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08" r:id="rId2"/>
    <p:sldId id="309" r:id="rId3"/>
    <p:sldId id="278" r:id="rId4"/>
    <p:sldId id="307" r:id="rId5"/>
    <p:sldId id="279" r:id="rId6"/>
    <p:sldId id="280" r:id="rId7"/>
    <p:sldId id="281" r:id="rId8"/>
    <p:sldId id="282" r:id="rId9"/>
    <p:sldId id="283" r:id="rId10"/>
    <p:sldId id="284" r:id="rId11"/>
    <p:sldId id="286" r:id="rId12"/>
    <p:sldId id="310" r:id="rId13"/>
    <p:sldId id="288" r:id="rId14"/>
    <p:sldId id="290" r:id="rId15"/>
    <p:sldId id="291" r:id="rId16"/>
    <p:sldId id="262" r:id="rId17"/>
    <p:sldId id="263" r:id="rId18"/>
    <p:sldId id="311" r:id="rId19"/>
    <p:sldId id="296" r:id="rId20"/>
    <p:sldId id="265" r:id="rId21"/>
    <p:sldId id="266" r:id="rId22"/>
    <p:sldId id="312" r:id="rId23"/>
    <p:sldId id="276" r:id="rId24"/>
    <p:sldId id="292" r:id="rId25"/>
    <p:sldId id="275" r:id="rId26"/>
    <p:sldId id="277" r:id="rId27"/>
    <p:sldId id="297" r:id="rId28"/>
    <p:sldId id="295" r:id="rId29"/>
    <p:sldId id="299" r:id="rId30"/>
    <p:sldId id="301" r:id="rId31"/>
    <p:sldId id="300" r:id="rId32"/>
    <p:sldId id="302" r:id="rId33"/>
    <p:sldId id="303" r:id="rId34"/>
    <p:sldId id="305" r:id="rId3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9AD1FE"/>
    <a:srgbClr val="99CCFF"/>
    <a:srgbClr val="B2B2B2"/>
    <a:srgbClr val="9999FF"/>
    <a:srgbClr val="8BE935"/>
    <a:srgbClr val="ACB8F2"/>
    <a:srgbClr val="E9FA4C"/>
    <a:srgbClr val="A2FCBE"/>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521" autoAdjust="0"/>
  </p:normalViewPr>
  <p:slideViewPr>
    <p:cSldViewPr>
      <p:cViewPr varScale="1">
        <p:scale>
          <a:sx n="108" d="100"/>
          <a:sy n="108" d="100"/>
        </p:scale>
        <p:origin x="126" y="4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08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image" Target="../media/image40.wmf"/><Relationship Id="rId7" Type="http://schemas.openxmlformats.org/officeDocument/2006/relationships/image" Target="../media/image44.wmf"/><Relationship Id="rId2" Type="http://schemas.openxmlformats.org/officeDocument/2006/relationships/image" Target="../media/image39.wmf"/><Relationship Id="rId1" Type="http://schemas.openxmlformats.org/officeDocument/2006/relationships/image" Target="../media/image38.wmf"/><Relationship Id="rId6" Type="http://schemas.openxmlformats.org/officeDocument/2006/relationships/image" Target="../media/image43.wmf"/><Relationship Id="rId5" Type="http://schemas.openxmlformats.org/officeDocument/2006/relationships/image" Target="../media/image42.wmf"/><Relationship Id="rId4" Type="http://schemas.openxmlformats.org/officeDocument/2006/relationships/image" Target="../media/image41.wmf"/><Relationship Id="rId9" Type="http://schemas.openxmlformats.org/officeDocument/2006/relationships/image" Target="../media/image46.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 Id="rId5" Type="http://schemas.openxmlformats.org/officeDocument/2006/relationships/image" Target="../media/image51.wmf"/><Relationship Id="rId4" Type="http://schemas.openxmlformats.org/officeDocument/2006/relationships/image" Target="../media/image50.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image" Target="../media/image54.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 Id="rId6" Type="http://schemas.openxmlformats.org/officeDocument/2006/relationships/image" Target="../media/image53.wmf"/><Relationship Id="rId5" Type="http://schemas.openxmlformats.org/officeDocument/2006/relationships/image" Target="../media/image60.wmf"/><Relationship Id="rId4"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 Id="rId9" Type="http://schemas.openxmlformats.org/officeDocument/2006/relationships/image" Target="../media/image11.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image" Target="../media/image58.wmf"/><Relationship Id="rId7" Type="http://schemas.openxmlformats.org/officeDocument/2006/relationships/image" Target="../media/image68.wmf"/><Relationship Id="rId2" Type="http://schemas.openxmlformats.org/officeDocument/2006/relationships/image" Target="../media/image57.wmf"/><Relationship Id="rId1" Type="http://schemas.openxmlformats.org/officeDocument/2006/relationships/image" Target="../media/image56.wmf"/><Relationship Id="rId6" Type="http://schemas.openxmlformats.org/officeDocument/2006/relationships/image" Target="../media/image67.wmf"/><Relationship Id="rId11" Type="http://schemas.openxmlformats.org/officeDocument/2006/relationships/image" Target="../media/image72.wmf"/><Relationship Id="rId5" Type="http://schemas.openxmlformats.org/officeDocument/2006/relationships/image" Target="../media/image66.wmf"/><Relationship Id="rId10" Type="http://schemas.openxmlformats.org/officeDocument/2006/relationships/image" Target="../media/image71.wmf"/><Relationship Id="rId4" Type="http://schemas.openxmlformats.org/officeDocument/2006/relationships/image" Target="../media/image65.wmf"/><Relationship Id="rId9" Type="http://schemas.openxmlformats.org/officeDocument/2006/relationships/image" Target="../media/image70.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image" Target="../media/image73.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image" Target="../media/image79.wmf"/><Relationship Id="rId1" Type="http://schemas.openxmlformats.org/officeDocument/2006/relationships/image" Target="../media/image78.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83.wmf"/><Relationship Id="rId7" Type="http://schemas.openxmlformats.org/officeDocument/2006/relationships/image" Target="../media/image87.wmf"/><Relationship Id="rId2" Type="http://schemas.openxmlformats.org/officeDocument/2006/relationships/image" Target="../media/image82.wmf"/><Relationship Id="rId1" Type="http://schemas.openxmlformats.org/officeDocument/2006/relationships/image" Target="../media/image81.wmf"/><Relationship Id="rId6" Type="http://schemas.openxmlformats.org/officeDocument/2006/relationships/image" Target="../media/image86.wmf"/><Relationship Id="rId5" Type="http://schemas.openxmlformats.org/officeDocument/2006/relationships/image" Target="../media/image85.wmf"/><Relationship Id="rId4" Type="http://schemas.openxmlformats.org/officeDocument/2006/relationships/image" Target="../media/image84.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89.wmf"/><Relationship Id="rId1" Type="http://schemas.openxmlformats.org/officeDocument/2006/relationships/image" Target="../media/image88.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5" Type="http://schemas.openxmlformats.org/officeDocument/2006/relationships/image" Target="../media/image16.wmf"/><Relationship Id="rId4" Type="http://schemas.openxmlformats.org/officeDocument/2006/relationships/image" Target="../media/image15.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94.wmf"/><Relationship Id="rId1" Type="http://schemas.openxmlformats.org/officeDocument/2006/relationships/image" Target="../media/image9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5" Type="http://schemas.openxmlformats.org/officeDocument/2006/relationships/image" Target="../media/image27.wmf"/><Relationship Id="rId4" Type="http://schemas.openxmlformats.org/officeDocument/2006/relationships/image" Target="../media/image2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ACB8345A-629F-4F51-AA55-B3FFCFD8A6BF}" type="datetimeFigureOut">
              <a:rPr lang="en-US" smtClean="0"/>
              <a:t>10/27/2021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3FC16A51-7CDB-4469-91EC-9132D1C90844}" type="slidenum">
              <a:rPr lang="en-US" smtClean="0"/>
              <a:t>‹#›</a:t>
            </a:fld>
            <a:endParaRPr lang="en-US"/>
          </a:p>
        </p:txBody>
      </p:sp>
    </p:spTree>
    <p:extLst>
      <p:ext uri="{BB962C8B-B14F-4D97-AF65-F5344CB8AC3E}">
        <p14:creationId xmlns:p14="http://schemas.microsoft.com/office/powerpoint/2010/main" val="596540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be an overview of the various ultrasonic measurement models that have been developed for NDE tests.</a:t>
            </a:r>
          </a:p>
        </p:txBody>
      </p:sp>
      <p:sp>
        <p:nvSpPr>
          <p:cNvPr id="4" name="Slide Number Placeholder 3"/>
          <p:cNvSpPr>
            <a:spLocks noGrp="1"/>
          </p:cNvSpPr>
          <p:nvPr>
            <p:ph type="sldNum" sz="quarter" idx="5"/>
          </p:nvPr>
        </p:nvSpPr>
        <p:spPr/>
        <p:txBody>
          <a:bodyPr/>
          <a:lstStyle/>
          <a:p>
            <a:fld id="{3FC16A51-7CDB-4469-91EC-9132D1C90844}" type="slidenum">
              <a:rPr lang="en-US" smtClean="0"/>
              <a:t>1</a:t>
            </a:fld>
            <a:endParaRPr lang="en-US"/>
          </a:p>
        </p:txBody>
      </p:sp>
    </p:spTree>
    <p:extLst>
      <p:ext uri="{BB962C8B-B14F-4D97-AF65-F5344CB8AC3E}">
        <p14:creationId xmlns:p14="http://schemas.microsoft.com/office/powerpoint/2010/main" val="3143886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a:t>
            </a:r>
            <a:r>
              <a:rPr lang="en-US" dirty="0" err="1"/>
              <a:t>Auld’s</a:t>
            </a:r>
            <a:r>
              <a:rPr lang="en-US" dirty="0"/>
              <a:t> original model, this form relies on very few assumptions. First, there is the assumption that the waves in the system satisfy acoustic/elastic reciprocity.</a:t>
            </a:r>
          </a:p>
        </p:txBody>
      </p:sp>
      <p:sp>
        <p:nvSpPr>
          <p:cNvPr id="4" name="Slide Number Placeholder 3"/>
          <p:cNvSpPr>
            <a:spLocks noGrp="1"/>
          </p:cNvSpPr>
          <p:nvPr>
            <p:ph type="sldNum" sz="quarter" idx="5"/>
          </p:nvPr>
        </p:nvSpPr>
        <p:spPr/>
        <p:txBody>
          <a:bodyPr/>
          <a:lstStyle/>
          <a:p>
            <a:fld id="{3FC16A51-7CDB-4469-91EC-9132D1C90844}" type="slidenum">
              <a:rPr lang="en-US" smtClean="0"/>
              <a:t>10</a:t>
            </a:fld>
            <a:endParaRPr lang="en-US"/>
          </a:p>
        </p:txBody>
      </p:sp>
    </p:spTree>
    <p:extLst>
      <p:ext uri="{BB962C8B-B14F-4D97-AF65-F5344CB8AC3E}">
        <p14:creationId xmlns:p14="http://schemas.microsoft.com/office/powerpoint/2010/main" val="3139969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 the velocity on the face of the transducers was assumed to be in a separable form where there is a spatial variation terms and a frequency dependent term . This form is satisfied, for example, by a piston transducer, which is a commonly used transducer model.</a:t>
            </a:r>
          </a:p>
        </p:txBody>
      </p:sp>
      <p:sp>
        <p:nvSpPr>
          <p:cNvPr id="4" name="Slide Number Placeholder 3"/>
          <p:cNvSpPr>
            <a:spLocks noGrp="1"/>
          </p:cNvSpPr>
          <p:nvPr>
            <p:ph type="sldNum" sz="quarter" idx="5"/>
          </p:nvPr>
        </p:nvSpPr>
        <p:spPr/>
        <p:txBody>
          <a:bodyPr/>
          <a:lstStyle/>
          <a:p>
            <a:fld id="{3FC16A51-7CDB-4469-91EC-9132D1C90844}" type="slidenum">
              <a:rPr lang="en-US" smtClean="0"/>
              <a:t>11</a:t>
            </a:fld>
            <a:endParaRPr lang="en-US"/>
          </a:p>
        </p:txBody>
      </p:sp>
    </p:spTree>
    <p:extLst>
      <p:ext uri="{BB962C8B-B14F-4D97-AF65-F5344CB8AC3E}">
        <p14:creationId xmlns:p14="http://schemas.microsoft.com/office/powerpoint/2010/main" val="3485264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these two assumptions we can obtain an explicit expression for the acoustic/elastic transfer function in terms of an integral over the flaw surface of the fields appearing in problems (1) and (2).</a:t>
            </a:r>
          </a:p>
        </p:txBody>
      </p:sp>
      <p:sp>
        <p:nvSpPr>
          <p:cNvPr id="4" name="Slide Number Placeholder 3"/>
          <p:cNvSpPr>
            <a:spLocks noGrp="1"/>
          </p:cNvSpPr>
          <p:nvPr>
            <p:ph type="sldNum" sz="quarter" idx="5"/>
          </p:nvPr>
        </p:nvSpPr>
        <p:spPr/>
        <p:txBody>
          <a:bodyPr/>
          <a:lstStyle/>
          <a:p>
            <a:fld id="{3FC16A51-7CDB-4469-91EC-9132D1C90844}" type="slidenum">
              <a:rPr lang="en-US" smtClean="0"/>
              <a:t>12</a:t>
            </a:fld>
            <a:endParaRPr lang="en-US"/>
          </a:p>
        </p:txBody>
      </p:sp>
    </p:spTree>
    <p:extLst>
      <p:ext uri="{BB962C8B-B14F-4D97-AF65-F5344CB8AC3E}">
        <p14:creationId xmlns:p14="http://schemas.microsoft.com/office/powerpoint/2010/main" val="1579064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assume that all the other parts of the system can be represented as LTI systems and that we can lump all those parts into a system function.</a:t>
            </a:r>
          </a:p>
        </p:txBody>
      </p:sp>
      <p:sp>
        <p:nvSpPr>
          <p:cNvPr id="4" name="Slide Number Placeholder 3"/>
          <p:cNvSpPr>
            <a:spLocks noGrp="1"/>
          </p:cNvSpPr>
          <p:nvPr>
            <p:ph type="sldNum" sz="quarter" idx="5"/>
          </p:nvPr>
        </p:nvSpPr>
        <p:spPr/>
        <p:txBody>
          <a:bodyPr/>
          <a:lstStyle/>
          <a:p>
            <a:fld id="{3FC16A51-7CDB-4469-91EC-9132D1C90844}" type="slidenum">
              <a:rPr lang="en-US" smtClean="0"/>
              <a:t>13</a:t>
            </a:fld>
            <a:endParaRPr lang="en-US"/>
          </a:p>
        </p:txBody>
      </p:sp>
    </p:spTree>
    <p:extLst>
      <p:ext uri="{BB962C8B-B14F-4D97-AF65-F5344CB8AC3E}">
        <p14:creationId xmlns:p14="http://schemas.microsoft.com/office/powerpoint/2010/main" val="244139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then is a general ultrasonic measurement model based on very few assumptions. </a:t>
            </a:r>
          </a:p>
        </p:txBody>
      </p:sp>
      <p:sp>
        <p:nvSpPr>
          <p:cNvPr id="4" name="Slide Number Placeholder 3"/>
          <p:cNvSpPr>
            <a:spLocks noGrp="1"/>
          </p:cNvSpPr>
          <p:nvPr>
            <p:ph type="sldNum" sz="quarter" idx="5"/>
          </p:nvPr>
        </p:nvSpPr>
        <p:spPr/>
        <p:txBody>
          <a:bodyPr/>
          <a:lstStyle/>
          <a:p>
            <a:fld id="{3FC16A51-7CDB-4469-91EC-9132D1C90844}" type="slidenum">
              <a:rPr lang="en-US" smtClean="0"/>
              <a:t>14</a:t>
            </a:fld>
            <a:endParaRPr lang="en-US"/>
          </a:p>
        </p:txBody>
      </p:sp>
    </p:spTree>
    <p:extLst>
      <p:ext uri="{BB962C8B-B14F-4D97-AF65-F5344CB8AC3E}">
        <p14:creationId xmlns:p14="http://schemas.microsoft.com/office/powerpoint/2010/main" val="980665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radiation impedance can normally be taken as its high frequency value, yielding the model shown. This model can be used in essentially the same form for contact testing as well as immersion testing and can include other setups such as angle beam transducers.</a:t>
            </a:r>
          </a:p>
        </p:txBody>
      </p:sp>
      <p:sp>
        <p:nvSpPr>
          <p:cNvPr id="4" name="Slide Number Placeholder 3"/>
          <p:cNvSpPr>
            <a:spLocks noGrp="1"/>
          </p:cNvSpPr>
          <p:nvPr>
            <p:ph type="sldNum" sz="quarter" idx="5"/>
          </p:nvPr>
        </p:nvSpPr>
        <p:spPr/>
        <p:txBody>
          <a:bodyPr/>
          <a:lstStyle/>
          <a:p>
            <a:fld id="{3FC16A51-7CDB-4469-91EC-9132D1C90844}" type="slidenum">
              <a:rPr lang="en-US" smtClean="0"/>
              <a:t>15</a:t>
            </a:fld>
            <a:endParaRPr lang="en-US"/>
          </a:p>
        </p:txBody>
      </p:sp>
    </p:spTree>
    <p:extLst>
      <p:ext uri="{BB962C8B-B14F-4D97-AF65-F5344CB8AC3E}">
        <p14:creationId xmlns:p14="http://schemas.microsoft.com/office/powerpoint/2010/main" val="6904879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assume that the waves incident on the flaw can be describes as quasi-plane waves and normalize the velocity wavefields of these waves by the velocities on the faces of the transducers. Note that we can model these normalized fields with ultrasonic beam models without having to know the amplitudes of the actual velocities present on the transducer faces.</a:t>
            </a:r>
          </a:p>
        </p:txBody>
      </p:sp>
      <p:sp>
        <p:nvSpPr>
          <p:cNvPr id="4" name="Slide Number Placeholder 3"/>
          <p:cNvSpPr>
            <a:spLocks noGrp="1"/>
          </p:cNvSpPr>
          <p:nvPr>
            <p:ph type="sldNum" sz="quarter" idx="5"/>
          </p:nvPr>
        </p:nvSpPr>
        <p:spPr/>
        <p:txBody>
          <a:bodyPr/>
          <a:lstStyle/>
          <a:p>
            <a:fld id="{3FC16A51-7CDB-4469-91EC-9132D1C90844}" type="slidenum">
              <a:rPr lang="en-US" smtClean="0"/>
              <a:t>16</a:t>
            </a:fld>
            <a:endParaRPr lang="en-US"/>
          </a:p>
        </p:txBody>
      </p:sp>
    </p:spTree>
    <p:extLst>
      <p:ext uri="{BB962C8B-B14F-4D97-AF65-F5344CB8AC3E}">
        <p14:creationId xmlns:p14="http://schemas.microsoft.com/office/powerpoint/2010/main" val="2125214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the form of the measurement model becomes </a:t>
            </a:r>
            <a:r>
              <a:rPr lang="en-US"/>
              <a:t>as shown here,  </a:t>
            </a:r>
            <a:r>
              <a:rPr lang="en-US" dirty="0"/>
              <a:t>where the velocity fields and scattered wave terms all can be described directly with models.</a:t>
            </a:r>
          </a:p>
        </p:txBody>
      </p:sp>
      <p:sp>
        <p:nvSpPr>
          <p:cNvPr id="4" name="Slide Number Placeholder 3"/>
          <p:cNvSpPr>
            <a:spLocks noGrp="1"/>
          </p:cNvSpPr>
          <p:nvPr>
            <p:ph type="sldNum" sz="quarter" idx="5"/>
          </p:nvPr>
        </p:nvSpPr>
        <p:spPr/>
        <p:txBody>
          <a:bodyPr/>
          <a:lstStyle/>
          <a:p>
            <a:fld id="{3FC16A51-7CDB-4469-91EC-9132D1C90844}" type="slidenum">
              <a:rPr lang="en-US" smtClean="0"/>
              <a:t>17</a:t>
            </a:fld>
            <a:endParaRPr lang="en-US"/>
          </a:p>
        </p:txBody>
      </p:sp>
    </p:spTree>
    <p:extLst>
      <p:ext uri="{BB962C8B-B14F-4D97-AF65-F5344CB8AC3E}">
        <p14:creationId xmlns:p14="http://schemas.microsoft.com/office/powerpoint/2010/main" val="3264837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scattering terms are rather complex functions of the fields on the surface of the flaw. They are computed here as the scattered waves due to an incident wave of unit displacement amplitude so they can be calculated independent of the actual amplitudes of the incident waves, which are contained in the normalized velocity terms. The incident wave is taken to be of unit displacement amplitude since most plane wave scattering amplitudes in elastic solids are defined for such an incident wave.</a:t>
            </a:r>
          </a:p>
        </p:txBody>
      </p:sp>
      <p:sp>
        <p:nvSpPr>
          <p:cNvPr id="4" name="Slide Number Placeholder 3"/>
          <p:cNvSpPr>
            <a:spLocks noGrp="1"/>
          </p:cNvSpPr>
          <p:nvPr>
            <p:ph type="sldNum" sz="quarter" idx="5"/>
          </p:nvPr>
        </p:nvSpPr>
        <p:spPr/>
        <p:txBody>
          <a:bodyPr/>
          <a:lstStyle/>
          <a:p>
            <a:fld id="{3FC16A51-7CDB-4469-91EC-9132D1C90844}" type="slidenum">
              <a:rPr lang="en-US" smtClean="0"/>
              <a:t>18</a:t>
            </a:fld>
            <a:endParaRPr lang="en-US"/>
          </a:p>
        </p:txBody>
      </p:sp>
    </p:spTree>
    <p:extLst>
      <p:ext uri="{BB962C8B-B14F-4D97-AF65-F5344CB8AC3E}">
        <p14:creationId xmlns:p14="http://schemas.microsoft.com/office/powerpoint/2010/main" val="22285925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Recall the scattered displacements in the far field of the flaw can be described in terms of scattering amplitudes. Also note that if the receiving transducer acts a sending transducer it will generate waves with a polarization  vector </a:t>
            </a:r>
            <a:r>
              <a:rPr lang="en-US" b="1" dirty="0" err="1"/>
              <a:t>d</a:t>
            </a:r>
            <a:r>
              <a:rPr lang="en-US" b="0" baseline="30000" dirty="0" err="1"/>
              <a:t>P</a:t>
            </a:r>
            <a:r>
              <a:rPr lang="en-US" b="0" dirty="0"/>
              <a:t> or </a:t>
            </a:r>
            <a:r>
              <a:rPr lang="en-US" b="1" dirty="0" err="1"/>
              <a:t>d</a:t>
            </a:r>
            <a:r>
              <a:rPr lang="en-US" b="0" baseline="30000" dirty="0" err="1"/>
              <a:t>S</a:t>
            </a:r>
            <a:r>
              <a:rPr lang="en-US" dirty="0"/>
              <a:t> at the flaw. This polarization vector is important, as we will see.</a:t>
            </a:r>
          </a:p>
        </p:txBody>
      </p:sp>
      <p:sp>
        <p:nvSpPr>
          <p:cNvPr id="4" name="Slide Number Placeholder 3"/>
          <p:cNvSpPr>
            <a:spLocks noGrp="1"/>
          </p:cNvSpPr>
          <p:nvPr>
            <p:ph type="sldNum" sz="quarter" idx="5"/>
          </p:nvPr>
        </p:nvSpPr>
        <p:spPr/>
        <p:txBody>
          <a:bodyPr/>
          <a:lstStyle/>
          <a:p>
            <a:fld id="{3FC16A51-7CDB-4469-91EC-9132D1C90844}" type="slidenum">
              <a:rPr lang="en-US" smtClean="0"/>
              <a:t>19</a:t>
            </a:fld>
            <a:endParaRPr lang="en-US"/>
          </a:p>
        </p:txBody>
      </p:sp>
    </p:spTree>
    <p:extLst>
      <p:ext uri="{BB962C8B-B14F-4D97-AF65-F5344CB8AC3E}">
        <p14:creationId xmlns:p14="http://schemas.microsoft.com/office/powerpoint/2010/main" val="548508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define what an ultrasonic measurement model is and give examples of three types of models that have been developed. We will also discuss the steps we can take to verify the various assumptions made and summarize the measurements needed.</a:t>
            </a:r>
          </a:p>
        </p:txBody>
      </p:sp>
      <p:sp>
        <p:nvSpPr>
          <p:cNvPr id="4" name="Slide Number Placeholder 3"/>
          <p:cNvSpPr>
            <a:spLocks noGrp="1"/>
          </p:cNvSpPr>
          <p:nvPr>
            <p:ph type="sldNum" sz="quarter" idx="5"/>
          </p:nvPr>
        </p:nvSpPr>
        <p:spPr/>
        <p:txBody>
          <a:bodyPr/>
          <a:lstStyle/>
          <a:p>
            <a:fld id="{3FC16A51-7CDB-4469-91EC-9132D1C90844}" type="slidenum">
              <a:rPr lang="en-US" smtClean="0"/>
              <a:t>2</a:t>
            </a:fld>
            <a:endParaRPr lang="en-US"/>
          </a:p>
        </p:txBody>
      </p:sp>
    </p:spTree>
    <p:extLst>
      <p:ext uri="{BB962C8B-B14F-4D97-AF65-F5344CB8AC3E}">
        <p14:creationId xmlns:p14="http://schemas.microsoft.com/office/powerpoint/2010/main" val="12202399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component of the scattering amplitude in the negative </a:t>
            </a:r>
            <a:r>
              <a:rPr lang="en-US" b="1" dirty="0" err="1"/>
              <a:t>d</a:t>
            </a:r>
            <a:r>
              <a:rPr lang="en-US" b="0" baseline="30000" dirty="0" err="1"/>
              <a:t>P</a:t>
            </a:r>
            <a:r>
              <a:rPr lang="en-US" b="0" baseline="30000" dirty="0"/>
              <a:t> </a:t>
            </a:r>
            <a:r>
              <a:rPr lang="en-US" b="0" dirty="0"/>
              <a:t>or </a:t>
            </a:r>
            <a:r>
              <a:rPr lang="en-US" b="1" dirty="0" err="1"/>
              <a:t>d</a:t>
            </a:r>
            <a:r>
              <a:rPr lang="en-US" b="0" baseline="30000" dirty="0" err="1"/>
              <a:t>S</a:t>
            </a:r>
            <a:r>
              <a:rPr lang="en-US" dirty="0"/>
              <a:t> direction can be shown to be an integral over the surface of the flaw of a scalar function that appears in the measurement model.</a:t>
            </a:r>
          </a:p>
        </p:txBody>
      </p:sp>
      <p:sp>
        <p:nvSpPr>
          <p:cNvPr id="4" name="Slide Number Placeholder 3"/>
          <p:cNvSpPr>
            <a:spLocks noGrp="1"/>
          </p:cNvSpPr>
          <p:nvPr>
            <p:ph type="sldNum" sz="quarter" idx="5"/>
          </p:nvPr>
        </p:nvSpPr>
        <p:spPr/>
        <p:txBody>
          <a:bodyPr/>
          <a:lstStyle/>
          <a:p>
            <a:fld id="{3FC16A51-7CDB-4469-91EC-9132D1C90844}" type="slidenum">
              <a:rPr lang="en-US" smtClean="0"/>
              <a:t>20</a:t>
            </a:fld>
            <a:endParaRPr lang="en-US"/>
          </a:p>
        </p:txBody>
      </p:sp>
    </p:spTree>
    <p:extLst>
      <p:ext uri="{BB962C8B-B14F-4D97-AF65-F5344CB8AC3E}">
        <p14:creationId xmlns:p14="http://schemas.microsoft.com/office/powerpoint/2010/main" val="4057350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the measurement model can be written in terms of the normalized velocity fields and this scalar flaw scattering term.</a:t>
            </a:r>
          </a:p>
        </p:txBody>
      </p:sp>
      <p:sp>
        <p:nvSpPr>
          <p:cNvPr id="4" name="Slide Number Placeholder 3"/>
          <p:cNvSpPr>
            <a:spLocks noGrp="1"/>
          </p:cNvSpPr>
          <p:nvPr>
            <p:ph type="sldNum" sz="quarter" idx="5"/>
          </p:nvPr>
        </p:nvSpPr>
        <p:spPr/>
        <p:txBody>
          <a:bodyPr/>
          <a:lstStyle/>
          <a:p>
            <a:fld id="{3FC16A51-7CDB-4469-91EC-9132D1C90844}" type="slidenum">
              <a:rPr lang="en-US" smtClean="0"/>
              <a:t>21</a:t>
            </a:fld>
            <a:endParaRPr lang="en-US"/>
          </a:p>
        </p:txBody>
      </p:sp>
    </p:spTree>
    <p:extLst>
      <p:ext uri="{BB962C8B-B14F-4D97-AF65-F5344CB8AC3E}">
        <p14:creationId xmlns:p14="http://schemas.microsoft.com/office/powerpoint/2010/main" val="39799546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now assume that the flaw is small enough so that the velocity fields do not vary significantly over the flaw surface, then these velocities can be taken out of the integral and the remaining integral is a scalar scattering amplitude term that is the specific component of the vector scattering amplitude defined previously.</a:t>
            </a:r>
          </a:p>
        </p:txBody>
      </p:sp>
      <p:sp>
        <p:nvSpPr>
          <p:cNvPr id="4" name="Slide Number Placeholder 3"/>
          <p:cNvSpPr>
            <a:spLocks noGrp="1"/>
          </p:cNvSpPr>
          <p:nvPr>
            <p:ph type="sldNum" sz="quarter" idx="5"/>
          </p:nvPr>
        </p:nvSpPr>
        <p:spPr/>
        <p:txBody>
          <a:bodyPr/>
          <a:lstStyle/>
          <a:p>
            <a:fld id="{3FC16A51-7CDB-4469-91EC-9132D1C90844}" type="slidenum">
              <a:rPr lang="en-US" smtClean="0"/>
              <a:t>22</a:t>
            </a:fld>
            <a:endParaRPr lang="en-US"/>
          </a:p>
        </p:txBody>
      </p:sp>
    </p:spTree>
    <p:extLst>
      <p:ext uri="{BB962C8B-B14F-4D97-AF65-F5344CB8AC3E}">
        <p14:creationId xmlns:p14="http://schemas.microsoft.com/office/powerpoint/2010/main" val="12367580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final form is then in a form due to Thompson and Gray called the </a:t>
            </a:r>
            <a:r>
              <a:rPr lang="en-US" b="1" dirty="0"/>
              <a:t>Thompson-Gray measurement model</a:t>
            </a:r>
            <a:r>
              <a:rPr lang="en-US" dirty="0"/>
              <a:t>. A very important feature of this model is that the flaw scattering response is separate from the other terms so that in principle it gives us a way to extract flaw information from the measured ultrasonic signals through deconvolution.  In contrast, in the Auld model the scattered waves due to the flaw and transducer(s) wave fields are intermixed. Note that the original derivation of the Thompson-Gray model did not identify the scalar scattering amplitude as an explicit component of the vector far field scattering amplitude, as we have done here.</a:t>
            </a:r>
          </a:p>
        </p:txBody>
      </p:sp>
      <p:sp>
        <p:nvSpPr>
          <p:cNvPr id="4" name="Slide Number Placeholder 3"/>
          <p:cNvSpPr>
            <a:spLocks noGrp="1"/>
          </p:cNvSpPr>
          <p:nvPr>
            <p:ph type="sldNum" sz="quarter" idx="5"/>
          </p:nvPr>
        </p:nvSpPr>
        <p:spPr/>
        <p:txBody>
          <a:bodyPr/>
          <a:lstStyle/>
          <a:p>
            <a:fld id="{3FC16A51-7CDB-4469-91EC-9132D1C90844}" type="slidenum">
              <a:rPr lang="en-US" smtClean="0"/>
              <a:t>23</a:t>
            </a:fld>
            <a:endParaRPr lang="en-US"/>
          </a:p>
        </p:txBody>
      </p:sp>
    </p:spTree>
    <p:extLst>
      <p:ext uri="{BB962C8B-B14F-4D97-AF65-F5344CB8AC3E}">
        <p14:creationId xmlns:p14="http://schemas.microsoft.com/office/powerpoint/2010/main" val="1627761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Thompson-Gray model and the assumptions that it is based on.</a:t>
            </a:r>
          </a:p>
        </p:txBody>
      </p:sp>
      <p:sp>
        <p:nvSpPr>
          <p:cNvPr id="4" name="Slide Number Placeholder 3"/>
          <p:cNvSpPr>
            <a:spLocks noGrp="1"/>
          </p:cNvSpPr>
          <p:nvPr>
            <p:ph type="sldNum" sz="quarter" idx="5"/>
          </p:nvPr>
        </p:nvSpPr>
        <p:spPr/>
        <p:txBody>
          <a:bodyPr/>
          <a:lstStyle/>
          <a:p>
            <a:fld id="{3FC16A51-7CDB-4469-91EC-9132D1C90844}" type="slidenum">
              <a:rPr lang="en-US" smtClean="0"/>
              <a:t>24</a:t>
            </a:fld>
            <a:endParaRPr lang="en-US"/>
          </a:p>
        </p:txBody>
      </p:sp>
    </p:spTree>
    <p:extLst>
      <p:ext uri="{BB962C8B-B14F-4D97-AF65-F5344CB8AC3E}">
        <p14:creationId xmlns:p14="http://schemas.microsoft.com/office/powerpoint/2010/main" val="25397870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small two-dimensional flaws such as side drilled holes we can again make the assumption that the incident and scattered fields lie basically in a plane perpendicular to the axis of the “flaw” but the incident wave fields will vary along that axis so that we must integrate the incident velocity fields along that axis and the scattering term reduces to a line integral around the cylinder in a plane perpendicular to that axis.</a:t>
            </a:r>
          </a:p>
        </p:txBody>
      </p:sp>
      <p:sp>
        <p:nvSpPr>
          <p:cNvPr id="4" name="Slide Number Placeholder 3"/>
          <p:cNvSpPr>
            <a:spLocks noGrp="1"/>
          </p:cNvSpPr>
          <p:nvPr>
            <p:ph type="sldNum" sz="quarter" idx="5"/>
          </p:nvPr>
        </p:nvSpPr>
        <p:spPr/>
        <p:txBody>
          <a:bodyPr/>
          <a:lstStyle/>
          <a:p>
            <a:fld id="{3FC16A51-7CDB-4469-91EC-9132D1C90844}" type="slidenum">
              <a:rPr lang="en-US" smtClean="0"/>
              <a:t>25</a:t>
            </a:fld>
            <a:endParaRPr lang="en-US"/>
          </a:p>
        </p:txBody>
      </p:sp>
    </p:spTree>
    <p:extLst>
      <p:ext uri="{BB962C8B-B14F-4D97-AF65-F5344CB8AC3E}">
        <p14:creationId xmlns:p14="http://schemas.microsoft.com/office/powerpoint/2010/main" val="1973056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3-D scattering amplitude component of a 2-D scatterer of length L with the end effects neglected can be written as shown and the measurement model is in the form given.</a:t>
            </a:r>
          </a:p>
        </p:txBody>
      </p:sp>
      <p:sp>
        <p:nvSpPr>
          <p:cNvPr id="4" name="Slide Number Placeholder 3"/>
          <p:cNvSpPr>
            <a:spLocks noGrp="1"/>
          </p:cNvSpPr>
          <p:nvPr>
            <p:ph type="sldNum" sz="quarter" idx="5"/>
          </p:nvPr>
        </p:nvSpPr>
        <p:spPr/>
        <p:txBody>
          <a:bodyPr/>
          <a:lstStyle/>
          <a:p>
            <a:fld id="{3FC16A51-7CDB-4469-91EC-9132D1C90844}" type="slidenum">
              <a:rPr lang="en-US" smtClean="0"/>
              <a:t>26</a:t>
            </a:fld>
            <a:endParaRPr lang="en-US"/>
          </a:p>
        </p:txBody>
      </p:sp>
    </p:spTree>
    <p:extLst>
      <p:ext uri="{BB962C8B-B14F-4D97-AF65-F5344CB8AC3E}">
        <p14:creationId xmlns:p14="http://schemas.microsoft.com/office/powerpoint/2010/main" val="15635931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model studies of cylindrical scatterers treat the scattering problem as a purely 2-D problem described by a 2-D scattering amplitude in the far field. We can relate such 2-D model results to our scattering problem, which is inherently 3-D in nature and write the measurement model in terms of a scalar 2-D scattering amplitude instead if we so desire.</a:t>
            </a:r>
          </a:p>
        </p:txBody>
      </p:sp>
      <p:sp>
        <p:nvSpPr>
          <p:cNvPr id="4" name="Slide Number Placeholder 3"/>
          <p:cNvSpPr>
            <a:spLocks noGrp="1"/>
          </p:cNvSpPr>
          <p:nvPr>
            <p:ph type="sldNum" sz="quarter" idx="5"/>
          </p:nvPr>
        </p:nvSpPr>
        <p:spPr/>
        <p:txBody>
          <a:bodyPr/>
          <a:lstStyle/>
          <a:p>
            <a:fld id="{3FC16A51-7CDB-4469-91EC-9132D1C90844}" type="slidenum">
              <a:rPr lang="en-US" smtClean="0"/>
              <a:t>27</a:t>
            </a:fld>
            <a:endParaRPr lang="en-US"/>
          </a:p>
        </p:txBody>
      </p:sp>
    </p:spTree>
    <p:extLst>
      <p:ext uri="{BB962C8B-B14F-4D97-AF65-F5344CB8AC3E}">
        <p14:creationId xmlns:p14="http://schemas.microsoft.com/office/powerpoint/2010/main" val="18111762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a:t>
            </a:r>
            <a:r>
              <a:rPr lang="en-US" b="1" dirty="0"/>
              <a:t>Thompson-Gray type of measurement model for 2-D scatterers </a:t>
            </a:r>
            <a:r>
              <a:rPr lang="en-US" dirty="0"/>
              <a:t>and the assumptions on which it is based.</a:t>
            </a:r>
          </a:p>
        </p:txBody>
      </p:sp>
      <p:sp>
        <p:nvSpPr>
          <p:cNvPr id="4" name="Slide Number Placeholder 3"/>
          <p:cNvSpPr>
            <a:spLocks noGrp="1"/>
          </p:cNvSpPr>
          <p:nvPr>
            <p:ph type="sldNum" sz="quarter" idx="5"/>
          </p:nvPr>
        </p:nvSpPr>
        <p:spPr/>
        <p:txBody>
          <a:bodyPr/>
          <a:lstStyle/>
          <a:p>
            <a:fld id="{3FC16A51-7CDB-4469-91EC-9132D1C90844}" type="slidenum">
              <a:rPr lang="en-US" smtClean="0"/>
              <a:t>28</a:t>
            </a:fld>
            <a:endParaRPr lang="en-US"/>
          </a:p>
        </p:txBody>
      </p:sp>
    </p:spTree>
    <p:extLst>
      <p:ext uri="{BB962C8B-B14F-4D97-AF65-F5344CB8AC3E}">
        <p14:creationId xmlns:p14="http://schemas.microsoft.com/office/powerpoint/2010/main" val="20122439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summary, we have three types of measurement models: (1) the Auld type of model that is applicable to a very wide range of problems and flaws, (2) a Thompson-Gray type of model suitable for the inspection of 3-D small flaws, and (3) A Thompson-Gray type of model developed by L. Schmerr and A. </a:t>
            </a:r>
            <a:r>
              <a:rPr lang="en-US" dirty="0" err="1"/>
              <a:t>Sedov</a:t>
            </a:r>
            <a:r>
              <a:rPr lang="en-US" dirty="0"/>
              <a:t> that is suitable for 2-D scatterers such as side-drilled holes.</a:t>
            </a:r>
          </a:p>
        </p:txBody>
      </p:sp>
      <p:sp>
        <p:nvSpPr>
          <p:cNvPr id="4" name="Slide Number Placeholder 3"/>
          <p:cNvSpPr>
            <a:spLocks noGrp="1"/>
          </p:cNvSpPr>
          <p:nvPr>
            <p:ph type="sldNum" sz="quarter" idx="5"/>
          </p:nvPr>
        </p:nvSpPr>
        <p:spPr/>
        <p:txBody>
          <a:bodyPr/>
          <a:lstStyle/>
          <a:p>
            <a:fld id="{3FC16A51-7CDB-4469-91EC-9132D1C90844}" type="slidenum">
              <a:rPr lang="en-US" smtClean="0"/>
              <a:t>29</a:t>
            </a:fld>
            <a:endParaRPr lang="en-US"/>
          </a:p>
        </p:txBody>
      </p:sp>
    </p:spTree>
    <p:extLst>
      <p:ext uri="{BB962C8B-B14F-4D97-AF65-F5344CB8AC3E}">
        <p14:creationId xmlns:p14="http://schemas.microsoft.com/office/powerpoint/2010/main" val="821262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ultrasonic measurement model must predict the measured time domain output voltage in a flaw measurement. Our measurement models will all be constructed in the frequency domain but an inverse FFT will yield the desired output voltage signal.</a:t>
            </a:r>
          </a:p>
        </p:txBody>
      </p:sp>
      <p:sp>
        <p:nvSpPr>
          <p:cNvPr id="4" name="Slide Number Placeholder 3"/>
          <p:cNvSpPr>
            <a:spLocks noGrp="1"/>
          </p:cNvSpPr>
          <p:nvPr>
            <p:ph type="sldNum" sz="quarter" idx="5"/>
          </p:nvPr>
        </p:nvSpPr>
        <p:spPr/>
        <p:txBody>
          <a:bodyPr/>
          <a:lstStyle/>
          <a:p>
            <a:fld id="{3FC16A51-7CDB-4469-91EC-9132D1C90844}" type="slidenum">
              <a:rPr lang="en-US" smtClean="0"/>
              <a:t>3</a:t>
            </a:fld>
            <a:endParaRPr lang="en-US"/>
          </a:p>
        </p:txBody>
      </p:sp>
    </p:spTree>
    <p:extLst>
      <p:ext uri="{BB962C8B-B14F-4D97-AF65-F5344CB8AC3E}">
        <p14:creationId xmlns:p14="http://schemas.microsoft.com/office/powerpoint/2010/main" val="7191520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0600" y="1120775"/>
            <a:ext cx="5334000" cy="4000500"/>
          </a:xfrm>
        </p:spPr>
      </p:sp>
      <p:sp>
        <p:nvSpPr>
          <p:cNvPr id="3" name="Notes Placeholder 2"/>
          <p:cNvSpPr>
            <a:spLocks noGrp="1"/>
          </p:cNvSpPr>
          <p:nvPr>
            <p:ph type="body" idx="1"/>
          </p:nvPr>
        </p:nvSpPr>
        <p:spPr>
          <a:xfrm>
            <a:off x="731520" y="5316973"/>
            <a:ext cx="5852160" cy="3780473"/>
          </a:xfrm>
        </p:spPr>
        <p:txBody>
          <a:bodyPr/>
          <a:lstStyle/>
          <a:p>
            <a:r>
              <a:rPr lang="en-US" dirty="0"/>
              <a:t>Linearity and reciprocity are two key assumptions in all the ultrasonic measurement models. We can, of course, do linearity checks on the pulser/receiver (and such checks are sometimes specified in inspection protocols). We have seen how to check reciprocity for our cable measurements. We can examine a transducer acting as a sender and receiver, as shown, and check its reciprocity with the relationship given above for the measured electrical signals.  This relationship comes from writing the ratios  V/I and I</a:t>
            </a:r>
            <a:r>
              <a:rPr lang="en-US" baseline="-25000" dirty="0"/>
              <a:t>s</a:t>
            </a:r>
            <a:r>
              <a:rPr lang="en-US" dirty="0"/>
              <a:t>/</a:t>
            </a:r>
            <a:r>
              <a:rPr lang="en-US" dirty="0" err="1"/>
              <a:t>V</a:t>
            </a:r>
            <a:r>
              <a:rPr lang="en-US" baseline="-25000" dirty="0" err="1"/>
              <a:t>inf</a:t>
            </a:r>
            <a:r>
              <a:rPr lang="en-US" baseline="-25000" dirty="0"/>
              <a:t>  </a:t>
            </a:r>
            <a:r>
              <a:rPr lang="en-US" dirty="0"/>
              <a:t>in terms of the  2x2 transfer function components for the transducer on transmission and reception and assuming those components satisfy reciprocity. In that case these ratios are equal, leading to the above expression ).</a:t>
            </a:r>
          </a:p>
        </p:txBody>
      </p:sp>
      <p:sp>
        <p:nvSpPr>
          <p:cNvPr id="4" name="Slide Number Placeholder 3"/>
          <p:cNvSpPr>
            <a:spLocks noGrp="1"/>
          </p:cNvSpPr>
          <p:nvPr>
            <p:ph type="sldNum" sz="quarter" idx="5"/>
          </p:nvPr>
        </p:nvSpPr>
        <p:spPr/>
        <p:txBody>
          <a:bodyPr/>
          <a:lstStyle/>
          <a:p>
            <a:fld id="{3FC16A51-7CDB-4469-91EC-9132D1C90844}" type="slidenum">
              <a:rPr lang="en-US" smtClean="0"/>
              <a:t>30</a:t>
            </a:fld>
            <a:endParaRPr lang="en-US"/>
          </a:p>
        </p:txBody>
      </p:sp>
    </p:spTree>
    <p:extLst>
      <p:ext uri="{BB962C8B-B14F-4D97-AF65-F5344CB8AC3E}">
        <p14:creationId xmlns:p14="http://schemas.microsoft.com/office/powerpoint/2010/main" val="21363356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check to see if a piston transducer model is appropriate by, for example, moving a small reflector along the axis of the transducer and comparing the on-axis fields with those predicted by a piston transducer model. For a Thompson-Gray type of model, which relies on the quasi-plane assumption, we could check the validity of that assumption by comparing the fields found in a general Auld type of model with the reduced forms appropriate for a quasi-plane wave (paraxial) model.</a:t>
            </a:r>
          </a:p>
        </p:txBody>
      </p:sp>
      <p:sp>
        <p:nvSpPr>
          <p:cNvPr id="4" name="Slide Number Placeholder 3"/>
          <p:cNvSpPr>
            <a:spLocks noGrp="1"/>
          </p:cNvSpPr>
          <p:nvPr>
            <p:ph type="sldNum" sz="quarter" idx="5"/>
          </p:nvPr>
        </p:nvSpPr>
        <p:spPr/>
        <p:txBody>
          <a:bodyPr/>
          <a:lstStyle/>
          <a:p>
            <a:fld id="{3FC16A51-7CDB-4469-91EC-9132D1C90844}" type="slidenum">
              <a:rPr lang="en-US" smtClean="0"/>
              <a:t>31</a:t>
            </a:fld>
            <a:endParaRPr lang="en-US"/>
          </a:p>
        </p:txBody>
      </p:sp>
    </p:spTree>
    <p:extLst>
      <p:ext uri="{BB962C8B-B14F-4D97-AF65-F5344CB8AC3E}">
        <p14:creationId xmlns:p14="http://schemas.microsoft.com/office/powerpoint/2010/main" val="33705999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Thompson-Gray model also assumes the fields do not vary significantly over the flaw surface so that assumption can also be checked by a comparison with the more general underlying model terms.</a:t>
            </a:r>
          </a:p>
        </p:txBody>
      </p:sp>
      <p:sp>
        <p:nvSpPr>
          <p:cNvPr id="4" name="Slide Number Placeholder 3"/>
          <p:cNvSpPr>
            <a:spLocks noGrp="1"/>
          </p:cNvSpPr>
          <p:nvPr>
            <p:ph type="sldNum" sz="quarter" idx="5"/>
          </p:nvPr>
        </p:nvSpPr>
        <p:spPr/>
        <p:txBody>
          <a:bodyPr/>
          <a:lstStyle/>
          <a:p>
            <a:fld id="{3FC16A51-7CDB-4469-91EC-9132D1C90844}" type="slidenum">
              <a:rPr lang="en-US" smtClean="0"/>
              <a:t>32</a:t>
            </a:fld>
            <a:endParaRPr lang="en-US"/>
          </a:p>
        </p:txBody>
      </p:sp>
    </p:spTree>
    <p:extLst>
      <p:ext uri="{BB962C8B-B14F-4D97-AF65-F5344CB8AC3E}">
        <p14:creationId xmlns:p14="http://schemas.microsoft.com/office/powerpoint/2010/main" val="39049047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ultrasonic measurement model also relies on a number of supporting measurements. These include measurements of velocity and attenuation in the materials being inspected and the measurement of the system function (or its underlying components if we want to do a more in-depth characterization of the system as we have discussed). The transducer effective radius and focal length are also parameters that can be measured.</a:t>
            </a:r>
          </a:p>
        </p:txBody>
      </p:sp>
      <p:sp>
        <p:nvSpPr>
          <p:cNvPr id="4" name="Slide Number Placeholder 3"/>
          <p:cNvSpPr>
            <a:spLocks noGrp="1"/>
          </p:cNvSpPr>
          <p:nvPr>
            <p:ph type="sldNum" sz="quarter" idx="5"/>
          </p:nvPr>
        </p:nvSpPr>
        <p:spPr/>
        <p:txBody>
          <a:bodyPr/>
          <a:lstStyle/>
          <a:p>
            <a:fld id="{3FC16A51-7CDB-4469-91EC-9132D1C90844}" type="slidenum">
              <a:rPr lang="en-US" smtClean="0"/>
              <a:t>33</a:t>
            </a:fld>
            <a:endParaRPr lang="en-US"/>
          </a:p>
        </p:txBody>
      </p:sp>
    </p:spTree>
    <p:extLst>
      <p:ext uri="{BB962C8B-B14F-4D97-AF65-F5344CB8AC3E}">
        <p14:creationId xmlns:p14="http://schemas.microsoft.com/office/powerpoint/2010/main" val="8446921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measurement models we have discussed give us the capability to model many NDE experimental setups. These models  can both be used as design tools and for understanding the signals seen in ultrasonic tests. </a:t>
            </a:r>
          </a:p>
        </p:txBody>
      </p:sp>
      <p:sp>
        <p:nvSpPr>
          <p:cNvPr id="4" name="Slide Number Placeholder 3"/>
          <p:cNvSpPr>
            <a:spLocks noGrp="1"/>
          </p:cNvSpPr>
          <p:nvPr>
            <p:ph type="sldNum" sz="quarter" idx="5"/>
          </p:nvPr>
        </p:nvSpPr>
        <p:spPr/>
        <p:txBody>
          <a:bodyPr/>
          <a:lstStyle/>
          <a:p>
            <a:fld id="{3FC16A51-7CDB-4469-91EC-9132D1C90844}" type="slidenum">
              <a:rPr lang="en-US" smtClean="0"/>
              <a:t>34</a:t>
            </a:fld>
            <a:endParaRPr lang="en-US"/>
          </a:p>
        </p:txBody>
      </p:sp>
    </p:spTree>
    <p:extLst>
      <p:ext uri="{BB962C8B-B14F-4D97-AF65-F5344CB8AC3E}">
        <p14:creationId xmlns:p14="http://schemas.microsoft.com/office/powerpoint/2010/main" val="3336871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seen how the pulser/receiver, cabling, and transducer(s) can all be described in terms of components that can either be modeled or measured. Those aspects of the ultrasonic system can all be combined into a single system function, which we have seen can be measured in a calibration experiment. The remaining part of the system, the acoustic/elastic transfer function, </a:t>
            </a:r>
            <a:r>
              <a:rPr lang="en-US" dirty="0" err="1"/>
              <a:t>t</a:t>
            </a:r>
            <a:r>
              <a:rPr lang="en-US" baseline="-25000" dirty="0" err="1"/>
              <a:t>A</a:t>
            </a:r>
            <a:r>
              <a:rPr lang="en-US" dirty="0"/>
              <a:t> , involves propagation and scattering of the waves present so it is a key element in the measurement model </a:t>
            </a:r>
            <a:r>
              <a:rPr lang="en-US" b="1" dirty="0"/>
              <a:t>that must be obtained with models</a:t>
            </a:r>
            <a:r>
              <a:rPr lang="en-US" dirty="0"/>
              <a:t>. A model of an ultrasonic system with all the components shown above described completely was first obtained by Dang et. al. in 2002 and called an </a:t>
            </a:r>
            <a:r>
              <a:rPr lang="en-US" b="1" dirty="0"/>
              <a:t>electroacoustic measurement model</a:t>
            </a:r>
            <a:endParaRPr lang="en-US" dirty="0"/>
          </a:p>
        </p:txBody>
      </p:sp>
      <p:sp>
        <p:nvSpPr>
          <p:cNvPr id="4" name="Slide Number Placeholder 3"/>
          <p:cNvSpPr>
            <a:spLocks noGrp="1"/>
          </p:cNvSpPr>
          <p:nvPr>
            <p:ph type="sldNum" sz="quarter" idx="5"/>
          </p:nvPr>
        </p:nvSpPr>
        <p:spPr/>
        <p:txBody>
          <a:bodyPr/>
          <a:lstStyle/>
          <a:p>
            <a:fld id="{3FC16A51-7CDB-4469-91EC-9132D1C90844}" type="slidenum">
              <a:rPr lang="en-US" smtClean="0"/>
              <a:t>4</a:t>
            </a:fld>
            <a:endParaRPr lang="en-US"/>
          </a:p>
        </p:txBody>
      </p:sp>
    </p:spTree>
    <p:extLst>
      <p:ext uri="{BB962C8B-B14F-4D97-AF65-F5344CB8AC3E}">
        <p14:creationId xmlns:p14="http://schemas.microsoft.com/office/powerpoint/2010/main" val="2800540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1979 Bert Auld used reciprocity relations and the solution to two specific problems: problem (1), where the flaw was present in the component being inspected (i.e. the problem we want to solve, and problem (2), the same configuration except where the flaw was absent. With these solutions Auld was able to generate a general model of the ultrasonic measurement process. Auld used a contact testing case, rather than the immersion case shown here, in his relations but that difference is not significant.</a:t>
            </a:r>
          </a:p>
        </p:txBody>
      </p:sp>
      <p:sp>
        <p:nvSpPr>
          <p:cNvPr id="4" name="Slide Number Placeholder 3"/>
          <p:cNvSpPr>
            <a:spLocks noGrp="1"/>
          </p:cNvSpPr>
          <p:nvPr>
            <p:ph type="sldNum" sz="quarter" idx="5"/>
          </p:nvPr>
        </p:nvSpPr>
        <p:spPr/>
        <p:txBody>
          <a:bodyPr/>
          <a:lstStyle/>
          <a:p>
            <a:fld id="{3FC16A51-7CDB-4469-91EC-9132D1C90844}" type="slidenum">
              <a:rPr lang="en-US" smtClean="0"/>
              <a:t>5</a:t>
            </a:fld>
            <a:endParaRPr lang="en-US"/>
          </a:p>
        </p:txBody>
      </p:sp>
    </p:spTree>
    <p:extLst>
      <p:ext uri="{BB962C8B-B14F-4D97-AF65-F5344CB8AC3E}">
        <p14:creationId xmlns:p14="http://schemas.microsoft.com/office/powerpoint/2010/main" val="333068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Auld showed that a change in the signal carried by the cable at the receiver could be expressed in terms of an integral over the flaw surface of the fields in problems (1) and (2).</a:t>
            </a:r>
          </a:p>
        </p:txBody>
      </p:sp>
      <p:sp>
        <p:nvSpPr>
          <p:cNvPr id="4" name="Slide Number Placeholder 3"/>
          <p:cNvSpPr>
            <a:spLocks noGrp="1"/>
          </p:cNvSpPr>
          <p:nvPr>
            <p:ph type="sldNum" sz="quarter" idx="5"/>
          </p:nvPr>
        </p:nvSpPr>
        <p:spPr/>
        <p:txBody>
          <a:bodyPr/>
          <a:lstStyle/>
          <a:p>
            <a:fld id="{3FC16A51-7CDB-4469-91EC-9132D1C90844}" type="slidenum">
              <a:rPr lang="en-US" smtClean="0"/>
              <a:t>6</a:t>
            </a:fld>
            <a:endParaRPr lang="en-US"/>
          </a:p>
        </p:txBody>
      </p:sp>
    </p:spTree>
    <p:extLst>
      <p:ext uri="{BB962C8B-B14F-4D97-AF65-F5344CB8AC3E}">
        <p14:creationId xmlns:p14="http://schemas.microsoft.com/office/powerpoint/2010/main" val="1873449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we expect the change in signal in </a:t>
            </a:r>
            <a:r>
              <a:rPr lang="en-US" dirty="0" err="1"/>
              <a:t>Auld’s</a:t>
            </a:r>
            <a:r>
              <a:rPr lang="en-US" dirty="0"/>
              <a:t> model to be directly related to the received voltage signal, </a:t>
            </a:r>
            <a:r>
              <a:rPr lang="en-US" dirty="0" err="1"/>
              <a:t>Auld’s</a:t>
            </a:r>
            <a:r>
              <a:rPr lang="en-US" dirty="0"/>
              <a:t> relation is “essentially” a </a:t>
            </a:r>
            <a:r>
              <a:rPr lang="en-US" b="0" dirty="0"/>
              <a:t>measurement model. </a:t>
            </a:r>
            <a:r>
              <a:rPr lang="en-US" dirty="0"/>
              <a:t>It is a very general model since it only assumes that the measurement system is linear and reciprocal and that the electrical disturbances in the cable are propagating TEM mode waves, which are typically the fundamental waves present in coaxial cables.</a:t>
            </a:r>
          </a:p>
        </p:txBody>
      </p:sp>
      <p:sp>
        <p:nvSpPr>
          <p:cNvPr id="4" name="Slide Number Placeholder 3"/>
          <p:cNvSpPr>
            <a:spLocks noGrp="1"/>
          </p:cNvSpPr>
          <p:nvPr>
            <p:ph type="sldNum" sz="quarter" idx="5"/>
          </p:nvPr>
        </p:nvSpPr>
        <p:spPr/>
        <p:txBody>
          <a:bodyPr/>
          <a:lstStyle/>
          <a:p>
            <a:fld id="{3FC16A51-7CDB-4469-91EC-9132D1C90844}" type="slidenum">
              <a:rPr lang="en-US" smtClean="0"/>
              <a:t>7</a:t>
            </a:fld>
            <a:endParaRPr lang="en-US"/>
          </a:p>
        </p:txBody>
      </p:sp>
    </p:spTree>
    <p:extLst>
      <p:ext uri="{BB962C8B-B14F-4D97-AF65-F5344CB8AC3E}">
        <p14:creationId xmlns:p14="http://schemas.microsoft.com/office/powerpoint/2010/main" val="165862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1998 Dang et. al. used purely mechanical reciprocity relations to characterize the acoustic/elastic transfer function and arrive at a form that is similar to the ones we have been discussing where the system function appears directly. This is now indeed an ultrasonic measurement model of the Auld form which explicitly expresses the output voltage in terms of the system parameters. Henceforth, we will call this model </a:t>
            </a:r>
            <a:r>
              <a:rPr lang="en-US" b="1" dirty="0" err="1"/>
              <a:t>Auld’s</a:t>
            </a:r>
            <a:r>
              <a:rPr lang="en-US" b="1" dirty="0"/>
              <a:t> measurement model </a:t>
            </a:r>
            <a:r>
              <a:rPr lang="en-US" dirty="0"/>
              <a:t>in recognition of his foundational contributions.</a:t>
            </a:r>
          </a:p>
        </p:txBody>
      </p:sp>
      <p:sp>
        <p:nvSpPr>
          <p:cNvPr id="4" name="Slide Number Placeholder 3"/>
          <p:cNvSpPr>
            <a:spLocks noGrp="1"/>
          </p:cNvSpPr>
          <p:nvPr>
            <p:ph type="sldNum" sz="quarter" idx="5"/>
          </p:nvPr>
        </p:nvSpPr>
        <p:spPr/>
        <p:txBody>
          <a:bodyPr/>
          <a:lstStyle/>
          <a:p>
            <a:fld id="{3FC16A51-7CDB-4469-91EC-9132D1C90844}" type="slidenum">
              <a:rPr lang="en-US" smtClean="0"/>
              <a:t>8</a:t>
            </a:fld>
            <a:endParaRPr lang="en-US"/>
          </a:p>
        </p:txBody>
      </p:sp>
    </p:spTree>
    <p:extLst>
      <p:ext uri="{BB962C8B-B14F-4D97-AF65-F5344CB8AC3E}">
        <p14:creationId xmlns:p14="http://schemas.microsoft.com/office/powerpoint/2010/main" val="32684368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basic elements appearing in this form of </a:t>
            </a:r>
            <a:r>
              <a:rPr lang="en-US" dirty="0" err="1"/>
              <a:t>Auld’s</a:t>
            </a:r>
            <a:r>
              <a:rPr lang="en-US" dirty="0"/>
              <a:t> measurement model</a:t>
            </a:r>
          </a:p>
        </p:txBody>
      </p:sp>
      <p:sp>
        <p:nvSpPr>
          <p:cNvPr id="4" name="Slide Number Placeholder 3"/>
          <p:cNvSpPr>
            <a:spLocks noGrp="1"/>
          </p:cNvSpPr>
          <p:nvPr>
            <p:ph type="sldNum" sz="quarter" idx="5"/>
          </p:nvPr>
        </p:nvSpPr>
        <p:spPr/>
        <p:txBody>
          <a:bodyPr/>
          <a:lstStyle/>
          <a:p>
            <a:fld id="{3FC16A51-7CDB-4469-91EC-9132D1C90844}" type="slidenum">
              <a:rPr lang="en-US" smtClean="0"/>
              <a:t>9</a:t>
            </a:fld>
            <a:endParaRPr lang="en-US"/>
          </a:p>
        </p:txBody>
      </p:sp>
    </p:spTree>
    <p:extLst>
      <p:ext uri="{BB962C8B-B14F-4D97-AF65-F5344CB8AC3E}">
        <p14:creationId xmlns:p14="http://schemas.microsoft.com/office/powerpoint/2010/main" val="3697698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A5213-0817-4CBB-A4EE-C514B67042E2}"/>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AFF364F-EECD-4FD2-AADD-A4A45F6D96D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FB0A874-E880-4A88-9926-9D14017A259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8EFD904-445C-48FE-A4A4-9859218CF1A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3B6F55D-854B-4F99-A675-6569EAECF8A2}"/>
              </a:ext>
            </a:extLst>
          </p:cNvPr>
          <p:cNvSpPr>
            <a:spLocks noGrp="1"/>
          </p:cNvSpPr>
          <p:nvPr>
            <p:ph type="sldNum" sz="quarter" idx="12"/>
          </p:nvPr>
        </p:nvSpPr>
        <p:spPr/>
        <p:txBody>
          <a:bodyPr/>
          <a:lstStyle>
            <a:lvl1pPr>
              <a:defRPr/>
            </a:lvl1pPr>
          </a:lstStyle>
          <a:p>
            <a:fld id="{796F81D3-20FC-4E2E-810D-51993D4EC450}" type="slidenum">
              <a:rPr lang="en-US" altLang="en-US"/>
              <a:pPr/>
              <a:t>‹#›</a:t>
            </a:fld>
            <a:endParaRPr lang="en-US" altLang="en-US"/>
          </a:p>
        </p:txBody>
      </p:sp>
    </p:spTree>
    <p:extLst>
      <p:ext uri="{BB962C8B-B14F-4D97-AF65-F5344CB8AC3E}">
        <p14:creationId xmlns:p14="http://schemas.microsoft.com/office/powerpoint/2010/main" val="495649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EB5A0-AC7C-487B-B61E-BD91C53BF3A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9DA1461-2F69-4549-90A3-8E6B400917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C3D81E-CEB0-4FBC-AC97-88281E63542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EABA559-9100-4FF1-ADDA-65482DC8920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94AD39F-6068-436C-AC35-42588A7A2BBF}"/>
              </a:ext>
            </a:extLst>
          </p:cNvPr>
          <p:cNvSpPr>
            <a:spLocks noGrp="1"/>
          </p:cNvSpPr>
          <p:nvPr>
            <p:ph type="sldNum" sz="quarter" idx="12"/>
          </p:nvPr>
        </p:nvSpPr>
        <p:spPr/>
        <p:txBody>
          <a:bodyPr/>
          <a:lstStyle>
            <a:lvl1pPr>
              <a:defRPr/>
            </a:lvl1pPr>
          </a:lstStyle>
          <a:p>
            <a:fld id="{DE7BB161-1036-4540-A915-5F6FD22983C4}" type="slidenum">
              <a:rPr lang="en-US" altLang="en-US"/>
              <a:pPr/>
              <a:t>‹#›</a:t>
            </a:fld>
            <a:endParaRPr lang="en-US" altLang="en-US"/>
          </a:p>
        </p:txBody>
      </p:sp>
    </p:spTree>
    <p:extLst>
      <p:ext uri="{BB962C8B-B14F-4D97-AF65-F5344CB8AC3E}">
        <p14:creationId xmlns:p14="http://schemas.microsoft.com/office/powerpoint/2010/main" val="826815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42295D-39CC-44B4-9D28-EEBF69D3AA6F}"/>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BF5EE6-EE2C-4FC7-8D0A-648B60E29126}"/>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B5328C-3DB4-46B9-A0C9-6013252FB04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DF3E838-994D-4F7F-A841-68E2A3E0C55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E653B07-0390-47A0-BEFF-5EDBF0498ECB}"/>
              </a:ext>
            </a:extLst>
          </p:cNvPr>
          <p:cNvSpPr>
            <a:spLocks noGrp="1"/>
          </p:cNvSpPr>
          <p:nvPr>
            <p:ph type="sldNum" sz="quarter" idx="12"/>
          </p:nvPr>
        </p:nvSpPr>
        <p:spPr/>
        <p:txBody>
          <a:bodyPr/>
          <a:lstStyle>
            <a:lvl1pPr>
              <a:defRPr/>
            </a:lvl1pPr>
          </a:lstStyle>
          <a:p>
            <a:fld id="{B4814ECE-91B1-48CA-B47D-6714D03943A2}" type="slidenum">
              <a:rPr lang="en-US" altLang="en-US"/>
              <a:pPr/>
              <a:t>‹#›</a:t>
            </a:fld>
            <a:endParaRPr lang="en-US" altLang="en-US"/>
          </a:p>
        </p:txBody>
      </p:sp>
    </p:spTree>
    <p:extLst>
      <p:ext uri="{BB962C8B-B14F-4D97-AF65-F5344CB8AC3E}">
        <p14:creationId xmlns:p14="http://schemas.microsoft.com/office/powerpoint/2010/main" val="218836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A1703-C9CC-402C-8D7E-63DD362B78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977C2E-05B9-4492-9091-80E701CF91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B7EF32-F0DA-458E-972A-4B14A301117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1E0ACAA-26A4-47BD-8D03-FA368BF0FDB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1231DFC9-DCC3-4CE0-B4F9-F1735AB3EDA0}"/>
              </a:ext>
            </a:extLst>
          </p:cNvPr>
          <p:cNvSpPr>
            <a:spLocks noGrp="1"/>
          </p:cNvSpPr>
          <p:nvPr>
            <p:ph type="sldNum" sz="quarter" idx="12"/>
          </p:nvPr>
        </p:nvSpPr>
        <p:spPr/>
        <p:txBody>
          <a:bodyPr/>
          <a:lstStyle>
            <a:lvl1pPr>
              <a:defRPr/>
            </a:lvl1pPr>
          </a:lstStyle>
          <a:p>
            <a:fld id="{CCE8B08B-FA73-4862-9F85-6A25F70EA7E7}" type="slidenum">
              <a:rPr lang="en-US" altLang="en-US"/>
              <a:pPr/>
              <a:t>‹#›</a:t>
            </a:fld>
            <a:endParaRPr lang="en-US" altLang="en-US"/>
          </a:p>
        </p:txBody>
      </p:sp>
    </p:spTree>
    <p:extLst>
      <p:ext uri="{BB962C8B-B14F-4D97-AF65-F5344CB8AC3E}">
        <p14:creationId xmlns:p14="http://schemas.microsoft.com/office/powerpoint/2010/main" val="1364370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EAA23-D192-4085-BCC3-A8E814DD8D28}"/>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4C65E72-0DD6-4B80-A933-414BA146F32E}"/>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4D808281-119B-4DE6-9DAC-13CB0C2B0CA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9020F504-0971-4771-9F8B-4776F02507B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4452159-48B9-43BF-9D02-E17482571812}"/>
              </a:ext>
            </a:extLst>
          </p:cNvPr>
          <p:cNvSpPr>
            <a:spLocks noGrp="1"/>
          </p:cNvSpPr>
          <p:nvPr>
            <p:ph type="sldNum" sz="quarter" idx="12"/>
          </p:nvPr>
        </p:nvSpPr>
        <p:spPr/>
        <p:txBody>
          <a:bodyPr/>
          <a:lstStyle>
            <a:lvl1pPr>
              <a:defRPr/>
            </a:lvl1pPr>
          </a:lstStyle>
          <a:p>
            <a:fld id="{3D5C37BF-B78C-47BE-ADAA-B161706EDB8C}" type="slidenum">
              <a:rPr lang="en-US" altLang="en-US"/>
              <a:pPr/>
              <a:t>‹#›</a:t>
            </a:fld>
            <a:endParaRPr lang="en-US" altLang="en-US"/>
          </a:p>
        </p:txBody>
      </p:sp>
    </p:spTree>
    <p:extLst>
      <p:ext uri="{BB962C8B-B14F-4D97-AF65-F5344CB8AC3E}">
        <p14:creationId xmlns:p14="http://schemas.microsoft.com/office/powerpoint/2010/main" val="1988342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B9D54-7AAA-4AB8-8120-7CF80CF9AC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F20103-E3ED-4DEB-A492-8F290AD06DB8}"/>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256B0EE-575D-405D-8FC1-2D8A1624E49B}"/>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6FEA76D-4655-4429-9074-1E28553992A5}"/>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8E703E03-94A0-47DA-967B-9583F01D56B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0A7BF81-90BB-4828-AB50-C56F2BA495A0}"/>
              </a:ext>
            </a:extLst>
          </p:cNvPr>
          <p:cNvSpPr>
            <a:spLocks noGrp="1"/>
          </p:cNvSpPr>
          <p:nvPr>
            <p:ph type="sldNum" sz="quarter" idx="12"/>
          </p:nvPr>
        </p:nvSpPr>
        <p:spPr/>
        <p:txBody>
          <a:bodyPr/>
          <a:lstStyle>
            <a:lvl1pPr>
              <a:defRPr/>
            </a:lvl1pPr>
          </a:lstStyle>
          <a:p>
            <a:fld id="{A49426D5-683E-44AA-9860-A3E80053C3E7}" type="slidenum">
              <a:rPr lang="en-US" altLang="en-US"/>
              <a:pPr/>
              <a:t>‹#›</a:t>
            </a:fld>
            <a:endParaRPr lang="en-US" altLang="en-US"/>
          </a:p>
        </p:txBody>
      </p:sp>
    </p:spTree>
    <p:extLst>
      <p:ext uri="{BB962C8B-B14F-4D97-AF65-F5344CB8AC3E}">
        <p14:creationId xmlns:p14="http://schemas.microsoft.com/office/powerpoint/2010/main" val="3480680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C1052-7FFF-4362-888F-CE6098178AA1}"/>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24C3D24-F35F-4DE1-9C17-6B8C0F07280A}"/>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F932A69-E721-433F-B0FF-8055BC3BB6FA}"/>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306897E-7BE0-40F2-B1E1-E0D3ABE4186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F47D1EA-D5EA-4A5D-92FF-6299C5211BC1}"/>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3E26AA2-5740-4CFB-AF5C-26B759B1475E}"/>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4BC2BB93-8AFF-4D69-A64B-D8A8D4FF4A98}"/>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E13D113F-D3A0-4912-9C43-79E5D29B3C2B}"/>
              </a:ext>
            </a:extLst>
          </p:cNvPr>
          <p:cNvSpPr>
            <a:spLocks noGrp="1"/>
          </p:cNvSpPr>
          <p:nvPr>
            <p:ph type="sldNum" sz="quarter" idx="12"/>
          </p:nvPr>
        </p:nvSpPr>
        <p:spPr/>
        <p:txBody>
          <a:bodyPr/>
          <a:lstStyle>
            <a:lvl1pPr>
              <a:defRPr/>
            </a:lvl1pPr>
          </a:lstStyle>
          <a:p>
            <a:fld id="{279AE444-F7F0-4A29-8953-E81548579654}" type="slidenum">
              <a:rPr lang="en-US" altLang="en-US"/>
              <a:pPr/>
              <a:t>‹#›</a:t>
            </a:fld>
            <a:endParaRPr lang="en-US" altLang="en-US"/>
          </a:p>
        </p:txBody>
      </p:sp>
    </p:spTree>
    <p:extLst>
      <p:ext uri="{BB962C8B-B14F-4D97-AF65-F5344CB8AC3E}">
        <p14:creationId xmlns:p14="http://schemas.microsoft.com/office/powerpoint/2010/main" val="604727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210BE-A699-4159-B3AE-EF88B3C868C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7A58295-0F8C-491D-8C4B-A1C2FB0BCF17}"/>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3B127F5F-E1C2-4FFF-8EE0-E6F4DBAA11DF}"/>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45F335B-F509-42E5-9F3C-25350F6D6538}"/>
              </a:ext>
            </a:extLst>
          </p:cNvPr>
          <p:cNvSpPr>
            <a:spLocks noGrp="1"/>
          </p:cNvSpPr>
          <p:nvPr>
            <p:ph type="sldNum" sz="quarter" idx="12"/>
          </p:nvPr>
        </p:nvSpPr>
        <p:spPr/>
        <p:txBody>
          <a:bodyPr/>
          <a:lstStyle>
            <a:lvl1pPr>
              <a:defRPr/>
            </a:lvl1pPr>
          </a:lstStyle>
          <a:p>
            <a:fld id="{344B81E7-745B-4040-BF96-FF86AC3D753A}" type="slidenum">
              <a:rPr lang="en-US" altLang="en-US"/>
              <a:pPr/>
              <a:t>‹#›</a:t>
            </a:fld>
            <a:endParaRPr lang="en-US" altLang="en-US"/>
          </a:p>
        </p:txBody>
      </p:sp>
    </p:spTree>
    <p:extLst>
      <p:ext uri="{BB962C8B-B14F-4D97-AF65-F5344CB8AC3E}">
        <p14:creationId xmlns:p14="http://schemas.microsoft.com/office/powerpoint/2010/main" val="3278068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A1AF41-351E-40E3-A52C-4039F2DD520F}"/>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FBC5D1F3-37DA-4C75-B0E7-726945671F3B}"/>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EE733C6B-54DB-4B87-A6A4-EF7FA1BBEF1C}"/>
              </a:ext>
            </a:extLst>
          </p:cNvPr>
          <p:cNvSpPr>
            <a:spLocks noGrp="1"/>
          </p:cNvSpPr>
          <p:nvPr>
            <p:ph type="sldNum" sz="quarter" idx="12"/>
          </p:nvPr>
        </p:nvSpPr>
        <p:spPr/>
        <p:txBody>
          <a:bodyPr/>
          <a:lstStyle>
            <a:lvl1pPr>
              <a:defRPr/>
            </a:lvl1pPr>
          </a:lstStyle>
          <a:p>
            <a:fld id="{FDD0C822-55C8-4AC8-97C2-AAA027EB47F5}" type="slidenum">
              <a:rPr lang="en-US" altLang="en-US"/>
              <a:pPr/>
              <a:t>‹#›</a:t>
            </a:fld>
            <a:endParaRPr lang="en-US" altLang="en-US"/>
          </a:p>
        </p:txBody>
      </p:sp>
    </p:spTree>
    <p:extLst>
      <p:ext uri="{BB962C8B-B14F-4D97-AF65-F5344CB8AC3E}">
        <p14:creationId xmlns:p14="http://schemas.microsoft.com/office/powerpoint/2010/main" val="3777651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2686C-A2BB-4939-8547-71AD8C47425D}"/>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F8D841E-EF73-45D4-A463-13108CAEDED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9E1DBF5-929E-4C46-8A8C-8BDB31F8AC6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632BA7-C7A1-4EAA-A4C8-710760C552F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231FFC1-AC96-4278-8ED6-F2CADC1ECA9D}"/>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15AA0036-D3DE-4D69-84AF-BE4E6AC08558}"/>
              </a:ext>
            </a:extLst>
          </p:cNvPr>
          <p:cNvSpPr>
            <a:spLocks noGrp="1"/>
          </p:cNvSpPr>
          <p:nvPr>
            <p:ph type="sldNum" sz="quarter" idx="12"/>
          </p:nvPr>
        </p:nvSpPr>
        <p:spPr/>
        <p:txBody>
          <a:bodyPr/>
          <a:lstStyle>
            <a:lvl1pPr>
              <a:defRPr/>
            </a:lvl1pPr>
          </a:lstStyle>
          <a:p>
            <a:fld id="{CE59745C-3E31-4A37-A7EB-19DF325B1B0B}" type="slidenum">
              <a:rPr lang="en-US" altLang="en-US"/>
              <a:pPr/>
              <a:t>‹#›</a:t>
            </a:fld>
            <a:endParaRPr lang="en-US" altLang="en-US"/>
          </a:p>
        </p:txBody>
      </p:sp>
    </p:spTree>
    <p:extLst>
      <p:ext uri="{BB962C8B-B14F-4D97-AF65-F5344CB8AC3E}">
        <p14:creationId xmlns:p14="http://schemas.microsoft.com/office/powerpoint/2010/main" val="1991892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1461A-AFD5-4E44-92C3-6A68192DB41A}"/>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E16A19A-C953-4A8C-B5A6-7A5A2D9FE473}"/>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416AEDA-F3A5-4B3D-A76E-6260125526D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453730-21F2-41A8-A0FB-2006C8E7D03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F8ABD4C-95D6-43EA-9F08-16C16D48CBAF}"/>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19D93A91-2706-404C-A95A-744E605404F1}"/>
              </a:ext>
            </a:extLst>
          </p:cNvPr>
          <p:cNvSpPr>
            <a:spLocks noGrp="1"/>
          </p:cNvSpPr>
          <p:nvPr>
            <p:ph type="sldNum" sz="quarter" idx="12"/>
          </p:nvPr>
        </p:nvSpPr>
        <p:spPr/>
        <p:txBody>
          <a:bodyPr/>
          <a:lstStyle>
            <a:lvl1pPr>
              <a:defRPr/>
            </a:lvl1pPr>
          </a:lstStyle>
          <a:p>
            <a:fld id="{5CA6097A-4B6F-43B5-A2F6-331C0C2304A6}" type="slidenum">
              <a:rPr lang="en-US" altLang="en-US"/>
              <a:pPr/>
              <a:t>‹#›</a:t>
            </a:fld>
            <a:endParaRPr lang="en-US" altLang="en-US"/>
          </a:p>
        </p:txBody>
      </p:sp>
    </p:spTree>
    <p:extLst>
      <p:ext uri="{BB962C8B-B14F-4D97-AF65-F5344CB8AC3E}">
        <p14:creationId xmlns:p14="http://schemas.microsoft.com/office/powerpoint/2010/main" val="1230038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8FA7A02-2717-4FE2-96FB-4C31744B64E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D764349D-8831-4AD5-AD1C-43DB186C35E3}"/>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F0DB27F-AE37-40CD-A33F-CE89DDD9C7EB}"/>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AB6BC1F9-407F-4978-ACFA-C94B154A1E39}"/>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A5F6342D-89E9-4791-9873-28AB1EE07B46}"/>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0677B0E-07FA-4E4B-948F-23CFEA8CFF0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18.wmf"/><Relationship Id="rId4" Type="http://schemas.openxmlformats.org/officeDocument/2006/relationships/oleObject" Target="../embeddings/oleObject27.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27.wmf"/><Relationship Id="rId3" Type="http://schemas.openxmlformats.org/officeDocument/2006/relationships/notesSlide" Target="../notesSlides/notesSlide11.xml"/><Relationship Id="rId7" Type="http://schemas.openxmlformats.org/officeDocument/2006/relationships/image" Target="../media/image24.wmf"/><Relationship Id="rId12"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9.bin"/><Relationship Id="rId11" Type="http://schemas.openxmlformats.org/officeDocument/2006/relationships/image" Target="../media/image26.wmf"/><Relationship Id="rId5" Type="http://schemas.openxmlformats.org/officeDocument/2006/relationships/image" Target="../media/image23.wmf"/><Relationship Id="rId10" Type="http://schemas.openxmlformats.org/officeDocument/2006/relationships/oleObject" Target="../embeddings/oleObject31.bin"/><Relationship Id="rId4" Type="http://schemas.openxmlformats.org/officeDocument/2006/relationships/oleObject" Target="../embeddings/oleObject28.bin"/><Relationship Id="rId9" Type="http://schemas.openxmlformats.org/officeDocument/2006/relationships/image" Target="../media/image25.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28.wmf"/><Relationship Id="rId4" Type="http://schemas.openxmlformats.org/officeDocument/2006/relationships/oleObject" Target="../embeddings/oleObject33.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6.bin"/><Relationship Id="rId3" Type="http://schemas.openxmlformats.org/officeDocument/2006/relationships/notesSlide" Target="../notesSlides/notesSlide13.xml"/><Relationship Id="rId7" Type="http://schemas.openxmlformats.org/officeDocument/2006/relationships/image" Target="../media/image30.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35.bin"/><Relationship Id="rId5" Type="http://schemas.openxmlformats.org/officeDocument/2006/relationships/image" Target="../media/image29.wmf"/><Relationship Id="rId4" Type="http://schemas.openxmlformats.org/officeDocument/2006/relationships/oleObject" Target="../embeddings/oleObject34.bin"/><Relationship Id="rId9" Type="http://schemas.openxmlformats.org/officeDocument/2006/relationships/image" Target="../media/image31.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32.wmf"/><Relationship Id="rId4" Type="http://schemas.openxmlformats.org/officeDocument/2006/relationships/oleObject" Target="../embeddings/oleObject37.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34.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39.bin"/><Relationship Id="rId5" Type="http://schemas.openxmlformats.org/officeDocument/2006/relationships/image" Target="../media/image33.wmf"/><Relationship Id="rId4" Type="http://schemas.openxmlformats.org/officeDocument/2006/relationships/oleObject" Target="../embeddings/oleObject38.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36.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41.bin"/><Relationship Id="rId5" Type="http://schemas.openxmlformats.org/officeDocument/2006/relationships/image" Target="../media/image35.wmf"/><Relationship Id="rId4" Type="http://schemas.openxmlformats.org/officeDocument/2006/relationships/oleObject" Target="../embeddings/oleObject40.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37.wmf"/><Relationship Id="rId4" Type="http://schemas.openxmlformats.org/officeDocument/2006/relationships/oleObject" Target="../embeddings/oleObject42.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45.bin"/><Relationship Id="rId13" Type="http://schemas.openxmlformats.org/officeDocument/2006/relationships/image" Target="../media/image42.wmf"/><Relationship Id="rId18" Type="http://schemas.openxmlformats.org/officeDocument/2006/relationships/oleObject" Target="../embeddings/oleObject50.bin"/><Relationship Id="rId3" Type="http://schemas.openxmlformats.org/officeDocument/2006/relationships/notesSlide" Target="../notesSlides/notesSlide18.xml"/><Relationship Id="rId21" Type="http://schemas.openxmlformats.org/officeDocument/2006/relationships/image" Target="../media/image46.wmf"/><Relationship Id="rId7" Type="http://schemas.openxmlformats.org/officeDocument/2006/relationships/image" Target="../media/image39.wmf"/><Relationship Id="rId12" Type="http://schemas.openxmlformats.org/officeDocument/2006/relationships/oleObject" Target="../embeddings/oleObject47.bin"/><Relationship Id="rId17" Type="http://schemas.openxmlformats.org/officeDocument/2006/relationships/image" Target="../media/image44.wmf"/><Relationship Id="rId2" Type="http://schemas.openxmlformats.org/officeDocument/2006/relationships/slideLayout" Target="../slideLayouts/slideLayout7.xml"/><Relationship Id="rId16" Type="http://schemas.openxmlformats.org/officeDocument/2006/relationships/oleObject" Target="../embeddings/oleObject49.bin"/><Relationship Id="rId20" Type="http://schemas.openxmlformats.org/officeDocument/2006/relationships/oleObject" Target="../embeddings/oleObject51.bin"/><Relationship Id="rId1" Type="http://schemas.openxmlformats.org/officeDocument/2006/relationships/vmlDrawing" Target="../drawings/vmlDrawing15.vml"/><Relationship Id="rId6" Type="http://schemas.openxmlformats.org/officeDocument/2006/relationships/oleObject" Target="../embeddings/oleObject44.bin"/><Relationship Id="rId11" Type="http://schemas.openxmlformats.org/officeDocument/2006/relationships/image" Target="../media/image41.wmf"/><Relationship Id="rId5" Type="http://schemas.openxmlformats.org/officeDocument/2006/relationships/image" Target="../media/image38.wmf"/><Relationship Id="rId15" Type="http://schemas.openxmlformats.org/officeDocument/2006/relationships/image" Target="../media/image43.wmf"/><Relationship Id="rId10" Type="http://schemas.openxmlformats.org/officeDocument/2006/relationships/oleObject" Target="../embeddings/oleObject46.bin"/><Relationship Id="rId19" Type="http://schemas.openxmlformats.org/officeDocument/2006/relationships/image" Target="../media/image45.wmf"/><Relationship Id="rId4" Type="http://schemas.openxmlformats.org/officeDocument/2006/relationships/oleObject" Target="../embeddings/oleObject43.bin"/><Relationship Id="rId9" Type="http://schemas.openxmlformats.org/officeDocument/2006/relationships/image" Target="../media/image40.wmf"/><Relationship Id="rId14" Type="http://schemas.openxmlformats.org/officeDocument/2006/relationships/oleObject" Target="../embeddings/oleObject48.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54.bin"/><Relationship Id="rId13" Type="http://schemas.openxmlformats.org/officeDocument/2006/relationships/image" Target="../media/image51.wmf"/><Relationship Id="rId3" Type="http://schemas.openxmlformats.org/officeDocument/2006/relationships/notesSlide" Target="../notesSlides/notesSlide19.xml"/><Relationship Id="rId7" Type="http://schemas.openxmlformats.org/officeDocument/2006/relationships/image" Target="../media/image48.wmf"/><Relationship Id="rId12" Type="http://schemas.openxmlformats.org/officeDocument/2006/relationships/oleObject" Target="../embeddings/oleObject56.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53.bin"/><Relationship Id="rId11" Type="http://schemas.openxmlformats.org/officeDocument/2006/relationships/image" Target="../media/image50.wmf"/><Relationship Id="rId5" Type="http://schemas.openxmlformats.org/officeDocument/2006/relationships/image" Target="../media/image47.wmf"/><Relationship Id="rId10" Type="http://schemas.openxmlformats.org/officeDocument/2006/relationships/oleObject" Target="../embeddings/oleObject55.bin"/><Relationship Id="rId4" Type="http://schemas.openxmlformats.org/officeDocument/2006/relationships/oleObject" Target="../embeddings/oleObject52.bin"/><Relationship Id="rId9" Type="http://schemas.openxmlformats.org/officeDocument/2006/relationships/image" Target="../media/image49.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53.wmf"/><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58.bin"/><Relationship Id="rId5" Type="http://schemas.openxmlformats.org/officeDocument/2006/relationships/image" Target="../media/image52.wmf"/><Relationship Id="rId4" Type="http://schemas.openxmlformats.org/officeDocument/2006/relationships/oleObject" Target="../embeddings/oleObject57.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55.wmf"/><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oleObject" Target="../embeddings/oleObject60.bin"/><Relationship Id="rId5" Type="http://schemas.openxmlformats.org/officeDocument/2006/relationships/image" Target="../media/image54.wmf"/><Relationship Id="rId4" Type="http://schemas.openxmlformats.org/officeDocument/2006/relationships/oleObject" Target="../embeddings/oleObject59.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image" Target="../media/image60.wmf"/><Relationship Id="rId3" Type="http://schemas.openxmlformats.org/officeDocument/2006/relationships/notesSlide" Target="../notesSlides/notesSlide22.xml"/><Relationship Id="rId7" Type="http://schemas.openxmlformats.org/officeDocument/2006/relationships/image" Target="../media/image57.wmf"/><Relationship Id="rId12" Type="http://schemas.openxmlformats.org/officeDocument/2006/relationships/oleObject" Target="../embeddings/oleObject65.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62.bin"/><Relationship Id="rId11" Type="http://schemas.openxmlformats.org/officeDocument/2006/relationships/image" Target="../media/image59.wmf"/><Relationship Id="rId5" Type="http://schemas.openxmlformats.org/officeDocument/2006/relationships/image" Target="../media/image56.wmf"/><Relationship Id="rId15" Type="http://schemas.openxmlformats.org/officeDocument/2006/relationships/image" Target="../media/image53.wmf"/><Relationship Id="rId10" Type="http://schemas.openxmlformats.org/officeDocument/2006/relationships/oleObject" Target="../embeddings/oleObject64.bin"/><Relationship Id="rId4" Type="http://schemas.openxmlformats.org/officeDocument/2006/relationships/oleObject" Target="../embeddings/oleObject61.bin"/><Relationship Id="rId9" Type="http://schemas.openxmlformats.org/officeDocument/2006/relationships/image" Target="../media/image58.wmf"/><Relationship Id="rId14" Type="http://schemas.openxmlformats.org/officeDocument/2006/relationships/oleObject" Target="../embeddings/oleObject66.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69.bin"/><Relationship Id="rId3" Type="http://schemas.openxmlformats.org/officeDocument/2006/relationships/notesSlide" Target="../notesSlides/notesSlide23.xml"/><Relationship Id="rId7" Type="http://schemas.openxmlformats.org/officeDocument/2006/relationships/image" Target="../media/image62.wmf"/><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68.bin"/><Relationship Id="rId5" Type="http://schemas.openxmlformats.org/officeDocument/2006/relationships/image" Target="../media/image61.wmf"/><Relationship Id="rId4" Type="http://schemas.openxmlformats.org/officeDocument/2006/relationships/oleObject" Target="../embeddings/oleObject67.bin"/><Relationship Id="rId9" Type="http://schemas.openxmlformats.org/officeDocument/2006/relationships/image" Target="../media/image63.w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mlDrawing" Target="../drawings/vmlDrawing21.vml"/><Relationship Id="rId5" Type="http://schemas.openxmlformats.org/officeDocument/2006/relationships/image" Target="../media/image64.wmf"/><Relationship Id="rId4" Type="http://schemas.openxmlformats.org/officeDocument/2006/relationships/oleObject" Target="../embeddings/oleObject70.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73.bin"/><Relationship Id="rId13" Type="http://schemas.openxmlformats.org/officeDocument/2006/relationships/image" Target="../media/image66.wmf"/><Relationship Id="rId18" Type="http://schemas.openxmlformats.org/officeDocument/2006/relationships/oleObject" Target="../embeddings/oleObject78.bin"/><Relationship Id="rId26" Type="http://schemas.openxmlformats.org/officeDocument/2006/relationships/oleObject" Target="../embeddings/oleObject83.bin"/><Relationship Id="rId3" Type="http://schemas.openxmlformats.org/officeDocument/2006/relationships/notesSlide" Target="../notesSlides/notesSlide25.xml"/><Relationship Id="rId21" Type="http://schemas.openxmlformats.org/officeDocument/2006/relationships/image" Target="../media/image70.wmf"/><Relationship Id="rId7" Type="http://schemas.openxmlformats.org/officeDocument/2006/relationships/image" Target="../media/image57.wmf"/><Relationship Id="rId12" Type="http://schemas.openxmlformats.org/officeDocument/2006/relationships/oleObject" Target="../embeddings/oleObject75.bin"/><Relationship Id="rId17" Type="http://schemas.openxmlformats.org/officeDocument/2006/relationships/image" Target="../media/image68.wmf"/><Relationship Id="rId25" Type="http://schemas.openxmlformats.org/officeDocument/2006/relationships/oleObject" Target="../embeddings/oleObject82.bin"/><Relationship Id="rId2" Type="http://schemas.openxmlformats.org/officeDocument/2006/relationships/slideLayout" Target="../slideLayouts/slideLayout7.xml"/><Relationship Id="rId16" Type="http://schemas.openxmlformats.org/officeDocument/2006/relationships/oleObject" Target="../embeddings/oleObject77.bin"/><Relationship Id="rId20" Type="http://schemas.openxmlformats.org/officeDocument/2006/relationships/oleObject" Target="../embeddings/oleObject79.bin"/><Relationship Id="rId1" Type="http://schemas.openxmlformats.org/officeDocument/2006/relationships/vmlDrawing" Target="../drawings/vmlDrawing22.vml"/><Relationship Id="rId6" Type="http://schemas.openxmlformats.org/officeDocument/2006/relationships/oleObject" Target="../embeddings/oleObject72.bin"/><Relationship Id="rId11" Type="http://schemas.openxmlformats.org/officeDocument/2006/relationships/image" Target="../media/image65.wmf"/><Relationship Id="rId24" Type="http://schemas.openxmlformats.org/officeDocument/2006/relationships/oleObject" Target="../embeddings/oleObject81.bin"/><Relationship Id="rId5" Type="http://schemas.openxmlformats.org/officeDocument/2006/relationships/image" Target="../media/image56.wmf"/><Relationship Id="rId15" Type="http://schemas.openxmlformats.org/officeDocument/2006/relationships/image" Target="../media/image67.wmf"/><Relationship Id="rId23" Type="http://schemas.openxmlformats.org/officeDocument/2006/relationships/image" Target="../media/image71.wmf"/><Relationship Id="rId10" Type="http://schemas.openxmlformats.org/officeDocument/2006/relationships/oleObject" Target="../embeddings/oleObject74.bin"/><Relationship Id="rId19" Type="http://schemas.openxmlformats.org/officeDocument/2006/relationships/image" Target="../media/image69.wmf"/><Relationship Id="rId4" Type="http://schemas.openxmlformats.org/officeDocument/2006/relationships/oleObject" Target="../embeddings/oleObject71.bin"/><Relationship Id="rId9" Type="http://schemas.openxmlformats.org/officeDocument/2006/relationships/image" Target="../media/image58.wmf"/><Relationship Id="rId14" Type="http://schemas.openxmlformats.org/officeDocument/2006/relationships/oleObject" Target="../embeddings/oleObject76.bin"/><Relationship Id="rId22" Type="http://schemas.openxmlformats.org/officeDocument/2006/relationships/oleObject" Target="../embeddings/oleObject80.bin"/><Relationship Id="rId27" Type="http://schemas.openxmlformats.org/officeDocument/2006/relationships/image" Target="../media/image72.w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74.wmf"/><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oleObject" Target="../embeddings/oleObject85.bin"/><Relationship Id="rId5" Type="http://schemas.openxmlformats.org/officeDocument/2006/relationships/image" Target="../media/image73.wmf"/><Relationship Id="rId4" Type="http://schemas.openxmlformats.org/officeDocument/2006/relationships/oleObject" Target="../embeddings/oleObject84.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76.wmf"/><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oleObject87.bin"/><Relationship Id="rId5" Type="http://schemas.openxmlformats.org/officeDocument/2006/relationships/image" Target="../media/image75.wmf"/><Relationship Id="rId4" Type="http://schemas.openxmlformats.org/officeDocument/2006/relationships/oleObject" Target="../embeddings/oleObject86.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mlDrawing" Target="../drawings/vmlDrawing25.vml"/><Relationship Id="rId5" Type="http://schemas.openxmlformats.org/officeDocument/2006/relationships/image" Target="../media/image77.wmf"/><Relationship Id="rId4" Type="http://schemas.openxmlformats.org/officeDocument/2006/relationships/oleObject" Target="../embeddings/oleObject88.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91.bin"/><Relationship Id="rId3" Type="http://schemas.openxmlformats.org/officeDocument/2006/relationships/notesSlide" Target="../notesSlides/notesSlide29.xml"/><Relationship Id="rId7" Type="http://schemas.openxmlformats.org/officeDocument/2006/relationships/image" Target="../media/image79.wmf"/><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oleObject" Target="../embeddings/oleObject90.bin"/><Relationship Id="rId5" Type="http://schemas.openxmlformats.org/officeDocument/2006/relationships/image" Target="../media/image78.wmf"/><Relationship Id="rId4" Type="http://schemas.openxmlformats.org/officeDocument/2006/relationships/oleObject" Target="../embeddings/oleObject89.bin"/><Relationship Id="rId9" Type="http://schemas.openxmlformats.org/officeDocument/2006/relationships/image" Target="../media/image80.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94.bin"/><Relationship Id="rId13" Type="http://schemas.openxmlformats.org/officeDocument/2006/relationships/image" Target="../media/image85.wmf"/><Relationship Id="rId3" Type="http://schemas.openxmlformats.org/officeDocument/2006/relationships/notesSlide" Target="../notesSlides/notesSlide30.xml"/><Relationship Id="rId7" Type="http://schemas.openxmlformats.org/officeDocument/2006/relationships/image" Target="../media/image82.wmf"/><Relationship Id="rId12" Type="http://schemas.openxmlformats.org/officeDocument/2006/relationships/oleObject" Target="../embeddings/oleObject96.bin"/><Relationship Id="rId17" Type="http://schemas.openxmlformats.org/officeDocument/2006/relationships/image" Target="../media/image87.wmf"/><Relationship Id="rId2" Type="http://schemas.openxmlformats.org/officeDocument/2006/relationships/slideLayout" Target="../slideLayouts/slideLayout7.xml"/><Relationship Id="rId16" Type="http://schemas.openxmlformats.org/officeDocument/2006/relationships/oleObject" Target="../embeddings/oleObject98.bin"/><Relationship Id="rId1" Type="http://schemas.openxmlformats.org/officeDocument/2006/relationships/vmlDrawing" Target="../drawings/vmlDrawing27.vml"/><Relationship Id="rId6" Type="http://schemas.openxmlformats.org/officeDocument/2006/relationships/oleObject" Target="../embeddings/oleObject93.bin"/><Relationship Id="rId11" Type="http://schemas.openxmlformats.org/officeDocument/2006/relationships/image" Target="../media/image84.wmf"/><Relationship Id="rId5" Type="http://schemas.openxmlformats.org/officeDocument/2006/relationships/image" Target="../media/image81.wmf"/><Relationship Id="rId15" Type="http://schemas.openxmlformats.org/officeDocument/2006/relationships/image" Target="../media/image86.wmf"/><Relationship Id="rId10" Type="http://schemas.openxmlformats.org/officeDocument/2006/relationships/oleObject" Target="../embeddings/oleObject95.bin"/><Relationship Id="rId4" Type="http://schemas.openxmlformats.org/officeDocument/2006/relationships/oleObject" Target="../embeddings/oleObject92.bin"/><Relationship Id="rId9" Type="http://schemas.openxmlformats.org/officeDocument/2006/relationships/image" Target="../media/image83.wmf"/><Relationship Id="rId14" Type="http://schemas.openxmlformats.org/officeDocument/2006/relationships/oleObject" Target="../embeddings/oleObject97.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89.wmf"/><Relationship Id="rId2" Type="http://schemas.openxmlformats.org/officeDocument/2006/relationships/slideLayout" Target="../slideLayouts/slideLayout7.xml"/><Relationship Id="rId1" Type="http://schemas.openxmlformats.org/officeDocument/2006/relationships/vmlDrawing" Target="../drawings/vmlDrawing28.vml"/><Relationship Id="rId6" Type="http://schemas.openxmlformats.org/officeDocument/2006/relationships/oleObject" Target="../embeddings/oleObject100.bin"/><Relationship Id="rId5" Type="http://schemas.openxmlformats.org/officeDocument/2006/relationships/image" Target="../media/image88.wmf"/><Relationship Id="rId4" Type="http://schemas.openxmlformats.org/officeDocument/2006/relationships/oleObject" Target="../embeddings/oleObject99.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03.bin"/><Relationship Id="rId3" Type="http://schemas.openxmlformats.org/officeDocument/2006/relationships/notesSlide" Target="../notesSlides/notesSlide32.xml"/><Relationship Id="rId7" Type="http://schemas.openxmlformats.org/officeDocument/2006/relationships/image" Target="../media/image91.wmf"/><Relationship Id="rId2" Type="http://schemas.openxmlformats.org/officeDocument/2006/relationships/slideLayout" Target="../slideLayouts/slideLayout7.xml"/><Relationship Id="rId1" Type="http://schemas.openxmlformats.org/officeDocument/2006/relationships/vmlDrawing" Target="../drawings/vmlDrawing29.vml"/><Relationship Id="rId6" Type="http://schemas.openxmlformats.org/officeDocument/2006/relationships/oleObject" Target="../embeddings/oleObject102.bin"/><Relationship Id="rId5" Type="http://schemas.openxmlformats.org/officeDocument/2006/relationships/image" Target="../media/image90.wmf"/><Relationship Id="rId4" Type="http://schemas.openxmlformats.org/officeDocument/2006/relationships/oleObject" Target="../embeddings/oleObject101.bin"/><Relationship Id="rId9" Type="http://schemas.openxmlformats.org/officeDocument/2006/relationships/image" Target="../media/image92.wmf"/></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94.wmf"/><Relationship Id="rId2" Type="http://schemas.openxmlformats.org/officeDocument/2006/relationships/slideLayout" Target="../slideLayouts/slideLayout7.xml"/><Relationship Id="rId1" Type="http://schemas.openxmlformats.org/officeDocument/2006/relationships/vmlDrawing" Target="../drawings/vmlDrawing30.vml"/><Relationship Id="rId6" Type="http://schemas.openxmlformats.org/officeDocument/2006/relationships/oleObject" Target="../embeddings/oleObject105.bin"/><Relationship Id="rId5" Type="http://schemas.openxmlformats.org/officeDocument/2006/relationships/image" Target="../media/image93.wmf"/><Relationship Id="rId4" Type="http://schemas.openxmlformats.org/officeDocument/2006/relationships/oleObject" Target="../embeddings/oleObject104.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7.wmf"/><Relationship Id="rId18" Type="http://schemas.openxmlformats.org/officeDocument/2006/relationships/oleObject" Target="../embeddings/oleObject10.bin"/><Relationship Id="rId3" Type="http://schemas.openxmlformats.org/officeDocument/2006/relationships/notesSlide" Target="../notesSlides/notesSlide4.xml"/><Relationship Id="rId21" Type="http://schemas.openxmlformats.org/officeDocument/2006/relationships/image" Target="../media/image11.wmf"/><Relationship Id="rId7" Type="http://schemas.openxmlformats.org/officeDocument/2006/relationships/image" Target="../media/image4.wmf"/><Relationship Id="rId12" Type="http://schemas.openxmlformats.org/officeDocument/2006/relationships/oleObject" Target="../embeddings/oleObject7.bin"/><Relationship Id="rId17" Type="http://schemas.openxmlformats.org/officeDocument/2006/relationships/image" Target="../media/image9.wmf"/><Relationship Id="rId2" Type="http://schemas.openxmlformats.org/officeDocument/2006/relationships/slideLayout" Target="../slideLayouts/slideLayout7.xml"/><Relationship Id="rId16" Type="http://schemas.openxmlformats.org/officeDocument/2006/relationships/oleObject" Target="../embeddings/oleObject9.bin"/><Relationship Id="rId20" Type="http://schemas.openxmlformats.org/officeDocument/2006/relationships/oleObject" Target="../embeddings/oleObject11.bin"/><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image" Target="../media/image6.wmf"/><Relationship Id="rId5" Type="http://schemas.openxmlformats.org/officeDocument/2006/relationships/image" Target="../media/image3.wmf"/><Relationship Id="rId15" Type="http://schemas.openxmlformats.org/officeDocument/2006/relationships/image" Target="../media/image8.wmf"/><Relationship Id="rId10" Type="http://schemas.openxmlformats.org/officeDocument/2006/relationships/oleObject" Target="../embeddings/oleObject6.bin"/><Relationship Id="rId19" Type="http://schemas.openxmlformats.org/officeDocument/2006/relationships/image" Target="../media/image10.wmf"/><Relationship Id="rId4" Type="http://schemas.openxmlformats.org/officeDocument/2006/relationships/oleObject" Target="../embeddings/oleObject3.bin"/><Relationship Id="rId9" Type="http://schemas.openxmlformats.org/officeDocument/2006/relationships/image" Target="../media/image5.wmf"/><Relationship Id="rId14"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4.bin"/><Relationship Id="rId13" Type="http://schemas.openxmlformats.org/officeDocument/2006/relationships/image" Target="../media/image16.wmf"/><Relationship Id="rId3" Type="http://schemas.openxmlformats.org/officeDocument/2006/relationships/notesSlide" Target="../notesSlides/notesSlide6.xml"/><Relationship Id="rId7" Type="http://schemas.openxmlformats.org/officeDocument/2006/relationships/image" Target="../media/image13.wmf"/><Relationship Id="rId12"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3.bin"/><Relationship Id="rId11" Type="http://schemas.openxmlformats.org/officeDocument/2006/relationships/image" Target="../media/image15.wmf"/><Relationship Id="rId5" Type="http://schemas.openxmlformats.org/officeDocument/2006/relationships/image" Target="../media/image12.wmf"/><Relationship Id="rId10" Type="http://schemas.openxmlformats.org/officeDocument/2006/relationships/oleObject" Target="../embeddings/oleObject15.bin"/><Relationship Id="rId4" Type="http://schemas.openxmlformats.org/officeDocument/2006/relationships/oleObject" Target="../embeddings/oleObject12.bin"/><Relationship Id="rId9" Type="http://schemas.openxmlformats.org/officeDocument/2006/relationships/image" Target="../media/image14.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notesSlide" Target="../notesSlides/notesSlide7.xml"/><Relationship Id="rId7"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8.bin"/><Relationship Id="rId11" Type="http://schemas.openxmlformats.org/officeDocument/2006/relationships/image" Target="../media/image14.wmf"/><Relationship Id="rId5" Type="http://schemas.openxmlformats.org/officeDocument/2006/relationships/image" Target="../media/image12.wmf"/><Relationship Id="rId10" Type="http://schemas.openxmlformats.org/officeDocument/2006/relationships/oleObject" Target="../embeddings/oleObject20.bin"/><Relationship Id="rId4" Type="http://schemas.openxmlformats.org/officeDocument/2006/relationships/oleObject" Target="../embeddings/oleObject17.bin"/><Relationship Id="rId9" Type="http://schemas.openxmlformats.org/officeDocument/2006/relationships/image" Target="../media/image17.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18.wmf"/><Relationship Id="rId4" Type="http://schemas.openxmlformats.org/officeDocument/2006/relationships/oleObject" Target="../embeddings/oleObject21.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18.wmf"/><Relationship Id="rId3" Type="http://schemas.openxmlformats.org/officeDocument/2006/relationships/notesSlide" Target="../notesSlides/notesSlide9.xml"/><Relationship Id="rId7" Type="http://schemas.openxmlformats.org/officeDocument/2006/relationships/image" Target="../media/image20.wmf"/><Relationship Id="rId12"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3.bin"/><Relationship Id="rId11" Type="http://schemas.openxmlformats.org/officeDocument/2006/relationships/image" Target="../media/image22.wmf"/><Relationship Id="rId5" Type="http://schemas.openxmlformats.org/officeDocument/2006/relationships/image" Target="../media/image19.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2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Freeform 5">
            <a:extLst>
              <a:ext uri="{FF2B5EF4-FFF2-40B4-BE49-F238E27FC236}">
                <a16:creationId xmlns:a16="http://schemas.microsoft.com/office/drawing/2014/main" id="{B6E2BF8E-2DB3-4868-9E7A-A5BCC45BA4AD}"/>
              </a:ext>
            </a:extLst>
          </p:cNvPr>
          <p:cNvSpPr>
            <a:spLocks/>
          </p:cNvSpPr>
          <p:nvPr/>
        </p:nvSpPr>
        <p:spPr bwMode="auto">
          <a:xfrm>
            <a:off x="2971800" y="1905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74" name="Text Box 6">
            <a:extLst>
              <a:ext uri="{FF2B5EF4-FFF2-40B4-BE49-F238E27FC236}">
                <a16:creationId xmlns:a16="http://schemas.microsoft.com/office/drawing/2014/main" id="{EB766FA9-7BBF-4D15-9637-906E64360EA8}"/>
              </a:ext>
            </a:extLst>
          </p:cNvPr>
          <p:cNvSpPr txBox="1">
            <a:spLocks noChangeArrowheads="1"/>
          </p:cNvSpPr>
          <p:nvPr/>
        </p:nvSpPr>
        <p:spPr bwMode="auto">
          <a:xfrm>
            <a:off x="1905000" y="3505200"/>
            <a:ext cx="54879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latin typeface="Times" panose="02020603050405020304" pitchFamily="18" charset="0"/>
              </a:rPr>
              <a:t>Ultrasonic System Measurement Model - II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a:extLst>
              <a:ext uri="{FF2B5EF4-FFF2-40B4-BE49-F238E27FC236}">
                <a16:creationId xmlns:a16="http://schemas.microsoft.com/office/drawing/2014/main" id="{4D3190BD-20BB-4817-B996-F528C120F3E3}"/>
              </a:ext>
            </a:extLst>
          </p:cNvPr>
          <p:cNvSpPr>
            <a:spLocks noChangeArrowheads="1"/>
          </p:cNvSpPr>
          <p:nvPr/>
        </p:nvSpPr>
        <p:spPr bwMode="auto">
          <a:xfrm>
            <a:off x="609600" y="1676400"/>
            <a:ext cx="7924800" cy="1295400"/>
          </a:xfrm>
          <a:prstGeom prst="rect">
            <a:avLst/>
          </a:prstGeom>
          <a:solidFill>
            <a:srgbClr val="DDDDDD"/>
          </a:solidFill>
          <a:ln>
            <a:noFill/>
          </a:ln>
          <a:effectLst/>
        </p:spPr>
        <p:txBody>
          <a:bodyPr wrap="none" anchor="ctr"/>
          <a:lstStyle/>
          <a:p>
            <a:endParaRPr lang="en-US"/>
          </a:p>
        </p:txBody>
      </p:sp>
      <p:sp>
        <p:nvSpPr>
          <p:cNvPr id="32774" name="Text Box 6">
            <a:extLst>
              <a:ext uri="{FF2B5EF4-FFF2-40B4-BE49-F238E27FC236}">
                <a16:creationId xmlns:a16="http://schemas.microsoft.com/office/drawing/2014/main" id="{C65E62F5-D3B0-4CEE-B097-53EF9C8B58B5}"/>
              </a:ext>
            </a:extLst>
          </p:cNvPr>
          <p:cNvSpPr txBox="1">
            <a:spLocks noChangeArrowheads="1"/>
          </p:cNvSpPr>
          <p:nvPr/>
        </p:nvSpPr>
        <p:spPr bwMode="auto">
          <a:xfrm>
            <a:off x="1905000" y="3733800"/>
            <a:ext cx="4832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assumptions used to obtain this explicit model</a:t>
            </a:r>
          </a:p>
        </p:txBody>
      </p:sp>
      <p:sp>
        <p:nvSpPr>
          <p:cNvPr id="32852" name="Rectangle 84">
            <a:extLst>
              <a:ext uri="{FF2B5EF4-FFF2-40B4-BE49-F238E27FC236}">
                <a16:creationId xmlns:a16="http://schemas.microsoft.com/office/drawing/2014/main" id="{9E97F84E-54E8-4D8F-97C1-C0BF34CCC594}"/>
              </a:ext>
            </a:extLst>
          </p:cNvPr>
          <p:cNvSpPr>
            <a:spLocks noChangeArrowheads="1"/>
          </p:cNvSpPr>
          <p:nvPr/>
        </p:nvSpPr>
        <p:spPr bwMode="auto">
          <a:xfrm>
            <a:off x="609600" y="4572000"/>
            <a:ext cx="7924800" cy="6096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5" name="Text Box 7">
            <a:extLst>
              <a:ext uri="{FF2B5EF4-FFF2-40B4-BE49-F238E27FC236}">
                <a16:creationId xmlns:a16="http://schemas.microsoft.com/office/drawing/2014/main" id="{9588D1C2-4B94-4C5E-8248-49D33C654E63}"/>
              </a:ext>
            </a:extLst>
          </p:cNvPr>
          <p:cNvSpPr txBox="1">
            <a:spLocks noChangeArrowheads="1"/>
          </p:cNvSpPr>
          <p:nvPr/>
        </p:nvSpPr>
        <p:spPr bwMode="auto">
          <a:xfrm>
            <a:off x="762000" y="4724400"/>
            <a:ext cx="744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  linear, reciprocal acoustic and elastic media (harmonic disturbances)</a:t>
            </a:r>
          </a:p>
        </p:txBody>
      </p:sp>
      <p:sp>
        <p:nvSpPr>
          <p:cNvPr id="32871" name="Text Box 103">
            <a:extLst>
              <a:ext uri="{FF2B5EF4-FFF2-40B4-BE49-F238E27FC236}">
                <a16:creationId xmlns:a16="http://schemas.microsoft.com/office/drawing/2014/main" id="{380EB622-B83F-448F-9DC6-A55242FD64A1}"/>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32872" name="Line 104">
            <a:extLst>
              <a:ext uri="{FF2B5EF4-FFF2-40B4-BE49-F238E27FC236}">
                <a16:creationId xmlns:a16="http://schemas.microsoft.com/office/drawing/2014/main" id="{684C5CEB-ED77-4E3B-AEE0-43DF354B9808}"/>
              </a:ext>
            </a:extLst>
          </p:cNvPr>
          <p:cNvSpPr>
            <a:spLocks noChangeShapeType="1"/>
          </p:cNvSpPr>
          <p:nvPr/>
        </p:nvSpPr>
        <p:spPr bwMode="auto">
          <a:xfrm>
            <a:off x="838200" y="8382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32887" name="Object 119">
            <a:extLst>
              <a:ext uri="{FF2B5EF4-FFF2-40B4-BE49-F238E27FC236}">
                <a16:creationId xmlns:a16="http://schemas.microsoft.com/office/drawing/2014/main" id="{01FE9897-475B-454C-8DD4-138897CC2C06}"/>
              </a:ext>
            </a:extLst>
          </p:cNvPr>
          <p:cNvGraphicFramePr>
            <a:graphicFrameLocks noChangeAspect="1"/>
          </p:cNvGraphicFramePr>
          <p:nvPr/>
        </p:nvGraphicFramePr>
        <p:xfrm>
          <a:off x="838200" y="1752600"/>
          <a:ext cx="7281863" cy="1044575"/>
        </p:xfrm>
        <a:graphic>
          <a:graphicData uri="http://schemas.openxmlformats.org/presentationml/2006/ole">
            <mc:AlternateContent xmlns:mc="http://schemas.openxmlformats.org/markup-compatibility/2006">
              <mc:Choice xmlns:v="urn:schemas-microsoft-com:vml" Requires="v">
                <p:oleObj spid="_x0000_s7171" name="Equation" r:id="rId4" imgW="3454200" imgH="495000" progId="Equation.DSMT4">
                  <p:embed/>
                </p:oleObj>
              </mc:Choice>
              <mc:Fallback>
                <p:oleObj name="Equation" r:id="rId4" imgW="3454200" imgH="495000" progId="Equation.DSMT4">
                  <p:embed/>
                  <p:pic>
                    <p:nvPicPr>
                      <p:cNvPr id="0" name="Object 1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752600"/>
                        <a:ext cx="7281863" cy="1044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1DB4B8BF-4212-4AFC-BBFF-A67F1AE19CF5}"/>
              </a:ext>
            </a:extLst>
          </p:cNvPr>
          <p:cNvSpPr txBox="1"/>
          <p:nvPr/>
        </p:nvSpPr>
        <p:spPr>
          <a:xfrm>
            <a:off x="2530034" y="1116310"/>
            <a:ext cx="3912481" cy="461665"/>
          </a:xfrm>
          <a:prstGeom prst="rect">
            <a:avLst/>
          </a:prstGeom>
          <a:noFill/>
        </p:spPr>
        <p:txBody>
          <a:bodyPr wrap="none" rtlCol="0">
            <a:spAutoFit/>
          </a:bodyPr>
          <a:lstStyle/>
          <a:p>
            <a:r>
              <a:rPr lang="en-US" sz="2400" dirty="0" err="1"/>
              <a:t>Auld’s</a:t>
            </a:r>
            <a:r>
              <a:rPr lang="en-US" sz="2400" dirty="0"/>
              <a:t> Measurement Model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a:extLst>
              <a:ext uri="{FF2B5EF4-FFF2-40B4-BE49-F238E27FC236}">
                <a16:creationId xmlns:a16="http://schemas.microsoft.com/office/drawing/2014/main" id="{73210732-B6BD-4B23-824C-BEC56A557D74}"/>
              </a:ext>
            </a:extLst>
          </p:cNvPr>
          <p:cNvSpPr>
            <a:spLocks noChangeArrowheads="1"/>
          </p:cNvSpPr>
          <p:nvPr/>
        </p:nvSpPr>
        <p:spPr bwMode="auto">
          <a:xfrm>
            <a:off x="3733800" y="2614613"/>
            <a:ext cx="3200400" cy="7620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9" name="Rectangle 33">
            <a:extLst>
              <a:ext uri="{FF2B5EF4-FFF2-40B4-BE49-F238E27FC236}">
                <a16:creationId xmlns:a16="http://schemas.microsoft.com/office/drawing/2014/main" id="{D656C28E-1F2A-4F9F-9AE0-7C09F78DEFB8}"/>
              </a:ext>
            </a:extLst>
          </p:cNvPr>
          <p:cNvSpPr>
            <a:spLocks noChangeArrowheads="1"/>
          </p:cNvSpPr>
          <p:nvPr/>
        </p:nvSpPr>
        <p:spPr bwMode="auto">
          <a:xfrm>
            <a:off x="914400" y="722313"/>
            <a:ext cx="8001000" cy="8382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3" name="Arc 7">
            <a:extLst>
              <a:ext uri="{FF2B5EF4-FFF2-40B4-BE49-F238E27FC236}">
                <a16:creationId xmlns:a16="http://schemas.microsoft.com/office/drawing/2014/main" id="{7581A04A-42F7-4A03-9A87-37C33DA9E18D}"/>
              </a:ext>
            </a:extLst>
          </p:cNvPr>
          <p:cNvSpPr>
            <a:spLocks/>
          </p:cNvSpPr>
          <p:nvPr/>
        </p:nvSpPr>
        <p:spPr bwMode="auto">
          <a:xfrm>
            <a:off x="2743200" y="2386013"/>
            <a:ext cx="990600" cy="838200"/>
          </a:xfrm>
          <a:custGeom>
            <a:avLst/>
            <a:gdLst>
              <a:gd name="G0" fmla="+- 0 0 0"/>
              <a:gd name="G1" fmla="+- 21600 0 0"/>
              <a:gd name="G2" fmla="+- 21600 0 0"/>
              <a:gd name="T0" fmla="*/ 0 w 21600"/>
              <a:gd name="T1" fmla="*/ 0 h 43199"/>
              <a:gd name="T2" fmla="*/ 173 w 21600"/>
              <a:gd name="T3" fmla="*/ 43199 h 43199"/>
              <a:gd name="T4" fmla="*/ 0 w 21600"/>
              <a:gd name="T5" fmla="*/ 21600 h 43199"/>
            </a:gdLst>
            <a:ahLst/>
            <a:cxnLst>
              <a:cxn ang="0">
                <a:pos x="T0" y="T1"/>
              </a:cxn>
              <a:cxn ang="0">
                <a:pos x="T2" y="T3"/>
              </a:cxn>
              <a:cxn ang="0">
                <a:pos x="T4" y="T5"/>
              </a:cxn>
            </a:cxnLst>
            <a:rect l="0" t="0" r="r" b="b"/>
            <a:pathLst>
              <a:path w="21600" h="43199" fill="none" extrusionOk="0">
                <a:moveTo>
                  <a:pt x="0" y="0"/>
                </a:moveTo>
                <a:cubicBezTo>
                  <a:pt x="11929" y="0"/>
                  <a:pt x="21600" y="9670"/>
                  <a:pt x="21600" y="21600"/>
                </a:cubicBezTo>
                <a:cubicBezTo>
                  <a:pt x="21600" y="33461"/>
                  <a:pt x="12034" y="43104"/>
                  <a:pt x="173" y="43199"/>
                </a:cubicBezTo>
              </a:path>
              <a:path w="21600" h="43199" stroke="0" extrusionOk="0">
                <a:moveTo>
                  <a:pt x="0" y="0"/>
                </a:moveTo>
                <a:cubicBezTo>
                  <a:pt x="11929" y="0"/>
                  <a:pt x="21600" y="9670"/>
                  <a:pt x="21600" y="21600"/>
                </a:cubicBezTo>
                <a:cubicBezTo>
                  <a:pt x="21600" y="33461"/>
                  <a:pt x="12034" y="43104"/>
                  <a:pt x="173" y="43199"/>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4" name="Line 8">
            <a:extLst>
              <a:ext uri="{FF2B5EF4-FFF2-40B4-BE49-F238E27FC236}">
                <a16:creationId xmlns:a16="http://schemas.microsoft.com/office/drawing/2014/main" id="{0EA99BE9-C642-41FE-91F4-F7BAA6C43BB8}"/>
              </a:ext>
            </a:extLst>
          </p:cNvPr>
          <p:cNvSpPr>
            <a:spLocks noChangeShapeType="1"/>
          </p:cNvSpPr>
          <p:nvPr/>
        </p:nvSpPr>
        <p:spPr bwMode="auto">
          <a:xfrm>
            <a:off x="3352800" y="2386013"/>
            <a:ext cx="0" cy="914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5" name="Line 9">
            <a:extLst>
              <a:ext uri="{FF2B5EF4-FFF2-40B4-BE49-F238E27FC236}">
                <a16:creationId xmlns:a16="http://schemas.microsoft.com/office/drawing/2014/main" id="{E0AD2E33-158A-468F-A841-68C94918C5C9}"/>
              </a:ext>
            </a:extLst>
          </p:cNvPr>
          <p:cNvSpPr>
            <a:spLocks noChangeShapeType="1"/>
          </p:cNvSpPr>
          <p:nvPr/>
        </p:nvSpPr>
        <p:spPr bwMode="auto">
          <a:xfrm>
            <a:off x="2655888" y="2560638"/>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4826" name="Object 10">
            <a:extLst>
              <a:ext uri="{FF2B5EF4-FFF2-40B4-BE49-F238E27FC236}">
                <a16:creationId xmlns:a16="http://schemas.microsoft.com/office/drawing/2014/main" id="{234A277B-47F6-4801-953E-072ED850D202}"/>
              </a:ext>
            </a:extLst>
          </p:cNvPr>
          <p:cNvGraphicFramePr>
            <a:graphicFrameLocks noChangeAspect="1"/>
          </p:cNvGraphicFramePr>
          <p:nvPr/>
        </p:nvGraphicFramePr>
        <p:xfrm>
          <a:off x="2578100" y="3746500"/>
          <a:ext cx="895350" cy="508000"/>
        </p:xfrm>
        <a:graphic>
          <a:graphicData uri="http://schemas.openxmlformats.org/presentationml/2006/ole">
            <mc:AlternateContent xmlns:mc="http://schemas.openxmlformats.org/markup-compatibility/2006">
              <mc:Choice xmlns:v="urn:schemas-microsoft-com:vml" Requires="v">
                <p:oleObj spid="_x0000_s8199" name="Equation" r:id="rId4" imgW="469800" imgH="266400" progId="Equation.DSMT4">
                  <p:embed/>
                </p:oleObj>
              </mc:Choice>
              <mc:Fallback>
                <p:oleObj name="Equation" r:id="rId4" imgW="469800" imgH="26640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8100" y="3746500"/>
                        <a:ext cx="895350"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7" name="Line 11">
            <a:extLst>
              <a:ext uri="{FF2B5EF4-FFF2-40B4-BE49-F238E27FC236}">
                <a16:creationId xmlns:a16="http://schemas.microsoft.com/office/drawing/2014/main" id="{339BE798-16E0-47BC-92EF-CA88A38CD359}"/>
              </a:ext>
            </a:extLst>
          </p:cNvPr>
          <p:cNvSpPr>
            <a:spLocks noChangeShapeType="1"/>
          </p:cNvSpPr>
          <p:nvPr/>
        </p:nvSpPr>
        <p:spPr bwMode="auto">
          <a:xfrm>
            <a:off x="2667000" y="3376613"/>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8" name="Line 12">
            <a:extLst>
              <a:ext uri="{FF2B5EF4-FFF2-40B4-BE49-F238E27FC236}">
                <a16:creationId xmlns:a16="http://schemas.microsoft.com/office/drawing/2014/main" id="{359DB9F9-EA6E-4AA8-A913-3F330D865C28}"/>
              </a:ext>
            </a:extLst>
          </p:cNvPr>
          <p:cNvSpPr>
            <a:spLocks noChangeShapeType="1"/>
          </p:cNvSpPr>
          <p:nvPr/>
        </p:nvSpPr>
        <p:spPr bwMode="auto">
          <a:xfrm>
            <a:off x="3352800" y="3452813"/>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9" name="Line 13">
            <a:extLst>
              <a:ext uri="{FF2B5EF4-FFF2-40B4-BE49-F238E27FC236}">
                <a16:creationId xmlns:a16="http://schemas.microsoft.com/office/drawing/2014/main" id="{EAC297EB-FAAF-4B8D-A529-98125C466A4A}"/>
              </a:ext>
            </a:extLst>
          </p:cNvPr>
          <p:cNvSpPr>
            <a:spLocks noChangeShapeType="1"/>
          </p:cNvSpPr>
          <p:nvPr/>
        </p:nvSpPr>
        <p:spPr bwMode="auto">
          <a:xfrm>
            <a:off x="2667000" y="3605213"/>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0" name="Text Box 14">
            <a:extLst>
              <a:ext uri="{FF2B5EF4-FFF2-40B4-BE49-F238E27FC236}">
                <a16:creationId xmlns:a16="http://schemas.microsoft.com/office/drawing/2014/main" id="{EE3341C0-0AC9-44A6-86A4-5535F69836A3}"/>
              </a:ext>
            </a:extLst>
          </p:cNvPr>
          <p:cNvSpPr txBox="1">
            <a:spLocks noChangeArrowheads="1"/>
          </p:cNvSpPr>
          <p:nvPr/>
        </p:nvSpPr>
        <p:spPr bwMode="auto">
          <a:xfrm>
            <a:off x="3641725" y="3794125"/>
            <a:ext cx="183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average velocity</a:t>
            </a:r>
          </a:p>
        </p:txBody>
      </p:sp>
      <p:graphicFrame>
        <p:nvGraphicFramePr>
          <p:cNvPr id="34831" name="Object 15">
            <a:extLst>
              <a:ext uri="{FF2B5EF4-FFF2-40B4-BE49-F238E27FC236}">
                <a16:creationId xmlns:a16="http://schemas.microsoft.com/office/drawing/2014/main" id="{A1E6F416-7230-49DC-8529-60E846F70BF0}"/>
              </a:ext>
            </a:extLst>
          </p:cNvPr>
          <p:cNvGraphicFramePr>
            <a:graphicFrameLocks noChangeAspect="1"/>
          </p:cNvGraphicFramePr>
          <p:nvPr/>
        </p:nvGraphicFramePr>
        <p:xfrm>
          <a:off x="3810000" y="2690813"/>
          <a:ext cx="3048000" cy="533400"/>
        </p:xfrm>
        <a:graphic>
          <a:graphicData uri="http://schemas.openxmlformats.org/presentationml/2006/ole">
            <mc:AlternateContent xmlns:mc="http://schemas.openxmlformats.org/markup-compatibility/2006">
              <mc:Choice xmlns:v="urn:schemas-microsoft-com:vml" Requires="v">
                <p:oleObj spid="_x0000_s8200" name="Equation" r:id="rId6" imgW="1523880" imgH="266400" progId="Equation.DSMT4">
                  <p:embed/>
                </p:oleObj>
              </mc:Choice>
              <mc:Fallback>
                <p:oleObj name="Equation" r:id="rId6" imgW="1523880" imgH="266400" progId="Equation.DSMT4">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0" y="2690813"/>
                        <a:ext cx="30480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33" name="Object 17">
            <a:extLst>
              <a:ext uri="{FF2B5EF4-FFF2-40B4-BE49-F238E27FC236}">
                <a16:creationId xmlns:a16="http://schemas.microsoft.com/office/drawing/2014/main" id="{12E5ADBB-8FF5-41E0-825B-D79FA9D753EE}"/>
              </a:ext>
            </a:extLst>
          </p:cNvPr>
          <p:cNvGraphicFramePr>
            <a:graphicFrameLocks noChangeAspect="1"/>
          </p:cNvGraphicFramePr>
          <p:nvPr/>
        </p:nvGraphicFramePr>
        <p:xfrm>
          <a:off x="3962400" y="1928813"/>
          <a:ext cx="762000" cy="527050"/>
        </p:xfrm>
        <a:graphic>
          <a:graphicData uri="http://schemas.openxmlformats.org/presentationml/2006/ole">
            <mc:AlternateContent xmlns:mc="http://schemas.openxmlformats.org/markup-compatibility/2006">
              <mc:Choice xmlns:v="urn:schemas-microsoft-com:vml" Requires="v">
                <p:oleObj spid="_x0000_s8201" name="Equation" r:id="rId8" imgW="330120" imgH="228600" progId="Equation.DSMT4">
                  <p:embed/>
                </p:oleObj>
              </mc:Choice>
              <mc:Fallback>
                <p:oleObj name="Equation" r:id="rId8" imgW="330120" imgH="228600" progId="Equation.DSMT4">
                  <p:embed/>
                  <p:pic>
                    <p:nvPicPr>
                      <p:cNvPr id="0" name="Object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2400" y="1928813"/>
                        <a:ext cx="762000" cy="527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44" name="Line 28">
            <a:extLst>
              <a:ext uri="{FF2B5EF4-FFF2-40B4-BE49-F238E27FC236}">
                <a16:creationId xmlns:a16="http://schemas.microsoft.com/office/drawing/2014/main" id="{FB35D4C6-0C04-43B2-92F6-F25D0D6E07DC}"/>
              </a:ext>
            </a:extLst>
          </p:cNvPr>
          <p:cNvSpPr>
            <a:spLocks noChangeShapeType="1"/>
          </p:cNvSpPr>
          <p:nvPr/>
        </p:nvSpPr>
        <p:spPr bwMode="auto">
          <a:xfrm>
            <a:off x="2655888" y="2820988"/>
            <a:ext cx="10556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5" name="Line 29">
            <a:extLst>
              <a:ext uri="{FF2B5EF4-FFF2-40B4-BE49-F238E27FC236}">
                <a16:creationId xmlns:a16="http://schemas.microsoft.com/office/drawing/2014/main" id="{B4B4DD08-2A78-42EC-8FCB-3FDA6972B230}"/>
              </a:ext>
            </a:extLst>
          </p:cNvPr>
          <p:cNvSpPr>
            <a:spLocks noChangeShapeType="1"/>
          </p:cNvSpPr>
          <p:nvPr/>
        </p:nvSpPr>
        <p:spPr bwMode="auto">
          <a:xfrm>
            <a:off x="2667000" y="3071813"/>
            <a:ext cx="838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7" name="Text Box 31">
            <a:extLst>
              <a:ext uri="{FF2B5EF4-FFF2-40B4-BE49-F238E27FC236}">
                <a16:creationId xmlns:a16="http://schemas.microsoft.com/office/drawing/2014/main" id="{5798E35B-5EF2-4BCA-B40D-C63FCAD41942}"/>
              </a:ext>
            </a:extLst>
          </p:cNvPr>
          <p:cNvSpPr txBox="1">
            <a:spLocks noChangeArrowheads="1"/>
          </p:cNvSpPr>
          <p:nvPr/>
        </p:nvSpPr>
        <p:spPr bwMode="auto">
          <a:xfrm>
            <a:off x="990600" y="874713"/>
            <a:ext cx="7848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2) we also assumed  the output velocity for the transducers can be written in a separable form. For transducer A, for example</a:t>
            </a:r>
          </a:p>
        </p:txBody>
      </p:sp>
      <p:sp>
        <p:nvSpPr>
          <p:cNvPr id="34850" name="Text Box 34">
            <a:extLst>
              <a:ext uri="{FF2B5EF4-FFF2-40B4-BE49-F238E27FC236}">
                <a16:creationId xmlns:a16="http://schemas.microsoft.com/office/drawing/2014/main" id="{4B69E7CF-30EF-4E27-94AC-96D6956361D1}"/>
              </a:ext>
            </a:extLst>
          </p:cNvPr>
          <p:cNvSpPr txBox="1">
            <a:spLocks noChangeArrowheads="1"/>
          </p:cNvSpPr>
          <p:nvPr/>
        </p:nvSpPr>
        <p:spPr bwMode="auto">
          <a:xfrm>
            <a:off x="1066800" y="4443413"/>
            <a:ext cx="72548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Here, the "forces" are defined in terms of weighted pressure integrals over the transducer face, using the same functions used to describe the velocity. For example, for transducer A</a:t>
            </a:r>
          </a:p>
        </p:txBody>
      </p:sp>
      <p:graphicFrame>
        <p:nvGraphicFramePr>
          <p:cNvPr id="34851" name="Object 35">
            <a:extLst>
              <a:ext uri="{FF2B5EF4-FFF2-40B4-BE49-F238E27FC236}">
                <a16:creationId xmlns:a16="http://schemas.microsoft.com/office/drawing/2014/main" id="{F40D8024-A230-4577-B06F-2B1C6F6B6BEF}"/>
              </a:ext>
            </a:extLst>
          </p:cNvPr>
          <p:cNvGraphicFramePr>
            <a:graphicFrameLocks noChangeAspect="1"/>
          </p:cNvGraphicFramePr>
          <p:nvPr/>
        </p:nvGraphicFramePr>
        <p:xfrm>
          <a:off x="2286000" y="5434013"/>
          <a:ext cx="3781425" cy="782637"/>
        </p:xfrm>
        <a:graphic>
          <a:graphicData uri="http://schemas.openxmlformats.org/presentationml/2006/ole">
            <mc:AlternateContent xmlns:mc="http://schemas.openxmlformats.org/markup-compatibility/2006">
              <mc:Choice xmlns:v="urn:schemas-microsoft-com:vml" Requires="v">
                <p:oleObj spid="_x0000_s8202" name="Equation" r:id="rId10" imgW="1904760" imgH="393480" progId="Equation.DSMT4">
                  <p:embed/>
                </p:oleObj>
              </mc:Choice>
              <mc:Fallback>
                <p:oleObj name="Equation" r:id="rId10" imgW="1904760" imgH="393480" progId="Equation.DSMT4">
                  <p:embed/>
                  <p:pic>
                    <p:nvPicPr>
                      <p:cNvPr id="0" name="Object 3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86000" y="5434013"/>
                        <a:ext cx="3781425" cy="782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52" name="Text Box 36">
            <a:extLst>
              <a:ext uri="{FF2B5EF4-FFF2-40B4-BE49-F238E27FC236}">
                <a16:creationId xmlns:a16="http://schemas.microsoft.com/office/drawing/2014/main" id="{E316FB31-A7C1-4B77-BE9A-2F8EABA64BDD}"/>
              </a:ext>
            </a:extLst>
          </p:cNvPr>
          <p:cNvSpPr txBox="1">
            <a:spLocks noChangeArrowheads="1"/>
          </p:cNvSpPr>
          <p:nvPr/>
        </p:nvSpPr>
        <p:spPr bwMode="auto">
          <a:xfrm>
            <a:off x="4937125" y="1965325"/>
            <a:ext cx="3371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density, wave speed of the fluid</a:t>
            </a:r>
          </a:p>
        </p:txBody>
      </p:sp>
      <p:grpSp>
        <p:nvGrpSpPr>
          <p:cNvPr id="34853" name="Group 37">
            <a:extLst>
              <a:ext uri="{FF2B5EF4-FFF2-40B4-BE49-F238E27FC236}">
                <a16:creationId xmlns:a16="http://schemas.microsoft.com/office/drawing/2014/main" id="{9B300154-2388-4636-BAB7-A0AA5E9CD4E5}"/>
              </a:ext>
            </a:extLst>
          </p:cNvPr>
          <p:cNvGrpSpPr>
            <a:grpSpLocks/>
          </p:cNvGrpSpPr>
          <p:nvPr/>
        </p:nvGrpSpPr>
        <p:grpSpPr bwMode="auto">
          <a:xfrm>
            <a:off x="2590800" y="1547813"/>
            <a:ext cx="914400" cy="431800"/>
            <a:chOff x="1742" y="1782"/>
            <a:chExt cx="576" cy="272"/>
          </a:xfrm>
        </p:grpSpPr>
        <p:sp>
          <p:nvSpPr>
            <p:cNvPr id="34854" name="Oval 38">
              <a:extLst>
                <a:ext uri="{FF2B5EF4-FFF2-40B4-BE49-F238E27FC236}">
                  <a16:creationId xmlns:a16="http://schemas.microsoft.com/office/drawing/2014/main" id="{BE6D4A79-3450-4B5D-99CF-91E6D97EDD41}"/>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5" name="Oval 39">
              <a:extLst>
                <a:ext uri="{FF2B5EF4-FFF2-40B4-BE49-F238E27FC236}">
                  <a16:creationId xmlns:a16="http://schemas.microsoft.com/office/drawing/2014/main" id="{282D450A-4276-4A4F-91C3-66C22767DDF1}"/>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6" name="Oval 40">
              <a:extLst>
                <a:ext uri="{FF2B5EF4-FFF2-40B4-BE49-F238E27FC236}">
                  <a16:creationId xmlns:a16="http://schemas.microsoft.com/office/drawing/2014/main" id="{3D83B9CD-37AF-425A-B179-032B6DD3C431}"/>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7" name="Oval 41">
              <a:extLst>
                <a:ext uri="{FF2B5EF4-FFF2-40B4-BE49-F238E27FC236}">
                  <a16:creationId xmlns:a16="http://schemas.microsoft.com/office/drawing/2014/main" id="{97671E31-30A7-4DC5-93F2-DEE8A9DF0620}"/>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8" name="Oval 42">
              <a:extLst>
                <a:ext uri="{FF2B5EF4-FFF2-40B4-BE49-F238E27FC236}">
                  <a16:creationId xmlns:a16="http://schemas.microsoft.com/office/drawing/2014/main" id="{D087161D-132F-4800-AAAE-C95029EEABE9}"/>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9" name="Rectangle 43">
              <a:extLst>
                <a:ext uri="{FF2B5EF4-FFF2-40B4-BE49-F238E27FC236}">
                  <a16:creationId xmlns:a16="http://schemas.microsoft.com/office/drawing/2014/main" id="{1DB0E799-BCDB-480A-9E5F-CF317F306A29}"/>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60" name="Rectangle 44">
              <a:extLst>
                <a:ext uri="{FF2B5EF4-FFF2-40B4-BE49-F238E27FC236}">
                  <a16:creationId xmlns:a16="http://schemas.microsoft.com/office/drawing/2014/main" id="{A6BD31D2-C8EE-4E5C-9CB0-24D712057F2A}"/>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61" name="Rectangle 45">
              <a:extLst>
                <a:ext uri="{FF2B5EF4-FFF2-40B4-BE49-F238E27FC236}">
                  <a16:creationId xmlns:a16="http://schemas.microsoft.com/office/drawing/2014/main" id="{E1D05A6C-C2F9-4529-96B9-96F722E9161A}"/>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4862" name="Text Box 46">
            <a:extLst>
              <a:ext uri="{FF2B5EF4-FFF2-40B4-BE49-F238E27FC236}">
                <a16:creationId xmlns:a16="http://schemas.microsoft.com/office/drawing/2014/main" id="{B2DCF988-B545-4591-83F0-1273D9C39D68}"/>
              </a:ext>
            </a:extLst>
          </p:cNvPr>
          <p:cNvSpPr txBox="1">
            <a:spLocks noChangeArrowheads="1"/>
          </p:cNvSpPr>
          <p:nvPr/>
        </p:nvSpPr>
        <p:spPr bwMode="auto">
          <a:xfrm>
            <a:off x="1127125" y="6308725"/>
            <a:ext cx="25971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 piston transducer </a:t>
            </a:r>
          </a:p>
        </p:txBody>
      </p:sp>
      <p:graphicFrame>
        <p:nvGraphicFramePr>
          <p:cNvPr id="34863" name="Object 47">
            <a:extLst>
              <a:ext uri="{FF2B5EF4-FFF2-40B4-BE49-F238E27FC236}">
                <a16:creationId xmlns:a16="http://schemas.microsoft.com/office/drawing/2014/main" id="{9250ECEE-F185-4256-99CF-FCBC1ACF44BA}"/>
              </a:ext>
            </a:extLst>
          </p:cNvPr>
          <p:cNvGraphicFramePr>
            <a:graphicFrameLocks noChangeAspect="1"/>
          </p:cNvGraphicFramePr>
          <p:nvPr/>
        </p:nvGraphicFramePr>
        <p:xfrm>
          <a:off x="3962400" y="6272213"/>
          <a:ext cx="838200" cy="479425"/>
        </p:xfrm>
        <a:graphic>
          <a:graphicData uri="http://schemas.openxmlformats.org/presentationml/2006/ole">
            <mc:AlternateContent xmlns:mc="http://schemas.openxmlformats.org/markup-compatibility/2006">
              <mc:Choice xmlns:v="urn:schemas-microsoft-com:vml" Requires="v">
                <p:oleObj spid="_x0000_s8203" name="Equation" r:id="rId12" imgW="355320" imgH="203040" progId="Equation.DSMT4">
                  <p:embed/>
                </p:oleObj>
              </mc:Choice>
              <mc:Fallback>
                <p:oleObj name="Equation" r:id="rId12" imgW="355320" imgH="203040" progId="Equation.DSMT4">
                  <p:embed/>
                  <p:pic>
                    <p:nvPicPr>
                      <p:cNvPr id="0" name="Object 4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62400" y="6272213"/>
                        <a:ext cx="83820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64" name="Text Box 48">
            <a:extLst>
              <a:ext uri="{FF2B5EF4-FFF2-40B4-BE49-F238E27FC236}">
                <a16:creationId xmlns:a16="http://schemas.microsoft.com/office/drawing/2014/main" id="{29C053B2-79EC-41EA-ACE5-7B3F86521F8C}"/>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34865" name="Line 49">
            <a:extLst>
              <a:ext uri="{FF2B5EF4-FFF2-40B4-BE49-F238E27FC236}">
                <a16:creationId xmlns:a16="http://schemas.microsoft.com/office/drawing/2014/main" id="{7FCF3B68-D2EB-4964-AEAA-FA562E90BD40}"/>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34866" name="Group 50">
            <a:extLst>
              <a:ext uri="{FF2B5EF4-FFF2-40B4-BE49-F238E27FC236}">
                <a16:creationId xmlns:a16="http://schemas.microsoft.com/office/drawing/2014/main" id="{7576E14E-C802-4393-9034-6A41100DAED9}"/>
              </a:ext>
            </a:extLst>
          </p:cNvPr>
          <p:cNvGrpSpPr>
            <a:grpSpLocks/>
          </p:cNvGrpSpPr>
          <p:nvPr/>
        </p:nvGrpSpPr>
        <p:grpSpPr bwMode="auto">
          <a:xfrm>
            <a:off x="1295400" y="2362200"/>
            <a:ext cx="1439863" cy="882650"/>
            <a:chOff x="1296" y="1296"/>
            <a:chExt cx="624" cy="336"/>
          </a:xfrm>
        </p:grpSpPr>
        <p:sp>
          <p:nvSpPr>
            <p:cNvPr id="34867" name="Rectangle 51">
              <a:extLst>
                <a:ext uri="{FF2B5EF4-FFF2-40B4-BE49-F238E27FC236}">
                  <a16:creationId xmlns:a16="http://schemas.microsoft.com/office/drawing/2014/main" id="{6E867844-FCE8-4E1A-9177-9B3FC46F3F08}"/>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68" name="Rectangle 52">
              <a:extLst>
                <a:ext uri="{FF2B5EF4-FFF2-40B4-BE49-F238E27FC236}">
                  <a16:creationId xmlns:a16="http://schemas.microsoft.com/office/drawing/2014/main" id="{8835633E-FF00-4E58-8C33-F84848EE365C}"/>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69" name="Rectangle 53">
              <a:extLst>
                <a:ext uri="{FF2B5EF4-FFF2-40B4-BE49-F238E27FC236}">
                  <a16:creationId xmlns:a16="http://schemas.microsoft.com/office/drawing/2014/main" id="{3023569E-3C3B-4713-805C-75777E6B7D02}"/>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70" name="Rectangle 54">
              <a:extLst>
                <a:ext uri="{FF2B5EF4-FFF2-40B4-BE49-F238E27FC236}">
                  <a16:creationId xmlns:a16="http://schemas.microsoft.com/office/drawing/2014/main" id="{994B1058-3DD3-42E9-B249-64B2F0A4F8B0}"/>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4848" name="Text Box 32">
            <a:extLst>
              <a:ext uri="{FF2B5EF4-FFF2-40B4-BE49-F238E27FC236}">
                <a16:creationId xmlns:a16="http://schemas.microsoft.com/office/drawing/2014/main" id="{1426AC64-DA0C-4943-9E59-F41F93F39A20}"/>
              </a:ext>
            </a:extLst>
          </p:cNvPr>
          <p:cNvSpPr txBox="1">
            <a:spLocks noChangeArrowheads="1"/>
          </p:cNvSpPr>
          <p:nvPr/>
        </p:nvSpPr>
        <p:spPr bwMode="auto">
          <a:xfrm>
            <a:off x="1905000" y="25908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64" name="Rectangle 48">
            <a:extLst>
              <a:ext uri="{FF2B5EF4-FFF2-40B4-BE49-F238E27FC236}">
                <a16:creationId xmlns:a16="http://schemas.microsoft.com/office/drawing/2014/main" id="{BCA3C63B-4E67-4CAA-8E30-1E30C93EA883}"/>
              </a:ext>
            </a:extLst>
          </p:cNvPr>
          <p:cNvSpPr>
            <a:spLocks noChangeArrowheads="1"/>
          </p:cNvSpPr>
          <p:nvPr/>
        </p:nvSpPr>
        <p:spPr bwMode="auto">
          <a:xfrm>
            <a:off x="228600" y="4267200"/>
            <a:ext cx="8686800" cy="1447800"/>
          </a:xfrm>
          <a:prstGeom prst="rect">
            <a:avLst/>
          </a:prstGeom>
          <a:solidFill>
            <a:srgbClr val="DDDDDD"/>
          </a:solidFill>
          <a:ln>
            <a:noFill/>
          </a:ln>
          <a:effectLst/>
        </p:spPr>
        <p:txBody>
          <a:bodyPr wrap="none" anchor="ctr">
            <a:spAutoFit/>
          </a:bodyPr>
          <a:lstStyle/>
          <a:p>
            <a:endParaRPr lang="en-US"/>
          </a:p>
        </p:txBody>
      </p:sp>
      <p:sp>
        <p:nvSpPr>
          <p:cNvPr id="60420" name="Oval 4">
            <a:extLst>
              <a:ext uri="{FF2B5EF4-FFF2-40B4-BE49-F238E27FC236}">
                <a16:creationId xmlns:a16="http://schemas.microsoft.com/office/drawing/2014/main" id="{7CB74BE0-EF46-40CE-99E9-44294B926D1F}"/>
              </a:ext>
            </a:extLst>
          </p:cNvPr>
          <p:cNvSpPr>
            <a:spLocks noChangeArrowheads="1"/>
          </p:cNvSpPr>
          <p:nvPr/>
        </p:nvSpPr>
        <p:spPr bwMode="auto">
          <a:xfrm>
            <a:off x="3505200" y="1828800"/>
            <a:ext cx="1600200" cy="190500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1" name="Oval 5">
            <a:extLst>
              <a:ext uri="{FF2B5EF4-FFF2-40B4-BE49-F238E27FC236}">
                <a16:creationId xmlns:a16="http://schemas.microsoft.com/office/drawing/2014/main" id="{59DBD512-E493-4501-A516-2B4327648172}"/>
              </a:ext>
            </a:extLst>
          </p:cNvPr>
          <p:cNvSpPr>
            <a:spLocks noChangeArrowheads="1"/>
          </p:cNvSpPr>
          <p:nvPr/>
        </p:nvSpPr>
        <p:spPr bwMode="auto">
          <a:xfrm rot="15237936">
            <a:off x="4076700" y="2667000"/>
            <a:ext cx="381000" cy="762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2" name="Text Box 6">
            <a:extLst>
              <a:ext uri="{FF2B5EF4-FFF2-40B4-BE49-F238E27FC236}">
                <a16:creationId xmlns:a16="http://schemas.microsoft.com/office/drawing/2014/main" id="{0E6B3AB2-0574-4A8C-B81C-C166C55DAD60}"/>
              </a:ext>
            </a:extLst>
          </p:cNvPr>
          <p:cNvSpPr txBox="1">
            <a:spLocks noChangeArrowheads="1"/>
          </p:cNvSpPr>
          <p:nvPr/>
        </p:nvSpPr>
        <p:spPr bwMode="auto">
          <a:xfrm>
            <a:off x="3962400" y="2057400"/>
            <a:ext cx="7254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flaw</a:t>
            </a:r>
          </a:p>
        </p:txBody>
      </p:sp>
      <p:sp>
        <p:nvSpPr>
          <p:cNvPr id="60423" name="Freeform 7">
            <a:extLst>
              <a:ext uri="{FF2B5EF4-FFF2-40B4-BE49-F238E27FC236}">
                <a16:creationId xmlns:a16="http://schemas.microsoft.com/office/drawing/2014/main" id="{0EDFEF42-6D84-4070-BA74-AEBD01F3CE9C}"/>
              </a:ext>
            </a:extLst>
          </p:cNvPr>
          <p:cNvSpPr>
            <a:spLocks/>
          </p:cNvSpPr>
          <p:nvPr/>
        </p:nvSpPr>
        <p:spPr bwMode="auto">
          <a:xfrm>
            <a:off x="1346200" y="2197100"/>
            <a:ext cx="558800" cy="473075"/>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4" name="Freeform 8">
            <a:extLst>
              <a:ext uri="{FF2B5EF4-FFF2-40B4-BE49-F238E27FC236}">
                <a16:creationId xmlns:a16="http://schemas.microsoft.com/office/drawing/2014/main" id="{9FCFF5BA-E3DF-4B7E-B981-C2AB09518D09}"/>
              </a:ext>
            </a:extLst>
          </p:cNvPr>
          <p:cNvSpPr>
            <a:spLocks/>
          </p:cNvSpPr>
          <p:nvPr/>
        </p:nvSpPr>
        <p:spPr bwMode="auto">
          <a:xfrm flipH="1">
            <a:off x="6629400" y="2209800"/>
            <a:ext cx="558800" cy="473075"/>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5" name="Line 9">
            <a:extLst>
              <a:ext uri="{FF2B5EF4-FFF2-40B4-BE49-F238E27FC236}">
                <a16:creationId xmlns:a16="http://schemas.microsoft.com/office/drawing/2014/main" id="{7674E447-2F3A-4B50-A936-21B2C19F00E8}"/>
              </a:ext>
            </a:extLst>
          </p:cNvPr>
          <p:cNvSpPr>
            <a:spLocks noChangeShapeType="1"/>
          </p:cNvSpPr>
          <p:nvPr/>
        </p:nvSpPr>
        <p:spPr bwMode="auto">
          <a:xfrm>
            <a:off x="2819400" y="2667000"/>
            <a:ext cx="3810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6" name="Text Box 10">
            <a:extLst>
              <a:ext uri="{FF2B5EF4-FFF2-40B4-BE49-F238E27FC236}">
                <a16:creationId xmlns:a16="http://schemas.microsoft.com/office/drawing/2014/main" id="{0C727B28-DE36-4B3B-AA89-99BDB40D4F18}"/>
              </a:ext>
            </a:extLst>
          </p:cNvPr>
          <p:cNvSpPr txBox="1">
            <a:spLocks noChangeArrowheads="1"/>
          </p:cNvSpPr>
          <p:nvPr/>
        </p:nvSpPr>
        <p:spPr bwMode="auto">
          <a:xfrm>
            <a:off x="2879725" y="2651125"/>
            <a:ext cx="4111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F</a:t>
            </a:r>
            <a:r>
              <a:rPr lang="en-US" altLang="en-US" sz="2400" baseline="-25000">
                <a:solidFill>
                  <a:srgbClr val="000000"/>
                </a:solidFill>
                <a:latin typeface="Times" panose="02020603050405020304" pitchFamily="18" charset="0"/>
              </a:rPr>
              <a:t>t</a:t>
            </a:r>
            <a:endParaRPr lang="en-US" altLang="en-US" sz="2400">
              <a:solidFill>
                <a:srgbClr val="000000"/>
              </a:solidFill>
              <a:latin typeface="Times" panose="02020603050405020304" pitchFamily="18" charset="0"/>
            </a:endParaRPr>
          </a:p>
        </p:txBody>
      </p:sp>
      <p:sp>
        <p:nvSpPr>
          <p:cNvPr id="60427" name="Line 11">
            <a:extLst>
              <a:ext uri="{FF2B5EF4-FFF2-40B4-BE49-F238E27FC236}">
                <a16:creationId xmlns:a16="http://schemas.microsoft.com/office/drawing/2014/main" id="{F576B56E-38C7-4EEF-B00D-453414FEB45A}"/>
              </a:ext>
            </a:extLst>
          </p:cNvPr>
          <p:cNvSpPr>
            <a:spLocks noChangeShapeType="1"/>
          </p:cNvSpPr>
          <p:nvPr/>
        </p:nvSpPr>
        <p:spPr bwMode="auto">
          <a:xfrm>
            <a:off x="5257800" y="2743200"/>
            <a:ext cx="4572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8" name="Text Box 12">
            <a:extLst>
              <a:ext uri="{FF2B5EF4-FFF2-40B4-BE49-F238E27FC236}">
                <a16:creationId xmlns:a16="http://schemas.microsoft.com/office/drawing/2014/main" id="{0A025B56-4306-49BE-B8AC-ACDCA5BB57F3}"/>
              </a:ext>
            </a:extLst>
          </p:cNvPr>
          <p:cNvSpPr txBox="1">
            <a:spLocks noChangeArrowheads="1"/>
          </p:cNvSpPr>
          <p:nvPr/>
        </p:nvSpPr>
        <p:spPr bwMode="auto">
          <a:xfrm>
            <a:off x="5318125" y="2727325"/>
            <a:ext cx="4889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F</a:t>
            </a:r>
            <a:r>
              <a:rPr lang="en-US" altLang="en-US" sz="2400" baseline="-25000">
                <a:solidFill>
                  <a:srgbClr val="000000"/>
                </a:solidFill>
                <a:latin typeface="Times" panose="02020603050405020304" pitchFamily="18" charset="0"/>
              </a:rPr>
              <a:t>B</a:t>
            </a:r>
            <a:endParaRPr lang="en-US" altLang="en-US" sz="2400">
              <a:solidFill>
                <a:srgbClr val="000000"/>
              </a:solidFill>
              <a:latin typeface="Times" panose="02020603050405020304" pitchFamily="18" charset="0"/>
            </a:endParaRPr>
          </a:p>
        </p:txBody>
      </p:sp>
      <p:sp>
        <p:nvSpPr>
          <p:cNvPr id="60429" name="Text Box 13">
            <a:extLst>
              <a:ext uri="{FF2B5EF4-FFF2-40B4-BE49-F238E27FC236}">
                <a16:creationId xmlns:a16="http://schemas.microsoft.com/office/drawing/2014/main" id="{2D8085DE-314E-418D-8368-E4B5C5F450BE}"/>
              </a:ext>
            </a:extLst>
          </p:cNvPr>
          <p:cNvSpPr txBox="1">
            <a:spLocks noChangeArrowheads="1"/>
          </p:cNvSpPr>
          <p:nvPr/>
        </p:nvSpPr>
        <p:spPr bwMode="auto">
          <a:xfrm>
            <a:off x="1800225" y="3146425"/>
            <a:ext cx="165417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Transmitted</a:t>
            </a:r>
          </a:p>
          <a:p>
            <a:pPr eaLnBrk="0" hangingPunct="0"/>
            <a:r>
              <a:rPr lang="en-US" altLang="en-US" sz="2400">
                <a:solidFill>
                  <a:srgbClr val="000000"/>
                </a:solidFill>
                <a:latin typeface="Times" panose="02020603050405020304" pitchFamily="18" charset="0"/>
              </a:rPr>
              <a:t>force</a:t>
            </a:r>
          </a:p>
        </p:txBody>
      </p:sp>
      <p:sp>
        <p:nvSpPr>
          <p:cNvPr id="60430" name="Text Box 14">
            <a:extLst>
              <a:ext uri="{FF2B5EF4-FFF2-40B4-BE49-F238E27FC236}">
                <a16:creationId xmlns:a16="http://schemas.microsoft.com/office/drawing/2014/main" id="{06D397DB-65EE-4CDA-905F-B63F068652B9}"/>
              </a:ext>
            </a:extLst>
          </p:cNvPr>
          <p:cNvSpPr txBox="1">
            <a:spLocks noChangeArrowheads="1"/>
          </p:cNvSpPr>
          <p:nvPr/>
        </p:nvSpPr>
        <p:spPr bwMode="auto">
          <a:xfrm>
            <a:off x="5715000" y="2971800"/>
            <a:ext cx="1198563"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Blocked</a:t>
            </a:r>
          </a:p>
          <a:p>
            <a:pPr eaLnBrk="0" hangingPunct="0"/>
            <a:r>
              <a:rPr lang="en-US" altLang="en-US" sz="2400">
                <a:solidFill>
                  <a:srgbClr val="000000"/>
                </a:solidFill>
                <a:latin typeface="Times" panose="02020603050405020304" pitchFamily="18" charset="0"/>
              </a:rPr>
              <a:t>force</a:t>
            </a:r>
          </a:p>
        </p:txBody>
      </p:sp>
      <p:graphicFrame>
        <p:nvGraphicFramePr>
          <p:cNvPr id="60431" name="Object 15">
            <a:extLst>
              <a:ext uri="{FF2B5EF4-FFF2-40B4-BE49-F238E27FC236}">
                <a16:creationId xmlns:a16="http://schemas.microsoft.com/office/drawing/2014/main" id="{423D262D-587C-4686-8FFA-E1BD9FC6912A}"/>
              </a:ext>
            </a:extLst>
          </p:cNvPr>
          <p:cNvGraphicFramePr>
            <a:graphicFrameLocks noChangeAspect="1"/>
          </p:cNvGraphicFramePr>
          <p:nvPr/>
        </p:nvGraphicFramePr>
        <p:xfrm>
          <a:off x="381000" y="4419600"/>
          <a:ext cx="8358188" cy="1025525"/>
        </p:xfrm>
        <a:graphic>
          <a:graphicData uri="http://schemas.openxmlformats.org/presentationml/2006/ole">
            <mc:AlternateContent xmlns:mc="http://schemas.openxmlformats.org/markup-compatibility/2006">
              <mc:Choice xmlns:v="urn:schemas-microsoft-com:vml" Requires="v">
                <p:oleObj spid="_x0000_s9219" name="Equation" r:id="rId4" imgW="4038480" imgH="495000" progId="Equation.DSMT4">
                  <p:embed/>
                </p:oleObj>
              </mc:Choice>
              <mc:Fallback>
                <p:oleObj name="Equation" r:id="rId4" imgW="4038480" imgH="495000" progId="Equation.DSMT4">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4419600"/>
                        <a:ext cx="8358188" cy="1025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0432" name="Group 16">
            <a:extLst>
              <a:ext uri="{FF2B5EF4-FFF2-40B4-BE49-F238E27FC236}">
                <a16:creationId xmlns:a16="http://schemas.microsoft.com/office/drawing/2014/main" id="{8E35B646-C8B0-4892-8E39-CE1107363386}"/>
              </a:ext>
            </a:extLst>
          </p:cNvPr>
          <p:cNvGrpSpPr>
            <a:grpSpLocks/>
          </p:cNvGrpSpPr>
          <p:nvPr/>
        </p:nvGrpSpPr>
        <p:grpSpPr bwMode="auto">
          <a:xfrm>
            <a:off x="2503488" y="1762125"/>
            <a:ext cx="914400" cy="431800"/>
            <a:chOff x="1742" y="1782"/>
            <a:chExt cx="576" cy="272"/>
          </a:xfrm>
        </p:grpSpPr>
        <p:sp>
          <p:nvSpPr>
            <p:cNvPr id="60433" name="Oval 17">
              <a:extLst>
                <a:ext uri="{FF2B5EF4-FFF2-40B4-BE49-F238E27FC236}">
                  <a16:creationId xmlns:a16="http://schemas.microsoft.com/office/drawing/2014/main" id="{06E33D83-42AB-48E0-BD60-7B4CA4E03A26}"/>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34" name="Oval 18">
              <a:extLst>
                <a:ext uri="{FF2B5EF4-FFF2-40B4-BE49-F238E27FC236}">
                  <a16:creationId xmlns:a16="http://schemas.microsoft.com/office/drawing/2014/main" id="{EC24E9E7-0E23-492F-9B17-8AC7DEB7E945}"/>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35" name="Oval 19">
              <a:extLst>
                <a:ext uri="{FF2B5EF4-FFF2-40B4-BE49-F238E27FC236}">
                  <a16:creationId xmlns:a16="http://schemas.microsoft.com/office/drawing/2014/main" id="{64F29A96-D348-42F1-B4EB-E6B148E51525}"/>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36" name="Oval 20">
              <a:extLst>
                <a:ext uri="{FF2B5EF4-FFF2-40B4-BE49-F238E27FC236}">
                  <a16:creationId xmlns:a16="http://schemas.microsoft.com/office/drawing/2014/main" id="{4C26E884-E100-48D4-8CF4-A8CB46571A6F}"/>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37" name="Oval 21">
              <a:extLst>
                <a:ext uri="{FF2B5EF4-FFF2-40B4-BE49-F238E27FC236}">
                  <a16:creationId xmlns:a16="http://schemas.microsoft.com/office/drawing/2014/main" id="{B91A0C94-CBE1-465A-975A-35853251A3F0}"/>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38" name="Rectangle 22">
              <a:extLst>
                <a:ext uri="{FF2B5EF4-FFF2-40B4-BE49-F238E27FC236}">
                  <a16:creationId xmlns:a16="http://schemas.microsoft.com/office/drawing/2014/main" id="{2C9D1544-1464-47A8-AC61-104DE5A84B9D}"/>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39" name="Rectangle 23">
              <a:extLst>
                <a:ext uri="{FF2B5EF4-FFF2-40B4-BE49-F238E27FC236}">
                  <a16:creationId xmlns:a16="http://schemas.microsoft.com/office/drawing/2014/main" id="{04230660-4D76-4F18-8FCA-A19A1BEFDC9D}"/>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40" name="Rectangle 24">
              <a:extLst>
                <a:ext uri="{FF2B5EF4-FFF2-40B4-BE49-F238E27FC236}">
                  <a16:creationId xmlns:a16="http://schemas.microsoft.com/office/drawing/2014/main" id="{EDC870F0-9561-45D8-8502-8E81EE7A22FD}"/>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41" name="Group 25">
            <a:extLst>
              <a:ext uri="{FF2B5EF4-FFF2-40B4-BE49-F238E27FC236}">
                <a16:creationId xmlns:a16="http://schemas.microsoft.com/office/drawing/2014/main" id="{B4BE3FB2-8A9F-4544-90E2-F8DE02919572}"/>
              </a:ext>
            </a:extLst>
          </p:cNvPr>
          <p:cNvGrpSpPr>
            <a:grpSpLocks/>
          </p:cNvGrpSpPr>
          <p:nvPr/>
        </p:nvGrpSpPr>
        <p:grpSpPr bwMode="auto">
          <a:xfrm>
            <a:off x="5486400" y="1752600"/>
            <a:ext cx="914400" cy="431800"/>
            <a:chOff x="1742" y="1782"/>
            <a:chExt cx="576" cy="272"/>
          </a:xfrm>
        </p:grpSpPr>
        <p:sp>
          <p:nvSpPr>
            <p:cNvPr id="60442" name="Oval 26">
              <a:extLst>
                <a:ext uri="{FF2B5EF4-FFF2-40B4-BE49-F238E27FC236}">
                  <a16:creationId xmlns:a16="http://schemas.microsoft.com/office/drawing/2014/main" id="{E8C4D192-DD3F-4062-A3DF-881A4883E362}"/>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43" name="Oval 27">
              <a:extLst>
                <a:ext uri="{FF2B5EF4-FFF2-40B4-BE49-F238E27FC236}">
                  <a16:creationId xmlns:a16="http://schemas.microsoft.com/office/drawing/2014/main" id="{B6824A8F-9933-4FC3-B0FF-5D2908133292}"/>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44" name="Oval 28">
              <a:extLst>
                <a:ext uri="{FF2B5EF4-FFF2-40B4-BE49-F238E27FC236}">
                  <a16:creationId xmlns:a16="http://schemas.microsoft.com/office/drawing/2014/main" id="{F6CB05B8-3B42-4988-897C-728E37C2DF14}"/>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45" name="Oval 29">
              <a:extLst>
                <a:ext uri="{FF2B5EF4-FFF2-40B4-BE49-F238E27FC236}">
                  <a16:creationId xmlns:a16="http://schemas.microsoft.com/office/drawing/2014/main" id="{3F2704C2-0B3A-4DB0-9A56-14E0CCC9B926}"/>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46" name="Oval 30">
              <a:extLst>
                <a:ext uri="{FF2B5EF4-FFF2-40B4-BE49-F238E27FC236}">
                  <a16:creationId xmlns:a16="http://schemas.microsoft.com/office/drawing/2014/main" id="{5BC7FA82-29C7-474F-87AF-EE95D8A62D99}"/>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47" name="Rectangle 31">
              <a:extLst>
                <a:ext uri="{FF2B5EF4-FFF2-40B4-BE49-F238E27FC236}">
                  <a16:creationId xmlns:a16="http://schemas.microsoft.com/office/drawing/2014/main" id="{DD8F8FFE-0E9A-4A5B-9E89-4B18459CA7B6}"/>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48" name="Rectangle 32">
              <a:extLst>
                <a:ext uri="{FF2B5EF4-FFF2-40B4-BE49-F238E27FC236}">
                  <a16:creationId xmlns:a16="http://schemas.microsoft.com/office/drawing/2014/main" id="{B4C9DE49-9035-4865-843F-024C21D448C6}"/>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49" name="Rectangle 33">
              <a:extLst>
                <a:ext uri="{FF2B5EF4-FFF2-40B4-BE49-F238E27FC236}">
                  <a16:creationId xmlns:a16="http://schemas.microsoft.com/office/drawing/2014/main" id="{011E9F7D-B635-446C-8BE6-0AA325E439E2}"/>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0450" name="Group 34">
            <a:extLst>
              <a:ext uri="{FF2B5EF4-FFF2-40B4-BE49-F238E27FC236}">
                <a16:creationId xmlns:a16="http://schemas.microsoft.com/office/drawing/2014/main" id="{732B72A0-5DB7-4652-AA57-B25B63B93C6D}"/>
              </a:ext>
            </a:extLst>
          </p:cNvPr>
          <p:cNvGrpSpPr>
            <a:grpSpLocks/>
          </p:cNvGrpSpPr>
          <p:nvPr/>
        </p:nvGrpSpPr>
        <p:grpSpPr bwMode="auto">
          <a:xfrm>
            <a:off x="1914800" y="2416175"/>
            <a:ext cx="877888" cy="463550"/>
            <a:chOff x="1296" y="1296"/>
            <a:chExt cx="624" cy="336"/>
          </a:xfrm>
        </p:grpSpPr>
        <p:sp>
          <p:nvSpPr>
            <p:cNvPr id="60451" name="Rectangle 35">
              <a:extLst>
                <a:ext uri="{FF2B5EF4-FFF2-40B4-BE49-F238E27FC236}">
                  <a16:creationId xmlns:a16="http://schemas.microsoft.com/office/drawing/2014/main" id="{DF76F55D-684A-4251-918A-2BFE1661DAC0}"/>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52" name="Rectangle 36">
              <a:extLst>
                <a:ext uri="{FF2B5EF4-FFF2-40B4-BE49-F238E27FC236}">
                  <a16:creationId xmlns:a16="http://schemas.microsoft.com/office/drawing/2014/main" id="{E5D65BCC-B83B-4F20-B14C-6469CEBB0B12}"/>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53" name="Rectangle 37">
              <a:extLst>
                <a:ext uri="{FF2B5EF4-FFF2-40B4-BE49-F238E27FC236}">
                  <a16:creationId xmlns:a16="http://schemas.microsoft.com/office/drawing/2014/main" id="{E875C048-8BAC-4868-B567-4D68AC505050}"/>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54" name="Rectangle 38">
              <a:extLst>
                <a:ext uri="{FF2B5EF4-FFF2-40B4-BE49-F238E27FC236}">
                  <a16:creationId xmlns:a16="http://schemas.microsoft.com/office/drawing/2014/main" id="{EFEF55F1-0F34-4C0A-BFE3-C438C0697E26}"/>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0455" name="Text Box 39">
            <a:extLst>
              <a:ext uri="{FF2B5EF4-FFF2-40B4-BE49-F238E27FC236}">
                <a16:creationId xmlns:a16="http://schemas.microsoft.com/office/drawing/2014/main" id="{B407451B-9CBF-4402-8879-67389D90E8AD}"/>
              </a:ext>
            </a:extLst>
          </p:cNvPr>
          <p:cNvSpPr txBox="1">
            <a:spLocks noChangeArrowheads="1"/>
          </p:cNvSpPr>
          <p:nvPr/>
        </p:nvSpPr>
        <p:spPr bwMode="auto">
          <a:xfrm>
            <a:off x="2265046" y="2395883"/>
            <a:ext cx="5651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dirty="0">
                <a:solidFill>
                  <a:srgbClr val="000000"/>
                </a:solidFill>
                <a:latin typeface="Times" panose="02020603050405020304" pitchFamily="18" charset="0"/>
              </a:rPr>
              <a:t>A</a:t>
            </a:r>
            <a:endParaRPr lang="en-US" altLang="en-US" sz="2400" dirty="0">
              <a:solidFill>
                <a:srgbClr val="000000"/>
              </a:solidFill>
              <a:latin typeface="Times" panose="02020603050405020304" pitchFamily="18" charset="0"/>
            </a:endParaRPr>
          </a:p>
        </p:txBody>
      </p:sp>
      <p:grpSp>
        <p:nvGrpSpPr>
          <p:cNvPr id="60456" name="Group 40">
            <a:extLst>
              <a:ext uri="{FF2B5EF4-FFF2-40B4-BE49-F238E27FC236}">
                <a16:creationId xmlns:a16="http://schemas.microsoft.com/office/drawing/2014/main" id="{5D3F554E-F402-42DC-9226-AB4B3EEB9568}"/>
              </a:ext>
            </a:extLst>
          </p:cNvPr>
          <p:cNvGrpSpPr>
            <a:grpSpLocks/>
          </p:cNvGrpSpPr>
          <p:nvPr/>
        </p:nvGrpSpPr>
        <p:grpSpPr bwMode="auto">
          <a:xfrm flipH="1">
            <a:off x="5919788" y="2489200"/>
            <a:ext cx="762000" cy="404813"/>
            <a:chOff x="1296" y="1296"/>
            <a:chExt cx="624" cy="336"/>
          </a:xfrm>
        </p:grpSpPr>
        <p:sp>
          <p:nvSpPr>
            <p:cNvPr id="60457" name="Rectangle 41">
              <a:extLst>
                <a:ext uri="{FF2B5EF4-FFF2-40B4-BE49-F238E27FC236}">
                  <a16:creationId xmlns:a16="http://schemas.microsoft.com/office/drawing/2014/main" id="{4C6DF8BD-6082-4D90-BE15-44CE0478641E}"/>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58" name="Rectangle 42">
              <a:extLst>
                <a:ext uri="{FF2B5EF4-FFF2-40B4-BE49-F238E27FC236}">
                  <a16:creationId xmlns:a16="http://schemas.microsoft.com/office/drawing/2014/main" id="{B916A382-95FD-4E6D-AFE3-9A9CAA2233DD}"/>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59" name="Rectangle 43">
              <a:extLst>
                <a:ext uri="{FF2B5EF4-FFF2-40B4-BE49-F238E27FC236}">
                  <a16:creationId xmlns:a16="http://schemas.microsoft.com/office/drawing/2014/main" id="{EB2E0A00-776A-49A9-A514-3B9D2D47B8D4}"/>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60" name="Rectangle 44">
              <a:extLst>
                <a:ext uri="{FF2B5EF4-FFF2-40B4-BE49-F238E27FC236}">
                  <a16:creationId xmlns:a16="http://schemas.microsoft.com/office/drawing/2014/main" id="{93A1A8DB-1AA1-4299-AD7C-F526D9445BBD}"/>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0461" name="Text Box 45">
            <a:extLst>
              <a:ext uri="{FF2B5EF4-FFF2-40B4-BE49-F238E27FC236}">
                <a16:creationId xmlns:a16="http://schemas.microsoft.com/office/drawing/2014/main" id="{5A65347A-E9AC-4ACC-A9FB-DFBE10A7828A}"/>
              </a:ext>
            </a:extLst>
          </p:cNvPr>
          <p:cNvSpPr txBox="1">
            <a:spLocks noChangeArrowheads="1"/>
          </p:cNvSpPr>
          <p:nvPr/>
        </p:nvSpPr>
        <p:spPr bwMode="auto">
          <a:xfrm>
            <a:off x="6003925" y="2489200"/>
            <a:ext cx="4905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latin typeface="Times New Roman" panose="02020603050405020304" pitchFamily="18" charset="0"/>
              </a:rPr>
              <a:t>B</a:t>
            </a:r>
          </a:p>
        </p:txBody>
      </p:sp>
      <p:sp>
        <p:nvSpPr>
          <p:cNvPr id="60463" name="Text Box 47">
            <a:extLst>
              <a:ext uri="{FF2B5EF4-FFF2-40B4-BE49-F238E27FC236}">
                <a16:creationId xmlns:a16="http://schemas.microsoft.com/office/drawing/2014/main" id="{2B947AE0-A1A8-42E2-B445-0B3F5C946349}"/>
              </a:ext>
            </a:extLst>
          </p:cNvPr>
          <p:cNvSpPr txBox="1">
            <a:spLocks noChangeArrowheads="1"/>
          </p:cNvSpPr>
          <p:nvPr/>
        </p:nvSpPr>
        <p:spPr bwMode="auto">
          <a:xfrm>
            <a:off x="914400" y="533400"/>
            <a:ext cx="73310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a:t>These two assumptions lead to an explicit expression for the acoustic/elastic transfer function: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96" name="Rectangle 32">
            <a:extLst>
              <a:ext uri="{FF2B5EF4-FFF2-40B4-BE49-F238E27FC236}">
                <a16:creationId xmlns:a16="http://schemas.microsoft.com/office/drawing/2014/main" id="{FE1C4596-959B-45FB-9447-5A8B6D9E0532}"/>
              </a:ext>
            </a:extLst>
          </p:cNvPr>
          <p:cNvSpPr>
            <a:spLocks noChangeArrowheads="1"/>
          </p:cNvSpPr>
          <p:nvPr/>
        </p:nvSpPr>
        <p:spPr bwMode="auto">
          <a:xfrm>
            <a:off x="762000" y="784225"/>
            <a:ext cx="7391400" cy="9906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869" name="Rectangle 5">
            <a:extLst>
              <a:ext uri="{FF2B5EF4-FFF2-40B4-BE49-F238E27FC236}">
                <a16:creationId xmlns:a16="http://schemas.microsoft.com/office/drawing/2014/main" id="{4AAF1010-41EA-44B7-A41E-FAB6B22B5862}"/>
              </a:ext>
            </a:extLst>
          </p:cNvPr>
          <p:cNvSpPr>
            <a:spLocks noChangeArrowheads="1"/>
          </p:cNvSpPr>
          <p:nvPr/>
        </p:nvSpPr>
        <p:spPr bwMode="auto">
          <a:xfrm>
            <a:off x="2743200" y="1885950"/>
            <a:ext cx="3124200" cy="13716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6872" name="Object 8">
            <a:extLst>
              <a:ext uri="{FF2B5EF4-FFF2-40B4-BE49-F238E27FC236}">
                <a16:creationId xmlns:a16="http://schemas.microsoft.com/office/drawing/2014/main" id="{19AF8EB4-EF85-4647-81AF-870F67512D9D}"/>
              </a:ext>
            </a:extLst>
          </p:cNvPr>
          <p:cNvGraphicFramePr>
            <a:graphicFrameLocks noChangeAspect="1"/>
          </p:cNvGraphicFramePr>
          <p:nvPr/>
        </p:nvGraphicFramePr>
        <p:xfrm>
          <a:off x="2895600" y="2038350"/>
          <a:ext cx="2819400" cy="1044575"/>
        </p:xfrm>
        <a:graphic>
          <a:graphicData uri="http://schemas.openxmlformats.org/presentationml/2006/ole">
            <mc:AlternateContent xmlns:mc="http://schemas.openxmlformats.org/markup-compatibility/2006">
              <mc:Choice xmlns:v="urn:schemas-microsoft-com:vml" Requires="v">
                <p:oleObj spid="_x0000_s10245" name="Equation" r:id="rId4" imgW="1371600" imgH="507960" progId="Equation.DSMT4">
                  <p:embed/>
                </p:oleObj>
              </mc:Choice>
              <mc:Fallback>
                <p:oleObj name="Equation" r:id="rId4" imgW="1371600" imgH="50796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2038350"/>
                        <a:ext cx="2819400" cy="1044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94" name="Text Box 30">
            <a:extLst>
              <a:ext uri="{FF2B5EF4-FFF2-40B4-BE49-F238E27FC236}">
                <a16:creationId xmlns:a16="http://schemas.microsoft.com/office/drawing/2014/main" id="{13F5DF24-F826-4852-9ECC-68371E3292D3}"/>
              </a:ext>
            </a:extLst>
          </p:cNvPr>
          <p:cNvSpPr txBox="1">
            <a:spLocks noChangeArrowheads="1"/>
          </p:cNvSpPr>
          <p:nvPr/>
        </p:nvSpPr>
        <p:spPr bwMode="auto">
          <a:xfrm>
            <a:off x="914400" y="838200"/>
            <a:ext cx="74072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3) we also assume that the pulser, receiver, transducers and cabling can be replaced by equivalent linear, time-shift invariant (LTI) systems, i.e.</a:t>
            </a:r>
          </a:p>
        </p:txBody>
      </p:sp>
      <p:sp>
        <p:nvSpPr>
          <p:cNvPr id="36926" name="Text Box 62">
            <a:extLst>
              <a:ext uri="{FF2B5EF4-FFF2-40B4-BE49-F238E27FC236}">
                <a16:creationId xmlns:a16="http://schemas.microsoft.com/office/drawing/2014/main" id="{AB6A19E3-7D93-49A5-B790-CD064E1E8F1D}"/>
              </a:ext>
            </a:extLst>
          </p:cNvPr>
          <p:cNvSpPr txBox="1">
            <a:spLocks noChangeArrowheads="1"/>
          </p:cNvSpPr>
          <p:nvPr/>
        </p:nvSpPr>
        <p:spPr bwMode="auto">
          <a:xfrm>
            <a:off x="838200" y="3562350"/>
            <a:ext cx="5962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 we can write the reciprocity relationship in the form</a:t>
            </a:r>
          </a:p>
        </p:txBody>
      </p:sp>
      <p:graphicFrame>
        <p:nvGraphicFramePr>
          <p:cNvPr id="36927" name="Object 63">
            <a:extLst>
              <a:ext uri="{FF2B5EF4-FFF2-40B4-BE49-F238E27FC236}">
                <a16:creationId xmlns:a16="http://schemas.microsoft.com/office/drawing/2014/main" id="{C349132E-5788-4CCA-8BEE-88220F72B769}"/>
              </a:ext>
            </a:extLst>
          </p:cNvPr>
          <p:cNvGraphicFramePr>
            <a:graphicFrameLocks noChangeAspect="1"/>
          </p:cNvGraphicFramePr>
          <p:nvPr/>
        </p:nvGraphicFramePr>
        <p:xfrm>
          <a:off x="850900" y="4171950"/>
          <a:ext cx="6886575" cy="987425"/>
        </p:xfrm>
        <a:graphic>
          <a:graphicData uri="http://schemas.openxmlformats.org/presentationml/2006/ole">
            <mc:AlternateContent xmlns:mc="http://schemas.openxmlformats.org/markup-compatibility/2006">
              <mc:Choice xmlns:v="urn:schemas-microsoft-com:vml" Requires="v">
                <p:oleObj spid="_x0000_s10246" name="Equation" r:id="rId6" imgW="3454200" imgH="495000" progId="Equation.DSMT4">
                  <p:embed/>
                </p:oleObj>
              </mc:Choice>
              <mc:Fallback>
                <p:oleObj name="Equation" r:id="rId6" imgW="3454200" imgH="495000" progId="Equation.DSMT4">
                  <p:embed/>
                  <p:pic>
                    <p:nvPicPr>
                      <p:cNvPr id="0" name="Object 6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0900" y="4171950"/>
                        <a:ext cx="6886575" cy="9874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928" name="Text Box 64">
            <a:extLst>
              <a:ext uri="{FF2B5EF4-FFF2-40B4-BE49-F238E27FC236}">
                <a16:creationId xmlns:a16="http://schemas.microsoft.com/office/drawing/2014/main" id="{959A7D80-0EB8-4E1E-AC80-42018CFEAD72}"/>
              </a:ext>
            </a:extLst>
          </p:cNvPr>
          <p:cNvSpPr txBox="1">
            <a:spLocks noChangeArrowheads="1"/>
          </p:cNvSpPr>
          <p:nvPr/>
        </p:nvSpPr>
        <p:spPr bwMode="auto">
          <a:xfrm>
            <a:off x="990600" y="5238750"/>
            <a:ext cx="1098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 finally</a:t>
            </a:r>
          </a:p>
        </p:txBody>
      </p:sp>
      <p:graphicFrame>
        <p:nvGraphicFramePr>
          <p:cNvPr id="36929" name="Object 65">
            <a:extLst>
              <a:ext uri="{FF2B5EF4-FFF2-40B4-BE49-F238E27FC236}">
                <a16:creationId xmlns:a16="http://schemas.microsoft.com/office/drawing/2014/main" id="{0A8AA64B-7D86-4449-9D18-7CFB5BCF4112}"/>
              </a:ext>
            </a:extLst>
          </p:cNvPr>
          <p:cNvGraphicFramePr>
            <a:graphicFrameLocks noChangeAspect="1"/>
          </p:cNvGraphicFramePr>
          <p:nvPr/>
        </p:nvGraphicFramePr>
        <p:xfrm>
          <a:off x="952500" y="5695950"/>
          <a:ext cx="7254875" cy="1044575"/>
        </p:xfrm>
        <a:graphic>
          <a:graphicData uri="http://schemas.openxmlformats.org/presentationml/2006/ole">
            <mc:AlternateContent xmlns:mc="http://schemas.openxmlformats.org/markup-compatibility/2006">
              <mc:Choice xmlns:v="urn:schemas-microsoft-com:vml" Requires="v">
                <p:oleObj spid="_x0000_s10247" name="Equation" r:id="rId8" imgW="3441600" imgH="495000" progId="Equation.DSMT4">
                  <p:embed/>
                </p:oleObj>
              </mc:Choice>
              <mc:Fallback>
                <p:oleObj name="Equation" r:id="rId8" imgW="3441600" imgH="495000" progId="Equation.DSMT4">
                  <p:embed/>
                  <p:pic>
                    <p:nvPicPr>
                      <p:cNvPr id="0" name="Object 6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52500" y="5695950"/>
                        <a:ext cx="7254875" cy="1044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930" name="Text Box 66">
            <a:extLst>
              <a:ext uri="{FF2B5EF4-FFF2-40B4-BE49-F238E27FC236}">
                <a16:creationId xmlns:a16="http://schemas.microsoft.com/office/drawing/2014/main" id="{D094C8B2-C728-4EF8-B820-79A9CA48BDED}"/>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36931" name="Line 67">
            <a:extLst>
              <a:ext uri="{FF2B5EF4-FFF2-40B4-BE49-F238E27FC236}">
                <a16:creationId xmlns:a16="http://schemas.microsoft.com/office/drawing/2014/main" id="{598656FF-7822-4E58-8229-7918D9113B9D}"/>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a:extLst>
              <a:ext uri="{FF2B5EF4-FFF2-40B4-BE49-F238E27FC236}">
                <a16:creationId xmlns:a16="http://schemas.microsoft.com/office/drawing/2014/main" id="{1BF9880F-23D3-47AE-BBE9-201EED364DA6}"/>
              </a:ext>
            </a:extLst>
          </p:cNvPr>
          <p:cNvSpPr>
            <a:spLocks noChangeArrowheads="1"/>
          </p:cNvSpPr>
          <p:nvPr/>
        </p:nvSpPr>
        <p:spPr bwMode="auto">
          <a:xfrm>
            <a:off x="646113" y="1741488"/>
            <a:ext cx="7924800" cy="1295400"/>
          </a:xfrm>
          <a:prstGeom prst="rect">
            <a:avLst/>
          </a:prstGeom>
          <a:solidFill>
            <a:srgbClr val="DDDDDD"/>
          </a:solidFill>
          <a:ln>
            <a:noFill/>
          </a:ln>
          <a:effectLst/>
        </p:spPr>
        <p:txBody>
          <a:bodyPr wrap="none" anchor="ctr"/>
          <a:lstStyle/>
          <a:p>
            <a:endParaRPr lang="en-US"/>
          </a:p>
        </p:txBody>
      </p:sp>
      <p:graphicFrame>
        <p:nvGraphicFramePr>
          <p:cNvPr id="38917" name="Object 5">
            <a:extLst>
              <a:ext uri="{FF2B5EF4-FFF2-40B4-BE49-F238E27FC236}">
                <a16:creationId xmlns:a16="http://schemas.microsoft.com/office/drawing/2014/main" id="{75EB0982-5F41-4206-A5AA-64AF4552EB07}"/>
              </a:ext>
            </a:extLst>
          </p:cNvPr>
          <p:cNvGraphicFramePr>
            <a:graphicFrameLocks noChangeAspect="1"/>
          </p:cNvGraphicFramePr>
          <p:nvPr/>
        </p:nvGraphicFramePr>
        <p:xfrm>
          <a:off x="927100" y="1857375"/>
          <a:ext cx="7281863" cy="1044575"/>
        </p:xfrm>
        <a:graphic>
          <a:graphicData uri="http://schemas.openxmlformats.org/presentationml/2006/ole">
            <mc:AlternateContent xmlns:mc="http://schemas.openxmlformats.org/markup-compatibility/2006">
              <mc:Choice xmlns:v="urn:schemas-microsoft-com:vml" Requires="v">
                <p:oleObj spid="_x0000_s11267" name="Equation" r:id="rId4" imgW="3454200" imgH="495000" progId="Equation.DSMT4">
                  <p:embed/>
                </p:oleObj>
              </mc:Choice>
              <mc:Fallback>
                <p:oleObj name="Equation" r:id="rId4" imgW="3454200" imgH="4950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7100" y="1857375"/>
                        <a:ext cx="7281863" cy="1044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8918" name="Text Box 6">
            <a:extLst>
              <a:ext uri="{FF2B5EF4-FFF2-40B4-BE49-F238E27FC236}">
                <a16:creationId xmlns:a16="http://schemas.microsoft.com/office/drawing/2014/main" id="{B70C9835-3BB7-489E-B063-A386119E3836}"/>
              </a:ext>
            </a:extLst>
          </p:cNvPr>
          <p:cNvSpPr txBox="1">
            <a:spLocks noChangeArrowheads="1"/>
          </p:cNvSpPr>
          <p:nvPr/>
        </p:nvSpPr>
        <p:spPr bwMode="auto">
          <a:xfrm>
            <a:off x="793750" y="3349625"/>
            <a:ext cx="146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assumptions</a:t>
            </a:r>
          </a:p>
        </p:txBody>
      </p:sp>
      <p:sp>
        <p:nvSpPr>
          <p:cNvPr id="38919" name="Rectangle 7">
            <a:extLst>
              <a:ext uri="{FF2B5EF4-FFF2-40B4-BE49-F238E27FC236}">
                <a16:creationId xmlns:a16="http://schemas.microsoft.com/office/drawing/2014/main" id="{2AE55E84-1D15-47F9-9880-8009F9B3F94C}"/>
              </a:ext>
            </a:extLst>
          </p:cNvPr>
          <p:cNvSpPr>
            <a:spLocks noChangeArrowheads="1"/>
          </p:cNvSpPr>
          <p:nvPr/>
        </p:nvSpPr>
        <p:spPr bwMode="auto">
          <a:xfrm>
            <a:off x="733425" y="3770313"/>
            <a:ext cx="7924800" cy="2478087"/>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0" name="Text Box 8">
            <a:extLst>
              <a:ext uri="{FF2B5EF4-FFF2-40B4-BE49-F238E27FC236}">
                <a16:creationId xmlns:a16="http://schemas.microsoft.com/office/drawing/2014/main" id="{3501B1EB-D802-4DBF-89E4-B3105FB211B8}"/>
              </a:ext>
            </a:extLst>
          </p:cNvPr>
          <p:cNvSpPr txBox="1">
            <a:spLocks noChangeArrowheads="1"/>
          </p:cNvSpPr>
          <p:nvPr/>
        </p:nvSpPr>
        <p:spPr bwMode="auto">
          <a:xfrm>
            <a:off x="885825" y="3922713"/>
            <a:ext cx="744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  linear, reciprocal acoustic and elastic media (harmonic disturbances)</a:t>
            </a:r>
          </a:p>
        </p:txBody>
      </p:sp>
      <p:sp>
        <p:nvSpPr>
          <p:cNvPr id="38922" name="Text Box 10">
            <a:extLst>
              <a:ext uri="{FF2B5EF4-FFF2-40B4-BE49-F238E27FC236}">
                <a16:creationId xmlns:a16="http://schemas.microsoft.com/office/drawing/2014/main" id="{167F5E36-8A76-404A-900C-64AAB9B73EC5}"/>
              </a:ext>
            </a:extLst>
          </p:cNvPr>
          <p:cNvSpPr txBox="1">
            <a:spLocks noChangeArrowheads="1"/>
          </p:cNvSpPr>
          <p:nvPr/>
        </p:nvSpPr>
        <p:spPr bwMode="auto">
          <a:xfrm>
            <a:off x="885825" y="4610100"/>
            <a:ext cx="7848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2)   the output velocity for the transducers can be written in a separable form</a:t>
            </a:r>
          </a:p>
        </p:txBody>
      </p:sp>
      <p:sp>
        <p:nvSpPr>
          <p:cNvPr id="38924" name="Text Box 12">
            <a:extLst>
              <a:ext uri="{FF2B5EF4-FFF2-40B4-BE49-F238E27FC236}">
                <a16:creationId xmlns:a16="http://schemas.microsoft.com/office/drawing/2014/main" id="{6E629591-0B0B-4A0B-BC0D-224EDC1CF738}"/>
              </a:ext>
            </a:extLst>
          </p:cNvPr>
          <p:cNvSpPr txBox="1">
            <a:spLocks noChangeArrowheads="1"/>
          </p:cNvSpPr>
          <p:nvPr/>
        </p:nvSpPr>
        <p:spPr bwMode="auto">
          <a:xfrm>
            <a:off x="885825" y="5424488"/>
            <a:ext cx="7407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3) the pulser, receiver, transducers and cabling can be replaced by equivalent linear, time-shift invariant (LTI) systems.</a:t>
            </a:r>
          </a:p>
        </p:txBody>
      </p:sp>
      <p:sp>
        <p:nvSpPr>
          <p:cNvPr id="38925" name="Text Box 13">
            <a:extLst>
              <a:ext uri="{FF2B5EF4-FFF2-40B4-BE49-F238E27FC236}">
                <a16:creationId xmlns:a16="http://schemas.microsoft.com/office/drawing/2014/main" id="{372CA3FE-576F-47EB-AB36-FF765B40CA41}"/>
              </a:ext>
            </a:extLst>
          </p:cNvPr>
          <p:cNvSpPr txBox="1">
            <a:spLocks noChangeArrowheads="1"/>
          </p:cNvSpPr>
          <p:nvPr/>
        </p:nvSpPr>
        <p:spPr bwMode="auto">
          <a:xfrm>
            <a:off x="1905000" y="838200"/>
            <a:ext cx="5864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 General Ultrasonic Measurement Model</a:t>
            </a:r>
          </a:p>
        </p:txBody>
      </p:sp>
      <p:sp>
        <p:nvSpPr>
          <p:cNvPr id="38926" name="Text Box 14">
            <a:extLst>
              <a:ext uri="{FF2B5EF4-FFF2-40B4-BE49-F238E27FC236}">
                <a16:creationId xmlns:a16="http://schemas.microsoft.com/office/drawing/2014/main" id="{6513FE94-DB8E-4E90-904F-8CDA77F6B903}"/>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38927" name="Line 15">
            <a:extLst>
              <a:ext uri="{FF2B5EF4-FFF2-40B4-BE49-F238E27FC236}">
                <a16:creationId xmlns:a16="http://schemas.microsoft.com/office/drawing/2014/main" id="{7DF798E3-FC82-440A-9435-8398B37218EB}"/>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3" name="Rectangle 7">
            <a:extLst>
              <a:ext uri="{FF2B5EF4-FFF2-40B4-BE49-F238E27FC236}">
                <a16:creationId xmlns:a16="http://schemas.microsoft.com/office/drawing/2014/main" id="{6C557833-E153-4EFC-858E-56261F46719E}"/>
              </a:ext>
            </a:extLst>
          </p:cNvPr>
          <p:cNvSpPr>
            <a:spLocks noChangeArrowheads="1"/>
          </p:cNvSpPr>
          <p:nvPr/>
        </p:nvSpPr>
        <p:spPr bwMode="auto">
          <a:xfrm>
            <a:off x="773113" y="995363"/>
            <a:ext cx="7620000" cy="8382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40" name="Text Box 4">
            <a:extLst>
              <a:ext uri="{FF2B5EF4-FFF2-40B4-BE49-F238E27FC236}">
                <a16:creationId xmlns:a16="http://schemas.microsoft.com/office/drawing/2014/main" id="{CAEF98DD-9EE6-4526-9D46-85920E2A8D65}"/>
              </a:ext>
            </a:extLst>
          </p:cNvPr>
          <p:cNvSpPr txBox="1">
            <a:spLocks noChangeArrowheads="1"/>
          </p:cNvSpPr>
          <p:nvPr/>
        </p:nvSpPr>
        <p:spPr bwMode="auto">
          <a:xfrm>
            <a:off x="909638" y="1108075"/>
            <a:ext cx="7559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4) if we also assume that the transducers behave as piston radiators at high frequency then</a:t>
            </a:r>
          </a:p>
        </p:txBody>
      </p:sp>
      <p:sp>
        <p:nvSpPr>
          <p:cNvPr id="39941" name="Rectangle 5">
            <a:extLst>
              <a:ext uri="{FF2B5EF4-FFF2-40B4-BE49-F238E27FC236}">
                <a16:creationId xmlns:a16="http://schemas.microsoft.com/office/drawing/2014/main" id="{A6DFAFBA-B6FC-4248-BEF1-717705A8F042}"/>
              </a:ext>
            </a:extLst>
          </p:cNvPr>
          <p:cNvSpPr>
            <a:spLocks noChangeArrowheads="1"/>
          </p:cNvSpPr>
          <p:nvPr/>
        </p:nvSpPr>
        <p:spPr bwMode="auto">
          <a:xfrm>
            <a:off x="2754313" y="2138363"/>
            <a:ext cx="2209800" cy="8382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9942" name="Object 6">
            <a:extLst>
              <a:ext uri="{FF2B5EF4-FFF2-40B4-BE49-F238E27FC236}">
                <a16:creationId xmlns:a16="http://schemas.microsoft.com/office/drawing/2014/main" id="{84E19EE4-0900-4A31-8AF2-94EB40789AEB}"/>
              </a:ext>
            </a:extLst>
          </p:cNvPr>
          <p:cNvGraphicFramePr>
            <a:graphicFrameLocks noChangeAspect="1"/>
          </p:cNvGraphicFramePr>
          <p:nvPr/>
        </p:nvGraphicFramePr>
        <p:xfrm>
          <a:off x="2830513" y="2290763"/>
          <a:ext cx="1981200" cy="501650"/>
        </p:xfrm>
        <a:graphic>
          <a:graphicData uri="http://schemas.openxmlformats.org/presentationml/2006/ole">
            <mc:AlternateContent xmlns:mc="http://schemas.openxmlformats.org/markup-compatibility/2006">
              <mc:Choice xmlns:v="urn:schemas-microsoft-com:vml" Requires="v">
                <p:oleObj spid="_x0000_s12292" name="Equation" r:id="rId4" imgW="1002960" imgH="253800" progId="Equation.DSMT4">
                  <p:embed/>
                </p:oleObj>
              </mc:Choice>
              <mc:Fallback>
                <p:oleObj name="Equation" r:id="rId4" imgW="1002960" imgH="2538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0513" y="2290763"/>
                        <a:ext cx="198120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944" name="Text Box 8">
            <a:extLst>
              <a:ext uri="{FF2B5EF4-FFF2-40B4-BE49-F238E27FC236}">
                <a16:creationId xmlns:a16="http://schemas.microsoft.com/office/drawing/2014/main" id="{AC4BFB2F-5A27-43CE-A722-198D78A18650}"/>
              </a:ext>
            </a:extLst>
          </p:cNvPr>
          <p:cNvSpPr txBox="1">
            <a:spLocks noChangeArrowheads="1"/>
          </p:cNvSpPr>
          <p:nvPr/>
        </p:nvSpPr>
        <p:spPr bwMode="auto">
          <a:xfrm>
            <a:off x="757238" y="3317875"/>
            <a:ext cx="410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our explicit model becomes, finally</a:t>
            </a:r>
          </a:p>
        </p:txBody>
      </p:sp>
      <p:sp>
        <p:nvSpPr>
          <p:cNvPr id="39945" name="Rectangle 9">
            <a:extLst>
              <a:ext uri="{FF2B5EF4-FFF2-40B4-BE49-F238E27FC236}">
                <a16:creationId xmlns:a16="http://schemas.microsoft.com/office/drawing/2014/main" id="{62417A29-0C1C-4B4C-A9FF-15A81C84BE4B}"/>
              </a:ext>
            </a:extLst>
          </p:cNvPr>
          <p:cNvSpPr>
            <a:spLocks noChangeArrowheads="1"/>
          </p:cNvSpPr>
          <p:nvPr/>
        </p:nvSpPr>
        <p:spPr bwMode="auto">
          <a:xfrm>
            <a:off x="592138" y="4156075"/>
            <a:ext cx="7924800" cy="1295400"/>
          </a:xfrm>
          <a:prstGeom prst="rect">
            <a:avLst/>
          </a:prstGeom>
          <a:solidFill>
            <a:srgbClr val="DDDDDD"/>
          </a:solidFill>
          <a:ln>
            <a:noFill/>
          </a:ln>
          <a:effectLst/>
        </p:spPr>
        <p:txBody>
          <a:bodyPr wrap="none" anchor="ctr"/>
          <a:lstStyle/>
          <a:p>
            <a:endParaRPr lang="en-US"/>
          </a:p>
        </p:txBody>
      </p:sp>
      <p:graphicFrame>
        <p:nvGraphicFramePr>
          <p:cNvPr id="39946" name="Object 10">
            <a:extLst>
              <a:ext uri="{FF2B5EF4-FFF2-40B4-BE49-F238E27FC236}">
                <a16:creationId xmlns:a16="http://schemas.microsoft.com/office/drawing/2014/main" id="{E160BC77-5FB0-4D87-89B1-AC5B93A5B678}"/>
              </a:ext>
            </a:extLst>
          </p:cNvPr>
          <p:cNvGraphicFramePr>
            <a:graphicFrameLocks noChangeAspect="1"/>
          </p:cNvGraphicFramePr>
          <p:nvPr/>
        </p:nvGraphicFramePr>
        <p:xfrm>
          <a:off x="901700" y="4271963"/>
          <a:ext cx="7226300" cy="1044575"/>
        </p:xfrm>
        <a:graphic>
          <a:graphicData uri="http://schemas.openxmlformats.org/presentationml/2006/ole">
            <mc:AlternateContent xmlns:mc="http://schemas.openxmlformats.org/markup-compatibility/2006">
              <mc:Choice xmlns:v="urn:schemas-microsoft-com:vml" Requires="v">
                <p:oleObj spid="_x0000_s12293" name="Equation" r:id="rId6" imgW="3429000" imgH="495000" progId="Equation.DSMT4">
                  <p:embed/>
                </p:oleObj>
              </mc:Choice>
              <mc:Fallback>
                <p:oleObj name="Equation" r:id="rId6" imgW="3429000" imgH="495000"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1700" y="4271963"/>
                        <a:ext cx="7226300" cy="1044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9955" name="Group 19">
            <a:extLst>
              <a:ext uri="{FF2B5EF4-FFF2-40B4-BE49-F238E27FC236}">
                <a16:creationId xmlns:a16="http://schemas.microsoft.com/office/drawing/2014/main" id="{1E84FD57-C705-46CF-B524-CC17218BC9C5}"/>
              </a:ext>
            </a:extLst>
          </p:cNvPr>
          <p:cNvGrpSpPr>
            <a:grpSpLocks/>
          </p:cNvGrpSpPr>
          <p:nvPr/>
        </p:nvGrpSpPr>
        <p:grpSpPr bwMode="auto">
          <a:xfrm>
            <a:off x="6792913" y="2214563"/>
            <a:ext cx="304800" cy="609600"/>
            <a:chOff x="4272" y="1104"/>
            <a:chExt cx="240" cy="384"/>
          </a:xfrm>
        </p:grpSpPr>
        <p:sp>
          <p:nvSpPr>
            <p:cNvPr id="39948" name="Line 12">
              <a:extLst>
                <a:ext uri="{FF2B5EF4-FFF2-40B4-BE49-F238E27FC236}">
                  <a16:creationId xmlns:a16="http://schemas.microsoft.com/office/drawing/2014/main" id="{536A2504-D8A0-4D9C-8084-26DE46462B31}"/>
                </a:ext>
              </a:extLst>
            </p:cNvPr>
            <p:cNvSpPr>
              <a:spLocks noChangeShapeType="1"/>
            </p:cNvSpPr>
            <p:nvPr/>
          </p:nvSpPr>
          <p:spPr bwMode="auto">
            <a:xfrm>
              <a:off x="4272" y="1104"/>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949" name="Line 13">
              <a:extLst>
                <a:ext uri="{FF2B5EF4-FFF2-40B4-BE49-F238E27FC236}">
                  <a16:creationId xmlns:a16="http://schemas.microsoft.com/office/drawing/2014/main" id="{CE347959-51D5-4D13-A7C6-A5F09910586D}"/>
                </a:ext>
              </a:extLst>
            </p:cNvPr>
            <p:cNvSpPr>
              <a:spLocks noChangeShapeType="1"/>
            </p:cNvSpPr>
            <p:nvPr/>
          </p:nvSpPr>
          <p:spPr bwMode="auto">
            <a:xfrm>
              <a:off x="4272" y="1200"/>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950" name="Line 14">
              <a:extLst>
                <a:ext uri="{FF2B5EF4-FFF2-40B4-BE49-F238E27FC236}">
                  <a16:creationId xmlns:a16="http://schemas.microsoft.com/office/drawing/2014/main" id="{861052CF-4B8D-40AF-8BE6-B956FF2BA05C}"/>
                </a:ext>
              </a:extLst>
            </p:cNvPr>
            <p:cNvSpPr>
              <a:spLocks noChangeShapeType="1"/>
            </p:cNvSpPr>
            <p:nvPr/>
          </p:nvSpPr>
          <p:spPr bwMode="auto">
            <a:xfrm>
              <a:off x="4272" y="1296"/>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951" name="Line 15">
              <a:extLst>
                <a:ext uri="{FF2B5EF4-FFF2-40B4-BE49-F238E27FC236}">
                  <a16:creationId xmlns:a16="http://schemas.microsoft.com/office/drawing/2014/main" id="{D211528D-04F0-4DBC-B3C6-DC0394EEE90B}"/>
                </a:ext>
              </a:extLst>
            </p:cNvPr>
            <p:cNvSpPr>
              <a:spLocks noChangeShapeType="1"/>
            </p:cNvSpPr>
            <p:nvPr/>
          </p:nvSpPr>
          <p:spPr bwMode="auto">
            <a:xfrm>
              <a:off x="4272" y="1392"/>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952" name="Line 16">
              <a:extLst>
                <a:ext uri="{FF2B5EF4-FFF2-40B4-BE49-F238E27FC236}">
                  <a16:creationId xmlns:a16="http://schemas.microsoft.com/office/drawing/2014/main" id="{4881AB9E-8234-45A4-BD02-455839AD4F0F}"/>
                </a:ext>
              </a:extLst>
            </p:cNvPr>
            <p:cNvSpPr>
              <a:spLocks noChangeShapeType="1"/>
            </p:cNvSpPr>
            <p:nvPr/>
          </p:nvSpPr>
          <p:spPr bwMode="auto">
            <a:xfrm>
              <a:off x="4272" y="148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39953" name="Line 17">
              <a:extLst>
                <a:ext uri="{FF2B5EF4-FFF2-40B4-BE49-F238E27FC236}">
                  <a16:creationId xmlns:a16="http://schemas.microsoft.com/office/drawing/2014/main" id="{EA1EAE3A-729E-46BE-BBFF-1AAF4A763FAB}"/>
                </a:ext>
              </a:extLst>
            </p:cNvPr>
            <p:cNvSpPr>
              <a:spLocks noChangeShapeType="1"/>
            </p:cNvSpPr>
            <p:nvPr/>
          </p:nvSpPr>
          <p:spPr bwMode="auto">
            <a:xfrm>
              <a:off x="4512" y="1104"/>
              <a:ext cx="0"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sp>
        <p:nvSpPr>
          <p:cNvPr id="39956" name="Text Box 20">
            <a:extLst>
              <a:ext uri="{FF2B5EF4-FFF2-40B4-BE49-F238E27FC236}">
                <a16:creationId xmlns:a16="http://schemas.microsoft.com/office/drawing/2014/main" id="{92C1AF51-CC4C-43CC-8991-93B235149C09}"/>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39957" name="Line 21">
            <a:extLst>
              <a:ext uri="{FF2B5EF4-FFF2-40B4-BE49-F238E27FC236}">
                <a16:creationId xmlns:a16="http://schemas.microsoft.com/office/drawing/2014/main" id="{4C2E3336-61E8-48C1-AF7E-21C542E04CA2}"/>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39958" name="Group 22">
            <a:extLst>
              <a:ext uri="{FF2B5EF4-FFF2-40B4-BE49-F238E27FC236}">
                <a16:creationId xmlns:a16="http://schemas.microsoft.com/office/drawing/2014/main" id="{E8807CA2-47F0-4822-A6EE-792CB9C410C1}"/>
              </a:ext>
            </a:extLst>
          </p:cNvPr>
          <p:cNvGrpSpPr>
            <a:grpSpLocks/>
          </p:cNvGrpSpPr>
          <p:nvPr/>
        </p:nvGrpSpPr>
        <p:grpSpPr bwMode="auto">
          <a:xfrm>
            <a:off x="5562600" y="2209800"/>
            <a:ext cx="1216025" cy="617538"/>
            <a:chOff x="1296" y="1296"/>
            <a:chExt cx="624" cy="336"/>
          </a:xfrm>
        </p:grpSpPr>
        <p:sp>
          <p:nvSpPr>
            <p:cNvPr id="39959" name="Rectangle 23">
              <a:extLst>
                <a:ext uri="{FF2B5EF4-FFF2-40B4-BE49-F238E27FC236}">
                  <a16:creationId xmlns:a16="http://schemas.microsoft.com/office/drawing/2014/main" id="{C08253A5-2B30-484D-A698-779CEA3CAC76}"/>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60" name="Rectangle 24">
              <a:extLst>
                <a:ext uri="{FF2B5EF4-FFF2-40B4-BE49-F238E27FC236}">
                  <a16:creationId xmlns:a16="http://schemas.microsoft.com/office/drawing/2014/main" id="{6457EE2E-FFEF-4B06-ACE8-23BCE2422B1B}"/>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61" name="Rectangle 25">
              <a:extLst>
                <a:ext uri="{FF2B5EF4-FFF2-40B4-BE49-F238E27FC236}">
                  <a16:creationId xmlns:a16="http://schemas.microsoft.com/office/drawing/2014/main" id="{C106BC9E-A818-4082-B65B-97F5810B32E9}"/>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62" name="Rectangle 26">
              <a:extLst>
                <a:ext uri="{FF2B5EF4-FFF2-40B4-BE49-F238E27FC236}">
                  <a16:creationId xmlns:a16="http://schemas.microsoft.com/office/drawing/2014/main" id="{7259E1D3-E9A5-4CEF-9A43-609AACCE33F3}"/>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1" name="Rectangle 15">
            <a:extLst>
              <a:ext uri="{FF2B5EF4-FFF2-40B4-BE49-F238E27FC236}">
                <a16:creationId xmlns:a16="http://schemas.microsoft.com/office/drawing/2014/main" id="{E81D39C0-BC0A-4E82-98C6-526AE64B2196}"/>
              </a:ext>
            </a:extLst>
          </p:cNvPr>
          <p:cNvSpPr>
            <a:spLocks noChangeArrowheads="1"/>
          </p:cNvSpPr>
          <p:nvPr/>
        </p:nvSpPr>
        <p:spPr bwMode="auto">
          <a:xfrm>
            <a:off x="1252538" y="769938"/>
            <a:ext cx="6248400" cy="21971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7" name="Text Box 11">
            <a:extLst>
              <a:ext uri="{FF2B5EF4-FFF2-40B4-BE49-F238E27FC236}">
                <a16:creationId xmlns:a16="http://schemas.microsoft.com/office/drawing/2014/main" id="{143C0F4F-02ED-4859-BFB1-FF4AF379475B}"/>
              </a:ext>
            </a:extLst>
          </p:cNvPr>
          <p:cNvSpPr txBox="1">
            <a:spLocks noChangeArrowheads="1"/>
          </p:cNvSpPr>
          <p:nvPr/>
        </p:nvSpPr>
        <p:spPr bwMode="auto">
          <a:xfrm>
            <a:off x="1252538" y="757238"/>
            <a:ext cx="6223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5)  now, assume the incident waves are quasi-plane waves in the vicinity of the flaw, e.g. </a:t>
            </a:r>
          </a:p>
        </p:txBody>
      </p:sp>
      <p:graphicFrame>
        <p:nvGraphicFramePr>
          <p:cNvPr id="9232" name="Object 16">
            <a:extLst>
              <a:ext uri="{FF2B5EF4-FFF2-40B4-BE49-F238E27FC236}">
                <a16:creationId xmlns:a16="http://schemas.microsoft.com/office/drawing/2014/main" id="{C6809A82-CE10-4BCA-99FD-36F53E93CF18}"/>
              </a:ext>
            </a:extLst>
          </p:cNvPr>
          <p:cNvGraphicFramePr>
            <a:graphicFrameLocks noChangeAspect="1"/>
          </p:cNvGraphicFramePr>
          <p:nvPr/>
        </p:nvGraphicFramePr>
        <p:xfrm>
          <a:off x="1633538" y="1519238"/>
          <a:ext cx="5230812" cy="1265237"/>
        </p:xfrm>
        <a:graphic>
          <a:graphicData uri="http://schemas.openxmlformats.org/presentationml/2006/ole">
            <mc:AlternateContent xmlns:mc="http://schemas.openxmlformats.org/markup-compatibility/2006">
              <mc:Choice xmlns:v="urn:schemas-microsoft-com:vml" Requires="v">
                <p:oleObj spid="_x0000_s13316" name="Equation" r:id="rId4" imgW="2628720" imgH="634680" progId="Equation.DSMT4">
                  <p:embed/>
                </p:oleObj>
              </mc:Choice>
              <mc:Fallback>
                <p:oleObj name="Equation" r:id="rId4" imgW="2628720" imgH="63468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3538" y="1519238"/>
                        <a:ext cx="5230812" cy="1265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35" name="Text Box 19">
            <a:extLst>
              <a:ext uri="{FF2B5EF4-FFF2-40B4-BE49-F238E27FC236}">
                <a16:creationId xmlns:a16="http://schemas.microsoft.com/office/drawing/2014/main" id="{F6555BC9-DF87-48E3-AE5C-7CB92E6A1B51}"/>
              </a:ext>
            </a:extLst>
          </p:cNvPr>
          <p:cNvSpPr txBox="1">
            <a:spLocks noChangeArrowheads="1"/>
          </p:cNvSpPr>
          <p:nvPr/>
        </p:nvSpPr>
        <p:spPr bwMode="auto">
          <a:xfrm>
            <a:off x="1176338" y="4491038"/>
            <a:ext cx="7219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also define normalized amplitudes of these quasi-plane waves as</a:t>
            </a:r>
          </a:p>
        </p:txBody>
      </p:sp>
      <p:graphicFrame>
        <p:nvGraphicFramePr>
          <p:cNvPr id="9236" name="Object 20">
            <a:extLst>
              <a:ext uri="{FF2B5EF4-FFF2-40B4-BE49-F238E27FC236}">
                <a16:creationId xmlns:a16="http://schemas.microsoft.com/office/drawing/2014/main" id="{99AD0C05-D454-4FFD-B41A-F90E0478B3CF}"/>
              </a:ext>
            </a:extLst>
          </p:cNvPr>
          <p:cNvGraphicFramePr>
            <a:graphicFrameLocks noChangeAspect="1"/>
          </p:cNvGraphicFramePr>
          <p:nvPr/>
        </p:nvGraphicFramePr>
        <p:xfrm>
          <a:off x="2928938" y="4881563"/>
          <a:ext cx="1709737" cy="1876425"/>
        </p:xfrm>
        <a:graphic>
          <a:graphicData uri="http://schemas.openxmlformats.org/presentationml/2006/ole">
            <mc:AlternateContent xmlns:mc="http://schemas.openxmlformats.org/markup-compatibility/2006">
              <mc:Choice xmlns:v="urn:schemas-microsoft-com:vml" Requires="v">
                <p:oleObj spid="_x0000_s13317" name="Equation" r:id="rId6" imgW="901440" imgH="990360" progId="Equation.DSMT4">
                  <p:embed/>
                </p:oleObj>
              </mc:Choice>
              <mc:Fallback>
                <p:oleObj name="Equation" r:id="rId6" imgW="901440" imgH="990360" progId="Equation.DSMT4">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28938" y="4881563"/>
                        <a:ext cx="1709737" cy="1876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40" name="Oval 24">
            <a:extLst>
              <a:ext uri="{FF2B5EF4-FFF2-40B4-BE49-F238E27FC236}">
                <a16:creationId xmlns:a16="http://schemas.microsoft.com/office/drawing/2014/main" id="{B96B9D47-C2B5-4F95-B3BE-D15F99524FFE}"/>
              </a:ext>
            </a:extLst>
          </p:cNvPr>
          <p:cNvSpPr>
            <a:spLocks noChangeArrowheads="1"/>
          </p:cNvSpPr>
          <p:nvPr/>
        </p:nvSpPr>
        <p:spPr bwMode="auto">
          <a:xfrm rot="-1350590">
            <a:off x="4329113" y="3498850"/>
            <a:ext cx="203200" cy="762000"/>
          </a:xfrm>
          <a:prstGeom prst="ellipse">
            <a:avLst/>
          </a:prstGeom>
          <a:solidFill>
            <a:schemeClr val="bg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9243" name="Line 27">
            <a:extLst>
              <a:ext uri="{FF2B5EF4-FFF2-40B4-BE49-F238E27FC236}">
                <a16:creationId xmlns:a16="http://schemas.microsoft.com/office/drawing/2014/main" id="{47E43731-354F-4512-B96F-59EC20303B70}"/>
              </a:ext>
            </a:extLst>
          </p:cNvPr>
          <p:cNvSpPr>
            <a:spLocks noChangeShapeType="1"/>
          </p:cNvSpPr>
          <p:nvPr/>
        </p:nvSpPr>
        <p:spPr bwMode="auto">
          <a:xfrm>
            <a:off x="3233738" y="3576638"/>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9245" name="Line 29">
            <a:extLst>
              <a:ext uri="{FF2B5EF4-FFF2-40B4-BE49-F238E27FC236}">
                <a16:creationId xmlns:a16="http://schemas.microsoft.com/office/drawing/2014/main" id="{2B163A76-FDCF-4C5E-ADEB-3497BAC5D488}"/>
              </a:ext>
            </a:extLst>
          </p:cNvPr>
          <p:cNvSpPr>
            <a:spLocks noChangeShapeType="1"/>
          </p:cNvSpPr>
          <p:nvPr/>
        </p:nvSpPr>
        <p:spPr bwMode="auto">
          <a:xfrm>
            <a:off x="3244850" y="38481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9247" name="Line 31">
            <a:extLst>
              <a:ext uri="{FF2B5EF4-FFF2-40B4-BE49-F238E27FC236}">
                <a16:creationId xmlns:a16="http://schemas.microsoft.com/office/drawing/2014/main" id="{F677AD5B-A53F-436A-B0DE-AD1DE55EF8A3}"/>
              </a:ext>
            </a:extLst>
          </p:cNvPr>
          <p:cNvSpPr>
            <a:spLocks noChangeShapeType="1"/>
          </p:cNvSpPr>
          <p:nvPr/>
        </p:nvSpPr>
        <p:spPr bwMode="auto">
          <a:xfrm>
            <a:off x="3233738" y="4110038"/>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9248" name="Text Box 32">
            <a:extLst>
              <a:ext uri="{FF2B5EF4-FFF2-40B4-BE49-F238E27FC236}">
                <a16:creationId xmlns:a16="http://schemas.microsoft.com/office/drawing/2014/main" id="{E456C8F2-33DD-4A23-B540-67A6E21D4742}"/>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9249" name="Line 33">
            <a:extLst>
              <a:ext uri="{FF2B5EF4-FFF2-40B4-BE49-F238E27FC236}">
                <a16:creationId xmlns:a16="http://schemas.microsoft.com/office/drawing/2014/main" id="{2622178A-8A56-42DC-988F-AC7AC9E50F4B}"/>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9250" name="Arc 34">
            <a:extLst>
              <a:ext uri="{FF2B5EF4-FFF2-40B4-BE49-F238E27FC236}">
                <a16:creationId xmlns:a16="http://schemas.microsoft.com/office/drawing/2014/main" id="{7486024D-3827-405C-867A-773C5569E247}"/>
              </a:ext>
            </a:extLst>
          </p:cNvPr>
          <p:cNvSpPr>
            <a:spLocks/>
          </p:cNvSpPr>
          <p:nvPr/>
        </p:nvSpPr>
        <p:spPr bwMode="auto">
          <a:xfrm rot="2872250">
            <a:off x="3048000" y="3429000"/>
            <a:ext cx="762000" cy="762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3" name="Rectangle 13">
            <a:extLst>
              <a:ext uri="{FF2B5EF4-FFF2-40B4-BE49-F238E27FC236}">
                <a16:creationId xmlns:a16="http://schemas.microsoft.com/office/drawing/2014/main" id="{28650A13-B132-4570-B214-527B780D152E}"/>
              </a:ext>
            </a:extLst>
          </p:cNvPr>
          <p:cNvSpPr>
            <a:spLocks noChangeArrowheads="1"/>
          </p:cNvSpPr>
          <p:nvPr/>
        </p:nvSpPr>
        <p:spPr bwMode="auto">
          <a:xfrm>
            <a:off x="1233488" y="1905000"/>
            <a:ext cx="6553200" cy="1676400"/>
          </a:xfrm>
          <a:prstGeom prst="rect">
            <a:avLst/>
          </a:prstGeom>
          <a:solidFill>
            <a:srgbClr val="DDDDDD"/>
          </a:solidFill>
          <a:ln>
            <a:noFill/>
          </a:ln>
          <a:effectLst/>
        </p:spPr>
        <p:txBody>
          <a:bodyPr wrap="none" anchor="ctr"/>
          <a:lstStyle/>
          <a:p>
            <a:endParaRPr lang="en-US"/>
          </a:p>
        </p:txBody>
      </p:sp>
      <p:graphicFrame>
        <p:nvGraphicFramePr>
          <p:cNvPr id="10250" name="Object 10">
            <a:extLst>
              <a:ext uri="{FF2B5EF4-FFF2-40B4-BE49-F238E27FC236}">
                <a16:creationId xmlns:a16="http://schemas.microsoft.com/office/drawing/2014/main" id="{26A13F42-0E09-4F34-A215-844B1287178A}"/>
              </a:ext>
            </a:extLst>
          </p:cNvPr>
          <p:cNvGraphicFramePr>
            <a:graphicFrameLocks noChangeAspect="1"/>
          </p:cNvGraphicFramePr>
          <p:nvPr/>
        </p:nvGraphicFramePr>
        <p:xfrm>
          <a:off x="1295400" y="2362200"/>
          <a:ext cx="6384925" cy="1012825"/>
        </p:xfrm>
        <a:graphic>
          <a:graphicData uri="http://schemas.openxmlformats.org/presentationml/2006/ole">
            <mc:AlternateContent xmlns:mc="http://schemas.openxmlformats.org/markup-compatibility/2006">
              <mc:Choice xmlns:v="urn:schemas-microsoft-com:vml" Requires="v">
                <p:oleObj spid="_x0000_s14339" name="Equation" r:id="rId4" imgW="3200400" imgH="507960" progId="Equation.DSMT4">
                  <p:embed/>
                </p:oleObj>
              </mc:Choice>
              <mc:Fallback>
                <p:oleObj name="Equation" r:id="rId4" imgW="3200400" imgH="50796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362200"/>
                        <a:ext cx="6384925" cy="10128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54" name="Text Box 14">
            <a:extLst>
              <a:ext uri="{FF2B5EF4-FFF2-40B4-BE49-F238E27FC236}">
                <a16:creationId xmlns:a16="http://schemas.microsoft.com/office/drawing/2014/main" id="{CA1AD86D-5808-4B2B-B4E2-35249D493040}"/>
              </a:ext>
            </a:extLst>
          </p:cNvPr>
          <p:cNvSpPr txBox="1">
            <a:spLocks noChangeArrowheads="1"/>
          </p:cNvSpPr>
          <p:nvPr/>
        </p:nvSpPr>
        <p:spPr bwMode="auto">
          <a:xfrm>
            <a:off x="914400" y="1143000"/>
            <a:ext cx="73310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Then the form of the measurement model becomes</a:t>
            </a:r>
          </a:p>
        </p:txBody>
      </p:sp>
      <p:sp>
        <p:nvSpPr>
          <p:cNvPr id="10272" name="Text Box 32">
            <a:extLst>
              <a:ext uri="{FF2B5EF4-FFF2-40B4-BE49-F238E27FC236}">
                <a16:creationId xmlns:a16="http://schemas.microsoft.com/office/drawing/2014/main" id="{2A710849-94F9-45A7-9CDE-97731156A4E4}"/>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10273" name="Line 33">
            <a:extLst>
              <a:ext uri="{FF2B5EF4-FFF2-40B4-BE49-F238E27FC236}">
                <a16:creationId xmlns:a16="http://schemas.microsoft.com/office/drawing/2014/main" id="{91470581-110A-4693-A912-6FFF2914A75D}"/>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10277" name="Group 37">
            <a:extLst>
              <a:ext uri="{FF2B5EF4-FFF2-40B4-BE49-F238E27FC236}">
                <a16:creationId xmlns:a16="http://schemas.microsoft.com/office/drawing/2014/main" id="{0C51A68F-C1CE-4BFB-B5E7-2ED5A280E42F}"/>
              </a:ext>
            </a:extLst>
          </p:cNvPr>
          <p:cNvGrpSpPr>
            <a:grpSpLocks/>
          </p:cNvGrpSpPr>
          <p:nvPr/>
        </p:nvGrpSpPr>
        <p:grpSpPr bwMode="auto">
          <a:xfrm>
            <a:off x="4876800" y="3352800"/>
            <a:ext cx="838200" cy="533400"/>
            <a:chOff x="3072" y="2112"/>
            <a:chExt cx="528" cy="336"/>
          </a:xfrm>
        </p:grpSpPr>
        <p:sp>
          <p:nvSpPr>
            <p:cNvPr id="10274" name="Line 34">
              <a:extLst>
                <a:ext uri="{FF2B5EF4-FFF2-40B4-BE49-F238E27FC236}">
                  <a16:creationId xmlns:a16="http://schemas.microsoft.com/office/drawing/2014/main" id="{C48911C1-27CF-4A7A-9704-253BC6109C2C}"/>
                </a:ext>
              </a:extLst>
            </p:cNvPr>
            <p:cNvSpPr>
              <a:spLocks noChangeShapeType="1"/>
            </p:cNvSpPr>
            <p:nvPr/>
          </p:nvSpPr>
          <p:spPr bwMode="auto">
            <a:xfrm>
              <a:off x="3072" y="2448"/>
              <a:ext cx="528"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275" name="Line 35">
              <a:extLst>
                <a:ext uri="{FF2B5EF4-FFF2-40B4-BE49-F238E27FC236}">
                  <a16:creationId xmlns:a16="http://schemas.microsoft.com/office/drawing/2014/main" id="{89D86CAD-B969-4693-90F7-952440C4D9A4}"/>
                </a:ext>
              </a:extLst>
            </p:cNvPr>
            <p:cNvSpPr>
              <a:spLocks noChangeShapeType="1"/>
            </p:cNvSpPr>
            <p:nvPr/>
          </p:nvSpPr>
          <p:spPr bwMode="auto">
            <a:xfrm flipV="1">
              <a:off x="3600" y="2112"/>
              <a:ext cx="0" cy="33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276" name="Line 36">
              <a:extLst>
                <a:ext uri="{FF2B5EF4-FFF2-40B4-BE49-F238E27FC236}">
                  <a16:creationId xmlns:a16="http://schemas.microsoft.com/office/drawing/2014/main" id="{C88F7C53-6128-4B35-9F94-6CD0D4EC116C}"/>
                </a:ext>
              </a:extLst>
            </p:cNvPr>
            <p:cNvSpPr>
              <a:spLocks noChangeShapeType="1"/>
            </p:cNvSpPr>
            <p:nvPr/>
          </p:nvSpPr>
          <p:spPr bwMode="auto">
            <a:xfrm flipV="1">
              <a:off x="3072" y="2112"/>
              <a:ext cx="0" cy="33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10278" name="Group 38">
            <a:extLst>
              <a:ext uri="{FF2B5EF4-FFF2-40B4-BE49-F238E27FC236}">
                <a16:creationId xmlns:a16="http://schemas.microsoft.com/office/drawing/2014/main" id="{F9B90550-A084-4BB4-959F-76B1FF9A5841}"/>
              </a:ext>
            </a:extLst>
          </p:cNvPr>
          <p:cNvGrpSpPr>
            <a:grpSpLocks/>
          </p:cNvGrpSpPr>
          <p:nvPr/>
        </p:nvGrpSpPr>
        <p:grpSpPr bwMode="auto">
          <a:xfrm>
            <a:off x="6172200" y="3352800"/>
            <a:ext cx="838200" cy="533400"/>
            <a:chOff x="3072" y="2112"/>
            <a:chExt cx="528" cy="336"/>
          </a:xfrm>
        </p:grpSpPr>
        <p:sp>
          <p:nvSpPr>
            <p:cNvPr id="10279" name="Line 39">
              <a:extLst>
                <a:ext uri="{FF2B5EF4-FFF2-40B4-BE49-F238E27FC236}">
                  <a16:creationId xmlns:a16="http://schemas.microsoft.com/office/drawing/2014/main" id="{EBB1447D-A6AB-4404-B6BD-8D2AC1532DFF}"/>
                </a:ext>
              </a:extLst>
            </p:cNvPr>
            <p:cNvSpPr>
              <a:spLocks noChangeShapeType="1"/>
            </p:cNvSpPr>
            <p:nvPr/>
          </p:nvSpPr>
          <p:spPr bwMode="auto">
            <a:xfrm>
              <a:off x="3072" y="2448"/>
              <a:ext cx="528"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280" name="Line 40">
              <a:extLst>
                <a:ext uri="{FF2B5EF4-FFF2-40B4-BE49-F238E27FC236}">
                  <a16:creationId xmlns:a16="http://schemas.microsoft.com/office/drawing/2014/main" id="{234E8ED6-D37A-4C84-ACF1-21EFDC85DDD0}"/>
                </a:ext>
              </a:extLst>
            </p:cNvPr>
            <p:cNvSpPr>
              <a:spLocks noChangeShapeType="1"/>
            </p:cNvSpPr>
            <p:nvPr/>
          </p:nvSpPr>
          <p:spPr bwMode="auto">
            <a:xfrm flipV="1">
              <a:off x="3600" y="2112"/>
              <a:ext cx="0" cy="33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281" name="Line 41">
              <a:extLst>
                <a:ext uri="{FF2B5EF4-FFF2-40B4-BE49-F238E27FC236}">
                  <a16:creationId xmlns:a16="http://schemas.microsoft.com/office/drawing/2014/main" id="{C70C89BE-DA6C-429A-89F1-688F1A42C1EE}"/>
                </a:ext>
              </a:extLst>
            </p:cNvPr>
            <p:cNvSpPr>
              <a:spLocks noChangeShapeType="1"/>
            </p:cNvSpPr>
            <p:nvPr/>
          </p:nvSpPr>
          <p:spPr bwMode="auto">
            <a:xfrm flipV="1">
              <a:off x="3072" y="2112"/>
              <a:ext cx="0" cy="33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sp>
        <p:nvSpPr>
          <p:cNvPr id="10282" name="Text Box 42">
            <a:extLst>
              <a:ext uri="{FF2B5EF4-FFF2-40B4-BE49-F238E27FC236}">
                <a16:creationId xmlns:a16="http://schemas.microsoft.com/office/drawing/2014/main" id="{B42048A8-ECF0-4197-BB7E-D923822B60A1}"/>
              </a:ext>
            </a:extLst>
          </p:cNvPr>
          <p:cNvSpPr txBox="1">
            <a:spLocks noChangeArrowheads="1"/>
          </p:cNvSpPr>
          <p:nvPr/>
        </p:nvSpPr>
        <p:spPr bwMode="auto">
          <a:xfrm>
            <a:off x="4098925" y="4151313"/>
            <a:ext cx="2454275" cy="14652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velocity fields</a:t>
            </a:r>
          </a:p>
          <a:p>
            <a:r>
              <a:rPr lang="en-US" altLang="en-US"/>
              <a:t>in problems (1),(2)</a:t>
            </a:r>
          </a:p>
          <a:p>
            <a:r>
              <a:rPr lang="en-US" altLang="en-US"/>
              <a:t>due to unit  average velocities on the transducer faces</a:t>
            </a:r>
          </a:p>
        </p:txBody>
      </p:sp>
      <p:sp>
        <p:nvSpPr>
          <p:cNvPr id="10283" name="Text Box 43">
            <a:extLst>
              <a:ext uri="{FF2B5EF4-FFF2-40B4-BE49-F238E27FC236}">
                <a16:creationId xmlns:a16="http://schemas.microsoft.com/office/drawing/2014/main" id="{FEF781C5-09CF-46C9-B008-D1C67B2357B5}"/>
              </a:ext>
            </a:extLst>
          </p:cNvPr>
          <p:cNvSpPr txBox="1">
            <a:spLocks noChangeArrowheads="1"/>
          </p:cNvSpPr>
          <p:nvPr/>
        </p:nvSpPr>
        <p:spPr bwMode="auto">
          <a:xfrm>
            <a:off x="6384925" y="4075113"/>
            <a:ext cx="23177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scattered wave fields</a:t>
            </a:r>
          </a:p>
          <a:p>
            <a:r>
              <a:rPr lang="en-US" altLang="en-US"/>
              <a:t>from the flaw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4" name="Object 4">
            <a:extLst>
              <a:ext uri="{FF2B5EF4-FFF2-40B4-BE49-F238E27FC236}">
                <a16:creationId xmlns:a16="http://schemas.microsoft.com/office/drawing/2014/main" id="{90F83D37-69F0-4711-9FEE-3FBB35A947A8}"/>
              </a:ext>
            </a:extLst>
          </p:cNvPr>
          <p:cNvGraphicFramePr>
            <a:graphicFrameLocks noChangeAspect="1"/>
          </p:cNvGraphicFramePr>
          <p:nvPr/>
        </p:nvGraphicFramePr>
        <p:xfrm>
          <a:off x="457200" y="762000"/>
          <a:ext cx="7950200" cy="806450"/>
        </p:xfrm>
        <a:graphic>
          <a:graphicData uri="http://schemas.openxmlformats.org/presentationml/2006/ole">
            <mc:AlternateContent xmlns:mc="http://schemas.openxmlformats.org/markup-compatibility/2006">
              <mc:Choice xmlns:v="urn:schemas-microsoft-com:vml" Requires="v">
                <p:oleObj spid="_x0000_s15371" name="Equation" r:id="rId4" imgW="4254480" imgH="431640" progId="Equation.DSMT4">
                  <p:embed/>
                </p:oleObj>
              </mc:Choice>
              <mc:Fallback>
                <p:oleObj name="Equation" r:id="rId4" imgW="4254480" imgH="4316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762000"/>
                        <a:ext cx="7950200" cy="806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45" name="Text Box 5">
            <a:extLst>
              <a:ext uri="{FF2B5EF4-FFF2-40B4-BE49-F238E27FC236}">
                <a16:creationId xmlns:a16="http://schemas.microsoft.com/office/drawing/2014/main" id="{83ECEA9F-F8C1-424F-91E7-55226F54C8A6}"/>
              </a:ext>
            </a:extLst>
          </p:cNvPr>
          <p:cNvSpPr txBox="1">
            <a:spLocks noChangeArrowheads="1"/>
          </p:cNvSpPr>
          <p:nvPr/>
        </p:nvSpPr>
        <p:spPr bwMode="auto">
          <a:xfrm>
            <a:off x="685800" y="4191000"/>
            <a:ext cx="7054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normalized fields                  are defined as velocity and stress in</a:t>
            </a:r>
          </a:p>
          <a:p>
            <a:r>
              <a:rPr lang="en-US" altLang="en-US"/>
              <a:t>problem (1) due to an incident wave of </a:t>
            </a:r>
            <a:r>
              <a:rPr lang="en-US" altLang="en-US" u="sng"/>
              <a:t>unit displacement amplitude</a:t>
            </a:r>
          </a:p>
        </p:txBody>
      </p:sp>
      <p:graphicFrame>
        <p:nvGraphicFramePr>
          <p:cNvPr id="61446" name="Object 6">
            <a:extLst>
              <a:ext uri="{FF2B5EF4-FFF2-40B4-BE49-F238E27FC236}">
                <a16:creationId xmlns:a16="http://schemas.microsoft.com/office/drawing/2014/main" id="{A1EF4941-91BF-4B9B-B016-84CCC61E66F6}"/>
              </a:ext>
            </a:extLst>
          </p:cNvPr>
          <p:cNvGraphicFramePr>
            <a:graphicFrameLocks noChangeAspect="1"/>
          </p:cNvGraphicFramePr>
          <p:nvPr/>
        </p:nvGraphicFramePr>
        <p:xfrm>
          <a:off x="2971800" y="4038600"/>
          <a:ext cx="914400" cy="519113"/>
        </p:xfrm>
        <a:graphic>
          <a:graphicData uri="http://schemas.openxmlformats.org/presentationml/2006/ole">
            <mc:AlternateContent xmlns:mc="http://schemas.openxmlformats.org/markup-compatibility/2006">
              <mc:Choice xmlns:v="urn:schemas-microsoft-com:vml" Requires="v">
                <p:oleObj spid="_x0000_s15372" name="Equation" r:id="rId6" imgW="469800" imgH="266400" progId="Equation.DSMT4">
                  <p:embed/>
                </p:oleObj>
              </mc:Choice>
              <mc:Fallback>
                <p:oleObj name="Equation" r:id="rId6" imgW="469800" imgH="2664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4038600"/>
                        <a:ext cx="9144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447" name="Object 7">
            <a:extLst>
              <a:ext uri="{FF2B5EF4-FFF2-40B4-BE49-F238E27FC236}">
                <a16:creationId xmlns:a16="http://schemas.microsoft.com/office/drawing/2014/main" id="{2FCF4318-E25E-4A70-801F-08816D636B90}"/>
              </a:ext>
            </a:extLst>
          </p:cNvPr>
          <p:cNvGraphicFramePr>
            <a:graphicFrameLocks noChangeAspect="1"/>
          </p:cNvGraphicFramePr>
          <p:nvPr/>
        </p:nvGraphicFramePr>
        <p:xfrm>
          <a:off x="1066800" y="4876800"/>
          <a:ext cx="1585913" cy="1752600"/>
        </p:xfrm>
        <a:graphic>
          <a:graphicData uri="http://schemas.openxmlformats.org/presentationml/2006/ole">
            <mc:AlternateContent xmlns:mc="http://schemas.openxmlformats.org/markup-compatibility/2006">
              <mc:Choice xmlns:v="urn:schemas-microsoft-com:vml" Requires="v">
                <p:oleObj spid="_x0000_s15373" name="Equation" r:id="rId8" imgW="850680" imgH="939600" progId="Equation.DSMT4">
                  <p:embed/>
                </p:oleObj>
              </mc:Choice>
              <mc:Fallback>
                <p:oleObj name="Equation" r:id="rId8" imgW="850680" imgH="9396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66800" y="4876800"/>
                        <a:ext cx="1585913"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48" name="Rectangle 8">
            <a:extLst>
              <a:ext uri="{FF2B5EF4-FFF2-40B4-BE49-F238E27FC236}">
                <a16:creationId xmlns:a16="http://schemas.microsoft.com/office/drawing/2014/main" id="{39A7B317-DFC6-469B-92F9-45EEC3D42C88}"/>
              </a:ext>
            </a:extLst>
          </p:cNvPr>
          <p:cNvSpPr>
            <a:spLocks noChangeArrowheads="1"/>
          </p:cNvSpPr>
          <p:nvPr/>
        </p:nvSpPr>
        <p:spPr bwMode="auto">
          <a:xfrm>
            <a:off x="6061075" y="5867400"/>
            <a:ext cx="990600" cy="533400"/>
          </a:xfrm>
          <a:prstGeom prst="rect">
            <a:avLst/>
          </a:prstGeom>
          <a:solidFill>
            <a:srgbClr val="F4FDA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9" name="Freeform 9">
            <a:extLst>
              <a:ext uri="{FF2B5EF4-FFF2-40B4-BE49-F238E27FC236}">
                <a16:creationId xmlns:a16="http://schemas.microsoft.com/office/drawing/2014/main" id="{BA6B230F-CA23-4181-BADB-54E1AAF2093C}"/>
              </a:ext>
            </a:extLst>
          </p:cNvPr>
          <p:cNvSpPr>
            <a:spLocks/>
          </p:cNvSpPr>
          <p:nvPr/>
        </p:nvSpPr>
        <p:spPr bwMode="auto">
          <a:xfrm>
            <a:off x="5199063" y="5311775"/>
            <a:ext cx="398462" cy="290513"/>
          </a:xfrm>
          <a:custGeom>
            <a:avLst/>
            <a:gdLst>
              <a:gd name="T0" fmla="*/ 249 w 251"/>
              <a:gd name="T1" fmla="*/ 21 h 183"/>
              <a:gd name="T2" fmla="*/ 139 w 251"/>
              <a:gd name="T3" fmla="*/ 14 h 183"/>
              <a:gd name="T4" fmla="*/ 91 w 251"/>
              <a:gd name="T5" fmla="*/ 69 h 183"/>
              <a:gd name="T6" fmla="*/ 50 w 251"/>
              <a:gd name="T7" fmla="*/ 83 h 183"/>
              <a:gd name="T8" fmla="*/ 50 w 251"/>
              <a:gd name="T9" fmla="*/ 151 h 183"/>
              <a:gd name="T10" fmla="*/ 119 w 251"/>
              <a:gd name="T11" fmla="*/ 172 h 183"/>
              <a:gd name="T12" fmla="*/ 229 w 251"/>
              <a:gd name="T13" fmla="*/ 137 h 183"/>
              <a:gd name="T14" fmla="*/ 242 w 251"/>
              <a:gd name="T15" fmla="*/ 62 h 183"/>
              <a:gd name="T16" fmla="*/ 249 w 251"/>
              <a:gd name="T17" fmla="*/ 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183">
                <a:moveTo>
                  <a:pt x="249" y="21"/>
                </a:moveTo>
                <a:cubicBezTo>
                  <a:pt x="186" y="0"/>
                  <a:pt x="222" y="6"/>
                  <a:pt x="139" y="14"/>
                </a:cubicBezTo>
                <a:cubicBezTo>
                  <a:pt x="112" y="33"/>
                  <a:pt x="118" y="54"/>
                  <a:pt x="91" y="69"/>
                </a:cubicBezTo>
                <a:cubicBezTo>
                  <a:pt x="78" y="76"/>
                  <a:pt x="50" y="83"/>
                  <a:pt x="50" y="83"/>
                </a:cubicBezTo>
                <a:cubicBezTo>
                  <a:pt x="28" y="116"/>
                  <a:pt x="0" y="134"/>
                  <a:pt x="50" y="151"/>
                </a:cubicBezTo>
                <a:cubicBezTo>
                  <a:pt x="78" y="172"/>
                  <a:pt x="86" y="183"/>
                  <a:pt x="119" y="172"/>
                </a:cubicBezTo>
                <a:cubicBezTo>
                  <a:pt x="147" y="130"/>
                  <a:pt x="174" y="142"/>
                  <a:pt x="229" y="137"/>
                </a:cubicBezTo>
                <a:cubicBezTo>
                  <a:pt x="218" y="95"/>
                  <a:pt x="182" y="77"/>
                  <a:pt x="242" y="62"/>
                </a:cubicBezTo>
                <a:cubicBezTo>
                  <a:pt x="251" y="35"/>
                  <a:pt x="249" y="48"/>
                  <a:pt x="249" y="21"/>
                </a:cubicBezTo>
                <a:close/>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0" name="Line 10">
            <a:extLst>
              <a:ext uri="{FF2B5EF4-FFF2-40B4-BE49-F238E27FC236}">
                <a16:creationId xmlns:a16="http://schemas.microsoft.com/office/drawing/2014/main" id="{85EAC6DB-8EDC-4510-80DC-CEED7D621EBB}"/>
              </a:ext>
            </a:extLst>
          </p:cNvPr>
          <p:cNvSpPr>
            <a:spLocks noChangeShapeType="1"/>
          </p:cNvSpPr>
          <p:nvPr/>
        </p:nvSpPr>
        <p:spPr bwMode="auto">
          <a:xfrm>
            <a:off x="4800600" y="51816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1" name="Line 11">
            <a:extLst>
              <a:ext uri="{FF2B5EF4-FFF2-40B4-BE49-F238E27FC236}">
                <a16:creationId xmlns:a16="http://schemas.microsoft.com/office/drawing/2014/main" id="{58C256FF-A4CC-451E-B5BD-050D7B9A21A6}"/>
              </a:ext>
            </a:extLst>
          </p:cNvPr>
          <p:cNvSpPr>
            <a:spLocks noChangeShapeType="1"/>
          </p:cNvSpPr>
          <p:nvPr/>
        </p:nvSpPr>
        <p:spPr bwMode="auto">
          <a:xfrm>
            <a:off x="4648200" y="54864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1452" name="Object 12">
            <a:extLst>
              <a:ext uri="{FF2B5EF4-FFF2-40B4-BE49-F238E27FC236}">
                <a16:creationId xmlns:a16="http://schemas.microsoft.com/office/drawing/2014/main" id="{46D652CF-067E-43C3-8165-6938E859C4D8}"/>
              </a:ext>
            </a:extLst>
          </p:cNvPr>
          <p:cNvGraphicFramePr>
            <a:graphicFrameLocks noChangeAspect="1"/>
          </p:cNvGraphicFramePr>
          <p:nvPr/>
        </p:nvGraphicFramePr>
        <p:xfrm>
          <a:off x="3733800" y="5562600"/>
          <a:ext cx="925513" cy="414338"/>
        </p:xfrm>
        <a:graphic>
          <a:graphicData uri="http://schemas.openxmlformats.org/presentationml/2006/ole">
            <mc:AlternateContent xmlns:mc="http://schemas.openxmlformats.org/markup-compatibility/2006">
              <mc:Choice xmlns:v="urn:schemas-microsoft-com:vml" Requires="v">
                <p:oleObj spid="_x0000_s15374" name="Equation" r:id="rId10" imgW="482400" imgH="215640" progId="Equation.DSMT4">
                  <p:embed/>
                </p:oleObj>
              </mc:Choice>
              <mc:Fallback>
                <p:oleObj name="Equation" r:id="rId10" imgW="482400" imgH="215640" progId="Equation.DSMT4">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33800" y="5562600"/>
                        <a:ext cx="925513"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454" name="Object 14">
            <a:extLst>
              <a:ext uri="{FF2B5EF4-FFF2-40B4-BE49-F238E27FC236}">
                <a16:creationId xmlns:a16="http://schemas.microsoft.com/office/drawing/2014/main" id="{0D8B0419-76EF-454D-9132-3F6C799C459C}"/>
              </a:ext>
            </a:extLst>
          </p:cNvPr>
          <p:cNvGraphicFramePr>
            <a:graphicFrameLocks noChangeAspect="1"/>
          </p:cNvGraphicFramePr>
          <p:nvPr/>
        </p:nvGraphicFramePr>
        <p:xfrm>
          <a:off x="6061075" y="5867400"/>
          <a:ext cx="838200" cy="463550"/>
        </p:xfrm>
        <a:graphic>
          <a:graphicData uri="http://schemas.openxmlformats.org/presentationml/2006/ole">
            <mc:AlternateContent xmlns:mc="http://schemas.openxmlformats.org/markup-compatibility/2006">
              <mc:Choice xmlns:v="urn:schemas-microsoft-com:vml" Requires="v">
                <p:oleObj spid="_x0000_s15375" name="Equation" r:id="rId12" imgW="482400" imgH="266400" progId="Equation.DSMT4">
                  <p:embed/>
                </p:oleObj>
              </mc:Choice>
              <mc:Fallback>
                <p:oleObj name="Equation" r:id="rId12" imgW="482400" imgH="266400" progId="Equation.DSMT4">
                  <p:embed/>
                  <p:pic>
                    <p:nvPicPr>
                      <p:cNvPr id="0" name="Object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61075" y="5867400"/>
                        <a:ext cx="838200"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55" name="Arc 15">
            <a:extLst>
              <a:ext uri="{FF2B5EF4-FFF2-40B4-BE49-F238E27FC236}">
                <a16:creationId xmlns:a16="http://schemas.microsoft.com/office/drawing/2014/main" id="{F743B774-66FF-4DE4-8BC8-65C6B445D5A9}"/>
              </a:ext>
            </a:extLst>
          </p:cNvPr>
          <p:cNvSpPr>
            <a:spLocks/>
          </p:cNvSpPr>
          <p:nvPr/>
        </p:nvSpPr>
        <p:spPr bwMode="auto">
          <a:xfrm rot="9380310">
            <a:off x="5029200" y="5562600"/>
            <a:ext cx="3810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6" name="Arc 16">
            <a:extLst>
              <a:ext uri="{FF2B5EF4-FFF2-40B4-BE49-F238E27FC236}">
                <a16:creationId xmlns:a16="http://schemas.microsoft.com/office/drawing/2014/main" id="{811D006B-91DB-42D6-A908-41C9BA8D53A1}"/>
              </a:ext>
            </a:extLst>
          </p:cNvPr>
          <p:cNvSpPr>
            <a:spLocks/>
          </p:cNvSpPr>
          <p:nvPr/>
        </p:nvSpPr>
        <p:spPr bwMode="auto">
          <a:xfrm rot="487806">
            <a:off x="5486400" y="5029200"/>
            <a:ext cx="3810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7" name="Line 17">
            <a:extLst>
              <a:ext uri="{FF2B5EF4-FFF2-40B4-BE49-F238E27FC236}">
                <a16:creationId xmlns:a16="http://schemas.microsoft.com/office/drawing/2014/main" id="{1ACF4FEB-EEEF-47A9-80DA-ECEDFFD36BF0}"/>
              </a:ext>
            </a:extLst>
          </p:cNvPr>
          <p:cNvSpPr>
            <a:spLocks noChangeShapeType="1"/>
          </p:cNvSpPr>
          <p:nvPr/>
        </p:nvSpPr>
        <p:spPr bwMode="auto">
          <a:xfrm flipH="1">
            <a:off x="5072063" y="5638800"/>
            <a:ext cx="185737" cy="403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8" name="Line 18">
            <a:extLst>
              <a:ext uri="{FF2B5EF4-FFF2-40B4-BE49-F238E27FC236}">
                <a16:creationId xmlns:a16="http://schemas.microsoft.com/office/drawing/2014/main" id="{D309B523-B7E5-483C-85BE-D0EA5A887505}"/>
              </a:ext>
            </a:extLst>
          </p:cNvPr>
          <p:cNvSpPr>
            <a:spLocks noChangeShapeType="1"/>
          </p:cNvSpPr>
          <p:nvPr/>
        </p:nvSpPr>
        <p:spPr bwMode="auto">
          <a:xfrm flipV="1">
            <a:off x="5638800" y="4953000"/>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9" name="Arc 19">
            <a:extLst>
              <a:ext uri="{FF2B5EF4-FFF2-40B4-BE49-F238E27FC236}">
                <a16:creationId xmlns:a16="http://schemas.microsoft.com/office/drawing/2014/main" id="{00D745EF-C0A5-4427-9826-FB20740EEF6A}"/>
              </a:ext>
            </a:extLst>
          </p:cNvPr>
          <p:cNvSpPr>
            <a:spLocks/>
          </p:cNvSpPr>
          <p:nvPr/>
        </p:nvSpPr>
        <p:spPr bwMode="auto">
          <a:xfrm rot="16430457">
            <a:off x="4953000" y="4953000"/>
            <a:ext cx="3810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0" name="Line 20">
            <a:extLst>
              <a:ext uri="{FF2B5EF4-FFF2-40B4-BE49-F238E27FC236}">
                <a16:creationId xmlns:a16="http://schemas.microsoft.com/office/drawing/2014/main" id="{346B8B9F-7AB8-4DA2-8E18-B5F2E635EC9E}"/>
              </a:ext>
            </a:extLst>
          </p:cNvPr>
          <p:cNvSpPr>
            <a:spLocks noChangeShapeType="1"/>
          </p:cNvSpPr>
          <p:nvPr/>
        </p:nvSpPr>
        <p:spPr bwMode="auto">
          <a:xfrm flipH="1" flipV="1">
            <a:off x="4953000" y="4876800"/>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53" name="Line 13">
            <a:extLst>
              <a:ext uri="{FF2B5EF4-FFF2-40B4-BE49-F238E27FC236}">
                <a16:creationId xmlns:a16="http://schemas.microsoft.com/office/drawing/2014/main" id="{3B238732-7A4B-488C-8341-73CDEC1DA45F}"/>
              </a:ext>
            </a:extLst>
          </p:cNvPr>
          <p:cNvSpPr>
            <a:spLocks noChangeShapeType="1"/>
          </p:cNvSpPr>
          <p:nvPr/>
        </p:nvSpPr>
        <p:spPr bwMode="auto">
          <a:xfrm>
            <a:off x="5603875" y="5562600"/>
            <a:ext cx="5334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61" name="Text Box 21">
            <a:extLst>
              <a:ext uri="{FF2B5EF4-FFF2-40B4-BE49-F238E27FC236}">
                <a16:creationId xmlns:a16="http://schemas.microsoft.com/office/drawing/2014/main" id="{36338B68-BF19-486F-A7A4-5C11F36B845B}"/>
              </a:ext>
            </a:extLst>
          </p:cNvPr>
          <p:cNvSpPr txBox="1">
            <a:spLocks noChangeArrowheads="1"/>
          </p:cNvSpPr>
          <p:nvPr/>
        </p:nvSpPr>
        <p:spPr bwMode="auto">
          <a:xfrm>
            <a:off x="762000" y="304800"/>
            <a:ext cx="44894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flaw scattering term is rather complex:</a:t>
            </a:r>
          </a:p>
        </p:txBody>
      </p:sp>
      <p:graphicFrame>
        <p:nvGraphicFramePr>
          <p:cNvPr id="61462" name="Object 22">
            <a:extLst>
              <a:ext uri="{FF2B5EF4-FFF2-40B4-BE49-F238E27FC236}">
                <a16:creationId xmlns:a16="http://schemas.microsoft.com/office/drawing/2014/main" id="{AC621921-073C-416D-92CC-B8C6AA662FF8}"/>
              </a:ext>
            </a:extLst>
          </p:cNvPr>
          <p:cNvGraphicFramePr>
            <a:graphicFrameLocks noChangeAspect="1"/>
          </p:cNvGraphicFramePr>
          <p:nvPr/>
        </p:nvGraphicFramePr>
        <p:xfrm>
          <a:off x="655638" y="1778000"/>
          <a:ext cx="1017587" cy="592138"/>
        </p:xfrm>
        <a:graphic>
          <a:graphicData uri="http://schemas.openxmlformats.org/presentationml/2006/ole">
            <mc:AlternateContent xmlns:mc="http://schemas.openxmlformats.org/markup-compatibility/2006">
              <mc:Choice xmlns:v="urn:schemas-microsoft-com:vml" Requires="v">
                <p:oleObj spid="_x0000_s15376" name="Equation" r:id="rId14" imgW="457200" imgH="266400" progId="Equation.DSMT4">
                  <p:embed/>
                </p:oleObj>
              </mc:Choice>
              <mc:Fallback>
                <p:oleObj name="Equation" r:id="rId14" imgW="457200" imgH="266400" progId="Equation.DSMT4">
                  <p:embed/>
                  <p:pic>
                    <p:nvPicPr>
                      <p:cNvPr id="0" name="Object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55638" y="1778000"/>
                        <a:ext cx="1017587" cy="592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63" name="Text Box 23">
            <a:extLst>
              <a:ext uri="{FF2B5EF4-FFF2-40B4-BE49-F238E27FC236}">
                <a16:creationId xmlns:a16="http://schemas.microsoft.com/office/drawing/2014/main" id="{A477FFA2-9652-4D46-AAA1-913DBE0D07CC}"/>
              </a:ext>
            </a:extLst>
          </p:cNvPr>
          <p:cNvSpPr txBox="1">
            <a:spLocks noChangeArrowheads="1"/>
          </p:cNvSpPr>
          <p:nvPr/>
        </p:nvSpPr>
        <p:spPr bwMode="auto">
          <a:xfrm>
            <a:off x="1981200" y="1905000"/>
            <a:ext cx="50863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stresses and velocity components in problem (1)</a:t>
            </a:r>
          </a:p>
        </p:txBody>
      </p:sp>
      <p:graphicFrame>
        <p:nvGraphicFramePr>
          <p:cNvPr id="61464" name="Object 24">
            <a:extLst>
              <a:ext uri="{FF2B5EF4-FFF2-40B4-BE49-F238E27FC236}">
                <a16:creationId xmlns:a16="http://schemas.microsoft.com/office/drawing/2014/main" id="{D46F925D-E1BB-4841-909C-6B16788BB2D0}"/>
              </a:ext>
            </a:extLst>
          </p:cNvPr>
          <p:cNvGraphicFramePr>
            <a:graphicFrameLocks noChangeAspect="1"/>
          </p:cNvGraphicFramePr>
          <p:nvPr/>
        </p:nvGraphicFramePr>
        <p:xfrm>
          <a:off x="549275" y="2400300"/>
          <a:ext cx="1066800" cy="546100"/>
        </p:xfrm>
        <a:graphic>
          <a:graphicData uri="http://schemas.openxmlformats.org/presentationml/2006/ole">
            <mc:AlternateContent xmlns:mc="http://schemas.openxmlformats.org/markup-compatibility/2006">
              <mc:Choice xmlns:v="urn:schemas-microsoft-com:vml" Requires="v">
                <p:oleObj spid="_x0000_s15377" name="Equation" r:id="rId16" imgW="520560" imgH="266400" progId="Equation.DSMT4">
                  <p:embed/>
                </p:oleObj>
              </mc:Choice>
              <mc:Fallback>
                <p:oleObj name="Equation" r:id="rId16" imgW="520560" imgH="266400" progId="Equation.DSMT4">
                  <p:embed/>
                  <p:pic>
                    <p:nvPicPr>
                      <p:cNvPr id="0" name="Object 2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49275" y="2400300"/>
                        <a:ext cx="1066800"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65" name="Text Box 25">
            <a:extLst>
              <a:ext uri="{FF2B5EF4-FFF2-40B4-BE49-F238E27FC236}">
                <a16:creationId xmlns:a16="http://schemas.microsoft.com/office/drawing/2014/main" id="{04115DE5-79C2-4C92-A221-591AB004AE30}"/>
              </a:ext>
            </a:extLst>
          </p:cNvPr>
          <p:cNvSpPr txBox="1">
            <a:spLocks noChangeArrowheads="1"/>
          </p:cNvSpPr>
          <p:nvPr/>
        </p:nvSpPr>
        <p:spPr bwMode="auto">
          <a:xfrm>
            <a:off x="1981200" y="2438400"/>
            <a:ext cx="61150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components of the incident wave direction and polarization</a:t>
            </a:r>
          </a:p>
          <a:p>
            <a:r>
              <a:rPr lang="en-US" altLang="en-US"/>
              <a:t>in problem (2)</a:t>
            </a:r>
          </a:p>
        </p:txBody>
      </p:sp>
      <p:graphicFrame>
        <p:nvGraphicFramePr>
          <p:cNvPr id="61466" name="Object 26">
            <a:extLst>
              <a:ext uri="{FF2B5EF4-FFF2-40B4-BE49-F238E27FC236}">
                <a16:creationId xmlns:a16="http://schemas.microsoft.com/office/drawing/2014/main" id="{2CAB501A-F9BD-4C0D-9BEE-805A600A0F1D}"/>
              </a:ext>
            </a:extLst>
          </p:cNvPr>
          <p:cNvGraphicFramePr>
            <a:graphicFrameLocks noChangeAspect="1"/>
          </p:cNvGraphicFramePr>
          <p:nvPr/>
        </p:nvGraphicFramePr>
        <p:xfrm>
          <a:off x="914400" y="2971800"/>
          <a:ext cx="365125" cy="533400"/>
        </p:xfrm>
        <a:graphic>
          <a:graphicData uri="http://schemas.openxmlformats.org/presentationml/2006/ole">
            <mc:AlternateContent xmlns:mc="http://schemas.openxmlformats.org/markup-compatibility/2006">
              <mc:Choice xmlns:v="urn:schemas-microsoft-com:vml" Requires="v">
                <p:oleObj spid="_x0000_s15378" name="Equation" r:id="rId18" imgW="164880" imgH="241200" progId="Equation.DSMT4">
                  <p:embed/>
                </p:oleObj>
              </mc:Choice>
              <mc:Fallback>
                <p:oleObj name="Equation" r:id="rId18" imgW="164880" imgH="241200" progId="Equation.DSMT4">
                  <p:embed/>
                  <p:pic>
                    <p:nvPicPr>
                      <p:cNvPr id="0" name="Object 2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914400" y="2971800"/>
                        <a:ext cx="36512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67" name="Text Box 27">
            <a:extLst>
              <a:ext uri="{FF2B5EF4-FFF2-40B4-BE49-F238E27FC236}">
                <a16:creationId xmlns:a16="http://schemas.microsoft.com/office/drawing/2014/main" id="{5C844BEF-88F0-490E-BD5A-E39D385F94D3}"/>
              </a:ext>
            </a:extLst>
          </p:cNvPr>
          <p:cNvSpPr txBox="1">
            <a:spLocks noChangeArrowheads="1"/>
          </p:cNvSpPr>
          <p:nvPr/>
        </p:nvSpPr>
        <p:spPr bwMode="auto">
          <a:xfrm>
            <a:off x="1905000" y="3124200"/>
            <a:ext cx="61150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components of the unit outward normal to the flaw surface </a:t>
            </a:r>
          </a:p>
        </p:txBody>
      </p:sp>
      <p:graphicFrame>
        <p:nvGraphicFramePr>
          <p:cNvPr id="61468" name="Object 28">
            <a:extLst>
              <a:ext uri="{FF2B5EF4-FFF2-40B4-BE49-F238E27FC236}">
                <a16:creationId xmlns:a16="http://schemas.microsoft.com/office/drawing/2014/main" id="{E66FEA6E-C70F-4C90-B70C-A89464358FAF}"/>
              </a:ext>
            </a:extLst>
          </p:cNvPr>
          <p:cNvGraphicFramePr>
            <a:graphicFrameLocks noChangeAspect="1"/>
          </p:cNvGraphicFramePr>
          <p:nvPr/>
        </p:nvGraphicFramePr>
        <p:xfrm>
          <a:off x="762000" y="3505200"/>
          <a:ext cx="609600" cy="552450"/>
        </p:xfrm>
        <a:graphic>
          <a:graphicData uri="http://schemas.openxmlformats.org/presentationml/2006/ole">
            <mc:AlternateContent xmlns:mc="http://schemas.openxmlformats.org/markup-compatibility/2006">
              <mc:Choice xmlns:v="urn:schemas-microsoft-com:vml" Requires="v">
                <p:oleObj spid="_x0000_s15379" name="Equation" r:id="rId20" imgW="266400" imgH="241200" progId="Equation.DSMT4">
                  <p:embed/>
                </p:oleObj>
              </mc:Choice>
              <mc:Fallback>
                <p:oleObj name="Equation" r:id="rId20" imgW="266400" imgH="241200" progId="Equation.DSMT4">
                  <p:embed/>
                  <p:pic>
                    <p:nvPicPr>
                      <p:cNvPr id="0" name="Object 2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62000" y="3505200"/>
                        <a:ext cx="609600"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69" name="Text Box 29">
            <a:extLst>
              <a:ext uri="{FF2B5EF4-FFF2-40B4-BE49-F238E27FC236}">
                <a16:creationId xmlns:a16="http://schemas.microsoft.com/office/drawing/2014/main" id="{F9F0BD5C-3392-4868-A6E8-4882B9F7CA34}"/>
              </a:ext>
            </a:extLst>
          </p:cNvPr>
          <p:cNvSpPr txBox="1">
            <a:spLocks noChangeArrowheads="1"/>
          </p:cNvSpPr>
          <p:nvPr/>
        </p:nvSpPr>
        <p:spPr bwMode="auto">
          <a:xfrm>
            <a:off x="1981200" y="3581400"/>
            <a:ext cx="25717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elastic constants tensor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Oval 4">
            <a:extLst>
              <a:ext uri="{FF2B5EF4-FFF2-40B4-BE49-F238E27FC236}">
                <a16:creationId xmlns:a16="http://schemas.microsoft.com/office/drawing/2014/main" id="{577FDE5B-5A2F-4D95-954C-4E1A372EBB35}"/>
              </a:ext>
            </a:extLst>
          </p:cNvPr>
          <p:cNvSpPr>
            <a:spLocks noChangeArrowheads="1"/>
          </p:cNvSpPr>
          <p:nvPr/>
        </p:nvSpPr>
        <p:spPr bwMode="auto">
          <a:xfrm>
            <a:off x="2362200" y="3540125"/>
            <a:ext cx="2895600" cy="289560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1" name="Oval 5">
            <a:extLst>
              <a:ext uri="{FF2B5EF4-FFF2-40B4-BE49-F238E27FC236}">
                <a16:creationId xmlns:a16="http://schemas.microsoft.com/office/drawing/2014/main" id="{DE5912FE-2A70-4EB4-AF4D-5B13E7F12176}"/>
              </a:ext>
            </a:extLst>
          </p:cNvPr>
          <p:cNvSpPr>
            <a:spLocks noChangeArrowheads="1"/>
          </p:cNvSpPr>
          <p:nvPr/>
        </p:nvSpPr>
        <p:spPr bwMode="auto">
          <a:xfrm>
            <a:off x="2895600" y="4073525"/>
            <a:ext cx="1828800" cy="1828800"/>
          </a:xfrm>
          <a:prstGeom prst="ellipse">
            <a:avLst/>
          </a:prstGeom>
          <a:solidFill>
            <a:schemeClr val="bg1"/>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2" name="Oval 6">
            <a:extLst>
              <a:ext uri="{FF2B5EF4-FFF2-40B4-BE49-F238E27FC236}">
                <a16:creationId xmlns:a16="http://schemas.microsoft.com/office/drawing/2014/main" id="{530BF4AB-CC03-4C53-A1A3-76C0E766BEAE}"/>
              </a:ext>
            </a:extLst>
          </p:cNvPr>
          <p:cNvSpPr>
            <a:spLocks noChangeArrowheads="1"/>
          </p:cNvSpPr>
          <p:nvPr/>
        </p:nvSpPr>
        <p:spPr bwMode="auto">
          <a:xfrm rot="-2183610">
            <a:off x="3505200" y="4835525"/>
            <a:ext cx="612775" cy="30162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3" name="Line 7">
            <a:extLst>
              <a:ext uri="{FF2B5EF4-FFF2-40B4-BE49-F238E27FC236}">
                <a16:creationId xmlns:a16="http://schemas.microsoft.com/office/drawing/2014/main" id="{FD372BA2-C6DF-4842-BF16-BD5E46F44DB6}"/>
              </a:ext>
            </a:extLst>
          </p:cNvPr>
          <p:cNvSpPr>
            <a:spLocks noChangeShapeType="1"/>
          </p:cNvSpPr>
          <p:nvPr/>
        </p:nvSpPr>
        <p:spPr bwMode="auto">
          <a:xfrm flipV="1">
            <a:off x="3810000" y="4473575"/>
            <a:ext cx="1358900" cy="5143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4" name="Line 8">
            <a:extLst>
              <a:ext uri="{FF2B5EF4-FFF2-40B4-BE49-F238E27FC236}">
                <a16:creationId xmlns:a16="http://schemas.microsoft.com/office/drawing/2014/main" id="{29367040-B41B-4842-AA62-2E2EB23BA1A4}"/>
              </a:ext>
            </a:extLst>
          </p:cNvPr>
          <p:cNvSpPr>
            <a:spLocks noChangeShapeType="1"/>
          </p:cNvSpPr>
          <p:nvPr/>
        </p:nvSpPr>
        <p:spPr bwMode="auto">
          <a:xfrm flipV="1">
            <a:off x="3810000" y="4683125"/>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5" name="Line 9">
            <a:extLst>
              <a:ext uri="{FF2B5EF4-FFF2-40B4-BE49-F238E27FC236}">
                <a16:creationId xmlns:a16="http://schemas.microsoft.com/office/drawing/2014/main" id="{D8A892EF-26E4-4409-A094-DF25EC235EB0}"/>
              </a:ext>
            </a:extLst>
          </p:cNvPr>
          <p:cNvSpPr>
            <a:spLocks noChangeShapeType="1"/>
          </p:cNvSpPr>
          <p:nvPr/>
        </p:nvSpPr>
        <p:spPr bwMode="auto">
          <a:xfrm>
            <a:off x="3810000" y="4987925"/>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6" name="Line 10">
            <a:extLst>
              <a:ext uri="{FF2B5EF4-FFF2-40B4-BE49-F238E27FC236}">
                <a16:creationId xmlns:a16="http://schemas.microsoft.com/office/drawing/2014/main" id="{1B79A1C7-CB7F-4DB3-B37D-3734064A9090}"/>
              </a:ext>
            </a:extLst>
          </p:cNvPr>
          <p:cNvSpPr>
            <a:spLocks noChangeShapeType="1"/>
          </p:cNvSpPr>
          <p:nvPr/>
        </p:nvSpPr>
        <p:spPr bwMode="auto">
          <a:xfrm flipH="1">
            <a:off x="3657600" y="4987925"/>
            <a:ext cx="1524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7" name="Line 11">
            <a:extLst>
              <a:ext uri="{FF2B5EF4-FFF2-40B4-BE49-F238E27FC236}">
                <a16:creationId xmlns:a16="http://schemas.microsoft.com/office/drawing/2014/main" id="{0C27E023-0C1D-438A-B80B-E61FE6F2E979}"/>
              </a:ext>
            </a:extLst>
          </p:cNvPr>
          <p:cNvSpPr>
            <a:spLocks noChangeShapeType="1"/>
          </p:cNvSpPr>
          <p:nvPr/>
        </p:nvSpPr>
        <p:spPr bwMode="auto">
          <a:xfrm flipV="1">
            <a:off x="5181600" y="4278313"/>
            <a:ext cx="501650" cy="2000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8" name="Text Box 12">
            <a:extLst>
              <a:ext uri="{FF2B5EF4-FFF2-40B4-BE49-F238E27FC236}">
                <a16:creationId xmlns:a16="http://schemas.microsoft.com/office/drawing/2014/main" id="{EF01E518-CD11-46B8-B232-CF7A1F4D1942}"/>
              </a:ext>
            </a:extLst>
          </p:cNvPr>
          <p:cNvSpPr txBox="1">
            <a:spLocks noChangeArrowheads="1"/>
          </p:cNvSpPr>
          <p:nvPr/>
        </p:nvSpPr>
        <p:spPr bwMode="auto">
          <a:xfrm>
            <a:off x="4419600" y="4606925"/>
            <a:ext cx="3651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latin typeface="Times New Roman" panose="02020603050405020304" pitchFamily="18" charset="0"/>
              </a:rPr>
              <a:t>r</a:t>
            </a:r>
            <a:r>
              <a:rPr lang="en-US" altLang="en-US" sz="2400" baseline="-25000">
                <a:latin typeface="Times New Roman" panose="02020603050405020304" pitchFamily="18" charset="0"/>
              </a:rPr>
              <a:t>s</a:t>
            </a:r>
            <a:endParaRPr lang="en-US" altLang="en-US" sz="2400">
              <a:latin typeface="Times New Roman" panose="02020603050405020304" pitchFamily="18" charset="0"/>
            </a:endParaRPr>
          </a:p>
        </p:txBody>
      </p:sp>
      <p:sp>
        <p:nvSpPr>
          <p:cNvPr id="45069" name="Oval 13">
            <a:extLst>
              <a:ext uri="{FF2B5EF4-FFF2-40B4-BE49-F238E27FC236}">
                <a16:creationId xmlns:a16="http://schemas.microsoft.com/office/drawing/2014/main" id="{D2767AD7-B17A-4E31-9E9B-72C022DAC21A}"/>
              </a:ext>
            </a:extLst>
          </p:cNvPr>
          <p:cNvSpPr>
            <a:spLocks noChangeArrowheads="1"/>
          </p:cNvSpPr>
          <p:nvPr/>
        </p:nvSpPr>
        <p:spPr bwMode="auto">
          <a:xfrm>
            <a:off x="3835400" y="5099050"/>
            <a:ext cx="74613" cy="7461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0" name="Oval 14">
            <a:extLst>
              <a:ext uri="{FF2B5EF4-FFF2-40B4-BE49-F238E27FC236}">
                <a16:creationId xmlns:a16="http://schemas.microsoft.com/office/drawing/2014/main" id="{F1697F2F-9137-416A-84B7-99D663839FDF}"/>
              </a:ext>
            </a:extLst>
          </p:cNvPr>
          <p:cNvSpPr>
            <a:spLocks noChangeArrowheads="1"/>
          </p:cNvSpPr>
          <p:nvPr/>
        </p:nvSpPr>
        <p:spPr bwMode="auto">
          <a:xfrm>
            <a:off x="5105400" y="4454525"/>
            <a:ext cx="74613" cy="74613"/>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3" name="Line 17">
            <a:extLst>
              <a:ext uri="{FF2B5EF4-FFF2-40B4-BE49-F238E27FC236}">
                <a16:creationId xmlns:a16="http://schemas.microsoft.com/office/drawing/2014/main" id="{95F077AA-2424-4A0C-924E-EC5938D473C2}"/>
              </a:ext>
            </a:extLst>
          </p:cNvPr>
          <p:cNvSpPr>
            <a:spLocks noChangeShapeType="1"/>
          </p:cNvSpPr>
          <p:nvPr/>
        </p:nvSpPr>
        <p:spPr bwMode="auto">
          <a:xfrm>
            <a:off x="3886200" y="5140325"/>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4" name="Text Box 18">
            <a:extLst>
              <a:ext uri="{FF2B5EF4-FFF2-40B4-BE49-F238E27FC236}">
                <a16:creationId xmlns:a16="http://schemas.microsoft.com/office/drawing/2014/main" id="{1B63110F-18C9-4927-A5BA-794D4BAC2CE0}"/>
              </a:ext>
            </a:extLst>
          </p:cNvPr>
          <p:cNvSpPr txBox="1">
            <a:spLocks noChangeArrowheads="1"/>
          </p:cNvSpPr>
          <p:nvPr/>
        </p:nvSpPr>
        <p:spPr bwMode="auto">
          <a:xfrm>
            <a:off x="4038600" y="5292725"/>
            <a:ext cx="3111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a:latin typeface="Times New Roman" panose="02020603050405020304" pitchFamily="18" charset="0"/>
              </a:rPr>
              <a:t>n</a:t>
            </a:r>
            <a:endParaRPr lang="en-US" altLang="en-US" sz="2400" b="1">
              <a:latin typeface="Times New Roman" panose="02020603050405020304" pitchFamily="18" charset="0"/>
            </a:endParaRPr>
          </a:p>
        </p:txBody>
      </p:sp>
      <p:sp>
        <p:nvSpPr>
          <p:cNvPr id="45075" name="Text Box 19">
            <a:extLst>
              <a:ext uri="{FF2B5EF4-FFF2-40B4-BE49-F238E27FC236}">
                <a16:creationId xmlns:a16="http://schemas.microsoft.com/office/drawing/2014/main" id="{71C5AF4F-6A37-4F27-AF75-8DA75CA82B8D}"/>
              </a:ext>
            </a:extLst>
          </p:cNvPr>
          <p:cNvSpPr txBox="1">
            <a:spLocks noChangeArrowheads="1"/>
          </p:cNvSpPr>
          <p:nvPr/>
        </p:nvSpPr>
        <p:spPr bwMode="auto">
          <a:xfrm>
            <a:off x="3124200" y="4683125"/>
            <a:ext cx="590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New Roman" panose="02020603050405020304" pitchFamily="18" charset="0"/>
              </a:rPr>
              <a:t>flaw</a:t>
            </a:r>
            <a:endParaRPr lang="en-US" altLang="en-US" sz="2400">
              <a:latin typeface="Times New Roman" panose="02020603050405020304" pitchFamily="18" charset="0"/>
            </a:endParaRPr>
          </a:p>
        </p:txBody>
      </p:sp>
      <p:sp>
        <p:nvSpPr>
          <p:cNvPr id="45076" name="Line 20">
            <a:extLst>
              <a:ext uri="{FF2B5EF4-FFF2-40B4-BE49-F238E27FC236}">
                <a16:creationId xmlns:a16="http://schemas.microsoft.com/office/drawing/2014/main" id="{2140BF02-A894-4E43-9B65-ED84AD4B0521}"/>
              </a:ext>
            </a:extLst>
          </p:cNvPr>
          <p:cNvSpPr>
            <a:spLocks noChangeShapeType="1"/>
          </p:cNvSpPr>
          <p:nvPr/>
        </p:nvSpPr>
        <p:spPr bwMode="auto">
          <a:xfrm flipH="1">
            <a:off x="1600200" y="3616325"/>
            <a:ext cx="685800" cy="1524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7" name="Line 21">
            <a:extLst>
              <a:ext uri="{FF2B5EF4-FFF2-40B4-BE49-F238E27FC236}">
                <a16:creationId xmlns:a16="http://schemas.microsoft.com/office/drawing/2014/main" id="{91FF52B8-89D4-4166-8939-36B20FB6A54F}"/>
              </a:ext>
            </a:extLst>
          </p:cNvPr>
          <p:cNvSpPr>
            <a:spLocks noChangeShapeType="1"/>
          </p:cNvSpPr>
          <p:nvPr/>
        </p:nvSpPr>
        <p:spPr bwMode="auto">
          <a:xfrm>
            <a:off x="1676400" y="4225925"/>
            <a:ext cx="60960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8" name="Text Box 22">
            <a:extLst>
              <a:ext uri="{FF2B5EF4-FFF2-40B4-BE49-F238E27FC236}">
                <a16:creationId xmlns:a16="http://schemas.microsoft.com/office/drawing/2014/main" id="{DEDA55F4-7606-41B4-873B-9C87F3FF99DB}"/>
              </a:ext>
            </a:extLst>
          </p:cNvPr>
          <p:cNvSpPr txBox="1">
            <a:spLocks noChangeArrowheads="1"/>
          </p:cNvSpPr>
          <p:nvPr/>
        </p:nvSpPr>
        <p:spPr bwMode="auto">
          <a:xfrm>
            <a:off x="1431925" y="360045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latin typeface="Times New Roman" panose="02020603050405020304" pitchFamily="18" charset="0"/>
              </a:rPr>
              <a:t>U</a:t>
            </a:r>
            <a:r>
              <a:rPr lang="en-US" altLang="en-US" sz="2400" baseline="-25000">
                <a:latin typeface="Times New Roman" panose="02020603050405020304" pitchFamily="18" charset="0"/>
              </a:rPr>
              <a:t>0</a:t>
            </a:r>
            <a:endParaRPr lang="en-US" altLang="en-US" sz="2400">
              <a:latin typeface="Times New Roman" panose="02020603050405020304" pitchFamily="18" charset="0"/>
            </a:endParaRPr>
          </a:p>
        </p:txBody>
      </p:sp>
      <p:sp>
        <p:nvSpPr>
          <p:cNvPr id="45079" name="Text Box 23">
            <a:extLst>
              <a:ext uri="{FF2B5EF4-FFF2-40B4-BE49-F238E27FC236}">
                <a16:creationId xmlns:a16="http://schemas.microsoft.com/office/drawing/2014/main" id="{4519A04F-EC53-479F-A000-26ACB4D2372D}"/>
              </a:ext>
            </a:extLst>
          </p:cNvPr>
          <p:cNvSpPr txBox="1">
            <a:spLocks noChangeArrowheads="1"/>
          </p:cNvSpPr>
          <p:nvPr/>
        </p:nvSpPr>
        <p:spPr bwMode="auto">
          <a:xfrm>
            <a:off x="228600" y="5416550"/>
            <a:ext cx="2568575" cy="11906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a:t>U</a:t>
            </a:r>
            <a:r>
              <a:rPr lang="en-US" altLang="en-US" baseline="-25000"/>
              <a:t>0</a:t>
            </a:r>
            <a:r>
              <a:rPr lang="en-US" altLang="en-US"/>
              <a:t> … displacement</a:t>
            </a:r>
          </a:p>
          <a:p>
            <a:pPr eaLnBrk="0" hangingPunct="0"/>
            <a:r>
              <a:rPr lang="en-US" altLang="en-US"/>
              <a:t>amplitude for wave</a:t>
            </a:r>
          </a:p>
          <a:p>
            <a:pPr eaLnBrk="0" hangingPunct="0"/>
            <a:r>
              <a:rPr lang="en-US" altLang="en-US"/>
              <a:t>of type </a:t>
            </a:r>
            <a:r>
              <a:rPr lang="en-US" altLang="en-US">
                <a:latin typeface="Symbol" panose="05050102010706020507" pitchFamily="18" charset="2"/>
              </a:rPr>
              <a:t>b</a:t>
            </a:r>
            <a:r>
              <a:rPr lang="en-US" altLang="en-US"/>
              <a:t> (</a:t>
            </a:r>
            <a:r>
              <a:rPr lang="en-US" altLang="en-US">
                <a:latin typeface="Symbol" panose="05050102010706020507" pitchFamily="18" charset="2"/>
              </a:rPr>
              <a:t>b</a:t>
            </a:r>
            <a:r>
              <a:rPr lang="en-US" altLang="en-US"/>
              <a:t> = P,S) in</a:t>
            </a:r>
          </a:p>
          <a:p>
            <a:pPr eaLnBrk="0" hangingPunct="0"/>
            <a:r>
              <a:rPr lang="en-US" altLang="en-US"/>
              <a:t>problem (1)</a:t>
            </a:r>
          </a:p>
        </p:txBody>
      </p:sp>
      <p:sp>
        <p:nvSpPr>
          <p:cNvPr id="45080" name="Line 24">
            <a:extLst>
              <a:ext uri="{FF2B5EF4-FFF2-40B4-BE49-F238E27FC236}">
                <a16:creationId xmlns:a16="http://schemas.microsoft.com/office/drawing/2014/main" id="{D5D3994C-B300-4298-88A9-CA1A37573A71}"/>
              </a:ext>
            </a:extLst>
          </p:cNvPr>
          <p:cNvSpPr>
            <a:spLocks noChangeShapeType="1"/>
          </p:cNvSpPr>
          <p:nvPr/>
        </p:nvSpPr>
        <p:spPr bwMode="auto">
          <a:xfrm flipV="1">
            <a:off x="4343400" y="4225925"/>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1" name="Line 25">
            <a:extLst>
              <a:ext uri="{FF2B5EF4-FFF2-40B4-BE49-F238E27FC236}">
                <a16:creationId xmlns:a16="http://schemas.microsoft.com/office/drawing/2014/main" id="{33F7DFE0-CA60-4E4A-A323-4102AB764993}"/>
              </a:ext>
            </a:extLst>
          </p:cNvPr>
          <p:cNvSpPr>
            <a:spLocks noChangeShapeType="1"/>
          </p:cNvSpPr>
          <p:nvPr/>
        </p:nvSpPr>
        <p:spPr bwMode="auto">
          <a:xfrm flipV="1">
            <a:off x="4800600" y="3844925"/>
            <a:ext cx="3048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2" name="Line 26">
            <a:extLst>
              <a:ext uri="{FF2B5EF4-FFF2-40B4-BE49-F238E27FC236}">
                <a16:creationId xmlns:a16="http://schemas.microsoft.com/office/drawing/2014/main" id="{409E2064-34CE-4FAB-B34F-D02F5497F050}"/>
              </a:ext>
            </a:extLst>
          </p:cNvPr>
          <p:cNvSpPr>
            <a:spLocks noChangeShapeType="1"/>
          </p:cNvSpPr>
          <p:nvPr/>
        </p:nvSpPr>
        <p:spPr bwMode="auto">
          <a:xfrm flipH="1" flipV="1">
            <a:off x="3124200" y="4149725"/>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3" name="Line 27">
            <a:extLst>
              <a:ext uri="{FF2B5EF4-FFF2-40B4-BE49-F238E27FC236}">
                <a16:creationId xmlns:a16="http://schemas.microsoft.com/office/drawing/2014/main" id="{9A51E9FA-9F6D-405B-80BB-EE3C61FF77CF}"/>
              </a:ext>
            </a:extLst>
          </p:cNvPr>
          <p:cNvSpPr>
            <a:spLocks noChangeShapeType="1"/>
          </p:cNvSpPr>
          <p:nvPr/>
        </p:nvSpPr>
        <p:spPr bwMode="auto">
          <a:xfrm flipH="1" flipV="1">
            <a:off x="2743200" y="3692525"/>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4" name="Line 28">
            <a:extLst>
              <a:ext uri="{FF2B5EF4-FFF2-40B4-BE49-F238E27FC236}">
                <a16:creationId xmlns:a16="http://schemas.microsoft.com/office/drawing/2014/main" id="{B6E60795-9F4E-4C45-8273-A53575DD1365}"/>
              </a:ext>
            </a:extLst>
          </p:cNvPr>
          <p:cNvSpPr>
            <a:spLocks noChangeShapeType="1"/>
          </p:cNvSpPr>
          <p:nvPr/>
        </p:nvSpPr>
        <p:spPr bwMode="auto">
          <a:xfrm flipH="1">
            <a:off x="3116263" y="5484813"/>
            <a:ext cx="236537" cy="3000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5" name="Line 29">
            <a:extLst>
              <a:ext uri="{FF2B5EF4-FFF2-40B4-BE49-F238E27FC236}">
                <a16:creationId xmlns:a16="http://schemas.microsoft.com/office/drawing/2014/main" id="{B5E7EC6B-BAFB-4B2C-9635-C9A0F181F4D6}"/>
              </a:ext>
            </a:extLst>
          </p:cNvPr>
          <p:cNvSpPr>
            <a:spLocks noChangeShapeType="1"/>
          </p:cNvSpPr>
          <p:nvPr/>
        </p:nvSpPr>
        <p:spPr bwMode="auto">
          <a:xfrm flipH="1">
            <a:off x="2781300" y="5978525"/>
            <a:ext cx="190500" cy="2524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6" name="Line 30">
            <a:extLst>
              <a:ext uri="{FF2B5EF4-FFF2-40B4-BE49-F238E27FC236}">
                <a16:creationId xmlns:a16="http://schemas.microsoft.com/office/drawing/2014/main" id="{A674D7A9-F10D-4731-BA86-2B2069032EA3}"/>
              </a:ext>
            </a:extLst>
          </p:cNvPr>
          <p:cNvSpPr>
            <a:spLocks noChangeShapeType="1"/>
          </p:cNvSpPr>
          <p:nvPr/>
        </p:nvSpPr>
        <p:spPr bwMode="auto">
          <a:xfrm>
            <a:off x="4343400" y="5597525"/>
            <a:ext cx="182563" cy="2000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7" name="Line 31">
            <a:extLst>
              <a:ext uri="{FF2B5EF4-FFF2-40B4-BE49-F238E27FC236}">
                <a16:creationId xmlns:a16="http://schemas.microsoft.com/office/drawing/2014/main" id="{B11CA912-F761-4ADE-837B-646D99CE6752}"/>
              </a:ext>
            </a:extLst>
          </p:cNvPr>
          <p:cNvSpPr>
            <a:spLocks noChangeShapeType="1"/>
          </p:cNvSpPr>
          <p:nvPr/>
        </p:nvSpPr>
        <p:spPr bwMode="auto">
          <a:xfrm>
            <a:off x="4724400" y="5978525"/>
            <a:ext cx="198438" cy="2143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45088" name="Object 32">
            <a:extLst>
              <a:ext uri="{FF2B5EF4-FFF2-40B4-BE49-F238E27FC236}">
                <a16:creationId xmlns:a16="http://schemas.microsoft.com/office/drawing/2014/main" id="{28DDAED3-42EA-4E7F-9DAE-327516764862}"/>
              </a:ext>
            </a:extLst>
          </p:cNvPr>
          <p:cNvGraphicFramePr>
            <a:graphicFrameLocks noChangeAspect="1"/>
          </p:cNvGraphicFramePr>
          <p:nvPr/>
        </p:nvGraphicFramePr>
        <p:xfrm>
          <a:off x="1752600" y="4530725"/>
          <a:ext cx="457200" cy="609600"/>
        </p:xfrm>
        <a:graphic>
          <a:graphicData uri="http://schemas.openxmlformats.org/presentationml/2006/ole">
            <mc:AlternateContent xmlns:mc="http://schemas.openxmlformats.org/markup-compatibility/2006">
              <mc:Choice xmlns:v="urn:schemas-microsoft-com:vml" Requires="v">
                <p:oleObj spid="_x0000_s16391" name="Equation" r:id="rId4" imgW="177480" imgH="241200" progId="Equation.DSMT4">
                  <p:embed/>
                </p:oleObj>
              </mc:Choice>
              <mc:Fallback>
                <p:oleObj name="Equation" r:id="rId4" imgW="177480" imgH="241200" progId="Equation.DSMT4">
                  <p:embed/>
                  <p:pic>
                    <p:nvPicPr>
                      <p:cNvPr id="0" name="Object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4530725"/>
                        <a:ext cx="4572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89" name="Object 33">
            <a:extLst>
              <a:ext uri="{FF2B5EF4-FFF2-40B4-BE49-F238E27FC236}">
                <a16:creationId xmlns:a16="http://schemas.microsoft.com/office/drawing/2014/main" id="{97BC00AF-C6A8-49A0-8529-267477693867}"/>
              </a:ext>
            </a:extLst>
          </p:cNvPr>
          <p:cNvGraphicFramePr>
            <a:graphicFrameLocks noChangeAspect="1"/>
          </p:cNvGraphicFramePr>
          <p:nvPr/>
        </p:nvGraphicFramePr>
        <p:xfrm>
          <a:off x="5562600" y="4378325"/>
          <a:ext cx="407988" cy="554038"/>
        </p:xfrm>
        <a:graphic>
          <a:graphicData uri="http://schemas.openxmlformats.org/presentationml/2006/ole">
            <mc:AlternateContent xmlns:mc="http://schemas.openxmlformats.org/markup-compatibility/2006">
              <mc:Choice xmlns:v="urn:schemas-microsoft-com:vml" Requires="v">
                <p:oleObj spid="_x0000_s16392" name="Equation" r:id="rId6" imgW="177480" imgH="241200" progId="Equation.DSMT4">
                  <p:embed/>
                </p:oleObj>
              </mc:Choice>
              <mc:Fallback>
                <p:oleObj name="Equation" r:id="rId6" imgW="177480" imgH="241200" progId="Equation.DSMT4">
                  <p:embed/>
                  <p:pic>
                    <p:nvPicPr>
                      <p:cNvPr id="0" name="Object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4378325"/>
                        <a:ext cx="407988" cy="55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90" name="Text Box 34">
            <a:extLst>
              <a:ext uri="{FF2B5EF4-FFF2-40B4-BE49-F238E27FC236}">
                <a16:creationId xmlns:a16="http://schemas.microsoft.com/office/drawing/2014/main" id="{50023A10-230F-48EC-B3CC-F8FEE02E015B}"/>
              </a:ext>
            </a:extLst>
          </p:cNvPr>
          <p:cNvSpPr txBox="1">
            <a:spLocks noChangeArrowheads="1"/>
          </p:cNvSpPr>
          <p:nvPr/>
        </p:nvSpPr>
        <p:spPr bwMode="auto">
          <a:xfrm>
            <a:off x="5029200" y="4987925"/>
            <a:ext cx="20129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t>Scattered wave of</a:t>
            </a:r>
          </a:p>
          <a:p>
            <a:pPr eaLnBrk="0" hangingPunct="0"/>
            <a:r>
              <a:rPr lang="en-US" altLang="en-US"/>
              <a:t>type </a:t>
            </a:r>
            <a:r>
              <a:rPr lang="en-US" altLang="en-US">
                <a:latin typeface="Symbol" panose="05050102010706020507" pitchFamily="18" charset="2"/>
              </a:rPr>
              <a:t>a</a:t>
            </a:r>
            <a:r>
              <a:rPr lang="en-US" altLang="en-US"/>
              <a:t> (</a:t>
            </a:r>
            <a:r>
              <a:rPr lang="en-US" altLang="en-US">
                <a:latin typeface="Symbol" panose="05050102010706020507" pitchFamily="18" charset="2"/>
              </a:rPr>
              <a:t>a</a:t>
            </a:r>
            <a:r>
              <a:rPr lang="en-US" altLang="en-US"/>
              <a:t> = P,S)</a:t>
            </a:r>
          </a:p>
        </p:txBody>
      </p:sp>
      <p:graphicFrame>
        <p:nvGraphicFramePr>
          <p:cNvPr id="45091" name="Object 35">
            <a:extLst>
              <a:ext uri="{FF2B5EF4-FFF2-40B4-BE49-F238E27FC236}">
                <a16:creationId xmlns:a16="http://schemas.microsoft.com/office/drawing/2014/main" id="{65A8EA03-CBD1-4FEE-B887-29069F7C97F4}"/>
              </a:ext>
            </a:extLst>
          </p:cNvPr>
          <p:cNvGraphicFramePr>
            <a:graphicFrameLocks noChangeAspect="1"/>
          </p:cNvGraphicFramePr>
          <p:nvPr/>
        </p:nvGraphicFramePr>
        <p:xfrm>
          <a:off x="762000" y="1225550"/>
          <a:ext cx="7620000" cy="968375"/>
        </p:xfrm>
        <a:graphic>
          <a:graphicData uri="http://schemas.openxmlformats.org/presentationml/2006/ole">
            <mc:AlternateContent xmlns:mc="http://schemas.openxmlformats.org/markup-compatibility/2006">
              <mc:Choice xmlns:v="urn:schemas-microsoft-com:vml" Requires="v">
                <p:oleObj spid="_x0000_s16393" name="Equation" r:id="rId8" imgW="3898800" imgH="495000" progId="Equation.DSMT4">
                  <p:embed/>
                </p:oleObj>
              </mc:Choice>
              <mc:Fallback>
                <p:oleObj name="Equation" r:id="rId8" imgW="3898800" imgH="495000" progId="Equation.DSMT4">
                  <p:embed/>
                  <p:pic>
                    <p:nvPicPr>
                      <p:cNvPr id="0" name="Object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 y="1225550"/>
                        <a:ext cx="7620000" cy="96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93" name="Text Box 37">
            <a:extLst>
              <a:ext uri="{FF2B5EF4-FFF2-40B4-BE49-F238E27FC236}">
                <a16:creationId xmlns:a16="http://schemas.microsoft.com/office/drawing/2014/main" id="{C41CC978-6A75-46B6-A256-AA07C679FCD7}"/>
              </a:ext>
            </a:extLst>
          </p:cNvPr>
          <p:cNvSpPr txBox="1">
            <a:spLocks noChangeArrowheads="1"/>
          </p:cNvSpPr>
          <p:nvPr/>
        </p:nvSpPr>
        <p:spPr bwMode="auto">
          <a:xfrm>
            <a:off x="2971800" y="620713"/>
            <a:ext cx="3209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latin typeface="Times New Roman" panose="02020603050405020304" pitchFamily="18" charset="0"/>
              </a:rPr>
              <a:t>3-D scattering amplitude</a:t>
            </a:r>
          </a:p>
        </p:txBody>
      </p:sp>
      <p:sp>
        <p:nvSpPr>
          <p:cNvPr id="45094" name="Line 38">
            <a:extLst>
              <a:ext uri="{FF2B5EF4-FFF2-40B4-BE49-F238E27FC236}">
                <a16:creationId xmlns:a16="http://schemas.microsoft.com/office/drawing/2014/main" id="{143C6579-C37D-4661-B899-D7D8995E2A3B}"/>
              </a:ext>
            </a:extLst>
          </p:cNvPr>
          <p:cNvSpPr>
            <a:spLocks noChangeShapeType="1"/>
          </p:cNvSpPr>
          <p:nvPr/>
        </p:nvSpPr>
        <p:spPr bwMode="auto">
          <a:xfrm flipH="1">
            <a:off x="6096000" y="3768725"/>
            <a:ext cx="68580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6" name="Line 40">
            <a:extLst>
              <a:ext uri="{FF2B5EF4-FFF2-40B4-BE49-F238E27FC236}">
                <a16:creationId xmlns:a16="http://schemas.microsoft.com/office/drawing/2014/main" id="{AD5927BF-26E7-40A8-865B-7B5F4A3D7EE3}"/>
              </a:ext>
            </a:extLst>
          </p:cNvPr>
          <p:cNvSpPr>
            <a:spLocks noChangeShapeType="1"/>
          </p:cNvSpPr>
          <p:nvPr/>
        </p:nvSpPr>
        <p:spPr bwMode="auto">
          <a:xfrm>
            <a:off x="6324600" y="3311525"/>
            <a:ext cx="457200" cy="12954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7" name="Text Box 41">
            <a:extLst>
              <a:ext uri="{FF2B5EF4-FFF2-40B4-BE49-F238E27FC236}">
                <a16:creationId xmlns:a16="http://schemas.microsoft.com/office/drawing/2014/main" id="{29709A72-E94F-4004-A179-5A7460D3FDF1}"/>
              </a:ext>
            </a:extLst>
          </p:cNvPr>
          <p:cNvSpPr txBox="1">
            <a:spLocks noChangeArrowheads="1"/>
          </p:cNvSpPr>
          <p:nvPr/>
        </p:nvSpPr>
        <p:spPr bwMode="auto">
          <a:xfrm>
            <a:off x="6553200" y="2778125"/>
            <a:ext cx="2057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incident wave with polarization</a:t>
            </a:r>
          </a:p>
          <a:p>
            <a:r>
              <a:rPr lang="en-US" altLang="en-US" b="1">
                <a:latin typeface="Times New Roman" panose="02020603050405020304" pitchFamily="18" charset="0"/>
              </a:rPr>
              <a:t>d</a:t>
            </a:r>
            <a:r>
              <a:rPr lang="en-US" altLang="en-US" baseline="30000">
                <a:latin typeface="Symbol" panose="05050102010706020507" pitchFamily="18" charset="2"/>
              </a:rPr>
              <a:t>a</a:t>
            </a:r>
            <a:r>
              <a:rPr lang="en-US" altLang="en-US"/>
              <a:t> in problem (2)</a:t>
            </a:r>
          </a:p>
        </p:txBody>
      </p:sp>
      <p:graphicFrame>
        <p:nvGraphicFramePr>
          <p:cNvPr id="45098" name="Object 42">
            <a:extLst>
              <a:ext uri="{FF2B5EF4-FFF2-40B4-BE49-F238E27FC236}">
                <a16:creationId xmlns:a16="http://schemas.microsoft.com/office/drawing/2014/main" id="{D9625810-FFEB-4C2A-A247-8F8656F98C4D}"/>
              </a:ext>
            </a:extLst>
          </p:cNvPr>
          <p:cNvGraphicFramePr>
            <a:graphicFrameLocks noChangeAspect="1"/>
          </p:cNvGraphicFramePr>
          <p:nvPr/>
        </p:nvGraphicFramePr>
        <p:xfrm>
          <a:off x="6935788" y="3844925"/>
          <a:ext cx="2082800" cy="506413"/>
        </p:xfrm>
        <a:graphic>
          <a:graphicData uri="http://schemas.openxmlformats.org/presentationml/2006/ole">
            <mc:AlternateContent xmlns:mc="http://schemas.openxmlformats.org/markup-compatibility/2006">
              <mc:Choice xmlns:v="urn:schemas-microsoft-com:vml" Requires="v">
                <p:oleObj spid="_x0000_s16394" name="Equation" r:id="rId10" imgW="990360" imgH="241200" progId="Equation.DSMT4">
                  <p:embed/>
                </p:oleObj>
              </mc:Choice>
              <mc:Fallback>
                <p:oleObj name="Equation" r:id="rId10" imgW="990360" imgH="241200" progId="Equation.DSMT4">
                  <p:embed/>
                  <p:pic>
                    <p:nvPicPr>
                      <p:cNvPr id="0" name="Object 4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935788" y="3844925"/>
                        <a:ext cx="2082800"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100" name="Object 44">
            <a:extLst>
              <a:ext uri="{FF2B5EF4-FFF2-40B4-BE49-F238E27FC236}">
                <a16:creationId xmlns:a16="http://schemas.microsoft.com/office/drawing/2014/main" id="{6FEB06C3-F4C6-41A6-B3C9-976871190E99}"/>
              </a:ext>
            </a:extLst>
          </p:cNvPr>
          <p:cNvGraphicFramePr>
            <a:graphicFrameLocks noChangeAspect="1"/>
          </p:cNvGraphicFramePr>
          <p:nvPr/>
        </p:nvGraphicFramePr>
        <p:xfrm>
          <a:off x="3648075" y="5086350"/>
          <a:ext cx="341313" cy="471488"/>
        </p:xfrm>
        <a:graphic>
          <a:graphicData uri="http://schemas.openxmlformats.org/presentationml/2006/ole">
            <mc:AlternateContent xmlns:mc="http://schemas.openxmlformats.org/markup-compatibility/2006">
              <mc:Choice xmlns:v="urn:schemas-microsoft-com:vml" Requires="v">
                <p:oleObj spid="_x0000_s16395" name="Equation" r:id="rId12" imgW="164880" imgH="228600" progId="Equation.DSMT4">
                  <p:embed/>
                </p:oleObj>
              </mc:Choice>
              <mc:Fallback>
                <p:oleObj name="Equation" r:id="rId12" imgW="164880" imgH="228600" progId="Equation.DSMT4">
                  <p:embed/>
                  <p:pic>
                    <p:nvPicPr>
                      <p:cNvPr id="0" name="Object 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648075" y="5086350"/>
                        <a:ext cx="3413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101" name="Text Box 45">
            <a:extLst>
              <a:ext uri="{FF2B5EF4-FFF2-40B4-BE49-F238E27FC236}">
                <a16:creationId xmlns:a16="http://schemas.microsoft.com/office/drawing/2014/main" id="{D4314DEF-12DF-4341-9BD5-16332582D236}"/>
              </a:ext>
            </a:extLst>
          </p:cNvPr>
          <p:cNvSpPr txBox="1">
            <a:spLocks noChangeArrowheads="1"/>
          </p:cNvSpPr>
          <p:nvPr/>
        </p:nvSpPr>
        <p:spPr bwMode="auto">
          <a:xfrm>
            <a:off x="304800" y="2216150"/>
            <a:ext cx="2759075"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scattered displacement</a:t>
            </a:r>
          </a:p>
          <a:p>
            <a:r>
              <a:rPr lang="en-US" altLang="en-US"/>
              <a:t>       from a flaw</a:t>
            </a:r>
          </a:p>
        </p:txBody>
      </p:sp>
      <p:sp>
        <p:nvSpPr>
          <p:cNvPr id="45102" name="Text Box 46">
            <a:extLst>
              <a:ext uri="{FF2B5EF4-FFF2-40B4-BE49-F238E27FC236}">
                <a16:creationId xmlns:a16="http://schemas.microsoft.com/office/drawing/2014/main" id="{D719F350-C4E6-44F1-B2E6-8F95820A4262}"/>
              </a:ext>
            </a:extLst>
          </p:cNvPr>
          <p:cNvSpPr txBox="1">
            <a:spLocks noChangeArrowheads="1"/>
          </p:cNvSpPr>
          <p:nvPr/>
        </p:nvSpPr>
        <p:spPr bwMode="auto">
          <a:xfrm>
            <a:off x="3581400" y="2216150"/>
            <a:ext cx="9461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P-wave</a:t>
            </a:r>
          </a:p>
        </p:txBody>
      </p:sp>
      <p:sp>
        <p:nvSpPr>
          <p:cNvPr id="45103" name="Text Box 47">
            <a:extLst>
              <a:ext uri="{FF2B5EF4-FFF2-40B4-BE49-F238E27FC236}">
                <a16:creationId xmlns:a16="http://schemas.microsoft.com/office/drawing/2014/main" id="{744EFFEF-737F-432C-A1F1-3733CA00F9C3}"/>
              </a:ext>
            </a:extLst>
          </p:cNvPr>
          <p:cNvSpPr txBox="1">
            <a:spLocks noChangeArrowheads="1"/>
          </p:cNvSpPr>
          <p:nvPr/>
        </p:nvSpPr>
        <p:spPr bwMode="auto">
          <a:xfrm>
            <a:off x="5943600" y="2216150"/>
            <a:ext cx="9461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S-wave</a:t>
            </a:r>
          </a:p>
        </p:txBody>
      </p:sp>
      <p:sp>
        <p:nvSpPr>
          <p:cNvPr id="45104" name="Text Box 48">
            <a:extLst>
              <a:ext uri="{FF2B5EF4-FFF2-40B4-BE49-F238E27FC236}">
                <a16:creationId xmlns:a16="http://schemas.microsoft.com/office/drawing/2014/main" id="{93D10702-34C7-4986-8572-9CE1BD61649E}"/>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45105" name="Line 49">
            <a:extLst>
              <a:ext uri="{FF2B5EF4-FFF2-40B4-BE49-F238E27FC236}">
                <a16:creationId xmlns:a16="http://schemas.microsoft.com/office/drawing/2014/main" id="{6425F1F7-25F9-4F73-B047-ECA145ADDD59}"/>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Text Box 4">
            <a:extLst>
              <a:ext uri="{FF2B5EF4-FFF2-40B4-BE49-F238E27FC236}">
                <a16:creationId xmlns:a16="http://schemas.microsoft.com/office/drawing/2014/main" id="{08E00A66-F812-40B6-951C-F888BE692733}"/>
              </a:ext>
            </a:extLst>
          </p:cNvPr>
          <p:cNvSpPr txBox="1">
            <a:spLocks noChangeArrowheads="1"/>
          </p:cNvSpPr>
          <p:nvPr/>
        </p:nvSpPr>
        <p:spPr bwMode="auto">
          <a:xfrm>
            <a:off x="1127125" y="904875"/>
            <a:ext cx="5360988" cy="532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pPr eaLnBrk="0" hangingPunct="0"/>
            <a:endParaRPr lang="en-US" altLang="en-US" sz="2800" i="1">
              <a:solidFill>
                <a:srgbClr val="66FF66"/>
              </a:solidFill>
              <a:latin typeface="Times" panose="02020603050405020304" pitchFamily="18" charset="0"/>
            </a:endParaRPr>
          </a:p>
          <a:p>
            <a:pPr eaLnBrk="0" hangingPunct="0"/>
            <a:endParaRPr lang="en-US" altLang="en-US" sz="2400">
              <a:latin typeface="Times" panose="02020603050405020304" pitchFamily="18" charset="0"/>
            </a:endParaRPr>
          </a:p>
          <a:p>
            <a:pPr eaLnBrk="0" hangingPunct="0"/>
            <a:r>
              <a:rPr lang="en-US" altLang="en-US" sz="2400">
                <a:latin typeface="Times" panose="02020603050405020304" pitchFamily="18" charset="0"/>
              </a:rPr>
              <a:t>Definition of a Measurement Model</a:t>
            </a:r>
          </a:p>
          <a:p>
            <a:pPr eaLnBrk="0" hangingPunct="0"/>
            <a:endParaRPr lang="en-US" altLang="en-US" sz="2400">
              <a:latin typeface="Times" panose="02020603050405020304" pitchFamily="18" charset="0"/>
            </a:endParaRPr>
          </a:p>
          <a:p>
            <a:pPr eaLnBrk="0" hangingPunct="0"/>
            <a:r>
              <a:rPr lang="en-US" altLang="en-US" sz="2400">
                <a:latin typeface="Times" panose="02020603050405020304" pitchFamily="18" charset="0"/>
              </a:rPr>
              <a:t>Three Types of Measurement Models</a:t>
            </a:r>
          </a:p>
          <a:p>
            <a:pPr eaLnBrk="0" hangingPunct="0"/>
            <a:r>
              <a:rPr lang="en-US" altLang="en-US" sz="2400">
                <a:latin typeface="Times" panose="02020603050405020304" pitchFamily="18" charset="0"/>
              </a:rPr>
              <a:t>	Auld Model</a:t>
            </a:r>
          </a:p>
          <a:p>
            <a:pPr eaLnBrk="0" hangingPunct="0"/>
            <a:r>
              <a:rPr lang="en-US" altLang="en-US" sz="2400">
                <a:latin typeface="Times" panose="02020603050405020304" pitchFamily="18" charset="0"/>
              </a:rPr>
              <a:t>	Thompson-Gray</a:t>
            </a:r>
          </a:p>
          <a:p>
            <a:pPr eaLnBrk="0" hangingPunct="0"/>
            <a:r>
              <a:rPr lang="en-US" altLang="en-US" sz="2400">
                <a:latin typeface="Times" panose="02020603050405020304" pitchFamily="18" charset="0"/>
              </a:rPr>
              <a:t>	Model for 2D scatterers</a:t>
            </a:r>
          </a:p>
          <a:p>
            <a:pPr eaLnBrk="0" hangingPunct="0"/>
            <a:endParaRPr lang="en-US" altLang="en-US" sz="2400">
              <a:latin typeface="Times" panose="02020603050405020304" pitchFamily="18" charset="0"/>
            </a:endParaRPr>
          </a:p>
          <a:p>
            <a:pPr eaLnBrk="0" hangingPunct="0"/>
            <a:r>
              <a:rPr lang="en-US" altLang="en-US" sz="2400">
                <a:latin typeface="Times" panose="02020603050405020304" pitchFamily="18" charset="0"/>
              </a:rPr>
              <a:t>Verifying the Modeling Assumptions</a:t>
            </a:r>
          </a:p>
          <a:p>
            <a:pPr eaLnBrk="0" hangingPunct="0"/>
            <a:r>
              <a:rPr lang="en-US" altLang="en-US" sz="2400">
                <a:latin typeface="Times" panose="02020603050405020304" pitchFamily="18" charset="0"/>
              </a:rPr>
              <a:t>and Measurements Needed</a:t>
            </a:r>
          </a:p>
          <a:p>
            <a:pPr eaLnBrk="0" hangingPunct="0"/>
            <a:endParaRPr lang="en-US" altLang="en-US" sz="2400">
              <a:latin typeface="Times" panose="02020603050405020304" pitchFamily="18" charset="0"/>
            </a:endParaRPr>
          </a:p>
          <a:p>
            <a:pPr eaLnBrk="0" hangingPunct="0"/>
            <a:r>
              <a:rPr lang="en-US" altLang="en-US" sz="2400">
                <a:latin typeface="Times" panose="02020603050405020304" pitchFamily="18" charset="0"/>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2" name="Object 4">
            <a:extLst>
              <a:ext uri="{FF2B5EF4-FFF2-40B4-BE49-F238E27FC236}">
                <a16:creationId xmlns:a16="http://schemas.microsoft.com/office/drawing/2014/main" id="{7B5EA784-25D2-4964-9FAE-AF9FD1822536}"/>
              </a:ext>
            </a:extLst>
          </p:cNvPr>
          <p:cNvGraphicFramePr>
            <a:graphicFrameLocks noChangeAspect="1"/>
          </p:cNvGraphicFramePr>
          <p:nvPr/>
        </p:nvGraphicFramePr>
        <p:xfrm>
          <a:off x="609600" y="1752600"/>
          <a:ext cx="7848600" cy="998538"/>
        </p:xfrm>
        <a:graphic>
          <a:graphicData uri="http://schemas.openxmlformats.org/presentationml/2006/ole">
            <mc:AlternateContent xmlns:mc="http://schemas.openxmlformats.org/markup-compatibility/2006">
              <mc:Choice xmlns:v="urn:schemas-microsoft-com:vml" Requires="v">
                <p:oleObj spid="_x0000_s17412" name="Equation" r:id="rId4" imgW="3898800" imgH="495000" progId="Equation.DSMT4">
                  <p:embed/>
                </p:oleObj>
              </mc:Choice>
              <mc:Fallback>
                <p:oleObj name="Equation" r:id="rId4" imgW="3898800" imgH="4950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752600"/>
                        <a:ext cx="7848600" cy="998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7" name="Text Box 9">
            <a:extLst>
              <a:ext uri="{FF2B5EF4-FFF2-40B4-BE49-F238E27FC236}">
                <a16:creationId xmlns:a16="http://schemas.microsoft.com/office/drawing/2014/main" id="{3695C819-12AE-4634-8838-1718D348D01A}"/>
              </a:ext>
            </a:extLst>
          </p:cNvPr>
          <p:cNvSpPr txBox="1">
            <a:spLocks noChangeArrowheads="1"/>
          </p:cNvSpPr>
          <p:nvPr/>
        </p:nvSpPr>
        <p:spPr bwMode="auto">
          <a:xfrm>
            <a:off x="838200" y="3302000"/>
            <a:ext cx="324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However, it can be shown that</a:t>
            </a:r>
          </a:p>
        </p:txBody>
      </p:sp>
      <p:graphicFrame>
        <p:nvGraphicFramePr>
          <p:cNvPr id="12299" name="Object 11">
            <a:extLst>
              <a:ext uri="{FF2B5EF4-FFF2-40B4-BE49-F238E27FC236}">
                <a16:creationId xmlns:a16="http://schemas.microsoft.com/office/drawing/2014/main" id="{37CFB2AC-C469-4F86-A4F3-292BCBDB280A}"/>
              </a:ext>
            </a:extLst>
          </p:cNvPr>
          <p:cNvGraphicFramePr>
            <a:graphicFrameLocks noChangeAspect="1"/>
          </p:cNvGraphicFramePr>
          <p:nvPr/>
        </p:nvGraphicFramePr>
        <p:xfrm>
          <a:off x="2020888" y="4064000"/>
          <a:ext cx="4235450" cy="788988"/>
        </p:xfrm>
        <a:graphic>
          <a:graphicData uri="http://schemas.openxmlformats.org/presentationml/2006/ole">
            <mc:AlternateContent xmlns:mc="http://schemas.openxmlformats.org/markup-compatibility/2006">
              <mc:Choice xmlns:v="urn:schemas-microsoft-com:vml" Requires="v">
                <p:oleObj spid="_x0000_s17413" name="Equation" r:id="rId6" imgW="2247840" imgH="419040" progId="Equation.DSMT4">
                  <p:embed/>
                </p:oleObj>
              </mc:Choice>
              <mc:Fallback>
                <p:oleObj name="Equation" r:id="rId6" imgW="2247840" imgH="41904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20888" y="4064000"/>
                        <a:ext cx="4235450" cy="788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01" name="Text Box 13">
            <a:extLst>
              <a:ext uri="{FF2B5EF4-FFF2-40B4-BE49-F238E27FC236}">
                <a16:creationId xmlns:a16="http://schemas.microsoft.com/office/drawing/2014/main" id="{CB45E94D-9881-4778-9D96-1D67BD498BF7}"/>
              </a:ext>
            </a:extLst>
          </p:cNvPr>
          <p:cNvSpPr txBox="1">
            <a:spLocks noChangeArrowheads="1"/>
          </p:cNvSpPr>
          <p:nvPr/>
        </p:nvSpPr>
        <p:spPr bwMode="auto">
          <a:xfrm>
            <a:off x="2514600" y="992188"/>
            <a:ext cx="3209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latin typeface="Times New Roman" panose="02020603050405020304" pitchFamily="18" charset="0"/>
              </a:rPr>
              <a:t>3-D scattering amplitude</a:t>
            </a:r>
          </a:p>
        </p:txBody>
      </p:sp>
      <p:sp>
        <p:nvSpPr>
          <p:cNvPr id="12303" name="Line 15">
            <a:extLst>
              <a:ext uri="{FF2B5EF4-FFF2-40B4-BE49-F238E27FC236}">
                <a16:creationId xmlns:a16="http://schemas.microsoft.com/office/drawing/2014/main" id="{D4E07DA4-14E9-47CC-B9C9-F2FF11B3777C}"/>
              </a:ext>
            </a:extLst>
          </p:cNvPr>
          <p:cNvSpPr>
            <a:spLocks noChangeShapeType="1"/>
          </p:cNvSpPr>
          <p:nvPr/>
        </p:nvSpPr>
        <p:spPr bwMode="auto">
          <a:xfrm flipV="1">
            <a:off x="2590800" y="45974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4" name="Text Box 16">
            <a:extLst>
              <a:ext uri="{FF2B5EF4-FFF2-40B4-BE49-F238E27FC236}">
                <a16:creationId xmlns:a16="http://schemas.microsoft.com/office/drawing/2014/main" id="{FA94C88E-01C6-4B70-9E8B-138DE4DE7E43}"/>
              </a:ext>
            </a:extLst>
          </p:cNvPr>
          <p:cNvSpPr txBox="1">
            <a:spLocks noChangeArrowheads="1"/>
          </p:cNvSpPr>
          <p:nvPr/>
        </p:nvSpPr>
        <p:spPr bwMode="auto">
          <a:xfrm>
            <a:off x="1050925" y="5167313"/>
            <a:ext cx="23018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vector scattering amplitude of waves in problem (1)</a:t>
            </a:r>
          </a:p>
        </p:txBody>
      </p:sp>
      <p:sp>
        <p:nvSpPr>
          <p:cNvPr id="12305" name="Line 17">
            <a:extLst>
              <a:ext uri="{FF2B5EF4-FFF2-40B4-BE49-F238E27FC236}">
                <a16:creationId xmlns:a16="http://schemas.microsoft.com/office/drawing/2014/main" id="{7943FC0E-3541-4006-ABA6-E6D61E935578}"/>
              </a:ext>
            </a:extLst>
          </p:cNvPr>
          <p:cNvSpPr>
            <a:spLocks noChangeShapeType="1"/>
          </p:cNvSpPr>
          <p:nvPr/>
        </p:nvSpPr>
        <p:spPr bwMode="auto">
          <a:xfrm flipV="1">
            <a:off x="3733800" y="46736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6" name="Text Box 18">
            <a:extLst>
              <a:ext uri="{FF2B5EF4-FFF2-40B4-BE49-F238E27FC236}">
                <a16:creationId xmlns:a16="http://schemas.microsoft.com/office/drawing/2014/main" id="{47AE627F-71FC-4526-B5D4-D75D3E63BE6C}"/>
              </a:ext>
            </a:extLst>
          </p:cNvPr>
          <p:cNvSpPr txBox="1">
            <a:spLocks noChangeArrowheads="1"/>
          </p:cNvSpPr>
          <p:nvPr/>
        </p:nvSpPr>
        <p:spPr bwMode="auto">
          <a:xfrm>
            <a:off x="3413125" y="5243513"/>
            <a:ext cx="3292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polarization vector of incident</a:t>
            </a:r>
          </a:p>
          <a:p>
            <a:r>
              <a:rPr lang="en-US" altLang="en-US"/>
              <a:t>waves in problem (2)</a:t>
            </a:r>
          </a:p>
        </p:txBody>
      </p:sp>
      <p:sp>
        <p:nvSpPr>
          <p:cNvPr id="12307" name="Text Box 19">
            <a:extLst>
              <a:ext uri="{FF2B5EF4-FFF2-40B4-BE49-F238E27FC236}">
                <a16:creationId xmlns:a16="http://schemas.microsoft.com/office/drawing/2014/main" id="{B2A1254F-A198-486F-8B16-EA0D568457B0}"/>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12308" name="Line 20">
            <a:extLst>
              <a:ext uri="{FF2B5EF4-FFF2-40B4-BE49-F238E27FC236}">
                <a16:creationId xmlns:a16="http://schemas.microsoft.com/office/drawing/2014/main" id="{0713FBB1-5F56-471B-956A-BD6EC8F12324}"/>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47" name="Rectangle 35">
            <a:extLst>
              <a:ext uri="{FF2B5EF4-FFF2-40B4-BE49-F238E27FC236}">
                <a16:creationId xmlns:a16="http://schemas.microsoft.com/office/drawing/2014/main" id="{8414C8C9-2D35-4626-8F65-D92AEF0FEE46}"/>
              </a:ext>
            </a:extLst>
          </p:cNvPr>
          <p:cNvSpPr>
            <a:spLocks noChangeArrowheads="1"/>
          </p:cNvSpPr>
          <p:nvPr/>
        </p:nvSpPr>
        <p:spPr bwMode="auto">
          <a:xfrm>
            <a:off x="619125" y="1300163"/>
            <a:ext cx="7543800" cy="2438400"/>
          </a:xfrm>
          <a:prstGeom prst="rect">
            <a:avLst/>
          </a:prstGeom>
          <a:solidFill>
            <a:srgbClr val="DDDDDD"/>
          </a:solidFill>
          <a:ln>
            <a:noFill/>
          </a:ln>
          <a:effectLst/>
        </p:spPr>
        <p:txBody>
          <a:bodyPr wrap="none" anchor="ctr"/>
          <a:lstStyle/>
          <a:p>
            <a:endParaRPr lang="en-US"/>
          </a:p>
        </p:txBody>
      </p:sp>
      <p:graphicFrame>
        <p:nvGraphicFramePr>
          <p:cNvPr id="13316" name="Object 4">
            <a:extLst>
              <a:ext uri="{FF2B5EF4-FFF2-40B4-BE49-F238E27FC236}">
                <a16:creationId xmlns:a16="http://schemas.microsoft.com/office/drawing/2014/main" id="{C79BDC72-BBFA-490E-9B76-4AAF3ACCA4A1}"/>
              </a:ext>
            </a:extLst>
          </p:cNvPr>
          <p:cNvGraphicFramePr>
            <a:graphicFrameLocks noChangeAspect="1"/>
          </p:cNvGraphicFramePr>
          <p:nvPr/>
        </p:nvGraphicFramePr>
        <p:xfrm>
          <a:off x="987425" y="1681163"/>
          <a:ext cx="6731000" cy="1049337"/>
        </p:xfrm>
        <a:graphic>
          <a:graphicData uri="http://schemas.openxmlformats.org/presentationml/2006/ole">
            <mc:AlternateContent xmlns:mc="http://schemas.openxmlformats.org/markup-compatibility/2006">
              <mc:Choice xmlns:v="urn:schemas-microsoft-com:vml" Requires="v">
                <p:oleObj spid="_x0000_s18436" name="Equation" r:id="rId4" imgW="3263760" imgH="507960" progId="Equation.DSMT4">
                  <p:embed/>
                </p:oleObj>
              </mc:Choice>
              <mc:Fallback>
                <p:oleObj name="Equation" r:id="rId4" imgW="3263760" imgH="50796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7425" y="1681163"/>
                        <a:ext cx="6731000"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17" name="Object 5">
            <a:extLst>
              <a:ext uri="{FF2B5EF4-FFF2-40B4-BE49-F238E27FC236}">
                <a16:creationId xmlns:a16="http://schemas.microsoft.com/office/drawing/2014/main" id="{2679B43D-B19C-44B8-8B7B-36419AF73342}"/>
              </a:ext>
            </a:extLst>
          </p:cNvPr>
          <p:cNvGraphicFramePr>
            <a:graphicFrameLocks noChangeAspect="1"/>
          </p:cNvGraphicFramePr>
          <p:nvPr/>
        </p:nvGraphicFramePr>
        <p:xfrm>
          <a:off x="2166938" y="2824163"/>
          <a:ext cx="4764087" cy="889000"/>
        </p:xfrm>
        <a:graphic>
          <a:graphicData uri="http://schemas.openxmlformats.org/presentationml/2006/ole">
            <mc:AlternateContent xmlns:mc="http://schemas.openxmlformats.org/markup-compatibility/2006">
              <mc:Choice xmlns:v="urn:schemas-microsoft-com:vml" Requires="v">
                <p:oleObj spid="_x0000_s18437" name="Equation" r:id="rId6" imgW="2247840" imgH="419040" progId="Equation.DSMT4">
                  <p:embed/>
                </p:oleObj>
              </mc:Choice>
              <mc:Fallback>
                <p:oleObj name="Equation" r:id="rId6" imgW="2247840" imgH="41904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66938" y="2824163"/>
                        <a:ext cx="4764087"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8" name="Text Box 6">
            <a:extLst>
              <a:ext uri="{FF2B5EF4-FFF2-40B4-BE49-F238E27FC236}">
                <a16:creationId xmlns:a16="http://schemas.microsoft.com/office/drawing/2014/main" id="{0C7DD352-6729-4ACE-80DC-12C6DEFC59F8}"/>
              </a:ext>
            </a:extLst>
          </p:cNvPr>
          <p:cNvSpPr txBox="1">
            <a:spLocks noChangeArrowheads="1"/>
          </p:cNvSpPr>
          <p:nvPr/>
        </p:nvSpPr>
        <p:spPr bwMode="auto">
          <a:xfrm>
            <a:off x="1746250" y="879475"/>
            <a:ext cx="4489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Measurement Model - Quasi-Plane Waves</a:t>
            </a:r>
          </a:p>
        </p:txBody>
      </p:sp>
      <p:sp>
        <p:nvSpPr>
          <p:cNvPr id="13348" name="Text Box 36">
            <a:extLst>
              <a:ext uri="{FF2B5EF4-FFF2-40B4-BE49-F238E27FC236}">
                <a16:creationId xmlns:a16="http://schemas.microsoft.com/office/drawing/2014/main" id="{1EE0B870-974D-4C7F-B9C6-4BF0D88BF91F}"/>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13349" name="Line 37">
            <a:extLst>
              <a:ext uri="{FF2B5EF4-FFF2-40B4-BE49-F238E27FC236}">
                <a16:creationId xmlns:a16="http://schemas.microsoft.com/office/drawing/2014/main" id="{1C1FF404-B01F-4288-A414-F2D347BD7FF7}"/>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3350" name="Text Box 38">
            <a:extLst>
              <a:ext uri="{FF2B5EF4-FFF2-40B4-BE49-F238E27FC236}">
                <a16:creationId xmlns:a16="http://schemas.microsoft.com/office/drawing/2014/main" id="{57FE2B98-F18B-4797-ACB6-C62830DE3895}"/>
              </a:ext>
            </a:extLst>
          </p:cNvPr>
          <p:cNvSpPr txBox="1">
            <a:spLocks noChangeArrowheads="1"/>
          </p:cNvSpPr>
          <p:nvPr/>
        </p:nvSpPr>
        <p:spPr bwMode="auto">
          <a:xfrm>
            <a:off x="533400" y="4038600"/>
            <a:ext cx="7788275" cy="92333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The beam velocity terms and flaw scattering terms appear separately in this model but they still must be combined before the voltage can be obtained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Rectangle 4">
            <a:extLst>
              <a:ext uri="{FF2B5EF4-FFF2-40B4-BE49-F238E27FC236}">
                <a16:creationId xmlns:a16="http://schemas.microsoft.com/office/drawing/2014/main" id="{6DBEA2FC-F050-4902-9871-A45E3C2AB9F4}"/>
              </a:ext>
            </a:extLst>
          </p:cNvPr>
          <p:cNvSpPr>
            <a:spLocks noChangeArrowheads="1"/>
          </p:cNvSpPr>
          <p:nvPr/>
        </p:nvSpPr>
        <p:spPr bwMode="auto">
          <a:xfrm>
            <a:off x="473075" y="877888"/>
            <a:ext cx="7772400" cy="6858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69" name="Text Box 5">
            <a:extLst>
              <a:ext uri="{FF2B5EF4-FFF2-40B4-BE49-F238E27FC236}">
                <a16:creationId xmlns:a16="http://schemas.microsoft.com/office/drawing/2014/main" id="{510E908C-1A54-4F9F-9D08-C523E163C870}"/>
              </a:ext>
            </a:extLst>
          </p:cNvPr>
          <p:cNvSpPr txBox="1">
            <a:spLocks noChangeArrowheads="1"/>
          </p:cNvSpPr>
          <p:nvPr/>
        </p:nvSpPr>
        <p:spPr bwMode="auto">
          <a:xfrm>
            <a:off x="533400" y="914400"/>
            <a:ext cx="7559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6) Now, assume a </a:t>
            </a:r>
            <a:r>
              <a:rPr lang="en-US" altLang="en-US" u="sng"/>
              <a:t>small </a:t>
            </a:r>
            <a:r>
              <a:rPr lang="en-US" altLang="en-US"/>
              <a:t>3-D flaw, i.e. where the incident waves do not vary significantly in amplitude over the surface of the flaw</a:t>
            </a:r>
          </a:p>
        </p:txBody>
      </p:sp>
      <p:sp>
        <p:nvSpPr>
          <p:cNvPr id="62470" name="Oval 6">
            <a:extLst>
              <a:ext uri="{FF2B5EF4-FFF2-40B4-BE49-F238E27FC236}">
                <a16:creationId xmlns:a16="http://schemas.microsoft.com/office/drawing/2014/main" id="{0FC90943-CF98-46E1-B08D-F480775B7D4A}"/>
              </a:ext>
            </a:extLst>
          </p:cNvPr>
          <p:cNvSpPr>
            <a:spLocks noChangeArrowheads="1"/>
          </p:cNvSpPr>
          <p:nvPr/>
        </p:nvSpPr>
        <p:spPr bwMode="auto">
          <a:xfrm>
            <a:off x="3521075" y="2782888"/>
            <a:ext cx="762000" cy="838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1" name="Line 7">
            <a:extLst>
              <a:ext uri="{FF2B5EF4-FFF2-40B4-BE49-F238E27FC236}">
                <a16:creationId xmlns:a16="http://schemas.microsoft.com/office/drawing/2014/main" id="{7116F2DD-BF94-42D7-9B9D-82F410C10E7E}"/>
              </a:ext>
            </a:extLst>
          </p:cNvPr>
          <p:cNvSpPr>
            <a:spLocks noChangeShapeType="1"/>
          </p:cNvSpPr>
          <p:nvPr/>
        </p:nvSpPr>
        <p:spPr bwMode="auto">
          <a:xfrm>
            <a:off x="3902075" y="3163888"/>
            <a:ext cx="838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472" name="Line 8">
            <a:extLst>
              <a:ext uri="{FF2B5EF4-FFF2-40B4-BE49-F238E27FC236}">
                <a16:creationId xmlns:a16="http://schemas.microsoft.com/office/drawing/2014/main" id="{264BE797-CD0F-483B-988D-834760F4C1A3}"/>
              </a:ext>
            </a:extLst>
          </p:cNvPr>
          <p:cNvSpPr>
            <a:spLocks noChangeShapeType="1"/>
          </p:cNvSpPr>
          <p:nvPr/>
        </p:nvSpPr>
        <p:spPr bwMode="auto">
          <a:xfrm flipV="1">
            <a:off x="3902075" y="2325688"/>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473" name="Line 9">
            <a:extLst>
              <a:ext uri="{FF2B5EF4-FFF2-40B4-BE49-F238E27FC236}">
                <a16:creationId xmlns:a16="http://schemas.microsoft.com/office/drawing/2014/main" id="{25AB8881-75B4-446E-981E-83978EE99F84}"/>
              </a:ext>
            </a:extLst>
          </p:cNvPr>
          <p:cNvSpPr>
            <a:spLocks noChangeShapeType="1"/>
          </p:cNvSpPr>
          <p:nvPr/>
        </p:nvSpPr>
        <p:spPr bwMode="auto">
          <a:xfrm flipH="1">
            <a:off x="3292475" y="3163888"/>
            <a:ext cx="6096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2474" name="Object 10">
            <a:extLst>
              <a:ext uri="{FF2B5EF4-FFF2-40B4-BE49-F238E27FC236}">
                <a16:creationId xmlns:a16="http://schemas.microsoft.com/office/drawing/2014/main" id="{7662DA7F-9513-4292-AA1B-432065ADE92B}"/>
              </a:ext>
            </a:extLst>
          </p:cNvPr>
          <p:cNvGraphicFramePr>
            <a:graphicFrameLocks noChangeAspect="1"/>
          </p:cNvGraphicFramePr>
          <p:nvPr/>
        </p:nvGraphicFramePr>
        <p:xfrm>
          <a:off x="3368675" y="2173288"/>
          <a:ext cx="365125" cy="547687"/>
        </p:xfrm>
        <a:graphic>
          <a:graphicData uri="http://schemas.openxmlformats.org/presentationml/2006/ole">
            <mc:AlternateContent xmlns:mc="http://schemas.openxmlformats.org/markup-compatibility/2006">
              <mc:Choice xmlns:v="urn:schemas-microsoft-com:vml" Requires="v">
                <p:oleObj spid="_x0000_s19464" name="Equation" r:id="rId4" imgW="152280" imgH="228600" progId="Equation.DSMT4">
                  <p:embed/>
                </p:oleObj>
              </mc:Choice>
              <mc:Fallback>
                <p:oleObj name="Equation" r:id="rId4" imgW="152280" imgH="22860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68675" y="2173288"/>
                        <a:ext cx="365125" cy="547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2475" name="Object 11">
            <a:extLst>
              <a:ext uri="{FF2B5EF4-FFF2-40B4-BE49-F238E27FC236}">
                <a16:creationId xmlns:a16="http://schemas.microsoft.com/office/drawing/2014/main" id="{6A75E46B-5717-473F-9707-FDE07FBF7BF6}"/>
              </a:ext>
            </a:extLst>
          </p:cNvPr>
          <p:cNvGraphicFramePr>
            <a:graphicFrameLocks noChangeAspect="1"/>
          </p:cNvGraphicFramePr>
          <p:nvPr/>
        </p:nvGraphicFramePr>
        <p:xfrm>
          <a:off x="4765675" y="3087688"/>
          <a:ext cx="385763" cy="533400"/>
        </p:xfrm>
        <a:graphic>
          <a:graphicData uri="http://schemas.openxmlformats.org/presentationml/2006/ole">
            <mc:AlternateContent xmlns:mc="http://schemas.openxmlformats.org/markup-compatibility/2006">
              <mc:Choice xmlns:v="urn:schemas-microsoft-com:vml" Requires="v">
                <p:oleObj spid="_x0000_s19465" name="Equation" r:id="rId6" imgW="164880" imgH="228600" progId="Equation.DSMT4">
                  <p:embed/>
                </p:oleObj>
              </mc:Choice>
              <mc:Fallback>
                <p:oleObj name="Equation" r:id="rId6" imgW="164880" imgH="2286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65675" y="3087688"/>
                        <a:ext cx="38576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2476" name="Object 12">
            <a:extLst>
              <a:ext uri="{FF2B5EF4-FFF2-40B4-BE49-F238E27FC236}">
                <a16:creationId xmlns:a16="http://schemas.microsoft.com/office/drawing/2014/main" id="{7564DD79-A5F3-4582-A48B-E944DBEB20D4}"/>
              </a:ext>
            </a:extLst>
          </p:cNvPr>
          <p:cNvGraphicFramePr>
            <a:graphicFrameLocks noChangeAspect="1"/>
          </p:cNvGraphicFramePr>
          <p:nvPr/>
        </p:nvGraphicFramePr>
        <p:xfrm>
          <a:off x="3292475" y="3621088"/>
          <a:ext cx="341313" cy="471487"/>
        </p:xfrm>
        <a:graphic>
          <a:graphicData uri="http://schemas.openxmlformats.org/presentationml/2006/ole">
            <mc:AlternateContent xmlns:mc="http://schemas.openxmlformats.org/markup-compatibility/2006">
              <mc:Choice xmlns:v="urn:schemas-microsoft-com:vml" Requires="v">
                <p:oleObj spid="_x0000_s19466" name="Equation" r:id="rId8" imgW="164880" imgH="228600" progId="Equation.DSMT4">
                  <p:embed/>
                </p:oleObj>
              </mc:Choice>
              <mc:Fallback>
                <p:oleObj name="Equation" r:id="rId8" imgW="164880" imgH="22860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92475" y="3621088"/>
                        <a:ext cx="341313"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2477" name="Object 13">
            <a:extLst>
              <a:ext uri="{FF2B5EF4-FFF2-40B4-BE49-F238E27FC236}">
                <a16:creationId xmlns:a16="http://schemas.microsoft.com/office/drawing/2014/main" id="{7491616D-1AAF-4DDF-9E39-5AA3BC8975F2}"/>
              </a:ext>
            </a:extLst>
          </p:cNvPr>
          <p:cNvGraphicFramePr>
            <a:graphicFrameLocks noChangeAspect="1"/>
          </p:cNvGraphicFramePr>
          <p:nvPr/>
        </p:nvGraphicFramePr>
        <p:xfrm>
          <a:off x="4892675" y="2249488"/>
          <a:ext cx="3622675" cy="911225"/>
        </p:xfrm>
        <a:graphic>
          <a:graphicData uri="http://schemas.openxmlformats.org/presentationml/2006/ole">
            <mc:AlternateContent xmlns:mc="http://schemas.openxmlformats.org/markup-compatibility/2006">
              <mc:Choice xmlns:v="urn:schemas-microsoft-com:vml" Requires="v">
                <p:oleObj spid="_x0000_s19467" name="Equation" r:id="rId10" imgW="2120760" imgH="533160" progId="Equation.DSMT4">
                  <p:embed/>
                </p:oleObj>
              </mc:Choice>
              <mc:Fallback>
                <p:oleObj name="Equation" r:id="rId10" imgW="2120760" imgH="533160" progId="Equation.DSMT4">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92675" y="2249488"/>
                        <a:ext cx="3622675" cy="911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478" name="Text Box 14">
            <a:extLst>
              <a:ext uri="{FF2B5EF4-FFF2-40B4-BE49-F238E27FC236}">
                <a16:creationId xmlns:a16="http://schemas.microsoft.com/office/drawing/2014/main" id="{7976EAB6-00C5-4FED-858A-6C7C9E6783E4}"/>
              </a:ext>
            </a:extLst>
          </p:cNvPr>
          <p:cNvSpPr txBox="1">
            <a:spLocks noChangeArrowheads="1"/>
          </p:cNvSpPr>
          <p:nvPr/>
        </p:nvSpPr>
        <p:spPr bwMode="auto">
          <a:xfrm>
            <a:off x="3771900" y="3143250"/>
            <a:ext cx="342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O</a:t>
            </a:r>
          </a:p>
        </p:txBody>
      </p:sp>
      <p:graphicFrame>
        <p:nvGraphicFramePr>
          <p:cNvPr id="62479" name="Object 15">
            <a:extLst>
              <a:ext uri="{FF2B5EF4-FFF2-40B4-BE49-F238E27FC236}">
                <a16:creationId xmlns:a16="http://schemas.microsoft.com/office/drawing/2014/main" id="{7EC9423C-6CB3-4BE4-9175-52A8D1EFE9C5}"/>
              </a:ext>
            </a:extLst>
          </p:cNvPr>
          <p:cNvGraphicFramePr>
            <a:graphicFrameLocks noChangeAspect="1"/>
          </p:cNvGraphicFramePr>
          <p:nvPr/>
        </p:nvGraphicFramePr>
        <p:xfrm>
          <a:off x="1219200" y="4419600"/>
          <a:ext cx="7072313" cy="1049338"/>
        </p:xfrm>
        <a:graphic>
          <a:graphicData uri="http://schemas.openxmlformats.org/presentationml/2006/ole">
            <mc:AlternateContent xmlns:mc="http://schemas.openxmlformats.org/markup-compatibility/2006">
              <mc:Choice xmlns:v="urn:schemas-microsoft-com:vml" Requires="v">
                <p:oleObj spid="_x0000_s19468" name="Equation" r:id="rId12" imgW="3429000" imgH="507960" progId="Equation.DSMT4">
                  <p:embed/>
                </p:oleObj>
              </mc:Choice>
              <mc:Fallback>
                <p:oleObj name="Equation" r:id="rId12" imgW="3429000" imgH="507960" progId="Equation.DSMT4">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19200" y="4419600"/>
                        <a:ext cx="7072313"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480" name="Text Box 16">
            <a:extLst>
              <a:ext uri="{FF2B5EF4-FFF2-40B4-BE49-F238E27FC236}">
                <a16:creationId xmlns:a16="http://schemas.microsoft.com/office/drawing/2014/main" id="{B53626C1-A716-486D-933A-223FAA9791B0}"/>
              </a:ext>
            </a:extLst>
          </p:cNvPr>
          <p:cNvSpPr txBox="1">
            <a:spLocks noChangeArrowheads="1"/>
          </p:cNvSpPr>
          <p:nvPr/>
        </p:nvSpPr>
        <p:spPr bwMode="auto">
          <a:xfrm>
            <a:off x="990600" y="3962400"/>
            <a:ext cx="7048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sp>
        <p:nvSpPr>
          <p:cNvPr id="62481" name="Text Box 17">
            <a:extLst>
              <a:ext uri="{FF2B5EF4-FFF2-40B4-BE49-F238E27FC236}">
                <a16:creationId xmlns:a16="http://schemas.microsoft.com/office/drawing/2014/main" id="{C95395FA-F29A-4616-84D6-A465EF2F7B92}"/>
              </a:ext>
            </a:extLst>
          </p:cNvPr>
          <p:cNvSpPr txBox="1">
            <a:spLocks noChangeArrowheads="1"/>
          </p:cNvSpPr>
          <p:nvPr/>
        </p:nvSpPr>
        <p:spPr bwMode="auto">
          <a:xfrm>
            <a:off x="1127125" y="5599113"/>
            <a:ext cx="12382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recall</a:t>
            </a:r>
          </a:p>
        </p:txBody>
      </p:sp>
      <p:graphicFrame>
        <p:nvGraphicFramePr>
          <p:cNvPr id="62482" name="Object 18">
            <a:extLst>
              <a:ext uri="{FF2B5EF4-FFF2-40B4-BE49-F238E27FC236}">
                <a16:creationId xmlns:a16="http://schemas.microsoft.com/office/drawing/2014/main" id="{16A64A51-620B-445C-BA12-9B6B9E1EB1F2}"/>
              </a:ext>
            </a:extLst>
          </p:cNvPr>
          <p:cNvGraphicFramePr>
            <a:graphicFrameLocks noChangeAspect="1"/>
          </p:cNvGraphicFramePr>
          <p:nvPr/>
        </p:nvGraphicFramePr>
        <p:xfrm>
          <a:off x="2514600" y="5867400"/>
          <a:ext cx="4235450" cy="788988"/>
        </p:xfrm>
        <a:graphic>
          <a:graphicData uri="http://schemas.openxmlformats.org/presentationml/2006/ole">
            <mc:AlternateContent xmlns:mc="http://schemas.openxmlformats.org/markup-compatibility/2006">
              <mc:Choice xmlns:v="urn:schemas-microsoft-com:vml" Requires="v">
                <p:oleObj spid="_x0000_s19469" name="Equation" r:id="rId14" imgW="2247840" imgH="419040" progId="Equation.DSMT4">
                  <p:embed/>
                </p:oleObj>
              </mc:Choice>
              <mc:Fallback>
                <p:oleObj name="Equation" r:id="rId14" imgW="2247840" imgH="419040" progId="Equation.DSMT4">
                  <p:embed/>
                  <p:pic>
                    <p:nvPicPr>
                      <p:cNvPr id="0" name="Object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14600" y="5867400"/>
                        <a:ext cx="4235450" cy="788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0" name="Rectangle 8">
            <a:extLst>
              <a:ext uri="{FF2B5EF4-FFF2-40B4-BE49-F238E27FC236}">
                <a16:creationId xmlns:a16="http://schemas.microsoft.com/office/drawing/2014/main" id="{D193648E-2D6C-455E-908C-A3E1D2575399}"/>
              </a:ext>
            </a:extLst>
          </p:cNvPr>
          <p:cNvSpPr>
            <a:spLocks noChangeArrowheads="1"/>
          </p:cNvSpPr>
          <p:nvPr/>
        </p:nvSpPr>
        <p:spPr bwMode="auto">
          <a:xfrm>
            <a:off x="685800" y="2286000"/>
            <a:ext cx="7924800" cy="1219200"/>
          </a:xfrm>
          <a:prstGeom prst="rect">
            <a:avLst/>
          </a:prstGeom>
          <a:solidFill>
            <a:srgbClr val="DDDDDD"/>
          </a:solidFill>
          <a:ln>
            <a:noFill/>
          </a:ln>
          <a:effectLst/>
        </p:spPr>
        <p:txBody>
          <a:bodyPr wrap="none" anchor="ctr"/>
          <a:lstStyle/>
          <a:p>
            <a:endParaRPr lang="en-US"/>
          </a:p>
        </p:txBody>
      </p:sp>
      <p:graphicFrame>
        <p:nvGraphicFramePr>
          <p:cNvPr id="23557" name="Object 5">
            <a:extLst>
              <a:ext uri="{FF2B5EF4-FFF2-40B4-BE49-F238E27FC236}">
                <a16:creationId xmlns:a16="http://schemas.microsoft.com/office/drawing/2014/main" id="{081C9098-17AE-4F08-8FBC-8D855E2E35B8}"/>
              </a:ext>
            </a:extLst>
          </p:cNvPr>
          <p:cNvGraphicFramePr>
            <a:graphicFrameLocks noChangeAspect="1"/>
          </p:cNvGraphicFramePr>
          <p:nvPr/>
        </p:nvGraphicFramePr>
        <p:xfrm>
          <a:off x="874713" y="2438400"/>
          <a:ext cx="7164387" cy="962025"/>
        </p:xfrm>
        <a:graphic>
          <a:graphicData uri="http://schemas.openxmlformats.org/presentationml/2006/ole">
            <mc:AlternateContent xmlns:mc="http://schemas.openxmlformats.org/markup-compatibility/2006">
              <mc:Choice xmlns:v="urn:schemas-microsoft-com:vml" Requires="v">
                <p:oleObj spid="_x0000_s20485" name="Equation" r:id="rId4" imgW="3593880" imgH="482400" progId="Equation.DSMT4">
                  <p:embed/>
                </p:oleObj>
              </mc:Choice>
              <mc:Fallback>
                <p:oleObj name="Equation" r:id="rId4" imgW="3593880" imgH="4824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4713" y="2438400"/>
                        <a:ext cx="7164387"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9" name="Text Box 7">
            <a:extLst>
              <a:ext uri="{FF2B5EF4-FFF2-40B4-BE49-F238E27FC236}">
                <a16:creationId xmlns:a16="http://schemas.microsoft.com/office/drawing/2014/main" id="{604FC689-D98B-4DE6-8158-3AB759B8B214}"/>
              </a:ext>
            </a:extLst>
          </p:cNvPr>
          <p:cNvSpPr txBox="1">
            <a:spLocks noChangeArrowheads="1"/>
          </p:cNvSpPr>
          <p:nvPr/>
        </p:nvSpPr>
        <p:spPr bwMode="auto">
          <a:xfrm>
            <a:off x="1447800" y="1143000"/>
            <a:ext cx="6149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Measurement Model (Thompson-Gray form)</a:t>
            </a:r>
          </a:p>
        </p:txBody>
      </p:sp>
      <p:sp>
        <p:nvSpPr>
          <p:cNvPr id="23561" name="Line 9">
            <a:extLst>
              <a:ext uri="{FF2B5EF4-FFF2-40B4-BE49-F238E27FC236}">
                <a16:creationId xmlns:a16="http://schemas.microsoft.com/office/drawing/2014/main" id="{EADC473A-8E9E-4B70-8234-5BE80AC4ADBE}"/>
              </a:ext>
            </a:extLst>
          </p:cNvPr>
          <p:cNvSpPr>
            <a:spLocks noChangeShapeType="1"/>
          </p:cNvSpPr>
          <p:nvPr/>
        </p:nvSpPr>
        <p:spPr bwMode="auto">
          <a:xfrm>
            <a:off x="2667000" y="3733800"/>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2" name="Line 10">
            <a:extLst>
              <a:ext uri="{FF2B5EF4-FFF2-40B4-BE49-F238E27FC236}">
                <a16:creationId xmlns:a16="http://schemas.microsoft.com/office/drawing/2014/main" id="{19AC32D4-3CA3-40DB-8B82-915B9B71FCC9}"/>
              </a:ext>
            </a:extLst>
          </p:cNvPr>
          <p:cNvSpPr>
            <a:spLocks noChangeShapeType="1"/>
          </p:cNvSpPr>
          <p:nvPr/>
        </p:nvSpPr>
        <p:spPr bwMode="auto">
          <a:xfrm flipV="1">
            <a:off x="2667000" y="32766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3" name="Line 11">
            <a:extLst>
              <a:ext uri="{FF2B5EF4-FFF2-40B4-BE49-F238E27FC236}">
                <a16:creationId xmlns:a16="http://schemas.microsoft.com/office/drawing/2014/main" id="{C0B122DA-0B43-41BD-9569-05BC6B096CF9}"/>
              </a:ext>
            </a:extLst>
          </p:cNvPr>
          <p:cNvSpPr>
            <a:spLocks noChangeShapeType="1"/>
          </p:cNvSpPr>
          <p:nvPr/>
        </p:nvSpPr>
        <p:spPr bwMode="auto">
          <a:xfrm flipV="1">
            <a:off x="3886200" y="3352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4" name="Text Box 12">
            <a:extLst>
              <a:ext uri="{FF2B5EF4-FFF2-40B4-BE49-F238E27FC236}">
                <a16:creationId xmlns:a16="http://schemas.microsoft.com/office/drawing/2014/main" id="{F666EA7A-F93B-40C8-AEA6-F6AC0CD9DB05}"/>
              </a:ext>
            </a:extLst>
          </p:cNvPr>
          <p:cNvSpPr txBox="1">
            <a:spLocks noChangeArrowheads="1"/>
          </p:cNvSpPr>
          <p:nvPr/>
        </p:nvSpPr>
        <p:spPr bwMode="auto">
          <a:xfrm>
            <a:off x="2438400" y="3886200"/>
            <a:ext cx="1555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beam models</a:t>
            </a:r>
          </a:p>
        </p:txBody>
      </p:sp>
      <p:sp>
        <p:nvSpPr>
          <p:cNvPr id="23565" name="Line 13">
            <a:extLst>
              <a:ext uri="{FF2B5EF4-FFF2-40B4-BE49-F238E27FC236}">
                <a16:creationId xmlns:a16="http://schemas.microsoft.com/office/drawing/2014/main" id="{8F72CB17-F652-4205-B40A-2E73856368CB}"/>
              </a:ext>
            </a:extLst>
          </p:cNvPr>
          <p:cNvSpPr>
            <a:spLocks noChangeShapeType="1"/>
          </p:cNvSpPr>
          <p:nvPr/>
        </p:nvSpPr>
        <p:spPr bwMode="auto">
          <a:xfrm>
            <a:off x="3962400" y="37338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6" name="Line 14">
            <a:extLst>
              <a:ext uri="{FF2B5EF4-FFF2-40B4-BE49-F238E27FC236}">
                <a16:creationId xmlns:a16="http://schemas.microsoft.com/office/drawing/2014/main" id="{2B3281B8-6CDA-4D68-8EB4-D2A3E3EF305D}"/>
              </a:ext>
            </a:extLst>
          </p:cNvPr>
          <p:cNvSpPr>
            <a:spLocks noChangeShapeType="1"/>
          </p:cNvSpPr>
          <p:nvPr/>
        </p:nvSpPr>
        <p:spPr bwMode="auto">
          <a:xfrm flipV="1">
            <a:off x="3962400" y="3352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7" name="Line 15">
            <a:extLst>
              <a:ext uri="{FF2B5EF4-FFF2-40B4-BE49-F238E27FC236}">
                <a16:creationId xmlns:a16="http://schemas.microsoft.com/office/drawing/2014/main" id="{5EA849FA-373C-446F-9843-037E57C1E96F}"/>
              </a:ext>
            </a:extLst>
          </p:cNvPr>
          <p:cNvSpPr>
            <a:spLocks noChangeShapeType="1"/>
          </p:cNvSpPr>
          <p:nvPr/>
        </p:nvSpPr>
        <p:spPr bwMode="auto">
          <a:xfrm flipV="1">
            <a:off x="6172200" y="3352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3568" name="Object 16">
            <a:extLst>
              <a:ext uri="{FF2B5EF4-FFF2-40B4-BE49-F238E27FC236}">
                <a16:creationId xmlns:a16="http://schemas.microsoft.com/office/drawing/2014/main" id="{E725BB99-D06F-4A40-9151-0C7B69C325BE}"/>
              </a:ext>
            </a:extLst>
          </p:cNvPr>
          <p:cNvGraphicFramePr>
            <a:graphicFrameLocks noChangeAspect="1"/>
          </p:cNvGraphicFramePr>
          <p:nvPr/>
        </p:nvGraphicFramePr>
        <p:xfrm>
          <a:off x="4267200" y="3749675"/>
          <a:ext cx="1600200" cy="568325"/>
        </p:xfrm>
        <a:graphic>
          <a:graphicData uri="http://schemas.openxmlformats.org/presentationml/2006/ole">
            <mc:AlternateContent xmlns:mc="http://schemas.openxmlformats.org/markup-compatibility/2006">
              <mc:Choice xmlns:v="urn:schemas-microsoft-com:vml" Requires="v">
                <p:oleObj spid="_x0000_s20486" name="Equation" r:id="rId6" imgW="787320" imgH="279360" progId="Equation.DSMT4">
                  <p:embed/>
                </p:oleObj>
              </mc:Choice>
              <mc:Fallback>
                <p:oleObj name="Equation" r:id="rId6" imgW="787320" imgH="279360" progId="Equation.DSMT4">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7200" y="3749675"/>
                        <a:ext cx="1600200" cy="56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69" name="Text Box 17">
            <a:extLst>
              <a:ext uri="{FF2B5EF4-FFF2-40B4-BE49-F238E27FC236}">
                <a16:creationId xmlns:a16="http://schemas.microsoft.com/office/drawing/2014/main" id="{6AB908C1-D0F2-4DF2-8CAC-3E0E281AB573}"/>
              </a:ext>
            </a:extLst>
          </p:cNvPr>
          <p:cNvSpPr txBox="1">
            <a:spLocks noChangeArrowheads="1"/>
          </p:cNvSpPr>
          <p:nvPr/>
        </p:nvSpPr>
        <p:spPr bwMode="auto">
          <a:xfrm>
            <a:off x="4175125" y="4303713"/>
            <a:ext cx="22288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 far field </a:t>
            </a:r>
          </a:p>
          <a:p>
            <a:r>
              <a:rPr lang="en-US" altLang="en-US"/>
              <a:t>scattering amplitude</a:t>
            </a:r>
          </a:p>
          <a:p>
            <a:r>
              <a:rPr lang="en-US" altLang="en-US"/>
              <a:t>component</a:t>
            </a:r>
          </a:p>
        </p:txBody>
      </p:sp>
      <p:sp>
        <p:nvSpPr>
          <p:cNvPr id="23570" name="Text Box 18">
            <a:extLst>
              <a:ext uri="{FF2B5EF4-FFF2-40B4-BE49-F238E27FC236}">
                <a16:creationId xmlns:a16="http://schemas.microsoft.com/office/drawing/2014/main" id="{C210ADA1-6A36-48A5-A8F4-96E3FC78BA46}"/>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23571" name="Line 19">
            <a:extLst>
              <a:ext uri="{FF2B5EF4-FFF2-40B4-BE49-F238E27FC236}">
                <a16:creationId xmlns:a16="http://schemas.microsoft.com/office/drawing/2014/main" id="{BAAB5A9F-2138-482E-9F44-B67546C36469}"/>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3572" name="Rectangle 20">
            <a:extLst>
              <a:ext uri="{FF2B5EF4-FFF2-40B4-BE49-F238E27FC236}">
                <a16:creationId xmlns:a16="http://schemas.microsoft.com/office/drawing/2014/main" id="{A5B70520-9CC4-4030-993E-C820EEAD32D3}"/>
              </a:ext>
            </a:extLst>
          </p:cNvPr>
          <p:cNvSpPr>
            <a:spLocks noChangeArrowheads="1"/>
          </p:cNvSpPr>
          <p:nvPr/>
        </p:nvSpPr>
        <p:spPr bwMode="auto">
          <a:xfrm>
            <a:off x="1143000" y="1752600"/>
            <a:ext cx="58007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en-US" sz="1200"/>
              <a:t>R. B. Thompson and T. A. Gray, J. Acoust. Soc. Am., Vol. 74, (1983), pp. 140-146. </a:t>
            </a:r>
          </a:p>
        </p:txBody>
      </p:sp>
      <p:graphicFrame>
        <p:nvGraphicFramePr>
          <p:cNvPr id="23573" name="Object 21">
            <a:extLst>
              <a:ext uri="{FF2B5EF4-FFF2-40B4-BE49-F238E27FC236}">
                <a16:creationId xmlns:a16="http://schemas.microsoft.com/office/drawing/2014/main" id="{925F8AD0-9964-409F-937D-7242983F2BBB}"/>
              </a:ext>
            </a:extLst>
          </p:cNvPr>
          <p:cNvGraphicFramePr>
            <a:graphicFrameLocks noChangeAspect="1"/>
          </p:cNvGraphicFramePr>
          <p:nvPr/>
        </p:nvGraphicFramePr>
        <p:xfrm>
          <a:off x="1601788" y="5334000"/>
          <a:ext cx="6167437" cy="1014413"/>
        </p:xfrm>
        <a:graphic>
          <a:graphicData uri="http://schemas.openxmlformats.org/presentationml/2006/ole">
            <mc:AlternateContent xmlns:mc="http://schemas.openxmlformats.org/markup-compatibility/2006">
              <mc:Choice xmlns:v="urn:schemas-microsoft-com:vml" Requires="v">
                <p:oleObj spid="_x0000_s20487" name="Equation" r:id="rId8" imgW="2933640" imgH="482400" progId="Equation.DSMT4">
                  <p:embed/>
                </p:oleObj>
              </mc:Choice>
              <mc:Fallback>
                <p:oleObj name="Equation" r:id="rId8" imgW="2933640" imgH="482400" progId="Equation.DSMT4">
                  <p:embed/>
                  <p:pic>
                    <p:nvPicPr>
                      <p:cNvPr id="0" name="Object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01788" y="5334000"/>
                        <a:ext cx="6167437" cy="1014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FC5F9D5A-EDEA-40EF-A9E0-481EE1625F97}"/>
              </a:ext>
            </a:extLst>
          </p:cNvPr>
          <p:cNvSpPr txBox="1"/>
          <p:nvPr/>
        </p:nvSpPr>
        <p:spPr>
          <a:xfrm flipH="1">
            <a:off x="1175510" y="4893078"/>
            <a:ext cx="2040765" cy="646331"/>
          </a:xfrm>
          <a:prstGeom prst="rect">
            <a:avLst/>
          </a:prstGeom>
          <a:noFill/>
        </p:spPr>
        <p:txBody>
          <a:bodyPr wrap="square" rtlCol="0">
            <a:spAutoFit/>
          </a:bodyPr>
          <a:lstStyle/>
          <a:p>
            <a:r>
              <a:rPr lang="en-US" dirty="0"/>
              <a:t>acoustic/elastic </a:t>
            </a:r>
          </a:p>
          <a:p>
            <a:r>
              <a:rPr lang="en-US" dirty="0"/>
              <a:t>transfer function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9" name="Rectangle 19">
            <a:extLst>
              <a:ext uri="{FF2B5EF4-FFF2-40B4-BE49-F238E27FC236}">
                <a16:creationId xmlns:a16="http://schemas.microsoft.com/office/drawing/2014/main" id="{252468DF-A49E-4459-A3EA-1553307B4F15}"/>
              </a:ext>
            </a:extLst>
          </p:cNvPr>
          <p:cNvSpPr>
            <a:spLocks noChangeArrowheads="1"/>
          </p:cNvSpPr>
          <p:nvPr/>
        </p:nvSpPr>
        <p:spPr bwMode="auto">
          <a:xfrm>
            <a:off x="739775" y="2519363"/>
            <a:ext cx="8153400" cy="41910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64" name="Rectangle 4">
            <a:extLst>
              <a:ext uri="{FF2B5EF4-FFF2-40B4-BE49-F238E27FC236}">
                <a16:creationId xmlns:a16="http://schemas.microsoft.com/office/drawing/2014/main" id="{25B6CB30-53B0-4A63-9E6B-730816AD9C8A}"/>
              </a:ext>
            </a:extLst>
          </p:cNvPr>
          <p:cNvSpPr>
            <a:spLocks noChangeArrowheads="1"/>
          </p:cNvSpPr>
          <p:nvPr/>
        </p:nvSpPr>
        <p:spPr bwMode="auto">
          <a:xfrm>
            <a:off x="663575" y="1182688"/>
            <a:ext cx="7924800" cy="1219200"/>
          </a:xfrm>
          <a:prstGeom prst="rect">
            <a:avLst/>
          </a:prstGeom>
          <a:solidFill>
            <a:srgbClr val="DDDDDD"/>
          </a:solidFill>
          <a:ln>
            <a:noFill/>
          </a:ln>
          <a:effectLst/>
        </p:spPr>
        <p:txBody>
          <a:bodyPr wrap="none" anchor="ctr"/>
          <a:lstStyle/>
          <a:p>
            <a:endParaRPr lang="en-US"/>
          </a:p>
        </p:txBody>
      </p:sp>
      <p:graphicFrame>
        <p:nvGraphicFramePr>
          <p:cNvPr id="40965" name="Object 5">
            <a:extLst>
              <a:ext uri="{FF2B5EF4-FFF2-40B4-BE49-F238E27FC236}">
                <a16:creationId xmlns:a16="http://schemas.microsoft.com/office/drawing/2014/main" id="{42811788-C6CD-4086-952B-254B84FBAFAD}"/>
              </a:ext>
            </a:extLst>
          </p:cNvPr>
          <p:cNvGraphicFramePr>
            <a:graphicFrameLocks noChangeAspect="1"/>
          </p:cNvGraphicFramePr>
          <p:nvPr/>
        </p:nvGraphicFramePr>
        <p:xfrm>
          <a:off x="1157288" y="1335088"/>
          <a:ext cx="6554787" cy="962025"/>
        </p:xfrm>
        <a:graphic>
          <a:graphicData uri="http://schemas.openxmlformats.org/presentationml/2006/ole">
            <mc:AlternateContent xmlns:mc="http://schemas.openxmlformats.org/markup-compatibility/2006">
              <mc:Choice xmlns:v="urn:schemas-microsoft-com:vml" Requires="v">
                <p:oleObj spid="_x0000_s21507" name="Equation" r:id="rId4" imgW="3288960" imgH="482400" progId="Equation.DSMT4">
                  <p:embed/>
                </p:oleObj>
              </mc:Choice>
              <mc:Fallback>
                <p:oleObj name="Equation" r:id="rId4" imgW="3288960" imgH="4824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7288" y="1335088"/>
                        <a:ext cx="6554787"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66" name="Text Box 6">
            <a:extLst>
              <a:ext uri="{FF2B5EF4-FFF2-40B4-BE49-F238E27FC236}">
                <a16:creationId xmlns:a16="http://schemas.microsoft.com/office/drawing/2014/main" id="{F0107514-B4D3-41BE-8767-26E2CEEF52AA}"/>
              </a:ext>
            </a:extLst>
          </p:cNvPr>
          <p:cNvSpPr txBox="1">
            <a:spLocks noChangeArrowheads="1"/>
          </p:cNvSpPr>
          <p:nvPr/>
        </p:nvSpPr>
        <p:spPr bwMode="auto">
          <a:xfrm>
            <a:off x="1730375" y="649288"/>
            <a:ext cx="6149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Measurement Model (Thompson-Gray form)</a:t>
            </a:r>
          </a:p>
        </p:txBody>
      </p:sp>
      <p:sp>
        <p:nvSpPr>
          <p:cNvPr id="40968" name="Text Box 8">
            <a:extLst>
              <a:ext uri="{FF2B5EF4-FFF2-40B4-BE49-F238E27FC236}">
                <a16:creationId xmlns:a16="http://schemas.microsoft.com/office/drawing/2014/main" id="{4EB2701B-25FE-42BF-BB44-CD6BC2CFE937}"/>
              </a:ext>
            </a:extLst>
          </p:cNvPr>
          <p:cNvSpPr txBox="1">
            <a:spLocks noChangeArrowheads="1"/>
          </p:cNvSpPr>
          <p:nvPr/>
        </p:nvSpPr>
        <p:spPr bwMode="auto">
          <a:xfrm>
            <a:off x="815975" y="2671763"/>
            <a:ext cx="744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  linear, reciprocal acoustic and elastic media (harmonic disturbances)</a:t>
            </a:r>
          </a:p>
        </p:txBody>
      </p:sp>
      <p:sp>
        <p:nvSpPr>
          <p:cNvPr id="40970" name="Text Box 10">
            <a:extLst>
              <a:ext uri="{FF2B5EF4-FFF2-40B4-BE49-F238E27FC236}">
                <a16:creationId xmlns:a16="http://schemas.microsoft.com/office/drawing/2014/main" id="{D37526CB-80D1-4A46-AE9B-755C96E87ECC}"/>
              </a:ext>
            </a:extLst>
          </p:cNvPr>
          <p:cNvSpPr txBox="1">
            <a:spLocks noChangeArrowheads="1"/>
          </p:cNvSpPr>
          <p:nvPr/>
        </p:nvSpPr>
        <p:spPr bwMode="auto">
          <a:xfrm>
            <a:off x="836613" y="3152775"/>
            <a:ext cx="7848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2)   the output velocity for the transducer(s) can be written in a separable form</a:t>
            </a:r>
          </a:p>
        </p:txBody>
      </p:sp>
      <p:sp>
        <p:nvSpPr>
          <p:cNvPr id="40972" name="Text Box 12">
            <a:extLst>
              <a:ext uri="{FF2B5EF4-FFF2-40B4-BE49-F238E27FC236}">
                <a16:creationId xmlns:a16="http://schemas.microsoft.com/office/drawing/2014/main" id="{F219CE6C-70ED-4581-9E33-4A9E5E96B03F}"/>
              </a:ext>
            </a:extLst>
          </p:cNvPr>
          <p:cNvSpPr txBox="1">
            <a:spLocks noChangeArrowheads="1"/>
          </p:cNvSpPr>
          <p:nvPr/>
        </p:nvSpPr>
        <p:spPr bwMode="auto">
          <a:xfrm>
            <a:off x="827088" y="3825875"/>
            <a:ext cx="7407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3) the pulser, receiver, transducers and cabling can be replaced by equivalent linear, time-shift invariant (LTI) systems.</a:t>
            </a:r>
          </a:p>
        </p:txBody>
      </p:sp>
      <p:sp>
        <p:nvSpPr>
          <p:cNvPr id="40974" name="Text Box 14">
            <a:extLst>
              <a:ext uri="{FF2B5EF4-FFF2-40B4-BE49-F238E27FC236}">
                <a16:creationId xmlns:a16="http://schemas.microsoft.com/office/drawing/2014/main" id="{32312855-BE5A-43A6-B4EC-A233300DDD7B}"/>
              </a:ext>
            </a:extLst>
          </p:cNvPr>
          <p:cNvSpPr txBox="1">
            <a:spLocks noChangeArrowheads="1"/>
          </p:cNvSpPr>
          <p:nvPr/>
        </p:nvSpPr>
        <p:spPr bwMode="auto">
          <a:xfrm>
            <a:off x="817563" y="4597400"/>
            <a:ext cx="7559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4) the transducers are assumed to behave as piston radiators operating at high frequency</a:t>
            </a:r>
          </a:p>
        </p:txBody>
      </p:sp>
      <p:sp>
        <p:nvSpPr>
          <p:cNvPr id="40976" name="Text Box 16">
            <a:extLst>
              <a:ext uri="{FF2B5EF4-FFF2-40B4-BE49-F238E27FC236}">
                <a16:creationId xmlns:a16="http://schemas.microsoft.com/office/drawing/2014/main" id="{CC84B9A6-4AE2-4A63-AC07-2D0F507B5CDA}"/>
              </a:ext>
            </a:extLst>
          </p:cNvPr>
          <p:cNvSpPr txBox="1">
            <a:spLocks noChangeArrowheads="1"/>
          </p:cNvSpPr>
          <p:nvPr/>
        </p:nvSpPr>
        <p:spPr bwMode="auto">
          <a:xfrm>
            <a:off x="806450" y="5392738"/>
            <a:ext cx="715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5) the incident waves are quasi-plane waves in the vicinity of the flaw</a:t>
            </a:r>
          </a:p>
        </p:txBody>
      </p:sp>
      <p:sp>
        <p:nvSpPr>
          <p:cNvPr id="40978" name="Text Box 18">
            <a:extLst>
              <a:ext uri="{FF2B5EF4-FFF2-40B4-BE49-F238E27FC236}">
                <a16:creationId xmlns:a16="http://schemas.microsoft.com/office/drawing/2014/main" id="{573E1342-5802-48CE-ABC5-BE68AF311F1F}"/>
              </a:ext>
            </a:extLst>
          </p:cNvPr>
          <p:cNvSpPr txBox="1">
            <a:spLocks noChangeArrowheads="1"/>
          </p:cNvSpPr>
          <p:nvPr/>
        </p:nvSpPr>
        <p:spPr bwMode="auto">
          <a:xfrm>
            <a:off x="827088" y="5873750"/>
            <a:ext cx="7559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6) the scatterer is a small 3-D flaw where the incident waves do not vary significantly in amplitude over the surface of the flaw</a:t>
            </a:r>
          </a:p>
        </p:txBody>
      </p:sp>
      <p:sp>
        <p:nvSpPr>
          <p:cNvPr id="40981" name="Text Box 21">
            <a:extLst>
              <a:ext uri="{FF2B5EF4-FFF2-40B4-BE49-F238E27FC236}">
                <a16:creationId xmlns:a16="http://schemas.microsoft.com/office/drawing/2014/main" id="{CAE26D8F-6E76-49B2-B50D-F58B0438FCCD}"/>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40982" name="Line 22">
            <a:extLst>
              <a:ext uri="{FF2B5EF4-FFF2-40B4-BE49-F238E27FC236}">
                <a16:creationId xmlns:a16="http://schemas.microsoft.com/office/drawing/2014/main" id="{4D16A631-B085-4E92-B058-805BC8042413}"/>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66" name="Rectangle 38">
            <a:extLst>
              <a:ext uri="{FF2B5EF4-FFF2-40B4-BE49-F238E27FC236}">
                <a16:creationId xmlns:a16="http://schemas.microsoft.com/office/drawing/2014/main" id="{BDC13466-4498-4B56-9640-D4E181CEF897}"/>
              </a:ext>
            </a:extLst>
          </p:cNvPr>
          <p:cNvSpPr>
            <a:spLocks noChangeArrowheads="1"/>
          </p:cNvSpPr>
          <p:nvPr/>
        </p:nvSpPr>
        <p:spPr bwMode="auto">
          <a:xfrm>
            <a:off x="457200" y="685800"/>
            <a:ext cx="4495800" cy="15240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3" name="Text Box 5">
            <a:extLst>
              <a:ext uri="{FF2B5EF4-FFF2-40B4-BE49-F238E27FC236}">
                <a16:creationId xmlns:a16="http://schemas.microsoft.com/office/drawing/2014/main" id="{B287685B-DD0C-4DB8-89B2-2B68DB17DC03}"/>
              </a:ext>
            </a:extLst>
          </p:cNvPr>
          <p:cNvSpPr txBox="1">
            <a:spLocks noChangeArrowheads="1"/>
          </p:cNvSpPr>
          <p:nvPr/>
        </p:nvSpPr>
        <p:spPr bwMode="auto">
          <a:xfrm>
            <a:off x="533400" y="762000"/>
            <a:ext cx="44196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6a) If instead, the scatterer is a small cylindrical flaw (e.g. side-drilled hole), with incident and scattered wave directions in the plane of the cross-section then we can assume</a:t>
            </a:r>
          </a:p>
        </p:txBody>
      </p:sp>
      <p:sp>
        <p:nvSpPr>
          <p:cNvPr id="22534" name="Oval 6">
            <a:extLst>
              <a:ext uri="{FF2B5EF4-FFF2-40B4-BE49-F238E27FC236}">
                <a16:creationId xmlns:a16="http://schemas.microsoft.com/office/drawing/2014/main" id="{7BC5852C-7521-4BCD-A773-B37293ED7D44}"/>
              </a:ext>
            </a:extLst>
          </p:cNvPr>
          <p:cNvSpPr>
            <a:spLocks noChangeArrowheads="1"/>
          </p:cNvSpPr>
          <p:nvPr/>
        </p:nvSpPr>
        <p:spPr bwMode="auto">
          <a:xfrm>
            <a:off x="5934075" y="2103438"/>
            <a:ext cx="381000" cy="381000"/>
          </a:xfrm>
          <a:prstGeom prst="ellipse">
            <a:avLst/>
          </a:prstGeom>
          <a:solidFill>
            <a:srgbClr val="B2B2B2"/>
          </a:solidFill>
          <a:ln w="9525">
            <a:round/>
            <a:headEnd/>
            <a:tailEnd/>
          </a:ln>
          <a:effectLst/>
          <a:scene3d>
            <a:camera prst="legacyObliqueTopRight"/>
            <a:lightRig rig="legacyFlat3" dir="b"/>
          </a:scene3d>
          <a:sp3d extrusionH="3630600" prstMaterial="legacyMatte">
            <a:bevelT w="13500" h="13500" prst="angle"/>
            <a:bevelB w="13500" h="13500" prst="angle"/>
            <a:extrusionClr>
              <a:srgbClr val="B2B2B2"/>
            </a:extrusionClr>
            <a:contourClr>
              <a:srgbClr val="B2B2B2"/>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US"/>
          </a:p>
        </p:txBody>
      </p:sp>
      <p:sp>
        <p:nvSpPr>
          <p:cNvPr id="22535" name="Line 7">
            <a:extLst>
              <a:ext uri="{FF2B5EF4-FFF2-40B4-BE49-F238E27FC236}">
                <a16:creationId xmlns:a16="http://schemas.microsoft.com/office/drawing/2014/main" id="{5A61595F-5523-4CA6-9026-DF85FBE5C154}"/>
              </a:ext>
            </a:extLst>
          </p:cNvPr>
          <p:cNvSpPr>
            <a:spLocks noChangeShapeType="1"/>
          </p:cNvSpPr>
          <p:nvPr/>
        </p:nvSpPr>
        <p:spPr bwMode="auto">
          <a:xfrm>
            <a:off x="6848475" y="1570038"/>
            <a:ext cx="838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6" name="Line 8">
            <a:extLst>
              <a:ext uri="{FF2B5EF4-FFF2-40B4-BE49-F238E27FC236}">
                <a16:creationId xmlns:a16="http://schemas.microsoft.com/office/drawing/2014/main" id="{52E61BE9-EF39-468F-BD87-14CF78107C69}"/>
              </a:ext>
            </a:extLst>
          </p:cNvPr>
          <p:cNvSpPr>
            <a:spLocks noChangeShapeType="1"/>
          </p:cNvSpPr>
          <p:nvPr/>
        </p:nvSpPr>
        <p:spPr bwMode="auto">
          <a:xfrm flipV="1">
            <a:off x="6848475" y="808038"/>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7" name="Line 9">
            <a:extLst>
              <a:ext uri="{FF2B5EF4-FFF2-40B4-BE49-F238E27FC236}">
                <a16:creationId xmlns:a16="http://schemas.microsoft.com/office/drawing/2014/main" id="{B51C83FD-AC95-45CA-B7CC-ECFC493655DC}"/>
              </a:ext>
            </a:extLst>
          </p:cNvPr>
          <p:cNvSpPr>
            <a:spLocks noChangeShapeType="1"/>
          </p:cNvSpPr>
          <p:nvPr/>
        </p:nvSpPr>
        <p:spPr bwMode="auto">
          <a:xfrm flipH="1">
            <a:off x="6326188" y="1570038"/>
            <a:ext cx="522287" cy="5222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38" name="Object 10">
            <a:extLst>
              <a:ext uri="{FF2B5EF4-FFF2-40B4-BE49-F238E27FC236}">
                <a16:creationId xmlns:a16="http://schemas.microsoft.com/office/drawing/2014/main" id="{399582CA-5FF8-4EFE-B485-3EA1FD970FAE}"/>
              </a:ext>
            </a:extLst>
          </p:cNvPr>
          <p:cNvGraphicFramePr>
            <a:graphicFrameLocks noChangeAspect="1"/>
          </p:cNvGraphicFramePr>
          <p:nvPr/>
        </p:nvGraphicFramePr>
        <p:xfrm>
          <a:off x="6365875" y="503238"/>
          <a:ext cx="365125" cy="547687"/>
        </p:xfrm>
        <a:graphic>
          <a:graphicData uri="http://schemas.openxmlformats.org/presentationml/2006/ole">
            <mc:AlternateContent xmlns:mc="http://schemas.openxmlformats.org/markup-compatibility/2006">
              <mc:Choice xmlns:v="urn:schemas-microsoft-com:vml" Requires="v">
                <p:oleObj spid="_x0000_s22543" name="Equation" r:id="rId4" imgW="152280" imgH="228600" progId="Equation.DSMT4">
                  <p:embed/>
                </p:oleObj>
              </mc:Choice>
              <mc:Fallback>
                <p:oleObj name="Equation" r:id="rId4" imgW="152280" imgH="22860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5875" y="503238"/>
                        <a:ext cx="365125" cy="547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9" name="Object 11">
            <a:extLst>
              <a:ext uri="{FF2B5EF4-FFF2-40B4-BE49-F238E27FC236}">
                <a16:creationId xmlns:a16="http://schemas.microsoft.com/office/drawing/2014/main" id="{844A38DF-D497-4AD7-B6C0-74711204524C}"/>
              </a:ext>
            </a:extLst>
          </p:cNvPr>
          <p:cNvGraphicFramePr>
            <a:graphicFrameLocks noChangeAspect="1"/>
          </p:cNvGraphicFramePr>
          <p:nvPr/>
        </p:nvGraphicFramePr>
        <p:xfrm>
          <a:off x="7762875" y="1417638"/>
          <a:ext cx="385763" cy="533400"/>
        </p:xfrm>
        <a:graphic>
          <a:graphicData uri="http://schemas.openxmlformats.org/presentationml/2006/ole">
            <mc:AlternateContent xmlns:mc="http://schemas.openxmlformats.org/markup-compatibility/2006">
              <mc:Choice xmlns:v="urn:schemas-microsoft-com:vml" Requires="v">
                <p:oleObj spid="_x0000_s22544" name="Equation" r:id="rId6" imgW="164880" imgH="228600" progId="Equation.DSMT4">
                  <p:embed/>
                </p:oleObj>
              </mc:Choice>
              <mc:Fallback>
                <p:oleObj name="Equation" r:id="rId6" imgW="164880" imgH="2286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62875" y="1417638"/>
                        <a:ext cx="38576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40" name="Object 12">
            <a:extLst>
              <a:ext uri="{FF2B5EF4-FFF2-40B4-BE49-F238E27FC236}">
                <a16:creationId xmlns:a16="http://schemas.microsoft.com/office/drawing/2014/main" id="{44683C89-4076-4F0A-AD12-5B1C765BDA2B}"/>
              </a:ext>
            </a:extLst>
          </p:cNvPr>
          <p:cNvGraphicFramePr>
            <a:graphicFrameLocks noChangeAspect="1"/>
          </p:cNvGraphicFramePr>
          <p:nvPr/>
        </p:nvGraphicFramePr>
        <p:xfrm>
          <a:off x="5781675" y="1646238"/>
          <a:ext cx="341313" cy="471487"/>
        </p:xfrm>
        <a:graphic>
          <a:graphicData uri="http://schemas.openxmlformats.org/presentationml/2006/ole">
            <mc:AlternateContent xmlns:mc="http://schemas.openxmlformats.org/markup-compatibility/2006">
              <mc:Choice xmlns:v="urn:schemas-microsoft-com:vml" Requires="v">
                <p:oleObj spid="_x0000_s22545" name="Equation" r:id="rId8" imgW="164880" imgH="228600" progId="Equation.DSMT4">
                  <p:embed/>
                </p:oleObj>
              </mc:Choice>
              <mc:Fallback>
                <p:oleObj name="Equation" r:id="rId8" imgW="164880" imgH="22860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81675" y="1646238"/>
                        <a:ext cx="341313"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1" name="Line 13">
            <a:extLst>
              <a:ext uri="{FF2B5EF4-FFF2-40B4-BE49-F238E27FC236}">
                <a16:creationId xmlns:a16="http://schemas.microsoft.com/office/drawing/2014/main" id="{67EEE7E6-BC40-47B6-BE40-8E59A7D0B1EA}"/>
              </a:ext>
            </a:extLst>
          </p:cNvPr>
          <p:cNvSpPr>
            <a:spLocks noChangeShapeType="1"/>
          </p:cNvSpPr>
          <p:nvPr/>
        </p:nvSpPr>
        <p:spPr bwMode="auto">
          <a:xfrm>
            <a:off x="5334000" y="1447800"/>
            <a:ext cx="904875" cy="4603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2" name="Line 14">
            <a:extLst>
              <a:ext uri="{FF2B5EF4-FFF2-40B4-BE49-F238E27FC236}">
                <a16:creationId xmlns:a16="http://schemas.microsoft.com/office/drawing/2014/main" id="{76889FB1-6BCB-4EE7-8BCF-2FB1170AF96A}"/>
              </a:ext>
            </a:extLst>
          </p:cNvPr>
          <p:cNvSpPr>
            <a:spLocks noChangeShapeType="1"/>
          </p:cNvSpPr>
          <p:nvPr/>
        </p:nvSpPr>
        <p:spPr bwMode="auto">
          <a:xfrm flipV="1">
            <a:off x="7381875" y="731838"/>
            <a:ext cx="762000" cy="457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43" name="Object 15">
            <a:extLst>
              <a:ext uri="{FF2B5EF4-FFF2-40B4-BE49-F238E27FC236}">
                <a16:creationId xmlns:a16="http://schemas.microsoft.com/office/drawing/2014/main" id="{5FC88949-4402-43EB-845D-BB1F59FD09C5}"/>
              </a:ext>
            </a:extLst>
          </p:cNvPr>
          <p:cNvGraphicFramePr>
            <a:graphicFrameLocks noChangeAspect="1"/>
          </p:cNvGraphicFramePr>
          <p:nvPr/>
        </p:nvGraphicFramePr>
        <p:xfrm>
          <a:off x="5476875" y="960438"/>
          <a:ext cx="336550" cy="457200"/>
        </p:xfrm>
        <a:graphic>
          <a:graphicData uri="http://schemas.openxmlformats.org/presentationml/2006/ole">
            <mc:AlternateContent xmlns:mc="http://schemas.openxmlformats.org/markup-compatibility/2006">
              <mc:Choice xmlns:v="urn:schemas-microsoft-com:vml" Requires="v">
                <p:oleObj spid="_x0000_s22546" name="Equation" r:id="rId10" imgW="177480" imgH="241200" progId="Equation.DSMT4">
                  <p:embed/>
                </p:oleObj>
              </mc:Choice>
              <mc:Fallback>
                <p:oleObj name="Equation" r:id="rId10" imgW="177480" imgH="24120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76875" y="960438"/>
                        <a:ext cx="3365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44" name="Object 16">
            <a:extLst>
              <a:ext uri="{FF2B5EF4-FFF2-40B4-BE49-F238E27FC236}">
                <a16:creationId xmlns:a16="http://schemas.microsoft.com/office/drawing/2014/main" id="{EB7F9E69-961C-4AA6-8C7B-AA71A86DD1D8}"/>
              </a:ext>
            </a:extLst>
          </p:cNvPr>
          <p:cNvGraphicFramePr>
            <a:graphicFrameLocks noChangeAspect="1"/>
          </p:cNvGraphicFramePr>
          <p:nvPr/>
        </p:nvGraphicFramePr>
        <p:xfrm>
          <a:off x="8067675" y="884238"/>
          <a:ext cx="295275" cy="401637"/>
        </p:xfrm>
        <a:graphic>
          <a:graphicData uri="http://schemas.openxmlformats.org/presentationml/2006/ole">
            <mc:AlternateContent xmlns:mc="http://schemas.openxmlformats.org/markup-compatibility/2006">
              <mc:Choice xmlns:v="urn:schemas-microsoft-com:vml" Requires="v">
                <p:oleObj spid="_x0000_s22547" name="Equation" r:id="rId12" imgW="177480" imgH="241200" progId="Equation.DSMT4">
                  <p:embed/>
                </p:oleObj>
              </mc:Choice>
              <mc:Fallback>
                <p:oleObj name="Equation" r:id="rId12" imgW="177480" imgH="241200" progId="Equation.DSMT4">
                  <p:embed/>
                  <p:pic>
                    <p:nvPicPr>
                      <p:cNvPr id="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067675" y="884238"/>
                        <a:ext cx="295275" cy="401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45" name="Object 17">
            <a:extLst>
              <a:ext uri="{FF2B5EF4-FFF2-40B4-BE49-F238E27FC236}">
                <a16:creationId xmlns:a16="http://schemas.microsoft.com/office/drawing/2014/main" id="{1C3361BF-E466-4AC1-AD37-47AC4321AB62}"/>
              </a:ext>
            </a:extLst>
          </p:cNvPr>
          <p:cNvGraphicFramePr>
            <a:graphicFrameLocks noChangeAspect="1"/>
          </p:cNvGraphicFramePr>
          <p:nvPr/>
        </p:nvGraphicFramePr>
        <p:xfrm>
          <a:off x="658813" y="3322638"/>
          <a:ext cx="3821112" cy="566737"/>
        </p:xfrm>
        <a:graphic>
          <a:graphicData uri="http://schemas.openxmlformats.org/presentationml/2006/ole">
            <mc:AlternateContent xmlns:mc="http://schemas.openxmlformats.org/markup-compatibility/2006">
              <mc:Choice xmlns:v="urn:schemas-microsoft-com:vml" Requires="v">
                <p:oleObj spid="_x0000_s22548" name="Equation" r:id="rId14" imgW="2057400" imgH="304560" progId="Equation.DSMT4">
                  <p:embed/>
                </p:oleObj>
              </mc:Choice>
              <mc:Fallback>
                <p:oleObj name="Equation" r:id="rId14" imgW="2057400" imgH="304560" progId="Equation.DSMT4">
                  <p:embed/>
                  <p:pic>
                    <p:nvPicPr>
                      <p:cNvPr id="0" name="Object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58813" y="3322638"/>
                        <a:ext cx="3821112" cy="566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46" name="Object 18">
            <a:extLst>
              <a:ext uri="{FF2B5EF4-FFF2-40B4-BE49-F238E27FC236}">
                <a16:creationId xmlns:a16="http://schemas.microsoft.com/office/drawing/2014/main" id="{8C7A3745-218C-4140-827C-B8C2A3EB5077}"/>
              </a:ext>
            </a:extLst>
          </p:cNvPr>
          <p:cNvGraphicFramePr>
            <a:graphicFrameLocks noChangeAspect="1"/>
          </p:cNvGraphicFramePr>
          <p:nvPr/>
        </p:nvGraphicFramePr>
        <p:xfrm>
          <a:off x="838200" y="2286000"/>
          <a:ext cx="3709988" cy="911225"/>
        </p:xfrm>
        <a:graphic>
          <a:graphicData uri="http://schemas.openxmlformats.org/presentationml/2006/ole">
            <mc:AlternateContent xmlns:mc="http://schemas.openxmlformats.org/markup-compatibility/2006">
              <mc:Choice xmlns:v="urn:schemas-microsoft-com:vml" Requires="v">
                <p:oleObj spid="_x0000_s22549" name="Equation" r:id="rId16" imgW="2171520" imgH="533160" progId="Equation.DSMT4">
                  <p:embed/>
                </p:oleObj>
              </mc:Choice>
              <mc:Fallback>
                <p:oleObj name="Equation" r:id="rId16" imgW="2171520" imgH="533160" progId="Equation.DSMT4">
                  <p:embed/>
                  <p:pic>
                    <p:nvPicPr>
                      <p:cNvPr id="0" name="Object 1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38200" y="2286000"/>
                        <a:ext cx="3709988" cy="911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47" name="Object 19">
            <a:extLst>
              <a:ext uri="{FF2B5EF4-FFF2-40B4-BE49-F238E27FC236}">
                <a16:creationId xmlns:a16="http://schemas.microsoft.com/office/drawing/2014/main" id="{14A3A0E1-35E1-4F51-B27D-184EE6BC0B70}"/>
              </a:ext>
            </a:extLst>
          </p:cNvPr>
          <p:cNvGraphicFramePr>
            <a:graphicFrameLocks noChangeAspect="1"/>
          </p:cNvGraphicFramePr>
          <p:nvPr/>
        </p:nvGraphicFramePr>
        <p:xfrm>
          <a:off x="4678363" y="3408363"/>
          <a:ext cx="1143000" cy="407987"/>
        </p:xfrm>
        <a:graphic>
          <a:graphicData uri="http://schemas.openxmlformats.org/presentationml/2006/ole">
            <mc:AlternateContent xmlns:mc="http://schemas.openxmlformats.org/markup-compatibility/2006">
              <mc:Choice xmlns:v="urn:schemas-microsoft-com:vml" Requires="v">
                <p:oleObj spid="_x0000_s22550" name="Equation" r:id="rId18" imgW="711000" imgH="253800" progId="Equation.DSMT4">
                  <p:embed/>
                </p:oleObj>
              </mc:Choice>
              <mc:Fallback>
                <p:oleObj name="Equation" r:id="rId18" imgW="711000" imgH="253800" progId="Equation.DSMT4">
                  <p:embed/>
                  <p:pic>
                    <p:nvPicPr>
                      <p:cNvPr id="0" name="Object 1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678363" y="3408363"/>
                        <a:ext cx="1143000" cy="407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8" name="Text Box 20">
            <a:extLst>
              <a:ext uri="{FF2B5EF4-FFF2-40B4-BE49-F238E27FC236}">
                <a16:creationId xmlns:a16="http://schemas.microsoft.com/office/drawing/2014/main" id="{492F2260-1F5D-4802-A34C-84CE8651EB00}"/>
              </a:ext>
            </a:extLst>
          </p:cNvPr>
          <p:cNvSpPr txBox="1">
            <a:spLocks noChangeArrowheads="1"/>
          </p:cNvSpPr>
          <p:nvPr/>
        </p:nvSpPr>
        <p:spPr bwMode="auto">
          <a:xfrm>
            <a:off x="5924550" y="3438525"/>
            <a:ext cx="60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only</a:t>
            </a:r>
          </a:p>
        </p:txBody>
      </p:sp>
      <p:graphicFrame>
        <p:nvGraphicFramePr>
          <p:cNvPr id="22549" name="Object 21">
            <a:extLst>
              <a:ext uri="{FF2B5EF4-FFF2-40B4-BE49-F238E27FC236}">
                <a16:creationId xmlns:a16="http://schemas.microsoft.com/office/drawing/2014/main" id="{2E5CA2DD-DB1F-46C1-B0E2-98BE0EC18862}"/>
              </a:ext>
            </a:extLst>
          </p:cNvPr>
          <p:cNvGraphicFramePr>
            <a:graphicFrameLocks noChangeAspect="1"/>
          </p:cNvGraphicFramePr>
          <p:nvPr/>
        </p:nvGraphicFramePr>
        <p:xfrm>
          <a:off x="741363" y="4389438"/>
          <a:ext cx="7777162" cy="1049337"/>
        </p:xfrm>
        <a:graphic>
          <a:graphicData uri="http://schemas.openxmlformats.org/presentationml/2006/ole">
            <mc:AlternateContent xmlns:mc="http://schemas.openxmlformats.org/markup-compatibility/2006">
              <mc:Choice xmlns:v="urn:schemas-microsoft-com:vml" Requires="v">
                <p:oleObj spid="_x0000_s22551" name="Equation" r:id="rId20" imgW="3771720" imgH="507960" progId="Equation.DSMT4">
                  <p:embed/>
                </p:oleObj>
              </mc:Choice>
              <mc:Fallback>
                <p:oleObj name="Equation" r:id="rId20" imgW="3771720" imgH="507960" progId="Equation.DSMT4">
                  <p:embed/>
                  <p:pic>
                    <p:nvPicPr>
                      <p:cNvPr id="0" name="Object 2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41363" y="4389438"/>
                        <a:ext cx="7777162"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550" name="Oval 22">
            <a:extLst>
              <a:ext uri="{FF2B5EF4-FFF2-40B4-BE49-F238E27FC236}">
                <a16:creationId xmlns:a16="http://schemas.microsoft.com/office/drawing/2014/main" id="{F51990DF-FD8D-4E83-8E3F-9DC0B201FB4A}"/>
              </a:ext>
            </a:extLst>
          </p:cNvPr>
          <p:cNvSpPr>
            <a:spLocks noChangeArrowheads="1"/>
          </p:cNvSpPr>
          <p:nvPr/>
        </p:nvSpPr>
        <p:spPr bwMode="auto">
          <a:xfrm>
            <a:off x="4867275" y="5913438"/>
            <a:ext cx="685800" cy="685800"/>
          </a:xfrm>
          <a:prstGeom prst="ellipse">
            <a:avLst/>
          </a:prstGeom>
          <a:solidFill>
            <a:schemeClr val="bg1"/>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52" name="Line 24">
            <a:extLst>
              <a:ext uri="{FF2B5EF4-FFF2-40B4-BE49-F238E27FC236}">
                <a16:creationId xmlns:a16="http://schemas.microsoft.com/office/drawing/2014/main" id="{82C23EA6-8C3B-4219-9549-C197D2B216B2}"/>
              </a:ext>
            </a:extLst>
          </p:cNvPr>
          <p:cNvSpPr>
            <a:spLocks noChangeShapeType="1"/>
          </p:cNvSpPr>
          <p:nvPr/>
        </p:nvSpPr>
        <p:spPr bwMode="auto">
          <a:xfrm flipH="1">
            <a:off x="4638675" y="6370638"/>
            <a:ext cx="2286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53" name="Object 25">
            <a:extLst>
              <a:ext uri="{FF2B5EF4-FFF2-40B4-BE49-F238E27FC236}">
                <a16:creationId xmlns:a16="http://schemas.microsoft.com/office/drawing/2014/main" id="{381D498B-C5C0-4612-A627-820993BB44FA}"/>
              </a:ext>
            </a:extLst>
          </p:cNvPr>
          <p:cNvGraphicFramePr>
            <a:graphicFrameLocks noChangeAspect="1"/>
          </p:cNvGraphicFramePr>
          <p:nvPr/>
        </p:nvGraphicFramePr>
        <p:xfrm>
          <a:off x="4181475" y="6294438"/>
          <a:ext cx="409575" cy="457200"/>
        </p:xfrm>
        <a:graphic>
          <a:graphicData uri="http://schemas.openxmlformats.org/presentationml/2006/ole">
            <mc:AlternateContent xmlns:mc="http://schemas.openxmlformats.org/markup-compatibility/2006">
              <mc:Choice xmlns:v="urn:schemas-microsoft-com:vml" Requires="v">
                <p:oleObj spid="_x0000_s22552" name="Equation" r:id="rId22" imgW="215640" imgH="241200" progId="Equation.DSMT4">
                  <p:embed/>
                </p:oleObj>
              </mc:Choice>
              <mc:Fallback>
                <p:oleObj name="Equation" r:id="rId22" imgW="215640" imgH="241200" progId="Equation.DSMT4">
                  <p:embed/>
                  <p:pic>
                    <p:nvPicPr>
                      <p:cNvPr id="0" name="Object 25"/>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181475" y="6294438"/>
                        <a:ext cx="4095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54" name="Line 26">
            <a:extLst>
              <a:ext uri="{FF2B5EF4-FFF2-40B4-BE49-F238E27FC236}">
                <a16:creationId xmlns:a16="http://schemas.microsoft.com/office/drawing/2014/main" id="{747D6C1F-08F0-401C-9218-9CAF5B488975}"/>
              </a:ext>
            </a:extLst>
          </p:cNvPr>
          <p:cNvSpPr>
            <a:spLocks noChangeShapeType="1"/>
          </p:cNvSpPr>
          <p:nvPr/>
        </p:nvSpPr>
        <p:spPr bwMode="auto">
          <a:xfrm flipH="1" flipV="1">
            <a:off x="5129213" y="5918200"/>
            <a:ext cx="185737" cy="95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5" name="Line 27">
            <a:extLst>
              <a:ext uri="{FF2B5EF4-FFF2-40B4-BE49-F238E27FC236}">
                <a16:creationId xmlns:a16="http://schemas.microsoft.com/office/drawing/2014/main" id="{A20EE972-3107-4E38-B287-4742D892B934}"/>
              </a:ext>
            </a:extLst>
          </p:cNvPr>
          <p:cNvSpPr>
            <a:spLocks noChangeShapeType="1"/>
          </p:cNvSpPr>
          <p:nvPr/>
        </p:nvSpPr>
        <p:spPr bwMode="auto">
          <a:xfrm>
            <a:off x="5119688" y="6580188"/>
            <a:ext cx="166687" cy="95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6" name="Line 28">
            <a:extLst>
              <a:ext uri="{FF2B5EF4-FFF2-40B4-BE49-F238E27FC236}">
                <a16:creationId xmlns:a16="http://schemas.microsoft.com/office/drawing/2014/main" id="{03470BD8-EB2E-453E-BDFB-6C6DADD576A2}"/>
              </a:ext>
            </a:extLst>
          </p:cNvPr>
          <p:cNvSpPr>
            <a:spLocks noChangeShapeType="1"/>
          </p:cNvSpPr>
          <p:nvPr/>
        </p:nvSpPr>
        <p:spPr bwMode="auto">
          <a:xfrm>
            <a:off x="5172075" y="6218238"/>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7" name="Line 29">
            <a:extLst>
              <a:ext uri="{FF2B5EF4-FFF2-40B4-BE49-F238E27FC236}">
                <a16:creationId xmlns:a16="http://schemas.microsoft.com/office/drawing/2014/main" id="{F6A70438-D593-4D58-9B87-141552CDD879}"/>
              </a:ext>
            </a:extLst>
          </p:cNvPr>
          <p:cNvSpPr>
            <a:spLocks noChangeShapeType="1"/>
          </p:cNvSpPr>
          <p:nvPr/>
        </p:nvSpPr>
        <p:spPr bwMode="auto">
          <a:xfrm flipV="1">
            <a:off x="5172075" y="5532438"/>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58" name="Object 30">
            <a:extLst>
              <a:ext uri="{FF2B5EF4-FFF2-40B4-BE49-F238E27FC236}">
                <a16:creationId xmlns:a16="http://schemas.microsoft.com/office/drawing/2014/main" id="{2189C0E0-6873-4B6E-ADCD-9C96C1C98710}"/>
              </a:ext>
            </a:extLst>
          </p:cNvPr>
          <p:cNvGraphicFramePr>
            <a:graphicFrameLocks noChangeAspect="1"/>
          </p:cNvGraphicFramePr>
          <p:nvPr/>
        </p:nvGraphicFramePr>
        <p:xfrm>
          <a:off x="6238875" y="5989638"/>
          <a:ext cx="385763" cy="533400"/>
        </p:xfrm>
        <a:graphic>
          <a:graphicData uri="http://schemas.openxmlformats.org/presentationml/2006/ole">
            <mc:AlternateContent xmlns:mc="http://schemas.openxmlformats.org/markup-compatibility/2006">
              <mc:Choice xmlns:v="urn:schemas-microsoft-com:vml" Requires="v">
                <p:oleObj spid="_x0000_s22553" name="Equation" r:id="rId24" imgW="164880" imgH="228600" progId="Equation.DSMT4">
                  <p:embed/>
                </p:oleObj>
              </mc:Choice>
              <mc:Fallback>
                <p:oleObj name="Equation" r:id="rId24" imgW="164880" imgH="228600" progId="Equation.DSMT4">
                  <p:embed/>
                  <p:pic>
                    <p:nvPicPr>
                      <p:cNvPr id="0" name="Object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38875" y="5989638"/>
                        <a:ext cx="38576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59" name="Object 31">
            <a:extLst>
              <a:ext uri="{FF2B5EF4-FFF2-40B4-BE49-F238E27FC236}">
                <a16:creationId xmlns:a16="http://schemas.microsoft.com/office/drawing/2014/main" id="{A0175792-3B28-489E-9AE4-A0D2CCA5A4F8}"/>
              </a:ext>
            </a:extLst>
          </p:cNvPr>
          <p:cNvGraphicFramePr>
            <a:graphicFrameLocks noChangeAspect="1"/>
          </p:cNvGraphicFramePr>
          <p:nvPr/>
        </p:nvGraphicFramePr>
        <p:xfrm>
          <a:off x="5248275" y="5303838"/>
          <a:ext cx="365125" cy="547687"/>
        </p:xfrm>
        <a:graphic>
          <a:graphicData uri="http://schemas.openxmlformats.org/presentationml/2006/ole">
            <mc:AlternateContent xmlns:mc="http://schemas.openxmlformats.org/markup-compatibility/2006">
              <mc:Choice xmlns:v="urn:schemas-microsoft-com:vml" Requires="v">
                <p:oleObj spid="_x0000_s22554" name="Equation" r:id="rId25" imgW="152280" imgH="228600" progId="Equation.DSMT4">
                  <p:embed/>
                </p:oleObj>
              </mc:Choice>
              <mc:Fallback>
                <p:oleObj name="Equation" r:id="rId25" imgW="152280" imgH="228600" progId="Equation.DSMT4">
                  <p:embed/>
                  <p:pic>
                    <p:nvPicPr>
                      <p:cNvPr id="0" name="Object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8275" y="5303838"/>
                        <a:ext cx="365125" cy="547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60" name="Line 32">
            <a:extLst>
              <a:ext uri="{FF2B5EF4-FFF2-40B4-BE49-F238E27FC236}">
                <a16:creationId xmlns:a16="http://schemas.microsoft.com/office/drawing/2014/main" id="{E63285F8-BDEA-410D-97F5-5B829D035115}"/>
              </a:ext>
            </a:extLst>
          </p:cNvPr>
          <p:cNvSpPr>
            <a:spLocks noChangeShapeType="1"/>
          </p:cNvSpPr>
          <p:nvPr/>
        </p:nvSpPr>
        <p:spPr bwMode="auto">
          <a:xfrm>
            <a:off x="7545388" y="1189038"/>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1" name="Line 33">
            <a:extLst>
              <a:ext uri="{FF2B5EF4-FFF2-40B4-BE49-F238E27FC236}">
                <a16:creationId xmlns:a16="http://schemas.microsoft.com/office/drawing/2014/main" id="{8B99311E-0EA7-4021-80DD-D39FF17EB835}"/>
              </a:ext>
            </a:extLst>
          </p:cNvPr>
          <p:cNvSpPr>
            <a:spLocks noChangeShapeType="1"/>
          </p:cNvSpPr>
          <p:nvPr/>
        </p:nvSpPr>
        <p:spPr bwMode="auto">
          <a:xfrm>
            <a:off x="6086475" y="2560638"/>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2" name="Line 34">
            <a:extLst>
              <a:ext uri="{FF2B5EF4-FFF2-40B4-BE49-F238E27FC236}">
                <a16:creationId xmlns:a16="http://schemas.microsoft.com/office/drawing/2014/main" id="{67D9F1E3-F851-48A9-98E8-99A5CFE4E015}"/>
              </a:ext>
            </a:extLst>
          </p:cNvPr>
          <p:cNvSpPr>
            <a:spLocks noChangeShapeType="1"/>
          </p:cNvSpPr>
          <p:nvPr/>
        </p:nvSpPr>
        <p:spPr bwMode="auto">
          <a:xfrm flipH="1">
            <a:off x="6086475" y="2103438"/>
            <a:ext cx="6858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3" name="Line 35">
            <a:extLst>
              <a:ext uri="{FF2B5EF4-FFF2-40B4-BE49-F238E27FC236}">
                <a16:creationId xmlns:a16="http://schemas.microsoft.com/office/drawing/2014/main" id="{25D07B43-5BD9-449C-B010-1EA1DF192EF5}"/>
              </a:ext>
            </a:extLst>
          </p:cNvPr>
          <p:cNvSpPr>
            <a:spLocks noChangeShapeType="1"/>
          </p:cNvSpPr>
          <p:nvPr/>
        </p:nvSpPr>
        <p:spPr bwMode="auto">
          <a:xfrm flipV="1">
            <a:off x="6935788" y="1341438"/>
            <a:ext cx="598487" cy="5984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64" name="Object 36">
            <a:extLst>
              <a:ext uri="{FF2B5EF4-FFF2-40B4-BE49-F238E27FC236}">
                <a16:creationId xmlns:a16="http://schemas.microsoft.com/office/drawing/2014/main" id="{1B2539BB-4B62-4479-8B70-455F5CD3D1FA}"/>
              </a:ext>
            </a:extLst>
          </p:cNvPr>
          <p:cNvGraphicFramePr>
            <a:graphicFrameLocks noChangeAspect="1"/>
          </p:cNvGraphicFramePr>
          <p:nvPr/>
        </p:nvGraphicFramePr>
        <p:xfrm>
          <a:off x="6848475" y="2027238"/>
          <a:ext cx="257175" cy="304800"/>
        </p:xfrm>
        <a:graphic>
          <a:graphicData uri="http://schemas.openxmlformats.org/presentationml/2006/ole">
            <mc:AlternateContent xmlns:mc="http://schemas.openxmlformats.org/markup-compatibility/2006">
              <mc:Choice xmlns:v="urn:schemas-microsoft-com:vml" Requires="v">
                <p:oleObj spid="_x0000_s22555" name="Equation" r:id="rId26" imgW="139680" imgH="164880" progId="Equation.DSMT4">
                  <p:embed/>
                </p:oleObj>
              </mc:Choice>
              <mc:Fallback>
                <p:oleObj name="Equation" r:id="rId26" imgW="139680" imgH="164880" progId="Equation.DSMT4">
                  <p:embed/>
                  <p:pic>
                    <p:nvPicPr>
                      <p:cNvPr id="0" name="Object 36"/>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848475" y="2027238"/>
                        <a:ext cx="25717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65" name="Text Box 37">
            <a:extLst>
              <a:ext uri="{FF2B5EF4-FFF2-40B4-BE49-F238E27FC236}">
                <a16:creationId xmlns:a16="http://schemas.microsoft.com/office/drawing/2014/main" id="{CDA116F8-CF31-4765-9856-D35C5F8DC39D}"/>
              </a:ext>
            </a:extLst>
          </p:cNvPr>
          <p:cNvSpPr txBox="1">
            <a:spLocks noChangeArrowheads="1"/>
          </p:cNvSpPr>
          <p:nvPr/>
        </p:nvSpPr>
        <p:spPr bwMode="auto">
          <a:xfrm>
            <a:off x="752475" y="4008438"/>
            <a:ext cx="1339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 this case</a:t>
            </a:r>
          </a:p>
        </p:txBody>
      </p:sp>
      <p:sp>
        <p:nvSpPr>
          <p:cNvPr id="22567" name="Text Box 39">
            <a:extLst>
              <a:ext uri="{FF2B5EF4-FFF2-40B4-BE49-F238E27FC236}">
                <a16:creationId xmlns:a16="http://schemas.microsoft.com/office/drawing/2014/main" id="{BF7F301D-5AD7-4D89-930D-D793B0EB3E57}"/>
              </a:ext>
            </a:extLst>
          </p:cNvPr>
          <p:cNvSpPr txBox="1">
            <a:spLocks noChangeArrowheads="1"/>
          </p:cNvSpPr>
          <p:nvPr/>
        </p:nvSpPr>
        <p:spPr bwMode="auto">
          <a:xfrm>
            <a:off x="5051425" y="6162675"/>
            <a:ext cx="342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O</a:t>
            </a:r>
          </a:p>
        </p:txBody>
      </p:sp>
      <p:sp>
        <p:nvSpPr>
          <p:cNvPr id="22568" name="Text Box 40">
            <a:extLst>
              <a:ext uri="{FF2B5EF4-FFF2-40B4-BE49-F238E27FC236}">
                <a16:creationId xmlns:a16="http://schemas.microsoft.com/office/drawing/2014/main" id="{06F1B198-3EB6-48E1-AF9B-D428097B080A}"/>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22569" name="Line 41">
            <a:extLst>
              <a:ext uri="{FF2B5EF4-FFF2-40B4-BE49-F238E27FC236}">
                <a16:creationId xmlns:a16="http://schemas.microsoft.com/office/drawing/2014/main" id="{6F79424B-8F81-4407-8537-660B5B191D86}"/>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6" name="Rectangle 10">
            <a:extLst>
              <a:ext uri="{FF2B5EF4-FFF2-40B4-BE49-F238E27FC236}">
                <a16:creationId xmlns:a16="http://schemas.microsoft.com/office/drawing/2014/main" id="{97798682-9689-495C-BADA-1769CB76F313}"/>
              </a:ext>
            </a:extLst>
          </p:cNvPr>
          <p:cNvSpPr>
            <a:spLocks noChangeArrowheads="1"/>
          </p:cNvSpPr>
          <p:nvPr/>
        </p:nvSpPr>
        <p:spPr bwMode="auto">
          <a:xfrm>
            <a:off x="352425" y="3994150"/>
            <a:ext cx="8229600" cy="1295400"/>
          </a:xfrm>
          <a:prstGeom prst="rect">
            <a:avLst/>
          </a:prstGeom>
          <a:solidFill>
            <a:srgbClr val="DDDDDD"/>
          </a:solidFill>
          <a:ln>
            <a:noFill/>
          </a:ln>
          <a:effectLst/>
        </p:spPr>
        <p:txBody>
          <a:bodyPr wrap="none" anchor="ctr"/>
          <a:lstStyle/>
          <a:p>
            <a:endParaRPr lang="en-US"/>
          </a:p>
        </p:txBody>
      </p:sp>
      <p:sp>
        <p:nvSpPr>
          <p:cNvPr id="24583" name="Text Box 7">
            <a:extLst>
              <a:ext uri="{FF2B5EF4-FFF2-40B4-BE49-F238E27FC236}">
                <a16:creationId xmlns:a16="http://schemas.microsoft.com/office/drawing/2014/main" id="{A99D22D7-D68A-470E-8C01-A088B0BA7AEC}"/>
              </a:ext>
            </a:extLst>
          </p:cNvPr>
          <p:cNvSpPr txBox="1">
            <a:spLocks noChangeArrowheads="1"/>
          </p:cNvSpPr>
          <p:nvPr/>
        </p:nvSpPr>
        <p:spPr bwMode="auto">
          <a:xfrm>
            <a:off x="739775" y="1149350"/>
            <a:ext cx="81756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3-D scattering amplitude component of a 2-D, cylindrical geometry (end effects neglected) is just</a:t>
            </a:r>
          </a:p>
        </p:txBody>
      </p:sp>
      <p:graphicFrame>
        <p:nvGraphicFramePr>
          <p:cNvPr id="24584" name="Object 8">
            <a:extLst>
              <a:ext uri="{FF2B5EF4-FFF2-40B4-BE49-F238E27FC236}">
                <a16:creationId xmlns:a16="http://schemas.microsoft.com/office/drawing/2014/main" id="{E3DA124D-A02E-4FDE-8949-C4BF7614C3F8}"/>
              </a:ext>
            </a:extLst>
          </p:cNvPr>
          <p:cNvGraphicFramePr>
            <a:graphicFrameLocks noChangeAspect="1"/>
          </p:cNvGraphicFramePr>
          <p:nvPr>
            <p:extLst>
              <p:ext uri="{D42A27DB-BD31-4B8C-83A1-F6EECF244321}">
                <p14:modId xmlns:p14="http://schemas.microsoft.com/office/powerpoint/2010/main" val="853461539"/>
              </p:ext>
            </p:extLst>
          </p:nvPr>
        </p:nvGraphicFramePr>
        <p:xfrm>
          <a:off x="2301875" y="1911350"/>
          <a:ext cx="4359275" cy="852488"/>
        </p:xfrm>
        <a:graphic>
          <a:graphicData uri="http://schemas.openxmlformats.org/presentationml/2006/ole">
            <mc:AlternateContent xmlns:mc="http://schemas.openxmlformats.org/markup-compatibility/2006">
              <mc:Choice xmlns:v="urn:schemas-microsoft-com:vml" Requires="v">
                <p:oleObj spid="_x0000_s23556" name="Equation" r:id="rId4" imgW="2145960" imgH="419040" progId="Equation.DSMT4">
                  <p:embed/>
                </p:oleObj>
              </mc:Choice>
              <mc:Fallback>
                <p:oleObj name="Equation" r:id="rId4" imgW="2145960" imgH="419040" progId="Equation.DSMT4">
                  <p:embed/>
                  <p:pic>
                    <p:nvPicPr>
                      <p:cNvPr id="0" name="Object 8"/>
                      <p:cNvPicPr>
                        <a:picLocks noChangeAspect="1" noChangeArrowheads="1"/>
                      </p:cNvPicPr>
                      <p:nvPr/>
                    </p:nvPicPr>
                    <p:blipFill>
                      <a:blip r:embed="rId5"/>
                      <a:srcRect/>
                      <a:stretch>
                        <a:fillRect/>
                      </a:stretch>
                    </p:blipFill>
                    <p:spPr bwMode="auto">
                      <a:xfrm>
                        <a:off x="2301875" y="1911350"/>
                        <a:ext cx="4359275" cy="852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85" name="Object 9">
            <a:extLst>
              <a:ext uri="{FF2B5EF4-FFF2-40B4-BE49-F238E27FC236}">
                <a16:creationId xmlns:a16="http://schemas.microsoft.com/office/drawing/2014/main" id="{95AC00C9-1FDA-40B7-A540-0BC6F822FBED}"/>
              </a:ext>
            </a:extLst>
          </p:cNvPr>
          <p:cNvGraphicFramePr>
            <a:graphicFrameLocks noChangeAspect="1"/>
          </p:cNvGraphicFramePr>
          <p:nvPr/>
        </p:nvGraphicFramePr>
        <p:xfrm>
          <a:off x="581025" y="4044950"/>
          <a:ext cx="7396163" cy="1033463"/>
        </p:xfrm>
        <a:graphic>
          <a:graphicData uri="http://schemas.openxmlformats.org/presentationml/2006/ole">
            <mc:AlternateContent xmlns:mc="http://schemas.openxmlformats.org/markup-compatibility/2006">
              <mc:Choice xmlns:v="urn:schemas-microsoft-com:vml" Requires="v">
                <p:oleObj spid="_x0000_s23557" name="Equation" r:id="rId6" imgW="3822480" imgH="533160" progId="Equation.DSMT4">
                  <p:embed/>
                </p:oleObj>
              </mc:Choice>
              <mc:Fallback>
                <p:oleObj name="Equation" r:id="rId6" imgW="3822480" imgH="53316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1025" y="4044950"/>
                        <a:ext cx="7396163" cy="103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587" name="Text Box 11">
            <a:extLst>
              <a:ext uri="{FF2B5EF4-FFF2-40B4-BE49-F238E27FC236}">
                <a16:creationId xmlns:a16="http://schemas.microsoft.com/office/drawing/2014/main" id="{144420BE-22A3-4F4E-9080-6E772E6F8E43}"/>
              </a:ext>
            </a:extLst>
          </p:cNvPr>
          <p:cNvSpPr txBox="1">
            <a:spLocks noChangeArrowheads="1"/>
          </p:cNvSpPr>
          <p:nvPr/>
        </p:nvSpPr>
        <p:spPr bwMode="auto">
          <a:xfrm>
            <a:off x="723900" y="3014663"/>
            <a:ext cx="6343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 that the measurement model can be expressed, finally, as</a:t>
            </a:r>
          </a:p>
        </p:txBody>
      </p:sp>
      <p:sp>
        <p:nvSpPr>
          <p:cNvPr id="24588" name="Text Box 12">
            <a:extLst>
              <a:ext uri="{FF2B5EF4-FFF2-40B4-BE49-F238E27FC236}">
                <a16:creationId xmlns:a16="http://schemas.microsoft.com/office/drawing/2014/main" id="{46F35E81-370A-4032-96F7-7802AEB5019D}"/>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24589" name="Line 13">
            <a:extLst>
              <a:ext uri="{FF2B5EF4-FFF2-40B4-BE49-F238E27FC236}">
                <a16:creationId xmlns:a16="http://schemas.microsoft.com/office/drawing/2014/main" id="{CE924E2E-B4E0-4E2E-821F-C206E80281C4}"/>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4590" name="Rectangle 14">
            <a:extLst>
              <a:ext uri="{FF2B5EF4-FFF2-40B4-BE49-F238E27FC236}">
                <a16:creationId xmlns:a16="http://schemas.microsoft.com/office/drawing/2014/main" id="{5070258D-CDEB-4CF6-8486-D9DFAF1A18B3}"/>
              </a:ext>
            </a:extLst>
          </p:cNvPr>
          <p:cNvSpPr>
            <a:spLocks noChangeArrowheads="1"/>
          </p:cNvSpPr>
          <p:nvPr/>
        </p:nvSpPr>
        <p:spPr bwMode="auto">
          <a:xfrm>
            <a:off x="533400" y="5867400"/>
            <a:ext cx="7235825"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200"/>
              <a:t>Schmerr, L.W., and A. Sedov, "Modeling ultrasonic problems for the 2002 benchmark session," </a:t>
            </a:r>
          </a:p>
          <a:p>
            <a:r>
              <a:rPr lang="en-US" altLang="en-US" sz="1200"/>
              <a:t>Review of Progress in Quantitative Nondestructive Evaluation, D.O. Thompson and D.E. Chimenti, Eds., </a:t>
            </a:r>
          </a:p>
          <a:p>
            <a:r>
              <a:rPr lang="en-US" altLang="en-US" sz="1200"/>
              <a:t>American Institute of Physics, Melville, N.Y. , 22B,1776-1783, 2003.</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4">
            <a:extLst>
              <a:ext uri="{FF2B5EF4-FFF2-40B4-BE49-F238E27FC236}">
                <a16:creationId xmlns:a16="http://schemas.microsoft.com/office/drawing/2014/main" id="{327C4C98-F5DD-45FB-A265-8E7E17B7EA4F}"/>
              </a:ext>
            </a:extLst>
          </p:cNvPr>
          <p:cNvSpPr txBox="1">
            <a:spLocks noChangeArrowheads="1"/>
          </p:cNvSpPr>
          <p:nvPr/>
        </p:nvSpPr>
        <p:spPr bwMode="auto">
          <a:xfrm>
            <a:off x="425450" y="1425575"/>
            <a:ext cx="7816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Relationship between 2-D and 3-D scattering amplitudes</a:t>
            </a:r>
          </a:p>
        </p:txBody>
      </p:sp>
      <p:graphicFrame>
        <p:nvGraphicFramePr>
          <p:cNvPr id="46085" name="Object 5">
            <a:extLst>
              <a:ext uri="{FF2B5EF4-FFF2-40B4-BE49-F238E27FC236}">
                <a16:creationId xmlns:a16="http://schemas.microsoft.com/office/drawing/2014/main" id="{BF9C55CE-4D1C-455E-98C9-F563013338CD}"/>
              </a:ext>
            </a:extLst>
          </p:cNvPr>
          <p:cNvGraphicFramePr>
            <a:graphicFrameLocks noChangeAspect="1"/>
          </p:cNvGraphicFramePr>
          <p:nvPr/>
        </p:nvGraphicFramePr>
        <p:xfrm>
          <a:off x="2178050" y="2263775"/>
          <a:ext cx="4724400" cy="949325"/>
        </p:xfrm>
        <a:graphic>
          <a:graphicData uri="http://schemas.openxmlformats.org/presentationml/2006/ole">
            <mc:AlternateContent xmlns:mc="http://schemas.openxmlformats.org/markup-compatibility/2006">
              <mc:Choice xmlns:v="urn:schemas-microsoft-com:vml" Requires="v">
                <p:oleObj spid="_x0000_s24580" name="Equation" r:id="rId4" imgW="2336760" imgH="469800" progId="Equation.DSMT4">
                  <p:embed/>
                </p:oleObj>
              </mc:Choice>
              <mc:Fallback>
                <p:oleObj name="Equation" r:id="rId4" imgW="2336760" imgH="469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8050" y="2263775"/>
                        <a:ext cx="4724400" cy="949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086" name="Rectangle 6">
            <a:extLst>
              <a:ext uri="{FF2B5EF4-FFF2-40B4-BE49-F238E27FC236}">
                <a16:creationId xmlns:a16="http://schemas.microsoft.com/office/drawing/2014/main" id="{A341371E-7224-4779-85BE-AC98029B8003}"/>
              </a:ext>
            </a:extLst>
          </p:cNvPr>
          <p:cNvSpPr>
            <a:spLocks noChangeArrowheads="1"/>
          </p:cNvSpPr>
          <p:nvPr/>
        </p:nvSpPr>
        <p:spPr bwMode="auto">
          <a:xfrm>
            <a:off x="571500" y="4270375"/>
            <a:ext cx="8229600" cy="1295400"/>
          </a:xfrm>
          <a:prstGeom prst="rect">
            <a:avLst/>
          </a:prstGeom>
          <a:solidFill>
            <a:srgbClr val="DDDDDD"/>
          </a:solidFill>
          <a:ln>
            <a:noFill/>
          </a:ln>
          <a:effectLst/>
        </p:spPr>
        <p:txBody>
          <a:bodyPr wrap="none" anchor="ctr"/>
          <a:lstStyle/>
          <a:p>
            <a:endParaRPr lang="en-US"/>
          </a:p>
        </p:txBody>
      </p:sp>
      <p:graphicFrame>
        <p:nvGraphicFramePr>
          <p:cNvPr id="46087" name="Object 7">
            <a:extLst>
              <a:ext uri="{FF2B5EF4-FFF2-40B4-BE49-F238E27FC236}">
                <a16:creationId xmlns:a16="http://schemas.microsoft.com/office/drawing/2014/main" id="{A4DB008B-95FB-4A30-B7FE-51F222A27D82}"/>
              </a:ext>
            </a:extLst>
          </p:cNvPr>
          <p:cNvGraphicFramePr>
            <a:graphicFrameLocks noChangeAspect="1"/>
          </p:cNvGraphicFramePr>
          <p:nvPr/>
        </p:nvGraphicFramePr>
        <p:xfrm>
          <a:off x="788988" y="4321175"/>
          <a:ext cx="7419975" cy="1033463"/>
        </p:xfrm>
        <a:graphic>
          <a:graphicData uri="http://schemas.openxmlformats.org/presentationml/2006/ole">
            <mc:AlternateContent xmlns:mc="http://schemas.openxmlformats.org/markup-compatibility/2006">
              <mc:Choice xmlns:v="urn:schemas-microsoft-com:vml" Requires="v">
                <p:oleObj spid="_x0000_s24581" name="Equation" r:id="rId6" imgW="3835080" imgH="533160" progId="Equation.DSMT4">
                  <p:embed/>
                </p:oleObj>
              </mc:Choice>
              <mc:Fallback>
                <p:oleObj name="Equation" r:id="rId6" imgW="3835080" imgH="53316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8988" y="4321175"/>
                        <a:ext cx="7419975" cy="103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6088" name="Text Box 8">
            <a:extLst>
              <a:ext uri="{FF2B5EF4-FFF2-40B4-BE49-F238E27FC236}">
                <a16:creationId xmlns:a16="http://schemas.microsoft.com/office/drawing/2014/main" id="{E1D130E0-410B-498F-9ED2-1D74433F73F2}"/>
              </a:ext>
            </a:extLst>
          </p:cNvPr>
          <p:cNvSpPr txBox="1">
            <a:spLocks noChangeArrowheads="1"/>
          </p:cNvSpPr>
          <p:nvPr/>
        </p:nvSpPr>
        <p:spPr bwMode="auto">
          <a:xfrm>
            <a:off x="638175" y="3595688"/>
            <a:ext cx="3219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which gives the alternate form</a:t>
            </a:r>
          </a:p>
        </p:txBody>
      </p:sp>
      <p:sp>
        <p:nvSpPr>
          <p:cNvPr id="46089" name="Text Box 9">
            <a:extLst>
              <a:ext uri="{FF2B5EF4-FFF2-40B4-BE49-F238E27FC236}">
                <a16:creationId xmlns:a16="http://schemas.microsoft.com/office/drawing/2014/main" id="{BEC02A9C-8DDF-4419-9F1B-F30F5FE3FED7}"/>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46090" name="Line 10">
            <a:extLst>
              <a:ext uri="{FF2B5EF4-FFF2-40B4-BE49-F238E27FC236}">
                <a16:creationId xmlns:a16="http://schemas.microsoft.com/office/drawing/2014/main" id="{E3F5C172-9DDD-45BB-BC20-B78750451C57}"/>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a:extLst>
              <a:ext uri="{FF2B5EF4-FFF2-40B4-BE49-F238E27FC236}">
                <a16:creationId xmlns:a16="http://schemas.microsoft.com/office/drawing/2014/main" id="{AFE81D7B-D369-4DCC-8EEC-AB5809BC4A3C}"/>
              </a:ext>
            </a:extLst>
          </p:cNvPr>
          <p:cNvSpPr>
            <a:spLocks noChangeArrowheads="1"/>
          </p:cNvSpPr>
          <p:nvPr/>
        </p:nvSpPr>
        <p:spPr bwMode="auto">
          <a:xfrm>
            <a:off x="762000" y="2133600"/>
            <a:ext cx="8153400" cy="455295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7" name="Text Box 5">
            <a:extLst>
              <a:ext uri="{FF2B5EF4-FFF2-40B4-BE49-F238E27FC236}">
                <a16:creationId xmlns:a16="http://schemas.microsoft.com/office/drawing/2014/main" id="{1786DFC4-A881-4DA1-A1D3-9323853D09A7}"/>
              </a:ext>
            </a:extLst>
          </p:cNvPr>
          <p:cNvSpPr txBox="1">
            <a:spLocks noChangeArrowheads="1"/>
          </p:cNvSpPr>
          <p:nvPr/>
        </p:nvSpPr>
        <p:spPr bwMode="auto">
          <a:xfrm>
            <a:off x="838200" y="2286000"/>
            <a:ext cx="744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  linear, reciprocal acoustic and elastic media (harmonic disturbances)</a:t>
            </a:r>
          </a:p>
        </p:txBody>
      </p:sp>
      <p:sp>
        <p:nvSpPr>
          <p:cNvPr id="44038" name="Text Box 6">
            <a:extLst>
              <a:ext uri="{FF2B5EF4-FFF2-40B4-BE49-F238E27FC236}">
                <a16:creationId xmlns:a16="http://schemas.microsoft.com/office/drawing/2014/main" id="{D853C3C1-C969-4B74-A0EF-93D178346DA3}"/>
              </a:ext>
            </a:extLst>
          </p:cNvPr>
          <p:cNvSpPr txBox="1">
            <a:spLocks noChangeArrowheads="1"/>
          </p:cNvSpPr>
          <p:nvPr/>
        </p:nvSpPr>
        <p:spPr bwMode="auto">
          <a:xfrm>
            <a:off x="858838" y="2767013"/>
            <a:ext cx="7848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2)   the output velocity for the transducer(s) can be written in a separable form</a:t>
            </a:r>
          </a:p>
        </p:txBody>
      </p:sp>
      <p:sp>
        <p:nvSpPr>
          <p:cNvPr id="44039" name="Text Box 7">
            <a:extLst>
              <a:ext uri="{FF2B5EF4-FFF2-40B4-BE49-F238E27FC236}">
                <a16:creationId xmlns:a16="http://schemas.microsoft.com/office/drawing/2014/main" id="{35629944-392C-459A-82AC-D13F24AD26F4}"/>
              </a:ext>
            </a:extLst>
          </p:cNvPr>
          <p:cNvSpPr txBox="1">
            <a:spLocks noChangeArrowheads="1"/>
          </p:cNvSpPr>
          <p:nvPr/>
        </p:nvSpPr>
        <p:spPr bwMode="auto">
          <a:xfrm>
            <a:off x="849313" y="3440113"/>
            <a:ext cx="7407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3) the pulser, receiver, transducers and cabling can be replaced by equivalent linear, time-shift invariant (LTI) systems.</a:t>
            </a:r>
          </a:p>
        </p:txBody>
      </p:sp>
      <p:sp>
        <p:nvSpPr>
          <p:cNvPr id="44040" name="Text Box 8">
            <a:extLst>
              <a:ext uri="{FF2B5EF4-FFF2-40B4-BE49-F238E27FC236}">
                <a16:creationId xmlns:a16="http://schemas.microsoft.com/office/drawing/2014/main" id="{A9B93094-279D-48E2-B1F7-B7A1F3512F47}"/>
              </a:ext>
            </a:extLst>
          </p:cNvPr>
          <p:cNvSpPr txBox="1">
            <a:spLocks noChangeArrowheads="1"/>
          </p:cNvSpPr>
          <p:nvPr/>
        </p:nvSpPr>
        <p:spPr bwMode="auto">
          <a:xfrm>
            <a:off x="817563" y="4211638"/>
            <a:ext cx="7559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4) the transducers are assumed to behave as piston radiators operating at high frequency</a:t>
            </a:r>
          </a:p>
        </p:txBody>
      </p:sp>
      <p:sp>
        <p:nvSpPr>
          <p:cNvPr id="44041" name="Text Box 9">
            <a:extLst>
              <a:ext uri="{FF2B5EF4-FFF2-40B4-BE49-F238E27FC236}">
                <a16:creationId xmlns:a16="http://schemas.microsoft.com/office/drawing/2014/main" id="{851E7CCB-F80E-4FE6-9F7A-AF83914C8986}"/>
              </a:ext>
            </a:extLst>
          </p:cNvPr>
          <p:cNvSpPr txBox="1">
            <a:spLocks noChangeArrowheads="1"/>
          </p:cNvSpPr>
          <p:nvPr/>
        </p:nvSpPr>
        <p:spPr bwMode="auto">
          <a:xfrm>
            <a:off x="860425" y="4984750"/>
            <a:ext cx="715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5) the incident waves are quasi-plane waves in the vicinity of the flaw</a:t>
            </a:r>
          </a:p>
        </p:txBody>
      </p:sp>
      <p:sp>
        <p:nvSpPr>
          <p:cNvPr id="44042" name="Text Box 10">
            <a:extLst>
              <a:ext uri="{FF2B5EF4-FFF2-40B4-BE49-F238E27FC236}">
                <a16:creationId xmlns:a16="http://schemas.microsoft.com/office/drawing/2014/main" id="{FA9D6475-9BD2-4ECA-83A7-83CF643D0FB2}"/>
              </a:ext>
            </a:extLst>
          </p:cNvPr>
          <p:cNvSpPr txBox="1">
            <a:spLocks noChangeArrowheads="1"/>
          </p:cNvSpPr>
          <p:nvPr/>
        </p:nvSpPr>
        <p:spPr bwMode="auto">
          <a:xfrm>
            <a:off x="871538" y="5465763"/>
            <a:ext cx="75596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6) the scatterer is cylindrical flaw with incident and scattered wave directions in the plane of the cross-section, where the incident waves do not vary significantly in amplitude over the small cross-section of the flaw</a:t>
            </a:r>
          </a:p>
        </p:txBody>
      </p:sp>
      <p:sp>
        <p:nvSpPr>
          <p:cNvPr id="44043" name="Rectangle 11">
            <a:extLst>
              <a:ext uri="{FF2B5EF4-FFF2-40B4-BE49-F238E27FC236}">
                <a16:creationId xmlns:a16="http://schemas.microsoft.com/office/drawing/2014/main" id="{AC403761-169E-45CE-93C9-C95737D5FD53}"/>
              </a:ext>
            </a:extLst>
          </p:cNvPr>
          <p:cNvSpPr>
            <a:spLocks noChangeArrowheads="1"/>
          </p:cNvSpPr>
          <p:nvPr/>
        </p:nvSpPr>
        <p:spPr bwMode="auto">
          <a:xfrm>
            <a:off x="603250" y="711200"/>
            <a:ext cx="8229600" cy="1295400"/>
          </a:xfrm>
          <a:prstGeom prst="rect">
            <a:avLst/>
          </a:prstGeom>
          <a:solidFill>
            <a:srgbClr val="DDDDDD"/>
          </a:solidFill>
          <a:ln>
            <a:noFill/>
          </a:ln>
          <a:effectLst/>
        </p:spPr>
        <p:txBody>
          <a:bodyPr wrap="none" anchor="ctr"/>
          <a:lstStyle/>
          <a:p>
            <a:endParaRPr lang="en-US"/>
          </a:p>
        </p:txBody>
      </p:sp>
      <p:graphicFrame>
        <p:nvGraphicFramePr>
          <p:cNvPr id="44044" name="Object 12">
            <a:extLst>
              <a:ext uri="{FF2B5EF4-FFF2-40B4-BE49-F238E27FC236}">
                <a16:creationId xmlns:a16="http://schemas.microsoft.com/office/drawing/2014/main" id="{1038D736-2A22-4D54-8E7A-AC6CEF8517C7}"/>
              </a:ext>
            </a:extLst>
          </p:cNvPr>
          <p:cNvGraphicFramePr>
            <a:graphicFrameLocks noChangeAspect="1"/>
          </p:cNvGraphicFramePr>
          <p:nvPr/>
        </p:nvGraphicFramePr>
        <p:xfrm>
          <a:off x="831850" y="762000"/>
          <a:ext cx="7394575" cy="1033463"/>
        </p:xfrm>
        <a:graphic>
          <a:graphicData uri="http://schemas.openxmlformats.org/presentationml/2006/ole">
            <mc:AlternateContent xmlns:mc="http://schemas.openxmlformats.org/markup-compatibility/2006">
              <mc:Choice xmlns:v="urn:schemas-microsoft-com:vml" Requires="v">
                <p:oleObj spid="_x0000_s25603" name="Equation" r:id="rId4" imgW="3822480" imgH="533160" progId="Equation.DSMT4">
                  <p:embed/>
                </p:oleObj>
              </mc:Choice>
              <mc:Fallback>
                <p:oleObj name="Equation" r:id="rId4" imgW="3822480" imgH="53316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850" y="762000"/>
                        <a:ext cx="7394575" cy="103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4045" name="Text Box 13">
            <a:extLst>
              <a:ext uri="{FF2B5EF4-FFF2-40B4-BE49-F238E27FC236}">
                <a16:creationId xmlns:a16="http://schemas.microsoft.com/office/drawing/2014/main" id="{FAE4957A-4201-40D6-A67A-4288AAD4BC1D}"/>
              </a:ext>
            </a:extLst>
          </p:cNvPr>
          <p:cNvSpPr txBox="1">
            <a:spLocks noChangeArrowheads="1"/>
          </p:cNvSpPr>
          <p:nvPr/>
        </p:nvSpPr>
        <p:spPr bwMode="auto">
          <a:xfrm>
            <a:off x="1752600" y="152400"/>
            <a:ext cx="5403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Measurement Model for 2-D scatterers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a:extLst>
              <a:ext uri="{FF2B5EF4-FFF2-40B4-BE49-F238E27FC236}">
                <a16:creationId xmlns:a16="http://schemas.microsoft.com/office/drawing/2014/main" id="{0118827A-95A7-458A-84DD-27707773F314}"/>
              </a:ext>
            </a:extLst>
          </p:cNvPr>
          <p:cNvSpPr>
            <a:spLocks noChangeArrowheads="1"/>
          </p:cNvSpPr>
          <p:nvPr/>
        </p:nvSpPr>
        <p:spPr bwMode="auto">
          <a:xfrm>
            <a:off x="609600" y="5391150"/>
            <a:ext cx="8229600" cy="1295400"/>
          </a:xfrm>
          <a:prstGeom prst="rect">
            <a:avLst/>
          </a:prstGeom>
          <a:solidFill>
            <a:srgbClr val="DDDDDD"/>
          </a:solidFill>
          <a:ln>
            <a:noFill/>
          </a:ln>
          <a:effectLst/>
        </p:spPr>
        <p:txBody>
          <a:bodyPr wrap="none" anchor="ctr"/>
          <a:lstStyle/>
          <a:p>
            <a:endParaRPr lang="en-US"/>
          </a:p>
        </p:txBody>
      </p:sp>
      <p:graphicFrame>
        <p:nvGraphicFramePr>
          <p:cNvPr id="48133" name="Object 5">
            <a:extLst>
              <a:ext uri="{FF2B5EF4-FFF2-40B4-BE49-F238E27FC236}">
                <a16:creationId xmlns:a16="http://schemas.microsoft.com/office/drawing/2014/main" id="{74617E66-36C3-4FDC-A851-352023CA45C6}"/>
              </a:ext>
            </a:extLst>
          </p:cNvPr>
          <p:cNvGraphicFramePr>
            <a:graphicFrameLocks noChangeAspect="1"/>
          </p:cNvGraphicFramePr>
          <p:nvPr/>
        </p:nvGraphicFramePr>
        <p:xfrm>
          <a:off x="839788" y="5441950"/>
          <a:ext cx="7392987" cy="1033463"/>
        </p:xfrm>
        <a:graphic>
          <a:graphicData uri="http://schemas.openxmlformats.org/presentationml/2006/ole">
            <mc:AlternateContent xmlns:mc="http://schemas.openxmlformats.org/markup-compatibility/2006">
              <mc:Choice xmlns:v="urn:schemas-microsoft-com:vml" Requires="v">
                <p:oleObj spid="_x0000_s26629" name="Equation" r:id="rId4" imgW="3822480" imgH="533160" progId="Equation.DSMT4">
                  <p:embed/>
                </p:oleObj>
              </mc:Choice>
              <mc:Fallback>
                <p:oleObj name="Equation" r:id="rId4" imgW="3822480" imgH="53316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9788" y="5441950"/>
                        <a:ext cx="7392987" cy="103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8134" name="Text Box 6">
            <a:extLst>
              <a:ext uri="{FF2B5EF4-FFF2-40B4-BE49-F238E27FC236}">
                <a16:creationId xmlns:a16="http://schemas.microsoft.com/office/drawing/2014/main" id="{F2C997CF-92F4-4C10-AC06-E092DB0B0700}"/>
              </a:ext>
            </a:extLst>
          </p:cNvPr>
          <p:cNvSpPr txBox="1">
            <a:spLocks noChangeArrowheads="1"/>
          </p:cNvSpPr>
          <p:nvPr/>
        </p:nvSpPr>
        <p:spPr bwMode="auto">
          <a:xfrm>
            <a:off x="1752600" y="4876800"/>
            <a:ext cx="536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2-D small flaw  (Schmerr-Sedov  form)</a:t>
            </a:r>
          </a:p>
        </p:txBody>
      </p:sp>
      <p:sp>
        <p:nvSpPr>
          <p:cNvPr id="48135" name="Rectangle 7">
            <a:extLst>
              <a:ext uri="{FF2B5EF4-FFF2-40B4-BE49-F238E27FC236}">
                <a16:creationId xmlns:a16="http://schemas.microsoft.com/office/drawing/2014/main" id="{FB990CC8-BEC7-4A01-8DAD-691FF0B34F14}"/>
              </a:ext>
            </a:extLst>
          </p:cNvPr>
          <p:cNvSpPr>
            <a:spLocks noChangeArrowheads="1"/>
          </p:cNvSpPr>
          <p:nvPr/>
        </p:nvSpPr>
        <p:spPr bwMode="auto">
          <a:xfrm>
            <a:off x="547688" y="3486150"/>
            <a:ext cx="7924800" cy="1219200"/>
          </a:xfrm>
          <a:prstGeom prst="rect">
            <a:avLst/>
          </a:prstGeom>
          <a:solidFill>
            <a:srgbClr val="DDDDDD"/>
          </a:solidFill>
          <a:ln>
            <a:noFill/>
          </a:ln>
          <a:effectLst/>
        </p:spPr>
        <p:txBody>
          <a:bodyPr wrap="none" anchor="ctr"/>
          <a:lstStyle/>
          <a:p>
            <a:endParaRPr lang="en-US"/>
          </a:p>
        </p:txBody>
      </p:sp>
      <p:graphicFrame>
        <p:nvGraphicFramePr>
          <p:cNvPr id="48136" name="Object 8">
            <a:extLst>
              <a:ext uri="{FF2B5EF4-FFF2-40B4-BE49-F238E27FC236}">
                <a16:creationId xmlns:a16="http://schemas.microsoft.com/office/drawing/2014/main" id="{6BF3DF21-526C-4885-B538-26EF5A66DEE1}"/>
              </a:ext>
            </a:extLst>
          </p:cNvPr>
          <p:cNvGraphicFramePr>
            <a:graphicFrameLocks noChangeAspect="1"/>
          </p:cNvGraphicFramePr>
          <p:nvPr>
            <p:extLst>
              <p:ext uri="{D42A27DB-BD31-4B8C-83A1-F6EECF244321}">
                <p14:modId xmlns:p14="http://schemas.microsoft.com/office/powerpoint/2010/main" val="2567246967"/>
              </p:ext>
            </p:extLst>
          </p:nvPr>
        </p:nvGraphicFramePr>
        <p:xfrm>
          <a:off x="1215231" y="3605213"/>
          <a:ext cx="6808788" cy="962025"/>
        </p:xfrm>
        <a:graphic>
          <a:graphicData uri="http://schemas.openxmlformats.org/presentationml/2006/ole">
            <mc:AlternateContent xmlns:mc="http://schemas.openxmlformats.org/markup-compatibility/2006">
              <mc:Choice xmlns:v="urn:schemas-microsoft-com:vml" Requires="v">
                <p:oleObj spid="_x0000_s26630" name="Equation" r:id="rId6" imgW="3416040" imgH="482400" progId="Equation.DSMT4">
                  <p:embed/>
                </p:oleObj>
              </mc:Choice>
              <mc:Fallback>
                <p:oleObj name="Equation" r:id="rId6" imgW="3416040" imgH="482400" progId="Equation.DSMT4">
                  <p:embed/>
                  <p:pic>
                    <p:nvPicPr>
                      <p:cNvPr id="0" name="Object 8"/>
                      <p:cNvPicPr>
                        <a:picLocks noChangeAspect="1" noChangeArrowheads="1"/>
                      </p:cNvPicPr>
                      <p:nvPr/>
                    </p:nvPicPr>
                    <p:blipFill>
                      <a:blip r:embed="rId7"/>
                      <a:srcRect/>
                      <a:stretch>
                        <a:fillRect/>
                      </a:stretch>
                    </p:blipFill>
                    <p:spPr bwMode="auto">
                      <a:xfrm>
                        <a:off x="1215231" y="3605213"/>
                        <a:ext cx="6808788"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37" name="Text Box 9">
            <a:extLst>
              <a:ext uri="{FF2B5EF4-FFF2-40B4-BE49-F238E27FC236}">
                <a16:creationId xmlns:a16="http://schemas.microsoft.com/office/drawing/2014/main" id="{FCF1C1C5-6635-4282-9C5E-A9D2A0A22F49}"/>
              </a:ext>
            </a:extLst>
          </p:cNvPr>
          <p:cNvSpPr txBox="1">
            <a:spLocks noChangeArrowheads="1"/>
          </p:cNvSpPr>
          <p:nvPr/>
        </p:nvSpPr>
        <p:spPr bwMode="auto">
          <a:xfrm>
            <a:off x="1981200" y="2952750"/>
            <a:ext cx="52847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3-D small flaw (Thompson-Gray form)</a:t>
            </a:r>
          </a:p>
        </p:txBody>
      </p:sp>
      <p:sp>
        <p:nvSpPr>
          <p:cNvPr id="48140" name="Rectangle 12">
            <a:extLst>
              <a:ext uri="{FF2B5EF4-FFF2-40B4-BE49-F238E27FC236}">
                <a16:creationId xmlns:a16="http://schemas.microsoft.com/office/drawing/2014/main" id="{9355D9DD-B111-4763-843A-DEA984E61866}"/>
              </a:ext>
            </a:extLst>
          </p:cNvPr>
          <p:cNvSpPr>
            <a:spLocks noChangeArrowheads="1"/>
          </p:cNvSpPr>
          <p:nvPr/>
        </p:nvSpPr>
        <p:spPr bwMode="auto">
          <a:xfrm>
            <a:off x="657225" y="1465263"/>
            <a:ext cx="7924800" cy="1295400"/>
          </a:xfrm>
          <a:prstGeom prst="rect">
            <a:avLst/>
          </a:prstGeom>
          <a:solidFill>
            <a:srgbClr val="DDDDDD"/>
          </a:solidFill>
          <a:ln>
            <a:noFill/>
          </a:ln>
          <a:effectLst/>
        </p:spPr>
        <p:txBody>
          <a:bodyPr wrap="none" anchor="ctr"/>
          <a:lstStyle/>
          <a:p>
            <a:endParaRPr lang="en-US"/>
          </a:p>
        </p:txBody>
      </p:sp>
      <p:graphicFrame>
        <p:nvGraphicFramePr>
          <p:cNvPr id="48141" name="Object 13">
            <a:extLst>
              <a:ext uri="{FF2B5EF4-FFF2-40B4-BE49-F238E27FC236}">
                <a16:creationId xmlns:a16="http://schemas.microsoft.com/office/drawing/2014/main" id="{1C999A48-AB5C-401E-9FF7-DA05826DA4B4}"/>
              </a:ext>
            </a:extLst>
          </p:cNvPr>
          <p:cNvGraphicFramePr>
            <a:graphicFrameLocks noChangeAspect="1"/>
          </p:cNvGraphicFramePr>
          <p:nvPr/>
        </p:nvGraphicFramePr>
        <p:xfrm>
          <a:off x="938213" y="1581150"/>
          <a:ext cx="7281862" cy="1044575"/>
        </p:xfrm>
        <a:graphic>
          <a:graphicData uri="http://schemas.openxmlformats.org/presentationml/2006/ole">
            <mc:AlternateContent xmlns:mc="http://schemas.openxmlformats.org/markup-compatibility/2006">
              <mc:Choice xmlns:v="urn:schemas-microsoft-com:vml" Requires="v">
                <p:oleObj spid="_x0000_s26631" name="Equation" r:id="rId8" imgW="3454200" imgH="495000" progId="Equation.DSMT4">
                  <p:embed/>
                </p:oleObj>
              </mc:Choice>
              <mc:Fallback>
                <p:oleObj name="Equation" r:id="rId8" imgW="3454200" imgH="495000" progId="Equation.DSMT4">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8213" y="1581150"/>
                        <a:ext cx="7281862" cy="1044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8142" name="Text Box 14">
            <a:extLst>
              <a:ext uri="{FF2B5EF4-FFF2-40B4-BE49-F238E27FC236}">
                <a16:creationId xmlns:a16="http://schemas.microsoft.com/office/drawing/2014/main" id="{699AF199-E6EA-4A10-8DF8-03FDF17DD9D7}"/>
              </a:ext>
            </a:extLst>
          </p:cNvPr>
          <p:cNvSpPr txBox="1">
            <a:spLocks noChangeArrowheads="1"/>
          </p:cNvSpPr>
          <p:nvPr/>
        </p:nvSpPr>
        <p:spPr bwMode="auto">
          <a:xfrm>
            <a:off x="1981200" y="819150"/>
            <a:ext cx="5727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General Measurement Model (Auld form)</a:t>
            </a:r>
          </a:p>
        </p:txBody>
      </p:sp>
      <p:sp>
        <p:nvSpPr>
          <p:cNvPr id="48143" name="AutoShape 15">
            <a:extLst>
              <a:ext uri="{FF2B5EF4-FFF2-40B4-BE49-F238E27FC236}">
                <a16:creationId xmlns:a16="http://schemas.microsoft.com/office/drawing/2014/main" id="{730D1761-5E37-44F9-A9C6-B6759582BB74}"/>
              </a:ext>
            </a:extLst>
          </p:cNvPr>
          <p:cNvSpPr>
            <a:spLocks noChangeArrowheads="1"/>
          </p:cNvSpPr>
          <p:nvPr/>
        </p:nvSpPr>
        <p:spPr bwMode="auto">
          <a:xfrm>
            <a:off x="1219200" y="2724150"/>
            <a:ext cx="304800" cy="762000"/>
          </a:xfrm>
          <a:prstGeom prst="downArrow">
            <a:avLst>
              <a:gd name="adj1" fmla="val 50000"/>
              <a:gd name="adj2" fmla="val 62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4" name="AutoShape 16">
            <a:extLst>
              <a:ext uri="{FF2B5EF4-FFF2-40B4-BE49-F238E27FC236}">
                <a16:creationId xmlns:a16="http://schemas.microsoft.com/office/drawing/2014/main" id="{9019E314-C3D5-4159-A79F-5D04DC7A3082}"/>
              </a:ext>
            </a:extLst>
          </p:cNvPr>
          <p:cNvSpPr>
            <a:spLocks noChangeArrowheads="1"/>
          </p:cNvSpPr>
          <p:nvPr/>
        </p:nvSpPr>
        <p:spPr bwMode="auto">
          <a:xfrm>
            <a:off x="609600" y="2724150"/>
            <a:ext cx="457200" cy="2667000"/>
          </a:xfrm>
          <a:prstGeom prst="downArrow">
            <a:avLst>
              <a:gd name="adj1" fmla="val 40278"/>
              <a:gd name="adj2" fmla="val 74645"/>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5" name="Text Box 17">
            <a:extLst>
              <a:ext uri="{FF2B5EF4-FFF2-40B4-BE49-F238E27FC236}">
                <a16:creationId xmlns:a16="http://schemas.microsoft.com/office/drawing/2014/main" id="{EDCAF5D3-E7EA-4724-B4AF-908A3C42C7D1}"/>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48146" name="Line 18">
            <a:extLst>
              <a:ext uri="{FF2B5EF4-FFF2-40B4-BE49-F238E27FC236}">
                <a16:creationId xmlns:a16="http://schemas.microsoft.com/office/drawing/2014/main" id="{0F411D65-4E62-493A-8C49-41BE44A46A7C}"/>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60" name="Rectangle 60">
            <a:extLst>
              <a:ext uri="{FF2B5EF4-FFF2-40B4-BE49-F238E27FC236}">
                <a16:creationId xmlns:a16="http://schemas.microsoft.com/office/drawing/2014/main" id="{1B838875-768F-4573-B086-D88AECFD6AB5}"/>
              </a:ext>
            </a:extLst>
          </p:cNvPr>
          <p:cNvSpPr>
            <a:spLocks noChangeArrowheads="1"/>
          </p:cNvSpPr>
          <p:nvPr/>
        </p:nvSpPr>
        <p:spPr bwMode="auto">
          <a:xfrm>
            <a:off x="533400" y="990600"/>
            <a:ext cx="7620000" cy="1752600"/>
          </a:xfrm>
          <a:prstGeom prst="rect">
            <a:avLst/>
          </a:prstGeom>
          <a:solidFill>
            <a:srgbClr val="DDDDDD"/>
          </a:solidFill>
          <a:ln>
            <a:noFill/>
          </a:ln>
          <a:effectLst/>
        </p:spPr>
        <p:txBody>
          <a:bodyPr wrap="none" anchor="ctr"/>
          <a:lstStyle/>
          <a:p>
            <a:endParaRPr lang="en-US"/>
          </a:p>
        </p:txBody>
      </p:sp>
      <p:sp>
        <p:nvSpPr>
          <p:cNvPr id="25605" name="Oval 5">
            <a:extLst>
              <a:ext uri="{FF2B5EF4-FFF2-40B4-BE49-F238E27FC236}">
                <a16:creationId xmlns:a16="http://schemas.microsoft.com/office/drawing/2014/main" id="{2421C647-5A2E-460C-A39C-EC71908B84C6}"/>
              </a:ext>
            </a:extLst>
          </p:cNvPr>
          <p:cNvSpPr>
            <a:spLocks noChangeArrowheads="1"/>
          </p:cNvSpPr>
          <p:nvPr/>
        </p:nvSpPr>
        <p:spPr bwMode="auto">
          <a:xfrm>
            <a:off x="3543300" y="3198813"/>
            <a:ext cx="960438" cy="1182687"/>
          </a:xfrm>
          <a:prstGeom prst="ellipse">
            <a:avLst/>
          </a:prstGeom>
          <a:solidFill>
            <a:srgbClr val="DDDDDD"/>
          </a:solidFill>
          <a:ln w="9525">
            <a:solidFill>
              <a:srgbClr val="000000"/>
            </a:solidFill>
            <a:round/>
            <a:headEnd/>
            <a:tailEnd/>
          </a:ln>
          <a:effectLst/>
        </p:spPr>
        <p:txBody>
          <a:bodyPr wrap="none" anchor="ctr"/>
          <a:lstStyle/>
          <a:p>
            <a:endParaRPr lang="en-US"/>
          </a:p>
        </p:txBody>
      </p:sp>
      <p:sp>
        <p:nvSpPr>
          <p:cNvPr id="25606" name="Oval 6">
            <a:extLst>
              <a:ext uri="{FF2B5EF4-FFF2-40B4-BE49-F238E27FC236}">
                <a16:creationId xmlns:a16="http://schemas.microsoft.com/office/drawing/2014/main" id="{839BC4B5-7166-455D-B4B1-7587CA700D21}"/>
              </a:ext>
            </a:extLst>
          </p:cNvPr>
          <p:cNvSpPr>
            <a:spLocks noChangeArrowheads="1"/>
          </p:cNvSpPr>
          <p:nvPr/>
        </p:nvSpPr>
        <p:spPr bwMode="auto">
          <a:xfrm rot="15237936">
            <a:off x="3882231" y="3720307"/>
            <a:ext cx="236537" cy="4445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5663" name="Group 63">
            <a:extLst>
              <a:ext uri="{FF2B5EF4-FFF2-40B4-BE49-F238E27FC236}">
                <a16:creationId xmlns:a16="http://schemas.microsoft.com/office/drawing/2014/main" id="{AF2F9692-080C-4564-B079-655713EEFDB7}"/>
              </a:ext>
            </a:extLst>
          </p:cNvPr>
          <p:cNvGrpSpPr>
            <a:grpSpLocks/>
          </p:cNvGrpSpPr>
          <p:nvPr/>
        </p:nvGrpSpPr>
        <p:grpSpPr bwMode="auto">
          <a:xfrm>
            <a:off x="2744271" y="2879485"/>
            <a:ext cx="914400" cy="431800"/>
            <a:chOff x="1742" y="1782"/>
            <a:chExt cx="576" cy="272"/>
          </a:xfrm>
        </p:grpSpPr>
        <p:sp>
          <p:nvSpPr>
            <p:cNvPr id="25627" name="Oval 27">
              <a:extLst>
                <a:ext uri="{FF2B5EF4-FFF2-40B4-BE49-F238E27FC236}">
                  <a16:creationId xmlns:a16="http://schemas.microsoft.com/office/drawing/2014/main" id="{45EEBBC6-8FD2-4E25-8049-7278D2274869}"/>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28" name="Oval 28">
              <a:extLst>
                <a:ext uri="{FF2B5EF4-FFF2-40B4-BE49-F238E27FC236}">
                  <a16:creationId xmlns:a16="http://schemas.microsoft.com/office/drawing/2014/main" id="{E6D4E3E8-AC46-4A89-8E06-79B6D858F5D1}"/>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29" name="Oval 29">
              <a:extLst>
                <a:ext uri="{FF2B5EF4-FFF2-40B4-BE49-F238E27FC236}">
                  <a16:creationId xmlns:a16="http://schemas.microsoft.com/office/drawing/2014/main" id="{3C47A78C-10BC-4C18-A1E4-22D72273D286}"/>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0" name="Oval 30">
              <a:extLst>
                <a:ext uri="{FF2B5EF4-FFF2-40B4-BE49-F238E27FC236}">
                  <a16:creationId xmlns:a16="http://schemas.microsoft.com/office/drawing/2014/main" id="{189BC37F-272F-4C80-8E5D-45CBCF2DFA04}"/>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1" name="Oval 31">
              <a:extLst>
                <a:ext uri="{FF2B5EF4-FFF2-40B4-BE49-F238E27FC236}">
                  <a16:creationId xmlns:a16="http://schemas.microsoft.com/office/drawing/2014/main" id="{8E94464B-16E0-4C40-B198-6E0C8ABAD366}"/>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2" name="Rectangle 32">
              <a:extLst>
                <a:ext uri="{FF2B5EF4-FFF2-40B4-BE49-F238E27FC236}">
                  <a16:creationId xmlns:a16="http://schemas.microsoft.com/office/drawing/2014/main" id="{E89C0970-36E7-4D85-8F55-743419E42340}"/>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3" name="Rectangle 33">
              <a:extLst>
                <a:ext uri="{FF2B5EF4-FFF2-40B4-BE49-F238E27FC236}">
                  <a16:creationId xmlns:a16="http://schemas.microsoft.com/office/drawing/2014/main" id="{44F9D567-9A56-4A67-AE38-7882975A26F1}"/>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4" name="Rectangle 34">
              <a:extLst>
                <a:ext uri="{FF2B5EF4-FFF2-40B4-BE49-F238E27FC236}">
                  <a16:creationId xmlns:a16="http://schemas.microsoft.com/office/drawing/2014/main" id="{F26147AF-64D6-4D5E-97DF-B212CD5AD39C}"/>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5635" name="Line 35">
            <a:extLst>
              <a:ext uri="{FF2B5EF4-FFF2-40B4-BE49-F238E27FC236}">
                <a16:creationId xmlns:a16="http://schemas.microsoft.com/office/drawing/2014/main" id="{C42719BE-7328-4BBA-9FFE-92202DC69567}"/>
              </a:ext>
            </a:extLst>
          </p:cNvPr>
          <p:cNvSpPr>
            <a:spLocks noChangeShapeType="1"/>
          </p:cNvSpPr>
          <p:nvPr/>
        </p:nvSpPr>
        <p:spPr bwMode="auto">
          <a:xfrm>
            <a:off x="3132138" y="3719513"/>
            <a:ext cx="228600" cy="158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8" name="Line 38">
            <a:extLst>
              <a:ext uri="{FF2B5EF4-FFF2-40B4-BE49-F238E27FC236}">
                <a16:creationId xmlns:a16="http://schemas.microsoft.com/office/drawing/2014/main" id="{DF13CC06-112E-4423-910C-6D52324E8A7E}"/>
              </a:ext>
            </a:extLst>
          </p:cNvPr>
          <p:cNvSpPr>
            <a:spLocks noChangeShapeType="1"/>
          </p:cNvSpPr>
          <p:nvPr/>
        </p:nvSpPr>
        <p:spPr bwMode="auto">
          <a:xfrm>
            <a:off x="4076700" y="3848100"/>
            <a:ext cx="304800" cy="533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39" name="Text Box 39">
            <a:extLst>
              <a:ext uri="{FF2B5EF4-FFF2-40B4-BE49-F238E27FC236}">
                <a16:creationId xmlns:a16="http://schemas.microsoft.com/office/drawing/2014/main" id="{87C8DFDD-F009-4068-ACB8-F196C930D352}"/>
              </a:ext>
            </a:extLst>
          </p:cNvPr>
          <p:cNvSpPr txBox="1">
            <a:spLocks noChangeArrowheads="1"/>
          </p:cNvSpPr>
          <p:nvPr/>
        </p:nvSpPr>
        <p:spPr bwMode="auto">
          <a:xfrm>
            <a:off x="4457700" y="4305300"/>
            <a:ext cx="4222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S</a:t>
            </a:r>
            <a:r>
              <a:rPr lang="en-US" altLang="en-US" sz="2400" baseline="-25000">
                <a:solidFill>
                  <a:srgbClr val="000000"/>
                </a:solidFill>
                <a:latin typeface="Times" panose="02020603050405020304" pitchFamily="18" charset="0"/>
              </a:rPr>
              <a:t>f</a:t>
            </a:r>
            <a:endParaRPr lang="en-US" altLang="en-US" sz="2400">
              <a:solidFill>
                <a:srgbClr val="000000"/>
              </a:solidFill>
              <a:latin typeface="Times" panose="02020603050405020304" pitchFamily="18" charset="0"/>
            </a:endParaRPr>
          </a:p>
        </p:txBody>
      </p:sp>
      <p:sp>
        <p:nvSpPr>
          <p:cNvPr id="25641" name="Line 41">
            <a:extLst>
              <a:ext uri="{FF2B5EF4-FFF2-40B4-BE49-F238E27FC236}">
                <a16:creationId xmlns:a16="http://schemas.microsoft.com/office/drawing/2014/main" id="{436F5F44-8CC1-4153-B121-54E40DD3585B}"/>
              </a:ext>
            </a:extLst>
          </p:cNvPr>
          <p:cNvSpPr>
            <a:spLocks noChangeShapeType="1"/>
          </p:cNvSpPr>
          <p:nvPr/>
        </p:nvSpPr>
        <p:spPr bwMode="auto">
          <a:xfrm flipV="1">
            <a:off x="4022725" y="3594099"/>
            <a:ext cx="222920" cy="112713"/>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42" name="Text Box 42">
            <a:extLst>
              <a:ext uri="{FF2B5EF4-FFF2-40B4-BE49-F238E27FC236}">
                <a16:creationId xmlns:a16="http://schemas.microsoft.com/office/drawing/2014/main" id="{AE9D36AC-64F6-441C-A170-B229379AEE00}"/>
              </a:ext>
            </a:extLst>
          </p:cNvPr>
          <p:cNvSpPr txBox="1">
            <a:spLocks noChangeArrowheads="1"/>
          </p:cNvSpPr>
          <p:nvPr/>
        </p:nvSpPr>
        <p:spPr bwMode="auto">
          <a:xfrm>
            <a:off x="3893482" y="3227387"/>
            <a:ext cx="3111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dirty="0">
                <a:solidFill>
                  <a:srgbClr val="000000"/>
                </a:solidFill>
                <a:latin typeface="Times" panose="02020603050405020304" pitchFamily="18" charset="0"/>
              </a:rPr>
              <a:t>n</a:t>
            </a:r>
            <a:endParaRPr lang="en-US" altLang="en-US" sz="2400" dirty="0">
              <a:solidFill>
                <a:srgbClr val="000000"/>
              </a:solidFill>
              <a:latin typeface="Times" panose="02020603050405020304" pitchFamily="18" charset="0"/>
            </a:endParaRPr>
          </a:p>
        </p:txBody>
      </p:sp>
      <p:sp>
        <p:nvSpPr>
          <p:cNvPr id="25643" name="Line 43">
            <a:extLst>
              <a:ext uri="{FF2B5EF4-FFF2-40B4-BE49-F238E27FC236}">
                <a16:creationId xmlns:a16="http://schemas.microsoft.com/office/drawing/2014/main" id="{D9688F8D-69C6-4BDC-897F-36CA46477718}"/>
              </a:ext>
            </a:extLst>
          </p:cNvPr>
          <p:cNvSpPr>
            <a:spLocks noChangeShapeType="1"/>
          </p:cNvSpPr>
          <p:nvPr/>
        </p:nvSpPr>
        <p:spPr bwMode="auto">
          <a:xfrm>
            <a:off x="4572000" y="3733800"/>
            <a:ext cx="2286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44" name="Text Box 44">
            <a:extLst>
              <a:ext uri="{FF2B5EF4-FFF2-40B4-BE49-F238E27FC236}">
                <a16:creationId xmlns:a16="http://schemas.microsoft.com/office/drawing/2014/main" id="{82D49BBF-F9BE-446A-84F0-872FD8FFFFBE}"/>
              </a:ext>
            </a:extLst>
          </p:cNvPr>
          <p:cNvSpPr txBox="1">
            <a:spLocks noChangeArrowheads="1"/>
          </p:cNvSpPr>
          <p:nvPr/>
        </p:nvSpPr>
        <p:spPr bwMode="auto">
          <a:xfrm>
            <a:off x="533400" y="1052513"/>
            <a:ext cx="76962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000" b="1" dirty="0"/>
              <a:t>What is an Ultrasonic Measurement Model?</a:t>
            </a:r>
            <a:r>
              <a:rPr lang="en-US" altLang="en-US" sz="2000" dirty="0"/>
              <a:t>  A model that expresses the output voltage, </a:t>
            </a:r>
            <a:r>
              <a:rPr lang="en-US" altLang="en-US" sz="2000" i="1" dirty="0" err="1">
                <a:latin typeface="Times New Roman" panose="02020603050405020304" pitchFamily="18" charset="0"/>
              </a:rPr>
              <a:t>v</a:t>
            </a:r>
            <a:r>
              <a:rPr lang="en-US" altLang="en-US" sz="2000" i="1" baseline="-25000" dirty="0" err="1">
                <a:latin typeface="Times New Roman" panose="02020603050405020304" pitchFamily="18" charset="0"/>
              </a:rPr>
              <a:t>R</a:t>
            </a:r>
            <a:r>
              <a:rPr lang="en-US" altLang="en-US" sz="2000" dirty="0"/>
              <a:t>(</a:t>
            </a:r>
            <a:r>
              <a:rPr lang="en-US" altLang="en-US" sz="2000" i="1" dirty="0">
                <a:latin typeface="Times New Roman" panose="02020603050405020304" pitchFamily="18" charset="0"/>
              </a:rPr>
              <a:t>t</a:t>
            </a:r>
            <a:r>
              <a:rPr lang="en-US" altLang="en-US" sz="2000" dirty="0"/>
              <a:t>) ,received from a flaw in a ultrasonic testing configuration in a form that explicitly gives the modeling or measurement parameters needed to obtain that voltage (immersion shown only as a specific example) </a:t>
            </a:r>
          </a:p>
        </p:txBody>
      </p:sp>
      <p:sp>
        <p:nvSpPr>
          <p:cNvPr id="25647" name="Line 47">
            <a:extLst>
              <a:ext uri="{FF2B5EF4-FFF2-40B4-BE49-F238E27FC236}">
                <a16:creationId xmlns:a16="http://schemas.microsoft.com/office/drawing/2014/main" id="{B923852A-33F7-44CA-8AEE-0DC0847630E6}"/>
              </a:ext>
            </a:extLst>
          </p:cNvPr>
          <p:cNvSpPr>
            <a:spLocks noChangeShapeType="1"/>
          </p:cNvSpPr>
          <p:nvPr/>
        </p:nvSpPr>
        <p:spPr bwMode="auto">
          <a:xfrm flipH="1">
            <a:off x="5421313" y="3722688"/>
            <a:ext cx="53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48" name="Line 48">
            <a:extLst>
              <a:ext uri="{FF2B5EF4-FFF2-40B4-BE49-F238E27FC236}">
                <a16:creationId xmlns:a16="http://schemas.microsoft.com/office/drawing/2014/main" id="{DD4D3996-7E9F-41A4-B1A9-3239CA4B4A76}"/>
              </a:ext>
            </a:extLst>
          </p:cNvPr>
          <p:cNvSpPr>
            <a:spLocks noChangeShapeType="1"/>
          </p:cNvSpPr>
          <p:nvPr/>
        </p:nvSpPr>
        <p:spPr bwMode="auto">
          <a:xfrm flipH="1">
            <a:off x="2055813" y="3711575"/>
            <a:ext cx="53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0" name="Line 50">
            <a:extLst>
              <a:ext uri="{FF2B5EF4-FFF2-40B4-BE49-F238E27FC236}">
                <a16:creationId xmlns:a16="http://schemas.microsoft.com/office/drawing/2014/main" id="{1E48FDAC-D997-474D-B210-39138DAB6195}"/>
              </a:ext>
            </a:extLst>
          </p:cNvPr>
          <p:cNvSpPr>
            <a:spLocks noChangeShapeType="1"/>
          </p:cNvSpPr>
          <p:nvPr/>
        </p:nvSpPr>
        <p:spPr bwMode="auto">
          <a:xfrm>
            <a:off x="6553200" y="37338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51" name="Text Box 51">
            <a:extLst>
              <a:ext uri="{FF2B5EF4-FFF2-40B4-BE49-F238E27FC236}">
                <a16:creationId xmlns:a16="http://schemas.microsoft.com/office/drawing/2014/main" id="{687B981B-F588-4A1C-9E7A-F89D873446C5}"/>
              </a:ext>
            </a:extLst>
          </p:cNvPr>
          <p:cNvSpPr txBox="1">
            <a:spLocks noChangeArrowheads="1"/>
          </p:cNvSpPr>
          <p:nvPr/>
        </p:nvSpPr>
        <p:spPr bwMode="auto">
          <a:xfrm>
            <a:off x="1295400" y="2743200"/>
            <a:ext cx="831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Pulser</a:t>
            </a:r>
          </a:p>
        </p:txBody>
      </p:sp>
      <p:sp>
        <p:nvSpPr>
          <p:cNvPr id="25652" name="AutoShape 52">
            <a:extLst>
              <a:ext uri="{FF2B5EF4-FFF2-40B4-BE49-F238E27FC236}">
                <a16:creationId xmlns:a16="http://schemas.microsoft.com/office/drawing/2014/main" id="{DD5A53A0-0D54-4A70-A67F-2730BB9C7306}"/>
              </a:ext>
            </a:extLst>
          </p:cNvPr>
          <p:cNvSpPr>
            <a:spLocks noChangeArrowheads="1"/>
          </p:cNvSpPr>
          <p:nvPr/>
        </p:nvSpPr>
        <p:spPr bwMode="auto">
          <a:xfrm>
            <a:off x="1295400" y="3352800"/>
            <a:ext cx="762000" cy="6096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53" name="AutoShape 53">
            <a:extLst>
              <a:ext uri="{FF2B5EF4-FFF2-40B4-BE49-F238E27FC236}">
                <a16:creationId xmlns:a16="http://schemas.microsoft.com/office/drawing/2014/main" id="{6A1996A1-E633-446C-9802-5697FF6C673D}"/>
              </a:ext>
            </a:extLst>
          </p:cNvPr>
          <p:cNvSpPr>
            <a:spLocks noChangeArrowheads="1"/>
          </p:cNvSpPr>
          <p:nvPr/>
        </p:nvSpPr>
        <p:spPr bwMode="auto">
          <a:xfrm>
            <a:off x="5943600" y="3429000"/>
            <a:ext cx="609600" cy="5334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54" name="Text Box 54">
            <a:extLst>
              <a:ext uri="{FF2B5EF4-FFF2-40B4-BE49-F238E27FC236}">
                <a16:creationId xmlns:a16="http://schemas.microsoft.com/office/drawing/2014/main" id="{2B1EE8E5-858F-4939-878E-C545318B2E52}"/>
              </a:ext>
            </a:extLst>
          </p:cNvPr>
          <p:cNvSpPr txBox="1">
            <a:spLocks noChangeArrowheads="1"/>
          </p:cNvSpPr>
          <p:nvPr/>
        </p:nvSpPr>
        <p:spPr bwMode="auto">
          <a:xfrm>
            <a:off x="5867400" y="2819400"/>
            <a:ext cx="1085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Receiver</a:t>
            </a:r>
          </a:p>
        </p:txBody>
      </p:sp>
      <p:sp>
        <p:nvSpPr>
          <p:cNvPr id="25655" name="Text Box 55">
            <a:extLst>
              <a:ext uri="{FF2B5EF4-FFF2-40B4-BE49-F238E27FC236}">
                <a16:creationId xmlns:a16="http://schemas.microsoft.com/office/drawing/2014/main" id="{DD473BC8-7A1E-4FFF-9B93-41ADCA52EE42}"/>
              </a:ext>
            </a:extLst>
          </p:cNvPr>
          <p:cNvSpPr txBox="1">
            <a:spLocks noChangeArrowheads="1"/>
          </p:cNvSpPr>
          <p:nvPr/>
        </p:nvSpPr>
        <p:spPr bwMode="auto">
          <a:xfrm>
            <a:off x="5013325" y="4379913"/>
            <a:ext cx="3292475" cy="67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surface of the flaw which has an outward normal, </a:t>
            </a:r>
            <a:r>
              <a:rPr lang="en-US" altLang="en-US" sz="2000" b="1">
                <a:latin typeface="Times New Roman" panose="02020603050405020304" pitchFamily="18" charset="0"/>
              </a:rPr>
              <a:t>n</a:t>
            </a:r>
          </a:p>
        </p:txBody>
      </p:sp>
      <p:graphicFrame>
        <p:nvGraphicFramePr>
          <p:cNvPr id="25656" name="Object 56">
            <a:extLst>
              <a:ext uri="{FF2B5EF4-FFF2-40B4-BE49-F238E27FC236}">
                <a16:creationId xmlns:a16="http://schemas.microsoft.com/office/drawing/2014/main" id="{52982009-C800-42DC-A37B-6B7D958C9091}"/>
              </a:ext>
            </a:extLst>
          </p:cNvPr>
          <p:cNvGraphicFramePr>
            <a:graphicFrameLocks noChangeAspect="1"/>
          </p:cNvGraphicFramePr>
          <p:nvPr/>
        </p:nvGraphicFramePr>
        <p:xfrm>
          <a:off x="7086600" y="3276600"/>
          <a:ext cx="609600" cy="420688"/>
        </p:xfrm>
        <a:graphic>
          <a:graphicData uri="http://schemas.openxmlformats.org/presentationml/2006/ole">
            <mc:AlternateContent xmlns:mc="http://schemas.openxmlformats.org/markup-compatibility/2006">
              <mc:Choice xmlns:v="urn:schemas-microsoft-com:vml" Requires="v">
                <p:oleObj spid="_x0000_s1028" name="Equation" r:id="rId4" imgW="368280" imgH="253800" progId="Equation.DSMT4">
                  <p:embed/>
                </p:oleObj>
              </mc:Choice>
              <mc:Fallback>
                <p:oleObj name="Equation" r:id="rId4" imgW="368280" imgH="253800" progId="Equation.DSMT4">
                  <p:embed/>
                  <p:pic>
                    <p:nvPicPr>
                      <p:cNvPr id="0" name="Object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600" y="3276600"/>
                        <a:ext cx="609600"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58" name="Text Box 58">
            <a:extLst>
              <a:ext uri="{FF2B5EF4-FFF2-40B4-BE49-F238E27FC236}">
                <a16:creationId xmlns:a16="http://schemas.microsoft.com/office/drawing/2014/main" id="{77AE94B8-4DD2-4DD3-A0A5-9290FC77D94A}"/>
              </a:ext>
            </a:extLst>
          </p:cNvPr>
          <p:cNvSpPr txBox="1">
            <a:spLocks noChangeArrowheads="1"/>
          </p:cNvSpPr>
          <p:nvPr/>
        </p:nvSpPr>
        <p:spPr bwMode="auto">
          <a:xfrm>
            <a:off x="112713" y="5399088"/>
            <a:ext cx="88725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All the measurement models  discussed use </a:t>
            </a:r>
            <a:r>
              <a:rPr lang="en-US" altLang="en-US" i="1">
                <a:latin typeface="Times New Roman" panose="02020603050405020304" pitchFamily="18" charset="0"/>
              </a:rPr>
              <a:t>V</a:t>
            </a:r>
            <a:r>
              <a:rPr lang="en-US" altLang="en-US" i="1" baseline="-25000">
                <a:latin typeface="Times New Roman" panose="02020603050405020304" pitchFamily="18" charset="0"/>
              </a:rPr>
              <a:t>R</a:t>
            </a:r>
            <a:r>
              <a:rPr lang="en-US" altLang="en-US"/>
              <a:t>(</a:t>
            </a:r>
            <a:r>
              <a:rPr lang="en-US" altLang="en-US" i="1">
                <a:latin typeface="Symbol" panose="05050102010706020507" pitchFamily="18" charset="2"/>
              </a:rPr>
              <a:t>w</a:t>
            </a:r>
            <a:r>
              <a:rPr lang="en-US" altLang="en-US"/>
              <a:t>), the frequency components of </a:t>
            </a:r>
            <a:r>
              <a:rPr lang="en-US" altLang="en-US" i="1">
                <a:latin typeface="Times New Roman" panose="02020603050405020304" pitchFamily="18" charset="0"/>
              </a:rPr>
              <a:t>v</a:t>
            </a:r>
            <a:r>
              <a:rPr lang="en-US" altLang="en-US" i="1" baseline="-25000">
                <a:latin typeface="Times New Roman" panose="02020603050405020304" pitchFamily="18" charset="0"/>
              </a:rPr>
              <a:t>R</a:t>
            </a:r>
            <a:r>
              <a:rPr lang="en-US" altLang="en-US"/>
              <a:t>(</a:t>
            </a:r>
            <a:r>
              <a:rPr lang="en-US" altLang="en-US" i="1">
                <a:latin typeface="Times New Roman" panose="02020603050405020304" pitchFamily="18" charset="0"/>
              </a:rPr>
              <a:t>t</a:t>
            </a:r>
            <a:r>
              <a:rPr lang="en-US" altLang="en-US"/>
              <a:t>) </a:t>
            </a:r>
          </a:p>
        </p:txBody>
      </p:sp>
      <p:graphicFrame>
        <p:nvGraphicFramePr>
          <p:cNvPr id="25659" name="Object 59">
            <a:extLst>
              <a:ext uri="{FF2B5EF4-FFF2-40B4-BE49-F238E27FC236}">
                <a16:creationId xmlns:a16="http://schemas.microsoft.com/office/drawing/2014/main" id="{5E518973-9348-4395-98AB-BC434154B343}"/>
              </a:ext>
            </a:extLst>
          </p:cNvPr>
          <p:cNvGraphicFramePr>
            <a:graphicFrameLocks noChangeAspect="1"/>
          </p:cNvGraphicFramePr>
          <p:nvPr/>
        </p:nvGraphicFramePr>
        <p:xfrm>
          <a:off x="3124200" y="5715000"/>
          <a:ext cx="2133600" cy="720725"/>
        </p:xfrm>
        <a:graphic>
          <a:graphicData uri="http://schemas.openxmlformats.org/presentationml/2006/ole">
            <mc:AlternateContent xmlns:mc="http://schemas.openxmlformats.org/markup-compatibility/2006">
              <mc:Choice xmlns:v="urn:schemas-microsoft-com:vml" Requires="v">
                <p:oleObj spid="_x0000_s1029" name="Equation" r:id="rId6" imgW="977760" imgH="330120" progId="Equation.DSMT4">
                  <p:embed/>
                </p:oleObj>
              </mc:Choice>
              <mc:Fallback>
                <p:oleObj name="Equation" r:id="rId6" imgW="977760" imgH="330120" progId="Equation.DSMT4">
                  <p:embed/>
                  <p:pic>
                    <p:nvPicPr>
                      <p:cNvPr id="0" name="Object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5715000"/>
                        <a:ext cx="2133600"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61" name="Line 61">
            <a:extLst>
              <a:ext uri="{FF2B5EF4-FFF2-40B4-BE49-F238E27FC236}">
                <a16:creationId xmlns:a16="http://schemas.microsoft.com/office/drawing/2014/main" id="{3C028096-2077-4930-BF42-B41275DF08BE}"/>
              </a:ext>
            </a:extLst>
          </p:cNvPr>
          <p:cNvSpPr>
            <a:spLocks noChangeShapeType="1"/>
          </p:cNvSpPr>
          <p:nvPr/>
        </p:nvSpPr>
        <p:spPr bwMode="auto">
          <a:xfrm flipH="1">
            <a:off x="3048000" y="4038600"/>
            <a:ext cx="685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62" name="Text Box 62">
            <a:extLst>
              <a:ext uri="{FF2B5EF4-FFF2-40B4-BE49-F238E27FC236}">
                <a16:creationId xmlns:a16="http://schemas.microsoft.com/office/drawing/2014/main" id="{2C307DFF-ABCB-4585-AE95-7D5A48A06106}"/>
              </a:ext>
            </a:extLst>
          </p:cNvPr>
          <p:cNvSpPr txBox="1">
            <a:spLocks noChangeArrowheads="1"/>
          </p:cNvSpPr>
          <p:nvPr/>
        </p:nvSpPr>
        <p:spPr bwMode="auto">
          <a:xfrm>
            <a:off x="1660525" y="4227513"/>
            <a:ext cx="1844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component being inspected</a:t>
            </a:r>
          </a:p>
        </p:txBody>
      </p:sp>
      <p:grpSp>
        <p:nvGrpSpPr>
          <p:cNvPr id="25664" name="Group 64">
            <a:extLst>
              <a:ext uri="{FF2B5EF4-FFF2-40B4-BE49-F238E27FC236}">
                <a16:creationId xmlns:a16="http://schemas.microsoft.com/office/drawing/2014/main" id="{FBE8BF8E-DBD2-45D7-8025-B63107FA3618}"/>
              </a:ext>
            </a:extLst>
          </p:cNvPr>
          <p:cNvGrpSpPr>
            <a:grpSpLocks/>
          </p:cNvGrpSpPr>
          <p:nvPr/>
        </p:nvGrpSpPr>
        <p:grpSpPr bwMode="auto">
          <a:xfrm>
            <a:off x="4683125" y="2894324"/>
            <a:ext cx="914400" cy="431800"/>
            <a:chOff x="1742" y="1782"/>
            <a:chExt cx="576" cy="272"/>
          </a:xfrm>
        </p:grpSpPr>
        <p:sp>
          <p:nvSpPr>
            <p:cNvPr id="25665" name="Oval 65">
              <a:extLst>
                <a:ext uri="{FF2B5EF4-FFF2-40B4-BE49-F238E27FC236}">
                  <a16:creationId xmlns:a16="http://schemas.microsoft.com/office/drawing/2014/main" id="{45F328A5-86D0-43ED-A356-CA46B7BF4747}"/>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66" name="Oval 66">
              <a:extLst>
                <a:ext uri="{FF2B5EF4-FFF2-40B4-BE49-F238E27FC236}">
                  <a16:creationId xmlns:a16="http://schemas.microsoft.com/office/drawing/2014/main" id="{CB5EDA02-B4A8-4401-804C-45A1314F12BD}"/>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67" name="Oval 67">
              <a:extLst>
                <a:ext uri="{FF2B5EF4-FFF2-40B4-BE49-F238E27FC236}">
                  <a16:creationId xmlns:a16="http://schemas.microsoft.com/office/drawing/2014/main" id="{62D9E49D-2DD6-452F-812B-AF94B1BC963F}"/>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68" name="Oval 68">
              <a:extLst>
                <a:ext uri="{FF2B5EF4-FFF2-40B4-BE49-F238E27FC236}">
                  <a16:creationId xmlns:a16="http://schemas.microsoft.com/office/drawing/2014/main" id="{C6E68FB6-20EF-429D-B2E1-3A9B00C5E852}"/>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69" name="Oval 69">
              <a:extLst>
                <a:ext uri="{FF2B5EF4-FFF2-40B4-BE49-F238E27FC236}">
                  <a16:creationId xmlns:a16="http://schemas.microsoft.com/office/drawing/2014/main" id="{F552BA14-B446-4C30-8C21-1B1BF295B69D}"/>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70" name="Rectangle 70">
              <a:extLst>
                <a:ext uri="{FF2B5EF4-FFF2-40B4-BE49-F238E27FC236}">
                  <a16:creationId xmlns:a16="http://schemas.microsoft.com/office/drawing/2014/main" id="{5562F03E-511C-45BD-BAD6-CDDF81E7570F}"/>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71" name="Rectangle 71">
              <a:extLst>
                <a:ext uri="{FF2B5EF4-FFF2-40B4-BE49-F238E27FC236}">
                  <a16:creationId xmlns:a16="http://schemas.microsoft.com/office/drawing/2014/main" id="{A94C9216-DE27-4AD1-8008-6FECBDCA1980}"/>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72" name="Rectangle 72">
              <a:extLst>
                <a:ext uri="{FF2B5EF4-FFF2-40B4-BE49-F238E27FC236}">
                  <a16:creationId xmlns:a16="http://schemas.microsoft.com/office/drawing/2014/main" id="{F93CDD0E-BCD8-4F68-B0B2-AF99975B9787}"/>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5673" name="Text Box 73">
            <a:extLst>
              <a:ext uri="{FF2B5EF4-FFF2-40B4-BE49-F238E27FC236}">
                <a16:creationId xmlns:a16="http://schemas.microsoft.com/office/drawing/2014/main" id="{A7BDC205-C5B4-408A-A9B7-AB853237F145}"/>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25674" name="Line 74">
            <a:extLst>
              <a:ext uri="{FF2B5EF4-FFF2-40B4-BE49-F238E27FC236}">
                <a16:creationId xmlns:a16="http://schemas.microsoft.com/office/drawing/2014/main" id="{DE6375A5-FCEE-433B-B0BB-EE4138514C98}"/>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25675" name="Group 75">
            <a:extLst>
              <a:ext uri="{FF2B5EF4-FFF2-40B4-BE49-F238E27FC236}">
                <a16:creationId xmlns:a16="http://schemas.microsoft.com/office/drawing/2014/main" id="{8E18A1D3-6FE8-4DBB-AA8F-17DDFB5E925C}"/>
              </a:ext>
            </a:extLst>
          </p:cNvPr>
          <p:cNvGrpSpPr>
            <a:grpSpLocks/>
          </p:cNvGrpSpPr>
          <p:nvPr/>
        </p:nvGrpSpPr>
        <p:grpSpPr bwMode="auto">
          <a:xfrm>
            <a:off x="2557463" y="3582988"/>
            <a:ext cx="522287" cy="277812"/>
            <a:chOff x="1296" y="1296"/>
            <a:chExt cx="624" cy="336"/>
          </a:xfrm>
        </p:grpSpPr>
        <p:sp>
          <p:nvSpPr>
            <p:cNvPr id="25676" name="Rectangle 76">
              <a:extLst>
                <a:ext uri="{FF2B5EF4-FFF2-40B4-BE49-F238E27FC236}">
                  <a16:creationId xmlns:a16="http://schemas.microsoft.com/office/drawing/2014/main" id="{3211F516-C324-46AF-ACA7-2112D49F6DC3}"/>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77" name="Rectangle 77">
              <a:extLst>
                <a:ext uri="{FF2B5EF4-FFF2-40B4-BE49-F238E27FC236}">
                  <a16:creationId xmlns:a16="http://schemas.microsoft.com/office/drawing/2014/main" id="{5231B3B8-44B6-4278-BB47-66CB9E4424DF}"/>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78" name="Rectangle 78">
              <a:extLst>
                <a:ext uri="{FF2B5EF4-FFF2-40B4-BE49-F238E27FC236}">
                  <a16:creationId xmlns:a16="http://schemas.microsoft.com/office/drawing/2014/main" id="{05CFB401-0CBE-444B-B4BF-04A647B5C51C}"/>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79" name="Rectangle 79">
              <a:extLst>
                <a:ext uri="{FF2B5EF4-FFF2-40B4-BE49-F238E27FC236}">
                  <a16:creationId xmlns:a16="http://schemas.microsoft.com/office/drawing/2014/main" id="{03CBBE2B-B976-4BFE-8373-A36BF578563C}"/>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5640" name="Text Box 40">
            <a:extLst>
              <a:ext uri="{FF2B5EF4-FFF2-40B4-BE49-F238E27FC236}">
                <a16:creationId xmlns:a16="http://schemas.microsoft.com/office/drawing/2014/main" id="{32BA134D-4590-41B2-93B7-BB3C1EDCEE24}"/>
              </a:ext>
            </a:extLst>
          </p:cNvPr>
          <p:cNvSpPr txBox="1">
            <a:spLocks noChangeArrowheads="1"/>
          </p:cNvSpPr>
          <p:nvPr/>
        </p:nvSpPr>
        <p:spPr bwMode="auto">
          <a:xfrm>
            <a:off x="2708275" y="3458905"/>
            <a:ext cx="3492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dirty="0">
                <a:solidFill>
                  <a:srgbClr val="000000"/>
                </a:solidFill>
                <a:latin typeface="Times" panose="02020603050405020304" pitchFamily="18" charset="0"/>
              </a:rPr>
              <a:t>A</a:t>
            </a:r>
            <a:endParaRPr lang="en-US" altLang="en-US" sz="2400" dirty="0">
              <a:solidFill>
                <a:srgbClr val="000000"/>
              </a:solidFill>
              <a:latin typeface="Times" panose="02020603050405020304" pitchFamily="18" charset="0"/>
            </a:endParaRPr>
          </a:p>
        </p:txBody>
      </p:sp>
      <p:grpSp>
        <p:nvGrpSpPr>
          <p:cNvPr id="25686" name="Group 86">
            <a:extLst>
              <a:ext uri="{FF2B5EF4-FFF2-40B4-BE49-F238E27FC236}">
                <a16:creationId xmlns:a16="http://schemas.microsoft.com/office/drawing/2014/main" id="{E08E79BD-EAD7-4096-BF7B-15CC9CEF5014}"/>
              </a:ext>
            </a:extLst>
          </p:cNvPr>
          <p:cNvGrpSpPr>
            <a:grpSpLocks/>
          </p:cNvGrpSpPr>
          <p:nvPr/>
        </p:nvGrpSpPr>
        <p:grpSpPr bwMode="auto">
          <a:xfrm>
            <a:off x="4953000" y="3521075"/>
            <a:ext cx="522288" cy="366713"/>
            <a:chOff x="3120" y="2218"/>
            <a:chExt cx="329" cy="231"/>
          </a:xfrm>
        </p:grpSpPr>
        <p:grpSp>
          <p:nvGrpSpPr>
            <p:cNvPr id="25680" name="Group 80">
              <a:extLst>
                <a:ext uri="{FF2B5EF4-FFF2-40B4-BE49-F238E27FC236}">
                  <a16:creationId xmlns:a16="http://schemas.microsoft.com/office/drawing/2014/main" id="{6F8C0FA2-9144-4C25-B76E-A2934585D867}"/>
                </a:ext>
              </a:extLst>
            </p:cNvPr>
            <p:cNvGrpSpPr>
              <a:grpSpLocks/>
            </p:cNvGrpSpPr>
            <p:nvPr/>
          </p:nvGrpSpPr>
          <p:grpSpPr bwMode="auto">
            <a:xfrm flipH="1">
              <a:off x="3120" y="2256"/>
              <a:ext cx="329" cy="175"/>
              <a:chOff x="1296" y="1296"/>
              <a:chExt cx="624" cy="336"/>
            </a:xfrm>
          </p:grpSpPr>
          <p:sp>
            <p:nvSpPr>
              <p:cNvPr id="25681" name="Rectangle 81">
                <a:extLst>
                  <a:ext uri="{FF2B5EF4-FFF2-40B4-BE49-F238E27FC236}">
                    <a16:creationId xmlns:a16="http://schemas.microsoft.com/office/drawing/2014/main" id="{9766DFC8-02F5-4FC0-8073-80862678318A}"/>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82" name="Rectangle 82">
                <a:extLst>
                  <a:ext uri="{FF2B5EF4-FFF2-40B4-BE49-F238E27FC236}">
                    <a16:creationId xmlns:a16="http://schemas.microsoft.com/office/drawing/2014/main" id="{81F99281-5B6B-44B9-A95D-30FD34426231}"/>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83" name="Rectangle 83">
                <a:extLst>
                  <a:ext uri="{FF2B5EF4-FFF2-40B4-BE49-F238E27FC236}">
                    <a16:creationId xmlns:a16="http://schemas.microsoft.com/office/drawing/2014/main" id="{991DCF19-C5A5-4991-B2F8-FBF29281E19F}"/>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84" name="Rectangle 84">
                <a:extLst>
                  <a:ext uri="{FF2B5EF4-FFF2-40B4-BE49-F238E27FC236}">
                    <a16:creationId xmlns:a16="http://schemas.microsoft.com/office/drawing/2014/main" id="{08F74204-4F9D-407D-99F9-07362CCEBA21}"/>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5645" name="Text Box 45">
              <a:extLst>
                <a:ext uri="{FF2B5EF4-FFF2-40B4-BE49-F238E27FC236}">
                  <a16:creationId xmlns:a16="http://schemas.microsoft.com/office/drawing/2014/main" id="{61D755D4-0EF3-481E-9CDC-63161F4017DF}"/>
                </a:ext>
              </a:extLst>
            </p:cNvPr>
            <p:cNvSpPr txBox="1">
              <a:spLocks noChangeArrowheads="1"/>
            </p:cNvSpPr>
            <p:nvPr/>
          </p:nvSpPr>
          <p:spPr bwMode="auto">
            <a:xfrm>
              <a:off x="3146" y="2218"/>
              <a:ext cx="2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B</a:t>
              </a: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 Box 4">
            <a:extLst>
              <a:ext uri="{FF2B5EF4-FFF2-40B4-BE49-F238E27FC236}">
                <a16:creationId xmlns:a16="http://schemas.microsoft.com/office/drawing/2014/main" id="{15BD64AC-C3AE-4F00-B7DF-A9170A8DD71F}"/>
              </a:ext>
            </a:extLst>
          </p:cNvPr>
          <p:cNvSpPr txBox="1">
            <a:spLocks noChangeArrowheads="1"/>
          </p:cNvSpPr>
          <p:nvPr/>
        </p:nvSpPr>
        <p:spPr bwMode="auto">
          <a:xfrm>
            <a:off x="1238804" y="1557923"/>
            <a:ext cx="536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dirty="0"/>
              <a:t>Is the system linear and reciprocal?</a:t>
            </a:r>
          </a:p>
        </p:txBody>
      </p:sp>
      <p:sp>
        <p:nvSpPr>
          <p:cNvPr id="51206" name="Text Box 6">
            <a:extLst>
              <a:ext uri="{FF2B5EF4-FFF2-40B4-BE49-F238E27FC236}">
                <a16:creationId xmlns:a16="http://schemas.microsoft.com/office/drawing/2014/main" id="{07688209-EF92-41FE-9E05-0D8830157D1E}"/>
              </a:ext>
            </a:extLst>
          </p:cNvPr>
          <p:cNvSpPr txBox="1">
            <a:spLocks noChangeArrowheads="1"/>
          </p:cNvSpPr>
          <p:nvPr/>
        </p:nvSpPr>
        <p:spPr bwMode="auto">
          <a:xfrm>
            <a:off x="955675" y="2145297"/>
            <a:ext cx="455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Electrical linearity checks of pulser/receiver</a:t>
            </a:r>
          </a:p>
        </p:txBody>
      </p:sp>
      <p:sp>
        <p:nvSpPr>
          <p:cNvPr id="51207" name="Rectangle 7">
            <a:extLst>
              <a:ext uri="{FF2B5EF4-FFF2-40B4-BE49-F238E27FC236}">
                <a16:creationId xmlns:a16="http://schemas.microsoft.com/office/drawing/2014/main" id="{DA82A25D-D7B0-4CA1-9B52-F8135F5FCAFC}"/>
              </a:ext>
            </a:extLst>
          </p:cNvPr>
          <p:cNvSpPr>
            <a:spLocks noChangeArrowheads="1"/>
          </p:cNvSpPr>
          <p:nvPr/>
        </p:nvSpPr>
        <p:spPr bwMode="auto">
          <a:xfrm>
            <a:off x="2438400" y="4726565"/>
            <a:ext cx="990600" cy="609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11" name="Rectangle 11">
            <a:extLst>
              <a:ext uri="{FF2B5EF4-FFF2-40B4-BE49-F238E27FC236}">
                <a16:creationId xmlns:a16="http://schemas.microsoft.com/office/drawing/2014/main" id="{74BDE911-D16E-4321-A84F-EE293DB2B13B}"/>
              </a:ext>
            </a:extLst>
          </p:cNvPr>
          <p:cNvSpPr>
            <a:spLocks noChangeArrowheads="1"/>
          </p:cNvSpPr>
          <p:nvPr/>
        </p:nvSpPr>
        <p:spPr bwMode="auto">
          <a:xfrm>
            <a:off x="163513" y="4312227"/>
            <a:ext cx="1371600" cy="1371600"/>
          </a:xfrm>
          <a:prstGeom prst="rect">
            <a:avLst/>
          </a:prstGeom>
          <a:solidFill>
            <a:srgbClr val="DDDDDD"/>
          </a:solidFill>
          <a:ln w="9525" algn="ctr">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12" name="Line 12">
            <a:extLst>
              <a:ext uri="{FF2B5EF4-FFF2-40B4-BE49-F238E27FC236}">
                <a16:creationId xmlns:a16="http://schemas.microsoft.com/office/drawing/2014/main" id="{B235C4A5-BE66-4B10-B601-5CD5948D3392}"/>
              </a:ext>
            </a:extLst>
          </p:cNvPr>
          <p:cNvSpPr>
            <a:spLocks noChangeShapeType="1"/>
          </p:cNvSpPr>
          <p:nvPr/>
        </p:nvSpPr>
        <p:spPr bwMode="auto">
          <a:xfrm>
            <a:off x="1524000" y="4856740"/>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13" name="Line 13">
            <a:extLst>
              <a:ext uri="{FF2B5EF4-FFF2-40B4-BE49-F238E27FC236}">
                <a16:creationId xmlns:a16="http://schemas.microsoft.com/office/drawing/2014/main" id="{B1BB3C03-3223-4475-8B45-CCFA5CC2DF78}"/>
              </a:ext>
            </a:extLst>
          </p:cNvPr>
          <p:cNvSpPr>
            <a:spLocks noChangeShapeType="1"/>
          </p:cNvSpPr>
          <p:nvPr/>
        </p:nvSpPr>
        <p:spPr bwMode="auto">
          <a:xfrm flipH="1">
            <a:off x="1524000" y="5248852"/>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14" name="Line 14">
            <a:extLst>
              <a:ext uri="{FF2B5EF4-FFF2-40B4-BE49-F238E27FC236}">
                <a16:creationId xmlns:a16="http://schemas.microsoft.com/office/drawing/2014/main" id="{1F3E730E-8EA3-4895-AAEC-3370AE7C5B8B}"/>
              </a:ext>
            </a:extLst>
          </p:cNvPr>
          <p:cNvSpPr>
            <a:spLocks noChangeShapeType="1"/>
          </p:cNvSpPr>
          <p:nvPr/>
        </p:nvSpPr>
        <p:spPr bwMode="auto">
          <a:xfrm flipV="1">
            <a:off x="2228850" y="4836102"/>
            <a:ext cx="0" cy="4238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15" name="Line 15">
            <a:extLst>
              <a:ext uri="{FF2B5EF4-FFF2-40B4-BE49-F238E27FC236}">
                <a16:creationId xmlns:a16="http://schemas.microsoft.com/office/drawing/2014/main" id="{5C2F3B5D-2814-4A4F-9B0C-4E866BF75BE3}"/>
              </a:ext>
            </a:extLst>
          </p:cNvPr>
          <p:cNvSpPr>
            <a:spLocks noChangeShapeType="1"/>
          </p:cNvSpPr>
          <p:nvPr/>
        </p:nvSpPr>
        <p:spPr bwMode="auto">
          <a:xfrm>
            <a:off x="1905000" y="4726565"/>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1216" name="Object 16">
            <a:extLst>
              <a:ext uri="{FF2B5EF4-FFF2-40B4-BE49-F238E27FC236}">
                <a16:creationId xmlns:a16="http://schemas.microsoft.com/office/drawing/2014/main" id="{68CED8C7-00B5-42CF-AF32-AC8E100CBCD3}"/>
              </a:ext>
            </a:extLst>
          </p:cNvPr>
          <p:cNvGraphicFramePr>
            <a:graphicFrameLocks noChangeAspect="1"/>
          </p:cNvGraphicFramePr>
          <p:nvPr>
            <p:extLst>
              <p:ext uri="{D42A27DB-BD31-4B8C-83A1-F6EECF244321}">
                <p14:modId xmlns:p14="http://schemas.microsoft.com/office/powerpoint/2010/main" val="3259736036"/>
              </p:ext>
            </p:extLst>
          </p:nvPr>
        </p:nvGraphicFramePr>
        <p:xfrm>
          <a:off x="7326313" y="5607627"/>
          <a:ext cx="266700" cy="400050"/>
        </p:xfrm>
        <a:graphic>
          <a:graphicData uri="http://schemas.openxmlformats.org/presentationml/2006/ole">
            <mc:AlternateContent xmlns:mc="http://schemas.openxmlformats.org/markup-compatibility/2006">
              <mc:Choice xmlns:v="urn:schemas-microsoft-com:vml" Requires="v">
                <p:oleObj spid="_x0000_s27657" name="Equation" r:id="rId4" imgW="152280" imgH="228600" progId="Equation.DSMT4">
                  <p:embed/>
                </p:oleObj>
              </mc:Choice>
              <mc:Fallback>
                <p:oleObj name="Equation" r:id="rId4" imgW="152280" imgH="22860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26313" y="5607627"/>
                        <a:ext cx="26670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17" name="Object 17">
            <a:extLst>
              <a:ext uri="{FF2B5EF4-FFF2-40B4-BE49-F238E27FC236}">
                <a16:creationId xmlns:a16="http://schemas.microsoft.com/office/drawing/2014/main" id="{B6ED1043-79C4-4D0F-8C5D-0535A53CC6CE}"/>
              </a:ext>
            </a:extLst>
          </p:cNvPr>
          <p:cNvGraphicFramePr>
            <a:graphicFrameLocks noChangeAspect="1"/>
          </p:cNvGraphicFramePr>
          <p:nvPr>
            <p:extLst>
              <p:ext uri="{D42A27DB-BD31-4B8C-83A1-F6EECF244321}">
                <p14:modId xmlns:p14="http://schemas.microsoft.com/office/powerpoint/2010/main" val="932447941"/>
              </p:ext>
            </p:extLst>
          </p:nvPr>
        </p:nvGraphicFramePr>
        <p:xfrm>
          <a:off x="1925638" y="4883727"/>
          <a:ext cx="309562" cy="360363"/>
        </p:xfrm>
        <a:graphic>
          <a:graphicData uri="http://schemas.openxmlformats.org/presentationml/2006/ole">
            <mc:AlternateContent xmlns:mc="http://schemas.openxmlformats.org/markup-compatibility/2006">
              <mc:Choice xmlns:v="urn:schemas-microsoft-com:vml" Requires="v">
                <p:oleObj spid="_x0000_s27658" name="Equation" r:id="rId6" imgW="152280" imgH="177480" progId="Equation.DSMT4">
                  <p:embed/>
                </p:oleObj>
              </mc:Choice>
              <mc:Fallback>
                <p:oleObj name="Equation" r:id="rId6" imgW="152280" imgH="177480"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25638" y="4883727"/>
                        <a:ext cx="309562"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18" name="Rectangle 18">
            <a:extLst>
              <a:ext uri="{FF2B5EF4-FFF2-40B4-BE49-F238E27FC236}">
                <a16:creationId xmlns:a16="http://schemas.microsoft.com/office/drawing/2014/main" id="{7B033C76-2AC9-4648-894F-7AEA9833B40B}"/>
              </a:ext>
            </a:extLst>
          </p:cNvPr>
          <p:cNvSpPr>
            <a:spLocks noChangeArrowheads="1"/>
          </p:cNvSpPr>
          <p:nvPr/>
        </p:nvSpPr>
        <p:spPr bwMode="auto">
          <a:xfrm>
            <a:off x="3200400" y="4726565"/>
            <a:ext cx="228600" cy="609600"/>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28" name="Rectangle 28">
            <a:extLst>
              <a:ext uri="{FF2B5EF4-FFF2-40B4-BE49-F238E27FC236}">
                <a16:creationId xmlns:a16="http://schemas.microsoft.com/office/drawing/2014/main" id="{543E195D-17C4-49B8-BC3C-F389E39F84DF}"/>
              </a:ext>
            </a:extLst>
          </p:cNvPr>
          <p:cNvSpPr>
            <a:spLocks noChangeArrowheads="1"/>
          </p:cNvSpPr>
          <p:nvPr/>
        </p:nvSpPr>
        <p:spPr bwMode="auto">
          <a:xfrm>
            <a:off x="6107113" y="4921827"/>
            <a:ext cx="990600" cy="609600"/>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29" name="Line 29">
            <a:extLst>
              <a:ext uri="{FF2B5EF4-FFF2-40B4-BE49-F238E27FC236}">
                <a16:creationId xmlns:a16="http://schemas.microsoft.com/office/drawing/2014/main" id="{1232C389-F037-4E82-BBC1-A358332F5C42}"/>
              </a:ext>
            </a:extLst>
          </p:cNvPr>
          <p:cNvSpPr>
            <a:spLocks noChangeShapeType="1"/>
          </p:cNvSpPr>
          <p:nvPr/>
        </p:nvSpPr>
        <p:spPr bwMode="auto">
          <a:xfrm>
            <a:off x="7097713" y="4998027"/>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0" name="Line 30">
            <a:extLst>
              <a:ext uri="{FF2B5EF4-FFF2-40B4-BE49-F238E27FC236}">
                <a16:creationId xmlns:a16="http://schemas.microsoft.com/office/drawing/2014/main" id="{76CC824B-C75A-4780-B9DA-2B42B5D65E1A}"/>
              </a:ext>
            </a:extLst>
          </p:cNvPr>
          <p:cNvSpPr>
            <a:spLocks noChangeShapeType="1"/>
          </p:cNvSpPr>
          <p:nvPr/>
        </p:nvSpPr>
        <p:spPr bwMode="auto">
          <a:xfrm>
            <a:off x="7097713" y="5379027"/>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1" name="Rectangle 31">
            <a:extLst>
              <a:ext uri="{FF2B5EF4-FFF2-40B4-BE49-F238E27FC236}">
                <a16:creationId xmlns:a16="http://schemas.microsoft.com/office/drawing/2014/main" id="{7932A949-B78D-4638-8CD2-7E6C84A825DF}"/>
              </a:ext>
            </a:extLst>
          </p:cNvPr>
          <p:cNvSpPr>
            <a:spLocks noChangeArrowheads="1"/>
          </p:cNvSpPr>
          <p:nvPr/>
        </p:nvSpPr>
        <p:spPr bwMode="auto">
          <a:xfrm>
            <a:off x="6084888" y="6064827"/>
            <a:ext cx="990600" cy="609600"/>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2" name="Line 32">
            <a:extLst>
              <a:ext uri="{FF2B5EF4-FFF2-40B4-BE49-F238E27FC236}">
                <a16:creationId xmlns:a16="http://schemas.microsoft.com/office/drawing/2014/main" id="{1B673B90-EFFA-4F76-B879-8AED15A39925}"/>
              </a:ext>
            </a:extLst>
          </p:cNvPr>
          <p:cNvSpPr>
            <a:spLocks noChangeShapeType="1"/>
          </p:cNvSpPr>
          <p:nvPr/>
        </p:nvSpPr>
        <p:spPr bwMode="auto">
          <a:xfrm>
            <a:off x="7075488" y="6141027"/>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3" name="Line 33">
            <a:extLst>
              <a:ext uri="{FF2B5EF4-FFF2-40B4-BE49-F238E27FC236}">
                <a16:creationId xmlns:a16="http://schemas.microsoft.com/office/drawing/2014/main" id="{884AAE4C-7572-4BE8-917A-25A0A94789F4}"/>
              </a:ext>
            </a:extLst>
          </p:cNvPr>
          <p:cNvSpPr>
            <a:spLocks noChangeShapeType="1"/>
          </p:cNvSpPr>
          <p:nvPr/>
        </p:nvSpPr>
        <p:spPr bwMode="auto">
          <a:xfrm>
            <a:off x="7075488" y="6522027"/>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4" name="Line 34">
            <a:extLst>
              <a:ext uri="{FF2B5EF4-FFF2-40B4-BE49-F238E27FC236}">
                <a16:creationId xmlns:a16="http://schemas.microsoft.com/office/drawing/2014/main" id="{A4F29D9C-A776-4DDE-8E05-40ED802C5ACD}"/>
              </a:ext>
            </a:extLst>
          </p:cNvPr>
          <p:cNvSpPr>
            <a:spLocks noChangeShapeType="1"/>
          </p:cNvSpPr>
          <p:nvPr/>
        </p:nvSpPr>
        <p:spPr bwMode="auto">
          <a:xfrm>
            <a:off x="7666038" y="6150552"/>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5" name="Line 35">
            <a:extLst>
              <a:ext uri="{FF2B5EF4-FFF2-40B4-BE49-F238E27FC236}">
                <a16:creationId xmlns:a16="http://schemas.microsoft.com/office/drawing/2014/main" id="{304F8C86-9BDC-4364-B508-4F37365100DA}"/>
              </a:ext>
            </a:extLst>
          </p:cNvPr>
          <p:cNvSpPr>
            <a:spLocks noChangeShapeType="1"/>
          </p:cNvSpPr>
          <p:nvPr/>
        </p:nvSpPr>
        <p:spPr bwMode="auto">
          <a:xfrm>
            <a:off x="7173913" y="4921827"/>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1236" name="Object 36">
            <a:extLst>
              <a:ext uri="{FF2B5EF4-FFF2-40B4-BE49-F238E27FC236}">
                <a16:creationId xmlns:a16="http://schemas.microsoft.com/office/drawing/2014/main" id="{D7E220F8-7AA3-4676-992D-C20C3A4AF2D5}"/>
              </a:ext>
            </a:extLst>
          </p:cNvPr>
          <p:cNvGraphicFramePr>
            <a:graphicFrameLocks noChangeAspect="1"/>
          </p:cNvGraphicFramePr>
          <p:nvPr>
            <p:extLst>
              <p:ext uri="{D42A27DB-BD31-4B8C-83A1-F6EECF244321}">
                <p14:modId xmlns:p14="http://schemas.microsoft.com/office/powerpoint/2010/main" val="1775475176"/>
              </p:ext>
            </p:extLst>
          </p:nvPr>
        </p:nvGraphicFramePr>
        <p:xfrm>
          <a:off x="7016750" y="4485265"/>
          <a:ext cx="688975" cy="400050"/>
        </p:xfrm>
        <a:graphic>
          <a:graphicData uri="http://schemas.openxmlformats.org/presentationml/2006/ole">
            <mc:AlternateContent xmlns:mc="http://schemas.openxmlformats.org/markup-compatibility/2006">
              <mc:Choice xmlns:v="urn:schemas-microsoft-com:vml" Requires="v">
                <p:oleObj spid="_x0000_s27659" name="Equation" r:id="rId8" imgW="393480" imgH="228600" progId="Equation.DSMT4">
                  <p:embed/>
                </p:oleObj>
              </mc:Choice>
              <mc:Fallback>
                <p:oleObj name="Equation" r:id="rId8" imgW="393480" imgH="228600" progId="Equation.DSMT4">
                  <p:embed/>
                  <p:pic>
                    <p:nvPicPr>
                      <p:cNvPr id="0" name="Object 3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16750" y="4485265"/>
                        <a:ext cx="688975"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37" name="Line 37">
            <a:extLst>
              <a:ext uri="{FF2B5EF4-FFF2-40B4-BE49-F238E27FC236}">
                <a16:creationId xmlns:a16="http://schemas.microsoft.com/office/drawing/2014/main" id="{13060014-6EDB-4AFF-93F8-FC1FF034A1D9}"/>
              </a:ext>
            </a:extLst>
          </p:cNvPr>
          <p:cNvSpPr>
            <a:spLocks noChangeShapeType="1"/>
          </p:cNvSpPr>
          <p:nvPr/>
        </p:nvSpPr>
        <p:spPr bwMode="auto">
          <a:xfrm flipV="1">
            <a:off x="8012113" y="4998027"/>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1238" name="Object 38">
            <a:extLst>
              <a:ext uri="{FF2B5EF4-FFF2-40B4-BE49-F238E27FC236}">
                <a16:creationId xmlns:a16="http://schemas.microsoft.com/office/drawing/2014/main" id="{09E0D2F0-5D1E-402C-BDE9-D930C12E353D}"/>
              </a:ext>
            </a:extLst>
          </p:cNvPr>
          <p:cNvGraphicFramePr>
            <a:graphicFrameLocks noChangeAspect="1"/>
          </p:cNvGraphicFramePr>
          <p:nvPr>
            <p:extLst>
              <p:ext uri="{D42A27DB-BD31-4B8C-83A1-F6EECF244321}">
                <p14:modId xmlns:p14="http://schemas.microsoft.com/office/powerpoint/2010/main" val="3427513585"/>
              </p:ext>
            </p:extLst>
          </p:nvPr>
        </p:nvGraphicFramePr>
        <p:xfrm>
          <a:off x="8240713" y="4998027"/>
          <a:ext cx="381000" cy="457200"/>
        </p:xfrm>
        <a:graphic>
          <a:graphicData uri="http://schemas.openxmlformats.org/presentationml/2006/ole">
            <mc:AlternateContent xmlns:mc="http://schemas.openxmlformats.org/markup-compatibility/2006">
              <mc:Choice xmlns:v="urn:schemas-microsoft-com:vml" Requires="v">
                <p:oleObj spid="_x0000_s27660" name="Equation" r:id="rId10" imgW="190440" imgH="228600" progId="Equation.DSMT4">
                  <p:embed/>
                </p:oleObj>
              </mc:Choice>
              <mc:Fallback>
                <p:oleObj name="Equation" r:id="rId10" imgW="190440" imgH="228600" progId="Equation.DSMT4">
                  <p:embed/>
                  <p:pic>
                    <p:nvPicPr>
                      <p:cNvPr id="0" name="Object 3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40713" y="4998027"/>
                        <a:ext cx="381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39" name="Object 39">
            <a:extLst>
              <a:ext uri="{FF2B5EF4-FFF2-40B4-BE49-F238E27FC236}">
                <a16:creationId xmlns:a16="http://schemas.microsoft.com/office/drawing/2014/main" id="{12F968CD-93E2-427B-A779-F6CA7BC4029F}"/>
              </a:ext>
            </a:extLst>
          </p:cNvPr>
          <p:cNvGraphicFramePr>
            <a:graphicFrameLocks noChangeAspect="1"/>
          </p:cNvGraphicFramePr>
          <p:nvPr>
            <p:extLst>
              <p:ext uri="{D42A27DB-BD31-4B8C-83A1-F6EECF244321}">
                <p14:modId xmlns:p14="http://schemas.microsoft.com/office/powerpoint/2010/main" val="3062745763"/>
              </p:ext>
            </p:extLst>
          </p:nvPr>
        </p:nvGraphicFramePr>
        <p:xfrm>
          <a:off x="2057400" y="4269365"/>
          <a:ext cx="222250" cy="288925"/>
        </p:xfrm>
        <a:graphic>
          <a:graphicData uri="http://schemas.openxmlformats.org/presentationml/2006/ole">
            <mc:AlternateContent xmlns:mc="http://schemas.openxmlformats.org/markup-compatibility/2006">
              <mc:Choice xmlns:v="urn:schemas-microsoft-com:vml" Requires="v">
                <p:oleObj spid="_x0000_s27661" name="Equation" r:id="rId12" imgW="126720" imgH="164880" progId="Equation.DSMT4">
                  <p:embed/>
                </p:oleObj>
              </mc:Choice>
              <mc:Fallback>
                <p:oleObj name="Equation" r:id="rId12" imgW="126720" imgH="164880" progId="Equation.DSMT4">
                  <p:embed/>
                  <p:pic>
                    <p:nvPicPr>
                      <p:cNvPr id="0" name="Object 3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57400" y="4269365"/>
                        <a:ext cx="222250"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40" name="Line 40">
            <a:extLst>
              <a:ext uri="{FF2B5EF4-FFF2-40B4-BE49-F238E27FC236}">
                <a16:creationId xmlns:a16="http://schemas.microsoft.com/office/drawing/2014/main" id="{75CD0D0B-1EB5-4C39-8B1E-3A7CD8CD00B1}"/>
              </a:ext>
            </a:extLst>
          </p:cNvPr>
          <p:cNvSpPr>
            <a:spLocks noChangeShapeType="1"/>
          </p:cNvSpPr>
          <p:nvPr/>
        </p:nvSpPr>
        <p:spPr bwMode="auto">
          <a:xfrm>
            <a:off x="7227888" y="6064827"/>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1" name="Line 41">
            <a:extLst>
              <a:ext uri="{FF2B5EF4-FFF2-40B4-BE49-F238E27FC236}">
                <a16:creationId xmlns:a16="http://schemas.microsoft.com/office/drawing/2014/main" id="{F8AD4DB7-60DC-4D54-AD49-6D2ECB26C2CB}"/>
              </a:ext>
            </a:extLst>
          </p:cNvPr>
          <p:cNvSpPr>
            <a:spLocks noChangeShapeType="1"/>
          </p:cNvSpPr>
          <p:nvPr/>
        </p:nvSpPr>
        <p:spPr bwMode="auto">
          <a:xfrm>
            <a:off x="7837488" y="6141027"/>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2" name="Line 42">
            <a:extLst>
              <a:ext uri="{FF2B5EF4-FFF2-40B4-BE49-F238E27FC236}">
                <a16:creationId xmlns:a16="http://schemas.microsoft.com/office/drawing/2014/main" id="{1F38751E-95E8-47BC-81A9-3A6824E7192C}"/>
              </a:ext>
            </a:extLst>
          </p:cNvPr>
          <p:cNvSpPr>
            <a:spLocks noChangeShapeType="1"/>
          </p:cNvSpPr>
          <p:nvPr/>
        </p:nvSpPr>
        <p:spPr bwMode="auto">
          <a:xfrm>
            <a:off x="7837488" y="6522027"/>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3" name="Line 43">
            <a:extLst>
              <a:ext uri="{FF2B5EF4-FFF2-40B4-BE49-F238E27FC236}">
                <a16:creationId xmlns:a16="http://schemas.microsoft.com/office/drawing/2014/main" id="{698F75D7-4C33-4858-8368-294571BBF8B3}"/>
              </a:ext>
            </a:extLst>
          </p:cNvPr>
          <p:cNvSpPr>
            <a:spLocks noChangeShapeType="1"/>
          </p:cNvSpPr>
          <p:nvPr/>
        </p:nvSpPr>
        <p:spPr bwMode="auto">
          <a:xfrm flipV="1">
            <a:off x="7989888" y="6141027"/>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1244" name="Object 44">
            <a:extLst>
              <a:ext uri="{FF2B5EF4-FFF2-40B4-BE49-F238E27FC236}">
                <a16:creationId xmlns:a16="http://schemas.microsoft.com/office/drawing/2014/main" id="{7FBF5B0A-2EA6-471E-A16E-FCF818DD3202}"/>
              </a:ext>
            </a:extLst>
          </p:cNvPr>
          <p:cNvGraphicFramePr>
            <a:graphicFrameLocks noChangeAspect="1"/>
          </p:cNvGraphicFramePr>
          <p:nvPr>
            <p:extLst>
              <p:ext uri="{D42A27DB-BD31-4B8C-83A1-F6EECF244321}">
                <p14:modId xmlns:p14="http://schemas.microsoft.com/office/powerpoint/2010/main" val="3120704771"/>
              </p:ext>
            </p:extLst>
          </p:nvPr>
        </p:nvGraphicFramePr>
        <p:xfrm>
          <a:off x="8154988" y="6129915"/>
          <a:ext cx="762000" cy="428625"/>
        </p:xfrm>
        <a:graphic>
          <a:graphicData uri="http://schemas.openxmlformats.org/presentationml/2006/ole">
            <mc:AlternateContent xmlns:mc="http://schemas.openxmlformats.org/markup-compatibility/2006">
              <mc:Choice xmlns:v="urn:schemas-microsoft-com:vml" Requires="v">
                <p:oleObj spid="_x0000_s27662" name="Equation" r:id="rId14" imgW="406080" imgH="228600" progId="Equation.DSMT4">
                  <p:embed/>
                </p:oleObj>
              </mc:Choice>
              <mc:Fallback>
                <p:oleObj name="Equation" r:id="rId14" imgW="406080" imgH="228600" progId="Equation.DSMT4">
                  <p:embed/>
                  <p:pic>
                    <p:nvPicPr>
                      <p:cNvPr id="0" name="Object 4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54988" y="6129915"/>
                        <a:ext cx="762000" cy="42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54" name="Rectangle 54">
            <a:extLst>
              <a:ext uri="{FF2B5EF4-FFF2-40B4-BE49-F238E27FC236}">
                <a16:creationId xmlns:a16="http://schemas.microsoft.com/office/drawing/2014/main" id="{3624B846-7DFD-4F6A-BED7-78FF9F536D48}"/>
              </a:ext>
            </a:extLst>
          </p:cNvPr>
          <p:cNvSpPr>
            <a:spLocks noChangeArrowheads="1"/>
          </p:cNvSpPr>
          <p:nvPr/>
        </p:nvSpPr>
        <p:spPr bwMode="auto">
          <a:xfrm>
            <a:off x="6107113" y="4921827"/>
            <a:ext cx="261937" cy="609600"/>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55" name="Text Box 55">
            <a:extLst>
              <a:ext uri="{FF2B5EF4-FFF2-40B4-BE49-F238E27FC236}">
                <a16:creationId xmlns:a16="http://schemas.microsoft.com/office/drawing/2014/main" id="{831AC1A5-D41E-4F79-B42D-695F8D201F14}"/>
              </a:ext>
            </a:extLst>
          </p:cNvPr>
          <p:cNvSpPr txBox="1">
            <a:spLocks noChangeArrowheads="1"/>
          </p:cNvSpPr>
          <p:nvPr/>
        </p:nvSpPr>
        <p:spPr bwMode="auto">
          <a:xfrm>
            <a:off x="2667000" y="4858327"/>
            <a:ext cx="336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a:t>A</a:t>
            </a:r>
          </a:p>
        </p:txBody>
      </p:sp>
      <p:sp>
        <p:nvSpPr>
          <p:cNvPr id="51256" name="Text Box 56">
            <a:extLst>
              <a:ext uri="{FF2B5EF4-FFF2-40B4-BE49-F238E27FC236}">
                <a16:creationId xmlns:a16="http://schemas.microsoft.com/office/drawing/2014/main" id="{C5FB1C8D-1FE4-41E3-9741-7B168B74527A}"/>
              </a:ext>
            </a:extLst>
          </p:cNvPr>
          <p:cNvSpPr txBox="1">
            <a:spLocks noChangeArrowheads="1"/>
          </p:cNvSpPr>
          <p:nvPr/>
        </p:nvSpPr>
        <p:spPr bwMode="auto">
          <a:xfrm>
            <a:off x="6488113" y="5074227"/>
            <a:ext cx="336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a:t>A</a:t>
            </a:r>
          </a:p>
        </p:txBody>
      </p:sp>
      <p:sp>
        <p:nvSpPr>
          <p:cNvPr id="51257" name="Text Box 57">
            <a:extLst>
              <a:ext uri="{FF2B5EF4-FFF2-40B4-BE49-F238E27FC236}">
                <a16:creationId xmlns:a16="http://schemas.microsoft.com/office/drawing/2014/main" id="{7066E852-3066-4FB2-9711-C796AA6C6F8B}"/>
              </a:ext>
            </a:extLst>
          </p:cNvPr>
          <p:cNvSpPr txBox="1">
            <a:spLocks noChangeArrowheads="1"/>
          </p:cNvSpPr>
          <p:nvPr/>
        </p:nvSpPr>
        <p:spPr bwMode="auto">
          <a:xfrm>
            <a:off x="6519863" y="6161665"/>
            <a:ext cx="3365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a:t>A</a:t>
            </a:r>
          </a:p>
        </p:txBody>
      </p:sp>
      <p:sp>
        <p:nvSpPr>
          <p:cNvPr id="51258" name="Rectangle 58">
            <a:extLst>
              <a:ext uri="{FF2B5EF4-FFF2-40B4-BE49-F238E27FC236}">
                <a16:creationId xmlns:a16="http://schemas.microsoft.com/office/drawing/2014/main" id="{AAEA5404-857B-4B5E-B454-8AA978AFB1B2}"/>
              </a:ext>
            </a:extLst>
          </p:cNvPr>
          <p:cNvSpPr>
            <a:spLocks noChangeArrowheads="1"/>
          </p:cNvSpPr>
          <p:nvPr/>
        </p:nvSpPr>
        <p:spPr bwMode="auto">
          <a:xfrm>
            <a:off x="6084888" y="6064827"/>
            <a:ext cx="261937" cy="609600"/>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1259" name="Object 59">
            <a:extLst>
              <a:ext uri="{FF2B5EF4-FFF2-40B4-BE49-F238E27FC236}">
                <a16:creationId xmlns:a16="http://schemas.microsoft.com/office/drawing/2014/main" id="{9A1BDBC1-4133-4A3B-83E7-ED310D77C9B3}"/>
              </a:ext>
            </a:extLst>
          </p:cNvPr>
          <p:cNvGraphicFramePr>
            <a:graphicFrameLocks noChangeAspect="1"/>
          </p:cNvGraphicFramePr>
          <p:nvPr>
            <p:extLst>
              <p:ext uri="{D42A27DB-BD31-4B8C-83A1-F6EECF244321}">
                <p14:modId xmlns:p14="http://schemas.microsoft.com/office/powerpoint/2010/main" val="1142145882"/>
              </p:ext>
            </p:extLst>
          </p:nvPr>
        </p:nvGraphicFramePr>
        <p:xfrm>
          <a:off x="3773543" y="3721375"/>
          <a:ext cx="1508708" cy="543315"/>
        </p:xfrm>
        <a:graphic>
          <a:graphicData uri="http://schemas.openxmlformats.org/presentationml/2006/ole">
            <mc:AlternateContent xmlns:mc="http://schemas.openxmlformats.org/markup-compatibility/2006">
              <mc:Choice xmlns:v="urn:schemas-microsoft-com:vml" Requires="v">
                <p:oleObj spid="_x0000_s27663" name="Equation" r:id="rId16" imgW="634680" imgH="228600" progId="Equation.DSMT4">
                  <p:embed/>
                </p:oleObj>
              </mc:Choice>
              <mc:Fallback>
                <p:oleObj name="Equation" r:id="rId16" imgW="634680" imgH="228600" progId="Equation.DSMT4">
                  <p:embed/>
                  <p:pic>
                    <p:nvPicPr>
                      <p:cNvPr id="0" name="Object 5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773543" y="3721375"/>
                        <a:ext cx="1508708" cy="543315"/>
                      </a:xfrm>
                      <a:prstGeom prst="rect">
                        <a:avLst/>
                      </a:prstGeom>
                      <a:noFill/>
                      <a:ln>
                        <a:noFill/>
                      </a:ln>
                      <a:effectLst/>
                    </p:spPr>
                  </p:pic>
                </p:oleObj>
              </mc:Fallback>
            </mc:AlternateContent>
          </a:graphicData>
        </a:graphic>
      </p:graphicFrame>
      <p:sp>
        <p:nvSpPr>
          <p:cNvPr id="51261" name="Arc 61">
            <a:extLst>
              <a:ext uri="{FF2B5EF4-FFF2-40B4-BE49-F238E27FC236}">
                <a16:creationId xmlns:a16="http://schemas.microsoft.com/office/drawing/2014/main" id="{14459176-1B79-4A82-993B-6EE5B2476C9D}"/>
              </a:ext>
            </a:extLst>
          </p:cNvPr>
          <p:cNvSpPr>
            <a:spLocks/>
          </p:cNvSpPr>
          <p:nvPr/>
        </p:nvSpPr>
        <p:spPr bwMode="auto">
          <a:xfrm>
            <a:off x="5421313" y="6064827"/>
            <a:ext cx="228600" cy="608013"/>
          </a:xfrm>
          <a:custGeom>
            <a:avLst/>
            <a:gdLst>
              <a:gd name="G0" fmla="+- 0 0 0"/>
              <a:gd name="G1" fmla="+- 21600 0 0"/>
              <a:gd name="G2" fmla="+- 21600 0 0"/>
              <a:gd name="T0" fmla="*/ 0 w 21600"/>
              <a:gd name="T1" fmla="*/ 0 h 43056"/>
              <a:gd name="T2" fmla="*/ 2487 w 21600"/>
              <a:gd name="T3" fmla="*/ 43056 h 43056"/>
              <a:gd name="T4" fmla="*/ 0 w 21600"/>
              <a:gd name="T5" fmla="*/ 21600 h 43056"/>
            </a:gdLst>
            <a:ahLst/>
            <a:cxnLst>
              <a:cxn ang="0">
                <a:pos x="T0" y="T1"/>
              </a:cxn>
              <a:cxn ang="0">
                <a:pos x="T2" y="T3"/>
              </a:cxn>
              <a:cxn ang="0">
                <a:pos x="T4" y="T5"/>
              </a:cxn>
            </a:cxnLst>
            <a:rect l="0" t="0" r="r" b="b"/>
            <a:pathLst>
              <a:path w="21600" h="43056" fill="none" extrusionOk="0">
                <a:moveTo>
                  <a:pt x="0" y="0"/>
                </a:moveTo>
                <a:cubicBezTo>
                  <a:pt x="11929" y="0"/>
                  <a:pt x="21600" y="9670"/>
                  <a:pt x="21600" y="21600"/>
                </a:cubicBezTo>
                <a:cubicBezTo>
                  <a:pt x="21600" y="32567"/>
                  <a:pt x="13381" y="41793"/>
                  <a:pt x="2487" y="43056"/>
                </a:cubicBezTo>
              </a:path>
              <a:path w="21600" h="43056" stroke="0" extrusionOk="0">
                <a:moveTo>
                  <a:pt x="0" y="0"/>
                </a:moveTo>
                <a:cubicBezTo>
                  <a:pt x="11929" y="0"/>
                  <a:pt x="21600" y="9670"/>
                  <a:pt x="21600" y="21600"/>
                </a:cubicBezTo>
                <a:cubicBezTo>
                  <a:pt x="21600" y="32567"/>
                  <a:pt x="13381" y="41793"/>
                  <a:pt x="2487" y="43056"/>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2" name="Arc 62">
            <a:extLst>
              <a:ext uri="{FF2B5EF4-FFF2-40B4-BE49-F238E27FC236}">
                <a16:creationId xmlns:a16="http://schemas.microsoft.com/office/drawing/2014/main" id="{227980D1-E085-476E-B7AE-982D356C96E5}"/>
              </a:ext>
            </a:extLst>
          </p:cNvPr>
          <p:cNvSpPr>
            <a:spLocks/>
          </p:cNvSpPr>
          <p:nvPr/>
        </p:nvSpPr>
        <p:spPr bwMode="auto">
          <a:xfrm>
            <a:off x="5497513" y="4921827"/>
            <a:ext cx="228600" cy="608013"/>
          </a:xfrm>
          <a:custGeom>
            <a:avLst/>
            <a:gdLst>
              <a:gd name="G0" fmla="+- 0 0 0"/>
              <a:gd name="G1" fmla="+- 21600 0 0"/>
              <a:gd name="G2" fmla="+- 21600 0 0"/>
              <a:gd name="T0" fmla="*/ 0 w 21600"/>
              <a:gd name="T1" fmla="*/ 0 h 43056"/>
              <a:gd name="T2" fmla="*/ 2487 w 21600"/>
              <a:gd name="T3" fmla="*/ 43056 h 43056"/>
              <a:gd name="T4" fmla="*/ 0 w 21600"/>
              <a:gd name="T5" fmla="*/ 21600 h 43056"/>
            </a:gdLst>
            <a:ahLst/>
            <a:cxnLst>
              <a:cxn ang="0">
                <a:pos x="T0" y="T1"/>
              </a:cxn>
              <a:cxn ang="0">
                <a:pos x="T2" y="T3"/>
              </a:cxn>
              <a:cxn ang="0">
                <a:pos x="T4" y="T5"/>
              </a:cxn>
            </a:cxnLst>
            <a:rect l="0" t="0" r="r" b="b"/>
            <a:pathLst>
              <a:path w="21600" h="43056" fill="none" extrusionOk="0">
                <a:moveTo>
                  <a:pt x="0" y="0"/>
                </a:moveTo>
                <a:cubicBezTo>
                  <a:pt x="11929" y="0"/>
                  <a:pt x="21600" y="9670"/>
                  <a:pt x="21600" y="21600"/>
                </a:cubicBezTo>
                <a:cubicBezTo>
                  <a:pt x="21600" y="32567"/>
                  <a:pt x="13381" y="41793"/>
                  <a:pt x="2487" y="43056"/>
                </a:cubicBezTo>
              </a:path>
              <a:path w="21600" h="43056" stroke="0" extrusionOk="0">
                <a:moveTo>
                  <a:pt x="0" y="0"/>
                </a:moveTo>
                <a:cubicBezTo>
                  <a:pt x="11929" y="0"/>
                  <a:pt x="21600" y="9670"/>
                  <a:pt x="21600" y="21600"/>
                </a:cubicBezTo>
                <a:cubicBezTo>
                  <a:pt x="21600" y="32567"/>
                  <a:pt x="13381" y="41793"/>
                  <a:pt x="2487" y="43056"/>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3" name="Line 63">
            <a:extLst>
              <a:ext uri="{FF2B5EF4-FFF2-40B4-BE49-F238E27FC236}">
                <a16:creationId xmlns:a16="http://schemas.microsoft.com/office/drawing/2014/main" id="{8660914D-F617-44DB-A967-A4F6950F0A2C}"/>
              </a:ext>
            </a:extLst>
          </p:cNvPr>
          <p:cNvSpPr>
            <a:spLocks noChangeShapeType="1"/>
          </p:cNvSpPr>
          <p:nvPr/>
        </p:nvSpPr>
        <p:spPr bwMode="auto">
          <a:xfrm>
            <a:off x="5497513" y="5226627"/>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4" name="Line 64">
            <a:extLst>
              <a:ext uri="{FF2B5EF4-FFF2-40B4-BE49-F238E27FC236}">
                <a16:creationId xmlns:a16="http://schemas.microsoft.com/office/drawing/2014/main" id="{6741901C-1061-4836-8A6C-D7526504F925}"/>
              </a:ext>
            </a:extLst>
          </p:cNvPr>
          <p:cNvSpPr>
            <a:spLocks noChangeShapeType="1"/>
          </p:cNvSpPr>
          <p:nvPr/>
        </p:nvSpPr>
        <p:spPr bwMode="auto">
          <a:xfrm>
            <a:off x="5497513" y="6369627"/>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5" name="Line 65">
            <a:extLst>
              <a:ext uri="{FF2B5EF4-FFF2-40B4-BE49-F238E27FC236}">
                <a16:creationId xmlns:a16="http://schemas.microsoft.com/office/drawing/2014/main" id="{FDAA766C-2A46-49DE-AFDF-7BB040F0A4FD}"/>
              </a:ext>
            </a:extLst>
          </p:cNvPr>
          <p:cNvSpPr>
            <a:spLocks noChangeShapeType="1"/>
          </p:cNvSpPr>
          <p:nvPr/>
        </p:nvSpPr>
        <p:spPr bwMode="auto">
          <a:xfrm>
            <a:off x="7859713" y="4998027"/>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6" name="Line 66">
            <a:extLst>
              <a:ext uri="{FF2B5EF4-FFF2-40B4-BE49-F238E27FC236}">
                <a16:creationId xmlns:a16="http://schemas.microsoft.com/office/drawing/2014/main" id="{9A16BFAB-2349-4757-80AA-565155B953A8}"/>
              </a:ext>
            </a:extLst>
          </p:cNvPr>
          <p:cNvSpPr>
            <a:spLocks noChangeShapeType="1"/>
          </p:cNvSpPr>
          <p:nvPr/>
        </p:nvSpPr>
        <p:spPr bwMode="auto">
          <a:xfrm>
            <a:off x="7859713" y="5379027"/>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8" name="Oval 68">
            <a:extLst>
              <a:ext uri="{FF2B5EF4-FFF2-40B4-BE49-F238E27FC236}">
                <a16:creationId xmlns:a16="http://schemas.microsoft.com/office/drawing/2014/main" id="{D62523BC-6DB2-4426-BFF1-4781A8E22072}"/>
              </a:ext>
            </a:extLst>
          </p:cNvPr>
          <p:cNvSpPr>
            <a:spLocks noChangeArrowheads="1"/>
          </p:cNvSpPr>
          <p:nvPr/>
        </p:nvSpPr>
        <p:spPr bwMode="auto">
          <a:xfrm>
            <a:off x="7707313" y="5331402"/>
            <a:ext cx="76200" cy="76200"/>
          </a:xfrm>
          <a:prstGeom prst="ellipse">
            <a:avLst/>
          </a:prstGeom>
          <a:solidFill>
            <a:schemeClr val="tx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9" name="Oval 69">
            <a:extLst>
              <a:ext uri="{FF2B5EF4-FFF2-40B4-BE49-F238E27FC236}">
                <a16:creationId xmlns:a16="http://schemas.microsoft.com/office/drawing/2014/main" id="{FC12E760-C30F-45A6-9CFD-D9F0B7184849}"/>
              </a:ext>
            </a:extLst>
          </p:cNvPr>
          <p:cNvSpPr>
            <a:spLocks noChangeArrowheads="1"/>
          </p:cNvSpPr>
          <p:nvPr/>
        </p:nvSpPr>
        <p:spPr bwMode="auto">
          <a:xfrm>
            <a:off x="7631113" y="6102927"/>
            <a:ext cx="76200" cy="76200"/>
          </a:xfrm>
          <a:prstGeom prst="ellipse">
            <a:avLst/>
          </a:prstGeom>
          <a:solidFill>
            <a:schemeClr val="tx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0" name="Oval 70">
            <a:extLst>
              <a:ext uri="{FF2B5EF4-FFF2-40B4-BE49-F238E27FC236}">
                <a16:creationId xmlns:a16="http://schemas.microsoft.com/office/drawing/2014/main" id="{E0674E24-5BD1-4C4B-91AC-958B93558437}"/>
              </a:ext>
            </a:extLst>
          </p:cNvPr>
          <p:cNvSpPr>
            <a:spLocks noChangeArrowheads="1"/>
          </p:cNvSpPr>
          <p:nvPr/>
        </p:nvSpPr>
        <p:spPr bwMode="auto">
          <a:xfrm>
            <a:off x="7640638" y="6474402"/>
            <a:ext cx="76200" cy="76200"/>
          </a:xfrm>
          <a:prstGeom prst="ellipse">
            <a:avLst/>
          </a:prstGeom>
          <a:solidFill>
            <a:schemeClr val="tx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1" name="Oval 71">
            <a:extLst>
              <a:ext uri="{FF2B5EF4-FFF2-40B4-BE49-F238E27FC236}">
                <a16:creationId xmlns:a16="http://schemas.microsoft.com/office/drawing/2014/main" id="{43F4B3BA-CE6D-4E8E-8FBC-7E11D93E2958}"/>
              </a:ext>
            </a:extLst>
          </p:cNvPr>
          <p:cNvSpPr>
            <a:spLocks noChangeArrowheads="1"/>
          </p:cNvSpPr>
          <p:nvPr/>
        </p:nvSpPr>
        <p:spPr bwMode="auto">
          <a:xfrm>
            <a:off x="1868488" y="4817052"/>
            <a:ext cx="76200" cy="76200"/>
          </a:xfrm>
          <a:prstGeom prst="ellipse">
            <a:avLst/>
          </a:prstGeom>
          <a:solidFill>
            <a:schemeClr val="tx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2" name="Oval 72">
            <a:extLst>
              <a:ext uri="{FF2B5EF4-FFF2-40B4-BE49-F238E27FC236}">
                <a16:creationId xmlns:a16="http://schemas.microsoft.com/office/drawing/2014/main" id="{C2F03197-560E-4E3A-A484-67BD37BD64FE}"/>
              </a:ext>
            </a:extLst>
          </p:cNvPr>
          <p:cNvSpPr>
            <a:spLocks noChangeArrowheads="1"/>
          </p:cNvSpPr>
          <p:nvPr/>
        </p:nvSpPr>
        <p:spPr bwMode="auto">
          <a:xfrm>
            <a:off x="1887538" y="5207577"/>
            <a:ext cx="76200" cy="76200"/>
          </a:xfrm>
          <a:prstGeom prst="ellipse">
            <a:avLst/>
          </a:prstGeom>
          <a:solidFill>
            <a:schemeClr val="tx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3" name="Oval 73">
            <a:extLst>
              <a:ext uri="{FF2B5EF4-FFF2-40B4-BE49-F238E27FC236}">
                <a16:creationId xmlns:a16="http://schemas.microsoft.com/office/drawing/2014/main" id="{771345A0-894A-46F2-BFF0-E318E274A48A}"/>
              </a:ext>
            </a:extLst>
          </p:cNvPr>
          <p:cNvSpPr>
            <a:spLocks noChangeArrowheads="1"/>
          </p:cNvSpPr>
          <p:nvPr/>
        </p:nvSpPr>
        <p:spPr bwMode="auto">
          <a:xfrm>
            <a:off x="7707313" y="4963102"/>
            <a:ext cx="76200" cy="76200"/>
          </a:xfrm>
          <a:prstGeom prst="ellipse">
            <a:avLst/>
          </a:prstGeom>
          <a:solidFill>
            <a:schemeClr val="tx1"/>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4" name="Arc 74">
            <a:extLst>
              <a:ext uri="{FF2B5EF4-FFF2-40B4-BE49-F238E27FC236}">
                <a16:creationId xmlns:a16="http://schemas.microsoft.com/office/drawing/2014/main" id="{5D85970F-6C03-47DA-A935-41A9AC18D107}"/>
              </a:ext>
            </a:extLst>
          </p:cNvPr>
          <p:cNvSpPr>
            <a:spLocks/>
          </p:cNvSpPr>
          <p:nvPr/>
        </p:nvSpPr>
        <p:spPr bwMode="auto">
          <a:xfrm rot="2683065">
            <a:off x="3621088" y="4798002"/>
            <a:ext cx="457200" cy="457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5" name="Line 75">
            <a:extLst>
              <a:ext uri="{FF2B5EF4-FFF2-40B4-BE49-F238E27FC236}">
                <a16:creationId xmlns:a16="http://schemas.microsoft.com/office/drawing/2014/main" id="{4F726BC8-A9DB-4E49-9715-565959D86C39}"/>
              </a:ext>
            </a:extLst>
          </p:cNvPr>
          <p:cNvSpPr>
            <a:spLocks noChangeShapeType="1"/>
          </p:cNvSpPr>
          <p:nvPr/>
        </p:nvSpPr>
        <p:spPr bwMode="auto">
          <a:xfrm>
            <a:off x="3668713" y="4998027"/>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6" name="Text Box 76">
            <a:extLst>
              <a:ext uri="{FF2B5EF4-FFF2-40B4-BE49-F238E27FC236}">
                <a16:creationId xmlns:a16="http://schemas.microsoft.com/office/drawing/2014/main" id="{37E72D50-FFFB-44F1-A715-41DC6B9D474B}"/>
              </a:ext>
            </a:extLst>
          </p:cNvPr>
          <p:cNvSpPr txBox="1">
            <a:spLocks noChangeArrowheads="1"/>
          </p:cNvSpPr>
          <p:nvPr/>
        </p:nvSpPr>
        <p:spPr bwMode="auto">
          <a:xfrm>
            <a:off x="2405063" y="946150"/>
            <a:ext cx="421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t>Using Measurement Models</a:t>
            </a:r>
          </a:p>
        </p:txBody>
      </p:sp>
      <p:grpSp>
        <p:nvGrpSpPr>
          <p:cNvPr id="51277" name="Group 77">
            <a:extLst>
              <a:ext uri="{FF2B5EF4-FFF2-40B4-BE49-F238E27FC236}">
                <a16:creationId xmlns:a16="http://schemas.microsoft.com/office/drawing/2014/main" id="{11397DAC-2D9D-44B9-B127-07BB9A25D8E2}"/>
              </a:ext>
            </a:extLst>
          </p:cNvPr>
          <p:cNvGrpSpPr>
            <a:grpSpLocks/>
          </p:cNvGrpSpPr>
          <p:nvPr/>
        </p:nvGrpSpPr>
        <p:grpSpPr bwMode="auto">
          <a:xfrm>
            <a:off x="2692718" y="3948517"/>
            <a:ext cx="914400" cy="431800"/>
            <a:chOff x="1742" y="1782"/>
            <a:chExt cx="576" cy="272"/>
          </a:xfrm>
        </p:grpSpPr>
        <p:sp>
          <p:nvSpPr>
            <p:cNvPr id="51278" name="Oval 78">
              <a:extLst>
                <a:ext uri="{FF2B5EF4-FFF2-40B4-BE49-F238E27FC236}">
                  <a16:creationId xmlns:a16="http://schemas.microsoft.com/office/drawing/2014/main" id="{4D1DB020-4EE7-4B1A-BD5D-5C35C5C6A650}"/>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9" name="Oval 79">
              <a:extLst>
                <a:ext uri="{FF2B5EF4-FFF2-40B4-BE49-F238E27FC236}">
                  <a16:creationId xmlns:a16="http://schemas.microsoft.com/office/drawing/2014/main" id="{E08576A9-B03B-448C-85C1-D20203288DC2}"/>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0" name="Oval 80">
              <a:extLst>
                <a:ext uri="{FF2B5EF4-FFF2-40B4-BE49-F238E27FC236}">
                  <a16:creationId xmlns:a16="http://schemas.microsoft.com/office/drawing/2014/main" id="{CABA210C-DB36-4001-AB1F-7E987F351C45}"/>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1" name="Oval 81">
              <a:extLst>
                <a:ext uri="{FF2B5EF4-FFF2-40B4-BE49-F238E27FC236}">
                  <a16:creationId xmlns:a16="http://schemas.microsoft.com/office/drawing/2014/main" id="{1B32341E-97AB-41DF-A89D-DCAA1C91B7B8}"/>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2" name="Oval 82">
              <a:extLst>
                <a:ext uri="{FF2B5EF4-FFF2-40B4-BE49-F238E27FC236}">
                  <a16:creationId xmlns:a16="http://schemas.microsoft.com/office/drawing/2014/main" id="{D438A7FF-85C9-4201-AC43-765BD33704A3}"/>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3" name="Rectangle 83">
              <a:extLst>
                <a:ext uri="{FF2B5EF4-FFF2-40B4-BE49-F238E27FC236}">
                  <a16:creationId xmlns:a16="http://schemas.microsoft.com/office/drawing/2014/main" id="{BF1ECB5A-9F38-46F1-8340-E2BECF9840F2}"/>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4" name="Rectangle 84">
              <a:extLst>
                <a:ext uri="{FF2B5EF4-FFF2-40B4-BE49-F238E27FC236}">
                  <a16:creationId xmlns:a16="http://schemas.microsoft.com/office/drawing/2014/main" id="{ED27BA57-0127-4043-A7D1-70581013CEDA}"/>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5" name="Rectangle 85">
              <a:extLst>
                <a:ext uri="{FF2B5EF4-FFF2-40B4-BE49-F238E27FC236}">
                  <a16:creationId xmlns:a16="http://schemas.microsoft.com/office/drawing/2014/main" id="{85E82515-CD20-4770-A7C3-FA77FF5EED92}"/>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1286" name="Group 86">
            <a:extLst>
              <a:ext uri="{FF2B5EF4-FFF2-40B4-BE49-F238E27FC236}">
                <a16:creationId xmlns:a16="http://schemas.microsoft.com/office/drawing/2014/main" id="{9684B3D6-F55F-48DF-BD04-11C9CCC2F7E5}"/>
              </a:ext>
            </a:extLst>
          </p:cNvPr>
          <p:cNvGrpSpPr>
            <a:grpSpLocks/>
          </p:cNvGrpSpPr>
          <p:nvPr/>
        </p:nvGrpSpPr>
        <p:grpSpPr bwMode="auto">
          <a:xfrm>
            <a:off x="5993694" y="4066786"/>
            <a:ext cx="914400" cy="431800"/>
            <a:chOff x="1742" y="1782"/>
            <a:chExt cx="576" cy="272"/>
          </a:xfrm>
        </p:grpSpPr>
        <p:sp>
          <p:nvSpPr>
            <p:cNvPr id="51287" name="Oval 87">
              <a:extLst>
                <a:ext uri="{FF2B5EF4-FFF2-40B4-BE49-F238E27FC236}">
                  <a16:creationId xmlns:a16="http://schemas.microsoft.com/office/drawing/2014/main" id="{FC2A58D4-CDA1-4165-9C45-E5F26E9DB549}"/>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8" name="Oval 88">
              <a:extLst>
                <a:ext uri="{FF2B5EF4-FFF2-40B4-BE49-F238E27FC236}">
                  <a16:creationId xmlns:a16="http://schemas.microsoft.com/office/drawing/2014/main" id="{C3D54C61-EE80-4CD0-9C1C-7563FE681275}"/>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9" name="Oval 89">
              <a:extLst>
                <a:ext uri="{FF2B5EF4-FFF2-40B4-BE49-F238E27FC236}">
                  <a16:creationId xmlns:a16="http://schemas.microsoft.com/office/drawing/2014/main" id="{722CE7EA-E3C2-4133-BA0A-CE3DB505679C}"/>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90" name="Oval 90">
              <a:extLst>
                <a:ext uri="{FF2B5EF4-FFF2-40B4-BE49-F238E27FC236}">
                  <a16:creationId xmlns:a16="http://schemas.microsoft.com/office/drawing/2014/main" id="{E2B9C5F9-993B-4E42-BEEF-E78F5AF67350}"/>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91" name="Oval 91">
              <a:extLst>
                <a:ext uri="{FF2B5EF4-FFF2-40B4-BE49-F238E27FC236}">
                  <a16:creationId xmlns:a16="http://schemas.microsoft.com/office/drawing/2014/main" id="{6B14F928-DD11-4527-BEE4-B6F4098363A3}"/>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92" name="Rectangle 92">
              <a:extLst>
                <a:ext uri="{FF2B5EF4-FFF2-40B4-BE49-F238E27FC236}">
                  <a16:creationId xmlns:a16="http://schemas.microsoft.com/office/drawing/2014/main" id="{7884F3C4-95B6-4738-BC2F-18F4DE0DC328}"/>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93" name="Rectangle 93">
              <a:extLst>
                <a:ext uri="{FF2B5EF4-FFF2-40B4-BE49-F238E27FC236}">
                  <a16:creationId xmlns:a16="http://schemas.microsoft.com/office/drawing/2014/main" id="{203D8D21-159A-49C4-9582-AAE22F16A698}"/>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94" name="Rectangle 94">
              <a:extLst>
                <a:ext uri="{FF2B5EF4-FFF2-40B4-BE49-F238E27FC236}">
                  <a16:creationId xmlns:a16="http://schemas.microsoft.com/office/drawing/2014/main" id="{1AD2988E-29F9-4F12-91C2-CADA00FC0DAC}"/>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296" name="Text Box 96">
            <a:extLst>
              <a:ext uri="{FF2B5EF4-FFF2-40B4-BE49-F238E27FC236}">
                <a16:creationId xmlns:a16="http://schemas.microsoft.com/office/drawing/2014/main" id="{542849E7-F7B5-42F5-93DD-BC24680C644B}"/>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51297" name="Line 97">
            <a:extLst>
              <a:ext uri="{FF2B5EF4-FFF2-40B4-BE49-F238E27FC236}">
                <a16:creationId xmlns:a16="http://schemas.microsoft.com/office/drawing/2014/main" id="{61A3B6E1-6570-447C-89F9-A7E53F6D494C}"/>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 name="TextBox 1">
            <a:extLst>
              <a:ext uri="{FF2B5EF4-FFF2-40B4-BE49-F238E27FC236}">
                <a16:creationId xmlns:a16="http://schemas.microsoft.com/office/drawing/2014/main" id="{F95A4D69-62C0-4FC3-BC03-FEDCDE1E677B}"/>
              </a:ext>
            </a:extLst>
          </p:cNvPr>
          <p:cNvSpPr txBox="1"/>
          <p:nvPr/>
        </p:nvSpPr>
        <p:spPr>
          <a:xfrm>
            <a:off x="998267" y="2571180"/>
            <a:ext cx="2864887" cy="369332"/>
          </a:xfrm>
          <a:prstGeom prst="rect">
            <a:avLst/>
          </a:prstGeom>
          <a:noFill/>
        </p:spPr>
        <p:txBody>
          <a:bodyPr wrap="none" rtlCol="0">
            <a:spAutoFit/>
          </a:bodyPr>
          <a:lstStyle/>
          <a:p>
            <a:r>
              <a:rPr lang="en-US" dirty="0"/>
              <a:t>Cabling reciprocity checks</a:t>
            </a:r>
          </a:p>
        </p:txBody>
      </p:sp>
      <p:sp>
        <p:nvSpPr>
          <p:cNvPr id="4" name="TextBox 3">
            <a:extLst>
              <a:ext uri="{FF2B5EF4-FFF2-40B4-BE49-F238E27FC236}">
                <a16:creationId xmlns:a16="http://schemas.microsoft.com/office/drawing/2014/main" id="{90D7A138-1870-411B-899B-FB1AFF9EEDA2}"/>
              </a:ext>
            </a:extLst>
          </p:cNvPr>
          <p:cNvSpPr txBox="1"/>
          <p:nvPr/>
        </p:nvSpPr>
        <p:spPr>
          <a:xfrm>
            <a:off x="955675" y="3062864"/>
            <a:ext cx="7904793" cy="646331"/>
          </a:xfrm>
          <a:prstGeom prst="rect">
            <a:avLst/>
          </a:prstGeom>
          <a:noFill/>
        </p:spPr>
        <p:txBody>
          <a:bodyPr wrap="none" rtlCol="0">
            <a:spAutoFit/>
          </a:bodyPr>
          <a:lstStyle/>
          <a:p>
            <a:r>
              <a:rPr lang="en-US" dirty="0"/>
              <a:t>For a transducer, reciprocity implies the voltage and current measurements </a:t>
            </a:r>
          </a:p>
          <a:p>
            <a:r>
              <a:rPr lang="en-US" dirty="0"/>
              <a:t>when it is being used as a sender and receiver must be related: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Text Box 4">
            <a:extLst>
              <a:ext uri="{FF2B5EF4-FFF2-40B4-BE49-F238E27FC236}">
                <a16:creationId xmlns:a16="http://schemas.microsoft.com/office/drawing/2014/main" id="{805A9F10-EB4F-4CB9-84AA-3DB4D700E2A5}"/>
              </a:ext>
            </a:extLst>
          </p:cNvPr>
          <p:cNvSpPr txBox="1">
            <a:spLocks noChangeArrowheads="1"/>
          </p:cNvSpPr>
          <p:nvPr/>
        </p:nvSpPr>
        <p:spPr bwMode="auto">
          <a:xfrm>
            <a:off x="898525" y="646113"/>
            <a:ext cx="786447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b="1"/>
              <a:t>Is the transducer acting as a piston?</a:t>
            </a:r>
          </a:p>
          <a:p>
            <a:endParaRPr lang="en-US" altLang="en-US" sz="2400" b="1"/>
          </a:p>
          <a:p>
            <a:r>
              <a:rPr lang="en-US" altLang="en-US"/>
              <a:t>Compare responses with theoretical predictions in a reference experiment, e.g.</a:t>
            </a:r>
          </a:p>
        </p:txBody>
      </p:sp>
      <p:sp>
        <p:nvSpPr>
          <p:cNvPr id="50181" name="Rectangle 5">
            <a:extLst>
              <a:ext uri="{FF2B5EF4-FFF2-40B4-BE49-F238E27FC236}">
                <a16:creationId xmlns:a16="http://schemas.microsoft.com/office/drawing/2014/main" id="{83041427-DA92-4093-9B07-B6A08370D910}"/>
              </a:ext>
            </a:extLst>
          </p:cNvPr>
          <p:cNvSpPr>
            <a:spLocks noChangeArrowheads="1"/>
          </p:cNvSpPr>
          <p:nvPr/>
        </p:nvSpPr>
        <p:spPr bwMode="auto">
          <a:xfrm>
            <a:off x="2362200" y="2209800"/>
            <a:ext cx="8382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2" name="Rectangle 6">
            <a:extLst>
              <a:ext uri="{FF2B5EF4-FFF2-40B4-BE49-F238E27FC236}">
                <a16:creationId xmlns:a16="http://schemas.microsoft.com/office/drawing/2014/main" id="{0F343D3B-527C-4ED5-8054-07BEB87C919A}"/>
              </a:ext>
            </a:extLst>
          </p:cNvPr>
          <p:cNvSpPr>
            <a:spLocks noChangeArrowheads="1"/>
          </p:cNvSpPr>
          <p:nvPr/>
        </p:nvSpPr>
        <p:spPr bwMode="auto">
          <a:xfrm>
            <a:off x="3048000" y="2209800"/>
            <a:ext cx="1524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4" name="Text Box 8">
            <a:extLst>
              <a:ext uri="{FF2B5EF4-FFF2-40B4-BE49-F238E27FC236}">
                <a16:creationId xmlns:a16="http://schemas.microsoft.com/office/drawing/2014/main" id="{4E0E77A5-5E66-466B-B2B4-016D25E4464E}"/>
              </a:ext>
            </a:extLst>
          </p:cNvPr>
          <p:cNvSpPr txBox="1">
            <a:spLocks noChangeArrowheads="1"/>
          </p:cNvSpPr>
          <p:nvPr/>
        </p:nvSpPr>
        <p:spPr bwMode="auto">
          <a:xfrm>
            <a:off x="990600" y="3505200"/>
            <a:ext cx="6056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t>Is a quasi-plane wave assumption valid?</a:t>
            </a:r>
          </a:p>
        </p:txBody>
      </p:sp>
      <p:sp>
        <p:nvSpPr>
          <p:cNvPr id="50185" name="Text Box 9">
            <a:extLst>
              <a:ext uri="{FF2B5EF4-FFF2-40B4-BE49-F238E27FC236}">
                <a16:creationId xmlns:a16="http://schemas.microsoft.com/office/drawing/2014/main" id="{0F4A627A-6FAD-4E52-89B0-E6B4B805D2E4}"/>
              </a:ext>
            </a:extLst>
          </p:cNvPr>
          <p:cNvSpPr txBox="1">
            <a:spLocks noChangeArrowheads="1"/>
          </p:cNvSpPr>
          <p:nvPr/>
        </p:nvSpPr>
        <p:spPr bwMode="auto">
          <a:xfrm>
            <a:off x="1127125" y="4608513"/>
            <a:ext cx="1123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Compare</a:t>
            </a:r>
          </a:p>
        </p:txBody>
      </p:sp>
      <p:graphicFrame>
        <p:nvGraphicFramePr>
          <p:cNvPr id="50186" name="Object 10">
            <a:extLst>
              <a:ext uri="{FF2B5EF4-FFF2-40B4-BE49-F238E27FC236}">
                <a16:creationId xmlns:a16="http://schemas.microsoft.com/office/drawing/2014/main" id="{9F0C7555-1118-44E3-A1AF-22393450C48E}"/>
              </a:ext>
            </a:extLst>
          </p:cNvPr>
          <p:cNvGraphicFramePr>
            <a:graphicFrameLocks noChangeAspect="1"/>
          </p:cNvGraphicFramePr>
          <p:nvPr/>
        </p:nvGraphicFramePr>
        <p:xfrm>
          <a:off x="2695575" y="4451350"/>
          <a:ext cx="3667125" cy="1125538"/>
        </p:xfrm>
        <a:graphic>
          <a:graphicData uri="http://schemas.openxmlformats.org/presentationml/2006/ole">
            <mc:AlternateContent xmlns:mc="http://schemas.openxmlformats.org/markup-compatibility/2006">
              <mc:Choice xmlns:v="urn:schemas-microsoft-com:vml" Requires="v">
                <p:oleObj spid="_x0000_s28676" name="Equation" r:id="rId4" imgW="1739880" imgH="533160" progId="Equation.DSMT4">
                  <p:embed/>
                </p:oleObj>
              </mc:Choice>
              <mc:Fallback>
                <p:oleObj name="Equation" r:id="rId4" imgW="1739880" imgH="53316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5575" y="4451350"/>
                        <a:ext cx="3667125" cy="11255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0187" name="Text Box 11">
            <a:extLst>
              <a:ext uri="{FF2B5EF4-FFF2-40B4-BE49-F238E27FC236}">
                <a16:creationId xmlns:a16="http://schemas.microsoft.com/office/drawing/2014/main" id="{04F89624-38DC-421F-A81C-88CCC56C2B3B}"/>
              </a:ext>
            </a:extLst>
          </p:cNvPr>
          <p:cNvSpPr txBox="1">
            <a:spLocks noChangeArrowheads="1"/>
          </p:cNvSpPr>
          <p:nvPr/>
        </p:nvSpPr>
        <p:spPr bwMode="auto">
          <a:xfrm>
            <a:off x="1127125" y="5980113"/>
            <a:ext cx="59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with</a:t>
            </a:r>
          </a:p>
        </p:txBody>
      </p:sp>
      <p:graphicFrame>
        <p:nvGraphicFramePr>
          <p:cNvPr id="50188" name="Object 12">
            <a:extLst>
              <a:ext uri="{FF2B5EF4-FFF2-40B4-BE49-F238E27FC236}">
                <a16:creationId xmlns:a16="http://schemas.microsoft.com/office/drawing/2014/main" id="{6DC4DE47-9F37-4253-A4F3-F4ED43E2982D}"/>
              </a:ext>
            </a:extLst>
          </p:cNvPr>
          <p:cNvGraphicFramePr>
            <a:graphicFrameLocks noChangeAspect="1"/>
          </p:cNvGraphicFramePr>
          <p:nvPr>
            <p:extLst>
              <p:ext uri="{D42A27DB-BD31-4B8C-83A1-F6EECF244321}">
                <p14:modId xmlns:p14="http://schemas.microsoft.com/office/powerpoint/2010/main" val="3624294435"/>
              </p:ext>
            </p:extLst>
          </p:nvPr>
        </p:nvGraphicFramePr>
        <p:xfrm>
          <a:off x="2551113" y="5562600"/>
          <a:ext cx="4295775" cy="1049338"/>
        </p:xfrm>
        <a:graphic>
          <a:graphicData uri="http://schemas.openxmlformats.org/presentationml/2006/ole">
            <mc:AlternateContent xmlns:mc="http://schemas.openxmlformats.org/markup-compatibility/2006">
              <mc:Choice xmlns:v="urn:schemas-microsoft-com:vml" Requires="v">
                <p:oleObj spid="_x0000_s28677" name="Equation" r:id="rId6" imgW="2082600" imgH="507960" progId="Equation.DSMT4">
                  <p:embed/>
                </p:oleObj>
              </mc:Choice>
              <mc:Fallback>
                <p:oleObj name="Equation" r:id="rId6" imgW="2082600" imgH="507960" progId="Equation.DSMT4">
                  <p:embed/>
                  <p:pic>
                    <p:nvPicPr>
                      <p:cNvPr id="0" name="Object 12"/>
                      <p:cNvPicPr>
                        <a:picLocks noChangeAspect="1" noChangeArrowheads="1"/>
                      </p:cNvPicPr>
                      <p:nvPr/>
                    </p:nvPicPr>
                    <p:blipFill>
                      <a:blip r:embed="rId7"/>
                      <a:srcRect/>
                      <a:stretch>
                        <a:fillRect/>
                      </a:stretch>
                    </p:blipFill>
                    <p:spPr bwMode="auto">
                      <a:xfrm>
                        <a:off x="2551113" y="5562600"/>
                        <a:ext cx="4295775"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0189" name="Text Box 13">
            <a:extLst>
              <a:ext uri="{FF2B5EF4-FFF2-40B4-BE49-F238E27FC236}">
                <a16:creationId xmlns:a16="http://schemas.microsoft.com/office/drawing/2014/main" id="{0E158AB4-8365-472A-87ED-C41CC1EE618C}"/>
              </a:ext>
            </a:extLst>
          </p:cNvPr>
          <p:cNvSpPr txBox="1">
            <a:spLocks noChangeArrowheads="1"/>
          </p:cNvSpPr>
          <p:nvPr/>
        </p:nvSpPr>
        <p:spPr bwMode="auto">
          <a:xfrm>
            <a:off x="6613525" y="4532313"/>
            <a:ext cx="22256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as computed with a non-paraxial beam model</a:t>
            </a:r>
          </a:p>
        </p:txBody>
      </p:sp>
      <p:sp>
        <p:nvSpPr>
          <p:cNvPr id="50190" name="Oval 14">
            <a:extLst>
              <a:ext uri="{FF2B5EF4-FFF2-40B4-BE49-F238E27FC236}">
                <a16:creationId xmlns:a16="http://schemas.microsoft.com/office/drawing/2014/main" id="{79978B9E-2755-4D00-9752-F83A273BE2DA}"/>
              </a:ext>
            </a:extLst>
          </p:cNvPr>
          <p:cNvSpPr>
            <a:spLocks noChangeArrowheads="1"/>
          </p:cNvSpPr>
          <p:nvPr/>
        </p:nvSpPr>
        <p:spPr bwMode="auto">
          <a:xfrm>
            <a:off x="4038600" y="2286000"/>
            <a:ext cx="304800" cy="3048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1" name="Line 15">
            <a:extLst>
              <a:ext uri="{FF2B5EF4-FFF2-40B4-BE49-F238E27FC236}">
                <a16:creationId xmlns:a16="http://schemas.microsoft.com/office/drawing/2014/main" id="{6FFFD2F2-D2BF-4204-8363-68F356402571}"/>
              </a:ext>
            </a:extLst>
          </p:cNvPr>
          <p:cNvSpPr>
            <a:spLocks noChangeShapeType="1"/>
          </p:cNvSpPr>
          <p:nvPr/>
        </p:nvSpPr>
        <p:spPr bwMode="auto">
          <a:xfrm>
            <a:off x="3352800" y="23622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2" name="Line 16">
            <a:extLst>
              <a:ext uri="{FF2B5EF4-FFF2-40B4-BE49-F238E27FC236}">
                <a16:creationId xmlns:a16="http://schemas.microsoft.com/office/drawing/2014/main" id="{82A1ED8C-E05F-4662-A76A-F09C179DDB6D}"/>
              </a:ext>
            </a:extLst>
          </p:cNvPr>
          <p:cNvSpPr>
            <a:spLocks noChangeShapeType="1"/>
          </p:cNvSpPr>
          <p:nvPr/>
        </p:nvSpPr>
        <p:spPr bwMode="auto">
          <a:xfrm flipH="1">
            <a:off x="3352800" y="2514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0193" name="Group 17">
            <a:extLst>
              <a:ext uri="{FF2B5EF4-FFF2-40B4-BE49-F238E27FC236}">
                <a16:creationId xmlns:a16="http://schemas.microsoft.com/office/drawing/2014/main" id="{00AFC291-51E5-4638-A215-532F866068E6}"/>
              </a:ext>
            </a:extLst>
          </p:cNvPr>
          <p:cNvGrpSpPr>
            <a:grpSpLocks/>
          </p:cNvGrpSpPr>
          <p:nvPr/>
        </p:nvGrpSpPr>
        <p:grpSpPr bwMode="auto">
          <a:xfrm>
            <a:off x="3352800" y="1676400"/>
            <a:ext cx="914400" cy="431800"/>
            <a:chOff x="1742" y="1782"/>
            <a:chExt cx="576" cy="272"/>
          </a:xfrm>
        </p:grpSpPr>
        <p:sp>
          <p:nvSpPr>
            <p:cNvPr id="50194" name="Oval 18">
              <a:extLst>
                <a:ext uri="{FF2B5EF4-FFF2-40B4-BE49-F238E27FC236}">
                  <a16:creationId xmlns:a16="http://schemas.microsoft.com/office/drawing/2014/main" id="{3E17C17E-801A-4089-A0B4-EACE42D5CD06}"/>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5" name="Oval 19">
              <a:extLst>
                <a:ext uri="{FF2B5EF4-FFF2-40B4-BE49-F238E27FC236}">
                  <a16:creationId xmlns:a16="http://schemas.microsoft.com/office/drawing/2014/main" id="{B6336325-7645-42FF-91D6-9313A7502014}"/>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6" name="Oval 20">
              <a:extLst>
                <a:ext uri="{FF2B5EF4-FFF2-40B4-BE49-F238E27FC236}">
                  <a16:creationId xmlns:a16="http://schemas.microsoft.com/office/drawing/2014/main" id="{2CFC0390-412A-48C9-839E-BFC654C93C82}"/>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7" name="Oval 21">
              <a:extLst>
                <a:ext uri="{FF2B5EF4-FFF2-40B4-BE49-F238E27FC236}">
                  <a16:creationId xmlns:a16="http://schemas.microsoft.com/office/drawing/2014/main" id="{88AB7094-CFD0-4F9F-A2B9-CA9BA65FC8C4}"/>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8" name="Oval 22">
              <a:extLst>
                <a:ext uri="{FF2B5EF4-FFF2-40B4-BE49-F238E27FC236}">
                  <a16:creationId xmlns:a16="http://schemas.microsoft.com/office/drawing/2014/main" id="{634C64EB-6A10-44F8-A3B7-88729A3B7195}"/>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9" name="Rectangle 23">
              <a:extLst>
                <a:ext uri="{FF2B5EF4-FFF2-40B4-BE49-F238E27FC236}">
                  <a16:creationId xmlns:a16="http://schemas.microsoft.com/office/drawing/2014/main" id="{B51BEC0D-04C5-4FCF-AB78-EECFF0017F65}"/>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00" name="Rectangle 24">
              <a:extLst>
                <a:ext uri="{FF2B5EF4-FFF2-40B4-BE49-F238E27FC236}">
                  <a16:creationId xmlns:a16="http://schemas.microsoft.com/office/drawing/2014/main" id="{F128221D-85F6-46A4-8FBE-0D3E0069F413}"/>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01" name="Rectangle 25">
              <a:extLst>
                <a:ext uri="{FF2B5EF4-FFF2-40B4-BE49-F238E27FC236}">
                  <a16:creationId xmlns:a16="http://schemas.microsoft.com/office/drawing/2014/main" id="{F4FBAD32-0594-4198-9E87-F196BA7C61B4}"/>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0202" name="Text Box 26">
            <a:extLst>
              <a:ext uri="{FF2B5EF4-FFF2-40B4-BE49-F238E27FC236}">
                <a16:creationId xmlns:a16="http://schemas.microsoft.com/office/drawing/2014/main" id="{94B9D31D-B80D-45FA-A269-E0451138C31D}"/>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50203" name="Line 27">
            <a:extLst>
              <a:ext uri="{FF2B5EF4-FFF2-40B4-BE49-F238E27FC236}">
                <a16:creationId xmlns:a16="http://schemas.microsoft.com/office/drawing/2014/main" id="{DFB5809B-F316-467B-ABF6-DB333FCF6E73}"/>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Text Box 4">
            <a:extLst>
              <a:ext uri="{FF2B5EF4-FFF2-40B4-BE49-F238E27FC236}">
                <a16:creationId xmlns:a16="http://schemas.microsoft.com/office/drawing/2014/main" id="{F52C83CF-A3D5-49F9-80E5-7CFADEBF329D}"/>
              </a:ext>
            </a:extLst>
          </p:cNvPr>
          <p:cNvSpPr txBox="1">
            <a:spLocks noChangeArrowheads="1"/>
          </p:cNvSpPr>
          <p:nvPr/>
        </p:nvSpPr>
        <p:spPr bwMode="auto">
          <a:xfrm>
            <a:off x="1508125" y="663575"/>
            <a:ext cx="4989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t>Is a small flaw assumption valid?</a:t>
            </a:r>
          </a:p>
        </p:txBody>
      </p:sp>
      <p:sp>
        <p:nvSpPr>
          <p:cNvPr id="52229" name="Text Box 5">
            <a:extLst>
              <a:ext uri="{FF2B5EF4-FFF2-40B4-BE49-F238E27FC236}">
                <a16:creationId xmlns:a16="http://schemas.microsoft.com/office/drawing/2014/main" id="{A04FCF5B-285A-48DE-A8B3-E40A5F4AF0CD}"/>
              </a:ext>
            </a:extLst>
          </p:cNvPr>
          <p:cNvSpPr txBox="1">
            <a:spLocks noChangeArrowheads="1"/>
          </p:cNvSpPr>
          <p:nvPr/>
        </p:nvSpPr>
        <p:spPr bwMode="auto">
          <a:xfrm>
            <a:off x="1127125" y="1498600"/>
            <a:ext cx="1123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Compare</a:t>
            </a:r>
          </a:p>
        </p:txBody>
      </p:sp>
      <p:graphicFrame>
        <p:nvGraphicFramePr>
          <p:cNvPr id="52230" name="Object 6">
            <a:extLst>
              <a:ext uri="{FF2B5EF4-FFF2-40B4-BE49-F238E27FC236}">
                <a16:creationId xmlns:a16="http://schemas.microsoft.com/office/drawing/2014/main" id="{16A3A234-0977-4572-A72C-2C07D7F6CE73}"/>
              </a:ext>
            </a:extLst>
          </p:cNvPr>
          <p:cNvGraphicFramePr>
            <a:graphicFrameLocks noChangeAspect="1"/>
          </p:cNvGraphicFramePr>
          <p:nvPr>
            <p:extLst>
              <p:ext uri="{D42A27DB-BD31-4B8C-83A1-F6EECF244321}">
                <p14:modId xmlns:p14="http://schemas.microsoft.com/office/powerpoint/2010/main" val="3837016963"/>
              </p:ext>
            </p:extLst>
          </p:nvPr>
        </p:nvGraphicFramePr>
        <p:xfrm>
          <a:off x="2627313" y="1309688"/>
          <a:ext cx="3065462" cy="865187"/>
        </p:xfrm>
        <a:graphic>
          <a:graphicData uri="http://schemas.openxmlformats.org/presentationml/2006/ole">
            <mc:AlternateContent xmlns:mc="http://schemas.openxmlformats.org/markup-compatibility/2006">
              <mc:Choice xmlns:v="urn:schemas-microsoft-com:vml" Requires="v">
                <p:oleObj spid="_x0000_s29701" name="Equation" r:id="rId4" imgW="1485720" imgH="419040" progId="Equation.DSMT4">
                  <p:embed/>
                </p:oleObj>
              </mc:Choice>
              <mc:Fallback>
                <p:oleObj name="Equation" r:id="rId4" imgW="1485720" imgH="419040" progId="Equation.DSMT4">
                  <p:embed/>
                  <p:pic>
                    <p:nvPicPr>
                      <p:cNvPr id="0" name="Object 6"/>
                      <p:cNvPicPr>
                        <a:picLocks noChangeAspect="1" noChangeArrowheads="1"/>
                      </p:cNvPicPr>
                      <p:nvPr/>
                    </p:nvPicPr>
                    <p:blipFill>
                      <a:blip r:embed="rId5"/>
                      <a:srcRect/>
                      <a:stretch>
                        <a:fillRect/>
                      </a:stretch>
                    </p:blipFill>
                    <p:spPr bwMode="auto">
                      <a:xfrm>
                        <a:off x="2627313" y="1309688"/>
                        <a:ext cx="3065462" cy="86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231" name="Text Box 7">
            <a:extLst>
              <a:ext uri="{FF2B5EF4-FFF2-40B4-BE49-F238E27FC236}">
                <a16:creationId xmlns:a16="http://schemas.microsoft.com/office/drawing/2014/main" id="{FDA8B593-467A-4841-BF5A-85DF40E0D7DB}"/>
              </a:ext>
            </a:extLst>
          </p:cNvPr>
          <p:cNvSpPr txBox="1">
            <a:spLocks noChangeArrowheads="1"/>
          </p:cNvSpPr>
          <p:nvPr/>
        </p:nvSpPr>
        <p:spPr bwMode="auto">
          <a:xfrm>
            <a:off x="1203325" y="2336800"/>
            <a:ext cx="590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with</a:t>
            </a:r>
          </a:p>
        </p:txBody>
      </p:sp>
      <p:graphicFrame>
        <p:nvGraphicFramePr>
          <p:cNvPr id="52232" name="Object 8">
            <a:extLst>
              <a:ext uri="{FF2B5EF4-FFF2-40B4-BE49-F238E27FC236}">
                <a16:creationId xmlns:a16="http://schemas.microsoft.com/office/drawing/2014/main" id="{7026630E-B6AF-4129-B111-4F412257956F}"/>
              </a:ext>
            </a:extLst>
          </p:cNvPr>
          <p:cNvGraphicFramePr>
            <a:graphicFrameLocks noChangeAspect="1"/>
          </p:cNvGraphicFramePr>
          <p:nvPr/>
        </p:nvGraphicFramePr>
        <p:xfrm>
          <a:off x="2470150" y="2497138"/>
          <a:ext cx="3213100" cy="647700"/>
        </p:xfrm>
        <a:graphic>
          <a:graphicData uri="http://schemas.openxmlformats.org/presentationml/2006/ole">
            <mc:AlternateContent xmlns:mc="http://schemas.openxmlformats.org/markup-compatibility/2006">
              <mc:Choice xmlns:v="urn:schemas-microsoft-com:vml" Requires="v">
                <p:oleObj spid="_x0000_s29702" name="Equation" r:id="rId6" imgW="1511280" imgH="304560" progId="Equation.DSMT4">
                  <p:embed/>
                </p:oleObj>
              </mc:Choice>
              <mc:Fallback>
                <p:oleObj name="Equation" r:id="rId6" imgW="1511280" imgH="30456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70150" y="2497138"/>
                        <a:ext cx="32131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33" name="Text Box 9">
            <a:extLst>
              <a:ext uri="{FF2B5EF4-FFF2-40B4-BE49-F238E27FC236}">
                <a16:creationId xmlns:a16="http://schemas.microsoft.com/office/drawing/2014/main" id="{3291536A-90BC-4F46-8E16-BD2E0C2872A6}"/>
              </a:ext>
            </a:extLst>
          </p:cNvPr>
          <p:cNvSpPr txBox="1">
            <a:spLocks noChangeArrowheads="1"/>
          </p:cNvSpPr>
          <p:nvPr/>
        </p:nvSpPr>
        <p:spPr bwMode="auto">
          <a:xfrm>
            <a:off x="6096000" y="2605088"/>
            <a:ext cx="1250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(3-D case)</a:t>
            </a:r>
          </a:p>
        </p:txBody>
      </p:sp>
      <p:sp>
        <p:nvSpPr>
          <p:cNvPr id="52234" name="Text Box 10">
            <a:extLst>
              <a:ext uri="{FF2B5EF4-FFF2-40B4-BE49-F238E27FC236}">
                <a16:creationId xmlns:a16="http://schemas.microsoft.com/office/drawing/2014/main" id="{E11329C1-8863-439B-8BBE-719530A73ADA}"/>
              </a:ext>
            </a:extLst>
          </p:cNvPr>
          <p:cNvSpPr txBox="1">
            <a:spLocks noChangeArrowheads="1"/>
          </p:cNvSpPr>
          <p:nvPr/>
        </p:nvSpPr>
        <p:spPr bwMode="auto">
          <a:xfrm>
            <a:off x="1279525" y="3251200"/>
            <a:ext cx="38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a:t>
            </a:r>
          </a:p>
        </p:txBody>
      </p:sp>
      <p:graphicFrame>
        <p:nvGraphicFramePr>
          <p:cNvPr id="52235" name="Object 11">
            <a:extLst>
              <a:ext uri="{FF2B5EF4-FFF2-40B4-BE49-F238E27FC236}">
                <a16:creationId xmlns:a16="http://schemas.microsoft.com/office/drawing/2014/main" id="{FFD896B6-CAA1-4BB1-88CD-B51BB61C700A}"/>
              </a:ext>
            </a:extLst>
          </p:cNvPr>
          <p:cNvGraphicFramePr>
            <a:graphicFrameLocks noChangeAspect="1"/>
          </p:cNvGraphicFramePr>
          <p:nvPr/>
        </p:nvGraphicFramePr>
        <p:xfrm>
          <a:off x="1828800" y="3367088"/>
          <a:ext cx="4176713" cy="1033462"/>
        </p:xfrm>
        <a:graphic>
          <a:graphicData uri="http://schemas.openxmlformats.org/presentationml/2006/ole">
            <mc:AlternateContent xmlns:mc="http://schemas.openxmlformats.org/markup-compatibility/2006">
              <mc:Choice xmlns:v="urn:schemas-microsoft-com:vml" Requires="v">
                <p:oleObj spid="_x0000_s29703" name="Equation" r:id="rId8" imgW="2158920" imgH="533160" progId="Equation.DSMT4">
                  <p:embed/>
                </p:oleObj>
              </mc:Choice>
              <mc:Fallback>
                <p:oleObj name="Equation" r:id="rId8" imgW="2158920" imgH="533160" progId="Equation.DSMT4">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28800" y="3367088"/>
                        <a:ext cx="4176713" cy="1033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236" name="Text Box 12">
            <a:extLst>
              <a:ext uri="{FF2B5EF4-FFF2-40B4-BE49-F238E27FC236}">
                <a16:creationId xmlns:a16="http://schemas.microsoft.com/office/drawing/2014/main" id="{F7742FE9-9386-43F9-A0A0-1AA9BC66C247}"/>
              </a:ext>
            </a:extLst>
          </p:cNvPr>
          <p:cNvSpPr txBox="1">
            <a:spLocks noChangeArrowheads="1"/>
          </p:cNvSpPr>
          <p:nvPr/>
        </p:nvSpPr>
        <p:spPr bwMode="auto">
          <a:xfrm>
            <a:off x="6172200" y="3671888"/>
            <a:ext cx="1885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(cylindrical case)</a:t>
            </a:r>
          </a:p>
        </p:txBody>
      </p:sp>
      <p:sp>
        <p:nvSpPr>
          <p:cNvPr id="52237" name="Text Box 13">
            <a:extLst>
              <a:ext uri="{FF2B5EF4-FFF2-40B4-BE49-F238E27FC236}">
                <a16:creationId xmlns:a16="http://schemas.microsoft.com/office/drawing/2014/main" id="{1A52AE74-BFCE-493F-BFCB-AA4DE0E0982C}"/>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52238" name="Line 14">
            <a:extLst>
              <a:ext uri="{FF2B5EF4-FFF2-40B4-BE49-F238E27FC236}">
                <a16:creationId xmlns:a16="http://schemas.microsoft.com/office/drawing/2014/main" id="{7ADB3CC2-E60A-4D45-BB5C-5912F2997151}"/>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Text Box 4">
            <a:extLst>
              <a:ext uri="{FF2B5EF4-FFF2-40B4-BE49-F238E27FC236}">
                <a16:creationId xmlns:a16="http://schemas.microsoft.com/office/drawing/2014/main" id="{DEE41FB8-976D-4D7F-A2FE-805FDF96E9C7}"/>
              </a:ext>
            </a:extLst>
          </p:cNvPr>
          <p:cNvSpPr txBox="1">
            <a:spLocks noChangeArrowheads="1"/>
          </p:cNvSpPr>
          <p:nvPr/>
        </p:nvSpPr>
        <p:spPr bwMode="auto">
          <a:xfrm>
            <a:off x="676275" y="712788"/>
            <a:ext cx="6719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400" b="1"/>
              <a:t>What supporting measurements are needed?</a:t>
            </a:r>
          </a:p>
        </p:txBody>
      </p:sp>
      <p:sp>
        <p:nvSpPr>
          <p:cNvPr id="53253" name="Text Box 5">
            <a:extLst>
              <a:ext uri="{FF2B5EF4-FFF2-40B4-BE49-F238E27FC236}">
                <a16:creationId xmlns:a16="http://schemas.microsoft.com/office/drawing/2014/main" id="{28CD75E4-36DC-43E0-9ECD-1DAEAC811A9A}"/>
              </a:ext>
            </a:extLst>
          </p:cNvPr>
          <p:cNvSpPr txBox="1">
            <a:spLocks noChangeArrowheads="1"/>
          </p:cNvSpPr>
          <p:nvPr/>
        </p:nvSpPr>
        <p:spPr bwMode="auto">
          <a:xfrm>
            <a:off x="1146175" y="2872186"/>
            <a:ext cx="16954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dirty="0"/>
              <a:t>System factor</a:t>
            </a:r>
          </a:p>
        </p:txBody>
      </p:sp>
      <p:sp>
        <p:nvSpPr>
          <p:cNvPr id="53254" name="Text Box 6">
            <a:extLst>
              <a:ext uri="{FF2B5EF4-FFF2-40B4-BE49-F238E27FC236}">
                <a16:creationId xmlns:a16="http://schemas.microsoft.com/office/drawing/2014/main" id="{F3D4E5FA-59D0-4FEF-A803-E3EACAB523BD}"/>
              </a:ext>
            </a:extLst>
          </p:cNvPr>
          <p:cNvSpPr txBox="1">
            <a:spLocks noChangeArrowheads="1"/>
          </p:cNvSpPr>
          <p:nvPr/>
        </p:nvSpPr>
        <p:spPr bwMode="auto">
          <a:xfrm>
            <a:off x="1169194" y="3582146"/>
            <a:ext cx="4088606"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a:t>Obtain in separate experiment</a:t>
            </a:r>
          </a:p>
        </p:txBody>
      </p:sp>
      <p:sp>
        <p:nvSpPr>
          <p:cNvPr id="53255" name="Text Box 7">
            <a:extLst>
              <a:ext uri="{FF2B5EF4-FFF2-40B4-BE49-F238E27FC236}">
                <a16:creationId xmlns:a16="http://schemas.microsoft.com/office/drawing/2014/main" id="{0A1B708B-E492-4F4A-A891-75227200986D}"/>
              </a:ext>
            </a:extLst>
          </p:cNvPr>
          <p:cNvSpPr txBox="1">
            <a:spLocks noChangeArrowheads="1"/>
          </p:cNvSpPr>
          <p:nvPr/>
        </p:nvSpPr>
        <p:spPr bwMode="auto">
          <a:xfrm>
            <a:off x="1139825" y="1624481"/>
            <a:ext cx="24574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t>Velocity, Attenuation</a:t>
            </a:r>
          </a:p>
        </p:txBody>
      </p:sp>
      <p:sp>
        <p:nvSpPr>
          <p:cNvPr id="53256" name="Text Box 8">
            <a:extLst>
              <a:ext uri="{FF2B5EF4-FFF2-40B4-BE49-F238E27FC236}">
                <a16:creationId xmlns:a16="http://schemas.microsoft.com/office/drawing/2014/main" id="{FA4B6245-0CB3-4D94-9E82-F747C9C4BE92}"/>
              </a:ext>
            </a:extLst>
          </p:cNvPr>
          <p:cNvSpPr txBox="1">
            <a:spLocks noChangeArrowheads="1"/>
          </p:cNvSpPr>
          <p:nvPr/>
        </p:nvSpPr>
        <p:spPr bwMode="auto">
          <a:xfrm>
            <a:off x="1139825" y="2126698"/>
            <a:ext cx="33591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Obtain in separate experiments</a:t>
            </a:r>
          </a:p>
        </p:txBody>
      </p:sp>
      <p:sp>
        <p:nvSpPr>
          <p:cNvPr id="53257" name="Text Box 9">
            <a:extLst>
              <a:ext uri="{FF2B5EF4-FFF2-40B4-BE49-F238E27FC236}">
                <a16:creationId xmlns:a16="http://schemas.microsoft.com/office/drawing/2014/main" id="{2C961D0C-2D05-405A-B73A-8CD2DC8B2653}"/>
              </a:ext>
            </a:extLst>
          </p:cNvPr>
          <p:cNvSpPr txBox="1">
            <a:spLocks noChangeArrowheads="1"/>
          </p:cNvSpPr>
          <p:nvPr/>
        </p:nvSpPr>
        <p:spPr bwMode="auto">
          <a:xfrm>
            <a:off x="1143000" y="4595813"/>
            <a:ext cx="45783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Transducer effective radius, focal length</a:t>
            </a:r>
          </a:p>
        </p:txBody>
      </p:sp>
      <p:sp>
        <p:nvSpPr>
          <p:cNvPr id="53258" name="Rectangle 10">
            <a:extLst>
              <a:ext uri="{FF2B5EF4-FFF2-40B4-BE49-F238E27FC236}">
                <a16:creationId xmlns:a16="http://schemas.microsoft.com/office/drawing/2014/main" id="{334B11B8-F49F-4713-A2A0-7D871BB73F60}"/>
              </a:ext>
            </a:extLst>
          </p:cNvPr>
          <p:cNvSpPr>
            <a:spLocks noChangeArrowheads="1"/>
          </p:cNvSpPr>
          <p:nvPr/>
        </p:nvSpPr>
        <p:spPr bwMode="auto">
          <a:xfrm>
            <a:off x="1546225" y="5244548"/>
            <a:ext cx="1295400" cy="674687"/>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a:p>
        </p:txBody>
      </p:sp>
      <p:sp>
        <p:nvSpPr>
          <p:cNvPr id="53261" name="Arc 13">
            <a:extLst>
              <a:ext uri="{FF2B5EF4-FFF2-40B4-BE49-F238E27FC236}">
                <a16:creationId xmlns:a16="http://schemas.microsoft.com/office/drawing/2014/main" id="{BF766EFD-D45B-4527-99F2-389633B785DF}"/>
              </a:ext>
            </a:extLst>
          </p:cNvPr>
          <p:cNvSpPr>
            <a:spLocks/>
          </p:cNvSpPr>
          <p:nvPr/>
        </p:nvSpPr>
        <p:spPr bwMode="auto">
          <a:xfrm rot="13449199">
            <a:off x="2611437" y="5346148"/>
            <a:ext cx="457200" cy="457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53262" name="Line 14">
            <a:extLst>
              <a:ext uri="{FF2B5EF4-FFF2-40B4-BE49-F238E27FC236}">
                <a16:creationId xmlns:a16="http://schemas.microsoft.com/office/drawing/2014/main" id="{792E9177-BE94-46C4-B1DB-0E2DA0032444}"/>
              </a:ext>
            </a:extLst>
          </p:cNvPr>
          <p:cNvSpPr>
            <a:spLocks noChangeShapeType="1"/>
          </p:cNvSpPr>
          <p:nvPr/>
        </p:nvSpPr>
        <p:spPr bwMode="auto">
          <a:xfrm>
            <a:off x="2840037" y="5247723"/>
            <a:ext cx="2971800" cy="838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3263" name="Line 15">
            <a:extLst>
              <a:ext uri="{FF2B5EF4-FFF2-40B4-BE49-F238E27FC236}">
                <a16:creationId xmlns:a16="http://schemas.microsoft.com/office/drawing/2014/main" id="{6580B984-4C05-427B-9656-F31DF6FA790F}"/>
              </a:ext>
            </a:extLst>
          </p:cNvPr>
          <p:cNvSpPr>
            <a:spLocks noChangeShapeType="1"/>
          </p:cNvSpPr>
          <p:nvPr/>
        </p:nvSpPr>
        <p:spPr bwMode="auto">
          <a:xfrm flipV="1">
            <a:off x="2828925" y="5171523"/>
            <a:ext cx="2982912" cy="7286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3264" name="Line 16">
            <a:extLst>
              <a:ext uri="{FF2B5EF4-FFF2-40B4-BE49-F238E27FC236}">
                <a16:creationId xmlns:a16="http://schemas.microsoft.com/office/drawing/2014/main" id="{55A9D482-26CB-483C-B128-BF3E51454390}"/>
              </a:ext>
            </a:extLst>
          </p:cNvPr>
          <p:cNvSpPr>
            <a:spLocks noChangeShapeType="1"/>
          </p:cNvSpPr>
          <p:nvPr/>
        </p:nvSpPr>
        <p:spPr bwMode="auto">
          <a:xfrm flipH="1">
            <a:off x="2154237" y="5552523"/>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3265" name="Line 17">
            <a:extLst>
              <a:ext uri="{FF2B5EF4-FFF2-40B4-BE49-F238E27FC236}">
                <a16:creationId xmlns:a16="http://schemas.microsoft.com/office/drawing/2014/main" id="{28E26B16-ABD3-48B1-91B7-C891C7907AD5}"/>
              </a:ext>
            </a:extLst>
          </p:cNvPr>
          <p:cNvSpPr>
            <a:spLocks noChangeShapeType="1"/>
          </p:cNvSpPr>
          <p:nvPr/>
        </p:nvSpPr>
        <p:spPr bwMode="auto">
          <a:xfrm flipV="1">
            <a:off x="2317750" y="5236610"/>
            <a:ext cx="11112"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53266" name="Object 18">
            <a:extLst>
              <a:ext uri="{FF2B5EF4-FFF2-40B4-BE49-F238E27FC236}">
                <a16:creationId xmlns:a16="http://schemas.microsoft.com/office/drawing/2014/main" id="{55226670-96C7-4013-924C-40AF6F256805}"/>
              </a:ext>
            </a:extLst>
          </p:cNvPr>
          <p:cNvGraphicFramePr>
            <a:graphicFrameLocks noChangeAspect="1"/>
          </p:cNvGraphicFramePr>
          <p:nvPr>
            <p:extLst>
              <p:ext uri="{D42A27DB-BD31-4B8C-83A1-F6EECF244321}">
                <p14:modId xmlns:p14="http://schemas.microsoft.com/office/powerpoint/2010/main" val="639378652"/>
              </p:ext>
            </p:extLst>
          </p:nvPr>
        </p:nvGraphicFramePr>
        <p:xfrm>
          <a:off x="2001837" y="5247723"/>
          <a:ext cx="250825" cy="276225"/>
        </p:xfrm>
        <a:graphic>
          <a:graphicData uri="http://schemas.openxmlformats.org/presentationml/2006/ole">
            <mc:AlternateContent xmlns:mc="http://schemas.openxmlformats.org/markup-compatibility/2006">
              <mc:Choice xmlns:v="urn:schemas-microsoft-com:vml" Requires="v">
                <p:oleObj spid="_x0000_s30724" name="Equation" r:id="rId4" imgW="126720" imgH="139680" progId="Equation.DSMT4">
                  <p:embed/>
                </p:oleObj>
              </mc:Choice>
              <mc:Fallback>
                <p:oleObj name="Equation" r:id="rId4" imgW="126720" imgH="139680" progId="Equation.DSMT4">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1837" y="5247723"/>
                        <a:ext cx="250825" cy="276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3268" name="Object 20">
            <a:extLst>
              <a:ext uri="{FF2B5EF4-FFF2-40B4-BE49-F238E27FC236}">
                <a16:creationId xmlns:a16="http://schemas.microsoft.com/office/drawing/2014/main" id="{043AD191-D28F-48FA-8A37-7F9B055EE645}"/>
              </a:ext>
            </a:extLst>
          </p:cNvPr>
          <p:cNvGraphicFramePr>
            <a:graphicFrameLocks noChangeAspect="1"/>
          </p:cNvGraphicFramePr>
          <p:nvPr>
            <p:extLst>
              <p:ext uri="{D42A27DB-BD31-4B8C-83A1-F6EECF244321}">
                <p14:modId xmlns:p14="http://schemas.microsoft.com/office/powerpoint/2010/main" val="3858966195"/>
              </p:ext>
            </p:extLst>
          </p:nvPr>
        </p:nvGraphicFramePr>
        <p:xfrm>
          <a:off x="3449637" y="5019123"/>
          <a:ext cx="336550" cy="365125"/>
        </p:xfrm>
        <a:graphic>
          <a:graphicData uri="http://schemas.openxmlformats.org/presentationml/2006/ole">
            <mc:AlternateContent xmlns:mc="http://schemas.openxmlformats.org/markup-compatibility/2006">
              <mc:Choice xmlns:v="urn:schemas-microsoft-com:vml" Requires="v">
                <p:oleObj spid="_x0000_s30725" name="Equation" r:id="rId6" imgW="152280" imgH="164880" progId="Equation.DSMT4">
                  <p:embed/>
                </p:oleObj>
              </mc:Choice>
              <mc:Fallback>
                <p:oleObj name="Equation" r:id="rId6" imgW="152280" imgH="164880" progId="Equation.DSMT4">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49637" y="5019123"/>
                        <a:ext cx="3365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269" name="Line 21">
            <a:extLst>
              <a:ext uri="{FF2B5EF4-FFF2-40B4-BE49-F238E27FC236}">
                <a16:creationId xmlns:a16="http://schemas.microsoft.com/office/drawing/2014/main" id="{C09FC159-FA3E-4DB5-9C6A-E450392F06EA}"/>
              </a:ext>
            </a:extLst>
          </p:cNvPr>
          <p:cNvSpPr>
            <a:spLocks noChangeShapeType="1"/>
          </p:cNvSpPr>
          <p:nvPr/>
        </p:nvSpPr>
        <p:spPr bwMode="auto">
          <a:xfrm flipH="1" flipV="1">
            <a:off x="2862262" y="5258835"/>
            <a:ext cx="1196975" cy="3270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3270" name="Text Box 22">
            <a:extLst>
              <a:ext uri="{FF2B5EF4-FFF2-40B4-BE49-F238E27FC236}">
                <a16:creationId xmlns:a16="http://schemas.microsoft.com/office/drawing/2014/main" id="{E2CF10CC-8BE4-4EA2-80E2-9B30A3F393C8}"/>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53271" name="Line 23">
            <a:extLst>
              <a:ext uri="{FF2B5EF4-FFF2-40B4-BE49-F238E27FC236}">
                <a16:creationId xmlns:a16="http://schemas.microsoft.com/office/drawing/2014/main" id="{1A97306A-05AA-4E3C-A6CE-65B298A72C87}"/>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1" name="Text Box 8">
            <a:extLst>
              <a:ext uri="{FF2B5EF4-FFF2-40B4-BE49-F238E27FC236}">
                <a16:creationId xmlns:a16="http://schemas.microsoft.com/office/drawing/2014/main" id="{964ADDF9-A847-4012-B99F-9C93B1016C9C}"/>
              </a:ext>
            </a:extLst>
          </p:cNvPr>
          <p:cNvSpPr txBox="1">
            <a:spLocks noChangeArrowheads="1"/>
          </p:cNvSpPr>
          <p:nvPr/>
        </p:nvSpPr>
        <p:spPr bwMode="auto">
          <a:xfrm>
            <a:off x="1126573" y="6162123"/>
            <a:ext cx="33591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Obtain in separate experiments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Text Box 4">
            <a:extLst>
              <a:ext uri="{FF2B5EF4-FFF2-40B4-BE49-F238E27FC236}">
                <a16:creationId xmlns:a16="http://schemas.microsoft.com/office/drawing/2014/main" id="{AFE78DCE-1040-48C8-B6C1-A3B783895FAE}"/>
              </a:ext>
            </a:extLst>
          </p:cNvPr>
          <p:cNvSpPr txBox="1">
            <a:spLocks noChangeArrowheads="1"/>
          </p:cNvSpPr>
          <p:nvPr/>
        </p:nvSpPr>
        <p:spPr bwMode="auto">
          <a:xfrm>
            <a:off x="3217863" y="903288"/>
            <a:ext cx="1574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b="1"/>
              <a:t>Summary</a:t>
            </a:r>
          </a:p>
        </p:txBody>
      </p:sp>
      <p:sp>
        <p:nvSpPr>
          <p:cNvPr id="55301" name="Text Box 5">
            <a:extLst>
              <a:ext uri="{FF2B5EF4-FFF2-40B4-BE49-F238E27FC236}">
                <a16:creationId xmlns:a16="http://schemas.microsoft.com/office/drawing/2014/main" id="{16A4778B-1B01-42F6-B79E-EB7DB8E81D34}"/>
              </a:ext>
            </a:extLst>
          </p:cNvPr>
          <p:cNvSpPr txBox="1">
            <a:spLocks noChangeArrowheads="1"/>
          </p:cNvSpPr>
          <p:nvPr/>
        </p:nvSpPr>
        <p:spPr bwMode="auto">
          <a:xfrm>
            <a:off x="687388" y="1851025"/>
            <a:ext cx="7940675" cy="39370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 measurement model form is available suitable for simulating most NDE inspections</a:t>
            </a:r>
          </a:p>
          <a:p>
            <a:endParaRPr lang="en-US" altLang="en-US"/>
          </a:p>
          <a:p>
            <a:endParaRPr lang="en-US" altLang="en-US"/>
          </a:p>
          <a:p>
            <a:r>
              <a:rPr lang="en-US" altLang="en-US"/>
              <a:t>To make these models useful one needs to have</a:t>
            </a:r>
          </a:p>
          <a:p>
            <a:r>
              <a:rPr lang="en-US" altLang="en-US"/>
              <a:t>	ultrasonic beam models</a:t>
            </a:r>
          </a:p>
          <a:p>
            <a:r>
              <a:rPr lang="en-US" altLang="en-US"/>
              <a:t>	flaw scattering models</a:t>
            </a:r>
          </a:p>
          <a:p>
            <a:r>
              <a:rPr lang="en-US" altLang="en-US"/>
              <a:t>	experimental determination of essential parameters</a:t>
            </a:r>
          </a:p>
          <a:p>
            <a:endParaRPr lang="en-US" altLang="en-US"/>
          </a:p>
          <a:p>
            <a:endParaRPr lang="en-US" altLang="en-US"/>
          </a:p>
          <a:p>
            <a:r>
              <a:rPr lang="en-US" altLang="en-US"/>
              <a:t>Once all these elements are available one has a very powerful tool for designing tests, optimizing components, and replacing expensive experimental procedures.</a:t>
            </a:r>
          </a:p>
          <a:p>
            <a:r>
              <a:rPr lang="en-US" altLang="en-US"/>
              <a:t> </a:t>
            </a:r>
          </a:p>
        </p:txBody>
      </p:sp>
      <p:sp>
        <p:nvSpPr>
          <p:cNvPr id="55302" name="Text Box 6">
            <a:extLst>
              <a:ext uri="{FF2B5EF4-FFF2-40B4-BE49-F238E27FC236}">
                <a16:creationId xmlns:a16="http://schemas.microsoft.com/office/drawing/2014/main" id="{AD2F9288-9C3A-4C30-873C-BED31CB63B8C}"/>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55303" name="Line 7">
            <a:extLst>
              <a:ext uri="{FF2B5EF4-FFF2-40B4-BE49-F238E27FC236}">
                <a16:creationId xmlns:a16="http://schemas.microsoft.com/office/drawing/2014/main" id="{39EEBA2E-6513-4E4F-91AB-8E7218366E46}"/>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Text Box 4">
            <a:extLst>
              <a:ext uri="{FF2B5EF4-FFF2-40B4-BE49-F238E27FC236}">
                <a16:creationId xmlns:a16="http://schemas.microsoft.com/office/drawing/2014/main" id="{C1EBBC39-6A06-439B-AA2C-BBD5FACE5037}"/>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57349" name="Line 5">
            <a:extLst>
              <a:ext uri="{FF2B5EF4-FFF2-40B4-BE49-F238E27FC236}">
                <a16:creationId xmlns:a16="http://schemas.microsoft.com/office/drawing/2014/main" id="{C736C2E5-B42B-422F-80C0-C9B1E4338CEA}"/>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7433" name="Text Box 89">
            <a:extLst>
              <a:ext uri="{FF2B5EF4-FFF2-40B4-BE49-F238E27FC236}">
                <a16:creationId xmlns:a16="http://schemas.microsoft.com/office/drawing/2014/main" id="{A59597AA-6818-4CD4-8EA6-2E4BB715A4B6}"/>
              </a:ext>
            </a:extLst>
          </p:cNvPr>
          <p:cNvSpPr txBox="1">
            <a:spLocks noChangeArrowheads="1"/>
          </p:cNvSpPr>
          <p:nvPr/>
        </p:nvSpPr>
        <p:spPr bwMode="auto">
          <a:xfrm>
            <a:off x="1524000" y="838200"/>
            <a:ext cx="6067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Electroacoustic Measurement Model - 2002</a:t>
            </a:r>
          </a:p>
        </p:txBody>
      </p:sp>
      <p:sp>
        <p:nvSpPr>
          <p:cNvPr id="57434" name="Rectangle 90">
            <a:extLst>
              <a:ext uri="{FF2B5EF4-FFF2-40B4-BE49-F238E27FC236}">
                <a16:creationId xmlns:a16="http://schemas.microsoft.com/office/drawing/2014/main" id="{FEB8276E-1751-4802-B4DF-48F389EC7C0B}"/>
              </a:ext>
            </a:extLst>
          </p:cNvPr>
          <p:cNvSpPr>
            <a:spLocks noChangeArrowheads="1"/>
          </p:cNvSpPr>
          <p:nvPr/>
        </p:nvSpPr>
        <p:spPr bwMode="auto">
          <a:xfrm>
            <a:off x="304800" y="1371600"/>
            <a:ext cx="8058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ko-KR" sz="1200">
                <a:ea typeface="굴림" panose="020B0600000101010101" pitchFamily="34" charset="-127"/>
              </a:rPr>
              <a:t>Dang, C. J., Schmerr, L.W., and A. Sedov," Modeling and measuring all the elements of an ultrasonic nondestructive </a:t>
            </a:r>
          </a:p>
          <a:p>
            <a:r>
              <a:rPr lang="en-US" altLang="ko-KR" sz="1200">
                <a:ea typeface="굴림" panose="020B0600000101010101" pitchFamily="34" charset="-127"/>
              </a:rPr>
              <a:t>evaluation system. I: Modeling Foundations," Research in Nondestructive Evaluation, 14, 141- 176, 2002. </a:t>
            </a:r>
          </a:p>
        </p:txBody>
      </p:sp>
      <p:sp>
        <p:nvSpPr>
          <p:cNvPr id="57435" name="Oval 91">
            <a:extLst>
              <a:ext uri="{FF2B5EF4-FFF2-40B4-BE49-F238E27FC236}">
                <a16:creationId xmlns:a16="http://schemas.microsoft.com/office/drawing/2014/main" id="{DCC940FC-E8DE-4196-8D26-FA25A9BC0EF1}"/>
              </a:ext>
            </a:extLst>
          </p:cNvPr>
          <p:cNvSpPr>
            <a:spLocks noChangeArrowheads="1"/>
          </p:cNvSpPr>
          <p:nvPr/>
        </p:nvSpPr>
        <p:spPr bwMode="auto">
          <a:xfrm>
            <a:off x="3924300" y="4027488"/>
            <a:ext cx="960438" cy="1182687"/>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6" name="Oval 92">
            <a:extLst>
              <a:ext uri="{FF2B5EF4-FFF2-40B4-BE49-F238E27FC236}">
                <a16:creationId xmlns:a16="http://schemas.microsoft.com/office/drawing/2014/main" id="{966F71B0-C334-4215-9528-F9CB46A9D27A}"/>
              </a:ext>
            </a:extLst>
          </p:cNvPr>
          <p:cNvSpPr>
            <a:spLocks noChangeArrowheads="1"/>
          </p:cNvSpPr>
          <p:nvPr/>
        </p:nvSpPr>
        <p:spPr bwMode="auto">
          <a:xfrm rot="15237936">
            <a:off x="4263231" y="4548982"/>
            <a:ext cx="236537" cy="4445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7" name="Line 93">
            <a:extLst>
              <a:ext uri="{FF2B5EF4-FFF2-40B4-BE49-F238E27FC236}">
                <a16:creationId xmlns:a16="http://schemas.microsoft.com/office/drawing/2014/main" id="{EAC439D6-81A9-440F-84A9-7A889FAB162C}"/>
              </a:ext>
            </a:extLst>
          </p:cNvPr>
          <p:cNvSpPr>
            <a:spLocks noChangeShapeType="1"/>
          </p:cNvSpPr>
          <p:nvPr/>
        </p:nvSpPr>
        <p:spPr bwMode="auto">
          <a:xfrm>
            <a:off x="4457700" y="4676775"/>
            <a:ext cx="381000" cy="493713"/>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38" name="Text Box 94">
            <a:extLst>
              <a:ext uri="{FF2B5EF4-FFF2-40B4-BE49-F238E27FC236}">
                <a16:creationId xmlns:a16="http://schemas.microsoft.com/office/drawing/2014/main" id="{52209041-C1B8-4311-AF4A-65324A511F7B}"/>
              </a:ext>
            </a:extLst>
          </p:cNvPr>
          <p:cNvSpPr txBox="1">
            <a:spLocks noChangeArrowheads="1"/>
          </p:cNvSpPr>
          <p:nvPr/>
        </p:nvSpPr>
        <p:spPr bwMode="auto">
          <a:xfrm>
            <a:off x="4838700" y="4865688"/>
            <a:ext cx="4222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S</a:t>
            </a:r>
            <a:r>
              <a:rPr lang="en-US" altLang="en-US" sz="2400" baseline="-25000">
                <a:solidFill>
                  <a:srgbClr val="000000"/>
                </a:solidFill>
                <a:latin typeface="Times" panose="02020603050405020304" pitchFamily="18" charset="0"/>
              </a:rPr>
              <a:t>f</a:t>
            </a:r>
            <a:endParaRPr lang="en-US" altLang="en-US" sz="2400">
              <a:solidFill>
                <a:srgbClr val="000000"/>
              </a:solidFill>
              <a:latin typeface="Times" panose="02020603050405020304" pitchFamily="18" charset="0"/>
            </a:endParaRPr>
          </a:p>
        </p:txBody>
      </p:sp>
      <p:sp>
        <p:nvSpPr>
          <p:cNvPr id="57439" name="Line 95">
            <a:extLst>
              <a:ext uri="{FF2B5EF4-FFF2-40B4-BE49-F238E27FC236}">
                <a16:creationId xmlns:a16="http://schemas.microsoft.com/office/drawing/2014/main" id="{319E920A-2F8E-4E24-84A8-B68EDE749BBC}"/>
              </a:ext>
            </a:extLst>
          </p:cNvPr>
          <p:cNvSpPr>
            <a:spLocks noChangeShapeType="1"/>
          </p:cNvSpPr>
          <p:nvPr/>
        </p:nvSpPr>
        <p:spPr bwMode="auto">
          <a:xfrm flipV="1">
            <a:off x="4403725" y="4383088"/>
            <a:ext cx="228600" cy="152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0" name="Text Box 96">
            <a:extLst>
              <a:ext uri="{FF2B5EF4-FFF2-40B4-BE49-F238E27FC236}">
                <a16:creationId xmlns:a16="http://schemas.microsoft.com/office/drawing/2014/main" id="{7463BD3C-CE42-4ED4-A832-CBC32605BF76}"/>
              </a:ext>
            </a:extLst>
          </p:cNvPr>
          <p:cNvSpPr txBox="1">
            <a:spLocks noChangeArrowheads="1"/>
          </p:cNvSpPr>
          <p:nvPr/>
        </p:nvSpPr>
        <p:spPr bwMode="auto">
          <a:xfrm>
            <a:off x="4323472" y="4046537"/>
            <a:ext cx="3111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dirty="0">
                <a:solidFill>
                  <a:srgbClr val="000000"/>
                </a:solidFill>
                <a:latin typeface="Times" panose="02020603050405020304" pitchFamily="18" charset="0"/>
              </a:rPr>
              <a:t>n</a:t>
            </a:r>
            <a:endParaRPr lang="en-US" altLang="en-US" sz="2400" dirty="0">
              <a:solidFill>
                <a:srgbClr val="000000"/>
              </a:solidFill>
              <a:latin typeface="Times" panose="02020603050405020304" pitchFamily="18" charset="0"/>
            </a:endParaRPr>
          </a:p>
        </p:txBody>
      </p:sp>
      <p:grpSp>
        <p:nvGrpSpPr>
          <p:cNvPr id="57441" name="Group 97">
            <a:extLst>
              <a:ext uri="{FF2B5EF4-FFF2-40B4-BE49-F238E27FC236}">
                <a16:creationId xmlns:a16="http://schemas.microsoft.com/office/drawing/2014/main" id="{B84E2065-7F0C-4181-9E7D-B58F6BF832EC}"/>
              </a:ext>
            </a:extLst>
          </p:cNvPr>
          <p:cNvGrpSpPr>
            <a:grpSpLocks/>
          </p:cNvGrpSpPr>
          <p:nvPr/>
        </p:nvGrpSpPr>
        <p:grpSpPr bwMode="auto">
          <a:xfrm>
            <a:off x="3162300" y="3748088"/>
            <a:ext cx="914400" cy="431800"/>
            <a:chOff x="1742" y="1782"/>
            <a:chExt cx="576" cy="272"/>
          </a:xfrm>
        </p:grpSpPr>
        <p:sp>
          <p:nvSpPr>
            <p:cNvPr id="57442" name="Oval 98">
              <a:extLst>
                <a:ext uri="{FF2B5EF4-FFF2-40B4-BE49-F238E27FC236}">
                  <a16:creationId xmlns:a16="http://schemas.microsoft.com/office/drawing/2014/main" id="{751812FA-9976-401E-9589-3ED594CE3909}"/>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3" name="Oval 99">
              <a:extLst>
                <a:ext uri="{FF2B5EF4-FFF2-40B4-BE49-F238E27FC236}">
                  <a16:creationId xmlns:a16="http://schemas.microsoft.com/office/drawing/2014/main" id="{23A633F2-6C51-4459-A921-8B281843085D}"/>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4" name="Oval 100">
              <a:extLst>
                <a:ext uri="{FF2B5EF4-FFF2-40B4-BE49-F238E27FC236}">
                  <a16:creationId xmlns:a16="http://schemas.microsoft.com/office/drawing/2014/main" id="{351A87C3-F954-4410-A0BE-057A699E6F8B}"/>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5" name="Oval 101">
              <a:extLst>
                <a:ext uri="{FF2B5EF4-FFF2-40B4-BE49-F238E27FC236}">
                  <a16:creationId xmlns:a16="http://schemas.microsoft.com/office/drawing/2014/main" id="{F2975834-E626-4691-BFD4-DA4906F13174}"/>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6" name="Oval 102">
              <a:extLst>
                <a:ext uri="{FF2B5EF4-FFF2-40B4-BE49-F238E27FC236}">
                  <a16:creationId xmlns:a16="http://schemas.microsoft.com/office/drawing/2014/main" id="{9CAE8BEE-6C3A-4E17-A2C3-A9EDE43FE5B0}"/>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7" name="Rectangle 103">
              <a:extLst>
                <a:ext uri="{FF2B5EF4-FFF2-40B4-BE49-F238E27FC236}">
                  <a16:creationId xmlns:a16="http://schemas.microsoft.com/office/drawing/2014/main" id="{AB398EFE-29DA-4BC8-A3CF-25AE014846D3}"/>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8" name="Rectangle 104">
              <a:extLst>
                <a:ext uri="{FF2B5EF4-FFF2-40B4-BE49-F238E27FC236}">
                  <a16:creationId xmlns:a16="http://schemas.microsoft.com/office/drawing/2014/main" id="{49F59ED3-8337-48C1-8AD0-599FB8D4017A}"/>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49" name="Rectangle 105">
              <a:extLst>
                <a:ext uri="{FF2B5EF4-FFF2-40B4-BE49-F238E27FC236}">
                  <a16:creationId xmlns:a16="http://schemas.microsoft.com/office/drawing/2014/main" id="{0DBCF75B-2E53-4E8D-ABA7-3A3E8BB4EA7D}"/>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450" name="Group 106">
            <a:extLst>
              <a:ext uri="{FF2B5EF4-FFF2-40B4-BE49-F238E27FC236}">
                <a16:creationId xmlns:a16="http://schemas.microsoft.com/office/drawing/2014/main" id="{39F73184-5110-4686-B626-730E933395CC}"/>
              </a:ext>
            </a:extLst>
          </p:cNvPr>
          <p:cNvGrpSpPr>
            <a:grpSpLocks/>
          </p:cNvGrpSpPr>
          <p:nvPr/>
        </p:nvGrpSpPr>
        <p:grpSpPr bwMode="auto">
          <a:xfrm>
            <a:off x="4914900" y="3748088"/>
            <a:ext cx="914400" cy="431800"/>
            <a:chOff x="1742" y="1782"/>
            <a:chExt cx="576" cy="272"/>
          </a:xfrm>
        </p:grpSpPr>
        <p:sp>
          <p:nvSpPr>
            <p:cNvPr id="57451" name="Oval 107">
              <a:extLst>
                <a:ext uri="{FF2B5EF4-FFF2-40B4-BE49-F238E27FC236}">
                  <a16:creationId xmlns:a16="http://schemas.microsoft.com/office/drawing/2014/main" id="{8244FDE4-5D59-411B-B0DA-18088193DA40}"/>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2" name="Oval 108">
              <a:extLst>
                <a:ext uri="{FF2B5EF4-FFF2-40B4-BE49-F238E27FC236}">
                  <a16:creationId xmlns:a16="http://schemas.microsoft.com/office/drawing/2014/main" id="{D424F8A3-DA70-44AE-A89D-5518760A366A}"/>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3" name="Oval 109">
              <a:extLst>
                <a:ext uri="{FF2B5EF4-FFF2-40B4-BE49-F238E27FC236}">
                  <a16:creationId xmlns:a16="http://schemas.microsoft.com/office/drawing/2014/main" id="{67C209DF-2D73-47D7-97DD-220E06B0FD98}"/>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4" name="Oval 110">
              <a:extLst>
                <a:ext uri="{FF2B5EF4-FFF2-40B4-BE49-F238E27FC236}">
                  <a16:creationId xmlns:a16="http://schemas.microsoft.com/office/drawing/2014/main" id="{1FE963D1-D135-47F0-8C12-19FEDD9B9AC3}"/>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5" name="Oval 111">
              <a:extLst>
                <a:ext uri="{FF2B5EF4-FFF2-40B4-BE49-F238E27FC236}">
                  <a16:creationId xmlns:a16="http://schemas.microsoft.com/office/drawing/2014/main" id="{D036D13B-8935-4EB3-8268-CA34BBBD8CEE}"/>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6" name="Rectangle 112">
              <a:extLst>
                <a:ext uri="{FF2B5EF4-FFF2-40B4-BE49-F238E27FC236}">
                  <a16:creationId xmlns:a16="http://schemas.microsoft.com/office/drawing/2014/main" id="{C2B99432-57B5-42E8-AB01-3404B49ACF97}"/>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7" name="Rectangle 113">
              <a:extLst>
                <a:ext uri="{FF2B5EF4-FFF2-40B4-BE49-F238E27FC236}">
                  <a16:creationId xmlns:a16="http://schemas.microsoft.com/office/drawing/2014/main" id="{EA6AB85F-C1B5-4A65-A53A-DFE46171BAF7}"/>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58" name="Rectangle 114">
              <a:extLst>
                <a:ext uri="{FF2B5EF4-FFF2-40B4-BE49-F238E27FC236}">
                  <a16:creationId xmlns:a16="http://schemas.microsoft.com/office/drawing/2014/main" id="{9D8F19C4-4A48-41F2-A11D-128F2FC5F12B}"/>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459" name="Oval 115">
            <a:extLst>
              <a:ext uri="{FF2B5EF4-FFF2-40B4-BE49-F238E27FC236}">
                <a16:creationId xmlns:a16="http://schemas.microsoft.com/office/drawing/2014/main" id="{E802069E-E1B6-4FED-8019-62E32171E08A}"/>
              </a:ext>
            </a:extLst>
          </p:cNvPr>
          <p:cNvSpPr>
            <a:spLocks noChangeArrowheads="1"/>
          </p:cNvSpPr>
          <p:nvPr/>
        </p:nvSpPr>
        <p:spPr bwMode="auto">
          <a:xfrm>
            <a:off x="571500" y="4510088"/>
            <a:ext cx="304800" cy="304800"/>
          </a:xfrm>
          <a:prstGeom prst="ellipse">
            <a:avLst/>
          </a:prstGeom>
          <a:solidFill>
            <a:schemeClr val="bg1"/>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0" name="Line 116">
            <a:extLst>
              <a:ext uri="{FF2B5EF4-FFF2-40B4-BE49-F238E27FC236}">
                <a16:creationId xmlns:a16="http://schemas.microsoft.com/office/drawing/2014/main" id="{A3505C4D-4FC8-4CDC-845E-8E44C6DA9936}"/>
              </a:ext>
            </a:extLst>
          </p:cNvPr>
          <p:cNvSpPr>
            <a:spLocks noChangeShapeType="1"/>
          </p:cNvSpPr>
          <p:nvPr/>
        </p:nvSpPr>
        <p:spPr bwMode="auto">
          <a:xfrm flipV="1">
            <a:off x="723900" y="4814888"/>
            <a:ext cx="0" cy="228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61" name="Line 117">
            <a:extLst>
              <a:ext uri="{FF2B5EF4-FFF2-40B4-BE49-F238E27FC236}">
                <a16:creationId xmlns:a16="http://schemas.microsoft.com/office/drawing/2014/main" id="{F018A1DD-F201-485B-A40C-63B5A7F5AA77}"/>
              </a:ext>
            </a:extLst>
          </p:cNvPr>
          <p:cNvSpPr>
            <a:spLocks noChangeShapeType="1"/>
          </p:cNvSpPr>
          <p:nvPr/>
        </p:nvSpPr>
        <p:spPr bwMode="auto">
          <a:xfrm flipV="1">
            <a:off x="723900" y="4281488"/>
            <a:ext cx="0" cy="228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62" name="Line 118">
            <a:extLst>
              <a:ext uri="{FF2B5EF4-FFF2-40B4-BE49-F238E27FC236}">
                <a16:creationId xmlns:a16="http://schemas.microsoft.com/office/drawing/2014/main" id="{AB22F3D3-0EF2-46EC-B957-A3D3EF963878}"/>
              </a:ext>
            </a:extLst>
          </p:cNvPr>
          <p:cNvSpPr>
            <a:spLocks noChangeShapeType="1"/>
          </p:cNvSpPr>
          <p:nvPr/>
        </p:nvSpPr>
        <p:spPr bwMode="auto">
          <a:xfrm>
            <a:off x="723900" y="4281488"/>
            <a:ext cx="228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63" name="Line 119">
            <a:extLst>
              <a:ext uri="{FF2B5EF4-FFF2-40B4-BE49-F238E27FC236}">
                <a16:creationId xmlns:a16="http://schemas.microsoft.com/office/drawing/2014/main" id="{97834262-53F0-4DA7-973E-926A7D02A835}"/>
              </a:ext>
            </a:extLst>
          </p:cNvPr>
          <p:cNvSpPr>
            <a:spLocks noChangeShapeType="1"/>
          </p:cNvSpPr>
          <p:nvPr/>
        </p:nvSpPr>
        <p:spPr bwMode="auto">
          <a:xfrm flipV="1">
            <a:off x="723900" y="5043488"/>
            <a:ext cx="7524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64" name="Rectangle 120">
            <a:extLst>
              <a:ext uri="{FF2B5EF4-FFF2-40B4-BE49-F238E27FC236}">
                <a16:creationId xmlns:a16="http://schemas.microsoft.com/office/drawing/2014/main" id="{1D3587D7-162B-4111-8315-B5E97DDFE08D}"/>
              </a:ext>
            </a:extLst>
          </p:cNvPr>
          <p:cNvSpPr>
            <a:spLocks noChangeArrowheads="1"/>
          </p:cNvSpPr>
          <p:nvPr/>
        </p:nvSpPr>
        <p:spPr bwMode="auto">
          <a:xfrm>
            <a:off x="952500" y="4205288"/>
            <a:ext cx="222250" cy="1397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5" name="Line 121">
            <a:extLst>
              <a:ext uri="{FF2B5EF4-FFF2-40B4-BE49-F238E27FC236}">
                <a16:creationId xmlns:a16="http://schemas.microsoft.com/office/drawing/2014/main" id="{45B9506E-F8E2-47F5-8F92-F06EF68B8BE9}"/>
              </a:ext>
            </a:extLst>
          </p:cNvPr>
          <p:cNvSpPr>
            <a:spLocks noChangeShapeType="1"/>
          </p:cNvSpPr>
          <p:nvPr/>
        </p:nvSpPr>
        <p:spPr bwMode="auto">
          <a:xfrm>
            <a:off x="1181100" y="4281488"/>
            <a:ext cx="304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66" name="Rectangle 122">
            <a:extLst>
              <a:ext uri="{FF2B5EF4-FFF2-40B4-BE49-F238E27FC236}">
                <a16:creationId xmlns:a16="http://schemas.microsoft.com/office/drawing/2014/main" id="{A6195989-9BD6-4491-8CD9-9F27D94C66A1}"/>
              </a:ext>
            </a:extLst>
          </p:cNvPr>
          <p:cNvSpPr>
            <a:spLocks noChangeArrowheads="1"/>
          </p:cNvSpPr>
          <p:nvPr/>
        </p:nvSpPr>
        <p:spPr bwMode="auto">
          <a:xfrm>
            <a:off x="1485900" y="4129088"/>
            <a:ext cx="533400" cy="10668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7" name="AutoShape 123">
            <a:extLst>
              <a:ext uri="{FF2B5EF4-FFF2-40B4-BE49-F238E27FC236}">
                <a16:creationId xmlns:a16="http://schemas.microsoft.com/office/drawing/2014/main" id="{9436C01A-9BC5-4B61-B1B7-B0A88A7DA1CE}"/>
              </a:ext>
            </a:extLst>
          </p:cNvPr>
          <p:cNvSpPr>
            <a:spLocks noChangeArrowheads="1"/>
          </p:cNvSpPr>
          <p:nvPr/>
        </p:nvSpPr>
        <p:spPr bwMode="auto">
          <a:xfrm rot="5400000">
            <a:off x="2243138" y="4230687"/>
            <a:ext cx="1036638" cy="874713"/>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68" name="Line 124">
            <a:extLst>
              <a:ext uri="{FF2B5EF4-FFF2-40B4-BE49-F238E27FC236}">
                <a16:creationId xmlns:a16="http://schemas.microsoft.com/office/drawing/2014/main" id="{E2DFE658-D26F-402F-95EA-CACB1862C236}"/>
              </a:ext>
            </a:extLst>
          </p:cNvPr>
          <p:cNvSpPr>
            <a:spLocks noChangeShapeType="1"/>
          </p:cNvSpPr>
          <p:nvPr/>
        </p:nvSpPr>
        <p:spPr bwMode="auto">
          <a:xfrm>
            <a:off x="2019300" y="4281488"/>
            <a:ext cx="457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69" name="Line 125">
            <a:extLst>
              <a:ext uri="{FF2B5EF4-FFF2-40B4-BE49-F238E27FC236}">
                <a16:creationId xmlns:a16="http://schemas.microsoft.com/office/drawing/2014/main" id="{6A7DC634-8FD6-4D04-A7B6-DC488A6EC6DD}"/>
              </a:ext>
            </a:extLst>
          </p:cNvPr>
          <p:cNvSpPr>
            <a:spLocks noChangeShapeType="1"/>
          </p:cNvSpPr>
          <p:nvPr/>
        </p:nvSpPr>
        <p:spPr bwMode="auto">
          <a:xfrm>
            <a:off x="2019300" y="5043488"/>
            <a:ext cx="457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70" name="Line 126">
            <a:extLst>
              <a:ext uri="{FF2B5EF4-FFF2-40B4-BE49-F238E27FC236}">
                <a16:creationId xmlns:a16="http://schemas.microsoft.com/office/drawing/2014/main" id="{54F48E0D-EFF9-49B1-93BF-A063BC2540C8}"/>
              </a:ext>
            </a:extLst>
          </p:cNvPr>
          <p:cNvSpPr>
            <a:spLocks noChangeShapeType="1"/>
          </p:cNvSpPr>
          <p:nvPr/>
        </p:nvSpPr>
        <p:spPr bwMode="auto">
          <a:xfrm>
            <a:off x="2476500" y="4281488"/>
            <a:ext cx="0" cy="762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71" name="Rectangle 127">
            <a:extLst>
              <a:ext uri="{FF2B5EF4-FFF2-40B4-BE49-F238E27FC236}">
                <a16:creationId xmlns:a16="http://schemas.microsoft.com/office/drawing/2014/main" id="{728B6DD1-CA8B-4EC2-B8D5-8145C0E2CEB8}"/>
              </a:ext>
            </a:extLst>
          </p:cNvPr>
          <p:cNvSpPr>
            <a:spLocks noChangeArrowheads="1"/>
          </p:cNvSpPr>
          <p:nvPr/>
        </p:nvSpPr>
        <p:spPr bwMode="auto">
          <a:xfrm>
            <a:off x="2411413" y="4510088"/>
            <a:ext cx="123825" cy="258762"/>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2" name="Oval 128">
            <a:extLst>
              <a:ext uri="{FF2B5EF4-FFF2-40B4-BE49-F238E27FC236}">
                <a16:creationId xmlns:a16="http://schemas.microsoft.com/office/drawing/2014/main" id="{2EBD4A85-0A53-4393-85C7-B132BFD67370}"/>
              </a:ext>
            </a:extLst>
          </p:cNvPr>
          <p:cNvSpPr>
            <a:spLocks noChangeArrowheads="1"/>
          </p:cNvSpPr>
          <p:nvPr/>
        </p:nvSpPr>
        <p:spPr bwMode="auto">
          <a:xfrm>
            <a:off x="5969000" y="4487863"/>
            <a:ext cx="304800" cy="304800"/>
          </a:xfrm>
          <a:prstGeom prst="ellipse">
            <a:avLst/>
          </a:prstGeom>
          <a:solidFill>
            <a:schemeClr val="bg1"/>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3" name="Line 129">
            <a:extLst>
              <a:ext uri="{FF2B5EF4-FFF2-40B4-BE49-F238E27FC236}">
                <a16:creationId xmlns:a16="http://schemas.microsoft.com/office/drawing/2014/main" id="{40297536-A3B0-402E-BDD4-059366BE9E6D}"/>
              </a:ext>
            </a:extLst>
          </p:cNvPr>
          <p:cNvSpPr>
            <a:spLocks noChangeShapeType="1"/>
          </p:cNvSpPr>
          <p:nvPr/>
        </p:nvSpPr>
        <p:spPr bwMode="auto">
          <a:xfrm flipV="1">
            <a:off x="6121400" y="4792663"/>
            <a:ext cx="0" cy="228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74" name="Line 130">
            <a:extLst>
              <a:ext uri="{FF2B5EF4-FFF2-40B4-BE49-F238E27FC236}">
                <a16:creationId xmlns:a16="http://schemas.microsoft.com/office/drawing/2014/main" id="{45488E93-D040-4BAE-8B96-18C2DB22ABAE}"/>
              </a:ext>
            </a:extLst>
          </p:cNvPr>
          <p:cNvSpPr>
            <a:spLocks noChangeShapeType="1"/>
          </p:cNvSpPr>
          <p:nvPr/>
        </p:nvSpPr>
        <p:spPr bwMode="auto">
          <a:xfrm flipV="1">
            <a:off x="6121400" y="4259263"/>
            <a:ext cx="0" cy="228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75" name="Line 131">
            <a:extLst>
              <a:ext uri="{FF2B5EF4-FFF2-40B4-BE49-F238E27FC236}">
                <a16:creationId xmlns:a16="http://schemas.microsoft.com/office/drawing/2014/main" id="{BBCBA9E2-3B45-499C-BB75-526499B647A0}"/>
              </a:ext>
            </a:extLst>
          </p:cNvPr>
          <p:cNvSpPr>
            <a:spLocks noChangeShapeType="1"/>
          </p:cNvSpPr>
          <p:nvPr/>
        </p:nvSpPr>
        <p:spPr bwMode="auto">
          <a:xfrm>
            <a:off x="6121400" y="4259263"/>
            <a:ext cx="228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76" name="Line 132">
            <a:extLst>
              <a:ext uri="{FF2B5EF4-FFF2-40B4-BE49-F238E27FC236}">
                <a16:creationId xmlns:a16="http://schemas.microsoft.com/office/drawing/2014/main" id="{FA2C5ADB-6E0F-498C-BF4B-07D6E0F796F7}"/>
              </a:ext>
            </a:extLst>
          </p:cNvPr>
          <p:cNvSpPr>
            <a:spLocks noChangeShapeType="1"/>
          </p:cNvSpPr>
          <p:nvPr/>
        </p:nvSpPr>
        <p:spPr bwMode="auto">
          <a:xfrm flipV="1">
            <a:off x="6121400" y="5016500"/>
            <a:ext cx="754063" cy="47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77" name="Rectangle 133">
            <a:extLst>
              <a:ext uri="{FF2B5EF4-FFF2-40B4-BE49-F238E27FC236}">
                <a16:creationId xmlns:a16="http://schemas.microsoft.com/office/drawing/2014/main" id="{BA5031BF-31CC-4F45-A1EF-003F8161E689}"/>
              </a:ext>
            </a:extLst>
          </p:cNvPr>
          <p:cNvSpPr>
            <a:spLocks noChangeArrowheads="1"/>
          </p:cNvSpPr>
          <p:nvPr/>
        </p:nvSpPr>
        <p:spPr bwMode="auto">
          <a:xfrm>
            <a:off x="6350000" y="4183063"/>
            <a:ext cx="222250" cy="1397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78" name="Line 134">
            <a:extLst>
              <a:ext uri="{FF2B5EF4-FFF2-40B4-BE49-F238E27FC236}">
                <a16:creationId xmlns:a16="http://schemas.microsoft.com/office/drawing/2014/main" id="{22B7E6C0-9DE6-4FDE-8F23-8F7D1B20B6ED}"/>
              </a:ext>
            </a:extLst>
          </p:cNvPr>
          <p:cNvSpPr>
            <a:spLocks noChangeShapeType="1"/>
          </p:cNvSpPr>
          <p:nvPr/>
        </p:nvSpPr>
        <p:spPr bwMode="auto">
          <a:xfrm>
            <a:off x="6578600" y="4259263"/>
            <a:ext cx="304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79" name="Rectangle 135">
            <a:extLst>
              <a:ext uri="{FF2B5EF4-FFF2-40B4-BE49-F238E27FC236}">
                <a16:creationId xmlns:a16="http://schemas.microsoft.com/office/drawing/2014/main" id="{C9650102-8EA2-46ED-88C3-B03B53194006}"/>
              </a:ext>
            </a:extLst>
          </p:cNvPr>
          <p:cNvSpPr>
            <a:spLocks noChangeArrowheads="1"/>
          </p:cNvSpPr>
          <p:nvPr/>
        </p:nvSpPr>
        <p:spPr bwMode="auto">
          <a:xfrm>
            <a:off x="6883400" y="4106863"/>
            <a:ext cx="533400" cy="10668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0" name="AutoShape 136">
            <a:extLst>
              <a:ext uri="{FF2B5EF4-FFF2-40B4-BE49-F238E27FC236}">
                <a16:creationId xmlns:a16="http://schemas.microsoft.com/office/drawing/2014/main" id="{DA18143D-907A-45B5-9F0C-ADDBC7356F46}"/>
              </a:ext>
            </a:extLst>
          </p:cNvPr>
          <p:cNvSpPr>
            <a:spLocks noChangeArrowheads="1"/>
          </p:cNvSpPr>
          <p:nvPr/>
        </p:nvSpPr>
        <p:spPr bwMode="auto">
          <a:xfrm rot="5400000">
            <a:off x="7560469" y="4272756"/>
            <a:ext cx="1060450" cy="738188"/>
          </a:xfrm>
          <a:prstGeom prst="triangle">
            <a:avLst>
              <a:gd name="adj" fmla="val 50000"/>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1" name="Line 137">
            <a:extLst>
              <a:ext uri="{FF2B5EF4-FFF2-40B4-BE49-F238E27FC236}">
                <a16:creationId xmlns:a16="http://schemas.microsoft.com/office/drawing/2014/main" id="{EE0D482C-1326-41FD-AE56-FDA44E5B850A}"/>
              </a:ext>
            </a:extLst>
          </p:cNvPr>
          <p:cNvSpPr>
            <a:spLocks noChangeShapeType="1"/>
          </p:cNvSpPr>
          <p:nvPr/>
        </p:nvSpPr>
        <p:spPr bwMode="auto">
          <a:xfrm>
            <a:off x="7416800" y="4259263"/>
            <a:ext cx="457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82" name="Line 138">
            <a:extLst>
              <a:ext uri="{FF2B5EF4-FFF2-40B4-BE49-F238E27FC236}">
                <a16:creationId xmlns:a16="http://schemas.microsoft.com/office/drawing/2014/main" id="{26429E9D-5461-4E69-9493-E051314166C3}"/>
              </a:ext>
            </a:extLst>
          </p:cNvPr>
          <p:cNvSpPr>
            <a:spLocks noChangeShapeType="1"/>
          </p:cNvSpPr>
          <p:nvPr/>
        </p:nvSpPr>
        <p:spPr bwMode="auto">
          <a:xfrm>
            <a:off x="7416800" y="5021263"/>
            <a:ext cx="4572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83" name="Line 139">
            <a:extLst>
              <a:ext uri="{FF2B5EF4-FFF2-40B4-BE49-F238E27FC236}">
                <a16:creationId xmlns:a16="http://schemas.microsoft.com/office/drawing/2014/main" id="{77B05444-B31A-404B-86AC-5FB44B64CE64}"/>
              </a:ext>
            </a:extLst>
          </p:cNvPr>
          <p:cNvSpPr>
            <a:spLocks noChangeShapeType="1"/>
          </p:cNvSpPr>
          <p:nvPr/>
        </p:nvSpPr>
        <p:spPr bwMode="auto">
          <a:xfrm>
            <a:off x="7874000" y="4259263"/>
            <a:ext cx="0" cy="762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84" name="Rectangle 140">
            <a:extLst>
              <a:ext uri="{FF2B5EF4-FFF2-40B4-BE49-F238E27FC236}">
                <a16:creationId xmlns:a16="http://schemas.microsoft.com/office/drawing/2014/main" id="{DA3EF976-14EB-4276-92B1-BCFA975E1D0D}"/>
              </a:ext>
            </a:extLst>
          </p:cNvPr>
          <p:cNvSpPr>
            <a:spLocks noChangeArrowheads="1"/>
          </p:cNvSpPr>
          <p:nvPr/>
        </p:nvSpPr>
        <p:spPr bwMode="auto">
          <a:xfrm>
            <a:off x="7808913" y="4487863"/>
            <a:ext cx="123825" cy="258762"/>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5" name="Rectangle 141">
            <a:extLst>
              <a:ext uri="{FF2B5EF4-FFF2-40B4-BE49-F238E27FC236}">
                <a16:creationId xmlns:a16="http://schemas.microsoft.com/office/drawing/2014/main" id="{CC43A81E-F092-44B9-A4E8-CF06F7B08063}"/>
              </a:ext>
            </a:extLst>
          </p:cNvPr>
          <p:cNvSpPr>
            <a:spLocks noChangeArrowheads="1"/>
          </p:cNvSpPr>
          <p:nvPr/>
        </p:nvSpPr>
        <p:spPr bwMode="auto">
          <a:xfrm>
            <a:off x="266700" y="3824288"/>
            <a:ext cx="990600" cy="15240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6" name="Rectangle 142">
            <a:extLst>
              <a:ext uri="{FF2B5EF4-FFF2-40B4-BE49-F238E27FC236}">
                <a16:creationId xmlns:a16="http://schemas.microsoft.com/office/drawing/2014/main" id="{054FC98A-DC17-4DB4-8383-9A513C889D3E}"/>
              </a:ext>
            </a:extLst>
          </p:cNvPr>
          <p:cNvSpPr>
            <a:spLocks noChangeArrowheads="1"/>
          </p:cNvSpPr>
          <p:nvPr/>
        </p:nvSpPr>
        <p:spPr bwMode="auto">
          <a:xfrm>
            <a:off x="1365250" y="3824288"/>
            <a:ext cx="765175" cy="15240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7" name="Rectangle 143">
            <a:extLst>
              <a:ext uri="{FF2B5EF4-FFF2-40B4-BE49-F238E27FC236}">
                <a16:creationId xmlns:a16="http://schemas.microsoft.com/office/drawing/2014/main" id="{B282384C-8EA3-4EA4-AFE5-FEFEC873CD08}"/>
              </a:ext>
            </a:extLst>
          </p:cNvPr>
          <p:cNvSpPr>
            <a:spLocks noChangeArrowheads="1"/>
          </p:cNvSpPr>
          <p:nvPr/>
        </p:nvSpPr>
        <p:spPr bwMode="auto">
          <a:xfrm>
            <a:off x="2247900" y="3824288"/>
            <a:ext cx="838200" cy="15240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88" name="Text Box 144">
            <a:extLst>
              <a:ext uri="{FF2B5EF4-FFF2-40B4-BE49-F238E27FC236}">
                <a16:creationId xmlns:a16="http://schemas.microsoft.com/office/drawing/2014/main" id="{C64C71FE-5899-4452-803B-94CF8B3B6769}"/>
              </a:ext>
            </a:extLst>
          </p:cNvPr>
          <p:cNvSpPr txBox="1">
            <a:spLocks noChangeArrowheads="1"/>
          </p:cNvSpPr>
          <p:nvPr/>
        </p:nvSpPr>
        <p:spPr bwMode="auto">
          <a:xfrm>
            <a:off x="327025" y="54610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pulser</a:t>
            </a:r>
          </a:p>
        </p:txBody>
      </p:sp>
      <p:sp>
        <p:nvSpPr>
          <p:cNvPr id="57489" name="Text Box 145">
            <a:extLst>
              <a:ext uri="{FF2B5EF4-FFF2-40B4-BE49-F238E27FC236}">
                <a16:creationId xmlns:a16="http://schemas.microsoft.com/office/drawing/2014/main" id="{128124A0-BCBB-487E-B69E-EC7C81670ADE}"/>
              </a:ext>
            </a:extLst>
          </p:cNvPr>
          <p:cNvSpPr txBox="1">
            <a:spLocks noChangeArrowheads="1"/>
          </p:cNvSpPr>
          <p:nvPr/>
        </p:nvSpPr>
        <p:spPr bwMode="auto">
          <a:xfrm>
            <a:off x="1317625" y="5461000"/>
            <a:ext cx="908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cabling</a:t>
            </a:r>
          </a:p>
        </p:txBody>
      </p:sp>
      <p:sp>
        <p:nvSpPr>
          <p:cNvPr id="57490" name="Text Box 146">
            <a:extLst>
              <a:ext uri="{FF2B5EF4-FFF2-40B4-BE49-F238E27FC236}">
                <a16:creationId xmlns:a16="http://schemas.microsoft.com/office/drawing/2014/main" id="{DB9D5255-7B0D-4976-995F-2EA4E58CAC3E}"/>
              </a:ext>
            </a:extLst>
          </p:cNvPr>
          <p:cNvSpPr txBox="1">
            <a:spLocks noChangeArrowheads="1"/>
          </p:cNvSpPr>
          <p:nvPr/>
        </p:nvSpPr>
        <p:spPr bwMode="auto">
          <a:xfrm>
            <a:off x="2209800" y="5410200"/>
            <a:ext cx="1263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sending</a:t>
            </a:r>
          </a:p>
          <a:p>
            <a:r>
              <a:rPr lang="en-US" altLang="en-US"/>
              <a:t>transducer</a:t>
            </a:r>
          </a:p>
        </p:txBody>
      </p:sp>
      <p:sp>
        <p:nvSpPr>
          <p:cNvPr id="57491" name="Rectangle 147">
            <a:extLst>
              <a:ext uri="{FF2B5EF4-FFF2-40B4-BE49-F238E27FC236}">
                <a16:creationId xmlns:a16="http://schemas.microsoft.com/office/drawing/2014/main" id="{7E9BEF2C-6890-48D4-A4CD-DEBFC0B04499}"/>
              </a:ext>
            </a:extLst>
          </p:cNvPr>
          <p:cNvSpPr>
            <a:spLocks noChangeArrowheads="1"/>
          </p:cNvSpPr>
          <p:nvPr/>
        </p:nvSpPr>
        <p:spPr bwMode="auto">
          <a:xfrm>
            <a:off x="5834063" y="3843338"/>
            <a:ext cx="838200" cy="15240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2" name="Rectangle 148">
            <a:extLst>
              <a:ext uri="{FF2B5EF4-FFF2-40B4-BE49-F238E27FC236}">
                <a16:creationId xmlns:a16="http://schemas.microsoft.com/office/drawing/2014/main" id="{3321B284-7345-42F6-BE11-AB51F2779C1D}"/>
              </a:ext>
            </a:extLst>
          </p:cNvPr>
          <p:cNvSpPr>
            <a:spLocks noChangeArrowheads="1"/>
          </p:cNvSpPr>
          <p:nvPr/>
        </p:nvSpPr>
        <p:spPr bwMode="auto">
          <a:xfrm>
            <a:off x="6780213" y="3843338"/>
            <a:ext cx="742950" cy="15240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3" name="Rectangle 149">
            <a:extLst>
              <a:ext uri="{FF2B5EF4-FFF2-40B4-BE49-F238E27FC236}">
                <a16:creationId xmlns:a16="http://schemas.microsoft.com/office/drawing/2014/main" id="{5F1BEC8E-AE67-42C9-8D05-810E1F58B230}"/>
              </a:ext>
            </a:extLst>
          </p:cNvPr>
          <p:cNvSpPr>
            <a:spLocks noChangeArrowheads="1"/>
          </p:cNvSpPr>
          <p:nvPr/>
        </p:nvSpPr>
        <p:spPr bwMode="auto">
          <a:xfrm>
            <a:off x="7632700" y="3843338"/>
            <a:ext cx="838200" cy="15240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94" name="Text Box 150">
            <a:extLst>
              <a:ext uri="{FF2B5EF4-FFF2-40B4-BE49-F238E27FC236}">
                <a16:creationId xmlns:a16="http://schemas.microsoft.com/office/drawing/2014/main" id="{14D3FE2C-2334-4D60-84E5-BE63968E5B40}"/>
              </a:ext>
            </a:extLst>
          </p:cNvPr>
          <p:cNvSpPr txBox="1">
            <a:spLocks noChangeArrowheads="1"/>
          </p:cNvSpPr>
          <p:nvPr/>
        </p:nvSpPr>
        <p:spPr bwMode="auto">
          <a:xfrm>
            <a:off x="5562600" y="5486400"/>
            <a:ext cx="1263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receiving</a:t>
            </a:r>
          </a:p>
          <a:p>
            <a:r>
              <a:rPr lang="en-US" altLang="en-US"/>
              <a:t>transducer</a:t>
            </a:r>
          </a:p>
        </p:txBody>
      </p:sp>
      <p:sp>
        <p:nvSpPr>
          <p:cNvPr id="57495" name="Text Box 151">
            <a:extLst>
              <a:ext uri="{FF2B5EF4-FFF2-40B4-BE49-F238E27FC236}">
                <a16:creationId xmlns:a16="http://schemas.microsoft.com/office/drawing/2014/main" id="{09B52B34-829B-4BFE-B594-48DA9806C13F}"/>
              </a:ext>
            </a:extLst>
          </p:cNvPr>
          <p:cNvSpPr txBox="1">
            <a:spLocks noChangeArrowheads="1"/>
          </p:cNvSpPr>
          <p:nvPr/>
        </p:nvSpPr>
        <p:spPr bwMode="auto">
          <a:xfrm>
            <a:off x="6743700" y="5576888"/>
            <a:ext cx="908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cabling</a:t>
            </a:r>
          </a:p>
        </p:txBody>
      </p:sp>
      <p:sp>
        <p:nvSpPr>
          <p:cNvPr id="57496" name="Text Box 152">
            <a:extLst>
              <a:ext uri="{FF2B5EF4-FFF2-40B4-BE49-F238E27FC236}">
                <a16:creationId xmlns:a16="http://schemas.microsoft.com/office/drawing/2014/main" id="{C9B4C681-BAA5-4FC9-9CD4-72E7B0EDE6CE}"/>
              </a:ext>
            </a:extLst>
          </p:cNvPr>
          <p:cNvSpPr txBox="1">
            <a:spLocks noChangeArrowheads="1"/>
          </p:cNvSpPr>
          <p:nvPr/>
        </p:nvSpPr>
        <p:spPr bwMode="auto">
          <a:xfrm>
            <a:off x="7581900" y="5576888"/>
            <a:ext cx="996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receiver</a:t>
            </a:r>
          </a:p>
        </p:txBody>
      </p:sp>
      <p:sp>
        <p:nvSpPr>
          <p:cNvPr id="57497" name="Line 153">
            <a:extLst>
              <a:ext uri="{FF2B5EF4-FFF2-40B4-BE49-F238E27FC236}">
                <a16:creationId xmlns:a16="http://schemas.microsoft.com/office/drawing/2014/main" id="{F8656165-B8F8-4BE5-866E-54888C0748A5}"/>
              </a:ext>
            </a:extLst>
          </p:cNvPr>
          <p:cNvSpPr>
            <a:spLocks noChangeShapeType="1"/>
          </p:cNvSpPr>
          <p:nvPr/>
        </p:nvSpPr>
        <p:spPr bwMode="auto">
          <a:xfrm>
            <a:off x="3162300" y="4676775"/>
            <a:ext cx="381000" cy="0"/>
          </a:xfrm>
          <a:prstGeom prst="line">
            <a:avLst/>
          </a:prstGeom>
          <a:noFill/>
          <a:ln w="571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98" name="Line 154">
            <a:extLst>
              <a:ext uri="{FF2B5EF4-FFF2-40B4-BE49-F238E27FC236}">
                <a16:creationId xmlns:a16="http://schemas.microsoft.com/office/drawing/2014/main" id="{718ADC3E-64EE-405F-8408-05F2360FA84E}"/>
              </a:ext>
            </a:extLst>
          </p:cNvPr>
          <p:cNvSpPr>
            <a:spLocks noChangeShapeType="1"/>
          </p:cNvSpPr>
          <p:nvPr/>
        </p:nvSpPr>
        <p:spPr bwMode="auto">
          <a:xfrm>
            <a:off x="5572406" y="4662488"/>
            <a:ext cx="381000" cy="0"/>
          </a:xfrm>
          <a:prstGeom prst="line">
            <a:avLst/>
          </a:prstGeom>
          <a:noFill/>
          <a:ln w="571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99" name="Text Box 155">
            <a:extLst>
              <a:ext uri="{FF2B5EF4-FFF2-40B4-BE49-F238E27FC236}">
                <a16:creationId xmlns:a16="http://schemas.microsoft.com/office/drawing/2014/main" id="{C1EE94FE-43E1-46C2-9064-BDFC80F598ED}"/>
              </a:ext>
            </a:extLst>
          </p:cNvPr>
          <p:cNvSpPr txBox="1">
            <a:spLocks noChangeArrowheads="1"/>
          </p:cNvSpPr>
          <p:nvPr/>
        </p:nvSpPr>
        <p:spPr bwMode="auto">
          <a:xfrm>
            <a:off x="3687347" y="6186488"/>
            <a:ext cx="1644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FF3300"/>
                </a:solidFill>
              </a:rPr>
              <a:t>  propagation,</a:t>
            </a:r>
          </a:p>
          <a:p>
            <a:r>
              <a:rPr lang="en-US" altLang="en-US" dirty="0">
                <a:solidFill>
                  <a:srgbClr val="FF3300"/>
                </a:solidFill>
              </a:rPr>
              <a:t>flaw scattering</a:t>
            </a:r>
          </a:p>
        </p:txBody>
      </p:sp>
      <p:sp>
        <p:nvSpPr>
          <p:cNvPr id="57500" name="Line 156">
            <a:extLst>
              <a:ext uri="{FF2B5EF4-FFF2-40B4-BE49-F238E27FC236}">
                <a16:creationId xmlns:a16="http://schemas.microsoft.com/office/drawing/2014/main" id="{780DA446-E932-42C2-8F38-ADFF340063CB}"/>
              </a:ext>
            </a:extLst>
          </p:cNvPr>
          <p:cNvSpPr>
            <a:spLocks noChangeShapeType="1"/>
          </p:cNvSpPr>
          <p:nvPr/>
        </p:nvSpPr>
        <p:spPr bwMode="auto">
          <a:xfrm>
            <a:off x="8440738" y="4641850"/>
            <a:ext cx="533400" cy="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501" name="Text Box 157">
            <a:extLst>
              <a:ext uri="{FF2B5EF4-FFF2-40B4-BE49-F238E27FC236}">
                <a16:creationId xmlns:a16="http://schemas.microsoft.com/office/drawing/2014/main" id="{AFD5BAB6-453A-4A13-BF16-09C054F3AD91}"/>
              </a:ext>
            </a:extLst>
          </p:cNvPr>
          <p:cNvSpPr txBox="1">
            <a:spLocks noChangeArrowheads="1"/>
          </p:cNvSpPr>
          <p:nvPr/>
        </p:nvSpPr>
        <p:spPr bwMode="auto">
          <a:xfrm>
            <a:off x="7315200" y="2590800"/>
            <a:ext cx="161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output voltage</a:t>
            </a:r>
          </a:p>
        </p:txBody>
      </p:sp>
      <p:sp>
        <p:nvSpPr>
          <p:cNvPr id="57502" name="Line 158">
            <a:extLst>
              <a:ext uri="{FF2B5EF4-FFF2-40B4-BE49-F238E27FC236}">
                <a16:creationId xmlns:a16="http://schemas.microsoft.com/office/drawing/2014/main" id="{59C16AB8-A0AE-424D-A3EA-74098E1B2E20}"/>
              </a:ext>
            </a:extLst>
          </p:cNvPr>
          <p:cNvSpPr>
            <a:spLocks noChangeShapeType="1"/>
          </p:cNvSpPr>
          <p:nvPr/>
        </p:nvSpPr>
        <p:spPr bwMode="auto">
          <a:xfrm>
            <a:off x="8686800" y="30480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503" name="Line 159">
            <a:extLst>
              <a:ext uri="{FF2B5EF4-FFF2-40B4-BE49-F238E27FC236}">
                <a16:creationId xmlns:a16="http://schemas.microsoft.com/office/drawing/2014/main" id="{F391C764-4378-45CF-A93A-9C431508A44B}"/>
              </a:ext>
            </a:extLst>
          </p:cNvPr>
          <p:cNvSpPr>
            <a:spLocks noChangeShapeType="1"/>
          </p:cNvSpPr>
          <p:nvPr/>
        </p:nvSpPr>
        <p:spPr bwMode="auto">
          <a:xfrm flipV="1">
            <a:off x="800100" y="3214688"/>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504" name="Line 160">
            <a:extLst>
              <a:ext uri="{FF2B5EF4-FFF2-40B4-BE49-F238E27FC236}">
                <a16:creationId xmlns:a16="http://schemas.microsoft.com/office/drawing/2014/main" id="{803ECBF8-873C-43CA-A56E-85FD52FA349C}"/>
              </a:ext>
            </a:extLst>
          </p:cNvPr>
          <p:cNvSpPr>
            <a:spLocks noChangeShapeType="1"/>
          </p:cNvSpPr>
          <p:nvPr/>
        </p:nvSpPr>
        <p:spPr bwMode="auto">
          <a:xfrm flipV="1">
            <a:off x="1790700" y="3214688"/>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505" name="Line 161">
            <a:extLst>
              <a:ext uri="{FF2B5EF4-FFF2-40B4-BE49-F238E27FC236}">
                <a16:creationId xmlns:a16="http://schemas.microsoft.com/office/drawing/2014/main" id="{93D3D083-ECFB-46A3-A7C7-4E544F66709B}"/>
              </a:ext>
            </a:extLst>
          </p:cNvPr>
          <p:cNvSpPr>
            <a:spLocks noChangeShapeType="1"/>
          </p:cNvSpPr>
          <p:nvPr/>
        </p:nvSpPr>
        <p:spPr bwMode="auto">
          <a:xfrm flipV="1">
            <a:off x="2628900" y="3214688"/>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506" name="Line 162">
            <a:extLst>
              <a:ext uri="{FF2B5EF4-FFF2-40B4-BE49-F238E27FC236}">
                <a16:creationId xmlns:a16="http://schemas.microsoft.com/office/drawing/2014/main" id="{97E28DA0-4393-4203-89CB-A8294C633AAB}"/>
              </a:ext>
            </a:extLst>
          </p:cNvPr>
          <p:cNvSpPr>
            <a:spLocks noChangeShapeType="1"/>
          </p:cNvSpPr>
          <p:nvPr/>
        </p:nvSpPr>
        <p:spPr bwMode="auto">
          <a:xfrm flipV="1">
            <a:off x="6210300" y="3214688"/>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507" name="Line 163">
            <a:extLst>
              <a:ext uri="{FF2B5EF4-FFF2-40B4-BE49-F238E27FC236}">
                <a16:creationId xmlns:a16="http://schemas.microsoft.com/office/drawing/2014/main" id="{ABBDE310-85E5-47EC-915C-93D2E48AE02E}"/>
              </a:ext>
            </a:extLst>
          </p:cNvPr>
          <p:cNvSpPr>
            <a:spLocks noChangeShapeType="1"/>
          </p:cNvSpPr>
          <p:nvPr/>
        </p:nvSpPr>
        <p:spPr bwMode="auto">
          <a:xfrm flipV="1">
            <a:off x="7124700" y="3214688"/>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508" name="Line 164">
            <a:extLst>
              <a:ext uri="{FF2B5EF4-FFF2-40B4-BE49-F238E27FC236}">
                <a16:creationId xmlns:a16="http://schemas.microsoft.com/office/drawing/2014/main" id="{BF0EC9E0-4247-4E79-AB43-BBDC573B8C29}"/>
              </a:ext>
            </a:extLst>
          </p:cNvPr>
          <p:cNvSpPr>
            <a:spLocks noChangeShapeType="1"/>
          </p:cNvSpPr>
          <p:nvPr/>
        </p:nvSpPr>
        <p:spPr bwMode="auto">
          <a:xfrm flipV="1">
            <a:off x="8039100" y="3214688"/>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509" name="Line 165">
            <a:extLst>
              <a:ext uri="{FF2B5EF4-FFF2-40B4-BE49-F238E27FC236}">
                <a16:creationId xmlns:a16="http://schemas.microsoft.com/office/drawing/2014/main" id="{3E0E021E-F2DE-4D5F-8AF4-BA52927C2862}"/>
              </a:ext>
            </a:extLst>
          </p:cNvPr>
          <p:cNvSpPr>
            <a:spLocks noChangeShapeType="1"/>
          </p:cNvSpPr>
          <p:nvPr/>
        </p:nvSpPr>
        <p:spPr bwMode="auto">
          <a:xfrm>
            <a:off x="800100" y="3214688"/>
            <a:ext cx="31242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510" name="Line 166">
            <a:extLst>
              <a:ext uri="{FF2B5EF4-FFF2-40B4-BE49-F238E27FC236}">
                <a16:creationId xmlns:a16="http://schemas.microsoft.com/office/drawing/2014/main" id="{D6E35033-A1AC-4736-A0A8-D7C3586AB7BD}"/>
              </a:ext>
            </a:extLst>
          </p:cNvPr>
          <p:cNvSpPr>
            <a:spLocks noChangeShapeType="1"/>
          </p:cNvSpPr>
          <p:nvPr/>
        </p:nvSpPr>
        <p:spPr bwMode="auto">
          <a:xfrm flipH="1">
            <a:off x="4762500" y="3214688"/>
            <a:ext cx="32766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7511" name="Object 167">
            <a:extLst>
              <a:ext uri="{FF2B5EF4-FFF2-40B4-BE49-F238E27FC236}">
                <a16:creationId xmlns:a16="http://schemas.microsoft.com/office/drawing/2014/main" id="{2403D9A8-E0AE-43AF-93D9-0E838936339B}"/>
              </a:ext>
            </a:extLst>
          </p:cNvPr>
          <p:cNvGraphicFramePr>
            <a:graphicFrameLocks noChangeAspect="1"/>
          </p:cNvGraphicFramePr>
          <p:nvPr/>
        </p:nvGraphicFramePr>
        <p:xfrm>
          <a:off x="3998913" y="3008313"/>
          <a:ext cx="600075" cy="428625"/>
        </p:xfrm>
        <a:graphic>
          <a:graphicData uri="http://schemas.openxmlformats.org/presentationml/2006/ole">
            <mc:AlternateContent xmlns:mc="http://schemas.openxmlformats.org/markup-compatibility/2006">
              <mc:Choice xmlns:v="urn:schemas-microsoft-com:vml" Requires="v">
                <p:oleObj spid="_x0000_s2059" name="Equation" r:id="rId4" imgW="355320" imgH="253800" progId="Equation.DSMT4">
                  <p:embed/>
                </p:oleObj>
              </mc:Choice>
              <mc:Fallback>
                <p:oleObj name="Equation" r:id="rId4" imgW="355320" imgH="253800" progId="Equation.DSMT4">
                  <p:embed/>
                  <p:pic>
                    <p:nvPicPr>
                      <p:cNvPr id="0" name="Object 1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8913" y="3008313"/>
                        <a:ext cx="600075" cy="42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513" name="Rectangle 169">
            <a:extLst>
              <a:ext uri="{FF2B5EF4-FFF2-40B4-BE49-F238E27FC236}">
                <a16:creationId xmlns:a16="http://schemas.microsoft.com/office/drawing/2014/main" id="{BE5B07F6-D403-4ABF-85DA-4D15D7ECFF98}"/>
              </a:ext>
            </a:extLst>
          </p:cNvPr>
          <p:cNvSpPr>
            <a:spLocks noChangeArrowheads="1"/>
          </p:cNvSpPr>
          <p:nvPr/>
        </p:nvSpPr>
        <p:spPr bwMode="auto">
          <a:xfrm>
            <a:off x="3238500" y="3824288"/>
            <a:ext cx="2471738" cy="152400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rgbClr val="FFFF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7514" name="Object 170">
            <a:extLst>
              <a:ext uri="{FF2B5EF4-FFF2-40B4-BE49-F238E27FC236}">
                <a16:creationId xmlns:a16="http://schemas.microsoft.com/office/drawing/2014/main" id="{64A99A04-FDF7-4EA0-96D0-879B6927C623}"/>
              </a:ext>
            </a:extLst>
          </p:cNvPr>
          <p:cNvGraphicFramePr>
            <a:graphicFrameLocks noChangeAspect="1"/>
          </p:cNvGraphicFramePr>
          <p:nvPr/>
        </p:nvGraphicFramePr>
        <p:xfrm>
          <a:off x="8305800" y="4038600"/>
          <a:ext cx="673100" cy="395288"/>
        </p:xfrm>
        <a:graphic>
          <a:graphicData uri="http://schemas.openxmlformats.org/presentationml/2006/ole">
            <mc:AlternateContent xmlns:mc="http://schemas.openxmlformats.org/markup-compatibility/2006">
              <mc:Choice xmlns:v="urn:schemas-microsoft-com:vml" Requires="v">
                <p:oleObj spid="_x0000_s2060" name="Equation" r:id="rId6" imgW="431640" imgH="253800" progId="Equation.DSMT4">
                  <p:embed/>
                </p:oleObj>
              </mc:Choice>
              <mc:Fallback>
                <p:oleObj name="Equation" r:id="rId6" imgW="431640" imgH="253800" progId="Equation.DSMT4">
                  <p:embed/>
                  <p:pic>
                    <p:nvPicPr>
                      <p:cNvPr id="0" name="Object 17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05800" y="4038600"/>
                        <a:ext cx="67310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7516" name="Object 172">
            <a:extLst>
              <a:ext uri="{FF2B5EF4-FFF2-40B4-BE49-F238E27FC236}">
                <a16:creationId xmlns:a16="http://schemas.microsoft.com/office/drawing/2014/main" id="{7E4475DF-67F4-4676-83DD-1E9C582D3E76}"/>
              </a:ext>
            </a:extLst>
          </p:cNvPr>
          <p:cNvGraphicFramePr>
            <a:graphicFrameLocks noChangeAspect="1"/>
          </p:cNvGraphicFramePr>
          <p:nvPr>
            <p:extLst>
              <p:ext uri="{D42A27DB-BD31-4B8C-83A1-F6EECF244321}">
                <p14:modId xmlns:p14="http://schemas.microsoft.com/office/powerpoint/2010/main" val="2708983318"/>
              </p:ext>
            </p:extLst>
          </p:nvPr>
        </p:nvGraphicFramePr>
        <p:xfrm>
          <a:off x="3446467" y="5495233"/>
          <a:ext cx="1649412" cy="792163"/>
        </p:xfrm>
        <a:graphic>
          <a:graphicData uri="http://schemas.openxmlformats.org/presentationml/2006/ole">
            <mc:AlternateContent xmlns:mc="http://schemas.openxmlformats.org/markup-compatibility/2006">
              <mc:Choice xmlns:v="urn:schemas-microsoft-com:vml" Requires="v">
                <p:oleObj spid="_x0000_s2061" name="Equation" r:id="rId8" imgW="977760" imgH="469800" progId="Equation.DSMT4">
                  <p:embed/>
                </p:oleObj>
              </mc:Choice>
              <mc:Fallback>
                <p:oleObj name="Equation" r:id="rId8" imgW="977760" imgH="469800" progId="Equation.DSMT4">
                  <p:embed/>
                  <p:pic>
                    <p:nvPicPr>
                      <p:cNvPr id="0" name="Object 172"/>
                      <p:cNvPicPr>
                        <a:picLocks noChangeAspect="1" noChangeArrowheads="1"/>
                      </p:cNvPicPr>
                      <p:nvPr/>
                    </p:nvPicPr>
                    <p:blipFill>
                      <a:blip r:embed="rId9"/>
                      <a:srcRect/>
                      <a:stretch>
                        <a:fillRect/>
                      </a:stretch>
                    </p:blipFill>
                    <p:spPr bwMode="auto">
                      <a:xfrm>
                        <a:off x="3446467" y="5495233"/>
                        <a:ext cx="1649412" cy="79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7517" name="Object 173">
            <a:extLst>
              <a:ext uri="{FF2B5EF4-FFF2-40B4-BE49-F238E27FC236}">
                <a16:creationId xmlns:a16="http://schemas.microsoft.com/office/drawing/2014/main" id="{F45A8F4A-914F-490E-976E-84CC4A33CC02}"/>
              </a:ext>
            </a:extLst>
          </p:cNvPr>
          <p:cNvGraphicFramePr>
            <a:graphicFrameLocks noChangeAspect="1"/>
          </p:cNvGraphicFramePr>
          <p:nvPr/>
        </p:nvGraphicFramePr>
        <p:xfrm>
          <a:off x="2514600" y="1905000"/>
          <a:ext cx="3998913" cy="974725"/>
        </p:xfrm>
        <a:graphic>
          <a:graphicData uri="http://schemas.openxmlformats.org/presentationml/2006/ole">
            <mc:AlternateContent xmlns:mc="http://schemas.openxmlformats.org/markup-compatibility/2006">
              <mc:Choice xmlns:v="urn:schemas-microsoft-com:vml" Requires="v">
                <p:oleObj spid="_x0000_s2062" name="Equation" r:id="rId10" imgW="2082600" imgH="507960" progId="Equation.DSMT4">
                  <p:embed/>
                </p:oleObj>
              </mc:Choice>
              <mc:Fallback>
                <p:oleObj name="Equation" r:id="rId10" imgW="2082600" imgH="507960" progId="Equation.DSMT4">
                  <p:embed/>
                  <p:pic>
                    <p:nvPicPr>
                      <p:cNvPr id="0" name="Object 17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14600" y="1905000"/>
                        <a:ext cx="3998913" cy="974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7521" name="Group 177">
            <a:extLst>
              <a:ext uri="{FF2B5EF4-FFF2-40B4-BE49-F238E27FC236}">
                <a16:creationId xmlns:a16="http://schemas.microsoft.com/office/drawing/2014/main" id="{A301E91A-4963-4782-99FF-82C6FF06CECE}"/>
              </a:ext>
            </a:extLst>
          </p:cNvPr>
          <p:cNvGrpSpPr>
            <a:grpSpLocks/>
          </p:cNvGrpSpPr>
          <p:nvPr/>
        </p:nvGrpSpPr>
        <p:grpSpPr bwMode="auto">
          <a:xfrm>
            <a:off x="457200" y="6096000"/>
            <a:ext cx="2895600" cy="228600"/>
            <a:chOff x="144" y="3792"/>
            <a:chExt cx="1824" cy="144"/>
          </a:xfrm>
        </p:grpSpPr>
        <p:sp>
          <p:nvSpPr>
            <p:cNvPr id="57518" name="Line 174">
              <a:extLst>
                <a:ext uri="{FF2B5EF4-FFF2-40B4-BE49-F238E27FC236}">
                  <a16:creationId xmlns:a16="http://schemas.microsoft.com/office/drawing/2014/main" id="{3D8CAB85-C9C8-4307-94A4-1A89767B39A4}"/>
                </a:ext>
              </a:extLst>
            </p:cNvPr>
            <p:cNvSpPr>
              <a:spLocks noChangeShapeType="1"/>
            </p:cNvSpPr>
            <p:nvPr/>
          </p:nvSpPr>
          <p:spPr bwMode="auto">
            <a:xfrm>
              <a:off x="144" y="3936"/>
              <a:ext cx="1824"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7519" name="Line 175">
              <a:extLst>
                <a:ext uri="{FF2B5EF4-FFF2-40B4-BE49-F238E27FC236}">
                  <a16:creationId xmlns:a16="http://schemas.microsoft.com/office/drawing/2014/main" id="{3A329B9E-859A-4BB8-A990-10688D346846}"/>
                </a:ext>
              </a:extLst>
            </p:cNvPr>
            <p:cNvSpPr>
              <a:spLocks noChangeShapeType="1"/>
            </p:cNvSpPr>
            <p:nvPr/>
          </p:nvSpPr>
          <p:spPr bwMode="auto">
            <a:xfrm flipV="1">
              <a:off x="144" y="3792"/>
              <a:ext cx="0" cy="144"/>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7520" name="Line 176">
              <a:extLst>
                <a:ext uri="{FF2B5EF4-FFF2-40B4-BE49-F238E27FC236}">
                  <a16:creationId xmlns:a16="http://schemas.microsoft.com/office/drawing/2014/main" id="{96E12D12-30B4-41DD-93D7-76EE4C3C88CD}"/>
                </a:ext>
              </a:extLst>
            </p:cNvPr>
            <p:cNvSpPr>
              <a:spLocks noChangeShapeType="1"/>
            </p:cNvSpPr>
            <p:nvPr/>
          </p:nvSpPr>
          <p:spPr bwMode="auto">
            <a:xfrm flipV="1">
              <a:off x="1968" y="3792"/>
              <a:ext cx="0" cy="144"/>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57522" name="Group 178">
            <a:extLst>
              <a:ext uri="{FF2B5EF4-FFF2-40B4-BE49-F238E27FC236}">
                <a16:creationId xmlns:a16="http://schemas.microsoft.com/office/drawing/2014/main" id="{D9572D0C-0DD2-4865-A500-786A30DF5E10}"/>
              </a:ext>
            </a:extLst>
          </p:cNvPr>
          <p:cNvGrpSpPr>
            <a:grpSpLocks/>
          </p:cNvGrpSpPr>
          <p:nvPr/>
        </p:nvGrpSpPr>
        <p:grpSpPr bwMode="auto">
          <a:xfrm>
            <a:off x="5791200" y="6172200"/>
            <a:ext cx="2895600" cy="228600"/>
            <a:chOff x="144" y="3792"/>
            <a:chExt cx="1824" cy="144"/>
          </a:xfrm>
        </p:grpSpPr>
        <p:sp>
          <p:nvSpPr>
            <p:cNvPr id="57523" name="Line 179">
              <a:extLst>
                <a:ext uri="{FF2B5EF4-FFF2-40B4-BE49-F238E27FC236}">
                  <a16:creationId xmlns:a16="http://schemas.microsoft.com/office/drawing/2014/main" id="{1A80E293-BDEF-4949-94BF-D26E2D7D2471}"/>
                </a:ext>
              </a:extLst>
            </p:cNvPr>
            <p:cNvSpPr>
              <a:spLocks noChangeShapeType="1"/>
            </p:cNvSpPr>
            <p:nvPr/>
          </p:nvSpPr>
          <p:spPr bwMode="auto">
            <a:xfrm>
              <a:off x="144" y="3936"/>
              <a:ext cx="1824"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7524" name="Line 180">
              <a:extLst>
                <a:ext uri="{FF2B5EF4-FFF2-40B4-BE49-F238E27FC236}">
                  <a16:creationId xmlns:a16="http://schemas.microsoft.com/office/drawing/2014/main" id="{09D07AD2-DA58-41D1-B40E-2B8C8FCC2CC5}"/>
                </a:ext>
              </a:extLst>
            </p:cNvPr>
            <p:cNvSpPr>
              <a:spLocks noChangeShapeType="1"/>
            </p:cNvSpPr>
            <p:nvPr/>
          </p:nvSpPr>
          <p:spPr bwMode="auto">
            <a:xfrm flipV="1">
              <a:off x="144" y="3792"/>
              <a:ext cx="0" cy="144"/>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7525" name="Line 181">
              <a:extLst>
                <a:ext uri="{FF2B5EF4-FFF2-40B4-BE49-F238E27FC236}">
                  <a16:creationId xmlns:a16="http://schemas.microsoft.com/office/drawing/2014/main" id="{1A0C512C-CDF0-425A-B7B0-E07240659AC3}"/>
                </a:ext>
              </a:extLst>
            </p:cNvPr>
            <p:cNvSpPr>
              <a:spLocks noChangeShapeType="1"/>
            </p:cNvSpPr>
            <p:nvPr/>
          </p:nvSpPr>
          <p:spPr bwMode="auto">
            <a:xfrm flipV="1">
              <a:off x="1968" y="3792"/>
              <a:ext cx="0" cy="144"/>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aphicFrame>
        <p:nvGraphicFramePr>
          <p:cNvPr id="57526" name="Object 182">
            <a:extLst>
              <a:ext uri="{FF2B5EF4-FFF2-40B4-BE49-F238E27FC236}">
                <a16:creationId xmlns:a16="http://schemas.microsoft.com/office/drawing/2014/main" id="{2CE0DE83-BEBA-4496-8DAD-A45A75EF1FD0}"/>
              </a:ext>
            </a:extLst>
          </p:cNvPr>
          <p:cNvGraphicFramePr>
            <a:graphicFrameLocks noChangeAspect="1"/>
          </p:cNvGraphicFramePr>
          <p:nvPr/>
        </p:nvGraphicFramePr>
        <p:xfrm>
          <a:off x="1589088" y="6389688"/>
          <a:ext cx="660400" cy="412750"/>
        </p:xfrm>
        <a:graphic>
          <a:graphicData uri="http://schemas.openxmlformats.org/presentationml/2006/ole">
            <mc:AlternateContent xmlns:mc="http://schemas.openxmlformats.org/markup-compatibility/2006">
              <mc:Choice xmlns:v="urn:schemas-microsoft-com:vml" Requires="v">
                <p:oleObj spid="_x0000_s2063" name="Equation" r:id="rId12" imgW="406080" imgH="253800" progId="Equation.DSMT4">
                  <p:embed/>
                </p:oleObj>
              </mc:Choice>
              <mc:Fallback>
                <p:oleObj name="Equation" r:id="rId12" imgW="406080" imgH="253800" progId="Equation.DSMT4">
                  <p:embed/>
                  <p:pic>
                    <p:nvPicPr>
                      <p:cNvPr id="0" name="Object 18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89088" y="6389688"/>
                        <a:ext cx="660400"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7527" name="Object 183">
            <a:extLst>
              <a:ext uri="{FF2B5EF4-FFF2-40B4-BE49-F238E27FC236}">
                <a16:creationId xmlns:a16="http://schemas.microsoft.com/office/drawing/2014/main" id="{9453C572-8B9E-4CDC-AF82-8AABE7D29573}"/>
              </a:ext>
            </a:extLst>
          </p:cNvPr>
          <p:cNvGraphicFramePr>
            <a:graphicFrameLocks noChangeAspect="1"/>
          </p:cNvGraphicFramePr>
          <p:nvPr/>
        </p:nvGraphicFramePr>
        <p:xfrm>
          <a:off x="6858000" y="6445250"/>
          <a:ext cx="660400" cy="412750"/>
        </p:xfrm>
        <a:graphic>
          <a:graphicData uri="http://schemas.openxmlformats.org/presentationml/2006/ole">
            <mc:AlternateContent xmlns:mc="http://schemas.openxmlformats.org/markup-compatibility/2006">
              <mc:Choice xmlns:v="urn:schemas-microsoft-com:vml" Requires="v">
                <p:oleObj spid="_x0000_s2064" name="Equation" r:id="rId14" imgW="406080" imgH="253800" progId="Equation.DSMT4">
                  <p:embed/>
                </p:oleObj>
              </mc:Choice>
              <mc:Fallback>
                <p:oleObj name="Equation" r:id="rId14" imgW="406080" imgH="253800" progId="Equation.DSMT4">
                  <p:embed/>
                  <p:pic>
                    <p:nvPicPr>
                      <p:cNvPr id="0" name="Object 18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58000" y="6445250"/>
                        <a:ext cx="660400"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528" name="Line 184">
            <a:extLst>
              <a:ext uri="{FF2B5EF4-FFF2-40B4-BE49-F238E27FC236}">
                <a16:creationId xmlns:a16="http://schemas.microsoft.com/office/drawing/2014/main" id="{E49D3BD1-C626-4CB4-8245-BABCF12820B7}"/>
              </a:ext>
            </a:extLst>
          </p:cNvPr>
          <p:cNvSpPr>
            <a:spLocks noChangeShapeType="1"/>
          </p:cNvSpPr>
          <p:nvPr/>
        </p:nvSpPr>
        <p:spPr bwMode="auto">
          <a:xfrm>
            <a:off x="381000" y="4648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57529" name="Object 185">
            <a:extLst>
              <a:ext uri="{FF2B5EF4-FFF2-40B4-BE49-F238E27FC236}">
                <a16:creationId xmlns:a16="http://schemas.microsoft.com/office/drawing/2014/main" id="{6A9AB3B7-272D-4A8B-87E6-FF76355D815B}"/>
              </a:ext>
            </a:extLst>
          </p:cNvPr>
          <p:cNvGraphicFramePr>
            <a:graphicFrameLocks noChangeAspect="1"/>
          </p:cNvGraphicFramePr>
          <p:nvPr/>
        </p:nvGraphicFramePr>
        <p:xfrm>
          <a:off x="304800" y="3886200"/>
          <a:ext cx="685800" cy="428625"/>
        </p:xfrm>
        <a:graphic>
          <a:graphicData uri="http://schemas.openxmlformats.org/presentationml/2006/ole">
            <mc:AlternateContent xmlns:mc="http://schemas.openxmlformats.org/markup-compatibility/2006">
              <mc:Choice xmlns:v="urn:schemas-microsoft-com:vml" Requires="v">
                <p:oleObj spid="_x0000_s2065" name="Equation" r:id="rId16" imgW="406080" imgH="253800" progId="Equation.DSMT4">
                  <p:embed/>
                </p:oleObj>
              </mc:Choice>
              <mc:Fallback>
                <p:oleObj name="Equation" r:id="rId16" imgW="406080" imgH="253800" progId="Equation.DSMT4">
                  <p:embed/>
                  <p:pic>
                    <p:nvPicPr>
                      <p:cNvPr id="0" name="Object 18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04800" y="3886200"/>
                        <a:ext cx="685800" cy="42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530" name="Line 186">
            <a:extLst>
              <a:ext uri="{FF2B5EF4-FFF2-40B4-BE49-F238E27FC236}">
                <a16:creationId xmlns:a16="http://schemas.microsoft.com/office/drawing/2014/main" id="{9E254BE9-B5FE-4053-8EC1-FE808CC20AAF}"/>
              </a:ext>
            </a:extLst>
          </p:cNvPr>
          <p:cNvSpPr>
            <a:spLocks noChangeShapeType="1"/>
          </p:cNvSpPr>
          <p:nvPr/>
        </p:nvSpPr>
        <p:spPr bwMode="auto">
          <a:xfrm flipV="1">
            <a:off x="381000" y="30480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57531" name="Text Box 187">
            <a:extLst>
              <a:ext uri="{FF2B5EF4-FFF2-40B4-BE49-F238E27FC236}">
                <a16:creationId xmlns:a16="http://schemas.microsoft.com/office/drawing/2014/main" id="{BA866FC4-BB8E-407F-9814-F216462F23D0}"/>
              </a:ext>
            </a:extLst>
          </p:cNvPr>
          <p:cNvSpPr txBox="1">
            <a:spLocks noChangeArrowheads="1"/>
          </p:cNvSpPr>
          <p:nvPr/>
        </p:nvSpPr>
        <p:spPr bwMode="auto">
          <a:xfrm>
            <a:off x="136525" y="2627313"/>
            <a:ext cx="17208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driving voltage </a:t>
            </a:r>
          </a:p>
        </p:txBody>
      </p:sp>
      <p:sp>
        <p:nvSpPr>
          <p:cNvPr id="57532" name="Text Box 188">
            <a:extLst>
              <a:ext uri="{FF2B5EF4-FFF2-40B4-BE49-F238E27FC236}">
                <a16:creationId xmlns:a16="http://schemas.microsoft.com/office/drawing/2014/main" id="{15183AEE-B4FB-44C7-80E8-BEF023AB02F4}"/>
              </a:ext>
            </a:extLst>
          </p:cNvPr>
          <p:cNvSpPr txBox="1">
            <a:spLocks noChangeArrowheads="1"/>
          </p:cNvSpPr>
          <p:nvPr/>
        </p:nvSpPr>
        <p:spPr bwMode="auto">
          <a:xfrm>
            <a:off x="5064406" y="5703889"/>
            <a:ext cx="50800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FF3300"/>
                </a:solidFill>
              </a:rPr>
              <a:t>= ?</a:t>
            </a:r>
          </a:p>
        </p:txBody>
      </p:sp>
      <p:graphicFrame>
        <p:nvGraphicFramePr>
          <p:cNvPr id="2" name="Object 1">
            <a:extLst>
              <a:ext uri="{FF2B5EF4-FFF2-40B4-BE49-F238E27FC236}">
                <a16:creationId xmlns:a16="http://schemas.microsoft.com/office/drawing/2014/main" id="{093E9B50-B132-42C8-9887-59CE203D28EF}"/>
              </a:ext>
            </a:extLst>
          </p:cNvPr>
          <p:cNvGraphicFramePr>
            <a:graphicFrameLocks noChangeAspect="1"/>
          </p:cNvGraphicFramePr>
          <p:nvPr>
            <p:extLst>
              <p:ext uri="{D42A27DB-BD31-4B8C-83A1-F6EECF244321}">
                <p14:modId xmlns:p14="http://schemas.microsoft.com/office/powerpoint/2010/main" val="3612273053"/>
              </p:ext>
            </p:extLst>
          </p:nvPr>
        </p:nvGraphicFramePr>
        <p:xfrm>
          <a:off x="3290897" y="4176116"/>
          <a:ext cx="311141" cy="430811"/>
        </p:xfrm>
        <a:graphic>
          <a:graphicData uri="http://schemas.openxmlformats.org/presentationml/2006/ole">
            <mc:AlternateContent xmlns:mc="http://schemas.openxmlformats.org/markup-compatibility/2006">
              <mc:Choice xmlns:v="urn:schemas-microsoft-com:vml" Requires="v">
                <p:oleObj spid="_x0000_s2066" name="Equation" r:id="rId18" imgW="164880" imgH="228600" progId="Equation.DSMT4">
                  <p:embed/>
                </p:oleObj>
              </mc:Choice>
              <mc:Fallback>
                <p:oleObj name="Equation" r:id="rId18" imgW="164880" imgH="228600" progId="Equation.DSMT4">
                  <p:embed/>
                  <p:pic>
                    <p:nvPicPr>
                      <p:cNvPr id="0" name=""/>
                      <p:cNvPicPr/>
                      <p:nvPr/>
                    </p:nvPicPr>
                    <p:blipFill>
                      <a:blip r:embed="rId19"/>
                      <a:stretch>
                        <a:fillRect/>
                      </a:stretch>
                    </p:blipFill>
                    <p:spPr>
                      <a:xfrm>
                        <a:off x="3290897" y="4176116"/>
                        <a:ext cx="311141" cy="430811"/>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B5BD7994-9BA8-4791-BBC7-7EBFD5DD6ADD}"/>
              </a:ext>
            </a:extLst>
          </p:cNvPr>
          <p:cNvGraphicFramePr>
            <a:graphicFrameLocks noChangeAspect="1"/>
          </p:cNvGraphicFramePr>
          <p:nvPr>
            <p:extLst>
              <p:ext uri="{D42A27DB-BD31-4B8C-83A1-F6EECF244321}">
                <p14:modId xmlns:p14="http://schemas.microsoft.com/office/powerpoint/2010/main" val="2820123477"/>
              </p:ext>
            </p:extLst>
          </p:nvPr>
        </p:nvGraphicFramePr>
        <p:xfrm>
          <a:off x="5395913" y="4247515"/>
          <a:ext cx="323850" cy="388620"/>
        </p:xfrm>
        <a:graphic>
          <a:graphicData uri="http://schemas.openxmlformats.org/presentationml/2006/ole">
            <mc:AlternateContent xmlns:mc="http://schemas.openxmlformats.org/markup-compatibility/2006">
              <mc:Choice xmlns:v="urn:schemas-microsoft-com:vml" Requires="v">
                <p:oleObj spid="_x0000_s2067" name="Equation" r:id="rId20" imgW="190440" imgH="228600" progId="Equation.DSMT4">
                  <p:embed/>
                </p:oleObj>
              </mc:Choice>
              <mc:Fallback>
                <p:oleObj name="Equation" r:id="rId20" imgW="190440" imgH="228600" progId="Equation.DSMT4">
                  <p:embed/>
                  <p:pic>
                    <p:nvPicPr>
                      <p:cNvPr id="0" name=""/>
                      <p:cNvPicPr/>
                      <p:nvPr/>
                    </p:nvPicPr>
                    <p:blipFill>
                      <a:blip r:embed="rId21"/>
                      <a:stretch>
                        <a:fillRect/>
                      </a:stretch>
                    </p:blipFill>
                    <p:spPr>
                      <a:xfrm>
                        <a:off x="5395913" y="4247515"/>
                        <a:ext cx="323850" cy="388620"/>
                      </a:xfrm>
                      <a:prstGeom prst="rect">
                        <a:avLst/>
                      </a:prstGeom>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a:extLst>
              <a:ext uri="{FF2B5EF4-FFF2-40B4-BE49-F238E27FC236}">
                <a16:creationId xmlns:a16="http://schemas.microsoft.com/office/drawing/2014/main" id="{EBD178D0-DB5C-4E99-AA42-65E6AE75B2EB}"/>
              </a:ext>
            </a:extLst>
          </p:cNvPr>
          <p:cNvSpPr txBox="1">
            <a:spLocks noChangeArrowheads="1"/>
          </p:cNvSpPr>
          <p:nvPr/>
        </p:nvSpPr>
        <p:spPr bwMode="auto">
          <a:xfrm>
            <a:off x="1524000" y="838200"/>
            <a:ext cx="617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Auld Electromechanical Reciprocity Relation</a:t>
            </a:r>
          </a:p>
        </p:txBody>
      </p:sp>
      <p:sp>
        <p:nvSpPr>
          <p:cNvPr id="26629" name="Text Box 5">
            <a:extLst>
              <a:ext uri="{FF2B5EF4-FFF2-40B4-BE49-F238E27FC236}">
                <a16:creationId xmlns:a16="http://schemas.microsoft.com/office/drawing/2014/main" id="{89B54A17-9193-4EA6-97E3-A4E5EF932317}"/>
              </a:ext>
            </a:extLst>
          </p:cNvPr>
          <p:cNvSpPr txBox="1">
            <a:spLocks noChangeArrowheads="1"/>
          </p:cNvSpPr>
          <p:nvPr/>
        </p:nvSpPr>
        <p:spPr bwMode="auto">
          <a:xfrm>
            <a:off x="762000" y="1371600"/>
            <a:ext cx="7467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Auld (1979) , using reciprocity relations and the solutions to two specific problems, developed an explicit relation that has been widely used</a:t>
            </a:r>
          </a:p>
        </p:txBody>
      </p:sp>
      <p:sp>
        <p:nvSpPr>
          <p:cNvPr id="26631" name="Oval 7">
            <a:extLst>
              <a:ext uri="{FF2B5EF4-FFF2-40B4-BE49-F238E27FC236}">
                <a16:creationId xmlns:a16="http://schemas.microsoft.com/office/drawing/2014/main" id="{2E6DFF05-DD18-43E4-9C91-15520605CC3F}"/>
              </a:ext>
            </a:extLst>
          </p:cNvPr>
          <p:cNvSpPr>
            <a:spLocks noChangeArrowheads="1"/>
          </p:cNvSpPr>
          <p:nvPr/>
        </p:nvSpPr>
        <p:spPr bwMode="auto">
          <a:xfrm>
            <a:off x="2209800" y="3814763"/>
            <a:ext cx="960438" cy="1182687"/>
          </a:xfrm>
          <a:prstGeom prst="ellipse">
            <a:avLst/>
          </a:prstGeom>
          <a:solidFill>
            <a:srgbClr val="DDDDDD"/>
          </a:solidFill>
          <a:ln w="9525">
            <a:solidFill>
              <a:srgbClr val="000000"/>
            </a:solidFill>
            <a:round/>
            <a:headEnd/>
            <a:tailEnd/>
          </a:ln>
          <a:effectLst/>
        </p:spPr>
        <p:txBody>
          <a:bodyPr wrap="none" anchor="ctr"/>
          <a:lstStyle/>
          <a:p>
            <a:endParaRPr lang="en-US"/>
          </a:p>
        </p:txBody>
      </p:sp>
      <p:sp>
        <p:nvSpPr>
          <p:cNvPr id="26632" name="Oval 8">
            <a:extLst>
              <a:ext uri="{FF2B5EF4-FFF2-40B4-BE49-F238E27FC236}">
                <a16:creationId xmlns:a16="http://schemas.microsoft.com/office/drawing/2014/main" id="{BDF80DF9-1293-4CE9-BA93-802F3AD9408B}"/>
              </a:ext>
            </a:extLst>
          </p:cNvPr>
          <p:cNvSpPr>
            <a:spLocks noChangeArrowheads="1"/>
          </p:cNvSpPr>
          <p:nvPr/>
        </p:nvSpPr>
        <p:spPr bwMode="auto">
          <a:xfrm rot="15237936">
            <a:off x="2548731" y="4336257"/>
            <a:ext cx="236537" cy="4445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7" name="Freeform 13">
            <a:extLst>
              <a:ext uri="{FF2B5EF4-FFF2-40B4-BE49-F238E27FC236}">
                <a16:creationId xmlns:a16="http://schemas.microsoft.com/office/drawing/2014/main" id="{48A9EDD0-BBF0-438D-99F5-F6CC208EE111}"/>
              </a:ext>
            </a:extLst>
          </p:cNvPr>
          <p:cNvSpPr>
            <a:spLocks/>
          </p:cNvSpPr>
          <p:nvPr/>
        </p:nvSpPr>
        <p:spPr bwMode="auto">
          <a:xfrm>
            <a:off x="914400" y="4043363"/>
            <a:ext cx="334963" cy="293687"/>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1" name="Freeform 27">
            <a:extLst>
              <a:ext uri="{FF2B5EF4-FFF2-40B4-BE49-F238E27FC236}">
                <a16:creationId xmlns:a16="http://schemas.microsoft.com/office/drawing/2014/main" id="{B1F4F1FE-AA84-4F29-87F6-8DE78F7BF60D}"/>
              </a:ext>
            </a:extLst>
          </p:cNvPr>
          <p:cNvSpPr>
            <a:spLocks/>
          </p:cNvSpPr>
          <p:nvPr/>
        </p:nvSpPr>
        <p:spPr bwMode="auto">
          <a:xfrm flipH="1">
            <a:off x="4084638" y="4051300"/>
            <a:ext cx="334962" cy="293688"/>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1" name="Line 37">
            <a:extLst>
              <a:ext uri="{FF2B5EF4-FFF2-40B4-BE49-F238E27FC236}">
                <a16:creationId xmlns:a16="http://schemas.microsoft.com/office/drawing/2014/main" id="{4D8C8246-2D81-4A23-B4BB-772BAF0EA3E2}"/>
              </a:ext>
            </a:extLst>
          </p:cNvPr>
          <p:cNvSpPr>
            <a:spLocks noChangeShapeType="1"/>
          </p:cNvSpPr>
          <p:nvPr/>
        </p:nvSpPr>
        <p:spPr bwMode="auto">
          <a:xfrm>
            <a:off x="1798638" y="4335463"/>
            <a:ext cx="2286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2" name="Oval 38">
            <a:extLst>
              <a:ext uri="{FF2B5EF4-FFF2-40B4-BE49-F238E27FC236}">
                <a16:creationId xmlns:a16="http://schemas.microsoft.com/office/drawing/2014/main" id="{7A7E51F2-BCE0-4EA9-9FC0-8495F75F4CD4}"/>
              </a:ext>
            </a:extLst>
          </p:cNvPr>
          <p:cNvSpPr>
            <a:spLocks noChangeArrowheads="1"/>
          </p:cNvSpPr>
          <p:nvPr/>
        </p:nvSpPr>
        <p:spPr bwMode="auto">
          <a:xfrm>
            <a:off x="6248400" y="3770313"/>
            <a:ext cx="960438" cy="1182687"/>
          </a:xfrm>
          <a:prstGeom prst="ellipse">
            <a:avLst/>
          </a:prstGeom>
          <a:solidFill>
            <a:srgbClr val="DDDDDD"/>
          </a:solidFill>
          <a:ln w="9525">
            <a:solidFill>
              <a:srgbClr val="000000"/>
            </a:solidFill>
            <a:round/>
            <a:headEnd/>
            <a:tailEnd/>
          </a:ln>
          <a:effectLst/>
        </p:spPr>
        <p:txBody>
          <a:bodyPr wrap="none" anchor="ctr"/>
          <a:lstStyle/>
          <a:p>
            <a:endParaRPr lang="en-US"/>
          </a:p>
        </p:txBody>
      </p:sp>
      <p:sp>
        <p:nvSpPr>
          <p:cNvPr id="26667" name="Freeform 43">
            <a:extLst>
              <a:ext uri="{FF2B5EF4-FFF2-40B4-BE49-F238E27FC236}">
                <a16:creationId xmlns:a16="http://schemas.microsoft.com/office/drawing/2014/main" id="{E6EBC9DC-0448-40AE-AC3F-6CB5C60BB14D}"/>
              </a:ext>
            </a:extLst>
          </p:cNvPr>
          <p:cNvSpPr>
            <a:spLocks/>
          </p:cNvSpPr>
          <p:nvPr/>
        </p:nvSpPr>
        <p:spPr bwMode="auto">
          <a:xfrm>
            <a:off x="4953000" y="3998913"/>
            <a:ext cx="334963" cy="293687"/>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81" name="Freeform 57">
            <a:extLst>
              <a:ext uri="{FF2B5EF4-FFF2-40B4-BE49-F238E27FC236}">
                <a16:creationId xmlns:a16="http://schemas.microsoft.com/office/drawing/2014/main" id="{0217D6B7-A4B8-4F22-BD9D-139BA34A3964}"/>
              </a:ext>
            </a:extLst>
          </p:cNvPr>
          <p:cNvSpPr>
            <a:spLocks/>
          </p:cNvSpPr>
          <p:nvPr/>
        </p:nvSpPr>
        <p:spPr bwMode="auto">
          <a:xfrm flipH="1">
            <a:off x="8123238" y="4006850"/>
            <a:ext cx="334962" cy="293688"/>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1" name="Line 67">
            <a:extLst>
              <a:ext uri="{FF2B5EF4-FFF2-40B4-BE49-F238E27FC236}">
                <a16:creationId xmlns:a16="http://schemas.microsoft.com/office/drawing/2014/main" id="{D0A162A8-281D-4ADD-8614-4F4A00EA5561}"/>
              </a:ext>
            </a:extLst>
          </p:cNvPr>
          <p:cNvSpPr>
            <a:spLocks noChangeShapeType="1"/>
          </p:cNvSpPr>
          <p:nvPr/>
        </p:nvSpPr>
        <p:spPr bwMode="auto">
          <a:xfrm flipH="1" flipV="1">
            <a:off x="7315200" y="4267200"/>
            <a:ext cx="274638"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2" name="Text Box 68">
            <a:extLst>
              <a:ext uri="{FF2B5EF4-FFF2-40B4-BE49-F238E27FC236}">
                <a16:creationId xmlns:a16="http://schemas.microsoft.com/office/drawing/2014/main" id="{58509E76-7696-4BC5-986B-50EB9D734892}"/>
              </a:ext>
            </a:extLst>
          </p:cNvPr>
          <p:cNvSpPr txBox="1">
            <a:spLocks noChangeArrowheads="1"/>
          </p:cNvSpPr>
          <p:nvPr/>
        </p:nvSpPr>
        <p:spPr bwMode="auto">
          <a:xfrm>
            <a:off x="1981200" y="3168650"/>
            <a:ext cx="16303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problem (1)</a:t>
            </a:r>
          </a:p>
        </p:txBody>
      </p:sp>
      <p:sp>
        <p:nvSpPr>
          <p:cNvPr id="26693" name="Text Box 69">
            <a:extLst>
              <a:ext uri="{FF2B5EF4-FFF2-40B4-BE49-F238E27FC236}">
                <a16:creationId xmlns:a16="http://schemas.microsoft.com/office/drawing/2014/main" id="{C4BB86F2-0345-475D-B005-465A14086E1D}"/>
              </a:ext>
            </a:extLst>
          </p:cNvPr>
          <p:cNvSpPr txBox="1">
            <a:spLocks noChangeArrowheads="1"/>
          </p:cNvSpPr>
          <p:nvPr/>
        </p:nvSpPr>
        <p:spPr bwMode="auto">
          <a:xfrm>
            <a:off x="6096000" y="3200400"/>
            <a:ext cx="16303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problem (2)</a:t>
            </a:r>
          </a:p>
        </p:txBody>
      </p:sp>
      <p:sp>
        <p:nvSpPr>
          <p:cNvPr id="26696" name="Line 72">
            <a:extLst>
              <a:ext uri="{FF2B5EF4-FFF2-40B4-BE49-F238E27FC236}">
                <a16:creationId xmlns:a16="http://schemas.microsoft.com/office/drawing/2014/main" id="{04187D40-B984-40E5-9C54-10D21D0C01AF}"/>
              </a:ext>
            </a:extLst>
          </p:cNvPr>
          <p:cNvSpPr>
            <a:spLocks noChangeShapeType="1"/>
          </p:cNvSpPr>
          <p:nvPr/>
        </p:nvSpPr>
        <p:spPr bwMode="auto">
          <a:xfrm>
            <a:off x="2743200" y="4464050"/>
            <a:ext cx="304800" cy="533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7" name="Text Box 73">
            <a:extLst>
              <a:ext uri="{FF2B5EF4-FFF2-40B4-BE49-F238E27FC236}">
                <a16:creationId xmlns:a16="http://schemas.microsoft.com/office/drawing/2014/main" id="{1C751256-6FC4-4147-9C56-0CCA278DDB9B}"/>
              </a:ext>
            </a:extLst>
          </p:cNvPr>
          <p:cNvSpPr txBox="1">
            <a:spLocks noChangeArrowheads="1"/>
          </p:cNvSpPr>
          <p:nvPr/>
        </p:nvSpPr>
        <p:spPr bwMode="auto">
          <a:xfrm>
            <a:off x="3048000" y="4876800"/>
            <a:ext cx="4222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S</a:t>
            </a:r>
            <a:r>
              <a:rPr lang="en-US" altLang="en-US" sz="2400" baseline="-25000">
                <a:solidFill>
                  <a:srgbClr val="000000"/>
                </a:solidFill>
                <a:latin typeface="Times" panose="02020603050405020304" pitchFamily="18" charset="0"/>
              </a:rPr>
              <a:t>f</a:t>
            </a:r>
            <a:endParaRPr lang="en-US" altLang="en-US" sz="2400">
              <a:solidFill>
                <a:srgbClr val="000000"/>
              </a:solidFill>
              <a:latin typeface="Times" panose="02020603050405020304" pitchFamily="18" charset="0"/>
            </a:endParaRPr>
          </a:p>
        </p:txBody>
      </p:sp>
      <p:sp>
        <p:nvSpPr>
          <p:cNvPr id="26702" name="Line 78">
            <a:extLst>
              <a:ext uri="{FF2B5EF4-FFF2-40B4-BE49-F238E27FC236}">
                <a16:creationId xmlns:a16="http://schemas.microsoft.com/office/drawing/2014/main" id="{C56522A1-B408-4996-9E87-231EF1FE756D}"/>
              </a:ext>
            </a:extLst>
          </p:cNvPr>
          <p:cNvSpPr>
            <a:spLocks noChangeShapeType="1"/>
          </p:cNvSpPr>
          <p:nvPr/>
        </p:nvSpPr>
        <p:spPr bwMode="auto">
          <a:xfrm flipV="1">
            <a:off x="2683084" y="4245768"/>
            <a:ext cx="220506" cy="96837"/>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03" name="Text Box 79">
            <a:extLst>
              <a:ext uri="{FF2B5EF4-FFF2-40B4-BE49-F238E27FC236}">
                <a16:creationId xmlns:a16="http://schemas.microsoft.com/office/drawing/2014/main" id="{58E17A74-5265-4F57-A99A-4C421C6BA772}"/>
              </a:ext>
            </a:extLst>
          </p:cNvPr>
          <p:cNvSpPr txBox="1">
            <a:spLocks noChangeArrowheads="1"/>
          </p:cNvSpPr>
          <p:nvPr/>
        </p:nvSpPr>
        <p:spPr bwMode="auto">
          <a:xfrm>
            <a:off x="2599685" y="3812968"/>
            <a:ext cx="3111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dirty="0">
                <a:solidFill>
                  <a:srgbClr val="000000"/>
                </a:solidFill>
                <a:latin typeface="Times" panose="02020603050405020304" pitchFamily="18" charset="0"/>
              </a:rPr>
              <a:t>n</a:t>
            </a:r>
            <a:endParaRPr lang="en-US" altLang="en-US" sz="2400" dirty="0">
              <a:solidFill>
                <a:srgbClr val="000000"/>
              </a:solidFill>
              <a:latin typeface="Times" panose="02020603050405020304" pitchFamily="18" charset="0"/>
            </a:endParaRPr>
          </a:p>
        </p:txBody>
      </p:sp>
      <p:sp>
        <p:nvSpPr>
          <p:cNvPr id="26704" name="Text Box 80">
            <a:extLst>
              <a:ext uri="{FF2B5EF4-FFF2-40B4-BE49-F238E27FC236}">
                <a16:creationId xmlns:a16="http://schemas.microsoft.com/office/drawing/2014/main" id="{FFBA03E9-08CC-4701-8C18-01AED936176D}"/>
              </a:ext>
            </a:extLst>
          </p:cNvPr>
          <p:cNvSpPr txBox="1">
            <a:spLocks noChangeArrowheads="1"/>
          </p:cNvSpPr>
          <p:nvPr/>
        </p:nvSpPr>
        <p:spPr bwMode="auto">
          <a:xfrm>
            <a:off x="1508125" y="5470525"/>
            <a:ext cx="26543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transducer A firing, </a:t>
            </a:r>
          </a:p>
          <a:p>
            <a:pPr eaLnBrk="0" hangingPunct="0"/>
            <a:r>
              <a:rPr lang="en-US" altLang="en-US" sz="2400">
                <a:solidFill>
                  <a:srgbClr val="000000"/>
                </a:solidFill>
                <a:latin typeface="Times" panose="02020603050405020304" pitchFamily="18" charset="0"/>
              </a:rPr>
              <a:t>flaw present</a:t>
            </a:r>
          </a:p>
        </p:txBody>
      </p:sp>
      <p:sp>
        <p:nvSpPr>
          <p:cNvPr id="26705" name="Text Box 81">
            <a:extLst>
              <a:ext uri="{FF2B5EF4-FFF2-40B4-BE49-F238E27FC236}">
                <a16:creationId xmlns:a16="http://schemas.microsoft.com/office/drawing/2014/main" id="{BE5AFC57-DE80-47AF-91C5-E954571FFA27}"/>
              </a:ext>
            </a:extLst>
          </p:cNvPr>
          <p:cNvSpPr txBox="1">
            <a:spLocks noChangeArrowheads="1"/>
          </p:cNvSpPr>
          <p:nvPr/>
        </p:nvSpPr>
        <p:spPr bwMode="auto">
          <a:xfrm>
            <a:off x="5334000" y="5486400"/>
            <a:ext cx="2560638"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transducer B firing,</a:t>
            </a:r>
          </a:p>
          <a:p>
            <a:pPr eaLnBrk="0" hangingPunct="0"/>
            <a:r>
              <a:rPr lang="en-US" altLang="en-US" sz="2400">
                <a:solidFill>
                  <a:srgbClr val="000000"/>
                </a:solidFill>
                <a:latin typeface="Times" panose="02020603050405020304" pitchFamily="18" charset="0"/>
              </a:rPr>
              <a:t>flaw absent</a:t>
            </a:r>
          </a:p>
        </p:txBody>
      </p:sp>
      <p:sp>
        <p:nvSpPr>
          <p:cNvPr id="26707" name="Text Box 83">
            <a:extLst>
              <a:ext uri="{FF2B5EF4-FFF2-40B4-BE49-F238E27FC236}">
                <a16:creationId xmlns:a16="http://schemas.microsoft.com/office/drawing/2014/main" id="{2DCB3937-A7CD-4A1D-8330-9ECA37B7B7EE}"/>
              </a:ext>
            </a:extLst>
          </p:cNvPr>
          <p:cNvSpPr txBox="1">
            <a:spLocks noChangeArrowheads="1"/>
          </p:cNvSpPr>
          <p:nvPr/>
        </p:nvSpPr>
        <p:spPr bwMode="auto">
          <a:xfrm>
            <a:off x="1219200" y="2667000"/>
            <a:ext cx="2063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two problems:</a:t>
            </a:r>
          </a:p>
        </p:txBody>
      </p:sp>
      <p:grpSp>
        <p:nvGrpSpPr>
          <p:cNvPr id="26708" name="Group 84">
            <a:extLst>
              <a:ext uri="{FF2B5EF4-FFF2-40B4-BE49-F238E27FC236}">
                <a16:creationId xmlns:a16="http://schemas.microsoft.com/office/drawing/2014/main" id="{750A9032-149B-4148-A399-BEC4703DB9B1}"/>
              </a:ext>
            </a:extLst>
          </p:cNvPr>
          <p:cNvGrpSpPr>
            <a:grpSpLocks/>
          </p:cNvGrpSpPr>
          <p:nvPr/>
        </p:nvGrpSpPr>
        <p:grpSpPr bwMode="auto">
          <a:xfrm>
            <a:off x="1447800" y="3581400"/>
            <a:ext cx="914400" cy="431800"/>
            <a:chOff x="1742" y="1782"/>
            <a:chExt cx="576" cy="272"/>
          </a:xfrm>
        </p:grpSpPr>
        <p:sp>
          <p:nvSpPr>
            <p:cNvPr id="26709" name="Oval 85">
              <a:extLst>
                <a:ext uri="{FF2B5EF4-FFF2-40B4-BE49-F238E27FC236}">
                  <a16:creationId xmlns:a16="http://schemas.microsoft.com/office/drawing/2014/main" id="{A0A6E96D-2940-4766-81C7-B201177230FF}"/>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10" name="Oval 86">
              <a:extLst>
                <a:ext uri="{FF2B5EF4-FFF2-40B4-BE49-F238E27FC236}">
                  <a16:creationId xmlns:a16="http://schemas.microsoft.com/office/drawing/2014/main" id="{52D22C19-0DEC-4B48-9EC0-4F8C4C7ED595}"/>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11" name="Oval 87">
              <a:extLst>
                <a:ext uri="{FF2B5EF4-FFF2-40B4-BE49-F238E27FC236}">
                  <a16:creationId xmlns:a16="http://schemas.microsoft.com/office/drawing/2014/main" id="{56C695C2-06AE-49ED-B527-4EB709EF491F}"/>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12" name="Oval 88">
              <a:extLst>
                <a:ext uri="{FF2B5EF4-FFF2-40B4-BE49-F238E27FC236}">
                  <a16:creationId xmlns:a16="http://schemas.microsoft.com/office/drawing/2014/main" id="{F0ED6F0F-1569-4191-A26C-8353A94C1D37}"/>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13" name="Oval 89">
              <a:extLst>
                <a:ext uri="{FF2B5EF4-FFF2-40B4-BE49-F238E27FC236}">
                  <a16:creationId xmlns:a16="http://schemas.microsoft.com/office/drawing/2014/main" id="{E933139C-94C9-4AB7-9CFE-6CD7B5BEF1BD}"/>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14" name="Rectangle 90">
              <a:extLst>
                <a:ext uri="{FF2B5EF4-FFF2-40B4-BE49-F238E27FC236}">
                  <a16:creationId xmlns:a16="http://schemas.microsoft.com/office/drawing/2014/main" id="{CD51CFD1-CBA5-4064-BF1A-81FC6CAC39D3}"/>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15" name="Rectangle 91">
              <a:extLst>
                <a:ext uri="{FF2B5EF4-FFF2-40B4-BE49-F238E27FC236}">
                  <a16:creationId xmlns:a16="http://schemas.microsoft.com/office/drawing/2014/main" id="{3D41C0C7-0511-471A-94F0-C4D4E1EFC3D1}"/>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16" name="Rectangle 92">
              <a:extLst>
                <a:ext uri="{FF2B5EF4-FFF2-40B4-BE49-F238E27FC236}">
                  <a16:creationId xmlns:a16="http://schemas.microsoft.com/office/drawing/2014/main" id="{B487E139-FEEF-4B1F-93CF-7F3F2D8E77AE}"/>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717" name="Group 93">
            <a:extLst>
              <a:ext uri="{FF2B5EF4-FFF2-40B4-BE49-F238E27FC236}">
                <a16:creationId xmlns:a16="http://schemas.microsoft.com/office/drawing/2014/main" id="{32588E0D-29F9-4033-B304-4C441347B789}"/>
              </a:ext>
            </a:extLst>
          </p:cNvPr>
          <p:cNvGrpSpPr>
            <a:grpSpLocks/>
          </p:cNvGrpSpPr>
          <p:nvPr/>
        </p:nvGrpSpPr>
        <p:grpSpPr bwMode="auto">
          <a:xfrm>
            <a:off x="3276600" y="3581400"/>
            <a:ext cx="914400" cy="431800"/>
            <a:chOff x="1742" y="1782"/>
            <a:chExt cx="576" cy="272"/>
          </a:xfrm>
        </p:grpSpPr>
        <p:sp>
          <p:nvSpPr>
            <p:cNvPr id="26718" name="Oval 94">
              <a:extLst>
                <a:ext uri="{FF2B5EF4-FFF2-40B4-BE49-F238E27FC236}">
                  <a16:creationId xmlns:a16="http://schemas.microsoft.com/office/drawing/2014/main" id="{E2F58D22-5E2A-46F1-BBAF-CF396B4556B9}"/>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19" name="Oval 95">
              <a:extLst>
                <a:ext uri="{FF2B5EF4-FFF2-40B4-BE49-F238E27FC236}">
                  <a16:creationId xmlns:a16="http://schemas.microsoft.com/office/drawing/2014/main" id="{912FC845-4BC4-44C3-9A3B-F25DAC2B0EB9}"/>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20" name="Oval 96">
              <a:extLst>
                <a:ext uri="{FF2B5EF4-FFF2-40B4-BE49-F238E27FC236}">
                  <a16:creationId xmlns:a16="http://schemas.microsoft.com/office/drawing/2014/main" id="{E51542AB-EA46-4073-9A4C-D24BC0945BDA}"/>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21" name="Oval 97">
              <a:extLst>
                <a:ext uri="{FF2B5EF4-FFF2-40B4-BE49-F238E27FC236}">
                  <a16:creationId xmlns:a16="http://schemas.microsoft.com/office/drawing/2014/main" id="{C22F25DF-47DA-4F3A-B108-BBD8E8768EC1}"/>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22" name="Oval 98">
              <a:extLst>
                <a:ext uri="{FF2B5EF4-FFF2-40B4-BE49-F238E27FC236}">
                  <a16:creationId xmlns:a16="http://schemas.microsoft.com/office/drawing/2014/main" id="{7CB152F2-CDFD-4760-BD6A-20BEDA315450}"/>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23" name="Rectangle 99">
              <a:extLst>
                <a:ext uri="{FF2B5EF4-FFF2-40B4-BE49-F238E27FC236}">
                  <a16:creationId xmlns:a16="http://schemas.microsoft.com/office/drawing/2014/main" id="{ED17180D-281E-41B4-85CB-77FB2F9F0D77}"/>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24" name="Rectangle 100">
              <a:extLst>
                <a:ext uri="{FF2B5EF4-FFF2-40B4-BE49-F238E27FC236}">
                  <a16:creationId xmlns:a16="http://schemas.microsoft.com/office/drawing/2014/main" id="{C2CA6AE9-4D93-4318-92D1-8CD5379D112D}"/>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25" name="Rectangle 101">
              <a:extLst>
                <a:ext uri="{FF2B5EF4-FFF2-40B4-BE49-F238E27FC236}">
                  <a16:creationId xmlns:a16="http://schemas.microsoft.com/office/drawing/2014/main" id="{AFD31462-ECB9-4902-A3AC-90E6BD59DB9B}"/>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726" name="Group 102">
            <a:extLst>
              <a:ext uri="{FF2B5EF4-FFF2-40B4-BE49-F238E27FC236}">
                <a16:creationId xmlns:a16="http://schemas.microsoft.com/office/drawing/2014/main" id="{0834B12D-EC30-4AAB-A986-89FE1D0CF460}"/>
              </a:ext>
            </a:extLst>
          </p:cNvPr>
          <p:cNvGrpSpPr>
            <a:grpSpLocks/>
          </p:cNvGrpSpPr>
          <p:nvPr/>
        </p:nvGrpSpPr>
        <p:grpSpPr bwMode="auto">
          <a:xfrm>
            <a:off x="5257800" y="3505200"/>
            <a:ext cx="914400" cy="431800"/>
            <a:chOff x="1742" y="1782"/>
            <a:chExt cx="576" cy="272"/>
          </a:xfrm>
        </p:grpSpPr>
        <p:sp>
          <p:nvSpPr>
            <p:cNvPr id="26727" name="Oval 103">
              <a:extLst>
                <a:ext uri="{FF2B5EF4-FFF2-40B4-BE49-F238E27FC236}">
                  <a16:creationId xmlns:a16="http://schemas.microsoft.com/office/drawing/2014/main" id="{DDB2EF3E-8E48-414C-AC0E-C30BC8CBFA78}"/>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28" name="Oval 104">
              <a:extLst>
                <a:ext uri="{FF2B5EF4-FFF2-40B4-BE49-F238E27FC236}">
                  <a16:creationId xmlns:a16="http://schemas.microsoft.com/office/drawing/2014/main" id="{8C862E76-32B2-4FB0-8A36-D51303FF6773}"/>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29" name="Oval 105">
              <a:extLst>
                <a:ext uri="{FF2B5EF4-FFF2-40B4-BE49-F238E27FC236}">
                  <a16:creationId xmlns:a16="http://schemas.microsoft.com/office/drawing/2014/main" id="{BA58FC4A-1C81-4DEF-9A4D-22706CCA47CA}"/>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30" name="Oval 106">
              <a:extLst>
                <a:ext uri="{FF2B5EF4-FFF2-40B4-BE49-F238E27FC236}">
                  <a16:creationId xmlns:a16="http://schemas.microsoft.com/office/drawing/2014/main" id="{E38D2F6D-6B15-42D0-BFDF-655FA84B09A0}"/>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31" name="Oval 107">
              <a:extLst>
                <a:ext uri="{FF2B5EF4-FFF2-40B4-BE49-F238E27FC236}">
                  <a16:creationId xmlns:a16="http://schemas.microsoft.com/office/drawing/2014/main" id="{16533197-1FDE-4011-9B26-D3B850CEF21F}"/>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32" name="Rectangle 108">
              <a:extLst>
                <a:ext uri="{FF2B5EF4-FFF2-40B4-BE49-F238E27FC236}">
                  <a16:creationId xmlns:a16="http://schemas.microsoft.com/office/drawing/2014/main" id="{2B1F947C-3310-4177-84E6-010FDB577663}"/>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33" name="Rectangle 109">
              <a:extLst>
                <a:ext uri="{FF2B5EF4-FFF2-40B4-BE49-F238E27FC236}">
                  <a16:creationId xmlns:a16="http://schemas.microsoft.com/office/drawing/2014/main" id="{50C3365F-9CFC-413B-8A70-F45F5A0A0DED}"/>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34" name="Rectangle 110">
              <a:extLst>
                <a:ext uri="{FF2B5EF4-FFF2-40B4-BE49-F238E27FC236}">
                  <a16:creationId xmlns:a16="http://schemas.microsoft.com/office/drawing/2014/main" id="{5ED6BF85-640B-46EA-9CF1-C129DDEC6246}"/>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735" name="Group 111">
            <a:extLst>
              <a:ext uri="{FF2B5EF4-FFF2-40B4-BE49-F238E27FC236}">
                <a16:creationId xmlns:a16="http://schemas.microsoft.com/office/drawing/2014/main" id="{07DC22B1-0EC1-4F96-92D0-115BCC1AA911}"/>
              </a:ext>
            </a:extLst>
          </p:cNvPr>
          <p:cNvGrpSpPr>
            <a:grpSpLocks/>
          </p:cNvGrpSpPr>
          <p:nvPr/>
        </p:nvGrpSpPr>
        <p:grpSpPr bwMode="auto">
          <a:xfrm>
            <a:off x="7239000" y="3581400"/>
            <a:ext cx="914400" cy="431800"/>
            <a:chOff x="1742" y="1782"/>
            <a:chExt cx="576" cy="272"/>
          </a:xfrm>
        </p:grpSpPr>
        <p:sp>
          <p:nvSpPr>
            <p:cNvPr id="26736" name="Oval 112">
              <a:extLst>
                <a:ext uri="{FF2B5EF4-FFF2-40B4-BE49-F238E27FC236}">
                  <a16:creationId xmlns:a16="http://schemas.microsoft.com/office/drawing/2014/main" id="{A1A7E1AB-BE5D-4FA0-A790-AE67A408ADDA}"/>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37" name="Oval 113">
              <a:extLst>
                <a:ext uri="{FF2B5EF4-FFF2-40B4-BE49-F238E27FC236}">
                  <a16:creationId xmlns:a16="http://schemas.microsoft.com/office/drawing/2014/main" id="{6C6EACE2-9ECC-430D-B401-958EE01ACBD3}"/>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38" name="Oval 114">
              <a:extLst>
                <a:ext uri="{FF2B5EF4-FFF2-40B4-BE49-F238E27FC236}">
                  <a16:creationId xmlns:a16="http://schemas.microsoft.com/office/drawing/2014/main" id="{4030AB57-0C62-4A3C-8763-F78E8746D99A}"/>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39" name="Oval 115">
              <a:extLst>
                <a:ext uri="{FF2B5EF4-FFF2-40B4-BE49-F238E27FC236}">
                  <a16:creationId xmlns:a16="http://schemas.microsoft.com/office/drawing/2014/main" id="{2DCCCCED-13FC-4BD1-9F41-4A590DE326A9}"/>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40" name="Oval 116">
              <a:extLst>
                <a:ext uri="{FF2B5EF4-FFF2-40B4-BE49-F238E27FC236}">
                  <a16:creationId xmlns:a16="http://schemas.microsoft.com/office/drawing/2014/main" id="{3A495E25-55C4-4613-848D-013698B8980C}"/>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41" name="Rectangle 117">
              <a:extLst>
                <a:ext uri="{FF2B5EF4-FFF2-40B4-BE49-F238E27FC236}">
                  <a16:creationId xmlns:a16="http://schemas.microsoft.com/office/drawing/2014/main" id="{8FD611CE-A9A4-4D46-9F21-71F9BF91E7D3}"/>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42" name="Rectangle 118">
              <a:extLst>
                <a:ext uri="{FF2B5EF4-FFF2-40B4-BE49-F238E27FC236}">
                  <a16:creationId xmlns:a16="http://schemas.microsoft.com/office/drawing/2014/main" id="{0845021D-5D35-457A-8FAE-78DD0A68CD21}"/>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43" name="Rectangle 119">
              <a:extLst>
                <a:ext uri="{FF2B5EF4-FFF2-40B4-BE49-F238E27FC236}">
                  <a16:creationId xmlns:a16="http://schemas.microsoft.com/office/drawing/2014/main" id="{EC58C644-53E2-4D7B-A927-5DC3E476E651}"/>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744" name="Text Box 120">
            <a:extLst>
              <a:ext uri="{FF2B5EF4-FFF2-40B4-BE49-F238E27FC236}">
                <a16:creationId xmlns:a16="http://schemas.microsoft.com/office/drawing/2014/main" id="{1D3CF5A1-0E80-4518-92C3-8E4B7F82239E}"/>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26745" name="Line 121">
            <a:extLst>
              <a:ext uri="{FF2B5EF4-FFF2-40B4-BE49-F238E27FC236}">
                <a16:creationId xmlns:a16="http://schemas.microsoft.com/office/drawing/2014/main" id="{4327AA72-5A04-4AA6-9259-65EA8A92AF37}"/>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6746" name="Rectangle 122">
            <a:extLst>
              <a:ext uri="{FF2B5EF4-FFF2-40B4-BE49-F238E27FC236}">
                <a16:creationId xmlns:a16="http://schemas.microsoft.com/office/drawing/2014/main" id="{4D7749B8-C941-4CFA-8BED-E935BE523D29}"/>
              </a:ext>
            </a:extLst>
          </p:cNvPr>
          <p:cNvSpPr>
            <a:spLocks noChangeArrowheads="1"/>
          </p:cNvSpPr>
          <p:nvPr/>
        </p:nvSpPr>
        <p:spPr bwMode="auto">
          <a:xfrm>
            <a:off x="838200" y="2209800"/>
            <a:ext cx="4267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en-US" sz="1200"/>
              <a:t>B. A. Auld, Wave Motion,, Vol. 1, (1979), pp. 3-10. </a:t>
            </a:r>
          </a:p>
        </p:txBody>
      </p:sp>
      <p:grpSp>
        <p:nvGrpSpPr>
          <p:cNvPr id="26748" name="Group 124">
            <a:extLst>
              <a:ext uri="{FF2B5EF4-FFF2-40B4-BE49-F238E27FC236}">
                <a16:creationId xmlns:a16="http://schemas.microsoft.com/office/drawing/2014/main" id="{3E5A7BE8-4A29-49F0-B8BB-336FA619EA6E}"/>
              </a:ext>
            </a:extLst>
          </p:cNvPr>
          <p:cNvGrpSpPr>
            <a:grpSpLocks/>
          </p:cNvGrpSpPr>
          <p:nvPr/>
        </p:nvGrpSpPr>
        <p:grpSpPr bwMode="auto">
          <a:xfrm>
            <a:off x="1215964" y="4199731"/>
            <a:ext cx="522287" cy="277813"/>
            <a:chOff x="1296" y="1296"/>
            <a:chExt cx="624" cy="336"/>
          </a:xfrm>
        </p:grpSpPr>
        <p:sp>
          <p:nvSpPr>
            <p:cNvPr id="26749" name="Rectangle 125">
              <a:extLst>
                <a:ext uri="{FF2B5EF4-FFF2-40B4-BE49-F238E27FC236}">
                  <a16:creationId xmlns:a16="http://schemas.microsoft.com/office/drawing/2014/main" id="{414C767F-A782-4157-B284-FAA47D88DD0A}"/>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50" name="Rectangle 126">
              <a:extLst>
                <a:ext uri="{FF2B5EF4-FFF2-40B4-BE49-F238E27FC236}">
                  <a16:creationId xmlns:a16="http://schemas.microsoft.com/office/drawing/2014/main" id="{4FBEB465-7015-4446-975F-45345A247C62}"/>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51" name="Rectangle 127">
              <a:extLst>
                <a:ext uri="{FF2B5EF4-FFF2-40B4-BE49-F238E27FC236}">
                  <a16:creationId xmlns:a16="http://schemas.microsoft.com/office/drawing/2014/main" id="{4D42E2D5-D0E3-4D69-83F7-2202EE2D6ED1}"/>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52" name="Rectangle 128">
              <a:extLst>
                <a:ext uri="{FF2B5EF4-FFF2-40B4-BE49-F238E27FC236}">
                  <a16:creationId xmlns:a16="http://schemas.microsoft.com/office/drawing/2014/main" id="{CA944B2E-9A97-4882-9BE3-2E4C7A4266EE}"/>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753" name="Text Box 129">
            <a:extLst>
              <a:ext uri="{FF2B5EF4-FFF2-40B4-BE49-F238E27FC236}">
                <a16:creationId xmlns:a16="http://schemas.microsoft.com/office/drawing/2014/main" id="{3A3FE8AD-ED8D-4133-A90F-BE985ADEF4FB}"/>
              </a:ext>
            </a:extLst>
          </p:cNvPr>
          <p:cNvSpPr txBox="1">
            <a:spLocks noChangeArrowheads="1"/>
          </p:cNvSpPr>
          <p:nvPr/>
        </p:nvSpPr>
        <p:spPr bwMode="auto">
          <a:xfrm>
            <a:off x="1378745" y="4086225"/>
            <a:ext cx="3492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dirty="0">
                <a:solidFill>
                  <a:srgbClr val="000000"/>
                </a:solidFill>
                <a:latin typeface="Times" panose="02020603050405020304" pitchFamily="18" charset="0"/>
              </a:rPr>
              <a:t>A</a:t>
            </a:r>
            <a:endParaRPr lang="en-US" altLang="en-US" sz="2400" dirty="0">
              <a:solidFill>
                <a:srgbClr val="000000"/>
              </a:solidFill>
              <a:latin typeface="Times" panose="02020603050405020304" pitchFamily="18" charset="0"/>
            </a:endParaRPr>
          </a:p>
        </p:txBody>
      </p:sp>
      <p:grpSp>
        <p:nvGrpSpPr>
          <p:cNvPr id="26755" name="Group 131">
            <a:extLst>
              <a:ext uri="{FF2B5EF4-FFF2-40B4-BE49-F238E27FC236}">
                <a16:creationId xmlns:a16="http://schemas.microsoft.com/office/drawing/2014/main" id="{4E7B5105-8762-468A-9A10-E214A7769098}"/>
              </a:ext>
            </a:extLst>
          </p:cNvPr>
          <p:cNvGrpSpPr>
            <a:grpSpLocks/>
          </p:cNvGrpSpPr>
          <p:nvPr/>
        </p:nvGrpSpPr>
        <p:grpSpPr bwMode="auto">
          <a:xfrm>
            <a:off x="5276850" y="4164013"/>
            <a:ext cx="522288" cy="277812"/>
            <a:chOff x="1296" y="1296"/>
            <a:chExt cx="624" cy="336"/>
          </a:xfrm>
        </p:grpSpPr>
        <p:sp>
          <p:nvSpPr>
            <p:cNvPr id="26756" name="Rectangle 132">
              <a:extLst>
                <a:ext uri="{FF2B5EF4-FFF2-40B4-BE49-F238E27FC236}">
                  <a16:creationId xmlns:a16="http://schemas.microsoft.com/office/drawing/2014/main" id="{902DCCDE-E565-4911-897B-1C0D4B6BA65B}"/>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57" name="Rectangle 133">
              <a:extLst>
                <a:ext uri="{FF2B5EF4-FFF2-40B4-BE49-F238E27FC236}">
                  <a16:creationId xmlns:a16="http://schemas.microsoft.com/office/drawing/2014/main" id="{BB358919-2F73-4C23-B0BB-EA91C6A3BAF2}"/>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58" name="Rectangle 134">
              <a:extLst>
                <a:ext uri="{FF2B5EF4-FFF2-40B4-BE49-F238E27FC236}">
                  <a16:creationId xmlns:a16="http://schemas.microsoft.com/office/drawing/2014/main" id="{939FC3FD-8598-4DB4-8C21-63056256F4E8}"/>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59" name="Rectangle 135">
              <a:extLst>
                <a:ext uri="{FF2B5EF4-FFF2-40B4-BE49-F238E27FC236}">
                  <a16:creationId xmlns:a16="http://schemas.microsoft.com/office/drawing/2014/main" id="{431694BF-7A53-4945-A4D2-DA91B9F4AE2D}"/>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760" name="Text Box 136">
            <a:extLst>
              <a:ext uri="{FF2B5EF4-FFF2-40B4-BE49-F238E27FC236}">
                <a16:creationId xmlns:a16="http://schemas.microsoft.com/office/drawing/2014/main" id="{73F51514-0C25-4FA2-ACD2-379285A1CFF0}"/>
              </a:ext>
            </a:extLst>
          </p:cNvPr>
          <p:cNvSpPr txBox="1">
            <a:spLocks noChangeArrowheads="1"/>
          </p:cNvSpPr>
          <p:nvPr/>
        </p:nvSpPr>
        <p:spPr bwMode="auto">
          <a:xfrm>
            <a:off x="5418931" y="4039394"/>
            <a:ext cx="3492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dirty="0">
                <a:solidFill>
                  <a:srgbClr val="000000"/>
                </a:solidFill>
                <a:latin typeface="Times" panose="02020603050405020304" pitchFamily="18" charset="0"/>
              </a:rPr>
              <a:t>A</a:t>
            </a:r>
            <a:endParaRPr lang="en-US" altLang="en-US" sz="2400" dirty="0">
              <a:solidFill>
                <a:srgbClr val="000000"/>
              </a:solidFill>
              <a:latin typeface="Times" panose="02020603050405020304" pitchFamily="18" charset="0"/>
            </a:endParaRPr>
          </a:p>
        </p:txBody>
      </p:sp>
      <p:grpSp>
        <p:nvGrpSpPr>
          <p:cNvPr id="26761" name="Group 137">
            <a:extLst>
              <a:ext uri="{FF2B5EF4-FFF2-40B4-BE49-F238E27FC236}">
                <a16:creationId xmlns:a16="http://schemas.microsoft.com/office/drawing/2014/main" id="{856344D5-3827-4901-8D90-6CDC99780B82}"/>
              </a:ext>
            </a:extLst>
          </p:cNvPr>
          <p:cNvGrpSpPr>
            <a:grpSpLocks/>
          </p:cNvGrpSpPr>
          <p:nvPr/>
        </p:nvGrpSpPr>
        <p:grpSpPr bwMode="auto">
          <a:xfrm>
            <a:off x="3602038" y="4133850"/>
            <a:ext cx="522287" cy="366713"/>
            <a:chOff x="3120" y="2218"/>
            <a:chExt cx="329" cy="231"/>
          </a:xfrm>
        </p:grpSpPr>
        <p:grpSp>
          <p:nvGrpSpPr>
            <p:cNvPr id="26762" name="Group 138">
              <a:extLst>
                <a:ext uri="{FF2B5EF4-FFF2-40B4-BE49-F238E27FC236}">
                  <a16:creationId xmlns:a16="http://schemas.microsoft.com/office/drawing/2014/main" id="{56AB9DE8-B663-4BB6-9B33-5B22041C57C9}"/>
                </a:ext>
              </a:extLst>
            </p:cNvPr>
            <p:cNvGrpSpPr>
              <a:grpSpLocks/>
            </p:cNvGrpSpPr>
            <p:nvPr/>
          </p:nvGrpSpPr>
          <p:grpSpPr bwMode="auto">
            <a:xfrm flipH="1">
              <a:off x="3120" y="2256"/>
              <a:ext cx="329" cy="175"/>
              <a:chOff x="1296" y="1296"/>
              <a:chExt cx="624" cy="336"/>
            </a:xfrm>
          </p:grpSpPr>
          <p:sp>
            <p:nvSpPr>
              <p:cNvPr id="26763" name="Rectangle 139">
                <a:extLst>
                  <a:ext uri="{FF2B5EF4-FFF2-40B4-BE49-F238E27FC236}">
                    <a16:creationId xmlns:a16="http://schemas.microsoft.com/office/drawing/2014/main" id="{6E7E033D-ED01-4B8D-95B6-835177D81663}"/>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64" name="Rectangle 140">
                <a:extLst>
                  <a:ext uri="{FF2B5EF4-FFF2-40B4-BE49-F238E27FC236}">
                    <a16:creationId xmlns:a16="http://schemas.microsoft.com/office/drawing/2014/main" id="{B177A4D5-0A54-4AD0-B30A-BFCBA8D3B60F}"/>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65" name="Rectangle 141">
                <a:extLst>
                  <a:ext uri="{FF2B5EF4-FFF2-40B4-BE49-F238E27FC236}">
                    <a16:creationId xmlns:a16="http://schemas.microsoft.com/office/drawing/2014/main" id="{E6FE406D-FDEC-4AA4-9EDB-EA4F04AC3AA6}"/>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66" name="Rectangle 142">
                <a:extLst>
                  <a:ext uri="{FF2B5EF4-FFF2-40B4-BE49-F238E27FC236}">
                    <a16:creationId xmlns:a16="http://schemas.microsoft.com/office/drawing/2014/main" id="{E0090D6D-C001-427C-94F9-8375969FAB93}"/>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767" name="Text Box 143">
              <a:extLst>
                <a:ext uri="{FF2B5EF4-FFF2-40B4-BE49-F238E27FC236}">
                  <a16:creationId xmlns:a16="http://schemas.microsoft.com/office/drawing/2014/main" id="{7003A96D-5E92-4EC2-9492-0D34BA3791CD}"/>
                </a:ext>
              </a:extLst>
            </p:cNvPr>
            <p:cNvSpPr txBox="1">
              <a:spLocks noChangeArrowheads="1"/>
            </p:cNvSpPr>
            <p:nvPr/>
          </p:nvSpPr>
          <p:spPr bwMode="auto">
            <a:xfrm>
              <a:off x="3146" y="2218"/>
              <a:ext cx="2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B</a:t>
              </a:r>
            </a:p>
          </p:txBody>
        </p:sp>
      </p:grpSp>
      <p:grpSp>
        <p:nvGrpSpPr>
          <p:cNvPr id="26768" name="Group 144">
            <a:extLst>
              <a:ext uri="{FF2B5EF4-FFF2-40B4-BE49-F238E27FC236}">
                <a16:creationId xmlns:a16="http://schemas.microsoft.com/office/drawing/2014/main" id="{533307F3-45AB-4D3B-AAF6-3C7EC8B75C94}"/>
              </a:ext>
            </a:extLst>
          </p:cNvPr>
          <p:cNvGrpSpPr>
            <a:grpSpLocks/>
          </p:cNvGrpSpPr>
          <p:nvPr/>
        </p:nvGrpSpPr>
        <p:grpSpPr bwMode="auto">
          <a:xfrm>
            <a:off x="7648575" y="4086225"/>
            <a:ext cx="522288" cy="366713"/>
            <a:chOff x="3120" y="2218"/>
            <a:chExt cx="329" cy="231"/>
          </a:xfrm>
        </p:grpSpPr>
        <p:grpSp>
          <p:nvGrpSpPr>
            <p:cNvPr id="26769" name="Group 145">
              <a:extLst>
                <a:ext uri="{FF2B5EF4-FFF2-40B4-BE49-F238E27FC236}">
                  <a16:creationId xmlns:a16="http://schemas.microsoft.com/office/drawing/2014/main" id="{E912A238-128F-4517-BD07-65C536762CFB}"/>
                </a:ext>
              </a:extLst>
            </p:cNvPr>
            <p:cNvGrpSpPr>
              <a:grpSpLocks/>
            </p:cNvGrpSpPr>
            <p:nvPr/>
          </p:nvGrpSpPr>
          <p:grpSpPr bwMode="auto">
            <a:xfrm flipH="1">
              <a:off x="3120" y="2256"/>
              <a:ext cx="329" cy="175"/>
              <a:chOff x="1296" y="1296"/>
              <a:chExt cx="624" cy="336"/>
            </a:xfrm>
          </p:grpSpPr>
          <p:sp>
            <p:nvSpPr>
              <p:cNvPr id="26770" name="Rectangle 146">
                <a:extLst>
                  <a:ext uri="{FF2B5EF4-FFF2-40B4-BE49-F238E27FC236}">
                    <a16:creationId xmlns:a16="http://schemas.microsoft.com/office/drawing/2014/main" id="{EE77573E-497F-4D4B-BBC8-B34B6FDC62A1}"/>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71" name="Rectangle 147">
                <a:extLst>
                  <a:ext uri="{FF2B5EF4-FFF2-40B4-BE49-F238E27FC236}">
                    <a16:creationId xmlns:a16="http://schemas.microsoft.com/office/drawing/2014/main" id="{50C2CFEA-439F-43AE-A5EA-DC682D855A2F}"/>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72" name="Rectangle 148">
                <a:extLst>
                  <a:ext uri="{FF2B5EF4-FFF2-40B4-BE49-F238E27FC236}">
                    <a16:creationId xmlns:a16="http://schemas.microsoft.com/office/drawing/2014/main" id="{7B366BDD-BEDA-42B3-9956-C864CB27EB84}"/>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73" name="Rectangle 149">
                <a:extLst>
                  <a:ext uri="{FF2B5EF4-FFF2-40B4-BE49-F238E27FC236}">
                    <a16:creationId xmlns:a16="http://schemas.microsoft.com/office/drawing/2014/main" id="{CAE42794-5BF0-4FE1-AA6F-13A99DB6CBAD}"/>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774" name="Text Box 150">
              <a:extLst>
                <a:ext uri="{FF2B5EF4-FFF2-40B4-BE49-F238E27FC236}">
                  <a16:creationId xmlns:a16="http://schemas.microsoft.com/office/drawing/2014/main" id="{62433706-60A1-408B-B283-57A120BE0A3D}"/>
                </a:ext>
              </a:extLst>
            </p:cNvPr>
            <p:cNvSpPr txBox="1">
              <a:spLocks noChangeArrowheads="1"/>
            </p:cNvSpPr>
            <p:nvPr/>
          </p:nvSpPr>
          <p:spPr bwMode="auto">
            <a:xfrm>
              <a:off x="3146" y="2218"/>
              <a:ext cx="2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B</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06" name="Rectangle 58">
            <a:extLst>
              <a:ext uri="{FF2B5EF4-FFF2-40B4-BE49-F238E27FC236}">
                <a16:creationId xmlns:a16="http://schemas.microsoft.com/office/drawing/2014/main" id="{0D59A0BD-522E-4B34-A376-486CAEFABE5D}"/>
              </a:ext>
            </a:extLst>
          </p:cNvPr>
          <p:cNvSpPr>
            <a:spLocks noChangeArrowheads="1"/>
          </p:cNvSpPr>
          <p:nvPr/>
        </p:nvSpPr>
        <p:spPr bwMode="auto">
          <a:xfrm>
            <a:off x="2108200" y="3124200"/>
            <a:ext cx="4572000" cy="1066800"/>
          </a:xfrm>
          <a:prstGeom prst="rect">
            <a:avLst/>
          </a:prstGeom>
          <a:solidFill>
            <a:srgbClr val="DDDDDD"/>
          </a:solidFill>
          <a:ln>
            <a:noFill/>
          </a:ln>
          <a:effectLst/>
        </p:spPr>
        <p:txBody>
          <a:bodyPr wrap="none" anchor="ctr"/>
          <a:lstStyle/>
          <a:p>
            <a:endParaRPr lang="en-US"/>
          </a:p>
        </p:txBody>
      </p:sp>
      <p:sp>
        <p:nvSpPr>
          <p:cNvPr id="27652" name="Oval 4">
            <a:extLst>
              <a:ext uri="{FF2B5EF4-FFF2-40B4-BE49-F238E27FC236}">
                <a16:creationId xmlns:a16="http://schemas.microsoft.com/office/drawing/2014/main" id="{FC437773-B676-48CB-947C-B274C4C523E1}"/>
              </a:ext>
            </a:extLst>
          </p:cNvPr>
          <p:cNvSpPr>
            <a:spLocks noChangeArrowheads="1"/>
          </p:cNvSpPr>
          <p:nvPr/>
        </p:nvSpPr>
        <p:spPr bwMode="auto">
          <a:xfrm>
            <a:off x="4191000" y="1447800"/>
            <a:ext cx="960438" cy="1182688"/>
          </a:xfrm>
          <a:prstGeom prst="ellipse">
            <a:avLst/>
          </a:prstGeom>
          <a:solidFill>
            <a:srgbClr val="DDDDDD"/>
          </a:solidFill>
          <a:ln w="9525">
            <a:solidFill>
              <a:srgbClr val="000000"/>
            </a:solidFill>
            <a:round/>
            <a:headEnd/>
            <a:tailEnd/>
          </a:ln>
          <a:effectLst/>
        </p:spPr>
        <p:txBody>
          <a:bodyPr wrap="none" anchor="ctr"/>
          <a:lstStyle/>
          <a:p>
            <a:endParaRPr lang="en-US"/>
          </a:p>
        </p:txBody>
      </p:sp>
      <p:sp>
        <p:nvSpPr>
          <p:cNvPr id="27653" name="Oval 5">
            <a:extLst>
              <a:ext uri="{FF2B5EF4-FFF2-40B4-BE49-F238E27FC236}">
                <a16:creationId xmlns:a16="http://schemas.microsoft.com/office/drawing/2014/main" id="{72AF5CD4-EB13-449C-A003-ECED95F7446B}"/>
              </a:ext>
            </a:extLst>
          </p:cNvPr>
          <p:cNvSpPr>
            <a:spLocks noChangeArrowheads="1"/>
          </p:cNvSpPr>
          <p:nvPr/>
        </p:nvSpPr>
        <p:spPr bwMode="auto">
          <a:xfrm rot="15237936">
            <a:off x="4529931" y="1969294"/>
            <a:ext cx="236538" cy="4445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78" name="Line 30">
            <a:extLst>
              <a:ext uri="{FF2B5EF4-FFF2-40B4-BE49-F238E27FC236}">
                <a16:creationId xmlns:a16="http://schemas.microsoft.com/office/drawing/2014/main" id="{ED29B2C5-4897-45F7-9269-B88327355709}"/>
              </a:ext>
            </a:extLst>
          </p:cNvPr>
          <p:cNvSpPr>
            <a:spLocks noChangeShapeType="1"/>
          </p:cNvSpPr>
          <p:nvPr/>
        </p:nvSpPr>
        <p:spPr bwMode="auto">
          <a:xfrm>
            <a:off x="3779838" y="1968500"/>
            <a:ext cx="228600" cy="158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79" name="Line 31">
            <a:extLst>
              <a:ext uri="{FF2B5EF4-FFF2-40B4-BE49-F238E27FC236}">
                <a16:creationId xmlns:a16="http://schemas.microsoft.com/office/drawing/2014/main" id="{7C0DC531-65F2-4F61-B044-2D42864E94AB}"/>
              </a:ext>
            </a:extLst>
          </p:cNvPr>
          <p:cNvSpPr>
            <a:spLocks noChangeShapeType="1"/>
          </p:cNvSpPr>
          <p:nvPr/>
        </p:nvSpPr>
        <p:spPr bwMode="auto">
          <a:xfrm>
            <a:off x="4724400" y="2097088"/>
            <a:ext cx="304800" cy="533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80" name="Text Box 32">
            <a:extLst>
              <a:ext uri="{FF2B5EF4-FFF2-40B4-BE49-F238E27FC236}">
                <a16:creationId xmlns:a16="http://schemas.microsoft.com/office/drawing/2014/main" id="{96F0492A-4DDE-4D55-9D93-AA05DDC61C45}"/>
              </a:ext>
            </a:extLst>
          </p:cNvPr>
          <p:cNvSpPr txBox="1">
            <a:spLocks noChangeArrowheads="1"/>
          </p:cNvSpPr>
          <p:nvPr/>
        </p:nvSpPr>
        <p:spPr bwMode="auto">
          <a:xfrm>
            <a:off x="5105400" y="2554288"/>
            <a:ext cx="4222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S</a:t>
            </a:r>
            <a:r>
              <a:rPr lang="en-US" altLang="en-US" sz="2400" baseline="-25000">
                <a:solidFill>
                  <a:srgbClr val="000000"/>
                </a:solidFill>
                <a:latin typeface="Times" panose="02020603050405020304" pitchFamily="18" charset="0"/>
              </a:rPr>
              <a:t>f</a:t>
            </a:r>
            <a:endParaRPr lang="en-US" altLang="en-US" sz="2400">
              <a:solidFill>
                <a:srgbClr val="000000"/>
              </a:solidFill>
              <a:latin typeface="Times" panose="02020603050405020304" pitchFamily="18" charset="0"/>
            </a:endParaRPr>
          </a:p>
        </p:txBody>
      </p:sp>
      <p:sp>
        <p:nvSpPr>
          <p:cNvPr id="27682" name="Line 34">
            <a:extLst>
              <a:ext uri="{FF2B5EF4-FFF2-40B4-BE49-F238E27FC236}">
                <a16:creationId xmlns:a16="http://schemas.microsoft.com/office/drawing/2014/main" id="{68895605-D983-4AB6-A547-248B8664CB3D}"/>
              </a:ext>
            </a:extLst>
          </p:cNvPr>
          <p:cNvSpPr>
            <a:spLocks noChangeShapeType="1"/>
          </p:cNvSpPr>
          <p:nvPr/>
        </p:nvSpPr>
        <p:spPr bwMode="auto">
          <a:xfrm flipV="1">
            <a:off x="4670425" y="1803400"/>
            <a:ext cx="228600" cy="152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83" name="Text Box 35">
            <a:extLst>
              <a:ext uri="{FF2B5EF4-FFF2-40B4-BE49-F238E27FC236}">
                <a16:creationId xmlns:a16="http://schemas.microsoft.com/office/drawing/2014/main" id="{3B2FC077-137F-4583-B3D2-DE33C7C6AA42}"/>
              </a:ext>
            </a:extLst>
          </p:cNvPr>
          <p:cNvSpPr txBox="1">
            <a:spLocks noChangeArrowheads="1"/>
          </p:cNvSpPr>
          <p:nvPr/>
        </p:nvSpPr>
        <p:spPr bwMode="auto">
          <a:xfrm>
            <a:off x="4610100" y="1525588"/>
            <a:ext cx="3111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a:solidFill>
                  <a:srgbClr val="000000"/>
                </a:solidFill>
                <a:latin typeface="Times" panose="02020603050405020304" pitchFamily="18" charset="0"/>
              </a:rPr>
              <a:t>n</a:t>
            </a:r>
            <a:endParaRPr lang="en-US" altLang="en-US" sz="2400">
              <a:solidFill>
                <a:srgbClr val="000000"/>
              </a:solidFill>
              <a:latin typeface="Times" panose="02020603050405020304" pitchFamily="18" charset="0"/>
            </a:endParaRPr>
          </a:p>
        </p:txBody>
      </p:sp>
      <p:sp>
        <p:nvSpPr>
          <p:cNvPr id="27684" name="Line 36">
            <a:extLst>
              <a:ext uri="{FF2B5EF4-FFF2-40B4-BE49-F238E27FC236}">
                <a16:creationId xmlns:a16="http://schemas.microsoft.com/office/drawing/2014/main" id="{E1CC7629-9166-4AC1-B68C-CEBDD7A158CC}"/>
              </a:ext>
            </a:extLst>
          </p:cNvPr>
          <p:cNvSpPr>
            <a:spLocks noChangeShapeType="1"/>
          </p:cNvSpPr>
          <p:nvPr/>
        </p:nvSpPr>
        <p:spPr bwMode="auto">
          <a:xfrm>
            <a:off x="5219700" y="1982788"/>
            <a:ext cx="228600"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6" name="Line 38">
            <a:extLst>
              <a:ext uri="{FF2B5EF4-FFF2-40B4-BE49-F238E27FC236}">
                <a16:creationId xmlns:a16="http://schemas.microsoft.com/office/drawing/2014/main" id="{94F564DC-4C4F-48E4-8B1D-2C0B20AAE71C}"/>
              </a:ext>
            </a:extLst>
          </p:cNvPr>
          <p:cNvSpPr>
            <a:spLocks noChangeShapeType="1"/>
          </p:cNvSpPr>
          <p:nvPr/>
        </p:nvSpPr>
        <p:spPr bwMode="auto">
          <a:xfrm flipH="1">
            <a:off x="6069013" y="1971675"/>
            <a:ext cx="53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87" name="Line 39">
            <a:extLst>
              <a:ext uri="{FF2B5EF4-FFF2-40B4-BE49-F238E27FC236}">
                <a16:creationId xmlns:a16="http://schemas.microsoft.com/office/drawing/2014/main" id="{759BD1F8-A576-468F-AFA8-4BC2C24EF962}"/>
              </a:ext>
            </a:extLst>
          </p:cNvPr>
          <p:cNvSpPr>
            <a:spLocks noChangeShapeType="1"/>
          </p:cNvSpPr>
          <p:nvPr/>
        </p:nvSpPr>
        <p:spPr bwMode="auto">
          <a:xfrm flipH="1">
            <a:off x="2703513" y="1960563"/>
            <a:ext cx="53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90" name="AutoShape 42">
            <a:extLst>
              <a:ext uri="{FF2B5EF4-FFF2-40B4-BE49-F238E27FC236}">
                <a16:creationId xmlns:a16="http://schemas.microsoft.com/office/drawing/2014/main" id="{76E8F458-DC08-4EAA-B8CF-E8D888D6E2D1}"/>
              </a:ext>
            </a:extLst>
          </p:cNvPr>
          <p:cNvSpPr>
            <a:spLocks noChangeArrowheads="1"/>
          </p:cNvSpPr>
          <p:nvPr/>
        </p:nvSpPr>
        <p:spPr bwMode="auto">
          <a:xfrm>
            <a:off x="1943100" y="1601788"/>
            <a:ext cx="762000" cy="6096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95" name="Text Box 47">
            <a:extLst>
              <a:ext uri="{FF2B5EF4-FFF2-40B4-BE49-F238E27FC236}">
                <a16:creationId xmlns:a16="http://schemas.microsoft.com/office/drawing/2014/main" id="{C9C6F68E-01FE-499A-9631-214ED34798CD}"/>
              </a:ext>
            </a:extLst>
          </p:cNvPr>
          <p:cNvSpPr txBox="1">
            <a:spLocks noChangeArrowheads="1"/>
          </p:cNvSpPr>
          <p:nvPr/>
        </p:nvSpPr>
        <p:spPr bwMode="auto">
          <a:xfrm>
            <a:off x="1524000" y="762000"/>
            <a:ext cx="617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Auld Electromechanical Reciprocity Relation</a:t>
            </a:r>
          </a:p>
        </p:txBody>
      </p:sp>
      <p:sp>
        <p:nvSpPr>
          <p:cNvPr id="27696" name="Line 48">
            <a:extLst>
              <a:ext uri="{FF2B5EF4-FFF2-40B4-BE49-F238E27FC236}">
                <a16:creationId xmlns:a16="http://schemas.microsoft.com/office/drawing/2014/main" id="{FAAC3490-4F4E-4B1C-B980-486E1509E95C}"/>
              </a:ext>
            </a:extLst>
          </p:cNvPr>
          <p:cNvSpPr>
            <a:spLocks noChangeShapeType="1"/>
          </p:cNvSpPr>
          <p:nvPr/>
        </p:nvSpPr>
        <p:spPr bwMode="auto">
          <a:xfrm flipH="1">
            <a:off x="6477000" y="1600200"/>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7697" name="Object 49">
            <a:extLst>
              <a:ext uri="{FF2B5EF4-FFF2-40B4-BE49-F238E27FC236}">
                <a16:creationId xmlns:a16="http://schemas.microsoft.com/office/drawing/2014/main" id="{4F166628-665A-4A56-AA22-F116014A9A03}"/>
              </a:ext>
            </a:extLst>
          </p:cNvPr>
          <p:cNvGraphicFramePr>
            <a:graphicFrameLocks noChangeAspect="1"/>
          </p:cNvGraphicFramePr>
          <p:nvPr/>
        </p:nvGraphicFramePr>
        <p:xfrm>
          <a:off x="6781800" y="1447800"/>
          <a:ext cx="279400" cy="304800"/>
        </p:xfrm>
        <a:graphic>
          <a:graphicData uri="http://schemas.openxmlformats.org/presentationml/2006/ole">
            <mc:AlternateContent xmlns:mc="http://schemas.openxmlformats.org/markup-compatibility/2006">
              <mc:Choice xmlns:v="urn:schemas-microsoft-com:vml" Requires="v">
                <p:oleObj spid="_x0000_s3079" name="Equation" r:id="rId4" imgW="139680" imgH="152280" progId="Equation.DSMT4">
                  <p:embed/>
                </p:oleObj>
              </mc:Choice>
              <mc:Fallback>
                <p:oleObj name="Equation" r:id="rId4" imgW="139680" imgH="152280" progId="Equation.DSMT4">
                  <p:embed/>
                  <p:pic>
                    <p:nvPicPr>
                      <p:cNvPr id="0" name="Object 4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1447800"/>
                        <a:ext cx="2794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99" name="Object 51">
            <a:extLst>
              <a:ext uri="{FF2B5EF4-FFF2-40B4-BE49-F238E27FC236}">
                <a16:creationId xmlns:a16="http://schemas.microsoft.com/office/drawing/2014/main" id="{CF3E3D2E-DB1B-4323-940B-6A1847187788}"/>
              </a:ext>
            </a:extLst>
          </p:cNvPr>
          <p:cNvGraphicFramePr>
            <a:graphicFrameLocks noChangeAspect="1"/>
          </p:cNvGraphicFramePr>
          <p:nvPr/>
        </p:nvGraphicFramePr>
        <p:xfrm>
          <a:off x="3810000" y="2057400"/>
          <a:ext cx="266700" cy="288925"/>
        </p:xfrm>
        <a:graphic>
          <a:graphicData uri="http://schemas.openxmlformats.org/presentationml/2006/ole">
            <mc:AlternateContent xmlns:mc="http://schemas.openxmlformats.org/markup-compatibility/2006">
              <mc:Choice xmlns:v="urn:schemas-microsoft-com:vml" Requires="v">
                <p:oleObj spid="_x0000_s3080" name="Equation" r:id="rId6" imgW="152280" imgH="164880" progId="Equation.DSMT4">
                  <p:embed/>
                </p:oleObj>
              </mc:Choice>
              <mc:Fallback>
                <p:oleObj name="Equation" r:id="rId6" imgW="152280" imgH="164880" progId="Equation.DSMT4">
                  <p:embed/>
                  <p:pic>
                    <p:nvPicPr>
                      <p:cNvPr id="0" name="Object 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0" y="2057400"/>
                        <a:ext cx="266700"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700" name="Object 52">
            <a:extLst>
              <a:ext uri="{FF2B5EF4-FFF2-40B4-BE49-F238E27FC236}">
                <a16:creationId xmlns:a16="http://schemas.microsoft.com/office/drawing/2014/main" id="{3DFFB981-812F-4397-8390-1934460B2F41}"/>
              </a:ext>
            </a:extLst>
          </p:cNvPr>
          <p:cNvGraphicFramePr>
            <a:graphicFrameLocks noChangeAspect="1"/>
          </p:cNvGraphicFramePr>
          <p:nvPr/>
        </p:nvGraphicFramePr>
        <p:xfrm>
          <a:off x="2286000" y="3200400"/>
          <a:ext cx="4348163" cy="946150"/>
        </p:xfrm>
        <a:graphic>
          <a:graphicData uri="http://schemas.openxmlformats.org/presentationml/2006/ole">
            <mc:AlternateContent xmlns:mc="http://schemas.openxmlformats.org/markup-compatibility/2006">
              <mc:Choice xmlns:v="urn:schemas-microsoft-com:vml" Requires="v">
                <p:oleObj spid="_x0000_s3081" name="Equation" r:id="rId8" imgW="2158920" imgH="469800" progId="Equation.DSMT4">
                  <p:embed/>
                </p:oleObj>
              </mc:Choice>
              <mc:Fallback>
                <p:oleObj name="Equation" r:id="rId8" imgW="2158920" imgH="469800" progId="Equation.DSMT4">
                  <p:embed/>
                  <p:pic>
                    <p:nvPicPr>
                      <p:cNvPr id="0" name="Object 5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0" y="3200400"/>
                        <a:ext cx="4348163"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701" name="Text Box 53">
            <a:extLst>
              <a:ext uri="{FF2B5EF4-FFF2-40B4-BE49-F238E27FC236}">
                <a16:creationId xmlns:a16="http://schemas.microsoft.com/office/drawing/2014/main" id="{61C581AE-3F8E-49AD-B5EF-6B8E3C98DCB2}"/>
              </a:ext>
            </a:extLst>
          </p:cNvPr>
          <p:cNvSpPr txBox="1">
            <a:spLocks noChangeArrowheads="1"/>
          </p:cNvSpPr>
          <p:nvPr/>
        </p:nvSpPr>
        <p:spPr bwMode="auto">
          <a:xfrm>
            <a:off x="990600" y="4343400"/>
            <a:ext cx="79533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dG</a:t>
            </a:r>
            <a:r>
              <a:rPr lang="en-US" altLang="en-US"/>
              <a:t>… change in cable transmission coefficient due to the presence of the flaw</a:t>
            </a:r>
          </a:p>
          <a:p>
            <a:endParaRPr lang="en-US" altLang="en-US"/>
          </a:p>
          <a:p>
            <a:r>
              <a:rPr lang="en-US" altLang="en-US" i="1">
                <a:latin typeface="Times New Roman" panose="02020603050405020304" pitchFamily="18" charset="0"/>
              </a:rPr>
              <a:t>P</a:t>
            </a:r>
            <a:r>
              <a:rPr lang="en-US" altLang="en-US"/>
              <a:t>… power delivered by the transducer</a:t>
            </a:r>
          </a:p>
        </p:txBody>
      </p:sp>
      <p:graphicFrame>
        <p:nvGraphicFramePr>
          <p:cNvPr id="27702" name="Object 54">
            <a:extLst>
              <a:ext uri="{FF2B5EF4-FFF2-40B4-BE49-F238E27FC236}">
                <a16:creationId xmlns:a16="http://schemas.microsoft.com/office/drawing/2014/main" id="{231C04AE-E6CB-4DF0-BC9F-5A7EA856F000}"/>
              </a:ext>
            </a:extLst>
          </p:cNvPr>
          <p:cNvGraphicFramePr>
            <a:graphicFrameLocks noChangeAspect="1"/>
          </p:cNvGraphicFramePr>
          <p:nvPr/>
        </p:nvGraphicFramePr>
        <p:xfrm>
          <a:off x="533400" y="5334000"/>
          <a:ext cx="838200" cy="442913"/>
        </p:xfrm>
        <a:graphic>
          <a:graphicData uri="http://schemas.openxmlformats.org/presentationml/2006/ole">
            <mc:AlternateContent xmlns:mc="http://schemas.openxmlformats.org/markup-compatibility/2006">
              <mc:Choice xmlns:v="urn:schemas-microsoft-com:vml" Requires="v">
                <p:oleObj spid="_x0000_s3082" name="Equation" r:id="rId10" imgW="457200" imgH="241200" progId="Equation.DSMT4">
                  <p:embed/>
                </p:oleObj>
              </mc:Choice>
              <mc:Fallback>
                <p:oleObj name="Equation" r:id="rId10" imgW="457200" imgH="241200" progId="Equation.DSMT4">
                  <p:embed/>
                  <p:pic>
                    <p:nvPicPr>
                      <p:cNvPr id="0" name="Object 5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400" y="5334000"/>
                        <a:ext cx="838200" cy="442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703" name="Text Box 55">
            <a:extLst>
              <a:ext uri="{FF2B5EF4-FFF2-40B4-BE49-F238E27FC236}">
                <a16:creationId xmlns:a16="http://schemas.microsoft.com/office/drawing/2014/main" id="{98AF730E-795E-4756-AB45-8146A499E817}"/>
              </a:ext>
            </a:extLst>
          </p:cNvPr>
          <p:cNvSpPr txBox="1">
            <a:spLocks noChangeArrowheads="1"/>
          </p:cNvSpPr>
          <p:nvPr/>
        </p:nvSpPr>
        <p:spPr bwMode="auto">
          <a:xfrm>
            <a:off x="1593850" y="5410200"/>
            <a:ext cx="695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stress vector and velocity for problem (1) : A firing and flaw present</a:t>
            </a:r>
          </a:p>
        </p:txBody>
      </p:sp>
      <p:graphicFrame>
        <p:nvGraphicFramePr>
          <p:cNvPr id="27704" name="Object 56">
            <a:extLst>
              <a:ext uri="{FF2B5EF4-FFF2-40B4-BE49-F238E27FC236}">
                <a16:creationId xmlns:a16="http://schemas.microsoft.com/office/drawing/2014/main" id="{166CFE7C-E42F-4A1A-A528-49B16665993F}"/>
              </a:ext>
            </a:extLst>
          </p:cNvPr>
          <p:cNvGraphicFramePr>
            <a:graphicFrameLocks noChangeAspect="1"/>
          </p:cNvGraphicFramePr>
          <p:nvPr/>
        </p:nvGraphicFramePr>
        <p:xfrm>
          <a:off x="533400" y="5867400"/>
          <a:ext cx="838200" cy="409575"/>
        </p:xfrm>
        <a:graphic>
          <a:graphicData uri="http://schemas.openxmlformats.org/presentationml/2006/ole">
            <mc:AlternateContent xmlns:mc="http://schemas.openxmlformats.org/markup-compatibility/2006">
              <mc:Choice xmlns:v="urn:schemas-microsoft-com:vml" Requires="v">
                <p:oleObj spid="_x0000_s3083" name="Equation" r:id="rId12" imgW="495000" imgH="241200" progId="Equation.DSMT4">
                  <p:embed/>
                </p:oleObj>
              </mc:Choice>
              <mc:Fallback>
                <p:oleObj name="Equation" r:id="rId12" imgW="495000" imgH="241200" progId="Equation.DSMT4">
                  <p:embed/>
                  <p:pic>
                    <p:nvPicPr>
                      <p:cNvPr id="0" name="Object 5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3400" y="5867400"/>
                        <a:ext cx="838200" cy="409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705" name="Text Box 57">
            <a:extLst>
              <a:ext uri="{FF2B5EF4-FFF2-40B4-BE49-F238E27FC236}">
                <a16:creationId xmlns:a16="http://schemas.microsoft.com/office/drawing/2014/main" id="{1ED715D9-6E79-43AC-B590-6B9A53CF5CA5}"/>
              </a:ext>
            </a:extLst>
          </p:cNvPr>
          <p:cNvSpPr txBox="1">
            <a:spLocks noChangeArrowheads="1"/>
          </p:cNvSpPr>
          <p:nvPr/>
        </p:nvSpPr>
        <p:spPr bwMode="auto">
          <a:xfrm>
            <a:off x="1600200" y="5791200"/>
            <a:ext cx="681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stress vector and velocity for problem (2): B firing and flaw absent</a:t>
            </a:r>
          </a:p>
        </p:txBody>
      </p:sp>
      <p:sp>
        <p:nvSpPr>
          <p:cNvPr id="27707" name="Line 59">
            <a:extLst>
              <a:ext uri="{FF2B5EF4-FFF2-40B4-BE49-F238E27FC236}">
                <a16:creationId xmlns:a16="http://schemas.microsoft.com/office/drawing/2014/main" id="{3DD1F08F-1D20-4AF6-B706-8554075C6972}"/>
              </a:ext>
            </a:extLst>
          </p:cNvPr>
          <p:cNvSpPr>
            <a:spLocks noChangeShapeType="1"/>
          </p:cNvSpPr>
          <p:nvPr/>
        </p:nvSpPr>
        <p:spPr bwMode="auto">
          <a:xfrm>
            <a:off x="6684963" y="1970088"/>
            <a:ext cx="488950" cy="11112"/>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27708" name="Group 60">
            <a:extLst>
              <a:ext uri="{FF2B5EF4-FFF2-40B4-BE49-F238E27FC236}">
                <a16:creationId xmlns:a16="http://schemas.microsoft.com/office/drawing/2014/main" id="{6551E0E1-1CED-408B-A88D-50F6421A0757}"/>
              </a:ext>
            </a:extLst>
          </p:cNvPr>
          <p:cNvGrpSpPr>
            <a:grpSpLocks/>
          </p:cNvGrpSpPr>
          <p:nvPr/>
        </p:nvGrpSpPr>
        <p:grpSpPr bwMode="auto">
          <a:xfrm>
            <a:off x="3124200" y="1219200"/>
            <a:ext cx="914400" cy="431800"/>
            <a:chOff x="1742" y="1782"/>
            <a:chExt cx="576" cy="272"/>
          </a:xfrm>
        </p:grpSpPr>
        <p:sp>
          <p:nvSpPr>
            <p:cNvPr id="27709" name="Oval 61">
              <a:extLst>
                <a:ext uri="{FF2B5EF4-FFF2-40B4-BE49-F238E27FC236}">
                  <a16:creationId xmlns:a16="http://schemas.microsoft.com/office/drawing/2014/main" id="{45DBEEDB-80F7-4112-8892-D52896C3BB02}"/>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10" name="Oval 62">
              <a:extLst>
                <a:ext uri="{FF2B5EF4-FFF2-40B4-BE49-F238E27FC236}">
                  <a16:creationId xmlns:a16="http://schemas.microsoft.com/office/drawing/2014/main" id="{4F81EBA9-373E-421A-B891-E74FA1F697A9}"/>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11" name="Oval 63">
              <a:extLst>
                <a:ext uri="{FF2B5EF4-FFF2-40B4-BE49-F238E27FC236}">
                  <a16:creationId xmlns:a16="http://schemas.microsoft.com/office/drawing/2014/main" id="{F287CC0E-0917-4E61-ACC0-4AA993E4A77E}"/>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12" name="Oval 64">
              <a:extLst>
                <a:ext uri="{FF2B5EF4-FFF2-40B4-BE49-F238E27FC236}">
                  <a16:creationId xmlns:a16="http://schemas.microsoft.com/office/drawing/2014/main" id="{EA7333A3-8648-4A4A-884F-FC02D1480EB0}"/>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13" name="Oval 65">
              <a:extLst>
                <a:ext uri="{FF2B5EF4-FFF2-40B4-BE49-F238E27FC236}">
                  <a16:creationId xmlns:a16="http://schemas.microsoft.com/office/drawing/2014/main" id="{CE09278F-6804-4BBB-B765-B392049F8893}"/>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14" name="Rectangle 66">
              <a:extLst>
                <a:ext uri="{FF2B5EF4-FFF2-40B4-BE49-F238E27FC236}">
                  <a16:creationId xmlns:a16="http://schemas.microsoft.com/office/drawing/2014/main" id="{565EC020-E47D-46C3-8610-7F0EC688F5EE}"/>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15" name="Rectangle 67">
              <a:extLst>
                <a:ext uri="{FF2B5EF4-FFF2-40B4-BE49-F238E27FC236}">
                  <a16:creationId xmlns:a16="http://schemas.microsoft.com/office/drawing/2014/main" id="{5CED6BB5-6276-40C8-A7BE-AA22C0102BA7}"/>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16" name="Rectangle 68">
              <a:extLst>
                <a:ext uri="{FF2B5EF4-FFF2-40B4-BE49-F238E27FC236}">
                  <a16:creationId xmlns:a16="http://schemas.microsoft.com/office/drawing/2014/main" id="{966E6E0F-73A5-436A-9384-DC1A2410FD28}"/>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7717" name="Group 69">
            <a:extLst>
              <a:ext uri="{FF2B5EF4-FFF2-40B4-BE49-F238E27FC236}">
                <a16:creationId xmlns:a16="http://schemas.microsoft.com/office/drawing/2014/main" id="{E5C44D1D-EF6E-4D29-AA4F-503C77C8AA3D}"/>
              </a:ext>
            </a:extLst>
          </p:cNvPr>
          <p:cNvGrpSpPr>
            <a:grpSpLocks/>
          </p:cNvGrpSpPr>
          <p:nvPr/>
        </p:nvGrpSpPr>
        <p:grpSpPr bwMode="auto">
          <a:xfrm>
            <a:off x="5476875" y="1274763"/>
            <a:ext cx="914400" cy="431800"/>
            <a:chOff x="1742" y="1782"/>
            <a:chExt cx="576" cy="272"/>
          </a:xfrm>
        </p:grpSpPr>
        <p:sp>
          <p:nvSpPr>
            <p:cNvPr id="27718" name="Oval 70">
              <a:extLst>
                <a:ext uri="{FF2B5EF4-FFF2-40B4-BE49-F238E27FC236}">
                  <a16:creationId xmlns:a16="http://schemas.microsoft.com/office/drawing/2014/main" id="{E232CC6B-45EC-4ABE-9754-B13904C9FE80}"/>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19" name="Oval 71">
              <a:extLst>
                <a:ext uri="{FF2B5EF4-FFF2-40B4-BE49-F238E27FC236}">
                  <a16:creationId xmlns:a16="http://schemas.microsoft.com/office/drawing/2014/main" id="{D84F45D2-81FD-4820-AB62-7079C8751B19}"/>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0" name="Oval 72">
              <a:extLst>
                <a:ext uri="{FF2B5EF4-FFF2-40B4-BE49-F238E27FC236}">
                  <a16:creationId xmlns:a16="http://schemas.microsoft.com/office/drawing/2014/main" id="{0DD35533-AEF3-4E0E-B9C9-3F1A3B283D3D}"/>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1" name="Oval 73">
              <a:extLst>
                <a:ext uri="{FF2B5EF4-FFF2-40B4-BE49-F238E27FC236}">
                  <a16:creationId xmlns:a16="http://schemas.microsoft.com/office/drawing/2014/main" id="{C10CC166-6994-4957-8D2E-1AA069A053FF}"/>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2" name="Oval 74">
              <a:extLst>
                <a:ext uri="{FF2B5EF4-FFF2-40B4-BE49-F238E27FC236}">
                  <a16:creationId xmlns:a16="http://schemas.microsoft.com/office/drawing/2014/main" id="{D8725891-ECE9-427B-AD7B-442375F5CD62}"/>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3" name="Rectangle 75">
              <a:extLst>
                <a:ext uri="{FF2B5EF4-FFF2-40B4-BE49-F238E27FC236}">
                  <a16:creationId xmlns:a16="http://schemas.microsoft.com/office/drawing/2014/main" id="{AC9A6D5E-6A73-4F54-823E-84D39D2291B8}"/>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4" name="Rectangle 76">
              <a:extLst>
                <a:ext uri="{FF2B5EF4-FFF2-40B4-BE49-F238E27FC236}">
                  <a16:creationId xmlns:a16="http://schemas.microsoft.com/office/drawing/2014/main" id="{92B14C5A-9489-418F-99FD-CF25A7249D6B}"/>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5" name="Rectangle 77">
              <a:extLst>
                <a:ext uri="{FF2B5EF4-FFF2-40B4-BE49-F238E27FC236}">
                  <a16:creationId xmlns:a16="http://schemas.microsoft.com/office/drawing/2014/main" id="{3F735E3F-120C-4753-BDC4-7D9684CF3498}"/>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7726" name="Text Box 78">
            <a:extLst>
              <a:ext uri="{FF2B5EF4-FFF2-40B4-BE49-F238E27FC236}">
                <a16:creationId xmlns:a16="http://schemas.microsoft.com/office/drawing/2014/main" id="{FA8860BA-4FAB-49A0-8680-04E2A464A11B}"/>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27727" name="Line 79">
            <a:extLst>
              <a:ext uri="{FF2B5EF4-FFF2-40B4-BE49-F238E27FC236}">
                <a16:creationId xmlns:a16="http://schemas.microsoft.com/office/drawing/2014/main" id="{3717732D-44EC-4476-AE1B-E4CBC853A7FB}"/>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27729" name="Group 81">
            <a:extLst>
              <a:ext uri="{FF2B5EF4-FFF2-40B4-BE49-F238E27FC236}">
                <a16:creationId xmlns:a16="http://schemas.microsoft.com/office/drawing/2014/main" id="{46D5E36A-28AD-49B0-A44D-F2422546A1D1}"/>
              </a:ext>
            </a:extLst>
          </p:cNvPr>
          <p:cNvGrpSpPr>
            <a:grpSpLocks/>
          </p:cNvGrpSpPr>
          <p:nvPr/>
        </p:nvGrpSpPr>
        <p:grpSpPr bwMode="auto">
          <a:xfrm>
            <a:off x="3186113" y="1838325"/>
            <a:ext cx="522287" cy="277813"/>
            <a:chOff x="1296" y="1296"/>
            <a:chExt cx="624" cy="336"/>
          </a:xfrm>
        </p:grpSpPr>
        <p:sp>
          <p:nvSpPr>
            <p:cNvPr id="27730" name="Rectangle 82">
              <a:extLst>
                <a:ext uri="{FF2B5EF4-FFF2-40B4-BE49-F238E27FC236}">
                  <a16:creationId xmlns:a16="http://schemas.microsoft.com/office/drawing/2014/main" id="{D7BCF07B-CC6C-4483-9D30-01EF7460C631}"/>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31" name="Rectangle 83">
              <a:extLst>
                <a:ext uri="{FF2B5EF4-FFF2-40B4-BE49-F238E27FC236}">
                  <a16:creationId xmlns:a16="http://schemas.microsoft.com/office/drawing/2014/main" id="{92A2CCE5-0809-4321-A522-6C9DCB5D18CF}"/>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32" name="Rectangle 84">
              <a:extLst>
                <a:ext uri="{FF2B5EF4-FFF2-40B4-BE49-F238E27FC236}">
                  <a16:creationId xmlns:a16="http://schemas.microsoft.com/office/drawing/2014/main" id="{04236794-CB63-4E1E-BB54-A49B305A39E2}"/>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33" name="Rectangle 85">
              <a:extLst>
                <a:ext uri="{FF2B5EF4-FFF2-40B4-BE49-F238E27FC236}">
                  <a16:creationId xmlns:a16="http://schemas.microsoft.com/office/drawing/2014/main" id="{1F56EC7A-E0CF-48E5-86F3-CFBD3DBD2760}"/>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7734" name="Text Box 86">
            <a:extLst>
              <a:ext uri="{FF2B5EF4-FFF2-40B4-BE49-F238E27FC236}">
                <a16:creationId xmlns:a16="http://schemas.microsoft.com/office/drawing/2014/main" id="{B2A82759-7042-449C-8D15-F1867DDD0D60}"/>
              </a:ext>
            </a:extLst>
          </p:cNvPr>
          <p:cNvSpPr txBox="1">
            <a:spLocks noChangeArrowheads="1"/>
          </p:cNvSpPr>
          <p:nvPr/>
        </p:nvSpPr>
        <p:spPr bwMode="auto">
          <a:xfrm>
            <a:off x="3338539" y="1724889"/>
            <a:ext cx="3492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dirty="0">
                <a:solidFill>
                  <a:srgbClr val="000000"/>
                </a:solidFill>
                <a:latin typeface="Times" panose="02020603050405020304" pitchFamily="18" charset="0"/>
              </a:rPr>
              <a:t>A</a:t>
            </a:r>
            <a:endParaRPr lang="en-US" altLang="en-US" sz="2400" dirty="0">
              <a:solidFill>
                <a:srgbClr val="000000"/>
              </a:solidFill>
              <a:latin typeface="Times" panose="02020603050405020304" pitchFamily="18" charset="0"/>
            </a:endParaRPr>
          </a:p>
        </p:txBody>
      </p:sp>
      <p:grpSp>
        <p:nvGrpSpPr>
          <p:cNvPr id="27735" name="Group 87">
            <a:extLst>
              <a:ext uri="{FF2B5EF4-FFF2-40B4-BE49-F238E27FC236}">
                <a16:creationId xmlns:a16="http://schemas.microsoft.com/office/drawing/2014/main" id="{1CE4575E-36E5-4A07-B316-AE4F225EA356}"/>
              </a:ext>
            </a:extLst>
          </p:cNvPr>
          <p:cNvGrpSpPr>
            <a:grpSpLocks/>
          </p:cNvGrpSpPr>
          <p:nvPr/>
        </p:nvGrpSpPr>
        <p:grpSpPr bwMode="auto">
          <a:xfrm>
            <a:off x="5589588" y="1792288"/>
            <a:ext cx="522287" cy="366712"/>
            <a:chOff x="3120" y="2218"/>
            <a:chExt cx="329" cy="231"/>
          </a:xfrm>
        </p:grpSpPr>
        <p:grpSp>
          <p:nvGrpSpPr>
            <p:cNvPr id="27736" name="Group 88">
              <a:extLst>
                <a:ext uri="{FF2B5EF4-FFF2-40B4-BE49-F238E27FC236}">
                  <a16:creationId xmlns:a16="http://schemas.microsoft.com/office/drawing/2014/main" id="{F6CE1542-4978-47A4-8D11-2E24908EEE9E}"/>
                </a:ext>
              </a:extLst>
            </p:cNvPr>
            <p:cNvGrpSpPr>
              <a:grpSpLocks/>
            </p:cNvGrpSpPr>
            <p:nvPr/>
          </p:nvGrpSpPr>
          <p:grpSpPr bwMode="auto">
            <a:xfrm flipH="1">
              <a:off x="3120" y="2256"/>
              <a:ext cx="329" cy="175"/>
              <a:chOff x="1296" y="1296"/>
              <a:chExt cx="624" cy="336"/>
            </a:xfrm>
          </p:grpSpPr>
          <p:sp>
            <p:nvSpPr>
              <p:cNvPr id="27737" name="Rectangle 89">
                <a:extLst>
                  <a:ext uri="{FF2B5EF4-FFF2-40B4-BE49-F238E27FC236}">
                    <a16:creationId xmlns:a16="http://schemas.microsoft.com/office/drawing/2014/main" id="{711ECF2B-9C80-4B12-91D8-86D3F688B89E}"/>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38" name="Rectangle 90">
                <a:extLst>
                  <a:ext uri="{FF2B5EF4-FFF2-40B4-BE49-F238E27FC236}">
                    <a16:creationId xmlns:a16="http://schemas.microsoft.com/office/drawing/2014/main" id="{DABA0505-6798-4411-BFAE-B7E2DE830082}"/>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39" name="Rectangle 91">
                <a:extLst>
                  <a:ext uri="{FF2B5EF4-FFF2-40B4-BE49-F238E27FC236}">
                    <a16:creationId xmlns:a16="http://schemas.microsoft.com/office/drawing/2014/main" id="{2C924E21-5002-4FA0-90A0-26A92EA88838}"/>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40" name="Rectangle 92">
                <a:extLst>
                  <a:ext uri="{FF2B5EF4-FFF2-40B4-BE49-F238E27FC236}">
                    <a16:creationId xmlns:a16="http://schemas.microsoft.com/office/drawing/2014/main" id="{F575F2E7-338A-4FAF-936D-0B5666AC9A83}"/>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7741" name="Text Box 93">
              <a:extLst>
                <a:ext uri="{FF2B5EF4-FFF2-40B4-BE49-F238E27FC236}">
                  <a16:creationId xmlns:a16="http://schemas.microsoft.com/office/drawing/2014/main" id="{5317EEEB-97E0-4518-905C-2B86FA2BF8BA}"/>
                </a:ext>
              </a:extLst>
            </p:cNvPr>
            <p:cNvSpPr txBox="1">
              <a:spLocks noChangeArrowheads="1"/>
            </p:cNvSpPr>
            <p:nvPr/>
          </p:nvSpPr>
          <p:spPr bwMode="auto">
            <a:xfrm>
              <a:off x="3146" y="2218"/>
              <a:ext cx="2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B</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24" name="Rectangle 52">
            <a:extLst>
              <a:ext uri="{FF2B5EF4-FFF2-40B4-BE49-F238E27FC236}">
                <a16:creationId xmlns:a16="http://schemas.microsoft.com/office/drawing/2014/main" id="{DADB0CA3-6C20-40C4-9FF6-55C17B40779B}"/>
              </a:ext>
            </a:extLst>
          </p:cNvPr>
          <p:cNvSpPr>
            <a:spLocks noChangeArrowheads="1"/>
          </p:cNvSpPr>
          <p:nvPr/>
        </p:nvSpPr>
        <p:spPr bwMode="auto">
          <a:xfrm>
            <a:off x="1828800" y="3276600"/>
            <a:ext cx="5105400" cy="1066800"/>
          </a:xfrm>
          <a:prstGeom prst="rect">
            <a:avLst/>
          </a:prstGeom>
          <a:solidFill>
            <a:srgbClr val="DDDDDD"/>
          </a:solidFill>
          <a:ln>
            <a:noFill/>
          </a:ln>
          <a:effectLst/>
        </p:spPr>
        <p:txBody>
          <a:bodyPr wrap="none" anchor="ctr"/>
          <a:lstStyle/>
          <a:p>
            <a:endParaRPr lang="en-US"/>
          </a:p>
        </p:txBody>
      </p:sp>
      <p:sp>
        <p:nvSpPr>
          <p:cNvPr id="28723" name="Rectangle 51">
            <a:extLst>
              <a:ext uri="{FF2B5EF4-FFF2-40B4-BE49-F238E27FC236}">
                <a16:creationId xmlns:a16="http://schemas.microsoft.com/office/drawing/2014/main" id="{EA882DED-5D36-4534-9C7C-C95D920B4A06}"/>
              </a:ext>
            </a:extLst>
          </p:cNvPr>
          <p:cNvSpPr>
            <a:spLocks noChangeArrowheads="1"/>
          </p:cNvSpPr>
          <p:nvPr/>
        </p:nvSpPr>
        <p:spPr bwMode="auto">
          <a:xfrm>
            <a:off x="838200" y="4800600"/>
            <a:ext cx="7620000" cy="685800"/>
          </a:xfrm>
          <a:prstGeom prst="rect">
            <a:avLst/>
          </a:prstGeom>
          <a:solidFill>
            <a:srgbClr val="E9FA4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6" name="Oval 4">
            <a:extLst>
              <a:ext uri="{FF2B5EF4-FFF2-40B4-BE49-F238E27FC236}">
                <a16:creationId xmlns:a16="http://schemas.microsoft.com/office/drawing/2014/main" id="{A4A115F2-2792-4555-9673-6D5D3A3DC15D}"/>
              </a:ext>
            </a:extLst>
          </p:cNvPr>
          <p:cNvSpPr>
            <a:spLocks noChangeArrowheads="1"/>
          </p:cNvSpPr>
          <p:nvPr/>
        </p:nvSpPr>
        <p:spPr bwMode="auto">
          <a:xfrm>
            <a:off x="4191000" y="1752600"/>
            <a:ext cx="960438" cy="1182688"/>
          </a:xfrm>
          <a:prstGeom prst="ellipse">
            <a:avLst/>
          </a:prstGeom>
          <a:solidFill>
            <a:srgbClr val="DDDDDD"/>
          </a:solidFill>
          <a:ln w="9525">
            <a:solidFill>
              <a:srgbClr val="000000"/>
            </a:solidFill>
            <a:round/>
            <a:headEnd/>
            <a:tailEnd/>
          </a:ln>
          <a:effectLst/>
        </p:spPr>
        <p:txBody>
          <a:bodyPr wrap="none" anchor="ctr"/>
          <a:lstStyle/>
          <a:p>
            <a:endParaRPr lang="en-US"/>
          </a:p>
        </p:txBody>
      </p:sp>
      <p:sp>
        <p:nvSpPr>
          <p:cNvPr id="28677" name="Oval 5">
            <a:extLst>
              <a:ext uri="{FF2B5EF4-FFF2-40B4-BE49-F238E27FC236}">
                <a16:creationId xmlns:a16="http://schemas.microsoft.com/office/drawing/2014/main" id="{A048204E-BE7C-4F05-8598-53DE80E738E2}"/>
              </a:ext>
            </a:extLst>
          </p:cNvPr>
          <p:cNvSpPr>
            <a:spLocks noChangeArrowheads="1"/>
          </p:cNvSpPr>
          <p:nvPr/>
        </p:nvSpPr>
        <p:spPr bwMode="auto">
          <a:xfrm rot="15237936">
            <a:off x="4529931" y="2274094"/>
            <a:ext cx="236538" cy="4445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02" name="Line 30">
            <a:extLst>
              <a:ext uri="{FF2B5EF4-FFF2-40B4-BE49-F238E27FC236}">
                <a16:creationId xmlns:a16="http://schemas.microsoft.com/office/drawing/2014/main" id="{F7F23932-58EA-45C5-A927-C74EF56B3A0A}"/>
              </a:ext>
            </a:extLst>
          </p:cNvPr>
          <p:cNvSpPr>
            <a:spLocks noChangeShapeType="1"/>
          </p:cNvSpPr>
          <p:nvPr/>
        </p:nvSpPr>
        <p:spPr bwMode="auto">
          <a:xfrm>
            <a:off x="3779838" y="2273300"/>
            <a:ext cx="228600" cy="158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03" name="Line 31">
            <a:extLst>
              <a:ext uri="{FF2B5EF4-FFF2-40B4-BE49-F238E27FC236}">
                <a16:creationId xmlns:a16="http://schemas.microsoft.com/office/drawing/2014/main" id="{35C57D0D-D5FE-4FFA-A04D-550F5687C2E8}"/>
              </a:ext>
            </a:extLst>
          </p:cNvPr>
          <p:cNvSpPr>
            <a:spLocks noChangeShapeType="1"/>
          </p:cNvSpPr>
          <p:nvPr/>
        </p:nvSpPr>
        <p:spPr bwMode="auto">
          <a:xfrm>
            <a:off x="4724400" y="2401888"/>
            <a:ext cx="304800" cy="533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04" name="Text Box 32">
            <a:extLst>
              <a:ext uri="{FF2B5EF4-FFF2-40B4-BE49-F238E27FC236}">
                <a16:creationId xmlns:a16="http://schemas.microsoft.com/office/drawing/2014/main" id="{2D30D0BA-E2B6-4F1B-9BE9-883009E9D143}"/>
              </a:ext>
            </a:extLst>
          </p:cNvPr>
          <p:cNvSpPr txBox="1">
            <a:spLocks noChangeArrowheads="1"/>
          </p:cNvSpPr>
          <p:nvPr/>
        </p:nvSpPr>
        <p:spPr bwMode="auto">
          <a:xfrm>
            <a:off x="5029200" y="2743200"/>
            <a:ext cx="4222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S</a:t>
            </a:r>
            <a:r>
              <a:rPr lang="en-US" altLang="en-US" sz="2400" baseline="-25000">
                <a:solidFill>
                  <a:srgbClr val="000000"/>
                </a:solidFill>
                <a:latin typeface="Times" panose="02020603050405020304" pitchFamily="18" charset="0"/>
              </a:rPr>
              <a:t>f</a:t>
            </a:r>
            <a:endParaRPr lang="en-US" altLang="en-US" sz="2400">
              <a:solidFill>
                <a:srgbClr val="000000"/>
              </a:solidFill>
              <a:latin typeface="Times" panose="02020603050405020304" pitchFamily="18" charset="0"/>
            </a:endParaRPr>
          </a:p>
        </p:txBody>
      </p:sp>
      <p:sp>
        <p:nvSpPr>
          <p:cNvPr id="28706" name="Line 34">
            <a:extLst>
              <a:ext uri="{FF2B5EF4-FFF2-40B4-BE49-F238E27FC236}">
                <a16:creationId xmlns:a16="http://schemas.microsoft.com/office/drawing/2014/main" id="{555A36F1-2E32-4F38-93BE-06677BCFE08D}"/>
              </a:ext>
            </a:extLst>
          </p:cNvPr>
          <p:cNvSpPr>
            <a:spLocks noChangeShapeType="1"/>
          </p:cNvSpPr>
          <p:nvPr/>
        </p:nvSpPr>
        <p:spPr bwMode="auto">
          <a:xfrm flipV="1">
            <a:off x="4670425" y="2108200"/>
            <a:ext cx="228600" cy="152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07" name="Text Box 35">
            <a:extLst>
              <a:ext uri="{FF2B5EF4-FFF2-40B4-BE49-F238E27FC236}">
                <a16:creationId xmlns:a16="http://schemas.microsoft.com/office/drawing/2014/main" id="{E5BD519B-B663-4A11-BCCD-6F330F03C887}"/>
              </a:ext>
            </a:extLst>
          </p:cNvPr>
          <p:cNvSpPr txBox="1">
            <a:spLocks noChangeArrowheads="1"/>
          </p:cNvSpPr>
          <p:nvPr/>
        </p:nvSpPr>
        <p:spPr bwMode="auto">
          <a:xfrm>
            <a:off x="4610100" y="1830388"/>
            <a:ext cx="3111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a:solidFill>
                  <a:srgbClr val="000000"/>
                </a:solidFill>
                <a:latin typeface="Times" panose="02020603050405020304" pitchFamily="18" charset="0"/>
              </a:rPr>
              <a:t>n</a:t>
            </a:r>
            <a:endParaRPr lang="en-US" altLang="en-US" sz="2400">
              <a:solidFill>
                <a:srgbClr val="000000"/>
              </a:solidFill>
              <a:latin typeface="Times" panose="02020603050405020304" pitchFamily="18" charset="0"/>
            </a:endParaRPr>
          </a:p>
        </p:txBody>
      </p:sp>
      <p:sp>
        <p:nvSpPr>
          <p:cNvPr id="28708" name="Line 36">
            <a:extLst>
              <a:ext uri="{FF2B5EF4-FFF2-40B4-BE49-F238E27FC236}">
                <a16:creationId xmlns:a16="http://schemas.microsoft.com/office/drawing/2014/main" id="{4E381CFF-79BA-42F8-9EB6-6118ECE12919}"/>
              </a:ext>
            </a:extLst>
          </p:cNvPr>
          <p:cNvSpPr>
            <a:spLocks noChangeShapeType="1"/>
          </p:cNvSpPr>
          <p:nvPr/>
        </p:nvSpPr>
        <p:spPr bwMode="auto">
          <a:xfrm>
            <a:off x="5219700" y="2287588"/>
            <a:ext cx="228600"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710" name="Line 38">
            <a:extLst>
              <a:ext uri="{FF2B5EF4-FFF2-40B4-BE49-F238E27FC236}">
                <a16:creationId xmlns:a16="http://schemas.microsoft.com/office/drawing/2014/main" id="{4A1E89E5-FE43-4ACD-ACFA-2CD91797712A}"/>
              </a:ext>
            </a:extLst>
          </p:cNvPr>
          <p:cNvSpPr>
            <a:spLocks noChangeShapeType="1"/>
          </p:cNvSpPr>
          <p:nvPr/>
        </p:nvSpPr>
        <p:spPr bwMode="auto">
          <a:xfrm flipH="1">
            <a:off x="6069013" y="2276475"/>
            <a:ext cx="53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711" name="Line 39">
            <a:extLst>
              <a:ext uri="{FF2B5EF4-FFF2-40B4-BE49-F238E27FC236}">
                <a16:creationId xmlns:a16="http://schemas.microsoft.com/office/drawing/2014/main" id="{A29363CB-C587-4EE1-A70C-A9B8D1E5D0CF}"/>
              </a:ext>
            </a:extLst>
          </p:cNvPr>
          <p:cNvSpPr>
            <a:spLocks noChangeShapeType="1"/>
          </p:cNvSpPr>
          <p:nvPr/>
        </p:nvSpPr>
        <p:spPr bwMode="auto">
          <a:xfrm flipH="1">
            <a:off x="2703513" y="2265363"/>
            <a:ext cx="53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712" name="AutoShape 40">
            <a:extLst>
              <a:ext uri="{FF2B5EF4-FFF2-40B4-BE49-F238E27FC236}">
                <a16:creationId xmlns:a16="http://schemas.microsoft.com/office/drawing/2014/main" id="{77FC1C34-D66A-4157-8ED7-4DFA5BCC7077}"/>
              </a:ext>
            </a:extLst>
          </p:cNvPr>
          <p:cNvSpPr>
            <a:spLocks noChangeArrowheads="1"/>
          </p:cNvSpPr>
          <p:nvPr/>
        </p:nvSpPr>
        <p:spPr bwMode="auto">
          <a:xfrm>
            <a:off x="1943100" y="1906588"/>
            <a:ext cx="762000" cy="6096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13" name="Text Box 41">
            <a:extLst>
              <a:ext uri="{FF2B5EF4-FFF2-40B4-BE49-F238E27FC236}">
                <a16:creationId xmlns:a16="http://schemas.microsoft.com/office/drawing/2014/main" id="{B1597B46-4876-45D5-971A-75F7492A849A}"/>
              </a:ext>
            </a:extLst>
          </p:cNvPr>
          <p:cNvSpPr txBox="1">
            <a:spLocks noChangeArrowheads="1"/>
          </p:cNvSpPr>
          <p:nvPr/>
        </p:nvSpPr>
        <p:spPr bwMode="auto">
          <a:xfrm>
            <a:off x="1600200" y="914400"/>
            <a:ext cx="617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Auld Electromechanical Reciprocity Relation</a:t>
            </a:r>
          </a:p>
        </p:txBody>
      </p:sp>
      <p:sp>
        <p:nvSpPr>
          <p:cNvPr id="28714" name="Line 42">
            <a:extLst>
              <a:ext uri="{FF2B5EF4-FFF2-40B4-BE49-F238E27FC236}">
                <a16:creationId xmlns:a16="http://schemas.microsoft.com/office/drawing/2014/main" id="{1C376030-2FF5-4080-A3AA-B5CDF1243175}"/>
              </a:ext>
            </a:extLst>
          </p:cNvPr>
          <p:cNvSpPr>
            <a:spLocks noChangeShapeType="1"/>
          </p:cNvSpPr>
          <p:nvPr/>
        </p:nvSpPr>
        <p:spPr bwMode="auto">
          <a:xfrm flipH="1">
            <a:off x="6477000" y="1905000"/>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8715" name="Object 43">
            <a:extLst>
              <a:ext uri="{FF2B5EF4-FFF2-40B4-BE49-F238E27FC236}">
                <a16:creationId xmlns:a16="http://schemas.microsoft.com/office/drawing/2014/main" id="{74416048-F749-4367-9823-16668CB5D107}"/>
              </a:ext>
            </a:extLst>
          </p:cNvPr>
          <p:cNvGraphicFramePr>
            <a:graphicFrameLocks noChangeAspect="1"/>
          </p:cNvGraphicFramePr>
          <p:nvPr/>
        </p:nvGraphicFramePr>
        <p:xfrm>
          <a:off x="6781800" y="1752600"/>
          <a:ext cx="279400" cy="304800"/>
        </p:xfrm>
        <a:graphic>
          <a:graphicData uri="http://schemas.openxmlformats.org/presentationml/2006/ole">
            <mc:AlternateContent xmlns:mc="http://schemas.openxmlformats.org/markup-compatibility/2006">
              <mc:Choice xmlns:v="urn:schemas-microsoft-com:vml" Requires="v">
                <p:oleObj spid="_x0000_s4102" name="Equation" r:id="rId4" imgW="139680" imgH="152280" progId="Equation.DSMT4">
                  <p:embed/>
                </p:oleObj>
              </mc:Choice>
              <mc:Fallback>
                <p:oleObj name="Equation" r:id="rId4" imgW="139680" imgH="152280" progId="Equation.DSMT4">
                  <p:embed/>
                  <p:pic>
                    <p:nvPicPr>
                      <p:cNvPr id="0" name="Object 4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1752600"/>
                        <a:ext cx="2794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716" name="Object 44">
            <a:extLst>
              <a:ext uri="{FF2B5EF4-FFF2-40B4-BE49-F238E27FC236}">
                <a16:creationId xmlns:a16="http://schemas.microsoft.com/office/drawing/2014/main" id="{79D56675-D46C-4D82-BAFF-7B327D67D058}"/>
              </a:ext>
            </a:extLst>
          </p:cNvPr>
          <p:cNvGraphicFramePr>
            <a:graphicFrameLocks noChangeAspect="1"/>
          </p:cNvGraphicFramePr>
          <p:nvPr/>
        </p:nvGraphicFramePr>
        <p:xfrm>
          <a:off x="3810000" y="2362200"/>
          <a:ext cx="266700" cy="288925"/>
        </p:xfrm>
        <a:graphic>
          <a:graphicData uri="http://schemas.openxmlformats.org/presentationml/2006/ole">
            <mc:AlternateContent xmlns:mc="http://schemas.openxmlformats.org/markup-compatibility/2006">
              <mc:Choice xmlns:v="urn:schemas-microsoft-com:vml" Requires="v">
                <p:oleObj spid="_x0000_s4103" name="Equation" r:id="rId6" imgW="152280" imgH="164880" progId="Equation.DSMT4">
                  <p:embed/>
                </p:oleObj>
              </mc:Choice>
              <mc:Fallback>
                <p:oleObj name="Equation" r:id="rId6" imgW="152280" imgH="164880" progId="Equation.DSMT4">
                  <p:embed/>
                  <p:pic>
                    <p:nvPicPr>
                      <p:cNvPr id="0" name="Object 4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0" y="2362200"/>
                        <a:ext cx="266700"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718" name="Text Box 46">
            <a:extLst>
              <a:ext uri="{FF2B5EF4-FFF2-40B4-BE49-F238E27FC236}">
                <a16:creationId xmlns:a16="http://schemas.microsoft.com/office/drawing/2014/main" id="{2354911A-D382-43D5-807B-C9048E7FBFCA}"/>
              </a:ext>
            </a:extLst>
          </p:cNvPr>
          <p:cNvSpPr txBox="1">
            <a:spLocks noChangeArrowheads="1"/>
          </p:cNvSpPr>
          <p:nvPr/>
        </p:nvSpPr>
        <p:spPr bwMode="auto">
          <a:xfrm>
            <a:off x="914400" y="4267200"/>
            <a:ext cx="7696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Auld's assumptions:</a:t>
            </a:r>
          </a:p>
          <a:p>
            <a:endParaRPr lang="en-US" altLang="en-US"/>
          </a:p>
          <a:p>
            <a:r>
              <a:rPr lang="en-US" altLang="en-US"/>
              <a:t> 1) linear, reciprocal electromechanical system (harmonic disturbances)</a:t>
            </a:r>
          </a:p>
          <a:p>
            <a:r>
              <a:rPr lang="en-US" altLang="en-US"/>
              <a:t> 2) fundamental TEM mode propagating in the cable</a:t>
            </a:r>
          </a:p>
        </p:txBody>
      </p:sp>
      <p:sp>
        <p:nvSpPr>
          <p:cNvPr id="28719" name="Text Box 47">
            <a:extLst>
              <a:ext uri="{FF2B5EF4-FFF2-40B4-BE49-F238E27FC236}">
                <a16:creationId xmlns:a16="http://schemas.microsoft.com/office/drawing/2014/main" id="{9BFAF570-F9FA-4ABC-91A5-2CDF3F6175B0}"/>
              </a:ext>
            </a:extLst>
          </p:cNvPr>
          <p:cNvSpPr txBox="1">
            <a:spLocks noChangeArrowheads="1"/>
          </p:cNvSpPr>
          <p:nvPr/>
        </p:nvSpPr>
        <p:spPr bwMode="auto">
          <a:xfrm>
            <a:off x="990600" y="5715000"/>
            <a:ext cx="1847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Since we expect</a:t>
            </a:r>
          </a:p>
        </p:txBody>
      </p:sp>
      <p:graphicFrame>
        <p:nvGraphicFramePr>
          <p:cNvPr id="28720" name="Object 48">
            <a:extLst>
              <a:ext uri="{FF2B5EF4-FFF2-40B4-BE49-F238E27FC236}">
                <a16:creationId xmlns:a16="http://schemas.microsoft.com/office/drawing/2014/main" id="{A984B066-7A1B-46AE-BB22-BF2416A51361}"/>
              </a:ext>
            </a:extLst>
          </p:cNvPr>
          <p:cNvGraphicFramePr>
            <a:graphicFrameLocks noChangeAspect="1"/>
          </p:cNvGraphicFramePr>
          <p:nvPr/>
        </p:nvGraphicFramePr>
        <p:xfrm>
          <a:off x="2971800" y="5638800"/>
          <a:ext cx="1828800" cy="446088"/>
        </p:xfrm>
        <a:graphic>
          <a:graphicData uri="http://schemas.openxmlformats.org/presentationml/2006/ole">
            <mc:AlternateContent xmlns:mc="http://schemas.openxmlformats.org/markup-compatibility/2006">
              <mc:Choice xmlns:v="urn:schemas-microsoft-com:vml" Requires="v">
                <p:oleObj spid="_x0000_s4104" name="Equation" r:id="rId8" imgW="1041120" imgH="253800" progId="Equation.DSMT4">
                  <p:embed/>
                </p:oleObj>
              </mc:Choice>
              <mc:Fallback>
                <p:oleObj name="Equation" r:id="rId8" imgW="1041120" imgH="253800" progId="Equation.DSMT4">
                  <p:embed/>
                  <p:pic>
                    <p:nvPicPr>
                      <p:cNvPr id="0" name="Object 4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71800" y="5638800"/>
                        <a:ext cx="1828800" cy="446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721" name="Text Box 49">
            <a:extLst>
              <a:ext uri="{FF2B5EF4-FFF2-40B4-BE49-F238E27FC236}">
                <a16:creationId xmlns:a16="http://schemas.microsoft.com/office/drawing/2014/main" id="{C7FCB111-80FD-4913-96CB-6E236DFEC26B}"/>
              </a:ext>
            </a:extLst>
          </p:cNvPr>
          <p:cNvSpPr txBox="1">
            <a:spLocks noChangeArrowheads="1"/>
          </p:cNvSpPr>
          <p:nvPr/>
        </p:nvSpPr>
        <p:spPr bwMode="auto">
          <a:xfrm>
            <a:off x="4953000" y="5638800"/>
            <a:ext cx="31321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Auld's relation "essentially" is</a:t>
            </a:r>
          </a:p>
        </p:txBody>
      </p:sp>
      <p:sp>
        <p:nvSpPr>
          <p:cNvPr id="28722" name="Text Box 50">
            <a:extLst>
              <a:ext uri="{FF2B5EF4-FFF2-40B4-BE49-F238E27FC236}">
                <a16:creationId xmlns:a16="http://schemas.microsoft.com/office/drawing/2014/main" id="{968F4921-BD6F-45AE-BF33-B3A14628D4F1}"/>
              </a:ext>
            </a:extLst>
          </p:cNvPr>
          <p:cNvSpPr txBox="1">
            <a:spLocks noChangeArrowheads="1"/>
          </p:cNvSpPr>
          <p:nvPr/>
        </p:nvSpPr>
        <p:spPr bwMode="auto">
          <a:xfrm>
            <a:off x="974725" y="6056313"/>
            <a:ext cx="3625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 ultrasonic measurement model</a:t>
            </a:r>
          </a:p>
        </p:txBody>
      </p:sp>
      <p:sp>
        <p:nvSpPr>
          <p:cNvPr id="28725" name="Line 53">
            <a:extLst>
              <a:ext uri="{FF2B5EF4-FFF2-40B4-BE49-F238E27FC236}">
                <a16:creationId xmlns:a16="http://schemas.microsoft.com/office/drawing/2014/main" id="{9AEEC333-780A-49E3-B5A6-B4BFA0152B57}"/>
              </a:ext>
            </a:extLst>
          </p:cNvPr>
          <p:cNvSpPr>
            <a:spLocks noChangeShapeType="1"/>
          </p:cNvSpPr>
          <p:nvPr/>
        </p:nvSpPr>
        <p:spPr bwMode="auto">
          <a:xfrm>
            <a:off x="6684963" y="2274888"/>
            <a:ext cx="488950" cy="11112"/>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28726" name="Group 54">
            <a:extLst>
              <a:ext uri="{FF2B5EF4-FFF2-40B4-BE49-F238E27FC236}">
                <a16:creationId xmlns:a16="http://schemas.microsoft.com/office/drawing/2014/main" id="{FD7BFFAB-0EF5-4B9A-B8EE-7A56E6FC3C2F}"/>
              </a:ext>
            </a:extLst>
          </p:cNvPr>
          <p:cNvGrpSpPr>
            <a:grpSpLocks/>
          </p:cNvGrpSpPr>
          <p:nvPr/>
        </p:nvGrpSpPr>
        <p:grpSpPr bwMode="auto">
          <a:xfrm>
            <a:off x="3016250" y="1446213"/>
            <a:ext cx="914400" cy="431800"/>
            <a:chOff x="1742" y="1782"/>
            <a:chExt cx="576" cy="272"/>
          </a:xfrm>
        </p:grpSpPr>
        <p:sp>
          <p:nvSpPr>
            <p:cNvPr id="28727" name="Oval 55">
              <a:extLst>
                <a:ext uri="{FF2B5EF4-FFF2-40B4-BE49-F238E27FC236}">
                  <a16:creationId xmlns:a16="http://schemas.microsoft.com/office/drawing/2014/main" id="{C91CEC0F-3C2A-4212-A9AD-C297C0EDC28C}"/>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28" name="Oval 56">
              <a:extLst>
                <a:ext uri="{FF2B5EF4-FFF2-40B4-BE49-F238E27FC236}">
                  <a16:creationId xmlns:a16="http://schemas.microsoft.com/office/drawing/2014/main" id="{5BE3F075-0183-4731-8B62-B31E16B9797A}"/>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29" name="Oval 57">
              <a:extLst>
                <a:ext uri="{FF2B5EF4-FFF2-40B4-BE49-F238E27FC236}">
                  <a16:creationId xmlns:a16="http://schemas.microsoft.com/office/drawing/2014/main" id="{B0A29C9A-7F1E-41DF-AE32-2C3B578DF7D7}"/>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30" name="Oval 58">
              <a:extLst>
                <a:ext uri="{FF2B5EF4-FFF2-40B4-BE49-F238E27FC236}">
                  <a16:creationId xmlns:a16="http://schemas.microsoft.com/office/drawing/2014/main" id="{0B5E829F-EE72-455F-BA77-E3AFAB40336D}"/>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31" name="Oval 59">
              <a:extLst>
                <a:ext uri="{FF2B5EF4-FFF2-40B4-BE49-F238E27FC236}">
                  <a16:creationId xmlns:a16="http://schemas.microsoft.com/office/drawing/2014/main" id="{2D60F1F0-7925-4690-B03A-D797C4C67117}"/>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32" name="Rectangle 60">
              <a:extLst>
                <a:ext uri="{FF2B5EF4-FFF2-40B4-BE49-F238E27FC236}">
                  <a16:creationId xmlns:a16="http://schemas.microsoft.com/office/drawing/2014/main" id="{81852D76-61D1-495D-B4BE-AE360751683F}"/>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33" name="Rectangle 61">
              <a:extLst>
                <a:ext uri="{FF2B5EF4-FFF2-40B4-BE49-F238E27FC236}">
                  <a16:creationId xmlns:a16="http://schemas.microsoft.com/office/drawing/2014/main" id="{98CE328A-2EF6-4D4E-8DFF-CDD856596898}"/>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34" name="Rectangle 62">
              <a:extLst>
                <a:ext uri="{FF2B5EF4-FFF2-40B4-BE49-F238E27FC236}">
                  <a16:creationId xmlns:a16="http://schemas.microsoft.com/office/drawing/2014/main" id="{50B8FF57-1A8E-4CA9-9405-DC2EB4CBDEC3}"/>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8735" name="Group 63">
            <a:extLst>
              <a:ext uri="{FF2B5EF4-FFF2-40B4-BE49-F238E27FC236}">
                <a16:creationId xmlns:a16="http://schemas.microsoft.com/office/drawing/2014/main" id="{4075F47C-399F-4237-8D66-96ACE7159556}"/>
              </a:ext>
            </a:extLst>
          </p:cNvPr>
          <p:cNvGrpSpPr>
            <a:grpSpLocks/>
          </p:cNvGrpSpPr>
          <p:nvPr/>
        </p:nvGrpSpPr>
        <p:grpSpPr bwMode="auto">
          <a:xfrm>
            <a:off x="5324475" y="1489075"/>
            <a:ext cx="914400" cy="431800"/>
            <a:chOff x="1742" y="1782"/>
            <a:chExt cx="576" cy="272"/>
          </a:xfrm>
        </p:grpSpPr>
        <p:sp>
          <p:nvSpPr>
            <p:cNvPr id="28736" name="Oval 64">
              <a:extLst>
                <a:ext uri="{FF2B5EF4-FFF2-40B4-BE49-F238E27FC236}">
                  <a16:creationId xmlns:a16="http://schemas.microsoft.com/office/drawing/2014/main" id="{5B8CD055-9800-4921-90D3-8C98D64AB41D}"/>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37" name="Oval 65">
              <a:extLst>
                <a:ext uri="{FF2B5EF4-FFF2-40B4-BE49-F238E27FC236}">
                  <a16:creationId xmlns:a16="http://schemas.microsoft.com/office/drawing/2014/main" id="{CDE15D69-5873-4C17-B94A-95643D1560B2}"/>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38" name="Oval 66">
              <a:extLst>
                <a:ext uri="{FF2B5EF4-FFF2-40B4-BE49-F238E27FC236}">
                  <a16:creationId xmlns:a16="http://schemas.microsoft.com/office/drawing/2014/main" id="{2A4B6F4D-09FA-4850-A36E-71AB6F888256}"/>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39" name="Oval 67">
              <a:extLst>
                <a:ext uri="{FF2B5EF4-FFF2-40B4-BE49-F238E27FC236}">
                  <a16:creationId xmlns:a16="http://schemas.microsoft.com/office/drawing/2014/main" id="{E69B1B2C-6BF2-49EB-A2C1-D9750B62E3F5}"/>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40" name="Oval 68">
              <a:extLst>
                <a:ext uri="{FF2B5EF4-FFF2-40B4-BE49-F238E27FC236}">
                  <a16:creationId xmlns:a16="http://schemas.microsoft.com/office/drawing/2014/main" id="{2A35148B-4291-4575-8A44-B57D61562589}"/>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41" name="Rectangle 69">
              <a:extLst>
                <a:ext uri="{FF2B5EF4-FFF2-40B4-BE49-F238E27FC236}">
                  <a16:creationId xmlns:a16="http://schemas.microsoft.com/office/drawing/2014/main" id="{71AD0426-A6BC-4548-8CB3-92412FD6A42D}"/>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42" name="Rectangle 70">
              <a:extLst>
                <a:ext uri="{FF2B5EF4-FFF2-40B4-BE49-F238E27FC236}">
                  <a16:creationId xmlns:a16="http://schemas.microsoft.com/office/drawing/2014/main" id="{439A86C2-3CB2-4ED2-BBAD-4D534F8E3D6C}"/>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43" name="Rectangle 71">
              <a:extLst>
                <a:ext uri="{FF2B5EF4-FFF2-40B4-BE49-F238E27FC236}">
                  <a16:creationId xmlns:a16="http://schemas.microsoft.com/office/drawing/2014/main" id="{D5DAD283-9F32-4AC9-B81E-228D89FEADC4}"/>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8744" name="Text Box 72">
            <a:extLst>
              <a:ext uri="{FF2B5EF4-FFF2-40B4-BE49-F238E27FC236}">
                <a16:creationId xmlns:a16="http://schemas.microsoft.com/office/drawing/2014/main" id="{4C4E722E-185A-4DD9-A56B-C313F7668829}"/>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28745" name="Line 73">
            <a:extLst>
              <a:ext uri="{FF2B5EF4-FFF2-40B4-BE49-F238E27FC236}">
                <a16:creationId xmlns:a16="http://schemas.microsoft.com/office/drawing/2014/main" id="{3450B6E9-E414-4079-AEBF-7633351001E6}"/>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28747" name="Group 75">
            <a:extLst>
              <a:ext uri="{FF2B5EF4-FFF2-40B4-BE49-F238E27FC236}">
                <a16:creationId xmlns:a16="http://schemas.microsoft.com/office/drawing/2014/main" id="{7D278CB0-D979-40F7-9D0B-A31C6CDD462E}"/>
              </a:ext>
            </a:extLst>
          </p:cNvPr>
          <p:cNvGrpSpPr>
            <a:grpSpLocks/>
          </p:cNvGrpSpPr>
          <p:nvPr/>
        </p:nvGrpSpPr>
        <p:grpSpPr bwMode="auto">
          <a:xfrm>
            <a:off x="3217863" y="2135188"/>
            <a:ext cx="522287" cy="277812"/>
            <a:chOff x="1296" y="1296"/>
            <a:chExt cx="624" cy="336"/>
          </a:xfrm>
        </p:grpSpPr>
        <p:sp>
          <p:nvSpPr>
            <p:cNvPr id="28748" name="Rectangle 76">
              <a:extLst>
                <a:ext uri="{FF2B5EF4-FFF2-40B4-BE49-F238E27FC236}">
                  <a16:creationId xmlns:a16="http://schemas.microsoft.com/office/drawing/2014/main" id="{96A800A7-3832-41BA-9257-5E98BC9CB9EF}"/>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49" name="Rectangle 77">
              <a:extLst>
                <a:ext uri="{FF2B5EF4-FFF2-40B4-BE49-F238E27FC236}">
                  <a16:creationId xmlns:a16="http://schemas.microsoft.com/office/drawing/2014/main" id="{86E94CFE-DC9C-4538-9406-CE754AD0FF4D}"/>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50" name="Rectangle 78">
              <a:extLst>
                <a:ext uri="{FF2B5EF4-FFF2-40B4-BE49-F238E27FC236}">
                  <a16:creationId xmlns:a16="http://schemas.microsoft.com/office/drawing/2014/main" id="{7C76711F-6619-4B25-8E95-21AA0C003414}"/>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51" name="Rectangle 79">
              <a:extLst>
                <a:ext uri="{FF2B5EF4-FFF2-40B4-BE49-F238E27FC236}">
                  <a16:creationId xmlns:a16="http://schemas.microsoft.com/office/drawing/2014/main" id="{05E0AC1E-7DC5-493B-9ECA-9ECBDFFFB4B7}"/>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8752" name="Text Box 80">
            <a:extLst>
              <a:ext uri="{FF2B5EF4-FFF2-40B4-BE49-F238E27FC236}">
                <a16:creationId xmlns:a16="http://schemas.microsoft.com/office/drawing/2014/main" id="{A155C384-9685-45FD-86CB-BE22EB5F120C}"/>
              </a:ext>
            </a:extLst>
          </p:cNvPr>
          <p:cNvSpPr txBox="1">
            <a:spLocks noChangeArrowheads="1"/>
          </p:cNvSpPr>
          <p:nvPr/>
        </p:nvSpPr>
        <p:spPr bwMode="auto">
          <a:xfrm>
            <a:off x="3369469" y="2021682"/>
            <a:ext cx="3492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dirty="0">
                <a:solidFill>
                  <a:srgbClr val="000000"/>
                </a:solidFill>
                <a:latin typeface="Times" panose="02020603050405020304" pitchFamily="18" charset="0"/>
              </a:rPr>
              <a:t>A</a:t>
            </a:r>
            <a:endParaRPr lang="en-US" altLang="en-US" sz="2400" dirty="0">
              <a:solidFill>
                <a:srgbClr val="000000"/>
              </a:solidFill>
              <a:latin typeface="Times" panose="02020603050405020304" pitchFamily="18" charset="0"/>
            </a:endParaRPr>
          </a:p>
        </p:txBody>
      </p:sp>
      <p:grpSp>
        <p:nvGrpSpPr>
          <p:cNvPr id="28753" name="Group 81">
            <a:extLst>
              <a:ext uri="{FF2B5EF4-FFF2-40B4-BE49-F238E27FC236}">
                <a16:creationId xmlns:a16="http://schemas.microsoft.com/office/drawing/2014/main" id="{F9A41EAE-AE8F-4E0E-A5BD-42FE5010DD33}"/>
              </a:ext>
            </a:extLst>
          </p:cNvPr>
          <p:cNvGrpSpPr>
            <a:grpSpLocks/>
          </p:cNvGrpSpPr>
          <p:nvPr/>
        </p:nvGrpSpPr>
        <p:grpSpPr bwMode="auto">
          <a:xfrm>
            <a:off x="5588000" y="2089150"/>
            <a:ext cx="522288" cy="366713"/>
            <a:chOff x="3120" y="2218"/>
            <a:chExt cx="329" cy="231"/>
          </a:xfrm>
        </p:grpSpPr>
        <p:grpSp>
          <p:nvGrpSpPr>
            <p:cNvPr id="28754" name="Group 82">
              <a:extLst>
                <a:ext uri="{FF2B5EF4-FFF2-40B4-BE49-F238E27FC236}">
                  <a16:creationId xmlns:a16="http://schemas.microsoft.com/office/drawing/2014/main" id="{F1C2ECF5-6411-4085-9F4E-D9B37009BC13}"/>
                </a:ext>
              </a:extLst>
            </p:cNvPr>
            <p:cNvGrpSpPr>
              <a:grpSpLocks/>
            </p:cNvGrpSpPr>
            <p:nvPr/>
          </p:nvGrpSpPr>
          <p:grpSpPr bwMode="auto">
            <a:xfrm flipH="1">
              <a:off x="3120" y="2256"/>
              <a:ext cx="329" cy="175"/>
              <a:chOff x="1296" y="1296"/>
              <a:chExt cx="624" cy="336"/>
            </a:xfrm>
          </p:grpSpPr>
          <p:sp>
            <p:nvSpPr>
              <p:cNvPr id="28755" name="Rectangle 83">
                <a:extLst>
                  <a:ext uri="{FF2B5EF4-FFF2-40B4-BE49-F238E27FC236}">
                    <a16:creationId xmlns:a16="http://schemas.microsoft.com/office/drawing/2014/main" id="{CAD4BD9C-9F7F-4C69-ABAB-D82D0F3FCA1A}"/>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56" name="Rectangle 84">
                <a:extLst>
                  <a:ext uri="{FF2B5EF4-FFF2-40B4-BE49-F238E27FC236}">
                    <a16:creationId xmlns:a16="http://schemas.microsoft.com/office/drawing/2014/main" id="{6A81BE44-1298-4ACC-8F7F-255DF66140F4}"/>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57" name="Rectangle 85">
                <a:extLst>
                  <a:ext uri="{FF2B5EF4-FFF2-40B4-BE49-F238E27FC236}">
                    <a16:creationId xmlns:a16="http://schemas.microsoft.com/office/drawing/2014/main" id="{947A6D80-5BC2-478A-885B-59312FF0D825}"/>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58" name="Rectangle 86">
                <a:extLst>
                  <a:ext uri="{FF2B5EF4-FFF2-40B4-BE49-F238E27FC236}">
                    <a16:creationId xmlns:a16="http://schemas.microsoft.com/office/drawing/2014/main" id="{AE24F01C-FAF0-4967-ADC9-C95701063F80}"/>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8759" name="Text Box 87">
              <a:extLst>
                <a:ext uri="{FF2B5EF4-FFF2-40B4-BE49-F238E27FC236}">
                  <a16:creationId xmlns:a16="http://schemas.microsoft.com/office/drawing/2014/main" id="{83A418C4-F8D6-42D6-AB0A-E606F3A71014}"/>
                </a:ext>
              </a:extLst>
            </p:cNvPr>
            <p:cNvSpPr txBox="1">
              <a:spLocks noChangeArrowheads="1"/>
            </p:cNvSpPr>
            <p:nvPr/>
          </p:nvSpPr>
          <p:spPr bwMode="auto">
            <a:xfrm>
              <a:off x="3146" y="2218"/>
              <a:ext cx="2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B</a:t>
              </a:r>
            </a:p>
          </p:txBody>
        </p:sp>
      </p:grpSp>
      <p:graphicFrame>
        <p:nvGraphicFramePr>
          <p:cNvPr id="28760" name="Object 88">
            <a:extLst>
              <a:ext uri="{FF2B5EF4-FFF2-40B4-BE49-F238E27FC236}">
                <a16:creationId xmlns:a16="http://schemas.microsoft.com/office/drawing/2014/main" id="{7A57A431-BF6B-44C0-A300-4694EA9A9212}"/>
              </a:ext>
            </a:extLst>
          </p:cNvPr>
          <p:cNvGraphicFramePr>
            <a:graphicFrameLocks noChangeAspect="1"/>
          </p:cNvGraphicFramePr>
          <p:nvPr/>
        </p:nvGraphicFramePr>
        <p:xfrm>
          <a:off x="2286000" y="3352800"/>
          <a:ext cx="4348163" cy="946150"/>
        </p:xfrm>
        <a:graphic>
          <a:graphicData uri="http://schemas.openxmlformats.org/presentationml/2006/ole">
            <mc:AlternateContent xmlns:mc="http://schemas.openxmlformats.org/markup-compatibility/2006">
              <mc:Choice xmlns:v="urn:schemas-microsoft-com:vml" Requires="v">
                <p:oleObj spid="_x0000_s4105" name="Equation" r:id="rId10" imgW="2158920" imgH="469800" progId="Equation.DSMT4">
                  <p:embed/>
                </p:oleObj>
              </mc:Choice>
              <mc:Fallback>
                <p:oleObj name="Equation" r:id="rId10" imgW="2158920" imgH="469800" progId="Equation.DSMT4">
                  <p:embed/>
                  <p:pic>
                    <p:nvPicPr>
                      <p:cNvPr id="0" name="Object 8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86000" y="3352800"/>
                        <a:ext cx="4348163"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a:extLst>
              <a:ext uri="{FF2B5EF4-FFF2-40B4-BE49-F238E27FC236}">
                <a16:creationId xmlns:a16="http://schemas.microsoft.com/office/drawing/2014/main" id="{47FC2B95-B4D9-46CF-ADF3-65DA802D2270}"/>
              </a:ext>
            </a:extLst>
          </p:cNvPr>
          <p:cNvSpPr txBox="1">
            <a:spLocks noChangeArrowheads="1"/>
          </p:cNvSpPr>
          <p:nvPr/>
        </p:nvSpPr>
        <p:spPr bwMode="auto">
          <a:xfrm>
            <a:off x="1981200" y="990600"/>
            <a:ext cx="4881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An Alternative Reciprocity Relation</a:t>
            </a:r>
          </a:p>
        </p:txBody>
      </p:sp>
      <p:sp>
        <p:nvSpPr>
          <p:cNvPr id="30725" name="Text Box 5">
            <a:extLst>
              <a:ext uri="{FF2B5EF4-FFF2-40B4-BE49-F238E27FC236}">
                <a16:creationId xmlns:a16="http://schemas.microsoft.com/office/drawing/2014/main" id="{020A7542-D445-48D3-8672-CC8D98E493B7}"/>
              </a:ext>
            </a:extLst>
          </p:cNvPr>
          <p:cNvSpPr txBox="1">
            <a:spLocks noChangeArrowheads="1"/>
          </p:cNvSpPr>
          <p:nvPr/>
        </p:nvSpPr>
        <p:spPr bwMode="auto">
          <a:xfrm>
            <a:off x="674688" y="1582738"/>
            <a:ext cx="76358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 1998, Dang, Schmerr, and Sedov obtained a completely explicit model relationship using a purely </a:t>
            </a:r>
            <a:r>
              <a:rPr lang="en-US" altLang="en-US" u="sng"/>
              <a:t>mechanical reciprocity</a:t>
            </a:r>
            <a:r>
              <a:rPr lang="en-US" altLang="en-US"/>
              <a:t> relationship plus several other relatively weak assumptions</a:t>
            </a:r>
          </a:p>
        </p:txBody>
      </p:sp>
      <p:sp>
        <p:nvSpPr>
          <p:cNvPr id="30726" name="Rectangle 6">
            <a:extLst>
              <a:ext uri="{FF2B5EF4-FFF2-40B4-BE49-F238E27FC236}">
                <a16:creationId xmlns:a16="http://schemas.microsoft.com/office/drawing/2014/main" id="{C2C4C797-F109-4FA1-B61D-D359704016B4}"/>
              </a:ext>
            </a:extLst>
          </p:cNvPr>
          <p:cNvSpPr>
            <a:spLocks noChangeArrowheads="1"/>
          </p:cNvSpPr>
          <p:nvPr/>
        </p:nvSpPr>
        <p:spPr bwMode="auto">
          <a:xfrm>
            <a:off x="598488" y="5392738"/>
            <a:ext cx="7924800" cy="1295400"/>
          </a:xfrm>
          <a:prstGeom prst="rect">
            <a:avLst/>
          </a:prstGeom>
          <a:solidFill>
            <a:srgbClr val="DDDDDD"/>
          </a:solidFill>
          <a:ln>
            <a:noFill/>
          </a:ln>
          <a:effectLst/>
        </p:spPr>
        <p:txBody>
          <a:bodyPr wrap="none" anchor="ctr"/>
          <a:lstStyle/>
          <a:p>
            <a:endParaRPr lang="en-US"/>
          </a:p>
        </p:txBody>
      </p:sp>
      <p:graphicFrame>
        <p:nvGraphicFramePr>
          <p:cNvPr id="30727" name="Object 7">
            <a:extLst>
              <a:ext uri="{FF2B5EF4-FFF2-40B4-BE49-F238E27FC236}">
                <a16:creationId xmlns:a16="http://schemas.microsoft.com/office/drawing/2014/main" id="{CE2793D9-5770-4085-9031-C0B431FB3CA1}"/>
              </a:ext>
            </a:extLst>
          </p:cNvPr>
          <p:cNvGraphicFramePr>
            <a:graphicFrameLocks noChangeAspect="1"/>
          </p:cNvGraphicFramePr>
          <p:nvPr/>
        </p:nvGraphicFramePr>
        <p:xfrm>
          <a:off x="879475" y="5508625"/>
          <a:ext cx="7281863" cy="1044575"/>
        </p:xfrm>
        <a:graphic>
          <a:graphicData uri="http://schemas.openxmlformats.org/presentationml/2006/ole">
            <mc:AlternateContent xmlns:mc="http://schemas.openxmlformats.org/markup-compatibility/2006">
              <mc:Choice xmlns:v="urn:schemas-microsoft-com:vml" Requires="v">
                <p:oleObj spid="_x0000_s5123" name="Equation" r:id="rId4" imgW="3454200" imgH="495000" progId="Equation.DSMT4">
                  <p:embed/>
                </p:oleObj>
              </mc:Choice>
              <mc:Fallback>
                <p:oleObj name="Equation" r:id="rId4" imgW="3454200" imgH="4950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9475" y="5508625"/>
                        <a:ext cx="7281863" cy="1044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28" name="Oval 8">
            <a:extLst>
              <a:ext uri="{FF2B5EF4-FFF2-40B4-BE49-F238E27FC236}">
                <a16:creationId xmlns:a16="http://schemas.microsoft.com/office/drawing/2014/main" id="{C8C997D6-F663-48C5-B4A6-AABF14C719B6}"/>
              </a:ext>
            </a:extLst>
          </p:cNvPr>
          <p:cNvSpPr>
            <a:spLocks noChangeArrowheads="1"/>
          </p:cNvSpPr>
          <p:nvPr/>
        </p:nvSpPr>
        <p:spPr bwMode="auto">
          <a:xfrm>
            <a:off x="2122488" y="3251200"/>
            <a:ext cx="960437" cy="1182688"/>
          </a:xfrm>
          <a:prstGeom prst="ellipse">
            <a:avLst/>
          </a:prstGeom>
          <a:solidFill>
            <a:srgbClr val="DDDDDD"/>
          </a:solidFill>
          <a:ln w="9525">
            <a:solidFill>
              <a:srgbClr val="000000"/>
            </a:solidFill>
            <a:round/>
            <a:headEnd/>
            <a:tailEnd/>
          </a:ln>
          <a:effectLst/>
        </p:spPr>
        <p:txBody>
          <a:bodyPr wrap="none" anchor="ctr"/>
          <a:lstStyle/>
          <a:p>
            <a:endParaRPr lang="en-US"/>
          </a:p>
        </p:txBody>
      </p:sp>
      <p:sp>
        <p:nvSpPr>
          <p:cNvPr id="30729" name="Oval 9">
            <a:extLst>
              <a:ext uri="{FF2B5EF4-FFF2-40B4-BE49-F238E27FC236}">
                <a16:creationId xmlns:a16="http://schemas.microsoft.com/office/drawing/2014/main" id="{826C6FB0-3E08-4D55-A48F-B0E771147E73}"/>
              </a:ext>
            </a:extLst>
          </p:cNvPr>
          <p:cNvSpPr>
            <a:spLocks noChangeArrowheads="1"/>
          </p:cNvSpPr>
          <p:nvPr/>
        </p:nvSpPr>
        <p:spPr bwMode="auto">
          <a:xfrm rot="15237936">
            <a:off x="2461419" y="3772694"/>
            <a:ext cx="236538" cy="4445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4" name="Freeform 14">
            <a:extLst>
              <a:ext uri="{FF2B5EF4-FFF2-40B4-BE49-F238E27FC236}">
                <a16:creationId xmlns:a16="http://schemas.microsoft.com/office/drawing/2014/main" id="{F6EF230D-2E69-441F-8690-3ACF51477632}"/>
              </a:ext>
            </a:extLst>
          </p:cNvPr>
          <p:cNvSpPr>
            <a:spLocks/>
          </p:cNvSpPr>
          <p:nvPr/>
        </p:nvSpPr>
        <p:spPr bwMode="auto">
          <a:xfrm>
            <a:off x="827088" y="3479800"/>
            <a:ext cx="334962" cy="293688"/>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8" name="Freeform 28">
            <a:extLst>
              <a:ext uri="{FF2B5EF4-FFF2-40B4-BE49-F238E27FC236}">
                <a16:creationId xmlns:a16="http://schemas.microsoft.com/office/drawing/2014/main" id="{039E9752-407F-481A-99AA-45B10063264D}"/>
              </a:ext>
            </a:extLst>
          </p:cNvPr>
          <p:cNvSpPr>
            <a:spLocks/>
          </p:cNvSpPr>
          <p:nvPr/>
        </p:nvSpPr>
        <p:spPr bwMode="auto">
          <a:xfrm flipH="1">
            <a:off x="3997325" y="3487738"/>
            <a:ext cx="334963" cy="293687"/>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58" name="Line 38">
            <a:extLst>
              <a:ext uri="{FF2B5EF4-FFF2-40B4-BE49-F238E27FC236}">
                <a16:creationId xmlns:a16="http://schemas.microsoft.com/office/drawing/2014/main" id="{AC6A87EE-1C90-44FF-B356-2B6E5CBC6848}"/>
              </a:ext>
            </a:extLst>
          </p:cNvPr>
          <p:cNvSpPr>
            <a:spLocks noChangeShapeType="1"/>
          </p:cNvSpPr>
          <p:nvPr/>
        </p:nvSpPr>
        <p:spPr bwMode="auto">
          <a:xfrm>
            <a:off x="1711325" y="3771900"/>
            <a:ext cx="2286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59" name="Oval 39">
            <a:extLst>
              <a:ext uri="{FF2B5EF4-FFF2-40B4-BE49-F238E27FC236}">
                <a16:creationId xmlns:a16="http://schemas.microsoft.com/office/drawing/2014/main" id="{375CC997-8962-4062-B591-E4412EE7E6F6}"/>
              </a:ext>
            </a:extLst>
          </p:cNvPr>
          <p:cNvSpPr>
            <a:spLocks noChangeArrowheads="1"/>
          </p:cNvSpPr>
          <p:nvPr/>
        </p:nvSpPr>
        <p:spPr bwMode="auto">
          <a:xfrm>
            <a:off x="6161088" y="3206750"/>
            <a:ext cx="960437" cy="1182688"/>
          </a:xfrm>
          <a:prstGeom prst="ellipse">
            <a:avLst/>
          </a:prstGeom>
          <a:solidFill>
            <a:srgbClr val="DDDDDD"/>
          </a:solidFill>
          <a:ln w="9525">
            <a:solidFill>
              <a:srgbClr val="000000"/>
            </a:solidFill>
            <a:round/>
            <a:headEnd/>
            <a:tailEnd/>
          </a:ln>
          <a:effectLst/>
        </p:spPr>
        <p:txBody>
          <a:bodyPr wrap="none" anchor="ctr"/>
          <a:lstStyle/>
          <a:p>
            <a:endParaRPr lang="en-US"/>
          </a:p>
        </p:txBody>
      </p:sp>
      <p:sp>
        <p:nvSpPr>
          <p:cNvPr id="30764" name="Freeform 44">
            <a:extLst>
              <a:ext uri="{FF2B5EF4-FFF2-40B4-BE49-F238E27FC236}">
                <a16:creationId xmlns:a16="http://schemas.microsoft.com/office/drawing/2014/main" id="{272FED17-A4D6-4EBE-B1B7-574F0BA4AB00}"/>
              </a:ext>
            </a:extLst>
          </p:cNvPr>
          <p:cNvSpPr>
            <a:spLocks/>
          </p:cNvSpPr>
          <p:nvPr/>
        </p:nvSpPr>
        <p:spPr bwMode="auto">
          <a:xfrm>
            <a:off x="4865688" y="3435350"/>
            <a:ext cx="334962" cy="293688"/>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78" name="Freeform 58">
            <a:extLst>
              <a:ext uri="{FF2B5EF4-FFF2-40B4-BE49-F238E27FC236}">
                <a16:creationId xmlns:a16="http://schemas.microsoft.com/office/drawing/2014/main" id="{ED947584-AC0E-44E6-BFC6-257891803414}"/>
              </a:ext>
            </a:extLst>
          </p:cNvPr>
          <p:cNvSpPr>
            <a:spLocks/>
          </p:cNvSpPr>
          <p:nvPr/>
        </p:nvSpPr>
        <p:spPr bwMode="auto">
          <a:xfrm flipH="1">
            <a:off x="8035925" y="3443288"/>
            <a:ext cx="334963" cy="293687"/>
          </a:xfrm>
          <a:custGeom>
            <a:avLst/>
            <a:gdLst>
              <a:gd name="T0" fmla="*/ 352 w 352"/>
              <a:gd name="T1" fmla="*/ 288 h 298"/>
              <a:gd name="T2" fmla="*/ 224 w 352"/>
              <a:gd name="T3" fmla="*/ 264 h 298"/>
              <a:gd name="T4" fmla="*/ 152 w 352"/>
              <a:gd name="T5" fmla="*/ 136 h 298"/>
              <a:gd name="T6" fmla="*/ 136 w 352"/>
              <a:gd name="T7" fmla="*/ 104 h 298"/>
              <a:gd name="T8" fmla="*/ 64 w 352"/>
              <a:gd name="T9" fmla="*/ 56 h 298"/>
              <a:gd name="T10" fmla="*/ 24 w 352"/>
              <a:gd name="T11" fmla="*/ 16 h 298"/>
              <a:gd name="T12" fmla="*/ 0 w 352"/>
              <a:gd name="T13" fmla="*/ 0 h 298"/>
            </a:gdLst>
            <a:ahLst/>
            <a:cxnLst>
              <a:cxn ang="0">
                <a:pos x="T0" y="T1"/>
              </a:cxn>
              <a:cxn ang="0">
                <a:pos x="T2" y="T3"/>
              </a:cxn>
              <a:cxn ang="0">
                <a:pos x="T4" y="T5"/>
              </a:cxn>
              <a:cxn ang="0">
                <a:pos x="T6" y="T7"/>
              </a:cxn>
              <a:cxn ang="0">
                <a:pos x="T8" y="T9"/>
              </a:cxn>
              <a:cxn ang="0">
                <a:pos x="T10" y="T11"/>
              </a:cxn>
              <a:cxn ang="0">
                <a:pos x="T12" y="T13"/>
              </a:cxn>
            </a:cxnLst>
            <a:rect l="0" t="0" r="r" b="b"/>
            <a:pathLst>
              <a:path w="352" h="298">
                <a:moveTo>
                  <a:pt x="352" y="288"/>
                </a:moveTo>
                <a:cubicBezTo>
                  <a:pt x="280" y="296"/>
                  <a:pt x="281" y="298"/>
                  <a:pt x="224" y="264"/>
                </a:cubicBezTo>
                <a:cubicBezTo>
                  <a:pt x="196" y="222"/>
                  <a:pt x="178" y="177"/>
                  <a:pt x="152" y="136"/>
                </a:cubicBezTo>
                <a:cubicBezTo>
                  <a:pt x="145" y="125"/>
                  <a:pt x="144" y="112"/>
                  <a:pt x="136" y="104"/>
                </a:cubicBezTo>
                <a:cubicBezTo>
                  <a:pt x="114" y="84"/>
                  <a:pt x="84" y="76"/>
                  <a:pt x="64" y="56"/>
                </a:cubicBezTo>
                <a:cubicBezTo>
                  <a:pt x="50" y="42"/>
                  <a:pt x="38" y="28"/>
                  <a:pt x="24" y="16"/>
                </a:cubicBezTo>
                <a:cubicBezTo>
                  <a:pt x="16" y="9"/>
                  <a:pt x="0" y="0"/>
                  <a:pt x="0" y="0"/>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88" name="Line 68">
            <a:extLst>
              <a:ext uri="{FF2B5EF4-FFF2-40B4-BE49-F238E27FC236}">
                <a16:creationId xmlns:a16="http://schemas.microsoft.com/office/drawing/2014/main" id="{6BF07104-36E5-4145-9462-F8EE4732376D}"/>
              </a:ext>
            </a:extLst>
          </p:cNvPr>
          <p:cNvSpPr>
            <a:spLocks noChangeShapeType="1"/>
          </p:cNvSpPr>
          <p:nvPr/>
        </p:nvSpPr>
        <p:spPr bwMode="auto">
          <a:xfrm flipH="1" flipV="1">
            <a:off x="7227888" y="3703638"/>
            <a:ext cx="274637"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89" name="Text Box 69">
            <a:extLst>
              <a:ext uri="{FF2B5EF4-FFF2-40B4-BE49-F238E27FC236}">
                <a16:creationId xmlns:a16="http://schemas.microsoft.com/office/drawing/2014/main" id="{2A542275-251E-4095-BE9C-8193EAD7B9C4}"/>
              </a:ext>
            </a:extLst>
          </p:cNvPr>
          <p:cNvSpPr txBox="1">
            <a:spLocks noChangeArrowheads="1"/>
          </p:cNvSpPr>
          <p:nvPr/>
        </p:nvSpPr>
        <p:spPr bwMode="auto">
          <a:xfrm>
            <a:off x="1893888" y="2605088"/>
            <a:ext cx="163036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problem (1)</a:t>
            </a:r>
          </a:p>
        </p:txBody>
      </p:sp>
      <p:sp>
        <p:nvSpPr>
          <p:cNvPr id="30790" name="Text Box 70">
            <a:extLst>
              <a:ext uri="{FF2B5EF4-FFF2-40B4-BE49-F238E27FC236}">
                <a16:creationId xmlns:a16="http://schemas.microsoft.com/office/drawing/2014/main" id="{57E588D0-4D93-431E-B9E4-C472CB29BDC6}"/>
              </a:ext>
            </a:extLst>
          </p:cNvPr>
          <p:cNvSpPr txBox="1">
            <a:spLocks noChangeArrowheads="1"/>
          </p:cNvSpPr>
          <p:nvPr/>
        </p:nvSpPr>
        <p:spPr bwMode="auto">
          <a:xfrm>
            <a:off x="6226175" y="2625725"/>
            <a:ext cx="16303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problem (2)</a:t>
            </a:r>
          </a:p>
        </p:txBody>
      </p:sp>
      <p:sp>
        <p:nvSpPr>
          <p:cNvPr id="30791" name="Text Box 71">
            <a:extLst>
              <a:ext uri="{FF2B5EF4-FFF2-40B4-BE49-F238E27FC236}">
                <a16:creationId xmlns:a16="http://schemas.microsoft.com/office/drawing/2014/main" id="{9C54B396-D938-4D28-95F4-8C599E0F114C}"/>
              </a:ext>
            </a:extLst>
          </p:cNvPr>
          <p:cNvSpPr txBox="1">
            <a:spLocks noChangeArrowheads="1"/>
          </p:cNvSpPr>
          <p:nvPr/>
        </p:nvSpPr>
        <p:spPr bwMode="auto">
          <a:xfrm>
            <a:off x="1611313" y="3973513"/>
            <a:ext cx="482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v</a:t>
            </a:r>
            <a:r>
              <a:rPr lang="en-US" altLang="en-US" sz="2400" baseline="-25000">
                <a:solidFill>
                  <a:srgbClr val="000000"/>
                </a:solidFill>
                <a:latin typeface="Times" panose="02020603050405020304" pitchFamily="18" charset="0"/>
              </a:rPr>
              <a:t>A</a:t>
            </a:r>
            <a:endParaRPr lang="en-US" altLang="en-US" sz="2400">
              <a:solidFill>
                <a:srgbClr val="000000"/>
              </a:solidFill>
              <a:latin typeface="Times" panose="02020603050405020304" pitchFamily="18" charset="0"/>
            </a:endParaRPr>
          </a:p>
        </p:txBody>
      </p:sp>
      <p:sp>
        <p:nvSpPr>
          <p:cNvPr id="30792" name="Text Box 72">
            <a:extLst>
              <a:ext uri="{FF2B5EF4-FFF2-40B4-BE49-F238E27FC236}">
                <a16:creationId xmlns:a16="http://schemas.microsoft.com/office/drawing/2014/main" id="{812E8684-EB80-4250-A9EE-6DA248F8DDEB}"/>
              </a:ext>
            </a:extLst>
          </p:cNvPr>
          <p:cNvSpPr txBox="1">
            <a:spLocks noChangeArrowheads="1"/>
          </p:cNvSpPr>
          <p:nvPr/>
        </p:nvSpPr>
        <p:spPr bwMode="auto">
          <a:xfrm>
            <a:off x="1776413" y="3876675"/>
            <a:ext cx="4508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solidFill>
                  <a:srgbClr val="000000"/>
                </a:solidFill>
                <a:latin typeface="Times" panose="02020603050405020304" pitchFamily="18" charset="0"/>
              </a:rPr>
              <a:t>(1)</a:t>
            </a:r>
            <a:endParaRPr lang="en-US" altLang="en-US" sz="2400">
              <a:solidFill>
                <a:srgbClr val="000000"/>
              </a:solidFill>
              <a:latin typeface="Times" panose="02020603050405020304" pitchFamily="18" charset="0"/>
            </a:endParaRPr>
          </a:p>
        </p:txBody>
      </p:sp>
      <p:sp>
        <p:nvSpPr>
          <p:cNvPr id="30793" name="Line 73">
            <a:extLst>
              <a:ext uri="{FF2B5EF4-FFF2-40B4-BE49-F238E27FC236}">
                <a16:creationId xmlns:a16="http://schemas.microsoft.com/office/drawing/2014/main" id="{98FB2A2E-7B4A-4278-8897-111D12C9FA82}"/>
              </a:ext>
            </a:extLst>
          </p:cNvPr>
          <p:cNvSpPr>
            <a:spLocks noChangeShapeType="1"/>
          </p:cNvSpPr>
          <p:nvPr/>
        </p:nvSpPr>
        <p:spPr bwMode="auto">
          <a:xfrm>
            <a:off x="2655888" y="3900488"/>
            <a:ext cx="304800" cy="533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4" name="Text Box 74">
            <a:extLst>
              <a:ext uri="{FF2B5EF4-FFF2-40B4-BE49-F238E27FC236}">
                <a16:creationId xmlns:a16="http://schemas.microsoft.com/office/drawing/2014/main" id="{A05F1740-0E67-4476-BDBD-EE5FE223E39F}"/>
              </a:ext>
            </a:extLst>
          </p:cNvPr>
          <p:cNvSpPr txBox="1">
            <a:spLocks noChangeArrowheads="1"/>
          </p:cNvSpPr>
          <p:nvPr/>
        </p:nvSpPr>
        <p:spPr bwMode="auto">
          <a:xfrm>
            <a:off x="3189288" y="4313238"/>
            <a:ext cx="4222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S</a:t>
            </a:r>
            <a:r>
              <a:rPr lang="en-US" altLang="en-US" sz="2400" baseline="-25000">
                <a:solidFill>
                  <a:srgbClr val="000000"/>
                </a:solidFill>
                <a:latin typeface="Times" panose="02020603050405020304" pitchFamily="18" charset="0"/>
              </a:rPr>
              <a:t>f</a:t>
            </a:r>
            <a:endParaRPr lang="en-US" altLang="en-US" sz="2400">
              <a:solidFill>
                <a:srgbClr val="000000"/>
              </a:solidFill>
              <a:latin typeface="Times" panose="02020603050405020304" pitchFamily="18" charset="0"/>
            </a:endParaRPr>
          </a:p>
        </p:txBody>
      </p:sp>
      <p:sp>
        <p:nvSpPr>
          <p:cNvPr id="30795" name="Text Box 75">
            <a:extLst>
              <a:ext uri="{FF2B5EF4-FFF2-40B4-BE49-F238E27FC236}">
                <a16:creationId xmlns:a16="http://schemas.microsoft.com/office/drawing/2014/main" id="{C82F49ED-1B5B-4B08-A6CF-2FA34659395E}"/>
              </a:ext>
            </a:extLst>
          </p:cNvPr>
          <p:cNvSpPr txBox="1">
            <a:spLocks noChangeArrowheads="1"/>
          </p:cNvSpPr>
          <p:nvPr/>
        </p:nvSpPr>
        <p:spPr bwMode="auto">
          <a:xfrm>
            <a:off x="7151688" y="4008438"/>
            <a:ext cx="471487"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solidFill>
                  <a:srgbClr val="000000"/>
                </a:solidFill>
                <a:latin typeface="Times" panose="02020603050405020304" pitchFamily="18" charset="0"/>
              </a:rPr>
              <a:t>v</a:t>
            </a:r>
            <a:r>
              <a:rPr lang="en-US" altLang="en-US" sz="2400" baseline="-25000">
                <a:solidFill>
                  <a:srgbClr val="000000"/>
                </a:solidFill>
                <a:latin typeface="Times" panose="02020603050405020304" pitchFamily="18" charset="0"/>
              </a:rPr>
              <a:t>B</a:t>
            </a:r>
            <a:endParaRPr lang="en-US" altLang="en-US" sz="2400">
              <a:solidFill>
                <a:srgbClr val="000000"/>
              </a:solidFill>
              <a:latin typeface="Times" panose="02020603050405020304" pitchFamily="18" charset="0"/>
            </a:endParaRPr>
          </a:p>
        </p:txBody>
      </p:sp>
      <p:sp>
        <p:nvSpPr>
          <p:cNvPr id="30796" name="Text Box 76">
            <a:extLst>
              <a:ext uri="{FF2B5EF4-FFF2-40B4-BE49-F238E27FC236}">
                <a16:creationId xmlns:a16="http://schemas.microsoft.com/office/drawing/2014/main" id="{16ADFC46-B880-4746-B546-DB957D8A259E}"/>
              </a:ext>
            </a:extLst>
          </p:cNvPr>
          <p:cNvSpPr txBox="1">
            <a:spLocks noChangeArrowheads="1"/>
          </p:cNvSpPr>
          <p:nvPr/>
        </p:nvSpPr>
        <p:spPr bwMode="auto">
          <a:xfrm>
            <a:off x="7313613" y="3921125"/>
            <a:ext cx="4508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solidFill>
                  <a:srgbClr val="000000"/>
                </a:solidFill>
                <a:latin typeface="Times" panose="02020603050405020304" pitchFamily="18" charset="0"/>
              </a:rPr>
              <a:t>(2)</a:t>
            </a:r>
            <a:endParaRPr lang="en-US" altLang="en-US" sz="2400">
              <a:solidFill>
                <a:srgbClr val="000000"/>
              </a:solidFill>
              <a:latin typeface="Times" panose="02020603050405020304" pitchFamily="18" charset="0"/>
            </a:endParaRPr>
          </a:p>
        </p:txBody>
      </p:sp>
      <p:sp>
        <p:nvSpPr>
          <p:cNvPr id="30799" name="Line 79">
            <a:extLst>
              <a:ext uri="{FF2B5EF4-FFF2-40B4-BE49-F238E27FC236}">
                <a16:creationId xmlns:a16="http://schemas.microsoft.com/office/drawing/2014/main" id="{C1EB8492-3C23-4406-B253-C7B73BA61692}"/>
              </a:ext>
            </a:extLst>
          </p:cNvPr>
          <p:cNvSpPr>
            <a:spLocks noChangeShapeType="1"/>
          </p:cNvSpPr>
          <p:nvPr/>
        </p:nvSpPr>
        <p:spPr bwMode="auto">
          <a:xfrm flipV="1">
            <a:off x="2655888" y="3595688"/>
            <a:ext cx="228600" cy="152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0" name="Text Box 80">
            <a:extLst>
              <a:ext uri="{FF2B5EF4-FFF2-40B4-BE49-F238E27FC236}">
                <a16:creationId xmlns:a16="http://schemas.microsoft.com/office/drawing/2014/main" id="{586F2D61-5F8D-4232-8C1B-7357B5EC366F}"/>
              </a:ext>
            </a:extLst>
          </p:cNvPr>
          <p:cNvSpPr txBox="1">
            <a:spLocks noChangeArrowheads="1"/>
          </p:cNvSpPr>
          <p:nvPr/>
        </p:nvSpPr>
        <p:spPr bwMode="auto">
          <a:xfrm>
            <a:off x="2541588" y="3328988"/>
            <a:ext cx="3111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b="1">
                <a:solidFill>
                  <a:srgbClr val="000000"/>
                </a:solidFill>
                <a:latin typeface="Times" panose="02020603050405020304" pitchFamily="18" charset="0"/>
              </a:rPr>
              <a:t>n</a:t>
            </a:r>
            <a:endParaRPr lang="en-US" altLang="en-US" sz="2400">
              <a:solidFill>
                <a:srgbClr val="000000"/>
              </a:solidFill>
              <a:latin typeface="Times" panose="02020603050405020304" pitchFamily="18" charset="0"/>
            </a:endParaRPr>
          </a:p>
        </p:txBody>
      </p:sp>
      <p:grpSp>
        <p:nvGrpSpPr>
          <p:cNvPr id="30801" name="Group 81">
            <a:extLst>
              <a:ext uri="{FF2B5EF4-FFF2-40B4-BE49-F238E27FC236}">
                <a16:creationId xmlns:a16="http://schemas.microsoft.com/office/drawing/2014/main" id="{78A37A62-2F93-4C34-9ACA-E96DADB057AB}"/>
              </a:ext>
            </a:extLst>
          </p:cNvPr>
          <p:cNvGrpSpPr>
            <a:grpSpLocks/>
          </p:cNvGrpSpPr>
          <p:nvPr/>
        </p:nvGrpSpPr>
        <p:grpSpPr bwMode="auto">
          <a:xfrm>
            <a:off x="1284288" y="3030538"/>
            <a:ext cx="914400" cy="431800"/>
            <a:chOff x="1742" y="1782"/>
            <a:chExt cx="576" cy="272"/>
          </a:xfrm>
        </p:grpSpPr>
        <p:sp>
          <p:nvSpPr>
            <p:cNvPr id="30802" name="Oval 82">
              <a:extLst>
                <a:ext uri="{FF2B5EF4-FFF2-40B4-BE49-F238E27FC236}">
                  <a16:creationId xmlns:a16="http://schemas.microsoft.com/office/drawing/2014/main" id="{0245A697-4939-439B-854E-AAED4B07CC34}"/>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3" name="Oval 83">
              <a:extLst>
                <a:ext uri="{FF2B5EF4-FFF2-40B4-BE49-F238E27FC236}">
                  <a16:creationId xmlns:a16="http://schemas.microsoft.com/office/drawing/2014/main" id="{6B7622C5-9337-4559-B414-20CB194BEA64}"/>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4" name="Oval 84">
              <a:extLst>
                <a:ext uri="{FF2B5EF4-FFF2-40B4-BE49-F238E27FC236}">
                  <a16:creationId xmlns:a16="http://schemas.microsoft.com/office/drawing/2014/main" id="{507358F7-22DD-460B-AABA-6EAD4CBE6FE0}"/>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5" name="Oval 85">
              <a:extLst>
                <a:ext uri="{FF2B5EF4-FFF2-40B4-BE49-F238E27FC236}">
                  <a16:creationId xmlns:a16="http://schemas.microsoft.com/office/drawing/2014/main" id="{9A02ECDD-1798-46D5-A751-143F6D315A7B}"/>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6" name="Oval 86">
              <a:extLst>
                <a:ext uri="{FF2B5EF4-FFF2-40B4-BE49-F238E27FC236}">
                  <a16:creationId xmlns:a16="http://schemas.microsoft.com/office/drawing/2014/main" id="{539F5B9F-C131-4477-9AC6-1CD74A684902}"/>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7" name="Rectangle 87">
              <a:extLst>
                <a:ext uri="{FF2B5EF4-FFF2-40B4-BE49-F238E27FC236}">
                  <a16:creationId xmlns:a16="http://schemas.microsoft.com/office/drawing/2014/main" id="{063EE4D5-14FE-485A-8001-26C7A10B3128}"/>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8" name="Rectangle 88">
              <a:extLst>
                <a:ext uri="{FF2B5EF4-FFF2-40B4-BE49-F238E27FC236}">
                  <a16:creationId xmlns:a16="http://schemas.microsoft.com/office/drawing/2014/main" id="{F0D3FEE7-179F-4FB3-A5BE-A669194E5891}"/>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9" name="Rectangle 89">
              <a:extLst>
                <a:ext uri="{FF2B5EF4-FFF2-40B4-BE49-F238E27FC236}">
                  <a16:creationId xmlns:a16="http://schemas.microsoft.com/office/drawing/2014/main" id="{FE4F3759-A154-4865-8857-A225610AADA0}"/>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810" name="Group 90">
            <a:extLst>
              <a:ext uri="{FF2B5EF4-FFF2-40B4-BE49-F238E27FC236}">
                <a16:creationId xmlns:a16="http://schemas.microsoft.com/office/drawing/2014/main" id="{77178475-8DCA-4F36-9DAE-24A41891D185}"/>
              </a:ext>
            </a:extLst>
          </p:cNvPr>
          <p:cNvGrpSpPr>
            <a:grpSpLocks/>
          </p:cNvGrpSpPr>
          <p:nvPr/>
        </p:nvGrpSpPr>
        <p:grpSpPr bwMode="auto">
          <a:xfrm>
            <a:off x="3189288" y="3030538"/>
            <a:ext cx="914400" cy="431800"/>
            <a:chOff x="1742" y="1782"/>
            <a:chExt cx="576" cy="272"/>
          </a:xfrm>
        </p:grpSpPr>
        <p:sp>
          <p:nvSpPr>
            <p:cNvPr id="30811" name="Oval 91">
              <a:extLst>
                <a:ext uri="{FF2B5EF4-FFF2-40B4-BE49-F238E27FC236}">
                  <a16:creationId xmlns:a16="http://schemas.microsoft.com/office/drawing/2014/main" id="{59ADB617-0AA7-425D-A00B-61B38BA8895D}"/>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2" name="Oval 92">
              <a:extLst>
                <a:ext uri="{FF2B5EF4-FFF2-40B4-BE49-F238E27FC236}">
                  <a16:creationId xmlns:a16="http://schemas.microsoft.com/office/drawing/2014/main" id="{3BCF5457-002E-408A-A59A-87A247EC1522}"/>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3" name="Oval 93">
              <a:extLst>
                <a:ext uri="{FF2B5EF4-FFF2-40B4-BE49-F238E27FC236}">
                  <a16:creationId xmlns:a16="http://schemas.microsoft.com/office/drawing/2014/main" id="{2874E15F-C5FE-4C05-872E-DE61F1430E1A}"/>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4" name="Oval 94">
              <a:extLst>
                <a:ext uri="{FF2B5EF4-FFF2-40B4-BE49-F238E27FC236}">
                  <a16:creationId xmlns:a16="http://schemas.microsoft.com/office/drawing/2014/main" id="{067D4741-22FB-4C12-A5F5-725E9C4ED0B6}"/>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5" name="Oval 95">
              <a:extLst>
                <a:ext uri="{FF2B5EF4-FFF2-40B4-BE49-F238E27FC236}">
                  <a16:creationId xmlns:a16="http://schemas.microsoft.com/office/drawing/2014/main" id="{FFA92CC9-0A5C-447A-98FD-8224AE40F7D3}"/>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6" name="Rectangle 96">
              <a:extLst>
                <a:ext uri="{FF2B5EF4-FFF2-40B4-BE49-F238E27FC236}">
                  <a16:creationId xmlns:a16="http://schemas.microsoft.com/office/drawing/2014/main" id="{BCA19793-A7E5-438E-B193-03C29D3E3BC0}"/>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7" name="Rectangle 97">
              <a:extLst>
                <a:ext uri="{FF2B5EF4-FFF2-40B4-BE49-F238E27FC236}">
                  <a16:creationId xmlns:a16="http://schemas.microsoft.com/office/drawing/2014/main" id="{75808F03-EC13-4E5E-BFB0-5A4D82B45A98}"/>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8" name="Rectangle 98">
              <a:extLst>
                <a:ext uri="{FF2B5EF4-FFF2-40B4-BE49-F238E27FC236}">
                  <a16:creationId xmlns:a16="http://schemas.microsoft.com/office/drawing/2014/main" id="{7B3359D6-219D-4FCF-883D-BC1A2F8380E4}"/>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819" name="Group 99">
            <a:extLst>
              <a:ext uri="{FF2B5EF4-FFF2-40B4-BE49-F238E27FC236}">
                <a16:creationId xmlns:a16="http://schemas.microsoft.com/office/drawing/2014/main" id="{A9DAFEE4-37E3-4EAE-8A54-D664F6F7592E}"/>
              </a:ext>
            </a:extLst>
          </p:cNvPr>
          <p:cNvGrpSpPr>
            <a:grpSpLocks/>
          </p:cNvGrpSpPr>
          <p:nvPr/>
        </p:nvGrpSpPr>
        <p:grpSpPr bwMode="auto">
          <a:xfrm>
            <a:off x="5311775" y="2974975"/>
            <a:ext cx="914400" cy="431800"/>
            <a:chOff x="1742" y="1782"/>
            <a:chExt cx="576" cy="272"/>
          </a:xfrm>
        </p:grpSpPr>
        <p:sp>
          <p:nvSpPr>
            <p:cNvPr id="30820" name="Oval 100">
              <a:extLst>
                <a:ext uri="{FF2B5EF4-FFF2-40B4-BE49-F238E27FC236}">
                  <a16:creationId xmlns:a16="http://schemas.microsoft.com/office/drawing/2014/main" id="{BBD42768-6A9B-4D86-B6AD-FAAE9647E569}"/>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1" name="Oval 101">
              <a:extLst>
                <a:ext uri="{FF2B5EF4-FFF2-40B4-BE49-F238E27FC236}">
                  <a16:creationId xmlns:a16="http://schemas.microsoft.com/office/drawing/2014/main" id="{94A7FAA7-4028-483A-9F77-80EC827B0BBE}"/>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2" name="Oval 102">
              <a:extLst>
                <a:ext uri="{FF2B5EF4-FFF2-40B4-BE49-F238E27FC236}">
                  <a16:creationId xmlns:a16="http://schemas.microsoft.com/office/drawing/2014/main" id="{B5EFFF07-B084-4920-96A6-F2C18419462F}"/>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3" name="Oval 103">
              <a:extLst>
                <a:ext uri="{FF2B5EF4-FFF2-40B4-BE49-F238E27FC236}">
                  <a16:creationId xmlns:a16="http://schemas.microsoft.com/office/drawing/2014/main" id="{D7F04DA1-F7A4-4EEB-8263-2E36734B76B8}"/>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4" name="Oval 104">
              <a:extLst>
                <a:ext uri="{FF2B5EF4-FFF2-40B4-BE49-F238E27FC236}">
                  <a16:creationId xmlns:a16="http://schemas.microsoft.com/office/drawing/2014/main" id="{6D1D9463-9855-424A-AA46-E524753DA908}"/>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5" name="Rectangle 105">
              <a:extLst>
                <a:ext uri="{FF2B5EF4-FFF2-40B4-BE49-F238E27FC236}">
                  <a16:creationId xmlns:a16="http://schemas.microsoft.com/office/drawing/2014/main" id="{B434D74A-068B-4BFD-8585-780A65284BA1}"/>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6" name="Rectangle 106">
              <a:extLst>
                <a:ext uri="{FF2B5EF4-FFF2-40B4-BE49-F238E27FC236}">
                  <a16:creationId xmlns:a16="http://schemas.microsoft.com/office/drawing/2014/main" id="{98175EEB-17A6-42D7-B930-E5B467005E31}"/>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7" name="Rectangle 107">
              <a:extLst>
                <a:ext uri="{FF2B5EF4-FFF2-40B4-BE49-F238E27FC236}">
                  <a16:creationId xmlns:a16="http://schemas.microsoft.com/office/drawing/2014/main" id="{B3225704-185E-46B6-B287-3C73C32ABBD1}"/>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828" name="Group 108">
            <a:extLst>
              <a:ext uri="{FF2B5EF4-FFF2-40B4-BE49-F238E27FC236}">
                <a16:creationId xmlns:a16="http://schemas.microsoft.com/office/drawing/2014/main" id="{3EC0CC88-FA79-424A-9E20-4526FB476912}"/>
              </a:ext>
            </a:extLst>
          </p:cNvPr>
          <p:cNvGrpSpPr>
            <a:grpSpLocks/>
          </p:cNvGrpSpPr>
          <p:nvPr/>
        </p:nvGrpSpPr>
        <p:grpSpPr bwMode="auto">
          <a:xfrm>
            <a:off x="7097713" y="3028950"/>
            <a:ext cx="914400" cy="431800"/>
            <a:chOff x="1742" y="1782"/>
            <a:chExt cx="576" cy="272"/>
          </a:xfrm>
        </p:grpSpPr>
        <p:sp>
          <p:nvSpPr>
            <p:cNvPr id="30829" name="Oval 109">
              <a:extLst>
                <a:ext uri="{FF2B5EF4-FFF2-40B4-BE49-F238E27FC236}">
                  <a16:creationId xmlns:a16="http://schemas.microsoft.com/office/drawing/2014/main" id="{C6BC359E-B40C-4A38-AEBA-3C917E8CFEAD}"/>
                </a:ext>
              </a:extLst>
            </p:cNvPr>
            <p:cNvSpPr>
              <a:spLocks noChangeArrowheads="1"/>
            </p:cNvSpPr>
            <p:nvPr/>
          </p:nvSpPr>
          <p:spPr bwMode="auto">
            <a:xfrm>
              <a:off x="1800" y="1871"/>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0" name="Oval 110">
              <a:extLst>
                <a:ext uri="{FF2B5EF4-FFF2-40B4-BE49-F238E27FC236}">
                  <a16:creationId xmlns:a16="http://schemas.microsoft.com/office/drawing/2014/main" id="{E4C469AC-9CAB-4ECA-989A-BD82925BE321}"/>
                </a:ext>
              </a:extLst>
            </p:cNvPr>
            <p:cNvSpPr>
              <a:spLocks noChangeArrowheads="1"/>
            </p:cNvSpPr>
            <p:nvPr/>
          </p:nvSpPr>
          <p:spPr bwMode="auto">
            <a:xfrm>
              <a:off x="1888" y="1868"/>
              <a:ext cx="86" cy="120"/>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1" name="Oval 111">
              <a:extLst>
                <a:ext uri="{FF2B5EF4-FFF2-40B4-BE49-F238E27FC236}">
                  <a16:creationId xmlns:a16="http://schemas.microsoft.com/office/drawing/2014/main" id="{E6FBDAC5-BAA3-4E7C-8548-BDCFC4140F76}"/>
                </a:ext>
              </a:extLst>
            </p:cNvPr>
            <p:cNvSpPr>
              <a:spLocks noChangeArrowheads="1"/>
            </p:cNvSpPr>
            <p:nvPr/>
          </p:nvSpPr>
          <p:spPr bwMode="auto">
            <a:xfrm>
              <a:off x="1978" y="1870"/>
              <a:ext cx="86"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2" name="Oval 112">
              <a:extLst>
                <a:ext uri="{FF2B5EF4-FFF2-40B4-BE49-F238E27FC236}">
                  <a16:creationId xmlns:a16="http://schemas.microsoft.com/office/drawing/2014/main" id="{A6D12D7C-04F1-40F7-B394-04E58603F403}"/>
                </a:ext>
              </a:extLst>
            </p:cNvPr>
            <p:cNvSpPr>
              <a:spLocks noChangeArrowheads="1"/>
            </p:cNvSpPr>
            <p:nvPr/>
          </p:nvSpPr>
          <p:spPr bwMode="auto">
            <a:xfrm>
              <a:off x="2071"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3" name="Oval 113">
              <a:extLst>
                <a:ext uri="{FF2B5EF4-FFF2-40B4-BE49-F238E27FC236}">
                  <a16:creationId xmlns:a16="http://schemas.microsoft.com/office/drawing/2014/main" id="{F48768E6-951D-4EB0-8DE5-E2EAFDE5DEE0}"/>
                </a:ext>
              </a:extLst>
            </p:cNvPr>
            <p:cNvSpPr>
              <a:spLocks noChangeArrowheads="1"/>
            </p:cNvSpPr>
            <p:nvPr/>
          </p:nvSpPr>
          <p:spPr bwMode="auto">
            <a:xfrm>
              <a:off x="2164" y="1878"/>
              <a:ext cx="87" cy="119"/>
            </a:xfrm>
            <a:prstGeom prst="ellipse">
              <a:avLst/>
            </a:prstGeom>
            <a:solidFill>
              <a:schemeClr val="bg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4" name="Rectangle 114">
              <a:extLst>
                <a:ext uri="{FF2B5EF4-FFF2-40B4-BE49-F238E27FC236}">
                  <a16:creationId xmlns:a16="http://schemas.microsoft.com/office/drawing/2014/main" id="{9078E20A-EBAB-49B5-8015-9105B08FF9CC}"/>
                </a:ext>
              </a:extLst>
            </p:cNvPr>
            <p:cNvSpPr>
              <a:spLocks noChangeArrowheads="1"/>
            </p:cNvSpPr>
            <p:nvPr/>
          </p:nvSpPr>
          <p:spPr bwMode="auto">
            <a:xfrm>
              <a:off x="1742" y="1782"/>
              <a:ext cx="576"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5" name="Rectangle 115">
              <a:extLst>
                <a:ext uri="{FF2B5EF4-FFF2-40B4-BE49-F238E27FC236}">
                  <a16:creationId xmlns:a16="http://schemas.microsoft.com/office/drawing/2014/main" id="{B91876F9-38E7-4D3C-9519-941EA55D4F50}"/>
                </a:ext>
              </a:extLst>
            </p:cNvPr>
            <p:cNvSpPr>
              <a:spLocks noChangeArrowheads="1"/>
            </p:cNvSpPr>
            <p:nvPr/>
          </p:nvSpPr>
          <p:spPr bwMode="auto">
            <a:xfrm>
              <a:off x="2203" y="1901"/>
              <a:ext cx="57" cy="149"/>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6" name="Rectangle 116">
              <a:extLst>
                <a:ext uri="{FF2B5EF4-FFF2-40B4-BE49-F238E27FC236}">
                  <a16:creationId xmlns:a16="http://schemas.microsoft.com/office/drawing/2014/main" id="{8B8A1614-FF98-4C29-9380-04DE2C7593C4}"/>
                </a:ext>
              </a:extLst>
            </p:cNvPr>
            <p:cNvSpPr>
              <a:spLocks noChangeArrowheads="1"/>
            </p:cNvSpPr>
            <p:nvPr/>
          </p:nvSpPr>
          <p:spPr bwMode="auto">
            <a:xfrm>
              <a:off x="1771" y="1871"/>
              <a:ext cx="69" cy="183"/>
            </a:xfrm>
            <a:prstGeom prst="rect">
              <a:avLst/>
            </a:prstGeom>
            <a:solidFill>
              <a:schemeClr val="bg1"/>
            </a:solidFill>
            <a:ln>
              <a:noFill/>
            </a:ln>
            <a:effectLst/>
            <a:extLs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837" name="Text Box 117">
            <a:extLst>
              <a:ext uri="{FF2B5EF4-FFF2-40B4-BE49-F238E27FC236}">
                <a16:creationId xmlns:a16="http://schemas.microsoft.com/office/drawing/2014/main" id="{DFB8B428-DBFB-4056-8C2F-29327C98F2FE}"/>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30838" name="Line 118">
            <a:extLst>
              <a:ext uri="{FF2B5EF4-FFF2-40B4-BE49-F238E27FC236}">
                <a16:creationId xmlns:a16="http://schemas.microsoft.com/office/drawing/2014/main" id="{9391BCA4-908D-42D6-A950-932CF6FA33F3}"/>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nvGrpSpPr>
          <p:cNvPr id="30840" name="Group 120">
            <a:extLst>
              <a:ext uri="{FF2B5EF4-FFF2-40B4-BE49-F238E27FC236}">
                <a16:creationId xmlns:a16="http://schemas.microsoft.com/office/drawing/2014/main" id="{40EBE79F-1B4A-411C-A6A8-78521AAF1A57}"/>
              </a:ext>
            </a:extLst>
          </p:cNvPr>
          <p:cNvGrpSpPr>
            <a:grpSpLocks/>
          </p:cNvGrpSpPr>
          <p:nvPr/>
        </p:nvGrpSpPr>
        <p:grpSpPr bwMode="auto">
          <a:xfrm>
            <a:off x="1149350" y="3630613"/>
            <a:ext cx="522288" cy="277812"/>
            <a:chOff x="1296" y="1296"/>
            <a:chExt cx="624" cy="336"/>
          </a:xfrm>
        </p:grpSpPr>
        <p:sp>
          <p:nvSpPr>
            <p:cNvPr id="30841" name="Rectangle 121">
              <a:extLst>
                <a:ext uri="{FF2B5EF4-FFF2-40B4-BE49-F238E27FC236}">
                  <a16:creationId xmlns:a16="http://schemas.microsoft.com/office/drawing/2014/main" id="{87E6CB5D-2F48-45E0-924A-5C64182097AD}"/>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2" name="Rectangle 122">
              <a:extLst>
                <a:ext uri="{FF2B5EF4-FFF2-40B4-BE49-F238E27FC236}">
                  <a16:creationId xmlns:a16="http://schemas.microsoft.com/office/drawing/2014/main" id="{FDEA460A-C771-487A-A642-61B63DC45C03}"/>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3" name="Rectangle 123">
              <a:extLst>
                <a:ext uri="{FF2B5EF4-FFF2-40B4-BE49-F238E27FC236}">
                  <a16:creationId xmlns:a16="http://schemas.microsoft.com/office/drawing/2014/main" id="{C2A0E140-1DDE-45E4-BA71-7F5E3C136131}"/>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4" name="Rectangle 124">
              <a:extLst>
                <a:ext uri="{FF2B5EF4-FFF2-40B4-BE49-F238E27FC236}">
                  <a16:creationId xmlns:a16="http://schemas.microsoft.com/office/drawing/2014/main" id="{7A6E8FA5-8E1B-4B26-B0CC-D5A0BA3E25DC}"/>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845" name="Text Box 125">
            <a:extLst>
              <a:ext uri="{FF2B5EF4-FFF2-40B4-BE49-F238E27FC236}">
                <a16:creationId xmlns:a16="http://schemas.microsoft.com/office/drawing/2014/main" id="{8CA420D5-6481-4D81-AA9C-863636333CBA}"/>
              </a:ext>
            </a:extLst>
          </p:cNvPr>
          <p:cNvSpPr txBox="1">
            <a:spLocks noChangeArrowheads="1"/>
          </p:cNvSpPr>
          <p:nvPr/>
        </p:nvSpPr>
        <p:spPr bwMode="auto">
          <a:xfrm>
            <a:off x="1301725" y="3514726"/>
            <a:ext cx="3492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dirty="0">
                <a:solidFill>
                  <a:srgbClr val="000000"/>
                </a:solidFill>
                <a:latin typeface="Times" panose="02020603050405020304" pitchFamily="18" charset="0"/>
              </a:rPr>
              <a:t>A</a:t>
            </a:r>
            <a:endParaRPr lang="en-US" altLang="en-US" sz="2400" dirty="0">
              <a:solidFill>
                <a:srgbClr val="000000"/>
              </a:solidFill>
              <a:latin typeface="Times" panose="02020603050405020304" pitchFamily="18" charset="0"/>
            </a:endParaRPr>
          </a:p>
        </p:txBody>
      </p:sp>
      <p:grpSp>
        <p:nvGrpSpPr>
          <p:cNvPr id="30847" name="Group 127">
            <a:extLst>
              <a:ext uri="{FF2B5EF4-FFF2-40B4-BE49-F238E27FC236}">
                <a16:creationId xmlns:a16="http://schemas.microsoft.com/office/drawing/2014/main" id="{8E8D0C2C-2D23-4395-9DDD-91D8F0D74239}"/>
              </a:ext>
            </a:extLst>
          </p:cNvPr>
          <p:cNvGrpSpPr>
            <a:grpSpLocks/>
          </p:cNvGrpSpPr>
          <p:nvPr/>
        </p:nvGrpSpPr>
        <p:grpSpPr bwMode="auto">
          <a:xfrm>
            <a:off x="5165725" y="3582988"/>
            <a:ext cx="522288" cy="277812"/>
            <a:chOff x="1296" y="1296"/>
            <a:chExt cx="624" cy="336"/>
          </a:xfrm>
        </p:grpSpPr>
        <p:sp>
          <p:nvSpPr>
            <p:cNvPr id="30848" name="Rectangle 128">
              <a:extLst>
                <a:ext uri="{FF2B5EF4-FFF2-40B4-BE49-F238E27FC236}">
                  <a16:creationId xmlns:a16="http://schemas.microsoft.com/office/drawing/2014/main" id="{A5E453B1-D15D-4889-9FBE-1CF1229AD6D0}"/>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9" name="Rectangle 129">
              <a:extLst>
                <a:ext uri="{FF2B5EF4-FFF2-40B4-BE49-F238E27FC236}">
                  <a16:creationId xmlns:a16="http://schemas.microsoft.com/office/drawing/2014/main" id="{D0B91907-D8E6-4F70-9151-B5A86E500046}"/>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0" name="Rectangle 130">
              <a:extLst>
                <a:ext uri="{FF2B5EF4-FFF2-40B4-BE49-F238E27FC236}">
                  <a16:creationId xmlns:a16="http://schemas.microsoft.com/office/drawing/2014/main" id="{193D58FA-1F53-4735-ADDF-9063992E359C}"/>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1" name="Rectangle 131">
              <a:extLst>
                <a:ext uri="{FF2B5EF4-FFF2-40B4-BE49-F238E27FC236}">
                  <a16:creationId xmlns:a16="http://schemas.microsoft.com/office/drawing/2014/main" id="{C576A10D-414D-4EC7-9659-70FB16AFAC54}"/>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852" name="Text Box 132">
            <a:extLst>
              <a:ext uri="{FF2B5EF4-FFF2-40B4-BE49-F238E27FC236}">
                <a16:creationId xmlns:a16="http://schemas.microsoft.com/office/drawing/2014/main" id="{67BA0854-9A1F-4ECB-A22B-8E2ED0F5EFCE}"/>
              </a:ext>
            </a:extLst>
          </p:cNvPr>
          <p:cNvSpPr txBox="1">
            <a:spLocks noChangeArrowheads="1"/>
          </p:cNvSpPr>
          <p:nvPr/>
        </p:nvSpPr>
        <p:spPr bwMode="auto">
          <a:xfrm>
            <a:off x="5317960" y="3448845"/>
            <a:ext cx="3492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dirty="0">
                <a:solidFill>
                  <a:srgbClr val="000000"/>
                </a:solidFill>
                <a:latin typeface="Times" panose="02020603050405020304" pitchFamily="18" charset="0"/>
              </a:rPr>
              <a:t>A</a:t>
            </a:r>
            <a:endParaRPr lang="en-US" altLang="en-US" sz="2400" dirty="0">
              <a:solidFill>
                <a:srgbClr val="000000"/>
              </a:solidFill>
              <a:latin typeface="Times" panose="02020603050405020304" pitchFamily="18" charset="0"/>
            </a:endParaRPr>
          </a:p>
        </p:txBody>
      </p:sp>
      <p:grpSp>
        <p:nvGrpSpPr>
          <p:cNvPr id="30853" name="Group 133">
            <a:extLst>
              <a:ext uri="{FF2B5EF4-FFF2-40B4-BE49-F238E27FC236}">
                <a16:creationId xmlns:a16="http://schemas.microsoft.com/office/drawing/2014/main" id="{384CE562-ADF6-48B1-AE12-621EA6B8720F}"/>
              </a:ext>
            </a:extLst>
          </p:cNvPr>
          <p:cNvGrpSpPr>
            <a:grpSpLocks/>
          </p:cNvGrpSpPr>
          <p:nvPr/>
        </p:nvGrpSpPr>
        <p:grpSpPr bwMode="auto">
          <a:xfrm>
            <a:off x="3481388" y="3576638"/>
            <a:ext cx="522287" cy="366712"/>
            <a:chOff x="3120" y="2218"/>
            <a:chExt cx="329" cy="231"/>
          </a:xfrm>
        </p:grpSpPr>
        <p:grpSp>
          <p:nvGrpSpPr>
            <p:cNvPr id="30854" name="Group 134">
              <a:extLst>
                <a:ext uri="{FF2B5EF4-FFF2-40B4-BE49-F238E27FC236}">
                  <a16:creationId xmlns:a16="http://schemas.microsoft.com/office/drawing/2014/main" id="{46F10124-0C36-4645-A366-B4987079CD56}"/>
                </a:ext>
              </a:extLst>
            </p:cNvPr>
            <p:cNvGrpSpPr>
              <a:grpSpLocks/>
            </p:cNvGrpSpPr>
            <p:nvPr/>
          </p:nvGrpSpPr>
          <p:grpSpPr bwMode="auto">
            <a:xfrm flipH="1">
              <a:off x="3120" y="2256"/>
              <a:ext cx="329" cy="175"/>
              <a:chOff x="1296" y="1296"/>
              <a:chExt cx="624" cy="336"/>
            </a:xfrm>
          </p:grpSpPr>
          <p:sp>
            <p:nvSpPr>
              <p:cNvPr id="30855" name="Rectangle 135">
                <a:extLst>
                  <a:ext uri="{FF2B5EF4-FFF2-40B4-BE49-F238E27FC236}">
                    <a16:creationId xmlns:a16="http://schemas.microsoft.com/office/drawing/2014/main" id="{7A52126F-A611-4D8B-86B9-93C29044DF03}"/>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6" name="Rectangle 136">
                <a:extLst>
                  <a:ext uri="{FF2B5EF4-FFF2-40B4-BE49-F238E27FC236}">
                    <a16:creationId xmlns:a16="http://schemas.microsoft.com/office/drawing/2014/main" id="{95F174ED-B110-4D94-BF2E-552C4CB7B658}"/>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7" name="Rectangle 137">
                <a:extLst>
                  <a:ext uri="{FF2B5EF4-FFF2-40B4-BE49-F238E27FC236}">
                    <a16:creationId xmlns:a16="http://schemas.microsoft.com/office/drawing/2014/main" id="{CFBA5D40-A264-4C2C-9B61-371CC6256A79}"/>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8" name="Rectangle 138">
                <a:extLst>
                  <a:ext uri="{FF2B5EF4-FFF2-40B4-BE49-F238E27FC236}">
                    <a16:creationId xmlns:a16="http://schemas.microsoft.com/office/drawing/2014/main" id="{6D3B34AA-82DE-4D47-8C97-58EEA4081A26}"/>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859" name="Text Box 139">
              <a:extLst>
                <a:ext uri="{FF2B5EF4-FFF2-40B4-BE49-F238E27FC236}">
                  <a16:creationId xmlns:a16="http://schemas.microsoft.com/office/drawing/2014/main" id="{796EC6FE-1C95-4FAA-B185-37CAF2AA7919}"/>
                </a:ext>
              </a:extLst>
            </p:cNvPr>
            <p:cNvSpPr txBox="1">
              <a:spLocks noChangeArrowheads="1"/>
            </p:cNvSpPr>
            <p:nvPr/>
          </p:nvSpPr>
          <p:spPr bwMode="auto">
            <a:xfrm>
              <a:off x="3146" y="2218"/>
              <a:ext cx="2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B</a:t>
              </a:r>
            </a:p>
          </p:txBody>
        </p:sp>
      </p:grpSp>
      <p:grpSp>
        <p:nvGrpSpPr>
          <p:cNvPr id="30860" name="Group 140">
            <a:extLst>
              <a:ext uri="{FF2B5EF4-FFF2-40B4-BE49-F238E27FC236}">
                <a16:creationId xmlns:a16="http://schemas.microsoft.com/office/drawing/2014/main" id="{97CBFA4C-D46E-47CC-B548-9F4E6718D33A}"/>
              </a:ext>
            </a:extLst>
          </p:cNvPr>
          <p:cNvGrpSpPr>
            <a:grpSpLocks/>
          </p:cNvGrpSpPr>
          <p:nvPr/>
        </p:nvGrpSpPr>
        <p:grpSpPr bwMode="auto">
          <a:xfrm>
            <a:off x="7535863" y="3536950"/>
            <a:ext cx="522287" cy="366713"/>
            <a:chOff x="3120" y="2218"/>
            <a:chExt cx="329" cy="231"/>
          </a:xfrm>
        </p:grpSpPr>
        <p:grpSp>
          <p:nvGrpSpPr>
            <p:cNvPr id="30861" name="Group 141">
              <a:extLst>
                <a:ext uri="{FF2B5EF4-FFF2-40B4-BE49-F238E27FC236}">
                  <a16:creationId xmlns:a16="http://schemas.microsoft.com/office/drawing/2014/main" id="{C45EF827-2268-4F29-9DF3-99AE6519832F}"/>
                </a:ext>
              </a:extLst>
            </p:cNvPr>
            <p:cNvGrpSpPr>
              <a:grpSpLocks/>
            </p:cNvGrpSpPr>
            <p:nvPr/>
          </p:nvGrpSpPr>
          <p:grpSpPr bwMode="auto">
            <a:xfrm flipH="1">
              <a:off x="3120" y="2256"/>
              <a:ext cx="329" cy="175"/>
              <a:chOff x="1296" y="1296"/>
              <a:chExt cx="624" cy="336"/>
            </a:xfrm>
          </p:grpSpPr>
          <p:sp>
            <p:nvSpPr>
              <p:cNvPr id="30862" name="Rectangle 142">
                <a:extLst>
                  <a:ext uri="{FF2B5EF4-FFF2-40B4-BE49-F238E27FC236}">
                    <a16:creationId xmlns:a16="http://schemas.microsoft.com/office/drawing/2014/main" id="{0C772570-D38A-4B63-A048-F47D7D01C366}"/>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3" name="Rectangle 143">
                <a:extLst>
                  <a:ext uri="{FF2B5EF4-FFF2-40B4-BE49-F238E27FC236}">
                    <a16:creationId xmlns:a16="http://schemas.microsoft.com/office/drawing/2014/main" id="{4DE2B024-06BC-40FE-8CFD-315E0B5029F1}"/>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4" name="Rectangle 144">
                <a:extLst>
                  <a:ext uri="{FF2B5EF4-FFF2-40B4-BE49-F238E27FC236}">
                    <a16:creationId xmlns:a16="http://schemas.microsoft.com/office/drawing/2014/main" id="{3DD717F4-39F1-4506-9682-2D04B321E9A9}"/>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5" name="Rectangle 145">
                <a:extLst>
                  <a:ext uri="{FF2B5EF4-FFF2-40B4-BE49-F238E27FC236}">
                    <a16:creationId xmlns:a16="http://schemas.microsoft.com/office/drawing/2014/main" id="{E30E1C7A-A13E-4CD3-9290-139BE3B9B902}"/>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866" name="Text Box 146">
              <a:extLst>
                <a:ext uri="{FF2B5EF4-FFF2-40B4-BE49-F238E27FC236}">
                  <a16:creationId xmlns:a16="http://schemas.microsoft.com/office/drawing/2014/main" id="{81B92DAE-67D4-480A-A609-A47089430616}"/>
                </a:ext>
              </a:extLst>
            </p:cNvPr>
            <p:cNvSpPr txBox="1">
              <a:spLocks noChangeArrowheads="1"/>
            </p:cNvSpPr>
            <p:nvPr/>
          </p:nvSpPr>
          <p:spPr bwMode="auto">
            <a:xfrm>
              <a:off x="3146" y="2218"/>
              <a:ext cx="2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New Roman" panose="02020603050405020304" pitchFamily="18" charset="0"/>
                </a:rPr>
                <a:t>B</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5">
            <a:extLst>
              <a:ext uri="{FF2B5EF4-FFF2-40B4-BE49-F238E27FC236}">
                <a16:creationId xmlns:a16="http://schemas.microsoft.com/office/drawing/2014/main" id="{551823EF-8103-4A62-B153-6831F1778707}"/>
              </a:ext>
            </a:extLst>
          </p:cNvPr>
          <p:cNvSpPr>
            <a:spLocks noChangeArrowheads="1"/>
          </p:cNvSpPr>
          <p:nvPr/>
        </p:nvSpPr>
        <p:spPr bwMode="auto">
          <a:xfrm>
            <a:off x="646113" y="1179513"/>
            <a:ext cx="7924800" cy="1295400"/>
          </a:xfrm>
          <a:prstGeom prst="rect">
            <a:avLst/>
          </a:prstGeom>
          <a:solidFill>
            <a:srgbClr val="DDDDDD"/>
          </a:solidFill>
          <a:ln>
            <a:noFill/>
          </a:ln>
          <a:effectLst/>
        </p:spPr>
        <p:txBody>
          <a:bodyPr wrap="none" anchor="ctr"/>
          <a:lstStyle/>
          <a:p>
            <a:endParaRPr lang="en-US"/>
          </a:p>
        </p:txBody>
      </p:sp>
      <p:graphicFrame>
        <p:nvGraphicFramePr>
          <p:cNvPr id="31751" name="Object 7">
            <a:extLst>
              <a:ext uri="{FF2B5EF4-FFF2-40B4-BE49-F238E27FC236}">
                <a16:creationId xmlns:a16="http://schemas.microsoft.com/office/drawing/2014/main" id="{121A7F40-DBC3-4441-9E08-4564D15FF3F6}"/>
              </a:ext>
            </a:extLst>
          </p:cNvPr>
          <p:cNvGraphicFramePr>
            <a:graphicFrameLocks noChangeAspect="1"/>
          </p:cNvGraphicFramePr>
          <p:nvPr/>
        </p:nvGraphicFramePr>
        <p:xfrm>
          <a:off x="990600" y="2895600"/>
          <a:ext cx="757238" cy="541338"/>
        </p:xfrm>
        <a:graphic>
          <a:graphicData uri="http://schemas.openxmlformats.org/presentationml/2006/ole">
            <mc:AlternateContent xmlns:mc="http://schemas.openxmlformats.org/markup-compatibility/2006">
              <mc:Choice xmlns:v="urn:schemas-microsoft-com:vml" Requires="v">
                <p:oleObj spid="_x0000_s6151" name="Equation" r:id="rId4" imgW="355320" imgH="253800" progId="Equation.DSMT4">
                  <p:embed/>
                </p:oleObj>
              </mc:Choice>
              <mc:Fallback>
                <p:oleObj name="Equation" r:id="rId4" imgW="355320" imgH="2538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2895600"/>
                        <a:ext cx="757238" cy="541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53" name="Object 9">
            <a:extLst>
              <a:ext uri="{FF2B5EF4-FFF2-40B4-BE49-F238E27FC236}">
                <a16:creationId xmlns:a16="http://schemas.microsoft.com/office/drawing/2014/main" id="{445E87E6-E192-4452-87D7-1CFF3E31EDCF}"/>
              </a:ext>
            </a:extLst>
          </p:cNvPr>
          <p:cNvGraphicFramePr>
            <a:graphicFrameLocks noChangeAspect="1"/>
          </p:cNvGraphicFramePr>
          <p:nvPr/>
        </p:nvGraphicFramePr>
        <p:xfrm>
          <a:off x="838200" y="3657600"/>
          <a:ext cx="990600" cy="560388"/>
        </p:xfrm>
        <a:graphic>
          <a:graphicData uri="http://schemas.openxmlformats.org/presentationml/2006/ole">
            <mc:AlternateContent xmlns:mc="http://schemas.openxmlformats.org/markup-compatibility/2006">
              <mc:Choice xmlns:v="urn:schemas-microsoft-com:vml" Requires="v">
                <p:oleObj spid="_x0000_s6152" name="Equation" r:id="rId6" imgW="469800" imgH="266400" progId="Equation.DSMT4">
                  <p:embed/>
                </p:oleObj>
              </mc:Choice>
              <mc:Fallback>
                <p:oleObj name="Equation" r:id="rId6" imgW="469800" imgH="2664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3657600"/>
                        <a:ext cx="990600" cy="560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54" name="Object 10">
            <a:extLst>
              <a:ext uri="{FF2B5EF4-FFF2-40B4-BE49-F238E27FC236}">
                <a16:creationId xmlns:a16="http://schemas.microsoft.com/office/drawing/2014/main" id="{88FA0F02-5705-4717-8D2A-10BFC3722B82}"/>
              </a:ext>
            </a:extLst>
          </p:cNvPr>
          <p:cNvGraphicFramePr>
            <a:graphicFrameLocks noChangeAspect="1"/>
          </p:cNvGraphicFramePr>
          <p:nvPr/>
        </p:nvGraphicFramePr>
        <p:xfrm>
          <a:off x="838200" y="4419600"/>
          <a:ext cx="1066800" cy="588963"/>
        </p:xfrm>
        <a:graphic>
          <a:graphicData uri="http://schemas.openxmlformats.org/presentationml/2006/ole">
            <mc:AlternateContent xmlns:mc="http://schemas.openxmlformats.org/markup-compatibility/2006">
              <mc:Choice xmlns:v="urn:schemas-microsoft-com:vml" Requires="v">
                <p:oleObj spid="_x0000_s6153" name="Equation" r:id="rId8" imgW="482400" imgH="266400" progId="Equation.DSMT4">
                  <p:embed/>
                </p:oleObj>
              </mc:Choice>
              <mc:Fallback>
                <p:oleObj name="Equation" r:id="rId8" imgW="482400" imgH="266400"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200" y="4419600"/>
                        <a:ext cx="1066800" cy="588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55" name="Text Box 11">
            <a:extLst>
              <a:ext uri="{FF2B5EF4-FFF2-40B4-BE49-F238E27FC236}">
                <a16:creationId xmlns:a16="http://schemas.microsoft.com/office/drawing/2014/main" id="{C0E6A015-FFA6-4D45-BD28-BC8BE7458CED}"/>
              </a:ext>
            </a:extLst>
          </p:cNvPr>
          <p:cNvSpPr txBox="1">
            <a:spLocks noChangeArrowheads="1"/>
          </p:cNvSpPr>
          <p:nvPr/>
        </p:nvSpPr>
        <p:spPr bwMode="auto">
          <a:xfrm>
            <a:off x="2286000" y="2971800"/>
            <a:ext cx="4692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system function (pulser, cabling, receiver)</a:t>
            </a:r>
          </a:p>
        </p:txBody>
      </p:sp>
      <p:sp>
        <p:nvSpPr>
          <p:cNvPr id="31757" name="Text Box 13">
            <a:extLst>
              <a:ext uri="{FF2B5EF4-FFF2-40B4-BE49-F238E27FC236}">
                <a16:creationId xmlns:a16="http://schemas.microsoft.com/office/drawing/2014/main" id="{A9170C81-3A9E-463B-BEB5-B70C556F3594}"/>
              </a:ext>
            </a:extLst>
          </p:cNvPr>
          <p:cNvSpPr txBox="1">
            <a:spLocks noChangeArrowheads="1"/>
          </p:cNvSpPr>
          <p:nvPr/>
        </p:nvSpPr>
        <p:spPr bwMode="auto">
          <a:xfrm>
            <a:off x="2270125" y="3748088"/>
            <a:ext cx="6597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average velocity over the face of transducer A in problem (1)</a:t>
            </a:r>
          </a:p>
        </p:txBody>
      </p:sp>
      <p:sp>
        <p:nvSpPr>
          <p:cNvPr id="31758" name="Text Box 14">
            <a:extLst>
              <a:ext uri="{FF2B5EF4-FFF2-40B4-BE49-F238E27FC236}">
                <a16:creationId xmlns:a16="http://schemas.microsoft.com/office/drawing/2014/main" id="{4BD6007F-0BAD-49A8-ADC8-EEC5357D665B}"/>
              </a:ext>
            </a:extLst>
          </p:cNvPr>
          <p:cNvSpPr txBox="1">
            <a:spLocks noChangeArrowheads="1"/>
          </p:cNvSpPr>
          <p:nvPr/>
        </p:nvSpPr>
        <p:spPr bwMode="auto">
          <a:xfrm>
            <a:off x="2286000" y="4495800"/>
            <a:ext cx="6597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average velocity over the face of transducer B in problem (2)</a:t>
            </a:r>
          </a:p>
        </p:txBody>
      </p:sp>
      <p:graphicFrame>
        <p:nvGraphicFramePr>
          <p:cNvPr id="31759" name="Object 15">
            <a:extLst>
              <a:ext uri="{FF2B5EF4-FFF2-40B4-BE49-F238E27FC236}">
                <a16:creationId xmlns:a16="http://schemas.microsoft.com/office/drawing/2014/main" id="{F48D0BB8-5CAB-4250-927E-3F68255828C1}"/>
              </a:ext>
            </a:extLst>
          </p:cNvPr>
          <p:cNvGraphicFramePr>
            <a:graphicFrameLocks noChangeAspect="1"/>
          </p:cNvGraphicFramePr>
          <p:nvPr/>
        </p:nvGraphicFramePr>
        <p:xfrm>
          <a:off x="815975" y="5257800"/>
          <a:ext cx="914400" cy="493713"/>
        </p:xfrm>
        <a:graphic>
          <a:graphicData uri="http://schemas.openxmlformats.org/presentationml/2006/ole">
            <mc:AlternateContent xmlns:mc="http://schemas.openxmlformats.org/markup-compatibility/2006">
              <mc:Choice xmlns:v="urn:schemas-microsoft-com:vml" Requires="v">
                <p:oleObj spid="_x0000_s6154" name="Equation" r:id="rId10" imgW="469800" imgH="253800" progId="Equation.DSMT4">
                  <p:embed/>
                </p:oleObj>
              </mc:Choice>
              <mc:Fallback>
                <p:oleObj name="Equation" r:id="rId10" imgW="469800" imgH="25380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5975" y="5257800"/>
                        <a:ext cx="914400" cy="493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60" name="Text Box 16">
            <a:extLst>
              <a:ext uri="{FF2B5EF4-FFF2-40B4-BE49-F238E27FC236}">
                <a16:creationId xmlns:a16="http://schemas.microsoft.com/office/drawing/2014/main" id="{85CA3F09-123F-42D7-886C-C7373FD993A1}"/>
              </a:ext>
            </a:extLst>
          </p:cNvPr>
          <p:cNvSpPr txBox="1">
            <a:spLocks noChangeArrowheads="1"/>
          </p:cNvSpPr>
          <p:nvPr/>
        </p:nvSpPr>
        <p:spPr bwMode="auto">
          <a:xfrm>
            <a:off x="2270125" y="5218113"/>
            <a:ext cx="5683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radiation impedance of transducer A in problem (1)</a:t>
            </a:r>
          </a:p>
        </p:txBody>
      </p:sp>
      <p:sp>
        <p:nvSpPr>
          <p:cNvPr id="31761" name="Text Box 17">
            <a:extLst>
              <a:ext uri="{FF2B5EF4-FFF2-40B4-BE49-F238E27FC236}">
                <a16:creationId xmlns:a16="http://schemas.microsoft.com/office/drawing/2014/main" id="{9F6F24F2-CD97-4090-B285-86F65D24958D}"/>
              </a:ext>
            </a:extLst>
          </p:cNvPr>
          <p:cNvSpPr txBox="1">
            <a:spLocks noChangeArrowheads="1"/>
          </p:cNvSpPr>
          <p:nvPr/>
        </p:nvSpPr>
        <p:spPr bwMode="auto">
          <a:xfrm>
            <a:off x="2438400" y="152400"/>
            <a:ext cx="455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solidFill>
                  <a:srgbClr val="0066FF"/>
                </a:solidFill>
              </a:rPr>
              <a:t>Ultrasonic Measurement Models</a:t>
            </a:r>
          </a:p>
        </p:txBody>
      </p:sp>
      <p:sp>
        <p:nvSpPr>
          <p:cNvPr id="31762" name="Line 18">
            <a:extLst>
              <a:ext uri="{FF2B5EF4-FFF2-40B4-BE49-F238E27FC236}">
                <a16:creationId xmlns:a16="http://schemas.microsoft.com/office/drawing/2014/main" id="{023FAB5D-176A-470E-8DDB-E0D97EA15AB3}"/>
              </a:ext>
            </a:extLst>
          </p:cNvPr>
          <p:cNvSpPr>
            <a:spLocks noChangeShapeType="1"/>
          </p:cNvSpPr>
          <p:nvPr/>
        </p:nvSpPr>
        <p:spPr bwMode="auto">
          <a:xfrm>
            <a:off x="762000" y="6096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aphicFrame>
        <p:nvGraphicFramePr>
          <p:cNvPr id="31763" name="Object 19">
            <a:extLst>
              <a:ext uri="{FF2B5EF4-FFF2-40B4-BE49-F238E27FC236}">
                <a16:creationId xmlns:a16="http://schemas.microsoft.com/office/drawing/2014/main" id="{E6224C92-2223-41F8-8F08-6534C47B106B}"/>
              </a:ext>
            </a:extLst>
          </p:cNvPr>
          <p:cNvGraphicFramePr>
            <a:graphicFrameLocks noChangeAspect="1"/>
          </p:cNvGraphicFramePr>
          <p:nvPr/>
        </p:nvGraphicFramePr>
        <p:xfrm>
          <a:off x="838200" y="1295400"/>
          <a:ext cx="7281863" cy="1044575"/>
        </p:xfrm>
        <a:graphic>
          <a:graphicData uri="http://schemas.openxmlformats.org/presentationml/2006/ole">
            <mc:AlternateContent xmlns:mc="http://schemas.openxmlformats.org/markup-compatibility/2006">
              <mc:Choice xmlns:v="urn:schemas-microsoft-com:vml" Requires="v">
                <p:oleObj spid="_x0000_s6155" name="Equation" r:id="rId12" imgW="3454200" imgH="495000" progId="Equation.DSMT4">
                  <p:embed/>
                </p:oleObj>
              </mc:Choice>
              <mc:Fallback>
                <p:oleObj name="Equation" r:id="rId12" imgW="3454200" imgH="495000" progId="Equation.DSMT4">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38200" y="1295400"/>
                        <a:ext cx="7281863" cy="1044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9598</TotalTime>
  <Words>3657</Words>
  <Application>Microsoft Office PowerPoint</Application>
  <PresentationFormat>On-screen Show (4:3)</PresentationFormat>
  <Paragraphs>345</Paragraphs>
  <Slides>34</Slides>
  <Notes>34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1" baseType="lpstr">
      <vt:lpstr>Arial</vt:lpstr>
      <vt:lpstr>Calibri</vt:lpstr>
      <vt:lpstr>Symbol</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 Schemerr</dc:creator>
  <cp:lastModifiedBy>Lester Schmerr</cp:lastModifiedBy>
  <cp:revision>111</cp:revision>
  <cp:lastPrinted>2021-10-27T22:15:35Z</cp:lastPrinted>
  <dcterms:created xsi:type="dcterms:W3CDTF">2003-07-29T22:08:14Z</dcterms:created>
  <dcterms:modified xsi:type="dcterms:W3CDTF">2021-10-27T22:26:12Z</dcterms:modified>
</cp:coreProperties>
</file>