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5"/>
  </p:notesMasterIdLst>
  <p:handoutMasterIdLst>
    <p:handoutMasterId r:id="rId26"/>
  </p:handoutMasterIdLst>
  <p:sldIdLst>
    <p:sldId id="270" r:id="rId2"/>
    <p:sldId id="271" r:id="rId3"/>
    <p:sldId id="272" r:id="rId4"/>
    <p:sldId id="257" r:id="rId5"/>
    <p:sldId id="258" r:id="rId6"/>
    <p:sldId id="259" r:id="rId7"/>
    <p:sldId id="260" r:id="rId8"/>
    <p:sldId id="273" r:id="rId9"/>
    <p:sldId id="261" r:id="rId10"/>
    <p:sldId id="262" r:id="rId11"/>
    <p:sldId id="263" r:id="rId12"/>
    <p:sldId id="274" r:id="rId13"/>
    <p:sldId id="275" r:id="rId14"/>
    <p:sldId id="276" r:id="rId15"/>
    <p:sldId id="277" r:id="rId16"/>
    <p:sldId id="264" r:id="rId17"/>
    <p:sldId id="265" r:id="rId18"/>
    <p:sldId id="266" r:id="rId19"/>
    <p:sldId id="267" r:id="rId20"/>
    <p:sldId id="268" r:id="rId21"/>
    <p:sldId id="269" r:id="rId22"/>
    <p:sldId id="278" r:id="rId23"/>
    <p:sldId id="279" r:id="rId24"/>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panose="02020603050405020304" pitchFamily="18" charset="0"/>
        <a:ea typeface="+mn-ea"/>
        <a:cs typeface="+mn-cs"/>
      </a:defRPr>
    </a:lvl5pPr>
    <a:lvl6pPr marL="2286000" algn="l" defTabSz="914400" rtl="0" eaLnBrk="1" latinLnBrk="0" hangingPunct="1">
      <a:defRPr kern="1200">
        <a:solidFill>
          <a:schemeClr val="tx1"/>
        </a:solidFill>
        <a:latin typeface="Times" panose="02020603050405020304" pitchFamily="18" charset="0"/>
        <a:ea typeface="+mn-ea"/>
        <a:cs typeface="+mn-cs"/>
      </a:defRPr>
    </a:lvl6pPr>
    <a:lvl7pPr marL="2743200" algn="l" defTabSz="914400" rtl="0" eaLnBrk="1" latinLnBrk="0" hangingPunct="1">
      <a:defRPr kern="1200">
        <a:solidFill>
          <a:schemeClr val="tx1"/>
        </a:solidFill>
        <a:latin typeface="Times" panose="02020603050405020304" pitchFamily="18" charset="0"/>
        <a:ea typeface="+mn-ea"/>
        <a:cs typeface="+mn-cs"/>
      </a:defRPr>
    </a:lvl7pPr>
    <a:lvl8pPr marL="3200400" algn="l" defTabSz="914400" rtl="0" eaLnBrk="1" latinLnBrk="0" hangingPunct="1">
      <a:defRPr kern="1200">
        <a:solidFill>
          <a:schemeClr val="tx1"/>
        </a:solidFill>
        <a:latin typeface="Times" panose="02020603050405020304" pitchFamily="18" charset="0"/>
        <a:ea typeface="+mn-ea"/>
        <a:cs typeface="+mn-cs"/>
      </a:defRPr>
    </a:lvl8pPr>
    <a:lvl9pPr marL="3657600" algn="l" defTabSz="914400" rtl="0" eaLnBrk="1" latinLnBrk="0" hangingPunct="1">
      <a:defRPr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917" autoAdjust="0"/>
  </p:normalViewPr>
  <p:slideViewPr>
    <p:cSldViewPr>
      <p:cViewPr varScale="1">
        <p:scale>
          <a:sx n="108" d="100"/>
          <a:sy n="108" d="100"/>
        </p:scale>
        <p:origin x="126" y="3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4" Type="http://schemas.openxmlformats.org/officeDocument/2006/relationships/image" Target="../media/image35.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4" Type="http://schemas.openxmlformats.org/officeDocument/2006/relationships/image" Target="../media/image39.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8.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5" Type="http://schemas.openxmlformats.org/officeDocument/2006/relationships/image" Target="../media/image22.wmf"/><Relationship Id="rId4" Type="http://schemas.openxmlformats.org/officeDocument/2006/relationships/image" Target="../media/image2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33E38C2C-8E0C-4F77-AD60-F571B2A3CF48}"/>
              </a:ext>
            </a:extLst>
          </p:cNvPr>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smtClean="0">
                <a:latin typeface="Times" charset="0"/>
              </a:defRPr>
            </a:lvl1pPr>
          </a:lstStyle>
          <a:p>
            <a:pPr>
              <a:defRPr/>
            </a:pPr>
            <a:endParaRPr lang="en-US"/>
          </a:p>
        </p:txBody>
      </p:sp>
      <p:sp>
        <p:nvSpPr>
          <p:cNvPr id="19459" name="Rectangle 3">
            <a:extLst>
              <a:ext uri="{FF2B5EF4-FFF2-40B4-BE49-F238E27FC236}">
                <a16:creationId xmlns:a16="http://schemas.microsoft.com/office/drawing/2014/main" id="{3F9B814F-F503-4D3D-8CB6-48E7EE77FD1F}"/>
              </a:ext>
            </a:extLst>
          </p:cNvPr>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smtClean="0">
                <a:latin typeface="Times" charset="0"/>
              </a:defRPr>
            </a:lvl1pPr>
          </a:lstStyle>
          <a:p>
            <a:pPr>
              <a:defRPr/>
            </a:pPr>
            <a:endParaRPr lang="en-US"/>
          </a:p>
        </p:txBody>
      </p:sp>
      <p:sp>
        <p:nvSpPr>
          <p:cNvPr id="19460" name="Rectangle 4">
            <a:extLst>
              <a:ext uri="{FF2B5EF4-FFF2-40B4-BE49-F238E27FC236}">
                <a16:creationId xmlns:a16="http://schemas.microsoft.com/office/drawing/2014/main" id="{DE4CCCA5-03E1-45FC-83A4-5B9FED8917EC}"/>
              </a:ext>
            </a:extLst>
          </p:cNvPr>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smtClean="0">
                <a:latin typeface="Times" charset="0"/>
              </a:defRPr>
            </a:lvl1pPr>
          </a:lstStyle>
          <a:p>
            <a:pPr>
              <a:defRPr/>
            </a:pPr>
            <a:endParaRPr lang="en-US"/>
          </a:p>
        </p:txBody>
      </p:sp>
      <p:sp>
        <p:nvSpPr>
          <p:cNvPr id="19461" name="Rectangle 5">
            <a:extLst>
              <a:ext uri="{FF2B5EF4-FFF2-40B4-BE49-F238E27FC236}">
                <a16:creationId xmlns:a16="http://schemas.microsoft.com/office/drawing/2014/main" id="{47609DBA-882F-47D6-B7EE-1EAC0A3AF1DE}"/>
              </a:ext>
            </a:extLst>
          </p:cNvPr>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fld id="{A2C82066-5AD3-4197-B07D-3C5D1F1388E2}"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D39B051A-17E6-4365-9B43-8B98BEEADE45}" type="datetimeFigureOut">
              <a:rPr lang="en-US" smtClean="0"/>
              <a:t>10/21/2021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07D680E9-C98C-4263-93E8-08A5D7B79AB6}" type="slidenum">
              <a:rPr lang="en-US" smtClean="0"/>
              <a:t>‹#›</a:t>
            </a:fld>
            <a:endParaRPr lang="en-US"/>
          </a:p>
        </p:txBody>
      </p:sp>
    </p:spTree>
    <p:extLst>
      <p:ext uri="{BB962C8B-B14F-4D97-AF65-F5344CB8AC3E}">
        <p14:creationId xmlns:p14="http://schemas.microsoft.com/office/powerpoint/2010/main" val="3122451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waves we have been describing so far are bulk waves. There are a number of other types of waves used in NDE testing which we will also describe here.</a:t>
            </a:r>
          </a:p>
        </p:txBody>
      </p:sp>
      <p:sp>
        <p:nvSpPr>
          <p:cNvPr id="4" name="Slide Number Placeholder 3"/>
          <p:cNvSpPr>
            <a:spLocks noGrp="1"/>
          </p:cNvSpPr>
          <p:nvPr>
            <p:ph type="sldNum" sz="quarter" idx="5"/>
          </p:nvPr>
        </p:nvSpPr>
        <p:spPr/>
        <p:txBody>
          <a:bodyPr/>
          <a:lstStyle/>
          <a:p>
            <a:fld id="{07D680E9-C98C-4263-93E8-08A5D7B79AB6}" type="slidenum">
              <a:rPr lang="en-US" smtClean="0"/>
              <a:t>1</a:t>
            </a:fld>
            <a:endParaRPr lang="en-US"/>
          </a:p>
        </p:txBody>
      </p:sp>
    </p:spTree>
    <p:extLst>
      <p:ext uri="{BB962C8B-B14F-4D97-AF65-F5344CB8AC3E}">
        <p14:creationId xmlns:p14="http://schemas.microsoft.com/office/powerpoint/2010/main" val="1702142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Rayleigh’s equation always has a solution c =</a:t>
            </a:r>
            <a:r>
              <a:rPr lang="en-US" dirty="0" err="1"/>
              <a:t>c</a:t>
            </a:r>
            <a:r>
              <a:rPr lang="en-US" baseline="-25000" dirty="0" err="1"/>
              <a:t>R</a:t>
            </a:r>
            <a:r>
              <a:rPr lang="en-US" baseline="-25000" dirty="0"/>
              <a:t> </a:t>
            </a:r>
            <a:r>
              <a:rPr lang="en-US" dirty="0"/>
              <a:t>  which is slightly smaller than the shear wave speed. The  simple approximate expression shown above can often be used to obtain the Rayleigh wave speed.</a:t>
            </a:r>
          </a:p>
          <a:p>
            <a:endParaRPr lang="en-US" dirty="0"/>
          </a:p>
          <a:p>
            <a:r>
              <a:rPr lang="en-US" dirty="0"/>
              <a:t>Rayleigh waves are very useful for applications such as inspecting the surface of parts for surface-breaking cracks since they are very sensitive to such flaws. Rayleigh waves can travel for long distances because, unlike bulk waves, they only spread out on the surface rather than spreading out through the entire volume of the part. They are, however, sensitive to surface conditions such as roughness.</a:t>
            </a:r>
          </a:p>
        </p:txBody>
      </p:sp>
      <p:sp>
        <p:nvSpPr>
          <p:cNvPr id="4" name="Slide Number Placeholder 3"/>
          <p:cNvSpPr>
            <a:spLocks noGrp="1"/>
          </p:cNvSpPr>
          <p:nvPr>
            <p:ph type="sldNum" sz="quarter" idx="5"/>
          </p:nvPr>
        </p:nvSpPr>
        <p:spPr/>
        <p:txBody>
          <a:bodyPr/>
          <a:lstStyle/>
          <a:p>
            <a:fld id="{07D680E9-C98C-4263-93E8-08A5D7B79AB6}" type="slidenum">
              <a:rPr lang="en-US" smtClean="0"/>
              <a:t>10</a:t>
            </a:fld>
            <a:endParaRPr lang="en-US"/>
          </a:p>
        </p:txBody>
      </p:sp>
    </p:spTree>
    <p:extLst>
      <p:ext uri="{BB962C8B-B14F-4D97-AF65-F5344CB8AC3E}">
        <p14:creationId xmlns:p14="http://schemas.microsoft.com/office/powerpoint/2010/main" val="23581564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plots of the displacements and stresses in a Rayleigh wave. The exact depth of </a:t>
            </a:r>
            <a:r>
              <a:rPr lang="en-US" dirty="0" err="1"/>
              <a:t>penertration</a:t>
            </a:r>
            <a:r>
              <a:rPr lang="en-US" dirty="0"/>
              <a:t> of the Rayleigh wave is a function of the frequency.</a:t>
            </a:r>
          </a:p>
        </p:txBody>
      </p:sp>
      <p:sp>
        <p:nvSpPr>
          <p:cNvPr id="4" name="Slide Number Placeholder 3"/>
          <p:cNvSpPr>
            <a:spLocks noGrp="1"/>
          </p:cNvSpPr>
          <p:nvPr>
            <p:ph type="sldNum" sz="quarter" idx="5"/>
          </p:nvPr>
        </p:nvSpPr>
        <p:spPr/>
        <p:txBody>
          <a:bodyPr/>
          <a:lstStyle/>
          <a:p>
            <a:fld id="{07D680E9-C98C-4263-93E8-08A5D7B79AB6}" type="slidenum">
              <a:rPr lang="en-US" smtClean="0"/>
              <a:t>11</a:t>
            </a:fld>
            <a:endParaRPr lang="en-US"/>
          </a:p>
        </p:txBody>
      </p:sp>
    </p:spTree>
    <p:extLst>
      <p:ext uri="{BB962C8B-B14F-4D97-AF65-F5344CB8AC3E}">
        <p14:creationId xmlns:p14="http://schemas.microsoft.com/office/powerpoint/2010/main" val="2508144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and the next three slides, will show some simulated wavefields generated by a Rayleigh wave transducer. Here, we see the vertical velocity profile in a vertical plane where red is high amplitude and blue is low amplitude</a:t>
            </a:r>
          </a:p>
        </p:txBody>
      </p:sp>
      <p:sp>
        <p:nvSpPr>
          <p:cNvPr id="4" name="Slide Number Placeholder 3"/>
          <p:cNvSpPr>
            <a:spLocks noGrp="1"/>
          </p:cNvSpPr>
          <p:nvPr>
            <p:ph type="sldNum" sz="quarter" idx="5"/>
          </p:nvPr>
        </p:nvSpPr>
        <p:spPr/>
        <p:txBody>
          <a:bodyPr/>
          <a:lstStyle/>
          <a:p>
            <a:fld id="{07D680E9-C98C-4263-93E8-08A5D7B79AB6}" type="slidenum">
              <a:rPr lang="en-US" smtClean="0"/>
              <a:t>12</a:t>
            </a:fld>
            <a:endParaRPr lang="en-US"/>
          </a:p>
        </p:txBody>
      </p:sp>
    </p:spTree>
    <p:extLst>
      <p:ext uri="{BB962C8B-B14F-4D97-AF65-F5344CB8AC3E}">
        <p14:creationId xmlns:p14="http://schemas.microsoft.com/office/powerpoint/2010/main" val="4039573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corresponding amplitude in the x-direction</a:t>
            </a:r>
          </a:p>
        </p:txBody>
      </p:sp>
      <p:sp>
        <p:nvSpPr>
          <p:cNvPr id="4" name="Slide Number Placeholder 3"/>
          <p:cNvSpPr>
            <a:spLocks noGrp="1"/>
          </p:cNvSpPr>
          <p:nvPr>
            <p:ph type="sldNum" sz="quarter" idx="5"/>
          </p:nvPr>
        </p:nvSpPr>
        <p:spPr/>
        <p:txBody>
          <a:bodyPr/>
          <a:lstStyle/>
          <a:p>
            <a:fld id="{07D680E9-C98C-4263-93E8-08A5D7B79AB6}" type="slidenum">
              <a:rPr lang="en-US" smtClean="0"/>
              <a:t>13</a:t>
            </a:fld>
            <a:endParaRPr lang="en-US"/>
          </a:p>
        </p:txBody>
      </p:sp>
    </p:spTree>
    <p:extLst>
      <p:ext uri="{BB962C8B-B14F-4D97-AF65-F5344CB8AC3E}">
        <p14:creationId xmlns:p14="http://schemas.microsoft.com/office/powerpoint/2010/main" val="14167111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plot of the x-velocity on the stress-free surface. At some distance  from the transducer we see that the velocity profile is decreasing in amplitude like one over the square root of the distance, which is smaller than a spherical wave spreading which would be like 1/x.</a:t>
            </a:r>
          </a:p>
        </p:txBody>
      </p:sp>
      <p:sp>
        <p:nvSpPr>
          <p:cNvPr id="4" name="Slide Number Placeholder 3"/>
          <p:cNvSpPr>
            <a:spLocks noGrp="1"/>
          </p:cNvSpPr>
          <p:nvPr>
            <p:ph type="sldNum" sz="quarter" idx="5"/>
          </p:nvPr>
        </p:nvSpPr>
        <p:spPr/>
        <p:txBody>
          <a:bodyPr/>
          <a:lstStyle/>
          <a:p>
            <a:fld id="{07D680E9-C98C-4263-93E8-08A5D7B79AB6}" type="slidenum">
              <a:rPr lang="en-US" smtClean="0"/>
              <a:t>14</a:t>
            </a:fld>
            <a:endParaRPr lang="en-US"/>
          </a:p>
        </p:txBody>
      </p:sp>
    </p:spTree>
    <p:extLst>
      <p:ext uri="{BB962C8B-B14F-4D97-AF65-F5344CB8AC3E}">
        <p14:creationId xmlns:p14="http://schemas.microsoft.com/office/powerpoint/2010/main" val="24377322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are looking directly down on the free surface at the x-velocity wavefield, showing the beam generated from the Rayleigh wave transducer.</a:t>
            </a:r>
          </a:p>
        </p:txBody>
      </p:sp>
      <p:sp>
        <p:nvSpPr>
          <p:cNvPr id="4" name="Slide Number Placeholder 3"/>
          <p:cNvSpPr>
            <a:spLocks noGrp="1"/>
          </p:cNvSpPr>
          <p:nvPr>
            <p:ph type="sldNum" sz="quarter" idx="5"/>
          </p:nvPr>
        </p:nvSpPr>
        <p:spPr/>
        <p:txBody>
          <a:bodyPr/>
          <a:lstStyle/>
          <a:p>
            <a:fld id="{07D680E9-C98C-4263-93E8-08A5D7B79AB6}" type="slidenum">
              <a:rPr lang="en-US" smtClean="0"/>
              <a:t>15</a:t>
            </a:fld>
            <a:endParaRPr lang="en-US"/>
          </a:p>
        </p:txBody>
      </p:sp>
    </p:spTree>
    <p:extLst>
      <p:ext uri="{BB962C8B-B14F-4D97-AF65-F5344CB8AC3E}">
        <p14:creationId xmlns:p14="http://schemas.microsoft.com/office/powerpoint/2010/main" val="14560705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place an angle beam transducer on a thin plate, we will generate a complex set of multiply reflected P- and SV-waves. These can merge to form a wave, called a Lamb or plate wave, that travels in the thin plate with a frequency dependent wave speed. We can thus try to find solutions for such a wave in the plate which travels with a wave speed, c, and has some variations across the thickness of the plate.</a:t>
            </a:r>
          </a:p>
        </p:txBody>
      </p:sp>
      <p:sp>
        <p:nvSpPr>
          <p:cNvPr id="4" name="Slide Number Placeholder 3"/>
          <p:cNvSpPr>
            <a:spLocks noGrp="1"/>
          </p:cNvSpPr>
          <p:nvPr>
            <p:ph type="sldNum" sz="quarter" idx="5"/>
          </p:nvPr>
        </p:nvSpPr>
        <p:spPr/>
        <p:txBody>
          <a:bodyPr/>
          <a:lstStyle/>
          <a:p>
            <a:fld id="{07D680E9-C98C-4263-93E8-08A5D7B79AB6}" type="slidenum">
              <a:rPr lang="en-US" smtClean="0"/>
              <a:t>16</a:t>
            </a:fld>
            <a:endParaRPr lang="en-US"/>
          </a:p>
        </p:txBody>
      </p:sp>
    </p:spTree>
    <p:extLst>
      <p:ext uri="{BB962C8B-B14F-4D97-AF65-F5344CB8AC3E}">
        <p14:creationId xmlns:p14="http://schemas.microsoft.com/office/powerpoint/2010/main" val="40316090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satisfy both the wave equations and the stress-free conditions on the surface of the plate we will find that we can have two types of plate wave disturbances called extensional waves and flexural (bending) wave where the functions f and g have the forms shown.</a:t>
            </a:r>
          </a:p>
        </p:txBody>
      </p:sp>
      <p:sp>
        <p:nvSpPr>
          <p:cNvPr id="4" name="Slide Number Placeholder 3"/>
          <p:cNvSpPr>
            <a:spLocks noGrp="1"/>
          </p:cNvSpPr>
          <p:nvPr>
            <p:ph type="sldNum" sz="quarter" idx="5"/>
          </p:nvPr>
        </p:nvSpPr>
        <p:spPr/>
        <p:txBody>
          <a:bodyPr/>
          <a:lstStyle/>
          <a:p>
            <a:fld id="{07D680E9-C98C-4263-93E8-08A5D7B79AB6}" type="slidenum">
              <a:rPr lang="en-US" smtClean="0"/>
              <a:t>17</a:t>
            </a:fld>
            <a:endParaRPr lang="en-US"/>
          </a:p>
        </p:txBody>
      </p:sp>
    </p:spTree>
    <p:extLst>
      <p:ext uri="{BB962C8B-B14F-4D97-AF65-F5344CB8AC3E}">
        <p14:creationId xmlns:p14="http://schemas.microsoft.com/office/powerpoint/2010/main" val="33191563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boundary conditions in particular give us the Rayleigh-Lamb equations for the wave speed, c, of the extensional and flexural waves. These equations have multiple solutions where each solution has a different dependency on the frequency. Each of these solutions is called a mode of the plate.</a:t>
            </a:r>
          </a:p>
        </p:txBody>
      </p:sp>
      <p:sp>
        <p:nvSpPr>
          <p:cNvPr id="4" name="Slide Number Placeholder 3"/>
          <p:cNvSpPr>
            <a:spLocks noGrp="1"/>
          </p:cNvSpPr>
          <p:nvPr>
            <p:ph type="sldNum" sz="quarter" idx="5"/>
          </p:nvPr>
        </p:nvSpPr>
        <p:spPr/>
        <p:txBody>
          <a:bodyPr/>
          <a:lstStyle/>
          <a:p>
            <a:fld id="{07D680E9-C98C-4263-93E8-08A5D7B79AB6}" type="slidenum">
              <a:rPr lang="en-US" smtClean="0"/>
              <a:t>18</a:t>
            </a:fld>
            <a:endParaRPr lang="en-US"/>
          </a:p>
        </p:txBody>
      </p:sp>
    </p:spTree>
    <p:extLst>
      <p:ext uri="{BB962C8B-B14F-4D97-AF65-F5344CB8AC3E}">
        <p14:creationId xmlns:p14="http://schemas.microsoft.com/office/powerpoint/2010/main" val="17590421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examine the Rayleigh-Lamb equation for the extensional waves at high frequencies we find the same equation as for Rayleigh waves. In this limit the extensional waves are just Rayleigh waves propagating on both surfaces.</a:t>
            </a:r>
          </a:p>
        </p:txBody>
      </p:sp>
      <p:sp>
        <p:nvSpPr>
          <p:cNvPr id="4" name="Slide Number Placeholder 3"/>
          <p:cNvSpPr>
            <a:spLocks noGrp="1"/>
          </p:cNvSpPr>
          <p:nvPr>
            <p:ph type="sldNum" sz="quarter" idx="5"/>
          </p:nvPr>
        </p:nvSpPr>
        <p:spPr/>
        <p:txBody>
          <a:bodyPr/>
          <a:lstStyle/>
          <a:p>
            <a:fld id="{07D680E9-C98C-4263-93E8-08A5D7B79AB6}" type="slidenum">
              <a:rPr lang="en-US" smtClean="0"/>
              <a:t>19</a:t>
            </a:fld>
            <a:endParaRPr lang="en-US"/>
          </a:p>
        </p:txBody>
      </p:sp>
    </p:spTree>
    <p:extLst>
      <p:ext uri="{BB962C8B-B14F-4D97-AF65-F5344CB8AC3E}">
        <p14:creationId xmlns:p14="http://schemas.microsoft.com/office/powerpoint/2010/main" val="3488822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examine some ways that bulk waves are used in NDE and consider briefly some other types of waves such as surface waves and plate waves.</a:t>
            </a:r>
          </a:p>
        </p:txBody>
      </p:sp>
      <p:sp>
        <p:nvSpPr>
          <p:cNvPr id="4" name="Slide Number Placeholder 3"/>
          <p:cNvSpPr>
            <a:spLocks noGrp="1"/>
          </p:cNvSpPr>
          <p:nvPr>
            <p:ph type="sldNum" sz="quarter" idx="5"/>
          </p:nvPr>
        </p:nvSpPr>
        <p:spPr/>
        <p:txBody>
          <a:bodyPr/>
          <a:lstStyle/>
          <a:p>
            <a:fld id="{07D680E9-C98C-4263-93E8-08A5D7B79AB6}" type="slidenum">
              <a:rPr lang="en-US" smtClean="0"/>
              <a:t>2</a:t>
            </a:fld>
            <a:endParaRPr lang="en-US"/>
          </a:p>
        </p:txBody>
      </p:sp>
    </p:spTree>
    <p:extLst>
      <p:ext uri="{BB962C8B-B14F-4D97-AF65-F5344CB8AC3E}">
        <p14:creationId xmlns:p14="http://schemas.microsoft.com/office/powerpoint/2010/main" val="3112521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low frequencies, the wave speed of extensional waves become a constant equal to the wave speed for P-waves in a plate.</a:t>
            </a:r>
          </a:p>
        </p:txBody>
      </p:sp>
      <p:sp>
        <p:nvSpPr>
          <p:cNvPr id="4" name="Slide Number Placeholder 3"/>
          <p:cNvSpPr>
            <a:spLocks noGrp="1"/>
          </p:cNvSpPr>
          <p:nvPr>
            <p:ph type="sldNum" sz="quarter" idx="5"/>
          </p:nvPr>
        </p:nvSpPr>
        <p:spPr/>
        <p:txBody>
          <a:bodyPr/>
          <a:lstStyle/>
          <a:p>
            <a:fld id="{07D680E9-C98C-4263-93E8-08A5D7B79AB6}" type="slidenum">
              <a:rPr lang="en-US" smtClean="0"/>
              <a:t>20</a:t>
            </a:fld>
            <a:endParaRPr lang="en-US"/>
          </a:p>
        </p:txBody>
      </p:sp>
    </p:spTree>
    <p:extLst>
      <p:ext uri="{BB962C8B-B14F-4D97-AF65-F5344CB8AC3E}">
        <p14:creationId xmlns:p14="http://schemas.microsoft.com/office/powerpoint/2010/main" val="21255145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show the behavior of the first ten extensional modes in the plate as a function of frequency. Obviously there can be considerable complexity in these results but we will not discuss the details further here as our focus will be primarily on bulk waves.</a:t>
            </a:r>
          </a:p>
        </p:txBody>
      </p:sp>
      <p:sp>
        <p:nvSpPr>
          <p:cNvPr id="4" name="Slide Number Placeholder 3"/>
          <p:cNvSpPr>
            <a:spLocks noGrp="1"/>
          </p:cNvSpPr>
          <p:nvPr>
            <p:ph type="sldNum" sz="quarter" idx="5"/>
          </p:nvPr>
        </p:nvSpPr>
        <p:spPr/>
        <p:txBody>
          <a:bodyPr/>
          <a:lstStyle/>
          <a:p>
            <a:fld id="{07D680E9-C98C-4263-93E8-08A5D7B79AB6}" type="slidenum">
              <a:rPr lang="en-US" smtClean="0"/>
              <a:t>21</a:t>
            </a:fld>
            <a:endParaRPr lang="en-US"/>
          </a:p>
        </p:txBody>
      </p:sp>
    </p:spTree>
    <p:extLst>
      <p:ext uri="{BB962C8B-B14F-4D97-AF65-F5344CB8AC3E}">
        <p14:creationId xmlns:p14="http://schemas.microsoft.com/office/powerpoint/2010/main" val="22397260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corresponding flexural plate mode curves. At low frequencies we see a much different behavior from that of extensional waves. </a:t>
            </a:r>
          </a:p>
        </p:txBody>
      </p:sp>
      <p:sp>
        <p:nvSpPr>
          <p:cNvPr id="4" name="Slide Number Placeholder 3"/>
          <p:cNvSpPr>
            <a:spLocks noGrp="1"/>
          </p:cNvSpPr>
          <p:nvPr>
            <p:ph type="sldNum" sz="quarter" idx="5"/>
          </p:nvPr>
        </p:nvSpPr>
        <p:spPr/>
        <p:txBody>
          <a:bodyPr/>
          <a:lstStyle/>
          <a:p>
            <a:fld id="{07D680E9-C98C-4263-93E8-08A5D7B79AB6}" type="slidenum">
              <a:rPr lang="en-US" smtClean="0"/>
              <a:t>22</a:t>
            </a:fld>
            <a:endParaRPr lang="en-US"/>
          </a:p>
        </p:txBody>
      </p:sp>
    </p:spTree>
    <p:extLst>
      <p:ext uri="{BB962C8B-B14F-4D97-AF65-F5344CB8AC3E}">
        <p14:creationId xmlns:p14="http://schemas.microsoft.com/office/powerpoint/2010/main" val="12301702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Special </a:t>
            </a:r>
            <a:r>
              <a:rPr lang="en-US"/>
              <a:t>homework problems</a:t>
            </a:r>
            <a:r>
              <a:rPr lang="en-US" dirty="0"/>
              <a:t>.</a:t>
            </a:r>
          </a:p>
        </p:txBody>
      </p:sp>
      <p:sp>
        <p:nvSpPr>
          <p:cNvPr id="4" name="Slide Number Placeholder 3"/>
          <p:cNvSpPr>
            <a:spLocks noGrp="1"/>
          </p:cNvSpPr>
          <p:nvPr>
            <p:ph type="sldNum" sz="quarter" idx="5"/>
          </p:nvPr>
        </p:nvSpPr>
        <p:spPr/>
        <p:txBody>
          <a:bodyPr/>
          <a:lstStyle/>
          <a:p>
            <a:fld id="{07D680E9-C98C-4263-93E8-08A5D7B79AB6}" type="slidenum">
              <a:rPr lang="en-US" smtClean="0"/>
              <a:t>23</a:t>
            </a:fld>
            <a:endParaRPr lang="en-US"/>
          </a:p>
        </p:txBody>
      </p:sp>
    </p:spTree>
    <p:extLst>
      <p:ext uri="{BB962C8B-B14F-4D97-AF65-F5344CB8AC3E}">
        <p14:creationId xmlns:p14="http://schemas.microsoft.com/office/powerpoint/2010/main" val="561709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types of contact transducers. In a P-wave transducer the transducer crystal experiences an expansion and contraction type of motion and transmits a corresponding P-wave with similar motions into the underlying elastic solid. To maintain good coupling to the material a thin fluid </a:t>
            </a:r>
            <a:r>
              <a:rPr lang="en-US" dirty="0" err="1"/>
              <a:t>couplant</a:t>
            </a:r>
            <a:r>
              <a:rPr lang="en-US" dirty="0"/>
              <a:t> layer is normally used. In contrast, an S-wave transducer crystal experiences shearing motions which are transmitted as an S-wave. In this case we must have a semi-permanent type of coupling such as glue between the transducer and the part to transmit this shearing motion. Thus, unlike a P-wave transducer, we cannot move the transducer around on the surface.</a:t>
            </a:r>
          </a:p>
        </p:txBody>
      </p:sp>
      <p:sp>
        <p:nvSpPr>
          <p:cNvPr id="4" name="Slide Number Placeholder 3"/>
          <p:cNvSpPr>
            <a:spLocks noGrp="1"/>
          </p:cNvSpPr>
          <p:nvPr>
            <p:ph type="sldNum" sz="quarter" idx="5"/>
          </p:nvPr>
        </p:nvSpPr>
        <p:spPr/>
        <p:txBody>
          <a:bodyPr/>
          <a:lstStyle/>
          <a:p>
            <a:fld id="{07D680E9-C98C-4263-93E8-08A5D7B79AB6}" type="slidenum">
              <a:rPr lang="en-US" smtClean="0"/>
              <a:t>3</a:t>
            </a:fld>
            <a:endParaRPr lang="en-US"/>
          </a:p>
        </p:txBody>
      </p:sp>
    </p:spTree>
    <p:extLst>
      <p:ext uri="{BB962C8B-B14F-4D97-AF65-F5344CB8AC3E}">
        <p14:creationId xmlns:p14="http://schemas.microsoft.com/office/powerpoint/2010/main" val="3136125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waves are incident at an oblique angle to an interface one generates both compressional and shear waves whose angles are both controlled by Snell’s law. Here we see an example of such plane waves in an immersion setup</a:t>
            </a:r>
          </a:p>
        </p:txBody>
      </p:sp>
      <p:sp>
        <p:nvSpPr>
          <p:cNvPr id="4" name="Slide Number Placeholder 3"/>
          <p:cNvSpPr>
            <a:spLocks noGrp="1"/>
          </p:cNvSpPr>
          <p:nvPr>
            <p:ph type="sldNum" sz="quarter" idx="5"/>
          </p:nvPr>
        </p:nvSpPr>
        <p:spPr/>
        <p:txBody>
          <a:bodyPr/>
          <a:lstStyle/>
          <a:p>
            <a:fld id="{07D680E9-C98C-4263-93E8-08A5D7B79AB6}" type="slidenum">
              <a:rPr lang="en-US" smtClean="0"/>
              <a:t>4</a:t>
            </a:fld>
            <a:endParaRPr lang="en-US"/>
          </a:p>
        </p:txBody>
      </p:sp>
    </p:spTree>
    <p:extLst>
      <p:ext uri="{BB962C8B-B14F-4D97-AF65-F5344CB8AC3E}">
        <p14:creationId xmlns:p14="http://schemas.microsoft.com/office/powerpoint/2010/main" val="1948442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oblique incidence problems involving elastic solids there are two critical angles present. For a fluid-solid interface case shown we first see the case (1) of the transmitted waves  when we are below the first critical angle. In this case both P- and S-waves are transmitted into the solid. However, above the first critical angle the transmitted P-wave becomes an inhomogeneous wave (see (2)) that propagates along the interface and decays exponentially away from that interface, leaving only a transmitted S-wave to propagate in the solid. Above a second critical angle (case (3)) both the P- and S-waves become homogeneous waves traveling along the interface, and no transmitted wave exists in the solid. To have the first critical angle exist we must have c</a:t>
            </a:r>
            <a:r>
              <a:rPr lang="en-US" baseline="-25000" dirty="0"/>
              <a:t>p1 </a:t>
            </a:r>
            <a:r>
              <a:rPr lang="en-US" dirty="0"/>
              <a:t>&lt;c</a:t>
            </a:r>
            <a:r>
              <a:rPr lang="en-US" baseline="-25000" dirty="0"/>
              <a:t>p2 </a:t>
            </a:r>
            <a:r>
              <a:rPr lang="en-US" baseline="0" dirty="0"/>
              <a:t>and for the second critical angle to exist we must have c</a:t>
            </a:r>
            <a:r>
              <a:rPr lang="en-US" baseline="-25000" dirty="0"/>
              <a:t>p1</a:t>
            </a:r>
            <a:r>
              <a:rPr lang="en-US" baseline="0" dirty="0"/>
              <a:t>&lt;c</a:t>
            </a:r>
            <a:r>
              <a:rPr lang="en-US" baseline="-25000" dirty="0"/>
              <a:t>s2</a:t>
            </a:r>
          </a:p>
        </p:txBody>
      </p:sp>
      <p:sp>
        <p:nvSpPr>
          <p:cNvPr id="4" name="Slide Number Placeholder 3"/>
          <p:cNvSpPr>
            <a:spLocks noGrp="1"/>
          </p:cNvSpPr>
          <p:nvPr>
            <p:ph type="sldNum" sz="quarter" idx="5"/>
          </p:nvPr>
        </p:nvSpPr>
        <p:spPr/>
        <p:txBody>
          <a:bodyPr/>
          <a:lstStyle/>
          <a:p>
            <a:fld id="{07D680E9-C98C-4263-93E8-08A5D7B79AB6}" type="slidenum">
              <a:rPr lang="en-US" smtClean="0"/>
              <a:t>5</a:t>
            </a:fld>
            <a:endParaRPr lang="en-US"/>
          </a:p>
        </p:txBody>
      </p:sp>
    </p:spTree>
    <p:extLst>
      <p:ext uri="{BB962C8B-B14F-4D97-AF65-F5344CB8AC3E}">
        <p14:creationId xmlns:p14="http://schemas.microsoft.com/office/powerpoint/2010/main" val="1050774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use critical angle phenomena to generate an </a:t>
            </a:r>
            <a:r>
              <a:rPr lang="en-US" b="1" dirty="0"/>
              <a:t>angle beam shear wave transducer </a:t>
            </a:r>
            <a:r>
              <a:rPr lang="en-US" dirty="0"/>
              <a:t>where we place a P-wave crystal at an angle on a low speed wedge made of a material such as Lucite. This crystal generates primarily a P-wave in wedge which is transmitted as only an SV-wave into the underlying part if the angle is above the first critical angle but  below the second critical angle. Again, a thin fluid </a:t>
            </a:r>
            <a:r>
              <a:rPr lang="en-US" dirty="0" err="1"/>
              <a:t>couplant</a:t>
            </a:r>
            <a:r>
              <a:rPr lang="en-US" dirty="0"/>
              <a:t> is used between the transducer and the part. Such angle beam shear wave transducers are commonly used for weld inspections where by moving the transducer back and forth on the surface we can scan different portions of the weld.</a:t>
            </a:r>
          </a:p>
        </p:txBody>
      </p:sp>
      <p:sp>
        <p:nvSpPr>
          <p:cNvPr id="4" name="Slide Number Placeholder 3"/>
          <p:cNvSpPr>
            <a:spLocks noGrp="1"/>
          </p:cNvSpPr>
          <p:nvPr>
            <p:ph type="sldNum" sz="quarter" idx="5"/>
          </p:nvPr>
        </p:nvSpPr>
        <p:spPr/>
        <p:txBody>
          <a:bodyPr/>
          <a:lstStyle/>
          <a:p>
            <a:fld id="{07D680E9-C98C-4263-93E8-08A5D7B79AB6}" type="slidenum">
              <a:rPr lang="en-US" smtClean="0"/>
              <a:t>6</a:t>
            </a:fld>
            <a:endParaRPr lang="en-US"/>
          </a:p>
        </p:txBody>
      </p:sp>
    </p:spTree>
    <p:extLst>
      <p:ext uri="{BB962C8B-B14F-4D97-AF65-F5344CB8AC3E}">
        <p14:creationId xmlns:p14="http://schemas.microsoft.com/office/powerpoint/2010/main" val="1238621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use an angle beam transducer setup but choose the incident angle so that it is slightly above the second critical angle, then we can generate a combination of inhomogeneous P- and S-waves that produce a Rayleigh wave which can travel for long distances along a stress-free surface. The Rayleigh wave speed (which we discuss shortly) is slightly smaller than the shear wave speed.</a:t>
            </a:r>
          </a:p>
        </p:txBody>
      </p:sp>
      <p:sp>
        <p:nvSpPr>
          <p:cNvPr id="4" name="Slide Number Placeholder 3"/>
          <p:cNvSpPr>
            <a:spLocks noGrp="1"/>
          </p:cNvSpPr>
          <p:nvPr>
            <p:ph type="sldNum" sz="quarter" idx="5"/>
          </p:nvPr>
        </p:nvSpPr>
        <p:spPr/>
        <p:txBody>
          <a:bodyPr/>
          <a:lstStyle/>
          <a:p>
            <a:fld id="{07D680E9-C98C-4263-93E8-08A5D7B79AB6}" type="slidenum">
              <a:rPr lang="en-US" smtClean="0"/>
              <a:t>7</a:t>
            </a:fld>
            <a:endParaRPr lang="en-US"/>
          </a:p>
        </p:txBody>
      </p:sp>
    </p:spTree>
    <p:extLst>
      <p:ext uri="{BB962C8B-B14F-4D97-AF65-F5344CB8AC3E}">
        <p14:creationId xmlns:p14="http://schemas.microsoft.com/office/powerpoint/2010/main" val="2425635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how Rayleigh waves arise, consider a combination of inhomogeneous P- and SV-waves  traveling along a stress-free surface. Rayleigh took potentials of the form shown above, having a wave speed, c, which at first is unspecified.</a:t>
            </a:r>
          </a:p>
        </p:txBody>
      </p:sp>
      <p:sp>
        <p:nvSpPr>
          <p:cNvPr id="4" name="Slide Number Placeholder 3"/>
          <p:cNvSpPr>
            <a:spLocks noGrp="1"/>
          </p:cNvSpPr>
          <p:nvPr>
            <p:ph type="sldNum" sz="quarter" idx="5"/>
          </p:nvPr>
        </p:nvSpPr>
        <p:spPr/>
        <p:txBody>
          <a:bodyPr/>
          <a:lstStyle/>
          <a:p>
            <a:fld id="{07D680E9-C98C-4263-93E8-08A5D7B79AB6}" type="slidenum">
              <a:rPr lang="en-US" smtClean="0"/>
              <a:t>8</a:t>
            </a:fld>
            <a:endParaRPr lang="en-US"/>
          </a:p>
        </p:txBody>
      </p:sp>
    </p:spTree>
    <p:extLst>
      <p:ext uri="{BB962C8B-B14F-4D97-AF65-F5344CB8AC3E}">
        <p14:creationId xmlns:p14="http://schemas.microsoft.com/office/powerpoint/2010/main" val="2760746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satisfying both the equations of motion and the stress-free boundary conditions, Rayleigh found that wave speed, c, must satisfy the Rayleigh wave speed equation (1). </a:t>
            </a:r>
          </a:p>
        </p:txBody>
      </p:sp>
      <p:sp>
        <p:nvSpPr>
          <p:cNvPr id="4" name="Slide Number Placeholder 3"/>
          <p:cNvSpPr>
            <a:spLocks noGrp="1"/>
          </p:cNvSpPr>
          <p:nvPr>
            <p:ph type="sldNum" sz="quarter" idx="5"/>
          </p:nvPr>
        </p:nvSpPr>
        <p:spPr/>
        <p:txBody>
          <a:bodyPr/>
          <a:lstStyle/>
          <a:p>
            <a:fld id="{07D680E9-C98C-4263-93E8-08A5D7B79AB6}" type="slidenum">
              <a:rPr lang="en-US" smtClean="0"/>
              <a:t>9</a:t>
            </a:fld>
            <a:endParaRPr lang="en-US"/>
          </a:p>
        </p:txBody>
      </p:sp>
    </p:spTree>
    <p:extLst>
      <p:ext uri="{BB962C8B-B14F-4D97-AF65-F5344CB8AC3E}">
        <p14:creationId xmlns:p14="http://schemas.microsoft.com/office/powerpoint/2010/main" val="3673991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B1E67150-9A32-4C7B-B2C8-5A4627F2343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3A59067E-62F8-401E-BA1F-D9AA2795DE6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18906ABA-A833-488C-9A83-80451BA76EC2}"/>
              </a:ext>
            </a:extLst>
          </p:cNvPr>
          <p:cNvSpPr>
            <a:spLocks noGrp="1" noChangeArrowheads="1"/>
          </p:cNvSpPr>
          <p:nvPr>
            <p:ph type="sldNum" sz="quarter" idx="12"/>
          </p:nvPr>
        </p:nvSpPr>
        <p:spPr>
          <a:ln/>
        </p:spPr>
        <p:txBody>
          <a:bodyPr/>
          <a:lstStyle>
            <a:lvl1pPr>
              <a:defRPr/>
            </a:lvl1pPr>
          </a:lstStyle>
          <a:p>
            <a:fld id="{E8A67D64-2C65-477C-8492-17741177E8B0}" type="slidenum">
              <a:rPr lang="en-US" altLang="en-US"/>
              <a:pPr/>
              <a:t>‹#›</a:t>
            </a:fld>
            <a:endParaRPr lang="en-US" altLang="en-US"/>
          </a:p>
        </p:txBody>
      </p:sp>
    </p:spTree>
    <p:extLst>
      <p:ext uri="{BB962C8B-B14F-4D97-AF65-F5344CB8AC3E}">
        <p14:creationId xmlns:p14="http://schemas.microsoft.com/office/powerpoint/2010/main" val="4221909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98975FF-A629-409D-AB46-9460ED5B698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B2731C43-E782-490F-9C4E-2C82CA4C7D5A}"/>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677ED2CE-EA59-44F3-BA4F-8BDF7F0D2E2F}"/>
              </a:ext>
            </a:extLst>
          </p:cNvPr>
          <p:cNvSpPr>
            <a:spLocks noGrp="1" noChangeArrowheads="1"/>
          </p:cNvSpPr>
          <p:nvPr>
            <p:ph type="sldNum" sz="quarter" idx="12"/>
          </p:nvPr>
        </p:nvSpPr>
        <p:spPr>
          <a:ln/>
        </p:spPr>
        <p:txBody>
          <a:bodyPr/>
          <a:lstStyle>
            <a:lvl1pPr>
              <a:defRPr/>
            </a:lvl1pPr>
          </a:lstStyle>
          <a:p>
            <a:fld id="{C1E0144F-B262-4EC4-9345-B79C6E3B0854}" type="slidenum">
              <a:rPr lang="en-US" altLang="en-US"/>
              <a:pPr/>
              <a:t>‹#›</a:t>
            </a:fld>
            <a:endParaRPr lang="en-US" altLang="en-US"/>
          </a:p>
        </p:txBody>
      </p:sp>
    </p:spTree>
    <p:extLst>
      <p:ext uri="{BB962C8B-B14F-4D97-AF65-F5344CB8AC3E}">
        <p14:creationId xmlns:p14="http://schemas.microsoft.com/office/powerpoint/2010/main" val="580762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D873F5B9-5AD5-4F82-991A-C50DE74B9D8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9C68661A-58C3-4E27-BED3-6234309EB30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A2B857BB-A7CD-4D6C-97E6-030160635041}"/>
              </a:ext>
            </a:extLst>
          </p:cNvPr>
          <p:cNvSpPr>
            <a:spLocks noGrp="1" noChangeArrowheads="1"/>
          </p:cNvSpPr>
          <p:nvPr>
            <p:ph type="sldNum" sz="quarter" idx="12"/>
          </p:nvPr>
        </p:nvSpPr>
        <p:spPr>
          <a:ln/>
        </p:spPr>
        <p:txBody>
          <a:bodyPr/>
          <a:lstStyle>
            <a:lvl1pPr>
              <a:defRPr/>
            </a:lvl1pPr>
          </a:lstStyle>
          <a:p>
            <a:fld id="{AC9768B4-A4C9-48D8-9F74-D57CCEEC4562}" type="slidenum">
              <a:rPr lang="en-US" altLang="en-US"/>
              <a:pPr/>
              <a:t>‹#›</a:t>
            </a:fld>
            <a:endParaRPr lang="en-US" altLang="en-US"/>
          </a:p>
        </p:txBody>
      </p:sp>
    </p:spTree>
    <p:extLst>
      <p:ext uri="{BB962C8B-B14F-4D97-AF65-F5344CB8AC3E}">
        <p14:creationId xmlns:p14="http://schemas.microsoft.com/office/powerpoint/2010/main" val="3846837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82ECA67-D5D7-4F7A-94B5-9057A492B01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A1DE4E50-E4A8-4845-A428-4D46ACD1C6A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8F0FCA1E-E104-45B1-8268-39EE1E188D60}"/>
              </a:ext>
            </a:extLst>
          </p:cNvPr>
          <p:cNvSpPr>
            <a:spLocks noGrp="1" noChangeArrowheads="1"/>
          </p:cNvSpPr>
          <p:nvPr>
            <p:ph type="sldNum" sz="quarter" idx="12"/>
          </p:nvPr>
        </p:nvSpPr>
        <p:spPr>
          <a:ln/>
        </p:spPr>
        <p:txBody>
          <a:bodyPr/>
          <a:lstStyle>
            <a:lvl1pPr>
              <a:defRPr/>
            </a:lvl1pPr>
          </a:lstStyle>
          <a:p>
            <a:fld id="{1CCE0610-4C79-4477-A90D-ED0CFEC6CF3F}" type="slidenum">
              <a:rPr lang="en-US" altLang="en-US"/>
              <a:pPr/>
              <a:t>‹#›</a:t>
            </a:fld>
            <a:endParaRPr lang="en-US" altLang="en-US"/>
          </a:p>
        </p:txBody>
      </p:sp>
    </p:spTree>
    <p:extLst>
      <p:ext uri="{BB962C8B-B14F-4D97-AF65-F5344CB8AC3E}">
        <p14:creationId xmlns:p14="http://schemas.microsoft.com/office/powerpoint/2010/main" val="2693351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B6B45DFE-25C7-40B1-B3AC-365D2632254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7487D97B-6C47-4556-826F-3A5F22CC115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57AB69A3-B1FE-4567-8B3D-6B791AA893F2}"/>
              </a:ext>
            </a:extLst>
          </p:cNvPr>
          <p:cNvSpPr>
            <a:spLocks noGrp="1" noChangeArrowheads="1"/>
          </p:cNvSpPr>
          <p:nvPr>
            <p:ph type="sldNum" sz="quarter" idx="12"/>
          </p:nvPr>
        </p:nvSpPr>
        <p:spPr>
          <a:ln/>
        </p:spPr>
        <p:txBody>
          <a:bodyPr/>
          <a:lstStyle>
            <a:lvl1pPr>
              <a:defRPr/>
            </a:lvl1pPr>
          </a:lstStyle>
          <a:p>
            <a:fld id="{E445A618-0EF6-43E4-8C2C-89A01D09DB42}" type="slidenum">
              <a:rPr lang="en-US" altLang="en-US"/>
              <a:pPr/>
              <a:t>‹#›</a:t>
            </a:fld>
            <a:endParaRPr lang="en-US" altLang="en-US"/>
          </a:p>
        </p:txBody>
      </p:sp>
    </p:spTree>
    <p:extLst>
      <p:ext uri="{BB962C8B-B14F-4D97-AF65-F5344CB8AC3E}">
        <p14:creationId xmlns:p14="http://schemas.microsoft.com/office/powerpoint/2010/main" val="2502204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848D0B18-9C64-4180-927D-06831DE7EE2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7496B3B9-C410-4791-945D-05EA2EC2438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D2630E8B-FA8D-40CC-BC42-25B39BF4DEF6}"/>
              </a:ext>
            </a:extLst>
          </p:cNvPr>
          <p:cNvSpPr>
            <a:spLocks noGrp="1" noChangeArrowheads="1"/>
          </p:cNvSpPr>
          <p:nvPr>
            <p:ph type="sldNum" sz="quarter" idx="12"/>
          </p:nvPr>
        </p:nvSpPr>
        <p:spPr>
          <a:ln/>
        </p:spPr>
        <p:txBody>
          <a:bodyPr/>
          <a:lstStyle>
            <a:lvl1pPr>
              <a:defRPr/>
            </a:lvl1pPr>
          </a:lstStyle>
          <a:p>
            <a:fld id="{2046C11B-E392-47FD-926D-141CBBB9AEA7}" type="slidenum">
              <a:rPr lang="en-US" altLang="en-US"/>
              <a:pPr/>
              <a:t>‹#›</a:t>
            </a:fld>
            <a:endParaRPr lang="en-US" altLang="en-US"/>
          </a:p>
        </p:txBody>
      </p:sp>
    </p:spTree>
    <p:extLst>
      <p:ext uri="{BB962C8B-B14F-4D97-AF65-F5344CB8AC3E}">
        <p14:creationId xmlns:p14="http://schemas.microsoft.com/office/powerpoint/2010/main" val="2334312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3EEDA5E1-90F9-4C37-ADFE-50F84FBA6414}"/>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E80C4F45-04DD-44ED-970B-B542A524357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D6FCF2D2-CA23-4CD8-93E3-F960A17FD03D}"/>
              </a:ext>
            </a:extLst>
          </p:cNvPr>
          <p:cNvSpPr>
            <a:spLocks noGrp="1" noChangeArrowheads="1"/>
          </p:cNvSpPr>
          <p:nvPr>
            <p:ph type="sldNum" sz="quarter" idx="12"/>
          </p:nvPr>
        </p:nvSpPr>
        <p:spPr>
          <a:ln/>
        </p:spPr>
        <p:txBody>
          <a:bodyPr/>
          <a:lstStyle>
            <a:lvl1pPr>
              <a:defRPr/>
            </a:lvl1pPr>
          </a:lstStyle>
          <a:p>
            <a:fld id="{D4DC28F3-2A4B-4665-A1DE-C496381FD51C}" type="slidenum">
              <a:rPr lang="en-US" altLang="en-US"/>
              <a:pPr/>
              <a:t>‹#›</a:t>
            </a:fld>
            <a:endParaRPr lang="en-US" altLang="en-US"/>
          </a:p>
        </p:txBody>
      </p:sp>
    </p:spTree>
    <p:extLst>
      <p:ext uri="{BB962C8B-B14F-4D97-AF65-F5344CB8AC3E}">
        <p14:creationId xmlns:p14="http://schemas.microsoft.com/office/powerpoint/2010/main" val="959138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63C89E87-308C-4F03-899D-106EDDA9401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11FAFB72-7546-4B0D-975D-36545DF9B0B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746287DA-864B-4931-B33C-0C026DBA2289}"/>
              </a:ext>
            </a:extLst>
          </p:cNvPr>
          <p:cNvSpPr>
            <a:spLocks noGrp="1" noChangeArrowheads="1"/>
          </p:cNvSpPr>
          <p:nvPr>
            <p:ph type="sldNum" sz="quarter" idx="12"/>
          </p:nvPr>
        </p:nvSpPr>
        <p:spPr>
          <a:ln/>
        </p:spPr>
        <p:txBody>
          <a:bodyPr/>
          <a:lstStyle>
            <a:lvl1pPr>
              <a:defRPr/>
            </a:lvl1pPr>
          </a:lstStyle>
          <a:p>
            <a:fld id="{8965A13D-16B8-4FC7-AB94-EACFB4B2BFF1}" type="slidenum">
              <a:rPr lang="en-US" altLang="en-US"/>
              <a:pPr/>
              <a:t>‹#›</a:t>
            </a:fld>
            <a:endParaRPr lang="en-US" altLang="en-US"/>
          </a:p>
        </p:txBody>
      </p:sp>
    </p:spTree>
    <p:extLst>
      <p:ext uri="{BB962C8B-B14F-4D97-AF65-F5344CB8AC3E}">
        <p14:creationId xmlns:p14="http://schemas.microsoft.com/office/powerpoint/2010/main" val="112231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73AE2E8-63B3-437B-87D2-5A9CD4A9163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41D88478-0478-431B-9DC3-5E46E0C80AC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D07703FE-D251-4E02-9A02-CAA0B9F170C8}"/>
              </a:ext>
            </a:extLst>
          </p:cNvPr>
          <p:cNvSpPr>
            <a:spLocks noGrp="1" noChangeArrowheads="1"/>
          </p:cNvSpPr>
          <p:nvPr>
            <p:ph type="sldNum" sz="quarter" idx="12"/>
          </p:nvPr>
        </p:nvSpPr>
        <p:spPr>
          <a:ln/>
        </p:spPr>
        <p:txBody>
          <a:bodyPr/>
          <a:lstStyle>
            <a:lvl1pPr>
              <a:defRPr/>
            </a:lvl1pPr>
          </a:lstStyle>
          <a:p>
            <a:fld id="{85A5F052-68A0-450A-9306-9AF63437B8AD}" type="slidenum">
              <a:rPr lang="en-US" altLang="en-US"/>
              <a:pPr/>
              <a:t>‹#›</a:t>
            </a:fld>
            <a:endParaRPr lang="en-US" altLang="en-US"/>
          </a:p>
        </p:txBody>
      </p:sp>
    </p:spTree>
    <p:extLst>
      <p:ext uri="{BB962C8B-B14F-4D97-AF65-F5344CB8AC3E}">
        <p14:creationId xmlns:p14="http://schemas.microsoft.com/office/powerpoint/2010/main" val="3232917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54816575-0698-4F95-9947-BF299C223AF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394FC3DE-01B5-4CF9-A768-91B3512C5E1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FEDDB4F3-F1A1-47D7-A2EB-CFBF885E91D9}"/>
              </a:ext>
            </a:extLst>
          </p:cNvPr>
          <p:cNvSpPr>
            <a:spLocks noGrp="1" noChangeArrowheads="1"/>
          </p:cNvSpPr>
          <p:nvPr>
            <p:ph type="sldNum" sz="quarter" idx="12"/>
          </p:nvPr>
        </p:nvSpPr>
        <p:spPr>
          <a:ln/>
        </p:spPr>
        <p:txBody>
          <a:bodyPr/>
          <a:lstStyle>
            <a:lvl1pPr>
              <a:defRPr/>
            </a:lvl1pPr>
          </a:lstStyle>
          <a:p>
            <a:fld id="{59820D45-1A02-4D3E-8BB7-D629C1A32C30}" type="slidenum">
              <a:rPr lang="en-US" altLang="en-US"/>
              <a:pPr/>
              <a:t>‹#›</a:t>
            </a:fld>
            <a:endParaRPr lang="en-US" altLang="en-US"/>
          </a:p>
        </p:txBody>
      </p:sp>
    </p:spTree>
    <p:extLst>
      <p:ext uri="{BB962C8B-B14F-4D97-AF65-F5344CB8AC3E}">
        <p14:creationId xmlns:p14="http://schemas.microsoft.com/office/powerpoint/2010/main" val="1411409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6D76F553-0FE2-4C43-94D5-DD90694B611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BB96920F-BF95-4242-93A8-FD7233C7AC1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80EBFB6A-A7CC-443B-9BEA-EABAF31DD688}"/>
              </a:ext>
            </a:extLst>
          </p:cNvPr>
          <p:cNvSpPr>
            <a:spLocks noGrp="1" noChangeArrowheads="1"/>
          </p:cNvSpPr>
          <p:nvPr>
            <p:ph type="sldNum" sz="quarter" idx="12"/>
          </p:nvPr>
        </p:nvSpPr>
        <p:spPr>
          <a:ln/>
        </p:spPr>
        <p:txBody>
          <a:bodyPr/>
          <a:lstStyle>
            <a:lvl1pPr>
              <a:defRPr/>
            </a:lvl1pPr>
          </a:lstStyle>
          <a:p>
            <a:fld id="{337DD715-C29C-4517-A3AA-18F93F16A83D}" type="slidenum">
              <a:rPr lang="en-US" altLang="en-US"/>
              <a:pPr/>
              <a:t>‹#›</a:t>
            </a:fld>
            <a:endParaRPr lang="en-US" altLang="en-US"/>
          </a:p>
        </p:txBody>
      </p:sp>
    </p:spTree>
    <p:extLst>
      <p:ext uri="{BB962C8B-B14F-4D97-AF65-F5344CB8AC3E}">
        <p14:creationId xmlns:p14="http://schemas.microsoft.com/office/powerpoint/2010/main" val="4177106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DD3F4707-7B6C-470A-9E13-AF5B9A7DFBDE}"/>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4339" name="Rectangle 3">
            <a:extLst>
              <a:ext uri="{FF2B5EF4-FFF2-40B4-BE49-F238E27FC236}">
                <a16:creationId xmlns:a16="http://schemas.microsoft.com/office/drawing/2014/main" id="{325AF88E-8ECC-48C0-8EA7-9F72AD462AD6}"/>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EF8CC7A8-D7D8-472D-9FD1-90B90E134CEE}"/>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Times" charset="0"/>
              </a:defRPr>
            </a:lvl1pPr>
          </a:lstStyle>
          <a:p>
            <a:pPr>
              <a:defRPr/>
            </a:pPr>
            <a:endParaRPr lang="en-US" altLang="en-US"/>
          </a:p>
        </p:txBody>
      </p:sp>
      <p:sp>
        <p:nvSpPr>
          <p:cNvPr id="1029" name="Rectangle 5">
            <a:extLst>
              <a:ext uri="{FF2B5EF4-FFF2-40B4-BE49-F238E27FC236}">
                <a16:creationId xmlns:a16="http://schemas.microsoft.com/office/drawing/2014/main" id="{8D1FDD52-7B72-4C1E-B727-F44857AB60EA}"/>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Times" charset="0"/>
              </a:defRPr>
            </a:lvl1pPr>
          </a:lstStyle>
          <a:p>
            <a:pPr>
              <a:defRPr/>
            </a:pPr>
            <a:endParaRPr lang="en-US" altLang="en-US"/>
          </a:p>
        </p:txBody>
      </p:sp>
      <p:sp>
        <p:nvSpPr>
          <p:cNvPr id="1030" name="Rectangle 6">
            <a:extLst>
              <a:ext uri="{FF2B5EF4-FFF2-40B4-BE49-F238E27FC236}">
                <a16:creationId xmlns:a16="http://schemas.microsoft.com/office/drawing/2014/main" id="{BB03FC77-AB71-4320-A18A-620EE3FC39C5}"/>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ED6F80B-35E3-4A38-82F7-E1B8A0DFF381}"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defRPr>
      </a:lvl2pPr>
      <a:lvl3pPr algn="ctr" rtl="0" eaLnBrk="0" fontAlgn="base" hangingPunct="0">
        <a:spcBef>
          <a:spcPct val="0"/>
        </a:spcBef>
        <a:spcAft>
          <a:spcPct val="0"/>
        </a:spcAft>
        <a:defRPr sz="4400">
          <a:solidFill>
            <a:schemeClr val="tx2"/>
          </a:solidFill>
          <a:latin typeface="Times" charset="0"/>
        </a:defRPr>
      </a:lvl3pPr>
      <a:lvl4pPr algn="ctr" rtl="0" eaLnBrk="0" fontAlgn="base" hangingPunct="0">
        <a:spcBef>
          <a:spcPct val="0"/>
        </a:spcBef>
        <a:spcAft>
          <a:spcPct val="0"/>
        </a:spcAft>
        <a:defRPr sz="4400">
          <a:solidFill>
            <a:schemeClr val="tx2"/>
          </a:solidFill>
          <a:latin typeface="Times" charset="0"/>
        </a:defRPr>
      </a:lvl4pPr>
      <a:lvl5pPr algn="ctr" rtl="0" eaLnBrk="0" fontAlgn="base" hangingPunct="0">
        <a:spcBef>
          <a:spcPct val="0"/>
        </a:spcBef>
        <a:spcAft>
          <a:spcPct val="0"/>
        </a:spcAft>
        <a:defRPr sz="4400">
          <a:solidFill>
            <a:schemeClr val="tx2"/>
          </a:solidFill>
          <a:latin typeface="Times" charset="0"/>
        </a:defRPr>
      </a:lvl5pPr>
      <a:lvl6pPr marL="457200" algn="ctr" rtl="0" eaLnBrk="0" fontAlgn="base" hangingPunct="0">
        <a:spcBef>
          <a:spcPct val="0"/>
        </a:spcBef>
        <a:spcAft>
          <a:spcPct val="0"/>
        </a:spcAft>
        <a:defRPr sz="4400">
          <a:solidFill>
            <a:schemeClr val="tx2"/>
          </a:solidFill>
          <a:latin typeface="Times" charset="0"/>
        </a:defRPr>
      </a:lvl6pPr>
      <a:lvl7pPr marL="914400" algn="ctr" rtl="0" eaLnBrk="0" fontAlgn="base" hangingPunct="0">
        <a:spcBef>
          <a:spcPct val="0"/>
        </a:spcBef>
        <a:spcAft>
          <a:spcPct val="0"/>
        </a:spcAft>
        <a:defRPr sz="4400">
          <a:solidFill>
            <a:schemeClr val="tx2"/>
          </a:solidFill>
          <a:latin typeface="Times" charset="0"/>
        </a:defRPr>
      </a:lvl7pPr>
      <a:lvl8pPr marL="1371600" algn="ctr" rtl="0" eaLnBrk="0" fontAlgn="base" hangingPunct="0">
        <a:spcBef>
          <a:spcPct val="0"/>
        </a:spcBef>
        <a:spcAft>
          <a:spcPct val="0"/>
        </a:spcAft>
        <a:defRPr sz="4400">
          <a:solidFill>
            <a:schemeClr val="tx2"/>
          </a:solidFill>
          <a:latin typeface="Times" charset="0"/>
        </a:defRPr>
      </a:lvl8pPr>
      <a:lvl9pPr marL="1828800" algn="ctr" rtl="0" eaLnBrk="0" fontAlgn="base" hangingPunct="0">
        <a:spcBef>
          <a:spcPct val="0"/>
        </a:spcBef>
        <a:spcAft>
          <a:spcPct val="0"/>
        </a:spcAft>
        <a:defRPr sz="44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image" Target="../media/image22.wmf"/><Relationship Id="rId3" Type="http://schemas.openxmlformats.org/officeDocument/2006/relationships/notesSlide" Target="../notesSlides/notesSlide10.xml"/><Relationship Id="rId7" Type="http://schemas.openxmlformats.org/officeDocument/2006/relationships/image" Target="../media/image19.wmf"/><Relationship Id="rId12"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3.bin"/><Relationship Id="rId11" Type="http://schemas.openxmlformats.org/officeDocument/2006/relationships/image" Target="../media/image21.wmf"/><Relationship Id="rId5" Type="http://schemas.openxmlformats.org/officeDocument/2006/relationships/image" Target="../media/image18.wmf"/><Relationship Id="rId10" Type="http://schemas.openxmlformats.org/officeDocument/2006/relationships/oleObject" Target="../embeddings/oleObject25.bin"/><Relationship Id="rId4" Type="http://schemas.openxmlformats.org/officeDocument/2006/relationships/oleObject" Target="../embeddings/oleObject22.bin"/><Relationship Id="rId9" Type="http://schemas.openxmlformats.org/officeDocument/2006/relationships/image" Target="../media/image20.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25.wmf"/><Relationship Id="rId5" Type="http://schemas.openxmlformats.org/officeDocument/2006/relationships/oleObject" Target="../embeddings/oleObject27.bin"/><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29.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29.bin"/><Relationship Id="rId5" Type="http://schemas.openxmlformats.org/officeDocument/2006/relationships/image" Target="../media/image28.wmf"/><Relationship Id="rId4" Type="http://schemas.openxmlformats.org/officeDocument/2006/relationships/oleObject" Target="../embeddings/oleObject28.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31.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31.bin"/><Relationship Id="rId5" Type="http://schemas.openxmlformats.org/officeDocument/2006/relationships/image" Target="../media/image30.wmf"/><Relationship Id="rId4" Type="http://schemas.openxmlformats.org/officeDocument/2006/relationships/oleObject" Target="../embeddings/oleObject30.bin"/></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notesSlide" Target="../notesSlides/notesSlide18.xml"/><Relationship Id="rId7" Type="http://schemas.openxmlformats.org/officeDocument/2006/relationships/image" Target="../media/image33.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33.bin"/><Relationship Id="rId11" Type="http://schemas.openxmlformats.org/officeDocument/2006/relationships/image" Target="../media/image35.wmf"/><Relationship Id="rId5" Type="http://schemas.openxmlformats.org/officeDocument/2006/relationships/image" Target="../media/image32.wmf"/><Relationship Id="rId10" Type="http://schemas.openxmlformats.org/officeDocument/2006/relationships/oleObject" Target="../embeddings/oleObject35.bin"/><Relationship Id="rId4" Type="http://schemas.openxmlformats.org/officeDocument/2006/relationships/oleObject" Target="../embeddings/oleObject32.bin"/><Relationship Id="rId9" Type="http://schemas.openxmlformats.org/officeDocument/2006/relationships/image" Target="../media/image34.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notesSlide" Target="../notesSlides/notesSlide19.xml"/><Relationship Id="rId7" Type="http://schemas.openxmlformats.org/officeDocument/2006/relationships/image" Target="../media/image37.wmf"/><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37.bin"/><Relationship Id="rId11" Type="http://schemas.openxmlformats.org/officeDocument/2006/relationships/image" Target="../media/image39.wmf"/><Relationship Id="rId5" Type="http://schemas.openxmlformats.org/officeDocument/2006/relationships/image" Target="../media/image36.wmf"/><Relationship Id="rId10" Type="http://schemas.openxmlformats.org/officeDocument/2006/relationships/oleObject" Target="../embeddings/oleObject39.bin"/><Relationship Id="rId4" Type="http://schemas.openxmlformats.org/officeDocument/2006/relationships/oleObject" Target="../embeddings/oleObject36.bin"/><Relationship Id="rId9" Type="http://schemas.openxmlformats.org/officeDocument/2006/relationships/image" Target="../media/image38.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42.bin"/><Relationship Id="rId3" Type="http://schemas.openxmlformats.org/officeDocument/2006/relationships/notesSlide" Target="../notesSlides/notesSlide20.xml"/><Relationship Id="rId7" Type="http://schemas.openxmlformats.org/officeDocument/2006/relationships/image" Target="../media/image41.wmf"/><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41.bin"/><Relationship Id="rId5" Type="http://schemas.openxmlformats.org/officeDocument/2006/relationships/image" Target="../media/image40.wmf"/><Relationship Id="rId4" Type="http://schemas.openxmlformats.org/officeDocument/2006/relationships/oleObject" Target="../embeddings/oleObject40.bin"/><Relationship Id="rId9" Type="http://schemas.openxmlformats.org/officeDocument/2006/relationships/image" Target="../media/image42.wmf"/></Relationships>
</file>

<file path=ppt/slides/_rels/slide21.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6.wmf"/><Relationship Id="rId18" Type="http://schemas.openxmlformats.org/officeDocument/2006/relationships/oleObject" Target="../embeddings/oleObject10.bin"/><Relationship Id="rId3" Type="http://schemas.openxmlformats.org/officeDocument/2006/relationships/notesSlide" Target="../notesSlides/notesSlide5.xml"/><Relationship Id="rId21" Type="http://schemas.openxmlformats.org/officeDocument/2006/relationships/oleObject" Target="../embeddings/oleObject12.bin"/><Relationship Id="rId7" Type="http://schemas.openxmlformats.org/officeDocument/2006/relationships/image" Target="../media/image3.wmf"/><Relationship Id="rId12" Type="http://schemas.openxmlformats.org/officeDocument/2006/relationships/oleObject" Target="../embeddings/oleObject6.bin"/><Relationship Id="rId17" Type="http://schemas.openxmlformats.org/officeDocument/2006/relationships/oleObject" Target="../embeddings/oleObject9.bin"/><Relationship Id="rId2" Type="http://schemas.openxmlformats.org/officeDocument/2006/relationships/slideLayout" Target="../slideLayouts/slideLayout7.xml"/><Relationship Id="rId16" Type="http://schemas.openxmlformats.org/officeDocument/2006/relationships/oleObject" Target="../embeddings/oleObject8.bin"/><Relationship Id="rId20" Type="http://schemas.openxmlformats.org/officeDocument/2006/relationships/oleObject" Target="../embeddings/oleObject11.bin"/><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5.wmf"/><Relationship Id="rId5" Type="http://schemas.openxmlformats.org/officeDocument/2006/relationships/image" Target="../media/image2.wmf"/><Relationship Id="rId15" Type="http://schemas.openxmlformats.org/officeDocument/2006/relationships/image" Target="../media/image7.wmf"/><Relationship Id="rId10" Type="http://schemas.openxmlformats.org/officeDocument/2006/relationships/oleObject" Target="../embeddings/oleObject5.bin"/><Relationship Id="rId19" Type="http://schemas.openxmlformats.org/officeDocument/2006/relationships/image" Target="../media/image8.wmf"/><Relationship Id="rId4" Type="http://schemas.openxmlformats.org/officeDocument/2006/relationships/oleObject" Target="../embeddings/oleObject2.bin"/><Relationship Id="rId9" Type="http://schemas.openxmlformats.org/officeDocument/2006/relationships/image" Target="../media/image4.wmf"/><Relationship Id="rId14"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0.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4.bin"/><Relationship Id="rId5" Type="http://schemas.openxmlformats.org/officeDocument/2006/relationships/image" Target="../media/image9.wmf"/><Relationship Id="rId4" Type="http://schemas.openxmlformats.org/officeDocument/2006/relationships/oleObject" Target="../embeddings/oleObject13.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2.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6.bin"/><Relationship Id="rId5" Type="http://schemas.openxmlformats.org/officeDocument/2006/relationships/image" Target="../media/image11.wmf"/><Relationship Id="rId4" Type="http://schemas.openxmlformats.org/officeDocument/2006/relationships/oleObject" Target="../embeddings/oleObject15.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13.wmf"/><Relationship Id="rId4" Type="http://schemas.openxmlformats.org/officeDocument/2006/relationships/oleObject" Target="../embeddings/oleObject17.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notesSlide" Target="../notesSlides/notesSlide9.xml"/><Relationship Id="rId7" Type="http://schemas.openxmlformats.org/officeDocument/2006/relationships/image" Target="../media/image15.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9.bin"/><Relationship Id="rId11" Type="http://schemas.openxmlformats.org/officeDocument/2006/relationships/image" Target="../media/image17.wmf"/><Relationship Id="rId5" Type="http://schemas.openxmlformats.org/officeDocument/2006/relationships/image" Target="../media/image14.wmf"/><Relationship Id="rId10" Type="http://schemas.openxmlformats.org/officeDocument/2006/relationships/oleObject" Target="../embeddings/oleObject21.bin"/><Relationship Id="rId4" Type="http://schemas.openxmlformats.org/officeDocument/2006/relationships/oleObject" Target="../embeddings/oleObject18.bin"/><Relationship Id="rId9" Type="http://schemas.openxmlformats.org/officeDocument/2006/relationships/image" Target="../media/image1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reeform 2">
            <a:extLst>
              <a:ext uri="{FF2B5EF4-FFF2-40B4-BE49-F238E27FC236}">
                <a16:creationId xmlns:a16="http://schemas.microsoft.com/office/drawing/2014/main" id="{9A02D10A-FDCC-490C-B748-34990D81437D}"/>
              </a:ext>
            </a:extLst>
          </p:cNvPr>
          <p:cNvSpPr>
            <a:spLocks/>
          </p:cNvSpPr>
          <p:nvPr/>
        </p:nvSpPr>
        <p:spPr bwMode="auto">
          <a:xfrm>
            <a:off x="2895600" y="1524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91"/>
              <a:gd name="T34" fmla="*/ 0 h 487"/>
              <a:gd name="T35" fmla="*/ 1691 w 1691"/>
              <a:gd name="T36" fmla="*/ 487 h 48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5363" name="Text Box 3">
            <a:extLst>
              <a:ext uri="{FF2B5EF4-FFF2-40B4-BE49-F238E27FC236}">
                <a16:creationId xmlns:a16="http://schemas.microsoft.com/office/drawing/2014/main" id="{BAEB5731-847D-4E7E-AEB2-7E2729DE58DD}"/>
              </a:ext>
            </a:extLst>
          </p:cNvPr>
          <p:cNvSpPr txBox="1">
            <a:spLocks noChangeArrowheads="1"/>
          </p:cNvSpPr>
          <p:nvPr/>
        </p:nvSpPr>
        <p:spPr bwMode="auto">
          <a:xfrm>
            <a:off x="2590800" y="3505200"/>
            <a:ext cx="32654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       Waves Used in NDE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2">
            <a:extLst>
              <a:ext uri="{FF2B5EF4-FFF2-40B4-BE49-F238E27FC236}">
                <a16:creationId xmlns:a16="http://schemas.microsoft.com/office/drawing/2014/main" id="{8D8FA68C-5E00-45E5-8AE6-4B4E3FEFDC42}"/>
              </a:ext>
            </a:extLst>
          </p:cNvPr>
          <p:cNvGraphicFramePr>
            <a:graphicFrameLocks noChangeAspect="1"/>
          </p:cNvGraphicFramePr>
          <p:nvPr/>
        </p:nvGraphicFramePr>
        <p:xfrm>
          <a:off x="1828800" y="1219200"/>
          <a:ext cx="5867400" cy="588963"/>
        </p:xfrm>
        <a:graphic>
          <a:graphicData uri="http://schemas.openxmlformats.org/presentationml/2006/ole">
            <mc:AlternateContent xmlns:mc="http://schemas.openxmlformats.org/markup-compatibility/2006">
              <mc:Choice xmlns:v="urn:schemas-microsoft-com:vml" Requires="v">
                <p:oleObj spid="_x0000_s7185" name="Equation" r:id="rId4" imgW="3924300" imgH="393700" progId="Equation.DSMT36">
                  <p:embed/>
                </p:oleObj>
              </mc:Choice>
              <mc:Fallback>
                <p:oleObj name="Equation" r:id="rId4" imgW="3924300" imgH="393700" progId="Equation.DSMT36">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1219200"/>
                        <a:ext cx="5867400" cy="588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5" name="Text Box 3">
            <a:extLst>
              <a:ext uri="{FF2B5EF4-FFF2-40B4-BE49-F238E27FC236}">
                <a16:creationId xmlns:a16="http://schemas.microsoft.com/office/drawing/2014/main" id="{3C4CE637-D9F8-4887-91B7-55C946FCD66F}"/>
              </a:ext>
            </a:extLst>
          </p:cNvPr>
          <p:cNvSpPr txBox="1">
            <a:spLocks noChangeArrowheads="1"/>
          </p:cNvSpPr>
          <p:nvPr/>
        </p:nvSpPr>
        <p:spPr bwMode="auto">
          <a:xfrm>
            <a:off x="3200400" y="609600"/>
            <a:ext cx="2581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Rayleigh's equation</a:t>
            </a:r>
          </a:p>
        </p:txBody>
      </p:sp>
      <p:sp>
        <p:nvSpPr>
          <p:cNvPr id="7176" name="Text Box 4">
            <a:extLst>
              <a:ext uri="{FF2B5EF4-FFF2-40B4-BE49-F238E27FC236}">
                <a16:creationId xmlns:a16="http://schemas.microsoft.com/office/drawing/2014/main" id="{F8ABC8AA-74F4-40F9-BBB0-841A16952534}"/>
              </a:ext>
            </a:extLst>
          </p:cNvPr>
          <p:cNvSpPr txBox="1">
            <a:spLocks noChangeArrowheads="1"/>
          </p:cNvSpPr>
          <p:nvPr/>
        </p:nvSpPr>
        <p:spPr bwMode="auto">
          <a:xfrm>
            <a:off x="1203325" y="2346325"/>
            <a:ext cx="58324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There is always one real root of this equation, </a:t>
            </a:r>
          </a:p>
        </p:txBody>
      </p:sp>
      <p:graphicFrame>
        <p:nvGraphicFramePr>
          <p:cNvPr id="7171" name="Object 5">
            <a:extLst>
              <a:ext uri="{FF2B5EF4-FFF2-40B4-BE49-F238E27FC236}">
                <a16:creationId xmlns:a16="http://schemas.microsoft.com/office/drawing/2014/main" id="{CF424842-7803-4748-8EDC-2899EF76874C}"/>
              </a:ext>
            </a:extLst>
          </p:cNvPr>
          <p:cNvGraphicFramePr>
            <a:graphicFrameLocks noChangeAspect="1"/>
          </p:cNvGraphicFramePr>
          <p:nvPr/>
        </p:nvGraphicFramePr>
        <p:xfrm>
          <a:off x="7010400" y="2438400"/>
          <a:ext cx="762000" cy="346075"/>
        </p:xfrm>
        <a:graphic>
          <a:graphicData uri="http://schemas.openxmlformats.org/presentationml/2006/ole">
            <mc:AlternateContent xmlns:mc="http://schemas.openxmlformats.org/markup-compatibility/2006">
              <mc:Choice xmlns:v="urn:schemas-microsoft-com:vml" Requires="v">
                <p:oleObj spid="_x0000_s7186" name="Equation" r:id="rId6" imgW="558800" imgH="254000" progId="Equation.DSMT36">
                  <p:embed/>
                </p:oleObj>
              </mc:Choice>
              <mc:Fallback>
                <p:oleObj name="Equation" r:id="rId6" imgW="558800" imgH="254000" progId="Equation.DSMT36">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10400" y="2438400"/>
                        <a:ext cx="762000"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7" name="Text Box 6">
            <a:extLst>
              <a:ext uri="{FF2B5EF4-FFF2-40B4-BE49-F238E27FC236}">
                <a16:creationId xmlns:a16="http://schemas.microsoft.com/office/drawing/2014/main" id="{555B47C8-5DA1-41A7-B047-D148D17F7021}"/>
              </a:ext>
            </a:extLst>
          </p:cNvPr>
          <p:cNvSpPr txBox="1">
            <a:spLocks noChangeArrowheads="1"/>
          </p:cNvSpPr>
          <p:nvPr/>
        </p:nvSpPr>
        <p:spPr bwMode="auto">
          <a:xfrm>
            <a:off x="1219200" y="2971800"/>
            <a:ext cx="1004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where </a:t>
            </a:r>
          </a:p>
        </p:txBody>
      </p:sp>
      <p:graphicFrame>
        <p:nvGraphicFramePr>
          <p:cNvPr id="7172" name="Object 7">
            <a:extLst>
              <a:ext uri="{FF2B5EF4-FFF2-40B4-BE49-F238E27FC236}">
                <a16:creationId xmlns:a16="http://schemas.microsoft.com/office/drawing/2014/main" id="{0AAB3080-1814-43C3-8D41-E00D36D080C9}"/>
              </a:ext>
            </a:extLst>
          </p:cNvPr>
          <p:cNvGraphicFramePr>
            <a:graphicFrameLocks noChangeAspect="1"/>
          </p:cNvGraphicFramePr>
          <p:nvPr/>
        </p:nvGraphicFramePr>
        <p:xfrm>
          <a:off x="2332038" y="3013075"/>
          <a:ext cx="927100" cy="331788"/>
        </p:xfrm>
        <a:graphic>
          <a:graphicData uri="http://schemas.openxmlformats.org/presentationml/2006/ole">
            <mc:AlternateContent xmlns:mc="http://schemas.openxmlformats.org/markup-compatibility/2006">
              <mc:Choice xmlns:v="urn:schemas-microsoft-com:vml" Requires="v">
                <p:oleObj spid="_x0000_s7187" name="Equation" r:id="rId8" imgW="635000" imgH="254000" progId="Equation.DSMT36">
                  <p:embed/>
                </p:oleObj>
              </mc:Choice>
              <mc:Fallback>
                <p:oleObj name="Equation" r:id="rId8" imgW="635000" imgH="254000" progId="Equation.DSMT36">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32038" y="3013075"/>
                        <a:ext cx="927100" cy="331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73" name="Object 8">
            <a:extLst>
              <a:ext uri="{FF2B5EF4-FFF2-40B4-BE49-F238E27FC236}">
                <a16:creationId xmlns:a16="http://schemas.microsoft.com/office/drawing/2014/main" id="{83FBF408-9937-416B-B5E5-D6890C1EE0C7}"/>
              </a:ext>
            </a:extLst>
          </p:cNvPr>
          <p:cNvGraphicFramePr>
            <a:graphicFrameLocks noChangeAspect="1"/>
          </p:cNvGraphicFramePr>
          <p:nvPr/>
        </p:nvGraphicFramePr>
        <p:xfrm>
          <a:off x="2557463" y="4038600"/>
          <a:ext cx="2274887" cy="598488"/>
        </p:xfrm>
        <a:graphic>
          <a:graphicData uri="http://schemas.openxmlformats.org/presentationml/2006/ole">
            <mc:AlternateContent xmlns:mc="http://schemas.openxmlformats.org/markup-compatibility/2006">
              <mc:Choice xmlns:v="urn:schemas-microsoft-com:vml" Requires="v">
                <p:oleObj spid="_x0000_s7188" name="Equation" r:id="rId10" imgW="1930400" imgH="508000" progId="Equation.DSMT36">
                  <p:embed/>
                </p:oleObj>
              </mc:Choice>
              <mc:Fallback>
                <p:oleObj name="Equation" r:id="rId10" imgW="1930400" imgH="508000" progId="Equation.DSMT36">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57463" y="4038600"/>
                        <a:ext cx="2274887" cy="598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74" name="Object 9">
            <a:extLst>
              <a:ext uri="{FF2B5EF4-FFF2-40B4-BE49-F238E27FC236}">
                <a16:creationId xmlns:a16="http://schemas.microsoft.com/office/drawing/2014/main" id="{C1C779F9-7AA0-4E25-98F5-6DA46C36A8BB}"/>
              </a:ext>
            </a:extLst>
          </p:cNvPr>
          <p:cNvGraphicFramePr>
            <a:graphicFrameLocks noChangeAspect="1"/>
          </p:cNvGraphicFramePr>
          <p:nvPr/>
        </p:nvGraphicFramePr>
        <p:xfrm>
          <a:off x="5570538" y="4038600"/>
          <a:ext cx="515937" cy="293688"/>
        </p:xfrm>
        <a:graphic>
          <a:graphicData uri="http://schemas.openxmlformats.org/presentationml/2006/ole">
            <mc:AlternateContent xmlns:mc="http://schemas.openxmlformats.org/markup-compatibility/2006">
              <mc:Choice xmlns:v="urn:schemas-microsoft-com:vml" Requires="v">
                <p:oleObj spid="_x0000_s7189" name="Equation" r:id="rId12" imgW="355600" imgH="203200" progId="Equation.DSMT36">
                  <p:embed/>
                </p:oleObj>
              </mc:Choice>
              <mc:Fallback>
                <p:oleObj name="Equation" r:id="rId12" imgW="355600" imgH="203200" progId="Equation.DSMT36">
                  <p:embed/>
                  <p:pic>
                    <p:nvPicPr>
                      <p:cNvPr id="0"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70538" y="4038600"/>
                        <a:ext cx="515937" cy="293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8" name="Text Box 10">
            <a:extLst>
              <a:ext uri="{FF2B5EF4-FFF2-40B4-BE49-F238E27FC236}">
                <a16:creationId xmlns:a16="http://schemas.microsoft.com/office/drawing/2014/main" id="{27AFB03A-34DA-4773-8783-596A6DD95DD1}"/>
              </a:ext>
            </a:extLst>
          </p:cNvPr>
          <p:cNvSpPr txBox="1">
            <a:spLocks noChangeArrowheads="1"/>
          </p:cNvSpPr>
          <p:nvPr/>
        </p:nvSpPr>
        <p:spPr bwMode="auto">
          <a:xfrm>
            <a:off x="6172200" y="3894138"/>
            <a:ext cx="1941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Poisson's ratio</a:t>
            </a:r>
            <a:endParaRPr lang="en-US" altLang="en-US"/>
          </a:p>
        </p:txBody>
      </p:sp>
      <p:sp>
        <p:nvSpPr>
          <p:cNvPr id="7179" name="Text Box 11">
            <a:extLst>
              <a:ext uri="{FF2B5EF4-FFF2-40B4-BE49-F238E27FC236}">
                <a16:creationId xmlns:a16="http://schemas.microsoft.com/office/drawing/2014/main" id="{0F68BC0D-B381-466F-A711-32D66FD4630E}"/>
              </a:ext>
            </a:extLst>
          </p:cNvPr>
          <p:cNvSpPr txBox="1">
            <a:spLocks noChangeArrowheads="1"/>
          </p:cNvSpPr>
          <p:nvPr/>
        </p:nvSpPr>
        <p:spPr bwMode="auto">
          <a:xfrm>
            <a:off x="609600" y="5029200"/>
            <a:ext cx="7812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The Rayleigh wave travels about 90% of the shear wave speed</a:t>
            </a:r>
            <a:endParaRPr lang="en-US" altLang="en-US"/>
          </a:p>
        </p:txBody>
      </p:sp>
      <p:sp>
        <p:nvSpPr>
          <p:cNvPr id="7180" name="Text Box 12">
            <a:extLst>
              <a:ext uri="{FF2B5EF4-FFF2-40B4-BE49-F238E27FC236}">
                <a16:creationId xmlns:a16="http://schemas.microsoft.com/office/drawing/2014/main" id="{BC9D3789-06BB-4864-BCAD-16D8F1917788}"/>
              </a:ext>
            </a:extLst>
          </p:cNvPr>
          <p:cNvSpPr txBox="1">
            <a:spLocks noChangeArrowheads="1"/>
          </p:cNvSpPr>
          <p:nvPr/>
        </p:nvSpPr>
        <p:spPr bwMode="auto">
          <a:xfrm>
            <a:off x="3657600" y="2971800"/>
            <a:ext cx="4718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A good approximation of this root is: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Line 2">
            <a:extLst>
              <a:ext uri="{FF2B5EF4-FFF2-40B4-BE49-F238E27FC236}">
                <a16:creationId xmlns:a16="http://schemas.microsoft.com/office/drawing/2014/main" id="{5C639203-6148-4D27-8065-9CDF6FBC6336}"/>
              </a:ext>
            </a:extLst>
          </p:cNvPr>
          <p:cNvSpPr>
            <a:spLocks noChangeShapeType="1"/>
          </p:cNvSpPr>
          <p:nvPr/>
        </p:nvSpPr>
        <p:spPr bwMode="auto">
          <a:xfrm>
            <a:off x="1676400" y="1676400"/>
            <a:ext cx="22860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35" name="Line 3">
            <a:extLst>
              <a:ext uri="{FF2B5EF4-FFF2-40B4-BE49-F238E27FC236}">
                <a16:creationId xmlns:a16="http://schemas.microsoft.com/office/drawing/2014/main" id="{F6C00345-BAA8-45E4-A5E8-072AFF5BCA0C}"/>
              </a:ext>
            </a:extLst>
          </p:cNvPr>
          <p:cNvSpPr>
            <a:spLocks noChangeShapeType="1"/>
          </p:cNvSpPr>
          <p:nvPr/>
        </p:nvSpPr>
        <p:spPr bwMode="auto">
          <a:xfrm>
            <a:off x="2514600" y="1676400"/>
            <a:ext cx="0" cy="129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36" name="Freeform 4">
            <a:extLst>
              <a:ext uri="{FF2B5EF4-FFF2-40B4-BE49-F238E27FC236}">
                <a16:creationId xmlns:a16="http://schemas.microsoft.com/office/drawing/2014/main" id="{0433BB2C-7B48-42A2-91D4-67FAF7B66FD6}"/>
              </a:ext>
            </a:extLst>
          </p:cNvPr>
          <p:cNvSpPr>
            <a:spLocks/>
          </p:cNvSpPr>
          <p:nvPr/>
        </p:nvSpPr>
        <p:spPr bwMode="auto">
          <a:xfrm>
            <a:off x="2246313" y="1676400"/>
            <a:ext cx="725487" cy="1327150"/>
          </a:xfrm>
          <a:custGeom>
            <a:avLst/>
            <a:gdLst>
              <a:gd name="T0" fmla="*/ 457 w 457"/>
              <a:gd name="T1" fmla="*/ 0 h 836"/>
              <a:gd name="T2" fmla="*/ 73 w 457"/>
              <a:gd name="T3" fmla="*/ 240 h 836"/>
              <a:gd name="T4" fmla="*/ 25 w 457"/>
              <a:gd name="T5" fmla="*/ 480 h 836"/>
              <a:gd name="T6" fmla="*/ 121 w 457"/>
              <a:gd name="T7" fmla="*/ 672 h 836"/>
              <a:gd name="T8" fmla="*/ 148 w 457"/>
              <a:gd name="T9" fmla="*/ 836 h 836"/>
              <a:gd name="T10" fmla="*/ 0 60000 65536"/>
              <a:gd name="T11" fmla="*/ 0 60000 65536"/>
              <a:gd name="T12" fmla="*/ 0 60000 65536"/>
              <a:gd name="T13" fmla="*/ 0 60000 65536"/>
              <a:gd name="T14" fmla="*/ 0 60000 65536"/>
              <a:gd name="T15" fmla="*/ 0 w 457"/>
              <a:gd name="T16" fmla="*/ 0 h 836"/>
              <a:gd name="T17" fmla="*/ 457 w 457"/>
              <a:gd name="T18" fmla="*/ 836 h 836"/>
            </a:gdLst>
            <a:ahLst/>
            <a:cxnLst>
              <a:cxn ang="T10">
                <a:pos x="T0" y="T1"/>
              </a:cxn>
              <a:cxn ang="T11">
                <a:pos x="T2" y="T3"/>
              </a:cxn>
              <a:cxn ang="T12">
                <a:pos x="T4" y="T5"/>
              </a:cxn>
              <a:cxn ang="T13">
                <a:pos x="T6" y="T7"/>
              </a:cxn>
              <a:cxn ang="T14">
                <a:pos x="T8" y="T9"/>
              </a:cxn>
            </a:cxnLst>
            <a:rect l="T15" t="T16" r="T17" b="T18"/>
            <a:pathLst>
              <a:path w="457" h="836">
                <a:moveTo>
                  <a:pt x="457" y="0"/>
                </a:moveTo>
                <a:cubicBezTo>
                  <a:pt x="301" y="79"/>
                  <a:pt x="145" y="159"/>
                  <a:pt x="73" y="240"/>
                </a:cubicBezTo>
                <a:cubicBezTo>
                  <a:pt x="0" y="320"/>
                  <a:pt x="17" y="408"/>
                  <a:pt x="25" y="480"/>
                </a:cubicBezTo>
                <a:cubicBezTo>
                  <a:pt x="33" y="552"/>
                  <a:pt x="100" y="612"/>
                  <a:pt x="121" y="672"/>
                </a:cubicBezTo>
                <a:cubicBezTo>
                  <a:pt x="141" y="731"/>
                  <a:pt x="140" y="812"/>
                  <a:pt x="148" y="836"/>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8437" name="Freeform 5">
            <a:extLst>
              <a:ext uri="{FF2B5EF4-FFF2-40B4-BE49-F238E27FC236}">
                <a16:creationId xmlns:a16="http://schemas.microsoft.com/office/drawing/2014/main" id="{42D00CBF-769E-408D-89FC-E31E352CDEB9}"/>
              </a:ext>
            </a:extLst>
          </p:cNvPr>
          <p:cNvSpPr>
            <a:spLocks/>
          </p:cNvSpPr>
          <p:nvPr/>
        </p:nvSpPr>
        <p:spPr bwMode="auto">
          <a:xfrm>
            <a:off x="2570163" y="1679575"/>
            <a:ext cx="533400" cy="1219200"/>
          </a:xfrm>
          <a:custGeom>
            <a:avLst/>
            <a:gdLst>
              <a:gd name="T0" fmla="*/ 96 w 336"/>
              <a:gd name="T1" fmla="*/ 0 h 768"/>
              <a:gd name="T2" fmla="*/ 336 w 336"/>
              <a:gd name="T3" fmla="*/ 192 h 768"/>
              <a:gd name="T4" fmla="*/ 96 w 336"/>
              <a:gd name="T5" fmla="*/ 432 h 768"/>
              <a:gd name="T6" fmla="*/ 0 w 336"/>
              <a:gd name="T7" fmla="*/ 768 h 768"/>
              <a:gd name="T8" fmla="*/ 0 60000 65536"/>
              <a:gd name="T9" fmla="*/ 0 60000 65536"/>
              <a:gd name="T10" fmla="*/ 0 60000 65536"/>
              <a:gd name="T11" fmla="*/ 0 60000 65536"/>
              <a:gd name="T12" fmla="*/ 0 w 336"/>
              <a:gd name="T13" fmla="*/ 0 h 768"/>
              <a:gd name="T14" fmla="*/ 336 w 336"/>
              <a:gd name="T15" fmla="*/ 768 h 768"/>
            </a:gdLst>
            <a:ahLst/>
            <a:cxnLst>
              <a:cxn ang="T8">
                <a:pos x="T0" y="T1"/>
              </a:cxn>
              <a:cxn ang="T9">
                <a:pos x="T2" y="T3"/>
              </a:cxn>
              <a:cxn ang="T10">
                <a:pos x="T4" y="T5"/>
              </a:cxn>
              <a:cxn ang="T11">
                <a:pos x="T6" y="T7"/>
              </a:cxn>
            </a:cxnLst>
            <a:rect l="T12" t="T13" r="T14" b="T15"/>
            <a:pathLst>
              <a:path w="336" h="768">
                <a:moveTo>
                  <a:pt x="96" y="0"/>
                </a:moveTo>
                <a:cubicBezTo>
                  <a:pt x="216" y="60"/>
                  <a:pt x="336" y="120"/>
                  <a:pt x="336" y="192"/>
                </a:cubicBezTo>
                <a:cubicBezTo>
                  <a:pt x="336" y="264"/>
                  <a:pt x="152" y="335"/>
                  <a:pt x="96" y="432"/>
                </a:cubicBezTo>
                <a:cubicBezTo>
                  <a:pt x="39" y="528"/>
                  <a:pt x="19" y="648"/>
                  <a:pt x="0" y="768"/>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8438" name="Line 6">
            <a:extLst>
              <a:ext uri="{FF2B5EF4-FFF2-40B4-BE49-F238E27FC236}">
                <a16:creationId xmlns:a16="http://schemas.microsoft.com/office/drawing/2014/main" id="{BF1A8B91-1AA4-4119-BF5B-E13E644FFBE0}"/>
              </a:ext>
            </a:extLst>
          </p:cNvPr>
          <p:cNvSpPr>
            <a:spLocks noChangeShapeType="1"/>
          </p:cNvSpPr>
          <p:nvPr/>
        </p:nvSpPr>
        <p:spPr bwMode="auto">
          <a:xfrm>
            <a:off x="4876800" y="1676400"/>
            <a:ext cx="22860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39" name="Line 7">
            <a:extLst>
              <a:ext uri="{FF2B5EF4-FFF2-40B4-BE49-F238E27FC236}">
                <a16:creationId xmlns:a16="http://schemas.microsoft.com/office/drawing/2014/main" id="{0ABCF481-2014-4495-BAEE-F9383FD2D52F}"/>
              </a:ext>
            </a:extLst>
          </p:cNvPr>
          <p:cNvSpPr>
            <a:spLocks noChangeShapeType="1"/>
          </p:cNvSpPr>
          <p:nvPr/>
        </p:nvSpPr>
        <p:spPr bwMode="auto">
          <a:xfrm>
            <a:off x="6019800" y="1676400"/>
            <a:ext cx="0" cy="129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40" name="Freeform 8">
            <a:extLst>
              <a:ext uri="{FF2B5EF4-FFF2-40B4-BE49-F238E27FC236}">
                <a16:creationId xmlns:a16="http://schemas.microsoft.com/office/drawing/2014/main" id="{01005096-EA95-4ACC-9078-C8A6DBAEFB6D}"/>
              </a:ext>
            </a:extLst>
          </p:cNvPr>
          <p:cNvSpPr>
            <a:spLocks/>
          </p:cNvSpPr>
          <p:nvPr/>
        </p:nvSpPr>
        <p:spPr bwMode="auto">
          <a:xfrm>
            <a:off x="5715000" y="1676400"/>
            <a:ext cx="725488" cy="1327150"/>
          </a:xfrm>
          <a:custGeom>
            <a:avLst/>
            <a:gdLst>
              <a:gd name="T0" fmla="*/ 457 w 457"/>
              <a:gd name="T1" fmla="*/ 0 h 836"/>
              <a:gd name="T2" fmla="*/ 73 w 457"/>
              <a:gd name="T3" fmla="*/ 240 h 836"/>
              <a:gd name="T4" fmla="*/ 25 w 457"/>
              <a:gd name="T5" fmla="*/ 480 h 836"/>
              <a:gd name="T6" fmla="*/ 121 w 457"/>
              <a:gd name="T7" fmla="*/ 672 h 836"/>
              <a:gd name="T8" fmla="*/ 148 w 457"/>
              <a:gd name="T9" fmla="*/ 836 h 836"/>
              <a:gd name="T10" fmla="*/ 0 60000 65536"/>
              <a:gd name="T11" fmla="*/ 0 60000 65536"/>
              <a:gd name="T12" fmla="*/ 0 60000 65536"/>
              <a:gd name="T13" fmla="*/ 0 60000 65536"/>
              <a:gd name="T14" fmla="*/ 0 60000 65536"/>
              <a:gd name="T15" fmla="*/ 0 w 457"/>
              <a:gd name="T16" fmla="*/ 0 h 836"/>
              <a:gd name="T17" fmla="*/ 457 w 457"/>
              <a:gd name="T18" fmla="*/ 836 h 836"/>
            </a:gdLst>
            <a:ahLst/>
            <a:cxnLst>
              <a:cxn ang="T10">
                <a:pos x="T0" y="T1"/>
              </a:cxn>
              <a:cxn ang="T11">
                <a:pos x="T2" y="T3"/>
              </a:cxn>
              <a:cxn ang="T12">
                <a:pos x="T4" y="T5"/>
              </a:cxn>
              <a:cxn ang="T13">
                <a:pos x="T6" y="T7"/>
              </a:cxn>
              <a:cxn ang="T14">
                <a:pos x="T8" y="T9"/>
              </a:cxn>
            </a:cxnLst>
            <a:rect l="T15" t="T16" r="T17" b="T18"/>
            <a:pathLst>
              <a:path w="457" h="836">
                <a:moveTo>
                  <a:pt x="457" y="0"/>
                </a:moveTo>
                <a:cubicBezTo>
                  <a:pt x="301" y="79"/>
                  <a:pt x="145" y="159"/>
                  <a:pt x="73" y="240"/>
                </a:cubicBezTo>
                <a:cubicBezTo>
                  <a:pt x="0" y="320"/>
                  <a:pt x="17" y="408"/>
                  <a:pt x="25" y="480"/>
                </a:cubicBezTo>
                <a:cubicBezTo>
                  <a:pt x="33" y="552"/>
                  <a:pt x="100" y="612"/>
                  <a:pt x="121" y="672"/>
                </a:cubicBezTo>
                <a:cubicBezTo>
                  <a:pt x="141" y="731"/>
                  <a:pt x="140" y="812"/>
                  <a:pt x="148" y="836"/>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8441" name="Freeform 10">
            <a:extLst>
              <a:ext uri="{FF2B5EF4-FFF2-40B4-BE49-F238E27FC236}">
                <a16:creationId xmlns:a16="http://schemas.microsoft.com/office/drawing/2014/main" id="{36F2D4AA-09AA-4924-8A38-18CD5D5F385A}"/>
              </a:ext>
            </a:extLst>
          </p:cNvPr>
          <p:cNvSpPr>
            <a:spLocks/>
          </p:cNvSpPr>
          <p:nvPr/>
        </p:nvSpPr>
        <p:spPr bwMode="auto">
          <a:xfrm>
            <a:off x="6019800" y="1676400"/>
            <a:ext cx="417513" cy="1303338"/>
          </a:xfrm>
          <a:custGeom>
            <a:avLst/>
            <a:gdLst>
              <a:gd name="T0" fmla="*/ 0 w 263"/>
              <a:gd name="T1" fmla="*/ 0 h 821"/>
              <a:gd name="T2" fmla="*/ 240 w 263"/>
              <a:gd name="T3" fmla="*/ 192 h 821"/>
              <a:gd name="T4" fmla="*/ 144 w 263"/>
              <a:gd name="T5" fmla="*/ 432 h 821"/>
              <a:gd name="T6" fmla="*/ 48 w 263"/>
              <a:gd name="T7" fmla="*/ 576 h 821"/>
              <a:gd name="T8" fmla="*/ 21 w 263"/>
              <a:gd name="T9" fmla="*/ 821 h 821"/>
              <a:gd name="T10" fmla="*/ 0 60000 65536"/>
              <a:gd name="T11" fmla="*/ 0 60000 65536"/>
              <a:gd name="T12" fmla="*/ 0 60000 65536"/>
              <a:gd name="T13" fmla="*/ 0 60000 65536"/>
              <a:gd name="T14" fmla="*/ 0 60000 65536"/>
              <a:gd name="T15" fmla="*/ 0 w 263"/>
              <a:gd name="T16" fmla="*/ 0 h 821"/>
              <a:gd name="T17" fmla="*/ 263 w 263"/>
              <a:gd name="T18" fmla="*/ 821 h 821"/>
            </a:gdLst>
            <a:ahLst/>
            <a:cxnLst>
              <a:cxn ang="T10">
                <a:pos x="T0" y="T1"/>
              </a:cxn>
              <a:cxn ang="T11">
                <a:pos x="T2" y="T3"/>
              </a:cxn>
              <a:cxn ang="T12">
                <a:pos x="T4" y="T5"/>
              </a:cxn>
              <a:cxn ang="T13">
                <a:pos x="T6" y="T7"/>
              </a:cxn>
              <a:cxn ang="T14">
                <a:pos x="T8" y="T9"/>
              </a:cxn>
            </a:cxnLst>
            <a:rect l="T15" t="T16" r="T17" b="T18"/>
            <a:pathLst>
              <a:path w="263" h="821">
                <a:moveTo>
                  <a:pt x="0" y="0"/>
                </a:moveTo>
                <a:cubicBezTo>
                  <a:pt x="108" y="60"/>
                  <a:pt x="216" y="120"/>
                  <a:pt x="240" y="192"/>
                </a:cubicBezTo>
                <a:cubicBezTo>
                  <a:pt x="263" y="263"/>
                  <a:pt x="175" y="368"/>
                  <a:pt x="144" y="432"/>
                </a:cubicBezTo>
                <a:cubicBezTo>
                  <a:pt x="112" y="495"/>
                  <a:pt x="68" y="511"/>
                  <a:pt x="48" y="576"/>
                </a:cubicBezTo>
                <a:cubicBezTo>
                  <a:pt x="27" y="640"/>
                  <a:pt x="21" y="781"/>
                  <a:pt x="21" y="821"/>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8442" name="Line 11">
            <a:extLst>
              <a:ext uri="{FF2B5EF4-FFF2-40B4-BE49-F238E27FC236}">
                <a16:creationId xmlns:a16="http://schemas.microsoft.com/office/drawing/2014/main" id="{AEC55B9D-568D-4B71-8ED9-FA214C05FB31}"/>
              </a:ext>
            </a:extLst>
          </p:cNvPr>
          <p:cNvSpPr>
            <a:spLocks noChangeShapeType="1"/>
          </p:cNvSpPr>
          <p:nvPr/>
        </p:nvSpPr>
        <p:spPr bwMode="auto">
          <a:xfrm>
            <a:off x="3276600" y="19812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43" name="Line 12">
            <a:extLst>
              <a:ext uri="{FF2B5EF4-FFF2-40B4-BE49-F238E27FC236}">
                <a16:creationId xmlns:a16="http://schemas.microsoft.com/office/drawing/2014/main" id="{9F3AB0C8-09F6-498A-B6E9-B06A1EBFFB51}"/>
              </a:ext>
            </a:extLst>
          </p:cNvPr>
          <p:cNvSpPr>
            <a:spLocks noChangeShapeType="1"/>
          </p:cNvSpPr>
          <p:nvPr/>
        </p:nvSpPr>
        <p:spPr bwMode="auto">
          <a:xfrm>
            <a:off x="3352800" y="19050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44" name="Text Box 13">
            <a:extLst>
              <a:ext uri="{FF2B5EF4-FFF2-40B4-BE49-F238E27FC236}">
                <a16:creationId xmlns:a16="http://schemas.microsoft.com/office/drawing/2014/main" id="{B9D9B456-F337-4E74-8356-D75BBD402F4C}"/>
              </a:ext>
            </a:extLst>
          </p:cNvPr>
          <p:cNvSpPr txBox="1">
            <a:spLocks noChangeArrowheads="1"/>
          </p:cNvSpPr>
          <p:nvPr/>
        </p:nvSpPr>
        <p:spPr bwMode="auto">
          <a:xfrm>
            <a:off x="3592513" y="1746250"/>
            <a:ext cx="43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u</a:t>
            </a:r>
            <a:r>
              <a:rPr lang="en-US" altLang="en-US" sz="2400" baseline="-25000"/>
              <a:t>x</a:t>
            </a:r>
            <a:endParaRPr lang="en-US" altLang="en-US" sz="2400"/>
          </a:p>
        </p:txBody>
      </p:sp>
      <p:sp>
        <p:nvSpPr>
          <p:cNvPr id="18445" name="Text Box 14">
            <a:extLst>
              <a:ext uri="{FF2B5EF4-FFF2-40B4-BE49-F238E27FC236}">
                <a16:creationId xmlns:a16="http://schemas.microsoft.com/office/drawing/2014/main" id="{05912EAC-8FDC-4AF9-A526-605603EEC4A2}"/>
              </a:ext>
            </a:extLst>
          </p:cNvPr>
          <p:cNvSpPr txBox="1">
            <a:spLocks noChangeArrowheads="1"/>
          </p:cNvSpPr>
          <p:nvPr/>
        </p:nvSpPr>
        <p:spPr bwMode="auto">
          <a:xfrm>
            <a:off x="3325813" y="2163763"/>
            <a:ext cx="43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u</a:t>
            </a:r>
            <a:r>
              <a:rPr lang="en-US" altLang="en-US" sz="2400" baseline="-25000"/>
              <a:t>y</a:t>
            </a:r>
            <a:endParaRPr lang="en-US" altLang="en-US" sz="2400"/>
          </a:p>
        </p:txBody>
      </p:sp>
      <p:sp>
        <p:nvSpPr>
          <p:cNvPr id="18446" name="Text Box 15">
            <a:extLst>
              <a:ext uri="{FF2B5EF4-FFF2-40B4-BE49-F238E27FC236}">
                <a16:creationId xmlns:a16="http://schemas.microsoft.com/office/drawing/2014/main" id="{64E52AA3-1113-40CC-BA73-6AC004BFC203}"/>
              </a:ext>
            </a:extLst>
          </p:cNvPr>
          <p:cNvSpPr txBox="1">
            <a:spLocks noChangeArrowheads="1"/>
          </p:cNvSpPr>
          <p:nvPr/>
        </p:nvSpPr>
        <p:spPr bwMode="auto">
          <a:xfrm>
            <a:off x="2743200" y="2438400"/>
            <a:ext cx="43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u</a:t>
            </a:r>
            <a:r>
              <a:rPr lang="en-US" altLang="en-US" sz="2400" baseline="-25000"/>
              <a:t>y</a:t>
            </a:r>
            <a:endParaRPr lang="en-US" altLang="en-US" sz="2400"/>
          </a:p>
        </p:txBody>
      </p:sp>
      <p:sp>
        <p:nvSpPr>
          <p:cNvPr id="18447" name="Text Box 16">
            <a:extLst>
              <a:ext uri="{FF2B5EF4-FFF2-40B4-BE49-F238E27FC236}">
                <a16:creationId xmlns:a16="http://schemas.microsoft.com/office/drawing/2014/main" id="{51525907-69A2-4A78-B9C7-1562511AD438}"/>
              </a:ext>
            </a:extLst>
          </p:cNvPr>
          <p:cNvSpPr txBox="1">
            <a:spLocks noChangeArrowheads="1"/>
          </p:cNvSpPr>
          <p:nvPr/>
        </p:nvSpPr>
        <p:spPr bwMode="auto">
          <a:xfrm>
            <a:off x="1676400" y="2209800"/>
            <a:ext cx="43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u</a:t>
            </a:r>
            <a:r>
              <a:rPr lang="en-US" altLang="en-US" sz="2400" baseline="-25000"/>
              <a:t>x</a:t>
            </a:r>
            <a:endParaRPr lang="en-US" altLang="en-US" sz="2400"/>
          </a:p>
        </p:txBody>
      </p:sp>
      <p:sp>
        <p:nvSpPr>
          <p:cNvPr id="18448" name="Rectangle 17">
            <a:extLst>
              <a:ext uri="{FF2B5EF4-FFF2-40B4-BE49-F238E27FC236}">
                <a16:creationId xmlns:a16="http://schemas.microsoft.com/office/drawing/2014/main" id="{44603E1B-C931-4D61-BD65-A955433BAECA}"/>
              </a:ext>
            </a:extLst>
          </p:cNvPr>
          <p:cNvSpPr>
            <a:spLocks noChangeArrowheads="1"/>
          </p:cNvSpPr>
          <p:nvPr/>
        </p:nvSpPr>
        <p:spPr bwMode="auto">
          <a:xfrm>
            <a:off x="7010400" y="2133600"/>
            <a:ext cx="381000" cy="381000"/>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8449" name="Line 18">
            <a:extLst>
              <a:ext uri="{FF2B5EF4-FFF2-40B4-BE49-F238E27FC236}">
                <a16:creationId xmlns:a16="http://schemas.microsoft.com/office/drawing/2014/main" id="{97056EB5-7D70-4E49-A3CD-95682D4F554E}"/>
              </a:ext>
            </a:extLst>
          </p:cNvPr>
          <p:cNvSpPr>
            <a:spLocks noChangeShapeType="1"/>
          </p:cNvSpPr>
          <p:nvPr/>
        </p:nvSpPr>
        <p:spPr bwMode="auto">
          <a:xfrm>
            <a:off x="7427913" y="2311400"/>
            <a:ext cx="228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50" name="Line 19">
            <a:extLst>
              <a:ext uri="{FF2B5EF4-FFF2-40B4-BE49-F238E27FC236}">
                <a16:creationId xmlns:a16="http://schemas.microsoft.com/office/drawing/2014/main" id="{08977131-F345-4407-A0C9-1CEEA109C0B5}"/>
              </a:ext>
            </a:extLst>
          </p:cNvPr>
          <p:cNvSpPr>
            <a:spLocks noChangeShapeType="1"/>
          </p:cNvSpPr>
          <p:nvPr/>
        </p:nvSpPr>
        <p:spPr bwMode="auto">
          <a:xfrm flipH="1">
            <a:off x="6724650" y="2311400"/>
            <a:ext cx="228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51" name="Line 20">
            <a:extLst>
              <a:ext uri="{FF2B5EF4-FFF2-40B4-BE49-F238E27FC236}">
                <a16:creationId xmlns:a16="http://schemas.microsoft.com/office/drawing/2014/main" id="{573BD9FC-1DB9-435A-AB61-6D5E70350FE5}"/>
              </a:ext>
            </a:extLst>
          </p:cNvPr>
          <p:cNvSpPr>
            <a:spLocks noChangeShapeType="1"/>
          </p:cNvSpPr>
          <p:nvPr/>
        </p:nvSpPr>
        <p:spPr bwMode="auto">
          <a:xfrm flipV="1">
            <a:off x="7204075" y="1854200"/>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52" name="Line 21">
            <a:extLst>
              <a:ext uri="{FF2B5EF4-FFF2-40B4-BE49-F238E27FC236}">
                <a16:creationId xmlns:a16="http://schemas.microsoft.com/office/drawing/2014/main" id="{25FA763E-0411-4D58-BE26-7DA20176718E}"/>
              </a:ext>
            </a:extLst>
          </p:cNvPr>
          <p:cNvSpPr>
            <a:spLocks noChangeShapeType="1"/>
          </p:cNvSpPr>
          <p:nvPr/>
        </p:nvSpPr>
        <p:spPr bwMode="auto">
          <a:xfrm>
            <a:off x="7191375" y="2579688"/>
            <a:ext cx="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53" name="Line 22">
            <a:extLst>
              <a:ext uri="{FF2B5EF4-FFF2-40B4-BE49-F238E27FC236}">
                <a16:creationId xmlns:a16="http://schemas.microsoft.com/office/drawing/2014/main" id="{9E68B8B6-EC81-4483-9984-4B1EDFA572D9}"/>
              </a:ext>
            </a:extLst>
          </p:cNvPr>
          <p:cNvSpPr>
            <a:spLocks noChangeShapeType="1"/>
          </p:cNvSpPr>
          <p:nvPr/>
        </p:nvSpPr>
        <p:spPr bwMode="auto">
          <a:xfrm flipV="1">
            <a:off x="7467600" y="21336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54" name="Line 23">
            <a:extLst>
              <a:ext uri="{FF2B5EF4-FFF2-40B4-BE49-F238E27FC236}">
                <a16:creationId xmlns:a16="http://schemas.microsoft.com/office/drawing/2014/main" id="{B7DED061-ADBE-472F-8A20-9F0B78E913FB}"/>
              </a:ext>
            </a:extLst>
          </p:cNvPr>
          <p:cNvSpPr>
            <a:spLocks noChangeShapeType="1"/>
          </p:cNvSpPr>
          <p:nvPr/>
        </p:nvSpPr>
        <p:spPr bwMode="auto">
          <a:xfrm>
            <a:off x="6945313" y="2185988"/>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55" name="Line 24">
            <a:extLst>
              <a:ext uri="{FF2B5EF4-FFF2-40B4-BE49-F238E27FC236}">
                <a16:creationId xmlns:a16="http://schemas.microsoft.com/office/drawing/2014/main" id="{DAC1D816-DC45-49FB-B77D-740C5B421999}"/>
              </a:ext>
            </a:extLst>
          </p:cNvPr>
          <p:cNvSpPr>
            <a:spLocks noChangeShapeType="1"/>
          </p:cNvSpPr>
          <p:nvPr/>
        </p:nvSpPr>
        <p:spPr bwMode="auto">
          <a:xfrm>
            <a:off x="7086600" y="2057400"/>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56" name="Line 25">
            <a:extLst>
              <a:ext uri="{FF2B5EF4-FFF2-40B4-BE49-F238E27FC236}">
                <a16:creationId xmlns:a16="http://schemas.microsoft.com/office/drawing/2014/main" id="{C4AF82ED-A465-4B9D-B4FA-825DB53475F1}"/>
              </a:ext>
            </a:extLst>
          </p:cNvPr>
          <p:cNvSpPr>
            <a:spLocks noChangeShapeType="1"/>
          </p:cNvSpPr>
          <p:nvPr/>
        </p:nvSpPr>
        <p:spPr bwMode="auto">
          <a:xfrm flipH="1">
            <a:off x="7023100" y="2632075"/>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8457" name="Text Box 26">
            <a:extLst>
              <a:ext uri="{FF2B5EF4-FFF2-40B4-BE49-F238E27FC236}">
                <a16:creationId xmlns:a16="http://schemas.microsoft.com/office/drawing/2014/main" id="{D4195993-982C-4ADF-9993-64DC214E2309}"/>
              </a:ext>
            </a:extLst>
          </p:cNvPr>
          <p:cNvSpPr txBox="1">
            <a:spLocks noChangeArrowheads="1"/>
          </p:cNvSpPr>
          <p:nvPr/>
        </p:nvSpPr>
        <p:spPr bwMode="auto">
          <a:xfrm>
            <a:off x="5105400" y="1905000"/>
            <a:ext cx="520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latin typeface="Symbol" panose="05050102010706020507" pitchFamily="18" charset="2"/>
              </a:rPr>
              <a:t>t</a:t>
            </a:r>
            <a:r>
              <a:rPr lang="en-US" altLang="en-US" sz="2400" baseline="-25000"/>
              <a:t>xx</a:t>
            </a:r>
            <a:endParaRPr lang="en-US" altLang="en-US" sz="2400"/>
          </a:p>
        </p:txBody>
      </p:sp>
      <p:sp>
        <p:nvSpPr>
          <p:cNvPr id="18458" name="Text Box 27">
            <a:extLst>
              <a:ext uri="{FF2B5EF4-FFF2-40B4-BE49-F238E27FC236}">
                <a16:creationId xmlns:a16="http://schemas.microsoft.com/office/drawing/2014/main" id="{53320315-AB01-42E0-A3BC-E0F2A08C9AA9}"/>
              </a:ext>
            </a:extLst>
          </p:cNvPr>
          <p:cNvSpPr txBox="1">
            <a:spLocks noChangeArrowheads="1"/>
          </p:cNvSpPr>
          <p:nvPr/>
        </p:nvSpPr>
        <p:spPr bwMode="auto">
          <a:xfrm>
            <a:off x="6172200" y="2667000"/>
            <a:ext cx="673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latin typeface="Symbol" panose="05050102010706020507" pitchFamily="18" charset="2"/>
              </a:rPr>
              <a:t>t</a:t>
            </a:r>
            <a:r>
              <a:rPr lang="en-US" altLang="en-US" sz="2400" baseline="-25000"/>
              <a:t>yy</a:t>
            </a:r>
            <a:r>
              <a:rPr lang="en-US" altLang="en-US" sz="2400"/>
              <a:t> ,</a:t>
            </a:r>
          </a:p>
        </p:txBody>
      </p:sp>
      <p:sp>
        <p:nvSpPr>
          <p:cNvPr id="18459" name="Text Box 28">
            <a:extLst>
              <a:ext uri="{FF2B5EF4-FFF2-40B4-BE49-F238E27FC236}">
                <a16:creationId xmlns:a16="http://schemas.microsoft.com/office/drawing/2014/main" id="{17C32BDB-EBE3-4AF5-B2A7-AECFD9F53742}"/>
              </a:ext>
            </a:extLst>
          </p:cNvPr>
          <p:cNvSpPr txBox="1">
            <a:spLocks noChangeArrowheads="1"/>
          </p:cNvSpPr>
          <p:nvPr/>
        </p:nvSpPr>
        <p:spPr bwMode="auto">
          <a:xfrm>
            <a:off x="6629400" y="2667000"/>
            <a:ext cx="52070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latin typeface="Symbol" panose="05050102010706020507" pitchFamily="18" charset="2"/>
              </a:rPr>
              <a:t>t</a:t>
            </a:r>
            <a:r>
              <a:rPr lang="en-US" altLang="en-US" sz="2400" baseline="-25000"/>
              <a:t>xy</a:t>
            </a:r>
            <a:endParaRPr lang="en-US" altLang="en-US" sz="2400"/>
          </a:p>
        </p:txBody>
      </p:sp>
      <p:sp>
        <p:nvSpPr>
          <p:cNvPr id="18460" name="Text Box 29">
            <a:extLst>
              <a:ext uri="{FF2B5EF4-FFF2-40B4-BE49-F238E27FC236}">
                <a16:creationId xmlns:a16="http://schemas.microsoft.com/office/drawing/2014/main" id="{A143E1F5-F872-4F54-80ED-6BD5476D40F8}"/>
              </a:ext>
            </a:extLst>
          </p:cNvPr>
          <p:cNvSpPr txBox="1">
            <a:spLocks noChangeArrowheads="1"/>
          </p:cNvSpPr>
          <p:nvPr/>
        </p:nvSpPr>
        <p:spPr bwMode="auto">
          <a:xfrm>
            <a:off x="7218363" y="1485900"/>
            <a:ext cx="520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latin typeface="Symbol" panose="05050102010706020507" pitchFamily="18" charset="2"/>
              </a:rPr>
              <a:t>t</a:t>
            </a:r>
            <a:r>
              <a:rPr lang="en-US" altLang="en-US" sz="2400" baseline="-25000"/>
              <a:t>yy</a:t>
            </a:r>
            <a:endParaRPr lang="en-US" altLang="en-US" sz="2400"/>
          </a:p>
        </p:txBody>
      </p:sp>
      <p:sp>
        <p:nvSpPr>
          <p:cNvPr id="18461" name="Text Box 30">
            <a:extLst>
              <a:ext uri="{FF2B5EF4-FFF2-40B4-BE49-F238E27FC236}">
                <a16:creationId xmlns:a16="http://schemas.microsoft.com/office/drawing/2014/main" id="{5CF7C0F0-DAB1-42FF-B2A2-A859B19AE719}"/>
              </a:ext>
            </a:extLst>
          </p:cNvPr>
          <p:cNvSpPr txBox="1">
            <a:spLocks noChangeArrowheads="1"/>
          </p:cNvSpPr>
          <p:nvPr/>
        </p:nvSpPr>
        <p:spPr bwMode="auto">
          <a:xfrm>
            <a:off x="7642225" y="2103438"/>
            <a:ext cx="520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latin typeface="Symbol" panose="05050102010706020507" pitchFamily="18" charset="2"/>
              </a:rPr>
              <a:t>t</a:t>
            </a:r>
            <a:r>
              <a:rPr lang="en-US" altLang="en-US" sz="2400" baseline="-25000"/>
              <a:t>xx</a:t>
            </a:r>
            <a:endParaRPr lang="en-US" altLang="en-US" sz="2400"/>
          </a:p>
        </p:txBody>
      </p:sp>
      <p:sp>
        <p:nvSpPr>
          <p:cNvPr id="18462" name="Text Box 31">
            <a:extLst>
              <a:ext uri="{FF2B5EF4-FFF2-40B4-BE49-F238E27FC236}">
                <a16:creationId xmlns:a16="http://schemas.microsoft.com/office/drawing/2014/main" id="{82B0591F-1682-4720-AE15-E189594E26B2}"/>
              </a:ext>
            </a:extLst>
          </p:cNvPr>
          <p:cNvSpPr txBox="1">
            <a:spLocks noChangeArrowheads="1"/>
          </p:cNvSpPr>
          <p:nvPr/>
        </p:nvSpPr>
        <p:spPr bwMode="auto">
          <a:xfrm>
            <a:off x="7372350" y="2420938"/>
            <a:ext cx="52070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latin typeface="Symbol" panose="05050102010706020507" pitchFamily="18" charset="2"/>
              </a:rPr>
              <a:t>t</a:t>
            </a:r>
            <a:r>
              <a:rPr lang="en-US" altLang="en-US" sz="2400" baseline="-25000"/>
              <a:t>xy</a:t>
            </a:r>
            <a:endParaRPr lang="en-US" altLang="en-US" sz="2400"/>
          </a:p>
        </p:txBody>
      </p:sp>
      <p:sp>
        <p:nvSpPr>
          <p:cNvPr id="18463" name="Line 32">
            <a:extLst>
              <a:ext uri="{FF2B5EF4-FFF2-40B4-BE49-F238E27FC236}">
                <a16:creationId xmlns:a16="http://schemas.microsoft.com/office/drawing/2014/main" id="{A0A65668-D915-488F-8365-700A55E5A021}"/>
              </a:ext>
            </a:extLst>
          </p:cNvPr>
          <p:cNvSpPr>
            <a:spLocks noChangeShapeType="1"/>
          </p:cNvSpPr>
          <p:nvPr/>
        </p:nvSpPr>
        <p:spPr bwMode="auto">
          <a:xfrm flipV="1">
            <a:off x="2057400" y="2209800"/>
            <a:ext cx="2286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4" name="Line 33">
            <a:extLst>
              <a:ext uri="{FF2B5EF4-FFF2-40B4-BE49-F238E27FC236}">
                <a16:creationId xmlns:a16="http://schemas.microsoft.com/office/drawing/2014/main" id="{B8028E91-8726-430B-AFC8-EAA45B52EF68}"/>
              </a:ext>
            </a:extLst>
          </p:cNvPr>
          <p:cNvSpPr>
            <a:spLocks noChangeShapeType="1"/>
          </p:cNvSpPr>
          <p:nvPr/>
        </p:nvSpPr>
        <p:spPr bwMode="auto">
          <a:xfrm flipH="1" flipV="1">
            <a:off x="2819400" y="2286000"/>
            <a:ext cx="762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5" name="Line 34">
            <a:extLst>
              <a:ext uri="{FF2B5EF4-FFF2-40B4-BE49-F238E27FC236}">
                <a16:creationId xmlns:a16="http://schemas.microsoft.com/office/drawing/2014/main" id="{FBD1A7F4-A5AB-416B-9B5F-749177F55C33}"/>
              </a:ext>
            </a:extLst>
          </p:cNvPr>
          <p:cNvSpPr>
            <a:spLocks noChangeShapeType="1"/>
          </p:cNvSpPr>
          <p:nvPr/>
        </p:nvSpPr>
        <p:spPr bwMode="auto">
          <a:xfrm>
            <a:off x="5562600" y="2133600"/>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6" name="Line 35">
            <a:extLst>
              <a:ext uri="{FF2B5EF4-FFF2-40B4-BE49-F238E27FC236}">
                <a16:creationId xmlns:a16="http://schemas.microsoft.com/office/drawing/2014/main" id="{F1C6A3E2-9EF6-48B8-ACB9-7258967B0E71}"/>
              </a:ext>
            </a:extLst>
          </p:cNvPr>
          <p:cNvSpPr>
            <a:spLocks noChangeShapeType="1"/>
          </p:cNvSpPr>
          <p:nvPr/>
        </p:nvSpPr>
        <p:spPr bwMode="auto">
          <a:xfrm flipH="1" flipV="1">
            <a:off x="6248400" y="2514600"/>
            <a:ext cx="22860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467" name="Text Box 36">
            <a:extLst>
              <a:ext uri="{FF2B5EF4-FFF2-40B4-BE49-F238E27FC236}">
                <a16:creationId xmlns:a16="http://schemas.microsoft.com/office/drawing/2014/main" id="{45ECD507-6366-4D88-A5E8-2F36DFD7FFFD}"/>
              </a:ext>
            </a:extLst>
          </p:cNvPr>
          <p:cNvSpPr txBox="1">
            <a:spLocks noChangeArrowheads="1"/>
          </p:cNvSpPr>
          <p:nvPr/>
        </p:nvSpPr>
        <p:spPr bwMode="auto">
          <a:xfrm>
            <a:off x="2209800" y="457200"/>
            <a:ext cx="17891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displacement</a:t>
            </a:r>
          </a:p>
          <a:p>
            <a:r>
              <a:rPr lang="en-US" altLang="en-US" sz="2400"/>
              <a:t>or velocity</a:t>
            </a:r>
          </a:p>
        </p:txBody>
      </p:sp>
      <p:sp>
        <p:nvSpPr>
          <p:cNvPr id="18468" name="Text Box 37">
            <a:extLst>
              <a:ext uri="{FF2B5EF4-FFF2-40B4-BE49-F238E27FC236}">
                <a16:creationId xmlns:a16="http://schemas.microsoft.com/office/drawing/2014/main" id="{F5702734-7D93-4478-9CDF-8E0D569658EE}"/>
              </a:ext>
            </a:extLst>
          </p:cNvPr>
          <p:cNvSpPr txBox="1">
            <a:spLocks noChangeArrowheads="1"/>
          </p:cNvSpPr>
          <p:nvPr/>
        </p:nvSpPr>
        <p:spPr bwMode="auto">
          <a:xfrm>
            <a:off x="5715000" y="762000"/>
            <a:ext cx="1116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stresses</a:t>
            </a:r>
          </a:p>
        </p:txBody>
      </p:sp>
      <p:sp>
        <p:nvSpPr>
          <p:cNvPr id="18469" name="Text Box 38">
            <a:extLst>
              <a:ext uri="{FF2B5EF4-FFF2-40B4-BE49-F238E27FC236}">
                <a16:creationId xmlns:a16="http://schemas.microsoft.com/office/drawing/2014/main" id="{B1E8BA28-DEB5-47DB-9D96-E822E6A41373}"/>
              </a:ext>
            </a:extLst>
          </p:cNvPr>
          <p:cNvSpPr txBox="1">
            <a:spLocks noChangeArrowheads="1"/>
          </p:cNvSpPr>
          <p:nvPr/>
        </p:nvSpPr>
        <p:spPr bwMode="auto">
          <a:xfrm>
            <a:off x="1143000" y="4114800"/>
            <a:ext cx="683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The depth of penetration is a function of the frequency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12">
            <a:extLst>
              <a:ext uri="{FF2B5EF4-FFF2-40B4-BE49-F238E27FC236}">
                <a16:creationId xmlns:a16="http://schemas.microsoft.com/office/drawing/2014/main" id="{BDEEFEDE-F39B-4558-A9D1-A36764E42601}"/>
              </a:ext>
            </a:extLst>
          </p:cNvPr>
          <p:cNvSpPr txBox="1">
            <a:spLocks noChangeArrowheads="1"/>
          </p:cNvSpPr>
          <p:nvPr/>
        </p:nvSpPr>
        <p:spPr bwMode="auto">
          <a:xfrm>
            <a:off x="990600" y="6248400"/>
            <a:ext cx="6081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5 MHz, 6 mm radius transducer on a Lucite wedge radiating into aluminum </a:t>
            </a:r>
          </a:p>
        </p:txBody>
      </p:sp>
      <p:pic>
        <p:nvPicPr>
          <p:cNvPr id="19459" name="Picture 5">
            <a:extLst>
              <a:ext uri="{FF2B5EF4-FFF2-40B4-BE49-F238E27FC236}">
                <a16:creationId xmlns:a16="http://schemas.microsoft.com/office/drawing/2014/main" id="{DB250586-CC56-42C0-9430-0B9AC052CA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581150"/>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Rectangle 6">
            <a:extLst>
              <a:ext uri="{FF2B5EF4-FFF2-40B4-BE49-F238E27FC236}">
                <a16:creationId xmlns:a16="http://schemas.microsoft.com/office/drawing/2014/main" id="{07C4261A-5AAB-4ED4-9510-C037A6D52B3E}"/>
              </a:ext>
            </a:extLst>
          </p:cNvPr>
          <p:cNvSpPr>
            <a:spLocks noChangeArrowheads="1"/>
          </p:cNvSpPr>
          <p:nvPr/>
        </p:nvSpPr>
        <p:spPr bwMode="auto">
          <a:xfrm>
            <a:off x="2133600" y="1600200"/>
            <a:ext cx="704850" cy="3886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algn="ctr" eaLnBrk="1" hangingPunct="1"/>
            <a:endParaRPr lang="en-US" altLang="en-US" sz="1600">
              <a:latin typeface="Arial" panose="020B0604020202020204" pitchFamily="34" charset="0"/>
              <a:cs typeface="Arial" panose="020B0604020202020204" pitchFamily="34" charset="0"/>
            </a:endParaRPr>
          </a:p>
        </p:txBody>
      </p:sp>
      <p:sp>
        <p:nvSpPr>
          <p:cNvPr id="19461" name="Rectangle 7">
            <a:extLst>
              <a:ext uri="{FF2B5EF4-FFF2-40B4-BE49-F238E27FC236}">
                <a16:creationId xmlns:a16="http://schemas.microsoft.com/office/drawing/2014/main" id="{70990A51-6D84-4E86-AF91-419C1315DA5F}"/>
              </a:ext>
            </a:extLst>
          </p:cNvPr>
          <p:cNvSpPr>
            <a:spLocks noChangeArrowheads="1"/>
          </p:cNvSpPr>
          <p:nvPr/>
        </p:nvSpPr>
        <p:spPr bwMode="auto">
          <a:xfrm>
            <a:off x="2133600" y="1371600"/>
            <a:ext cx="5048250" cy="6286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endParaRPr lang="en-US" altLang="en-US">
              <a:latin typeface="Arial" panose="020B0604020202020204" pitchFamily="34" charset="0"/>
              <a:cs typeface="Arial" panose="020B0604020202020204" pitchFamily="34" charset="0"/>
            </a:endParaRPr>
          </a:p>
        </p:txBody>
      </p:sp>
      <p:sp>
        <p:nvSpPr>
          <p:cNvPr id="19462" name="Text Box 9">
            <a:extLst>
              <a:ext uri="{FF2B5EF4-FFF2-40B4-BE49-F238E27FC236}">
                <a16:creationId xmlns:a16="http://schemas.microsoft.com/office/drawing/2014/main" id="{88D129CA-1AA9-4FCF-AEBA-2CB203612296}"/>
              </a:ext>
            </a:extLst>
          </p:cNvPr>
          <p:cNvSpPr txBox="1">
            <a:spLocks noChangeArrowheads="1"/>
          </p:cNvSpPr>
          <p:nvPr/>
        </p:nvSpPr>
        <p:spPr bwMode="auto">
          <a:xfrm>
            <a:off x="2419350" y="1890713"/>
            <a:ext cx="466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Arial" panose="020B0604020202020204" pitchFamily="34" charset="0"/>
                <a:cs typeface="Arial" panose="020B0604020202020204" pitchFamily="34" charset="0"/>
              </a:rPr>
              <a:t>0.0</a:t>
            </a:r>
          </a:p>
        </p:txBody>
      </p:sp>
      <p:sp>
        <p:nvSpPr>
          <p:cNvPr id="19463" name="Text Box 10">
            <a:extLst>
              <a:ext uri="{FF2B5EF4-FFF2-40B4-BE49-F238E27FC236}">
                <a16:creationId xmlns:a16="http://schemas.microsoft.com/office/drawing/2014/main" id="{0ED3AC67-AC19-40F5-BB9B-EA71EC0F353A}"/>
              </a:ext>
            </a:extLst>
          </p:cNvPr>
          <p:cNvSpPr txBox="1">
            <a:spLocks noChangeArrowheads="1"/>
          </p:cNvSpPr>
          <p:nvPr/>
        </p:nvSpPr>
        <p:spPr bwMode="auto">
          <a:xfrm>
            <a:off x="2390775" y="5014913"/>
            <a:ext cx="466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Arial" panose="020B0604020202020204" pitchFamily="34" charset="0"/>
                <a:cs typeface="Arial" panose="020B0604020202020204" pitchFamily="34" charset="0"/>
              </a:rPr>
              <a:t>1.0</a:t>
            </a:r>
          </a:p>
        </p:txBody>
      </p:sp>
      <p:sp>
        <p:nvSpPr>
          <p:cNvPr id="19464" name="TextBox 22">
            <a:extLst>
              <a:ext uri="{FF2B5EF4-FFF2-40B4-BE49-F238E27FC236}">
                <a16:creationId xmlns:a16="http://schemas.microsoft.com/office/drawing/2014/main" id="{0B70C85B-8DAB-465D-B9B1-7B589276FDDC}"/>
              </a:ext>
            </a:extLst>
          </p:cNvPr>
          <p:cNvSpPr txBox="1">
            <a:spLocks noChangeArrowheads="1"/>
          </p:cNvSpPr>
          <p:nvPr/>
        </p:nvSpPr>
        <p:spPr bwMode="auto">
          <a:xfrm>
            <a:off x="1828800" y="762000"/>
            <a:ext cx="6337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a:latin typeface="Arial" panose="020B0604020202020204" pitchFamily="34" charset="0"/>
                <a:cs typeface="Arial" panose="020B0604020202020204" pitchFamily="34" charset="0"/>
              </a:rPr>
              <a:t>V</a:t>
            </a:r>
            <a:r>
              <a:rPr lang="en-US" altLang="en-US" baseline="-25000">
                <a:latin typeface="Arial" panose="020B0604020202020204" pitchFamily="34" charset="0"/>
                <a:cs typeface="Arial" panose="020B0604020202020204" pitchFamily="34" charset="0"/>
              </a:rPr>
              <a:t>y</a:t>
            </a:r>
            <a:r>
              <a:rPr lang="en-US" altLang="en-US">
                <a:latin typeface="Arial" panose="020B0604020202020204" pitchFamily="34" charset="0"/>
                <a:cs typeface="Arial" panose="020B0604020202020204" pitchFamily="34" charset="0"/>
              </a:rPr>
              <a:t> velocity profile versus distance and depth in the plane z=0</a:t>
            </a:r>
          </a:p>
        </p:txBody>
      </p:sp>
      <p:sp>
        <p:nvSpPr>
          <p:cNvPr id="19465" name="Text Box 13">
            <a:extLst>
              <a:ext uri="{FF2B5EF4-FFF2-40B4-BE49-F238E27FC236}">
                <a16:creationId xmlns:a16="http://schemas.microsoft.com/office/drawing/2014/main" id="{C62C1B9B-6B0F-4764-9E3B-2E19B4CC57EB}"/>
              </a:ext>
            </a:extLst>
          </p:cNvPr>
          <p:cNvSpPr txBox="1">
            <a:spLocks noChangeArrowheads="1"/>
          </p:cNvSpPr>
          <p:nvPr/>
        </p:nvSpPr>
        <p:spPr bwMode="auto">
          <a:xfrm>
            <a:off x="4343400" y="1624013"/>
            <a:ext cx="5222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Arial" panose="020B0604020202020204" pitchFamily="34" charset="0"/>
                <a:cs typeface="Arial" panose="020B0604020202020204" pitchFamily="34" charset="0"/>
              </a:rPr>
              <a:t>200</a:t>
            </a:r>
          </a:p>
        </p:txBody>
      </p:sp>
      <p:sp>
        <p:nvSpPr>
          <p:cNvPr id="19466" name="Text Box 14">
            <a:extLst>
              <a:ext uri="{FF2B5EF4-FFF2-40B4-BE49-F238E27FC236}">
                <a16:creationId xmlns:a16="http://schemas.microsoft.com/office/drawing/2014/main" id="{39183E11-3440-4775-BF7F-4B3E6950830B}"/>
              </a:ext>
            </a:extLst>
          </p:cNvPr>
          <p:cNvSpPr txBox="1">
            <a:spLocks noChangeArrowheads="1"/>
          </p:cNvSpPr>
          <p:nvPr/>
        </p:nvSpPr>
        <p:spPr bwMode="auto">
          <a:xfrm>
            <a:off x="2743200" y="1600200"/>
            <a:ext cx="4095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Arial" panose="020B0604020202020204" pitchFamily="34" charset="0"/>
                <a:cs typeface="Arial" panose="020B0604020202020204" pitchFamily="34" charset="0"/>
              </a:rPr>
              <a:t>20</a:t>
            </a:r>
          </a:p>
        </p:txBody>
      </p:sp>
      <p:sp>
        <p:nvSpPr>
          <p:cNvPr id="19467" name="Text Box 15">
            <a:extLst>
              <a:ext uri="{FF2B5EF4-FFF2-40B4-BE49-F238E27FC236}">
                <a16:creationId xmlns:a16="http://schemas.microsoft.com/office/drawing/2014/main" id="{A8A051F8-7F63-47B4-97F1-884810CBF51F}"/>
              </a:ext>
            </a:extLst>
          </p:cNvPr>
          <p:cNvSpPr txBox="1">
            <a:spLocks noChangeArrowheads="1"/>
          </p:cNvSpPr>
          <p:nvPr/>
        </p:nvSpPr>
        <p:spPr bwMode="auto">
          <a:xfrm>
            <a:off x="6553200" y="1600200"/>
            <a:ext cx="565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a:latin typeface="Arial" panose="020B0604020202020204" pitchFamily="34" charset="0"/>
                <a:cs typeface="Arial" panose="020B0604020202020204" pitchFamily="34" charset="0"/>
              </a:rPr>
              <a:t>400</a:t>
            </a:r>
          </a:p>
        </p:txBody>
      </p:sp>
      <p:sp>
        <p:nvSpPr>
          <p:cNvPr id="19468" name="Text Box 16">
            <a:extLst>
              <a:ext uri="{FF2B5EF4-FFF2-40B4-BE49-F238E27FC236}">
                <a16:creationId xmlns:a16="http://schemas.microsoft.com/office/drawing/2014/main" id="{4D6FF953-6355-4A30-949A-4F79AE9C9B8C}"/>
              </a:ext>
            </a:extLst>
          </p:cNvPr>
          <p:cNvSpPr txBox="1">
            <a:spLocks noChangeArrowheads="1"/>
          </p:cNvSpPr>
          <p:nvPr/>
        </p:nvSpPr>
        <p:spPr bwMode="auto">
          <a:xfrm>
            <a:off x="2362200" y="3429000"/>
            <a:ext cx="466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Arial" panose="020B0604020202020204" pitchFamily="34" charset="0"/>
                <a:cs typeface="Arial" panose="020B0604020202020204" pitchFamily="34" charset="0"/>
              </a:rPr>
              <a:t>0.5</a:t>
            </a:r>
          </a:p>
        </p:txBody>
      </p:sp>
      <p:sp>
        <p:nvSpPr>
          <p:cNvPr id="19470" name="TextBox 20">
            <a:extLst>
              <a:ext uri="{FF2B5EF4-FFF2-40B4-BE49-F238E27FC236}">
                <a16:creationId xmlns:a16="http://schemas.microsoft.com/office/drawing/2014/main" id="{39FCED29-31A1-4B65-BD4E-880BC0B5CBE1}"/>
              </a:ext>
            </a:extLst>
          </p:cNvPr>
          <p:cNvSpPr txBox="1">
            <a:spLocks noChangeArrowheads="1"/>
          </p:cNvSpPr>
          <p:nvPr/>
        </p:nvSpPr>
        <p:spPr bwMode="auto">
          <a:xfrm>
            <a:off x="1752600" y="3505200"/>
            <a:ext cx="7350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y (mm)</a:t>
            </a:r>
          </a:p>
        </p:txBody>
      </p:sp>
      <p:sp>
        <p:nvSpPr>
          <p:cNvPr id="19471" name="TextBox 21">
            <a:extLst>
              <a:ext uri="{FF2B5EF4-FFF2-40B4-BE49-F238E27FC236}">
                <a16:creationId xmlns:a16="http://schemas.microsoft.com/office/drawing/2014/main" id="{06337CB3-A908-464A-9C46-67813E591670}"/>
              </a:ext>
            </a:extLst>
          </p:cNvPr>
          <p:cNvSpPr txBox="1">
            <a:spLocks noChangeArrowheads="1"/>
          </p:cNvSpPr>
          <p:nvPr/>
        </p:nvSpPr>
        <p:spPr bwMode="auto">
          <a:xfrm>
            <a:off x="4800600" y="1295400"/>
            <a:ext cx="7350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x (mm)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7">
            <a:extLst>
              <a:ext uri="{FF2B5EF4-FFF2-40B4-BE49-F238E27FC236}">
                <a16:creationId xmlns:a16="http://schemas.microsoft.com/office/drawing/2014/main" id="{92C17E52-DFB9-4D10-9F9E-96F9AF749B5D}"/>
              </a:ext>
            </a:extLst>
          </p:cNvPr>
          <p:cNvGrpSpPr>
            <a:grpSpLocks/>
          </p:cNvGrpSpPr>
          <p:nvPr/>
        </p:nvGrpSpPr>
        <p:grpSpPr bwMode="auto">
          <a:xfrm flipV="1">
            <a:off x="2057400" y="1581150"/>
            <a:ext cx="5334000" cy="4000500"/>
            <a:chOff x="1200" y="900"/>
            <a:chExt cx="3360" cy="2520"/>
          </a:xfrm>
        </p:grpSpPr>
        <p:pic>
          <p:nvPicPr>
            <p:cNvPr id="20494" name="Picture 4">
              <a:extLst>
                <a:ext uri="{FF2B5EF4-FFF2-40B4-BE49-F238E27FC236}">
                  <a16:creationId xmlns:a16="http://schemas.microsoft.com/office/drawing/2014/main" id="{628433B6-5CF3-4549-8D04-0FDDFA8C5F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 y="900"/>
              <a:ext cx="3360" cy="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5" name="Line 6">
              <a:extLst>
                <a:ext uri="{FF2B5EF4-FFF2-40B4-BE49-F238E27FC236}">
                  <a16:creationId xmlns:a16="http://schemas.microsoft.com/office/drawing/2014/main" id="{E20CB76D-8DC6-4578-844A-24D8FE74227C}"/>
                </a:ext>
              </a:extLst>
            </p:cNvPr>
            <p:cNvSpPr>
              <a:spLocks noChangeShapeType="1"/>
            </p:cNvSpPr>
            <p:nvPr/>
          </p:nvSpPr>
          <p:spPr bwMode="auto">
            <a:xfrm>
              <a:off x="1704" y="2952"/>
              <a:ext cx="2544" cy="0"/>
            </a:xfrm>
            <a:prstGeom prst="line">
              <a:avLst/>
            </a:prstGeom>
            <a:noFill/>
            <a:ln w="38100">
              <a:solidFill>
                <a:srgbClr val="000099"/>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0483" name="Rectangle 8">
            <a:extLst>
              <a:ext uri="{FF2B5EF4-FFF2-40B4-BE49-F238E27FC236}">
                <a16:creationId xmlns:a16="http://schemas.microsoft.com/office/drawing/2014/main" id="{BE93F66A-1DB4-413F-B9BA-5C9A31870F83}"/>
              </a:ext>
            </a:extLst>
          </p:cNvPr>
          <p:cNvSpPr>
            <a:spLocks noChangeArrowheads="1"/>
          </p:cNvSpPr>
          <p:nvPr/>
        </p:nvSpPr>
        <p:spPr bwMode="auto">
          <a:xfrm>
            <a:off x="2133600" y="1524000"/>
            <a:ext cx="695325" cy="4048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endParaRPr lang="en-US" altLang="en-US">
              <a:latin typeface="Arial" panose="020B0604020202020204" pitchFamily="34" charset="0"/>
              <a:cs typeface="Arial" panose="020B0604020202020204" pitchFamily="34" charset="0"/>
            </a:endParaRPr>
          </a:p>
        </p:txBody>
      </p:sp>
      <p:sp>
        <p:nvSpPr>
          <p:cNvPr id="20484" name="Rectangle 9">
            <a:extLst>
              <a:ext uri="{FF2B5EF4-FFF2-40B4-BE49-F238E27FC236}">
                <a16:creationId xmlns:a16="http://schemas.microsoft.com/office/drawing/2014/main" id="{CE3901D1-D3DD-45E4-9EEA-462AE83B102A}"/>
              </a:ext>
            </a:extLst>
          </p:cNvPr>
          <p:cNvSpPr>
            <a:spLocks noChangeArrowheads="1"/>
          </p:cNvSpPr>
          <p:nvPr/>
        </p:nvSpPr>
        <p:spPr bwMode="auto">
          <a:xfrm>
            <a:off x="2057400" y="1676400"/>
            <a:ext cx="5076825" cy="3238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endParaRPr lang="en-US" altLang="en-US">
              <a:latin typeface="Arial" panose="020B0604020202020204" pitchFamily="34" charset="0"/>
              <a:cs typeface="Arial" panose="020B0604020202020204" pitchFamily="34" charset="0"/>
            </a:endParaRPr>
          </a:p>
        </p:txBody>
      </p:sp>
      <p:sp>
        <p:nvSpPr>
          <p:cNvPr id="20485" name="Text Box 10">
            <a:extLst>
              <a:ext uri="{FF2B5EF4-FFF2-40B4-BE49-F238E27FC236}">
                <a16:creationId xmlns:a16="http://schemas.microsoft.com/office/drawing/2014/main" id="{15F2BC9C-6640-4330-8AD6-86D1A2831045}"/>
              </a:ext>
            </a:extLst>
          </p:cNvPr>
          <p:cNvSpPr txBox="1">
            <a:spLocks noChangeArrowheads="1"/>
          </p:cNvSpPr>
          <p:nvPr/>
        </p:nvSpPr>
        <p:spPr bwMode="auto">
          <a:xfrm>
            <a:off x="2390775" y="5014913"/>
            <a:ext cx="466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Arial" panose="020B0604020202020204" pitchFamily="34" charset="0"/>
                <a:cs typeface="Arial" panose="020B0604020202020204" pitchFamily="34" charset="0"/>
              </a:rPr>
              <a:t>1.0</a:t>
            </a:r>
          </a:p>
        </p:txBody>
      </p:sp>
      <p:sp>
        <p:nvSpPr>
          <p:cNvPr id="20486" name="Text Box 11">
            <a:extLst>
              <a:ext uri="{FF2B5EF4-FFF2-40B4-BE49-F238E27FC236}">
                <a16:creationId xmlns:a16="http://schemas.microsoft.com/office/drawing/2014/main" id="{900B1C1C-B241-4C07-95F7-014E78301225}"/>
              </a:ext>
            </a:extLst>
          </p:cNvPr>
          <p:cNvSpPr txBox="1">
            <a:spLocks noChangeArrowheads="1"/>
          </p:cNvSpPr>
          <p:nvPr/>
        </p:nvSpPr>
        <p:spPr bwMode="auto">
          <a:xfrm>
            <a:off x="4343400" y="1624013"/>
            <a:ext cx="5222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Arial" panose="020B0604020202020204" pitchFamily="34" charset="0"/>
                <a:cs typeface="Arial" panose="020B0604020202020204" pitchFamily="34" charset="0"/>
              </a:rPr>
              <a:t>200</a:t>
            </a:r>
          </a:p>
        </p:txBody>
      </p:sp>
      <p:sp>
        <p:nvSpPr>
          <p:cNvPr id="20487" name="Text Box 12">
            <a:extLst>
              <a:ext uri="{FF2B5EF4-FFF2-40B4-BE49-F238E27FC236}">
                <a16:creationId xmlns:a16="http://schemas.microsoft.com/office/drawing/2014/main" id="{A4549A0A-1C58-4EBC-82DD-92F47ED2A017}"/>
              </a:ext>
            </a:extLst>
          </p:cNvPr>
          <p:cNvSpPr txBox="1">
            <a:spLocks noChangeArrowheads="1"/>
          </p:cNvSpPr>
          <p:nvPr/>
        </p:nvSpPr>
        <p:spPr bwMode="auto">
          <a:xfrm>
            <a:off x="2743200" y="1600200"/>
            <a:ext cx="4095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Arial" panose="020B0604020202020204" pitchFamily="34" charset="0"/>
                <a:cs typeface="Arial" panose="020B0604020202020204" pitchFamily="34" charset="0"/>
              </a:rPr>
              <a:t>20</a:t>
            </a:r>
          </a:p>
        </p:txBody>
      </p:sp>
      <p:sp>
        <p:nvSpPr>
          <p:cNvPr id="20488" name="Text Box 13">
            <a:extLst>
              <a:ext uri="{FF2B5EF4-FFF2-40B4-BE49-F238E27FC236}">
                <a16:creationId xmlns:a16="http://schemas.microsoft.com/office/drawing/2014/main" id="{2784BB0C-3C70-43D6-9DBF-4D84111E562F}"/>
              </a:ext>
            </a:extLst>
          </p:cNvPr>
          <p:cNvSpPr txBox="1">
            <a:spLocks noChangeArrowheads="1"/>
          </p:cNvSpPr>
          <p:nvPr/>
        </p:nvSpPr>
        <p:spPr bwMode="auto">
          <a:xfrm>
            <a:off x="6553200" y="1600200"/>
            <a:ext cx="565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a:latin typeface="Arial" panose="020B0604020202020204" pitchFamily="34" charset="0"/>
                <a:cs typeface="Arial" panose="020B0604020202020204" pitchFamily="34" charset="0"/>
              </a:rPr>
              <a:t>400</a:t>
            </a:r>
          </a:p>
        </p:txBody>
      </p:sp>
      <p:sp>
        <p:nvSpPr>
          <p:cNvPr id="20489" name="Text Box 14">
            <a:extLst>
              <a:ext uri="{FF2B5EF4-FFF2-40B4-BE49-F238E27FC236}">
                <a16:creationId xmlns:a16="http://schemas.microsoft.com/office/drawing/2014/main" id="{96B5905C-305E-48A2-9CE0-46346E9B88F5}"/>
              </a:ext>
            </a:extLst>
          </p:cNvPr>
          <p:cNvSpPr txBox="1">
            <a:spLocks noChangeArrowheads="1"/>
          </p:cNvSpPr>
          <p:nvPr/>
        </p:nvSpPr>
        <p:spPr bwMode="auto">
          <a:xfrm>
            <a:off x="2362200" y="3429000"/>
            <a:ext cx="466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Arial" panose="020B0604020202020204" pitchFamily="34" charset="0"/>
                <a:cs typeface="Arial" panose="020B0604020202020204" pitchFamily="34" charset="0"/>
              </a:rPr>
              <a:t>0.5</a:t>
            </a:r>
          </a:p>
        </p:txBody>
      </p:sp>
      <p:sp>
        <p:nvSpPr>
          <p:cNvPr id="20490" name="TextBox 22">
            <a:extLst>
              <a:ext uri="{FF2B5EF4-FFF2-40B4-BE49-F238E27FC236}">
                <a16:creationId xmlns:a16="http://schemas.microsoft.com/office/drawing/2014/main" id="{0F163ACB-14C9-4C04-9576-578546C0B338}"/>
              </a:ext>
            </a:extLst>
          </p:cNvPr>
          <p:cNvSpPr txBox="1">
            <a:spLocks noChangeArrowheads="1"/>
          </p:cNvSpPr>
          <p:nvPr/>
        </p:nvSpPr>
        <p:spPr bwMode="auto">
          <a:xfrm>
            <a:off x="1828800" y="762000"/>
            <a:ext cx="6337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a:latin typeface="Arial" panose="020B0604020202020204" pitchFamily="34" charset="0"/>
                <a:cs typeface="Arial" panose="020B0604020202020204" pitchFamily="34" charset="0"/>
              </a:rPr>
              <a:t>V</a:t>
            </a:r>
            <a:r>
              <a:rPr lang="en-US" altLang="en-US" baseline="-25000">
                <a:latin typeface="Arial" panose="020B0604020202020204" pitchFamily="34" charset="0"/>
                <a:cs typeface="Arial" panose="020B0604020202020204" pitchFamily="34" charset="0"/>
              </a:rPr>
              <a:t>x</a:t>
            </a:r>
            <a:r>
              <a:rPr lang="en-US" altLang="en-US">
                <a:latin typeface="Arial" panose="020B0604020202020204" pitchFamily="34" charset="0"/>
                <a:cs typeface="Arial" panose="020B0604020202020204" pitchFamily="34" charset="0"/>
              </a:rPr>
              <a:t> velocity profile versus distance and depth in the plane z=0</a:t>
            </a:r>
          </a:p>
        </p:txBody>
      </p:sp>
      <p:sp>
        <p:nvSpPr>
          <p:cNvPr id="20491" name="TextBox 12">
            <a:extLst>
              <a:ext uri="{FF2B5EF4-FFF2-40B4-BE49-F238E27FC236}">
                <a16:creationId xmlns:a16="http://schemas.microsoft.com/office/drawing/2014/main" id="{770B5F3C-D281-4C9A-AC83-57B7654769AB}"/>
              </a:ext>
            </a:extLst>
          </p:cNvPr>
          <p:cNvSpPr txBox="1">
            <a:spLocks noChangeArrowheads="1"/>
          </p:cNvSpPr>
          <p:nvPr/>
        </p:nvSpPr>
        <p:spPr bwMode="auto">
          <a:xfrm>
            <a:off x="1143000" y="6400800"/>
            <a:ext cx="6081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5 MHz, 6 mm radius transducer on a Lucite wedge radiating into aluminum </a:t>
            </a:r>
          </a:p>
        </p:txBody>
      </p:sp>
      <p:sp>
        <p:nvSpPr>
          <p:cNvPr id="20492" name="TextBox 20">
            <a:extLst>
              <a:ext uri="{FF2B5EF4-FFF2-40B4-BE49-F238E27FC236}">
                <a16:creationId xmlns:a16="http://schemas.microsoft.com/office/drawing/2014/main" id="{C6BC800D-45B8-4146-AF86-081B1C101FAF}"/>
              </a:ext>
            </a:extLst>
          </p:cNvPr>
          <p:cNvSpPr txBox="1">
            <a:spLocks noChangeArrowheads="1"/>
          </p:cNvSpPr>
          <p:nvPr/>
        </p:nvSpPr>
        <p:spPr bwMode="auto">
          <a:xfrm>
            <a:off x="1600200" y="2895600"/>
            <a:ext cx="7350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y (mm)</a:t>
            </a:r>
          </a:p>
        </p:txBody>
      </p:sp>
      <p:sp>
        <p:nvSpPr>
          <p:cNvPr id="20493" name="TextBox 21">
            <a:extLst>
              <a:ext uri="{FF2B5EF4-FFF2-40B4-BE49-F238E27FC236}">
                <a16:creationId xmlns:a16="http://schemas.microsoft.com/office/drawing/2014/main" id="{CAE1C236-A553-4407-91E2-1917BC0CC161}"/>
              </a:ext>
            </a:extLst>
          </p:cNvPr>
          <p:cNvSpPr txBox="1">
            <a:spLocks noChangeArrowheads="1"/>
          </p:cNvSpPr>
          <p:nvPr/>
        </p:nvSpPr>
        <p:spPr bwMode="auto">
          <a:xfrm>
            <a:off x="4419600" y="1295400"/>
            <a:ext cx="7350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x (mm)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2">
            <a:extLst>
              <a:ext uri="{FF2B5EF4-FFF2-40B4-BE49-F238E27FC236}">
                <a16:creationId xmlns:a16="http://schemas.microsoft.com/office/drawing/2014/main" id="{11A762A4-605F-4A36-8344-C9B3481EA2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914400"/>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extBox 2">
            <a:extLst>
              <a:ext uri="{FF2B5EF4-FFF2-40B4-BE49-F238E27FC236}">
                <a16:creationId xmlns:a16="http://schemas.microsoft.com/office/drawing/2014/main" id="{E2A92172-1280-4546-BD4A-E096C662E5B3}"/>
              </a:ext>
            </a:extLst>
          </p:cNvPr>
          <p:cNvSpPr txBox="1">
            <a:spLocks noChangeArrowheads="1"/>
          </p:cNvSpPr>
          <p:nvPr/>
        </p:nvSpPr>
        <p:spPr bwMode="auto">
          <a:xfrm>
            <a:off x="5638800" y="4419600"/>
            <a:ext cx="6937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i="1">
                <a:latin typeface="Times New Roman" panose="02020603050405020304" pitchFamily="18" charset="0"/>
                <a:cs typeface="Arial" panose="020B0604020202020204" pitchFamily="34" charset="0"/>
              </a:rPr>
              <a:t>x</a:t>
            </a:r>
            <a:r>
              <a:rPr lang="en-US" altLang="en-US" sz="1600">
                <a:latin typeface="Times New Roman" panose="02020603050405020304" pitchFamily="18" charset="0"/>
                <a:cs typeface="Arial" panose="020B0604020202020204" pitchFamily="34" charset="0"/>
              </a:rPr>
              <a:t>, mm</a:t>
            </a:r>
          </a:p>
        </p:txBody>
      </p:sp>
      <p:sp>
        <p:nvSpPr>
          <p:cNvPr id="8197" name="TextBox 3">
            <a:extLst>
              <a:ext uri="{FF2B5EF4-FFF2-40B4-BE49-F238E27FC236}">
                <a16:creationId xmlns:a16="http://schemas.microsoft.com/office/drawing/2014/main" id="{37261AE6-6A8D-4DE3-9ED8-3E4B8529D474}"/>
              </a:ext>
            </a:extLst>
          </p:cNvPr>
          <p:cNvSpPr txBox="1">
            <a:spLocks noChangeArrowheads="1"/>
          </p:cNvSpPr>
          <p:nvPr/>
        </p:nvSpPr>
        <p:spPr bwMode="auto">
          <a:xfrm>
            <a:off x="2895600" y="4343400"/>
            <a:ext cx="6937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cs typeface="Arial" panose="020B0604020202020204" pitchFamily="34" charset="0"/>
              </a:rPr>
              <a:t>z, mm</a:t>
            </a:r>
          </a:p>
        </p:txBody>
      </p:sp>
      <p:sp>
        <p:nvSpPr>
          <p:cNvPr id="8198" name="TextBox 4">
            <a:extLst>
              <a:ext uri="{FF2B5EF4-FFF2-40B4-BE49-F238E27FC236}">
                <a16:creationId xmlns:a16="http://schemas.microsoft.com/office/drawing/2014/main" id="{8A53A357-2D31-45BB-8344-3B2701BCAB98}"/>
              </a:ext>
            </a:extLst>
          </p:cNvPr>
          <p:cNvSpPr txBox="1">
            <a:spLocks noChangeArrowheads="1"/>
          </p:cNvSpPr>
          <p:nvPr/>
        </p:nvSpPr>
        <p:spPr bwMode="auto">
          <a:xfrm>
            <a:off x="1752600" y="2286000"/>
            <a:ext cx="585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baseline="-25000">
                <a:latin typeface="Arial" panose="020B0604020202020204" pitchFamily="34" charset="0"/>
                <a:cs typeface="Arial" panose="020B0604020202020204" pitchFamily="34" charset="0"/>
              </a:rPr>
              <a:t>Vx/Vo</a:t>
            </a:r>
          </a:p>
        </p:txBody>
      </p:sp>
      <p:sp>
        <p:nvSpPr>
          <p:cNvPr id="8199" name="TextBox 5">
            <a:extLst>
              <a:ext uri="{FF2B5EF4-FFF2-40B4-BE49-F238E27FC236}">
                <a16:creationId xmlns:a16="http://schemas.microsoft.com/office/drawing/2014/main" id="{5ED737D9-8D38-447A-8FAB-E0C15533330C}"/>
              </a:ext>
            </a:extLst>
          </p:cNvPr>
          <p:cNvSpPr txBox="1">
            <a:spLocks noChangeArrowheads="1"/>
          </p:cNvSpPr>
          <p:nvPr/>
        </p:nvSpPr>
        <p:spPr bwMode="auto">
          <a:xfrm>
            <a:off x="1828800" y="533400"/>
            <a:ext cx="5632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a:latin typeface="Arial" panose="020B0604020202020204" pitchFamily="34" charset="0"/>
                <a:cs typeface="Arial" panose="020B0604020202020204" pitchFamily="34" charset="0"/>
              </a:rPr>
              <a:t>2-D profile of the V</a:t>
            </a:r>
            <a:r>
              <a:rPr lang="en-US" altLang="en-US" baseline="-25000">
                <a:latin typeface="Arial" panose="020B0604020202020204" pitchFamily="34" charset="0"/>
                <a:cs typeface="Arial" panose="020B0604020202020204" pitchFamily="34" charset="0"/>
              </a:rPr>
              <a:t>x</a:t>
            </a:r>
            <a:r>
              <a:rPr lang="en-US" altLang="en-US">
                <a:latin typeface="Arial" panose="020B0604020202020204" pitchFamily="34" charset="0"/>
                <a:cs typeface="Arial" panose="020B0604020202020204" pitchFamily="34" charset="0"/>
              </a:rPr>
              <a:t> velocity component at the surface</a:t>
            </a:r>
          </a:p>
        </p:txBody>
      </p:sp>
      <p:sp>
        <p:nvSpPr>
          <p:cNvPr id="8200" name="TextBox 12">
            <a:extLst>
              <a:ext uri="{FF2B5EF4-FFF2-40B4-BE49-F238E27FC236}">
                <a16:creationId xmlns:a16="http://schemas.microsoft.com/office/drawing/2014/main" id="{FD7BED1F-B367-41F6-8377-7A6BC3E65EC2}"/>
              </a:ext>
            </a:extLst>
          </p:cNvPr>
          <p:cNvSpPr txBox="1">
            <a:spLocks noChangeArrowheads="1"/>
          </p:cNvSpPr>
          <p:nvPr/>
        </p:nvSpPr>
        <p:spPr bwMode="auto">
          <a:xfrm>
            <a:off x="990600" y="6248400"/>
            <a:ext cx="6081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5 MHz, 6 mm radius transducer on a Lucite wedge radiating into aluminum </a:t>
            </a:r>
          </a:p>
        </p:txBody>
      </p:sp>
      <p:sp>
        <p:nvSpPr>
          <p:cNvPr id="8201" name="Line 10">
            <a:extLst>
              <a:ext uri="{FF2B5EF4-FFF2-40B4-BE49-F238E27FC236}">
                <a16:creationId xmlns:a16="http://schemas.microsoft.com/office/drawing/2014/main" id="{15DD6796-FEA6-40AA-8A12-614933538136}"/>
              </a:ext>
            </a:extLst>
          </p:cNvPr>
          <p:cNvSpPr>
            <a:spLocks noChangeShapeType="1"/>
          </p:cNvSpPr>
          <p:nvPr/>
        </p:nvSpPr>
        <p:spPr bwMode="auto">
          <a:xfrm flipH="1">
            <a:off x="4953000" y="1905000"/>
            <a:ext cx="2286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2" name="Text Box 11">
            <a:extLst>
              <a:ext uri="{FF2B5EF4-FFF2-40B4-BE49-F238E27FC236}">
                <a16:creationId xmlns:a16="http://schemas.microsoft.com/office/drawing/2014/main" id="{126E3727-3C20-42D9-A912-E59E4DDE24FF}"/>
              </a:ext>
            </a:extLst>
          </p:cNvPr>
          <p:cNvSpPr txBox="1">
            <a:spLocks noChangeArrowheads="1"/>
          </p:cNvSpPr>
          <p:nvPr/>
        </p:nvSpPr>
        <p:spPr bwMode="auto">
          <a:xfrm>
            <a:off x="4648200" y="1447800"/>
            <a:ext cx="25685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decay of Rayleigh wave ~</a:t>
            </a:r>
          </a:p>
        </p:txBody>
      </p:sp>
      <p:graphicFrame>
        <p:nvGraphicFramePr>
          <p:cNvPr id="8194" name="Object 12">
            <a:extLst>
              <a:ext uri="{FF2B5EF4-FFF2-40B4-BE49-F238E27FC236}">
                <a16:creationId xmlns:a16="http://schemas.microsoft.com/office/drawing/2014/main" id="{DB2A6906-A6C4-45E8-B091-D5DD1D814E49}"/>
              </a:ext>
            </a:extLst>
          </p:cNvPr>
          <p:cNvGraphicFramePr>
            <a:graphicFrameLocks noChangeAspect="1"/>
          </p:cNvGraphicFramePr>
          <p:nvPr/>
        </p:nvGraphicFramePr>
        <p:xfrm>
          <a:off x="7239000" y="1371600"/>
          <a:ext cx="409575" cy="635000"/>
        </p:xfrm>
        <a:graphic>
          <a:graphicData uri="http://schemas.openxmlformats.org/presentationml/2006/ole">
            <mc:AlternateContent xmlns:mc="http://schemas.openxmlformats.org/markup-compatibility/2006">
              <mc:Choice xmlns:v="urn:schemas-microsoft-com:vml" Requires="v">
                <p:oleObj spid="_x0000_s8197" name="Equation" r:id="rId5" imgW="253800" imgH="393480" progId="Equation.DSMT4">
                  <p:embed/>
                </p:oleObj>
              </mc:Choice>
              <mc:Fallback>
                <p:oleObj name="Equation" r:id="rId5" imgW="253800" imgH="393480" progId="Equation.DSMT4">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9000" y="1371600"/>
                        <a:ext cx="409575" cy="63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a:extLst>
              <a:ext uri="{FF2B5EF4-FFF2-40B4-BE49-F238E27FC236}">
                <a16:creationId xmlns:a16="http://schemas.microsoft.com/office/drawing/2014/main" id="{51427916-9D8F-43D5-978C-9F8E71E00C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428750"/>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F61E2A0D-00EF-487C-9E85-BFD53760B0F1}"/>
              </a:ext>
            </a:extLst>
          </p:cNvPr>
          <p:cNvSpPr/>
          <p:nvPr/>
        </p:nvSpPr>
        <p:spPr>
          <a:xfrm>
            <a:off x="2133600" y="1447800"/>
            <a:ext cx="576263" cy="3883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4" name="Rectangle 3">
            <a:extLst>
              <a:ext uri="{FF2B5EF4-FFF2-40B4-BE49-F238E27FC236}">
                <a16:creationId xmlns:a16="http://schemas.microsoft.com/office/drawing/2014/main" id="{AB6403FC-F151-46BF-9CBC-57B53C9A570B}"/>
              </a:ext>
            </a:extLst>
          </p:cNvPr>
          <p:cNvSpPr/>
          <p:nvPr/>
        </p:nvSpPr>
        <p:spPr>
          <a:xfrm>
            <a:off x="2133600" y="5029200"/>
            <a:ext cx="53340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dirty="0"/>
              <a:t>20</a:t>
            </a:r>
          </a:p>
        </p:txBody>
      </p:sp>
      <p:sp>
        <p:nvSpPr>
          <p:cNvPr id="21509" name="TextBox 4">
            <a:extLst>
              <a:ext uri="{FF2B5EF4-FFF2-40B4-BE49-F238E27FC236}">
                <a16:creationId xmlns:a16="http://schemas.microsoft.com/office/drawing/2014/main" id="{7E105C6E-C138-43F1-8410-E577F871AE3B}"/>
              </a:ext>
            </a:extLst>
          </p:cNvPr>
          <p:cNvSpPr txBox="1">
            <a:spLocks noChangeArrowheads="1"/>
          </p:cNvSpPr>
          <p:nvPr/>
        </p:nvSpPr>
        <p:spPr bwMode="auto">
          <a:xfrm>
            <a:off x="2233613" y="1571625"/>
            <a:ext cx="4429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-20</a:t>
            </a:r>
          </a:p>
        </p:txBody>
      </p:sp>
      <p:sp>
        <p:nvSpPr>
          <p:cNvPr id="21510" name="TextBox 5">
            <a:extLst>
              <a:ext uri="{FF2B5EF4-FFF2-40B4-BE49-F238E27FC236}">
                <a16:creationId xmlns:a16="http://schemas.microsoft.com/office/drawing/2014/main" id="{8ACA3FD2-ABC6-4CB6-8DA2-2305A2258D06}"/>
              </a:ext>
            </a:extLst>
          </p:cNvPr>
          <p:cNvSpPr txBox="1">
            <a:spLocks noChangeArrowheads="1"/>
          </p:cNvSpPr>
          <p:nvPr/>
        </p:nvSpPr>
        <p:spPr bwMode="auto">
          <a:xfrm>
            <a:off x="2286000" y="4953000"/>
            <a:ext cx="384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20</a:t>
            </a:r>
          </a:p>
        </p:txBody>
      </p:sp>
      <p:sp>
        <p:nvSpPr>
          <p:cNvPr id="21511" name="TextBox 6">
            <a:extLst>
              <a:ext uri="{FF2B5EF4-FFF2-40B4-BE49-F238E27FC236}">
                <a16:creationId xmlns:a16="http://schemas.microsoft.com/office/drawing/2014/main" id="{AE13B7A8-68F4-4F42-92CA-EC71663DD171}"/>
              </a:ext>
            </a:extLst>
          </p:cNvPr>
          <p:cNvSpPr txBox="1">
            <a:spLocks noChangeArrowheads="1"/>
          </p:cNvSpPr>
          <p:nvPr/>
        </p:nvSpPr>
        <p:spPr bwMode="auto">
          <a:xfrm>
            <a:off x="4267200" y="5029200"/>
            <a:ext cx="482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200</a:t>
            </a:r>
          </a:p>
        </p:txBody>
      </p:sp>
      <p:sp>
        <p:nvSpPr>
          <p:cNvPr id="21512" name="TextBox 7">
            <a:extLst>
              <a:ext uri="{FF2B5EF4-FFF2-40B4-BE49-F238E27FC236}">
                <a16:creationId xmlns:a16="http://schemas.microsoft.com/office/drawing/2014/main" id="{8E66E366-E409-40DC-A8BD-132BFF505ADD}"/>
              </a:ext>
            </a:extLst>
          </p:cNvPr>
          <p:cNvSpPr txBox="1">
            <a:spLocks noChangeArrowheads="1"/>
          </p:cNvSpPr>
          <p:nvPr/>
        </p:nvSpPr>
        <p:spPr bwMode="auto">
          <a:xfrm>
            <a:off x="6448425" y="5018088"/>
            <a:ext cx="484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400</a:t>
            </a:r>
          </a:p>
        </p:txBody>
      </p:sp>
      <p:sp>
        <p:nvSpPr>
          <p:cNvPr id="21513" name="TextBox 8">
            <a:extLst>
              <a:ext uri="{FF2B5EF4-FFF2-40B4-BE49-F238E27FC236}">
                <a16:creationId xmlns:a16="http://schemas.microsoft.com/office/drawing/2014/main" id="{B1F97444-FB73-41C6-992B-0FD5E6BDEE6B}"/>
              </a:ext>
            </a:extLst>
          </p:cNvPr>
          <p:cNvSpPr txBox="1">
            <a:spLocks noChangeArrowheads="1"/>
          </p:cNvSpPr>
          <p:nvPr/>
        </p:nvSpPr>
        <p:spPr bwMode="auto">
          <a:xfrm>
            <a:off x="1752600" y="2971800"/>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z, mm</a:t>
            </a:r>
          </a:p>
        </p:txBody>
      </p:sp>
      <p:sp>
        <p:nvSpPr>
          <p:cNvPr id="21514" name="TextBox 9">
            <a:extLst>
              <a:ext uri="{FF2B5EF4-FFF2-40B4-BE49-F238E27FC236}">
                <a16:creationId xmlns:a16="http://schemas.microsoft.com/office/drawing/2014/main" id="{899D4EC5-7CFD-46D4-8046-FE90E0E8AA8A}"/>
              </a:ext>
            </a:extLst>
          </p:cNvPr>
          <p:cNvSpPr txBox="1">
            <a:spLocks noChangeArrowheads="1"/>
          </p:cNvSpPr>
          <p:nvPr/>
        </p:nvSpPr>
        <p:spPr bwMode="auto">
          <a:xfrm>
            <a:off x="4114800" y="5410200"/>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x, mm</a:t>
            </a:r>
          </a:p>
        </p:txBody>
      </p:sp>
      <p:sp>
        <p:nvSpPr>
          <p:cNvPr id="21515" name="TextBox 10">
            <a:extLst>
              <a:ext uri="{FF2B5EF4-FFF2-40B4-BE49-F238E27FC236}">
                <a16:creationId xmlns:a16="http://schemas.microsoft.com/office/drawing/2014/main" id="{D4185FAD-1333-4B92-A0CE-2E0E06DC51C3}"/>
              </a:ext>
            </a:extLst>
          </p:cNvPr>
          <p:cNvSpPr txBox="1">
            <a:spLocks noChangeArrowheads="1"/>
          </p:cNvSpPr>
          <p:nvPr/>
        </p:nvSpPr>
        <p:spPr bwMode="auto">
          <a:xfrm>
            <a:off x="1905000" y="838200"/>
            <a:ext cx="5264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a:latin typeface="Arial" panose="020B0604020202020204" pitchFamily="34" charset="0"/>
                <a:cs typeface="Arial" panose="020B0604020202020204" pitchFamily="34" charset="0"/>
              </a:rPr>
              <a:t>V</a:t>
            </a:r>
            <a:r>
              <a:rPr lang="en-US" altLang="en-US" baseline="-25000">
                <a:latin typeface="Arial" panose="020B0604020202020204" pitchFamily="34" charset="0"/>
                <a:cs typeface="Arial" panose="020B0604020202020204" pitchFamily="34" charset="0"/>
              </a:rPr>
              <a:t>x</a:t>
            </a:r>
            <a:r>
              <a:rPr lang="en-US" altLang="en-US">
                <a:latin typeface="Arial" panose="020B0604020202020204" pitchFamily="34" charset="0"/>
                <a:cs typeface="Arial" panose="020B0604020202020204" pitchFamily="34" charset="0"/>
              </a:rPr>
              <a:t> velocity component beam profile at the surface </a:t>
            </a:r>
          </a:p>
          <a:p>
            <a:pPr eaLnBrk="1" hangingPunct="1"/>
            <a:r>
              <a:rPr lang="en-US" altLang="en-US">
                <a:latin typeface="Arial" panose="020B0604020202020204" pitchFamily="34" charset="0"/>
                <a:cs typeface="Arial" panose="020B0604020202020204" pitchFamily="34" charset="0"/>
              </a:rPr>
              <a:t>in the plane of the interface</a:t>
            </a:r>
          </a:p>
        </p:txBody>
      </p:sp>
      <p:sp>
        <p:nvSpPr>
          <p:cNvPr id="21516" name="TextBox 12">
            <a:extLst>
              <a:ext uri="{FF2B5EF4-FFF2-40B4-BE49-F238E27FC236}">
                <a16:creationId xmlns:a16="http://schemas.microsoft.com/office/drawing/2014/main" id="{E0606FD9-CDF5-44A9-A3D8-0180511F7D53}"/>
              </a:ext>
            </a:extLst>
          </p:cNvPr>
          <p:cNvSpPr txBox="1">
            <a:spLocks noChangeArrowheads="1"/>
          </p:cNvSpPr>
          <p:nvPr/>
        </p:nvSpPr>
        <p:spPr bwMode="auto">
          <a:xfrm>
            <a:off x="990600" y="6248400"/>
            <a:ext cx="6081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400">
                <a:latin typeface="Arial" panose="020B0604020202020204" pitchFamily="34" charset="0"/>
                <a:cs typeface="Arial" panose="020B0604020202020204" pitchFamily="34" charset="0"/>
              </a:rPr>
              <a:t>5 MHz, 6 mm radius transducer on a Lucite wedge radiating into aluminum </a:t>
            </a:r>
          </a:p>
        </p:txBody>
      </p:sp>
      <p:sp>
        <p:nvSpPr>
          <p:cNvPr id="21517" name="AutoShape 15">
            <a:extLst>
              <a:ext uri="{FF2B5EF4-FFF2-40B4-BE49-F238E27FC236}">
                <a16:creationId xmlns:a16="http://schemas.microsoft.com/office/drawing/2014/main" id="{BD1EDF38-64BC-44E5-924B-63FDFCBCFD17}"/>
              </a:ext>
            </a:extLst>
          </p:cNvPr>
          <p:cNvSpPr>
            <a:spLocks noChangeArrowheads="1"/>
          </p:cNvSpPr>
          <p:nvPr/>
        </p:nvSpPr>
        <p:spPr bwMode="auto">
          <a:xfrm>
            <a:off x="2714625" y="4286250"/>
            <a:ext cx="257175" cy="703263"/>
          </a:xfrm>
          <a:prstGeom prst="rtTriangle">
            <a:avLst/>
          </a:prstGeom>
          <a:solidFill>
            <a:srgbClr val="0000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endParaRPr lang="en-US" altLang="en-US">
              <a:latin typeface="Arial" panose="020B0604020202020204" pitchFamily="34" charset="0"/>
              <a:cs typeface="Arial" panose="020B0604020202020204" pitchFamily="34" charset="0"/>
            </a:endParaRPr>
          </a:p>
        </p:txBody>
      </p:sp>
      <p:sp>
        <p:nvSpPr>
          <p:cNvPr id="21518" name="AutoShape 17">
            <a:extLst>
              <a:ext uri="{FF2B5EF4-FFF2-40B4-BE49-F238E27FC236}">
                <a16:creationId xmlns:a16="http://schemas.microsoft.com/office/drawing/2014/main" id="{17595EAC-1EFF-4A7F-BF9F-75681CB5CFD2}"/>
              </a:ext>
            </a:extLst>
          </p:cNvPr>
          <p:cNvSpPr>
            <a:spLocks noChangeArrowheads="1"/>
          </p:cNvSpPr>
          <p:nvPr/>
        </p:nvSpPr>
        <p:spPr bwMode="auto">
          <a:xfrm flipV="1">
            <a:off x="2724150" y="1733550"/>
            <a:ext cx="266700" cy="685800"/>
          </a:xfrm>
          <a:prstGeom prst="rtTriangle">
            <a:avLst/>
          </a:prstGeom>
          <a:solidFill>
            <a:srgbClr val="0000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Line 2">
            <a:extLst>
              <a:ext uri="{FF2B5EF4-FFF2-40B4-BE49-F238E27FC236}">
                <a16:creationId xmlns:a16="http://schemas.microsoft.com/office/drawing/2014/main" id="{C4B28F0F-4EDC-4CE9-8B99-329C5667F050}"/>
              </a:ext>
            </a:extLst>
          </p:cNvPr>
          <p:cNvSpPr>
            <a:spLocks noChangeShapeType="1"/>
          </p:cNvSpPr>
          <p:nvPr/>
        </p:nvSpPr>
        <p:spPr bwMode="auto">
          <a:xfrm>
            <a:off x="2057400" y="1981200"/>
            <a:ext cx="472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21" name="Line 3">
            <a:extLst>
              <a:ext uri="{FF2B5EF4-FFF2-40B4-BE49-F238E27FC236}">
                <a16:creationId xmlns:a16="http://schemas.microsoft.com/office/drawing/2014/main" id="{8F2019A1-5EC6-4FF7-9A20-9620340EDDDC}"/>
              </a:ext>
            </a:extLst>
          </p:cNvPr>
          <p:cNvSpPr>
            <a:spLocks noChangeShapeType="1"/>
          </p:cNvSpPr>
          <p:nvPr/>
        </p:nvSpPr>
        <p:spPr bwMode="auto">
          <a:xfrm>
            <a:off x="2057400" y="2362200"/>
            <a:ext cx="472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22" name="Line 4">
            <a:extLst>
              <a:ext uri="{FF2B5EF4-FFF2-40B4-BE49-F238E27FC236}">
                <a16:creationId xmlns:a16="http://schemas.microsoft.com/office/drawing/2014/main" id="{4BCC3CE3-9FD5-458F-85B3-C2391BBB1677}"/>
              </a:ext>
            </a:extLst>
          </p:cNvPr>
          <p:cNvSpPr>
            <a:spLocks noChangeShapeType="1"/>
          </p:cNvSpPr>
          <p:nvPr/>
        </p:nvSpPr>
        <p:spPr bwMode="auto">
          <a:xfrm flipV="1">
            <a:off x="3429000" y="1530350"/>
            <a:ext cx="0" cy="4508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23" name="Line 5">
            <a:extLst>
              <a:ext uri="{FF2B5EF4-FFF2-40B4-BE49-F238E27FC236}">
                <a16:creationId xmlns:a16="http://schemas.microsoft.com/office/drawing/2014/main" id="{B1620943-D13A-48CD-9191-872337684516}"/>
              </a:ext>
            </a:extLst>
          </p:cNvPr>
          <p:cNvSpPr>
            <a:spLocks noChangeShapeType="1"/>
          </p:cNvSpPr>
          <p:nvPr/>
        </p:nvSpPr>
        <p:spPr bwMode="auto">
          <a:xfrm flipH="1">
            <a:off x="2895600" y="1530350"/>
            <a:ext cx="533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24" name="Line 6">
            <a:extLst>
              <a:ext uri="{FF2B5EF4-FFF2-40B4-BE49-F238E27FC236}">
                <a16:creationId xmlns:a16="http://schemas.microsoft.com/office/drawing/2014/main" id="{7DED54A6-F60F-4C26-AEA3-06A71F63EB31}"/>
              </a:ext>
            </a:extLst>
          </p:cNvPr>
          <p:cNvSpPr>
            <a:spLocks noChangeShapeType="1"/>
          </p:cNvSpPr>
          <p:nvPr/>
        </p:nvSpPr>
        <p:spPr bwMode="auto">
          <a:xfrm flipH="1">
            <a:off x="2514600" y="1530350"/>
            <a:ext cx="361950" cy="1587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25" name="Line 7">
            <a:extLst>
              <a:ext uri="{FF2B5EF4-FFF2-40B4-BE49-F238E27FC236}">
                <a16:creationId xmlns:a16="http://schemas.microsoft.com/office/drawing/2014/main" id="{4830B969-8676-4430-9EF1-76DBA37DB0BB}"/>
              </a:ext>
            </a:extLst>
          </p:cNvPr>
          <p:cNvSpPr>
            <a:spLocks noChangeShapeType="1"/>
          </p:cNvSpPr>
          <p:nvPr/>
        </p:nvSpPr>
        <p:spPr bwMode="auto">
          <a:xfrm>
            <a:off x="2514600" y="16764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26" name="Rectangle 8">
            <a:extLst>
              <a:ext uri="{FF2B5EF4-FFF2-40B4-BE49-F238E27FC236}">
                <a16:creationId xmlns:a16="http://schemas.microsoft.com/office/drawing/2014/main" id="{2ACC1838-59D0-457E-A317-D0A5C09B9052}"/>
              </a:ext>
            </a:extLst>
          </p:cNvPr>
          <p:cNvSpPr>
            <a:spLocks noChangeArrowheads="1"/>
          </p:cNvSpPr>
          <p:nvPr/>
        </p:nvSpPr>
        <p:spPr bwMode="auto">
          <a:xfrm rot="3951234">
            <a:off x="2540000" y="1363663"/>
            <a:ext cx="254000" cy="203200"/>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9227" name="Line 9">
            <a:extLst>
              <a:ext uri="{FF2B5EF4-FFF2-40B4-BE49-F238E27FC236}">
                <a16:creationId xmlns:a16="http://schemas.microsoft.com/office/drawing/2014/main" id="{93327441-3E3C-41C9-9352-DA4A7CFB655A}"/>
              </a:ext>
            </a:extLst>
          </p:cNvPr>
          <p:cNvSpPr>
            <a:spLocks noChangeShapeType="1"/>
          </p:cNvSpPr>
          <p:nvPr/>
        </p:nvSpPr>
        <p:spPr bwMode="auto">
          <a:xfrm>
            <a:off x="2724150" y="1587500"/>
            <a:ext cx="19685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28" name="Line 10">
            <a:extLst>
              <a:ext uri="{FF2B5EF4-FFF2-40B4-BE49-F238E27FC236}">
                <a16:creationId xmlns:a16="http://schemas.microsoft.com/office/drawing/2014/main" id="{9E3527D4-0CA3-496A-950D-596A65AFC67F}"/>
              </a:ext>
            </a:extLst>
          </p:cNvPr>
          <p:cNvSpPr>
            <a:spLocks noChangeShapeType="1"/>
          </p:cNvSpPr>
          <p:nvPr/>
        </p:nvSpPr>
        <p:spPr bwMode="auto">
          <a:xfrm>
            <a:off x="2927350" y="1987550"/>
            <a:ext cx="323850" cy="368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229" name="Line 11">
            <a:extLst>
              <a:ext uri="{FF2B5EF4-FFF2-40B4-BE49-F238E27FC236}">
                <a16:creationId xmlns:a16="http://schemas.microsoft.com/office/drawing/2014/main" id="{B3226AAD-2EB1-407D-8F47-4E4F6C89838C}"/>
              </a:ext>
            </a:extLst>
          </p:cNvPr>
          <p:cNvSpPr>
            <a:spLocks noChangeShapeType="1"/>
          </p:cNvSpPr>
          <p:nvPr/>
        </p:nvSpPr>
        <p:spPr bwMode="auto">
          <a:xfrm flipV="1">
            <a:off x="3251200" y="2000250"/>
            <a:ext cx="361950" cy="3619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230" name="Line 12">
            <a:extLst>
              <a:ext uri="{FF2B5EF4-FFF2-40B4-BE49-F238E27FC236}">
                <a16:creationId xmlns:a16="http://schemas.microsoft.com/office/drawing/2014/main" id="{432A9EE2-4C19-44BA-8B34-06FDA914578B}"/>
              </a:ext>
            </a:extLst>
          </p:cNvPr>
          <p:cNvSpPr>
            <a:spLocks noChangeShapeType="1"/>
          </p:cNvSpPr>
          <p:nvPr/>
        </p:nvSpPr>
        <p:spPr bwMode="auto">
          <a:xfrm>
            <a:off x="3619500" y="2019300"/>
            <a:ext cx="330200" cy="3238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231" name="Line 13">
            <a:extLst>
              <a:ext uri="{FF2B5EF4-FFF2-40B4-BE49-F238E27FC236}">
                <a16:creationId xmlns:a16="http://schemas.microsoft.com/office/drawing/2014/main" id="{A0BD9DB7-2B1B-4A7F-8364-11D225AB6FA2}"/>
              </a:ext>
            </a:extLst>
          </p:cNvPr>
          <p:cNvSpPr>
            <a:spLocks noChangeShapeType="1"/>
          </p:cNvSpPr>
          <p:nvPr/>
        </p:nvSpPr>
        <p:spPr bwMode="auto">
          <a:xfrm flipV="1">
            <a:off x="3956050" y="2012950"/>
            <a:ext cx="279400" cy="330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232" name="Line 14">
            <a:extLst>
              <a:ext uri="{FF2B5EF4-FFF2-40B4-BE49-F238E27FC236}">
                <a16:creationId xmlns:a16="http://schemas.microsoft.com/office/drawing/2014/main" id="{DE71FE68-DF47-4BA4-B1AD-0CD0F0765DDB}"/>
              </a:ext>
            </a:extLst>
          </p:cNvPr>
          <p:cNvSpPr>
            <a:spLocks noChangeShapeType="1"/>
          </p:cNvSpPr>
          <p:nvPr/>
        </p:nvSpPr>
        <p:spPr bwMode="auto">
          <a:xfrm>
            <a:off x="4254500" y="2019300"/>
            <a:ext cx="323850" cy="3175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233" name="Line 15">
            <a:extLst>
              <a:ext uri="{FF2B5EF4-FFF2-40B4-BE49-F238E27FC236}">
                <a16:creationId xmlns:a16="http://schemas.microsoft.com/office/drawing/2014/main" id="{9B13F646-9124-4F9C-A355-8AC590738F45}"/>
              </a:ext>
            </a:extLst>
          </p:cNvPr>
          <p:cNvSpPr>
            <a:spLocks noChangeShapeType="1"/>
          </p:cNvSpPr>
          <p:nvPr/>
        </p:nvSpPr>
        <p:spPr bwMode="auto">
          <a:xfrm>
            <a:off x="4343400" y="2133600"/>
            <a:ext cx="685800" cy="0"/>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9218" name="Object 16">
            <a:extLst>
              <a:ext uri="{FF2B5EF4-FFF2-40B4-BE49-F238E27FC236}">
                <a16:creationId xmlns:a16="http://schemas.microsoft.com/office/drawing/2014/main" id="{EA479B8A-1F43-4F8C-8D69-5C884CDE9A17}"/>
              </a:ext>
            </a:extLst>
          </p:cNvPr>
          <p:cNvGraphicFramePr>
            <a:graphicFrameLocks noChangeAspect="1"/>
          </p:cNvGraphicFramePr>
          <p:nvPr/>
        </p:nvGraphicFramePr>
        <p:xfrm>
          <a:off x="4114800" y="1371600"/>
          <a:ext cx="1295400" cy="417513"/>
        </p:xfrm>
        <a:graphic>
          <a:graphicData uri="http://schemas.openxmlformats.org/presentationml/2006/ole">
            <mc:AlternateContent xmlns:mc="http://schemas.openxmlformats.org/markup-compatibility/2006">
              <mc:Choice xmlns:v="urn:schemas-microsoft-com:vml" Requires="v">
                <p:oleObj spid="_x0000_s9224" name="Equation" r:id="rId4" imgW="787400" imgH="254000" progId="Equation.DSMT36">
                  <p:embed/>
                </p:oleObj>
              </mc:Choice>
              <mc:Fallback>
                <p:oleObj name="Equation" r:id="rId4" imgW="787400" imgH="254000" progId="Equation.DSMT36">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1371600"/>
                        <a:ext cx="1295400" cy="417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34" name="Text Box 17">
            <a:extLst>
              <a:ext uri="{FF2B5EF4-FFF2-40B4-BE49-F238E27FC236}">
                <a16:creationId xmlns:a16="http://schemas.microsoft.com/office/drawing/2014/main" id="{6211D0BB-E10A-4584-ABC8-87DA7264CEF2}"/>
              </a:ext>
            </a:extLst>
          </p:cNvPr>
          <p:cNvSpPr txBox="1">
            <a:spLocks noChangeArrowheads="1"/>
          </p:cNvSpPr>
          <p:nvPr/>
        </p:nvSpPr>
        <p:spPr bwMode="auto">
          <a:xfrm>
            <a:off x="5927725" y="1093788"/>
            <a:ext cx="28448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latin typeface="Symbol" panose="05050102010706020507" pitchFamily="18" charset="2"/>
              </a:rPr>
              <a:t>w =2p</a:t>
            </a:r>
            <a:r>
              <a:rPr lang="en-US" altLang="en-US" sz="2400">
                <a:latin typeface="Times New Roman" panose="02020603050405020304" pitchFamily="18" charset="0"/>
              </a:rPr>
              <a:t>f</a:t>
            </a:r>
            <a:r>
              <a:rPr lang="en-US" altLang="en-US" sz="2400"/>
              <a:t>  … frequency </a:t>
            </a:r>
          </a:p>
          <a:p>
            <a:r>
              <a:rPr lang="en-US" altLang="en-US" sz="2400"/>
              <a:t>           (rad/sec)</a:t>
            </a:r>
          </a:p>
        </p:txBody>
      </p:sp>
      <p:sp>
        <p:nvSpPr>
          <p:cNvPr id="9235" name="Line 18">
            <a:extLst>
              <a:ext uri="{FF2B5EF4-FFF2-40B4-BE49-F238E27FC236}">
                <a16:creationId xmlns:a16="http://schemas.microsoft.com/office/drawing/2014/main" id="{A035745A-EF6A-4745-9472-94CB19F61264}"/>
              </a:ext>
            </a:extLst>
          </p:cNvPr>
          <p:cNvSpPr>
            <a:spLocks noChangeShapeType="1"/>
          </p:cNvSpPr>
          <p:nvPr/>
        </p:nvSpPr>
        <p:spPr bwMode="auto">
          <a:xfrm>
            <a:off x="5715000" y="16764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236" name="Line 19">
            <a:extLst>
              <a:ext uri="{FF2B5EF4-FFF2-40B4-BE49-F238E27FC236}">
                <a16:creationId xmlns:a16="http://schemas.microsoft.com/office/drawing/2014/main" id="{805CE116-C1B2-4439-BDD3-F55684662AC9}"/>
              </a:ext>
            </a:extLst>
          </p:cNvPr>
          <p:cNvSpPr>
            <a:spLocks noChangeShapeType="1"/>
          </p:cNvSpPr>
          <p:nvPr/>
        </p:nvSpPr>
        <p:spPr bwMode="auto">
          <a:xfrm flipV="1">
            <a:off x="5715000" y="23622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237" name="Text Box 20">
            <a:extLst>
              <a:ext uri="{FF2B5EF4-FFF2-40B4-BE49-F238E27FC236}">
                <a16:creationId xmlns:a16="http://schemas.microsoft.com/office/drawing/2014/main" id="{56B92426-56CD-4B2D-9D6A-742ABA0D7C85}"/>
              </a:ext>
            </a:extLst>
          </p:cNvPr>
          <p:cNvSpPr txBox="1">
            <a:spLocks noChangeArrowheads="1"/>
          </p:cNvSpPr>
          <p:nvPr/>
        </p:nvSpPr>
        <p:spPr bwMode="auto">
          <a:xfrm>
            <a:off x="5715000" y="2438400"/>
            <a:ext cx="488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2h</a:t>
            </a:r>
          </a:p>
        </p:txBody>
      </p:sp>
      <p:sp>
        <p:nvSpPr>
          <p:cNvPr id="9238" name="Text Box 21">
            <a:extLst>
              <a:ext uri="{FF2B5EF4-FFF2-40B4-BE49-F238E27FC236}">
                <a16:creationId xmlns:a16="http://schemas.microsoft.com/office/drawing/2014/main" id="{4A64487A-1F66-45EE-8D04-A855D9AAE133}"/>
              </a:ext>
            </a:extLst>
          </p:cNvPr>
          <p:cNvSpPr txBox="1">
            <a:spLocks noChangeArrowheads="1"/>
          </p:cNvSpPr>
          <p:nvPr/>
        </p:nvSpPr>
        <p:spPr bwMode="auto">
          <a:xfrm>
            <a:off x="1127125" y="3336925"/>
            <a:ext cx="46942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If one looks for solutions of the form</a:t>
            </a:r>
          </a:p>
        </p:txBody>
      </p:sp>
      <p:graphicFrame>
        <p:nvGraphicFramePr>
          <p:cNvPr id="9219" name="Object 22">
            <a:extLst>
              <a:ext uri="{FF2B5EF4-FFF2-40B4-BE49-F238E27FC236}">
                <a16:creationId xmlns:a16="http://schemas.microsoft.com/office/drawing/2014/main" id="{8E466C85-0FE6-4BCA-9AF7-0D05D43DC10B}"/>
              </a:ext>
            </a:extLst>
          </p:cNvPr>
          <p:cNvGraphicFramePr>
            <a:graphicFrameLocks noChangeAspect="1"/>
          </p:cNvGraphicFramePr>
          <p:nvPr/>
        </p:nvGraphicFramePr>
        <p:xfrm>
          <a:off x="3200400" y="4038600"/>
          <a:ext cx="2895600" cy="890588"/>
        </p:xfrm>
        <a:graphic>
          <a:graphicData uri="http://schemas.openxmlformats.org/presentationml/2006/ole">
            <mc:AlternateContent xmlns:mc="http://schemas.openxmlformats.org/markup-compatibility/2006">
              <mc:Choice xmlns:v="urn:schemas-microsoft-com:vml" Requires="v">
                <p:oleObj spid="_x0000_s9225" name="Equation" r:id="rId6" imgW="2146300" imgH="660400" progId="Equation.DSMT36">
                  <p:embed/>
                </p:oleObj>
              </mc:Choice>
              <mc:Fallback>
                <p:oleObj name="Equation" r:id="rId6" imgW="2146300" imgH="660400" progId="Equation.DSMT36">
                  <p:embed/>
                  <p:pic>
                    <p:nvPicPr>
                      <p:cNvPr id="0" name="Object 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0400" y="4038600"/>
                        <a:ext cx="2895600" cy="890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39" name="Text Box 23">
            <a:extLst>
              <a:ext uri="{FF2B5EF4-FFF2-40B4-BE49-F238E27FC236}">
                <a16:creationId xmlns:a16="http://schemas.microsoft.com/office/drawing/2014/main" id="{15CF688B-1FD0-4A03-85C2-84A01F7880C3}"/>
              </a:ext>
            </a:extLst>
          </p:cNvPr>
          <p:cNvSpPr txBox="1">
            <a:spLocks noChangeArrowheads="1"/>
          </p:cNvSpPr>
          <p:nvPr/>
        </p:nvSpPr>
        <p:spPr bwMode="auto">
          <a:xfrm>
            <a:off x="3032125" y="136525"/>
            <a:ext cx="2686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solidFill>
                  <a:schemeClr val="accent2"/>
                </a:solidFill>
              </a:rPr>
              <a:t>Lamb (Plate) Waves</a:t>
            </a:r>
            <a:endParaRPr lang="en-US" altLang="en-US" sz="2400"/>
          </a:p>
        </p:txBody>
      </p:sp>
      <p:sp>
        <p:nvSpPr>
          <p:cNvPr id="9240" name="Line 24">
            <a:extLst>
              <a:ext uri="{FF2B5EF4-FFF2-40B4-BE49-F238E27FC236}">
                <a16:creationId xmlns:a16="http://schemas.microsoft.com/office/drawing/2014/main" id="{AF60A1E0-8B3C-4D1D-A9CC-DE9E803EBD52}"/>
              </a:ext>
            </a:extLst>
          </p:cNvPr>
          <p:cNvSpPr>
            <a:spLocks noChangeShapeType="1"/>
          </p:cNvSpPr>
          <p:nvPr/>
        </p:nvSpPr>
        <p:spPr bwMode="auto">
          <a:xfrm flipV="1">
            <a:off x="3251200" y="2027238"/>
            <a:ext cx="1524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1" name="Line 25">
            <a:extLst>
              <a:ext uri="{FF2B5EF4-FFF2-40B4-BE49-F238E27FC236}">
                <a16:creationId xmlns:a16="http://schemas.microsoft.com/office/drawing/2014/main" id="{588A15BC-7CEB-466C-8F73-A90FB34A8D83}"/>
              </a:ext>
            </a:extLst>
          </p:cNvPr>
          <p:cNvSpPr>
            <a:spLocks noChangeShapeType="1"/>
          </p:cNvSpPr>
          <p:nvPr/>
        </p:nvSpPr>
        <p:spPr bwMode="auto">
          <a:xfrm>
            <a:off x="3621088" y="2060575"/>
            <a:ext cx="125412" cy="2746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2" name="Line 26">
            <a:extLst>
              <a:ext uri="{FF2B5EF4-FFF2-40B4-BE49-F238E27FC236}">
                <a16:creationId xmlns:a16="http://schemas.microsoft.com/office/drawing/2014/main" id="{4B3ED4A4-8343-42E4-B44E-F42A8541B3D4}"/>
              </a:ext>
            </a:extLst>
          </p:cNvPr>
          <p:cNvSpPr>
            <a:spLocks noChangeShapeType="1"/>
          </p:cNvSpPr>
          <p:nvPr/>
        </p:nvSpPr>
        <p:spPr bwMode="auto">
          <a:xfrm flipV="1">
            <a:off x="3962400" y="2027238"/>
            <a:ext cx="103188" cy="2587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43" name="Line 27">
            <a:extLst>
              <a:ext uri="{FF2B5EF4-FFF2-40B4-BE49-F238E27FC236}">
                <a16:creationId xmlns:a16="http://schemas.microsoft.com/office/drawing/2014/main" id="{94B00D1C-C14C-4879-BBF7-C0185ADAC53F}"/>
              </a:ext>
            </a:extLst>
          </p:cNvPr>
          <p:cNvSpPr>
            <a:spLocks noChangeShapeType="1"/>
          </p:cNvSpPr>
          <p:nvPr/>
        </p:nvSpPr>
        <p:spPr bwMode="auto">
          <a:xfrm>
            <a:off x="4267200" y="2057400"/>
            <a:ext cx="125413" cy="2746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2">
            <a:extLst>
              <a:ext uri="{FF2B5EF4-FFF2-40B4-BE49-F238E27FC236}">
                <a16:creationId xmlns:a16="http://schemas.microsoft.com/office/drawing/2014/main" id="{5AA47DA7-02B7-478A-A7EA-DC95E7FBD1E0}"/>
              </a:ext>
            </a:extLst>
          </p:cNvPr>
          <p:cNvSpPr txBox="1">
            <a:spLocks noChangeArrowheads="1"/>
          </p:cNvSpPr>
          <p:nvPr/>
        </p:nvSpPr>
        <p:spPr bwMode="auto">
          <a:xfrm>
            <a:off x="1050925" y="517525"/>
            <a:ext cx="64944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then solutions of the following two types are found:</a:t>
            </a:r>
          </a:p>
        </p:txBody>
      </p:sp>
      <p:graphicFrame>
        <p:nvGraphicFramePr>
          <p:cNvPr id="10242" name="Object 1024">
            <a:extLst>
              <a:ext uri="{FF2B5EF4-FFF2-40B4-BE49-F238E27FC236}">
                <a16:creationId xmlns:a16="http://schemas.microsoft.com/office/drawing/2014/main" id="{58D35B2A-6848-4590-84A3-1A0A62318FA6}"/>
              </a:ext>
            </a:extLst>
          </p:cNvPr>
          <p:cNvGraphicFramePr>
            <a:graphicFrameLocks noChangeAspect="1"/>
          </p:cNvGraphicFramePr>
          <p:nvPr/>
        </p:nvGraphicFramePr>
        <p:xfrm>
          <a:off x="6248400" y="1828800"/>
          <a:ext cx="1981200" cy="936625"/>
        </p:xfrm>
        <a:graphic>
          <a:graphicData uri="http://schemas.openxmlformats.org/presentationml/2006/ole">
            <mc:AlternateContent xmlns:mc="http://schemas.openxmlformats.org/markup-compatibility/2006">
              <mc:Choice xmlns:v="urn:schemas-microsoft-com:vml" Requires="v">
                <p:oleObj spid="_x0000_s10248" name="Equation" r:id="rId4" imgW="1397000" imgH="660400" progId="Equation.DSMT36">
                  <p:embed/>
                </p:oleObj>
              </mc:Choice>
              <mc:Fallback>
                <p:oleObj name="Equation" r:id="rId4" imgW="1397000" imgH="660400" progId="Equation.DSMT36">
                  <p:embed/>
                  <p:pic>
                    <p:nvPicPr>
                      <p:cNvPr id="0" name="Object 10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8400" y="1828800"/>
                        <a:ext cx="1981200" cy="936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3" name="Object 1025">
            <a:extLst>
              <a:ext uri="{FF2B5EF4-FFF2-40B4-BE49-F238E27FC236}">
                <a16:creationId xmlns:a16="http://schemas.microsoft.com/office/drawing/2014/main" id="{5818D8D1-E0C8-48F8-A55F-66C071611EC2}"/>
              </a:ext>
            </a:extLst>
          </p:cNvPr>
          <p:cNvGraphicFramePr>
            <a:graphicFrameLocks noChangeAspect="1"/>
          </p:cNvGraphicFramePr>
          <p:nvPr/>
        </p:nvGraphicFramePr>
        <p:xfrm>
          <a:off x="6324600" y="4876800"/>
          <a:ext cx="2057400" cy="946150"/>
        </p:xfrm>
        <a:graphic>
          <a:graphicData uri="http://schemas.openxmlformats.org/presentationml/2006/ole">
            <mc:AlternateContent xmlns:mc="http://schemas.openxmlformats.org/markup-compatibility/2006">
              <mc:Choice xmlns:v="urn:schemas-microsoft-com:vml" Requires="v">
                <p:oleObj spid="_x0000_s10249" name="Equation" r:id="rId6" imgW="1435100" imgH="660400" progId="Equation.DSMT36">
                  <p:embed/>
                </p:oleObj>
              </mc:Choice>
              <mc:Fallback>
                <p:oleObj name="Equation" r:id="rId6" imgW="1435100" imgH="660400" progId="Equation.DSMT36">
                  <p:embed/>
                  <p:pic>
                    <p:nvPicPr>
                      <p:cNvPr id="0" name="Object 10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24600" y="4876800"/>
                        <a:ext cx="2057400"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5" name="Text Box 6">
            <a:extLst>
              <a:ext uri="{FF2B5EF4-FFF2-40B4-BE49-F238E27FC236}">
                <a16:creationId xmlns:a16="http://schemas.microsoft.com/office/drawing/2014/main" id="{F64C65C9-9FAE-4658-94D6-7FEF2BC6C69E}"/>
              </a:ext>
            </a:extLst>
          </p:cNvPr>
          <p:cNvSpPr txBox="1">
            <a:spLocks noChangeArrowheads="1"/>
          </p:cNvSpPr>
          <p:nvPr/>
        </p:nvSpPr>
        <p:spPr bwMode="auto">
          <a:xfrm>
            <a:off x="6096000" y="1295400"/>
            <a:ext cx="24082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extensional waves</a:t>
            </a:r>
          </a:p>
        </p:txBody>
      </p:sp>
      <p:sp>
        <p:nvSpPr>
          <p:cNvPr id="10246" name="Text Box 7">
            <a:extLst>
              <a:ext uri="{FF2B5EF4-FFF2-40B4-BE49-F238E27FC236}">
                <a16:creationId xmlns:a16="http://schemas.microsoft.com/office/drawing/2014/main" id="{196B929F-776F-4CBF-8E02-0EB9D9EFBBE5}"/>
              </a:ext>
            </a:extLst>
          </p:cNvPr>
          <p:cNvSpPr txBox="1">
            <a:spLocks noChangeArrowheads="1"/>
          </p:cNvSpPr>
          <p:nvPr/>
        </p:nvSpPr>
        <p:spPr bwMode="auto">
          <a:xfrm>
            <a:off x="6324600" y="4038600"/>
            <a:ext cx="1968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flexural waves</a:t>
            </a:r>
          </a:p>
        </p:txBody>
      </p:sp>
      <p:sp>
        <p:nvSpPr>
          <p:cNvPr id="10247" name="Rectangle 10">
            <a:extLst>
              <a:ext uri="{FF2B5EF4-FFF2-40B4-BE49-F238E27FC236}">
                <a16:creationId xmlns:a16="http://schemas.microsoft.com/office/drawing/2014/main" id="{ADF3BAFE-8063-419B-9754-BB7B6B8CCA4C}"/>
              </a:ext>
            </a:extLst>
          </p:cNvPr>
          <p:cNvSpPr>
            <a:spLocks noChangeArrowheads="1"/>
          </p:cNvSpPr>
          <p:nvPr/>
        </p:nvSpPr>
        <p:spPr bwMode="auto">
          <a:xfrm>
            <a:off x="1524000" y="4343400"/>
            <a:ext cx="374173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48" name="Rectangle 11">
            <a:extLst>
              <a:ext uri="{FF2B5EF4-FFF2-40B4-BE49-F238E27FC236}">
                <a16:creationId xmlns:a16="http://schemas.microsoft.com/office/drawing/2014/main" id="{A9911745-FDAE-4F84-922A-4324E4CF4CD3}"/>
              </a:ext>
            </a:extLst>
          </p:cNvPr>
          <p:cNvSpPr>
            <a:spLocks noChangeArrowheads="1"/>
          </p:cNvSpPr>
          <p:nvPr/>
        </p:nvSpPr>
        <p:spPr bwMode="auto">
          <a:xfrm>
            <a:off x="1524000" y="4343400"/>
            <a:ext cx="3741738" cy="255588"/>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49" name="Line 12">
            <a:extLst>
              <a:ext uri="{FF2B5EF4-FFF2-40B4-BE49-F238E27FC236}">
                <a16:creationId xmlns:a16="http://schemas.microsoft.com/office/drawing/2014/main" id="{15F89DA1-1FF8-45F1-A3AD-427B6FE467B6}"/>
              </a:ext>
            </a:extLst>
          </p:cNvPr>
          <p:cNvSpPr>
            <a:spLocks noChangeShapeType="1"/>
          </p:cNvSpPr>
          <p:nvPr/>
        </p:nvSpPr>
        <p:spPr bwMode="auto">
          <a:xfrm flipV="1">
            <a:off x="2765425" y="4595813"/>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0" name="Line 13">
            <a:extLst>
              <a:ext uri="{FF2B5EF4-FFF2-40B4-BE49-F238E27FC236}">
                <a16:creationId xmlns:a16="http://schemas.microsoft.com/office/drawing/2014/main" id="{65FBF1DA-7EE3-4B56-9D55-C3ECE19BB5C2}"/>
              </a:ext>
            </a:extLst>
          </p:cNvPr>
          <p:cNvSpPr>
            <a:spLocks noChangeShapeType="1"/>
          </p:cNvSpPr>
          <p:nvPr/>
        </p:nvSpPr>
        <p:spPr bwMode="auto">
          <a:xfrm>
            <a:off x="2765425" y="4343400"/>
            <a:ext cx="158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1" name="Line 14">
            <a:extLst>
              <a:ext uri="{FF2B5EF4-FFF2-40B4-BE49-F238E27FC236}">
                <a16:creationId xmlns:a16="http://schemas.microsoft.com/office/drawing/2014/main" id="{515CDC35-C26A-4AC5-B217-08EFBF4DEB53}"/>
              </a:ext>
            </a:extLst>
          </p:cNvPr>
          <p:cNvSpPr>
            <a:spLocks noChangeShapeType="1"/>
          </p:cNvSpPr>
          <p:nvPr/>
        </p:nvSpPr>
        <p:spPr bwMode="auto">
          <a:xfrm flipV="1">
            <a:off x="4014788" y="4595813"/>
            <a:ext cx="1587"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2" name="Line 15">
            <a:extLst>
              <a:ext uri="{FF2B5EF4-FFF2-40B4-BE49-F238E27FC236}">
                <a16:creationId xmlns:a16="http://schemas.microsoft.com/office/drawing/2014/main" id="{55DD81CC-CCE8-45E2-92E8-61CEB5795E94}"/>
              </a:ext>
            </a:extLst>
          </p:cNvPr>
          <p:cNvSpPr>
            <a:spLocks noChangeShapeType="1"/>
          </p:cNvSpPr>
          <p:nvPr/>
        </p:nvSpPr>
        <p:spPr bwMode="auto">
          <a:xfrm>
            <a:off x="4014788" y="4343400"/>
            <a:ext cx="158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3" name="Rectangle 16">
            <a:extLst>
              <a:ext uri="{FF2B5EF4-FFF2-40B4-BE49-F238E27FC236}">
                <a16:creationId xmlns:a16="http://schemas.microsoft.com/office/drawing/2014/main" id="{EFA2561D-951E-4F89-8EB2-D74E11B67B3B}"/>
              </a:ext>
            </a:extLst>
          </p:cNvPr>
          <p:cNvSpPr>
            <a:spLocks noChangeArrowheads="1"/>
          </p:cNvSpPr>
          <p:nvPr/>
        </p:nvSpPr>
        <p:spPr bwMode="auto">
          <a:xfrm>
            <a:off x="3952875" y="4600575"/>
            <a:ext cx="12700" cy="1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00">
                <a:solidFill>
                  <a:srgbClr val="000000"/>
                </a:solidFill>
                <a:latin typeface="Helvetica" panose="020B0604020202020204" pitchFamily="34" charset="0"/>
              </a:rPr>
              <a:t>10</a:t>
            </a:r>
            <a:endParaRPr lang="en-US" altLang="en-US">
              <a:latin typeface="Arial" panose="020B0604020202020204" pitchFamily="34" charset="0"/>
            </a:endParaRPr>
          </a:p>
        </p:txBody>
      </p:sp>
      <p:sp>
        <p:nvSpPr>
          <p:cNvPr id="10254" name="Freeform 17">
            <a:extLst>
              <a:ext uri="{FF2B5EF4-FFF2-40B4-BE49-F238E27FC236}">
                <a16:creationId xmlns:a16="http://schemas.microsoft.com/office/drawing/2014/main" id="{F1A2F9E6-D7F7-47D8-8792-E8D53BBD1AA1}"/>
              </a:ext>
            </a:extLst>
          </p:cNvPr>
          <p:cNvSpPr>
            <a:spLocks/>
          </p:cNvSpPr>
          <p:nvPr/>
        </p:nvSpPr>
        <p:spPr bwMode="auto">
          <a:xfrm>
            <a:off x="1524000" y="4343400"/>
            <a:ext cx="965200" cy="212725"/>
          </a:xfrm>
          <a:custGeom>
            <a:avLst/>
            <a:gdLst>
              <a:gd name="T0" fmla="*/ 7 w 786"/>
              <a:gd name="T1" fmla="*/ 219 h 391"/>
              <a:gd name="T2" fmla="*/ 28 w 786"/>
              <a:gd name="T3" fmla="*/ 199 h 391"/>
              <a:gd name="T4" fmla="*/ 42 w 786"/>
              <a:gd name="T5" fmla="*/ 178 h 391"/>
              <a:gd name="T6" fmla="*/ 63 w 786"/>
              <a:gd name="T7" fmla="*/ 158 h 391"/>
              <a:gd name="T8" fmla="*/ 84 w 786"/>
              <a:gd name="T9" fmla="*/ 138 h 391"/>
              <a:gd name="T10" fmla="*/ 98 w 786"/>
              <a:gd name="T11" fmla="*/ 119 h 391"/>
              <a:gd name="T12" fmla="*/ 119 w 786"/>
              <a:gd name="T13" fmla="*/ 101 h 391"/>
              <a:gd name="T14" fmla="*/ 140 w 786"/>
              <a:gd name="T15" fmla="*/ 84 h 391"/>
              <a:gd name="T16" fmla="*/ 154 w 786"/>
              <a:gd name="T17" fmla="*/ 68 h 391"/>
              <a:gd name="T18" fmla="*/ 175 w 786"/>
              <a:gd name="T19" fmla="*/ 55 h 391"/>
              <a:gd name="T20" fmla="*/ 189 w 786"/>
              <a:gd name="T21" fmla="*/ 41 h 391"/>
              <a:gd name="T22" fmla="*/ 210 w 786"/>
              <a:gd name="T23" fmla="*/ 30 h 391"/>
              <a:gd name="T24" fmla="*/ 231 w 786"/>
              <a:gd name="T25" fmla="*/ 20 h 391"/>
              <a:gd name="T26" fmla="*/ 246 w 786"/>
              <a:gd name="T27" fmla="*/ 12 h 391"/>
              <a:gd name="T28" fmla="*/ 267 w 786"/>
              <a:gd name="T29" fmla="*/ 7 h 391"/>
              <a:gd name="T30" fmla="*/ 281 w 786"/>
              <a:gd name="T31" fmla="*/ 3 h 391"/>
              <a:gd name="T32" fmla="*/ 309 w 786"/>
              <a:gd name="T33" fmla="*/ 0 h 391"/>
              <a:gd name="T34" fmla="*/ 330 w 786"/>
              <a:gd name="T35" fmla="*/ 0 h 391"/>
              <a:gd name="T36" fmla="*/ 351 w 786"/>
              <a:gd name="T37" fmla="*/ 3 h 391"/>
              <a:gd name="T38" fmla="*/ 372 w 786"/>
              <a:gd name="T39" fmla="*/ 7 h 391"/>
              <a:gd name="T40" fmla="*/ 386 w 786"/>
              <a:gd name="T41" fmla="*/ 14 h 391"/>
              <a:gd name="T42" fmla="*/ 407 w 786"/>
              <a:gd name="T43" fmla="*/ 22 h 391"/>
              <a:gd name="T44" fmla="*/ 421 w 786"/>
              <a:gd name="T45" fmla="*/ 31 h 391"/>
              <a:gd name="T46" fmla="*/ 442 w 786"/>
              <a:gd name="T47" fmla="*/ 44 h 391"/>
              <a:gd name="T48" fmla="*/ 463 w 786"/>
              <a:gd name="T49" fmla="*/ 56 h 391"/>
              <a:gd name="T50" fmla="*/ 477 w 786"/>
              <a:gd name="T51" fmla="*/ 71 h 391"/>
              <a:gd name="T52" fmla="*/ 498 w 786"/>
              <a:gd name="T53" fmla="*/ 86 h 391"/>
              <a:gd name="T54" fmla="*/ 512 w 786"/>
              <a:gd name="T55" fmla="*/ 104 h 391"/>
              <a:gd name="T56" fmla="*/ 533 w 786"/>
              <a:gd name="T57" fmla="*/ 122 h 391"/>
              <a:gd name="T58" fmla="*/ 555 w 786"/>
              <a:gd name="T59" fmla="*/ 141 h 391"/>
              <a:gd name="T60" fmla="*/ 569 w 786"/>
              <a:gd name="T61" fmla="*/ 160 h 391"/>
              <a:gd name="T62" fmla="*/ 590 w 786"/>
              <a:gd name="T63" fmla="*/ 181 h 391"/>
              <a:gd name="T64" fmla="*/ 604 w 786"/>
              <a:gd name="T65" fmla="*/ 201 h 391"/>
              <a:gd name="T66" fmla="*/ 625 w 786"/>
              <a:gd name="T67" fmla="*/ 223 h 391"/>
              <a:gd name="T68" fmla="*/ 646 w 786"/>
              <a:gd name="T69" fmla="*/ 244 h 391"/>
              <a:gd name="T70" fmla="*/ 660 w 786"/>
              <a:gd name="T71" fmla="*/ 266 h 391"/>
              <a:gd name="T72" fmla="*/ 681 w 786"/>
              <a:gd name="T73" fmla="*/ 287 h 391"/>
              <a:gd name="T74" fmla="*/ 702 w 786"/>
              <a:gd name="T75" fmla="*/ 307 h 391"/>
              <a:gd name="T76" fmla="*/ 716 w 786"/>
              <a:gd name="T77" fmla="*/ 326 h 391"/>
              <a:gd name="T78" fmla="*/ 737 w 786"/>
              <a:gd name="T79" fmla="*/ 345 h 391"/>
              <a:gd name="T80" fmla="*/ 751 w 786"/>
              <a:gd name="T81" fmla="*/ 363 h 391"/>
              <a:gd name="T82" fmla="*/ 772 w 786"/>
              <a:gd name="T83" fmla="*/ 380 h 3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86"/>
              <a:gd name="T127" fmla="*/ 0 h 391"/>
              <a:gd name="T128" fmla="*/ 786 w 786"/>
              <a:gd name="T129" fmla="*/ 391 h 39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86" h="391">
                <a:moveTo>
                  <a:pt x="0" y="234"/>
                </a:moveTo>
                <a:lnTo>
                  <a:pt x="0" y="226"/>
                </a:lnTo>
                <a:lnTo>
                  <a:pt x="7" y="219"/>
                </a:lnTo>
                <a:lnTo>
                  <a:pt x="14" y="212"/>
                </a:lnTo>
                <a:lnTo>
                  <a:pt x="21" y="206"/>
                </a:lnTo>
                <a:lnTo>
                  <a:pt x="28" y="199"/>
                </a:lnTo>
                <a:lnTo>
                  <a:pt x="35" y="192"/>
                </a:lnTo>
                <a:lnTo>
                  <a:pt x="42" y="185"/>
                </a:lnTo>
                <a:lnTo>
                  <a:pt x="42" y="178"/>
                </a:lnTo>
                <a:lnTo>
                  <a:pt x="49" y="171"/>
                </a:lnTo>
                <a:lnTo>
                  <a:pt x="56" y="164"/>
                </a:lnTo>
                <a:lnTo>
                  <a:pt x="63" y="158"/>
                </a:lnTo>
                <a:lnTo>
                  <a:pt x="70" y="151"/>
                </a:lnTo>
                <a:lnTo>
                  <a:pt x="77" y="144"/>
                </a:lnTo>
                <a:lnTo>
                  <a:pt x="84" y="138"/>
                </a:lnTo>
                <a:lnTo>
                  <a:pt x="91" y="132"/>
                </a:lnTo>
                <a:lnTo>
                  <a:pt x="91" y="125"/>
                </a:lnTo>
                <a:lnTo>
                  <a:pt x="98" y="119"/>
                </a:lnTo>
                <a:lnTo>
                  <a:pt x="105" y="112"/>
                </a:lnTo>
                <a:lnTo>
                  <a:pt x="112" y="107"/>
                </a:lnTo>
                <a:lnTo>
                  <a:pt x="119" y="101"/>
                </a:lnTo>
                <a:lnTo>
                  <a:pt x="126" y="96"/>
                </a:lnTo>
                <a:lnTo>
                  <a:pt x="133" y="89"/>
                </a:lnTo>
                <a:lnTo>
                  <a:pt x="140" y="84"/>
                </a:lnTo>
                <a:lnTo>
                  <a:pt x="140" y="79"/>
                </a:lnTo>
                <a:lnTo>
                  <a:pt x="147" y="74"/>
                </a:lnTo>
                <a:lnTo>
                  <a:pt x="154" y="68"/>
                </a:lnTo>
                <a:lnTo>
                  <a:pt x="161" y="63"/>
                </a:lnTo>
                <a:lnTo>
                  <a:pt x="168" y="59"/>
                </a:lnTo>
                <a:lnTo>
                  <a:pt x="175" y="55"/>
                </a:lnTo>
                <a:lnTo>
                  <a:pt x="182" y="49"/>
                </a:lnTo>
                <a:lnTo>
                  <a:pt x="182" y="45"/>
                </a:lnTo>
                <a:lnTo>
                  <a:pt x="189" y="41"/>
                </a:lnTo>
                <a:lnTo>
                  <a:pt x="196" y="37"/>
                </a:lnTo>
                <a:lnTo>
                  <a:pt x="203" y="34"/>
                </a:lnTo>
                <a:lnTo>
                  <a:pt x="210" y="30"/>
                </a:lnTo>
                <a:lnTo>
                  <a:pt x="217" y="27"/>
                </a:lnTo>
                <a:lnTo>
                  <a:pt x="224" y="23"/>
                </a:lnTo>
                <a:lnTo>
                  <a:pt x="231" y="20"/>
                </a:lnTo>
                <a:lnTo>
                  <a:pt x="231" y="18"/>
                </a:lnTo>
                <a:lnTo>
                  <a:pt x="238" y="15"/>
                </a:lnTo>
                <a:lnTo>
                  <a:pt x="246" y="12"/>
                </a:lnTo>
                <a:lnTo>
                  <a:pt x="253" y="11"/>
                </a:lnTo>
                <a:lnTo>
                  <a:pt x="260" y="8"/>
                </a:lnTo>
                <a:lnTo>
                  <a:pt x="267" y="7"/>
                </a:lnTo>
                <a:lnTo>
                  <a:pt x="274" y="5"/>
                </a:lnTo>
                <a:lnTo>
                  <a:pt x="281" y="4"/>
                </a:lnTo>
                <a:lnTo>
                  <a:pt x="281" y="3"/>
                </a:lnTo>
                <a:lnTo>
                  <a:pt x="288" y="1"/>
                </a:lnTo>
                <a:lnTo>
                  <a:pt x="302" y="0"/>
                </a:lnTo>
                <a:lnTo>
                  <a:pt x="309" y="0"/>
                </a:lnTo>
                <a:lnTo>
                  <a:pt x="316" y="0"/>
                </a:lnTo>
                <a:lnTo>
                  <a:pt x="323" y="0"/>
                </a:lnTo>
                <a:lnTo>
                  <a:pt x="330" y="0"/>
                </a:lnTo>
                <a:lnTo>
                  <a:pt x="337" y="1"/>
                </a:lnTo>
                <a:lnTo>
                  <a:pt x="344" y="1"/>
                </a:lnTo>
                <a:lnTo>
                  <a:pt x="351" y="3"/>
                </a:lnTo>
                <a:lnTo>
                  <a:pt x="358" y="4"/>
                </a:lnTo>
                <a:lnTo>
                  <a:pt x="365" y="5"/>
                </a:lnTo>
                <a:lnTo>
                  <a:pt x="372" y="7"/>
                </a:lnTo>
                <a:lnTo>
                  <a:pt x="372" y="9"/>
                </a:lnTo>
                <a:lnTo>
                  <a:pt x="379" y="11"/>
                </a:lnTo>
                <a:lnTo>
                  <a:pt x="386" y="14"/>
                </a:lnTo>
                <a:lnTo>
                  <a:pt x="393" y="16"/>
                </a:lnTo>
                <a:lnTo>
                  <a:pt x="400" y="19"/>
                </a:lnTo>
                <a:lnTo>
                  <a:pt x="407" y="22"/>
                </a:lnTo>
                <a:lnTo>
                  <a:pt x="414" y="25"/>
                </a:lnTo>
                <a:lnTo>
                  <a:pt x="421" y="29"/>
                </a:lnTo>
                <a:lnTo>
                  <a:pt x="421" y="31"/>
                </a:lnTo>
                <a:lnTo>
                  <a:pt x="428" y="36"/>
                </a:lnTo>
                <a:lnTo>
                  <a:pt x="435" y="40"/>
                </a:lnTo>
                <a:lnTo>
                  <a:pt x="442" y="44"/>
                </a:lnTo>
                <a:lnTo>
                  <a:pt x="449" y="48"/>
                </a:lnTo>
                <a:lnTo>
                  <a:pt x="456" y="52"/>
                </a:lnTo>
                <a:lnTo>
                  <a:pt x="463" y="56"/>
                </a:lnTo>
                <a:lnTo>
                  <a:pt x="463" y="62"/>
                </a:lnTo>
                <a:lnTo>
                  <a:pt x="470" y="66"/>
                </a:lnTo>
                <a:lnTo>
                  <a:pt x="477" y="71"/>
                </a:lnTo>
                <a:lnTo>
                  <a:pt x="484" y="77"/>
                </a:lnTo>
                <a:lnTo>
                  <a:pt x="491" y="81"/>
                </a:lnTo>
                <a:lnTo>
                  <a:pt x="498" y="86"/>
                </a:lnTo>
                <a:lnTo>
                  <a:pt x="505" y="92"/>
                </a:lnTo>
                <a:lnTo>
                  <a:pt x="512" y="99"/>
                </a:lnTo>
                <a:lnTo>
                  <a:pt x="512" y="104"/>
                </a:lnTo>
                <a:lnTo>
                  <a:pt x="519" y="110"/>
                </a:lnTo>
                <a:lnTo>
                  <a:pt x="526" y="116"/>
                </a:lnTo>
                <a:lnTo>
                  <a:pt x="533" y="122"/>
                </a:lnTo>
                <a:lnTo>
                  <a:pt x="540" y="129"/>
                </a:lnTo>
                <a:lnTo>
                  <a:pt x="548" y="134"/>
                </a:lnTo>
                <a:lnTo>
                  <a:pt x="555" y="141"/>
                </a:lnTo>
                <a:lnTo>
                  <a:pt x="562" y="148"/>
                </a:lnTo>
                <a:lnTo>
                  <a:pt x="562" y="155"/>
                </a:lnTo>
                <a:lnTo>
                  <a:pt x="569" y="160"/>
                </a:lnTo>
                <a:lnTo>
                  <a:pt x="576" y="167"/>
                </a:lnTo>
                <a:lnTo>
                  <a:pt x="583" y="174"/>
                </a:lnTo>
                <a:lnTo>
                  <a:pt x="590" y="181"/>
                </a:lnTo>
                <a:lnTo>
                  <a:pt x="597" y="188"/>
                </a:lnTo>
                <a:lnTo>
                  <a:pt x="604" y="195"/>
                </a:lnTo>
                <a:lnTo>
                  <a:pt x="604" y="201"/>
                </a:lnTo>
                <a:lnTo>
                  <a:pt x="611" y="208"/>
                </a:lnTo>
                <a:lnTo>
                  <a:pt x="618" y="217"/>
                </a:lnTo>
                <a:lnTo>
                  <a:pt x="625" y="223"/>
                </a:lnTo>
                <a:lnTo>
                  <a:pt x="632" y="230"/>
                </a:lnTo>
                <a:lnTo>
                  <a:pt x="639" y="237"/>
                </a:lnTo>
                <a:lnTo>
                  <a:pt x="646" y="244"/>
                </a:lnTo>
                <a:lnTo>
                  <a:pt x="653" y="251"/>
                </a:lnTo>
                <a:lnTo>
                  <a:pt x="653" y="258"/>
                </a:lnTo>
                <a:lnTo>
                  <a:pt x="660" y="266"/>
                </a:lnTo>
                <a:lnTo>
                  <a:pt x="667" y="273"/>
                </a:lnTo>
                <a:lnTo>
                  <a:pt x="674" y="280"/>
                </a:lnTo>
                <a:lnTo>
                  <a:pt x="681" y="287"/>
                </a:lnTo>
                <a:lnTo>
                  <a:pt x="688" y="293"/>
                </a:lnTo>
                <a:lnTo>
                  <a:pt x="695" y="300"/>
                </a:lnTo>
                <a:lnTo>
                  <a:pt x="702" y="307"/>
                </a:lnTo>
                <a:lnTo>
                  <a:pt x="702" y="313"/>
                </a:lnTo>
                <a:lnTo>
                  <a:pt x="709" y="319"/>
                </a:lnTo>
                <a:lnTo>
                  <a:pt x="716" y="326"/>
                </a:lnTo>
                <a:lnTo>
                  <a:pt x="723" y="333"/>
                </a:lnTo>
                <a:lnTo>
                  <a:pt x="730" y="339"/>
                </a:lnTo>
                <a:lnTo>
                  <a:pt x="737" y="345"/>
                </a:lnTo>
                <a:lnTo>
                  <a:pt x="744" y="351"/>
                </a:lnTo>
                <a:lnTo>
                  <a:pt x="744" y="358"/>
                </a:lnTo>
                <a:lnTo>
                  <a:pt x="751" y="363"/>
                </a:lnTo>
                <a:lnTo>
                  <a:pt x="758" y="369"/>
                </a:lnTo>
                <a:lnTo>
                  <a:pt x="765" y="374"/>
                </a:lnTo>
                <a:lnTo>
                  <a:pt x="772" y="380"/>
                </a:lnTo>
                <a:lnTo>
                  <a:pt x="779" y="385"/>
                </a:lnTo>
                <a:lnTo>
                  <a:pt x="786" y="391"/>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55" name="Freeform 18">
            <a:extLst>
              <a:ext uri="{FF2B5EF4-FFF2-40B4-BE49-F238E27FC236}">
                <a16:creationId xmlns:a16="http://schemas.microsoft.com/office/drawing/2014/main" id="{597EB4AC-374A-43BF-B405-A8A6E3D35BC0}"/>
              </a:ext>
            </a:extLst>
          </p:cNvPr>
          <p:cNvSpPr>
            <a:spLocks/>
          </p:cNvSpPr>
          <p:nvPr/>
        </p:nvSpPr>
        <p:spPr bwMode="auto">
          <a:xfrm>
            <a:off x="2489200" y="4343400"/>
            <a:ext cx="974725" cy="255588"/>
          </a:xfrm>
          <a:custGeom>
            <a:avLst/>
            <a:gdLst>
              <a:gd name="T0" fmla="*/ 7 w 794"/>
              <a:gd name="T1" fmla="*/ 402 h 468"/>
              <a:gd name="T2" fmla="*/ 28 w 794"/>
              <a:gd name="T3" fmla="*/ 415 h 468"/>
              <a:gd name="T4" fmla="*/ 49 w 794"/>
              <a:gd name="T5" fmla="*/ 428 h 468"/>
              <a:gd name="T6" fmla="*/ 64 w 794"/>
              <a:gd name="T7" fmla="*/ 439 h 468"/>
              <a:gd name="T8" fmla="*/ 85 w 794"/>
              <a:gd name="T9" fmla="*/ 448 h 468"/>
              <a:gd name="T10" fmla="*/ 99 w 794"/>
              <a:gd name="T11" fmla="*/ 457 h 468"/>
              <a:gd name="T12" fmla="*/ 120 w 794"/>
              <a:gd name="T13" fmla="*/ 462 h 468"/>
              <a:gd name="T14" fmla="*/ 141 w 794"/>
              <a:gd name="T15" fmla="*/ 466 h 468"/>
              <a:gd name="T16" fmla="*/ 162 w 794"/>
              <a:gd name="T17" fmla="*/ 468 h 468"/>
              <a:gd name="T18" fmla="*/ 183 w 794"/>
              <a:gd name="T19" fmla="*/ 468 h 468"/>
              <a:gd name="T20" fmla="*/ 204 w 794"/>
              <a:gd name="T21" fmla="*/ 465 h 468"/>
              <a:gd name="T22" fmla="*/ 225 w 794"/>
              <a:gd name="T23" fmla="*/ 459 h 468"/>
              <a:gd name="T24" fmla="*/ 239 w 794"/>
              <a:gd name="T25" fmla="*/ 452 h 468"/>
              <a:gd name="T26" fmla="*/ 260 w 794"/>
              <a:gd name="T27" fmla="*/ 444 h 468"/>
              <a:gd name="T28" fmla="*/ 281 w 794"/>
              <a:gd name="T29" fmla="*/ 433 h 468"/>
              <a:gd name="T30" fmla="*/ 295 w 794"/>
              <a:gd name="T31" fmla="*/ 422 h 468"/>
              <a:gd name="T32" fmla="*/ 316 w 794"/>
              <a:gd name="T33" fmla="*/ 409 h 468"/>
              <a:gd name="T34" fmla="*/ 337 w 794"/>
              <a:gd name="T35" fmla="*/ 393 h 468"/>
              <a:gd name="T36" fmla="*/ 351 w 794"/>
              <a:gd name="T37" fmla="*/ 378 h 468"/>
              <a:gd name="T38" fmla="*/ 373 w 794"/>
              <a:gd name="T39" fmla="*/ 361 h 468"/>
              <a:gd name="T40" fmla="*/ 387 w 794"/>
              <a:gd name="T41" fmla="*/ 343 h 468"/>
              <a:gd name="T42" fmla="*/ 408 w 794"/>
              <a:gd name="T43" fmla="*/ 324 h 468"/>
              <a:gd name="T44" fmla="*/ 429 w 794"/>
              <a:gd name="T45" fmla="*/ 303 h 468"/>
              <a:gd name="T46" fmla="*/ 443 w 794"/>
              <a:gd name="T47" fmla="*/ 282 h 468"/>
              <a:gd name="T48" fmla="*/ 464 w 794"/>
              <a:gd name="T49" fmla="*/ 262 h 468"/>
              <a:gd name="T50" fmla="*/ 478 w 794"/>
              <a:gd name="T51" fmla="*/ 241 h 468"/>
              <a:gd name="T52" fmla="*/ 499 w 794"/>
              <a:gd name="T53" fmla="*/ 219 h 468"/>
              <a:gd name="T54" fmla="*/ 520 w 794"/>
              <a:gd name="T55" fmla="*/ 199 h 468"/>
              <a:gd name="T56" fmla="*/ 534 w 794"/>
              <a:gd name="T57" fmla="*/ 178 h 468"/>
              <a:gd name="T58" fmla="*/ 555 w 794"/>
              <a:gd name="T59" fmla="*/ 158 h 468"/>
              <a:gd name="T60" fmla="*/ 569 w 794"/>
              <a:gd name="T61" fmla="*/ 138 h 468"/>
              <a:gd name="T62" fmla="*/ 590 w 794"/>
              <a:gd name="T63" fmla="*/ 119 h 468"/>
              <a:gd name="T64" fmla="*/ 611 w 794"/>
              <a:gd name="T65" fmla="*/ 101 h 468"/>
              <a:gd name="T66" fmla="*/ 625 w 794"/>
              <a:gd name="T67" fmla="*/ 85 h 468"/>
              <a:gd name="T68" fmla="*/ 646 w 794"/>
              <a:gd name="T69" fmla="*/ 68 h 468"/>
              <a:gd name="T70" fmla="*/ 660 w 794"/>
              <a:gd name="T71" fmla="*/ 55 h 468"/>
              <a:gd name="T72" fmla="*/ 682 w 794"/>
              <a:gd name="T73" fmla="*/ 41 h 468"/>
              <a:gd name="T74" fmla="*/ 703 w 794"/>
              <a:gd name="T75" fmla="*/ 30 h 468"/>
              <a:gd name="T76" fmla="*/ 717 w 794"/>
              <a:gd name="T77" fmla="*/ 20 h 468"/>
              <a:gd name="T78" fmla="*/ 738 w 794"/>
              <a:gd name="T79" fmla="*/ 12 h 468"/>
              <a:gd name="T80" fmla="*/ 759 w 794"/>
              <a:gd name="T81" fmla="*/ 5 h 468"/>
              <a:gd name="T82" fmla="*/ 780 w 794"/>
              <a:gd name="T83" fmla="*/ 1 h 46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94"/>
              <a:gd name="T127" fmla="*/ 0 h 468"/>
              <a:gd name="T128" fmla="*/ 794 w 794"/>
              <a:gd name="T129" fmla="*/ 468 h 46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94" h="468">
                <a:moveTo>
                  <a:pt x="0" y="391"/>
                </a:moveTo>
                <a:lnTo>
                  <a:pt x="7" y="396"/>
                </a:lnTo>
                <a:lnTo>
                  <a:pt x="7" y="402"/>
                </a:lnTo>
                <a:lnTo>
                  <a:pt x="14" y="406"/>
                </a:lnTo>
                <a:lnTo>
                  <a:pt x="21" y="411"/>
                </a:lnTo>
                <a:lnTo>
                  <a:pt x="28" y="415"/>
                </a:lnTo>
                <a:lnTo>
                  <a:pt x="35" y="420"/>
                </a:lnTo>
                <a:lnTo>
                  <a:pt x="42" y="424"/>
                </a:lnTo>
                <a:lnTo>
                  <a:pt x="49" y="428"/>
                </a:lnTo>
                <a:lnTo>
                  <a:pt x="56" y="432"/>
                </a:lnTo>
                <a:lnTo>
                  <a:pt x="56" y="436"/>
                </a:lnTo>
                <a:lnTo>
                  <a:pt x="64" y="439"/>
                </a:lnTo>
                <a:lnTo>
                  <a:pt x="71" y="443"/>
                </a:lnTo>
                <a:lnTo>
                  <a:pt x="78" y="446"/>
                </a:lnTo>
                <a:lnTo>
                  <a:pt x="85" y="448"/>
                </a:lnTo>
                <a:lnTo>
                  <a:pt x="92" y="451"/>
                </a:lnTo>
                <a:lnTo>
                  <a:pt x="99" y="454"/>
                </a:lnTo>
                <a:lnTo>
                  <a:pt x="99" y="457"/>
                </a:lnTo>
                <a:lnTo>
                  <a:pt x="106" y="458"/>
                </a:lnTo>
                <a:lnTo>
                  <a:pt x="113" y="461"/>
                </a:lnTo>
                <a:lnTo>
                  <a:pt x="120" y="462"/>
                </a:lnTo>
                <a:lnTo>
                  <a:pt x="127" y="463"/>
                </a:lnTo>
                <a:lnTo>
                  <a:pt x="134" y="465"/>
                </a:lnTo>
                <a:lnTo>
                  <a:pt x="141" y="466"/>
                </a:lnTo>
                <a:lnTo>
                  <a:pt x="148" y="468"/>
                </a:lnTo>
                <a:lnTo>
                  <a:pt x="155" y="468"/>
                </a:lnTo>
                <a:lnTo>
                  <a:pt x="162" y="468"/>
                </a:lnTo>
                <a:lnTo>
                  <a:pt x="169" y="468"/>
                </a:lnTo>
                <a:lnTo>
                  <a:pt x="176" y="468"/>
                </a:lnTo>
                <a:lnTo>
                  <a:pt x="183" y="468"/>
                </a:lnTo>
                <a:lnTo>
                  <a:pt x="190" y="468"/>
                </a:lnTo>
                <a:lnTo>
                  <a:pt x="197" y="465"/>
                </a:lnTo>
                <a:lnTo>
                  <a:pt x="204" y="465"/>
                </a:lnTo>
                <a:lnTo>
                  <a:pt x="211" y="462"/>
                </a:lnTo>
                <a:lnTo>
                  <a:pt x="218" y="461"/>
                </a:lnTo>
                <a:lnTo>
                  <a:pt x="225" y="459"/>
                </a:lnTo>
                <a:lnTo>
                  <a:pt x="232" y="457"/>
                </a:lnTo>
                <a:lnTo>
                  <a:pt x="239" y="455"/>
                </a:lnTo>
                <a:lnTo>
                  <a:pt x="239" y="452"/>
                </a:lnTo>
                <a:lnTo>
                  <a:pt x="246" y="450"/>
                </a:lnTo>
                <a:lnTo>
                  <a:pt x="253" y="447"/>
                </a:lnTo>
                <a:lnTo>
                  <a:pt x="260" y="444"/>
                </a:lnTo>
                <a:lnTo>
                  <a:pt x="267" y="441"/>
                </a:lnTo>
                <a:lnTo>
                  <a:pt x="274" y="437"/>
                </a:lnTo>
                <a:lnTo>
                  <a:pt x="281" y="433"/>
                </a:lnTo>
                <a:lnTo>
                  <a:pt x="288" y="431"/>
                </a:lnTo>
                <a:lnTo>
                  <a:pt x="288" y="426"/>
                </a:lnTo>
                <a:lnTo>
                  <a:pt x="295" y="422"/>
                </a:lnTo>
                <a:lnTo>
                  <a:pt x="302" y="418"/>
                </a:lnTo>
                <a:lnTo>
                  <a:pt x="309" y="413"/>
                </a:lnTo>
                <a:lnTo>
                  <a:pt x="316" y="409"/>
                </a:lnTo>
                <a:lnTo>
                  <a:pt x="323" y="404"/>
                </a:lnTo>
                <a:lnTo>
                  <a:pt x="330" y="399"/>
                </a:lnTo>
                <a:lnTo>
                  <a:pt x="337" y="393"/>
                </a:lnTo>
                <a:lnTo>
                  <a:pt x="337" y="389"/>
                </a:lnTo>
                <a:lnTo>
                  <a:pt x="344" y="384"/>
                </a:lnTo>
                <a:lnTo>
                  <a:pt x="351" y="378"/>
                </a:lnTo>
                <a:lnTo>
                  <a:pt x="358" y="373"/>
                </a:lnTo>
                <a:lnTo>
                  <a:pt x="366" y="366"/>
                </a:lnTo>
                <a:lnTo>
                  <a:pt x="373" y="361"/>
                </a:lnTo>
                <a:lnTo>
                  <a:pt x="380" y="355"/>
                </a:lnTo>
                <a:lnTo>
                  <a:pt x="380" y="348"/>
                </a:lnTo>
                <a:lnTo>
                  <a:pt x="387" y="343"/>
                </a:lnTo>
                <a:lnTo>
                  <a:pt x="394" y="336"/>
                </a:lnTo>
                <a:lnTo>
                  <a:pt x="401" y="329"/>
                </a:lnTo>
                <a:lnTo>
                  <a:pt x="408" y="324"/>
                </a:lnTo>
                <a:lnTo>
                  <a:pt x="415" y="317"/>
                </a:lnTo>
                <a:lnTo>
                  <a:pt x="422" y="310"/>
                </a:lnTo>
                <a:lnTo>
                  <a:pt x="429" y="303"/>
                </a:lnTo>
                <a:lnTo>
                  <a:pt x="429" y="296"/>
                </a:lnTo>
                <a:lnTo>
                  <a:pt x="436" y="289"/>
                </a:lnTo>
                <a:lnTo>
                  <a:pt x="443" y="282"/>
                </a:lnTo>
                <a:lnTo>
                  <a:pt x="450" y="276"/>
                </a:lnTo>
                <a:lnTo>
                  <a:pt x="457" y="269"/>
                </a:lnTo>
                <a:lnTo>
                  <a:pt x="464" y="262"/>
                </a:lnTo>
                <a:lnTo>
                  <a:pt x="471" y="255"/>
                </a:lnTo>
                <a:lnTo>
                  <a:pt x="478" y="248"/>
                </a:lnTo>
                <a:lnTo>
                  <a:pt x="478" y="241"/>
                </a:lnTo>
                <a:lnTo>
                  <a:pt x="485" y="234"/>
                </a:lnTo>
                <a:lnTo>
                  <a:pt x="492" y="226"/>
                </a:lnTo>
                <a:lnTo>
                  <a:pt x="499" y="219"/>
                </a:lnTo>
                <a:lnTo>
                  <a:pt x="506" y="212"/>
                </a:lnTo>
                <a:lnTo>
                  <a:pt x="513" y="206"/>
                </a:lnTo>
                <a:lnTo>
                  <a:pt x="520" y="199"/>
                </a:lnTo>
                <a:lnTo>
                  <a:pt x="520" y="192"/>
                </a:lnTo>
                <a:lnTo>
                  <a:pt x="527" y="185"/>
                </a:lnTo>
                <a:lnTo>
                  <a:pt x="534" y="178"/>
                </a:lnTo>
                <a:lnTo>
                  <a:pt x="541" y="171"/>
                </a:lnTo>
                <a:lnTo>
                  <a:pt x="548" y="164"/>
                </a:lnTo>
                <a:lnTo>
                  <a:pt x="555" y="158"/>
                </a:lnTo>
                <a:lnTo>
                  <a:pt x="562" y="151"/>
                </a:lnTo>
                <a:lnTo>
                  <a:pt x="569" y="144"/>
                </a:lnTo>
                <a:lnTo>
                  <a:pt x="569" y="138"/>
                </a:lnTo>
                <a:lnTo>
                  <a:pt x="576" y="132"/>
                </a:lnTo>
                <a:lnTo>
                  <a:pt x="583" y="125"/>
                </a:lnTo>
                <a:lnTo>
                  <a:pt x="590" y="119"/>
                </a:lnTo>
                <a:lnTo>
                  <a:pt x="597" y="114"/>
                </a:lnTo>
                <a:lnTo>
                  <a:pt x="604" y="107"/>
                </a:lnTo>
                <a:lnTo>
                  <a:pt x="611" y="101"/>
                </a:lnTo>
                <a:lnTo>
                  <a:pt x="618" y="96"/>
                </a:lnTo>
                <a:lnTo>
                  <a:pt x="618" y="90"/>
                </a:lnTo>
                <a:lnTo>
                  <a:pt x="625" y="85"/>
                </a:lnTo>
                <a:lnTo>
                  <a:pt x="632" y="79"/>
                </a:lnTo>
                <a:lnTo>
                  <a:pt x="639" y="74"/>
                </a:lnTo>
                <a:lnTo>
                  <a:pt x="646" y="68"/>
                </a:lnTo>
                <a:lnTo>
                  <a:pt x="653" y="64"/>
                </a:lnTo>
                <a:lnTo>
                  <a:pt x="660" y="59"/>
                </a:lnTo>
                <a:lnTo>
                  <a:pt x="660" y="55"/>
                </a:lnTo>
                <a:lnTo>
                  <a:pt x="668" y="49"/>
                </a:lnTo>
                <a:lnTo>
                  <a:pt x="675" y="45"/>
                </a:lnTo>
                <a:lnTo>
                  <a:pt x="682" y="41"/>
                </a:lnTo>
                <a:lnTo>
                  <a:pt x="689" y="37"/>
                </a:lnTo>
                <a:lnTo>
                  <a:pt x="696" y="34"/>
                </a:lnTo>
                <a:lnTo>
                  <a:pt x="703" y="30"/>
                </a:lnTo>
                <a:lnTo>
                  <a:pt x="710" y="27"/>
                </a:lnTo>
                <a:lnTo>
                  <a:pt x="710" y="23"/>
                </a:lnTo>
                <a:lnTo>
                  <a:pt x="717" y="20"/>
                </a:lnTo>
                <a:lnTo>
                  <a:pt x="724" y="18"/>
                </a:lnTo>
                <a:lnTo>
                  <a:pt x="731" y="15"/>
                </a:lnTo>
                <a:lnTo>
                  <a:pt x="738" y="12"/>
                </a:lnTo>
                <a:lnTo>
                  <a:pt x="745" y="11"/>
                </a:lnTo>
                <a:lnTo>
                  <a:pt x="752" y="8"/>
                </a:lnTo>
                <a:lnTo>
                  <a:pt x="759" y="5"/>
                </a:lnTo>
                <a:lnTo>
                  <a:pt x="766" y="4"/>
                </a:lnTo>
                <a:lnTo>
                  <a:pt x="773" y="3"/>
                </a:lnTo>
                <a:lnTo>
                  <a:pt x="780" y="1"/>
                </a:lnTo>
                <a:lnTo>
                  <a:pt x="787" y="0"/>
                </a:lnTo>
                <a:lnTo>
                  <a:pt x="794"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56" name="Freeform 19">
            <a:extLst>
              <a:ext uri="{FF2B5EF4-FFF2-40B4-BE49-F238E27FC236}">
                <a16:creationId xmlns:a16="http://schemas.microsoft.com/office/drawing/2014/main" id="{9FBA0FB7-BC9A-4B55-8B2B-BE270335895B}"/>
              </a:ext>
            </a:extLst>
          </p:cNvPr>
          <p:cNvSpPr>
            <a:spLocks/>
          </p:cNvSpPr>
          <p:nvPr/>
        </p:nvSpPr>
        <p:spPr bwMode="auto">
          <a:xfrm>
            <a:off x="3463925" y="4343400"/>
            <a:ext cx="974725" cy="255588"/>
          </a:xfrm>
          <a:custGeom>
            <a:avLst/>
            <a:gdLst>
              <a:gd name="T0" fmla="*/ 14 w 794"/>
              <a:gd name="T1" fmla="*/ 0 h 468"/>
              <a:gd name="T2" fmla="*/ 35 w 794"/>
              <a:gd name="T3" fmla="*/ 1 h 468"/>
              <a:gd name="T4" fmla="*/ 56 w 794"/>
              <a:gd name="T5" fmla="*/ 5 h 468"/>
              <a:gd name="T6" fmla="*/ 77 w 794"/>
              <a:gd name="T7" fmla="*/ 11 h 468"/>
              <a:gd name="T8" fmla="*/ 98 w 794"/>
              <a:gd name="T9" fmla="*/ 19 h 468"/>
              <a:gd name="T10" fmla="*/ 112 w 794"/>
              <a:gd name="T11" fmla="*/ 29 h 468"/>
              <a:gd name="T12" fmla="*/ 133 w 794"/>
              <a:gd name="T13" fmla="*/ 40 h 468"/>
              <a:gd name="T14" fmla="*/ 154 w 794"/>
              <a:gd name="T15" fmla="*/ 52 h 468"/>
              <a:gd name="T16" fmla="*/ 168 w 794"/>
              <a:gd name="T17" fmla="*/ 66 h 468"/>
              <a:gd name="T18" fmla="*/ 190 w 794"/>
              <a:gd name="T19" fmla="*/ 81 h 468"/>
              <a:gd name="T20" fmla="*/ 204 w 794"/>
              <a:gd name="T21" fmla="*/ 99 h 468"/>
              <a:gd name="T22" fmla="*/ 225 w 794"/>
              <a:gd name="T23" fmla="*/ 115 h 468"/>
              <a:gd name="T24" fmla="*/ 246 w 794"/>
              <a:gd name="T25" fmla="*/ 134 h 468"/>
              <a:gd name="T26" fmla="*/ 260 w 794"/>
              <a:gd name="T27" fmla="*/ 153 h 468"/>
              <a:gd name="T28" fmla="*/ 281 w 794"/>
              <a:gd name="T29" fmla="*/ 174 h 468"/>
              <a:gd name="T30" fmla="*/ 295 w 794"/>
              <a:gd name="T31" fmla="*/ 195 h 468"/>
              <a:gd name="T32" fmla="*/ 316 w 794"/>
              <a:gd name="T33" fmla="*/ 217 h 468"/>
              <a:gd name="T34" fmla="*/ 337 w 794"/>
              <a:gd name="T35" fmla="*/ 237 h 468"/>
              <a:gd name="T36" fmla="*/ 351 w 794"/>
              <a:gd name="T37" fmla="*/ 258 h 468"/>
              <a:gd name="T38" fmla="*/ 372 w 794"/>
              <a:gd name="T39" fmla="*/ 280 h 468"/>
              <a:gd name="T40" fmla="*/ 386 w 794"/>
              <a:gd name="T41" fmla="*/ 300 h 468"/>
              <a:gd name="T42" fmla="*/ 407 w 794"/>
              <a:gd name="T43" fmla="*/ 319 h 468"/>
              <a:gd name="T44" fmla="*/ 428 w 794"/>
              <a:gd name="T45" fmla="*/ 339 h 468"/>
              <a:gd name="T46" fmla="*/ 442 w 794"/>
              <a:gd name="T47" fmla="*/ 358 h 468"/>
              <a:gd name="T48" fmla="*/ 463 w 794"/>
              <a:gd name="T49" fmla="*/ 374 h 468"/>
              <a:gd name="T50" fmla="*/ 477 w 794"/>
              <a:gd name="T51" fmla="*/ 391 h 468"/>
              <a:gd name="T52" fmla="*/ 499 w 794"/>
              <a:gd name="T53" fmla="*/ 406 h 468"/>
              <a:gd name="T54" fmla="*/ 520 w 794"/>
              <a:gd name="T55" fmla="*/ 420 h 468"/>
              <a:gd name="T56" fmla="*/ 534 w 794"/>
              <a:gd name="T57" fmla="*/ 432 h 468"/>
              <a:gd name="T58" fmla="*/ 555 w 794"/>
              <a:gd name="T59" fmla="*/ 443 h 468"/>
              <a:gd name="T60" fmla="*/ 576 w 794"/>
              <a:gd name="T61" fmla="*/ 451 h 468"/>
              <a:gd name="T62" fmla="*/ 590 w 794"/>
              <a:gd name="T63" fmla="*/ 458 h 468"/>
              <a:gd name="T64" fmla="*/ 611 w 794"/>
              <a:gd name="T65" fmla="*/ 463 h 468"/>
              <a:gd name="T66" fmla="*/ 625 w 794"/>
              <a:gd name="T67" fmla="*/ 466 h 468"/>
              <a:gd name="T68" fmla="*/ 646 w 794"/>
              <a:gd name="T69" fmla="*/ 468 h 468"/>
              <a:gd name="T70" fmla="*/ 667 w 794"/>
              <a:gd name="T71" fmla="*/ 468 h 468"/>
              <a:gd name="T72" fmla="*/ 688 w 794"/>
              <a:gd name="T73" fmla="*/ 465 h 468"/>
              <a:gd name="T74" fmla="*/ 709 w 794"/>
              <a:gd name="T75" fmla="*/ 459 h 468"/>
              <a:gd name="T76" fmla="*/ 723 w 794"/>
              <a:gd name="T77" fmla="*/ 452 h 468"/>
              <a:gd name="T78" fmla="*/ 744 w 794"/>
              <a:gd name="T79" fmla="*/ 444 h 468"/>
              <a:gd name="T80" fmla="*/ 758 w 794"/>
              <a:gd name="T81" fmla="*/ 435 h 468"/>
              <a:gd name="T82" fmla="*/ 779 w 794"/>
              <a:gd name="T83" fmla="*/ 422 h 46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94"/>
              <a:gd name="T127" fmla="*/ 0 h 468"/>
              <a:gd name="T128" fmla="*/ 794 w 794"/>
              <a:gd name="T129" fmla="*/ 468 h 46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94" h="468">
                <a:moveTo>
                  <a:pt x="0" y="0"/>
                </a:moveTo>
                <a:lnTo>
                  <a:pt x="7" y="0"/>
                </a:lnTo>
                <a:lnTo>
                  <a:pt x="14" y="0"/>
                </a:lnTo>
                <a:lnTo>
                  <a:pt x="21" y="0"/>
                </a:lnTo>
                <a:lnTo>
                  <a:pt x="28" y="0"/>
                </a:lnTo>
                <a:lnTo>
                  <a:pt x="35" y="1"/>
                </a:lnTo>
                <a:lnTo>
                  <a:pt x="42" y="1"/>
                </a:lnTo>
                <a:lnTo>
                  <a:pt x="49" y="3"/>
                </a:lnTo>
                <a:lnTo>
                  <a:pt x="56" y="5"/>
                </a:lnTo>
                <a:lnTo>
                  <a:pt x="63" y="7"/>
                </a:lnTo>
                <a:lnTo>
                  <a:pt x="70" y="9"/>
                </a:lnTo>
                <a:lnTo>
                  <a:pt x="77" y="11"/>
                </a:lnTo>
                <a:lnTo>
                  <a:pt x="84" y="14"/>
                </a:lnTo>
                <a:lnTo>
                  <a:pt x="91" y="16"/>
                </a:lnTo>
                <a:lnTo>
                  <a:pt x="98" y="19"/>
                </a:lnTo>
                <a:lnTo>
                  <a:pt x="105" y="22"/>
                </a:lnTo>
                <a:lnTo>
                  <a:pt x="105" y="25"/>
                </a:lnTo>
                <a:lnTo>
                  <a:pt x="112" y="29"/>
                </a:lnTo>
                <a:lnTo>
                  <a:pt x="119" y="31"/>
                </a:lnTo>
                <a:lnTo>
                  <a:pt x="126" y="36"/>
                </a:lnTo>
                <a:lnTo>
                  <a:pt x="133" y="40"/>
                </a:lnTo>
                <a:lnTo>
                  <a:pt x="140" y="44"/>
                </a:lnTo>
                <a:lnTo>
                  <a:pt x="147" y="48"/>
                </a:lnTo>
                <a:lnTo>
                  <a:pt x="154" y="52"/>
                </a:lnTo>
                <a:lnTo>
                  <a:pt x="154" y="56"/>
                </a:lnTo>
                <a:lnTo>
                  <a:pt x="161" y="62"/>
                </a:lnTo>
                <a:lnTo>
                  <a:pt x="168" y="66"/>
                </a:lnTo>
                <a:lnTo>
                  <a:pt x="175" y="71"/>
                </a:lnTo>
                <a:lnTo>
                  <a:pt x="183" y="77"/>
                </a:lnTo>
                <a:lnTo>
                  <a:pt x="190" y="81"/>
                </a:lnTo>
                <a:lnTo>
                  <a:pt x="197" y="86"/>
                </a:lnTo>
                <a:lnTo>
                  <a:pt x="197" y="92"/>
                </a:lnTo>
                <a:lnTo>
                  <a:pt x="204" y="99"/>
                </a:lnTo>
                <a:lnTo>
                  <a:pt x="211" y="104"/>
                </a:lnTo>
                <a:lnTo>
                  <a:pt x="218" y="110"/>
                </a:lnTo>
                <a:lnTo>
                  <a:pt x="225" y="115"/>
                </a:lnTo>
                <a:lnTo>
                  <a:pt x="232" y="122"/>
                </a:lnTo>
                <a:lnTo>
                  <a:pt x="239" y="129"/>
                </a:lnTo>
                <a:lnTo>
                  <a:pt x="246" y="134"/>
                </a:lnTo>
                <a:lnTo>
                  <a:pt x="246" y="141"/>
                </a:lnTo>
                <a:lnTo>
                  <a:pt x="253" y="148"/>
                </a:lnTo>
                <a:lnTo>
                  <a:pt x="260" y="153"/>
                </a:lnTo>
                <a:lnTo>
                  <a:pt x="267" y="160"/>
                </a:lnTo>
                <a:lnTo>
                  <a:pt x="274" y="167"/>
                </a:lnTo>
                <a:lnTo>
                  <a:pt x="281" y="174"/>
                </a:lnTo>
                <a:lnTo>
                  <a:pt x="288" y="181"/>
                </a:lnTo>
                <a:lnTo>
                  <a:pt x="295" y="188"/>
                </a:lnTo>
                <a:lnTo>
                  <a:pt x="295" y="195"/>
                </a:lnTo>
                <a:lnTo>
                  <a:pt x="302" y="201"/>
                </a:lnTo>
                <a:lnTo>
                  <a:pt x="309" y="208"/>
                </a:lnTo>
                <a:lnTo>
                  <a:pt x="316" y="217"/>
                </a:lnTo>
                <a:lnTo>
                  <a:pt x="323" y="223"/>
                </a:lnTo>
                <a:lnTo>
                  <a:pt x="330" y="230"/>
                </a:lnTo>
                <a:lnTo>
                  <a:pt x="337" y="237"/>
                </a:lnTo>
                <a:lnTo>
                  <a:pt x="337" y="244"/>
                </a:lnTo>
                <a:lnTo>
                  <a:pt x="344" y="251"/>
                </a:lnTo>
                <a:lnTo>
                  <a:pt x="351" y="258"/>
                </a:lnTo>
                <a:lnTo>
                  <a:pt x="358" y="265"/>
                </a:lnTo>
                <a:lnTo>
                  <a:pt x="365" y="271"/>
                </a:lnTo>
                <a:lnTo>
                  <a:pt x="372" y="280"/>
                </a:lnTo>
                <a:lnTo>
                  <a:pt x="379" y="287"/>
                </a:lnTo>
                <a:lnTo>
                  <a:pt x="386" y="293"/>
                </a:lnTo>
                <a:lnTo>
                  <a:pt x="386" y="300"/>
                </a:lnTo>
                <a:lnTo>
                  <a:pt x="393" y="306"/>
                </a:lnTo>
                <a:lnTo>
                  <a:pt x="400" y="313"/>
                </a:lnTo>
                <a:lnTo>
                  <a:pt x="407" y="319"/>
                </a:lnTo>
                <a:lnTo>
                  <a:pt x="414" y="326"/>
                </a:lnTo>
                <a:lnTo>
                  <a:pt x="421" y="333"/>
                </a:lnTo>
                <a:lnTo>
                  <a:pt x="428" y="339"/>
                </a:lnTo>
                <a:lnTo>
                  <a:pt x="435" y="345"/>
                </a:lnTo>
                <a:lnTo>
                  <a:pt x="435" y="351"/>
                </a:lnTo>
                <a:lnTo>
                  <a:pt x="442" y="358"/>
                </a:lnTo>
                <a:lnTo>
                  <a:pt x="449" y="363"/>
                </a:lnTo>
                <a:lnTo>
                  <a:pt x="456" y="369"/>
                </a:lnTo>
                <a:lnTo>
                  <a:pt x="463" y="374"/>
                </a:lnTo>
                <a:lnTo>
                  <a:pt x="470" y="380"/>
                </a:lnTo>
                <a:lnTo>
                  <a:pt x="477" y="385"/>
                </a:lnTo>
                <a:lnTo>
                  <a:pt x="477" y="391"/>
                </a:lnTo>
                <a:lnTo>
                  <a:pt x="485" y="396"/>
                </a:lnTo>
                <a:lnTo>
                  <a:pt x="492" y="402"/>
                </a:lnTo>
                <a:lnTo>
                  <a:pt x="499" y="406"/>
                </a:lnTo>
                <a:lnTo>
                  <a:pt x="506" y="411"/>
                </a:lnTo>
                <a:lnTo>
                  <a:pt x="513" y="415"/>
                </a:lnTo>
                <a:lnTo>
                  <a:pt x="520" y="420"/>
                </a:lnTo>
                <a:lnTo>
                  <a:pt x="527" y="424"/>
                </a:lnTo>
                <a:lnTo>
                  <a:pt x="527" y="428"/>
                </a:lnTo>
                <a:lnTo>
                  <a:pt x="534" y="432"/>
                </a:lnTo>
                <a:lnTo>
                  <a:pt x="541" y="436"/>
                </a:lnTo>
                <a:lnTo>
                  <a:pt x="548" y="439"/>
                </a:lnTo>
                <a:lnTo>
                  <a:pt x="555" y="443"/>
                </a:lnTo>
                <a:lnTo>
                  <a:pt x="562" y="446"/>
                </a:lnTo>
                <a:lnTo>
                  <a:pt x="569" y="448"/>
                </a:lnTo>
                <a:lnTo>
                  <a:pt x="576" y="451"/>
                </a:lnTo>
                <a:lnTo>
                  <a:pt x="576" y="454"/>
                </a:lnTo>
                <a:lnTo>
                  <a:pt x="583" y="457"/>
                </a:lnTo>
                <a:lnTo>
                  <a:pt x="590" y="458"/>
                </a:lnTo>
                <a:lnTo>
                  <a:pt x="597" y="461"/>
                </a:lnTo>
                <a:lnTo>
                  <a:pt x="604" y="462"/>
                </a:lnTo>
                <a:lnTo>
                  <a:pt x="611" y="463"/>
                </a:lnTo>
                <a:lnTo>
                  <a:pt x="625" y="466"/>
                </a:lnTo>
                <a:lnTo>
                  <a:pt x="618" y="466"/>
                </a:lnTo>
                <a:lnTo>
                  <a:pt x="625" y="466"/>
                </a:lnTo>
                <a:lnTo>
                  <a:pt x="632" y="468"/>
                </a:lnTo>
                <a:lnTo>
                  <a:pt x="639" y="468"/>
                </a:lnTo>
                <a:lnTo>
                  <a:pt x="646" y="468"/>
                </a:lnTo>
                <a:lnTo>
                  <a:pt x="653" y="468"/>
                </a:lnTo>
                <a:lnTo>
                  <a:pt x="660" y="468"/>
                </a:lnTo>
                <a:lnTo>
                  <a:pt x="667" y="468"/>
                </a:lnTo>
                <a:lnTo>
                  <a:pt x="674" y="466"/>
                </a:lnTo>
                <a:lnTo>
                  <a:pt x="681" y="465"/>
                </a:lnTo>
                <a:lnTo>
                  <a:pt x="688" y="465"/>
                </a:lnTo>
                <a:lnTo>
                  <a:pt x="695" y="462"/>
                </a:lnTo>
                <a:lnTo>
                  <a:pt x="702" y="461"/>
                </a:lnTo>
                <a:lnTo>
                  <a:pt x="709" y="459"/>
                </a:lnTo>
                <a:lnTo>
                  <a:pt x="716" y="458"/>
                </a:lnTo>
                <a:lnTo>
                  <a:pt x="716" y="455"/>
                </a:lnTo>
                <a:lnTo>
                  <a:pt x="723" y="452"/>
                </a:lnTo>
                <a:lnTo>
                  <a:pt x="730" y="450"/>
                </a:lnTo>
                <a:lnTo>
                  <a:pt x="737" y="447"/>
                </a:lnTo>
                <a:lnTo>
                  <a:pt x="744" y="444"/>
                </a:lnTo>
                <a:lnTo>
                  <a:pt x="751" y="441"/>
                </a:lnTo>
                <a:lnTo>
                  <a:pt x="758" y="437"/>
                </a:lnTo>
                <a:lnTo>
                  <a:pt x="758" y="435"/>
                </a:lnTo>
                <a:lnTo>
                  <a:pt x="765" y="431"/>
                </a:lnTo>
                <a:lnTo>
                  <a:pt x="772" y="426"/>
                </a:lnTo>
                <a:lnTo>
                  <a:pt x="779" y="422"/>
                </a:lnTo>
                <a:lnTo>
                  <a:pt x="787" y="418"/>
                </a:lnTo>
                <a:lnTo>
                  <a:pt x="794" y="414"/>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57" name="Freeform 20">
            <a:extLst>
              <a:ext uri="{FF2B5EF4-FFF2-40B4-BE49-F238E27FC236}">
                <a16:creationId xmlns:a16="http://schemas.microsoft.com/office/drawing/2014/main" id="{8E4E92BB-6553-46D6-B267-2327ACECF5D7}"/>
              </a:ext>
            </a:extLst>
          </p:cNvPr>
          <p:cNvSpPr>
            <a:spLocks/>
          </p:cNvSpPr>
          <p:nvPr/>
        </p:nvSpPr>
        <p:spPr bwMode="auto">
          <a:xfrm>
            <a:off x="4438650" y="4343400"/>
            <a:ext cx="827088" cy="225425"/>
          </a:xfrm>
          <a:custGeom>
            <a:avLst/>
            <a:gdLst>
              <a:gd name="T0" fmla="*/ 7 w 674"/>
              <a:gd name="T1" fmla="*/ 409 h 414"/>
              <a:gd name="T2" fmla="*/ 14 w 674"/>
              <a:gd name="T3" fmla="*/ 399 h 414"/>
              <a:gd name="T4" fmla="*/ 28 w 674"/>
              <a:gd name="T5" fmla="*/ 389 h 414"/>
              <a:gd name="T6" fmla="*/ 42 w 674"/>
              <a:gd name="T7" fmla="*/ 378 h 414"/>
              <a:gd name="T8" fmla="*/ 56 w 674"/>
              <a:gd name="T9" fmla="*/ 366 h 414"/>
              <a:gd name="T10" fmla="*/ 63 w 674"/>
              <a:gd name="T11" fmla="*/ 355 h 414"/>
              <a:gd name="T12" fmla="*/ 77 w 674"/>
              <a:gd name="T13" fmla="*/ 343 h 414"/>
              <a:gd name="T14" fmla="*/ 91 w 674"/>
              <a:gd name="T15" fmla="*/ 330 h 414"/>
              <a:gd name="T16" fmla="*/ 105 w 674"/>
              <a:gd name="T17" fmla="*/ 317 h 414"/>
              <a:gd name="T18" fmla="*/ 112 w 674"/>
              <a:gd name="T19" fmla="*/ 303 h 414"/>
              <a:gd name="T20" fmla="*/ 126 w 674"/>
              <a:gd name="T21" fmla="*/ 289 h 414"/>
              <a:gd name="T22" fmla="*/ 140 w 674"/>
              <a:gd name="T23" fmla="*/ 276 h 414"/>
              <a:gd name="T24" fmla="*/ 154 w 674"/>
              <a:gd name="T25" fmla="*/ 262 h 414"/>
              <a:gd name="T26" fmla="*/ 161 w 674"/>
              <a:gd name="T27" fmla="*/ 248 h 414"/>
              <a:gd name="T28" fmla="*/ 175 w 674"/>
              <a:gd name="T29" fmla="*/ 234 h 414"/>
              <a:gd name="T30" fmla="*/ 189 w 674"/>
              <a:gd name="T31" fmla="*/ 219 h 414"/>
              <a:gd name="T32" fmla="*/ 203 w 674"/>
              <a:gd name="T33" fmla="*/ 206 h 414"/>
              <a:gd name="T34" fmla="*/ 210 w 674"/>
              <a:gd name="T35" fmla="*/ 192 h 414"/>
              <a:gd name="T36" fmla="*/ 224 w 674"/>
              <a:gd name="T37" fmla="*/ 178 h 414"/>
              <a:gd name="T38" fmla="*/ 238 w 674"/>
              <a:gd name="T39" fmla="*/ 164 h 414"/>
              <a:gd name="T40" fmla="*/ 245 w 674"/>
              <a:gd name="T41" fmla="*/ 151 h 414"/>
              <a:gd name="T42" fmla="*/ 259 w 674"/>
              <a:gd name="T43" fmla="*/ 138 h 414"/>
              <a:gd name="T44" fmla="*/ 273 w 674"/>
              <a:gd name="T45" fmla="*/ 126 h 414"/>
              <a:gd name="T46" fmla="*/ 287 w 674"/>
              <a:gd name="T47" fmla="*/ 114 h 414"/>
              <a:gd name="T48" fmla="*/ 295 w 674"/>
              <a:gd name="T49" fmla="*/ 101 h 414"/>
              <a:gd name="T50" fmla="*/ 309 w 674"/>
              <a:gd name="T51" fmla="*/ 90 h 414"/>
              <a:gd name="T52" fmla="*/ 323 w 674"/>
              <a:gd name="T53" fmla="*/ 79 h 414"/>
              <a:gd name="T54" fmla="*/ 337 w 674"/>
              <a:gd name="T55" fmla="*/ 68 h 414"/>
              <a:gd name="T56" fmla="*/ 344 w 674"/>
              <a:gd name="T57" fmla="*/ 59 h 414"/>
              <a:gd name="T58" fmla="*/ 358 w 674"/>
              <a:gd name="T59" fmla="*/ 49 h 414"/>
              <a:gd name="T60" fmla="*/ 372 w 674"/>
              <a:gd name="T61" fmla="*/ 41 h 414"/>
              <a:gd name="T62" fmla="*/ 386 w 674"/>
              <a:gd name="T63" fmla="*/ 34 h 414"/>
              <a:gd name="T64" fmla="*/ 393 w 674"/>
              <a:gd name="T65" fmla="*/ 27 h 414"/>
              <a:gd name="T66" fmla="*/ 407 w 674"/>
              <a:gd name="T67" fmla="*/ 20 h 414"/>
              <a:gd name="T68" fmla="*/ 421 w 674"/>
              <a:gd name="T69" fmla="*/ 15 h 414"/>
              <a:gd name="T70" fmla="*/ 435 w 674"/>
              <a:gd name="T71" fmla="*/ 11 h 414"/>
              <a:gd name="T72" fmla="*/ 442 w 674"/>
              <a:gd name="T73" fmla="*/ 7 h 414"/>
              <a:gd name="T74" fmla="*/ 456 w 674"/>
              <a:gd name="T75" fmla="*/ 4 h 414"/>
              <a:gd name="T76" fmla="*/ 470 w 674"/>
              <a:gd name="T77" fmla="*/ 1 h 414"/>
              <a:gd name="T78" fmla="*/ 484 w 674"/>
              <a:gd name="T79" fmla="*/ 0 h 414"/>
              <a:gd name="T80" fmla="*/ 498 w 674"/>
              <a:gd name="T81" fmla="*/ 0 h 414"/>
              <a:gd name="T82" fmla="*/ 512 w 674"/>
              <a:gd name="T83" fmla="*/ 0 h 414"/>
              <a:gd name="T84" fmla="*/ 526 w 674"/>
              <a:gd name="T85" fmla="*/ 3 h 414"/>
              <a:gd name="T86" fmla="*/ 540 w 674"/>
              <a:gd name="T87" fmla="*/ 5 h 414"/>
              <a:gd name="T88" fmla="*/ 554 w 674"/>
              <a:gd name="T89" fmla="*/ 9 h 414"/>
              <a:gd name="T90" fmla="*/ 568 w 674"/>
              <a:gd name="T91" fmla="*/ 14 h 414"/>
              <a:gd name="T92" fmla="*/ 575 w 674"/>
              <a:gd name="T93" fmla="*/ 19 h 414"/>
              <a:gd name="T94" fmla="*/ 589 w 674"/>
              <a:gd name="T95" fmla="*/ 25 h 414"/>
              <a:gd name="T96" fmla="*/ 604 w 674"/>
              <a:gd name="T97" fmla="*/ 31 h 414"/>
              <a:gd name="T98" fmla="*/ 618 w 674"/>
              <a:gd name="T99" fmla="*/ 40 h 414"/>
              <a:gd name="T100" fmla="*/ 625 w 674"/>
              <a:gd name="T101" fmla="*/ 48 h 414"/>
              <a:gd name="T102" fmla="*/ 639 w 674"/>
              <a:gd name="T103" fmla="*/ 56 h 414"/>
              <a:gd name="T104" fmla="*/ 653 w 674"/>
              <a:gd name="T105" fmla="*/ 66 h 414"/>
              <a:gd name="T106" fmla="*/ 667 w 674"/>
              <a:gd name="T107" fmla="*/ 75 h 4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74"/>
              <a:gd name="T163" fmla="*/ 0 h 414"/>
              <a:gd name="T164" fmla="*/ 674 w 674"/>
              <a:gd name="T165" fmla="*/ 414 h 4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74" h="414">
                <a:moveTo>
                  <a:pt x="0" y="414"/>
                </a:moveTo>
                <a:lnTo>
                  <a:pt x="7" y="409"/>
                </a:lnTo>
                <a:lnTo>
                  <a:pt x="14" y="404"/>
                </a:lnTo>
                <a:lnTo>
                  <a:pt x="14" y="399"/>
                </a:lnTo>
                <a:lnTo>
                  <a:pt x="21" y="393"/>
                </a:lnTo>
                <a:lnTo>
                  <a:pt x="28" y="389"/>
                </a:lnTo>
                <a:lnTo>
                  <a:pt x="35" y="384"/>
                </a:lnTo>
                <a:lnTo>
                  <a:pt x="42" y="378"/>
                </a:lnTo>
                <a:lnTo>
                  <a:pt x="49" y="373"/>
                </a:lnTo>
                <a:lnTo>
                  <a:pt x="56" y="366"/>
                </a:lnTo>
                <a:lnTo>
                  <a:pt x="63" y="361"/>
                </a:lnTo>
                <a:lnTo>
                  <a:pt x="63" y="355"/>
                </a:lnTo>
                <a:lnTo>
                  <a:pt x="70" y="348"/>
                </a:lnTo>
                <a:lnTo>
                  <a:pt x="77" y="343"/>
                </a:lnTo>
                <a:lnTo>
                  <a:pt x="84" y="336"/>
                </a:lnTo>
                <a:lnTo>
                  <a:pt x="91" y="330"/>
                </a:lnTo>
                <a:lnTo>
                  <a:pt x="98" y="324"/>
                </a:lnTo>
                <a:lnTo>
                  <a:pt x="105" y="317"/>
                </a:lnTo>
                <a:lnTo>
                  <a:pt x="105" y="310"/>
                </a:lnTo>
                <a:lnTo>
                  <a:pt x="112" y="303"/>
                </a:lnTo>
                <a:lnTo>
                  <a:pt x="119" y="296"/>
                </a:lnTo>
                <a:lnTo>
                  <a:pt x="126" y="289"/>
                </a:lnTo>
                <a:lnTo>
                  <a:pt x="133" y="282"/>
                </a:lnTo>
                <a:lnTo>
                  <a:pt x="140" y="276"/>
                </a:lnTo>
                <a:lnTo>
                  <a:pt x="147" y="269"/>
                </a:lnTo>
                <a:lnTo>
                  <a:pt x="154" y="262"/>
                </a:lnTo>
                <a:lnTo>
                  <a:pt x="154" y="255"/>
                </a:lnTo>
                <a:lnTo>
                  <a:pt x="161" y="248"/>
                </a:lnTo>
                <a:lnTo>
                  <a:pt x="168" y="241"/>
                </a:lnTo>
                <a:lnTo>
                  <a:pt x="175" y="234"/>
                </a:lnTo>
                <a:lnTo>
                  <a:pt x="182" y="228"/>
                </a:lnTo>
                <a:lnTo>
                  <a:pt x="189" y="219"/>
                </a:lnTo>
                <a:lnTo>
                  <a:pt x="196" y="212"/>
                </a:lnTo>
                <a:lnTo>
                  <a:pt x="203" y="206"/>
                </a:lnTo>
                <a:lnTo>
                  <a:pt x="203" y="199"/>
                </a:lnTo>
                <a:lnTo>
                  <a:pt x="210" y="192"/>
                </a:lnTo>
                <a:lnTo>
                  <a:pt x="217" y="185"/>
                </a:lnTo>
                <a:lnTo>
                  <a:pt x="224" y="178"/>
                </a:lnTo>
                <a:lnTo>
                  <a:pt x="231" y="171"/>
                </a:lnTo>
                <a:lnTo>
                  <a:pt x="238" y="164"/>
                </a:lnTo>
                <a:lnTo>
                  <a:pt x="245" y="158"/>
                </a:lnTo>
                <a:lnTo>
                  <a:pt x="245" y="151"/>
                </a:lnTo>
                <a:lnTo>
                  <a:pt x="252" y="145"/>
                </a:lnTo>
                <a:lnTo>
                  <a:pt x="259" y="138"/>
                </a:lnTo>
                <a:lnTo>
                  <a:pt x="266" y="132"/>
                </a:lnTo>
                <a:lnTo>
                  <a:pt x="273" y="126"/>
                </a:lnTo>
                <a:lnTo>
                  <a:pt x="280" y="119"/>
                </a:lnTo>
                <a:lnTo>
                  <a:pt x="287" y="114"/>
                </a:lnTo>
                <a:lnTo>
                  <a:pt x="295" y="107"/>
                </a:lnTo>
                <a:lnTo>
                  <a:pt x="295" y="101"/>
                </a:lnTo>
                <a:lnTo>
                  <a:pt x="302" y="96"/>
                </a:lnTo>
                <a:lnTo>
                  <a:pt x="309" y="90"/>
                </a:lnTo>
                <a:lnTo>
                  <a:pt x="316" y="85"/>
                </a:lnTo>
                <a:lnTo>
                  <a:pt x="323" y="79"/>
                </a:lnTo>
                <a:lnTo>
                  <a:pt x="330" y="74"/>
                </a:lnTo>
                <a:lnTo>
                  <a:pt x="337" y="68"/>
                </a:lnTo>
                <a:lnTo>
                  <a:pt x="344" y="64"/>
                </a:lnTo>
                <a:lnTo>
                  <a:pt x="344" y="59"/>
                </a:lnTo>
                <a:lnTo>
                  <a:pt x="351" y="55"/>
                </a:lnTo>
                <a:lnTo>
                  <a:pt x="358" y="49"/>
                </a:lnTo>
                <a:lnTo>
                  <a:pt x="365" y="45"/>
                </a:lnTo>
                <a:lnTo>
                  <a:pt x="372" y="41"/>
                </a:lnTo>
                <a:lnTo>
                  <a:pt x="379" y="37"/>
                </a:lnTo>
                <a:lnTo>
                  <a:pt x="386" y="34"/>
                </a:lnTo>
                <a:lnTo>
                  <a:pt x="386" y="30"/>
                </a:lnTo>
                <a:lnTo>
                  <a:pt x="393" y="27"/>
                </a:lnTo>
                <a:lnTo>
                  <a:pt x="400" y="23"/>
                </a:lnTo>
                <a:lnTo>
                  <a:pt x="407" y="20"/>
                </a:lnTo>
                <a:lnTo>
                  <a:pt x="414" y="18"/>
                </a:lnTo>
                <a:lnTo>
                  <a:pt x="421" y="15"/>
                </a:lnTo>
                <a:lnTo>
                  <a:pt x="428" y="12"/>
                </a:lnTo>
                <a:lnTo>
                  <a:pt x="435" y="11"/>
                </a:lnTo>
                <a:lnTo>
                  <a:pt x="435" y="8"/>
                </a:lnTo>
                <a:lnTo>
                  <a:pt x="442" y="7"/>
                </a:lnTo>
                <a:lnTo>
                  <a:pt x="449" y="5"/>
                </a:lnTo>
                <a:lnTo>
                  <a:pt x="456" y="4"/>
                </a:lnTo>
                <a:lnTo>
                  <a:pt x="463" y="3"/>
                </a:lnTo>
                <a:lnTo>
                  <a:pt x="470" y="1"/>
                </a:lnTo>
                <a:lnTo>
                  <a:pt x="477" y="0"/>
                </a:lnTo>
                <a:lnTo>
                  <a:pt x="484" y="0"/>
                </a:lnTo>
                <a:lnTo>
                  <a:pt x="491" y="0"/>
                </a:lnTo>
                <a:lnTo>
                  <a:pt x="498" y="0"/>
                </a:lnTo>
                <a:lnTo>
                  <a:pt x="505" y="0"/>
                </a:lnTo>
                <a:lnTo>
                  <a:pt x="512" y="0"/>
                </a:lnTo>
                <a:lnTo>
                  <a:pt x="519" y="1"/>
                </a:lnTo>
                <a:lnTo>
                  <a:pt x="526" y="3"/>
                </a:lnTo>
                <a:lnTo>
                  <a:pt x="533" y="4"/>
                </a:lnTo>
                <a:lnTo>
                  <a:pt x="540" y="5"/>
                </a:lnTo>
                <a:lnTo>
                  <a:pt x="547" y="7"/>
                </a:lnTo>
                <a:lnTo>
                  <a:pt x="554" y="9"/>
                </a:lnTo>
                <a:lnTo>
                  <a:pt x="561" y="11"/>
                </a:lnTo>
                <a:lnTo>
                  <a:pt x="568" y="14"/>
                </a:lnTo>
                <a:lnTo>
                  <a:pt x="575" y="16"/>
                </a:lnTo>
                <a:lnTo>
                  <a:pt x="575" y="19"/>
                </a:lnTo>
                <a:lnTo>
                  <a:pt x="582" y="22"/>
                </a:lnTo>
                <a:lnTo>
                  <a:pt x="589" y="25"/>
                </a:lnTo>
                <a:lnTo>
                  <a:pt x="597" y="29"/>
                </a:lnTo>
                <a:lnTo>
                  <a:pt x="604" y="31"/>
                </a:lnTo>
                <a:lnTo>
                  <a:pt x="611" y="36"/>
                </a:lnTo>
                <a:lnTo>
                  <a:pt x="618" y="40"/>
                </a:lnTo>
                <a:lnTo>
                  <a:pt x="625" y="44"/>
                </a:lnTo>
                <a:lnTo>
                  <a:pt x="625" y="48"/>
                </a:lnTo>
                <a:lnTo>
                  <a:pt x="632" y="52"/>
                </a:lnTo>
                <a:lnTo>
                  <a:pt x="639" y="56"/>
                </a:lnTo>
                <a:lnTo>
                  <a:pt x="646" y="62"/>
                </a:lnTo>
                <a:lnTo>
                  <a:pt x="653" y="66"/>
                </a:lnTo>
                <a:lnTo>
                  <a:pt x="660" y="71"/>
                </a:lnTo>
                <a:lnTo>
                  <a:pt x="667" y="75"/>
                </a:lnTo>
                <a:lnTo>
                  <a:pt x="674" y="81"/>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58" name="Rectangle 22">
            <a:extLst>
              <a:ext uri="{FF2B5EF4-FFF2-40B4-BE49-F238E27FC236}">
                <a16:creationId xmlns:a16="http://schemas.microsoft.com/office/drawing/2014/main" id="{B0F9A202-48CB-40FA-B1BB-7427CF5046D5}"/>
              </a:ext>
            </a:extLst>
          </p:cNvPr>
          <p:cNvSpPr>
            <a:spLocks noChangeArrowheads="1"/>
          </p:cNvSpPr>
          <p:nvPr/>
        </p:nvSpPr>
        <p:spPr bwMode="auto">
          <a:xfrm>
            <a:off x="1563688" y="4789488"/>
            <a:ext cx="3741737"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59" name="Rectangle 23">
            <a:extLst>
              <a:ext uri="{FF2B5EF4-FFF2-40B4-BE49-F238E27FC236}">
                <a16:creationId xmlns:a16="http://schemas.microsoft.com/office/drawing/2014/main" id="{B7B35F15-81BC-4F05-ABCB-5AAF5E572F22}"/>
              </a:ext>
            </a:extLst>
          </p:cNvPr>
          <p:cNvSpPr>
            <a:spLocks noChangeArrowheads="1"/>
          </p:cNvSpPr>
          <p:nvPr/>
        </p:nvSpPr>
        <p:spPr bwMode="auto">
          <a:xfrm>
            <a:off x="1563688" y="4789488"/>
            <a:ext cx="3741737" cy="2571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60" name="Line 24">
            <a:extLst>
              <a:ext uri="{FF2B5EF4-FFF2-40B4-BE49-F238E27FC236}">
                <a16:creationId xmlns:a16="http://schemas.microsoft.com/office/drawing/2014/main" id="{E0D34F1F-FD7A-4FF6-B6DA-3E9F13E193D7}"/>
              </a:ext>
            </a:extLst>
          </p:cNvPr>
          <p:cNvSpPr>
            <a:spLocks noChangeShapeType="1"/>
          </p:cNvSpPr>
          <p:nvPr/>
        </p:nvSpPr>
        <p:spPr bwMode="auto">
          <a:xfrm flipV="1">
            <a:off x="2805113" y="5043488"/>
            <a:ext cx="1587"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1" name="Line 25">
            <a:extLst>
              <a:ext uri="{FF2B5EF4-FFF2-40B4-BE49-F238E27FC236}">
                <a16:creationId xmlns:a16="http://schemas.microsoft.com/office/drawing/2014/main" id="{8B058A58-E5A6-4DC0-BE20-258853635BE4}"/>
              </a:ext>
            </a:extLst>
          </p:cNvPr>
          <p:cNvSpPr>
            <a:spLocks noChangeShapeType="1"/>
          </p:cNvSpPr>
          <p:nvPr/>
        </p:nvSpPr>
        <p:spPr bwMode="auto">
          <a:xfrm>
            <a:off x="2805113" y="4789488"/>
            <a:ext cx="158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2" name="Line 26">
            <a:extLst>
              <a:ext uri="{FF2B5EF4-FFF2-40B4-BE49-F238E27FC236}">
                <a16:creationId xmlns:a16="http://schemas.microsoft.com/office/drawing/2014/main" id="{FA1F27FC-F55F-4242-9CCA-32970454D03F}"/>
              </a:ext>
            </a:extLst>
          </p:cNvPr>
          <p:cNvSpPr>
            <a:spLocks noChangeShapeType="1"/>
          </p:cNvSpPr>
          <p:nvPr/>
        </p:nvSpPr>
        <p:spPr bwMode="auto">
          <a:xfrm flipV="1">
            <a:off x="4054475" y="504348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3" name="Line 27">
            <a:extLst>
              <a:ext uri="{FF2B5EF4-FFF2-40B4-BE49-F238E27FC236}">
                <a16:creationId xmlns:a16="http://schemas.microsoft.com/office/drawing/2014/main" id="{E8D7DF37-2181-4835-91F5-218C726725E9}"/>
              </a:ext>
            </a:extLst>
          </p:cNvPr>
          <p:cNvSpPr>
            <a:spLocks noChangeShapeType="1"/>
          </p:cNvSpPr>
          <p:nvPr/>
        </p:nvSpPr>
        <p:spPr bwMode="auto">
          <a:xfrm>
            <a:off x="4054475" y="4789488"/>
            <a:ext cx="158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4" name="Rectangle 28">
            <a:extLst>
              <a:ext uri="{FF2B5EF4-FFF2-40B4-BE49-F238E27FC236}">
                <a16:creationId xmlns:a16="http://schemas.microsoft.com/office/drawing/2014/main" id="{9C80240F-0F25-4EA9-8C61-8564D3E275C8}"/>
              </a:ext>
            </a:extLst>
          </p:cNvPr>
          <p:cNvSpPr>
            <a:spLocks noChangeArrowheads="1"/>
          </p:cNvSpPr>
          <p:nvPr/>
        </p:nvSpPr>
        <p:spPr bwMode="auto">
          <a:xfrm>
            <a:off x="3992563" y="5048250"/>
            <a:ext cx="12700" cy="1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00">
                <a:solidFill>
                  <a:srgbClr val="000000"/>
                </a:solidFill>
                <a:latin typeface="Helvetica" panose="020B0604020202020204" pitchFamily="34" charset="0"/>
              </a:rPr>
              <a:t>10</a:t>
            </a:r>
            <a:endParaRPr lang="en-US" altLang="en-US">
              <a:latin typeface="Arial" panose="020B0604020202020204" pitchFamily="34" charset="0"/>
            </a:endParaRPr>
          </a:p>
        </p:txBody>
      </p:sp>
      <p:sp>
        <p:nvSpPr>
          <p:cNvPr id="10265" name="Freeform 29">
            <a:extLst>
              <a:ext uri="{FF2B5EF4-FFF2-40B4-BE49-F238E27FC236}">
                <a16:creationId xmlns:a16="http://schemas.microsoft.com/office/drawing/2014/main" id="{074714EC-5DA8-4B8D-A84A-16E359082845}"/>
              </a:ext>
            </a:extLst>
          </p:cNvPr>
          <p:cNvSpPr>
            <a:spLocks/>
          </p:cNvSpPr>
          <p:nvPr/>
        </p:nvSpPr>
        <p:spPr bwMode="auto">
          <a:xfrm>
            <a:off x="1563688" y="4789488"/>
            <a:ext cx="965200" cy="214312"/>
          </a:xfrm>
          <a:custGeom>
            <a:avLst/>
            <a:gdLst>
              <a:gd name="T0" fmla="*/ 7 w 786"/>
              <a:gd name="T1" fmla="*/ 219 h 391"/>
              <a:gd name="T2" fmla="*/ 28 w 786"/>
              <a:gd name="T3" fmla="*/ 199 h 391"/>
              <a:gd name="T4" fmla="*/ 42 w 786"/>
              <a:gd name="T5" fmla="*/ 178 h 391"/>
              <a:gd name="T6" fmla="*/ 63 w 786"/>
              <a:gd name="T7" fmla="*/ 158 h 391"/>
              <a:gd name="T8" fmla="*/ 84 w 786"/>
              <a:gd name="T9" fmla="*/ 138 h 391"/>
              <a:gd name="T10" fmla="*/ 98 w 786"/>
              <a:gd name="T11" fmla="*/ 119 h 391"/>
              <a:gd name="T12" fmla="*/ 119 w 786"/>
              <a:gd name="T13" fmla="*/ 101 h 391"/>
              <a:gd name="T14" fmla="*/ 140 w 786"/>
              <a:gd name="T15" fmla="*/ 84 h 391"/>
              <a:gd name="T16" fmla="*/ 154 w 786"/>
              <a:gd name="T17" fmla="*/ 68 h 391"/>
              <a:gd name="T18" fmla="*/ 175 w 786"/>
              <a:gd name="T19" fmla="*/ 55 h 391"/>
              <a:gd name="T20" fmla="*/ 189 w 786"/>
              <a:gd name="T21" fmla="*/ 41 h 391"/>
              <a:gd name="T22" fmla="*/ 210 w 786"/>
              <a:gd name="T23" fmla="*/ 30 h 391"/>
              <a:gd name="T24" fmla="*/ 231 w 786"/>
              <a:gd name="T25" fmla="*/ 20 h 391"/>
              <a:gd name="T26" fmla="*/ 246 w 786"/>
              <a:gd name="T27" fmla="*/ 12 h 391"/>
              <a:gd name="T28" fmla="*/ 267 w 786"/>
              <a:gd name="T29" fmla="*/ 7 h 391"/>
              <a:gd name="T30" fmla="*/ 281 w 786"/>
              <a:gd name="T31" fmla="*/ 3 h 391"/>
              <a:gd name="T32" fmla="*/ 309 w 786"/>
              <a:gd name="T33" fmla="*/ 0 h 391"/>
              <a:gd name="T34" fmla="*/ 330 w 786"/>
              <a:gd name="T35" fmla="*/ 0 h 391"/>
              <a:gd name="T36" fmla="*/ 351 w 786"/>
              <a:gd name="T37" fmla="*/ 3 h 391"/>
              <a:gd name="T38" fmla="*/ 372 w 786"/>
              <a:gd name="T39" fmla="*/ 7 h 391"/>
              <a:gd name="T40" fmla="*/ 386 w 786"/>
              <a:gd name="T41" fmla="*/ 14 h 391"/>
              <a:gd name="T42" fmla="*/ 407 w 786"/>
              <a:gd name="T43" fmla="*/ 22 h 391"/>
              <a:gd name="T44" fmla="*/ 421 w 786"/>
              <a:gd name="T45" fmla="*/ 31 h 391"/>
              <a:gd name="T46" fmla="*/ 442 w 786"/>
              <a:gd name="T47" fmla="*/ 44 h 391"/>
              <a:gd name="T48" fmla="*/ 463 w 786"/>
              <a:gd name="T49" fmla="*/ 56 h 391"/>
              <a:gd name="T50" fmla="*/ 477 w 786"/>
              <a:gd name="T51" fmla="*/ 71 h 391"/>
              <a:gd name="T52" fmla="*/ 498 w 786"/>
              <a:gd name="T53" fmla="*/ 86 h 391"/>
              <a:gd name="T54" fmla="*/ 512 w 786"/>
              <a:gd name="T55" fmla="*/ 104 h 391"/>
              <a:gd name="T56" fmla="*/ 533 w 786"/>
              <a:gd name="T57" fmla="*/ 122 h 391"/>
              <a:gd name="T58" fmla="*/ 555 w 786"/>
              <a:gd name="T59" fmla="*/ 141 h 391"/>
              <a:gd name="T60" fmla="*/ 569 w 786"/>
              <a:gd name="T61" fmla="*/ 160 h 391"/>
              <a:gd name="T62" fmla="*/ 590 w 786"/>
              <a:gd name="T63" fmla="*/ 181 h 391"/>
              <a:gd name="T64" fmla="*/ 604 w 786"/>
              <a:gd name="T65" fmla="*/ 201 h 391"/>
              <a:gd name="T66" fmla="*/ 625 w 786"/>
              <a:gd name="T67" fmla="*/ 223 h 391"/>
              <a:gd name="T68" fmla="*/ 646 w 786"/>
              <a:gd name="T69" fmla="*/ 244 h 391"/>
              <a:gd name="T70" fmla="*/ 660 w 786"/>
              <a:gd name="T71" fmla="*/ 266 h 391"/>
              <a:gd name="T72" fmla="*/ 681 w 786"/>
              <a:gd name="T73" fmla="*/ 287 h 391"/>
              <a:gd name="T74" fmla="*/ 702 w 786"/>
              <a:gd name="T75" fmla="*/ 307 h 391"/>
              <a:gd name="T76" fmla="*/ 716 w 786"/>
              <a:gd name="T77" fmla="*/ 326 h 391"/>
              <a:gd name="T78" fmla="*/ 737 w 786"/>
              <a:gd name="T79" fmla="*/ 345 h 391"/>
              <a:gd name="T80" fmla="*/ 751 w 786"/>
              <a:gd name="T81" fmla="*/ 363 h 391"/>
              <a:gd name="T82" fmla="*/ 772 w 786"/>
              <a:gd name="T83" fmla="*/ 380 h 3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86"/>
              <a:gd name="T127" fmla="*/ 0 h 391"/>
              <a:gd name="T128" fmla="*/ 786 w 786"/>
              <a:gd name="T129" fmla="*/ 391 h 39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86" h="391">
                <a:moveTo>
                  <a:pt x="0" y="234"/>
                </a:moveTo>
                <a:lnTo>
                  <a:pt x="0" y="226"/>
                </a:lnTo>
                <a:lnTo>
                  <a:pt x="7" y="219"/>
                </a:lnTo>
                <a:lnTo>
                  <a:pt x="14" y="212"/>
                </a:lnTo>
                <a:lnTo>
                  <a:pt x="21" y="206"/>
                </a:lnTo>
                <a:lnTo>
                  <a:pt x="28" y="199"/>
                </a:lnTo>
                <a:lnTo>
                  <a:pt x="35" y="192"/>
                </a:lnTo>
                <a:lnTo>
                  <a:pt x="42" y="185"/>
                </a:lnTo>
                <a:lnTo>
                  <a:pt x="42" y="178"/>
                </a:lnTo>
                <a:lnTo>
                  <a:pt x="49" y="171"/>
                </a:lnTo>
                <a:lnTo>
                  <a:pt x="56" y="164"/>
                </a:lnTo>
                <a:lnTo>
                  <a:pt x="63" y="158"/>
                </a:lnTo>
                <a:lnTo>
                  <a:pt x="70" y="151"/>
                </a:lnTo>
                <a:lnTo>
                  <a:pt x="77" y="144"/>
                </a:lnTo>
                <a:lnTo>
                  <a:pt x="84" y="138"/>
                </a:lnTo>
                <a:lnTo>
                  <a:pt x="91" y="132"/>
                </a:lnTo>
                <a:lnTo>
                  <a:pt x="91" y="125"/>
                </a:lnTo>
                <a:lnTo>
                  <a:pt x="98" y="119"/>
                </a:lnTo>
                <a:lnTo>
                  <a:pt x="105" y="112"/>
                </a:lnTo>
                <a:lnTo>
                  <a:pt x="112" y="107"/>
                </a:lnTo>
                <a:lnTo>
                  <a:pt x="119" y="101"/>
                </a:lnTo>
                <a:lnTo>
                  <a:pt x="126" y="96"/>
                </a:lnTo>
                <a:lnTo>
                  <a:pt x="133" y="89"/>
                </a:lnTo>
                <a:lnTo>
                  <a:pt x="140" y="84"/>
                </a:lnTo>
                <a:lnTo>
                  <a:pt x="140" y="79"/>
                </a:lnTo>
                <a:lnTo>
                  <a:pt x="147" y="74"/>
                </a:lnTo>
                <a:lnTo>
                  <a:pt x="154" y="68"/>
                </a:lnTo>
                <a:lnTo>
                  <a:pt x="161" y="63"/>
                </a:lnTo>
                <a:lnTo>
                  <a:pt x="168" y="59"/>
                </a:lnTo>
                <a:lnTo>
                  <a:pt x="175" y="55"/>
                </a:lnTo>
                <a:lnTo>
                  <a:pt x="182" y="49"/>
                </a:lnTo>
                <a:lnTo>
                  <a:pt x="182" y="45"/>
                </a:lnTo>
                <a:lnTo>
                  <a:pt x="189" y="41"/>
                </a:lnTo>
                <a:lnTo>
                  <a:pt x="196" y="37"/>
                </a:lnTo>
                <a:lnTo>
                  <a:pt x="203" y="34"/>
                </a:lnTo>
                <a:lnTo>
                  <a:pt x="210" y="30"/>
                </a:lnTo>
                <a:lnTo>
                  <a:pt x="217" y="27"/>
                </a:lnTo>
                <a:lnTo>
                  <a:pt x="224" y="23"/>
                </a:lnTo>
                <a:lnTo>
                  <a:pt x="231" y="20"/>
                </a:lnTo>
                <a:lnTo>
                  <a:pt x="231" y="18"/>
                </a:lnTo>
                <a:lnTo>
                  <a:pt x="238" y="15"/>
                </a:lnTo>
                <a:lnTo>
                  <a:pt x="246" y="12"/>
                </a:lnTo>
                <a:lnTo>
                  <a:pt x="253" y="11"/>
                </a:lnTo>
                <a:lnTo>
                  <a:pt x="260" y="8"/>
                </a:lnTo>
                <a:lnTo>
                  <a:pt x="267" y="7"/>
                </a:lnTo>
                <a:lnTo>
                  <a:pt x="274" y="5"/>
                </a:lnTo>
                <a:lnTo>
                  <a:pt x="281" y="4"/>
                </a:lnTo>
                <a:lnTo>
                  <a:pt x="281" y="3"/>
                </a:lnTo>
                <a:lnTo>
                  <a:pt x="288" y="1"/>
                </a:lnTo>
                <a:lnTo>
                  <a:pt x="302" y="0"/>
                </a:lnTo>
                <a:lnTo>
                  <a:pt x="309" y="0"/>
                </a:lnTo>
                <a:lnTo>
                  <a:pt x="316" y="0"/>
                </a:lnTo>
                <a:lnTo>
                  <a:pt x="323" y="0"/>
                </a:lnTo>
                <a:lnTo>
                  <a:pt x="330" y="0"/>
                </a:lnTo>
                <a:lnTo>
                  <a:pt x="337" y="1"/>
                </a:lnTo>
                <a:lnTo>
                  <a:pt x="344" y="1"/>
                </a:lnTo>
                <a:lnTo>
                  <a:pt x="351" y="3"/>
                </a:lnTo>
                <a:lnTo>
                  <a:pt x="358" y="4"/>
                </a:lnTo>
                <a:lnTo>
                  <a:pt x="365" y="5"/>
                </a:lnTo>
                <a:lnTo>
                  <a:pt x="372" y="7"/>
                </a:lnTo>
                <a:lnTo>
                  <a:pt x="372" y="9"/>
                </a:lnTo>
                <a:lnTo>
                  <a:pt x="379" y="11"/>
                </a:lnTo>
                <a:lnTo>
                  <a:pt x="386" y="14"/>
                </a:lnTo>
                <a:lnTo>
                  <a:pt x="393" y="16"/>
                </a:lnTo>
                <a:lnTo>
                  <a:pt x="400" y="19"/>
                </a:lnTo>
                <a:lnTo>
                  <a:pt x="407" y="22"/>
                </a:lnTo>
                <a:lnTo>
                  <a:pt x="414" y="25"/>
                </a:lnTo>
                <a:lnTo>
                  <a:pt x="421" y="29"/>
                </a:lnTo>
                <a:lnTo>
                  <a:pt x="421" y="31"/>
                </a:lnTo>
                <a:lnTo>
                  <a:pt x="428" y="36"/>
                </a:lnTo>
                <a:lnTo>
                  <a:pt x="435" y="40"/>
                </a:lnTo>
                <a:lnTo>
                  <a:pt x="442" y="44"/>
                </a:lnTo>
                <a:lnTo>
                  <a:pt x="449" y="48"/>
                </a:lnTo>
                <a:lnTo>
                  <a:pt x="456" y="52"/>
                </a:lnTo>
                <a:lnTo>
                  <a:pt x="463" y="56"/>
                </a:lnTo>
                <a:lnTo>
                  <a:pt x="463" y="62"/>
                </a:lnTo>
                <a:lnTo>
                  <a:pt x="470" y="66"/>
                </a:lnTo>
                <a:lnTo>
                  <a:pt x="477" y="71"/>
                </a:lnTo>
                <a:lnTo>
                  <a:pt x="484" y="77"/>
                </a:lnTo>
                <a:lnTo>
                  <a:pt x="491" y="81"/>
                </a:lnTo>
                <a:lnTo>
                  <a:pt x="498" y="86"/>
                </a:lnTo>
                <a:lnTo>
                  <a:pt x="505" y="92"/>
                </a:lnTo>
                <a:lnTo>
                  <a:pt x="512" y="99"/>
                </a:lnTo>
                <a:lnTo>
                  <a:pt x="512" y="104"/>
                </a:lnTo>
                <a:lnTo>
                  <a:pt x="519" y="110"/>
                </a:lnTo>
                <a:lnTo>
                  <a:pt x="526" y="116"/>
                </a:lnTo>
                <a:lnTo>
                  <a:pt x="533" y="122"/>
                </a:lnTo>
                <a:lnTo>
                  <a:pt x="540" y="129"/>
                </a:lnTo>
                <a:lnTo>
                  <a:pt x="548" y="134"/>
                </a:lnTo>
                <a:lnTo>
                  <a:pt x="555" y="141"/>
                </a:lnTo>
                <a:lnTo>
                  <a:pt x="562" y="148"/>
                </a:lnTo>
                <a:lnTo>
                  <a:pt x="562" y="155"/>
                </a:lnTo>
                <a:lnTo>
                  <a:pt x="569" y="160"/>
                </a:lnTo>
                <a:lnTo>
                  <a:pt x="576" y="167"/>
                </a:lnTo>
                <a:lnTo>
                  <a:pt x="583" y="174"/>
                </a:lnTo>
                <a:lnTo>
                  <a:pt x="590" y="181"/>
                </a:lnTo>
                <a:lnTo>
                  <a:pt x="597" y="188"/>
                </a:lnTo>
                <a:lnTo>
                  <a:pt x="604" y="195"/>
                </a:lnTo>
                <a:lnTo>
                  <a:pt x="604" y="201"/>
                </a:lnTo>
                <a:lnTo>
                  <a:pt x="611" y="208"/>
                </a:lnTo>
                <a:lnTo>
                  <a:pt x="618" y="217"/>
                </a:lnTo>
                <a:lnTo>
                  <a:pt x="625" y="223"/>
                </a:lnTo>
                <a:lnTo>
                  <a:pt x="632" y="230"/>
                </a:lnTo>
                <a:lnTo>
                  <a:pt x="639" y="237"/>
                </a:lnTo>
                <a:lnTo>
                  <a:pt x="646" y="244"/>
                </a:lnTo>
                <a:lnTo>
                  <a:pt x="653" y="251"/>
                </a:lnTo>
                <a:lnTo>
                  <a:pt x="653" y="258"/>
                </a:lnTo>
                <a:lnTo>
                  <a:pt x="660" y="266"/>
                </a:lnTo>
                <a:lnTo>
                  <a:pt x="667" y="273"/>
                </a:lnTo>
                <a:lnTo>
                  <a:pt x="674" y="280"/>
                </a:lnTo>
                <a:lnTo>
                  <a:pt x="681" y="287"/>
                </a:lnTo>
                <a:lnTo>
                  <a:pt x="688" y="293"/>
                </a:lnTo>
                <a:lnTo>
                  <a:pt x="695" y="300"/>
                </a:lnTo>
                <a:lnTo>
                  <a:pt x="702" y="307"/>
                </a:lnTo>
                <a:lnTo>
                  <a:pt x="702" y="313"/>
                </a:lnTo>
                <a:lnTo>
                  <a:pt x="709" y="319"/>
                </a:lnTo>
                <a:lnTo>
                  <a:pt x="716" y="326"/>
                </a:lnTo>
                <a:lnTo>
                  <a:pt x="723" y="333"/>
                </a:lnTo>
                <a:lnTo>
                  <a:pt x="730" y="339"/>
                </a:lnTo>
                <a:lnTo>
                  <a:pt x="737" y="345"/>
                </a:lnTo>
                <a:lnTo>
                  <a:pt x="744" y="351"/>
                </a:lnTo>
                <a:lnTo>
                  <a:pt x="744" y="358"/>
                </a:lnTo>
                <a:lnTo>
                  <a:pt x="751" y="363"/>
                </a:lnTo>
                <a:lnTo>
                  <a:pt x="758" y="369"/>
                </a:lnTo>
                <a:lnTo>
                  <a:pt x="765" y="374"/>
                </a:lnTo>
                <a:lnTo>
                  <a:pt x="772" y="380"/>
                </a:lnTo>
                <a:lnTo>
                  <a:pt x="779" y="385"/>
                </a:lnTo>
                <a:lnTo>
                  <a:pt x="786" y="391"/>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66" name="Freeform 30">
            <a:extLst>
              <a:ext uri="{FF2B5EF4-FFF2-40B4-BE49-F238E27FC236}">
                <a16:creationId xmlns:a16="http://schemas.microsoft.com/office/drawing/2014/main" id="{72D6C98E-5E2C-46DB-972C-9AC78AD8038E}"/>
              </a:ext>
            </a:extLst>
          </p:cNvPr>
          <p:cNvSpPr>
            <a:spLocks/>
          </p:cNvSpPr>
          <p:nvPr/>
        </p:nvSpPr>
        <p:spPr bwMode="auto">
          <a:xfrm>
            <a:off x="2528888" y="4789488"/>
            <a:ext cx="974725" cy="257175"/>
          </a:xfrm>
          <a:custGeom>
            <a:avLst/>
            <a:gdLst>
              <a:gd name="T0" fmla="*/ 7 w 794"/>
              <a:gd name="T1" fmla="*/ 402 h 468"/>
              <a:gd name="T2" fmla="*/ 28 w 794"/>
              <a:gd name="T3" fmla="*/ 415 h 468"/>
              <a:gd name="T4" fmla="*/ 49 w 794"/>
              <a:gd name="T5" fmla="*/ 428 h 468"/>
              <a:gd name="T6" fmla="*/ 64 w 794"/>
              <a:gd name="T7" fmla="*/ 439 h 468"/>
              <a:gd name="T8" fmla="*/ 85 w 794"/>
              <a:gd name="T9" fmla="*/ 448 h 468"/>
              <a:gd name="T10" fmla="*/ 99 w 794"/>
              <a:gd name="T11" fmla="*/ 457 h 468"/>
              <a:gd name="T12" fmla="*/ 120 w 794"/>
              <a:gd name="T13" fmla="*/ 462 h 468"/>
              <a:gd name="T14" fmla="*/ 141 w 794"/>
              <a:gd name="T15" fmla="*/ 466 h 468"/>
              <a:gd name="T16" fmla="*/ 162 w 794"/>
              <a:gd name="T17" fmla="*/ 468 h 468"/>
              <a:gd name="T18" fmla="*/ 183 w 794"/>
              <a:gd name="T19" fmla="*/ 468 h 468"/>
              <a:gd name="T20" fmla="*/ 204 w 794"/>
              <a:gd name="T21" fmla="*/ 465 h 468"/>
              <a:gd name="T22" fmla="*/ 225 w 794"/>
              <a:gd name="T23" fmla="*/ 459 h 468"/>
              <a:gd name="T24" fmla="*/ 239 w 794"/>
              <a:gd name="T25" fmla="*/ 452 h 468"/>
              <a:gd name="T26" fmla="*/ 260 w 794"/>
              <a:gd name="T27" fmla="*/ 444 h 468"/>
              <a:gd name="T28" fmla="*/ 281 w 794"/>
              <a:gd name="T29" fmla="*/ 433 h 468"/>
              <a:gd name="T30" fmla="*/ 295 w 794"/>
              <a:gd name="T31" fmla="*/ 422 h 468"/>
              <a:gd name="T32" fmla="*/ 316 w 794"/>
              <a:gd name="T33" fmla="*/ 409 h 468"/>
              <a:gd name="T34" fmla="*/ 337 w 794"/>
              <a:gd name="T35" fmla="*/ 393 h 468"/>
              <a:gd name="T36" fmla="*/ 351 w 794"/>
              <a:gd name="T37" fmla="*/ 378 h 468"/>
              <a:gd name="T38" fmla="*/ 373 w 794"/>
              <a:gd name="T39" fmla="*/ 361 h 468"/>
              <a:gd name="T40" fmla="*/ 387 w 794"/>
              <a:gd name="T41" fmla="*/ 343 h 468"/>
              <a:gd name="T42" fmla="*/ 408 w 794"/>
              <a:gd name="T43" fmla="*/ 324 h 468"/>
              <a:gd name="T44" fmla="*/ 429 w 794"/>
              <a:gd name="T45" fmla="*/ 303 h 468"/>
              <a:gd name="T46" fmla="*/ 443 w 794"/>
              <a:gd name="T47" fmla="*/ 282 h 468"/>
              <a:gd name="T48" fmla="*/ 464 w 794"/>
              <a:gd name="T49" fmla="*/ 262 h 468"/>
              <a:gd name="T50" fmla="*/ 478 w 794"/>
              <a:gd name="T51" fmla="*/ 241 h 468"/>
              <a:gd name="T52" fmla="*/ 499 w 794"/>
              <a:gd name="T53" fmla="*/ 219 h 468"/>
              <a:gd name="T54" fmla="*/ 520 w 794"/>
              <a:gd name="T55" fmla="*/ 199 h 468"/>
              <a:gd name="T56" fmla="*/ 534 w 794"/>
              <a:gd name="T57" fmla="*/ 178 h 468"/>
              <a:gd name="T58" fmla="*/ 555 w 794"/>
              <a:gd name="T59" fmla="*/ 158 h 468"/>
              <a:gd name="T60" fmla="*/ 569 w 794"/>
              <a:gd name="T61" fmla="*/ 138 h 468"/>
              <a:gd name="T62" fmla="*/ 590 w 794"/>
              <a:gd name="T63" fmla="*/ 119 h 468"/>
              <a:gd name="T64" fmla="*/ 611 w 794"/>
              <a:gd name="T65" fmla="*/ 101 h 468"/>
              <a:gd name="T66" fmla="*/ 625 w 794"/>
              <a:gd name="T67" fmla="*/ 85 h 468"/>
              <a:gd name="T68" fmla="*/ 646 w 794"/>
              <a:gd name="T69" fmla="*/ 68 h 468"/>
              <a:gd name="T70" fmla="*/ 660 w 794"/>
              <a:gd name="T71" fmla="*/ 55 h 468"/>
              <a:gd name="T72" fmla="*/ 682 w 794"/>
              <a:gd name="T73" fmla="*/ 41 h 468"/>
              <a:gd name="T74" fmla="*/ 703 w 794"/>
              <a:gd name="T75" fmla="*/ 30 h 468"/>
              <a:gd name="T76" fmla="*/ 717 w 794"/>
              <a:gd name="T77" fmla="*/ 20 h 468"/>
              <a:gd name="T78" fmla="*/ 738 w 794"/>
              <a:gd name="T79" fmla="*/ 12 h 468"/>
              <a:gd name="T80" fmla="*/ 759 w 794"/>
              <a:gd name="T81" fmla="*/ 5 h 468"/>
              <a:gd name="T82" fmla="*/ 780 w 794"/>
              <a:gd name="T83" fmla="*/ 1 h 46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94"/>
              <a:gd name="T127" fmla="*/ 0 h 468"/>
              <a:gd name="T128" fmla="*/ 794 w 794"/>
              <a:gd name="T129" fmla="*/ 468 h 46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94" h="468">
                <a:moveTo>
                  <a:pt x="0" y="391"/>
                </a:moveTo>
                <a:lnTo>
                  <a:pt x="7" y="396"/>
                </a:lnTo>
                <a:lnTo>
                  <a:pt x="7" y="402"/>
                </a:lnTo>
                <a:lnTo>
                  <a:pt x="14" y="406"/>
                </a:lnTo>
                <a:lnTo>
                  <a:pt x="21" y="411"/>
                </a:lnTo>
                <a:lnTo>
                  <a:pt x="28" y="415"/>
                </a:lnTo>
                <a:lnTo>
                  <a:pt x="35" y="420"/>
                </a:lnTo>
                <a:lnTo>
                  <a:pt x="42" y="424"/>
                </a:lnTo>
                <a:lnTo>
                  <a:pt x="49" y="428"/>
                </a:lnTo>
                <a:lnTo>
                  <a:pt x="56" y="432"/>
                </a:lnTo>
                <a:lnTo>
                  <a:pt x="56" y="436"/>
                </a:lnTo>
                <a:lnTo>
                  <a:pt x="64" y="439"/>
                </a:lnTo>
                <a:lnTo>
                  <a:pt x="71" y="443"/>
                </a:lnTo>
                <a:lnTo>
                  <a:pt x="78" y="446"/>
                </a:lnTo>
                <a:lnTo>
                  <a:pt x="85" y="448"/>
                </a:lnTo>
                <a:lnTo>
                  <a:pt x="92" y="451"/>
                </a:lnTo>
                <a:lnTo>
                  <a:pt x="99" y="454"/>
                </a:lnTo>
                <a:lnTo>
                  <a:pt x="99" y="457"/>
                </a:lnTo>
                <a:lnTo>
                  <a:pt x="106" y="458"/>
                </a:lnTo>
                <a:lnTo>
                  <a:pt x="113" y="461"/>
                </a:lnTo>
                <a:lnTo>
                  <a:pt x="120" y="462"/>
                </a:lnTo>
                <a:lnTo>
                  <a:pt x="127" y="463"/>
                </a:lnTo>
                <a:lnTo>
                  <a:pt x="134" y="465"/>
                </a:lnTo>
                <a:lnTo>
                  <a:pt x="141" y="466"/>
                </a:lnTo>
                <a:lnTo>
                  <a:pt x="148" y="468"/>
                </a:lnTo>
                <a:lnTo>
                  <a:pt x="155" y="468"/>
                </a:lnTo>
                <a:lnTo>
                  <a:pt x="162" y="468"/>
                </a:lnTo>
                <a:lnTo>
                  <a:pt x="169" y="468"/>
                </a:lnTo>
                <a:lnTo>
                  <a:pt x="176" y="468"/>
                </a:lnTo>
                <a:lnTo>
                  <a:pt x="183" y="468"/>
                </a:lnTo>
                <a:lnTo>
                  <a:pt x="190" y="468"/>
                </a:lnTo>
                <a:lnTo>
                  <a:pt x="197" y="465"/>
                </a:lnTo>
                <a:lnTo>
                  <a:pt x="204" y="465"/>
                </a:lnTo>
                <a:lnTo>
                  <a:pt x="211" y="462"/>
                </a:lnTo>
                <a:lnTo>
                  <a:pt x="218" y="461"/>
                </a:lnTo>
                <a:lnTo>
                  <a:pt x="225" y="459"/>
                </a:lnTo>
                <a:lnTo>
                  <a:pt x="232" y="457"/>
                </a:lnTo>
                <a:lnTo>
                  <a:pt x="239" y="455"/>
                </a:lnTo>
                <a:lnTo>
                  <a:pt x="239" y="452"/>
                </a:lnTo>
                <a:lnTo>
                  <a:pt x="246" y="450"/>
                </a:lnTo>
                <a:lnTo>
                  <a:pt x="253" y="447"/>
                </a:lnTo>
                <a:lnTo>
                  <a:pt x="260" y="444"/>
                </a:lnTo>
                <a:lnTo>
                  <a:pt x="267" y="441"/>
                </a:lnTo>
                <a:lnTo>
                  <a:pt x="274" y="437"/>
                </a:lnTo>
                <a:lnTo>
                  <a:pt x="281" y="433"/>
                </a:lnTo>
                <a:lnTo>
                  <a:pt x="288" y="431"/>
                </a:lnTo>
                <a:lnTo>
                  <a:pt x="288" y="426"/>
                </a:lnTo>
                <a:lnTo>
                  <a:pt x="295" y="422"/>
                </a:lnTo>
                <a:lnTo>
                  <a:pt x="302" y="418"/>
                </a:lnTo>
                <a:lnTo>
                  <a:pt x="309" y="413"/>
                </a:lnTo>
                <a:lnTo>
                  <a:pt x="316" y="409"/>
                </a:lnTo>
                <a:lnTo>
                  <a:pt x="323" y="404"/>
                </a:lnTo>
                <a:lnTo>
                  <a:pt x="330" y="399"/>
                </a:lnTo>
                <a:lnTo>
                  <a:pt x="337" y="393"/>
                </a:lnTo>
                <a:lnTo>
                  <a:pt x="337" y="389"/>
                </a:lnTo>
                <a:lnTo>
                  <a:pt x="344" y="384"/>
                </a:lnTo>
                <a:lnTo>
                  <a:pt x="351" y="378"/>
                </a:lnTo>
                <a:lnTo>
                  <a:pt x="358" y="373"/>
                </a:lnTo>
                <a:lnTo>
                  <a:pt x="366" y="366"/>
                </a:lnTo>
                <a:lnTo>
                  <a:pt x="373" y="361"/>
                </a:lnTo>
                <a:lnTo>
                  <a:pt x="380" y="355"/>
                </a:lnTo>
                <a:lnTo>
                  <a:pt x="380" y="348"/>
                </a:lnTo>
                <a:lnTo>
                  <a:pt x="387" y="343"/>
                </a:lnTo>
                <a:lnTo>
                  <a:pt x="394" y="336"/>
                </a:lnTo>
                <a:lnTo>
                  <a:pt x="401" y="329"/>
                </a:lnTo>
                <a:lnTo>
                  <a:pt x="408" y="324"/>
                </a:lnTo>
                <a:lnTo>
                  <a:pt x="415" y="317"/>
                </a:lnTo>
                <a:lnTo>
                  <a:pt x="422" y="310"/>
                </a:lnTo>
                <a:lnTo>
                  <a:pt x="429" y="303"/>
                </a:lnTo>
                <a:lnTo>
                  <a:pt x="429" y="296"/>
                </a:lnTo>
                <a:lnTo>
                  <a:pt x="436" y="289"/>
                </a:lnTo>
                <a:lnTo>
                  <a:pt x="443" y="282"/>
                </a:lnTo>
                <a:lnTo>
                  <a:pt x="450" y="276"/>
                </a:lnTo>
                <a:lnTo>
                  <a:pt x="457" y="269"/>
                </a:lnTo>
                <a:lnTo>
                  <a:pt x="464" y="262"/>
                </a:lnTo>
                <a:lnTo>
                  <a:pt x="471" y="255"/>
                </a:lnTo>
                <a:lnTo>
                  <a:pt x="478" y="248"/>
                </a:lnTo>
                <a:lnTo>
                  <a:pt x="478" y="241"/>
                </a:lnTo>
                <a:lnTo>
                  <a:pt x="485" y="234"/>
                </a:lnTo>
                <a:lnTo>
                  <a:pt x="492" y="226"/>
                </a:lnTo>
                <a:lnTo>
                  <a:pt x="499" y="219"/>
                </a:lnTo>
                <a:lnTo>
                  <a:pt x="506" y="212"/>
                </a:lnTo>
                <a:lnTo>
                  <a:pt x="513" y="206"/>
                </a:lnTo>
                <a:lnTo>
                  <a:pt x="520" y="199"/>
                </a:lnTo>
                <a:lnTo>
                  <a:pt x="520" y="192"/>
                </a:lnTo>
                <a:lnTo>
                  <a:pt x="527" y="185"/>
                </a:lnTo>
                <a:lnTo>
                  <a:pt x="534" y="178"/>
                </a:lnTo>
                <a:lnTo>
                  <a:pt x="541" y="171"/>
                </a:lnTo>
                <a:lnTo>
                  <a:pt x="548" y="164"/>
                </a:lnTo>
                <a:lnTo>
                  <a:pt x="555" y="158"/>
                </a:lnTo>
                <a:lnTo>
                  <a:pt x="562" y="151"/>
                </a:lnTo>
                <a:lnTo>
                  <a:pt x="569" y="144"/>
                </a:lnTo>
                <a:lnTo>
                  <a:pt x="569" y="138"/>
                </a:lnTo>
                <a:lnTo>
                  <a:pt x="576" y="132"/>
                </a:lnTo>
                <a:lnTo>
                  <a:pt x="583" y="125"/>
                </a:lnTo>
                <a:lnTo>
                  <a:pt x="590" y="119"/>
                </a:lnTo>
                <a:lnTo>
                  <a:pt x="597" y="114"/>
                </a:lnTo>
                <a:lnTo>
                  <a:pt x="604" y="107"/>
                </a:lnTo>
                <a:lnTo>
                  <a:pt x="611" y="101"/>
                </a:lnTo>
                <a:lnTo>
                  <a:pt x="618" y="96"/>
                </a:lnTo>
                <a:lnTo>
                  <a:pt x="618" y="90"/>
                </a:lnTo>
                <a:lnTo>
                  <a:pt x="625" y="85"/>
                </a:lnTo>
                <a:lnTo>
                  <a:pt x="632" y="79"/>
                </a:lnTo>
                <a:lnTo>
                  <a:pt x="639" y="74"/>
                </a:lnTo>
                <a:lnTo>
                  <a:pt x="646" y="68"/>
                </a:lnTo>
                <a:lnTo>
                  <a:pt x="653" y="64"/>
                </a:lnTo>
                <a:lnTo>
                  <a:pt x="660" y="59"/>
                </a:lnTo>
                <a:lnTo>
                  <a:pt x="660" y="55"/>
                </a:lnTo>
                <a:lnTo>
                  <a:pt x="668" y="49"/>
                </a:lnTo>
                <a:lnTo>
                  <a:pt x="675" y="45"/>
                </a:lnTo>
                <a:lnTo>
                  <a:pt x="682" y="41"/>
                </a:lnTo>
                <a:lnTo>
                  <a:pt x="689" y="37"/>
                </a:lnTo>
                <a:lnTo>
                  <a:pt x="696" y="34"/>
                </a:lnTo>
                <a:lnTo>
                  <a:pt x="703" y="30"/>
                </a:lnTo>
                <a:lnTo>
                  <a:pt x="710" y="27"/>
                </a:lnTo>
                <a:lnTo>
                  <a:pt x="710" y="23"/>
                </a:lnTo>
                <a:lnTo>
                  <a:pt x="717" y="20"/>
                </a:lnTo>
                <a:lnTo>
                  <a:pt x="724" y="18"/>
                </a:lnTo>
                <a:lnTo>
                  <a:pt x="731" y="15"/>
                </a:lnTo>
                <a:lnTo>
                  <a:pt x="738" y="12"/>
                </a:lnTo>
                <a:lnTo>
                  <a:pt x="745" y="11"/>
                </a:lnTo>
                <a:lnTo>
                  <a:pt x="752" y="8"/>
                </a:lnTo>
                <a:lnTo>
                  <a:pt x="759" y="5"/>
                </a:lnTo>
                <a:lnTo>
                  <a:pt x="766" y="4"/>
                </a:lnTo>
                <a:lnTo>
                  <a:pt x="773" y="3"/>
                </a:lnTo>
                <a:lnTo>
                  <a:pt x="780" y="1"/>
                </a:lnTo>
                <a:lnTo>
                  <a:pt x="787" y="0"/>
                </a:lnTo>
                <a:lnTo>
                  <a:pt x="794"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67" name="Freeform 31">
            <a:extLst>
              <a:ext uri="{FF2B5EF4-FFF2-40B4-BE49-F238E27FC236}">
                <a16:creationId xmlns:a16="http://schemas.microsoft.com/office/drawing/2014/main" id="{31D3EB8D-57E4-4290-8F21-51BB0A3C46C8}"/>
              </a:ext>
            </a:extLst>
          </p:cNvPr>
          <p:cNvSpPr>
            <a:spLocks/>
          </p:cNvSpPr>
          <p:nvPr/>
        </p:nvSpPr>
        <p:spPr bwMode="auto">
          <a:xfrm>
            <a:off x="3503613" y="4789488"/>
            <a:ext cx="974725" cy="257175"/>
          </a:xfrm>
          <a:custGeom>
            <a:avLst/>
            <a:gdLst>
              <a:gd name="T0" fmla="*/ 14 w 794"/>
              <a:gd name="T1" fmla="*/ 0 h 468"/>
              <a:gd name="T2" fmla="*/ 35 w 794"/>
              <a:gd name="T3" fmla="*/ 1 h 468"/>
              <a:gd name="T4" fmla="*/ 56 w 794"/>
              <a:gd name="T5" fmla="*/ 5 h 468"/>
              <a:gd name="T6" fmla="*/ 77 w 794"/>
              <a:gd name="T7" fmla="*/ 11 h 468"/>
              <a:gd name="T8" fmla="*/ 98 w 794"/>
              <a:gd name="T9" fmla="*/ 19 h 468"/>
              <a:gd name="T10" fmla="*/ 112 w 794"/>
              <a:gd name="T11" fmla="*/ 29 h 468"/>
              <a:gd name="T12" fmla="*/ 133 w 794"/>
              <a:gd name="T13" fmla="*/ 40 h 468"/>
              <a:gd name="T14" fmla="*/ 154 w 794"/>
              <a:gd name="T15" fmla="*/ 52 h 468"/>
              <a:gd name="T16" fmla="*/ 168 w 794"/>
              <a:gd name="T17" fmla="*/ 66 h 468"/>
              <a:gd name="T18" fmla="*/ 190 w 794"/>
              <a:gd name="T19" fmla="*/ 81 h 468"/>
              <a:gd name="T20" fmla="*/ 204 w 794"/>
              <a:gd name="T21" fmla="*/ 99 h 468"/>
              <a:gd name="T22" fmla="*/ 225 w 794"/>
              <a:gd name="T23" fmla="*/ 115 h 468"/>
              <a:gd name="T24" fmla="*/ 246 w 794"/>
              <a:gd name="T25" fmla="*/ 134 h 468"/>
              <a:gd name="T26" fmla="*/ 260 w 794"/>
              <a:gd name="T27" fmla="*/ 153 h 468"/>
              <a:gd name="T28" fmla="*/ 281 w 794"/>
              <a:gd name="T29" fmla="*/ 174 h 468"/>
              <a:gd name="T30" fmla="*/ 295 w 794"/>
              <a:gd name="T31" fmla="*/ 195 h 468"/>
              <a:gd name="T32" fmla="*/ 316 w 794"/>
              <a:gd name="T33" fmla="*/ 217 h 468"/>
              <a:gd name="T34" fmla="*/ 337 w 794"/>
              <a:gd name="T35" fmla="*/ 237 h 468"/>
              <a:gd name="T36" fmla="*/ 351 w 794"/>
              <a:gd name="T37" fmla="*/ 258 h 468"/>
              <a:gd name="T38" fmla="*/ 372 w 794"/>
              <a:gd name="T39" fmla="*/ 280 h 468"/>
              <a:gd name="T40" fmla="*/ 386 w 794"/>
              <a:gd name="T41" fmla="*/ 300 h 468"/>
              <a:gd name="T42" fmla="*/ 407 w 794"/>
              <a:gd name="T43" fmla="*/ 319 h 468"/>
              <a:gd name="T44" fmla="*/ 428 w 794"/>
              <a:gd name="T45" fmla="*/ 339 h 468"/>
              <a:gd name="T46" fmla="*/ 442 w 794"/>
              <a:gd name="T47" fmla="*/ 358 h 468"/>
              <a:gd name="T48" fmla="*/ 463 w 794"/>
              <a:gd name="T49" fmla="*/ 374 h 468"/>
              <a:gd name="T50" fmla="*/ 477 w 794"/>
              <a:gd name="T51" fmla="*/ 391 h 468"/>
              <a:gd name="T52" fmla="*/ 499 w 794"/>
              <a:gd name="T53" fmla="*/ 406 h 468"/>
              <a:gd name="T54" fmla="*/ 520 w 794"/>
              <a:gd name="T55" fmla="*/ 420 h 468"/>
              <a:gd name="T56" fmla="*/ 534 w 794"/>
              <a:gd name="T57" fmla="*/ 432 h 468"/>
              <a:gd name="T58" fmla="*/ 555 w 794"/>
              <a:gd name="T59" fmla="*/ 443 h 468"/>
              <a:gd name="T60" fmla="*/ 576 w 794"/>
              <a:gd name="T61" fmla="*/ 451 h 468"/>
              <a:gd name="T62" fmla="*/ 590 w 794"/>
              <a:gd name="T63" fmla="*/ 458 h 468"/>
              <a:gd name="T64" fmla="*/ 611 w 794"/>
              <a:gd name="T65" fmla="*/ 463 h 468"/>
              <a:gd name="T66" fmla="*/ 625 w 794"/>
              <a:gd name="T67" fmla="*/ 466 h 468"/>
              <a:gd name="T68" fmla="*/ 646 w 794"/>
              <a:gd name="T69" fmla="*/ 468 h 468"/>
              <a:gd name="T70" fmla="*/ 667 w 794"/>
              <a:gd name="T71" fmla="*/ 468 h 468"/>
              <a:gd name="T72" fmla="*/ 688 w 794"/>
              <a:gd name="T73" fmla="*/ 465 h 468"/>
              <a:gd name="T74" fmla="*/ 709 w 794"/>
              <a:gd name="T75" fmla="*/ 459 h 468"/>
              <a:gd name="T76" fmla="*/ 723 w 794"/>
              <a:gd name="T77" fmla="*/ 452 h 468"/>
              <a:gd name="T78" fmla="*/ 744 w 794"/>
              <a:gd name="T79" fmla="*/ 444 h 468"/>
              <a:gd name="T80" fmla="*/ 758 w 794"/>
              <a:gd name="T81" fmla="*/ 435 h 468"/>
              <a:gd name="T82" fmla="*/ 779 w 794"/>
              <a:gd name="T83" fmla="*/ 422 h 46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94"/>
              <a:gd name="T127" fmla="*/ 0 h 468"/>
              <a:gd name="T128" fmla="*/ 794 w 794"/>
              <a:gd name="T129" fmla="*/ 468 h 46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94" h="468">
                <a:moveTo>
                  <a:pt x="0" y="0"/>
                </a:moveTo>
                <a:lnTo>
                  <a:pt x="7" y="0"/>
                </a:lnTo>
                <a:lnTo>
                  <a:pt x="14" y="0"/>
                </a:lnTo>
                <a:lnTo>
                  <a:pt x="21" y="0"/>
                </a:lnTo>
                <a:lnTo>
                  <a:pt x="28" y="0"/>
                </a:lnTo>
                <a:lnTo>
                  <a:pt x="35" y="1"/>
                </a:lnTo>
                <a:lnTo>
                  <a:pt x="42" y="1"/>
                </a:lnTo>
                <a:lnTo>
                  <a:pt x="49" y="3"/>
                </a:lnTo>
                <a:lnTo>
                  <a:pt x="56" y="5"/>
                </a:lnTo>
                <a:lnTo>
                  <a:pt x="63" y="7"/>
                </a:lnTo>
                <a:lnTo>
                  <a:pt x="70" y="9"/>
                </a:lnTo>
                <a:lnTo>
                  <a:pt x="77" y="11"/>
                </a:lnTo>
                <a:lnTo>
                  <a:pt x="84" y="14"/>
                </a:lnTo>
                <a:lnTo>
                  <a:pt x="91" y="16"/>
                </a:lnTo>
                <a:lnTo>
                  <a:pt x="98" y="19"/>
                </a:lnTo>
                <a:lnTo>
                  <a:pt x="105" y="22"/>
                </a:lnTo>
                <a:lnTo>
                  <a:pt x="105" y="25"/>
                </a:lnTo>
                <a:lnTo>
                  <a:pt x="112" y="29"/>
                </a:lnTo>
                <a:lnTo>
                  <a:pt x="119" y="31"/>
                </a:lnTo>
                <a:lnTo>
                  <a:pt x="126" y="36"/>
                </a:lnTo>
                <a:lnTo>
                  <a:pt x="133" y="40"/>
                </a:lnTo>
                <a:lnTo>
                  <a:pt x="140" y="44"/>
                </a:lnTo>
                <a:lnTo>
                  <a:pt x="147" y="48"/>
                </a:lnTo>
                <a:lnTo>
                  <a:pt x="154" y="52"/>
                </a:lnTo>
                <a:lnTo>
                  <a:pt x="154" y="56"/>
                </a:lnTo>
                <a:lnTo>
                  <a:pt x="161" y="62"/>
                </a:lnTo>
                <a:lnTo>
                  <a:pt x="168" y="66"/>
                </a:lnTo>
                <a:lnTo>
                  <a:pt x="175" y="71"/>
                </a:lnTo>
                <a:lnTo>
                  <a:pt x="183" y="77"/>
                </a:lnTo>
                <a:lnTo>
                  <a:pt x="190" y="81"/>
                </a:lnTo>
                <a:lnTo>
                  <a:pt x="197" y="86"/>
                </a:lnTo>
                <a:lnTo>
                  <a:pt x="197" y="92"/>
                </a:lnTo>
                <a:lnTo>
                  <a:pt x="204" y="99"/>
                </a:lnTo>
                <a:lnTo>
                  <a:pt x="211" y="104"/>
                </a:lnTo>
                <a:lnTo>
                  <a:pt x="218" y="110"/>
                </a:lnTo>
                <a:lnTo>
                  <a:pt x="225" y="115"/>
                </a:lnTo>
                <a:lnTo>
                  <a:pt x="232" y="122"/>
                </a:lnTo>
                <a:lnTo>
                  <a:pt x="239" y="129"/>
                </a:lnTo>
                <a:lnTo>
                  <a:pt x="246" y="134"/>
                </a:lnTo>
                <a:lnTo>
                  <a:pt x="246" y="141"/>
                </a:lnTo>
                <a:lnTo>
                  <a:pt x="253" y="148"/>
                </a:lnTo>
                <a:lnTo>
                  <a:pt x="260" y="153"/>
                </a:lnTo>
                <a:lnTo>
                  <a:pt x="267" y="160"/>
                </a:lnTo>
                <a:lnTo>
                  <a:pt x="274" y="167"/>
                </a:lnTo>
                <a:lnTo>
                  <a:pt x="281" y="174"/>
                </a:lnTo>
                <a:lnTo>
                  <a:pt x="288" y="181"/>
                </a:lnTo>
                <a:lnTo>
                  <a:pt x="295" y="188"/>
                </a:lnTo>
                <a:lnTo>
                  <a:pt x="295" y="195"/>
                </a:lnTo>
                <a:lnTo>
                  <a:pt x="302" y="201"/>
                </a:lnTo>
                <a:lnTo>
                  <a:pt x="309" y="208"/>
                </a:lnTo>
                <a:lnTo>
                  <a:pt x="316" y="217"/>
                </a:lnTo>
                <a:lnTo>
                  <a:pt x="323" y="223"/>
                </a:lnTo>
                <a:lnTo>
                  <a:pt x="330" y="230"/>
                </a:lnTo>
                <a:lnTo>
                  <a:pt x="337" y="237"/>
                </a:lnTo>
                <a:lnTo>
                  <a:pt x="337" y="244"/>
                </a:lnTo>
                <a:lnTo>
                  <a:pt x="344" y="251"/>
                </a:lnTo>
                <a:lnTo>
                  <a:pt x="351" y="258"/>
                </a:lnTo>
                <a:lnTo>
                  <a:pt x="358" y="265"/>
                </a:lnTo>
                <a:lnTo>
                  <a:pt x="365" y="271"/>
                </a:lnTo>
                <a:lnTo>
                  <a:pt x="372" y="280"/>
                </a:lnTo>
                <a:lnTo>
                  <a:pt x="379" y="287"/>
                </a:lnTo>
                <a:lnTo>
                  <a:pt x="386" y="293"/>
                </a:lnTo>
                <a:lnTo>
                  <a:pt x="386" y="300"/>
                </a:lnTo>
                <a:lnTo>
                  <a:pt x="393" y="306"/>
                </a:lnTo>
                <a:lnTo>
                  <a:pt x="400" y="313"/>
                </a:lnTo>
                <a:lnTo>
                  <a:pt x="407" y="319"/>
                </a:lnTo>
                <a:lnTo>
                  <a:pt x="414" y="326"/>
                </a:lnTo>
                <a:lnTo>
                  <a:pt x="421" y="333"/>
                </a:lnTo>
                <a:lnTo>
                  <a:pt x="428" y="339"/>
                </a:lnTo>
                <a:lnTo>
                  <a:pt x="435" y="345"/>
                </a:lnTo>
                <a:lnTo>
                  <a:pt x="435" y="351"/>
                </a:lnTo>
                <a:lnTo>
                  <a:pt x="442" y="358"/>
                </a:lnTo>
                <a:lnTo>
                  <a:pt x="449" y="363"/>
                </a:lnTo>
                <a:lnTo>
                  <a:pt x="456" y="369"/>
                </a:lnTo>
                <a:lnTo>
                  <a:pt x="463" y="374"/>
                </a:lnTo>
                <a:lnTo>
                  <a:pt x="470" y="380"/>
                </a:lnTo>
                <a:lnTo>
                  <a:pt x="477" y="385"/>
                </a:lnTo>
                <a:lnTo>
                  <a:pt x="477" y="391"/>
                </a:lnTo>
                <a:lnTo>
                  <a:pt x="485" y="396"/>
                </a:lnTo>
                <a:lnTo>
                  <a:pt x="492" y="402"/>
                </a:lnTo>
                <a:lnTo>
                  <a:pt x="499" y="406"/>
                </a:lnTo>
                <a:lnTo>
                  <a:pt x="506" y="411"/>
                </a:lnTo>
                <a:lnTo>
                  <a:pt x="513" y="415"/>
                </a:lnTo>
                <a:lnTo>
                  <a:pt x="520" y="420"/>
                </a:lnTo>
                <a:lnTo>
                  <a:pt x="527" y="424"/>
                </a:lnTo>
                <a:lnTo>
                  <a:pt x="527" y="428"/>
                </a:lnTo>
                <a:lnTo>
                  <a:pt x="534" y="432"/>
                </a:lnTo>
                <a:lnTo>
                  <a:pt x="541" y="436"/>
                </a:lnTo>
                <a:lnTo>
                  <a:pt x="548" y="439"/>
                </a:lnTo>
                <a:lnTo>
                  <a:pt x="555" y="443"/>
                </a:lnTo>
                <a:lnTo>
                  <a:pt x="562" y="446"/>
                </a:lnTo>
                <a:lnTo>
                  <a:pt x="569" y="448"/>
                </a:lnTo>
                <a:lnTo>
                  <a:pt x="576" y="451"/>
                </a:lnTo>
                <a:lnTo>
                  <a:pt x="576" y="454"/>
                </a:lnTo>
                <a:lnTo>
                  <a:pt x="583" y="457"/>
                </a:lnTo>
                <a:lnTo>
                  <a:pt x="590" y="458"/>
                </a:lnTo>
                <a:lnTo>
                  <a:pt x="597" y="461"/>
                </a:lnTo>
                <a:lnTo>
                  <a:pt x="604" y="462"/>
                </a:lnTo>
                <a:lnTo>
                  <a:pt x="611" y="463"/>
                </a:lnTo>
                <a:lnTo>
                  <a:pt x="625" y="466"/>
                </a:lnTo>
                <a:lnTo>
                  <a:pt x="618" y="466"/>
                </a:lnTo>
                <a:lnTo>
                  <a:pt x="625" y="466"/>
                </a:lnTo>
                <a:lnTo>
                  <a:pt x="632" y="468"/>
                </a:lnTo>
                <a:lnTo>
                  <a:pt x="639" y="468"/>
                </a:lnTo>
                <a:lnTo>
                  <a:pt x="646" y="468"/>
                </a:lnTo>
                <a:lnTo>
                  <a:pt x="653" y="468"/>
                </a:lnTo>
                <a:lnTo>
                  <a:pt x="660" y="468"/>
                </a:lnTo>
                <a:lnTo>
                  <a:pt x="667" y="468"/>
                </a:lnTo>
                <a:lnTo>
                  <a:pt x="674" y="466"/>
                </a:lnTo>
                <a:lnTo>
                  <a:pt x="681" y="465"/>
                </a:lnTo>
                <a:lnTo>
                  <a:pt x="688" y="465"/>
                </a:lnTo>
                <a:lnTo>
                  <a:pt x="695" y="462"/>
                </a:lnTo>
                <a:lnTo>
                  <a:pt x="702" y="461"/>
                </a:lnTo>
                <a:lnTo>
                  <a:pt x="709" y="459"/>
                </a:lnTo>
                <a:lnTo>
                  <a:pt x="716" y="458"/>
                </a:lnTo>
                <a:lnTo>
                  <a:pt x="716" y="455"/>
                </a:lnTo>
                <a:lnTo>
                  <a:pt x="723" y="452"/>
                </a:lnTo>
                <a:lnTo>
                  <a:pt x="730" y="450"/>
                </a:lnTo>
                <a:lnTo>
                  <a:pt x="737" y="447"/>
                </a:lnTo>
                <a:lnTo>
                  <a:pt x="744" y="444"/>
                </a:lnTo>
                <a:lnTo>
                  <a:pt x="751" y="441"/>
                </a:lnTo>
                <a:lnTo>
                  <a:pt x="758" y="437"/>
                </a:lnTo>
                <a:lnTo>
                  <a:pt x="758" y="435"/>
                </a:lnTo>
                <a:lnTo>
                  <a:pt x="765" y="431"/>
                </a:lnTo>
                <a:lnTo>
                  <a:pt x="772" y="426"/>
                </a:lnTo>
                <a:lnTo>
                  <a:pt x="779" y="422"/>
                </a:lnTo>
                <a:lnTo>
                  <a:pt x="787" y="418"/>
                </a:lnTo>
                <a:lnTo>
                  <a:pt x="794" y="414"/>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68" name="Freeform 32">
            <a:extLst>
              <a:ext uri="{FF2B5EF4-FFF2-40B4-BE49-F238E27FC236}">
                <a16:creationId xmlns:a16="http://schemas.microsoft.com/office/drawing/2014/main" id="{9E1C9FA2-A062-4FA4-B41B-B153C2B7763A}"/>
              </a:ext>
            </a:extLst>
          </p:cNvPr>
          <p:cNvSpPr>
            <a:spLocks/>
          </p:cNvSpPr>
          <p:nvPr/>
        </p:nvSpPr>
        <p:spPr bwMode="auto">
          <a:xfrm>
            <a:off x="4478338" y="4789488"/>
            <a:ext cx="827087" cy="227012"/>
          </a:xfrm>
          <a:custGeom>
            <a:avLst/>
            <a:gdLst>
              <a:gd name="T0" fmla="*/ 7 w 674"/>
              <a:gd name="T1" fmla="*/ 409 h 414"/>
              <a:gd name="T2" fmla="*/ 14 w 674"/>
              <a:gd name="T3" fmla="*/ 399 h 414"/>
              <a:gd name="T4" fmla="*/ 28 w 674"/>
              <a:gd name="T5" fmla="*/ 389 h 414"/>
              <a:gd name="T6" fmla="*/ 42 w 674"/>
              <a:gd name="T7" fmla="*/ 378 h 414"/>
              <a:gd name="T8" fmla="*/ 56 w 674"/>
              <a:gd name="T9" fmla="*/ 366 h 414"/>
              <a:gd name="T10" fmla="*/ 63 w 674"/>
              <a:gd name="T11" fmla="*/ 355 h 414"/>
              <a:gd name="T12" fmla="*/ 77 w 674"/>
              <a:gd name="T13" fmla="*/ 343 h 414"/>
              <a:gd name="T14" fmla="*/ 91 w 674"/>
              <a:gd name="T15" fmla="*/ 330 h 414"/>
              <a:gd name="T16" fmla="*/ 105 w 674"/>
              <a:gd name="T17" fmla="*/ 317 h 414"/>
              <a:gd name="T18" fmla="*/ 112 w 674"/>
              <a:gd name="T19" fmla="*/ 303 h 414"/>
              <a:gd name="T20" fmla="*/ 126 w 674"/>
              <a:gd name="T21" fmla="*/ 289 h 414"/>
              <a:gd name="T22" fmla="*/ 140 w 674"/>
              <a:gd name="T23" fmla="*/ 276 h 414"/>
              <a:gd name="T24" fmla="*/ 154 w 674"/>
              <a:gd name="T25" fmla="*/ 262 h 414"/>
              <a:gd name="T26" fmla="*/ 161 w 674"/>
              <a:gd name="T27" fmla="*/ 248 h 414"/>
              <a:gd name="T28" fmla="*/ 175 w 674"/>
              <a:gd name="T29" fmla="*/ 234 h 414"/>
              <a:gd name="T30" fmla="*/ 189 w 674"/>
              <a:gd name="T31" fmla="*/ 219 h 414"/>
              <a:gd name="T32" fmla="*/ 203 w 674"/>
              <a:gd name="T33" fmla="*/ 206 h 414"/>
              <a:gd name="T34" fmla="*/ 210 w 674"/>
              <a:gd name="T35" fmla="*/ 192 h 414"/>
              <a:gd name="T36" fmla="*/ 224 w 674"/>
              <a:gd name="T37" fmla="*/ 178 h 414"/>
              <a:gd name="T38" fmla="*/ 238 w 674"/>
              <a:gd name="T39" fmla="*/ 164 h 414"/>
              <a:gd name="T40" fmla="*/ 245 w 674"/>
              <a:gd name="T41" fmla="*/ 151 h 414"/>
              <a:gd name="T42" fmla="*/ 259 w 674"/>
              <a:gd name="T43" fmla="*/ 138 h 414"/>
              <a:gd name="T44" fmla="*/ 273 w 674"/>
              <a:gd name="T45" fmla="*/ 126 h 414"/>
              <a:gd name="T46" fmla="*/ 287 w 674"/>
              <a:gd name="T47" fmla="*/ 114 h 414"/>
              <a:gd name="T48" fmla="*/ 295 w 674"/>
              <a:gd name="T49" fmla="*/ 101 h 414"/>
              <a:gd name="T50" fmla="*/ 309 w 674"/>
              <a:gd name="T51" fmla="*/ 90 h 414"/>
              <a:gd name="T52" fmla="*/ 323 w 674"/>
              <a:gd name="T53" fmla="*/ 79 h 414"/>
              <a:gd name="T54" fmla="*/ 337 w 674"/>
              <a:gd name="T55" fmla="*/ 68 h 414"/>
              <a:gd name="T56" fmla="*/ 344 w 674"/>
              <a:gd name="T57" fmla="*/ 59 h 414"/>
              <a:gd name="T58" fmla="*/ 358 w 674"/>
              <a:gd name="T59" fmla="*/ 49 h 414"/>
              <a:gd name="T60" fmla="*/ 372 w 674"/>
              <a:gd name="T61" fmla="*/ 41 h 414"/>
              <a:gd name="T62" fmla="*/ 386 w 674"/>
              <a:gd name="T63" fmla="*/ 34 h 414"/>
              <a:gd name="T64" fmla="*/ 393 w 674"/>
              <a:gd name="T65" fmla="*/ 27 h 414"/>
              <a:gd name="T66" fmla="*/ 407 w 674"/>
              <a:gd name="T67" fmla="*/ 20 h 414"/>
              <a:gd name="T68" fmla="*/ 421 w 674"/>
              <a:gd name="T69" fmla="*/ 15 h 414"/>
              <a:gd name="T70" fmla="*/ 435 w 674"/>
              <a:gd name="T71" fmla="*/ 11 h 414"/>
              <a:gd name="T72" fmla="*/ 442 w 674"/>
              <a:gd name="T73" fmla="*/ 7 h 414"/>
              <a:gd name="T74" fmla="*/ 456 w 674"/>
              <a:gd name="T75" fmla="*/ 4 h 414"/>
              <a:gd name="T76" fmla="*/ 470 w 674"/>
              <a:gd name="T77" fmla="*/ 1 h 414"/>
              <a:gd name="T78" fmla="*/ 484 w 674"/>
              <a:gd name="T79" fmla="*/ 0 h 414"/>
              <a:gd name="T80" fmla="*/ 498 w 674"/>
              <a:gd name="T81" fmla="*/ 0 h 414"/>
              <a:gd name="T82" fmla="*/ 512 w 674"/>
              <a:gd name="T83" fmla="*/ 0 h 414"/>
              <a:gd name="T84" fmla="*/ 526 w 674"/>
              <a:gd name="T85" fmla="*/ 3 h 414"/>
              <a:gd name="T86" fmla="*/ 540 w 674"/>
              <a:gd name="T87" fmla="*/ 5 h 414"/>
              <a:gd name="T88" fmla="*/ 554 w 674"/>
              <a:gd name="T89" fmla="*/ 9 h 414"/>
              <a:gd name="T90" fmla="*/ 568 w 674"/>
              <a:gd name="T91" fmla="*/ 14 h 414"/>
              <a:gd name="T92" fmla="*/ 575 w 674"/>
              <a:gd name="T93" fmla="*/ 19 h 414"/>
              <a:gd name="T94" fmla="*/ 589 w 674"/>
              <a:gd name="T95" fmla="*/ 25 h 414"/>
              <a:gd name="T96" fmla="*/ 604 w 674"/>
              <a:gd name="T97" fmla="*/ 31 h 414"/>
              <a:gd name="T98" fmla="*/ 618 w 674"/>
              <a:gd name="T99" fmla="*/ 40 h 414"/>
              <a:gd name="T100" fmla="*/ 625 w 674"/>
              <a:gd name="T101" fmla="*/ 48 h 414"/>
              <a:gd name="T102" fmla="*/ 639 w 674"/>
              <a:gd name="T103" fmla="*/ 56 h 414"/>
              <a:gd name="T104" fmla="*/ 653 w 674"/>
              <a:gd name="T105" fmla="*/ 66 h 414"/>
              <a:gd name="T106" fmla="*/ 667 w 674"/>
              <a:gd name="T107" fmla="*/ 75 h 4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74"/>
              <a:gd name="T163" fmla="*/ 0 h 414"/>
              <a:gd name="T164" fmla="*/ 674 w 674"/>
              <a:gd name="T165" fmla="*/ 414 h 4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74" h="414">
                <a:moveTo>
                  <a:pt x="0" y="414"/>
                </a:moveTo>
                <a:lnTo>
                  <a:pt x="7" y="409"/>
                </a:lnTo>
                <a:lnTo>
                  <a:pt x="14" y="404"/>
                </a:lnTo>
                <a:lnTo>
                  <a:pt x="14" y="399"/>
                </a:lnTo>
                <a:lnTo>
                  <a:pt x="21" y="393"/>
                </a:lnTo>
                <a:lnTo>
                  <a:pt x="28" y="389"/>
                </a:lnTo>
                <a:lnTo>
                  <a:pt x="35" y="384"/>
                </a:lnTo>
                <a:lnTo>
                  <a:pt x="42" y="378"/>
                </a:lnTo>
                <a:lnTo>
                  <a:pt x="49" y="373"/>
                </a:lnTo>
                <a:lnTo>
                  <a:pt x="56" y="366"/>
                </a:lnTo>
                <a:lnTo>
                  <a:pt x="63" y="361"/>
                </a:lnTo>
                <a:lnTo>
                  <a:pt x="63" y="355"/>
                </a:lnTo>
                <a:lnTo>
                  <a:pt x="70" y="348"/>
                </a:lnTo>
                <a:lnTo>
                  <a:pt x="77" y="343"/>
                </a:lnTo>
                <a:lnTo>
                  <a:pt x="84" y="336"/>
                </a:lnTo>
                <a:lnTo>
                  <a:pt x="91" y="330"/>
                </a:lnTo>
                <a:lnTo>
                  <a:pt x="98" y="324"/>
                </a:lnTo>
                <a:lnTo>
                  <a:pt x="105" y="317"/>
                </a:lnTo>
                <a:lnTo>
                  <a:pt x="105" y="310"/>
                </a:lnTo>
                <a:lnTo>
                  <a:pt x="112" y="303"/>
                </a:lnTo>
                <a:lnTo>
                  <a:pt x="119" y="296"/>
                </a:lnTo>
                <a:lnTo>
                  <a:pt x="126" y="289"/>
                </a:lnTo>
                <a:lnTo>
                  <a:pt x="133" y="282"/>
                </a:lnTo>
                <a:lnTo>
                  <a:pt x="140" y="276"/>
                </a:lnTo>
                <a:lnTo>
                  <a:pt x="147" y="269"/>
                </a:lnTo>
                <a:lnTo>
                  <a:pt x="154" y="262"/>
                </a:lnTo>
                <a:lnTo>
                  <a:pt x="154" y="255"/>
                </a:lnTo>
                <a:lnTo>
                  <a:pt x="161" y="248"/>
                </a:lnTo>
                <a:lnTo>
                  <a:pt x="168" y="241"/>
                </a:lnTo>
                <a:lnTo>
                  <a:pt x="175" y="234"/>
                </a:lnTo>
                <a:lnTo>
                  <a:pt x="182" y="228"/>
                </a:lnTo>
                <a:lnTo>
                  <a:pt x="189" y="219"/>
                </a:lnTo>
                <a:lnTo>
                  <a:pt x="196" y="212"/>
                </a:lnTo>
                <a:lnTo>
                  <a:pt x="203" y="206"/>
                </a:lnTo>
                <a:lnTo>
                  <a:pt x="203" y="199"/>
                </a:lnTo>
                <a:lnTo>
                  <a:pt x="210" y="192"/>
                </a:lnTo>
                <a:lnTo>
                  <a:pt x="217" y="185"/>
                </a:lnTo>
                <a:lnTo>
                  <a:pt x="224" y="178"/>
                </a:lnTo>
                <a:lnTo>
                  <a:pt x="231" y="171"/>
                </a:lnTo>
                <a:lnTo>
                  <a:pt x="238" y="164"/>
                </a:lnTo>
                <a:lnTo>
                  <a:pt x="245" y="158"/>
                </a:lnTo>
                <a:lnTo>
                  <a:pt x="245" y="151"/>
                </a:lnTo>
                <a:lnTo>
                  <a:pt x="252" y="145"/>
                </a:lnTo>
                <a:lnTo>
                  <a:pt x="259" y="138"/>
                </a:lnTo>
                <a:lnTo>
                  <a:pt x="266" y="132"/>
                </a:lnTo>
                <a:lnTo>
                  <a:pt x="273" y="126"/>
                </a:lnTo>
                <a:lnTo>
                  <a:pt x="280" y="119"/>
                </a:lnTo>
                <a:lnTo>
                  <a:pt x="287" y="114"/>
                </a:lnTo>
                <a:lnTo>
                  <a:pt x="295" y="107"/>
                </a:lnTo>
                <a:lnTo>
                  <a:pt x="295" y="101"/>
                </a:lnTo>
                <a:lnTo>
                  <a:pt x="302" y="96"/>
                </a:lnTo>
                <a:lnTo>
                  <a:pt x="309" y="90"/>
                </a:lnTo>
                <a:lnTo>
                  <a:pt x="316" y="85"/>
                </a:lnTo>
                <a:lnTo>
                  <a:pt x="323" y="79"/>
                </a:lnTo>
                <a:lnTo>
                  <a:pt x="330" y="74"/>
                </a:lnTo>
                <a:lnTo>
                  <a:pt x="337" y="68"/>
                </a:lnTo>
                <a:lnTo>
                  <a:pt x="344" y="64"/>
                </a:lnTo>
                <a:lnTo>
                  <a:pt x="344" y="59"/>
                </a:lnTo>
                <a:lnTo>
                  <a:pt x="351" y="55"/>
                </a:lnTo>
                <a:lnTo>
                  <a:pt x="358" y="49"/>
                </a:lnTo>
                <a:lnTo>
                  <a:pt x="365" y="45"/>
                </a:lnTo>
                <a:lnTo>
                  <a:pt x="372" y="41"/>
                </a:lnTo>
                <a:lnTo>
                  <a:pt x="379" y="37"/>
                </a:lnTo>
                <a:lnTo>
                  <a:pt x="386" y="34"/>
                </a:lnTo>
                <a:lnTo>
                  <a:pt x="386" y="30"/>
                </a:lnTo>
                <a:lnTo>
                  <a:pt x="393" y="27"/>
                </a:lnTo>
                <a:lnTo>
                  <a:pt x="400" y="23"/>
                </a:lnTo>
                <a:lnTo>
                  <a:pt x="407" y="20"/>
                </a:lnTo>
                <a:lnTo>
                  <a:pt x="414" y="18"/>
                </a:lnTo>
                <a:lnTo>
                  <a:pt x="421" y="15"/>
                </a:lnTo>
                <a:lnTo>
                  <a:pt x="428" y="12"/>
                </a:lnTo>
                <a:lnTo>
                  <a:pt x="435" y="11"/>
                </a:lnTo>
                <a:lnTo>
                  <a:pt x="435" y="8"/>
                </a:lnTo>
                <a:lnTo>
                  <a:pt x="442" y="7"/>
                </a:lnTo>
                <a:lnTo>
                  <a:pt x="449" y="5"/>
                </a:lnTo>
                <a:lnTo>
                  <a:pt x="456" y="4"/>
                </a:lnTo>
                <a:lnTo>
                  <a:pt x="463" y="3"/>
                </a:lnTo>
                <a:lnTo>
                  <a:pt x="470" y="1"/>
                </a:lnTo>
                <a:lnTo>
                  <a:pt x="477" y="0"/>
                </a:lnTo>
                <a:lnTo>
                  <a:pt x="484" y="0"/>
                </a:lnTo>
                <a:lnTo>
                  <a:pt x="491" y="0"/>
                </a:lnTo>
                <a:lnTo>
                  <a:pt x="498" y="0"/>
                </a:lnTo>
                <a:lnTo>
                  <a:pt x="505" y="0"/>
                </a:lnTo>
                <a:lnTo>
                  <a:pt x="512" y="0"/>
                </a:lnTo>
                <a:lnTo>
                  <a:pt x="519" y="1"/>
                </a:lnTo>
                <a:lnTo>
                  <a:pt x="526" y="3"/>
                </a:lnTo>
                <a:lnTo>
                  <a:pt x="533" y="4"/>
                </a:lnTo>
                <a:lnTo>
                  <a:pt x="540" y="5"/>
                </a:lnTo>
                <a:lnTo>
                  <a:pt x="547" y="7"/>
                </a:lnTo>
                <a:lnTo>
                  <a:pt x="554" y="9"/>
                </a:lnTo>
                <a:lnTo>
                  <a:pt x="561" y="11"/>
                </a:lnTo>
                <a:lnTo>
                  <a:pt x="568" y="14"/>
                </a:lnTo>
                <a:lnTo>
                  <a:pt x="575" y="16"/>
                </a:lnTo>
                <a:lnTo>
                  <a:pt x="575" y="19"/>
                </a:lnTo>
                <a:lnTo>
                  <a:pt x="582" y="22"/>
                </a:lnTo>
                <a:lnTo>
                  <a:pt x="589" y="25"/>
                </a:lnTo>
                <a:lnTo>
                  <a:pt x="597" y="29"/>
                </a:lnTo>
                <a:lnTo>
                  <a:pt x="604" y="31"/>
                </a:lnTo>
                <a:lnTo>
                  <a:pt x="611" y="36"/>
                </a:lnTo>
                <a:lnTo>
                  <a:pt x="618" y="40"/>
                </a:lnTo>
                <a:lnTo>
                  <a:pt x="625" y="44"/>
                </a:lnTo>
                <a:lnTo>
                  <a:pt x="625" y="48"/>
                </a:lnTo>
                <a:lnTo>
                  <a:pt x="632" y="52"/>
                </a:lnTo>
                <a:lnTo>
                  <a:pt x="639" y="56"/>
                </a:lnTo>
                <a:lnTo>
                  <a:pt x="646" y="62"/>
                </a:lnTo>
                <a:lnTo>
                  <a:pt x="653" y="66"/>
                </a:lnTo>
                <a:lnTo>
                  <a:pt x="660" y="71"/>
                </a:lnTo>
                <a:lnTo>
                  <a:pt x="667" y="75"/>
                </a:lnTo>
                <a:lnTo>
                  <a:pt x="674" y="81"/>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69" name="Freeform 35">
            <a:extLst>
              <a:ext uri="{FF2B5EF4-FFF2-40B4-BE49-F238E27FC236}">
                <a16:creationId xmlns:a16="http://schemas.microsoft.com/office/drawing/2014/main" id="{E9EED0CB-91C8-437E-A07A-E6BC78236FA8}"/>
              </a:ext>
            </a:extLst>
          </p:cNvPr>
          <p:cNvSpPr>
            <a:spLocks/>
          </p:cNvSpPr>
          <p:nvPr/>
        </p:nvSpPr>
        <p:spPr bwMode="auto">
          <a:xfrm>
            <a:off x="1452563" y="2279650"/>
            <a:ext cx="1009650" cy="234950"/>
          </a:xfrm>
          <a:custGeom>
            <a:avLst/>
            <a:gdLst>
              <a:gd name="T0" fmla="*/ 13 w 676"/>
              <a:gd name="T1" fmla="*/ 184 h 413"/>
              <a:gd name="T2" fmla="*/ 25 w 676"/>
              <a:gd name="T3" fmla="*/ 206 h 413"/>
              <a:gd name="T4" fmla="*/ 45 w 676"/>
              <a:gd name="T5" fmla="*/ 227 h 413"/>
              <a:gd name="T6" fmla="*/ 57 w 676"/>
              <a:gd name="T7" fmla="*/ 249 h 413"/>
              <a:gd name="T8" fmla="*/ 77 w 676"/>
              <a:gd name="T9" fmla="*/ 269 h 413"/>
              <a:gd name="T10" fmla="*/ 89 w 676"/>
              <a:gd name="T11" fmla="*/ 289 h 413"/>
              <a:gd name="T12" fmla="*/ 102 w 676"/>
              <a:gd name="T13" fmla="*/ 307 h 413"/>
              <a:gd name="T14" fmla="*/ 121 w 676"/>
              <a:gd name="T15" fmla="*/ 326 h 413"/>
              <a:gd name="T16" fmla="*/ 134 w 676"/>
              <a:gd name="T17" fmla="*/ 341 h 413"/>
              <a:gd name="T18" fmla="*/ 153 w 676"/>
              <a:gd name="T19" fmla="*/ 356 h 413"/>
              <a:gd name="T20" fmla="*/ 166 w 676"/>
              <a:gd name="T21" fmla="*/ 370 h 413"/>
              <a:gd name="T22" fmla="*/ 185 w 676"/>
              <a:gd name="T23" fmla="*/ 381 h 413"/>
              <a:gd name="T24" fmla="*/ 198 w 676"/>
              <a:gd name="T25" fmla="*/ 391 h 413"/>
              <a:gd name="T26" fmla="*/ 217 w 676"/>
              <a:gd name="T27" fmla="*/ 400 h 413"/>
              <a:gd name="T28" fmla="*/ 230 w 676"/>
              <a:gd name="T29" fmla="*/ 406 h 413"/>
              <a:gd name="T30" fmla="*/ 242 w 676"/>
              <a:gd name="T31" fmla="*/ 410 h 413"/>
              <a:gd name="T32" fmla="*/ 268 w 676"/>
              <a:gd name="T33" fmla="*/ 413 h 413"/>
              <a:gd name="T34" fmla="*/ 287 w 676"/>
              <a:gd name="T35" fmla="*/ 413 h 413"/>
              <a:gd name="T36" fmla="*/ 306 w 676"/>
              <a:gd name="T37" fmla="*/ 409 h 413"/>
              <a:gd name="T38" fmla="*/ 325 w 676"/>
              <a:gd name="T39" fmla="*/ 403 h 413"/>
              <a:gd name="T40" fmla="*/ 338 w 676"/>
              <a:gd name="T41" fmla="*/ 396 h 413"/>
              <a:gd name="T42" fmla="*/ 357 w 676"/>
              <a:gd name="T43" fmla="*/ 387 h 413"/>
              <a:gd name="T44" fmla="*/ 370 w 676"/>
              <a:gd name="T45" fmla="*/ 376 h 413"/>
              <a:gd name="T46" fmla="*/ 383 w 676"/>
              <a:gd name="T47" fmla="*/ 363 h 413"/>
              <a:gd name="T48" fmla="*/ 402 w 676"/>
              <a:gd name="T49" fmla="*/ 349 h 413"/>
              <a:gd name="T50" fmla="*/ 415 w 676"/>
              <a:gd name="T51" fmla="*/ 333 h 413"/>
              <a:gd name="T52" fmla="*/ 434 w 676"/>
              <a:gd name="T53" fmla="*/ 317 h 413"/>
              <a:gd name="T54" fmla="*/ 447 w 676"/>
              <a:gd name="T55" fmla="*/ 299 h 413"/>
              <a:gd name="T56" fmla="*/ 466 w 676"/>
              <a:gd name="T57" fmla="*/ 279 h 413"/>
              <a:gd name="T58" fmla="*/ 478 w 676"/>
              <a:gd name="T59" fmla="*/ 259 h 413"/>
              <a:gd name="T60" fmla="*/ 498 w 676"/>
              <a:gd name="T61" fmla="*/ 239 h 413"/>
              <a:gd name="T62" fmla="*/ 510 w 676"/>
              <a:gd name="T63" fmla="*/ 217 h 413"/>
              <a:gd name="T64" fmla="*/ 523 w 676"/>
              <a:gd name="T65" fmla="*/ 196 h 413"/>
              <a:gd name="T66" fmla="*/ 542 w 676"/>
              <a:gd name="T67" fmla="*/ 173 h 413"/>
              <a:gd name="T68" fmla="*/ 555 w 676"/>
              <a:gd name="T69" fmla="*/ 151 h 413"/>
              <a:gd name="T70" fmla="*/ 574 w 676"/>
              <a:gd name="T71" fmla="*/ 129 h 413"/>
              <a:gd name="T72" fmla="*/ 587 w 676"/>
              <a:gd name="T73" fmla="*/ 107 h 413"/>
              <a:gd name="T74" fmla="*/ 606 w 676"/>
              <a:gd name="T75" fmla="*/ 87 h 413"/>
              <a:gd name="T76" fmla="*/ 619 w 676"/>
              <a:gd name="T77" fmla="*/ 66 h 413"/>
              <a:gd name="T78" fmla="*/ 638 w 676"/>
              <a:gd name="T79" fmla="*/ 47 h 413"/>
              <a:gd name="T80" fmla="*/ 651 w 676"/>
              <a:gd name="T81" fmla="*/ 29 h 413"/>
              <a:gd name="T82" fmla="*/ 670 w 676"/>
              <a:gd name="T83" fmla="*/ 11 h 41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6"/>
              <a:gd name="T127" fmla="*/ 0 h 413"/>
              <a:gd name="T128" fmla="*/ 676 w 676"/>
              <a:gd name="T129" fmla="*/ 413 h 41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6" h="413">
                <a:moveTo>
                  <a:pt x="0" y="170"/>
                </a:moveTo>
                <a:lnTo>
                  <a:pt x="6" y="177"/>
                </a:lnTo>
                <a:lnTo>
                  <a:pt x="13" y="184"/>
                </a:lnTo>
                <a:lnTo>
                  <a:pt x="19" y="191"/>
                </a:lnTo>
                <a:lnTo>
                  <a:pt x="19" y="199"/>
                </a:lnTo>
                <a:lnTo>
                  <a:pt x="25" y="206"/>
                </a:lnTo>
                <a:lnTo>
                  <a:pt x="32" y="213"/>
                </a:lnTo>
                <a:lnTo>
                  <a:pt x="38" y="220"/>
                </a:lnTo>
                <a:lnTo>
                  <a:pt x="45" y="227"/>
                </a:lnTo>
                <a:lnTo>
                  <a:pt x="45" y="234"/>
                </a:lnTo>
                <a:lnTo>
                  <a:pt x="51" y="241"/>
                </a:lnTo>
                <a:lnTo>
                  <a:pt x="57" y="249"/>
                </a:lnTo>
                <a:lnTo>
                  <a:pt x="64" y="256"/>
                </a:lnTo>
                <a:lnTo>
                  <a:pt x="70" y="263"/>
                </a:lnTo>
                <a:lnTo>
                  <a:pt x="77" y="269"/>
                </a:lnTo>
                <a:lnTo>
                  <a:pt x="77" y="276"/>
                </a:lnTo>
                <a:lnTo>
                  <a:pt x="83" y="283"/>
                </a:lnTo>
                <a:lnTo>
                  <a:pt x="89" y="289"/>
                </a:lnTo>
                <a:lnTo>
                  <a:pt x="96" y="296"/>
                </a:lnTo>
                <a:lnTo>
                  <a:pt x="102" y="301"/>
                </a:lnTo>
                <a:lnTo>
                  <a:pt x="102" y="307"/>
                </a:lnTo>
                <a:lnTo>
                  <a:pt x="108" y="313"/>
                </a:lnTo>
                <a:lnTo>
                  <a:pt x="115" y="320"/>
                </a:lnTo>
                <a:lnTo>
                  <a:pt x="121" y="326"/>
                </a:lnTo>
                <a:lnTo>
                  <a:pt x="128" y="330"/>
                </a:lnTo>
                <a:lnTo>
                  <a:pt x="134" y="336"/>
                </a:lnTo>
                <a:lnTo>
                  <a:pt x="134" y="341"/>
                </a:lnTo>
                <a:lnTo>
                  <a:pt x="140" y="347"/>
                </a:lnTo>
                <a:lnTo>
                  <a:pt x="147" y="351"/>
                </a:lnTo>
                <a:lnTo>
                  <a:pt x="153" y="356"/>
                </a:lnTo>
                <a:lnTo>
                  <a:pt x="159" y="361"/>
                </a:lnTo>
                <a:lnTo>
                  <a:pt x="159" y="366"/>
                </a:lnTo>
                <a:lnTo>
                  <a:pt x="166" y="370"/>
                </a:lnTo>
                <a:lnTo>
                  <a:pt x="172" y="374"/>
                </a:lnTo>
                <a:lnTo>
                  <a:pt x="179" y="377"/>
                </a:lnTo>
                <a:lnTo>
                  <a:pt x="185" y="381"/>
                </a:lnTo>
                <a:lnTo>
                  <a:pt x="185" y="384"/>
                </a:lnTo>
                <a:lnTo>
                  <a:pt x="191" y="389"/>
                </a:lnTo>
                <a:lnTo>
                  <a:pt x="198" y="391"/>
                </a:lnTo>
                <a:lnTo>
                  <a:pt x="204" y="394"/>
                </a:lnTo>
                <a:lnTo>
                  <a:pt x="211" y="397"/>
                </a:lnTo>
                <a:lnTo>
                  <a:pt x="217" y="400"/>
                </a:lnTo>
                <a:lnTo>
                  <a:pt x="217" y="401"/>
                </a:lnTo>
                <a:lnTo>
                  <a:pt x="223" y="404"/>
                </a:lnTo>
                <a:lnTo>
                  <a:pt x="230" y="406"/>
                </a:lnTo>
                <a:lnTo>
                  <a:pt x="236" y="407"/>
                </a:lnTo>
                <a:lnTo>
                  <a:pt x="242" y="409"/>
                </a:lnTo>
                <a:lnTo>
                  <a:pt x="242" y="410"/>
                </a:lnTo>
                <a:lnTo>
                  <a:pt x="249" y="411"/>
                </a:lnTo>
                <a:lnTo>
                  <a:pt x="262" y="413"/>
                </a:lnTo>
                <a:lnTo>
                  <a:pt x="268" y="413"/>
                </a:lnTo>
                <a:lnTo>
                  <a:pt x="274" y="413"/>
                </a:lnTo>
                <a:lnTo>
                  <a:pt x="281" y="413"/>
                </a:lnTo>
                <a:lnTo>
                  <a:pt x="287" y="413"/>
                </a:lnTo>
                <a:lnTo>
                  <a:pt x="293" y="411"/>
                </a:lnTo>
                <a:lnTo>
                  <a:pt x="300" y="410"/>
                </a:lnTo>
                <a:lnTo>
                  <a:pt x="306" y="409"/>
                </a:lnTo>
                <a:lnTo>
                  <a:pt x="313" y="407"/>
                </a:lnTo>
                <a:lnTo>
                  <a:pt x="319" y="406"/>
                </a:lnTo>
                <a:lnTo>
                  <a:pt x="325" y="403"/>
                </a:lnTo>
                <a:lnTo>
                  <a:pt x="332" y="401"/>
                </a:lnTo>
                <a:lnTo>
                  <a:pt x="332" y="399"/>
                </a:lnTo>
                <a:lnTo>
                  <a:pt x="338" y="396"/>
                </a:lnTo>
                <a:lnTo>
                  <a:pt x="344" y="393"/>
                </a:lnTo>
                <a:lnTo>
                  <a:pt x="351" y="390"/>
                </a:lnTo>
                <a:lnTo>
                  <a:pt x="357" y="387"/>
                </a:lnTo>
                <a:lnTo>
                  <a:pt x="357" y="383"/>
                </a:lnTo>
                <a:lnTo>
                  <a:pt x="364" y="380"/>
                </a:lnTo>
                <a:lnTo>
                  <a:pt x="370" y="376"/>
                </a:lnTo>
                <a:lnTo>
                  <a:pt x="376" y="371"/>
                </a:lnTo>
                <a:lnTo>
                  <a:pt x="383" y="367"/>
                </a:lnTo>
                <a:lnTo>
                  <a:pt x="383" y="363"/>
                </a:lnTo>
                <a:lnTo>
                  <a:pt x="389" y="359"/>
                </a:lnTo>
                <a:lnTo>
                  <a:pt x="396" y="354"/>
                </a:lnTo>
                <a:lnTo>
                  <a:pt x="402" y="349"/>
                </a:lnTo>
                <a:lnTo>
                  <a:pt x="408" y="344"/>
                </a:lnTo>
                <a:lnTo>
                  <a:pt x="415" y="339"/>
                </a:lnTo>
                <a:lnTo>
                  <a:pt x="415" y="333"/>
                </a:lnTo>
                <a:lnTo>
                  <a:pt x="421" y="329"/>
                </a:lnTo>
                <a:lnTo>
                  <a:pt x="427" y="323"/>
                </a:lnTo>
                <a:lnTo>
                  <a:pt x="434" y="317"/>
                </a:lnTo>
                <a:lnTo>
                  <a:pt x="440" y="310"/>
                </a:lnTo>
                <a:lnTo>
                  <a:pt x="440" y="304"/>
                </a:lnTo>
                <a:lnTo>
                  <a:pt x="447" y="299"/>
                </a:lnTo>
                <a:lnTo>
                  <a:pt x="453" y="291"/>
                </a:lnTo>
                <a:lnTo>
                  <a:pt x="459" y="286"/>
                </a:lnTo>
                <a:lnTo>
                  <a:pt x="466" y="279"/>
                </a:lnTo>
                <a:lnTo>
                  <a:pt x="472" y="273"/>
                </a:lnTo>
                <a:lnTo>
                  <a:pt x="472" y="266"/>
                </a:lnTo>
                <a:lnTo>
                  <a:pt x="478" y="259"/>
                </a:lnTo>
                <a:lnTo>
                  <a:pt x="485" y="251"/>
                </a:lnTo>
                <a:lnTo>
                  <a:pt x="491" y="246"/>
                </a:lnTo>
                <a:lnTo>
                  <a:pt x="498" y="239"/>
                </a:lnTo>
                <a:lnTo>
                  <a:pt x="498" y="231"/>
                </a:lnTo>
                <a:lnTo>
                  <a:pt x="504" y="224"/>
                </a:lnTo>
                <a:lnTo>
                  <a:pt x="510" y="217"/>
                </a:lnTo>
                <a:lnTo>
                  <a:pt x="517" y="210"/>
                </a:lnTo>
                <a:lnTo>
                  <a:pt x="523" y="203"/>
                </a:lnTo>
                <a:lnTo>
                  <a:pt x="523" y="196"/>
                </a:lnTo>
                <a:lnTo>
                  <a:pt x="530" y="187"/>
                </a:lnTo>
                <a:lnTo>
                  <a:pt x="536" y="180"/>
                </a:lnTo>
                <a:lnTo>
                  <a:pt x="542" y="173"/>
                </a:lnTo>
                <a:lnTo>
                  <a:pt x="549" y="166"/>
                </a:lnTo>
                <a:lnTo>
                  <a:pt x="555" y="159"/>
                </a:lnTo>
                <a:lnTo>
                  <a:pt x="555" y="151"/>
                </a:lnTo>
                <a:lnTo>
                  <a:pt x="561" y="144"/>
                </a:lnTo>
                <a:lnTo>
                  <a:pt x="568" y="136"/>
                </a:lnTo>
                <a:lnTo>
                  <a:pt x="574" y="129"/>
                </a:lnTo>
                <a:lnTo>
                  <a:pt x="581" y="121"/>
                </a:lnTo>
                <a:lnTo>
                  <a:pt x="581" y="114"/>
                </a:lnTo>
                <a:lnTo>
                  <a:pt x="587" y="107"/>
                </a:lnTo>
                <a:lnTo>
                  <a:pt x="593" y="100"/>
                </a:lnTo>
                <a:lnTo>
                  <a:pt x="600" y="93"/>
                </a:lnTo>
                <a:lnTo>
                  <a:pt x="606" y="87"/>
                </a:lnTo>
                <a:lnTo>
                  <a:pt x="612" y="80"/>
                </a:lnTo>
                <a:lnTo>
                  <a:pt x="612" y="73"/>
                </a:lnTo>
                <a:lnTo>
                  <a:pt x="619" y="66"/>
                </a:lnTo>
                <a:lnTo>
                  <a:pt x="625" y="60"/>
                </a:lnTo>
                <a:lnTo>
                  <a:pt x="632" y="53"/>
                </a:lnTo>
                <a:lnTo>
                  <a:pt x="638" y="47"/>
                </a:lnTo>
                <a:lnTo>
                  <a:pt x="638" y="40"/>
                </a:lnTo>
                <a:lnTo>
                  <a:pt x="644" y="34"/>
                </a:lnTo>
                <a:lnTo>
                  <a:pt x="651" y="29"/>
                </a:lnTo>
                <a:lnTo>
                  <a:pt x="657" y="23"/>
                </a:lnTo>
                <a:lnTo>
                  <a:pt x="664" y="17"/>
                </a:lnTo>
                <a:lnTo>
                  <a:pt x="670" y="11"/>
                </a:lnTo>
                <a:lnTo>
                  <a:pt x="670" y="6"/>
                </a:lnTo>
                <a:lnTo>
                  <a:pt x="676"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70" name="Freeform 36">
            <a:extLst>
              <a:ext uri="{FF2B5EF4-FFF2-40B4-BE49-F238E27FC236}">
                <a16:creationId xmlns:a16="http://schemas.microsoft.com/office/drawing/2014/main" id="{94203943-BC12-4DD6-B65F-F06803677C31}"/>
              </a:ext>
            </a:extLst>
          </p:cNvPr>
          <p:cNvSpPr>
            <a:spLocks/>
          </p:cNvSpPr>
          <p:nvPr/>
        </p:nvSpPr>
        <p:spPr bwMode="auto">
          <a:xfrm>
            <a:off x="2462213" y="2236788"/>
            <a:ext cx="1041400" cy="277812"/>
          </a:xfrm>
          <a:custGeom>
            <a:avLst/>
            <a:gdLst>
              <a:gd name="T0" fmla="*/ 13 w 696"/>
              <a:gd name="T1" fmla="*/ 64 h 487"/>
              <a:gd name="T2" fmla="*/ 26 w 696"/>
              <a:gd name="T3" fmla="*/ 50 h 487"/>
              <a:gd name="T4" fmla="*/ 45 w 696"/>
              <a:gd name="T5" fmla="*/ 37 h 487"/>
              <a:gd name="T6" fmla="*/ 58 w 696"/>
              <a:gd name="T7" fmla="*/ 25 h 487"/>
              <a:gd name="T8" fmla="*/ 77 w 696"/>
              <a:gd name="T9" fmla="*/ 17 h 487"/>
              <a:gd name="T10" fmla="*/ 90 w 696"/>
              <a:gd name="T11" fmla="*/ 10 h 487"/>
              <a:gd name="T12" fmla="*/ 102 w 696"/>
              <a:gd name="T13" fmla="*/ 4 h 487"/>
              <a:gd name="T14" fmla="*/ 128 w 696"/>
              <a:gd name="T15" fmla="*/ 0 h 487"/>
              <a:gd name="T16" fmla="*/ 147 w 696"/>
              <a:gd name="T17" fmla="*/ 0 h 487"/>
              <a:gd name="T18" fmla="*/ 166 w 696"/>
              <a:gd name="T19" fmla="*/ 3 h 487"/>
              <a:gd name="T20" fmla="*/ 185 w 696"/>
              <a:gd name="T21" fmla="*/ 8 h 487"/>
              <a:gd name="T22" fmla="*/ 204 w 696"/>
              <a:gd name="T23" fmla="*/ 15 h 487"/>
              <a:gd name="T24" fmla="*/ 217 w 696"/>
              <a:gd name="T25" fmla="*/ 24 h 487"/>
              <a:gd name="T26" fmla="*/ 236 w 696"/>
              <a:gd name="T27" fmla="*/ 35 h 487"/>
              <a:gd name="T28" fmla="*/ 249 w 696"/>
              <a:gd name="T29" fmla="*/ 47 h 487"/>
              <a:gd name="T30" fmla="*/ 268 w 696"/>
              <a:gd name="T31" fmla="*/ 61 h 487"/>
              <a:gd name="T32" fmla="*/ 281 w 696"/>
              <a:gd name="T33" fmla="*/ 77 h 487"/>
              <a:gd name="T34" fmla="*/ 300 w 696"/>
              <a:gd name="T35" fmla="*/ 93 h 487"/>
              <a:gd name="T36" fmla="*/ 313 w 696"/>
              <a:gd name="T37" fmla="*/ 111 h 487"/>
              <a:gd name="T38" fmla="*/ 332 w 696"/>
              <a:gd name="T39" fmla="*/ 130 h 487"/>
              <a:gd name="T40" fmla="*/ 345 w 696"/>
              <a:gd name="T41" fmla="*/ 150 h 487"/>
              <a:gd name="T42" fmla="*/ 358 w 696"/>
              <a:gd name="T43" fmla="*/ 171 h 487"/>
              <a:gd name="T44" fmla="*/ 377 w 696"/>
              <a:gd name="T45" fmla="*/ 193 h 487"/>
              <a:gd name="T46" fmla="*/ 389 w 696"/>
              <a:gd name="T47" fmla="*/ 214 h 487"/>
              <a:gd name="T48" fmla="*/ 409 w 696"/>
              <a:gd name="T49" fmla="*/ 235 h 487"/>
              <a:gd name="T50" fmla="*/ 421 w 696"/>
              <a:gd name="T51" fmla="*/ 258 h 487"/>
              <a:gd name="T52" fmla="*/ 441 w 696"/>
              <a:gd name="T53" fmla="*/ 280 h 487"/>
              <a:gd name="T54" fmla="*/ 453 w 696"/>
              <a:gd name="T55" fmla="*/ 301 h 487"/>
              <a:gd name="T56" fmla="*/ 472 w 696"/>
              <a:gd name="T57" fmla="*/ 323 h 487"/>
              <a:gd name="T58" fmla="*/ 485 w 696"/>
              <a:gd name="T59" fmla="*/ 343 h 487"/>
              <a:gd name="T60" fmla="*/ 498 w 696"/>
              <a:gd name="T61" fmla="*/ 363 h 487"/>
              <a:gd name="T62" fmla="*/ 517 w 696"/>
              <a:gd name="T63" fmla="*/ 381 h 487"/>
              <a:gd name="T64" fmla="*/ 530 w 696"/>
              <a:gd name="T65" fmla="*/ 398 h 487"/>
              <a:gd name="T66" fmla="*/ 549 w 696"/>
              <a:gd name="T67" fmla="*/ 415 h 487"/>
              <a:gd name="T68" fmla="*/ 562 w 696"/>
              <a:gd name="T69" fmla="*/ 430 h 487"/>
              <a:gd name="T70" fmla="*/ 581 w 696"/>
              <a:gd name="T71" fmla="*/ 444 h 487"/>
              <a:gd name="T72" fmla="*/ 594 w 696"/>
              <a:gd name="T73" fmla="*/ 455 h 487"/>
              <a:gd name="T74" fmla="*/ 613 w 696"/>
              <a:gd name="T75" fmla="*/ 465 h 487"/>
              <a:gd name="T76" fmla="*/ 626 w 696"/>
              <a:gd name="T77" fmla="*/ 474 h 487"/>
              <a:gd name="T78" fmla="*/ 638 w 696"/>
              <a:gd name="T79" fmla="*/ 480 h 487"/>
              <a:gd name="T80" fmla="*/ 657 w 696"/>
              <a:gd name="T81" fmla="*/ 484 h 487"/>
              <a:gd name="T82" fmla="*/ 683 w 696"/>
              <a:gd name="T83" fmla="*/ 487 h 4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96"/>
              <a:gd name="T127" fmla="*/ 0 h 487"/>
              <a:gd name="T128" fmla="*/ 696 w 696"/>
              <a:gd name="T129" fmla="*/ 487 h 4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96" h="487">
                <a:moveTo>
                  <a:pt x="0" y="74"/>
                </a:moveTo>
                <a:lnTo>
                  <a:pt x="7" y="68"/>
                </a:lnTo>
                <a:lnTo>
                  <a:pt x="13" y="64"/>
                </a:lnTo>
                <a:lnTo>
                  <a:pt x="19" y="58"/>
                </a:lnTo>
                <a:lnTo>
                  <a:pt x="19" y="54"/>
                </a:lnTo>
                <a:lnTo>
                  <a:pt x="26" y="50"/>
                </a:lnTo>
                <a:lnTo>
                  <a:pt x="32" y="45"/>
                </a:lnTo>
                <a:lnTo>
                  <a:pt x="39" y="41"/>
                </a:lnTo>
                <a:lnTo>
                  <a:pt x="45" y="37"/>
                </a:lnTo>
                <a:lnTo>
                  <a:pt x="45" y="33"/>
                </a:lnTo>
                <a:lnTo>
                  <a:pt x="51" y="30"/>
                </a:lnTo>
                <a:lnTo>
                  <a:pt x="58" y="25"/>
                </a:lnTo>
                <a:lnTo>
                  <a:pt x="64" y="23"/>
                </a:lnTo>
                <a:lnTo>
                  <a:pt x="70" y="20"/>
                </a:lnTo>
                <a:lnTo>
                  <a:pt x="77" y="17"/>
                </a:lnTo>
                <a:lnTo>
                  <a:pt x="77" y="14"/>
                </a:lnTo>
                <a:lnTo>
                  <a:pt x="83" y="11"/>
                </a:lnTo>
                <a:lnTo>
                  <a:pt x="90" y="10"/>
                </a:lnTo>
                <a:lnTo>
                  <a:pt x="96" y="7"/>
                </a:lnTo>
                <a:lnTo>
                  <a:pt x="102" y="5"/>
                </a:lnTo>
                <a:lnTo>
                  <a:pt x="102" y="4"/>
                </a:lnTo>
                <a:lnTo>
                  <a:pt x="109" y="3"/>
                </a:lnTo>
                <a:lnTo>
                  <a:pt x="121" y="1"/>
                </a:lnTo>
                <a:lnTo>
                  <a:pt x="128" y="0"/>
                </a:lnTo>
                <a:lnTo>
                  <a:pt x="134" y="0"/>
                </a:lnTo>
                <a:lnTo>
                  <a:pt x="141" y="0"/>
                </a:lnTo>
                <a:lnTo>
                  <a:pt x="147" y="0"/>
                </a:lnTo>
                <a:lnTo>
                  <a:pt x="153" y="0"/>
                </a:lnTo>
                <a:lnTo>
                  <a:pt x="160" y="1"/>
                </a:lnTo>
                <a:lnTo>
                  <a:pt x="166" y="3"/>
                </a:lnTo>
                <a:lnTo>
                  <a:pt x="173" y="3"/>
                </a:lnTo>
                <a:lnTo>
                  <a:pt x="179" y="5"/>
                </a:lnTo>
                <a:lnTo>
                  <a:pt x="185" y="8"/>
                </a:lnTo>
                <a:lnTo>
                  <a:pt x="192" y="11"/>
                </a:lnTo>
                <a:lnTo>
                  <a:pt x="198" y="13"/>
                </a:lnTo>
                <a:lnTo>
                  <a:pt x="204" y="15"/>
                </a:lnTo>
                <a:lnTo>
                  <a:pt x="211" y="18"/>
                </a:lnTo>
                <a:lnTo>
                  <a:pt x="217" y="21"/>
                </a:lnTo>
                <a:lnTo>
                  <a:pt x="217" y="24"/>
                </a:lnTo>
                <a:lnTo>
                  <a:pt x="224" y="27"/>
                </a:lnTo>
                <a:lnTo>
                  <a:pt x="230" y="31"/>
                </a:lnTo>
                <a:lnTo>
                  <a:pt x="236" y="35"/>
                </a:lnTo>
                <a:lnTo>
                  <a:pt x="243" y="38"/>
                </a:lnTo>
                <a:lnTo>
                  <a:pt x="243" y="43"/>
                </a:lnTo>
                <a:lnTo>
                  <a:pt x="249" y="47"/>
                </a:lnTo>
                <a:lnTo>
                  <a:pt x="255" y="51"/>
                </a:lnTo>
                <a:lnTo>
                  <a:pt x="262" y="57"/>
                </a:lnTo>
                <a:lnTo>
                  <a:pt x="268" y="61"/>
                </a:lnTo>
                <a:lnTo>
                  <a:pt x="275" y="65"/>
                </a:lnTo>
                <a:lnTo>
                  <a:pt x="275" y="71"/>
                </a:lnTo>
                <a:lnTo>
                  <a:pt x="281" y="77"/>
                </a:lnTo>
                <a:lnTo>
                  <a:pt x="287" y="81"/>
                </a:lnTo>
                <a:lnTo>
                  <a:pt x="294" y="87"/>
                </a:lnTo>
                <a:lnTo>
                  <a:pt x="300" y="93"/>
                </a:lnTo>
                <a:lnTo>
                  <a:pt x="300" y="98"/>
                </a:lnTo>
                <a:lnTo>
                  <a:pt x="307" y="105"/>
                </a:lnTo>
                <a:lnTo>
                  <a:pt x="313" y="111"/>
                </a:lnTo>
                <a:lnTo>
                  <a:pt x="319" y="117"/>
                </a:lnTo>
                <a:lnTo>
                  <a:pt x="326" y="124"/>
                </a:lnTo>
                <a:lnTo>
                  <a:pt x="332" y="130"/>
                </a:lnTo>
                <a:lnTo>
                  <a:pt x="332" y="137"/>
                </a:lnTo>
                <a:lnTo>
                  <a:pt x="338" y="144"/>
                </a:lnTo>
                <a:lnTo>
                  <a:pt x="345" y="150"/>
                </a:lnTo>
                <a:lnTo>
                  <a:pt x="351" y="157"/>
                </a:lnTo>
                <a:lnTo>
                  <a:pt x="358" y="164"/>
                </a:lnTo>
                <a:lnTo>
                  <a:pt x="358" y="171"/>
                </a:lnTo>
                <a:lnTo>
                  <a:pt x="364" y="178"/>
                </a:lnTo>
                <a:lnTo>
                  <a:pt x="370" y="185"/>
                </a:lnTo>
                <a:lnTo>
                  <a:pt x="377" y="193"/>
                </a:lnTo>
                <a:lnTo>
                  <a:pt x="383" y="200"/>
                </a:lnTo>
                <a:lnTo>
                  <a:pt x="383" y="207"/>
                </a:lnTo>
                <a:lnTo>
                  <a:pt x="389" y="214"/>
                </a:lnTo>
                <a:lnTo>
                  <a:pt x="396" y="221"/>
                </a:lnTo>
                <a:lnTo>
                  <a:pt x="402" y="228"/>
                </a:lnTo>
                <a:lnTo>
                  <a:pt x="409" y="235"/>
                </a:lnTo>
                <a:lnTo>
                  <a:pt x="415" y="243"/>
                </a:lnTo>
                <a:lnTo>
                  <a:pt x="415" y="251"/>
                </a:lnTo>
                <a:lnTo>
                  <a:pt x="421" y="258"/>
                </a:lnTo>
                <a:lnTo>
                  <a:pt x="428" y="265"/>
                </a:lnTo>
                <a:lnTo>
                  <a:pt x="434" y="273"/>
                </a:lnTo>
                <a:lnTo>
                  <a:pt x="441" y="280"/>
                </a:lnTo>
                <a:lnTo>
                  <a:pt x="441" y="287"/>
                </a:lnTo>
                <a:lnTo>
                  <a:pt x="447" y="294"/>
                </a:lnTo>
                <a:lnTo>
                  <a:pt x="453" y="301"/>
                </a:lnTo>
                <a:lnTo>
                  <a:pt x="460" y="308"/>
                </a:lnTo>
                <a:lnTo>
                  <a:pt x="466" y="315"/>
                </a:lnTo>
                <a:lnTo>
                  <a:pt x="472" y="323"/>
                </a:lnTo>
                <a:lnTo>
                  <a:pt x="472" y="330"/>
                </a:lnTo>
                <a:lnTo>
                  <a:pt x="479" y="337"/>
                </a:lnTo>
                <a:lnTo>
                  <a:pt x="485" y="343"/>
                </a:lnTo>
                <a:lnTo>
                  <a:pt x="492" y="350"/>
                </a:lnTo>
                <a:lnTo>
                  <a:pt x="498" y="357"/>
                </a:lnTo>
                <a:lnTo>
                  <a:pt x="498" y="363"/>
                </a:lnTo>
                <a:lnTo>
                  <a:pt x="504" y="368"/>
                </a:lnTo>
                <a:lnTo>
                  <a:pt x="511" y="375"/>
                </a:lnTo>
                <a:lnTo>
                  <a:pt x="517" y="381"/>
                </a:lnTo>
                <a:lnTo>
                  <a:pt x="523" y="387"/>
                </a:lnTo>
                <a:lnTo>
                  <a:pt x="523" y="393"/>
                </a:lnTo>
                <a:lnTo>
                  <a:pt x="530" y="398"/>
                </a:lnTo>
                <a:lnTo>
                  <a:pt x="536" y="404"/>
                </a:lnTo>
                <a:lnTo>
                  <a:pt x="543" y="410"/>
                </a:lnTo>
                <a:lnTo>
                  <a:pt x="549" y="415"/>
                </a:lnTo>
                <a:lnTo>
                  <a:pt x="555" y="420"/>
                </a:lnTo>
                <a:lnTo>
                  <a:pt x="555" y="425"/>
                </a:lnTo>
                <a:lnTo>
                  <a:pt x="562" y="430"/>
                </a:lnTo>
                <a:lnTo>
                  <a:pt x="568" y="435"/>
                </a:lnTo>
                <a:lnTo>
                  <a:pt x="575" y="440"/>
                </a:lnTo>
                <a:lnTo>
                  <a:pt x="581" y="444"/>
                </a:lnTo>
                <a:lnTo>
                  <a:pt x="581" y="448"/>
                </a:lnTo>
                <a:lnTo>
                  <a:pt x="587" y="451"/>
                </a:lnTo>
                <a:lnTo>
                  <a:pt x="594" y="455"/>
                </a:lnTo>
                <a:lnTo>
                  <a:pt x="600" y="458"/>
                </a:lnTo>
                <a:lnTo>
                  <a:pt x="606" y="463"/>
                </a:lnTo>
                <a:lnTo>
                  <a:pt x="613" y="465"/>
                </a:lnTo>
                <a:lnTo>
                  <a:pt x="613" y="468"/>
                </a:lnTo>
                <a:lnTo>
                  <a:pt x="619" y="471"/>
                </a:lnTo>
                <a:lnTo>
                  <a:pt x="626" y="474"/>
                </a:lnTo>
                <a:lnTo>
                  <a:pt x="632" y="475"/>
                </a:lnTo>
                <a:lnTo>
                  <a:pt x="638" y="478"/>
                </a:lnTo>
                <a:lnTo>
                  <a:pt x="638" y="480"/>
                </a:lnTo>
                <a:lnTo>
                  <a:pt x="645" y="481"/>
                </a:lnTo>
                <a:lnTo>
                  <a:pt x="651" y="483"/>
                </a:lnTo>
                <a:lnTo>
                  <a:pt x="657" y="484"/>
                </a:lnTo>
                <a:lnTo>
                  <a:pt x="664" y="485"/>
                </a:lnTo>
                <a:lnTo>
                  <a:pt x="677" y="487"/>
                </a:lnTo>
                <a:lnTo>
                  <a:pt x="683" y="487"/>
                </a:lnTo>
                <a:lnTo>
                  <a:pt x="689" y="487"/>
                </a:lnTo>
                <a:lnTo>
                  <a:pt x="696" y="487"/>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71" name="Freeform 37">
            <a:extLst>
              <a:ext uri="{FF2B5EF4-FFF2-40B4-BE49-F238E27FC236}">
                <a16:creationId xmlns:a16="http://schemas.microsoft.com/office/drawing/2014/main" id="{3BCEE12A-03E5-4D0E-942F-3DAC4B6CE9FE}"/>
              </a:ext>
            </a:extLst>
          </p:cNvPr>
          <p:cNvSpPr>
            <a:spLocks/>
          </p:cNvSpPr>
          <p:nvPr/>
        </p:nvSpPr>
        <p:spPr bwMode="auto">
          <a:xfrm>
            <a:off x="3503613" y="2236788"/>
            <a:ext cx="1009650" cy="277812"/>
          </a:xfrm>
          <a:custGeom>
            <a:avLst/>
            <a:gdLst>
              <a:gd name="T0" fmla="*/ 12 w 676"/>
              <a:gd name="T1" fmla="*/ 485 h 487"/>
              <a:gd name="T2" fmla="*/ 32 w 676"/>
              <a:gd name="T3" fmla="*/ 480 h 487"/>
              <a:gd name="T4" fmla="*/ 51 w 676"/>
              <a:gd name="T5" fmla="*/ 473 h 487"/>
              <a:gd name="T6" fmla="*/ 64 w 676"/>
              <a:gd name="T7" fmla="*/ 464 h 487"/>
              <a:gd name="T8" fmla="*/ 83 w 676"/>
              <a:gd name="T9" fmla="*/ 454 h 487"/>
              <a:gd name="T10" fmla="*/ 95 w 676"/>
              <a:gd name="T11" fmla="*/ 441 h 487"/>
              <a:gd name="T12" fmla="*/ 115 w 676"/>
              <a:gd name="T13" fmla="*/ 428 h 487"/>
              <a:gd name="T14" fmla="*/ 127 w 676"/>
              <a:gd name="T15" fmla="*/ 413 h 487"/>
              <a:gd name="T16" fmla="*/ 140 w 676"/>
              <a:gd name="T17" fmla="*/ 397 h 487"/>
              <a:gd name="T18" fmla="*/ 159 w 676"/>
              <a:gd name="T19" fmla="*/ 378 h 487"/>
              <a:gd name="T20" fmla="*/ 172 w 676"/>
              <a:gd name="T21" fmla="*/ 360 h 487"/>
              <a:gd name="T22" fmla="*/ 191 w 676"/>
              <a:gd name="T23" fmla="*/ 340 h 487"/>
              <a:gd name="T24" fmla="*/ 204 w 676"/>
              <a:gd name="T25" fmla="*/ 320 h 487"/>
              <a:gd name="T26" fmla="*/ 223 w 676"/>
              <a:gd name="T27" fmla="*/ 298 h 487"/>
              <a:gd name="T28" fmla="*/ 236 w 676"/>
              <a:gd name="T29" fmla="*/ 277 h 487"/>
              <a:gd name="T30" fmla="*/ 255 w 676"/>
              <a:gd name="T31" fmla="*/ 254 h 487"/>
              <a:gd name="T32" fmla="*/ 268 w 676"/>
              <a:gd name="T33" fmla="*/ 233 h 487"/>
              <a:gd name="T34" fmla="*/ 280 w 676"/>
              <a:gd name="T35" fmla="*/ 211 h 487"/>
              <a:gd name="T36" fmla="*/ 300 w 676"/>
              <a:gd name="T37" fmla="*/ 188 h 487"/>
              <a:gd name="T38" fmla="*/ 312 w 676"/>
              <a:gd name="T39" fmla="*/ 168 h 487"/>
              <a:gd name="T40" fmla="*/ 332 w 676"/>
              <a:gd name="T41" fmla="*/ 147 h 487"/>
              <a:gd name="T42" fmla="*/ 344 w 676"/>
              <a:gd name="T43" fmla="*/ 127 h 487"/>
              <a:gd name="T44" fmla="*/ 363 w 676"/>
              <a:gd name="T45" fmla="*/ 108 h 487"/>
              <a:gd name="T46" fmla="*/ 376 w 676"/>
              <a:gd name="T47" fmla="*/ 91 h 487"/>
              <a:gd name="T48" fmla="*/ 395 w 676"/>
              <a:gd name="T49" fmla="*/ 74 h 487"/>
              <a:gd name="T50" fmla="*/ 408 w 676"/>
              <a:gd name="T51" fmla="*/ 58 h 487"/>
              <a:gd name="T52" fmla="*/ 421 w 676"/>
              <a:gd name="T53" fmla="*/ 45 h 487"/>
              <a:gd name="T54" fmla="*/ 440 w 676"/>
              <a:gd name="T55" fmla="*/ 33 h 487"/>
              <a:gd name="T56" fmla="*/ 453 w 676"/>
              <a:gd name="T57" fmla="*/ 23 h 487"/>
              <a:gd name="T58" fmla="*/ 472 w 676"/>
              <a:gd name="T59" fmla="*/ 14 h 487"/>
              <a:gd name="T60" fmla="*/ 485 w 676"/>
              <a:gd name="T61" fmla="*/ 7 h 487"/>
              <a:gd name="T62" fmla="*/ 510 w 676"/>
              <a:gd name="T63" fmla="*/ 1 h 487"/>
              <a:gd name="T64" fmla="*/ 517 w 676"/>
              <a:gd name="T65" fmla="*/ 0 h 487"/>
              <a:gd name="T66" fmla="*/ 536 w 676"/>
              <a:gd name="T67" fmla="*/ 0 h 487"/>
              <a:gd name="T68" fmla="*/ 555 w 676"/>
              <a:gd name="T69" fmla="*/ 1 h 487"/>
              <a:gd name="T70" fmla="*/ 574 w 676"/>
              <a:gd name="T71" fmla="*/ 7 h 487"/>
              <a:gd name="T72" fmla="*/ 593 w 676"/>
              <a:gd name="T73" fmla="*/ 13 h 487"/>
              <a:gd name="T74" fmla="*/ 606 w 676"/>
              <a:gd name="T75" fmla="*/ 21 h 487"/>
              <a:gd name="T76" fmla="*/ 619 w 676"/>
              <a:gd name="T77" fmla="*/ 31 h 487"/>
              <a:gd name="T78" fmla="*/ 638 w 676"/>
              <a:gd name="T79" fmla="*/ 43 h 487"/>
              <a:gd name="T80" fmla="*/ 651 w 676"/>
              <a:gd name="T81" fmla="*/ 55 h 487"/>
              <a:gd name="T82" fmla="*/ 670 w 676"/>
              <a:gd name="T83" fmla="*/ 71 h 4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6"/>
              <a:gd name="T127" fmla="*/ 0 h 487"/>
              <a:gd name="T128" fmla="*/ 676 w 676"/>
              <a:gd name="T129" fmla="*/ 487 h 4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6" h="487">
                <a:moveTo>
                  <a:pt x="0" y="487"/>
                </a:moveTo>
                <a:lnTo>
                  <a:pt x="6" y="485"/>
                </a:lnTo>
                <a:lnTo>
                  <a:pt x="12" y="485"/>
                </a:lnTo>
                <a:lnTo>
                  <a:pt x="19" y="484"/>
                </a:lnTo>
                <a:lnTo>
                  <a:pt x="25" y="481"/>
                </a:lnTo>
                <a:lnTo>
                  <a:pt x="32" y="480"/>
                </a:lnTo>
                <a:lnTo>
                  <a:pt x="38" y="477"/>
                </a:lnTo>
                <a:lnTo>
                  <a:pt x="44" y="475"/>
                </a:lnTo>
                <a:lnTo>
                  <a:pt x="51" y="473"/>
                </a:lnTo>
                <a:lnTo>
                  <a:pt x="57" y="470"/>
                </a:lnTo>
                <a:lnTo>
                  <a:pt x="57" y="467"/>
                </a:lnTo>
                <a:lnTo>
                  <a:pt x="64" y="464"/>
                </a:lnTo>
                <a:lnTo>
                  <a:pt x="70" y="461"/>
                </a:lnTo>
                <a:lnTo>
                  <a:pt x="76" y="457"/>
                </a:lnTo>
                <a:lnTo>
                  <a:pt x="83" y="454"/>
                </a:lnTo>
                <a:lnTo>
                  <a:pt x="83" y="450"/>
                </a:lnTo>
                <a:lnTo>
                  <a:pt x="89" y="445"/>
                </a:lnTo>
                <a:lnTo>
                  <a:pt x="95" y="441"/>
                </a:lnTo>
                <a:lnTo>
                  <a:pt x="102" y="437"/>
                </a:lnTo>
                <a:lnTo>
                  <a:pt x="108" y="433"/>
                </a:lnTo>
                <a:lnTo>
                  <a:pt x="115" y="428"/>
                </a:lnTo>
                <a:lnTo>
                  <a:pt x="115" y="423"/>
                </a:lnTo>
                <a:lnTo>
                  <a:pt x="121" y="418"/>
                </a:lnTo>
                <a:lnTo>
                  <a:pt x="127" y="413"/>
                </a:lnTo>
                <a:lnTo>
                  <a:pt x="134" y="407"/>
                </a:lnTo>
                <a:lnTo>
                  <a:pt x="140" y="403"/>
                </a:lnTo>
                <a:lnTo>
                  <a:pt x="140" y="397"/>
                </a:lnTo>
                <a:lnTo>
                  <a:pt x="146" y="391"/>
                </a:lnTo>
                <a:lnTo>
                  <a:pt x="153" y="384"/>
                </a:lnTo>
                <a:lnTo>
                  <a:pt x="159" y="378"/>
                </a:lnTo>
                <a:lnTo>
                  <a:pt x="166" y="373"/>
                </a:lnTo>
                <a:lnTo>
                  <a:pt x="166" y="367"/>
                </a:lnTo>
                <a:lnTo>
                  <a:pt x="172" y="360"/>
                </a:lnTo>
                <a:lnTo>
                  <a:pt x="178" y="353"/>
                </a:lnTo>
                <a:lnTo>
                  <a:pt x="185" y="347"/>
                </a:lnTo>
                <a:lnTo>
                  <a:pt x="191" y="340"/>
                </a:lnTo>
                <a:lnTo>
                  <a:pt x="198" y="333"/>
                </a:lnTo>
                <a:lnTo>
                  <a:pt x="198" y="327"/>
                </a:lnTo>
                <a:lnTo>
                  <a:pt x="204" y="320"/>
                </a:lnTo>
                <a:lnTo>
                  <a:pt x="210" y="313"/>
                </a:lnTo>
                <a:lnTo>
                  <a:pt x="217" y="305"/>
                </a:lnTo>
                <a:lnTo>
                  <a:pt x="223" y="298"/>
                </a:lnTo>
                <a:lnTo>
                  <a:pt x="223" y="291"/>
                </a:lnTo>
                <a:lnTo>
                  <a:pt x="229" y="284"/>
                </a:lnTo>
                <a:lnTo>
                  <a:pt x="236" y="277"/>
                </a:lnTo>
                <a:lnTo>
                  <a:pt x="242" y="270"/>
                </a:lnTo>
                <a:lnTo>
                  <a:pt x="249" y="261"/>
                </a:lnTo>
                <a:lnTo>
                  <a:pt x="255" y="254"/>
                </a:lnTo>
                <a:lnTo>
                  <a:pt x="255" y="247"/>
                </a:lnTo>
                <a:lnTo>
                  <a:pt x="261" y="240"/>
                </a:lnTo>
                <a:lnTo>
                  <a:pt x="268" y="233"/>
                </a:lnTo>
                <a:lnTo>
                  <a:pt x="274" y="225"/>
                </a:lnTo>
                <a:lnTo>
                  <a:pt x="280" y="218"/>
                </a:lnTo>
                <a:lnTo>
                  <a:pt x="280" y="211"/>
                </a:lnTo>
                <a:lnTo>
                  <a:pt x="287" y="204"/>
                </a:lnTo>
                <a:lnTo>
                  <a:pt x="293" y="195"/>
                </a:lnTo>
                <a:lnTo>
                  <a:pt x="300" y="188"/>
                </a:lnTo>
                <a:lnTo>
                  <a:pt x="306" y="181"/>
                </a:lnTo>
                <a:lnTo>
                  <a:pt x="312" y="174"/>
                </a:lnTo>
                <a:lnTo>
                  <a:pt x="312" y="168"/>
                </a:lnTo>
                <a:lnTo>
                  <a:pt x="319" y="161"/>
                </a:lnTo>
                <a:lnTo>
                  <a:pt x="325" y="154"/>
                </a:lnTo>
                <a:lnTo>
                  <a:pt x="332" y="147"/>
                </a:lnTo>
                <a:lnTo>
                  <a:pt x="338" y="140"/>
                </a:lnTo>
                <a:lnTo>
                  <a:pt x="338" y="134"/>
                </a:lnTo>
                <a:lnTo>
                  <a:pt x="344" y="127"/>
                </a:lnTo>
                <a:lnTo>
                  <a:pt x="351" y="121"/>
                </a:lnTo>
                <a:lnTo>
                  <a:pt x="357" y="114"/>
                </a:lnTo>
                <a:lnTo>
                  <a:pt x="363" y="108"/>
                </a:lnTo>
                <a:lnTo>
                  <a:pt x="363" y="103"/>
                </a:lnTo>
                <a:lnTo>
                  <a:pt x="370" y="97"/>
                </a:lnTo>
                <a:lnTo>
                  <a:pt x="376" y="91"/>
                </a:lnTo>
                <a:lnTo>
                  <a:pt x="383" y="85"/>
                </a:lnTo>
                <a:lnTo>
                  <a:pt x="389" y="80"/>
                </a:lnTo>
                <a:lnTo>
                  <a:pt x="395" y="74"/>
                </a:lnTo>
                <a:lnTo>
                  <a:pt x="395" y="68"/>
                </a:lnTo>
                <a:lnTo>
                  <a:pt x="402" y="64"/>
                </a:lnTo>
                <a:lnTo>
                  <a:pt x="408" y="58"/>
                </a:lnTo>
                <a:lnTo>
                  <a:pt x="414" y="54"/>
                </a:lnTo>
                <a:lnTo>
                  <a:pt x="421" y="50"/>
                </a:lnTo>
                <a:lnTo>
                  <a:pt x="421" y="45"/>
                </a:lnTo>
                <a:lnTo>
                  <a:pt x="427" y="41"/>
                </a:lnTo>
                <a:lnTo>
                  <a:pt x="434" y="37"/>
                </a:lnTo>
                <a:lnTo>
                  <a:pt x="440" y="33"/>
                </a:lnTo>
                <a:lnTo>
                  <a:pt x="446" y="30"/>
                </a:lnTo>
                <a:lnTo>
                  <a:pt x="453" y="25"/>
                </a:lnTo>
                <a:lnTo>
                  <a:pt x="453" y="23"/>
                </a:lnTo>
                <a:lnTo>
                  <a:pt x="459" y="20"/>
                </a:lnTo>
                <a:lnTo>
                  <a:pt x="465" y="17"/>
                </a:lnTo>
                <a:lnTo>
                  <a:pt x="472" y="14"/>
                </a:lnTo>
                <a:lnTo>
                  <a:pt x="478" y="11"/>
                </a:lnTo>
                <a:lnTo>
                  <a:pt x="478" y="10"/>
                </a:lnTo>
                <a:lnTo>
                  <a:pt x="485" y="7"/>
                </a:lnTo>
                <a:lnTo>
                  <a:pt x="491" y="5"/>
                </a:lnTo>
                <a:lnTo>
                  <a:pt x="497" y="4"/>
                </a:lnTo>
                <a:lnTo>
                  <a:pt x="510" y="1"/>
                </a:lnTo>
                <a:lnTo>
                  <a:pt x="504" y="1"/>
                </a:lnTo>
                <a:lnTo>
                  <a:pt x="510" y="1"/>
                </a:lnTo>
                <a:lnTo>
                  <a:pt x="517" y="0"/>
                </a:lnTo>
                <a:lnTo>
                  <a:pt x="523" y="0"/>
                </a:lnTo>
                <a:lnTo>
                  <a:pt x="529" y="0"/>
                </a:lnTo>
                <a:lnTo>
                  <a:pt x="536" y="0"/>
                </a:lnTo>
                <a:lnTo>
                  <a:pt x="542" y="0"/>
                </a:lnTo>
                <a:lnTo>
                  <a:pt x="548" y="0"/>
                </a:lnTo>
                <a:lnTo>
                  <a:pt x="555" y="1"/>
                </a:lnTo>
                <a:lnTo>
                  <a:pt x="561" y="3"/>
                </a:lnTo>
                <a:lnTo>
                  <a:pt x="568" y="5"/>
                </a:lnTo>
                <a:lnTo>
                  <a:pt x="574" y="7"/>
                </a:lnTo>
                <a:lnTo>
                  <a:pt x="580" y="8"/>
                </a:lnTo>
                <a:lnTo>
                  <a:pt x="587" y="10"/>
                </a:lnTo>
                <a:lnTo>
                  <a:pt x="593" y="13"/>
                </a:lnTo>
                <a:lnTo>
                  <a:pt x="593" y="15"/>
                </a:lnTo>
                <a:lnTo>
                  <a:pt x="599" y="18"/>
                </a:lnTo>
                <a:lnTo>
                  <a:pt x="606" y="21"/>
                </a:lnTo>
                <a:lnTo>
                  <a:pt x="612" y="24"/>
                </a:lnTo>
                <a:lnTo>
                  <a:pt x="619" y="27"/>
                </a:lnTo>
                <a:lnTo>
                  <a:pt x="619" y="31"/>
                </a:lnTo>
                <a:lnTo>
                  <a:pt x="625" y="34"/>
                </a:lnTo>
                <a:lnTo>
                  <a:pt x="631" y="38"/>
                </a:lnTo>
                <a:lnTo>
                  <a:pt x="638" y="43"/>
                </a:lnTo>
                <a:lnTo>
                  <a:pt x="644" y="47"/>
                </a:lnTo>
                <a:lnTo>
                  <a:pt x="651" y="51"/>
                </a:lnTo>
                <a:lnTo>
                  <a:pt x="651" y="55"/>
                </a:lnTo>
                <a:lnTo>
                  <a:pt x="657" y="61"/>
                </a:lnTo>
                <a:lnTo>
                  <a:pt x="663" y="65"/>
                </a:lnTo>
                <a:lnTo>
                  <a:pt x="670" y="71"/>
                </a:lnTo>
                <a:lnTo>
                  <a:pt x="676" y="77"/>
                </a:lnTo>
                <a:lnTo>
                  <a:pt x="676" y="81"/>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72" name="Freeform 38">
            <a:extLst>
              <a:ext uri="{FF2B5EF4-FFF2-40B4-BE49-F238E27FC236}">
                <a16:creationId xmlns:a16="http://schemas.microsoft.com/office/drawing/2014/main" id="{A721D275-AF26-48EA-991A-97602B208EC4}"/>
              </a:ext>
            </a:extLst>
          </p:cNvPr>
          <p:cNvSpPr>
            <a:spLocks/>
          </p:cNvSpPr>
          <p:nvPr/>
        </p:nvSpPr>
        <p:spPr bwMode="auto">
          <a:xfrm>
            <a:off x="4513263" y="2282825"/>
            <a:ext cx="820737" cy="231775"/>
          </a:xfrm>
          <a:custGeom>
            <a:avLst/>
            <a:gdLst>
              <a:gd name="T0" fmla="*/ 6 w 549"/>
              <a:gd name="T1" fmla="*/ 6 h 406"/>
              <a:gd name="T2" fmla="*/ 19 w 549"/>
              <a:gd name="T3" fmla="*/ 17 h 406"/>
              <a:gd name="T4" fmla="*/ 26 w 549"/>
              <a:gd name="T5" fmla="*/ 30 h 406"/>
              <a:gd name="T6" fmla="*/ 38 w 549"/>
              <a:gd name="T7" fmla="*/ 43 h 406"/>
              <a:gd name="T8" fmla="*/ 51 w 549"/>
              <a:gd name="T9" fmla="*/ 56 h 406"/>
              <a:gd name="T10" fmla="*/ 57 w 549"/>
              <a:gd name="T11" fmla="*/ 69 h 406"/>
              <a:gd name="T12" fmla="*/ 70 w 549"/>
              <a:gd name="T13" fmla="*/ 83 h 406"/>
              <a:gd name="T14" fmla="*/ 83 w 549"/>
              <a:gd name="T15" fmla="*/ 97 h 406"/>
              <a:gd name="T16" fmla="*/ 89 w 549"/>
              <a:gd name="T17" fmla="*/ 112 h 406"/>
              <a:gd name="T18" fmla="*/ 102 w 549"/>
              <a:gd name="T19" fmla="*/ 126 h 406"/>
              <a:gd name="T20" fmla="*/ 115 w 549"/>
              <a:gd name="T21" fmla="*/ 140 h 406"/>
              <a:gd name="T22" fmla="*/ 121 w 549"/>
              <a:gd name="T23" fmla="*/ 154 h 406"/>
              <a:gd name="T24" fmla="*/ 134 w 549"/>
              <a:gd name="T25" fmla="*/ 169 h 406"/>
              <a:gd name="T26" fmla="*/ 140 w 549"/>
              <a:gd name="T27" fmla="*/ 184 h 406"/>
              <a:gd name="T28" fmla="*/ 153 w 549"/>
              <a:gd name="T29" fmla="*/ 199 h 406"/>
              <a:gd name="T30" fmla="*/ 166 w 549"/>
              <a:gd name="T31" fmla="*/ 213 h 406"/>
              <a:gd name="T32" fmla="*/ 172 w 549"/>
              <a:gd name="T33" fmla="*/ 227 h 406"/>
              <a:gd name="T34" fmla="*/ 185 w 549"/>
              <a:gd name="T35" fmla="*/ 242 h 406"/>
              <a:gd name="T36" fmla="*/ 198 w 549"/>
              <a:gd name="T37" fmla="*/ 254 h 406"/>
              <a:gd name="T38" fmla="*/ 204 w 549"/>
              <a:gd name="T39" fmla="*/ 269 h 406"/>
              <a:gd name="T40" fmla="*/ 217 w 549"/>
              <a:gd name="T41" fmla="*/ 282 h 406"/>
              <a:gd name="T42" fmla="*/ 223 w 549"/>
              <a:gd name="T43" fmla="*/ 294 h 406"/>
              <a:gd name="T44" fmla="*/ 236 w 549"/>
              <a:gd name="T45" fmla="*/ 306 h 406"/>
              <a:gd name="T46" fmla="*/ 249 w 549"/>
              <a:gd name="T47" fmla="*/ 317 h 406"/>
              <a:gd name="T48" fmla="*/ 255 w 549"/>
              <a:gd name="T49" fmla="*/ 329 h 406"/>
              <a:gd name="T50" fmla="*/ 268 w 549"/>
              <a:gd name="T51" fmla="*/ 339 h 406"/>
              <a:gd name="T52" fmla="*/ 281 w 549"/>
              <a:gd name="T53" fmla="*/ 349 h 406"/>
              <a:gd name="T54" fmla="*/ 287 w 549"/>
              <a:gd name="T55" fmla="*/ 359 h 406"/>
              <a:gd name="T56" fmla="*/ 300 w 549"/>
              <a:gd name="T57" fmla="*/ 367 h 406"/>
              <a:gd name="T58" fmla="*/ 313 w 549"/>
              <a:gd name="T59" fmla="*/ 374 h 406"/>
              <a:gd name="T60" fmla="*/ 319 w 549"/>
              <a:gd name="T61" fmla="*/ 382 h 406"/>
              <a:gd name="T62" fmla="*/ 332 w 549"/>
              <a:gd name="T63" fmla="*/ 387 h 406"/>
              <a:gd name="T64" fmla="*/ 338 w 549"/>
              <a:gd name="T65" fmla="*/ 393 h 406"/>
              <a:gd name="T66" fmla="*/ 351 w 549"/>
              <a:gd name="T67" fmla="*/ 397 h 406"/>
              <a:gd name="T68" fmla="*/ 364 w 549"/>
              <a:gd name="T69" fmla="*/ 402 h 406"/>
              <a:gd name="T70" fmla="*/ 376 w 549"/>
              <a:gd name="T71" fmla="*/ 404 h 406"/>
              <a:gd name="T72" fmla="*/ 389 w 549"/>
              <a:gd name="T73" fmla="*/ 406 h 406"/>
              <a:gd name="T74" fmla="*/ 402 w 549"/>
              <a:gd name="T75" fmla="*/ 406 h 406"/>
              <a:gd name="T76" fmla="*/ 415 w 549"/>
              <a:gd name="T77" fmla="*/ 406 h 406"/>
              <a:gd name="T78" fmla="*/ 428 w 549"/>
              <a:gd name="T79" fmla="*/ 403 h 406"/>
              <a:gd name="T80" fmla="*/ 440 w 549"/>
              <a:gd name="T81" fmla="*/ 400 h 406"/>
              <a:gd name="T82" fmla="*/ 453 w 549"/>
              <a:gd name="T83" fmla="*/ 394 h 406"/>
              <a:gd name="T84" fmla="*/ 466 w 549"/>
              <a:gd name="T85" fmla="*/ 389 h 406"/>
              <a:gd name="T86" fmla="*/ 479 w 549"/>
              <a:gd name="T87" fmla="*/ 383 h 406"/>
              <a:gd name="T88" fmla="*/ 485 w 549"/>
              <a:gd name="T89" fmla="*/ 376 h 406"/>
              <a:gd name="T90" fmla="*/ 498 w 549"/>
              <a:gd name="T91" fmla="*/ 369 h 406"/>
              <a:gd name="T92" fmla="*/ 504 w 549"/>
              <a:gd name="T93" fmla="*/ 360 h 406"/>
              <a:gd name="T94" fmla="*/ 517 w 549"/>
              <a:gd name="T95" fmla="*/ 352 h 406"/>
              <a:gd name="T96" fmla="*/ 530 w 549"/>
              <a:gd name="T97" fmla="*/ 342 h 406"/>
              <a:gd name="T98" fmla="*/ 536 w 549"/>
              <a:gd name="T99" fmla="*/ 332 h 406"/>
              <a:gd name="T100" fmla="*/ 549 w 549"/>
              <a:gd name="T101" fmla="*/ 322 h 40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49"/>
              <a:gd name="T154" fmla="*/ 0 h 406"/>
              <a:gd name="T155" fmla="*/ 549 w 549"/>
              <a:gd name="T156" fmla="*/ 406 h 40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49" h="406">
                <a:moveTo>
                  <a:pt x="0" y="0"/>
                </a:moveTo>
                <a:lnTo>
                  <a:pt x="6" y="6"/>
                </a:lnTo>
                <a:lnTo>
                  <a:pt x="13" y="12"/>
                </a:lnTo>
                <a:lnTo>
                  <a:pt x="19" y="17"/>
                </a:lnTo>
                <a:lnTo>
                  <a:pt x="26" y="24"/>
                </a:lnTo>
                <a:lnTo>
                  <a:pt x="26" y="30"/>
                </a:lnTo>
                <a:lnTo>
                  <a:pt x="32" y="36"/>
                </a:lnTo>
                <a:lnTo>
                  <a:pt x="38" y="43"/>
                </a:lnTo>
                <a:lnTo>
                  <a:pt x="45" y="49"/>
                </a:lnTo>
                <a:lnTo>
                  <a:pt x="51" y="56"/>
                </a:lnTo>
                <a:lnTo>
                  <a:pt x="57" y="62"/>
                </a:lnTo>
                <a:lnTo>
                  <a:pt x="57" y="69"/>
                </a:lnTo>
                <a:lnTo>
                  <a:pt x="64" y="76"/>
                </a:lnTo>
                <a:lnTo>
                  <a:pt x="70" y="83"/>
                </a:lnTo>
                <a:lnTo>
                  <a:pt x="77" y="90"/>
                </a:lnTo>
                <a:lnTo>
                  <a:pt x="83" y="97"/>
                </a:lnTo>
                <a:lnTo>
                  <a:pt x="83" y="104"/>
                </a:lnTo>
                <a:lnTo>
                  <a:pt x="89" y="112"/>
                </a:lnTo>
                <a:lnTo>
                  <a:pt x="96" y="119"/>
                </a:lnTo>
                <a:lnTo>
                  <a:pt x="102" y="126"/>
                </a:lnTo>
                <a:lnTo>
                  <a:pt x="109" y="133"/>
                </a:lnTo>
                <a:lnTo>
                  <a:pt x="115" y="140"/>
                </a:lnTo>
                <a:lnTo>
                  <a:pt x="115" y="147"/>
                </a:lnTo>
                <a:lnTo>
                  <a:pt x="121" y="154"/>
                </a:lnTo>
                <a:lnTo>
                  <a:pt x="128" y="162"/>
                </a:lnTo>
                <a:lnTo>
                  <a:pt x="134" y="169"/>
                </a:lnTo>
                <a:lnTo>
                  <a:pt x="140" y="177"/>
                </a:lnTo>
                <a:lnTo>
                  <a:pt x="140" y="184"/>
                </a:lnTo>
                <a:lnTo>
                  <a:pt x="147" y="192"/>
                </a:lnTo>
                <a:lnTo>
                  <a:pt x="153" y="199"/>
                </a:lnTo>
                <a:lnTo>
                  <a:pt x="160" y="206"/>
                </a:lnTo>
                <a:lnTo>
                  <a:pt x="166" y="213"/>
                </a:lnTo>
                <a:lnTo>
                  <a:pt x="166" y="220"/>
                </a:lnTo>
                <a:lnTo>
                  <a:pt x="172" y="227"/>
                </a:lnTo>
                <a:lnTo>
                  <a:pt x="179" y="234"/>
                </a:lnTo>
                <a:lnTo>
                  <a:pt x="185" y="242"/>
                </a:lnTo>
                <a:lnTo>
                  <a:pt x="191" y="249"/>
                </a:lnTo>
                <a:lnTo>
                  <a:pt x="198" y="254"/>
                </a:lnTo>
                <a:lnTo>
                  <a:pt x="198" y="262"/>
                </a:lnTo>
                <a:lnTo>
                  <a:pt x="204" y="269"/>
                </a:lnTo>
                <a:lnTo>
                  <a:pt x="211" y="274"/>
                </a:lnTo>
                <a:lnTo>
                  <a:pt x="217" y="282"/>
                </a:lnTo>
                <a:lnTo>
                  <a:pt x="223" y="287"/>
                </a:lnTo>
                <a:lnTo>
                  <a:pt x="223" y="294"/>
                </a:lnTo>
                <a:lnTo>
                  <a:pt x="230" y="300"/>
                </a:lnTo>
                <a:lnTo>
                  <a:pt x="236" y="306"/>
                </a:lnTo>
                <a:lnTo>
                  <a:pt x="242" y="312"/>
                </a:lnTo>
                <a:lnTo>
                  <a:pt x="249" y="317"/>
                </a:lnTo>
                <a:lnTo>
                  <a:pt x="255" y="323"/>
                </a:lnTo>
                <a:lnTo>
                  <a:pt x="255" y="329"/>
                </a:lnTo>
                <a:lnTo>
                  <a:pt x="262" y="334"/>
                </a:lnTo>
                <a:lnTo>
                  <a:pt x="268" y="339"/>
                </a:lnTo>
                <a:lnTo>
                  <a:pt x="274" y="344"/>
                </a:lnTo>
                <a:lnTo>
                  <a:pt x="281" y="349"/>
                </a:lnTo>
                <a:lnTo>
                  <a:pt x="281" y="354"/>
                </a:lnTo>
                <a:lnTo>
                  <a:pt x="287" y="359"/>
                </a:lnTo>
                <a:lnTo>
                  <a:pt x="294" y="363"/>
                </a:lnTo>
                <a:lnTo>
                  <a:pt x="300" y="367"/>
                </a:lnTo>
                <a:lnTo>
                  <a:pt x="306" y="370"/>
                </a:lnTo>
                <a:lnTo>
                  <a:pt x="313" y="374"/>
                </a:lnTo>
                <a:lnTo>
                  <a:pt x="313" y="377"/>
                </a:lnTo>
                <a:lnTo>
                  <a:pt x="319" y="382"/>
                </a:lnTo>
                <a:lnTo>
                  <a:pt x="325" y="384"/>
                </a:lnTo>
                <a:lnTo>
                  <a:pt x="332" y="387"/>
                </a:lnTo>
                <a:lnTo>
                  <a:pt x="338" y="390"/>
                </a:lnTo>
                <a:lnTo>
                  <a:pt x="338" y="393"/>
                </a:lnTo>
                <a:lnTo>
                  <a:pt x="345" y="394"/>
                </a:lnTo>
                <a:lnTo>
                  <a:pt x="351" y="397"/>
                </a:lnTo>
                <a:lnTo>
                  <a:pt x="357" y="399"/>
                </a:lnTo>
                <a:lnTo>
                  <a:pt x="364" y="402"/>
                </a:lnTo>
                <a:lnTo>
                  <a:pt x="370" y="403"/>
                </a:lnTo>
                <a:lnTo>
                  <a:pt x="376" y="404"/>
                </a:lnTo>
                <a:lnTo>
                  <a:pt x="383" y="406"/>
                </a:lnTo>
                <a:lnTo>
                  <a:pt x="389" y="406"/>
                </a:lnTo>
                <a:lnTo>
                  <a:pt x="396" y="406"/>
                </a:lnTo>
                <a:lnTo>
                  <a:pt x="402" y="406"/>
                </a:lnTo>
                <a:lnTo>
                  <a:pt x="408" y="406"/>
                </a:lnTo>
                <a:lnTo>
                  <a:pt x="415" y="406"/>
                </a:lnTo>
                <a:lnTo>
                  <a:pt x="421" y="404"/>
                </a:lnTo>
                <a:lnTo>
                  <a:pt x="428" y="403"/>
                </a:lnTo>
                <a:lnTo>
                  <a:pt x="434" y="402"/>
                </a:lnTo>
                <a:lnTo>
                  <a:pt x="440" y="400"/>
                </a:lnTo>
                <a:lnTo>
                  <a:pt x="447" y="399"/>
                </a:lnTo>
                <a:lnTo>
                  <a:pt x="453" y="394"/>
                </a:lnTo>
                <a:lnTo>
                  <a:pt x="459" y="392"/>
                </a:lnTo>
                <a:lnTo>
                  <a:pt x="466" y="389"/>
                </a:lnTo>
                <a:lnTo>
                  <a:pt x="472" y="386"/>
                </a:lnTo>
                <a:lnTo>
                  <a:pt x="479" y="383"/>
                </a:lnTo>
                <a:lnTo>
                  <a:pt x="479" y="380"/>
                </a:lnTo>
                <a:lnTo>
                  <a:pt x="485" y="376"/>
                </a:lnTo>
                <a:lnTo>
                  <a:pt x="491" y="373"/>
                </a:lnTo>
                <a:lnTo>
                  <a:pt x="498" y="369"/>
                </a:lnTo>
                <a:lnTo>
                  <a:pt x="504" y="364"/>
                </a:lnTo>
                <a:lnTo>
                  <a:pt x="504" y="360"/>
                </a:lnTo>
                <a:lnTo>
                  <a:pt x="510" y="356"/>
                </a:lnTo>
                <a:lnTo>
                  <a:pt x="517" y="352"/>
                </a:lnTo>
                <a:lnTo>
                  <a:pt x="523" y="347"/>
                </a:lnTo>
                <a:lnTo>
                  <a:pt x="530" y="342"/>
                </a:lnTo>
                <a:lnTo>
                  <a:pt x="536" y="337"/>
                </a:lnTo>
                <a:lnTo>
                  <a:pt x="536" y="332"/>
                </a:lnTo>
                <a:lnTo>
                  <a:pt x="542" y="327"/>
                </a:lnTo>
                <a:lnTo>
                  <a:pt x="549" y="322"/>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73" name="Rectangle 40">
            <a:extLst>
              <a:ext uri="{FF2B5EF4-FFF2-40B4-BE49-F238E27FC236}">
                <a16:creationId xmlns:a16="http://schemas.microsoft.com/office/drawing/2014/main" id="{128F2397-5DE0-4576-B272-99554C10DBB4}"/>
              </a:ext>
            </a:extLst>
          </p:cNvPr>
          <p:cNvSpPr>
            <a:spLocks noChangeArrowheads="1"/>
          </p:cNvSpPr>
          <p:nvPr/>
        </p:nvSpPr>
        <p:spPr bwMode="auto">
          <a:xfrm>
            <a:off x="1447800" y="1828800"/>
            <a:ext cx="3884613" cy="277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74" name="Line 41">
            <a:extLst>
              <a:ext uri="{FF2B5EF4-FFF2-40B4-BE49-F238E27FC236}">
                <a16:creationId xmlns:a16="http://schemas.microsoft.com/office/drawing/2014/main" id="{BA40D83E-9522-4B82-A79C-6097263FED77}"/>
              </a:ext>
            </a:extLst>
          </p:cNvPr>
          <p:cNvSpPr>
            <a:spLocks noChangeShapeType="1"/>
          </p:cNvSpPr>
          <p:nvPr/>
        </p:nvSpPr>
        <p:spPr bwMode="auto">
          <a:xfrm flipV="1">
            <a:off x="2736850" y="2103438"/>
            <a:ext cx="1588" cy="31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5" name="Freeform 42">
            <a:extLst>
              <a:ext uri="{FF2B5EF4-FFF2-40B4-BE49-F238E27FC236}">
                <a16:creationId xmlns:a16="http://schemas.microsoft.com/office/drawing/2014/main" id="{8F6B66CB-A531-4D59-9964-0C3EB6CBBE76}"/>
              </a:ext>
            </a:extLst>
          </p:cNvPr>
          <p:cNvSpPr>
            <a:spLocks/>
          </p:cNvSpPr>
          <p:nvPr/>
        </p:nvSpPr>
        <p:spPr bwMode="auto">
          <a:xfrm>
            <a:off x="1447800" y="1828800"/>
            <a:ext cx="1003300" cy="231775"/>
          </a:xfrm>
          <a:custGeom>
            <a:avLst/>
            <a:gdLst>
              <a:gd name="T0" fmla="*/ 6 w 671"/>
              <a:gd name="T1" fmla="*/ 228 h 407"/>
              <a:gd name="T2" fmla="*/ 24 w 671"/>
              <a:gd name="T3" fmla="*/ 207 h 407"/>
              <a:gd name="T4" fmla="*/ 36 w 671"/>
              <a:gd name="T5" fmla="*/ 185 h 407"/>
              <a:gd name="T6" fmla="*/ 54 w 671"/>
              <a:gd name="T7" fmla="*/ 164 h 407"/>
              <a:gd name="T8" fmla="*/ 72 w 671"/>
              <a:gd name="T9" fmla="*/ 144 h 407"/>
              <a:gd name="T10" fmla="*/ 84 w 671"/>
              <a:gd name="T11" fmla="*/ 124 h 407"/>
              <a:gd name="T12" fmla="*/ 102 w 671"/>
              <a:gd name="T13" fmla="*/ 105 h 407"/>
              <a:gd name="T14" fmla="*/ 120 w 671"/>
              <a:gd name="T15" fmla="*/ 87 h 407"/>
              <a:gd name="T16" fmla="*/ 132 w 671"/>
              <a:gd name="T17" fmla="*/ 71 h 407"/>
              <a:gd name="T18" fmla="*/ 150 w 671"/>
              <a:gd name="T19" fmla="*/ 57 h 407"/>
              <a:gd name="T20" fmla="*/ 162 w 671"/>
              <a:gd name="T21" fmla="*/ 43 h 407"/>
              <a:gd name="T22" fmla="*/ 180 w 671"/>
              <a:gd name="T23" fmla="*/ 31 h 407"/>
              <a:gd name="T24" fmla="*/ 198 w 671"/>
              <a:gd name="T25" fmla="*/ 21 h 407"/>
              <a:gd name="T26" fmla="*/ 210 w 671"/>
              <a:gd name="T27" fmla="*/ 13 h 407"/>
              <a:gd name="T28" fmla="*/ 228 w 671"/>
              <a:gd name="T29" fmla="*/ 7 h 407"/>
              <a:gd name="T30" fmla="*/ 240 w 671"/>
              <a:gd name="T31" fmla="*/ 3 h 407"/>
              <a:gd name="T32" fmla="*/ 264 w 671"/>
              <a:gd name="T33" fmla="*/ 0 h 407"/>
              <a:gd name="T34" fmla="*/ 282 w 671"/>
              <a:gd name="T35" fmla="*/ 0 h 407"/>
              <a:gd name="T36" fmla="*/ 299 w 671"/>
              <a:gd name="T37" fmla="*/ 3 h 407"/>
              <a:gd name="T38" fmla="*/ 317 w 671"/>
              <a:gd name="T39" fmla="*/ 7 h 407"/>
              <a:gd name="T40" fmla="*/ 329 w 671"/>
              <a:gd name="T41" fmla="*/ 14 h 407"/>
              <a:gd name="T42" fmla="*/ 347 w 671"/>
              <a:gd name="T43" fmla="*/ 23 h 407"/>
              <a:gd name="T44" fmla="*/ 359 w 671"/>
              <a:gd name="T45" fmla="*/ 33 h 407"/>
              <a:gd name="T46" fmla="*/ 377 w 671"/>
              <a:gd name="T47" fmla="*/ 45 h 407"/>
              <a:gd name="T48" fmla="*/ 395 w 671"/>
              <a:gd name="T49" fmla="*/ 58 h 407"/>
              <a:gd name="T50" fmla="*/ 407 w 671"/>
              <a:gd name="T51" fmla="*/ 74 h 407"/>
              <a:gd name="T52" fmla="*/ 425 w 671"/>
              <a:gd name="T53" fmla="*/ 90 h 407"/>
              <a:gd name="T54" fmla="*/ 437 w 671"/>
              <a:gd name="T55" fmla="*/ 108 h 407"/>
              <a:gd name="T56" fmla="*/ 455 w 671"/>
              <a:gd name="T57" fmla="*/ 127 h 407"/>
              <a:gd name="T58" fmla="*/ 473 w 671"/>
              <a:gd name="T59" fmla="*/ 147 h 407"/>
              <a:gd name="T60" fmla="*/ 485 w 671"/>
              <a:gd name="T61" fmla="*/ 167 h 407"/>
              <a:gd name="T62" fmla="*/ 503 w 671"/>
              <a:gd name="T63" fmla="*/ 188 h 407"/>
              <a:gd name="T64" fmla="*/ 515 w 671"/>
              <a:gd name="T65" fmla="*/ 210 h 407"/>
              <a:gd name="T66" fmla="*/ 533 w 671"/>
              <a:gd name="T67" fmla="*/ 233 h 407"/>
              <a:gd name="T68" fmla="*/ 551 w 671"/>
              <a:gd name="T69" fmla="*/ 254 h 407"/>
              <a:gd name="T70" fmla="*/ 563 w 671"/>
              <a:gd name="T71" fmla="*/ 277 h 407"/>
              <a:gd name="T72" fmla="*/ 581 w 671"/>
              <a:gd name="T73" fmla="*/ 298 h 407"/>
              <a:gd name="T74" fmla="*/ 599 w 671"/>
              <a:gd name="T75" fmla="*/ 320 h 407"/>
              <a:gd name="T76" fmla="*/ 611 w 671"/>
              <a:gd name="T77" fmla="*/ 340 h 407"/>
              <a:gd name="T78" fmla="*/ 629 w 671"/>
              <a:gd name="T79" fmla="*/ 360 h 407"/>
              <a:gd name="T80" fmla="*/ 641 w 671"/>
              <a:gd name="T81" fmla="*/ 378 h 407"/>
              <a:gd name="T82" fmla="*/ 659 w 671"/>
              <a:gd name="T83" fmla="*/ 395 h 40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1"/>
              <a:gd name="T127" fmla="*/ 0 h 407"/>
              <a:gd name="T128" fmla="*/ 671 w 671"/>
              <a:gd name="T129" fmla="*/ 407 h 40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1" h="407">
                <a:moveTo>
                  <a:pt x="0" y="244"/>
                </a:moveTo>
                <a:lnTo>
                  <a:pt x="0" y="235"/>
                </a:lnTo>
                <a:lnTo>
                  <a:pt x="6" y="228"/>
                </a:lnTo>
                <a:lnTo>
                  <a:pt x="12" y="221"/>
                </a:lnTo>
                <a:lnTo>
                  <a:pt x="18" y="214"/>
                </a:lnTo>
                <a:lnTo>
                  <a:pt x="24" y="207"/>
                </a:lnTo>
                <a:lnTo>
                  <a:pt x="30" y="200"/>
                </a:lnTo>
                <a:lnTo>
                  <a:pt x="36" y="193"/>
                </a:lnTo>
                <a:lnTo>
                  <a:pt x="36" y="185"/>
                </a:lnTo>
                <a:lnTo>
                  <a:pt x="42" y="178"/>
                </a:lnTo>
                <a:lnTo>
                  <a:pt x="48" y="171"/>
                </a:lnTo>
                <a:lnTo>
                  <a:pt x="54" y="164"/>
                </a:lnTo>
                <a:lnTo>
                  <a:pt x="60" y="157"/>
                </a:lnTo>
                <a:lnTo>
                  <a:pt x="66" y="150"/>
                </a:lnTo>
                <a:lnTo>
                  <a:pt x="72" y="144"/>
                </a:lnTo>
                <a:lnTo>
                  <a:pt x="78" y="137"/>
                </a:lnTo>
                <a:lnTo>
                  <a:pt x="78" y="130"/>
                </a:lnTo>
                <a:lnTo>
                  <a:pt x="84" y="124"/>
                </a:lnTo>
                <a:lnTo>
                  <a:pt x="90" y="117"/>
                </a:lnTo>
                <a:lnTo>
                  <a:pt x="96" y="111"/>
                </a:lnTo>
                <a:lnTo>
                  <a:pt x="102" y="105"/>
                </a:lnTo>
                <a:lnTo>
                  <a:pt x="108" y="100"/>
                </a:lnTo>
                <a:lnTo>
                  <a:pt x="114" y="93"/>
                </a:lnTo>
                <a:lnTo>
                  <a:pt x="120" y="87"/>
                </a:lnTo>
                <a:lnTo>
                  <a:pt x="120" y="83"/>
                </a:lnTo>
                <a:lnTo>
                  <a:pt x="126" y="77"/>
                </a:lnTo>
                <a:lnTo>
                  <a:pt x="132" y="71"/>
                </a:lnTo>
                <a:lnTo>
                  <a:pt x="138" y="65"/>
                </a:lnTo>
                <a:lnTo>
                  <a:pt x="144" y="61"/>
                </a:lnTo>
                <a:lnTo>
                  <a:pt x="150" y="57"/>
                </a:lnTo>
                <a:lnTo>
                  <a:pt x="156" y="51"/>
                </a:lnTo>
                <a:lnTo>
                  <a:pt x="156" y="47"/>
                </a:lnTo>
                <a:lnTo>
                  <a:pt x="162" y="43"/>
                </a:lnTo>
                <a:lnTo>
                  <a:pt x="168" y="38"/>
                </a:lnTo>
                <a:lnTo>
                  <a:pt x="174" y="35"/>
                </a:lnTo>
                <a:lnTo>
                  <a:pt x="180" y="31"/>
                </a:lnTo>
                <a:lnTo>
                  <a:pt x="186" y="28"/>
                </a:lnTo>
                <a:lnTo>
                  <a:pt x="192" y="24"/>
                </a:lnTo>
                <a:lnTo>
                  <a:pt x="198" y="21"/>
                </a:lnTo>
                <a:lnTo>
                  <a:pt x="198" y="18"/>
                </a:lnTo>
                <a:lnTo>
                  <a:pt x="204" y="15"/>
                </a:lnTo>
                <a:lnTo>
                  <a:pt x="210" y="13"/>
                </a:lnTo>
                <a:lnTo>
                  <a:pt x="216" y="11"/>
                </a:lnTo>
                <a:lnTo>
                  <a:pt x="222" y="8"/>
                </a:lnTo>
                <a:lnTo>
                  <a:pt x="228" y="7"/>
                </a:lnTo>
                <a:lnTo>
                  <a:pt x="234" y="5"/>
                </a:lnTo>
                <a:lnTo>
                  <a:pt x="240" y="4"/>
                </a:lnTo>
                <a:lnTo>
                  <a:pt x="240" y="3"/>
                </a:lnTo>
                <a:lnTo>
                  <a:pt x="246" y="1"/>
                </a:lnTo>
                <a:lnTo>
                  <a:pt x="258" y="0"/>
                </a:lnTo>
                <a:lnTo>
                  <a:pt x="264" y="0"/>
                </a:lnTo>
                <a:lnTo>
                  <a:pt x="270" y="0"/>
                </a:lnTo>
                <a:lnTo>
                  <a:pt x="276" y="0"/>
                </a:lnTo>
                <a:lnTo>
                  <a:pt x="282" y="0"/>
                </a:lnTo>
                <a:lnTo>
                  <a:pt x="287" y="1"/>
                </a:lnTo>
                <a:lnTo>
                  <a:pt x="293" y="1"/>
                </a:lnTo>
                <a:lnTo>
                  <a:pt x="299" y="3"/>
                </a:lnTo>
                <a:lnTo>
                  <a:pt x="305" y="4"/>
                </a:lnTo>
                <a:lnTo>
                  <a:pt x="311" y="5"/>
                </a:lnTo>
                <a:lnTo>
                  <a:pt x="317" y="7"/>
                </a:lnTo>
                <a:lnTo>
                  <a:pt x="317" y="10"/>
                </a:lnTo>
                <a:lnTo>
                  <a:pt x="323" y="11"/>
                </a:lnTo>
                <a:lnTo>
                  <a:pt x="329" y="14"/>
                </a:lnTo>
                <a:lnTo>
                  <a:pt x="335" y="17"/>
                </a:lnTo>
                <a:lnTo>
                  <a:pt x="341" y="20"/>
                </a:lnTo>
                <a:lnTo>
                  <a:pt x="347" y="23"/>
                </a:lnTo>
                <a:lnTo>
                  <a:pt x="353" y="25"/>
                </a:lnTo>
                <a:lnTo>
                  <a:pt x="359" y="30"/>
                </a:lnTo>
                <a:lnTo>
                  <a:pt x="359" y="33"/>
                </a:lnTo>
                <a:lnTo>
                  <a:pt x="365" y="37"/>
                </a:lnTo>
                <a:lnTo>
                  <a:pt x="371" y="41"/>
                </a:lnTo>
                <a:lnTo>
                  <a:pt x="377" y="45"/>
                </a:lnTo>
                <a:lnTo>
                  <a:pt x="383" y="50"/>
                </a:lnTo>
                <a:lnTo>
                  <a:pt x="389" y="54"/>
                </a:lnTo>
                <a:lnTo>
                  <a:pt x="395" y="58"/>
                </a:lnTo>
                <a:lnTo>
                  <a:pt x="395" y="64"/>
                </a:lnTo>
                <a:lnTo>
                  <a:pt x="401" y="68"/>
                </a:lnTo>
                <a:lnTo>
                  <a:pt x="407" y="74"/>
                </a:lnTo>
                <a:lnTo>
                  <a:pt x="413" y="80"/>
                </a:lnTo>
                <a:lnTo>
                  <a:pt x="419" y="84"/>
                </a:lnTo>
                <a:lnTo>
                  <a:pt x="425" y="90"/>
                </a:lnTo>
                <a:lnTo>
                  <a:pt x="431" y="95"/>
                </a:lnTo>
                <a:lnTo>
                  <a:pt x="437" y="103"/>
                </a:lnTo>
                <a:lnTo>
                  <a:pt x="437" y="108"/>
                </a:lnTo>
                <a:lnTo>
                  <a:pt x="443" y="114"/>
                </a:lnTo>
                <a:lnTo>
                  <a:pt x="449" y="121"/>
                </a:lnTo>
                <a:lnTo>
                  <a:pt x="455" y="127"/>
                </a:lnTo>
                <a:lnTo>
                  <a:pt x="461" y="134"/>
                </a:lnTo>
                <a:lnTo>
                  <a:pt x="467" y="140"/>
                </a:lnTo>
                <a:lnTo>
                  <a:pt x="473" y="147"/>
                </a:lnTo>
                <a:lnTo>
                  <a:pt x="479" y="154"/>
                </a:lnTo>
                <a:lnTo>
                  <a:pt x="479" y="161"/>
                </a:lnTo>
                <a:lnTo>
                  <a:pt x="485" y="167"/>
                </a:lnTo>
                <a:lnTo>
                  <a:pt x="491" y="174"/>
                </a:lnTo>
                <a:lnTo>
                  <a:pt x="497" y="181"/>
                </a:lnTo>
                <a:lnTo>
                  <a:pt x="503" y="188"/>
                </a:lnTo>
                <a:lnTo>
                  <a:pt x="509" y="195"/>
                </a:lnTo>
                <a:lnTo>
                  <a:pt x="515" y="203"/>
                </a:lnTo>
                <a:lnTo>
                  <a:pt x="515" y="210"/>
                </a:lnTo>
                <a:lnTo>
                  <a:pt x="521" y="217"/>
                </a:lnTo>
                <a:lnTo>
                  <a:pt x="527" y="225"/>
                </a:lnTo>
                <a:lnTo>
                  <a:pt x="533" y="233"/>
                </a:lnTo>
                <a:lnTo>
                  <a:pt x="539" y="240"/>
                </a:lnTo>
                <a:lnTo>
                  <a:pt x="545" y="247"/>
                </a:lnTo>
                <a:lnTo>
                  <a:pt x="551" y="254"/>
                </a:lnTo>
                <a:lnTo>
                  <a:pt x="557" y="261"/>
                </a:lnTo>
                <a:lnTo>
                  <a:pt x="557" y="268"/>
                </a:lnTo>
                <a:lnTo>
                  <a:pt x="563" y="277"/>
                </a:lnTo>
                <a:lnTo>
                  <a:pt x="569" y="284"/>
                </a:lnTo>
                <a:lnTo>
                  <a:pt x="575" y="291"/>
                </a:lnTo>
                <a:lnTo>
                  <a:pt x="581" y="298"/>
                </a:lnTo>
                <a:lnTo>
                  <a:pt x="587" y="305"/>
                </a:lnTo>
                <a:lnTo>
                  <a:pt x="593" y="313"/>
                </a:lnTo>
                <a:lnTo>
                  <a:pt x="599" y="320"/>
                </a:lnTo>
                <a:lnTo>
                  <a:pt x="599" y="325"/>
                </a:lnTo>
                <a:lnTo>
                  <a:pt x="605" y="333"/>
                </a:lnTo>
                <a:lnTo>
                  <a:pt x="611" y="340"/>
                </a:lnTo>
                <a:lnTo>
                  <a:pt x="617" y="347"/>
                </a:lnTo>
                <a:lnTo>
                  <a:pt x="623" y="353"/>
                </a:lnTo>
                <a:lnTo>
                  <a:pt x="629" y="360"/>
                </a:lnTo>
                <a:lnTo>
                  <a:pt x="635" y="365"/>
                </a:lnTo>
                <a:lnTo>
                  <a:pt x="635" y="373"/>
                </a:lnTo>
                <a:lnTo>
                  <a:pt x="641" y="378"/>
                </a:lnTo>
                <a:lnTo>
                  <a:pt x="647" y="384"/>
                </a:lnTo>
                <a:lnTo>
                  <a:pt x="653" y="390"/>
                </a:lnTo>
                <a:lnTo>
                  <a:pt x="659" y="395"/>
                </a:lnTo>
                <a:lnTo>
                  <a:pt x="665" y="401"/>
                </a:lnTo>
                <a:lnTo>
                  <a:pt x="671" y="407"/>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76" name="Freeform 43">
            <a:extLst>
              <a:ext uri="{FF2B5EF4-FFF2-40B4-BE49-F238E27FC236}">
                <a16:creationId xmlns:a16="http://schemas.microsoft.com/office/drawing/2014/main" id="{D90DEC7E-2407-4FA5-9D5C-4EEEF8571E0A}"/>
              </a:ext>
            </a:extLst>
          </p:cNvPr>
          <p:cNvSpPr>
            <a:spLocks/>
          </p:cNvSpPr>
          <p:nvPr/>
        </p:nvSpPr>
        <p:spPr bwMode="auto">
          <a:xfrm>
            <a:off x="2451100" y="1828800"/>
            <a:ext cx="1009650" cy="277813"/>
          </a:xfrm>
          <a:custGeom>
            <a:avLst/>
            <a:gdLst>
              <a:gd name="T0" fmla="*/ 6 w 676"/>
              <a:gd name="T1" fmla="*/ 418 h 487"/>
              <a:gd name="T2" fmla="*/ 24 w 676"/>
              <a:gd name="T3" fmla="*/ 433 h 487"/>
              <a:gd name="T4" fmla="*/ 42 w 676"/>
              <a:gd name="T5" fmla="*/ 445 h 487"/>
              <a:gd name="T6" fmla="*/ 54 w 676"/>
              <a:gd name="T7" fmla="*/ 457 h 487"/>
              <a:gd name="T8" fmla="*/ 72 w 676"/>
              <a:gd name="T9" fmla="*/ 467 h 487"/>
              <a:gd name="T10" fmla="*/ 84 w 676"/>
              <a:gd name="T11" fmla="*/ 475 h 487"/>
              <a:gd name="T12" fmla="*/ 101 w 676"/>
              <a:gd name="T13" fmla="*/ 481 h 487"/>
              <a:gd name="T14" fmla="*/ 119 w 676"/>
              <a:gd name="T15" fmla="*/ 485 h 487"/>
              <a:gd name="T16" fmla="*/ 137 w 676"/>
              <a:gd name="T17" fmla="*/ 487 h 487"/>
              <a:gd name="T18" fmla="*/ 155 w 676"/>
              <a:gd name="T19" fmla="*/ 487 h 487"/>
              <a:gd name="T20" fmla="*/ 173 w 676"/>
              <a:gd name="T21" fmla="*/ 484 h 487"/>
              <a:gd name="T22" fmla="*/ 191 w 676"/>
              <a:gd name="T23" fmla="*/ 478 h 487"/>
              <a:gd name="T24" fmla="*/ 203 w 676"/>
              <a:gd name="T25" fmla="*/ 471 h 487"/>
              <a:gd name="T26" fmla="*/ 221 w 676"/>
              <a:gd name="T27" fmla="*/ 463 h 487"/>
              <a:gd name="T28" fmla="*/ 239 w 676"/>
              <a:gd name="T29" fmla="*/ 451 h 487"/>
              <a:gd name="T30" fmla="*/ 251 w 676"/>
              <a:gd name="T31" fmla="*/ 440 h 487"/>
              <a:gd name="T32" fmla="*/ 269 w 676"/>
              <a:gd name="T33" fmla="*/ 425 h 487"/>
              <a:gd name="T34" fmla="*/ 287 w 676"/>
              <a:gd name="T35" fmla="*/ 410 h 487"/>
              <a:gd name="T36" fmla="*/ 299 w 676"/>
              <a:gd name="T37" fmla="*/ 394 h 487"/>
              <a:gd name="T38" fmla="*/ 317 w 676"/>
              <a:gd name="T39" fmla="*/ 375 h 487"/>
              <a:gd name="T40" fmla="*/ 329 w 676"/>
              <a:gd name="T41" fmla="*/ 357 h 487"/>
              <a:gd name="T42" fmla="*/ 347 w 676"/>
              <a:gd name="T43" fmla="*/ 337 h 487"/>
              <a:gd name="T44" fmla="*/ 365 w 676"/>
              <a:gd name="T45" fmla="*/ 315 h 487"/>
              <a:gd name="T46" fmla="*/ 377 w 676"/>
              <a:gd name="T47" fmla="*/ 294 h 487"/>
              <a:gd name="T48" fmla="*/ 395 w 676"/>
              <a:gd name="T49" fmla="*/ 273 h 487"/>
              <a:gd name="T50" fmla="*/ 407 w 676"/>
              <a:gd name="T51" fmla="*/ 251 h 487"/>
              <a:gd name="T52" fmla="*/ 425 w 676"/>
              <a:gd name="T53" fmla="*/ 228 h 487"/>
              <a:gd name="T54" fmla="*/ 443 w 676"/>
              <a:gd name="T55" fmla="*/ 207 h 487"/>
              <a:gd name="T56" fmla="*/ 455 w 676"/>
              <a:gd name="T57" fmla="*/ 185 h 487"/>
              <a:gd name="T58" fmla="*/ 473 w 676"/>
              <a:gd name="T59" fmla="*/ 164 h 487"/>
              <a:gd name="T60" fmla="*/ 485 w 676"/>
              <a:gd name="T61" fmla="*/ 144 h 487"/>
              <a:gd name="T62" fmla="*/ 503 w 676"/>
              <a:gd name="T63" fmla="*/ 124 h 487"/>
              <a:gd name="T64" fmla="*/ 521 w 676"/>
              <a:gd name="T65" fmla="*/ 105 h 487"/>
              <a:gd name="T66" fmla="*/ 533 w 676"/>
              <a:gd name="T67" fmla="*/ 88 h 487"/>
              <a:gd name="T68" fmla="*/ 551 w 676"/>
              <a:gd name="T69" fmla="*/ 71 h 487"/>
              <a:gd name="T70" fmla="*/ 563 w 676"/>
              <a:gd name="T71" fmla="*/ 57 h 487"/>
              <a:gd name="T72" fmla="*/ 580 w 676"/>
              <a:gd name="T73" fmla="*/ 43 h 487"/>
              <a:gd name="T74" fmla="*/ 598 w 676"/>
              <a:gd name="T75" fmla="*/ 31 h 487"/>
              <a:gd name="T76" fmla="*/ 610 w 676"/>
              <a:gd name="T77" fmla="*/ 21 h 487"/>
              <a:gd name="T78" fmla="*/ 628 w 676"/>
              <a:gd name="T79" fmla="*/ 13 h 487"/>
              <a:gd name="T80" fmla="*/ 646 w 676"/>
              <a:gd name="T81" fmla="*/ 5 h 487"/>
              <a:gd name="T82" fmla="*/ 664 w 676"/>
              <a:gd name="T83" fmla="*/ 1 h 4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6"/>
              <a:gd name="T127" fmla="*/ 0 h 487"/>
              <a:gd name="T128" fmla="*/ 676 w 676"/>
              <a:gd name="T129" fmla="*/ 487 h 4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6" h="487">
                <a:moveTo>
                  <a:pt x="0" y="407"/>
                </a:moveTo>
                <a:lnTo>
                  <a:pt x="6" y="413"/>
                </a:lnTo>
                <a:lnTo>
                  <a:pt x="6" y="418"/>
                </a:lnTo>
                <a:lnTo>
                  <a:pt x="12" y="423"/>
                </a:lnTo>
                <a:lnTo>
                  <a:pt x="18" y="428"/>
                </a:lnTo>
                <a:lnTo>
                  <a:pt x="24" y="433"/>
                </a:lnTo>
                <a:lnTo>
                  <a:pt x="30" y="437"/>
                </a:lnTo>
                <a:lnTo>
                  <a:pt x="36" y="441"/>
                </a:lnTo>
                <a:lnTo>
                  <a:pt x="42" y="445"/>
                </a:lnTo>
                <a:lnTo>
                  <a:pt x="48" y="450"/>
                </a:lnTo>
                <a:lnTo>
                  <a:pt x="48" y="454"/>
                </a:lnTo>
                <a:lnTo>
                  <a:pt x="54" y="457"/>
                </a:lnTo>
                <a:lnTo>
                  <a:pt x="60" y="461"/>
                </a:lnTo>
                <a:lnTo>
                  <a:pt x="66" y="464"/>
                </a:lnTo>
                <a:lnTo>
                  <a:pt x="72" y="467"/>
                </a:lnTo>
                <a:lnTo>
                  <a:pt x="78" y="470"/>
                </a:lnTo>
                <a:lnTo>
                  <a:pt x="84" y="473"/>
                </a:lnTo>
                <a:lnTo>
                  <a:pt x="84" y="475"/>
                </a:lnTo>
                <a:lnTo>
                  <a:pt x="90" y="477"/>
                </a:lnTo>
                <a:lnTo>
                  <a:pt x="95" y="480"/>
                </a:lnTo>
                <a:lnTo>
                  <a:pt x="101" y="481"/>
                </a:lnTo>
                <a:lnTo>
                  <a:pt x="107" y="483"/>
                </a:lnTo>
                <a:lnTo>
                  <a:pt x="113" y="484"/>
                </a:lnTo>
                <a:lnTo>
                  <a:pt x="119" y="485"/>
                </a:lnTo>
                <a:lnTo>
                  <a:pt x="125" y="487"/>
                </a:lnTo>
                <a:lnTo>
                  <a:pt x="131" y="487"/>
                </a:lnTo>
                <a:lnTo>
                  <a:pt x="137" y="487"/>
                </a:lnTo>
                <a:lnTo>
                  <a:pt x="143" y="487"/>
                </a:lnTo>
                <a:lnTo>
                  <a:pt x="149" y="487"/>
                </a:lnTo>
                <a:lnTo>
                  <a:pt x="155" y="487"/>
                </a:lnTo>
                <a:lnTo>
                  <a:pt x="161" y="487"/>
                </a:lnTo>
                <a:lnTo>
                  <a:pt x="167" y="484"/>
                </a:lnTo>
                <a:lnTo>
                  <a:pt x="173" y="484"/>
                </a:lnTo>
                <a:lnTo>
                  <a:pt x="179" y="481"/>
                </a:lnTo>
                <a:lnTo>
                  <a:pt x="185" y="480"/>
                </a:lnTo>
                <a:lnTo>
                  <a:pt x="191" y="478"/>
                </a:lnTo>
                <a:lnTo>
                  <a:pt x="197" y="475"/>
                </a:lnTo>
                <a:lnTo>
                  <a:pt x="203" y="474"/>
                </a:lnTo>
                <a:lnTo>
                  <a:pt x="203" y="471"/>
                </a:lnTo>
                <a:lnTo>
                  <a:pt x="209" y="468"/>
                </a:lnTo>
                <a:lnTo>
                  <a:pt x="215" y="465"/>
                </a:lnTo>
                <a:lnTo>
                  <a:pt x="221" y="463"/>
                </a:lnTo>
                <a:lnTo>
                  <a:pt x="227" y="460"/>
                </a:lnTo>
                <a:lnTo>
                  <a:pt x="233" y="455"/>
                </a:lnTo>
                <a:lnTo>
                  <a:pt x="239" y="451"/>
                </a:lnTo>
                <a:lnTo>
                  <a:pt x="245" y="448"/>
                </a:lnTo>
                <a:lnTo>
                  <a:pt x="245" y="444"/>
                </a:lnTo>
                <a:lnTo>
                  <a:pt x="251" y="440"/>
                </a:lnTo>
                <a:lnTo>
                  <a:pt x="257" y="435"/>
                </a:lnTo>
                <a:lnTo>
                  <a:pt x="263" y="430"/>
                </a:lnTo>
                <a:lnTo>
                  <a:pt x="269" y="425"/>
                </a:lnTo>
                <a:lnTo>
                  <a:pt x="275" y="421"/>
                </a:lnTo>
                <a:lnTo>
                  <a:pt x="281" y="415"/>
                </a:lnTo>
                <a:lnTo>
                  <a:pt x="287" y="410"/>
                </a:lnTo>
                <a:lnTo>
                  <a:pt x="287" y="405"/>
                </a:lnTo>
                <a:lnTo>
                  <a:pt x="293" y="400"/>
                </a:lnTo>
                <a:lnTo>
                  <a:pt x="299" y="394"/>
                </a:lnTo>
                <a:lnTo>
                  <a:pt x="305" y="388"/>
                </a:lnTo>
                <a:lnTo>
                  <a:pt x="311" y="381"/>
                </a:lnTo>
                <a:lnTo>
                  <a:pt x="317" y="375"/>
                </a:lnTo>
                <a:lnTo>
                  <a:pt x="323" y="370"/>
                </a:lnTo>
                <a:lnTo>
                  <a:pt x="323" y="363"/>
                </a:lnTo>
                <a:lnTo>
                  <a:pt x="329" y="357"/>
                </a:lnTo>
                <a:lnTo>
                  <a:pt x="335" y="350"/>
                </a:lnTo>
                <a:lnTo>
                  <a:pt x="341" y="343"/>
                </a:lnTo>
                <a:lnTo>
                  <a:pt x="347" y="337"/>
                </a:lnTo>
                <a:lnTo>
                  <a:pt x="353" y="330"/>
                </a:lnTo>
                <a:lnTo>
                  <a:pt x="359" y="323"/>
                </a:lnTo>
                <a:lnTo>
                  <a:pt x="365" y="315"/>
                </a:lnTo>
                <a:lnTo>
                  <a:pt x="365" y="308"/>
                </a:lnTo>
                <a:lnTo>
                  <a:pt x="371" y="301"/>
                </a:lnTo>
                <a:lnTo>
                  <a:pt x="377" y="294"/>
                </a:lnTo>
                <a:lnTo>
                  <a:pt x="383" y="287"/>
                </a:lnTo>
                <a:lnTo>
                  <a:pt x="389" y="280"/>
                </a:lnTo>
                <a:lnTo>
                  <a:pt x="395" y="273"/>
                </a:lnTo>
                <a:lnTo>
                  <a:pt x="401" y="265"/>
                </a:lnTo>
                <a:lnTo>
                  <a:pt x="407" y="258"/>
                </a:lnTo>
                <a:lnTo>
                  <a:pt x="407" y="251"/>
                </a:lnTo>
                <a:lnTo>
                  <a:pt x="413" y="244"/>
                </a:lnTo>
                <a:lnTo>
                  <a:pt x="419" y="235"/>
                </a:lnTo>
                <a:lnTo>
                  <a:pt x="425" y="228"/>
                </a:lnTo>
                <a:lnTo>
                  <a:pt x="431" y="221"/>
                </a:lnTo>
                <a:lnTo>
                  <a:pt x="437" y="214"/>
                </a:lnTo>
                <a:lnTo>
                  <a:pt x="443" y="207"/>
                </a:lnTo>
                <a:lnTo>
                  <a:pt x="443" y="200"/>
                </a:lnTo>
                <a:lnTo>
                  <a:pt x="449" y="193"/>
                </a:lnTo>
                <a:lnTo>
                  <a:pt x="455" y="185"/>
                </a:lnTo>
                <a:lnTo>
                  <a:pt x="461" y="178"/>
                </a:lnTo>
                <a:lnTo>
                  <a:pt x="467" y="171"/>
                </a:lnTo>
                <a:lnTo>
                  <a:pt x="473" y="164"/>
                </a:lnTo>
                <a:lnTo>
                  <a:pt x="479" y="157"/>
                </a:lnTo>
                <a:lnTo>
                  <a:pt x="485" y="150"/>
                </a:lnTo>
                <a:lnTo>
                  <a:pt x="485" y="144"/>
                </a:lnTo>
                <a:lnTo>
                  <a:pt x="491" y="137"/>
                </a:lnTo>
                <a:lnTo>
                  <a:pt x="497" y="130"/>
                </a:lnTo>
                <a:lnTo>
                  <a:pt x="503" y="124"/>
                </a:lnTo>
                <a:lnTo>
                  <a:pt x="509" y="118"/>
                </a:lnTo>
                <a:lnTo>
                  <a:pt x="515" y="111"/>
                </a:lnTo>
                <a:lnTo>
                  <a:pt x="521" y="105"/>
                </a:lnTo>
                <a:lnTo>
                  <a:pt x="527" y="100"/>
                </a:lnTo>
                <a:lnTo>
                  <a:pt x="527" y="94"/>
                </a:lnTo>
                <a:lnTo>
                  <a:pt x="533" y="88"/>
                </a:lnTo>
                <a:lnTo>
                  <a:pt x="539" y="83"/>
                </a:lnTo>
                <a:lnTo>
                  <a:pt x="545" y="77"/>
                </a:lnTo>
                <a:lnTo>
                  <a:pt x="551" y="71"/>
                </a:lnTo>
                <a:lnTo>
                  <a:pt x="557" y="67"/>
                </a:lnTo>
                <a:lnTo>
                  <a:pt x="563" y="61"/>
                </a:lnTo>
                <a:lnTo>
                  <a:pt x="563" y="57"/>
                </a:lnTo>
                <a:lnTo>
                  <a:pt x="569" y="51"/>
                </a:lnTo>
                <a:lnTo>
                  <a:pt x="574" y="47"/>
                </a:lnTo>
                <a:lnTo>
                  <a:pt x="580" y="43"/>
                </a:lnTo>
                <a:lnTo>
                  <a:pt x="586" y="38"/>
                </a:lnTo>
                <a:lnTo>
                  <a:pt x="592" y="35"/>
                </a:lnTo>
                <a:lnTo>
                  <a:pt x="598" y="31"/>
                </a:lnTo>
                <a:lnTo>
                  <a:pt x="604" y="28"/>
                </a:lnTo>
                <a:lnTo>
                  <a:pt x="604" y="24"/>
                </a:lnTo>
                <a:lnTo>
                  <a:pt x="610" y="21"/>
                </a:lnTo>
                <a:lnTo>
                  <a:pt x="616" y="18"/>
                </a:lnTo>
                <a:lnTo>
                  <a:pt x="622" y="15"/>
                </a:lnTo>
                <a:lnTo>
                  <a:pt x="628" y="13"/>
                </a:lnTo>
                <a:lnTo>
                  <a:pt x="634" y="11"/>
                </a:lnTo>
                <a:lnTo>
                  <a:pt x="640" y="8"/>
                </a:lnTo>
                <a:lnTo>
                  <a:pt x="646" y="5"/>
                </a:lnTo>
                <a:lnTo>
                  <a:pt x="652" y="4"/>
                </a:lnTo>
                <a:lnTo>
                  <a:pt x="658" y="3"/>
                </a:lnTo>
                <a:lnTo>
                  <a:pt x="664" y="1"/>
                </a:lnTo>
                <a:lnTo>
                  <a:pt x="670" y="0"/>
                </a:lnTo>
                <a:lnTo>
                  <a:pt x="676" y="0"/>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77" name="Freeform 44">
            <a:extLst>
              <a:ext uri="{FF2B5EF4-FFF2-40B4-BE49-F238E27FC236}">
                <a16:creationId xmlns:a16="http://schemas.microsoft.com/office/drawing/2014/main" id="{18CB2056-9513-4F1B-9F9F-480D209E9B60}"/>
              </a:ext>
            </a:extLst>
          </p:cNvPr>
          <p:cNvSpPr>
            <a:spLocks/>
          </p:cNvSpPr>
          <p:nvPr/>
        </p:nvSpPr>
        <p:spPr bwMode="auto">
          <a:xfrm>
            <a:off x="3460750" y="1828800"/>
            <a:ext cx="1012825" cy="277813"/>
          </a:xfrm>
          <a:custGeom>
            <a:avLst/>
            <a:gdLst>
              <a:gd name="T0" fmla="*/ 12 w 677"/>
              <a:gd name="T1" fmla="*/ 0 h 487"/>
              <a:gd name="T2" fmla="*/ 30 w 677"/>
              <a:gd name="T3" fmla="*/ 1 h 487"/>
              <a:gd name="T4" fmla="*/ 48 w 677"/>
              <a:gd name="T5" fmla="*/ 5 h 487"/>
              <a:gd name="T6" fmla="*/ 66 w 677"/>
              <a:gd name="T7" fmla="*/ 11 h 487"/>
              <a:gd name="T8" fmla="*/ 84 w 677"/>
              <a:gd name="T9" fmla="*/ 20 h 487"/>
              <a:gd name="T10" fmla="*/ 96 w 677"/>
              <a:gd name="T11" fmla="*/ 30 h 487"/>
              <a:gd name="T12" fmla="*/ 114 w 677"/>
              <a:gd name="T13" fmla="*/ 41 h 487"/>
              <a:gd name="T14" fmla="*/ 132 w 677"/>
              <a:gd name="T15" fmla="*/ 54 h 487"/>
              <a:gd name="T16" fmla="*/ 144 w 677"/>
              <a:gd name="T17" fmla="*/ 68 h 487"/>
              <a:gd name="T18" fmla="*/ 162 w 677"/>
              <a:gd name="T19" fmla="*/ 84 h 487"/>
              <a:gd name="T20" fmla="*/ 174 w 677"/>
              <a:gd name="T21" fmla="*/ 103 h 487"/>
              <a:gd name="T22" fmla="*/ 192 w 677"/>
              <a:gd name="T23" fmla="*/ 120 h 487"/>
              <a:gd name="T24" fmla="*/ 210 w 677"/>
              <a:gd name="T25" fmla="*/ 140 h 487"/>
              <a:gd name="T26" fmla="*/ 222 w 677"/>
              <a:gd name="T27" fmla="*/ 160 h 487"/>
              <a:gd name="T28" fmla="*/ 240 w 677"/>
              <a:gd name="T29" fmla="*/ 181 h 487"/>
              <a:gd name="T30" fmla="*/ 252 w 677"/>
              <a:gd name="T31" fmla="*/ 203 h 487"/>
              <a:gd name="T32" fmla="*/ 270 w 677"/>
              <a:gd name="T33" fmla="*/ 225 h 487"/>
              <a:gd name="T34" fmla="*/ 288 w 677"/>
              <a:gd name="T35" fmla="*/ 247 h 487"/>
              <a:gd name="T36" fmla="*/ 300 w 677"/>
              <a:gd name="T37" fmla="*/ 268 h 487"/>
              <a:gd name="T38" fmla="*/ 318 w 677"/>
              <a:gd name="T39" fmla="*/ 291 h 487"/>
              <a:gd name="T40" fmla="*/ 330 w 677"/>
              <a:gd name="T41" fmla="*/ 313 h 487"/>
              <a:gd name="T42" fmla="*/ 348 w 677"/>
              <a:gd name="T43" fmla="*/ 333 h 487"/>
              <a:gd name="T44" fmla="*/ 366 w 677"/>
              <a:gd name="T45" fmla="*/ 353 h 487"/>
              <a:gd name="T46" fmla="*/ 377 w 677"/>
              <a:gd name="T47" fmla="*/ 373 h 487"/>
              <a:gd name="T48" fmla="*/ 395 w 677"/>
              <a:gd name="T49" fmla="*/ 390 h 487"/>
              <a:gd name="T50" fmla="*/ 407 w 677"/>
              <a:gd name="T51" fmla="*/ 407 h 487"/>
              <a:gd name="T52" fmla="*/ 425 w 677"/>
              <a:gd name="T53" fmla="*/ 423 h 487"/>
              <a:gd name="T54" fmla="*/ 443 w 677"/>
              <a:gd name="T55" fmla="*/ 437 h 487"/>
              <a:gd name="T56" fmla="*/ 455 w 677"/>
              <a:gd name="T57" fmla="*/ 450 h 487"/>
              <a:gd name="T58" fmla="*/ 473 w 677"/>
              <a:gd name="T59" fmla="*/ 461 h 487"/>
              <a:gd name="T60" fmla="*/ 491 w 677"/>
              <a:gd name="T61" fmla="*/ 470 h 487"/>
              <a:gd name="T62" fmla="*/ 503 w 677"/>
              <a:gd name="T63" fmla="*/ 477 h 487"/>
              <a:gd name="T64" fmla="*/ 521 w 677"/>
              <a:gd name="T65" fmla="*/ 483 h 487"/>
              <a:gd name="T66" fmla="*/ 533 w 677"/>
              <a:gd name="T67" fmla="*/ 485 h 487"/>
              <a:gd name="T68" fmla="*/ 551 w 677"/>
              <a:gd name="T69" fmla="*/ 487 h 487"/>
              <a:gd name="T70" fmla="*/ 569 w 677"/>
              <a:gd name="T71" fmla="*/ 487 h 487"/>
              <a:gd name="T72" fmla="*/ 587 w 677"/>
              <a:gd name="T73" fmla="*/ 484 h 487"/>
              <a:gd name="T74" fmla="*/ 605 w 677"/>
              <a:gd name="T75" fmla="*/ 478 h 487"/>
              <a:gd name="T76" fmla="*/ 617 w 677"/>
              <a:gd name="T77" fmla="*/ 471 h 487"/>
              <a:gd name="T78" fmla="*/ 635 w 677"/>
              <a:gd name="T79" fmla="*/ 463 h 487"/>
              <a:gd name="T80" fmla="*/ 647 w 677"/>
              <a:gd name="T81" fmla="*/ 453 h 487"/>
              <a:gd name="T82" fmla="*/ 665 w 677"/>
              <a:gd name="T83" fmla="*/ 440 h 4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7"/>
              <a:gd name="T127" fmla="*/ 0 h 487"/>
              <a:gd name="T128" fmla="*/ 677 w 677"/>
              <a:gd name="T129" fmla="*/ 487 h 4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7" h="487">
                <a:moveTo>
                  <a:pt x="0" y="0"/>
                </a:moveTo>
                <a:lnTo>
                  <a:pt x="6" y="0"/>
                </a:lnTo>
                <a:lnTo>
                  <a:pt x="12" y="0"/>
                </a:lnTo>
                <a:lnTo>
                  <a:pt x="18" y="0"/>
                </a:lnTo>
                <a:lnTo>
                  <a:pt x="24" y="0"/>
                </a:lnTo>
                <a:lnTo>
                  <a:pt x="30" y="1"/>
                </a:lnTo>
                <a:lnTo>
                  <a:pt x="36" y="1"/>
                </a:lnTo>
                <a:lnTo>
                  <a:pt x="42" y="3"/>
                </a:lnTo>
                <a:lnTo>
                  <a:pt x="48" y="5"/>
                </a:lnTo>
                <a:lnTo>
                  <a:pt x="54" y="7"/>
                </a:lnTo>
                <a:lnTo>
                  <a:pt x="60" y="10"/>
                </a:lnTo>
                <a:lnTo>
                  <a:pt x="66" y="11"/>
                </a:lnTo>
                <a:lnTo>
                  <a:pt x="72" y="14"/>
                </a:lnTo>
                <a:lnTo>
                  <a:pt x="78" y="17"/>
                </a:lnTo>
                <a:lnTo>
                  <a:pt x="84" y="20"/>
                </a:lnTo>
                <a:lnTo>
                  <a:pt x="90" y="23"/>
                </a:lnTo>
                <a:lnTo>
                  <a:pt x="90" y="25"/>
                </a:lnTo>
                <a:lnTo>
                  <a:pt x="96" y="30"/>
                </a:lnTo>
                <a:lnTo>
                  <a:pt x="102" y="33"/>
                </a:lnTo>
                <a:lnTo>
                  <a:pt x="108" y="37"/>
                </a:lnTo>
                <a:lnTo>
                  <a:pt x="114" y="41"/>
                </a:lnTo>
                <a:lnTo>
                  <a:pt x="120" y="45"/>
                </a:lnTo>
                <a:lnTo>
                  <a:pt x="126" y="50"/>
                </a:lnTo>
                <a:lnTo>
                  <a:pt x="132" y="54"/>
                </a:lnTo>
                <a:lnTo>
                  <a:pt x="132" y="58"/>
                </a:lnTo>
                <a:lnTo>
                  <a:pt x="138" y="64"/>
                </a:lnTo>
                <a:lnTo>
                  <a:pt x="144" y="68"/>
                </a:lnTo>
                <a:lnTo>
                  <a:pt x="150" y="74"/>
                </a:lnTo>
                <a:lnTo>
                  <a:pt x="156" y="80"/>
                </a:lnTo>
                <a:lnTo>
                  <a:pt x="162" y="84"/>
                </a:lnTo>
                <a:lnTo>
                  <a:pt x="168" y="90"/>
                </a:lnTo>
                <a:lnTo>
                  <a:pt x="168" y="95"/>
                </a:lnTo>
                <a:lnTo>
                  <a:pt x="174" y="103"/>
                </a:lnTo>
                <a:lnTo>
                  <a:pt x="180" y="108"/>
                </a:lnTo>
                <a:lnTo>
                  <a:pt x="186" y="114"/>
                </a:lnTo>
                <a:lnTo>
                  <a:pt x="192" y="120"/>
                </a:lnTo>
                <a:lnTo>
                  <a:pt x="198" y="127"/>
                </a:lnTo>
                <a:lnTo>
                  <a:pt x="204" y="134"/>
                </a:lnTo>
                <a:lnTo>
                  <a:pt x="210" y="140"/>
                </a:lnTo>
                <a:lnTo>
                  <a:pt x="210" y="147"/>
                </a:lnTo>
                <a:lnTo>
                  <a:pt x="216" y="154"/>
                </a:lnTo>
                <a:lnTo>
                  <a:pt x="222" y="160"/>
                </a:lnTo>
                <a:lnTo>
                  <a:pt x="228" y="167"/>
                </a:lnTo>
                <a:lnTo>
                  <a:pt x="234" y="174"/>
                </a:lnTo>
                <a:lnTo>
                  <a:pt x="240" y="181"/>
                </a:lnTo>
                <a:lnTo>
                  <a:pt x="246" y="188"/>
                </a:lnTo>
                <a:lnTo>
                  <a:pt x="252" y="195"/>
                </a:lnTo>
                <a:lnTo>
                  <a:pt x="252" y="203"/>
                </a:lnTo>
                <a:lnTo>
                  <a:pt x="258" y="210"/>
                </a:lnTo>
                <a:lnTo>
                  <a:pt x="264" y="217"/>
                </a:lnTo>
                <a:lnTo>
                  <a:pt x="270" y="225"/>
                </a:lnTo>
                <a:lnTo>
                  <a:pt x="276" y="233"/>
                </a:lnTo>
                <a:lnTo>
                  <a:pt x="282" y="240"/>
                </a:lnTo>
                <a:lnTo>
                  <a:pt x="288" y="247"/>
                </a:lnTo>
                <a:lnTo>
                  <a:pt x="288" y="254"/>
                </a:lnTo>
                <a:lnTo>
                  <a:pt x="294" y="261"/>
                </a:lnTo>
                <a:lnTo>
                  <a:pt x="300" y="268"/>
                </a:lnTo>
                <a:lnTo>
                  <a:pt x="306" y="275"/>
                </a:lnTo>
                <a:lnTo>
                  <a:pt x="312" y="283"/>
                </a:lnTo>
                <a:lnTo>
                  <a:pt x="318" y="291"/>
                </a:lnTo>
                <a:lnTo>
                  <a:pt x="324" y="298"/>
                </a:lnTo>
                <a:lnTo>
                  <a:pt x="330" y="305"/>
                </a:lnTo>
                <a:lnTo>
                  <a:pt x="330" y="313"/>
                </a:lnTo>
                <a:lnTo>
                  <a:pt x="336" y="318"/>
                </a:lnTo>
                <a:lnTo>
                  <a:pt x="342" y="325"/>
                </a:lnTo>
                <a:lnTo>
                  <a:pt x="348" y="333"/>
                </a:lnTo>
                <a:lnTo>
                  <a:pt x="354" y="340"/>
                </a:lnTo>
                <a:lnTo>
                  <a:pt x="360" y="347"/>
                </a:lnTo>
                <a:lnTo>
                  <a:pt x="366" y="353"/>
                </a:lnTo>
                <a:lnTo>
                  <a:pt x="372" y="360"/>
                </a:lnTo>
                <a:lnTo>
                  <a:pt x="372" y="365"/>
                </a:lnTo>
                <a:lnTo>
                  <a:pt x="377" y="373"/>
                </a:lnTo>
                <a:lnTo>
                  <a:pt x="383" y="378"/>
                </a:lnTo>
                <a:lnTo>
                  <a:pt x="389" y="384"/>
                </a:lnTo>
                <a:lnTo>
                  <a:pt x="395" y="390"/>
                </a:lnTo>
                <a:lnTo>
                  <a:pt x="401" y="395"/>
                </a:lnTo>
                <a:lnTo>
                  <a:pt x="407" y="401"/>
                </a:lnTo>
                <a:lnTo>
                  <a:pt x="407" y="407"/>
                </a:lnTo>
                <a:lnTo>
                  <a:pt x="413" y="413"/>
                </a:lnTo>
                <a:lnTo>
                  <a:pt x="419" y="418"/>
                </a:lnTo>
                <a:lnTo>
                  <a:pt x="425" y="423"/>
                </a:lnTo>
                <a:lnTo>
                  <a:pt x="431" y="428"/>
                </a:lnTo>
                <a:lnTo>
                  <a:pt x="437" y="433"/>
                </a:lnTo>
                <a:lnTo>
                  <a:pt x="443" y="437"/>
                </a:lnTo>
                <a:lnTo>
                  <a:pt x="449" y="441"/>
                </a:lnTo>
                <a:lnTo>
                  <a:pt x="449" y="445"/>
                </a:lnTo>
                <a:lnTo>
                  <a:pt x="455" y="450"/>
                </a:lnTo>
                <a:lnTo>
                  <a:pt x="461" y="454"/>
                </a:lnTo>
                <a:lnTo>
                  <a:pt x="467" y="457"/>
                </a:lnTo>
                <a:lnTo>
                  <a:pt x="473" y="461"/>
                </a:lnTo>
                <a:lnTo>
                  <a:pt x="479" y="464"/>
                </a:lnTo>
                <a:lnTo>
                  <a:pt x="485" y="467"/>
                </a:lnTo>
                <a:lnTo>
                  <a:pt x="491" y="470"/>
                </a:lnTo>
                <a:lnTo>
                  <a:pt x="491" y="473"/>
                </a:lnTo>
                <a:lnTo>
                  <a:pt x="497" y="475"/>
                </a:lnTo>
                <a:lnTo>
                  <a:pt x="503" y="477"/>
                </a:lnTo>
                <a:lnTo>
                  <a:pt x="509" y="480"/>
                </a:lnTo>
                <a:lnTo>
                  <a:pt x="515" y="481"/>
                </a:lnTo>
                <a:lnTo>
                  <a:pt x="521" y="483"/>
                </a:lnTo>
                <a:lnTo>
                  <a:pt x="533" y="485"/>
                </a:lnTo>
                <a:lnTo>
                  <a:pt x="527" y="485"/>
                </a:lnTo>
                <a:lnTo>
                  <a:pt x="533" y="485"/>
                </a:lnTo>
                <a:lnTo>
                  <a:pt x="539" y="487"/>
                </a:lnTo>
                <a:lnTo>
                  <a:pt x="545" y="487"/>
                </a:lnTo>
                <a:lnTo>
                  <a:pt x="551" y="487"/>
                </a:lnTo>
                <a:lnTo>
                  <a:pt x="557" y="487"/>
                </a:lnTo>
                <a:lnTo>
                  <a:pt x="563" y="487"/>
                </a:lnTo>
                <a:lnTo>
                  <a:pt x="569" y="487"/>
                </a:lnTo>
                <a:lnTo>
                  <a:pt x="575" y="485"/>
                </a:lnTo>
                <a:lnTo>
                  <a:pt x="581" y="484"/>
                </a:lnTo>
                <a:lnTo>
                  <a:pt x="587" y="484"/>
                </a:lnTo>
                <a:lnTo>
                  <a:pt x="593" y="481"/>
                </a:lnTo>
                <a:lnTo>
                  <a:pt x="599" y="480"/>
                </a:lnTo>
                <a:lnTo>
                  <a:pt x="605" y="478"/>
                </a:lnTo>
                <a:lnTo>
                  <a:pt x="611" y="477"/>
                </a:lnTo>
                <a:lnTo>
                  <a:pt x="611" y="474"/>
                </a:lnTo>
                <a:lnTo>
                  <a:pt x="617" y="471"/>
                </a:lnTo>
                <a:lnTo>
                  <a:pt x="623" y="468"/>
                </a:lnTo>
                <a:lnTo>
                  <a:pt x="629" y="465"/>
                </a:lnTo>
                <a:lnTo>
                  <a:pt x="635" y="463"/>
                </a:lnTo>
                <a:lnTo>
                  <a:pt x="641" y="460"/>
                </a:lnTo>
                <a:lnTo>
                  <a:pt x="647" y="455"/>
                </a:lnTo>
                <a:lnTo>
                  <a:pt x="647" y="453"/>
                </a:lnTo>
                <a:lnTo>
                  <a:pt x="653" y="448"/>
                </a:lnTo>
                <a:lnTo>
                  <a:pt x="659" y="444"/>
                </a:lnTo>
                <a:lnTo>
                  <a:pt x="665" y="440"/>
                </a:lnTo>
                <a:lnTo>
                  <a:pt x="671" y="435"/>
                </a:lnTo>
                <a:lnTo>
                  <a:pt x="677" y="431"/>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78" name="Freeform 45">
            <a:extLst>
              <a:ext uri="{FF2B5EF4-FFF2-40B4-BE49-F238E27FC236}">
                <a16:creationId xmlns:a16="http://schemas.microsoft.com/office/drawing/2014/main" id="{6F139509-3D38-42F5-89F2-D4A7E406A1DA}"/>
              </a:ext>
            </a:extLst>
          </p:cNvPr>
          <p:cNvSpPr>
            <a:spLocks/>
          </p:cNvSpPr>
          <p:nvPr/>
        </p:nvSpPr>
        <p:spPr bwMode="auto">
          <a:xfrm>
            <a:off x="4473575" y="1828800"/>
            <a:ext cx="858838" cy="246063"/>
          </a:xfrm>
          <a:custGeom>
            <a:avLst/>
            <a:gdLst>
              <a:gd name="T0" fmla="*/ 6 w 575"/>
              <a:gd name="T1" fmla="*/ 425 h 431"/>
              <a:gd name="T2" fmla="*/ 12 w 575"/>
              <a:gd name="T3" fmla="*/ 415 h 431"/>
              <a:gd name="T4" fmla="*/ 24 w 575"/>
              <a:gd name="T5" fmla="*/ 405 h 431"/>
              <a:gd name="T6" fmla="*/ 36 w 575"/>
              <a:gd name="T7" fmla="*/ 394 h 431"/>
              <a:gd name="T8" fmla="*/ 48 w 575"/>
              <a:gd name="T9" fmla="*/ 381 h 431"/>
              <a:gd name="T10" fmla="*/ 54 w 575"/>
              <a:gd name="T11" fmla="*/ 370 h 431"/>
              <a:gd name="T12" fmla="*/ 66 w 575"/>
              <a:gd name="T13" fmla="*/ 357 h 431"/>
              <a:gd name="T14" fmla="*/ 78 w 575"/>
              <a:gd name="T15" fmla="*/ 344 h 431"/>
              <a:gd name="T16" fmla="*/ 90 w 575"/>
              <a:gd name="T17" fmla="*/ 330 h 431"/>
              <a:gd name="T18" fmla="*/ 96 w 575"/>
              <a:gd name="T19" fmla="*/ 315 h 431"/>
              <a:gd name="T20" fmla="*/ 108 w 575"/>
              <a:gd name="T21" fmla="*/ 301 h 431"/>
              <a:gd name="T22" fmla="*/ 120 w 575"/>
              <a:gd name="T23" fmla="*/ 287 h 431"/>
              <a:gd name="T24" fmla="*/ 132 w 575"/>
              <a:gd name="T25" fmla="*/ 273 h 431"/>
              <a:gd name="T26" fmla="*/ 138 w 575"/>
              <a:gd name="T27" fmla="*/ 258 h 431"/>
              <a:gd name="T28" fmla="*/ 150 w 575"/>
              <a:gd name="T29" fmla="*/ 244 h 431"/>
              <a:gd name="T30" fmla="*/ 162 w 575"/>
              <a:gd name="T31" fmla="*/ 228 h 431"/>
              <a:gd name="T32" fmla="*/ 174 w 575"/>
              <a:gd name="T33" fmla="*/ 214 h 431"/>
              <a:gd name="T34" fmla="*/ 179 w 575"/>
              <a:gd name="T35" fmla="*/ 200 h 431"/>
              <a:gd name="T36" fmla="*/ 191 w 575"/>
              <a:gd name="T37" fmla="*/ 185 h 431"/>
              <a:gd name="T38" fmla="*/ 203 w 575"/>
              <a:gd name="T39" fmla="*/ 171 h 431"/>
              <a:gd name="T40" fmla="*/ 209 w 575"/>
              <a:gd name="T41" fmla="*/ 157 h 431"/>
              <a:gd name="T42" fmla="*/ 221 w 575"/>
              <a:gd name="T43" fmla="*/ 144 h 431"/>
              <a:gd name="T44" fmla="*/ 233 w 575"/>
              <a:gd name="T45" fmla="*/ 131 h 431"/>
              <a:gd name="T46" fmla="*/ 245 w 575"/>
              <a:gd name="T47" fmla="*/ 118 h 431"/>
              <a:gd name="T48" fmla="*/ 251 w 575"/>
              <a:gd name="T49" fmla="*/ 105 h 431"/>
              <a:gd name="T50" fmla="*/ 263 w 575"/>
              <a:gd name="T51" fmla="*/ 94 h 431"/>
              <a:gd name="T52" fmla="*/ 275 w 575"/>
              <a:gd name="T53" fmla="*/ 83 h 431"/>
              <a:gd name="T54" fmla="*/ 287 w 575"/>
              <a:gd name="T55" fmla="*/ 71 h 431"/>
              <a:gd name="T56" fmla="*/ 293 w 575"/>
              <a:gd name="T57" fmla="*/ 61 h 431"/>
              <a:gd name="T58" fmla="*/ 305 w 575"/>
              <a:gd name="T59" fmla="*/ 51 h 431"/>
              <a:gd name="T60" fmla="*/ 317 w 575"/>
              <a:gd name="T61" fmla="*/ 43 h 431"/>
              <a:gd name="T62" fmla="*/ 329 w 575"/>
              <a:gd name="T63" fmla="*/ 35 h 431"/>
              <a:gd name="T64" fmla="*/ 335 w 575"/>
              <a:gd name="T65" fmla="*/ 28 h 431"/>
              <a:gd name="T66" fmla="*/ 347 w 575"/>
              <a:gd name="T67" fmla="*/ 21 h 431"/>
              <a:gd name="T68" fmla="*/ 359 w 575"/>
              <a:gd name="T69" fmla="*/ 15 h 431"/>
              <a:gd name="T70" fmla="*/ 371 w 575"/>
              <a:gd name="T71" fmla="*/ 11 h 431"/>
              <a:gd name="T72" fmla="*/ 377 w 575"/>
              <a:gd name="T73" fmla="*/ 7 h 431"/>
              <a:gd name="T74" fmla="*/ 389 w 575"/>
              <a:gd name="T75" fmla="*/ 4 h 431"/>
              <a:gd name="T76" fmla="*/ 401 w 575"/>
              <a:gd name="T77" fmla="*/ 1 h 431"/>
              <a:gd name="T78" fmla="*/ 413 w 575"/>
              <a:gd name="T79" fmla="*/ 0 h 431"/>
              <a:gd name="T80" fmla="*/ 425 w 575"/>
              <a:gd name="T81" fmla="*/ 0 h 431"/>
              <a:gd name="T82" fmla="*/ 437 w 575"/>
              <a:gd name="T83" fmla="*/ 0 h 431"/>
              <a:gd name="T84" fmla="*/ 449 w 575"/>
              <a:gd name="T85" fmla="*/ 3 h 431"/>
              <a:gd name="T86" fmla="*/ 461 w 575"/>
              <a:gd name="T87" fmla="*/ 5 h 431"/>
              <a:gd name="T88" fmla="*/ 473 w 575"/>
              <a:gd name="T89" fmla="*/ 10 h 431"/>
              <a:gd name="T90" fmla="*/ 485 w 575"/>
              <a:gd name="T91" fmla="*/ 14 h 431"/>
              <a:gd name="T92" fmla="*/ 491 w 575"/>
              <a:gd name="T93" fmla="*/ 20 h 431"/>
              <a:gd name="T94" fmla="*/ 503 w 575"/>
              <a:gd name="T95" fmla="*/ 25 h 431"/>
              <a:gd name="T96" fmla="*/ 515 w 575"/>
              <a:gd name="T97" fmla="*/ 33 h 431"/>
              <a:gd name="T98" fmla="*/ 527 w 575"/>
              <a:gd name="T99" fmla="*/ 41 h 431"/>
              <a:gd name="T100" fmla="*/ 533 w 575"/>
              <a:gd name="T101" fmla="*/ 50 h 431"/>
              <a:gd name="T102" fmla="*/ 545 w 575"/>
              <a:gd name="T103" fmla="*/ 58 h 431"/>
              <a:gd name="T104" fmla="*/ 557 w 575"/>
              <a:gd name="T105" fmla="*/ 68 h 431"/>
              <a:gd name="T106" fmla="*/ 569 w 575"/>
              <a:gd name="T107" fmla="*/ 78 h 43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75"/>
              <a:gd name="T163" fmla="*/ 0 h 431"/>
              <a:gd name="T164" fmla="*/ 575 w 575"/>
              <a:gd name="T165" fmla="*/ 431 h 43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75" h="431">
                <a:moveTo>
                  <a:pt x="0" y="431"/>
                </a:moveTo>
                <a:lnTo>
                  <a:pt x="6" y="425"/>
                </a:lnTo>
                <a:lnTo>
                  <a:pt x="12" y="421"/>
                </a:lnTo>
                <a:lnTo>
                  <a:pt x="12" y="415"/>
                </a:lnTo>
                <a:lnTo>
                  <a:pt x="18" y="410"/>
                </a:lnTo>
                <a:lnTo>
                  <a:pt x="24" y="405"/>
                </a:lnTo>
                <a:lnTo>
                  <a:pt x="30" y="400"/>
                </a:lnTo>
                <a:lnTo>
                  <a:pt x="36" y="394"/>
                </a:lnTo>
                <a:lnTo>
                  <a:pt x="42" y="388"/>
                </a:lnTo>
                <a:lnTo>
                  <a:pt x="48" y="381"/>
                </a:lnTo>
                <a:lnTo>
                  <a:pt x="54" y="375"/>
                </a:lnTo>
                <a:lnTo>
                  <a:pt x="54" y="370"/>
                </a:lnTo>
                <a:lnTo>
                  <a:pt x="60" y="363"/>
                </a:lnTo>
                <a:lnTo>
                  <a:pt x="66" y="357"/>
                </a:lnTo>
                <a:lnTo>
                  <a:pt x="72" y="350"/>
                </a:lnTo>
                <a:lnTo>
                  <a:pt x="78" y="344"/>
                </a:lnTo>
                <a:lnTo>
                  <a:pt x="84" y="337"/>
                </a:lnTo>
                <a:lnTo>
                  <a:pt x="90" y="330"/>
                </a:lnTo>
                <a:lnTo>
                  <a:pt x="90" y="323"/>
                </a:lnTo>
                <a:lnTo>
                  <a:pt x="96" y="315"/>
                </a:lnTo>
                <a:lnTo>
                  <a:pt x="102" y="308"/>
                </a:lnTo>
                <a:lnTo>
                  <a:pt x="108" y="301"/>
                </a:lnTo>
                <a:lnTo>
                  <a:pt x="114" y="294"/>
                </a:lnTo>
                <a:lnTo>
                  <a:pt x="120" y="287"/>
                </a:lnTo>
                <a:lnTo>
                  <a:pt x="126" y="280"/>
                </a:lnTo>
                <a:lnTo>
                  <a:pt x="132" y="273"/>
                </a:lnTo>
                <a:lnTo>
                  <a:pt x="132" y="265"/>
                </a:lnTo>
                <a:lnTo>
                  <a:pt x="138" y="258"/>
                </a:lnTo>
                <a:lnTo>
                  <a:pt x="144" y="251"/>
                </a:lnTo>
                <a:lnTo>
                  <a:pt x="150" y="244"/>
                </a:lnTo>
                <a:lnTo>
                  <a:pt x="156" y="237"/>
                </a:lnTo>
                <a:lnTo>
                  <a:pt x="162" y="228"/>
                </a:lnTo>
                <a:lnTo>
                  <a:pt x="168" y="221"/>
                </a:lnTo>
                <a:lnTo>
                  <a:pt x="174" y="214"/>
                </a:lnTo>
                <a:lnTo>
                  <a:pt x="174" y="207"/>
                </a:lnTo>
                <a:lnTo>
                  <a:pt x="179" y="200"/>
                </a:lnTo>
                <a:lnTo>
                  <a:pt x="185" y="193"/>
                </a:lnTo>
                <a:lnTo>
                  <a:pt x="191" y="185"/>
                </a:lnTo>
                <a:lnTo>
                  <a:pt x="197" y="178"/>
                </a:lnTo>
                <a:lnTo>
                  <a:pt x="203" y="171"/>
                </a:lnTo>
                <a:lnTo>
                  <a:pt x="209" y="164"/>
                </a:lnTo>
                <a:lnTo>
                  <a:pt x="209" y="157"/>
                </a:lnTo>
                <a:lnTo>
                  <a:pt x="215" y="151"/>
                </a:lnTo>
                <a:lnTo>
                  <a:pt x="221" y="144"/>
                </a:lnTo>
                <a:lnTo>
                  <a:pt x="227" y="137"/>
                </a:lnTo>
                <a:lnTo>
                  <a:pt x="233" y="131"/>
                </a:lnTo>
                <a:lnTo>
                  <a:pt x="239" y="124"/>
                </a:lnTo>
                <a:lnTo>
                  <a:pt x="245" y="118"/>
                </a:lnTo>
                <a:lnTo>
                  <a:pt x="251" y="111"/>
                </a:lnTo>
                <a:lnTo>
                  <a:pt x="251" y="105"/>
                </a:lnTo>
                <a:lnTo>
                  <a:pt x="257" y="100"/>
                </a:lnTo>
                <a:lnTo>
                  <a:pt x="263" y="94"/>
                </a:lnTo>
                <a:lnTo>
                  <a:pt x="269" y="88"/>
                </a:lnTo>
                <a:lnTo>
                  <a:pt x="275" y="83"/>
                </a:lnTo>
                <a:lnTo>
                  <a:pt x="281" y="77"/>
                </a:lnTo>
                <a:lnTo>
                  <a:pt x="287" y="71"/>
                </a:lnTo>
                <a:lnTo>
                  <a:pt x="293" y="67"/>
                </a:lnTo>
                <a:lnTo>
                  <a:pt x="293" y="61"/>
                </a:lnTo>
                <a:lnTo>
                  <a:pt x="299" y="57"/>
                </a:lnTo>
                <a:lnTo>
                  <a:pt x="305" y="51"/>
                </a:lnTo>
                <a:lnTo>
                  <a:pt x="311" y="47"/>
                </a:lnTo>
                <a:lnTo>
                  <a:pt x="317" y="43"/>
                </a:lnTo>
                <a:lnTo>
                  <a:pt x="323" y="38"/>
                </a:lnTo>
                <a:lnTo>
                  <a:pt x="329" y="35"/>
                </a:lnTo>
                <a:lnTo>
                  <a:pt x="329" y="31"/>
                </a:lnTo>
                <a:lnTo>
                  <a:pt x="335" y="28"/>
                </a:lnTo>
                <a:lnTo>
                  <a:pt x="341" y="24"/>
                </a:lnTo>
                <a:lnTo>
                  <a:pt x="347" y="21"/>
                </a:lnTo>
                <a:lnTo>
                  <a:pt x="353" y="18"/>
                </a:lnTo>
                <a:lnTo>
                  <a:pt x="359" y="15"/>
                </a:lnTo>
                <a:lnTo>
                  <a:pt x="365" y="13"/>
                </a:lnTo>
                <a:lnTo>
                  <a:pt x="371" y="11"/>
                </a:lnTo>
                <a:lnTo>
                  <a:pt x="371" y="8"/>
                </a:lnTo>
                <a:lnTo>
                  <a:pt x="377" y="7"/>
                </a:lnTo>
                <a:lnTo>
                  <a:pt x="383" y="5"/>
                </a:lnTo>
                <a:lnTo>
                  <a:pt x="389" y="4"/>
                </a:lnTo>
                <a:lnTo>
                  <a:pt x="395" y="3"/>
                </a:lnTo>
                <a:lnTo>
                  <a:pt x="401" y="1"/>
                </a:lnTo>
                <a:lnTo>
                  <a:pt x="407" y="0"/>
                </a:lnTo>
                <a:lnTo>
                  <a:pt x="413" y="0"/>
                </a:lnTo>
                <a:lnTo>
                  <a:pt x="419" y="0"/>
                </a:lnTo>
                <a:lnTo>
                  <a:pt x="425" y="0"/>
                </a:lnTo>
                <a:lnTo>
                  <a:pt x="431" y="0"/>
                </a:lnTo>
                <a:lnTo>
                  <a:pt x="437" y="0"/>
                </a:lnTo>
                <a:lnTo>
                  <a:pt x="443" y="1"/>
                </a:lnTo>
                <a:lnTo>
                  <a:pt x="449" y="3"/>
                </a:lnTo>
                <a:lnTo>
                  <a:pt x="455" y="4"/>
                </a:lnTo>
                <a:lnTo>
                  <a:pt x="461" y="5"/>
                </a:lnTo>
                <a:lnTo>
                  <a:pt x="467" y="7"/>
                </a:lnTo>
                <a:lnTo>
                  <a:pt x="473" y="10"/>
                </a:lnTo>
                <a:lnTo>
                  <a:pt x="479" y="11"/>
                </a:lnTo>
                <a:lnTo>
                  <a:pt x="485" y="14"/>
                </a:lnTo>
                <a:lnTo>
                  <a:pt x="491" y="17"/>
                </a:lnTo>
                <a:lnTo>
                  <a:pt x="491" y="20"/>
                </a:lnTo>
                <a:lnTo>
                  <a:pt x="497" y="23"/>
                </a:lnTo>
                <a:lnTo>
                  <a:pt x="503" y="25"/>
                </a:lnTo>
                <a:lnTo>
                  <a:pt x="509" y="30"/>
                </a:lnTo>
                <a:lnTo>
                  <a:pt x="515" y="33"/>
                </a:lnTo>
                <a:lnTo>
                  <a:pt x="521" y="37"/>
                </a:lnTo>
                <a:lnTo>
                  <a:pt x="527" y="41"/>
                </a:lnTo>
                <a:lnTo>
                  <a:pt x="533" y="45"/>
                </a:lnTo>
                <a:lnTo>
                  <a:pt x="533" y="50"/>
                </a:lnTo>
                <a:lnTo>
                  <a:pt x="539" y="54"/>
                </a:lnTo>
                <a:lnTo>
                  <a:pt x="545" y="58"/>
                </a:lnTo>
                <a:lnTo>
                  <a:pt x="551" y="64"/>
                </a:lnTo>
                <a:lnTo>
                  <a:pt x="557" y="68"/>
                </a:lnTo>
                <a:lnTo>
                  <a:pt x="563" y="74"/>
                </a:lnTo>
                <a:lnTo>
                  <a:pt x="569" y="78"/>
                </a:lnTo>
                <a:lnTo>
                  <a:pt x="575" y="84"/>
                </a:lnTo>
              </a:path>
            </a:pathLst>
          </a:custGeom>
          <a:noFill/>
          <a:ln w="28575">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79" name="Line 46">
            <a:extLst>
              <a:ext uri="{FF2B5EF4-FFF2-40B4-BE49-F238E27FC236}">
                <a16:creationId xmlns:a16="http://schemas.microsoft.com/office/drawing/2014/main" id="{7C697E24-5F84-4651-992C-331F78CEE69D}"/>
              </a:ext>
            </a:extLst>
          </p:cNvPr>
          <p:cNvSpPr>
            <a:spLocks noChangeShapeType="1"/>
          </p:cNvSpPr>
          <p:nvPr/>
        </p:nvSpPr>
        <p:spPr bwMode="auto">
          <a:xfrm>
            <a:off x="1593850" y="4497388"/>
            <a:ext cx="3687763"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280" name="Line 47">
            <a:extLst>
              <a:ext uri="{FF2B5EF4-FFF2-40B4-BE49-F238E27FC236}">
                <a16:creationId xmlns:a16="http://schemas.microsoft.com/office/drawing/2014/main" id="{92C70822-A5BA-4FEF-BB87-9E6B0896874B}"/>
              </a:ext>
            </a:extLst>
          </p:cNvPr>
          <p:cNvSpPr>
            <a:spLocks noChangeShapeType="1"/>
          </p:cNvSpPr>
          <p:nvPr/>
        </p:nvSpPr>
        <p:spPr bwMode="auto">
          <a:xfrm>
            <a:off x="1524000" y="4911725"/>
            <a:ext cx="3686175"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281" name="Line 48">
            <a:extLst>
              <a:ext uri="{FF2B5EF4-FFF2-40B4-BE49-F238E27FC236}">
                <a16:creationId xmlns:a16="http://schemas.microsoft.com/office/drawing/2014/main" id="{8921C118-6377-4097-850B-8B12E203F962}"/>
              </a:ext>
            </a:extLst>
          </p:cNvPr>
          <p:cNvSpPr>
            <a:spLocks noChangeShapeType="1"/>
          </p:cNvSpPr>
          <p:nvPr/>
        </p:nvSpPr>
        <p:spPr bwMode="auto">
          <a:xfrm>
            <a:off x="1646238" y="1966913"/>
            <a:ext cx="3686175"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282" name="Line 49">
            <a:extLst>
              <a:ext uri="{FF2B5EF4-FFF2-40B4-BE49-F238E27FC236}">
                <a16:creationId xmlns:a16="http://schemas.microsoft.com/office/drawing/2014/main" id="{3C4B938F-C047-4F96-A206-A6FFBD58C549}"/>
              </a:ext>
            </a:extLst>
          </p:cNvPr>
          <p:cNvSpPr>
            <a:spLocks noChangeShapeType="1"/>
          </p:cNvSpPr>
          <p:nvPr/>
        </p:nvSpPr>
        <p:spPr bwMode="auto">
          <a:xfrm>
            <a:off x="1646238" y="2366963"/>
            <a:ext cx="3686175"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283" name="Line 50">
            <a:extLst>
              <a:ext uri="{FF2B5EF4-FFF2-40B4-BE49-F238E27FC236}">
                <a16:creationId xmlns:a16="http://schemas.microsoft.com/office/drawing/2014/main" id="{F5A489F9-15CD-4230-84E4-2FA16BFF4018}"/>
              </a:ext>
            </a:extLst>
          </p:cNvPr>
          <p:cNvSpPr>
            <a:spLocks noChangeShapeType="1"/>
          </p:cNvSpPr>
          <p:nvPr/>
        </p:nvSpPr>
        <p:spPr bwMode="auto">
          <a:xfrm>
            <a:off x="3402013" y="4667250"/>
            <a:ext cx="5937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84" name="Line 51">
            <a:extLst>
              <a:ext uri="{FF2B5EF4-FFF2-40B4-BE49-F238E27FC236}">
                <a16:creationId xmlns:a16="http://schemas.microsoft.com/office/drawing/2014/main" id="{642BB124-6F81-4DAC-8D2F-6B53E597528D}"/>
              </a:ext>
            </a:extLst>
          </p:cNvPr>
          <p:cNvSpPr>
            <a:spLocks noChangeShapeType="1"/>
          </p:cNvSpPr>
          <p:nvPr/>
        </p:nvSpPr>
        <p:spPr bwMode="auto">
          <a:xfrm flipV="1">
            <a:off x="3402013" y="3911600"/>
            <a:ext cx="0" cy="7556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85" name="Text Box 52">
            <a:extLst>
              <a:ext uri="{FF2B5EF4-FFF2-40B4-BE49-F238E27FC236}">
                <a16:creationId xmlns:a16="http://schemas.microsoft.com/office/drawing/2014/main" id="{73BF1883-3129-423C-864C-D6193FD164E9}"/>
              </a:ext>
            </a:extLst>
          </p:cNvPr>
          <p:cNvSpPr txBox="1">
            <a:spLocks noChangeArrowheads="1"/>
          </p:cNvSpPr>
          <p:nvPr/>
        </p:nvSpPr>
        <p:spPr bwMode="auto">
          <a:xfrm>
            <a:off x="3917950" y="4545013"/>
            <a:ext cx="2603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200">
                <a:latin typeface="Arial" panose="020B0604020202020204" pitchFamily="34" charset="0"/>
              </a:rPr>
              <a:t>x</a:t>
            </a:r>
          </a:p>
        </p:txBody>
      </p:sp>
      <p:sp>
        <p:nvSpPr>
          <p:cNvPr id="10286" name="Text Box 53">
            <a:extLst>
              <a:ext uri="{FF2B5EF4-FFF2-40B4-BE49-F238E27FC236}">
                <a16:creationId xmlns:a16="http://schemas.microsoft.com/office/drawing/2014/main" id="{CB8A243D-544F-4B49-9CEF-970AA77EFB4F}"/>
              </a:ext>
            </a:extLst>
          </p:cNvPr>
          <p:cNvSpPr txBox="1">
            <a:spLocks noChangeArrowheads="1"/>
          </p:cNvSpPr>
          <p:nvPr/>
        </p:nvSpPr>
        <p:spPr bwMode="auto">
          <a:xfrm>
            <a:off x="3452813" y="3883025"/>
            <a:ext cx="2603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200">
                <a:latin typeface="Arial" panose="020B0604020202020204" pitchFamily="34" charset="0"/>
              </a:rPr>
              <a:t>y</a:t>
            </a:r>
          </a:p>
        </p:txBody>
      </p:sp>
      <p:sp>
        <p:nvSpPr>
          <p:cNvPr id="10287" name="Line 54">
            <a:extLst>
              <a:ext uri="{FF2B5EF4-FFF2-40B4-BE49-F238E27FC236}">
                <a16:creationId xmlns:a16="http://schemas.microsoft.com/office/drawing/2014/main" id="{4BA72FA0-7351-4A22-8A0F-9E529F078678}"/>
              </a:ext>
            </a:extLst>
          </p:cNvPr>
          <p:cNvSpPr>
            <a:spLocks noChangeShapeType="1"/>
          </p:cNvSpPr>
          <p:nvPr/>
        </p:nvSpPr>
        <p:spPr bwMode="auto">
          <a:xfrm flipV="1">
            <a:off x="2611438" y="4881563"/>
            <a:ext cx="0" cy="3238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88" name="Line 55">
            <a:extLst>
              <a:ext uri="{FF2B5EF4-FFF2-40B4-BE49-F238E27FC236}">
                <a16:creationId xmlns:a16="http://schemas.microsoft.com/office/drawing/2014/main" id="{2A21F97B-AF93-417C-AFE9-D9839B5D21C6}"/>
              </a:ext>
            </a:extLst>
          </p:cNvPr>
          <p:cNvSpPr>
            <a:spLocks noChangeShapeType="1"/>
          </p:cNvSpPr>
          <p:nvPr/>
        </p:nvSpPr>
        <p:spPr bwMode="auto">
          <a:xfrm>
            <a:off x="2611438" y="4157663"/>
            <a:ext cx="0" cy="3222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89" name="Text Box 56">
            <a:extLst>
              <a:ext uri="{FF2B5EF4-FFF2-40B4-BE49-F238E27FC236}">
                <a16:creationId xmlns:a16="http://schemas.microsoft.com/office/drawing/2014/main" id="{D0437B70-BD9E-4F9D-B557-24A4D5DC3999}"/>
              </a:ext>
            </a:extLst>
          </p:cNvPr>
          <p:cNvSpPr txBox="1">
            <a:spLocks noChangeArrowheads="1"/>
          </p:cNvSpPr>
          <p:nvPr/>
        </p:nvSpPr>
        <p:spPr bwMode="auto">
          <a:xfrm>
            <a:off x="2216150" y="3911600"/>
            <a:ext cx="3524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200">
                <a:latin typeface="Arial" panose="020B0604020202020204" pitchFamily="34" charset="0"/>
              </a:rPr>
              <a:t>2h</a:t>
            </a:r>
          </a:p>
        </p:txBody>
      </p:sp>
      <p:sp>
        <p:nvSpPr>
          <p:cNvPr id="10290" name="AutoShape 57">
            <a:extLst>
              <a:ext uri="{FF2B5EF4-FFF2-40B4-BE49-F238E27FC236}">
                <a16:creationId xmlns:a16="http://schemas.microsoft.com/office/drawing/2014/main" id="{8AC9A7BE-8681-496C-88D9-6AEBAE7F96B5}"/>
              </a:ext>
            </a:extLst>
          </p:cNvPr>
          <p:cNvSpPr>
            <a:spLocks noChangeArrowheads="1"/>
          </p:cNvSpPr>
          <p:nvPr/>
        </p:nvSpPr>
        <p:spPr bwMode="auto">
          <a:xfrm>
            <a:off x="1820863" y="4575175"/>
            <a:ext cx="311150" cy="182563"/>
          </a:xfrm>
          <a:prstGeom prst="rightArrow">
            <a:avLst>
              <a:gd name="adj1" fmla="val 50000"/>
              <a:gd name="adj2" fmla="val 42609"/>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91" name="AutoShape 58">
            <a:extLst>
              <a:ext uri="{FF2B5EF4-FFF2-40B4-BE49-F238E27FC236}">
                <a16:creationId xmlns:a16="http://schemas.microsoft.com/office/drawing/2014/main" id="{704C678B-347C-4B72-AFC7-0B15C5CE8F85}"/>
              </a:ext>
            </a:extLst>
          </p:cNvPr>
          <p:cNvSpPr>
            <a:spLocks noChangeArrowheads="1"/>
          </p:cNvSpPr>
          <p:nvPr/>
        </p:nvSpPr>
        <p:spPr bwMode="auto">
          <a:xfrm>
            <a:off x="4687888" y="4589463"/>
            <a:ext cx="311150" cy="184150"/>
          </a:xfrm>
          <a:prstGeom prst="rightArrow">
            <a:avLst>
              <a:gd name="adj1" fmla="val 50000"/>
              <a:gd name="adj2" fmla="val 42241"/>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92" name="AutoShape 59">
            <a:extLst>
              <a:ext uri="{FF2B5EF4-FFF2-40B4-BE49-F238E27FC236}">
                <a16:creationId xmlns:a16="http://schemas.microsoft.com/office/drawing/2014/main" id="{4C93717E-2CE3-4FF7-BA31-4E3B2A5EED2D}"/>
              </a:ext>
            </a:extLst>
          </p:cNvPr>
          <p:cNvSpPr>
            <a:spLocks noChangeArrowheads="1"/>
          </p:cNvSpPr>
          <p:nvPr/>
        </p:nvSpPr>
        <p:spPr bwMode="auto">
          <a:xfrm>
            <a:off x="1744663" y="2058988"/>
            <a:ext cx="311150" cy="184150"/>
          </a:xfrm>
          <a:prstGeom prst="rightArrow">
            <a:avLst>
              <a:gd name="adj1" fmla="val 50000"/>
              <a:gd name="adj2" fmla="val 42241"/>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93" name="AutoShape 60">
            <a:extLst>
              <a:ext uri="{FF2B5EF4-FFF2-40B4-BE49-F238E27FC236}">
                <a16:creationId xmlns:a16="http://schemas.microsoft.com/office/drawing/2014/main" id="{7190DC44-AFA4-44C2-9D91-381C8C655118}"/>
              </a:ext>
            </a:extLst>
          </p:cNvPr>
          <p:cNvSpPr>
            <a:spLocks noChangeArrowheads="1"/>
          </p:cNvSpPr>
          <p:nvPr/>
        </p:nvSpPr>
        <p:spPr bwMode="auto">
          <a:xfrm>
            <a:off x="4710113" y="2058988"/>
            <a:ext cx="311150" cy="184150"/>
          </a:xfrm>
          <a:prstGeom prst="rightArrow">
            <a:avLst>
              <a:gd name="adj1" fmla="val 50000"/>
              <a:gd name="adj2" fmla="val 42241"/>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294" name="Text Box 61">
            <a:extLst>
              <a:ext uri="{FF2B5EF4-FFF2-40B4-BE49-F238E27FC236}">
                <a16:creationId xmlns:a16="http://schemas.microsoft.com/office/drawing/2014/main" id="{95463C2F-BB90-4DE1-91EA-0D2A3989689A}"/>
              </a:ext>
            </a:extLst>
          </p:cNvPr>
          <p:cNvSpPr txBox="1">
            <a:spLocks noChangeArrowheads="1"/>
          </p:cNvSpPr>
          <p:nvPr/>
        </p:nvSpPr>
        <p:spPr bwMode="auto">
          <a:xfrm>
            <a:off x="3205163" y="4989513"/>
            <a:ext cx="36988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200">
                <a:latin typeface="Arial" panose="020B0604020202020204" pitchFamily="34" charset="0"/>
              </a:rPr>
              <a:t>(b)</a:t>
            </a:r>
          </a:p>
        </p:txBody>
      </p:sp>
      <p:sp>
        <p:nvSpPr>
          <p:cNvPr id="10295" name="Text Box 62">
            <a:extLst>
              <a:ext uri="{FF2B5EF4-FFF2-40B4-BE49-F238E27FC236}">
                <a16:creationId xmlns:a16="http://schemas.microsoft.com/office/drawing/2014/main" id="{8905C0BC-20BC-45BE-8E99-DBDB2ACB9B21}"/>
              </a:ext>
            </a:extLst>
          </p:cNvPr>
          <p:cNvSpPr txBox="1">
            <a:spLocks noChangeArrowheads="1"/>
          </p:cNvSpPr>
          <p:nvPr/>
        </p:nvSpPr>
        <p:spPr bwMode="auto">
          <a:xfrm>
            <a:off x="3227388" y="2705100"/>
            <a:ext cx="3698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200">
                <a:latin typeface="Arial" panose="020B0604020202020204" pitchFamily="34" charset="0"/>
              </a:rPr>
              <a:t>(a)</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Object 0">
            <a:extLst>
              <a:ext uri="{FF2B5EF4-FFF2-40B4-BE49-F238E27FC236}">
                <a16:creationId xmlns:a16="http://schemas.microsoft.com/office/drawing/2014/main" id="{E06F1793-0DF7-4036-A4C8-4BE66FCC5775}"/>
              </a:ext>
            </a:extLst>
          </p:cNvPr>
          <p:cNvGraphicFramePr>
            <a:graphicFrameLocks noChangeAspect="1"/>
          </p:cNvGraphicFramePr>
          <p:nvPr/>
        </p:nvGraphicFramePr>
        <p:xfrm>
          <a:off x="1219200" y="2057400"/>
          <a:ext cx="3962400" cy="1144588"/>
        </p:xfrm>
        <a:graphic>
          <a:graphicData uri="http://schemas.openxmlformats.org/presentationml/2006/ole">
            <mc:AlternateContent xmlns:mc="http://schemas.openxmlformats.org/markup-compatibility/2006">
              <mc:Choice xmlns:v="urn:schemas-microsoft-com:vml" Requires="v">
                <p:oleObj spid="_x0000_s11278" name="Equation" r:id="rId4" imgW="3035300" imgH="876300" progId="Equation.DSMT36">
                  <p:embed/>
                </p:oleObj>
              </mc:Choice>
              <mc:Fallback>
                <p:oleObj name="Equation" r:id="rId4" imgW="3035300" imgH="876300" progId="Equation.DSMT36">
                  <p:embed/>
                  <p:pic>
                    <p:nvPicPr>
                      <p:cNvPr id="0" name="Object 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2057400"/>
                        <a:ext cx="3962400" cy="1144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7" name="Object 1">
            <a:extLst>
              <a:ext uri="{FF2B5EF4-FFF2-40B4-BE49-F238E27FC236}">
                <a16:creationId xmlns:a16="http://schemas.microsoft.com/office/drawing/2014/main" id="{8D432E7E-B941-4E44-A70E-07EBAD33402B}"/>
              </a:ext>
            </a:extLst>
          </p:cNvPr>
          <p:cNvGraphicFramePr>
            <a:graphicFrameLocks noChangeAspect="1"/>
          </p:cNvGraphicFramePr>
          <p:nvPr/>
        </p:nvGraphicFramePr>
        <p:xfrm>
          <a:off x="1295400" y="3657600"/>
          <a:ext cx="4030663" cy="930275"/>
        </p:xfrm>
        <a:graphic>
          <a:graphicData uri="http://schemas.openxmlformats.org/presentationml/2006/ole">
            <mc:AlternateContent xmlns:mc="http://schemas.openxmlformats.org/markup-compatibility/2006">
              <mc:Choice xmlns:v="urn:schemas-microsoft-com:vml" Requires="v">
                <p:oleObj spid="_x0000_s11279" name="Equation" r:id="rId6" imgW="2971800" imgH="685800" progId="Equation.DSMT36">
                  <p:embed/>
                </p:oleObj>
              </mc:Choice>
              <mc:Fallback>
                <p:oleObj name="Equation" r:id="rId6" imgW="2971800" imgH="685800" progId="Equation.DSMT36">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5400" y="3657600"/>
                        <a:ext cx="4030663" cy="930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0" name="Text Box 4">
            <a:extLst>
              <a:ext uri="{FF2B5EF4-FFF2-40B4-BE49-F238E27FC236}">
                <a16:creationId xmlns:a16="http://schemas.microsoft.com/office/drawing/2014/main" id="{E44967A3-3340-40B1-9A62-B09D15589208}"/>
              </a:ext>
            </a:extLst>
          </p:cNvPr>
          <p:cNvSpPr txBox="1">
            <a:spLocks noChangeArrowheads="1"/>
          </p:cNvSpPr>
          <p:nvPr/>
        </p:nvSpPr>
        <p:spPr bwMode="auto">
          <a:xfrm>
            <a:off x="5562600" y="2286000"/>
            <a:ext cx="31130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  … extensional waves</a:t>
            </a:r>
          </a:p>
          <a:p>
            <a:r>
              <a:rPr lang="en-US" altLang="en-US" sz="2400"/>
              <a:t>-   … flexural waves</a:t>
            </a:r>
          </a:p>
        </p:txBody>
      </p:sp>
      <p:sp>
        <p:nvSpPr>
          <p:cNvPr id="11271" name="Text Box 5">
            <a:extLst>
              <a:ext uri="{FF2B5EF4-FFF2-40B4-BE49-F238E27FC236}">
                <a16:creationId xmlns:a16="http://schemas.microsoft.com/office/drawing/2014/main" id="{052D8AA8-6E42-4AA4-A0AF-428597B59FB3}"/>
              </a:ext>
            </a:extLst>
          </p:cNvPr>
          <p:cNvSpPr txBox="1">
            <a:spLocks noChangeArrowheads="1"/>
          </p:cNvSpPr>
          <p:nvPr/>
        </p:nvSpPr>
        <p:spPr bwMode="auto">
          <a:xfrm>
            <a:off x="1127125" y="517525"/>
            <a:ext cx="4387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satisfying the boundary conditions</a:t>
            </a:r>
          </a:p>
        </p:txBody>
      </p:sp>
      <p:graphicFrame>
        <p:nvGraphicFramePr>
          <p:cNvPr id="11268" name="Object 2">
            <a:extLst>
              <a:ext uri="{FF2B5EF4-FFF2-40B4-BE49-F238E27FC236}">
                <a16:creationId xmlns:a16="http://schemas.microsoft.com/office/drawing/2014/main" id="{D121ADE9-01A1-4B52-8EB2-ECFAFC0D9919}"/>
              </a:ext>
            </a:extLst>
          </p:cNvPr>
          <p:cNvGraphicFramePr>
            <a:graphicFrameLocks noChangeAspect="1"/>
          </p:cNvGraphicFramePr>
          <p:nvPr/>
        </p:nvGraphicFramePr>
        <p:xfrm>
          <a:off x="5562600" y="457200"/>
          <a:ext cx="1714500" cy="542925"/>
        </p:xfrm>
        <a:graphic>
          <a:graphicData uri="http://schemas.openxmlformats.org/presentationml/2006/ole">
            <mc:AlternateContent xmlns:mc="http://schemas.openxmlformats.org/markup-compatibility/2006">
              <mc:Choice xmlns:v="urn:schemas-microsoft-com:vml" Requires="v">
                <p:oleObj spid="_x0000_s11280" name="Equation" r:id="rId8" imgW="761760" imgH="241200" progId="Equation.DSMT4">
                  <p:embed/>
                </p:oleObj>
              </mc:Choice>
              <mc:Fallback>
                <p:oleObj name="Equation" r:id="rId8" imgW="761760" imgH="241200" progId="Equation.DSMT4">
                  <p:embed/>
                  <p:pic>
                    <p:nvPicPr>
                      <p:cNvPr id="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62600" y="457200"/>
                        <a:ext cx="1714500" cy="542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2" name="Text Box 7">
            <a:extLst>
              <a:ext uri="{FF2B5EF4-FFF2-40B4-BE49-F238E27FC236}">
                <a16:creationId xmlns:a16="http://schemas.microsoft.com/office/drawing/2014/main" id="{7E45AFB3-4EA5-421E-AF6E-861FE9FB35D6}"/>
              </a:ext>
            </a:extLst>
          </p:cNvPr>
          <p:cNvSpPr txBox="1">
            <a:spLocks noChangeArrowheads="1"/>
          </p:cNvSpPr>
          <p:nvPr/>
        </p:nvSpPr>
        <p:spPr bwMode="auto">
          <a:xfrm>
            <a:off x="1279525" y="974725"/>
            <a:ext cx="488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on</a:t>
            </a:r>
          </a:p>
        </p:txBody>
      </p:sp>
      <p:graphicFrame>
        <p:nvGraphicFramePr>
          <p:cNvPr id="11269" name="Object 3">
            <a:extLst>
              <a:ext uri="{FF2B5EF4-FFF2-40B4-BE49-F238E27FC236}">
                <a16:creationId xmlns:a16="http://schemas.microsoft.com/office/drawing/2014/main" id="{7C5BEB98-075F-42C7-8710-BC23061B8960}"/>
              </a:ext>
            </a:extLst>
          </p:cNvPr>
          <p:cNvGraphicFramePr>
            <a:graphicFrameLocks noChangeAspect="1"/>
          </p:cNvGraphicFramePr>
          <p:nvPr/>
        </p:nvGraphicFramePr>
        <p:xfrm>
          <a:off x="1833563" y="1019175"/>
          <a:ext cx="914400" cy="347663"/>
        </p:xfrm>
        <a:graphic>
          <a:graphicData uri="http://schemas.openxmlformats.org/presentationml/2006/ole">
            <mc:AlternateContent xmlns:mc="http://schemas.openxmlformats.org/markup-compatibility/2006">
              <mc:Choice xmlns:v="urn:schemas-microsoft-com:vml" Requires="v">
                <p:oleObj spid="_x0000_s11281" name="Equation" r:id="rId10" imgW="635000" imgH="241300" progId="Equation.DSMT36">
                  <p:embed/>
                </p:oleObj>
              </mc:Choice>
              <mc:Fallback>
                <p:oleObj name="Equation" r:id="rId10" imgW="635000" imgH="241300" progId="Equation.DSMT36">
                  <p:embed/>
                  <p:pic>
                    <p:nvPicPr>
                      <p:cNvPr id="0" name="Object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33563" y="1019175"/>
                        <a:ext cx="914400"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3" name="Text Box 9">
            <a:extLst>
              <a:ext uri="{FF2B5EF4-FFF2-40B4-BE49-F238E27FC236}">
                <a16:creationId xmlns:a16="http://schemas.microsoft.com/office/drawing/2014/main" id="{4BB26F4E-AC11-47E4-ADAE-5B4BECB08673}"/>
              </a:ext>
            </a:extLst>
          </p:cNvPr>
          <p:cNvSpPr txBox="1">
            <a:spLocks noChangeArrowheads="1"/>
          </p:cNvSpPr>
          <p:nvPr/>
        </p:nvSpPr>
        <p:spPr bwMode="auto">
          <a:xfrm>
            <a:off x="2971800" y="990600"/>
            <a:ext cx="4587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gives the Rayleigh-Lamb equations:</a:t>
            </a:r>
          </a:p>
        </p:txBody>
      </p:sp>
      <p:sp>
        <p:nvSpPr>
          <p:cNvPr id="11274" name="Text Box 10">
            <a:extLst>
              <a:ext uri="{FF2B5EF4-FFF2-40B4-BE49-F238E27FC236}">
                <a16:creationId xmlns:a16="http://schemas.microsoft.com/office/drawing/2014/main" id="{EF169480-64F9-4EB5-94DE-A70D5912BA10}"/>
              </a:ext>
            </a:extLst>
          </p:cNvPr>
          <p:cNvSpPr txBox="1">
            <a:spLocks noChangeArrowheads="1"/>
          </p:cNvSpPr>
          <p:nvPr/>
        </p:nvSpPr>
        <p:spPr bwMode="auto">
          <a:xfrm>
            <a:off x="1127125" y="4860925"/>
            <a:ext cx="7786688"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There are multiple solutions of these equations. For each</a:t>
            </a:r>
          </a:p>
          <a:p>
            <a:r>
              <a:rPr lang="en-US" altLang="en-US" sz="2400"/>
              <a:t>solution the wave speed, c, is a different function of </a:t>
            </a:r>
          </a:p>
          <a:p>
            <a:r>
              <a:rPr lang="en-US" altLang="en-US" sz="2400"/>
              <a:t>frequency. Each of these different solutions is called a "mode"</a:t>
            </a:r>
          </a:p>
          <a:p>
            <a:r>
              <a:rPr lang="en-US" altLang="en-US" sz="2400"/>
              <a:t>of the plate.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Text Box 2">
            <a:extLst>
              <a:ext uri="{FF2B5EF4-FFF2-40B4-BE49-F238E27FC236}">
                <a16:creationId xmlns:a16="http://schemas.microsoft.com/office/drawing/2014/main" id="{A6A1777F-4870-4A61-89F4-1FF5FC20C77A}"/>
              </a:ext>
            </a:extLst>
          </p:cNvPr>
          <p:cNvSpPr txBox="1">
            <a:spLocks noChangeArrowheads="1"/>
          </p:cNvSpPr>
          <p:nvPr/>
        </p:nvSpPr>
        <p:spPr bwMode="auto">
          <a:xfrm>
            <a:off x="974725" y="441325"/>
            <a:ext cx="39639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consider the extensional waves</a:t>
            </a:r>
          </a:p>
        </p:txBody>
      </p:sp>
      <p:graphicFrame>
        <p:nvGraphicFramePr>
          <p:cNvPr id="12290" name="Object 3">
            <a:extLst>
              <a:ext uri="{FF2B5EF4-FFF2-40B4-BE49-F238E27FC236}">
                <a16:creationId xmlns:a16="http://schemas.microsoft.com/office/drawing/2014/main" id="{63184425-86C9-4145-B027-84056506921C}"/>
              </a:ext>
            </a:extLst>
          </p:cNvPr>
          <p:cNvGraphicFramePr>
            <a:graphicFrameLocks noChangeAspect="1"/>
          </p:cNvGraphicFramePr>
          <p:nvPr/>
        </p:nvGraphicFramePr>
        <p:xfrm>
          <a:off x="1447800" y="1143000"/>
          <a:ext cx="6096000" cy="1236663"/>
        </p:xfrm>
        <a:graphic>
          <a:graphicData uri="http://schemas.openxmlformats.org/presentationml/2006/ole">
            <mc:AlternateContent xmlns:mc="http://schemas.openxmlformats.org/markup-compatibility/2006">
              <mc:Choice xmlns:v="urn:schemas-microsoft-com:vml" Requires="v">
                <p:oleObj spid="_x0000_s12302" name="Equation" r:id="rId4" imgW="3251160" imgH="660240" progId="Equation.DSMT4">
                  <p:embed/>
                </p:oleObj>
              </mc:Choice>
              <mc:Fallback>
                <p:oleObj name="Equation" r:id="rId4" imgW="3251160" imgH="66024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1143000"/>
                        <a:ext cx="6096000" cy="1236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5" name="Text Box 4">
            <a:extLst>
              <a:ext uri="{FF2B5EF4-FFF2-40B4-BE49-F238E27FC236}">
                <a16:creationId xmlns:a16="http://schemas.microsoft.com/office/drawing/2014/main" id="{BB9EFC0A-9D6A-4E9E-A460-D7D1FF2D4F21}"/>
              </a:ext>
            </a:extLst>
          </p:cNvPr>
          <p:cNvSpPr txBox="1">
            <a:spLocks noChangeArrowheads="1"/>
          </p:cNvSpPr>
          <p:nvPr/>
        </p:nvSpPr>
        <p:spPr bwMode="auto">
          <a:xfrm>
            <a:off x="990600" y="2743200"/>
            <a:ext cx="12747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If we let </a:t>
            </a:r>
          </a:p>
        </p:txBody>
      </p:sp>
      <p:graphicFrame>
        <p:nvGraphicFramePr>
          <p:cNvPr id="12291" name="Object 5">
            <a:extLst>
              <a:ext uri="{FF2B5EF4-FFF2-40B4-BE49-F238E27FC236}">
                <a16:creationId xmlns:a16="http://schemas.microsoft.com/office/drawing/2014/main" id="{35684DE2-54F8-4F03-BEB5-5D148DD58ED0}"/>
              </a:ext>
            </a:extLst>
          </p:cNvPr>
          <p:cNvGraphicFramePr>
            <a:graphicFrameLocks noChangeAspect="1"/>
          </p:cNvGraphicFramePr>
          <p:nvPr/>
        </p:nvGraphicFramePr>
        <p:xfrm>
          <a:off x="2286000" y="2667000"/>
          <a:ext cx="1752600" cy="655638"/>
        </p:xfrm>
        <a:graphic>
          <a:graphicData uri="http://schemas.openxmlformats.org/presentationml/2006/ole">
            <mc:AlternateContent xmlns:mc="http://schemas.openxmlformats.org/markup-compatibility/2006">
              <mc:Choice xmlns:v="urn:schemas-microsoft-com:vml" Requires="v">
                <p:oleObj spid="_x0000_s12303" name="Equation" r:id="rId6" imgW="1358900" imgH="508000" progId="Equation.DSMT36">
                  <p:embed/>
                </p:oleObj>
              </mc:Choice>
              <mc:Fallback>
                <p:oleObj name="Equation" r:id="rId6" imgW="1358900" imgH="508000" progId="Equation.DSMT36">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0" y="2667000"/>
                        <a:ext cx="1752600" cy="655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6" name="Text Box 6">
            <a:extLst>
              <a:ext uri="{FF2B5EF4-FFF2-40B4-BE49-F238E27FC236}">
                <a16:creationId xmlns:a16="http://schemas.microsoft.com/office/drawing/2014/main" id="{AA78A8BF-48D4-4E90-AB72-FF58619E2298}"/>
              </a:ext>
            </a:extLst>
          </p:cNvPr>
          <p:cNvSpPr txBox="1">
            <a:spLocks noChangeArrowheads="1"/>
          </p:cNvSpPr>
          <p:nvPr/>
        </p:nvSpPr>
        <p:spPr bwMode="auto">
          <a:xfrm>
            <a:off x="4343400" y="2743200"/>
            <a:ext cx="2222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(high frequency)</a:t>
            </a:r>
          </a:p>
        </p:txBody>
      </p:sp>
      <p:sp>
        <p:nvSpPr>
          <p:cNvPr id="12297" name="Text Box 7">
            <a:extLst>
              <a:ext uri="{FF2B5EF4-FFF2-40B4-BE49-F238E27FC236}">
                <a16:creationId xmlns:a16="http://schemas.microsoft.com/office/drawing/2014/main" id="{B0448A62-B4EF-4EBA-8B3A-C162F02FA347}"/>
              </a:ext>
            </a:extLst>
          </p:cNvPr>
          <p:cNvSpPr txBox="1">
            <a:spLocks noChangeArrowheads="1"/>
          </p:cNvSpPr>
          <p:nvPr/>
        </p:nvSpPr>
        <p:spPr bwMode="auto">
          <a:xfrm>
            <a:off x="838200" y="3505200"/>
            <a:ext cx="35829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then both tanh functions are</a:t>
            </a:r>
          </a:p>
        </p:txBody>
      </p:sp>
      <p:graphicFrame>
        <p:nvGraphicFramePr>
          <p:cNvPr id="12292" name="Object 8">
            <a:extLst>
              <a:ext uri="{FF2B5EF4-FFF2-40B4-BE49-F238E27FC236}">
                <a16:creationId xmlns:a16="http://schemas.microsoft.com/office/drawing/2014/main" id="{8B30E276-CEF4-42C6-82FD-D71C3A880E90}"/>
              </a:ext>
            </a:extLst>
          </p:cNvPr>
          <p:cNvGraphicFramePr>
            <a:graphicFrameLocks noChangeAspect="1"/>
          </p:cNvGraphicFramePr>
          <p:nvPr/>
        </p:nvGraphicFramePr>
        <p:xfrm>
          <a:off x="4572000" y="3581400"/>
          <a:ext cx="503238" cy="328613"/>
        </p:xfrm>
        <a:graphic>
          <a:graphicData uri="http://schemas.openxmlformats.org/presentationml/2006/ole">
            <mc:AlternateContent xmlns:mc="http://schemas.openxmlformats.org/markup-compatibility/2006">
              <mc:Choice xmlns:v="urn:schemas-microsoft-com:vml" Requires="v">
                <p:oleObj spid="_x0000_s12304" name="Equation" r:id="rId8" imgW="292100" imgH="190500" progId="Equation.DSMT36">
                  <p:embed/>
                </p:oleObj>
              </mc:Choice>
              <mc:Fallback>
                <p:oleObj name="Equation" r:id="rId8" imgW="292100" imgH="190500" progId="Equation.DSMT36">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3581400"/>
                        <a:ext cx="503238" cy="328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8" name="Text Box 9">
            <a:extLst>
              <a:ext uri="{FF2B5EF4-FFF2-40B4-BE49-F238E27FC236}">
                <a16:creationId xmlns:a16="http://schemas.microsoft.com/office/drawing/2014/main" id="{4FFC18DC-E804-4ABE-AC09-DE9EA4F53ED6}"/>
              </a:ext>
            </a:extLst>
          </p:cNvPr>
          <p:cNvSpPr txBox="1">
            <a:spLocks noChangeArrowheads="1"/>
          </p:cNvSpPr>
          <p:nvPr/>
        </p:nvSpPr>
        <p:spPr bwMode="auto">
          <a:xfrm>
            <a:off x="914400" y="4267200"/>
            <a:ext cx="1622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and we find</a:t>
            </a:r>
          </a:p>
        </p:txBody>
      </p:sp>
      <p:graphicFrame>
        <p:nvGraphicFramePr>
          <p:cNvPr id="12293" name="Object 10">
            <a:extLst>
              <a:ext uri="{FF2B5EF4-FFF2-40B4-BE49-F238E27FC236}">
                <a16:creationId xmlns:a16="http://schemas.microsoft.com/office/drawing/2014/main" id="{836DA129-CD61-4731-A86E-CA69B0915CF1}"/>
              </a:ext>
            </a:extLst>
          </p:cNvPr>
          <p:cNvGraphicFramePr>
            <a:graphicFrameLocks noChangeAspect="1"/>
          </p:cNvGraphicFramePr>
          <p:nvPr/>
        </p:nvGraphicFramePr>
        <p:xfrm>
          <a:off x="2743200" y="4267200"/>
          <a:ext cx="4557713" cy="496888"/>
        </p:xfrm>
        <a:graphic>
          <a:graphicData uri="http://schemas.openxmlformats.org/presentationml/2006/ole">
            <mc:AlternateContent xmlns:mc="http://schemas.openxmlformats.org/markup-compatibility/2006">
              <mc:Choice xmlns:v="urn:schemas-microsoft-com:vml" Requires="v">
                <p:oleObj spid="_x0000_s12305" name="Equation" r:id="rId10" imgW="3606800" imgH="393700" progId="Equation.DSMT36">
                  <p:embed/>
                </p:oleObj>
              </mc:Choice>
              <mc:Fallback>
                <p:oleObj name="Equation" r:id="rId10" imgW="3606800" imgH="393700" progId="Equation.DSMT36">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4267200"/>
                        <a:ext cx="4557713"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9" name="Text Box 11">
            <a:extLst>
              <a:ext uri="{FF2B5EF4-FFF2-40B4-BE49-F238E27FC236}">
                <a16:creationId xmlns:a16="http://schemas.microsoft.com/office/drawing/2014/main" id="{2D5F973F-889E-42B0-817D-79B559413E99}"/>
              </a:ext>
            </a:extLst>
          </p:cNvPr>
          <p:cNvSpPr txBox="1">
            <a:spLocks noChangeArrowheads="1"/>
          </p:cNvSpPr>
          <p:nvPr/>
        </p:nvSpPr>
        <p:spPr bwMode="auto">
          <a:xfrm>
            <a:off x="974725" y="4937125"/>
            <a:ext cx="7553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so we just have Rayleigh waves on both stress-free surfaces:</a:t>
            </a:r>
          </a:p>
        </p:txBody>
      </p:sp>
      <p:sp>
        <p:nvSpPr>
          <p:cNvPr id="12300" name="Line 12">
            <a:extLst>
              <a:ext uri="{FF2B5EF4-FFF2-40B4-BE49-F238E27FC236}">
                <a16:creationId xmlns:a16="http://schemas.microsoft.com/office/drawing/2014/main" id="{90B2B285-5398-48EB-9F17-5F4B72A2A788}"/>
              </a:ext>
            </a:extLst>
          </p:cNvPr>
          <p:cNvSpPr>
            <a:spLocks noChangeShapeType="1"/>
          </p:cNvSpPr>
          <p:nvPr/>
        </p:nvSpPr>
        <p:spPr bwMode="auto">
          <a:xfrm>
            <a:off x="2743200" y="5638800"/>
            <a:ext cx="403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1" name="Line 13">
            <a:extLst>
              <a:ext uri="{FF2B5EF4-FFF2-40B4-BE49-F238E27FC236}">
                <a16:creationId xmlns:a16="http://schemas.microsoft.com/office/drawing/2014/main" id="{9C2B2A62-43E1-4F13-92EE-1C01CEBF104A}"/>
              </a:ext>
            </a:extLst>
          </p:cNvPr>
          <p:cNvSpPr>
            <a:spLocks noChangeShapeType="1"/>
          </p:cNvSpPr>
          <p:nvPr/>
        </p:nvSpPr>
        <p:spPr bwMode="auto">
          <a:xfrm>
            <a:off x="2743200" y="6553200"/>
            <a:ext cx="403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2" name="Line 14">
            <a:extLst>
              <a:ext uri="{FF2B5EF4-FFF2-40B4-BE49-F238E27FC236}">
                <a16:creationId xmlns:a16="http://schemas.microsoft.com/office/drawing/2014/main" id="{739D6297-6051-4D3F-97F2-8901D4ED9FFB}"/>
              </a:ext>
            </a:extLst>
          </p:cNvPr>
          <p:cNvSpPr>
            <a:spLocks noChangeShapeType="1"/>
          </p:cNvSpPr>
          <p:nvPr/>
        </p:nvSpPr>
        <p:spPr bwMode="auto">
          <a:xfrm>
            <a:off x="3810000" y="563880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3" name="Line 15">
            <a:extLst>
              <a:ext uri="{FF2B5EF4-FFF2-40B4-BE49-F238E27FC236}">
                <a16:creationId xmlns:a16="http://schemas.microsoft.com/office/drawing/2014/main" id="{06F85AD9-BD1F-4779-894C-884D41EA1BED}"/>
              </a:ext>
            </a:extLst>
          </p:cNvPr>
          <p:cNvSpPr>
            <a:spLocks noChangeShapeType="1"/>
          </p:cNvSpPr>
          <p:nvPr/>
        </p:nvSpPr>
        <p:spPr bwMode="auto">
          <a:xfrm flipV="1">
            <a:off x="3810000" y="617220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4" name="Arc 16">
            <a:extLst>
              <a:ext uri="{FF2B5EF4-FFF2-40B4-BE49-F238E27FC236}">
                <a16:creationId xmlns:a16="http://schemas.microsoft.com/office/drawing/2014/main" id="{D17E9B03-0656-4344-8651-44BEC6A618F9}"/>
              </a:ext>
            </a:extLst>
          </p:cNvPr>
          <p:cNvSpPr>
            <a:spLocks/>
          </p:cNvSpPr>
          <p:nvPr/>
        </p:nvSpPr>
        <p:spPr bwMode="auto">
          <a:xfrm>
            <a:off x="3581400" y="5638800"/>
            <a:ext cx="152400" cy="381000"/>
          </a:xfrm>
          <a:custGeom>
            <a:avLst/>
            <a:gdLst>
              <a:gd name="T0" fmla="*/ 0 w 21600"/>
              <a:gd name="T1" fmla="*/ 0 h 21600"/>
              <a:gd name="T2" fmla="*/ 152400 w 21600"/>
              <a:gd name="T3" fmla="*/ 381000 h 21600"/>
              <a:gd name="T4" fmla="*/ 0 w 21600"/>
              <a:gd name="T5" fmla="*/ 3810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2305" name="Arc 17">
            <a:extLst>
              <a:ext uri="{FF2B5EF4-FFF2-40B4-BE49-F238E27FC236}">
                <a16:creationId xmlns:a16="http://schemas.microsoft.com/office/drawing/2014/main" id="{80006E47-5260-4D81-826A-CB138B4762F5}"/>
              </a:ext>
            </a:extLst>
          </p:cNvPr>
          <p:cNvSpPr>
            <a:spLocks/>
          </p:cNvSpPr>
          <p:nvPr/>
        </p:nvSpPr>
        <p:spPr bwMode="auto">
          <a:xfrm flipV="1">
            <a:off x="3603625" y="6170613"/>
            <a:ext cx="152400" cy="381000"/>
          </a:xfrm>
          <a:custGeom>
            <a:avLst/>
            <a:gdLst>
              <a:gd name="T0" fmla="*/ 0 w 21600"/>
              <a:gd name="T1" fmla="*/ 0 h 21600"/>
              <a:gd name="T2" fmla="*/ 152400 w 21600"/>
              <a:gd name="T3" fmla="*/ 381000 h 21600"/>
              <a:gd name="T4" fmla="*/ 0 w 21600"/>
              <a:gd name="T5" fmla="*/ 3810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2306" name="Line 18">
            <a:extLst>
              <a:ext uri="{FF2B5EF4-FFF2-40B4-BE49-F238E27FC236}">
                <a16:creationId xmlns:a16="http://schemas.microsoft.com/office/drawing/2014/main" id="{329976AD-35C5-4286-B410-BFF5FE1039E8}"/>
              </a:ext>
            </a:extLst>
          </p:cNvPr>
          <p:cNvSpPr>
            <a:spLocks noChangeShapeType="1"/>
          </p:cNvSpPr>
          <p:nvPr/>
        </p:nvSpPr>
        <p:spPr bwMode="auto">
          <a:xfrm>
            <a:off x="3429000" y="5867400"/>
            <a:ext cx="762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307" name="Line 19">
            <a:extLst>
              <a:ext uri="{FF2B5EF4-FFF2-40B4-BE49-F238E27FC236}">
                <a16:creationId xmlns:a16="http://schemas.microsoft.com/office/drawing/2014/main" id="{4A9BF70D-3BA4-407F-A793-F47F76665917}"/>
              </a:ext>
            </a:extLst>
          </p:cNvPr>
          <p:cNvSpPr>
            <a:spLocks noChangeShapeType="1"/>
          </p:cNvSpPr>
          <p:nvPr/>
        </p:nvSpPr>
        <p:spPr bwMode="auto">
          <a:xfrm>
            <a:off x="3429000" y="6324600"/>
            <a:ext cx="762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026">
            <a:extLst>
              <a:ext uri="{FF2B5EF4-FFF2-40B4-BE49-F238E27FC236}">
                <a16:creationId xmlns:a16="http://schemas.microsoft.com/office/drawing/2014/main" id="{C3329AE1-9066-44F2-B711-EF8D5E589F04}"/>
              </a:ext>
            </a:extLst>
          </p:cNvPr>
          <p:cNvSpPr txBox="1">
            <a:spLocks noChangeArrowheads="1"/>
          </p:cNvSpPr>
          <p:nvPr/>
        </p:nvSpPr>
        <p:spPr bwMode="auto">
          <a:xfrm>
            <a:off x="1127125" y="904875"/>
            <a:ext cx="5360988"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800" i="1"/>
              <a:t>	      </a:t>
            </a:r>
            <a:r>
              <a:rPr lang="en-US" altLang="en-US" sz="2800" i="1">
                <a:solidFill>
                  <a:srgbClr val="009900"/>
                </a:solidFill>
              </a:rPr>
              <a:t>Learning Objectives</a:t>
            </a:r>
          </a:p>
          <a:p>
            <a:endParaRPr lang="en-US" altLang="en-US" sz="2800" i="1">
              <a:solidFill>
                <a:srgbClr val="66FF66"/>
              </a:solidFill>
            </a:endParaRPr>
          </a:p>
          <a:p>
            <a:endParaRPr lang="en-US" altLang="en-US" sz="2400"/>
          </a:p>
          <a:p>
            <a:r>
              <a:rPr lang="en-US" altLang="en-US" sz="2400"/>
              <a:t>Bulk Compressional, Shear Waves</a:t>
            </a:r>
          </a:p>
          <a:p>
            <a:r>
              <a:rPr lang="en-US" altLang="en-US" sz="2400"/>
              <a:t>Rayleigh (surface) waves</a:t>
            </a:r>
          </a:p>
          <a:p>
            <a:r>
              <a:rPr lang="en-US" altLang="en-US" sz="2400"/>
              <a:t>Lamb (plate) waves</a:t>
            </a:r>
          </a:p>
          <a:p>
            <a:r>
              <a:rPr lang="en-US" altLang="en-US" sz="240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Text Box 2">
            <a:extLst>
              <a:ext uri="{FF2B5EF4-FFF2-40B4-BE49-F238E27FC236}">
                <a16:creationId xmlns:a16="http://schemas.microsoft.com/office/drawing/2014/main" id="{A4B551FE-19EC-4BF0-B4B9-DDFD96184B5F}"/>
              </a:ext>
            </a:extLst>
          </p:cNvPr>
          <p:cNvSpPr txBox="1">
            <a:spLocks noChangeArrowheads="1"/>
          </p:cNvSpPr>
          <p:nvPr/>
        </p:nvSpPr>
        <p:spPr bwMode="auto">
          <a:xfrm>
            <a:off x="974725" y="669925"/>
            <a:ext cx="49514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In contrast for </a:t>
            </a:r>
            <a:r>
              <a:rPr lang="en-US" altLang="en-US" sz="2400" i="1"/>
              <a:t>kh</a:t>
            </a:r>
            <a:r>
              <a:rPr lang="en-US" altLang="en-US" sz="2400"/>
              <a:t> &lt;&lt;1  (low frequency)</a:t>
            </a:r>
          </a:p>
        </p:txBody>
      </p:sp>
      <p:sp>
        <p:nvSpPr>
          <p:cNvPr id="13318" name="Text Box 3">
            <a:extLst>
              <a:ext uri="{FF2B5EF4-FFF2-40B4-BE49-F238E27FC236}">
                <a16:creationId xmlns:a16="http://schemas.microsoft.com/office/drawing/2014/main" id="{FF264606-2E38-45BD-88D2-B8D63DE43D83}"/>
              </a:ext>
            </a:extLst>
          </p:cNvPr>
          <p:cNvSpPr txBox="1">
            <a:spLocks noChangeArrowheads="1"/>
          </p:cNvSpPr>
          <p:nvPr/>
        </p:nvSpPr>
        <p:spPr bwMode="auto">
          <a:xfrm>
            <a:off x="914400" y="1447800"/>
            <a:ext cx="11064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we find</a:t>
            </a:r>
          </a:p>
        </p:txBody>
      </p:sp>
      <p:graphicFrame>
        <p:nvGraphicFramePr>
          <p:cNvPr id="13314" name="Object 0">
            <a:extLst>
              <a:ext uri="{FF2B5EF4-FFF2-40B4-BE49-F238E27FC236}">
                <a16:creationId xmlns:a16="http://schemas.microsoft.com/office/drawing/2014/main" id="{89E0EB4A-27E4-4B4C-9F5E-86A00DB9D492}"/>
              </a:ext>
            </a:extLst>
          </p:cNvPr>
          <p:cNvGraphicFramePr>
            <a:graphicFrameLocks noChangeAspect="1"/>
          </p:cNvGraphicFramePr>
          <p:nvPr/>
        </p:nvGraphicFramePr>
        <p:xfrm>
          <a:off x="2133600" y="1219200"/>
          <a:ext cx="1752600" cy="860425"/>
        </p:xfrm>
        <a:graphic>
          <a:graphicData uri="http://schemas.openxmlformats.org/presentationml/2006/ole">
            <mc:AlternateContent xmlns:mc="http://schemas.openxmlformats.org/markup-compatibility/2006">
              <mc:Choice xmlns:v="urn:schemas-microsoft-com:vml" Requires="v">
                <p:oleObj spid="_x0000_s13323" name="Equation" r:id="rId4" imgW="1320800" imgH="647700" progId="Equation.DSMT36">
                  <p:embed/>
                </p:oleObj>
              </mc:Choice>
              <mc:Fallback>
                <p:oleObj name="Equation" r:id="rId4" imgW="1320800" imgH="647700" progId="Equation.DSMT36">
                  <p:embed/>
                  <p:pic>
                    <p:nvPicPr>
                      <p:cNvPr id="0" name="Object 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1219200"/>
                        <a:ext cx="1752600" cy="860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9" name="Text Box 5">
            <a:extLst>
              <a:ext uri="{FF2B5EF4-FFF2-40B4-BE49-F238E27FC236}">
                <a16:creationId xmlns:a16="http://schemas.microsoft.com/office/drawing/2014/main" id="{C0EAB087-A116-44F1-9303-0654111785FD}"/>
              </a:ext>
            </a:extLst>
          </p:cNvPr>
          <p:cNvSpPr txBox="1">
            <a:spLocks noChangeArrowheads="1"/>
          </p:cNvSpPr>
          <p:nvPr/>
        </p:nvSpPr>
        <p:spPr bwMode="auto">
          <a:xfrm>
            <a:off x="974725" y="2346325"/>
            <a:ext cx="55006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and the Rayleigh-Lamb equation reduces to</a:t>
            </a:r>
          </a:p>
        </p:txBody>
      </p:sp>
      <p:graphicFrame>
        <p:nvGraphicFramePr>
          <p:cNvPr id="13315" name="Object 1">
            <a:extLst>
              <a:ext uri="{FF2B5EF4-FFF2-40B4-BE49-F238E27FC236}">
                <a16:creationId xmlns:a16="http://schemas.microsoft.com/office/drawing/2014/main" id="{7F764AAB-5587-4D34-B57B-B7075855AA48}"/>
              </a:ext>
            </a:extLst>
          </p:cNvPr>
          <p:cNvGraphicFramePr>
            <a:graphicFrameLocks noChangeAspect="1"/>
          </p:cNvGraphicFramePr>
          <p:nvPr/>
        </p:nvGraphicFramePr>
        <p:xfrm>
          <a:off x="2590800" y="3048000"/>
          <a:ext cx="3429000" cy="527050"/>
        </p:xfrm>
        <a:graphic>
          <a:graphicData uri="http://schemas.openxmlformats.org/presentationml/2006/ole">
            <mc:AlternateContent xmlns:mc="http://schemas.openxmlformats.org/markup-compatibility/2006">
              <mc:Choice xmlns:v="urn:schemas-microsoft-com:vml" Requires="v">
                <p:oleObj spid="_x0000_s13324" name="Equation" r:id="rId6" imgW="2552700" imgH="393700" progId="Equation.DSMT36">
                  <p:embed/>
                </p:oleObj>
              </mc:Choice>
              <mc:Fallback>
                <p:oleObj name="Equation" r:id="rId6" imgW="2552700" imgH="393700" progId="Equation.DSMT36">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0800" y="3048000"/>
                        <a:ext cx="3429000" cy="527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20" name="Text Box 7">
            <a:extLst>
              <a:ext uri="{FF2B5EF4-FFF2-40B4-BE49-F238E27FC236}">
                <a16:creationId xmlns:a16="http://schemas.microsoft.com/office/drawing/2014/main" id="{8D48BA68-E544-4561-A2BF-3271C41E0068}"/>
              </a:ext>
            </a:extLst>
          </p:cNvPr>
          <p:cNvSpPr txBox="1">
            <a:spLocks noChangeArrowheads="1"/>
          </p:cNvSpPr>
          <p:nvPr/>
        </p:nvSpPr>
        <p:spPr bwMode="auto">
          <a:xfrm>
            <a:off x="1050925" y="3870325"/>
            <a:ext cx="42179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which can be solved for </a:t>
            </a:r>
            <a:r>
              <a:rPr lang="en-US" altLang="en-US" sz="2400" i="1"/>
              <a:t>c</a:t>
            </a:r>
            <a:r>
              <a:rPr lang="en-US" altLang="en-US" sz="2400"/>
              <a:t> to give</a:t>
            </a:r>
          </a:p>
        </p:txBody>
      </p:sp>
      <p:graphicFrame>
        <p:nvGraphicFramePr>
          <p:cNvPr id="13316" name="Object 2">
            <a:extLst>
              <a:ext uri="{FF2B5EF4-FFF2-40B4-BE49-F238E27FC236}">
                <a16:creationId xmlns:a16="http://schemas.microsoft.com/office/drawing/2014/main" id="{7A39C454-4BB3-4AB0-9BC2-ADD6B566D8CE}"/>
              </a:ext>
            </a:extLst>
          </p:cNvPr>
          <p:cNvGraphicFramePr>
            <a:graphicFrameLocks noChangeAspect="1"/>
          </p:cNvGraphicFramePr>
          <p:nvPr/>
        </p:nvGraphicFramePr>
        <p:xfrm>
          <a:off x="2590800" y="4648200"/>
          <a:ext cx="2895600" cy="936625"/>
        </p:xfrm>
        <a:graphic>
          <a:graphicData uri="http://schemas.openxmlformats.org/presentationml/2006/ole">
            <mc:AlternateContent xmlns:mc="http://schemas.openxmlformats.org/markup-compatibility/2006">
              <mc:Choice xmlns:v="urn:schemas-microsoft-com:vml" Requires="v">
                <p:oleObj spid="_x0000_s13325" name="Equation" r:id="rId8" imgW="2044700" imgH="660400" progId="Equation.DSMT36">
                  <p:embed/>
                </p:oleObj>
              </mc:Choice>
              <mc:Fallback>
                <p:oleObj name="Equation" r:id="rId8" imgW="2044700" imgH="660400" progId="Equation.DSMT36">
                  <p:embed/>
                  <p:pic>
                    <p:nvPicPr>
                      <p:cNvPr id="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90800" y="4648200"/>
                        <a:ext cx="2895600" cy="936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3">
            <a:extLst>
              <a:ext uri="{FF2B5EF4-FFF2-40B4-BE49-F238E27FC236}">
                <a16:creationId xmlns:a16="http://schemas.microsoft.com/office/drawing/2014/main" id="{A6C157B0-2939-447E-8D62-3E08BE7B3FF7}"/>
              </a:ext>
            </a:extLst>
          </p:cNvPr>
          <p:cNvSpPr txBox="1">
            <a:spLocks noChangeArrowheads="1"/>
          </p:cNvSpPr>
          <p:nvPr/>
        </p:nvSpPr>
        <p:spPr bwMode="auto">
          <a:xfrm>
            <a:off x="2971800" y="5181600"/>
            <a:ext cx="4117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frequency-thickness (MHz-mm)</a:t>
            </a:r>
          </a:p>
        </p:txBody>
      </p:sp>
      <p:sp>
        <p:nvSpPr>
          <p:cNvPr id="22531" name="Text Box 10">
            <a:extLst>
              <a:ext uri="{FF2B5EF4-FFF2-40B4-BE49-F238E27FC236}">
                <a16:creationId xmlns:a16="http://schemas.microsoft.com/office/drawing/2014/main" id="{C9C3E6F3-DE01-4482-A3DE-199CBCB834A8}"/>
              </a:ext>
            </a:extLst>
          </p:cNvPr>
          <p:cNvSpPr txBox="1">
            <a:spLocks noChangeArrowheads="1"/>
          </p:cNvSpPr>
          <p:nvPr/>
        </p:nvSpPr>
        <p:spPr bwMode="auto">
          <a:xfrm>
            <a:off x="1905000" y="2057400"/>
            <a:ext cx="319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c</a:t>
            </a:r>
          </a:p>
        </p:txBody>
      </p:sp>
      <p:sp>
        <p:nvSpPr>
          <p:cNvPr id="22532" name="Text Box 11">
            <a:extLst>
              <a:ext uri="{FF2B5EF4-FFF2-40B4-BE49-F238E27FC236}">
                <a16:creationId xmlns:a16="http://schemas.microsoft.com/office/drawing/2014/main" id="{6FC05B6E-FF03-44A3-AEA4-C2B086C2AA9E}"/>
              </a:ext>
            </a:extLst>
          </p:cNvPr>
          <p:cNvSpPr txBox="1">
            <a:spLocks noChangeArrowheads="1"/>
          </p:cNvSpPr>
          <p:nvPr/>
        </p:nvSpPr>
        <p:spPr bwMode="auto">
          <a:xfrm>
            <a:off x="7467600" y="3505200"/>
            <a:ext cx="912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i="1"/>
              <a:t>c</a:t>
            </a:r>
            <a:r>
              <a:rPr lang="en-US" altLang="en-US" sz="2400"/>
              <a:t> = </a:t>
            </a:r>
            <a:r>
              <a:rPr lang="en-US" altLang="en-US" sz="2400" i="1"/>
              <a:t>c</a:t>
            </a:r>
            <a:r>
              <a:rPr lang="en-US" altLang="en-US" sz="2400" baseline="-25000"/>
              <a:t>R</a:t>
            </a:r>
            <a:endParaRPr lang="en-US" altLang="en-US" sz="2400"/>
          </a:p>
        </p:txBody>
      </p:sp>
      <p:sp>
        <p:nvSpPr>
          <p:cNvPr id="22533" name="Line 12">
            <a:extLst>
              <a:ext uri="{FF2B5EF4-FFF2-40B4-BE49-F238E27FC236}">
                <a16:creationId xmlns:a16="http://schemas.microsoft.com/office/drawing/2014/main" id="{A7EB5EAE-CA2D-4C6A-97CB-2CBD44494EE6}"/>
              </a:ext>
            </a:extLst>
          </p:cNvPr>
          <p:cNvSpPr>
            <a:spLocks noChangeShapeType="1"/>
          </p:cNvSpPr>
          <p:nvPr/>
        </p:nvSpPr>
        <p:spPr bwMode="auto">
          <a:xfrm flipH="1">
            <a:off x="6902450" y="4008438"/>
            <a:ext cx="5334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pic>
        <p:nvPicPr>
          <p:cNvPr id="22534" name="Picture 2">
            <a:extLst>
              <a:ext uri="{FF2B5EF4-FFF2-40B4-BE49-F238E27FC236}">
                <a16:creationId xmlns:a16="http://schemas.microsoft.com/office/drawing/2014/main" id="{6A63F7E5-53A4-4393-963B-9890EFCFD5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219200"/>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AutoShape 3">
            <a:extLst>
              <a:ext uri="{FF2B5EF4-FFF2-40B4-BE49-F238E27FC236}">
                <a16:creationId xmlns:a16="http://schemas.microsoft.com/office/drawing/2014/main" id="{00F349E9-5721-489A-8A2E-6F1E57BC219A}"/>
              </a:ext>
            </a:extLst>
          </p:cNvPr>
          <p:cNvSpPr>
            <a:spLocks noChangeAspect="1" noChangeArrowheads="1"/>
          </p:cNvSpPr>
          <p:nvPr/>
        </p:nvSpPr>
        <p:spPr bwMode="auto">
          <a:xfrm>
            <a:off x="1905000" y="1433513"/>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2536" name="Line 50279">
            <a:extLst>
              <a:ext uri="{FF2B5EF4-FFF2-40B4-BE49-F238E27FC236}">
                <a16:creationId xmlns:a16="http://schemas.microsoft.com/office/drawing/2014/main" id="{A33A9591-6E9D-40CB-8AE3-6629E501C561}"/>
              </a:ext>
            </a:extLst>
          </p:cNvPr>
          <p:cNvSpPr>
            <a:spLocks noChangeShapeType="1"/>
          </p:cNvSpPr>
          <p:nvPr/>
        </p:nvSpPr>
        <p:spPr bwMode="auto">
          <a:xfrm flipH="1">
            <a:off x="6996113" y="3962400"/>
            <a:ext cx="471487" cy="3317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37" name="Line 6">
            <a:extLst>
              <a:ext uri="{FF2B5EF4-FFF2-40B4-BE49-F238E27FC236}">
                <a16:creationId xmlns:a16="http://schemas.microsoft.com/office/drawing/2014/main" id="{C6FF81CE-DC76-469C-9135-30C2796CC24E}"/>
              </a:ext>
            </a:extLst>
          </p:cNvPr>
          <p:cNvSpPr>
            <a:spLocks noChangeShapeType="1"/>
          </p:cNvSpPr>
          <p:nvPr/>
        </p:nvSpPr>
        <p:spPr bwMode="auto">
          <a:xfrm flipH="1">
            <a:off x="3048000" y="3505200"/>
            <a:ext cx="1524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2538" name="Text Box 7">
            <a:extLst>
              <a:ext uri="{FF2B5EF4-FFF2-40B4-BE49-F238E27FC236}">
                <a16:creationId xmlns:a16="http://schemas.microsoft.com/office/drawing/2014/main" id="{7D281B3D-E055-47B5-B809-895206733224}"/>
              </a:ext>
            </a:extLst>
          </p:cNvPr>
          <p:cNvSpPr txBox="1">
            <a:spLocks noChangeArrowheads="1"/>
          </p:cNvSpPr>
          <p:nvPr/>
        </p:nvSpPr>
        <p:spPr bwMode="auto">
          <a:xfrm>
            <a:off x="2971800" y="2590800"/>
            <a:ext cx="13271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fundamental</a:t>
            </a:r>
          </a:p>
          <a:p>
            <a:r>
              <a:rPr lang="en-US" altLang="en-US"/>
              <a:t>extensional</a:t>
            </a:r>
          </a:p>
          <a:p>
            <a:r>
              <a:rPr lang="en-US" altLang="en-US"/>
              <a:t>mode</a:t>
            </a:r>
            <a:endParaRPr lang="en-US" altLang="en-US" sz="2400"/>
          </a:p>
        </p:txBody>
      </p:sp>
      <p:sp>
        <p:nvSpPr>
          <p:cNvPr id="22539" name="Text Box 5">
            <a:extLst>
              <a:ext uri="{FF2B5EF4-FFF2-40B4-BE49-F238E27FC236}">
                <a16:creationId xmlns:a16="http://schemas.microsoft.com/office/drawing/2014/main" id="{2C6A8510-9396-4806-AEAC-0F01CB32472A}"/>
              </a:ext>
            </a:extLst>
          </p:cNvPr>
          <p:cNvSpPr txBox="1">
            <a:spLocks noChangeArrowheads="1"/>
          </p:cNvSpPr>
          <p:nvPr/>
        </p:nvSpPr>
        <p:spPr bwMode="auto">
          <a:xfrm>
            <a:off x="1447800" y="2590800"/>
            <a:ext cx="116363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phase</a:t>
            </a:r>
          </a:p>
          <a:p>
            <a:r>
              <a:rPr lang="en-US" altLang="en-US" sz="2400"/>
              <a:t>velocity</a:t>
            </a:r>
          </a:p>
          <a:p>
            <a:r>
              <a:rPr lang="en-US" altLang="en-US" sz="2400"/>
              <a:t>(m/s)</a:t>
            </a:r>
          </a:p>
        </p:txBody>
      </p:sp>
      <p:sp>
        <p:nvSpPr>
          <p:cNvPr id="22540" name="Text Box 13">
            <a:extLst>
              <a:ext uri="{FF2B5EF4-FFF2-40B4-BE49-F238E27FC236}">
                <a16:creationId xmlns:a16="http://schemas.microsoft.com/office/drawing/2014/main" id="{AE0C8BE1-EC2D-4821-AF3A-EA21D750B003}"/>
              </a:ext>
            </a:extLst>
          </p:cNvPr>
          <p:cNvSpPr txBox="1">
            <a:spLocks noChangeArrowheads="1"/>
          </p:cNvSpPr>
          <p:nvPr/>
        </p:nvSpPr>
        <p:spPr bwMode="auto">
          <a:xfrm>
            <a:off x="1371600" y="4191000"/>
            <a:ext cx="1185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i="1"/>
              <a:t>c</a:t>
            </a:r>
            <a:r>
              <a:rPr lang="en-US" altLang="en-US" sz="2400"/>
              <a:t> = </a:t>
            </a:r>
            <a:r>
              <a:rPr lang="en-US" altLang="en-US" sz="2400" i="1"/>
              <a:t>c</a:t>
            </a:r>
            <a:r>
              <a:rPr lang="en-US" altLang="en-US" sz="2400" i="1" baseline="-25000"/>
              <a:t>plate</a:t>
            </a:r>
            <a:endParaRPr lang="en-US" altLang="en-US" sz="2400"/>
          </a:p>
        </p:txBody>
      </p:sp>
      <p:sp>
        <p:nvSpPr>
          <p:cNvPr id="22541" name="Line 50280">
            <a:extLst>
              <a:ext uri="{FF2B5EF4-FFF2-40B4-BE49-F238E27FC236}">
                <a16:creationId xmlns:a16="http://schemas.microsoft.com/office/drawing/2014/main" id="{32AD5B5F-BF7A-4B40-9EB4-A542127CC4EB}"/>
              </a:ext>
            </a:extLst>
          </p:cNvPr>
          <p:cNvSpPr>
            <a:spLocks noChangeShapeType="1"/>
          </p:cNvSpPr>
          <p:nvPr/>
        </p:nvSpPr>
        <p:spPr bwMode="auto">
          <a:xfrm flipV="1">
            <a:off x="2209800" y="3886200"/>
            <a:ext cx="6096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542" name="Text Box 50281">
            <a:extLst>
              <a:ext uri="{FF2B5EF4-FFF2-40B4-BE49-F238E27FC236}">
                <a16:creationId xmlns:a16="http://schemas.microsoft.com/office/drawing/2014/main" id="{0804A2F6-A203-4A7F-92E8-3079A8A8B584}"/>
              </a:ext>
            </a:extLst>
          </p:cNvPr>
          <p:cNvSpPr txBox="1">
            <a:spLocks noChangeArrowheads="1"/>
          </p:cNvSpPr>
          <p:nvPr/>
        </p:nvSpPr>
        <p:spPr bwMode="auto">
          <a:xfrm>
            <a:off x="3032125" y="422275"/>
            <a:ext cx="2525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Extensional Waves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a:extLst>
              <a:ext uri="{FF2B5EF4-FFF2-40B4-BE49-F238E27FC236}">
                <a16:creationId xmlns:a16="http://schemas.microsoft.com/office/drawing/2014/main" id="{63DE8915-8C9F-4B35-9E88-487F342889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295400"/>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Text Box 20109">
            <a:extLst>
              <a:ext uri="{FF2B5EF4-FFF2-40B4-BE49-F238E27FC236}">
                <a16:creationId xmlns:a16="http://schemas.microsoft.com/office/drawing/2014/main" id="{43C15259-FE07-4F94-BA81-F620BC9EE666}"/>
              </a:ext>
            </a:extLst>
          </p:cNvPr>
          <p:cNvSpPr txBox="1">
            <a:spLocks noChangeArrowheads="1"/>
          </p:cNvSpPr>
          <p:nvPr/>
        </p:nvSpPr>
        <p:spPr bwMode="auto">
          <a:xfrm>
            <a:off x="2971800" y="5181600"/>
            <a:ext cx="4117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frequency-thickness (MHz-mm)</a:t>
            </a:r>
          </a:p>
        </p:txBody>
      </p:sp>
      <p:sp>
        <p:nvSpPr>
          <p:cNvPr id="23556" name="Line 20110">
            <a:extLst>
              <a:ext uri="{FF2B5EF4-FFF2-40B4-BE49-F238E27FC236}">
                <a16:creationId xmlns:a16="http://schemas.microsoft.com/office/drawing/2014/main" id="{BBDD3F1D-542F-41E8-866B-966B34071458}"/>
              </a:ext>
            </a:extLst>
          </p:cNvPr>
          <p:cNvSpPr>
            <a:spLocks noChangeShapeType="1"/>
          </p:cNvSpPr>
          <p:nvPr/>
        </p:nvSpPr>
        <p:spPr bwMode="auto">
          <a:xfrm flipV="1">
            <a:off x="2057400" y="4572000"/>
            <a:ext cx="7620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57" name="Text Box 20111">
            <a:extLst>
              <a:ext uri="{FF2B5EF4-FFF2-40B4-BE49-F238E27FC236}">
                <a16:creationId xmlns:a16="http://schemas.microsoft.com/office/drawing/2014/main" id="{9E39F402-7F44-4748-98F0-C424CE103E97}"/>
              </a:ext>
            </a:extLst>
          </p:cNvPr>
          <p:cNvSpPr txBox="1">
            <a:spLocks noChangeArrowheads="1"/>
          </p:cNvSpPr>
          <p:nvPr/>
        </p:nvSpPr>
        <p:spPr bwMode="auto">
          <a:xfrm>
            <a:off x="1371600" y="4953000"/>
            <a:ext cx="13271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fundamental</a:t>
            </a:r>
          </a:p>
          <a:p>
            <a:r>
              <a:rPr lang="en-US" altLang="en-US"/>
              <a:t>flexural</a:t>
            </a:r>
          </a:p>
          <a:p>
            <a:r>
              <a:rPr lang="en-US" altLang="en-US"/>
              <a:t>mode</a:t>
            </a:r>
            <a:endParaRPr lang="en-US" altLang="en-US" sz="2400"/>
          </a:p>
        </p:txBody>
      </p:sp>
      <p:sp>
        <p:nvSpPr>
          <p:cNvPr id="23558" name="Text Box 20112">
            <a:extLst>
              <a:ext uri="{FF2B5EF4-FFF2-40B4-BE49-F238E27FC236}">
                <a16:creationId xmlns:a16="http://schemas.microsoft.com/office/drawing/2014/main" id="{011AFD52-9F22-45B1-83E2-9992F25FDD28}"/>
              </a:ext>
            </a:extLst>
          </p:cNvPr>
          <p:cNvSpPr txBox="1">
            <a:spLocks noChangeArrowheads="1"/>
          </p:cNvSpPr>
          <p:nvPr/>
        </p:nvSpPr>
        <p:spPr bwMode="auto">
          <a:xfrm>
            <a:off x="1524000" y="2209800"/>
            <a:ext cx="319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c</a:t>
            </a:r>
          </a:p>
        </p:txBody>
      </p:sp>
      <p:sp>
        <p:nvSpPr>
          <p:cNvPr id="23559" name="Text Box 20114">
            <a:extLst>
              <a:ext uri="{FF2B5EF4-FFF2-40B4-BE49-F238E27FC236}">
                <a16:creationId xmlns:a16="http://schemas.microsoft.com/office/drawing/2014/main" id="{E320A053-B4CB-46DC-9E74-70F2128E3CEA}"/>
              </a:ext>
            </a:extLst>
          </p:cNvPr>
          <p:cNvSpPr txBox="1">
            <a:spLocks noChangeArrowheads="1"/>
          </p:cNvSpPr>
          <p:nvPr/>
        </p:nvSpPr>
        <p:spPr bwMode="auto">
          <a:xfrm>
            <a:off x="1219200" y="2590800"/>
            <a:ext cx="116363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phase</a:t>
            </a:r>
          </a:p>
          <a:p>
            <a:r>
              <a:rPr lang="en-US" altLang="en-US" sz="2400"/>
              <a:t>velocity</a:t>
            </a:r>
          </a:p>
          <a:p>
            <a:r>
              <a:rPr lang="en-US" altLang="en-US" sz="2400"/>
              <a:t>(m/s)</a:t>
            </a:r>
          </a:p>
        </p:txBody>
      </p:sp>
      <p:sp>
        <p:nvSpPr>
          <p:cNvPr id="23560" name="Text Box 20115">
            <a:extLst>
              <a:ext uri="{FF2B5EF4-FFF2-40B4-BE49-F238E27FC236}">
                <a16:creationId xmlns:a16="http://schemas.microsoft.com/office/drawing/2014/main" id="{4D203DD7-1470-4DC6-B52B-F0B000110975}"/>
              </a:ext>
            </a:extLst>
          </p:cNvPr>
          <p:cNvSpPr txBox="1">
            <a:spLocks noChangeArrowheads="1"/>
          </p:cNvSpPr>
          <p:nvPr/>
        </p:nvSpPr>
        <p:spPr bwMode="auto">
          <a:xfrm>
            <a:off x="3581400" y="384175"/>
            <a:ext cx="21034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Flexural Waves</a:t>
            </a:r>
          </a:p>
        </p:txBody>
      </p:sp>
      <p:sp>
        <p:nvSpPr>
          <p:cNvPr id="23561" name="Text Box 20116">
            <a:extLst>
              <a:ext uri="{FF2B5EF4-FFF2-40B4-BE49-F238E27FC236}">
                <a16:creationId xmlns:a16="http://schemas.microsoft.com/office/drawing/2014/main" id="{BE450458-A420-4E8C-9440-F945CA591D39}"/>
              </a:ext>
            </a:extLst>
          </p:cNvPr>
          <p:cNvSpPr txBox="1">
            <a:spLocks noChangeArrowheads="1"/>
          </p:cNvSpPr>
          <p:nvPr/>
        </p:nvSpPr>
        <p:spPr bwMode="auto">
          <a:xfrm>
            <a:off x="7239000" y="3657600"/>
            <a:ext cx="912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i="1"/>
              <a:t>c</a:t>
            </a:r>
            <a:r>
              <a:rPr lang="en-US" altLang="en-US" sz="2400"/>
              <a:t> = </a:t>
            </a:r>
            <a:r>
              <a:rPr lang="en-US" altLang="en-US" sz="2400" i="1"/>
              <a:t>c</a:t>
            </a:r>
            <a:r>
              <a:rPr lang="en-US" altLang="en-US" sz="2400" baseline="-25000"/>
              <a:t>R</a:t>
            </a:r>
            <a:endParaRPr lang="en-US" altLang="en-US" sz="2400"/>
          </a:p>
        </p:txBody>
      </p:sp>
      <p:sp>
        <p:nvSpPr>
          <p:cNvPr id="23562" name="Line 20117">
            <a:extLst>
              <a:ext uri="{FF2B5EF4-FFF2-40B4-BE49-F238E27FC236}">
                <a16:creationId xmlns:a16="http://schemas.microsoft.com/office/drawing/2014/main" id="{6A47B0EE-EE2F-4552-939D-FCFD2995D1BE}"/>
              </a:ext>
            </a:extLst>
          </p:cNvPr>
          <p:cNvSpPr>
            <a:spLocks noChangeShapeType="1"/>
          </p:cNvSpPr>
          <p:nvPr/>
        </p:nvSpPr>
        <p:spPr bwMode="auto">
          <a:xfrm flipH="1">
            <a:off x="6737350" y="4044950"/>
            <a:ext cx="471488" cy="3317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48B1307-4A78-4A3C-A98D-B40668D43026}"/>
              </a:ext>
            </a:extLst>
          </p:cNvPr>
          <p:cNvSpPr txBox="1"/>
          <p:nvPr/>
        </p:nvSpPr>
        <p:spPr>
          <a:xfrm>
            <a:off x="990600" y="609600"/>
            <a:ext cx="2140330" cy="923330"/>
          </a:xfrm>
          <a:prstGeom prst="rect">
            <a:avLst/>
          </a:prstGeom>
          <a:noFill/>
        </p:spPr>
        <p:txBody>
          <a:bodyPr wrap="none" rtlCol="0">
            <a:spAutoFit/>
          </a:bodyPr>
          <a:lstStyle/>
          <a:p>
            <a:r>
              <a:rPr lang="en-US" dirty="0"/>
              <a:t>Homework problems</a:t>
            </a:r>
          </a:p>
          <a:p>
            <a:endParaRPr lang="en-US" dirty="0"/>
          </a:p>
          <a:p>
            <a:r>
              <a:rPr lang="en-US" dirty="0"/>
              <a:t>S.3, S.4, S.5</a:t>
            </a:r>
          </a:p>
        </p:txBody>
      </p:sp>
    </p:spTree>
    <p:extLst>
      <p:ext uri="{BB962C8B-B14F-4D97-AF65-F5344CB8AC3E}">
        <p14:creationId xmlns:p14="http://schemas.microsoft.com/office/powerpoint/2010/main" val="338252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a:extLst>
              <a:ext uri="{FF2B5EF4-FFF2-40B4-BE49-F238E27FC236}">
                <a16:creationId xmlns:a16="http://schemas.microsoft.com/office/drawing/2014/main" id="{8627561E-9633-4D30-BDC2-C76357EFBB05}"/>
              </a:ext>
            </a:extLst>
          </p:cNvPr>
          <p:cNvSpPr txBox="1">
            <a:spLocks noChangeArrowheads="1"/>
          </p:cNvSpPr>
          <p:nvPr/>
        </p:nvSpPr>
        <p:spPr bwMode="auto">
          <a:xfrm>
            <a:off x="1219200" y="228600"/>
            <a:ext cx="6670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solidFill>
                  <a:schemeClr val="accent2"/>
                </a:solidFill>
              </a:rPr>
              <a:t>Compressional and Shear Wave Contact Transducers</a:t>
            </a:r>
            <a:endParaRPr lang="en-US" altLang="en-US"/>
          </a:p>
        </p:txBody>
      </p:sp>
      <p:sp>
        <p:nvSpPr>
          <p:cNvPr id="17411" name="Rectangle 6">
            <a:extLst>
              <a:ext uri="{FF2B5EF4-FFF2-40B4-BE49-F238E27FC236}">
                <a16:creationId xmlns:a16="http://schemas.microsoft.com/office/drawing/2014/main" id="{C6459B76-BE87-4482-B9C0-1681D8195BE4}"/>
              </a:ext>
            </a:extLst>
          </p:cNvPr>
          <p:cNvSpPr>
            <a:spLocks noChangeArrowheads="1"/>
          </p:cNvSpPr>
          <p:nvPr/>
        </p:nvSpPr>
        <p:spPr bwMode="auto">
          <a:xfrm>
            <a:off x="2057400" y="1981200"/>
            <a:ext cx="1295400" cy="1371600"/>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12" name="Rectangle 7">
            <a:extLst>
              <a:ext uri="{FF2B5EF4-FFF2-40B4-BE49-F238E27FC236}">
                <a16:creationId xmlns:a16="http://schemas.microsoft.com/office/drawing/2014/main" id="{B39DFA39-7698-44D1-A13A-A504F781ECE6}"/>
              </a:ext>
            </a:extLst>
          </p:cNvPr>
          <p:cNvSpPr>
            <a:spLocks noChangeArrowheads="1"/>
          </p:cNvSpPr>
          <p:nvPr/>
        </p:nvSpPr>
        <p:spPr bwMode="auto">
          <a:xfrm>
            <a:off x="2133600" y="2057400"/>
            <a:ext cx="1143000" cy="1219200"/>
          </a:xfrm>
          <a:prstGeom prst="rect">
            <a:avLst/>
          </a:prstGeom>
          <a:solidFill>
            <a:srgbClr val="DDDDDD"/>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13" name="Rectangle 8">
            <a:extLst>
              <a:ext uri="{FF2B5EF4-FFF2-40B4-BE49-F238E27FC236}">
                <a16:creationId xmlns:a16="http://schemas.microsoft.com/office/drawing/2014/main" id="{FFCFC53C-1D8F-447D-9167-2B7D8C71267B}"/>
              </a:ext>
            </a:extLst>
          </p:cNvPr>
          <p:cNvSpPr>
            <a:spLocks noChangeArrowheads="1"/>
          </p:cNvSpPr>
          <p:nvPr/>
        </p:nvSpPr>
        <p:spPr bwMode="auto">
          <a:xfrm>
            <a:off x="2362200" y="3162300"/>
            <a:ext cx="609600" cy="85725"/>
          </a:xfrm>
          <a:prstGeom prst="rect">
            <a:avLst/>
          </a:prstGeom>
          <a:solidFill>
            <a:srgbClr val="FF3300"/>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14" name="Freeform 9" descr="Large confetti">
            <a:extLst>
              <a:ext uri="{FF2B5EF4-FFF2-40B4-BE49-F238E27FC236}">
                <a16:creationId xmlns:a16="http://schemas.microsoft.com/office/drawing/2014/main" id="{8E1ED9AC-677D-4B9D-A4DD-E995896D35FB}"/>
              </a:ext>
            </a:extLst>
          </p:cNvPr>
          <p:cNvSpPr>
            <a:spLocks/>
          </p:cNvSpPr>
          <p:nvPr/>
        </p:nvSpPr>
        <p:spPr bwMode="auto">
          <a:xfrm>
            <a:off x="2363788" y="2552700"/>
            <a:ext cx="609600" cy="609600"/>
          </a:xfrm>
          <a:custGeom>
            <a:avLst/>
            <a:gdLst>
              <a:gd name="T0" fmla="*/ 0 w 384"/>
              <a:gd name="T1" fmla="*/ 384 h 384"/>
              <a:gd name="T2" fmla="*/ 384 w 384"/>
              <a:gd name="T3" fmla="*/ 384 h 384"/>
              <a:gd name="T4" fmla="*/ 384 w 384"/>
              <a:gd name="T5" fmla="*/ 0 h 384"/>
              <a:gd name="T6" fmla="*/ 0 w 384"/>
              <a:gd name="T7" fmla="*/ 144 h 384"/>
              <a:gd name="T8" fmla="*/ 0 w 384"/>
              <a:gd name="T9" fmla="*/ 384 h 384"/>
              <a:gd name="T10" fmla="*/ 0 60000 65536"/>
              <a:gd name="T11" fmla="*/ 0 60000 65536"/>
              <a:gd name="T12" fmla="*/ 0 60000 65536"/>
              <a:gd name="T13" fmla="*/ 0 60000 65536"/>
              <a:gd name="T14" fmla="*/ 0 60000 65536"/>
              <a:gd name="T15" fmla="*/ 0 w 384"/>
              <a:gd name="T16" fmla="*/ 0 h 384"/>
              <a:gd name="T17" fmla="*/ 384 w 384"/>
              <a:gd name="T18" fmla="*/ 384 h 384"/>
            </a:gdLst>
            <a:ahLst/>
            <a:cxnLst>
              <a:cxn ang="T10">
                <a:pos x="T0" y="T1"/>
              </a:cxn>
              <a:cxn ang="T11">
                <a:pos x="T2" y="T3"/>
              </a:cxn>
              <a:cxn ang="T12">
                <a:pos x="T4" y="T5"/>
              </a:cxn>
              <a:cxn ang="T13">
                <a:pos x="T6" y="T7"/>
              </a:cxn>
              <a:cxn ang="T14">
                <a:pos x="T8" y="T9"/>
              </a:cxn>
            </a:cxnLst>
            <a:rect l="T15" t="T16" r="T17" b="T18"/>
            <a:pathLst>
              <a:path w="384" h="384">
                <a:moveTo>
                  <a:pt x="0" y="384"/>
                </a:moveTo>
                <a:lnTo>
                  <a:pt x="384" y="384"/>
                </a:lnTo>
                <a:lnTo>
                  <a:pt x="384" y="0"/>
                </a:lnTo>
                <a:lnTo>
                  <a:pt x="0" y="144"/>
                </a:lnTo>
                <a:lnTo>
                  <a:pt x="0" y="384"/>
                </a:lnTo>
                <a:close/>
              </a:path>
            </a:pathLst>
          </a:custGeom>
          <a:pattFill prst="lgConfetti">
            <a:fgClr>
              <a:srgbClr val="DDDDDD"/>
            </a:fgClr>
            <a:bgClr>
              <a:srgbClr val="FFFFFF"/>
            </a:bgClr>
          </a:pattFill>
          <a:ln w="9525">
            <a:solidFill>
              <a:schemeClr val="tx1"/>
            </a:solidFill>
            <a:round/>
            <a:headEnd/>
            <a:tailEnd/>
          </a:ln>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15" name="Rectangle 10">
            <a:extLst>
              <a:ext uri="{FF2B5EF4-FFF2-40B4-BE49-F238E27FC236}">
                <a16:creationId xmlns:a16="http://schemas.microsoft.com/office/drawing/2014/main" id="{294CF6AE-3D32-47B6-82F9-89255FA22F79}"/>
              </a:ext>
            </a:extLst>
          </p:cNvPr>
          <p:cNvSpPr>
            <a:spLocks noChangeArrowheads="1"/>
          </p:cNvSpPr>
          <p:nvPr/>
        </p:nvSpPr>
        <p:spPr bwMode="auto">
          <a:xfrm>
            <a:off x="3262313" y="2286000"/>
            <a:ext cx="242887" cy="1524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16" name="Rectangle 11">
            <a:extLst>
              <a:ext uri="{FF2B5EF4-FFF2-40B4-BE49-F238E27FC236}">
                <a16:creationId xmlns:a16="http://schemas.microsoft.com/office/drawing/2014/main" id="{B1992C70-135F-44B7-A87D-32A26A252475}"/>
              </a:ext>
            </a:extLst>
          </p:cNvPr>
          <p:cNvSpPr>
            <a:spLocks noChangeArrowheads="1"/>
          </p:cNvSpPr>
          <p:nvPr/>
        </p:nvSpPr>
        <p:spPr bwMode="auto">
          <a:xfrm>
            <a:off x="3276600" y="2209800"/>
            <a:ext cx="228600" cy="76200"/>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17" name="Rectangle 12">
            <a:extLst>
              <a:ext uri="{FF2B5EF4-FFF2-40B4-BE49-F238E27FC236}">
                <a16:creationId xmlns:a16="http://schemas.microsoft.com/office/drawing/2014/main" id="{C56BB7FB-8FCC-4C7A-BF56-804E3FC454C2}"/>
              </a:ext>
            </a:extLst>
          </p:cNvPr>
          <p:cNvSpPr>
            <a:spLocks noChangeArrowheads="1"/>
          </p:cNvSpPr>
          <p:nvPr/>
        </p:nvSpPr>
        <p:spPr bwMode="auto">
          <a:xfrm>
            <a:off x="3276600" y="2438400"/>
            <a:ext cx="228600" cy="76200"/>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18" name="Line 13">
            <a:extLst>
              <a:ext uri="{FF2B5EF4-FFF2-40B4-BE49-F238E27FC236}">
                <a16:creationId xmlns:a16="http://schemas.microsoft.com/office/drawing/2014/main" id="{C6F6DF3F-498B-458E-872C-23DA6B7D68BF}"/>
              </a:ext>
            </a:extLst>
          </p:cNvPr>
          <p:cNvSpPr>
            <a:spLocks noChangeShapeType="1"/>
          </p:cNvSpPr>
          <p:nvPr/>
        </p:nvSpPr>
        <p:spPr bwMode="auto">
          <a:xfrm>
            <a:off x="3276600" y="2362200"/>
            <a:ext cx="2286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19" name="Line 14">
            <a:extLst>
              <a:ext uri="{FF2B5EF4-FFF2-40B4-BE49-F238E27FC236}">
                <a16:creationId xmlns:a16="http://schemas.microsoft.com/office/drawing/2014/main" id="{53AEA93A-51CB-4B1F-8CDE-618897724D46}"/>
              </a:ext>
            </a:extLst>
          </p:cNvPr>
          <p:cNvSpPr>
            <a:spLocks noChangeShapeType="1"/>
          </p:cNvSpPr>
          <p:nvPr/>
        </p:nvSpPr>
        <p:spPr bwMode="auto">
          <a:xfrm flipH="1">
            <a:off x="2243138" y="2362200"/>
            <a:ext cx="10334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0" name="Rectangle 15">
            <a:extLst>
              <a:ext uri="{FF2B5EF4-FFF2-40B4-BE49-F238E27FC236}">
                <a16:creationId xmlns:a16="http://schemas.microsoft.com/office/drawing/2014/main" id="{E6937786-BC17-4CE0-AE22-5BA4C38100F8}"/>
              </a:ext>
            </a:extLst>
          </p:cNvPr>
          <p:cNvSpPr>
            <a:spLocks noChangeArrowheads="1"/>
          </p:cNvSpPr>
          <p:nvPr/>
        </p:nvSpPr>
        <p:spPr bwMode="auto">
          <a:xfrm>
            <a:off x="2362200" y="3248025"/>
            <a:ext cx="609600" cy="104775"/>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21" name="Line 16">
            <a:extLst>
              <a:ext uri="{FF2B5EF4-FFF2-40B4-BE49-F238E27FC236}">
                <a16:creationId xmlns:a16="http://schemas.microsoft.com/office/drawing/2014/main" id="{BB5AD9C8-B68D-4C69-B079-7A31975667C0}"/>
              </a:ext>
            </a:extLst>
          </p:cNvPr>
          <p:cNvSpPr>
            <a:spLocks noChangeShapeType="1"/>
          </p:cNvSpPr>
          <p:nvPr/>
        </p:nvSpPr>
        <p:spPr bwMode="auto">
          <a:xfrm>
            <a:off x="2243138" y="3162300"/>
            <a:ext cx="1428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2" name="Line 17">
            <a:extLst>
              <a:ext uri="{FF2B5EF4-FFF2-40B4-BE49-F238E27FC236}">
                <a16:creationId xmlns:a16="http://schemas.microsoft.com/office/drawing/2014/main" id="{DCBB0F00-F9EA-4756-979A-E59E5F41D244}"/>
              </a:ext>
            </a:extLst>
          </p:cNvPr>
          <p:cNvSpPr>
            <a:spLocks noChangeShapeType="1"/>
          </p:cNvSpPr>
          <p:nvPr/>
        </p:nvSpPr>
        <p:spPr bwMode="auto">
          <a:xfrm flipH="1">
            <a:off x="2243138" y="2362200"/>
            <a:ext cx="0" cy="8001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3" name="Line 18">
            <a:extLst>
              <a:ext uri="{FF2B5EF4-FFF2-40B4-BE49-F238E27FC236}">
                <a16:creationId xmlns:a16="http://schemas.microsoft.com/office/drawing/2014/main" id="{8B70714C-55E4-4066-A6D5-4264F6F0115F}"/>
              </a:ext>
            </a:extLst>
          </p:cNvPr>
          <p:cNvSpPr>
            <a:spLocks noChangeShapeType="1"/>
          </p:cNvSpPr>
          <p:nvPr/>
        </p:nvSpPr>
        <p:spPr bwMode="auto">
          <a:xfrm>
            <a:off x="2967038" y="3248025"/>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4" name="Line 19">
            <a:extLst>
              <a:ext uri="{FF2B5EF4-FFF2-40B4-BE49-F238E27FC236}">
                <a16:creationId xmlns:a16="http://schemas.microsoft.com/office/drawing/2014/main" id="{4365131C-5D8F-4AEA-949A-236074F73D78}"/>
              </a:ext>
            </a:extLst>
          </p:cNvPr>
          <p:cNvSpPr>
            <a:spLocks noChangeShapeType="1"/>
          </p:cNvSpPr>
          <p:nvPr/>
        </p:nvSpPr>
        <p:spPr bwMode="auto">
          <a:xfrm flipV="1">
            <a:off x="3200400" y="2433638"/>
            <a:ext cx="0" cy="8143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5" name="Rectangle 20">
            <a:extLst>
              <a:ext uri="{FF2B5EF4-FFF2-40B4-BE49-F238E27FC236}">
                <a16:creationId xmlns:a16="http://schemas.microsoft.com/office/drawing/2014/main" id="{B3430255-ED9D-4898-92DF-D4F6FC83E0DF}"/>
              </a:ext>
            </a:extLst>
          </p:cNvPr>
          <p:cNvSpPr>
            <a:spLocks noChangeArrowheads="1"/>
          </p:cNvSpPr>
          <p:nvPr/>
        </p:nvSpPr>
        <p:spPr bwMode="auto">
          <a:xfrm>
            <a:off x="2552700" y="2290763"/>
            <a:ext cx="200025" cy="114300"/>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26" name="Line 21">
            <a:extLst>
              <a:ext uri="{FF2B5EF4-FFF2-40B4-BE49-F238E27FC236}">
                <a16:creationId xmlns:a16="http://schemas.microsoft.com/office/drawing/2014/main" id="{FA06AFB1-A0E1-4BC0-9561-D1C9C52074F0}"/>
              </a:ext>
            </a:extLst>
          </p:cNvPr>
          <p:cNvSpPr>
            <a:spLocks noChangeShapeType="1"/>
          </p:cNvSpPr>
          <p:nvPr/>
        </p:nvSpPr>
        <p:spPr bwMode="auto">
          <a:xfrm>
            <a:off x="3200400" y="2438400"/>
            <a:ext cx="76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7" name="Line 22">
            <a:extLst>
              <a:ext uri="{FF2B5EF4-FFF2-40B4-BE49-F238E27FC236}">
                <a16:creationId xmlns:a16="http://schemas.microsoft.com/office/drawing/2014/main" id="{7BA6FF64-3D89-4DDB-89FA-358CC74FC44A}"/>
              </a:ext>
            </a:extLst>
          </p:cNvPr>
          <p:cNvSpPr>
            <a:spLocks noChangeShapeType="1"/>
          </p:cNvSpPr>
          <p:nvPr/>
        </p:nvSpPr>
        <p:spPr bwMode="auto">
          <a:xfrm>
            <a:off x="1676400" y="3352800"/>
            <a:ext cx="2133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8" name="Line 23">
            <a:extLst>
              <a:ext uri="{FF2B5EF4-FFF2-40B4-BE49-F238E27FC236}">
                <a16:creationId xmlns:a16="http://schemas.microsoft.com/office/drawing/2014/main" id="{A17D8082-86F6-400C-90B7-63BD6D26464A}"/>
              </a:ext>
            </a:extLst>
          </p:cNvPr>
          <p:cNvSpPr>
            <a:spLocks noChangeShapeType="1"/>
          </p:cNvSpPr>
          <p:nvPr/>
        </p:nvSpPr>
        <p:spPr bwMode="auto">
          <a:xfrm>
            <a:off x="2209800" y="3810000"/>
            <a:ext cx="838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29" name="Line 24">
            <a:extLst>
              <a:ext uri="{FF2B5EF4-FFF2-40B4-BE49-F238E27FC236}">
                <a16:creationId xmlns:a16="http://schemas.microsoft.com/office/drawing/2014/main" id="{16217F70-207A-4288-87A2-2DC791EBAFA8}"/>
              </a:ext>
            </a:extLst>
          </p:cNvPr>
          <p:cNvSpPr>
            <a:spLocks noChangeShapeType="1"/>
          </p:cNvSpPr>
          <p:nvPr/>
        </p:nvSpPr>
        <p:spPr bwMode="auto">
          <a:xfrm>
            <a:off x="2209800" y="3886200"/>
            <a:ext cx="838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30" name="Line 27">
            <a:extLst>
              <a:ext uri="{FF2B5EF4-FFF2-40B4-BE49-F238E27FC236}">
                <a16:creationId xmlns:a16="http://schemas.microsoft.com/office/drawing/2014/main" id="{5A359CE9-9902-408E-8509-5270AA1FB0B0}"/>
              </a:ext>
            </a:extLst>
          </p:cNvPr>
          <p:cNvSpPr>
            <a:spLocks noChangeShapeType="1"/>
          </p:cNvSpPr>
          <p:nvPr/>
        </p:nvSpPr>
        <p:spPr bwMode="auto">
          <a:xfrm>
            <a:off x="2646363" y="3494088"/>
            <a:ext cx="0" cy="838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7431" name="Group 30">
            <a:extLst>
              <a:ext uri="{FF2B5EF4-FFF2-40B4-BE49-F238E27FC236}">
                <a16:creationId xmlns:a16="http://schemas.microsoft.com/office/drawing/2014/main" id="{46826AA7-B430-40A4-BA2E-49D102710A86}"/>
              </a:ext>
            </a:extLst>
          </p:cNvPr>
          <p:cNvGrpSpPr>
            <a:grpSpLocks/>
          </p:cNvGrpSpPr>
          <p:nvPr/>
        </p:nvGrpSpPr>
        <p:grpSpPr bwMode="auto">
          <a:xfrm>
            <a:off x="5562600" y="1981200"/>
            <a:ext cx="2133600" cy="2351088"/>
            <a:chOff x="3888" y="1776"/>
            <a:chExt cx="1344" cy="1481"/>
          </a:xfrm>
        </p:grpSpPr>
        <p:sp>
          <p:nvSpPr>
            <p:cNvPr id="17441" name="Rectangle 31">
              <a:extLst>
                <a:ext uri="{FF2B5EF4-FFF2-40B4-BE49-F238E27FC236}">
                  <a16:creationId xmlns:a16="http://schemas.microsoft.com/office/drawing/2014/main" id="{E45D7A5A-6402-40DA-8806-227190A1B729}"/>
                </a:ext>
              </a:extLst>
            </p:cNvPr>
            <p:cNvSpPr>
              <a:spLocks noChangeArrowheads="1"/>
            </p:cNvSpPr>
            <p:nvPr/>
          </p:nvSpPr>
          <p:spPr bwMode="auto">
            <a:xfrm>
              <a:off x="4128" y="1776"/>
              <a:ext cx="816" cy="864"/>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42" name="Rectangle 32">
              <a:extLst>
                <a:ext uri="{FF2B5EF4-FFF2-40B4-BE49-F238E27FC236}">
                  <a16:creationId xmlns:a16="http://schemas.microsoft.com/office/drawing/2014/main" id="{6FAA6A4B-78BF-429E-9AD5-FC88ECE61050}"/>
                </a:ext>
              </a:extLst>
            </p:cNvPr>
            <p:cNvSpPr>
              <a:spLocks noChangeArrowheads="1"/>
            </p:cNvSpPr>
            <p:nvPr/>
          </p:nvSpPr>
          <p:spPr bwMode="auto">
            <a:xfrm>
              <a:off x="4176" y="1824"/>
              <a:ext cx="720" cy="768"/>
            </a:xfrm>
            <a:prstGeom prst="rect">
              <a:avLst/>
            </a:prstGeom>
            <a:solidFill>
              <a:srgbClr val="DDDDDD"/>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43" name="Rectangle 33">
              <a:extLst>
                <a:ext uri="{FF2B5EF4-FFF2-40B4-BE49-F238E27FC236}">
                  <a16:creationId xmlns:a16="http://schemas.microsoft.com/office/drawing/2014/main" id="{4FA795E2-8D1C-4A9B-8B09-A5C918426DD7}"/>
                </a:ext>
              </a:extLst>
            </p:cNvPr>
            <p:cNvSpPr>
              <a:spLocks noChangeArrowheads="1"/>
            </p:cNvSpPr>
            <p:nvPr/>
          </p:nvSpPr>
          <p:spPr bwMode="auto">
            <a:xfrm>
              <a:off x="4320" y="2520"/>
              <a:ext cx="384" cy="54"/>
            </a:xfrm>
            <a:prstGeom prst="rect">
              <a:avLst/>
            </a:prstGeom>
            <a:solidFill>
              <a:srgbClr val="FF3300"/>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44" name="Freeform 34" descr="Large confetti">
              <a:extLst>
                <a:ext uri="{FF2B5EF4-FFF2-40B4-BE49-F238E27FC236}">
                  <a16:creationId xmlns:a16="http://schemas.microsoft.com/office/drawing/2014/main" id="{0C2068B9-C5CC-4510-9488-4164E12806F6}"/>
                </a:ext>
              </a:extLst>
            </p:cNvPr>
            <p:cNvSpPr>
              <a:spLocks/>
            </p:cNvSpPr>
            <p:nvPr/>
          </p:nvSpPr>
          <p:spPr bwMode="auto">
            <a:xfrm>
              <a:off x="4321" y="2136"/>
              <a:ext cx="384" cy="384"/>
            </a:xfrm>
            <a:custGeom>
              <a:avLst/>
              <a:gdLst>
                <a:gd name="T0" fmla="*/ 0 w 384"/>
                <a:gd name="T1" fmla="*/ 384 h 384"/>
                <a:gd name="T2" fmla="*/ 384 w 384"/>
                <a:gd name="T3" fmla="*/ 384 h 384"/>
                <a:gd name="T4" fmla="*/ 384 w 384"/>
                <a:gd name="T5" fmla="*/ 0 h 384"/>
                <a:gd name="T6" fmla="*/ 0 w 384"/>
                <a:gd name="T7" fmla="*/ 144 h 384"/>
                <a:gd name="T8" fmla="*/ 0 w 384"/>
                <a:gd name="T9" fmla="*/ 384 h 384"/>
                <a:gd name="T10" fmla="*/ 0 60000 65536"/>
                <a:gd name="T11" fmla="*/ 0 60000 65536"/>
                <a:gd name="T12" fmla="*/ 0 60000 65536"/>
                <a:gd name="T13" fmla="*/ 0 60000 65536"/>
                <a:gd name="T14" fmla="*/ 0 60000 65536"/>
                <a:gd name="T15" fmla="*/ 0 w 384"/>
                <a:gd name="T16" fmla="*/ 0 h 384"/>
                <a:gd name="T17" fmla="*/ 384 w 384"/>
                <a:gd name="T18" fmla="*/ 384 h 384"/>
              </a:gdLst>
              <a:ahLst/>
              <a:cxnLst>
                <a:cxn ang="T10">
                  <a:pos x="T0" y="T1"/>
                </a:cxn>
                <a:cxn ang="T11">
                  <a:pos x="T2" y="T3"/>
                </a:cxn>
                <a:cxn ang="T12">
                  <a:pos x="T4" y="T5"/>
                </a:cxn>
                <a:cxn ang="T13">
                  <a:pos x="T6" y="T7"/>
                </a:cxn>
                <a:cxn ang="T14">
                  <a:pos x="T8" y="T9"/>
                </a:cxn>
              </a:cxnLst>
              <a:rect l="T15" t="T16" r="T17" b="T18"/>
              <a:pathLst>
                <a:path w="384" h="384">
                  <a:moveTo>
                    <a:pt x="0" y="384"/>
                  </a:moveTo>
                  <a:lnTo>
                    <a:pt x="384" y="384"/>
                  </a:lnTo>
                  <a:lnTo>
                    <a:pt x="384" y="0"/>
                  </a:lnTo>
                  <a:lnTo>
                    <a:pt x="0" y="144"/>
                  </a:lnTo>
                  <a:lnTo>
                    <a:pt x="0" y="384"/>
                  </a:lnTo>
                  <a:close/>
                </a:path>
              </a:pathLst>
            </a:custGeom>
            <a:pattFill prst="lgConfetti">
              <a:fgClr>
                <a:srgbClr val="DDDDDD"/>
              </a:fgClr>
              <a:bgClr>
                <a:srgbClr val="FFFFFF"/>
              </a:bgClr>
            </a:pattFill>
            <a:ln w="9525">
              <a:solidFill>
                <a:schemeClr val="tx1"/>
              </a:solidFill>
              <a:round/>
              <a:headEnd/>
              <a:tailEnd/>
            </a:ln>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45" name="Rectangle 35">
              <a:extLst>
                <a:ext uri="{FF2B5EF4-FFF2-40B4-BE49-F238E27FC236}">
                  <a16:creationId xmlns:a16="http://schemas.microsoft.com/office/drawing/2014/main" id="{8DDBFB19-6DE7-4196-B014-CA3A9DE73C17}"/>
                </a:ext>
              </a:extLst>
            </p:cNvPr>
            <p:cNvSpPr>
              <a:spLocks noChangeArrowheads="1"/>
            </p:cNvSpPr>
            <p:nvPr/>
          </p:nvSpPr>
          <p:spPr bwMode="auto">
            <a:xfrm>
              <a:off x="4887" y="1968"/>
              <a:ext cx="153" cy="96"/>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46" name="Rectangle 36">
              <a:extLst>
                <a:ext uri="{FF2B5EF4-FFF2-40B4-BE49-F238E27FC236}">
                  <a16:creationId xmlns:a16="http://schemas.microsoft.com/office/drawing/2014/main" id="{98F766A2-BF3A-4180-BC18-68D6BC2F4175}"/>
                </a:ext>
              </a:extLst>
            </p:cNvPr>
            <p:cNvSpPr>
              <a:spLocks noChangeArrowheads="1"/>
            </p:cNvSpPr>
            <p:nvPr/>
          </p:nvSpPr>
          <p:spPr bwMode="auto">
            <a:xfrm>
              <a:off x="4896" y="1920"/>
              <a:ext cx="144" cy="48"/>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47" name="Rectangle 37">
              <a:extLst>
                <a:ext uri="{FF2B5EF4-FFF2-40B4-BE49-F238E27FC236}">
                  <a16:creationId xmlns:a16="http://schemas.microsoft.com/office/drawing/2014/main" id="{A19459BA-5007-44F4-A78B-39F75709686F}"/>
                </a:ext>
              </a:extLst>
            </p:cNvPr>
            <p:cNvSpPr>
              <a:spLocks noChangeArrowheads="1"/>
            </p:cNvSpPr>
            <p:nvPr/>
          </p:nvSpPr>
          <p:spPr bwMode="auto">
            <a:xfrm>
              <a:off x="4896" y="2064"/>
              <a:ext cx="144" cy="48"/>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48" name="Line 38">
              <a:extLst>
                <a:ext uri="{FF2B5EF4-FFF2-40B4-BE49-F238E27FC236}">
                  <a16:creationId xmlns:a16="http://schemas.microsoft.com/office/drawing/2014/main" id="{4A98F251-5A39-45DE-8E99-F7F38AF87DA1}"/>
                </a:ext>
              </a:extLst>
            </p:cNvPr>
            <p:cNvSpPr>
              <a:spLocks noChangeShapeType="1"/>
            </p:cNvSpPr>
            <p:nvPr/>
          </p:nvSpPr>
          <p:spPr bwMode="auto">
            <a:xfrm>
              <a:off x="4896" y="2016"/>
              <a:ext cx="144"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9" name="Line 39">
              <a:extLst>
                <a:ext uri="{FF2B5EF4-FFF2-40B4-BE49-F238E27FC236}">
                  <a16:creationId xmlns:a16="http://schemas.microsoft.com/office/drawing/2014/main" id="{376D5B93-3983-47E5-BE5C-5512DFB9134B}"/>
                </a:ext>
              </a:extLst>
            </p:cNvPr>
            <p:cNvSpPr>
              <a:spLocks noChangeShapeType="1"/>
            </p:cNvSpPr>
            <p:nvPr/>
          </p:nvSpPr>
          <p:spPr bwMode="auto">
            <a:xfrm flipH="1">
              <a:off x="4245" y="2016"/>
              <a:ext cx="65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0" name="Rectangle 40">
              <a:extLst>
                <a:ext uri="{FF2B5EF4-FFF2-40B4-BE49-F238E27FC236}">
                  <a16:creationId xmlns:a16="http://schemas.microsoft.com/office/drawing/2014/main" id="{03A707D2-3D63-48E1-82BF-07EE5BE4E582}"/>
                </a:ext>
              </a:extLst>
            </p:cNvPr>
            <p:cNvSpPr>
              <a:spLocks noChangeArrowheads="1"/>
            </p:cNvSpPr>
            <p:nvPr/>
          </p:nvSpPr>
          <p:spPr bwMode="auto">
            <a:xfrm>
              <a:off x="4320" y="2574"/>
              <a:ext cx="384" cy="66"/>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51" name="Line 41">
              <a:extLst>
                <a:ext uri="{FF2B5EF4-FFF2-40B4-BE49-F238E27FC236}">
                  <a16:creationId xmlns:a16="http://schemas.microsoft.com/office/drawing/2014/main" id="{FDC31E9C-602A-4251-A5B7-3234F0F0F03E}"/>
                </a:ext>
              </a:extLst>
            </p:cNvPr>
            <p:cNvSpPr>
              <a:spLocks noChangeShapeType="1"/>
            </p:cNvSpPr>
            <p:nvPr/>
          </p:nvSpPr>
          <p:spPr bwMode="auto">
            <a:xfrm>
              <a:off x="4245" y="2520"/>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2" name="Line 42">
              <a:extLst>
                <a:ext uri="{FF2B5EF4-FFF2-40B4-BE49-F238E27FC236}">
                  <a16:creationId xmlns:a16="http://schemas.microsoft.com/office/drawing/2014/main" id="{AE2EC725-2781-4200-892E-236BE8E39888}"/>
                </a:ext>
              </a:extLst>
            </p:cNvPr>
            <p:cNvSpPr>
              <a:spLocks noChangeShapeType="1"/>
            </p:cNvSpPr>
            <p:nvPr/>
          </p:nvSpPr>
          <p:spPr bwMode="auto">
            <a:xfrm flipH="1">
              <a:off x="4245" y="2016"/>
              <a:ext cx="0" cy="50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3" name="Line 43">
              <a:extLst>
                <a:ext uri="{FF2B5EF4-FFF2-40B4-BE49-F238E27FC236}">
                  <a16:creationId xmlns:a16="http://schemas.microsoft.com/office/drawing/2014/main" id="{54CE197D-9456-43FA-AE68-DFD496BCB7B7}"/>
                </a:ext>
              </a:extLst>
            </p:cNvPr>
            <p:cNvSpPr>
              <a:spLocks noChangeShapeType="1"/>
            </p:cNvSpPr>
            <p:nvPr/>
          </p:nvSpPr>
          <p:spPr bwMode="auto">
            <a:xfrm>
              <a:off x="4701" y="2574"/>
              <a:ext cx="14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4" name="Line 44">
              <a:extLst>
                <a:ext uri="{FF2B5EF4-FFF2-40B4-BE49-F238E27FC236}">
                  <a16:creationId xmlns:a16="http://schemas.microsoft.com/office/drawing/2014/main" id="{84B8E3C4-6900-439E-A9A7-2817E747EB71}"/>
                </a:ext>
              </a:extLst>
            </p:cNvPr>
            <p:cNvSpPr>
              <a:spLocks noChangeShapeType="1"/>
            </p:cNvSpPr>
            <p:nvPr/>
          </p:nvSpPr>
          <p:spPr bwMode="auto">
            <a:xfrm flipV="1">
              <a:off x="4848" y="2061"/>
              <a:ext cx="0" cy="5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5" name="Rectangle 45">
              <a:extLst>
                <a:ext uri="{FF2B5EF4-FFF2-40B4-BE49-F238E27FC236}">
                  <a16:creationId xmlns:a16="http://schemas.microsoft.com/office/drawing/2014/main" id="{6DDD732C-3876-45CF-9208-68C8B122F806}"/>
                </a:ext>
              </a:extLst>
            </p:cNvPr>
            <p:cNvSpPr>
              <a:spLocks noChangeArrowheads="1"/>
            </p:cNvSpPr>
            <p:nvPr/>
          </p:nvSpPr>
          <p:spPr bwMode="auto">
            <a:xfrm>
              <a:off x="4440" y="1971"/>
              <a:ext cx="126" cy="72"/>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7456" name="Line 46">
              <a:extLst>
                <a:ext uri="{FF2B5EF4-FFF2-40B4-BE49-F238E27FC236}">
                  <a16:creationId xmlns:a16="http://schemas.microsoft.com/office/drawing/2014/main" id="{94592230-A82E-47AB-8B2C-FEFE0BEC7172}"/>
                </a:ext>
              </a:extLst>
            </p:cNvPr>
            <p:cNvSpPr>
              <a:spLocks noChangeShapeType="1"/>
            </p:cNvSpPr>
            <p:nvPr/>
          </p:nvSpPr>
          <p:spPr bwMode="auto">
            <a:xfrm>
              <a:off x="4848" y="2064"/>
              <a:ext cx="4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7" name="Line 47">
              <a:extLst>
                <a:ext uri="{FF2B5EF4-FFF2-40B4-BE49-F238E27FC236}">
                  <a16:creationId xmlns:a16="http://schemas.microsoft.com/office/drawing/2014/main" id="{E210439A-01AB-432D-B44B-5AF6283669B9}"/>
                </a:ext>
              </a:extLst>
            </p:cNvPr>
            <p:cNvSpPr>
              <a:spLocks noChangeShapeType="1"/>
            </p:cNvSpPr>
            <p:nvPr/>
          </p:nvSpPr>
          <p:spPr bwMode="auto">
            <a:xfrm>
              <a:off x="3888" y="2640"/>
              <a:ext cx="134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8" name="Line 48">
              <a:extLst>
                <a:ext uri="{FF2B5EF4-FFF2-40B4-BE49-F238E27FC236}">
                  <a16:creationId xmlns:a16="http://schemas.microsoft.com/office/drawing/2014/main" id="{C32AF52D-2C0D-489D-B647-F206DA6B274F}"/>
                </a:ext>
              </a:extLst>
            </p:cNvPr>
            <p:cNvSpPr>
              <a:spLocks noChangeShapeType="1"/>
            </p:cNvSpPr>
            <p:nvPr/>
          </p:nvSpPr>
          <p:spPr bwMode="auto">
            <a:xfrm>
              <a:off x="4224" y="2928"/>
              <a:ext cx="5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59" name="Line 49">
              <a:extLst>
                <a:ext uri="{FF2B5EF4-FFF2-40B4-BE49-F238E27FC236}">
                  <a16:creationId xmlns:a16="http://schemas.microsoft.com/office/drawing/2014/main" id="{0EB55577-059A-44BC-AD0D-0592DFC3E025}"/>
                </a:ext>
              </a:extLst>
            </p:cNvPr>
            <p:cNvSpPr>
              <a:spLocks noChangeShapeType="1"/>
            </p:cNvSpPr>
            <p:nvPr/>
          </p:nvSpPr>
          <p:spPr bwMode="auto">
            <a:xfrm>
              <a:off x="4224" y="2976"/>
              <a:ext cx="52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60" name="Line 50">
              <a:extLst>
                <a:ext uri="{FF2B5EF4-FFF2-40B4-BE49-F238E27FC236}">
                  <a16:creationId xmlns:a16="http://schemas.microsoft.com/office/drawing/2014/main" id="{F6B088CA-3AFF-4E87-8E91-8A139DFAB6C0}"/>
                </a:ext>
              </a:extLst>
            </p:cNvPr>
            <p:cNvSpPr>
              <a:spLocks noChangeShapeType="1"/>
            </p:cNvSpPr>
            <p:nvPr/>
          </p:nvSpPr>
          <p:spPr bwMode="auto">
            <a:xfrm flipH="1">
              <a:off x="4368" y="2880"/>
              <a:ext cx="24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61" name="Line 51">
              <a:extLst>
                <a:ext uri="{FF2B5EF4-FFF2-40B4-BE49-F238E27FC236}">
                  <a16:creationId xmlns:a16="http://schemas.microsoft.com/office/drawing/2014/main" id="{1378128F-39EA-49C8-ADB7-333233FBA61B}"/>
                </a:ext>
              </a:extLst>
            </p:cNvPr>
            <p:cNvSpPr>
              <a:spLocks noChangeShapeType="1"/>
            </p:cNvSpPr>
            <p:nvPr/>
          </p:nvSpPr>
          <p:spPr bwMode="auto">
            <a:xfrm>
              <a:off x="4368" y="3024"/>
              <a:ext cx="2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62" name="Line 52">
              <a:extLst>
                <a:ext uri="{FF2B5EF4-FFF2-40B4-BE49-F238E27FC236}">
                  <a16:creationId xmlns:a16="http://schemas.microsoft.com/office/drawing/2014/main" id="{47AD0BE7-D3EE-47FE-9C5A-1A495B142037}"/>
                </a:ext>
              </a:extLst>
            </p:cNvPr>
            <p:cNvSpPr>
              <a:spLocks noChangeShapeType="1"/>
            </p:cNvSpPr>
            <p:nvPr/>
          </p:nvSpPr>
          <p:spPr bwMode="auto">
            <a:xfrm>
              <a:off x="4499" y="2729"/>
              <a:ext cx="0" cy="52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63" name="Line 53">
              <a:extLst>
                <a:ext uri="{FF2B5EF4-FFF2-40B4-BE49-F238E27FC236}">
                  <a16:creationId xmlns:a16="http://schemas.microsoft.com/office/drawing/2014/main" id="{C10504E7-C800-4106-A386-5168FC5BACB4}"/>
                </a:ext>
              </a:extLst>
            </p:cNvPr>
            <p:cNvSpPr>
              <a:spLocks noChangeShapeType="1"/>
            </p:cNvSpPr>
            <p:nvPr/>
          </p:nvSpPr>
          <p:spPr bwMode="auto">
            <a:xfrm flipH="1">
              <a:off x="4409" y="2482"/>
              <a:ext cx="19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64" name="Line 54">
              <a:extLst>
                <a:ext uri="{FF2B5EF4-FFF2-40B4-BE49-F238E27FC236}">
                  <a16:creationId xmlns:a16="http://schemas.microsoft.com/office/drawing/2014/main" id="{406AA3A3-B184-42B3-BD71-DCE39190B8C3}"/>
                </a:ext>
              </a:extLst>
            </p:cNvPr>
            <p:cNvSpPr>
              <a:spLocks noChangeShapeType="1"/>
            </p:cNvSpPr>
            <p:nvPr/>
          </p:nvSpPr>
          <p:spPr bwMode="auto">
            <a:xfrm>
              <a:off x="4416" y="2598"/>
              <a:ext cx="19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7432" name="Line 55">
            <a:extLst>
              <a:ext uri="{FF2B5EF4-FFF2-40B4-BE49-F238E27FC236}">
                <a16:creationId xmlns:a16="http://schemas.microsoft.com/office/drawing/2014/main" id="{11C3CAF1-1D48-43A6-8C8A-72EE4963C301}"/>
              </a:ext>
            </a:extLst>
          </p:cNvPr>
          <p:cNvSpPr>
            <a:spLocks noChangeShapeType="1"/>
          </p:cNvSpPr>
          <p:nvPr/>
        </p:nvSpPr>
        <p:spPr bwMode="auto">
          <a:xfrm flipH="1">
            <a:off x="3429000" y="3048000"/>
            <a:ext cx="3048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33" name="Text Box 56">
            <a:extLst>
              <a:ext uri="{FF2B5EF4-FFF2-40B4-BE49-F238E27FC236}">
                <a16:creationId xmlns:a16="http://schemas.microsoft.com/office/drawing/2014/main" id="{5AB3E574-67D6-4536-A298-A874CF2A3DA8}"/>
              </a:ext>
            </a:extLst>
          </p:cNvPr>
          <p:cNvSpPr txBox="1">
            <a:spLocks noChangeArrowheads="1"/>
          </p:cNvSpPr>
          <p:nvPr/>
        </p:nvSpPr>
        <p:spPr bwMode="auto">
          <a:xfrm>
            <a:off x="3717925" y="2628900"/>
            <a:ext cx="1460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fluid couplant</a:t>
            </a:r>
          </a:p>
        </p:txBody>
      </p:sp>
      <p:sp>
        <p:nvSpPr>
          <p:cNvPr id="17434" name="Line 57">
            <a:extLst>
              <a:ext uri="{FF2B5EF4-FFF2-40B4-BE49-F238E27FC236}">
                <a16:creationId xmlns:a16="http://schemas.microsoft.com/office/drawing/2014/main" id="{2A4C9E8B-DD1A-494F-A347-3C45E21C0D1E}"/>
              </a:ext>
            </a:extLst>
          </p:cNvPr>
          <p:cNvSpPr>
            <a:spLocks noChangeShapeType="1"/>
          </p:cNvSpPr>
          <p:nvPr/>
        </p:nvSpPr>
        <p:spPr bwMode="auto">
          <a:xfrm flipH="1">
            <a:off x="7391400" y="3124200"/>
            <a:ext cx="1524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35" name="Text Box 58">
            <a:extLst>
              <a:ext uri="{FF2B5EF4-FFF2-40B4-BE49-F238E27FC236}">
                <a16:creationId xmlns:a16="http://schemas.microsoft.com/office/drawing/2014/main" id="{41DC6A48-8ADA-4D79-8B18-17F4A812D554}"/>
              </a:ext>
            </a:extLst>
          </p:cNvPr>
          <p:cNvSpPr txBox="1">
            <a:spLocks noChangeArrowheads="1"/>
          </p:cNvSpPr>
          <p:nvPr/>
        </p:nvSpPr>
        <p:spPr bwMode="auto">
          <a:xfrm>
            <a:off x="7375525" y="2705100"/>
            <a:ext cx="16605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"solid" couplant</a:t>
            </a:r>
          </a:p>
        </p:txBody>
      </p:sp>
      <p:sp>
        <p:nvSpPr>
          <p:cNvPr id="17436" name="Line 60">
            <a:extLst>
              <a:ext uri="{FF2B5EF4-FFF2-40B4-BE49-F238E27FC236}">
                <a16:creationId xmlns:a16="http://schemas.microsoft.com/office/drawing/2014/main" id="{B03623FB-B10E-4F93-8998-B4D7493CC68E}"/>
              </a:ext>
            </a:extLst>
          </p:cNvPr>
          <p:cNvSpPr>
            <a:spLocks noChangeShapeType="1"/>
          </p:cNvSpPr>
          <p:nvPr/>
        </p:nvSpPr>
        <p:spPr bwMode="auto">
          <a:xfrm>
            <a:off x="2819400" y="3657600"/>
            <a:ext cx="0" cy="3810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37" name="Line 61">
            <a:extLst>
              <a:ext uri="{FF2B5EF4-FFF2-40B4-BE49-F238E27FC236}">
                <a16:creationId xmlns:a16="http://schemas.microsoft.com/office/drawing/2014/main" id="{D5B74F4B-35CE-4052-B7DB-CC59A81032B2}"/>
              </a:ext>
            </a:extLst>
          </p:cNvPr>
          <p:cNvSpPr>
            <a:spLocks noChangeShapeType="1"/>
          </p:cNvSpPr>
          <p:nvPr/>
        </p:nvSpPr>
        <p:spPr bwMode="auto">
          <a:xfrm>
            <a:off x="2438400" y="3657600"/>
            <a:ext cx="0" cy="3810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38" name="Line 63">
            <a:extLst>
              <a:ext uri="{FF2B5EF4-FFF2-40B4-BE49-F238E27FC236}">
                <a16:creationId xmlns:a16="http://schemas.microsoft.com/office/drawing/2014/main" id="{D90F26E1-E5AF-4267-A2F9-EAAC3CFF39C3}"/>
              </a:ext>
            </a:extLst>
          </p:cNvPr>
          <p:cNvSpPr>
            <a:spLocks noChangeShapeType="1"/>
          </p:cNvSpPr>
          <p:nvPr/>
        </p:nvSpPr>
        <p:spPr bwMode="auto">
          <a:xfrm>
            <a:off x="2667000" y="3048000"/>
            <a:ext cx="0" cy="3048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39" name="Text Box 64">
            <a:extLst>
              <a:ext uri="{FF2B5EF4-FFF2-40B4-BE49-F238E27FC236}">
                <a16:creationId xmlns:a16="http://schemas.microsoft.com/office/drawing/2014/main" id="{DE906FB5-88F6-40A6-807B-26D1DBA46DC5}"/>
              </a:ext>
            </a:extLst>
          </p:cNvPr>
          <p:cNvSpPr txBox="1">
            <a:spLocks noChangeArrowheads="1"/>
          </p:cNvSpPr>
          <p:nvPr/>
        </p:nvSpPr>
        <p:spPr bwMode="auto">
          <a:xfrm>
            <a:off x="1889125" y="1181100"/>
            <a:ext cx="1879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P-wave transducer</a:t>
            </a:r>
          </a:p>
        </p:txBody>
      </p:sp>
      <p:sp>
        <p:nvSpPr>
          <p:cNvPr id="17440" name="Text Box 65">
            <a:extLst>
              <a:ext uri="{FF2B5EF4-FFF2-40B4-BE49-F238E27FC236}">
                <a16:creationId xmlns:a16="http://schemas.microsoft.com/office/drawing/2014/main" id="{16D4F8C6-33B2-4722-AF30-DCE21E28169C}"/>
              </a:ext>
            </a:extLst>
          </p:cNvPr>
          <p:cNvSpPr txBox="1">
            <a:spLocks noChangeArrowheads="1"/>
          </p:cNvSpPr>
          <p:nvPr/>
        </p:nvSpPr>
        <p:spPr bwMode="auto">
          <a:xfrm>
            <a:off x="5927725" y="1257300"/>
            <a:ext cx="1879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S-wave transducer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Freeform 6">
            <a:extLst>
              <a:ext uri="{FF2B5EF4-FFF2-40B4-BE49-F238E27FC236}">
                <a16:creationId xmlns:a16="http://schemas.microsoft.com/office/drawing/2014/main" id="{9F0A8246-5AD8-4270-BA67-CA38DDA6AB8B}"/>
              </a:ext>
            </a:extLst>
          </p:cNvPr>
          <p:cNvSpPr>
            <a:spLocks/>
          </p:cNvSpPr>
          <p:nvPr/>
        </p:nvSpPr>
        <p:spPr bwMode="auto">
          <a:xfrm>
            <a:off x="4025900" y="1866900"/>
            <a:ext cx="1143000" cy="1143000"/>
          </a:xfrm>
          <a:custGeom>
            <a:avLst/>
            <a:gdLst>
              <a:gd name="T0" fmla="*/ 720 w 720"/>
              <a:gd name="T1" fmla="*/ 360 h 720"/>
              <a:gd name="T2" fmla="*/ 712 w 720"/>
              <a:gd name="T3" fmla="*/ 432 h 720"/>
              <a:gd name="T4" fmla="*/ 688 w 720"/>
              <a:gd name="T5" fmla="*/ 496 h 720"/>
              <a:gd name="T6" fmla="*/ 656 w 720"/>
              <a:gd name="T7" fmla="*/ 560 h 720"/>
              <a:gd name="T8" fmla="*/ 608 w 720"/>
              <a:gd name="T9" fmla="*/ 608 h 720"/>
              <a:gd name="T10" fmla="*/ 560 w 720"/>
              <a:gd name="T11" fmla="*/ 656 h 720"/>
              <a:gd name="T12" fmla="*/ 496 w 720"/>
              <a:gd name="T13" fmla="*/ 688 h 720"/>
              <a:gd name="T14" fmla="*/ 432 w 720"/>
              <a:gd name="T15" fmla="*/ 712 h 720"/>
              <a:gd name="T16" fmla="*/ 360 w 720"/>
              <a:gd name="T17" fmla="*/ 720 h 720"/>
              <a:gd name="T18" fmla="*/ 360 w 720"/>
              <a:gd name="T19" fmla="*/ 720 h 720"/>
              <a:gd name="T20" fmla="*/ 280 w 720"/>
              <a:gd name="T21" fmla="*/ 712 h 720"/>
              <a:gd name="T22" fmla="*/ 216 w 720"/>
              <a:gd name="T23" fmla="*/ 688 h 720"/>
              <a:gd name="T24" fmla="*/ 152 w 720"/>
              <a:gd name="T25" fmla="*/ 656 h 720"/>
              <a:gd name="T26" fmla="*/ 104 w 720"/>
              <a:gd name="T27" fmla="*/ 608 h 720"/>
              <a:gd name="T28" fmla="*/ 56 w 720"/>
              <a:gd name="T29" fmla="*/ 560 h 720"/>
              <a:gd name="T30" fmla="*/ 24 w 720"/>
              <a:gd name="T31" fmla="*/ 496 h 720"/>
              <a:gd name="T32" fmla="*/ 0 w 720"/>
              <a:gd name="T33" fmla="*/ 432 h 720"/>
              <a:gd name="T34" fmla="*/ 0 w 720"/>
              <a:gd name="T35" fmla="*/ 360 h 720"/>
              <a:gd name="T36" fmla="*/ 0 w 720"/>
              <a:gd name="T37" fmla="*/ 360 h 720"/>
              <a:gd name="T38" fmla="*/ 0 w 720"/>
              <a:gd name="T39" fmla="*/ 288 h 720"/>
              <a:gd name="T40" fmla="*/ 24 w 720"/>
              <a:gd name="T41" fmla="*/ 216 h 720"/>
              <a:gd name="T42" fmla="*/ 56 w 720"/>
              <a:gd name="T43" fmla="*/ 160 h 720"/>
              <a:gd name="T44" fmla="*/ 104 w 720"/>
              <a:gd name="T45" fmla="*/ 104 h 720"/>
              <a:gd name="T46" fmla="*/ 152 w 720"/>
              <a:gd name="T47" fmla="*/ 56 h 720"/>
              <a:gd name="T48" fmla="*/ 216 w 720"/>
              <a:gd name="T49" fmla="*/ 24 h 720"/>
              <a:gd name="T50" fmla="*/ 280 w 720"/>
              <a:gd name="T51" fmla="*/ 8 h 720"/>
              <a:gd name="T52" fmla="*/ 360 w 720"/>
              <a:gd name="T53" fmla="*/ 0 h 720"/>
              <a:gd name="T54" fmla="*/ 360 w 720"/>
              <a:gd name="T55" fmla="*/ 0 h 720"/>
              <a:gd name="T56" fmla="*/ 432 w 720"/>
              <a:gd name="T57" fmla="*/ 8 h 720"/>
              <a:gd name="T58" fmla="*/ 496 w 720"/>
              <a:gd name="T59" fmla="*/ 24 h 720"/>
              <a:gd name="T60" fmla="*/ 560 w 720"/>
              <a:gd name="T61" fmla="*/ 56 h 720"/>
              <a:gd name="T62" fmla="*/ 608 w 720"/>
              <a:gd name="T63" fmla="*/ 104 h 720"/>
              <a:gd name="T64" fmla="*/ 656 w 720"/>
              <a:gd name="T65" fmla="*/ 160 h 720"/>
              <a:gd name="T66" fmla="*/ 688 w 720"/>
              <a:gd name="T67" fmla="*/ 216 h 720"/>
              <a:gd name="T68" fmla="*/ 712 w 720"/>
              <a:gd name="T69" fmla="*/ 288 h 720"/>
              <a:gd name="T70" fmla="*/ 720 w 720"/>
              <a:gd name="T71" fmla="*/ 360 h 7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0"/>
              <a:gd name="T109" fmla="*/ 0 h 720"/>
              <a:gd name="T110" fmla="*/ 720 w 720"/>
              <a:gd name="T111" fmla="*/ 720 h 72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0" h="720">
                <a:moveTo>
                  <a:pt x="720" y="360"/>
                </a:moveTo>
                <a:lnTo>
                  <a:pt x="712" y="432"/>
                </a:lnTo>
                <a:lnTo>
                  <a:pt x="688" y="496"/>
                </a:lnTo>
                <a:lnTo>
                  <a:pt x="656" y="560"/>
                </a:lnTo>
                <a:lnTo>
                  <a:pt x="608" y="608"/>
                </a:lnTo>
                <a:lnTo>
                  <a:pt x="560" y="656"/>
                </a:lnTo>
                <a:lnTo>
                  <a:pt x="496" y="688"/>
                </a:lnTo>
                <a:lnTo>
                  <a:pt x="432" y="712"/>
                </a:lnTo>
                <a:lnTo>
                  <a:pt x="360" y="720"/>
                </a:lnTo>
                <a:lnTo>
                  <a:pt x="280" y="712"/>
                </a:lnTo>
                <a:lnTo>
                  <a:pt x="216" y="688"/>
                </a:lnTo>
                <a:lnTo>
                  <a:pt x="152" y="656"/>
                </a:lnTo>
                <a:lnTo>
                  <a:pt x="104" y="608"/>
                </a:lnTo>
                <a:lnTo>
                  <a:pt x="56" y="560"/>
                </a:lnTo>
                <a:lnTo>
                  <a:pt x="24" y="496"/>
                </a:lnTo>
                <a:lnTo>
                  <a:pt x="0" y="432"/>
                </a:lnTo>
                <a:lnTo>
                  <a:pt x="0" y="360"/>
                </a:lnTo>
                <a:lnTo>
                  <a:pt x="0" y="288"/>
                </a:lnTo>
                <a:lnTo>
                  <a:pt x="24" y="216"/>
                </a:lnTo>
                <a:lnTo>
                  <a:pt x="56" y="160"/>
                </a:lnTo>
                <a:lnTo>
                  <a:pt x="104" y="104"/>
                </a:lnTo>
                <a:lnTo>
                  <a:pt x="152" y="56"/>
                </a:lnTo>
                <a:lnTo>
                  <a:pt x="216" y="24"/>
                </a:lnTo>
                <a:lnTo>
                  <a:pt x="280" y="8"/>
                </a:lnTo>
                <a:lnTo>
                  <a:pt x="360" y="0"/>
                </a:lnTo>
                <a:lnTo>
                  <a:pt x="432" y="8"/>
                </a:lnTo>
                <a:lnTo>
                  <a:pt x="496" y="24"/>
                </a:lnTo>
                <a:lnTo>
                  <a:pt x="560" y="56"/>
                </a:lnTo>
                <a:lnTo>
                  <a:pt x="608" y="104"/>
                </a:lnTo>
                <a:lnTo>
                  <a:pt x="656" y="160"/>
                </a:lnTo>
                <a:lnTo>
                  <a:pt x="688" y="216"/>
                </a:lnTo>
                <a:lnTo>
                  <a:pt x="712" y="288"/>
                </a:lnTo>
                <a:lnTo>
                  <a:pt x="720" y="3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52" name="Freeform 7">
            <a:extLst>
              <a:ext uri="{FF2B5EF4-FFF2-40B4-BE49-F238E27FC236}">
                <a16:creationId xmlns:a16="http://schemas.microsoft.com/office/drawing/2014/main" id="{D79D17F9-C3DD-4638-BD91-148136D7574C}"/>
              </a:ext>
            </a:extLst>
          </p:cNvPr>
          <p:cNvSpPr>
            <a:spLocks/>
          </p:cNvSpPr>
          <p:nvPr/>
        </p:nvSpPr>
        <p:spPr bwMode="auto">
          <a:xfrm>
            <a:off x="4025900" y="1866900"/>
            <a:ext cx="1143000" cy="1143000"/>
          </a:xfrm>
          <a:custGeom>
            <a:avLst/>
            <a:gdLst>
              <a:gd name="T0" fmla="*/ 712 w 720"/>
              <a:gd name="T1" fmla="*/ 432 h 720"/>
              <a:gd name="T2" fmla="*/ 688 w 720"/>
              <a:gd name="T3" fmla="*/ 496 h 720"/>
              <a:gd name="T4" fmla="*/ 656 w 720"/>
              <a:gd name="T5" fmla="*/ 560 h 720"/>
              <a:gd name="T6" fmla="*/ 608 w 720"/>
              <a:gd name="T7" fmla="*/ 608 h 720"/>
              <a:gd name="T8" fmla="*/ 560 w 720"/>
              <a:gd name="T9" fmla="*/ 656 h 720"/>
              <a:gd name="T10" fmla="*/ 496 w 720"/>
              <a:gd name="T11" fmla="*/ 688 h 720"/>
              <a:gd name="T12" fmla="*/ 432 w 720"/>
              <a:gd name="T13" fmla="*/ 712 h 720"/>
              <a:gd name="T14" fmla="*/ 360 w 720"/>
              <a:gd name="T15" fmla="*/ 720 h 720"/>
              <a:gd name="T16" fmla="*/ 360 w 720"/>
              <a:gd name="T17" fmla="*/ 720 h 720"/>
              <a:gd name="T18" fmla="*/ 280 w 720"/>
              <a:gd name="T19" fmla="*/ 712 h 720"/>
              <a:gd name="T20" fmla="*/ 216 w 720"/>
              <a:gd name="T21" fmla="*/ 688 h 720"/>
              <a:gd name="T22" fmla="*/ 152 w 720"/>
              <a:gd name="T23" fmla="*/ 656 h 720"/>
              <a:gd name="T24" fmla="*/ 104 w 720"/>
              <a:gd name="T25" fmla="*/ 608 h 720"/>
              <a:gd name="T26" fmla="*/ 56 w 720"/>
              <a:gd name="T27" fmla="*/ 560 h 720"/>
              <a:gd name="T28" fmla="*/ 24 w 720"/>
              <a:gd name="T29" fmla="*/ 496 h 720"/>
              <a:gd name="T30" fmla="*/ 0 w 720"/>
              <a:gd name="T31" fmla="*/ 432 h 720"/>
              <a:gd name="T32" fmla="*/ 0 w 720"/>
              <a:gd name="T33" fmla="*/ 360 h 720"/>
              <a:gd name="T34" fmla="*/ 0 w 720"/>
              <a:gd name="T35" fmla="*/ 360 h 720"/>
              <a:gd name="T36" fmla="*/ 0 w 720"/>
              <a:gd name="T37" fmla="*/ 288 h 720"/>
              <a:gd name="T38" fmla="*/ 24 w 720"/>
              <a:gd name="T39" fmla="*/ 216 h 720"/>
              <a:gd name="T40" fmla="*/ 56 w 720"/>
              <a:gd name="T41" fmla="*/ 160 h 720"/>
              <a:gd name="T42" fmla="*/ 104 w 720"/>
              <a:gd name="T43" fmla="*/ 104 h 720"/>
              <a:gd name="T44" fmla="*/ 152 w 720"/>
              <a:gd name="T45" fmla="*/ 56 h 720"/>
              <a:gd name="T46" fmla="*/ 216 w 720"/>
              <a:gd name="T47" fmla="*/ 24 h 720"/>
              <a:gd name="T48" fmla="*/ 280 w 720"/>
              <a:gd name="T49" fmla="*/ 8 h 720"/>
              <a:gd name="T50" fmla="*/ 360 w 720"/>
              <a:gd name="T51" fmla="*/ 0 h 720"/>
              <a:gd name="T52" fmla="*/ 360 w 720"/>
              <a:gd name="T53" fmla="*/ 0 h 720"/>
              <a:gd name="T54" fmla="*/ 432 w 720"/>
              <a:gd name="T55" fmla="*/ 8 h 720"/>
              <a:gd name="T56" fmla="*/ 496 w 720"/>
              <a:gd name="T57" fmla="*/ 24 h 720"/>
              <a:gd name="T58" fmla="*/ 560 w 720"/>
              <a:gd name="T59" fmla="*/ 56 h 720"/>
              <a:gd name="T60" fmla="*/ 608 w 720"/>
              <a:gd name="T61" fmla="*/ 104 h 720"/>
              <a:gd name="T62" fmla="*/ 656 w 720"/>
              <a:gd name="T63" fmla="*/ 160 h 720"/>
              <a:gd name="T64" fmla="*/ 688 w 720"/>
              <a:gd name="T65" fmla="*/ 216 h 720"/>
              <a:gd name="T66" fmla="*/ 712 w 720"/>
              <a:gd name="T67" fmla="*/ 288 h 720"/>
              <a:gd name="T68" fmla="*/ 720 w 720"/>
              <a:gd name="T69" fmla="*/ 360 h 7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20"/>
              <a:gd name="T106" fmla="*/ 0 h 720"/>
              <a:gd name="T107" fmla="*/ 720 w 720"/>
              <a:gd name="T108" fmla="*/ 720 h 7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20" h="720">
                <a:moveTo>
                  <a:pt x="720" y="360"/>
                </a:moveTo>
                <a:lnTo>
                  <a:pt x="712" y="432"/>
                </a:lnTo>
                <a:lnTo>
                  <a:pt x="688" y="496"/>
                </a:lnTo>
                <a:lnTo>
                  <a:pt x="656" y="560"/>
                </a:lnTo>
                <a:lnTo>
                  <a:pt x="608" y="608"/>
                </a:lnTo>
                <a:lnTo>
                  <a:pt x="560" y="656"/>
                </a:lnTo>
                <a:lnTo>
                  <a:pt x="496" y="688"/>
                </a:lnTo>
                <a:lnTo>
                  <a:pt x="432" y="712"/>
                </a:lnTo>
                <a:lnTo>
                  <a:pt x="360" y="720"/>
                </a:lnTo>
                <a:lnTo>
                  <a:pt x="280" y="712"/>
                </a:lnTo>
                <a:lnTo>
                  <a:pt x="216" y="688"/>
                </a:lnTo>
                <a:lnTo>
                  <a:pt x="152" y="656"/>
                </a:lnTo>
                <a:lnTo>
                  <a:pt x="104" y="608"/>
                </a:lnTo>
                <a:lnTo>
                  <a:pt x="56" y="560"/>
                </a:lnTo>
                <a:lnTo>
                  <a:pt x="24" y="496"/>
                </a:lnTo>
                <a:lnTo>
                  <a:pt x="0" y="432"/>
                </a:lnTo>
                <a:lnTo>
                  <a:pt x="0" y="360"/>
                </a:lnTo>
                <a:lnTo>
                  <a:pt x="0" y="288"/>
                </a:lnTo>
                <a:lnTo>
                  <a:pt x="24" y="216"/>
                </a:lnTo>
                <a:lnTo>
                  <a:pt x="56" y="160"/>
                </a:lnTo>
                <a:lnTo>
                  <a:pt x="104" y="104"/>
                </a:lnTo>
                <a:lnTo>
                  <a:pt x="152" y="56"/>
                </a:lnTo>
                <a:lnTo>
                  <a:pt x="216" y="24"/>
                </a:lnTo>
                <a:lnTo>
                  <a:pt x="280" y="8"/>
                </a:lnTo>
                <a:lnTo>
                  <a:pt x="360" y="0"/>
                </a:lnTo>
                <a:lnTo>
                  <a:pt x="432" y="8"/>
                </a:lnTo>
                <a:lnTo>
                  <a:pt x="496" y="24"/>
                </a:lnTo>
                <a:lnTo>
                  <a:pt x="560" y="56"/>
                </a:lnTo>
                <a:lnTo>
                  <a:pt x="608" y="104"/>
                </a:lnTo>
                <a:lnTo>
                  <a:pt x="656" y="160"/>
                </a:lnTo>
                <a:lnTo>
                  <a:pt x="688" y="216"/>
                </a:lnTo>
                <a:lnTo>
                  <a:pt x="712" y="288"/>
                </a:lnTo>
                <a:lnTo>
                  <a:pt x="720" y="36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grpSp>
        <p:nvGrpSpPr>
          <p:cNvPr id="2053" name="Group 109">
            <a:extLst>
              <a:ext uri="{FF2B5EF4-FFF2-40B4-BE49-F238E27FC236}">
                <a16:creationId xmlns:a16="http://schemas.microsoft.com/office/drawing/2014/main" id="{60F98BFF-EB2C-4A10-8E70-54D45E2EB025}"/>
              </a:ext>
            </a:extLst>
          </p:cNvPr>
          <p:cNvGrpSpPr>
            <a:grpSpLocks/>
          </p:cNvGrpSpPr>
          <p:nvPr/>
        </p:nvGrpSpPr>
        <p:grpSpPr bwMode="auto">
          <a:xfrm>
            <a:off x="3492500" y="914400"/>
            <a:ext cx="2451100" cy="114300"/>
            <a:chOff x="2200" y="576"/>
            <a:chExt cx="1544" cy="72"/>
          </a:xfrm>
        </p:grpSpPr>
        <p:sp>
          <p:nvSpPr>
            <p:cNvPr id="2143" name="Freeform 8">
              <a:extLst>
                <a:ext uri="{FF2B5EF4-FFF2-40B4-BE49-F238E27FC236}">
                  <a16:creationId xmlns:a16="http://schemas.microsoft.com/office/drawing/2014/main" id="{A0FFC286-D030-49CC-9551-739A338746CC}"/>
                </a:ext>
              </a:extLst>
            </p:cNvPr>
            <p:cNvSpPr>
              <a:spLocks/>
            </p:cNvSpPr>
            <p:nvPr/>
          </p:nvSpPr>
          <p:spPr bwMode="auto">
            <a:xfrm>
              <a:off x="2200" y="576"/>
              <a:ext cx="112" cy="72"/>
            </a:xfrm>
            <a:custGeom>
              <a:avLst/>
              <a:gdLst>
                <a:gd name="T0" fmla="*/ 112 w 112"/>
                <a:gd name="T1" fmla="*/ 0 h 72"/>
                <a:gd name="T2" fmla="*/ 104 w 112"/>
                <a:gd name="T3" fmla="*/ 24 h 72"/>
                <a:gd name="T4" fmla="*/ 104 w 112"/>
                <a:gd name="T5" fmla="*/ 24 h 72"/>
                <a:gd name="T6" fmla="*/ 80 w 112"/>
                <a:gd name="T7" fmla="*/ 48 h 72"/>
                <a:gd name="T8" fmla="*/ 80 w 112"/>
                <a:gd name="T9" fmla="*/ 48 h 72"/>
                <a:gd name="T10" fmla="*/ 40 w 112"/>
                <a:gd name="T11" fmla="*/ 64 h 72"/>
                <a:gd name="T12" fmla="*/ 40 w 112"/>
                <a:gd name="T13" fmla="*/ 64 h 72"/>
                <a:gd name="T14" fmla="*/ 0 w 112"/>
                <a:gd name="T15" fmla="*/ 72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0"/>
                  </a:moveTo>
                  <a:lnTo>
                    <a:pt x="104" y="24"/>
                  </a:lnTo>
                  <a:lnTo>
                    <a:pt x="80" y="48"/>
                  </a:lnTo>
                  <a:lnTo>
                    <a:pt x="40" y="64"/>
                  </a:lnTo>
                  <a:lnTo>
                    <a:pt x="0" y="72"/>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44" name="Freeform 9">
              <a:extLst>
                <a:ext uri="{FF2B5EF4-FFF2-40B4-BE49-F238E27FC236}">
                  <a16:creationId xmlns:a16="http://schemas.microsoft.com/office/drawing/2014/main" id="{DAB00793-3105-4CA1-858F-E3F2CE611367}"/>
                </a:ext>
              </a:extLst>
            </p:cNvPr>
            <p:cNvSpPr>
              <a:spLocks/>
            </p:cNvSpPr>
            <p:nvPr/>
          </p:nvSpPr>
          <p:spPr bwMode="auto">
            <a:xfrm>
              <a:off x="2312" y="576"/>
              <a:ext cx="112" cy="72"/>
            </a:xfrm>
            <a:custGeom>
              <a:avLst/>
              <a:gdLst>
                <a:gd name="T0" fmla="*/ 112 w 112"/>
                <a:gd name="T1" fmla="*/ 72 h 72"/>
                <a:gd name="T2" fmla="*/ 72 w 112"/>
                <a:gd name="T3" fmla="*/ 72 h 72"/>
                <a:gd name="T4" fmla="*/ 72 w 112"/>
                <a:gd name="T5" fmla="*/ 72 h 72"/>
                <a:gd name="T6" fmla="*/ 32 w 112"/>
                <a:gd name="T7" fmla="*/ 56 h 72"/>
                <a:gd name="T8" fmla="*/ 32 w 112"/>
                <a:gd name="T9" fmla="*/ 56 h 72"/>
                <a:gd name="T10" fmla="*/ 8 w 112"/>
                <a:gd name="T11" fmla="*/ 32 h 72"/>
                <a:gd name="T12" fmla="*/ 8 w 112"/>
                <a:gd name="T13" fmla="*/ 32 h 72"/>
                <a:gd name="T14" fmla="*/ 0 w 112"/>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72"/>
                  </a:moveTo>
                  <a:lnTo>
                    <a:pt x="72" y="72"/>
                  </a:lnTo>
                  <a:lnTo>
                    <a:pt x="32" y="56"/>
                  </a:lnTo>
                  <a:lnTo>
                    <a:pt x="8" y="32"/>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45" name="Freeform 10">
              <a:extLst>
                <a:ext uri="{FF2B5EF4-FFF2-40B4-BE49-F238E27FC236}">
                  <a16:creationId xmlns:a16="http://schemas.microsoft.com/office/drawing/2014/main" id="{4BF36748-6014-4FC8-9A62-9EDA13AFF0BB}"/>
                </a:ext>
              </a:extLst>
            </p:cNvPr>
            <p:cNvSpPr>
              <a:spLocks/>
            </p:cNvSpPr>
            <p:nvPr/>
          </p:nvSpPr>
          <p:spPr bwMode="auto">
            <a:xfrm>
              <a:off x="2416" y="576"/>
              <a:ext cx="112" cy="72"/>
            </a:xfrm>
            <a:custGeom>
              <a:avLst/>
              <a:gdLst>
                <a:gd name="T0" fmla="*/ 112 w 112"/>
                <a:gd name="T1" fmla="*/ 0 h 72"/>
                <a:gd name="T2" fmla="*/ 104 w 112"/>
                <a:gd name="T3" fmla="*/ 24 h 72"/>
                <a:gd name="T4" fmla="*/ 104 w 112"/>
                <a:gd name="T5" fmla="*/ 24 h 72"/>
                <a:gd name="T6" fmla="*/ 80 w 112"/>
                <a:gd name="T7" fmla="*/ 48 h 72"/>
                <a:gd name="T8" fmla="*/ 80 w 112"/>
                <a:gd name="T9" fmla="*/ 48 h 72"/>
                <a:gd name="T10" fmla="*/ 48 w 112"/>
                <a:gd name="T11" fmla="*/ 64 h 72"/>
                <a:gd name="T12" fmla="*/ 48 w 112"/>
                <a:gd name="T13" fmla="*/ 64 h 72"/>
                <a:gd name="T14" fmla="*/ 0 w 112"/>
                <a:gd name="T15" fmla="*/ 72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0"/>
                  </a:moveTo>
                  <a:lnTo>
                    <a:pt x="104" y="24"/>
                  </a:lnTo>
                  <a:lnTo>
                    <a:pt x="80" y="48"/>
                  </a:lnTo>
                  <a:lnTo>
                    <a:pt x="48" y="64"/>
                  </a:lnTo>
                  <a:lnTo>
                    <a:pt x="0" y="72"/>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46" name="Freeform 11">
              <a:extLst>
                <a:ext uri="{FF2B5EF4-FFF2-40B4-BE49-F238E27FC236}">
                  <a16:creationId xmlns:a16="http://schemas.microsoft.com/office/drawing/2014/main" id="{AA8BEB86-6D66-46E0-959B-FBE0C1D87D22}"/>
                </a:ext>
              </a:extLst>
            </p:cNvPr>
            <p:cNvSpPr>
              <a:spLocks/>
            </p:cNvSpPr>
            <p:nvPr/>
          </p:nvSpPr>
          <p:spPr bwMode="auto">
            <a:xfrm>
              <a:off x="2536" y="576"/>
              <a:ext cx="112" cy="72"/>
            </a:xfrm>
            <a:custGeom>
              <a:avLst/>
              <a:gdLst>
                <a:gd name="T0" fmla="*/ 112 w 112"/>
                <a:gd name="T1" fmla="*/ 72 h 72"/>
                <a:gd name="T2" fmla="*/ 64 w 112"/>
                <a:gd name="T3" fmla="*/ 72 h 72"/>
                <a:gd name="T4" fmla="*/ 64 w 112"/>
                <a:gd name="T5" fmla="*/ 72 h 72"/>
                <a:gd name="T6" fmla="*/ 32 w 112"/>
                <a:gd name="T7" fmla="*/ 56 h 72"/>
                <a:gd name="T8" fmla="*/ 32 w 112"/>
                <a:gd name="T9" fmla="*/ 56 h 72"/>
                <a:gd name="T10" fmla="*/ 8 w 112"/>
                <a:gd name="T11" fmla="*/ 32 h 72"/>
                <a:gd name="T12" fmla="*/ 8 w 112"/>
                <a:gd name="T13" fmla="*/ 32 h 72"/>
                <a:gd name="T14" fmla="*/ 0 w 112"/>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72"/>
                  </a:moveTo>
                  <a:lnTo>
                    <a:pt x="64" y="72"/>
                  </a:lnTo>
                  <a:lnTo>
                    <a:pt x="32" y="56"/>
                  </a:lnTo>
                  <a:lnTo>
                    <a:pt x="8" y="32"/>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47" name="Freeform 12">
              <a:extLst>
                <a:ext uri="{FF2B5EF4-FFF2-40B4-BE49-F238E27FC236}">
                  <a16:creationId xmlns:a16="http://schemas.microsoft.com/office/drawing/2014/main" id="{1B010678-FD9D-4CD3-81D3-A36F207520D1}"/>
                </a:ext>
              </a:extLst>
            </p:cNvPr>
            <p:cNvSpPr>
              <a:spLocks/>
            </p:cNvSpPr>
            <p:nvPr/>
          </p:nvSpPr>
          <p:spPr bwMode="auto">
            <a:xfrm>
              <a:off x="2640" y="576"/>
              <a:ext cx="112" cy="72"/>
            </a:xfrm>
            <a:custGeom>
              <a:avLst/>
              <a:gdLst>
                <a:gd name="T0" fmla="*/ 112 w 112"/>
                <a:gd name="T1" fmla="*/ 0 h 72"/>
                <a:gd name="T2" fmla="*/ 104 w 112"/>
                <a:gd name="T3" fmla="*/ 24 h 72"/>
                <a:gd name="T4" fmla="*/ 104 w 112"/>
                <a:gd name="T5" fmla="*/ 24 h 72"/>
                <a:gd name="T6" fmla="*/ 80 w 112"/>
                <a:gd name="T7" fmla="*/ 48 h 72"/>
                <a:gd name="T8" fmla="*/ 80 w 112"/>
                <a:gd name="T9" fmla="*/ 48 h 72"/>
                <a:gd name="T10" fmla="*/ 40 w 112"/>
                <a:gd name="T11" fmla="*/ 64 h 72"/>
                <a:gd name="T12" fmla="*/ 40 w 112"/>
                <a:gd name="T13" fmla="*/ 64 h 72"/>
                <a:gd name="T14" fmla="*/ 0 w 112"/>
                <a:gd name="T15" fmla="*/ 72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0"/>
                  </a:moveTo>
                  <a:lnTo>
                    <a:pt x="104" y="24"/>
                  </a:lnTo>
                  <a:lnTo>
                    <a:pt x="80" y="48"/>
                  </a:lnTo>
                  <a:lnTo>
                    <a:pt x="40" y="64"/>
                  </a:lnTo>
                  <a:lnTo>
                    <a:pt x="0" y="72"/>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48" name="Freeform 13">
              <a:extLst>
                <a:ext uri="{FF2B5EF4-FFF2-40B4-BE49-F238E27FC236}">
                  <a16:creationId xmlns:a16="http://schemas.microsoft.com/office/drawing/2014/main" id="{DE50E0E8-943E-4EEF-820F-38576E4B8178}"/>
                </a:ext>
              </a:extLst>
            </p:cNvPr>
            <p:cNvSpPr>
              <a:spLocks/>
            </p:cNvSpPr>
            <p:nvPr/>
          </p:nvSpPr>
          <p:spPr bwMode="auto">
            <a:xfrm>
              <a:off x="2752" y="576"/>
              <a:ext cx="112" cy="72"/>
            </a:xfrm>
            <a:custGeom>
              <a:avLst/>
              <a:gdLst>
                <a:gd name="T0" fmla="*/ 112 w 112"/>
                <a:gd name="T1" fmla="*/ 72 h 72"/>
                <a:gd name="T2" fmla="*/ 72 w 112"/>
                <a:gd name="T3" fmla="*/ 72 h 72"/>
                <a:gd name="T4" fmla="*/ 72 w 112"/>
                <a:gd name="T5" fmla="*/ 72 h 72"/>
                <a:gd name="T6" fmla="*/ 32 w 112"/>
                <a:gd name="T7" fmla="*/ 56 h 72"/>
                <a:gd name="T8" fmla="*/ 32 w 112"/>
                <a:gd name="T9" fmla="*/ 56 h 72"/>
                <a:gd name="T10" fmla="*/ 8 w 112"/>
                <a:gd name="T11" fmla="*/ 32 h 72"/>
                <a:gd name="T12" fmla="*/ 8 w 112"/>
                <a:gd name="T13" fmla="*/ 32 h 72"/>
                <a:gd name="T14" fmla="*/ 0 w 112"/>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72"/>
                  </a:moveTo>
                  <a:lnTo>
                    <a:pt x="72" y="72"/>
                  </a:lnTo>
                  <a:lnTo>
                    <a:pt x="32" y="56"/>
                  </a:lnTo>
                  <a:lnTo>
                    <a:pt x="8" y="32"/>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49" name="Freeform 14">
              <a:extLst>
                <a:ext uri="{FF2B5EF4-FFF2-40B4-BE49-F238E27FC236}">
                  <a16:creationId xmlns:a16="http://schemas.microsoft.com/office/drawing/2014/main" id="{65967B43-AACA-43D2-9BB0-9DC8A5B35151}"/>
                </a:ext>
              </a:extLst>
            </p:cNvPr>
            <p:cNvSpPr>
              <a:spLocks/>
            </p:cNvSpPr>
            <p:nvPr/>
          </p:nvSpPr>
          <p:spPr bwMode="auto">
            <a:xfrm>
              <a:off x="2856" y="576"/>
              <a:ext cx="112" cy="72"/>
            </a:xfrm>
            <a:custGeom>
              <a:avLst/>
              <a:gdLst>
                <a:gd name="T0" fmla="*/ 112 w 112"/>
                <a:gd name="T1" fmla="*/ 0 h 72"/>
                <a:gd name="T2" fmla="*/ 104 w 112"/>
                <a:gd name="T3" fmla="*/ 24 h 72"/>
                <a:gd name="T4" fmla="*/ 104 w 112"/>
                <a:gd name="T5" fmla="*/ 24 h 72"/>
                <a:gd name="T6" fmla="*/ 80 w 112"/>
                <a:gd name="T7" fmla="*/ 48 h 72"/>
                <a:gd name="T8" fmla="*/ 80 w 112"/>
                <a:gd name="T9" fmla="*/ 48 h 72"/>
                <a:gd name="T10" fmla="*/ 48 w 112"/>
                <a:gd name="T11" fmla="*/ 64 h 72"/>
                <a:gd name="T12" fmla="*/ 48 w 112"/>
                <a:gd name="T13" fmla="*/ 64 h 72"/>
                <a:gd name="T14" fmla="*/ 0 w 112"/>
                <a:gd name="T15" fmla="*/ 72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0"/>
                  </a:moveTo>
                  <a:lnTo>
                    <a:pt x="104" y="24"/>
                  </a:lnTo>
                  <a:lnTo>
                    <a:pt x="80" y="48"/>
                  </a:lnTo>
                  <a:lnTo>
                    <a:pt x="48" y="64"/>
                  </a:lnTo>
                  <a:lnTo>
                    <a:pt x="0" y="72"/>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50" name="Freeform 15">
              <a:extLst>
                <a:ext uri="{FF2B5EF4-FFF2-40B4-BE49-F238E27FC236}">
                  <a16:creationId xmlns:a16="http://schemas.microsoft.com/office/drawing/2014/main" id="{E5E9BC36-0858-4928-8E67-E495ACE5A710}"/>
                </a:ext>
              </a:extLst>
            </p:cNvPr>
            <p:cNvSpPr>
              <a:spLocks/>
            </p:cNvSpPr>
            <p:nvPr/>
          </p:nvSpPr>
          <p:spPr bwMode="auto">
            <a:xfrm>
              <a:off x="2976" y="576"/>
              <a:ext cx="112" cy="72"/>
            </a:xfrm>
            <a:custGeom>
              <a:avLst/>
              <a:gdLst>
                <a:gd name="T0" fmla="*/ 112 w 112"/>
                <a:gd name="T1" fmla="*/ 72 h 72"/>
                <a:gd name="T2" fmla="*/ 64 w 112"/>
                <a:gd name="T3" fmla="*/ 72 h 72"/>
                <a:gd name="T4" fmla="*/ 64 w 112"/>
                <a:gd name="T5" fmla="*/ 72 h 72"/>
                <a:gd name="T6" fmla="*/ 32 w 112"/>
                <a:gd name="T7" fmla="*/ 56 h 72"/>
                <a:gd name="T8" fmla="*/ 32 w 112"/>
                <a:gd name="T9" fmla="*/ 56 h 72"/>
                <a:gd name="T10" fmla="*/ 8 w 112"/>
                <a:gd name="T11" fmla="*/ 32 h 72"/>
                <a:gd name="T12" fmla="*/ 8 w 112"/>
                <a:gd name="T13" fmla="*/ 32 h 72"/>
                <a:gd name="T14" fmla="*/ 0 w 112"/>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72"/>
                  </a:moveTo>
                  <a:lnTo>
                    <a:pt x="64" y="72"/>
                  </a:lnTo>
                  <a:lnTo>
                    <a:pt x="32" y="56"/>
                  </a:lnTo>
                  <a:lnTo>
                    <a:pt x="8" y="32"/>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51" name="Freeform 16">
              <a:extLst>
                <a:ext uri="{FF2B5EF4-FFF2-40B4-BE49-F238E27FC236}">
                  <a16:creationId xmlns:a16="http://schemas.microsoft.com/office/drawing/2014/main" id="{CEA85F8F-B947-42F0-BB86-F81A14E781BB}"/>
                </a:ext>
              </a:extLst>
            </p:cNvPr>
            <p:cNvSpPr>
              <a:spLocks/>
            </p:cNvSpPr>
            <p:nvPr/>
          </p:nvSpPr>
          <p:spPr bwMode="auto">
            <a:xfrm>
              <a:off x="3080" y="576"/>
              <a:ext cx="112" cy="72"/>
            </a:xfrm>
            <a:custGeom>
              <a:avLst/>
              <a:gdLst>
                <a:gd name="T0" fmla="*/ 112 w 112"/>
                <a:gd name="T1" fmla="*/ 0 h 72"/>
                <a:gd name="T2" fmla="*/ 104 w 112"/>
                <a:gd name="T3" fmla="*/ 24 h 72"/>
                <a:gd name="T4" fmla="*/ 104 w 112"/>
                <a:gd name="T5" fmla="*/ 24 h 72"/>
                <a:gd name="T6" fmla="*/ 80 w 112"/>
                <a:gd name="T7" fmla="*/ 48 h 72"/>
                <a:gd name="T8" fmla="*/ 80 w 112"/>
                <a:gd name="T9" fmla="*/ 48 h 72"/>
                <a:gd name="T10" fmla="*/ 40 w 112"/>
                <a:gd name="T11" fmla="*/ 64 h 72"/>
                <a:gd name="T12" fmla="*/ 40 w 112"/>
                <a:gd name="T13" fmla="*/ 64 h 72"/>
                <a:gd name="T14" fmla="*/ 0 w 112"/>
                <a:gd name="T15" fmla="*/ 72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0"/>
                  </a:moveTo>
                  <a:lnTo>
                    <a:pt x="104" y="24"/>
                  </a:lnTo>
                  <a:lnTo>
                    <a:pt x="80" y="48"/>
                  </a:lnTo>
                  <a:lnTo>
                    <a:pt x="40" y="64"/>
                  </a:lnTo>
                  <a:lnTo>
                    <a:pt x="0" y="72"/>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52" name="Freeform 17">
              <a:extLst>
                <a:ext uri="{FF2B5EF4-FFF2-40B4-BE49-F238E27FC236}">
                  <a16:creationId xmlns:a16="http://schemas.microsoft.com/office/drawing/2014/main" id="{0799E812-1CFD-4A60-9AE0-313111E8FF4C}"/>
                </a:ext>
              </a:extLst>
            </p:cNvPr>
            <p:cNvSpPr>
              <a:spLocks/>
            </p:cNvSpPr>
            <p:nvPr/>
          </p:nvSpPr>
          <p:spPr bwMode="auto">
            <a:xfrm>
              <a:off x="3192" y="576"/>
              <a:ext cx="112" cy="72"/>
            </a:xfrm>
            <a:custGeom>
              <a:avLst/>
              <a:gdLst>
                <a:gd name="T0" fmla="*/ 112 w 112"/>
                <a:gd name="T1" fmla="*/ 72 h 72"/>
                <a:gd name="T2" fmla="*/ 72 w 112"/>
                <a:gd name="T3" fmla="*/ 72 h 72"/>
                <a:gd name="T4" fmla="*/ 72 w 112"/>
                <a:gd name="T5" fmla="*/ 72 h 72"/>
                <a:gd name="T6" fmla="*/ 32 w 112"/>
                <a:gd name="T7" fmla="*/ 56 h 72"/>
                <a:gd name="T8" fmla="*/ 32 w 112"/>
                <a:gd name="T9" fmla="*/ 56 h 72"/>
                <a:gd name="T10" fmla="*/ 8 w 112"/>
                <a:gd name="T11" fmla="*/ 32 h 72"/>
                <a:gd name="T12" fmla="*/ 8 w 112"/>
                <a:gd name="T13" fmla="*/ 32 h 72"/>
                <a:gd name="T14" fmla="*/ 0 w 112"/>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72"/>
                  </a:moveTo>
                  <a:lnTo>
                    <a:pt x="72" y="72"/>
                  </a:lnTo>
                  <a:lnTo>
                    <a:pt x="32" y="56"/>
                  </a:lnTo>
                  <a:lnTo>
                    <a:pt x="8" y="32"/>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53" name="Freeform 18">
              <a:extLst>
                <a:ext uri="{FF2B5EF4-FFF2-40B4-BE49-F238E27FC236}">
                  <a16:creationId xmlns:a16="http://schemas.microsoft.com/office/drawing/2014/main" id="{990BF38D-9D23-4030-8518-8044A024FC18}"/>
                </a:ext>
              </a:extLst>
            </p:cNvPr>
            <p:cNvSpPr>
              <a:spLocks/>
            </p:cNvSpPr>
            <p:nvPr/>
          </p:nvSpPr>
          <p:spPr bwMode="auto">
            <a:xfrm>
              <a:off x="3296" y="576"/>
              <a:ext cx="112" cy="72"/>
            </a:xfrm>
            <a:custGeom>
              <a:avLst/>
              <a:gdLst>
                <a:gd name="T0" fmla="*/ 112 w 112"/>
                <a:gd name="T1" fmla="*/ 0 h 72"/>
                <a:gd name="T2" fmla="*/ 104 w 112"/>
                <a:gd name="T3" fmla="*/ 24 h 72"/>
                <a:gd name="T4" fmla="*/ 104 w 112"/>
                <a:gd name="T5" fmla="*/ 24 h 72"/>
                <a:gd name="T6" fmla="*/ 80 w 112"/>
                <a:gd name="T7" fmla="*/ 48 h 72"/>
                <a:gd name="T8" fmla="*/ 80 w 112"/>
                <a:gd name="T9" fmla="*/ 48 h 72"/>
                <a:gd name="T10" fmla="*/ 48 w 112"/>
                <a:gd name="T11" fmla="*/ 64 h 72"/>
                <a:gd name="T12" fmla="*/ 48 w 112"/>
                <a:gd name="T13" fmla="*/ 64 h 72"/>
                <a:gd name="T14" fmla="*/ 0 w 112"/>
                <a:gd name="T15" fmla="*/ 72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0"/>
                  </a:moveTo>
                  <a:lnTo>
                    <a:pt x="104" y="24"/>
                  </a:lnTo>
                  <a:lnTo>
                    <a:pt x="80" y="48"/>
                  </a:lnTo>
                  <a:lnTo>
                    <a:pt x="48" y="64"/>
                  </a:lnTo>
                  <a:lnTo>
                    <a:pt x="0" y="72"/>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54" name="Freeform 19">
              <a:extLst>
                <a:ext uri="{FF2B5EF4-FFF2-40B4-BE49-F238E27FC236}">
                  <a16:creationId xmlns:a16="http://schemas.microsoft.com/office/drawing/2014/main" id="{C7379183-351B-41C9-839D-D338BA926EEF}"/>
                </a:ext>
              </a:extLst>
            </p:cNvPr>
            <p:cNvSpPr>
              <a:spLocks/>
            </p:cNvSpPr>
            <p:nvPr/>
          </p:nvSpPr>
          <p:spPr bwMode="auto">
            <a:xfrm>
              <a:off x="3416" y="576"/>
              <a:ext cx="112" cy="72"/>
            </a:xfrm>
            <a:custGeom>
              <a:avLst/>
              <a:gdLst>
                <a:gd name="T0" fmla="*/ 112 w 112"/>
                <a:gd name="T1" fmla="*/ 72 h 72"/>
                <a:gd name="T2" fmla="*/ 64 w 112"/>
                <a:gd name="T3" fmla="*/ 72 h 72"/>
                <a:gd name="T4" fmla="*/ 64 w 112"/>
                <a:gd name="T5" fmla="*/ 72 h 72"/>
                <a:gd name="T6" fmla="*/ 32 w 112"/>
                <a:gd name="T7" fmla="*/ 56 h 72"/>
                <a:gd name="T8" fmla="*/ 32 w 112"/>
                <a:gd name="T9" fmla="*/ 56 h 72"/>
                <a:gd name="T10" fmla="*/ 8 w 112"/>
                <a:gd name="T11" fmla="*/ 32 h 72"/>
                <a:gd name="T12" fmla="*/ 8 w 112"/>
                <a:gd name="T13" fmla="*/ 32 h 72"/>
                <a:gd name="T14" fmla="*/ 0 w 112"/>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72"/>
                  </a:moveTo>
                  <a:lnTo>
                    <a:pt x="64" y="72"/>
                  </a:lnTo>
                  <a:lnTo>
                    <a:pt x="32" y="56"/>
                  </a:lnTo>
                  <a:lnTo>
                    <a:pt x="8" y="32"/>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55" name="Freeform 20">
              <a:extLst>
                <a:ext uri="{FF2B5EF4-FFF2-40B4-BE49-F238E27FC236}">
                  <a16:creationId xmlns:a16="http://schemas.microsoft.com/office/drawing/2014/main" id="{E4D5DD51-6843-4F85-966B-EB37A07DA27B}"/>
                </a:ext>
              </a:extLst>
            </p:cNvPr>
            <p:cNvSpPr>
              <a:spLocks/>
            </p:cNvSpPr>
            <p:nvPr/>
          </p:nvSpPr>
          <p:spPr bwMode="auto">
            <a:xfrm>
              <a:off x="3520" y="576"/>
              <a:ext cx="112" cy="72"/>
            </a:xfrm>
            <a:custGeom>
              <a:avLst/>
              <a:gdLst>
                <a:gd name="T0" fmla="*/ 112 w 112"/>
                <a:gd name="T1" fmla="*/ 0 h 72"/>
                <a:gd name="T2" fmla="*/ 104 w 112"/>
                <a:gd name="T3" fmla="*/ 24 h 72"/>
                <a:gd name="T4" fmla="*/ 104 w 112"/>
                <a:gd name="T5" fmla="*/ 24 h 72"/>
                <a:gd name="T6" fmla="*/ 80 w 112"/>
                <a:gd name="T7" fmla="*/ 48 h 72"/>
                <a:gd name="T8" fmla="*/ 80 w 112"/>
                <a:gd name="T9" fmla="*/ 48 h 72"/>
                <a:gd name="T10" fmla="*/ 40 w 112"/>
                <a:gd name="T11" fmla="*/ 64 h 72"/>
                <a:gd name="T12" fmla="*/ 40 w 112"/>
                <a:gd name="T13" fmla="*/ 64 h 72"/>
                <a:gd name="T14" fmla="*/ 0 w 112"/>
                <a:gd name="T15" fmla="*/ 72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0"/>
                  </a:moveTo>
                  <a:lnTo>
                    <a:pt x="104" y="24"/>
                  </a:lnTo>
                  <a:lnTo>
                    <a:pt x="80" y="48"/>
                  </a:lnTo>
                  <a:lnTo>
                    <a:pt x="40" y="64"/>
                  </a:lnTo>
                  <a:lnTo>
                    <a:pt x="0" y="72"/>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56" name="Freeform 21">
              <a:extLst>
                <a:ext uri="{FF2B5EF4-FFF2-40B4-BE49-F238E27FC236}">
                  <a16:creationId xmlns:a16="http://schemas.microsoft.com/office/drawing/2014/main" id="{F51C3BB8-5BC4-4910-A54A-8757861783AD}"/>
                </a:ext>
              </a:extLst>
            </p:cNvPr>
            <p:cNvSpPr>
              <a:spLocks/>
            </p:cNvSpPr>
            <p:nvPr/>
          </p:nvSpPr>
          <p:spPr bwMode="auto">
            <a:xfrm>
              <a:off x="3632" y="576"/>
              <a:ext cx="112" cy="72"/>
            </a:xfrm>
            <a:custGeom>
              <a:avLst/>
              <a:gdLst>
                <a:gd name="T0" fmla="*/ 112 w 112"/>
                <a:gd name="T1" fmla="*/ 72 h 72"/>
                <a:gd name="T2" fmla="*/ 72 w 112"/>
                <a:gd name="T3" fmla="*/ 72 h 72"/>
                <a:gd name="T4" fmla="*/ 72 w 112"/>
                <a:gd name="T5" fmla="*/ 72 h 72"/>
                <a:gd name="T6" fmla="*/ 32 w 112"/>
                <a:gd name="T7" fmla="*/ 56 h 72"/>
                <a:gd name="T8" fmla="*/ 32 w 112"/>
                <a:gd name="T9" fmla="*/ 56 h 72"/>
                <a:gd name="T10" fmla="*/ 8 w 112"/>
                <a:gd name="T11" fmla="*/ 32 h 72"/>
                <a:gd name="T12" fmla="*/ 8 w 112"/>
                <a:gd name="T13" fmla="*/ 32 h 72"/>
                <a:gd name="T14" fmla="*/ 0 w 112"/>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72"/>
                <a:gd name="T26" fmla="*/ 112 w 11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72">
                  <a:moveTo>
                    <a:pt x="112" y="72"/>
                  </a:moveTo>
                  <a:lnTo>
                    <a:pt x="72" y="72"/>
                  </a:lnTo>
                  <a:lnTo>
                    <a:pt x="32" y="56"/>
                  </a:lnTo>
                  <a:lnTo>
                    <a:pt x="8" y="32"/>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grpSp>
      <p:sp>
        <p:nvSpPr>
          <p:cNvPr id="2054" name="Freeform 22">
            <a:extLst>
              <a:ext uri="{FF2B5EF4-FFF2-40B4-BE49-F238E27FC236}">
                <a16:creationId xmlns:a16="http://schemas.microsoft.com/office/drawing/2014/main" id="{D95F870E-3E12-41CC-9D4F-6990A787AF16}"/>
              </a:ext>
            </a:extLst>
          </p:cNvPr>
          <p:cNvSpPr>
            <a:spLocks/>
          </p:cNvSpPr>
          <p:nvPr/>
        </p:nvSpPr>
        <p:spPr bwMode="auto">
          <a:xfrm>
            <a:off x="4597400" y="1346200"/>
            <a:ext cx="1588" cy="2552700"/>
          </a:xfrm>
          <a:custGeom>
            <a:avLst/>
            <a:gdLst>
              <a:gd name="T0" fmla="*/ 0 w 1588"/>
              <a:gd name="T1" fmla="*/ 0 h 1608"/>
              <a:gd name="T2" fmla="*/ 0 w 1588"/>
              <a:gd name="T3" fmla="*/ 1608 h 1608"/>
              <a:gd name="T4" fmla="*/ 0 w 1588"/>
              <a:gd name="T5" fmla="*/ 0 h 1608"/>
              <a:gd name="T6" fmla="*/ 0 60000 65536"/>
              <a:gd name="T7" fmla="*/ 0 60000 65536"/>
              <a:gd name="T8" fmla="*/ 0 60000 65536"/>
              <a:gd name="T9" fmla="*/ 0 w 1588"/>
              <a:gd name="T10" fmla="*/ 0 h 1608"/>
              <a:gd name="T11" fmla="*/ 1588 w 1588"/>
              <a:gd name="T12" fmla="*/ 1608 h 1608"/>
            </a:gdLst>
            <a:ahLst/>
            <a:cxnLst>
              <a:cxn ang="T6">
                <a:pos x="T0" y="T1"/>
              </a:cxn>
              <a:cxn ang="T7">
                <a:pos x="T2" y="T3"/>
              </a:cxn>
              <a:cxn ang="T8">
                <a:pos x="T4" y="T5"/>
              </a:cxn>
            </a:cxnLst>
            <a:rect l="T9" t="T10" r="T11" b="T12"/>
            <a:pathLst>
              <a:path w="1588" h="1608">
                <a:moveTo>
                  <a:pt x="0" y="0"/>
                </a:moveTo>
                <a:lnTo>
                  <a:pt x="0" y="160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55" name="Freeform 23">
            <a:extLst>
              <a:ext uri="{FF2B5EF4-FFF2-40B4-BE49-F238E27FC236}">
                <a16:creationId xmlns:a16="http://schemas.microsoft.com/office/drawing/2014/main" id="{98674D56-E562-4D01-9C80-12E4FEEAB61E}"/>
              </a:ext>
            </a:extLst>
          </p:cNvPr>
          <p:cNvSpPr>
            <a:spLocks/>
          </p:cNvSpPr>
          <p:nvPr/>
        </p:nvSpPr>
        <p:spPr bwMode="auto">
          <a:xfrm>
            <a:off x="4559300" y="3708400"/>
            <a:ext cx="76200" cy="152400"/>
          </a:xfrm>
          <a:custGeom>
            <a:avLst/>
            <a:gdLst>
              <a:gd name="T0" fmla="*/ 24 w 48"/>
              <a:gd name="T1" fmla="*/ 96 h 96"/>
              <a:gd name="T2" fmla="*/ 48 w 48"/>
              <a:gd name="T3" fmla="*/ 0 h 96"/>
              <a:gd name="T4" fmla="*/ 0 w 48"/>
              <a:gd name="T5" fmla="*/ 0 h 96"/>
              <a:gd name="T6" fmla="*/ 24 w 48"/>
              <a:gd name="T7" fmla="*/ 96 h 96"/>
              <a:gd name="T8" fmla="*/ 0 60000 65536"/>
              <a:gd name="T9" fmla="*/ 0 60000 65536"/>
              <a:gd name="T10" fmla="*/ 0 60000 65536"/>
              <a:gd name="T11" fmla="*/ 0 60000 65536"/>
              <a:gd name="T12" fmla="*/ 0 w 48"/>
              <a:gd name="T13" fmla="*/ 0 h 96"/>
              <a:gd name="T14" fmla="*/ 48 w 48"/>
              <a:gd name="T15" fmla="*/ 96 h 96"/>
            </a:gdLst>
            <a:ahLst/>
            <a:cxnLst>
              <a:cxn ang="T8">
                <a:pos x="T0" y="T1"/>
              </a:cxn>
              <a:cxn ang="T9">
                <a:pos x="T2" y="T3"/>
              </a:cxn>
              <a:cxn ang="T10">
                <a:pos x="T4" y="T5"/>
              </a:cxn>
              <a:cxn ang="T11">
                <a:pos x="T6" y="T7"/>
              </a:cxn>
            </a:cxnLst>
            <a:rect l="T12" t="T13" r="T14" b="T15"/>
            <a:pathLst>
              <a:path w="48" h="96">
                <a:moveTo>
                  <a:pt x="24" y="96"/>
                </a:moveTo>
                <a:lnTo>
                  <a:pt x="48" y="0"/>
                </a:lnTo>
                <a:lnTo>
                  <a:pt x="0" y="0"/>
                </a:lnTo>
                <a:lnTo>
                  <a:pt x="24"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56" name="Line 24">
            <a:extLst>
              <a:ext uri="{FF2B5EF4-FFF2-40B4-BE49-F238E27FC236}">
                <a16:creationId xmlns:a16="http://schemas.microsoft.com/office/drawing/2014/main" id="{9BF71853-7226-4FEF-8A73-CE08C72A3559}"/>
              </a:ext>
            </a:extLst>
          </p:cNvPr>
          <p:cNvSpPr>
            <a:spLocks noChangeShapeType="1"/>
          </p:cNvSpPr>
          <p:nvPr/>
        </p:nvSpPr>
        <p:spPr bwMode="auto">
          <a:xfrm>
            <a:off x="4597400" y="1346200"/>
            <a:ext cx="1588" cy="23876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7" name="Freeform 25">
            <a:extLst>
              <a:ext uri="{FF2B5EF4-FFF2-40B4-BE49-F238E27FC236}">
                <a16:creationId xmlns:a16="http://schemas.microsoft.com/office/drawing/2014/main" id="{55978359-0334-4B15-BCDB-AFB404C9D9B2}"/>
              </a:ext>
            </a:extLst>
          </p:cNvPr>
          <p:cNvSpPr>
            <a:spLocks/>
          </p:cNvSpPr>
          <p:nvPr/>
        </p:nvSpPr>
        <p:spPr bwMode="auto">
          <a:xfrm>
            <a:off x="4559300" y="3708400"/>
            <a:ext cx="76200" cy="152400"/>
          </a:xfrm>
          <a:custGeom>
            <a:avLst/>
            <a:gdLst>
              <a:gd name="T0" fmla="*/ 24 w 48"/>
              <a:gd name="T1" fmla="*/ 96 h 96"/>
              <a:gd name="T2" fmla="*/ 48 w 48"/>
              <a:gd name="T3" fmla="*/ 0 h 96"/>
              <a:gd name="T4" fmla="*/ 48 w 48"/>
              <a:gd name="T5" fmla="*/ 0 h 96"/>
              <a:gd name="T6" fmla="*/ 0 w 48"/>
              <a:gd name="T7" fmla="*/ 0 h 96"/>
              <a:gd name="T8" fmla="*/ 0 w 48"/>
              <a:gd name="T9" fmla="*/ 0 h 96"/>
              <a:gd name="T10" fmla="*/ 24 w 48"/>
              <a:gd name="T11" fmla="*/ 96 h 96"/>
              <a:gd name="T12" fmla="*/ 24 w 48"/>
              <a:gd name="T13" fmla="*/ 96 h 96"/>
              <a:gd name="T14" fmla="*/ 0 60000 65536"/>
              <a:gd name="T15" fmla="*/ 0 60000 65536"/>
              <a:gd name="T16" fmla="*/ 0 60000 65536"/>
              <a:gd name="T17" fmla="*/ 0 60000 65536"/>
              <a:gd name="T18" fmla="*/ 0 60000 65536"/>
              <a:gd name="T19" fmla="*/ 0 60000 65536"/>
              <a:gd name="T20" fmla="*/ 0 60000 65536"/>
              <a:gd name="T21" fmla="*/ 0 w 48"/>
              <a:gd name="T22" fmla="*/ 0 h 96"/>
              <a:gd name="T23" fmla="*/ 48 w 48"/>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 h="96">
                <a:moveTo>
                  <a:pt x="24" y="96"/>
                </a:moveTo>
                <a:lnTo>
                  <a:pt x="48" y="0"/>
                </a:lnTo>
                <a:lnTo>
                  <a:pt x="0" y="0"/>
                </a:lnTo>
                <a:lnTo>
                  <a:pt x="24" y="96"/>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58" name="Freeform 26">
            <a:extLst>
              <a:ext uri="{FF2B5EF4-FFF2-40B4-BE49-F238E27FC236}">
                <a16:creationId xmlns:a16="http://schemas.microsoft.com/office/drawing/2014/main" id="{692B5039-464E-4C78-BE8F-539CD9E4A9F5}"/>
              </a:ext>
            </a:extLst>
          </p:cNvPr>
          <p:cNvSpPr>
            <a:spLocks/>
          </p:cNvSpPr>
          <p:nvPr/>
        </p:nvSpPr>
        <p:spPr bwMode="auto">
          <a:xfrm>
            <a:off x="6654800" y="2438400"/>
            <a:ext cx="355600" cy="1588"/>
          </a:xfrm>
          <a:custGeom>
            <a:avLst/>
            <a:gdLst>
              <a:gd name="T0" fmla="*/ 0 w 224"/>
              <a:gd name="T1" fmla="*/ 0 h 1588"/>
              <a:gd name="T2" fmla="*/ 224 w 224"/>
              <a:gd name="T3" fmla="*/ 0 h 1588"/>
              <a:gd name="T4" fmla="*/ 0 w 224"/>
              <a:gd name="T5" fmla="*/ 0 h 1588"/>
              <a:gd name="T6" fmla="*/ 0 60000 65536"/>
              <a:gd name="T7" fmla="*/ 0 60000 65536"/>
              <a:gd name="T8" fmla="*/ 0 60000 65536"/>
              <a:gd name="T9" fmla="*/ 0 w 224"/>
              <a:gd name="T10" fmla="*/ 0 h 1588"/>
              <a:gd name="T11" fmla="*/ 224 w 224"/>
              <a:gd name="T12" fmla="*/ 1588 h 1588"/>
            </a:gdLst>
            <a:ahLst/>
            <a:cxnLst>
              <a:cxn ang="T6">
                <a:pos x="T0" y="T1"/>
              </a:cxn>
              <a:cxn ang="T7">
                <a:pos x="T2" y="T3"/>
              </a:cxn>
              <a:cxn ang="T8">
                <a:pos x="T4" y="T5"/>
              </a:cxn>
            </a:cxnLst>
            <a:rect l="T9" t="T10" r="T11" b="T12"/>
            <a:pathLst>
              <a:path w="224" h="1588">
                <a:moveTo>
                  <a:pt x="0" y="0"/>
                </a:moveTo>
                <a:lnTo>
                  <a:pt x="22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59" name="Freeform 27">
            <a:extLst>
              <a:ext uri="{FF2B5EF4-FFF2-40B4-BE49-F238E27FC236}">
                <a16:creationId xmlns:a16="http://schemas.microsoft.com/office/drawing/2014/main" id="{436A20EF-FC89-45DA-BA3B-A483C5EC3D46}"/>
              </a:ext>
            </a:extLst>
          </p:cNvPr>
          <p:cNvSpPr>
            <a:spLocks/>
          </p:cNvSpPr>
          <p:nvPr/>
        </p:nvSpPr>
        <p:spPr bwMode="auto">
          <a:xfrm>
            <a:off x="6807200" y="2400300"/>
            <a:ext cx="152400" cy="76200"/>
          </a:xfrm>
          <a:custGeom>
            <a:avLst/>
            <a:gdLst>
              <a:gd name="T0" fmla="*/ 96 w 96"/>
              <a:gd name="T1" fmla="*/ 24 h 48"/>
              <a:gd name="T2" fmla="*/ 0 w 96"/>
              <a:gd name="T3" fmla="*/ 0 h 48"/>
              <a:gd name="T4" fmla="*/ 0 w 96"/>
              <a:gd name="T5" fmla="*/ 48 h 48"/>
              <a:gd name="T6" fmla="*/ 96 w 96"/>
              <a:gd name="T7" fmla="*/ 24 h 48"/>
              <a:gd name="T8" fmla="*/ 0 60000 65536"/>
              <a:gd name="T9" fmla="*/ 0 60000 65536"/>
              <a:gd name="T10" fmla="*/ 0 60000 65536"/>
              <a:gd name="T11" fmla="*/ 0 60000 65536"/>
              <a:gd name="T12" fmla="*/ 0 w 96"/>
              <a:gd name="T13" fmla="*/ 0 h 48"/>
              <a:gd name="T14" fmla="*/ 96 w 96"/>
              <a:gd name="T15" fmla="*/ 48 h 48"/>
            </a:gdLst>
            <a:ahLst/>
            <a:cxnLst>
              <a:cxn ang="T8">
                <a:pos x="T0" y="T1"/>
              </a:cxn>
              <a:cxn ang="T9">
                <a:pos x="T2" y="T3"/>
              </a:cxn>
              <a:cxn ang="T10">
                <a:pos x="T4" y="T5"/>
              </a:cxn>
              <a:cxn ang="T11">
                <a:pos x="T6" y="T7"/>
              </a:cxn>
            </a:cxnLst>
            <a:rect l="T12" t="T13" r="T14" b="T15"/>
            <a:pathLst>
              <a:path w="96" h="48">
                <a:moveTo>
                  <a:pt x="96" y="24"/>
                </a:moveTo>
                <a:lnTo>
                  <a:pt x="0" y="0"/>
                </a:lnTo>
                <a:lnTo>
                  <a:pt x="0" y="48"/>
                </a:lnTo>
                <a:lnTo>
                  <a:pt x="96"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60" name="Line 28">
            <a:extLst>
              <a:ext uri="{FF2B5EF4-FFF2-40B4-BE49-F238E27FC236}">
                <a16:creationId xmlns:a16="http://schemas.microsoft.com/office/drawing/2014/main" id="{7E61A1FE-DAB1-47E5-88DF-CFDC97DD2F7F}"/>
              </a:ext>
            </a:extLst>
          </p:cNvPr>
          <p:cNvSpPr>
            <a:spLocks noChangeShapeType="1"/>
          </p:cNvSpPr>
          <p:nvPr/>
        </p:nvSpPr>
        <p:spPr bwMode="auto">
          <a:xfrm>
            <a:off x="6654800" y="2438400"/>
            <a:ext cx="1778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1" name="Freeform 29">
            <a:extLst>
              <a:ext uri="{FF2B5EF4-FFF2-40B4-BE49-F238E27FC236}">
                <a16:creationId xmlns:a16="http://schemas.microsoft.com/office/drawing/2014/main" id="{CD31D899-F30E-4C47-9EC5-9B0281ACEE23}"/>
              </a:ext>
            </a:extLst>
          </p:cNvPr>
          <p:cNvSpPr>
            <a:spLocks/>
          </p:cNvSpPr>
          <p:nvPr/>
        </p:nvSpPr>
        <p:spPr bwMode="auto">
          <a:xfrm>
            <a:off x="6807200" y="2400300"/>
            <a:ext cx="152400" cy="76200"/>
          </a:xfrm>
          <a:custGeom>
            <a:avLst/>
            <a:gdLst>
              <a:gd name="T0" fmla="*/ 96 w 96"/>
              <a:gd name="T1" fmla="*/ 24 h 48"/>
              <a:gd name="T2" fmla="*/ 0 w 96"/>
              <a:gd name="T3" fmla="*/ 0 h 48"/>
              <a:gd name="T4" fmla="*/ 0 w 96"/>
              <a:gd name="T5" fmla="*/ 0 h 48"/>
              <a:gd name="T6" fmla="*/ 0 w 96"/>
              <a:gd name="T7" fmla="*/ 48 h 48"/>
              <a:gd name="T8" fmla="*/ 0 w 96"/>
              <a:gd name="T9" fmla="*/ 48 h 48"/>
              <a:gd name="T10" fmla="*/ 96 w 96"/>
              <a:gd name="T11" fmla="*/ 24 h 48"/>
              <a:gd name="T12" fmla="*/ 96 w 96"/>
              <a:gd name="T13" fmla="*/ 24 h 48"/>
              <a:gd name="T14" fmla="*/ 0 60000 65536"/>
              <a:gd name="T15" fmla="*/ 0 60000 65536"/>
              <a:gd name="T16" fmla="*/ 0 60000 65536"/>
              <a:gd name="T17" fmla="*/ 0 60000 65536"/>
              <a:gd name="T18" fmla="*/ 0 60000 65536"/>
              <a:gd name="T19" fmla="*/ 0 60000 65536"/>
              <a:gd name="T20" fmla="*/ 0 60000 65536"/>
              <a:gd name="T21" fmla="*/ 0 w 96"/>
              <a:gd name="T22" fmla="*/ 0 h 48"/>
              <a:gd name="T23" fmla="*/ 96 w 96"/>
              <a:gd name="T24" fmla="*/ 48 h 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6" h="48">
                <a:moveTo>
                  <a:pt x="96" y="24"/>
                </a:moveTo>
                <a:lnTo>
                  <a:pt x="0" y="0"/>
                </a:lnTo>
                <a:lnTo>
                  <a:pt x="0" y="48"/>
                </a:lnTo>
                <a:lnTo>
                  <a:pt x="96" y="24"/>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62" name="Freeform 30">
            <a:extLst>
              <a:ext uri="{FF2B5EF4-FFF2-40B4-BE49-F238E27FC236}">
                <a16:creationId xmlns:a16="http://schemas.microsoft.com/office/drawing/2014/main" id="{57618E53-DBCE-4863-AE3A-540A62C330BF}"/>
              </a:ext>
            </a:extLst>
          </p:cNvPr>
          <p:cNvSpPr>
            <a:spLocks/>
          </p:cNvSpPr>
          <p:nvPr/>
        </p:nvSpPr>
        <p:spPr bwMode="auto">
          <a:xfrm>
            <a:off x="3873500" y="1676400"/>
            <a:ext cx="647700" cy="647700"/>
          </a:xfrm>
          <a:custGeom>
            <a:avLst/>
            <a:gdLst>
              <a:gd name="T0" fmla="*/ 0 w 408"/>
              <a:gd name="T1" fmla="*/ 0 h 408"/>
              <a:gd name="T2" fmla="*/ 408 w 408"/>
              <a:gd name="T3" fmla="*/ 408 h 408"/>
              <a:gd name="T4" fmla="*/ 0 w 408"/>
              <a:gd name="T5" fmla="*/ 0 h 408"/>
              <a:gd name="T6" fmla="*/ 0 60000 65536"/>
              <a:gd name="T7" fmla="*/ 0 60000 65536"/>
              <a:gd name="T8" fmla="*/ 0 60000 65536"/>
              <a:gd name="T9" fmla="*/ 0 w 408"/>
              <a:gd name="T10" fmla="*/ 0 h 408"/>
              <a:gd name="T11" fmla="*/ 408 w 408"/>
              <a:gd name="T12" fmla="*/ 408 h 408"/>
            </a:gdLst>
            <a:ahLst/>
            <a:cxnLst>
              <a:cxn ang="T6">
                <a:pos x="T0" y="T1"/>
              </a:cxn>
              <a:cxn ang="T7">
                <a:pos x="T2" y="T3"/>
              </a:cxn>
              <a:cxn ang="T8">
                <a:pos x="T4" y="T5"/>
              </a:cxn>
            </a:cxnLst>
            <a:rect l="T9" t="T10" r="T11" b="T12"/>
            <a:pathLst>
              <a:path w="408" h="408">
                <a:moveTo>
                  <a:pt x="0" y="0"/>
                </a:moveTo>
                <a:lnTo>
                  <a:pt x="408" y="408"/>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63" name="Freeform 31">
            <a:extLst>
              <a:ext uri="{FF2B5EF4-FFF2-40B4-BE49-F238E27FC236}">
                <a16:creationId xmlns:a16="http://schemas.microsoft.com/office/drawing/2014/main" id="{894199A2-3E96-4B50-82F4-4ABF4F188D8A}"/>
              </a:ext>
            </a:extLst>
          </p:cNvPr>
          <p:cNvSpPr>
            <a:spLocks/>
          </p:cNvSpPr>
          <p:nvPr/>
        </p:nvSpPr>
        <p:spPr bwMode="auto">
          <a:xfrm>
            <a:off x="4356100" y="2159000"/>
            <a:ext cx="127000" cy="127000"/>
          </a:xfrm>
          <a:custGeom>
            <a:avLst/>
            <a:gdLst>
              <a:gd name="T0" fmla="*/ 80 w 80"/>
              <a:gd name="T1" fmla="*/ 80 h 80"/>
              <a:gd name="T2" fmla="*/ 32 w 80"/>
              <a:gd name="T3" fmla="*/ 0 h 80"/>
              <a:gd name="T4" fmla="*/ 0 w 80"/>
              <a:gd name="T5" fmla="*/ 32 h 80"/>
              <a:gd name="T6" fmla="*/ 80 w 80"/>
              <a:gd name="T7" fmla="*/ 80 h 80"/>
              <a:gd name="T8" fmla="*/ 0 60000 65536"/>
              <a:gd name="T9" fmla="*/ 0 60000 65536"/>
              <a:gd name="T10" fmla="*/ 0 60000 65536"/>
              <a:gd name="T11" fmla="*/ 0 60000 65536"/>
              <a:gd name="T12" fmla="*/ 0 w 80"/>
              <a:gd name="T13" fmla="*/ 0 h 80"/>
              <a:gd name="T14" fmla="*/ 80 w 80"/>
              <a:gd name="T15" fmla="*/ 80 h 80"/>
            </a:gdLst>
            <a:ahLst/>
            <a:cxnLst>
              <a:cxn ang="T8">
                <a:pos x="T0" y="T1"/>
              </a:cxn>
              <a:cxn ang="T9">
                <a:pos x="T2" y="T3"/>
              </a:cxn>
              <a:cxn ang="T10">
                <a:pos x="T4" y="T5"/>
              </a:cxn>
              <a:cxn ang="T11">
                <a:pos x="T6" y="T7"/>
              </a:cxn>
            </a:cxnLst>
            <a:rect l="T12" t="T13" r="T14" b="T15"/>
            <a:pathLst>
              <a:path w="80" h="80">
                <a:moveTo>
                  <a:pt x="80" y="80"/>
                </a:moveTo>
                <a:lnTo>
                  <a:pt x="32" y="0"/>
                </a:lnTo>
                <a:lnTo>
                  <a:pt x="0" y="32"/>
                </a:lnTo>
                <a:lnTo>
                  <a:pt x="80"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64" name="Line 32">
            <a:extLst>
              <a:ext uri="{FF2B5EF4-FFF2-40B4-BE49-F238E27FC236}">
                <a16:creationId xmlns:a16="http://schemas.microsoft.com/office/drawing/2014/main" id="{0B38D115-FE2C-46D5-A4F1-72B985848C04}"/>
              </a:ext>
            </a:extLst>
          </p:cNvPr>
          <p:cNvSpPr>
            <a:spLocks noChangeShapeType="1"/>
          </p:cNvSpPr>
          <p:nvPr/>
        </p:nvSpPr>
        <p:spPr bwMode="auto">
          <a:xfrm>
            <a:off x="3873500" y="1676400"/>
            <a:ext cx="520700" cy="5207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5" name="Freeform 33">
            <a:extLst>
              <a:ext uri="{FF2B5EF4-FFF2-40B4-BE49-F238E27FC236}">
                <a16:creationId xmlns:a16="http://schemas.microsoft.com/office/drawing/2014/main" id="{694C94BE-AB0C-4ADE-B014-6056AB0020F0}"/>
              </a:ext>
            </a:extLst>
          </p:cNvPr>
          <p:cNvSpPr>
            <a:spLocks/>
          </p:cNvSpPr>
          <p:nvPr/>
        </p:nvSpPr>
        <p:spPr bwMode="auto">
          <a:xfrm>
            <a:off x="4356100" y="2159000"/>
            <a:ext cx="127000" cy="127000"/>
          </a:xfrm>
          <a:custGeom>
            <a:avLst/>
            <a:gdLst>
              <a:gd name="T0" fmla="*/ 80 w 80"/>
              <a:gd name="T1" fmla="*/ 80 h 80"/>
              <a:gd name="T2" fmla="*/ 32 w 80"/>
              <a:gd name="T3" fmla="*/ 0 h 80"/>
              <a:gd name="T4" fmla="*/ 32 w 80"/>
              <a:gd name="T5" fmla="*/ 0 h 80"/>
              <a:gd name="T6" fmla="*/ 0 w 80"/>
              <a:gd name="T7" fmla="*/ 32 h 80"/>
              <a:gd name="T8" fmla="*/ 0 w 80"/>
              <a:gd name="T9" fmla="*/ 32 h 80"/>
              <a:gd name="T10" fmla="*/ 80 w 80"/>
              <a:gd name="T11" fmla="*/ 80 h 80"/>
              <a:gd name="T12" fmla="*/ 80 w 80"/>
              <a:gd name="T13" fmla="*/ 80 h 80"/>
              <a:gd name="T14" fmla="*/ 0 60000 65536"/>
              <a:gd name="T15" fmla="*/ 0 60000 65536"/>
              <a:gd name="T16" fmla="*/ 0 60000 65536"/>
              <a:gd name="T17" fmla="*/ 0 60000 65536"/>
              <a:gd name="T18" fmla="*/ 0 60000 65536"/>
              <a:gd name="T19" fmla="*/ 0 60000 65536"/>
              <a:gd name="T20" fmla="*/ 0 60000 65536"/>
              <a:gd name="T21" fmla="*/ 0 w 80"/>
              <a:gd name="T22" fmla="*/ 0 h 80"/>
              <a:gd name="T23" fmla="*/ 80 w 80"/>
              <a:gd name="T24" fmla="*/ 80 h 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 h="80">
                <a:moveTo>
                  <a:pt x="80" y="80"/>
                </a:moveTo>
                <a:lnTo>
                  <a:pt x="32" y="0"/>
                </a:lnTo>
                <a:lnTo>
                  <a:pt x="0" y="32"/>
                </a:lnTo>
                <a:lnTo>
                  <a:pt x="80" y="8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66" name="Freeform 34">
            <a:extLst>
              <a:ext uri="{FF2B5EF4-FFF2-40B4-BE49-F238E27FC236}">
                <a16:creationId xmlns:a16="http://schemas.microsoft.com/office/drawing/2014/main" id="{03243A9C-729C-483B-B16B-04227088DAF2}"/>
              </a:ext>
            </a:extLst>
          </p:cNvPr>
          <p:cNvSpPr>
            <a:spLocks/>
          </p:cNvSpPr>
          <p:nvPr/>
        </p:nvSpPr>
        <p:spPr bwMode="auto">
          <a:xfrm>
            <a:off x="4699000" y="1676400"/>
            <a:ext cx="647700" cy="647700"/>
          </a:xfrm>
          <a:custGeom>
            <a:avLst/>
            <a:gdLst>
              <a:gd name="T0" fmla="*/ 0 w 408"/>
              <a:gd name="T1" fmla="*/ 408 h 408"/>
              <a:gd name="T2" fmla="*/ 408 w 408"/>
              <a:gd name="T3" fmla="*/ 0 h 408"/>
              <a:gd name="T4" fmla="*/ 0 w 408"/>
              <a:gd name="T5" fmla="*/ 408 h 408"/>
              <a:gd name="T6" fmla="*/ 0 60000 65536"/>
              <a:gd name="T7" fmla="*/ 0 60000 65536"/>
              <a:gd name="T8" fmla="*/ 0 60000 65536"/>
              <a:gd name="T9" fmla="*/ 0 w 408"/>
              <a:gd name="T10" fmla="*/ 0 h 408"/>
              <a:gd name="T11" fmla="*/ 408 w 408"/>
              <a:gd name="T12" fmla="*/ 408 h 408"/>
            </a:gdLst>
            <a:ahLst/>
            <a:cxnLst>
              <a:cxn ang="T6">
                <a:pos x="T0" y="T1"/>
              </a:cxn>
              <a:cxn ang="T7">
                <a:pos x="T2" y="T3"/>
              </a:cxn>
              <a:cxn ang="T8">
                <a:pos x="T4" y="T5"/>
              </a:cxn>
            </a:cxnLst>
            <a:rect l="T9" t="T10" r="T11" b="T12"/>
            <a:pathLst>
              <a:path w="408" h="408">
                <a:moveTo>
                  <a:pt x="0" y="408"/>
                </a:moveTo>
                <a:lnTo>
                  <a:pt x="408" y="0"/>
                </a:lnTo>
                <a:lnTo>
                  <a:pt x="0" y="408"/>
                </a:lnTo>
                <a:close/>
              </a:path>
            </a:pathLst>
          </a:custGeom>
          <a:solidFill>
            <a:srgbClr val="000000"/>
          </a:solidFill>
          <a:ln w="12700">
            <a:solidFill>
              <a:srgbClr val="000000"/>
            </a:solidFill>
            <a:round/>
            <a:headEnd/>
            <a:tailEnd/>
          </a:ln>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67" name="Freeform 35">
            <a:extLst>
              <a:ext uri="{FF2B5EF4-FFF2-40B4-BE49-F238E27FC236}">
                <a16:creationId xmlns:a16="http://schemas.microsoft.com/office/drawing/2014/main" id="{B9889181-4A3F-4122-A5C2-D8EC7C0E37E0}"/>
              </a:ext>
            </a:extLst>
          </p:cNvPr>
          <p:cNvSpPr>
            <a:spLocks/>
          </p:cNvSpPr>
          <p:nvPr/>
        </p:nvSpPr>
        <p:spPr bwMode="auto">
          <a:xfrm>
            <a:off x="4724400" y="2590800"/>
            <a:ext cx="1193800" cy="571500"/>
          </a:xfrm>
          <a:custGeom>
            <a:avLst/>
            <a:gdLst>
              <a:gd name="T0" fmla="*/ 0 w 752"/>
              <a:gd name="T1" fmla="*/ 0 h 360"/>
              <a:gd name="T2" fmla="*/ 752 w 752"/>
              <a:gd name="T3" fmla="*/ 360 h 360"/>
              <a:gd name="T4" fmla="*/ 0 w 752"/>
              <a:gd name="T5" fmla="*/ 0 h 360"/>
              <a:gd name="T6" fmla="*/ 0 60000 65536"/>
              <a:gd name="T7" fmla="*/ 0 60000 65536"/>
              <a:gd name="T8" fmla="*/ 0 60000 65536"/>
              <a:gd name="T9" fmla="*/ 0 w 752"/>
              <a:gd name="T10" fmla="*/ 0 h 360"/>
              <a:gd name="T11" fmla="*/ 752 w 752"/>
              <a:gd name="T12" fmla="*/ 360 h 360"/>
            </a:gdLst>
            <a:ahLst/>
            <a:cxnLst>
              <a:cxn ang="T6">
                <a:pos x="T0" y="T1"/>
              </a:cxn>
              <a:cxn ang="T7">
                <a:pos x="T2" y="T3"/>
              </a:cxn>
              <a:cxn ang="T8">
                <a:pos x="T4" y="T5"/>
              </a:cxn>
            </a:cxnLst>
            <a:rect l="T9" t="T10" r="T11" b="T12"/>
            <a:pathLst>
              <a:path w="752" h="360">
                <a:moveTo>
                  <a:pt x="0" y="0"/>
                </a:moveTo>
                <a:lnTo>
                  <a:pt x="752" y="36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68" name="Freeform 36">
            <a:extLst>
              <a:ext uri="{FF2B5EF4-FFF2-40B4-BE49-F238E27FC236}">
                <a16:creationId xmlns:a16="http://schemas.microsoft.com/office/drawing/2014/main" id="{61CDD75E-D6C1-42E4-B03C-8FAFF583B50F}"/>
              </a:ext>
            </a:extLst>
          </p:cNvPr>
          <p:cNvSpPr>
            <a:spLocks/>
          </p:cNvSpPr>
          <p:nvPr/>
        </p:nvSpPr>
        <p:spPr bwMode="auto">
          <a:xfrm>
            <a:off x="5727700" y="3048000"/>
            <a:ext cx="165100" cy="101600"/>
          </a:xfrm>
          <a:custGeom>
            <a:avLst/>
            <a:gdLst>
              <a:gd name="T0" fmla="*/ 104 w 104"/>
              <a:gd name="T1" fmla="*/ 64 h 64"/>
              <a:gd name="T2" fmla="*/ 24 w 104"/>
              <a:gd name="T3" fmla="*/ 0 h 64"/>
              <a:gd name="T4" fmla="*/ 0 w 104"/>
              <a:gd name="T5" fmla="*/ 40 h 64"/>
              <a:gd name="T6" fmla="*/ 104 w 104"/>
              <a:gd name="T7" fmla="*/ 64 h 64"/>
              <a:gd name="T8" fmla="*/ 0 60000 65536"/>
              <a:gd name="T9" fmla="*/ 0 60000 65536"/>
              <a:gd name="T10" fmla="*/ 0 60000 65536"/>
              <a:gd name="T11" fmla="*/ 0 60000 65536"/>
              <a:gd name="T12" fmla="*/ 0 w 104"/>
              <a:gd name="T13" fmla="*/ 0 h 64"/>
              <a:gd name="T14" fmla="*/ 104 w 104"/>
              <a:gd name="T15" fmla="*/ 64 h 64"/>
            </a:gdLst>
            <a:ahLst/>
            <a:cxnLst>
              <a:cxn ang="T8">
                <a:pos x="T0" y="T1"/>
              </a:cxn>
              <a:cxn ang="T9">
                <a:pos x="T2" y="T3"/>
              </a:cxn>
              <a:cxn ang="T10">
                <a:pos x="T4" y="T5"/>
              </a:cxn>
              <a:cxn ang="T11">
                <a:pos x="T6" y="T7"/>
              </a:cxn>
            </a:cxnLst>
            <a:rect l="T12" t="T13" r="T14" b="T15"/>
            <a:pathLst>
              <a:path w="104" h="64">
                <a:moveTo>
                  <a:pt x="104" y="64"/>
                </a:moveTo>
                <a:lnTo>
                  <a:pt x="24" y="0"/>
                </a:lnTo>
                <a:lnTo>
                  <a:pt x="0" y="40"/>
                </a:lnTo>
                <a:lnTo>
                  <a:pt x="104"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69" name="Line 37">
            <a:extLst>
              <a:ext uri="{FF2B5EF4-FFF2-40B4-BE49-F238E27FC236}">
                <a16:creationId xmlns:a16="http://schemas.microsoft.com/office/drawing/2014/main" id="{06E70A65-FA30-4E01-9527-7BF7422C7394}"/>
              </a:ext>
            </a:extLst>
          </p:cNvPr>
          <p:cNvSpPr>
            <a:spLocks noChangeShapeType="1"/>
          </p:cNvSpPr>
          <p:nvPr/>
        </p:nvSpPr>
        <p:spPr bwMode="auto">
          <a:xfrm>
            <a:off x="4724400" y="2590800"/>
            <a:ext cx="1041400" cy="4953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0" name="Freeform 38">
            <a:extLst>
              <a:ext uri="{FF2B5EF4-FFF2-40B4-BE49-F238E27FC236}">
                <a16:creationId xmlns:a16="http://schemas.microsoft.com/office/drawing/2014/main" id="{1E11454A-1592-4970-B08D-52FE995B5308}"/>
              </a:ext>
            </a:extLst>
          </p:cNvPr>
          <p:cNvSpPr>
            <a:spLocks/>
          </p:cNvSpPr>
          <p:nvPr/>
        </p:nvSpPr>
        <p:spPr bwMode="auto">
          <a:xfrm>
            <a:off x="5727700" y="3048000"/>
            <a:ext cx="165100" cy="101600"/>
          </a:xfrm>
          <a:custGeom>
            <a:avLst/>
            <a:gdLst>
              <a:gd name="T0" fmla="*/ 104 w 104"/>
              <a:gd name="T1" fmla="*/ 64 h 64"/>
              <a:gd name="T2" fmla="*/ 24 w 104"/>
              <a:gd name="T3" fmla="*/ 0 h 64"/>
              <a:gd name="T4" fmla="*/ 24 w 104"/>
              <a:gd name="T5" fmla="*/ 0 h 64"/>
              <a:gd name="T6" fmla="*/ 0 w 104"/>
              <a:gd name="T7" fmla="*/ 40 h 64"/>
              <a:gd name="T8" fmla="*/ 0 w 104"/>
              <a:gd name="T9" fmla="*/ 40 h 64"/>
              <a:gd name="T10" fmla="*/ 104 w 104"/>
              <a:gd name="T11" fmla="*/ 64 h 64"/>
              <a:gd name="T12" fmla="*/ 104 w 104"/>
              <a:gd name="T13" fmla="*/ 64 h 64"/>
              <a:gd name="T14" fmla="*/ 0 60000 65536"/>
              <a:gd name="T15" fmla="*/ 0 60000 65536"/>
              <a:gd name="T16" fmla="*/ 0 60000 65536"/>
              <a:gd name="T17" fmla="*/ 0 60000 65536"/>
              <a:gd name="T18" fmla="*/ 0 60000 65536"/>
              <a:gd name="T19" fmla="*/ 0 60000 65536"/>
              <a:gd name="T20" fmla="*/ 0 60000 65536"/>
              <a:gd name="T21" fmla="*/ 0 w 104"/>
              <a:gd name="T22" fmla="*/ 0 h 64"/>
              <a:gd name="T23" fmla="*/ 104 w 104"/>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4" h="64">
                <a:moveTo>
                  <a:pt x="104" y="64"/>
                </a:moveTo>
                <a:lnTo>
                  <a:pt x="24" y="0"/>
                </a:lnTo>
                <a:lnTo>
                  <a:pt x="0" y="40"/>
                </a:lnTo>
                <a:lnTo>
                  <a:pt x="104" y="64"/>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71" name="Freeform 39">
            <a:extLst>
              <a:ext uri="{FF2B5EF4-FFF2-40B4-BE49-F238E27FC236}">
                <a16:creationId xmlns:a16="http://schemas.microsoft.com/office/drawing/2014/main" id="{C618061A-4C5D-4F59-A0DD-2D379FF82E8E}"/>
              </a:ext>
            </a:extLst>
          </p:cNvPr>
          <p:cNvSpPr>
            <a:spLocks/>
          </p:cNvSpPr>
          <p:nvPr/>
        </p:nvSpPr>
        <p:spPr bwMode="auto">
          <a:xfrm>
            <a:off x="4737100" y="2654300"/>
            <a:ext cx="787400" cy="1130300"/>
          </a:xfrm>
          <a:custGeom>
            <a:avLst/>
            <a:gdLst>
              <a:gd name="T0" fmla="*/ 0 w 496"/>
              <a:gd name="T1" fmla="*/ 0 h 712"/>
              <a:gd name="T2" fmla="*/ 496 w 496"/>
              <a:gd name="T3" fmla="*/ 712 h 712"/>
              <a:gd name="T4" fmla="*/ 0 w 496"/>
              <a:gd name="T5" fmla="*/ 0 h 712"/>
              <a:gd name="T6" fmla="*/ 0 60000 65536"/>
              <a:gd name="T7" fmla="*/ 0 60000 65536"/>
              <a:gd name="T8" fmla="*/ 0 60000 65536"/>
              <a:gd name="T9" fmla="*/ 0 w 496"/>
              <a:gd name="T10" fmla="*/ 0 h 712"/>
              <a:gd name="T11" fmla="*/ 496 w 496"/>
              <a:gd name="T12" fmla="*/ 712 h 712"/>
            </a:gdLst>
            <a:ahLst/>
            <a:cxnLst>
              <a:cxn ang="T6">
                <a:pos x="T0" y="T1"/>
              </a:cxn>
              <a:cxn ang="T7">
                <a:pos x="T2" y="T3"/>
              </a:cxn>
              <a:cxn ang="T8">
                <a:pos x="T4" y="T5"/>
              </a:cxn>
            </a:cxnLst>
            <a:rect l="T9" t="T10" r="T11" b="T12"/>
            <a:pathLst>
              <a:path w="496" h="712">
                <a:moveTo>
                  <a:pt x="0" y="0"/>
                </a:moveTo>
                <a:lnTo>
                  <a:pt x="496" y="71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72" name="Freeform 40">
            <a:extLst>
              <a:ext uri="{FF2B5EF4-FFF2-40B4-BE49-F238E27FC236}">
                <a16:creationId xmlns:a16="http://schemas.microsoft.com/office/drawing/2014/main" id="{9B1D35B5-B4F9-47AB-BD00-34ECF12A63BB}"/>
              </a:ext>
            </a:extLst>
          </p:cNvPr>
          <p:cNvSpPr>
            <a:spLocks/>
          </p:cNvSpPr>
          <p:nvPr/>
        </p:nvSpPr>
        <p:spPr bwMode="auto">
          <a:xfrm>
            <a:off x="5384800" y="3606800"/>
            <a:ext cx="114300" cy="152400"/>
          </a:xfrm>
          <a:custGeom>
            <a:avLst/>
            <a:gdLst>
              <a:gd name="T0" fmla="*/ 72 w 72"/>
              <a:gd name="T1" fmla="*/ 96 h 96"/>
              <a:gd name="T2" fmla="*/ 40 w 72"/>
              <a:gd name="T3" fmla="*/ 0 h 96"/>
              <a:gd name="T4" fmla="*/ 0 w 72"/>
              <a:gd name="T5" fmla="*/ 32 h 96"/>
              <a:gd name="T6" fmla="*/ 72 w 72"/>
              <a:gd name="T7" fmla="*/ 96 h 96"/>
              <a:gd name="T8" fmla="*/ 0 60000 65536"/>
              <a:gd name="T9" fmla="*/ 0 60000 65536"/>
              <a:gd name="T10" fmla="*/ 0 60000 65536"/>
              <a:gd name="T11" fmla="*/ 0 60000 65536"/>
              <a:gd name="T12" fmla="*/ 0 w 72"/>
              <a:gd name="T13" fmla="*/ 0 h 96"/>
              <a:gd name="T14" fmla="*/ 72 w 72"/>
              <a:gd name="T15" fmla="*/ 96 h 96"/>
            </a:gdLst>
            <a:ahLst/>
            <a:cxnLst>
              <a:cxn ang="T8">
                <a:pos x="T0" y="T1"/>
              </a:cxn>
              <a:cxn ang="T9">
                <a:pos x="T2" y="T3"/>
              </a:cxn>
              <a:cxn ang="T10">
                <a:pos x="T4" y="T5"/>
              </a:cxn>
              <a:cxn ang="T11">
                <a:pos x="T6" y="T7"/>
              </a:cxn>
            </a:cxnLst>
            <a:rect l="T12" t="T13" r="T14" b="T15"/>
            <a:pathLst>
              <a:path w="72" h="96">
                <a:moveTo>
                  <a:pt x="72" y="96"/>
                </a:moveTo>
                <a:lnTo>
                  <a:pt x="40" y="0"/>
                </a:lnTo>
                <a:lnTo>
                  <a:pt x="0" y="32"/>
                </a:lnTo>
                <a:lnTo>
                  <a:pt x="72"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73" name="Line 41">
            <a:extLst>
              <a:ext uri="{FF2B5EF4-FFF2-40B4-BE49-F238E27FC236}">
                <a16:creationId xmlns:a16="http://schemas.microsoft.com/office/drawing/2014/main" id="{76821E50-5B2A-48BE-A73C-939EF58A24BE}"/>
              </a:ext>
            </a:extLst>
          </p:cNvPr>
          <p:cNvSpPr>
            <a:spLocks noChangeShapeType="1"/>
          </p:cNvSpPr>
          <p:nvPr/>
        </p:nvSpPr>
        <p:spPr bwMode="auto">
          <a:xfrm>
            <a:off x="4737100" y="2654300"/>
            <a:ext cx="698500" cy="9906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4" name="Freeform 42">
            <a:extLst>
              <a:ext uri="{FF2B5EF4-FFF2-40B4-BE49-F238E27FC236}">
                <a16:creationId xmlns:a16="http://schemas.microsoft.com/office/drawing/2014/main" id="{96B7C8AD-3606-4360-A6A6-3C1D50635722}"/>
              </a:ext>
            </a:extLst>
          </p:cNvPr>
          <p:cNvSpPr>
            <a:spLocks/>
          </p:cNvSpPr>
          <p:nvPr/>
        </p:nvSpPr>
        <p:spPr bwMode="auto">
          <a:xfrm>
            <a:off x="5384800" y="3606800"/>
            <a:ext cx="114300" cy="152400"/>
          </a:xfrm>
          <a:custGeom>
            <a:avLst/>
            <a:gdLst>
              <a:gd name="T0" fmla="*/ 72 w 72"/>
              <a:gd name="T1" fmla="*/ 96 h 96"/>
              <a:gd name="T2" fmla="*/ 40 w 72"/>
              <a:gd name="T3" fmla="*/ 0 h 96"/>
              <a:gd name="T4" fmla="*/ 40 w 72"/>
              <a:gd name="T5" fmla="*/ 0 h 96"/>
              <a:gd name="T6" fmla="*/ 0 w 72"/>
              <a:gd name="T7" fmla="*/ 32 h 96"/>
              <a:gd name="T8" fmla="*/ 0 w 72"/>
              <a:gd name="T9" fmla="*/ 32 h 96"/>
              <a:gd name="T10" fmla="*/ 72 w 72"/>
              <a:gd name="T11" fmla="*/ 96 h 96"/>
              <a:gd name="T12" fmla="*/ 72 w 72"/>
              <a:gd name="T13" fmla="*/ 96 h 96"/>
              <a:gd name="T14" fmla="*/ 0 60000 65536"/>
              <a:gd name="T15" fmla="*/ 0 60000 65536"/>
              <a:gd name="T16" fmla="*/ 0 60000 65536"/>
              <a:gd name="T17" fmla="*/ 0 60000 65536"/>
              <a:gd name="T18" fmla="*/ 0 60000 65536"/>
              <a:gd name="T19" fmla="*/ 0 60000 65536"/>
              <a:gd name="T20" fmla="*/ 0 60000 65536"/>
              <a:gd name="T21" fmla="*/ 0 w 72"/>
              <a:gd name="T22" fmla="*/ 0 h 96"/>
              <a:gd name="T23" fmla="*/ 72 w 72"/>
              <a:gd name="T24" fmla="*/ 96 h 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2" h="96">
                <a:moveTo>
                  <a:pt x="72" y="96"/>
                </a:moveTo>
                <a:lnTo>
                  <a:pt x="40" y="0"/>
                </a:lnTo>
                <a:lnTo>
                  <a:pt x="0" y="32"/>
                </a:lnTo>
                <a:lnTo>
                  <a:pt x="72" y="96"/>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75" name="Rectangle 43">
            <a:extLst>
              <a:ext uri="{FF2B5EF4-FFF2-40B4-BE49-F238E27FC236}">
                <a16:creationId xmlns:a16="http://schemas.microsoft.com/office/drawing/2014/main" id="{51703C11-E9C9-4A66-8426-975ECE62201B}"/>
              </a:ext>
            </a:extLst>
          </p:cNvPr>
          <p:cNvSpPr>
            <a:spLocks noChangeArrowheads="1"/>
          </p:cNvSpPr>
          <p:nvPr/>
        </p:nvSpPr>
        <p:spPr bwMode="auto">
          <a:xfrm>
            <a:off x="3848100" y="2006600"/>
            <a:ext cx="342900" cy="406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76" name="Rectangle 44">
            <a:extLst>
              <a:ext uri="{FF2B5EF4-FFF2-40B4-BE49-F238E27FC236}">
                <a16:creationId xmlns:a16="http://schemas.microsoft.com/office/drawing/2014/main" id="{A3E00D96-ED7C-460E-AB87-F42E64DE167B}"/>
              </a:ext>
            </a:extLst>
          </p:cNvPr>
          <p:cNvSpPr>
            <a:spLocks noChangeArrowheads="1"/>
          </p:cNvSpPr>
          <p:nvPr/>
        </p:nvSpPr>
        <p:spPr bwMode="auto">
          <a:xfrm>
            <a:off x="4991100" y="2032000"/>
            <a:ext cx="355600" cy="381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77" name="Freeform 45">
            <a:extLst>
              <a:ext uri="{FF2B5EF4-FFF2-40B4-BE49-F238E27FC236}">
                <a16:creationId xmlns:a16="http://schemas.microsoft.com/office/drawing/2014/main" id="{AE492013-ADC3-450F-8DB0-D110135530DA}"/>
              </a:ext>
            </a:extLst>
          </p:cNvPr>
          <p:cNvSpPr>
            <a:spLocks/>
          </p:cNvSpPr>
          <p:nvPr/>
        </p:nvSpPr>
        <p:spPr bwMode="auto">
          <a:xfrm>
            <a:off x="3848100" y="2006600"/>
            <a:ext cx="342900" cy="406400"/>
          </a:xfrm>
          <a:custGeom>
            <a:avLst/>
            <a:gdLst>
              <a:gd name="T0" fmla="*/ 0 w 216"/>
              <a:gd name="T1" fmla="*/ 0 h 256"/>
              <a:gd name="T2" fmla="*/ 216 w 216"/>
              <a:gd name="T3" fmla="*/ 0 h 256"/>
              <a:gd name="T4" fmla="*/ 216 w 216"/>
              <a:gd name="T5" fmla="*/ 0 h 256"/>
              <a:gd name="T6" fmla="*/ 216 w 216"/>
              <a:gd name="T7" fmla="*/ 256 h 256"/>
              <a:gd name="T8" fmla="*/ 216 w 216"/>
              <a:gd name="T9" fmla="*/ 256 h 256"/>
              <a:gd name="T10" fmla="*/ 0 w 216"/>
              <a:gd name="T11" fmla="*/ 256 h 256"/>
              <a:gd name="T12" fmla="*/ 0 w 216"/>
              <a:gd name="T13" fmla="*/ 256 h 256"/>
              <a:gd name="T14" fmla="*/ 0 w 216"/>
              <a:gd name="T15" fmla="*/ 0 h 256"/>
              <a:gd name="T16" fmla="*/ 0 w 216"/>
              <a:gd name="T17" fmla="*/ 0 h 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6"/>
              <a:gd name="T28" fmla="*/ 0 h 256"/>
              <a:gd name="T29" fmla="*/ 216 w 216"/>
              <a:gd name="T30" fmla="*/ 256 h 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6" h="256">
                <a:moveTo>
                  <a:pt x="0" y="0"/>
                </a:moveTo>
                <a:lnTo>
                  <a:pt x="216" y="0"/>
                </a:lnTo>
                <a:lnTo>
                  <a:pt x="216" y="256"/>
                </a:lnTo>
                <a:lnTo>
                  <a:pt x="0" y="256"/>
                </a:lnTo>
                <a:lnTo>
                  <a:pt x="0" y="0"/>
                </a:lnTo>
                <a:close/>
              </a:path>
            </a:pathLst>
          </a:custGeom>
          <a:noFill/>
          <a:ln w="1270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78" name="Freeform 46">
            <a:extLst>
              <a:ext uri="{FF2B5EF4-FFF2-40B4-BE49-F238E27FC236}">
                <a16:creationId xmlns:a16="http://schemas.microsoft.com/office/drawing/2014/main" id="{840CEDB0-14E3-4528-872E-40CC31932032}"/>
              </a:ext>
            </a:extLst>
          </p:cNvPr>
          <p:cNvSpPr>
            <a:spLocks/>
          </p:cNvSpPr>
          <p:nvPr/>
        </p:nvSpPr>
        <p:spPr bwMode="auto">
          <a:xfrm>
            <a:off x="4991100" y="2032000"/>
            <a:ext cx="355600" cy="381000"/>
          </a:xfrm>
          <a:custGeom>
            <a:avLst/>
            <a:gdLst>
              <a:gd name="T0" fmla="*/ 0 w 224"/>
              <a:gd name="T1" fmla="*/ 0 h 240"/>
              <a:gd name="T2" fmla="*/ 224 w 224"/>
              <a:gd name="T3" fmla="*/ 0 h 240"/>
              <a:gd name="T4" fmla="*/ 224 w 224"/>
              <a:gd name="T5" fmla="*/ 0 h 240"/>
              <a:gd name="T6" fmla="*/ 224 w 224"/>
              <a:gd name="T7" fmla="*/ 240 h 240"/>
              <a:gd name="T8" fmla="*/ 224 w 224"/>
              <a:gd name="T9" fmla="*/ 240 h 240"/>
              <a:gd name="T10" fmla="*/ 0 w 224"/>
              <a:gd name="T11" fmla="*/ 240 h 240"/>
              <a:gd name="T12" fmla="*/ 0 w 224"/>
              <a:gd name="T13" fmla="*/ 240 h 240"/>
              <a:gd name="T14" fmla="*/ 0 w 224"/>
              <a:gd name="T15" fmla="*/ 0 h 240"/>
              <a:gd name="T16" fmla="*/ 0 w 224"/>
              <a:gd name="T17" fmla="*/ 0 h 2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4"/>
              <a:gd name="T28" fmla="*/ 0 h 240"/>
              <a:gd name="T29" fmla="*/ 224 w 224"/>
              <a:gd name="T30" fmla="*/ 240 h 2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4" h="240">
                <a:moveTo>
                  <a:pt x="0" y="0"/>
                </a:moveTo>
                <a:lnTo>
                  <a:pt x="224" y="0"/>
                </a:lnTo>
                <a:lnTo>
                  <a:pt x="224" y="240"/>
                </a:lnTo>
                <a:lnTo>
                  <a:pt x="0" y="240"/>
                </a:lnTo>
                <a:lnTo>
                  <a:pt x="0" y="0"/>
                </a:lnTo>
                <a:close/>
              </a:path>
            </a:pathLst>
          </a:custGeom>
          <a:noFill/>
          <a:ln w="1270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79" name="Rectangle 47">
            <a:extLst>
              <a:ext uri="{FF2B5EF4-FFF2-40B4-BE49-F238E27FC236}">
                <a16:creationId xmlns:a16="http://schemas.microsoft.com/office/drawing/2014/main" id="{7A01DB67-5BBF-4F8A-8312-85E12A8A558D}"/>
              </a:ext>
            </a:extLst>
          </p:cNvPr>
          <p:cNvSpPr>
            <a:spLocks noChangeArrowheads="1"/>
          </p:cNvSpPr>
          <p:nvPr/>
        </p:nvSpPr>
        <p:spPr bwMode="auto">
          <a:xfrm>
            <a:off x="3848100" y="2438400"/>
            <a:ext cx="723900" cy="7112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80" name="Rectangle 48">
            <a:extLst>
              <a:ext uri="{FF2B5EF4-FFF2-40B4-BE49-F238E27FC236}">
                <a16:creationId xmlns:a16="http://schemas.microsoft.com/office/drawing/2014/main" id="{AF9685FF-14C2-4EDE-A9A4-7DE9A4242214}"/>
              </a:ext>
            </a:extLst>
          </p:cNvPr>
          <p:cNvSpPr>
            <a:spLocks noChangeArrowheads="1"/>
          </p:cNvSpPr>
          <p:nvPr/>
        </p:nvSpPr>
        <p:spPr bwMode="auto">
          <a:xfrm>
            <a:off x="5067300" y="2425700"/>
            <a:ext cx="228600"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81" name="Freeform 49">
            <a:extLst>
              <a:ext uri="{FF2B5EF4-FFF2-40B4-BE49-F238E27FC236}">
                <a16:creationId xmlns:a16="http://schemas.microsoft.com/office/drawing/2014/main" id="{D88BF2DF-BDA9-4971-93F6-510F93263442}"/>
              </a:ext>
            </a:extLst>
          </p:cNvPr>
          <p:cNvSpPr>
            <a:spLocks/>
          </p:cNvSpPr>
          <p:nvPr/>
        </p:nvSpPr>
        <p:spPr bwMode="auto">
          <a:xfrm>
            <a:off x="3848100" y="2438400"/>
            <a:ext cx="723900" cy="711200"/>
          </a:xfrm>
          <a:custGeom>
            <a:avLst/>
            <a:gdLst>
              <a:gd name="T0" fmla="*/ 0 w 456"/>
              <a:gd name="T1" fmla="*/ 0 h 448"/>
              <a:gd name="T2" fmla="*/ 456 w 456"/>
              <a:gd name="T3" fmla="*/ 0 h 448"/>
              <a:gd name="T4" fmla="*/ 456 w 456"/>
              <a:gd name="T5" fmla="*/ 0 h 448"/>
              <a:gd name="T6" fmla="*/ 456 w 456"/>
              <a:gd name="T7" fmla="*/ 448 h 448"/>
              <a:gd name="T8" fmla="*/ 456 w 456"/>
              <a:gd name="T9" fmla="*/ 448 h 448"/>
              <a:gd name="T10" fmla="*/ 0 w 456"/>
              <a:gd name="T11" fmla="*/ 448 h 448"/>
              <a:gd name="T12" fmla="*/ 0 w 456"/>
              <a:gd name="T13" fmla="*/ 448 h 448"/>
              <a:gd name="T14" fmla="*/ 0 w 456"/>
              <a:gd name="T15" fmla="*/ 0 h 448"/>
              <a:gd name="T16" fmla="*/ 0 w 456"/>
              <a:gd name="T17" fmla="*/ 0 h 4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56"/>
              <a:gd name="T28" fmla="*/ 0 h 448"/>
              <a:gd name="T29" fmla="*/ 456 w 456"/>
              <a:gd name="T30" fmla="*/ 448 h 4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56" h="448">
                <a:moveTo>
                  <a:pt x="0" y="0"/>
                </a:moveTo>
                <a:lnTo>
                  <a:pt x="456" y="0"/>
                </a:lnTo>
                <a:lnTo>
                  <a:pt x="456" y="448"/>
                </a:lnTo>
                <a:lnTo>
                  <a:pt x="0" y="448"/>
                </a:lnTo>
                <a:lnTo>
                  <a:pt x="0" y="0"/>
                </a:lnTo>
                <a:close/>
              </a:path>
            </a:pathLst>
          </a:custGeom>
          <a:noFill/>
          <a:ln w="1270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82" name="Freeform 50">
            <a:extLst>
              <a:ext uri="{FF2B5EF4-FFF2-40B4-BE49-F238E27FC236}">
                <a16:creationId xmlns:a16="http://schemas.microsoft.com/office/drawing/2014/main" id="{47C396C7-F284-476C-AC8D-303AE212D63B}"/>
              </a:ext>
            </a:extLst>
          </p:cNvPr>
          <p:cNvSpPr>
            <a:spLocks/>
          </p:cNvSpPr>
          <p:nvPr/>
        </p:nvSpPr>
        <p:spPr bwMode="auto">
          <a:xfrm>
            <a:off x="5067300" y="2425700"/>
            <a:ext cx="228600" cy="304800"/>
          </a:xfrm>
          <a:custGeom>
            <a:avLst/>
            <a:gdLst>
              <a:gd name="T0" fmla="*/ 0 w 144"/>
              <a:gd name="T1" fmla="*/ 0 h 192"/>
              <a:gd name="T2" fmla="*/ 144 w 144"/>
              <a:gd name="T3" fmla="*/ 0 h 192"/>
              <a:gd name="T4" fmla="*/ 144 w 144"/>
              <a:gd name="T5" fmla="*/ 0 h 192"/>
              <a:gd name="T6" fmla="*/ 144 w 144"/>
              <a:gd name="T7" fmla="*/ 192 h 192"/>
              <a:gd name="T8" fmla="*/ 144 w 144"/>
              <a:gd name="T9" fmla="*/ 192 h 192"/>
              <a:gd name="T10" fmla="*/ 0 w 144"/>
              <a:gd name="T11" fmla="*/ 192 h 192"/>
              <a:gd name="T12" fmla="*/ 0 w 144"/>
              <a:gd name="T13" fmla="*/ 192 h 192"/>
              <a:gd name="T14" fmla="*/ 0 w 144"/>
              <a:gd name="T15" fmla="*/ 0 h 192"/>
              <a:gd name="T16" fmla="*/ 0 w 144"/>
              <a:gd name="T17" fmla="*/ 0 h 1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4"/>
              <a:gd name="T28" fmla="*/ 0 h 192"/>
              <a:gd name="T29" fmla="*/ 144 w 144"/>
              <a:gd name="T30" fmla="*/ 192 h 19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4" h="192">
                <a:moveTo>
                  <a:pt x="0" y="0"/>
                </a:moveTo>
                <a:lnTo>
                  <a:pt x="144" y="0"/>
                </a:lnTo>
                <a:lnTo>
                  <a:pt x="144" y="192"/>
                </a:lnTo>
                <a:lnTo>
                  <a:pt x="0" y="192"/>
                </a:lnTo>
                <a:lnTo>
                  <a:pt x="0" y="0"/>
                </a:lnTo>
                <a:close/>
              </a:path>
            </a:pathLst>
          </a:custGeom>
          <a:noFill/>
          <a:ln w="12700">
            <a:solidFill>
              <a:srgbClr val="FFFF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83" name="Freeform 51">
            <a:extLst>
              <a:ext uri="{FF2B5EF4-FFF2-40B4-BE49-F238E27FC236}">
                <a16:creationId xmlns:a16="http://schemas.microsoft.com/office/drawing/2014/main" id="{5523CF0E-849A-45E0-A2EF-3EB09D04DDD6}"/>
              </a:ext>
            </a:extLst>
          </p:cNvPr>
          <p:cNvSpPr>
            <a:spLocks/>
          </p:cNvSpPr>
          <p:nvPr/>
        </p:nvSpPr>
        <p:spPr bwMode="auto">
          <a:xfrm>
            <a:off x="4584700" y="3238500"/>
            <a:ext cx="571500" cy="241300"/>
          </a:xfrm>
          <a:custGeom>
            <a:avLst/>
            <a:gdLst>
              <a:gd name="T0" fmla="*/ 360 w 360"/>
              <a:gd name="T1" fmla="*/ 0 h 152"/>
              <a:gd name="T2" fmla="*/ 344 w 360"/>
              <a:gd name="T3" fmla="*/ 40 h 152"/>
              <a:gd name="T4" fmla="*/ 344 w 360"/>
              <a:gd name="T5" fmla="*/ 40 h 152"/>
              <a:gd name="T6" fmla="*/ 312 w 360"/>
              <a:gd name="T7" fmla="*/ 80 h 152"/>
              <a:gd name="T8" fmla="*/ 312 w 360"/>
              <a:gd name="T9" fmla="*/ 80 h 152"/>
              <a:gd name="T10" fmla="*/ 272 w 360"/>
              <a:gd name="T11" fmla="*/ 112 h 152"/>
              <a:gd name="T12" fmla="*/ 272 w 360"/>
              <a:gd name="T13" fmla="*/ 112 h 152"/>
              <a:gd name="T14" fmla="*/ 224 w 360"/>
              <a:gd name="T15" fmla="*/ 128 h 152"/>
              <a:gd name="T16" fmla="*/ 224 w 360"/>
              <a:gd name="T17" fmla="*/ 128 h 152"/>
              <a:gd name="T18" fmla="*/ 176 w 360"/>
              <a:gd name="T19" fmla="*/ 144 h 152"/>
              <a:gd name="T20" fmla="*/ 176 w 360"/>
              <a:gd name="T21" fmla="*/ 144 h 152"/>
              <a:gd name="T22" fmla="*/ 120 w 360"/>
              <a:gd name="T23" fmla="*/ 152 h 152"/>
              <a:gd name="T24" fmla="*/ 120 w 360"/>
              <a:gd name="T25" fmla="*/ 152 h 152"/>
              <a:gd name="T26" fmla="*/ 64 w 360"/>
              <a:gd name="T27" fmla="*/ 152 h 152"/>
              <a:gd name="T28" fmla="*/ 64 w 360"/>
              <a:gd name="T29" fmla="*/ 152 h 152"/>
              <a:gd name="T30" fmla="*/ 0 w 360"/>
              <a:gd name="T31" fmla="*/ 136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0"/>
              <a:gd name="T49" fmla="*/ 0 h 152"/>
              <a:gd name="T50" fmla="*/ 360 w 360"/>
              <a:gd name="T51" fmla="*/ 152 h 15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0" h="152">
                <a:moveTo>
                  <a:pt x="360" y="0"/>
                </a:moveTo>
                <a:lnTo>
                  <a:pt x="344" y="40"/>
                </a:lnTo>
                <a:lnTo>
                  <a:pt x="312" y="80"/>
                </a:lnTo>
                <a:lnTo>
                  <a:pt x="272" y="112"/>
                </a:lnTo>
                <a:lnTo>
                  <a:pt x="224" y="128"/>
                </a:lnTo>
                <a:lnTo>
                  <a:pt x="176" y="144"/>
                </a:lnTo>
                <a:lnTo>
                  <a:pt x="120" y="152"/>
                </a:lnTo>
                <a:lnTo>
                  <a:pt x="64" y="152"/>
                </a:lnTo>
                <a:lnTo>
                  <a:pt x="0" y="136"/>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084" name="Rectangle 52">
            <a:extLst>
              <a:ext uri="{FF2B5EF4-FFF2-40B4-BE49-F238E27FC236}">
                <a16:creationId xmlns:a16="http://schemas.microsoft.com/office/drawing/2014/main" id="{523F1932-BBA9-4CC2-9259-4868612C219A}"/>
              </a:ext>
            </a:extLst>
          </p:cNvPr>
          <p:cNvSpPr>
            <a:spLocks noChangeArrowheads="1"/>
          </p:cNvSpPr>
          <p:nvPr/>
        </p:nvSpPr>
        <p:spPr bwMode="auto">
          <a:xfrm>
            <a:off x="3168650" y="1225550"/>
            <a:ext cx="838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incident</a:t>
            </a:r>
            <a:endParaRPr lang="en-US" altLang="en-US" sz="2400"/>
          </a:p>
        </p:txBody>
      </p:sp>
      <p:sp>
        <p:nvSpPr>
          <p:cNvPr id="2085" name="Rectangle 53">
            <a:extLst>
              <a:ext uri="{FF2B5EF4-FFF2-40B4-BE49-F238E27FC236}">
                <a16:creationId xmlns:a16="http://schemas.microsoft.com/office/drawing/2014/main" id="{D69A4EA1-6278-43F9-B604-A6AA11749DB0}"/>
              </a:ext>
            </a:extLst>
          </p:cNvPr>
          <p:cNvSpPr>
            <a:spLocks noChangeArrowheads="1"/>
          </p:cNvSpPr>
          <p:nvPr/>
        </p:nvSpPr>
        <p:spPr bwMode="auto">
          <a:xfrm>
            <a:off x="3168650" y="1454150"/>
            <a:ext cx="787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P-wave</a:t>
            </a:r>
            <a:endParaRPr lang="en-US" altLang="en-US" sz="2400"/>
          </a:p>
        </p:txBody>
      </p:sp>
      <p:sp>
        <p:nvSpPr>
          <p:cNvPr id="2086" name="Rectangle 54">
            <a:extLst>
              <a:ext uri="{FF2B5EF4-FFF2-40B4-BE49-F238E27FC236}">
                <a16:creationId xmlns:a16="http://schemas.microsoft.com/office/drawing/2014/main" id="{18829034-1021-43B3-862C-C9FA096D2926}"/>
              </a:ext>
            </a:extLst>
          </p:cNvPr>
          <p:cNvSpPr>
            <a:spLocks noChangeArrowheads="1"/>
          </p:cNvSpPr>
          <p:nvPr/>
        </p:nvSpPr>
        <p:spPr bwMode="auto">
          <a:xfrm>
            <a:off x="5492750" y="1250950"/>
            <a:ext cx="901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reflected</a:t>
            </a:r>
            <a:endParaRPr lang="en-US" altLang="en-US" sz="2400"/>
          </a:p>
        </p:txBody>
      </p:sp>
      <p:sp>
        <p:nvSpPr>
          <p:cNvPr id="2087" name="Rectangle 55">
            <a:extLst>
              <a:ext uri="{FF2B5EF4-FFF2-40B4-BE49-F238E27FC236}">
                <a16:creationId xmlns:a16="http://schemas.microsoft.com/office/drawing/2014/main" id="{E79B72B8-4D33-42B9-BA43-C6583ED9A852}"/>
              </a:ext>
            </a:extLst>
          </p:cNvPr>
          <p:cNvSpPr>
            <a:spLocks noChangeArrowheads="1"/>
          </p:cNvSpPr>
          <p:nvPr/>
        </p:nvSpPr>
        <p:spPr bwMode="auto">
          <a:xfrm>
            <a:off x="5492750" y="1479550"/>
            <a:ext cx="787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P-wave</a:t>
            </a:r>
            <a:endParaRPr lang="en-US" altLang="en-US" sz="2400"/>
          </a:p>
        </p:txBody>
      </p:sp>
      <p:sp>
        <p:nvSpPr>
          <p:cNvPr id="2088" name="Rectangle 56">
            <a:extLst>
              <a:ext uri="{FF2B5EF4-FFF2-40B4-BE49-F238E27FC236}">
                <a16:creationId xmlns:a16="http://schemas.microsoft.com/office/drawing/2014/main" id="{8BBCCB21-5EAB-4224-A07A-1615E2F78DB6}"/>
              </a:ext>
            </a:extLst>
          </p:cNvPr>
          <p:cNvSpPr>
            <a:spLocks noChangeArrowheads="1"/>
          </p:cNvSpPr>
          <p:nvPr/>
        </p:nvSpPr>
        <p:spPr bwMode="auto">
          <a:xfrm>
            <a:off x="6153150" y="3079750"/>
            <a:ext cx="11303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transmitted</a:t>
            </a:r>
            <a:endParaRPr lang="en-US" altLang="en-US" sz="2400"/>
          </a:p>
        </p:txBody>
      </p:sp>
      <p:sp>
        <p:nvSpPr>
          <p:cNvPr id="2089" name="Rectangle 57">
            <a:extLst>
              <a:ext uri="{FF2B5EF4-FFF2-40B4-BE49-F238E27FC236}">
                <a16:creationId xmlns:a16="http://schemas.microsoft.com/office/drawing/2014/main" id="{CFAE2AC8-D842-4852-B135-78747D7A39EC}"/>
              </a:ext>
            </a:extLst>
          </p:cNvPr>
          <p:cNvSpPr>
            <a:spLocks noChangeArrowheads="1"/>
          </p:cNvSpPr>
          <p:nvPr/>
        </p:nvSpPr>
        <p:spPr bwMode="auto">
          <a:xfrm>
            <a:off x="6153150" y="3359150"/>
            <a:ext cx="927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P-wave (</a:t>
            </a:r>
            <a:endParaRPr lang="en-US" altLang="en-US" sz="2400"/>
          </a:p>
        </p:txBody>
      </p:sp>
      <p:sp>
        <p:nvSpPr>
          <p:cNvPr id="2090" name="Rectangle 58">
            <a:extLst>
              <a:ext uri="{FF2B5EF4-FFF2-40B4-BE49-F238E27FC236}">
                <a16:creationId xmlns:a16="http://schemas.microsoft.com/office/drawing/2014/main" id="{5FEDAAC3-CA73-4EEE-9BAE-D25EC0AD3FD6}"/>
              </a:ext>
            </a:extLst>
          </p:cNvPr>
          <p:cNvSpPr>
            <a:spLocks noChangeArrowheads="1"/>
          </p:cNvSpPr>
          <p:nvPr/>
        </p:nvSpPr>
        <p:spPr bwMode="auto">
          <a:xfrm>
            <a:off x="6959600" y="3308350"/>
            <a:ext cx="292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latin typeface="Symbol" panose="05050102010706020507" pitchFamily="18" charset="2"/>
              </a:rPr>
              <a:t>f)</a:t>
            </a:r>
            <a:endParaRPr lang="en-US" altLang="en-US" sz="2400"/>
          </a:p>
        </p:txBody>
      </p:sp>
      <p:sp>
        <p:nvSpPr>
          <p:cNvPr id="2091" name="Rectangle 59">
            <a:extLst>
              <a:ext uri="{FF2B5EF4-FFF2-40B4-BE49-F238E27FC236}">
                <a16:creationId xmlns:a16="http://schemas.microsoft.com/office/drawing/2014/main" id="{E06194BD-2039-459D-B4AD-23B3F02164E0}"/>
              </a:ext>
            </a:extLst>
          </p:cNvPr>
          <p:cNvSpPr>
            <a:spLocks noChangeArrowheads="1"/>
          </p:cNvSpPr>
          <p:nvPr/>
        </p:nvSpPr>
        <p:spPr bwMode="auto">
          <a:xfrm>
            <a:off x="5441950" y="4006850"/>
            <a:ext cx="11303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transmitted</a:t>
            </a:r>
            <a:endParaRPr lang="en-US" altLang="en-US" sz="2400"/>
          </a:p>
        </p:txBody>
      </p:sp>
      <p:sp>
        <p:nvSpPr>
          <p:cNvPr id="2092" name="Rectangle 60">
            <a:extLst>
              <a:ext uri="{FF2B5EF4-FFF2-40B4-BE49-F238E27FC236}">
                <a16:creationId xmlns:a16="http://schemas.microsoft.com/office/drawing/2014/main" id="{3043771C-D84F-4483-9038-19D5FDD69315}"/>
              </a:ext>
            </a:extLst>
          </p:cNvPr>
          <p:cNvSpPr>
            <a:spLocks noChangeArrowheads="1"/>
          </p:cNvSpPr>
          <p:nvPr/>
        </p:nvSpPr>
        <p:spPr bwMode="auto">
          <a:xfrm>
            <a:off x="5441950" y="4298950"/>
            <a:ext cx="927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S-wave (</a:t>
            </a:r>
            <a:endParaRPr lang="en-US" altLang="en-US" sz="2400"/>
          </a:p>
        </p:txBody>
      </p:sp>
      <p:sp>
        <p:nvSpPr>
          <p:cNvPr id="2093" name="Rectangle 61">
            <a:extLst>
              <a:ext uri="{FF2B5EF4-FFF2-40B4-BE49-F238E27FC236}">
                <a16:creationId xmlns:a16="http://schemas.microsoft.com/office/drawing/2014/main" id="{A9572878-1ED7-4DF0-AB49-67737B7B7BAC}"/>
              </a:ext>
            </a:extLst>
          </p:cNvPr>
          <p:cNvSpPr>
            <a:spLocks noChangeArrowheads="1"/>
          </p:cNvSpPr>
          <p:nvPr/>
        </p:nvSpPr>
        <p:spPr bwMode="auto">
          <a:xfrm>
            <a:off x="6248400" y="4248150"/>
            <a:ext cx="157163"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latin typeface="Symbol" panose="05050102010706020507" pitchFamily="18" charset="2"/>
              </a:rPr>
              <a:t>y</a:t>
            </a:r>
            <a:endParaRPr lang="en-US" altLang="en-US" sz="2400"/>
          </a:p>
        </p:txBody>
      </p:sp>
      <p:sp>
        <p:nvSpPr>
          <p:cNvPr id="2094" name="Rectangle 62">
            <a:extLst>
              <a:ext uri="{FF2B5EF4-FFF2-40B4-BE49-F238E27FC236}">
                <a16:creationId xmlns:a16="http://schemas.microsoft.com/office/drawing/2014/main" id="{DC82622D-61BC-4674-BEF1-8A42C7E69E4A}"/>
              </a:ext>
            </a:extLst>
          </p:cNvPr>
          <p:cNvSpPr>
            <a:spLocks noChangeArrowheads="1"/>
          </p:cNvSpPr>
          <p:nvPr/>
        </p:nvSpPr>
        <p:spPr bwMode="auto">
          <a:xfrm>
            <a:off x="6400800" y="424815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latin typeface="Symbol" panose="05050102010706020507" pitchFamily="18" charset="2"/>
              </a:rPr>
              <a:t>)</a:t>
            </a:r>
            <a:endParaRPr lang="en-US" altLang="en-US" sz="2400"/>
          </a:p>
        </p:txBody>
      </p:sp>
      <p:sp>
        <p:nvSpPr>
          <p:cNvPr id="2095" name="Rectangle 63">
            <a:extLst>
              <a:ext uri="{FF2B5EF4-FFF2-40B4-BE49-F238E27FC236}">
                <a16:creationId xmlns:a16="http://schemas.microsoft.com/office/drawing/2014/main" id="{C2FA3C4E-BB62-4403-AE34-D1FA2CB7C95B}"/>
              </a:ext>
            </a:extLst>
          </p:cNvPr>
          <p:cNvSpPr>
            <a:spLocks noChangeArrowheads="1"/>
          </p:cNvSpPr>
          <p:nvPr/>
        </p:nvSpPr>
        <p:spPr bwMode="auto">
          <a:xfrm>
            <a:off x="7131050" y="2330450"/>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x</a:t>
            </a:r>
            <a:endParaRPr lang="en-US" altLang="en-US" sz="2400"/>
          </a:p>
        </p:txBody>
      </p:sp>
      <p:sp>
        <p:nvSpPr>
          <p:cNvPr id="2096" name="Rectangle 64">
            <a:extLst>
              <a:ext uri="{FF2B5EF4-FFF2-40B4-BE49-F238E27FC236}">
                <a16:creationId xmlns:a16="http://schemas.microsoft.com/office/drawing/2014/main" id="{270ED211-426B-40D9-B6C1-17593DB2EE5E}"/>
              </a:ext>
            </a:extLst>
          </p:cNvPr>
          <p:cNvSpPr>
            <a:spLocks noChangeArrowheads="1"/>
          </p:cNvSpPr>
          <p:nvPr/>
        </p:nvSpPr>
        <p:spPr bwMode="auto">
          <a:xfrm>
            <a:off x="4527550" y="3930650"/>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y</a:t>
            </a:r>
            <a:endParaRPr lang="en-US" altLang="en-US" sz="2400"/>
          </a:p>
        </p:txBody>
      </p:sp>
      <p:sp>
        <p:nvSpPr>
          <p:cNvPr id="2097" name="Rectangle 65">
            <a:extLst>
              <a:ext uri="{FF2B5EF4-FFF2-40B4-BE49-F238E27FC236}">
                <a16:creationId xmlns:a16="http://schemas.microsoft.com/office/drawing/2014/main" id="{8F810F0F-0865-4D85-8CF0-B17444F0EB85}"/>
              </a:ext>
            </a:extLst>
          </p:cNvPr>
          <p:cNvSpPr>
            <a:spLocks noChangeArrowheads="1"/>
          </p:cNvSpPr>
          <p:nvPr/>
        </p:nvSpPr>
        <p:spPr bwMode="auto">
          <a:xfrm>
            <a:off x="2152650" y="1581150"/>
            <a:ext cx="215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latin typeface="Symbol" panose="05050102010706020507" pitchFamily="18" charset="2"/>
              </a:rPr>
              <a:t>r</a:t>
            </a:r>
            <a:endParaRPr lang="en-US" altLang="en-US" sz="2400"/>
          </a:p>
        </p:txBody>
      </p:sp>
      <p:sp>
        <p:nvSpPr>
          <p:cNvPr id="2098" name="Rectangle 66">
            <a:extLst>
              <a:ext uri="{FF2B5EF4-FFF2-40B4-BE49-F238E27FC236}">
                <a16:creationId xmlns:a16="http://schemas.microsoft.com/office/drawing/2014/main" id="{EAC6AA65-026A-45D1-BF41-EE6587710855}"/>
              </a:ext>
            </a:extLst>
          </p:cNvPr>
          <p:cNvSpPr>
            <a:spLocks noChangeArrowheads="1"/>
          </p:cNvSpPr>
          <p:nvPr/>
        </p:nvSpPr>
        <p:spPr bwMode="auto">
          <a:xfrm>
            <a:off x="2381250" y="3346450"/>
            <a:ext cx="1778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a:solidFill>
                  <a:srgbClr val="000000"/>
                </a:solidFill>
              </a:rPr>
              <a:t>2</a:t>
            </a:r>
            <a:endParaRPr lang="en-US" altLang="en-US" sz="2400"/>
          </a:p>
        </p:txBody>
      </p:sp>
      <p:sp>
        <p:nvSpPr>
          <p:cNvPr id="2099" name="Rectangle 67">
            <a:extLst>
              <a:ext uri="{FF2B5EF4-FFF2-40B4-BE49-F238E27FC236}">
                <a16:creationId xmlns:a16="http://schemas.microsoft.com/office/drawing/2014/main" id="{76B76D5F-F123-4F99-89D5-B262FF45EF11}"/>
              </a:ext>
            </a:extLst>
          </p:cNvPr>
          <p:cNvSpPr>
            <a:spLocks noChangeArrowheads="1"/>
          </p:cNvSpPr>
          <p:nvPr/>
        </p:nvSpPr>
        <p:spPr bwMode="auto">
          <a:xfrm>
            <a:off x="2520950" y="1644650"/>
            <a:ext cx="203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c</a:t>
            </a:r>
            <a:endParaRPr lang="en-US" altLang="en-US" sz="2400"/>
          </a:p>
        </p:txBody>
      </p:sp>
      <p:sp>
        <p:nvSpPr>
          <p:cNvPr id="2100" name="Rectangle 68">
            <a:extLst>
              <a:ext uri="{FF2B5EF4-FFF2-40B4-BE49-F238E27FC236}">
                <a16:creationId xmlns:a16="http://schemas.microsoft.com/office/drawing/2014/main" id="{0D537DAD-A206-4C27-B64A-3A9653500F9A}"/>
              </a:ext>
            </a:extLst>
          </p:cNvPr>
          <p:cNvSpPr>
            <a:spLocks noChangeArrowheads="1"/>
          </p:cNvSpPr>
          <p:nvPr/>
        </p:nvSpPr>
        <p:spPr bwMode="auto">
          <a:xfrm>
            <a:off x="2762250" y="3321050"/>
            <a:ext cx="2667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a:solidFill>
                  <a:srgbClr val="000000"/>
                </a:solidFill>
              </a:rPr>
              <a:t>p2</a:t>
            </a:r>
            <a:endParaRPr lang="en-US" altLang="en-US" sz="2400"/>
          </a:p>
        </p:txBody>
      </p:sp>
      <p:sp>
        <p:nvSpPr>
          <p:cNvPr id="2101" name="Rectangle 69">
            <a:extLst>
              <a:ext uri="{FF2B5EF4-FFF2-40B4-BE49-F238E27FC236}">
                <a16:creationId xmlns:a16="http://schemas.microsoft.com/office/drawing/2014/main" id="{BDAB2EC3-0478-4AAB-B1BB-9ACE04E3E8E8}"/>
              </a:ext>
            </a:extLst>
          </p:cNvPr>
          <p:cNvSpPr>
            <a:spLocks noChangeArrowheads="1"/>
          </p:cNvSpPr>
          <p:nvPr/>
        </p:nvSpPr>
        <p:spPr bwMode="auto">
          <a:xfrm>
            <a:off x="2660650" y="3194050"/>
            <a:ext cx="203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c</a:t>
            </a:r>
            <a:endParaRPr lang="en-US" altLang="en-US" sz="2400"/>
          </a:p>
        </p:txBody>
      </p:sp>
      <p:sp>
        <p:nvSpPr>
          <p:cNvPr id="2102" name="Rectangle 70">
            <a:extLst>
              <a:ext uri="{FF2B5EF4-FFF2-40B4-BE49-F238E27FC236}">
                <a16:creationId xmlns:a16="http://schemas.microsoft.com/office/drawing/2014/main" id="{71D819BE-8B23-4556-9F30-5943D0A6DCE0}"/>
              </a:ext>
            </a:extLst>
          </p:cNvPr>
          <p:cNvSpPr>
            <a:spLocks noChangeArrowheads="1"/>
          </p:cNvSpPr>
          <p:nvPr/>
        </p:nvSpPr>
        <p:spPr bwMode="auto">
          <a:xfrm>
            <a:off x="3282950" y="3321050"/>
            <a:ext cx="2413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a:solidFill>
                  <a:srgbClr val="000000"/>
                </a:solidFill>
              </a:rPr>
              <a:t>s2</a:t>
            </a:r>
            <a:endParaRPr lang="en-US" altLang="en-US" sz="2400"/>
          </a:p>
        </p:txBody>
      </p:sp>
      <p:sp>
        <p:nvSpPr>
          <p:cNvPr id="2103" name="Rectangle 71">
            <a:extLst>
              <a:ext uri="{FF2B5EF4-FFF2-40B4-BE49-F238E27FC236}">
                <a16:creationId xmlns:a16="http://schemas.microsoft.com/office/drawing/2014/main" id="{31489D14-973D-46B2-BC62-104A5D4A27CE}"/>
              </a:ext>
            </a:extLst>
          </p:cNvPr>
          <p:cNvSpPr>
            <a:spLocks noChangeArrowheads="1"/>
          </p:cNvSpPr>
          <p:nvPr/>
        </p:nvSpPr>
        <p:spPr bwMode="auto">
          <a:xfrm>
            <a:off x="2266950" y="3155950"/>
            <a:ext cx="215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latin typeface="Symbol" panose="05050102010706020507" pitchFamily="18" charset="2"/>
              </a:rPr>
              <a:t>r</a:t>
            </a:r>
            <a:endParaRPr lang="en-US" altLang="en-US" sz="2400"/>
          </a:p>
        </p:txBody>
      </p:sp>
      <p:sp>
        <p:nvSpPr>
          <p:cNvPr id="2104" name="Rectangle 72">
            <a:extLst>
              <a:ext uri="{FF2B5EF4-FFF2-40B4-BE49-F238E27FC236}">
                <a16:creationId xmlns:a16="http://schemas.microsoft.com/office/drawing/2014/main" id="{60EB4D4F-4D7D-45B9-B974-F8750C985B0E}"/>
              </a:ext>
            </a:extLst>
          </p:cNvPr>
          <p:cNvSpPr>
            <a:spLocks noChangeArrowheads="1"/>
          </p:cNvSpPr>
          <p:nvPr/>
        </p:nvSpPr>
        <p:spPr bwMode="auto">
          <a:xfrm>
            <a:off x="2254250" y="1771650"/>
            <a:ext cx="1778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a:solidFill>
                  <a:srgbClr val="000000"/>
                </a:solidFill>
              </a:rPr>
              <a:t>1</a:t>
            </a:r>
            <a:endParaRPr lang="en-US" altLang="en-US" sz="2400"/>
          </a:p>
        </p:txBody>
      </p:sp>
      <p:sp>
        <p:nvSpPr>
          <p:cNvPr id="2105" name="Rectangle 73">
            <a:extLst>
              <a:ext uri="{FF2B5EF4-FFF2-40B4-BE49-F238E27FC236}">
                <a16:creationId xmlns:a16="http://schemas.microsoft.com/office/drawing/2014/main" id="{C70BDBA9-7EE1-4B81-88F8-4F5E18DC5C39}"/>
              </a:ext>
            </a:extLst>
          </p:cNvPr>
          <p:cNvSpPr>
            <a:spLocks noChangeArrowheads="1"/>
          </p:cNvSpPr>
          <p:nvPr/>
        </p:nvSpPr>
        <p:spPr bwMode="auto">
          <a:xfrm>
            <a:off x="3155950" y="3206750"/>
            <a:ext cx="203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c</a:t>
            </a:r>
            <a:endParaRPr lang="en-US" altLang="en-US" sz="2400"/>
          </a:p>
        </p:txBody>
      </p:sp>
      <p:sp>
        <p:nvSpPr>
          <p:cNvPr id="2106" name="Rectangle 74">
            <a:extLst>
              <a:ext uri="{FF2B5EF4-FFF2-40B4-BE49-F238E27FC236}">
                <a16:creationId xmlns:a16="http://schemas.microsoft.com/office/drawing/2014/main" id="{628DEF7C-E566-4A6B-9118-57A9C865F25D}"/>
              </a:ext>
            </a:extLst>
          </p:cNvPr>
          <p:cNvSpPr>
            <a:spLocks noChangeArrowheads="1"/>
          </p:cNvSpPr>
          <p:nvPr/>
        </p:nvSpPr>
        <p:spPr bwMode="auto">
          <a:xfrm>
            <a:off x="2635250" y="1758950"/>
            <a:ext cx="2667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a:solidFill>
                  <a:srgbClr val="000000"/>
                </a:solidFill>
              </a:rPr>
              <a:t>p1</a:t>
            </a:r>
            <a:endParaRPr lang="en-US" altLang="en-US" sz="2400"/>
          </a:p>
        </p:txBody>
      </p:sp>
      <p:sp>
        <p:nvSpPr>
          <p:cNvPr id="2107" name="Rectangle 75">
            <a:extLst>
              <a:ext uri="{FF2B5EF4-FFF2-40B4-BE49-F238E27FC236}">
                <a16:creationId xmlns:a16="http://schemas.microsoft.com/office/drawing/2014/main" id="{F5112E5E-C460-4B84-853A-AFD6BD41359F}"/>
              </a:ext>
            </a:extLst>
          </p:cNvPr>
          <p:cNvSpPr>
            <a:spLocks noChangeArrowheads="1"/>
          </p:cNvSpPr>
          <p:nvPr/>
        </p:nvSpPr>
        <p:spPr bwMode="auto">
          <a:xfrm>
            <a:off x="2381250" y="165735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a:t>
            </a:r>
            <a:endParaRPr lang="en-US" altLang="en-US" sz="2400"/>
          </a:p>
        </p:txBody>
      </p:sp>
      <p:sp>
        <p:nvSpPr>
          <p:cNvPr id="2108" name="Rectangle 76">
            <a:extLst>
              <a:ext uri="{FF2B5EF4-FFF2-40B4-BE49-F238E27FC236}">
                <a16:creationId xmlns:a16="http://schemas.microsoft.com/office/drawing/2014/main" id="{66344FE3-1184-4674-A5CF-1C053568F37D}"/>
              </a:ext>
            </a:extLst>
          </p:cNvPr>
          <p:cNvSpPr>
            <a:spLocks noChangeArrowheads="1"/>
          </p:cNvSpPr>
          <p:nvPr/>
        </p:nvSpPr>
        <p:spPr bwMode="auto">
          <a:xfrm>
            <a:off x="2520950" y="323215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a:t>
            </a:r>
            <a:endParaRPr lang="en-US" altLang="en-US" sz="2400"/>
          </a:p>
        </p:txBody>
      </p:sp>
      <p:sp>
        <p:nvSpPr>
          <p:cNvPr id="2109" name="Rectangle 77">
            <a:extLst>
              <a:ext uri="{FF2B5EF4-FFF2-40B4-BE49-F238E27FC236}">
                <a16:creationId xmlns:a16="http://schemas.microsoft.com/office/drawing/2014/main" id="{3762C7FD-D3F9-4C2F-9E2E-E6D9A59CAEEC}"/>
              </a:ext>
            </a:extLst>
          </p:cNvPr>
          <p:cNvSpPr>
            <a:spLocks noChangeArrowheads="1"/>
          </p:cNvSpPr>
          <p:nvPr/>
        </p:nvSpPr>
        <p:spPr bwMode="auto">
          <a:xfrm>
            <a:off x="3003550" y="3232150"/>
            <a:ext cx="1651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a:t>
            </a:r>
            <a:endParaRPr lang="en-US" altLang="en-US" sz="2400"/>
          </a:p>
        </p:txBody>
      </p:sp>
      <p:sp>
        <p:nvSpPr>
          <p:cNvPr id="2110" name="Rectangle 78">
            <a:extLst>
              <a:ext uri="{FF2B5EF4-FFF2-40B4-BE49-F238E27FC236}">
                <a16:creationId xmlns:a16="http://schemas.microsoft.com/office/drawing/2014/main" id="{3F29588C-9074-4A0B-8D7B-FCBDC1106F5C}"/>
              </a:ext>
            </a:extLst>
          </p:cNvPr>
          <p:cNvSpPr>
            <a:spLocks noChangeArrowheads="1"/>
          </p:cNvSpPr>
          <p:nvPr/>
        </p:nvSpPr>
        <p:spPr bwMode="auto">
          <a:xfrm>
            <a:off x="4667250" y="2978150"/>
            <a:ext cx="215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latin typeface="Symbol" panose="05050102010706020507" pitchFamily="18" charset="2"/>
              </a:rPr>
              <a:t>q</a:t>
            </a:r>
            <a:endParaRPr lang="en-US" altLang="en-US" sz="2400"/>
          </a:p>
        </p:txBody>
      </p:sp>
      <p:sp>
        <p:nvSpPr>
          <p:cNvPr id="2111" name="Rectangle 79">
            <a:extLst>
              <a:ext uri="{FF2B5EF4-FFF2-40B4-BE49-F238E27FC236}">
                <a16:creationId xmlns:a16="http://schemas.microsoft.com/office/drawing/2014/main" id="{C1224C29-EFDA-4CEE-9791-6D97A8995950}"/>
              </a:ext>
            </a:extLst>
          </p:cNvPr>
          <p:cNvSpPr>
            <a:spLocks noChangeArrowheads="1"/>
          </p:cNvSpPr>
          <p:nvPr/>
        </p:nvSpPr>
        <p:spPr bwMode="auto">
          <a:xfrm>
            <a:off x="4794250" y="3168650"/>
            <a:ext cx="2667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a:solidFill>
                  <a:srgbClr val="000000"/>
                </a:solidFill>
              </a:rPr>
              <a:t>p2</a:t>
            </a:r>
            <a:endParaRPr lang="en-US" altLang="en-US" sz="2400"/>
          </a:p>
        </p:txBody>
      </p:sp>
      <p:sp>
        <p:nvSpPr>
          <p:cNvPr id="2112" name="Rectangle 80">
            <a:extLst>
              <a:ext uri="{FF2B5EF4-FFF2-40B4-BE49-F238E27FC236}">
                <a16:creationId xmlns:a16="http://schemas.microsoft.com/office/drawing/2014/main" id="{17C5ED0E-80FA-48A2-AD36-3237F96A5F33}"/>
              </a:ext>
            </a:extLst>
          </p:cNvPr>
          <p:cNvSpPr>
            <a:spLocks noChangeArrowheads="1"/>
          </p:cNvSpPr>
          <p:nvPr/>
        </p:nvSpPr>
        <p:spPr bwMode="auto">
          <a:xfrm>
            <a:off x="4832350" y="3473450"/>
            <a:ext cx="215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latin typeface="Symbol" panose="05050102010706020507" pitchFamily="18" charset="2"/>
              </a:rPr>
              <a:t>q</a:t>
            </a:r>
            <a:endParaRPr lang="en-US" altLang="en-US" sz="2400"/>
          </a:p>
        </p:txBody>
      </p:sp>
      <p:sp>
        <p:nvSpPr>
          <p:cNvPr id="2113" name="Rectangle 81">
            <a:extLst>
              <a:ext uri="{FF2B5EF4-FFF2-40B4-BE49-F238E27FC236}">
                <a16:creationId xmlns:a16="http://schemas.microsoft.com/office/drawing/2014/main" id="{A934D332-58DA-403D-A527-23B969609F32}"/>
              </a:ext>
            </a:extLst>
          </p:cNvPr>
          <p:cNvSpPr>
            <a:spLocks noChangeArrowheads="1"/>
          </p:cNvSpPr>
          <p:nvPr/>
        </p:nvSpPr>
        <p:spPr bwMode="auto">
          <a:xfrm>
            <a:off x="4972050" y="3663950"/>
            <a:ext cx="2413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a:solidFill>
                  <a:srgbClr val="000000"/>
                </a:solidFill>
              </a:rPr>
              <a:t>s2</a:t>
            </a:r>
            <a:endParaRPr lang="en-US" altLang="en-US" sz="2400"/>
          </a:p>
        </p:txBody>
      </p:sp>
      <p:sp>
        <p:nvSpPr>
          <p:cNvPr id="2114" name="Rectangle 82">
            <a:extLst>
              <a:ext uri="{FF2B5EF4-FFF2-40B4-BE49-F238E27FC236}">
                <a16:creationId xmlns:a16="http://schemas.microsoft.com/office/drawing/2014/main" id="{3B519650-DAA6-4C81-9DDD-E3CFD507B6ED}"/>
              </a:ext>
            </a:extLst>
          </p:cNvPr>
          <p:cNvSpPr>
            <a:spLocks noChangeArrowheads="1"/>
          </p:cNvSpPr>
          <p:nvPr/>
        </p:nvSpPr>
        <p:spPr bwMode="auto">
          <a:xfrm>
            <a:off x="4210050" y="1555750"/>
            <a:ext cx="215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latin typeface="Symbol" panose="05050102010706020507" pitchFamily="18" charset="2"/>
              </a:rPr>
              <a:t>q</a:t>
            </a:r>
            <a:endParaRPr lang="en-US" altLang="en-US" sz="2400"/>
          </a:p>
        </p:txBody>
      </p:sp>
      <p:sp>
        <p:nvSpPr>
          <p:cNvPr id="2115" name="Rectangle 83">
            <a:extLst>
              <a:ext uri="{FF2B5EF4-FFF2-40B4-BE49-F238E27FC236}">
                <a16:creationId xmlns:a16="http://schemas.microsoft.com/office/drawing/2014/main" id="{90C2CFCB-B335-4989-8ABA-6A7BCBD68699}"/>
              </a:ext>
            </a:extLst>
          </p:cNvPr>
          <p:cNvSpPr>
            <a:spLocks noChangeArrowheads="1"/>
          </p:cNvSpPr>
          <p:nvPr/>
        </p:nvSpPr>
        <p:spPr bwMode="auto">
          <a:xfrm>
            <a:off x="4337050" y="1708150"/>
            <a:ext cx="2667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a:solidFill>
                  <a:srgbClr val="000000"/>
                </a:solidFill>
              </a:rPr>
              <a:t>p1</a:t>
            </a:r>
            <a:endParaRPr lang="en-US" altLang="en-US" sz="2400"/>
          </a:p>
        </p:txBody>
      </p:sp>
      <p:sp>
        <p:nvSpPr>
          <p:cNvPr id="2116" name="Rectangle 84">
            <a:extLst>
              <a:ext uri="{FF2B5EF4-FFF2-40B4-BE49-F238E27FC236}">
                <a16:creationId xmlns:a16="http://schemas.microsoft.com/office/drawing/2014/main" id="{7CB19CC6-0646-4720-8B50-920680D7B7D3}"/>
              </a:ext>
            </a:extLst>
          </p:cNvPr>
          <p:cNvSpPr>
            <a:spLocks noChangeArrowheads="1"/>
          </p:cNvSpPr>
          <p:nvPr/>
        </p:nvSpPr>
        <p:spPr bwMode="auto">
          <a:xfrm>
            <a:off x="4883150" y="1708150"/>
            <a:ext cx="2667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a:solidFill>
                  <a:srgbClr val="000000"/>
                </a:solidFill>
              </a:rPr>
              <a:t>p1</a:t>
            </a:r>
            <a:endParaRPr lang="en-US" altLang="en-US" sz="2400"/>
          </a:p>
        </p:txBody>
      </p:sp>
      <p:sp>
        <p:nvSpPr>
          <p:cNvPr id="2117" name="Rectangle 85">
            <a:extLst>
              <a:ext uri="{FF2B5EF4-FFF2-40B4-BE49-F238E27FC236}">
                <a16:creationId xmlns:a16="http://schemas.microsoft.com/office/drawing/2014/main" id="{9B420F02-344B-4897-B80C-7DDE353C2F28}"/>
              </a:ext>
            </a:extLst>
          </p:cNvPr>
          <p:cNvSpPr>
            <a:spLocks noChangeArrowheads="1"/>
          </p:cNvSpPr>
          <p:nvPr/>
        </p:nvSpPr>
        <p:spPr bwMode="auto">
          <a:xfrm>
            <a:off x="4756150" y="1555750"/>
            <a:ext cx="215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latin typeface="Symbol" panose="05050102010706020507" pitchFamily="18" charset="2"/>
              </a:rPr>
              <a:t>q</a:t>
            </a:r>
            <a:endParaRPr lang="en-US" altLang="en-US" sz="2400"/>
          </a:p>
        </p:txBody>
      </p:sp>
      <p:sp>
        <p:nvSpPr>
          <p:cNvPr id="2118" name="Freeform 86">
            <a:extLst>
              <a:ext uri="{FF2B5EF4-FFF2-40B4-BE49-F238E27FC236}">
                <a16:creationId xmlns:a16="http://schemas.microsoft.com/office/drawing/2014/main" id="{524CF26A-ECAA-4060-B89E-D50A48F308C3}"/>
              </a:ext>
            </a:extLst>
          </p:cNvPr>
          <p:cNvSpPr>
            <a:spLocks/>
          </p:cNvSpPr>
          <p:nvPr/>
        </p:nvSpPr>
        <p:spPr bwMode="auto">
          <a:xfrm>
            <a:off x="5092700" y="3263900"/>
            <a:ext cx="431800" cy="330200"/>
          </a:xfrm>
          <a:custGeom>
            <a:avLst/>
            <a:gdLst>
              <a:gd name="T0" fmla="*/ 8 w 272"/>
              <a:gd name="T1" fmla="*/ 208 h 208"/>
              <a:gd name="T2" fmla="*/ 0 w 272"/>
              <a:gd name="T3" fmla="*/ 184 h 208"/>
              <a:gd name="T4" fmla="*/ 256 w 272"/>
              <a:gd name="T5" fmla="*/ 0 h 208"/>
              <a:gd name="T6" fmla="*/ 272 w 272"/>
              <a:gd name="T7" fmla="*/ 16 h 208"/>
              <a:gd name="T8" fmla="*/ 8 w 272"/>
              <a:gd name="T9" fmla="*/ 208 h 208"/>
              <a:gd name="T10" fmla="*/ 0 60000 65536"/>
              <a:gd name="T11" fmla="*/ 0 60000 65536"/>
              <a:gd name="T12" fmla="*/ 0 60000 65536"/>
              <a:gd name="T13" fmla="*/ 0 60000 65536"/>
              <a:gd name="T14" fmla="*/ 0 60000 65536"/>
              <a:gd name="T15" fmla="*/ 0 w 272"/>
              <a:gd name="T16" fmla="*/ 0 h 208"/>
              <a:gd name="T17" fmla="*/ 272 w 272"/>
              <a:gd name="T18" fmla="*/ 208 h 208"/>
            </a:gdLst>
            <a:ahLst/>
            <a:cxnLst>
              <a:cxn ang="T10">
                <a:pos x="T0" y="T1"/>
              </a:cxn>
              <a:cxn ang="T11">
                <a:pos x="T2" y="T3"/>
              </a:cxn>
              <a:cxn ang="T12">
                <a:pos x="T4" y="T5"/>
              </a:cxn>
              <a:cxn ang="T13">
                <a:pos x="T6" y="T7"/>
              </a:cxn>
              <a:cxn ang="T14">
                <a:pos x="T8" y="T9"/>
              </a:cxn>
            </a:cxnLst>
            <a:rect l="T15" t="T16" r="T17" b="T18"/>
            <a:pathLst>
              <a:path w="272" h="208">
                <a:moveTo>
                  <a:pt x="8" y="208"/>
                </a:moveTo>
                <a:lnTo>
                  <a:pt x="0" y="184"/>
                </a:lnTo>
                <a:lnTo>
                  <a:pt x="256" y="0"/>
                </a:lnTo>
                <a:lnTo>
                  <a:pt x="272" y="16"/>
                </a:lnTo>
                <a:lnTo>
                  <a:pt x="8" y="2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19" name="Freeform 87">
            <a:extLst>
              <a:ext uri="{FF2B5EF4-FFF2-40B4-BE49-F238E27FC236}">
                <a16:creationId xmlns:a16="http://schemas.microsoft.com/office/drawing/2014/main" id="{C14985D8-1872-4C29-90F6-8A69C166B62E}"/>
              </a:ext>
            </a:extLst>
          </p:cNvPr>
          <p:cNvSpPr>
            <a:spLocks/>
          </p:cNvSpPr>
          <p:nvPr/>
        </p:nvSpPr>
        <p:spPr bwMode="auto">
          <a:xfrm>
            <a:off x="5384800" y="3213100"/>
            <a:ext cx="215900" cy="190500"/>
          </a:xfrm>
          <a:custGeom>
            <a:avLst/>
            <a:gdLst>
              <a:gd name="T0" fmla="*/ 136 w 136"/>
              <a:gd name="T1" fmla="*/ 0 h 120"/>
              <a:gd name="T2" fmla="*/ 56 w 136"/>
              <a:gd name="T3" fmla="*/ 120 h 120"/>
              <a:gd name="T4" fmla="*/ 0 w 136"/>
              <a:gd name="T5" fmla="*/ 40 h 120"/>
              <a:gd name="T6" fmla="*/ 136 w 136"/>
              <a:gd name="T7" fmla="*/ 0 h 120"/>
              <a:gd name="T8" fmla="*/ 0 60000 65536"/>
              <a:gd name="T9" fmla="*/ 0 60000 65536"/>
              <a:gd name="T10" fmla="*/ 0 60000 65536"/>
              <a:gd name="T11" fmla="*/ 0 60000 65536"/>
              <a:gd name="T12" fmla="*/ 0 w 136"/>
              <a:gd name="T13" fmla="*/ 0 h 120"/>
              <a:gd name="T14" fmla="*/ 136 w 136"/>
              <a:gd name="T15" fmla="*/ 120 h 120"/>
            </a:gdLst>
            <a:ahLst/>
            <a:cxnLst>
              <a:cxn ang="T8">
                <a:pos x="T0" y="T1"/>
              </a:cxn>
              <a:cxn ang="T9">
                <a:pos x="T2" y="T3"/>
              </a:cxn>
              <a:cxn ang="T10">
                <a:pos x="T4" y="T5"/>
              </a:cxn>
              <a:cxn ang="T11">
                <a:pos x="T6" y="T7"/>
              </a:cxn>
            </a:cxnLst>
            <a:rect l="T12" t="T13" r="T14" b="T15"/>
            <a:pathLst>
              <a:path w="136" h="120">
                <a:moveTo>
                  <a:pt x="136" y="0"/>
                </a:moveTo>
                <a:lnTo>
                  <a:pt x="56" y="120"/>
                </a:lnTo>
                <a:lnTo>
                  <a:pt x="0" y="40"/>
                </a:lnTo>
                <a:lnTo>
                  <a:pt x="13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20" name="Freeform 88">
            <a:extLst>
              <a:ext uri="{FF2B5EF4-FFF2-40B4-BE49-F238E27FC236}">
                <a16:creationId xmlns:a16="http://schemas.microsoft.com/office/drawing/2014/main" id="{9B7C5A8D-8DDE-4EC2-8888-443D2C90FC88}"/>
              </a:ext>
            </a:extLst>
          </p:cNvPr>
          <p:cNvSpPr>
            <a:spLocks/>
          </p:cNvSpPr>
          <p:nvPr/>
        </p:nvSpPr>
        <p:spPr bwMode="auto">
          <a:xfrm>
            <a:off x="5372100" y="2895600"/>
            <a:ext cx="457200" cy="228600"/>
          </a:xfrm>
          <a:custGeom>
            <a:avLst/>
            <a:gdLst>
              <a:gd name="T0" fmla="*/ 0 w 288"/>
              <a:gd name="T1" fmla="*/ 16 h 144"/>
              <a:gd name="T2" fmla="*/ 16 w 288"/>
              <a:gd name="T3" fmla="*/ 0 h 144"/>
              <a:gd name="T4" fmla="*/ 288 w 288"/>
              <a:gd name="T5" fmla="*/ 128 h 144"/>
              <a:gd name="T6" fmla="*/ 272 w 288"/>
              <a:gd name="T7" fmla="*/ 144 h 144"/>
              <a:gd name="T8" fmla="*/ 0 w 288"/>
              <a:gd name="T9" fmla="*/ 16 h 144"/>
              <a:gd name="T10" fmla="*/ 0 60000 65536"/>
              <a:gd name="T11" fmla="*/ 0 60000 65536"/>
              <a:gd name="T12" fmla="*/ 0 60000 65536"/>
              <a:gd name="T13" fmla="*/ 0 60000 65536"/>
              <a:gd name="T14" fmla="*/ 0 60000 65536"/>
              <a:gd name="T15" fmla="*/ 0 w 288"/>
              <a:gd name="T16" fmla="*/ 0 h 144"/>
              <a:gd name="T17" fmla="*/ 288 w 288"/>
              <a:gd name="T18" fmla="*/ 144 h 144"/>
            </a:gdLst>
            <a:ahLst/>
            <a:cxnLst>
              <a:cxn ang="T10">
                <a:pos x="T0" y="T1"/>
              </a:cxn>
              <a:cxn ang="T11">
                <a:pos x="T2" y="T3"/>
              </a:cxn>
              <a:cxn ang="T12">
                <a:pos x="T4" y="T5"/>
              </a:cxn>
              <a:cxn ang="T13">
                <a:pos x="T6" y="T7"/>
              </a:cxn>
              <a:cxn ang="T14">
                <a:pos x="T8" y="T9"/>
              </a:cxn>
            </a:cxnLst>
            <a:rect l="T15" t="T16" r="T17" b="T18"/>
            <a:pathLst>
              <a:path w="288" h="144">
                <a:moveTo>
                  <a:pt x="0" y="16"/>
                </a:moveTo>
                <a:lnTo>
                  <a:pt x="16" y="0"/>
                </a:lnTo>
                <a:lnTo>
                  <a:pt x="288" y="128"/>
                </a:lnTo>
                <a:lnTo>
                  <a:pt x="272" y="144"/>
                </a:lnTo>
                <a:lnTo>
                  <a:pt x="0"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21" name="Freeform 89">
            <a:extLst>
              <a:ext uri="{FF2B5EF4-FFF2-40B4-BE49-F238E27FC236}">
                <a16:creationId xmlns:a16="http://schemas.microsoft.com/office/drawing/2014/main" id="{0E5520BB-10E1-4889-906D-8533806FB914}"/>
              </a:ext>
            </a:extLst>
          </p:cNvPr>
          <p:cNvSpPr>
            <a:spLocks/>
          </p:cNvSpPr>
          <p:nvPr/>
        </p:nvSpPr>
        <p:spPr bwMode="auto">
          <a:xfrm>
            <a:off x="5689600" y="2997200"/>
            <a:ext cx="215900" cy="165100"/>
          </a:xfrm>
          <a:custGeom>
            <a:avLst/>
            <a:gdLst>
              <a:gd name="T0" fmla="*/ 136 w 136"/>
              <a:gd name="T1" fmla="*/ 104 h 104"/>
              <a:gd name="T2" fmla="*/ 0 w 136"/>
              <a:gd name="T3" fmla="*/ 88 h 104"/>
              <a:gd name="T4" fmla="*/ 40 w 136"/>
              <a:gd name="T5" fmla="*/ 0 h 104"/>
              <a:gd name="T6" fmla="*/ 136 w 136"/>
              <a:gd name="T7" fmla="*/ 104 h 104"/>
              <a:gd name="T8" fmla="*/ 0 60000 65536"/>
              <a:gd name="T9" fmla="*/ 0 60000 65536"/>
              <a:gd name="T10" fmla="*/ 0 60000 65536"/>
              <a:gd name="T11" fmla="*/ 0 60000 65536"/>
              <a:gd name="T12" fmla="*/ 0 w 136"/>
              <a:gd name="T13" fmla="*/ 0 h 104"/>
              <a:gd name="T14" fmla="*/ 136 w 136"/>
              <a:gd name="T15" fmla="*/ 104 h 104"/>
            </a:gdLst>
            <a:ahLst/>
            <a:cxnLst>
              <a:cxn ang="T8">
                <a:pos x="T0" y="T1"/>
              </a:cxn>
              <a:cxn ang="T9">
                <a:pos x="T2" y="T3"/>
              </a:cxn>
              <a:cxn ang="T10">
                <a:pos x="T4" y="T5"/>
              </a:cxn>
              <a:cxn ang="T11">
                <a:pos x="T6" y="T7"/>
              </a:cxn>
            </a:cxnLst>
            <a:rect l="T12" t="T13" r="T14" b="T15"/>
            <a:pathLst>
              <a:path w="136" h="104">
                <a:moveTo>
                  <a:pt x="136" y="104"/>
                </a:moveTo>
                <a:lnTo>
                  <a:pt x="0" y="88"/>
                </a:lnTo>
                <a:lnTo>
                  <a:pt x="40" y="0"/>
                </a:lnTo>
                <a:lnTo>
                  <a:pt x="136" y="10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22" name="Freeform 90">
            <a:extLst>
              <a:ext uri="{FF2B5EF4-FFF2-40B4-BE49-F238E27FC236}">
                <a16:creationId xmlns:a16="http://schemas.microsoft.com/office/drawing/2014/main" id="{46175BDD-4CCD-41F3-819B-FCA937564AB5}"/>
              </a:ext>
            </a:extLst>
          </p:cNvPr>
          <p:cNvSpPr>
            <a:spLocks/>
          </p:cNvSpPr>
          <p:nvPr/>
        </p:nvSpPr>
        <p:spPr bwMode="auto">
          <a:xfrm>
            <a:off x="4660900" y="2032000"/>
            <a:ext cx="317500" cy="317500"/>
          </a:xfrm>
          <a:custGeom>
            <a:avLst/>
            <a:gdLst>
              <a:gd name="T0" fmla="*/ 16 w 200"/>
              <a:gd name="T1" fmla="*/ 200 h 200"/>
              <a:gd name="T2" fmla="*/ 0 w 200"/>
              <a:gd name="T3" fmla="*/ 184 h 200"/>
              <a:gd name="T4" fmla="*/ 184 w 200"/>
              <a:gd name="T5" fmla="*/ 0 h 200"/>
              <a:gd name="T6" fmla="*/ 200 w 200"/>
              <a:gd name="T7" fmla="*/ 16 h 200"/>
              <a:gd name="T8" fmla="*/ 16 w 200"/>
              <a:gd name="T9" fmla="*/ 200 h 200"/>
              <a:gd name="T10" fmla="*/ 0 60000 65536"/>
              <a:gd name="T11" fmla="*/ 0 60000 65536"/>
              <a:gd name="T12" fmla="*/ 0 60000 65536"/>
              <a:gd name="T13" fmla="*/ 0 60000 65536"/>
              <a:gd name="T14" fmla="*/ 0 60000 65536"/>
              <a:gd name="T15" fmla="*/ 0 w 200"/>
              <a:gd name="T16" fmla="*/ 0 h 200"/>
              <a:gd name="T17" fmla="*/ 200 w 200"/>
              <a:gd name="T18" fmla="*/ 200 h 200"/>
            </a:gdLst>
            <a:ahLst/>
            <a:cxnLst>
              <a:cxn ang="T10">
                <a:pos x="T0" y="T1"/>
              </a:cxn>
              <a:cxn ang="T11">
                <a:pos x="T2" y="T3"/>
              </a:cxn>
              <a:cxn ang="T12">
                <a:pos x="T4" y="T5"/>
              </a:cxn>
              <a:cxn ang="T13">
                <a:pos x="T6" y="T7"/>
              </a:cxn>
              <a:cxn ang="T14">
                <a:pos x="T8" y="T9"/>
              </a:cxn>
            </a:cxnLst>
            <a:rect l="T15" t="T16" r="T17" b="T18"/>
            <a:pathLst>
              <a:path w="200" h="200">
                <a:moveTo>
                  <a:pt x="16" y="200"/>
                </a:moveTo>
                <a:lnTo>
                  <a:pt x="0" y="184"/>
                </a:lnTo>
                <a:lnTo>
                  <a:pt x="184" y="0"/>
                </a:lnTo>
                <a:lnTo>
                  <a:pt x="200" y="16"/>
                </a:lnTo>
                <a:lnTo>
                  <a:pt x="16" y="2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23" name="Freeform 91">
            <a:extLst>
              <a:ext uri="{FF2B5EF4-FFF2-40B4-BE49-F238E27FC236}">
                <a16:creationId xmlns:a16="http://schemas.microsoft.com/office/drawing/2014/main" id="{DFE88017-0880-4B44-BFFD-A3F5F12B1308}"/>
              </a:ext>
            </a:extLst>
          </p:cNvPr>
          <p:cNvSpPr>
            <a:spLocks/>
          </p:cNvSpPr>
          <p:nvPr/>
        </p:nvSpPr>
        <p:spPr bwMode="auto">
          <a:xfrm>
            <a:off x="4838700" y="1968500"/>
            <a:ext cx="203200" cy="203200"/>
          </a:xfrm>
          <a:custGeom>
            <a:avLst/>
            <a:gdLst>
              <a:gd name="T0" fmla="*/ 128 w 128"/>
              <a:gd name="T1" fmla="*/ 0 h 128"/>
              <a:gd name="T2" fmla="*/ 64 w 128"/>
              <a:gd name="T3" fmla="*/ 128 h 128"/>
              <a:gd name="T4" fmla="*/ 0 w 128"/>
              <a:gd name="T5" fmla="*/ 64 h 128"/>
              <a:gd name="T6" fmla="*/ 128 w 128"/>
              <a:gd name="T7" fmla="*/ 0 h 128"/>
              <a:gd name="T8" fmla="*/ 0 60000 65536"/>
              <a:gd name="T9" fmla="*/ 0 60000 65536"/>
              <a:gd name="T10" fmla="*/ 0 60000 65536"/>
              <a:gd name="T11" fmla="*/ 0 60000 65536"/>
              <a:gd name="T12" fmla="*/ 0 w 128"/>
              <a:gd name="T13" fmla="*/ 0 h 128"/>
              <a:gd name="T14" fmla="*/ 128 w 128"/>
              <a:gd name="T15" fmla="*/ 128 h 128"/>
            </a:gdLst>
            <a:ahLst/>
            <a:cxnLst>
              <a:cxn ang="T8">
                <a:pos x="T0" y="T1"/>
              </a:cxn>
              <a:cxn ang="T9">
                <a:pos x="T2" y="T3"/>
              </a:cxn>
              <a:cxn ang="T10">
                <a:pos x="T4" y="T5"/>
              </a:cxn>
              <a:cxn ang="T11">
                <a:pos x="T6" y="T7"/>
              </a:cxn>
            </a:cxnLst>
            <a:rect l="T12" t="T13" r="T14" b="T15"/>
            <a:pathLst>
              <a:path w="128" h="128">
                <a:moveTo>
                  <a:pt x="128" y="0"/>
                </a:moveTo>
                <a:lnTo>
                  <a:pt x="64" y="128"/>
                </a:lnTo>
                <a:lnTo>
                  <a:pt x="0" y="64"/>
                </a:lnTo>
                <a:lnTo>
                  <a:pt x="1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24" name="Freeform 92">
            <a:extLst>
              <a:ext uri="{FF2B5EF4-FFF2-40B4-BE49-F238E27FC236}">
                <a16:creationId xmlns:a16="http://schemas.microsoft.com/office/drawing/2014/main" id="{45C016CB-12CB-44AD-97D0-597BABFD36EA}"/>
              </a:ext>
            </a:extLst>
          </p:cNvPr>
          <p:cNvSpPr>
            <a:spLocks/>
          </p:cNvSpPr>
          <p:nvPr/>
        </p:nvSpPr>
        <p:spPr bwMode="auto">
          <a:xfrm>
            <a:off x="4114800" y="1930400"/>
            <a:ext cx="342900" cy="355600"/>
          </a:xfrm>
          <a:custGeom>
            <a:avLst/>
            <a:gdLst>
              <a:gd name="T0" fmla="*/ 0 w 216"/>
              <a:gd name="T1" fmla="*/ 16 h 224"/>
              <a:gd name="T2" fmla="*/ 16 w 216"/>
              <a:gd name="T3" fmla="*/ 0 h 224"/>
              <a:gd name="T4" fmla="*/ 216 w 216"/>
              <a:gd name="T5" fmla="*/ 208 h 224"/>
              <a:gd name="T6" fmla="*/ 200 w 216"/>
              <a:gd name="T7" fmla="*/ 224 h 224"/>
              <a:gd name="T8" fmla="*/ 0 w 216"/>
              <a:gd name="T9" fmla="*/ 16 h 224"/>
              <a:gd name="T10" fmla="*/ 0 60000 65536"/>
              <a:gd name="T11" fmla="*/ 0 60000 65536"/>
              <a:gd name="T12" fmla="*/ 0 60000 65536"/>
              <a:gd name="T13" fmla="*/ 0 60000 65536"/>
              <a:gd name="T14" fmla="*/ 0 60000 65536"/>
              <a:gd name="T15" fmla="*/ 0 w 216"/>
              <a:gd name="T16" fmla="*/ 0 h 224"/>
              <a:gd name="T17" fmla="*/ 216 w 216"/>
              <a:gd name="T18" fmla="*/ 224 h 224"/>
            </a:gdLst>
            <a:ahLst/>
            <a:cxnLst>
              <a:cxn ang="T10">
                <a:pos x="T0" y="T1"/>
              </a:cxn>
              <a:cxn ang="T11">
                <a:pos x="T2" y="T3"/>
              </a:cxn>
              <a:cxn ang="T12">
                <a:pos x="T4" y="T5"/>
              </a:cxn>
              <a:cxn ang="T13">
                <a:pos x="T6" y="T7"/>
              </a:cxn>
              <a:cxn ang="T14">
                <a:pos x="T8" y="T9"/>
              </a:cxn>
            </a:cxnLst>
            <a:rect l="T15" t="T16" r="T17" b="T18"/>
            <a:pathLst>
              <a:path w="216" h="224">
                <a:moveTo>
                  <a:pt x="0" y="16"/>
                </a:moveTo>
                <a:lnTo>
                  <a:pt x="16" y="0"/>
                </a:lnTo>
                <a:lnTo>
                  <a:pt x="216" y="208"/>
                </a:lnTo>
                <a:lnTo>
                  <a:pt x="200" y="224"/>
                </a:lnTo>
                <a:lnTo>
                  <a:pt x="0"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25" name="Freeform 93">
            <a:extLst>
              <a:ext uri="{FF2B5EF4-FFF2-40B4-BE49-F238E27FC236}">
                <a16:creationId xmlns:a16="http://schemas.microsoft.com/office/drawing/2014/main" id="{077DDEAF-B578-4EF9-B250-0A1E0BB5A52F}"/>
              </a:ext>
            </a:extLst>
          </p:cNvPr>
          <p:cNvSpPr>
            <a:spLocks/>
          </p:cNvSpPr>
          <p:nvPr/>
        </p:nvSpPr>
        <p:spPr bwMode="auto">
          <a:xfrm>
            <a:off x="4318000" y="2146300"/>
            <a:ext cx="190500" cy="203200"/>
          </a:xfrm>
          <a:custGeom>
            <a:avLst/>
            <a:gdLst>
              <a:gd name="T0" fmla="*/ 120 w 120"/>
              <a:gd name="T1" fmla="*/ 128 h 128"/>
              <a:gd name="T2" fmla="*/ 0 w 120"/>
              <a:gd name="T3" fmla="*/ 64 h 128"/>
              <a:gd name="T4" fmla="*/ 64 w 120"/>
              <a:gd name="T5" fmla="*/ 0 h 128"/>
              <a:gd name="T6" fmla="*/ 120 w 120"/>
              <a:gd name="T7" fmla="*/ 128 h 128"/>
              <a:gd name="T8" fmla="*/ 0 60000 65536"/>
              <a:gd name="T9" fmla="*/ 0 60000 65536"/>
              <a:gd name="T10" fmla="*/ 0 60000 65536"/>
              <a:gd name="T11" fmla="*/ 0 60000 65536"/>
              <a:gd name="T12" fmla="*/ 0 w 120"/>
              <a:gd name="T13" fmla="*/ 0 h 128"/>
              <a:gd name="T14" fmla="*/ 120 w 120"/>
              <a:gd name="T15" fmla="*/ 128 h 128"/>
            </a:gdLst>
            <a:ahLst/>
            <a:cxnLst>
              <a:cxn ang="T8">
                <a:pos x="T0" y="T1"/>
              </a:cxn>
              <a:cxn ang="T9">
                <a:pos x="T2" y="T3"/>
              </a:cxn>
              <a:cxn ang="T10">
                <a:pos x="T4" y="T5"/>
              </a:cxn>
              <a:cxn ang="T11">
                <a:pos x="T6" y="T7"/>
              </a:cxn>
            </a:cxnLst>
            <a:rect l="T12" t="T13" r="T14" b="T15"/>
            <a:pathLst>
              <a:path w="120" h="128">
                <a:moveTo>
                  <a:pt x="120" y="128"/>
                </a:moveTo>
                <a:lnTo>
                  <a:pt x="0" y="64"/>
                </a:lnTo>
                <a:lnTo>
                  <a:pt x="64" y="0"/>
                </a:lnTo>
                <a:lnTo>
                  <a:pt x="120" y="1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26" name="Rectangle 94">
            <a:extLst>
              <a:ext uri="{FF2B5EF4-FFF2-40B4-BE49-F238E27FC236}">
                <a16:creationId xmlns:a16="http://schemas.microsoft.com/office/drawing/2014/main" id="{8EECDA78-9BBB-4990-B396-D61AEF83D81F}"/>
              </a:ext>
            </a:extLst>
          </p:cNvPr>
          <p:cNvSpPr>
            <a:spLocks noChangeArrowheads="1"/>
          </p:cNvSpPr>
          <p:nvPr/>
        </p:nvSpPr>
        <p:spPr bwMode="auto">
          <a:xfrm>
            <a:off x="2305050" y="1365250"/>
            <a:ext cx="533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fluid</a:t>
            </a:r>
            <a:endParaRPr lang="en-US" altLang="en-US" sz="2400"/>
          </a:p>
        </p:txBody>
      </p:sp>
      <p:sp>
        <p:nvSpPr>
          <p:cNvPr id="2127" name="Rectangle 95">
            <a:extLst>
              <a:ext uri="{FF2B5EF4-FFF2-40B4-BE49-F238E27FC236}">
                <a16:creationId xmlns:a16="http://schemas.microsoft.com/office/drawing/2014/main" id="{1D954901-83E3-4B90-B294-24CDC9348427}"/>
              </a:ext>
            </a:extLst>
          </p:cNvPr>
          <p:cNvSpPr>
            <a:spLocks noChangeArrowheads="1"/>
          </p:cNvSpPr>
          <p:nvPr/>
        </p:nvSpPr>
        <p:spPr bwMode="auto">
          <a:xfrm>
            <a:off x="2724150" y="2851150"/>
            <a:ext cx="558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solidFill>
                  <a:srgbClr val="000000"/>
                </a:solidFill>
              </a:rPr>
              <a:t>solid</a:t>
            </a:r>
            <a:endParaRPr lang="en-US" altLang="en-US" sz="2400"/>
          </a:p>
        </p:txBody>
      </p:sp>
      <p:sp>
        <p:nvSpPr>
          <p:cNvPr id="2128" name="Rectangle 96">
            <a:extLst>
              <a:ext uri="{FF2B5EF4-FFF2-40B4-BE49-F238E27FC236}">
                <a16:creationId xmlns:a16="http://schemas.microsoft.com/office/drawing/2014/main" id="{F6BBF732-AAAA-4399-B8E7-19E709A28D9C}"/>
              </a:ext>
            </a:extLst>
          </p:cNvPr>
          <p:cNvSpPr>
            <a:spLocks noChangeArrowheads="1"/>
          </p:cNvSpPr>
          <p:nvPr/>
        </p:nvSpPr>
        <p:spPr bwMode="auto">
          <a:xfrm>
            <a:off x="2755900" y="2413000"/>
            <a:ext cx="3606800" cy="254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2129" name="Rectangle 97">
            <a:extLst>
              <a:ext uri="{FF2B5EF4-FFF2-40B4-BE49-F238E27FC236}">
                <a16:creationId xmlns:a16="http://schemas.microsoft.com/office/drawing/2014/main" id="{B8E0537E-BE92-41B3-90F5-FFFEA99D70E1}"/>
              </a:ext>
            </a:extLst>
          </p:cNvPr>
          <p:cNvSpPr>
            <a:spLocks noChangeArrowheads="1"/>
          </p:cNvSpPr>
          <p:nvPr/>
        </p:nvSpPr>
        <p:spPr bwMode="auto">
          <a:xfrm>
            <a:off x="3778250" y="1962150"/>
            <a:ext cx="203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b="1" i="1">
                <a:solidFill>
                  <a:srgbClr val="000000"/>
                </a:solidFill>
              </a:rPr>
              <a:t>v</a:t>
            </a:r>
            <a:endParaRPr lang="en-US" altLang="en-US" sz="2400"/>
          </a:p>
        </p:txBody>
      </p:sp>
      <p:sp>
        <p:nvSpPr>
          <p:cNvPr id="2130" name="Rectangle 98">
            <a:extLst>
              <a:ext uri="{FF2B5EF4-FFF2-40B4-BE49-F238E27FC236}">
                <a16:creationId xmlns:a16="http://schemas.microsoft.com/office/drawing/2014/main" id="{7B7C593A-4141-4BA2-AA6D-2FDB1E1F57ED}"/>
              </a:ext>
            </a:extLst>
          </p:cNvPr>
          <p:cNvSpPr>
            <a:spLocks noChangeArrowheads="1"/>
          </p:cNvSpPr>
          <p:nvPr/>
        </p:nvSpPr>
        <p:spPr bwMode="auto">
          <a:xfrm>
            <a:off x="3930650" y="1822450"/>
            <a:ext cx="1651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i="1">
                <a:solidFill>
                  <a:srgbClr val="000000"/>
                </a:solidFill>
              </a:rPr>
              <a:t>p</a:t>
            </a:r>
            <a:endParaRPr lang="en-US" altLang="en-US" sz="2400"/>
          </a:p>
        </p:txBody>
      </p:sp>
      <p:sp>
        <p:nvSpPr>
          <p:cNvPr id="2131" name="Rectangle 99">
            <a:extLst>
              <a:ext uri="{FF2B5EF4-FFF2-40B4-BE49-F238E27FC236}">
                <a16:creationId xmlns:a16="http://schemas.microsoft.com/office/drawing/2014/main" id="{A4054985-F12B-485F-8393-184E5A8A5CE3}"/>
              </a:ext>
            </a:extLst>
          </p:cNvPr>
          <p:cNvSpPr>
            <a:spLocks noChangeArrowheads="1"/>
          </p:cNvSpPr>
          <p:nvPr/>
        </p:nvSpPr>
        <p:spPr bwMode="auto">
          <a:xfrm>
            <a:off x="3854450" y="2139950"/>
            <a:ext cx="2174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i="1">
                <a:solidFill>
                  <a:srgbClr val="000000"/>
                </a:solidFill>
              </a:rPr>
              <a:t>inc</a:t>
            </a:r>
            <a:endParaRPr lang="en-US" altLang="en-US" sz="2400"/>
          </a:p>
        </p:txBody>
      </p:sp>
      <p:sp>
        <p:nvSpPr>
          <p:cNvPr id="2132" name="Rectangle 100">
            <a:extLst>
              <a:ext uri="{FF2B5EF4-FFF2-40B4-BE49-F238E27FC236}">
                <a16:creationId xmlns:a16="http://schemas.microsoft.com/office/drawing/2014/main" id="{4121602B-EFA1-4DF0-8351-65EB0476C665}"/>
              </a:ext>
            </a:extLst>
          </p:cNvPr>
          <p:cNvSpPr>
            <a:spLocks noChangeArrowheads="1"/>
          </p:cNvSpPr>
          <p:nvPr/>
        </p:nvSpPr>
        <p:spPr bwMode="auto">
          <a:xfrm>
            <a:off x="5099050" y="1987550"/>
            <a:ext cx="203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b="1" i="1">
                <a:solidFill>
                  <a:srgbClr val="000000"/>
                </a:solidFill>
              </a:rPr>
              <a:t>v</a:t>
            </a:r>
            <a:endParaRPr lang="en-US" altLang="en-US" sz="2400"/>
          </a:p>
        </p:txBody>
      </p:sp>
      <p:sp>
        <p:nvSpPr>
          <p:cNvPr id="2133" name="Rectangle 101">
            <a:extLst>
              <a:ext uri="{FF2B5EF4-FFF2-40B4-BE49-F238E27FC236}">
                <a16:creationId xmlns:a16="http://schemas.microsoft.com/office/drawing/2014/main" id="{0A7C1E20-D727-4977-B8F1-11FB3F1C97E4}"/>
              </a:ext>
            </a:extLst>
          </p:cNvPr>
          <p:cNvSpPr>
            <a:spLocks noChangeArrowheads="1"/>
          </p:cNvSpPr>
          <p:nvPr/>
        </p:nvSpPr>
        <p:spPr bwMode="auto">
          <a:xfrm>
            <a:off x="5238750" y="1847850"/>
            <a:ext cx="1651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i="1">
                <a:solidFill>
                  <a:srgbClr val="000000"/>
                </a:solidFill>
              </a:rPr>
              <a:t>p</a:t>
            </a:r>
            <a:endParaRPr lang="en-US" altLang="en-US" sz="2400"/>
          </a:p>
        </p:txBody>
      </p:sp>
      <p:sp>
        <p:nvSpPr>
          <p:cNvPr id="2134" name="Rectangle 102">
            <a:extLst>
              <a:ext uri="{FF2B5EF4-FFF2-40B4-BE49-F238E27FC236}">
                <a16:creationId xmlns:a16="http://schemas.microsoft.com/office/drawing/2014/main" id="{BAF475F2-465D-410C-978D-0E9D9B79A233}"/>
              </a:ext>
            </a:extLst>
          </p:cNvPr>
          <p:cNvSpPr>
            <a:spLocks noChangeArrowheads="1"/>
          </p:cNvSpPr>
          <p:nvPr/>
        </p:nvSpPr>
        <p:spPr bwMode="auto">
          <a:xfrm>
            <a:off x="5162550" y="2165350"/>
            <a:ext cx="2968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i="1">
                <a:solidFill>
                  <a:srgbClr val="000000"/>
                </a:solidFill>
              </a:rPr>
              <a:t>reflt</a:t>
            </a:r>
            <a:endParaRPr lang="en-US" altLang="en-US" sz="2400"/>
          </a:p>
        </p:txBody>
      </p:sp>
      <p:sp>
        <p:nvSpPr>
          <p:cNvPr id="2135" name="Rectangle 103">
            <a:extLst>
              <a:ext uri="{FF2B5EF4-FFF2-40B4-BE49-F238E27FC236}">
                <a16:creationId xmlns:a16="http://schemas.microsoft.com/office/drawing/2014/main" id="{E8573970-01E4-45BF-BB43-18E1499E93D6}"/>
              </a:ext>
            </a:extLst>
          </p:cNvPr>
          <p:cNvSpPr>
            <a:spLocks noChangeArrowheads="1"/>
          </p:cNvSpPr>
          <p:nvPr/>
        </p:nvSpPr>
        <p:spPr bwMode="auto">
          <a:xfrm>
            <a:off x="5619750" y="2647950"/>
            <a:ext cx="203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b="1" i="1">
                <a:solidFill>
                  <a:srgbClr val="000000"/>
                </a:solidFill>
              </a:rPr>
              <a:t>v</a:t>
            </a:r>
            <a:endParaRPr lang="en-US" altLang="en-US" sz="2400"/>
          </a:p>
        </p:txBody>
      </p:sp>
      <p:sp>
        <p:nvSpPr>
          <p:cNvPr id="2136" name="Rectangle 104">
            <a:extLst>
              <a:ext uri="{FF2B5EF4-FFF2-40B4-BE49-F238E27FC236}">
                <a16:creationId xmlns:a16="http://schemas.microsoft.com/office/drawing/2014/main" id="{D364D6C4-AB11-4ECB-BFE3-81407E723A95}"/>
              </a:ext>
            </a:extLst>
          </p:cNvPr>
          <p:cNvSpPr>
            <a:spLocks noChangeArrowheads="1"/>
          </p:cNvSpPr>
          <p:nvPr/>
        </p:nvSpPr>
        <p:spPr bwMode="auto">
          <a:xfrm>
            <a:off x="5759450" y="2520950"/>
            <a:ext cx="1651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i="1">
                <a:solidFill>
                  <a:srgbClr val="000000"/>
                </a:solidFill>
              </a:rPr>
              <a:t>p</a:t>
            </a:r>
            <a:endParaRPr lang="en-US" altLang="en-US" sz="2400"/>
          </a:p>
        </p:txBody>
      </p:sp>
      <p:sp>
        <p:nvSpPr>
          <p:cNvPr id="2137" name="Rectangle 105">
            <a:extLst>
              <a:ext uri="{FF2B5EF4-FFF2-40B4-BE49-F238E27FC236}">
                <a16:creationId xmlns:a16="http://schemas.microsoft.com/office/drawing/2014/main" id="{B4FBAC3A-33C7-4709-B8D0-3F0FCB024216}"/>
              </a:ext>
            </a:extLst>
          </p:cNvPr>
          <p:cNvSpPr>
            <a:spLocks noChangeArrowheads="1"/>
          </p:cNvSpPr>
          <p:nvPr/>
        </p:nvSpPr>
        <p:spPr bwMode="auto">
          <a:xfrm>
            <a:off x="5695950" y="2825750"/>
            <a:ext cx="36671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i="1">
                <a:solidFill>
                  <a:srgbClr val="000000"/>
                </a:solidFill>
              </a:rPr>
              <a:t>trans</a:t>
            </a:r>
            <a:endParaRPr lang="en-US" altLang="en-US" sz="2400"/>
          </a:p>
        </p:txBody>
      </p:sp>
      <p:sp>
        <p:nvSpPr>
          <p:cNvPr id="2138" name="Rectangle 106">
            <a:extLst>
              <a:ext uri="{FF2B5EF4-FFF2-40B4-BE49-F238E27FC236}">
                <a16:creationId xmlns:a16="http://schemas.microsoft.com/office/drawing/2014/main" id="{BDEE637F-DFCD-4524-84DD-A408DB831BBF}"/>
              </a:ext>
            </a:extLst>
          </p:cNvPr>
          <p:cNvSpPr>
            <a:spLocks noChangeArrowheads="1"/>
          </p:cNvSpPr>
          <p:nvPr/>
        </p:nvSpPr>
        <p:spPr bwMode="auto">
          <a:xfrm>
            <a:off x="5530850" y="3397250"/>
            <a:ext cx="203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b="1" i="1">
                <a:solidFill>
                  <a:srgbClr val="000000"/>
                </a:solidFill>
              </a:rPr>
              <a:t>v</a:t>
            </a:r>
            <a:endParaRPr lang="en-US" altLang="en-US" sz="2400"/>
          </a:p>
        </p:txBody>
      </p:sp>
      <p:sp>
        <p:nvSpPr>
          <p:cNvPr id="2139" name="Rectangle 107">
            <a:extLst>
              <a:ext uri="{FF2B5EF4-FFF2-40B4-BE49-F238E27FC236}">
                <a16:creationId xmlns:a16="http://schemas.microsoft.com/office/drawing/2014/main" id="{667DB829-538F-4DC9-BC2C-496D981EDD3D}"/>
              </a:ext>
            </a:extLst>
          </p:cNvPr>
          <p:cNvSpPr>
            <a:spLocks noChangeArrowheads="1"/>
          </p:cNvSpPr>
          <p:nvPr/>
        </p:nvSpPr>
        <p:spPr bwMode="auto">
          <a:xfrm>
            <a:off x="5683250" y="3257550"/>
            <a:ext cx="1397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i="1">
                <a:solidFill>
                  <a:srgbClr val="000000"/>
                </a:solidFill>
              </a:rPr>
              <a:t>s</a:t>
            </a:r>
            <a:endParaRPr lang="en-US" altLang="en-US" sz="2400"/>
          </a:p>
        </p:txBody>
      </p:sp>
      <p:sp>
        <p:nvSpPr>
          <p:cNvPr id="2140" name="Rectangle 108">
            <a:extLst>
              <a:ext uri="{FF2B5EF4-FFF2-40B4-BE49-F238E27FC236}">
                <a16:creationId xmlns:a16="http://schemas.microsoft.com/office/drawing/2014/main" id="{6F028EFD-5D84-4DF9-843E-B38278EB13FB}"/>
              </a:ext>
            </a:extLst>
          </p:cNvPr>
          <p:cNvSpPr>
            <a:spLocks noChangeArrowheads="1"/>
          </p:cNvSpPr>
          <p:nvPr/>
        </p:nvSpPr>
        <p:spPr bwMode="auto">
          <a:xfrm>
            <a:off x="5607050" y="3575050"/>
            <a:ext cx="36671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1400" i="1">
                <a:solidFill>
                  <a:srgbClr val="000000"/>
                </a:solidFill>
              </a:rPr>
              <a:t>trans</a:t>
            </a:r>
            <a:endParaRPr lang="en-US" altLang="en-US" sz="2400"/>
          </a:p>
        </p:txBody>
      </p:sp>
      <p:graphicFrame>
        <p:nvGraphicFramePr>
          <p:cNvPr id="2050" name="Object 3">
            <a:extLst>
              <a:ext uri="{FF2B5EF4-FFF2-40B4-BE49-F238E27FC236}">
                <a16:creationId xmlns:a16="http://schemas.microsoft.com/office/drawing/2014/main" id="{0BFE9D85-50C9-4B67-9CA8-DCD6E2F84035}"/>
              </a:ext>
            </a:extLst>
          </p:cNvPr>
          <p:cNvGraphicFramePr>
            <a:graphicFrameLocks noChangeAspect="1"/>
          </p:cNvGraphicFramePr>
          <p:nvPr/>
        </p:nvGraphicFramePr>
        <p:xfrm>
          <a:off x="3276600" y="5181600"/>
          <a:ext cx="2971800" cy="795338"/>
        </p:xfrm>
        <a:graphic>
          <a:graphicData uri="http://schemas.openxmlformats.org/presentationml/2006/ole">
            <mc:AlternateContent xmlns:mc="http://schemas.openxmlformats.org/markup-compatibility/2006">
              <mc:Choice xmlns:v="urn:schemas-microsoft-com:vml" Requires="v">
                <p:oleObj spid="_x0000_s1029" name="Equation" r:id="rId4" imgW="2324100" imgH="622300" progId="Equation.DSMT36">
                  <p:embed/>
                </p:oleObj>
              </mc:Choice>
              <mc:Fallback>
                <p:oleObj name="Equation" r:id="rId4" imgW="2324100" imgH="622300" progId="Equation.DSMT36">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5181600"/>
                        <a:ext cx="2971800" cy="795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41" name="Text Box 4">
            <a:extLst>
              <a:ext uri="{FF2B5EF4-FFF2-40B4-BE49-F238E27FC236}">
                <a16:creationId xmlns:a16="http://schemas.microsoft.com/office/drawing/2014/main" id="{F116E2BE-F3DB-44B3-B962-2CBE8C04DD96}"/>
              </a:ext>
            </a:extLst>
          </p:cNvPr>
          <p:cNvSpPr txBox="1">
            <a:spLocks noChangeArrowheads="1"/>
          </p:cNvSpPr>
          <p:nvPr/>
        </p:nvSpPr>
        <p:spPr bwMode="auto">
          <a:xfrm>
            <a:off x="1066800" y="5181600"/>
            <a:ext cx="16541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Generalized</a:t>
            </a:r>
          </a:p>
          <a:p>
            <a:r>
              <a:rPr lang="en-US" altLang="en-US" sz="2400"/>
              <a:t>Snell's law:</a:t>
            </a:r>
          </a:p>
        </p:txBody>
      </p:sp>
      <p:sp>
        <p:nvSpPr>
          <p:cNvPr id="2142" name="Text Box 5">
            <a:extLst>
              <a:ext uri="{FF2B5EF4-FFF2-40B4-BE49-F238E27FC236}">
                <a16:creationId xmlns:a16="http://schemas.microsoft.com/office/drawing/2014/main" id="{5C6FEADC-47E8-42C3-8B5A-F93C682F23E6}"/>
              </a:ext>
            </a:extLst>
          </p:cNvPr>
          <p:cNvSpPr txBox="1">
            <a:spLocks noChangeArrowheads="1"/>
          </p:cNvSpPr>
          <p:nvPr/>
        </p:nvSpPr>
        <p:spPr bwMode="auto">
          <a:xfrm>
            <a:off x="3717925" y="136525"/>
            <a:ext cx="23764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solidFill>
                  <a:schemeClr val="accent2"/>
                </a:solidFill>
              </a:rPr>
              <a:t>Mode Conversion</a:t>
            </a:r>
            <a:endParaRPr lang="en-US" altLang="en-US"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Line 2">
            <a:extLst>
              <a:ext uri="{FF2B5EF4-FFF2-40B4-BE49-F238E27FC236}">
                <a16:creationId xmlns:a16="http://schemas.microsoft.com/office/drawing/2014/main" id="{83401645-EB83-4ED0-AACF-532D8F31008E}"/>
              </a:ext>
            </a:extLst>
          </p:cNvPr>
          <p:cNvSpPr>
            <a:spLocks noChangeShapeType="1"/>
          </p:cNvSpPr>
          <p:nvPr/>
        </p:nvSpPr>
        <p:spPr bwMode="auto">
          <a:xfrm>
            <a:off x="1295400" y="2286000"/>
            <a:ext cx="1600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80" name="Line 3">
            <a:extLst>
              <a:ext uri="{FF2B5EF4-FFF2-40B4-BE49-F238E27FC236}">
                <a16:creationId xmlns:a16="http://schemas.microsoft.com/office/drawing/2014/main" id="{42DB4BCF-1441-46A4-9F7B-CE25345D30FD}"/>
              </a:ext>
            </a:extLst>
          </p:cNvPr>
          <p:cNvSpPr>
            <a:spLocks noChangeShapeType="1"/>
          </p:cNvSpPr>
          <p:nvPr/>
        </p:nvSpPr>
        <p:spPr bwMode="auto">
          <a:xfrm>
            <a:off x="3581400" y="2286000"/>
            <a:ext cx="1600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81" name="Line 4">
            <a:extLst>
              <a:ext uri="{FF2B5EF4-FFF2-40B4-BE49-F238E27FC236}">
                <a16:creationId xmlns:a16="http://schemas.microsoft.com/office/drawing/2014/main" id="{557A0C99-91BF-4F01-9932-06091B5AB336}"/>
              </a:ext>
            </a:extLst>
          </p:cNvPr>
          <p:cNvSpPr>
            <a:spLocks noChangeShapeType="1"/>
          </p:cNvSpPr>
          <p:nvPr/>
        </p:nvSpPr>
        <p:spPr bwMode="auto">
          <a:xfrm>
            <a:off x="5791200" y="2286000"/>
            <a:ext cx="1600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82" name="Line 5">
            <a:extLst>
              <a:ext uri="{FF2B5EF4-FFF2-40B4-BE49-F238E27FC236}">
                <a16:creationId xmlns:a16="http://schemas.microsoft.com/office/drawing/2014/main" id="{E24C1C42-4800-4D18-A8D7-044885761CB8}"/>
              </a:ext>
            </a:extLst>
          </p:cNvPr>
          <p:cNvSpPr>
            <a:spLocks noChangeShapeType="1"/>
          </p:cNvSpPr>
          <p:nvPr/>
        </p:nvSpPr>
        <p:spPr bwMode="auto">
          <a:xfrm>
            <a:off x="2057400" y="1828800"/>
            <a:ext cx="0" cy="914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83" name="Line 6">
            <a:extLst>
              <a:ext uri="{FF2B5EF4-FFF2-40B4-BE49-F238E27FC236}">
                <a16:creationId xmlns:a16="http://schemas.microsoft.com/office/drawing/2014/main" id="{C0BAD5BA-CA0C-4B0D-BF05-01B9787D8360}"/>
              </a:ext>
            </a:extLst>
          </p:cNvPr>
          <p:cNvSpPr>
            <a:spLocks noChangeShapeType="1"/>
          </p:cNvSpPr>
          <p:nvPr/>
        </p:nvSpPr>
        <p:spPr bwMode="auto">
          <a:xfrm>
            <a:off x="1697038" y="1649413"/>
            <a:ext cx="309562" cy="5826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84" name="Line 7">
            <a:extLst>
              <a:ext uri="{FF2B5EF4-FFF2-40B4-BE49-F238E27FC236}">
                <a16:creationId xmlns:a16="http://schemas.microsoft.com/office/drawing/2014/main" id="{3BCF714F-753F-43F8-AA96-D5C9AB60C313}"/>
              </a:ext>
            </a:extLst>
          </p:cNvPr>
          <p:cNvSpPr>
            <a:spLocks noChangeShapeType="1"/>
          </p:cNvSpPr>
          <p:nvPr/>
        </p:nvSpPr>
        <p:spPr bwMode="auto">
          <a:xfrm>
            <a:off x="2133600" y="2362200"/>
            <a:ext cx="6858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85" name="Line 8">
            <a:extLst>
              <a:ext uri="{FF2B5EF4-FFF2-40B4-BE49-F238E27FC236}">
                <a16:creationId xmlns:a16="http://schemas.microsoft.com/office/drawing/2014/main" id="{D5AFEE9B-BE73-41A9-908F-151C39115E3C}"/>
              </a:ext>
            </a:extLst>
          </p:cNvPr>
          <p:cNvSpPr>
            <a:spLocks noChangeShapeType="1"/>
          </p:cNvSpPr>
          <p:nvPr/>
        </p:nvSpPr>
        <p:spPr bwMode="auto">
          <a:xfrm>
            <a:off x="2133600" y="2362200"/>
            <a:ext cx="525463" cy="55721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86" name="Line 9">
            <a:extLst>
              <a:ext uri="{FF2B5EF4-FFF2-40B4-BE49-F238E27FC236}">
                <a16:creationId xmlns:a16="http://schemas.microsoft.com/office/drawing/2014/main" id="{1A40BF00-4D18-4ED2-8691-E3D745E0B0D7}"/>
              </a:ext>
            </a:extLst>
          </p:cNvPr>
          <p:cNvSpPr>
            <a:spLocks noChangeShapeType="1"/>
          </p:cNvSpPr>
          <p:nvPr/>
        </p:nvSpPr>
        <p:spPr bwMode="auto">
          <a:xfrm>
            <a:off x="6624638" y="1825625"/>
            <a:ext cx="0" cy="914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87" name="Line 10">
            <a:extLst>
              <a:ext uri="{FF2B5EF4-FFF2-40B4-BE49-F238E27FC236}">
                <a16:creationId xmlns:a16="http://schemas.microsoft.com/office/drawing/2014/main" id="{B0D22296-042A-4B0E-A91B-7FB10C42F24A}"/>
              </a:ext>
            </a:extLst>
          </p:cNvPr>
          <p:cNvSpPr>
            <a:spLocks noChangeShapeType="1"/>
          </p:cNvSpPr>
          <p:nvPr/>
        </p:nvSpPr>
        <p:spPr bwMode="auto">
          <a:xfrm>
            <a:off x="4379913" y="1778000"/>
            <a:ext cx="0" cy="914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88" name="Line 11">
            <a:extLst>
              <a:ext uri="{FF2B5EF4-FFF2-40B4-BE49-F238E27FC236}">
                <a16:creationId xmlns:a16="http://schemas.microsoft.com/office/drawing/2014/main" id="{491893DD-A18D-4523-90A6-A07225DACB6D}"/>
              </a:ext>
            </a:extLst>
          </p:cNvPr>
          <p:cNvSpPr>
            <a:spLocks noChangeShapeType="1"/>
          </p:cNvSpPr>
          <p:nvPr/>
        </p:nvSpPr>
        <p:spPr bwMode="auto">
          <a:xfrm>
            <a:off x="4419600" y="2362200"/>
            <a:ext cx="588963" cy="2968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3089" name="Group 12">
            <a:extLst>
              <a:ext uri="{FF2B5EF4-FFF2-40B4-BE49-F238E27FC236}">
                <a16:creationId xmlns:a16="http://schemas.microsoft.com/office/drawing/2014/main" id="{F815FF84-B041-4679-933E-A0224F5AA69F}"/>
              </a:ext>
            </a:extLst>
          </p:cNvPr>
          <p:cNvGrpSpPr>
            <a:grpSpLocks/>
          </p:cNvGrpSpPr>
          <p:nvPr/>
        </p:nvGrpSpPr>
        <p:grpSpPr bwMode="auto">
          <a:xfrm>
            <a:off x="3962400" y="2325688"/>
            <a:ext cx="533400" cy="609600"/>
            <a:chOff x="2496" y="1465"/>
            <a:chExt cx="336" cy="384"/>
          </a:xfrm>
        </p:grpSpPr>
        <p:sp>
          <p:nvSpPr>
            <p:cNvPr id="3113" name="Line 13">
              <a:extLst>
                <a:ext uri="{FF2B5EF4-FFF2-40B4-BE49-F238E27FC236}">
                  <a16:creationId xmlns:a16="http://schemas.microsoft.com/office/drawing/2014/main" id="{9514B53A-7A52-416B-A0C0-74E7AF032BB3}"/>
                </a:ext>
              </a:extLst>
            </p:cNvPr>
            <p:cNvSpPr>
              <a:spLocks noChangeShapeType="1"/>
            </p:cNvSpPr>
            <p:nvPr/>
          </p:nvSpPr>
          <p:spPr bwMode="auto">
            <a:xfrm flipH="1">
              <a:off x="2721" y="1465"/>
              <a:ext cx="0" cy="38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14" name="Arc 14">
              <a:extLst>
                <a:ext uri="{FF2B5EF4-FFF2-40B4-BE49-F238E27FC236}">
                  <a16:creationId xmlns:a16="http://schemas.microsoft.com/office/drawing/2014/main" id="{D965C812-F81B-44CF-AB16-A776B3DE1A86}"/>
                </a:ext>
              </a:extLst>
            </p:cNvPr>
            <p:cNvSpPr>
              <a:spLocks/>
            </p:cNvSpPr>
            <p:nvPr/>
          </p:nvSpPr>
          <p:spPr bwMode="auto">
            <a:xfrm>
              <a:off x="2496" y="1488"/>
              <a:ext cx="196" cy="351"/>
            </a:xfrm>
            <a:custGeom>
              <a:avLst/>
              <a:gdLst>
                <a:gd name="T0" fmla="*/ 0 w 21600"/>
                <a:gd name="T1" fmla="*/ 0 h 21600"/>
                <a:gd name="T2" fmla="*/ 196 w 21600"/>
                <a:gd name="T3" fmla="*/ 351 h 21600"/>
                <a:gd name="T4" fmla="*/ 0 w 21600"/>
                <a:gd name="T5" fmla="*/ 35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3115" name="Line 15">
              <a:extLst>
                <a:ext uri="{FF2B5EF4-FFF2-40B4-BE49-F238E27FC236}">
                  <a16:creationId xmlns:a16="http://schemas.microsoft.com/office/drawing/2014/main" id="{E002DE89-6965-4AD3-8873-F8FB615E266A}"/>
                </a:ext>
              </a:extLst>
            </p:cNvPr>
            <p:cNvSpPr>
              <a:spLocks noChangeShapeType="1"/>
            </p:cNvSpPr>
            <p:nvPr/>
          </p:nvSpPr>
          <p:spPr bwMode="auto">
            <a:xfrm>
              <a:off x="2544" y="1632"/>
              <a:ext cx="2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3090" name="Line 16">
            <a:extLst>
              <a:ext uri="{FF2B5EF4-FFF2-40B4-BE49-F238E27FC236}">
                <a16:creationId xmlns:a16="http://schemas.microsoft.com/office/drawing/2014/main" id="{D044B279-9DBB-42EE-86A3-3B7360D1CB97}"/>
              </a:ext>
            </a:extLst>
          </p:cNvPr>
          <p:cNvSpPr>
            <a:spLocks noChangeShapeType="1"/>
          </p:cNvSpPr>
          <p:nvPr/>
        </p:nvSpPr>
        <p:spPr bwMode="auto">
          <a:xfrm>
            <a:off x="3886200" y="1676400"/>
            <a:ext cx="434975" cy="5667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3091" name="Group 17">
            <a:extLst>
              <a:ext uri="{FF2B5EF4-FFF2-40B4-BE49-F238E27FC236}">
                <a16:creationId xmlns:a16="http://schemas.microsoft.com/office/drawing/2014/main" id="{E0E6154E-F93F-4264-A581-ED8B915E4DD8}"/>
              </a:ext>
            </a:extLst>
          </p:cNvPr>
          <p:cNvGrpSpPr>
            <a:grpSpLocks/>
          </p:cNvGrpSpPr>
          <p:nvPr/>
        </p:nvGrpSpPr>
        <p:grpSpPr bwMode="auto">
          <a:xfrm>
            <a:off x="6429375" y="2322513"/>
            <a:ext cx="533400" cy="609600"/>
            <a:chOff x="2496" y="1465"/>
            <a:chExt cx="336" cy="384"/>
          </a:xfrm>
        </p:grpSpPr>
        <p:sp>
          <p:nvSpPr>
            <p:cNvPr id="3110" name="Line 18">
              <a:extLst>
                <a:ext uri="{FF2B5EF4-FFF2-40B4-BE49-F238E27FC236}">
                  <a16:creationId xmlns:a16="http://schemas.microsoft.com/office/drawing/2014/main" id="{138C5C58-6F4A-417D-90A1-63611DD799F5}"/>
                </a:ext>
              </a:extLst>
            </p:cNvPr>
            <p:cNvSpPr>
              <a:spLocks noChangeShapeType="1"/>
            </p:cNvSpPr>
            <p:nvPr/>
          </p:nvSpPr>
          <p:spPr bwMode="auto">
            <a:xfrm flipH="1">
              <a:off x="2721" y="1465"/>
              <a:ext cx="0" cy="38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111" name="Arc 19">
              <a:extLst>
                <a:ext uri="{FF2B5EF4-FFF2-40B4-BE49-F238E27FC236}">
                  <a16:creationId xmlns:a16="http://schemas.microsoft.com/office/drawing/2014/main" id="{0FF722DB-A519-4518-9EFB-535A820FA65D}"/>
                </a:ext>
              </a:extLst>
            </p:cNvPr>
            <p:cNvSpPr>
              <a:spLocks/>
            </p:cNvSpPr>
            <p:nvPr/>
          </p:nvSpPr>
          <p:spPr bwMode="auto">
            <a:xfrm>
              <a:off x="2496" y="1488"/>
              <a:ext cx="196" cy="351"/>
            </a:xfrm>
            <a:custGeom>
              <a:avLst/>
              <a:gdLst>
                <a:gd name="T0" fmla="*/ 0 w 21600"/>
                <a:gd name="T1" fmla="*/ 0 h 21600"/>
                <a:gd name="T2" fmla="*/ 196 w 21600"/>
                <a:gd name="T3" fmla="*/ 351 h 21600"/>
                <a:gd name="T4" fmla="*/ 0 w 21600"/>
                <a:gd name="T5" fmla="*/ 35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3112" name="Line 20">
              <a:extLst>
                <a:ext uri="{FF2B5EF4-FFF2-40B4-BE49-F238E27FC236}">
                  <a16:creationId xmlns:a16="http://schemas.microsoft.com/office/drawing/2014/main" id="{E231A95E-488F-4307-A43B-827BB02E21B2}"/>
                </a:ext>
              </a:extLst>
            </p:cNvPr>
            <p:cNvSpPr>
              <a:spLocks noChangeShapeType="1"/>
            </p:cNvSpPr>
            <p:nvPr/>
          </p:nvSpPr>
          <p:spPr bwMode="auto">
            <a:xfrm>
              <a:off x="2544" y="1632"/>
              <a:ext cx="2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3092" name="Line 21">
            <a:extLst>
              <a:ext uri="{FF2B5EF4-FFF2-40B4-BE49-F238E27FC236}">
                <a16:creationId xmlns:a16="http://schemas.microsoft.com/office/drawing/2014/main" id="{ECE68590-EB54-4B8F-B681-1AD23E418632}"/>
              </a:ext>
            </a:extLst>
          </p:cNvPr>
          <p:cNvSpPr>
            <a:spLocks noChangeShapeType="1"/>
          </p:cNvSpPr>
          <p:nvPr/>
        </p:nvSpPr>
        <p:spPr bwMode="auto">
          <a:xfrm>
            <a:off x="6053138" y="1839913"/>
            <a:ext cx="463550" cy="355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3" name="Text Box 22">
            <a:extLst>
              <a:ext uri="{FF2B5EF4-FFF2-40B4-BE49-F238E27FC236}">
                <a16:creationId xmlns:a16="http://schemas.microsoft.com/office/drawing/2014/main" id="{E870A392-F942-4390-A9D9-F56F323CB27D}"/>
              </a:ext>
            </a:extLst>
          </p:cNvPr>
          <p:cNvSpPr txBox="1">
            <a:spLocks noChangeArrowheads="1"/>
          </p:cNvSpPr>
          <p:nvPr/>
        </p:nvSpPr>
        <p:spPr bwMode="auto">
          <a:xfrm>
            <a:off x="1447800" y="13716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P</a:t>
            </a:r>
            <a:endParaRPr lang="en-US" altLang="en-US" sz="2400"/>
          </a:p>
        </p:txBody>
      </p:sp>
      <p:sp>
        <p:nvSpPr>
          <p:cNvPr id="3094" name="Line 23">
            <a:extLst>
              <a:ext uri="{FF2B5EF4-FFF2-40B4-BE49-F238E27FC236}">
                <a16:creationId xmlns:a16="http://schemas.microsoft.com/office/drawing/2014/main" id="{DA2D4CC7-F4CE-4B6C-BCA0-1C0D67DA8468}"/>
              </a:ext>
            </a:extLst>
          </p:cNvPr>
          <p:cNvSpPr>
            <a:spLocks noChangeShapeType="1"/>
          </p:cNvSpPr>
          <p:nvPr/>
        </p:nvSpPr>
        <p:spPr bwMode="auto">
          <a:xfrm flipV="1">
            <a:off x="2133600" y="1638300"/>
            <a:ext cx="330200" cy="571500"/>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5" name="Line 24">
            <a:extLst>
              <a:ext uri="{FF2B5EF4-FFF2-40B4-BE49-F238E27FC236}">
                <a16:creationId xmlns:a16="http://schemas.microsoft.com/office/drawing/2014/main" id="{21B803BD-6713-4A48-9730-16FEB263448F}"/>
              </a:ext>
            </a:extLst>
          </p:cNvPr>
          <p:cNvSpPr>
            <a:spLocks noChangeShapeType="1"/>
          </p:cNvSpPr>
          <p:nvPr/>
        </p:nvSpPr>
        <p:spPr bwMode="auto">
          <a:xfrm flipV="1">
            <a:off x="4419600" y="1709738"/>
            <a:ext cx="476250" cy="500062"/>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6" name="Line 25">
            <a:extLst>
              <a:ext uri="{FF2B5EF4-FFF2-40B4-BE49-F238E27FC236}">
                <a16:creationId xmlns:a16="http://schemas.microsoft.com/office/drawing/2014/main" id="{5CE5F487-292C-4FC9-8F20-3FF29B8BAF87}"/>
              </a:ext>
            </a:extLst>
          </p:cNvPr>
          <p:cNvSpPr>
            <a:spLocks noChangeShapeType="1"/>
          </p:cNvSpPr>
          <p:nvPr/>
        </p:nvSpPr>
        <p:spPr bwMode="auto">
          <a:xfrm flipV="1">
            <a:off x="6694488" y="1874838"/>
            <a:ext cx="487362" cy="357187"/>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7" name="Text Box 26">
            <a:extLst>
              <a:ext uri="{FF2B5EF4-FFF2-40B4-BE49-F238E27FC236}">
                <a16:creationId xmlns:a16="http://schemas.microsoft.com/office/drawing/2014/main" id="{D001C790-AF18-4C6D-89A3-42A4FF710B6B}"/>
              </a:ext>
            </a:extLst>
          </p:cNvPr>
          <p:cNvSpPr txBox="1">
            <a:spLocks noChangeArrowheads="1"/>
          </p:cNvSpPr>
          <p:nvPr/>
        </p:nvSpPr>
        <p:spPr bwMode="auto">
          <a:xfrm>
            <a:off x="2895600" y="25146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P</a:t>
            </a:r>
          </a:p>
        </p:txBody>
      </p:sp>
      <p:sp>
        <p:nvSpPr>
          <p:cNvPr id="3098" name="Text Box 27">
            <a:extLst>
              <a:ext uri="{FF2B5EF4-FFF2-40B4-BE49-F238E27FC236}">
                <a16:creationId xmlns:a16="http://schemas.microsoft.com/office/drawing/2014/main" id="{6BB068A6-8EB3-4F24-B201-8B69C1ADBEF8}"/>
              </a:ext>
            </a:extLst>
          </p:cNvPr>
          <p:cNvSpPr txBox="1">
            <a:spLocks noChangeArrowheads="1"/>
          </p:cNvSpPr>
          <p:nvPr/>
        </p:nvSpPr>
        <p:spPr bwMode="auto">
          <a:xfrm>
            <a:off x="2133600" y="28956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S</a:t>
            </a:r>
          </a:p>
        </p:txBody>
      </p:sp>
      <p:sp>
        <p:nvSpPr>
          <p:cNvPr id="3099" name="Text Box 28">
            <a:extLst>
              <a:ext uri="{FF2B5EF4-FFF2-40B4-BE49-F238E27FC236}">
                <a16:creationId xmlns:a16="http://schemas.microsoft.com/office/drawing/2014/main" id="{4E9407C8-754E-44FB-AE37-EA69FCF1E4AE}"/>
              </a:ext>
            </a:extLst>
          </p:cNvPr>
          <p:cNvSpPr txBox="1">
            <a:spLocks noChangeArrowheads="1"/>
          </p:cNvSpPr>
          <p:nvPr/>
        </p:nvSpPr>
        <p:spPr bwMode="auto">
          <a:xfrm>
            <a:off x="3581400" y="14478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P</a:t>
            </a:r>
          </a:p>
        </p:txBody>
      </p:sp>
      <p:sp>
        <p:nvSpPr>
          <p:cNvPr id="3100" name="Text Box 29">
            <a:extLst>
              <a:ext uri="{FF2B5EF4-FFF2-40B4-BE49-F238E27FC236}">
                <a16:creationId xmlns:a16="http://schemas.microsoft.com/office/drawing/2014/main" id="{EFAE09FC-E7E0-4612-ADEA-952D04779C2E}"/>
              </a:ext>
            </a:extLst>
          </p:cNvPr>
          <p:cNvSpPr txBox="1">
            <a:spLocks noChangeArrowheads="1"/>
          </p:cNvSpPr>
          <p:nvPr/>
        </p:nvSpPr>
        <p:spPr bwMode="auto">
          <a:xfrm>
            <a:off x="4876800" y="27432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S</a:t>
            </a:r>
          </a:p>
        </p:txBody>
      </p:sp>
      <p:sp>
        <p:nvSpPr>
          <p:cNvPr id="3101" name="Line 30">
            <a:extLst>
              <a:ext uri="{FF2B5EF4-FFF2-40B4-BE49-F238E27FC236}">
                <a16:creationId xmlns:a16="http://schemas.microsoft.com/office/drawing/2014/main" id="{F2609AA8-D047-4444-812B-C884FA08922F}"/>
              </a:ext>
            </a:extLst>
          </p:cNvPr>
          <p:cNvSpPr>
            <a:spLocks noChangeShapeType="1"/>
          </p:cNvSpPr>
          <p:nvPr/>
        </p:nvSpPr>
        <p:spPr bwMode="auto">
          <a:xfrm flipV="1">
            <a:off x="4724400" y="2397125"/>
            <a:ext cx="119063" cy="269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02" name="Line 31">
            <a:extLst>
              <a:ext uri="{FF2B5EF4-FFF2-40B4-BE49-F238E27FC236}">
                <a16:creationId xmlns:a16="http://schemas.microsoft.com/office/drawing/2014/main" id="{DDA9948B-5168-48AD-AB95-26CB6520007F}"/>
              </a:ext>
            </a:extLst>
          </p:cNvPr>
          <p:cNvSpPr>
            <a:spLocks noChangeShapeType="1"/>
          </p:cNvSpPr>
          <p:nvPr/>
        </p:nvSpPr>
        <p:spPr bwMode="auto">
          <a:xfrm flipV="1">
            <a:off x="2338388" y="2516188"/>
            <a:ext cx="201612" cy="2619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03" name="Text Box 32">
            <a:extLst>
              <a:ext uri="{FF2B5EF4-FFF2-40B4-BE49-F238E27FC236}">
                <a16:creationId xmlns:a16="http://schemas.microsoft.com/office/drawing/2014/main" id="{91EFA0B0-E2E6-4A61-8054-5B73E94CFF94}"/>
              </a:ext>
            </a:extLst>
          </p:cNvPr>
          <p:cNvSpPr txBox="1">
            <a:spLocks noChangeArrowheads="1"/>
          </p:cNvSpPr>
          <p:nvPr/>
        </p:nvSpPr>
        <p:spPr bwMode="auto">
          <a:xfrm>
            <a:off x="5775325" y="142398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P</a:t>
            </a:r>
          </a:p>
        </p:txBody>
      </p:sp>
      <p:sp>
        <p:nvSpPr>
          <p:cNvPr id="3104" name="Text Box 33">
            <a:extLst>
              <a:ext uri="{FF2B5EF4-FFF2-40B4-BE49-F238E27FC236}">
                <a16:creationId xmlns:a16="http://schemas.microsoft.com/office/drawing/2014/main" id="{B4680808-CBF4-4BA1-8EFA-C08A6D290E5E}"/>
              </a:ext>
            </a:extLst>
          </p:cNvPr>
          <p:cNvSpPr txBox="1">
            <a:spLocks noChangeArrowheads="1"/>
          </p:cNvSpPr>
          <p:nvPr/>
        </p:nvSpPr>
        <p:spPr bwMode="auto">
          <a:xfrm>
            <a:off x="3276600" y="2971800"/>
            <a:ext cx="16319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inhomogeneous</a:t>
            </a:r>
          </a:p>
          <a:p>
            <a:r>
              <a:rPr lang="en-US" altLang="en-US"/>
              <a:t>P-wave</a:t>
            </a:r>
          </a:p>
        </p:txBody>
      </p:sp>
      <p:sp>
        <p:nvSpPr>
          <p:cNvPr id="3105" name="Text Box 34">
            <a:extLst>
              <a:ext uri="{FF2B5EF4-FFF2-40B4-BE49-F238E27FC236}">
                <a16:creationId xmlns:a16="http://schemas.microsoft.com/office/drawing/2014/main" id="{D130E60C-1471-4BFC-9D4C-92189D41EE79}"/>
              </a:ext>
            </a:extLst>
          </p:cNvPr>
          <p:cNvSpPr txBox="1">
            <a:spLocks noChangeArrowheads="1"/>
          </p:cNvSpPr>
          <p:nvPr/>
        </p:nvSpPr>
        <p:spPr bwMode="auto">
          <a:xfrm>
            <a:off x="6461125" y="3100388"/>
            <a:ext cx="1689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inhomogeneous </a:t>
            </a:r>
          </a:p>
          <a:p>
            <a:r>
              <a:rPr lang="en-US" altLang="en-US"/>
              <a:t>P, S waves</a:t>
            </a:r>
          </a:p>
        </p:txBody>
      </p:sp>
      <p:graphicFrame>
        <p:nvGraphicFramePr>
          <p:cNvPr id="3074" name="Object 35">
            <a:extLst>
              <a:ext uri="{FF2B5EF4-FFF2-40B4-BE49-F238E27FC236}">
                <a16:creationId xmlns:a16="http://schemas.microsoft.com/office/drawing/2014/main" id="{9886419C-61B2-4045-A460-46A9EAC5BA56}"/>
              </a:ext>
            </a:extLst>
          </p:cNvPr>
          <p:cNvGraphicFramePr>
            <a:graphicFrameLocks noChangeAspect="1"/>
          </p:cNvGraphicFramePr>
          <p:nvPr/>
        </p:nvGraphicFramePr>
        <p:xfrm>
          <a:off x="457200" y="4114800"/>
          <a:ext cx="1828800" cy="831850"/>
        </p:xfrm>
        <a:graphic>
          <a:graphicData uri="http://schemas.openxmlformats.org/presentationml/2006/ole">
            <mc:AlternateContent xmlns:mc="http://schemas.openxmlformats.org/markup-compatibility/2006">
              <mc:Choice xmlns:v="urn:schemas-microsoft-com:vml" Requires="v">
                <p:oleObj spid="_x0000_s2083" name="Equation" r:id="rId4" imgW="1536700" imgH="698500" progId="Equation.DSMT36">
                  <p:embed/>
                </p:oleObj>
              </mc:Choice>
              <mc:Fallback>
                <p:oleObj name="Equation" r:id="rId4" imgW="1536700" imgH="698500" progId="Equation.DSMT36">
                  <p:embed/>
                  <p:pic>
                    <p:nvPicPr>
                      <p:cNvPr id="0" name="Object 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4114800"/>
                        <a:ext cx="1828800" cy="831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5" name="Object 36">
            <a:extLst>
              <a:ext uri="{FF2B5EF4-FFF2-40B4-BE49-F238E27FC236}">
                <a16:creationId xmlns:a16="http://schemas.microsoft.com/office/drawing/2014/main" id="{03E308BC-DBF1-4F40-9A93-40222F084CA8}"/>
              </a:ext>
            </a:extLst>
          </p:cNvPr>
          <p:cNvGraphicFramePr>
            <a:graphicFrameLocks noChangeAspect="1"/>
          </p:cNvGraphicFramePr>
          <p:nvPr/>
        </p:nvGraphicFramePr>
        <p:xfrm>
          <a:off x="2667000" y="4114800"/>
          <a:ext cx="3352800" cy="862013"/>
        </p:xfrm>
        <a:graphic>
          <a:graphicData uri="http://schemas.openxmlformats.org/presentationml/2006/ole">
            <mc:AlternateContent xmlns:mc="http://schemas.openxmlformats.org/markup-compatibility/2006">
              <mc:Choice xmlns:v="urn:schemas-microsoft-com:vml" Requires="v">
                <p:oleObj spid="_x0000_s2084" name="Equation" r:id="rId6" imgW="2717800" imgH="698500" progId="Equation.DSMT36">
                  <p:embed/>
                </p:oleObj>
              </mc:Choice>
              <mc:Fallback>
                <p:oleObj name="Equation" r:id="rId6" imgW="2717800" imgH="698500" progId="Equation.DSMT36">
                  <p:embed/>
                  <p:pic>
                    <p:nvPicPr>
                      <p:cNvPr id="0" name="Object 3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4114800"/>
                        <a:ext cx="3352800" cy="862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6" name="Object 37">
            <a:extLst>
              <a:ext uri="{FF2B5EF4-FFF2-40B4-BE49-F238E27FC236}">
                <a16:creationId xmlns:a16="http://schemas.microsoft.com/office/drawing/2014/main" id="{15E29A4E-75A7-4C31-860A-A19907820E22}"/>
              </a:ext>
            </a:extLst>
          </p:cNvPr>
          <p:cNvGraphicFramePr>
            <a:graphicFrameLocks noChangeAspect="1"/>
          </p:cNvGraphicFramePr>
          <p:nvPr/>
        </p:nvGraphicFramePr>
        <p:xfrm>
          <a:off x="6553200" y="4191000"/>
          <a:ext cx="1981200" cy="849313"/>
        </p:xfrm>
        <a:graphic>
          <a:graphicData uri="http://schemas.openxmlformats.org/presentationml/2006/ole">
            <mc:AlternateContent xmlns:mc="http://schemas.openxmlformats.org/markup-compatibility/2006">
              <mc:Choice xmlns:v="urn:schemas-microsoft-com:vml" Requires="v">
                <p:oleObj spid="_x0000_s2085" name="Equation" r:id="rId8" imgW="1511300" imgH="647700" progId="Equation.DSMT36">
                  <p:embed/>
                </p:oleObj>
              </mc:Choice>
              <mc:Fallback>
                <p:oleObj name="Equation" r:id="rId8" imgW="1511300" imgH="647700" progId="Equation.DSMT36">
                  <p:embed/>
                  <p:pic>
                    <p:nvPicPr>
                      <p:cNvPr id="0" name="Object 3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53200" y="4191000"/>
                        <a:ext cx="1981200" cy="849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06" name="Text Box 38">
            <a:extLst>
              <a:ext uri="{FF2B5EF4-FFF2-40B4-BE49-F238E27FC236}">
                <a16:creationId xmlns:a16="http://schemas.microsoft.com/office/drawing/2014/main" id="{FE7AACF6-9E3E-47FB-B438-AC3E92DA73A4}"/>
              </a:ext>
            </a:extLst>
          </p:cNvPr>
          <p:cNvSpPr txBox="1">
            <a:spLocks noChangeArrowheads="1"/>
          </p:cNvSpPr>
          <p:nvPr/>
        </p:nvSpPr>
        <p:spPr bwMode="auto">
          <a:xfrm>
            <a:off x="3581400" y="228600"/>
            <a:ext cx="2035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solidFill>
                  <a:schemeClr val="accent2"/>
                </a:solidFill>
              </a:rPr>
              <a:t>Critical Angles</a:t>
            </a:r>
            <a:endParaRPr lang="en-US" altLang="en-US" sz="2400"/>
          </a:p>
        </p:txBody>
      </p:sp>
      <p:graphicFrame>
        <p:nvGraphicFramePr>
          <p:cNvPr id="3077" name="Object 39">
            <a:extLst>
              <a:ext uri="{FF2B5EF4-FFF2-40B4-BE49-F238E27FC236}">
                <a16:creationId xmlns:a16="http://schemas.microsoft.com/office/drawing/2014/main" id="{274EEA0D-625D-444E-A5DA-2CB4DD4D59D8}"/>
              </a:ext>
            </a:extLst>
          </p:cNvPr>
          <p:cNvGraphicFramePr>
            <a:graphicFrameLocks noChangeAspect="1"/>
          </p:cNvGraphicFramePr>
          <p:nvPr/>
        </p:nvGraphicFramePr>
        <p:xfrm>
          <a:off x="1676400" y="5410200"/>
          <a:ext cx="2133600" cy="879475"/>
        </p:xfrm>
        <a:graphic>
          <a:graphicData uri="http://schemas.openxmlformats.org/presentationml/2006/ole">
            <mc:AlternateContent xmlns:mc="http://schemas.openxmlformats.org/markup-compatibility/2006">
              <mc:Choice xmlns:v="urn:schemas-microsoft-com:vml" Requires="v">
                <p:oleObj spid="_x0000_s2086" name="Equation" r:id="rId10" imgW="1231560" imgH="507960" progId="Equation.DSMT4">
                  <p:embed/>
                </p:oleObj>
              </mc:Choice>
              <mc:Fallback>
                <p:oleObj name="Equation" r:id="rId10" imgW="1231560" imgH="507960" progId="Equation.DSMT4">
                  <p:embed/>
                  <p:pic>
                    <p:nvPicPr>
                      <p:cNvPr id="0" name="Object 3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76400" y="5410200"/>
                        <a:ext cx="2133600" cy="879475"/>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8" name="Object 40">
            <a:extLst>
              <a:ext uri="{FF2B5EF4-FFF2-40B4-BE49-F238E27FC236}">
                <a16:creationId xmlns:a16="http://schemas.microsoft.com/office/drawing/2014/main" id="{FD503307-2AC6-4862-9B74-0EDC782CBF1D}"/>
              </a:ext>
            </a:extLst>
          </p:cNvPr>
          <p:cNvGraphicFramePr>
            <a:graphicFrameLocks noChangeAspect="1"/>
          </p:cNvGraphicFramePr>
          <p:nvPr/>
        </p:nvGraphicFramePr>
        <p:xfrm>
          <a:off x="5257800" y="5410200"/>
          <a:ext cx="2101850" cy="823913"/>
        </p:xfrm>
        <a:graphic>
          <a:graphicData uri="http://schemas.openxmlformats.org/presentationml/2006/ole">
            <mc:AlternateContent xmlns:mc="http://schemas.openxmlformats.org/markup-compatibility/2006">
              <mc:Choice xmlns:v="urn:schemas-microsoft-com:vml" Requires="v">
                <p:oleObj spid="_x0000_s2087" name="Equation" r:id="rId12" imgW="1231560" imgH="482400" progId="Equation.DSMT4">
                  <p:embed/>
                </p:oleObj>
              </mc:Choice>
              <mc:Fallback>
                <p:oleObj name="Equation" r:id="rId12" imgW="1231560" imgH="482400" progId="Equation.DSMT4">
                  <p:embed/>
                  <p:pic>
                    <p:nvPicPr>
                      <p:cNvPr id="0" name="Object 4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57800" y="5410200"/>
                        <a:ext cx="2101850" cy="823913"/>
                      </a:xfrm>
                      <a:prstGeom prst="rect">
                        <a:avLst/>
                      </a:prstGeom>
                      <a:solidFill>
                        <a:schemeClr val="hlink"/>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07" name="Text Box 41">
            <a:extLst>
              <a:ext uri="{FF2B5EF4-FFF2-40B4-BE49-F238E27FC236}">
                <a16:creationId xmlns:a16="http://schemas.microsoft.com/office/drawing/2014/main" id="{3E085C25-2762-4F98-8D15-EAF6CA0BC17B}"/>
              </a:ext>
            </a:extLst>
          </p:cNvPr>
          <p:cNvSpPr txBox="1">
            <a:spLocks noChangeArrowheads="1"/>
          </p:cNvSpPr>
          <p:nvPr/>
        </p:nvSpPr>
        <p:spPr bwMode="auto">
          <a:xfrm>
            <a:off x="1693863" y="1482725"/>
            <a:ext cx="455612"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latin typeface="Symbol" panose="05050102010706020507" pitchFamily="18" charset="2"/>
              </a:rPr>
              <a:t>q</a:t>
            </a:r>
            <a:r>
              <a:rPr lang="en-US" altLang="en-US" baseline="-25000">
                <a:latin typeface="Times New Roman" panose="02020603050405020304" pitchFamily="18" charset="0"/>
              </a:rPr>
              <a:t>p1</a:t>
            </a:r>
            <a:endParaRPr lang="en-US" altLang="en-US" sz="2400"/>
          </a:p>
        </p:txBody>
      </p:sp>
      <p:sp>
        <p:nvSpPr>
          <p:cNvPr id="3108" name="Text Box 44">
            <a:extLst>
              <a:ext uri="{FF2B5EF4-FFF2-40B4-BE49-F238E27FC236}">
                <a16:creationId xmlns:a16="http://schemas.microsoft.com/office/drawing/2014/main" id="{922004D4-0DC3-415A-AB63-697F1B54B5F0}"/>
              </a:ext>
            </a:extLst>
          </p:cNvPr>
          <p:cNvSpPr txBox="1">
            <a:spLocks noChangeArrowheads="1"/>
          </p:cNvSpPr>
          <p:nvPr/>
        </p:nvSpPr>
        <p:spPr bwMode="auto">
          <a:xfrm>
            <a:off x="3981845" y="1589086"/>
            <a:ext cx="455613"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latin typeface="Symbol" panose="05050102010706020507" pitchFamily="18" charset="2"/>
              </a:rPr>
              <a:t>q</a:t>
            </a:r>
            <a:r>
              <a:rPr lang="en-US" altLang="en-US" baseline="-25000" dirty="0">
                <a:latin typeface="Times New Roman" panose="02020603050405020304" pitchFamily="18" charset="0"/>
              </a:rPr>
              <a:t>p1</a:t>
            </a:r>
            <a:endParaRPr lang="en-US" altLang="en-US" sz="2400" dirty="0"/>
          </a:p>
        </p:txBody>
      </p:sp>
      <p:sp>
        <p:nvSpPr>
          <p:cNvPr id="3109" name="Text Box 45">
            <a:extLst>
              <a:ext uri="{FF2B5EF4-FFF2-40B4-BE49-F238E27FC236}">
                <a16:creationId xmlns:a16="http://schemas.microsoft.com/office/drawing/2014/main" id="{646804B8-9BF1-46F5-91C2-11E272CABE6E}"/>
              </a:ext>
            </a:extLst>
          </p:cNvPr>
          <p:cNvSpPr txBox="1">
            <a:spLocks noChangeArrowheads="1"/>
          </p:cNvSpPr>
          <p:nvPr/>
        </p:nvSpPr>
        <p:spPr bwMode="auto">
          <a:xfrm>
            <a:off x="6252369" y="1697039"/>
            <a:ext cx="455612"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latin typeface="Symbol" panose="05050102010706020507" pitchFamily="18" charset="2"/>
              </a:rPr>
              <a:t>q</a:t>
            </a:r>
            <a:r>
              <a:rPr lang="en-US" altLang="en-US" baseline="-25000" dirty="0">
                <a:latin typeface="Times New Roman" panose="02020603050405020304" pitchFamily="18" charset="0"/>
              </a:rPr>
              <a:t>p1</a:t>
            </a:r>
            <a:endParaRPr lang="en-US" altLang="en-US" sz="2400" dirty="0"/>
          </a:p>
        </p:txBody>
      </p:sp>
      <p:sp>
        <p:nvSpPr>
          <p:cNvPr id="2" name="TextBox 1">
            <a:extLst>
              <a:ext uri="{FF2B5EF4-FFF2-40B4-BE49-F238E27FC236}">
                <a16:creationId xmlns:a16="http://schemas.microsoft.com/office/drawing/2014/main" id="{956C050F-1CB8-4CC1-8867-8149122153EF}"/>
              </a:ext>
            </a:extLst>
          </p:cNvPr>
          <p:cNvSpPr txBox="1"/>
          <p:nvPr/>
        </p:nvSpPr>
        <p:spPr>
          <a:xfrm>
            <a:off x="2014967" y="3595687"/>
            <a:ext cx="453970" cy="369332"/>
          </a:xfrm>
          <a:prstGeom prst="rect">
            <a:avLst/>
          </a:prstGeom>
          <a:noFill/>
        </p:spPr>
        <p:txBody>
          <a:bodyPr wrap="none" rtlCol="0">
            <a:spAutoFit/>
          </a:bodyPr>
          <a:lstStyle/>
          <a:p>
            <a:r>
              <a:rPr lang="en-US" dirty="0"/>
              <a:t>(1)</a:t>
            </a:r>
          </a:p>
        </p:txBody>
      </p:sp>
      <p:sp>
        <p:nvSpPr>
          <p:cNvPr id="3" name="TextBox 2">
            <a:extLst>
              <a:ext uri="{FF2B5EF4-FFF2-40B4-BE49-F238E27FC236}">
                <a16:creationId xmlns:a16="http://schemas.microsoft.com/office/drawing/2014/main" id="{D5566DB2-A62F-406F-8658-64A8D609C6F9}"/>
              </a:ext>
            </a:extLst>
          </p:cNvPr>
          <p:cNvSpPr txBox="1"/>
          <p:nvPr/>
        </p:nvSpPr>
        <p:spPr>
          <a:xfrm>
            <a:off x="4177435" y="3638908"/>
            <a:ext cx="453970" cy="369332"/>
          </a:xfrm>
          <a:prstGeom prst="rect">
            <a:avLst/>
          </a:prstGeom>
          <a:noFill/>
        </p:spPr>
        <p:txBody>
          <a:bodyPr wrap="none" rtlCol="0">
            <a:spAutoFit/>
          </a:bodyPr>
          <a:lstStyle/>
          <a:p>
            <a:r>
              <a:rPr lang="en-US" dirty="0"/>
              <a:t>(2)</a:t>
            </a:r>
          </a:p>
        </p:txBody>
      </p:sp>
      <p:sp>
        <p:nvSpPr>
          <p:cNvPr id="4" name="TextBox 3">
            <a:extLst>
              <a:ext uri="{FF2B5EF4-FFF2-40B4-BE49-F238E27FC236}">
                <a16:creationId xmlns:a16="http://schemas.microsoft.com/office/drawing/2014/main" id="{CECBFA77-E9F2-438F-88BF-746A4288A606}"/>
              </a:ext>
            </a:extLst>
          </p:cNvPr>
          <p:cNvSpPr txBox="1"/>
          <p:nvPr/>
        </p:nvSpPr>
        <p:spPr>
          <a:xfrm>
            <a:off x="6675063" y="3742293"/>
            <a:ext cx="453970" cy="369332"/>
          </a:xfrm>
          <a:prstGeom prst="rect">
            <a:avLst/>
          </a:prstGeom>
          <a:noFill/>
        </p:spPr>
        <p:txBody>
          <a:bodyPr wrap="none" rtlCol="0">
            <a:spAutoFit/>
          </a:bodyPr>
          <a:lstStyle/>
          <a:p>
            <a:r>
              <a:rPr lang="en-US" dirty="0"/>
              <a:t>(3)</a:t>
            </a:r>
          </a:p>
        </p:txBody>
      </p:sp>
      <p:sp>
        <p:nvSpPr>
          <p:cNvPr id="5" name="TextBox 4">
            <a:extLst>
              <a:ext uri="{FF2B5EF4-FFF2-40B4-BE49-F238E27FC236}">
                <a16:creationId xmlns:a16="http://schemas.microsoft.com/office/drawing/2014/main" id="{3B68439E-678E-4392-B54B-C36A34FEC7E9}"/>
              </a:ext>
            </a:extLst>
          </p:cNvPr>
          <p:cNvSpPr txBox="1"/>
          <p:nvPr/>
        </p:nvSpPr>
        <p:spPr>
          <a:xfrm>
            <a:off x="1931934" y="6373851"/>
            <a:ext cx="1813317" cy="369332"/>
          </a:xfrm>
          <a:prstGeom prst="rect">
            <a:avLst/>
          </a:prstGeom>
          <a:noFill/>
        </p:spPr>
        <p:txBody>
          <a:bodyPr wrap="none" rtlCol="0">
            <a:spAutoFit/>
          </a:bodyPr>
          <a:lstStyle/>
          <a:p>
            <a:r>
              <a:rPr lang="en-US" dirty="0"/>
              <a:t>first critical angle</a:t>
            </a:r>
          </a:p>
        </p:txBody>
      </p:sp>
      <p:sp>
        <p:nvSpPr>
          <p:cNvPr id="6" name="TextBox 5">
            <a:extLst>
              <a:ext uri="{FF2B5EF4-FFF2-40B4-BE49-F238E27FC236}">
                <a16:creationId xmlns:a16="http://schemas.microsoft.com/office/drawing/2014/main" id="{61233B96-5FED-49D6-AA0A-A4CBB74DAF54}"/>
              </a:ext>
            </a:extLst>
          </p:cNvPr>
          <p:cNvSpPr txBox="1"/>
          <p:nvPr/>
        </p:nvSpPr>
        <p:spPr>
          <a:xfrm>
            <a:off x="5511889" y="6419334"/>
            <a:ext cx="2082621" cy="369332"/>
          </a:xfrm>
          <a:prstGeom prst="rect">
            <a:avLst/>
          </a:prstGeom>
          <a:noFill/>
        </p:spPr>
        <p:txBody>
          <a:bodyPr wrap="none" rtlCol="0">
            <a:spAutoFit/>
          </a:bodyPr>
          <a:lstStyle/>
          <a:p>
            <a:r>
              <a:rPr lang="en-US" dirty="0"/>
              <a:t>second critical angle</a:t>
            </a:r>
          </a:p>
        </p:txBody>
      </p:sp>
      <p:graphicFrame>
        <p:nvGraphicFramePr>
          <p:cNvPr id="7" name="Object 6">
            <a:extLst>
              <a:ext uri="{FF2B5EF4-FFF2-40B4-BE49-F238E27FC236}">
                <a16:creationId xmlns:a16="http://schemas.microsoft.com/office/drawing/2014/main" id="{C42400FB-5C7D-451D-8E19-DE3FEA6C3718}"/>
              </a:ext>
            </a:extLst>
          </p:cNvPr>
          <p:cNvGraphicFramePr>
            <a:graphicFrameLocks noChangeAspect="1"/>
          </p:cNvGraphicFramePr>
          <p:nvPr>
            <p:extLst>
              <p:ext uri="{D42A27DB-BD31-4B8C-83A1-F6EECF244321}">
                <p14:modId xmlns:p14="http://schemas.microsoft.com/office/powerpoint/2010/main" val="655291763"/>
              </p:ext>
            </p:extLst>
          </p:nvPr>
        </p:nvGraphicFramePr>
        <p:xfrm>
          <a:off x="980557" y="1532632"/>
          <a:ext cx="258763" cy="307281"/>
        </p:xfrm>
        <a:graphic>
          <a:graphicData uri="http://schemas.openxmlformats.org/presentationml/2006/ole">
            <mc:AlternateContent xmlns:mc="http://schemas.openxmlformats.org/markup-compatibility/2006">
              <mc:Choice xmlns:v="urn:schemas-microsoft-com:vml" Requires="v">
                <p:oleObj spid="_x0000_s2088" name="Equation" r:id="rId14" imgW="203040" imgH="241200" progId="Equation.DSMT4">
                  <p:embed/>
                </p:oleObj>
              </mc:Choice>
              <mc:Fallback>
                <p:oleObj name="Equation" r:id="rId14" imgW="203040" imgH="241200" progId="Equation.DSMT4">
                  <p:embed/>
                  <p:pic>
                    <p:nvPicPr>
                      <p:cNvPr id="0" name=""/>
                      <p:cNvPicPr/>
                      <p:nvPr/>
                    </p:nvPicPr>
                    <p:blipFill>
                      <a:blip r:embed="rId15"/>
                      <a:stretch>
                        <a:fillRect/>
                      </a:stretch>
                    </p:blipFill>
                    <p:spPr>
                      <a:xfrm>
                        <a:off x="980557" y="1532632"/>
                        <a:ext cx="258763" cy="307281"/>
                      </a:xfrm>
                      <a:prstGeom prst="rect">
                        <a:avLst/>
                      </a:prstGeom>
                    </p:spPr>
                  </p:pic>
                </p:oleObj>
              </mc:Fallback>
            </mc:AlternateContent>
          </a:graphicData>
        </a:graphic>
      </p:graphicFrame>
      <p:graphicFrame>
        <p:nvGraphicFramePr>
          <p:cNvPr id="50" name="Object 49">
            <a:extLst>
              <a:ext uri="{FF2B5EF4-FFF2-40B4-BE49-F238E27FC236}">
                <a16:creationId xmlns:a16="http://schemas.microsoft.com/office/drawing/2014/main" id="{DFAB2481-071E-4516-AF20-42541678101E}"/>
              </a:ext>
            </a:extLst>
          </p:cNvPr>
          <p:cNvGraphicFramePr>
            <a:graphicFrameLocks noChangeAspect="1"/>
          </p:cNvGraphicFramePr>
          <p:nvPr>
            <p:extLst>
              <p:ext uri="{D42A27DB-BD31-4B8C-83A1-F6EECF244321}">
                <p14:modId xmlns:p14="http://schemas.microsoft.com/office/powerpoint/2010/main" val="402503517"/>
              </p:ext>
            </p:extLst>
          </p:nvPr>
        </p:nvGraphicFramePr>
        <p:xfrm>
          <a:off x="3190875" y="1553126"/>
          <a:ext cx="258763" cy="307281"/>
        </p:xfrm>
        <a:graphic>
          <a:graphicData uri="http://schemas.openxmlformats.org/presentationml/2006/ole">
            <mc:AlternateContent xmlns:mc="http://schemas.openxmlformats.org/markup-compatibility/2006">
              <mc:Choice xmlns:v="urn:schemas-microsoft-com:vml" Requires="v">
                <p:oleObj spid="_x0000_s2089" name="Equation" r:id="rId16" imgW="203040" imgH="241200" progId="Equation.DSMT4">
                  <p:embed/>
                </p:oleObj>
              </mc:Choice>
              <mc:Fallback>
                <p:oleObj name="Equation" r:id="rId16" imgW="203040" imgH="241200" progId="Equation.DSMT4">
                  <p:embed/>
                  <p:pic>
                    <p:nvPicPr>
                      <p:cNvPr id="7" name="Object 6">
                        <a:extLst>
                          <a:ext uri="{FF2B5EF4-FFF2-40B4-BE49-F238E27FC236}">
                            <a16:creationId xmlns:a16="http://schemas.microsoft.com/office/drawing/2014/main" id="{C42400FB-5C7D-451D-8E19-DE3FEA6C3718}"/>
                          </a:ext>
                        </a:extLst>
                      </p:cNvPr>
                      <p:cNvPicPr/>
                      <p:nvPr/>
                    </p:nvPicPr>
                    <p:blipFill>
                      <a:blip r:embed="rId15"/>
                      <a:stretch>
                        <a:fillRect/>
                      </a:stretch>
                    </p:blipFill>
                    <p:spPr>
                      <a:xfrm>
                        <a:off x="3190875" y="1553126"/>
                        <a:ext cx="258763" cy="307281"/>
                      </a:xfrm>
                      <a:prstGeom prst="rect">
                        <a:avLst/>
                      </a:prstGeom>
                    </p:spPr>
                  </p:pic>
                </p:oleObj>
              </mc:Fallback>
            </mc:AlternateContent>
          </a:graphicData>
        </a:graphic>
      </p:graphicFrame>
      <p:graphicFrame>
        <p:nvGraphicFramePr>
          <p:cNvPr id="51" name="Object 50">
            <a:extLst>
              <a:ext uri="{FF2B5EF4-FFF2-40B4-BE49-F238E27FC236}">
                <a16:creationId xmlns:a16="http://schemas.microsoft.com/office/drawing/2014/main" id="{F61022D8-6ADC-4443-9097-453ECF00EA62}"/>
              </a:ext>
            </a:extLst>
          </p:cNvPr>
          <p:cNvGraphicFramePr>
            <a:graphicFrameLocks noChangeAspect="1"/>
          </p:cNvGraphicFramePr>
          <p:nvPr>
            <p:extLst>
              <p:ext uri="{D42A27DB-BD31-4B8C-83A1-F6EECF244321}">
                <p14:modId xmlns:p14="http://schemas.microsoft.com/office/powerpoint/2010/main" val="402503517"/>
              </p:ext>
            </p:extLst>
          </p:nvPr>
        </p:nvGraphicFramePr>
        <p:xfrm>
          <a:off x="5410993" y="1602448"/>
          <a:ext cx="258763" cy="307281"/>
        </p:xfrm>
        <a:graphic>
          <a:graphicData uri="http://schemas.openxmlformats.org/presentationml/2006/ole">
            <mc:AlternateContent xmlns:mc="http://schemas.openxmlformats.org/markup-compatibility/2006">
              <mc:Choice xmlns:v="urn:schemas-microsoft-com:vml" Requires="v">
                <p:oleObj spid="_x0000_s2090" name="Equation" r:id="rId17" imgW="203040" imgH="241200" progId="Equation.DSMT4">
                  <p:embed/>
                </p:oleObj>
              </mc:Choice>
              <mc:Fallback>
                <p:oleObj name="Equation" r:id="rId17" imgW="203040" imgH="241200" progId="Equation.DSMT4">
                  <p:embed/>
                  <p:pic>
                    <p:nvPicPr>
                      <p:cNvPr id="50" name="Object 49">
                        <a:extLst>
                          <a:ext uri="{FF2B5EF4-FFF2-40B4-BE49-F238E27FC236}">
                            <a16:creationId xmlns:a16="http://schemas.microsoft.com/office/drawing/2014/main" id="{DFAB2481-071E-4516-AF20-42541678101E}"/>
                          </a:ext>
                        </a:extLst>
                      </p:cNvPr>
                      <p:cNvPicPr/>
                      <p:nvPr/>
                    </p:nvPicPr>
                    <p:blipFill>
                      <a:blip r:embed="rId15"/>
                      <a:stretch>
                        <a:fillRect/>
                      </a:stretch>
                    </p:blipFill>
                    <p:spPr>
                      <a:xfrm>
                        <a:off x="5410993" y="1602448"/>
                        <a:ext cx="258763" cy="307281"/>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F29F8541-8A54-409B-A92C-45E031431B72}"/>
              </a:ext>
            </a:extLst>
          </p:cNvPr>
          <p:cNvGraphicFramePr>
            <a:graphicFrameLocks noChangeAspect="1"/>
          </p:cNvGraphicFramePr>
          <p:nvPr>
            <p:extLst>
              <p:ext uri="{D42A27DB-BD31-4B8C-83A1-F6EECF244321}">
                <p14:modId xmlns:p14="http://schemas.microsoft.com/office/powerpoint/2010/main" val="1717422118"/>
              </p:ext>
            </p:extLst>
          </p:nvPr>
        </p:nvGraphicFramePr>
        <p:xfrm>
          <a:off x="1036671" y="2565401"/>
          <a:ext cx="709495" cy="349248"/>
        </p:xfrm>
        <a:graphic>
          <a:graphicData uri="http://schemas.openxmlformats.org/presentationml/2006/ole">
            <mc:AlternateContent xmlns:mc="http://schemas.openxmlformats.org/markup-compatibility/2006">
              <mc:Choice xmlns:v="urn:schemas-microsoft-com:vml" Requires="v">
                <p:oleObj spid="_x0000_s2091" name="Equation" r:id="rId18" imgW="444240" imgH="241200" progId="Equation.DSMT4">
                  <p:embed/>
                </p:oleObj>
              </mc:Choice>
              <mc:Fallback>
                <p:oleObj name="Equation" r:id="rId18" imgW="444240" imgH="241200" progId="Equation.DSMT4">
                  <p:embed/>
                  <p:pic>
                    <p:nvPicPr>
                      <p:cNvPr id="0" name=""/>
                      <p:cNvPicPr/>
                      <p:nvPr/>
                    </p:nvPicPr>
                    <p:blipFill>
                      <a:blip r:embed="rId19"/>
                      <a:stretch>
                        <a:fillRect/>
                      </a:stretch>
                    </p:blipFill>
                    <p:spPr>
                      <a:xfrm>
                        <a:off x="1036671" y="2565401"/>
                        <a:ext cx="709495" cy="349248"/>
                      </a:xfrm>
                      <a:prstGeom prst="rect">
                        <a:avLst/>
                      </a:prstGeom>
                    </p:spPr>
                  </p:pic>
                </p:oleObj>
              </mc:Fallback>
            </mc:AlternateContent>
          </a:graphicData>
        </a:graphic>
      </p:graphicFrame>
      <p:graphicFrame>
        <p:nvGraphicFramePr>
          <p:cNvPr id="53" name="Object 52">
            <a:extLst>
              <a:ext uri="{FF2B5EF4-FFF2-40B4-BE49-F238E27FC236}">
                <a16:creationId xmlns:a16="http://schemas.microsoft.com/office/drawing/2014/main" id="{6E41C184-61C0-43F0-92D3-7C267E11E6A7}"/>
              </a:ext>
            </a:extLst>
          </p:cNvPr>
          <p:cNvGraphicFramePr>
            <a:graphicFrameLocks noChangeAspect="1"/>
          </p:cNvGraphicFramePr>
          <p:nvPr>
            <p:extLst>
              <p:ext uri="{D42A27DB-BD31-4B8C-83A1-F6EECF244321}">
                <p14:modId xmlns:p14="http://schemas.microsoft.com/office/powerpoint/2010/main" val="87795612"/>
              </p:ext>
            </p:extLst>
          </p:nvPr>
        </p:nvGraphicFramePr>
        <p:xfrm>
          <a:off x="3195889" y="2493950"/>
          <a:ext cx="738549" cy="363550"/>
        </p:xfrm>
        <a:graphic>
          <a:graphicData uri="http://schemas.openxmlformats.org/presentationml/2006/ole">
            <mc:AlternateContent xmlns:mc="http://schemas.openxmlformats.org/markup-compatibility/2006">
              <mc:Choice xmlns:v="urn:schemas-microsoft-com:vml" Requires="v">
                <p:oleObj spid="_x0000_s2092" name="Equation" r:id="rId20" imgW="444240" imgH="241200" progId="Equation.DSMT4">
                  <p:embed/>
                </p:oleObj>
              </mc:Choice>
              <mc:Fallback>
                <p:oleObj name="Equation" r:id="rId20" imgW="444240" imgH="241200" progId="Equation.DSMT4">
                  <p:embed/>
                  <p:pic>
                    <p:nvPicPr>
                      <p:cNvPr id="8" name="Object 7">
                        <a:extLst>
                          <a:ext uri="{FF2B5EF4-FFF2-40B4-BE49-F238E27FC236}">
                            <a16:creationId xmlns:a16="http://schemas.microsoft.com/office/drawing/2014/main" id="{F29F8541-8A54-409B-A92C-45E031431B72}"/>
                          </a:ext>
                        </a:extLst>
                      </p:cNvPr>
                      <p:cNvPicPr/>
                      <p:nvPr/>
                    </p:nvPicPr>
                    <p:blipFill>
                      <a:blip r:embed="rId19"/>
                      <a:stretch>
                        <a:fillRect/>
                      </a:stretch>
                    </p:blipFill>
                    <p:spPr>
                      <a:xfrm>
                        <a:off x="3195889" y="2493950"/>
                        <a:ext cx="738549" cy="363550"/>
                      </a:xfrm>
                      <a:prstGeom prst="rect">
                        <a:avLst/>
                      </a:prstGeom>
                    </p:spPr>
                  </p:pic>
                </p:oleObj>
              </mc:Fallback>
            </mc:AlternateContent>
          </a:graphicData>
        </a:graphic>
      </p:graphicFrame>
      <p:graphicFrame>
        <p:nvGraphicFramePr>
          <p:cNvPr id="54" name="Object 53">
            <a:extLst>
              <a:ext uri="{FF2B5EF4-FFF2-40B4-BE49-F238E27FC236}">
                <a16:creationId xmlns:a16="http://schemas.microsoft.com/office/drawing/2014/main" id="{4C98AC87-C279-436D-B0BB-D70D707B1964}"/>
              </a:ext>
            </a:extLst>
          </p:cNvPr>
          <p:cNvGraphicFramePr>
            <a:graphicFrameLocks noChangeAspect="1"/>
          </p:cNvGraphicFramePr>
          <p:nvPr>
            <p:extLst>
              <p:ext uri="{D42A27DB-BD31-4B8C-83A1-F6EECF244321}">
                <p14:modId xmlns:p14="http://schemas.microsoft.com/office/powerpoint/2010/main" val="1484881221"/>
              </p:ext>
            </p:extLst>
          </p:nvPr>
        </p:nvGraphicFramePr>
        <p:xfrm>
          <a:off x="5542128" y="2511266"/>
          <a:ext cx="744973" cy="366712"/>
        </p:xfrm>
        <a:graphic>
          <a:graphicData uri="http://schemas.openxmlformats.org/presentationml/2006/ole">
            <mc:AlternateContent xmlns:mc="http://schemas.openxmlformats.org/markup-compatibility/2006">
              <mc:Choice xmlns:v="urn:schemas-microsoft-com:vml" Requires="v">
                <p:oleObj spid="_x0000_s2093" name="Equation" r:id="rId21" imgW="444240" imgH="241200" progId="Equation.DSMT4">
                  <p:embed/>
                </p:oleObj>
              </mc:Choice>
              <mc:Fallback>
                <p:oleObj name="Equation" r:id="rId21" imgW="444240" imgH="241200" progId="Equation.DSMT4">
                  <p:embed/>
                  <p:pic>
                    <p:nvPicPr>
                      <p:cNvPr id="53" name="Object 52">
                        <a:extLst>
                          <a:ext uri="{FF2B5EF4-FFF2-40B4-BE49-F238E27FC236}">
                            <a16:creationId xmlns:a16="http://schemas.microsoft.com/office/drawing/2014/main" id="{6E41C184-61C0-43F0-92D3-7C267E11E6A7}"/>
                          </a:ext>
                        </a:extLst>
                      </p:cNvPr>
                      <p:cNvPicPr/>
                      <p:nvPr/>
                    </p:nvPicPr>
                    <p:blipFill>
                      <a:blip r:embed="rId19"/>
                      <a:stretch>
                        <a:fillRect/>
                      </a:stretch>
                    </p:blipFill>
                    <p:spPr>
                      <a:xfrm>
                        <a:off x="5542128" y="2511266"/>
                        <a:ext cx="744973" cy="366712"/>
                      </a:xfrm>
                      <a:prstGeom prst="rect">
                        <a:avLst/>
                      </a:prstGeom>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ext Box 3">
            <a:extLst>
              <a:ext uri="{FF2B5EF4-FFF2-40B4-BE49-F238E27FC236}">
                <a16:creationId xmlns:a16="http://schemas.microsoft.com/office/drawing/2014/main" id="{5CABCC18-625F-4EEC-9C5C-EE475B02B862}"/>
              </a:ext>
            </a:extLst>
          </p:cNvPr>
          <p:cNvSpPr txBox="1">
            <a:spLocks noChangeArrowheads="1"/>
          </p:cNvSpPr>
          <p:nvPr/>
        </p:nvSpPr>
        <p:spPr bwMode="auto">
          <a:xfrm>
            <a:off x="2438400" y="228600"/>
            <a:ext cx="47164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solidFill>
                  <a:schemeClr val="accent2"/>
                </a:solidFill>
              </a:rPr>
              <a:t>Angle Beam Shear Wave Transducer</a:t>
            </a:r>
            <a:endParaRPr lang="en-US" altLang="en-US"/>
          </a:p>
        </p:txBody>
      </p:sp>
      <p:sp>
        <p:nvSpPr>
          <p:cNvPr id="1029" name="Line 4">
            <a:extLst>
              <a:ext uri="{FF2B5EF4-FFF2-40B4-BE49-F238E27FC236}">
                <a16:creationId xmlns:a16="http://schemas.microsoft.com/office/drawing/2014/main" id="{1BBC36DC-C507-4DF1-9CE3-A105F8E182EF}"/>
              </a:ext>
            </a:extLst>
          </p:cNvPr>
          <p:cNvSpPr>
            <a:spLocks noChangeShapeType="1"/>
          </p:cNvSpPr>
          <p:nvPr/>
        </p:nvSpPr>
        <p:spPr bwMode="auto">
          <a:xfrm>
            <a:off x="838200" y="4953000"/>
            <a:ext cx="2057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0" name="Line 5">
            <a:extLst>
              <a:ext uri="{FF2B5EF4-FFF2-40B4-BE49-F238E27FC236}">
                <a16:creationId xmlns:a16="http://schemas.microsoft.com/office/drawing/2014/main" id="{66E6374E-FF94-469E-937A-D109BB2236F7}"/>
              </a:ext>
            </a:extLst>
          </p:cNvPr>
          <p:cNvSpPr>
            <a:spLocks noChangeShapeType="1"/>
          </p:cNvSpPr>
          <p:nvPr/>
        </p:nvSpPr>
        <p:spPr bwMode="auto">
          <a:xfrm>
            <a:off x="838200" y="5486400"/>
            <a:ext cx="2057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1" name="Freeform 6">
            <a:extLst>
              <a:ext uri="{FF2B5EF4-FFF2-40B4-BE49-F238E27FC236}">
                <a16:creationId xmlns:a16="http://schemas.microsoft.com/office/drawing/2014/main" id="{8C083155-D10B-4632-A619-44081CA25753}"/>
              </a:ext>
            </a:extLst>
          </p:cNvPr>
          <p:cNvSpPr>
            <a:spLocks/>
          </p:cNvSpPr>
          <p:nvPr/>
        </p:nvSpPr>
        <p:spPr bwMode="auto">
          <a:xfrm>
            <a:off x="1701800" y="4935538"/>
            <a:ext cx="152400" cy="550862"/>
          </a:xfrm>
          <a:custGeom>
            <a:avLst/>
            <a:gdLst>
              <a:gd name="T0" fmla="*/ 0 w 96"/>
              <a:gd name="T1" fmla="*/ 347 h 347"/>
              <a:gd name="T2" fmla="*/ 96 w 96"/>
              <a:gd name="T3" fmla="*/ 203 h 347"/>
              <a:gd name="T4" fmla="*/ 88 w 96"/>
              <a:gd name="T5" fmla="*/ 171 h 347"/>
              <a:gd name="T6" fmla="*/ 56 w 96"/>
              <a:gd name="T7" fmla="*/ 123 h 347"/>
              <a:gd name="T8" fmla="*/ 40 w 96"/>
              <a:gd name="T9" fmla="*/ 67 h 347"/>
              <a:gd name="T10" fmla="*/ 8 w 96"/>
              <a:gd name="T11" fmla="*/ 11 h 347"/>
              <a:gd name="T12" fmla="*/ 0 60000 65536"/>
              <a:gd name="T13" fmla="*/ 0 60000 65536"/>
              <a:gd name="T14" fmla="*/ 0 60000 65536"/>
              <a:gd name="T15" fmla="*/ 0 60000 65536"/>
              <a:gd name="T16" fmla="*/ 0 60000 65536"/>
              <a:gd name="T17" fmla="*/ 0 60000 65536"/>
              <a:gd name="T18" fmla="*/ 0 w 96"/>
              <a:gd name="T19" fmla="*/ 0 h 347"/>
              <a:gd name="T20" fmla="*/ 96 w 96"/>
              <a:gd name="T21" fmla="*/ 347 h 347"/>
            </a:gdLst>
            <a:ahLst/>
            <a:cxnLst>
              <a:cxn ang="T12">
                <a:pos x="T0" y="T1"/>
              </a:cxn>
              <a:cxn ang="T13">
                <a:pos x="T2" y="T3"/>
              </a:cxn>
              <a:cxn ang="T14">
                <a:pos x="T4" y="T5"/>
              </a:cxn>
              <a:cxn ang="T15">
                <a:pos x="T6" y="T7"/>
              </a:cxn>
              <a:cxn ang="T16">
                <a:pos x="T8" y="T9"/>
              </a:cxn>
              <a:cxn ang="T17">
                <a:pos x="T10" y="T11"/>
              </a:cxn>
            </a:cxnLst>
            <a:rect l="T18" t="T19" r="T20" b="T21"/>
            <a:pathLst>
              <a:path w="96" h="347">
                <a:moveTo>
                  <a:pt x="0" y="347"/>
                </a:moveTo>
                <a:cubicBezTo>
                  <a:pt x="66" y="302"/>
                  <a:pt x="80" y="280"/>
                  <a:pt x="96" y="203"/>
                </a:cubicBezTo>
                <a:cubicBezTo>
                  <a:pt x="93" y="192"/>
                  <a:pt x="92" y="180"/>
                  <a:pt x="88" y="171"/>
                </a:cubicBezTo>
                <a:cubicBezTo>
                  <a:pt x="79" y="153"/>
                  <a:pt x="62" y="141"/>
                  <a:pt x="56" y="123"/>
                </a:cubicBezTo>
                <a:cubicBezTo>
                  <a:pt x="49" y="104"/>
                  <a:pt x="48" y="84"/>
                  <a:pt x="40" y="67"/>
                </a:cubicBezTo>
                <a:cubicBezTo>
                  <a:pt x="6" y="0"/>
                  <a:pt x="8" y="40"/>
                  <a:pt x="8" y="11"/>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32" name="Freeform 7">
            <a:extLst>
              <a:ext uri="{FF2B5EF4-FFF2-40B4-BE49-F238E27FC236}">
                <a16:creationId xmlns:a16="http://schemas.microsoft.com/office/drawing/2014/main" id="{918920C4-7287-4F32-BB6F-8C4E7B65FC0F}"/>
              </a:ext>
            </a:extLst>
          </p:cNvPr>
          <p:cNvSpPr>
            <a:spLocks/>
          </p:cNvSpPr>
          <p:nvPr/>
        </p:nvSpPr>
        <p:spPr bwMode="auto">
          <a:xfrm>
            <a:off x="2298700" y="4965700"/>
            <a:ext cx="88900" cy="508000"/>
          </a:xfrm>
          <a:custGeom>
            <a:avLst/>
            <a:gdLst>
              <a:gd name="T0" fmla="*/ 40 w 56"/>
              <a:gd name="T1" fmla="*/ 320 h 320"/>
              <a:gd name="T2" fmla="*/ 16 w 56"/>
              <a:gd name="T3" fmla="*/ 240 h 320"/>
              <a:gd name="T4" fmla="*/ 0 w 56"/>
              <a:gd name="T5" fmla="*/ 192 h 320"/>
              <a:gd name="T6" fmla="*/ 24 w 56"/>
              <a:gd name="T7" fmla="*/ 96 h 320"/>
              <a:gd name="T8" fmla="*/ 56 w 56"/>
              <a:gd name="T9" fmla="*/ 0 h 320"/>
              <a:gd name="T10" fmla="*/ 0 60000 65536"/>
              <a:gd name="T11" fmla="*/ 0 60000 65536"/>
              <a:gd name="T12" fmla="*/ 0 60000 65536"/>
              <a:gd name="T13" fmla="*/ 0 60000 65536"/>
              <a:gd name="T14" fmla="*/ 0 60000 65536"/>
              <a:gd name="T15" fmla="*/ 0 w 56"/>
              <a:gd name="T16" fmla="*/ 0 h 320"/>
              <a:gd name="T17" fmla="*/ 56 w 56"/>
              <a:gd name="T18" fmla="*/ 320 h 320"/>
            </a:gdLst>
            <a:ahLst/>
            <a:cxnLst>
              <a:cxn ang="T10">
                <a:pos x="T0" y="T1"/>
              </a:cxn>
              <a:cxn ang="T11">
                <a:pos x="T2" y="T3"/>
              </a:cxn>
              <a:cxn ang="T12">
                <a:pos x="T4" y="T5"/>
              </a:cxn>
              <a:cxn ang="T13">
                <a:pos x="T6" y="T7"/>
              </a:cxn>
              <a:cxn ang="T14">
                <a:pos x="T8" y="T9"/>
              </a:cxn>
            </a:cxnLst>
            <a:rect l="T15" t="T16" r="T17" b="T18"/>
            <a:pathLst>
              <a:path w="56" h="320">
                <a:moveTo>
                  <a:pt x="40" y="320"/>
                </a:moveTo>
                <a:cubicBezTo>
                  <a:pt x="27" y="271"/>
                  <a:pt x="35" y="298"/>
                  <a:pt x="16" y="240"/>
                </a:cubicBezTo>
                <a:cubicBezTo>
                  <a:pt x="10" y="224"/>
                  <a:pt x="0" y="192"/>
                  <a:pt x="0" y="192"/>
                </a:cubicBezTo>
                <a:cubicBezTo>
                  <a:pt x="6" y="161"/>
                  <a:pt x="9" y="124"/>
                  <a:pt x="24" y="96"/>
                </a:cubicBezTo>
                <a:cubicBezTo>
                  <a:pt x="40" y="63"/>
                  <a:pt x="56" y="38"/>
                  <a:pt x="56"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33" name="Rectangle 8">
            <a:extLst>
              <a:ext uri="{FF2B5EF4-FFF2-40B4-BE49-F238E27FC236}">
                <a16:creationId xmlns:a16="http://schemas.microsoft.com/office/drawing/2014/main" id="{53B43EFD-4426-4D36-BE95-1C9B55209A4D}"/>
              </a:ext>
            </a:extLst>
          </p:cNvPr>
          <p:cNvSpPr>
            <a:spLocks noChangeArrowheads="1"/>
          </p:cNvSpPr>
          <p:nvPr/>
        </p:nvSpPr>
        <p:spPr bwMode="auto">
          <a:xfrm>
            <a:off x="838200" y="4572000"/>
            <a:ext cx="508000" cy="355600"/>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34" name="Rectangle 9">
            <a:extLst>
              <a:ext uri="{FF2B5EF4-FFF2-40B4-BE49-F238E27FC236}">
                <a16:creationId xmlns:a16="http://schemas.microsoft.com/office/drawing/2014/main" id="{7E11825C-9B37-4CF7-AAF3-B34F19CF0419}"/>
              </a:ext>
            </a:extLst>
          </p:cNvPr>
          <p:cNvSpPr>
            <a:spLocks noChangeArrowheads="1"/>
          </p:cNvSpPr>
          <p:nvPr/>
        </p:nvSpPr>
        <p:spPr bwMode="auto">
          <a:xfrm>
            <a:off x="723900" y="4660900"/>
            <a:ext cx="114300" cy="114300"/>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35" name="Line 10">
            <a:extLst>
              <a:ext uri="{FF2B5EF4-FFF2-40B4-BE49-F238E27FC236}">
                <a16:creationId xmlns:a16="http://schemas.microsoft.com/office/drawing/2014/main" id="{4BE05CE4-7F6C-4819-B6EF-4917951435B5}"/>
              </a:ext>
            </a:extLst>
          </p:cNvPr>
          <p:cNvSpPr>
            <a:spLocks noChangeShapeType="1"/>
          </p:cNvSpPr>
          <p:nvPr/>
        </p:nvSpPr>
        <p:spPr bwMode="auto">
          <a:xfrm>
            <a:off x="1143000" y="5029200"/>
            <a:ext cx="3810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6" name="Line 11">
            <a:extLst>
              <a:ext uri="{FF2B5EF4-FFF2-40B4-BE49-F238E27FC236}">
                <a16:creationId xmlns:a16="http://schemas.microsoft.com/office/drawing/2014/main" id="{D7B59C45-2A25-4473-8795-DB4118E5EFD4}"/>
              </a:ext>
            </a:extLst>
          </p:cNvPr>
          <p:cNvSpPr>
            <a:spLocks noChangeShapeType="1"/>
          </p:cNvSpPr>
          <p:nvPr/>
        </p:nvSpPr>
        <p:spPr bwMode="auto">
          <a:xfrm flipV="1">
            <a:off x="1574800" y="5181600"/>
            <a:ext cx="254000" cy="266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37" name="Freeform 12">
            <a:extLst>
              <a:ext uri="{FF2B5EF4-FFF2-40B4-BE49-F238E27FC236}">
                <a16:creationId xmlns:a16="http://schemas.microsoft.com/office/drawing/2014/main" id="{D04B8781-47CE-4E61-A711-7F03AEBBF68A}"/>
              </a:ext>
            </a:extLst>
          </p:cNvPr>
          <p:cNvSpPr>
            <a:spLocks/>
          </p:cNvSpPr>
          <p:nvPr/>
        </p:nvSpPr>
        <p:spPr bwMode="auto">
          <a:xfrm>
            <a:off x="406400" y="4470400"/>
            <a:ext cx="304800" cy="266700"/>
          </a:xfrm>
          <a:custGeom>
            <a:avLst/>
            <a:gdLst>
              <a:gd name="T0" fmla="*/ 192 w 192"/>
              <a:gd name="T1" fmla="*/ 168 h 168"/>
              <a:gd name="T2" fmla="*/ 128 w 192"/>
              <a:gd name="T3" fmla="*/ 144 h 168"/>
              <a:gd name="T4" fmla="*/ 64 w 192"/>
              <a:gd name="T5" fmla="*/ 40 h 168"/>
              <a:gd name="T6" fmla="*/ 48 w 192"/>
              <a:gd name="T7" fmla="*/ 16 h 168"/>
              <a:gd name="T8" fmla="*/ 0 w 192"/>
              <a:gd name="T9" fmla="*/ 0 h 168"/>
              <a:gd name="T10" fmla="*/ 0 60000 65536"/>
              <a:gd name="T11" fmla="*/ 0 60000 65536"/>
              <a:gd name="T12" fmla="*/ 0 60000 65536"/>
              <a:gd name="T13" fmla="*/ 0 60000 65536"/>
              <a:gd name="T14" fmla="*/ 0 60000 65536"/>
              <a:gd name="T15" fmla="*/ 0 w 192"/>
              <a:gd name="T16" fmla="*/ 0 h 168"/>
              <a:gd name="T17" fmla="*/ 192 w 192"/>
              <a:gd name="T18" fmla="*/ 168 h 168"/>
            </a:gdLst>
            <a:ahLst/>
            <a:cxnLst>
              <a:cxn ang="T10">
                <a:pos x="T0" y="T1"/>
              </a:cxn>
              <a:cxn ang="T11">
                <a:pos x="T2" y="T3"/>
              </a:cxn>
              <a:cxn ang="T12">
                <a:pos x="T4" y="T5"/>
              </a:cxn>
              <a:cxn ang="T13">
                <a:pos x="T6" y="T7"/>
              </a:cxn>
              <a:cxn ang="T14">
                <a:pos x="T8" y="T9"/>
              </a:cxn>
            </a:cxnLst>
            <a:rect l="T15" t="T16" r="T17" b="T18"/>
            <a:pathLst>
              <a:path w="192" h="168">
                <a:moveTo>
                  <a:pt x="192" y="168"/>
                </a:moveTo>
                <a:cubicBezTo>
                  <a:pt x="175" y="164"/>
                  <a:pt x="139" y="162"/>
                  <a:pt x="128" y="144"/>
                </a:cubicBezTo>
                <a:cubicBezTo>
                  <a:pt x="98" y="96"/>
                  <a:pt x="123" y="59"/>
                  <a:pt x="64" y="40"/>
                </a:cubicBezTo>
                <a:cubicBezTo>
                  <a:pt x="58" y="32"/>
                  <a:pt x="56" y="21"/>
                  <a:pt x="48" y="16"/>
                </a:cubicBezTo>
                <a:cubicBezTo>
                  <a:pt x="33" y="7"/>
                  <a:pt x="0" y="0"/>
                  <a:pt x="0" y="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38" name="Text Box 13">
            <a:extLst>
              <a:ext uri="{FF2B5EF4-FFF2-40B4-BE49-F238E27FC236}">
                <a16:creationId xmlns:a16="http://schemas.microsoft.com/office/drawing/2014/main" id="{5170AF8D-6FA0-493F-88CA-439ED022095A}"/>
              </a:ext>
            </a:extLst>
          </p:cNvPr>
          <p:cNvSpPr txBox="1">
            <a:spLocks noChangeArrowheads="1"/>
          </p:cNvSpPr>
          <p:nvPr/>
        </p:nvSpPr>
        <p:spPr bwMode="auto">
          <a:xfrm>
            <a:off x="1660525" y="5622925"/>
            <a:ext cx="2222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weld inspections</a:t>
            </a:r>
          </a:p>
        </p:txBody>
      </p:sp>
      <p:grpSp>
        <p:nvGrpSpPr>
          <p:cNvPr id="1039" name="Group 15">
            <a:extLst>
              <a:ext uri="{FF2B5EF4-FFF2-40B4-BE49-F238E27FC236}">
                <a16:creationId xmlns:a16="http://schemas.microsoft.com/office/drawing/2014/main" id="{8CA532CE-70B8-4152-8F56-0A1D16361C17}"/>
              </a:ext>
            </a:extLst>
          </p:cNvPr>
          <p:cNvGrpSpPr>
            <a:grpSpLocks/>
          </p:cNvGrpSpPr>
          <p:nvPr/>
        </p:nvGrpSpPr>
        <p:grpSpPr bwMode="auto">
          <a:xfrm>
            <a:off x="1981200" y="1371600"/>
            <a:ext cx="5319713" cy="2671763"/>
            <a:chOff x="1104" y="189"/>
            <a:chExt cx="3351" cy="1683"/>
          </a:xfrm>
        </p:grpSpPr>
        <p:sp>
          <p:nvSpPr>
            <p:cNvPr id="1040" name="Rectangle 16">
              <a:extLst>
                <a:ext uri="{FF2B5EF4-FFF2-40B4-BE49-F238E27FC236}">
                  <a16:creationId xmlns:a16="http://schemas.microsoft.com/office/drawing/2014/main" id="{5DADF019-047F-4EFC-A357-6BED589DB99F}"/>
                </a:ext>
              </a:extLst>
            </p:cNvPr>
            <p:cNvSpPr>
              <a:spLocks noChangeArrowheads="1"/>
            </p:cNvSpPr>
            <p:nvPr/>
          </p:nvSpPr>
          <p:spPr bwMode="auto">
            <a:xfrm>
              <a:off x="1632" y="624"/>
              <a:ext cx="1620" cy="720"/>
            </a:xfrm>
            <a:prstGeom prst="rect">
              <a:avLst/>
            </a:prstGeom>
            <a:solidFill>
              <a:srgbClr val="DDDDDD"/>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41" name="Rectangle 17">
              <a:extLst>
                <a:ext uri="{FF2B5EF4-FFF2-40B4-BE49-F238E27FC236}">
                  <a16:creationId xmlns:a16="http://schemas.microsoft.com/office/drawing/2014/main" id="{927E1EB1-2B4D-4FF0-9BC2-F04A5E4D95CA}"/>
                </a:ext>
              </a:extLst>
            </p:cNvPr>
            <p:cNvSpPr>
              <a:spLocks noChangeArrowheads="1"/>
            </p:cNvSpPr>
            <p:nvPr/>
          </p:nvSpPr>
          <p:spPr bwMode="auto">
            <a:xfrm>
              <a:off x="1584" y="576"/>
              <a:ext cx="1716" cy="7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42" name="Freeform 18">
              <a:extLst>
                <a:ext uri="{FF2B5EF4-FFF2-40B4-BE49-F238E27FC236}">
                  <a16:creationId xmlns:a16="http://schemas.microsoft.com/office/drawing/2014/main" id="{F829B035-53B0-4C77-A451-15D684602E0A}"/>
                </a:ext>
              </a:extLst>
            </p:cNvPr>
            <p:cNvSpPr>
              <a:spLocks/>
            </p:cNvSpPr>
            <p:nvPr/>
          </p:nvSpPr>
          <p:spPr bwMode="auto">
            <a:xfrm>
              <a:off x="2016" y="822"/>
              <a:ext cx="1056" cy="528"/>
            </a:xfrm>
            <a:custGeom>
              <a:avLst/>
              <a:gdLst>
                <a:gd name="T0" fmla="*/ 0 w 1296"/>
                <a:gd name="T1" fmla="*/ 528 h 528"/>
                <a:gd name="T2" fmla="*/ 384 w 1296"/>
                <a:gd name="T3" fmla="*/ 144 h 528"/>
                <a:gd name="T4" fmla="*/ 240 w 1296"/>
                <a:gd name="T5" fmla="*/ 0 h 528"/>
                <a:gd name="T6" fmla="*/ 1296 w 1296"/>
                <a:gd name="T7" fmla="*/ 0 h 528"/>
                <a:gd name="T8" fmla="*/ 1296 w 1296"/>
                <a:gd name="T9" fmla="*/ 528 h 528"/>
                <a:gd name="T10" fmla="*/ 0 60000 65536"/>
                <a:gd name="T11" fmla="*/ 0 60000 65536"/>
                <a:gd name="T12" fmla="*/ 0 60000 65536"/>
                <a:gd name="T13" fmla="*/ 0 60000 65536"/>
                <a:gd name="T14" fmla="*/ 0 60000 65536"/>
                <a:gd name="T15" fmla="*/ 0 w 1296"/>
                <a:gd name="T16" fmla="*/ 0 h 528"/>
                <a:gd name="T17" fmla="*/ 1296 w 1296"/>
                <a:gd name="T18" fmla="*/ 528 h 528"/>
              </a:gdLst>
              <a:ahLst/>
              <a:cxnLst>
                <a:cxn ang="T10">
                  <a:pos x="T0" y="T1"/>
                </a:cxn>
                <a:cxn ang="T11">
                  <a:pos x="T2" y="T3"/>
                </a:cxn>
                <a:cxn ang="T12">
                  <a:pos x="T4" y="T5"/>
                </a:cxn>
                <a:cxn ang="T13">
                  <a:pos x="T6" y="T7"/>
                </a:cxn>
                <a:cxn ang="T14">
                  <a:pos x="T8" y="T9"/>
                </a:cxn>
              </a:cxnLst>
              <a:rect l="T15" t="T16" r="T17" b="T18"/>
              <a:pathLst>
                <a:path w="1296" h="528">
                  <a:moveTo>
                    <a:pt x="0" y="528"/>
                  </a:moveTo>
                  <a:lnTo>
                    <a:pt x="384" y="144"/>
                  </a:lnTo>
                  <a:lnTo>
                    <a:pt x="240" y="0"/>
                  </a:lnTo>
                  <a:lnTo>
                    <a:pt x="1296" y="0"/>
                  </a:lnTo>
                  <a:lnTo>
                    <a:pt x="1296" y="528"/>
                  </a:lnTo>
                </a:path>
              </a:pathLst>
            </a:custGeom>
            <a:solidFill>
              <a:schemeClr val="bg1"/>
            </a:solidFill>
            <a:ln w="9525">
              <a:solidFill>
                <a:schemeClr val="tx1"/>
              </a:solidFill>
              <a:round/>
              <a:headEnd/>
              <a:tailEnd/>
            </a:ln>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43" name="Rectangle 19">
              <a:extLst>
                <a:ext uri="{FF2B5EF4-FFF2-40B4-BE49-F238E27FC236}">
                  <a16:creationId xmlns:a16="http://schemas.microsoft.com/office/drawing/2014/main" id="{A8FD9885-6D8E-4148-8EF6-078F45D32C27}"/>
                </a:ext>
              </a:extLst>
            </p:cNvPr>
            <p:cNvSpPr>
              <a:spLocks noChangeArrowheads="1"/>
            </p:cNvSpPr>
            <p:nvPr/>
          </p:nvSpPr>
          <p:spPr bwMode="auto">
            <a:xfrm rot="-3023079">
              <a:off x="1955" y="1060"/>
              <a:ext cx="384" cy="96"/>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44" name="Rectangle 20">
              <a:extLst>
                <a:ext uri="{FF2B5EF4-FFF2-40B4-BE49-F238E27FC236}">
                  <a16:creationId xmlns:a16="http://schemas.microsoft.com/office/drawing/2014/main" id="{8F727608-3AB6-4997-B52D-21EC44FC4F1C}"/>
                </a:ext>
              </a:extLst>
            </p:cNvPr>
            <p:cNvSpPr>
              <a:spLocks noChangeArrowheads="1"/>
            </p:cNvSpPr>
            <p:nvPr/>
          </p:nvSpPr>
          <p:spPr bwMode="auto">
            <a:xfrm>
              <a:off x="1453" y="816"/>
              <a:ext cx="227" cy="144"/>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45" name="Rectangle 21">
              <a:extLst>
                <a:ext uri="{FF2B5EF4-FFF2-40B4-BE49-F238E27FC236}">
                  <a16:creationId xmlns:a16="http://schemas.microsoft.com/office/drawing/2014/main" id="{5AC6FE2D-FB74-4C5A-AB44-ECD7FF575395}"/>
                </a:ext>
              </a:extLst>
            </p:cNvPr>
            <p:cNvSpPr>
              <a:spLocks noChangeArrowheads="1"/>
            </p:cNvSpPr>
            <p:nvPr/>
          </p:nvSpPr>
          <p:spPr bwMode="auto">
            <a:xfrm>
              <a:off x="1440" y="960"/>
              <a:ext cx="192" cy="48"/>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46" name="Rectangle 22">
              <a:extLst>
                <a:ext uri="{FF2B5EF4-FFF2-40B4-BE49-F238E27FC236}">
                  <a16:creationId xmlns:a16="http://schemas.microsoft.com/office/drawing/2014/main" id="{A95C4EA2-36EC-4A6C-8D03-5BF9F79B61D6}"/>
                </a:ext>
              </a:extLst>
            </p:cNvPr>
            <p:cNvSpPr>
              <a:spLocks noChangeArrowheads="1"/>
            </p:cNvSpPr>
            <p:nvPr/>
          </p:nvSpPr>
          <p:spPr bwMode="auto">
            <a:xfrm>
              <a:off x="1440" y="768"/>
              <a:ext cx="192" cy="48"/>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47" name="Rectangle 23">
              <a:extLst>
                <a:ext uri="{FF2B5EF4-FFF2-40B4-BE49-F238E27FC236}">
                  <a16:creationId xmlns:a16="http://schemas.microsoft.com/office/drawing/2014/main" id="{16DAD54A-7EDF-476A-A454-E93CBEA53F04}"/>
                </a:ext>
              </a:extLst>
            </p:cNvPr>
            <p:cNvSpPr>
              <a:spLocks noChangeArrowheads="1"/>
            </p:cNvSpPr>
            <p:nvPr/>
          </p:nvSpPr>
          <p:spPr bwMode="auto">
            <a:xfrm>
              <a:off x="1440" y="864"/>
              <a:ext cx="240" cy="48"/>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48" name="Line 24">
              <a:extLst>
                <a:ext uri="{FF2B5EF4-FFF2-40B4-BE49-F238E27FC236}">
                  <a16:creationId xmlns:a16="http://schemas.microsoft.com/office/drawing/2014/main" id="{B91B379B-AB71-4E22-AA93-D75E1589654B}"/>
                </a:ext>
              </a:extLst>
            </p:cNvPr>
            <p:cNvSpPr>
              <a:spLocks noChangeShapeType="1"/>
            </p:cNvSpPr>
            <p:nvPr/>
          </p:nvSpPr>
          <p:spPr bwMode="auto">
            <a:xfrm>
              <a:off x="1680" y="886"/>
              <a:ext cx="9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9" name="Line 25">
              <a:extLst>
                <a:ext uri="{FF2B5EF4-FFF2-40B4-BE49-F238E27FC236}">
                  <a16:creationId xmlns:a16="http://schemas.microsoft.com/office/drawing/2014/main" id="{CF074A5B-B530-491F-83A4-4D5690EC9064}"/>
                </a:ext>
              </a:extLst>
            </p:cNvPr>
            <p:cNvSpPr>
              <a:spLocks noChangeShapeType="1"/>
            </p:cNvSpPr>
            <p:nvPr/>
          </p:nvSpPr>
          <p:spPr bwMode="auto">
            <a:xfrm>
              <a:off x="1776" y="885"/>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0" name="Line 26">
              <a:extLst>
                <a:ext uri="{FF2B5EF4-FFF2-40B4-BE49-F238E27FC236}">
                  <a16:creationId xmlns:a16="http://schemas.microsoft.com/office/drawing/2014/main" id="{1741A332-E865-4491-BAFF-115F1A6A1E9C}"/>
                </a:ext>
              </a:extLst>
            </p:cNvPr>
            <p:cNvSpPr>
              <a:spLocks noChangeShapeType="1"/>
            </p:cNvSpPr>
            <p:nvPr/>
          </p:nvSpPr>
          <p:spPr bwMode="auto">
            <a:xfrm flipH="1">
              <a:off x="1776" y="1221"/>
              <a:ext cx="2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1" name="Line 27">
              <a:extLst>
                <a:ext uri="{FF2B5EF4-FFF2-40B4-BE49-F238E27FC236}">
                  <a16:creationId xmlns:a16="http://schemas.microsoft.com/office/drawing/2014/main" id="{436F7FB8-D5C4-4ACD-AD46-634ED9FFA462}"/>
                </a:ext>
              </a:extLst>
            </p:cNvPr>
            <p:cNvSpPr>
              <a:spLocks noChangeShapeType="1"/>
            </p:cNvSpPr>
            <p:nvPr/>
          </p:nvSpPr>
          <p:spPr bwMode="auto">
            <a:xfrm flipH="1">
              <a:off x="1632" y="1282"/>
              <a:ext cx="43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2" name="Line 28">
              <a:extLst>
                <a:ext uri="{FF2B5EF4-FFF2-40B4-BE49-F238E27FC236}">
                  <a16:creationId xmlns:a16="http://schemas.microsoft.com/office/drawing/2014/main" id="{D5B00E1F-E0A1-4C44-83CB-CA5F491D2745}"/>
                </a:ext>
              </a:extLst>
            </p:cNvPr>
            <p:cNvSpPr>
              <a:spLocks noChangeShapeType="1"/>
            </p:cNvSpPr>
            <p:nvPr/>
          </p:nvSpPr>
          <p:spPr bwMode="auto">
            <a:xfrm>
              <a:off x="2256" y="1152"/>
              <a:ext cx="189" cy="15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3" name="Line 29">
              <a:extLst>
                <a:ext uri="{FF2B5EF4-FFF2-40B4-BE49-F238E27FC236}">
                  <a16:creationId xmlns:a16="http://schemas.microsoft.com/office/drawing/2014/main" id="{87BEFD8C-3CD8-4E29-ADE0-1217C8BA0D28}"/>
                </a:ext>
              </a:extLst>
            </p:cNvPr>
            <p:cNvSpPr>
              <a:spLocks noChangeShapeType="1"/>
            </p:cNvSpPr>
            <p:nvPr/>
          </p:nvSpPr>
          <p:spPr bwMode="auto">
            <a:xfrm flipV="1">
              <a:off x="2496" y="1056"/>
              <a:ext cx="480" cy="240"/>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4" name="Line 30">
              <a:extLst>
                <a:ext uri="{FF2B5EF4-FFF2-40B4-BE49-F238E27FC236}">
                  <a16:creationId xmlns:a16="http://schemas.microsoft.com/office/drawing/2014/main" id="{B8044AC4-9C8C-491E-87D5-EEB9246F8453}"/>
                </a:ext>
              </a:extLst>
            </p:cNvPr>
            <p:cNvSpPr>
              <a:spLocks noChangeShapeType="1"/>
            </p:cNvSpPr>
            <p:nvPr/>
          </p:nvSpPr>
          <p:spPr bwMode="auto">
            <a:xfrm flipV="1">
              <a:off x="2496" y="912"/>
              <a:ext cx="192" cy="384"/>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5" name="Line 31">
              <a:extLst>
                <a:ext uri="{FF2B5EF4-FFF2-40B4-BE49-F238E27FC236}">
                  <a16:creationId xmlns:a16="http://schemas.microsoft.com/office/drawing/2014/main" id="{8F2AEAC9-0428-4FED-B68E-584666FCF3FB}"/>
                </a:ext>
              </a:extLst>
            </p:cNvPr>
            <p:cNvSpPr>
              <a:spLocks noChangeShapeType="1"/>
            </p:cNvSpPr>
            <p:nvPr/>
          </p:nvSpPr>
          <p:spPr bwMode="auto">
            <a:xfrm>
              <a:off x="1344" y="1344"/>
              <a:ext cx="225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6" name="Line 32">
              <a:extLst>
                <a:ext uri="{FF2B5EF4-FFF2-40B4-BE49-F238E27FC236}">
                  <a16:creationId xmlns:a16="http://schemas.microsoft.com/office/drawing/2014/main" id="{C35A4EDD-B694-43BE-BD4D-F102F9C1F08D}"/>
                </a:ext>
              </a:extLst>
            </p:cNvPr>
            <p:cNvSpPr>
              <a:spLocks noChangeShapeType="1"/>
            </p:cNvSpPr>
            <p:nvPr/>
          </p:nvSpPr>
          <p:spPr bwMode="auto">
            <a:xfrm>
              <a:off x="2465" y="1392"/>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7" name="Line 33">
              <a:extLst>
                <a:ext uri="{FF2B5EF4-FFF2-40B4-BE49-F238E27FC236}">
                  <a16:creationId xmlns:a16="http://schemas.microsoft.com/office/drawing/2014/main" id="{65194D94-33E6-42D0-A437-F7D5934CE8B3}"/>
                </a:ext>
              </a:extLst>
            </p:cNvPr>
            <p:cNvSpPr>
              <a:spLocks noChangeShapeType="1"/>
            </p:cNvSpPr>
            <p:nvPr/>
          </p:nvSpPr>
          <p:spPr bwMode="auto">
            <a:xfrm>
              <a:off x="2496" y="1378"/>
              <a:ext cx="672" cy="49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8" name="Line 34">
              <a:extLst>
                <a:ext uri="{FF2B5EF4-FFF2-40B4-BE49-F238E27FC236}">
                  <a16:creationId xmlns:a16="http://schemas.microsoft.com/office/drawing/2014/main" id="{4085597E-A864-418E-B236-B694AC511FBA}"/>
                </a:ext>
              </a:extLst>
            </p:cNvPr>
            <p:cNvSpPr>
              <a:spLocks noChangeShapeType="1"/>
            </p:cNvSpPr>
            <p:nvPr/>
          </p:nvSpPr>
          <p:spPr bwMode="auto">
            <a:xfrm flipV="1">
              <a:off x="2468" y="912"/>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1026" name="Object 35">
              <a:extLst>
                <a:ext uri="{FF2B5EF4-FFF2-40B4-BE49-F238E27FC236}">
                  <a16:creationId xmlns:a16="http://schemas.microsoft.com/office/drawing/2014/main" id="{0341DAD1-D04F-41FE-A28B-D982A640BA4C}"/>
                </a:ext>
              </a:extLst>
            </p:cNvPr>
            <p:cNvGraphicFramePr>
              <a:graphicFrameLocks noChangeAspect="1"/>
            </p:cNvGraphicFramePr>
            <p:nvPr/>
          </p:nvGraphicFramePr>
          <p:xfrm>
            <a:off x="2283" y="957"/>
            <a:ext cx="190" cy="212"/>
          </p:xfrm>
          <a:graphic>
            <a:graphicData uri="http://schemas.openxmlformats.org/presentationml/2006/ole">
              <mc:AlternateContent xmlns:mc="http://schemas.openxmlformats.org/markup-compatibility/2006">
                <mc:Choice xmlns:v="urn:schemas-microsoft-com:vml" Requires="v">
                  <p:oleObj spid="_x0000_s3080" name="Equation" r:id="rId4" imgW="215640" imgH="241200" progId="Equation.DSMT4">
                    <p:embed/>
                  </p:oleObj>
                </mc:Choice>
                <mc:Fallback>
                  <p:oleObj name="Equation" r:id="rId4" imgW="215640" imgH="241200" progId="Equation.DSMT4">
                    <p:embed/>
                    <p:pic>
                      <p:nvPicPr>
                        <p:cNvPr id="0" name="Object 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3" y="957"/>
                          <a:ext cx="190"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7" name="Object 36">
              <a:extLst>
                <a:ext uri="{FF2B5EF4-FFF2-40B4-BE49-F238E27FC236}">
                  <a16:creationId xmlns:a16="http://schemas.microsoft.com/office/drawing/2014/main" id="{C7E0BD55-5E8A-4948-9F45-5BD951C5FAF0}"/>
                </a:ext>
              </a:extLst>
            </p:cNvPr>
            <p:cNvGraphicFramePr>
              <a:graphicFrameLocks noChangeAspect="1"/>
            </p:cNvGraphicFramePr>
            <p:nvPr/>
          </p:nvGraphicFramePr>
          <p:xfrm>
            <a:off x="2544" y="1536"/>
            <a:ext cx="208" cy="221"/>
          </p:xfrm>
          <a:graphic>
            <a:graphicData uri="http://schemas.openxmlformats.org/presentationml/2006/ole">
              <mc:AlternateContent xmlns:mc="http://schemas.openxmlformats.org/markup-compatibility/2006">
                <mc:Choice xmlns:v="urn:schemas-microsoft-com:vml" Requires="v">
                  <p:oleObj spid="_x0000_s3081" name="Equation" r:id="rId6" imgW="215640" imgH="228600" progId="Equation.DSMT4">
                    <p:embed/>
                  </p:oleObj>
                </mc:Choice>
                <mc:Fallback>
                  <p:oleObj name="Equation" r:id="rId6" imgW="215640" imgH="228600" progId="Equation.DSMT4">
                    <p:embed/>
                    <p:pic>
                      <p:nvPicPr>
                        <p:cNvPr id="0" name="Object 3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44" y="1536"/>
                          <a:ext cx="208" cy="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59" name="Arc 37">
              <a:extLst>
                <a:ext uri="{FF2B5EF4-FFF2-40B4-BE49-F238E27FC236}">
                  <a16:creationId xmlns:a16="http://schemas.microsoft.com/office/drawing/2014/main" id="{A22ACDBB-C28D-4D50-A7B9-B85C6D8FE6BE}"/>
                </a:ext>
              </a:extLst>
            </p:cNvPr>
            <p:cNvSpPr>
              <a:spLocks/>
            </p:cNvSpPr>
            <p:nvPr/>
          </p:nvSpPr>
          <p:spPr bwMode="auto">
            <a:xfrm rot="5904535">
              <a:off x="2437" y="1360"/>
              <a:ext cx="189" cy="162"/>
            </a:xfrm>
            <a:custGeom>
              <a:avLst/>
              <a:gdLst>
                <a:gd name="T0" fmla="*/ 104 w 21267"/>
                <a:gd name="T1" fmla="*/ 0 h 18143"/>
                <a:gd name="T2" fmla="*/ 189 w 21267"/>
                <a:gd name="T3" fmla="*/ 128 h 18143"/>
                <a:gd name="T4" fmla="*/ 0 w 21267"/>
                <a:gd name="T5" fmla="*/ 162 h 18143"/>
                <a:gd name="T6" fmla="*/ 0 60000 65536"/>
                <a:gd name="T7" fmla="*/ 0 60000 65536"/>
                <a:gd name="T8" fmla="*/ 0 60000 65536"/>
                <a:gd name="T9" fmla="*/ 0 w 21267"/>
                <a:gd name="T10" fmla="*/ 0 h 18143"/>
                <a:gd name="T11" fmla="*/ 21267 w 21267"/>
                <a:gd name="T12" fmla="*/ 18143 h 18143"/>
              </a:gdLst>
              <a:ahLst/>
              <a:cxnLst>
                <a:cxn ang="T6">
                  <a:pos x="T0" y="T1"/>
                </a:cxn>
                <a:cxn ang="T7">
                  <a:pos x="T2" y="T3"/>
                </a:cxn>
                <a:cxn ang="T8">
                  <a:pos x="T4" y="T5"/>
                </a:cxn>
              </a:cxnLst>
              <a:rect l="T9" t="T10" r="T11" b="T12"/>
              <a:pathLst>
                <a:path w="21267" h="18143" fill="none" extrusionOk="0">
                  <a:moveTo>
                    <a:pt x="11721" y="0"/>
                  </a:moveTo>
                  <a:cubicBezTo>
                    <a:pt x="16759" y="3254"/>
                    <a:pt x="20216" y="8457"/>
                    <a:pt x="21266" y="14362"/>
                  </a:cubicBezTo>
                </a:path>
                <a:path w="21267" h="18143" stroke="0" extrusionOk="0">
                  <a:moveTo>
                    <a:pt x="11721" y="0"/>
                  </a:moveTo>
                  <a:cubicBezTo>
                    <a:pt x="16759" y="3254"/>
                    <a:pt x="20216" y="8457"/>
                    <a:pt x="21266" y="14362"/>
                  </a:cubicBezTo>
                  <a:lnTo>
                    <a:pt x="0" y="18143"/>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60" name="Arc 38">
              <a:extLst>
                <a:ext uri="{FF2B5EF4-FFF2-40B4-BE49-F238E27FC236}">
                  <a16:creationId xmlns:a16="http://schemas.microsoft.com/office/drawing/2014/main" id="{D14289D8-ECAC-4DAB-9108-B5F343B8AD70}"/>
                </a:ext>
              </a:extLst>
            </p:cNvPr>
            <p:cNvSpPr>
              <a:spLocks/>
            </p:cNvSpPr>
            <p:nvPr/>
          </p:nvSpPr>
          <p:spPr bwMode="auto">
            <a:xfrm rot="-4488850">
              <a:off x="2369" y="1154"/>
              <a:ext cx="136" cy="137"/>
            </a:xfrm>
            <a:custGeom>
              <a:avLst/>
              <a:gdLst>
                <a:gd name="T0" fmla="*/ 44 w 20398"/>
                <a:gd name="T1" fmla="*/ 0 h 20562"/>
                <a:gd name="T2" fmla="*/ 136 w 20398"/>
                <a:gd name="T3" fmla="*/ 90 h 20562"/>
                <a:gd name="T4" fmla="*/ 0 w 20398"/>
                <a:gd name="T5" fmla="*/ 137 h 20562"/>
                <a:gd name="T6" fmla="*/ 0 60000 65536"/>
                <a:gd name="T7" fmla="*/ 0 60000 65536"/>
                <a:gd name="T8" fmla="*/ 0 60000 65536"/>
                <a:gd name="T9" fmla="*/ 0 w 20398"/>
                <a:gd name="T10" fmla="*/ 0 h 20562"/>
                <a:gd name="T11" fmla="*/ 20398 w 20398"/>
                <a:gd name="T12" fmla="*/ 20562 h 20562"/>
              </a:gdLst>
              <a:ahLst/>
              <a:cxnLst>
                <a:cxn ang="T6">
                  <a:pos x="T0" y="T1"/>
                </a:cxn>
                <a:cxn ang="T7">
                  <a:pos x="T2" y="T3"/>
                </a:cxn>
                <a:cxn ang="T8">
                  <a:pos x="T4" y="T5"/>
                </a:cxn>
              </a:cxnLst>
              <a:rect l="T9" t="T10" r="T11" b="T12"/>
              <a:pathLst>
                <a:path w="20398" h="20562" fill="none" extrusionOk="0">
                  <a:moveTo>
                    <a:pt x="6615" y="0"/>
                  </a:moveTo>
                  <a:cubicBezTo>
                    <a:pt x="13066" y="2075"/>
                    <a:pt x="18169" y="7058"/>
                    <a:pt x="20398" y="13457"/>
                  </a:cubicBezTo>
                </a:path>
                <a:path w="20398" h="20562" stroke="0" extrusionOk="0">
                  <a:moveTo>
                    <a:pt x="6615" y="0"/>
                  </a:moveTo>
                  <a:cubicBezTo>
                    <a:pt x="13066" y="2075"/>
                    <a:pt x="18169" y="7058"/>
                    <a:pt x="20398" y="13457"/>
                  </a:cubicBezTo>
                  <a:lnTo>
                    <a:pt x="0" y="20562"/>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61" name="Text Box 39">
              <a:extLst>
                <a:ext uri="{FF2B5EF4-FFF2-40B4-BE49-F238E27FC236}">
                  <a16:creationId xmlns:a16="http://schemas.microsoft.com/office/drawing/2014/main" id="{ECC0F0DA-A156-412C-96DF-58BF91FA6801}"/>
                </a:ext>
              </a:extLst>
            </p:cNvPr>
            <p:cNvSpPr txBox="1">
              <a:spLocks noChangeArrowheads="1"/>
            </p:cNvSpPr>
            <p:nvPr/>
          </p:nvSpPr>
          <p:spPr bwMode="auto">
            <a:xfrm>
              <a:off x="1104" y="192"/>
              <a:ext cx="153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P-wave crystal and backing</a:t>
              </a:r>
            </a:p>
          </p:txBody>
        </p:sp>
        <p:sp>
          <p:nvSpPr>
            <p:cNvPr id="1062" name="Line 40">
              <a:extLst>
                <a:ext uri="{FF2B5EF4-FFF2-40B4-BE49-F238E27FC236}">
                  <a16:creationId xmlns:a16="http://schemas.microsoft.com/office/drawing/2014/main" id="{9ECA49B6-388E-4568-8A61-87E28F53E4A9}"/>
                </a:ext>
              </a:extLst>
            </p:cNvPr>
            <p:cNvSpPr>
              <a:spLocks noChangeShapeType="1"/>
            </p:cNvSpPr>
            <p:nvPr/>
          </p:nvSpPr>
          <p:spPr bwMode="auto">
            <a:xfrm flipH="1">
              <a:off x="2784" y="432"/>
              <a:ext cx="96" cy="4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63" name="Text Box 41">
              <a:extLst>
                <a:ext uri="{FF2B5EF4-FFF2-40B4-BE49-F238E27FC236}">
                  <a16:creationId xmlns:a16="http://schemas.microsoft.com/office/drawing/2014/main" id="{7FD4F457-B539-40B5-8A7D-00A3E789BFB7}"/>
                </a:ext>
              </a:extLst>
            </p:cNvPr>
            <p:cNvSpPr txBox="1">
              <a:spLocks noChangeArrowheads="1"/>
            </p:cNvSpPr>
            <p:nvPr/>
          </p:nvSpPr>
          <p:spPr bwMode="auto">
            <a:xfrm>
              <a:off x="2733" y="189"/>
              <a:ext cx="818"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plastic wedge</a:t>
              </a:r>
            </a:p>
          </p:txBody>
        </p:sp>
        <p:sp>
          <p:nvSpPr>
            <p:cNvPr id="1064" name="Line 42">
              <a:extLst>
                <a:ext uri="{FF2B5EF4-FFF2-40B4-BE49-F238E27FC236}">
                  <a16:creationId xmlns:a16="http://schemas.microsoft.com/office/drawing/2014/main" id="{F9671469-50FF-4094-8D98-53DF75F451C7}"/>
                </a:ext>
              </a:extLst>
            </p:cNvPr>
            <p:cNvSpPr>
              <a:spLocks noChangeShapeType="1"/>
            </p:cNvSpPr>
            <p:nvPr/>
          </p:nvSpPr>
          <p:spPr bwMode="auto">
            <a:xfrm flipH="1">
              <a:off x="2784" y="768"/>
              <a:ext cx="768" cy="2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65" name="Text Box 43">
              <a:extLst>
                <a:ext uri="{FF2B5EF4-FFF2-40B4-BE49-F238E27FC236}">
                  <a16:creationId xmlns:a16="http://schemas.microsoft.com/office/drawing/2014/main" id="{E92AE81B-6EA0-44E9-BC3F-F049C5E08185}"/>
                </a:ext>
              </a:extLst>
            </p:cNvPr>
            <p:cNvSpPr txBox="1">
              <a:spLocks noChangeArrowheads="1"/>
            </p:cNvSpPr>
            <p:nvPr/>
          </p:nvSpPr>
          <p:spPr bwMode="auto">
            <a:xfrm>
              <a:off x="3542" y="471"/>
              <a:ext cx="913"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reflected </a:t>
              </a:r>
            </a:p>
            <a:p>
              <a:pPr eaLnBrk="1" hangingPunct="1"/>
              <a:r>
                <a:rPr lang="en-US" altLang="en-US" sz="1600">
                  <a:latin typeface="Times New Roman" panose="02020603050405020304" pitchFamily="18" charset="0"/>
                </a:rPr>
                <a:t>P- and S-waves</a:t>
              </a:r>
            </a:p>
            <a:p>
              <a:pPr eaLnBrk="1" hangingPunct="1"/>
              <a:r>
                <a:rPr lang="en-US" altLang="en-US" sz="1600">
                  <a:latin typeface="Times New Roman" panose="02020603050405020304" pitchFamily="18" charset="0"/>
                </a:rPr>
                <a:t>(suppressed)</a:t>
              </a:r>
            </a:p>
          </p:txBody>
        </p:sp>
        <p:sp>
          <p:nvSpPr>
            <p:cNvPr id="1066" name="Text Box 44">
              <a:extLst>
                <a:ext uri="{FF2B5EF4-FFF2-40B4-BE49-F238E27FC236}">
                  <a16:creationId xmlns:a16="http://schemas.microsoft.com/office/drawing/2014/main" id="{05818A5A-B62D-4453-8C53-147B130DB667}"/>
                </a:ext>
              </a:extLst>
            </p:cNvPr>
            <p:cNvSpPr txBox="1">
              <a:spLocks noChangeArrowheads="1"/>
            </p:cNvSpPr>
            <p:nvPr/>
          </p:nvSpPr>
          <p:spPr bwMode="auto">
            <a:xfrm>
              <a:off x="3072" y="1536"/>
              <a:ext cx="59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SV-wave</a:t>
              </a:r>
            </a:p>
          </p:txBody>
        </p:sp>
        <p:sp>
          <p:nvSpPr>
            <p:cNvPr id="1067" name="Freeform 45" descr="Large confetti">
              <a:extLst>
                <a:ext uri="{FF2B5EF4-FFF2-40B4-BE49-F238E27FC236}">
                  <a16:creationId xmlns:a16="http://schemas.microsoft.com/office/drawing/2014/main" id="{C2A755B8-B525-4F3F-A4F5-A6100D2B68C1}"/>
                </a:ext>
              </a:extLst>
            </p:cNvPr>
            <p:cNvSpPr>
              <a:spLocks/>
            </p:cNvSpPr>
            <p:nvPr/>
          </p:nvSpPr>
          <p:spPr bwMode="auto">
            <a:xfrm rot="-3018197">
              <a:off x="1770" y="760"/>
              <a:ext cx="379" cy="384"/>
            </a:xfrm>
            <a:custGeom>
              <a:avLst/>
              <a:gdLst>
                <a:gd name="T0" fmla="*/ 0 w 384"/>
                <a:gd name="T1" fmla="*/ 384 h 384"/>
                <a:gd name="T2" fmla="*/ 384 w 384"/>
                <a:gd name="T3" fmla="*/ 384 h 384"/>
                <a:gd name="T4" fmla="*/ 384 w 384"/>
                <a:gd name="T5" fmla="*/ 0 h 384"/>
                <a:gd name="T6" fmla="*/ 0 w 384"/>
                <a:gd name="T7" fmla="*/ 144 h 384"/>
                <a:gd name="T8" fmla="*/ 0 w 384"/>
                <a:gd name="T9" fmla="*/ 384 h 384"/>
                <a:gd name="T10" fmla="*/ 0 60000 65536"/>
                <a:gd name="T11" fmla="*/ 0 60000 65536"/>
                <a:gd name="T12" fmla="*/ 0 60000 65536"/>
                <a:gd name="T13" fmla="*/ 0 60000 65536"/>
                <a:gd name="T14" fmla="*/ 0 60000 65536"/>
                <a:gd name="T15" fmla="*/ 0 w 384"/>
                <a:gd name="T16" fmla="*/ 0 h 384"/>
                <a:gd name="T17" fmla="*/ 384 w 384"/>
                <a:gd name="T18" fmla="*/ 384 h 384"/>
              </a:gdLst>
              <a:ahLst/>
              <a:cxnLst>
                <a:cxn ang="T10">
                  <a:pos x="T0" y="T1"/>
                </a:cxn>
                <a:cxn ang="T11">
                  <a:pos x="T2" y="T3"/>
                </a:cxn>
                <a:cxn ang="T12">
                  <a:pos x="T4" y="T5"/>
                </a:cxn>
                <a:cxn ang="T13">
                  <a:pos x="T6" y="T7"/>
                </a:cxn>
                <a:cxn ang="T14">
                  <a:pos x="T8" y="T9"/>
                </a:cxn>
              </a:cxnLst>
              <a:rect l="T15" t="T16" r="T17" b="T18"/>
              <a:pathLst>
                <a:path w="384" h="384">
                  <a:moveTo>
                    <a:pt x="0" y="384"/>
                  </a:moveTo>
                  <a:lnTo>
                    <a:pt x="384" y="384"/>
                  </a:lnTo>
                  <a:lnTo>
                    <a:pt x="384" y="0"/>
                  </a:lnTo>
                  <a:lnTo>
                    <a:pt x="0" y="144"/>
                  </a:lnTo>
                  <a:lnTo>
                    <a:pt x="0" y="384"/>
                  </a:lnTo>
                  <a:close/>
                </a:path>
              </a:pathLst>
            </a:custGeom>
            <a:pattFill prst="lgConfetti">
              <a:fgClr>
                <a:srgbClr val="DDDDDD"/>
              </a:fgClr>
              <a:bgClr>
                <a:srgbClr val="FFFFFF"/>
              </a:bgClr>
            </a:pattFill>
            <a:ln w="9525">
              <a:solidFill>
                <a:schemeClr val="tx1"/>
              </a:solidFill>
              <a:round/>
              <a:headEnd/>
              <a:tailEnd/>
            </a:ln>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1068" name="Line 46">
              <a:extLst>
                <a:ext uri="{FF2B5EF4-FFF2-40B4-BE49-F238E27FC236}">
                  <a16:creationId xmlns:a16="http://schemas.microsoft.com/office/drawing/2014/main" id="{E9FEFE65-6163-4C39-A157-004E13EE8437}"/>
                </a:ext>
              </a:extLst>
            </p:cNvPr>
            <p:cNvSpPr>
              <a:spLocks noChangeShapeType="1"/>
            </p:cNvSpPr>
            <p:nvPr/>
          </p:nvSpPr>
          <p:spPr bwMode="auto">
            <a:xfrm>
              <a:off x="1776" y="384"/>
              <a:ext cx="192" cy="52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cxnSp>
        <p:nvCxnSpPr>
          <p:cNvPr id="3" name="Straight Arrow Connector 2">
            <a:extLst>
              <a:ext uri="{FF2B5EF4-FFF2-40B4-BE49-F238E27FC236}">
                <a16:creationId xmlns:a16="http://schemas.microsoft.com/office/drawing/2014/main" id="{CB5DBE39-7912-43EB-8346-21A8B2F024BA}"/>
              </a:ext>
            </a:extLst>
          </p:cNvPr>
          <p:cNvCxnSpPr/>
          <p:nvPr/>
        </p:nvCxnSpPr>
        <p:spPr bwMode="auto">
          <a:xfrm flipV="1">
            <a:off x="4724400" y="3581400"/>
            <a:ext cx="228600" cy="279401"/>
          </a:xfrm>
          <a:prstGeom prst="straightConnector1">
            <a:avLst/>
          </a:prstGeom>
          <a:solidFill>
            <a:schemeClr val="bg1"/>
          </a:solidFill>
          <a:ln w="9525" cap="flat" cmpd="sng" algn="ctr">
            <a:solidFill>
              <a:schemeClr val="tx1"/>
            </a:solidFill>
            <a:prstDash val="solid"/>
            <a:round/>
            <a:headEnd type="none" w="med" len="med"/>
            <a:tailEnd type="triangle"/>
          </a:ln>
          <a:effectLst/>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Line 3">
            <a:extLst>
              <a:ext uri="{FF2B5EF4-FFF2-40B4-BE49-F238E27FC236}">
                <a16:creationId xmlns:a16="http://schemas.microsoft.com/office/drawing/2014/main" id="{82DAD0CE-BD0E-40D4-9A8E-F54E4C4608EE}"/>
              </a:ext>
            </a:extLst>
          </p:cNvPr>
          <p:cNvSpPr>
            <a:spLocks noChangeShapeType="1"/>
          </p:cNvSpPr>
          <p:nvPr/>
        </p:nvSpPr>
        <p:spPr bwMode="auto">
          <a:xfrm flipH="1">
            <a:off x="5638800" y="3200400"/>
            <a:ext cx="187325" cy="2619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101" name="Text Box 4">
            <a:extLst>
              <a:ext uri="{FF2B5EF4-FFF2-40B4-BE49-F238E27FC236}">
                <a16:creationId xmlns:a16="http://schemas.microsoft.com/office/drawing/2014/main" id="{76F57C79-900B-4408-930F-0F52C730B057}"/>
              </a:ext>
            </a:extLst>
          </p:cNvPr>
          <p:cNvSpPr txBox="1">
            <a:spLocks noChangeArrowheads="1"/>
          </p:cNvSpPr>
          <p:nvPr/>
        </p:nvSpPr>
        <p:spPr bwMode="auto">
          <a:xfrm>
            <a:off x="5791200" y="3048000"/>
            <a:ext cx="1841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stress-free surface</a:t>
            </a:r>
          </a:p>
        </p:txBody>
      </p:sp>
      <p:sp>
        <p:nvSpPr>
          <p:cNvPr id="4102" name="Text Box 5">
            <a:extLst>
              <a:ext uri="{FF2B5EF4-FFF2-40B4-BE49-F238E27FC236}">
                <a16:creationId xmlns:a16="http://schemas.microsoft.com/office/drawing/2014/main" id="{BF0E8204-3D7E-4CC8-BB6C-1312FE072F1D}"/>
              </a:ext>
            </a:extLst>
          </p:cNvPr>
          <p:cNvSpPr txBox="1">
            <a:spLocks noChangeArrowheads="1"/>
          </p:cNvSpPr>
          <p:nvPr/>
        </p:nvSpPr>
        <p:spPr bwMode="auto">
          <a:xfrm>
            <a:off x="2667000" y="228600"/>
            <a:ext cx="464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solidFill>
                  <a:schemeClr val="accent2"/>
                </a:solidFill>
              </a:rPr>
              <a:t>Rayleigh (Surface)Wave Transducer</a:t>
            </a:r>
            <a:endParaRPr lang="en-US" altLang="en-US"/>
          </a:p>
        </p:txBody>
      </p:sp>
      <p:sp>
        <p:nvSpPr>
          <p:cNvPr id="4103" name="Rectangle 7">
            <a:extLst>
              <a:ext uri="{FF2B5EF4-FFF2-40B4-BE49-F238E27FC236}">
                <a16:creationId xmlns:a16="http://schemas.microsoft.com/office/drawing/2014/main" id="{7CB62FAB-AC35-4920-8416-0A9B1B8D6172}"/>
              </a:ext>
            </a:extLst>
          </p:cNvPr>
          <p:cNvSpPr>
            <a:spLocks noChangeArrowheads="1"/>
          </p:cNvSpPr>
          <p:nvPr/>
        </p:nvSpPr>
        <p:spPr bwMode="auto">
          <a:xfrm>
            <a:off x="2667000" y="2362200"/>
            <a:ext cx="2571750" cy="1143000"/>
          </a:xfrm>
          <a:prstGeom prst="rect">
            <a:avLst/>
          </a:prstGeom>
          <a:solidFill>
            <a:srgbClr val="DDDDDD"/>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4104" name="Rectangle 8">
            <a:extLst>
              <a:ext uri="{FF2B5EF4-FFF2-40B4-BE49-F238E27FC236}">
                <a16:creationId xmlns:a16="http://schemas.microsoft.com/office/drawing/2014/main" id="{94449ED2-644B-486A-83D0-DC89F4ECB07E}"/>
              </a:ext>
            </a:extLst>
          </p:cNvPr>
          <p:cNvSpPr>
            <a:spLocks noChangeArrowheads="1"/>
          </p:cNvSpPr>
          <p:nvPr/>
        </p:nvSpPr>
        <p:spPr bwMode="auto">
          <a:xfrm>
            <a:off x="2590800" y="2286000"/>
            <a:ext cx="2724150" cy="1219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4105" name="Freeform 9">
            <a:extLst>
              <a:ext uri="{FF2B5EF4-FFF2-40B4-BE49-F238E27FC236}">
                <a16:creationId xmlns:a16="http://schemas.microsoft.com/office/drawing/2014/main" id="{6DAA9335-E471-493E-9468-422D8A3A9E7E}"/>
              </a:ext>
            </a:extLst>
          </p:cNvPr>
          <p:cNvSpPr>
            <a:spLocks/>
          </p:cNvSpPr>
          <p:nvPr/>
        </p:nvSpPr>
        <p:spPr bwMode="auto">
          <a:xfrm>
            <a:off x="3276600" y="2676525"/>
            <a:ext cx="1676400" cy="838200"/>
          </a:xfrm>
          <a:custGeom>
            <a:avLst/>
            <a:gdLst>
              <a:gd name="T0" fmla="*/ 0 w 1296"/>
              <a:gd name="T1" fmla="*/ 528 h 528"/>
              <a:gd name="T2" fmla="*/ 384 w 1296"/>
              <a:gd name="T3" fmla="*/ 144 h 528"/>
              <a:gd name="T4" fmla="*/ 240 w 1296"/>
              <a:gd name="T5" fmla="*/ 0 h 528"/>
              <a:gd name="T6" fmla="*/ 1296 w 1296"/>
              <a:gd name="T7" fmla="*/ 0 h 528"/>
              <a:gd name="T8" fmla="*/ 1296 w 1296"/>
              <a:gd name="T9" fmla="*/ 528 h 528"/>
              <a:gd name="T10" fmla="*/ 0 60000 65536"/>
              <a:gd name="T11" fmla="*/ 0 60000 65536"/>
              <a:gd name="T12" fmla="*/ 0 60000 65536"/>
              <a:gd name="T13" fmla="*/ 0 60000 65536"/>
              <a:gd name="T14" fmla="*/ 0 60000 65536"/>
              <a:gd name="T15" fmla="*/ 0 w 1296"/>
              <a:gd name="T16" fmla="*/ 0 h 528"/>
              <a:gd name="T17" fmla="*/ 1296 w 1296"/>
              <a:gd name="T18" fmla="*/ 528 h 528"/>
            </a:gdLst>
            <a:ahLst/>
            <a:cxnLst>
              <a:cxn ang="T10">
                <a:pos x="T0" y="T1"/>
              </a:cxn>
              <a:cxn ang="T11">
                <a:pos x="T2" y="T3"/>
              </a:cxn>
              <a:cxn ang="T12">
                <a:pos x="T4" y="T5"/>
              </a:cxn>
              <a:cxn ang="T13">
                <a:pos x="T6" y="T7"/>
              </a:cxn>
              <a:cxn ang="T14">
                <a:pos x="T8" y="T9"/>
              </a:cxn>
            </a:cxnLst>
            <a:rect l="T15" t="T16" r="T17" b="T18"/>
            <a:pathLst>
              <a:path w="1296" h="528">
                <a:moveTo>
                  <a:pt x="0" y="528"/>
                </a:moveTo>
                <a:lnTo>
                  <a:pt x="384" y="144"/>
                </a:lnTo>
                <a:lnTo>
                  <a:pt x="240" y="0"/>
                </a:lnTo>
                <a:lnTo>
                  <a:pt x="1296" y="0"/>
                </a:lnTo>
                <a:lnTo>
                  <a:pt x="1296" y="528"/>
                </a:lnTo>
              </a:path>
            </a:pathLst>
          </a:custGeom>
          <a:solidFill>
            <a:schemeClr val="bg1"/>
          </a:solidFill>
          <a:ln w="9525">
            <a:solidFill>
              <a:schemeClr val="tx1"/>
            </a:solidFill>
            <a:round/>
            <a:headEnd/>
            <a:tailEnd/>
          </a:ln>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4106" name="Rectangle 10">
            <a:extLst>
              <a:ext uri="{FF2B5EF4-FFF2-40B4-BE49-F238E27FC236}">
                <a16:creationId xmlns:a16="http://schemas.microsoft.com/office/drawing/2014/main" id="{AAACA45E-C6F4-43C4-B0E4-FAD6E88A1F27}"/>
              </a:ext>
            </a:extLst>
          </p:cNvPr>
          <p:cNvSpPr>
            <a:spLocks noChangeArrowheads="1"/>
          </p:cNvSpPr>
          <p:nvPr/>
        </p:nvSpPr>
        <p:spPr bwMode="auto">
          <a:xfrm rot="-3023079">
            <a:off x="3179763" y="3054350"/>
            <a:ext cx="609600" cy="152400"/>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4107" name="Rectangle 11">
            <a:extLst>
              <a:ext uri="{FF2B5EF4-FFF2-40B4-BE49-F238E27FC236}">
                <a16:creationId xmlns:a16="http://schemas.microsoft.com/office/drawing/2014/main" id="{79866F75-0318-4DF9-AD29-D9B2EFAA7530}"/>
              </a:ext>
            </a:extLst>
          </p:cNvPr>
          <p:cNvSpPr>
            <a:spLocks noChangeArrowheads="1"/>
          </p:cNvSpPr>
          <p:nvPr/>
        </p:nvSpPr>
        <p:spPr bwMode="auto">
          <a:xfrm>
            <a:off x="2382838" y="2667000"/>
            <a:ext cx="360362" cy="2286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4108" name="Rectangle 12">
            <a:extLst>
              <a:ext uri="{FF2B5EF4-FFF2-40B4-BE49-F238E27FC236}">
                <a16:creationId xmlns:a16="http://schemas.microsoft.com/office/drawing/2014/main" id="{60213C03-DFC5-4376-BD58-A2B607655CDD}"/>
              </a:ext>
            </a:extLst>
          </p:cNvPr>
          <p:cNvSpPr>
            <a:spLocks noChangeArrowheads="1"/>
          </p:cNvSpPr>
          <p:nvPr/>
        </p:nvSpPr>
        <p:spPr bwMode="auto">
          <a:xfrm>
            <a:off x="2362200" y="2895600"/>
            <a:ext cx="304800" cy="76200"/>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4109" name="Rectangle 13">
            <a:extLst>
              <a:ext uri="{FF2B5EF4-FFF2-40B4-BE49-F238E27FC236}">
                <a16:creationId xmlns:a16="http://schemas.microsoft.com/office/drawing/2014/main" id="{A633BDEB-F483-4AC9-94B7-485FC2B9CFFD}"/>
              </a:ext>
            </a:extLst>
          </p:cNvPr>
          <p:cNvSpPr>
            <a:spLocks noChangeArrowheads="1"/>
          </p:cNvSpPr>
          <p:nvPr/>
        </p:nvSpPr>
        <p:spPr bwMode="auto">
          <a:xfrm>
            <a:off x="2362200" y="2590800"/>
            <a:ext cx="304800" cy="76200"/>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4110" name="Rectangle 14">
            <a:extLst>
              <a:ext uri="{FF2B5EF4-FFF2-40B4-BE49-F238E27FC236}">
                <a16:creationId xmlns:a16="http://schemas.microsoft.com/office/drawing/2014/main" id="{F7EB8CF6-69D4-458D-A446-1A28E2EA7CA3}"/>
              </a:ext>
            </a:extLst>
          </p:cNvPr>
          <p:cNvSpPr>
            <a:spLocks noChangeArrowheads="1"/>
          </p:cNvSpPr>
          <p:nvPr/>
        </p:nvSpPr>
        <p:spPr bwMode="auto">
          <a:xfrm>
            <a:off x="2362200" y="2743200"/>
            <a:ext cx="381000" cy="76200"/>
          </a:xfrm>
          <a:prstGeom prst="rect">
            <a:avLst/>
          </a:prstGeom>
          <a:solidFill>
            <a:schemeClr val="bg1"/>
          </a:solidFill>
          <a:ln w="9525">
            <a:solidFill>
              <a:schemeClr val="tx1"/>
            </a:solidFill>
            <a:miter lim="800000"/>
            <a:headEnd/>
            <a:tailEnd/>
          </a:ln>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4111" name="Line 15">
            <a:extLst>
              <a:ext uri="{FF2B5EF4-FFF2-40B4-BE49-F238E27FC236}">
                <a16:creationId xmlns:a16="http://schemas.microsoft.com/office/drawing/2014/main" id="{2D815081-ED7D-40B4-A3B0-18AD1BFE074F}"/>
              </a:ext>
            </a:extLst>
          </p:cNvPr>
          <p:cNvSpPr>
            <a:spLocks noChangeShapeType="1"/>
          </p:cNvSpPr>
          <p:nvPr/>
        </p:nvSpPr>
        <p:spPr bwMode="auto">
          <a:xfrm>
            <a:off x="2743200" y="2778125"/>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2" name="Line 16">
            <a:extLst>
              <a:ext uri="{FF2B5EF4-FFF2-40B4-BE49-F238E27FC236}">
                <a16:creationId xmlns:a16="http://schemas.microsoft.com/office/drawing/2014/main" id="{68F2AC63-72B6-4FF0-9F1E-79B8FFADE23D}"/>
              </a:ext>
            </a:extLst>
          </p:cNvPr>
          <p:cNvSpPr>
            <a:spLocks noChangeShapeType="1"/>
          </p:cNvSpPr>
          <p:nvPr/>
        </p:nvSpPr>
        <p:spPr bwMode="auto">
          <a:xfrm>
            <a:off x="2895600" y="2776538"/>
            <a:ext cx="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3" name="Line 17">
            <a:extLst>
              <a:ext uri="{FF2B5EF4-FFF2-40B4-BE49-F238E27FC236}">
                <a16:creationId xmlns:a16="http://schemas.microsoft.com/office/drawing/2014/main" id="{91C0CCFF-BD9B-4E8B-A411-DB55C6871A00}"/>
              </a:ext>
            </a:extLst>
          </p:cNvPr>
          <p:cNvSpPr>
            <a:spLocks noChangeShapeType="1"/>
          </p:cNvSpPr>
          <p:nvPr/>
        </p:nvSpPr>
        <p:spPr bwMode="auto">
          <a:xfrm flipH="1">
            <a:off x="2895600" y="3309938"/>
            <a:ext cx="3381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4" name="Line 18">
            <a:extLst>
              <a:ext uri="{FF2B5EF4-FFF2-40B4-BE49-F238E27FC236}">
                <a16:creationId xmlns:a16="http://schemas.microsoft.com/office/drawing/2014/main" id="{3D6BD5AB-765C-4AE6-99D4-B90AF2A7CFEF}"/>
              </a:ext>
            </a:extLst>
          </p:cNvPr>
          <p:cNvSpPr>
            <a:spLocks noChangeShapeType="1"/>
          </p:cNvSpPr>
          <p:nvPr/>
        </p:nvSpPr>
        <p:spPr bwMode="auto">
          <a:xfrm flipH="1">
            <a:off x="2667000" y="3406775"/>
            <a:ext cx="685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5" name="Line 19">
            <a:extLst>
              <a:ext uri="{FF2B5EF4-FFF2-40B4-BE49-F238E27FC236}">
                <a16:creationId xmlns:a16="http://schemas.microsoft.com/office/drawing/2014/main" id="{14438742-86D2-455B-A82A-EFE72ED0C574}"/>
              </a:ext>
            </a:extLst>
          </p:cNvPr>
          <p:cNvSpPr>
            <a:spLocks noChangeShapeType="1"/>
          </p:cNvSpPr>
          <p:nvPr/>
        </p:nvSpPr>
        <p:spPr bwMode="auto">
          <a:xfrm>
            <a:off x="3657600" y="3200400"/>
            <a:ext cx="300038" cy="2460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6" name="Line 20">
            <a:extLst>
              <a:ext uri="{FF2B5EF4-FFF2-40B4-BE49-F238E27FC236}">
                <a16:creationId xmlns:a16="http://schemas.microsoft.com/office/drawing/2014/main" id="{7DB97E0C-7785-47D6-8224-ACE2B2CF02C6}"/>
              </a:ext>
            </a:extLst>
          </p:cNvPr>
          <p:cNvSpPr>
            <a:spLocks noChangeShapeType="1"/>
          </p:cNvSpPr>
          <p:nvPr/>
        </p:nvSpPr>
        <p:spPr bwMode="auto">
          <a:xfrm flipV="1">
            <a:off x="4038600" y="3048000"/>
            <a:ext cx="762000" cy="381000"/>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7" name="Line 21">
            <a:extLst>
              <a:ext uri="{FF2B5EF4-FFF2-40B4-BE49-F238E27FC236}">
                <a16:creationId xmlns:a16="http://schemas.microsoft.com/office/drawing/2014/main" id="{F8DCD681-D953-41F2-8148-B5C2E0167997}"/>
              </a:ext>
            </a:extLst>
          </p:cNvPr>
          <p:cNvSpPr>
            <a:spLocks noChangeShapeType="1"/>
          </p:cNvSpPr>
          <p:nvPr/>
        </p:nvSpPr>
        <p:spPr bwMode="auto">
          <a:xfrm flipV="1">
            <a:off x="4038600" y="2819400"/>
            <a:ext cx="304800" cy="609600"/>
          </a:xfrm>
          <a:prstGeom prst="line">
            <a:avLst/>
          </a:prstGeom>
          <a:noFill/>
          <a:ln w="9525">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8" name="Line 22">
            <a:extLst>
              <a:ext uri="{FF2B5EF4-FFF2-40B4-BE49-F238E27FC236}">
                <a16:creationId xmlns:a16="http://schemas.microsoft.com/office/drawing/2014/main" id="{BF7555B8-B945-4024-AF81-59999762D710}"/>
              </a:ext>
            </a:extLst>
          </p:cNvPr>
          <p:cNvSpPr>
            <a:spLocks noChangeShapeType="1"/>
          </p:cNvSpPr>
          <p:nvPr/>
        </p:nvSpPr>
        <p:spPr bwMode="auto">
          <a:xfrm>
            <a:off x="2209800" y="3505200"/>
            <a:ext cx="3581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9" name="Line 23">
            <a:extLst>
              <a:ext uri="{FF2B5EF4-FFF2-40B4-BE49-F238E27FC236}">
                <a16:creationId xmlns:a16="http://schemas.microsoft.com/office/drawing/2014/main" id="{959AB3EB-73BF-4D27-AD4C-54CAC5F1EC52}"/>
              </a:ext>
            </a:extLst>
          </p:cNvPr>
          <p:cNvSpPr>
            <a:spLocks noChangeShapeType="1"/>
          </p:cNvSpPr>
          <p:nvPr/>
        </p:nvSpPr>
        <p:spPr bwMode="auto">
          <a:xfrm flipV="1">
            <a:off x="3994150" y="2819400"/>
            <a:ext cx="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4098" name="Object 24">
            <a:extLst>
              <a:ext uri="{FF2B5EF4-FFF2-40B4-BE49-F238E27FC236}">
                <a16:creationId xmlns:a16="http://schemas.microsoft.com/office/drawing/2014/main" id="{710073FB-5F58-4626-8E6C-2E654514909D}"/>
              </a:ext>
            </a:extLst>
          </p:cNvPr>
          <p:cNvGraphicFramePr>
            <a:graphicFrameLocks noChangeAspect="1"/>
          </p:cNvGraphicFramePr>
          <p:nvPr/>
        </p:nvGraphicFramePr>
        <p:xfrm>
          <a:off x="3700463" y="2890838"/>
          <a:ext cx="301625" cy="336550"/>
        </p:xfrm>
        <a:graphic>
          <a:graphicData uri="http://schemas.openxmlformats.org/presentationml/2006/ole">
            <mc:AlternateContent xmlns:mc="http://schemas.openxmlformats.org/markup-compatibility/2006">
              <mc:Choice xmlns:v="urn:schemas-microsoft-com:vml" Requires="v">
                <p:oleObj spid="_x0000_s4104" name="Equation" r:id="rId4" imgW="215640" imgH="241200" progId="Equation.DSMT4">
                  <p:embed/>
                </p:oleObj>
              </mc:Choice>
              <mc:Fallback>
                <p:oleObj name="Equation" r:id="rId4" imgW="215640" imgH="241200" progId="Equation.DSMT4">
                  <p:embed/>
                  <p:pic>
                    <p:nvPicPr>
                      <p:cNvPr id="0"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0463" y="2890838"/>
                        <a:ext cx="3016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20" name="Arc 25">
            <a:extLst>
              <a:ext uri="{FF2B5EF4-FFF2-40B4-BE49-F238E27FC236}">
                <a16:creationId xmlns:a16="http://schemas.microsoft.com/office/drawing/2014/main" id="{23A7AEAD-4FFF-46B7-AC2B-173DE118322D}"/>
              </a:ext>
            </a:extLst>
          </p:cNvPr>
          <p:cNvSpPr>
            <a:spLocks/>
          </p:cNvSpPr>
          <p:nvPr/>
        </p:nvSpPr>
        <p:spPr bwMode="auto">
          <a:xfrm rot="-4488850">
            <a:off x="3836194" y="3204369"/>
            <a:ext cx="215900" cy="217488"/>
          </a:xfrm>
          <a:custGeom>
            <a:avLst/>
            <a:gdLst>
              <a:gd name="T0" fmla="*/ 70026 w 20398"/>
              <a:gd name="T1" fmla="*/ 0 h 20562"/>
              <a:gd name="T2" fmla="*/ 215900 w 20398"/>
              <a:gd name="T3" fmla="*/ 142348 h 20562"/>
              <a:gd name="T4" fmla="*/ 0 w 20398"/>
              <a:gd name="T5" fmla="*/ 217488 h 20562"/>
              <a:gd name="T6" fmla="*/ 0 60000 65536"/>
              <a:gd name="T7" fmla="*/ 0 60000 65536"/>
              <a:gd name="T8" fmla="*/ 0 60000 65536"/>
              <a:gd name="T9" fmla="*/ 0 w 20398"/>
              <a:gd name="T10" fmla="*/ 0 h 20562"/>
              <a:gd name="T11" fmla="*/ 20398 w 20398"/>
              <a:gd name="T12" fmla="*/ 20562 h 20562"/>
            </a:gdLst>
            <a:ahLst/>
            <a:cxnLst>
              <a:cxn ang="T6">
                <a:pos x="T0" y="T1"/>
              </a:cxn>
              <a:cxn ang="T7">
                <a:pos x="T2" y="T3"/>
              </a:cxn>
              <a:cxn ang="T8">
                <a:pos x="T4" y="T5"/>
              </a:cxn>
            </a:cxnLst>
            <a:rect l="T9" t="T10" r="T11" b="T12"/>
            <a:pathLst>
              <a:path w="20398" h="20562" fill="none" extrusionOk="0">
                <a:moveTo>
                  <a:pt x="6615" y="0"/>
                </a:moveTo>
                <a:cubicBezTo>
                  <a:pt x="13066" y="2075"/>
                  <a:pt x="18169" y="7058"/>
                  <a:pt x="20398" y="13457"/>
                </a:cubicBezTo>
              </a:path>
              <a:path w="20398" h="20562" stroke="0" extrusionOk="0">
                <a:moveTo>
                  <a:pt x="6615" y="0"/>
                </a:moveTo>
                <a:cubicBezTo>
                  <a:pt x="13066" y="2075"/>
                  <a:pt x="18169" y="7058"/>
                  <a:pt x="20398" y="13457"/>
                </a:cubicBezTo>
                <a:lnTo>
                  <a:pt x="0" y="20562"/>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4121" name="Text Box 26">
            <a:extLst>
              <a:ext uri="{FF2B5EF4-FFF2-40B4-BE49-F238E27FC236}">
                <a16:creationId xmlns:a16="http://schemas.microsoft.com/office/drawing/2014/main" id="{168277B0-329D-4EC5-B894-D247A67168FB}"/>
              </a:ext>
            </a:extLst>
          </p:cNvPr>
          <p:cNvSpPr txBox="1">
            <a:spLocks noChangeArrowheads="1"/>
          </p:cNvSpPr>
          <p:nvPr/>
        </p:nvSpPr>
        <p:spPr bwMode="auto">
          <a:xfrm>
            <a:off x="4419600" y="3733800"/>
            <a:ext cx="13985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Rayleigh wave</a:t>
            </a:r>
          </a:p>
        </p:txBody>
      </p:sp>
      <p:sp>
        <p:nvSpPr>
          <p:cNvPr id="4122" name="Line 27">
            <a:extLst>
              <a:ext uri="{FF2B5EF4-FFF2-40B4-BE49-F238E27FC236}">
                <a16:creationId xmlns:a16="http://schemas.microsoft.com/office/drawing/2014/main" id="{6A5890AC-634A-4E45-B277-CC40AE9A51F2}"/>
              </a:ext>
            </a:extLst>
          </p:cNvPr>
          <p:cNvSpPr>
            <a:spLocks noChangeShapeType="1"/>
          </p:cNvSpPr>
          <p:nvPr/>
        </p:nvSpPr>
        <p:spPr bwMode="auto">
          <a:xfrm>
            <a:off x="4114800" y="3581400"/>
            <a:ext cx="0" cy="838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3" name="Arc 28">
            <a:extLst>
              <a:ext uri="{FF2B5EF4-FFF2-40B4-BE49-F238E27FC236}">
                <a16:creationId xmlns:a16="http://schemas.microsoft.com/office/drawing/2014/main" id="{DDC7E638-B5B3-4F09-AB9E-ED3ACC118449}"/>
              </a:ext>
            </a:extLst>
          </p:cNvPr>
          <p:cNvSpPr>
            <a:spLocks/>
          </p:cNvSpPr>
          <p:nvPr/>
        </p:nvSpPr>
        <p:spPr bwMode="auto">
          <a:xfrm>
            <a:off x="3581400" y="3581400"/>
            <a:ext cx="457200" cy="785813"/>
          </a:xfrm>
          <a:custGeom>
            <a:avLst/>
            <a:gdLst>
              <a:gd name="T0" fmla="*/ 0 w 21600"/>
              <a:gd name="T1" fmla="*/ 0 h 24765"/>
              <a:gd name="T2" fmla="*/ 452268 w 21600"/>
              <a:gd name="T3" fmla="*/ 785813 h 24765"/>
              <a:gd name="T4" fmla="*/ 0 w 21600"/>
              <a:gd name="T5" fmla="*/ 685385 h 24765"/>
              <a:gd name="T6" fmla="*/ 0 60000 65536"/>
              <a:gd name="T7" fmla="*/ 0 60000 65536"/>
              <a:gd name="T8" fmla="*/ 0 60000 65536"/>
              <a:gd name="T9" fmla="*/ 0 w 21600"/>
              <a:gd name="T10" fmla="*/ 0 h 24765"/>
              <a:gd name="T11" fmla="*/ 21600 w 21600"/>
              <a:gd name="T12" fmla="*/ 24765 h 24765"/>
            </a:gdLst>
            <a:ahLst/>
            <a:cxnLst>
              <a:cxn ang="T6">
                <a:pos x="T0" y="T1"/>
              </a:cxn>
              <a:cxn ang="T7">
                <a:pos x="T2" y="T3"/>
              </a:cxn>
              <a:cxn ang="T8">
                <a:pos x="T4" y="T5"/>
              </a:cxn>
            </a:cxnLst>
            <a:rect l="T9" t="T10" r="T11" b="T12"/>
            <a:pathLst>
              <a:path w="21600" h="24765" fill="none" extrusionOk="0">
                <a:moveTo>
                  <a:pt x="-1" y="0"/>
                </a:moveTo>
                <a:cubicBezTo>
                  <a:pt x="11929" y="0"/>
                  <a:pt x="21600" y="9670"/>
                  <a:pt x="21600" y="21600"/>
                </a:cubicBezTo>
                <a:cubicBezTo>
                  <a:pt x="21600" y="22659"/>
                  <a:pt x="21522" y="23717"/>
                  <a:pt x="21366" y="24764"/>
                </a:cubicBezTo>
              </a:path>
              <a:path w="21600" h="24765" stroke="0" extrusionOk="0">
                <a:moveTo>
                  <a:pt x="-1" y="0"/>
                </a:moveTo>
                <a:cubicBezTo>
                  <a:pt x="11929" y="0"/>
                  <a:pt x="21600" y="9670"/>
                  <a:pt x="21600" y="21600"/>
                </a:cubicBezTo>
                <a:cubicBezTo>
                  <a:pt x="21600" y="22659"/>
                  <a:pt x="21522" y="23717"/>
                  <a:pt x="21366" y="24764"/>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4124" name="Line 29">
            <a:extLst>
              <a:ext uri="{FF2B5EF4-FFF2-40B4-BE49-F238E27FC236}">
                <a16:creationId xmlns:a16="http://schemas.microsoft.com/office/drawing/2014/main" id="{F48B4DFE-C47A-415E-B85D-0ED3D519B1F5}"/>
              </a:ext>
            </a:extLst>
          </p:cNvPr>
          <p:cNvSpPr>
            <a:spLocks noChangeShapeType="1"/>
          </p:cNvSpPr>
          <p:nvPr/>
        </p:nvSpPr>
        <p:spPr bwMode="auto">
          <a:xfrm>
            <a:off x="3657600" y="3886200"/>
            <a:ext cx="685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5" name="Freeform 30" descr="Large confetti">
            <a:extLst>
              <a:ext uri="{FF2B5EF4-FFF2-40B4-BE49-F238E27FC236}">
                <a16:creationId xmlns:a16="http://schemas.microsoft.com/office/drawing/2014/main" id="{9A903FB6-AA64-4DD5-88C3-A323E5B01C46}"/>
              </a:ext>
            </a:extLst>
          </p:cNvPr>
          <p:cNvSpPr>
            <a:spLocks/>
          </p:cNvSpPr>
          <p:nvPr/>
        </p:nvSpPr>
        <p:spPr bwMode="auto">
          <a:xfrm rot="-3017809">
            <a:off x="2890044" y="2575719"/>
            <a:ext cx="601662" cy="609600"/>
          </a:xfrm>
          <a:custGeom>
            <a:avLst/>
            <a:gdLst>
              <a:gd name="T0" fmla="*/ 0 w 384"/>
              <a:gd name="T1" fmla="*/ 384 h 384"/>
              <a:gd name="T2" fmla="*/ 384 w 384"/>
              <a:gd name="T3" fmla="*/ 384 h 384"/>
              <a:gd name="T4" fmla="*/ 384 w 384"/>
              <a:gd name="T5" fmla="*/ 0 h 384"/>
              <a:gd name="T6" fmla="*/ 0 w 384"/>
              <a:gd name="T7" fmla="*/ 144 h 384"/>
              <a:gd name="T8" fmla="*/ 0 w 384"/>
              <a:gd name="T9" fmla="*/ 384 h 384"/>
              <a:gd name="T10" fmla="*/ 0 60000 65536"/>
              <a:gd name="T11" fmla="*/ 0 60000 65536"/>
              <a:gd name="T12" fmla="*/ 0 60000 65536"/>
              <a:gd name="T13" fmla="*/ 0 60000 65536"/>
              <a:gd name="T14" fmla="*/ 0 60000 65536"/>
              <a:gd name="T15" fmla="*/ 0 w 384"/>
              <a:gd name="T16" fmla="*/ 0 h 384"/>
              <a:gd name="T17" fmla="*/ 384 w 384"/>
              <a:gd name="T18" fmla="*/ 384 h 384"/>
            </a:gdLst>
            <a:ahLst/>
            <a:cxnLst>
              <a:cxn ang="T10">
                <a:pos x="T0" y="T1"/>
              </a:cxn>
              <a:cxn ang="T11">
                <a:pos x="T2" y="T3"/>
              </a:cxn>
              <a:cxn ang="T12">
                <a:pos x="T4" y="T5"/>
              </a:cxn>
              <a:cxn ang="T13">
                <a:pos x="T6" y="T7"/>
              </a:cxn>
              <a:cxn ang="T14">
                <a:pos x="T8" y="T9"/>
              </a:cxn>
            </a:cxnLst>
            <a:rect l="T15" t="T16" r="T17" b="T18"/>
            <a:pathLst>
              <a:path w="384" h="384">
                <a:moveTo>
                  <a:pt x="0" y="384"/>
                </a:moveTo>
                <a:lnTo>
                  <a:pt x="384" y="384"/>
                </a:lnTo>
                <a:lnTo>
                  <a:pt x="384" y="0"/>
                </a:lnTo>
                <a:lnTo>
                  <a:pt x="0" y="144"/>
                </a:lnTo>
                <a:lnTo>
                  <a:pt x="0" y="384"/>
                </a:lnTo>
                <a:close/>
              </a:path>
            </a:pathLst>
          </a:custGeom>
          <a:pattFill prst="lgConfetti">
            <a:fgClr>
              <a:srgbClr val="DDDDDD"/>
            </a:fgClr>
            <a:bgClr>
              <a:srgbClr val="FFFFFF"/>
            </a:bgClr>
          </a:pattFill>
          <a:ln w="9525">
            <a:solidFill>
              <a:schemeClr val="tx1"/>
            </a:solidFill>
            <a:round/>
            <a:headEnd/>
            <a:tailEnd/>
          </a:ln>
        </p:spPr>
        <p:txBody>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4126" name="Text Box 31">
            <a:extLst>
              <a:ext uri="{FF2B5EF4-FFF2-40B4-BE49-F238E27FC236}">
                <a16:creationId xmlns:a16="http://schemas.microsoft.com/office/drawing/2014/main" id="{C079FDE8-DF8D-4219-B386-5D3B3DCDDA73}"/>
              </a:ext>
            </a:extLst>
          </p:cNvPr>
          <p:cNvSpPr txBox="1">
            <a:spLocks noChangeArrowheads="1"/>
          </p:cNvSpPr>
          <p:nvPr/>
        </p:nvSpPr>
        <p:spPr bwMode="auto">
          <a:xfrm>
            <a:off x="5735031" y="1686719"/>
            <a:ext cx="2247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dirty="0"/>
              <a:t>angle chosen such that</a:t>
            </a:r>
          </a:p>
        </p:txBody>
      </p:sp>
      <p:graphicFrame>
        <p:nvGraphicFramePr>
          <p:cNvPr id="4099" name="Object 32">
            <a:extLst>
              <a:ext uri="{FF2B5EF4-FFF2-40B4-BE49-F238E27FC236}">
                <a16:creationId xmlns:a16="http://schemas.microsoft.com/office/drawing/2014/main" id="{E200F870-FAB2-407D-941C-D55E3CEBBDDF}"/>
              </a:ext>
            </a:extLst>
          </p:cNvPr>
          <p:cNvGraphicFramePr>
            <a:graphicFrameLocks noChangeAspect="1"/>
          </p:cNvGraphicFramePr>
          <p:nvPr/>
        </p:nvGraphicFramePr>
        <p:xfrm>
          <a:off x="5943600" y="2286000"/>
          <a:ext cx="1257300" cy="719138"/>
        </p:xfrm>
        <a:graphic>
          <a:graphicData uri="http://schemas.openxmlformats.org/presentationml/2006/ole">
            <mc:AlternateContent xmlns:mc="http://schemas.openxmlformats.org/markup-compatibility/2006">
              <mc:Choice xmlns:v="urn:schemas-microsoft-com:vml" Requires="v">
                <p:oleObj spid="_x0000_s4105" name="Equation" r:id="rId6" imgW="799920" imgH="457200" progId="Equation.DSMT4">
                  <p:embed/>
                </p:oleObj>
              </mc:Choice>
              <mc:Fallback>
                <p:oleObj name="Equation" r:id="rId6" imgW="799920" imgH="457200" progId="Equation.DSMT4">
                  <p:embed/>
                  <p:pic>
                    <p:nvPicPr>
                      <p:cNvPr id="0" name="Object 3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3600" y="2286000"/>
                        <a:ext cx="1257300" cy="719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27" name="Line 33">
            <a:extLst>
              <a:ext uri="{FF2B5EF4-FFF2-40B4-BE49-F238E27FC236}">
                <a16:creationId xmlns:a16="http://schemas.microsoft.com/office/drawing/2014/main" id="{F361D1FD-0A77-499D-A97B-0367BD6B8E9B}"/>
              </a:ext>
            </a:extLst>
          </p:cNvPr>
          <p:cNvSpPr>
            <a:spLocks noChangeShapeType="1"/>
          </p:cNvSpPr>
          <p:nvPr/>
        </p:nvSpPr>
        <p:spPr bwMode="auto">
          <a:xfrm flipH="1">
            <a:off x="3886200" y="2362200"/>
            <a:ext cx="175260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4">
            <a:extLst>
              <a:ext uri="{FF2B5EF4-FFF2-40B4-BE49-F238E27FC236}">
                <a16:creationId xmlns:a16="http://schemas.microsoft.com/office/drawing/2014/main" id="{70A6303B-00C5-485C-AF69-6D5420017DD8}"/>
              </a:ext>
            </a:extLst>
          </p:cNvPr>
          <p:cNvSpPr txBox="1">
            <a:spLocks noChangeArrowheads="1"/>
          </p:cNvSpPr>
          <p:nvPr/>
        </p:nvSpPr>
        <p:spPr bwMode="auto">
          <a:xfrm>
            <a:off x="1295400" y="381000"/>
            <a:ext cx="679608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In the late 1800's Lord Rayleigh looked for a wave</a:t>
            </a:r>
          </a:p>
          <a:p>
            <a:r>
              <a:rPr lang="en-US" altLang="en-US" sz="2400"/>
              <a:t>confined near the stress-free surface of an elastic solid</a:t>
            </a:r>
          </a:p>
          <a:p>
            <a:r>
              <a:rPr lang="en-US" altLang="en-US" sz="2400"/>
              <a:t>of the form:</a:t>
            </a:r>
          </a:p>
        </p:txBody>
      </p:sp>
      <p:graphicFrame>
        <p:nvGraphicFramePr>
          <p:cNvPr id="5122" name="Object 5">
            <a:extLst>
              <a:ext uri="{FF2B5EF4-FFF2-40B4-BE49-F238E27FC236}">
                <a16:creationId xmlns:a16="http://schemas.microsoft.com/office/drawing/2014/main" id="{A98E2AAC-7723-4D13-A8EF-7D5A91F1A34A}"/>
              </a:ext>
            </a:extLst>
          </p:cNvPr>
          <p:cNvGraphicFramePr>
            <a:graphicFrameLocks noChangeAspect="1"/>
          </p:cNvGraphicFramePr>
          <p:nvPr/>
        </p:nvGraphicFramePr>
        <p:xfrm>
          <a:off x="3352800" y="1447800"/>
          <a:ext cx="3276600" cy="781050"/>
        </p:xfrm>
        <a:graphic>
          <a:graphicData uri="http://schemas.openxmlformats.org/presentationml/2006/ole">
            <mc:AlternateContent xmlns:mc="http://schemas.openxmlformats.org/markup-compatibility/2006">
              <mc:Choice xmlns:v="urn:schemas-microsoft-com:vml" Requires="v">
                <p:oleObj spid="_x0000_s5125" name="Equation" r:id="rId4" imgW="2768600" imgH="660400" progId="Equation.DSMT36">
                  <p:embed/>
                </p:oleObj>
              </mc:Choice>
              <mc:Fallback>
                <p:oleObj name="Equation" r:id="rId4" imgW="2768600" imgH="660400" progId="Equation.DSMT36">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1447800"/>
                        <a:ext cx="3276600" cy="781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4" name="Line 6">
            <a:extLst>
              <a:ext uri="{FF2B5EF4-FFF2-40B4-BE49-F238E27FC236}">
                <a16:creationId xmlns:a16="http://schemas.microsoft.com/office/drawing/2014/main" id="{21264FA5-06F2-412A-989E-73E60F6F9C23}"/>
              </a:ext>
            </a:extLst>
          </p:cNvPr>
          <p:cNvSpPr>
            <a:spLocks noChangeShapeType="1"/>
          </p:cNvSpPr>
          <p:nvPr/>
        </p:nvSpPr>
        <p:spPr bwMode="auto">
          <a:xfrm>
            <a:off x="2514600" y="3124200"/>
            <a:ext cx="38100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125" name="Arc 7">
            <a:extLst>
              <a:ext uri="{FF2B5EF4-FFF2-40B4-BE49-F238E27FC236}">
                <a16:creationId xmlns:a16="http://schemas.microsoft.com/office/drawing/2014/main" id="{F162208F-2532-4188-A49F-BC37B5CD7E63}"/>
              </a:ext>
            </a:extLst>
          </p:cNvPr>
          <p:cNvSpPr>
            <a:spLocks/>
          </p:cNvSpPr>
          <p:nvPr/>
        </p:nvSpPr>
        <p:spPr bwMode="auto">
          <a:xfrm>
            <a:off x="4038600" y="3200400"/>
            <a:ext cx="304800" cy="685800"/>
          </a:xfrm>
          <a:custGeom>
            <a:avLst/>
            <a:gdLst>
              <a:gd name="T0" fmla="*/ 0 w 21600"/>
              <a:gd name="T1" fmla="*/ 0 h 21600"/>
              <a:gd name="T2" fmla="*/ 304800 w 21600"/>
              <a:gd name="T3" fmla="*/ 685800 h 21600"/>
              <a:gd name="T4" fmla="*/ 0 w 21600"/>
              <a:gd name="T5" fmla="*/ 6858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endParaRPr lang="en-US" altLang="en-US"/>
          </a:p>
        </p:txBody>
      </p:sp>
      <p:sp>
        <p:nvSpPr>
          <p:cNvPr id="5126" name="Line 8">
            <a:extLst>
              <a:ext uri="{FF2B5EF4-FFF2-40B4-BE49-F238E27FC236}">
                <a16:creationId xmlns:a16="http://schemas.microsoft.com/office/drawing/2014/main" id="{528EB209-59C7-4841-AFA6-5E3081F93A34}"/>
              </a:ext>
            </a:extLst>
          </p:cNvPr>
          <p:cNvSpPr>
            <a:spLocks noChangeShapeType="1"/>
          </p:cNvSpPr>
          <p:nvPr/>
        </p:nvSpPr>
        <p:spPr bwMode="auto">
          <a:xfrm>
            <a:off x="4419600" y="3200400"/>
            <a:ext cx="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127" name="Line 9">
            <a:extLst>
              <a:ext uri="{FF2B5EF4-FFF2-40B4-BE49-F238E27FC236}">
                <a16:creationId xmlns:a16="http://schemas.microsoft.com/office/drawing/2014/main" id="{48FF27D4-6F6F-4627-AC49-86B4766EEFB2}"/>
              </a:ext>
            </a:extLst>
          </p:cNvPr>
          <p:cNvSpPr>
            <a:spLocks noChangeShapeType="1"/>
          </p:cNvSpPr>
          <p:nvPr/>
        </p:nvSpPr>
        <p:spPr bwMode="auto">
          <a:xfrm>
            <a:off x="4114800" y="3429000"/>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128" name="Line 10">
            <a:extLst>
              <a:ext uri="{FF2B5EF4-FFF2-40B4-BE49-F238E27FC236}">
                <a16:creationId xmlns:a16="http://schemas.microsoft.com/office/drawing/2014/main" id="{6BAB8FB4-59B0-4331-BA35-DA2F23A61F72}"/>
              </a:ext>
            </a:extLst>
          </p:cNvPr>
          <p:cNvSpPr>
            <a:spLocks noChangeShapeType="1"/>
          </p:cNvSpPr>
          <p:nvPr/>
        </p:nvSpPr>
        <p:spPr bwMode="auto">
          <a:xfrm>
            <a:off x="6477000" y="3124200"/>
            <a:ext cx="685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129" name="Text Box 11">
            <a:extLst>
              <a:ext uri="{FF2B5EF4-FFF2-40B4-BE49-F238E27FC236}">
                <a16:creationId xmlns:a16="http://schemas.microsoft.com/office/drawing/2014/main" id="{B3E44D85-71FA-4DFA-B068-992BFB162838}"/>
              </a:ext>
            </a:extLst>
          </p:cNvPr>
          <p:cNvSpPr txBox="1">
            <a:spLocks noChangeArrowheads="1"/>
          </p:cNvSpPr>
          <p:nvPr/>
        </p:nvSpPr>
        <p:spPr bwMode="auto">
          <a:xfrm>
            <a:off x="6858000" y="26670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x</a:t>
            </a:r>
            <a:endParaRPr lang="en-US" altLang="en-US" sz="2400"/>
          </a:p>
        </p:txBody>
      </p:sp>
      <p:sp>
        <p:nvSpPr>
          <p:cNvPr id="5130" name="Line 12">
            <a:extLst>
              <a:ext uri="{FF2B5EF4-FFF2-40B4-BE49-F238E27FC236}">
                <a16:creationId xmlns:a16="http://schemas.microsoft.com/office/drawing/2014/main" id="{99392AAB-24B3-43BC-AE2C-BAE0107AC1B8}"/>
              </a:ext>
            </a:extLst>
          </p:cNvPr>
          <p:cNvSpPr>
            <a:spLocks noChangeShapeType="1"/>
          </p:cNvSpPr>
          <p:nvPr/>
        </p:nvSpPr>
        <p:spPr bwMode="auto">
          <a:xfrm>
            <a:off x="4419600" y="40386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131" name="Text Box 13">
            <a:extLst>
              <a:ext uri="{FF2B5EF4-FFF2-40B4-BE49-F238E27FC236}">
                <a16:creationId xmlns:a16="http://schemas.microsoft.com/office/drawing/2014/main" id="{32479F34-EE5C-41C0-8137-8A76F51E2B8C}"/>
              </a:ext>
            </a:extLst>
          </p:cNvPr>
          <p:cNvSpPr txBox="1">
            <a:spLocks noChangeArrowheads="1"/>
          </p:cNvSpPr>
          <p:nvPr/>
        </p:nvSpPr>
        <p:spPr bwMode="auto">
          <a:xfrm>
            <a:off x="4556125" y="416718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a:t>y</a:t>
            </a:r>
            <a:endParaRPr lang="en-US" altLang="en-U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11">
            <a:extLst>
              <a:ext uri="{FF2B5EF4-FFF2-40B4-BE49-F238E27FC236}">
                <a16:creationId xmlns:a16="http://schemas.microsoft.com/office/drawing/2014/main" id="{617A3926-E9DE-4C97-A834-7A91C2D6408F}"/>
              </a:ext>
            </a:extLst>
          </p:cNvPr>
          <p:cNvSpPr txBox="1">
            <a:spLocks noChangeArrowheads="1"/>
          </p:cNvSpPr>
          <p:nvPr/>
        </p:nvSpPr>
        <p:spPr bwMode="auto">
          <a:xfrm>
            <a:off x="533400" y="990600"/>
            <a:ext cx="48355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By satisfying the equations of motion </a:t>
            </a:r>
          </a:p>
        </p:txBody>
      </p:sp>
      <p:graphicFrame>
        <p:nvGraphicFramePr>
          <p:cNvPr id="6146" name="Object 0">
            <a:extLst>
              <a:ext uri="{FF2B5EF4-FFF2-40B4-BE49-F238E27FC236}">
                <a16:creationId xmlns:a16="http://schemas.microsoft.com/office/drawing/2014/main" id="{26DDB584-1387-43F6-963A-C98C024A45D4}"/>
              </a:ext>
            </a:extLst>
          </p:cNvPr>
          <p:cNvGraphicFramePr>
            <a:graphicFrameLocks noChangeAspect="1"/>
          </p:cNvGraphicFramePr>
          <p:nvPr/>
        </p:nvGraphicFramePr>
        <p:xfrm>
          <a:off x="5867400" y="685800"/>
          <a:ext cx="2057400" cy="1668463"/>
        </p:xfrm>
        <a:graphic>
          <a:graphicData uri="http://schemas.openxmlformats.org/presentationml/2006/ole">
            <mc:AlternateContent xmlns:mc="http://schemas.openxmlformats.org/markup-compatibility/2006">
              <mc:Choice xmlns:v="urn:schemas-microsoft-com:vml" Requires="v">
                <p:oleObj spid="_x0000_s6158" name="Equation" r:id="rId4" imgW="1676400" imgH="1358900" progId="Equation.DSMT36">
                  <p:embed/>
                </p:oleObj>
              </mc:Choice>
              <mc:Fallback>
                <p:oleObj name="Equation" r:id="rId4" imgW="1676400" imgH="1358900" progId="Equation.DSMT36">
                  <p:embed/>
                  <p:pic>
                    <p:nvPicPr>
                      <p:cNvPr id="0" name="Object 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685800"/>
                        <a:ext cx="2057400" cy="166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0" name="Text Box 13">
            <a:extLst>
              <a:ext uri="{FF2B5EF4-FFF2-40B4-BE49-F238E27FC236}">
                <a16:creationId xmlns:a16="http://schemas.microsoft.com/office/drawing/2014/main" id="{F92FEE3F-1D56-4353-A904-714A0709130D}"/>
              </a:ext>
            </a:extLst>
          </p:cNvPr>
          <p:cNvSpPr txBox="1">
            <a:spLocks noChangeArrowheads="1"/>
          </p:cNvSpPr>
          <p:nvPr/>
        </p:nvSpPr>
        <p:spPr bwMode="auto">
          <a:xfrm>
            <a:off x="762000" y="2438400"/>
            <a:ext cx="37036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and the stress-free boundary </a:t>
            </a:r>
          </a:p>
          <a:p>
            <a:r>
              <a:rPr lang="en-US" altLang="en-US" sz="2400"/>
              <a:t>conditions</a:t>
            </a:r>
          </a:p>
        </p:txBody>
      </p:sp>
      <p:graphicFrame>
        <p:nvGraphicFramePr>
          <p:cNvPr id="6147" name="Object 1">
            <a:extLst>
              <a:ext uri="{FF2B5EF4-FFF2-40B4-BE49-F238E27FC236}">
                <a16:creationId xmlns:a16="http://schemas.microsoft.com/office/drawing/2014/main" id="{43D5FFC0-A341-4D72-898A-8779B9BD9071}"/>
              </a:ext>
            </a:extLst>
          </p:cNvPr>
          <p:cNvGraphicFramePr>
            <a:graphicFrameLocks noChangeAspect="1"/>
          </p:cNvGraphicFramePr>
          <p:nvPr/>
        </p:nvGraphicFramePr>
        <p:xfrm>
          <a:off x="2378075" y="2759075"/>
          <a:ext cx="1828800" cy="579438"/>
        </p:xfrm>
        <a:graphic>
          <a:graphicData uri="http://schemas.openxmlformats.org/presentationml/2006/ole">
            <mc:AlternateContent xmlns:mc="http://schemas.openxmlformats.org/markup-compatibility/2006">
              <mc:Choice xmlns:v="urn:schemas-microsoft-com:vml" Requires="v">
                <p:oleObj spid="_x0000_s6159" name="Equation" r:id="rId6" imgW="761760" imgH="241200" progId="Equation.DSMT4">
                  <p:embed/>
                </p:oleObj>
              </mc:Choice>
              <mc:Fallback>
                <p:oleObj name="Equation" r:id="rId6" imgW="761760" imgH="241200" progId="Equation.DSMT4">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78075" y="2759075"/>
                        <a:ext cx="18288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1" name="Text Box 15">
            <a:extLst>
              <a:ext uri="{FF2B5EF4-FFF2-40B4-BE49-F238E27FC236}">
                <a16:creationId xmlns:a16="http://schemas.microsoft.com/office/drawing/2014/main" id="{0573529E-0820-42AA-BD83-239818087449}"/>
              </a:ext>
            </a:extLst>
          </p:cNvPr>
          <p:cNvSpPr txBox="1">
            <a:spLocks noChangeArrowheads="1"/>
          </p:cNvSpPr>
          <p:nvPr/>
        </p:nvSpPr>
        <p:spPr bwMode="auto">
          <a:xfrm>
            <a:off x="4435475" y="2835275"/>
            <a:ext cx="1193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on y = 0</a:t>
            </a:r>
          </a:p>
        </p:txBody>
      </p:sp>
      <p:sp>
        <p:nvSpPr>
          <p:cNvPr id="6152" name="Text Box 16">
            <a:extLst>
              <a:ext uri="{FF2B5EF4-FFF2-40B4-BE49-F238E27FC236}">
                <a16:creationId xmlns:a16="http://schemas.microsoft.com/office/drawing/2014/main" id="{47C7B40D-6843-44EF-A619-01DEEB5F6AF0}"/>
              </a:ext>
            </a:extLst>
          </p:cNvPr>
          <p:cNvSpPr txBox="1">
            <a:spLocks noChangeArrowheads="1"/>
          </p:cNvSpPr>
          <p:nvPr/>
        </p:nvSpPr>
        <p:spPr bwMode="auto">
          <a:xfrm>
            <a:off x="762000" y="4191000"/>
            <a:ext cx="6518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panose="02020603050405020304" pitchFamily="18" charset="0"/>
              </a:defRPr>
            </a:lvl1pPr>
            <a:lvl2pPr marL="742950" indent="-285750">
              <a:defRPr>
                <a:solidFill>
                  <a:schemeClr val="tx1"/>
                </a:solidFill>
                <a:latin typeface="Times" panose="02020603050405020304" pitchFamily="18" charset="0"/>
              </a:defRPr>
            </a:lvl2pPr>
            <a:lvl3pPr marL="1143000" indent="-228600">
              <a:defRPr>
                <a:solidFill>
                  <a:schemeClr val="tx1"/>
                </a:solidFill>
                <a:latin typeface="Times" panose="02020603050405020304" pitchFamily="18" charset="0"/>
              </a:defRPr>
            </a:lvl3pPr>
            <a:lvl4pPr marL="1600200" indent="-228600">
              <a:defRPr>
                <a:solidFill>
                  <a:schemeClr val="tx1"/>
                </a:solidFill>
                <a:latin typeface="Times" panose="02020603050405020304" pitchFamily="18" charset="0"/>
              </a:defRPr>
            </a:lvl4pPr>
            <a:lvl5pPr marL="2057400" indent="-228600">
              <a:defRPr>
                <a:solidFill>
                  <a:schemeClr val="tx1"/>
                </a:solidFill>
                <a:latin typeface="Times" panose="02020603050405020304" pitchFamily="18" charset="0"/>
              </a:defRPr>
            </a:lvl5pPr>
            <a:lvl6pPr marL="2514600" indent="-228600" eaLnBrk="0" fontAlgn="base" hangingPunct="0">
              <a:spcBef>
                <a:spcPct val="0"/>
              </a:spcBef>
              <a:spcAft>
                <a:spcPct val="0"/>
              </a:spcAft>
              <a:defRPr>
                <a:solidFill>
                  <a:schemeClr val="tx1"/>
                </a:solidFill>
                <a:latin typeface="Times" panose="02020603050405020304" pitchFamily="18" charset="0"/>
              </a:defRPr>
            </a:lvl6pPr>
            <a:lvl7pPr marL="2971800" indent="-228600" eaLnBrk="0" fontAlgn="base" hangingPunct="0">
              <a:spcBef>
                <a:spcPct val="0"/>
              </a:spcBef>
              <a:spcAft>
                <a:spcPct val="0"/>
              </a:spcAft>
              <a:defRPr>
                <a:solidFill>
                  <a:schemeClr val="tx1"/>
                </a:solidFill>
                <a:latin typeface="Times" panose="02020603050405020304" pitchFamily="18" charset="0"/>
              </a:defRPr>
            </a:lvl7pPr>
            <a:lvl8pPr marL="3429000" indent="-228600" eaLnBrk="0" fontAlgn="base" hangingPunct="0">
              <a:spcBef>
                <a:spcPct val="0"/>
              </a:spcBef>
              <a:spcAft>
                <a:spcPct val="0"/>
              </a:spcAft>
              <a:defRPr>
                <a:solidFill>
                  <a:schemeClr val="tx1"/>
                </a:solidFill>
                <a:latin typeface="Times" panose="02020603050405020304" pitchFamily="18" charset="0"/>
              </a:defRPr>
            </a:lvl8pPr>
            <a:lvl9pPr marL="3886200" indent="-228600" eaLnBrk="0" fontAlgn="base" hangingPunct="0">
              <a:spcBef>
                <a:spcPct val="0"/>
              </a:spcBef>
              <a:spcAft>
                <a:spcPct val="0"/>
              </a:spcAft>
              <a:defRPr>
                <a:solidFill>
                  <a:schemeClr val="tx1"/>
                </a:solidFill>
                <a:latin typeface="Times" panose="02020603050405020304" pitchFamily="18" charset="0"/>
              </a:defRPr>
            </a:lvl9pPr>
          </a:lstStyle>
          <a:p>
            <a:r>
              <a:rPr lang="en-US" altLang="en-US" sz="2400"/>
              <a:t>Rayleigh found that the wave speed, c, must satisfy </a:t>
            </a:r>
          </a:p>
        </p:txBody>
      </p:sp>
      <p:graphicFrame>
        <p:nvGraphicFramePr>
          <p:cNvPr id="6148" name="Object 2">
            <a:extLst>
              <a:ext uri="{FF2B5EF4-FFF2-40B4-BE49-F238E27FC236}">
                <a16:creationId xmlns:a16="http://schemas.microsoft.com/office/drawing/2014/main" id="{2C61432B-FC52-4D71-85B2-BB028BB13B01}"/>
              </a:ext>
            </a:extLst>
          </p:cNvPr>
          <p:cNvGraphicFramePr>
            <a:graphicFrameLocks noChangeAspect="1"/>
          </p:cNvGraphicFramePr>
          <p:nvPr/>
        </p:nvGraphicFramePr>
        <p:xfrm>
          <a:off x="1752600" y="5181600"/>
          <a:ext cx="5486400" cy="550863"/>
        </p:xfrm>
        <a:graphic>
          <a:graphicData uri="http://schemas.openxmlformats.org/presentationml/2006/ole">
            <mc:AlternateContent xmlns:mc="http://schemas.openxmlformats.org/markup-compatibility/2006">
              <mc:Choice xmlns:v="urn:schemas-microsoft-com:vml" Requires="v">
                <p:oleObj spid="_x0000_s6160" name="Equation" r:id="rId8" imgW="3924300" imgH="393700" progId="Equation.DSMT36">
                  <p:embed/>
                </p:oleObj>
              </mc:Choice>
              <mc:Fallback>
                <p:oleObj name="Equation" r:id="rId8" imgW="3924300" imgH="393700" progId="Equation.DSMT36">
                  <p:embed/>
                  <p:pic>
                    <p:nvPicPr>
                      <p:cNvPr id="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52600" y="5181600"/>
                        <a:ext cx="5486400" cy="550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AA3A11B3-95BD-4FD7-A33B-11F7402F59E1}"/>
              </a:ext>
            </a:extLst>
          </p:cNvPr>
          <p:cNvSpPr txBox="1"/>
          <p:nvPr/>
        </p:nvSpPr>
        <p:spPr>
          <a:xfrm>
            <a:off x="7848600" y="5272365"/>
            <a:ext cx="453970" cy="369332"/>
          </a:xfrm>
          <a:prstGeom prst="rect">
            <a:avLst/>
          </a:prstGeom>
          <a:noFill/>
        </p:spPr>
        <p:txBody>
          <a:bodyPr wrap="none" rtlCol="0">
            <a:spAutoFit/>
          </a:bodyPr>
          <a:lstStyle/>
          <a:p>
            <a:r>
              <a:rPr lang="en-US" dirty="0"/>
              <a:t>(1)</a:t>
            </a:r>
          </a:p>
        </p:txBody>
      </p:sp>
      <p:graphicFrame>
        <p:nvGraphicFramePr>
          <p:cNvPr id="3" name="Object 2">
            <a:extLst>
              <a:ext uri="{FF2B5EF4-FFF2-40B4-BE49-F238E27FC236}">
                <a16:creationId xmlns:a16="http://schemas.microsoft.com/office/drawing/2014/main" id="{06708A0D-F887-433F-B304-8061AECA9175}"/>
              </a:ext>
            </a:extLst>
          </p:cNvPr>
          <p:cNvGraphicFramePr>
            <a:graphicFrameLocks noChangeAspect="1"/>
          </p:cNvGraphicFramePr>
          <p:nvPr>
            <p:extLst>
              <p:ext uri="{D42A27DB-BD31-4B8C-83A1-F6EECF244321}">
                <p14:modId xmlns:p14="http://schemas.microsoft.com/office/powerpoint/2010/main" val="1324723260"/>
              </p:ext>
            </p:extLst>
          </p:nvPr>
        </p:nvGraphicFramePr>
        <p:xfrm>
          <a:off x="1524000" y="6063893"/>
          <a:ext cx="688004" cy="427037"/>
        </p:xfrm>
        <a:graphic>
          <a:graphicData uri="http://schemas.openxmlformats.org/presentationml/2006/ole">
            <mc:AlternateContent xmlns:mc="http://schemas.openxmlformats.org/markup-compatibility/2006">
              <mc:Choice xmlns:v="urn:schemas-microsoft-com:vml" Requires="v">
                <p:oleObj spid="_x0000_s6161" name="Equation" r:id="rId10" imgW="368280" imgH="228600" progId="Equation.DSMT4">
                  <p:embed/>
                </p:oleObj>
              </mc:Choice>
              <mc:Fallback>
                <p:oleObj name="Equation" r:id="rId10" imgW="368280" imgH="228600" progId="Equation.DSMT4">
                  <p:embed/>
                  <p:pic>
                    <p:nvPicPr>
                      <p:cNvPr id="0" name=""/>
                      <p:cNvPicPr/>
                      <p:nvPr/>
                    </p:nvPicPr>
                    <p:blipFill>
                      <a:blip r:embed="rId11"/>
                      <a:stretch>
                        <a:fillRect/>
                      </a:stretch>
                    </p:blipFill>
                    <p:spPr>
                      <a:xfrm>
                        <a:off x="1524000" y="6063893"/>
                        <a:ext cx="688004" cy="427037"/>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E425B1B4-02B1-4CFD-A29F-E1F71F5F273F}"/>
              </a:ext>
            </a:extLst>
          </p:cNvPr>
          <p:cNvSpPr txBox="1"/>
          <p:nvPr/>
        </p:nvSpPr>
        <p:spPr>
          <a:xfrm>
            <a:off x="2378075" y="6115605"/>
            <a:ext cx="3672800" cy="369332"/>
          </a:xfrm>
          <a:prstGeom prst="rect">
            <a:avLst/>
          </a:prstGeom>
          <a:noFill/>
        </p:spPr>
        <p:txBody>
          <a:bodyPr wrap="none" rtlCol="0">
            <a:spAutoFit/>
          </a:bodyPr>
          <a:lstStyle/>
          <a:p>
            <a:r>
              <a:rPr lang="en-US" dirty="0"/>
              <a:t>compressional and shear wave speeds</a:t>
            </a:r>
          </a:p>
        </p:txBody>
      </p:sp>
    </p:spTree>
  </p:cSld>
  <p:clrMapOvr>
    <a:masterClrMapping/>
  </p:clrMapOvr>
</p:sld>
</file>

<file path=ppt/theme/theme1.xml><?xml version="1.0" encoding="utf-8"?>
<a:theme xmlns:a="http://schemas.openxmlformats.org/drawingml/2006/main" name="BlankWhite">
  <a:themeElements>
    <a:clrScheme name="BlankWhi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Whit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charset="0"/>
          </a:defRPr>
        </a:defPPr>
      </a:lstStyle>
    </a:lnDef>
  </a:objectDefaults>
  <a:extraClrSchemeLst>
    <a:extraClrScheme>
      <a:clrScheme name="BlankWhi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Whi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Whi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Whi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Whi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Whi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Whi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NWaves:Microsoft Office 98:Templates:Presentation Designs:BlankWhite</Template>
  <TotalTime>2347</TotalTime>
  <Words>1910</Words>
  <Application>Microsoft Office PowerPoint</Application>
  <PresentationFormat>On-screen Show (4:3)</PresentationFormat>
  <Paragraphs>268</Paragraphs>
  <Slides>23</Slides>
  <Notes>23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1" baseType="lpstr">
      <vt:lpstr>Arial</vt:lpstr>
      <vt:lpstr>Calibri</vt:lpstr>
      <vt:lpstr>Helvetica</vt:lpstr>
      <vt:lpstr>Symbol</vt:lpstr>
      <vt:lpstr>Times</vt:lpstr>
      <vt:lpstr>Times New Roman</vt:lpstr>
      <vt:lpstr>BlankWhite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Lester Schmerr</dc:creator>
  <cp:lastModifiedBy>Lester Schmerr</cp:lastModifiedBy>
  <cp:revision>33</cp:revision>
  <cp:lastPrinted>2001-02-11T21:54:43Z</cp:lastPrinted>
  <dcterms:created xsi:type="dcterms:W3CDTF">2001-02-11T19:55:19Z</dcterms:created>
  <dcterms:modified xsi:type="dcterms:W3CDTF">2021-10-22T03:34:03Z</dcterms:modified>
</cp:coreProperties>
</file>