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7"/>
  </p:notesMasterIdLst>
  <p:sldIdLst>
    <p:sldId id="259" r:id="rId2"/>
    <p:sldId id="260" r:id="rId3"/>
    <p:sldId id="256" r:id="rId4"/>
    <p:sldId id="257" r:id="rId5"/>
    <p:sldId id="258" r:id="rId6"/>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panose="020B0604020202020204" pitchFamily="34" charset="0"/>
        <a:ea typeface="+mn-ea"/>
        <a:cs typeface="+mn-cs"/>
      </a:defRPr>
    </a:lvl1pPr>
    <a:lvl2pPr marL="457200" algn="l" rtl="0" fontAlgn="base">
      <a:spcBef>
        <a:spcPct val="0"/>
      </a:spcBef>
      <a:spcAft>
        <a:spcPct val="0"/>
      </a:spcAft>
      <a:defRPr kern="1200">
        <a:solidFill>
          <a:schemeClr val="tx1"/>
        </a:solidFill>
        <a:latin typeface="Arial" panose="020B0604020202020204" pitchFamily="34" charset="0"/>
        <a:ea typeface="+mn-ea"/>
        <a:cs typeface="+mn-cs"/>
      </a:defRPr>
    </a:lvl2pPr>
    <a:lvl3pPr marL="914400" algn="l" rtl="0" fontAlgn="base">
      <a:spcBef>
        <a:spcPct val="0"/>
      </a:spcBef>
      <a:spcAft>
        <a:spcPct val="0"/>
      </a:spcAft>
      <a:defRPr kern="1200">
        <a:solidFill>
          <a:schemeClr val="tx1"/>
        </a:solidFill>
        <a:latin typeface="Arial" panose="020B0604020202020204" pitchFamily="34" charset="0"/>
        <a:ea typeface="+mn-ea"/>
        <a:cs typeface="+mn-cs"/>
      </a:defRPr>
    </a:lvl3pPr>
    <a:lvl4pPr marL="1371600" algn="l" rtl="0" fontAlgn="base">
      <a:spcBef>
        <a:spcPct val="0"/>
      </a:spcBef>
      <a:spcAft>
        <a:spcPct val="0"/>
      </a:spcAft>
      <a:defRPr kern="1200">
        <a:solidFill>
          <a:schemeClr val="tx1"/>
        </a:solidFill>
        <a:latin typeface="Arial" panose="020B0604020202020204" pitchFamily="34" charset="0"/>
        <a:ea typeface="+mn-ea"/>
        <a:cs typeface="+mn-cs"/>
      </a:defRPr>
    </a:lvl4pPr>
    <a:lvl5pPr marL="1828800" algn="l" rtl="0" fontAlgn="base">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8521" autoAdjust="0"/>
  </p:normalViewPr>
  <p:slideViewPr>
    <p:cSldViewPr>
      <p:cViewPr varScale="1">
        <p:scale>
          <a:sx n="108" d="100"/>
          <a:sy n="108" d="100"/>
        </p:scale>
        <p:origin x="126" y="43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6451DB5-CDB2-4C59-8480-7B804D6B07E8}" type="datetimeFigureOut">
              <a:rPr lang="en-US" smtClean="0"/>
              <a:t>10/18/2021</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28318B6-0D18-4F87-9078-D60D8EC89509}" type="slidenum">
              <a:rPr lang="en-US" smtClean="0"/>
              <a:t>‹#›</a:t>
            </a:fld>
            <a:endParaRPr lang="en-US"/>
          </a:p>
        </p:txBody>
      </p:sp>
    </p:spTree>
    <p:extLst>
      <p:ext uri="{BB962C8B-B14F-4D97-AF65-F5344CB8AC3E}">
        <p14:creationId xmlns:p14="http://schemas.microsoft.com/office/powerpoint/2010/main" val="47935005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Here we will look at some comparisons of measurement model predictions with measured signals.</a:t>
            </a:r>
          </a:p>
        </p:txBody>
      </p:sp>
      <p:sp>
        <p:nvSpPr>
          <p:cNvPr id="4" name="Slide Number Placeholder 3"/>
          <p:cNvSpPr>
            <a:spLocks noGrp="1"/>
          </p:cNvSpPr>
          <p:nvPr>
            <p:ph type="sldNum" sz="quarter" idx="5"/>
          </p:nvPr>
        </p:nvSpPr>
        <p:spPr/>
        <p:txBody>
          <a:bodyPr/>
          <a:lstStyle/>
          <a:p>
            <a:fld id="{E28318B6-0D18-4F87-9078-D60D8EC89509}" type="slidenum">
              <a:rPr lang="en-US" smtClean="0"/>
              <a:t>1</a:t>
            </a:fld>
            <a:endParaRPr lang="en-US"/>
          </a:p>
        </p:txBody>
      </p:sp>
    </p:spTree>
    <p:extLst>
      <p:ext uri="{BB962C8B-B14F-4D97-AF65-F5344CB8AC3E}">
        <p14:creationId xmlns:p14="http://schemas.microsoft.com/office/powerpoint/2010/main" val="329432596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To see the quality of the signals  predicted by our ultrasonic measurement models in comparison with actual experimental signals, we have shown some time domain responses for three types of commonly used reference reflectors.</a:t>
            </a:r>
          </a:p>
        </p:txBody>
      </p:sp>
      <p:sp>
        <p:nvSpPr>
          <p:cNvPr id="4" name="Slide Number Placeholder 3"/>
          <p:cNvSpPr>
            <a:spLocks noGrp="1"/>
          </p:cNvSpPr>
          <p:nvPr>
            <p:ph type="sldNum" sz="quarter" idx="5"/>
          </p:nvPr>
        </p:nvSpPr>
        <p:spPr/>
        <p:txBody>
          <a:bodyPr/>
          <a:lstStyle/>
          <a:p>
            <a:fld id="{E28318B6-0D18-4F87-9078-D60D8EC89509}" type="slidenum">
              <a:rPr lang="en-US" smtClean="0"/>
              <a:t>2</a:t>
            </a:fld>
            <a:endParaRPr lang="en-US"/>
          </a:p>
        </p:txBody>
      </p:sp>
    </p:spTree>
    <p:extLst>
      <p:ext uri="{BB962C8B-B14F-4D97-AF65-F5344CB8AC3E}">
        <p14:creationId xmlns:p14="http://schemas.microsoft.com/office/powerpoint/2010/main" val="23186217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None/>
            </a:pPr>
            <a:r>
              <a:rPr lang="en-US" dirty="0"/>
              <a:t>(1) The measurement model results for the pulse-echo response of a 0.6921 mm diameter spherical void, using the Thompson-Gray measurement model and the Kirchhoff approximation for the scattering amplitude. (2) The system function, as measured in setup (a), for the 12.7 mm diameter, 5 MHz transducer used. (3) A comparison of the measurement model signal (solid line) with the experimentally measured signal (dashed line).</a:t>
            </a:r>
          </a:p>
        </p:txBody>
      </p:sp>
      <p:sp>
        <p:nvSpPr>
          <p:cNvPr id="4" name="Slide Number Placeholder 3"/>
          <p:cNvSpPr>
            <a:spLocks noGrp="1"/>
          </p:cNvSpPr>
          <p:nvPr>
            <p:ph type="sldNum" sz="quarter" idx="5"/>
          </p:nvPr>
        </p:nvSpPr>
        <p:spPr/>
        <p:txBody>
          <a:bodyPr/>
          <a:lstStyle/>
          <a:p>
            <a:fld id="{E28318B6-0D18-4F87-9078-D60D8EC89509}" type="slidenum">
              <a:rPr lang="en-US" smtClean="0"/>
              <a:t>3</a:t>
            </a:fld>
            <a:endParaRPr lang="en-US"/>
          </a:p>
        </p:txBody>
      </p:sp>
    </p:spTree>
    <p:extLst>
      <p:ext uri="{BB962C8B-B14F-4D97-AF65-F5344CB8AC3E}">
        <p14:creationId xmlns:p14="http://schemas.microsoft.com/office/powerpoint/2010/main" val="366113708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The measurement model results for the pulse-echo P-wave response of a 1.5875 mm radius flat-bottom hole (which also looks like a flat crack), where the system function  was measured as in the previous case and the variation of the amplitude of the incident waves over the flat-surface was taken into account in the Kirchhoff approximation (Highly specular reflectors, like a flat-bottom hole or flat crack, are more sensitive to the small flaw assumption than are reflectors like the spherical pore just considered) . Shown is a comparison of the measurement model signal (solid line) with the experimentally measured signal (dashed line).</a:t>
            </a:r>
          </a:p>
          <a:p>
            <a:endParaRPr lang="en-US" dirty="0"/>
          </a:p>
        </p:txBody>
      </p:sp>
      <p:sp>
        <p:nvSpPr>
          <p:cNvPr id="4" name="Slide Number Placeholder 3"/>
          <p:cNvSpPr>
            <a:spLocks noGrp="1"/>
          </p:cNvSpPr>
          <p:nvPr>
            <p:ph type="sldNum" sz="quarter" idx="5"/>
          </p:nvPr>
        </p:nvSpPr>
        <p:spPr/>
        <p:txBody>
          <a:bodyPr/>
          <a:lstStyle/>
          <a:p>
            <a:fld id="{E28318B6-0D18-4F87-9078-D60D8EC89509}" type="slidenum">
              <a:rPr lang="en-US" smtClean="0"/>
              <a:t>4</a:t>
            </a:fld>
            <a:endParaRPr lang="en-US"/>
          </a:p>
        </p:txBody>
      </p:sp>
    </p:spTree>
    <p:extLst>
      <p:ext uri="{BB962C8B-B14F-4D97-AF65-F5344CB8AC3E}">
        <p14:creationId xmlns:p14="http://schemas.microsoft.com/office/powerpoint/2010/main" val="361828747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Comparison of the measurement model predictions for the pulse-echo P-wave response of a 1 mm diameter side-drilled hole with a 5MHz transducer (solid line) with the experimentally measured signal.</a:t>
            </a:r>
          </a:p>
        </p:txBody>
      </p:sp>
      <p:sp>
        <p:nvSpPr>
          <p:cNvPr id="4" name="Slide Number Placeholder 3"/>
          <p:cNvSpPr>
            <a:spLocks noGrp="1"/>
          </p:cNvSpPr>
          <p:nvPr>
            <p:ph type="sldNum" sz="quarter" idx="5"/>
          </p:nvPr>
        </p:nvSpPr>
        <p:spPr/>
        <p:txBody>
          <a:bodyPr/>
          <a:lstStyle/>
          <a:p>
            <a:fld id="{E28318B6-0D18-4F87-9078-D60D8EC89509}" type="slidenum">
              <a:rPr lang="en-US" smtClean="0"/>
              <a:t>5</a:t>
            </a:fld>
            <a:endParaRPr lang="en-US"/>
          </a:p>
        </p:txBody>
      </p:sp>
    </p:spTree>
    <p:extLst>
      <p:ext uri="{BB962C8B-B14F-4D97-AF65-F5344CB8AC3E}">
        <p14:creationId xmlns:p14="http://schemas.microsoft.com/office/powerpoint/2010/main" val="231349199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7D33C9-3CAC-4E5A-85D7-3F281B674D2A}"/>
              </a:ext>
            </a:extLst>
          </p:cNvPr>
          <p:cNvSpPr>
            <a:spLocks noGrp="1"/>
          </p:cNvSpPr>
          <p:nvPr>
            <p:ph type="ctrTitle"/>
          </p:nvPr>
        </p:nvSpPr>
        <p:spPr>
          <a:xfrm>
            <a:off x="1143000" y="1122363"/>
            <a:ext cx="6858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CD063C4F-D7C4-4825-AE95-8D62020D9FFA}"/>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A1CE39F9-BC80-4E3C-AB9A-ECD3D21337B4}"/>
              </a:ext>
            </a:extLst>
          </p:cNvPr>
          <p:cNvSpPr>
            <a:spLocks noGrp="1"/>
          </p:cNvSpPr>
          <p:nvPr>
            <p:ph type="dt" sz="half" idx="10"/>
          </p:nvPr>
        </p:nvSpPr>
        <p:spPr/>
        <p:txBody>
          <a:bodyPr/>
          <a:lstStyle>
            <a:lvl1pPr>
              <a:defRPr/>
            </a:lvl1pPr>
          </a:lstStyle>
          <a:p>
            <a:endParaRPr lang="en-US" altLang="en-US"/>
          </a:p>
        </p:txBody>
      </p:sp>
      <p:sp>
        <p:nvSpPr>
          <p:cNvPr id="5" name="Footer Placeholder 4">
            <a:extLst>
              <a:ext uri="{FF2B5EF4-FFF2-40B4-BE49-F238E27FC236}">
                <a16:creationId xmlns:a16="http://schemas.microsoft.com/office/drawing/2014/main" id="{36F585A4-7EA6-4B2D-B1A5-DEBD6F05FC60}"/>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8654CD69-26E7-4232-8BAA-AC3B06DB3101}"/>
              </a:ext>
            </a:extLst>
          </p:cNvPr>
          <p:cNvSpPr>
            <a:spLocks noGrp="1"/>
          </p:cNvSpPr>
          <p:nvPr>
            <p:ph type="sldNum" sz="quarter" idx="12"/>
          </p:nvPr>
        </p:nvSpPr>
        <p:spPr/>
        <p:txBody>
          <a:bodyPr/>
          <a:lstStyle>
            <a:lvl1pPr>
              <a:defRPr/>
            </a:lvl1pPr>
          </a:lstStyle>
          <a:p>
            <a:fld id="{5CE0434C-EBAB-4F1E-B579-ADB78302CDEF}" type="slidenum">
              <a:rPr lang="en-US" altLang="en-US"/>
              <a:pPr/>
              <a:t>‹#›</a:t>
            </a:fld>
            <a:endParaRPr lang="en-US" altLang="en-US"/>
          </a:p>
        </p:txBody>
      </p:sp>
    </p:spTree>
    <p:extLst>
      <p:ext uri="{BB962C8B-B14F-4D97-AF65-F5344CB8AC3E}">
        <p14:creationId xmlns:p14="http://schemas.microsoft.com/office/powerpoint/2010/main" val="13512396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1E9B17-F5F8-4CAD-9F80-2DDAA50EB94B}"/>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03DEA2B0-5723-4C36-8E40-9381FC3AE089}"/>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E439678-3B04-4ED4-849F-476B52FFADB2}"/>
              </a:ext>
            </a:extLst>
          </p:cNvPr>
          <p:cNvSpPr>
            <a:spLocks noGrp="1"/>
          </p:cNvSpPr>
          <p:nvPr>
            <p:ph type="dt" sz="half" idx="10"/>
          </p:nvPr>
        </p:nvSpPr>
        <p:spPr/>
        <p:txBody>
          <a:bodyPr/>
          <a:lstStyle>
            <a:lvl1pPr>
              <a:defRPr/>
            </a:lvl1pPr>
          </a:lstStyle>
          <a:p>
            <a:endParaRPr lang="en-US" altLang="en-US"/>
          </a:p>
        </p:txBody>
      </p:sp>
      <p:sp>
        <p:nvSpPr>
          <p:cNvPr id="5" name="Footer Placeholder 4">
            <a:extLst>
              <a:ext uri="{FF2B5EF4-FFF2-40B4-BE49-F238E27FC236}">
                <a16:creationId xmlns:a16="http://schemas.microsoft.com/office/drawing/2014/main" id="{39E81362-C07A-46B1-8FA0-6BD0F33F5198}"/>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4DDDFA79-4C80-41BD-8F76-AD0825F2D52C}"/>
              </a:ext>
            </a:extLst>
          </p:cNvPr>
          <p:cNvSpPr>
            <a:spLocks noGrp="1"/>
          </p:cNvSpPr>
          <p:nvPr>
            <p:ph type="sldNum" sz="quarter" idx="12"/>
          </p:nvPr>
        </p:nvSpPr>
        <p:spPr/>
        <p:txBody>
          <a:bodyPr/>
          <a:lstStyle>
            <a:lvl1pPr>
              <a:defRPr/>
            </a:lvl1pPr>
          </a:lstStyle>
          <a:p>
            <a:fld id="{AFB39115-6136-4546-98B7-2D48704738A7}" type="slidenum">
              <a:rPr lang="en-US" altLang="en-US"/>
              <a:pPr/>
              <a:t>‹#›</a:t>
            </a:fld>
            <a:endParaRPr lang="en-US" altLang="en-US"/>
          </a:p>
        </p:txBody>
      </p:sp>
    </p:spTree>
    <p:extLst>
      <p:ext uri="{BB962C8B-B14F-4D97-AF65-F5344CB8AC3E}">
        <p14:creationId xmlns:p14="http://schemas.microsoft.com/office/powerpoint/2010/main" val="711057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0DAA2214-94DE-44C2-9D0A-6C2B2BEB9678}"/>
              </a:ext>
            </a:extLst>
          </p:cNvPr>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D13BF60D-AD4C-4E6D-B1E4-9095FA2340C8}"/>
              </a:ext>
            </a:extLst>
          </p:cNvPr>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4D72631-FE53-4155-9E98-65F61325C459}"/>
              </a:ext>
            </a:extLst>
          </p:cNvPr>
          <p:cNvSpPr>
            <a:spLocks noGrp="1"/>
          </p:cNvSpPr>
          <p:nvPr>
            <p:ph type="dt" sz="half" idx="10"/>
          </p:nvPr>
        </p:nvSpPr>
        <p:spPr/>
        <p:txBody>
          <a:bodyPr/>
          <a:lstStyle>
            <a:lvl1pPr>
              <a:defRPr/>
            </a:lvl1pPr>
          </a:lstStyle>
          <a:p>
            <a:endParaRPr lang="en-US" altLang="en-US"/>
          </a:p>
        </p:txBody>
      </p:sp>
      <p:sp>
        <p:nvSpPr>
          <p:cNvPr id="5" name="Footer Placeholder 4">
            <a:extLst>
              <a:ext uri="{FF2B5EF4-FFF2-40B4-BE49-F238E27FC236}">
                <a16:creationId xmlns:a16="http://schemas.microsoft.com/office/drawing/2014/main" id="{386F6E44-2941-49E7-B036-FB431DDC3436}"/>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16FFBCEA-B6C4-44B4-991C-294251F1FDC2}"/>
              </a:ext>
            </a:extLst>
          </p:cNvPr>
          <p:cNvSpPr>
            <a:spLocks noGrp="1"/>
          </p:cNvSpPr>
          <p:nvPr>
            <p:ph type="sldNum" sz="quarter" idx="12"/>
          </p:nvPr>
        </p:nvSpPr>
        <p:spPr/>
        <p:txBody>
          <a:bodyPr/>
          <a:lstStyle>
            <a:lvl1pPr>
              <a:defRPr/>
            </a:lvl1pPr>
          </a:lstStyle>
          <a:p>
            <a:fld id="{F5F90FB7-37BA-48ED-B255-A6D101E94B6D}" type="slidenum">
              <a:rPr lang="en-US" altLang="en-US"/>
              <a:pPr/>
              <a:t>‹#›</a:t>
            </a:fld>
            <a:endParaRPr lang="en-US" altLang="en-US"/>
          </a:p>
        </p:txBody>
      </p:sp>
    </p:spTree>
    <p:extLst>
      <p:ext uri="{BB962C8B-B14F-4D97-AF65-F5344CB8AC3E}">
        <p14:creationId xmlns:p14="http://schemas.microsoft.com/office/powerpoint/2010/main" val="308079482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B5765C-E3EC-4074-8CDA-F3C521009AA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E82C1BF-558F-4952-95CD-E0E23EB336D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CA3E981-D4E6-45A5-BFDD-83807EBD0486}"/>
              </a:ext>
            </a:extLst>
          </p:cNvPr>
          <p:cNvSpPr>
            <a:spLocks noGrp="1"/>
          </p:cNvSpPr>
          <p:nvPr>
            <p:ph type="dt" sz="half" idx="10"/>
          </p:nvPr>
        </p:nvSpPr>
        <p:spPr/>
        <p:txBody>
          <a:bodyPr/>
          <a:lstStyle>
            <a:lvl1pPr>
              <a:defRPr/>
            </a:lvl1pPr>
          </a:lstStyle>
          <a:p>
            <a:endParaRPr lang="en-US" altLang="en-US"/>
          </a:p>
        </p:txBody>
      </p:sp>
      <p:sp>
        <p:nvSpPr>
          <p:cNvPr id="5" name="Footer Placeholder 4">
            <a:extLst>
              <a:ext uri="{FF2B5EF4-FFF2-40B4-BE49-F238E27FC236}">
                <a16:creationId xmlns:a16="http://schemas.microsoft.com/office/drawing/2014/main" id="{B07FB86E-0DAD-4FCC-BFDF-AC5FEB3E0EA0}"/>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FC5405EA-DB6F-40B3-A621-694A49609501}"/>
              </a:ext>
            </a:extLst>
          </p:cNvPr>
          <p:cNvSpPr>
            <a:spLocks noGrp="1"/>
          </p:cNvSpPr>
          <p:nvPr>
            <p:ph type="sldNum" sz="quarter" idx="12"/>
          </p:nvPr>
        </p:nvSpPr>
        <p:spPr/>
        <p:txBody>
          <a:bodyPr/>
          <a:lstStyle>
            <a:lvl1pPr>
              <a:defRPr/>
            </a:lvl1pPr>
          </a:lstStyle>
          <a:p>
            <a:fld id="{EF4E905B-5C40-4496-A763-B5AA01B45833}" type="slidenum">
              <a:rPr lang="en-US" altLang="en-US"/>
              <a:pPr/>
              <a:t>‹#›</a:t>
            </a:fld>
            <a:endParaRPr lang="en-US" altLang="en-US"/>
          </a:p>
        </p:txBody>
      </p:sp>
    </p:spTree>
    <p:extLst>
      <p:ext uri="{BB962C8B-B14F-4D97-AF65-F5344CB8AC3E}">
        <p14:creationId xmlns:p14="http://schemas.microsoft.com/office/powerpoint/2010/main" val="34517110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F70D60-97E4-4C70-BEA6-52D7FEAB127D}"/>
              </a:ext>
            </a:extLst>
          </p:cNvPr>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389DB2F7-DE84-429E-A69E-81D216857B69}"/>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Click to edit Master text styles</a:t>
            </a:r>
          </a:p>
        </p:txBody>
      </p:sp>
      <p:sp>
        <p:nvSpPr>
          <p:cNvPr id="4" name="Date Placeholder 3">
            <a:extLst>
              <a:ext uri="{FF2B5EF4-FFF2-40B4-BE49-F238E27FC236}">
                <a16:creationId xmlns:a16="http://schemas.microsoft.com/office/drawing/2014/main" id="{DC4B9669-ACD2-4F30-8ED7-7B9B5A56D133}"/>
              </a:ext>
            </a:extLst>
          </p:cNvPr>
          <p:cNvSpPr>
            <a:spLocks noGrp="1"/>
          </p:cNvSpPr>
          <p:nvPr>
            <p:ph type="dt" sz="half" idx="10"/>
          </p:nvPr>
        </p:nvSpPr>
        <p:spPr/>
        <p:txBody>
          <a:bodyPr/>
          <a:lstStyle>
            <a:lvl1pPr>
              <a:defRPr/>
            </a:lvl1pPr>
          </a:lstStyle>
          <a:p>
            <a:endParaRPr lang="en-US" altLang="en-US"/>
          </a:p>
        </p:txBody>
      </p:sp>
      <p:sp>
        <p:nvSpPr>
          <p:cNvPr id="5" name="Footer Placeholder 4">
            <a:extLst>
              <a:ext uri="{FF2B5EF4-FFF2-40B4-BE49-F238E27FC236}">
                <a16:creationId xmlns:a16="http://schemas.microsoft.com/office/drawing/2014/main" id="{093A3F3B-F36E-4F65-8798-F81D21E7572D}"/>
              </a:ext>
            </a:extLst>
          </p:cNvPr>
          <p:cNvSpPr>
            <a:spLocks noGrp="1"/>
          </p:cNvSpPr>
          <p:nvPr>
            <p:ph type="ftr" sz="quarter" idx="11"/>
          </p:nvPr>
        </p:nvSpPr>
        <p:spPr/>
        <p:txBody>
          <a:bodyPr/>
          <a:lstStyle>
            <a:lvl1pPr>
              <a:defRPr/>
            </a:lvl1pPr>
          </a:lstStyle>
          <a:p>
            <a:endParaRPr lang="en-US" altLang="en-US"/>
          </a:p>
        </p:txBody>
      </p:sp>
      <p:sp>
        <p:nvSpPr>
          <p:cNvPr id="6" name="Slide Number Placeholder 5">
            <a:extLst>
              <a:ext uri="{FF2B5EF4-FFF2-40B4-BE49-F238E27FC236}">
                <a16:creationId xmlns:a16="http://schemas.microsoft.com/office/drawing/2014/main" id="{064B0C49-BF79-4009-9BF8-D157A0ED9518}"/>
              </a:ext>
            </a:extLst>
          </p:cNvPr>
          <p:cNvSpPr>
            <a:spLocks noGrp="1"/>
          </p:cNvSpPr>
          <p:nvPr>
            <p:ph type="sldNum" sz="quarter" idx="12"/>
          </p:nvPr>
        </p:nvSpPr>
        <p:spPr/>
        <p:txBody>
          <a:bodyPr/>
          <a:lstStyle>
            <a:lvl1pPr>
              <a:defRPr/>
            </a:lvl1pPr>
          </a:lstStyle>
          <a:p>
            <a:fld id="{655959CB-6568-4235-BAFC-FB8D1189EDA1}" type="slidenum">
              <a:rPr lang="en-US" altLang="en-US"/>
              <a:pPr/>
              <a:t>‹#›</a:t>
            </a:fld>
            <a:endParaRPr lang="en-US" altLang="en-US"/>
          </a:p>
        </p:txBody>
      </p:sp>
    </p:spTree>
    <p:extLst>
      <p:ext uri="{BB962C8B-B14F-4D97-AF65-F5344CB8AC3E}">
        <p14:creationId xmlns:p14="http://schemas.microsoft.com/office/powerpoint/2010/main" val="25624382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D67927-60F6-4F38-ACB5-2685F4CC64E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F3848CCA-E8FD-45B1-B0B3-7338588BA600}"/>
              </a:ext>
            </a:extLst>
          </p:cNvPr>
          <p:cNvSpPr>
            <a:spLocks noGrp="1"/>
          </p:cNvSpPr>
          <p:nvPr>
            <p:ph sz="half" idx="1"/>
          </p:nvPr>
        </p:nvSpPr>
        <p:spPr>
          <a:xfrm>
            <a:off x="457200" y="1600200"/>
            <a:ext cx="40386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39E50B9E-7A25-457C-878C-282FA01FB36F}"/>
              </a:ext>
            </a:extLst>
          </p:cNvPr>
          <p:cNvSpPr>
            <a:spLocks noGrp="1"/>
          </p:cNvSpPr>
          <p:nvPr>
            <p:ph sz="half" idx="2"/>
          </p:nvPr>
        </p:nvSpPr>
        <p:spPr>
          <a:xfrm>
            <a:off x="4648200" y="1600200"/>
            <a:ext cx="40386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AD0F6E28-1C65-45F0-A5A2-8AC8B23A1D7D}"/>
              </a:ext>
            </a:extLst>
          </p:cNvPr>
          <p:cNvSpPr>
            <a:spLocks noGrp="1"/>
          </p:cNvSpPr>
          <p:nvPr>
            <p:ph type="dt" sz="half" idx="10"/>
          </p:nvPr>
        </p:nvSpPr>
        <p:spPr/>
        <p:txBody>
          <a:bodyPr/>
          <a:lstStyle>
            <a:lvl1pPr>
              <a:defRPr/>
            </a:lvl1pPr>
          </a:lstStyle>
          <a:p>
            <a:endParaRPr lang="en-US" altLang="en-US"/>
          </a:p>
        </p:txBody>
      </p:sp>
      <p:sp>
        <p:nvSpPr>
          <p:cNvPr id="6" name="Footer Placeholder 5">
            <a:extLst>
              <a:ext uri="{FF2B5EF4-FFF2-40B4-BE49-F238E27FC236}">
                <a16:creationId xmlns:a16="http://schemas.microsoft.com/office/drawing/2014/main" id="{C70BC72D-7517-4E0F-A607-188061B06D17}"/>
              </a:ext>
            </a:extLst>
          </p:cNvPr>
          <p:cNvSpPr>
            <a:spLocks noGrp="1"/>
          </p:cNvSpPr>
          <p:nvPr>
            <p:ph type="ftr" sz="quarter" idx="11"/>
          </p:nvPr>
        </p:nvSpPr>
        <p:spPr/>
        <p:txBody>
          <a:bodyPr/>
          <a:lstStyle>
            <a:lvl1pPr>
              <a:defRPr/>
            </a:lvl1pPr>
          </a:lstStyle>
          <a:p>
            <a:endParaRPr lang="en-US" altLang="en-US"/>
          </a:p>
        </p:txBody>
      </p:sp>
      <p:sp>
        <p:nvSpPr>
          <p:cNvPr id="7" name="Slide Number Placeholder 6">
            <a:extLst>
              <a:ext uri="{FF2B5EF4-FFF2-40B4-BE49-F238E27FC236}">
                <a16:creationId xmlns:a16="http://schemas.microsoft.com/office/drawing/2014/main" id="{EB3842BC-195C-4A9D-BAE6-2CD76E3A8C90}"/>
              </a:ext>
            </a:extLst>
          </p:cNvPr>
          <p:cNvSpPr>
            <a:spLocks noGrp="1"/>
          </p:cNvSpPr>
          <p:nvPr>
            <p:ph type="sldNum" sz="quarter" idx="12"/>
          </p:nvPr>
        </p:nvSpPr>
        <p:spPr/>
        <p:txBody>
          <a:bodyPr/>
          <a:lstStyle>
            <a:lvl1pPr>
              <a:defRPr/>
            </a:lvl1pPr>
          </a:lstStyle>
          <a:p>
            <a:fld id="{F70E82AF-B419-4040-B2D0-4ED353029594}" type="slidenum">
              <a:rPr lang="en-US" altLang="en-US"/>
              <a:pPr/>
              <a:t>‹#›</a:t>
            </a:fld>
            <a:endParaRPr lang="en-US" altLang="en-US"/>
          </a:p>
        </p:txBody>
      </p:sp>
    </p:spTree>
    <p:extLst>
      <p:ext uri="{BB962C8B-B14F-4D97-AF65-F5344CB8AC3E}">
        <p14:creationId xmlns:p14="http://schemas.microsoft.com/office/powerpoint/2010/main" val="7584853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638A1D3-5595-4313-AF9B-D458FE74A2D0}"/>
              </a:ext>
            </a:extLst>
          </p:cNvPr>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25DD7E47-C5E7-4A6C-8CB8-4C309EA0DD5C}"/>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BEC0A8D7-D8A8-4009-A9DE-BA45B02A69EA}"/>
              </a:ext>
            </a:extLst>
          </p:cNvPr>
          <p:cNvSpPr>
            <a:spLocks noGrp="1"/>
          </p:cNvSpPr>
          <p:nvPr>
            <p:ph sz="half" idx="2"/>
          </p:nvPr>
        </p:nvSpPr>
        <p:spPr>
          <a:xfrm>
            <a:off x="630238" y="2505075"/>
            <a:ext cx="386873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8DAADA81-E1CE-41B9-A869-58AAB52DCD2C}"/>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928C2D1D-17C1-47FA-835A-A5D37BBABC21}"/>
              </a:ext>
            </a:extLst>
          </p:cNvPr>
          <p:cNvSpPr>
            <a:spLocks noGrp="1"/>
          </p:cNvSpPr>
          <p:nvPr>
            <p:ph sz="quarter" idx="4"/>
          </p:nvPr>
        </p:nvSpPr>
        <p:spPr>
          <a:xfrm>
            <a:off x="4629150" y="2505075"/>
            <a:ext cx="38877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5F00016D-6AEC-4137-A261-4D8147948492}"/>
              </a:ext>
            </a:extLst>
          </p:cNvPr>
          <p:cNvSpPr>
            <a:spLocks noGrp="1"/>
          </p:cNvSpPr>
          <p:nvPr>
            <p:ph type="dt" sz="half" idx="10"/>
          </p:nvPr>
        </p:nvSpPr>
        <p:spPr/>
        <p:txBody>
          <a:bodyPr/>
          <a:lstStyle>
            <a:lvl1pPr>
              <a:defRPr/>
            </a:lvl1pPr>
          </a:lstStyle>
          <a:p>
            <a:endParaRPr lang="en-US" altLang="en-US"/>
          </a:p>
        </p:txBody>
      </p:sp>
      <p:sp>
        <p:nvSpPr>
          <p:cNvPr id="8" name="Footer Placeholder 7">
            <a:extLst>
              <a:ext uri="{FF2B5EF4-FFF2-40B4-BE49-F238E27FC236}">
                <a16:creationId xmlns:a16="http://schemas.microsoft.com/office/drawing/2014/main" id="{CB499DCB-6221-4124-BB51-B4181F6B108C}"/>
              </a:ext>
            </a:extLst>
          </p:cNvPr>
          <p:cNvSpPr>
            <a:spLocks noGrp="1"/>
          </p:cNvSpPr>
          <p:nvPr>
            <p:ph type="ftr" sz="quarter" idx="11"/>
          </p:nvPr>
        </p:nvSpPr>
        <p:spPr/>
        <p:txBody>
          <a:bodyPr/>
          <a:lstStyle>
            <a:lvl1pPr>
              <a:defRPr/>
            </a:lvl1pPr>
          </a:lstStyle>
          <a:p>
            <a:endParaRPr lang="en-US" altLang="en-US"/>
          </a:p>
        </p:txBody>
      </p:sp>
      <p:sp>
        <p:nvSpPr>
          <p:cNvPr id="9" name="Slide Number Placeholder 8">
            <a:extLst>
              <a:ext uri="{FF2B5EF4-FFF2-40B4-BE49-F238E27FC236}">
                <a16:creationId xmlns:a16="http://schemas.microsoft.com/office/drawing/2014/main" id="{8ABA89FF-DD15-4EB3-9366-F0B40999624A}"/>
              </a:ext>
            </a:extLst>
          </p:cNvPr>
          <p:cNvSpPr>
            <a:spLocks noGrp="1"/>
          </p:cNvSpPr>
          <p:nvPr>
            <p:ph type="sldNum" sz="quarter" idx="12"/>
          </p:nvPr>
        </p:nvSpPr>
        <p:spPr/>
        <p:txBody>
          <a:bodyPr/>
          <a:lstStyle>
            <a:lvl1pPr>
              <a:defRPr/>
            </a:lvl1pPr>
          </a:lstStyle>
          <a:p>
            <a:fld id="{DD06DD24-3CAD-4486-93E8-8060507307CB}" type="slidenum">
              <a:rPr lang="en-US" altLang="en-US"/>
              <a:pPr/>
              <a:t>‹#›</a:t>
            </a:fld>
            <a:endParaRPr lang="en-US" altLang="en-US"/>
          </a:p>
        </p:txBody>
      </p:sp>
    </p:spTree>
    <p:extLst>
      <p:ext uri="{BB962C8B-B14F-4D97-AF65-F5344CB8AC3E}">
        <p14:creationId xmlns:p14="http://schemas.microsoft.com/office/powerpoint/2010/main" val="7608038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03E770-363C-4319-BA48-073507048232}"/>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7F30DA55-E994-4CEA-8797-AF1BCC43A01F}"/>
              </a:ext>
            </a:extLst>
          </p:cNvPr>
          <p:cNvSpPr>
            <a:spLocks noGrp="1"/>
          </p:cNvSpPr>
          <p:nvPr>
            <p:ph type="dt" sz="half" idx="10"/>
          </p:nvPr>
        </p:nvSpPr>
        <p:spPr/>
        <p:txBody>
          <a:bodyPr/>
          <a:lstStyle>
            <a:lvl1pPr>
              <a:defRPr/>
            </a:lvl1pPr>
          </a:lstStyle>
          <a:p>
            <a:endParaRPr lang="en-US" altLang="en-US"/>
          </a:p>
        </p:txBody>
      </p:sp>
      <p:sp>
        <p:nvSpPr>
          <p:cNvPr id="4" name="Footer Placeholder 3">
            <a:extLst>
              <a:ext uri="{FF2B5EF4-FFF2-40B4-BE49-F238E27FC236}">
                <a16:creationId xmlns:a16="http://schemas.microsoft.com/office/drawing/2014/main" id="{15157A19-AADE-481F-B5D8-8A17D25B99F6}"/>
              </a:ext>
            </a:extLst>
          </p:cNvPr>
          <p:cNvSpPr>
            <a:spLocks noGrp="1"/>
          </p:cNvSpPr>
          <p:nvPr>
            <p:ph type="ftr" sz="quarter" idx="11"/>
          </p:nvPr>
        </p:nvSpPr>
        <p:spPr/>
        <p:txBody>
          <a:bodyPr/>
          <a:lstStyle>
            <a:lvl1pPr>
              <a:defRPr/>
            </a:lvl1pPr>
          </a:lstStyle>
          <a:p>
            <a:endParaRPr lang="en-US" altLang="en-US"/>
          </a:p>
        </p:txBody>
      </p:sp>
      <p:sp>
        <p:nvSpPr>
          <p:cNvPr id="5" name="Slide Number Placeholder 4">
            <a:extLst>
              <a:ext uri="{FF2B5EF4-FFF2-40B4-BE49-F238E27FC236}">
                <a16:creationId xmlns:a16="http://schemas.microsoft.com/office/drawing/2014/main" id="{A94B36C1-3B38-4B0E-9CBF-017733DC7C3C}"/>
              </a:ext>
            </a:extLst>
          </p:cNvPr>
          <p:cNvSpPr>
            <a:spLocks noGrp="1"/>
          </p:cNvSpPr>
          <p:nvPr>
            <p:ph type="sldNum" sz="quarter" idx="12"/>
          </p:nvPr>
        </p:nvSpPr>
        <p:spPr/>
        <p:txBody>
          <a:bodyPr/>
          <a:lstStyle>
            <a:lvl1pPr>
              <a:defRPr/>
            </a:lvl1pPr>
          </a:lstStyle>
          <a:p>
            <a:fld id="{A5FD9650-364D-43FF-877D-9718A05DD319}" type="slidenum">
              <a:rPr lang="en-US" altLang="en-US"/>
              <a:pPr/>
              <a:t>‹#›</a:t>
            </a:fld>
            <a:endParaRPr lang="en-US" altLang="en-US"/>
          </a:p>
        </p:txBody>
      </p:sp>
    </p:spTree>
    <p:extLst>
      <p:ext uri="{BB962C8B-B14F-4D97-AF65-F5344CB8AC3E}">
        <p14:creationId xmlns:p14="http://schemas.microsoft.com/office/powerpoint/2010/main" val="26273320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CF8B5DC-14B0-425A-9F4A-AE0B754A53A7}"/>
              </a:ext>
            </a:extLst>
          </p:cNvPr>
          <p:cNvSpPr>
            <a:spLocks noGrp="1"/>
          </p:cNvSpPr>
          <p:nvPr>
            <p:ph type="dt" sz="half" idx="10"/>
          </p:nvPr>
        </p:nvSpPr>
        <p:spPr/>
        <p:txBody>
          <a:bodyPr/>
          <a:lstStyle>
            <a:lvl1pPr>
              <a:defRPr/>
            </a:lvl1pPr>
          </a:lstStyle>
          <a:p>
            <a:endParaRPr lang="en-US" altLang="en-US"/>
          </a:p>
        </p:txBody>
      </p:sp>
      <p:sp>
        <p:nvSpPr>
          <p:cNvPr id="3" name="Footer Placeholder 2">
            <a:extLst>
              <a:ext uri="{FF2B5EF4-FFF2-40B4-BE49-F238E27FC236}">
                <a16:creationId xmlns:a16="http://schemas.microsoft.com/office/drawing/2014/main" id="{5B8AE0F6-6163-44A7-AA92-AB4D73B45E1B}"/>
              </a:ext>
            </a:extLst>
          </p:cNvPr>
          <p:cNvSpPr>
            <a:spLocks noGrp="1"/>
          </p:cNvSpPr>
          <p:nvPr>
            <p:ph type="ftr" sz="quarter" idx="11"/>
          </p:nvPr>
        </p:nvSpPr>
        <p:spPr/>
        <p:txBody>
          <a:bodyPr/>
          <a:lstStyle>
            <a:lvl1pPr>
              <a:defRPr/>
            </a:lvl1pPr>
          </a:lstStyle>
          <a:p>
            <a:endParaRPr lang="en-US" altLang="en-US"/>
          </a:p>
        </p:txBody>
      </p:sp>
      <p:sp>
        <p:nvSpPr>
          <p:cNvPr id="4" name="Slide Number Placeholder 3">
            <a:extLst>
              <a:ext uri="{FF2B5EF4-FFF2-40B4-BE49-F238E27FC236}">
                <a16:creationId xmlns:a16="http://schemas.microsoft.com/office/drawing/2014/main" id="{D61EF5CD-5C16-4C18-B958-8E15747847A5}"/>
              </a:ext>
            </a:extLst>
          </p:cNvPr>
          <p:cNvSpPr>
            <a:spLocks noGrp="1"/>
          </p:cNvSpPr>
          <p:nvPr>
            <p:ph type="sldNum" sz="quarter" idx="12"/>
          </p:nvPr>
        </p:nvSpPr>
        <p:spPr/>
        <p:txBody>
          <a:bodyPr/>
          <a:lstStyle>
            <a:lvl1pPr>
              <a:defRPr/>
            </a:lvl1pPr>
          </a:lstStyle>
          <a:p>
            <a:fld id="{DF8ABE8A-5995-422E-84AA-01A935851679}" type="slidenum">
              <a:rPr lang="en-US" altLang="en-US"/>
              <a:pPr/>
              <a:t>‹#›</a:t>
            </a:fld>
            <a:endParaRPr lang="en-US" altLang="en-US"/>
          </a:p>
        </p:txBody>
      </p:sp>
    </p:spTree>
    <p:extLst>
      <p:ext uri="{BB962C8B-B14F-4D97-AF65-F5344CB8AC3E}">
        <p14:creationId xmlns:p14="http://schemas.microsoft.com/office/powerpoint/2010/main" val="35288634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A2C811E-F33C-4962-A634-B3CCA756C2B5}"/>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5B4107FB-E94E-4DE8-8A0D-E497A098E384}"/>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FA17EA31-C9BC-43F0-9B69-FB285EAC5D97}"/>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53CFF8EA-763B-4FD7-98C7-C284B960002A}"/>
              </a:ext>
            </a:extLst>
          </p:cNvPr>
          <p:cNvSpPr>
            <a:spLocks noGrp="1"/>
          </p:cNvSpPr>
          <p:nvPr>
            <p:ph type="dt" sz="half" idx="10"/>
          </p:nvPr>
        </p:nvSpPr>
        <p:spPr/>
        <p:txBody>
          <a:bodyPr/>
          <a:lstStyle>
            <a:lvl1pPr>
              <a:defRPr/>
            </a:lvl1pPr>
          </a:lstStyle>
          <a:p>
            <a:endParaRPr lang="en-US" altLang="en-US"/>
          </a:p>
        </p:txBody>
      </p:sp>
      <p:sp>
        <p:nvSpPr>
          <p:cNvPr id="6" name="Footer Placeholder 5">
            <a:extLst>
              <a:ext uri="{FF2B5EF4-FFF2-40B4-BE49-F238E27FC236}">
                <a16:creationId xmlns:a16="http://schemas.microsoft.com/office/drawing/2014/main" id="{1D71965B-4AE9-4993-B3BB-C8F15CEAD959}"/>
              </a:ext>
            </a:extLst>
          </p:cNvPr>
          <p:cNvSpPr>
            <a:spLocks noGrp="1"/>
          </p:cNvSpPr>
          <p:nvPr>
            <p:ph type="ftr" sz="quarter" idx="11"/>
          </p:nvPr>
        </p:nvSpPr>
        <p:spPr/>
        <p:txBody>
          <a:bodyPr/>
          <a:lstStyle>
            <a:lvl1pPr>
              <a:defRPr/>
            </a:lvl1pPr>
          </a:lstStyle>
          <a:p>
            <a:endParaRPr lang="en-US" altLang="en-US"/>
          </a:p>
        </p:txBody>
      </p:sp>
      <p:sp>
        <p:nvSpPr>
          <p:cNvPr id="7" name="Slide Number Placeholder 6">
            <a:extLst>
              <a:ext uri="{FF2B5EF4-FFF2-40B4-BE49-F238E27FC236}">
                <a16:creationId xmlns:a16="http://schemas.microsoft.com/office/drawing/2014/main" id="{2EC5214B-F86D-4C98-B545-959C40902405}"/>
              </a:ext>
            </a:extLst>
          </p:cNvPr>
          <p:cNvSpPr>
            <a:spLocks noGrp="1"/>
          </p:cNvSpPr>
          <p:nvPr>
            <p:ph type="sldNum" sz="quarter" idx="12"/>
          </p:nvPr>
        </p:nvSpPr>
        <p:spPr/>
        <p:txBody>
          <a:bodyPr/>
          <a:lstStyle>
            <a:lvl1pPr>
              <a:defRPr/>
            </a:lvl1pPr>
          </a:lstStyle>
          <a:p>
            <a:fld id="{C940FF51-D6C6-430D-88A1-6D86076D5205}" type="slidenum">
              <a:rPr lang="en-US" altLang="en-US"/>
              <a:pPr/>
              <a:t>‹#›</a:t>
            </a:fld>
            <a:endParaRPr lang="en-US" altLang="en-US"/>
          </a:p>
        </p:txBody>
      </p:sp>
    </p:spTree>
    <p:extLst>
      <p:ext uri="{BB962C8B-B14F-4D97-AF65-F5344CB8AC3E}">
        <p14:creationId xmlns:p14="http://schemas.microsoft.com/office/powerpoint/2010/main" val="36552897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B9597C-40A0-4710-A038-66E5A1288E24}"/>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2F0B9FF2-54B3-4D37-9DF2-90433FB86983}"/>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FBF08581-D785-4C4E-AB46-7EC814A4B12E}"/>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5B3C778C-8C2E-4C5C-8D45-1E704ED5C7FC}"/>
              </a:ext>
            </a:extLst>
          </p:cNvPr>
          <p:cNvSpPr>
            <a:spLocks noGrp="1"/>
          </p:cNvSpPr>
          <p:nvPr>
            <p:ph type="dt" sz="half" idx="10"/>
          </p:nvPr>
        </p:nvSpPr>
        <p:spPr/>
        <p:txBody>
          <a:bodyPr/>
          <a:lstStyle>
            <a:lvl1pPr>
              <a:defRPr/>
            </a:lvl1pPr>
          </a:lstStyle>
          <a:p>
            <a:endParaRPr lang="en-US" altLang="en-US"/>
          </a:p>
        </p:txBody>
      </p:sp>
      <p:sp>
        <p:nvSpPr>
          <p:cNvPr id="6" name="Footer Placeholder 5">
            <a:extLst>
              <a:ext uri="{FF2B5EF4-FFF2-40B4-BE49-F238E27FC236}">
                <a16:creationId xmlns:a16="http://schemas.microsoft.com/office/drawing/2014/main" id="{AA48646E-8CE4-44D2-B335-DA2026E8E389}"/>
              </a:ext>
            </a:extLst>
          </p:cNvPr>
          <p:cNvSpPr>
            <a:spLocks noGrp="1"/>
          </p:cNvSpPr>
          <p:nvPr>
            <p:ph type="ftr" sz="quarter" idx="11"/>
          </p:nvPr>
        </p:nvSpPr>
        <p:spPr/>
        <p:txBody>
          <a:bodyPr/>
          <a:lstStyle>
            <a:lvl1pPr>
              <a:defRPr/>
            </a:lvl1pPr>
          </a:lstStyle>
          <a:p>
            <a:endParaRPr lang="en-US" altLang="en-US"/>
          </a:p>
        </p:txBody>
      </p:sp>
      <p:sp>
        <p:nvSpPr>
          <p:cNvPr id="7" name="Slide Number Placeholder 6">
            <a:extLst>
              <a:ext uri="{FF2B5EF4-FFF2-40B4-BE49-F238E27FC236}">
                <a16:creationId xmlns:a16="http://schemas.microsoft.com/office/drawing/2014/main" id="{0EA47F5A-812B-418D-9AEC-2390B934FBB1}"/>
              </a:ext>
            </a:extLst>
          </p:cNvPr>
          <p:cNvSpPr>
            <a:spLocks noGrp="1"/>
          </p:cNvSpPr>
          <p:nvPr>
            <p:ph type="sldNum" sz="quarter" idx="12"/>
          </p:nvPr>
        </p:nvSpPr>
        <p:spPr/>
        <p:txBody>
          <a:bodyPr/>
          <a:lstStyle>
            <a:lvl1pPr>
              <a:defRPr/>
            </a:lvl1pPr>
          </a:lstStyle>
          <a:p>
            <a:fld id="{205008AB-3C85-4220-88AC-FB4AD815B7B8}" type="slidenum">
              <a:rPr lang="en-US" altLang="en-US"/>
              <a:pPr/>
              <a:t>‹#›</a:t>
            </a:fld>
            <a:endParaRPr lang="en-US" altLang="en-US"/>
          </a:p>
        </p:txBody>
      </p:sp>
    </p:spTree>
    <p:extLst>
      <p:ext uri="{BB962C8B-B14F-4D97-AF65-F5344CB8AC3E}">
        <p14:creationId xmlns:p14="http://schemas.microsoft.com/office/powerpoint/2010/main" val="127897877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3CCD913E-F711-48F3-B902-4A9FF04143F1}"/>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27" name="Rectangle 3">
            <a:extLst>
              <a:ext uri="{FF2B5EF4-FFF2-40B4-BE49-F238E27FC236}">
                <a16:creationId xmlns:a16="http://schemas.microsoft.com/office/drawing/2014/main" id="{A35E9927-0E87-4C70-86DC-FDAC29A69BAC}"/>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28" name="Rectangle 4">
            <a:extLst>
              <a:ext uri="{FF2B5EF4-FFF2-40B4-BE49-F238E27FC236}">
                <a16:creationId xmlns:a16="http://schemas.microsoft.com/office/drawing/2014/main" id="{822627A1-5B8A-427B-BF64-1D0CF1F1E8DA}"/>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en-US"/>
          </a:p>
        </p:txBody>
      </p:sp>
      <p:sp>
        <p:nvSpPr>
          <p:cNvPr id="1029" name="Rectangle 5">
            <a:extLst>
              <a:ext uri="{FF2B5EF4-FFF2-40B4-BE49-F238E27FC236}">
                <a16:creationId xmlns:a16="http://schemas.microsoft.com/office/drawing/2014/main" id="{A1FA66D9-DF86-406B-9364-8DF9931E2435}"/>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en-US"/>
          </a:p>
        </p:txBody>
      </p:sp>
      <p:sp>
        <p:nvSpPr>
          <p:cNvPr id="1030" name="Rectangle 6">
            <a:extLst>
              <a:ext uri="{FF2B5EF4-FFF2-40B4-BE49-F238E27FC236}">
                <a16:creationId xmlns:a16="http://schemas.microsoft.com/office/drawing/2014/main" id="{2ECDEB02-DD5E-4247-B682-6774F38FA03D}"/>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78C042B2-5AAF-4F7A-9CE6-102E0A0E761B}" type="slidenum">
              <a:rPr lang="en-US" altLang="en-US"/>
              <a:pPr/>
              <a:t>‹#›</a:t>
            </a:fld>
            <a:endParaRPr lang="en-US"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defRPr>
      </a:lvl2pPr>
      <a:lvl3pPr algn="ctr" rtl="0" fontAlgn="base">
        <a:spcBef>
          <a:spcPct val="0"/>
        </a:spcBef>
        <a:spcAft>
          <a:spcPct val="0"/>
        </a:spcAft>
        <a:defRPr sz="4400">
          <a:solidFill>
            <a:schemeClr val="tx2"/>
          </a:solidFill>
          <a:latin typeface="Arial" panose="020B0604020202020204" pitchFamily="34" charset="0"/>
        </a:defRPr>
      </a:lvl3pPr>
      <a:lvl4pPr algn="ctr" rtl="0" fontAlgn="base">
        <a:spcBef>
          <a:spcPct val="0"/>
        </a:spcBef>
        <a:spcAft>
          <a:spcPct val="0"/>
        </a:spcAft>
        <a:defRPr sz="4400">
          <a:solidFill>
            <a:schemeClr val="tx2"/>
          </a:solidFill>
          <a:latin typeface="Arial" panose="020B0604020202020204" pitchFamily="34" charset="0"/>
        </a:defRPr>
      </a:lvl4pPr>
      <a:lvl5pPr algn="ctr" rtl="0" fontAlgn="base">
        <a:spcBef>
          <a:spcPct val="0"/>
        </a:spcBef>
        <a:spcAft>
          <a:spcPct val="0"/>
        </a:spcAft>
        <a:defRPr sz="4400">
          <a:solidFill>
            <a:schemeClr val="tx2"/>
          </a:solidFill>
          <a:latin typeface="Arial" panose="020B0604020202020204" pitchFamily="34" charset="0"/>
        </a:defRPr>
      </a:lvl5pPr>
      <a:lvl6pPr marL="457200" algn="ctr" rtl="0" fontAlgn="base">
        <a:spcBef>
          <a:spcPct val="0"/>
        </a:spcBef>
        <a:spcAft>
          <a:spcPct val="0"/>
        </a:spcAft>
        <a:defRPr sz="4400">
          <a:solidFill>
            <a:schemeClr val="tx2"/>
          </a:solidFill>
          <a:latin typeface="Arial" panose="020B0604020202020204" pitchFamily="34" charset="0"/>
        </a:defRPr>
      </a:lvl6pPr>
      <a:lvl7pPr marL="914400" algn="ctr" rtl="0" fontAlgn="base">
        <a:spcBef>
          <a:spcPct val="0"/>
        </a:spcBef>
        <a:spcAft>
          <a:spcPct val="0"/>
        </a:spcAft>
        <a:defRPr sz="4400">
          <a:solidFill>
            <a:schemeClr val="tx2"/>
          </a:solidFill>
          <a:latin typeface="Arial" panose="020B0604020202020204" pitchFamily="34" charset="0"/>
        </a:defRPr>
      </a:lvl7pPr>
      <a:lvl8pPr marL="1371600" algn="ctr" rtl="0" fontAlgn="base">
        <a:spcBef>
          <a:spcPct val="0"/>
        </a:spcBef>
        <a:spcAft>
          <a:spcPct val="0"/>
        </a:spcAft>
        <a:defRPr sz="4400">
          <a:solidFill>
            <a:schemeClr val="tx2"/>
          </a:solidFill>
          <a:latin typeface="Arial" panose="020B0604020202020204" pitchFamily="34" charset="0"/>
        </a:defRPr>
      </a:lvl8pPr>
      <a:lvl9pPr marL="1828800" algn="ctr" rtl="0" fontAlgn="base">
        <a:spcBef>
          <a:spcPct val="0"/>
        </a:spcBef>
        <a:spcAft>
          <a:spcPct val="0"/>
        </a:spcAft>
        <a:defRPr sz="4400">
          <a:solidFill>
            <a:schemeClr val="tx2"/>
          </a:solidFill>
          <a:latin typeface="Arial" panose="020B0604020202020204" pitchFamily="34" charset="0"/>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reeform 2">
            <a:extLst>
              <a:ext uri="{FF2B5EF4-FFF2-40B4-BE49-F238E27FC236}">
                <a16:creationId xmlns:a16="http://schemas.microsoft.com/office/drawing/2014/main" id="{B1601B60-166F-47F0-B029-D197ACB63EC4}"/>
              </a:ext>
            </a:extLst>
          </p:cNvPr>
          <p:cNvSpPr>
            <a:spLocks/>
          </p:cNvSpPr>
          <p:nvPr/>
        </p:nvSpPr>
        <p:spPr bwMode="auto">
          <a:xfrm>
            <a:off x="3048000" y="1524000"/>
            <a:ext cx="2684463" cy="773113"/>
          </a:xfrm>
          <a:custGeom>
            <a:avLst/>
            <a:gdLst>
              <a:gd name="T0" fmla="*/ 0 w 1691"/>
              <a:gd name="T1" fmla="*/ 257 h 487"/>
              <a:gd name="T2" fmla="*/ 672 w 1691"/>
              <a:gd name="T3" fmla="*/ 257 h 487"/>
              <a:gd name="T4" fmla="*/ 720 w 1691"/>
              <a:gd name="T5" fmla="*/ 257 h 487"/>
              <a:gd name="T6" fmla="*/ 768 w 1691"/>
              <a:gd name="T7" fmla="*/ 257 h 487"/>
              <a:gd name="T8" fmla="*/ 795 w 1691"/>
              <a:gd name="T9" fmla="*/ 38 h 487"/>
              <a:gd name="T10" fmla="*/ 848 w 1691"/>
              <a:gd name="T11" fmla="*/ 481 h 487"/>
              <a:gd name="T12" fmla="*/ 901 w 1691"/>
              <a:gd name="T13" fmla="*/ 76 h 487"/>
              <a:gd name="T14" fmla="*/ 939 w 1691"/>
              <a:gd name="T15" fmla="*/ 326 h 487"/>
              <a:gd name="T16" fmla="*/ 992 w 1691"/>
              <a:gd name="T17" fmla="*/ 257 h 487"/>
              <a:gd name="T18" fmla="*/ 1056 w 1691"/>
              <a:gd name="T19" fmla="*/ 257 h 487"/>
              <a:gd name="T20" fmla="*/ 1691 w 1691"/>
              <a:gd name="T21" fmla="*/ 257 h 4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691" h="487">
                <a:moveTo>
                  <a:pt x="0" y="257"/>
                </a:moveTo>
                <a:cubicBezTo>
                  <a:pt x="276" y="257"/>
                  <a:pt x="552" y="257"/>
                  <a:pt x="672" y="257"/>
                </a:cubicBezTo>
                <a:cubicBezTo>
                  <a:pt x="792" y="257"/>
                  <a:pt x="704" y="257"/>
                  <a:pt x="720" y="257"/>
                </a:cubicBezTo>
                <a:cubicBezTo>
                  <a:pt x="736" y="257"/>
                  <a:pt x="755" y="293"/>
                  <a:pt x="768" y="257"/>
                </a:cubicBezTo>
                <a:cubicBezTo>
                  <a:pt x="780" y="220"/>
                  <a:pt x="781" y="0"/>
                  <a:pt x="795" y="38"/>
                </a:cubicBezTo>
                <a:cubicBezTo>
                  <a:pt x="808" y="75"/>
                  <a:pt x="830" y="474"/>
                  <a:pt x="848" y="481"/>
                </a:cubicBezTo>
                <a:cubicBezTo>
                  <a:pt x="865" y="487"/>
                  <a:pt x="885" y="101"/>
                  <a:pt x="901" y="76"/>
                </a:cubicBezTo>
                <a:cubicBezTo>
                  <a:pt x="916" y="50"/>
                  <a:pt x="923" y="295"/>
                  <a:pt x="939" y="326"/>
                </a:cubicBezTo>
                <a:cubicBezTo>
                  <a:pt x="954" y="356"/>
                  <a:pt x="972" y="268"/>
                  <a:pt x="992" y="257"/>
                </a:cubicBezTo>
                <a:cubicBezTo>
                  <a:pt x="1011" y="245"/>
                  <a:pt x="939" y="257"/>
                  <a:pt x="1056" y="257"/>
                </a:cubicBezTo>
                <a:cubicBezTo>
                  <a:pt x="1172" y="257"/>
                  <a:pt x="1431" y="257"/>
                  <a:pt x="1691" y="257"/>
                </a:cubicBezTo>
              </a:path>
            </a:pathLst>
          </a:custGeom>
          <a:noFill/>
          <a:ln w="9525">
            <a:solidFill>
              <a:schemeClr val="accent2"/>
            </a:solidFill>
            <a:round/>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 name="TextBox 2">
            <a:extLst>
              <a:ext uri="{FF2B5EF4-FFF2-40B4-BE49-F238E27FC236}">
                <a16:creationId xmlns:a16="http://schemas.microsoft.com/office/drawing/2014/main" id="{C19F0211-6ABA-488E-9992-D16C41B72340}"/>
              </a:ext>
            </a:extLst>
          </p:cNvPr>
          <p:cNvSpPr txBox="1"/>
          <p:nvPr/>
        </p:nvSpPr>
        <p:spPr>
          <a:xfrm>
            <a:off x="2590800" y="3198167"/>
            <a:ext cx="4343400" cy="461665"/>
          </a:xfrm>
          <a:prstGeom prst="rect">
            <a:avLst/>
          </a:prstGeom>
          <a:noFill/>
        </p:spPr>
        <p:txBody>
          <a:bodyPr wrap="square" rtlCol="0">
            <a:spAutoFit/>
          </a:bodyPr>
          <a:lstStyle/>
          <a:p>
            <a:r>
              <a:rPr lang="en-US" sz="2400" dirty="0">
                <a:latin typeface="Times New Roman" panose="02020603050405020304" pitchFamily="18" charset="0"/>
                <a:cs typeface="Times New Roman" panose="02020603050405020304" pitchFamily="18" charset="0"/>
              </a:rPr>
              <a:t>Measurement Model Examples</a:t>
            </a:r>
          </a:p>
        </p:txBody>
      </p:sp>
    </p:spTree>
    <p:extLst>
      <p:ext uri="{BB962C8B-B14F-4D97-AF65-F5344CB8AC3E}">
        <p14:creationId xmlns:p14="http://schemas.microsoft.com/office/powerpoint/2010/main" val="364253165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73D4DDE1-95D0-40D5-A5D6-5EE570EBD59C}"/>
              </a:ext>
            </a:extLst>
          </p:cNvPr>
          <p:cNvSpPr txBox="1"/>
          <p:nvPr/>
        </p:nvSpPr>
        <p:spPr>
          <a:xfrm>
            <a:off x="2590800" y="914400"/>
            <a:ext cx="4572000" cy="523220"/>
          </a:xfrm>
          <a:prstGeom prst="rect">
            <a:avLst/>
          </a:prstGeom>
          <a:noFill/>
        </p:spPr>
        <p:txBody>
          <a:bodyPr wrap="square">
            <a:spAutoFit/>
          </a:bodyPr>
          <a:lstStyle/>
          <a:p>
            <a:r>
              <a:rPr lang="en-US" altLang="en-US" sz="2800" i="1" dirty="0">
                <a:solidFill>
                  <a:srgbClr val="009900"/>
                </a:solidFill>
                <a:latin typeface="Times New Roman" panose="02020603050405020304" pitchFamily="18" charset="0"/>
                <a:cs typeface="Times New Roman" panose="02020603050405020304" pitchFamily="18" charset="0"/>
              </a:rPr>
              <a:t>Learning Objectives</a:t>
            </a:r>
          </a:p>
        </p:txBody>
      </p:sp>
      <p:sp>
        <p:nvSpPr>
          <p:cNvPr id="4" name="TextBox 3">
            <a:extLst>
              <a:ext uri="{FF2B5EF4-FFF2-40B4-BE49-F238E27FC236}">
                <a16:creationId xmlns:a16="http://schemas.microsoft.com/office/drawing/2014/main" id="{190E2D53-45B4-401A-BB4A-F6B6BF2FFB0C}"/>
              </a:ext>
            </a:extLst>
          </p:cNvPr>
          <p:cNvSpPr txBox="1"/>
          <p:nvPr/>
        </p:nvSpPr>
        <p:spPr>
          <a:xfrm>
            <a:off x="1066800" y="2039005"/>
            <a:ext cx="6781800" cy="2677656"/>
          </a:xfrm>
          <a:prstGeom prst="rect">
            <a:avLst/>
          </a:prstGeom>
          <a:noFill/>
        </p:spPr>
        <p:txBody>
          <a:bodyPr wrap="square" rtlCol="0">
            <a:spAutoFit/>
          </a:bodyPr>
          <a:lstStyle/>
          <a:p>
            <a:r>
              <a:rPr lang="en-US" sz="2400" dirty="0">
                <a:latin typeface="Times New Roman" panose="02020603050405020304" pitchFamily="18" charset="0"/>
                <a:cs typeface="Times New Roman" panose="02020603050405020304" pitchFamily="18" charset="0"/>
              </a:rPr>
              <a:t>Comparison of the measured signals and the signals predicted by a measurement model for three common reference reflectors:</a:t>
            </a:r>
          </a:p>
          <a:p>
            <a:endParaRPr lang="en-US" sz="2400" dirty="0">
              <a:latin typeface="Times New Roman" panose="02020603050405020304" pitchFamily="18" charset="0"/>
              <a:cs typeface="Times New Roman" panose="02020603050405020304" pitchFamily="18" charset="0"/>
            </a:endParaRPr>
          </a:p>
          <a:p>
            <a:r>
              <a:rPr lang="en-US" sz="2400" dirty="0">
                <a:latin typeface="Times New Roman" panose="02020603050405020304" pitchFamily="18" charset="0"/>
                <a:cs typeface="Times New Roman" panose="02020603050405020304" pitchFamily="18" charset="0"/>
              </a:rPr>
              <a:t>spherical pore</a:t>
            </a:r>
          </a:p>
          <a:p>
            <a:r>
              <a:rPr lang="en-US" sz="2400" dirty="0">
                <a:latin typeface="Times New Roman" panose="02020603050405020304" pitchFamily="18" charset="0"/>
                <a:cs typeface="Times New Roman" panose="02020603050405020304" pitchFamily="18" charset="0"/>
              </a:rPr>
              <a:t>flat-bottom hole (flat crack)</a:t>
            </a:r>
          </a:p>
          <a:p>
            <a:r>
              <a:rPr lang="en-US" sz="2400" dirty="0">
                <a:latin typeface="Times New Roman" panose="02020603050405020304" pitchFamily="18" charset="0"/>
                <a:cs typeface="Times New Roman" panose="02020603050405020304" pitchFamily="18" charset="0"/>
              </a:rPr>
              <a:t>side-drilled hole</a:t>
            </a:r>
          </a:p>
        </p:txBody>
      </p:sp>
    </p:spTree>
    <p:extLst>
      <p:ext uri="{BB962C8B-B14F-4D97-AF65-F5344CB8AC3E}">
        <p14:creationId xmlns:p14="http://schemas.microsoft.com/office/powerpoint/2010/main" val="33842015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53" name="Group 5">
            <a:extLst>
              <a:ext uri="{FF2B5EF4-FFF2-40B4-BE49-F238E27FC236}">
                <a16:creationId xmlns:a16="http://schemas.microsoft.com/office/drawing/2014/main" id="{23F20A7A-2692-4B03-BA23-8CAC5011A877}"/>
              </a:ext>
            </a:extLst>
          </p:cNvPr>
          <p:cNvGrpSpPr>
            <a:grpSpLocks/>
          </p:cNvGrpSpPr>
          <p:nvPr/>
        </p:nvGrpSpPr>
        <p:grpSpPr bwMode="auto">
          <a:xfrm>
            <a:off x="3352800" y="838200"/>
            <a:ext cx="3783013" cy="2636838"/>
            <a:chOff x="187" y="96"/>
            <a:chExt cx="2383" cy="1661"/>
          </a:xfrm>
        </p:grpSpPr>
        <p:sp>
          <p:nvSpPr>
            <p:cNvPr id="2054" name="Line 6">
              <a:extLst>
                <a:ext uri="{FF2B5EF4-FFF2-40B4-BE49-F238E27FC236}">
                  <a16:creationId xmlns:a16="http://schemas.microsoft.com/office/drawing/2014/main" id="{1FFD7A28-C451-4090-A679-653C1793DEB0}"/>
                </a:ext>
              </a:extLst>
            </p:cNvPr>
            <p:cNvSpPr>
              <a:spLocks noChangeShapeType="1"/>
            </p:cNvSpPr>
            <p:nvPr/>
          </p:nvSpPr>
          <p:spPr bwMode="auto">
            <a:xfrm>
              <a:off x="384" y="1152"/>
              <a:ext cx="768"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55" name="Line 7">
              <a:extLst>
                <a:ext uri="{FF2B5EF4-FFF2-40B4-BE49-F238E27FC236}">
                  <a16:creationId xmlns:a16="http://schemas.microsoft.com/office/drawing/2014/main" id="{58CB0167-0183-4E21-B7DE-AF2008C40D46}"/>
                </a:ext>
              </a:extLst>
            </p:cNvPr>
            <p:cNvSpPr>
              <a:spLocks noChangeShapeType="1"/>
            </p:cNvSpPr>
            <p:nvPr/>
          </p:nvSpPr>
          <p:spPr bwMode="auto">
            <a:xfrm>
              <a:off x="1392" y="1152"/>
              <a:ext cx="768"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grpSp>
          <p:nvGrpSpPr>
            <p:cNvPr id="2056" name="Group 8">
              <a:extLst>
                <a:ext uri="{FF2B5EF4-FFF2-40B4-BE49-F238E27FC236}">
                  <a16:creationId xmlns:a16="http://schemas.microsoft.com/office/drawing/2014/main" id="{2316992C-7A5F-4250-BA58-0F5F6429C6C5}"/>
                </a:ext>
              </a:extLst>
            </p:cNvPr>
            <p:cNvGrpSpPr>
              <a:grpSpLocks/>
            </p:cNvGrpSpPr>
            <p:nvPr/>
          </p:nvGrpSpPr>
          <p:grpSpPr bwMode="auto">
            <a:xfrm>
              <a:off x="816" y="96"/>
              <a:ext cx="992" cy="210"/>
              <a:chOff x="2495" y="1344"/>
              <a:chExt cx="1135" cy="258"/>
            </a:xfrm>
          </p:grpSpPr>
          <p:sp>
            <p:nvSpPr>
              <p:cNvPr id="2057" name="Oval 9">
                <a:extLst>
                  <a:ext uri="{FF2B5EF4-FFF2-40B4-BE49-F238E27FC236}">
                    <a16:creationId xmlns:a16="http://schemas.microsoft.com/office/drawing/2014/main" id="{410440D6-7480-4577-9525-85BA59BA0B62}"/>
                  </a:ext>
                </a:extLst>
              </p:cNvPr>
              <p:cNvSpPr>
                <a:spLocks noChangeArrowheads="1"/>
              </p:cNvSpPr>
              <p:nvPr/>
            </p:nvSpPr>
            <p:spPr bwMode="auto">
              <a:xfrm>
                <a:off x="2591"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58" name="Oval 10">
                <a:extLst>
                  <a:ext uri="{FF2B5EF4-FFF2-40B4-BE49-F238E27FC236}">
                    <a16:creationId xmlns:a16="http://schemas.microsoft.com/office/drawing/2014/main" id="{9B7815BC-1053-450E-B27E-1ABED722BFE5}"/>
                  </a:ext>
                </a:extLst>
              </p:cNvPr>
              <p:cNvSpPr>
                <a:spLocks noChangeArrowheads="1"/>
              </p:cNvSpPr>
              <p:nvPr/>
            </p:nvSpPr>
            <p:spPr bwMode="auto">
              <a:xfrm>
                <a:off x="2735"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59" name="Oval 11">
                <a:extLst>
                  <a:ext uri="{FF2B5EF4-FFF2-40B4-BE49-F238E27FC236}">
                    <a16:creationId xmlns:a16="http://schemas.microsoft.com/office/drawing/2014/main" id="{B4875BFB-B409-4556-9DAA-7A9802703672}"/>
                  </a:ext>
                </a:extLst>
              </p:cNvPr>
              <p:cNvSpPr>
                <a:spLocks noChangeArrowheads="1"/>
              </p:cNvSpPr>
              <p:nvPr/>
            </p:nvSpPr>
            <p:spPr bwMode="auto">
              <a:xfrm>
                <a:off x="2879"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60" name="Oval 12">
                <a:extLst>
                  <a:ext uri="{FF2B5EF4-FFF2-40B4-BE49-F238E27FC236}">
                    <a16:creationId xmlns:a16="http://schemas.microsoft.com/office/drawing/2014/main" id="{B70FB9D9-194C-49DC-988F-263CA6484357}"/>
                  </a:ext>
                </a:extLst>
              </p:cNvPr>
              <p:cNvSpPr>
                <a:spLocks noChangeArrowheads="1"/>
              </p:cNvSpPr>
              <p:nvPr/>
            </p:nvSpPr>
            <p:spPr bwMode="auto">
              <a:xfrm>
                <a:off x="3023"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61" name="Oval 13">
                <a:extLst>
                  <a:ext uri="{FF2B5EF4-FFF2-40B4-BE49-F238E27FC236}">
                    <a16:creationId xmlns:a16="http://schemas.microsoft.com/office/drawing/2014/main" id="{D2501136-4C27-49C1-94E0-EAFBEEC6C6D0}"/>
                  </a:ext>
                </a:extLst>
              </p:cNvPr>
              <p:cNvSpPr>
                <a:spLocks noChangeArrowheads="1"/>
              </p:cNvSpPr>
              <p:nvPr/>
            </p:nvSpPr>
            <p:spPr bwMode="auto">
              <a:xfrm>
                <a:off x="3167"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62" name="Oval 14">
                <a:extLst>
                  <a:ext uri="{FF2B5EF4-FFF2-40B4-BE49-F238E27FC236}">
                    <a16:creationId xmlns:a16="http://schemas.microsoft.com/office/drawing/2014/main" id="{333CED06-F74A-48EF-9ACF-FD65C14ACCC3}"/>
                  </a:ext>
                </a:extLst>
              </p:cNvPr>
              <p:cNvSpPr>
                <a:spLocks noChangeArrowheads="1"/>
              </p:cNvSpPr>
              <p:nvPr/>
            </p:nvSpPr>
            <p:spPr bwMode="auto">
              <a:xfrm>
                <a:off x="3311"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63" name="Rectangle 15">
                <a:extLst>
                  <a:ext uri="{FF2B5EF4-FFF2-40B4-BE49-F238E27FC236}">
                    <a16:creationId xmlns:a16="http://schemas.microsoft.com/office/drawing/2014/main" id="{663A40A8-1F13-4814-97BD-A9D91D4CFC14}"/>
                  </a:ext>
                </a:extLst>
              </p:cNvPr>
              <p:cNvSpPr>
                <a:spLocks noChangeArrowheads="1"/>
              </p:cNvSpPr>
              <p:nvPr/>
            </p:nvSpPr>
            <p:spPr bwMode="auto">
              <a:xfrm>
                <a:off x="2495" y="1344"/>
                <a:ext cx="1135" cy="183"/>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grpSp>
        <p:grpSp>
          <p:nvGrpSpPr>
            <p:cNvPr id="2064" name="Group 16">
              <a:extLst>
                <a:ext uri="{FF2B5EF4-FFF2-40B4-BE49-F238E27FC236}">
                  <a16:creationId xmlns:a16="http://schemas.microsoft.com/office/drawing/2014/main" id="{9DDD505A-ED47-4B20-9461-FA994A7576C9}"/>
                </a:ext>
              </a:extLst>
            </p:cNvPr>
            <p:cNvGrpSpPr>
              <a:grpSpLocks/>
            </p:cNvGrpSpPr>
            <p:nvPr/>
          </p:nvGrpSpPr>
          <p:grpSpPr bwMode="auto">
            <a:xfrm rot="5400000">
              <a:off x="548" y="460"/>
              <a:ext cx="440" cy="287"/>
              <a:chOff x="1296" y="1296"/>
              <a:chExt cx="624" cy="336"/>
            </a:xfrm>
          </p:grpSpPr>
          <p:sp>
            <p:nvSpPr>
              <p:cNvPr id="2065" name="Rectangle 17">
                <a:extLst>
                  <a:ext uri="{FF2B5EF4-FFF2-40B4-BE49-F238E27FC236}">
                    <a16:creationId xmlns:a16="http://schemas.microsoft.com/office/drawing/2014/main" id="{2396ABC0-7BBC-443D-A827-D24A9D4DA73E}"/>
                  </a:ext>
                </a:extLst>
              </p:cNvPr>
              <p:cNvSpPr>
                <a:spLocks noChangeArrowheads="1"/>
              </p:cNvSpPr>
              <p:nvPr/>
            </p:nvSpPr>
            <p:spPr bwMode="auto">
              <a:xfrm>
                <a:off x="1440" y="1296"/>
                <a:ext cx="480" cy="336"/>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66" name="Rectangle 18">
                <a:extLst>
                  <a:ext uri="{FF2B5EF4-FFF2-40B4-BE49-F238E27FC236}">
                    <a16:creationId xmlns:a16="http://schemas.microsoft.com/office/drawing/2014/main" id="{2EAAFB2B-D12C-47FB-BF14-E635D44DD423}"/>
                  </a:ext>
                </a:extLst>
              </p:cNvPr>
              <p:cNvSpPr>
                <a:spLocks noChangeArrowheads="1"/>
              </p:cNvSpPr>
              <p:nvPr/>
            </p:nvSpPr>
            <p:spPr bwMode="auto">
              <a:xfrm>
                <a:off x="1392"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67" name="Rectangle 19">
                <a:extLst>
                  <a:ext uri="{FF2B5EF4-FFF2-40B4-BE49-F238E27FC236}">
                    <a16:creationId xmlns:a16="http://schemas.microsoft.com/office/drawing/2014/main" id="{77AA0DC6-C008-4330-B30B-1BD1EFFE190F}"/>
                  </a:ext>
                </a:extLst>
              </p:cNvPr>
              <p:cNvSpPr>
                <a:spLocks noChangeArrowheads="1"/>
              </p:cNvSpPr>
              <p:nvPr/>
            </p:nvSpPr>
            <p:spPr bwMode="auto">
              <a:xfrm>
                <a:off x="1344" y="1416"/>
                <a:ext cx="47" cy="72"/>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68" name="Rectangle 20">
                <a:extLst>
                  <a:ext uri="{FF2B5EF4-FFF2-40B4-BE49-F238E27FC236}">
                    <a16:creationId xmlns:a16="http://schemas.microsoft.com/office/drawing/2014/main" id="{1A2F1ECD-074D-4D4F-9042-63E5B259F122}"/>
                  </a:ext>
                </a:extLst>
              </p:cNvPr>
              <p:cNvSpPr>
                <a:spLocks noChangeArrowheads="1"/>
              </p:cNvSpPr>
              <p:nvPr/>
            </p:nvSpPr>
            <p:spPr bwMode="auto">
              <a:xfrm>
                <a:off x="1296"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grpSp>
        <p:grpSp>
          <p:nvGrpSpPr>
            <p:cNvPr id="2069" name="Group 21">
              <a:extLst>
                <a:ext uri="{FF2B5EF4-FFF2-40B4-BE49-F238E27FC236}">
                  <a16:creationId xmlns:a16="http://schemas.microsoft.com/office/drawing/2014/main" id="{0806267F-A252-4C1D-8AB0-DC525F63F14C}"/>
                </a:ext>
              </a:extLst>
            </p:cNvPr>
            <p:cNvGrpSpPr>
              <a:grpSpLocks/>
            </p:cNvGrpSpPr>
            <p:nvPr/>
          </p:nvGrpSpPr>
          <p:grpSpPr bwMode="auto">
            <a:xfrm rot="5400000">
              <a:off x="1508" y="460"/>
              <a:ext cx="440" cy="287"/>
              <a:chOff x="1296" y="1296"/>
              <a:chExt cx="624" cy="336"/>
            </a:xfrm>
          </p:grpSpPr>
          <p:sp>
            <p:nvSpPr>
              <p:cNvPr id="2070" name="Rectangle 22">
                <a:extLst>
                  <a:ext uri="{FF2B5EF4-FFF2-40B4-BE49-F238E27FC236}">
                    <a16:creationId xmlns:a16="http://schemas.microsoft.com/office/drawing/2014/main" id="{C420CF64-F207-447E-9640-286D7843CE5E}"/>
                  </a:ext>
                </a:extLst>
              </p:cNvPr>
              <p:cNvSpPr>
                <a:spLocks noChangeArrowheads="1"/>
              </p:cNvSpPr>
              <p:nvPr/>
            </p:nvSpPr>
            <p:spPr bwMode="auto">
              <a:xfrm>
                <a:off x="1440" y="1296"/>
                <a:ext cx="480" cy="336"/>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71" name="Rectangle 23">
                <a:extLst>
                  <a:ext uri="{FF2B5EF4-FFF2-40B4-BE49-F238E27FC236}">
                    <a16:creationId xmlns:a16="http://schemas.microsoft.com/office/drawing/2014/main" id="{AE1952AE-148A-473B-B896-BA236FB2703D}"/>
                  </a:ext>
                </a:extLst>
              </p:cNvPr>
              <p:cNvSpPr>
                <a:spLocks noChangeArrowheads="1"/>
              </p:cNvSpPr>
              <p:nvPr/>
            </p:nvSpPr>
            <p:spPr bwMode="auto">
              <a:xfrm>
                <a:off x="1392"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72" name="Rectangle 24">
                <a:extLst>
                  <a:ext uri="{FF2B5EF4-FFF2-40B4-BE49-F238E27FC236}">
                    <a16:creationId xmlns:a16="http://schemas.microsoft.com/office/drawing/2014/main" id="{A320E1B0-D97D-4113-895B-575B2E646FA6}"/>
                  </a:ext>
                </a:extLst>
              </p:cNvPr>
              <p:cNvSpPr>
                <a:spLocks noChangeArrowheads="1"/>
              </p:cNvSpPr>
              <p:nvPr/>
            </p:nvSpPr>
            <p:spPr bwMode="auto">
              <a:xfrm>
                <a:off x="1344" y="1416"/>
                <a:ext cx="47" cy="72"/>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73" name="Rectangle 25">
                <a:extLst>
                  <a:ext uri="{FF2B5EF4-FFF2-40B4-BE49-F238E27FC236}">
                    <a16:creationId xmlns:a16="http://schemas.microsoft.com/office/drawing/2014/main" id="{9EF9519F-40E5-4611-909D-B16628FB1888}"/>
                  </a:ext>
                </a:extLst>
              </p:cNvPr>
              <p:cNvSpPr>
                <a:spLocks noChangeArrowheads="1"/>
              </p:cNvSpPr>
              <p:nvPr/>
            </p:nvSpPr>
            <p:spPr bwMode="auto">
              <a:xfrm>
                <a:off x="1296"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grpSp>
        <p:sp>
          <p:nvSpPr>
            <p:cNvPr id="2074" name="Line 26">
              <a:extLst>
                <a:ext uri="{FF2B5EF4-FFF2-40B4-BE49-F238E27FC236}">
                  <a16:creationId xmlns:a16="http://schemas.microsoft.com/office/drawing/2014/main" id="{D45589DA-ADCC-480A-AEA2-67545CD4CAF4}"/>
                </a:ext>
              </a:extLst>
            </p:cNvPr>
            <p:cNvSpPr>
              <a:spLocks noChangeShapeType="1"/>
            </p:cNvSpPr>
            <p:nvPr/>
          </p:nvSpPr>
          <p:spPr bwMode="auto">
            <a:xfrm>
              <a:off x="720" y="864"/>
              <a:ext cx="0" cy="240"/>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75" name="Line 27">
              <a:extLst>
                <a:ext uri="{FF2B5EF4-FFF2-40B4-BE49-F238E27FC236}">
                  <a16:creationId xmlns:a16="http://schemas.microsoft.com/office/drawing/2014/main" id="{31D713B9-50CB-4886-955B-77788430D429}"/>
                </a:ext>
              </a:extLst>
            </p:cNvPr>
            <p:cNvSpPr>
              <a:spLocks noChangeShapeType="1"/>
            </p:cNvSpPr>
            <p:nvPr/>
          </p:nvSpPr>
          <p:spPr bwMode="auto">
            <a:xfrm flipV="1">
              <a:off x="816" y="864"/>
              <a:ext cx="0" cy="240"/>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76" name="Freeform 28">
              <a:extLst>
                <a:ext uri="{FF2B5EF4-FFF2-40B4-BE49-F238E27FC236}">
                  <a16:creationId xmlns:a16="http://schemas.microsoft.com/office/drawing/2014/main" id="{EB57CC45-286A-4887-8C2E-065BD29F6509}"/>
                </a:ext>
              </a:extLst>
            </p:cNvPr>
            <p:cNvSpPr>
              <a:spLocks/>
            </p:cNvSpPr>
            <p:nvPr/>
          </p:nvSpPr>
          <p:spPr bwMode="auto">
            <a:xfrm>
              <a:off x="372" y="1133"/>
              <a:ext cx="778" cy="338"/>
            </a:xfrm>
            <a:custGeom>
              <a:avLst/>
              <a:gdLst>
                <a:gd name="T0" fmla="*/ 0 w 778"/>
                <a:gd name="T1" fmla="*/ 22 h 338"/>
                <a:gd name="T2" fmla="*/ 34 w 778"/>
                <a:gd name="T3" fmla="*/ 105 h 338"/>
                <a:gd name="T4" fmla="*/ 90 w 778"/>
                <a:gd name="T5" fmla="*/ 195 h 338"/>
                <a:gd name="T6" fmla="*/ 145 w 778"/>
                <a:gd name="T7" fmla="*/ 237 h 338"/>
                <a:gd name="T8" fmla="*/ 166 w 778"/>
                <a:gd name="T9" fmla="*/ 258 h 338"/>
                <a:gd name="T10" fmla="*/ 187 w 778"/>
                <a:gd name="T11" fmla="*/ 300 h 338"/>
                <a:gd name="T12" fmla="*/ 250 w 778"/>
                <a:gd name="T13" fmla="*/ 327 h 338"/>
                <a:gd name="T14" fmla="*/ 597 w 778"/>
                <a:gd name="T15" fmla="*/ 293 h 338"/>
                <a:gd name="T16" fmla="*/ 673 w 778"/>
                <a:gd name="T17" fmla="*/ 175 h 338"/>
                <a:gd name="T18" fmla="*/ 749 w 778"/>
                <a:gd name="T19" fmla="*/ 140 h 338"/>
                <a:gd name="T20" fmla="*/ 770 w 778"/>
                <a:gd name="T21" fmla="*/ 50 h 338"/>
                <a:gd name="T22" fmla="*/ 777 w 778"/>
                <a:gd name="T23" fmla="*/ 22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78" h="338">
                  <a:moveTo>
                    <a:pt x="0" y="22"/>
                  </a:moveTo>
                  <a:cubicBezTo>
                    <a:pt x="10" y="52"/>
                    <a:pt x="24" y="76"/>
                    <a:pt x="34" y="105"/>
                  </a:cubicBezTo>
                  <a:cubicBezTo>
                    <a:pt x="43" y="174"/>
                    <a:pt x="29" y="178"/>
                    <a:pt x="90" y="195"/>
                  </a:cubicBezTo>
                  <a:cubicBezTo>
                    <a:pt x="113" y="210"/>
                    <a:pt x="119" y="228"/>
                    <a:pt x="145" y="237"/>
                  </a:cubicBezTo>
                  <a:cubicBezTo>
                    <a:pt x="152" y="244"/>
                    <a:pt x="161" y="250"/>
                    <a:pt x="166" y="258"/>
                  </a:cubicBezTo>
                  <a:cubicBezTo>
                    <a:pt x="180" y="280"/>
                    <a:pt x="163" y="281"/>
                    <a:pt x="187" y="300"/>
                  </a:cubicBezTo>
                  <a:cubicBezTo>
                    <a:pt x="201" y="311"/>
                    <a:pt x="233" y="321"/>
                    <a:pt x="250" y="327"/>
                  </a:cubicBezTo>
                  <a:cubicBezTo>
                    <a:pt x="474" y="321"/>
                    <a:pt x="463" y="338"/>
                    <a:pt x="597" y="293"/>
                  </a:cubicBezTo>
                  <a:cubicBezTo>
                    <a:pt x="645" y="260"/>
                    <a:pt x="638" y="209"/>
                    <a:pt x="673" y="175"/>
                  </a:cubicBezTo>
                  <a:cubicBezTo>
                    <a:pt x="693" y="155"/>
                    <a:pt x="723" y="147"/>
                    <a:pt x="749" y="140"/>
                  </a:cubicBezTo>
                  <a:cubicBezTo>
                    <a:pt x="778" y="97"/>
                    <a:pt x="757" y="136"/>
                    <a:pt x="770" y="50"/>
                  </a:cubicBezTo>
                  <a:cubicBezTo>
                    <a:pt x="778" y="0"/>
                    <a:pt x="777" y="45"/>
                    <a:pt x="777" y="22"/>
                  </a:cubicBezTo>
                </a:path>
              </a:pathLst>
            </a:custGeom>
            <a:solidFill>
              <a:srgbClr val="DDDDDD"/>
            </a:soli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77" name="Line 29">
              <a:extLst>
                <a:ext uri="{FF2B5EF4-FFF2-40B4-BE49-F238E27FC236}">
                  <a16:creationId xmlns:a16="http://schemas.microsoft.com/office/drawing/2014/main" id="{C40541BB-11FA-4B2F-8F4A-4B4B0F556527}"/>
                </a:ext>
              </a:extLst>
            </p:cNvPr>
            <p:cNvSpPr>
              <a:spLocks noChangeShapeType="1"/>
            </p:cNvSpPr>
            <p:nvPr/>
          </p:nvSpPr>
          <p:spPr bwMode="auto">
            <a:xfrm flipH="1">
              <a:off x="432" y="816"/>
              <a:ext cx="144"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78" name="Line 30">
              <a:extLst>
                <a:ext uri="{FF2B5EF4-FFF2-40B4-BE49-F238E27FC236}">
                  <a16:creationId xmlns:a16="http://schemas.microsoft.com/office/drawing/2014/main" id="{08A16014-24F9-49B6-98B5-209B6063596B}"/>
                </a:ext>
              </a:extLst>
            </p:cNvPr>
            <p:cNvSpPr>
              <a:spLocks noChangeShapeType="1"/>
            </p:cNvSpPr>
            <p:nvPr/>
          </p:nvSpPr>
          <p:spPr bwMode="auto">
            <a:xfrm>
              <a:off x="480" y="816"/>
              <a:ext cx="0" cy="336"/>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79" name="Text Box 31">
              <a:extLst>
                <a:ext uri="{FF2B5EF4-FFF2-40B4-BE49-F238E27FC236}">
                  <a16:creationId xmlns:a16="http://schemas.microsoft.com/office/drawing/2014/main" id="{ECEDABC7-22E8-4D12-BEC1-FC2397CCE2B4}"/>
                </a:ext>
              </a:extLst>
            </p:cNvPr>
            <p:cNvSpPr txBox="1">
              <a:spLocks noChangeArrowheads="1"/>
            </p:cNvSpPr>
            <p:nvPr/>
          </p:nvSpPr>
          <p:spPr bwMode="auto">
            <a:xfrm>
              <a:off x="187" y="822"/>
              <a:ext cx="314"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000"/>
                <a:t>  50.8</a:t>
              </a:r>
            </a:p>
            <a:p>
              <a:r>
                <a:rPr lang="en-US" altLang="en-US" sz="1000"/>
                <a:t>  mm</a:t>
              </a:r>
            </a:p>
          </p:txBody>
        </p:sp>
        <p:sp>
          <p:nvSpPr>
            <p:cNvPr id="2080" name="Freeform 32">
              <a:extLst>
                <a:ext uri="{FF2B5EF4-FFF2-40B4-BE49-F238E27FC236}">
                  <a16:creationId xmlns:a16="http://schemas.microsoft.com/office/drawing/2014/main" id="{A00B9DC2-65A9-470A-8C73-B8AA15257400}"/>
                </a:ext>
              </a:extLst>
            </p:cNvPr>
            <p:cNvSpPr>
              <a:spLocks/>
            </p:cNvSpPr>
            <p:nvPr/>
          </p:nvSpPr>
          <p:spPr bwMode="auto">
            <a:xfrm>
              <a:off x="1392" y="1138"/>
              <a:ext cx="778" cy="338"/>
            </a:xfrm>
            <a:custGeom>
              <a:avLst/>
              <a:gdLst>
                <a:gd name="T0" fmla="*/ 0 w 778"/>
                <a:gd name="T1" fmla="*/ 22 h 338"/>
                <a:gd name="T2" fmla="*/ 34 w 778"/>
                <a:gd name="T3" fmla="*/ 105 h 338"/>
                <a:gd name="T4" fmla="*/ 90 w 778"/>
                <a:gd name="T5" fmla="*/ 195 h 338"/>
                <a:gd name="T6" fmla="*/ 145 w 778"/>
                <a:gd name="T7" fmla="*/ 237 h 338"/>
                <a:gd name="T8" fmla="*/ 166 w 778"/>
                <a:gd name="T9" fmla="*/ 258 h 338"/>
                <a:gd name="T10" fmla="*/ 187 w 778"/>
                <a:gd name="T11" fmla="*/ 300 h 338"/>
                <a:gd name="T12" fmla="*/ 250 w 778"/>
                <a:gd name="T13" fmla="*/ 327 h 338"/>
                <a:gd name="T14" fmla="*/ 597 w 778"/>
                <a:gd name="T15" fmla="*/ 293 h 338"/>
                <a:gd name="T16" fmla="*/ 673 w 778"/>
                <a:gd name="T17" fmla="*/ 175 h 338"/>
                <a:gd name="T18" fmla="*/ 749 w 778"/>
                <a:gd name="T19" fmla="*/ 140 h 338"/>
                <a:gd name="T20" fmla="*/ 770 w 778"/>
                <a:gd name="T21" fmla="*/ 50 h 338"/>
                <a:gd name="T22" fmla="*/ 777 w 778"/>
                <a:gd name="T23" fmla="*/ 22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78" h="338">
                  <a:moveTo>
                    <a:pt x="0" y="22"/>
                  </a:moveTo>
                  <a:cubicBezTo>
                    <a:pt x="10" y="52"/>
                    <a:pt x="24" y="76"/>
                    <a:pt x="34" y="105"/>
                  </a:cubicBezTo>
                  <a:cubicBezTo>
                    <a:pt x="43" y="174"/>
                    <a:pt x="29" y="178"/>
                    <a:pt x="90" y="195"/>
                  </a:cubicBezTo>
                  <a:cubicBezTo>
                    <a:pt x="113" y="210"/>
                    <a:pt x="119" y="228"/>
                    <a:pt x="145" y="237"/>
                  </a:cubicBezTo>
                  <a:cubicBezTo>
                    <a:pt x="152" y="244"/>
                    <a:pt x="161" y="250"/>
                    <a:pt x="166" y="258"/>
                  </a:cubicBezTo>
                  <a:cubicBezTo>
                    <a:pt x="180" y="280"/>
                    <a:pt x="163" y="281"/>
                    <a:pt x="187" y="300"/>
                  </a:cubicBezTo>
                  <a:cubicBezTo>
                    <a:pt x="201" y="311"/>
                    <a:pt x="233" y="321"/>
                    <a:pt x="250" y="327"/>
                  </a:cubicBezTo>
                  <a:cubicBezTo>
                    <a:pt x="474" y="321"/>
                    <a:pt x="463" y="338"/>
                    <a:pt x="597" y="293"/>
                  </a:cubicBezTo>
                  <a:cubicBezTo>
                    <a:pt x="645" y="260"/>
                    <a:pt x="638" y="209"/>
                    <a:pt x="673" y="175"/>
                  </a:cubicBezTo>
                  <a:cubicBezTo>
                    <a:pt x="693" y="155"/>
                    <a:pt x="723" y="147"/>
                    <a:pt x="749" y="140"/>
                  </a:cubicBezTo>
                  <a:cubicBezTo>
                    <a:pt x="778" y="97"/>
                    <a:pt x="757" y="136"/>
                    <a:pt x="770" y="50"/>
                  </a:cubicBezTo>
                  <a:cubicBezTo>
                    <a:pt x="778" y="0"/>
                    <a:pt x="777" y="45"/>
                    <a:pt x="777" y="22"/>
                  </a:cubicBezTo>
                </a:path>
              </a:pathLst>
            </a:custGeom>
            <a:solidFill>
              <a:srgbClr val="DDDDDD"/>
            </a:soli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81" name="Oval 33">
              <a:extLst>
                <a:ext uri="{FF2B5EF4-FFF2-40B4-BE49-F238E27FC236}">
                  <a16:creationId xmlns:a16="http://schemas.microsoft.com/office/drawing/2014/main" id="{81D7E007-7BD2-4B38-A5AC-10DE2F09FEAF}"/>
                </a:ext>
              </a:extLst>
            </p:cNvPr>
            <p:cNvSpPr>
              <a:spLocks noChangeArrowheads="1"/>
            </p:cNvSpPr>
            <p:nvPr/>
          </p:nvSpPr>
          <p:spPr bwMode="auto">
            <a:xfrm>
              <a:off x="1694" y="1344"/>
              <a:ext cx="48" cy="48"/>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82" name="Line 34">
              <a:extLst>
                <a:ext uri="{FF2B5EF4-FFF2-40B4-BE49-F238E27FC236}">
                  <a16:creationId xmlns:a16="http://schemas.microsoft.com/office/drawing/2014/main" id="{39064C1A-0283-487C-B5E3-E20362896837}"/>
                </a:ext>
              </a:extLst>
            </p:cNvPr>
            <p:cNvSpPr>
              <a:spLocks noChangeShapeType="1"/>
            </p:cNvSpPr>
            <p:nvPr/>
          </p:nvSpPr>
          <p:spPr bwMode="auto">
            <a:xfrm>
              <a:off x="1680" y="864"/>
              <a:ext cx="0" cy="192"/>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83" name="Line 35">
              <a:extLst>
                <a:ext uri="{FF2B5EF4-FFF2-40B4-BE49-F238E27FC236}">
                  <a16:creationId xmlns:a16="http://schemas.microsoft.com/office/drawing/2014/main" id="{825ECC97-E180-4997-860F-6FA5EB3AC168}"/>
                </a:ext>
              </a:extLst>
            </p:cNvPr>
            <p:cNvSpPr>
              <a:spLocks noChangeShapeType="1"/>
            </p:cNvSpPr>
            <p:nvPr/>
          </p:nvSpPr>
          <p:spPr bwMode="auto">
            <a:xfrm>
              <a:off x="1680" y="1200"/>
              <a:ext cx="0" cy="96"/>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84" name="Line 36">
              <a:extLst>
                <a:ext uri="{FF2B5EF4-FFF2-40B4-BE49-F238E27FC236}">
                  <a16:creationId xmlns:a16="http://schemas.microsoft.com/office/drawing/2014/main" id="{66EB0956-34EC-4784-B42D-1F44E017EE10}"/>
                </a:ext>
              </a:extLst>
            </p:cNvPr>
            <p:cNvSpPr>
              <a:spLocks noChangeShapeType="1"/>
            </p:cNvSpPr>
            <p:nvPr/>
          </p:nvSpPr>
          <p:spPr bwMode="auto">
            <a:xfrm flipV="1">
              <a:off x="1776" y="864"/>
              <a:ext cx="0" cy="192"/>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85" name="Line 37">
              <a:extLst>
                <a:ext uri="{FF2B5EF4-FFF2-40B4-BE49-F238E27FC236}">
                  <a16:creationId xmlns:a16="http://schemas.microsoft.com/office/drawing/2014/main" id="{7A613A76-018F-4E98-92A6-BCBB208B4423}"/>
                </a:ext>
              </a:extLst>
            </p:cNvPr>
            <p:cNvSpPr>
              <a:spLocks noChangeShapeType="1"/>
            </p:cNvSpPr>
            <p:nvPr/>
          </p:nvSpPr>
          <p:spPr bwMode="auto">
            <a:xfrm flipV="1">
              <a:off x="1776" y="1200"/>
              <a:ext cx="0" cy="96"/>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86" name="Line 38">
              <a:extLst>
                <a:ext uri="{FF2B5EF4-FFF2-40B4-BE49-F238E27FC236}">
                  <a16:creationId xmlns:a16="http://schemas.microsoft.com/office/drawing/2014/main" id="{4BF1D080-D2C7-49E0-9F60-12D10781E51D}"/>
                </a:ext>
              </a:extLst>
            </p:cNvPr>
            <p:cNvSpPr>
              <a:spLocks noChangeShapeType="1"/>
            </p:cNvSpPr>
            <p:nvPr/>
          </p:nvSpPr>
          <p:spPr bwMode="auto">
            <a:xfrm>
              <a:off x="1776" y="1392"/>
              <a:ext cx="624"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87" name="Line 39">
              <a:extLst>
                <a:ext uri="{FF2B5EF4-FFF2-40B4-BE49-F238E27FC236}">
                  <a16:creationId xmlns:a16="http://schemas.microsoft.com/office/drawing/2014/main" id="{8EC8249B-B3EC-4745-9164-C912C8CE0FBE}"/>
                </a:ext>
              </a:extLst>
            </p:cNvPr>
            <p:cNvSpPr>
              <a:spLocks noChangeShapeType="1"/>
            </p:cNvSpPr>
            <p:nvPr/>
          </p:nvSpPr>
          <p:spPr bwMode="auto">
            <a:xfrm>
              <a:off x="2208" y="1152"/>
              <a:ext cx="144"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88" name="Line 40">
              <a:extLst>
                <a:ext uri="{FF2B5EF4-FFF2-40B4-BE49-F238E27FC236}">
                  <a16:creationId xmlns:a16="http://schemas.microsoft.com/office/drawing/2014/main" id="{13116F65-9F43-4508-828F-C7A0A8751891}"/>
                </a:ext>
              </a:extLst>
            </p:cNvPr>
            <p:cNvSpPr>
              <a:spLocks noChangeShapeType="1"/>
            </p:cNvSpPr>
            <p:nvPr/>
          </p:nvSpPr>
          <p:spPr bwMode="auto">
            <a:xfrm>
              <a:off x="2256" y="1152"/>
              <a:ext cx="0" cy="240"/>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89" name="Text Box 41">
              <a:extLst>
                <a:ext uri="{FF2B5EF4-FFF2-40B4-BE49-F238E27FC236}">
                  <a16:creationId xmlns:a16="http://schemas.microsoft.com/office/drawing/2014/main" id="{1443A189-0757-4687-ACDD-B503A85AE7BE}"/>
                </a:ext>
              </a:extLst>
            </p:cNvPr>
            <p:cNvSpPr txBox="1">
              <a:spLocks noChangeArrowheads="1"/>
            </p:cNvSpPr>
            <p:nvPr/>
          </p:nvSpPr>
          <p:spPr bwMode="auto">
            <a:xfrm>
              <a:off x="2256" y="1152"/>
              <a:ext cx="314"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000"/>
                <a:t>19.63</a:t>
              </a:r>
            </a:p>
            <a:p>
              <a:r>
                <a:rPr lang="en-US" altLang="en-US" sz="1000"/>
                <a:t>mm</a:t>
              </a:r>
            </a:p>
          </p:txBody>
        </p:sp>
        <p:sp>
          <p:nvSpPr>
            <p:cNvPr id="2090" name="Text Box 42">
              <a:extLst>
                <a:ext uri="{FF2B5EF4-FFF2-40B4-BE49-F238E27FC236}">
                  <a16:creationId xmlns:a16="http://schemas.microsoft.com/office/drawing/2014/main" id="{DEEC354D-FF6C-4F6A-ABFF-7BE49FD58D1D}"/>
                </a:ext>
              </a:extLst>
            </p:cNvPr>
            <p:cNvSpPr txBox="1">
              <a:spLocks noChangeArrowheads="1"/>
            </p:cNvSpPr>
            <p:nvPr/>
          </p:nvSpPr>
          <p:spPr bwMode="auto">
            <a:xfrm>
              <a:off x="642" y="1570"/>
              <a:ext cx="233"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(a)</a:t>
              </a:r>
            </a:p>
          </p:txBody>
        </p:sp>
        <p:sp>
          <p:nvSpPr>
            <p:cNvPr id="2091" name="Text Box 43">
              <a:extLst>
                <a:ext uri="{FF2B5EF4-FFF2-40B4-BE49-F238E27FC236}">
                  <a16:creationId xmlns:a16="http://schemas.microsoft.com/office/drawing/2014/main" id="{09A7B9B8-75F9-47BE-A83A-7DFEEF83261D}"/>
                </a:ext>
              </a:extLst>
            </p:cNvPr>
            <p:cNvSpPr txBox="1">
              <a:spLocks noChangeArrowheads="1"/>
            </p:cNvSpPr>
            <p:nvPr/>
          </p:nvSpPr>
          <p:spPr bwMode="auto">
            <a:xfrm>
              <a:off x="1618" y="1584"/>
              <a:ext cx="233"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(b)</a:t>
              </a:r>
            </a:p>
          </p:txBody>
        </p:sp>
      </p:grpSp>
      <p:grpSp>
        <p:nvGrpSpPr>
          <p:cNvPr id="2417" name="Group 369">
            <a:extLst>
              <a:ext uri="{FF2B5EF4-FFF2-40B4-BE49-F238E27FC236}">
                <a16:creationId xmlns:a16="http://schemas.microsoft.com/office/drawing/2014/main" id="{59D3BC1C-A419-4A1C-9336-0AF5FA5064E6}"/>
              </a:ext>
            </a:extLst>
          </p:cNvPr>
          <p:cNvGrpSpPr>
            <a:grpSpLocks/>
          </p:cNvGrpSpPr>
          <p:nvPr/>
        </p:nvGrpSpPr>
        <p:grpSpPr bwMode="auto">
          <a:xfrm>
            <a:off x="4267200" y="3352800"/>
            <a:ext cx="3467100" cy="2951163"/>
            <a:chOff x="2688" y="2112"/>
            <a:chExt cx="2184" cy="1859"/>
          </a:xfrm>
        </p:grpSpPr>
        <p:sp>
          <p:nvSpPr>
            <p:cNvPr id="2182" name="Rectangle 134">
              <a:extLst>
                <a:ext uri="{FF2B5EF4-FFF2-40B4-BE49-F238E27FC236}">
                  <a16:creationId xmlns:a16="http://schemas.microsoft.com/office/drawing/2014/main" id="{65FD0FF8-8C5A-430E-A07F-F253377C8E19}"/>
                </a:ext>
              </a:extLst>
            </p:cNvPr>
            <p:cNvSpPr>
              <a:spLocks noChangeArrowheads="1"/>
            </p:cNvSpPr>
            <p:nvPr/>
          </p:nvSpPr>
          <p:spPr bwMode="auto">
            <a:xfrm>
              <a:off x="3036" y="2249"/>
              <a:ext cx="1783" cy="1403"/>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83" name="Rectangle 135">
              <a:extLst>
                <a:ext uri="{FF2B5EF4-FFF2-40B4-BE49-F238E27FC236}">
                  <a16:creationId xmlns:a16="http://schemas.microsoft.com/office/drawing/2014/main" id="{97BB4EE8-3ABB-4A1F-A435-19376DBDA89C}"/>
                </a:ext>
              </a:extLst>
            </p:cNvPr>
            <p:cNvSpPr>
              <a:spLocks noChangeArrowheads="1"/>
            </p:cNvSpPr>
            <p:nvPr/>
          </p:nvSpPr>
          <p:spPr bwMode="auto">
            <a:xfrm>
              <a:off x="3036" y="2249"/>
              <a:ext cx="1783" cy="1403"/>
            </a:xfrm>
            <a:prstGeom prst="rect">
              <a:avLst/>
            </a:prstGeom>
            <a:noFill/>
            <a:ln w="0">
              <a:solidFill>
                <a:srgbClr val="FFFFFF"/>
              </a:solidFill>
              <a:miter lim="800000"/>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184" name="Line 136">
              <a:extLst>
                <a:ext uri="{FF2B5EF4-FFF2-40B4-BE49-F238E27FC236}">
                  <a16:creationId xmlns:a16="http://schemas.microsoft.com/office/drawing/2014/main" id="{908B85F1-FCDD-45C8-8235-7FBDB634C583}"/>
                </a:ext>
              </a:extLst>
            </p:cNvPr>
            <p:cNvSpPr>
              <a:spLocks noChangeShapeType="1"/>
            </p:cNvSpPr>
            <p:nvPr/>
          </p:nvSpPr>
          <p:spPr bwMode="auto">
            <a:xfrm>
              <a:off x="3036" y="2249"/>
              <a:ext cx="1783"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85" name="Freeform 137">
              <a:extLst>
                <a:ext uri="{FF2B5EF4-FFF2-40B4-BE49-F238E27FC236}">
                  <a16:creationId xmlns:a16="http://schemas.microsoft.com/office/drawing/2014/main" id="{D8CE96E8-ADFE-4760-AA2D-C3142E30AF0B}"/>
                </a:ext>
              </a:extLst>
            </p:cNvPr>
            <p:cNvSpPr>
              <a:spLocks/>
            </p:cNvSpPr>
            <p:nvPr/>
          </p:nvSpPr>
          <p:spPr bwMode="auto">
            <a:xfrm>
              <a:off x="3036" y="2249"/>
              <a:ext cx="1783" cy="1403"/>
            </a:xfrm>
            <a:custGeom>
              <a:avLst/>
              <a:gdLst>
                <a:gd name="T0" fmla="*/ 0 w 434"/>
                <a:gd name="T1" fmla="*/ 342 h 342"/>
                <a:gd name="T2" fmla="*/ 434 w 434"/>
                <a:gd name="T3" fmla="*/ 342 h 342"/>
                <a:gd name="T4" fmla="*/ 434 w 434"/>
                <a:gd name="T5" fmla="*/ 0 h 342"/>
              </a:gdLst>
              <a:ahLst/>
              <a:cxnLst>
                <a:cxn ang="0">
                  <a:pos x="T0" y="T1"/>
                </a:cxn>
                <a:cxn ang="0">
                  <a:pos x="T2" y="T3"/>
                </a:cxn>
                <a:cxn ang="0">
                  <a:pos x="T4" y="T5"/>
                </a:cxn>
              </a:cxnLst>
              <a:rect l="0" t="0" r="r" b="b"/>
              <a:pathLst>
                <a:path w="434" h="342">
                  <a:moveTo>
                    <a:pt x="0" y="342"/>
                  </a:moveTo>
                  <a:lnTo>
                    <a:pt x="434" y="342"/>
                  </a:lnTo>
                  <a:lnTo>
                    <a:pt x="434" y="0"/>
                  </a:lnTo>
                </a:path>
              </a:pathLst>
            </a:custGeom>
            <a:noFill/>
            <a:ln w="0">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186" name="Line 138">
              <a:extLst>
                <a:ext uri="{FF2B5EF4-FFF2-40B4-BE49-F238E27FC236}">
                  <a16:creationId xmlns:a16="http://schemas.microsoft.com/office/drawing/2014/main" id="{3000FE72-B869-4E80-A8BF-3846C313EEE5}"/>
                </a:ext>
              </a:extLst>
            </p:cNvPr>
            <p:cNvSpPr>
              <a:spLocks noChangeShapeType="1"/>
            </p:cNvSpPr>
            <p:nvPr/>
          </p:nvSpPr>
          <p:spPr bwMode="auto">
            <a:xfrm flipV="1">
              <a:off x="3036" y="2249"/>
              <a:ext cx="1" cy="140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87" name="Line 139">
              <a:extLst>
                <a:ext uri="{FF2B5EF4-FFF2-40B4-BE49-F238E27FC236}">
                  <a16:creationId xmlns:a16="http://schemas.microsoft.com/office/drawing/2014/main" id="{56C4AC9E-A0AD-4FDF-85B2-6E0BCD12D33E}"/>
                </a:ext>
              </a:extLst>
            </p:cNvPr>
            <p:cNvSpPr>
              <a:spLocks noChangeShapeType="1"/>
            </p:cNvSpPr>
            <p:nvPr/>
          </p:nvSpPr>
          <p:spPr bwMode="auto">
            <a:xfrm>
              <a:off x="3036" y="3652"/>
              <a:ext cx="1783"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88" name="Line 140">
              <a:extLst>
                <a:ext uri="{FF2B5EF4-FFF2-40B4-BE49-F238E27FC236}">
                  <a16:creationId xmlns:a16="http://schemas.microsoft.com/office/drawing/2014/main" id="{D21C91A5-F64A-4053-8111-9578E5FF8E21}"/>
                </a:ext>
              </a:extLst>
            </p:cNvPr>
            <p:cNvSpPr>
              <a:spLocks noChangeShapeType="1"/>
            </p:cNvSpPr>
            <p:nvPr/>
          </p:nvSpPr>
          <p:spPr bwMode="auto">
            <a:xfrm flipV="1">
              <a:off x="3036"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89" name="Line 141">
              <a:extLst>
                <a:ext uri="{FF2B5EF4-FFF2-40B4-BE49-F238E27FC236}">
                  <a16:creationId xmlns:a16="http://schemas.microsoft.com/office/drawing/2014/main" id="{402FC68D-DBEF-43E2-9582-5EAE5D458D03}"/>
                </a:ext>
              </a:extLst>
            </p:cNvPr>
            <p:cNvSpPr>
              <a:spLocks noChangeShapeType="1"/>
            </p:cNvSpPr>
            <p:nvPr/>
          </p:nvSpPr>
          <p:spPr bwMode="auto">
            <a:xfrm>
              <a:off x="3036"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90" name="Rectangle 142">
              <a:extLst>
                <a:ext uri="{FF2B5EF4-FFF2-40B4-BE49-F238E27FC236}">
                  <a16:creationId xmlns:a16="http://schemas.microsoft.com/office/drawing/2014/main" id="{C1A1C9A3-8926-48DD-8FB4-2005ADAE3282}"/>
                </a:ext>
              </a:extLst>
            </p:cNvPr>
            <p:cNvSpPr>
              <a:spLocks noChangeArrowheads="1"/>
            </p:cNvSpPr>
            <p:nvPr/>
          </p:nvSpPr>
          <p:spPr bwMode="auto">
            <a:xfrm>
              <a:off x="3018"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a:t>
              </a:r>
              <a:endParaRPr lang="en-US" altLang="en-US" sz="1000"/>
            </a:p>
          </p:txBody>
        </p:sp>
        <p:sp>
          <p:nvSpPr>
            <p:cNvPr id="2191" name="Line 143">
              <a:extLst>
                <a:ext uri="{FF2B5EF4-FFF2-40B4-BE49-F238E27FC236}">
                  <a16:creationId xmlns:a16="http://schemas.microsoft.com/office/drawing/2014/main" id="{0D420B87-EEFA-4E0C-9939-6F229BF7CB3F}"/>
                </a:ext>
              </a:extLst>
            </p:cNvPr>
            <p:cNvSpPr>
              <a:spLocks noChangeShapeType="1"/>
            </p:cNvSpPr>
            <p:nvPr/>
          </p:nvSpPr>
          <p:spPr bwMode="auto">
            <a:xfrm flipV="1">
              <a:off x="3213"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92" name="Line 144">
              <a:extLst>
                <a:ext uri="{FF2B5EF4-FFF2-40B4-BE49-F238E27FC236}">
                  <a16:creationId xmlns:a16="http://schemas.microsoft.com/office/drawing/2014/main" id="{EB34764E-CB16-4F4D-965F-E79FAA8B1918}"/>
                </a:ext>
              </a:extLst>
            </p:cNvPr>
            <p:cNvSpPr>
              <a:spLocks noChangeShapeType="1"/>
            </p:cNvSpPr>
            <p:nvPr/>
          </p:nvSpPr>
          <p:spPr bwMode="auto">
            <a:xfrm>
              <a:off x="3213"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93" name="Rectangle 145">
              <a:extLst>
                <a:ext uri="{FF2B5EF4-FFF2-40B4-BE49-F238E27FC236}">
                  <a16:creationId xmlns:a16="http://schemas.microsoft.com/office/drawing/2014/main" id="{7330A2B0-27F3-492C-B052-DA2134DA63A7}"/>
                </a:ext>
              </a:extLst>
            </p:cNvPr>
            <p:cNvSpPr>
              <a:spLocks noChangeArrowheads="1"/>
            </p:cNvSpPr>
            <p:nvPr/>
          </p:nvSpPr>
          <p:spPr bwMode="auto">
            <a:xfrm>
              <a:off x="3194"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a:t>
              </a:r>
              <a:endParaRPr lang="en-US" altLang="en-US" sz="1000"/>
            </a:p>
          </p:txBody>
        </p:sp>
        <p:sp>
          <p:nvSpPr>
            <p:cNvPr id="2194" name="Line 146">
              <a:extLst>
                <a:ext uri="{FF2B5EF4-FFF2-40B4-BE49-F238E27FC236}">
                  <a16:creationId xmlns:a16="http://schemas.microsoft.com/office/drawing/2014/main" id="{01F02D0A-2BFB-40C9-89B1-B64E6D1F54CE}"/>
                </a:ext>
              </a:extLst>
            </p:cNvPr>
            <p:cNvSpPr>
              <a:spLocks noChangeShapeType="1"/>
            </p:cNvSpPr>
            <p:nvPr/>
          </p:nvSpPr>
          <p:spPr bwMode="auto">
            <a:xfrm flipV="1">
              <a:off x="3389"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95" name="Line 147">
              <a:extLst>
                <a:ext uri="{FF2B5EF4-FFF2-40B4-BE49-F238E27FC236}">
                  <a16:creationId xmlns:a16="http://schemas.microsoft.com/office/drawing/2014/main" id="{6D4E73C1-D032-45BA-80A8-AC8CED40B702}"/>
                </a:ext>
              </a:extLst>
            </p:cNvPr>
            <p:cNvSpPr>
              <a:spLocks noChangeShapeType="1"/>
            </p:cNvSpPr>
            <p:nvPr/>
          </p:nvSpPr>
          <p:spPr bwMode="auto">
            <a:xfrm>
              <a:off x="3389"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96" name="Rectangle 148">
              <a:extLst>
                <a:ext uri="{FF2B5EF4-FFF2-40B4-BE49-F238E27FC236}">
                  <a16:creationId xmlns:a16="http://schemas.microsoft.com/office/drawing/2014/main" id="{208458DE-4D8B-45ED-95B1-8256A810321E}"/>
                </a:ext>
              </a:extLst>
            </p:cNvPr>
            <p:cNvSpPr>
              <a:spLocks noChangeArrowheads="1"/>
            </p:cNvSpPr>
            <p:nvPr/>
          </p:nvSpPr>
          <p:spPr bwMode="auto">
            <a:xfrm>
              <a:off x="3371"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a:t>
              </a:r>
              <a:endParaRPr lang="en-US" altLang="en-US" sz="1000"/>
            </a:p>
          </p:txBody>
        </p:sp>
        <p:sp>
          <p:nvSpPr>
            <p:cNvPr id="2197" name="Line 149">
              <a:extLst>
                <a:ext uri="{FF2B5EF4-FFF2-40B4-BE49-F238E27FC236}">
                  <a16:creationId xmlns:a16="http://schemas.microsoft.com/office/drawing/2014/main" id="{EE5D68C2-29E5-4B33-A167-822CA5E860FF}"/>
                </a:ext>
              </a:extLst>
            </p:cNvPr>
            <p:cNvSpPr>
              <a:spLocks noChangeShapeType="1"/>
            </p:cNvSpPr>
            <p:nvPr/>
          </p:nvSpPr>
          <p:spPr bwMode="auto">
            <a:xfrm flipV="1">
              <a:off x="3570"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98" name="Line 150">
              <a:extLst>
                <a:ext uri="{FF2B5EF4-FFF2-40B4-BE49-F238E27FC236}">
                  <a16:creationId xmlns:a16="http://schemas.microsoft.com/office/drawing/2014/main" id="{E21487C3-C2CF-43EC-9308-77E11953FB33}"/>
                </a:ext>
              </a:extLst>
            </p:cNvPr>
            <p:cNvSpPr>
              <a:spLocks noChangeShapeType="1"/>
            </p:cNvSpPr>
            <p:nvPr/>
          </p:nvSpPr>
          <p:spPr bwMode="auto">
            <a:xfrm>
              <a:off x="3570"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99" name="Rectangle 151">
              <a:extLst>
                <a:ext uri="{FF2B5EF4-FFF2-40B4-BE49-F238E27FC236}">
                  <a16:creationId xmlns:a16="http://schemas.microsoft.com/office/drawing/2014/main" id="{AEFC1662-DD5F-42E0-90C9-F42D3BDF43C7}"/>
                </a:ext>
              </a:extLst>
            </p:cNvPr>
            <p:cNvSpPr>
              <a:spLocks noChangeArrowheads="1"/>
            </p:cNvSpPr>
            <p:nvPr/>
          </p:nvSpPr>
          <p:spPr bwMode="auto">
            <a:xfrm>
              <a:off x="3552"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3</a:t>
              </a:r>
              <a:endParaRPr lang="en-US" altLang="en-US" sz="1000"/>
            </a:p>
          </p:txBody>
        </p:sp>
        <p:sp>
          <p:nvSpPr>
            <p:cNvPr id="2200" name="Line 152">
              <a:extLst>
                <a:ext uri="{FF2B5EF4-FFF2-40B4-BE49-F238E27FC236}">
                  <a16:creationId xmlns:a16="http://schemas.microsoft.com/office/drawing/2014/main" id="{242C39B8-3498-4D0B-A36C-3BD6CC326C20}"/>
                </a:ext>
              </a:extLst>
            </p:cNvPr>
            <p:cNvSpPr>
              <a:spLocks noChangeShapeType="1"/>
            </p:cNvSpPr>
            <p:nvPr/>
          </p:nvSpPr>
          <p:spPr bwMode="auto">
            <a:xfrm flipV="1">
              <a:off x="3747"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01" name="Line 153">
              <a:extLst>
                <a:ext uri="{FF2B5EF4-FFF2-40B4-BE49-F238E27FC236}">
                  <a16:creationId xmlns:a16="http://schemas.microsoft.com/office/drawing/2014/main" id="{BD7F9A26-0560-49D8-8CB9-9D19592EF53C}"/>
                </a:ext>
              </a:extLst>
            </p:cNvPr>
            <p:cNvSpPr>
              <a:spLocks noChangeShapeType="1"/>
            </p:cNvSpPr>
            <p:nvPr/>
          </p:nvSpPr>
          <p:spPr bwMode="auto">
            <a:xfrm>
              <a:off x="3747"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02" name="Rectangle 154">
              <a:extLst>
                <a:ext uri="{FF2B5EF4-FFF2-40B4-BE49-F238E27FC236}">
                  <a16:creationId xmlns:a16="http://schemas.microsoft.com/office/drawing/2014/main" id="{856E6707-1243-4E43-B7F6-F9A15B57867C}"/>
                </a:ext>
              </a:extLst>
            </p:cNvPr>
            <p:cNvSpPr>
              <a:spLocks noChangeArrowheads="1"/>
            </p:cNvSpPr>
            <p:nvPr/>
          </p:nvSpPr>
          <p:spPr bwMode="auto">
            <a:xfrm>
              <a:off x="3728"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4</a:t>
              </a:r>
              <a:endParaRPr lang="en-US" altLang="en-US" sz="1000"/>
            </a:p>
          </p:txBody>
        </p:sp>
        <p:sp>
          <p:nvSpPr>
            <p:cNvPr id="2203" name="Line 155">
              <a:extLst>
                <a:ext uri="{FF2B5EF4-FFF2-40B4-BE49-F238E27FC236}">
                  <a16:creationId xmlns:a16="http://schemas.microsoft.com/office/drawing/2014/main" id="{BB8F45A3-B402-4629-9397-65E6F9EB66C9}"/>
                </a:ext>
              </a:extLst>
            </p:cNvPr>
            <p:cNvSpPr>
              <a:spLocks noChangeShapeType="1"/>
            </p:cNvSpPr>
            <p:nvPr/>
          </p:nvSpPr>
          <p:spPr bwMode="auto">
            <a:xfrm flipV="1">
              <a:off x="3928"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04" name="Line 156">
              <a:extLst>
                <a:ext uri="{FF2B5EF4-FFF2-40B4-BE49-F238E27FC236}">
                  <a16:creationId xmlns:a16="http://schemas.microsoft.com/office/drawing/2014/main" id="{A273A5D9-F75A-4651-BAF9-4CB00177DD00}"/>
                </a:ext>
              </a:extLst>
            </p:cNvPr>
            <p:cNvSpPr>
              <a:spLocks noChangeShapeType="1"/>
            </p:cNvSpPr>
            <p:nvPr/>
          </p:nvSpPr>
          <p:spPr bwMode="auto">
            <a:xfrm>
              <a:off x="3928"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05" name="Rectangle 157">
              <a:extLst>
                <a:ext uri="{FF2B5EF4-FFF2-40B4-BE49-F238E27FC236}">
                  <a16:creationId xmlns:a16="http://schemas.microsoft.com/office/drawing/2014/main" id="{D7A96697-F9FD-45A4-A666-D23195E5D669}"/>
                </a:ext>
              </a:extLst>
            </p:cNvPr>
            <p:cNvSpPr>
              <a:spLocks noChangeArrowheads="1"/>
            </p:cNvSpPr>
            <p:nvPr/>
          </p:nvSpPr>
          <p:spPr bwMode="auto">
            <a:xfrm>
              <a:off x="3909"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5</a:t>
              </a:r>
              <a:endParaRPr lang="en-US" altLang="en-US" sz="1000"/>
            </a:p>
          </p:txBody>
        </p:sp>
        <p:sp>
          <p:nvSpPr>
            <p:cNvPr id="2206" name="Line 158">
              <a:extLst>
                <a:ext uri="{FF2B5EF4-FFF2-40B4-BE49-F238E27FC236}">
                  <a16:creationId xmlns:a16="http://schemas.microsoft.com/office/drawing/2014/main" id="{CAADB1CA-F803-4B85-81E0-231A3F3097E8}"/>
                </a:ext>
              </a:extLst>
            </p:cNvPr>
            <p:cNvSpPr>
              <a:spLocks noChangeShapeType="1"/>
            </p:cNvSpPr>
            <p:nvPr/>
          </p:nvSpPr>
          <p:spPr bwMode="auto">
            <a:xfrm flipV="1">
              <a:off x="4104"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07" name="Line 159">
              <a:extLst>
                <a:ext uri="{FF2B5EF4-FFF2-40B4-BE49-F238E27FC236}">
                  <a16:creationId xmlns:a16="http://schemas.microsoft.com/office/drawing/2014/main" id="{34A2AABD-69EE-4ED0-B6D6-C49D6B3A8854}"/>
                </a:ext>
              </a:extLst>
            </p:cNvPr>
            <p:cNvSpPr>
              <a:spLocks noChangeShapeType="1"/>
            </p:cNvSpPr>
            <p:nvPr/>
          </p:nvSpPr>
          <p:spPr bwMode="auto">
            <a:xfrm>
              <a:off x="4104"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08" name="Rectangle 160">
              <a:extLst>
                <a:ext uri="{FF2B5EF4-FFF2-40B4-BE49-F238E27FC236}">
                  <a16:creationId xmlns:a16="http://schemas.microsoft.com/office/drawing/2014/main" id="{A68F14C6-0F2E-4930-941E-A47C083D8F5A}"/>
                </a:ext>
              </a:extLst>
            </p:cNvPr>
            <p:cNvSpPr>
              <a:spLocks noChangeArrowheads="1"/>
            </p:cNvSpPr>
            <p:nvPr/>
          </p:nvSpPr>
          <p:spPr bwMode="auto">
            <a:xfrm>
              <a:off x="4086"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6</a:t>
              </a:r>
              <a:endParaRPr lang="en-US" altLang="en-US" sz="1000"/>
            </a:p>
          </p:txBody>
        </p:sp>
        <p:sp>
          <p:nvSpPr>
            <p:cNvPr id="2209" name="Line 161">
              <a:extLst>
                <a:ext uri="{FF2B5EF4-FFF2-40B4-BE49-F238E27FC236}">
                  <a16:creationId xmlns:a16="http://schemas.microsoft.com/office/drawing/2014/main" id="{546D68DC-36E9-4AEE-9E21-E96D4C01D0CB}"/>
                </a:ext>
              </a:extLst>
            </p:cNvPr>
            <p:cNvSpPr>
              <a:spLocks noChangeShapeType="1"/>
            </p:cNvSpPr>
            <p:nvPr/>
          </p:nvSpPr>
          <p:spPr bwMode="auto">
            <a:xfrm flipV="1">
              <a:off x="4281"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10" name="Line 162">
              <a:extLst>
                <a:ext uri="{FF2B5EF4-FFF2-40B4-BE49-F238E27FC236}">
                  <a16:creationId xmlns:a16="http://schemas.microsoft.com/office/drawing/2014/main" id="{2FF1CE08-AB83-4020-8F6C-E19AB722F4DD}"/>
                </a:ext>
              </a:extLst>
            </p:cNvPr>
            <p:cNvSpPr>
              <a:spLocks noChangeShapeType="1"/>
            </p:cNvSpPr>
            <p:nvPr/>
          </p:nvSpPr>
          <p:spPr bwMode="auto">
            <a:xfrm>
              <a:off x="4281"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11" name="Rectangle 163">
              <a:extLst>
                <a:ext uri="{FF2B5EF4-FFF2-40B4-BE49-F238E27FC236}">
                  <a16:creationId xmlns:a16="http://schemas.microsoft.com/office/drawing/2014/main" id="{65AEBD1A-0026-4969-A7B9-C9CE76EA0252}"/>
                </a:ext>
              </a:extLst>
            </p:cNvPr>
            <p:cNvSpPr>
              <a:spLocks noChangeArrowheads="1"/>
            </p:cNvSpPr>
            <p:nvPr/>
          </p:nvSpPr>
          <p:spPr bwMode="auto">
            <a:xfrm>
              <a:off x="4263"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7</a:t>
              </a:r>
              <a:endParaRPr lang="en-US" altLang="en-US" sz="1000"/>
            </a:p>
          </p:txBody>
        </p:sp>
        <p:sp>
          <p:nvSpPr>
            <p:cNvPr id="2212" name="Line 164">
              <a:extLst>
                <a:ext uri="{FF2B5EF4-FFF2-40B4-BE49-F238E27FC236}">
                  <a16:creationId xmlns:a16="http://schemas.microsoft.com/office/drawing/2014/main" id="{DF64A4D9-8AC7-4537-956D-EDDE0415D32E}"/>
                </a:ext>
              </a:extLst>
            </p:cNvPr>
            <p:cNvSpPr>
              <a:spLocks noChangeShapeType="1"/>
            </p:cNvSpPr>
            <p:nvPr/>
          </p:nvSpPr>
          <p:spPr bwMode="auto">
            <a:xfrm flipV="1">
              <a:off x="4462"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13" name="Line 165">
              <a:extLst>
                <a:ext uri="{FF2B5EF4-FFF2-40B4-BE49-F238E27FC236}">
                  <a16:creationId xmlns:a16="http://schemas.microsoft.com/office/drawing/2014/main" id="{242A89FD-848F-40C3-83FB-5217DD3A1BAA}"/>
                </a:ext>
              </a:extLst>
            </p:cNvPr>
            <p:cNvSpPr>
              <a:spLocks noChangeShapeType="1"/>
            </p:cNvSpPr>
            <p:nvPr/>
          </p:nvSpPr>
          <p:spPr bwMode="auto">
            <a:xfrm>
              <a:off x="4462"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14" name="Rectangle 166">
              <a:extLst>
                <a:ext uri="{FF2B5EF4-FFF2-40B4-BE49-F238E27FC236}">
                  <a16:creationId xmlns:a16="http://schemas.microsoft.com/office/drawing/2014/main" id="{B7E32E27-E3A7-4593-BBAD-A9477BD1D09F}"/>
                </a:ext>
              </a:extLst>
            </p:cNvPr>
            <p:cNvSpPr>
              <a:spLocks noChangeArrowheads="1"/>
            </p:cNvSpPr>
            <p:nvPr/>
          </p:nvSpPr>
          <p:spPr bwMode="auto">
            <a:xfrm>
              <a:off x="4443"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8</a:t>
              </a:r>
              <a:endParaRPr lang="en-US" altLang="en-US" sz="1000"/>
            </a:p>
          </p:txBody>
        </p:sp>
        <p:sp>
          <p:nvSpPr>
            <p:cNvPr id="2215" name="Line 167">
              <a:extLst>
                <a:ext uri="{FF2B5EF4-FFF2-40B4-BE49-F238E27FC236}">
                  <a16:creationId xmlns:a16="http://schemas.microsoft.com/office/drawing/2014/main" id="{2D903E59-398F-4F6F-A358-8BB598049FEA}"/>
                </a:ext>
              </a:extLst>
            </p:cNvPr>
            <p:cNvSpPr>
              <a:spLocks noChangeShapeType="1"/>
            </p:cNvSpPr>
            <p:nvPr/>
          </p:nvSpPr>
          <p:spPr bwMode="auto">
            <a:xfrm flipV="1">
              <a:off x="4638"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16" name="Line 168">
              <a:extLst>
                <a:ext uri="{FF2B5EF4-FFF2-40B4-BE49-F238E27FC236}">
                  <a16:creationId xmlns:a16="http://schemas.microsoft.com/office/drawing/2014/main" id="{04B95329-33CD-485F-A809-6B42F0B6D061}"/>
                </a:ext>
              </a:extLst>
            </p:cNvPr>
            <p:cNvSpPr>
              <a:spLocks noChangeShapeType="1"/>
            </p:cNvSpPr>
            <p:nvPr/>
          </p:nvSpPr>
          <p:spPr bwMode="auto">
            <a:xfrm>
              <a:off x="4638"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17" name="Rectangle 169">
              <a:extLst>
                <a:ext uri="{FF2B5EF4-FFF2-40B4-BE49-F238E27FC236}">
                  <a16:creationId xmlns:a16="http://schemas.microsoft.com/office/drawing/2014/main" id="{DAF00EFB-D568-4EC5-B90C-03B7E937B114}"/>
                </a:ext>
              </a:extLst>
            </p:cNvPr>
            <p:cNvSpPr>
              <a:spLocks noChangeArrowheads="1"/>
            </p:cNvSpPr>
            <p:nvPr/>
          </p:nvSpPr>
          <p:spPr bwMode="auto">
            <a:xfrm>
              <a:off x="4620" y="368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9</a:t>
              </a:r>
              <a:endParaRPr lang="en-US" altLang="en-US" sz="1000"/>
            </a:p>
          </p:txBody>
        </p:sp>
        <p:sp>
          <p:nvSpPr>
            <p:cNvPr id="2218" name="Line 170">
              <a:extLst>
                <a:ext uri="{FF2B5EF4-FFF2-40B4-BE49-F238E27FC236}">
                  <a16:creationId xmlns:a16="http://schemas.microsoft.com/office/drawing/2014/main" id="{CEBD5034-97C2-4ED6-A237-D64A697D085B}"/>
                </a:ext>
              </a:extLst>
            </p:cNvPr>
            <p:cNvSpPr>
              <a:spLocks noChangeShapeType="1"/>
            </p:cNvSpPr>
            <p:nvPr/>
          </p:nvSpPr>
          <p:spPr bwMode="auto">
            <a:xfrm flipV="1">
              <a:off x="4819" y="3632"/>
              <a:ext cx="1" cy="2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19" name="Line 171">
              <a:extLst>
                <a:ext uri="{FF2B5EF4-FFF2-40B4-BE49-F238E27FC236}">
                  <a16:creationId xmlns:a16="http://schemas.microsoft.com/office/drawing/2014/main" id="{7E51C397-2574-4E97-A7D1-5024ED3DBD89}"/>
                </a:ext>
              </a:extLst>
            </p:cNvPr>
            <p:cNvSpPr>
              <a:spLocks noChangeShapeType="1"/>
            </p:cNvSpPr>
            <p:nvPr/>
          </p:nvSpPr>
          <p:spPr bwMode="auto">
            <a:xfrm>
              <a:off x="4819" y="2249"/>
              <a:ext cx="1" cy="17"/>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20" name="Rectangle 172">
              <a:extLst>
                <a:ext uri="{FF2B5EF4-FFF2-40B4-BE49-F238E27FC236}">
                  <a16:creationId xmlns:a16="http://schemas.microsoft.com/office/drawing/2014/main" id="{876295D4-237A-488A-A357-7CC2417B0183}"/>
                </a:ext>
              </a:extLst>
            </p:cNvPr>
            <p:cNvSpPr>
              <a:spLocks noChangeArrowheads="1"/>
            </p:cNvSpPr>
            <p:nvPr/>
          </p:nvSpPr>
          <p:spPr bwMode="auto">
            <a:xfrm>
              <a:off x="4784" y="3683"/>
              <a:ext cx="8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10</a:t>
              </a:r>
              <a:endParaRPr lang="en-US" altLang="en-US" sz="1000"/>
            </a:p>
          </p:txBody>
        </p:sp>
        <p:sp>
          <p:nvSpPr>
            <p:cNvPr id="2221" name="Line 173">
              <a:extLst>
                <a:ext uri="{FF2B5EF4-FFF2-40B4-BE49-F238E27FC236}">
                  <a16:creationId xmlns:a16="http://schemas.microsoft.com/office/drawing/2014/main" id="{61047A61-177D-4E24-8E45-04BADB3C9B67}"/>
                </a:ext>
              </a:extLst>
            </p:cNvPr>
            <p:cNvSpPr>
              <a:spLocks noChangeShapeType="1"/>
            </p:cNvSpPr>
            <p:nvPr/>
          </p:nvSpPr>
          <p:spPr bwMode="auto">
            <a:xfrm>
              <a:off x="3036" y="3652"/>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22" name="Line 174">
              <a:extLst>
                <a:ext uri="{FF2B5EF4-FFF2-40B4-BE49-F238E27FC236}">
                  <a16:creationId xmlns:a16="http://schemas.microsoft.com/office/drawing/2014/main" id="{11A0D21D-DEAE-4837-B93D-DB630E41952B}"/>
                </a:ext>
              </a:extLst>
            </p:cNvPr>
            <p:cNvSpPr>
              <a:spLocks noChangeShapeType="1"/>
            </p:cNvSpPr>
            <p:nvPr/>
          </p:nvSpPr>
          <p:spPr bwMode="auto">
            <a:xfrm flipH="1">
              <a:off x="4799" y="3652"/>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23" name="Rectangle 175">
              <a:extLst>
                <a:ext uri="{FF2B5EF4-FFF2-40B4-BE49-F238E27FC236}">
                  <a16:creationId xmlns:a16="http://schemas.microsoft.com/office/drawing/2014/main" id="{6D208D03-D19F-4AFF-B33C-4D8BBDD261C6}"/>
                </a:ext>
              </a:extLst>
            </p:cNvPr>
            <p:cNvSpPr>
              <a:spLocks noChangeArrowheads="1"/>
            </p:cNvSpPr>
            <p:nvPr/>
          </p:nvSpPr>
          <p:spPr bwMode="auto">
            <a:xfrm>
              <a:off x="2884" y="3616"/>
              <a:ext cx="137"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-2.5</a:t>
              </a:r>
              <a:endParaRPr lang="en-US" altLang="en-US" sz="1000"/>
            </a:p>
          </p:txBody>
        </p:sp>
        <p:sp>
          <p:nvSpPr>
            <p:cNvPr id="2224" name="Line 176">
              <a:extLst>
                <a:ext uri="{FF2B5EF4-FFF2-40B4-BE49-F238E27FC236}">
                  <a16:creationId xmlns:a16="http://schemas.microsoft.com/office/drawing/2014/main" id="{11F3FCDA-5695-458B-A14B-C74DB7D04C46}"/>
                </a:ext>
              </a:extLst>
            </p:cNvPr>
            <p:cNvSpPr>
              <a:spLocks noChangeShapeType="1"/>
            </p:cNvSpPr>
            <p:nvPr/>
          </p:nvSpPr>
          <p:spPr bwMode="auto">
            <a:xfrm>
              <a:off x="3036" y="3496"/>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25" name="Line 177">
              <a:extLst>
                <a:ext uri="{FF2B5EF4-FFF2-40B4-BE49-F238E27FC236}">
                  <a16:creationId xmlns:a16="http://schemas.microsoft.com/office/drawing/2014/main" id="{6691F090-1265-4686-9F64-7E53B02842F7}"/>
                </a:ext>
              </a:extLst>
            </p:cNvPr>
            <p:cNvSpPr>
              <a:spLocks noChangeShapeType="1"/>
            </p:cNvSpPr>
            <p:nvPr/>
          </p:nvSpPr>
          <p:spPr bwMode="auto">
            <a:xfrm flipH="1">
              <a:off x="4799" y="3496"/>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26" name="Rectangle 178">
              <a:extLst>
                <a:ext uri="{FF2B5EF4-FFF2-40B4-BE49-F238E27FC236}">
                  <a16:creationId xmlns:a16="http://schemas.microsoft.com/office/drawing/2014/main" id="{3A53F47A-2EFD-4501-A411-64B1BEA7B03A}"/>
                </a:ext>
              </a:extLst>
            </p:cNvPr>
            <p:cNvSpPr>
              <a:spLocks noChangeArrowheads="1"/>
            </p:cNvSpPr>
            <p:nvPr/>
          </p:nvSpPr>
          <p:spPr bwMode="auto">
            <a:xfrm>
              <a:off x="2929" y="3461"/>
              <a:ext cx="71"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a:t>
              </a:r>
              <a:endParaRPr lang="en-US" altLang="en-US" sz="1000"/>
            </a:p>
          </p:txBody>
        </p:sp>
        <p:sp>
          <p:nvSpPr>
            <p:cNvPr id="2227" name="Line 179">
              <a:extLst>
                <a:ext uri="{FF2B5EF4-FFF2-40B4-BE49-F238E27FC236}">
                  <a16:creationId xmlns:a16="http://schemas.microsoft.com/office/drawing/2014/main" id="{FE2FF6E7-77DE-403C-BAAB-C02549BBE7AD}"/>
                </a:ext>
              </a:extLst>
            </p:cNvPr>
            <p:cNvSpPr>
              <a:spLocks noChangeShapeType="1"/>
            </p:cNvSpPr>
            <p:nvPr/>
          </p:nvSpPr>
          <p:spPr bwMode="auto">
            <a:xfrm>
              <a:off x="3036" y="3341"/>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28" name="Line 180">
              <a:extLst>
                <a:ext uri="{FF2B5EF4-FFF2-40B4-BE49-F238E27FC236}">
                  <a16:creationId xmlns:a16="http://schemas.microsoft.com/office/drawing/2014/main" id="{6A28635D-28D3-4221-90EE-8DEC790BDAA4}"/>
                </a:ext>
              </a:extLst>
            </p:cNvPr>
            <p:cNvSpPr>
              <a:spLocks noChangeShapeType="1"/>
            </p:cNvSpPr>
            <p:nvPr/>
          </p:nvSpPr>
          <p:spPr bwMode="auto">
            <a:xfrm flipH="1">
              <a:off x="4799" y="3341"/>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29" name="Rectangle 181">
              <a:extLst>
                <a:ext uri="{FF2B5EF4-FFF2-40B4-BE49-F238E27FC236}">
                  <a16:creationId xmlns:a16="http://schemas.microsoft.com/office/drawing/2014/main" id="{BA167503-5421-40F5-992F-8AA3F0C8D5FC}"/>
                </a:ext>
              </a:extLst>
            </p:cNvPr>
            <p:cNvSpPr>
              <a:spLocks noChangeArrowheads="1"/>
            </p:cNvSpPr>
            <p:nvPr/>
          </p:nvSpPr>
          <p:spPr bwMode="auto">
            <a:xfrm>
              <a:off x="2884" y="3305"/>
              <a:ext cx="137"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-1.5</a:t>
              </a:r>
              <a:endParaRPr lang="en-US" altLang="en-US" sz="1000"/>
            </a:p>
          </p:txBody>
        </p:sp>
        <p:sp>
          <p:nvSpPr>
            <p:cNvPr id="2230" name="Line 182">
              <a:extLst>
                <a:ext uri="{FF2B5EF4-FFF2-40B4-BE49-F238E27FC236}">
                  <a16:creationId xmlns:a16="http://schemas.microsoft.com/office/drawing/2014/main" id="{80B52D9A-48E4-4687-AACE-46F2A5044193}"/>
                </a:ext>
              </a:extLst>
            </p:cNvPr>
            <p:cNvSpPr>
              <a:spLocks noChangeShapeType="1"/>
            </p:cNvSpPr>
            <p:nvPr/>
          </p:nvSpPr>
          <p:spPr bwMode="auto">
            <a:xfrm>
              <a:off x="3036" y="3185"/>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31" name="Line 183">
              <a:extLst>
                <a:ext uri="{FF2B5EF4-FFF2-40B4-BE49-F238E27FC236}">
                  <a16:creationId xmlns:a16="http://schemas.microsoft.com/office/drawing/2014/main" id="{ECEC1A30-3BAA-406A-8615-0E0D752991FA}"/>
                </a:ext>
              </a:extLst>
            </p:cNvPr>
            <p:cNvSpPr>
              <a:spLocks noChangeShapeType="1"/>
            </p:cNvSpPr>
            <p:nvPr/>
          </p:nvSpPr>
          <p:spPr bwMode="auto">
            <a:xfrm flipH="1">
              <a:off x="4799" y="3185"/>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32" name="Rectangle 184">
              <a:extLst>
                <a:ext uri="{FF2B5EF4-FFF2-40B4-BE49-F238E27FC236}">
                  <a16:creationId xmlns:a16="http://schemas.microsoft.com/office/drawing/2014/main" id="{973AA2A7-14BA-4DAF-9F13-1B481035C039}"/>
                </a:ext>
              </a:extLst>
            </p:cNvPr>
            <p:cNvSpPr>
              <a:spLocks noChangeArrowheads="1"/>
            </p:cNvSpPr>
            <p:nvPr/>
          </p:nvSpPr>
          <p:spPr bwMode="auto">
            <a:xfrm>
              <a:off x="2929" y="3149"/>
              <a:ext cx="71"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a:t>
              </a:r>
              <a:endParaRPr lang="en-US" altLang="en-US" sz="1000"/>
            </a:p>
          </p:txBody>
        </p:sp>
        <p:sp>
          <p:nvSpPr>
            <p:cNvPr id="2233" name="Line 185">
              <a:extLst>
                <a:ext uri="{FF2B5EF4-FFF2-40B4-BE49-F238E27FC236}">
                  <a16:creationId xmlns:a16="http://schemas.microsoft.com/office/drawing/2014/main" id="{6FA6410C-F0E2-4E5E-9B35-E634881ECF70}"/>
                </a:ext>
              </a:extLst>
            </p:cNvPr>
            <p:cNvSpPr>
              <a:spLocks noChangeShapeType="1"/>
            </p:cNvSpPr>
            <p:nvPr/>
          </p:nvSpPr>
          <p:spPr bwMode="auto">
            <a:xfrm>
              <a:off x="3036" y="3029"/>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34" name="Line 186">
              <a:extLst>
                <a:ext uri="{FF2B5EF4-FFF2-40B4-BE49-F238E27FC236}">
                  <a16:creationId xmlns:a16="http://schemas.microsoft.com/office/drawing/2014/main" id="{0460135E-13E7-47C6-9504-C79D0430ABD0}"/>
                </a:ext>
              </a:extLst>
            </p:cNvPr>
            <p:cNvSpPr>
              <a:spLocks noChangeShapeType="1"/>
            </p:cNvSpPr>
            <p:nvPr/>
          </p:nvSpPr>
          <p:spPr bwMode="auto">
            <a:xfrm flipH="1">
              <a:off x="4799" y="3029"/>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35" name="Rectangle 187">
              <a:extLst>
                <a:ext uri="{FF2B5EF4-FFF2-40B4-BE49-F238E27FC236}">
                  <a16:creationId xmlns:a16="http://schemas.microsoft.com/office/drawing/2014/main" id="{57C2FD2D-8560-4858-A5D5-DDB9BDF05585}"/>
                </a:ext>
              </a:extLst>
            </p:cNvPr>
            <p:cNvSpPr>
              <a:spLocks noChangeArrowheads="1"/>
            </p:cNvSpPr>
            <p:nvPr/>
          </p:nvSpPr>
          <p:spPr bwMode="auto">
            <a:xfrm>
              <a:off x="2884" y="2993"/>
              <a:ext cx="137"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-0.5</a:t>
              </a:r>
              <a:endParaRPr lang="en-US" altLang="en-US" sz="1000"/>
            </a:p>
          </p:txBody>
        </p:sp>
        <p:sp>
          <p:nvSpPr>
            <p:cNvPr id="2236" name="Line 188">
              <a:extLst>
                <a:ext uri="{FF2B5EF4-FFF2-40B4-BE49-F238E27FC236}">
                  <a16:creationId xmlns:a16="http://schemas.microsoft.com/office/drawing/2014/main" id="{7A451375-1AA5-4E06-8CF0-C4F74B00EFF7}"/>
                </a:ext>
              </a:extLst>
            </p:cNvPr>
            <p:cNvSpPr>
              <a:spLocks noChangeShapeType="1"/>
            </p:cNvSpPr>
            <p:nvPr/>
          </p:nvSpPr>
          <p:spPr bwMode="auto">
            <a:xfrm>
              <a:off x="3036" y="2873"/>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37" name="Line 189">
              <a:extLst>
                <a:ext uri="{FF2B5EF4-FFF2-40B4-BE49-F238E27FC236}">
                  <a16:creationId xmlns:a16="http://schemas.microsoft.com/office/drawing/2014/main" id="{24DCD7FA-7A4F-4A29-B6B5-E81F4C52ECD6}"/>
                </a:ext>
              </a:extLst>
            </p:cNvPr>
            <p:cNvSpPr>
              <a:spLocks noChangeShapeType="1"/>
            </p:cNvSpPr>
            <p:nvPr/>
          </p:nvSpPr>
          <p:spPr bwMode="auto">
            <a:xfrm flipH="1">
              <a:off x="4799" y="2873"/>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38" name="Rectangle 190">
              <a:extLst>
                <a:ext uri="{FF2B5EF4-FFF2-40B4-BE49-F238E27FC236}">
                  <a16:creationId xmlns:a16="http://schemas.microsoft.com/office/drawing/2014/main" id="{B59C727D-80C3-4978-B1A0-72BD8C8A4D13}"/>
                </a:ext>
              </a:extLst>
            </p:cNvPr>
            <p:cNvSpPr>
              <a:spLocks noChangeArrowheads="1"/>
            </p:cNvSpPr>
            <p:nvPr/>
          </p:nvSpPr>
          <p:spPr bwMode="auto">
            <a:xfrm>
              <a:off x="2946" y="2837"/>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a:t>
              </a:r>
              <a:endParaRPr lang="en-US" altLang="en-US" sz="1000"/>
            </a:p>
          </p:txBody>
        </p:sp>
        <p:sp>
          <p:nvSpPr>
            <p:cNvPr id="2239" name="Line 191">
              <a:extLst>
                <a:ext uri="{FF2B5EF4-FFF2-40B4-BE49-F238E27FC236}">
                  <a16:creationId xmlns:a16="http://schemas.microsoft.com/office/drawing/2014/main" id="{3F68B7D5-4834-4FC9-BA1B-09E811CEF007}"/>
                </a:ext>
              </a:extLst>
            </p:cNvPr>
            <p:cNvSpPr>
              <a:spLocks noChangeShapeType="1"/>
            </p:cNvSpPr>
            <p:nvPr/>
          </p:nvSpPr>
          <p:spPr bwMode="auto">
            <a:xfrm>
              <a:off x="3036" y="2717"/>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40" name="Line 192">
              <a:extLst>
                <a:ext uri="{FF2B5EF4-FFF2-40B4-BE49-F238E27FC236}">
                  <a16:creationId xmlns:a16="http://schemas.microsoft.com/office/drawing/2014/main" id="{BD808A3C-0B48-4031-A387-3A07CD108248}"/>
                </a:ext>
              </a:extLst>
            </p:cNvPr>
            <p:cNvSpPr>
              <a:spLocks noChangeShapeType="1"/>
            </p:cNvSpPr>
            <p:nvPr/>
          </p:nvSpPr>
          <p:spPr bwMode="auto">
            <a:xfrm flipH="1">
              <a:off x="4799" y="2717"/>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41" name="Rectangle 193">
              <a:extLst>
                <a:ext uri="{FF2B5EF4-FFF2-40B4-BE49-F238E27FC236}">
                  <a16:creationId xmlns:a16="http://schemas.microsoft.com/office/drawing/2014/main" id="{9916E3BA-C333-42CC-A9DB-03E2D5E81053}"/>
                </a:ext>
              </a:extLst>
            </p:cNvPr>
            <p:cNvSpPr>
              <a:spLocks noChangeArrowheads="1"/>
            </p:cNvSpPr>
            <p:nvPr/>
          </p:nvSpPr>
          <p:spPr bwMode="auto">
            <a:xfrm>
              <a:off x="2901" y="2681"/>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0.5</a:t>
              </a:r>
              <a:endParaRPr lang="en-US" altLang="en-US" sz="1000"/>
            </a:p>
          </p:txBody>
        </p:sp>
        <p:sp>
          <p:nvSpPr>
            <p:cNvPr id="2242" name="Line 194">
              <a:extLst>
                <a:ext uri="{FF2B5EF4-FFF2-40B4-BE49-F238E27FC236}">
                  <a16:creationId xmlns:a16="http://schemas.microsoft.com/office/drawing/2014/main" id="{119D216C-EB98-4D5E-A258-9461721DD1C6}"/>
                </a:ext>
              </a:extLst>
            </p:cNvPr>
            <p:cNvSpPr>
              <a:spLocks noChangeShapeType="1"/>
            </p:cNvSpPr>
            <p:nvPr/>
          </p:nvSpPr>
          <p:spPr bwMode="auto">
            <a:xfrm>
              <a:off x="3036" y="2561"/>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43" name="Line 195">
              <a:extLst>
                <a:ext uri="{FF2B5EF4-FFF2-40B4-BE49-F238E27FC236}">
                  <a16:creationId xmlns:a16="http://schemas.microsoft.com/office/drawing/2014/main" id="{8922B7F4-CFA4-43CC-90A1-626074B225BE}"/>
                </a:ext>
              </a:extLst>
            </p:cNvPr>
            <p:cNvSpPr>
              <a:spLocks noChangeShapeType="1"/>
            </p:cNvSpPr>
            <p:nvPr/>
          </p:nvSpPr>
          <p:spPr bwMode="auto">
            <a:xfrm flipH="1">
              <a:off x="4799" y="2561"/>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44" name="Rectangle 196">
              <a:extLst>
                <a:ext uri="{FF2B5EF4-FFF2-40B4-BE49-F238E27FC236}">
                  <a16:creationId xmlns:a16="http://schemas.microsoft.com/office/drawing/2014/main" id="{D750BB9B-9583-4F2C-94F1-1806792F2F5E}"/>
                </a:ext>
              </a:extLst>
            </p:cNvPr>
            <p:cNvSpPr>
              <a:spLocks noChangeArrowheads="1"/>
            </p:cNvSpPr>
            <p:nvPr/>
          </p:nvSpPr>
          <p:spPr bwMode="auto">
            <a:xfrm>
              <a:off x="2946" y="252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a:t>
              </a:r>
              <a:endParaRPr lang="en-US" altLang="en-US" sz="1000"/>
            </a:p>
          </p:txBody>
        </p:sp>
        <p:sp>
          <p:nvSpPr>
            <p:cNvPr id="2245" name="Line 197">
              <a:extLst>
                <a:ext uri="{FF2B5EF4-FFF2-40B4-BE49-F238E27FC236}">
                  <a16:creationId xmlns:a16="http://schemas.microsoft.com/office/drawing/2014/main" id="{22F3CE37-AE6D-456D-9AAA-575D6F388347}"/>
                </a:ext>
              </a:extLst>
            </p:cNvPr>
            <p:cNvSpPr>
              <a:spLocks noChangeShapeType="1"/>
            </p:cNvSpPr>
            <p:nvPr/>
          </p:nvSpPr>
          <p:spPr bwMode="auto">
            <a:xfrm>
              <a:off x="3036" y="2405"/>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46" name="Line 198">
              <a:extLst>
                <a:ext uri="{FF2B5EF4-FFF2-40B4-BE49-F238E27FC236}">
                  <a16:creationId xmlns:a16="http://schemas.microsoft.com/office/drawing/2014/main" id="{BE1BE297-C2DB-465E-8D93-D1543EC3B421}"/>
                </a:ext>
              </a:extLst>
            </p:cNvPr>
            <p:cNvSpPr>
              <a:spLocks noChangeShapeType="1"/>
            </p:cNvSpPr>
            <p:nvPr/>
          </p:nvSpPr>
          <p:spPr bwMode="auto">
            <a:xfrm flipH="1">
              <a:off x="4799" y="2405"/>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47" name="Rectangle 199">
              <a:extLst>
                <a:ext uri="{FF2B5EF4-FFF2-40B4-BE49-F238E27FC236}">
                  <a16:creationId xmlns:a16="http://schemas.microsoft.com/office/drawing/2014/main" id="{275DCA1C-AE6A-46B7-BE26-0BF482CB10C0}"/>
                </a:ext>
              </a:extLst>
            </p:cNvPr>
            <p:cNvSpPr>
              <a:spLocks noChangeArrowheads="1"/>
            </p:cNvSpPr>
            <p:nvPr/>
          </p:nvSpPr>
          <p:spPr bwMode="auto">
            <a:xfrm>
              <a:off x="2901" y="2369"/>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1.5</a:t>
              </a:r>
              <a:endParaRPr lang="en-US" altLang="en-US" sz="1000"/>
            </a:p>
          </p:txBody>
        </p:sp>
        <p:sp>
          <p:nvSpPr>
            <p:cNvPr id="2248" name="Line 200">
              <a:extLst>
                <a:ext uri="{FF2B5EF4-FFF2-40B4-BE49-F238E27FC236}">
                  <a16:creationId xmlns:a16="http://schemas.microsoft.com/office/drawing/2014/main" id="{671CFA04-9AC2-47D8-9D65-001340FBCD57}"/>
                </a:ext>
              </a:extLst>
            </p:cNvPr>
            <p:cNvSpPr>
              <a:spLocks noChangeShapeType="1"/>
            </p:cNvSpPr>
            <p:nvPr/>
          </p:nvSpPr>
          <p:spPr bwMode="auto">
            <a:xfrm>
              <a:off x="3036" y="2249"/>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49" name="Line 201">
              <a:extLst>
                <a:ext uri="{FF2B5EF4-FFF2-40B4-BE49-F238E27FC236}">
                  <a16:creationId xmlns:a16="http://schemas.microsoft.com/office/drawing/2014/main" id="{4010B683-DDBC-45AE-8FA0-8B6160609A6F}"/>
                </a:ext>
              </a:extLst>
            </p:cNvPr>
            <p:cNvSpPr>
              <a:spLocks noChangeShapeType="1"/>
            </p:cNvSpPr>
            <p:nvPr/>
          </p:nvSpPr>
          <p:spPr bwMode="auto">
            <a:xfrm flipH="1">
              <a:off x="4799" y="2249"/>
              <a:ext cx="2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50" name="Rectangle 202">
              <a:extLst>
                <a:ext uri="{FF2B5EF4-FFF2-40B4-BE49-F238E27FC236}">
                  <a16:creationId xmlns:a16="http://schemas.microsoft.com/office/drawing/2014/main" id="{EC42F124-96F3-4A8C-8A4E-D62B746B1F65}"/>
                </a:ext>
              </a:extLst>
            </p:cNvPr>
            <p:cNvSpPr>
              <a:spLocks noChangeArrowheads="1"/>
            </p:cNvSpPr>
            <p:nvPr/>
          </p:nvSpPr>
          <p:spPr bwMode="auto">
            <a:xfrm>
              <a:off x="2946" y="221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a:t>
              </a:r>
              <a:endParaRPr lang="en-US" altLang="en-US" sz="1000"/>
            </a:p>
          </p:txBody>
        </p:sp>
        <p:sp>
          <p:nvSpPr>
            <p:cNvPr id="2251" name="Rectangle 203">
              <a:extLst>
                <a:ext uri="{FF2B5EF4-FFF2-40B4-BE49-F238E27FC236}">
                  <a16:creationId xmlns:a16="http://schemas.microsoft.com/office/drawing/2014/main" id="{6938B64D-38B4-47AE-9721-C5652B74525C}"/>
                </a:ext>
              </a:extLst>
            </p:cNvPr>
            <p:cNvSpPr>
              <a:spLocks noChangeArrowheads="1"/>
            </p:cNvSpPr>
            <p:nvPr/>
          </p:nvSpPr>
          <p:spPr bwMode="auto">
            <a:xfrm>
              <a:off x="3018" y="2156"/>
              <a:ext cx="15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x 10</a:t>
              </a:r>
              <a:endParaRPr lang="en-US" altLang="en-US" sz="1000"/>
            </a:p>
          </p:txBody>
        </p:sp>
        <p:sp>
          <p:nvSpPr>
            <p:cNvPr id="2252" name="Rectangle 204">
              <a:extLst>
                <a:ext uri="{FF2B5EF4-FFF2-40B4-BE49-F238E27FC236}">
                  <a16:creationId xmlns:a16="http://schemas.microsoft.com/office/drawing/2014/main" id="{FFE09051-6187-4BA5-9BC6-9E72587C3F79}"/>
                </a:ext>
              </a:extLst>
            </p:cNvPr>
            <p:cNvSpPr>
              <a:spLocks noChangeArrowheads="1"/>
            </p:cNvSpPr>
            <p:nvPr/>
          </p:nvSpPr>
          <p:spPr bwMode="auto">
            <a:xfrm>
              <a:off x="3160" y="2112"/>
              <a:ext cx="57" cy="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800">
                  <a:solidFill>
                    <a:srgbClr val="000000"/>
                  </a:solidFill>
                  <a:latin typeface="Helvetica" panose="020B0604020202020204" pitchFamily="34" charset="0"/>
                </a:rPr>
                <a:t>-3</a:t>
              </a:r>
              <a:endParaRPr lang="en-US" altLang="en-US" sz="800"/>
            </a:p>
          </p:txBody>
        </p:sp>
        <p:sp>
          <p:nvSpPr>
            <p:cNvPr id="2253" name="Freeform 205">
              <a:extLst>
                <a:ext uri="{FF2B5EF4-FFF2-40B4-BE49-F238E27FC236}">
                  <a16:creationId xmlns:a16="http://schemas.microsoft.com/office/drawing/2014/main" id="{9637B055-E58D-4393-AF6B-9EC23B86C1E3}"/>
                </a:ext>
              </a:extLst>
            </p:cNvPr>
            <p:cNvSpPr>
              <a:spLocks/>
            </p:cNvSpPr>
            <p:nvPr/>
          </p:nvSpPr>
          <p:spPr bwMode="auto">
            <a:xfrm>
              <a:off x="3036" y="2282"/>
              <a:ext cx="349" cy="1260"/>
            </a:xfrm>
            <a:custGeom>
              <a:avLst/>
              <a:gdLst>
                <a:gd name="T0" fmla="*/ 4 w 349"/>
                <a:gd name="T1" fmla="*/ 587 h 1260"/>
                <a:gd name="T2" fmla="*/ 12 w 349"/>
                <a:gd name="T3" fmla="*/ 574 h 1260"/>
                <a:gd name="T4" fmla="*/ 25 w 349"/>
                <a:gd name="T5" fmla="*/ 546 h 1260"/>
                <a:gd name="T6" fmla="*/ 29 w 349"/>
                <a:gd name="T7" fmla="*/ 587 h 1260"/>
                <a:gd name="T8" fmla="*/ 33 w 349"/>
                <a:gd name="T9" fmla="*/ 702 h 1260"/>
                <a:gd name="T10" fmla="*/ 41 w 349"/>
                <a:gd name="T11" fmla="*/ 845 h 1260"/>
                <a:gd name="T12" fmla="*/ 45 w 349"/>
                <a:gd name="T13" fmla="*/ 747 h 1260"/>
                <a:gd name="T14" fmla="*/ 53 w 349"/>
                <a:gd name="T15" fmla="*/ 427 h 1260"/>
                <a:gd name="T16" fmla="*/ 57 w 349"/>
                <a:gd name="T17" fmla="*/ 21 h 1260"/>
                <a:gd name="T18" fmla="*/ 66 w 349"/>
                <a:gd name="T19" fmla="*/ 103 h 1260"/>
                <a:gd name="T20" fmla="*/ 70 w 349"/>
                <a:gd name="T21" fmla="*/ 751 h 1260"/>
                <a:gd name="T22" fmla="*/ 78 w 349"/>
                <a:gd name="T23" fmla="*/ 1190 h 1260"/>
                <a:gd name="T24" fmla="*/ 82 w 349"/>
                <a:gd name="T25" fmla="*/ 1124 h 1260"/>
                <a:gd name="T26" fmla="*/ 90 w 349"/>
                <a:gd name="T27" fmla="*/ 681 h 1260"/>
                <a:gd name="T28" fmla="*/ 94 w 349"/>
                <a:gd name="T29" fmla="*/ 213 h 1260"/>
                <a:gd name="T30" fmla="*/ 103 w 349"/>
                <a:gd name="T31" fmla="*/ 218 h 1260"/>
                <a:gd name="T32" fmla="*/ 107 w 349"/>
                <a:gd name="T33" fmla="*/ 525 h 1260"/>
                <a:gd name="T34" fmla="*/ 115 w 349"/>
                <a:gd name="T35" fmla="*/ 710 h 1260"/>
                <a:gd name="T36" fmla="*/ 119 w 349"/>
                <a:gd name="T37" fmla="*/ 722 h 1260"/>
                <a:gd name="T38" fmla="*/ 127 w 349"/>
                <a:gd name="T39" fmla="*/ 628 h 1260"/>
                <a:gd name="T40" fmla="*/ 131 w 349"/>
                <a:gd name="T41" fmla="*/ 521 h 1260"/>
                <a:gd name="T42" fmla="*/ 140 w 349"/>
                <a:gd name="T43" fmla="*/ 509 h 1260"/>
                <a:gd name="T44" fmla="*/ 144 w 349"/>
                <a:gd name="T45" fmla="*/ 542 h 1260"/>
                <a:gd name="T46" fmla="*/ 152 w 349"/>
                <a:gd name="T47" fmla="*/ 615 h 1260"/>
                <a:gd name="T48" fmla="*/ 156 w 349"/>
                <a:gd name="T49" fmla="*/ 644 h 1260"/>
                <a:gd name="T50" fmla="*/ 164 w 349"/>
                <a:gd name="T51" fmla="*/ 628 h 1260"/>
                <a:gd name="T52" fmla="*/ 168 w 349"/>
                <a:gd name="T53" fmla="*/ 595 h 1260"/>
                <a:gd name="T54" fmla="*/ 177 w 349"/>
                <a:gd name="T55" fmla="*/ 566 h 1260"/>
                <a:gd name="T56" fmla="*/ 185 w 349"/>
                <a:gd name="T57" fmla="*/ 579 h 1260"/>
                <a:gd name="T58" fmla="*/ 193 w 349"/>
                <a:gd name="T59" fmla="*/ 595 h 1260"/>
                <a:gd name="T60" fmla="*/ 205 w 349"/>
                <a:gd name="T61" fmla="*/ 591 h 1260"/>
                <a:gd name="T62" fmla="*/ 218 w 349"/>
                <a:gd name="T63" fmla="*/ 587 h 1260"/>
                <a:gd name="T64" fmla="*/ 230 w 349"/>
                <a:gd name="T65" fmla="*/ 591 h 1260"/>
                <a:gd name="T66" fmla="*/ 242 w 349"/>
                <a:gd name="T67" fmla="*/ 591 h 1260"/>
                <a:gd name="T68" fmla="*/ 255 w 349"/>
                <a:gd name="T69" fmla="*/ 587 h 1260"/>
                <a:gd name="T70" fmla="*/ 267 w 349"/>
                <a:gd name="T71" fmla="*/ 587 h 1260"/>
                <a:gd name="T72" fmla="*/ 279 w 349"/>
                <a:gd name="T73" fmla="*/ 591 h 1260"/>
                <a:gd name="T74" fmla="*/ 292 w 349"/>
                <a:gd name="T75" fmla="*/ 587 h 1260"/>
                <a:gd name="T76" fmla="*/ 304 w 349"/>
                <a:gd name="T77" fmla="*/ 591 h 1260"/>
                <a:gd name="T78" fmla="*/ 316 w 349"/>
                <a:gd name="T79" fmla="*/ 591 h 1260"/>
                <a:gd name="T80" fmla="*/ 329 w 349"/>
                <a:gd name="T81" fmla="*/ 587 h 1260"/>
                <a:gd name="T82" fmla="*/ 341 w 349"/>
                <a:gd name="T83" fmla="*/ 587 h 12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349" h="1260">
                  <a:moveTo>
                    <a:pt x="4" y="587"/>
                  </a:moveTo>
                  <a:lnTo>
                    <a:pt x="0" y="587"/>
                  </a:lnTo>
                  <a:lnTo>
                    <a:pt x="4" y="587"/>
                  </a:lnTo>
                  <a:lnTo>
                    <a:pt x="8" y="587"/>
                  </a:lnTo>
                  <a:lnTo>
                    <a:pt x="12" y="579"/>
                  </a:lnTo>
                  <a:lnTo>
                    <a:pt x="12" y="574"/>
                  </a:lnTo>
                  <a:lnTo>
                    <a:pt x="16" y="566"/>
                  </a:lnTo>
                  <a:lnTo>
                    <a:pt x="16" y="558"/>
                  </a:lnTo>
                  <a:lnTo>
                    <a:pt x="25" y="546"/>
                  </a:lnTo>
                  <a:lnTo>
                    <a:pt x="20" y="546"/>
                  </a:lnTo>
                  <a:lnTo>
                    <a:pt x="25" y="562"/>
                  </a:lnTo>
                  <a:lnTo>
                    <a:pt x="29" y="587"/>
                  </a:lnTo>
                  <a:lnTo>
                    <a:pt x="29" y="615"/>
                  </a:lnTo>
                  <a:lnTo>
                    <a:pt x="33" y="656"/>
                  </a:lnTo>
                  <a:lnTo>
                    <a:pt x="33" y="702"/>
                  </a:lnTo>
                  <a:lnTo>
                    <a:pt x="37" y="751"/>
                  </a:lnTo>
                  <a:lnTo>
                    <a:pt x="37" y="829"/>
                  </a:lnTo>
                  <a:lnTo>
                    <a:pt x="41" y="845"/>
                  </a:lnTo>
                  <a:lnTo>
                    <a:pt x="41" y="841"/>
                  </a:lnTo>
                  <a:lnTo>
                    <a:pt x="45" y="808"/>
                  </a:lnTo>
                  <a:lnTo>
                    <a:pt x="45" y="747"/>
                  </a:lnTo>
                  <a:lnTo>
                    <a:pt x="49" y="661"/>
                  </a:lnTo>
                  <a:lnTo>
                    <a:pt x="49" y="550"/>
                  </a:lnTo>
                  <a:lnTo>
                    <a:pt x="53" y="427"/>
                  </a:lnTo>
                  <a:lnTo>
                    <a:pt x="53" y="181"/>
                  </a:lnTo>
                  <a:lnTo>
                    <a:pt x="57" y="82"/>
                  </a:lnTo>
                  <a:lnTo>
                    <a:pt x="57" y="21"/>
                  </a:lnTo>
                  <a:lnTo>
                    <a:pt x="62" y="0"/>
                  </a:lnTo>
                  <a:lnTo>
                    <a:pt x="62" y="25"/>
                  </a:lnTo>
                  <a:lnTo>
                    <a:pt x="66" y="103"/>
                  </a:lnTo>
                  <a:lnTo>
                    <a:pt x="66" y="382"/>
                  </a:lnTo>
                  <a:lnTo>
                    <a:pt x="70" y="566"/>
                  </a:lnTo>
                  <a:lnTo>
                    <a:pt x="70" y="751"/>
                  </a:lnTo>
                  <a:lnTo>
                    <a:pt x="74" y="927"/>
                  </a:lnTo>
                  <a:lnTo>
                    <a:pt x="74" y="1079"/>
                  </a:lnTo>
                  <a:lnTo>
                    <a:pt x="78" y="1190"/>
                  </a:lnTo>
                  <a:lnTo>
                    <a:pt x="78" y="1260"/>
                  </a:lnTo>
                  <a:lnTo>
                    <a:pt x="82" y="1214"/>
                  </a:lnTo>
                  <a:lnTo>
                    <a:pt x="82" y="1124"/>
                  </a:lnTo>
                  <a:lnTo>
                    <a:pt x="86" y="993"/>
                  </a:lnTo>
                  <a:lnTo>
                    <a:pt x="86" y="841"/>
                  </a:lnTo>
                  <a:lnTo>
                    <a:pt x="90" y="681"/>
                  </a:lnTo>
                  <a:lnTo>
                    <a:pt x="90" y="525"/>
                  </a:lnTo>
                  <a:lnTo>
                    <a:pt x="94" y="390"/>
                  </a:lnTo>
                  <a:lnTo>
                    <a:pt x="94" y="213"/>
                  </a:lnTo>
                  <a:lnTo>
                    <a:pt x="99" y="181"/>
                  </a:lnTo>
                  <a:lnTo>
                    <a:pt x="99" y="185"/>
                  </a:lnTo>
                  <a:lnTo>
                    <a:pt x="103" y="218"/>
                  </a:lnTo>
                  <a:lnTo>
                    <a:pt x="103" y="279"/>
                  </a:lnTo>
                  <a:lnTo>
                    <a:pt x="107" y="357"/>
                  </a:lnTo>
                  <a:lnTo>
                    <a:pt x="107" y="525"/>
                  </a:lnTo>
                  <a:lnTo>
                    <a:pt x="111" y="603"/>
                  </a:lnTo>
                  <a:lnTo>
                    <a:pt x="111" y="665"/>
                  </a:lnTo>
                  <a:lnTo>
                    <a:pt x="115" y="710"/>
                  </a:lnTo>
                  <a:lnTo>
                    <a:pt x="115" y="739"/>
                  </a:lnTo>
                  <a:lnTo>
                    <a:pt x="119" y="747"/>
                  </a:lnTo>
                  <a:lnTo>
                    <a:pt x="119" y="722"/>
                  </a:lnTo>
                  <a:lnTo>
                    <a:pt x="123" y="698"/>
                  </a:lnTo>
                  <a:lnTo>
                    <a:pt x="123" y="665"/>
                  </a:lnTo>
                  <a:lnTo>
                    <a:pt x="127" y="628"/>
                  </a:lnTo>
                  <a:lnTo>
                    <a:pt x="127" y="595"/>
                  </a:lnTo>
                  <a:lnTo>
                    <a:pt x="131" y="566"/>
                  </a:lnTo>
                  <a:lnTo>
                    <a:pt x="131" y="521"/>
                  </a:lnTo>
                  <a:lnTo>
                    <a:pt x="136" y="509"/>
                  </a:lnTo>
                  <a:lnTo>
                    <a:pt x="136" y="505"/>
                  </a:lnTo>
                  <a:lnTo>
                    <a:pt x="140" y="509"/>
                  </a:lnTo>
                  <a:lnTo>
                    <a:pt x="140" y="513"/>
                  </a:lnTo>
                  <a:lnTo>
                    <a:pt x="144" y="525"/>
                  </a:lnTo>
                  <a:lnTo>
                    <a:pt x="144" y="542"/>
                  </a:lnTo>
                  <a:lnTo>
                    <a:pt x="148" y="562"/>
                  </a:lnTo>
                  <a:lnTo>
                    <a:pt x="148" y="599"/>
                  </a:lnTo>
                  <a:lnTo>
                    <a:pt x="152" y="615"/>
                  </a:lnTo>
                  <a:lnTo>
                    <a:pt x="152" y="628"/>
                  </a:lnTo>
                  <a:lnTo>
                    <a:pt x="156" y="636"/>
                  </a:lnTo>
                  <a:lnTo>
                    <a:pt x="156" y="644"/>
                  </a:lnTo>
                  <a:lnTo>
                    <a:pt x="160" y="640"/>
                  </a:lnTo>
                  <a:lnTo>
                    <a:pt x="160" y="636"/>
                  </a:lnTo>
                  <a:lnTo>
                    <a:pt x="164" y="628"/>
                  </a:lnTo>
                  <a:lnTo>
                    <a:pt x="164" y="615"/>
                  </a:lnTo>
                  <a:lnTo>
                    <a:pt x="168" y="607"/>
                  </a:lnTo>
                  <a:lnTo>
                    <a:pt x="168" y="595"/>
                  </a:lnTo>
                  <a:lnTo>
                    <a:pt x="173" y="583"/>
                  </a:lnTo>
                  <a:lnTo>
                    <a:pt x="173" y="570"/>
                  </a:lnTo>
                  <a:lnTo>
                    <a:pt x="177" y="566"/>
                  </a:lnTo>
                  <a:lnTo>
                    <a:pt x="181" y="570"/>
                  </a:lnTo>
                  <a:lnTo>
                    <a:pt x="185" y="574"/>
                  </a:lnTo>
                  <a:lnTo>
                    <a:pt x="185" y="579"/>
                  </a:lnTo>
                  <a:lnTo>
                    <a:pt x="189" y="583"/>
                  </a:lnTo>
                  <a:lnTo>
                    <a:pt x="189" y="591"/>
                  </a:lnTo>
                  <a:lnTo>
                    <a:pt x="193" y="595"/>
                  </a:lnTo>
                  <a:lnTo>
                    <a:pt x="197" y="595"/>
                  </a:lnTo>
                  <a:lnTo>
                    <a:pt x="201" y="595"/>
                  </a:lnTo>
                  <a:lnTo>
                    <a:pt x="205" y="591"/>
                  </a:lnTo>
                  <a:lnTo>
                    <a:pt x="210" y="587"/>
                  </a:lnTo>
                  <a:lnTo>
                    <a:pt x="214" y="587"/>
                  </a:lnTo>
                  <a:lnTo>
                    <a:pt x="218" y="587"/>
                  </a:lnTo>
                  <a:lnTo>
                    <a:pt x="222" y="587"/>
                  </a:lnTo>
                  <a:lnTo>
                    <a:pt x="226" y="587"/>
                  </a:lnTo>
                  <a:lnTo>
                    <a:pt x="230" y="591"/>
                  </a:lnTo>
                  <a:lnTo>
                    <a:pt x="234" y="591"/>
                  </a:lnTo>
                  <a:lnTo>
                    <a:pt x="238" y="591"/>
                  </a:lnTo>
                  <a:lnTo>
                    <a:pt x="242" y="591"/>
                  </a:lnTo>
                  <a:lnTo>
                    <a:pt x="246" y="591"/>
                  </a:lnTo>
                  <a:lnTo>
                    <a:pt x="251" y="587"/>
                  </a:lnTo>
                  <a:lnTo>
                    <a:pt x="255" y="587"/>
                  </a:lnTo>
                  <a:lnTo>
                    <a:pt x="259" y="587"/>
                  </a:lnTo>
                  <a:lnTo>
                    <a:pt x="263" y="587"/>
                  </a:lnTo>
                  <a:lnTo>
                    <a:pt x="267" y="587"/>
                  </a:lnTo>
                  <a:lnTo>
                    <a:pt x="271" y="591"/>
                  </a:lnTo>
                  <a:lnTo>
                    <a:pt x="275" y="591"/>
                  </a:lnTo>
                  <a:lnTo>
                    <a:pt x="279" y="591"/>
                  </a:lnTo>
                  <a:lnTo>
                    <a:pt x="283" y="591"/>
                  </a:lnTo>
                  <a:lnTo>
                    <a:pt x="288" y="591"/>
                  </a:lnTo>
                  <a:lnTo>
                    <a:pt x="292" y="587"/>
                  </a:lnTo>
                  <a:lnTo>
                    <a:pt x="296" y="587"/>
                  </a:lnTo>
                  <a:lnTo>
                    <a:pt x="300" y="587"/>
                  </a:lnTo>
                  <a:lnTo>
                    <a:pt x="304" y="591"/>
                  </a:lnTo>
                  <a:lnTo>
                    <a:pt x="308" y="591"/>
                  </a:lnTo>
                  <a:lnTo>
                    <a:pt x="312" y="591"/>
                  </a:lnTo>
                  <a:lnTo>
                    <a:pt x="316" y="591"/>
                  </a:lnTo>
                  <a:lnTo>
                    <a:pt x="320" y="591"/>
                  </a:lnTo>
                  <a:lnTo>
                    <a:pt x="325" y="587"/>
                  </a:lnTo>
                  <a:lnTo>
                    <a:pt x="329" y="587"/>
                  </a:lnTo>
                  <a:lnTo>
                    <a:pt x="333" y="587"/>
                  </a:lnTo>
                  <a:lnTo>
                    <a:pt x="337" y="587"/>
                  </a:lnTo>
                  <a:lnTo>
                    <a:pt x="341" y="587"/>
                  </a:lnTo>
                  <a:lnTo>
                    <a:pt x="345" y="587"/>
                  </a:lnTo>
                  <a:lnTo>
                    <a:pt x="349" y="587"/>
                  </a:lnTo>
                </a:path>
              </a:pathLst>
            </a:custGeom>
            <a:noFill/>
            <a:ln w="19050" cmpd="sng">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4" name="Freeform 206">
              <a:extLst>
                <a:ext uri="{FF2B5EF4-FFF2-40B4-BE49-F238E27FC236}">
                  <a16:creationId xmlns:a16="http://schemas.microsoft.com/office/drawing/2014/main" id="{02734BA1-247E-48D7-878B-A37650E43EBF}"/>
                </a:ext>
              </a:extLst>
            </p:cNvPr>
            <p:cNvSpPr>
              <a:spLocks/>
            </p:cNvSpPr>
            <p:nvPr/>
          </p:nvSpPr>
          <p:spPr bwMode="auto">
            <a:xfrm>
              <a:off x="3385" y="2869"/>
              <a:ext cx="522" cy="4"/>
            </a:xfrm>
            <a:custGeom>
              <a:avLst/>
              <a:gdLst>
                <a:gd name="T0" fmla="*/ 8 w 522"/>
                <a:gd name="T1" fmla="*/ 4 h 4"/>
                <a:gd name="T2" fmla="*/ 21 w 522"/>
                <a:gd name="T3" fmla="*/ 4 h 4"/>
                <a:gd name="T4" fmla="*/ 33 w 522"/>
                <a:gd name="T5" fmla="*/ 4 h 4"/>
                <a:gd name="T6" fmla="*/ 45 w 522"/>
                <a:gd name="T7" fmla="*/ 4 h 4"/>
                <a:gd name="T8" fmla="*/ 58 w 522"/>
                <a:gd name="T9" fmla="*/ 0 h 4"/>
                <a:gd name="T10" fmla="*/ 70 w 522"/>
                <a:gd name="T11" fmla="*/ 0 h 4"/>
                <a:gd name="T12" fmla="*/ 82 w 522"/>
                <a:gd name="T13" fmla="*/ 0 h 4"/>
                <a:gd name="T14" fmla="*/ 95 w 522"/>
                <a:gd name="T15" fmla="*/ 4 h 4"/>
                <a:gd name="T16" fmla="*/ 107 w 522"/>
                <a:gd name="T17" fmla="*/ 4 h 4"/>
                <a:gd name="T18" fmla="*/ 119 w 522"/>
                <a:gd name="T19" fmla="*/ 4 h 4"/>
                <a:gd name="T20" fmla="*/ 132 w 522"/>
                <a:gd name="T21" fmla="*/ 0 h 4"/>
                <a:gd name="T22" fmla="*/ 144 w 522"/>
                <a:gd name="T23" fmla="*/ 0 h 4"/>
                <a:gd name="T24" fmla="*/ 156 w 522"/>
                <a:gd name="T25" fmla="*/ 0 h 4"/>
                <a:gd name="T26" fmla="*/ 169 w 522"/>
                <a:gd name="T27" fmla="*/ 0 h 4"/>
                <a:gd name="T28" fmla="*/ 181 w 522"/>
                <a:gd name="T29" fmla="*/ 0 h 4"/>
                <a:gd name="T30" fmla="*/ 193 w 522"/>
                <a:gd name="T31" fmla="*/ 0 h 4"/>
                <a:gd name="T32" fmla="*/ 206 w 522"/>
                <a:gd name="T33" fmla="*/ 0 h 4"/>
                <a:gd name="T34" fmla="*/ 218 w 522"/>
                <a:gd name="T35" fmla="*/ 0 h 4"/>
                <a:gd name="T36" fmla="*/ 230 w 522"/>
                <a:gd name="T37" fmla="*/ 0 h 4"/>
                <a:gd name="T38" fmla="*/ 243 w 522"/>
                <a:gd name="T39" fmla="*/ 0 h 4"/>
                <a:gd name="T40" fmla="*/ 255 w 522"/>
                <a:gd name="T41" fmla="*/ 0 h 4"/>
                <a:gd name="T42" fmla="*/ 267 w 522"/>
                <a:gd name="T43" fmla="*/ 0 h 4"/>
                <a:gd name="T44" fmla="*/ 280 w 522"/>
                <a:gd name="T45" fmla="*/ 0 h 4"/>
                <a:gd name="T46" fmla="*/ 292 w 522"/>
                <a:gd name="T47" fmla="*/ 0 h 4"/>
                <a:gd name="T48" fmla="*/ 304 w 522"/>
                <a:gd name="T49" fmla="*/ 0 h 4"/>
                <a:gd name="T50" fmla="*/ 317 w 522"/>
                <a:gd name="T51" fmla="*/ 0 h 4"/>
                <a:gd name="T52" fmla="*/ 329 w 522"/>
                <a:gd name="T53" fmla="*/ 0 h 4"/>
                <a:gd name="T54" fmla="*/ 341 w 522"/>
                <a:gd name="T55" fmla="*/ 0 h 4"/>
                <a:gd name="T56" fmla="*/ 354 w 522"/>
                <a:gd name="T57" fmla="*/ 0 h 4"/>
                <a:gd name="T58" fmla="*/ 366 w 522"/>
                <a:gd name="T59" fmla="*/ 0 h 4"/>
                <a:gd name="T60" fmla="*/ 378 w 522"/>
                <a:gd name="T61" fmla="*/ 0 h 4"/>
                <a:gd name="T62" fmla="*/ 391 w 522"/>
                <a:gd name="T63" fmla="*/ 0 h 4"/>
                <a:gd name="T64" fmla="*/ 403 w 522"/>
                <a:gd name="T65" fmla="*/ 0 h 4"/>
                <a:gd name="T66" fmla="*/ 415 w 522"/>
                <a:gd name="T67" fmla="*/ 0 h 4"/>
                <a:gd name="T68" fmla="*/ 428 w 522"/>
                <a:gd name="T69" fmla="*/ 0 h 4"/>
                <a:gd name="T70" fmla="*/ 440 w 522"/>
                <a:gd name="T71" fmla="*/ 0 h 4"/>
                <a:gd name="T72" fmla="*/ 452 w 522"/>
                <a:gd name="T73" fmla="*/ 0 h 4"/>
                <a:gd name="T74" fmla="*/ 465 w 522"/>
                <a:gd name="T75" fmla="*/ 0 h 4"/>
                <a:gd name="T76" fmla="*/ 477 w 522"/>
                <a:gd name="T77" fmla="*/ 0 h 4"/>
                <a:gd name="T78" fmla="*/ 489 w 522"/>
                <a:gd name="T79" fmla="*/ 0 h 4"/>
                <a:gd name="T80" fmla="*/ 502 w 522"/>
                <a:gd name="T81" fmla="*/ 0 h 4"/>
                <a:gd name="T82" fmla="*/ 514 w 522"/>
                <a:gd name="T83"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522" h="4">
                  <a:moveTo>
                    <a:pt x="0" y="0"/>
                  </a:moveTo>
                  <a:lnTo>
                    <a:pt x="4" y="4"/>
                  </a:lnTo>
                  <a:lnTo>
                    <a:pt x="8" y="4"/>
                  </a:lnTo>
                  <a:lnTo>
                    <a:pt x="13" y="4"/>
                  </a:lnTo>
                  <a:lnTo>
                    <a:pt x="17" y="4"/>
                  </a:lnTo>
                  <a:lnTo>
                    <a:pt x="21" y="4"/>
                  </a:lnTo>
                  <a:lnTo>
                    <a:pt x="25" y="4"/>
                  </a:lnTo>
                  <a:lnTo>
                    <a:pt x="29" y="4"/>
                  </a:lnTo>
                  <a:lnTo>
                    <a:pt x="33" y="4"/>
                  </a:lnTo>
                  <a:lnTo>
                    <a:pt x="37" y="4"/>
                  </a:lnTo>
                  <a:lnTo>
                    <a:pt x="41" y="4"/>
                  </a:lnTo>
                  <a:lnTo>
                    <a:pt x="45" y="4"/>
                  </a:lnTo>
                  <a:lnTo>
                    <a:pt x="50" y="4"/>
                  </a:lnTo>
                  <a:lnTo>
                    <a:pt x="54" y="0"/>
                  </a:lnTo>
                  <a:lnTo>
                    <a:pt x="58" y="0"/>
                  </a:lnTo>
                  <a:lnTo>
                    <a:pt x="62" y="0"/>
                  </a:lnTo>
                  <a:lnTo>
                    <a:pt x="66" y="0"/>
                  </a:lnTo>
                  <a:lnTo>
                    <a:pt x="70" y="0"/>
                  </a:lnTo>
                  <a:lnTo>
                    <a:pt x="74" y="0"/>
                  </a:lnTo>
                  <a:lnTo>
                    <a:pt x="78" y="0"/>
                  </a:lnTo>
                  <a:lnTo>
                    <a:pt x="82" y="0"/>
                  </a:lnTo>
                  <a:lnTo>
                    <a:pt x="86" y="0"/>
                  </a:lnTo>
                  <a:lnTo>
                    <a:pt x="91" y="0"/>
                  </a:lnTo>
                  <a:lnTo>
                    <a:pt x="95" y="4"/>
                  </a:lnTo>
                  <a:lnTo>
                    <a:pt x="99" y="4"/>
                  </a:lnTo>
                  <a:lnTo>
                    <a:pt x="103" y="4"/>
                  </a:lnTo>
                  <a:lnTo>
                    <a:pt x="107" y="4"/>
                  </a:lnTo>
                  <a:lnTo>
                    <a:pt x="111" y="4"/>
                  </a:lnTo>
                  <a:lnTo>
                    <a:pt x="115" y="4"/>
                  </a:lnTo>
                  <a:lnTo>
                    <a:pt x="119" y="4"/>
                  </a:lnTo>
                  <a:lnTo>
                    <a:pt x="123" y="0"/>
                  </a:lnTo>
                  <a:lnTo>
                    <a:pt x="128" y="0"/>
                  </a:lnTo>
                  <a:lnTo>
                    <a:pt x="132" y="0"/>
                  </a:lnTo>
                  <a:lnTo>
                    <a:pt x="136" y="0"/>
                  </a:lnTo>
                  <a:lnTo>
                    <a:pt x="140" y="0"/>
                  </a:lnTo>
                  <a:lnTo>
                    <a:pt x="144" y="0"/>
                  </a:lnTo>
                  <a:lnTo>
                    <a:pt x="148" y="0"/>
                  </a:lnTo>
                  <a:lnTo>
                    <a:pt x="152" y="0"/>
                  </a:lnTo>
                  <a:lnTo>
                    <a:pt x="156" y="0"/>
                  </a:lnTo>
                  <a:lnTo>
                    <a:pt x="160" y="0"/>
                  </a:lnTo>
                  <a:lnTo>
                    <a:pt x="165" y="0"/>
                  </a:lnTo>
                  <a:lnTo>
                    <a:pt x="169" y="0"/>
                  </a:lnTo>
                  <a:lnTo>
                    <a:pt x="173" y="0"/>
                  </a:lnTo>
                  <a:lnTo>
                    <a:pt x="177" y="0"/>
                  </a:lnTo>
                  <a:lnTo>
                    <a:pt x="181" y="0"/>
                  </a:lnTo>
                  <a:lnTo>
                    <a:pt x="185" y="0"/>
                  </a:lnTo>
                  <a:lnTo>
                    <a:pt x="189" y="0"/>
                  </a:lnTo>
                  <a:lnTo>
                    <a:pt x="193" y="0"/>
                  </a:lnTo>
                  <a:lnTo>
                    <a:pt x="197" y="0"/>
                  </a:lnTo>
                  <a:lnTo>
                    <a:pt x="202" y="0"/>
                  </a:lnTo>
                  <a:lnTo>
                    <a:pt x="206" y="0"/>
                  </a:lnTo>
                  <a:lnTo>
                    <a:pt x="210" y="0"/>
                  </a:lnTo>
                  <a:lnTo>
                    <a:pt x="214" y="0"/>
                  </a:lnTo>
                  <a:lnTo>
                    <a:pt x="218" y="0"/>
                  </a:lnTo>
                  <a:lnTo>
                    <a:pt x="222" y="0"/>
                  </a:lnTo>
                  <a:lnTo>
                    <a:pt x="226" y="0"/>
                  </a:lnTo>
                  <a:lnTo>
                    <a:pt x="230" y="0"/>
                  </a:lnTo>
                  <a:lnTo>
                    <a:pt x="234" y="0"/>
                  </a:lnTo>
                  <a:lnTo>
                    <a:pt x="239" y="0"/>
                  </a:lnTo>
                  <a:lnTo>
                    <a:pt x="243" y="0"/>
                  </a:lnTo>
                  <a:lnTo>
                    <a:pt x="247" y="0"/>
                  </a:lnTo>
                  <a:lnTo>
                    <a:pt x="251" y="0"/>
                  </a:lnTo>
                  <a:lnTo>
                    <a:pt x="255" y="0"/>
                  </a:lnTo>
                  <a:lnTo>
                    <a:pt x="259" y="0"/>
                  </a:lnTo>
                  <a:lnTo>
                    <a:pt x="263" y="0"/>
                  </a:lnTo>
                  <a:lnTo>
                    <a:pt x="267" y="0"/>
                  </a:lnTo>
                  <a:lnTo>
                    <a:pt x="271" y="0"/>
                  </a:lnTo>
                  <a:lnTo>
                    <a:pt x="276" y="0"/>
                  </a:lnTo>
                  <a:lnTo>
                    <a:pt x="280" y="0"/>
                  </a:lnTo>
                  <a:lnTo>
                    <a:pt x="284" y="0"/>
                  </a:lnTo>
                  <a:lnTo>
                    <a:pt x="288" y="0"/>
                  </a:lnTo>
                  <a:lnTo>
                    <a:pt x="292" y="0"/>
                  </a:lnTo>
                  <a:lnTo>
                    <a:pt x="296" y="0"/>
                  </a:lnTo>
                  <a:lnTo>
                    <a:pt x="300" y="0"/>
                  </a:lnTo>
                  <a:lnTo>
                    <a:pt x="304" y="0"/>
                  </a:lnTo>
                  <a:lnTo>
                    <a:pt x="308" y="0"/>
                  </a:lnTo>
                  <a:lnTo>
                    <a:pt x="312" y="0"/>
                  </a:lnTo>
                  <a:lnTo>
                    <a:pt x="317" y="0"/>
                  </a:lnTo>
                  <a:lnTo>
                    <a:pt x="321" y="0"/>
                  </a:lnTo>
                  <a:lnTo>
                    <a:pt x="325" y="0"/>
                  </a:lnTo>
                  <a:lnTo>
                    <a:pt x="329" y="0"/>
                  </a:lnTo>
                  <a:lnTo>
                    <a:pt x="333" y="0"/>
                  </a:lnTo>
                  <a:lnTo>
                    <a:pt x="337" y="0"/>
                  </a:lnTo>
                  <a:lnTo>
                    <a:pt x="341" y="0"/>
                  </a:lnTo>
                  <a:lnTo>
                    <a:pt x="345" y="0"/>
                  </a:lnTo>
                  <a:lnTo>
                    <a:pt x="349" y="0"/>
                  </a:lnTo>
                  <a:lnTo>
                    <a:pt x="354" y="0"/>
                  </a:lnTo>
                  <a:lnTo>
                    <a:pt x="358" y="0"/>
                  </a:lnTo>
                  <a:lnTo>
                    <a:pt x="362" y="0"/>
                  </a:lnTo>
                  <a:lnTo>
                    <a:pt x="366" y="0"/>
                  </a:lnTo>
                  <a:lnTo>
                    <a:pt x="370" y="0"/>
                  </a:lnTo>
                  <a:lnTo>
                    <a:pt x="374" y="0"/>
                  </a:lnTo>
                  <a:lnTo>
                    <a:pt x="378" y="0"/>
                  </a:lnTo>
                  <a:lnTo>
                    <a:pt x="382" y="0"/>
                  </a:lnTo>
                  <a:lnTo>
                    <a:pt x="386" y="0"/>
                  </a:lnTo>
                  <a:lnTo>
                    <a:pt x="391" y="0"/>
                  </a:lnTo>
                  <a:lnTo>
                    <a:pt x="395" y="0"/>
                  </a:lnTo>
                  <a:lnTo>
                    <a:pt x="399" y="0"/>
                  </a:lnTo>
                  <a:lnTo>
                    <a:pt x="403" y="0"/>
                  </a:lnTo>
                  <a:lnTo>
                    <a:pt x="407" y="0"/>
                  </a:lnTo>
                  <a:lnTo>
                    <a:pt x="411" y="0"/>
                  </a:lnTo>
                  <a:lnTo>
                    <a:pt x="415" y="0"/>
                  </a:lnTo>
                  <a:lnTo>
                    <a:pt x="419" y="0"/>
                  </a:lnTo>
                  <a:lnTo>
                    <a:pt x="423" y="0"/>
                  </a:lnTo>
                  <a:lnTo>
                    <a:pt x="428" y="0"/>
                  </a:lnTo>
                  <a:lnTo>
                    <a:pt x="432" y="0"/>
                  </a:lnTo>
                  <a:lnTo>
                    <a:pt x="436" y="0"/>
                  </a:lnTo>
                  <a:lnTo>
                    <a:pt x="440" y="0"/>
                  </a:lnTo>
                  <a:lnTo>
                    <a:pt x="444" y="0"/>
                  </a:lnTo>
                  <a:lnTo>
                    <a:pt x="448" y="0"/>
                  </a:lnTo>
                  <a:lnTo>
                    <a:pt x="452" y="0"/>
                  </a:lnTo>
                  <a:lnTo>
                    <a:pt x="456" y="0"/>
                  </a:lnTo>
                  <a:lnTo>
                    <a:pt x="460" y="0"/>
                  </a:lnTo>
                  <a:lnTo>
                    <a:pt x="465" y="0"/>
                  </a:lnTo>
                  <a:lnTo>
                    <a:pt x="469" y="0"/>
                  </a:lnTo>
                  <a:lnTo>
                    <a:pt x="473" y="0"/>
                  </a:lnTo>
                  <a:lnTo>
                    <a:pt x="477" y="0"/>
                  </a:lnTo>
                  <a:lnTo>
                    <a:pt x="481" y="0"/>
                  </a:lnTo>
                  <a:lnTo>
                    <a:pt x="485" y="0"/>
                  </a:lnTo>
                  <a:lnTo>
                    <a:pt x="489" y="0"/>
                  </a:lnTo>
                  <a:lnTo>
                    <a:pt x="493" y="0"/>
                  </a:lnTo>
                  <a:lnTo>
                    <a:pt x="497" y="0"/>
                  </a:lnTo>
                  <a:lnTo>
                    <a:pt x="502" y="0"/>
                  </a:lnTo>
                  <a:lnTo>
                    <a:pt x="506" y="0"/>
                  </a:lnTo>
                  <a:lnTo>
                    <a:pt x="510" y="0"/>
                  </a:lnTo>
                  <a:lnTo>
                    <a:pt x="514" y="0"/>
                  </a:lnTo>
                  <a:lnTo>
                    <a:pt x="518" y="0"/>
                  </a:lnTo>
                  <a:lnTo>
                    <a:pt x="522" y="0"/>
                  </a:lnTo>
                </a:path>
              </a:pathLst>
            </a:custGeom>
            <a:noFill/>
            <a:ln w="0">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5" name="Freeform 207">
              <a:extLst>
                <a:ext uri="{FF2B5EF4-FFF2-40B4-BE49-F238E27FC236}">
                  <a16:creationId xmlns:a16="http://schemas.microsoft.com/office/drawing/2014/main" id="{CB3F668B-268D-4E15-A8C0-B2585C5B50AA}"/>
                </a:ext>
              </a:extLst>
            </p:cNvPr>
            <p:cNvSpPr>
              <a:spLocks/>
            </p:cNvSpPr>
            <p:nvPr/>
          </p:nvSpPr>
          <p:spPr bwMode="auto">
            <a:xfrm>
              <a:off x="3907" y="2869"/>
              <a:ext cx="522" cy="1"/>
            </a:xfrm>
            <a:custGeom>
              <a:avLst/>
              <a:gdLst>
                <a:gd name="T0" fmla="*/ 8 w 522"/>
                <a:gd name="T1" fmla="*/ 21 w 522"/>
                <a:gd name="T2" fmla="*/ 33 w 522"/>
                <a:gd name="T3" fmla="*/ 45 w 522"/>
                <a:gd name="T4" fmla="*/ 58 w 522"/>
                <a:gd name="T5" fmla="*/ 70 w 522"/>
                <a:gd name="T6" fmla="*/ 82 w 522"/>
                <a:gd name="T7" fmla="*/ 95 w 522"/>
                <a:gd name="T8" fmla="*/ 107 w 522"/>
                <a:gd name="T9" fmla="*/ 119 w 522"/>
                <a:gd name="T10" fmla="*/ 132 w 522"/>
                <a:gd name="T11" fmla="*/ 144 w 522"/>
                <a:gd name="T12" fmla="*/ 156 w 522"/>
                <a:gd name="T13" fmla="*/ 169 w 522"/>
                <a:gd name="T14" fmla="*/ 181 w 522"/>
                <a:gd name="T15" fmla="*/ 193 w 522"/>
                <a:gd name="T16" fmla="*/ 205 w 522"/>
                <a:gd name="T17" fmla="*/ 218 w 522"/>
                <a:gd name="T18" fmla="*/ 230 w 522"/>
                <a:gd name="T19" fmla="*/ 242 w 522"/>
                <a:gd name="T20" fmla="*/ 255 w 522"/>
                <a:gd name="T21" fmla="*/ 267 w 522"/>
                <a:gd name="T22" fmla="*/ 279 w 522"/>
                <a:gd name="T23" fmla="*/ 292 w 522"/>
                <a:gd name="T24" fmla="*/ 304 w 522"/>
                <a:gd name="T25" fmla="*/ 316 w 522"/>
                <a:gd name="T26" fmla="*/ 329 w 522"/>
                <a:gd name="T27" fmla="*/ 341 w 522"/>
                <a:gd name="T28" fmla="*/ 353 w 522"/>
                <a:gd name="T29" fmla="*/ 366 w 522"/>
                <a:gd name="T30" fmla="*/ 378 w 522"/>
                <a:gd name="T31" fmla="*/ 390 w 522"/>
                <a:gd name="T32" fmla="*/ 403 w 522"/>
                <a:gd name="T33" fmla="*/ 415 w 522"/>
                <a:gd name="T34" fmla="*/ 427 w 522"/>
                <a:gd name="T35" fmla="*/ 440 w 522"/>
                <a:gd name="T36" fmla="*/ 452 w 522"/>
                <a:gd name="T37" fmla="*/ 464 w 522"/>
                <a:gd name="T38" fmla="*/ 477 w 522"/>
                <a:gd name="T39" fmla="*/ 489 w 522"/>
                <a:gd name="T40" fmla="*/ 501 w 522"/>
                <a:gd name="T41" fmla="*/ 514 w 522"/>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Lst>
              <a:rect l="0" t="0" r="r" b="b"/>
              <a:pathLst>
                <a:path w="522">
                  <a:moveTo>
                    <a:pt x="0" y="0"/>
                  </a:moveTo>
                  <a:lnTo>
                    <a:pt x="4" y="0"/>
                  </a:lnTo>
                  <a:lnTo>
                    <a:pt x="8" y="0"/>
                  </a:lnTo>
                  <a:lnTo>
                    <a:pt x="12" y="0"/>
                  </a:lnTo>
                  <a:lnTo>
                    <a:pt x="16" y="0"/>
                  </a:lnTo>
                  <a:lnTo>
                    <a:pt x="21" y="0"/>
                  </a:lnTo>
                  <a:lnTo>
                    <a:pt x="25" y="0"/>
                  </a:lnTo>
                  <a:lnTo>
                    <a:pt x="29" y="0"/>
                  </a:lnTo>
                  <a:lnTo>
                    <a:pt x="33" y="0"/>
                  </a:lnTo>
                  <a:lnTo>
                    <a:pt x="37" y="0"/>
                  </a:lnTo>
                  <a:lnTo>
                    <a:pt x="41" y="0"/>
                  </a:lnTo>
                  <a:lnTo>
                    <a:pt x="45" y="0"/>
                  </a:lnTo>
                  <a:lnTo>
                    <a:pt x="49" y="0"/>
                  </a:lnTo>
                  <a:lnTo>
                    <a:pt x="53" y="0"/>
                  </a:lnTo>
                  <a:lnTo>
                    <a:pt x="58" y="0"/>
                  </a:lnTo>
                  <a:lnTo>
                    <a:pt x="62" y="0"/>
                  </a:lnTo>
                  <a:lnTo>
                    <a:pt x="66" y="0"/>
                  </a:lnTo>
                  <a:lnTo>
                    <a:pt x="70" y="0"/>
                  </a:lnTo>
                  <a:lnTo>
                    <a:pt x="74" y="0"/>
                  </a:lnTo>
                  <a:lnTo>
                    <a:pt x="78" y="0"/>
                  </a:lnTo>
                  <a:lnTo>
                    <a:pt x="82" y="0"/>
                  </a:lnTo>
                  <a:lnTo>
                    <a:pt x="86" y="0"/>
                  </a:lnTo>
                  <a:lnTo>
                    <a:pt x="90" y="0"/>
                  </a:lnTo>
                  <a:lnTo>
                    <a:pt x="95" y="0"/>
                  </a:lnTo>
                  <a:lnTo>
                    <a:pt x="99" y="0"/>
                  </a:lnTo>
                  <a:lnTo>
                    <a:pt x="103" y="0"/>
                  </a:lnTo>
                  <a:lnTo>
                    <a:pt x="107" y="0"/>
                  </a:lnTo>
                  <a:lnTo>
                    <a:pt x="111" y="0"/>
                  </a:lnTo>
                  <a:lnTo>
                    <a:pt x="115" y="0"/>
                  </a:lnTo>
                  <a:lnTo>
                    <a:pt x="119" y="0"/>
                  </a:lnTo>
                  <a:lnTo>
                    <a:pt x="123" y="0"/>
                  </a:lnTo>
                  <a:lnTo>
                    <a:pt x="127" y="0"/>
                  </a:lnTo>
                  <a:lnTo>
                    <a:pt x="132" y="0"/>
                  </a:lnTo>
                  <a:lnTo>
                    <a:pt x="136" y="0"/>
                  </a:lnTo>
                  <a:lnTo>
                    <a:pt x="140" y="0"/>
                  </a:lnTo>
                  <a:lnTo>
                    <a:pt x="144" y="0"/>
                  </a:lnTo>
                  <a:lnTo>
                    <a:pt x="148" y="0"/>
                  </a:lnTo>
                  <a:lnTo>
                    <a:pt x="152" y="0"/>
                  </a:lnTo>
                  <a:lnTo>
                    <a:pt x="156" y="0"/>
                  </a:lnTo>
                  <a:lnTo>
                    <a:pt x="160" y="0"/>
                  </a:lnTo>
                  <a:lnTo>
                    <a:pt x="164" y="0"/>
                  </a:lnTo>
                  <a:lnTo>
                    <a:pt x="169" y="0"/>
                  </a:lnTo>
                  <a:lnTo>
                    <a:pt x="173" y="0"/>
                  </a:lnTo>
                  <a:lnTo>
                    <a:pt x="177" y="0"/>
                  </a:lnTo>
                  <a:lnTo>
                    <a:pt x="181" y="0"/>
                  </a:lnTo>
                  <a:lnTo>
                    <a:pt x="185" y="0"/>
                  </a:lnTo>
                  <a:lnTo>
                    <a:pt x="189" y="0"/>
                  </a:lnTo>
                  <a:lnTo>
                    <a:pt x="193" y="0"/>
                  </a:lnTo>
                  <a:lnTo>
                    <a:pt x="197" y="0"/>
                  </a:lnTo>
                  <a:lnTo>
                    <a:pt x="201" y="0"/>
                  </a:lnTo>
                  <a:lnTo>
                    <a:pt x="205" y="0"/>
                  </a:lnTo>
                  <a:lnTo>
                    <a:pt x="210" y="0"/>
                  </a:lnTo>
                  <a:lnTo>
                    <a:pt x="214" y="0"/>
                  </a:lnTo>
                  <a:lnTo>
                    <a:pt x="218" y="0"/>
                  </a:lnTo>
                  <a:lnTo>
                    <a:pt x="222" y="0"/>
                  </a:lnTo>
                  <a:lnTo>
                    <a:pt x="226" y="0"/>
                  </a:lnTo>
                  <a:lnTo>
                    <a:pt x="230" y="0"/>
                  </a:lnTo>
                  <a:lnTo>
                    <a:pt x="234" y="0"/>
                  </a:lnTo>
                  <a:lnTo>
                    <a:pt x="238" y="0"/>
                  </a:lnTo>
                  <a:lnTo>
                    <a:pt x="242" y="0"/>
                  </a:lnTo>
                  <a:lnTo>
                    <a:pt x="247" y="0"/>
                  </a:lnTo>
                  <a:lnTo>
                    <a:pt x="251" y="0"/>
                  </a:lnTo>
                  <a:lnTo>
                    <a:pt x="255" y="0"/>
                  </a:lnTo>
                  <a:lnTo>
                    <a:pt x="259" y="0"/>
                  </a:lnTo>
                  <a:lnTo>
                    <a:pt x="263" y="0"/>
                  </a:lnTo>
                  <a:lnTo>
                    <a:pt x="267" y="0"/>
                  </a:lnTo>
                  <a:lnTo>
                    <a:pt x="271" y="0"/>
                  </a:lnTo>
                  <a:lnTo>
                    <a:pt x="275" y="0"/>
                  </a:lnTo>
                  <a:lnTo>
                    <a:pt x="279" y="0"/>
                  </a:lnTo>
                  <a:lnTo>
                    <a:pt x="284" y="0"/>
                  </a:lnTo>
                  <a:lnTo>
                    <a:pt x="288" y="0"/>
                  </a:lnTo>
                  <a:lnTo>
                    <a:pt x="292" y="0"/>
                  </a:lnTo>
                  <a:lnTo>
                    <a:pt x="296" y="0"/>
                  </a:lnTo>
                  <a:lnTo>
                    <a:pt x="300" y="0"/>
                  </a:lnTo>
                  <a:lnTo>
                    <a:pt x="304" y="0"/>
                  </a:lnTo>
                  <a:lnTo>
                    <a:pt x="308" y="0"/>
                  </a:lnTo>
                  <a:lnTo>
                    <a:pt x="312" y="0"/>
                  </a:lnTo>
                  <a:lnTo>
                    <a:pt x="316" y="0"/>
                  </a:lnTo>
                  <a:lnTo>
                    <a:pt x="321" y="0"/>
                  </a:lnTo>
                  <a:lnTo>
                    <a:pt x="325" y="0"/>
                  </a:lnTo>
                  <a:lnTo>
                    <a:pt x="329" y="0"/>
                  </a:lnTo>
                  <a:lnTo>
                    <a:pt x="333" y="0"/>
                  </a:lnTo>
                  <a:lnTo>
                    <a:pt x="337" y="0"/>
                  </a:lnTo>
                  <a:lnTo>
                    <a:pt x="341" y="0"/>
                  </a:lnTo>
                  <a:lnTo>
                    <a:pt x="345" y="0"/>
                  </a:lnTo>
                  <a:lnTo>
                    <a:pt x="349" y="0"/>
                  </a:lnTo>
                  <a:lnTo>
                    <a:pt x="353" y="0"/>
                  </a:lnTo>
                  <a:lnTo>
                    <a:pt x="358" y="0"/>
                  </a:lnTo>
                  <a:lnTo>
                    <a:pt x="362" y="0"/>
                  </a:lnTo>
                  <a:lnTo>
                    <a:pt x="366" y="0"/>
                  </a:lnTo>
                  <a:lnTo>
                    <a:pt x="370" y="0"/>
                  </a:lnTo>
                  <a:lnTo>
                    <a:pt x="374" y="0"/>
                  </a:lnTo>
                  <a:lnTo>
                    <a:pt x="378" y="0"/>
                  </a:lnTo>
                  <a:lnTo>
                    <a:pt x="382" y="0"/>
                  </a:lnTo>
                  <a:lnTo>
                    <a:pt x="386" y="0"/>
                  </a:lnTo>
                  <a:lnTo>
                    <a:pt x="390" y="0"/>
                  </a:lnTo>
                  <a:lnTo>
                    <a:pt x="395" y="0"/>
                  </a:lnTo>
                  <a:lnTo>
                    <a:pt x="399" y="0"/>
                  </a:lnTo>
                  <a:lnTo>
                    <a:pt x="403" y="0"/>
                  </a:lnTo>
                  <a:lnTo>
                    <a:pt x="407" y="0"/>
                  </a:lnTo>
                  <a:lnTo>
                    <a:pt x="411" y="0"/>
                  </a:lnTo>
                  <a:lnTo>
                    <a:pt x="415" y="0"/>
                  </a:lnTo>
                  <a:lnTo>
                    <a:pt x="419" y="0"/>
                  </a:lnTo>
                  <a:lnTo>
                    <a:pt x="423" y="0"/>
                  </a:lnTo>
                  <a:lnTo>
                    <a:pt x="427" y="0"/>
                  </a:lnTo>
                  <a:lnTo>
                    <a:pt x="431" y="0"/>
                  </a:lnTo>
                  <a:lnTo>
                    <a:pt x="436" y="0"/>
                  </a:lnTo>
                  <a:lnTo>
                    <a:pt x="440" y="0"/>
                  </a:lnTo>
                  <a:lnTo>
                    <a:pt x="444" y="0"/>
                  </a:lnTo>
                  <a:lnTo>
                    <a:pt x="448" y="0"/>
                  </a:lnTo>
                  <a:lnTo>
                    <a:pt x="452" y="0"/>
                  </a:lnTo>
                  <a:lnTo>
                    <a:pt x="456" y="0"/>
                  </a:lnTo>
                  <a:lnTo>
                    <a:pt x="460" y="0"/>
                  </a:lnTo>
                  <a:lnTo>
                    <a:pt x="464" y="0"/>
                  </a:lnTo>
                  <a:lnTo>
                    <a:pt x="468" y="0"/>
                  </a:lnTo>
                  <a:lnTo>
                    <a:pt x="473" y="0"/>
                  </a:lnTo>
                  <a:lnTo>
                    <a:pt x="477" y="0"/>
                  </a:lnTo>
                  <a:lnTo>
                    <a:pt x="481" y="0"/>
                  </a:lnTo>
                  <a:lnTo>
                    <a:pt x="485" y="0"/>
                  </a:lnTo>
                  <a:lnTo>
                    <a:pt x="489" y="0"/>
                  </a:lnTo>
                  <a:lnTo>
                    <a:pt x="493" y="0"/>
                  </a:lnTo>
                  <a:lnTo>
                    <a:pt x="497" y="0"/>
                  </a:lnTo>
                  <a:lnTo>
                    <a:pt x="501" y="0"/>
                  </a:lnTo>
                  <a:lnTo>
                    <a:pt x="505" y="0"/>
                  </a:lnTo>
                  <a:lnTo>
                    <a:pt x="510" y="0"/>
                  </a:lnTo>
                  <a:lnTo>
                    <a:pt x="514" y="0"/>
                  </a:lnTo>
                  <a:lnTo>
                    <a:pt x="518" y="0"/>
                  </a:lnTo>
                  <a:lnTo>
                    <a:pt x="522" y="0"/>
                  </a:lnTo>
                </a:path>
              </a:pathLst>
            </a:custGeom>
            <a:noFill/>
            <a:ln w="0">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6" name="Freeform 208">
              <a:extLst>
                <a:ext uri="{FF2B5EF4-FFF2-40B4-BE49-F238E27FC236}">
                  <a16:creationId xmlns:a16="http://schemas.microsoft.com/office/drawing/2014/main" id="{F81D299C-1AA3-4B60-B81B-541407DE74C8}"/>
                </a:ext>
              </a:extLst>
            </p:cNvPr>
            <p:cNvSpPr>
              <a:spLocks/>
            </p:cNvSpPr>
            <p:nvPr/>
          </p:nvSpPr>
          <p:spPr bwMode="auto">
            <a:xfrm>
              <a:off x="4429" y="2869"/>
              <a:ext cx="386" cy="4"/>
            </a:xfrm>
            <a:custGeom>
              <a:avLst/>
              <a:gdLst>
                <a:gd name="T0" fmla="*/ 4 w 386"/>
                <a:gd name="T1" fmla="*/ 0 h 4"/>
                <a:gd name="T2" fmla="*/ 12 w 386"/>
                <a:gd name="T3" fmla="*/ 0 h 4"/>
                <a:gd name="T4" fmla="*/ 20 w 386"/>
                <a:gd name="T5" fmla="*/ 0 h 4"/>
                <a:gd name="T6" fmla="*/ 29 w 386"/>
                <a:gd name="T7" fmla="*/ 0 h 4"/>
                <a:gd name="T8" fmla="*/ 37 w 386"/>
                <a:gd name="T9" fmla="*/ 0 h 4"/>
                <a:gd name="T10" fmla="*/ 45 w 386"/>
                <a:gd name="T11" fmla="*/ 0 h 4"/>
                <a:gd name="T12" fmla="*/ 53 w 386"/>
                <a:gd name="T13" fmla="*/ 0 h 4"/>
                <a:gd name="T14" fmla="*/ 62 w 386"/>
                <a:gd name="T15" fmla="*/ 0 h 4"/>
                <a:gd name="T16" fmla="*/ 70 w 386"/>
                <a:gd name="T17" fmla="*/ 0 h 4"/>
                <a:gd name="T18" fmla="*/ 78 w 386"/>
                <a:gd name="T19" fmla="*/ 0 h 4"/>
                <a:gd name="T20" fmla="*/ 86 w 386"/>
                <a:gd name="T21" fmla="*/ 0 h 4"/>
                <a:gd name="T22" fmla="*/ 94 w 386"/>
                <a:gd name="T23" fmla="*/ 0 h 4"/>
                <a:gd name="T24" fmla="*/ 103 w 386"/>
                <a:gd name="T25" fmla="*/ 0 h 4"/>
                <a:gd name="T26" fmla="*/ 111 w 386"/>
                <a:gd name="T27" fmla="*/ 0 h 4"/>
                <a:gd name="T28" fmla="*/ 119 w 386"/>
                <a:gd name="T29" fmla="*/ 0 h 4"/>
                <a:gd name="T30" fmla="*/ 127 w 386"/>
                <a:gd name="T31" fmla="*/ 0 h 4"/>
                <a:gd name="T32" fmla="*/ 135 w 386"/>
                <a:gd name="T33" fmla="*/ 0 h 4"/>
                <a:gd name="T34" fmla="*/ 144 w 386"/>
                <a:gd name="T35" fmla="*/ 0 h 4"/>
                <a:gd name="T36" fmla="*/ 152 w 386"/>
                <a:gd name="T37" fmla="*/ 0 h 4"/>
                <a:gd name="T38" fmla="*/ 160 w 386"/>
                <a:gd name="T39" fmla="*/ 0 h 4"/>
                <a:gd name="T40" fmla="*/ 168 w 386"/>
                <a:gd name="T41" fmla="*/ 0 h 4"/>
                <a:gd name="T42" fmla="*/ 177 w 386"/>
                <a:gd name="T43" fmla="*/ 0 h 4"/>
                <a:gd name="T44" fmla="*/ 185 w 386"/>
                <a:gd name="T45" fmla="*/ 0 h 4"/>
                <a:gd name="T46" fmla="*/ 193 w 386"/>
                <a:gd name="T47" fmla="*/ 0 h 4"/>
                <a:gd name="T48" fmla="*/ 201 w 386"/>
                <a:gd name="T49" fmla="*/ 0 h 4"/>
                <a:gd name="T50" fmla="*/ 209 w 386"/>
                <a:gd name="T51" fmla="*/ 0 h 4"/>
                <a:gd name="T52" fmla="*/ 218 w 386"/>
                <a:gd name="T53" fmla="*/ 4 h 4"/>
                <a:gd name="T54" fmla="*/ 226 w 386"/>
                <a:gd name="T55" fmla="*/ 4 h 4"/>
                <a:gd name="T56" fmla="*/ 234 w 386"/>
                <a:gd name="T57" fmla="*/ 4 h 4"/>
                <a:gd name="T58" fmla="*/ 242 w 386"/>
                <a:gd name="T59" fmla="*/ 4 h 4"/>
                <a:gd name="T60" fmla="*/ 251 w 386"/>
                <a:gd name="T61" fmla="*/ 0 h 4"/>
                <a:gd name="T62" fmla="*/ 259 w 386"/>
                <a:gd name="T63" fmla="*/ 0 h 4"/>
                <a:gd name="T64" fmla="*/ 267 w 386"/>
                <a:gd name="T65" fmla="*/ 0 h 4"/>
                <a:gd name="T66" fmla="*/ 275 w 386"/>
                <a:gd name="T67" fmla="*/ 4 h 4"/>
                <a:gd name="T68" fmla="*/ 283 w 386"/>
                <a:gd name="T69" fmla="*/ 4 h 4"/>
                <a:gd name="T70" fmla="*/ 292 w 386"/>
                <a:gd name="T71" fmla="*/ 4 h 4"/>
                <a:gd name="T72" fmla="*/ 300 w 386"/>
                <a:gd name="T73" fmla="*/ 4 h 4"/>
                <a:gd name="T74" fmla="*/ 308 w 386"/>
                <a:gd name="T75" fmla="*/ 4 h 4"/>
                <a:gd name="T76" fmla="*/ 316 w 386"/>
                <a:gd name="T77" fmla="*/ 4 h 4"/>
                <a:gd name="T78" fmla="*/ 324 w 386"/>
                <a:gd name="T79" fmla="*/ 4 h 4"/>
                <a:gd name="T80" fmla="*/ 333 w 386"/>
                <a:gd name="T81" fmla="*/ 0 h 4"/>
                <a:gd name="T82" fmla="*/ 341 w 386"/>
                <a:gd name="T83" fmla="*/ 0 h 4"/>
                <a:gd name="T84" fmla="*/ 349 w 386"/>
                <a:gd name="T85" fmla="*/ 0 h 4"/>
                <a:gd name="T86" fmla="*/ 357 w 386"/>
                <a:gd name="T87" fmla="*/ 4 h 4"/>
                <a:gd name="T88" fmla="*/ 366 w 386"/>
                <a:gd name="T89" fmla="*/ 4 h 4"/>
                <a:gd name="T90" fmla="*/ 374 w 386"/>
                <a:gd name="T91" fmla="*/ 4 h 4"/>
                <a:gd name="T92" fmla="*/ 382 w 386"/>
                <a:gd name="T93"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386" h="4">
                  <a:moveTo>
                    <a:pt x="0" y="0"/>
                  </a:moveTo>
                  <a:lnTo>
                    <a:pt x="4" y="0"/>
                  </a:lnTo>
                  <a:lnTo>
                    <a:pt x="8" y="0"/>
                  </a:lnTo>
                  <a:lnTo>
                    <a:pt x="12" y="0"/>
                  </a:lnTo>
                  <a:lnTo>
                    <a:pt x="16" y="0"/>
                  </a:lnTo>
                  <a:lnTo>
                    <a:pt x="20" y="0"/>
                  </a:lnTo>
                  <a:lnTo>
                    <a:pt x="25" y="0"/>
                  </a:lnTo>
                  <a:lnTo>
                    <a:pt x="29" y="0"/>
                  </a:lnTo>
                  <a:lnTo>
                    <a:pt x="33" y="0"/>
                  </a:lnTo>
                  <a:lnTo>
                    <a:pt x="37" y="0"/>
                  </a:lnTo>
                  <a:lnTo>
                    <a:pt x="41" y="0"/>
                  </a:lnTo>
                  <a:lnTo>
                    <a:pt x="45" y="0"/>
                  </a:lnTo>
                  <a:lnTo>
                    <a:pt x="49" y="0"/>
                  </a:lnTo>
                  <a:lnTo>
                    <a:pt x="53" y="0"/>
                  </a:lnTo>
                  <a:lnTo>
                    <a:pt x="57" y="0"/>
                  </a:lnTo>
                  <a:lnTo>
                    <a:pt x="62" y="0"/>
                  </a:lnTo>
                  <a:lnTo>
                    <a:pt x="66" y="0"/>
                  </a:lnTo>
                  <a:lnTo>
                    <a:pt x="70" y="0"/>
                  </a:lnTo>
                  <a:lnTo>
                    <a:pt x="74" y="0"/>
                  </a:lnTo>
                  <a:lnTo>
                    <a:pt x="78" y="0"/>
                  </a:lnTo>
                  <a:lnTo>
                    <a:pt x="82" y="0"/>
                  </a:lnTo>
                  <a:lnTo>
                    <a:pt x="86" y="0"/>
                  </a:lnTo>
                  <a:lnTo>
                    <a:pt x="90" y="0"/>
                  </a:lnTo>
                  <a:lnTo>
                    <a:pt x="94" y="0"/>
                  </a:lnTo>
                  <a:lnTo>
                    <a:pt x="98" y="0"/>
                  </a:lnTo>
                  <a:lnTo>
                    <a:pt x="103" y="0"/>
                  </a:lnTo>
                  <a:lnTo>
                    <a:pt x="107" y="0"/>
                  </a:lnTo>
                  <a:lnTo>
                    <a:pt x="111" y="0"/>
                  </a:lnTo>
                  <a:lnTo>
                    <a:pt x="115" y="0"/>
                  </a:lnTo>
                  <a:lnTo>
                    <a:pt x="119" y="0"/>
                  </a:lnTo>
                  <a:lnTo>
                    <a:pt x="123" y="0"/>
                  </a:lnTo>
                  <a:lnTo>
                    <a:pt x="127" y="0"/>
                  </a:lnTo>
                  <a:lnTo>
                    <a:pt x="131" y="0"/>
                  </a:lnTo>
                  <a:lnTo>
                    <a:pt x="135" y="0"/>
                  </a:lnTo>
                  <a:lnTo>
                    <a:pt x="140" y="0"/>
                  </a:lnTo>
                  <a:lnTo>
                    <a:pt x="144" y="0"/>
                  </a:lnTo>
                  <a:lnTo>
                    <a:pt x="148" y="0"/>
                  </a:lnTo>
                  <a:lnTo>
                    <a:pt x="152" y="0"/>
                  </a:lnTo>
                  <a:lnTo>
                    <a:pt x="156" y="0"/>
                  </a:lnTo>
                  <a:lnTo>
                    <a:pt x="160" y="0"/>
                  </a:lnTo>
                  <a:lnTo>
                    <a:pt x="164" y="0"/>
                  </a:lnTo>
                  <a:lnTo>
                    <a:pt x="168" y="0"/>
                  </a:lnTo>
                  <a:lnTo>
                    <a:pt x="172" y="0"/>
                  </a:lnTo>
                  <a:lnTo>
                    <a:pt x="177" y="0"/>
                  </a:lnTo>
                  <a:lnTo>
                    <a:pt x="181" y="0"/>
                  </a:lnTo>
                  <a:lnTo>
                    <a:pt x="185" y="0"/>
                  </a:lnTo>
                  <a:lnTo>
                    <a:pt x="189" y="0"/>
                  </a:lnTo>
                  <a:lnTo>
                    <a:pt x="193" y="0"/>
                  </a:lnTo>
                  <a:lnTo>
                    <a:pt x="197" y="0"/>
                  </a:lnTo>
                  <a:lnTo>
                    <a:pt x="201" y="0"/>
                  </a:lnTo>
                  <a:lnTo>
                    <a:pt x="205" y="0"/>
                  </a:lnTo>
                  <a:lnTo>
                    <a:pt x="209" y="0"/>
                  </a:lnTo>
                  <a:lnTo>
                    <a:pt x="214" y="4"/>
                  </a:lnTo>
                  <a:lnTo>
                    <a:pt x="218" y="4"/>
                  </a:lnTo>
                  <a:lnTo>
                    <a:pt x="222" y="4"/>
                  </a:lnTo>
                  <a:lnTo>
                    <a:pt x="226" y="4"/>
                  </a:lnTo>
                  <a:lnTo>
                    <a:pt x="230" y="4"/>
                  </a:lnTo>
                  <a:lnTo>
                    <a:pt x="234" y="4"/>
                  </a:lnTo>
                  <a:lnTo>
                    <a:pt x="238" y="4"/>
                  </a:lnTo>
                  <a:lnTo>
                    <a:pt x="242" y="4"/>
                  </a:lnTo>
                  <a:lnTo>
                    <a:pt x="246" y="4"/>
                  </a:lnTo>
                  <a:lnTo>
                    <a:pt x="251" y="0"/>
                  </a:lnTo>
                  <a:lnTo>
                    <a:pt x="255" y="0"/>
                  </a:lnTo>
                  <a:lnTo>
                    <a:pt x="259" y="0"/>
                  </a:lnTo>
                  <a:lnTo>
                    <a:pt x="263" y="0"/>
                  </a:lnTo>
                  <a:lnTo>
                    <a:pt x="267" y="0"/>
                  </a:lnTo>
                  <a:lnTo>
                    <a:pt x="271" y="0"/>
                  </a:lnTo>
                  <a:lnTo>
                    <a:pt x="275" y="4"/>
                  </a:lnTo>
                  <a:lnTo>
                    <a:pt x="279" y="4"/>
                  </a:lnTo>
                  <a:lnTo>
                    <a:pt x="283" y="4"/>
                  </a:lnTo>
                  <a:lnTo>
                    <a:pt x="288" y="4"/>
                  </a:lnTo>
                  <a:lnTo>
                    <a:pt x="292" y="4"/>
                  </a:lnTo>
                  <a:lnTo>
                    <a:pt x="296" y="4"/>
                  </a:lnTo>
                  <a:lnTo>
                    <a:pt x="300" y="4"/>
                  </a:lnTo>
                  <a:lnTo>
                    <a:pt x="304" y="4"/>
                  </a:lnTo>
                  <a:lnTo>
                    <a:pt x="308" y="4"/>
                  </a:lnTo>
                  <a:lnTo>
                    <a:pt x="312" y="4"/>
                  </a:lnTo>
                  <a:lnTo>
                    <a:pt x="316" y="4"/>
                  </a:lnTo>
                  <a:lnTo>
                    <a:pt x="320" y="4"/>
                  </a:lnTo>
                  <a:lnTo>
                    <a:pt x="324" y="4"/>
                  </a:lnTo>
                  <a:lnTo>
                    <a:pt x="329" y="4"/>
                  </a:lnTo>
                  <a:lnTo>
                    <a:pt x="333" y="0"/>
                  </a:lnTo>
                  <a:lnTo>
                    <a:pt x="337" y="0"/>
                  </a:lnTo>
                  <a:lnTo>
                    <a:pt x="341" y="0"/>
                  </a:lnTo>
                  <a:lnTo>
                    <a:pt x="345" y="0"/>
                  </a:lnTo>
                  <a:lnTo>
                    <a:pt x="349" y="0"/>
                  </a:lnTo>
                  <a:lnTo>
                    <a:pt x="353" y="0"/>
                  </a:lnTo>
                  <a:lnTo>
                    <a:pt x="357" y="4"/>
                  </a:lnTo>
                  <a:lnTo>
                    <a:pt x="361" y="4"/>
                  </a:lnTo>
                  <a:lnTo>
                    <a:pt x="366" y="4"/>
                  </a:lnTo>
                  <a:lnTo>
                    <a:pt x="370" y="4"/>
                  </a:lnTo>
                  <a:lnTo>
                    <a:pt x="374" y="4"/>
                  </a:lnTo>
                  <a:lnTo>
                    <a:pt x="378" y="4"/>
                  </a:lnTo>
                  <a:lnTo>
                    <a:pt x="382" y="4"/>
                  </a:lnTo>
                  <a:lnTo>
                    <a:pt x="386" y="4"/>
                  </a:lnTo>
                </a:path>
              </a:pathLst>
            </a:custGeom>
            <a:noFill/>
            <a:ln w="0">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7" name="Freeform 209">
              <a:extLst>
                <a:ext uri="{FF2B5EF4-FFF2-40B4-BE49-F238E27FC236}">
                  <a16:creationId xmlns:a16="http://schemas.microsoft.com/office/drawing/2014/main" id="{82CD5B33-D695-42BA-862E-5F09F9540DC1}"/>
                </a:ext>
              </a:extLst>
            </p:cNvPr>
            <p:cNvSpPr>
              <a:spLocks/>
            </p:cNvSpPr>
            <p:nvPr/>
          </p:nvSpPr>
          <p:spPr bwMode="auto">
            <a:xfrm>
              <a:off x="3036" y="2873"/>
              <a:ext cx="522" cy="1"/>
            </a:xfrm>
            <a:custGeom>
              <a:avLst/>
              <a:gdLst>
                <a:gd name="T0" fmla="*/ 8 w 522"/>
                <a:gd name="T1" fmla="*/ 20 w 522"/>
                <a:gd name="T2" fmla="*/ 33 w 522"/>
                <a:gd name="T3" fmla="*/ 45 w 522"/>
                <a:gd name="T4" fmla="*/ 57 w 522"/>
                <a:gd name="T5" fmla="*/ 70 w 522"/>
                <a:gd name="T6" fmla="*/ 82 w 522"/>
                <a:gd name="T7" fmla="*/ 94 w 522"/>
                <a:gd name="T8" fmla="*/ 107 w 522"/>
                <a:gd name="T9" fmla="*/ 119 w 522"/>
                <a:gd name="T10" fmla="*/ 131 w 522"/>
                <a:gd name="T11" fmla="*/ 144 w 522"/>
                <a:gd name="T12" fmla="*/ 156 w 522"/>
                <a:gd name="T13" fmla="*/ 168 w 522"/>
                <a:gd name="T14" fmla="*/ 181 w 522"/>
                <a:gd name="T15" fmla="*/ 193 w 522"/>
                <a:gd name="T16" fmla="*/ 205 w 522"/>
                <a:gd name="T17" fmla="*/ 218 w 522"/>
                <a:gd name="T18" fmla="*/ 230 w 522"/>
                <a:gd name="T19" fmla="*/ 242 w 522"/>
                <a:gd name="T20" fmla="*/ 255 w 522"/>
                <a:gd name="T21" fmla="*/ 267 w 522"/>
                <a:gd name="T22" fmla="*/ 279 w 522"/>
                <a:gd name="T23" fmla="*/ 292 w 522"/>
                <a:gd name="T24" fmla="*/ 304 w 522"/>
                <a:gd name="T25" fmla="*/ 316 w 522"/>
                <a:gd name="T26" fmla="*/ 329 w 522"/>
                <a:gd name="T27" fmla="*/ 341 w 522"/>
                <a:gd name="T28" fmla="*/ 353 w 522"/>
                <a:gd name="T29" fmla="*/ 366 w 522"/>
                <a:gd name="T30" fmla="*/ 378 w 522"/>
                <a:gd name="T31" fmla="*/ 390 w 522"/>
                <a:gd name="T32" fmla="*/ 403 w 522"/>
                <a:gd name="T33" fmla="*/ 415 w 522"/>
                <a:gd name="T34" fmla="*/ 427 w 522"/>
                <a:gd name="T35" fmla="*/ 440 w 522"/>
                <a:gd name="T36" fmla="*/ 452 w 522"/>
                <a:gd name="T37" fmla="*/ 464 w 522"/>
                <a:gd name="T38" fmla="*/ 477 w 522"/>
                <a:gd name="T39" fmla="*/ 489 w 522"/>
                <a:gd name="T40" fmla="*/ 501 w 522"/>
                <a:gd name="T41" fmla="*/ 514 w 522"/>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Lst>
              <a:rect l="0" t="0" r="r" b="b"/>
              <a:pathLst>
                <a:path w="522">
                  <a:moveTo>
                    <a:pt x="0" y="0"/>
                  </a:moveTo>
                  <a:lnTo>
                    <a:pt x="4" y="0"/>
                  </a:lnTo>
                  <a:lnTo>
                    <a:pt x="8" y="0"/>
                  </a:lnTo>
                  <a:lnTo>
                    <a:pt x="12" y="0"/>
                  </a:lnTo>
                  <a:lnTo>
                    <a:pt x="16" y="0"/>
                  </a:lnTo>
                  <a:lnTo>
                    <a:pt x="20" y="0"/>
                  </a:lnTo>
                  <a:lnTo>
                    <a:pt x="25" y="0"/>
                  </a:lnTo>
                  <a:lnTo>
                    <a:pt x="29" y="0"/>
                  </a:lnTo>
                  <a:lnTo>
                    <a:pt x="33" y="0"/>
                  </a:lnTo>
                  <a:lnTo>
                    <a:pt x="37" y="0"/>
                  </a:lnTo>
                  <a:lnTo>
                    <a:pt x="41" y="0"/>
                  </a:lnTo>
                  <a:lnTo>
                    <a:pt x="45" y="0"/>
                  </a:lnTo>
                  <a:lnTo>
                    <a:pt x="49" y="0"/>
                  </a:lnTo>
                  <a:lnTo>
                    <a:pt x="53" y="0"/>
                  </a:lnTo>
                  <a:lnTo>
                    <a:pt x="57" y="0"/>
                  </a:lnTo>
                  <a:lnTo>
                    <a:pt x="62" y="0"/>
                  </a:lnTo>
                  <a:lnTo>
                    <a:pt x="66" y="0"/>
                  </a:lnTo>
                  <a:lnTo>
                    <a:pt x="70" y="0"/>
                  </a:lnTo>
                  <a:lnTo>
                    <a:pt x="74" y="0"/>
                  </a:lnTo>
                  <a:lnTo>
                    <a:pt x="78" y="0"/>
                  </a:lnTo>
                  <a:lnTo>
                    <a:pt x="82" y="0"/>
                  </a:lnTo>
                  <a:lnTo>
                    <a:pt x="86" y="0"/>
                  </a:lnTo>
                  <a:lnTo>
                    <a:pt x="90" y="0"/>
                  </a:lnTo>
                  <a:lnTo>
                    <a:pt x="94" y="0"/>
                  </a:lnTo>
                  <a:lnTo>
                    <a:pt x="99" y="0"/>
                  </a:lnTo>
                  <a:lnTo>
                    <a:pt x="103" y="0"/>
                  </a:lnTo>
                  <a:lnTo>
                    <a:pt x="107" y="0"/>
                  </a:lnTo>
                  <a:lnTo>
                    <a:pt x="111" y="0"/>
                  </a:lnTo>
                  <a:lnTo>
                    <a:pt x="115" y="0"/>
                  </a:lnTo>
                  <a:lnTo>
                    <a:pt x="119" y="0"/>
                  </a:lnTo>
                  <a:lnTo>
                    <a:pt x="123" y="0"/>
                  </a:lnTo>
                  <a:lnTo>
                    <a:pt x="127" y="0"/>
                  </a:lnTo>
                  <a:lnTo>
                    <a:pt x="131" y="0"/>
                  </a:lnTo>
                  <a:lnTo>
                    <a:pt x="136" y="0"/>
                  </a:lnTo>
                  <a:lnTo>
                    <a:pt x="140" y="0"/>
                  </a:lnTo>
                  <a:lnTo>
                    <a:pt x="144" y="0"/>
                  </a:lnTo>
                  <a:lnTo>
                    <a:pt x="148" y="0"/>
                  </a:lnTo>
                  <a:lnTo>
                    <a:pt x="152" y="0"/>
                  </a:lnTo>
                  <a:lnTo>
                    <a:pt x="156" y="0"/>
                  </a:lnTo>
                  <a:lnTo>
                    <a:pt x="160" y="0"/>
                  </a:lnTo>
                  <a:lnTo>
                    <a:pt x="164" y="0"/>
                  </a:lnTo>
                  <a:lnTo>
                    <a:pt x="168" y="0"/>
                  </a:lnTo>
                  <a:lnTo>
                    <a:pt x="173" y="0"/>
                  </a:lnTo>
                  <a:lnTo>
                    <a:pt x="177" y="0"/>
                  </a:lnTo>
                  <a:lnTo>
                    <a:pt x="181" y="0"/>
                  </a:lnTo>
                  <a:lnTo>
                    <a:pt x="185" y="0"/>
                  </a:lnTo>
                  <a:lnTo>
                    <a:pt x="189" y="0"/>
                  </a:lnTo>
                  <a:lnTo>
                    <a:pt x="193" y="0"/>
                  </a:lnTo>
                  <a:lnTo>
                    <a:pt x="197" y="0"/>
                  </a:lnTo>
                  <a:lnTo>
                    <a:pt x="201" y="0"/>
                  </a:lnTo>
                  <a:lnTo>
                    <a:pt x="205" y="0"/>
                  </a:lnTo>
                  <a:lnTo>
                    <a:pt x="210" y="0"/>
                  </a:lnTo>
                  <a:lnTo>
                    <a:pt x="214" y="0"/>
                  </a:lnTo>
                  <a:lnTo>
                    <a:pt x="218" y="0"/>
                  </a:lnTo>
                  <a:lnTo>
                    <a:pt x="222" y="0"/>
                  </a:lnTo>
                  <a:lnTo>
                    <a:pt x="226" y="0"/>
                  </a:lnTo>
                  <a:lnTo>
                    <a:pt x="230" y="0"/>
                  </a:lnTo>
                  <a:lnTo>
                    <a:pt x="234" y="0"/>
                  </a:lnTo>
                  <a:lnTo>
                    <a:pt x="238" y="0"/>
                  </a:lnTo>
                  <a:lnTo>
                    <a:pt x="242" y="0"/>
                  </a:lnTo>
                  <a:lnTo>
                    <a:pt x="246" y="0"/>
                  </a:lnTo>
                  <a:lnTo>
                    <a:pt x="251" y="0"/>
                  </a:lnTo>
                  <a:lnTo>
                    <a:pt x="255" y="0"/>
                  </a:lnTo>
                  <a:lnTo>
                    <a:pt x="259" y="0"/>
                  </a:lnTo>
                  <a:lnTo>
                    <a:pt x="263" y="0"/>
                  </a:lnTo>
                  <a:lnTo>
                    <a:pt x="267" y="0"/>
                  </a:lnTo>
                  <a:lnTo>
                    <a:pt x="271" y="0"/>
                  </a:lnTo>
                  <a:lnTo>
                    <a:pt x="275" y="0"/>
                  </a:lnTo>
                  <a:lnTo>
                    <a:pt x="279" y="0"/>
                  </a:lnTo>
                  <a:lnTo>
                    <a:pt x="283" y="0"/>
                  </a:lnTo>
                  <a:lnTo>
                    <a:pt x="288" y="0"/>
                  </a:lnTo>
                  <a:lnTo>
                    <a:pt x="292" y="0"/>
                  </a:lnTo>
                  <a:lnTo>
                    <a:pt x="296" y="0"/>
                  </a:lnTo>
                  <a:lnTo>
                    <a:pt x="300" y="0"/>
                  </a:lnTo>
                  <a:lnTo>
                    <a:pt x="304" y="0"/>
                  </a:lnTo>
                  <a:lnTo>
                    <a:pt x="308" y="0"/>
                  </a:lnTo>
                  <a:lnTo>
                    <a:pt x="312" y="0"/>
                  </a:lnTo>
                  <a:lnTo>
                    <a:pt x="316" y="0"/>
                  </a:lnTo>
                  <a:lnTo>
                    <a:pt x="320" y="0"/>
                  </a:lnTo>
                  <a:lnTo>
                    <a:pt x="325" y="0"/>
                  </a:lnTo>
                  <a:lnTo>
                    <a:pt x="329" y="0"/>
                  </a:lnTo>
                  <a:lnTo>
                    <a:pt x="333" y="0"/>
                  </a:lnTo>
                  <a:lnTo>
                    <a:pt x="337" y="0"/>
                  </a:lnTo>
                  <a:lnTo>
                    <a:pt x="341" y="0"/>
                  </a:lnTo>
                  <a:lnTo>
                    <a:pt x="345" y="0"/>
                  </a:lnTo>
                  <a:lnTo>
                    <a:pt x="349" y="0"/>
                  </a:lnTo>
                  <a:lnTo>
                    <a:pt x="353" y="0"/>
                  </a:lnTo>
                  <a:lnTo>
                    <a:pt x="357" y="0"/>
                  </a:lnTo>
                  <a:lnTo>
                    <a:pt x="362" y="0"/>
                  </a:lnTo>
                  <a:lnTo>
                    <a:pt x="366" y="0"/>
                  </a:lnTo>
                  <a:lnTo>
                    <a:pt x="370" y="0"/>
                  </a:lnTo>
                  <a:lnTo>
                    <a:pt x="374" y="0"/>
                  </a:lnTo>
                  <a:lnTo>
                    <a:pt x="378" y="0"/>
                  </a:lnTo>
                  <a:lnTo>
                    <a:pt x="382" y="0"/>
                  </a:lnTo>
                  <a:lnTo>
                    <a:pt x="386" y="0"/>
                  </a:lnTo>
                  <a:lnTo>
                    <a:pt x="390" y="0"/>
                  </a:lnTo>
                  <a:lnTo>
                    <a:pt x="394" y="0"/>
                  </a:lnTo>
                  <a:lnTo>
                    <a:pt x="399" y="0"/>
                  </a:lnTo>
                  <a:lnTo>
                    <a:pt x="403" y="0"/>
                  </a:lnTo>
                  <a:lnTo>
                    <a:pt x="407" y="0"/>
                  </a:lnTo>
                  <a:lnTo>
                    <a:pt x="411" y="0"/>
                  </a:lnTo>
                  <a:lnTo>
                    <a:pt x="415" y="0"/>
                  </a:lnTo>
                  <a:lnTo>
                    <a:pt x="419" y="0"/>
                  </a:lnTo>
                  <a:lnTo>
                    <a:pt x="423" y="0"/>
                  </a:lnTo>
                  <a:lnTo>
                    <a:pt x="427" y="0"/>
                  </a:lnTo>
                  <a:lnTo>
                    <a:pt x="431" y="0"/>
                  </a:lnTo>
                  <a:lnTo>
                    <a:pt x="435" y="0"/>
                  </a:lnTo>
                  <a:lnTo>
                    <a:pt x="440" y="0"/>
                  </a:lnTo>
                  <a:lnTo>
                    <a:pt x="444" y="0"/>
                  </a:lnTo>
                  <a:lnTo>
                    <a:pt x="448" y="0"/>
                  </a:lnTo>
                  <a:lnTo>
                    <a:pt x="452" y="0"/>
                  </a:lnTo>
                  <a:lnTo>
                    <a:pt x="456" y="0"/>
                  </a:lnTo>
                  <a:lnTo>
                    <a:pt x="460" y="0"/>
                  </a:lnTo>
                  <a:lnTo>
                    <a:pt x="464" y="0"/>
                  </a:lnTo>
                  <a:lnTo>
                    <a:pt x="468" y="0"/>
                  </a:lnTo>
                  <a:lnTo>
                    <a:pt x="472" y="0"/>
                  </a:lnTo>
                  <a:lnTo>
                    <a:pt x="477" y="0"/>
                  </a:lnTo>
                  <a:lnTo>
                    <a:pt x="481" y="0"/>
                  </a:lnTo>
                  <a:lnTo>
                    <a:pt x="485" y="0"/>
                  </a:lnTo>
                  <a:lnTo>
                    <a:pt x="489" y="0"/>
                  </a:lnTo>
                  <a:lnTo>
                    <a:pt x="493" y="0"/>
                  </a:lnTo>
                  <a:lnTo>
                    <a:pt x="497" y="0"/>
                  </a:lnTo>
                  <a:lnTo>
                    <a:pt x="501" y="0"/>
                  </a:lnTo>
                  <a:lnTo>
                    <a:pt x="505" y="0"/>
                  </a:lnTo>
                  <a:lnTo>
                    <a:pt x="509" y="0"/>
                  </a:lnTo>
                  <a:lnTo>
                    <a:pt x="514" y="0"/>
                  </a:lnTo>
                  <a:lnTo>
                    <a:pt x="518" y="0"/>
                  </a:lnTo>
                  <a:lnTo>
                    <a:pt x="522" y="0"/>
                  </a:lnTo>
                </a:path>
              </a:pathLst>
            </a:custGeom>
            <a:noFill/>
            <a:ln w="0">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8" name="Freeform 210">
              <a:extLst>
                <a:ext uri="{FF2B5EF4-FFF2-40B4-BE49-F238E27FC236}">
                  <a16:creationId xmlns:a16="http://schemas.microsoft.com/office/drawing/2014/main" id="{77F5D96A-323A-4175-B9CD-601ED982A77C}"/>
                </a:ext>
              </a:extLst>
            </p:cNvPr>
            <p:cNvSpPr>
              <a:spLocks/>
            </p:cNvSpPr>
            <p:nvPr/>
          </p:nvSpPr>
          <p:spPr bwMode="auto">
            <a:xfrm>
              <a:off x="3558" y="2290"/>
              <a:ext cx="415" cy="1239"/>
            </a:xfrm>
            <a:custGeom>
              <a:avLst/>
              <a:gdLst>
                <a:gd name="T0" fmla="*/ 8 w 415"/>
                <a:gd name="T1" fmla="*/ 583 h 1239"/>
                <a:gd name="T2" fmla="*/ 20 w 415"/>
                <a:gd name="T3" fmla="*/ 583 h 1239"/>
                <a:gd name="T4" fmla="*/ 33 w 415"/>
                <a:gd name="T5" fmla="*/ 583 h 1239"/>
                <a:gd name="T6" fmla="*/ 45 w 415"/>
                <a:gd name="T7" fmla="*/ 583 h 1239"/>
                <a:gd name="T8" fmla="*/ 57 w 415"/>
                <a:gd name="T9" fmla="*/ 583 h 1239"/>
                <a:gd name="T10" fmla="*/ 70 w 415"/>
                <a:gd name="T11" fmla="*/ 583 h 1239"/>
                <a:gd name="T12" fmla="*/ 82 w 415"/>
                <a:gd name="T13" fmla="*/ 583 h 1239"/>
                <a:gd name="T14" fmla="*/ 94 w 415"/>
                <a:gd name="T15" fmla="*/ 583 h 1239"/>
                <a:gd name="T16" fmla="*/ 107 w 415"/>
                <a:gd name="T17" fmla="*/ 583 h 1239"/>
                <a:gd name="T18" fmla="*/ 119 w 415"/>
                <a:gd name="T19" fmla="*/ 583 h 1239"/>
                <a:gd name="T20" fmla="*/ 131 w 415"/>
                <a:gd name="T21" fmla="*/ 583 h 1239"/>
                <a:gd name="T22" fmla="*/ 144 w 415"/>
                <a:gd name="T23" fmla="*/ 583 h 1239"/>
                <a:gd name="T24" fmla="*/ 156 w 415"/>
                <a:gd name="T25" fmla="*/ 583 h 1239"/>
                <a:gd name="T26" fmla="*/ 168 w 415"/>
                <a:gd name="T27" fmla="*/ 583 h 1239"/>
                <a:gd name="T28" fmla="*/ 181 w 415"/>
                <a:gd name="T29" fmla="*/ 583 h 1239"/>
                <a:gd name="T30" fmla="*/ 193 w 415"/>
                <a:gd name="T31" fmla="*/ 583 h 1239"/>
                <a:gd name="T32" fmla="*/ 205 w 415"/>
                <a:gd name="T33" fmla="*/ 583 h 1239"/>
                <a:gd name="T34" fmla="*/ 218 w 415"/>
                <a:gd name="T35" fmla="*/ 583 h 1239"/>
                <a:gd name="T36" fmla="*/ 230 w 415"/>
                <a:gd name="T37" fmla="*/ 583 h 1239"/>
                <a:gd name="T38" fmla="*/ 242 w 415"/>
                <a:gd name="T39" fmla="*/ 583 h 1239"/>
                <a:gd name="T40" fmla="*/ 255 w 415"/>
                <a:gd name="T41" fmla="*/ 583 h 1239"/>
                <a:gd name="T42" fmla="*/ 267 w 415"/>
                <a:gd name="T43" fmla="*/ 583 h 1239"/>
                <a:gd name="T44" fmla="*/ 279 w 415"/>
                <a:gd name="T45" fmla="*/ 583 h 1239"/>
                <a:gd name="T46" fmla="*/ 292 w 415"/>
                <a:gd name="T47" fmla="*/ 583 h 1239"/>
                <a:gd name="T48" fmla="*/ 304 w 415"/>
                <a:gd name="T49" fmla="*/ 575 h 1239"/>
                <a:gd name="T50" fmla="*/ 312 w 415"/>
                <a:gd name="T51" fmla="*/ 550 h 1239"/>
                <a:gd name="T52" fmla="*/ 320 w 415"/>
                <a:gd name="T53" fmla="*/ 534 h 1239"/>
                <a:gd name="T54" fmla="*/ 324 w 415"/>
                <a:gd name="T55" fmla="*/ 612 h 1239"/>
                <a:gd name="T56" fmla="*/ 333 w 415"/>
                <a:gd name="T57" fmla="*/ 796 h 1239"/>
                <a:gd name="T58" fmla="*/ 337 w 415"/>
                <a:gd name="T59" fmla="*/ 821 h 1239"/>
                <a:gd name="T60" fmla="*/ 345 w 415"/>
                <a:gd name="T61" fmla="*/ 497 h 1239"/>
                <a:gd name="T62" fmla="*/ 349 w 415"/>
                <a:gd name="T63" fmla="*/ 136 h 1239"/>
                <a:gd name="T64" fmla="*/ 357 w 415"/>
                <a:gd name="T65" fmla="*/ 41 h 1239"/>
                <a:gd name="T66" fmla="*/ 361 w 415"/>
                <a:gd name="T67" fmla="*/ 427 h 1239"/>
                <a:gd name="T68" fmla="*/ 370 w 415"/>
                <a:gd name="T69" fmla="*/ 956 h 1239"/>
                <a:gd name="T70" fmla="*/ 374 w 415"/>
                <a:gd name="T71" fmla="*/ 1231 h 1239"/>
                <a:gd name="T72" fmla="*/ 382 w 415"/>
                <a:gd name="T73" fmla="*/ 944 h 1239"/>
                <a:gd name="T74" fmla="*/ 386 w 415"/>
                <a:gd name="T75" fmla="*/ 361 h 1239"/>
                <a:gd name="T76" fmla="*/ 394 w 415"/>
                <a:gd name="T77" fmla="*/ 189 h 1239"/>
                <a:gd name="T78" fmla="*/ 398 w 415"/>
                <a:gd name="T79" fmla="*/ 349 h 1239"/>
                <a:gd name="T80" fmla="*/ 407 w 415"/>
                <a:gd name="T81" fmla="*/ 566 h 1239"/>
                <a:gd name="T82" fmla="*/ 411 w 415"/>
                <a:gd name="T83" fmla="*/ 690 h 12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15" h="1239">
                  <a:moveTo>
                    <a:pt x="0" y="583"/>
                  </a:moveTo>
                  <a:lnTo>
                    <a:pt x="4" y="583"/>
                  </a:lnTo>
                  <a:lnTo>
                    <a:pt x="8" y="583"/>
                  </a:lnTo>
                  <a:lnTo>
                    <a:pt x="12" y="583"/>
                  </a:lnTo>
                  <a:lnTo>
                    <a:pt x="16" y="583"/>
                  </a:lnTo>
                  <a:lnTo>
                    <a:pt x="20" y="583"/>
                  </a:lnTo>
                  <a:lnTo>
                    <a:pt x="24" y="583"/>
                  </a:lnTo>
                  <a:lnTo>
                    <a:pt x="29" y="583"/>
                  </a:lnTo>
                  <a:lnTo>
                    <a:pt x="33" y="583"/>
                  </a:lnTo>
                  <a:lnTo>
                    <a:pt x="37" y="583"/>
                  </a:lnTo>
                  <a:lnTo>
                    <a:pt x="41" y="583"/>
                  </a:lnTo>
                  <a:lnTo>
                    <a:pt x="45" y="583"/>
                  </a:lnTo>
                  <a:lnTo>
                    <a:pt x="49" y="583"/>
                  </a:lnTo>
                  <a:lnTo>
                    <a:pt x="53" y="583"/>
                  </a:lnTo>
                  <a:lnTo>
                    <a:pt x="57" y="583"/>
                  </a:lnTo>
                  <a:lnTo>
                    <a:pt x="61" y="583"/>
                  </a:lnTo>
                  <a:lnTo>
                    <a:pt x="66" y="583"/>
                  </a:lnTo>
                  <a:lnTo>
                    <a:pt x="70" y="583"/>
                  </a:lnTo>
                  <a:lnTo>
                    <a:pt x="74" y="583"/>
                  </a:lnTo>
                  <a:lnTo>
                    <a:pt x="78" y="583"/>
                  </a:lnTo>
                  <a:lnTo>
                    <a:pt x="82" y="583"/>
                  </a:lnTo>
                  <a:lnTo>
                    <a:pt x="86" y="583"/>
                  </a:lnTo>
                  <a:lnTo>
                    <a:pt x="90" y="583"/>
                  </a:lnTo>
                  <a:lnTo>
                    <a:pt x="94" y="583"/>
                  </a:lnTo>
                  <a:lnTo>
                    <a:pt x="98" y="583"/>
                  </a:lnTo>
                  <a:lnTo>
                    <a:pt x="103" y="583"/>
                  </a:lnTo>
                  <a:lnTo>
                    <a:pt x="107" y="583"/>
                  </a:lnTo>
                  <a:lnTo>
                    <a:pt x="111" y="583"/>
                  </a:lnTo>
                  <a:lnTo>
                    <a:pt x="115" y="583"/>
                  </a:lnTo>
                  <a:lnTo>
                    <a:pt x="119" y="583"/>
                  </a:lnTo>
                  <a:lnTo>
                    <a:pt x="123" y="583"/>
                  </a:lnTo>
                  <a:lnTo>
                    <a:pt x="127" y="583"/>
                  </a:lnTo>
                  <a:lnTo>
                    <a:pt x="131" y="583"/>
                  </a:lnTo>
                  <a:lnTo>
                    <a:pt x="135" y="583"/>
                  </a:lnTo>
                  <a:lnTo>
                    <a:pt x="139" y="583"/>
                  </a:lnTo>
                  <a:lnTo>
                    <a:pt x="144" y="583"/>
                  </a:lnTo>
                  <a:lnTo>
                    <a:pt x="148" y="583"/>
                  </a:lnTo>
                  <a:lnTo>
                    <a:pt x="152" y="583"/>
                  </a:lnTo>
                  <a:lnTo>
                    <a:pt x="156" y="583"/>
                  </a:lnTo>
                  <a:lnTo>
                    <a:pt x="160" y="583"/>
                  </a:lnTo>
                  <a:lnTo>
                    <a:pt x="164" y="583"/>
                  </a:lnTo>
                  <a:lnTo>
                    <a:pt x="168" y="583"/>
                  </a:lnTo>
                  <a:lnTo>
                    <a:pt x="172" y="583"/>
                  </a:lnTo>
                  <a:lnTo>
                    <a:pt x="176" y="583"/>
                  </a:lnTo>
                  <a:lnTo>
                    <a:pt x="181" y="583"/>
                  </a:lnTo>
                  <a:lnTo>
                    <a:pt x="185" y="583"/>
                  </a:lnTo>
                  <a:lnTo>
                    <a:pt x="189" y="583"/>
                  </a:lnTo>
                  <a:lnTo>
                    <a:pt x="193" y="583"/>
                  </a:lnTo>
                  <a:lnTo>
                    <a:pt x="197" y="583"/>
                  </a:lnTo>
                  <a:lnTo>
                    <a:pt x="201" y="583"/>
                  </a:lnTo>
                  <a:lnTo>
                    <a:pt x="205" y="583"/>
                  </a:lnTo>
                  <a:lnTo>
                    <a:pt x="209" y="583"/>
                  </a:lnTo>
                  <a:lnTo>
                    <a:pt x="213" y="583"/>
                  </a:lnTo>
                  <a:lnTo>
                    <a:pt x="218" y="583"/>
                  </a:lnTo>
                  <a:lnTo>
                    <a:pt x="222" y="583"/>
                  </a:lnTo>
                  <a:lnTo>
                    <a:pt x="226" y="583"/>
                  </a:lnTo>
                  <a:lnTo>
                    <a:pt x="230" y="583"/>
                  </a:lnTo>
                  <a:lnTo>
                    <a:pt x="234" y="583"/>
                  </a:lnTo>
                  <a:lnTo>
                    <a:pt x="238" y="583"/>
                  </a:lnTo>
                  <a:lnTo>
                    <a:pt x="242" y="583"/>
                  </a:lnTo>
                  <a:lnTo>
                    <a:pt x="246" y="583"/>
                  </a:lnTo>
                  <a:lnTo>
                    <a:pt x="250" y="583"/>
                  </a:lnTo>
                  <a:lnTo>
                    <a:pt x="255" y="583"/>
                  </a:lnTo>
                  <a:lnTo>
                    <a:pt x="259" y="583"/>
                  </a:lnTo>
                  <a:lnTo>
                    <a:pt x="263" y="583"/>
                  </a:lnTo>
                  <a:lnTo>
                    <a:pt x="267" y="583"/>
                  </a:lnTo>
                  <a:lnTo>
                    <a:pt x="271" y="583"/>
                  </a:lnTo>
                  <a:lnTo>
                    <a:pt x="275" y="583"/>
                  </a:lnTo>
                  <a:lnTo>
                    <a:pt x="279" y="583"/>
                  </a:lnTo>
                  <a:lnTo>
                    <a:pt x="283" y="583"/>
                  </a:lnTo>
                  <a:lnTo>
                    <a:pt x="287" y="583"/>
                  </a:lnTo>
                  <a:lnTo>
                    <a:pt x="292" y="583"/>
                  </a:lnTo>
                  <a:lnTo>
                    <a:pt x="296" y="583"/>
                  </a:lnTo>
                  <a:lnTo>
                    <a:pt x="300" y="583"/>
                  </a:lnTo>
                  <a:lnTo>
                    <a:pt x="304" y="575"/>
                  </a:lnTo>
                  <a:lnTo>
                    <a:pt x="308" y="571"/>
                  </a:lnTo>
                  <a:lnTo>
                    <a:pt x="308" y="562"/>
                  </a:lnTo>
                  <a:lnTo>
                    <a:pt x="312" y="550"/>
                  </a:lnTo>
                  <a:lnTo>
                    <a:pt x="312" y="534"/>
                  </a:lnTo>
                  <a:lnTo>
                    <a:pt x="316" y="525"/>
                  </a:lnTo>
                  <a:lnTo>
                    <a:pt x="320" y="534"/>
                  </a:lnTo>
                  <a:lnTo>
                    <a:pt x="320" y="550"/>
                  </a:lnTo>
                  <a:lnTo>
                    <a:pt x="324" y="579"/>
                  </a:lnTo>
                  <a:lnTo>
                    <a:pt x="324" y="612"/>
                  </a:lnTo>
                  <a:lnTo>
                    <a:pt x="329" y="657"/>
                  </a:lnTo>
                  <a:lnTo>
                    <a:pt x="329" y="755"/>
                  </a:lnTo>
                  <a:lnTo>
                    <a:pt x="333" y="796"/>
                  </a:lnTo>
                  <a:lnTo>
                    <a:pt x="333" y="825"/>
                  </a:lnTo>
                  <a:lnTo>
                    <a:pt x="337" y="837"/>
                  </a:lnTo>
                  <a:lnTo>
                    <a:pt x="337" y="821"/>
                  </a:lnTo>
                  <a:lnTo>
                    <a:pt x="341" y="780"/>
                  </a:lnTo>
                  <a:lnTo>
                    <a:pt x="341" y="612"/>
                  </a:lnTo>
                  <a:lnTo>
                    <a:pt x="345" y="497"/>
                  </a:lnTo>
                  <a:lnTo>
                    <a:pt x="345" y="370"/>
                  </a:lnTo>
                  <a:lnTo>
                    <a:pt x="349" y="246"/>
                  </a:lnTo>
                  <a:lnTo>
                    <a:pt x="349" y="136"/>
                  </a:lnTo>
                  <a:lnTo>
                    <a:pt x="353" y="50"/>
                  </a:lnTo>
                  <a:lnTo>
                    <a:pt x="353" y="0"/>
                  </a:lnTo>
                  <a:lnTo>
                    <a:pt x="357" y="41"/>
                  </a:lnTo>
                  <a:lnTo>
                    <a:pt x="357" y="132"/>
                  </a:lnTo>
                  <a:lnTo>
                    <a:pt x="361" y="267"/>
                  </a:lnTo>
                  <a:lnTo>
                    <a:pt x="361" y="427"/>
                  </a:lnTo>
                  <a:lnTo>
                    <a:pt x="365" y="603"/>
                  </a:lnTo>
                  <a:lnTo>
                    <a:pt x="365" y="788"/>
                  </a:lnTo>
                  <a:lnTo>
                    <a:pt x="370" y="956"/>
                  </a:lnTo>
                  <a:lnTo>
                    <a:pt x="370" y="1194"/>
                  </a:lnTo>
                  <a:lnTo>
                    <a:pt x="374" y="1239"/>
                  </a:lnTo>
                  <a:lnTo>
                    <a:pt x="374" y="1231"/>
                  </a:lnTo>
                  <a:lnTo>
                    <a:pt x="378" y="1178"/>
                  </a:lnTo>
                  <a:lnTo>
                    <a:pt x="378" y="1075"/>
                  </a:lnTo>
                  <a:lnTo>
                    <a:pt x="382" y="944"/>
                  </a:lnTo>
                  <a:lnTo>
                    <a:pt x="382" y="636"/>
                  </a:lnTo>
                  <a:lnTo>
                    <a:pt x="386" y="488"/>
                  </a:lnTo>
                  <a:lnTo>
                    <a:pt x="386" y="361"/>
                  </a:lnTo>
                  <a:lnTo>
                    <a:pt x="390" y="271"/>
                  </a:lnTo>
                  <a:lnTo>
                    <a:pt x="390" y="210"/>
                  </a:lnTo>
                  <a:lnTo>
                    <a:pt x="394" y="189"/>
                  </a:lnTo>
                  <a:lnTo>
                    <a:pt x="394" y="230"/>
                  </a:lnTo>
                  <a:lnTo>
                    <a:pt x="398" y="283"/>
                  </a:lnTo>
                  <a:lnTo>
                    <a:pt x="398" y="349"/>
                  </a:lnTo>
                  <a:lnTo>
                    <a:pt x="402" y="427"/>
                  </a:lnTo>
                  <a:lnTo>
                    <a:pt x="402" y="501"/>
                  </a:lnTo>
                  <a:lnTo>
                    <a:pt x="407" y="566"/>
                  </a:lnTo>
                  <a:lnTo>
                    <a:pt x="407" y="661"/>
                  </a:lnTo>
                  <a:lnTo>
                    <a:pt x="411" y="681"/>
                  </a:lnTo>
                  <a:lnTo>
                    <a:pt x="411" y="690"/>
                  </a:lnTo>
                  <a:lnTo>
                    <a:pt x="415" y="685"/>
                  </a:lnTo>
                  <a:lnTo>
                    <a:pt x="415" y="673"/>
                  </a:lnTo>
                </a:path>
              </a:pathLst>
            </a:custGeom>
            <a:noFill/>
            <a:ln w="19050" cmpd="sng">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9" name="Freeform 211">
              <a:extLst>
                <a:ext uri="{FF2B5EF4-FFF2-40B4-BE49-F238E27FC236}">
                  <a16:creationId xmlns:a16="http://schemas.microsoft.com/office/drawing/2014/main" id="{F9BC7C76-680E-4F10-A7C7-233B1B8B5E37}"/>
                </a:ext>
              </a:extLst>
            </p:cNvPr>
            <p:cNvSpPr>
              <a:spLocks/>
            </p:cNvSpPr>
            <p:nvPr/>
          </p:nvSpPr>
          <p:spPr bwMode="auto">
            <a:xfrm>
              <a:off x="3973" y="2807"/>
              <a:ext cx="448" cy="156"/>
            </a:xfrm>
            <a:custGeom>
              <a:avLst/>
              <a:gdLst>
                <a:gd name="T0" fmla="*/ 4 w 448"/>
                <a:gd name="T1" fmla="*/ 115 h 156"/>
                <a:gd name="T2" fmla="*/ 12 w 448"/>
                <a:gd name="T3" fmla="*/ 29 h 156"/>
                <a:gd name="T4" fmla="*/ 16 w 448"/>
                <a:gd name="T5" fmla="*/ 0 h 156"/>
                <a:gd name="T6" fmla="*/ 24 w 448"/>
                <a:gd name="T7" fmla="*/ 33 h 156"/>
                <a:gd name="T8" fmla="*/ 29 w 448"/>
                <a:gd name="T9" fmla="*/ 66 h 156"/>
                <a:gd name="T10" fmla="*/ 37 w 448"/>
                <a:gd name="T11" fmla="*/ 99 h 156"/>
                <a:gd name="T12" fmla="*/ 45 w 448"/>
                <a:gd name="T13" fmla="*/ 78 h 156"/>
                <a:gd name="T14" fmla="*/ 49 w 448"/>
                <a:gd name="T15" fmla="*/ 49 h 156"/>
                <a:gd name="T16" fmla="*/ 61 w 448"/>
                <a:gd name="T17" fmla="*/ 49 h 156"/>
                <a:gd name="T18" fmla="*/ 66 w 448"/>
                <a:gd name="T19" fmla="*/ 62 h 156"/>
                <a:gd name="T20" fmla="*/ 74 w 448"/>
                <a:gd name="T21" fmla="*/ 74 h 156"/>
                <a:gd name="T22" fmla="*/ 78 w 448"/>
                <a:gd name="T23" fmla="*/ 70 h 156"/>
                <a:gd name="T24" fmla="*/ 86 w 448"/>
                <a:gd name="T25" fmla="*/ 54 h 156"/>
                <a:gd name="T26" fmla="*/ 98 w 448"/>
                <a:gd name="T27" fmla="*/ 45 h 156"/>
                <a:gd name="T28" fmla="*/ 107 w 448"/>
                <a:gd name="T29" fmla="*/ 58 h 156"/>
                <a:gd name="T30" fmla="*/ 119 w 448"/>
                <a:gd name="T31" fmla="*/ 66 h 156"/>
                <a:gd name="T32" fmla="*/ 131 w 448"/>
                <a:gd name="T33" fmla="*/ 66 h 156"/>
                <a:gd name="T34" fmla="*/ 144 w 448"/>
                <a:gd name="T35" fmla="*/ 66 h 156"/>
                <a:gd name="T36" fmla="*/ 156 w 448"/>
                <a:gd name="T37" fmla="*/ 66 h 156"/>
                <a:gd name="T38" fmla="*/ 168 w 448"/>
                <a:gd name="T39" fmla="*/ 66 h 156"/>
                <a:gd name="T40" fmla="*/ 181 w 448"/>
                <a:gd name="T41" fmla="*/ 66 h 156"/>
                <a:gd name="T42" fmla="*/ 193 w 448"/>
                <a:gd name="T43" fmla="*/ 66 h 156"/>
                <a:gd name="T44" fmla="*/ 205 w 448"/>
                <a:gd name="T45" fmla="*/ 66 h 156"/>
                <a:gd name="T46" fmla="*/ 218 w 448"/>
                <a:gd name="T47" fmla="*/ 66 h 156"/>
                <a:gd name="T48" fmla="*/ 230 w 448"/>
                <a:gd name="T49" fmla="*/ 66 h 156"/>
                <a:gd name="T50" fmla="*/ 242 w 448"/>
                <a:gd name="T51" fmla="*/ 66 h 156"/>
                <a:gd name="T52" fmla="*/ 255 w 448"/>
                <a:gd name="T53" fmla="*/ 66 h 156"/>
                <a:gd name="T54" fmla="*/ 267 w 448"/>
                <a:gd name="T55" fmla="*/ 66 h 156"/>
                <a:gd name="T56" fmla="*/ 279 w 448"/>
                <a:gd name="T57" fmla="*/ 66 h 156"/>
                <a:gd name="T58" fmla="*/ 292 w 448"/>
                <a:gd name="T59" fmla="*/ 66 h 156"/>
                <a:gd name="T60" fmla="*/ 304 w 448"/>
                <a:gd name="T61" fmla="*/ 66 h 156"/>
                <a:gd name="T62" fmla="*/ 316 w 448"/>
                <a:gd name="T63" fmla="*/ 66 h 156"/>
                <a:gd name="T64" fmla="*/ 329 w 448"/>
                <a:gd name="T65" fmla="*/ 66 h 156"/>
                <a:gd name="T66" fmla="*/ 341 w 448"/>
                <a:gd name="T67" fmla="*/ 66 h 156"/>
                <a:gd name="T68" fmla="*/ 353 w 448"/>
                <a:gd name="T69" fmla="*/ 66 h 156"/>
                <a:gd name="T70" fmla="*/ 365 w 448"/>
                <a:gd name="T71" fmla="*/ 66 h 156"/>
                <a:gd name="T72" fmla="*/ 378 w 448"/>
                <a:gd name="T73" fmla="*/ 66 h 156"/>
                <a:gd name="T74" fmla="*/ 390 w 448"/>
                <a:gd name="T75" fmla="*/ 66 h 156"/>
                <a:gd name="T76" fmla="*/ 402 w 448"/>
                <a:gd name="T77" fmla="*/ 66 h 156"/>
                <a:gd name="T78" fmla="*/ 415 w 448"/>
                <a:gd name="T79" fmla="*/ 66 h 156"/>
                <a:gd name="T80" fmla="*/ 427 w 448"/>
                <a:gd name="T81" fmla="*/ 66 h 156"/>
                <a:gd name="T82" fmla="*/ 439 w 448"/>
                <a:gd name="T83" fmla="*/ 66 h 1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48" h="156">
                  <a:moveTo>
                    <a:pt x="0" y="156"/>
                  </a:moveTo>
                  <a:lnTo>
                    <a:pt x="4" y="140"/>
                  </a:lnTo>
                  <a:lnTo>
                    <a:pt x="4" y="115"/>
                  </a:lnTo>
                  <a:lnTo>
                    <a:pt x="8" y="90"/>
                  </a:lnTo>
                  <a:lnTo>
                    <a:pt x="8" y="45"/>
                  </a:lnTo>
                  <a:lnTo>
                    <a:pt x="12" y="29"/>
                  </a:lnTo>
                  <a:lnTo>
                    <a:pt x="12" y="13"/>
                  </a:lnTo>
                  <a:lnTo>
                    <a:pt x="16" y="4"/>
                  </a:lnTo>
                  <a:lnTo>
                    <a:pt x="16" y="0"/>
                  </a:lnTo>
                  <a:lnTo>
                    <a:pt x="20" y="4"/>
                  </a:lnTo>
                  <a:lnTo>
                    <a:pt x="20" y="21"/>
                  </a:lnTo>
                  <a:lnTo>
                    <a:pt x="24" y="33"/>
                  </a:lnTo>
                  <a:lnTo>
                    <a:pt x="24" y="45"/>
                  </a:lnTo>
                  <a:lnTo>
                    <a:pt x="29" y="58"/>
                  </a:lnTo>
                  <a:lnTo>
                    <a:pt x="29" y="66"/>
                  </a:lnTo>
                  <a:lnTo>
                    <a:pt x="33" y="78"/>
                  </a:lnTo>
                  <a:lnTo>
                    <a:pt x="33" y="95"/>
                  </a:lnTo>
                  <a:lnTo>
                    <a:pt x="37" y="99"/>
                  </a:lnTo>
                  <a:lnTo>
                    <a:pt x="41" y="95"/>
                  </a:lnTo>
                  <a:lnTo>
                    <a:pt x="41" y="86"/>
                  </a:lnTo>
                  <a:lnTo>
                    <a:pt x="45" y="78"/>
                  </a:lnTo>
                  <a:lnTo>
                    <a:pt x="45" y="66"/>
                  </a:lnTo>
                  <a:lnTo>
                    <a:pt x="49" y="62"/>
                  </a:lnTo>
                  <a:lnTo>
                    <a:pt x="49" y="49"/>
                  </a:lnTo>
                  <a:lnTo>
                    <a:pt x="53" y="45"/>
                  </a:lnTo>
                  <a:lnTo>
                    <a:pt x="57" y="45"/>
                  </a:lnTo>
                  <a:lnTo>
                    <a:pt x="61" y="49"/>
                  </a:lnTo>
                  <a:lnTo>
                    <a:pt x="61" y="54"/>
                  </a:lnTo>
                  <a:lnTo>
                    <a:pt x="66" y="58"/>
                  </a:lnTo>
                  <a:lnTo>
                    <a:pt x="66" y="62"/>
                  </a:lnTo>
                  <a:lnTo>
                    <a:pt x="70" y="66"/>
                  </a:lnTo>
                  <a:lnTo>
                    <a:pt x="70" y="70"/>
                  </a:lnTo>
                  <a:lnTo>
                    <a:pt x="74" y="74"/>
                  </a:lnTo>
                  <a:lnTo>
                    <a:pt x="74" y="78"/>
                  </a:lnTo>
                  <a:lnTo>
                    <a:pt x="78" y="74"/>
                  </a:lnTo>
                  <a:lnTo>
                    <a:pt x="78" y="70"/>
                  </a:lnTo>
                  <a:lnTo>
                    <a:pt x="82" y="66"/>
                  </a:lnTo>
                  <a:lnTo>
                    <a:pt x="86" y="62"/>
                  </a:lnTo>
                  <a:lnTo>
                    <a:pt x="86" y="54"/>
                  </a:lnTo>
                  <a:lnTo>
                    <a:pt x="94" y="45"/>
                  </a:lnTo>
                  <a:lnTo>
                    <a:pt x="94" y="45"/>
                  </a:lnTo>
                  <a:lnTo>
                    <a:pt x="98" y="45"/>
                  </a:lnTo>
                  <a:lnTo>
                    <a:pt x="103" y="49"/>
                  </a:lnTo>
                  <a:lnTo>
                    <a:pt x="107" y="54"/>
                  </a:lnTo>
                  <a:lnTo>
                    <a:pt x="107" y="58"/>
                  </a:lnTo>
                  <a:lnTo>
                    <a:pt x="115" y="66"/>
                  </a:lnTo>
                  <a:lnTo>
                    <a:pt x="115" y="66"/>
                  </a:lnTo>
                  <a:lnTo>
                    <a:pt x="119" y="66"/>
                  </a:lnTo>
                  <a:lnTo>
                    <a:pt x="123" y="66"/>
                  </a:lnTo>
                  <a:lnTo>
                    <a:pt x="127" y="66"/>
                  </a:lnTo>
                  <a:lnTo>
                    <a:pt x="131" y="66"/>
                  </a:lnTo>
                  <a:lnTo>
                    <a:pt x="135" y="66"/>
                  </a:lnTo>
                  <a:lnTo>
                    <a:pt x="139" y="66"/>
                  </a:lnTo>
                  <a:lnTo>
                    <a:pt x="144" y="66"/>
                  </a:lnTo>
                  <a:lnTo>
                    <a:pt x="148" y="66"/>
                  </a:lnTo>
                  <a:lnTo>
                    <a:pt x="152" y="66"/>
                  </a:lnTo>
                  <a:lnTo>
                    <a:pt x="156" y="66"/>
                  </a:lnTo>
                  <a:lnTo>
                    <a:pt x="160" y="66"/>
                  </a:lnTo>
                  <a:lnTo>
                    <a:pt x="164" y="66"/>
                  </a:lnTo>
                  <a:lnTo>
                    <a:pt x="168" y="66"/>
                  </a:lnTo>
                  <a:lnTo>
                    <a:pt x="172" y="66"/>
                  </a:lnTo>
                  <a:lnTo>
                    <a:pt x="176" y="66"/>
                  </a:lnTo>
                  <a:lnTo>
                    <a:pt x="181" y="66"/>
                  </a:lnTo>
                  <a:lnTo>
                    <a:pt x="185" y="66"/>
                  </a:lnTo>
                  <a:lnTo>
                    <a:pt x="189" y="66"/>
                  </a:lnTo>
                  <a:lnTo>
                    <a:pt x="193" y="66"/>
                  </a:lnTo>
                  <a:lnTo>
                    <a:pt x="197" y="66"/>
                  </a:lnTo>
                  <a:lnTo>
                    <a:pt x="201" y="66"/>
                  </a:lnTo>
                  <a:lnTo>
                    <a:pt x="205" y="66"/>
                  </a:lnTo>
                  <a:lnTo>
                    <a:pt x="209" y="66"/>
                  </a:lnTo>
                  <a:lnTo>
                    <a:pt x="213" y="66"/>
                  </a:lnTo>
                  <a:lnTo>
                    <a:pt x="218" y="66"/>
                  </a:lnTo>
                  <a:lnTo>
                    <a:pt x="222" y="66"/>
                  </a:lnTo>
                  <a:lnTo>
                    <a:pt x="226" y="66"/>
                  </a:lnTo>
                  <a:lnTo>
                    <a:pt x="230" y="66"/>
                  </a:lnTo>
                  <a:lnTo>
                    <a:pt x="234" y="66"/>
                  </a:lnTo>
                  <a:lnTo>
                    <a:pt x="238" y="66"/>
                  </a:lnTo>
                  <a:lnTo>
                    <a:pt x="242" y="66"/>
                  </a:lnTo>
                  <a:lnTo>
                    <a:pt x="246" y="66"/>
                  </a:lnTo>
                  <a:lnTo>
                    <a:pt x="250" y="66"/>
                  </a:lnTo>
                  <a:lnTo>
                    <a:pt x="255" y="66"/>
                  </a:lnTo>
                  <a:lnTo>
                    <a:pt x="259" y="66"/>
                  </a:lnTo>
                  <a:lnTo>
                    <a:pt x="263" y="66"/>
                  </a:lnTo>
                  <a:lnTo>
                    <a:pt x="267" y="66"/>
                  </a:lnTo>
                  <a:lnTo>
                    <a:pt x="271" y="66"/>
                  </a:lnTo>
                  <a:lnTo>
                    <a:pt x="275" y="66"/>
                  </a:lnTo>
                  <a:lnTo>
                    <a:pt x="279" y="66"/>
                  </a:lnTo>
                  <a:lnTo>
                    <a:pt x="283" y="66"/>
                  </a:lnTo>
                  <a:lnTo>
                    <a:pt x="287" y="66"/>
                  </a:lnTo>
                  <a:lnTo>
                    <a:pt x="292" y="66"/>
                  </a:lnTo>
                  <a:lnTo>
                    <a:pt x="296" y="66"/>
                  </a:lnTo>
                  <a:lnTo>
                    <a:pt x="300" y="66"/>
                  </a:lnTo>
                  <a:lnTo>
                    <a:pt x="304" y="66"/>
                  </a:lnTo>
                  <a:lnTo>
                    <a:pt x="308" y="66"/>
                  </a:lnTo>
                  <a:lnTo>
                    <a:pt x="312" y="66"/>
                  </a:lnTo>
                  <a:lnTo>
                    <a:pt x="316" y="66"/>
                  </a:lnTo>
                  <a:lnTo>
                    <a:pt x="320" y="66"/>
                  </a:lnTo>
                  <a:lnTo>
                    <a:pt x="324" y="66"/>
                  </a:lnTo>
                  <a:lnTo>
                    <a:pt x="329" y="66"/>
                  </a:lnTo>
                  <a:lnTo>
                    <a:pt x="333" y="66"/>
                  </a:lnTo>
                  <a:lnTo>
                    <a:pt x="337" y="66"/>
                  </a:lnTo>
                  <a:lnTo>
                    <a:pt x="341" y="66"/>
                  </a:lnTo>
                  <a:lnTo>
                    <a:pt x="345" y="66"/>
                  </a:lnTo>
                  <a:lnTo>
                    <a:pt x="349" y="66"/>
                  </a:lnTo>
                  <a:lnTo>
                    <a:pt x="353" y="66"/>
                  </a:lnTo>
                  <a:lnTo>
                    <a:pt x="357" y="66"/>
                  </a:lnTo>
                  <a:lnTo>
                    <a:pt x="361" y="66"/>
                  </a:lnTo>
                  <a:lnTo>
                    <a:pt x="365" y="66"/>
                  </a:lnTo>
                  <a:lnTo>
                    <a:pt x="370" y="66"/>
                  </a:lnTo>
                  <a:lnTo>
                    <a:pt x="374" y="66"/>
                  </a:lnTo>
                  <a:lnTo>
                    <a:pt x="378" y="66"/>
                  </a:lnTo>
                  <a:lnTo>
                    <a:pt x="382" y="66"/>
                  </a:lnTo>
                  <a:lnTo>
                    <a:pt x="386" y="66"/>
                  </a:lnTo>
                  <a:lnTo>
                    <a:pt x="390" y="66"/>
                  </a:lnTo>
                  <a:lnTo>
                    <a:pt x="394" y="66"/>
                  </a:lnTo>
                  <a:lnTo>
                    <a:pt x="398" y="66"/>
                  </a:lnTo>
                  <a:lnTo>
                    <a:pt x="402" y="66"/>
                  </a:lnTo>
                  <a:lnTo>
                    <a:pt x="407" y="66"/>
                  </a:lnTo>
                  <a:lnTo>
                    <a:pt x="411" y="66"/>
                  </a:lnTo>
                  <a:lnTo>
                    <a:pt x="415" y="66"/>
                  </a:lnTo>
                  <a:lnTo>
                    <a:pt x="419" y="66"/>
                  </a:lnTo>
                  <a:lnTo>
                    <a:pt x="423" y="66"/>
                  </a:lnTo>
                  <a:lnTo>
                    <a:pt x="427" y="66"/>
                  </a:lnTo>
                  <a:lnTo>
                    <a:pt x="431" y="66"/>
                  </a:lnTo>
                  <a:lnTo>
                    <a:pt x="435" y="66"/>
                  </a:lnTo>
                  <a:lnTo>
                    <a:pt x="439" y="66"/>
                  </a:lnTo>
                  <a:lnTo>
                    <a:pt x="444" y="66"/>
                  </a:lnTo>
                  <a:lnTo>
                    <a:pt x="448" y="66"/>
                  </a:lnTo>
                </a:path>
              </a:pathLst>
            </a:custGeom>
            <a:noFill/>
            <a:ln w="0">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60" name="Freeform 212">
              <a:extLst>
                <a:ext uri="{FF2B5EF4-FFF2-40B4-BE49-F238E27FC236}">
                  <a16:creationId xmlns:a16="http://schemas.microsoft.com/office/drawing/2014/main" id="{8E630D44-6F33-4656-9C4A-4E5060A06E9E}"/>
                </a:ext>
              </a:extLst>
            </p:cNvPr>
            <p:cNvSpPr>
              <a:spLocks/>
            </p:cNvSpPr>
            <p:nvPr/>
          </p:nvSpPr>
          <p:spPr bwMode="auto">
            <a:xfrm>
              <a:off x="4421" y="2873"/>
              <a:ext cx="394" cy="1"/>
            </a:xfrm>
            <a:custGeom>
              <a:avLst/>
              <a:gdLst>
                <a:gd name="T0" fmla="*/ 4 w 394"/>
                <a:gd name="T1" fmla="*/ 12 w 394"/>
                <a:gd name="T2" fmla="*/ 20 w 394"/>
                <a:gd name="T3" fmla="*/ 28 w 394"/>
                <a:gd name="T4" fmla="*/ 37 w 394"/>
                <a:gd name="T5" fmla="*/ 45 w 394"/>
                <a:gd name="T6" fmla="*/ 53 w 394"/>
                <a:gd name="T7" fmla="*/ 61 w 394"/>
                <a:gd name="T8" fmla="*/ 70 w 394"/>
                <a:gd name="T9" fmla="*/ 78 w 394"/>
                <a:gd name="T10" fmla="*/ 86 w 394"/>
                <a:gd name="T11" fmla="*/ 94 w 394"/>
                <a:gd name="T12" fmla="*/ 102 w 394"/>
                <a:gd name="T13" fmla="*/ 111 w 394"/>
                <a:gd name="T14" fmla="*/ 119 w 394"/>
                <a:gd name="T15" fmla="*/ 127 w 394"/>
                <a:gd name="T16" fmla="*/ 135 w 394"/>
                <a:gd name="T17" fmla="*/ 143 w 394"/>
                <a:gd name="T18" fmla="*/ 152 w 394"/>
                <a:gd name="T19" fmla="*/ 160 w 394"/>
                <a:gd name="T20" fmla="*/ 168 w 394"/>
                <a:gd name="T21" fmla="*/ 176 w 394"/>
                <a:gd name="T22" fmla="*/ 185 w 394"/>
                <a:gd name="T23" fmla="*/ 193 w 394"/>
                <a:gd name="T24" fmla="*/ 201 w 394"/>
                <a:gd name="T25" fmla="*/ 209 w 394"/>
                <a:gd name="T26" fmla="*/ 217 w 394"/>
                <a:gd name="T27" fmla="*/ 226 w 394"/>
                <a:gd name="T28" fmla="*/ 234 w 394"/>
                <a:gd name="T29" fmla="*/ 242 w 394"/>
                <a:gd name="T30" fmla="*/ 250 w 394"/>
                <a:gd name="T31" fmla="*/ 259 w 394"/>
                <a:gd name="T32" fmla="*/ 267 w 394"/>
                <a:gd name="T33" fmla="*/ 275 w 394"/>
                <a:gd name="T34" fmla="*/ 283 w 394"/>
                <a:gd name="T35" fmla="*/ 291 w 394"/>
                <a:gd name="T36" fmla="*/ 300 w 394"/>
                <a:gd name="T37" fmla="*/ 308 w 394"/>
                <a:gd name="T38" fmla="*/ 316 w 394"/>
                <a:gd name="T39" fmla="*/ 324 w 394"/>
                <a:gd name="T40" fmla="*/ 332 w 394"/>
                <a:gd name="T41" fmla="*/ 341 w 394"/>
                <a:gd name="T42" fmla="*/ 349 w 394"/>
                <a:gd name="T43" fmla="*/ 357 w 394"/>
                <a:gd name="T44" fmla="*/ 365 w 394"/>
                <a:gd name="T45" fmla="*/ 374 w 394"/>
                <a:gd name="T46" fmla="*/ 382 w 394"/>
                <a:gd name="T47" fmla="*/ 390 w 394"/>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 ang="0">
                  <a:pos x="T42" y="0"/>
                </a:cxn>
                <a:cxn ang="0">
                  <a:pos x="T43" y="0"/>
                </a:cxn>
                <a:cxn ang="0">
                  <a:pos x="T44" y="0"/>
                </a:cxn>
                <a:cxn ang="0">
                  <a:pos x="T45" y="0"/>
                </a:cxn>
                <a:cxn ang="0">
                  <a:pos x="T46" y="0"/>
                </a:cxn>
                <a:cxn ang="0">
                  <a:pos x="T47" y="0"/>
                </a:cxn>
              </a:cxnLst>
              <a:rect l="0" t="0" r="r" b="b"/>
              <a:pathLst>
                <a:path w="394">
                  <a:moveTo>
                    <a:pt x="0" y="0"/>
                  </a:moveTo>
                  <a:lnTo>
                    <a:pt x="4" y="0"/>
                  </a:lnTo>
                  <a:lnTo>
                    <a:pt x="8" y="0"/>
                  </a:lnTo>
                  <a:lnTo>
                    <a:pt x="12" y="0"/>
                  </a:lnTo>
                  <a:lnTo>
                    <a:pt x="16" y="0"/>
                  </a:lnTo>
                  <a:lnTo>
                    <a:pt x="20" y="0"/>
                  </a:lnTo>
                  <a:lnTo>
                    <a:pt x="24" y="0"/>
                  </a:lnTo>
                  <a:lnTo>
                    <a:pt x="28" y="0"/>
                  </a:lnTo>
                  <a:lnTo>
                    <a:pt x="33" y="0"/>
                  </a:lnTo>
                  <a:lnTo>
                    <a:pt x="37" y="0"/>
                  </a:lnTo>
                  <a:lnTo>
                    <a:pt x="41" y="0"/>
                  </a:lnTo>
                  <a:lnTo>
                    <a:pt x="45" y="0"/>
                  </a:lnTo>
                  <a:lnTo>
                    <a:pt x="49" y="0"/>
                  </a:lnTo>
                  <a:lnTo>
                    <a:pt x="53" y="0"/>
                  </a:lnTo>
                  <a:lnTo>
                    <a:pt x="57" y="0"/>
                  </a:lnTo>
                  <a:lnTo>
                    <a:pt x="61" y="0"/>
                  </a:lnTo>
                  <a:lnTo>
                    <a:pt x="65" y="0"/>
                  </a:lnTo>
                  <a:lnTo>
                    <a:pt x="70" y="0"/>
                  </a:lnTo>
                  <a:lnTo>
                    <a:pt x="74" y="0"/>
                  </a:lnTo>
                  <a:lnTo>
                    <a:pt x="78" y="0"/>
                  </a:lnTo>
                  <a:lnTo>
                    <a:pt x="82" y="0"/>
                  </a:lnTo>
                  <a:lnTo>
                    <a:pt x="86" y="0"/>
                  </a:lnTo>
                  <a:lnTo>
                    <a:pt x="90" y="0"/>
                  </a:lnTo>
                  <a:lnTo>
                    <a:pt x="94" y="0"/>
                  </a:lnTo>
                  <a:lnTo>
                    <a:pt x="98" y="0"/>
                  </a:lnTo>
                  <a:lnTo>
                    <a:pt x="102" y="0"/>
                  </a:lnTo>
                  <a:lnTo>
                    <a:pt x="106" y="0"/>
                  </a:lnTo>
                  <a:lnTo>
                    <a:pt x="111" y="0"/>
                  </a:lnTo>
                  <a:lnTo>
                    <a:pt x="115" y="0"/>
                  </a:lnTo>
                  <a:lnTo>
                    <a:pt x="119" y="0"/>
                  </a:lnTo>
                  <a:lnTo>
                    <a:pt x="123" y="0"/>
                  </a:lnTo>
                  <a:lnTo>
                    <a:pt x="127" y="0"/>
                  </a:lnTo>
                  <a:lnTo>
                    <a:pt x="131" y="0"/>
                  </a:lnTo>
                  <a:lnTo>
                    <a:pt x="135" y="0"/>
                  </a:lnTo>
                  <a:lnTo>
                    <a:pt x="139" y="0"/>
                  </a:lnTo>
                  <a:lnTo>
                    <a:pt x="143" y="0"/>
                  </a:lnTo>
                  <a:lnTo>
                    <a:pt x="148" y="0"/>
                  </a:lnTo>
                  <a:lnTo>
                    <a:pt x="152" y="0"/>
                  </a:lnTo>
                  <a:lnTo>
                    <a:pt x="156" y="0"/>
                  </a:lnTo>
                  <a:lnTo>
                    <a:pt x="160" y="0"/>
                  </a:lnTo>
                  <a:lnTo>
                    <a:pt x="164" y="0"/>
                  </a:lnTo>
                  <a:lnTo>
                    <a:pt x="168" y="0"/>
                  </a:lnTo>
                  <a:lnTo>
                    <a:pt x="172" y="0"/>
                  </a:lnTo>
                  <a:lnTo>
                    <a:pt x="176" y="0"/>
                  </a:lnTo>
                  <a:lnTo>
                    <a:pt x="180" y="0"/>
                  </a:lnTo>
                  <a:lnTo>
                    <a:pt x="185" y="0"/>
                  </a:lnTo>
                  <a:lnTo>
                    <a:pt x="189" y="0"/>
                  </a:lnTo>
                  <a:lnTo>
                    <a:pt x="193" y="0"/>
                  </a:lnTo>
                  <a:lnTo>
                    <a:pt x="197" y="0"/>
                  </a:lnTo>
                  <a:lnTo>
                    <a:pt x="201" y="0"/>
                  </a:lnTo>
                  <a:lnTo>
                    <a:pt x="205" y="0"/>
                  </a:lnTo>
                  <a:lnTo>
                    <a:pt x="209" y="0"/>
                  </a:lnTo>
                  <a:lnTo>
                    <a:pt x="213" y="0"/>
                  </a:lnTo>
                  <a:lnTo>
                    <a:pt x="217" y="0"/>
                  </a:lnTo>
                  <a:lnTo>
                    <a:pt x="222" y="0"/>
                  </a:lnTo>
                  <a:lnTo>
                    <a:pt x="226" y="0"/>
                  </a:lnTo>
                  <a:lnTo>
                    <a:pt x="230" y="0"/>
                  </a:lnTo>
                  <a:lnTo>
                    <a:pt x="234" y="0"/>
                  </a:lnTo>
                  <a:lnTo>
                    <a:pt x="238" y="0"/>
                  </a:lnTo>
                  <a:lnTo>
                    <a:pt x="242" y="0"/>
                  </a:lnTo>
                  <a:lnTo>
                    <a:pt x="246" y="0"/>
                  </a:lnTo>
                  <a:lnTo>
                    <a:pt x="250" y="0"/>
                  </a:lnTo>
                  <a:lnTo>
                    <a:pt x="254" y="0"/>
                  </a:lnTo>
                  <a:lnTo>
                    <a:pt x="259" y="0"/>
                  </a:lnTo>
                  <a:lnTo>
                    <a:pt x="263" y="0"/>
                  </a:lnTo>
                  <a:lnTo>
                    <a:pt x="267" y="0"/>
                  </a:lnTo>
                  <a:lnTo>
                    <a:pt x="271" y="0"/>
                  </a:lnTo>
                  <a:lnTo>
                    <a:pt x="275" y="0"/>
                  </a:lnTo>
                  <a:lnTo>
                    <a:pt x="279" y="0"/>
                  </a:lnTo>
                  <a:lnTo>
                    <a:pt x="283" y="0"/>
                  </a:lnTo>
                  <a:lnTo>
                    <a:pt x="287" y="0"/>
                  </a:lnTo>
                  <a:lnTo>
                    <a:pt x="291" y="0"/>
                  </a:lnTo>
                  <a:lnTo>
                    <a:pt x="296" y="0"/>
                  </a:lnTo>
                  <a:lnTo>
                    <a:pt x="300" y="0"/>
                  </a:lnTo>
                  <a:lnTo>
                    <a:pt x="304" y="0"/>
                  </a:lnTo>
                  <a:lnTo>
                    <a:pt x="308" y="0"/>
                  </a:lnTo>
                  <a:lnTo>
                    <a:pt x="312" y="0"/>
                  </a:lnTo>
                  <a:lnTo>
                    <a:pt x="316" y="0"/>
                  </a:lnTo>
                  <a:lnTo>
                    <a:pt x="320" y="0"/>
                  </a:lnTo>
                  <a:lnTo>
                    <a:pt x="324" y="0"/>
                  </a:lnTo>
                  <a:lnTo>
                    <a:pt x="328" y="0"/>
                  </a:lnTo>
                  <a:lnTo>
                    <a:pt x="332" y="0"/>
                  </a:lnTo>
                  <a:lnTo>
                    <a:pt x="337" y="0"/>
                  </a:lnTo>
                  <a:lnTo>
                    <a:pt x="341" y="0"/>
                  </a:lnTo>
                  <a:lnTo>
                    <a:pt x="345" y="0"/>
                  </a:lnTo>
                  <a:lnTo>
                    <a:pt x="349" y="0"/>
                  </a:lnTo>
                  <a:lnTo>
                    <a:pt x="353" y="0"/>
                  </a:lnTo>
                  <a:lnTo>
                    <a:pt x="357" y="0"/>
                  </a:lnTo>
                  <a:lnTo>
                    <a:pt x="361" y="0"/>
                  </a:lnTo>
                  <a:lnTo>
                    <a:pt x="365" y="0"/>
                  </a:lnTo>
                  <a:lnTo>
                    <a:pt x="369" y="0"/>
                  </a:lnTo>
                  <a:lnTo>
                    <a:pt x="374" y="0"/>
                  </a:lnTo>
                  <a:lnTo>
                    <a:pt x="378" y="0"/>
                  </a:lnTo>
                  <a:lnTo>
                    <a:pt x="382" y="0"/>
                  </a:lnTo>
                  <a:lnTo>
                    <a:pt x="386" y="0"/>
                  </a:lnTo>
                  <a:lnTo>
                    <a:pt x="390" y="0"/>
                  </a:lnTo>
                  <a:lnTo>
                    <a:pt x="394" y="0"/>
                  </a:lnTo>
                </a:path>
              </a:pathLst>
            </a:custGeom>
            <a:noFill/>
            <a:ln w="0">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61" name="Text Box 213">
              <a:extLst>
                <a:ext uri="{FF2B5EF4-FFF2-40B4-BE49-F238E27FC236}">
                  <a16:creationId xmlns:a16="http://schemas.microsoft.com/office/drawing/2014/main" id="{06B89E31-6DBD-4F7A-AB30-C06718720902}"/>
                </a:ext>
              </a:extLst>
            </p:cNvPr>
            <p:cNvSpPr txBox="1">
              <a:spLocks noChangeArrowheads="1"/>
            </p:cNvSpPr>
            <p:nvPr/>
          </p:nvSpPr>
          <p:spPr bwMode="auto">
            <a:xfrm>
              <a:off x="3600" y="3798"/>
              <a:ext cx="555"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time, </a:t>
              </a:r>
              <a:r>
                <a:rPr lang="en-US" altLang="en-US" sz="1200">
                  <a:latin typeface="Symbol" panose="05050102010706020507" pitchFamily="18" charset="2"/>
                </a:rPr>
                <a:t>m</a:t>
              </a:r>
              <a:r>
                <a:rPr lang="en-US" altLang="en-US" sz="1200"/>
                <a:t>sec</a:t>
              </a:r>
            </a:p>
          </p:txBody>
        </p:sp>
        <p:sp>
          <p:nvSpPr>
            <p:cNvPr id="2262" name="Text Box 214">
              <a:extLst>
                <a:ext uri="{FF2B5EF4-FFF2-40B4-BE49-F238E27FC236}">
                  <a16:creationId xmlns:a16="http://schemas.microsoft.com/office/drawing/2014/main" id="{595F7A6C-A87E-4CA9-AFE9-22214C13690F}"/>
                </a:ext>
              </a:extLst>
            </p:cNvPr>
            <p:cNvSpPr txBox="1">
              <a:spLocks noChangeArrowheads="1"/>
            </p:cNvSpPr>
            <p:nvPr/>
          </p:nvSpPr>
          <p:spPr bwMode="auto">
            <a:xfrm rot="16200000">
              <a:off x="2458" y="2828"/>
              <a:ext cx="633"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output, volts</a:t>
              </a:r>
            </a:p>
          </p:txBody>
        </p:sp>
      </p:grpSp>
      <p:grpSp>
        <p:nvGrpSpPr>
          <p:cNvPr id="2418" name="Group 370">
            <a:extLst>
              <a:ext uri="{FF2B5EF4-FFF2-40B4-BE49-F238E27FC236}">
                <a16:creationId xmlns:a16="http://schemas.microsoft.com/office/drawing/2014/main" id="{3F3CC432-E83A-46B3-85AB-C895D1141845}"/>
              </a:ext>
            </a:extLst>
          </p:cNvPr>
          <p:cNvGrpSpPr>
            <a:grpSpLocks/>
          </p:cNvGrpSpPr>
          <p:nvPr/>
        </p:nvGrpSpPr>
        <p:grpSpPr bwMode="auto">
          <a:xfrm>
            <a:off x="762000" y="2667000"/>
            <a:ext cx="2746375" cy="2179638"/>
            <a:chOff x="240" y="1440"/>
            <a:chExt cx="1730" cy="1373"/>
          </a:xfrm>
        </p:grpSpPr>
        <p:sp>
          <p:nvSpPr>
            <p:cNvPr id="2332" name="Text Box 284">
              <a:extLst>
                <a:ext uri="{FF2B5EF4-FFF2-40B4-BE49-F238E27FC236}">
                  <a16:creationId xmlns:a16="http://schemas.microsoft.com/office/drawing/2014/main" id="{979E5A1C-7DE7-44F4-BB0F-871AB09691E6}"/>
                </a:ext>
              </a:extLst>
            </p:cNvPr>
            <p:cNvSpPr txBox="1">
              <a:spLocks noChangeArrowheads="1"/>
            </p:cNvSpPr>
            <p:nvPr/>
          </p:nvSpPr>
          <p:spPr bwMode="auto">
            <a:xfrm>
              <a:off x="816" y="2640"/>
              <a:ext cx="555"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time, </a:t>
              </a:r>
              <a:r>
                <a:rPr lang="en-US" altLang="en-US" sz="1200">
                  <a:latin typeface="Symbol" panose="05050102010706020507" pitchFamily="18" charset="2"/>
                </a:rPr>
                <a:t>m</a:t>
              </a:r>
              <a:r>
                <a:rPr lang="en-US" altLang="en-US" sz="1200"/>
                <a:t>sec</a:t>
              </a:r>
            </a:p>
          </p:txBody>
        </p:sp>
        <p:sp>
          <p:nvSpPr>
            <p:cNvPr id="2264" name="Rectangle 216">
              <a:extLst>
                <a:ext uri="{FF2B5EF4-FFF2-40B4-BE49-F238E27FC236}">
                  <a16:creationId xmlns:a16="http://schemas.microsoft.com/office/drawing/2014/main" id="{F7804B22-C179-4259-AD45-58EE2AACDD70}"/>
                </a:ext>
              </a:extLst>
            </p:cNvPr>
            <p:cNvSpPr>
              <a:spLocks noChangeArrowheads="1"/>
            </p:cNvSpPr>
            <p:nvPr/>
          </p:nvSpPr>
          <p:spPr bwMode="auto">
            <a:xfrm>
              <a:off x="632" y="1464"/>
              <a:ext cx="1271" cy="108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65" name="Rectangle 217">
              <a:extLst>
                <a:ext uri="{FF2B5EF4-FFF2-40B4-BE49-F238E27FC236}">
                  <a16:creationId xmlns:a16="http://schemas.microsoft.com/office/drawing/2014/main" id="{AEC49487-F23F-4B1A-AAAB-D23CE224B8A6}"/>
                </a:ext>
              </a:extLst>
            </p:cNvPr>
            <p:cNvSpPr>
              <a:spLocks noChangeArrowheads="1"/>
            </p:cNvSpPr>
            <p:nvPr/>
          </p:nvSpPr>
          <p:spPr bwMode="auto">
            <a:xfrm>
              <a:off x="632" y="1464"/>
              <a:ext cx="1271" cy="1085"/>
            </a:xfrm>
            <a:prstGeom prst="rect">
              <a:avLst/>
            </a:prstGeom>
            <a:noFill/>
            <a:ln w="0">
              <a:solidFill>
                <a:srgbClr val="FFFFFF"/>
              </a:solidFill>
              <a:miter lim="800000"/>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66" name="Line 218">
              <a:extLst>
                <a:ext uri="{FF2B5EF4-FFF2-40B4-BE49-F238E27FC236}">
                  <a16:creationId xmlns:a16="http://schemas.microsoft.com/office/drawing/2014/main" id="{35CB30A9-2859-4069-BE0B-7CBA108F1AE4}"/>
                </a:ext>
              </a:extLst>
            </p:cNvPr>
            <p:cNvSpPr>
              <a:spLocks noChangeShapeType="1"/>
            </p:cNvSpPr>
            <p:nvPr/>
          </p:nvSpPr>
          <p:spPr bwMode="auto">
            <a:xfrm>
              <a:off x="632" y="1464"/>
              <a:ext cx="1271"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67" name="Freeform 219">
              <a:extLst>
                <a:ext uri="{FF2B5EF4-FFF2-40B4-BE49-F238E27FC236}">
                  <a16:creationId xmlns:a16="http://schemas.microsoft.com/office/drawing/2014/main" id="{0F1EBB3F-B706-43A6-97BF-C69D056F2FE0}"/>
                </a:ext>
              </a:extLst>
            </p:cNvPr>
            <p:cNvSpPr>
              <a:spLocks/>
            </p:cNvSpPr>
            <p:nvPr/>
          </p:nvSpPr>
          <p:spPr bwMode="auto">
            <a:xfrm>
              <a:off x="632" y="1464"/>
              <a:ext cx="1271" cy="1085"/>
            </a:xfrm>
            <a:custGeom>
              <a:avLst/>
              <a:gdLst>
                <a:gd name="T0" fmla="*/ 0 w 434"/>
                <a:gd name="T1" fmla="*/ 342 h 342"/>
                <a:gd name="T2" fmla="*/ 434 w 434"/>
                <a:gd name="T3" fmla="*/ 342 h 342"/>
                <a:gd name="T4" fmla="*/ 434 w 434"/>
                <a:gd name="T5" fmla="*/ 0 h 342"/>
              </a:gdLst>
              <a:ahLst/>
              <a:cxnLst>
                <a:cxn ang="0">
                  <a:pos x="T0" y="T1"/>
                </a:cxn>
                <a:cxn ang="0">
                  <a:pos x="T2" y="T3"/>
                </a:cxn>
                <a:cxn ang="0">
                  <a:pos x="T4" y="T5"/>
                </a:cxn>
              </a:cxnLst>
              <a:rect l="0" t="0" r="r" b="b"/>
              <a:pathLst>
                <a:path w="434" h="342">
                  <a:moveTo>
                    <a:pt x="0" y="342"/>
                  </a:moveTo>
                  <a:lnTo>
                    <a:pt x="434" y="342"/>
                  </a:lnTo>
                  <a:lnTo>
                    <a:pt x="434" y="0"/>
                  </a:lnTo>
                </a:path>
              </a:pathLst>
            </a:custGeom>
            <a:noFill/>
            <a:ln w="0">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68" name="Line 220">
              <a:extLst>
                <a:ext uri="{FF2B5EF4-FFF2-40B4-BE49-F238E27FC236}">
                  <a16:creationId xmlns:a16="http://schemas.microsoft.com/office/drawing/2014/main" id="{97242580-A559-4A03-80CE-E972B4E4D3AA}"/>
                </a:ext>
              </a:extLst>
            </p:cNvPr>
            <p:cNvSpPr>
              <a:spLocks noChangeShapeType="1"/>
            </p:cNvSpPr>
            <p:nvPr/>
          </p:nvSpPr>
          <p:spPr bwMode="auto">
            <a:xfrm flipV="1">
              <a:off x="632" y="1464"/>
              <a:ext cx="1" cy="1085"/>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69" name="Line 221">
              <a:extLst>
                <a:ext uri="{FF2B5EF4-FFF2-40B4-BE49-F238E27FC236}">
                  <a16:creationId xmlns:a16="http://schemas.microsoft.com/office/drawing/2014/main" id="{1EAB1372-068F-4A12-9214-94F16500F84A}"/>
                </a:ext>
              </a:extLst>
            </p:cNvPr>
            <p:cNvSpPr>
              <a:spLocks noChangeShapeType="1"/>
            </p:cNvSpPr>
            <p:nvPr/>
          </p:nvSpPr>
          <p:spPr bwMode="auto">
            <a:xfrm>
              <a:off x="632" y="2549"/>
              <a:ext cx="1271"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70" name="Line 222">
              <a:extLst>
                <a:ext uri="{FF2B5EF4-FFF2-40B4-BE49-F238E27FC236}">
                  <a16:creationId xmlns:a16="http://schemas.microsoft.com/office/drawing/2014/main" id="{B8CAA15A-A084-4B77-A717-F1A2F9C24975}"/>
                </a:ext>
              </a:extLst>
            </p:cNvPr>
            <p:cNvSpPr>
              <a:spLocks noChangeShapeType="1"/>
            </p:cNvSpPr>
            <p:nvPr/>
          </p:nvSpPr>
          <p:spPr bwMode="auto">
            <a:xfrm flipV="1">
              <a:off x="632" y="1464"/>
              <a:ext cx="1" cy="1085"/>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71" name="Line 223">
              <a:extLst>
                <a:ext uri="{FF2B5EF4-FFF2-40B4-BE49-F238E27FC236}">
                  <a16:creationId xmlns:a16="http://schemas.microsoft.com/office/drawing/2014/main" id="{9600FACD-8102-4998-B588-A576A70BD2D6}"/>
                </a:ext>
              </a:extLst>
            </p:cNvPr>
            <p:cNvSpPr>
              <a:spLocks noChangeShapeType="1"/>
            </p:cNvSpPr>
            <p:nvPr/>
          </p:nvSpPr>
          <p:spPr bwMode="auto">
            <a:xfrm flipV="1">
              <a:off x="632" y="2533"/>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72" name="Line 224">
              <a:extLst>
                <a:ext uri="{FF2B5EF4-FFF2-40B4-BE49-F238E27FC236}">
                  <a16:creationId xmlns:a16="http://schemas.microsoft.com/office/drawing/2014/main" id="{7774787A-7235-4168-B5C8-0ED68105D818}"/>
                </a:ext>
              </a:extLst>
            </p:cNvPr>
            <p:cNvSpPr>
              <a:spLocks noChangeShapeType="1"/>
            </p:cNvSpPr>
            <p:nvPr/>
          </p:nvSpPr>
          <p:spPr bwMode="auto">
            <a:xfrm>
              <a:off x="632" y="1464"/>
              <a:ext cx="1"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73" name="Rectangle 225">
              <a:extLst>
                <a:ext uri="{FF2B5EF4-FFF2-40B4-BE49-F238E27FC236}">
                  <a16:creationId xmlns:a16="http://schemas.microsoft.com/office/drawing/2014/main" id="{507338B3-D8AA-4783-BA66-572ECCE95807}"/>
                </a:ext>
              </a:extLst>
            </p:cNvPr>
            <p:cNvSpPr>
              <a:spLocks noChangeArrowheads="1"/>
            </p:cNvSpPr>
            <p:nvPr/>
          </p:nvSpPr>
          <p:spPr bwMode="auto">
            <a:xfrm>
              <a:off x="623" y="2568"/>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a:t>
              </a:r>
              <a:endParaRPr lang="en-US" altLang="en-US" sz="1000"/>
            </a:p>
          </p:txBody>
        </p:sp>
        <p:sp>
          <p:nvSpPr>
            <p:cNvPr id="2274" name="Line 226">
              <a:extLst>
                <a:ext uri="{FF2B5EF4-FFF2-40B4-BE49-F238E27FC236}">
                  <a16:creationId xmlns:a16="http://schemas.microsoft.com/office/drawing/2014/main" id="{8C268131-569E-4104-ACAB-7D8EB97436BC}"/>
                </a:ext>
              </a:extLst>
            </p:cNvPr>
            <p:cNvSpPr>
              <a:spLocks noChangeShapeType="1"/>
            </p:cNvSpPr>
            <p:nvPr/>
          </p:nvSpPr>
          <p:spPr bwMode="auto">
            <a:xfrm flipV="1">
              <a:off x="757" y="2533"/>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75" name="Line 227">
              <a:extLst>
                <a:ext uri="{FF2B5EF4-FFF2-40B4-BE49-F238E27FC236}">
                  <a16:creationId xmlns:a16="http://schemas.microsoft.com/office/drawing/2014/main" id="{4B5FDEE8-D9EF-43F4-8E82-DC8C67407E23}"/>
                </a:ext>
              </a:extLst>
            </p:cNvPr>
            <p:cNvSpPr>
              <a:spLocks noChangeShapeType="1"/>
            </p:cNvSpPr>
            <p:nvPr/>
          </p:nvSpPr>
          <p:spPr bwMode="auto">
            <a:xfrm>
              <a:off x="757" y="1464"/>
              <a:ext cx="1"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76" name="Rectangle 228">
              <a:extLst>
                <a:ext uri="{FF2B5EF4-FFF2-40B4-BE49-F238E27FC236}">
                  <a16:creationId xmlns:a16="http://schemas.microsoft.com/office/drawing/2014/main" id="{CED53B60-867B-472A-9BE0-2AC79DED52ED}"/>
                </a:ext>
              </a:extLst>
            </p:cNvPr>
            <p:cNvSpPr>
              <a:spLocks noChangeArrowheads="1"/>
            </p:cNvSpPr>
            <p:nvPr/>
          </p:nvSpPr>
          <p:spPr bwMode="auto">
            <a:xfrm>
              <a:off x="749" y="2568"/>
              <a:ext cx="45"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a:t>
              </a:r>
              <a:endParaRPr lang="en-US" altLang="en-US" sz="1000"/>
            </a:p>
          </p:txBody>
        </p:sp>
        <p:sp>
          <p:nvSpPr>
            <p:cNvPr id="2277" name="Line 229">
              <a:extLst>
                <a:ext uri="{FF2B5EF4-FFF2-40B4-BE49-F238E27FC236}">
                  <a16:creationId xmlns:a16="http://schemas.microsoft.com/office/drawing/2014/main" id="{36E3D8B5-6AC3-4C5F-8AA8-E66182D557A5}"/>
                </a:ext>
              </a:extLst>
            </p:cNvPr>
            <p:cNvSpPr>
              <a:spLocks noChangeShapeType="1"/>
            </p:cNvSpPr>
            <p:nvPr/>
          </p:nvSpPr>
          <p:spPr bwMode="auto">
            <a:xfrm flipV="1">
              <a:off x="884" y="2533"/>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78" name="Line 230">
              <a:extLst>
                <a:ext uri="{FF2B5EF4-FFF2-40B4-BE49-F238E27FC236}">
                  <a16:creationId xmlns:a16="http://schemas.microsoft.com/office/drawing/2014/main" id="{177ACBA5-4E91-4EE1-9F26-4DFE98932E20}"/>
                </a:ext>
              </a:extLst>
            </p:cNvPr>
            <p:cNvSpPr>
              <a:spLocks noChangeShapeType="1"/>
            </p:cNvSpPr>
            <p:nvPr/>
          </p:nvSpPr>
          <p:spPr bwMode="auto">
            <a:xfrm>
              <a:off x="884" y="1464"/>
              <a:ext cx="1"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79" name="Rectangle 231">
              <a:extLst>
                <a:ext uri="{FF2B5EF4-FFF2-40B4-BE49-F238E27FC236}">
                  <a16:creationId xmlns:a16="http://schemas.microsoft.com/office/drawing/2014/main" id="{34E22A45-5E6D-45C6-90CA-C5178D85FE6F}"/>
                </a:ext>
              </a:extLst>
            </p:cNvPr>
            <p:cNvSpPr>
              <a:spLocks noChangeArrowheads="1"/>
            </p:cNvSpPr>
            <p:nvPr/>
          </p:nvSpPr>
          <p:spPr bwMode="auto">
            <a:xfrm>
              <a:off x="875" y="2568"/>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a:t>
              </a:r>
              <a:endParaRPr lang="en-US" altLang="en-US" sz="1000"/>
            </a:p>
          </p:txBody>
        </p:sp>
        <p:sp>
          <p:nvSpPr>
            <p:cNvPr id="2280" name="Line 232">
              <a:extLst>
                <a:ext uri="{FF2B5EF4-FFF2-40B4-BE49-F238E27FC236}">
                  <a16:creationId xmlns:a16="http://schemas.microsoft.com/office/drawing/2014/main" id="{B2DBB24C-13E0-46BB-9965-278DEF52FDB2}"/>
                </a:ext>
              </a:extLst>
            </p:cNvPr>
            <p:cNvSpPr>
              <a:spLocks noChangeShapeType="1"/>
            </p:cNvSpPr>
            <p:nvPr/>
          </p:nvSpPr>
          <p:spPr bwMode="auto">
            <a:xfrm flipV="1">
              <a:off x="1013" y="2533"/>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81" name="Line 233">
              <a:extLst>
                <a:ext uri="{FF2B5EF4-FFF2-40B4-BE49-F238E27FC236}">
                  <a16:creationId xmlns:a16="http://schemas.microsoft.com/office/drawing/2014/main" id="{06F8F62C-EFA9-481D-930D-0850EEA9535D}"/>
                </a:ext>
              </a:extLst>
            </p:cNvPr>
            <p:cNvSpPr>
              <a:spLocks noChangeShapeType="1"/>
            </p:cNvSpPr>
            <p:nvPr/>
          </p:nvSpPr>
          <p:spPr bwMode="auto">
            <a:xfrm>
              <a:off x="1013" y="1464"/>
              <a:ext cx="1"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82" name="Rectangle 234">
              <a:extLst>
                <a:ext uri="{FF2B5EF4-FFF2-40B4-BE49-F238E27FC236}">
                  <a16:creationId xmlns:a16="http://schemas.microsoft.com/office/drawing/2014/main" id="{3F46FA5C-E58F-476C-BF6C-AB35E52836E6}"/>
                </a:ext>
              </a:extLst>
            </p:cNvPr>
            <p:cNvSpPr>
              <a:spLocks noChangeArrowheads="1"/>
            </p:cNvSpPr>
            <p:nvPr/>
          </p:nvSpPr>
          <p:spPr bwMode="auto">
            <a:xfrm>
              <a:off x="1004" y="2568"/>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3</a:t>
              </a:r>
              <a:endParaRPr lang="en-US" altLang="en-US" sz="1000"/>
            </a:p>
          </p:txBody>
        </p:sp>
        <p:sp>
          <p:nvSpPr>
            <p:cNvPr id="2283" name="Line 235">
              <a:extLst>
                <a:ext uri="{FF2B5EF4-FFF2-40B4-BE49-F238E27FC236}">
                  <a16:creationId xmlns:a16="http://schemas.microsoft.com/office/drawing/2014/main" id="{A07318C2-188C-40A2-8C0F-3DB2AC1C2CF0}"/>
                </a:ext>
              </a:extLst>
            </p:cNvPr>
            <p:cNvSpPr>
              <a:spLocks noChangeShapeType="1"/>
            </p:cNvSpPr>
            <p:nvPr/>
          </p:nvSpPr>
          <p:spPr bwMode="auto">
            <a:xfrm flipV="1">
              <a:off x="1139" y="2533"/>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84" name="Line 236">
              <a:extLst>
                <a:ext uri="{FF2B5EF4-FFF2-40B4-BE49-F238E27FC236}">
                  <a16:creationId xmlns:a16="http://schemas.microsoft.com/office/drawing/2014/main" id="{27CFD9E5-BC8A-48A4-BABD-3FFE2E8C72DE}"/>
                </a:ext>
              </a:extLst>
            </p:cNvPr>
            <p:cNvSpPr>
              <a:spLocks noChangeShapeType="1"/>
            </p:cNvSpPr>
            <p:nvPr/>
          </p:nvSpPr>
          <p:spPr bwMode="auto">
            <a:xfrm>
              <a:off x="1139" y="1464"/>
              <a:ext cx="1"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85" name="Rectangle 237">
              <a:extLst>
                <a:ext uri="{FF2B5EF4-FFF2-40B4-BE49-F238E27FC236}">
                  <a16:creationId xmlns:a16="http://schemas.microsoft.com/office/drawing/2014/main" id="{AD2A2F4C-C2E0-45ED-AF92-C6FA25D62C0D}"/>
                </a:ext>
              </a:extLst>
            </p:cNvPr>
            <p:cNvSpPr>
              <a:spLocks noChangeArrowheads="1"/>
            </p:cNvSpPr>
            <p:nvPr/>
          </p:nvSpPr>
          <p:spPr bwMode="auto">
            <a:xfrm>
              <a:off x="1131" y="2568"/>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4</a:t>
              </a:r>
              <a:endParaRPr lang="en-US" altLang="en-US" sz="1000"/>
            </a:p>
          </p:txBody>
        </p:sp>
        <p:sp>
          <p:nvSpPr>
            <p:cNvPr id="2286" name="Line 238">
              <a:extLst>
                <a:ext uri="{FF2B5EF4-FFF2-40B4-BE49-F238E27FC236}">
                  <a16:creationId xmlns:a16="http://schemas.microsoft.com/office/drawing/2014/main" id="{0F1C935A-2998-4AD5-9473-1EF4CC496B57}"/>
                </a:ext>
              </a:extLst>
            </p:cNvPr>
            <p:cNvSpPr>
              <a:spLocks noChangeShapeType="1"/>
            </p:cNvSpPr>
            <p:nvPr/>
          </p:nvSpPr>
          <p:spPr bwMode="auto">
            <a:xfrm flipV="1">
              <a:off x="1267" y="2533"/>
              <a:ext cx="2"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87" name="Line 239">
              <a:extLst>
                <a:ext uri="{FF2B5EF4-FFF2-40B4-BE49-F238E27FC236}">
                  <a16:creationId xmlns:a16="http://schemas.microsoft.com/office/drawing/2014/main" id="{770E2491-092E-4E3F-9445-BC8451F6C1FA}"/>
                </a:ext>
              </a:extLst>
            </p:cNvPr>
            <p:cNvSpPr>
              <a:spLocks noChangeShapeType="1"/>
            </p:cNvSpPr>
            <p:nvPr/>
          </p:nvSpPr>
          <p:spPr bwMode="auto">
            <a:xfrm>
              <a:off x="1267" y="1464"/>
              <a:ext cx="2"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88" name="Rectangle 240">
              <a:extLst>
                <a:ext uri="{FF2B5EF4-FFF2-40B4-BE49-F238E27FC236}">
                  <a16:creationId xmlns:a16="http://schemas.microsoft.com/office/drawing/2014/main" id="{F4039869-58F5-435B-8455-C3CA1C27A8BD}"/>
                </a:ext>
              </a:extLst>
            </p:cNvPr>
            <p:cNvSpPr>
              <a:spLocks noChangeArrowheads="1"/>
            </p:cNvSpPr>
            <p:nvPr/>
          </p:nvSpPr>
          <p:spPr bwMode="auto">
            <a:xfrm>
              <a:off x="1258" y="2568"/>
              <a:ext cx="45"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5</a:t>
              </a:r>
              <a:endParaRPr lang="en-US" altLang="en-US" sz="1000"/>
            </a:p>
          </p:txBody>
        </p:sp>
        <p:sp>
          <p:nvSpPr>
            <p:cNvPr id="2289" name="Line 241">
              <a:extLst>
                <a:ext uri="{FF2B5EF4-FFF2-40B4-BE49-F238E27FC236}">
                  <a16:creationId xmlns:a16="http://schemas.microsoft.com/office/drawing/2014/main" id="{3E0ACD9A-59AD-4B85-956C-10523BB1AF72}"/>
                </a:ext>
              </a:extLst>
            </p:cNvPr>
            <p:cNvSpPr>
              <a:spLocks noChangeShapeType="1"/>
            </p:cNvSpPr>
            <p:nvPr/>
          </p:nvSpPr>
          <p:spPr bwMode="auto">
            <a:xfrm flipV="1">
              <a:off x="1394" y="2533"/>
              <a:ext cx="0"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90" name="Line 242">
              <a:extLst>
                <a:ext uri="{FF2B5EF4-FFF2-40B4-BE49-F238E27FC236}">
                  <a16:creationId xmlns:a16="http://schemas.microsoft.com/office/drawing/2014/main" id="{3AAFE895-85AE-4543-A59B-E51D451EA4A0}"/>
                </a:ext>
              </a:extLst>
            </p:cNvPr>
            <p:cNvSpPr>
              <a:spLocks noChangeShapeType="1"/>
            </p:cNvSpPr>
            <p:nvPr/>
          </p:nvSpPr>
          <p:spPr bwMode="auto">
            <a:xfrm>
              <a:off x="1394" y="1464"/>
              <a:ext cx="0"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91" name="Rectangle 243">
              <a:extLst>
                <a:ext uri="{FF2B5EF4-FFF2-40B4-BE49-F238E27FC236}">
                  <a16:creationId xmlns:a16="http://schemas.microsoft.com/office/drawing/2014/main" id="{B3369585-23FD-4857-AB91-4ED4482C705E}"/>
                </a:ext>
              </a:extLst>
            </p:cNvPr>
            <p:cNvSpPr>
              <a:spLocks noChangeArrowheads="1"/>
            </p:cNvSpPr>
            <p:nvPr/>
          </p:nvSpPr>
          <p:spPr bwMode="auto">
            <a:xfrm>
              <a:off x="1385" y="2568"/>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6</a:t>
              </a:r>
              <a:endParaRPr lang="en-US" altLang="en-US" sz="1000"/>
            </a:p>
          </p:txBody>
        </p:sp>
        <p:sp>
          <p:nvSpPr>
            <p:cNvPr id="2292" name="Line 244">
              <a:extLst>
                <a:ext uri="{FF2B5EF4-FFF2-40B4-BE49-F238E27FC236}">
                  <a16:creationId xmlns:a16="http://schemas.microsoft.com/office/drawing/2014/main" id="{4FC9451E-5268-4FBC-A4C2-CBD5C0B5E6DC}"/>
                </a:ext>
              </a:extLst>
            </p:cNvPr>
            <p:cNvSpPr>
              <a:spLocks noChangeShapeType="1"/>
            </p:cNvSpPr>
            <p:nvPr/>
          </p:nvSpPr>
          <p:spPr bwMode="auto">
            <a:xfrm flipV="1">
              <a:off x="1520" y="2533"/>
              <a:ext cx="0"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93" name="Line 245">
              <a:extLst>
                <a:ext uri="{FF2B5EF4-FFF2-40B4-BE49-F238E27FC236}">
                  <a16:creationId xmlns:a16="http://schemas.microsoft.com/office/drawing/2014/main" id="{367755B2-5E83-4EB1-9759-BD74ABBB53FE}"/>
                </a:ext>
              </a:extLst>
            </p:cNvPr>
            <p:cNvSpPr>
              <a:spLocks noChangeShapeType="1"/>
            </p:cNvSpPr>
            <p:nvPr/>
          </p:nvSpPr>
          <p:spPr bwMode="auto">
            <a:xfrm>
              <a:off x="1520" y="1464"/>
              <a:ext cx="0"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94" name="Rectangle 246">
              <a:extLst>
                <a:ext uri="{FF2B5EF4-FFF2-40B4-BE49-F238E27FC236}">
                  <a16:creationId xmlns:a16="http://schemas.microsoft.com/office/drawing/2014/main" id="{FFD035C6-2F9D-4C7B-8512-3A3F4C3A9624}"/>
                </a:ext>
              </a:extLst>
            </p:cNvPr>
            <p:cNvSpPr>
              <a:spLocks noChangeArrowheads="1"/>
            </p:cNvSpPr>
            <p:nvPr/>
          </p:nvSpPr>
          <p:spPr bwMode="auto">
            <a:xfrm>
              <a:off x="1511" y="2568"/>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7</a:t>
              </a:r>
              <a:endParaRPr lang="en-US" altLang="en-US" sz="1000"/>
            </a:p>
          </p:txBody>
        </p:sp>
        <p:sp>
          <p:nvSpPr>
            <p:cNvPr id="2295" name="Line 247">
              <a:extLst>
                <a:ext uri="{FF2B5EF4-FFF2-40B4-BE49-F238E27FC236}">
                  <a16:creationId xmlns:a16="http://schemas.microsoft.com/office/drawing/2014/main" id="{3723071F-3A8D-4EA0-8B7B-33F91999F169}"/>
                </a:ext>
              </a:extLst>
            </p:cNvPr>
            <p:cNvSpPr>
              <a:spLocks noChangeShapeType="1"/>
            </p:cNvSpPr>
            <p:nvPr/>
          </p:nvSpPr>
          <p:spPr bwMode="auto">
            <a:xfrm flipV="1">
              <a:off x="1649" y="2533"/>
              <a:ext cx="0"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96" name="Line 248">
              <a:extLst>
                <a:ext uri="{FF2B5EF4-FFF2-40B4-BE49-F238E27FC236}">
                  <a16:creationId xmlns:a16="http://schemas.microsoft.com/office/drawing/2014/main" id="{7416935C-74FF-43DB-B4CD-544251CE0813}"/>
                </a:ext>
              </a:extLst>
            </p:cNvPr>
            <p:cNvSpPr>
              <a:spLocks noChangeShapeType="1"/>
            </p:cNvSpPr>
            <p:nvPr/>
          </p:nvSpPr>
          <p:spPr bwMode="auto">
            <a:xfrm>
              <a:off x="1649" y="1464"/>
              <a:ext cx="0"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97" name="Rectangle 249">
              <a:extLst>
                <a:ext uri="{FF2B5EF4-FFF2-40B4-BE49-F238E27FC236}">
                  <a16:creationId xmlns:a16="http://schemas.microsoft.com/office/drawing/2014/main" id="{C9E3B2D5-0E03-49FE-90EE-1A20648FF2CD}"/>
                </a:ext>
              </a:extLst>
            </p:cNvPr>
            <p:cNvSpPr>
              <a:spLocks noChangeArrowheads="1"/>
            </p:cNvSpPr>
            <p:nvPr/>
          </p:nvSpPr>
          <p:spPr bwMode="auto">
            <a:xfrm>
              <a:off x="1640" y="2568"/>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8</a:t>
              </a:r>
              <a:endParaRPr lang="en-US" altLang="en-US" sz="1000"/>
            </a:p>
          </p:txBody>
        </p:sp>
        <p:sp>
          <p:nvSpPr>
            <p:cNvPr id="2298" name="Line 250">
              <a:extLst>
                <a:ext uri="{FF2B5EF4-FFF2-40B4-BE49-F238E27FC236}">
                  <a16:creationId xmlns:a16="http://schemas.microsoft.com/office/drawing/2014/main" id="{687BA1AC-E866-4A3F-B2A1-CAE5A1B41CE6}"/>
                </a:ext>
              </a:extLst>
            </p:cNvPr>
            <p:cNvSpPr>
              <a:spLocks noChangeShapeType="1"/>
            </p:cNvSpPr>
            <p:nvPr/>
          </p:nvSpPr>
          <p:spPr bwMode="auto">
            <a:xfrm flipV="1">
              <a:off x="1774" y="2533"/>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99" name="Line 251">
              <a:extLst>
                <a:ext uri="{FF2B5EF4-FFF2-40B4-BE49-F238E27FC236}">
                  <a16:creationId xmlns:a16="http://schemas.microsoft.com/office/drawing/2014/main" id="{9D5B1EFB-D3EF-4008-AF7D-F828E4E4BECA}"/>
                </a:ext>
              </a:extLst>
            </p:cNvPr>
            <p:cNvSpPr>
              <a:spLocks noChangeShapeType="1"/>
            </p:cNvSpPr>
            <p:nvPr/>
          </p:nvSpPr>
          <p:spPr bwMode="auto">
            <a:xfrm>
              <a:off x="1774" y="1464"/>
              <a:ext cx="1"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00" name="Rectangle 252">
              <a:extLst>
                <a:ext uri="{FF2B5EF4-FFF2-40B4-BE49-F238E27FC236}">
                  <a16:creationId xmlns:a16="http://schemas.microsoft.com/office/drawing/2014/main" id="{4712FAD4-5A06-44E0-BE5D-5CF79B53D587}"/>
                </a:ext>
              </a:extLst>
            </p:cNvPr>
            <p:cNvSpPr>
              <a:spLocks noChangeArrowheads="1"/>
            </p:cNvSpPr>
            <p:nvPr/>
          </p:nvSpPr>
          <p:spPr bwMode="auto">
            <a:xfrm>
              <a:off x="1765" y="2568"/>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9</a:t>
              </a:r>
              <a:endParaRPr lang="en-US" altLang="en-US" sz="1000"/>
            </a:p>
          </p:txBody>
        </p:sp>
        <p:sp>
          <p:nvSpPr>
            <p:cNvPr id="2301" name="Line 253">
              <a:extLst>
                <a:ext uri="{FF2B5EF4-FFF2-40B4-BE49-F238E27FC236}">
                  <a16:creationId xmlns:a16="http://schemas.microsoft.com/office/drawing/2014/main" id="{580D3A49-4890-44C0-8CD8-410F6723A2E9}"/>
                </a:ext>
              </a:extLst>
            </p:cNvPr>
            <p:cNvSpPr>
              <a:spLocks noChangeShapeType="1"/>
            </p:cNvSpPr>
            <p:nvPr/>
          </p:nvSpPr>
          <p:spPr bwMode="auto">
            <a:xfrm flipV="1">
              <a:off x="1903" y="2533"/>
              <a:ext cx="0"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02" name="Line 254">
              <a:extLst>
                <a:ext uri="{FF2B5EF4-FFF2-40B4-BE49-F238E27FC236}">
                  <a16:creationId xmlns:a16="http://schemas.microsoft.com/office/drawing/2014/main" id="{424CB025-5F14-4A4A-A4C9-BD511197C4C0}"/>
                </a:ext>
              </a:extLst>
            </p:cNvPr>
            <p:cNvSpPr>
              <a:spLocks noChangeShapeType="1"/>
            </p:cNvSpPr>
            <p:nvPr/>
          </p:nvSpPr>
          <p:spPr bwMode="auto">
            <a:xfrm>
              <a:off x="1903" y="1464"/>
              <a:ext cx="0" cy="13"/>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03" name="Rectangle 255">
              <a:extLst>
                <a:ext uri="{FF2B5EF4-FFF2-40B4-BE49-F238E27FC236}">
                  <a16:creationId xmlns:a16="http://schemas.microsoft.com/office/drawing/2014/main" id="{C2177715-CB6F-47E8-B73C-20D9748A5187}"/>
                </a:ext>
              </a:extLst>
            </p:cNvPr>
            <p:cNvSpPr>
              <a:spLocks noChangeArrowheads="1"/>
            </p:cNvSpPr>
            <p:nvPr/>
          </p:nvSpPr>
          <p:spPr bwMode="auto">
            <a:xfrm>
              <a:off x="1883" y="2569"/>
              <a:ext cx="87"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10</a:t>
              </a:r>
              <a:endParaRPr lang="en-US" altLang="en-US" sz="1000"/>
            </a:p>
          </p:txBody>
        </p:sp>
        <p:sp>
          <p:nvSpPr>
            <p:cNvPr id="2304" name="Line 256">
              <a:extLst>
                <a:ext uri="{FF2B5EF4-FFF2-40B4-BE49-F238E27FC236}">
                  <a16:creationId xmlns:a16="http://schemas.microsoft.com/office/drawing/2014/main" id="{6BAFBB6C-C9B6-4704-BCCB-C92358ADD047}"/>
                </a:ext>
              </a:extLst>
            </p:cNvPr>
            <p:cNvSpPr>
              <a:spLocks noChangeShapeType="1"/>
            </p:cNvSpPr>
            <p:nvPr/>
          </p:nvSpPr>
          <p:spPr bwMode="auto">
            <a:xfrm>
              <a:off x="632" y="2549"/>
              <a:ext cx="11"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05" name="Line 257">
              <a:extLst>
                <a:ext uri="{FF2B5EF4-FFF2-40B4-BE49-F238E27FC236}">
                  <a16:creationId xmlns:a16="http://schemas.microsoft.com/office/drawing/2014/main" id="{0D8E410C-3FD5-4794-9E6F-AADEC478E526}"/>
                </a:ext>
              </a:extLst>
            </p:cNvPr>
            <p:cNvSpPr>
              <a:spLocks noChangeShapeType="1"/>
            </p:cNvSpPr>
            <p:nvPr/>
          </p:nvSpPr>
          <p:spPr bwMode="auto">
            <a:xfrm flipH="1">
              <a:off x="1889" y="2549"/>
              <a:ext cx="14"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06" name="Rectangle 258">
              <a:extLst>
                <a:ext uri="{FF2B5EF4-FFF2-40B4-BE49-F238E27FC236}">
                  <a16:creationId xmlns:a16="http://schemas.microsoft.com/office/drawing/2014/main" id="{1DC56930-CFC0-4156-8F34-C84DF98321D3}"/>
                </a:ext>
              </a:extLst>
            </p:cNvPr>
            <p:cNvSpPr>
              <a:spLocks noChangeArrowheads="1"/>
            </p:cNvSpPr>
            <p:nvPr/>
          </p:nvSpPr>
          <p:spPr bwMode="auto">
            <a:xfrm>
              <a:off x="453" y="2525"/>
              <a:ext cx="13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-0.8</a:t>
              </a:r>
              <a:endParaRPr lang="en-US" altLang="en-US" sz="1000"/>
            </a:p>
          </p:txBody>
        </p:sp>
        <p:sp>
          <p:nvSpPr>
            <p:cNvPr id="2307" name="Line 259">
              <a:extLst>
                <a:ext uri="{FF2B5EF4-FFF2-40B4-BE49-F238E27FC236}">
                  <a16:creationId xmlns:a16="http://schemas.microsoft.com/office/drawing/2014/main" id="{477733FA-0978-4234-AE68-9BF1E06C148C}"/>
                </a:ext>
              </a:extLst>
            </p:cNvPr>
            <p:cNvSpPr>
              <a:spLocks noChangeShapeType="1"/>
            </p:cNvSpPr>
            <p:nvPr/>
          </p:nvSpPr>
          <p:spPr bwMode="auto">
            <a:xfrm>
              <a:off x="632" y="2394"/>
              <a:ext cx="11"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08" name="Line 260">
              <a:extLst>
                <a:ext uri="{FF2B5EF4-FFF2-40B4-BE49-F238E27FC236}">
                  <a16:creationId xmlns:a16="http://schemas.microsoft.com/office/drawing/2014/main" id="{56939173-3BC0-4A3A-B612-0C728BB62431}"/>
                </a:ext>
              </a:extLst>
            </p:cNvPr>
            <p:cNvSpPr>
              <a:spLocks noChangeShapeType="1"/>
            </p:cNvSpPr>
            <p:nvPr/>
          </p:nvSpPr>
          <p:spPr bwMode="auto">
            <a:xfrm flipH="1">
              <a:off x="1889" y="2394"/>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09" name="Rectangle 261">
              <a:extLst>
                <a:ext uri="{FF2B5EF4-FFF2-40B4-BE49-F238E27FC236}">
                  <a16:creationId xmlns:a16="http://schemas.microsoft.com/office/drawing/2014/main" id="{67983F2B-582A-4957-8FC1-229449A5DC22}"/>
                </a:ext>
              </a:extLst>
            </p:cNvPr>
            <p:cNvSpPr>
              <a:spLocks noChangeArrowheads="1"/>
            </p:cNvSpPr>
            <p:nvPr/>
          </p:nvSpPr>
          <p:spPr bwMode="auto">
            <a:xfrm>
              <a:off x="453" y="2369"/>
              <a:ext cx="137"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-0.6</a:t>
              </a:r>
              <a:endParaRPr lang="en-US" altLang="en-US" sz="1000"/>
            </a:p>
          </p:txBody>
        </p:sp>
        <p:sp>
          <p:nvSpPr>
            <p:cNvPr id="2310" name="Line 262">
              <a:extLst>
                <a:ext uri="{FF2B5EF4-FFF2-40B4-BE49-F238E27FC236}">
                  <a16:creationId xmlns:a16="http://schemas.microsoft.com/office/drawing/2014/main" id="{117E0293-0F77-4F51-8183-488405268534}"/>
                </a:ext>
              </a:extLst>
            </p:cNvPr>
            <p:cNvSpPr>
              <a:spLocks noChangeShapeType="1"/>
            </p:cNvSpPr>
            <p:nvPr/>
          </p:nvSpPr>
          <p:spPr bwMode="auto">
            <a:xfrm>
              <a:off x="632" y="2237"/>
              <a:ext cx="11"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11" name="Line 263">
              <a:extLst>
                <a:ext uri="{FF2B5EF4-FFF2-40B4-BE49-F238E27FC236}">
                  <a16:creationId xmlns:a16="http://schemas.microsoft.com/office/drawing/2014/main" id="{D200D71D-E591-44D6-9265-B430E3A1D7BF}"/>
                </a:ext>
              </a:extLst>
            </p:cNvPr>
            <p:cNvSpPr>
              <a:spLocks noChangeShapeType="1"/>
            </p:cNvSpPr>
            <p:nvPr/>
          </p:nvSpPr>
          <p:spPr bwMode="auto">
            <a:xfrm flipH="1">
              <a:off x="1889" y="2237"/>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12" name="Rectangle 264">
              <a:extLst>
                <a:ext uri="{FF2B5EF4-FFF2-40B4-BE49-F238E27FC236}">
                  <a16:creationId xmlns:a16="http://schemas.microsoft.com/office/drawing/2014/main" id="{93496FFD-A321-43DA-9A7F-AED31DD05E1F}"/>
                </a:ext>
              </a:extLst>
            </p:cNvPr>
            <p:cNvSpPr>
              <a:spLocks noChangeArrowheads="1"/>
            </p:cNvSpPr>
            <p:nvPr/>
          </p:nvSpPr>
          <p:spPr bwMode="auto">
            <a:xfrm>
              <a:off x="453" y="2213"/>
              <a:ext cx="13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-0.4</a:t>
              </a:r>
              <a:endParaRPr lang="en-US" altLang="en-US" sz="1000"/>
            </a:p>
          </p:txBody>
        </p:sp>
        <p:sp>
          <p:nvSpPr>
            <p:cNvPr id="2313" name="Line 265">
              <a:extLst>
                <a:ext uri="{FF2B5EF4-FFF2-40B4-BE49-F238E27FC236}">
                  <a16:creationId xmlns:a16="http://schemas.microsoft.com/office/drawing/2014/main" id="{64EBB142-7280-4E72-B940-2CD5E3E3C780}"/>
                </a:ext>
              </a:extLst>
            </p:cNvPr>
            <p:cNvSpPr>
              <a:spLocks noChangeShapeType="1"/>
            </p:cNvSpPr>
            <p:nvPr/>
          </p:nvSpPr>
          <p:spPr bwMode="auto">
            <a:xfrm>
              <a:off x="632" y="2083"/>
              <a:ext cx="11"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14" name="Line 266">
              <a:extLst>
                <a:ext uri="{FF2B5EF4-FFF2-40B4-BE49-F238E27FC236}">
                  <a16:creationId xmlns:a16="http://schemas.microsoft.com/office/drawing/2014/main" id="{D3325298-6446-4156-8823-8DE5C6B3A960}"/>
                </a:ext>
              </a:extLst>
            </p:cNvPr>
            <p:cNvSpPr>
              <a:spLocks noChangeShapeType="1"/>
            </p:cNvSpPr>
            <p:nvPr/>
          </p:nvSpPr>
          <p:spPr bwMode="auto">
            <a:xfrm flipH="1">
              <a:off x="1889" y="2083"/>
              <a:ext cx="14"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15" name="Rectangle 267">
              <a:extLst>
                <a:ext uri="{FF2B5EF4-FFF2-40B4-BE49-F238E27FC236}">
                  <a16:creationId xmlns:a16="http://schemas.microsoft.com/office/drawing/2014/main" id="{198D0569-EDCA-4CBC-9B93-B0F64D978B19}"/>
                </a:ext>
              </a:extLst>
            </p:cNvPr>
            <p:cNvSpPr>
              <a:spLocks noChangeArrowheads="1"/>
            </p:cNvSpPr>
            <p:nvPr/>
          </p:nvSpPr>
          <p:spPr bwMode="auto">
            <a:xfrm>
              <a:off x="453" y="2058"/>
              <a:ext cx="137"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-0.2</a:t>
              </a:r>
              <a:endParaRPr lang="en-US" altLang="en-US" sz="1000"/>
            </a:p>
          </p:txBody>
        </p:sp>
        <p:sp>
          <p:nvSpPr>
            <p:cNvPr id="2316" name="Line 268">
              <a:extLst>
                <a:ext uri="{FF2B5EF4-FFF2-40B4-BE49-F238E27FC236}">
                  <a16:creationId xmlns:a16="http://schemas.microsoft.com/office/drawing/2014/main" id="{DB15027A-9745-4954-88D9-41AF971C884B}"/>
                </a:ext>
              </a:extLst>
            </p:cNvPr>
            <p:cNvSpPr>
              <a:spLocks noChangeShapeType="1"/>
            </p:cNvSpPr>
            <p:nvPr/>
          </p:nvSpPr>
          <p:spPr bwMode="auto">
            <a:xfrm>
              <a:off x="632" y="1927"/>
              <a:ext cx="11"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17" name="Line 269">
              <a:extLst>
                <a:ext uri="{FF2B5EF4-FFF2-40B4-BE49-F238E27FC236}">
                  <a16:creationId xmlns:a16="http://schemas.microsoft.com/office/drawing/2014/main" id="{59B7A68A-25CB-416F-8A85-8FE52A65C62D}"/>
                </a:ext>
              </a:extLst>
            </p:cNvPr>
            <p:cNvSpPr>
              <a:spLocks noChangeShapeType="1"/>
            </p:cNvSpPr>
            <p:nvPr/>
          </p:nvSpPr>
          <p:spPr bwMode="auto">
            <a:xfrm flipH="1">
              <a:off x="1889" y="1927"/>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18" name="Rectangle 270">
              <a:extLst>
                <a:ext uri="{FF2B5EF4-FFF2-40B4-BE49-F238E27FC236}">
                  <a16:creationId xmlns:a16="http://schemas.microsoft.com/office/drawing/2014/main" id="{A87D96CA-96EE-419B-943A-78DB8779D58D}"/>
                </a:ext>
              </a:extLst>
            </p:cNvPr>
            <p:cNvSpPr>
              <a:spLocks noChangeArrowheads="1"/>
            </p:cNvSpPr>
            <p:nvPr/>
          </p:nvSpPr>
          <p:spPr bwMode="auto">
            <a:xfrm>
              <a:off x="497" y="190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a:t>
              </a:r>
              <a:endParaRPr lang="en-US" altLang="en-US" sz="1000"/>
            </a:p>
          </p:txBody>
        </p:sp>
        <p:sp>
          <p:nvSpPr>
            <p:cNvPr id="2319" name="Line 271">
              <a:extLst>
                <a:ext uri="{FF2B5EF4-FFF2-40B4-BE49-F238E27FC236}">
                  <a16:creationId xmlns:a16="http://schemas.microsoft.com/office/drawing/2014/main" id="{51DE9847-25F3-4045-85D7-7695D2F83B05}"/>
                </a:ext>
              </a:extLst>
            </p:cNvPr>
            <p:cNvSpPr>
              <a:spLocks noChangeShapeType="1"/>
            </p:cNvSpPr>
            <p:nvPr/>
          </p:nvSpPr>
          <p:spPr bwMode="auto">
            <a:xfrm>
              <a:off x="632" y="1771"/>
              <a:ext cx="11" cy="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20" name="Line 272">
              <a:extLst>
                <a:ext uri="{FF2B5EF4-FFF2-40B4-BE49-F238E27FC236}">
                  <a16:creationId xmlns:a16="http://schemas.microsoft.com/office/drawing/2014/main" id="{31A19ED5-AF05-4BCC-8194-F4EC721BD034}"/>
                </a:ext>
              </a:extLst>
            </p:cNvPr>
            <p:cNvSpPr>
              <a:spLocks noChangeShapeType="1"/>
            </p:cNvSpPr>
            <p:nvPr/>
          </p:nvSpPr>
          <p:spPr bwMode="auto">
            <a:xfrm flipH="1">
              <a:off x="1889" y="1771"/>
              <a:ext cx="14" cy="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21" name="Rectangle 273">
              <a:extLst>
                <a:ext uri="{FF2B5EF4-FFF2-40B4-BE49-F238E27FC236}">
                  <a16:creationId xmlns:a16="http://schemas.microsoft.com/office/drawing/2014/main" id="{27E54FD5-5D16-42EA-9C79-8641F68ED393}"/>
                </a:ext>
              </a:extLst>
            </p:cNvPr>
            <p:cNvSpPr>
              <a:spLocks noChangeArrowheads="1"/>
            </p:cNvSpPr>
            <p:nvPr/>
          </p:nvSpPr>
          <p:spPr bwMode="auto">
            <a:xfrm>
              <a:off x="464" y="1747"/>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0.2</a:t>
              </a:r>
              <a:endParaRPr lang="en-US" altLang="en-US" sz="1000"/>
            </a:p>
          </p:txBody>
        </p:sp>
        <p:sp>
          <p:nvSpPr>
            <p:cNvPr id="2322" name="Line 274">
              <a:extLst>
                <a:ext uri="{FF2B5EF4-FFF2-40B4-BE49-F238E27FC236}">
                  <a16:creationId xmlns:a16="http://schemas.microsoft.com/office/drawing/2014/main" id="{151F4B15-7DFA-4744-B6A0-EBEFD16CAD10}"/>
                </a:ext>
              </a:extLst>
            </p:cNvPr>
            <p:cNvSpPr>
              <a:spLocks noChangeShapeType="1"/>
            </p:cNvSpPr>
            <p:nvPr/>
          </p:nvSpPr>
          <p:spPr bwMode="auto">
            <a:xfrm>
              <a:off x="632" y="1616"/>
              <a:ext cx="11"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23" name="Line 275">
              <a:extLst>
                <a:ext uri="{FF2B5EF4-FFF2-40B4-BE49-F238E27FC236}">
                  <a16:creationId xmlns:a16="http://schemas.microsoft.com/office/drawing/2014/main" id="{DB71B47C-A972-4CFC-810F-85345732215F}"/>
                </a:ext>
              </a:extLst>
            </p:cNvPr>
            <p:cNvSpPr>
              <a:spLocks noChangeShapeType="1"/>
            </p:cNvSpPr>
            <p:nvPr/>
          </p:nvSpPr>
          <p:spPr bwMode="auto">
            <a:xfrm flipH="1">
              <a:off x="1889" y="1616"/>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24" name="Rectangle 276">
              <a:extLst>
                <a:ext uri="{FF2B5EF4-FFF2-40B4-BE49-F238E27FC236}">
                  <a16:creationId xmlns:a16="http://schemas.microsoft.com/office/drawing/2014/main" id="{9DB50832-1D94-42C4-B122-7C3AE00A3B56}"/>
                </a:ext>
              </a:extLst>
            </p:cNvPr>
            <p:cNvSpPr>
              <a:spLocks noChangeArrowheads="1"/>
            </p:cNvSpPr>
            <p:nvPr/>
          </p:nvSpPr>
          <p:spPr bwMode="auto">
            <a:xfrm>
              <a:off x="464" y="1592"/>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0.4</a:t>
              </a:r>
              <a:endParaRPr lang="en-US" altLang="en-US" sz="1000"/>
            </a:p>
          </p:txBody>
        </p:sp>
        <p:sp>
          <p:nvSpPr>
            <p:cNvPr id="2325" name="Line 277">
              <a:extLst>
                <a:ext uri="{FF2B5EF4-FFF2-40B4-BE49-F238E27FC236}">
                  <a16:creationId xmlns:a16="http://schemas.microsoft.com/office/drawing/2014/main" id="{F51E13BE-BB70-4890-A0FF-99E1F970CCEC}"/>
                </a:ext>
              </a:extLst>
            </p:cNvPr>
            <p:cNvSpPr>
              <a:spLocks noChangeShapeType="1"/>
            </p:cNvSpPr>
            <p:nvPr/>
          </p:nvSpPr>
          <p:spPr bwMode="auto">
            <a:xfrm>
              <a:off x="632" y="1464"/>
              <a:ext cx="11"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26" name="Line 278">
              <a:extLst>
                <a:ext uri="{FF2B5EF4-FFF2-40B4-BE49-F238E27FC236}">
                  <a16:creationId xmlns:a16="http://schemas.microsoft.com/office/drawing/2014/main" id="{189EA86C-4C65-4EE6-AC98-AA805AA320C8}"/>
                </a:ext>
              </a:extLst>
            </p:cNvPr>
            <p:cNvSpPr>
              <a:spLocks noChangeShapeType="1"/>
            </p:cNvSpPr>
            <p:nvPr/>
          </p:nvSpPr>
          <p:spPr bwMode="auto">
            <a:xfrm flipH="1">
              <a:off x="1889" y="1464"/>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27" name="Rectangle 279">
              <a:extLst>
                <a:ext uri="{FF2B5EF4-FFF2-40B4-BE49-F238E27FC236}">
                  <a16:creationId xmlns:a16="http://schemas.microsoft.com/office/drawing/2014/main" id="{AADE35FC-039C-4250-93D1-E93E6DB28A58}"/>
                </a:ext>
              </a:extLst>
            </p:cNvPr>
            <p:cNvSpPr>
              <a:spLocks noChangeArrowheads="1"/>
            </p:cNvSpPr>
            <p:nvPr/>
          </p:nvSpPr>
          <p:spPr bwMode="auto">
            <a:xfrm>
              <a:off x="464" y="1440"/>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0.6</a:t>
              </a:r>
              <a:endParaRPr lang="en-US" altLang="en-US" sz="1000"/>
            </a:p>
          </p:txBody>
        </p:sp>
        <p:sp>
          <p:nvSpPr>
            <p:cNvPr id="2328" name="Freeform 280">
              <a:extLst>
                <a:ext uri="{FF2B5EF4-FFF2-40B4-BE49-F238E27FC236}">
                  <a16:creationId xmlns:a16="http://schemas.microsoft.com/office/drawing/2014/main" id="{5237A538-0537-4966-9025-7321E1581E3E}"/>
                </a:ext>
              </a:extLst>
            </p:cNvPr>
            <p:cNvSpPr>
              <a:spLocks/>
            </p:cNvSpPr>
            <p:nvPr/>
          </p:nvSpPr>
          <p:spPr bwMode="auto">
            <a:xfrm>
              <a:off x="632" y="1563"/>
              <a:ext cx="278" cy="818"/>
            </a:xfrm>
            <a:custGeom>
              <a:avLst/>
              <a:gdLst>
                <a:gd name="T0" fmla="*/ 8 w 399"/>
                <a:gd name="T1" fmla="*/ 482 h 1082"/>
                <a:gd name="T2" fmla="*/ 21 w 399"/>
                <a:gd name="T3" fmla="*/ 482 h 1082"/>
                <a:gd name="T4" fmla="*/ 29 w 399"/>
                <a:gd name="T5" fmla="*/ 503 h 1082"/>
                <a:gd name="T6" fmla="*/ 33 w 399"/>
                <a:gd name="T7" fmla="*/ 562 h 1082"/>
                <a:gd name="T8" fmla="*/ 42 w 399"/>
                <a:gd name="T9" fmla="*/ 600 h 1082"/>
                <a:gd name="T10" fmla="*/ 46 w 399"/>
                <a:gd name="T11" fmla="*/ 428 h 1082"/>
                <a:gd name="T12" fmla="*/ 54 w 399"/>
                <a:gd name="T13" fmla="*/ 134 h 1082"/>
                <a:gd name="T14" fmla="*/ 58 w 399"/>
                <a:gd name="T15" fmla="*/ 38 h 1082"/>
                <a:gd name="T16" fmla="*/ 67 w 399"/>
                <a:gd name="T17" fmla="*/ 394 h 1082"/>
                <a:gd name="T18" fmla="*/ 71 w 399"/>
                <a:gd name="T19" fmla="*/ 994 h 1082"/>
                <a:gd name="T20" fmla="*/ 79 w 399"/>
                <a:gd name="T21" fmla="*/ 1048 h 1082"/>
                <a:gd name="T22" fmla="*/ 84 w 399"/>
                <a:gd name="T23" fmla="*/ 558 h 1082"/>
                <a:gd name="T24" fmla="*/ 92 w 399"/>
                <a:gd name="T25" fmla="*/ 197 h 1082"/>
                <a:gd name="T26" fmla="*/ 96 w 399"/>
                <a:gd name="T27" fmla="*/ 189 h 1082"/>
                <a:gd name="T28" fmla="*/ 105 w 399"/>
                <a:gd name="T29" fmla="*/ 398 h 1082"/>
                <a:gd name="T30" fmla="*/ 109 w 399"/>
                <a:gd name="T31" fmla="*/ 596 h 1082"/>
                <a:gd name="T32" fmla="*/ 117 w 399"/>
                <a:gd name="T33" fmla="*/ 579 h 1082"/>
                <a:gd name="T34" fmla="*/ 126 w 399"/>
                <a:gd name="T35" fmla="*/ 487 h 1082"/>
                <a:gd name="T36" fmla="*/ 130 w 399"/>
                <a:gd name="T37" fmla="*/ 432 h 1082"/>
                <a:gd name="T38" fmla="*/ 138 w 399"/>
                <a:gd name="T39" fmla="*/ 403 h 1082"/>
                <a:gd name="T40" fmla="*/ 142 w 399"/>
                <a:gd name="T41" fmla="*/ 428 h 1082"/>
                <a:gd name="T42" fmla="*/ 151 w 399"/>
                <a:gd name="T43" fmla="*/ 470 h 1082"/>
                <a:gd name="T44" fmla="*/ 155 w 399"/>
                <a:gd name="T45" fmla="*/ 503 h 1082"/>
                <a:gd name="T46" fmla="*/ 163 w 399"/>
                <a:gd name="T47" fmla="*/ 487 h 1082"/>
                <a:gd name="T48" fmla="*/ 176 w 399"/>
                <a:gd name="T49" fmla="*/ 470 h 1082"/>
                <a:gd name="T50" fmla="*/ 189 w 399"/>
                <a:gd name="T51" fmla="*/ 482 h 1082"/>
                <a:gd name="T52" fmla="*/ 201 w 399"/>
                <a:gd name="T53" fmla="*/ 482 h 1082"/>
                <a:gd name="T54" fmla="*/ 214 w 399"/>
                <a:gd name="T55" fmla="*/ 482 h 1082"/>
                <a:gd name="T56" fmla="*/ 226 w 399"/>
                <a:gd name="T57" fmla="*/ 482 h 1082"/>
                <a:gd name="T58" fmla="*/ 239 w 399"/>
                <a:gd name="T59" fmla="*/ 482 h 1082"/>
                <a:gd name="T60" fmla="*/ 252 w 399"/>
                <a:gd name="T61" fmla="*/ 482 h 1082"/>
                <a:gd name="T62" fmla="*/ 264 w 399"/>
                <a:gd name="T63" fmla="*/ 482 h 1082"/>
                <a:gd name="T64" fmla="*/ 277 w 399"/>
                <a:gd name="T65" fmla="*/ 482 h 1082"/>
                <a:gd name="T66" fmla="*/ 289 w 399"/>
                <a:gd name="T67" fmla="*/ 482 h 1082"/>
                <a:gd name="T68" fmla="*/ 302 w 399"/>
                <a:gd name="T69" fmla="*/ 482 h 1082"/>
                <a:gd name="T70" fmla="*/ 315 w 399"/>
                <a:gd name="T71" fmla="*/ 482 h 1082"/>
                <a:gd name="T72" fmla="*/ 327 w 399"/>
                <a:gd name="T73" fmla="*/ 482 h 1082"/>
                <a:gd name="T74" fmla="*/ 340 w 399"/>
                <a:gd name="T75" fmla="*/ 482 h 1082"/>
                <a:gd name="T76" fmla="*/ 352 w 399"/>
                <a:gd name="T77" fmla="*/ 482 h 1082"/>
                <a:gd name="T78" fmla="*/ 365 w 399"/>
                <a:gd name="T79" fmla="*/ 482 h 1082"/>
                <a:gd name="T80" fmla="*/ 378 w 399"/>
                <a:gd name="T81" fmla="*/ 482 h 1082"/>
                <a:gd name="T82" fmla="*/ 390 w 399"/>
                <a:gd name="T83" fmla="*/ 482 h 10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399" h="1082">
                  <a:moveTo>
                    <a:pt x="0" y="482"/>
                  </a:moveTo>
                  <a:lnTo>
                    <a:pt x="4" y="482"/>
                  </a:lnTo>
                  <a:lnTo>
                    <a:pt x="8" y="482"/>
                  </a:lnTo>
                  <a:lnTo>
                    <a:pt x="12" y="482"/>
                  </a:lnTo>
                  <a:lnTo>
                    <a:pt x="16" y="482"/>
                  </a:lnTo>
                  <a:lnTo>
                    <a:pt x="21" y="482"/>
                  </a:lnTo>
                  <a:lnTo>
                    <a:pt x="25" y="487"/>
                  </a:lnTo>
                  <a:lnTo>
                    <a:pt x="25" y="491"/>
                  </a:lnTo>
                  <a:lnTo>
                    <a:pt x="29" y="503"/>
                  </a:lnTo>
                  <a:lnTo>
                    <a:pt x="29" y="516"/>
                  </a:lnTo>
                  <a:lnTo>
                    <a:pt x="33" y="537"/>
                  </a:lnTo>
                  <a:lnTo>
                    <a:pt x="33" y="562"/>
                  </a:lnTo>
                  <a:lnTo>
                    <a:pt x="37" y="587"/>
                  </a:lnTo>
                  <a:lnTo>
                    <a:pt x="37" y="612"/>
                  </a:lnTo>
                  <a:lnTo>
                    <a:pt x="42" y="600"/>
                  </a:lnTo>
                  <a:lnTo>
                    <a:pt x="42" y="566"/>
                  </a:lnTo>
                  <a:lnTo>
                    <a:pt x="46" y="507"/>
                  </a:lnTo>
                  <a:lnTo>
                    <a:pt x="46" y="428"/>
                  </a:lnTo>
                  <a:lnTo>
                    <a:pt x="50" y="336"/>
                  </a:lnTo>
                  <a:lnTo>
                    <a:pt x="50" y="231"/>
                  </a:lnTo>
                  <a:lnTo>
                    <a:pt x="54" y="134"/>
                  </a:lnTo>
                  <a:lnTo>
                    <a:pt x="54" y="9"/>
                  </a:lnTo>
                  <a:lnTo>
                    <a:pt x="58" y="0"/>
                  </a:lnTo>
                  <a:lnTo>
                    <a:pt x="58" y="38"/>
                  </a:lnTo>
                  <a:lnTo>
                    <a:pt x="63" y="118"/>
                  </a:lnTo>
                  <a:lnTo>
                    <a:pt x="63" y="239"/>
                  </a:lnTo>
                  <a:lnTo>
                    <a:pt x="67" y="394"/>
                  </a:lnTo>
                  <a:lnTo>
                    <a:pt x="67" y="730"/>
                  </a:lnTo>
                  <a:lnTo>
                    <a:pt x="71" y="881"/>
                  </a:lnTo>
                  <a:lnTo>
                    <a:pt x="71" y="994"/>
                  </a:lnTo>
                  <a:lnTo>
                    <a:pt x="75" y="1065"/>
                  </a:lnTo>
                  <a:lnTo>
                    <a:pt x="75" y="1082"/>
                  </a:lnTo>
                  <a:lnTo>
                    <a:pt x="79" y="1048"/>
                  </a:lnTo>
                  <a:lnTo>
                    <a:pt x="79" y="851"/>
                  </a:lnTo>
                  <a:lnTo>
                    <a:pt x="84" y="709"/>
                  </a:lnTo>
                  <a:lnTo>
                    <a:pt x="84" y="558"/>
                  </a:lnTo>
                  <a:lnTo>
                    <a:pt x="88" y="415"/>
                  </a:lnTo>
                  <a:lnTo>
                    <a:pt x="88" y="289"/>
                  </a:lnTo>
                  <a:lnTo>
                    <a:pt x="92" y="197"/>
                  </a:lnTo>
                  <a:lnTo>
                    <a:pt x="92" y="143"/>
                  </a:lnTo>
                  <a:lnTo>
                    <a:pt x="96" y="126"/>
                  </a:lnTo>
                  <a:lnTo>
                    <a:pt x="96" y="189"/>
                  </a:lnTo>
                  <a:lnTo>
                    <a:pt x="100" y="252"/>
                  </a:lnTo>
                  <a:lnTo>
                    <a:pt x="100" y="327"/>
                  </a:lnTo>
                  <a:lnTo>
                    <a:pt x="105" y="398"/>
                  </a:lnTo>
                  <a:lnTo>
                    <a:pt x="105" y="470"/>
                  </a:lnTo>
                  <a:lnTo>
                    <a:pt x="109" y="524"/>
                  </a:lnTo>
                  <a:lnTo>
                    <a:pt x="109" y="596"/>
                  </a:lnTo>
                  <a:lnTo>
                    <a:pt x="113" y="604"/>
                  </a:lnTo>
                  <a:lnTo>
                    <a:pt x="117" y="596"/>
                  </a:lnTo>
                  <a:lnTo>
                    <a:pt x="117" y="579"/>
                  </a:lnTo>
                  <a:lnTo>
                    <a:pt x="121" y="558"/>
                  </a:lnTo>
                  <a:lnTo>
                    <a:pt x="121" y="507"/>
                  </a:lnTo>
                  <a:lnTo>
                    <a:pt x="126" y="487"/>
                  </a:lnTo>
                  <a:lnTo>
                    <a:pt x="126" y="466"/>
                  </a:lnTo>
                  <a:lnTo>
                    <a:pt x="130" y="449"/>
                  </a:lnTo>
                  <a:lnTo>
                    <a:pt x="130" y="432"/>
                  </a:lnTo>
                  <a:lnTo>
                    <a:pt x="134" y="419"/>
                  </a:lnTo>
                  <a:lnTo>
                    <a:pt x="134" y="407"/>
                  </a:lnTo>
                  <a:lnTo>
                    <a:pt x="138" y="403"/>
                  </a:lnTo>
                  <a:lnTo>
                    <a:pt x="138" y="407"/>
                  </a:lnTo>
                  <a:lnTo>
                    <a:pt x="142" y="415"/>
                  </a:lnTo>
                  <a:lnTo>
                    <a:pt x="142" y="428"/>
                  </a:lnTo>
                  <a:lnTo>
                    <a:pt x="147" y="440"/>
                  </a:lnTo>
                  <a:lnTo>
                    <a:pt x="147" y="453"/>
                  </a:lnTo>
                  <a:lnTo>
                    <a:pt x="151" y="470"/>
                  </a:lnTo>
                  <a:lnTo>
                    <a:pt x="151" y="491"/>
                  </a:lnTo>
                  <a:lnTo>
                    <a:pt x="159" y="503"/>
                  </a:lnTo>
                  <a:lnTo>
                    <a:pt x="155" y="503"/>
                  </a:lnTo>
                  <a:lnTo>
                    <a:pt x="159" y="503"/>
                  </a:lnTo>
                  <a:lnTo>
                    <a:pt x="163" y="499"/>
                  </a:lnTo>
                  <a:lnTo>
                    <a:pt x="163" y="487"/>
                  </a:lnTo>
                  <a:lnTo>
                    <a:pt x="168" y="478"/>
                  </a:lnTo>
                  <a:lnTo>
                    <a:pt x="168" y="474"/>
                  </a:lnTo>
                  <a:lnTo>
                    <a:pt x="176" y="470"/>
                  </a:lnTo>
                  <a:lnTo>
                    <a:pt x="180" y="474"/>
                  </a:lnTo>
                  <a:lnTo>
                    <a:pt x="184" y="478"/>
                  </a:lnTo>
                  <a:lnTo>
                    <a:pt x="189" y="482"/>
                  </a:lnTo>
                  <a:lnTo>
                    <a:pt x="193" y="482"/>
                  </a:lnTo>
                  <a:lnTo>
                    <a:pt x="197" y="482"/>
                  </a:lnTo>
                  <a:lnTo>
                    <a:pt x="201" y="482"/>
                  </a:lnTo>
                  <a:lnTo>
                    <a:pt x="205" y="482"/>
                  </a:lnTo>
                  <a:lnTo>
                    <a:pt x="210" y="482"/>
                  </a:lnTo>
                  <a:lnTo>
                    <a:pt x="214" y="482"/>
                  </a:lnTo>
                  <a:lnTo>
                    <a:pt x="218" y="482"/>
                  </a:lnTo>
                  <a:lnTo>
                    <a:pt x="222" y="482"/>
                  </a:lnTo>
                  <a:lnTo>
                    <a:pt x="226" y="482"/>
                  </a:lnTo>
                  <a:lnTo>
                    <a:pt x="231" y="482"/>
                  </a:lnTo>
                  <a:lnTo>
                    <a:pt x="235" y="482"/>
                  </a:lnTo>
                  <a:lnTo>
                    <a:pt x="239" y="482"/>
                  </a:lnTo>
                  <a:lnTo>
                    <a:pt x="243" y="482"/>
                  </a:lnTo>
                  <a:lnTo>
                    <a:pt x="247" y="482"/>
                  </a:lnTo>
                  <a:lnTo>
                    <a:pt x="252" y="482"/>
                  </a:lnTo>
                  <a:lnTo>
                    <a:pt x="256" y="482"/>
                  </a:lnTo>
                  <a:lnTo>
                    <a:pt x="260" y="482"/>
                  </a:lnTo>
                  <a:lnTo>
                    <a:pt x="264" y="482"/>
                  </a:lnTo>
                  <a:lnTo>
                    <a:pt x="268" y="482"/>
                  </a:lnTo>
                  <a:lnTo>
                    <a:pt x="273" y="482"/>
                  </a:lnTo>
                  <a:lnTo>
                    <a:pt x="277" y="482"/>
                  </a:lnTo>
                  <a:lnTo>
                    <a:pt x="281" y="482"/>
                  </a:lnTo>
                  <a:lnTo>
                    <a:pt x="285" y="482"/>
                  </a:lnTo>
                  <a:lnTo>
                    <a:pt x="289" y="482"/>
                  </a:lnTo>
                  <a:lnTo>
                    <a:pt x="294" y="482"/>
                  </a:lnTo>
                  <a:lnTo>
                    <a:pt x="298" y="482"/>
                  </a:lnTo>
                  <a:lnTo>
                    <a:pt x="302" y="482"/>
                  </a:lnTo>
                  <a:lnTo>
                    <a:pt x="306" y="482"/>
                  </a:lnTo>
                  <a:lnTo>
                    <a:pt x="310" y="482"/>
                  </a:lnTo>
                  <a:lnTo>
                    <a:pt x="315" y="482"/>
                  </a:lnTo>
                  <a:lnTo>
                    <a:pt x="319" y="482"/>
                  </a:lnTo>
                  <a:lnTo>
                    <a:pt x="323" y="482"/>
                  </a:lnTo>
                  <a:lnTo>
                    <a:pt x="327" y="482"/>
                  </a:lnTo>
                  <a:lnTo>
                    <a:pt x="331" y="482"/>
                  </a:lnTo>
                  <a:lnTo>
                    <a:pt x="336" y="482"/>
                  </a:lnTo>
                  <a:lnTo>
                    <a:pt x="340" y="482"/>
                  </a:lnTo>
                  <a:lnTo>
                    <a:pt x="344" y="482"/>
                  </a:lnTo>
                  <a:lnTo>
                    <a:pt x="348" y="482"/>
                  </a:lnTo>
                  <a:lnTo>
                    <a:pt x="352" y="482"/>
                  </a:lnTo>
                  <a:lnTo>
                    <a:pt x="357" y="482"/>
                  </a:lnTo>
                  <a:lnTo>
                    <a:pt x="361" y="482"/>
                  </a:lnTo>
                  <a:lnTo>
                    <a:pt x="365" y="482"/>
                  </a:lnTo>
                  <a:lnTo>
                    <a:pt x="369" y="482"/>
                  </a:lnTo>
                  <a:lnTo>
                    <a:pt x="373" y="482"/>
                  </a:lnTo>
                  <a:lnTo>
                    <a:pt x="378" y="482"/>
                  </a:lnTo>
                  <a:lnTo>
                    <a:pt x="382" y="482"/>
                  </a:lnTo>
                  <a:lnTo>
                    <a:pt x="386" y="482"/>
                  </a:lnTo>
                  <a:lnTo>
                    <a:pt x="390" y="482"/>
                  </a:lnTo>
                  <a:lnTo>
                    <a:pt x="394" y="482"/>
                  </a:lnTo>
                  <a:lnTo>
                    <a:pt x="399" y="482"/>
                  </a:lnTo>
                </a:path>
              </a:pathLst>
            </a:custGeom>
            <a:noFill/>
            <a:ln w="19050" cmpd="sng">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329" name="Freeform 281">
              <a:extLst>
                <a:ext uri="{FF2B5EF4-FFF2-40B4-BE49-F238E27FC236}">
                  <a16:creationId xmlns:a16="http://schemas.microsoft.com/office/drawing/2014/main" id="{7DC0616F-6F9E-4769-AC44-C93533F41739}"/>
                </a:ext>
              </a:extLst>
            </p:cNvPr>
            <p:cNvSpPr>
              <a:spLocks/>
            </p:cNvSpPr>
            <p:nvPr/>
          </p:nvSpPr>
          <p:spPr bwMode="auto">
            <a:xfrm>
              <a:off x="910" y="1927"/>
              <a:ext cx="372" cy="1"/>
            </a:xfrm>
            <a:custGeom>
              <a:avLst/>
              <a:gdLst>
                <a:gd name="T0" fmla="*/ 8 w 533"/>
                <a:gd name="T1" fmla="*/ 21 w 533"/>
                <a:gd name="T2" fmla="*/ 33 w 533"/>
                <a:gd name="T3" fmla="*/ 46 w 533"/>
                <a:gd name="T4" fmla="*/ 58 w 533"/>
                <a:gd name="T5" fmla="*/ 71 w 533"/>
                <a:gd name="T6" fmla="*/ 84 w 533"/>
                <a:gd name="T7" fmla="*/ 96 w 533"/>
                <a:gd name="T8" fmla="*/ 109 w 533"/>
                <a:gd name="T9" fmla="*/ 121 w 533"/>
                <a:gd name="T10" fmla="*/ 134 w 533"/>
                <a:gd name="T11" fmla="*/ 147 w 533"/>
                <a:gd name="T12" fmla="*/ 159 w 533"/>
                <a:gd name="T13" fmla="*/ 172 w 533"/>
                <a:gd name="T14" fmla="*/ 184 w 533"/>
                <a:gd name="T15" fmla="*/ 197 w 533"/>
                <a:gd name="T16" fmla="*/ 210 w 533"/>
                <a:gd name="T17" fmla="*/ 222 w 533"/>
                <a:gd name="T18" fmla="*/ 235 w 533"/>
                <a:gd name="T19" fmla="*/ 247 w 533"/>
                <a:gd name="T20" fmla="*/ 260 w 533"/>
                <a:gd name="T21" fmla="*/ 273 w 533"/>
                <a:gd name="T22" fmla="*/ 285 w 533"/>
                <a:gd name="T23" fmla="*/ 298 w 533"/>
                <a:gd name="T24" fmla="*/ 310 w 533"/>
                <a:gd name="T25" fmla="*/ 323 w 533"/>
                <a:gd name="T26" fmla="*/ 336 w 533"/>
                <a:gd name="T27" fmla="*/ 348 w 533"/>
                <a:gd name="T28" fmla="*/ 361 w 533"/>
                <a:gd name="T29" fmla="*/ 373 w 533"/>
                <a:gd name="T30" fmla="*/ 386 w 533"/>
                <a:gd name="T31" fmla="*/ 399 w 533"/>
                <a:gd name="T32" fmla="*/ 411 w 533"/>
                <a:gd name="T33" fmla="*/ 424 w 533"/>
                <a:gd name="T34" fmla="*/ 436 w 533"/>
                <a:gd name="T35" fmla="*/ 449 w 533"/>
                <a:gd name="T36" fmla="*/ 462 w 533"/>
                <a:gd name="T37" fmla="*/ 474 w 533"/>
                <a:gd name="T38" fmla="*/ 487 w 533"/>
                <a:gd name="T39" fmla="*/ 499 w 533"/>
                <a:gd name="T40" fmla="*/ 512 w 533"/>
                <a:gd name="T41" fmla="*/ 525 w 533"/>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Lst>
              <a:rect l="0" t="0" r="r" b="b"/>
              <a:pathLst>
                <a:path w="533">
                  <a:moveTo>
                    <a:pt x="0" y="0"/>
                  </a:moveTo>
                  <a:lnTo>
                    <a:pt x="4" y="0"/>
                  </a:lnTo>
                  <a:lnTo>
                    <a:pt x="8" y="0"/>
                  </a:lnTo>
                  <a:lnTo>
                    <a:pt x="12" y="0"/>
                  </a:lnTo>
                  <a:lnTo>
                    <a:pt x="16" y="0"/>
                  </a:lnTo>
                  <a:lnTo>
                    <a:pt x="21" y="0"/>
                  </a:lnTo>
                  <a:lnTo>
                    <a:pt x="25" y="0"/>
                  </a:lnTo>
                  <a:lnTo>
                    <a:pt x="29" y="0"/>
                  </a:lnTo>
                  <a:lnTo>
                    <a:pt x="33" y="0"/>
                  </a:lnTo>
                  <a:lnTo>
                    <a:pt x="37" y="0"/>
                  </a:lnTo>
                  <a:lnTo>
                    <a:pt x="42" y="0"/>
                  </a:lnTo>
                  <a:lnTo>
                    <a:pt x="46" y="0"/>
                  </a:lnTo>
                  <a:lnTo>
                    <a:pt x="50" y="0"/>
                  </a:lnTo>
                  <a:lnTo>
                    <a:pt x="54" y="0"/>
                  </a:lnTo>
                  <a:lnTo>
                    <a:pt x="58" y="0"/>
                  </a:lnTo>
                  <a:lnTo>
                    <a:pt x="63" y="0"/>
                  </a:lnTo>
                  <a:lnTo>
                    <a:pt x="67" y="0"/>
                  </a:lnTo>
                  <a:lnTo>
                    <a:pt x="71" y="0"/>
                  </a:lnTo>
                  <a:lnTo>
                    <a:pt x="75" y="0"/>
                  </a:lnTo>
                  <a:lnTo>
                    <a:pt x="79" y="0"/>
                  </a:lnTo>
                  <a:lnTo>
                    <a:pt x="84" y="0"/>
                  </a:lnTo>
                  <a:lnTo>
                    <a:pt x="88" y="0"/>
                  </a:lnTo>
                  <a:lnTo>
                    <a:pt x="92" y="0"/>
                  </a:lnTo>
                  <a:lnTo>
                    <a:pt x="96" y="0"/>
                  </a:lnTo>
                  <a:lnTo>
                    <a:pt x="100" y="0"/>
                  </a:lnTo>
                  <a:lnTo>
                    <a:pt x="105" y="0"/>
                  </a:lnTo>
                  <a:lnTo>
                    <a:pt x="109" y="0"/>
                  </a:lnTo>
                  <a:lnTo>
                    <a:pt x="113" y="0"/>
                  </a:lnTo>
                  <a:lnTo>
                    <a:pt x="117" y="0"/>
                  </a:lnTo>
                  <a:lnTo>
                    <a:pt x="121" y="0"/>
                  </a:lnTo>
                  <a:lnTo>
                    <a:pt x="126" y="0"/>
                  </a:lnTo>
                  <a:lnTo>
                    <a:pt x="130" y="0"/>
                  </a:lnTo>
                  <a:lnTo>
                    <a:pt x="134" y="0"/>
                  </a:lnTo>
                  <a:lnTo>
                    <a:pt x="138" y="0"/>
                  </a:lnTo>
                  <a:lnTo>
                    <a:pt x="142" y="0"/>
                  </a:lnTo>
                  <a:lnTo>
                    <a:pt x="147" y="0"/>
                  </a:lnTo>
                  <a:lnTo>
                    <a:pt x="151" y="0"/>
                  </a:lnTo>
                  <a:lnTo>
                    <a:pt x="155" y="0"/>
                  </a:lnTo>
                  <a:lnTo>
                    <a:pt x="159" y="0"/>
                  </a:lnTo>
                  <a:lnTo>
                    <a:pt x="163" y="0"/>
                  </a:lnTo>
                  <a:lnTo>
                    <a:pt x="168" y="0"/>
                  </a:lnTo>
                  <a:lnTo>
                    <a:pt x="172" y="0"/>
                  </a:lnTo>
                  <a:lnTo>
                    <a:pt x="176" y="0"/>
                  </a:lnTo>
                  <a:lnTo>
                    <a:pt x="180" y="0"/>
                  </a:lnTo>
                  <a:lnTo>
                    <a:pt x="184" y="0"/>
                  </a:lnTo>
                  <a:lnTo>
                    <a:pt x="189" y="0"/>
                  </a:lnTo>
                  <a:lnTo>
                    <a:pt x="193" y="0"/>
                  </a:lnTo>
                  <a:lnTo>
                    <a:pt x="197" y="0"/>
                  </a:lnTo>
                  <a:lnTo>
                    <a:pt x="201" y="0"/>
                  </a:lnTo>
                  <a:lnTo>
                    <a:pt x="205" y="0"/>
                  </a:lnTo>
                  <a:lnTo>
                    <a:pt x="210" y="0"/>
                  </a:lnTo>
                  <a:lnTo>
                    <a:pt x="214" y="0"/>
                  </a:lnTo>
                  <a:lnTo>
                    <a:pt x="218" y="0"/>
                  </a:lnTo>
                  <a:lnTo>
                    <a:pt x="222" y="0"/>
                  </a:lnTo>
                  <a:lnTo>
                    <a:pt x="226" y="0"/>
                  </a:lnTo>
                  <a:lnTo>
                    <a:pt x="231" y="0"/>
                  </a:lnTo>
                  <a:lnTo>
                    <a:pt x="235" y="0"/>
                  </a:lnTo>
                  <a:lnTo>
                    <a:pt x="239" y="0"/>
                  </a:lnTo>
                  <a:lnTo>
                    <a:pt x="243" y="0"/>
                  </a:lnTo>
                  <a:lnTo>
                    <a:pt x="247" y="0"/>
                  </a:lnTo>
                  <a:lnTo>
                    <a:pt x="252" y="0"/>
                  </a:lnTo>
                  <a:lnTo>
                    <a:pt x="256" y="0"/>
                  </a:lnTo>
                  <a:lnTo>
                    <a:pt x="260" y="0"/>
                  </a:lnTo>
                  <a:lnTo>
                    <a:pt x="264" y="0"/>
                  </a:lnTo>
                  <a:lnTo>
                    <a:pt x="268" y="0"/>
                  </a:lnTo>
                  <a:lnTo>
                    <a:pt x="273" y="0"/>
                  </a:lnTo>
                  <a:lnTo>
                    <a:pt x="277" y="0"/>
                  </a:lnTo>
                  <a:lnTo>
                    <a:pt x="281" y="0"/>
                  </a:lnTo>
                  <a:lnTo>
                    <a:pt x="285" y="0"/>
                  </a:lnTo>
                  <a:lnTo>
                    <a:pt x="289" y="0"/>
                  </a:lnTo>
                  <a:lnTo>
                    <a:pt x="294" y="0"/>
                  </a:lnTo>
                  <a:lnTo>
                    <a:pt x="298" y="0"/>
                  </a:lnTo>
                  <a:lnTo>
                    <a:pt x="302" y="0"/>
                  </a:lnTo>
                  <a:lnTo>
                    <a:pt x="306" y="0"/>
                  </a:lnTo>
                  <a:lnTo>
                    <a:pt x="310" y="0"/>
                  </a:lnTo>
                  <a:lnTo>
                    <a:pt x="315" y="0"/>
                  </a:lnTo>
                  <a:lnTo>
                    <a:pt x="319" y="0"/>
                  </a:lnTo>
                  <a:lnTo>
                    <a:pt x="323" y="0"/>
                  </a:lnTo>
                  <a:lnTo>
                    <a:pt x="327" y="0"/>
                  </a:lnTo>
                  <a:lnTo>
                    <a:pt x="331" y="0"/>
                  </a:lnTo>
                  <a:lnTo>
                    <a:pt x="336" y="0"/>
                  </a:lnTo>
                  <a:lnTo>
                    <a:pt x="340" y="0"/>
                  </a:lnTo>
                  <a:lnTo>
                    <a:pt x="344" y="0"/>
                  </a:lnTo>
                  <a:lnTo>
                    <a:pt x="348" y="0"/>
                  </a:lnTo>
                  <a:lnTo>
                    <a:pt x="352" y="0"/>
                  </a:lnTo>
                  <a:lnTo>
                    <a:pt x="357" y="0"/>
                  </a:lnTo>
                  <a:lnTo>
                    <a:pt x="361" y="0"/>
                  </a:lnTo>
                  <a:lnTo>
                    <a:pt x="365" y="0"/>
                  </a:lnTo>
                  <a:lnTo>
                    <a:pt x="369" y="0"/>
                  </a:lnTo>
                  <a:lnTo>
                    <a:pt x="373" y="0"/>
                  </a:lnTo>
                  <a:lnTo>
                    <a:pt x="378" y="0"/>
                  </a:lnTo>
                  <a:lnTo>
                    <a:pt x="382" y="0"/>
                  </a:lnTo>
                  <a:lnTo>
                    <a:pt x="386" y="0"/>
                  </a:lnTo>
                  <a:lnTo>
                    <a:pt x="390" y="0"/>
                  </a:lnTo>
                  <a:lnTo>
                    <a:pt x="394" y="0"/>
                  </a:lnTo>
                  <a:lnTo>
                    <a:pt x="399" y="0"/>
                  </a:lnTo>
                  <a:lnTo>
                    <a:pt x="403" y="0"/>
                  </a:lnTo>
                  <a:lnTo>
                    <a:pt x="407" y="0"/>
                  </a:lnTo>
                  <a:lnTo>
                    <a:pt x="411" y="0"/>
                  </a:lnTo>
                  <a:lnTo>
                    <a:pt x="415" y="0"/>
                  </a:lnTo>
                  <a:lnTo>
                    <a:pt x="420" y="0"/>
                  </a:lnTo>
                  <a:lnTo>
                    <a:pt x="424" y="0"/>
                  </a:lnTo>
                  <a:lnTo>
                    <a:pt x="428" y="0"/>
                  </a:lnTo>
                  <a:lnTo>
                    <a:pt x="432" y="0"/>
                  </a:lnTo>
                  <a:lnTo>
                    <a:pt x="436" y="0"/>
                  </a:lnTo>
                  <a:lnTo>
                    <a:pt x="441" y="0"/>
                  </a:lnTo>
                  <a:lnTo>
                    <a:pt x="445" y="0"/>
                  </a:lnTo>
                  <a:lnTo>
                    <a:pt x="449" y="0"/>
                  </a:lnTo>
                  <a:lnTo>
                    <a:pt x="453" y="0"/>
                  </a:lnTo>
                  <a:lnTo>
                    <a:pt x="457" y="0"/>
                  </a:lnTo>
                  <a:lnTo>
                    <a:pt x="462" y="0"/>
                  </a:lnTo>
                  <a:lnTo>
                    <a:pt x="466" y="0"/>
                  </a:lnTo>
                  <a:lnTo>
                    <a:pt x="470" y="0"/>
                  </a:lnTo>
                  <a:lnTo>
                    <a:pt x="474" y="0"/>
                  </a:lnTo>
                  <a:lnTo>
                    <a:pt x="478" y="0"/>
                  </a:lnTo>
                  <a:lnTo>
                    <a:pt x="483" y="0"/>
                  </a:lnTo>
                  <a:lnTo>
                    <a:pt x="487" y="0"/>
                  </a:lnTo>
                  <a:lnTo>
                    <a:pt x="491" y="0"/>
                  </a:lnTo>
                  <a:lnTo>
                    <a:pt x="495" y="0"/>
                  </a:lnTo>
                  <a:lnTo>
                    <a:pt x="499" y="0"/>
                  </a:lnTo>
                  <a:lnTo>
                    <a:pt x="504" y="0"/>
                  </a:lnTo>
                  <a:lnTo>
                    <a:pt x="508" y="0"/>
                  </a:lnTo>
                  <a:lnTo>
                    <a:pt x="512" y="0"/>
                  </a:lnTo>
                  <a:lnTo>
                    <a:pt x="516" y="0"/>
                  </a:lnTo>
                  <a:lnTo>
                    <a:pt x="520" y="0"/>
                  </a:lnTo>
                  <a:lnTo>
                    <a:pt x="525" y="0"/>
                  </a:lnTo>
                  <a:lnTo>
                    <a:pt x="529" y="0"/>
                  </a:lnTo>
                  <a:lnTo>
                    <a:pt x="533" y="0"/>
                  </a:lnTo>
                </a:path>
              </a:pathLst>
            </a:custGeom>
            <a:noFill/>
            <a:ln w="19050" cmpd="sng">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330" name="Freeform 282">
              <a:extLst>
                <a:ext uri="{FF2B5EF4-FFF2-40B4-BE49-F238E27FC236}">
                  <a16:creationId xmlns:a16="http://schemas.microsoft.com/office/drawing/2014/main" id="{567ED5C2-64DC-4668-8752-C7BB24C4110F}"/>
                </a:ext>
              </a:extLst>
            </p:cNvPr>
            <p:cNvSpPr>
              <a:spLocks/>
            </p:cNvSpPr>
            <p:nvPr/>
          </p:nvSpPr>
          <p:spPr bwMode="auto">
            <a:xfrm>
              <a:off x="1282" y="1927"/>
              <a:ext cx="372" cy="1"/>
            </a:xfrm>
            <a:custGeom>
              <a:avLst/>
              <a:gdLst>
                <a:gd name="T0" fmla="*/ 8 w 533"/>
                <a:gd name="T1" fmla="*/ 21 w 533"/>
                <a:gd name="T2" fmla="*/ 34 w 533"/>
                <a:gd name="T3" fmla="*/ 46 w 533"/>
                <a:gd name="T4" fmla="*/ 59 w 533"/>
                <a:gd name="T5" fmla="*/ 71 w 533"/>
                <a:gd name="T6" fmla="*/ 84 w 533"/>
                <a:gd name="T7" fmla="*/ 97 w 533"/>
                <a:gd name="T8" fmla="*/ 109 w 533"/>
                <a:gd name="T9" fmla="*/ 122 w 533"/>
                <a:gd name="T10" fmla="*/ 134 w 533"/>
                <a:gd name="T11" fmla="*/ 147 w 533"/>
                <a:gd name="T12" fmla="*/ 160 w 533"/>
                <a:gd name="T13" fmla="*/ 172 w 533"/>
                <a:gd name="T14" fmla="*/ 185 w 533"/>
                <a:gd name="T15" fmla="*/ 197 w 533"/>
                <a:gd name="T16" fmla="*/ 210 w 533"/>
                <a:gd name="T17" fmla="*/ 223 w 533"/>
                <a:gd name="T18" fmla="*/ 235 w 533"/>
                <a:gd name="T19" fmla="*/ 248 w 533"/>
                <a:gd name="T20" fmla="*/ 260 w 533"/>
                <a:gd name="T21" fmla="*/ 273 w 533"/>
                <a:gd name="T22" fmla="*/ 286 w 533"/>
                <a:gd name="T23" fmla="*/ 298 w 533"/>
                <a:gd name="T24" fmla="*/ 311 w 533"/>
                <a:gd name="T25" fmla="*/ 323 w 533"/>
                <a:gd name="T26" fmla="*/ 336 w 533"/>
                <a:gd name="T27" fmla="*/ 349 w 533"/>
                <a:gd name="T28" fmla="*/ 361 w 533"/>
                <a:gd name="T29" fmla="*/ 374 w 533"/>
                <a:gd name="T30" fmla="*/ 386 w 533"/>
                <a:gd name="T31" fmla="*/ 399 w 533"/>
                <a:gd name="T32" fmla="*/ 412 w 533"/>
                <a:gd name="T33" fmla="*/ 424 w 533"/>
                <a:gd name="T34" fmla="*/ 437 w 533"/>
                <a:gd name="T35" fmla="*/ 449 w 533"/>
                <a:gd name="T36" fmla="*/ 462 w 533"/>
                <a:gd name="T37" fmla="*/ 475 w 533"/>
                <a:gd name="T38" fmla="*/ 487 w 533"/>
                <a:gd name="T39" fmla="*/ 500 w 533"/>
                <a:gd name="T40" fmla="*/ 512 w 533"/>
                <a:gd name="T41" fmla="*/ 525 w 533"/>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Lst>
              <a:rect l="0" t="0" r="r" b="b"/>
              <a:pathLst>
                <a:path w="533">
                  <a:moveTo>
                    <a:pt x="0" y="0"/>
                  </a:moveTo>
                  <a:lnTo>
                    <a:pt x="4" y="0"/>
                  </a:lnTo>
                  <a:lnTo>
                    <a:pt x="8" y="0"/>
                  </a:lnTo>
                  <a:lnTo>
                    <a:pt x="13" y="0"/>
                  </a:lnTo>
                  <a:lnTo>
                    <a:pt x="17" y="0"/>
                  </a:lnTo>
                  <a:lnTo>
                    <a:pt x="21" y="0"/>
                  </a:lnTo>
                  <a:lnTo>
                    <a:pt x="25" y="0"/>
                  </a:lnTo>
                  <a:lnTo>
                    <a:pt x="29" y="0"/>
                  </a:lnTo>
                  <a:lnTo>
                    <a:pt x="34" y="0"/>
                  </a:lnTo>
                  <a:lnTo>
                    <a:pt x="38" y="0"/>
                  </a:lnTo>
                  <a:lnTo>
                    <a:pt x="42" y="0"/>
                  </a:lnTo>
                  <a:lnTo>
                    <a:pt x="46" y="0"/>
                  </a:lnTo>
                  <a:lnTo>
                    <a:pt x="50" y="0"/>
                  </a:lnTo>
                  <a:lnTo>
                    <a:pt x="55" y="0"/>
                  </a:lnTo>
                  <a:lnTo>
                    <a:pt x="59" y="0"/>
                  </a:lnTo>
                  <a:lnTo>
                    <a:pt x="63" y="0"/>
                  </a:lnTo>
                  <a:lnTo>
                    <a:pt x="67" y="0"/>
                  </a:lnTo>
                  <a:lnTo>
                    <a:pt x="71" y="0"/>
                  </a:lnTo>
                  <a:lnTo>
                    <a:pt x="76" y="0"/>
                  </a:lnTo>
                  <a:lnTo>
                    <a:pt x="80" y="0"/>
                  </a:lnTo>
                  <a:lnTo>
                    <a:pt x="84" y="0"/>
                  </a:lnTo>
                  <a:lnTo>
                    <a:pt x="88" y="0"/>
                  </a:lnTo>
                  <a:lnTo>
                    <a:pt x="92" y="0"/>
                  </a:lnTo>
                  <a:lnTo>
                    <a:pt x="97" y="0"/>
                  </a:lnTo>
                  <a:lnTo>
                    <a:pt x="101" y="0"/>
                  </a:lnTo>
                  <a:lnTo>
                    <a:pt x="105" y="0"/>
                  </a:lnTo>
                  <a:lnTo>
                    <a:pt x="109" y="0"/>
                  </a:lnTo>
                  <a:lnTo>
                    <a:pt x="113" y="0"/>
                  </a:lnTo>
                  <a:lnTo>
                    <a:pt x="118" y="0"/>
                  </a:lnTo>
                  <a:lnTo>
                    <a:pt x="122" y="0"/>
                  </a:lnTo>
                  <a:lnTo>
                    <a:pt x="126" y="0"/>
                  </a:lnTo>
                  <a:lnTo>
                    <a:pt x="130" y="0"/>
                  </a:lnTo>
                  <a:lnTo>
                    <a:pt x="134" y="0"/>
                  </a:lnTo>
                  <a:lnTo>
                    <a:pt x="139" y="0"/>
                  </a:lnTo>
                  <a:lnTo>
                    <a:pt x="143" y="0"/>
                  </a:lnTo>
                  <a:lnTo>
                    <a:pt x="147" y="0"/>
                  </a:lnTo>
                  <a:lnTo>
                    <a:pt x="151" y="0"/>
                  </a:lnTo>
                  <a:lnTo>
                    <a:pt x="155" y="0"/>
                  </a:lnTo>
                  <a:lnTo>
                    <a:pt x="160" y="0"/>
                  </a:lnTo>
                  <a:lnTo>
                    <a:pt x="164" y="0"/>
                  </a:lnTo>
                  <a:lnTo>
                    <a:pt x="168" y="0"/>
                  </a:lnTo>
                  <a:lnTo>
                    <a:pt x="172" y="0"/>
                  </a:lnTo>
                  <a:lnTo>
                    <a:pt x="176" y="0"/>
                  </a:lnTo>
                  <a:lnTo>
                    <a:pt x="181" y="0"/>
                  </a:lnTo>
                  <a:lnTo>
                    <a:pt x="185" y="0"/>
                  </a:lnTo>
                  <a:lnTo>
                    <a:pt x="189" y="0"/>
                  </a:lnTo>
                  <a:lnTo>
                    <a:pt x="193" y="0"/>
                  </a:lnTo>
                  <a:lnTo>
                    <a:pt x="197" y="0"/>
                  </a:lnTo>
                  <a:lnTo>
                    <a:pt x="202" y="0"/>
                  </a:lnTo>
                  <a:lnTo>
                    <a:pt x="206" y="0"/>
                  </a:lnTo>
                  <a:lnTo>
                    <a:pt x="210" y="0"/>
                  </a:lnTo>
                  <a:lnTo>
                    <a:pt x="214" y="0"/>
                  </a:lnTo>
                  <a:lnTo>
                    <a:pt x="218" y="0"/>
                  </a:lnTo>
                  <a:lnTo>
                    <a:pt x="223" y="0"/>
                  </a:lnTo>
                  <a:lnTo>
                    <a:pt x="227" y="0"/>
                  </a:lnTo>
                  <a:lnTo>
                    <a:pt x="231" y="0"/>
                  </a:lnTo>
                  <a:lnTo>
                    <a:pt x="235" y="0"/>
                  </a:lnTo>
                  <a:lnTo>
                    <a:pt x="239" y="0"/>
                  </a:lnTo>
                  <a:lnTo>
                    <a:pt x="244" y="0"/>
                  </a:lnTo>
                  <a:lnTo>
                    <a:pt x="248" y="0"/>
                  </a:lnTo>
                  <a:lnTo>
                    <a:pt x="252" y="0"/>
                  </a:lnTo>
                  <a:lnTo>
                    <a:pt x="256" y="0"/>
                  </a:lnTo>
                  <a:lnTo>
                    <a:pt x="260" y="0"/>
                  </a:lnTo>
                  <a:lnTo>
                    <a:pt x="265" y="0"/>
                  </a:lnTo>
                  <a:lnTo>
                    <a:pt x="269" y="0"/>
                  </a:lnTo>
                  <a:lnTo>
                    <a:pt x="273" y="0"/>
                  </a:lnTo>
                  <a:lnTo>
                    <a:pt x="277" y="0"/>
                  </a:lnTo>
                  <a:lnTo>
                    <a:pt x="281" y="0"/>
                  </a:lnTo>
                  <a:lnTo>
                    <a:pt x="286" y="0"/>
                  </a:lnTo>
                  <a:lnTo>
                    <a:pt x="290" y="0"/>
                  </a:lnTo>
                  <a:lnTo>
                    <a:pt x="294" y="0"/>
                  </a:lnTo>
                  <a:lnTo>
                    <a:pt x="298" y="0"/>
                  </a:lnTo>
                  <a:lnTo>
                    <a:pt x="302" y="0"/>
                  </a:lnTo>
                  <a:lnTo>
                    <a:pt x="307" y="0"/>
                  </a:lnTo>
                  <a:lnTo>
                    <a:pt x="311" y="0"/>
                  </a:lnTo>
                  <a:lnTo>
                    <a:pt x="315" y="0"/>
                  </a:lnTo>
                  <a:lnTo>
                    <a:pt x="319" y="0"/>
                  </a:lnTo>
                  <a:lnTo>
                    <a:pt x="323" y="0"/>
                  </a:lnTo>
                  <a:lnTo>
                    <a:pt x="328" y="0"/>
                  </a:lnTo>
                  <a:lnTo>
                    <a:pt x="332" y="0"/>
                  </a:lnTo>
                  <a:lnTo>
                    <a:pt x="336" y="0"/>
                  </a:lnTo>
                  <a:lnTo>
                    <a:pt x="340" y="0"/>
                  </a:lnTo>
                  <a:lnTo>
                    <a:pt x="344" y="0"/>
                  </a:lnTo>
                  <a:lnTo>
                    <a:pt x="349" y="0"/>
                  </a:lnTo>
                  <a:lnTo>
                    <a:pt x="353" y="0"/>
                  </a:lnTo>
                  <a:lnTo>
                    <a:pt x="357" y="0"/>
                  </a:lnTo>
                  <a:lnTo>
                    <a:pt x="361" y="0"/>
                  </a:lnTo>
                  <a:lnTo>
                    <a:pt x="365" y="0"/>
                  </a:lnTo>
                  <a:lnTo>
                    <a:pt x="370" y="0"/>
                  </a:lnTo>
                  <a:lnTo>
                    <a:pt x="374" y="0"/>
                  </a:lnTo>
                  <a:lnTo>
                    <a:pt x="378" y="0"/>
                  </a:lnTo>
                  <a:lnTo>
                    <a:pt x="382" y="0"/>
                  </a:lnTo>
                  <a:lnTo>
                    <a:pt x="386" y="0"/>
                  </a:lnTo>
                  <a:lnTo>
                    <a:pt x="391" y="0"/>
                  </a:lnTo>
                  <a:lnTo>
                    <a:pt x="395" y="0"/>
                  </a:lnTo>
                  <a:lnTo>
                    <a:pt x="399" y="0"/>
                  </a:lnTo>
                  <a:lnTo>
                    <a:pt x="403" y="0"/>
                  </a:lnTo>
                  <a:lnTo>
                    <a:pt x="407" y="0"/>
                  </a:lnTo>
                  <a:lnTo>
                    <a:pt x="412" y="0"/>
                  </a:lnTo>
                  <a:lnTo>
                    <a:pt x="416" y="0"/>
                  </a:lnTo>
                  <a:lnTo>
                    <a:pt x="420" y="0"/>
                  </a:lnTo>
                  <a:lnTo>
                    <a:pt x="424" y="0"/>
                  </a:lnTo>
                  <a:lnTo>
                    <a:pt x="428" y="0"/>
                  </a:lnTo>
                  <a:lnTo>
                    <a:pt x="433" y="0"/>
                  </a:lnTo>
                  <a:lnTo>
                    <a:pt x="437" y="0"/>
                  </a:lnTo>
                  <a:lnTo>
                    <a:pt x="441" y="0"/>
                  </a:lnTo>
                  <a:lnTo>
                    <a:pt x="445" y="0"/>
                  </a:lnTo>
                  <a:lnTo>
                    <a:pt x="449" y="0"/>
                  </a:lnTo>
                  <a:lnTo>
                    <a:pt x="454" y="0"/>
                  </a:lnTo>
                  <a:lnTo>
                    <a:pt x="458" y="0"/>
                  </a:lnTo>
                  <a:lnTo>
                    <a:pt x="462" y="0"/>
                  </a:lnTo>
                  <a:lnTo>
                    <a:pt x="466" y="0"/>
                  </a:lnTo>
                  <a:lnTo>
                    <a:pt x="470" y="0"/>
                  </a:lnTo>
                  <a:lnTo>
                    <a:pt x="475" y="0"/>
                  </a:lnTo>
                  <a:lnTo>
                    <a:pt x="479" y="0"/>
                  </a:lnTo>
                  <a:lnTo>
                    <a:pt x="483" y="0"/>
                  </a:lnTo>
                  <a:lnTo>
                    <a:pt x="487" y="0"/>
                  </a:lnTo>
                  <a:lnTo>
                    <a:pt x="491" y="0"/>
                  </a:lnTo>
                  <a:lnTo>
                    <a:pt x="496" y="0"/>
                  </a:lnTo>
                  <a:lnTo>
                    <a:pt x="500" y="0"/>
                  </a:lnTo>
                  <a:lnTo>
                    <a:pt x="504" y="0"/>
                  </a:lnTo>
                  <a:lnTo>
                    <a:pt x="508" y="0"/>
                  </a:lnTo>
                  <a:lnTo>
                    <a:pt x="512" y="0"/>
                  </a:lnTo>
                  <a:lnTo>
                    <a:pt x="517" y="0"/>
                  </a:lnTo>
                  <a:lnTo>
                    <a:pt x="521" y="0"/>
                  </a:lnTo>
                  <a:lnTo>
                    <a:pt x="525" y="0"/>
                  </a:lnTo>
                  <a:lnTo>
                    <a:pt x="529" y="0"/>
                  </a:lnTo>
                  <a:lnTo>
                    <a:pt x="533" y="0"/>
                  </a:lnTo>
                </a:path>
              </a:pathLst>
            </a:custGeom>
            <a:noFill/>
            <a:ln w="19050" cmpd="sng">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331" name="Freeform 283">
              <a:extLst>
                <a:ext uri="{FF2B5EF4-FFF2-40B4-BE49-F238E27FC236}">
                  <a16:creationId xmlns:a16="http://schemas.microsoft.com/office/drawing/2014/main" id="{C688FEA4-7E14-42BF-AC59-65316ACCB3E8}"/>
                </a:ext>
              </a:extLst>
            </p:cNvPr>
            <p:cNvSpPr>
              <a:spLocks/>
            </p:cNvSpPr>
            <p:nvPr/>
          </p:nvSpPr>
          <p:spPr bwMode="auto">
            <a:xfrm>
              <a:off x="1654" y="1927"/>
              <a:ext cx="246" cy="1"/>
            </a:xfrm>
            <a:custGeom>
              <a:avLst/>
              <a:gdLst>
                <a:gd name="T0" fmla="*/ 5 w 353"/>
                <a:gd name="T1" fmla="*/ 13 w 353"/>
                <a:gd name="T2" fmla="*/ 21 w 353"/>
                <a:gd name="T3" fmla="*/ 30 w 353"/>
                <a:gd name="T4" fmla="*/ 38 w 353"/>
                <a:gd name="T5" fmla="*/ 47 w 353"/>
                <a:gd name="T6" fmla="*/ 55 w 353"/>
                <a:gd name="T7" fmla="*/ 63 w 353"/>
                <a:gd name="T8" fmla="*/ 72 w 353"/>
                <a:gd name="T9" fmla="*/ 80 w 353"/>
                <a:gd name="T10" fmla="*/ 89 w 353"/>
                <a:gd name="T11" fmla="*/ 97 w 353"/>
                <a:gd name="T12" fmla="*/ 105 w 353"/>
                <a:gd name="T13" fmla="*/ 114 w 353"/>
                <a:gd name="T14" fmla="*/ 122 w 353"/>
                <a:gd name="T15" fmla="*/ 131 w 353"/>
                <a:gd name="T16" fmla="*/ 139 w 353"/>
                <a:gd name="T17" fmla="*/ 147 w 353"/>
                <a:gd name="T18" fmla="*/ 156 w 353"/>
                <a:gd name="T19" fmla="*/ 164 w 353"/>
                <a:gd name="T20" fmla="*/ 173 w 353"/>
                <a:gd name="T21" fmla="*/ 181 w 353"/>
                <a:gd name="T22" fmla="*/ 189 w 353"/>
                <a:gd name="T23" fmla="*/ 198 w 353"/>
                <a:gd name="T24" fmla="*/ 206 w 353"/>
                <a:gd name="T25" fmla="*/ 215 w 353"/>
                <a:gd name="T26" fmla="*/ 223 w 353"/>
                <a:gd name="T27" fmla="*/ 231 w 353"/>
                <a:gd name="T28" fmla="*/ 240 w 353"/>
                <a:gd name="T29" fmla="*/ 248 w 353"/>
                <a:gd name="T30" fmla="*/ 257 w 353"/>
                <a:gd name="T31" fmla="*/ 265 w 353"/>
                <a:gd name="T32" fmla="*/ 273 w 353"/>
                <a:gd name="T33" fmla="*/ 282 w 353"/>
                <a:gd name="T34" fmla="*/ 290 w 353"/>
                <a:gd name="T35" fmla="*/ 299 w 353"/>
                <a:gd name="T36" fmla="*/ 307 w 353"/>
                <a:gd name="T37" fmla="*/ 315 w 353"/>
                <a:gd name="T38" fmla="*/ 324 w 353"/>
                <a:gd name="T39" fmla="*/ 332 w 353"/>
                <a:gd name="T40" fmla="*/ 341 w 353"/>
                <a:gd name="T41" fmla="*/ 349 w 353"/>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Lst>
              <a:rect l="0" t="0" r="r" b="b"/>
              <a:pathLst>
                <a:path w="353">
                  <a:moveTo>
                    <a:pt x="0" y="0"/>
                  </a:moveTo>
                  <a:lnTo>
                    <a:pt x="5" y="0"/>
                  </a:lnTo>
                  <a:lnTo>
                    <a:pt x="9" y="0"/>
                  </a:lnTo>
                  <a:lnTo>
                    <a:pt x="13" y="0"/>
                  </a:lnTo>
                  <a:lnTo>
                    <a:pt x="17" y="0"/>
                  </a:lnTo>
                  <a:lnTo>
                    <a:pt x="21" y="0"/>
                  </a:lnTo>
                  <a:lnTo>
                    <a:pt x="26" y="0"/>
                  </a:lnTo>
                  <a:lnTo>
                    <a:pt x="30" y="0"/>
                  </a:lnTo>
                  <a:lnTo>
                    <a:pt x="34" y="0"/>
                  </a:lnTo>
                  <a:lnTo>
                    <a:pt x="38" y="0"/>
                  </a:lnTo>
                  <a:lnTo>
                    <a:pt x="42" y="0"/>
                  </a:lnTo>
                  <a:lnTo>
                    <a:pt x="47" y="0"/>
                  </a:lnTo>
                  <a:lnTo>
                    <a:pt x="51" y="0"/>
                  </a:lnTo>
                  <a:lnTo>
                    <a:pt x="55" y="0"/>
                  </a:lnTo>
                  <a:lnTo>
                    <a:pt x="59" y="0"/>
                  </a:lnTo>
                  <a:lnTo>
                    <a:pt x="63" y="0"/>
                  </a:lnTo>
                  <a:lnTo>
                    <a:pt x="68" y="0"/>
                  </a:lnTo>
                  <a:lnTo>
                    <a:pt x="72" y="0"/>
                  </a:lnTo>
                  <a:lnTo>
                    <a:pt x="76" y="0"/>
                  </a:lnTo>
                  <a:lnTo>
                    <a:pt x="80" y="0"/>
                  </a:lnTo>
                  <a:lnTo>
                    <a:pt x="84" y="0"/>
                  </a:lnTo>
                  <a:lnTo>
                    <a:pt x="89" y="0"/>
                  </a:lnTo>
                  <a:lnTo>
                    <a:pt x="93" y="0"/>
                  </a:lnTo>
                  <a:lnTo>
                    <a:pt x="97" y="0"/>
                  </a:lnTo>
                  <a:lnTo>
                    <a:pt x="101" y="0"/>
                  </a:lnTo>
                  <a:lnTo>
                    <a:pt x="105" y="0"/>
                  </a:lnTo>
                  <a:lnTo>
                    <a:pt x="110" y="0"/>
                  </a:lnTo>
                  <a:lnTo>
                    <a:pt x="114" y="0"/>
                  </a:lnTo>
                  <a:lnTo>
                    <a:pt x="118" y="0"/>
                  </a:lnTo>
                  <a:lnTo>
                    <a:pt x="122" y="0"/>
                  </a:lnTo>
                  <a:lnTo>
                    <a:pt x="126" y="0"/>
                  </a:lnTo>
                  <a:lnTo>
                    <a:pt x="131" y="0"/>
                  </a:lnTo>
                  <a:lnTo>
                    <a:pt x="135" y="0"/>
                  </a:lnTo>
                  <a:lnTo>
                    <a:pt x="139" y="0"/>
                  </a:lnTo>
                  <a:lnTo>
                    <a:pt x="143" y="0"/>
                  </a:lnTo>
                  <a:lnTo>
                    <a:pt x="147" y="0"/>
                  </a:lnTo>
                  <a:lnTo>
                    <a:pt x="152" y="0"/>
                  </a:lnTo>
                  <a:lnTo>
                    <a:pt x="156" y="0"/>
                  </a:lnTo>
                  <a:lnTo>
                    <a:pt x="160" y="0"/>
                  </a:lnTo>
                  <a:lnTo>
                    <a:pt x="164" y="0"/>
                  </a:lnTo>
                  <a:lnTo>
                    <a:pt x="168" y="0"/>
                  </a:lnTo>
                  <a:lnTo>
                    <a:pt x="173" y="0"/>
                  </a:lnTo>
                  <a:lnTo>
                    <a:pt x="177" y="0"/>
                  </a:lnTo>
                  <a:lnTo>
                    <a:pt x="181" y="0"/>
                  </a:lnTo>
                  <a:lnTo>
                    <a:pt x="185" y="0"/>
                  </a:lnTo>
                  <a:lnTo>
                    <a:pt x="189" y="0"/>
                  </a:lnTo>
                  <a:lnTo>
                    <a:pt x="194" y="0"/>
                  </a:lnTo>
                  <a:lnTo>
                    <a:pt x="198" y="0"/>
                  </a:lnTo>
                  <a:lnTo>
                    <a:pt x="202" y="0"/>
                  </a:lnTo>
                  <a:lnTo>
                    <a:pt x="206" y="0"/>
                  </a:lnTo>
                  <a:lnTo>
                    <a:pt x="210" y="0"/>
                  </a:lnTo>
                  <a:lnTo>
                    <a:pt x="215" y="0"/>
                  </a:lnTo>
                  <a:lnTo>
                    <a:pt x="219" y="0"/>
                  </a:lnTo>
                  <a:lnTo>
                    <a:pt x="223" y="0"/>
                  </a:lnTo>
                  <a:lnTo>
                    <a:pt x="227" y="0"/>
                  </a:lnTo>
                  <a:lnTo>
                    <a:pt x="231" y="0"/>
                  </a:lnTo>
                  <a:lnTo>
                    <a:pt x="236" y="0"/>
                  </a:lnTo>
                  <a:lnTo>
                    <a:pt x="240" y="0"/>
                  </a:lnTo>
                  <a:lnTo>
                    <a:pt x="244" y="0"/>
                  </a:lnTo>
                  <a:lnTo>
                    <a:pt x="248" y="0"/>
                  </a:lnTo>
                  <a:lnTo>
                    <a:pt x="252" y="0"/>
                  </a:lnTo>
                  <a:lnTo>
                    <a:pt x="257" y="0"/>
                  </a:lnTo>
                  <a:lnTo>
                    <a:pt x="261" y="0"/>
                  </a:lnTo>
                  <a:lnTo>
                    <a:pt x="265" y="0"/>
                  </a:lnTo>
                  <a:lnTo>
                    <a:pt x="269" y="0"/>
                  </a:lnTo>
                  <a:lnTo>
                    <a:pt x="273" y="0"/>
                  </a:lnTo>
                  <a:lnTo>
                    <a:pt x="278" y="0"/>
                  </a:lnTo>
                  <a:lnTo>
                    <a:pt x="282" y="0"/>
                  </a:lnTo>
                  <a:lnTo>
                    <a:pt x="286" y="0"/>
                  </a:lnTo>
                  <a:lnTo>
                    <a:pt x="290" y="0"/>
                  </a:lnTo>
                  <a:lnTo>
                    <a:pt x="294" y="0"/>
                  </a:lnTo>
                  <a:lnTo>
                    <a:pt x="299" y="0"/>
                  </a:lnTo>
                  <a:lnTo>
                    <a:pt x="303" y="0"/>
                  </a:lnTo>
                  <a:lnTo>
                    <a:pt x="307" y="0"/>
                  </a:lnTo>
                  <a:lnTo>
                    <a:pt x="311" y="0"/>
                  </a:lnTo>
                  <a:lnTo>
                    <a:pt x="315" y="0"/>
                  </a:lnTo>
                  <a:lnTo>
                    <a:pt x="320" y="0"/>
                  </a:lnTo>
                  <a:lnTo>
                    <a:pt x="324" y="0"/>
                  </a:lnTo>
                  <a:lnTo>
                    <a:pt x="328" y="0"/>
                  </a:lnTo>
                  <a:lnTo>
                    <a:pt x="332" y="0"/>
                  </a:lnTo>
                  <a:lnTo>
                    <a:pt x="336" y="0"/>
                  </a:lnTo>
                  <a:lnTo>
                    <a:pt x="341" y="0"/>
                  </a:lnTo>
                  <a:lnTo>
                    <a:pt x="345" y="0"/>
                  </a:lnTo>
                  <a:lnTo>
                    <a:pt x="349" y="0"/>
                  </a:lnTo>
                  <a:lnTo>
                    <a:pt x="353" y="0"/>
                  </a:lnTo>
                </a:path>
              </a:pathLst>
            </a:custGeom>
            <a:noFill/>
            <a:ln w="19050" cmpd="sng">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333" name="Text Box 285">
              <a:extLst>
                <a:ext uri="{FF2B5EF4-FFF2-40B4-BE49-F238E27FC236}">
                  <a16:creationId xmlns:a16="http://schemas.microsoft.com/office/drawing/2014/main" id="{D73583AB-AA97-4D7C-942A-9958D87FE00C}"/>
                </a:ext>
              </a:extLst>
            </p:cNvPr>
            <p:cNvSpPr txBox="1">
              <a:spLocks noChangeArrowheads="1"/>
            </p:cNvSpPr>
            <p:nvPr/>
          </p:nvSpPr>
          <p:spPr bwMode="auto">
            <a:xfrm rot="16200000">
              <a:off x="-8" y="1818"/>
              <a:ext cx="670"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output (volts)</a:t>
              </a:r>
            </a:p>
          </p:txBody>
        </p:sp>
      </p:grpSp>
      <p:grpSp>
        <p:nvGrpSpPr>
          <p:cNvPr id="2416" name="Group 368">
            <a:extLst>
              <a:ext uri="{FF2B5EF4-FFF2-40B4-BE49-F238E27FC236}">
                <a16:creationId xmlns:a16="http://schemas.microsoft.com/office/drawing/2014/main" id="{3C8211E1-5510-48B5-8A59-3F1E8D37DD5B}"/>
              </a:ext>
            </a:extLst>
          </p:cNvPr>
          <p:cNvGrpSpPr>
            <a:grpSpLocks/>
          </p:cNvGrpSpPr>
          <p:nvPr/>
        </p:nvGrpSpPr>
        <p:grpSpPr bwMode="auto">
          <a:xfrm>
            <a:off x="609600" y="4665663"/>
            <a:ext cx="2894013" cy="2192337"/>
            <a:chOff x="384" y="2939"/>
            <a:chExt cx="1823" cy="1381"/>
          </a:xfrm>
        </p:grpSpPr>
        <p:sp>
          <p:nvSpPr>
            <p:cNvPr id="2336" name="Rectangle 288">
              <a:extLst>
                <a:ext uri="{FF2B5EF4-FFF2-40B4-BE49-F238E27FC236}">
                  <a16:creationId xmlns:a16="http://schemas.microsoft.com/office/drawing/2014/main" id="{8D6A6DF0-FED0-4934-9192-478ED5BAC9AF}"/>
                </a:ext>
              </a:extLst>
            </p:cNvPr>
            <p:cNvSpPr>
              <a:spLocks noChangeArrowheads="1"/>
            </p:cNvSpPr>
            <p:nvPr/>
          </p:nvSpPr>
          <p:spPr bwMode="auto">
            <a:xfrm>
              <a:off x="866" y="2975"/>
              <a:ext cx="1280" cy="991"/>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337" name="Rectangle 289">
              <a:extLst>
                <a:ext uri="{FF2B5EF4-FFF2-40B4-BE49-F238E27FC236}">
                  <a16:creationId xmlns:a16="http://schemas.microsoft.com/office/drawing/2014/main" id="{9F3960CB-208A-47C8-84CE-0A276319249E}"/>
                </a:ext>
              </a:extLst>
            </p:cNvPr>
            <p:cNvSpPr>
              <a:spLocks noChangeArrowheads="1"/>
            </p:cNvSpPr>
            <p:nvPr/>
          </p:nvSpPr>
          <p:spPr bwMode="auto">
            <a:xfrm>
              <a:off x="866" y="2975"/>
              <a:ext cx="1280" cy="991"/>
            </a:xfrm>
            <a:prstGeom prst="rect">
              <a:avLst/>
            </a:prstGeom>
            <a:noFill/>
            <a:ln w="0">
              <a:solidFill>
                <a:srgbClr val="FFFFFF"/>
              </a:solidFill>
              <a:miter lim="800000"/>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338" name="Line 290">
              <a:extLst>
                <a:ext uri="{FF2B5EF4-FFF2-40B4-BE49-F238E27FC236}">
                  <a16:creationId xmlns:a16="http://schemas.microsoft.com/office/drawing/2014/main" id="{35FA758D-C862-4D65-8A04-598CA62B1743}"/>
                </a:ext>
              </a:extLst>
            </p:cNvPr>
            <p:cNvSpPr>
              <a:spLocks noChangeShapeType="1"/>
            </p:cNvSpPr>
            <p:nvPr/>
          </p:nvSpPr>
          <p:spPr bwMode="auto">
            <a:xfrm>
              <a:off x="864" y="2976"/>
              <a:ext cx="128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39" name="Freeform 291">
              <a:extLst>
                <a:ext uri="{FF2B5EF4-FFF2-40B4-BE49-F238E27FC236}">
                  <a16:creationId xmlns:a16="http://schemas.microsoft.com/office/drawing/2014/main" id="{24D25FB3-5E7D-4AA9-B2C6-B3FF78B63DA7}"/>
                </a:ext>
              </a:extLst>
            </p:cNvPr>
            <p:cNvSpPr>
              <a:spLocks/>
            </p:cNvSpPr>
            <p:nvPr/>
          </p:nvSpPr>
          <p:spPr bwMode="auto">
            <a:xfrm>
              <a:off x="866" y="2975"/>
              <a:ext cx="1280" cy="991"/>
            </a:xfrm>
            <a:custGeom>
              <a:avLst/>
              <a:gdLst>
                <a:gd name="T0" fmla="*/ 0 w 434"/>
                <a:gd name="T1" fmla="*/ 342 h 342"/>
                <a:gd name="T2" fmla="*/ 434 w 434"/>
                <a:gd name="T3" fmla="*/ 342 h 342"/>
                <a:gd name="T4" fmla="*/ 434 w 434"/>
                <a:gd name="T5" fmla="*/ 0 h 342"/>
              </a:gdLst>
              <a:ahLst/>
              <a:cxnLst>
                <a:cxn ang="0">
                  <a:pos x="T0" y="T1"/>
                </a:cxn>
                <a:cxn ang="0">
                  <a:pos x="T2" y="T3"/>
                </a:cxn>
                <a:cxn ang="0">
                  <a:pos x="T4" y="T5"/>
                </a:cxn>
              </a:cxnLst>
              <a:rect l="0" t="0" r="r" b="b"/>
              <a:pathLst>
                <a:path w="434" h="342">
                  <a:moveTo>
                    <a:pt x="0" y="342"/>
                  </a:moveTo>
                  <a:lnTo>
                    <a:pt x="434" y="342"/>
                  </a:lnTo>
                  <a:lnTo>
                    <a:pt x="434" y="0"/>
                  </a:lnTo>
                </a:path>
              </a:pathLst>
            </a:custGeom>
            <a:noFill/>
            <a:ln w="0">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340" name="Line 292">
              <a:extLst>
                <a:ext uri="{FF2B5EF4-FFF2-40B4-BE49-F238E27FC236}">
                  <a16:creationId xmlns:a16="http://schemas.microsoft.com/office/drawing/2014/main" id="{BF5D06F1-0D51-4CA5-BF78-B85AA1D23969}"/>
                </a:ext>
              </a:extLst>
            </p:cNvPr>
            <p:cNvSpPr>
              <a:spLocks noChangeShapeType="1"/>
            </p:cNvSpPr>
            <p:nvPr/>
          </p:nvSpPr>
          <p:spPr bwMode="auto">
            <a:xfrm flipV="1">
              <a:off x="866" y="2975"/>
              <a:ext cx="1" cy="99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1" name="Line 293">
              <a:extLst>
                <a:ext uri="{FF2B5EF4-FFF2-40B4-BE49-F238E27FC236}">
                  <a16:creationId xmlns:a16="http://schemas.microsoft.com/office/drawing/2014/main" id="{943CD254-F176-4487-9084-5810B48BF473}"/>
                </a:ext>
              </a:extLst>
            </p:cNvPr>
            <p:cNvSpPr>
              <a:spLocks noChangeShapeType="1"/>
            </p:cNvSpPr>
            <p:nvPr/>
          </p:nvSpPr>
          <p:spPr bwMode="auto">
            <a:xfrm>
              <a:off x="866" y="3966"/>
              <a:ext cx="1280"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2" name="Line 294">
              <a:extLst>
                <a:ext uri="{FF2B5EF4-FFF2-40B4-BE49-F238E27FC236}">
                  <a16:creationId xmlns:a16="http://schemas.microsoft.com/office/drawing/2014/main" id="{5E6D1B80-97BD-497B-A8E6-D248983D3B4F}"/>
                </a:ext>
              </a:extLst>
            </p:cNvPr>
            <p:cNvSpPr>
              <a:spLocks noChangeShapeType="1"/>
            </p:cNvSpPr>
            <p:nvPr/>
          </p:nvSpPr>
          <p:spPr bwMode="auto">
            <a:xfrm flipV="1">
              <a:off x="866" y="3952"/>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3" name="Line 295">
              <a:extLst>
                <a:ext uri="{FF2B5EF4-FFF2-40B4-BE49-F238E27FC236}">
                  <a16:creationId xmlns:a16="http://schemas.microsoft.com/office/drawing/2014/main" id="{C6AFAF68-439B-4B58-BF2E-747539A96917}"/>
                </a:ext>
              </a:extLst>
            </p:cNvPr>
            <p:cNvSpPr>
              <a:spLocks noChangeShapeType="1"/>
            </p:cNvSpPr>
            <p:nvPr/>
          </p:nvSpPr>
          <p:spPr bwMode="auto">
            <a:xfrm>
              <a:off x="866" y="2975"/>
              <a:ext cx="1"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4" name="Rectangle 296">
              <a:extLst>
                <a:ext uri="{FF2B5EF4-FFF2-40B4-BE49-F238E27FC236}">
                  <a16:creationId xmlns:a16="http://schemas.microsoft.com/office/drawing/2014/main" id="{8E2D01F6-62F8-402E-BC85-35730D73757E}"/>
                </a:ext>
              </a:extLst>
            </p:cNvPr>
            <p:cNvSpPr>
              <a:spLocks noChangeArrowheads="1"/>
            </p:cNvSpPr>
            <p:nvPr/>
          </p:nvSpPr>
          <p:spPr bwMode="auto">
            <a:xfrm>
              <a:off x="852" y="399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a:t>
              </a:r>
              <a:endParaRPr lang="en-US" altLang="en-US" sz="1000"/>
            </a:p>
          </p:txBody>
        </p:sp>
        <p:sp>
          <p:nvSpPr>
            <p:cNvPr id="2345" name="Line 297">
              <a:extLst>
                <a:ext uri="{FF2B5EF4-FFF2-40B4-BE49-F238E27FC236}">
                  <a16:creationId xmlns:a16="http://schemas.microsoft.com/office/drawing/2014/main" id="{6C581A3A-B271-4446-A41B-86102BADB145}"/>
                </a:ext>
              </a:extLst>
            </p:cNvPr>
            <p:cNvSpPr>
              <a:spLocks noChangeShapeType="1"/>
            </p:cNvSpPr>
            <p:nvPr/>
          </p:nvSpPr>
          <p:spPr bwMode="auto">
            <a:xfrm flipV="1">
              <a:off x="993" y="3952"/>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6" name="Line 298">
              <a:extLst>
                <a:ext uri="{FF2B5EF4-FFF2-40B4-BE49-F238E27FC236}">
                  <a16:creationId xmlns:a16="http://schemas.microsoft.com/office/drawing/2014/main" id="{A4F2F28C-0279-49EB-AA5D-C70A29BF3759}"/>
                </a:ext>
              </a:extLst>
            </p:cNvPr>
            <p:cNvSpPr>
              <a:spLocks noChangeShapeType="1"/>
            </p:cNvSpPr>
            <p:nvPr/>
          </p:nvSpPr>
          <p:spPr bwMode="auto">
            <a:xfrm>
              <a:off x="993" y="2975"/>
              <a:ext cx="1"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7" name="Rectangle 299">
              <a:extLst>
                <a:ext uri="{FF2B5EF4-FFF2-40B4-BE49-F238E27FC236}">
                  <a16:creationId xmlns:a16="http://schemas.microsoft.com/office/drawing/2014/main" id="{C5662562-271F-4FB3-BDA9-89707FE38EDC}"/>
                </a:ext>
              </a:extLst>
            </p:cNvPr>
            <p:cNvSpPr>
              <a:spLocks noChangeArrowheads="1"/>
            </p:cNvSpPr>
            <p:nvPr/>
          </p:nvSpPr>
          <p:spPr bwMode="auto">
            <a:xfrm>
              <a:off x="979" y="399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a:t>
              </a:r>
              <a:endParaRPr lang="en-US" altLang="en-US" sz="1000"/>
            </a:p>
          </p:txBody>
        </p:sp>
        <p:sp>
          <p:nvSpPr>
            <p:cNvPr id="2348" name="Line 300">
              <a:extLst>
                <a:ext uri="{FF2B5EF4-FFF2-40B4-BE49-F238E27FC236}">
                  <a16:creationId xmlns:a16="http://schemas.microsoft.com/office/drawing/2014/main" id="{F84625A6-4079-4DF7-A9A2-9A5E1E820D61}"/>
                </a:ext>
              </a:extLst>
            </p:cNvPr>
            <p:cNvSpPr>
              <a:spLocks noChangeShapeType="1"/>
            </p:cNvSpPr>
            <p:nvPr/>
          </p:nvSpPr>
          <p:spPr bwMode="auto">
            <a:xfrm flipV="1">
              <a:off x="1120" y="3952"/>
              <a:ext cx="0"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9" name="Line 301">
              <a:extLst>
                <a:ext uri="{FF2B5EF4-FFF2-40B4-BE49-F238E27FC236}">
                  <a16:creationId xmlns:a16="http://schemas.microsoft.com/office/drawing/2014/main" id="{A7270D6B-99CB-4CD8-B7B0-CA2F97CA9E33}"/>
                </a:ext>
              </a:extLst>
            </p:cNvPr>
            <p:cNvSpPr>
              <a:spLocks noChangeShapeType="1"/>
            </p:cNvSpPr>
            <p:nvPr/>
          </p:nvSpPr>
          <p:spPr bwMode="auto">
            <a:xfrm>
              <a:off x="1120" y="2975"/>
              <a:ext cx="0"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0" name="Rectangle 302">
              <a:extLst>
                <a:ext uri="{FF2B5EF4-FFF2-40B4-BE49-F238E27FC236}">
                  <a16:creationId xmlns:a16="http://schemas.microsoft.com/office/drawing/2014/main" id="{27506F03-340E-4670-B8EB-ED73A4A55CDC}"/>
                </a:ext>
              </a:extLst>
            </p:cNvPr>
            <p:cNvSpPr>
              <a:spLocks noChangeArrowheads="1"/>
            </p:cNvSpPr>
            <p:nvPr/>
          </p:nvSpPr>
          <p:spPr bwMode="auto">
            <a:xfrm>
              <a:off x="1105" y="399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4</a:t>
              </a:r>
              <a:endParaRPr lang="en-US" altLang="en-US" sz="1000"/>
            </a:p>
          </p:txBody>
        </p:sp>
        <p:sp>
          <p:nvSpPr>
            <p:cNvPr id="2351" name="Line 303">
              <a:extLst>
                <a:ext uri="{FF2B5EF4-FFF2-40B4-BE49-F238E27FC236}">
                  <a16:creationId xmlns:a16="http://schemas.microsoft.com/office/drawing/2014/main" id="{5F6A9DDC-E1B3-4E58-AB5A-DF189A3A75E9}"/>
                </a:ext>
              </a:extLst>
            </p:cNvPr>
            <p:cNvSpPr>
              <a:spLocks noChangeShapeType="1"/>
            </p:cNvSpPr>
            <p:nvPr/>
          </p:nvSpPr>
          <p:spPr bwMode="auto">
            <a:xfrm flipV="1">
              <a:off x="1249" y="3952"/>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2" name="Line 304">
              <a:extLst>
                <a:ext uri="{FF2B5EF4-FFF2-40B4-BE49-F238E27FC236}">
                  <a16:creationId xmlns:a16="http://schemas.microsoft.com/office/drawing/2014/main" id="{B7C87C87-E9F9-482B-B2CB-F2D5B85C5D4F}"/>
                </a:ext>
              </a:extLst>
            </p:cNvPr>
            <p:cNvSpPr>
              <a:spLocks noChangeShapeType="1"/>
            </p:cNvSpPr>
            <p:nvPr/>
          </p:nvSpPr>
          <p:spPr bwMode="auto">
            <a:xfrm>
              <a:off x="1249" y="2975"/>
              <a:ext cx="1"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3" name="Rectangle 305">
              <a:extLst>
                <a:ext uri="{FF2B5EF4-FFF2-40B4-BE49-F238E27FC236}">
                  <a16:creationId xmlns:a16="http://schemas.microsoft.com/office/drawing/2014/main" id="{F92FB34E-B39E-454C-88EE-A2644BF35C6F}"/>
                </a:ext>
              </a:extLst>
            </p:cNvPr>
            <p:cNvSpPr>
              <a:spLocks noChangeArrowheads="1"/>
            </p:cNvSpPr>
            <p:nvPr/>
          </p:nvSpPr>
          <p:spPr bwMode="auto">
            <a:xfrm>
              <a:off x="1235" y="399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6</a:t>
              </a:r>
              <a:endParaRPr lang="en-US" altLang="en-US" sz="1000"/>
            </a:p>
          </p:txBody>
        </p:sp>
        <p:sp>
          <p:nvSpPr>
            <p:cNvPr id="2354" name="Line 306">
              <a:extLst>
                <a:ext uri="{FF2B5EF4-FFF2-40B4-BE49-F238E27FC236}">
                  <a16:creationId xmlns:a16="http://schemas.microsoft.com/office/drawing/2014/main" id="{D3F8092F-2C7C-4866-81A4-6B0C449BF971}"/>
                </a:ext>
              </a:extLst>
            </p:cNvPr>
            <p:cNvSpPr>
              <a:spLocks noChangeShapeType="1"/>
            </p:cNvSpPr>
            <p:nvPr/>
          </p:nvSpPr>
          <p:spPr bwMode="auto">
            <a:xfrm flipV="1">
              <a:off x="1376" y="3952"/>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5" name="Line 307">
              <a:extLst>
                <a:ext uri="{FF2B5EF4-FFF2-40B4-BE49-F238E27FC236}">
                  <a16:creationId xmlns:a16="http://schemas.microsoft.com/office/drawing/2014/main" id="{B171FBAA-E598-49C4-81FA-78F05F3FC1D2}"/>
                </a:ext>
              </a:extLst>
            </p:cNvPr>
            <p:cNvSpPr>
              <a:spLocks noChangeShapeType="1"/>
            </p:cNvSpPr>
            <p:nvPr/>
          </p:nvSpPr>
          <p:spPr bwMode="auto">
            <a:xfrm>
              <a:off x="1376" y="2975"/>
              <a:ext cx="1"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6" name="Rectangle 308">
              <a:extLst>
                <a:ext uri="{FF2B5EF4-FFF2-40B4-BE49-F238E27FC236}">
                  <a16:creationId xmlns:a16="http://schemas.microsoft.com/office/drawing/2014/main" id="{7E885254-A669-4664-9B98-3012647A60F0}"/>
                </a:ext>
              </a:extLst>
            </p:cNvPr>
            <p:cNvSpPr>
              <a:spLocks noChangeArrowheads="1"/>
            </p:cNvSpPr>
            <p:nvPr/>
          </p:nvSpPr>
          <p:spPr bwMode="auto">
            <a:xfrm>
              <a:off x="1362" y="399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8</a:t>
              </a:r>
              <a:endParaRPr lang="en-US" altLang="en-US" sz="1000"/>
            </a:p>
          </p:txBody>
        </p:sp>
        <p:sp>
          <p:nvSpPr>
            <p:cNvPr id="2357" name="Line 309">
              <a:extLst>
                <a:ext uri="{FF2B5EF4-FFF2-40B4-BE49-F238E27FC236}">
                  <a16:creationId xmlns:a16="http://schemas.microsoft.com/office/drawing/2014/main" id="{754179D9-FACC-4F89-BB02-3967F72457BB}"/>
                </a:ext>
              </a:extLst>
            </p:cNvPr>
            <p:cNvSpPr>
              <a:spLocks noChangeShapeType="1"/>
            </p:cNvSpPr>
            <p:nvPr/>
          </p:nvSpPr>
          <p:spPr bwMode="auto">
            <a:xfrm flipV="1">
              <a:off x="1506" y="3952"/>
              <a:ext cx="0"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8" name="Line 310">
              <a:extLst>
                <a:ext uri="{FF2B5EF4-FFF2-40B4-BE49-F238E27FC236}">
                  <a16:creationId xmlns:a16="http://schemas.microsoft.com/office/drawing/2014/main" id="{551A56D3-7864-4401-A22E-CD8CCCDF302B}"/>
                </a:ext>
              </a:extLst>
            </p:cNvPr>
            <p:cNvSpPr>
              <a:spLocks noChangeShapeType="1"/>
            </p:cNvSpPr>
            <p:nvPr/>
          </p:nvSpPr>
          <p:spPr bwMode="auto">
            <a:xfrm>
              <a:off x="1506" y="2975"/>
              <a:ext cx="0"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9" name="Rectangle 311">
              <a:extLst>
                <a:ext uri="{FF2B5EF4-FFF2-40B4-BE49-F238E27FC236}">
                  <a16:creationId xmlns:a16="http://schemas.microsoft.com/office/drawing/2014/main" id="{7B9D44BA-2305-48B4-A708-EDC26EF65F3F}"/>
                </a:ext>
              </a:extLst>
            </p:cNvPr>
            <p:cNvSpPr>
              <a:spLocks noChangeArrowheads="1"/>
            </p:cNvSpPr>
            <p:nvPr/>
          </p:nvSpPr>
          <p:spPr bwMode="auto">
            <a:xfrm>
              <a:off x="1480" y="3993"/>
              <a:ext cx="8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10</a:t>
              </a:r>
              <a:endParaRPr lang="en-US" altLang="en-US" sz="1000"/>
            </a:p>
          </p:txBody>
        </p:sp>
        <p:sp>
          <p:nvSpPr>
            <p:cNvPr id="2360" name="Line 312">
              <a:extLst>
                <a:ext uri="{FF2B5EF4-FFF2-40B4-BE49-F238E27FC236}">
                  <a16:creationId xmlns:a16="http://schemas.microsoft.com/office/drawing/2014/main" id="{9479A5B3-AE05-4A85-9906-BFFA8C8034BD}"/>
                </a:ext>
              </a:extLst>
            </p:cNvPr>
            <p:cNvSpPr>
              <a:spLocks noChangeShapeType="1"/>
            </p:cNvSpPr>
            <p:nvPr/>
          </p:nvSpPr>
          <p:spPr bwMode="auto">
            <a:xfrm flipV="1">
              <a:off x="1633" y="3952"/>
              <a:ext cx="0"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1" name="Line 313">
              <a:extLst>
                <a:ext uri="{FF2B5EF4-FFF2-40B4-BE49-F238E27FC236}">
                  <a16:creationId xmlns:a16="http://schemas.microsoft.com/office/drawing/2014/main" id="{B430565A-EDF8-4514-A61D-E6F7DB99142D}"/>
                </a:ext>
              </a:extLst>
            </p:cNvPr>
            <p:cNvSpPr>
              <a:spLocks noChangeShapeType="1"/>
            </p:cNvSpPr>
            <p:nvPr/>
          </p:nvSpPr>
          <p:spPr bwMode="auto">
            <a:xfrm>
              <a:off x="1633" y="2975"/>
              <a:ext cx="0"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2" name="Rectangle 314">
              <a:extLst>
                <a:ext uri="{FF2B5EF4-FFF2-40B4-BE49-F238E27FC236}">
                  <a16:creationId xmlns:a16="http://schemas.microsoft.com/office/drawing/2014/main" id="{5ECDFC51-738E-4884-B89F-B787E87ACD8D}"/>
                </a:ext>
              </a:extLst>
            </p:cNvPr>
            <p:cNvSpPr>
              <a:spLocks noChangeArrowheads="1"/>
            </p:cNvSpPr>
            <p:nvPr/>
          </p:nvSpPr>
          <p:spPr bwMode="auto">
            <a:xfrm>
              <a:off x="1606" y="3993"/>
              <a:ext cx="8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12</a:t>
              </a:r>
              <a:endParaRPr lang="en-US" altLang="en-US" sz="1000"/>
            </a:p>
          </p:txBody>
        </p:sp>
        <p:sp>
          <p:nvSpPr>
            <p:cNvPr id="2363" name="Line 315">
              <a:extLst>
                <a:ext uri="{FF2B5EF4-FFF2-40B4-BE49-F238E27FC236}">
                  <a16:creationId xmlns:a16="http://schemas.microsoft.com/office/drawing/2014/main" id="{1A1CD414-DCE4-41E6-84E9-FF2BCF5A1F12}"/>
                </a:ext>
              </a:extLst>
            </p:cNvPr>
            <p:cNvSpPr>
              <a:spLocks noChangeShapeType="1"/>
            </p:cNvSpPr>
            <p:nvPr/>
          </p:nvSpPr>
          <p:spPr bwMode="auto">
            <a:xfrm flipV="1">
              <a:off x="1760" y="3952"/>
              <a:ext cx="0"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4" name="Line 316">
              <a:extLst>
                <a:ext uri="{FF2B5EF4-FFF2-40B4-BE49-F238E27FC236}">
                  <a16:creationId xmlns:a16="http://schemas.microsoft.com/office/drawing/2014/main" id="{52D29AC0-C2F9-4156-BB8F-56F326702D44}"/>
                </a:ext>
              </a:extLst>
            </p:cNvPr>
            <p:cNvSpPr>
              <a:spLocks noChangeShapeType="1"/>
            </p:cNvSpPr>
            <p:nvPr/>
          </p:nvSpPr>
          <p:spPr bwMode="auto">
            <a:xfrm>
              <a:off x="1760" y="2975"/>
              <a:ext cx="0"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5" name="Rectangle 317">
              <a:extLst>
                <a:ext uri="{FF2B5EF4-FFF2-40B4-BE49-F238E27FC236}">
                  <a16:creationId xmlns:a16="http://schemas.microsoft.com/office/drawing/2014/main" id="{ED85BA79-F479-47CD-A34C-9AE7B40F3543}"/>
                </a:ext>
              </a:extLst>
            </p:cNvPr>
            <p:cNvSpPr>
              <a:spLocks noChangeArrowheads="1"/>
            </p:cNvSpPr>
            <p:nvPr/>
          </p:nvSpPr>
          <p:spPr bwMode="auto">
            <a:xfrm>
              <a:off x="1733" y="3993"/>
              <a:ext cx="8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14</a:t>
              </a:r>
              <a:endParaRPr lang="en-US" altLang="en-US" sz="1000"/>
            </a:p>
          </p:txBody>
        </p:sp>
        <p:sp>
          <p:nvSpPr>
            <p:cNvPr id="2366" name="Line 318">
              <a:extLst>
                <a:ext uri="{FF2B5EF4-FFF2-40B4-BE49-F238E27FC236}">
                  <a16:creationId xmlns:a16="http://schemas.microsoft.com/office/drawing/2014/main" id="{59B39152-9731-4F2E-A6DE-4FDF74FE1E37}"/>
                </a:ext>
              </a:extLst>
            </p:cNvPr>
            <p:cNvSpPr>
              <a:spLocks noChangeShapeType="1"/>
            </p:cNvSpPr>
            <p:nvPr/>
          </p:nvSpPr>
          <p:spPr bwMode="auto">
            <a:xfrm flipV="1">
              <a:off x="1889" y="3952"/>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7" name="Line 319">
              <a:extLst>
                <a:ext uri="{FF2B5EF4-FFF2-40B4-BE49-F238E27FC236}">
                  <a16:creationId xmlns:a16="http://schemas.microsoft.com/office/drawing/2014/main" id="{7DAAE623-4F2E-456C-A1E2-912799E85A30}"/>
                </a:ext>
              </a:extLst>
            </p:cNvPr>
            <p:cNvSpPr>
              <a:spLocks noChangeShapeType="1"/>
            </p:cNvSpPr>
            <p:nvPr/>
          </p:nvSpPr>
          <p:spPr bwMode="auto">
            <a:xfrm>
              <a:off x="1889" y="2975"/>
              <a:ext cx="1"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8" name="Rectangle 320">
              <a:extLst>
                <a:ext uri="{FF2B5EF4-FFF2-40B4-BE49-F238E27FC236}">
                  <a16:creationId xmlns:a16="http://schemas.microsoft.com/office/drawing/2014/main" id="{D1821B9E-EBA1-4551-8778-ED8D63719734}"/>
                </a:ext>
              </a:extLst>
            </p:cNvPr>
            <p:cNvSpPr>
              <a:spLocks noChangeArrowheads="1"/>
            </p:cNvSpPr>
            <p:nvPr/>
          </p:nvSpPr>
          <p:spPr bwMode="auto">
            <a:xfrm>
              <a:off x="1863" y="3993"/>
              <a:ext cx="8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16</a:t>
              </a:r>
              <a:endParaRPr lang="en-US" altLang="en-US" sz="1000"/>
            </a:p>
          </p:txBody>
        </p:sp>
        <p:sp>
          <p:nvSpPr>
            <p:cNvPr id="2369" name="Line 321">
              <a:extLst>
                <a:ext uri="{FF2B5EF4-FFF2-40B4-BE49-F238E27FC236}">
                  <a16:creationId xmlns:a16="http://schemas.microsoft.com/office/drawing/2014/main" id="{211B9FAA-7FAE-4A7B-8AAC-3B0F44F2E3D0}"/>
                </a:ext>
              </a:extLst>
            </p:cNvPr>
            <p:cNvSpPr>
              <a:spLocks noChangeShapeType="1"/>
            </p:cNvSpPr>
            <p:nvPr/>
          </p:nvSpPr>
          <p:spPr bwMode="auto">
            <a:xfrm flipV="1">
              <a:off x="2016" y="3952"/>
              <a:ext cx="0"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70" name="Line 322">
              <a:extLst>
                <a:ext uri="{FF2B5EF4-FFF2-40B4-BE49-F238E27FC236}">
                  <a16:creationId xmlns:a16="http://schemas.microsoft.com/office/drawing/2014/main" id="{2488CF00-B951-4D5F-A553-4C12B6E6D80E}"/>
                </a:ext>
              </a:extLst>
            </p:cNvPr>
            <p:cNvSpPr>
              <a:spLocks noChangeShapeType="1"/>
            </p:cNvSpPr>
            <p:nvPr/>
          </p:nvSpPr>
          <p:spPr bwMode="auto">
            <a:xfrm>
              <a:off x="2016" y="2975"/>
              <a:ext cx="0"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71" name="Rectangle 323">
              <a:extLst>
                <a:ext uri="{FF2B5EF4-FFF2-40B4-BE49-F238E27FC236}">
                  <a16:creationId xmlns:a16="http://schemas.microsoft.com/office/drawing/2014/main" id="{03651E8C-BCAA-4016-BA57-F6A9256E1D36}"/>
                </a:ext>
              </a:extLst>
            </p:cNvPr>
            <p:cNvSpPr>
              <a:spLocks noChangeArrowheads="1"/>
            </p:cNvSpPr>
            <p:nvPr/>
          </p:nvSpPr>
          <p:spPr bwMode="auto">
            <a:xfrm>
              <a:off x="1989" y="3993"/>
              <a:ext cx="8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18</a:t>
              </a:r>
              <a:endParaRPr lang="en-US" altLang="en-US" sz="1000"/>
            </a:p>
          </p:txBody>
        </p:sp>
        <p:sp>
          <p:nvSpPr>
            <p:cNvPr id="2372" name="Line 324">
              <a:extLst>
                <a:ext uri="{FF2B5EF4-FFF2-40B4-BE49-F238E27FC236}">
                  <a16:creationId xmlns:a16="http://schemas.microsoft.com/office/drawing/2014/main" id="{8C23CDC8-922F-42B1-9A36-A356CDC93769}"/>
                </a:ext>
              </a:extLst>
            </p:cNvPr>
            <p:cNvSpPr>
              <a:spLocks noChangeShapeType="1"/>
            </p:cNvSpPr>
            <p:nvPr/>
          </p:nvSpPr>
          <p:spPr bwMode="auto">
            <a:xfrm flipV="1">
              <a:off x="2146" y="3952"/>
              <a:ext cx="0"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73" name="Line 325">
              <a:extLst>
                <a:ext uri="{FF2B5EF4-FFF2-40B4-BE49-F238E27FC236}">
                  <a16:creationId xmlns:a16="http://schemas.microsoft.com/office/drawing/2014/main" id="{FBCED594-E581-46D4-9F83-318B7449E833}"/>
                </a:ext>
              </a:extLst>
            </p:cNvPr>
            <p:cNvSpPr>
              <a:spLocks noChangeShapeType="1"/>
            </p:cNvSpPr>
            <p:nvPr/>
          </p:nvSpPr>
          <p:spPr bwMode="auto">
            <a:xfrm>
              <a:off x="2146" y="2975"/>
              <a:ext cx="0" cy="12"/>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74" name="Rectangle 326">
              <a:extLst>
                <a:ext uri="{FF2B5EF4-FFF2-40B4-BE49-F238E27FC236}">
                  <a16:creationId xmlns:a16="http://schemas.microsoft.com/office/drawing/2014/main" id="{2DBD42B9-2BE4-42DF-B84C-EEE41481CB80}"/>
                </a:ext>
              </a:extLst>
            </p:cNvPr>
            <p:cNvSpPr>
              <a:spLocks noChangeArrowheads="1"/>
            </p:cNvSpPr>
            <p:nvPr/>
          </p:nvSpPr>
          <p:spPr bwMode="auto">
            <a:xfrm>
              <a:off x="2119" y="3993"/>
              <a:ext cx="8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20</a:t>
              </a:r>
              <a:endParaRPr lang="en-US" altLang="en-US" sz="1000"/>
            </a:p>
          </p:txBody>
        </p:sp>
        <p:sp>
          <p:nvSpPr>
            <p:cNvPr id="2375" name="Line 327">
              <a:extLst>
                <a:ext uri="{FF2B5EF4-FFF2-40B4-BE49-F238E27FC236}">
                  <a16:creationId xmlns:a16="http://schemas.microsoft.com/office/drawing/2014/main" id="{61A71A9B-D701-4D33-B153-D04AEBAE7AEC}"/>
                </a:ext>
              </a:extLst>
            </p:cNvPr>
            <p:cNvSpPr>
              <a:spLocks noChangeShapeType="1"/>
            </p:cNvSpPr>
            <p:nvPr/>
          </p:nvSpPr>
          <p:spPr bwMode="auto">
            <a:xfrm>
              <a:off x="866" y="3966"/>
              <a:ext cx="12"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76" name="Line 328">
              <a:extLst>
                <a:ext uri="{FF2B5EF4-FFF2-40B4-BE49-F238E27FC236}">
                  <a16:creationId xmlns:a16="http://schemas.microsoft.com/office/drawing/2014/main" id="{0FC2BEEB-4A48-4AD0-B99A-92C195F4234E}"/>
                </a:ext>
              </a:extLst>
            </p:cNvPr>
            <p:cNvSpPr>
              <a:spLocks noChangeShapeType="1"/>
            </p:cNvSpPr>
            <p:nvPr/>
          </p:nvSpPr>
          <p:spPr bwMode="auto">
            <a:xfrm flipH="1">
              <a:off x="2131" y="3966"/>
              <a:ext cx="15"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77" name="Rectangle 329">
              <a:extLst>
                <a:ext uri="{FF2B5EF4-FFF2-40B4-BE49-F238E27FC236}">
                  <a16:creationId xmlns:a16="http://schemas.microsoft.com/office/drawing/2014/main" id="{1CEADF6C-F179-47AC-9490-88313BC81E95}"/>
                </a:ext>
              </a:extLst>
            </p:cNvPr>
            <p:cNvSpPr>
              <a:spLocks noChangeArrowheads="1"/>
            </p:cNvSpPr>
            <p:nvPr/>
          </p:nvSpPr>
          <p:spPr bwMode="auto">
            <a:xfrm>
              <a:off x="744" y="3929"/>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a:t>
              </a:r>
              <a:endParaRPr lang="en-US" altLang="en-US" sz="1000"/>
            </a:p>
          </p:txBody>
        </p:sp>
        <p:sp>
          <p:nvSpPr>
            <p:cNvPr id="2378" name="Line 330">
              <a:extLst>
                <a:ext uri="{FF2B5EF4-FFF2-40B4-BE49-F238E27FC236}">
                  <a16:creationId xmlns:a16="http://schemas.microsoft.com/office/drawing/2014/main" id="{BE61548D-670C-47F5-ADE9-537E62AA2775}"/>
                </a:ext>
              </a:extLst>
            </p:cNvPr>
            <p:cNvSpPr>
              <a:spLocks noChangeShapeType="1"/>
            </p:cNvSpPr>
            <p:nvPr/>
          </p:nvSpPr>
          <p:spPr bwMode="auto">
            <a:xfrm>
              <a:off x="866" y="3842"/>
              <a:ext cx="12"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79" name="Line 331">
              <a:extLst>
                <a:ext uri="{FF2B5EF4-FFF2-40B4-BE49-F238E27FC236}">
                  <a16:creationId xmlns:a16="http://schemas.microsoft.com/office/drawing/2014/main" id="{567AC3EC-7F81-449D-A055-D5E278E2498A}"/>
                </a:ext>
              </a:extLst>
            </p:cNvPr>
            <p:cNvSpPr>
              <a:spLocks noChangeShapeType="1"/>
            </p:cNvSpPr>
            <p:nvPr/>
          </p:nvSpPr>
          <p:spPr bwMode="auto">
            <a:xfrm flipH="1">
              <a:off x="2131" y="3842"/>
              <a:ext cx="15"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0" name="Rectangle 332">
              <a:extLst>
                <a:ext uri="{FF2B5EF4-FFF2-40B4-BE49-F238E27FC236}">
                  <a16:creationId xmlns:a16="http://schemas.microsoft.com/office/drawing/2014/main" id="{156DF464-B997-49E0-9393-8A14012D92AA}"/>
                </a:ext>
              </a:extLst>
            </p:cNvPr>
            <p:cNvSpPr>
              <a:spLocks noChangeArrowheads="1"/>
            </p:cNvSpPr>
            <p:nvPr/>
          </p:nvSpPr>
          <p:spPr bwMode="auto">
            <a:xfrm>
              <a:off x="691" y="3805"/>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0.01</a:t>
              </a:r>
              <a:endParaRPr lang="en-US" altLang="en-US" sz="1000"/>
            </a:p>
          </p:txBody>
        </p:sp>
        <p:sp>
          <p:nvSpPr>
            <p:cNvPr id="2381" name="Line 333">
              <a:extLst>
                <a:ext uri="{FF2B5EF4-FFF2-40B4-BE49-F238E27FC236}">
                  <a16:creationId xmlns:a16="http://schemas.microsoft.com/office/drawing/2014/main" id="{9FEA0CB6-D185-43EC-9150-5BDD3E62555E}"/>
                </a:ext>
              </a:extLst>
            </p:cNvPr>
            <p:cNvSpPr>
              <a:spLocks noChangeShapeType="1"/>
            </p:cNvSpPr>
            <p:nvPr/>
          </p:nvSpPr>
          <p:spPr bwMode="auto">
            <a:xfrm>
              <a:off x="866" y="3717"/>
              <a:ext cx="12"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2" name="Line 334">
              <a:extLst>
                <a:ext uri="{FF2B5EF4-FFF2-40B4-BE49-F238E27FC236}">
                  <a16:creationId xmlns:a16="http://schemas.microsoft.com/office/drawing/2014/main" id="{91B4B02A-3F9B-4FD4-8A71-D68986919AF9}"/>
                </a:ext>
              </a:extLst>
            </p:cNvPr>
            <p:cNvSpPr>
              <a:spLocks noChangeShapeType="1"/>
            </p:cNvSpPr>
            <p:nvPr/>
          </p:nvSpPr>
          <p:spPr bwMode="auto">
            <a:xfrm flipH="1">
              <a:off x="2131" y="3717"/>
              <a:ext cx="15"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3" name="Rectangle 335">
              <a:extLst>
                <a:ext uri="{FF2B5EF4-FFF2-40B4-BE49-F238E27FC236}">
                  <a16:creationId xmlns:a16="http://schemas.microsoft.com/office/drawing/2014/main" id="{2523B6FA-3097-466D-93EA-EF4D745DE6C2}"/>
                </a:ext>
              </a:extLst>
            </p:cNvPr>
            <p:cNvSpPr>
              <a:spLocks noChangeArrowheads="1"/>
            </p:cNvSpPr>
            <p:nvPr/>
          </p:nvSpPr>
          <p:spPr bwMode="auto">
            <a:xfrm>
              <a:off x="691" y="3681"/>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0.02</a:t>
              </a:r>
              <a:endParaRPr lang="en-US" altLang="en-US" sz="1000"/>
            </a:p>
          </p:txBody>
        </p:sp>
        <p:sp>
          <p:nvSpPr>
            <p:cNvPr id="2384" name="Line 336">
              <a:extLst>
                <a:ext uri="{FF2B5EF4-FFF2-40B4-BE49-F238E27FC236}">
                  <a16:creationId xmlns:a16="http://schemas.microsoft.com/office/drawing/2014/main" id="{2075E44B-BAD7-408E-B2C6-1126CFABF79C}"/>
                </a:ext>
              </a:extLst>
            </p:cNvPr>
            <p:cNvSpPr>
              <a:spLocks noChangeShapeType="1"/>
            </p:cNvSpPr>
            <p:nvPr/>
          </p:nvSpPr>
          <p:spPr bwMode="auto">
            <a:xfrm>
              <a:off x="866" y="3592"/>
              <a:ext cx="12"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5" name="Line 337">
              <a:extLst>
                <a:ext uri="{FF2B5EF4-FFF2-40B4-BE49-F238E27FC236}">
                  <a16:creationId xmlns:a16="http://schemas.microsoft.com/office/drawing/2014/main" id="{F410DD3E-71B1-4C15-A6A9-746AE338A1A7}"/>
                </a:ext>
              </a:extLst>
            </p:cNvPr>
            <p:cNvSpPr>
              <a:spLocks noChangeShapeType="1"/>
            </p:cNvSpPr>
            <p:nvPr/>
          </p:nvSpPr>
          <p:spPr bwMode="auto">
            <a:xfrm flipH="1">
              <a:off x="2131" y="3592"/>
              <a:ext cx="15"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6" name="Rectangle 338">
              <a:extLst>
                <a:ext uri="{FF2B5EF4-FFF2-40B4-BE49-F238E27FC236}">
                  <a16:creationId xmlns:a16="http://schemas.microsoft.com/office/drawing/2014/main" id="{D48C92B9-E6F1-416A-BB30-73CE899A8DFB}"/>
                </a:ext>
              </a:extLst>
            </p:cNvPr>
            <p:cNvSpPr>
              <a:spLocks noChangeArrowheads="1"/>
            </p:cNvSpPr>
            <p:nvPr/>
          </p:nvSpPr>
          <p:spPr bwMode="auto">
            <a:xfrm>
              <a:off x="691" y="3556"/>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0.03</a:t>
              </a:r>
              <a:endParaRPr lang="en-US" altLang="en-US" sz="1000"/>
            </a:p>
          </p:txBody>
        </p:sp>
        <p:sp>
          <p:nvSpPr>
            <p:cNvPr id="2387" name="Line 339">
              <a:extLst>
                <a:ext uri="{FF2B5EF4-FFF2-40B4-BE49-F238E27FC236}">
                  <a16:creationId xmlns:a16="http://schemas.microsoft.com/office/drawing/2014/main" id="{597A7E08-4088-4B8F-A95A-A3915CF096EC}"/>
                </a:ext>
              </a:extLst>
            </p:cNvPr>
            <p:cNvSpPr>
              <a:spLocks noChangeShapeType="1"/>
            </p:cNvSpPr>
            <p:nvPr/>
          </p:nvSpPr>
          <p:spPr bwMode="auto">
            <a:xfrm>
              <a:off x="866" y="3471"/>
              <a:ext cx="12"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8" name="Line 340">
              <a:extLst>
                <a:ext uri="{FF2B5EF4-FFF2-40B4-BE49-F238E27FC236}">
                  <a16:creationId xmlns:a16="http://schemas.microsoft.com/office/drawing/2014/main" id="{A820D17C-A4A2-4B37-940E-3871EA3E9238}"/>
                </a:ext>
              </a:extLst>
            </p:cNvPr>
            <p:cNvSpPr>
              <a:spLocks noChangeShapeType="1"/>
            </p:cNvSpPr>
            <p:nvPr/>
          </p:nvSpPr>
          <p:spPr bwMode="auto">
            <a:xfrm flipH="1">
              <a:off x="2131" y="3471"/>
              <a:ext cx="15"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9" name="Rectangle 341">
              <a:extLst>
                <a:ext uri="{FF2B5EF4-FFF2-40B4-BE49-F238E27FC236}">
                  <a16:creationId xmlns:a16="http://schemas.microsoft.com/office/drawing/2014/main" id="{6BC89F2E-E581-4D81-AFC8-B5E5E5043293}"/>
                </a:ext>
              </a:extLst>
            </p:cNvPr>
            <p:cNvSpPr>
              <a:spLocks noChangeArrowheads="1"/>
            </p:cNvSpPr>
            <p:nvPr/>
          </p:nvSpPr>
          <p:spPr bwMode="auto">
            <a:xfrm>
              <a:off x="691" y="3434"/>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0.04</a:t>
              </a:r>
              <a:endParaRPr lang="en-US" altLang="en-US" sz="1000"/>
            </a:p>
          </p:txBody>
        </p:sp>
        <p:sp>
          <p:nvSpPr>
            <p:cNvPr id="2390" name="Line 342">
              <a:extLst>
                <a:ext uri="{FF2B5EF4-FFF2-40B4-BE49-F238E27FC236}">
                  <a16:creationId xmlns:a16="http://schemas.microsoft.com/office/drawing/2014/main" id="{12596FBC-0C7F-49D1-BF28-5F11532127ED}"/>
                </a:ext>
              </a:extLst>
            </p:cNvPr>
            <p:cNvSpPr>
              <a:spLocks noChangeShapeType="1"/>
            </p:cNvSpPr>
            <p:nvPr/>
          </p:nvSpPr>
          <p:spPr bwMode="auto">
            <a:xfrm>
              <a:off x="866" y="3346"/>
              <a:ext cx="12"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1" name="Line 343">
              <a:extLst>
                <a:ext uri="{FF2B5EF4-FFF2-40B4-BE49-F238E27FC236}">
                  <a16:creationId xmlns:a16="http://schemas.microsoft.com/office/drawing/2014/main" id="{A3FF9007-3D74-41AE-AD8C-AD15A9E113D8}"/>
                </a:ext>
              </a:extLst>
            </p:cNvPr>
            <p:cNvSpPr>
              <a:spLocks noChangeShapeType="1"/>
            </p:cNvSpPr>
            <p:nvPr/>
          </p:nvSpPr>
          <p:spPr bwMode="auto">
            <a:xfrm flipH="1">
              <a:off x="2131" y="3346"/>
              <a:ext cx="15"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2" name="Rectangle 344">
              <a:extLst>
                <a:ext uri="{FF2B5EF4-FFF2-40B4-BE49-F238E27FC236}">
                  <a16:creationId xmlns:a16="http://schemas.microsoft.com/office/drawing/2014/main" id="{C1D1E66D-A44C-40D9-9F37-63987380D6A3}"/>
                </a:ext>
              </a:extLst>
            </p:cNvPr>
            <p:cNvSpPr>
              <a:spLocks noChangeArrowheads="1"/>
            </p:cNvSpPr>
            <p:nvPr/>
          </p:nvSpPr>
          <p:spPr bwMode="auto">
            <a:xfrm>
              <a:off x="691" y="3310"/>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0.05</a:t>
              </a:r>
              <a:endParaRPr lang="en-US" altLang="en-US" sz="1000"/>
            </a:p>
          </p:txBody>
        </p:sp>
        <p:sp>
          <p:nvSpPr>
            <p:cNvPr id="2393" name="Line 345">
              <a:extLst>
                <a:ext uri="{FF2B5EF4-FFF2-40B4-BE49-F238E27FC236}">
                  <a16:creationId xmlns:a16="http://schemas.microsoft.com/office/drawing/2014/main" id="{43EF1367-66FA-445E-AE2C-6AB22CE787A0}"/>
                </a:ext>
              </a:extLst>
            </p:cNvPr>
            <p:cNvSpPr>
              <a:spLocks noChangeShapeType="1"/>
            </p:cNvSpPr>
            <p:nvPr/>
          </p:nvSpPr>
          <p:spPr bwMode="auto">
            <a:xfrm>
              <a:off x="866" y="3222"/>
              <a:ext cx="12"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4" name="Line 346">
              <a:extLst>
                <a:ext uri="{FF2B5EF4-FFF2-40B4-BE49-F238E27FC236}">
                  <a16:creationId xmlns:a16="http://schemas.microsoft.com/office/drawing/2014/main" id="{17296775-5C4E-4EAF-B98C-D6776E978F68}"/>
                </a:ext>
              </a:extLst>
            </p:cNvPr>
            <p:cNvSpPr>
              <a:spLocks noChangeShapeType="1"/>
            </p:cNvSpPr>
            <p:nvPr/>
          </p:nvSpPr>
          <p:spPr bwMode="auto">
            <a:xfrm flipH="1">
              <a:off x="2131" y="3222"/>
              <a:ext cx="15" cy="0"/>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5" name="Rectangle 347">
              <a:extLst>
                <a:ext uri="{FF2B5EF4-FFF2-40B4-BE49-F238E27FC236}">
                  <a16:creationId xmlns:a16="http://schemas.microsoft.com/office/drawing/2014/main" id="{5A793C27-4088-48C2-A819-0E3EB9A09C37}"/>
                </a:ext>
              </a:extLst>
            </p:cNvPr>
            <p:cNvSpPr>
              <a:spLocks noChangeArrowheads="1"/>
            </p:cNvSpPr>
            <p:nvPr/>
          </p:nvSpPr>
          <p:spPr bwMode="auto">
            <a:xfrm>
              <a:off x="691" y="3185"/>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0.06</a:t>
              </a:r>
              <a:endParaRPr lang="en-US" altLang="en-US" sz="1000"/>
            </a:p>
          </p:txBody>
        </p:sp>
        <p:sp>
          <p:nvSpPr>
            <p:cNvPr id="2396" name="Line 348">
              <a:extLst>
                <a:ext uri="{FF2B5EF4-FFF2-40B4-BE49-F238E27FC236}">
                  <a16:creationId xmlns:a16="http://schemas.microsoft.com/office/drawing/2014/main" id="{E5A204CF-C7FB-46D9-ACB6-4983F5E618B0}"/>
                </a:ext>
              </a:extLst>
            </p:cNvPr>
            <p:cNvSpPr>
              <a:spLocks noChangeShapeType="1"/>
            </p:cNvSpPr>
            <p:nvPr/>
          </p:nvSpPr>
          <p:spPr bwMode="auto">
            <a:xfrm>
              <a:off x="866" y="3097"/>
              <a:ext cx="12"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7" name="Line 349">
              <a:extLst>
                <a:ext uri="{FF2B5EF4-FFF2-40B4-BE49-F238E27FC236}">
                  <a16:creationId xmlns:a16="http://schemas.microsoft.com/office/drawing/2014/main" id="{B67DBA73-0131-48F6-8FC0-B77B4EEE85D9}"/>
                </a:ext>
              </a:extLst>
            </p:cNvPr>
            <p:cNvSpPr>
              <a:spLocks noChangeShapeType="1"/>
            </p:cNvSpPr>
            <p:nvPr/>
          </p:nvSpPr>
          <p:spPr bwMode="auto">
            <a:xfrm flipH="1">
              <a:off x="2131" y="3097"/>
              <a:ext cx="15"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8" name="Rectangle 350">
              <a:extLst>
                <a:ext uri="{FF2B5EF4-FFF2-40B4-BE49-F238E27FC236}">
                  <a16:creationId xmlns:a16="http://schemas.microsoft.com/office/drawing/2014/main" id="{12202768-03F4-4D6D-9127-EF54BA90DDA7}"/>
                </a:ext>
              </a:extLst>
            </p:cNvPr>
            <p:cNvSpPr>
              <a:spLocks noChangeArrowheads="1"/>
            </p:cNvSpPr>
            <p:nvPr/>
          </p:nvSpPr>
          <p:spPr bwMode="auto">
            <a:xfrm>
              <a:off x="691" y="3061"/>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0.07</a:t>
              </a:r>
              <a:endParaRPr lang="en-US" altLang="en-US" sz="1000"/>
            </a:p>
          </p:txBody>
        </p:sp>
        <p:sp>
          <p:nvSpPr>
            <p:cNvPr id="2399" name="Line 351">
              <a:extLst>
                <a:ext uri="{FF2B5EF4-FFF2-40B4-BE49-F238E27FC236}">
                  <a16:creationId xmlns:a16="http://schemas.microsoft.com/office/drawing/2014/main" id="{3023AE88-DE18-429D-8161-AA1515A5B0ED}"/>
                </a:ext>
              </a:extLst>
            </p:cNvPr>
            <p:cNvSpPr>
              <a:spLocks noChangeShapeType="1"/>
            </p:cNvSpPr>
            <p:nvPr/>
          </p:nvSpPr>
          <p:spPr bwMode="auto">
            <a:xfrm>
              <a:off x="866" y="2975"/>
              <a:ext cx="12"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0" name="Line 352">
              <a:extLst>
                <a:ext uri="{FF2B5EF4-FFF2-40B4-BE49-F238E27FC236}">
                  <a16:creationId xmlns:a16="http://schemas.microsoft.com/office/drawing/2014/main" id="{A79E07D6-B724-4672-AF3C-E8FC527B07FE}"/>
                </a:ext>
              </a:extLst>
            </p:cNvPr>
            <p:cNvSpPr>
              <a:spLocks noChangeShapeType="1"/>
            </p:cNvSpPr>
            <p:nvPr/>
          </p:nvSpPr>
          <p:spPr bwMode="auto">
            <a:xfrm flipH="1">
              <a:off x="2131" y="2975"/>
              <a:ext cx="15"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1" name="Rectangle 353">
              <a:extLst>
                <a:ext uri="{FF2B5EF4-FFF2-40B4-BE49-F238E27FC236}">
                  <a16:creationId xmlns:a16="http://schemas.microsoft.com/office/drawing/2014/main" id="{AC1FCA65-C2CE-402F-993E-D2622BD47422}"/>
                </a:ext>
              </a:extLst>
            </p:cNvPr>
            <p:cNvSpPr>
              <a:spLocks noChangeArrowheads="1"/>
            </p:cNvSpPr>
            <p:nvPr/>
          </p:nvSpPr>
          <p:spPr bwMode="auto">
            <a:xfrm>
              <a:off x="691" y="2939"/>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0.08</a:t>
              </a:r>
              <a:endParaRPr lang="en-US" altLang="en-US" sz="1000"/>
            </a:p>
          </p:txBody>
        </p:sp>
        <p:sp>
          <p:nvSpPr>
            <p:cNvPr id="2402" name="Freeform 354">
              <a:extLst>
                <a:ext uri="{FF2B5EF4-FFF2-40B4-BE49-F238E27FC236}">
                  <a16:creationId xmlns:a16="http://schemas.microsoft.com/office/drawing/2014/main" id="{A3F14648-B39F-4E85-88C4-4C0454AB97F7}"/>
                </a:ext>
              </a:extLst>
            </p:cNvPr>
            <p:cNvSpPr>
              <a:spLocks/>
            </p:cNvSpPr>
            <p:nvPr/>
          </p:nvSpPr>
          <p:spPr bwMode="auto">
            <a:xfrm>
              <a:off x="866" y="3016"/>
              <a:ext cx="811" cy="950"/>
            </a:xfrm>
            <a:custGeom>
              <a:avLst/>
              <a:gdLst>
                <a:gd name="T0" fmla="*/ 19 w 1319"/>
                <a:gd name="T1" fmla="*/ 1145 h 1571"/>
                <a:gd name="T2" fmla="*/ 48 w 1319"/>
                <a:gd name="T3" fmla="*/ 1461 h 1571"/>
                <a:gd name="T4" fmla="*/ 82 w 1319"/>
                <a:gd name="T5" fmla="*/ 1532 h 1571"/>
                <a:gd name="T6" fmla="*/ 110 w 1319"/>
                <a:gd name="T7" fmla="*/ 1461 h 1571"/>
                <a:gd name="T8" fmla="*/ 144 w 1319"/>
                <a:gd name="T9" fmla="*/ 1384 h 1571"/>
                <a:gd name="T10" fmla="*/ 173 w 1319"/>
                <a:gd name="T11" fmla="*/ 1307 h 1571"/>
                <a:gd name="T12" fmla="*/ 206 w 1319"/>
                <a:gd name="T13" fmla="*/ 1221 h 1571"/>
                <a:gd name="T14" fmla="*/ 235 w 1319"/>
                <a:gd name="T15" fmla="*/ 1130 h 1571"/>
                <a:gd name="T16" fmla="*/ 269 w 1319"/>
                <a:gd name="T17" fmla="*/ 1030 h 1571"/>
                <a:gd name="T18" fmla="*/ 297 w 1319"/>
                <a:gd name="T19" fmla="*/ 915 h 1571"/>
                <a:gd name="T20" fmla="*/ 331 w 1319"/>
                <a:gd name="T21" fmla="*/ 752 h 1571"/>
                <a:gd name="T22" fmla="*/ 360 w 1319"/>
                <a:gd name="T23" fmla="*/ 537 h 1571"/>
                <a:gd name="T24" fmla="*/ 393 w 1319"/>
                <a:gd name="T25" fmla="*/ 302 h 1571"/>
                <a:gd name="T26" fmla="*/ 422 w 1319"/>
                <a:gd name="T27" fmla="*/ 101 h 1571"/>
                <a:gd name="T28" fmla="*/ 456 w 1319"/>
                <a:gd name="T29" fmla="*/ 5 h 1571"/>
                <a:gd name="T30" fmla="*/ 484 w 1319"/>
                <a:gd name="T31" fmla="*/ 39 h 1571"/>
                <a:gd name="T32" fmla="*/ 518 w 1319"/>
                <a:gd name="T33" fmla="*/ 177 h 1571"/>
                <a:gd name="T34" fmla="*/ 551 w 1319"/>
                <a:gd name="T35" fmla="*/ 364 h 1571"/>
                <a:gd name="T36" fmla="*/ 580 w 1319"/>
                <a:gd name="T37" fmla="*/ 546 h 1571"/>
                <a:gd name="T38" fmla="*/ 614 w 1319"/>
                <a:gd name="T39" fmla="*/ 709 h 1571"/>
                <a:gd name="T40" fmla="*/ 642 w 1319"/>
                <a:gd name="T41" fmla="*/ 853 h 1571"/>
                <a:gd name="T42" fmla="*/ 676 w 1319"/>
                <a:gd name="T43" fmla="*/ 996 h 1571"/>
                <a:gd name="T44" fmla="*/ 705 w 1319"/>
                <a:gd name="T45" fmla="*/ 1140 h 1571"/>
                <a:gd name="T46" fmla="*/ 738 w 1319"/>
                <a:gd name="T47" fmla="*/ 1274 h 1571"/>
                <a:gd name="T48" fmla="*/ 767 w 1319"/>
                <a:gd name="T49" fmla="*/ 1389 h 1571"/>
                <a:gd name="T50" fmla="*/ 801 w 1319"/>
                <a:gd name="T51" fmla="*/ 1465 h 1571"/>
                <a:gd name="T52" fmla="*/ 829 w 1319"/>
                <a:gd name="T53" fmla="*/ 1518 h 1571"/>
                <a:gd name="T54" fmla="*/ 863 w 1319"/>
                <a:gd name="T55" fmla="*/ 1542 h 1571"/>
                <a:gd name="T56" fmla="*/ 892 w 1319"/>
                <a:gd name="T57" fmla="*/ 1552 h 1571"/>
                <a:gd name="T58" fmla="*/ 925 w 1319"/>
                <a:gd name="T59" fmla="*/ 1556 h 1571"/>
                <a:gd name="T60" fmla="*/ 954 w 1319"/>
                <a:gd name="T61" fmla="*/ 1556 h 1571"/>
                <a:gd name="T62" fmla="*/ 988 w 1319"/>
                <a:gd name="T63" fmla="*/ 1556 h 1571"/>
                <a:gd name="T64" fmla="*/ 1016 w 1319"/>
                <a:gd name="T65" fmla="*/ 1556 h 1571"/>
                <a:gd name="T66" fmla="*/ 1050 w 1319"/>
                <a:gd name="T67" fmla="*/ 1561 h 1571"/>
                <a:gd name="T68" fmla="*/ 1079 w 1319"/>
                <a:gd name="T69" fmla="*/ 1566 h 1571"/>
                <a:gd name="T70" fmla="*/ 1112 w 1319"/>
                <a:gd name="T71" fmla="*/ 1566 h 1571"/>
                <a:gd name="T72" fmla="*/ 1141 w 1319"/>
                <a:gd name="T73" fmla="*/ 1566 h 1571"/>
                <a:gd name="T74" fmla="*/ 1175 w 1319"/>
                <a:gd name="T75" fmla="*/ 1566 h 1571"/>
                <a:gd name="T76" fmla="*/ 1203 w 1319"/>
                <a:gd name="T77" fmla="*/ 1566 h 1571"/>
                <a:gd name="T78" fmla="*/ 1237 w 1319"/>
                <a:gd name="T79" fmla="*/ 1566 h 1571"/>
                <a:gd name="T80" fmla="*/ 1266 w 1319"/>
                <a:gd name="T81" fmla="*/ 1561 h 1571"/>
                <a:gd name="T82" fmla="*/ 1299 w 1319"/>
                <a:gd name="T83" fmla="*/ 1561 h 15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319" h="1571">
                  <a:moveTo>
                    <a:pt x="0" y="1571"/>
                  </a:moveTo>
                  <a:lnTo>
                    <a:pt x="10" y="685"/>
                  </a:lnTo>
                  <a:lnTo>
                    <a:pt x="19" y="1145"/>
                  </a:lnTo>
                  <a:lnTo>
                    <a:pt x="29" y="1307"/>
                  </a:lnTo>
                  <a:lnTo>
                    <a:pt x="38" y="1398"/>
                  </a:lnTo>
                  <a:lnTo>
                    <a:pt x="48" y="1461"/>
                  </a:lnTo>
                  <a:lnTo>
                    <a:pt x="62" y="1499"/>
                  </a:lnTo>
                  <a:lnTo>
                    <a:pt x="72" y="1528"/>
                  </a:lnTo>
                  <a:lnTo>
                    <a:pt x="82" y="1532"/>
                  </a:lnTo>
                  <a:lnTo>
                    <a:pt x="91" y="1513"/>
                  </a:lnTo>
                  <a:lnTo>
                    <a:pt x="101" y="1485"/>
                  </a:lnTo>
                  <a:lnTo>
                    <a:pt x="110" y="1461"/>
                  </a:lnTo>
                  <a:lnTo>
                    <a:pt x="125" y="1437"/>
                  </a:lnTo>
                  <a:lnTo>
                    <a:pt x="134" y="1408"/>
                  </a:lnTo>
                  <a:lnTo>
                    <a:pt x="144" y="1384"/>
                  </a:lnTo>
                  <a:lnTo>
                    <a:pt x="153" y="1360"/>
                  </a:lnTo>
                  <a:lnTo>
                    <a:pt x="163" y="1331"/>
                  </a:lnTo>
                  <a:lnTo>
                    <a:pt x="173" y="1307"/>
                  </a:lnTo>
                  <a:lnTo>
                    <a:pt x="187" y="1279"/>
                  </a:lnTo>
                  <a:lnTo>
                    <a:pt x="197" y="1250"/>
                  </a:lnTo>
                  <a:lnTo>
                    <a:pt x="206" y="1221"/>
                  </a:lnTo>
                  <a:lnTo>
                    <a:pt x="216" y="1192"/>
                  </a:lnTo>
                  <a:lnTo>
                    <a:pt x="225" y="1159"/>
                  </a:lnTo>
                  <a:lnTo>
                    <a:pt x="235" y="1130"/>
                  </a:lnTo>
                  <a:lnTo>
                    <a:pt x="249" y="1097"/>
                  </a:lnTo>
                  <a:lnTo>
                    <a:pt x="259" y="1063"/>
                  </a:lnTo>
                  <a:lnTo>
                    <a:pt x="269" y="1030"/>
                  </a:lnTo>
                  <a:lnTo>
                    <a:pt x="278" y="996"/>
                  </a:lnTo>
                  <a:lnTo>
                    <a:pt x="288" y="958"/>
                  </a:lnTo>
                  <a:lnTo>
                    <a:pt x="297" y="915"/>
                  </a:lnTo>
                  <a:lnTo>
                    <a:pt x="312" y="867"/>
                  </a:lnTo>
                  <a:lnTo>
                    <a:pt x="321" y="809"/>
                  </a:lnTo>
                  <a:lnTo>
                    <a:pt x="331" y="752"/>
                  </a:lnTo>
                  <a:lnTo>
                    <a:pt x="340" y="685"/>
                  </a:lnTo>
                  <a:lnTo>
                    <a:pt x="350" y="613"/>
                  </a:lnTo>
                  <a:lnTo>
                    <a:pt x="360" y="537"/>
                  </a:lnTo>
                  <a:lnTo>
                    <a:pt x="374" y="460"/>
                  </a:lnTo>
                  <a:lnTo>
                    <a:pt x="384" y="379"/>
                  </a:lnTo>
                  <a:lnTo>
                    <a:pt x="393" y="302"/>
                  </a:lnTo>
                  <a:lnTo>
                    <a:pt x="403" y="225"/>
                  </a:lnTo>
                  <a:lnTo>
                    <a:pt x="412" y="158"/>
                  </a:lnTo>
                  <a:lnTo>
                    <a:pt x="422" y="101"/>
                  </a:lnTo>
                  <a:lnTo>
                    <a:pt x="436" y="53"/>
                  </a:lnTo>
                  <a:lnTo>
                    <a:pt x="446" y="19"/>
                  </a:lnTo>
                  <a:lnTo>
                    <a:pt x="456" y="5"/>
                  </a:lnTo>
                  <a:lnTo>
                    <a:pt x="465" y="0"/>
                  </a:lnTo>
                  <a:lnTo>
                    <a:pt x="475" y="15"/>
                  </a:lnTo>
                  <a:lnTo>
                    <a:pt x="484" y="39"/>
                  </a:lnTo>
                  <a:lnTo>
                    <a:pt x="499" y="77"/>
                  </a:lnTo>
                  <a:lnTo>
                    <a:pt x="508" y="125"/>
                  </a:lnTo>
                  <a:lnTo>
                    <a:pt x="518" y="177"/>
                  </a:lnTo>
                  <a:lnTo>
                    <a:pt x="527" y="235"/>
                  </a:lnTo>
                  <a:lnTo>
                    <a:pt x="537" y="302"/>
                  </a:lnTo>
                  <a:lnTo>
                    <a:pt x="551" y="364"/>
                  </a:lnTo>
                  <a:lnTo>
                    <a:pt x="561" y="426"/>
                  </a:lnTo>
                  <a:lnTo>
                    <a:pt x="571" y="489"/>
                  </a:lnTo>
                  <a:lnTo>
                    <a:pt x="580" y="546"/>
                  </a:lnTo>
                  <a:lnTo>
                    <a:pt x="590" y="604"/>
                  </a:lnTo>
                  <a:lnTo>
                    <a:pt x="599" y="656"/>
                  </a:lnTo>
                  <a:lnTo>
                    <a:pt x="614" y="709"/>
                  </a:lnTo>
                  <a:lnTo>
                    <a:pt x="623" y="757"/>
                  </a:lnTo>
                  <a:lnTo>
                    <a:pt x="633" y="805"/>
                  </a:lnTo>
                  <a:lnTo>
                    <a:pt x="642" y="853"/>
                  </a:lnTo>
                  <a:lnTo>
                    <a:pt x="652" y="900"/>
                  </a:lnTo>
                  <a:lnTo>
                    <a:pt x="662" y="948"/>
                  </a:lnTo>
                  <a:lnTo>
                    <a:pt x="676" y="996"/>
                  </a:lnTo>
                  <a:lnTo>
                    <a:pt x="686" y="1044"/>
                  </a:lnTo>
                  <a:lnTo>
                    <a:pt x="695" y="1092"/>
                  </a:lnTo>
                  <a:lnTo>
                    <a:pt x="705" y="1140"/>
                  </a:lnTo>
                  <a:lnTo>
                    <a:pt x="714" y="1188"/>
                  </a:lnTo>
                  <a:lnTo>
                    <a:pt x="724" y="1231"/>
                  </a:lnTo>
                  <a:lnTo>
                    <a:pt x="738" y="1274"/>
                  </a:lnTo>
                  <a:lnTo>
                    <a:pt x="748" y="1317"/>
                  </a:lnTo>
                  <a:lnTo>
                    <a:pt x="758" y="1350"/>
                  </a:lnTo>
                  <a:lnTo>
                    <a:pt x="767" y="1389"/>
                  </a:lnTo>
                  <a:lnTo>
                    <a:pt x="777" y="1418"/>
                  </a:lnTo>
                  <a:lnTo>
                    <a:pt x="786" y="1441"/>
                  </a:lnTo>
                  <a:lnTo>
                    <a:pt x="801" y="1465"/>
                  </a:lnTo>
                  <a:lnTo>
                    <a:pt x="810" y="1485"/>
                  </a:lnTo>
                  <a:lnTo>
                    <a:pt x="820" y="1504"/>
                  </a:lnTo>
                  <a:lnTo>
                    <a:pt x="829" y="1518"/>
                  </a:lnTo>
                  <a:lnTo>
                    <a:pt x="839" y="1528"/>
                  </a:lnTo>
                  <a:lnTo>
                    <a:pt x="849" y="1537"/>
                  </a:lnTo>
                  <a:lnTo>
                    <a:pt x="863" y="1542"/>
                  </a:lnTo>
                  <a:lnTo>
                    <a:pt x="873" y="1547"/>
                  </a:lnTo>
                  <a:lnTo>
                    <a:pt x="882" y="1552"/>
                  </a:lnTo>
                  <a:lnTo>
                    <a:pt x="892" y="1552"/>
                  </a:lnTo>
                  <a:lnTo>
                    <a:pt x="901" y="1552"/>
                  </a:lnTo>
                  <a:lnTo>
                    <a:pt x="911" y="1556"/>
                  </a:lnTo>
                  <a:lnTo>
                    <a:pt x="925" y="1556"/>
                  </a:lnTo>
                  <a:lnTo>
                    <a:pt x="935" y="1556"/>
                  </a:lnTo>
                  <a:lnTo>
                    <a:pt x="945" y="1556"/>
                  </a:lnTo>
                  <a:lnTo>
                    <a:pt x="954" y="1556"/>
                  </a:lnTo>
                  <a:lnTo>
                    <a:pt x="964" y="1556"/>
                  </a:lnTo>
                  <a:lnTo>
                    <a:pt x="973" y="1556"/>
                  </a:lnTo>
                  <a:lnTo>
                    <a:pt x="988" y="1556"/>
                  </a:lnTo>
                  <a:lnTo>
                    <a:pt x="997" y="1556"/>
                  </a:lnTo>
                  <a:lnTo>
                    <a:pt x="1007" y="1556"/>
                  </a:lnTo>
                  <a:lnTo>
                    <a:pt x="1016" y="1556"/>
                  </a:lnTo>
                  <a:lnTo>
                    <a:pt x="1026" y="1556"/>
                  </a:lnTo>
                  <a:lnTo>
                    <a:pt x="1040" y="1561"/>
                  </a:lnTo>
                  <a:lnTo>
                    <a:pt x="1050" y="1561"/>
                  </a:lnTo>
                  <a:lnTo>
                    <a:pt x="1060" y="1561"/>
                  </a:lnTo>
                  <a:lnTo>
                    <a:pt x="1069" y="1561"/>
                  </a:lnTo>
                  <a:lnTo>
                    <a:pt x="1079" y="1566"/>
                  </a:lnTo>
                  <a:lnTo>
                    <a:pt x="1088" y="1566"/>
                  </a:lnTo>
                  <a:lnTo>
                    <a:pt x="1103" y="1566"/>
                  </a:lnTo>
                  <a:lnTo>
                    <a:pt x="1112" y="1566"/>
                  </a:lnTo>
                  <a:lnTo>
                    <a:pt x="1122" y="1566"/>
                  </a:lnTo>
                  <a:lnTo>
                    <a:pt x="1132" y="1566"/>
                  </a:lnTo>
                  <a:lnTo>
                    <a:pt x="1141" y="1566"/>
                  </a:lnTo>
                  <a:lnTo>
                    <a:pt x="1151" y="1566"/>
                  </a:lnTo>
                  <a:lnTo>
                    <a:pt x="1165" y="1566"/>
                  </a:lnTo>
                  <a:lnTo>
                    <a:pt x="1175" y="1566"/>
                  </a:lnTo>
                  <a:lnTo>
                    <a:pt x="1184" y="1566"/>
                  </a:lnTo>
                  <a:lnTo>
                    <a:pt x="1194" y="1566"/>
                  </a:lnTo>
                  <a:lnTo>
                    <a:pt x="1203" y="1566"/>
                  </a:lnTo>
                  <a:lnTo>
                    <a:pt x="1213" y="1566"/>
                  </a:lnTo>
                  <a:lnTo>
                    <a:pt x="1227" y="1566"/>
                  </a:lnTo>
                  <a:lnTo>
                    <a:pt x="1237" y="1566"/>
                  </a:lnTo>
                  <a:lnTo>
                    <a:pt x="1247" y="1566"/>
                  </a:lnTo>
                  <a:lnTo>
                    <a:pt x="1256" y="1566"/>
                  </a:lnTo>
                  <a:lnTo>
                    <a:pt x="1266" y="1561"/>
                  </a:lnTo>
                  <a:lnTo>
                    <a:pt x="1275" y="1561"/>
                  </a:lnTo>
                  <a:lnTo>
                    <a:pt x="1290" y="1561"/>
                  </a:lnTo>
                  <a:lnTo>
                    <a:pt x="1299" y="1561"/>
                  </a:lnTo>
                  <a:lnTo>
                    <a:pt x="1309" y="1566"/>
                  </a:lnTo>
                  <a:lnTo>
                    <a:pt x="1319" y="1566"/>
                  </a:lnTo>
                </a:path>
              </a:pathLst>
            </a:custGeom>
            <a:noFill/>
            <a:ln w="19050" cmpd="sng">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403" name="Freeform 355">
              <a:extLst>
                <a:ext uri="{FF2B5EF4-FFF2-40B4-BE49-F238E27FC236}">
                  <a16:creationId xmlns:a16="http://schemas.microsoft.com/office/drawing/2014/main" id="{74E9B0A8-0854-4176-96D8-B5CE3C693B61}"/>
                </a:ext>
              </a:extLst>
            </p:cNvPr>
            <p:cNvSpPr>
              <a:spLocks/>
            </p:cNvSpPr>
            <p:nvPr/>
          </p:nvSpPr>
          <p:spPr bwMode="auto">
            <a:xfrm>
              <a:off x="1677" y="3963"/>
              <a:ext cx="460" cy="1"/>
            </a:xfrm>
            <a:custGeom>
              <a:avLst/>
              <a:gdLst>
                <a:gd name="T0" fmla="*/ 9 w 748"/>
                <a:gd name="T1" fmla="*/ 33 w 748"/>
                <a:gd name="T2" fmla="*/ 52 w 748"/>
                <a:gd name="T3" fmla="*/ 71 w 748"/>
                <a:gd name="T4" fmla="*/ 95 w 748"/>
                <a:gd name="T5" fmla="*/ 115 w 748"/>
                <a:gd name="T6" fmla="*/ 134 w 748"/>
                <a:gd name="T7" fmla="*/ 158 w 748"/>
                <a:gd name="T8" fmla="*/ 177 w 748"/>
                <a:gd name="T9" fmla="*/ 196 w 748"/>
                <a:gd name="T10" fmla="*/ 220 w 748"/>
                <a:gd name="T11" fmla="*/ 239 w 748"/>
                <a:gd name="T12" fmla="*/ 258 w 748"/>
                <a:gd name="T13" fmla="*/ 282 w 748"/>
                <a:gd name="T14" fmla="*/ 302 w 748"/>
                <a:gd name="T15" fmla="*/ 321 w 748"/>
                <a:gd name="T16" fmla="*/ 345 w 748"/>
                <a:gd name="T17" fmla="*/ 364 w 748"/>
                <a:gd name="T18" fmla="*/ 383 w 748"/>
                <a:gd name="T19" fmla="*/ 407 w 748"/>
                <a:gd name="T20" fmla="*/ 426 w 748"/>
                <a:gd name="T21" fmla="*/ 445 w 748"/>
                <a:gd name="T22" fmla="*/ 469 w 748"/>
                <a:gd name="T23" fmla="*/ 489 w 748"/>
                <a:gd name="T24" fmla="*/ 508 w 748"/>
                <a:gd name="T25" fmla="*/ 532 w 748"/>
                <a:gd name="T26" fmla="*/ 551 w 748"/>
                <a:gd name="T27" fmla="*/ 570 w 748"/>
                <a:gd name="T28" fmla="*/ 594 w 748"/>
                <a:gd name="T29" fmla="*/ 613 w 748"/>
                <a:gd name="T30" fmla="*/ 632 w 748"/>
                <a:gd name="T31" fmla="*/ 656 w 748"/>
                <a:gd name="T32" fmla="*/ 676 w 748"/>
                <a:gd name="T33" fmla="*/ 695 w 748"/>
                <a:gd name="T34" fmla="*/ 719 w 748"/>
                <a:gd name="T35" fmla="*/ 738 w 748"/>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Lst>
              <a:rect l="0" t="0" r="r" b="b"/>
              <a:pathLst>
                <a:path w="748">
                  <a:moveTo>
                    <a:pt x="0" y="0"/>
                  </a:moveTo>
                  <a:lnTo>
                    <a:pt x="9" y="0"/>
                  </a:lnTo>
                  <a:lnTo>
                    <a:pt x="19" y="0"/>
                  </a:lnTo>
                  <a:lnTo>
                    <a:pt x="33" y="0"/>
                  </a:lnTo>
                  <a:lnTo>
                    <a:pt x="43" y="0"/>
                  </a:lnTo>
                  <a:lnTo>
                    <a:pt x="52" y="0"/>
                  </a:lnTo>
                  <a:lnTo>
                    <a:pt x="62" y="0"/>
                  </a:lnTo>
                  <a:lnTo>
                    <a:pt x="71" y="0"/>
                  </a:lnTo>
                  <a:lnTo>
                    <a:pt x="81" y="0"/>
                  </a:lnTo>
                  <a:lnTo>
                    <a:pt x="95" y="0"/>
                  </a:lnTo>
                  <a:lnTo>
                    <a:pt x="105" y="0"/>
                  </a:lnTo>
                  <a:lnTo>
                    <a:pt x="115" y="0"/>
                  </a:lnTo>
                  <a:lnTo>
                    <a:pt x="124" y="0"/>
                  </a:lnTo>
                  <a:lnTo>
                    <a:pt x="134" y="0"/>
                  </a:lnTo>
                  <a:lnTo>
                    <a:pt x="143" y="0"/>
                  </a:lnTo>
                  <a:lnTo>
                    <a:pt x="158" y="0"/>
                  </a:lnTo>
                  <a:lnTo>
                    <a:pt x="167" y="0"/>
                  </a:lnTo>
                  <a:lnTo>
                    <a:pt x="177" y="0"/>
                  </a:lnTo>
                  <a:lnTo>
                    <a:pt x="187" y="0"/>
                  </a:lnTo>
                  <a:lnTo>
                    <a:pt x="196" y="0"/>
                  </a:lnTo>
                  <a:lnTo>
                    <a:pt x="206" y="0"/>
                  </a:lnTo>
                  <a:lnTo>
                    <a:pt x="220" y="0"/>
                  </a:lnTo>
                  <a:lnTo>
                    <a:pt x="230" y="0"/>
                  </a:lnTo>
                  <a:lnTo>
                    <a:pt x="239" y="0"/>
                  </a:lnTo>
                  <a:lnTo>
                    <a:pt x="249" y="0"/>
                  </a:lnTo>
                  <a:lnTo>
                    <a:pt x="258" y="0"/>
                  </a:lnTo>
                  <a:lnTo>
                    <a:pt x="273" y="0"/>
                  </a:lnTo>
                  <a:lnTo>
                    <a:pt x="282" y="0"/>
                  </a:lnTo>
                  <a:lnTo>
                    <a:pt x="292" y="0"/>
                  </a:lnTo>
                  <a:lnTo>
                    <a:pt x="302" y="0"/>
                  </a:lnTo>
                  <a:lnTo>
                    <a:pt x="311" y="0"/>
                  </a:lnTo>
                  <a:lnTo>
                    <a:pt x="321" y="0"/>
                  </a:lnTo>
                  <a:lnTo>
                    <a:pt x="335" y="0"/>
                  </a:lnTo>
                  <a:lnTo>
                    <a:pt x="345" y="0"/>
                  </a:lnTo>
                  <a:lnTo>
                    <a:pt x="354" y="0"/>
                  </a:lnTo>
                  <a:lnTo>
                    <a:pt x="364" y="0"/>
                  </a:lnTo>
                  <a:lnTo>
                    <a:pt x="374" y="0"/>
                  </a:lnTo>
                  <a:lnTo>
                    <a:pt x="383" y="0"/>
                  </a:lnTo>
                  <a:lnTo>
                    <a:pt x="397" y="0"/>
                  </a:lnTo>
                  <a:lnTo>
                    <a:pt x="407" y="0"/>
                  </a:lnTo>
                  <a:lnTo>
                    <a:pt x="417" y="0"/>
                  </a:lnTo>
                  <a:lnTo>
                    <a:pt x="426" y="0"/>
                  </a:lnTo>
                  <a:lnTo>
                    <a:pt x="436" y="0"/>
                  </a:lnTo>
                  <a:lnTo>
                    <a:pt x="445" y="0"/>
                  </a:lnTo>
                  <a:lnTo>
                    <a:pt x="460" y="0"/>
                  </a:lnTo>
                  <a:lnTo>
                    <a:pt x="469" y="0"/>
                  </a:lnTo>
                  <a:lnTo>
                    <a:pt x="479" y="0"/>
                  </a:lnTo>
                  <a:lnTo>
                    <a:pt x="489" y="0"/>
                  </a:lnTo>
                  <a:lnTo>
                    <a:pt x="498" y="0"/>
                  </a:lnTo>
                  <a:lnTo>
                    <a:pt x="508" y="0"/>
                  </a:lnTo>
                  <a:lnTo>
                    <a:pt x="522" y="0"/>
                  </a:lnTo>
                  <a:lnTo>
                    <a:pt x="532" y="0"/>
                  </a:lnTo>
                  <a:lnTo>
                    <a:pt x="541" y="0"/>
                  </a:lnTo>
                  <a:lnTo>
                    <a:pt x="551" y="0"/>
                  </a:lnTo>
                  <a:lnTo>
                    <a:pt x="561" y="0"/>
                  </a:lnTo>
                  <a:lnTo>
                    <a:pt x="570" y="0"/>
                  </a:lnTo>
                  <a:lnTo>
                    <a:pt x="584" y="0"/>
                  </a:lnTo>
                  <a:lnTo>
                    <a:pt x="594" y="0"/>
                  </a:lnTo>
                  <a:lnTo>
                    <a:pt x="604" y="0"/>
                  </a:lnTo>
                  <a:lnTo>
                    <a:pt x="613" y="0"/>
                  </a:lnTo>
                  <a:lnTo>
                    <a:pt x="623" y="0"/>
                  </a:lnTo>
                  <a:lnTo>
                    <a:pt x="632" y="0"/>
                  </a:lnTo>
                  <a:lnTo>
                    <a:pt x="647" y="0"/>
                  </a:lnTo>
                  <a:lnTo>
                    <a:pt x="656" y="0"/>
                  </a:lnTo>
                  <a:lnTo>
                    <a:pt x="666" y="0"/>
                  </a:lnTo>
                  <a:lnTo>
                    <a:pt x="676" y="0"/>
                  </a:lnTo>
                  <a:lnTo>
                    <a:pt x="685" y="0"/>
                  </a:lnTo>
                  <a:lnTo>
                    <a:pt x="695" y="0"/>
                  </a:lnTo>
                  <a:lnTo>
                    <a:pt x="709" y="0"/>
                  </a:lnTo>
                  <a:lnTo>
                    <a:pt x="719" y="0"/>
                  </a:lnTo>
                  <a:lnTo>
                    <a:pt x="728" y="0"/>
                  </a:lnTo>
                  <a:lnTo>
                    <a:pt x="738" y="0"/>
                  </a:lnTo>
                  <a:lnTo>
                    <a:pt x="748" y="0"/>
                  </a:lnTo>
                </a:path>
              </a:pathLst>
            </a:custGeom>
            <a:noFill/>
            <a:ln w="0">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405" name="Freeform 357">
              <a:extLst>
                <a:ext uri="{FF2B5EF4-FFF2-40B4-BE49-F238E27FC236}">
                  <a16:creationId xmlns:a16="http://schemas.microsoft.com/office/drawing/2014/main" id="{A9FDF4F3-DA02-4E0F-8DDD-C2DD34735809}"/>
                </a:ext>
              </a:extLst>
            </p:cNvPr>
            <p:cNvSpPr>
              <a:spLocks/>
            </p:cNvSpPr>
            <p:nvPr/>
          </p:nvSpPr>
          <p:spPr bwMode="auto">
            <a:xfrm>
              <a:off x="1677" y="3963"/>
              <a:ext cx="460" cy="3"/>
            </a:xfrm>
            <a:custGeom>
              <a:avLst/>
              <a:gdLst>
                <a:gd name="T0" fmla="*/ 9 w 748"/>
                <a:gd name="T1" fmla="*/ 0 h 5"/>
                <a:gd name="T2" fmla="*/ 33 w 748"/>
                <a:gd name="T3" fmla="*/ 0 h 5"/>
                <a:gd name="T4" fmla="*/ 52 w 748"/>
                <a:gd name="T5" fmla="*/ 0 h 5"/>
                <a:gd name="T6" fmla="*/ 71 w 748"/>
                <a:gd name="T7" fmla="*/ 0 h 5"/>
                <a:gd name="T8" fmla="*/ 95 w 748"/>
                <a:gd name="T9" fmla="*/ 0 h 5"/>
                <a:gd name="T10" fmla="*/ 115 w 748"/>
                <a:gd name="T11" fmla="*/ 0 h 5"/>
                <a:gd name="T12" fmla="*/ 134 w 748"/>
                <a:gd name="T13" fmla="*/ 0 h 5"/>
                <a:gd name="T14" fmla="*/ 158 w 748"/>
                <a:gd name="T15" fmla="*/ 0 h 5"/>
                <a:gd name="T16" fmla="*/ 177 w 748"/>
                <a:gd name="T17" fmla="*/ 0 h 5"/>
                <a:gd name="T18" fmla="*/ 196 w 748"/>
                <a:gd name="T19" fmla="*/ 0 h 5"/>
                <a:gd name="T20" fmla="*/ 220 w 748"/>
                <a:gd name="T21" fmla="*/ 0 h 5"/>
                <a:gd name="T22" fmla="*/ 239 w 748"/>
                <a:gd name="T23" fmla="*/ 0 h 5"/>
                <a:gd name="T24" fmla="*/ 258 w 748"/>
                <a:gd name="T25" fmla="*/ 0 h 5"/>
                <a:gd name="T26" fmla="*/ 282 w 748"/>
                <a:gd name="T27" fmla="*/ 0 h 5"/>
                <a:gd name="T28" fmla="*/ 302 w 748"/>
                <a:gd name="T29" fmla="*/ 0 h 5"/>
                <a:gd name="T30" fmla="*/ 321 w 748"/>
                <a:gd name="T31" fmla="*/ 0 h 5"/>
                <a:gd name="T32" fmla="*/ 345 w 748"/>
                <a:gd name="T33" fmla="*/ 0 h 5"/>
                <a:gd name="T34" fmla="*/ 364 w 748"/>
                <a:gd name="T35" fmla="*/ 0 h 5"/>
                <a:gd name="T36" fmla="*/ 383 w 748"/>
                <a:gd name="T37" fmla="*/ 0 h 5"/>
                <a:gd name="T38" fmla="*/ 407 w 748"/>
                <a:gd name="T39" fmla="*/ 0 h 5"/>
                <a:gd name="T40" fmla="*/ 426 w 748"/>
                <a:gd name="T41" fmla="*/ 0 h 5"/>
                <a:gd name="T42" fmla="*/ 445 w 748"/>
                <a:gd name="T43" fmla="*/ 0 h 5"/>
                <a:gd name="T44" fmla="*/ 469 w 748"/>
                <a:gd name="T45" fmla="*/ 0 h 5"/>
                <a:gd name="T46" fmla="*/ 489 w 748"/>
                <a:gd name="T47" fmla="*/ 0 h 5"/>
                <a:gd name="T48" fmla="*/ 508 w 748"/>
                <a:gd name="T49" fmla="*/ 0 h 5"/>
                <a:gd name="T50" fmla="*/ 532 w 748"/>
                <a:gd name="T51" fmla="*/ 0 h 5"/>
                <a:gd name="T52" fmla="*/ 551 w 748"/>
                <a:gd name="T53" fmla="*/ 0 h 5"/>
                <a:gd name="T54" fmla="*/ 570 w 748"/>
                <a:gd name="T55" fmla="*/ 0 h 5"/>
                <a:gd name="T56" fmla="*/ 594 w 748"/>
                <a:gd name="T57" fmla="*/ 0 h 5"/>
                <a:gd name="T58" fmla="*/ 613 w 748"/>
                <a:gd name="T59" fmla="*/ 0 h 5"/>
                <a:gd name="T60" fmla="*/ 632 w 748"/>
                <a:gd name="T61" fmla="*/ 0 h 5"/>
                <a:gd name="T62" fmla="*/ 656 w 748"/>
                <a:gd name="T63" fmla="*/ 0 h 5"/>
                <a:gd name="T64" fmla="*/ 676 w 748"/>
                <a:gd name="T65" fmla="*/ 0 h 5"/>
                <a:gd name="T66" fmla="*/ 695 w 748"/>
                <a:gd name="T67" fmla="*/ 0 h 5"/>
                <a:gd name="T68" fmla="*/ 719 w 748"/>
                <a:gd name="T69" fmla="*/ 0 h 5"/>
                <a:gd name="T70" fmla="*/ 738 w 748"/>
                <a:gd name="T71" fmla="*/ 5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748" h="5">
                  <a:moveTo>
                    <a:pt x="0" y="0"/>
                  </a:moveTo>
                  <a:lnTo>
                    <a:pt x="9" y="0"/>
                  </a:lnTo>
                  <a:lnTo>
                    <a:pt x="19" y="0"/>
                  </a:lnTo>
                  <a:lnTo>
                    <a:pt x="33" y="0"/>
                  </a:lnTo>
                  <a:lnTo>
                    <a:pt x="43" y="0"/>
                  </a:lnTo>
                  <a:lnTo>
                    <a:pt x="52" y="0"/>
                  </a:lnTo>
                  <a:lnTo>
                    <a:pt x="62" y="0"/>
                  </a:lnTo>
                  <a:lnTo>
                    <a:pt x="71" y="0"/>
                  </a:lnTo>
                  <a:lnTo>
                    <a:pt x="81" y="0"/>
                  </a:lnTo>
                  <a:lnTo>
                    <a:pt x="95" y="0"/>
                  </a:lnTo>
                  <a:lnTo>
                    <a:pt x="105" y="0"/>
                  </a:lnTo>
                  <a:lnTo>
                    <a:pt x="115" y="0"/>
                  </a:lnTo>
                  <a:lnTo>
                    <a:pt x="124" y="0"/>
                  </a:lnTo>
                  <a:lnTo>
                    <a:pt x="134" y="0"/>
                  </a:lnTo>
                  <a:lnTo>
                    <a:pt x="143" y="0"/>
                  </a:lnTo>
                  <a:lnTo>
                    <a:pt x="158" y="0"/>
                  </a:lnTo>
                  <a:lnTo>
                    <a:pt x="167" y="0"/>
                  </a:lnTo>
                  <a:lnTo>
                    <a:pt x="177" y="0"/>
                  </a:lnTo>
                  <a:lnTo>
                    <a:pt x="187" y="0"/>
                  </a:lnTo>
                  <a:lnTo>
                    <a:pt x="196" y="0"/>
                  </a:lnTo>
                  <a:lnTo>
                    <a:pt x="206" y="0"/>
                  </a:lnTo>
                  <a:lnTo>
                    <a:pt x="220" y="0"/>
                  </a:lnTo>
                  <a:lnTo>
                    <a:pt x="230" y="0"/>
                  </a:lnTo>
                  <a:lnTo>
                    <a:pt x="239" y="0"/>
                  </a:lnTo>
                  <a:lnTo>
                    <a:pt x="249" y="0"/>
                  </a:lnTo>
                  <a:lnTo>
                    <a:pt x="258" y="0"/>
                  </a:lnTo>
                  <a:lnTo>
                    <a:pt x="273" y="0"/>
                  </a:lnTo>
                  <a:lnTo>
                    <a:pt x="282" y="0"/>
                  </a:lnTo>
                  <a:lnTo>
                    <a:pt x="292" y="0"/>
                  </a:lnTo>
                  <a:lnTo>
                    <a:pt x="302" y="0"/>
                  </a:lnTo>
                  <a:lnTo>
                    <a:pt x="311" y="0"/>
                  </a:lnTo>
                  <a:lnTo>
                    <a:pt x="321" y="0"/>
                  </a:lnTo>
                  <a:lnTo>
                    <a:pt x="335" y="0"/>
                  </a:lnTo>
                  <a:lnTo>
                    <a:pt x="345" y="0"/>
                  </a:lnTo>
                  <a:lnTo>
                    <a:pt x="354" y="0"/>
                  </a:lnTo>
                  <a:lnTo>
                    <a:pt x="364" y="0"/>
                  </a:lnTo>
                  <a:lnTo>
                    <a:pt x="374" y="0"/>
                  </a:lnTo>
                  <a:lnTo>
                    <a:pt x="383" y="0"/>
                  </a:lnTo>
                  <a:lnTo>
                    <a:pt x="397" y="0"/>
                  </a:lnTo>
                  <a:lnTo>
                    <a:pt x="407" y="0"/>
                  </a:lnTo>
                  <a:lnTo>
                    <a:pt x="417" y="0"/>
                  </a:lnTo>
                  <a:lnTo>
                    <a:pt x="426" y="0"/>
                  </a:lnTo>
                  <a:lnTo>
                    <a:pt x="436" y="0"/>
                  </a:lnTo>
                  <a:lnTo>
                    <a:pt x="445" y="0"/>
                  </a:lnTo>
                  <a:lnTo>
                    <a:pt x="460" y="0"/>
                  </a:lnTo>
                  <a:lnTo>
                    <a:pt x="469" y="0"/>
                  </a:lnTo>
                  <a:lnTo>
                    <a:pt x="479" y="0"/>
                  </a:lnTo>
                  <a:lnTo>
                    <a:pt x="489" y="0"/>
                  </a:lnTo>
                  <a:lnTo>
                    <a:pt x="498" y="0"/>
                  </a:lnTo>
                  <a:lnTo>
                    <a:pt x="508" y="0"/>
                  </a:lnTo>
                  <a:lnTo>
                    <a:pt x="522" y="0"/>
                  </a:lnTo>
                  <a:lnTo>
                    <a:pt x="532" y="0"/>
                  </a:lnTo>
                  <a:lnTo>
                    <a:pt x="541" y="0"/>
                  </a:lnTo>
                  <a:lnTo>
                    <a:pt x="551" y="0"/>
                  </a:lnTo>
                  <a:lnTo>
                    <a:pt x="561" y="0"/>
                  </a:lnTo>
                  <a:lnTo>
                    <a:pt x="570" y="0"/>
                  </a:lnTo>
                  <a:lnTo>
                    <a:pt x="584" y="0"/>
                  </a:lnTo>
                  <a:lnTo>
                    <a:pt x="594" y="0"/>
                  </a:lnTo>
                  <a:lnTo>
                    <a:pt x="604" y="0"/>
                  </a:lnTo>
                  <a:lnTo>
                    <a:pt x="613" y="0"/>
                  </a:lnTo>
                  <a:lnTo>
                    <a:pt x="623" y="0"/>
                  </a:lnTo>
                  <a:lnTo>
                    <a:pt x="632" y="0"/>
                  </a:lnTo>
                  <a:lnTo>
                    <a:pt x="647" y="0"/>
                  </a:lnTo>
                  <a:lnTo>
                    <a:pt x="656" y="0"/>
                  </a:lnTo>
                  <a:lnTo>
                    <a:pt x="666" y="0"/>
                  </a:lnTo>
                  <a:lnTo>
                    <a:pt x="676" y="0"/>
                  </a:lnTo>
                  <a:lnTo>
                    <a:pt x="685" y="0"/>
                  </a:lnTo>
                  <a:lnTo>
                    <a:pt x="695" y="0"/>
                  </a:lnTo>
                  <a:lnTo>
                    <a:pt x="709" y="0"/>
                  </a:lnTo>
                  <a:lnTo>
                    <a:pt x="719" y="0"/>
                  </a:lnTo>
                  <a:lnTo>
                    <a:pt x="728" y="5"/>
                  </a:lnTo>
                  <a:lnTo>
                    <a:pt x="738" y="5"/>
                  </a:lnTo>
                  <a:lnTo>
                    <a:pt x="748" y="5"/>
                  </a:lnTo>
                </a:path>
              </a:pathLst>
            </a:custGeom>
            <a:noFill/>
            <a:ln w="0">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406" name="Text Box 358">
              <a:extLst>
                <a:ext uri="{FF2B5EF4-FFF2-40B4-BE49-F238E27FC236}">
                  <a16:creationId xmlns:a16="http://schemas.microsoft.com/office/drawing/2014/main" id="{16A2D0D9-FF28-435D-BC9E-61646B31C830}"/>
                </a:ext>
              </a:extLst>
            </p:cNvPr>
            <p:cNvSpPr txBox="1">
              <a:spLocks noChangeArrowheads="1"/>
            </p:cNvSpPr>
            <p:nvPr/>
          </p:nvSpPr>
          <p:spPr bwMode="auto">
            <a:xfrm>
              <a:off x="960" y="4147"/>
              <a:ext cx="787"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frequency, MHz</a:t>
              </a:r>
            </a:p>
          </p:txBody>
        </p:sp>
        <p:sp>
          <p:nvSpPr>
            <p:cNvPr id="2407" name="Text Box 359">
              <a:extLst>
                <a:ext uri="{FF2B5EF4-FFF2-40B4-BE49-F238E27FC236}">
                  <a16:creationId xmlns:a16="http://schemas.microsoft.com/office/drawing/2014/main" id="{64679BDE-4B11-4CE3-8B51-BC42B5779414}"/>
                </a:ext>
              </a:extLst>
            </p:cNvPr>
            <p:cNvSpPr txBox="1">
              <a:spLocks noChangeArrowheads="1"/>
            </p:cNvSpPr>
            <p:nvPr/>
          </p:nvSpPr>
          <p:spPr bwMode="auto">
            <a:xfrm rot="16200000">
              <a:off x="92" y="3431"/>
              <a:ext cx="757"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s(</a:t>
              </a:r>
              <a:r>
                <a:rPr lang="en-US" altLang="en-US" sz="1200" i="1"/>
                <a:t>f</a:t>
              </a:r>
              <a:r>
                <a:rPr lang="en-US" altLang="en-US" sz="1200"/>
                <a:t>)   volts/MHz</a:t>
              </a:r>
            </a:p>
          </p:txBody>
        </p:sp>
      </p:grpSp>
      <p:sp>
        <p:nvSpPr>
          <p:cNvPr id="2412" name="Text Box 364">
            <a:extLst>
              <a:ext uri="{FF2B5EF4-FFF2-40B4-BE49-F238E27FC236}">
                <a16:creationId xmlns:a16="http://schemas.microsoft.com/office/drawing/2014/main" id="{6A744D2F-B85A-464F-A8DF-02C1BBBB9911}"/>
              </a:ext>
            </a:extLst>
          </p:cNvPr>
          <p:cNvSpPr txBox="1">
            <a:spLocks noChangeArrowheads="1"/>
          </p:cNvSpPr>
          <p:nvPr/>
        </p:nvSpPr>
        <p:spPr bwMode="auto">
          <a:xfrm>
            <a:off x="1965325" y="112713"/>
            <a:ext cx="184150" cy="3667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endParaRPr lang="en-US" altLang="en-US"/>
          </a:p>
        </p:txBody>
      </p:sp>
      <p:sp>
        <p:nvSpPr>
          <p:cNvPr id="2413" name="Text Box 365">
            <a:extLst>
              <a:ext uri="{FF2B5EF4-FFF2-40B4-BE49-F238E27FC236}">
                <a16:creationId xmlns:a16="http://schemas.microsoft.com/office/drawing/2014/main" id="{D682E8C4-DE5B-45BA-B348-277DD0C54BF0}"/>
              </a:ext>
            </a:extLst>
          </p:cNvPr>
          <p:cNvSpPr txBox="1">
            <a:spLocks noChangeArrowheads="1"/>
          </p:cNvSpPr>
          <p:nvPr/>
        </p:nvSpPr>
        <p:spPr bwMode="auto">
          <a:xfrm>
            <a:off x="3505200" y="152400"/>
            <a:ext cx="1682750" cy="3667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t>Spherical Pore</a:t>
            </a:r>
          </a:p>
        </p:txBody>
      </p:sp>
      <p:sp>
        <p:nvSpPr>
          <p:cNvPr id="2414" name="Text Box 366">
            <a:extLst>
              <a:ext uri="{FF2B5EF4-FFF2-40B4-BE49-F238E27FC236}">
                <a16:creationId xmlns:a16="http://schemas.microsoft.com/office/drawing/2014/main" id="{6D705DDA-F216-4297-9CD3-97DA80F6D0B9}"/>
              </a:ext>
            </a:extLst>
          </p:cNvPr>
          <p:cNvSpPr txBox="1">
            <a:spLocks noChangeArrowheads="1"/>
          </p:cNvSpPr>
          <p:nvPr/>
        </p:nvSpPr>
        <p:spPr bwMode="auto">
          <a:xfrm>
            <a:off x="2286000" y="533400"/>
            <a:ext cx="3981450" cy="3667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t>Thompson-Gray Measurement Model</a:t>
            </a:r>
          </a:p>
        </p:txBody>
      </p:sp>
      <p:sp>
        <p:nvSpPr>
          <p:cNvPr id="2" name="TextBox 1">
            <a:extLst>
              <a:ext uri="{FF2B5EF4-FFF2-40B4-BE49-F238E27FC236}">
                <a16:creationId xmlns:a16="http://schemas.microsoft.com/office/drawing/2014/main" id="{6F09267D-5586-42B6-BA19-0FC6464650FB}"/>
              </a:ext>
            </a:extLst>
          </p:cNvPr>
          <p:cNvSpPr txBox="1"/>
          <p:nvPr/>
        </p:nvSpPr>
        <p:spPr>
          <a:xfrm>
            <a:off x="182493" y="3275568"/>
            <a:ext cx="466794" cy="369332"/>
          </a:xfrm>
          <a:prstGeom prst="rect">
            <a:avLst/>
          </a:prstGeom>
          <a:noFill/>
        </p:spPr>
        <p:txBody>
          <a:bodyPr wrap="none" rtlCol="0">
            <a:spAutoFit/>
          </a:bodyPr>
          <a:lstStyle/>
          <a:p>
            <a:r>
              <a:rPr lang="en-US" dirty="0"/>
              <a:t>(1)</a:t>
            </a:r>
          </a:p>
        </p:txBody>
      </p:sp>
      <p:sp>
        <p:nvSpPr>
          <p:cNvPr id="3" name="TextBox 2">
            <a:extLst>
              <a:ext uri="{FF2B5EF4-FFF2-40B4-BE49-F238E27FC236}">
                <a16:creationId xmlns:a16="http://schemas.microsoft.com/office/drawing/2014/main" id="{455331D1-BF2E-4DEF-AEF6-F07FC0C99385}"/>
              </a:ext>
            </a:extLst>
          </p:cNvPr>
          <p:cNvSpPr txBox="1"/>
          <p:nvPr/>
        </p:nvSpPr>
        <p:spPr>
          <a:xfrm>
            <a:off x="176177" y="5256213"/>
            <a:ext cx="466794" cy="369332"/>
          </a:xfrm>
          <a:prstGeom prst="rect">
            <a:avLst/>
          </a:prstGeom>
          <a:noFill/>
        </p:spPr>
        <p:txBody>
          <a:bodyPr wrap="none" rtlCol="0">
            <a:spAutoFit/>
          </a:bodyPr>
          <a:lstStyle/>
          <a:p>
            <a:r>
              <a:rPr lang="en-US" dirty="0"/>
              <a:t>(2)</a:t>
            </a:r>
          </a:p>
        </p:txBody>
      </p:sp>
      <p:sp>
        <p:nvSpPr>
          <p:cNvPr id="4" name="TextBox 3">
            <a:extLst>
              <a:ext uri="{FF2B5EF4-FFF2-40B4-BE49-F238E27FC236}">
                <a16:creationId xmlns:a16="http://schemas.microsoft.com/office/drawing/2014/main" id="{9DB6A368-5708-4FF3-B312-EF82F9AD878C}"/>
              </a:ext>
            </a:extLst>
          </p:cNvPr>
          <p:cNvSpPr txBox="1"/>
          <p:nvPr/>
        </p:nvSpPr>
        <p:spPr>
          <a:xfrm>
            <a:off x="3871940" y="4361833"/>
            <a:ext cx="466794" cy="369332"/>
          </a:xfrm>
          <a:prstGeom prst="rect">
            <a:avLst/>
          </a:prstGeom>
          <a:noFill/>
        </p:spPr>
        <p:txBody>
          <a:bodyPr wrap="none" rtlCol="0">
            <a:spAutoFit/>
          </a:bodyPr>
          <a:lstStyle/>
          <a:p>
            <a:r>
              <a:rPr lang="en-US" dirty="0"/>
              <a:t>(3)</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076" name="Group 4">
            <a:extLst>
              <a:ext uri="{FF2B5EF4-FFF2-40B4-BE49-F238E27FC236}">
                <a16:creationId xmlns:a16="http://schemas.microsoft.com/office/drawing/2014/main" id="{E6D16DD1-689A-43A9-AFB5-E3507B84EE52}"/>
              </a:ext>
            </a:extLst>
          </p:cNvPr>
          <p:cNvGrpSpPr>
            <a:grpSpLocks/>
          </p:cNvGrpSpPr>
          <p:nvPr/>
        </p:nvGrpSpPr>
        <p:grpSpPr bwMode="auto">
          <a:xfrm>
            <a:off x="2743200" y="1066800"/>
            <a:ext cx="3452813" cy="2636838"/>
            <a:chOff x="1632" y="480"/>
            <a:chExt cx="2175" cy="1661"/>
          </a:xfrm>
        </p:grpSpPr>
        <p:sp>
          <p:nvSpPr>
            <p:cNvPr id="3077" name="Line 5">
              <a:extLst>
                <a:ext uri="{FF2B5EF4-FFF2-40B4-BE49-F238E27FC236}">
                  <a16:creationId xmlns:a16="http://schemas.microsoft.com/office/drawing/2014/main" id="{A1307293-EB24-44D9-8D99-0DF3D9D3818C}"/>
                </a:ext>
              </a:extLst>
            </p:cNvPr>
            <p:cNvSpPr>
              <a:spLocks noChangeShapeType="1"/>
            </p:cNvSpPr>
            <p:nvPr/>
          </p:nvSpPr>
          <p:spPr bwMode="auto">
            <a:xfrm>
              <a:off x="1829" y="1536"/>
              <a:ext cx="768"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078" name="Line 6">
              <a:extLst>
                <a:ext uri="{FF2B5EF4-FFF2-40B4-BE49-F238E27FC236}">
                  <a16:creationId xmlns:a16="http://schemas.microsoft.com/office/drawing/2014/main" id="{65261FB5-EA62-4C54-89E8-2D0B4168A05F}"/>
                </a:ext>
              </a:extLst>
            </p:cNvPr>
            <p:cNvSpPr>
              <a:spLocks noChangeShapeType="1"/>
            </p:cNvSpPr>
            <p:nvPr/>
          </p:nvSpPr>
          <p:spPr bwMode="auto">
            <a:xfrm>
              <a:off x="2837" y="1536"/>
              <a:ext cx="768"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grpSp>
          <p:nvGrpSpPr>
            <p:cNvPr id="3079" name="Group 7">
              <a:extLst>
                <a:ext uri="{FF2B5EF4-FFF2-40B4-BE49-F238E27FC236}">
                  <a16:creationId xmlns:a16="http://schemas.microsoft.com/office/drawing/2014/main" id="{41F5EECF-8B03-4F36-9DE8-6880500F4F88}"/>
                </a:ext>
              </a:extLst>
            </p:cNvPr>
            <p:cNvGrpSpPr>
              <a:grpSpLocks/>
            </p:cNvGrpSpPr>
            <p:nvPr/>
          </p:nvGrpSpPr>
          <p:grpSpPr bwMode="auto">
            <a:xfrm>
              <a:off x="2261" y="480"/>
              <a:ext cx="992" cy="210"/>
              <a:chOff x="2495" y="1344"/>
              <a:chExt cx="1135" cy="258"/>
            </a:xfrm>
          </p:grpSpPr>
          <p:sp>
            <p:nvSpPr>
              <p:cNvPr id="3080" name="Oval 8">
                <a:extLst>
                  <a:ext uri="{FF2B5EF4-FFF2-40B4-BE49-F238E27FC236}">
                    <a16:creationId xmlns:a16="http://schemas.microsoft.com/office/drawing/2014/main" id="{507309A8-C8B6-48DF-96F7-259FED8B8B94}"/>
                  </a:ext>
                </a:extLst>
              </p:cNvPr>
              <p:cNvSpPr>
                <a:spLocks noChangeArrowheads="1"/>
              </p:cNvSpPr>
              <p:nvPr/>
            </p:nvSpPr>
            <p:spPr bwMode="auto">
              <a:xfrm>
                <a:off x="2591"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1" name="Oval 9">
                <a:extLst>
                  <a:ext uri="{FF2B5EF4-FFF2-40B4-BE49-F238E27FC236}">
                    <a16:creationId xmlns:a16="http://schemas.microsoft.com/office/drawing/2014/main" id="{D9F97852-92EA-4BC0-8583-297F56662A21}"/>
                  </a:ext>
                </a:extLst>
              </p:cNvPr>
              <p:cNvSpPr>
                <a:spLocks noChangeArrowheads="1"/>
              </p:cNvSpPr>
              <p:nvPr/>
            </p:nvSpPr>
            <p:spPr bwMode="auto">
              <a:xfrm>
                <a:off x="2735"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2" name="Oval 10">
                <a:extLst>
                  <a:ext uri="{FF2B5EF4-FFF2-40B4-BE49-F238E27FC236}">
                    <a16:creationId xmlns:a16="http://schemas.microsoft.com/office/drawing/2014/main" id="{7B5022C1-A50B-4395-888F-F9FE3DDF4297}"/>
                  </a:ext>
                </a:extLst>
              </p:cNvPr>
              <p:cNvSpPr>
                <a:spLocks noChangeArrowheads="1"/>
              </p:cNvSpPr>
              <p:nvPr/>
            </p:nvSpPr>
            <p:spPr bwMode="auto">
              <a:xfrm>
                <a:off x="2879"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3" name="Oval 11">
                <a:extLst>
                  <a:ext uri="{FF2B5EF4-FFF2-40B4-BE49-F238E27FC236}">
                    <a16:creationId xmlns:a16="http://schemas.microsoft.com/office/drawing/2014/main" id="{6D311552-61A6-437A-9EA7-7293AC2E76F6}"/>
                  </a:ext>
                </a:extLst>
              </p:cNvPr>
              <p:cNvSpPr>
                <a:spLocks noChangeArrowheads="1"/>
              </p:cNvSpPr>
              <p:nvPr/>
            </p:nvSpPr>
            <p:spPr bwMode="auto">
              <a:xfrm>
                <a:off x="3023"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4" name="Oval 12">
                <a:extLst>
                  <a:ext uri="{FF2B5EF4-FFF2-40B4-BE49-F238E27FC236}">
                    <a16:creationId xmlns:a16="http://schemas.microsoft.com/office/drawing/2014/main" id="{E4A5D198-1CE9-48FB-9147-AF8FB397432C}"/>
                  </a:ext>
                </a:extLst>
              </p:cNvPr>
              <p:cNvSpPr>
                <a:spLocks noChangeArrowheads="1"/>
              </p:cNvSpPr>
              <p:nvPr/>
            </p:nvSpPr>
            <p:spPr bwMode="auto">
              <a:xfrm>
                <a:off x="3167"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5" name="Oval 13">
                <a:extLst>
                  <a:ext uri="{FF2B5EF4-FFF2-40B4-BE49-F238E27FC236}">
                    <a16:creationId xmlns:a16="http://schemas.microsoft.com/office/drawing/2014/main" id="{018C3ABF-C03E-4A5B-A787-9658DDC1482C}"/>
                  </a:ext>
                </a:extLst>
              </p:cNvPr>
              <p:cNvSpPr>
                <a:spLocks noChangeArrowheads="1"/>
              </p:cNvSpPr>
              <p:nvPr/>
            </p:nvSpPr>
            <p:spPr bwMode="auto">
              <a:xfrm>
                <a:off x="3311"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6" name="Rectangle 14">
                <a:extLst>
                  <a:ext uri="{FF2B5EF4-FFF2-40B4-BE49-F238E27FC236}">
                    <a16:creationId xmlns:a16="http://schemas.microsoft.com/office/drawing/2014/main" id="{8EA2D5DB-BABA-4B47-BE73-ACCB2E709AB0}"/>
                  </a:ext>
                </a:extLst>
              </p:cNvPr>
              <p:cNvSpPr>
                <a:spLocks noChangeArrowheads="1"/>
              </p:cNvSpPr>
              <p:nvPr/>
            </p:nvSpPr>
            <p:spPr bwMode="auto">
              <a:xfrm>
                <a:off x="2495" y="1344"/>
                <a:ext cx="1135" cy="183"/>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grpSp>
        <p:grpSp>
          <p:nvGrpSpPr>
            <p:cNvPr id="3087" name="Group 15">
              <a:extLst>
                <a:ext uri="{FF2B5EF4-FFF2-40B4-BE49-F238E27FC236}">
                  <a16:creationId xmlns:a16="http://schemas.microsoft.com/office/drawing/2014/main" id="{C6E83D3A-9989-4868-9F86-30B7EA7CF458}"/>
                </a:ext>
              </a:extLst>
            </p:cNvPr>
            <p:cNvGrpSpPr>
              <a:grpSpLocks/>
            </p:cNvGrpSpPr>
            <p:nvPr/>
          </p:nvGrpSpPr>
          <p:grpSpPr bwMode="auto">
            <a:xfrm rot="5400000">
              <a:off x="1993" y="844"/>
              <a:ext cx="440" cy="287"/>
              <a:chOff x="1296" y="1296"/>
              <a:chExt cx="624" cy="336"/>
            </a:xfrm>
          </p:grpSpPr>
          <p:sp>
            <p:nvSpPr>
              <p:cNvPr id="3088" name="Rectangle 16">
                <a:extLst>
                  <a:ext uri="{FF2B5EF4-FFF2-40B4-BE49-F238E27FC236}">
                    <a16:creationId xmlns:a16="http://schemas.microsoft.com/office/drawing/2014/main" id="{831CB9AC-0E13-49A6-8728-6ECC6BE503DA}"/>
                  </a:ext>
                </a:extLst>
              </p:cNvPr>
              <p:cNvSpPr>
                <a:spLocks noChangeArrowheads="1"/>
              </p:cNvSpPr>
              <p:nvPr/>
            </p:nvSpPr>
            <p:spPr bwMode="auto">
              <a:xfrm>
                <a:off x="1440" y="1296"/>
                <a:ext cx="480" cy="336"/>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9" name="Rectangle 17">
                <a:extLst>
                  <a:ext uri="{FF2B5EF4-FFF2-40B4-BE49-F238E27FC236}">
                    <a16:creationId xmlns:a16="http://schemas.microsoft.com/office/drawing/2014/main" id="{ECE324D2-D145-489D-BB0D-12140D151D7B}"/>
                  </a:ext>
                </a:extLst>
              </p:cNvPr>
              <p:cNvSpPr>
                <a:spLocks noChangeArrowheads="1"/>
              </p:cNvSpPr>
              <p:nvPr/>
            </p:nvSpPr>
            <p:spPr bwMode="auto">
              <a:xfrm>
                <a:off x="1392"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90" name="Rectangle 18">
                <a:extLst>
                  <a:ext uri="{FF2B5EF4-FFF2-40B4-BE49-F238E27FC236}">
                    <a16:creationId xmlns:a16="http://schemas.microsoft.com/office/drawing/2014/main" id="{896A1DA7-37E9-4829-817A-AC800760859B}"/>
                  </a:ext>
                </a:extLst>
              </p:cNvPr>
              <p:cNvSpPr>
                <a:spLocks noChangeArrowheads="1"/>
              </p:cNvSpPr>
              <p:nvPr/>
            </p:nvSpPr>
            <p:spPr bwMode="auto">
              <a:xfrm>
                <a:off x="1344" y="1416"/>
                <a:ext cx="47" cy="72"/>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91" name="Rectangle 19">
                <a:extLst>
                  <a:ext uri="{FF2B5EF4-FFF2-40B4-BE49-F238E27FC236}">
                    <a16:creationId xmlns:a16="http://schemas.microsoft.com/office/drawing/2014/main" id="{CDB4FFBC-9ECA-41C4-9F88-184FB489955B}"/>
                  </a:ext>
                </a:extLst>
              </p:cNvPr>
              <p:cNvSpPr>
                <a:spLocks noChangeArrowheads="1"/>
              </p:cNvSpPr>
              <p:nvPr/>
            </p:nvSpPr>
            <p:spPr bwMode="auto">
              <a:xfrm>
                <a:off x="1296"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grpSp>
        <p:grpSp>
          <p:nvGrpSpPr>
            <p:cNvPr id="3092" name="Group 20">
              <a:extLst>
                <a:ext uri="{FF2B5EF4-FFF2-40B4-BE49-F238E27FC236}">
                  <a16:creationId xmlns:a16="http://schemas.microsoft.com/office/drawing/2014/main" id="{3ADCAAC8-A11D-46F4-9B0D-D9C29ACB5D8B}"/>
                </a:ext>
              </a:extLst>
            </p:cNvPr>
            <p:cNvGrpSpPr>
              <a:grpSpLocks/>
            </p:cNvGrpSpPr>
            <p:nvPr/>
          </p:nvGrpSpPr>
          <p:grpSpPr bwMode="auto">
            <a:xfrm rot="5400000">
              <a:off x="2953" y="844"/>
              <a:ext cx="440" cy="287"/>
              <a:chOff x="1296" y="1296"/>
              <a:chExt cx="624" cy="336"/>
            </a:xfrm>
          </p:grpSpPr>
          <p:sp>
            <p:nvSpPr>
              <p:cNvPr id="3093" name="Rectangle 21">
                <a:extLst>
                  <a:ext uri="{FF2B5EF4-FFF2-40B4-BE49-F238E27FC236}">
                    <a16:creationId xmlns:a16="http://schemas.microsoft.com/office/drawing/2014/main" id="{233C9B15-413F-451B-9BFA-A12860C949B6}"/>
                  </a:ext>
                </a:extLst>
              </p:cNvPr>
              <p:cNvSpPr>
                <a:spLocks noChangeArrowheads="1"/>
              </p:cNvSpPr>
              <p:nvPr/>
            </p:nvSpPr>
            <p:spPr bwMode="auto">
              <a:xfrm>
                <a:off x="1440" y="1296"/>
                <a:ext cx="480" cy="336"/>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94" name="Rectangle 22">
                <a:extLst>
                  <a:ext uri="{FF2B5EF4-FFF2-40B4-BE49-F238E27FC236}">
                    <a16:creationId xmlns:a16="http://schemas.microsoft.com/office/drawing/2014/main" id="{F8FB7BA4-1EA9-4290-826D-1A5B68A679B4}"/>
                  </a:ext>
                </a:extLst>
              </p:cNvPr>
              <p:cNvSpPr>
                <a:spLocks noChangeArrowheads="1"/>
              </p:cNvSpPr>
              <p:nvPr/>
            </p:nvSpPr>
            <p:spPr bwMode="auto">
              <a:xfrm>
                <a:off x="1392"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95" name="Rectangle 23">
                <a:extLst>
                  <a:ext uri="{FF2B5EF4-FFF2-40B4-BE49-F238E27FC236}">
                    <a16:creationId xmlns:a16="http://schemas.microsoft.com/office/drawing/2014/main" id="{516BA57D-FC49-4C93-A943-11FD94B19EAB}"/>
                  </a:ext>
                </a:extLst>
              </p:cNvPr>
              <p:cNvSpPr>
                <a:spLocks noChangeArrowheads="1"/>
              </p:cNvSpPr>
              <p:nvPr/>
            </p:nvSpPr>
            <p:spPr bwMode="auto">
              <a:xfrm>
                <a:off x="1344" y="1416"/>
                <a:ext cx="47" cy="72"/>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96" name="Rectangle 24">
                <a:extLst>
                  <a:ext uri="{FF2B5EF4-FFF2-40B4-BE49-F238E27FC236}">
                    <a16:creationId xmlns:a16="http://schemas.microsoft.com/office/drawing/2014/main" id="{7CF2CF6C-3AC6-4512-9ABE-CAFA9384AC16}"/>
                  </a:ext>
                </a:extLst>
              </p:cNvPr>
              <p:cNvSpPr>
                <a:spLocks noChangeArrowheads="1"/>
              </p:cNvSpPr>
              <p:nvPr/>
            </p:nvSpPr>
            <p:spPr bwMode="auto">
              <a:xfrm>
                <a:off x="1296"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grpSp>
        <p:sp>
          <p:nvSpPr>
            <p:cNvPr id="3097" name="Line 25">
              <a:extLst>
                <a:ext uri="{FF2B5EF4-FFF2-40B4-BE49-F238E27FC236}">
                  <a16:creationId xmlns:a16="http://schemas.microsoft.com/office/drawing/2014/main" id="{1E3A4D83-DA11-468E-BB3D-1750A5E1C97F}"/>
                </a:ext>
              </a:extLst>
            </p:cNvPr>
            <p:cNvSpPr>
              <a:spLocks noChangeShapeType="1"/>
            </p:cNvSpPr>
            <p:nvPr/>
          </p:nvSpPr>
          <p:spPr bwMode="auto">
            <a:xfrm>
              <a:off x="2165" y="1248"/>
              <a:ext cx="0" cy="240"/>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098" name="Line 26">
              <a:extLst>
                <a:ext uri="{FF2B5EF4-FFF2-40B4-BE49-F238E27FC236}">
                  <a16:creationId xmlns:a16="http://schemas.microsoft.com/office/drawing/2014/main" id="{DB15E3C0-A335-4D00-951B-DBDC6C136B8E}"/>
                </a:ext>
              </a:extLst>
            </p:cNvPr>
            <p:cNvSpPr>
              <a:spLocks noChangeShapeType="1"/>
            </p:cNvSpPr>
            <p:nvPr/>
          </p:nvSpPr>
          <p:spPr bwMode="auto">
            <a:xfrm flipV="1">
              <a:off x="2261" y="1248"/>
              <a:ext cx="0" cy="240"/>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099" name="Freeform 27">
              <a:extLst>
                <a:ext uri="{FF2B5EF4-FFF2-40B4-BE49-F238E27FC236}">
                  <a16:creationId xmlns:a16="http://schemas.microsoft.com/office/drawing/2014/main" id="{98A23FF3-07D5-4671-B10B-D7938A6477F5}"/>
                </a:ext>
              </a:extLst>
            </p:cNvPr>
            <p:cNvSpPr>
              <a:spLocks/>
            </p:cNvSpPr>
            <p:nvPr/>
          </p:nvSpPr>
          <p:spPr bwMode="auto">
            <a:xfrm>
              <a:off x="1817" y="1517"/>
              <a:ext cx="778" cy="338"/>
            </a:xfrm>
            <a:custGeom>
              <a:avLst/>
              <a:gdLst>
                <a:gd name="T0" fmla="*/ 0 w 778"/>
                <a:gd name="T1" fmla="*/ 22 h 338"/>
                <a:gd name="T2" fmla="*/ 34 w 778"/>
                <a:gd name="T3" fmla="*/ 105 h 338"/>
                <a:gd name="T4" fmla="*/ 90 w 778"/>
                <a:gd name="T5" fmla="*/ 195 h 338"/>
                <a:gd name="T6" fmla="*/ 145 w 778"/>
                <a:gd name="T7" fmla="*/ 237 h 338"/>
                <a:gd name="T8" fmla="*/ 166 w 778"/>
                <a:gd name="T9" fmla="*/ 258 h 338"/>
                <a:gd name="T10" fmla="*/ 187 w 778"/>
                <a:gd name="T11" fmla="*/ 300 h 338"/>
                <a:gd name="T12" fmla="*/ 250 w 778"/>
                <a:gd name="T13" fmla="*/ 327 h 338"/>
                <a:gd name="T14" fmla="*/ 597 w 778"/>
                <a:gd name="T15" fmla="*/ 293 h 338"/>
                <a:gd name="T16" fmla="*/ 673 w 778"/>
                <a:gd name="T17" fmla="*/ 175 h 338"/>
                <a:gd name="T18" fmla="*/ 749 w 778"/>
                <a:gd name="T19" fmla="*/ 140 h 338"/>
                <a:gd name="T20" fmla="*/ 770 w 778"/>
                <a:gd name="T21" fmla="*/ 50 h 338"/>
                <a:gd name="T22" fmla="*/ 777 w 778"/>
                <a:gd name="T23" fmla="*/ 22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78" h="338">
                  <a:moveTo>
                    <a:pt x="0" y="22"/>
                  </a:moveTo>
                  <a:cubicBezTo>
                    <a:pt x="10" y="52"/>
                    <a:pt x="24" y="76"/>
                    <a:pt x="34" y="105"/>
                  </a:cubicBezTo>
                  <a:cubicBezTo>
                    <a:pt x="43" y="174"/>
                    <a:pt x="29" y="178"/>
                    <a:pt x="90" y="195"/>
                  </a:cubicBezTo>
                  <a:cubicBezTo>
                    <a:pt x="113" y="210"/>
                    <a:pt x="119" y="228"/>
                    <a:pt x="145" y="237"/>
                  </a:cubicBezTo>
                  <a:cubicBezTo>
                    <a:pt x="152" y="244"/>
                    <a:pt x="161" y="250"/>
                    <a:pt x="166" y="258"/>
                  </a:cubicBezTo>
                  <a:cubicBezTo>
                    <a:pt x="180" y="280"/>
                    <a:pt x="163" y="281"/>
                    <a:pt x="187" y="300"/>
                  </a:cubicBezTo>
                  <a:cubicBezTo>
                    <a:pt x="201" y="311"/>
                    <a:pt x="233" y="321"/>
                    <a:pt x="250" y="327"/>
                  </a:cubicBezTo>
                  <a:cubicBezTo>
                    <a:pt x="474" y="321"/>
                    <a:pt x="463" y="338"/>
                    <a:pt x="597" y="293"/>
                  </a:cubicBezTo>
                  <a:cubicBezTo>
                    <a:pt x="645" y="260"/>
                    <a:pt x="638" y="209"/>
                    <a:pt x="673" y="175"/>
                  </a:cubicBezTo>
                  <a:cubicBezTo>
                    <a:pt x="693" y="155"/>
                    <a:pt x="723" y="147"/>
                    <a:pt x="749" y="140"/>
                  </a:cubicBezTo>
                  <a:cubicBezTo>
                    <a:pt x="778" y="97"/>
                    <a:pt x="757" y="136"/>
                    <a:pt x="770" y="50"/>
                  </a:cubicBezTo>
                  <a:cubicBezTo>
                    <a:pt x="778" y="0"/>
                    <a:pt x="777" y="45"/>
                    <a:pt x="777" y="22"/>
                  </a:cubicBezTo>
                </a:path>
              </a:pathLst>
            </a:custGeom>
            <a:solidFill>
              <a:srgbClr val="DDDDDD"/>
            </a:soli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00" name="Line 28">
              <a:extLst>
                <a:ext uri="{FF2B5EF4-FFF2-40B4-BE49-F238E27FC236}">
                  <a16:creationId xmlns:a16="http://schemas.microsoft.com/office/drawing/2014/main" id="{6A1854C0-ABA6-4C5D-8876-FEE746EED1F2}"/>
                </a:ext>
              </a:extLst>
            </p:cNvPr>
            <p:cNvSpPr>
              <a:spLocks noChangeShapeType="1"/>
            </p:cNvSpPr>
            <p:nvPr/>
          </p:nvSpPr>
          <p:spPr bwMode="auto">
            <a:xfrm flipH="1">
              <a:off x="1877" y="1200"/>
              <a:ext cx="144"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01" name="Line 29">
              <a:extLst>
                <a:ext uri="{FF2B5EF4-FFF2-40B4-BE49-F238E27FC236}">
                  <a16:creationId xmlns:a16="http://schemas.microsoft.com/office/drawing/2014/main" id="{332D9315-CF73-4C32-B761-FE3B2E76E40B}"/>
                </a:ext>
              </a:extLst>
            </p:cNvPr>
            <p:cNvSpPr>
              <a:spLocks noChangeShapeType="1"/>
            </p:cNvSpPr>
            <p:nvPr/>
          </p:nvSpPr>
          <p:spPr bwMode="auto">
            <a:xfrm>
              <a:off x="1925" y="1200"/>
              <a:ext cx="0" cy="336"/>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02" name="Text Box 30">
              <a:extLst>
                <a:ext uri="{FF2B5EF4-FFF2-40B4-BE49-F238E27FC236}">
                  <a16:creationId xmlns:a16="http://schemas.microsoft.com/office/drawing/2014/main" id="{4863AB67-49D2-4264-B975-D8DC863F7616}"/>
                </a:ext>
              </a:extLst>
            </p:cNvPr>
            <p:cNvSpPr txBox="1">
              <a:spLocks noChangeArrowheads="1"/>
            </p:cNvSpPr>
            <p:nvPr/>
          </p:nvSpPr>
          <p:spPr bwMode="auto">
            <a:xfrm>
              <a:off x="1632" y="1206"/>
              <a:ext cx="314"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000"/>
                <a:t>  50.8</a:t>
              </a:r>
            </a:p>
            <a:p>
              <a:r>
                <a:rPr lang="en-US" altLang="en-US" sz="1000"/>
                <a:t>  mm</a:t>
              </a:r>
            </a:p>
          </p:txBody>
        </p:sp>
        <p:sp>
          <p:nvSpPr>
            <p:cNvPr id="3103" name="Freeform 31">
              <a:extLst>
                <a:ext uri="{FF2B5EF4-FFF2-40B4-BE49-F238E27FC236}">
                  <a16:creationId xmlns:a16="http://schemas.microsoft.com/office/drawing/2014/main" id="{00D8ECF9-741B-42BC-B0F0-EC2EF24FBF49}"/>
                </a:ext>
              </a:extLst>
            </p:cNvPr>
            <p:cNvSpPr>
              <a:spLocks/>
            </p:cNvSpPr>
            <p:nvPr/>
          </p:nvSpPr>
          <p:spPr bwMode="auto">
            <a:xfrm>
              <a:off x="2837" y="1516"/>
              <a:ext cx="778" cy="338"/>
            </a:xfrm>
            <a:custGeom>
              <a:avLst/>
              <a:gdLst>
                <a:gd name="T0" fmla="*/ 0 w 778"/>
                <a:gd name="T1" fmla="*/ 22 h 338"/>
                <a:gd name="T2" fmla="*/ 34 w 778"/>
                <a:gd name="T3" fmla="*/ 105 h 338"/>
                <a:gd name="T4" fmla="*/ 90 w 778"/>
                <a:gd name="T5" fmla="*/ 195 h 338"/>
                <a:gd name="T6" fmla="*/ 145 w 778"/>
                <a:gd name="T7" fmla="*/ 237 h 338"/>
                <a:gd name="T8" fmla="*/ 166 w 778"/>
                <a:gd name="T9" fmla="*/ 258 h 338"/>
                <a:gd name="T10" fmla="*/ 187 w 778"/>
                <a:gd name="T11" fmla="*/ 300 h 338"/>
                <a:gd name="T12" fmla="*/ 250 w 778"/>
                <a:gd name="T13" fmla="*/ 327 h 338"/>
                <a:gd name="T14" fmla="*/ 597 w 778"/>
                <a:gd name="T15" fmla="*/ 293 h 338"/>
                <a:gd name="T16" fmla="*/ 673 w 778"/>
                <a:gd name="T17" fmla="*/ 175 h 338"/>
                <a:gd name="T18" fmla="*/ 749 w 778"/>
                <a:gd name="T19" fmla="*/ 140 h 338"/>
                <a:gd name="T20" fmla="*/ 770 w 778"/>
                <a:gd name="T21" fmla="*/ 50 h 338"/>
                <a:gd name="T22" fmla="*/ 777 w 778"/>
                <a:gd name="T23" fmla="*/ 22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78" h="338">
                  <a:moveTo>
                    <a:pt x="0" y="22"/>
                  </a:moveTo>
                  <a:cubicBezTo>
                    <a:pt x="10" y="52"/>
                    <a:pt x="24" y="76"/>
                    <a:pt x="34" y="105"/>
                  </a:cubicBezTo>
                  <a:cubicBezTo>
                    <a:pt x="43" y="174"/>
                    <a:pt x="29" y="178"/>
                    <a:pt x="90" y="195"/>
                  </a:cubicBezTo>
                  <a:cubicBezTo>
                    <a:pt x="113" y="210"/>
                    <a:pt x="119" y="228"/>
                    <a:pt x="145" y="237"/>
                  </a:cubicBezTo>
                  <a:cubicBezTo>
                    <a:pt x="152" y="244"/>
                    <a:pt x="161" y="250"/>
                    <a:pt x="166" y="258"/>
                  </a:cubicBezTo>
                  <a:cubicBezTo>
                    <a:pt x="180" y="280"/>
                    <a:pt x="163" y="281"/>
                    <a:pt x="187" y="300"/>
                  </a:cubicBezTo>
                  <a:cubicBezTo>
                    <a:pt x="201" y="311"/>
                    <a:pt x="233" y="321"/>
                    <a:pt x="250" y="327"/>
                  </a:cubicBezTo>
                  <a:cubicBezTo>
                    <a:pt x="474" y="321"/>
                    <a:pt x="463" y="338"/>
                    <a:pt x="597" y="293"/>
                  </a:cubicBezTo>
                  <a:cubicBezTo>
                    <a:pt x="645" y="260"/>
                    <a:pt x="638" y="209"/>
                    <a:pt x="673" y="175"/>
                  </a:cubicBezTo>
                  <a:cubicBezTo>
                    <a:pt x="693" y="155"/>
                    <a:pt x="723" y="147"/>
                    <a:pt x="749" y="140"/>
                  </a:cubicBezTo>
                  <a:cubicBezTo>
                    <a:pt x="778" y="97"/>
                    <a:pt x="757" y="136"/>
                    <a:pt x="770" y="50"/>
                  </a:cubicBezTo>
                  <a:cubicBezTo>
                    <a:pt x="778" y="0"/>
                    <a:pt x="777" y="45"/>
                    <a:pt x="777" y="22"/>
                  </a:cubicBezTo>
                </a:path>
              </a:pathLst>
            </a:custGeom>
            <a:solidFill>
              <a:srgbClr val="DDDDDD"/>
            </a:soli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04" name="Line 32">
              <a:extLst>
                <a:ext uri="{FF2B5EF4-FFF2-40B4-BE49-F238E27FC236}">
                  <a16:creationId xmlns:a16="http://schemas.microsoft.com/office/drawing/2014/main" id="{0D1FE61E-A945-4104-A612-60221BF080DA}"/>
                </a:ext>
              </a:extLst>
            </p:cNvPr>
            <p:cNvSpPr>
              <a:spLocks noChangeShapeType="1"/>
            </p:cNvSpPr>
            <p:nvPr/>
          </p:nvSpPr>
          <p:spPr bwMode="auto">
            <a:xfrm>
              <a:off x="3125" y="1248"/>
              <a:ext cx="0" cy="192"/>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05" name="Line 33">
              <a:extLst>
                <a:ext uri="{FF2B5EF4-FFF2-40B4-BE49-F238E27FC236}">
                  <a16:creationId xmlns:a16="http://schemas.microsoft.com/office/drawing/2014/main" id="{332C5A76-7C7E-41FF-B378-0F5A82FF7376}"/>
                </a:ext>
              </a:extLst>
            </p:cNvPr>
            <p:cNvSpPr>
              <a:spLocks noChangeShapeType="1"/>
            </p:cNvSpPr>
            <p:nvPr/>
          </p:nvSpPr>
          <p:spPr bwMode="auto">
            <a:xfrm flipH="1">
              <a:off x="3125" y="1589"/>
              <a:ext cx="3" cy="132"/>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06" name="Line 34">
              <a:extLst>
                <a:ext uri="{FF2B5EF4-FFF2-40B4-BE49-F238E27FC236}">
                  <a16:creationId xmlns:a16="http://schemas.microsoft.com/office/drawing/2014/main" id="{D2249A0E-0F3A-43E8-952A-4CD0D6AEC45A}"/>
                </a:ext>
              </a:extLst>
            </p:cNvPr>
            <p:cNvSpPr>
              <a:spLocks noChangeShapeType="1"/>
            </p:cNvSpPr>
            <p:nvPr/>
          </p:nvSpPr>
          <p:spPr bwMode="auto">
            <a:xfrm flipV="1">
              <a:off x="3221" y="1248"/>
              <a:ext cx="0" cy="192"/>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07" name="Line 35">
              <a:extLst>
                <a:ext uri="{FF2B5EF4-FFF2-40B4-BE49-F238E27FC236}">
                  <a16:creationId xmlns:a16="http://schemas.microsoft.com/office/drawing/2014/main" id="{F9B0D3E8-55A0-42D9-A251-BD6091519EE4}"/>
                </a:ext>
              </a:extLst>
            </p:cNvPr>
            <p:cNvSpPr>
              <a:spLocks noChangeShapeType="1"/>
            </p:cNvSpPr>
            <p:nvPr/>
          </p:nvSpPr>
          <p:spPr bwMode="auto">
            <a:xfrm flipV="1">
              <a:off x="3207" y="1577"/>
              <a:ext cx="0" cy="145"/>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08" name="Line 36">
              <a:extLst>
                <a:ext uri="{FF2B5EF4-FFF2-40B4-BE49-F238E27FC236}">
                  <a16:creationId xmlns:a16="http://schemas.microsoft.com/office/drawing/2014/main" id="{88F970CA-1651-4D07-B686-0685CEF350DC}"/>
                </a:ext>
              </a:extLst>
            </p:cNvPr>
            <p:cNvSpPr>
              <a:spLocks noChangeShapeType="1"/>
            </p:cNvSpPr>
            <p:nvPr/>
          </p:nvSpPr>
          <p:spPr bwMode="auto">
            <a:xfrm flipV="1">
              <a:off x="3297" y="1770"/>
              <a:ext cx="289" cy="6"/>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09" name="Line 37">
              <a:extLst>
                <a:ext uri="{FF2B5EF4-FFF2-40B4-BE49-F238E27FC236}">
                  <a16:creationId xmlns:a16="http://schemas.microsoft.com/office/drawing/2014/main" id="{4A9C3F9F-9FD4-4353-9FC5-4C066B447298}"/>
                </a:ext>
              </a:extLst>
            </p:cNvPr>
            <p:cNvSpPr>
              <a:spLocks noChangeShapeType="1"/>
            </p:cNvSpPr>
            <p:nvPr/>
          </p:nvSpPr>
          <p:spPr bwMode="auto">
            <a:xfrm>
              <a:off x="3444" y="1536"/>
              <a:ext cx="0" cy="240"/>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10" name="Text Box 38">
              <a:extLst>
                <a:ext uri="{FF2B5EF4-FFF2-40B4-BE49-F238E27FC236}">
                  <a16:creationId xmlns:a16="http://schemas.microsoft.com/office/drawing/2014/main" id="{EB5003D3-3D07-42A8-92A4-C27A7BDF9AD8}"/>
                </a:ext>
              </a:extLst>
            </p:cNvPr>
            <p:cNvSpPr txBox="1">
              <a:spLocks noChangeArrowheads="1"/>
            </p:cNvSpPr>
            <p:nvPr/>
          </p:nvSpPr>
          <p:spPr bwMode="auto">
            <a:xfrm>
              <a:off x="3476" y="1536"/>
              <a:ext cx="331"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1000"/>
                <a:t>25.4</a:t>
              </a:r>
            </a:p>
            <a:p>
              <a:r>
                <a:rPr lang="en-US" altLang="en-US" sz="1000"/>
                <a:t>mm</a:t>
              </a:r>
            </a:p>
          </p:txBody>
        </p:sp>
        <p:sp>
          <p:nvSpPr>
            <p:cNvPr id="3111" name="Text Box 39">
              <a:extLst>
                <a:ext uri="{FF2B5EF4-FFF2-40B4-BE49-F238E27FC236}">
                  <a16:creationId xmlns:a16="http://schemas.microsoft.com/office/drawing/2014/main" id="{F7B39462-67EC-419F-871F-E94B4E6CC162}"/>
                </a:ext>
              </a:extLst>
            </p:cNvPr>
            <p:cNvSpPr txBox="1">
              <a:spLocks noChangeArrowheads="1"/>
            </p:cNvSpPr>
            <p:nvPr/>
          </p:nvSpPr>
          <p:spPr bwMode="auto">
            <a:xfrm>
              <a:off x="2087" y="1954"/>
              <a:ext cx="233"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(a)</a:t>
              </a:r>
            </a:p>
          </p:txBody>
        </p:sp>
        <p:sp>
          <p:nvSpPr>
            <p:cNvPr id="3112" name="Text Box 40">
              <a:extLst>
                <a:ext uri="{FF2B5EF4-FFF2-40B4-BE49-F238E27FC236}">
                  <a16:creationId xmlns:a16="http://schemas.microsoft.com/office/drawing/2014/main" id="{2747271B-C791-42B1-B91C-4AE796E0FDB5}"/>
                </a:ext>
              </a:extLst>
            </p:cNvPr>
            <p:cNvSpPr txBox="1">
              <a:spLocks noChangeArrowheads="1"/>
            </p:cNvSpPr>
            <p:nvPr/>
          </p:nvSpPr>
          <p:spPr bwMode="auto">
            <a:xfrm>
              <a:off x="3072" y="1968"/>
              <a:ext cx="233"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(b)</a:t>
              </a:r>
            </a:p>
          </p:txBody>
        </p:sp>
        <p:sp>
          <p:nvSpPr>
            <p:cNvPr id="3113" name="Rectangle 41">
              <a:extLst>
                <a:ext uri="{FF2B5EF4-FFF2-40B4-BE49-F238E27FC236}">
                  <a16:creationId xmlns:a16="http://schemas.microsoft.com/office/drawing/2014/main" id="{D1A10CDD-F942-408E-B917-B3EEA53BD391}"/>
                </a:ext>
              </a:extLst>
            </p:cNvPr>
            <p:cNvSpPr>
              <a:spLocks noChangeArrowheads="1"/>
            </p:cNvSpPr>
            <p:nvPr/>
          </p:nvSpPr>
          <p:spPr bwMode="auto">
            <a:xfrm>
              <a:off x="2151" y="1770"/>
              <a:ext cx="47" cy="168"/>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14" name="Line 42">
              <a:extLst>
                <a:ext uri="{FF2B5EF4-FFF2-40B4-BE49-F238E27FC236}">
                  <a16:creationId xmlns:a16="http://schemas.microsoft.com/office/drawing/2014/main" id="{74215F2C-254C-4116-8EB4-8E2D23053552}"/>
                </a:ext>
              </a:extLst>
            </p:cNvPr>
            <p:cNvSpPr>
              <a:spLocks noChangeShapeType="1"/>
            </p:cNvSpPr>
            <p:nvPr/>
          </p:nvSpPr>
          <p:spPr bwMode="auto">
            <a:xfrm flipH="1">
              <a:off x="2145" y="1770"/>
              <a:ext cx="3" cy="69"/>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15" name="Line 43">
              <a:extLst>
                <a:ext uri="{FF2B5EF4-FFF2-40B4-BE49-F238E27FC236}">
                  <a16:creationId xmlns:a16="http://schemas.microsoft.com/office/drawing/2014/main" id="{82C7AD23-0546-41F1-9532-87AE33DA5C5E}"/>
                </a:ext>
              </a:extLst>
            </p:cNvPr>
            <p:cNvSpPr>
              <a:spLocks noChangeShapeType="1"/>
            </p:cNvSpPr>
            <p:nvPr/>
          </p:nvSpPr>
          <p:spPr bwMode="auto">
            <a:xfrm>
              <a:off x="2151" y="1767"/>
              <a:ext cx="48"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16" name="Line 44">
              <a:extLst>
                <a:ext uri="{FF2B5EF4-FFF2-40B4-BE49-F238E27FC236}">
                  <a16:creationId xmlns:a16="http://schemas.microsoft.com/office/drawing/2014/main" id="{0D6538E4-531D-4BA8-948B-227DFA9FD0C2}"/>
                </a:ext>
              </a:extLst>
            </p:cNvPr>
            <p:cNvSpPr>
              <a:spLocks noChangeShapeType="1"/>
            </p:cNvSpPr>
            <p:nvPr/>
          </p:nvSpPr>
          <p:spPr bwMode="auto">
            <a:xfrm flipH="1">
              <a:off x="2196" y="1773"/>
              <a:ext cx="3" cy="6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17" name="Line 45">
              <a:extLst>
                <a:ext uri="{FF2B5EF4-FFF2-40B4-BE49-F238E27FC236}">
                  <a16:creationId xmlns:a16="http://schemas.microsoft.com/office/drawing/2014/main" id="{215364C3-CE3B-490F-AFED-C8CBDA01D110}"/>
                </a:ext>
              </a:extLst>
            </p:cNvPr>
            <p:cNvSpPr>
              <a:spLocks noChangeShapeType="1"/>
            </p:cNvSpPr>
            <p:nvPr/>
          </p:nvSpPr>
          <p:spPr bwMode="auto">
            <a:xfrm flipH="1">
              <a:off x="2143" y="1568"/>
              <a:ext cx="2" cy="137"/>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18" name="Line 46">
              <a:extLst>
                <a:ext uri="{FF2B5EF4-FFF2-40B4-BE49-F238E27FC236}">
                  <a16:creationId xmlns:a16="http://schemas.microsoft.com/office/drawing/2014/main" id="{931FCDE3-EA8B-484B-BCB9-09D9E34828E8}"/>
                </a:ext>
              </a:extLst>
            </p:cNvPr>
            <p:cNvSpPr>
              <a:spLocks noChangeShapeType="1"/>
            </p:cNvSpPr>
            <p:nvPr/>
          </p:nvSpPr>
          <p:spPr bwMode="auto">
            <a:xfrm flipV="1">
              <a:off x="2224" y="1558"/>
              <a:ext cx="0" cy="131"/>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19" name="Line 47">
              <a:extLst>
                <a:ext uri="{FF2B5EF4-FFF2-40B4-BE49-F238E27FC236}">
                  <a16:creationId xmlns:a16="http://schemas.microsoft.com/office/drawing/2014/main" id="{3DFA35D5-5421-40E6-BF97-9F8F716DD184}"/>
                </a:ext>
              </a:extLst>
            </p:cNvPr>
            <p:cNvSpPr>
              <a:spLocks noChangeShapeType="1"/>
            </p:cNvSpPr>
            <p:nvPr/>
          </p:nvSpPr>
          <p:spPr bwMode="auto">
            <a:xfrm>
              <a:off x="3087" y="1771"/>
              <a:ext cx="144" cy="0"/>
            </a:xfrm>
            <a:prstGeom prst="line">
              <a:avLst/>
            </a:prstGeom>
            <a:noFill/>
            <a:ln w="190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20" name="Line 48">
              <a:extLst>
                <a:ext uri="{FF2B5EF4-FFF2-40B4-BE49-F238E27FC236}">
                  <a16:creationId xmlns:a16="http://schemas.microsoft.com/office/drawing/2014/main" id="{C529EB65-E566-43F3-8105-1E71E295D83C}"/>
                </a:ext>
              </a:extLst>
            </p:cNvPr>
            <p:cNvSpPr>
              <a:spLocks noChangeShapeType="1"/>
            </p:cNvSpPr>
            <p:nvPr/>
          </p:nvSpPr>
          <p:spPr bwMode="auto">
            <a:xfrm flipH="1">
              <a:off x="2832" y="1200"/>
              <a:ext cx="144"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21" name="Line 49">
              <a:extLst>
                <a:ext uri="{FF2B5EF4-FFF2-40B4-BE49-F238E27FC236}">
                  <a16:creationId xmlns:a16="http://schemas.microsoft.com/office/drawing/2014/main" id="{601EAB43-3F95-4F59-B79A-321BBF91E88D}"/>
                </a:ext>
              </a:extLst>
            </p:cNvPr>
            <p:cNvSpPr>
              <a:spLocks noChangeShapeType="1"/>
            </p:cNvSpPr>
            <p:nvPr/>
          </p:nvSpPr>
          <p:spPr bwMode="auto">
            <a:xfrm>
              <a:off x="2928" y="1200"/>
              <a:ext cx="0" cy="336"/>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22" name="Text Box 50">
              <a:extLst>
                <a:ext uri="{FF2B5EF4-FFF2-40B4-BE49-F238E27FC236}">
                  <a16:creationId xmlns:a16="http://schemas.microsoft.com/office/drawing/2014/main" id="{98745649-BC8A-4A47-8323-A9EAC24AE092}"/>
                </a:ext>
              </a:extLst>
            </p:cNvPr>
            <p:cNvSpPr txBox="1">
              <a:spLocks noChangeArrowheads="1"/>
            </p:cNvSpPr>
            <p:nvPr/>
          </p:nvSpPr>
          <p:spPr bwMode="auto">
            <a:xfrm>
              <a:off x="2592" y="1248"/>
              <a:ext cx="314"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000"/>
                <a:t>  50.8</a:t>
              </a:r>
            </a:p>
            <a:p>
              <a:r>
                <a:rPr lang="en-US" altLang="en-US" sz="1000"/>
                <a:t>  mm</a:t>
              </a:r>
            </a:p>
          </p:txBody>
        </p:sp>
        <p:sp>
          <p:nvSpPr>
            <p:cNvPr id="3123" name="Line 51">
              <a:extLst>
                <a:ext uri="{FF2B5EF4-FFF2-40B4-BE49-F238E27FC236}">
                  <a16:creationId xmlns:a16="http://schemas.microsoft.com/office/drawing/2014/main" id="{D32977F0-D701-43C4-AE30-2033607E990B}"/>
                </a:ext>
              </a:extLst>
            </p:cNvPr>
            <p:cNvSpPr>
              <a:spLocks noChangeShapeType="1"/>
            </p:cNvSpPr>
            <p:nvPr/>
          </p:nvSpPr>
          <p:spPr bwMode="auto">
            <a:xfrm>
              <a:off x="2256" y="1776"/>
              <a:ext cx="288"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124" name="Text Box 52">
              <a:extLst>
                <a:ext uri="{FF2B5EF4-FFF2-40B4-BE49-F238E27FC236}">
                  <a16:creationId xmlns:a16="http://schemas.microsoft.com/office/drawing/2014/main" id="{80D3B502-3B59-4D4B-916C-05091EA07884}"/>
                </a:ext>
              </a:extLst>
            </p:cNvPr>
            <p:cNvSpPr txBox="1">
              <a:spLocks noChangeArrowheads="1"/>
            </p:cNvSpPr>
            <p:nvPr/>
          </p:nvSpPr>
          <p:spPr bwMode="auto">
            <a:xfrm>
              <a:off x="2448" y="1536"/>
              <a:ext cx="331"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1000"/>
                <a:t>25.4</a:t>
              </a:r>
            </a:p>
            <a:p>
              <a:r>
                <a:rPr lang="en-US" altLang="en-US" sz="1000"/>
                <a:t>mm</a:t>
              </a:r>
            </a:p>
          </p:txBody>
        </p:sp>
        <p:sp>
          <p:nvSpPr>
            <p:cNvPr id="3125" name="Line 53">
              <a:extLst>
                <a:ext uri="{FF2B5EF4-FFF2-40B4-BE49-F238E27FC236}">
                  <a16:creationId xmlns:a16="http://schemas.microsoft.com/office/drawing/2014/main" id="{3DDC8F6D-7B56-4184-B3A9-FC506B64AE66}"/>
                </a:ext>
              </a:extLst>
            </p:cNvPr>
            <p:cNvSpPr>
              <a:spLocks noChangeShapeType="1"/>
            </p:cNvSpPr>
            <p:nvPr/>
          </p:nvSpPr>
          <p:spPr bwMode="auto">
            <a:xfrm>
              <a:off x="2400" y="1536"/>
              <a:ext cx="0" cy="240"/>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grpSp>
      <p:sp>
        <p:nvSpPr>
          <p:cNvPr id="3126" name="Text Box 54">
            <a:extLst>
              <a:ext uri="{FF2B5EF4-FFF2-40B4-BE49-F238E27FC236}">
                <a16:creationId xmlns:a16="http://schemas.microsoft.com/office/drawing/2014/main" id="{EF1354D6-CB98-4836-9B47-56DD3A532B33}"/>
              </a:ext>
            </a:extLst>
          </p:cNvPr>
          <p:cNvSpPr txBox="1">
            <a:spLocks noChangeArrowheads="1"/>
          </p:cNvSpPr>
          <p:nvPr/>
        </p:nvSpPr>
        <p:spPr bwMode="auto">
          <a:xfrm>
            <a:off x="1600200" y="228600"/>
            <a:ext cx="5124450" cy="3667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t>Flat-bottom hole or flat crack at normal incidence</a:t>
            </a:r>
          </a:p>
        </p:txBody>
      </p:sp>
      <p:sp>
        <p:nvSpPr>
          <p:cNvPr id="3127" name="Text Box 55">
            <a:extLst>
              <a:ext uri="{FF2B5EF4-FFF2-40B4-BE49-F238E27FC236}">
                <a16:creationId xmlns:a16="http://schemas.microsoft.com/office/drawing/2014/main" id="{CCBDBA0F-2ECF-49C8-B757-19B761CA595D}"/>
              </a:ext>
            </a:extLst>
          </p:cNvPr>
          <p:cNvSpPr txBox="1">
            <a:spLocks noChangeArrowheads="1"/>
          </p:cNvSpPr>
          <p:nvPr/>
        </p:nvSpPr>
        <p:spPr bwMode="auto">
          <a:xfrm>
            <a:off x="2651125" y="722313"/>
            <a:ext cx="3536950" cy="3667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t>“Large” flaw measurement model</a:t>
            </a:r>
          </a:p>
        </p:txBody>
      </p:sp>
      <p:grpSp>
        <p:nvGrpSpPr>
          <p:cNvPr id="3202" name="Group 130">
            <a:extLst>
              <a:ext uri="{FF2B5EF4-FFF2-40B4-BE49-F238E27FC236}">
                <a16:creationId xmlns:a16="http://schemas.microsoft.com/office/drawing/2014/main" id="{AABAE280-BDF4-4FFF-96DF-04492A4C5EEC}"/>
              </a:ext>
            </a:extLst>
          </p:cNvPr>
          <p:cNvGrpSpPr>
            <a:grpSpLocks/>
          </p:cNvGrpSpPr>
          <p:nvPr/>
        </p:nvGrpSpPr>
        <p:grpSpPr bwMode="auto">
          <a:xfrm>
            <a:off x="2209800" y="3810000"/>
            <a:ext cx="3351213" cy="2606675"/>
            <a:chOff x="1392" y="2400"/>
            <a:chExt cx="2111" cy="1642"/>
          </a:xfrm>
        </p:grpSpPr>
        <p:sp>
          <p:nvSpPr>
            <p:cNvPr id="3129" name="Rectangle 57">
              <a:extLst>
                <a:ext uri="{FF2B5EF4-FFF2-40B4-BE49-F238E27FC236}">
                  <a16:creationId xmlns:a16="http://schemas.microsoft.com/office/drawing/2014/main" id="{EBBF436D-EC35-49D8-9E1D-08BFABF9CE53}"/>
                </a:ext>
              </a:extLst>
            </p:cNvPr>
            <p:cNvSpPr>
              <a:spLocks noChangeArrowheads="1"/>
            </p:cNvSpPr>
            <p:nvPr/>
          </p:nvSpPr>
          <p:spPr bwMode="auto">
            <a:xfrm>
              <a:off x="1873" y="2451"/>
              <a:ext cx="1597" cy="1256"/>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3130" name="Rectangle 58">
              <a:extLst>
                <a:ext uri="{FF2B5EF4-FFF2-40B4-BE49-F238E27FC236}">
                  <a16:creationId xmlns:a16="http://schemas.microsoft.com/office/drawing/2014/main" id="{68504B85-7E84-4A77-A038-5F4FFEC9723D}"/>
                </a:ext>
              </a:extLst>
            </p:cNvPr>
            <p:cNvSpPr>
              <a:spLocks noChangeArrowheads="1"/>
            </p:cNvSpPr>
            <p:nvPr/>
          </p:nvSpPr>
          <p:spPr bwMode="auto">
            <a:xfrm>
              <a:off x="1873" y="2451"/>
              <a:ext cx="1597" cy="1256"/>
            </a:xfrm>
            <a:prstGeom prst="rect">
              <a:avLst/>
            </a:prstGeom>
            <a:noFill/>
            <a:ln w="0">
              <a:solidFill>
                <a:srgbClr val="FFFFFF"/>
              </a:solidFill>
              <a:miter lim="800000"/>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31" name="Line 59">
              <a:extLst>
                <a:ext uri="{FF2B5EF4-FFF2-40B4-BE49-F238E27FC236}">
                  <a16:creationId xmlns:a16="http://schemas.microsoft.com/office/drawing/2014/main" id="{F2481BD9-271F-42EA-8FE0-04A9D60AAC6D}"/>
                </a:ext>
              </a:extLst>
            </p:cNvPr>
            <p:cNvSpPr>
              <a:spLocks noChangeShapeType="1"/>
            </p:cNvSpPr>
            <p:nvPr/>
          </p:nvSpPr>
          <p:spPr bwMode="auto">
            <a:xfrm>
              <a:off x="1873" y="2451"/>
              <a:ext cx="1597"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32" name="Freeform 60">
              <a:extLst>
                <a:ext uri="{FF2B5EF4-FFF2-40B4-BE49-F238E27FC236}">
                  <a16:creationId xmlns:a16="http://schemas.microsoft.com/office/drawing/2014/main" id="{7784155E-715C-4EDE-AE79-0D478FDB3BB8}"/>
                </a:ext>
              </a:extLst>
            </p:cNvPr>
            <p:cNvSpPr>
              <a:spLocks/>
            </p:cNvSpPr>
            <p:nvPr/>
          </p:nvSpPr>
          <p:spPr bwMode="auto">
            <a:xfrm>
              <a:off x="1873" y="2451"/>
              <a:ext cx="1597" cy="1256"/>
            </a:xfrm>
            <a:custGeom>
              <a:avLst/>
              <a:gdLst>
                <a:gd name="T0" fmla="*/ 0 w 434"/>
                <a:gd name="T1" fmla="*/ 342 h 342"/>
                <a:gd name="T2" fmla="*/ 434 w 434"/>
                <a:gd name="T3" fmla="*/ 342 h 342"/>
                <a:gd name="T4" fmla="*/ 434 w 434"/>
                <a:gd name="T5" fmla="*/ 0 h 342"/>
              </a:gdLst>
              <a:ahLst/>
              <a:cxnLst>
                <a:cxn ang="0">
                  <a:pos x="T0" y="T1"/>
                </a:cxn>
                <a:cxn ang="0">
                  <a:pos x="T2" y="T3"/>
                </a:cxn>
                <a:cxn ang="0">
                  <a:pos x="T4" y="T5"/>
                </a:cxn>
              </a:cxnLst>
              <a:rect l="0" t="0" r="r" b="b"/>
              <a:pathLst>
                <a:path w="434" h="342">
                  <a:moveTo>
                    <a:pt x="0" y="342"/>
                  </a:moveTo>
                  <a:lnTo>
                    <a:pt x="434" y="342"/>
                  </a:lnTo>
                  <a:lnTo>
                    <a:pt x="434" y="0"/>
                  </a:lnTo>
                </a:path>
              </a:pathLst>
            </a:custGeom>
            <a:noFill/>
            <a:ln w="0">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33" name="Line 61">
              <a:extLst>
                <a:ext uri="{FF2B5EF4-FFF2-40B4-BE49-F238E27FC236}">
                  <a16:creationId xmlns:a16="http://schemas.microsoft.com/office/drawing/2014/main" id="{9211E8C6-104C-40BB-97F5-4CB7C2EE3E07}"/>
                </a:ext>
              </a:extLst>
            </p:cNvPr>
            <p:cNvSpPr>
              <a:spLocks noChangeShapeType="1"/>
            </p:cNvSpPr>
            <p:nvPr/>
          </p:nvSpPr>
          <p:spPr bwMode="auto">
            <a:xfrm flipV="1">
              <a:off x="1873" y="2451"/>
              <a:ext cx="1" cy="125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34" name="Line 62">
              <a:extLst>
                <a:ext uri="{FF2B5EF4-FFF2-40B4-BE49-F238E27FC236}">
                  <a16:creationId xmlns:a16="http://schemas.microsoft.com/office/drawing/2014/main" id="{CEBAF4D5-3A6B-4241-A278-7E165AFC38B2}"/>
                </a:ext>
              </a:extLst>
            </p:cNvPr>
            <p:cNvSpPr>
              <a:spLocks noChangeShapeType="1"/>
            </p:cNvSpPr>
            <p:nvPr/>
          </p:nvSpPr>
          <p:spPr bwMode="auto">
            <a:xfrm>
              <a:off x="1873" y="3707"/>
              <a:ext cx="1597"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35" name="Line 63">
              <a:extLst>
                <a:ext uri="{FF2B5EF4-FFF2-40B4-BE49-F238E27FC236}">
                  <a16:creationId xmlns:a16="http://schemas.microsoft.com/office/drawing/2014/main" id="{5B8F7455-CA7D-40AE-A567-EF1422169881}"/>
                </a:ext>
              </a:extLst>
            </p:cNvPr>
            <p:cNvSpPr>
              <a:spLocks noChangeShapeType="1"/>
            </p:cNvSpPr>
            <p:nvPr/>
          </p:nvSpPr>
          <p:spPr bwMode="auto">
            <a:xfrm flipV="1">
              <a:off x="1873"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36" name="Line 64">
              <a:extLst>
                <a:ext uri="{FF2B5EF4-FFF2-40B4-BE49-F238E27FC236}">
                  <a16:creationId xmlns:a16="http://schemas.microsoft.com/office/drawing/2014/main" id="{0CEA2F91-C847-42C4-945E-71640041359B}"/>
                </a:ext>
              </a:extLst>
            </p:cNvPr>
            <p:cNvSpPr>
              <a:spLocks noChangeShapeType="1"/>
            </p:cNvSpPr>
            <p:nvPr/>
          </p:nvSpPr>
          <p:spPr bwMode="auto">
            <a:xfrm>
              <a:off x="1873"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37" name="Rectangle 65">
              <a:extLst>
                <a:ext uri="{FF2B5EF4-FFF2-40B4-BE49-F238E27FC236}">
                  <a16:creationId xmlns:a16="http://schemas.microsoft.com/office/drawing/2014/main" id="{FCB5DDDB-B751-446F-811E-4122E26542E2}"/>
                </a:ext>
              </a:extLst>
            </p:cNvPr>
            <p:cNvSpPr>
              <a:spLocks noChangeArrowheads="1"/>
            </p:cNvSpPr>
            <p:nvPr/>
          </p:nvSpPr>
          <p:spPr bwMode="auto">
            <a:xfrm>
              <a:off x="1840" y="3736"/>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0.5</a:t>
              </a:r>
              <a:endParaRPr lang="en-US" altLang="en-US" sz="1000"/>
            </a:p>
          </p:txBody>
        </p:sp>
        <p:sp>
          <p:nvSpPr>
            <p:cNvPr id="3138" name="Line 66">
              <a:extLst>
                <a:ext uri="{FF2B5EF4-FFF2-40B4-BE49-F238E27FC236}">
                  <a16:creationId xmlns:a16="http://schemas.microsoft.com/office/drawing/2014/main" id="{5F2C06CC-62C8-4E82-807A-9F5D6A934B24}"/>
                </a:ext>
              </a:extLst>
            </p:cNvPr>
            <p:cNvSpPr>
              <a:spLocks noChangeShapeType="1"/>
            </p:cNvSpPr>
            <p:nvPr/>
          </p:nvSpPr>
          <p:spPr bwMode="auto">
            <a:xfrm flipV="1">
              <a:off x="2049"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39" name="Line 67">
              <a:extLst>
                <a:ext uri="{FF2B5EF4-FFF2-40B4-BE49-F238E27FC236}">
                  <a16:creationId xmlns:a16="http://schemas.microsoft.com/office/drawing/2014/main" id="{9F34E7E0-7805-4339-8974-A2DFCCA3051D}"/>
                </a:ext>
              </a:extLst>
            </p:cNvPr>
            <p:cNvSpPr>
              <a:spLocks noChangeShapeType="1"/>
            </p:cNvSpPr>
            <p:nvPr/>
          </p:nvSpPr>
          <p:spPr bwMode="auto">
            <a:xfrm>
              <a:off x="2049"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40" name="Rectangle 68">
              <a:extLst>
                <a:ext uri="{FF2B5EF4-FFF2-40B4-BE49-F238E27FC236}">
                  <a16:creationId xmlns:a16="http://schemas.microsoft.com/office/drawing/2014/main" id="{D15C16F0-C59B-476D-B11A-9EA791BEA5E8}"/>
                </a:ext>
              </a:extLst>
            </p:cNvPr>
            <p:cNvSpPr>
              <a:spLocks noChangeArrowheads="1"/>
            </p:cNvSpPr>
            <p:nvPr/>
          </p:nvSpPr>
          <p:spPr bwMode="auto">
            <a:xfrm>
              <a:off x="2038" y="3736"/>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a:t>
              </a:r>
              <a:endParaRPr lang="en-US" altLang="en-US" sz="1000"/>
            </a:p>
          </p:txBody>
        </p:sp>
        <p:sp>
          <p:nvSpPr>
            <p:cNvPr id="3141" name="Line 69">
              <a:extLst>
                <a:ext uri="{FF2B5EF4-FFF2-40B4-BE49-F238E27FC236}">
                  <a16:creationId xmlns:a16="http://schemas.microsoft.com/office/drawing/2014/main" id="{ACD906D3-D6D7-45E4-BD01-72B08FB59950}"/>
                </a:ext>
              </a:extLst>
            </p:cNvPr>
            <p:cNvSpPr>
              <a:spLocks noChangeShapeType="1"/>
            </p:cNvSpPr>
            <p:nvPr/>
          </p:nvSpPr>
          <p:spPr bwMode="auto">
            <a:xfrm flipV="1">
              <a:off x="2226"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42" name="Line 70">
              <a:extLst>
                <a:ext uri="{FF2B5EF4-FFF2-40B4-BE49-F238E27FC236}">
                  <a16:creationId xmlns:a16="http://schemas.microsoft.com/office/drawing/2014/main" id="{2B8B28FB-AD21-43FF-A8DC-5027F0791F2D}"/>
                </a:ext>
              </a:extLst>
            </p:cNvPr>
            <p:cNvSpPr>
              <a:spLocks noChangeShapeType="1"/>
            </p:cNvSpPr>
            <p:nvPr/>
          </p:nvSpPr>
          <p:spPr bwMode="auto">
            <a:xfrm>
              <a:off x="2226"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43" name="Rectangle 71">
              <a:extLst>
                <a:ext uri="{FF2B5EF4-FFF2-40B4-BE49-F238E27FC236}">
                  <a16:creationId xmlns:a16="http://schemas.microsoft.com/office/drawing/2014/main" id="{72355385-CB41-40A1-B832-9AEA7D215E9B}"/>
                </a:ext>
              </a:extLst>
            </p:cNvPr>
            <p:cNvSpPr>
              <a:spLocks noChangeArrowheads="1"/>
            </p:cNvSpPr>
            <p:nvPr/>
          </p:nvSpPr>
          <p:spPr bwMode="auto">
            <a:xfrm>
              <a:off x="2193" y="3736"/>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1.5</a:t>
              </a:r>
              <a:endParaRPr lang="en-US" altLang="en-US" sz="1000"/>
            </a:p>
          </p:txBody>
        </p:sp>
        <p:sp>
          <p:nvSpPr>
            <p:cNvPr id="3144" name="Line 72">
              <a:extLst>
                <a:ext uri="{FF2B5EF4-FFF2-40B4-BE49-F238E27FC236}">
                  <a16:creationId xmlns:a16="http://schemas.microsoft.com/office/drawing/2014/main" id="{A4D5CCE9-7FD8-4F2D-A11F-5BED83ACD3B3}"/>
                </a:ext>
              </a:extLst>
            </p:cNvPr>
            <p:cNvSpPr>
              <a:spLocks noChangeShapeType="1"/>
            </p:cNvSpPr>
            <p:nvPr/>
          </p:nvSpPr>
          <p:spPr bwMode="auto">
            <a:xfrm flipV="1">
              <a:off x="2403"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45" name="Line 73">
              <a:extLst>
                <a:ext uri="{FF2B5EF4-FFF2-40B4-BE49-F238E27FC236}">
                  <a16:creationId xmlns:a16="http://schemas.microsoft.com/office/drawing/2014/main" id="{BCD6107F-517B-4702-ACD4-61B029F3DBDF}"/>
                </a:ext>
              </a:extLst>
            </p:cNvPr>
            <p:cNvSpPr>
              <a:spLocks noChangeShapeType="1"/>
            </p:cNvSpPr>
            <p:nvPr/>
          </p:nvSpPr>
          <p:spPr bwMode="auto">
            <a:xfrm>
              <a:off x="2403"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46" name="Rectangle 74">
              <a:extLst>
                <a:ext uri="{FF2B5EF4-FFF2-40B4-BE49-F238E27FC236}">
                  <a16:creationId xmlns:a16="http://schemas.microsoft.com/office/drawing/2014/main" id="{454021A4-6F47-4DC5-9B1B-1E0408251989}"/>
                </a:ext>
              </a:extLst>
            </p:cNvPr>
            <p:cNvSpPr>
              <a:spLocks noChangeArrowheads="1"/>
            </p:cNvSpPr>
            <p:nvPr/>
          </p:nvSpPr>
          <p:spPr bwMode="auto">
            <a:xfrm>
              <a:off x="2392" y="3736"/>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a:t>
              </a:r>
              <a:endParaRPr lang="en-US" altLang="en-US" sz="1000"/>
            </a:p>
          </p:txBody>
        </p:sp>
        <p:sp>
          <p:nvSpPr>
            <p:cNvPr id="3147" name="Line 75">
              <a:extLst>
                <a:ext uri="{FF2B5EF4-FFF2-40B4-BE49-F238E27FC236}">
                  <a16:creationId xmlns:a16="http://schemas.microsoft.com/office/drawing/2014/main" id="{6155150A-791A-4367-822A-B2C1D47D7EA2}"/>
                </a:ext>
              </a:extLst>
            </p:cNvPr>
            <p:cNvSpPr>
              <a:spLocks noChangeShapeType="1"/>
            </p:cNvSpPr>
            <p:nvPr/>
          </p:nvSpPr>
          <p:spPr bwMode="auto">
            <a:xfrm flipV="1">
              <a:off x="2579"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48" name="Line 76">
              <a:extLst>
                <a:ext uri="{FF2B5EF4-FFF2-40B4-BE49-F238E27FC236}">
                  <a16:creationId xmlns:a16="http://schemas.microsoft.com/office/drawing/2014/main" id="{72091602-C924-4D27-9C6C-994E031366CC}"/>
                </a:ext>
              </a:extLst>
            </p:cNvPr>
            <p:cNvSpPr>
              <a:spLocks noChangeShapeType="1"/>
            </p:cNvSpPr>
            <p:nvPr/>
          </p:nvSpPr>
          <p:spPr bwMode="auto">
            <a:xfrm>
              <a:off x="2579"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49" name="Rectangle 77">
              <a:extLst>
                <a:ext uri="{FF2B5EF4-FFF2-40B4-BE49-F238E27FC236}">
                  <a16:creationId xmlns:a16="http://schemas.microsoft.com/office/drawing/2014/main" id="{DDB0A847-996F-4C3B-9EF4-A6FC47D49E38}"/>
                </a:ext>
              </a:extLst>
            </p:cNvPr>
            <p:cNvSpPr>
              <a:spLocks noChangeArrowheads="1"/>
            </p:cNvSpPr>
            <p:nvPr/>
          </p:nvSpPr>
          <p:spPr bwMode="auto">
            <a:xfrm>
              <a:off x="2546" y="3736"/>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2.5</a:t>
              </a:r>
              <a:endParaRPr lang="en-US" altLang="en-US" sz="1000"/>
            </a:p>
          </p:txBody>
        </p:sp>
        <p:sp>
          <p:nvSpPr>
            <p:cNvPr id="3150" name="Line 78">
              <a:extLst>
                <a:ext uri="{FF2B5EF4-FFF2-40B4-BE49-F238E27FC236}">
                  <a16:creationId xmlns:a16="http://schemas.microsoft.com/office/drawing/2014/main" id="{8E665980-88C7-4FFA-A551-4C0F67F12AD3}"/>
                </a:ext>
              </a:extLst>
            </p:cNvPr>
            <p:cNvSpPr>
              <a:spLocks noChangeShapeType="1"/>
            </p:cNvSpPr>
            <p:nvPr/>
          </p:nvSpPr>
          <p:spPr bwMode="auto">
            <a:xfrm flipV="1">
              <a:off x="2760"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51" name="Line 79">
              <a:extLst>
                <a:ext uri="{FF2B5EF4-FFF2-40B4-BE49-F238E27FC236}">
                  <a16:creationId xmlns:a16="http://schemas.microsoft.com/office/drawing/2014/main" id="{3D4967B6-633F-42C9-AF67-8EB260271117}"/>
                </a:ext>
              </a:extLst>
            </p:cNvPr>
            <p:cNvSpPr>
              <a:spLocks noChangeShapeType="1"/>
            </p:cNvSpPr>
            <p:nvPr/>
          </p:nvSpPr>
          <p:spPr bwMode="auto">
            <a:xfrm>
              <a:off x="2760"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52" name="Rectangle 80">
              <a:extLst>
                <a:ext uri="{FF2B5EF4-FFF2-40B4-BE49-F238E27FC236}">
                  <a16:creationId xmlns:a16="http://schemas.microsoft.com/office/drawing/2014/main" id="{42CF5E2E-A81E-4198-BAAB-C7DDFED92D42}"/>
                </a:ext>
              </a:extLst>
            </p:cNvPr>
            <p:cNvSpPr>
              <a:spLocks noChangeArrowheads="1"/>
            </p:cNvSpPr>
            <p:nvPr/>
          </p:nvSpPr>
          <p:spPr bwMode="auto">
            <a:xfrm>
              <a:off x="2749" y="3736"/>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3</a:t>
              </a:r>
              <a:endParaRPr lang="en-US" altLang="en-US" sz="1000"/>
            </a:p>
          </p:txBody>
        </p:sp>
        <p:sp>
          <p:nvSpPr>
            <p:cNvPr id="3153" name="Line 81">
              <a:extLst>
                <a:ext uri="{FF2B5EF4-FFF2-40B4-BE49-F238E27FC236}">
                  <a16:creationId xmlns:a16="http://schemas.microsoft.com/office/drawing/2014/main" id="{9628A2A7-5274-4674-83F8-1C29688C38DB}"/>
                </a:ext>
              </a:extLst>
            </p:cNvPr>
            <p:cNvSpPr>
              <a:spLocks noChangeShapeType="1"/>
            </p:cNvSpPr>
            <p:nvPr/>
          </p:nvSpPr>
          <p:spPr bwMode="auto">
            <a:xfrm flipV="1">
              <a:off x="2936"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54" name="Line 82">
              <a:extLst>
                <a:ext uri="{FF2B5EF4-FFF2-40B4-BE49-F238E27FC236}">
                  <a16:creationId xmlns:a16="http://schemas.microsoft.com/office/drawing/2014/main" id="{6CEB0E55-FFA8-4B82-9BD9-F5E24E5B3DFC}"/>
                </a:ext>
              </a:extLst>
            </p:cNvPr>
            <p:cNvSpPr>
              <a:spLocks noChangeShapeType="1"/>
            </p:cNvSpPr>
            <p:nvPr/>
          </p:nvSpPr>
          <p:spPr bwMode="auto">
            <a:xfrm>
              <a:off x="2936"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55" name="Rectangle 83">
              <a:extLst>
                <a:ext uri="{FF2B5EF4-FFF2-40B4-BE49-F238E27FC236}">
                  <a16:creationId xmlns:a16="http://schemas.microsoft.com/office/drawing/2014/main" id="{B4DBA0FD-2780-4AD9-AB74-9DC4EC034B1F}"/>
                </a:ext>
              </a:extLst>
            </p:cNvPr>
            <p:cNvSpPr>
              <a:spLocks noChangeArrowheads="1"/>
            </p:cNvSpPr>
            <p:nvPr/>
          </p:nvSpPr>
          <p:spPr bwMode="auto">
            <a:xfrm>
              <a:off x="2903" y="3736"/>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3.5</a:t>
              </a:r>
              <a:endParaRPr lang="en-US" altLang="en-US" sz="1000"/>
            </a:p>
          </p:txBody>
        </p:sp>
        <p:sp>
          <p:nvSpPr>
            <p:cNvPr id="3156" name="Line 84">
              <a:extLst>
                <a:ext uri="{FF2B5EF4-FFF2-40B4-BE49-F238E27FC236}">
                  <a16:creationId xmlns:a16="http://schemas.microsoft.com/office/drawing/2014/main" id="{99DC483C-74D6-4539-9D12-21A5BBACE18A}"/>
                </a:ext>
              </a:extLst>
            </p:cNvPr>
            <p:cNvSpPr>
              <a:spLocks noChangeShapeType="1"/>
            </p:cNvSpPr>
            <p:nvPr/>
          </p:nvSpPr>
          <p:spPr bwMode="auto">
            <a:xfrm flipV="1">
              <a:off x="3113"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57" name="Line 85">
              <a:extLst>
                <a:ext uri="{FF2B5EF4-FFF2-40B4-BE49-F238E27FC236}">
                  <a16:creationId xmlns:a16="http://schemas.microsoft.com/office/drawing/2014/main" id="{D25783EF-E253-42CA-8B65-416300E3323C}"/>
                </a:ext>
              </a:extLst>
            </p:cNvPr>
            <p:cNvSpPr>
              <a:spLocks noChangeShapeType="1"/>
            </p:cNvSpPr>
            <p:nvPr/>
          </p:nvSpPr>
          <p:spPr bwMode="auto">
            <a:xfrm>
              <a:off x="3113"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58" name="Rectangle 86">
              <a:extLst>
                <a:ext uri="{FF2B5EF4-FFF2-40B4-BE49-F238E27FC236}">
                  <a16:creationId xmlns:a16="http://schemas.microsoft.com/office/drawing/2014/main" id="{9C928FF6-7C1F-46BA-9FEC-6AFBF7BDAF15}"/>
                </a:ext>
              </a:extLst>
            </p:cNvPr>
            <p:cNvSpPr>
              <a:spLocks noChangeArrowheads="1"/>
            </p:cNvSpPr>
            <p:nvPr/>
          </p:nvSpPr>
          <p:spPr bwMode="auto">
            <a:xfrm>
              <a:off x="3102" y="3736"/>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4</a:t>
              </a:r>
              <a:endParaRPr lang="en-US" altLang="en-US" sz="1000"/>
            </a:p>
          </p:txBody>
        </p:sp>
        <p:sp>
          <p:nvSpPr>
            <p:cNvPr id="3159" name="Line 87">
              <a:extLst>
                <a:ext uri="{FF2B5EF4-FFF2-40B4-BE49-F238E27FC236}">
                  <a16:creationId xmlns:a16="http://schemas.microsoft.com/office/drawing/2014/main" id="{BC0519C4-E971-4664-B9E6-7151ED2D4B0E}"/>
                </a:ext>
              </a:extLst>
            </p:cNvPr>
            <p:cNvSpPr>
              <a:spLocks noChangeShapeType="1"/>
            </p:cNvSpPr>
            <p:nvPr/>
          </p:nvSpPr>
          <p:spPr bwMode="auto">
            <a:xfrm flipV="1">
              <a:off x="3290"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60" name="Line 88">
              <a:extLst>
                <a:ext uri="{FF2B5EF4-FFF2-40B4-BE49-F238E27FC236}">
                  <a16:creationId xmlns:a16="http://schemas.microsoft.com/office/drawing/2014/main" id="{ABAD8F19-0407-4422-A930-C19437728336}"/>
                </a:ext>
              </a:extLst>
            </p:cNvPr>
            <p:cNvSpPr>
              <a:spLocks noChangeShapeType="1"/>
            </p:cNvSpPr>
            <p:nvPr/>
          </p:nvSpPr>
          <p:spPr bwMode="auto">
            <a:xfrm>
              <a:off x="3290"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61" name="Rectangle 89">
              <a:extLst>
                <a:ext uri="{FF2B5EF4-FFF2-40B4-BE49-F238E27FC236}">
                  <a16:creationId xmlns:a16="http://schemas.microsoft.com/office/drawing/2014/main" id="{DAD62A0D-9254-402D-AB4F-E6EBF59957EF}"/>
                </a:ext>
              </a:extLst>
            </p:cNvPr>
            <p:cNvSpPr>
              <a:spLocks noChangeArrowheads="1"/>
            </p:cNvSpPr>
            <p:nvPr/>
          </p:nvSpPr>
          <p:spPr bwMode="auto">
            <a:xfrm>
              <a:off x="3256" y="3736"/>
              <a:ext cx="110"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4.5</a:t>
              </a:r>
              <a:endParaRPr lang="en-US" altLang="en-US" sz="1000"/>
            </a:p>
          </p:txBody>
        </p:sp>
        <p:sp>
          <p:nvSpPr>
            <p:cNvPr id="3162" name="Line 90">
              <a:extLst>
                <a:ext uri="{FF2B5EF4-FFF2-40B4-BE49-F238E27FC236}">
                  <a16:creationId xmlns:a16="http://schemas.microsoft.com/office/drawing/2014/main" id="{76685CB7-D636-43D8-82AD-53CC1D7A297D}"/>
                </a:ext>
              </a:extLst>
            </p:cNvPr>
            <p:cNvSpPr>
              <a:spLocks noChangeShapeType="1"/>
            </p:cNvSpPr>
            <p:nvPr/>
          </p:nvSpPr>
          <p:spPr bwMode="auto">
            <a:xfrm flipV="1">
              <a:off x="3470" y="3689"/>
              <a:ext cx="1" cy="18"/>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63" name="Line 91">
              <a:extLst>
                <a:ext uri="{FF2B5EF4-FFF2-40B4-BE49-F238E27FC236}">
                  <a16:creationId xmlns:a16="http://schemas.microsoft.com/office/drawing/2014/main" id="{4D11481E-A6B2-465E-AD57-24EB620F4E51}"/>
                </a:ext>
              </a:extLst>
            </p:cNvPr>
            <p:cNvSpPr>
              <a:spLocks noChangeShapeType="1"/>
            </p:cNvSpPr>
            <p:nvPr/>
          </p:nvSpPr>
          <p:spPr bwMode="auto">
            <a:xfrm>
              <a:off x="3470" y="2451"/>
              <a:ext cx="1" cy="1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64" name="Rectangle 92">
              <a:extLst>
                <a:ext uri="{FF2B5EF4-FFF2-40B4-BE49-F238E27FC236}">
                  <a16:creationId xmlns:a16="http://schemas.microsoft.com/office/drawing/2014/main" id="{5B3EBDBF-59C7-414E-AA27-83BF70605C64}"/>
                </a:ext>
              </a:extLst>
            </p:cNvPr>
            <p:cNvSpPr>
              <a:spLocks noChangeArrowheads="1"/>
            </p:cNvSpPr>
            <p:nvPr/>
          </p:nvSpPr>
          <p:spPr bwMode="auto">
            <a:xfrm>
              <a:off x="3459" y="3736"/>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5</a:t>
              </a:r>
              <a:endParaRPr lang="en-US" altLang="en-US" sz="1000"/>
            </a:p>
          </p:txBody>
        </p:sp>
        <p:sp>
          <p:nvSpPr>
            <p:cNvPr id="3165" name="Line 93">
              <a:extLst>
                <a:ext uri="{FF2B5EF4-FFF2-40B4-BE49-F238E27FC236}">
                  <a16:creationId xmlns:a16="http://schemas.microsoft.com/office/drawing/2014/main" id="{A0221CA4-47B7-42C6-B4B2-D7B6EC5146ED}"/>
                </a:ext>
              </a:extLst>
            </p:cNvPr>
            <p:cNvSpPr>
              <a:spLocks noChangeShapeType="1"/>
            </p:cNvSpPr>
            <p:nvPr/>
          </p:nvSpPr>
          <p:spPr bwMode="auto">
            <a:xfrm>
              <a:off x="1873" y="3707"/>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66" name="Line 94">
              <a:extLst>
                <a:ext uri="{FF2B5EF4-FFF2-40B4-BE49-F238E27FC236}">
                  <a16:creationId xmlns:a16="http://schemas.microsoft.com/office/drawing/2014/main" id="{BF1B32EB-80E2-45D1-89D3-2895B161B0A5}"/>
                </a:ext>
              </a:extLst>
            </p:cNvPr>
            <p:cNvSpPr>
              <a:spLocks noChangeShapeType="1"/>
            </p:cNvSpPr>
            <p:nvPr/>
          </p:nvSpPr>
          <p:spPr bwMode="auto">
            <a:xfrm flipH="1">
              <a:off x="3452" y="3707"/>
              <a:ext cx="18"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67" name="Rectangle 95">
              <a:extLst>
                <a:ext uri="{FF2B5EF4-FFF2-40B4-BE49-F238E27FC236}">
                  <a16:creationId xmlns:a16="http://schemas.microsoft.com/office/drawing/2014/main" id="{C8F299D6-9C8A-4B79-A8DE-DC9D2792BB00}"/>
                </a:ext>
              </a:extLst>
            </p:cNvPr>
            <p:cNvSpPr>
              <a:spLocks noChangeArrowheads="1"/>
            </p:cNvSpPr>
            <p:nvPr/>
          </p:nvSpPr>
          <p:spPr bwMode="auto">
            <a:xfrm>
              <a:off x="1625" y="3657"/>
              <a:ext cx="181"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-0.02</a:t>
              </a:r>
              <a:endParaRPr lang="en-US" altLang="en-US" sz="1000"/>
            </a:p>
          </p:txBody>
        </p:sp>
        <p:sp>
          <p:nvSpPr>
            <p:cNvPr id="3168" name="Line 96">
              <a:extLst>
                <a:ext uri="{FF2B5EF4-FFF2-40B4-BE49-F238E27FC236}">
                  <a16:creationId xmlns:a16="http://schemas.microsoft.com/office/drawing/2014/main" id="{6E788B0C-1619-443A-B536-5D1F87684678}"/>
                </a:ext>
              </a:extLst>
            </p:cNvPr>
            <p:cNvSpPr>
              <a:spLocks noChangeShapeType="1"/>
            </p:cNvSpPr>
            <p:nvPr/>
          </p:nvSpPr>
          <p:spPr bwMode="auto">
            <a:xfrm>
              <a:off x="1873" y="3549"/>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69" name="Line 97">
              <a:extLst>
                <a:ext uri="{FF2B5EF4-FFF2-40B4-BE49-F238E27FC236}">
                  <a16:creationId xmlns:a16="http://schemas.microsoft.com/office/drawing/2014/main" id="{58FFFEFE-5F57-4F1F-A46D-9095BBABD83E}"/>
                </a:ext>
              </a:extLst>
            </p:cNvPr>
            <p:cNvSpPr>
              <a:spLocks noChangeShapeType="1"/>
            </p:cNvSpPr>
            <p:nvPr/>
          </p:nvSpPr>
          <p:spPr bwMode="auto">
            <a:xfrm flipH="1">
              <a:off x="3452" y="3549"/>
              <a:ext cx="18"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70" name="Rectangle 98">
              <a:extLst>
                <a:ext uri="{FF2B5EF4-FFF2-40B4-BE49-F238E27FC236}">
                  <a16:creationId xmlns:a16="http://schemas.microsoft.com/office/drawing/2014/main" id="{7A7B812A-EC3F-4531-98F5-5FC66893142E}"/>
                </a:ext>
              </a:extLst>
            </p:cNvPr>
            <p:cNvSpPr>
              <a:spLocks noChangeArrowheads="1"/>
            </p:cNvSpPr>
            <p:nvPr/>
          </p:nvSpPr>
          <p:spPr bwMode="auto">
            <a:xfrm>
              <a:off x="1599" y="3499"/>
              <a:ext cx="225"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-0.015</a:t>
              </a:r>
              <a:endParaRPr lang="en-US" altLang="en-US" sz="1000"/>
            </a:p>
          </p:txBody>
        </p:sp>
        <p:sp>
          <p:nvSpPr>
            <p:cNvPr id="3171" name="Line 99">
              <a:extLst>
                <a:ext uri="{FF2B5EF4-FFF2-40B4-BE49-F238E27FC236}">
                  <a16:creationId xmlns:a16="http://schemas.microsoft.com/office/drawing/2014/main" id="{8B916DD9-41E3-415D-B765-DD78C2D2A821}"/>
                </a:ext>
              </a:extLst>
            </p:cNvPr>
            <p:cNvSpPr>
              <a:spLocks noChangeShapeType="1"/>
            </p:cNvSpPr>
            <p:nvPr/>
          </p:nvSpPr>
          <p:spPr bwMode="auto">
            <a:xfrm>
              <a:off x="1873" y="3391"/>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72" name="Line 100">
              <a:extLst>
                <a:ext uri="{FF2B5EF4-FFF2-40B4-BE49-F238E27FC236}">
                  <a16:creationId xmlns:a16="http://schemas.microsoft.com/office/drawing/2014/main" id="{A73CD358-01BB-4859-9A9A-31308A18E910}"/>
                </a:ext>
              </a:extLst>
            </p:cNvPr>
            <p:cNvSpPr>
              <a:spLocks noChangeShapeType="1"/>
            </p:cNvSpPr>
            <p:nvPr/>
          </p:nvSpPr>
          <p:spPr bwMode="auto">
            <a:xfrm flipH="1">
              <a:off x="3452" y="3391"/>
              <a:ext cx="18"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73" name="Rectangle 101">
              <a:extLst>
                <a:ext uri="{FF2B5EF4-FFF2-40B4-BE49-F238E27FC236}">
                  <a16:creationId xmlns:a16="http://schemas.microsoft.com/office/drawing/2014/main" id="{5703A09C-D9C7-43DE-8955-94D6215F0356}"/>
                </a:ext>
              </a:extLst>
            </p:cNvPr>
            <p:cNvSpPr>
              <a:spLocks noChangeArrowheads="1"/>
            </p:cNvSpPr>
            <p:nvPr/>
          </p:nvSpPr>
          <p:spPr bwMode="auto">
            <a:xfrm>
              <a:off x="1625" y="3341"/>
              <a:ext cx="181"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-0.01</a:t>
              </a:r>
              <a:endParaRPr lang="en-US" altLang="en-US" sz="1000"/>
            </a:p>
          </p:txBody>
        </p:sp>
        <p:sp>
          <p:nvSpPr>
            <p:cNvPr id="3174" name="Line 102">
              <a:extLst>
                <a:ext uri="{FF2B5EF4-FFF2-40B4-BE49-F238E27FC236}">
                  <a16:creationId xmlns:a16="http://schemas.microsoft.com/office/drawing/2014/main" id="{72A12C79-2784-4144-8589-F02005CE7D7E}"/>
                </a:ext>
              </a:extLst>
            </p:cNvPr>
            <p:cNvSpPr>
              <a:spLocks noChangeShapeType="1"/>
            </p:cNvSpPr>
            <p:nvPr/>
          </p:nvSpPr>
          <p:spPr bwMode="auto">
            <a:xfrm>
              <a:off x="1873" y="3233"/>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75" name="Line 103">
              <a:extLst>
                <a:ext uri="{FF2B5EF4-FFF2-40B4-BE49-F238E27FC236}">
                  <a16:creationId xmlns:a16="http://schemas.microsoft.com/office/drawing/2014/main" id="{E8E355D6-F305-4057-9112-7E9294E12FB9}"/>
                </a:ext>
              </a:extLst>
            </p:cNvPr>
            <p:cNvSpPr>
              <a:spLocks noChangeShapeType="1"/>
            </p:cNvSpPr>
            <p:nvPr/>
          </p:nvSpPr>
          <p:spPr bwMode="auto">
            <a:xfrm flipH="1">
              <a:off x="3452" y="3233"/>
              <a:ext cx="18"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76" name="Rectangle 104">
              <a:extLst>
                <a:ext uri="{FF2B5EF4-FFF2-40B4-BE49-F238E27FC236}">
                  <a16:creationId xmlns:a16="http://schemas.microsoft.com/office/drawing/2014/main" id="{5717577E-F5F0-49B5-ABA3-BD5D1D039CFD}"/>
                </a:ext>
              </a:extLst>
            </p:cNvPr>
            <p:cNvSpPr>
              <a:spLocks noChangeArrowheads="1"/>
            </p:cNvSpPr>
            <p:nvPr/>
          </p:nvSpPr>
          <p:spPr bwMode="auto">
            <a:xfrm>
              <a:off x="1599" y="3183"/>
              <a:ext cx="225"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-0.005</a:t>
              </a:r>
              <a:endParaRPr lang="en-US" altLang="en-US" sz="1000"/>
            </a:p>
          </p:txBody>
        </p:sp>
        <p:sp>
          <p:nvSpPr>
            <p:cNvPr id="3177" name="Line 105">
              <a:extLst>
                <a:ext uri="{FF2B5EF4-FFF2-40B4-BE49-F238E27FC236}">
                  <a16:creationId xmlns:a16="http://schemas.microsoft.com/office/drawing/2014/main" id="{C78BAE4B-3A63-4F3A-B5C0-E6071ECB7D60}"/>
                </a:ext>
              </a:extLst>
            </p:cNvPr>
            <p:cNvSpPr>
              <a:spLocks noChangeShapeType="1"/>
            </p:cNvSpPr>
            <p:nvPr/>
          </p:nvSpPr>
          <p:spPr bwMode="auto">
            <a:xfrm>
              <a:off x="1873" y="3079"/>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78" name="Line 106">
              <a:extLst>
                <a:ext uri="{FF2B5EF4-FFF2-40B4-BE49-F238E27FC236}">
                  <a16:creationId xmlns:a16="http://schemas.microsoft.com/office/drawing/2014/main" id="{BAD1974B-0C4E-4F34-BE56-1CE1CFFB9A26}"/>
                </a:ext>
              </a:extLst>
            </p:cNvPr>
            <p:cNvSpPr>
              <a:spLocks noChangeShapeType="1"/>
            </p:cNvSpPr>
            <p:nvPr/>
          </p:nvSpPr>
          <p:spPr bwMode="auto">
            <a:xfrm flipH="1">
              <a:off x="3452" y="3079"/>
              <a:ext cx="18"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79" name="Rectangle 107">
              <a:extLst>
                <a:ext uri="{FF2B5EF4-FFF2-40B4-BE49-F238E27FC236}">
                  <a16:creationId xmlns:a16="http://schemas.microsoft.com/office/drawing/2014/main" id="{EC463FD2-B0FC-48B9-B1C8-8848E4130A56}"/>
                </a:ext>
              </a:extLst>
            </p:cNvPr>
            <p:cNvSpPr>
              <a:spLocks noChangeArrowheads="1"/>
            </p:cNvSpPr>
            <p:nvPr/>
          </p:nvSpPr>
          <p:spPr bwMode="auto">
            <a:xfrm>
              <a:off x="1706" y="3028"/>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a:t>
              </a:r>
              <a:endParaRPr lang="en-US" altLang="en-US" sz="1000"/>
            </a:p>
          </p:txBody>
        </p:sp>
        <p:sp>
          <p:nvSpPr>
            <p:cNvPr id="3180" name="Line 108">
              <a:extLst>
                <a:ext uri="{FF2B5EF4-FFF2-40B4-BE49-F238E27FC236}">
                  <a16:creationId xmlns:a16="http://schemas.microsoft.com/office/drawing/2014/main" id="{1FE4C527-E0D9-46D9-B637-121217E1B028}"/>
                </a:ext>
              </a:extLst>
            </p:cNvPr>
            <p:cNvSpPr>
              <a:spLocks noChangeShapeType="1"/>
            </p:cNvSpPr>
            <p:nvPr/>
          </p:nvSpPr>
          <p:spPr bwMode="auto">
            <a:xfrm>
              <a:off x="1873" y="2921"/>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81" name="Line 109">
              <a:extLst>
                <a:ext uri="{FF2B5EF4-FFF2-40B4-BE49-F238E27FC236}">
                  <a16:creationId xmlns:a16="http://schemas.microsoft.com/office/drawing/2014/main" id="{2F8E45F9-E06D-4CB8-A4D8-5FCCAD5FC201}"/>
                </a:ext>
              </a:extLst>
            </p:cNvPr>
            <p:cNvSpPr>
              <a:spLocks noChangeShapeType="1"/>
            </p:cNvSpPr>
            <p:nvPr/>
          </p:nvSpPr>
          <p:spPr bwMode="auto">
            <a:xfrm flipH="1">
              <a:off x="3452" y="2921"/>
              <a:ext cx="18"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82" name="Rectangle 110">
              <a:extLst>
                <a:ext uri="{FF2B5EF4-FFF2-40B4-BE49-F238E27FC236}">
                  <a16:creationId xmlns:a16="http://schemas.microsoft.com/office/drawing/2014/main" id="{097149F1-E007-446C-8073-E22B4A85716F}"/>
                </a:ext>
              </a:extLst>
            </p:cNvPr>
            <p:cNvSpPr>
              <a:spLocks noChangeArrowheads="1"/>
            </p:cNvSpPr>
            <p:nvPr/>
          </p:nvSpPr>
          <p:spPr bwMode="auto">
            <a:xfrm>
              <a:off x="1614" y="2870"/>
              <a:ext cx="19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0.005</a:t>
              </a:r>
              <a:endParaRPr lang="en-US" altLang="en-US" sz="1000"/>
            </a:p>
          </p:txBody>
        </p:sp>
        <p:sp>
          <p:nvSpPr>
            <p:cNvPr id="3183" name="Line 111">
              <a:extLst>
                <a:ext uri="{FF2B5EF4-FFF2-40B4-BE49-F238E27FC236}">
                  <a16:creationId xmlns:a16="http://schemas.microsoft.com/office/drawing/2014/main" id="{0F81CA9D-5066-4066-BBB6-7C65C1DA6BD4}"/>
                </a:ext>
              </a:extLst>
            </p:cNvPr>
            <p:cNvSpPr>
              <a:spLocks noChangeShapeType="1"/>
            </p:cNvSpPr>
            <p:nvPr/>
          </p:nvSpPr>
          <p:spPr bwMode="auto">
            <a:xfrm>
              <a:off x="1873" y="2763"/>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84" name="Line 112">
              <a:extLst>
                <a:ext uri="{FF2B5EF4-FFF2-40B4-BE49-F238E27FC236}">
                  <a16:creationId xmlns:a16="http://schemas.microsoft.com/office/drawing/2014/main" id="{69151A42-D75F-45F0-AA81-B565800DB354}"/>
                </a:ext>
              </a:extLst>
            </p:cNvPr>
            <p:cNvSpPr>
              <a:spLocks noChangeShapeType="1"/>
            </p:cNvSpPr>
            <p:nvPr/>
          </p:nvSpPr>
          <p:spPr bwMode="auto">
            <a:xfrm flipH="1">
              <a:off x="3452" y="2763"/>
              <a:ext cx="18"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85" name="Rectangle 113">
              <a:extLst>
                <a:ext uri="{FF2B5EF4-FFF2-40B4-BE49-F238E27FC236}">
                  <a16:creationId xmlns:a16="http://schemas.microsoft.com/office/drawing/2014/main" id="{7DE66C15-09A3-4366-A6D1-9E189B565A21}"/>
                </a:ext>
              </a:extLst>
            </p:cNvPr>
            <p:cNvSpPr>
              <a:spLocks noChangeArrowheads="1"/>
            </p:cNvSpPr>
            <p:nvPr/>
          </p:nvSpPr>
          <p:spPr bwMode="auto">
            <a:xfrm>
              <a:off x="1640" y="2712"/>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0.01</a:t>
              </a:r>
              <a:endParaRPr lang="en-US" altLang="en-US" sz="1000"/>
            </a:p>
          </p:txBody>
        </p:sp>
        <p:sp>
          <p:nvSpPr>
            <p:cNvPr id="3186" name="Line 114">
              <a:extLst>
                <a:ext uri="{FF2B5EF4-FFF2-40B4-BE49-F238E27FC236}">
                  <a16:creationId xmlns:a16="http://schemas.microsoft.com/office/drawing/2014/main" id="{EBC1D8AC-9135-4887-A8E1-9AB42D1A5E12}"/>
                </a:ext>
              </a:extLst>
            </p:cNvPr>
            <p:cNvSpPr>
              <a:spLocks noChangeShapeType="1"/>
            </p:cNvSpPr>
            <p:nvPr/>
          </p:nvSpPr>
          <p:spPr bwMode="auto">
            <a:xfrm>
              <a:off x="1873" y="2605"/>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87" name="Line 115">
              <a:extLst>
                <a:ext uri="{FF2B5EF4-FFF2-40B4-BE49-F238E27FC236}">
                  <a16:creationId xmlns:a16="http://schemas.microsoft.com/office/drawing/2014/main" id="{3C879808-B720-4EA9-8856-17B6CEBCBB82}"/>
                </a:ext>
              </a:extLst>
            </p:cNvPr>
            <p:cNvSpPr>
              <a:spLocks noChangeShapeType="1"/>
            </p:cNvSpPr>
            <p:nvPr/>
          </p:nvSpPr>
          <p:spPr bwMode="auto">
            <a:xfrm flipH="1">
              <a:off x="3452" y="2605"/>
              <a:ext cx="18"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88" name="Rectangle 116">
              <a:extLst>
                <a:ext uri="{FF2B5EF4-FFF2-40B4-BE49-F238E27FC236}">
                  <a16:creationId xmlns:a16="http://schemas.microsoft.com/office/drawing/2014/main" id="{930EEB45-402C-40C0-A693-72A14A2129D3}"/>
                </a:ext>
              </a:extLst>
            </p:cNvPr>
            <p:cNvSpPr>
              <a:spLocks noChangeArrowheads="1"/>
            </p:cNvSpPr>
            <p:nvPr/>
          </p:nvSpPr>
          <p:spPr bwMode="auto">
            <a:xfrm>
              <a:off x="1614" y="2554"/>
              <a:ext cx="19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0.015</a:t>
              </a:r>
              <a:endParaRPr lang="en-US" altLang="en-US" sz="1000"/>
            </a:p>
          </p:txBody>
        </p:sp>
        <p:sp>
          <p:nvSpPr>
            <p:cNvPr id="3189" name="Line 117">
              <a:extLst>
                <a:ext uri="{FF2B5EF4-FFF2-40B4-BE49-F238E27FC236}">
                  <a16:creationId xmlns:a16="http://schemas.microsoft.com/office/drawing/2014/main" id="{E0EFB1CE-3187-46F9-AA52-624FC3035DF5}"/>
                </a:ext>
              </a:extLst>
            </p:cNvPr>
            <p:cNvSpPr>
              <a:spLocks noChangeShapeType="1"/>
            </p:cNvSpPr>
            <p:nvPr/>
          </p:nvSpPr>
          <p:spPr bwMode="auto">
            <a:xfrm>
              <a:off x="1873" y="2451"/>
              <a:ext cx="14"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90" name="Line 118">
              <a:extLst>
                <a:ext uri="{FF2B5EF4-FFF2-40B4-BE49-F238E27FC236}">
                  <a16:creationId xmlns:a16="http://schemas.microsoft.com/office/drawing/2014/main" id="{739D1BEE-C1FD-4A12-B17D-0A15AD78898B}"/>
                </a:ext>
              </a:extLst>
            </p:cNvPr>
            <p:cNvSpPr>
              <a:spLocks noChangeShapeType="1"/>
            </p:cNvSpPr>
            <p:nvPr/>
          </p:nvSpPr>
          <p:spPr bwMode="auto">
            <a:xfrm flipH="1">
              <a:off x="3452" y="2451"/>
              <a:ext cx="18"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191" name="Rectangle 119">
              <a:extLst>
                <a:ext uri="{FF2B5EF4-FFF2-40B4-BE49-F238E27FC236}">
                  <a16:creationId xmlns:a16="http://schemas.microsoft.com/office/drawing/2014/main" id="{A25DFBF8-AF7C-437E-9BE6-B729CE8441B6}"/>
                </a:ext>
              </a:extLst>
            </p:cNvPr>
            <p:cNvSpPr>
              <a:spLocks noChangeArrowheads="1"/>
            </p:cNvSpPr>
            <p:nvPr/>
          </p:nvSpPr>
          <p:spPr bwMode="auto">
            <a:xfrm>
              <a:off x="1640" y="2400"/>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0.02</a:t>
              </a:r>
              <a:endParaRPr lang="en-US" altLang="en-US" sz="1000"/>
            </a:p>
          </p:txBody>
        </p:sp>
        <p:sp>
          <p:nvSpPr>
            <p:cNvPr id="3192" name="Freeform 120">
              <a:extLst>
                <a:ext uri="{FF2B5EF4-FFF2-40B4-BE49-F238E27FC236}">
                  <a16:creationId xmlns:a16="http://schemas.microsoft.com/office/drawing/2014/main" id="{DC4BB2AE-1021-4F82-8E5B-62A959CC3CC6}"/>
                </a:ext>
              </a:extLst>
            </p:cNvPr>
            <p:cNvSpPr>
              <a:spLocks/>
            </p:cNvSpPr>
            <p:nvPr/>
          </p:nvSpPr>
          <p:spPr bwMode="auto">
            <a:xfrm>
              <a:off x="2046" y="2509"/>
              <a:ext cx="460" cy="1161"/>
            </a:xfrm>
            <a:custGeom>
              <a:avLst/>
              <a:gdLst>
                <a:gd name="T0" fmla="*/ 7 w 460"/>
                <a:gd name="T1" fmla="*/ 570 h 1161"/>
                <a:gd name="T2" fmla="*/ 18 w 460"/>
                <a:gd name="T3" fmla="*/ 566 h 1161"/>
                <a:gd name="T4" fmla="*/ 29 w 460"/>
                <a:gd name="T5" fmla="*/ 570 h 1161"/>
                <a:gd name="T6" fmla="*/ 40 w 460"/>
                <a:gd name="T7" fmla="*/ 570 h 1161"/>
                <a:gd name="T8" fmla="*/ 51 w 460"/>
                <a:gd name="T9" fmla="*/ 566 h 1161"/>
                <a:gd name="T10" fmla="*/ 62 w 460"/>
                <a:gd name="T11" fmla="*/ 570 h 1161"/>
                <a:gd name="T12" fmla="*/ 73 w 460"/>
                <a:gd name="T13" fmla="*/ 566 h 1161"/>
                <a:gd name="T14" fmla="*/ 84 w 460"/>
                <a:gd name="T15" fmla="*/ 570 h 1161"/>
                <a:gd name="T16" fmla="*/ 95 w 460"/>
                <a:gd name="T17" fmla="*/ 570 h 1161"/>
                <a:gd name="T18" fmla="*/ 106 w 460"/>
                <a:gd name="T19" fmla="*/ 566 h 1161"/>
                <a:gd name="T20" fmla="*/ 117 w 460"/>
                <a:gd name="T21" fmla="*/ 570 h 1161"/>
                <a:gd name="T22" fmla="*/ 128 w 460"/>
                <a:gd name="T23" fmla="*/ 566 h 1161"/>
                <a:gd name="T24" fmla="*/ 139 w 460"/>
                <a:gd name="T25" fmla="*/ 566 h 1161"/>
                <a:gd name="T26" fmla="*/ 151 w 460"/>
                <a:gd name="T27" fmla="*/ 570 h 1161"/>
                <a:gd name="T28" fmla="*/ 162 w 460"/>
                <a:gd name="T29" fmla="*/ 566 h 1161"/>
                <a:gd name="T30" fmla="*/ 173 w 460"/>
                <a:gd name="T31" fmla="*/ 570 h 1161"/>
                <a:gd name="T32" fmla="*/ 184 w 460"/>
                <a:gd name="T33" fmla="*/ 570 h 1161"/>
                <a:gd name="T34" fmla="*/ 195 w 460"/>
                <a:gd name="T35" fmla="*/ 566 h 1161"/>
                <a:gd name="T36" fmla="*/ 206 w 460"/>
                <a:gd name="T37" fmla="*/ 570 h 1161"/>
                <a:gd name="T38" fmla="*/ 217 w 460"/>
                <a:gd name="T39" fmla="*/ 566 h 1161"/>
                <a:gd name="T40" fmla="*/ 228 w 460"/>
                <a:gd name="T41" fmla="*/ 566 h 1161"/>
                <a:gd name="T42" fmla="*/ 239 w 460"/>
                <a:gd name="T43" fmla="*/ 566 h 1161"/>
                <a:gd name="T44" fmla="*/ 250 w 460"/>
                <a:gd name="T45" fmla="*/ 551 h 1161"/>
                <a:gd name="T46" fmla="*/ 261 w 460"/>
                <a:gd name="T47" fmla="*/ 515 h 1161"/>
                <a:gd name="T48" fmla="*/ 272 w 460"/>
                <a:gd name="T49" fmla="*/ 511 h 1161"/>
                <a:gd name="T50" fmla="*/ 283 w 460"/>
                <a:gd name="T51" fmla="*/ 632 h 1161"/>
                <a:gd name="T52" fmla="*/ 294 w 460"/>
                <a:gd name="T53" fmla="*/ 816 h 1161"/>
                <a:gd name="T54" fmla="*/ 305 w 460"/>
                <a:gd name="T55" fmla="*/ 842 h 1161"/>
                <a:gd name="T56" fmla="*/ 316 w 460"/>
                <a:gd name="T57" fmla="*/ 570 h 1161"/>
                <a:gd name="T58" fmla="*/ 324 w 460"/>
                <a:gd name="T59" fmla="*/ 155 h 1161"/>
                <a:gd name="T60" fmla="*/ 335 w 460"/>
                <a:gd name="T61" fmla="*/ 0 h 1161"/>
                <a:gd name="T62" fmla="*/ 346 w 460"/>
                <a:gd name="T63" fmla="*/ 309 h 1161"/>
                <a:gd name="T64" fmla="*/ 357 w 460"/>
                <a:gd name="T65" fmla="*/ 853 h 1161"/>
                <a:gd name="T66" fmla="*/ 368 w 460"/>
                <a:gd name="T67" fmla="*/ 1161 h 1161"/>
                <a:gd name="T68" fmla="*/ 379 w 460"/>
                <a:gd name="T69" fmla="*/ 996 h 1161"/>
                <a:gd name="T70" fmla="*/ 390 w 460"/>
                <a:gd name="T71" fmla="*/ 559 h 1161"/>
                <a:gd name="T72" fmla="*/ 401 w 460"/>
                <a:gd name="T73" fmla="*/ 239 h 1161"/>
                <a:gd name="T74" fmla="*/ 412 w 460"/>
                <a:gd name="T75" fmla="*/ 235 h 1161"/>
                <a:gd name="T76" fmla="*/ 423 w 460"/>
                <a:gd name="T77" fmla="*/ 445 h 1161"/>
                <a:gd name="T78" fmla="*/ 430 w 460"/>
                <a:gd name="T79" fmla="*/ 647 h 1161"/>
                <a:gd name="T80" fmla="*/ 441 w 460"/>
                <a:gd name="T81" fmla="*/ 720 h 1161"/>
                <a:gd name="T82" fmla="*/ 452 w 460"/>
                <a:gd name="T83" fmla="*/ 687 h 116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60" h="1161">
                  <a:moveTo>
                    <a:pt x="0" y="566"/>
                  </a:moveTo>
                  <a:lnTo>
                    <a:pt x="3" y="566"/>
                  </a:lnTo>
                  <a:lnTo>
                    <a:pt x="7" y="570"/>
                  </a:lnTo>
                  <a:lnTo>
                    <a:pt x="11" y="570"/>
                  </a:lnTo>
                  <a:lnTo>
                    <a:pt x="14" y="570"/>
                  </a:lnTo>
                  <a:lnTo>
                    <a:pt x="18" y="566"/>
                  </a:lnTo>
                  <a:lnTo>
                    <a:pt x="22" y="566"/>
                  </a:lnTo>
                  <a:lnTo>
                    <a:pt x="25" y="570"/>
                  </a:lnTo>
                  <a:lnTo>
                    <a:pt x="29" y="570"/>
                  </a:lnTo>
                  <a:lnTo>
                    <a:pt x="33" y="566"/>
                  </a:lnTo>
                  <a:lnTo>
                    <a:pt x="36" y="566"/>
                  </a:lnTo>
                  <a:lnTo>
                    <a:pt x="40" y="570"/>
                  </a:lnTo>
                  <a:lnTo>
                    <a:pt x="44" y="570"/>
                  </a:lnTo>
                  <a:lnTo>
                    <a:pt x="47" y="570"/>
                  </a:lnTo>
                  <a:lnTo>
                    <a:pt x="51" y="566"/>
                  </a:lnTo>
                  <a:lnTo>
                    <a:pt x="55" y="566"/>
                  </a:lnTo>
                  <a:lnTo>
                    <a:pt x="59" y="570"/>
                  </a:lnTo>
                  <a:lnTo>
                    <a:pt x="62" y="570"/>
                  </a:lnTo>
                  <a:lnTo>
                    <a:pt x="66" y="570"/>
                  </a:lnTo>
                  <a:lnTo>
                    <a:pt x="70" y="566"/>
                  </a:lnTo>
                  <a:lnTo>
                    <a:pt x="73" y="566"/>
                  </a:lnTo>
                  <a:lnTo>
                    <a:pt x="77" y="570"/>
                  </a:lnTo>
                  <a:lnTo>
                    <a:pt x="81" y="570"/>
                  </a:lnTo>
                  <a:lnTo>
                    <a:pt x="84" y="570"/>
                  </a:lnTo>
                  <a:lnTo>
                    <a:pt x="88" y="566"/>
                  </a:lnTo>
                  <a:lnTo>
                    <a:pt x="92" y="566"/>
                  </a:lnTo>
                  <a:lnTo>
                    <a:pt x="95" y="570"/>
                  </a:lnTo>
                  <a:lnTo>
                    <a:pt x="99" y="570"/>
                  </a:lnTo>
                  <a:lnTo>
                    <a:pt x="103" y="570"/>
                  </a:lnTo>
                  <a:lnTo>
                    <a:pt x="106" y="566"/>
                  </a:lnTo>
                  <a:lnTo>
                    <a:pt x="110" y="566"/>
                  </a:lnTo>
                  <a:lnTo>
                    <a:pt x="114" y="570"/>
                  </a:lnTo>
                  <a:lnTo>
                    <a:pt x="117" y="570"/>
                  </a:lnTo>
                  <a:lnTo>
                    <a:pt x="121" y="570"/>
                  </a:lnTo>
                  <a:lnTo>
                    <a:pt x="125" y="566"/>
                  </a:lnTo>
                  <a:lnTo>
                    <a:pt x="128" y="566"/>
                  </a:lnTo>
                  <a:lnTo>
                    <a:pt x="132" y="570"/>
                  </a:lnTo>
                  <a:lnTo>
                    <a:pt x="136" y="570"/>
                  </a:lnTo>
                  <a:lnTo>
                    <a:pt x="139" y="566"/>
                  </a:lnTo>
                  <a:lnTo>
                    <a:pt x="143" y="566"/>
                  </a:lnTo>
                  <a:lnTo>
                    <a:pt x="147" y="570"/>
                  </a:lnTo>
                  <a:lnTo>
                    <a:pt x="151" y="570"/>
                  </a:lnTo>
                  <a:lnTo>
                    <a:pt x="154" y="570"/>
                  </a:lnTo>
                  <a:lnTo>
                    <a:pt x="158" y="566"/>
                  </a:lnTo>
                  <a:lnTo>
                    <a:pt x="162" y="566"/>
                  </a:lnTo>
                  <a:lnTo>
                    <a:pt x="165" y="570"/>
                  </a:lnTo>
                  <a:lnTo>
                    <a:pt x="169" y="570"/>
                  </a:lnTo>
                  <a:lnTo>
                    <a:pt x="173" y="570"/>
                  </a:lnTo>
                  <a:lnTo>
                    <a:pt x="176" y="566"/>
                  </a:lnTo>
                  <a:lnTo>
                    <a:pt x="180" y="566"/>
                  </a:lnTo>
                  <a:lnTo>
                    <a:pt x="184" y="570"/>
                  </a:lnTo>
                  <a:lnTo>
                    <a:pt x="187" y="570"/>
                  </a:lnTo>
                  <a:lnTo>
                    <a:pt x="191" y="570"/>
                  </a:lnTo>
                  <a:lnTo>
                    <a:pt x="195" y="566"/>
                  </a:lnTo>
                  <a:lnTo>
                    <a:pt x="198" y="566"/>
                  </a:lnTo>
                  <a:lnTo>
                    <a:pt x="202" y="570"/>
                  </a:lnTo>
                  <a:lnTo>
                    <a:pt x="206" y="570"/>
                  </a:lnTo>
                  <a:lnTo>
                    <a:pt x="209" y="570"/>
                  </a:lnTo>
                  <a:lnTo>
                    <a:pt x="213" y="566"/>
                  </a:lnTo>
                  <a:lnTo>
                    <a:pt x="217" y="566"/>
                  </a:lnTo>
                  <a:lnTo>
                    <a:pt x="220" y="570"/>
                  </a:lnTo>
                  <a:lnTo>
                    <a:pt x="224" y="570"/>
                  </a:lnTo>
                  <a:lnTo>
                    <a:pt x="228" y="566"/>
                  </a:lnTo>
                  <a:lnTo>
                    <a:pt x="232" y="570"/>
                  </a:lnTo>
                  <a:lnTo>
                    <a:pt x="235" y="566"/>
                  </a:lnTo>
                  <a:lnTo>
                    <a:pt x="239" y="566"/>
                  </a:lnTo>
                  <a:lnTo>
                    <a:pt x="243" y="566"/>
                  </a:lnTo>
                  <a:lnTo>
                    <a:pt x="246" y="559"/>
                  </a:lnTo>
                  <a:lnTo>
                    <a:pt x="250" y="551"/>
                  </a:lnTo>
                  <a:lnTo>
                    <a:pt x="254" y="540"/>
                  </a:lnTo>
                  <a:lnTo>
                    <a:pt x="257" y="526"/>
                  </a:lnTo>
                  <a:lnTo>
                    <a:pt x="261" y="515"/>
                  </a:lnTo>
                  <a:lnTo>
                    <a:pt x="265" y="504"/>
                  </a:lnTo>
                  <a:lnTo>
                    <a:pt x="268" y="504"/>
                  </a:lnTo>
                  <a:lnTo>
                    <a:pt x="272" y="511"/>
                  </a:lnTo>
                  <a:lnTo>
                    <a:pt x="276" y="537"/>
                  </a:lnTo>
                  <a:lnTo>
                    <a:pt x="279" y="577"/>
                  </a:lnTo>
                  <a:lnTo>
                    <a:pt x="283" y="632"/>
                  </a:lnTo>
                  <a:lnTo>
                    <a:pt x="287" y="698"/>
                  </a:lnTo>
                  <a:lnTo>
                    <a:pt x="290" y="761"/>
                  </a:lnTo>
                  <a:lnTo>
                    <a:pt x="294" y="816"/>
                  </a:lnTo>
                  <a:lnTo>
                    <a:pt x="298" y="853"/>
                  </a:lnTo>
                  <a:lnTo>
                    <a:pt x="301" y="864"/>
                  </a:lnTo>
                  <a:lnTo>
                    <a:pt x="305" y="842"/>
                  </a:lnTo>
                  <a:lnTo>
                    <a:pt x="309" y="783"/>
                  </a:lnTo>
                  <a:lnTo>
                    <a:pt x="312" y="691"/>
                  </a:lnTo>
                  <a:lnTo>
                    <a:pt x="316" y="570"/>
                  </a:lnTo>
                  <a:lnTo>
                    <a:pt x="320" y="427"/>
                  </a:lnTo>
                  <a:lnTo>
                    <a:pt x="324" y="283"/>
                  </a:lnTo>
                  <a:lnTo>
                    <a:pt x="324" y="155"/>
                  </a:lnTo>
                  <a:lnTo>
                    <a:pt x="327" y="55"/>
                  </a:lnTo>
                  <a:lnTo>
                    <a:pt x="331" y="0"/>
                  </a:lnTo>
                  <a:lnTo>
                    <a:pt x="335" y="0"/>
                  </a:lnTo>
                  <a:lnTo>
                    <a:pt x="338" y="55"/>
                  </a:lnTo>
                  <a:lnTo>
                    <a:pt x="342" y="162"/>
                  </a:lnTo>
                  <a:lnTo>
                    <a:pt x="346" y="309"/>
                  </a:lnTo>
                  <a:lnTo>
                    <a:pt x="349" y="489"/>
                  </a:lnTo>
                  <a:lnTo>
                    <a:pt x="353" y="676"/>
                  </a:lnTo>
                  <a:lnTo>
                    <a:pt x="357" y="853"/>
                  </a:lnTo>
                  <a:lnTo>
                    <a:pt x="360" y="1003"/>
                  </a:lnTo>
                  <a:lnTo>
                    <a:pt x="364" y="1110"/>
                  </a:lnTo>
                  <a:lnTo>
                    <a:pt x="368" y="1161"/>
                  </a:lnTo>
                  <a:lnTo>
                    <a:pt x="371" y="1158"/>
                  </a:lnTo>
                  <a:lnTo>
                    <a:pt x="375" y="1099"/>
                  </a:lnTo>
                  <a:lnTo>
                    <a:pt x="379" y="996"/>
                  </a:lnTo>
                  <a:lnTo>
                    <a:pt x="382" y="860"/>
                  </a:lnTo>
                  <a:lnTo>
                    <a:pt x="386" y="709"/>
                  </a:lnTo>
                  <a:lnTo>
                    <a:pt x="390" y="559"/>
                  </a:lnTo>
                  <a:lnTo>
                    <a:pt x="393" y="423"/>
                  </a:lnTo>
                  <a:lnTo>
                    <a:pt x="397" y="313"/>
                  </a:lnTo>
                  <a:lnTo>
                    <a:pt x="401" y="239"/>
                  </a:lnTo>
                  <a:lnTo>
                    <a:pt x="404" y="202"/>
                  </a:lnTo>
                  <a:lnTo>
                    <a:pt x="408" y="202"/>
                  </a:lnTo>
                  <a:lnTo>
                    <a:pt x="412" y="235"/>
                  </a:lnTo>
                  <a:lnTo>
                    <a:pt x="416" y="294"/>
                  </a:lnTo>
                  <a:lnTo>
                    <a:pt x="419" y="364"/>
                  </a:lnTo>
                  <a:lnTo>
                    <a:pt x="423" y="445"/>
                  </a:lnTo>
                  <a:lnTo>
                    <a:pt x="423" y="522"/>
                  </a:lnTo>
                  <a:lnTo>
                    <a:pt x="427" y="592"/>
                  </a:lnTo>
                  <a:lnTo>
                    <a:pt x="430" y="647"/>
                  </a:lnTo>
                  <a:lnTo>
                    <a:pt x="434" y="687"/>
                  </a:lnTo>
                  <a:lnTo>
                    <a:pt x="438" y="713"/>
                  </a:lnTo>
                  <a:lnTo>
                    <a:pt x="441" y="720"/>
                  </a:lnTo>
                  <a:lnTo>
                    <a:pt x="445" y="717"/>
                  </a:lnTo>
                  <a:lnTo>
                    <a:pt x="449" y="706"/>
                  </a:lnTo>
                  <a:lnTo>
                    <a:pt x="452" y="687"/>
                  </a:lnTo>
                  <a:lnTo>
                    <a:pt x="456" y="662"/>
                  </a:lnTo>
                  <a:lnTo>
                    <a:pt x="460" y="632"/>
                  </a:lnTo>
                </a:path>
              </a:pathLst>
            </a:custGeom>
            <a:noFill/>
            <a:ln w="19050" cmpd="sng">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93" name="Freeform 121">
              <a:extLst>
                <a:ext uri="{FF2B5EF4-FFF2-40B4-BE49-F238E27FC236}">
                  <a16:creationId xmlns:a16="http://schemas.microsoft.com/office/drawing/2014/main" id="{4015FF8A-B7AB-4A22-BA70-799407D71E6C}"/>
                </a:ext>
              </a:extLst>
            </p:cNvPr>
            <p:cNvSpPr>
              <a:spLocks/>
            </p:cNvSpPr>
            <p:nvPr/>
          </p:nvSpPr>
          <p:spPr bwMode="auto">
            <a:xfrm>
              <a:off x="2506" y="3002"/>
              <a:ext cx="467" cy="139"/>
            </a:xfrm>
            <a:custGeom>
              <a:avLst/>
              <a:gdLst>
                <a:gd name="T0" fmla="*/ 7 w 467"/>
                <a:gd name="T1" fmla="*/ 88 h 139"/>
                <a:gd name="T2" fmla="*/ 18 w 467"/>
                <a:gd name="T3" fmla="*/ 25 h 139"/>
                <a:gd name="T4" fmla="*/ 29 w 467"/>
                <a:gd name="T5" fmla="*/ 0 h 139"/>
                <a:gd name="T6" fmla="*/ 40 w 467"/>
                <a:gd name="T7" fmla="*/ 22 h 139"/>
                <a:gd name="T8" fmla="*/ 51 w 467"/>
                <a:gd name="T9" fmla="*/ 69 h 139"/>
                <a:gd name="T10" fmla="*/ 62 w 467"/>
                <a:gd name="T11" fmla="*/ 114 h 139"/>
                <a:gd name="T12" fmla="*/ 73 w 467"/>
                <a:gd name="T13" fmla="*/ 110 h 139"/>
                <a:gd name="T14" fmla="*/ 84 w 467"/>
                <a:gd name="T15" fmla="*/ 84 h 139"/>
                <a:gd name="T16" fmla="*/ 95 w 467"/>
                <a:gd name="T17" fmla="*/ 62 h 139"/>
                <a:gd name="T18" fmla="*/ 106 w 467"/>
                <a:gd name="T19" fmla="*/ 55 h 139"/>
                <a:gd name="T20" fmla="*/ 117 w 467"/>
                <a:gd name="T21" fmla="*/ 62 h 139"/>
                <a:gd name="T22" fmla="*/ 129 w 467"/>
                <a:gd name="T23" fmla="*/ 77 h 139"/>
                <a:gd name="T24" fmla="*/ 140 w 467"/>
                <a:gd name="T25" fmla="*/ 84 h 139"/>
                <a:gd name="T26" fmla="*/ 151 w 467"/>
                <a:gd name="T27" fmla="*/ 80 h 139"/>
                <a:gd name="T28" fmla="*/ 162 w 467"/>
                <a:gd name="T29" fmla="*/ 77 h 139"/>
                <a:gd name="T30" fmla="*/ 173 w 467"/>
                <a:gd name="T31" fmla="*/ 73 h 139"/>
                <a:gd name="T32" fmla="*/ 184 w 467"/>
                <a:gd name="T33" fmla="*/ 73 h 139"/>
                <a:gd name="T34" fmla="*/ 195 w 467"/>
                <a:gd name="T35" fmla="*/ 73 h 139"/>
                <a:gd name="T36" fmla="*/ 206 w 467"/>
                <a:gd name="T37" fmla="*/ 73 h 139"/>
                <a:gd name="T38" fmla="*/ 217 w 467"/>
                <a:gd name="T39" fmla="*/ 73 h 139"/>
                <a:gd name="T40" fmla="*/ 228 w 467"/>
                <a:gd name="T41" fmla="*/ 77 h 139"/>
                <a:gd name="T42" fmla="*/ 239 w 467"/>
                <a:gd name="T43" fmla="*/ 77 h 139"/>
                <a:gd name="T44" fmla="*/ 250 w 467"/>
                <a:gd name="T45" fmla="*/ 77 h 139"/>
                <a:gd name="T46" fmla="*/ 261 w 467"/>
                <a:gd name="T47" fmla="*/ 73 h 139"/>
                <a:gd name="T48" fmla="*/ 272 w 467"/>
                <a:gd name="T49" fmla="*/ 73 h 139"/>
                <a:gd name="T50" fmla="*/ 283 w 467"/>
                <a:gd name="T51" fmla="*/ 73 h 139"/>
                <a:gd name="T52" fmla="*/ 294 w 467"/>
                <a:gd name="T53" fmla="*/ 73 h 139"/>
                <a:gd name="T54" fmla="*/ 305 w 467"/>
                <a:gd name="T55" fmla="*/ 77 h 139"/>
                <a:gd name="T56" fmla="*/ 316 w 467"/>
                <a:gd name="T57" fmla="*/ 77 h 139"/>
                <a:gd name="T58" fmla="*/ 327 w 467"/>
                <a:gd name="T59" fmla="*/ 77 h 139"/>
                <a:gd name="T60" fmla="*/ 338 w 467"/>
                <a:gd name="T61" fmla="*/ 73 h 139"/>
                <a:gd name="T62" fmla="*/ 349 w 467"/>
                <a:gd name="T63" fmla="*/ 73 h 139"/>
                <a:gd name="T64" fmla="*/ 360 w 467"/>
                <a:gd name="T65" fmla="*/ 73 h 139"/>
                <a:gd name="T66" fmla="*/ 371 w 467"/>
                <a:gd name="T67" fmla="*/ 73 h 139"/>
                <a:gd name="T68" fmla="*/ 382 w 467"/>
                <a:gd name="T69" fmla="*/ 73 h 139"/>
                <a:gd name="T70" fmla="*/ 393 w 467"/>
                <a:gd name="T71" fmla="*/ 77 h 139"/>
                <a:gd name="T72" fmla="*/ 405 w 467"/>
                <a:gd name="T73" fmla="*/ 77 h 139"/>
                <a:gd name="T74" fmla="*/ 416 w 467"/>
                <a:gd name="T75" fmla="*/ 77 h 139"/>
                <a:gd name="T76" fmla="*/ 427 w 467"/>
                <a:gd name="T77" fmla="*/ 77 h 139"/>
                <a:gd name="T78" fmla="*/ 438 w 467"/>
                <a:gd name="T79" fmla="*/ 73 h 139"/>
                <a:gd name="T80" fmla="*/ 449 w 467"/>
                <a:gd name="T81" fmla="*/ 73 h 139"/>
                <a:gd name="T82" fmla="*/ 460 w 467"/>
                <a:gd name="T83" fmla="*/ 73 h 1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67" h="139">
                  <a:moveTo>
                    <a:pt x="0" y="139"/>
                  </a:moveTo>
                  <a:lnTo>
                    <a:pt x="3" y="114"/>
                  </a:lnTo>
                  <a:lnTo>
                    <a:pt x="7" y="88"/>
                  </a:lnTo>
                  <a:lnTo>
                    <a:pt x="11" y="62"/>
                  </a:lnTo>
                  <a:lnTo>
                    <a:pt x="14" y="44"/>
                  </a:lnTo>
                  <a:lnTo>
                    <a:pt x="18" y="25"/>
                  </a:lnTo>
                  <a:lnTo>
                    <a:pt x="22" y="11"/>
                  </a:lnTo>
                  <a:lnTo>
                    <a:pt x="25" y="3"/>
                  </a:lnTo>
                  <a:lnTo>
                    <a:pt x="29" y="0"/>
                  </a:lnTo>
                  <a:lnTo>
                    <a:pt x="33" y="3"/>
                  </a:lnTo>
                  <a:lnTo>
                    <a:pt x="36" y="11"/>
                  </a:lnTo>
                  <a:lnTo>
                    <a:pt x="40" y="22"/>
                  </a:lnTo>
                  <a:lnTo>
                    <a:pt x="44" y="36"/>
                  </a:lnTo>
                  <a:lnTo>
                    <a:pt x="48" y="51"/>
                  </a:lnTo>
                  <a:lnTo>
                    <a:pt x="51" y="69"/>
                  </a:lnTo>
                  <a:lnTo>
                    <a:pt x="55" y="84"/>
                  </a:lnTo>
                  <a:lnTo>
                    <a:pt x="59" y="99"/>
                  </a:lnTo>
                  <a:lnTo>
                    <a:pt x="62" y="114"/>
                  </a:lnTo>
                  <a:lnTo>
                    <a:pt x="66" y="117"/>
                  </a:lnTo>
                  <a:lnTo>
                    <a:pt x="70" y="117"/>
                  </a:lnTo>
                  <a:lnTo>
                    <a:pt x="73" y="110"/>
                  </a:lnTo>
                  <a:lnTo>
                    <a:pt x="77" y="103"/>
                  </a:lnTo>
                  <a:lnTo>
                    <a:pt x="81" y="95"/>
                  </a:lnTo>
                  <a:lnTo>
                    <a:pt x="84" y="84"/>
                  </a:lnTo>
                  <a:lnTo>
                    <a:pt x="88" y="77"/>
                  </a:lnTo>
                  <a:lnTo>
                    <a:pt x="92" y="69"/>
                  </a:lnTo>
                  <a:lnTo>
                    <a:pt x="95" y="62"/>
                  </a:lnTo>
                  <a:lnTo>
                    <a:pt x="99" y="55"/>
                  </a:lnTo>
                  <a:lnTo>
                    <a:pt x="103" y="55"/>
                  </a:lnTo>
                  <a:lnTo>
                    <a:pt x="106" y="55"/>
                  </a:lnTo>
                  <a:lnTo>
                    <a:pt x="110" y="55"/>
                  </a:lnTo>
                  <a:lnTo>
                    <a:pt x="114" y="58"/>
                  </a:lnTo>
                  <a:lnTo>
                    <a:pt x="117" y="62"/>
                  </a:lnTo>
                  <a:lnTo>
                    <a:pt x="121" y="69"/>
                  </a:lnTo>
                  <a:lnTo>
                    <a:pt x="125" y="73"/>
                  </a:lnTo>
                  <a:lnTo>
                    <a:pt x="129" y="77"/>
                  </a:lnTo>
                  <a:lnTo>
                    <a:pt x="132" y="80"/>
                  </a:lnTo>
                  <a:lnTo>
                    <a:pt x="136" y="80"/>
                  </a:lnTo>
                  <a:lnTo>
                    <a:pt x="140" y="84"/>
                  </a:lnTo>
                  <a:lnTo>
                    <a:pt x="143" y="84"/>
                  </a:lnTo>
                  <a:lnTo>
                    <a:pt x="147" y="84"/>
                  </a:lnTo>
                  <a:lnTo>
                    <a:pt x="151" y="80"/>
                  </a:lnTo>
                  <a:lnTo>
                    <a:pt x="154" y="80"/>
                  </a:lnTo>
                  <a:lnTo>
                    <a:pt x="158" y="80"/>
                  </a:lnTo>
                  <a:lnTo>
                    <a:pt x="162" y="77"/>
                  </a:lnTo>
                  <a:lnTo>
                    <a:pt x="165" y="77"/>
                  </a:lnTo>
                  <a:lnTo>
                    <a:pt x="169" y="73"/>
                  </a:lnTo>
                  <a:lnTo>
                    <a:pt x="173" y="73"/>
                  </a:lnTo>
                  <a:lnTo>
                    <a:pt x="176" y="73"/>
                  </a:lnTo>
                  <a:lnTo>
                    <a:pt x="180" y="73"/>
                  </a:lnTo>
                  <a:lnTo>
                    <a:pt x="184" y="73"/>
                  </a:lnTo>
                  <a:lnTo>
                    <a:pt x="187" y="73"/>
                  </a:lnTo>
                  <a:lnTo>
                    <a:pt x="191" y="73"/>
                  </a:lnTo>
                  <a:lnTo>
                    <a:pt x="195" y="73"/>
                  </a:lnTo>
                  <a:lnTo>
                    <a:pt x="198" y="73"/>
                  </a:lnTo>
                  <a:lnTo>
                    <a:pt x="202" y="73"/>
                  </a:lnTo>
                  <a:lnTo>
                    <a:pt x="206" y="73"/>
                  </a:lnTo>
                  <a:lnTo>
                    <a:pt x="209" y="73"/>
                  </a:lnTo>
                  <a:lnTo>
                    <a:pt x="213" y="73"/>
                  </a:lnTo>
                  <a:lnTo>
                    <a:pt x="217" y="73"/>
                  </a:lnTo>
                  <a:lnTo>
                    <a:pt x="221" y="77"/>
                  </a:lnTo>
                  <a:lnTo>
                    <a:pt x="224" y="77"/>
                  </a:lnTo>
                  <a:lnTo>
                    <a:pt x="228" y="77"/>
                  </a:lnTo>
                  <a:lnTo>
                    <a:pt x="232" y="77"/>
                  </a:lnTo>
                  <a:lnTo>
                    <a:pt x="235" y="77"/>
                  </a:lnTo>
                  <a:lnTo>
                    <a:pt x="239" y="77"/>
                  </a:lnTo>
                  <a:lnTo>
                    <a:pt x="243" y="77"/>
                  </a:lnTo>
                  <a:lnTo>
                    <a:pt x="246" y="77"/>
                  </a:lnTo>
                  <a:lnTo>
                    <a:pt x="250" y="77"/>
                  </a:lnTo>
                  <a:lnTo>
                    <a:pt x="254" y="77"/>
                  </a:lnTo>
                  <a:lnTo>
                    <a:pt x="257" y="77"/>
                  </a:lnTo>
                  <a:lnTo>
                    <a:pt x="261" y="73"/>
                  </a:lnTo>
                  <a:lnTo>
                    <a:pt x="265" y="73"/>
                  </a:lnTo>
                  <a:lnTo>
                    <a:pt x="268" y="73"/>
                  </a:lnTo>
                  <a:lnTo>
                    <a:pt x="272" y="73"/>
                  </a:lnTo>
                  <a:lnTo>
                    <a:pt x="276" y="73"/>
                  </a:lnTo>
                  <a:lnTo>
                    <a:pt x="279" y="73"/>
                  </a:lnTo>
                  <a:lnTo>
                    <a:pt x="283" y="73"/>
                  </a:lnTo>
                  <a:lnTo>
                    <a:pt x="287" y="73"/>
                  </a:lnTo>
                  <a:lnTo>
                    <a:pt x="290" y="73"/>
                  </a:lnTo>
                  <a:lnTo>
                    <a:pt x="294" y="73"/>
                  </a:lnTo>
                  <a:lnTo>
                    <a:pt x="298" y="77"/>
                  </a:lnTo>
                  <a:lnTo>
                    <a:pt x="301" y="77"/>
                  </a:lnTo>
                  <a:lnTo>
                    <a:pt x="305" y="77"/>
                  </a:lnTo>
                  <a:lnTo>
                    <a:pt x="309" y="77"/>
                  </a:lnTo>
                  <a:lnTo>
                    <a:pt x="313" y="77"/>
                  </a:lnTo>
                  <a:lnTo>
                    <a:pt x="316" y="77"/>
                  </a:lnTo>
                  <a:lnTo>
                    <a:pt x="320" y="77"/>
                  </a:lnTo>
                  <a:lnTo>
                    <a:pt x="324" y="77"/>
                  </a:lnTo>
                  <a:lnTo>
                    <a:pt x="327" y="77"/>
                  </a:lnTo>
                  <a:lnTo>
                    <a:pt x="331" y="77"/>
                  </a:lnTo>
                  <a:lnTo>
                    <a:pt x="335" y="77"/>
                  </a:lnTo>
                  <a:lnTo>
                    <a:pt x="338" y="73"/>
                  </a:lnTo>
                  <a:lnTo>
                    <a:pt x="342" y="73"/>
                  </a:lnTo>
                  <a:lnTo>
                    <a:pt x="346" y="73"/>
                  </a:lnTo>
                  <a:lnTo>
                    <a:pt x="349" y="73"/>
                  </a:lnTo>
                  <a:lnTo>
                    <a:pt x="353" y="73"/>
                  </a:lnTo>
                  <a:lnTo>
                    <a:pt x="357" y="73"/>
                  </a:lnTo>
                  <a:lnTo>
                    <a:pt x="360" y="73"/>
                  </a:lnTo>
                  <a:lnTo>
                    <a:pt x="364" y="73"/>
                  </a:lnTo>
                  <a:lnTo>
                    <a:pt x="368" y="73"/>
                  </a:lnTo>
                  <a:lnTo>
                    <a:pt x="371" y="73"/>
                  </a:lnTo>
                  <a:lnTo>
                    <a:pt x="375" y="73"/>
                  </a:lnTo>
                  <a:lnTo>
                    <a:pt x="379" y="73"/>
                  </a:lnTo>
                  <a:lnTo>
                    <a:pt x="382" y="73"/>
                  </a:lnTo>
                  <a:lnTo>
                    <a:pt x="386" y="77"/>
                  </a:lnTo>
                  <a:lnTo>
                    <a:pt x="390" y="77"/>
                  </a:lnTo>
                  <a:lnTo>
                    <a:pt x="393" y="77"/>
                  </a:lnTo>
                  <a:lnTo>
                    <a:pt x="397" y="77"/>
                  </a:lnTo>
                  <a:lnTo>
                    <a:pt x="401" y="77"/>
                  </a:lnTo>
                  <a:lnTo>
                    <a:pt x="405" y="77"/>
                  </a:lnTo>
                  <a:lnTo>
                    <a:pt x="408" y="77"/>
                  </a:lnTo>
                  <a:lnTo>
                    <a:pt x="412" y="77"/>
                  </a:lnTo>
                  <a:lnTo>
                    <a:pt x="416" y="77"/>
                  </a:lnTo>
                  <a:lnTo>
                    <a:pt x="419" y="77"/>
                  </a:lnTo>
                  <a:lnTo>
                    <a:pt x="423" y="77"/>
                  </a:lnTo>
                  <a:lnTo>
                    <a:pt x="427" y="77"/>
                  </a:lnTo>
                  <a:lnTo>
                    <a:pt x="430" y="73"/>
                  </a:lnTo>
                  <a:lnTo>
                    <a:pt x="434" y="73"/>
                  </a:lnTo>
                  <a:lnTo>
                    <a:pt x="438" y="73"/>
                  </a:lnTo>
                  <a:lnTo>
                    <a:pt x="441" y="73"/>
                  </a:lnTo>
                  <a:lnTo>
                    <a:pt x="445" y="73"/>
                  </a:lnTo>
                  <a:lnTo>
                    <a:pt x="449" y="73"/>
                  </a:lnTo>
                  <a:lnTo>
                    <a:pt x="452" y="73"/>
                  </a:lnTo>
                  <a:lnTo>
                    <a:pt x="456" y="73"/>
                  </a:lnTo>
                  <a:lnTo>
                    <a:pt x="460" y="73"/>
                  </a:lnTo>
                  <a:lnTo>
                    <a:pt x="463" y="77"/>
                  </a:lnTo>
                  <a:lnTo>
                    <a:pt x="467" y="77"/>
                  </a:lnTo>
                </a:path>
              </a:pathLst>
            </a:custGeom>
            <a:noFill/>
            <a:ln w="19050" cmpd="sng">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94" name="Freeform 122">
              <a:extLst>
                <a:ext uri="{FF2B5EF4-FFF2-40B4-BE49-F238E27FC236}">
                  <a16:creationId xmlns:a16="http://schemas.microsoft.com/office/drawing/2014/main" id="{16B745C6-3F68-4D78-8E16-F41007213545}"/>
                </a:ext>
              </a:extLst>
            </p:cNvPr>
            <p:cNvSpPr>
              <a:spLocks/>
            </p:cNvSpPr>
            <p:nvPr/>
          </p:nvSpPr>
          <p:spPr bwMode="auto">
            <a:xfrm>
              <a:off x="2973" y="3075"/>
              <a:ext cx="467" cy="4"/>
            </a:xfrm>
            <a:custGeom>
              <a:avLst/>
              <a:gdLst>
                <a:gd name="T0" fmla="*/ 7 w 467"/>
                <a:gd name="T1" fmla="*/ 4 h 4"/>
                <a:gd name="T2" fmla="*/ 18 w 467"/>
                <a:gd name="T3" fmla="*/ 4 h 4"/>
                <a:gd name="T4" fmla="*/ 30 w 467"/>
                <a:gd name="T5" fmla="*/ 4 h 4"/>
                <a:gd name="T6" fmla="*/ 41 w 467"/>
                <a:gd name="T7" fmla="*/ 0 h 4"/>
                <a:gd name="T8" fmla="*/ 52 w 467"/>
                <a:gd name="T9" fmla="*/ 0 h 4"/>
                <a:gd name="T10" fmla="*/ 63 w 467"/>
                <a:gd name="T11" fmla="*/ 0 h 4"/>
                <a:gd name="T12" fmla="*/ 74 w 467"/>
                <a:gd name="T13" fmla="*/ 0 h 4"/>
                <a:gd name="T14" fmla="*/ 85 w 467"/>
                <a:gd name="T15" fmla="*/ 4 h 4"/>
                <a:gd name="T16" fmla="*/ 96 w 467"/>
                <a:gd name="T17" fmla="*/ 4 h 4"/>
                <a:gd name="T18" fmla="*/ 107 w 467"/>
                <a:gd name="T19" fmla="*/ 4 h 4"/>
                <a:gd name="T20" fmla="*/ 118 w 467"/>
                <a:gd name="T21" fmla="*/ 4 h 4"/>
                <a:gd name="T22" fmla="*/ 129 w 467"/>
                <a:gd name="T23" fmla="*/ 4 h 4"/>
                <a:gd name="T24" fmla="*/ 140 w 467"/>
                <a:gd name="T25" fmla="*/ 4 h 4"/>
                <a:gd name="T26" fmla="*/ 151 w 467"/>
                <a:gd name="T27" fmla="*/ 4 h 4"/>
                <a:gd name="T28" fmla="*/ 162 w 467"/>
                <a:gd name="T29" fmla="*/ 4 h 4"/>
                <a:gd name="T30" fmla="*/ 173 w 467"/>
                <a:gd name="T31" fmla="*/ 4 h 4"/>
                <a:gd name="T32" fmla="*/ 184 w 467"/>
                <a:gd name="T33" fmla="*/ 4 h 4"/>
                <a:gd name="T34" fmla="*/ 195 w 467"/>
                <a:gd name="T35" fmla="*/ 4 h 4"/>
                <a:gd name="T36" fmla="*/ 206 w 467"/>
                <a:gd name="T37" fmla="*/ 4 h 4"/>
                <a:gd name="T38" fmla="*/ 217 w 467"/>
                <a:gd name="T39" fmla="*/ 4 h 4"/>
                <a:gd name="T40" fmla="*/ 228 w 467"/>
                <a:gd name="T41" fmla="*/ 4 h 4"/>
                <a:gd name="T42" fmla="*/ 239 w 467"/>
                <a:gd name="T43" fmla="*/ 4 h 4"/>
                <a:gd name="T44" fmla="*/ 250 w 467"/>
                <a:gd name="T45" fmla="*/ 4 h 4"/>
                <a:gd name="T46" fmla="*/ 261 w 467"/>
                <a:gd name="T47" fmla="*/ 4 h 4"/>
                <a:gd name="T48" fmla="*/ 272 w 467"/>
                <a:gd name="T49" fmla="*/ 4 h 4"/>
                <a:gd name="T50" fmla="*/ 283 w 467"/>
                <a:gd name="T51" fmla="*/ 4 h 4"/>
                <a:gd name="T52" fmla="*/ 295 w 467"/>
                <a:gd name="T53" fmla="*/ 4 h 4"/>
                <a:gd name="T54" fmla="*/ 306 w 467"/>
                <a:gd name="T55" fmla="*/ 4 h 4"/>
                <a:gd name="T56" fmla="*/ 317 w 467"/>
                <a:gd name="T57" fmla="*/ 4 h 4"/>
                <a:gd name="T58" fmla="*/ 328 w 467"/>
                <a:gd name="T59" fmla="*/ 4 h 4"/>
                <a:gd name="T60" fmla="*/ 339 w 467"/>
                <a:gd name="T61" fmla="*/ 4 h 4"/>
                <a:gd name="T62" fmla="*/ 350 w 467"/>
                <a:gd name="T63" fmla="*/ 4 h 4"/>
                <a:gd name="T64" fmla="*/ 361 w 467"/>
                <a:gd name="T65" fmla="*/ 4 h 4"/>
                <a:gd name="T66" fmla="*/ 372 w 467"/>
                <a:gd name="T67" fmla="*/ 4 h 4"/>
                <a:gd name="T68" fmla="*/ 383 w 467"/>
                <a:gd name="T69" fmla="*/ 4 h 4"/>
                <a:gd name="T70" fmla="*/ 394 w 467"/>
                <a:gd name="T71" fmla="*/ 4 h 4"/>
                <a:gd name="T72" fmla="*/ 405 w 467"/>
                <a:gd name="T73" fmla="*/ 4 h 4"/>
                <a:gd name="T74" fmla="*/ 416 w 467"/>
                <a:gd name="T75" fmla="*/ 4 h 4"/>
                <a:gd name="T76" fmla="*/ 427 w 467"/>
                <a:gd name="T77" fmla="*/ 4 h 4"/>
                <a:gd name="T78" fmla="*/ 438 w 467"/>
                <a:gd name="T79" fmla="*/ 4 h 4"/>
                <a:gd name="T80" fmla="*/ 449 w 467"/>
                <a:gd name="T81" fmla="*/ 4 h 4"/>
                <a:gd name="T82" fmla="*/ 460 w 467"/>
                <a:gd name="T83"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67" h="4">
                  <a:moveTo>
                    <a:pt x="0" y="4"/>
                  </a:moveTo>
                  <a:lnTo>
                    <a:pt x="4" y="4"/>
                  </a:lnTo>
                  <a:lnTo>
                    <a:pt x="7" y="4"/>
                  </a:lnTo>
                  <a:lnTo>
                    <a:pt x="11" y="4"/>
                  </a:lnTo>
                  <a:lnTo>
                    <a:pt x="15" y="4"/>
                  </a:lnTo>
                  <a:lnTo>
                    <a:pt x="18" y="4"/>
                  </a:lnTo>
                  <a:lnTo>
                    <a:pt x="22" y="4"/>
                  </a:lnTo>
                  <a:lnTo>
                    <a:pt x="26" y="4"/>
                  </a:lnTo>
                  <a:lnTo>
                    <a:pt x="30" y="4"/>
                  </a:lnTo>
                  <a:lnTo>
                    <a:pt x="33" y="4"/>
                  </a:lnTo>
                  <a:lnTo>
                    <a:pt x="37" y="0"/>
                  </a:lnTo>
                  <a:lnTo>
                    <a:pt x="41" y="0"/>
                  </a:lnTo>
                  <a:lnTo>
                    <a:pt x="44" y="0"/>
                  </a:lnTo>
                  <a:lnTo>
                    <a:pt x="48" y="0"/>
                  </a:lnTo>
                  <a:lnTo>
                    <a:pt x="52" y="0"/>
                  </a:lnTo>
                  <a:lnTo>
                    <a:pt x="55" y="0"/>
                  </a:lnTo>
                  <a:lnTo>
                    <a:pt x="59" y="0"/>
                  </a:lnTo>
                  <a:lnTo>
                    <a:pt x="63" y="0"/>
                  </a:lnTo>
                  <a:lnTo>
                    <a:pt x="66" y="0"/>
                  </a:lnTo>
                  <a:lnTo>
                    <a:pt x="70" y="0"/>
                  </a:lnTo>
                  <a:lnTo>
                    <a:pt x="74" y="0"/>
                  </a:lnTo>
                  <a:lnTo>
                    <a:pt x="77" y="0"/>
                  </a:lnTo>
                  <a:lnTo>
                    <a:pt x="81" y="0"/>
                  </a:lnTo>
                  <a:lnTo>
                    <a:pt x="85" y="4"/>
                  </a:lnTo>
                  <a:lnTo>
                    <a:pt x="88" y="4"/>
                  </a:lnTo>
                  <a:lnTo>
                    <a:pt x="92" y="4"/>
                  </a:lnTo>
                  <a:lnTo>
                    <a:pt x="96" y="4"/>
                  </a:lnTo>
                  <a:lnTo>
                    <a:pt x="99" y="4"/>
                  </a:lnTo>
                  <a:lnTo>
                    <a:pt x="103" y="4"/>
                  </a:lnTo>
                  <a:lnTo>
                    <a:pt x="107" y="4"/>
                  </a:lnTo>
                  <a:lnTo>
                    <a:pt x="111" y="4"/>
                  </a:lnTo>
                  <a:lnTo>
                    <a:pt x="114" y="4"/>
                  </a:lnTo>
                  <a:lnTo>
                    <a:pt x="118" y="4"/>
                  </a:lnTo>
                  <a:lnTo>
                    <a:pt x="122" y="4"/>
                  </a:lnTo>
                  <a:lnTo>
                    <a:pt x="125" y="4"/>
                  </a:lnTo>
                  <a:lnTo>
                    <a:pt x="129" y="4"/>
                  </a:lnTo>
                  <a:lnTo>
                    <a:pt x="133" y="4"/>
                  </a:lnTo>
                  <a:lnTo>
                    <a:pt x="136" y="4"/>
                  </a:lnTo>
                  <a:lnTo>
                    <a:pt x="140" y="4"/>
                  </a:lnTo>
                  <a:lnTo>
                    <a:pt x="144" y="4"/>
                  </a:lnTo>
                  <a:lnTo>
                    <a:pt x="147" y="4"/>
                  </a:lnTo>
                  <a:lnTo>
                    <a:pt x="151" y="4"/>
                  </a:lnTo>
                  <a:lnTo>
                    <a:pt x="155" y="4"/>
                  </a:lnTo>
                  <a:lnTo>
                    <a:pt x="158" y="4"/>
                  </a:lnTo>
                  <a:lnTo>
                    <a:pt x="162" y="4"/>
                  </a:lnTo>
                  <a:lnTo>
                    <a:pt x="166" y="4"/>
                  </a:lnTo>
                  <a:lnTo>
                    <a:pt x="169" y="4"/>
                  </a:lnTo>
                  <a:lnTo>
                    <a:pt x="173" y="4"/>
                  </a:lnTo>
                  <a:lnTo>
                    <a:pt x="177" y="4"/>
                  </a:lnTo>
                  <a:lnTo>
                    <a:pt x="180" y="4"/>
                  </a:lnTo>
                  <a:lnTo>
                    <a:pt x="184" y="4"/>
                  </a:lnTo>
                  <a:lnTo>
                    <a:pt x="188" y="4"/>
                  </a:lnTo>
                  <a:lnTo>
                    <a:pt x="191" y="4"/>
                  </a:lnTo>
                  <a:lnTo>
                    <a:pt x="195" y="4"/>
                  </a:lnTo>
                  <a:lnTo>
                    <a:pt x="199" y="4"/>
                  </a:lnTo>
                  <a:lnTo>
                    <a:pt x="203" y="4"/>
                  </a:lnTo>
                  <a:lnTo>
                    <a:pt x="206" y="4"/>
                  </a:lnTo>
                  <a:lnTo>
                    <a:pt x="210" y="4"/>
                  </a:lnTo>
                  <a:lnTo>
                    <a:pt x="214" y="4"/>
                  </a:lnTo>
                  <a:lnTo>
                    <a:pt x="217" y="4"/>
                  </a:lnTo>
                  <a:lnTo>
                    <a:pt x="221" y="4"/>
                  </a:lnTo>
                  <a:lnTo>
                    <a:pt x="225" y="4"/>
                  </a:lnTo>
                  <a:lnTo>
                    <a:pt x="228" y="4"/>
                  </a:lnTo>
                  <a:lnTo>
                    <a:pt x="232" y="4"/>
                  </a:lnTo>
                  <a:lnTo>
                    <a:pt x="236" y="4"/>
                  </a:lnTo>
                  <a:lnTo>
                    <a:pt x="239" y="4"/>
                  </a:lnTo>
                  <a:lnTo>
                    <a:pt x="243" y="4"/>
                  </a:lnTo>
                  <a:lnTo>
                    <a:pt x="247" y="4"/>
                  </a:lnTo>
                  <a:lnTo>
                    <a:pt x="250" y="4"/>
                  </a:lnTo>
                  <a:lnTo>
                    <a:pt x="254" y="4"/>
                  </a:lnTo>
                  <a:lnTo>
                    <a:pt x="258" y="4"/>
                  </a:lnTo>
                  <a:lnTo>
                    <a:pt x="261" y="4"/>
                  </a:lnTo>
                  <a:lnTo>
                    <a:pt x="265" y="4"/>
                  </a:lnTo>
                  <a:lnTo>
                    <a:pt x="269" y="4"/>
                  </a:lnTo>
                  <a:lnTo>
                    <a:pt x="272" y="4"/>
                  </a:lnTo>
                  <a:lnTo>
                    <a:pt x="276" y="4"/>
                  </a:lnTo>
                  <a:lnTo>
                    <a:pt x="280" y="4"/>
                  </a:lnTo>
                  <a:lnTo>
                    <a:pt x="283" y="4"/>
                  </a:lnTo>
                  <a:lnTo>
                    <a:pt x="287" y="4"/>
                  </a:lnTo>
                  <a:lnTo>
                    <a:pt x="291" y="4"/>
                  </a:lnTo>
                  <a:lnTo>
                    <a:pt x="295" y="4"/>
                  </a:lnTo>
                  <a:lnTo>
                    <a:pt x="298" y="4"/>
                  </a:lnTo>
                  <a:lnTo>
                    <a:pt x="302" y="4"/>
                  </a:lnTo>
                  <a:lnTo>
                    <a:pt x="306" y="4"/>
                  </a:lnTo>
                  <a:lnTo>
                    <a:pt x="309" y="4"/>
                  </a:lnTo>
                  <a:lnTo>
                    <a:pt x="313" y="4"/>
                  </a:lnTo>
                  <a:lnTo>
                    <a:pt x="317" y="4"/>
                  </a:lnTo>
                  <a:lnTo>
                    <a:pt x="320" y="4"/>
                  </a:lnTo>
                  <a:lnTo>
                    <a:pt x="324" y="4"/>
                  </a:lnTo>
                  <a:lnTo>
                    <a:pt x="328" y="4"/>
                  </a:lnTo>
                  <a:lnTo>
                    <a:pt x="331" y="4"/>
                  </a:lnTo>
                  <a:lnTo>
                    <a:pt x="335" y="4"/>
                  </a:lnTo>
                  <a:lnTo>
                    <a:pt x="339" y="4"/>
                  </a:lnTo>
                  <a:lnTo>
                    <a:pt x="342" y="4"/>
                  </a:lnTo>
                  <a:lnTo>
                    <a:pt x="346" y="4"/>
                  </a:lnTo>
                  <a:lnTo>
                    <a:pt x="350" y="4"/>
                  </a:lnTo>
                  <a:lnTo>
                    <a:pt x="353" y="4"/>
                  </a:lnTo>
                  <a:lnTo>
                    <a:pt x="357" y="4"/>
                  </a:lnTo>
                  <a:lnTo>
                    <a:pt x="361" y="4"/>
                  </a:lnTo>
                  <a:lnTo>
                    <a:pt x="364" y="4"/>
                  </a:lnTo>
                  <a:lnTo>
                    <a:pt x="368" y="4"/>
                  </a:lnTo>
                  <a:lnTo>
                    <a:pt x="372" y="4"/>
                  </a:lnTo>
                  <a:lnTo>
                    <a:pt x="375" y="4"/>
                  </a:lnTo>
                  <a:lnTo>
                    <a:pt x="379" y="4"/>
                  </a:lnTo>
                  <a:lnTo>
                    <a:pt x="383" y="4"/>
                  </a:lnTo>
                  <a:lnTo>
                    <a:pt x="387" y="4"/>
                  </a:lnTo>
                  <a:lnTo>
                    <a:pt x="390" y="4"/>
                  </a:lnTo>
                  <a:lnTo>
                    <a:pt x="394" y="4"/>
                  </a:lnTo>
                  <a:lnTo>
                    <a:pt x="398" y="4"/>
                  </a:lnTo>
                  <a:lnTo>
                    <a:pt x="401" y="4"/>
                  </a:lnTo>
                  <a:lnTo>
                    <a:pt x="405" y="4"/>
                  </a:lnTo>
                  <a:lnTo>
                    <a:pt x="409" y="4"/>
                  </a:lnTo>
                  <a:lnTo>
                    <a:pt x="412" y="4"/>
                  </a:lnTo>
                  <a:lnTo>
                    <a:pt x="416" y="4"/>
                  </a:lnTo>
                  <a:lnTo>
                    <a:pt x="420" y="4"/>
                  </a:lnTo>
                  <a:lnTo>
                    <a:pt x="423" y="4"/>
                  </a:lnTo>
                  <a:lnTo>
                    <a:pt x="427" y="4"/>
                  </a:lnTo>
                  <a:lnTo>
                    <a:pt x="431" y="4"/>
                  </a:lnTo>
                  <a:lnTo>
                    <a:pt x="434" y="4"/>
                  </a:lnTo>
                  <a:lnTo>
                    <a:pt x="438" y="4"/>
                  </a:lnTo>
                  <a:lnTo>
                    <a:pt x="442" y="4"/>
                  </a:lnTo>
                  <a:lnTo>
                    <a:pt x="445" y="4"/>
                  </a:lnTo>
                  <a:lnTo>
                    <a:pt x="449" y="4"/>
                  </a:lnTo>
                  <a:lnTo>
                    <a:pt x="453" y="4"/>
                  </a:lnTo>
                  <a:lnTo>
                    <a:pt x="456" y="4"/>
                  </a:lnTo>
                  <a:lnTo>
                    <a:pt x="460" y="4"/>
                  </a:lnTo>
                  <a:lnTo>
                    <a:pt x="464" y="4"/>
                  </a:lnTo>
                  <a:lnTo>
                    <a:pt x="467" y="4"/>
                  </a:lnTo>
                </a:path>
              </a:pathLst>
            </a:custGeom>
            <a:noFill/>
            <a:ln w="0">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95" name="Freeform 123">
              <a:extLst>
                <a:ext uri="{FF2B5EF4-FFF2-40B4-BE49-F238E27FC236}">
                  <a16:creationId xmlns:a16="http://schemas.microsoft.com/office/drawing/2014/main" id="{1B27113B-7F96-4CC0-97C9-1977E4CA940C}"/>
                </a:ext>
              </a:extLst>
            </p:cNvPr>
            <p:cNvSpPr>
              <a:spLocks/>
            </p:cNvSpPr>
            <p:nvPr/>
          </p:nvSpPr>
          <p:spPr bwMode="auto">
            <a:xfrm>
              <a:off x="3440" y="3079"/>
              <a:ext cx="26" cy="1"/>
            </a:xfrm>
            <a:custGeom>
              <a:avLst/>
              <a:gdLst>
                <a:gd name="T0" fmla="*/ 0 w 26"/>
                <a:gd name="T1" fmla="*/ 4 w 26"/>
                <a:gd name="T2" fmla="*/ 8 w 26"/>
                <a:gd name="T3" fmla="*/ 12 w 26"/>
                <a:gd name="T4" fmla="*/ 15 w 26"/>
                <a:gd name="T5" fmla="*/ 19 w 26"/>
                <a:gd name="T6" fmla="*/ 23 w 26"/>
                <a:gd name="T7" fmla="*/ 26 w 26"/>
              </a:gdLst>
              <a:ahLst/>
              <a:cxnLst>
                <a:cxn ang="0">
                  <a:pos x="T0" y="0"/>
                </a:cxn>
                <a:cxn ang="0">
                  <a:pos x="T1" y="0"/>
                </a:cxn>
                <a:cxn ang="0">
                  <a:pos x="T2" y="0"/>
                </a:cxn>
                <a:cxn ang="0">
                  <a:pos x="T3" y="0"/>
                </a:cxn>
                <a:cxn ang="0">
                  <a:pos x="T4" y="0"/>
                </a:cxn>
                <a:cxn ang="0">
                  <a:pos x="T5" y="0"/>
                </a:cxn>
                <a:cxn ang="0">
                  <a:pos x="T6" y="0"/>
                </a:cxn>
                <a:cxn ang="0">
                  <a:pos x="T7" y="0"/>
                </a:cxn>
              </a:cxnLst>
              <a:rect l="0" t="0" r="r" b="b"/>
              <a:pathLst>
                <a:path w="26">
                  <a:moveTo>
                    <a:pt x="0" y="0"/>
                  </a:moveTo>
                  <a:lnTo>
                    <a:pt x="4" y="0"/>
                  </a:lnTo>
                  <a:lnTo>
                    <a:pt x="8" y="0"/>
                  </a:lnTo>
                  <a:lnTo>
                    <a:pt x="12" y="0"/>
                  </a:lnTo>
                  <a:lnTo>
                    <a:pt x="15" y="0"/>
                  </a:lnTo>
                  <a:lnTo>
                    <a:pt x="19" y="0"/>
                  </a:lnTo>
                  <a:lnTo>
                    <a:pt x="23" y="0"/>
                  </a:lnTo>
                  <a:lnTo>
                    <a:pt x="26" y="0"/>
                  </a:lnTo>
                </a:path>
              </a:pathLst>
            </a:custGeom>
            <a:noFill/>
            <a:ln w="0">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96" name="Freeform 124">
              <a:extLst>
                <a:ext uri="{FF2B5EF4-FFF2-40B4-BE49-F238E27FC236}">
                  <a16:creationId xmlns:a16="http://schemas.microsoft.com/office/drawing/2014/main" id="{8F29B4B9-3928-4F0D-A623-4F122649ED9A}"/>
                </a:ext>
              </a:extLst>
            </p:cNvPr>
            <p:cNvSpPr>
              <a:spLocks/>
            </p:cNvSpPr>
            <p:nvPr/>
          </p:nvSpPr>
          <p:spPr bwMode="auto">
            <a:xfrm>
              <a:off x="2046" y="3079"/>
              <a:ext cx="467" cy="1"/>
            </a:xfrm>
            <a:custGeom>
              <a:avLst/>
              <a:gdLst>
                <a:gd name="T0" fmla="*/ 7 w 467"/>
                <a:gd name="T1" fmla="*/ 18 w 467"/>
                <a:gd name="T2" fmla="*/ 29 w 467"/>
                <a:gd name="T3" fmla="*/ 40 w 467"/>
                <a:gd name="T4" fmla="*/ 51 w 467"/>
                <a:gd name="T5" fmla="*/ 62 w 467"/>
                <a:gd name="T6" fmla="*/ 73 w 467"/>
                <a:gd name="T7" fmla="*/ 84 w 467"/>
                <a:gd name="T8" fmla="*/ 95 w 467"/>
                <a:gd name="T9" fmla="*/ 106 w 467"/>
                <a:gd name="T10" fmla="*/ 117 w 467"/>
                <a:gd name="T11" fmla="*/ 128 w 467"/>
                <a:gd name="T12" fmla="*/ 139 w 467"/>
                <a:gd name="T13" fmla="*/ 151 w 467"/>
                <a:gd name="T14" fmla="*/ 162 w 467"/>
                <a:gd name="T15" fmla="*/ 173 w 467"/>
                <a:gd name="T16" fmla="*/ 184 w 467"/>
                <a:gd name="T17" fmla="*/ 195 w 467"/>
                <a:gd name="T18" fmla="*/ 206 w 467"/>
                <a:gd name="T19" fmla="*/ 217 w 467"/>
                <a:gd name="T20" fmla="*/ 228 w 467"/>
                <a:gd name="T21" fmla="*/ 239 w 467"/>
                <a:gd name="T22" fmla="*/ 250 w 467"/>
                <a:gd name="T23" fmla="*/ 261 w 467"/>
                <a:gd name="T24" fmla="*/ 272 w 467"/>
                <a:gd name="T25" fmla="*/ 283 w 467"/>
                <a:gd name="T26" fmla="*/ 294 w 467"/>
                <a:gd name="T27" fmla="*/ 305 w 467"/>
                <a:gd name="T28" fmla="*/ 316 w 467"/>
                <a:gd name="T29" fmla="*/ 327 w 467"/>
                <a:gd name="T30" fmla="*/ 338 w 467"/>
                <a:gd name="T31" fmla="*/ 349 w 467"/>
                <a:gd name="T32" fmla="*/ 360 w 467"/>
                <a:gd name="T33" fmla="*/ 371 w 467"/>
                <a:gd name="T34" fmla="*/ 382 w 467"/>
                <a:gd name="T35" fmla="*/ 393 w 467"/>
                <a:gd name="T36" fmla="*/ 404 w 467"/>
                <a:gd name="T37" fmla="*/ 416 w 467"/>
                <a:gd name="T38" fmla="*/ 427 w 467"/>
                <a:gd name="T39" fmla="*/ 438 w 467"/>
                <a:gd name="T40" fmla="*/ 449 w 467"/>
                <a:gd name="T41" fmla="*/ 460 w 467"/>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Lst>
              <a:rect l="0" t="0" r="r" b="b"/>
              <a:pathLst>
                <a:path w="467">
                  <a:moveTo>
                    <a:pt x="0" y="0"/>
                  </a:moveTo>
                  <a:lnTo>
                    <a:pt x="3" y="0"/>
                  </a:lnTo>
                  <a:lnTo>
                    <a:pt x="7" y="0"/>
                  </a:lnTo>
                  <a:lnTo>
                    <a:pt x="11" y="0"/>
                  </a:lnTo>
                  <a:lnTo>
                    <a:pt x="14" y="0"/>
                  </a:lnTo>
                  <a:lnTo>
                    <a:pt x="18" y="0"/>
                  </a:lnTo>
                  <a:lnTo>
                    <a:pt x="22" y="0"/>
                  </a:lnTo>
                  <a:lnTo>
                    <a:pt x="25" y="0"/>
                  </a:lnTo>
                  <a:lnTo>
                    <a:pt x="29" y="0"/>
                  </a:lnTo>
                  <a:lnTo>
                    <a:pt x="33" y="0"/>
                  </a:lnTo>
                  <a:lnTo>
                    <a:pt x="36" y="0"/>
                  </a:lnTo>
                  <a:lnTo>
                    <a:pt x="40" y="0"/>
                  </a:lnTo>
                  <a:lnTo>
                    <a:pt x="44" y="0"/>
                  </a:lnTo>
                  <a:lnTo>
                    <a:pt x="47" y="0"/>
                  </a:lnTo>
                  <a:lnTo>
                    <a:pt x="51" y="0"/>
                  </a:lnTo>
                  <a:lnTo>
                    <a:pt x="55" y="0"/>
                  </a:lnTo>
                  <a:lnTo>
                    <a:pt x="59" y="0"/>
                  </a:lnTo>
                  <a:lnTo>
                    <a:pt x="62" y="0"/>
                  </a:lnTo>
                  <a:lnTo>
                    <a:pt x="66" y="0"/>
                  </a:lnTo>
                  <a:lnTo>
                    <a:pt x="70" y="0"/>
                  </a:lnTo>
                  <a:lnTo>
                    <a:pt x="73" y="0"/>
                  </a:lnTo>
                  <a:lnTo>
                    <a:pt x="77" y="0"/>
                  </a:lnTo>
                  <a:lnTo>
                    <a:pt x="81" y="0"/>
                  </a:lnTo>
                  <a:lnTo>
                    <a:pt x="84" y="0"/>
                  </a:lnTo>
                  <a:lnTo>
                    <a:pt x="88" y="0"/>
                  </a:lnTo>
                  <a:lnTo>
                    <a:pt x="92" y="0"/>
                  </a:lnTo>
                  <a:lnTo>
                    <a:pt x="95" y="0"/>
                  </a:lnTo>
                  <a:lnTo>
                    <a:pt x="99" y="0"/>
                  </a:lnTo>
                  <a:lnTo>
                    <a:pt x="103" y="0"/>
                  </a:lnTo>
                  <a:lnTo>
                    <a:pt x="106" y="0"/>
                  </a:lnTo>
                  <a:lnTo>
                    <a:pt x="110" y="0"/>
                  </a:lnTo>
                  <a:lnTo>
                    <a:pt x="114" y="0"/>
                  </a:lnTo>
                  <a:lnTo>
                    <a:pt x="117" y="0"/>
                  </a:lnTo>
                  <a:lnTo>
                    <a:pt x="121" y="0"/>
                  </a:lnTo>
                  <a:lnTo>
                    <a:pt x="125" y="0"/>
                  </a:lnTo>
                  <a:lnTo>
                    <a:pt x="128" y="0"/>
                  </a:lnTo>
                  <a:lnTo>
                    <a:pt x="132" y="0"/>
                  </a:lnTo>
                  <a:lnTo>
                    <a:pt x="136" y="0"/>
                  </a:lnTo>
                  <a:lnTo>
                    <a:pt x="139" y="0"/>
                  </a:lnTo>
                  <a:lnTo>
                    <a:pt x="143" y="0"/>
                  </a:lnTo>
                  <a:lnTo>
                    <a:pt x="147" y="0"/>
                  </a:lnTo>
                  <a:lnTo>
                    <a:pt x="151" y="0"/>
                  </a:lnTo>
                  <a:lnTo>
                    <a:pt x="154" y="0"/>
                  </a:lnTo>
                  <a:lnTo>
                    <a:pt x="158" y="0"/>
                  </a:lnTo>
                  <a:lnTo>
                    <a:pt x="162" y="0"/>
                  </a:lnTo>
                  <a:lnTo>
                    <a:pt x="165" y="0"/>
                  </a:lnTo>
                  <a:lnTo>
                    <a:pt x="169" y="0"/>
                  </a:lnTo>
                  <a:lnTo>
                    <a:pt x="173" y="0"/>
                  </a:lnTo>
                  <a:lnTo>
                    <a:pt x="176" y="0"/>
                  </a:lnTo>
                  <a:lnTo>
                    <a:pt x="180" y="0"/>
                  </a:lnTo>
                  <a:lnTo>
                    <a:pt x="184" y="0"/>
                  </a:lnTo>
                  <a:lnTo>
                    <a:pt x="187" y="0"/>
                  </a:lnTo>
                  <a:lnTo>
                    <a:pt x="191" y="0"/>
                  </a:lnTo>
                  <a:lnTo>
                    <a:pt x="195" y="0"/>
                  </a:lnTo>
                  <a:lnTo>
                    <a:pt x="198" y="0"/>
                  </a:lnTo>
                  <a:lnTo>
                    <a:pt x="202" y="0"/>
                  </a:lnTo>
                  <a:lnTo>
                    <a:pt x="206" y="0"/>
                  </a:lnTo>
                  <a:lnTo>
                    <a:pt x="209" y="0"/>
                  </a:lnTo>
                  <a:lnTo>
                    <a:pt x="213" y="0"/>
                  </a:lnTo>
                  <a:lnTo>
                    <a:pt x="217" y="0"/>
                  </a:lnTo>
                  <a:lnTo>
                    <a:pt x="220" y="0"/>
                  </a:lnTo>
                  <a:lnTo>
                    <a:pt x="224" y="0"/>
                  </a:lnTo>
                  <a:lnTo>
                    <a:pt x="228" y="0"/>
                  </a:lnTo>
                  <a:lnTo>
                    <a:pt x="232" y="0"/>
                  </a:lnTo>
                  <a:lnTo>
                    <a:pt x="235" y="0"/>
                  </a:lnTo>
                  <a:lnTo>
                    <a:pt x="239" y="0"/>
                  </a:lnTo>
                  <a:lnTo>
                    <a:pt x="243" y="0"/>
                  </a:lnTo>
                  <a:lnTo>
                    <a:pt x="246" y="0"/>
                  </a:lnTo>
                  <a:lnTo>
                    <a:pt x="250" y="0"/>
                  </a:lnTo>
                  <a:lnTo>
                    <a:pt x="254" y="0"/>
                  </a:lnTo>
                  <a:lnTo>
                    <a:pt x="257" y="0"/>
                  </a:lnTo>
                  <a:lnTo>
                    <a:pt x="261" y="0"/>
                  </a:lnTo>
                  <a:lnTo>
                    <a:pt x="265" y="0"/>
                  </a:lnTo>
                  <a:lnTo>
                    <a:pt x="268" y="0"/>
                  </a:lnTo>
                  <a:lnTo>
                    <a:pt x="272" y="0"/>
                  </a:lnTo>
                  <a:lnTo>
                    <a:pt x="276" y="0"/>
                  </a:lnTo>
                  <a:lnTo>
                    <a:pt x="279" y="0"/>
                  </a:lnTo>
                  <a:lnTo>
                    <a:pt x="283" y="0"/>
                  </a:lnTo>
                  <a:lnTo>
                    <a:pt x="287" y="0"/>
                  </a:lnTo>
                  <a:lnTo>
                    <a:pt x="290" y="0"/>
                  </a:lnTo>
                  <a:lnTo>
                    <a:pt x="294" y="0"/>
                  </a:lnTo>
                  <a:lnTo>
                    <a:pt x="298" y="0"/>
                  </a:lnTo>
                  <a:lnTo>
                    <a:pt x="301" y="0"/>
                  </a:lnTo>
                  <a:lnTo>
                    <a:pt x="305" y="0"/>
                  </a:lnTo>
                  <a:lnTo>
                    <a:pt x="309" y="0"/>
                  </a:lnTo>
                  <a:lnTo>
                    <a:pt x="312" y="0"/>
                  </a:lnTo>
                  <a:lnTo>
                    <a:pt x="316" y="0"/>
                  </a:lnTo>
                  <a:lnTo>
                    <a:pt x="320" y="0"/>
                  </a:lnTo>
                  <a:lnTo>
                    <a:pt x="324" y="0"/>
                  </a:lnTo>
                  <a:lnTo>
                    <a:pt x="327" y="0"/>
                  </a:lnTo>
                  <a:lnTo>
                    <a:pt x="331" y="0"/>
                  </a:lnTo>
                  <a:lnTo>
                    <a:pt x="335" y="0"/>
                  </a:lnTo>
                  <a:lnTo>
                    <a:pt x="338" y="0"/>
                  </a:lnTo>
                  <a:lnTo>
                    <a:pt x="342" y="0"/>
                  </a:lnTo>
                  <a:lnTo>
                    <a:pt x="346" y="0"/>
                  </a:lnTo>
                  <a:lnTo>
                    <a:pt x="349" y="0"/>
                  </a:lnTo>
                  <a:lnTo>
                    <a:pt x="353" y="0"/>
                  </a:lnTo>
                  <a:lnTo>
                    <a:pt x="357" y="0"/>
                  </a:lnTo>
                  <a:lnTo>
                    <a:pt x="360" y="0"/>
                  </a:lnTo>
                  <a:lnTo>
                    <a:pt x="364" y="0"/>
                  </a:lnTo>
                  <a:lnTo>
                    <a:pt x="368" y="0"/>
                  </a:lnTo>
                  <a:lnTo>
                    <a:pt x="371" y="0"/>
                  </a:lnTo>
                  <a:lnTo>
                    <a:pt x="375" y="0"/>
                  </a:lnTo>
                  <a:lnTo>
                    <a:pt x="379" y="0"/>
                  </a:lnTo>
                  <a:lnTo>
                    <a:pt x="382" y="0"/>
                  </a:lnTo>
                  <a:lnTo>
                    <a:pt x="386" y="0"/>
                  </a:lnTo>
                  <a:lnTo>
                    <a:pt x="390" y="0"/>
                  </a:lnTo>
                  <a:lnTo>
                    <a:pt x="393" y="0"/>
                  </a:lnTo>
                  <a:lnTo>
                    <a:pt x="397" y="0"/>
                  </a:lnTo>
                  <a:lnTo>
                    <a:pt x="401" y="0"/>
                  </a:lnTo>
                  <a:lnTo>
                    <a:pt x="404" y="0"/>
                  </a:lnTo>
                  <a:lnTo>
                    <a:pt x="408" y="0"/>
                  </a:lnTo>
                  <a:lnTo>
                    <a:pt x="412" y="0"/>
                  </a:lnTo>
                  <a:lnTo>
                    <a:pt x="416" y="0"/>
                  </a:lnTo>
                  <a:lnTo>
                    <a:pt x="419" y="0"/>
                  </a:lnTo>
                  <a:lnTo>
                    <a:pt x="423" y="0"/>
                  </a:lnTo>
                  <a:lnTo>
                    <a:pt x="427" y="0"/>
                  </a:lnTo>
                  <a:lnTo>
                    <a:pt x="430" y="0"/>
                  </a:lnTo>
                  <a:lnTo>
                    <a:pt x="434" y="0"/>
                  </a:lnTo>
                  <a:lnTo>
                    <a:pt x="438" y="0"/>
                  </a:lnTo>
                  <a:lnTo>
                    <a:pt x="441" y="0"/>
                  </a:lnTo>
                  <a:lnTo>
                    <a:pt x="445" y="0"/>
                  </a:lnTo>
                  <a:lnTo>
                    <a:pt x="449" y="0"/>
                  </a:lnTo>
                  <a:lnTo>
                    <a:pt x="452" y="0"/>
                  </a:lnTo>
                  <a:lnTo>
                    <a:pt x="456" y="0"/>
                  </a:lnTo>
                  <a:lnTo>
                    <a:pt x="460" y="0"/>
                  </a:lnTo>
                  <a:lnTo>
                    <a:pt x="463" y="0"/>
                  </a:lnTo>
                  <a:lnTo>
                    <a:pt x="467" y="0"/>
                  </a:lnTo>
                </a:path>
              </a:pathLst>
            </a:custGeom>
            <a:noFill/>
            <a:ln w="0">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97" name="Freeform 125">
              <a:extLst>
                <a:ext uri="{FF2B5EF4-FFF2-40B4-BE49-F238E27FC236}">
                  <a16:creationId xmlns:a16="http://schemas.microsoft.com/office/drawing/2014/main" id="{96995407-1723-49D7-9212-0D56F689CDC4}"/>
                </a:ext>
              </a:extLst>
            </p:cNvPr>
            <p:cNvSpPr>
              <a:spLocks/>
            </p:cNvSpPr>
            <p:nvPr/>
          </p:nvSpPr>
          <p:spPr bwMode="auto">
            <a:xfrm>
              <a:off x="2513" y="2583"/>
              <a:ext cx="460" cy="1017"/>
            </a:xfrm>
            <a:custGeom>
              <a:avLst/>
              <a:gdLst>
                <a:gd name="T0" fmla="*/ 7 w 460"/>
                <a:gd name="T1" fmla="*/ 496 h 1017"/>
                <a:gd name="T2" fmla="*/ 18 w 460"/>
                <a:gd name="T3" fmla="*/ 496 h 1017"/>
                <a:gd name="T4" fmla="*/ 29 w 460"/>
                <a:gd name="T5" fmla="*/ 496 h 1017"/>
                <a:gd name="T6" fmla="*/ 41 w 460"/>
                <a:gd name="T7" fmla="*/ 496 h 1017"/>
                <a:gd name="T8" fmla="*/ 52 w 460"/>
                <a:gd name="T9" fmla="*/ 496 h 1017"/>
                <a:gd name="T10" fmla="*/ 63 w 460"/>
                <a:gd name="T11" fmla="*/ 496 h 1017"/>
                <a:gd name="T12" fmla="*/ 74 w 460"/>
                <a:gd name="T13" fmla="*/ 496 h 1017"/>
                <a:gd name="T14" fmla="*/ 85 w 460"/>
                <a:gd name="T15" fmla="*/ 496 h 1017"/>
                <a:gd name="T16" fmla="*/ 96 w 460"/>
                <a:gd name="T17" fmla="*/ 496 h 1017"/>
                <a:gd name="T18" fmla="*/ 107 w 460"/>
                <a:gd name="T19" fmla="*/ 496 h 1017"/>
                <a:gd name="T20" fmla="*/ 118 w 460"/>
                <a:gd name="T21" fmla="*/ 496 h 1017"/>
                <a:gd name="T22" fmla="*/ 129 w 460"/>
                <a:gd name="T23" fmla="*/ 496 h 1017"/>
                <a:gd name="T24" fmla="*/ 140 w 460"/>
                <a:gd name="T25" fmla="*/ 496 h 1017"/>
                <a:gd name="T26" fmla="*/ 151 w 460"/>
                <a:gd name="T27" fmla="*/ 492 h 1017"/>
                <a:gd name="T28" fmla="*/ 162 w 460"/>
                <a:gd name="T29" fmla="*/ 492 h 1017"/>
                <a:gd name="T30" fmla="*/ 173 w 460"/>
                <a:gd name="T31" fmla="*/ 492 h 1017"/>
                <a:gd name="T32" fmla="*/ 184 w 460"/>
                <a:gd name="T33" fmla="*/ 492 h 1017"/>
                <a:gd name="T34" fmla="*/ 195 w 460"/>
                <a:gd name="T35" fmla="*/ 492 h 1017"/>
                <a:gd name="T36" fmla="*/ 206 w 460"/>
                <a:gd name="T37" fmla="*/ 492 h 1017"/>
                <a:gd name="T38" fmla="*/ 217 w 460"/>
                <a:gd name="T39" fmla="*/ 492 h 1017"/>
                <a:gd name="T40" fmla="*/ 228 w 460"/>
                <a:gd name="T41" fmla="*/ 492 h 1017"/>
                <a:gd name="T42" fmla="*/ 239 w 460"/>
                <a:gd name="T43" fmla="*/ 492 h 1017"/>
                <a:gd name="T44" fmla="*/ 250 w 460"/>
                <a:gd name="T45" fmla="*/ 492 h 1017"/>
                <a:gd name="T46" fmla="*/ 261 w 460"/>
                <a:gd name="T47" fmla="*/ 492 h 1017"/>
                <a:gd name="T48" fmla="*/ 272 w 460"/>
                <a:gd name="T49" fmla="*/ 492 h 1017"/>
                <a:gd name="T50" fmla="*/ 283 w 460"/>
                <a:gd name="T51" fmla="*/ 492 h 1017"/>
                <a:gd name="T52" fmla="*/ 294 w 460"/>
                <a:gd name="T53" fmla="*/ 492 h 1017"/>
                <a:gd name="T54" fmla="*/ 306 w 460"/>
                <a:gd name="T55" fmla="*/ 488 h 1017"/>
                <a:gd name="T56" fmla="*/ 317 w 460"/>
                <a:gd name="T57" fmla="*/ 470 h 1017"/>
                <a:gd name="T58" fmla="*/ 328 w 460"/>
                <a:gd name="T59" fmla="*/ 448 h 1017"/>
                <a:gd name="T60" fmla="*/ 339 w 460"/>
                <a:gd name="T61" fmla="*/ 477 h 1017"/>
                <a:gd name="T62" fmla="*/ 350 w 460"/>
                <a:gd name="T63" fmla="*/ 588 h 1017"/>
                <a:gd name="T64" fmla="*/ 357 w 460"/>
                <a:gd name="T65" fmla="*/ 716 h 1017"/>
                <a:gd name="T66" fmla="*/ 368 w 460"/>
                <a:gd name="T67" fmla="*/ 687 h 1017"/>
                <a:gd name="T68" fmla="*/ 379 w 460"/>
                <a:gd name="T69" fmla="*/ 422 h 1017"/>
                <a:gd name="T70" fmla="*/ 390 w 460"/>
                <a:gd name="T71" fmla="*/ 95 h 1017"/>
                <a:gd name="T72" fmla="*/ 401 w 460"/>
                <a:gd name="T73" fmla="*/ 18 h 1017"/>
                <a:gd name="T74" fmla="*/ 412 w 460"/>
                <a:gd name="T75" fmla="*/ 323 h 1017"/>
                <a:gd name="T76" fmla="*/ 423 w 460"/>
                <a:gd name="T77" fmla="*/ 786 h 1017"/>
                <a:gd name="T78" fmla="*/ 434 w 460"/>
                <a:gd name="T79" fmla="*/ 1017 h 1017"/>
                <a:gd name="T80" fmla="*/ 445 w 460"/>
                <a:gd name="T81" fmla="*/ 856 h 1017"/>
                <a:gd name="T82" fmla="*/ 456 w 460"/>
                <a:gd name="T83" fmla="*/ 485 h 10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60" h="1017">
                  <a:moveTo>
                    <a:pt x="0" y="496"/>
                  </a:moveTo>
                  <a:lnTo>
                    <a:pt x="4" y="496"/>
                  </a:lnTo>
                  <a:lnTo>
                    <a:pt x="7" y="496"/>
                  </a:lnTo>
                  <a:lnTo>
                    <a:pt x="11" y="496"/>
                  </a:lnTo>
                  <a:lnTo>
                    <a:pt x="15" y="496"/>
                  </a:lnTo>
                  <a:lnTo>
                    <a:pt x="18" y="496"/>
                  </a:lnTo>
                  <a:lnTo>
                    <a:pt x="22" y="496"/>
                  </a:lnTo>
                  <a:lnTo>
                    <a:pt x="26" y="496"/>
                  </a:lnTo>
                  <a:lnTo>
                    <a:pt x="29" y="496"/>
                  </a:lnTo>
                  <a:lnTo>
                    <a:pt x="33" y="496"/>
                  </a:lnTo>
                  <a:lnTo>
                    <a:pt x="37" y="496"/>
                  </a:lnTo>
                  <a:lnTo>
                    <a:pt x="41" y="496"/>
                  </a:lnTo>
                  <a:lnTo>
                    <a:pt x="44" y="496"/>
                  </a:lnTo>
                  <a:lnTo>
                    <a:pt x="48" y="496"/>
                  </a:lnTo>
                  <a:lnTo>
                    <a:pt x="52" y="496"/>
                  </a:lnTo>
                  <a:lnTo>
                    <a:pt x="55" y="496"/>
                  </a:lnTo>
                  <a:lnTo>
                    <a:pt x="59" y="496"/>
                  </a:lnTo>
                  <a:lnTo>
                    <a:pt x="63" y="496"/>
                  </a:lnTo>
                  <a:lnTo>
                    <a:pt x="66" y="496"/>
                  </a:lnTo>
                  <a:lnTo>
                    <a:pt x="70" y="496"/>
                  </a:lnTo>
                  <a:lnTo>
                    <a:pt x="74" y="496"/>
                  </a:lnTo>
                  <a:lnTo>
                    <a:pt x="77" y="496"/>
                  </a:lnTo>
                  <a:lnTo>
                    <a:pt x="81" y="496"/>
                  </a:lnTo>
                  <a:lnTo>
                    <a:pt x="85" y="496"/>
                  </a:lnTo>
                  <a:lnTo>
                    <a:pt x="88" y="496"/>
                  </a:lnTo>
                  <a:lnTo>
                    <a:pt x="92" y="496"/>
                  </a:lnTo>
                  <a:lnTo>
                    <a:pt x="96" y="496"/>
                  </a:lnTo>
                  <a:lnTo>
                    <a:pt x="99" y="496"/>
                  </a:lnTo>
                  <a:lnTo>
                    <a:pt x="103" y="496"/>
                  </a:lnTo>
                  <a:lnTo>
                    <a:pt x="107" y="496"/>
                  </a:lnTo>
                  <a:lnTo>
                    <a:pt x="110" y="496"/>
                  </a:lnTo>
                  <a:lnTo>
                    <a:pt x="114" y="496"/>
                  </a:lnTo>
                  <a:lnTo>
                    <a:pt x="118" y="496"/>
                  </a:lnTo>
                  <a:lnTo>
                    <a:pt x="122" y="496"/>
                  </a:lnTo>
                  <a:lnTo>
                    <a:pt x="125" y="496"/>
                  </a:lnTo>
                  <a:lnTo>
                    <a:pt x="129" y="496"/>
                  </a:lnTo>
                  <a:lnTo>
                    <a:pt x="133" y="496"/>
                  </a:lnTo>
                  <a:lnTo>
                    <a:pt x="136" y="496"/>
                  </a:lnTo>
                  <a:lnTo>
                    <a:pt x="140" y="496"/>
                  </a:lnTo>
                  <a:lnTo>
                    <a:pt x="144" y="492"/>
                  </a:lnTo>
                  <a:lnTo>
                    <a:pt x="147" y="492"/>
                  </a:lnTo>
                  <a:lnTo>
                    <a:pt x="151" y="492"/>
                  </a:lnTo>
                  <a:lnTo>
                    <a:pt x="155" y="492"/>
                  </a:lnTo>
                  <a:lnTo>
                    <a:pt x="158" y="492"/>
                  </a:lnTo>
                  <a:lnTo>
                    <a:pt x="162" y="492"/>
                  </a:lnTo>
                  <a:lnTo>
                    <a:pt x="166" y="492"/>
                  </a:lnTo>
                  <a:lnTo>
                    <a:pt x="169" y="492"/>
                  </a:lnTo>
                  <a:lnTo>
                    <a:pt x="173" y="492"/>
                  </a:lnTo>
                  <a:lnTo>
                    <a:pt x="177" y="492"/>
                  </a:lnTo>
                  <a:lnTo>
                    <a:pt x="180" y="492"/>
                  </a:lnTo>
                  <a:lnTo>
                    <a:pt x="184" y="492"/>
                  </a:lnTo>
                  <a:lnTo>
                    <a:pt x="188" y="492"/>
                  </a:lnTo>
                  <a:lnTo>
                    <a:pt x="191" y="492"/>
                  </a:lnTo>
                  <a:lnTo>
                    <a:pt x="195" y="492"/>
                  </a:lnTo>
                  <a:lnTo>
                    <a:pt x="199" y="492"/>
                  </a:lnTo>
                  <a:lnTo>
                    <a:pt x="202" y="492"/>
                  </a:lnTo>
                  <a:lnTo>
                    <a:pt x="206" y="492"/>
                  </a:lnTo>
                  <a:lnTo>
                    <a:pt x="210" y="492"/>
                  </a:lnTo>
                  <a:lnTo>
                    <a:pt x="214" y="492"/>
                  </a:lnTo>
                  <a:lnTo>
                    <a:pt x="217" y="492"/>
                  </a:lnTo>
                  <a:lnTo>
                    <a:pt x="221" y="492"/>
                  </a:lnTo>
                  <a:lnTo>
                    <a:pt x="225" y="492"/>
                  </a:lnTo>
                  <a:lnTo>
                    <a:pt x="228" y="492"/>
                  </a:lnTo>
                  <a:lnTo>
                    <a:pt x="232" y="492"/>
                  </a:lnTo>
                  <a:lnTo>
                    <a:pt x="236" y="492"/>
                  </a:lnTo>
                  <a:lnTo>
                    <a:pt x="239" y="492"/>
                  </a:lnTo>
                  <a:lnTo>
                    <a:pt x="243" y="492"/>
                  </a:lnTo>
                  <a:lnTo>
                    <a:pt x="247" y="492"/>
                  </a:lnTo>
                  <a:lnTo>
                    <a:pt x="250" y="492"/>
                  </a:lnTo>
                  <a:lnTo>
                    <a:pt x="254" y="492"/>
                  </a:lnTo>
                  <a:lnTo>
                    <a:pt x="258" y="492"/>
                  </a:lnTo>
                  <a:lnTo>
                    <a:pt x="261" y="492"/>
                  </a:lnTo>
                  <a:lnTo>
                    <a:pt x="265" y="492"/>
                  </a:lnTo>
                  <a:lnTo>
                    <a:pt x="269" y="492"/>
                  </a:lnTo>
                  <a:lnTo>
                    <a:pt x="272" y="492"/>
                  </a:lnTo>
                  <a:lnTo>
                    <a:pt x="276" y="492"/>
                  </a:lnTo>
                  <a:lnTo>
                    <a:pt x="280" y="492"/>
                  </a:lnTo>
                  <a:lnTo>
                    <a:pt x="283" y="492"/>
                  </a:lnTo>
                  <a:lnTo>
                    <a:pt x="287" y="492"/>
                  </a:lnTo>
                  <a:lnTo>
                    <a:pt x="291" y="492"/>
                  </a:lnTo>
                  <a:lnTo>
                    <a:pt x="294" y="492"/>
                  </a:lnTo>
                  <a:lnTo>
                    <a:pt x="298" y="492"/>
                  </a:lnTo>
                  <a:lnTo>
                    <a:pt x="302" y="488"/>
                  </a:lnTo>
                  <a:lnTo>
                    <a:pt x="306" y="488"/>
                  </a:lnTo>
                  <a:lnTo>
                    <a:pt x="309" y="485"/>
                  </a:lnTo>
                  <a:lnTo>
                    <a:pt x="313" y="481"/>
                  </a:lnTo>
                  <a:lnTo>
                    <a:pt x="317" y="470"/>
                  </a:lnTo>
                  <a:lnTo>
                    <a:pt x="320" y="463"/>
                  </a:lnTo>
                  <a:lnTo>
                    <a:pt x="324" y="452"/>
                  </a:lnTo>
                  <a:lnTo>
                    <a:pt x="328" y="448"/>
                  </a:lnTo>
                  <a:lnTo>
                    <a:pt x="331" y="448"/>
                  </a:lnTo>
                  <a:lnTo>
                    <a:pt x="335" y="455"/>
                  </a:lnTo>
                  <a:lnTo>
                    <a:pt x="339" y="477"/>
                  </a:lnTo>
                  <a:lnTo>
                    <a:pt x="342" y="503"/>
                  </a:lnTo>
                  <a:lnTo>
                    <a:pt x="346" y="544"/>
                  </a:lnTo>
                  <a:lnTo>
                    <a:pt x="350" y="588"/>
                  </a:lnTo>
                  <a:lnTo>
                    <a:pt x="353" y="635"/>
                  </a:lnTo>
                  <a:lnTo>
                    <a:pt x="357" y="679"/>
                  </a:lnTo>
                  <a:lnTo>
                    <a:pt x="357" y="716"/>
                  </a:lnTo>
                  <a:lnTo>
                    <a:pt x="361" y="731"/>
                  </a:lnTo>
                  <a:lnTo>
                    <a:pt x="364" y="724"/>
                  </a:lnTo>
                  <a:lnTo>
                    <a:pt x="368" y="687"/>
                  </a:lnTo>
                  <a:lnTo>
                    <a:pt x="372" y="621"/>
                  </a:lnTo>
                  <a:lnTo>
                    <a:pt x="375" y="529"/>
                  </a:lnTo>
                  <a:lnTo>
                    <a:pt x="379" y="422"/>
                  </a:lnTo>
                  <a:lnTo>
                    <a:pt x="383" y="305"/>
                  </a:lnTo>
                  <a:lnTo>
                    <a:pt x="386" y="191"/>
                  </a:lnTo>
                  <a:lnTo>
                    <a:pt x="390" y="95"/>
                  </a:lnTo>
                  <a:lnTo>
                    <a:pt x="394" y="29"/>
                  </a:lnTo>
                  <a:lnTo>
                    <a:pt x="398" y="0"/>
                  </a:lnTo>
                  <a:lnTo>
                    <a:pt x="401" y="18"/>
                  </a:lnTo>
                  <a:lnTo>
                    <a:pt x="405" y="81"/>
                  </a:lnTo>
                  <a:lnTo>
                    <a:pt x="409" y="187"/>
                  </a:lnTo>
                  <a:lnTo>
                    <a:pt x="412" y="323"/>
                  </a:lnTo>
                  <a:lnTo>
                    <a:pt x="416" y="481"/>
                  </a:lnTo>
                  <a:lnTo>
                    <a:pt x="420" y="639"/>
                  </a:lnTo>
                  <a:lnTo>
                    <a:pt x="423" y="786"/>
                  </a:lnTo>
                  <a:lnTo>
                    <a:pt x="427" y="904"/>
                  </a:lnTo>
                  <a:lnTo>
                    <a:pt x="431" y="984"/>
                  </a:lnTo>
                  <a:lnTo>
                    <a:pt x="434" y="1017"/>
                  </a:lnTo>
                  <a:lnTo>
                    <a:pt x="438" y="1006"/>
                  </a:lnTo>
                  <a:lnTo>
                    <a:pt x="442" y="951"/>
                  </a:lnTo>
                  <a:lnTo>
                    <a:pt x="445" y="856"/>
                  </a:lnTo>
                  <a:lnTo>
                    <a:pt x="449" y="738"/>
                  </a:lnTo>
                  <a:lnTo>
                    <a:pt x="453" y="610"/>
                  </a:lnTo>
                  <a:lnTo>
                    <a:pt x="456" y="485"/>
                  </a:lnTo>
                  <a:lnTo>
                    <a:pt x="456" y="371"/>
                  </a:lnTo>
                  <a:lnTo>
                    <a:pt x="460" y="279"/>
                  </a:lnTo>
                </a:path>
              </a:pathLst>
            </a:custGeom>
            <a:noFill/>
            <a:ln w="19050" cmpd="sng">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98" name="Freeform 126">
              <a:extLst>
                <a:ext uri="{FF2B5EF4-FFF2-40B4-BE49-F238E27FC236}">
                  <a16:creationId xmlns:a16="http://schemas.microsoft.com/office/drawing/2014/main" id="{60E1ED47-FB54-4B99-A679-4A492FADF7AA}"/>
                </a:ext>
              </a:extLst>
            </p:cNvPr>
            <p:cNvSpPr>
              <a:spLocks/>
            </p:cNvSpPr>
            <p:nvPr/>
          </p:nvSpPr>
          <p:spPr bwMode="auto">
            <a:xfrm>
              <a:off x="2973" y="2770"/>
              <a:ext cx="467" cy="426"/>
            </a:xfrm>
            <a:custGeom>
              <a:avLst/>
              <a:gdLst>
                <a:gd name="T0" fmla="*/ 7 w 467"/>
                <a:gd name="T1" fmla="*/ 4 h 426"/>
                <a:gd name="T2" fmla="*/ 18 w 467"/>
                <a:gd name="T3" fmla="*/ 70 h 426"/>
                <a:gd name="T4" fmla="*/ 30 w 467"/>
                <a:gd name="T5" fmla="*/ 254 h 426"/>
                <a:gd name="T6" fmla="*/ 41 w 467"/>
                <a:gd name="T7" fmla="*/ 390 h 426"/>
                <a:gd name="T8" fmla="*/ 52 w 467"/>
                <a:gd name="T9" fmla="*/ 426 h 426"/>
                <a:gd name="T10" fmla="*/ 63 w 467"/>
                <a:gd name="T11" fmla="*/ 386 h 426"/>
                <a:gd name="T12" fmla="*/ 74 w 467"/>
                <a:gd name="T13" fmla="*/ 323 h 426"/>
                <a:gd name="T14" fmla="*/ 85 w 467"/>
                <a:gd name="T15" fmla="*/ 276 h 426"/>
                <a:gd name="T16" fmla="*/ 96 w 467"/>
                <a:gd name="T17" fmla="*/ 254 h 426"/>
                <a:gd name="T18" fmla="*/ 107 w 467"/>
                <a:gd name="T19" fmla="*/ 276 h 426"/>
                <a:gd name="T20" fmla="*/ 118 w 467"/>
                <a:gd name="T21" fmla="*/ 309 h 426"/>
                <a:gd name="T22" fmla="*/ 129 w 467"/>
                <a:gd name="T23" fmla="*/ 335 h 426"/>
                <a:gd name="T24" fmla="*/ 140 w 467"/>
                <a:gd name="T25" fmla="*/ 335 h 426"/>
                <a:gd name="T26" fmla="*/ 151 w 467"/>
                <a:gd name="T27" fmla="*/ 316 h 426"/>
                <a:gd name="T28" fmla="*/ 162 w 467"/>
                <a:gd name="T29" fmla="*/ 301 h 426"/>
                <a:gd name="T30" fmla="*/ 173 w 467"/>
                <a:gd name="T31" fmla="*/ 298 h 426"/>
                <a:gd name="T32" fmla="*/ 184 w 467"/>
                <a:gd name="T33" fmla="*/ 301 h 426"/>
                <a:gd name="T34" fmla="*/ 195 w 467"/>
                <a:gd name="T35" fmla="*/ 309 h 426"/>
                <a:gd name="T36" fmla="*/ 206 w 467"/>
                <a:gd name="T37" fmla="*/ 312 h 426"/>
                <a:gd name="T38" fmla="*/ 217 w 467"/>
                <a:gd name="T39" fmla="*/ 309 h 426"/>
                <a:gd name="T40" fmla="*/ 228 w 467"/>
                <a:gd name="T41" fmla="*/ 305 h 426"/>
                <a:gd name="T42" fmla="*/ 239 w 467"/>
                <a:gd name="T43" fmla="*/ 305 h 426"/>
                <a:gd name="T44" fmla="*/ 250 w 467"/>
                <a:gd name="T45" fmla="*/ 305 h 426"/>
                <a:gd name="T46" fmla="*/ 261 w 467"/>
                <a:gd name="T47" fmla="*/ 305 h 426"/>
                <a:gd name="T48" fmla="*/ 272 w 467"/>
                <a:gd name="T49" fmla="*/ 305 h 426"/>
                <a:gd name="T50" fmla="*/ 283 w 467"/>
                <a:gd name="T51" fmla="*/ 305 h 426"/>
                <a:gd name="T52" fmla="*/ 295 w 467"/>
                <a:gd name="T53" fmla="*/ 312 h 426"/>
                <a:gd name="T54" fmla="*/ 306 w 467"/>
                <a:gd name="T55" fmla="*/ 312 h 426"/>
                <a:gd name="T56" fmla="*/ 317 w 467"/>
                <a:gd name="T57" fmla="*/ 309 h 426"/>
                <a:gd name="T58" fmla="*/ 328 w 467"/>
                <a:gd name="T59" fmla="*/ 305 h 426"/>
                <a:gd name="T60" fmla="*/ 339 w 467"/>
                <a:gd name="T61" fmla="*/ 301 h 426"/>
                <a:gd name="T62" fmla="*/ 350 w 467"/>
                <a:gd name="T63" fmla="*/ 301 h 426"/>
                <a:gd name="T64" fmla="*/ 361 w 467"/>
                <a:gd name="T65" fmla="*/ 305 h 426"/>
                <a:gd name="T66" fmla="*/ 372 w 467"/>
                <a:gd name="T67" fmla="*/ 309 h 426"/>
                <a:gd name="T68" fmla="*/ 383 w 467"/>
                <a:gd name="T69" fmla="*/ 312 h 426"/>
                <a:gd name="T70" fmla="*/ 394 w 467"/>
                <a:gd name="T71" fmla="*/ 312 h 426"/>
                <a:gd name="T72" fmla="*/ 405 w 467"/>
                <a:gd name="T73" fmla="*/ 309 h 426"/>
                <a:gd name="T74" fmla="*/ 416 w 467"/>
                <a:gd name="T75" fmla="*/ 305 h 426"/>
                <a:gd name="T76" fmla="*/ 427 w 467"/>
                <a:gd name="T77" fmla="*/ 305 h 426"/>
                <a:gd name="T78" fmla="*/ 438 w 467"/>
                <a:gd name="T79" fmla="*/ 305 h 426"/>
                <a:gd name="T80" fmla="*/ 449 w 467"/>
                <a:gd name="T81" fmla="*/ 305 h 426"/>
                <a:gd name="T82" fmla="*/ 460 w 467"/>
                <a:gd name="T83" fmla="*/ 305 h 4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67" h="426">
                  <a:moveTo>
                    <a:pt x="0" y="92"/>
                  </a:moveTo>
                  <a:lnTo>
                    <a:pt x="4" y="33"/>
                  </a:lnTo>
                  <a:lnTo>
                    <a:pt x="7" y="4"/>
                  </a:lnTo>
                  <a:lnTo>
                    <a:pt x="11" y="0"/>
                  </a:lnTo>
                  <a:lnTo>
                    <a:pt x="15" y="26"/>
                  </a:lnTo>
                  <a:lnTo>
                    <a:pt x="18" y="70"/>
                  </a:lnTo>
                  <a:lnTo>
                    <a:pt x="22" y="125"/>
                  </a:lnTo>
                  <a:lnTo>
                    <a:pt x="26" y="191"/>
                  </a:lnTo>
                  <a:lnTo>
                    <a:pt x="30" y="254"/>
                  </a:lnTo>
                  <a:lnTo>
                    <a:pt x="33" y="309"/>
                  </a:lnTo>
                  <a:lnTo>
                    <a:pt x="37" y="357"/>
                  </a:lnTo>
                  <a:lnTo>
                    <a:pt x="41" y="390"/>
                  </a:lnTo>
                  <a:lnTo>
                    <a:pt x="44" y="412"/>
                  </a:lnTo>
                  <a:lnTo>
                    <a:pt x="48" y="426"/>
                  </a:lnTo>
                  <a:lnTo>
                    <a:pt x="52" y="426"/>
                  </a:lnTo>
                  <a:lnTo>
                    <a:pt x="55" y="419"/>
                  </a:lnTo>
                  <a:lnTo>
                    <a:pt x="59" y="404"/>
                  </a:lnTo>
                  <a:lnTo>
                    <a:pt x="63" y="386"/>
                  </a:lnTo>
                  <a:lnTo>
                    <a:pt x="66" y="364"/>
                  </a:lnTo>
                  <a:lnTo>
                    <a:pt x="70" y="342"/>
                  </a:lnTo>
                  <a:lnTo>
                    <a:pt x="74" y="323"/>
                  </a:lnTo>
                  <a:lnTo>
                    <a:pt x="77" y="305"/>
                  </a:lnTo>
                  <a:lnTo>
                    <a:pt x="81" y="290"/>
                  </a:lnTo>
                  <a:lnTo>
                    <a:pt x="85" y="276"/>
                  </a:lnTo>
                  <a:lnTo>
                    <a:pt x="88" y="265"/>
                  </a:lnTo>
                  <a:lnTo>
                    <a:pt x="92" y="257"/>
                  </a:lnTo>
                  <a:lnTo>
                    <a:pt x="96" y="254"/>
                  </a:lnTo>
                  <a:lnTo>
                    <a:pt x="99" y="261"/>
                  </a:lnTo>
                  <a:lnTo>
                    <a:pt x="103" y="265"/>
                  </a:lnTo>
                  <a:lnTo>
                    <a:pt x="107" y="276"/>
                  </a:lnTo>
                  <a:lnTo>
                    <a:pt x="111" y="287"/>
                  </a:lnTo>
                  <a:lnTo>
                    <a:pt x="114" y="301"/>
                  </a:lnTo>
                  <a:lnTo>
                    <a:pt x="118" y="309"/>
                  </a:lnTo>
                  <a:lnTo>
                    <a:pt x="122" y="320"/>
                  </a:lnTo>
                  <a:lnTo>
                    <a:pt x="125" y="327"/>
                  </a:lnTo>
                  <a:lnTo>
                    <a:pt x="129" y="335"/>
                  </a:lnTo>
                  <a:lnTo>
                    <a:pt x="133" y="335"/>
                  </a:lnTo>
                  <a:lnTo>
                    <a:pt x="136" y="335"/>
                  </a:lnTo>
                  <a:lnTo>
                    <a:pt x="140" y="335"/>
                  </a:lnTo>
                  <a:lnTo>
                    <a:pt x="144" y="327"/>
                  </a:lnTo>
                  <a:lnTo>
                    <a:pt x="147" y="323"/>
                  </a:lnTo>
                  <a:lnTo>
                    <a:pt x="151" y="316"/>
                  </a:lnTo>
                  <a:lnTo>
                    <a:pt x="155" y="309"/>
                  </a:lnTo>
                  <a:lnTo>
                    <a:pt x="158" y="305"/>
                  </a:lnTo>
                  <a:lnTo>
                    <a:pt x="162" y="301"/>
                  </a:lnTo>
                  <a:lnTo>
                    <a:pt x="166" y="298"/>
                  </a:lnTo>
                  <a:lnTo>
                    <a:pt x="169" y="298"/>
                  </a:lnTo>
                  <a:lnTo>
                    <a:pt x="173" y="298"/>
                  </a:lnTo>
                  <a:lnTo>
                    <a:pt x="177" y="298"/>
                  </a:lnTo>
                  <a:lnTo>
                    <a:pt x="180" y="298"/>
                  </a:lnTo>
                  <a:lnTo>
                    <a:pt x="184" y="301"/>
                  </a:lnTo>
                  <a:lnTo>
                    <a:pt x="188" y="301"/>
                  </a:lnTo>
                  <a:lnTo>
                    <a:pt x="191" y="305"/>
                  </a:lnTo>
                  <a:lnTo>
                    <a:pt x="195" y="309"/>
                  </a:lnTo>
                  <a:lnTo>
                    <a:pt x="199" y="312"/>
                  </a:lnTo>
                  <a:lnTo>
                    <a:pt x="203" y="312"/>
                  </a:lnTo>
                  <a:lnTo>
                    <a:pt x="206" y="312"/>
                  </a:lnTo>
                  <a:lnTo>
                    <a:pt x="210" y="312"/>
                  </a:lnTo>
                  <a:lnTo>
                    <a:pt x="214" y="309"/>
                  </a:lnTo>
                  <a:lnTo>
                    <a:pt x="217" y="309"/>
                  </a:lnTo>
                  <a:lnTo>
                    <a:pt x="221" y="305"/>
                  </a:lnTo>
                  <a:lnTo>
                    <a:pt x="225" y="305"/>
                  </a:lnTo>
                  <a:lnTo>
                    <a:pt x="228" y="305"/>
                  </a:lnTo>
                  <a:lnTo>
                    <a:pt x="232" y="305"/>
                  </a:lnTo>
                  <a:lnTo>
                    <a:pt x="236" y="305"/>
                  </a:lnTo>
                  <a:lnTo>
                    <a:pt x="239" y="305"/>
                  </a:lnTo>
                  <a:lnTo>
                    <a:pt x="243" y="305"/>
                  </a:lnTo>
                  <a:lnTo>
                    <a:pt x="247" y="305"/>
                  </a:lnTo>
                  <a:lnTo>
                    <a:pt x="250" y="305"/>
                  </a:lnTo>
                  <a:lnTo>
                    <a:pt x="254" y="305"/>
                  </a:lnTo>
                  <a:lnTo>
                    <a:pt x="258" y="305"/>
                  </a:lnTo>
                  <a:lnTo>
                    <a:pt x="261" y="305"/>
                  </a:lnTo>
                  <a:lnTo>
                    <a:pt x="265" y="305"/>
                  </a:lnTo>
                  <a:lnTo>
                    <a:pt x="269" y="305"/>
                  </a:lnTo>
                  <a:lnTo>
                    <a:pt x="272" y="305"/>
                  </a:lnTo>
                  <a:lnTo>
                    <a:pt x="276" y="305"/>
                  </a:lnTo>
                  <a:lnTo>
                    <a:pt x="280" y="305"/>
                  </a:lnTo>
                  <a:lnTo>
                    <a:pt x="283" y="305"/>
                  </a:lnTo>
                  <a:lnTo>
                    <a:pt x="287" y="309"/>
                  </a:lnTo>
                  <a:lnTo>
                    <a:pt x="291" y="309"/>
                  </a:lnTo>
                  <a:lnTo>
                    <a:pt x="295" y="312"/>
                  </a:lnTo>
                  <a:lnTo>
                    <a:pt x="298" y="312"/>
                  </a:lnTo>
                  <a:lnTo>
                    <a:pt x="302" y="312"/>
                  </a:lnTo>
                  <a:lnTo>
                    <a:pt x="306" y="312"/>
                  </a:lnTo>
                  <a:lnTo>
                    <a:pt x="309" y="312"/>
                  </a:lnTo>
                  <a:lnTo>
                    <a:pt x="313" y="309"/>
                  </a:lnTo>
                  <a:lnTo>
                    <a:pt x="317" y="309"/>
                  </a:lnTo>
                  <a:lnTo>
                    <a:pt x="320" y="305"/>
                  </a:lnTo>
                  <a:lnTo>
                    <a:pt x="324" y="305"/>
                  </a:lnTo>
                  <a:lnTo>
                    <a:pt x="328" y="305"/>
                  </a:lnTo>
                  <a:lnTo>
                    <a:pt x="331" y="305"/>
                  </a:lnTo>
                  <a:lnTo>
                    <a:pt x="335" y="305"/>
                  </a:lnTo>
                  <a:lnTo>
                    <a:pt x="339" y="301"/>
                  </a:lnTo>
                  <a:lnTo>
                    <a:pt x="342" y="301"/>
                  </a:lnTo>
                  <a:lnTo>
                    <a:pt x="346" y="301"/>
                  </a:lnTo>
                  <a:lnTo>
                    <a:pt x="350" y="301"/>
                  </a:lnTo>
                  <a:lnTo>
                    <a:pt x="353" y="301"/>
                  </a:lnTo>
                  <a:lnTo>
                    <a:pt x="357" y="305"/>
                  </a:lnTo>
                  <a:lnTo>
                    <a:pt x="361" y="305"/>
                  </a:lnTo>
                  <a:lnTo>
                    <a:pt x="364" y="305"/>
                  </a:lnTo>
                  <a:lnTo>
                    <a:pt x="368" y="309"/>
                  </a:lnTo>
                  <a:lnTo>
                    <a:pt x="372" y="309"/>
                  </a:lnTo>
                  <a:lnTo>
                    <a:pt x="375" y="312"/>
                  </a:lnTo>
                  <a:lnTo>
                    <a:pt x="379" y="312"/>
                  </a:lnTo>
                  <a:lnTo>
                    <a:pt x="383" y="312"/>
                  </a:lnTo>
                  <a:lnTo>
                    <a:pt x="387" y="312"/>
                  </a:lnTo>
                  <a:lnTo>
                    <a:pt x="390" y="312"/>
                  </a:lnTo>
                  <a:lnTo>
                    <a:pt x="394" y="312"/>
                  </a:lnTo>
                  <a:lnTo>
                    <a:pt x="398" y="312"/>
                  </a:lnTo>
                  <a:lnTo>
                    <a:pt x="401" y="312"/>
                  </a:lnTo>
                  <a:lnTo>
                    <a:pt x="405" y="309"/>
                  </a:lnTo>
                  <a:lnTo>
                    <a:pt x="409" y="309"/>
                  </a:lnTo>
                  <a:lnTo>
                    <a:pt x="412" y="305"/>
                  </a:lnTo>
                  <a:lnTo>
                    <a:pt x="416" y="305"/>
                  </a:lnTo>
                  <a:lnTo>
                    <a:pt x="420" y="305"/>
                  </a:lnTo>
                  <a:lnTo>
                    <a:pt x="423" y="305"/>
                  </a:lnTo>
                  <a:lnTo>
                    <a:pt x="427" y="305"/>
                  </a:lnTo>
                  <a:lnTo>
                    <a:pt x="431" y="305"/>
                  </a:lnTo>
                  <a:lnTo>
                    <a:pt x="434" y="305"/>
                  </a:lnTo>
                  <a:lnTo>
                    <a:pt x="438" y="305"/>
                  </a:lnTo>
                  <a:lnTo>
                    <a:pt x="442" y="305"/>
                  </a:lnTo>
                  <a:lnTo>
                    <a:pt x="445" y="305"/>
                  </a:lnTo>
                  <a:lnTo>
                    <a:pt x="449" y="305"/>
                  </a:lnTo>
                  <a:lnTo>
                    <a:pt x="453" y="305"/>
                  </a:lnTo>
                  <a:lnTo>
                    <a:pt x="456" y="305"/>
                  </a:lnTo>
                  <a:lnTo>
                    <a:pt x="460" y="305"/>
                  </a:lnTo>
                  <a:lnTo>
                    <a:pt x="464" y="305"/>
                  </a:lnTo>
                  <a:lnTo>
                    <a:pt x="467" y="305"/>
                  </a:lnTo>
                </a:path>
              </a:pathLst>
            </a:custGeom>
            <a:noFill/>
            <a:ln w="19050" cmpd="sng">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99" name="Freeform 127">
              <a:extLst>
                <a:ext uri="{FF2B5EF4-FFF2-40B4-BE49-F238E27FC236}">
                  <a16:creationId xmlns:a16="http://schemas.microsoft.com/office/drawing/2014/main" id="{A3F3D66C-BBAC-4148-A86F-A0DAFFB734D3}"/>
                </a:ext>
              </a:extLst>
            </p:cNvPr>
            <p:cNvSpPr>
              <a:spLocks/>
            </p:cNvSpPr>
            <p:nvPr/>
          </p:nvSpPr>
          <p:spPr bwMode="auto">
            <a:xfrm>
              <a:off x="3440" y="3075"/>
              <a:ext cx="26" cy="1"/>
            </a:xfrm>
            <a:custGeom>
              <a:avLst/>
              <a:gdLst>
                <a:gd name="T0" fmla="*/ 0 w 26"/>
                <a:gd name="T1" fmla="*/ 4 w 26"/>
                <a:gd name="T2" fmla="*/ 8 w 26"/>
                <a:gd name="T3" fmla="*/ 12 w 26"/>
                <a:gd name="T4" fmla="*/ 15 w 26"/>
                <a:gd name="T5" fmla="*/ 19 w 26"/>
                <a:gd name="T6" fmla="*/ 23 w 26"/>
                <a:gd name="T7" fmla="*/ 26 w 26"/>
              </a:gdLst>
              <a:ahLst/>
              <a:cxnLst>
                <a:cxn ang="0">
                  <a:pos x="T0" y="0"/>
                </a:cxn>
                <a:cxn ang="0">
                  <a:pos x="T1" y="0"/>
                </a:cxn>
                <a:cxn ang="0">
                  <a:pos x="T2" y="0"/>
                </a:cxn>
                <a:cxn ang="0">
                  <a:pos x="T3" y="0"/>
                </a:cxn>
                <a:cxn ang="0">
                  <a:pos x="T4" y="0"/>
                </a:cxn>
                <a:cxn ang="0">
                  <a:pos x="T5" y="0"/>
                </a:cxn>
                <a:cxn ang="0">
                  <a:pos x="T6" y="0"/>
                </a:cxn>
                <a:cxn ang="0">
                  <a:pos x="T7" y="0"/>
                </a:cxn>
              </a:cxnLst>
              <a:rect l="0" t="0" r="r" b="b"/>
              <a:pathLst>
                <a:path w="26">
                  <a:moveTo>
                    <a:pt x="0" y="0"/>
                  </a:moveTo>
                  <a:lnTo>
                    <a:pt x="4" y="0"/>
                  </a:lnTo>
                  <a:lnTo>
                    <a:pt x="8" y="0"/>
                  </a:lnTo>
                  <a:lnTo>
                    <a:pt x="12" y="0"/>
                  </a:lnTo>
                  <a:lnTo>
                    <a:pt x="15" y="0"/>
                  </a:lnTo>
                  <a:lnTo>
                    <a:pt x="19" y="0"/>
                  </a:lnTo>
                  <a:lnTo>
                    <a:pt x="23" y="0"/>
                  </a:lnTo>
                  <a:lnTo>
                    <a:pt x="26" y="0"/>
                  </a:lnTo>
                </a:path>
              </a:pathLst>
            </a:custGeom>
            <a:noFill/>
            <a:ln w="0">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200" name="Text Box 128">
              <a:extLst>
                <a:ext uri="{FF2B5EF4-FFF2-40B4-BE49-F238E27FC236}">
                  <a16:creationId xmlns:a16="http://schemas.microsoft.com/office/drawing/2014/main" id="{6A08EAE9-2245-4DC8-9C95-8CEC9BF9C9AC}"/>
                </a:ext>
              </a:extLst>
            </p:cNvPr>
            <p:cNvSpPr txBox="1">
              <a:spLocks noChangeArrowheads="1"/>
            </p:cNvSpPr>
            <p:nvPr/>
          </p:nvSpPr>
          <p:spPr bwMode="auto">
            <a:xfrm>
              <a:off x="2372" y="3869"/>
              <a:ext cx="555"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time, </a:t>
              </a:r>
              <a:r>
                <a:rPr lang="en-US" altLang="en-US" sz="1200">
                  <a:latin typeface="Symbol" panose="05050102010706020507" pitchFamily="18" charset="2"/>
                </a:rPr>
                <a:t>m</a:t>
              </a:r>
              <a:r>
                <a:rPr lang="en-US" altLang="en-US" sz="1200"/>
                <a:t>sec</a:t>
              </a:r>
            </a:p>
          </p:txBody>
        </p:sp>
        <p:sp>
          <p:nvSpPr>
            <p:cNvPr id="3201" name="Text Box 129">
              <a:extLst>
                <a:ext uri="{FF2B5EF4-FFF2-40B4-BE49-F238E27FC236}">
                  <a16:creationId xmlns:a16="http://schemas.microsoft.com/office/drawing/2014/main" id="{13DAABAC-BA37-4706-BDB9-50F415B292B8}"/>
                </a:ext>
              </a:extLst>
            </p:cNvPr>
            <p:cNvSpPr txBox="1">
              <a:spLocks noChangeArrowheads="1"/>
            </p:cNvSpPr>
            <p:nvPr/>
          </p:nvSpPr>
          <p:spPr bwMode="auto">
            <a:xfrm rot="16200000">
              <a:off x="1162" y="2975"/>
              <a:ext cx="633"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output, volts</a:t>
              </a:r>
            </a:p>
          </p:txBody>
        </p:sp>
      </p:gr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100" name="Group 4">
            <a:extLst>
              <a:ext uri="{FF2B5EF4-FFF2-40B4-BE49-F238E27FC236}">
                <a16:creationId xmlns:a16="http://schemas.microsoft.com/office/drawing/2014/main" id="{BB38FC80-C00C-4CE9-8D11-24B551DA4BBF}"/>
              </a:ext>
            </a:extLst>
          </p:cNvPr>
          <p:cNvGrpSpPr>
            <a:grpSpLocks/>
          </p:cNvGrpSpPr>
          <p:nvPr/>
        </p:nvGrpSpPr>
        <p:grpSpPr bwMode="auto">
          <a:xfrm>
            <a:off x="2438400" y="1066800"/>
            <a:ext cx="3954463" cy="2636838"/>
            <a:chOff x="1536" y="672"/>
            <a:chExt cx="2491" cy="1661"/>
          </a:xfrm>
        </p:grpSpPr>
        <p:sp>
          <p:nvSpPr>
            <p:cNvPr id="4101" name="Line 5">
              <a:extLst>
                <a:ext uri="{FF2B5EF4-FFF2-40B4-BE49-F238E27FC236}">
                  <a16:creationId xmlns:a16="http://schemas.microsoft.com/office/drawing/2014/main" id="{56F35574-1A0C-4789-9188-94EC96DEE9C2}"/>
                </a:ext>
              </a:extLst>
            </p:cNvPr>
            <p:cNvSpPr>
              <a:spLocks noChangeShapeType="1"/>
            </p:cNvSpPr>
            <p:nvPr/>
          </p:nvSpPr>
          <p:spPr bwMode="auto">
            <a:xfrm>
              <a:off x="1733" y="1728"/>
              <a:ext cx="768"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02" name="Line 6">
              <a:extLst>
                <a:ext uri="{FF2B5EF4-FFF2-40B4-BE49-F238E27FC236}">
                  <a16:creationId xmlns:a16="http://schemas.microsoft.com/office/drawing/2014/main" id="{568AF99D-7F20-4B25-B2F0-F4FA2E9B299C}"/>
                </a:ext>
              </a:extLst>
            </p:cNvPr>
            <p:cNvSpPr>
              <a:spLocks noChangeShapeType="1"/>
            </p:cNvSpPr>
            <p:nvPr/>
          </p:nvSpPr>
          <p:spPr bwMode="auto">
            <a:xfrm>
              <a:off x="2741" y="1728"/>
              <a:ext cx="768"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grpSp>
          <p:nvGrpSpPr>
            <p:cNvPr id="4103" name="Group 7">
              <a:extLst>
                <a:ext uri="{FF2B5EF4-FFF2-40B4-BE49-F238E27FC236}">
                  <a16:creationId xmlns:a16="http://schemas.microsoft.com/office/drawing/2014/main" id="{D9358476-A055-4085-B243-3421CDAD714F}"/>
                </a:ext>
              </a:extLst>
            </p:cNvPr>
            <p:cNvGrpSpPr>
              <a:grpSpLocks/>
            </p:cNvGrpSpPr>
            <p:nvPr/>
          </p:nvGrpSpPr>
          <p:grpSpPr bwMode="auto">
            <a:xfrm>
              <a:off x="2165" y="672"/>
              <a:ext cx="992" cy="210"/>
              <a:chOff x="2495" y="1344"/>
              <a:chExt cx="1135" cy="258"/>
            </a:xfrm>
          </p:grpSpPr>
          <p:sp>
            <p:nvSpPr>
              <p:cNvPr id="4104" name="Oval 8">
                <a:extLst>
                  <a:ext uri="{FF2B5EF4-FFF2-40B4-BE49-F238E27FC236}">
                    <a16:creationId xmlns:a16="http://schemas.microsoft.com/office/drawing/2014/main" id="{EE016857-583B-46F8-A862-71274FF139DA}"/>
                  </a:ext>
                </a:extLst>
              </p:cNvPr>
              <p:cNvSpPr>
                <a:spLocks noChangeArrowheads="1"/>
              </p:cNvSpPr>
              <p:nvPr/>
            </p:nvSpPr>
            <p:spPr bwMode="auto">
              <a:xfrm>
                <a:off x="2591"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05" name="Oval 9">
                <a:extLst>
                  <a:ext uri="{FF2B5EF4-FFF2-40B4-BE49-F238E27FC236}">
                    <a16:creationId xmlns:a16="http://schemas.microsoft.com/office/drawing/2014/main" id="{28782CF6-2CFB-4C4C-9F24-6F08AAA73B09}"/>
                  </a:ext>
                </a:extLst>
              </p:cNvPr>
              <p:cNvSpPr>
                <a:spLocks noChangeArrowheads="1"/>
              </p:cNvSpPr>
              <p:nvPr/>
            </p:nvSpPr>
            <p:spPr bwMode="auto">
              <a:xfrm>
                <a:off x="2735"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06" name="Oval 10">
                <a:extLst>
                  <a:ext uri="{FF2B5EF4-FFF2-40B4-BE49-F238E27FC236}">
                    <a16:creationId xmlns:a16="http://schemas.microsoft.com/office/drawing/2014/main" id="{3D707329-4B97-4CEF-B549-9176DFD3A670}"/>
                  </a:ext>
                </a:extLst>
              </p:cNvPr>
              <p:cNvSpPr>
                <a:spLocks noChangeArrowheads="1"/>
              </p:cNvSpPr>
              <p:nvPr/>
            </p:nvSpPr>
            <p:spPr bwMode="auto">
              <a:xfrm>
                <a:off x="2879"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07" name="Oval 11">
                <a:extLst>
                  <a:ext uri="{FF2B5EF4-FFF2-40B4-BE49-F238E27FC236}">
                    <a16:creationId xmlns:a16="http://schemas.microsoft.com/office/drawing/2014/main" id="{678FDEE2-B8BD-43B8-9229-AAF3F0939F3F}"/>
                  </a:ext>
                </a:extLst>
              </p:cNvPr>
              <p:cNvSpPr>
                <a:spLocks noChangeArrowheads="1"/>
              </p:cNvSpPr>
              <p:nvPr/>
            </p:nvSpPr>
            <p:spPr bwMode="auto">
              <a:xfrm>
                <a:off x="3023"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08" name="Oval 12">
                <a:extLst>
                  <a:ext uri="{FF2B5EF4-FFF2-40B4-BE49-F238E27FC236}">
                    <a16:creationId xmlns:a16="http://schemas.microsoft.com/office/drawing/2014/main" id="{CC9F00DE-08C2-47CC-A49D-90B885147BE9}"/>
                  </a:ext>
                </a:extLst>
              </p:cNvPr>
              <p:cNvSpPr>
                <a:spLocks noChangeArrowheads="1"/>
              </p:cNvSpPr>
              <p:nvPr/>
            </p:nvSpPr>
            <p:spPr bwMode="auto">
              <a:xfrm>
                <a:off x="3167"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09" name="Oval 13">
                <a:extLst>
                  <a:ext uri="{FF2B5EF4-FFF2-40B4-BE49-F238E27FC236}">
                    <a16:creationId xmlns:a16="http://schemas.microsoft.com/office/drawing/2014/main" id="{A6159FBD-FFDE-42F4-8603-D4DE03EBF6CE}"/>
                  </a:ext>
                </a:extLst>
              </p:cNvPr>
              <p:cNvSpPr>
                <a:spLocks noChangeArrowheads="1"/>
              </p:cNvSpPr>
              <p:nvPr/>
            </p:nvSpPr>
            <p:spPr bwMode="auto">
              <a:xfrm>
                <a:off x="3311" y="1458"/>
                <a:ext cx="144" cy="144"/>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10" name="Rectangle 14">
                <a:extLst>
                  <a:ext uri="{FF2B5EF4-FFF2-40B4-BE49-F238E27FC236}">
                    <a16:creationId xmlns:a16="http://schemas.microsoft.com/office/drawing/2014/main" id="{E5F1F39A-A2E1-4858-AA0D-676B859FF286}"/>
                  </a:ext>
                </a:extLst>
              </p:cNvPr>
              <p:cNvSpPr>
                <a:spLocks noChangeArrowheads="1"/>
              </p:cNvSpPr>
              <p:nvPr/>
            </p:nvSpPr>
            <p:spPr bwMode="auto">
              <a:xfrm>
                <a:off x="2495" y="1344"/>
                <a:ext cx="1135" cy="183"/>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grpSp>
        <p:grpSp>
          <p:nvGrpSpPr>
            <p:cNvPr id="4111" name="Group 15">
              <a:extLst>
                <a:ext uri="{FF2B5EF4-FFF2-40B4-BE49-F238E27FC236}">
                  <a16:creationId xmlns:a16="http://schemas.microsoft.com/office/drawing/2014/main" id="{98B36AE9-A140-49B3-B14D-DDB90BD04C15}"/>
                </a:ext>
              </a:extLst>
            </p:cNvPr>
            <p:cNvGrpSpPr>
              <a:grpSpLocks/>
            </p:cNvGrpSpPr>
            <p:nvPr/>
          </p:nvGrpSpPr>
          <p:grpSpPr bwMode="auto">
            <a:xfrm rot="5400000">
              <a:off x="1897" y="1036"/>
              <a:ext cx="440" cy="287"/>
              <a:chOff x="1296" y="1296"/>
              <a:chExt cx="624" cy="336"/>
            </a:xfrm>
          </p:grpSpPr>
          <p:sp>
            <p:nvSpPr>
              <p:cNvPr id="4112" name="Rectangle 16">
                <a:extLst>
                  <a:ext uri="{FF2B5EF4-FFF2-40B4-BE49-F238E27FC236}">
                    <a16:creationId xmlns:a16="http://schemas.microsoft.com/office/drawing/2014/main" id="{A8F5EF37-D4B6-4E7E-BDE2-64E4A89E16D8}"/>
                  </a:ext>
                </a:extLst>
              </p:cNvPr>
              <p:cNvSpPr>
                <a:spLocks noChangeArrowheads="1"/>
              </p:cNvSpPr>
              <p:nvPr/>
            </p:nvSpPr>
            <p:spPr bwMode="auto">
              <a:xfrm>
                <a:off x="1440" y="1296"/>
                <a:ext cx="480" cy="336"/>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13" name="Rectangle 17">
                <a:extLst>
                  <a:ext uri="{FF2B5EF4-FFF2-40B4-BE49-F238E27FC236}">
                    <a16:creationId xmlns:a16="http://schemas.microsoft.com/office/drawing/2014/main" id="{E69B4A09-181E-4AB6-924C-C11E9B7E84A9}"/>
                  </a:ext>
                </a:extLst>
              </p:cNvPr>
              <p:cNvSpPr>
                <a:spLocks noChangeArrowheads="1"/>
              </p:cNvSpPr>
              <p:nvPr/>
            </p:nvSpPr>
            <p:spPr bwMode="auto">
              <a:xfrm>
                <a:off x="1392"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14" name="Rectangle 18">
                <a:extLst>
                  <a:ext uri="{FF2B5EF4-FFF2-40B4-BE49-F238E27FC236}">
                    <a16:creationId xmlns:a16="http://schemas.microsoft.com/office/drawing/2014/main" id="{5500E304-E765-4B6A-AA07-47528C688A0B}"/>
                  </a:ext>
                </a:extLst>
              </p:cNvPr>
              <p:cNvSpPr>
                <a:spLocks noChangeArrowheads="1"/>
              </p:cNvSpPr>
              <p:nvPr/>
            </p:nvSpPr>
            <p:spPr bwMode="auto">
              <a:xfrm>
                <a:off x="1344" y="1416"/>
                <a:ext cx="47" cy="72"/>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15" name="Rectangle 19">
                <a:extLst>
                  <a:ext uri="{FF2B5EF4-FFF2-40B4-BE49-F238E27FC236}">
                    <a16:creationId xmlns:a16="http://schemas.microsoft.com/office/drawing/2014/main" id="{C17B8649-61CC-49B9-9419-499B9C1DD129}"/>
                  </a:ext>
                </a:extLst>
              </p:cNvPr>
              <p:cNvSpPr>
                <a:spLocks noChangeArrowheads="1"/>
              </p:cNvSpPr>
              <p:nvPr/>
            </p:nvSpPr>
            <p:spPr bwMode="auto">
              <a:xfrm>
                <a:off x="1296"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grpSp>
        <p:grpSp>
          <p:nvGrpSpPr>
            <p:cNvPr id="4116" name="Group 20">
              <a:extLst>
                <a:ext uri="{FF2B5EF4-FFF2-40B4-BE49-F238E27FC236}">
                  <a16:creationId xmlns:a16="http://schemas.microsoft.com/office/drawing/2014/main" id="{3F363827-83E5-4F32-8CBB-73C6A23A76DB}"/>
                </a:ext>
              </a:extLst>
            </p:cNvPr>
            <p:cNvGrpSpPr>
              <a:grpSpLocks/>
            </p:cNvGrpSpPr>
            <p:nvPr/>
          </p:nvGrpSpPr>
          <p:grpSpPr bwMode="auto">
            <a:xfrm rot="5400000">
              <a:off x="2857" y="1036"/>
              <a:ext cx="440" cy="287"/>
              <a:chOff x="1296" y="1296"/>
              <a:chExt cx="624" cy="336"/>
            </a:xfrm>
          </p:grpSpPr>
          <p:sp>
            <p:nvSpPr>
              <p:cNvPr id="4117" name="Rectangle 21">
                <a:extLst>
                  <a:ext uri="{FF2B5EF4-FFF2-40B4-BE49-F238E27FC236}">
                    <a16:creationId xmlns:a16="http://schemas.microsoft.com/office/drawing/2014/main" id="{15E8CB05-940B-415B-B029-5F382F06D67C}"/>
                  </a:ext>
                </a:extLst>
              </p:cNvPr>
              <p:cNvSpPr>
                <a:spLocks noChangeArrowheads="1"/>
              </p:cNvSpPr>
              <p:nvPr/>
            </p:nvSpPr>
            <p:spPr bwMode="auto">
              <a:xfrm>
                <a:off x="1440" y="1296"/>
                <a:ext cx="480" cy="336"/>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18" name="Rectangle 22">
                <a:extLst>
                  <a:ext uri="{FF2B5EF4-FFF2-40B4-BE49-F238E27FC236}">
                    <a16:creationId xmlns:a16="http://schemas.microsoft.com/office/drawing/2014/main" id="{80C6E4E4-BCA5-495F-966F-54E157E92049}"/>
                  </a:ext>
                </a:extLst>
              </p:cNvPr>
              <p:cNvSpPr>
                <a:spLocks noChangeArrowheads="1"/>
              </p:cNvSpPr>
              <p:nvPr/>
            </p:nvSpPr>
            <p:spPr bwMode="auto">
              <a:xfrm>
                <a:off x="1392"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19" name="Rectangle 23">
                <a:extLst>
                  <a:ext uri="{FF2B5EF4-FFF2-40B4-BE49-F238E27FC236}">
                    <a16:creationId xmlns:a16="http://schemas.microsoft.com/office/drawing/2014/main" id="{00F2524A-5641-4ED4-A0CF-BBB8DC828DDF}"/>
                  </a:ext>
                </a:extLst>
              </p:cNvPr>
              <p:cNvSpPr>
                <a:spLocks noChangeArrowheads="1"/>
              </p:cNvSpPr>
              <p:nvPr/>
            </p:nvSpPr>
            <p:spPr bwMode="auto">
              <a:xfrm>
                <a:off x="1344" y="1416"/>
                <a:ext cx="47" cy="72"/>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20" name="Rectangle 24">
                <a:extLst>
                  <a:ext uri="{FF2B5EF4-FFF2-40B4-BE49-F238E27FC236}">
                    <a16:creationId xmlns:a16="http://schemas.microsoft.com/office/drawing/2014/main" id="{88E10664-094A-4041-8286-98C4AFCE50AD}"/>
                  </a:ext>
                </a:extLst>
              </p:cNvPr>
              <p:cNvSpPr>
                <a:spLocks noChangeArrowheads="1"/>
              </p:cNvSpPr>
              <p:nvPr/>
            </p:nvSpPr>
            <p:spPr bwMode="auto">
              <a:xfrm>
                <a:off x="1296" y="1392"/>
                <a:ext cx="47" cy="120"/>
              </a:xfrm>
              <a:prstGeom prst="rect">
                <a:avLst/>
              </a:prstGeom>
              <a:gradFill rotWithShape="1">
                <a:gsLst>
                  <a:gs pos="0">
                    <a:srgbClr val="DDDDDD">
                      <a:gamma/>
                      <a:shade val="46275"/>
                      <a:invGamma/>
                    </a:srgbClr>
                  </a:gs>
                  <a:gs pos="50000">
                    <a:srgbClr val="DDDDDD"/>
                  </a:gs>
                  <a:gs pos="100000">
                    <a:srgbClr val="DDDDDD">
                      <a:gamma/>
                      <a:shade val="46275"/>
                      <a:invGamma/>
                    </a:srgbClr>
                  </a:gs>
                </a:gsLst>
                <a:lin ang="5400000" scaled="1"/>
              </a:gra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grpSp>
        <p:sp>
          <p:nvSpPr>
            <p:cNvPr id="4121" name="Line 25">
              <a:extLst>
                <a:ext uri="{FF2B5EF4-FFF2-40B4-BE49-F238E27FC236}">
                  <a16:creationId xmlns:a16="http://schemas.microsoft.com/office/drawing/2014/main" id="{1A808C52-7F83-4C04-9F20-641F3034B1A4}"/>
                </a:ext>
              </a:extLst>
            </p:cNvPr>
            <p:cNvSpPr>
              <a:spLocks noChangeShapeType="1"/>
            </p:cNvSpPr>
            <p:nvPr/>
          </p:nvSpPr>
          <p:spPr bwMode="auto">
            <a:xfrm>
              <a:off x="2069" y="1440"/>
              <a:ext cx="0" cy="240"/>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22" name="Line 26">
              <a:extLst>
                <a:ext uri="{FF2B5EF4-FFF2-40B4-BE49-F238E27FC236}">
                  <a16:creationId xmlns:a16="http://schemas.microsoft.com/office/drawing/2014/main" id="{B2481C13-7B19-432B-BA67-737C0E829CDC}"/>
                </a:ext>
              </a:extLst>
            </p:cNvPr>
            <p:cNvSpPr>
              <a:spLocks noChangeShapeType="1"/>
            </p:cNvSpPr>
            <p:nvPr/>
          </p:nvSpPr>
          <p:spPr bwMode="auto">
            <a:xfrm flipV="1">
              <a:off x="2165" y="1440"/>
              <a:ext cx="0" cy="240"/>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23" name="Freeform 27">
              <a:extLst>
                <a:ext uri="{FF2B5EF4-FFF2-40B4-BE49-F238E27FC236}">
                  <a16:creationId xmlns:a16="http://schemas.microsoft.com/office/drawing/2014/main" id="{D3B93AC7-0748-4D0C-BEFE-5B8247DCE829}"/>
                </a:ext>
              </a:extLst>
            </p:cNvPr>
            <p:cNvSpPr>
              <a:spLocks/>
            </p:cNvSpPr>
            <p:nvPr/>
          </p:nvSpPr>
          <p:spPr bwMode="auto">
            <a:xfrm>
              <a:off x="1721" y="1709"/>
              <a:ext cx="778" cy="338"/>
            </a:xfrm>
            <a:custGeom>
              <a:avLst/>
              <a:gdLst>
                <a:gd name="T0" fmla="*/ 0 w 778"/>
                <a:gd name="T1" fmla="*/ 22 h 338"/>
                <a:gd name="T2" fmla="*/ 34 w 778"/>
                <a:gd name="T3" fmla="*/ 105 h 338"/>
                <a:gd name="T4" fmla="*/ 90 w 778"/>
                <a:gd name="T5" fmla="*/ 195 h 338"/>
                <a:gd name="T6" fmla="*/ 145 w 778"/>
                <a:gd name="T7" fmla="*/ 237 h 338"/>
                <a:gd name="T8" fmla="*/ 166 w 778"/>
                <a:gd name="T9" fmla="*/ 258 h 338"/>
                <a:gd name="T10" fmla="*/ 187 w 778"/>
                <a:gd name="T11" fmla="*/ 300 h 338"/>
                <a:gd name="T12" fmla="*/ 250 w 778"/>
                <a:gd name="T13" fmla="*/ 327 h 338"/>
                <a:gd name="T14" fmla="*/ 597 w 778"/>
                <a:gd name="T15" fmla="*/ 293 h 338"/>
                <a:gd name="T16" fmla="*/ 673 w 778"/>
                <a:gd name="T17" fmla="*/ 175 h 338"/>
                <a:gd name="T18" fmla="*/ 749 w 778"/>
                <a:gd name="T19" fmla="*/ 140 h 338"/>
                <a:gd name="T20" fmla="*/ 770 w 778"/>
                <a:gd name="T21" fmla="*/ 50 h 338"/>
                <a:gd name="T22" fmla="*/ 777 w 778"/>
                <a:gd name="T23" fmla="*/ 22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78" h="338">
                  <a:moveTo>
                    <a:pt x="0" y="22"/>
                  </a:moveTo>
                  <a:cubicBezTo>
                    <a:pt x="10" y="52"/>
                    <a:pt x="24" y="76"/>
                    <a:pt x="34" y="105"/>
                  </a:cubicBezTo>
                  <a:cubicBezTo>
                    <a:pt x="43" y="174"/>
                    <a:pt x="29" y="178"/>
                    <a:pt x="90" y="195"/>
                  </a:cubicBezTo>
                  <a:cubicBezTo>
                    <a:pt x="113" y="210"/>
                    <a:pt x="119" y="228"/>
                    <a:pt x="145" y="237"/>
                  </a:cubicBezTo>
                  <a:cubicBezTo>
                    <a:pt x="152" y="244"/>
                    <a:pt x="161" y="250"/>
                    <a:pt x="166" y="258"/>
                  </a:cubicBezTo>
                  <a:cubicBezTo>
                    <a:pt x="180" y="280"/>
                    <a:pt x="163" y="281"/>
                    <a:pt x="187" y="300"/>
                  </a:cubicBezTo>
                  <a:cubicBezTo>
                    <a:pt x="201" y="311"/>
                    <a:pt x="233" y="321"/>
                    <a:pt x="250" y="327"/>
                  </a:cubicBezTo>
                  <a:cubicBezTo>
                    <a:pt x="474" y="321"/>
                    <a:pt x="463" y="338"/>
                    <a:pt x="597" y="293"/>
                  </a:cubicBezTo>
                  <a:cubicBezTo>
                    <a:pt x="645" y="260"/>
                    <a:pt x="638" y="209"/>
                    <a:pt x="673" y="175"/>
                  </a:cubicBezTo>
                  <a:cubicBezTo>
                    <a:pt x="693" y="155"/>
                    <a:pt x="723" y="147"/>
                    <a:pt x="749" y="140"/>
                  </a:cubicBezTo>
                  <a:cubicBezTo>
                    <a:pt x="778" y="97"/>
                    <a:pt x="757" y="136"/>
                    <a:pt x="770" y="50"/>
                  </a:cubicBezTo>
                  <a:cubicBezTo>
                    <a:pt x="778" y="0"/>
                    <a:pt x="777" y="45"/>
                    <a:pt x="777" y="22"/>
                  </a:cubicBezTo>
                </a:path>
              </a:pathLst>
            </a:custGeom>
            <a:solidFill>
              <a:srgbClr val="DDDDDD"/>
            </a:soli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24" name="Line 28">
              <a:extLst>
                <a:ext uri="{FF2B5EF4-FFF2-40B4-BE49-F238E27FC236}">
                  <a16:creationId xmlns:a16="http://schemas.microsoft.com/office/drawing/2014/main" id="{B1D2F487-DA5A-4D52-9615-AF42EAFBA926}"/>
                </a:ext>
              </a:extLst>
            </p:cNvPr>
            <p:cNvSpPr>
              <a:spLocks noChangeShapeType="1"/>
            </p:cNvSpPr>
            <p:nvPr/>
          </p:nvSpPr>
          <p:spPr bwMode="auto">
            <a:xfrm flipH="1">
              <a:off x="1781" y="1392"/>
              <a:ext cx="144"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25" name="Line 29">
              <a:extLst>
                <a:ext uri="{FF2B5EF4-FFF2-40B4-BE49-F238E27FC236}">
                  <a16:creationId xmlns:a16="http://schemas.microsoft.com/office/drawing/2014/main" id="{C500F9AF-2980-4BA5-A8B4-5A700D86CDDE}"/>
                </a:ext>
              </a:extLst>
            </p:cNvPr>
            <p:cNvSpPr>
              <a:spLocks noChangeShapeType="1"/>
            </p:cNvSpPr>
            <p:nvPr/>
          </p:nvSpPr>
          <p:spPr bwMode="auto">
            <a:xfrm>
              <a:off x="1829" y="1392"/>
              <a:ext cx="0" cy="336"/>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26" name="Text Box 30">
              <a:extLst>
                <a:ext uri="{FF2B5EF4-FFF2-40B4-BE49-F238E27FC236}">
                  <a16:creationId xmlns:a16="http://schemas.microsoft.com/office/drawing/2014/main" id="{0EC4F101-28C8-404A-AB43-AA024A4AFD5C}"/>
                </a:ext>
              </a:extLst>
            </p:cNvPr>
            <p:cNvSpPr txBox="1">
              <a:spLocks noChangeArrowheads="1"/>
            </p:cNvSpPr>
            <p:nvPr/>
          </p:nvSpPr>
          <p:spPr bwMode="auto">
            <a:xfrm>
              <a:off x="1536" y="1398"/>
              <a:ext cx="314"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000"/>
                <a:t>  50.8</a:t>
              </a:r>
            </a:p>
            <a:p>
              <a:r>
                <a:rPr lang="en-US" altLang="en-US" sz="1000"/>
                <a:t>  mm</a:t>
              </a:r>
            </a:p>
          </p:txBody>
        </p:sp>
        <p:sp>
          <p:nvSpPr>
            <p:cNvPr id="4127" name="Freeform 31">
              <a:extLst>
                <a:ext uri="{FF2B5EF4-FFF2-40B4-BE49-F238E27FC236}">
                  <a16:creationId xmlns:a16="http://schemas.microsoft.com/office/drawing/2014/main" id="{F4047933-8601-4054-AFB9-6F6001BF54EB}"/>
                </a:ext>
              </a:extLst>
            </p:cNvPr>
            <p:cNvSpPr>
              <a:spLocks/>
            </p:cNvSpPr>
            <p:nvPr/>
          </p:nvSpPr>
          <p:spPr bwMode="auto">
            <a:xfrm>
              <a:off x="2741" y="1714"/>
              <a:ext cx="778" cy="338"/>
            </a:xfrm>
            <a:custGeom>
              <a:avLst/>
              <a:gdLst>
                <a:gd name="T0" fmla="*/ 0 w 778"/>
                <a:gd name="T1" fmla="*/ 22 h 338"/>
                <a:gd name="T2" fmla="*/ 34 w 778"/>
                <a:gd name="T3" fmla="*/ 105 h 338"/>
                <a:gd name="T4" fmla="*/ 90 w 778"/>
                <a:gd name="T5" fmla="*/ 195 h 338"/>
                <a:gd name="T6" fmla="*/ 145 w 778"/>
                <a:gd name="T7" fmla="*/ 237 h 338"/>
                <a:gd name="T8" fmla="*/ 166 w 778"/>
                <a:gd name="T9" fmla="*/ 258 h 338"/>
                <a:gd name="T10" fmla="*/ 187 w 778"/>
                <a:gd name="T11" fmla="*/ 300 h 338"/>
                <a:gd name="T12" fmla="*/ 250 w 778"/>
                <a:gd name="T13" fmla="*/ 327 h 338"/>
                <a:gd name="T14" fmla="*/ 597 w 778"/>
                <a:gd name="T15" fmla="*/ 293 h 338"/>
                <a:gd name="T16" fmla="*/ 673 w 778"/>
                <a:gd name="T17" fmla="*/ 175 h 338"/>
                <a:gd name="T18" fmla="*/ 749 w 778"/>
                <a:gd name="T19" fmla="*/ 140 h 338"/>
                <a:gd name="T20" fmla="*/ 770 w 778"/>
                <a:gd name="T21" fmla="*/ 50 h 338"/>
                <a:gd name="T22" fmla="*/ 777 w 778"/>
                <a:gd name="T23" fmla="*/ 22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78" h="338">
                  <a:moveTo>
                    <a:pt x="0" y="22"/>
                  </a:moveTo>
                  <a:cubicBezTo>
                    <a:pt x="10" y="52"/>
                    <a:pt x="24" y="76"/>
                    <a:pt x="34" y="105"/>
                  </a:cubicBezTo>
                  <a:cubicBezTo>
                    <a:pt x="43" y="174"/>
                    <a:pt x="29" y="178"/>
                    <a:pt x="90" y="195"/>
                  </a:cubicBezTo>
                  <a:cubicBezTo>
                    <a:pt x="113" y="210"/>
                    <a:pt x="119" y="228"/>
                    <a:pt x="145" y="237"/>
                  </a:cubicBezTo>
                  <a:cubicBezTo>
                    <a:pt x="152" y="244"/>
                    <a:pt x="161" y="250"/>
                    <a:pt x="166" y="258"/>
                  </a:cubicBezTo>
                  <a:cubicBezTo>
                    <a:pt x="180" y="280"/>
                    <a:pt x="163" y="281"/>
                    <a:pt x="187" y="300"/>
                  </a:cubicBezTo>
                  <a:cubicBezTo>
                    <a:pt x="201" y="311"/>
                    <a:pt x="233" y="321"/>
                    <a:pt x="250" y="327"/>
                  </a:cubicBezTo>
                  <a:cubicBezTo>
                    <a:pt x="474" y="321"/>
                    <a:pt x="463" y="338"/>
                    <a:pt x="597" y="293"/>
                  </a:cubicBezTo>
                  <a:cubicBezTo>
                    <a:pt x="645" y="260"/>
                    <a:pt x="638" y="209"/>
                    <a:pt x="673" y="175"/>
                  </a:cubicBezTo>
                  <a:cubicBezTo>
                    <a:pt x="693" y="155"/>
                    <a:pt x="723" y="147"/>
                    <a:pt x="749" y="140"/>
                  </a:cubicBezTo>
                  <a:cubicBezTo>
                    <a:pt x="778" y="97"/>
                    <a:pt x="757" y="136"/>
                    <a:pt x="770" y="50"/>
                  </a:cubicBezTo>
                  <a:cubicBezTo>
                    <a:pt x="778" y="0"/>
                    <a:pt x="777" y="45"/>
                    <a:pt x="777" y="22"/>
                  </a:cubicBezTo>
                </a:path>
              </a:pathLst>
            </a:custGeom>
            <a:solidFill>
              <a:srgbClr val="DDDDDD"/>
            </a:soli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28" name="Oval 32">
              <a:extLst>
                <a:ext uri="{FF2B5EF4-FFF2-40B4-BE49-F238E27FC236}">
                  <a16:creationId xmlns:a16="http://schemas.microsoft.com/office/drawing/2014/main" id="{FBA02EB2-B24A-46B1-95C0-8F3C982EC4B1}"/>
                </a:ext>
              </a:extLst>
            </p:cNvPr>
            <p:cNvSpPr>
              <a:spLocks noChangeArrowheads="1"/>
            </p:cNvSpPr>
            <p:nvPr/>
          </p:nvSpPr>
          <p:spPr bwMode="auto">
            <a:xfrm>
              <a:off x="3043" y="1920"/>
              <a:ext cx="48" cy="48"/>
            </a:xfrm>
            <a:prstGeom prst="ellipse">
              <a:avLst/>
            </a:prstGeom>
            <a:solidFill>
              <a:schemeClr val="bg1"/>
            </a:solidFill>
            <a:ln w="952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129" name="Line 33">
              <a:extLst>
                <a:ext uri="{FF2B5EF4-FFF2-40B4-BE49-F238E27FC236}">
                  <a16:creationId xmlns:a16="http://schemas.microsoft.com/office/drawing/2014/main" id="{6D37D5F7-04BB-43F0-9788-CB755238DC8F}"/>
                </a:ext>
              </a:extLst>
            </p:cNvPr>
            <p:cNvSpPr>
              <a:spLocks noChangeShapeType="1"/>
            </p:cNvSpPr>
            <p:nvPr/>
          </p:nvSpPr>
          <p:spPr bwMode="auto">
            <a:xfrm>
              <a:off x="3029" y="1440"/>
              <a:ext cx="0" cy="192"/>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30" name="Line 34">
              <a:extLst>
                <a:ext uri="{FF2B5EF4-FFF2-40B4-BE49-F238E27FC236}">
                  <a16:creationId xmlns:a16="http://schemas.microsoft.com/office/drawing/2014/main" id="{2AFB82B3-9259-4DF2-94BB-6D7A2045969A}"/>
                </a:ext>
              </a:extLst>
            </p:cNvPr>
            <p:cNvSpPr>
              <a:spLocks noChangeShapeType="1"/>
            </p:cNvSpPr>
            <p:nvPr/>
          </p:nvSpPr>
          <p:spPr bwMode="auto">
            <a:xfrm>
              <a:off x="3029" y="1776"/>
              <a:ext cx="0" cy="96"/>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31" name="Line 35">
              <a:extLst>
                <a:ext uri="{FF2B5EF4-FFF2-40B4-BE49-F238E27FC236}">
                  <a16:creationId xmlns:a16="http://schemas.microsoft.com/office/drawing/2014/main" id="{87006B74-73E6-4B40-882B-5D106C7E5A53}"/>
                </a:ext>
              </a:extLst>
            </p:cNvPr>
            <p:cNvSpPr>
              <a:spLocks noChangeShapeType="1"/>
            </p:cNvSpPr>
            <p:nvPr/>
          </p:nvSpPr>
          <p:spPr bwMode="auto">
            <a:xfrm flipV="1">
              <a:off x="3125" y="1440"/>
              <a:ext cx="0" cy="192"/>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32" name="Line 36">
              <a:extLst>
                <a:ext uri="{FF2B5EF4-FFF2-40B4-BE49-F238E27FC236}">
                  <a16:creationId xmlns:a16="http://schemas.microsoft.com/office/drawing/2014/main" id="{7105AFCA-F8EF-47E3-96EB-0CABCDDF98F3}"/>
                </a:ext>
              </a:extLst>
            </p:cNvPr>
            <p:cNvSpPr>
              <a:spLocks noChangeShapeType="1"/>
            </p:cNvSpPr>
            <p:nvPr/>
          </p:nvSpPr>
          <p:spPr bwMode="auto">
            <a:xfrm flipV="1">
              <a:off x="3125" y="1776"/>
              <a:ext cx="0" cy="96"/>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33" name="Line 37">
              <a:extLst>
                <a:ext uri="{FF2B5EF4-FFF2-40B4-BE49-F238E27FC236}">
                  <a16:creationId xmlns:a16="http://schemas.microsoft.com/office/drawing/2014/main" id="{F901811B-A4A2-407B-BB47-5E1F5D2FDAE1}"/>
                </a:ext>
              </a:extLst>
            </p:cNvPr>
            <p:cNvSpPr>
              <a:spLocks noChangeShapeType="1"/>
            </p:cNvSpPr>
            <p:nvPr/>
          </p:nvSpPr>
          <p:spPr bwMode="auto">
            <a:xfrm>
              <a:off x="3118" y="1947"/>
              <a:ext cx="624"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34" name="Line 38">
              <a:extLst>
                <a:ext uri="{FF2B5EF4-FFF2-40B4-BE49-F238E27FC236}">
                  <a16:creationId xmlns:a16="http://schemas.microsoft.com/office/drawing/2014/main" id="{D27F1F97-5926-47EA-A6C4-62685B7F44CA}"/>
                </a:ext>
              </a:extLst>
            </p:cNvPr>
            <p:cNvSpPr>
              <a:spLocks noChangeShapeType="1"/>
            </p:cNvSpPr>
            <p:nvPr/>
          </p:nvSpPr>
          <p:spPr bwMode="auto">
            <a:xfrm>
              <a:off x="3557" y="1728"/>
              <a:ext cx="144"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35" name="Line 39">
              <a:extLst>
                <a:ext uri="{FF2B5EF4-FFF2-40B4-BE49-F238E27FC236}">
                  <a16:creationId xmlns:a16="http://schemas.microsoft.com/office/drawing/2014/main" id="{65771D42-4E1D-4A70-8AAD-E17B679B1984}"/>
                </a:ext>
              </a:extLst>
            </p:cNvPr>
            <p:cNvSpPr>
              <a:spLocks noChangeShapeType="1"/>
            </p:cNvSpPr>
            <p:nvPr/>
          </p:nvSpPr>
          <p:spPr bwMode="auto">
            <a:xfrm>
              <a:off x="3605" y="1728"/>
              <a:ext cx="0" cy="219"/>
            </a:xfrm>
            <a:prstGeom prst="line">
              <a:avLst/>
            </a:prstGeom>
            <a:noFill/>
            <a:ln w="9525">
              <a:solidFill>
                <a:schemeClr val="tx1"/>
              </a:solidFill>
              <a:round/>
              <a:headEnd type="triangl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136" name="Text Box 40">
              <a:extLst>
                <a:ext uri="{FF2B5EF4-FFF2-40B4-BE49-F238E27FC236}">
                  <a16:creationId xmlns:a16="http://schemas.microsoft.com/office/drawing/2014/main" id="{8B4C1F79-24DF-44B0-A254-DA1A011D4599}"/>
                </a:ext>
              </a:extLst>
            </p:cNvPr>
            <p:cNvSpPr txBox="1">
              <a:spLocks noChangeArrowheads="1"/>
            </p:cNvSpPr>
            <p:nvPr/>
          </p:nvSpPr>
          <p:spPr bwMode="auto">
            <a:xfrm>
              <a:off x="3648" y="1728"/>
              <a:ext cx="379"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1000"/>
                <a:t>25.4</a:t>
              </a:r>
            </a:p>
            <a:p>
              <a:r>
                <a:rPr lang="en-US" altLang="en-US" sz="1000"/>
                <a:t>mm</a:t>
              </a:r>
            </a:p>
          </p:txBody>
        </p:sp>
        <p:sp>
          <p:nvSpPr>
            <p:cNvPr id="4137" name="Text Box 41">
              <a:extLst>
                <a:ext uri="{FF2B5EF4-FFF2-40B4-BE49-F238E27FC236}">
                  <a16:creationId xmlns:a16="http://schemas.microsoft.com/office/drawing/2014/main" id="{60EF5B0A-8B01-460A-B179-1100B644E92C}"/>
                </a:ext>
              </a:extLst>
            </p:cNvPr>
            <p:cNvSpPr txBox="1">
              <a:spLocks noChangeArrowheads="1"/>
            </p:cNvSpPr>
            <p:nvPr/>
          </p:nvSpPr>
          <p:spPr bwMode="auto">
            <a:xfrm>
              <a:off x="1991" y="2146"/>
              <a:ext cx="233"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(a)</a:t>
              </a:r>
            </a:p>
          </p:txBody>
        </p:sp>
        <p:sp>
          <p:nvSpPr>
            <p:cNvPr id="4138" name="Text Box 42">
              <a:extLst>
                <a:ext uri="{FF2B5EF4-FFF2-40B4-BE49-F238E27FC236}">
                  <a16:creationId xmlns:a16="http://schemas.microsoft.com/office/drawing/2014/main" id="{1246723B-C495-4561-B680-3BD89598B57C}"/>
                </a:ext>
              </a:extLst>
            </p:cNvPr>
            <p:cNvSpPr txBox="1">
              <a:spLocks noChangeArrowheads="1"/>
            </p:cNvSpPr>
            <p:nvPr/>
          </p:nvSpPr>
          <p:spPr bwMode="auto">
            <a:xfrm>
              <a:off x="2967" y="2160"/>
              <a:ext cx="233"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(b)</a:t>
              </a:r>
            </a:p>
          </p:txBody>
        </p:sp>
      </p:grpSp>
      <p:sp>
        <p:nvSpPr>
          <p:cNvPr id="4139" name="Text Box 43">
            <a:extLst>
              <a:ext uri="{FF2B5EF4-FFF2-40B4-BE49-F238E27FC236}">
                <a16:creationId xmlns:a16="http://schemas.microsoft.com/office/drawing/2014/main" id="{02874E0E-CC99-429D-94D7-14F2AC2B7E8C}"/>
              </a:ext>
            </a:extLst>
          </p:cNvPr>
          <p:cNvSpPr txBox="1">
            <a:spLocks noChangeArrowheads="1"/>
          </p:cNvSpPr>
          <p:nvPr/>
        </p:nvSpPr>
        <p:spPr bwMode="auto">
          <a:xfrm>
            <a:off x="3184525" y="188913"/>
            <a:ext cx="1860550" cy="3667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t>Side-drilled Hole</a:t>
            </a:r>
          </a:p>
        </p:txBody>
      </p:sp>
      <p:sp>
        <p:nvSpPr>
          <p:cNvPr id="4140" name="Text Box 44">
            <a:extLst>
              <a:ext uri="{FF2B5EF4-FFF2-40B4-BE49-F238E27FC236}">
                <a16:creationId xmlns:a16="http://schemas.microsoft.com/office/drawing/2014/main" id="{A4472F55-9F9E-4CF2-8E12-400DAA2D680B}"/>
              </a:ext>
            </a:extLst>
          </p:cNvPr>
          <p:cNvSpPr txBox="1">
            <a:spLocks noChangeArrowheads="1"/>
          </p:cNvSpPr>
          <p:nvPr/>
        </p:nvSpPr>
        <p:spPr bwMode="auto">
          <a:xfrm>
            <a:off x="2895600" y="685800"/>
            <a:ext cx="2698750" cy="3667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t>2-D Measurement Model</a:t>
            </a:r>
          </a:p>
        </p:txBody>
      </p:sp>
      <p:grpSp>
        <p:nvGrpSpPr>
          <p:cNvPr id="4221" name="Group 125">
            <a:extLst>
              <a:ext uri="{FF2B5EF4-FFF2-40B4-BE49-F238E27FC236}">
                <a16:creationId xmlns:a16="http://schemas.microsoft.com/office/drawing/2014/main" id="{32CD9A19-88F9-4929-BF9D-89CF3C621A14}"/>
              </a:ext>
            </a:extLst>
          </p:cNvPr>
          <p:cNvGrpSpPr>
            <a:grpSpLocks/>
          </p:cNvGrpSpPr>
          <p:nvPr/>
        </p:nvGrpSpPr>
        <p:grpSpPr bwMode="auto">
          <a:xfrm>
            <a:off x="3276600" y="3733800"/>
            <a:ext cx="3494088" cy="2690813"/>
            <a:chOff x="2064" y="2256"/>
            <a:chExt cx="2201" cy="1695"/>
          </a:xfrm>
        </p:grpSpPr>
        <p:sp>
          <p:nvSpPr>
            <p:cNvPr id="4142" name="Rectangle 46">
              <a:extLst>
                <a:ext uri="{FF2B5EF4-FFF2-40B4-BE49-F238E27FC236}">
                  <a16:creationId xmlns:a16="http://schemas.microsoft.com/office/drawing/2014/main" id="{9FF879F0-6D68-4282-9BB5-2D7D0B3321CD}"/>
                </a:ext>
              </a:extLst>
            </p:cNvPr>
            <p:cNvSpPr>
              <a:spLocks noChangeArrowheads="1"/>
            </p:cNvSpPr>
            <p:nvPr/>
          </p:nvSpPr>
          <p:spPr bwMode="auto">
            <a:xfrm>
              <a:off x="2495" y="2288"/>
              <a:ext cx="1709" cy="1344"/>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4143" name="Rectangle 47">
              <a:extLst>
                <a:ext uri="{FF2B5EF4-FFF2-40B4-BE49-F238E27FC236}">
                  <a16:creationId xmlns:a16="http://schemas.microsoft.com/office/drawing/2014/main" id="{110B48BB-D7AA-48CF-B4DD-867B43DD0DF2}"/>
                </a:ext>
              </a:extLst>
            </p:cNvPr>
            <p:cNvSpPr>
              <a:spLocks noChangeArrowheads="1"/>
            </p:cNvSpPr>
            <p:nvPr/>
          </p:nvSpPr>
          <p:spPr bwMode="auto">
            <a:xfrm>
              <a:off x="2495" y="2288"/>
              <a:ext cx="1709" cy="1344"/>
            </a:xfrm>
            <a:prstGeom prst="rect">
              <a:avLst/>
            </a:prstGeom>
            <a:noFill/>
            <a:ln w="0">
              <a:solidFill>
                <a:srgbClr val="FFFFFF"/>
              </a:solidFill>
              <a:miter lim="800000"/>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144" name="Line 48">
              <a:extLst>
                <a:ext uri="{FF2B5EF4-FFF2-40B4-BE49-F238E27FC236}">
                  <a16:creationId xmlns:a16="http://schemas.microsoft.com/office/drawing/2014/main" id="{C1F0456E-D973-4EF5-8028-A9A865C685CC}"/>
                </a:ext>
              </a:extLst>
            </p:cNvPr>
            <p:cNvSpPr>
              <a:spLocks noChangeShapeType="1"/>
            </p:cNvSpPr>
            <p:nvPr/>
          </p:nvSpPr>
          <p:spPr bwMode="auto">
            <a:xfrm>
              <a:off x="2495" y="2288"/>
              <a:ext cx="170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45" name="Freeform 49">
              <a:extLst>
                <a:ext uri="{FF2B5EF4-FFF2-40B4-BE49-F238E27FC236}">
                  <a16:creationId xmlns:a16="http://schemas.microsoft.com/office/drawing/2014/main" id="{B640B9CF-F420-4311-95C9-B4B76D14661F}"/>
                </a:ext>
              </a:extLst>
            </p:cNvPr>
            <p:cNvSpPr>
              <a:spLocks/>
            </p:cNvSpPr>
            <p:nvPr/>
          </p:nvSpPr>
          <p:spPr bwMode="auto">
            <a:xfrm>
              <a:off x="2495" y="2288"/>
              <a:ext cx="1709" cy="1344"/>
            </a:xfrm>
            <a:custGeom>
              <a:avLst/>
              <a:gdLst>
                <a:gd name="T0" fmla="*/ 0 w 434"/>
                <a:gd name="T1" fmla="*/ 342 h 342"/>
                <a:gd name="T2" fmla="*/ 434 w 434"/>
                <a:gd name="T3" fmla="*/ 342 h 342"/>
                <a:gd name="T4" fmla="*/ 434 w 434"/>
                <a:gd name="T5" fmla="*/ 0 h 342"/>
              </a:gdLst>
              <a:ahLst/>
              <a:cxnLst>
                <a:cxn ang="0">
                  <a:pos x="T0" y="T1"/>
                </a:cxn>
                <a:cxn ang="0">
                  <a:pos x="T2" y="T3"/>
                </a:cxn>
                <a:cxn ang="0">
                  <a:pos x="T4" y="T5"/>
                </a:cxn>
              </a:cxnLst>
              <a:rect l="0" t="0" r="r" b="b"/>
              <a:pathLst>
                <a:path w="434" h="342">
                  <a:moveTo>
                    <a:pt x="0" y="342"/>
                  </a:moveTo>
                  <a:lnTo>
                    <a:pt x="434" y="342"/>
                  </a:lnTo>
                  <a:lnTo>
                    <a:pt x="434" y="0"/>
                  </a:lnTo>
                </a:path>
              </a:pathLst>
            </a:custGeom>
            <a:noFill/>
            <a:ln w="0">
              <a:solidFill>
                <a:srgbClr val="000000"/>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146" name="Line 50">
              <a:extLst>
                <a:ext uri="{FF2B5EF4-FFF2-40B4-BE49-F238E27FC236}">
                  <a16:creationId xmlns:a16="http://schemas.microsoft.com/office/drawing/2014/main" id="{140DA39C-AF08-4357-96D8-2679125757B7}"/>
                </a:ext>
              </a:extLst>
            </p:cNvPr>
            <p:cNvSpPr>
              <a:spLocks noChangeShapeType="1"/>
            </p:cNvSpPr>
            <p:nvPr/>
          </p:nvSpPr>
          <p:spPr bwMode="auto">
            <a:xfrm flipV="1">
              <a:off x="2495" y="2288"/>
              <a:ext cx="1" cy="1344"/>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47" name="Line 51">
              <a:extLst>
                <a:ext uri="{FF2B5EF4-FFF2-40B4-BE49-F238E27FC236}">
                  <a16:creationId xmlns:a16="http://schemas.microsoft.com/office/drawing/2014/main" id="{D3A240B3-6473-471E-97D4-EFBACB7985A4}"/>
                </a:ext>
              </a:extLst>
            </p:cNvPr>
            <p:cNvSpPr>
              <a:spLocks noChangeShapeType="1"/>
            </p:cNvSpPr>
            <p:nvPr/>
          </p:nvSpPr>
          <p:spPr bwMode="auto">
            <a:xfrm>
              <a:off x="2495" y="3632"/>
              <a:ext cx="170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48" name="Line 52">
              <a:extLst>
                <a:ext uri="{FF2B5EF4-FFF2-40B4-BE49-F238E27FC236}">
                  <a16:creationId xmlns:a16="http://schemas.microsoft.com/office/drawing/2014/main" id="{C9C8FC6C-21CC-4A4A-84EA-13E34D8A3F0C}"/>
                </a:ext>
              </a:extLst>
            </p:cNvPr>
            <p:cNvSpPr>
              <a:spLocks noChangeShapeType="1"/>
            </p:cNvSpPr>
            <p:nvPr/>
          </p:nvSpPr>
          <p:spPr bwMode="auto">
            <a:xfrm flipV="1">
              <a:off x="2495"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49" name="Line 53">
              <a:extLst>
                <a:ext uri="{FF2B5EF4-FFF2-40B4-BE49-F238E27FC236}">
                  <a16:creationId xmlns:a16="http://schemas.microsoft.com/office/drawing/2014/main" id="{40621536-1FCD-4B7E-A70C-44162792E4D2}"/>
                </a:ext>
              </a:extLst>
            </p:cNvPr>
            <p:cNvSpPr>
              <a:spLocks noChangeShapeType="1"/>
            </p:cNvSpPr>
            <p:nvPr/>
          </p:nvSpPr>
          <p:spPr bwMode="auto">
            <a:xfrm>
              <a:off x="2495"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50" name="Rectangle 54">
              <a:extLst>
                <a:ext uri="{FF2B5EF4-FFF2-40B4-BE49-F238E27FC236}">
                  <a16:creationId xmlns:a16="http://schemas.microsoft.com/office/drawing/2014/main" id="{0E79D42C-EF79-4C47-9526-7DC1D7EA1208}"/>
                </a:ext>
              </a:extLst>
            </p:cNvPr>
            <p:cNvSpPr>
              <a:spLocks noChangeArrowheads="1"/>
            </p:cNvSpPr>
            <p:nvPr/>
          </p:nvSpPr>
          <p:spPr bwMode="auto">
            <a:xfrm>
              <a:off x="2484"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a:t>
              </a:r>
              <a:endParaRPr lang="en-US" altLang="en-US" sz="1000"/>
            </a:p>
          </p:txBody>
        </p:sp>
        <p:sp>
          <p:nvSpPr>
            <p:cNvPr id="4151" name="Line 55">
              <a:extLst>
                <a:ext uri="{FF2B5EF4-FFF2-40B4-BE49-F238E27FC236}">
                  <a16:creationId xmlns:a16="http://schemas.microsoft.com/office/drawing/2014/main" id="{F2954A81-CEF2-42C6-B831-E05F3646A043}"/>
                </a:ext>
              </a:extLst>
            </p:cNvPr>
            <p:cNvSpPr>
              <a:spLocks noChangeShapeType="1"/>
            </p:cNvSpPr>
            <p:nvPr/>
          </p:nvSpPr>
          <p:spPr bwMode="auto">
            <a:xfrm flipV="1">
              <a:off x="2665"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52" name="Line 56">
              <a:extLst>
                <a:ext uri="{FF2B5EF4-FFF2-40B4-BE49-F238E27FC236}">
                  <a16:creationId xmlns:a16="http://schemas.microsoft.com/office/drawing/2014/main" id="{95A57C51-2F45-44DA-8735-3AC170645BA2}"/>
                </a:ext>
              </a:extLst>
            </p:cNvPr>
            <p:cNvSpPr>
              <a:spLocks noChangeShapeType="1"/>
            </p:cNvSpPr>
            <p:nvPr/>
          </p:nvSpPr>
          <p:spPr bwMode="auto">
            <a:xfrm>
              <a:off x="2665"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53" name="Rectangle 57">
              <a:extLst>
                <a:ext uri="{FF2B5EF4-FFF2-40B4-BE49-F238E27FC236}">
                  <a16:creationId xmlns:a16="http://schemas.microsoft.com/office/drawing/2014/main" id="{AE50C1F4-C565-4099-83E2-1C356DCE662B}"/>
                </a:ext>
              </a:extLst>
            </p:cNvPr>
            <p:cNvSpPr>
              <a:spLocks noChangeArrowheads="1"/>
            </p:cNvSpPr>
            <p:nvPr/>
          </p:nvSpPr>
          <p:spPr bwMode="auto">
            <a:xfrm>
              <a:off x="2653"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a:t>
              </a:r>
              <a:endParaRPr lang="en-US" altLang="en-US" sz="1000"/>
            </a:p>
          </p:txBody>
        </p:sp>
        <p:sp>
          <p:nvSpPr>
            <p:cNvPr id="4154" name="Line 58">
              <a:extLst>
                <a:ext uri="{FF2B5EF4-FFF2-40B4-BE49-F238E27FC236}">
                  <a16:creationId xmlns:a16="http://schemas.microsoft.com/office/drawing/2014/main" id="{F1C7411E-7302-4043-A414-AC5ADD45ABB3}"/>
                </a:ext>
              </a:extLst>
            </p:cNvPr>
            <p:cNvSpPr>
              <a:spLocks noChangeShapeType="1"/>
            </p:cNvSpPr>
            <p:nvPr/>
          </p:nvSpPr>
          <p:spPr bwMode="auto">
            <a:xfrm flipV="1">
              <a:off x="2834"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55" name="Line 59">
              <a:extLst>
                <a:ext uri="{FF2B5EF4-FFF2-40B4-BE49-F238E27FC236}">
                  <a16:creationId xmlns:a16="http://schemas.microsoft.com/office/drawing/2014/main" id="{1F5A7AC4-0005-4A4D-8157-5584112C76C6}"/>
                </a:ext>
              </a:extLst>
            </p:cNvPr>
            <p:cNvSpPr>
              <a:spLocks noChangeShapeType="1"/>
            </p:cNvSpPr>
            <p:nvPr/>
          </p:nvSpPr>
          <p:spPr bwMode="auto">
            <a:xfrm>
              <a:off x="2834"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56" name="Rectangle 60">
              <a:extLst>
                <a:ext uri="{FF2B5EF4-FFF2-40B4-BE49-F238E27FC236}">
                  <a16:creationId xmlns:a16="http://schemas.microsoft.com/office/drawing/2014/main" id="{89D7A266-6F40-410A-8BD4-6C5238410A5D}"/>
                </a:ext>
              </a:extLst>
            </p:cNvPr>
            <p:cNvSpPr>
              <a:spLocks noChangeArrowheads="1"/>
            </p:cNvSpPr>
            <p:nvPr/>
          </p:nvSpPr>
          <p:spPr bwMode="auto">
            <a:xfrm>
              <a:off x="2822"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2</a:t>
              </a:r>
              <a:endParaRPr lang="en-US" altLang="en-US" sz="1000"/>
            </a:p>
          </p:txBody>
        </p:sp>
        <p:sp>
          <p:nvSpPr>
            <p:cNvPr id="4157" name="Line 61">
              <a:extLst>
                <a:ext uri="{FF2B5EF4-FFF2-40B4-BE49-F238E27FC236}">
                  <a16:creationId xmlns:a16="http://schemas.microsoft.com/office/drawing/2014/main" id="{AA2210EB-8B4C-46F9-A802-B3C4E1AAA0CB}"/>
                </a:ext>
              </a:extLst>
            </p:cNvPr>
            <p:cNvSpPr>
              <a:spLocks noChangeShapeType="1"/>
            </p:cNvSpPr>
            <p:nvPr/>
          </p:nvSpPr>
          <p:spPr bwMode="auto">
            <a:xfrm flipV="1">
              <a:off x="3007"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58" name="Line 62">
              <a:extLst>
                <a:ext uri="{FF2B5EF4-FFF2-40B4-BE49-F238E27FC236}">
                  <a16:creationId xmlns:a16="http://schemas.microsoft.com/office/drawing/2014/main" id="{9090E5E5-565A-465D-A8B4-8828272650EB}"/>
                </a:ext>
              </a:extLst>
            </p:cNvPr>
            <p:cNvSpPr>
              <a:spLocks noChangeShapeType="1"/>
            </p:cNvSpPr>
            <p:nvPr/>
          </p:nvSpPr>
          <p:spPr bwMode="auto">
            <a:xfrm>
              <a:off x="3007"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59" name="Rectangle 63">
              <a:extLst>
                <a:ext uri="{FF2B5EF4-FFF2-40B4-BE49-F238E27FC236}">
                  <a16:creationId xmlns:a16="http://schemas.microsoft.com/office/drawing/2014/main" id="{F6C245A8-8102-4647-9A76-53A2F7DBC7CA}"/>
                </a:ext>
              </a:extLst>
            </p:cNvPr>
            <p:cNvSpPr>
              <a:spLocks noChangeArrowheads="1"/>
            </p:cNvSpPr>
            <p:nvPr/>
          </p:nvSpPr>
          <p:spPr bwMode="auto">
            <a:xfrm>
              <a:off x="2996"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3</a:t>
              </a:r>
              <a:endParaRPr lang="en-US" altLang="en-US" sz="1000"/>
            </a:p>
          </p:txBody>
        </p:sp>
        <p:sp>
          <p:nvSpPr>
            <p:cNvPr id="4160" name="Line 64">
              <a:extLst>
                <a:ext uri="{FF2B5EF4-FFF2-40B4-BE49-F238E27FC236}">
                  <a16:creationId xmlns:a16="http://schemas.microsoft.com/office/drawing/2014/main" id="{0D36C2FB-0E7C-46DD-AB49-D9DA42793011}"/>
                </a:ext>
              </a:extLst>
            </p:cNvPr>
            <p:cNvSpPr>
              <a:spLocks noChangeShapeType="1"/>
            </p:cNvSpPr>
            <p:nvPr/>
          </p:nvSpPr>
          <p:spPr bwMode="auto">
            <a:xfrm flipV="1">
              <a:off x="3177"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61" name="Line 65">
              <a:extLst>
                <a:ext uri="{FF2B5EF4-FFF2-40B4-BE49-F238E27FC236}">
                  <a16:creationId xmlns:a16="http://schemas.microsoft.com/office/drawing/2014/main" id="{BF6408D7-56B1-4FF3-B044-31A4FF7624DB}"/>
                </a:ext>
              </a:extLst>
            </p:cNvPr>
            <p:cNvSpPr>
              <a:spLocks noChangeShapeType="1"/>
            </p:cNvSpPr>
            <p:nvPr/>
          </p:nvSpPr>
          <p:spPr bwMode="auto">
            <a:xfrm>
              <a:off x="3177"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62" name="Rectangle 66">
              <a:extLst>
                <a:ext uri="{FF2B5EF4-FFF2-40B4-BE49-F238E27FC236}">
                  <a16:creationId xmlns:a16="http://schemas.microsoft.com/office/drawing/2014/main" id="{0EBBD77F-6F6F-4282-809A-0883AB8651F9}"/>
                </a:ext>
              </a:extLst>
            </p:cNvPr>
            <p:cNvSpPr>
              <a:spLocks noChangeArrowheads="1"/>
            </p:cNvSpPr>
            <p:nvPr/>
          </p:nvSpPr>
          <p:spPr bwMode="auto">
            <a:xfrm>
              <a:off x="3165"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4</a:t>
              </a:r>
              <a:endParaRPr lang="en-US" altLang="en-US" sz="1000"/>
            </a:p>
          </p:txBody>
        </p:sp>
        <p:sp>
          <p:nvSpPr>
            <p:cNvPr id="4163" name="Line 67">
              <a:extLst>
                <a:ext uri="{FF2B5EF4-FFF2-40B4-BE49-F238E27FC236}">
                  <a16:creationId xmlns:a16="http://schemas.microsoft.com/office/drawing/2014/main" id="{5D0888CC-EE57-4239-BB96-CE429E7A3A6E}"/>
                </a:ext>
              </a:extLst>
            </p:cNvPr>
            <p:cNvSpPr>
              <a:spLocks noChangeShapeType="1"/>
            </p:cNvSpPr>
            <p:nvPr/>
          </p:nvSpPr>
          <p:spPr bwMode="auto">
            <a:xfrm flipV="1">
              <a:off x="3350"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64" name="Line 68">
              <a:extLst>
                <a:ext uri="{FF2B5EF4-FFF2-40B4-BE49-F238E27FC236}">
                  <a16:creationId xmlns:a16="http://schemas.microsoft.com/office/drawing/2014/main" id="{56FA02EC-3C82-4FB0-A540-3E628D4392F9}"/>
                </a:ext>
              </a:extLst>
            </p:cNvPr>
            <p:cNvSpPr>
              <a:spLocks noChangeShapeType="1"/>
            </p:cNvSpPr>
            <p:nvPr/>
          </p:nvSpPr>
          <p:spPr bwMode="auto">
            <a:xfrm>
              <a:off x="3350"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65" name="Rectangle 69">
              <a:extLst>
                <a:ext uri="{FF2B5EF4-FFF2-40B4-BE49-F238E27FC236}">
                  <a16:creationId xmlns:a16="http://schemas.microsoft.com/office/drawing/2014/main" id="{1A1BCE49-8CE5-49E9-A074-DB8633B76F75}"/>
                </a:ext>
              </a:extLst>
            </p:cNvPr>
            <p:cNvSpPr>
              <a:spLocks noChangeArrowheads="1"/>
            </p:cNvSpPr>
            <p:nvPr/>
          </p:nvSpPr>
          <p:spPr bwMode="auto">
            <a:xfrm>
              <a:off x="3338"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5</a:t>
              </a:r>
              <a:endParaRPr lang="en-US" altLang="en-US" sz="1000"/>
            </a:p>
          </p:txBody>
        </p:sp>
        <p:sp>
          <p:nvSpPr>
            <p:cNvPr id="4166" name="Line 70">
              <a:extLst>
                <a:ext uri="{FF2B5EF4-FFF2-40B4-BE49-F238E27FC236}">
                  <a16:creationId xmlns:a16="http://schemas.microsoft.com/office/drawing/2014/main" id="{08131B65-D9CB-4117-A4B4-676F2B705A5E}"/>
                </a:ext>
              </a:extLst>
            </p:cNvPr>
            <p:cNvSpPr>
              <a:spLocks noChangeShapeType="1"/>
            </p:cNvSpPr>
            <p:nvPr/>
          </p:nvSpPr>
          <p:spPr bwMode="auto">
            <a:xfrm flipV="1">
              <a:off x="3519"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67" name="Line 71">
              <a:extLst>
                <a:ext uri="{FF2B5EF4-FFF2-40B4-BE49-F238E27FC236}">
                  <a16:creationId xmlns:a16="http://schemas.microsoft.com/office/drawing/2014/main" id="{DCB90E5D-A00F-46D7-9016-7D978EF62D69}"/>
                </a:ext>
              </a:extLst>
            </p:cNvPr>
            <p:cNvSpPr>
              <a:spLocks noChangeShapeType="1"/>
            </p:cNvSpPr>
            <p:nvPr/>
          </p:nvSpPr>
          <p:spPr bwMode="auto">
            <a:xfrm>
              <a:off x="3519"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68" name="Rectangle 72">
              <a:extLst>
                <a:ext uri="{FF2B5EF4-FFF2-40B4-BE49-F238E27FC236}">
                  <a16:creationId xmlns:a16="http://schemas.microsoft.com/office/drawing/2014/main" id="{5AD68ECB-071D-4D88-9F45-CB32627BEF9D}"/>
                </a:ext>
              </a:extLst>
            </p:cNvPr>
            <p:cNvSpPr>
              <a:spLocks noChangeArrowheads="1"/>
            </p:cNvSpPr>
            <p:nvPr/>
          </p:nvSpPr>
          <p:spPr bwMode="auto">
            <a:xfrm>
              <a:off x="3507"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6</a:t>
              </a:r>
              <a:endParaRPr lang="en-US" altLang="en-US" sz="1000"/>
            </a:p>
          </p:txBody>
        </p:sp>
        <p:sp>
          <p:nvSpPr>
            <p:cNvPr id="4169" name="Line 73">
              <a:extLst>
                <a:ext uri="{FF2B5EF4-FFF2-40B4-BE49-F238E27FC236}">
                  <a16:creationId xmlns:a16="http://schemas.microsoft.com/office/drawing/2014/main" id="{5C0028BC-F3AB-4F09-8A62-FC116D641DCD}"/>
                </a:ext>
              </a:extLst>
            </p:cNvPr>
            <p:cNvSpPr>
              <a:spLocks noChangeShapeType="1"/>
            </p:cNvSpPr>
            <p:nvPr/>
          </p:nvSpPr>
          <p:spPr bwMode="auto">
            <a:xfrm flipV="1">
              <a:off x="3689"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70" name="Line 74">
              <a:extLst>
                <a:ext uri="{FF2B5EF4-FFF2-40B4-BE49-F238E27FC236}">
                  <a16:creationId xmlns:a16="http://schemas.microsoft.com/office/drawing/2014/main" id="{2BA2A953-170D-4B94-A031-8C999DA04329}"/>
                </a:ext>
              </a:extLst>
            </p:cNvPr>
            <p:cNvSpPr>
              <a:spLocks noChangeShapeType="1"/>
            </p:cNvSpPr>
            <p:nvPr/>
          </p:nvSpPr>
          <p:spPr bwMode="auto">
            <a:xfrm>
              <a:off x="3689"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71" name="Rectangle 75">
              <a:extLst>
                <a:ext uri="{FF2B5EF4-FFF2-40B4-BE49-F238E27FC236}">
                  <a16:creationId xmlns:a16="http://schemas.microsoft.com/office/drawing/2014/main" id="{5F75ECAC-2E3C-4D4A-B912-1C1BA36F4C36}"/>
                </a:ext>
              </a:extLst>
            </p:cNvPr>
            <p:cNvSpPr>
              <a:spLocks noChangeArrowheads="1"/>
            </p:cNvSpPr>
            <p:nvPr/>
          </p:nvSpPr>
          <p:spPr bwMode="auto">
            <a:xfrm>
              <a:off x="3677"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7</a:t>
              </a:r>
              <a:endParaRPr lang="en-US" altLang="en-US" sz="1000"/>
            </a:p>
          </p:txBody>
        </p:sp>
        <p:sp>
          <p:nvSpPr>
            <p:cNvPr id="4172" name="Line 76">
              <a:extLst>
                <a:ext uri="{FF2B5EF4-FFF2-40B4-BE49-F238E27FC236}">
                  <a16:creationId xmlns:a16="http://schemas.microsoft.com/office/drawing/2014/main" id="{4ECD1AF7-CD74-4715-873F-2A1F9FB64F85}"/>
                </a:ext>
              </a:extLst>
            </p:cNvPr>
            <p:cNvSpPr>
              <a:spLocks noChangeShapeType="1"/>
            </p:cNvSpPr>
            <p:nvPr/>
          </p:nvSpPr>
          <p:spPr bwMode="auto">
            <a:xfrm flipV="1">
              <a:off x="3862"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73" name="Line 77">
              <a:extLst>
                <a:ext uri="{FF2B5EF4-FFF2-40B4-BE49-F238E27FC236}">
                  <a16:creationId xmlns:a16="http://schemas.microsoft.com/office/drawing/2014/main" id="{BA072A56-C848-4F41-9E8B-7E6CCB0D9B38}"/>
                </a:ext>
              </a:extLst>
            </p:cNvPr>
            <p:cNvSpPr>
              <a:spLocks noChangeShapeType="1"/>
            </p:cNvSpPr>
            <p:nvPr/>
          </p:nvSpPr>
          <p:spPr bwMode="auto">
            <a:xfrm>
              <a:off x="3862"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74" name="Rectangle 78">
              <a:extLst>
                <a:ext uri="{FF2B5EF4-FFF2-40B4-BE49-F238E27FC236}">
                  <a16:creationId xmlns:a16="http://schemas.microsoft.com/office/drawing/2014/main" id="{6C51E8B0-A848-4688-B88D-68224C4335F0}"/>
                </a:ext>
              </a:extLst>
            </p:cNvPr>
            <p:cNvSpPr>
              <a:spLocks noChangeArrowheads="1"/>
            </p:cNvSpPr>
            <p:nvPr/>
          </p:nvSpPr>
          <p:spPr bwMode="auto">
            <a:xfrm>
              <a:off x="3850"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8</a:t>
              </a:r>
              <a:endParaRPr lang="en-US" altLang="en-US" sz="1000"/>
            </a:p>
          </p:txBody>
        </p:sp>
        <p:sp>
          <p:nvSpPr>
            <p:cNvPr id="4175" name="Line 79">
              <a:extLst>
                <a:ext uri="{FF2B5EF4-FFF2-40B4-BE49-F238E27FC236}">
                  <a16:creationId xmlns:a16="http://schemas.microsoft.com/office/drawing/2014/main" id="{6D0F231A-F7A1-48E2-80CC-69854A1BEBCE}"/>
                </a:ext>
              </a:extLst>
            </p:cNvPr>
            <p:cNvSpPr>
              <a:spLocks noChangeShapeType="1"/>
            </p:cNvSpPr>
            <p:nvPr/>
          </p:nvSpPr>
          <p:spPr bwMode="auto">
            <a:xfrm flipV="1">
              <a:off x="4031"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76" name="Line 80">
              <a:extLst>
                <a:ext uri="{FF2B5EF4-FFF2-40B4-BE49-F238E27FC236}">
                  <a16:creationId xmlns:a16="http://schemas.microsoft.com/office/drawing/2014/main" id="{0DE4D08B-2FC1-4169-863E-25746599AC79}"/>
                </a:ext>
              </a:extLst>
            </p:cNvPr>
            <p:cNvSpPr>
              <a:spLocks noChangeShapeType="1"/>
            </p:cNvSpPr>
            <p:nvPr/>
          </p:nvSpPr>
          <p:spPr bwMode="auto">
            <a:xfrm>
              <a:off x="4031"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77" name="Rectangle 81">
              <a:extLst>
                <a:ext uri="{FF2B5EF4-FFF2-40B4-BE49-F238E27FC236}">
                  <a16:creationId xmlns:a16="http://schemas.microsoft.com/office/drawing/2014/main" id="{66837341-00C1-4769-91BB-3F7DE91D805B}"/>
                </a:ext>
              </a:extLst>
            </p:cNvPr>
            <p:cNvSpPr>
              <a:spLocks noChangeArrowheads="1"/>
            </p:cNvSpPr>
            <p:nvPr/>
          </p:nvSpPr>
          <p:spPr bwMode="auto">
            <a:xfrm>
              <a:off x="4019" y="3665"/>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9</a:t>
              </a:r>
              <a:endParaRPr lang="en-US" altLang="en-US" sz="1000"/>
            </a:p>
          </p:txBody>
        </p:sp>
        <p:sp>
          <p:nvSpPr>
            <p:cNvPr id="4178" name="Line 82">
              <a:extLst>
                <a:ext uri="{FF2B5EF4-FFF2-40B4-BE49-F238E27FC236}">
                  <a16:creationId xmlns:a16="http://schemas.microsoft.com/office/drawing/2014/main" id="{FD5889BF-B4B3-4CA7-91FE-1C37B3D06333}"/>
                </a:ext>
              </a:extLst>
            </p:cNvPr>
            <p:cNvSpPr>
              <a:spLocks noChangeShapeType="1"/>
            </p:cNvSpPr>
            <p:nvPr/>
          </p:nvSpPr>
          <p:spPr bwMode="auto">
            <a:xfrm flipV="1">
              <a:off x="4204" y="3613"/>
              <a:ext cx="1" cy="19"/>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79" name="Line 83">
              <a:extLst>
                <a:ext uri="{FF2B5EF4-FFF2-40B4-BE49-F238E27FC236}">
                  <a16:creationId xmlns:a16="http://schemas.microsoft.com/office/drawing/2014/main" id="{F66515F3-C2F6-40C4-B05C-42FF91A41DF3}"/>
                </a:ext>
              </a:extLst>
            </p:cNvPr>
            <p:cNvSpPr>
              <a:spLocks noChangeShapeType="1"/>
            </p:cNvSpPr>
            <p:nvPr/>
          </p:nvSpPr>
          <p:spPr bwMode="auto">
            <a:xfrm>
              <a:off x="4204" y="2288"/>
              <a:ext cx="1" cy="16"/>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80" name="Rectangle 84">
              <a:extLst>
                <a:ext uri="{FF2B5EF4-FFF2-40B4-BE49-F238E27FC236}">
                  <a16:creationId xmlns:a16="http://schemas.microsoft.com/office/drawing/2014/main" id="{8C411EE6-3700-48F0-B7C9-9F598B42D19D}"/>
                </a:ext>
              </a:extLst>
            </p:cNvPr>
            <p:cNvSpPr>
              <a:spLocks noChangeArrowheads="1"/>
            </p:cNvSpPr>
            <p:nvPr/>
          </p:nvSpPr>
          <p:spPr bwMode="auto">
            <a:xfrm>
              <a:off x="4177" y="3665"/>
              <a:ext cx="8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10</a:t>
              </a:r>
              <a:endParaRPr lang="en-US" altLang="en-US" sz="1000"/>
            </a:p>
          </p:txBody>
        </p:sp>
        <p:sp>
          <p:nvSpPr>
            <p:cNvPr id="4181" name="Line 85">
              <a:extLst>
                <a:ext uri="{FF2B5EF4-FFF2-40B4-BE49-F238E27FC236}">
                  <a16:creationId xmlns:a16="http://schemas.microsoft.com/office/drawing/2014/main" id="{DE1BE161-7937-4441-89F9-FAFBA6D04D71}"/>
                </a:ext>
              </a:extLst>
            </p:cNvPr>
            <p:cNvSpPr>
              <a:spLocks noChangeShapeType="1"/>
            </p:cNvSpPr>
            <p:nvPr/>
          </p:nvSpPr>
          <p:spPr bwMode="auto">
            <a:xfrm>
              <a:off x="2495" y="3632"/>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82" name="Line 86">
              <a:extLst>
                <a:ext uri="{FF2B5EF4-FFF2-40B4-BE49-F238E27FC236}">
                  <a16:creationId xmlns:a16="http://schemas.microsoft.com/office/drawing/2014/main" id="{7A4D40C0-5747-4829-9970-BC3C0D308873}"/>
                </a:ext>
              </a:extLst>
            </p:cNvPr>
            <p:cNvSpPr>
              <a:spLocks noChangeShapeType="1"/>
            </p:cNvSpPr>
            <p:nvPr/>
          </p:nvSpPr>
          <p:spPr bwMode="auto">
            <a:xfrm flipH="1">
              <a:off x="4185" y="3632"/>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83" name="Rectangle 87">
              <a:extLst>
                <a:ext uri="{FF2B5EF4-FFF2-40B4-BE49-F238E27FC236}">
                  <a16:creationId xmlns:a16="http://schemas.microsoft.com/office/drawing/2014/main" id="{79DCC9B2-A373-48B6-A00A-2ED7465C24F8}"/>
                </a:ext>
              </a:extLst>
            </p:cNvPr>
            <p:cNvSpPr>
              <a:spLocks noChangeArrowheads="1"/>
            </p:cNvSpPr>
            <p:nvPr/>
          </p:nvSpPr>
          <p:spPr bwMode="auto">
            <a:xfrm>
              <a:off x="2279" y="3601"/>
              <a:ext cx="181"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-0.02</a:t>
              </a:r>
              <a:endParaRPr lang="en-US" altLang="en-US" sz="1000"/>
            </a:p>
          </p:txBody>
        </p:sp>
        <p:sp>
          <p:nvSpPr>
            <p:cNvPr id="4184" name="Line 88">
              <a:extLst>
                <a:ext uri="{FF2B5EF4-FFF2-40B4-BE49-F238E27FC236}">
                  <a16:creationId xmlns:a16="http://schemas.microsoft.com/office/drawing/2014/main" id="{04B17DEE-1032-4CA6-A192-D81364B2311D}"/>
                </a:ext>
              </a:extLst>
            </p:cNvPr>
            <p:cNvSpPr>
              <a:spLocks noChangeShapeType="1"/>
            </p:cNvSpPr>
            <p:nvPr/>
          </p:nvSpPr>
          <p:spPr bwMode="auto">
            <a:xfrm>
              <a:off x="2495" y="3483"/>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85" name="Line 89">
              <a:extLst>
                <a:ext uri="{FF2B5EF4-FFF2-40B4-BE49-F238E27FC236}">
                  <a16:creationId xmlns:a16="http://schemas.microsoft.com/office/drawing/2014/main" id="{C16CCC68-4C58-43F0-A5B1-6F3B8075E0E1}"/>
                </a:ext>
              </a:extLst>
            </p:cNvPr>
            <p:cNvSpPr>
              <a:spLocks noChangeShapeType="1"/>
            </p:cNvSpPr>
            <p:nvPr/>
          </p:nvSpPr>
          <p:spPr bwMode="auto">
            <a:xfrm flipH="1">
              <a:off x="4185" y="3483"/>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86" name="Rectangle 90">
              <a:extLst>
                <a:ext uri="{FF2B5EF4-FFF2-40B4-BE49-F238E27FC236}">
                  <a16:creationId xmlns:a16="http://schemas.microsoft.com/office/drawing/2014/main" id="{A088B57F-E967-4868-BB2A-81E045E08E99}"/>
                </a:ext>
              </a:extLst>
            </p:cNvPr>
            <p:cNvSpPr>
              <a:spLocks noChangeArrowheads="1"/>
            </p:cNvSpPr>
            <p:nvPr/>
          </p:nvSpPr>
          <p:spPr bwMode="auto">
            <a:xfrm>
              <a:off x="2251" y="3451"/>
              <a:ext cx="225"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-0.015</a:t>
              </a:r>
              <a:endParaRPr lang="en-US" altLang="en-US" sz="1000"/>
            </a:p>
          </p:txBody>
        </p:sp>
        <p:sp>
          <p:nvSpPr>
            <p:cNvPr id="4187" name="Line 91">
              <a:extLst>
                <a:ext uri="{FF2B5EF4-FFF2-40B4-BE49-F238E27FC236}">
                  <a16:creationId xmlns:a16="http://schemas.microsoft.com/office/drawing/2014/main" id="{3A608CA2-1D0C-4B08-9387-B4439886AD12}"/>
                </a:ext>
              </a:extLst>
            </p:cNvPr>
            <p:cNvSpPr>
              <a:spLocks noChangeShapeType="1"/>
            </p:cNvSpPr>
            <p:nvPr/>
          </p:nvSpPr>
          <p:spPr bwMode="auto">
            <a:xfrm>
              <a:off x="2495" y="3333"/>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88" name="Line 92">
              <a:extLst>
                <a:ext uri="{FF2B5EF4-FFF2-40B4-BE49-F238E27FC236}">
                  <a16:creationId xmlns:a16="http://schemas.microsoft.com/office/drawing/2014/main" id="{6ECA207D-6C21-4129-8615-02B6D95144BB}"/>
                </a:ext>
              </a:extLst>
            </p:cNvPr>
            <p:cNvSpPr>
              <a:spLocks noChangeShapeType="1"/>
            </p:cNvSpPr>
            <p:nvPr/>
          </p:nvSpPr>
          <p:spPr bwMode="auto">
            <a:xfrm flipH="1">
              <a:off x="4185" y="3333"/>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89" name="Rectangle 93">
              <a:extLst>
                <a:ext uri="{FF2B5EF4-FFF2-40B4-BE49-F238E27FC236}">
                  <a16:creationId xmlns:a16="http://schemas.microsoft.com/office/drawing/2014/main" id="{6953AC2E-C0AB-482E-BED1-9F1382D18D1B}"/>
                </a:ext>
              </a:extLst>
            </p:cNvPr>
            <p:cNvSpPr>
              <a:spLocks noChangeArrowheads="1"/>
            </p:cNvSpPr>
            <p:nvPr/>
          </p:nvSpPr>
          <p:spPr bwMode="auto">
            <a:xfrm>
              <a:off x="2279" y="3302"/>
              <a:ext cx="181"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-0.01</a:t>
              </a:r>
              <a:endParaRPr lang="en-US" altLang="en-US" sz="1000"/>
            </a:p>
          </p:txBody>
        </p:sp>
        <p:sp>
          <p:nvSpPr>
            <p:cNvPr id="4190" name="Line 94">
              <a:extLst>
                <a:ext uri="{FF2B5EF4-FFF2-40B4-BE49-F238E27FC236}">
                  <a16:creationId xmlns:a16="http://schemas.microsoft.com/office/drawing/2014/main" id="{A222AFDA-7032-4F6C-8581-C5165189EF46}"/>
                </a:ext>
              </a:extLst>
            </p:cNvPr>
            <p:cNvSpPr>
              <a:spLocks noChangeShapeType="1"/>
            </p:cNvSpPr>
            <p:nvPr/>
          </p:nvSpPr>
          <p:spPr bwMode="auto">
            <a:xfrm>
              <a:off x="2495" y="3184"/>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91" name="Line 95">
              <a:extLst>
                <a:ext uri="{FF2B5EF4-FFF2-40B4-BE49-F238E27FC236}">
                  <a16:creationId xmlns:a16="http://schemas.microsoft.com/office/drawing/2014/main" id="{2C3BEA5B-F3FE-4B82-8799-1899A14CAB24}"/>
                </a:ext>
              </a:extLst>
            </p:cNvPr>
            <p:cNvSpPr>
              <a:spLocks noChangeShapeType="1"/>
            </p:cNvSpPr>
            <p:nvPr/>
          </p:nvSpPr>
          <p:spPr bwMode="auto">
            <a:xfrm flipH="1">
              <a:off x="4185" y="3184"/>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92" name="Rectangle 96">
              <a:extLst>
                <a:ext uri="{FF2B5EF4-FFF2-40B4-BE49-F238E27FC236}">
                  <a16:creationId xmlns:a16="http://schemas.microsoft.com/office/drawing/2014/main" id="{17DE4235-FD42-4847-B3C7-A0B052B31708}"/>
                </a:ext>
              </a:extLst>
            </p:cNvPr>
            <p:cNvSpPr>
              <a:spLocks noChangeArrowheads="1"/>
            </p:cNvSpPr>
            <p:nvPr/>
          </p:nvSpPr>
          <p:spPr bwMode="auto">
            <a:xfrm>
              <a:off x="2251" y="3153"/>
              <a:ext cx="225"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-0.005</a:t>
              </a:r>
              <a:endParaRPr lang="en-US" altLang="en-US" sz="1000"/>
            </a:p>
          </p:txBody>
        </p:sp>
        <p:sp>
          <p:nvSpPr>
            <p:cNvPr id="4193" name="Line 97">
              <a:extLst>
                <a:ext uri="{FF2B5EF4-FFF2-40B4-BE49-F238E27FC236}">
                  <a16:creationId xmlns:a16="http://schemas.microsoft.com/office/drawing/2014/main" id="{322921E2-4C36-479F-9E3E-707589F87F97}"/>
                </a:ext>
              </a:extLst>
            </p:cNvPr>
            <p:cNvSpPr>
              <a:spLocks noChangeShapeType="1"/>
            </p:cNvSpPr>
            <p:nvPr/>
          </p:nvSpPr>
          <p:spPr bwMode="auto">
            <a:xfrm>
              <a:off x="2495" y="3035"/>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94" name="Line 98">
              <a:extLst>
                <a:ext uri="{FF2B5EF4-FFF2-40B4-BE49-F238E27FC236}">
                  <a16:creationId xmlns:a16="http://schemas.microsoft.com/office/drawing/2014/main" id="{32BCFA35-C044-4B0F-B324-186AF9DE6AC3}"/>
                </a:ext>
              </a:extLst>
            </p:cNvPr>
            <p:cNvSpPr>
              <a:spLocks noChangeShapeType="1"/>
            </p:cNvSpPr>
            <p:nvPr/>
          </p:nvSpPr>
          <p:spPr bwMode="auto">
            <a:xfrm flipH="1">
              <a:off x="4185" y="3035"/>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95" name="Rectangle 99">
              <a:extLst>
                <a:ext uri="{FF2B5EF4-FFF2-40B4-BE49-F238E27FC236}">
                  <a16:creationId xmlns:a16="http://schemas.microsoft.com/office/drawing/2014/main" id="{06BF8833-CD45-4DF9-A994-F45B3E65EE1C}"/>
                </a:ext>
              </a:extLst>
            </p:cNvPr>
            <p:cNvSpPr>
              <a:spLocks noChangeArrowheads="1"/>
            </p:cNvSpPr>
            <p:nvPr/>
          </p:nvSpPr>
          <p:spPr bwMode="auto">
            <a:xfrm>
              <a:off x="2365" y="3003"/>
              <a:ext cx="4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a:t>
              </a:r>
              <a:endParaRPr lang="en-US" altLang="en-US" sz="1000"/>
            </a:p>
          </p:txBody>
        </p:sp>
        <p:sp>
          <p:nvSpPr>
            <p:cNvPr id="4196" name="Line 100">
              <a:extLst>
                <a:ext uri="{FF2B5EF4-FFF2-40B4-BE49-F238E27FC236}">
                  <a16:creationId xmlns:a16="http://schemas.microsoft.com/office/drawing/2014/main" id="{47E006A6-1941-4C90-A315-C0B427F62359}"/>
                </a:ext>
              </a:extLst>
            </p:cNvPr>
            <p:cNvSpPr>
              <a:spLocks noChangeShapeType="1"/>
            </p:cNvSpPr>
            <p:nvPr/>
          </p:nvSpPr>
          <p:spPr bwMode="auto">
            <a:xfrm>
              <a:off x="2495" y="2885"/>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97" name="Line 101">
              <a:extLst>
                <a:ext uri="{FF2B5EF4-FFF2-40B4-BE49-F238E27FC236}">
                  <a16:creationId xmlns:a16="http://schemas.microsoft.com/office/drawing/2014/main" id="{9CC500EF-A66E-4226-A984-DBFB119A444C}"/>
                </a:ext>
              </a:extLst>
            </p:cNvPr>
            <p:cNvSpPr>
              <a:spLocks noChangeShapeType="1"/>
            </p:cNvSpPr>
            <p:nvPr/>
          </p:nvSpPr>
          <p:spPr bwMode="auto">
            <a:xfrm flipH="1">
              <a:off x="4185" y="2885"/>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98" name="Rectangle 102">
              <a:extLst>
                <a:ext uri="{FF2B5EF4-FFF2-40B4-BE49-F238E27FC236}">
                  <a16:creationId xmlns:a16="http://schemas.microsoft.com/office/drawing/2014/main" id="{84694BF4-1CBD-4970-8E7D-EE64558DBC4F}"/>
                </a:ext>
              </a:extLst>
            </p:cNvPr>
            <p:cNvSpPr>
              <a:spLocks noChangeArrowheads="1"/>
            </p:cNvSpPr>
            <p:nvPr/>
          </p:nvSpPr>
          <p:spPr bwMode="auto">
            <a:xfrm>
              <a:off x="2267" y="2854"/>
              <a:ext cx="19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0.005</a:t>
              </a:r>
              <a:endParaRPr lang="en-US" altLang="en-US" sz="1000"/>
            </a:p>
          </p:txBody>
        </p:sp>
        <p:sp>
          <p:nvSpPr>
            <p:cNvPr id="4199" name="Line 103">
              <a:extLst>
                <a:ext uri="{FF2B5EF4-FFF2-40B4-BE49-F238E27FC236}">
                  <a16:creationId xmlns:a16="http://schemas.microsoft.com/office/drawing/2014/main" id="{26D05C4E-F307-473C-8F21-8773477BE3C0}"/>
                </a:ext>
              </a:extLst>
            </p:cNvPr>
            <p:cNvSpPr>
              <a:spLocks noChangeShapeType="1"/>
            </p:cNvSpPr>
            <p:nvPr/>
          </p:nvSpPr>
          <p:spPr bwMode="auto">
            <a:xfrm>
              <a:off x="2495" y="2736"/>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200" name="Line 104">
              <a:extLst>
                <a:ext uri="{FF2B5EF4-FFF2-40B4-BE49-F238E27FC236}">
                  <a16:creationId xmlns:a16="http://schemas.microsoft.com/office/drawing/2014/main" id="{46068C7B-15A6-4762-8178-2C3C6FDAE28D}"/>
                </a:ext>
              </a:extLst>
            </p:cNvPr>
            <p:cNvSpPr>
              <a:spLocks noChangeShapeType="1"/>
            </p:cNvSpPr>
            <p:nvPr/>
          </p:nvSpPr>
          <p:spPr bwMode="auto">
            <a:xfrm flipH="1">
              <a:off x="4185" y="2736"/>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201" name="Rectangle 105">
              <a:extLst>
                <a:ext uri="{FF2B5EF4-FFF2-40B4-BE49-F238E27FC236}">
                  <a16:creationId xmlns:a16="http://schemas.microsoft.com/office/drawing/2014/main" id="{841B70C5-4B33-4E8A-9AC0-EF7EF317E891}"/>
                </a:ext>
              </a:extLst>
            </p:cNvPr>
            <p:cNvSpPr>
              <a:spLocks noChangeArrowheads="1"/>
            </p:cNvSpPr>
            <p:nvPr/>
          </p:nvSpPr>
          <p:spPr bwMode="auto">
            <a:xfrm>
              <a:off x="2294" y="2704"/>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0.01</a:t>
              </a:r>
              <a:endParaRPr lang="en-US" altLang="en-US" sz="1000"/>
            </a:p>
          </p:txBody>
        </p:sp>
        <p:sp>
          <p:nvSpPr>
            <p:cNvPr id="4202" name="Line 106">
              <a:extLst>
                <a:ext uri="{FF2B5EF4-FFF2-40B4-BE49-F238E27FC236}">
                  <a16:creationId xmlns:a16="http://schemas.microsoft.com/office/drawing/2014/main" id="{D3A33423-86A0-48CD-A75B-5AEDCEF1F6AD}"/>
                </a:ext>
              </a:extLst>
            </p:cNvPr>
            <p:cNvSpPr>
              <a:spLocks noChangeShapeType="1"/>
            </p:cNvSpPr>
            <p:nvPr/>
          </p:nvSpPr>
          <p:spPr bwMode="auto">
            <a:xfrm>
              <a:off x="2495" y="2583"/>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203" name="Line 107">
              <a:extLst>
                <a:ext uri="{FF2B5EF4-FFF2-40B4-BE49-F238E27FC236}">
                  <a16:creationId xmlns:a16="http://schemas.microsoft.com/office/drawing/2014/main" id="{91ECE2FB-143D-4E30-A940-41329B50149E}"/>
                </a:ext>
              </a:extLst>
            </p:cNvPr>
            <p:cNvSpPr>
              <a:spLocks noChangeShapeType="1"/>
            </p:cNvSpPr>
            <p:nvPr/>
          </p:nvSpPr>
          <p:spPr bwMode="auto">
            <a:xfrm flipH="1">
              <a:off x="4185" y="2583"/>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204" name="Rectangle 108">
              <a:extLst>
                <a:ext uri="{FF2B5EF4-FFF2-40B4-BE49-F238E27FC236}">
                  <a16:creationId xmlns:a16="http://schemas.microsoft.com/office/drawing/2014/main" id="{D57FF98A-FF04-41CE-8FFD-5663E75A913E}"/>
                </a:ext>
              </a:extLst>
            </p:cNvPr>
            <p:cNvSpPr>
              <a:spLocks noChangeArrowheads="1"/>
            </p:cNvSpPr>
            <p:nvPr/>
          </p:nvSpPr>
          <p:spPr bwMode="auto">
            <a:xfrm>
              <a:off x="2267" y="2551"/>
              <a:ext cx="19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0.015</a:t>
              </a:r>
              <a:endParaRPr lang="en-US" altLang="en-US" sz="1000"/>
            </a:p>
          </p:txBody>
        </p:sp>
        <p:sp>
          <p:nvSpPr>
            <p:cNvPr id="4205" name="Line 109">
              <a:extLst>
                <a:ext uri="{FF2B5EF4-FFF2-40B4-BE49-F238E27FC236}">
                  <a16:creationId xmlns:a16="http://schemas.microsoft.com/office/drawing/2014/main" id="{88082863-DCC8-439A-A8FE-CA31E5B13B39}"/>
                </a:ext>
              </a:extLst>
            </p:cNvPr>
            <p:cNvSpPr>
              <a:spLocks noChangeShapeType="1"/>
            </p:cNvSpPr>
            <p:nvPr/>
          </p:nvSpPr>
          <p:spPr bwMode="auto">
            <a:xfrm>
              <a:off x="2495" y="2437"/>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206" name="Line 110">
              <a:extLst>
                <a:ext uri="{FF2B5EF4-FFF2-40B4-BE49-F238E27FC236}">
                  <a16:creationId xmlns:a16="http://schemas.microsoft.com/office/drawing/2014/main" id="{599C15AA-3841-471B-857E-AE6BBE70FD2E}"/>
                </a:ext>
              </a:extLst>
            </p:cNvPr>
            <p:cNvSpPr>
              <a:spLocks noChangeShapeType="1"/>
            </p:cNvSpPr>
            <p:nvPr/>
          </p:nvSpPr>
          <p:spPr bwMode="auto">
            <a:xfrm flipH="1">
              <a:off x="4185" y="2437"/>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207" name="Rectangle 111">
              <a:extLst>
                <a:ext uri="{FF2B5EF4-FFF2-40B4-BE49-F238E27FC236}">
                  <a16:creationId xmlns:a16="http://schemas.microsoft.com/office/drawing/2014/main" id="{9BBCD12A-0829-4CD9-9A8F-59259ECB73B7}"/>
                </a:ext>
              </a:extLst>
            </p:cNvPr>
            <p:cNvSpPr>
              <a:spLocks noChangeArrowheads="1"/>
            </p:cNvSpPr>
            <p:nvPr/>
          </p:nvSpPr>
          <p:spPr bwMode="auto">
            <a:xfrm>
              <a:off x="2294" y="2406"/>
              <a:ext cx="154"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0.02</a:t>
              </a:r>
              <a:endParaRPr lang="en-US" altLang="en-US" sz="1000"/>
            </a:p>
          </p:txBody>
        </p:sp>
        <p:sp>
          <p:nvSpPr>
            <p:cNvPr id="4208" name="Line 112">
              <a:extLst>
                <a:ext uri="{FF2B5EF4-FFF2-40B4-BE49-F238E27FC236}">
                  <a16:creationId xmlns:a16="http://schemas.microsoft.com/office/drawing/2014/main" id="{F640331F-D6A1-43B0-AD72-1A0C8A61A0A2}"/>
                </a:ext>
              </a:extLst>
            </p:cNvPr>
            <p:cNvSpPr>
              <a:spLocks noChangeShapeType="1"/>
            </p:cNvSpPr>
            <p:nvPr/>
          </p:nvSpPr>
          <p:spPr bwMode="auto">
            <a:xfrm>
              <a:off x="2495" y="2288"/>
              <a:ext cx="16"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209" name="Line 113">
              <a:extLst>
                <a:ext uri="{FF2B5EF4-FFF2-40B4-BE49-F238E27FC236}">
                  <a16:creationId xmlns:a16="http://schemas.microsoft.com/office/drawing/2014/main" id="{171AD903-F4A2-4805-A890-E8283FB15E45}"/>
                </a:ext>
              </a:extLst>
            </p:cNvPr>
            <p:cNvSpPr>
              <a:spLocks noChangeShapeType="1"/>
            </p:cNvSpPr>
            <p:nvPr/>
          </p:nvSpPr>
          <p:spPr bwMode="auto">
            <a:xfrm flipH="1">
              <a:off x="4185" y="2288"/>
              <a:ext cx="19" cy="1"/>
            </a:xfrm>
            <a:prstGeom prst="line">
              <a:avLst/>
            </a:prstGeom>
            <a:noFill/>
            <a:ln w="0">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210" name="Rectangle 114">
              <a:extLst>
                <a:ext uri="{FF2B5EF4-FFF2-40B4-BE49-F238E27FC236}">
                  <a16:creationId xmlns:a16="http://schemas.microsoft.com/office/drawing/2014/main" id="{CA864CF4-2CEE-4CF0-BABA-2F5337762206}"/>
                </a:ext>
              </a:extLst>
            </p:cNvPr>
            <p:cNvSpPr>
              <a:spLocks noChangeArrowheads="1"/>
            </p:cNvSpPr>
            <p:nvPr/>
          </p:nvSpPr>
          <p:spPr bwMode="auto">
            <a:xfrm>
              <a:off x="2267" y="2256"/>
              <a:ext cx="198" cy="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1000">
                  <a:solidFill>
                    <a:srgbClr val="000000"/>
                  </a:solidFill>
                  <a:latin typeface="Helvetica" panose="020B0604020202020204" pitchFamily="34" charset="0"/>
                </a:rPr>
                <a:t>0.025</a:t>
              </a:r>
              <a:endParaRPr lang="en-US" altLang="en-US" sz="1000"/>
            </a:p>
          </p:txBody>
        </p:sp>
        <p:sp>
          <p:nvSpPr>
            <p:cNvPr id="4211" name="Freeform 115">
              <a:extLst>
                <a:ext uri="{FF2B5EF4-FFF2-40B4-BE49-F238E27FC236}">
                  <a16:creationId xmlns:a16="http://schemas.microsoft.com/office/drawing/2014/main" id="{B2166313-BD8D-4428-A204-82DF162DE293}"/>
                </a:ext>
              </a:extLst>
            </p:cNvPr>
            <p:cNvSpPr>
              <a:spLocks/>
            </p:cNvSpPr>
            <p:nvPr/>
          </p:nvSpPr>
          <p:spPr bwMode="auto">
            <a:xfrm>
              <a:off x="2495" y="2323"/>
              <a:ext cx="398" cy="1278"/>
            </a:xfrm>
            <a:custGeom>
              <a:avLst/>
              <a:gdLst>
                <a:gd name="T0" fmla="*/ 8 w 398"/>
                <a:gd name="T1" fmla="*/ 712 h 1278"/>
                <a:gd name="T2" fmla="*/ 20 w 398"/>
                <a:gd name="T3" fmla="*/ 712 h 1278"/>
                <a:gd name="T4" fmla="*/ 32 w 398"/>
                <a:gd name="T5" fmla="*/ 712 h 1278"/>
                <a:gd name="T6" fmla="*/ 44 w 398"/>
                <a:gd name="T7" fmla="*/ 712 h 1278"/>
                <a:gd name="T8" fmla="*/ 56 w 398"/>
                <a:gd name="T9" fmla="*/ 712 h 1278"/>
                <a:gd name="T10" fmla="*/ 67 w 398"/>
                <a:gd name="T11" fmla="*/ 712 h 1278"/>
                <a:gd name="T12" fmla="*/ 79 w 398"/>
                <a:gd name="T13" fmla="*/ 712 h 1278"/>
                <a:gd name="T14" fmla="*/ 91 w 398"/>
                <a:gd name="T15" fmla="*/ 712 h 1278"/>
                <a:gd name="T16" fmla="*/ 103 w 398"/>
                <a:gd name="T17" fmla="*/ 712 h 1278"/>
                <a:gd name="T18" fmla="*/ 115 w 398"/>
                <a:gd name="T19" fmla="*/ 712 h 1278"/>
                <a:gd name="T20" fmla="*/ 126 w 398"/>
                <a:gd name="T21" fmla="*/ 712 h 1278"/>
                <a:gd name="T22" fmla="*/ 138 w 398"/>
                <a:gd name="T23" fmla="*/ 712 h 1278"/>
                <a:gd name="T24" fmla="*/ 150 w 398"/>
                <a:gd name="T25" fmla="*/ 712 h 1278"/>
                <a:gd name="T26" fmla="*/ 162 w 398"/>
                <a:gd name="T27" fmla="*/ 712 h 1278"/>
                <a:gd name="T28" fmla="*/ 174 w 398"/>
                <a:gd name="T29" fmla="*/ 712 h 1278"/>
                <a:gd name="T30" fmla="*/ 186 w 398"/>
                <a:gd name="T31" fmla="*/ 712 h 1278"/>
                <a:gd name="T32" fmla="*/ 197 w 398"/>
                <a:gd name="T33" fmla="*/ 712 h 1278"/>
                <a:gd name="T34" fmla="*/ 209 w 398"/>
                <a:gd name="T35" fmla="*/ 712 h 1278"/>
                <a:gd name="T36" fmla="*/ 221 w 398"/>
                <a:gd name="T37" fmla="*/ 712 h 1278"/>
                <a:gd name="T38" fmla="*/ 233 w 398"/>
                <a:gd name="T39" fmla="*/ 712 h 1278"/>
                <a:gd name="T40" fmla="*/ 245 w 398"/>
                <a:gd name="T41" fmla="*/ 712 h 1278"/>
                <a:gd name="T42" fmla="*/ 256 w 398"/>
                <a:gd name="T43" fmla="*/ 712 h 1278"/>
                <a:gd name="T44" fmla="*/ 268 w 398"/>
                <a:gd name="T45" fmla="*/ 712 h 1278"/>
                <a:gd name="T46" fmla="*/ 280 w 398"/>
                <a:gd name="T47" fmla="*/ 708 h 1278"/>
                <a:gd name="T48" fmla="*/ 292 w 398"/>
                <a:gd name="T49" fmla="*/ 704 h 1278"/>
                <a:gd name="T50" fmla="*/ 300 w 398"/>
                <a:gd name="T51" fmla="*/ 657 h 1278"/>
                <a:gd name="T52" fmla="*/ 304 w 398"/>
                <a:gd name="T53" fmla="*/ 602 h 1278"/>
                <a:gd name="T54" fmla="*/ 312 w 398"/>
                <a:gd name="T55" fmla="*/ 716 h 1278"/>
                <a:gd name="T56" fmla="*/ 315 w 398"/>
                <a:gd name="T57" fmla="*/ 983 h 1278"/>
                <a:gd name="T58" fmla="*/ 323 w 398"/>
                <a:gd name="T59" fmla="*/ 1152 h 1278"/>
                <a:gd name="T60" fmla="*/ 327 w 398"/>
                <a:gd name="T61" fmla="*/ 822 h 1278"/>
                <a:gd name="T62" fmla="*/ 335 w 398"/>
                <a:gd name="T63" fmla="*/ 299 h 1278"/>
                <a:gd name="T64" fmla="*/ 339 w 398"/>
                <a:gd name="T65" fmla="*/ 12 h 1278"/>
                <a:gd name="T66" fmla="*/ 347 w 398"/>
                <a:gd name="T67" fmla="*/ 374 h 1278"/>
                <a:gd name="T68" fmla="*/ 351 w 398"/>
                <a:gd name="T69" fmla="*/ 1105 h 1278"/>
                <a:gd name="T70" fmla="*/ 359 w 398"/>
                <a:gd name="T71" fmla="*/ 1278 h 1278"/>
                <a:gd name="T72" fmla="*/ 363 w 398"/>
                <a:gd name="T73" fmla="*/ 932 h 1278"/>
                <a:gd name="T74" fmla="*/ 371 w 398"/>
                <a:gd name="T75" fmla="*/ 598 h 1278"/>
                <a:gd name="T76" fmla="*/ 375 w 398"/>
                <a:gd name="T77" fmla="*/ 456 h 1278"/>
                <a:gd name="T78" fmla="*/ 382 w 398"/>
                <a:gd name="T79" fmla="*/ 558 h 1278"/>
                <a:gd name="T80" fmla="*/ 386 w 398"/>
                <a:gd name="T81" fmla="*/ 743 h 1278"/>
                <a:gd name="T82" fmla="*/ 394 w 398"/>
                <a:gd name="T83" fmla="*/ 814 h 12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398" h="1278">
                  <a:moveTo>
                    <a:pt x="0" y="712"/>
                  </a:moveTo>
                  <a:lnTo>
                    <a:pt x="4" y="712"/>
                  </a:lnTo>
                  <a:lnTo>
                    <a:pt x="8" y="712"/>
                  </a:lnTo>
                  <a:lnTo>
                    <a:pt x="12" y="712"/>
                  </a:lnTo>
                  <a:lnTo>
                    <a:pt x="16" y="712"/>
                  </a:lnTo>
                  <a:lnTo>
                    <a:pt x="20" y="712"/>
                  </a:lnTo>
                  <a:lnTo>
                    <a:pt x="24" y="712"/>
                  </a:lnTo>
                  <a:lnTo>
                    <a:pt x="28" y="712"/>
                  </a:lnTo>
                  <a:lnTo>
                    <a:pt x="32" y="712"/>
                  </a:lnTo>
                  <a:lnTo>
                    <a:pt x="36" y="712"/>
                  </a:lnTo>
                  <a:lnTo>
                    <a:pt x="40" y="712"/>
                  </a:lnTo>
                  <a:lnTo>
                    <a:pt x="44" y="712"/>
                  </a:lnTo>
                  <a:lnTo>
                    <a:pt x="48" y="712"/>
                  </a:lnTo>
                  <a:lnTo>
                    <a:pt x="52" y="712"/>
                  </a:lnTo>
                  <a:lnTo>
                    <a:pt x="56" y="712"/>
                  </a:lnTo>
                  <a:lnTo>
                    <a:pt x="60" y="712"/>
                  </a:lnTo>
                  <a:lnTo>
                    <a:pt x="63" y="712"/>
                  </a:lnTo>
                  <a:lnTo>
                    <a:pt x="67" y="712"/>
                  </a:lnTo>
                  <a:lnTo>
                    <a:pt x="71" y="712"/>
                  </a:lnTo>
                  <a:lnTo>
                    <a:pt x="75" y="712"/>
                  </a:lnTo>
                  <a:lnTo>
                    <a:pt x="79" y="712"/>
                  </a:lnTo>
                  <a:lnTo>
                    <a:pt x="83" y="712"/>
                  </a:lnTo>
                  <a:lnTo>
                    <a:pt x="87" y="712"/>
                  </a:lnTo>
                  <a:lnTo>
                    <a:pt x="91" y="712"/>
                  </a:lnTo>
                  <a:lnTo>
                    <a:pt x="95" y="712"/>
                  </a:lnTo>
                  <a:lnTo>
                    <a:pt x="99" y="712"/>
                  </a:lnTo>
                  <a:lnTo>
                    <a:pt x="103" y="712"/>
                  </a:lnTo>
                  <a:lnTo>
                    <a:pt x="107" y="712"/>
                  </a:lnTo>
                  <a:lnTo>
                    <a:pt x="111" y="712"/>
                  </a:lnTo>
                  <a:lnTo>
                    <a:pt x="115" y="712"/>
                  </a:lnTo>
                  <a:lnTo>
                    <a:pt x="119" y="712"/>
                  </a:lnTo>
                  <a:lnTo>
                    <a:pt x="123" y="712"/>
                  </a:lnTo>
                  <a:lnTo>
                    <a:pt x="126" y="712"/>
                  </a:lnTo>
                  <a:lnTo>
                    <a:pt x="130" y="712"/>
                  </a:lnTo>
                  <a:lnTo>
                    <a:pt x="134" y="712"/>
                  </a:lnTo>
                  <a:lnTo>
                    <a:pt x="138" y="712"/>
                  </a:lnTo>
                  <a:lnTo>
                    <a:pt x="142" y="712"/>
                  </a:lnTo>
                  <a:lnTo>
                    <a:pt x="146" y="712"/>
                  </a:lnTo>
                  <a:lnTo>
                    <a:pt x="150" y="712"/>
                  </a:lnTo>
                  <a:lnTo>
                    <a:pt x="154" y="712"/>
                  </a:lnTo>
                  <a:lnTo>
                    <a:pt x="158" y="712"/>
                  </a:lnTo>
                  <a:lnTo>
                    <a:pt x="162" y="712"/>
                  </a:lnTo>
                  <a:lnTo>
                    <a:pt x="166" y="712"/>
                  </a:lnTo>
                  <a:lnTo>
                    <a:pt x="170" y="712"/>
                  </a:lnTo>
                  <a:lnTo>
                    <a:pt x="174" y="712"/>
                  </a:lnTo>
                  <a:lnTo>
                    <a:pt x="178" y="712"/>
                  </a:lnTo>
                  <a:lnTo>
                    <a:pt x="182" y="712"/>
                  </a:lnTo>
                  <a:lnTo>
                    <a:pt x="186" y="712"/>
                  </a:lnTo>
                  <a:lnTo>
                    <a:pt x="189" y="712"/>
                  </a:lnTo>
                  <a:lnTo>
                    <a:pt x="193" y="712"/>
                  </a:lnTo>
                  <a:lnTo>
                    <a:pt x="197" y="712"/>
                  </a:lnTo>
                  <a:lnTo>
                    <a:pt x="201" y="712"/>
                  </a:lnTo>
                  <a:lnTo>
                    <a:pt x="205" y="712"/>
                  </a:lnTo>
                  <a:lnTo>
                    <a:pt x="209" y="712"/>
                  </a:lnTo>
                  <a:lnTo>
                    <a:pt x="213" y="712"/>
                  </a:lnTo>
                  <a:lnTo>
                    <a:pt x="217" y="712"/>
                  </a:lnTo>
                  <a:lnTo>
                    <a:pt x="221" y="712"/>
                  </a:lnTo>
                  <a:lnTo>
                    <a:pt x="225" y="712"/>
                  </a:lnTo>
                  <a:lnTo>
                    <a:pt x="229" y="712"/>
                  </a:lnTo>
                  <a:lnTo>
                    <a:pt x="233" y="712"/>
                  </a:lnTo>
                  <a:lnTo>
                    <a:pt x="237" y="712"/>
                  </a:lnTo>
                  <a:lnTo>
                    <a:pt x="241" y="712"/>
                  </a:lnTo>
                  <a:lnTo>
                    <a:pt x="245" y="712"/>
                  </a:lnTo>
                  <a:lnTo>
                    <a:pt x="249" y="712"/>
                  </a:lnTo>
                  <a:lnTo>
                    <a:pt x="252" y="712"/>
                  </a:lnTo>
                  <a:lnTo>
                    <a:pt x="256" y="712"/>
                  </a:lnTo>
                  <a:lnTo>
                    <a:pt x="260" y="712"/>
                  </a:lnTo>
                  <a:lnTo>
                    <a:pt x="264" y="712"/>
                  </a:lnTo>
                  <a:lnTo>
                    <a:pt x="268" y="712"/>
                  </a:lnTo>
                  <a:lnTo>
                    <a:pt x="272" y="712"/>
                  </a:lnTo>
                  <a:lnTo>
                    <a:pt x="276" y="712"/>
                  </a:lnTo>
                  <a:lnTo>
                    <a:pt x="280" y="708"/>
                  </a:lnTo>
                  <a:lnTo>
                    <a:pt x="284" y="708"/>
                  </a:lnTo>
                  <a:lnTo>
                    <a:pt x="288" y="708"/>
                  </a:lnTo>
                  <a:lnTo>
                    <a:pt x="292" y="704"/>
                  </a:lnTo>
                  <a:lnTo>
                    <a:pt x="296" y="700"/>
                  </a:lnTo>
                  <a:lnTo>
                    <a:pt x="296" y="676"/>
                  </a:lnTo>
                  <a:lnTo>
                    <a:pt x="300" y="657"/>
                  </a:lnTo>
                  <a:lnTo>
                    <a:pt x="300" y="633"/>
                  </a:lnTo>
                  <a:lnTo>
                    <a:pt x="304" y="613"/>
                  </a:lnTo>
                  <a:lnTo>
                    <a:pt x="304" y="602"/>
                  </a:lnTo>
                  <a:lnTo>
                    <a:pt x="308" y="598"/>
                  </a:lnTo>
                  <a:lnTo>
                    <a:pt x="308" y="653"/>
                  </a:lnTo>
                  <a:lnTo>
                    <a:pt x="312" y="716"/>
                  </a:lnTo>
                  <a:lnTo>
                    <a:pt x="312" y="794"/>
                  </a:lnTo>
                  <a:lnTo>
                    <a:pt x="315" y="889"/>
                  </a:lnTo>
                  <a:lnTo>
                    <a:pt x="315" y="983"/>
                  </a:lnTo>
                  <a:lnTo>
                    <a:pt x="319" y="1065"/>
                  </a:lnTo>
                  <a:lnTo>
                    <a:pt x="319" y="1124"/>
                  </a:lnTo>
                  <a:lnTo>
                    <a:pt x="323" y="1152"/>
                  </a:lnTo>
                  <a:lnTo>
                    <a:pt x="323" y="1073"/>
                  </a:lnTo>
                  <a:lnTo>
                    <a:pt x="327" y="967"/>
                  </a:lnTo>
                  <a:lnTo>
                    <a:pt x="327" y="822"/>
                  </a:lnTo>
                  <a:lnTo>
                    <a:pt x="331" y="653"/>
                  </a:lnTo>
                  <a:lnTo>
                    <a:pt x="331" y="472"/>
                  </a:lnTo>
                  <a:lnTo>
                    <a:pt x="335" y="299"/>
                  </a:lnTo>
                  <a:lnTo>
                    <a:pt x="335" y="51"/>
                  </a:lnTo>
                  <a:lnTo>
                    <a:pt x="339" y="0"/>
                  </a:lnTo>
                  <a:lnTo>
                    <a:pt x="339" y="12"/>
                  </a:lnTo>
                  <a:lnTo>
                    <a:pt x="343" y="83"/>
                  </a:lnTo>
                  <a:lnTo>
                    <a:pt x="343" y="205"/>
                  </a:lnTo>
                  <a:lnTo>
                    <a:pt x="347" y="374"/>
                  </a:lnTo>
                  <a:lnTo>
                    <a:pt x="347" y="767"/>
                  </a:lnTo>
                  <a:lnTo>
                    <a:pt x="351" y="951"/>
                  </a:lnTo>
                  <a:lnTo>
                    <a:pt x="351" y="1105"/>
                  </a:lnTo>
                  <a:lnTo>
                    <a:pt x="355" y="1211"/>
                  </a:lnTo>
                  <a:lnTo>
                    <a:pt x="355" y="1270"/>
                  </a:lnTo>
                  <a:lnTo>
                    <a:pt x="359" y="1278"/>
                  </a:lnTo>
                  <a:lnTo>
                    <a:pt x="359" y="1238"/>
                  </a:lnTo>
                  <a:lnTo>
                    <a:pt x="363" y="1160"/>
                  </a:lnTo>
                  <a:lnTo>
                    <a:pt x="363" y="932"/>
                  </a:lnTo>
                  <a:lnTo>
                    <a:pt x="367" y="810"/>
                  </a:lnTo>
                  <a:lnTo>
                    <a:pt x="367" y="696"/>
                  </a:lnTo>
                  <a:lnTo>
                    <a:pt x="371" y="598"/>
                  </a:lnTo>
                  <a:lnTo>
                    <a:pt x="371" y="523"/>
                  </a:lnTo>
                  <a:lnTo>
                    <a:pt x="375" y="476"/>
                  </a:lnTo>
                  <a:lnTo>
                    <a:pt x="375" y="456"/>
                  </a:lnTo>
                  <a:lnTo>
                    <a:pt x="378" y="480"/>
                  </a:lnTo>
                  <a:lnTo>
                    <a:pt x="378" y="515"/>
                  </a:lnTo>
                  <a:lnTo>
                    <a:pt x="382" y="558"/>
                  </a:lnTo>
                  <a:lnTo>
                    <a:pt x="382" y="606"/>
                  </a:lnTo>
                  <a:lnTo>
                    <a:pt x="386" y="657"/>
                  </a:lnTo>
                  <a:lnTo>
                    <a:pt x="386" y="743"/>
                  </a:lnTo>
                  <a:lnTo>
                    <a:pt x="390" y="775"/>
                  </a:lnTo>
                  <a:lnTo>
                    <a:pt x="390" y="798"/>
                  </a:lnTo>
                  <a:lnTo>
                    <a:pt x="394" y="814"/>
                  </a:lnTo>
                  <a:lnTo>
                    <a:pt x="394" y="822"/>
                  </a:lnTo>
                  <a:lnTo>
                    <a:pt x="398" y="818"/>
                  </a:lnTo>
                </a:path>
              </a:pathLst>
            </a:custGeom>
            <a:noFill/>
            <a:ln w="19050" cmpd="sng">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212" name="Freeform 116">
              <a:extLst>
                <a:ext uri="{FF2B5EF4-FFF2-40B4-BE49-F238E27FC236}">
                  <a16:creationId xmlns:a16="http://schemas.microsoft.com/office/drawing/2014/main" id="{2E50EE84-601A-41BF-9C55-434EC1CBE346}"/>
                </a:ext>
              </a:extLst>
            </p:cNvPr>
            <p:cNvSpPr>
              <a:spLocks/>
            </p:cNvSpPr>
            <p:nvPr/>
          </p:nvSpPr>
          <p:spPr bwMode="auto">
            <a:xfrm>
              <a:off x="2893" y="2968"/>
              <a:ext cx="449" cy="173"/>
            </a:xfrm>
            <a:custGeom>
              <a:avLst/>
              <a:gdLst>
                <a:gd name="T0" fmla="*/ 4 w 449"/>
                <a:gd name="T1" fmla="*/ 133 h 173"/>
                <a:gd name="T2" fmla="*/ 8 w 449"/>
                <a:gd name="T3" fmla="*/ 67 h 173"/>
                <a:gd name="T4" fmla="*/ 16 w 449"/>
                <a:gd name="T5" fmla="*/ 12 h 173"/>
                <a:gd name="T6" fmla="*/ 20 w 449"/>
                <a:gd name="T7" fmla="*/ 8 h 173"/>
                <a:gd name="T8" fmla="*/ 28 w 449"/>
                <a:gd name="T9" fmla="*/ 43 h 173"/>
                <a:gd name="T10" fmla="*/ 32 w 449"/>
                <a:gd name="T11" fmla="*/ 86 h 173"/>
                <a:gd name="T12" fmla="*/ 40 w 449"/>
                <a:gd name="T13" fmla="*/ 82 h 173"/>
                <a:gd name="T14" fmla="*/ 47 w 449"/>
                <a:gd name="T15" fmla="*/ 67 h 173"/>
                <a:gd name="T16" fmla="*/ 51 w 449"/>
                <a:gd name="T17" fmla="*/ 55 h 173"/>
                <a:gd name="T18" fmla="*/ 67 w 449"/>
                <a:gd name="T19" fmla="*/ 67 h 173"/>
                <a:gd name="T20" fmla="*/ 75 w 449"/>
                <a:gd name="T21" fmla="*/ 71 h 173"/>
                <a:gd name="T22" fmla="*/ 87 w 449"/>
                <a:gd name="T23" fmla="*/ 63 h 173"/>
                <a:gd name="T24" fmla="*/ 99 w 449"/>
                <a:gd name="T25" fmla="*/ 63 h 173"/>
                <a:gd name="T26" fmla="*/ 110 w 449"/>
                <a:gd name="T27" fmla="*/ 67 h 173"/>
                <a:gd name="T28" fmla="*/ 122 w 449"/>
                <a:gd name="T29" fmla="*/ 67 h 173"/>
                <a:gd name="T30" fmla="*/ 134 w 449"/>
                <a:gd name="T31" fmla="*/ 67 h 173"/>
                <a:gd name="T32" fmla="*/ 146 w 449"/>
                <a:gd name="T33" fmla="*/ 67 h 173"/>
                <a:gd name="T34" fmla="*/ 158 w 449"/>
                <a:gd name="T35" fmla="*/ 67 h 173"/>
                <a:gd name="T36" fmla="*/ 169 w 449"/>
                <a:gd name="T37" fmla="*/ 67 h 173"/>
                <a:gd name="T38" fmla="*/ 181 w 449"/>
                <a:gd name="T39" fmla="*/ 67 h 173"/>
                <a:gd name="T40" fmla="*/ 193 w 449"/>
                <a:gd name="T41" fmla="*/ 67 h 173"/>
                <a:gd name="T42" fmla="*/ 205 w 449"/>
                <a:gd name="T43" fmla="*/ 67 h 173"/>
                <a:gd name="T44" fmla="*/ 217 w 449"/>
                <a:gd name="T45" fmla="*/ 67 h 173"/>
                <a:gd name="T46" fmla="*/ 229 w 449"/>
                <a:gd name="T47" fmla="*/ 67 h 173"/>
                <a:gd name="T48" fmla="*/ 240 w 449"/>
                <a:gd name="T49" fmla="*/ 67 h 173"/>
                <a:gd name="T50" fmla="*/ 252 w 449"/>
                <a:gd name="T51" fmla="*/ 67 h 173"/>
                <a:gd name="T52" fmla="*/ 264 w 449"/>
                <a:gd name="T53" fmla="*/ 67 h 173"/>
                <a:gd name="T54" fmla="*/ 276 w 449"/>
                <a:gd name="T55" fmla="*/ 67 h 173"/>
                <a:gd name="T56" fmla="*/ 288 w 449"/>
                <a:gd name="T57" fmla="*/ 67 h 173"/>
                <a:gd name="T58" fmla="*/ 299 w 449"/>
                <a:gd name="T59" fmla="*/ 67 h 173"/>
                <a:gd name="T60" fmla="*/ 311 w 449"/>
                <a:gd name="T61" fmla="*/ 67 h 173"/>
                <a:gd name="T62" fmla="*/ 323 w 449"/>
                <a:gd name="T63" fmla="*/ 67 h 173"/>
                <a:gd name="T64" fmla="*/ 335 w 449"/>
                <a:gd name="T65" fmla="*/ 67 h 173"/>
                <a:gd name="T66" fmla="*/ 347 w 449"/>
                <a:gd name="T67" fmla="*/ 67 h 173"/>
                <a:gd name="T68" fmla="*/ 358 w 449"/>
                <a:gd name="T69" fmla="*/ 67 h 173"/>
                <a:gd name="T70" fmla="*/ 370 w 449"/>
                <a:gd name="T71" fmla="*/ 67 h 173"/>
                <a:gd name="T72" fmla="*/ 382 w 449"/>
                <a:gd name="T73" fmla="*/ 67 h 173"/>
                <a:gd name="T74" fmla="*/ 394 w 449"/>
                <a:gd name="T75" fmla="*/ 67 h 173"/>
                <a:gd name="T76" fmla="*/ 406 w 449"/>
                <a:gd name="T77" fmla="*/ 67 h 173"/>
                <a:gd name="T78" fmla="*/ 418 w 449"/>
                <a:gd name="T79" fmla="*/ 67 h 173"/>
                <a:gd name="T80" fmla="*/ 429 w 449"/>
                <a:gd name="T81" fmla="*/ 67 h 173"/>
                <a:gd name="T82" fmla="*/ 441 w 449"/>
                <a:gd name="T83" fmla="*/ 67 h 1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49" h="173">
                  <a:moveTo>
                    <a:pt x="0" y="173"/>
                  </a:moveTo>
                  <a:lnTo>
                    <a:pt x="0" y="153"/>
                  </a:lnTo>
                  <a:lnTo>
                    <a:pt x="4" y="133"/>
                  </a:lnTo>
                  <a:lnTo>
                    <a:pt x="4" y="110"/>
                  </a:lnTo>
                  <a:lnTo>
                    <a:pt x="8" y="86"/>
                  </a:lnTo>
                  <a:lnTo>
                    <a:pt x="8" y="67"/>
                  </a:lnTo>
                  <a:lnTo>
                    <a:pt x="12" y="43"/>
                  </a:lnTo>
                  <a:lnTo>
                    <a:pt x="12" y="23"/>
                  </a:lnTo>
                  <a:lnTo>
                    <a:pt x="16" y="12"/>
                  </a:lnTo>
                  <a:lnTo>
                    <a:pt x="16" y="0"/>
                  </a:lnTo>
                  <a:lnTo>
                    <a:pt x="20" y="0"/>
                  </a:lnTo>
                  <a:lnTo>
                    <a:pt x="20" y="8"/>
                  </a:lnTo>
                  <a:lnTo>
                    <a:pt x="24" y="16"/>
                  </a:lnTo>
                  <a:lnTo>
                    <a:pt x="24" y="27"/>
                  </a:lnTo>
                  <a:lnTo>
                    <a:pt x="28" y="43"/>
                  </a:lnTo>
                  <a:lnTo>
                    <a:pt x="28" y="67"/>
                  </a:lnTo>
                  <a:lnTo>
                    <a:pt x="32" y="78"/>
                  </a:lnTo>
                  <a:lnTo>
                    <a:pt x="32" y="86"/>
                  </a:lnTo>
                  <a:lnTo>
                    <a:pt x="40" y="94"/>
                  </a:lnTo>
                  <a:lnTo>
                    <a:pt x="36" y="94"/>
                  </a:lnTo>
                  <a:lnTo>
                    <a:pt x="40" y="82"/>
                  </a:lnTo>
                  <a:lnTo>
                    <a:pt x="43" y="78"/>
                  </a:lnTo>
                  <a:lnTo>
                    <a:pt x="43" y="71"/>
                  </a:lnTo>
                  <a:lnTo>
                    <a:pt x="47" y="67"/>
                  </a:lnTo>
                  <a:lnTo>
                    <a:pt x="47" y="63"/>
                  </a:lnTo>
                  <a:lnTo>
                    <a:pt x="55" y="55"/>
                  </a:lnTo>
                  <a:lnTo>
                    <a:pt x="51" y="55"/>
                  </a:lnTo>
                  <a:lnTo>
                    <a:pt x="55" y="55"/>
                  </a:lnTo>
                  <a:lnTo>
                    <a:pt x="59" y="59"/>
                  </a:lnTo>
                  <a:lnTo>
                    <a:pt x="67" y="67"/>
                  </a:lnTo>
                  <a:lnTo>
                    <a:pt x="67" y="71"/>
                  </a:lnTo>
                  <a:lnTo>
                    <a:pt x="71" y="71"/>
                  </a:lnTo>
                  <a:lnTo>
                    <a:pt x="75" y="71"/>
                  </a:lnTo>
                  <a:lnTo>
                    <a:pt x="79" y="67"/>
                  </a:lnTo>
                  <a:lnTo>
                    <a:pt x="83" y="67"/>
                  </a:lnTo>
                  <a:lnTo>
                    <a:pt x="87" y="63"/>
                  </a:lnTo>
                  <a:lnTo>
                    <a:pt x="91" y="63"/>
                  </a:lnTo>
                  <a:lnTo>
                    <a:pt x="95" y="63"/>
                  </a:lnTo>
                  <a:lnTo>
                    <a:pt x="99" y="63"/>
                  </a:lnTo>
                  <a:lnTo>
                    <a:pt x="103" y="63"/>
                  </a:lnTo>
                  <a:lnTo>
                    <a:pt x="106" y="63"/>
                  </a:lnTo>
                  <a:lnTo>
                    <a:pt x="110" y="67"/>
                  </a:lnTo>
                  <a:lnTo>
                    <a:pt x="114" y="67"/>
                  </a:lnTo>
                  <a:lnTo>
                    <a:pt x="118" y="67"/>
                  </a:lnTo>
                  <a:lnTo>
                    <a:pt x="122" y="67"/>
                  </a:lnTo>
                  <a:lnTo>
                    <a:pt x="126" y="67"/>
                  </a:lnTo>
                  <a:lnTo>
                    <a:pt x="130" y="67"/>
                  </a:lnTo>
                  <a:lnTo>
                    <a:pt x="134" y="67"/>
                  </a:lnTo>
                  <a:lnTo>
                    <a:pt x="138" y="67"/>
                  </a:lnTo>
                  <a:lnTo>
                    <a:pt x="142" y="67"/>
                  </a:lnTo>
                  <a:lnTo>
                    <a:pt x="146" y="67"/>
                  </a:lnTo>
                  <a:lnTo>
                    <a:pt x="150" y="67"/>
                  </a:lnTo>
                  <a:lnTo>
                    <a:pt x="154" y="67"/>
                  </a:lnTo>
                  <a:lnTo>
                    <a:pt x="158" y="67"/>
                  </a:lnTo>
                  <a:lnTo>
                    <a:pt x="162" y="67"/>
                  </a:lnTo>
                  <a:lnTo>
                    <a:pt x="166" y="67"/>
                  </a:lnTo>
                  <a:lnTo>
                    <a:pt x="169" y="67"/>
                  </a:lnTo>
                  <a:lnTo>
                    <a:pt x="173" y="67"/>
                  </a:lnTo>
                  <a:lnTo>
                    <a:pt x="177" y="67"/>
                  </a:lnTo>
                  <a:lnTo>
                    <a:pt x="181" y="67"/>
                  </a:lnTo>
                  <a:lnTo>
                    <a:pt x="185" y="67"/>
                  </a:lnTo>
                  <a:lnTo>
                    <a:pt x="189" y="67"/>
                  </a:lnTo>
                  <a:lnTo>
                    <a:pt x="193" y="67"/>
                  </a:lnTo>
                  <a:lnTo>
                    <a:pt x="197" y="67"/>
                  </a:lnTo>
                  <a:lnTo>
                    <a:pt x="201" y="67"/>
                  </a:lnTo>
                  <a:lnTo>
                    <a:pt x="205" y="67"/>
                  </a:lnTo>
                  <a:lnTo>
                    <a:pt x="209" y="67"/>
                  </a:lnTo>
                  <a:lnTo>
                    <a:pt x="213" y="67"/>
                  </a:lnTo>
                  <a:lnTo>
                    <a:pt x="217" y="67"/>
                  </a:lnTo>
                  <a:lnTo>
                    <a:pt x="221" y="67"/>
                  </a:lnTo>
                  <a:lnTo>
                    <a:pt x="225" y="67"/>
                  </a:lnTo>
                  <a:lnTo>
                    <a:pt x="229" y="67"/>
                  </a:lnTo>
                  <a:lnTo>
                    <a:pt x="232" y="67"/>
                  </a:lnTo>
                  <a:lnTo>
                    <a:pt x="236" y="67"/>
                  </a:lnTo>
                  <a:lnTo>
                    <a:pt x="240" y="67"/>
                  </a:lnTo>
                  <a:lnTo>
                    <a:pt x="244" y="67"/>
                  </a:lnTo>
                  <a:lnTo>
                    <a:pt x="248" y="67"/>
                  </a:lnTo>
                  <a:lnTo>
                    <a:pt x="252" y="67"/>
                  </a:lnTo>
                  <a:lnTo>
                    <a:pt x="256" y="67"/>
                  </a:lnTo>
                  <a:lnTo>
                    <a:pt x="260" y="67"/>
                  </a:lnTo>
                  <a:lnTo>
                    <a:pt x="264" y="67"/>
                  </a:lnTo>
                  <a:lnTo>
                    <a:pt x="268" y="67"/>
                  </a:lnTo>
                  <a:lnTo>
                    <a:pt x="272" y="67"/>
                  </a:lnTo>
                  <a:lnTo>
                    <a:pt x="276" y="67"/>
                  </a:lnTo>
                  <a:lnTo>
                    <a:pt x="280" y="67"/>
                  </a:lnTo>
                  <a:lnTo>
                    <a:pt x="284" y="67"/>
                  </a:lnTo>
                  <a:lnTo>
                    <a:pt x="288" y="67"/>
                  </a:lnTo>
                  <a:lnTo>
                    <a:pt x="292" y="67"/>
                  </a:lnTo>
                  <a:lnTo>
                    <a:pt x="295" y="67"/>
                  </a:lnTo>
                  <a:lnTo>
                    <a:pt x="299" y="67"/>
                  </a:lnTo>
                  <a:lnTo>
                    <a:pt x="303" y="67"/>
                  </a:lnTo>
                  <a:lnTo>
                    <a:pt x="307" y="67"/>
                  </a:lnTo>
                  <a:lnTo>
                    <a:pt x="311" y="67"/>
                  </a:lnTo>
                  <a:lnTo>
                    <a:pt x="315" y="67"/>
                  </a:lnTo>
                  <a:lnTo>
                    <a:pt x="319" y="67"/>
                  </a:lnTo>
                  <a:lnTo>
                    <a:pt x="323" y="67"/>
                  </a:lnTo>
                  <a:lnTo>
                    <a:pt x="327" y="67"/>
                  </a:lnTo>
                  <a:lnTo>
                    <a:pt x="331" y="67"/>
                  </a:lnTo>
                  <a:lnTo>
                    <a:pt x="335" y="67"/>
                  </a:lnTo>
                  <a:lnTo>
                    <a:pt x="339" y="67"/>
                  </a:lnTo>
                  <a:lnTo>
                    <a:pt x="343" y="67"/>
                  </a:lnTo>
                  <a:lnTo>
                    <a:pt x="347" y="67"/>
                  </a:lnTo>
                  <a:lnTo>
                    <a:pt x="351" y="67"/>
                  </a:lnTo>
                  <a:lnTo>
                    <a:pt x="355" y="67"/>
                  </a:lnTo>
                  <a:lnTo>
                    <a:pt x="358" y="67"/>
                  </a:lnTo>
                  <a:lnTo>
                    <a:pt x="362" y="67"/>
                  </a:lnTo>
                  <a:lnTo>
                    <a:pt x="366" y="67"/>
                  </a:lnTo>
                  <a:lnTo>
                    <a:pt x="370" y="67"/>
                  </a:lnTo>
                  <a:lnTo>
                    <a:pt x="374" y="67"/>
                  </a:lnTo>
                  <a:lnTo>
                    <a:pt x="378" y="67"/>
                  </a:lnTo>
                  <a:lnTo>
                    <a:pt x="382" y="67"/>
                  </a:lnTo>
                  <a:lnTo>
                    <a:pt x="386" y="67"/>
                  </a:lnTo>
                  <a:lnTo>
                    <a:pt x="390" y="67"/>
                  </a:lnTo>
                  <a:lnTo>
                    <a:pt x="394" y="67"/>
                  </a:lnTo>
                  <a:lnTo>
                    <a:pt x="398" y="67"/>
                  </a:lnTo>
                  <a:lnTo>
                    <a:pt x="402" y="67"/>
                  </a:lnTo>
                  <a:lnTo>
                    <a:pt x="406" y="67"/>
                  </a:lnTo>
                  <a:lnTo>
                    <a:pt x="410" y="67"/>
                  </a:lnTo>
                  <a:lnTo>
                    <a:pt x="414" y="67"/>
                  </a:lnTo>
                  <a:lnTo>
                    <a:pt x="418" y="67"/>
                  </a:lnTo>
                  <a:lnTo>
                    <a:pt x="421" y="67"/>
                  </a:lnTo>
                  <a:lnTo>
                    <a:pt x="425" y="67"/>
                  </a:lnTo>
                  <a:lnTo>
                    <a:pt x="429" y="67"/>
                  </a:lnTo>
                  <a:lnTo>
                    <a:pt x="433" y="67"/>
                  </a:lnTo>
                  <a:lnTo>
                    <a:pt x="437" y="67"/>
                  </a:lnTo>
                  <a:lnTo>
                    <a:pt x="441" y="67"/>
                  </a:lnTo>
                  <a:lnTo>
                    <a:pt x="445" y="67"/>
                  </a:lnTo>
                  <a:lnTo>
                    <a:pt x="449" y="67"/>
                  </a:lnTo>
                </a:path>
              </a:pathLst>
            </a:custGeom>
            <a:noFill/>
            <a:ln w="0">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213" name="Freeform 117">
              <a:extLst>
                <a:ext uri="{FF2B5EF4-FFF2-40B4-BE49-F238E27FC236}">
                  <a16:creationId xmlns:a16="http://schemas.microsoft.com/office/drawing/2014/main" id="{59BCD471-6051-4DAA-BA0D-64D2C8D254F2}"/>
                </a:ext>
              </a:extLst>
            </p:cNvPr>
            <p:cNvSpPr>
              <a:spLocks/>
            </p:cNvSpPr>
            <p:nvPr/>
          </p:nvSpPr>
          <p:spPr bwMode="auto">
            <a:xfrm>
              <a:off x="3342" y="3035"/>
              <a:ext cx="500" cy="1"/>
            </a:xfrm>
            <a:custGeom>
              <a:avLst/>
              <a:gdLst>
                <a:gd name="T0" fmla="*/ 8 w 500"/>
                <a:gd name="T1" fmla="*/ 20 w 500"/>
                <a:gd name="T2" fmla="*/ 32 w 500"/>
                <a:gd name="T3" fmla="*/ 43 w 500"/>
                <a:gd name="T4" fmla="*/ 55 w 500"/>
                <a:gd name="T5" fmla="*/ 67 w 500"/>
                <a:gd name="T6" fmla="*/ 79 w 500"/>
                <a:gd name="T7" fmla="*/ 91 w 500"/>
                <a:gd name="T8" fmla="*/ 102 w 500"/>
                <a:gd name="T9" fmla="*/ 114 w 500"/>
                <a:gd name="T10" fmla="*/ 126 w 500"/>
                <a:gd name="T11" fmla="*/ 138 w 500"/>
                <a:gd name="T12" fmla="*/ 150 w 500"/>
                <a:gd name="T13" fmla="*/ 161 w 500"/>
                <a:gd name="T14" fmla="*/ 173 w 500"/>
                <a:gd name="T15" fmla="*/ 185 w 500"/>
                <a:gd name="T16" fmla="*/ 197 w 500"/>
                <a:gd name="T17" fmla="*/ 209 w 500"/>
                <a:gd name="T18" fmla="*/ 221 w 500"/>
                <a:gd name="T19" fmla="*/ 232 w 500"/>
                <a:gd name="T20" fmla="*/ 244 w 500"/>
                <a:gd name="T21" fmla="*/ 256 w 500"/>
                <a:gd name="T22" fmla="*/ 268 w 500"/>
                <a:gd name="T23" fmla="*/ 280 w 500"/>
                <a:gd name="T24" fmla="*/ 291 w 500"/>
                <a:gd name="T25" fmla="*/ 303 w 500"/>
                <a:gd name="T26" fmla="*/ 315 w 500"/>
                <a:gd name="T27" fmla="*/ 327 w 500"/>
                <a:gd name="T28" fmla="*/ 339 w 500"/>
                <a:gd name="T29" fmla="*/ 350 w 500"/>
                <a:gd name="T30" fmla="*/ 362 w 500"/>
                <a:gd name="T31" fmla="*/ 374 w 500"/>
                <a:gd name="T32" fmla="*/ 386 w 500"/>
                <a:gd name="T33" fmla="*/ 398 w 500"/>
                <a:gd name="T34" fmla="*/ 410 w 500"/>
                <a:gd name="T35" fmla="*/ 421 w 500"/>
                <a:gd name="T36" fmla="*/ 433 w 500"/>
                <a:gd name="T37" fmla="*/ 445 w 500"/>
                <a:gd name="T38" fmla="*/ 457 w 500"/>
                <a:gd name="T39" fmla="*/ 469 w 500"/>
                <a:gd name="T40" fmla="*/ 480 w 500"/>
                <a:gd name="T41" fmla="*/ 492 w 500"/>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Lst>
              <a:rect l="0" t="0" r="r" b="b"/>
              <a:pathLst>
                <a:path w="500">
                  <a:moveTo>
                    <a:pt x="0" y="0"/>
                  </a:moveTo>
                  <a:lnTo>
                    <a:pt x="4" y="0"/>
                  </a:lnTo>
                  <a:lnTo>
                    <a:pt x="8" y="0"/>
                  </a:lnTo>
                  <a:lnTo>
                    <a:pt x="12" y="0"/>
                  </a:lnTo>
                  <a:lnTo>
                    <a:pt x="16" y="0"/>
                  </a:lnTo>
                  <a:lnTo>
                    <a:pt x="20" y="0"/>
                  </a:lnTo>
                  <a:lnTo>
                    <a:pt x="24" y="0"/>
                  </a:lnTo>
                  <a:lnTo>
                    <a:pt x="28" y="0"/>
                  </a:lnTo>
                  <a:lnTo>
                    <a:pt x="32" y="0"/>
                  </a:lnTo>
                  <a:lnTo>
                    <a:pt x="35" y="0"/>
                  </a:lnTo>
                  <a:lnTo>
                    <a:pt x="39" y="0"/>
                  </a:lnTo>
                  <a:lnTo>
                    <a:pt x="43" y="0"/>
                  </a:lnTo>
                  <a:lnTo>
                    <a:pt x="47" y="0"/>
                  </a:lnTo>
                  <a:lnTo>
                    <a:pt x="51" y="0"/>
                  </a:lnTo>
                  <a:lnTo>
                    <a:pt x="55" y="0"/>
                  </a:lnTo>
                  <a:lnTo>
                    <a:pt x="59" y="0"/>
                  </a:lnTo>
                  <a:lnTo>
                    <a:pt x="63" y="0"/>
                  </a:lnTo>
                  <a:lnTo>
                    <a:pt x="67" y="0"/>
                  </a:lnTo>
                  <a:lnTo>
                    <a:pt x="71" y="0"/>
                  </a:lnTo>
                  <a:lnTo>
                    <a:pt x="75" y="0"/>
                  </a:lnTo>
                  <a:lnTo>
                    <a:pt x="79" y="0"/>
                  </a:lnTo>
                  <a:lnTo>
                    <a:pt x="83" y="0"/>
                  </a:lnTo>
                  <a:lnTo>
                    <a:pt x="87" y="0"/>
                  </a:lnTo>
                  <a:lnTo>
                    <a:pt x="91" y="0"/>
                  </a:lnTo>
                  <a:lnTo>
                    <a:pt x="95" y="0"/>
                  </a:lnTo>
                  <a:lnTo>
                    <a:pt x="98" y="0"/>
                  </a:lnTo>
                  <a:lnTo>
                    <a:pt x="102" y="0"/>
                  </a:lnTo>
                  <a:lnTo>
                    <a:pt x="106" y="0"/>
                  </a:lnTo>
                  <a:lnTo>
                    <a:pt x="110" y="0"/>
                  </a:lnTo>
                  <a:lnTo>
                    <a:pt x="114" y="0"/>
                  </a:lnTo>
                  <a:lnTo>
                    <a:pt x="118" y="0"/>
                  </a:lnTo>
                  <a:lnTo>
                    <a:pt x="122" y="0"/>
                  </a:lnTo>
                  <a:lnTo>
                    <a:pt x="126" y="0"/>
                  </a:lnTo>
                  <a:lnTo>
                    <a:pt x="130" y="0"/>
                  </a:lnTo>
                  <a:lnTo>
                    <a:pt x="134" y="0"/>
                  </a:lnTo>
                  <a:lnTo>
                    <a:pt x="138" y="0"/>
                  </a:lnTo>
                  <a:lnTo>
                    <a:pt x="142" y="0"/>
                  </a:lnTo>
                  <a:lnTo>
                    <a:pt x="146" y="0"/>
                  </a:lnTo>
                  <a:lnTo>
                    <a:pt x="150" y="0"/>
                  </a:lnTo>
                  <a:lnTo>
                    <a:pt x="154" y="0"/>
                  </a:lnTo>
                  <a:lnTo>
                    <a:pt x="158" y="0"/>
                  </a:lnTo>
                  <a:lnTo>
                    <a:pt x="161" y="0"/>
                  </a:lnTo>
                  <a:lnTo>
                    <a:pt x="165" y="0"/>
                  </a:lnTo>
                  <a:lnTo>
                    <a:pt x="169" y="0"/>
                  </a:lnTo>
                  <a:lnTo>
                    <a:pt x="173" y="0"/>
                  </a:lnTo>
                  <a:lnTo>
                    <a:pt x="177" y="0"/>
                  </a:lnTo>
                  <a:lnTo>
                    <a:pt x="181" y="0"/>
                  </a:lnTo>
                  <a:lnTo>
                    <a:pt x="185" y="0"/>
                  </a:lnTo>
                  <a:lnTo>
                    <a:pt x="189" y="0"/>
                  </a:lnTo>
                  <a:lnTo>
                    <a:pt x="193" y="0"/>
                  </a:lnTo>
                  <a:lnTo>
                    <a:pt x="197" y="0"/>
                  </a:lnTo>
                  <a:lnTo>
                    <a:pt x="201" y="0"/>
                  </a:lnTo>
                  <a:lnTo>
                    <a:pt x="205" y="0"/>
                  </a:lnTo>
                  <a:lnTo>
                    <a:pt x="209" y="0"/>
                  </a:lnTo>
                  <a:lnTo>
                    <a:pt x="213" y="0"/>
                  </a:lnTo>
                  <a:lnTo>
                    <a:pt x="217" y="0"/>
                  </a:lnTo>
                  <a:lnTo>
                    <a:pt x="221" y="0"/>
                  </a:lnTo>
                  <a:lnTo>
                    <a:pt x="224" y="0"/>
                  </a:lnTo>
                  <a:lnTo>
                    <a:pt x="228" y="0"/>
                  </a:lnTo>
                  <a:lnTo>
                    <a:pt x="232" y="0"/>
                  </a:lnTo>
                  <a:lnTo>
                    <a:pt x="236" y="0"/>
                  </a:lnTo>
                  <a:lnTo>
                    <a:pt x="240" y="0"/>
                  </a:lnTo>
                  <a:lnTo>
                    <a:pt x="244" y="0"/>
                  </a:lnTo>
                  <a:lnTo>
                    <a:pt x="248" y="0"/>
                  </a:lnTo>
                  <a:lnTo>
                    <a:pt x="252" y="0"/>
                  </a:lnTo>
                  <a:lnTo>
                    <a:pt x="256" y="0"/>
                  </a:lnTo>
                  <a:lnTo>
                    <a:pt x="260" y="0"/>
                  </a:lnTo>
                  <a:lnTo>
                    <a:pt x="264" y="0"/>
                  </a:lnTo>
                  <a:lnTo>
                    <a:pt x="268" y="0"/>
                  </a:lnTo>
                  <a:lnTo>
                    <a:pt x="272" y="0"/>
                  </a:lnTo>
                  <a:lnTo>
                    <a:pt x="276" y="0"/>
                  </a:lnTo>
                  <a:lnTo>
                    <a:pt x="280" y="0"/>
                  </a:lnTo>
                  <a:lnTo>
                    <a:pt x="284" y="0"/>
                  </a:lnTo>
                  <a:lnTo>
                    <a:pt x="287" y="0"/>
                  </a:lnTo>
                  <a:lnTo>
                    <a:pt x="291" y="0"/>
                  </a:lnTo>
                  <a:lnTo>
                    <a:pt x="295" y="0"/>
                  </a:lnTo>
                  <a:lnTo>
                    <a:pt x="299" y="0"/>
                  </a:lnTo>
                  <a:lnTo>
                    <a:pt x="303" y="0"/>
                  </a:lnTo>
                  <a:lnTo>
                    <a:pt x="307" y="0"/>
                  </a:lnTo>
                  <a:lnTo>
                    <a:pt x="311" y="0"/>
                  </a:lnTo>
                  <a:lnTo>
                    <a:pt x="315" y="0"/>
                  </a:lnTo>
                  <a:lnTo>
                    <a:pt x="319" y="0"/>
                  </a:lnTo>
                  <a:lnTo>
                    <a:pt x="323" y="0"/>
                  </a:lnTo>
                  <a:lnTo>
                    <a:pt x="327" y="0"/>
                  </a:lnTo>
                  <a:lnTo>
                    <a:pt x="331" y="0"/>
                  </a:lnTo>
                  <a:lnTo>
                    <a:pt x="335" y="0"/>
                  </a:lnTo>
                  <a:lnTo>
                    <a:pt x="339" y="0"/>
                  </a:lnTo>
                  <a:lnTo>
                    <a:pt x="343" y="0"/>
                  </a:lnTo>
                  <a:lnTo>
                    <a:pt x="347" y="0"/>
                  </a:lnTo>
                  <a:lnTo>
                    <a:pt x="350" y="0"/>
                  </a:lnTo>
                  <a:lnTo>
                    <a:pt x="354" y="0"/>
                  </a:lnTo>
                  <a:lnTo>
                    <a:pt x="358" y="0"/>
                  </a:lnTo>
                  <a:lnTo>
                    <a:pt x="362" y="0"/>
                  </a:lnTo>
                  <a:lnTo>
                    <a:pt x="366" y="0"/>
                  </a:lnTo>
                  <a:lnTo>
                    <a:pt x="370" y="0"/>
                  </a:lnTo>
                  <a:lnTo>
                    <a:pt x="374" y="0"/>
                  </a:lnTo>
                  <a:lnTo>
                    <a:pt x="378" y="0"/>
                  </a:lnTo>
                  <a:lnTo>
                    <a:pt x="382" y="0"/>
                  </a:lnTo>
                  <a:lnTo>
                    <a:pt x="386" y="0"/>
                  </a:lnTo>
                  <a:lnTo>
                    <a:pt x="390" y="0"/>
                  </a:lnTo>
                  <a:lnTo>
                    <a:pt x="394" y="0"/>
                  </a:lnTo>
                  <a:lnTo>
                    <a:pt x="398" y="0"/>
                  </a:lnTo>
                  <a:lnTo>
                    <a:pt x="402" y="0"/>
                  </a:lnTo>
                  <a:lnTo>
                    <a:pt x="406" y="0"/>
                  </a:lnTo>
                  <a:lnTo>
                    <a:pt x="410" y="0"/>
                  </a:lnTo>
                  <a:lnTo>
                    <a:pt x="413" y="0"/>
                  </a:lnTo>
                  <a:lnTo>
                    <a:pt x="417" y="0"/>
                  </a:lnTo>
                  <a:lnTo>
                    <a:pt x="421" y="0"/>
                  </a:lnTo>
                  <a:lnTo>
                    <a:pt x="425" y="0"/>
                  </a:lnTo>
                  <a:lnTo>
                    <a:pt x="429" y="0"/>
                  </a:lnTo>
                  <a:lnTo>
                    <a:pt x="433" y="0"/>
                  </a:lnTo>
                  <a:lnTo>
                    <a:pt x="437" y="0"/>
                  </a:lnTo>
                  <a:lnTo>
                    <a:pt x="441" y="0"/>
                  </a:lnTo>
                  <a:lnTo>
                    <a:pt x="445" y="0"/>
                  </a:lnTo>
                  <a:lnTo>
                    <a:pt x="449" y="0"/>
                  </a:lnTo>
                  <a:lnTo>
                    <a:pt x="453" y="0"/>
                  </a:lnTo>
                  <a:lnTo>
                    <a:pt x="457" y="0"/>
                  </a:lnTo>
                  <a:lnTo>
                    <a:pt x="461" y="0"/>
                  </a:lnTo>
                  <a:lnTo>
                    <a:pt x="465" y="0"/>
                  </a:lnTo>
                  <a:lnTo>
                    <a:pt x="469" y="0"/>
                  </a:lnTo>
                  <a:lnTo>
                    <a:pt x="473" y="0"/>
                  </a:lnTo>
                  <a:lnTo>
                    <a:pt x="476" y="0"/>
                  </a:lnTo>
                  <a:lnTo>
                    <a:pt x="480" y="0"/>
                  </a:lnTo>
                  <a:lnTo>
                    <a:pt x="484" y="0"/>
                  </a:lnTo>
                  <a:lnTo>
                    <a:pt x="488" y="0"/>
                  </a:lnTo>
                  <a:lnTo>
                    <a:pt x="492" y="0"/>
                  </a:lnTo>
                  <a:lnTo>
                    <a:pt x="496" y="0"/>
                  </a:lnTo>
                  <a:lnTo>
                    <a:pt x="500" y="0"/>
                  </a:lnTo>
                </a:path>
              </a:pathLst>
            </a:custGeom>
            <a:noFill/>
            <a:ln w="0">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214" name="Freeform 118">
              <a:extLst>
                <a:ext uri="{FF2B5EF4-FFF2-40B4-BE49-F238E27FC236}">
                  <a16:creationId xmlns:a16="http://schemas.microsoft.com/office/drawing/2014/main" id="{BF3C5D7B-2177-4A48-8E62-69F1F4DC48CF}"/>
                </a:ext>
              </a:extLst>
            </p:cNvPr>
            <p:cNvSpPr>
              <a:spLocks/>
            </p:cNvSpPr>
            <p:nvPr/>
          </p:nvSpPr>
          <p:spPr bwMode="auto">
            <a:xfrm>
              <a:off x="3842" y="3035"/>
              <a:ext cx="358" cy="1"/>
            </a:xfrm>
            <a:custGeom>
              <a:avLst/>
              <a:gdLst>
                <a:gd name="T0" fmla="*/ 4 w 358"/>
                <a:gd name="T1" fmla="*/ 12 w 358"/>
                <a:gd name="T2" fmla="*/ 20 w 358"/>
                <a:gd name="T3" fmla="*/ 28 w 358"/>
                <a:gd name="T4" fmla="*/ 36 w 358"/>
                <a:gd name="T5" fmla="*/ 43 w 358"/>
                <a:gd name="T6" fmla="*/ 51 w 358"/>
                <a:gd name="T7" fmla="*/ 59 w 358"/>
                <a:gd name="T8" fmla="*/ 67 w 358"/>
                <a:gd name="T9" fmla="*/ 75 w 358"/>
                <a:gd name="T10" fmla="*/ 83 w 358"/>
                <a:gd name="T11" fmla="*/ 91 w 358"/>
                <a:gd name="T12" fmla="*/ 99 w 358"/>
                <a:gd name="T13" fmla="*/ 106 w 358"/>
                <a:gd name="T14" fmla="*/ 114 w 358"/>
                <a:gd name="T15" fmla="*/ 122 w 358"/>
                <a:gd name="T16" fmla="*/ 130 w 358"/>
                <a:gd name="T17" fmla="*/ 138 w 358"/>
                <a:gd name="T18" fmla="*/ 146 w 358"/>
                <a:gd name="T19" fmla="*/ 154 w 358"/>
                <a:gd name="T20" fmla="*/ 162 w 358"/>
                <a:gd name="T21" fmla="*/ 169 w 358"/>
                <a:gd name="T22" fmla="*/ 177 w 358"/>
                <a:gd name="T23" fmla="*/ 185 w 358"/>
                <a:gd name="T24" fmla="*/ 193 w 358"/>
                <a:gd name="T25" fmla="*/ 201 w 358"/>
                <a:gd name="T26" fmla="*/ 209 w 358"/>
                <a:gd name="T27" fmla="*/ 217 w 358"/>
                <a:gd name="T28" fmla="*/ 225 w 358"/>
                <a:gd name="T29" fmla="*/ 232 w 358"/>
                <a:gd name="T30" fmla="*/ 240 w 358"/>
                <a:gd name="T31" fmla="*/ 248 w 358"/>
                <a:gd name="T32" fmla="*/ 256 w 358"/>
                <a:gd name="T33" fmla="*/ 264 w 358"/>
                <a:gd name="T34" fmla="*/ 272 w 358"/>
                <a:gd name="T35" fmla="*/ 280 w 358"/>
                <a:gd name="T36" fmla="*/ 288 w 358"/>
                <a:gd name="T37" fmla="*/ 295 w 358"/>
                <a:gd name="T38" fmla="*/ 303 w 358"/>
                <a:gd name="T39" fmla="*/ 311 w 358"/>
                <a:gd name="T40" fmla="*/ 319 w 358"/>
                <a:gd name="T41" fmla="*/ 327 w 358"/>
                <a:gd name="T42" fmla="*/ 335 w 358"/>
                <a:gd name="T43" fmla="*/ 343 w 358"/>
                <a:gd name="T44" fmla="*/ 351 w 358"/>
                <a:gd name="T45" fmla="*/ 358 w 358"/>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 ang="0">
                  <a:pos x="T42" y="0"/>
                </a:cxn>
                <a:cxn ang="0">
                  <a:pos x="T43" y="0"/>
                </a:cxn>
                <a:cxn ang="0">
                  <a:pos x="T44" y="0"/>
                </a:cxn>
                <a:cxn ang="0">
                  <a:pos x="T45" y="0"/>
                </a:cxn>
              </a:cxnLst>
              <a:rect l="0" t="0" r="r" b="b"/>
              <a:pathLst>
                <a:path w="358">
                  <a:moveTo>
                    <a:pt x="0" y="0"/>
                  </a:moveTo>
                  <a:lnTo>
                    <a:pt x="4" y="0"/>
                  </a:lnTo>
                  <a:lnTo>
                    <a:pt x="8" y="0"/>
                  </a:lnTo>
                  <a:lnTo>
                    <a:pt x="12" y="0"/>
                  </a:lnTo>
                  <a:lnTo>
                    <a:pt x="16" y="0"/>
                  </a:lnTo>
                  <a:lnTo>
                    <a:pt x="20" y="0"/>
                  </a:lnTo>
                  <a:lnTo>
                    <a:pt x="24" y="0"/>
                  </a:lnTo>
                  <a:lnTo>
                    <a:pt x="28" y="0"/>
                  </a:lnTo>
                  <a:lnTo>
                    <a:pt x="32" y="0"/>
                  </a:lnTo>
                  <a:lnTo>
                    <a:pt x="36" y="0"/>
                  </a:lnTo>
                  <a:lnTo>
                    <a:pt x="39" y="0"/>
                  </a:lnTo>
                  <a:lnTo>
                    <a:pt x="43" y="0"/>
                  </a:lnTo>
                  <a:lnTo>
                    <a:pt x="47" y="0"/>
                  </a:lnTo>
                  <a:lnTo>
                    <a:pt x="51" y="0"/>
                  </a:lnTo>
                  <a:lnTo>
                    <a:pt x="55" y="0"/>
                  </a:lnTo>
                  <a:lnTo>
                    <a:pt x="59" y="0"/>
                  </a:lnTo>
                  <a:lnTo>
                    <a:pt x="63" y="0"/>
                  </a:lnTo>
                  <a:lnTo>
                    <a:pt x="67" y="0"/>
                  </a:lnTo>
                  <a:lnTo>
                    <a:pt x="71" y="0"/>
                  </a:lnTo>
                  <a:lnTo>
                    <a:pt x="75" y="0"/>
                  </a:lnTo>
                  <a:lnTo>
                    <a:pt x="79" y="0"/>
                  </a:lnTo>
                  <a:lnTo>
                    <a:pt x="83" y="0"/>
                  </a:lnTo>
                  <a:lnTo>
                    <a:pt x="87" y="0"/>
                  </a:lnTo>
                  <a:lnTo>
                    <a:pt x="91" y="0"/>
                  </a:lnTo>
                  <a:lnTo>
                    <a:pt x="95" y="0"/>
                  </a:lnTo>
                  <a:lnTo>
                    <a:pt x="99" y="0"/>
                  </a:lnTo>
                  <a:lnTo>
                    <a:pt x="102" y="0"/>
                  </a:lnTo>
                  <a:lnTo>
                    <a:pt x="106" y="0"/>
                  </a:lnTo>
                  <a:lnTo>
                    <a:pt x="110" y="0"/>
                  </a:lnTo>
                  <a:lnTo>
                    <a:pt x="114" y="0"/>
                  </a:lnTo>
                  <a:lnTo>
                    <a:pt x="118" y="0"/>
                  </a:lnTo>
                  <a:lnTo>
                    <a:pt x="122" y="0"/>
                  </a:lnTo>
                  <a:lnTo>
                    <a:pt x="126" y="0"/>
                  </a:lnTo>
                  <a:lnTo>
                    <a:pt x="130" y="0"/>
                  </a:lnTo>
                  <a:lnTo>
                    <a:pt x="134" y="0"/>
                  </a:lnTo>
                  <a:lnTo>
                    <a:pt x="138" y="0"/>
                  </a:lnTo>
                  <a:lnTo>
                    <a:pt x="142" y="0"/>
                  </a:lnTo>
                  <a:lnTo>
                    <a:pt x="146" y="0"/>
                  </a:lnTo>
                  <a:lnTo>
                    <a:pt x="150" y="0"/>
                  </a:lnTo>
                  <a:lnTo>
                    <a:pt x="154" y="0"/>
                  </a:lnTo>
                  <a:lnTo>
                    <a:pt x="158" y="0"/>
                  </a:lnTo>
                  <a:lnTo>
                    <a:pt x="162" y="0"/>
                  </a:lnTo>
                  <a:lnTo>
                    <a:pt x="165" y="0"/>
                  </a:lnTo>
                  <a:lnTo>
                    <a:pt x="169" y="0"/>
                  </a:lnTo>
                  <a:lnTo>
                    <a:pt x="173" y="0"/>
                  </a:lnTo>
                  <a:lnTo>
                    <a:pt x="177" y="0"/>
                  </a:lnTo>
                  <a:lnTo>
                    <a:pt x="181" y="0"/>
                  </a:lnTo>
                  <a:lnTo>
                    <a:pt x="185" y="0"/>
                  </a:lnTo>
                  <a:lnTo>
                    <a:pt x="189" y="0"/>
                  </a:lnTo>
                  <a:lnTo>
                    <a:pt x="193" y="0"/>
                  </a:lnTo>
                  <a:lnTo>
                    <a:pt x="197" y="0"/>
                  </a:lnTo>
                  <a:lnTo>
                    <a:pt x="201" y="0"/>
                  </a:lnTo>
                  <a:lnTo>
                    <a:pt x="205" y="0"/>
                  </a:lnTo>
                  <a:lnTo>
                    <a:pt x="209" y="0"/>
                  </a:lnTo>
                  <a:lnTo>
                    <a:pt x="213" y="0"/>
                  </a:lnTo>
                  <a:lnTo>
                    <a:pt x="217" y="0"/>
                  </a:lnTo>
                  <a:lnTo>
                    <a:pt x="221" y="0"/>
                  </a:lnTo>
                  <a:lnTo>
                    <a:pt x="225" y="0"/>
                  </a:lnTo>
                  <a:lnTo>
                    <a:pt x="228" y="0"/>
                  </a:lnTo>
                  <a:lnTo>
                    <a:pt x="232" y="0"/>
                  </a:lnTo>
                  <a:lnTo>
                    <a:pt x="236" y="0"/>
                  </a:lnTo>
                  <a:lnTo>
                    <a:pt x="240" y="0"/>
                  </a:lnTo>
                  <a:lnTo>
                    <a:pt x="244" y="0"/>
                  </a:lnTo>
                  <a:lnTo>
                    <a:pt x="248" y="0"/>
                  </a:lnTo>
                  <a:lnTo>
                    <a:pt x="252" y="0"/>
                  </a:lnTo>
                  <a:lnTo>
                    <a:pt x="256" y="0"/>
                  </a:lnTo>
                  <a:lnTo>
                    <a:pt x="260" y="0"/>
                  </a:lnTo>
                  <a:lnTo>
                    <a:pt x="264" y="0"/>
                  </a:lnTo>
                  <a:lnTo>
                    <a:pt x="268" y="0"/>
                  </a:lnTo>
                  <a:lnTo>
                    <a:pt x="272" y="0"/>
                  </a:lnTo>
                  <a:lnTo>
                    <a:pt x="276" y="0"/>
                  </a:lnTo>
                  <a:lnTo>
                    <a:pt x="280" y="0"/>
                  </a:lnTo>
                  <a:lnTo>
                    <a:pt x="284" y="0"/>
                  </a:lnTo>
                  <a:lnTo>
                    <a:pt x="288" y="0"/>
                  </a:lnTo>
                  <a:lnTo>
                    <a:pt x="291" y="0"/>
                  </a:lnTo>
                  <a:lnTo>
                    <a:pt x="295" y="0"/>
                  </a:lnTo>
                  <a:lnTo>
                    <a:pt x="299" y="0"/>
                  </a:lnTo>
                  <a:lnTo>
                    <a:pt x="303" y="0"/>
                  </a:lnTo>
                  <a:lnTo>
                    <a:pt x="307" y="0"/>
                  </a:lnTo>
                  <a:lnTo>
                    <a:pt x="311" y="0"/>
                  </a:lnTo>
                  <a:lnTo>
                    <a:pt x="315" y="0"/>
                  </a:lnTo>
                  <a:lnTo>
                    <a:pt x="319" y="0"/>
                  </a:lnTo>
                  <a:lnTo>
                    <a:pt x="323" y="0"/>
                  </a:lnTo>
                  <a:lnTo>
                    <a:pt x="327" y="0"/>
                  </a:lnTo>
                  <a:lnTo>
                    <a:pt x="331" y="0"/>
                  </a:lnTo>
                  <a:lnTo>
                    <a:pt x="335" y="0"/>
                  </a:lnTo>
                  <a:lnTo>
                    <a:pt x="339" y="0"/>
                  </a:lnTo>
                  <a:lnTo>
                    <a:pt x="343" y="0"/>
                  </a:lnTo>
                  <a:lnTo>
                    <a:pt x="347" y="0"/>
                  </a:lnTo>
                  <a:lnTo>
                    <a:pt x="351" y="0"/>
                  </a:lnTo>
                  <a:lnTo>
                    <a:pt x="354" y="0"/>
                  </a:lnTo>
                  <a:lnTo>
                    <a:pt x="358" y="0"/>
                  </a:lnTo>
                </a:path>
              </a:pathLst>
            </a:custGeom>
            <a:noFill/>
            <a:ln w="0">
              <a:solidFill>
                <a:srgbClr val="0000FF"/>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215" name="Freeform 119">
              <a:extLst>
                <a:ext uri="{FF2B5EF4-FFF2-40B4-BE49-F238E27FC236}">
                  <a16:creationId xmlns:a16="http://schemas.microsoft.com/office/drawing/2014/main" id="{6BEEA564-CD8D-4B4A-8563-3477DA52D138}"/>
                </a:ext>
              </a:extLst>
            </p:cNvPr>
            <p:cNvSpPr>
              <a:spLocks/>
            </p:cNvSpPr>
            <p:nvPr/>
          </p:nvSpPr>
          <p:spPr bwMode="auto">
            <a:xfrm>
              <a:off x="2495" y="3035"/>
              <a:ext cx="501" cy="1"/>
            </a:xfrm>
            <a:custGeom>
              <a:avLst/>
              <a:gdLst>
                <a:gd name="T0" fmla="*/ 8 w 501"/>
                <a:gd name="T1" fmla="*/ 20 w 501"/>
                <a:gd name="T2" fmla="*/ 32 w 501"/>
                <a:gd name="T3" fmla="*/ 44 w 501"/>
                <a:gd name="T4" fmla="*/ 56 w 501"/>
                <a:gd name="T5" fmla="*/ 67 w 501"/>
                <a:gd name="T6" fmla="*/ 79 w 501"/>
                <a:gd name="T7" fmla="*/ 91 w 501"/>
                <a:gd name="T8" fmla="*/ 103 w 501"/>
                <a:gd name="T9" fmla="*/ 115 w 501"/>
                <a:gd name="T10" fmla="*/ 126 w 501"/>
                <a:gd name="T11" fmla="*/ 138 w 501"/>
                <a:gd name="T12" fmla="*/ 150 w 501"/>
                <a:gd name="T13" fmla="*/ 162 w 501"/>
                <a:gd name="T14" fmla="*/ 174 w 501"/>
                <a:gd name="T15" fmla="*/ 186 w 501"/>
                <a:gd name="T16" fmla="*/ 197 w 501"/>
                <a:gd name="T17" fmla="*/ 209 w 501"/>
                <a:gd name="T18" fmla="*/ 221 w 501"/>
                <a:gd name="T19" fmla="*/ 233 w 501"/>
                <a:gd name="T20" fmla="*/ 245 w 501"/>
                <a:gd name="T21" fmla="*/ 256 w 501"/>
                <a:gd name="T22" fmla="*/ 268 w 501"/>
                <a:gd name="T23" fmla="*/ 280 w 501"/>
                <a:gd name="T24" fmla="*/ 292 w 501"/>
                <a:gd name="T25" fmla="*/ 304 w 501"/>
                <a:gd name="T26" fmla="*/ 315 w 501"/>
                <a:gd name="T27" fmla="*/ 327 w 501"/>
                <a:gd name="T28" fmla="*/ 339 w 501"/>
                <a:gd name="T29" fmla="*/ 351 w 501"/>
                <a:gd name="T30" fmla="*/ 363 w 501"/>
                <a:gd name="T31" fmla="*/ 375 w 501"/>
                <a:gd name="T32" fmla="*/ 386 w 501"/>
                <a:gd name="T33" fmla="*/ 398 w 501"/>
                <a:gd name="T34" fmla="*/ 410 w 501"/>
                <a:gd name="T35" fmla="*/ 422 w 501"/>
                <a:gd name="T36" fmla="*/ 434 w 501"/>
                <a:gd name="T37" fmla="*/ 445 w 501"/>
                <a:gd name="T38" fmla="*/ 457 w 501"/>
                <a:gd name="T39" fmla="*/ 469 w 501"/>
                <a:gd name="T40" fmla="*/ 481 w 501"/>
                <a:gd name="T41" fmla="*/ 493 w 501"/>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Lst>
              <a:rect l="0" t="0" r="r" b="b"/>
              <a:pathLst>
                <a:path w="501">
                  <a:moveTo>
                    <a:pt x="0" y="0"/>
                  </a:moveTo>
                  <a:lnTo>
                    <a:pt x="4" y="0"/>
                  </a:lnTo>
                  <a:lnTo>
                    <a:pt x="8" y="0"/>
                  </a:lnTo>
                  <a:lnTo>
                    <a:pt x="12" y="0"/>
                  </a:lnTo>
                  <a:lnTo>
                    <a:pt x="16" y="0"/>
                  </a:lnTo>
                  <a:lnTo>
                    <a:pt x="20" y="0"/>
                  </a:lnTo>
                  <a:lnTo>
                    <a:pt x="24" y="0"/>
                  </a:lnTo>
                  <a:lnTo>
                    <a:pt x="28" y="0"/>
                  </a:lnTo>
                  <a:lnTo>
                    <a:pt x="32" y="0"/>
                  </a:lnTo>
                  <a:lnTo>
                    <a:pt x="36" y="0"/>
                  </a:lnTo>
                  <a:lnTo>
                    <a:pt x="40" y="0"/>
                  </a:lnTo>
                  <a:lnTo>
                    <a:pt x="44" y="0"/>
                  </a:lnTo>
                  <a:lnTo>
                    <a:pt x="48" y="0"/>
                  </a:lnTo>
                  <a:lnTo>
                    <a:pt x="52" y="0"/>
                  </a:lnTo>
                  <a:lnTo>
                    <a:pt x="56" y="0"/>
                  </a:lnTo>
                  <a:lnTo>
                    <a:pt x="60" y="0"/>
                  </a:lnTo>
                  <a:lnTo>
                    <a:pt x="63" y="0"/>
                  </a:lnTo>
                  <a:lnTo>
                    <a:pt x="67" y="0"/>
                  </a:lnTo>
                  <a:lnTo>
                    <a:pt x="71" y="0"/>
                  </a:lnTo>
                  <a:lnTo>
                    <a:pt x="75" y="0"/>
                  </a:lnTo>
                  <a:lnTo>
                    <a:pt x="79" y="0"/>
                  </a:lnTo>
                  <a:lnTo>
                    <a:pt x="83" y="0"/>
                  </a:lnTo>
                  <a:lnTo>
                    <a:pt x="87" y="0"/>
                  </a:lnTo>
                  <a:lnTo>
                    <a:pt x="91" y="0"/>
                  </a:lnTo>
                  <a:lnTo>
                    <a:pt x="95" y="0"/>
                  </a:lnTo>
                  <a:lnTo>
                    <a:pt x="99" y="0"/>
                  </a:lnTo>
                  <a:lnTo>
                    <a:pt x="103" y="0"/>
                  </a:lnTo>
                  <a:lnTo>
                    <a:pt x="107" y="0"/>
                  </a:lnTo>
                  <a:lnTo>
                    <a:pt x="111" y="0"/>
                  </a:lnTo>
                  <a:lnTo>
                    <a:pt x="115" y="0"/>
                  </a:lnTo>
                  <a:lnTo>
                    <a:pt x="119" y="0"/>
                  </a:lnTo>
                  <a:lnTo>
                    <a:pt x="123" y="0"/>
                  </a:lnTo>
                  <a:lnTo>
                    <a:pt x="126" y="0"/>
                  </a:lnTo>
                  <a:lnTo>
                    <a:pt x="130" y="0"/>
                  </a:lnTo>
                  <a:lnTo>
                    <a:pt x="134" y="0"/>
                  </a:lnTo>
                  <a:lnTo>
                    <a:pt x="138" y="0"/>
                  </a:lnTo>
                  <a:lnTo>
                    <a:pt x="142" y="0"/>
                  </a:lnTo>
                  <a:lnTo>
                    <a:pt x="146" y="0"/>
                  </a:lnTo>
                  <a:lnTo>
                    <a:pt x="150" y="0"/>
                  </a:lnTo>
                  <a:lnTo>
                    <a:pt x="154" y="0"/>
                  </a:lnTo>
                  <a:lnTo>
                    <a:pt x="158" y="0"/>
                  </a:lnTo>
                  <a:lnTo>
                    <a:pt x="162" y="0"/>
                  </a:lnTo>
                  <a:lnTo>
                    <a:pt x="166" y="0"/>
                  </a:lnTo>
                  <a:lnTo>
                    <a:pt x="170" y="0"/>
                  </a:lnTo>
                  <a:lnTo>
                    <a:pt x="174" y="0"/>
                  </a:lnTo>
                  <a:lnTo>
                    <a:pt x="178" y="0"/>
                  </a:lnTo>
                  <a:lnTo>
                    <a:pt x="182" y="0"/>
                  </a:lnTo>
                  <a:lnTo>
                    <a:pt x="186" y="0"/>
                  </a:lnTo>
                  <a:lnTo>
                    <a:pt x="189" y="0"/>
                  </a:lnTo>
                  <a:lnTo>
                    <a:pt x="193" y="0"/>
                  </a:lnTo>
                  <a:lnTo>
                    <a:pt x="197" y="0"/>
                  </a:lnTo>
                  <a:lnTo>
                    <a:pt x="201" y="0"/>
                  </a:lnTo>
                  <a:lnTo>
                    <a:pt x="205" y="0"/>
                  </a:lnTo>
                  <a:lnTo>
                    <a:pt x="209" y="0"/>
                  </a:lnTo>
                  <a:lnTo>
                    <a:pt x="213" y="0"/>
                  </a:lnTo>
                  <a:lnTo>
                    <a:pt x="217" y="0"/>
                  </a:lnTo>
                  <a:lnTo>
                    <a:pt x="221" y="0"/>
                  </a:lnTo>
                  <a:lnTo>
                    <a:pt x="225" y="0"/>
                  </a:lnTo>
                  <a:lnTo>
                    <a:pt x="229" y="0"/>
                  </a:lnTo>
                  <a:lnTo>
                    <a:pt x="233" y="0"/>
                  </a:lnTo>
                  <a:lnTo>
                    <a:pt x="237" y="0"/>
                  </a:lnTo>
                  <a:lnTo>
                    <a:pt x="241" y="0"/>
                  </a:lnTo>
                  <a:lnTo>
                    <a:pt x="245" y="0"/>
                  </a:lnTo>
                  <a:lnTo>
                    <a:pt x="249" y="0"/>
                  </a:lnTo>
                  <a:lnTo>
                    <a:pt x="252" y="0"/>
                  </a:lnTo>
                  <a:lnTo>
                    <a:pt x="256" y="0"/>
                  </a:lnTo>
                  <a:lnTo>
                    <a:pt x="260" y="0"/>
                  </a:lnTo>
                  <a:lnTo>
                    <a:pt x="264" y="0"/>
                  </a:lnTo>
                  <a:lnTo>
                    <a:pt x="268" y="0"/>
                  </a:lnTo>
                  <a:lnTo>
                    <a:pt x="272" y="0"/>
                  </a:lnTo>
                  <a:lnTo>
                    <a:pt x="276" y="0"/>
                  </a:lnTo>
                  <a:lnTo>
                    <a:pt x="280" y="0"/>
                  </a:lnTo>
                  <a:lnTo>
                    <a:pt x="284" y="0"/>
                  </a:lnTo>
                  <a:lnTo>
                    <a:pt x="288" y="0"/>
                  </a:lnTo>
                  <a:lnTo>
                    <a:pt x="292" y="0"/>
                  </a:lnTo>
                  <a:lnTo>
                    <a:pt x="296" y="0"/>
                  </a:lnTo>
                  <a:lnTo>
                    <a:pt x="300" y="0"/>
                  </a:lnTo>
                  <a:lnTo>
                    <a:pt x="304" y="0"/>
                  </a:lnTo>
                  <a:lnTo>
                    <a:pt x="308" y="0"/>
                  </a:lnTo>
                  <a:lnTo>
                    <a:pt x="312" y="0"/>
                  </a:lnTo>
                  <a:lnTo>
                    <a:pt x="315" y="0"/>
                  </a:lnTo>
                  <a:lnTo>
                    <a:pt x="319" y="0"/>
                  </a:lnTo>
                  <a:lnTo>
                    <a:pt x="323" y="0"/>
                  </a:lnTo>
                  <a:lnTo>
                    <a:pt x="327" y="0"/>
                  </a:lnTo>
                  <a:lnTo>
                    <a:pt x="331" y="0"/>
                  </a:lnTo>
                  <a:lnTo>
                    <a:pt x="335" y="0"/>
                  </a:lnTo>
                  <a:lnTo>
                    <a:pt x="339" y="0"/>
                  </a:lnTo>
                  <a:lnTo>
                    <a:pt x="343" y="0"/>
                  </a:lnTo>
                  <a:lnTo>
                    <a:pt x="347" y="0"/>
                  </a:lnTo>
                  <a:lnTo>
                    <a:pt x="351" y="0"/>
                  </a:lnTo>
                  <a:lnTo>
                    <a:pt x="355" y="0"/>
                  </a:lnTo>
                  <a:lnTo>
                    <a:pt x="359" y="0"/>
                  </a:lnTo>
                  <a:lnTo>
                    <a:pt x="363" y="0"/>
                  </a:lnTo>
                  <a:lnTo>
                    <a:pt x="367" y="0"/>
                  </a:lnTo>
                  <a:lnTo>
                    <a:pt x="371" y="0"/>
                  </a:lnTo>
                  <a:lnTo>
                    <a:pt x="375" y="0"/>
                  </a:lnTo>
                  <a:lnTo>
                    <a:pt x="378" y="0"/>
                  </a:lnTo>
                  <a:lnTo>
                    <a:pt x="382" y="0"/>
                  </a:lnTo>
                  <a:lnTo>
                    <a:pt x="386" y="0"/>
                  </a:lnTo>
                  <a:lnTo>
                    <a:pt x="390" y="0"/>
                  </a:lnTo>
                  <a:lnTo>
                    <a:pt x="394" y="0"/>
                  </a:lnTo>
                  <a:lnTo>
                    <a:pt x="398" y="0"/>
                  </a:lnTo>
                  <a:lnTo>
                    <a:pt x="402" y="0"/>
                  </a:lnTo>
                  <a:lnTo>
                    <a:pt x="406" y="0"/>
                  </a:lnTo>
                  <a:lnTo>
                    <a:pt x="410" y="0"/>
                  </a:lnTo>
                  <a:lnTo>
                    <a:pt x="414" y="0"/>
                  </a:lnTo>
                  <a:lnTo>
                    <a:pt x="418" y="0"/>
                  </a:lnTo>
                  <a:lnTo>
                    <a:pt x="422" y="0"/>
                  </a:lnTo>
                  <a:lnTo>
                    <a:pt x="426" y="0"/>
                  </a:lnTo>
                  <a:lnTo>
                    <a:pt x="430" y="0"/>
                  </a:lnTo>
                  <a:lnTo>
                    <a:pt x="434" y="0"/>
                  </a:lnTo>
                  <a:lnTo>
                    <a:pt x="438" y="0"/>
                  </a:lnTo>
                  <a:lnTo>
                    <a:pt x="441" y="0"/>
                  </a:lnTo>
                  <a:lnTo>
                    <a:pt x="445" y="0"/>
                  </a:lnTo>
                  <a:lnTo>
                    <a:pt x="449" y="0"/>
                  </a:lnTo>
                  <a:lnTo>
                    <a:pt x="453" y="0"/>
                  </a:lnTo>
                  <a:lnTo>
                    <a:pt x="457" y="0"/>
                  </a:lnTo>
                  <a:lnTo>
                    <a:pt x="461" y="0"/>
                  </a:lnTo>
                  <a:lnTo>
                    <a:pt x="465" y="0"/>
                  </a:lnTo>
                  <a:lnTo>
                    <a:pt x="469" y="0"/>
                  </a:lnTo>
                  <a:lnTo>
                    <a:pt x="473" y="0"/>
                  </a:lnTo>
                  <a:lnTo>
                    <a:pt x="477" y="0"/>
                  </a:lnTo>
                  <a:lnTo>
                    <a:pt x="481" y="0"/>
                  </a:lnTo>
                  <a:lnTo>
                    <a:pt x="485" y="0"/>
                  </a:lnTo>
                  <a:lnTo>
                    <a:pt x="489" y="0"/>
                  </a:lnTo>
                  <a:lnTo>
                    <a:pt x="493" y="0"/>
                  </a:lnTo>
                  <a:lnTo>
                    <a:pt x="497" y="0"/>
                  </a:lnTo>
                  <a:lnTo>
                    <a:pt x="501" y="0"/>
                  </a:lnTo>
                </a:path>
              </a:pathLst>
            </a:custGeom>
            <a:noFill/>
            <a:ln w="19050" cmpd="sng">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216" name="Freeform 120">
              <a:extLst>
                <a:ext uri="{FF2B5EF4-FFF2-40B4-BE49-F238E27FC236}">
                  <a16:creationId xmlns:a16="http://schemas.microsoft.com/office/drawing/2014/main" id="{AA2A9844-F415-4AD1-ADCA-CA6EFA495380}"/>
                </a:ext>
              </a:extLst>
            </p:cNvPr>
            <p:cNvSpPr>
              <a:spLocks/>
            </p:cNvSpPr>
            <p:nvPr/>
          </p:nvSpPr>
          <p:spPr bwMode="auto">
            <a:xfrm>
              <a:off x="2996" y="2362"/>
              <a:ext cx="401" cy="1176"/>
            </a:xfrm>
            <a:custGeom>
              <a:avLst/>
              <a:gdLst>
                <a:gd name="T0" fmla="*/ 7 w 401"/>
                <a:gd name="T1" fmla="*/ 673 h 1176"/>
                <a:gd name="T2" fmla="*/ 19 w 401"/>
                <a:gd name="T3" fmla="*/ 673 h 1176"/>
                <a:gd name="T4" fmla="*/ 31 w 401"/>
                <a:gd name="T5" fmla="*/ 673 h 1176"/>
                <a:gd name="T6" fmla="*/ 43 w 401"/>
                <a:gd name="T7" fmla="*/ 673 h 1176"/>
                <a:gd name="T8" fmla="*/ 55 w 401"/>
                <a:gd name="T9" fmla="*/ 673 h 1176"/>
                <a:gd name="T10" fmla="*/ 66 w 401"/>
                <a:gd name="T11" fmla="*/ 673 h 1176"/>
                <a:gd name="T12" fmla="*/ 78 w 401"/>
                <a:gd name="T13" fmla="*/ 673 h 1176"/>
                <a:gd name="T14" fmla="*/ 90 w 401"/>
                <a:gd name="T15" fmla="*/ 673 h 1176"/>
                <a:gd name="T16" fmla="*/ 102 w 401"/>
                <a:gd name="T17" fmla="*/ 673 h 1176"/>
                <a:gd name="T18" fmla="*/ 114 w 401"/>
                <a:gd name="T19" fmla="*/ 673 h 1176"/>
                <a:gd name="T20" fmla="*/ 126 w 401"/>
                <a:gd name="T21" fmla="*/ 673 h 1176"/>
                <a:gd name="T22" fmla="*/ 137 w 401"/>
                <a:gd name="T23" fmla="*/ 673 h 1176"/>
                <a:gd name="T24" fmla="*/ 149 w 401"/>
                <a:gd name="T25" fmla="*/ 673 h 1176"/>
                <a:gd name="T26" fmla="*/ 161 w 401"/>
                <a:gd name="T27" fmla="*/ 673 h 1176"/>
                <a:gd name="T28" fmla="*/ 173 w 401"/>
                <a:gd name="T29" fmla="*/ 673 h 1176"/>
                <a:gd name="T30" fmla="*/ 185 w 401"/>
                <a:gd name="T31" fmla="*/ 673 h 1176"/>
                <a:gd name="T32" fmla="*/ 196 w 401"/>
                <a:gd name="T33" fmla="*/ 673 h 1176"/>
                <a:gd name="T34" fmla="*/ 208 w 401"/>
                <a:gd name="T35" fmla="*/ 673 h 1176"/>
                <a:gd name="T36" fmla="*/ 220 w 401"/>
                <a:gd name="T37" fmla="*/ 673 h 1176"/>
                <a:gd name="T38" fmla="*/ 232 w 401"/>
                <a:gd name="T39" fmla="*/ 673 h 1176"/>
                <a:gd name="T40" fmla="*/ 244 w 401"/>
                <a:gd name="T41" fmla="*/ 669 h 1176"/>
                <a:gd name="T42" fmla="*/ 255 w 401"/>
                <a:gd name="T43" fmla="*/ 669 h 1176"/>
                <a:gd name="T44" fmla="*/ 267 w 401"/>
                <a:gd name="T45" fmla="*/ 669 h 1176"/>
                <a:gd name="T46" fmla="*/ 279 w 401"/>
                <a:gd name="T47" fmla="*/ 669 h 1176"/>
                <a:gd name="T48" fmla="*/ 291 w 401"/>
                <a:gd name="T49" fmla="*/ 669 h 1176"/>
                <a:gd name="T50" fmla="*/ 299 w 401"/>
                <a:gd name="T51" fmla="*/ 637 h 1176"/>
                <a:gd name="T52" fmla="*/ 307 w 401"/>
                <a:gd name="T53" fmla="*/ 582 h 1176"/>
                <a:gd name="T54" fmla="*/ 311 w 401"/>
                <a:gd name="T55" fmla="*/ 574 h 1176"/>
                <a:gd name="T56" fmla="*/ 318 w 401"/>
                <a:gd name="T57" fmla="*/ 806 h 1176"/>
                <a:gd name="T58" fmla="*/ 322 w 401"/>
                <a:gd name="T59" fmla="*/ 1046 h 1176"/>
                <a:gd name="T60" fmla="*/ 330 w 401"/>
                <a:gd name="T61" fmla="*/ 936 h 1176"/>
                <a:gd name="T62" fmla="*/ 334 w 401"/>
                <a:gd name="T63" fmla="*/ 472 h 1176"/>
                <a:gd name="T64" fmla="*/ 342 w 401"/>
                <a:gd name="T65" fmla="*/ 0 h 1176"/>
                <a:gd name="T66" fmla="*/ 350 w 401"/>
                <a:gd name="T67" fmla="*/ 319 h 1176"/>
                <a:gd name="T68" fmla="*/ 354 w 401"/>
                <a:gd name="T69" fmla="*/ 983 h 1176"/>
                <a:gd name="T70" fmla="*/ 362 w 401"/>
                <a:gd name="T71" fmla="*/ 1176 h 1176"/>
                <a:gd name="T72" fmla="*/ 366 w 401"/>
                <a:gd name="T73" fmla="*/ 912 h 1176"/>
                <a:gd name="T74" fmla="*/ 374 w 401"/>
                <a:gd name="T75" fmla="*/ 626 h 1176"/>
                <a:gd name="T76" fmla="*/ 378 w 401"/>
                <a:gd name="T77" fmla="*/ 476 h 1176"/>
                <a:gd name="T78" fmla="*/ 385 w 401"/>
                <a:gd name="T79" fmla="*/ 543 h 1176"/>
                <a:gd name="T80" fmla="*/ 389 w 401"/>
                <a:gd name="T81" fmla="*/ 684 h 1176"/>
                <a:gd name="T82" fmla="*/ 397 w 401"/>
                <a:gd name="T83" fmla="*/ 728 h 11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01" h="1176">
                  <a:moveTo>
                    <a:pt x="0" y="673"/>
                  </a:moveTo>
                  <a:lnTo>
                    <a:pt x="3" y="673"/>
                  </a:lnTo>
                  <a:lnTo>
                    <a:pt x="7" y="673"/>
                  </a:lnTo>
                  <a:lnTo>
                    <a:pt x="11" y="673"/>
                  </a:lnTo>
                  <a:lnTo>
                    <a:pt x="15" y="673"/>
                  </a:lnTo>
                  <a:lnTo>
                    <a:pt x="19" y="673"/>
                  </a:lnTo>
                  <a:lnTo>
                    <a:pt x="23" y="673"/>
                  </a:lnTo>
                  <a:lnTo>
                    <a:pt x="27" y="673"/>
                  </a:lnTo>
                  <a:lnTo>
                    <a:pt x="31" y="673"/>
                  </a:lnTo>
                  <a:lnTo>
                    <a:pt x="35" y="673"/>
                  </a:lnTo>
                  <a:lnTo>
                    <a:pt x="39" y="673"/>
                  </a:lnTo>
                  <a:lnTo>
                    <a:pt x="43" y="673"/>
                  </a:lnTo>
                  <a:lnTo>
                    <a:pt x="47" y="673"/>
                  </a:lnTo>
                  <a:lnTo>
                    <a:pt x="51" y="673"/>
                  </a:lnTo>
                  <a:lnTo>
                    <a:pt x="55" y="673"/>
                  </a:lnTo>
                  <a:lnTo>
                    <a:pt x="59" y="673"/>
                  </a:lnTo>
                  <a:lnTo>
                    <a:pt x="63" y="673"/>
                  </a:lnTo>
                  <a:lnTo>
                    <a:pt x="66" y="673"/>
                  </a:lnTo>
                  <a:lnTo>
                    <a:pt x="70" y="673"/>
                  </a:lnTo>
                  <a:lnTo>
                    <a:pt x="74" y="673"/>
                  </a:lnTo>
                  <a:lnTo>
                    <a:pt x="78" y="673"/>
                  </a:lnTo>
                  <a:lnTo>
                    <a:pt x="82" y="673"/>
                  </a:lnTo>
                  <a:lnTo>
                    <a:pt x="86" y="673"/>
                  </a:lnTo>
                  <a:lnTo>
                    <a:pt x="90" y="673"/>
                  </a:lnTo>
                  <a:lnTo>
                    <a:pt x="94" y="673"/>
                  </a:lnTo>
                  <a:lnTo>
                    <a:pt x="98" y="673"/>
                  </a:lnTo>
                  <a:lnTo>
                    <a:pt x="102" y="673"/>
                  </a:lnTo>
                  <a:lnTo>
                    <a:pt x="106" y="673"/>
                  </a:lnTo>
                  <a:lnTo>
                    <a:pt x="110" y="673"/>
                  </a:lnTo>
                  <a:lnTo>
                    <a:pt x="114" y="673"/>
                  </a:lnTo>
                  <a:lnTo>
                    <a:pt x="118" y="673"/>
                  </a:lnTo>
                  <a:lnTo>
                    <a:pt x="122" y="673"/>
                  </a:lnTo>
                  <a:lnTo>
                    <a:pt x="126" y="673"/>
                  </a:lnTo>
                  <a:lnTo>
                    <a:pt x="129" y="673"/>
                  </a:lnTo>
                  <a:lnTo>
                    <a:pt x="133" y="673"/>
                  </a:lnTo>
                  <a:lnTo>
                    <a:pt x="137" y="673"/>
                  </a:lnTo>
                  <a:lnTo>
                    <a:pt x="141" y="673"/>
                  </a:lnTo>
                  <a:lnTo>
                    <a:pt x="145" y="673"/>
                  </a:lnTo>
                  <a:lnTo>
                    <a:pt x="149" y="673"/>
                  </a:lnTo>
                  <a:lnTo>
                    <a:pt x="153" y="673"/>
                  </a:lnTo>
                  <a:lnTo>
                    <a:pt x="157" y="673"/>
                  </a:lnTo>
                  <a:lnTo>
                    <a:pt x="161" y="673"/>
                  </a:lnTo>
                  <a:lnTo>
                    <a:pt x="165" y="673"/>
                  </a:lnTo>
                  <a:lnTo>
                    <a:pt x="169" y="673"/>
                  </a:lnTo>
                  <a:lnTo>
                    <a:pt x="173" y="673"/>
                  </a:lnTo>
                  <a:lnTo>
                    <a:pt x="177" y="673"/>
                  </a:lnTo>
                  <a:lnTo>
                    <a:pt x="181" y="673"/>
                  </a:lnTo>
                  <a:lnTo>
                    <a:pt x="185" y="673"/>
                  </a:lnTo>
                  <a:lnTo>
                    <a:pt x="189" y="673"/>
                  </a:lnTo>
                  <a:lnTo>
                    <a:pt x="192" y="673"/>
                  </a:lnTo>
                  <a:lnTo>
                    <a:pt x="196" y="673"/>
                  </a:lnTo>
                  <a:lnTo>
                    <a:pt x="200" y="673"/>
                  </a:lnTo>
                  <a:lnTo>
                    <a:pt x="204" y="673"/>
                  </a:lnTo>
                  <a:lnTo>
                    <a:pt x="208" y="673"/>
                  </a:lnTo>
                  <a:lnTo>
                    <a:pt x="212" y="673"/>
                  </a:lnTo>
                  <a:lnTo>
                    <a:pt x="216" y="673"/>
                  </a:lnTo>
                  <a:lnTo>
                    <a:pt x="220" y="673"/>
                  </a:lnTo>
                  <a:lnTo>
                    <a:pt x="224" y="673"/>
                  </a:lnTo>
                  <a:lnTo>
                    <a:pt x="228" y="673"/>
                  </a:lnTo>
                  <a:lnTo>
                    <a:pt x="232" y="673"/>
                  </a:lnTo>
                  <a:lnTo>
                    <a:pt x="236" y="673"/>
                  </a:lnTo>
                  <a:lnTo>
                    <a:pt x="240" y="669"/>
                  </a:lnTo>
                  <a:lnTo>
                    <a:pt x="244" y="669"/>
                  </a:lnTo>
                  <a:lnTo>
                    <a:pt x="248" y="669"/>
                  </a:lnTo>
                  <a:lnTo>
                    <a:pt x="252" y="669"/>
                  </a:lnTo>
                  <a:lnTo>
                    <a:pt x="255" y="669"/>
                  </a:lnTo>
                  <a:lnTo>
                    <a:pt x="259" y="669"/>
                  </a:lnTo>
                  <a:lnTo>
                    <a:pt x="263" y="669"/>
                  </a:lnTo>
                  <a:lnTo>
                    <a:pt x="267" y="669"/>
                  </a:lnTo>
                  <a:lnTo>
                    <a:pt x="271" y="669"/>
                  </a:lnTo>
                  <a:lnTo>
                    <a:pt x="275" y="669"/>
                  </a:lnTo>
                  <a:lnTo>
                    <a:pt x="279" y="669"/>
                  </a:lnTo>
                  <a:lnTo>
                    <a:pt x="283" y="669"/>
                  </a:lnTo>
                  <a:lnTo>
                    <a:pt x="287" y="669"/>
                  </a:lnTo>
                  <a:lnTo>
                    <a:pt x="291" y="669"/>
                  </a:lnTo>
                  <a:lnTo>
                    <a:pt x="295" y="665"/>
                  </a:lnTo>
                  <a:lnTo>
                    <a:pt x="299" y="661"/>
                  </a:lnTo>
                  <a:lnTo>
                    <a:pt x="299" y="637"/>
                  </a:lnTo>
                  <a:lnTo>
                    <a:pt x="303" y="622"/>
                  </a:lnTo>
                  <a:lnTo>
                    <a:pt x="303" y="602"/>
                  </a:lnTo>
                  <a:lnTo>
                    <a:pt x="307" y="582"/>
                  </a:lnTo>
                  <a:lnTo>
                    <a:pt x="307" y="567"/>
                  </a:lnTo>
                  <a:lnTo>
                    <a:pt x="311" y="563"/>
                  </a:lnTo>
                  <a:lnTo>
                    <a:pt x="311" y="574"/>
                  </a:lnTo>
                  <a:lnTo>
                    <a:pt x="315" y="602"/>
                  </a:lnTo>
                  <a:lnTo>
                    <a:pt x="315" y="724"/>
                  </a:lnTo>
                  <a:lnTo>
                    <a:pt x="318" y="806"/>
                  </a:lnTo>
                  <a:lnTo>
                    <a:pt x="318" y="897"/>
                  </a:lnTo>
                  <a:lnTo>
                    <a:pt x="322" y="979"/>
                  </a:lnTo>
                  <a:lnTo>
                    <a:pt x="322" y="1046"/>
                  </a:lnTo>
                  <a:lnTo>
                    <a:pt x="326" y="1078"/>
                  </a:lnTo>
                  <a:lnTo>
                    <a:pt x="326" y="1026"/>
                  </a:lnTo>
                  <a:lnTo>
                    <a:pt x="330" y="936"/>
                  </a:lnTo>
                  <a:lnTo>
                    <a:pt x="330" y="802"/>
                  </a:lnTo>
                  <a:lnTo>
                    <a:pt x="334" y="645"/>
                  </a:lnTo>
                  <a:lnTo>
                    <a:pt x="334" y="472"/>
                  </a:lnTo>
                  <a:lnTo>
                    <a:pt x="338" y="307"/>
                  </a:lnTo>
                  <a:lnTo>
                    <a:pt x="338" y="56"/>
                  </a:lnTo>
                  <a:lnTo>
                    <a:pt x="342" y="0"/>
                  </a:lnTo>
                  <a:lnTo>
                    <a:pt x="346" y="63"/>
                  </a:lnTo>
                  <a:lnTo>
                    <a:pt x="346" y="173"/>
                  </a:lnTo>
                  <a:lnTo>
                    <a:pt x="350" y="319"/>
                  </a:lnTo>
                  <a:lnTo>
                    <a:pt x="350" y="496"/>
                  </a:lnTo>
                  <a:lnTo>
                    <a:pt x="354" y="673"/>
                  </a:lnTo>
                  <a:lnTo>
                    <a:pt x="354" y="983"/>
                  </a:lnTo>
                  <a:lnTo>
                    <a:pt x="358" y="1093"/>
                  </a:lnTo>
                  <a:lnTo>
                    <a:pt x="358" y="1156"/>
                  </a:lnTo>
                  <a:lnTo>
                    <a:pt x="362" y="1176"/>
                  </a:lnTo>
                  <a:lnTo>
                    <a:pt x="362" y="1156"/>
                  </a:lnTo>
                  <a:lnTo>
                    <a:pt x="366" y="1097"/>
                  </a:lnTo>
                  <a:lnTo>
                    <a:pt x="366" y="912"/>
                  </a:lnTo>
                  <a:lnTo>
                    <a:pt x="370" y="810"/>
                  </a:lnTo>
                  <a:lnTo>
                    <a:pt x="370" y="712"/>
                  </a:lnTo>
                  <a:lnTo>
                    <a:pt x="374" y="626"/>
                  </a:lnTo>
                  <a:lnTo>
                    <a:pt x="374" y="559"/>
                  </a:lnTo>
                  <a:lnTo>
                    <a:pt x="378" y="512"/>
                  </a:lnTo>
                  <a:lnTo>
                    <a:pt x="378" y="476"/>
                  </a:lnTo>
                  <a:lnTo>
                    <a:pt x="381" y="488"/>
                  </a:lnTo>
                  <a:lnTo>
                    <a:pt x="381" y="508"/>
                  </a:lnTo>
                  <a:lnTo>
                    <a:pt x="385" y="543"/>
                  </a:lnTo>
                  <a:lnTo>
                    <a:pt x="385" y="578"/>
                  </a:lnTo>
                  <a:lnTo>
                    <a:pt x="389" y="618"/>
                  </a:lnTo>
                  <a:lnTo>
                    <a:pt x="389" y="684"/>
                  </a:lnTo>
                  <a:lnTo>
                    <a:pt x="393" y="704"/>
                  </a:lnTo>
                  <a:lnTo>
                    <a:pt x="393" y="720"/>
                  </a:lnTo>
                  <a:lnTo>
                    <a:pt x="397" y="728"/>
                  </a:lnTo>
                  <a:lnTo>
                    <a:pt x="401" y="724"/>
                  </a:lnTo>
                  <a:lnTo>
                    <a:pt x="401" y="716"/>
                  </a:lnTo>
                </a:path>
              </a:pathLst>
            </a:custGeom>
            <a:noFill/>
            <a:ln w="19050" cmpd="sng">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217" name="Freeform 121">
              <a:extLst>
                <a:ext uri="{FF2B5EF4-FFF2-40B4-BE49-F238E27FC236}">
                  <a16:creationId xmlns:a16="http://schemas.microsoft.com/office/drawing/2014/main" id="{0FA656C7-E41D-48E4-8EF6-67AED19ECAB2}"/>
                </a:ext>
              </a:extLst>
            </p:cNvPr>
            <p:cNvSpPr>
              <a:spLocks/>
            </p:cNvSpPr>
            <p:nvPr/>
          </p:nvSpPr>
          <p:spPr bwMode="auto">
            <a:xfrm>
              <a:off x="3397" y="2999"/>
              <a:ext cx="469" cy="79"/>
            </a:xfrm>
            <a:custGeom>
              <a:avLst/>
              <a:gdLst>
                <a:gd name="T0" fmla="*/ 4 w 469"/>
                <a:gd name="T1" fmla="*/ 36 h 79"/>
                <a:gd name="T2" fmla="*/ 12 w 469"/>
                <a:gd name="T3" fmla="*/ 4 h 79"/>
                <a:gd name="T4" fmla="*/ 16 w 469"/>
                <a:gd name="T5" fmla="*/ 16 h 79"/>
                <a:gd name="T6" fmla="*/ 24 w 469"/>
                <a:gd name="T7" fmla="*/ 36 h 79"/>
                <a:gd name="T8" fmla="*/ 32 w 469"/>
                <a:gd name="T9" fmla="*/ 36 h 79"/>
                <a:gd name="T10" fmla="*/ 43 w 469"/>
                <a:gd name="T11" fmla="*/ 12 h 79"/>
                <a:gd name="T12" fmla="*/ 51 w 469"/>
                <a:gd name="T13" fmla="*/ 16 h 79"/>
                <a:gd name="T14" fmla="*/ 59 w 469"/>
                <a:gd name="T15" fmla="*/ 32 h 79"/>
                <a:gd name="T16" fmla="*/ 71 w 469"/>
                <a:gd name="T17" fmla="*/ 32 h 79"/>
                <a:gd name="T18" fmla="*/ 83 w 469"/>
                <a:gd name="T19" fmla="*/ 28 h 79"/>
                <a:gd name="T20" fmla="*/ 95 w 469"/>
                <a:gd name="T21" fmla="*/ 32 h 79"/>
                <a:gd name="T22" fmla="*/ 106 w 469"/>
                <a:gd name="T23" fmla="*/ 32 h 79"/>
                <a:gd name="T24" fmla="*/ 118 w 469"/>
                <a:gd name="T25" fmla="*/ 32 h 79"/>
                <a:gd name="T26" fmla="*/ 130 w 469"/>
                <a:gd name="T27" fmla="*/ 32 h 79"/>
                <a:gd name="T28" fmla="*/ 142 w 469"/>
                <a:gd name="T29" fmla="*/ 32 h 79"/>
                <a:gd name="T30" fmla="*/ 154 w 469"/>
                <a:gd name="T31" fmla="*/ 32 h 79"/>
                <a:gd name="T32" fmla="*/ 166 w 469"/>
                <a:gd name="T33" fmla="*/ 32 h 79"/>
                <a:gd name="T34" fmla="*/ 177 w 469"/>
                <a:gd name="T35" fmla="*/ 36 h 79"/>
                <a:gd name="T36" fmla="*/ 189 w 469"/>
                <a:gd name="T37" fmla="*/ 36 h 79"/>
                <a:gd name="T38" fmla="*/ 201 w 469"/>
                <a:gd name="T39" fmla="*/ 36 h 79"/>
                <a:gd name="T40" fmla="*/ 213 w 469"/>
                <a:gd name="T41" fmla="*/ 36 h 79"/>
                <a:gd name="T42" fmla="*/ 225 w 469"/>
                <a:gd name="T43" fmla="*/ 36 h 79"/>
                <a:gd name="T44" fmla="*/ 236 w 469"/>
                <a:gd name="T45" fmla="*/ 36 h 79"/>
                <a:gd name="T46" fmla="*/ 248 w 469"/>
                <a:gd name="T47" fmla="*/ 36 h 79"/>
                <a:gd name="T48" fmla="*/ 260 w 469"/>
                <a:gd name="T49" fmla="*/ 36 h 79"/>
                <a:gd name="T50" fmla="*/ 272 w 469"/>
                <a:gd name="T51" fmla="*/ 36 h 79"/>
                <a:gd name="T52" fmla="*/ 284 w 469"/>
                <a:gd name="T53" fmla="*/ 36 h 79"/>
                <a:gd name="T54" fmla="*/ 295 w 469"/>
                <a:gd name="T55" fmla="*/ 36 h 79"/>
                <a:gd name="T56" fmla="*/ 307 w 469"/>
                <a:gd name="T57" fmla="*/ 36 h 79"/>
                <a:gd name="T58" fmla="*/ 319 w 469"/>
                <a:gd name="T59" fmla="*/ 36 h 79"/>
                <a:gd name="T60" fmla="*/ 331 w 469"/>
                <a:gd name="T61" fmla="*/ 36 h 79"/>
                <a:gd name="T62" fmla="*/ 343 w 469"/>
                <a:gd name="T63" fmla="*/ 36 h 79"/>
                <a:gd name="T64" fmla="*/ 355 w 469"/>
                <a:gd name="T65" fmla="*/ 36 h 79"/>
                <a:gd name="T66" fmla="*/ 366 w 469"/>
                <a:gd name="T67" fmla="*/ 36 h 79"/>
                <a:gd name="T68" fmla="*/ 378 w 469"/>
                <a:gd name="T69" fmla="*/ 36 h 79"/>
                <a:gd name="T70" fmla="*/ 390 w 469"/>
                <a:gd name="T71" fmla="*/ 36 h 79"/>
                <a:gd name="T72" fmla="*/ 402 w 469"/>
                <a:gd name="T73" fmla="*/ 36 h 79"/>
                <a:gd name="T74" fmla="*/ 414 w 469"/>
                <a:gd name="T75" fmla="*/ 36 h 79"/>
                <a:gd name="T76" fmla="*/ 425 w 469"/>
                <a:gd name="T77" fmla="*/ 36 h 79"/>
                <a:gd name="T78" fmla="*/ 437 w 469"/>
                <a:gd name="T79" fmla="*/ 36 h 79"/>
                <a:gd name="T80" fmla="*/ 449 w 469"/>
                <a:gd name="T81" fmla="*/ 36 h 79"/>
                <a:gd name="T82" fmla="*/ 461 w 469"/>
                <a:gd name="T83" fmla="*/ 36 h 7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469" h="79">
                  <a:moveTo>
                    <a:pt x="0" y="79"/>
                  </a:moveTo>
                  <a:lnTo>
                    <a:pt x="4" y="63"/>
                  </a:lnTo>
                  <a:lnTo>
                    <a:pt x="4" y="36"/>
                  </a:lnTo>
                  <a:lnTo>
                    <a:pt x="8" y="20"/>
                  </a:lnTo>
                  <a:lnTo>
                    <a:pt x="8" y="12"/>
                  </a:lnTo>
                  <a:lnTo>
                    <a:pt x="12" y="4"/>
                  </a:lnTo>
                  <a:lnTo>
                    <a:pt x="12" y="0"/>
                  </a:lnTo>
                  <a:lnTo>
                    <a:pt x="16" y="4"/>
                  </a:lnTo>
                  <a:lnTo>
                    <a:pt x="16" y="16"/>
                  </a:lnTo>
                  <a:lnTo>
                    <a:pt x="20" y="24"/>
                  </a:lnTo>
                  <a:lnTo>
                    <a:pt x="20" y="32"/>
                  </a:lnTo>
                  <a:lnTo>
                    <a:pt x="24" y="36"/>
                  </a:lnTo>
                  <a:lnTo>
                    <a:pt x="24" y="44"/>
                  </a:lnTo>
                  <a:lnTo>
                    <a:pt x="28" y="44"/>
                  </a:lnTo>
                  <a:lnTo>
                    <a:pt x="32" y="36"/>
                  </a:lnTo>
                  <a:lnTo>
                    <a:pt x="36" y="28"/>
                  </a:lnTo>
                  <a:lnTo>
                    <a:pt x="36" y="24"/>
                  </a:lnTo>
                  <a:lnTo>
                    <a:pt x="43" y="12"/>
                  </a:lnTo>
                  <a:lnTo>
                    <a:pt x="43" y="8"/>
                  </a:lnTo>
                  <a:lnTo>
                    <a:pt x="47" y="12"/>
                  </a:lnTo>
                  <a:lnTo>
                    <a:pt x="51" y="16"/>
                  </a:lnTo>
                  <a:lnTo>
                    <a:pt x="55" y="20"/>
                  </a:lnTo>
                  <a:lnTo>
                    <a:pt x="55" y="28"/>
                  </a:lnTo>
                  <a:lnTo>
                    <a:pt x="59" y="32"/>
                  </a:lnTo>
                  <a:lnTo>
                    <a:pt x="63" y="32"/>
                  </a:lnTo>
                  <a:lnTo>
                    <a:pt x="67" y="32"/>
                  </a:lnTo>
                  <a:lnTo>
                    <a:pt x="71" y="32"/>
                  </a:lnTo>
                  <a:lnTo>
                    <a:pt x="75" y="28"/>
                  </a:lnTo>
                  <a:lnTo>
                    <a:pt x="79" y="28"/>
                  </a:lnTo>
                  <a:lnTo>
                    <a:pt x="83" y="28"/>
                  </a:lnTo>
                  <a:lnTo>
                    <a:pt x="87" y="32"/>
                  </a:lnTo>
                  <a:lnTo>
                    <a:pt x="91" y="32"/>
                  </a:lnTo>
                  <a:lnTo>
                    <a:pt x="95" y="32"/>
                  </a:lnTo>
                  <a:lnTo>
                    <a:pt x="99" y="32"/>
                  </a:lnTo>
                  <a:lnTo>
                    <a:pt x="103" y="32"/>
                  </a:lnTo>
                  <a:lnTo>
                    <a:pt x="106" y="32"/>
                  </a:lnTo>
                  <a:lnTo>
                    <a:pt x="110" y="32"/>
                  </a:lnTo>
                  <a:lnTo>
                    <a:pt x="114" y="32"/>
                  </a:lnTo>
                  <a:lnTo>
                    <a:pt x="118" y="32"/>
                  </a:lnTo>
                  <a:lnTo>
                    <a:pt x="122" y="32"/>
                  </a:lnTo>
                  <a:lnTo>
                    <a:pt x="126" y="32"/>
                  </a:lnTo>
                  <a:lnTo>
                    <a:pt x="130" y="32"/>
                  </a:lnTo>
                  <a:lnTo>
                    <a:pt x="134" y="32"/>
                  </a:lnTo>
                  <a:lnTo>
                    <a:pt x="138" y="32"/>
                  </a:lnTo>
                  <a:lnTo>
                    <a:pt x="142" y="32"/>
                  </a:lnTo>
                  <a:lnTo>
                    <a:pt x="146" y="32"/>
                  </a:lnTo>
                  <a:lnTo>
                    <a:pt x="150" y="32"/>
                  </a:lnTo>
                  <a:lnTo>
                    <a:pt x="154" y="32"/>
                  </a:lnTo>
                  <a:lnTo>
                    <a:pt x="158" y="32"/>
                  </a:lnTo>
                  <a:lnTo>
                    <a:pt x="162" y="32"/>
                  </a:lnTo>
                  <a:lnTo>
                    <a:pt x="166" y="32"/>
                  </a:lnTo>
                  <a:lnTo>
                    <a:pt x="169" y="32"/>
                  </a:lnTo>
                  <a:lnTo>
                    <a:pt x="173" y="32"/>
                  </a:lnTo>
                  <a:lnTo>
                    <a:pt x="177" y="36"/>
                  </a:lnTo>
                  <a:lnTo>
                    <a:pt x="181" y="36"/>
                  </a:lnTo>
                  <a:lnTo>
                    <a:pt x="185" y="36"/>
                  </a:lnTo>
                  <a:lnTo>
                    <a:pt x="189" y="36"/>
                  </a:lnTo>
                  <a:lnTo>
                    <a:pt x="193" y="36"/>
                  </a:lnTo>
                  <a:lnTo>
                    <a:pt x="197" y="36"/>
                  </a:lnTo>
                  <a:lnTo>
                    <a:pt x="201" y="36"/>
                  </a:lnTo>
                  <a:lnTo>
                    <a:pt x="205" y="36"/>
                  </a:lnTo>
                  <a:lnTo>
                    <a:pt x="209" y="36"/>
                  </a:lnTo>
                  <a:lnTo>
                    <a:pt x="213" y="36"/>
                  </a:lnTo>
                  <a:lnTo>
                    <a:pt x="217" y="36"/>
                  </a:lnTo>
                  <a:lnTo>
                    <a:pt x="221" y="36"/>
                  </a:lnTo>
                  <a:lnTo>
                    <a:pt x="225" y="36"/>
                  </a:lnTo>
                  <a:lnTo>
                    <a:pt x="229" y="36"/>
                  </a:lnTo>
                  <a:lnTo>
                    <a:pt x="232" y="36"/>
                  </a:lnTo>
                  <a:lnTo>
                    <a:pt x="236" y="36"/>
                  </a:lnTo>
                  <a:lnTo>
                    <a:pt x="240" y="36"/>
                  </a:lnTo>
                  <a:lnTo>
                    <a:pt x="244" y="36"/>
                  </a:lnTo>
                  <a:lnTo>
                    <a:pt x="248" y="36"/>
                  </a:lnTo>
                  <a:lnTo>
                    <a:pt x="252" y="36"/>
                  </a:lnTo>
                  <a:lnTo>
                    <a:pt x="256" y="36"/>
                  </a:lnTo>
                  <a:lnTo>
                    <a:pt x="260" y="36"/>
                  </a:lnTo>
                  <a:lnTo>
                    <a:pt x="264" y="36"/>
                  </a:lnTo>
                  <a:lnTo>
                    <a:pt x="268" y="36"/>
                  </a:lnTo>
                  <a:lnTo>
                    <a:pt x="272" y="36"/>
                  </a:lnTo>
                  <a:lnTo>
                    <a:pt x="276" y="36"/>
                  </a:lnTo>
                  <a:lnTo>
                    <a:pt x="280" y="36"/>
                  </a:lnTo>
                  <a:lnTo>
                    <a:pt x="284" y="36"/>
                  </a:lnTo>
                  <a:lnTo>
                    <a:pt x="288" y="36"/>
                  </a:lnTo>
                  <a:lnTo>
                    <a:pt x="292" y="36"/>
                  </a:lnTo>
                  <a:lnTo>
                    <a:pt x="295" y="36"/>
                  </a:lnTo>
                  <a:lnTo>
                    <a:pt x="299" y="36"/>
                  </a:lnTo>
                  <a:lnTo>
                    <a:pt x="303" y="36"/>
                  </a:lnTo>
                  <a:lnTo>
                    <a:pt x="307" y="36"/>
                  </a:lnTo>
                  <a:lnTo>
                    <a:pt x="311" y="36"/>
                  </a:lnTo>
                  <a:lnTo>
                    <a:pt x="315" y="36"/>
                  </a:lnTo>
                  <a:lnTo>
                    <a:pt x="319" y="36"/>
                  </a:lnTo>
                  <a:lnTo>
                    <a:pt x="323" y="36"/>
                  </a:lnTo>
                  <a:lnTo>
                    <a:pt x="327" y="36"/>
                  </a:lnTo>
                  <a:lnTo>
                    <a:pt x="331" y="36"/>
                  </a:lnTo>
                  <a:lnTo>
                    <a:pt x="335" y="36"/>
                  </a:lnTo>
                  <a:lnTo>
                    <a:pt x="339" y="36"/>
                  </a:lnTo>
                  <a:lnTo>
                    <a:pt x="343" y="36"/>
                  </a:lnTo>
                  <a:lnTo>
                    <a:pt x="347" y="36"/>
                  </a:lnTo>
                  <a:lnTo>
                    <a:pt x="351" y="36"/>
                  </a:lnTo>
                  <a:lnTo>
                    <a:pt x="355" y="36"/>
                  </a:lnTo>
                  <a:lnTo>
                    <a:pt x="358" y="36"/>
                  </a:lnTo>
                  <a:lnTo>
                    <a:pt x="362" y="36"/>
                  </a:lnTo>
                  <a:lnTo>
                    <a:pt x="366" y="36"/>
                  </a:lnTo>
                  <a:lnTo>
                    <a:pt x="370" y="36"/>
                  </a:lnTo>
                  <a:lnTo>
                    <a:pt x="374" y="36"/>
                  </a:lnTo>
                  <a:lnTo>
                    <a:pt x="378" y="36"/>
                  </a:lnTo>
                  <a:lnTo>
                    <a:pt x="382" y="36"/>
                  </a:lnTo>
                  <a:lnTo>
                    <a:pt x="386" y="36"/>
                  </a:lnTo>
                  <a:lnTo>
                    <a:pt x="390" y="36"/>
                  </a:lnTo>
                  <a:lnTo>
                    <a:pt x="394" y="36"/>
                  </a:lnTo>
                  <a:lnTo>
                    <a:pt x="398" y="36"/>
                  </a:lnTo>
                  <a:lnTo>
                    <a:pt x="402" y="36"/>
                  </a:lnTo>
                  <a:lnTo>
                    <a:pt x="406" y="36"/>
                  </a:lnTo>
                  <a:lnTo>
                    <a:pt x="410" y="36"/>
                  </a:lnTo>
                  <a:lnTo>
                    <a:pt x="414" y="36"/>
                  </a:lnTo>
                  <a:lnTo>
                    <a:pt x="418" y="36"/>
                  </a:lnTo>
                  <a:lnTo>
                    <a:pt x="421" y="36"/>
                  </a:lnTo>
                  <a:lnTo>
                    <a:pt x="425" y="36"/>
                  </a:lnTo>
                  <a:lnTo>
                    <a:pt x="429" y="36"/>
                  </a:lnTo>
                  <a:lnTo>
                    <a:pt x="433" y="36"/>
                  </a:lnTo>
                  <a:lnTo>
                    <a:pt x="437" y="36"/>
                  </a:lnTo>
                  <a:lnTo>
                    <a:pt x="441" y="36"/>
                  </a:lnTo>
                  <a:lnTo>
                    <a:pt x="445" y="36"/>
                  </a:lnTo>
                  <a:lnTo>
                    <a:pt x="449" y="36"/>
                  </a:lnTo>
                  <a:lnTo>
                    <a:pt x="453" y="36"/>
                  </a:lnTo>
                  <a:lnTo>
                    <a:pt x="457" y="36"/>
                  </a:lnTo>
                  <a:lnTo>
                    <a:pt x="461" y="36"/>
                  </a:lnTo>
                  <a:lnTo>
                    <a:pt x="465" y="36"/>
                  </a:lnTo>
                  <a:lnTo>
                    <a:pt x="469" y="36"/>
                  </a:lnTo>
                </a:path>
              </a:pathLst>
            </a:custGeom>
            <a:noFill/>
            <a:ln w="19050" cmpd="sng">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218" name="Freeform 122">
              <a:extLst>
                <a:ext uri="{FF2B5EF4-FFF2-40B4-BE49-F238E27FC236}">
                  <a16:creationId xmlns:a16="http://schemas.microsoft.com/office/drawing/2014/main" id="{6CCB6864-366F-4F58-91FA-B3576EB9D956}"/>
                </a:ext>
              </a:extLst>
            </p:cNvPr>
            <p:cNvSpPr>
              <a:spLocks/>
            </p:cNvSpPr>
            <p:nvPr/>
          </p:nvSpPr>
          <p:spPr bwMode="auto">
            <a:xfrm>
              <a:off x="3866" y="3035"/>
              <a:ext cx="334" cy="1"/>
            </a:xfrm>
            <a:custGeom>
              <a:avLst/>
              <a:gdLst>
                <a:gd name="T0" fmla="*/ 4 w 334"/>
                <a:gd name="T1" fmla="*/ 12 w 334"/>
                <a:gd name="T2" fmla="*/ 19 w 334"/>
                <a:gd name="T3" fmla="*/ 27 w 334"/>
                <a:gd name="T4" fmla="*/ 35 w 334"/>
                <a:gd name="T5" fmla="*/ 43 w 334"/>
                <a:gd name="T6" fmla="*/ 51 w 334"/>
                <a:gd name="T7" fmla="*/ 59 w 334"/>
                <a:gd name="T8" fmla="*/ 67 w 334"/>
                <a:gd name="T9" fmla="*/ 75 w 334"/>
                <a:gd name="T10" fmla="*/ 82 w 334"/>
                <a:gd name="T11" fmla="*/ 90 w 334"/>
                <a:gd name="T12" fmla="*/ 98 w 334"/>
                <a:gd name="T13" fmla="*/ 106 w 334"/>
                <a:gd name="T14" fmla="*/ 114 w 334"/>
                <a:gd name="T15" fmla="*/ 122 w 334"/>
                <a:gd name="T16" fmla="*/ 130 w 334"/>
                <a:gd name="T17" fmla="*/ 138 w 334"/>
                <a:gd name="T18" fmla="*/ 145 w 334"/>
                <a:gd name="T19" fmla="*/ 153 w 334"/>
                <a:gd name="T20" fmla="*/ 161 w 334"/>
                <a:gd name="T21" fmla="*/ 169 w 334"/>
                <a:gd name="T22" fmla="*/ 177 w 334"/>
                <a:gd name="T23" fmla="*/ 185 w 334"/>
                <a:gd name="T24" fmla="*/ 193 w 334"/>
                <a:gd name="T25" fmla="*/ 201 w 334"/>
                <a:gd name="T26" fmla="*/ 208 w 334"/>
                <a:gd name="T27" fmla="*/ 216 w 334"/>
                <a:gd name="T28" fmla="*/ 224 w 334"/>
                <a:gd name="T29" fmla="*/ 232 w 334"/>
                <a:gd name="T30" fmla="*/ 240 w 334"/>
                <a:gd name="T31" fmla="*/ 248 w 334"/>
                <a:gd name="T32" fmla="*/ 256 w 334"/>
                <a:gd name="T33" fmla="*/ 264 w 334"/>
                <a:gd name="T34" fmla="*/ 271 w 334"/>
                <a:gd name="T35" fmla="*/ 279 w 334"/>
                <a:gd name="T36" fmla="*/ 287 w 334"/>
                <a:gd name="T37" fmla="*/ 295 w 334"/>
                <a:gd name="T38" fmla="*/ 303 w 334"/>
                <a:gd name="T39" fmla="*/ 311 w 334"/>
                <a:gd name="T40" fmla="*/ 319 w 334"/>
                <a:gd name="T41" fmla="*/ 327 w 334"/>
                <a:gd name="T42" fmla="*/ 334 w 334"/>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 ang="0">
                  <a:pos x="T11" y="0"/>
                </a:cxn>
                <a:cxn ang="0">
                  <a:pos x="T12" y="0"/>
                </a:cxn>
                <a:cxn ang="0">
                  <a:pos x="T13" y="0"/>
                </a:cxn>
                <a:cxn ang="0">
                  <a:pos x="T14" y="0"/>
                </a:cxn>
                <a:cxn ang="0">
                  <a:pos x="T15" y="0"/>
                </a:cxn>
                <a:cxn ang="0">
                  <a:pos x="T16" y="0"/>
                </a:cxn>
                <a:cxn ang="0">
                  <a:pos x="T17" y="0"/>
                </a:cxn>
                <a:cxn ang="0">
                  <a:pos x="T18" y="0"/>
                </a:cxn>
                <a:cxn ang="0">
                  <a:pos x="T19" y="0"/>
                </a:cxn>
                <a:cxn ang="0">
                  <a:pos x="T20" y="0"/>
                </a:cxn>
                <a:cxn ang="0">
                  <a:pos x="T21" y="0"/>
                </a:cxn>
                <a:cxn ang="0">
                  <a:pos x="T22" y="0"/>
                </a:cxn>
                <a:cxn ang="0">
                  <a:pos x="T23" y="0"/>
                </a:cxn>
                <a:cxn ang="0">
                  <a:pos x="T24" y="0"/>
                </a:cxn>
                <a:cxn ang="0">
                  <a:pos x="T25" y="0"/>
                </a:cxn>
                <a:cxn ang="0">
                  <a:pos x="T26" y="0"/>
                </a:cxn>
                <a:cxn ang="0">
                  <a:pos x="T27" y="0"/>
                </a:cxn>
                <a:cxn ang="0">
                  <a:pos x="T28" y="0"/>
                </a:cxn>
                <a:cxn ang="0">
                  <a:pos x="T29" y="0"/>
                </a:cxn>
                <a:cxn ang="0">
                  <a:pos x="T30" y="0"/>
                </a:cxn>
                <a:cxn ang="0">
                  <a:pos x="T31" y="0"/>
                </a:cxn>
                <a:cxn ang="0">
                  <a:pos x="T32" y="0"/>
                </a:cxn>
                <a:cxn ang="0">
                  <a:pos x="T33" y="0"/>
                </a:cxn>
                <a:cxn ang="0">
                  <a:pos x="T34" y="0"/>
                </a:cxn>
                <a:cxn ang="0">
                  <a:pos x="T35" y="0"/>
                </a:cxn>
                <a:cxn ang="0">
                  <a:pos x="T36" y="0"/>
                </a:cxn>
                <a:cxn ang="0">
                  <a:pos x="T37" y="0"/>
                </a:cxn>
                <a:cxn ang="0">
                  <a:pos x="T38" y="0"/>
                </a:cxn>
                <a:cxn ang="0">
                  <a:pos x="T39" y="0"/>
                </a:cxn>
                <a:cxn ang="0">
                  <a:pos x="T40" y="0"/>
                </a:cxn>
                <a:cxn ang="0">
                  <a:pos x="T41" y="0"/>
                </a:cxn>
                <a:cxn ang="0">
                  <a:pos x="T42" y="0"/>
                </a:cxn>
              </a:cxnLst>
              <a:rect l="0" t="0" r="r" b="b"/>
              <a:pathLst>
                <a:path w="334">
                  <a:moveTo>
                    <a:pt x="0" y="0"/>
                  </a:moveTo>
                  <a:lnTo>
                    <a:pt x="4" y="0"/>
                  </a:lnTo>
                  <a:lnTo>
                    <a:pt x="8" y="0"/>
                  </a:lnTo>
                  <a:lnTo>
                    <a:pt x="12" y="0"/>
                  </a:lnTo>
                  <a:lnTo>
                    <a:pt x="15" y="0"/>
                  </a:lnTo>
                  <a:lnTo>
                    <a:pt x="19" y="0"/>
                  </a:lnTo>
                  <a:lnTo>
                    <a:pt x="23" y="0"/>
                  </a:lnTo>
                  <a:lnTo>
                    <a:pt x="27" y="0"/>
                  </a:lnTo>
                  <a:lnTo>
                    <a:pt x="31" y="0"/>
                  </a:lnTo>
                  <a:lnTo>
                    <a:pt x="35" y="0"/>
                  </a:lnTo>
                  <a:lnTo>
                    <a:pt x="39" y="0"/>
                  </a:lnTo>
                  <a:lnTo>
                    <a:pt x="43" y="0"/>
                  </a:lnTo>
                  <a:lnTo>
                    <a:pt x="47" y="0"/>
                  </a:lnTo>
                  <a:lnTo>
                    <a:pt x="51" y="0"/>
                  </a:lnTo>
                  <a:lnTo>
                    <a:pt x="55" y="0"/>
                  </a:lnTo>
                  <a:lnTo>
                    <a:pt x="59" y="0"/>
                  </a:lnTo>
                  <a:lnTo>
                    <a:pt x="63" y="0"/>
                  </a:lnTo>
                  <a:lnTo>
                    <a:pt x="67" y="0"/>
                  </a:lnTo>
                  <a:lnTo>
                    <a:pt x="71" y="0"/>
                  </a:lnTo>
                  <a:lnTo>
                    <a:pt x="75" y="0"/>
                  </a:lnTo>
                  <a:lnTo>
                    <a:pt x="78" y="0"/>
                  </a:lnTo>
                  <a:lnTo>
                    <a:pt x="82" y="0"/>
                  </a:lnTo>
                  <a:lnTo>
                    <a:pt x="86" y="0"/>
                  </a:lnTo>
                  <a:lnTo>
                    <a:pt x="90" y="0"/>
                  </a:lnTo>
                  <a:lnTo>
                    <a:pt x="94" y="0"/>
                  </a:lnTo>
                  <a:lnTo>
                    <a:pt x="98" y="0"/>
                  </a:lnTo>
                  <a:lnTo>
                    <a:pt x="102" y="0"/>
                  </a:lnTo>
                  <a:lnTo>
                    <a:pt x="106" y="0"/>
                  </a:lnTo>
                  <a:lnTo>
                    <a:pt x="110" y="0"/>
                  </a:lnTo>
                  <a:lnTo>
                    <a:pt x="114" y="0"/>
                  </a:lnTo>
                  <a:lnTo>
                    <a:pt x="118" y="0"/>
                  </a:lnTo>
                  <a:lnTo>
                    <a:pt x="122" y="0"/>
                  </a:lnTo>
                  <a:lnTo>
                    <a:pt x="126" y="0"/>
                  </a:lnTo>
                  <a:lnTo>
                    <a:pt x="130" y="0"/>
                  </a:lnTo>
                  <a:lnTo>
                    <a:pt x="134" y="0"/>
                  </a:lnTo>
                  <a:lnTo>
                    <a:pt x="138" y="0"/>
                  </a:lnTo>
                  <a:lnTo>
                    <a:pt x="141" y="0"/>
                  </a:lnTo>
                  <a:lnTo>
                    <a:pt x="145" y="0"/>
                  </a:lnTo>
                  <a:lnTo>
                    <a:pt x="149" y="0"/>
                  </a:lnTo>
                  <a:lnTo>
                    <a:pt x="153" y="0"/>
                  </a:lnTo>
                  <a:lnTo>
                    <a:pt x="157" y="0"/>
                  </a:lnTo>
                  <a:lnTo>
                    <a:pt x="161" y="0"/>
                  </a:lnTo>
                  <a:lnTo>
                    <a:pt x="165" y="0"/>
                  </a:lnTo>
                  <a:lnTo>
                    <a:pt x="169" y="0"/>
                  </a:lnTo>
                  <a:lnTo>
                    <a:pt x="173" y="0"/>
                  </a:lnTo>
                  <a:lnTo>
                    <a:pt x="177" y="0"/>
                  </a:lnTo>
                  <a:lnTo>
                    <a:pt x="181" y="0"/>
                  </a:lnTo>
                  <a:lnTo>
                    <a:pt x="185" y="0"/>
                  </a:lnTo>
                  <a:lnTo>
                    <a:pt x="189" y="0"/>
                  </a:lnTo>
                  <a:lnTo>
                    <a:pt x="193" y="0"/>
                  </a:lnTo>
                  <a:lnTo>
                    <a:pt x="197" y="0"/>
                  </a:lnTo>
                  <a:lnTo>
                    <a:pt x="201" y="0"/>
                  </a:lnTo>
                  <a:lnTo>
                    <a:pt x="204" y="0"/>
                  </a:lnTo>
                  <a:lnTo>
                    <a:pt x="208" y="0"/>
                  </a:lnTo>
                  <a:lnTo>
                    <a:pt x="212" y="0"/>
                  </a:lnTo>
                  <a:lnTo>
                    <a:pt x="216" y="0"/>
                  </a:lnTo>
                  <a:lnTo>
                    <a:pt x="220" y="0"/>
                  </a:lnTo>
                  <a:lnTo>
                    <a:pt x="224" y="0"/>
                  </a:lnTo>
                  <a:lnTo>
                    <a:pt x="228" y="0"/>
                  </a:lnTo>
                  <a:lnTo>
                    <a:pt x="232" y="0"/>
                  </a:lnTo>
                  <a:lnTo>
                    <a:pt x="236" y="0"/>
                  </a:lnTo>
                  <a:lnTo>
                    <a:pt x="240" y="0"/>
                  </a:lnTo>
                  <a:lnTo>
                    <a:pt x="244" y="0"/>
                  </a:lnTo>
                  <a:lnTo>
                    <a:pt x="248" y="0"/>
                  </a:lnTo>
                  <a:lnTo>
                    <a:pt x="252" y="0"/>
                  </a:lnTo>
                  <a:lnTo>
                    <a:pt x="256" y="0"/>
                  </a:lnTo>
                  <a:lnTo>
                    <a:pt x="260" y="0"/>
                  </a:lnTo>
                  <a:lnTo>
                    <a:pt x="264" y="0"/>
                  </a:lnTo>
                  <a:lnTo>
                    <a:pt x="267" y="0"/>
                  </a:lnTo>
                  <a:lnTo>
                    <a:pt x="271" y="0"/>
                  </a:lnTo>
                  <a:lnTo>
                    <a:pt x="275" y="0"/>
                  </a:lnTo>
                  <a:lnTo>
                    <a:pt x="279" y="0"/>
                  </a:lnTo>
                  <a:lnTo>
                    <a:pt x="283" y="0"/>
                  </a:lnTo>
                  <a:lnTo>
                    <a:pt x="287" y="0"/>
                  </a:lnTo>
                  <a:lnTo>
                    <a:pt x="291" y="0"/>
                  </a:lnTo>
                  <a:lnTo>
                    <a:pt x="295" y="0"/>
                  </a:lnTo>
                  <a:lnTo>
                    <a:pt x="299" y="0"/>
                  </a:lnTo>
                  <a:lnTo>
                    <a:pt x="303" y="0"/>
                  </a:lnTo>
                  <a:lnTo>
                    <a:pt x="307" y="0"/>
                  </a:lnTo>
                  <a:lnTo>
                    <a:pt x="311" y="0"/>
                  </a:lnTo>
                  <a:lnTo>
                    <a:pt x="315" y="0"/>
                  </a:lnTo>
                  <a:lnTo>
                    <a:pt x="319" y="0"/>
                  </a:lnTo>
                  <a:lnTo>
                    <a:pt x="323" y="0"/>
                  </a:lnTo>
                  <a:lnTo>
                    <a:pt x="327" y="0"/>
                  </a:lnTo>
                  <a:lnTo>
                    <a:pt x="330" y="0"/>
                  </a:lnTo>
                  <a:lnTo>
                    <a:pt x="334" y="0"/>
                  </a:lnTo>
                </a:path>
              </a:pathLst>
            </a:custGeom>
            <a:noFill/>
            <a:ln w="19050" cmpd="sng">
              <a:solidFill>
                <a:srgbClr val="0000FF"/>
              </a:solidFill>
              <a:prstDash val="sysDash"/>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4219" name="Text Box 123">
              <a:extLst>
                <a:ext uri="{FF2B5EF4-FFF2-40B4-BE49-F238E27FC236}">
                  <a16:creationId xmlns:a16="http://schemas.microsoft.com/office/drawing/2014/main" id="{E3731381-0DF4-4D0C-9750-1F37B83D09E6}"/>
                </a:ext>
              </a:extLst>
            </p:cNvPr>
            <p:cNvSpPr txBox="1">
              <a:spLocks noChangeArrowheads="1"/>
            </p:cNvSpPr>
            <p:nvPr/>
          </p:nvSpPr>
          <p:spPr bwMode="auto">
            <a:xfrm>
              <a:off x="2978" y="3778"/>
              <a:ext cx="555"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time, </a:t>
              </a:r>
              <a:r>
                <a:rPr lang="en-US" altLang="en-US" sz="1200">
                  <a:latin typeface="Symbol" panose="05050102010706020507" pitchFamily="18" charset="2"/>
                </a:rPr>
                <a:t>m</a:t>
              </a:r>
              <a:r>
                <a:rPr lang="en-US" altLang="en-US" sz="1200"/>
                <a:t>sec</a:t>
              </a:r>
            </a:p>
          </p:txBody>
        </p:sp>
        <p:sp>
          <p:nvSpPr>
            <p:cNvPr id="4220" name="Text Box 124">
              <a:extLst>
                <a:ext uri="{FF2B5EF4-FFF2-40B4-BE49-F238E27FC236}">
                  <a16:creationId xmlns:a16="http://schemas.microsoft.com/office/drawing/2014/main" id="{42D7B4FF-EF12-406C-B180-48429BBEDC50}"/>
                </a:ext>
              </a:extLst>
            </p:cNvPr>
            <p:cNvSpPr txBox="1">
              <a:spLocks noChangeArrowheads="1"/>
            </p:cNvSpPr>
            <p:nvPr/>
          </p:nvSpPr>
          <p:spPr bwMode="auto">
            <a:xfrm rot="16200000">
              <a:off x="1810" y="2896"/>
              <a:ext cx="681" cy="17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1200"/>
                <a:t>outputs, volts</a:t>
              </a:r>
            </a:p>
          </p:txBody>
        </p:sp>
      </p:gr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60</TotalTime>
  <Words>545</Words>
  <Application>Microsoft Office PowerPoint</Application>
  <PresentationFormat>On-screen Show (4:3)</PresentationFormat>
  <Paragraphs>160</Paragraphs>
  <Slides>5</Slides>
  <Notes>5</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5</vt:i4>
      </vt:variant>
    </vt:vector>
  </HeadingPairs>
  <TitlesOfParts>
    <vt:vector size="11" baseType="lpstr">
      <vt:lpstr>Arial</vt:lpstr>
      <vt:lpstr>Calibri</vt:lpstr>
      <vt:lpstr>Helvetica</vt:lpstr>
      <vt:lpstr>Symbol</vt:lpstr>
      <vt:lpstr>Times New Roman</vt:lpstr>
      <vt:lpstr>Default Design</vt:lpstr>
      <vt:lpstr>PowerPoint Presentation</vt:lpstr>
      <vt:lpstr>PowerPoint Presentation</vt:lpstr>
      <vt:lpstr>PowerPoint Presentation</vt:lpstr>
      <vt:lpstr>PowerPoint Presentation</vt:lpstr>
      <vt:lpstr>PowerPoint Presentation</vt:lpstr>
    </vt:vector>
  </TitlesOfParts>
  <Company>Iowa State University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Lester Schmerr</dc:creator>
  <cp:lastModifiedBy>Lester Schmerr</cp:lastModifiedBy>
  <cp:revision>9</cp:revision>
  <dcterms:created xsi:type="dcterms:W3CDTF">2006-04-12T15:02:30Z</dcterms:created>
  <dcterms:modified xsi:type="dcterms:W3CDTF">2021-10-19T02:49:35Z</dcterms:modified>
</cp:coreProperties>
</file>

<file path=docProps/thumbnail.jpeg>
</file>