
<file path=[Content_Types].xml><?xml version="1.0" encoding="utf-8"?>
<Types xmlns="http://schemas.openxmlformats.org/package/2006/content-types">
  <Default Extension="bin" ContentType="application/vnd.openxmlformats-officedocument.oleObject"/>
  <Default Extension="jpeg" ContentType="image/jpe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3"/>
  </p:notesMasterIdLst>
  <p:handoutMasterIdLst>
    <p:handoutMasterId r:id="rId44"/>
  </p:handoutMasterIdLst>
  <p:sldIdLst>
    <p:sldId id="263" r:id="rId2"/>
    <p:sldId id="282" r:id="rId3"/>
    <p:sldId id="277" r:id="rId4"/>
    <p:sldId id="269" r:id="rId5"/>
    <p:sldId id="278" r:id="rId6"/>
    <p:sldId id="283" r:id="rId7"/>
    <p:sldId id="274" r:id="rId8"/>
    <p:sldId id="264" r:id="rId9"/>
    <p:sldId id="265" r:id="rId10"/>
    <p:sldId id="270" r:id="rId11"/>
    <p:sldId id="284" r:id="rId12"/>
    <p:sldId id="285" r:id="rId13"/>
    <p:sldId id="286" r:id="rId14"/>
    <p:sldId id="301" r:id="rId15"/>
    <p:sldId id="296" r:id="rId16"/>
    <p:sldId id="297" r:id="rId17"/>
    <p:sldId id="300" r:id="rId18"/>
    <p:sldId id="298" r:id="rId19"/>
    <p:sldId id="299" r:id="rId20"/>
    <p:sldId id="287" r:id="rId21"/>
    <p:sldId id="288" r:id="rId22"/>
    <p:sldId id="289" r:id="rId23"/>
    <p:sldId id="290" r:id="rId24"/>
    <p:sldId id="291" r:id="rId25"/>
    <p:sldId id="292" r:id="rId26"/>
    <p:sldId id="294" r:id="rId27"/>
    <p:sldId id="295" r:id="rId28"/>
    <p:sldId id="279" r:id="rId29"/>
    <p:sldId id="256" r:id="rId30"/>
    <p:sldId id="257" r:id="rId31"/>
    <p:sldId id="258" r:id="rId32"/>
    <p:sldId id="259" r:id="rId33"/>
    <p:sldId id="266" r:id="rId34"/>
    <p:sldId id="267" r:id="rId35"/>
    <p:sldId id="268" r:id="rId36"/>
    <p:sldId id="280" r:id="rId37"/>
    <p:sldId id="281" r:id="rId38"/>
    <p:sldId id="261" r:id="rId39"/>
    <p:sldId id="262" r:id="rId40"/>
    <p:sldId id="302" r:id="rId41"/>
    <p:sldId id="276" r:id="rId42"/>
  </p:sldIdLst>
  <p:sldSz cx="9144000" cy="6858000" type="screen4x3"/>
  <p:notesSz cx="7315200" cy="9601200"/>
  <p:defaultTextStyle>
    <a:defPPr>
      <a:defRPr lang="en-US"/>
    </a:defPPr>
    <a:lvl1pPr algn="l" rtl="0" fontAlgn="base">
      <a:spcBef>
        <a:spcPct val="0"/>
      </a:spcBef>
      <a:spcAft>
        <a:spcPct val="0"/>
      </a:spcAft>
      <a:defRPr sz="2400" kern="1200">
        <a:solidFill>
          <a:schemeClr val="tx1"/>
        </a:solidFill>
        <a:latin typeface="Times New Roman" panose="02020603050405020304" pitchFamily="18" charset="0"/>
        <a:ea typeface="+mn-ea"/>
        <a:cs typeface="+mn-cs"/>
      </a:defRPr>
    </a:lvl1pPr>
    <a:lvl2pPr marL="457200" algn="l" rtl="0" fontAlgn="base">
      <a:spcBef>
        <a:spcPct val="0"/>
      </a:spcBef>
      <a:spcAft>
        <a:spcPct val="0"/>
      </a:spcAft>
      <a:defRPr sz="2400" kern="1200">
        <a:solidFill>
          <a:schemeClr val="tx1"/>
        </a:solidFill>
        <a:latin typeface="Times New Roman" panose="02020603050405020304" pitchFamily="18" charset="0"/>
        <a:ea typeface="+mn-ea"/>
        <a:cs typeface="+mn-cs"/>
      </a:defRPr>
    </a:lvl2pPr>
    <a:lvl3pPr marL="914400" algn="l" rtl="0" fontAlgn="base">
      <a:spcBef>
        <a:spcPct val="0"/>
      </a:spcBef>
      <a:spcAft>
        <a:spcPct val="0"/>
      </a:spcAft>
      <a:defRPr sz="2400" kern="1200">
        <a:solidFill>
          <a:schemeClr val="tx1"/>
        </a:solidFill>
        <a:latin typeface="Times New Roman" panose="02020603050405020304" pitchFamily="18" charset="0"/>
        <a:ea typeface="+mn-ea"/>
        <a:cs typeface="+mn-cs"/>
      </a:defRPr>
    </a:lvl3pPr>
    <a:lvl4pPr marL="1371600" algn="l" rtl="0" fontAlgn="base">
      <a:spcBef>
        <a:spcPct val="0"/>
      </a:spcBef>
      <a:spcAft>
        <a:spcPct val="0"/>
      </a:spcAft>
      <a:defRPr sz="2400" kern="1200">
        <a:solidFill>
          <a:schemeClr val="tx1"/>
        </a:solidFill>
        <a:latin typeface="Times New Roman" panose="02020603050405020304" pitchFamily="18" charset="0"/>
        <a:ea typeface="+mn-ea"/>
        <a:cs typeface="+mn-cs"/>
      </a:defRPr>
    </a:lvl4pPr>
    <a:lvl5pPr marL="1828800" algn="l" rtl="0" fontAlgn="base">
      <a:spcBef>
        <a:spcPct val="0"/>
      </a:spcBef>
      <a:spcAft>
        <a:spcPct val="0"/>
      </a:spcAft>
      <a:defRPr sz="2400" kern="1200">
        <a:solidFill>
          <a:schemeClr val="tx1"/>
        </a:solidFill>
        <a:latin typeface="Times New Roman" panose="02020603050405020304" pitchFamily="18" charset="0"/>
        <a:ea typeface="+mn-ea"/>
        <a:cs typeface="+mn-cs"/>
      </a:defRPr>
    </a:lvl5pPr>
    <a:lvl6pPr marL="2286000" algn="l" defTabSz="914400" rtl="0" eaLnBrk="1" latinLnBrk="0" hangingPunct="1">
      <a:defRPr sz="2400" kern="1200">
        <a:solidFill>
          <a:schemeClr val="tx1"/>
        </a:solidFill>
        <a:latin typeface="Times New Roman" panose="02020603050405020304" pitchFamily="18" charset="0"/>
        <a:ea typeface="+mn-ea"/>
        <a:cs typeface="+mn-cs"/>
      </a:defRPr>
    </a:lvl6pPr>
    <a:lvl7pPr marL="2743200" algn="l" defTabSz="914400" rtl="0" eaLnBrk="1" latinLnBrk="0" hangingPunct="1">
      <a:defRPr sz="2400" kern="1200">
        <a:solidFill>
          <a:schemeClr val="tx1"/>
        </a:solidFill>
        <a:latin typeface="Times New Roman" panose="02020603050405020304" pitchFamily="18" charset="0"/>
        <a:ea typeface="+mn-ea"/>
        <a:cs typeface="+mn-cs"/>
      </a:defRPr>
    </a:lvl7pPr>
    <a:lvl8pPr marL="3200400" algn="l" defTabSz="914400" rtl="0" eaLnBrk="1" latinLnBrk="0" hangingPunct="1">
      <a:defRPr sz="2400" kern="1200">
        <a:solidFill>
          <a:schemeClr val="tx1"/>
        </a:solidFill>
        <a:latin typeface="Times New Roman" panose="02020603050405020304" pitchFamily="18" charset="0"/>
        <a:ea typeface="+mn-ea"/>
        <a:cs typeface="+mn-cs"/>
      </a:defRPr>
    </a:lvl8pPr>
    <a:lvl9pPr marL="3657600" algn="l" defTabSz="914400" rtl="0" eaLnBrk="1" latinLnBrk="0" hangingPunct="1">
      <a:defRPr sz="2400" kern="1200">
        <a:solidFill>
          <a:schemeClr val="tx1"/>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6864" autoAdjust="0"/>
  </p:normalViewPr>
  <p:slideViewPr>
    <p:cSldViewPr>
      <p:cViewPr varScale="1">
        <p:scale>
          <a:sx n="108" d="100"/>
          <a:sy n="108" d="100"/>
        </p:scale>
        <p:origin x="126" y="3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2616"/>
    </p:cViewPr>
  </p:sorterViewPr>
  <p:notesViewPr>
    <p:cSldViewPr>
      <p:cViewPr varScale="1">
        <p:scale>
          <a:sx n="79" d="100"/>
          <a:sy n="79" d="100"/>
        </p:scale>
        <p:origin x="2064" y="10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22.wmf"/></Relationships>
</file>

<file path=ppt/drawings/_rels/vmlDrawing11.vml.rels><?xml version="1.0" encoding="UTF-8" standalone="yes"?>
<Relationships xmlns="http://schemas.openxmlformats.org/package/2006/relationships"><Relationship Id="rId2" Type="http://schemas.openxmlformats.org/officeDocument/2006/relationships/image" Target="../media/image24.wmf"/><Relationship Id="rId1" Type="http://schemas.openxmlformats.org/officeDocument/2006/relationships/image" Target="../media/image23.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wmf"/><Relationship Id="rId1" Type="http://schemas.openxmlformats.org/officeDocument/2006/relationships/image" Target="../media/image2.wmf"/><Relationship Id="rId5" Type="http://schemas.openxmlformats.org/officeDocument/2006/relationships/image" Target="../media/image6.wmf"/><Relationship Id="rId4" Type="http://schemas.openxmlformats.org/officeDocument/2006/relationships/image" Target="../media/image5.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image" Target="../media/image7.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image" Target="../media/image10.wmf"/><Relationship Id="rId1" Type="http://schemas.openxmlformats.org/officeDocument/2006/relationships/image" Target="../media/image9.wmf"/><Relationship Id="rId6" Type="http://schemas.openxmlformats.org/officeDocument/2006/relationships/image" Target="../media/image14.wmf"/><Relationship Id="rId5" Type="http://schemas.openxmlformats.org/officeDocument/2006/relationships/image" Target="../media/image13.wmf"/><Relationship Id="rId4" Type="http://schemas.openxmlformats.org/officeDocument/2006/relationships/image" Target="../media/image12.w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16.wmf"/><Relationship Id="rId1" Type="http://schemas.openxmlformats.org/officeDocument/2006/relationships/image" Target="../media/image15.wmf"/></Relationships>
</file>

<file path=ppt/drawings/_rels/vmlDrawing7.vml.rels><?xml version="1.0" encoding="UTF-8" standalone="yes"?>
<Relationships xmlns="http://schemas.openxmlformats.org/package/2006/relationships"><Relationship Id="rId2" Type="http://schemas.openxmlformats.org/officeDocument/2006/relationships/image" Target="../media/image18.wmf"/><Relationship Id="rId1" Type="http://schemas.openxmlformats.org/officeDocument/2006/relationships/image" Target="../media/image17.w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image" Target="../media/image19.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21.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a:extLst>
              <a:ext uri="{FF2B5EF4-FFF2-40B4-BE49-F238E27FC236}">
                <a16:creationId xmlns:a16="http://schemas.microsoft.com/office/drawing/2014/main" id="{9B08E514-DF2E-42F8-9C70-F90DC3C28328}"/>
              </a:ext>
            </a:extLst>
          </p:cNvPr>
          <p:cNvSpPr>
            <a:spLocks noGrp="1" noChangeArrowheads="1"/>
          </p:cNvSpPr>
          <p:nvPr>
            <p:ph type="hdr" sz="quarter"/>
          </p:nvPr>
        </p:nvSpPr>
        <p:spPr bwMode="auto">
          <a:xfrm>
            <a:off x="0" y="0"/>
            <a:ext cx="3170238" cy="481013"/>
          </a:xfrm>
          <a:prstGeom prst="rect">
            <a:avLst/>
          </a:prstGeom>
          <a:noFill/>
          <a:ln w="9525">
            <a:noFill/>
            <a:miter lim="800000"/>
            <a:headEnd/>
            <a:tailEnd/>
          </a:ln>
          <a:effectLst/>
        </p:spPr>
        <p:txBody>
          <a:bodyPr vert="horz" wrap="square" lIns="96663" tIns="48331" rIns="96663" bIns="48331" numCol="1" anchor="t" anchorCtr="0" compatLnSpc="1">
            <a:prstTxWarp prst="textNoShape">
              <a:avLst/>
            </a:prstTxWarp>
          </a:bodyPr>
          <a:lstStyle>
            <a:lvl1pPr defTabSz="965840">
              <a:defRPr sz="1200" smtClean="0"/>
            </a:lvl1pPr>
          </a:lstStyle>
          <a:p>
            <a:pPr>
              <a:defRPr/>
            </a:pPr>
            <a:endParaRPr lang="en-US"/>
          </a:p>
        </p:txBody>
      </p:sp>
      <p:sp>
        <p:nvSpPr>
          <p:cNvPr id="13315" name="Rectangle 3">
            <a:extLst>
              <a:ext uri="{FF2B5EF4-FFF2-40B4-BE49-F238E27FC236}">
                <a16:creationId xmlns:a16="http://schemas.microsoft.com/office/drawing/2014/main" id="{2C1C3041-B8B9-4D4F-ACB4-D4D23276FF79}"/>
              </a:ext>
            </a:extLst>
          </p:cNvPr>
          <p:cNvSpPr>
            <a:spLocks noGrp="1" noChangeArrowheads="1"/>
          </p:cNvSpPr>
          <p:nvPr>
            <p:ph type="dt" sz="quarter" idx="1"/>
          </p:nvPr>
        </p:nvSpPr>
        <p:spPr bwMode="auto">
          <a:xfrm>
            <a:off x="4144963" y="0"/>
            <a:ext cx="3170237" cy="481013"/>
          </a:xfrm>
          <a:prstGeom prst="rect">
            <a:avLst/>
          </a:prstGeom>
          <a:noFill/>
          <a:ln w="9525">
            <a:noFill/>
            <a:miter lim="800000"/>
            <a:headEnd/>
            <a:tailEnd/>
          </a:ln>
          <a:effectLst/>
        </p:spPr>
        <p:txBody>
          <a:bodyPr vert="horz" wrap="square" lIns="96663" tIns="48331" rIns="96663" bIns="48331" numCol="1" anchor="t" anchorCtr="0" compatLnSpc="1">
            <a:prstTxWarp prst="textNoShape">
              <a:avLst/>
            </a:prstTxWarp>
          </a:bodyPr>
          <a:lstStyle>
            <a:lvl1pPr algn="r" defTabSz="965840">
              <a:defRPr sz="1200" smtClean="0"/>
            </a:lvl1pPr>
          </a:lstStyle>
          <a:p>
            <a:pPr>
              <a:defRPr/>
            </a:pPr>
            <a:endParaRPr lang="en-US"/>
          </a:p>
        </p:txBody>
      </p:sp>
      <p:sp>
        <p:nvSpPr>
          <p:cNvPr id="13316" name="Rectangle 4">
            <a:extLst>
              <a:ext uri="{FF2B5EF4-FFF2-40B4-BE49-F238E27FC236}">
                <a16:creationId xmlns:a16="http://schemas.microsoft.com/office/drawing/2014/main" id="{317DBFA1-7226-4132-8F98-D721A38ABDB2}"/>
              </a:ext>
            </a:extLst>
          </p:cNvPr>
          <p:cNvSpPr>
            <a:spLocks noGrp="1" noChangeArrowheads="1"/>
          </p:cNvSpPr>
          <p:nvPr>
            <p:ph type="ftr" sz="quarter" idx="2"/>
          </p:nvPr>
        </p:nvSpPr>
        <p:spPr bwMode="auto">
          <a:xfrm>
            <a:off x="0" y="9120188"/>
            <a:ext cx="3170238" cy="481012"/>
          </a:xfrm>
          <a:prstGeom prst="rect">
            <a:avLst/>
          </a:prstGeom>
          <a:noFill/>
          <a:ln w="9525">
            <a:noFill/>
            <a:miter lim="800000"/>
            <a:headEnd/>
            <a:tailEnd/>
          </a:ln>
          <a:effectLst/>
        </p:spPr>
        <p:txBody>
          <a:bodyPr vert="horz" wrap="square" lIns="96663" tIns="48331" rIns="96663" bIns="48331" numCol="1" anchor="b" anchorCtr="0" compatLnSpc="1">
            <a:prstTxWarp prst="textNoShape">
              <a:avLst/>
            </a:prstTxWarp>
          </a:bodyPr>
          <a:lstStyle>
            <a:lvl1pPr defTabSz="965840">
              <a:defRPr sz="1200" smtClean="0"/>
            </a:lvl1pPr>
          </a:lstStyle>
          <a:p>
            <a:pPr>
              <a:defRPr/>
            </a:pPr>
            <a:endParaRPr lang="en-US"/>
          </a:p>
        </p:txBody>
      </p:sp>
      <p:sp>
        <p:nvSpPr>
          <p:cNvPr id="13317" name="Rectangle 5">
            <a:extLst>
              <a:ext uri="{FF2B5EF4-FFF2-40B4-BE49-F238E27FC236}">
                <a16:creationId xmlns:a16="http://schemas.microsoft.com/office/drawing/2014/main" id="{0573E4B9-F274-4C8E-9177-A3B4F1077BAB}"/>
              </a:ext>
            </a:extLst>
          </p:cNvPr>
          <p:cNvSpPr>
            <a:spLocks noGrp="1" noChangeArrowheads="1"/>
          </p:cNvSpPr>
          <p:nvPr>
            <p:ph type="sldNum" sz="quarter" idx="3"/>
          </p:nvPr>
        </p:nvSpPr>
        <p:spPr bwMode="auto">
          <a:xfrm>
            <a:off x="4144963" y="9120188"/>
            <a:ext cx="3170237" cy="481012"/>
          </a:xfrm>
          <a:prstGeom prst="rect">
            <a:avLst/>
          </a:prstGeom>
          <a:noFill/>
          <a:ln w="9525">
            <a:noFill/>
            <a:miter lim="800000"/>
            <a:headEnd/>
            <a:tailEnd/>
          </a:ln>
          <a:effectLst/>
        </p:spPr>
        <p:txBody>
          <a:bodyPr vert="horz" wrap="square" lIns="96663" tIns="48331" rIns="96663" bIns="48331" numCol="1" anchor="b" anchorCtr="0" compatLnSpc="1">
            <a:prstTxWarp prst="textNoShape">
              <a:avLst/>
            </a:prstTxWarp>
          </a:bodyPr>
          <a:lstStyle>
            <a:lvl1pPr algn="r" defTabSz="965200">
              <a:defRPr sz="1200"/>
            </a:lvl1pPr>
          </a:lstStyle>
          <a:p>
            <a:fld id="{B0878BCF-40B9-41A1-B950-005F6C7F8B40}" type="slidenum">
              <a:rPr lang="en-US" altLang="en-US"/>
              <a:pPr/>
              <a:t>‹#›</a:t>
            </a:fld>
            <a:endParaRPr lang="en-US"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8101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4143375" y="0"/>
            <a:ext cx="3170238" cy="481013"/>
          </a:xfrm>
          <a:prstGeom prst="rect">
            <a:avLst/>
          </a:prstGeom>
        </p:spPr>
        <p:txBody>
          <a:bodyPr vert="horz" lIns="91440" tIns="45720" rIns="91440" bIns="45720" rtlCol="0"/>
          <a:lstStyle>
            <a:lvl1pPr algn="r">
              <a:defRPr sz="1200"/>
            </a:lvl1pPr>
          </a:lstStyle>
          <a:p>
            <a:fld id="{4CBCABD2-14C6-4452-87E6-32E8F265FFC6}" type="datetimeFigureOut">
              <a:rPr lang="en-US" smtClean="0"/>
              <a:t>10/26/2021</a:t>
            </a:fld>
            <a:endParaRPr lang="en-US"/>
          </a:p>
        </p:txBody>
      </p:sp>
      <p:sp>
        <p:nvSpPr>
          <p:cNvPr id="4" name="Slide Image Placeholder 3"/>
          <p:cNvSpPr>
            <a:spLocks noGrp="1" noRot="1" noChangeAspect="1"/>
          </p:cNvSpPr>
          <p:nvPr>
            <p:ph type="sldImg" idx="2"/>
          </p:nvPr>
        </p:nvSpPr>
        <p:spPr>
          <a:xfrm>
            <a:off x="1497013" y="1200150"/>
            <a:ext cx="4321175" cy="3240088"/>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31838" y="4621213"/>
            <a:ext cx="5851525" cy="3779837"/>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120188"/>
            <a:ext cx="3170238" cy="481012"/>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4143375" y="9120188"/>
            <a:ext cx="3170238" cy="481012"/>
          </a:xfrm>
          <a:prstGeom prst="rect">
            <a:avLst/>
          </a:prstGeom>
        </p:spPr>
        <p:txBody>
          <a:bodyPr vert="horz" lIns="91440" tIns="45720" rIns="91440" bIns="45720" rtlCol="0" anchor="b"/>
          <a:lstStyle>
            <a:lvl1pPr algn="r">
              <a:defRPr sz="1200"/>
            </a:lvl1pPr>
          </a:lstStyle>
          <a:p>
            <a:fld id="{0B385CAB-C46F-4DDD-9691-6D01C2664AB8}" type="slidenum">
              <a:rPr lang="en-US" smtClean="0"/>
              <a:t>‹#›</a:t>
            </a:fld>
            <a:endParaRPr lang="en-US"/>
          </a:p>
        </p:txBody>
      </p:sp>
    </p:spTree>
    <p:extLst>
      <p:ext uri="{BB962C8B-B14F-4D97-AF65-F5344CB8AC3E}">
        <p14:creationId xmlns:p14="http://schemas.microsoft.com/office/powerpoint/2010/main" val="13266409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practice, Fourier transforms are calculated with a specific numerical procedure called a </a:t>
            </a:r>
            <a:r>
              <a:rPr lang="en-US" b="1" dirty="0"/>
              <a:t>fast Fourier transform </a:t>
            </a:r>
            <a:r>
              <a:rPr lang="en-US" dirty="0"/>
              <a:t>(FFT) so these slides will describe in detail how those calculations are performed, using MATLAB to illustrate specific examples.</a:t>
            </a:r>
          </a:p>
        </p:txBody>
      </p:sp>
      <p:sp>
        <p:nvSpPr>
          <p:cNvPr id="4" name="Slide Number Placeholder 3"/>
          <p:cNvSpPr>
            <a:spLocks noGrp="1"/>
          </p:cNvSpPr>
          <p:nvPr>
            <p:ph type="sldNum" sz="quarter" idx="5"/>
          </p:nvPr>
        </p:nvSpPr>
        <p:spPr/>
        <p:txBody>
          <a:bodyPr/>
          <a:lstStyle/>
          <a:p>
            <a:fld id="{0B385CAB-C46F-4DDD-9691-6D01C2664AB8}" type="slidenum">
              <a:rPr lang="en-US" smtClean="0"/>
              <a:t>1</a:t>
            </a:fld>
            <a:endParaRPr lang="en-US"/>
          </a:p>
        </p:txBody>
      </p:sp>
    </p:spTree>
    <p:extLst>
      <p:ext uri="{BB962C8B-B14F-4D97-AF65-F5344CB8AC3E}">
        <p14:creationId xmlns:p14="http://schemas.microsoft.com/office/powerpoint/2010/main" val="250169788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Shown here is a typical transient (aperiodic) ultrasonic signal and its spectrum, both repeated periodically. As long as  the total time, T, of the sample window exceeds the time duration of the signal, and the sampling frequency is twice the maximum frequency present in the spectrum of the signal, then there is no overlap and we will obtain faithful representation of our signals in both the time and frequency domain, as shown. The condition that must be met on the sampling frequency is called the </a:t>
            </a:r>
            <a:r>
              <a:rPr lang="en-US" b="1" dirty="0"/>
              <a:t>Nyquist criterion</a:t>
            </a:r>
            <a:r>
              <a:rPr lang="en-US" dirty="0"/>
              <a:t>. In ultrasonic tests the frequencies involved typically are less than 20 MHz because of the transducers used and that fact that material attenuation also removes higher frequencies so one often samples ultrasonic NDE signals at a 100MHz sampling frequency, which is a very conservative choice satisfying the Nyquist criterion. Note that in the frequency domain the sampled spectrum values at negative frequencies are contained in the upper half of the sampled frequency domain values. </a:t>
            </a:r>
          </a:p>
        </p:txBody>
      </p:sp>
      <p:sp>
        <p:nvSpPr>
          <p:cNvPr id="4" name="Slide Number Placeholder 3"/>
          <p:cNvSpPr>
            <a:spLocks noGrp="1"/>
          </p:cNvSpPr>
          <p:nvPr>
            <p:ph type="sldNum" sz="quarter" idx="5"/>
          </p:nvPr>
        </p:nvSpPr>
        <p:spPr/>
        <p:txBody>
          <a:bodyPr/>
          <a:lstStyle/>
          <a:p>
            <a:fld id="{0B385CAB-C46F-4DDD-9691-6D01C2664AB8}" type="slidenum">
              <a:rPr lang="en-US" smtClean="0"/>
              <a:t>10</a:t>
            </a:fld>
            <a:endParaRPr lang="en-US"/>
          </a:p>
        </p:txBody>
      </p:sp>
    </p:spTree>
    <p:extLst>
      <p:ext uri="{BB962C8B-B14F-4D97-AF65-F5344CB8AC3E}">
        <p14:creationId xmlns:p14="http://schemas.microsoft.com/office/powerpoint/2010/main" val="356779419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modeling our sampled ultrasonic signals we cannot use the built-in MATLAB function </a:t>
            </a:r>
            <a:r>
              <a:rPr lang="en-US" dirty="0" err="1"/>
              <a:t>linspace</a:t>
            </a:r>
            <a:r>
              <a:rPr lang="en-US" dirty="0"/>
              <a:t> as it does not generate the proper samples. To illustrate, consider this simple time domain function which is sampled over a time window T=1 with N = 8  samples so we want the sampling interval to be 1/8 and the sampled values to be the ones shown as red dots. If we use </a:t>
            </a:r>
            <a:r>
              <a:rPr lang="en-US" dirty="0" err="1"/>
              <a:t>linspace</a:t>
            </a:r>
            <a:r>
              <a:rPr lang="en-US" dirty="0"/>
              <a:t>( 0, 1, 8) we see an incorrect sampling interval (and the actual time values (not shown) will be incorrect)</a:t>
            </a:r>
          </a:p>
        </p:txBody>
      </p:sp>
      <p:sp>
        <p:nvSpPr>
          <p:cNvPr id="4" name="Slide Number Placeholder 3"/>
          <p:cNvSpPr>
            <a:spLocks noGrp="1"/>
          </p:cNvSpPr>
          <p:nvPr>
            <p:ph type="sldNum" sz="quarter" idx="5"/>
          </p:nvPr>
        </p:nvSpPr>
        <p:spPr/>
        <p:txBody>
          <a:bodyPr/>
          <a:lstStyle/>
          <a:p>
            <a:fld id="{0B385CAB-C46F-4DDD-9691-6D01C2664AB8}" type="slidenum">
              <a:rPr lang="en-US" smtClean="0"/>
              <a:t>11</a:t>
            </a:fld>
            <a:endParaRPr lang="en-US"/>
          </a:p>
        </p:txBody>
      </p:sp>
    </p:spTree>
    <p:extLst>
      <p:ext uri="{BB962C8B-B14F-4D97-AF65-F5344CB8AC3E}">
        <p14:creationId xmlns:p14="http://schemas.microsoft.com/office/powerpoint/2010/main" val="324305872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have defined a new MATLAB function,</a:t>
            </a:r>
            <a:r>
              <a:rPr lang="en-US" b="1" dirty="0"/>
              <a:t> </a:t>
            </a:r>
            <a:r>
              <a:rPr lang="en-US" b="1" dirty="0" err="1"/>
              <a:t>s_space</a:t>
            </a:r>
            <a:r>
              <a:rPr lang="en-US" dirty="0"/>
              <a:t>, that generates the proper values, as shown above for our previous example. Note that if the number of sample points is large, then these differences between </a:t>
            </a:r>
            <a:r>
              <a:rPr lang="en-US" dirty="0" err="1"/>
              <a:t>linspace</a:t>
            </a:r>
            <a:r>
              <a:rPr lang="en-US" dirty="0"/>
              <a:t> and </a:t>
            </a:r>
            <a:r>
              <a:rPr lang="en-US" dirty="0" err="1"/>
              <a:t>s_space</a:t>
            </a:r>
            <a:r>
              <a:rPr lang="en-US" dirty="0"/>
              <a:t> are not as apparent, as we can see if we make N = 512. However, those differences are still present (see the next slide) so in generating sampled time and frequency domain functions we will always use </a:t>
            </a:r>
            <a:r>
              <a:rPr lang="en-US" dirty="0" err="1"/>
              <a:t>s_space</a:t>
            </a:r>
            <a:r>
              <a:rPr lang="en-US" dirty="0"/>
              <a:t> rather than </a:t>
            </a:r>
            <a:r>
              <a:rPr lang="en-US" dirty="0" err="1"/>
              <a:t>linspace</a:t>
            </a:r>
            <a:r>
              <a:rPr lang="en-US" dirty="0"/>
              <a:t>.</a:t>
            </a:r>
          </a:p>
        </p:txBody>
      </p:sp>
      <p:sp>
        <p:nvSpPr>
          <p:cNvPr id="4" name="Slide Number Placeholder 3"/>
          <p:cNvSpPr>
            <a:spLocks noGrp="1"/>
          </p:cNvSpPr>
          <p:nvPr>
            <p:ph type="sldNum" sz="quarter" idx="5"/>
          </p:nvPr>
        </p:nvSpPr>
        <p:spPr/>
        <p:txBody>
          <a:bodyPr/>
          <a:lstStyle/>
          <a:p>
            <a:fld id="{0B385CAB-C46F-4DDD-9691-6D01C2664AB8}" type="slidenum">
              <a:rPr lang="en-US" smtClean="0"/>
              <a:t>12</a:t>
            </a:fld>
            <a:endParaRPr lang="en-US"/>
          </a:p>
        </p:txBody>
      </p:sp>
    </p:spTree>
    <p:extLst>
      <p:ext uri="{BB962C8B-B14F-4D97-AF65-F5344CB8AC3E}">
        <p14:creationId xmlns:p14="http://schemas.microsoft.com/office/powerpoint/2010/main" val="402722985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we use the </a:t>
            </a:r>
            <a:r>
              <a:rPr lang="en-US" dirty="0" err="1"/>
              <a:t>Matlab</a:t>
            </a:r>
            <a:r>
              <a:rPr lang="en-US"/>
              <a:t> command format </a:t>
            </a:r>
            <a:r>
              <a:rPr lang="en-US" dirty="0"/>
              <a:t>long we can see the small differences between the use of </a:t>
            </a:r>
            <a:r>
              <a:rPr lang="en-US" dirty="0" err="1"/>
              <a:t>s_space</a:t>
            </a:r>
            <a:r>
              <a:rPr lang="en-US" dirty="0"/>
              <a:t> and </a:t>
            </a:r>
            <a:r>
              <a:rPr lang="en-US" dirty="0" err="1"/>
              <a:t>linspace</a:t>
            </a:r>
            <a:endParaRPr lang="en-US" dirty="0"/>
          </a:p>
        </p:txBody>
      </p:sp>
      <p:sp>
        <p:nvSpPr>
          <p:cNvPr id="4" name="Slide Number Placeholder 3"/>
          <p:cNvSpPr>
            <a:spLocks noGrp="1"/>
          </p:cNvSpPr>
          <p:nvPr>
            <p:ph type="sldNum" sz="quarter" idx="5"/>
          </p:nvPr>
        </p:nvSpPr>
        <p:spPr/>
        <p:txBody>
          <a:bodyPr/>
          <a:lstStyle/>
          <a:p>
            <a:fld id="{0B385CAB-C46F-4DDD-9691-6D01C2664AB8}" type="slidenum">
              <a:rPr lang="en-US" smtClean="0"/>
              <a:t>13</a:t>
            </a:fld>
            <a:endParaRPr lang="en-US"/>
          </a:p>
        </p:txBody>
      </p:sp>
    </p:spTree>
    <p:extLst>
      <p:ext uri="{BB962C8B-B14F-4D97-AF65-F5344CB8AC3E}">
        <p14:creationId xmlns:p14="http://schemas.microsoft.com/office/powerpoint/2010/main" val="22101538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the </a:t>
            </a:r>
            <a:r>
              <a:rPr lang="en-US" b="1" dirty="0"/>
              <a:t>s-space function </a:t>
            </a:r>
            <a:r>
              <a:rPr lang="en-US" dirty="0"/>
              <a:t>which we see is a simple modification of the use of </a:t>
            </a:r>
            <a:r>
              <a:rPr lang="en-US" dirty="0" err="1"/>
              <a:t>linspace</a:t>
            </a:r>
            <a:r>
              <a:rPr lang="en-US" dirty="0"/>
              <a:t> to get the proper sampled values and sampling interval.</a:t>
            </a:r>
          </a:p>
        </p:txBody>
      </p:sp>
      <p:sp>
        <p:nvSpPr>
          <p:cNvPr id="4" name="Slide Number Placeholder 3"/>
          <p:cNvSpPr>
            <a:spLocks noGrp="1"/>
          </p:cNvSpPr>
          <p:nvPr>
            <p:ph type="sldNum" sz="quarter" idx="5"/>
          </p:nvPr>
        </p:nvSpPr>
        <p:spPr/>
        <p:txBody>
          <a:bodyPr/>
          <a:lstStyle/>
          <a:p>
            <a:fld id="{0B385CAB-C46F-4DDD-9691-6D01C2664AB8}" type="slidenum">
              <a:rPr lang="en-US" smtClean="0"/>
              <a:t>14</a:t>
            </a:fld>
            <a:endParaRPr lang="en-US"/>
          </a:p>
        </p:txBody>
      </p:sp>
    </p:spTree>
    <p:extLst>
      <p:ext uri="{BB962C8B-B14F-4D97-AF65-F5344CB8AC3E}">
        <p14:creationId xmlns:p14="http://schemas.microsoft.com/office/powerpoint/2010/main" val="409417057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an example of Fourier analysis of an actual ultrasonic signal, which in this case is the signal reflected from a flat-bottom hole in a metal sample( a common reference reflector used in NDE).</a:t>
            </a:r>
          </a:p>
          <a:p>
            <a:endParaRPr lang="en-US" dirty="0"/>
          </a:p>
          <a:p>
            <a:r>
              <a:rPr lang="en-US" dirty="0"/>
              <a:t> The sampled voltage versus time signal is stored in a vector, </a:t>
            </a:r>
            <a:r>
              <a:rPr lang="en-US" dirty="0" err="1"/>
              <a:t>vexp</a:t>
            </a:r>
            <a:r>
              <a:rPr lang="en-US" dirty="0"/>
              <a:t>, and the sampled times are in the vector </a:t>
            </a:r>
            <a:r>
              <a:rPr lang="en-US" dirty="0" err="1"/>
              <a:t>texp</a:t>
            </a:r>
            <a:r>
              <a:rPr lang="en-US" dirty="0"/>
              <a:t>, both of which are loaded from a saved file into MATLAB. If we examine those vectors we see there are 1000 sampled time and voltage values and the sampling interval is 0.01 (microseconds)  and the sampling frequency is 100 (MHz). The received time domain waveform is plotted.</a:t>
            </a:r>
          </a:p>
          <a:p>
            <a:r>
              <a:rPr lang="en-US" dirty="0"/>
              <a:t>If we do the FFT with our MATLAB function </a:t>
            </a:r>
            <a:r>
              <a:rPr lang="en-US" dirty="0" err="1"/>
              <a:t>FourierT</a:t>
            </a:r>
            <a:r>
              <a:rPr lang="en-US" dirty="0"/>
              <a:t>, we must generate a proper set of 1000 frequencies with s-space, after which we can plot the magnitude of the spectrum. We see most of the spectrum is between zero and 10 MHz and we see the corresponding negative frequency components in the upper half of the spectrum. Clearly our sampling frequency was more than sufficient in this case to satisfy the Nyquist criterion.</a:t>
            </a:r>
          </a:p>
        </p:txBody>
      </p:sp>
      <p:sp>
        <p:nvSpPr>
          <p:cNvPr id="4" name="Slide Number Placeholder 3"/>
          <p:cNvSpPr>
            <a:spLocks noGrp="1"/>
          </p:cNvSpPr>
          <p:nvPr>
            <p:ph type="sldNum" sz="quarter" idx="5"/>
          </p:nvPr>
        </p:nvSpPr>
        <p:spPr/>
        <p:txBody>
          <a:bodyPr/>
          <a:lstStyle/>
          <a:p>
            <a:fld id="{0B385CAB-C46F-4DDD-9691-6D01C2664AB8}" type="slidenum">
              <a:rPr lang="en-US" smtClean="0"/>
              <a:t>15</a:t>
            </a:fld>
            <a:endParaRPr lang="en-US"/>
          </a:p>
        </p:txBody>
      </p:sp>
    </p:spTree>
    <p:extLst>
      <p:ext uri="{BB962C8B-B14F-4D97-AF65-F5344CB8AC3E}">
        <p14:creationId xmlns:p14="http://schemas.microsoft.com/office/powerpoint/2010/main" val="370448106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we see both the magnitude and phase of the frequency spectrum on a reduced frequency scale. Below 1 MHz and above 8 MHz the spectrum is small so that likely the phase values are contaminated by noise at those frequencies. We see that even in the 1-8 MHz range the phase is rapidly changing. We will examine the reason for this shortly.</a:t>
            </a:r>
          </a:p>
        </p:txBody>
      </p:sp>
      <p:sp>
        <p:nvSpPr>
          <p:cNvPr id="4" name="Slide Number Placeholder 3"/>
          <p:cNvSpPr>
            <a:spLocks noGrp="1"/>
          </p:cNvSpPr>
          <p:nvPr>
            <p:ph type="sldNum" sz="quarter" idx="5"/>
          </p:nvPr>
        </p:nvSpPr>
        <p:spPr/>
        <p:txBody>
          <a:bodyPr/>
          <a:lstStyle/>
          <a:p>
            <a:fld id="{0B385CAB-C46F-4DDD-9691-6D01C2664AB8}" type="slidenum">
              <a:rPr lang="en-US" smtClean="0"/>
              <a:t>16</a:t>
            </a:fld>
            <a:endParaRPr lang="en-US"/>
          </a:p>
        </p:txBody>
      </p:sp>
    </p:spTree>
    <p:extLst>
      <p:ext uri="{BB962C8B-B14F-4D97-AF65-F5344CB8AC3E}">
        <p14:creationId xmlns:p14="http://schemas.microsoft.com/office/powerpoint/2010/main" val="96019999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we attempt to perform the inverse FFT with the MATLAB function </a:t>
            </a:r>
            <a:r>
              <a:rPr lang="en-US" dirty="0" err="1"/>
              <a:t>IFourierT</a:t>
            </a:r>
            <a:r>
              <a:rPr lang="en-US" dirty="0"/>
              <a:t> to recover our original time domain signal </a:t>
            </a:r>
            <a:r>
              <a:rPr lang="en-US" dirty="0" err="1"/>
              <a:t>vt.</a:t>
            </a:r>
            <a:r>
              <a:rPr lang="en-US" dirty="0"/>
              <a:t> We see that MATLAB gives us a warning that the signal has imaginary parts. These arise because there are always very small round-off errors in doing the complex arithmetic with these transforms, leaving some inconsequential imaginary values. We can remove those values by simply taking the real part of the signal which does recover our original signal.</a:t>
            </a:r>
          </a:p>
        </p:txBody>
      </p:sp>
      <p:sp>
        <p:nvSpPr>
          <p:cNvPr id="4" name="Slide Number Placeholder 3"/>
          <p:cNvSpPr>
            <a:spLocks noGrp="1"/>
          </p:cNvSpPr>
          <p:nvPr>
            <p:ph type="sldNum" sz="quarter" idx="5"/>
          </p:nvPr>
        </p:nvSpPr>
        <p:spPr/>
        <p:txBody>
          <a:bodyPr/>
          <a:lstStyle/>
          <a:p>
            <a:fld id="{0B385CAB-C46F-4DDD-9691-6D01C2664AB8}" type="slidenum">
              <a:rPr lang="en-US" smtClean="0"/>
              <a:t>17</a:t>
            </a:fld>
            <a:endParaRPr lang="en-US"/>
          </a:p>
        </p:txBody>
      </p:sp>
    </p:spTree>
    <p:extLst>
      <p:ext uri="{BB962C8B-B14F-4D97-AF65-F5344CB8AC3E}">
        <p14:creationId xmlns:p14="http://schemas.microsoft.com/office/powerpoint/2010/main" val="300492724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saw previously that our signal had a rapidly changing phase. This was due to the fact that the signal was shifted in time to near the center of the plot. If move the signal  closer to the left by moving the first 399 points in the beginning of the plot to the end of the plot then we obtain the shifted signal shown.</a:t>
            </a:r>
          </a:p>
        </p:txBody>
      </p:sp>
      <p:sp>
        <p:nvSpPr>
          <p:cNvPr id="4" name="Slide Number Placeholder 3"/>
          <p:cNvSpPr>
            <a:spLocks noGrp="1"/>
          </p:cNvSpPr>
          <p:nvPr>
            <p:ph type="sldNum" sz="quarter" idx="5"/>
          </p:nvPr>
        </p:nvSpPr>
        <p:spPr/>
        <p:txBody>
          <a:bodyPr/>
          <a:lstStyle/>
          <a:p>
            <a:fld id="{0B385CAB-C46F-4DDD-9691-6D01C2664AB8}" type="slidenum">
              <a:rPr lang="en-US" smtClean="0"/>
              <a:t>18</a:t>
            </a:fld>
            <a:endParaRPr lang="en-US"/>
          </a:p>
        </p:txBody>
      </p:sp>
    </p:spTree>
    <p:extLst>
      <p:ext uri="{BB962C8B-B14F-4D97-AF65-F5344CB8AC3E}">
        <p14:creationId xmlns:p14="http://schemas.microsoft.com/office/powerpoint/2010/main" val="290858371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we now do an FFT of the shifted signal and plot the magnitude and phase of the spectrum over the first 200 points (going from 0 to 20 MHz) we see that the phase is less oscillatory because time delays produce a complex exponential term which affects the phase (but not the magnitude) of the spectrum, as seen above. If we move the signal even further to the left the oscillations will be even less than seen here.</a:t>
            </a:r>
          </a:p>
        </p:txBody>
      </p:sp>
      <p:sp>
        <p:nvSpPr>
          <p:cNvPr id="4" name="Slide Number Placeholder 3"/>
          <p:cNvSpPr>
            <a:spLocks noGrp="1"/>
          </p:cNvSpPr>
          <p:nvPr>
            <p:ph type="sldNum" sz="quarter" idx="5"/>
          </p:nvPr>
        </p:nvSpPr>
        <p:spPr/>
        <p:txBody>
          <a:bodyPr/>
          <a:lstStyle/>
          <a:p>
            <a:fld id="{0B385CAB-C46F-4DDD-9691-6D01C2664AB8}" type="slidenum">
              <a:rPr lang="en-US" smtClean="0"/>
              <a:t>19</a:t>
            </a:fld>
            <a:endParaRPr lang="en-US"/>
          </a:p>
        </p:txBody>
      </p:sp>
    </p:spTree>
    <p:extLst>
      <p:ext uri="{BB962C8B-B14F-4D97-AF65-F5344CB8AC3E}">
        <p14:creationId xmlns:p14="http://schemas.microsoft.com/office/powerpoint/2010/main" val="19186568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will examine discrete Fourier transforms and their connections to the Fourier transform and show how discrete Fourier transforms are calculated with the fast Fourier transform algorithm. Various FFT implementation issues will be discussed.</a:t>
            </a:r>
          </a:p>
        </p:txBody>
      </p:sp>
      <p:sp>
        <p:nvSpPr>
          <p:cNvPr id="4" name="Slide Number Placeholder 3"/>
          <p:cNvSpPr>
            <a:spLocks noGrp="1"/>
          </p:cNvSpPr>
          <p:nvPr>
            <p:ph type="sldNum" sz="quarter" idx="5"/>
          </p:nvPr>
        </p:nvSpPr>
        <p:spPr/>
        <p:txBody>
          <a:bodyPr/>
          <a:lstStyle/>
          <a:p>
            <a:fld id="{0B385CAB-C46F-4DDD-9691-6D01C2664AB8}" type="slidenum">
              <a:rPr lang="en-US" smtClean="0"/>
              <a:t>2</a:t>
            </a:fld>
            <a:endParaRPr lang="en-US"/>
          </a:p>
        </p:txBody>
      </p:sp>
    </p:spTree>
    <p:extLst>
      <p:ext uri="{BB962C8B-B14F-4D97-AF65-F5344CB8AC3E}">
        <p14:creationId xmlns:p14="http://schemas.microsoft.com/office/powerpoint/2010/main" val="264808280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some cases the sampling time interval (and hence the sampling frequency) may be adequate to prevent aliasing but we would like to increase the number of samples in the frequency domain to better capture any rapidly changing behavior there. We can do this by simply adding (padding)  the time domain with zeros spaced at the same sampling time interval. Thus, the sampling frequency is not changed but the number of samples in the frequency domain will be larger. Shown above is an example where we pad a signal with N samples with N additional zeros and hence also double the number of samples in the frequency domain  from N to 2N over the same frequency range. This is called</a:t>
            </a:r>
            <a:r>
              <a:rPr lang="en-US" b="1" dirty="0"/>
              <a:t> zero padding</a:t>
            </a:r>
            <a:r>
              <a:rPr lang="en-US" dirty="0"/>
              <a:t>.</a:t>
            </a:r>
          </a:p>
        </p:txBody>
      </p:sp>
      <p:sp>
        <p:nvSpPr>
          <p:cNvPr id="4" name="Slide Number Placeholder 3"/>
          <p:cNvSpPr>
            <a:spLocks noGrp="1"/>
          </p:cNvSpPr>
          <p:nvPr>
            <p:ph type="sldNum" sz="quarter" idx="5"/>
          </p:nvPr>
        </p:nvSpPr>
        <p:spPr/>
        <p:txBody>
          <a:bodyPr/>
          <a:lstStyle/>
          <a:p>
            <a:fld id="{0B385CAB-C46F-4DDD-9691-6D01C2664AB8}" type="slidenum">
              <a:rPr lang="en-US" smtClean="0"/>
              <a:t>20</a:t>
            </a:fld>
            <a:endParaRPr lang="en-US"/>
          </a:p>
        </p:txBody>
      </p:sp>
    </p:spTree>
    <p:extLst>
      <p:ext uri="{BB962C8B-B14F-4D97-AF65-F5344CB8AC3E}">
        <p14:creationId xmlns:p14="http://schemas.microsoft.com/office/powerpoint/2010/main" val="286720656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 an example, here we generate samples of a triangular time domain function with s-space going from t =0 to t = 4 microseconds. Thus, the sampling interval is 4/16 = ¼ microseconds and the sampling frequency is 4 </a:t>
            </a:r>
            <a:r>
              <a:rPr lang="en-US" dirty="0" err="1"/>
              <a:t>MHz.</a:t>
            </a:r>
            <a:r>
              <a:rPr lang="en-US" dirty="0"/>
              <a:t> Note that s-space properly gives us the correct 16 points and those points do not include a point at t = 4 microseconds as that point is the same as the one at t =0.</a:t>
            </a:r>
          </a:p>
        </p:txBody>
      </p:sp>
      <p:sp>
        <p:nvSpPr>
          <p:cNvPr id="4" name="Slide Number Placeholder 3"/>
          <p:cNvSpPr>
            <a:spLocks noGrp="1"/>
          </p:cNvSpPr>
          <p:nvPr>
            <p:ph type="sldNum" sz="quarter" idx="5"/>
          </p:nvPr>
        </p:nvSpPr>
        <p:spPr/>
        <p:txBody>
          <a:bodyPr/>
          <a:lstStyle/>
          <a:p>
            <a:fld id="{0B385CAB-C46F-4DDD-9691-6D01C2664AB8}" type="slidenum">
              <a:rPr lang="en-US" smtClean="0"/>
              <a:t>21</a:t>
            </a:fld>
            <a:endParaRPr lang="en-US"/>
          </a:p>
        </p:txBody>
      </p:sp>
    </p:spTree>
    <p:extLst>
      <p:ext uri="{BB962C8B-B14F-4D97-AF65-F5344CB8AC3E}">
        <p14:creationId xmlns:p14="http://schemas.microsoft.com/office/powerpoint/2010/main" val="413295757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we compute the FFT of this sampled function and generate a set of sampled frequencies with </a:t>
            </a:r>
            <a:r>
              <a:rPr lang="en-US" dirty="0" err="1"/>
              <a:t>s_space</a:t>
            </a:r>
            <a:r>
              <a:rPr lang="en-US" dirty="0"/>
              <a:t>, then we obtain the 16 sampled frequency domain values as shown with the spacing of ¼ </a:t>
            </a:r>
            <a:r>
              <a:rPr lang="en-US" dirty="0" err="1"/>
              <a:t>MHz.</a:t>
            </a:r>
            <a:r>
              <a:rPr lang="en-US" dirty="0"/>
              <a:t> Note again </a:t>
            </a:r>
            <a:r>
              <a:rPr lang="en-US" dirty="0" err="1"/>
              <a:t>s_space</a:t>
            </a:r>
            <a:r>
              <a:rPr lang="en-US" dirty="0"/>
              <a:t> gives us the proper sampled values and that does not include a value at f = 4 MHz, which is the same as the value at f = 0.</a:t>
            </a:r>
          </a:p>
        </p:txBody>
      </p:sp>
      <p:sp>
        <p:nvSpPr>
          <p:cNvPr id="4" name="Slide Number Placeholder 3"/>
          <p:cNvSpPr>
            <a:spLocks noGrp="1"/>
          </p:cNvSpPr>
          <p:nvPr>
            <p:ph type="sldNum" sz="quarter" idx="5"/>
          </p:nvPr>
        </p:nvSpPr>
        <p:spPr/>
        <p:txBody>
          <a:bodyPr/>
          <a:lstStyle/>
          <a:p>
            <a:fld id="{0B385CAB-C46F-4DDD-9691-6D01C2664AB8}" type="slidenum">
              <a:rPr lang="en-US" smtClean="0"/>
              <a:t>22</a:t>
            </a:fld>
            <a:endParaRPr lang="en-US"/>
          </a:p>
        </p:txBody>
      </p:sp>
    </p:spTree>
    <p:extLst>
      <p:ext uri="{BB962C8B-B14F-4D97-AF65-F5344CB8AC3E}">
        <p14:creationId xmlns:p14="http://schemas.microsoft.com/office/powerpoint/2010/main" val="174075080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we pad our original time domain signal by adding 16 zeros and then do a FFT. If we try to plot the result we get an error because our set of frequency values has doubled so we must generate a new set of 32 frequencies from zero to the sampling frequency. Then the plot works fine and we see a much finer resolution where now the frequency domain sampling interval is 1/8 </a:t>
            </a:r>
            <a:r>
              <a:rPr lang="en-US" dirty="0" err="1"/>
              <a:t>MHz.</a:t>
            </a:r>
            <a:endParaRPr lang="en-US" dirty="0"/>
          </a:p>
        </p:txBody>
      </p:sp>
      <p:sp>
        <p:nvSpPr>
          <p:cNvPr id="4" name="Slide Number Placeholder 3"/>
          <p:cNvSpPr>
            <a:spLocks noGrp="1"/>
          </p:cNvSpPr>
          <p:nvPr>
            <p:ph type="sldNum" sz="quarter" idx="5"/>
          </p:nvPr>
        </p:nvSpPr>
        <p:spPr/>
        <p:txBody>
          <a:bodyPr/>
          <a:lstStyle/>
          <a:p>
            <a:fld id="{0B385CAB-C46F-4DDD-9691-6D01C2664AB8}" type="slidenum">
              <a:rPr lang="en-US" smtClean="0"/>
              <a:t>23</a:t>
            </a:fld>
            <a:endParaRPr lang="en-US"/>
          </a:p>
        </p:txBody>
      </p:sp>
    </p:spTree>
    <p:extLst>
      <p:ext uri="{BB962C8B-B14F-4D97-AF65-F5344CB8AC3E}">
        <p14:creationId xmlns:p14="http://schemas.microsoft.com/office/powerpoint/2010/main" val="40215185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used the triangular function example to illustrate zero padding, using very few points so we could easily see the results. However, did we adequately address aliasing? To answer this let us use a much higher sampling frequency (128 MHz = 32 times higher than previously used) as shown here and plot the magnitude of the spectrum. We see in this case the positive and negative frequency values are well separated and the spectral values appear to be small below about 10 </a:t>
            </a:r>
            <a:r>
              <a:rPr lang="en-US" dirty="0" err="1"/>
              <a:t>MHz.</a:t>
            </a:r>
            <a:r>
              <a:rPr lang="en-US" dirty="0"/>
              <a:t> Let us examine those values on a smaller scale (next slide)</a:t>
            </a:r>
          </a:p>
        </p:txBody>
      </p:sp>
      <p:sp>
        <p:nvSpPr>
          <p:cNvPr id="4" name="Slide Number Placeholder 3"/>
          <p:cNvSpPr>
            <a:spLocks noGrp="1"/>
          </p:cNvSpPr>
          <p:nvPr>
            <p:ph type="sldNum" sz="quarter" idx="5"/>
          </p:nvPr>
        </p:nvSpPr>
        <p:spPr/>
        <p:txBody>
          <a:bodyPr/>
          <a:lstStyle/>
          <a:p>
            <a:fld id="{0B385CAB-C46F-4DDD-9691-6D01C2664AB8}" type="slidenum">
              <a:rPr lang="en-US" smtClean="0"/>
              <a:t>24</a:t>
            </a:fld>
            <a:endParaRPr lang="en-US"/>
          </a:p>
        </p:txBody>
      </p:sp>
    </p:spTree>
    <p:extLst>
      <p:ext uri="{BB962C8B-B14F-4D97-AF65-F5344CB8AC3E}">
        <p14:creationId xmlns:p14="http://schemas.microsoft.com/office/powerpoint/2010/main" val="327805433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we plot the first 20 values of the spectrum (which are values from approximately 0 to 5 MHz) we see that there are some small higher frequency values that were missed previously so a sampling frequency of 4 MHz was not sufficient to completely prevent aliasing. </a:t>
            </a:r>
          </a:p>
        </p:txBody>
      </p:sp>
      <p:sp>
        <p:nvSpPr>
          <p:cNvPr id="4" name="Slide Number Placeholder 3"/>
          <p:cNvSpPr>
            <a:spLocks noGrp="1"/>
          </p:cNvSpPr>
          <p:nvPr>
            <p:ph type="sldNum" sz="quarter" idx="5"/>
          </p:nvPr>
        </p:nvSpPr>
        <p:spPr/>
        <p:txBody>
          <a:bodyPr/>
          <a:lstStyle/>
          <a:p>
            <a:fld id="{0B385CAB-C46F-4DDD-9691-6D01C2664AB8}" type="slidenum">
              <a:rPr lang="en-US" smtClean="0"/>
              <a:t>25</a:t>
            </a:fld>
            <a:endParaRPr lang="en-US"/>
          </a:p>
        </p:txBody>
      </p:sp>
    </p:spTree>
    <p:extLst>
      <p:ext uri="{BB962C8B-B14F-4D97-AF65-F5344CB8AC3E}">
        <p14:creationId xmlns:p14="http://schemas.microsoft.com/office/powerpoint/2010/main" val="373388545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 that we can do multiple FFTs or inverse FFTs all at once for multiple signals if we place those sampled signals in a matrix where the sampled values are in the columns of that matrix. Here we generate such a matrix which simply contains the original triangular function used previously but duplicated three times in the columns of the matrix mv. We then do the FFT of that matrix and extract the first column of frequency domain values in the matrix </a:t>
            </a:r>
            <a:r>
              <a:rPr lang="en-US" dirty="0" err="1"/>
              <a:t>mvf</a:t>
            </a:r>
            <a:r>
              <a:rPr lang="en-US" dirty="0"/>
              <a:t> and plot them. Identical values are obviously contained in the other two columns.</a:t>
            </a:r>
          </a:p>
        </p:txBody>
      </p:sp>
      <p:sp>
        <p:nvSpPr>
          <p:cNvPr id="4" name="Slide Number Placeholder 3"/>
          <p:cNvSpPr>
            <a:spLocks noGrp="1"/>
          </p:cNvSpPr>
          <p:nvPr>
            <p:ph type="sldNum" sz="quarter" idx="5"/>
          </p:nvPr>
        </p:nvSpPr>
        <p:spPr/>
        <p:txBody>
          <a:bodyPr/>
          <a:lstStyle/>
          <a:p>
            <a:fld id="{0B385CAB-C46F-4DDD-9691-6D01C2664AB8}" type="slidenum">
              <a:rPr lang="en-US" smtClean="0"/>
              <a:t>26</a:t>
            </a:fld>
            <a:endParaRPr lang="en-US"/>
          </a:p>
        </p:txBody>
      </p:sp>
    </p:spTree>
    <p:extLst>
      <p:ext uri="{BB962C8B-B14F-4D97-AF65-F5344CB8AC3E}">
        <p14:creationId xmlns:p14="http://schemas.microsoft.com/office/powerpoint/2010/main" val="54902941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Recall that the sampling used in the previous slide was insufficient to prevent aliasing. In spite of that fact, when we perform an inverse FFT we do obtain the proper time domain function. Thus, aliasing generates incorrect frequency domain values through the FFT but does not prevent us from recovering the original function with the inverse FFT.</a:t>
            </a:r>
          </a:p>
        </p:txBody>
      </p:sp>
      <p:sp>
        <p:nvSpPr>
          <p:cNvPr id="4" name="Slide Number Placeholder 3"/>
          <p:cNvSpPr>
            <a:spLocks noGrp="1"/>
          </p:cNvSpPr>
          <p:nvPr>
            <p:ph type="sldNum" sz="quarter" idx="5"/>
          </p:nvPr>
        </p:nvSpPr>
        <p:spPr/>
        <p:txBody>
          <a:bodyPr/>
          <a:lstStyle/>
          <a:p>
            <a:fld id="{0B385CAB-C46F-4DDD-9691-6D01C2664AB8}" type="slidenum">
              <a:rPr lang="en-US" smtClean="0"/>
              <a:t>27</a:t>
            </a:fld>
            <a:endParaRPr lang="en-US"/>
          </a:p>
        </p:txBody>
      </p:sp>
    </p:spTree>
    <p:extLst>
      <p:ext uri="{BB962C8B-B14F-4D97-AF65-F5344CB8AC3E}">
        <p14:creationId xmlns:p14="http://schemas.microsoft.com/office/powerpoint/2010/main" val="46046348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we will define a function that is controlled by three parameters (A, F, N) that will allow us to demonstrate some explicit results.</a:t>
            </a:r>
          </a:p>
        </p:txBody>
      </p:sp>
      <p:sp>
        <p:nvSpPr>
          <p:cNvPr id="4" name="Slide Number Placeholder 3"/>
          <p:cNvSpPr>
            <a:spLocks noGrp="1"/>
          </p:cNvSpPr>
          <p:nvPr>
            <p:ph type="sldNum" sz="quarter" idx="5"/>
          </p:nvPr>
        </p:nvSpPr>
        <p:spPr/>
        <p:txBody>
          <a:bodyPr/>
          <a:lstStyle/>
          <a:p>
            <a:fld id="{0B385CAB-C46F-4DDD-9691-6D01C2664AB8}" type="slidenum">
              <a:rPr lang="en-US" smtClean="0"/>
              <a:t>28</a:t>
            </a:fld>
            <a:endParaRPr lang="en-US"/>
          </a:p>
        </p:txBody>
      </p:sp>
    </p:spTree>
    <p:extLst>
      <p:ext uri="{BB962C8B-B14F-4D97-AF65-F5344CB8AC3E}">
        <p14:creationId xmlns:p14="http://schemas.microsoft.com/office/powerpoint/2010/main" val="27135155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we let A =1 , f = 5 , N =3 we will generate a short signal with little ringing that has a relatively broad spectrum. As shown we will choose a sampling frequency of about 100 MHz which from the spectrum seen is  vey conservative.</a:t>
            </a:r>
          </a:p>
        </p:txBody>
      </p:sp>
      <p:sp>
        <p:nvSpPr>
          <p:cNvPr id="4" name="Slide Number Placeholder 3"/>
          <p:cNvSpPr>
            <a:spLocks noGrp="1"/>
          </p:cNvSpPr>
          <p:nvPr>
            <p:ph type="sldNum" sz="quarter" idx="5"/>
          </p:nvPr>
        </p:nvSpPr>
        <p:spPr/>
        <p:txBody>
          <a:bodyPr/>
          <a:lstStyle/>
          <a:p>
            <a:fld id="{0B385CAB-C46F-4DDD-9691-6D01C2664AB8}" type="slidenum">
              <a:rPr lang="en-US" smtClean="0"/>
              <a:t>29</a:t>
            </a:fld>
            <a:endParaRPr lang="en-US"/>
          </a:p>
        </p:txBody>
      </p:sp>
    </p:spTree>
    <p:extLst>
      <p:ext uri="{BB962C8B-B14F-4D97-AF65-F5344CB8AC3E}">
        <p14:creationId xmlns:p14="http://schemas.microsoft.com/office/powerpoint/2010/main" val="1976547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ultrasonic signals are sampled, then instead of performing these Fourier integrals we need to perform sums of sampled values. These sums define the discrete Fourier transforms.</a:t>
            </a:r>
          </a:p>
        </p:txBody>
      </p:sp>
      <p:sp>
        <p:nvSpPr>
          <p:cNvPr id="4" name="Slide Number Placeholder 3"/>
          <p:cNvSpPr>
            <a:spLocks noGrp="1"/>
          </p:cNvSpPr>
          <p:nvPr>
            <p:ph type="sldNum" sz="quarter" idx="5"/>
          </p:nvPr>
        </p:nvSpPr>
        <p:spPr/>
        <p:txBody>
          <a:bodyPr/>
          <a:lstStyle/>
          <a:p>
            <a:fld id="{0B385CAB-C46F-4DDD-9691-6D01C2664AB8}" type="slidenum">
              <a:rPr lang="en-US" smtClean="0"/>
              <a:t>3</a:t>
            </a:fld>
            <a:endParaRPr lang="en-US"/>
          </a:p>
        </p:txBody>
      </p:sp>
    </p:spTree>
    <p:extLst>
      <p:ext uri="{BB962C8B-B14F-4D97-AF65-F5344CB8AC3E}">
        <p14:creationId xmlns:p14="http://schemas.microsoft.com/office/powerpoint/2010/main" val="400259056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we look at the spectrum on a finer scale we see a relatively broad spectrum centered at  5 </a:t>
            </a:r>
            <a:r>
              <a:rPr lang="en-US" dirty="0" err="1"/>
              <a:t>MHz.</a:t>
            </a:r>
            <a:endParaRPr lang="en-US" dirty="0"/>
          </a:p>
        </p:txBody>
      </p:sp>
      <p:sp>
        <p:nvSpPr>
          <p:cNvPr id="4" name="Slide Number Placeholder 3"/>
          <p:cNvSpPr>
            <a:spLocks noGrp="1"/>
          </p:cNvSpPr>
          <p:nvPr>
            <p:ph type="sldNum" sz="quarter" idx="5"/>
          </p:nvPr>
        </p:nvSpPr>
        <p:spPr/>
        <p:txBody>
          <a:bodyPr/>
          <a:lstStyle/>
          <a:p>
            <a:fld id="{0B385CAB-C46F-4DDD-9691-6D01C2664AB8}" type="slidenum">
              <a:rPr lang="en-US" smtClean="0"/>
              <a:t>30</a:t>
            </a:fld>
            <a:endParaRPr lang="en-US"/>
          </a:p>
        </p:txBody>
      </p:sp>
    </p:spTree>
    <p:extLst>
      <p:ext uri="{BB962C8B-B14F-4D97-AF65-F5344CB8AC3E}">
        <p14:creationId xmlns:p14="http://schemas.microsoft.com/office/powerpoint/2010/main" val="426112501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we increase the amount of “ringing” in the signal by making N larger ( N =5) we see a somewhat narrower bandwidth for the spectrum.</a:t>
            </a:r>
          </a:p>
        </p:txBody>
      </p:sp>
      <p:sp>
        <p:nvSpPr>
          <p:cNvPr id="4" name="Slide Number Placeholder 3"/>
          <p:cNvSpPr>
            <a:spLocks noGrp="1"/>
          </p:cNvSpPr>
          <p:nvPr>
            <p:ph type="sldNum" sz="quarter" idx="5"/>
          </p:nvPr>
        </p:nvSpPr>
        <p:spPr/>
        <p:txBody>
          <a:bodyPr/>
          <a:lstStyle/>
          <a:p>
            <a:fld id="{0B385CAB-C46F-4DDD-9691-6D01C2664AB8}" type="slidenum">
              <a:rPr lang="en-US" smtClean="0"/>
              <a:t>31</a:t>
            </a:fld>
            <a:endParaRPr lang="en-US"/>
          </a:p>
        </p:txBody>
      </p:sp>
    </p:spTree>
    <p:extLst>
      <p:ext uri="{BB962C8B-B14F-4D97-AF65-F5344CB8AC3E}">
        <p14:creationId xmlns:p14="http://schemas.microsoft.com/office/powerpoint/2010/main" val="187852122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we increase the amount of ringing even more ( N = 10) we see an even narrower spectrum</a:t>
            </a:r>
          </a:p>
        </p:txBody>
      </p:sp>
      <p:sp>
        <p:nvSpPr>
          <p:cNvPr id="4" name="Slide Number Placeholder 3"/>
          <p:cNvSpPr>
            <a:spLocks noGrp="1"/>
          </p:cNvSpPr>
          <p:nvPr>
            <p:ph type="sldNum" sz="quarter" idx="5"/>
          </p:nvPr>
        </p:nvSpPr>
        <p:spPr/>
        <p:txBody>
          <a:bodyPr/>
          <a:lstStyle/>
          <a:p>
            <a:fld id="{0B385CAB-C46F-4DDD-9691-6D01C2664AB8}" type="slidenum">
              <a:rPr lang="en-US" smtClean="0"/>
              <a:t>32</a:t>
            </a:fld>
            <a:endParaRPr lang="en-US"/>
          </a:p>
        </p:txBody>
      </p:sp>
    </p:spTree>
    <p:extLst>
      <p:ext uri="{BB962C8B-B14F-4D97-AF65-F5344CB8AC3E}">
        <p14:creationId xmlns:p14="http://schemas.microsoft.com/office/powerpoint/2010/main" val="207167562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we examine the spectrum of this narrowband signal on a finer scale we see that the spectrum is jagged, indicating that our spacing in the frequency domain is not adequate. We can use zero padding to improve the results, as we will now show.</a:t>
            </a:r>
          </a:p>
        </p:txBody>
      </p:sp>
      <p:sp>
        <p:nvSpPr>
          <p:cNvPr id="4" name="Slide Number Placeholder 3"/>
          <p:cNvSpPr>
            <a:spLocks noGrp="1"/>
          </p:cNvSpPr>
          <p:nvPr>
            <p:ph type="sldNum" sz="quarter" idx="5"/>
          </p:nvPr>
        </p:nvSpPr>
        <p:spPr/>
        <p:txBody>
          <a:bodyPr/>
          <a:lstStyle/>
          <a:p>
            <a:fld id="{0B385CAB-C46F-4DDD-9691-6D01C2664AB8}" type="slidenum">
              <a:rPr lang="en-US" smtClean="0"/>
              <a:t>33</a:t>
            </a:fld>
            <a:endParaRPr lang="en-US"/>
          </a:p>
        </p:txBody>
      </p:sp>
    </p:spTree>
    <p:extLst>
      <p:ext uri="{BB962C8B-B14F-4D97-AF65-F5344CB8AC3E}">
        <p14:creationId xmlns:p14="http://schemas.microsoft.com/office/powerpoint/2010/main" val="185554898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we double the number of points with zero padding but  keep the same sampling frequency.</a:t>
            </a:r>
          </a:p>
        </p:txBody>
      </p:sp>
      <p:sp>
        <p:nvSpPr>
          <p:cNvPr id="4" name="Slide Number Placeholder 3"/>
          <p:cNvSpPr>
            <a:spLocks noGrp="1"/>
          </p:cNvSpPr>
          <p:nvPr>
            <p:ph type="sldNum" sz="quarter" idx="5"/>
          </p:nvPr>
        </p:nvSpPr>
        <p:spPr/>
        <p:txBody>
          <a:bodyPr/>
          <a:lstStyle/>
          <a:p>
            <a:fld id="{0B385CAB-C46F-4DDD-9691-6D01C2664AB8}" type="slidenum">
              <a:rPr lang="en-US" smtClean="0"/>
              <a:t>34</a:t>
            </a:fld>
            <a:endParaRPr lang="en-US"/>
          </a:p>
        </p:txBody>
      </p:sp>
    </p:spTree>
    <p:extLst>
      <p:ext uri="{BB962C8B-B14F-4D97-AF65-F5344CB8AC3E}">
        <p14:creationId xmlns:p14="http://schemas.microsoft.com/office/powerpoint/2010/main" val="276164965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if we examine the spectrum we see a smoother signal. We can improve the results even more by adding more zeros.</a:t>
            </a:r>
          </a:p>
        </p:txBody>
      </p:sp>
      <p:sp>
        <p:nvSpPr>
          <p:cNvPr id="4" name="Slide Number Placeholder 3"/>
          <p:cNvSpPr>
            <a:spLocks noGrp="1"/>
          </p:cNvSpPr>
          <p:nvPr>
            <p:ph type="sldNum" sz="quarter" idx="5"/>
          </p:nvPr>
        </p:nvSpPr>
        <p:spPr/>
        <p:txBody>
          <a:bodyPr/>
          <a:lstStyle/>
          <a:p>
            <a:fld id="{0B385CAB-C46F-4DDD-9691-6D01C2664AB8}" type="slidenum">
              <a:rPr lang="en-US" smtClean="0"/>
              <a:t>35</a:t>
            </a:fld>
            <a:endParaRPr lang="en-US"/>
          </a:p>
        </p:txBody>
      </p:sp>
    </p:spTree>
    <p:extLst>
      <p:ext uri="{BB962C8B-B14F-4D97-AF65-F5344CB8AC3E}">
        <p14:creationId xmlns:p14="http://schemas.microsoft.com/office/powerpoint/2010/main" val="248528338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When we perform an FFT we see that in the frequency domain we obtain the positive frequency components in the lower half of the spectrum and the negative frequency components in the upper half of the spectrum. The negative frequency values are just the complex conjugate of the positive frequency components so they do not contain any new information. They exist solely to guarantee that the original time domain signal was a real signal. </a:t>
            </a:r>
            <a:r>
              <a:rPr lang="en-US" b="1" dirty="0"/>
              <a:t>What happens if we simply replace the negative frequency values by zeros and then do an inverse FFT?</a:t>
            </a:r>
          </a:p>
        </p:txBody>
      </p:sp>
      <p:sp>
        <p:nvSpPr>
          <p:cNvPr id="4" name="Slide Number Placeholder 3"/>
          <p:cNvSpPr>
            <a:spLocks noGrp="1"/>
          </p:cNvSpPr>
          <p:nvPr>
            <p:ph type="sldNum" sz="quarter" idx="5"/>
          </p:nvPr>
        </p:nvSpPr>
        <p:spPr/>
        <p:txBody>
          <a:bodyPr/>
          <a:lstStyle/>
          <a:p>
            <a:fld id="{0B385CAB-C46F-4DDD-9691-6D01C2664AB8}" type="slidenum">
              <a:rPr lang="en-US" smtClean="0"/>
              <a:t>36</a:t>
            </a:fld>
            <a:endParaRPr lang="en-US"/>
          </a:p>
        </p:txBody>
      </p:sp>
    </p:spTree>
    <p:extLst>
      <p:ext uri="{BB962C8B-B14F-4D97-AF65-F5344CB8AC3E}">
        <p14:creationId xmlns:p14="http://schemas.microsoft.com/office/powerpoint/2010/main" val="121215279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answer is we obtain a complex signal where one half of our original time domain signal  is in the real part and the imaginary part contains minus one half of the Hilbert transform of our original time domain signal. Thus, we can replace the upper half our  spectrum by zeros and recover our original real time domain signal by just taking twice the real part of the inverse FFT of the remaining positive frequency components.</a:t>
            </a:r>
          </a:p>
        </p:txBody>
      </p:sp>
      <p:sp>
        <p:nvSpPr>
          <p:cNvPr id="4" name="Slide Number Placeholder 3"/>
          <p:cNvSpPr>
            <a:spLocks noGrp="1"/>
          </p:cNvSpPr>
          <p:nvPr>
            <p:ph type="sldNum" sz="quarter" idx="5"/>
          </p:nvPr>
        </p:nvSpPr>
        <p:spPr/>
        <p:txBody>
          <a:bodyPr/>
          <a:lstStyle/>
          <a:p>
            <a:fld id="{0B385CAB-C46F-4DDD-9691-6D01C2664AB8}" type="slidenum">
              <a:rPr lang="en-US" smtClean="0"/>
              <a:t>37</a:t>
            </a:fld>
            <a:endParaRPr lang="en-US"/>
          </a:p>
        </p:txBody>
      </p:sp>
    </p:spTree>
    <p:extLst>
      <p:ext uri="{BB962C8B-B14F-4D97-AF65-F5344CB8AC3E}">
        <p14:creationId xmlns:p14="http://schemas.microsoft.com/office/powerpoint/2010/main" val="356704394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an example where we compute the spectrum of  signal and replace the negative frequency values by zeros. However, what about the zero frequency value in the spectrum? Do we consider it a positive or negative value? The answer is: we consider half of it positive and half of it negative so that we divide the zero frequency value of the spectrum (if it is non-zero) by two before we do an inverse FFT.</a:t>
            </a:r>
          </a:p>
        </p:txBody>
      </p:sp>
      <p:sp>
        <p:nvSpPr>
          <p:cNvPr id="4" name="Slide Number Placeholder 3"/>
          <p:cNvSpPr>
            <a:spLocks noGrp="1"/>
          </p:cNvSpPr>
          <p:nvPr>
            <p:ph type="sldNum" sz="quarter" idx="5"/>
          </p:nvPr>
        </p:nvSpPr>
        <p:spPr/>
        <p:txBody>
          <a:bodyPr/>
          <a:lstStyle/>
          <a:p>
            <a:fld id="{0B385CAB-C46F-4DDD-9691-6D01C2664AB8}" type="slidenum">
              <a:rPr lang="en-US" smtClean="0"/>
              <a:t>38</a:t>
            </a:fld>
            <a:endParaRPr lang="en-US"/>
          </a:p>
        </p:txBody>
      </p:sp>
    </p:spTree>
    <p:extLst>
      <p:ext uri="{BB962C8B-B14F-4D97-AF65-F5344CB8AC3E}">
        <p14:creationId xmlns:p14="http://schemas.microsoft.com/office/powerpoint/2010/main" val="240975874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we see the zero frequency value being divided by two and then twice the real part of the inverse FFT is calculated. We see we do recover the original signal</a:t>
            </a:r>
          </a:p>
        </p:txBody>
      </p:sp>
      <p:sp>
        <p:nvSpPr>
          <p:cNvPr id="4" name="Slide Number Placeholder 3"/>
          <p:cNvSpPr>
            <a:spLocks noGrp="1"/>
          </p:cNvSpPr>
          <p:nvPr>
            <p:ph type="sldNum" sz="quarter" idx="5"/>
          </p:nvPr>
        </p:nvSpPr>
        <p:spPr/>
        <p:txBody>
          <a:bodyPr/>
          <a:lstStyle/>
          <a:p>
            <a:fld id="{0B385CAB-C46F-4DDD-9691-6D01C2664AB8}" type="slidenum">
              <a:rPr lang="en-US" smtClean="0"/>
              <a:t>39</a:t>
            </a:fld>
            <a:endParaRPr lang="en-US"/>
          </a:p>
        </p:txBody>
      </p:sp>
    </p:spTree>
    <p:extLst>
      <p:ext uri="{BB962C8B-B14F-4D97-AF65-F5344CB8AC3E}">
        <p14:creationId xmlns:p14="http://schemas.microsoft.com/office/powerpoint/2010/main" val="38325078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These are the discrete Fourier transform and its inverse which arise from sampling the Fourier integrals  we defined earlier.</a:t>
            </a:r>
          </a:p>
        </p:txBody>
      </p:sp>
      <p:sp>
        <p:nvSpPr>
          <p:cNvPr id="4" name="Slide Number Placeholder 3"/>
          <p:cNvSpPr>
            <a:spLocks noGrp="1"/>
          </p:cNvSpPr>
          <p:nvPr>
            <p:ph type="sldNum" sz="quarter" idx="5"/>
          </p:nvPr>
        </p:nvSpPr>
        <p:spPr/>
        <p:txBody>
          <a:bodyPr/>
          <a:lstStyle/>
          <a:p>
            <a:fld id="{0B385CAB-C46F-4DDD-9691-6D01C2664AB8}" type="slidenum">
              <a:rPr lang="en-US" smtClean="0"/>
              <a:t>4</a:t>
            </a:fld>
            <a:endParaRPr lang="en-US"/>
          </a:p>
        </p:txBody>
      </p:sp>
    </p:spTree>
    <p:extLst>
      <p:ext uri="{BB962C8B-B14F-4D97-AF65-F5344CB8AC3E}">
        <p14:creationId xmlns:p14="http://schemas.microsoft.com/office/powerpoint/2010/main" val="161979274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Special homework problems and problems from Appendix A.</a:t>
            </a:r>
          </a:p>
        </p:txBody>
      </p:sp>
      <p:sp>
        <p:nvSpPr>
          <p:cNvPr id="4" name="Slide Number Placeholder 3"/>
          <p:cNvSpPr>
            <a:spLocks noGrp="1"/>
          </p:cNvSpPr>
          <p:nvPr>
            <p:ph type="sldNum" sz="quarter" idx="5"/>
          </p:nvPr>
        </p:nvSpPr>
        <p:spPr/>
        <p:txBody>
          <a:bodyPr/>
          <a:lstStyle/>
          <a:p>
            <a:fld id="{0B385CAB-C46F-4DDD-9691-6D01C2664AB8}" type="slidenum">
              <a:rPr lang="en-US" smtClean="0"/>
              <a:t>40</a:t>
            </a:fld>
            <a:endParaRPr lang="en-US"/>
          </a:p>
        </p:txBody>
      </p:sp>
    </p:spTree>
    <p:extLst>
      <p:ext uri="{BB962C8B-B14F-4D97-AF65-F5344CB8AC3E}">
        <p14:creationId xmlns:p14="http://schemas.microsoft.com/office/powerpoint/2010/main" val="89510905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are many references on Fourier transforms and the fast Fourier transform. Here are several of them.</a:t>
            </a:r>
          </a:p>
        </p:txBody>
      </p:sp>
      <p:sp>
        <p:nvSpPr>
          <p:cNvPr id="4" name="Slide Number Placeholder 3"/>
          <p:cNvSpPr>
            <a:spLocks noGrp="1"/>
          </p:cNvSpPr>
          <p:nvPr>
            <p:ph type="sldNum" sz="quarter" idx="5"/>
          </p:nvPr>
        </p:nvSpPr>
        <p:spPr/>
        <p:txBody>
          <a:bodyPr/>
          <a:lstStyle/>
          <a:p>
            <a:fld id="{0B385CAB-C46F-4DDD-9691-6D01C2664AB8}" type="slidenum">
              <a:rPr lang="en-US" smtClean="0"/>
              <a:t>41</a:t>
            </a:fld>
            <a:endParaRPr lang="en-US"/>
          </a:p>
        </p:txBody>
      </p:sp>
    </p:spTree>
    <p:extLst>
      <p:ext uri="{BB962C8B-B14F-4D97-AF65-F5344CB8AC3E}">
        <p14:creationId xmlns:p14="http://schemas.microsoft.com/office/powerpoint/2010/main" val="34004018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exact form of the discrete Fourier transform pairs, like the Fourier transform integrals, depend on the specific form we choose for those transforms. Note that these represent periodic functions while our ultrasonic signals are typically aperiodic. We have placed a p subscript on these quantities to indicate this periodicity. We will see that we must satisfy certain conditions to ensure this periodicity does not affect the calculations.</a:t>
            </a:r>
          </a:p>
        </p:txBody>
      </p:sp>
      <p:sp>
        <p:nvSpPr>
          <p:cNvPr id="4" name="Slide Number Placeholder 3"/>
          <p:cNvSpPr>
            <a:spLocks noGrp="1"/>
          </p:cNvSpPr>
          <p:nvPr>
            <p:ph type="sldNum" sz="quarter" idx="5"/>
          </p:nvPr>
        </p:nvSpPr>
        <p:spPr/>
        <p:txBody>
          <a:bodyPr/>
          <a:lstStyle/>
          <a:p>
            <a:fld id="{0B385CAB-C46F-4DDD-9691-6D01C2664AB8}" type="slidenum">
              <a:rPr lang="en-US" smtClean="0"/>
              <a:t>5</a:t>
            </a:fld>
            <a:endParaRPr lang="en-US"/>
          </a:p>
        </p:txBody>
      </p:sp>
    </p:spTree>
    <p:extLst>
      <p:ext uri="{BB962C8B-B14F-4D97-AF65-F5344CB8AC3E}">
        <p14:creationId xmlns:p14="http://schemas.microsoft.com/office/powerpoint/2010/main" val="42834958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Performing these discrete Fourier transforms directly is computationally intensive but if we use a particular algorithm, called the fast Fourier transform (FFT) the number of multiplications can be drastically reduced as shown in the table. We will not describe the details of an FFT algorithm but there are many references available that do give that information.  Note that some FFT algorithms require the number of sampled values be a power of 2 since that choice typically makes the algorithm </a:t>
            </a:r>
            <a:r>
              <a:rPr lang="en-US"/>
              <a:t>more efficient.</a:t>
            </a:r>
            <a:endParaRPr lang="en-US" dirty="0"/>
          </a:p>
        </p:txBody>
      </p:sp>
      <p:sp>
        <p:nvSpPr>
          <p:cNvPr id="4" name="Slide Number Placeholder 3"/>
          <p:cNvSpPr>
            <a:spLocks noGrp="1"/>
          </p:cNvSpPr>
          <p:nvPr>
            <p:ph type="sldNum" sz="quarter" idx="5"/>
          </p:nvPr>
        </p:nvSpPr>
        <p:spPr/>
        <p:txBody>
          <a:bodyPr/>
          <a:lstStyle/>
          <a:p>
            <a:fld id="{0B385CAB-C46F-4DDD-9691-6D01C2664AB8}" type="slidenum">
              <a:rPr lang="en-US" smtClean="0"/>
              <a:t>6</a:t>
            </a:fld>
            <a:endParaRPr lang="en-US"/>
          </a:p>
        </p:txBody>
      </p:sp>
    </p:spTree>
    <p:extLst>
      <p:ext uri="{BB962C8B-B14F-4D97-AF65-F5344CB8AC3E}">
        <p14:creationId xmlns:p14="http://schemas.microsoft.com/office/powerpoint/2010/main" val="22785765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Different software packages implement the FFT in different forms. Here are some of the common cases.</a:t>
            </a:r>
          </a:p>
        </p:txBody>
      </p:sp>
      <p:sp>
        <p:nvSpPr>
          <p:cNvPr id="4" name="Slide Number Placeholder 3"/>
          <p:cNvSpPr>
            <a:spLocks noGrp="1"/>
          </p:cNvSpPr>
          <p:nvPr>
            <p:ph type="sldNum" sz="quarter" idx="5"/>
          </p:nvPr>
        </p:nvSpPr>
        <p:spPr/>
        <p:txBody>
          <a:bodyPr/>
          <a:lstStyle/>
          <a:p>
            <a:fld id="{0B385CAB-C46F-4DDD-9691-6D01C2664AB8}" type="slidenum">
              <a:rPr lang="en-US" smtClean="0"/>
              <a:t>7</a:t>
            </a:fld>
            <a:endParaRPr lang="en-US"/>
          </a:p>
        </p:txBody>
      </p:sp>
    </p:spTree>
    <p:extLst>
      <p:ext uri="{BB962C8B-B14F-4D97-AF65-F5344CB8AC3E}">
        <p14:creationId xmlns:p14="http://schemas.microsoft.com/office/powerpoint/2010/main" val="26962384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will use the MATLAB functions (</a:t>
            </a:r>
            <a:r>
              <a:rPr lang="en-US" dirty="0" err="1"/>
              <a:t>fft</a:t>
            </a:r>
            <a:r>
              <a:rPr lang="en-US" dirty="0"/>
              <a:t> and </a:t>
            </a:r>
            <a:r>
              <a:rPr lang="en-US" dirty="0" err="1"/>
              <a:t>ifft</a:t>
            </a:r>
            <a:r>
              <a:rPr lang="en-US" dirty="0"/>
              <a:t>) to define new functions (</a:t>
            </a:r>
            <a:r>
              <a:rPr lang="en-US" dirty="0" err="1"/>
              <a:t>FourierT</a:t>
            </a:r>
            <a:r>
              <a:rPr lang="en-US" dirty="0"/>
              <a:t> and </a:t>
            </a:r>
            <a:r>
              <a:rPr lang="en-US" dirty="0" err="1"/>
              <a:t>IFourierT</a:t>
            </a:r>
            <a:r>
              <a:rPr lang="en-US" dirty="0"/>
              <a:t>) that are compatible with our definitions of the Fourier and discrete Fourier transforms and there inverses. Here is our FFT function </a:t>
            </a:r>
            <a:r>
              <a:rPr lang="en-US" dirty="0" err="1"/>
              <a:t>FourierT</a:t>
            </a:r>
            <a:r>
              <a:rPr lang="en-US" dirty="0"/>
              <a:t>.</a:t>
            </a:r>
          </a:p>
        </p:txBody>
      </p:sp>
      <p:sp>
        <p:nvSpPr>
          <p:cNvPr id="4" name="Slide Number Placeholder 3"/>
          <p:cNvSpPr>
            <a:spLocks noGrp="1"/>
          </p:cNvSpPr>
          <p:nvPr>
            <p:ph type="sldNum" sz="quarter" idx="5"/>
          </p:nvPr>
        </p:nvSpPr>
        <p:spPr/>
        <p:txBody>
          <a:bodyPr/>
          <a:lstStyle/>
          <a:p>
            <a:fld id="{0B385CAB-C46F-4DDD-9691-6D01C2664AB8}" type="slidenum">
              <a:rPr lang="en-US" smtClean="0"/>
              <a:t>8</a:t>
            </a:fld>
            <a:endParaRPr lang="en-US"/>
          </a:p>
        </p:txBody>
      </p:sp>
    </p:spTree>
    <p:extLst>
      <p:ext uri="{BB962C8B-B14F-4D97-AF65-F5344CB8AC3E}">
        <p14:creationId xmlns:p14="http://schemas.microsoft.com/office/powerpoint/2010/main" val="143876145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our inverse FFT function </a:t>
            </a:r>
            <a:r>
              <a:rPr lang="en-US" dirty="0" err="1"/>
              <a:t>IFourierT</a:t>
            </a:r>
            <a:endParaRPr lang="en-US" dirty="0"/>
          </a:p>
        </p:txBody>
      </p:sp>
      <p:sp>
        <p:nvSpPr>
          <p:cNvPr id="4" name="Slide Number Placeholder 3"/>
          <p:cNvSpPr>
            <a:spLocks noGrp="1"/>
          </p:cNvSpPr>
          <p:nvPr>
            <p:ph type="sldNum" sz="quarter" idx="5"/>
          </p:nvPr>
        </p:nvSpPr>
        <p:spPr/>
        <p:txBody>
          <a:bodyPr/>
          <a:lstStyle/>
          <a:p>
            <a:fld id="{0B385CAB-C46F-4DDD-9691-6D01C2664AB8}" type="slidenum">
              <a:rPr lang="en-US" smtClean="0"/>
              <a:t>9</a:t>
            </a:fld>
            <a:endParaRPr lang="en-US"/>
          </a:p>
        </p:txBody>
      </p:sp>
    </p:spTree>
    <p:extLst>
      <p:ext uri="{BB962C8B-B14F-4D97-AF65-F5344CB8AC3E}">
        <p14:creationId xmlns:p14="http://schemas.microsoft.com/office/powerpoint/2010/main" val="1976272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a:extLst>
              <a:ext uri="{FF2B5EF4-FFF2-40B4-BE49-F238E27FC236}">
                <a16:creationId xmlns:a16="http://schemas.microsoft.com/office/drawing/2014/main" id="{C9B1B7D2-1AE3-4DBF-87D4-0C6004B9C97B}"/>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7A3098B1-CB9B-4603-B9F8-9B7A0DD1B0CC}"/>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15BEA685-6C86-4AD6-8BFA-BFC9B7B47965}"/>
              </a:ext>
            </a:extLst>
          </p:cNvPr>
          <p:cNvSpPr>
            <a:spLocks noGrp="1" noChangeArrowheads="1"/>
          </p:cNvSpPr>
          <p:nvPr>
            <p:ph type="sldNum" sz="quarter" idx="12"/>
          </p:nvPr>
        </p:nvSpPr>
        <p:spPr>
          <a:ln/>
        </p:spPr>
        <p:txBody>
          <a:bodyPr/>
          <a:lstStyle>
            <a:lvl1pPr>
              <a:defRPr/>
            </a:lvl1pPr>
          </a:lstStyle>
          <a:p>
            <a:fld id="{C2FF9926-6446-4049-B898-00424A91A403}" type="slidenum">
              <a:rPr lang="en-US" altLang="en-US"/>
              <a:pPr/>
              <a:t>‹#›</a:t>
            </a:fld>
            <a:endParaRPr lang="en-US" altLang="en-US"/>
          </a:p>
        </p:txBody>
      </p:sp>
    </p:spTree>
    <p:extLst>
      <p:ext uri="{BB962C8B-B14F-4D97-AF65-F5344CB8AC3E}">
        <p14:creationId xmlns:p14="http://schemas.microsoft.com/office/powerpoint/2010/main" val="18359821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1E90A7EC-7D1B-4B04-8E6E-C817A38F0196}"/>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C980B971-BDC1-4184-8845-C46F237EA991}"/>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52930847-7770-4A22-8C47-F40E9E509BDD}"/>
              </a:ext>
            </a:extLst>
          </p:cNvPr>
          <p:cNvSpPr>
            <a:spLocks noGrp="1" noChangeArrowheads="1"/>
          </p:cNvSpPr>
          <p:nvPr>
            <p:ph type="sldNum" sz="quarter" idx="12"/>
          </p:nvPr>
        </p:nvSpPr>
        <p:spPr>
          <a:ln/>
        </p:spPr>
        <p:txBody>
          <a:bodyPr/>
          <a:lstStyle>
            <a:lvl1pPr>
              <a:defRPr/>
            </a:lvl1pPr>
          </a:lstStyle>
          <a:p>
            <a:fld id="{1F3675D9-3D6D-4356-921E-8AA5324139B1}" type="slidenum">
              <a:rPr lang="en-US" altLang="en-US"/>
              <a:pPr/>
              <a:t>‹#›</a:t>
            </a:fld>
            <a:endParaRPr lang="en-US" altLang="en-US"/>
          </a:p>
        </p:txBody>
      </p:sp>
    </p:spTree>
    <p:extLst>
      <p:ext uri="{BB962C8B-B14F-4D97-AF65-F5344CB8AC3E}">
        <p14:creationId xmlns:p14="http://schemas.microsoft.com/office/powerpoint/2010/main" val="39595999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84CB1A2B-052F-45D0-BDBA-4B0600715C58}"/>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89C718BC-0FC5-4CD7-A410-CFDCDACADFF6}"/>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42CBA551-6E3D-4917-9D21-64EF43459CB0}"/>
              </a:ext>
            </a:extLst>
          </p:cNvPr>
          <p:cNvSpPr>
            <a:spLocks noGrp="1" noChangeArrowheads="1"/>
          </p:cNvSpPr>
          <p:nvPr>
            <p:ph type="sldNum" sz="quarter" idx="12"/>
          </p:nvPr>
        </p:nvSpPr>
        <p:spPr>
          <a:ln/>
        </p:spPr>
        <p:txBody>
          <a:bodyPr/>
          <a:lstStyle>
            <a:lvl1pPr>
              <a:defRPr/>
            </a:lvl1pPr>
          </a:lstStyle>
          <a:p>
            <a:fld id="{8BE372A8-0B86-4C21-B2E5-26E56DE48AEF}" type="slidenum">
              <a:rPr lang="en-US" altLang="en-US"/>
              <a:pPr/>
              <a:t>‹#›</a:t>
            </a:fld>
            <a:endParaRPr lang="en-US" altLang="en-US"/>
          </a:p>
        </p:txBody>
      </p:sp>
    </p:spTree>
    <p:extLst>
      <p:ext uri="{BB962C8B-B14F-4D97-AF65-F5344CB8AC3E}">
        <p14:creationId xmlns:p14="http://schemas.microsoft.com/office/powerpoint/2010/main" val="40410796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BD043C06-AB71-4733-9192-C61710BBE6B4}"/>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2C67BBC4-1D30-4F9B-B391-8FACF7A62195}"/>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BFF227AC-DE3C-4DB6-BE89-DC1702467D1A}"/>
              </a:ext>
            </a:extLst>
          </p:cNvPr>
          <p:cNvSpPr>
            <a:spLocks noGrp="1" noChangeArrowheads="1"/>
          </p:cNvSpPr>
          <p:nvPr>
            <p:ph type="sldNum" sz="quarter" idx="12"/>
          </p:nvPr>
        </p:nvSpPr>
        <p:spPr>
          <a:ln/>
        </p:spPr>
        <p:txBody>
          <a:bodyPr/>
          <a:lstStyle>
            <a:lvl1pPr>
              <a:defRPr/>
            </a:lvl1pPr>
          </a:lstStyle>
          <a:p>
            <a:fld id="{1E6FF6F3-685F-4507-A914-89F0C59EA3AB}" type="slidenum">
              <a:rPr lang="en-US" altLang="en-US"/>
              <a:pPr/>
              <a:t>‹#›</a:t>
            </a:fld>
            <a:endParaRPr lang="en-US" altLang="en-US"/>
          </a:p>
        </p:txBody>
      </p:sp>
    </p:spTree>
    <p:extLst>
      <p:ext uri="{BB962C8B-B14F-4D97-AF65-F5344CB8AC3E}">
        <p14:creationId xmlns:p14="http://schemas.microsoft.com/office/powerpoint/2010/main" val="40495748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a:extLst>
              <a:ext uri="{FF2B5EF4-FFF2-40B4-BE49-F238E27FC236}">
                <a16:creationId xmlns:a16="http://schemas.microsoft.com/office/drawing/2014/main" id="{860BC143-8EA0-4BE5-AF53-7F67F0E14977}"/>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E190E5AF-F69F-41F7-A896-D2EEF381D92F}"/>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04B3116A-108C-4CC3-A7E4-4CFC6EBB9EEC}"/>
              </a:ext>
            </a:extLst>
          </p:cNvPr>
          <p:cNvSpPr>
            <a:spLocks noGrp="1" noChangeArrowheads="1"/>
          </p:cNvSpPr>
          <p:nvPr>
            <p:ph type="sldNum" sz="quarter" idx="12"/>
          </p:nvPr>
        </p:nvSpPr>
        <p:spPr>
          <a:ln/>
        </p:spPr>
        <p:txBody>
          <a:bodyPr/>
          <a:lstStyle>
            <a:lvl1pPr>
              <a:defRPr/>
            </a:lvl1pPr>
          </a:lstStyle>
          <a:p>
            <a:fld id="{0A26723B-680A-4007-A3E3-98B7EB5E241C}" type="slidenum">
              <a:rPr lang="en-US" altLang="en-US"/>
              <a:pPr/>
              <a:t>‹#›</a:t>
            </a:fld>
            <a:endParaRPr lang="en-US" altLang="en-US"/>
          </a:p>
        </p:txBody>
      </p:sp>
    </p:spTree>
    <p:extLst>
      <p:ext uri="{BB962C8B-B14F-4D97-AF65-F5344CB8AC3E}">
        <p14:creationId xmlns:p14="http://schemas.microsoft.com/office/powerpoint/2010/main" val="10315319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a:extLst>
              <a:ext uri="{FF2B5EF4-FFF2-40B4-BE49-F238E27FC236}">
                <a16:creationId xmlns:a16="http://schemas.microsoft.com/office/drawing/2014/main" id="{E2263696-F70E-45FB-8C4D-E0C69091819C}"/>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5">
            <a:extLst>
              <a:ext uri="{FF2B5EF4-FFF2-40B4-BE49-F238E27FC236}">
                <a16:creationId xmlns:a16="http://schemas.microsoft.com/office/drawing/2014/main" id="{FBCC8937-F8F9-40A4-A5CA-C58CE77950D9}"/>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a16="http://schemas.microsoft.com/office/drawing/2014/main" id="{096E3D2C-E43E-4C06-9A52-9C8538B05006}"/>
              </a:ext>
            </a:extLst>
          </p:cNvPr>
          <p:cNvSpPr>
            <a:spLocks noGrp="1" noChangeArrowheads="1"/>
          </p:cNvSpPr>
          <p:nvPr>
            <p:ph type="sldNum" sz="quarter" idx="12"/>
          </p:nvPr>
        </p:nvSpPr>
        <p:spPr>
          <a:ln/>
        </p:spPr>
        <p:txBody>
          <a:bodyPr/>
          <a:lstStyle>
            <a:lvl1pPr>
              <a:defRPr/>
            </a:lvl1pPr>
          </a:lstStyle>
          <a:p>
            <a:fld id="{C56F7EA5-62EE-4FCF-B7C1-C07E3EEC620E}" type="slidenum">
              <a:rPr lang="en-US" altLang="en-US"/>
              <a:pPr/>
              <a:t>‹#›</a:t>
            </a:fld>
            <a:endParaRPr lang="en-US" altLang="en-US"/>
          </a:p>
        </p:txBody>
      </p:sp>
    </p:spTree>
    <p:extLst>
      <p:ext uri="{BB962C8B-B14F-4D97-AF65-F5344CB8AC3E}">
        <p14:creationId xmlns:p14="http://schemas.microsoft.com/office/powerpoint/2010/main" val="35881820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a:extLst>
              <a:ext uri="{FF2B5EF4-FFF2-40B4-BE49-F238E27FC236}">
                <a16:creationId xmlns:a16="http://schemas.microsoft.com/office/drawing/2014/main" id="{6958E718-6B6B-4191-821E-588AF65811EC}"/>
              </a:ext>
            </a:extLst>
          </p:cNvPr>
          <p:cNvSpPr>
            <a:spLocks noGrp="1" noChangeArrowheads="1"/>
          </p:cNvSpPr>
          <p:nvPr>
            <p:ph type="dt" sz="half" idx="10"/>
          </p:nvPr>
        </p:nvSpPr>
        <p:spPr>
          <a:ln/>
        </p:spPr>
        <p:txBody>
          <a:bodyPr/>
          <a:lstStyle>
            <a:lvl1pPr>
              <a:defRPr/>
            </a:lvl1pPr>
          </a:lstStyle>
          <a:p>
            <a:pPr>
              <a:defRPr/>
            </a:pPr>
            <a:endParaRPr lang="en-US"/>
          </a:p>
        </p:txBody>
      </p:sp>
      <p:sp>
        <p:nvSpPr>
          <p:cNvPr id="8" name="Rectangle 5">
            <a:extLst>
              <a:ext uri="{FF2B5EF4-FFF2-40B4-BE49-F238E27FC236}">
                <a16:creationId xmlns:a16="http://schemas.microsoft.com/office/drawing/2014/main" id="{126072EE-AAE3-4122-9C40-01D379427EFF}"/>
              </a:ext>
            </a:extLst>
          </p:cNvPr>
          <p:cNvSpPr>
            <a:spLocks noGrp="1" noChangeArrowheads="1"/>
          </p:cNvSpPr>
          <p:nvPr>
            <p:ph type="ftr" sz="quarter" idx="11"/>
          </p:nvPr>
        </p:nvSpPr>
        <p:spPr>
          <a:ln/>
        </p:spPr>
        <p:txBody>
          <a:bodyPr/>
          <a:lstStyle>
            <a:lvl1pPr>
              <a:defRPr/>
            </a:lvl1pPr>
          </a:lstStyle>
          <a:p>
            <a:pPr>
              <a:defRPr/>
            </a:pPr>
            <a:endParaRPr lang="en-US"/>
          </a:p>
        </p:txBody>
      </p:sp>
      <p:sp>
        <p:nvSpPr>
          <p:cNvPr id="9" name="Rectangle 6">
            <a:extLst>
              <a:ext uri="{FF2B5EF4-FFF2-40B4-BE49-F238E27FC236}">
                <a16:creationId xmlns:a16="http://schemas.microsoft.com/office/drawing/2014/main" id="{62D932AC-8149-4CCC-BC0F-9F429A969570}"/>
              </a:ext>
            </a:extLst>
          </p:cNvPr>
          <p:cNvSpPr>
            <a:spLocks noGrp="1" noChangeArrowheads="1"/>
          </p:cNvSpPr>
          <p:nvPr>
            <p:ph type="sldNum" sz="quarter" idx="12"/>
          </p:nvPr>
        </p:nvSpPr>
        <p:spPr>
          <a:ln/>
        </p:spPr>
        <p:txBody>
          <a:bodyPr/>
          <a:lstStyle>
            <a:lvl1pPr>
              <a:defRPr/>
            </a:lvl1pPr>
          </a:lstStyle>
          <a:p>
            <a:fld id="{5F08B327-D4CC-49BE-ABE3-3E654E248620}" type="slidenum">
              <a:rPr lang="en-US" altLang="en-US"/>
              <a:pPr/>
              <a:t>‹#›</a:t>
            </a:fld>
            <a:endParaRPr lang="en-US" altLang="en-US"/>
          </a:p>
        </p:txBody>
      </p:sp>
    </p:spTree>
    <p:extLst>
      <p:ext uri="{BB962C8B-B14F-4D97-AF65-F5344CB8AC3E}">
        <p14:creationId xmlns:p14="http://schemas.microsoft.com/office/powerpoint/2010/main" val="23176063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a:extLst>
              <a:ext uri="{FF2B5EF4-FFF2-40B4-BE49-F238E27FC236}">
                <a16:creationId xmlns:a16="http://schemas.microsoft.com/office/drawing/2014/main" id="{58CDEFD7-F7FC-4F05-B376-93913B84364A}"/>
              </a:ext>
            </a:extLst>
          </p:cNvPr>
          <p:cNvSpPr>
            <a:spLocks noGrp="1" noChangeArrowheads="1"/>
          </p:cNvSpPr>
          <p:nvPr>
            <p:ph type="dt" sz="half" idx="10"/>
          </p:nvPr>
        </p:nvSpPr>
        <p:spPr>
          <a:ln/>
        </p:spPr>
        <p:txBody>
          <a:bodyPr/>
          <a:lstStyle>
            <a:lvl1pPr>
              <a:defRPr/>
            </a:lvl1pPr>
          </a:lstStyle>
          <a:p>
            <a:pPr>
              <a:defRPr/>
            </a:pPr>
            <a:endParaRPr lang="en-US"/>
          </a:p>
        </p:txBody>
      </p:sp>
      <p:sp>
        <p:nvSpPr>
          <p:cNvPr id="4" name="Rectangle 5">
            <a:extLst>
              <a:ext uri="{FF2B5EF4-FFF2-40B4-BE49-F238E27FC236}">
                <a16:creationId xmlns:a16="http://schemas.microsoft.com/office/drawing/2014/main" id="{2237CB35-E13F-488D-971F-D2A68B6B74A9}"/>
              </a:ext>
            </a:extLst>
          </p:cNvPr>
          <p:cNvSpPr>
            <a:spLocks noGrp="1" noChangeArrowheads="1"/>
          </p:cNvSpPr>
          <p:nvPr>
            <p:ph type="ftr" sz="quarter" idx="11"/>
          </p:nvPr>
        </p:nvSpPr>
        <p:spPr>
          <a:ln/>
        </p:spPr>
        <p:txBody>
          <a:bodyPr/>
          <a:lstStyle>
            <a:lvl1pPr>
              <a:defRPr/>
            </a:lvl1pPr>
          </a:lstStyle>
          <a:p>
            <a:pPr>
              <a:defRPr/>
            </a:pPr>
            <a:endParaRPr lang="en-US"/>
          </a:p>
        </p:txBody>
      </p:sp>
      <p:sp>
        <p:nvSpPr>
          <p:cNvPr id="5" name="Rectangle 6">
            <a:extLst>
              <a:ext uri="{FF2B5EF4-FFF2-40B4-BE49-F238E27FC236}">
                <a16:creationId xmlns:a16="http://schemas.microsoft.com/office/drawing/2014/main" id="{7EE83FFC-77F0-4536-ADFF-FD3F487DB791}"/>
              </a:ext>
            </a:extLst>
          </p:cNvPr>
          <p:cNvSpPr>
            <a:spLocks noGrp="1" noChangeArrowheads="1"/>
          </p:cNvSpPr>
          <p:nvPr>
            <p:ph type="sldNum" sz="quarter" idx="12"/>
          </p:nvPr>
        </p:nvSpPr>
        <p:spPr>
          <a:ln/>
        </p:spPr>
        <p:txBody>
          <a:bodyPr/>
          <a:lstStyle>
            <a:lvl1pPr>
              <a:defRPr/>
            </a:lvl1pPr>
          </a:lstStyle>
          <a:p>
            <a:fld id="{5675F2F9-82D3-4BA0-9BE2-F1DD874AA3DD}" type="slidenum">
              <a:rPr lang="en-US" altLang="en-US"/>
              <a:pPr/>
              <a:t>‹#›</a:t>
            </a:fld>
            <a:endParaRPr lang="en-US" altLang="en-US"/>
          </a:p>
        </p:txBody>
      </p:sp>
    </p:spTree>
    <p:extLst>
      <p:ext uri="{BB962C8B-B14F-4D97-AF65-F5344CB8AC3E}">
        <p14:creationId xmlns:p14="http://schemas.microsoft.com/office/powerpoint/2010/main" val="24719994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A24E116C-AEE2-47FB-B6CE-976300817467}"/>
              </a:ext>
            </a:extLst>
          </p:cNvPr>
          <p:cNvSpPr>
            <a:spLocks noGrp="1" noChangeArrowheads="1"/>
          </p:cNvSpPr>
          <p:nvPr>
            <p:ph type="dt" sz="half" idx="10"/>
          </p:nvPr>
        </p:nvSpPr>
        <p:spPr>
          <a:ln/>
        </p:spPr>
        <p:txBody>
          <a:bodyPr/>
          <a:lstStyle>
            <a:lvl1pPr>
              <a:defRPr/>
            </a:lvl1pPr>
          </a:lstStyle>
          <a:p>
            <a:pPr>
              <a:defRPr/>
            </a:pPr>
            <a:endParaRPr lang="en-US"/>
          </a:p>
        </p:txBody>
      </p:sp>
      <p:sp>
        <p:nvSpPr>
          <p:cNvPr id="3" name="Rectangle 5">
            <a:extLst>
              <a:ext uri="{FF2B5EF4-FFF2-40B4-BE49-F238E27FC236}">
                <a16:creationId xmlns:a16="http://schemas.microsoft.com/office/drawing/2014/main" id="{E0BD4B36-F045-4A29-87BC-28F5C65379D7}"/>
              </a:ext>
            </a:extLst>
          </p:cNvPr>
          <p:cNvSpPr>
            <a:spLocks noGrp="1" noChangeArrowheads="1"/>
          </p:cNvSpPr>
          <p:nvPr>
            <p:ph type="ftr" sz="quarter" idx="11"/>
          </p:nvPr>
        </p:nvSpPr>
        <p:spPr>
          <a:ln/>
        </p:spPr>
        <p:txBody>
          <a:bodyPr/>
          <a:lstStyle>
            <a:lvl1pPr>
              <a:defRPr/>
            </a:lvl1pPr>
          </a:lstStyle>
          <a:p>
            <a:pPr>
              <a:defRPr/>
            </a:pPr>
            <a:endParaRPr lang="en-US"/>
          </a:p>
        </p:txBody>
      </p:sp>
      <p:sp>
        <p:nvSpPr>
          <p:cNvPr id="4" name="Rectangle 6">
            <a:extLst>
              <a:ext uri="{FF2B5EF4-FFF2-40B4-BE49-F238E27FC236}">
                <a16:creationId xmlns:a16="http://schemas.microsoft.com/office/drawing/2014/main" id="{AFB3DBFA-6CE8-4A19-BFBF-FCF5BA81DC30}"/>
              </a:ext>
            </a:extLst>
          </p:cNvPr>
          <p:cNvSpPr>
            <a:spLocks noGrp="1" noChangeArrowheads="1"/>
          </p:cNvSpPr>
          <p:nvPr>
            <p:ph type="sldNum" sz="quarter" idx="12"/>
          </p:nvPr>
        </p:nvSpPr>
        <p:spPr>
          <a:ln/>
        </p:spPr>
        <p:txBody>
          <a:bodyPr/>
          <a:lstStyle>
            <a:lvl1pPr>
              <a:defRPr/>
            </a:lvl1pPr>
          </a:lstStyle>
          <a:p>
            <a:fld id="{5F53ECEF-E9A7-4791-8193-DEEAE584817C}" type="slidenum">
              <a:rPr lang="en-US" altLang="en-US"/>
              <a:pPr/>
              <a:t>‹#›</a:t>
            </a:fld>
            <a:endParaRPr lang="en-US" altLang="en-US"/>
          </a:p>
        </p:txBody>
      </p:sp>
    </p:spTree>
    <p:extLst>
      <p:ext uri="{BB962C8B-B14F-4D97-AF65-F5344CB8AC3E}">
        <p14:creationId xmlns:p14="http://schemas.microsoft.com/office/powerpoint/2010/main" val="18710334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a:extLst>
              <a:ext uri="{FF2B5EF4-FFF2-40B4-BE49-F238E27FC236}">
                <a16:creationId xmlns:a16="http://schemas.microsoft.com/office/drawing/2014/main" id="{A65B465D-2F53-4D87-8E2C-68FA975E5459}"/>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5">
            <a:extLst>
              <a:ext uri="{FF2B5EF4-FFF2-40B4-BE49-F238E27FC236}">
                <a16:creationId xmlns:a16="http://schemas.microsoft.com/office/drawing/2014/main" id="{1B66CBB3-2B46-41C4-875A-64556DA07F69}"/>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a16="http://schemas.microsoft.com/office/drawing/2014/main" id="{882595C8-40B0-478E-9481-41EC5BB4E534}"/>
              </a:ext>
            </a:extLst>
          </p:cNvPr>
          <p:cNvSpPr>
            <a:spLocks noGrp="1" noChangeArrowheads="1"/>
          </p:cNvSpPr>
          <p:nvPr>
            <p:ph type="sldNum" sz="quarter" idx="12"/>
          </p:nvPr>
        </p:nvSpPr>
        <p:spPr>
          <a:ln/>
        </p:spPr>
        <p:txBody>
          <a:bodyPr/>
          <a:lstStyle>
            <a:lvl1pPr>
              <a:defRPr/>
            </a:lvl1pPr>
          </a:lstStyle>
          <a:p>
            <a:fld id="{C38EEA11-B482-4BC2-9B0B-EE88BC04DF5B}" type="slidenum">
              <a:rPr lang="en-US" altLang="en-US"/>
              <a:pPr/>
              <a:t>‹#›</a:t>
            </a:fld>
            <a:endParaRPr lang="en-US" altLang="en-US"/>
          </a:p>
        </p:txBody>
      </p:sp>
    </p:spTree>
    <p:extLst>
      <p:ext uri="{BB962C8B-B14F-4D97-AF65-F5344CB8AC3E}">
        <p14:creationId xmlns:p14="http://schemas.microsoft.com/office/powerpoint/2010/main" val="25313144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a:extLst>
              <a:ext uri="{FF2B5EF4-FFF2-40B4-BE49-F238E27FC236}">
                <a16:creationId xmlns:a16="http://schemas.microsoft.com/office/drawing/2014/main" id="{37FF9708-07BF-44CE-8837-5ACD252FC171}"/>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5">
            <a:extLst>
              <a:ext uri="{FF2B5EF4-FFF2-40B4-BE49-F238E27FC236}">
                <a16:creationId xmlns:a16="http://schemas.microsoft.com/office/drawing/2014/main" id="{141754A3-1D6B-4499-89AB-6071DABB0616}"/>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a16="http://schemas.microsoft.com/office/drawing/2014/main" id="{22E3D51C-6031-412C-8C9E-7CBB19AF5083}"/>
              </a:ext>
            </a:extLst>
          </p:cNvPr>
          <p:cNvSpPr>
            <a:spLocks noGrp="1" noChangeArrowheads="1"/>
          </p:cNvSpPr>
          <p:nvPr>
            <p:ph type="sldNum" sz="quarter" idx="12"/>
          </p:nvPr>
        </p:nvSpPr>
        <p:spPr>
          <a:ln/>
        </p:spPr>
        <p:txBody>
          <a:bodyPr/>
          <a:lstStyle>
            <a:lvl1pPr>
              <a:defRPr/>
            </a:lvl1pPr>
          </a:lstStyle>
          <a:p>
            <a:fld id="{127F482B-C36C-4B68-B7D8-AD3D006496C7}" type="slidenum">
              <a:rPr lang="en-US" altLang="en-US"/>
              <a:pPr/>
              <a:t>‹#›</a:t>
            </a:fld>
            <a:endParaRPr lang="en-US" altLang="en-US"/>
          </a:p>
        </p:txBody>
      </p:sp>
    </p:spTree>
    <p:extLst>
      <p:ext uri="{BB962C8B-B14F-4D97-AF65-F5344CB8AC3E}">
        <p14:creationId xmlns:p14="http://schemas.microsoft.com/office/powerpoint/2010/main" val="34205632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id="{673871DE-5482-4B07-8F71-486EE8C25889}"/>
              </a:ext>
            </a:extLst>
          </p:cNvPr>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1267" name="Rectangle 3">
            <a:extLst>
              <a:ext uri="{FF2B5EF4-FFF2-40B4-BE49-F238E27FC236}">
                <a16:creationId xmlns:a16="http://schemas.microsoft.com/office/drawing/2014/main" id="{2823F1E3-FD1B-4AB7-A930-0FE859A769EC}"/>
              </a:ext>
            </a:extLst>
          </p:cNvPr>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4">
            <a:extLst>
              <a:ext uri="{FF2B5EF4-FFF2-40B4-BE49-F238E27FC236}">
                <a16:creationId xmlns:a16="http://schemas.microsoft.com/office/drawing/2014/main" id="{25CA7EA8-70AF-41E8-A811-D212F74962A8}"/>
              </a:ext>
            </a:extLst>
          </p:cNvPr>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lvl1pPr>
          </a:lstStyle>
          <a:p>
            <a:pPr>
              <a:defRPr/>
            </a:pPr>
            <a:endParaRPr lang="en-US"/>
          </a:p>
        </p:txBody>
      </p:sp>
      <p:sp>
        <p:nvSpPr>
          <p:cNvPr id="1029" name="Rectangle 5">
            <a:extLst>
              <a:ext uri="{FF2B5EF4-FFF2-40B4-BE49-F238E27FC236}">
                <a16:creationId xmlns:a16="http://schemas.microsoft.com/office/drawing/2014/main" id="{D4AFB9A3-4B3B-40AF-BA42-D5F20598C7F1}"/>
              </a:ext>
            </a:extLst>
          </p:cNvPr>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smtClean="0"/>
            </a:lvl1pPr>
          </a:lstStyle>
          <a:p>
            <a:pPr>
              <a:defRPr/>
            </a:pPr>
            <a:endParaRPr lang="en-US"/>
          </a:p>
        </p:txBody>
      </p:sp>
      <p:sp>
        <p:nvSpPr>
          <p:cNvPr id="1030" name="Rectangle 6">
            <a:extLst>
              <a:ext uri="{FF2B5EF4-FFF2-40B4-BE49-F238E27FC236}">
                <a16:creationId xmlns:a16="http://schemas.microsoft.com/office/drawing/2014/main" id="{A8FB17E0-0E6E-4A40-BC4F-9F7F2C36730D}"/>
              </a:ext>
            </a:extLst>
          </p:cNvPr>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437477DE-8C48-4087-86A5-579F5CD120BC}"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7" Type="http://schemas.openxmlformats.org/officeDocument/2006/relationships/image" Target="../media/image16.wmf"/><Relationship Id="rId2" Type="http://schemas.openxmlformats.org/officeDocument/2006/relationships/slideLayout" Target="../slideLayouts/slideLayout7.xml"/><Relationship Id="rId1" Type="http://schemas.openxmlformats.org/officeDocument/2006/relationships/vmlDrawing" Target="../drawings/vmlDrawing6.vml"/><Relationship Id="rId6" Type="http://schemas.openxmlformats.org/officeDocument/2006/relationships/oleObject" Target="../embeddings/oleObject17.bin"/><Relationship Id="rId5" Type="http://schemas.openxmlformats.org/officeDocument/2006/relationships/image" Target="../media/image15.wmf"/><Relationship Id="rId4" Type="http://schemas.openxmlformats.org/officeDocument/2006/relationships/oleObject" Target="../embeddings/oleObject16.bin"/></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7" Type="http://schemas.openxmlformats.org/officeDocument/2006/relationships/image" Target="../media/image18.wmf"/><Relationship Id="rId2" Type="http://schemas.openxmlformats.org/officeDocument/2006/relationships/slideLayout" Target="../slideLayouts/slideLayout7.xml"/><Relationship Id="rId1" Type="http://schemas.openxmlformats.org/officeDocument/2006/relationships/vmlDrawing" Target="../drawings/vmlDrawing7.vml"/><Relationship Id="rId6" Type="http://schemas.openxmlformats.org/officeDocument/2006/relationships/oleObject" Target="../embeddings/oleObject19.bin"/><Relationship Id="rId5" Type="http://schemas.openxmlformats.org/officeDocument/2006/relationships/image" Target="../media/image17.wmf"/><Relationship Id="rId4" Type="http://schemas.openxmlformats.org/officeDocument/2006/relationships/oleObject" Target="../embeddings/oleObject18.bin"/></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7" Type="http://schemas.openxmlformats.org/officeDocument/2006/relationships/image" Target="../media/image20.wmf"/><Relationship Id="rId2" Type="http://schemas.openxmlformats.org/officeDocument/2006/relationships/slideLayout" Target="../slideLayouts/slideLayout7.xml"/><Relationship Id="rId1" Type="http://schemas.openxmlformats.org/officeDocument/2006/relationships/vmlDrawing" Target="../drawings/vmlDrawing8.vml"/><Relationship Id="rId6" Type="http://schemas.openxmlformats.org/officeDocument/2006/relationships/oleObject" Target="../embeddings/oleObject21.bin"/><Relationship Id="rId5" Type="http://schemas.openxmlformats.org/officeDocument/2006/relationships/image" Target="../media/image19.wmf"/><Relationship Id="rId4" Type="http://schemas.openxmlformats.org/officeDocument/2006/relationships/oleObject" Target="../embeddings/oleObject20.bin"/></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7.xml"/><Relationship Id="rId1" Type="http://schemas.openxmlformats.org/officeDocument/2006/relationships/vmlDrawing" Target="../drawings/vmlDrawing9.vml"/><Relationship Id="rId5" Type="http://schemas.openxmlformats.org/officeDocument/2006/relationships/image" Target="../media/image21.wmf"/><Relationship Id="rId4" Type="http://schemas.openxmlformats.org/officeDocument/2006/relationships/oleObject" Target="../embeddings/oleObject22.bin"/></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vmlDrawing" Target="../drawings/vmlDrawing1.vml"/><Relationship Id="rId5" Type="http://schemas.openxmlformats.org/officeDocument/2006/relationships/image" Target="../media/image1.wmf"/><Relationship Id="rId4" Type="http://schemas.openxmlformats.org/officeDocument/2006/relationships/oleObject" Target="../embeddings/oleObject1.bin"/></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7.xml"/><Relationship Id="rId1" Type="http://schemas.openxmlformats.org/officeDocument/2006/relationships/vmlDrawing" Target="../drawings/vmlDrawing10.vml"/><Relationship Id="rId5" Type="http://schemas.openxmlformats.org/officeDocument/2006/relationships/image" Target="../media/image22.wmf"/><Relationship Id="rId4" Type="http://schemas.openxmlformats.org/officeDocument/2006/relationships/oleObject" Target="../embeddings/oleObject23.bin"/></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7.xml"/><Relationship Id="rId7" Type="http://schemas.openxmlformats.org/officeDocument/2006/relationships/image" Target="../media/image24.wmf"/><Relationship Id="rId2" Type="http://schemas.openxmlformats.org/officeDocument/2006/relationships/slideLayout" Target="../slideLayouts/slideLayout7.xml"/><Relationship Id="rId1" Type="http://schemas.openxmlformats.org/officeDocument/2006/relationships/vmlDrawing" Target="../drawings/vmlDrawing11.vml"/><Relationship Id="rId6" Type="http://schemas.openxmlformats.org/officeDocument/2006/relationships/oleObject" Target="../embeddings/oleObject25.bin"/><Relationship Id="rId5" Type="http://schemas.openxmlformats.org/officeDocument/2006/relationships/image" Target="../media/image23.wmf"/><Relationship Id="rId4" Type="http://schemas.openxmlformats.org/officeDocument/2006/relationships/oleObject" Target="../embeddings/oleObject24.bin"/></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8" Type="http://schemas.openxmlformats.org/officeDocument/2006/relationships/oleObject" Target="../embeddings/oleObject4.bin"/><Relationship Id="rId13" Type="http://schemas.openxmlformats.org/officeDocument/2006/relationships/image" Target="../media/image6.wmf"/><Relationship Id="rId3" Type="http://schemas.openxmlformats.org/officeDocument/2006/relationships/notesSlide" Target="../notesSlides/notesSlide4.xml"/><Relationship Id="rId7" Type="http://schemas.openxmlformats.org/officeDocument/2006/relationships/image" Target="../media/image3.wmf"/><Relationship Id="rId12" Type="http://schemas.openxmlformats.org/officeDocument/2006/relationships/oleObject" Target="../embeddings/oleObject6.bin"/><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oleObject" Target="../embeddings/oleObject3.bin"/><Relationship Id="rId11" Type="http://schemas.openxmlformats.org/officeDocument/2006/relationships/image" Target="../media/image5.wmf"/><Relationship Id="rId5" Type="http://schemas.openxmlformats.org/officeDocument/2006/relationships/image" Target="../media/image2.wmf"/><Relationship Id="rId10" Type="http://schemas.openxmlformats.org/officeDocument/2006/relationships/oleObject" Target="../embeddings/oleObject5.bin"/><Relationship Id="rId4" Type="http://schemas.openxmlformats.org/officeDocument/2006/relationships/oleObject" Target="../embeddings/oleObject2.bin"/><Relationship Id="rId9" Type="http://schemas.openxmlformats.org/officeDocument/2006/relationships/image" Target="../media/image4.wmf"/></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7" Type="http://schemas.openxmlformats.org/officeDocument/2006/relationships/image" Target="../media/image8.wmf"/><Relationship Id="rId2" Type="http://schemas.openxmlformats.org/officeDocument/2006/relationships/slideLayout" Target="../slideLayouts/slideLayout7.xml"/><Relationship Id="rId1" Type="http://schemas.openxmlformats.org/officeDocument/2006/relationships/vmlDrawing" Target="../drawings/vmlDrawing3.vml"/><Relationship Id="rId6" Type="http://schemas.openxmlformats.org/officeDocument/2006/relationships/oleObject" Target="../embeddings/oleObject8.bin"/><Relationship Id="rId5" Type="http://schemas.openxmlformats.org/officeDocument/2006/relationships/image" Target="../media/image7.wmf"/><Relationship Id="rId4" Type="http://schemas.openxmlformats.org/officeDocument/2006/relationships/oleObject" Target="../embeddings/oleObject7.bin"/></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7.xml"/><Relationship Id="rId1" Type="http://schemas.openxmlformats.org/officeDocument/2006/relationships/vmlDrawing" Target="../drawings/vmlDrawing4.vml"/><Relationship Id="rId5" Type="http://schemas.openxmlformats.org/officeDocument/2006/relationships/image" Target="../media/image2.wmf"/><Relationship Id="rId4" Type="http://schemas.openxmlformats.org/officeDocument/2006/relationships/oleObject" Target="../embeddings/oleObject9.bin"/></Relationships>
</file>

<file path=ppt/slides/_rels/slide7.xml.rels><?xml version="1.0" encoding="UTF-8" standalone="yes"?>
<Relationships xmlns="http://schemas.openxmlformats.org/package/2006/relationships"><Relationship Id="rId8" Type="http://schemas.openxmlformats.org/officeDocument/2006/relationships/oleObject" Target="../embeddings/oleObject12.bin"/><Relationship Id="rId13" Type="http://schemas.openxmlformats.org/officeDocument/2006/relationships/image" Target="../media/image13.wmf"/><Relationship Id="rId3" Type="http://schemas.openxmlformats.org/officeDocument/2006/relationships/notesSlide" Target="../notesSlides/notesSlide7.xml"/><Relationship Id="rId7" Type="http://schemas.openxmlformats.org/officeDocument/2006/relationships/image" Target="../media/image10.wmf"/><Relationship Id="rId12" Type="http://schemas.openxmlformats.org/officeDocument/2006/relationships/oleObject" Target="../embeddings/oleObject14.bin"/><Relationship Id="rId2" Type="http://schemas.openxmlformats.org/officeDocument/2006/relationships/slideLayout" Target="../slideLayouts/slideLayout7.xml"/><Relationship Id="rId1" Type="http://schemas.openxmlformats.org/officeDocument/2006/relationships/vmlDrawing" Target="../drawings/vmlDrawing5.vml"/><Relationship Id="rId6" Type="http://schemas.openxmlformats.org/officeDocument/2006/relationships/oleObject" Target="../embeddings/oleObject11.bin"/><Relationship Id="rId11" Type="http://schemas.openxmlformats.org/officeDocument/2006/relationships/image" Target="../media/image12.wmf"/><Relationship Id="rId5" Type="http://schemas.openxmlformats.org/officeDocument/2006/relationships/image" Target="../media/image9.wmf"/><Relationship Id="rId15" Type="http://schemas.openxmlformats.org/officeDocument/2006/relationships/image" Target="../media/image14.wmf"/><Relationship Id="rId10" Type="http://schemas.openxmlformats.org/officeDocument/2006/relationships/oleObject" Target="../embeddings/oleObject13.bin"/><Relationship Id="rId4" Type="http://schemas.openxmlformats.org/officeDocument/2006/relationships/oleObject" Target="../embeddings/oleObject10.bin"/><Relationship Id="rId9" Type="http://schemas.openxmlformats.org/officeDocument/2006/relationships/image" Target="../media/image11.wmf"/><Relationship Id="rId14" Type="http://schemas.openxmlformats.org/officeDocument/2006/relationships/oleObject" Target="../embeddings/oleObject15.bin"/></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2">
            <a:extLst>
              <a:ext uri="{FF2B5EF4-FFF2-40B4-BE49-F238E27FC236}">
                <a16:creationId xmlns:a16="http://schemas.microsoft.com/office/drawing/2014/main" id="{F95E2EB4-B7BF-455D-8903-0CAB03ACB363}"/>
              </a:ext>
            </a:extLst>
          </p:cNvPr>
          <p:cNvSpPr txBox="1">
            <a:spLocks noChangeArrowheads="1"/>
          </p:cNvSpPr>
          <p:nvPr/>
        </p:nvSpPr>
        <p:spPr bwMode="auto">
          <a:xfrm>
            <a:off x="2362200" y="3352800"/>
            <a:ext cx="43815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a:t>The Fast Fourier Transform (FFT)</a:t>
            </a:r>
          </a:p>
          <a:p>
            <a:pPr eaLnBrk="1" hangingPunct="1"/>
            <a:r>
              <a:rPr lang="en-US" altLang="en-US"/>
              <a:t>     and MATLAB Examples</a:t>
            </a:r>
          </a:p>
        </p:txBody>
      </p:sp>
      <p:sp>
        <p:nvSpPr>
          <p:cNvPr id="12291" name="Freeform 5">
            <a:extLst>
              <a:ext uri="{FF2B5EF4-FFF2-40B4-BE49-F238E27FC236}">
                <a16:creationId xmlns:a16="http://schemas.microsoft.com/office/drawing/2014/main" id="{4B51C3F7-6411-4422-B9A4-67996E2650FF}"/>
              </a:ext>
            </a:extLst>
          </p:cNvPr>
          <p:cNvSpPr>
            <a:spLocks/>
          </p:cNvSpPr>
          <p:nvPr/>
        </p:nvSpPr>
        <p:spPr bwMode="auto">
          <a:xfrm>
            <a:off x="3200400" y="1524000"/>
            <a:ext cx="2684463" cy="773113"/>
          </a:xfrm>
          <a:custGeom>
            <a:avLst/>
            <a:gdLst>
              <a:gd name="T0" fmla="*/ 0 w 1691"/>
              <a:gd name="T1" fmla="*/ 257 h 487"/>
              <a:gd name="T2" fmla="*/ 672 w 1691"/>
              <a:gd name="T3" fmla="*/ 257 h 487"/>
              <a:gd name="T4" fmla="*/ 720 w 1691"/>
              <a:gd name="T5" fmla="*/ 257 h 487"/>
              <a:gd name="T6" fmla="*/ 768 w 1691"/>
              <a:gd name="T7" fmla="*/ 257 h 487"/>
              <a:gd name="T8" fmla="*/ 795 w 1691"/>
              <a:gd name="T9" fmla="*/ 38 h 487"/>
              <a:gd name="T10" fmla="*/ 848 w 1691"/>
              <a:gd name="T11" fmla="*/ 481 h 487"/>
              <a:gd name="T12" fmla="*/ 901 w 1691"/>
              <a:gd name="T13" fmla="*/ 76 h 487"/>
              <a:gd name="T14" fmla="*/ 939 w 1691"/>
              <a:gd name="T15" fmla="*/ 326 h 487"/>
              <a:gd name="T16" fmla="*/ 992 w 1691"/>
              <a:gd name="T17" fmla="*/ 257 h 487"/>
              <a:gd name="T18" fmla="*/ 1056 w 1691"/>
              <a:gd name="T19" fmla="*/ 257 h 487"/>
              <a:gd name="T20" fmla="*/ 1691 w 1691"/>
              <a:gd name="T21" fmla="*/ 257 h 48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691"/>
              <a:gd name="T34" fmla="*/ 0 h 487"/>
              <a:gd name="T35" fmla="*/ 1691 w 1691"/>
              <a:gd name="T36" fmla="*/ 487 h 48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691" h="487">
                <a:moveTo>
                  <a:pt x="0" y="257"/>
                </a:moveTo>
                <a:cubicBezTo>
                  <a:pt x="276" y="257"/>
                  <a:pt x="552" y="257"/>
                  <a:pt x="672" y="257"/>
                </a:cubicBezTo>
                <a:cubicBezTo>
                  <a:pt x="792" y="257"/>
                  <a:pt x="704" y="257"/>
                  <a:pt x="720" y="257"/>
                </a:cubicBezTo>
                <a:cubicBezTo>
                  <a:pt x="736" y="257"/>
                  <a:pt x="755" y="293"/>
                  <a:pt x="768" y="257"/>
                </a:cubicBezTo>
                <a:cubicBezTo>
                  <a:pt x="780" y="220"/>
                  <a:pt x="781" y="0"/>
                  <a:pt x="795" y="38"/>
                </a:cubicBezTo>
                <a:cubicBezTo>
                  <a:pt x="808" y="75"/>
                  <a:pt x="830" y="474"/>
                  <a:pt x="848" y="481"/>
                </a:cubicBezTo>
                <a:cubicBezTo>
                  <a:pt x="865" y="487"/>
                  <a:pt x="885" y="101"/>
                  <a:pt x="901" y="76"/>
                </a:cubicBezTo>
                <a:cubicBezTo>
                  <a:pt x="916" y="50"/>
                  <a:pt x="923" y="295"/>
                  <a:pt x="939" y="326"/>
                </a:cubicBezTo>
                <a:cubicBezTo>
                  <a:pt x="954" y="356"/>
                  <a:pt x="972" y="268"/>
                  <a:pt x="992" y="257"/>
                </a:cubicBezTo>
                <a:cubicBezTo>
                  <a:pt x="1011" y="245"/>
                  <a:pt x="939" y="257"/>
                  <a:pt x="1056" y="257"/>
                </a:cubicBezTo>
                <a:cubicBezTo>
                  <a:pt x="1172" y="257"/>
                  <a:pt x="1431" y="257"/>
                  <a:pt x="1691" y="257"/>
                </a:cubicBezTo>
              </a:path>
            </a:pathLst>
          </a:custGeom>
          <a:noFill/>
          <a:ln w="9525">
            <a:solidFill>
              <a:schemeClr val="accent2"/>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146" name="Object 1028">
            <a:extLst>
              <a:ext uri="{FF2B5EF4-FFF2-40B4-BE49-F238E27FC236}">
                <a16:creationId xmlns:a16="http://schemas.microsoft.com/office/drawing/2014/main" id="{0AB34800-CFB4-4049-8F25-0B5D8071E379}"/>
              </a:ext>
            </a:extLst>
          </p:cNvPr>
          <p:cNvGraphicFramePr>
            <a:graphicFrameLocks noChangeAspect="1"/>
          </p:cNvGraphicFramePr>
          <p:nvPr/>
        </p:nvGraphicFramePr>
        <p:xfrm>
          <a:off x="2044700" y="2247900"/>
          <a:ext cx="1676400" cy="950913"/>
        </p:xfrm>
        <a:graphic>
          <a:graphicData uri="http://schemas.openxmlformats.org/presentationml/2006/ole">
            <mc:AlternateContent xmlns:mc="http://schemas.openxmlformats.org/markup-compatibility/2006">
              <mc:Choice xmlns:v="urn:schemas-microsoft-com:vml" Requires="v">
                <p:oleObj spid="_x0000_s6152" name="MathType Equation" r:id="rId4" imgW="1231900" imgH="698500" progId="Equation">
                  <p:embed/>
                </p:oleObj>
              </mc:Choice>
              <mc:Fallback>
                <p:oleObj name="MathType Equation" r:id="rId4" imgW="1231900" imgH="698500" progId="Equation">
                  <p:embed/>
                  <p:pic>
                    <p:nvPicPr>
                      <p:cNvPr id="0" name="Object 102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44700" y="2247900"/>
                        <a:ext cx="1676400" cy="950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148" name="Text Box 1029">
            <a:extLst>
              <a:ext uri="{FF2B5EF4-FFF2-40B4-BE49-F238E27FC236}">
                <a16:creationId xmlns:a16="http://schemas.microsoft.com/office/drawing/2014/main" id="{3652AC60-0F29-425F-A76F-D60FB2DC3344}"/>
              </a:ext>
            </a:extLst>
          </p:cNvPr>
          <p:cNvSpPr txBox="1">
            <a:spLocks noChangeArrowheads="1"/>
          </p:cNvSpPr>
          <p:nvPr/>
        </p:nvSpPr>
        <p:spPr bwMode="auto">
          <a:xfrm>
            <a:off x="4025900" y="2400300"/>
            <a:ext cx="36988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a:latin typeface="Times" panose="02020603050405020304" pitchFamily="18" charset="0"/>
              </a:rPr>
              <a:t>if</a:t>
            </a:r>
          </a:p>
        </p:txBody>
      </p:sp>
      <p:sp>
        <p:nvSpPr>
          <p:cNvPr id="6149" name="Text Box 1030">
            <a:extLst>
              <a:ext uri="{FF2B5EF4-FFF2-40B4-BE49-F238E27FC236}">
                <a16:creationId xmlns:a16="http://schemas.microsoft.com/office/drawing/2014/main" id="{23E00F4C-3321-43A9-9D1F-56A07441E7AB}"/>
              </a:ext>
            </a:extLst>
          </p:cNvPr>
          <p:cNvSpPr txBox="1">
            <a:spLocks noChangeArrowheads="1"/>
          </p:cNvSpPr>
          <p:nvPr/>
        </p:nvSpPr>
        <p:spPr bwMode="auto">
          <a:xfrm>
            <a:off x="6540500" y="2781300"/>
            <a:ext cx="1214438"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a:latin typeface="Times" panose="02020603050405020304" pitchFamily="18" charset="0"/>
              </a:rPr>
              <a:t>Nyquist</a:t>
            </a:r>
          </a:p>
          <a:p>
            <a:r>
              <a:rPr lang="en-US" altLang="en-US">
                <a:latin typeface="Times" panose="02020603050405020304" pitchFamily="18" charset="0"/>
              </a:rPr>
              <a:t>criterion</a:t>
            </a:r>
          </a:p>
        </p:txBody>
      </p:sp>
      <p:sp>
        <p:nvSpPr>
          <p:cNvPr id="6150" name="Line 1031">
            <a:extLst>
              <a:ext uri="{FF2B5EF4-FFF2-40B4-BE49-F238E27FC236}">
                <a16:creationId xmlns:a16="http://schemas.microsoft.com/office/drawing/2014/main" id="{50FD6BA6-874E-4717-B67B-0F52B033FB86}"/>
              </a:ext>
            </a:extLst>
          </p:cNvPr>
          <p:cNvSpPr>
            <a:spLocks noChangeShapeType="1"/>
          </p:cNvSpPr>
          <p:nvPr/>
        </p:nvSpPr>
        <p:spPr bwMode="auto">
          <a:xfrm>
            <a:off x="1968500" y="4305300"/>
            <a:ext cx="0" cy="1143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6151" name="Line 1032">
            <a:extLst>
              <a:ext uri="{FF2B5EF4-FFF2-40B4-BE49-F238E27FC236}">
                <a16:creationId xmlns:a16="http://schemas.microsoft.com/office/drawing/2014/main" id="{78C5B441-0DAF-4152-B6C7-387A39691674}"/>
              </a:ext>
            </a:extLst>
          </p:cNvPr>
          <p:cNvSpPr>
            <a:spLocks noChangeShapeType="1"/>
          </p:cNvSpPr>
          <p:nvPr/>
        </p:nvSpPr>
        <p:spPr bwMode="auto">
          <a:xfrm>
            <a:off x="596900" y="5448300"/>
            <a:ext cx="3200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6152" name="Freeform 1033">
            <a:extLst>
              <a:ext uri="{FF2B5EF4-FFF2-40B4-BE49-F238E27FC236}">
                <a16:creationId xmlns:a16="http://schemas.microsoft.com/office/drawing/2014/main" id="{88DCA908-6AC3-4E49-BDFE-DA6C2FFD2E7A}"/>
              </a:ext>
            </a:extLst>
          </p:cNvPr>
          <p:cNvSpPr>
            <a:spLocks/>
          </p:cNvSpPr>
          <p:nvPr/>
        </p:nvSpPr>
        <p:spPr bwMode="auto">
          <a:xfrm>
            <a:off x="1968500" y="4762500"/>
            <a:ext cx="381000" cy="1206500"/>
          </a:xfrm>
          <a:custGeom>
            <a:avLst/>
            <a:gdLst>
              <a:gd name="T0" fmla="*/ 0 w 240"/>
              <a:gd name="T1" fmla="*/ 432 h 760"/>
              <a:gd name="T2" fmla="*/ 48 w 240"/>
              <a:gd name="T3" fmla="*/ 144 h 760"/>
              <a:gd name="T4" fmla="*/ 48 w 240"/>
              <a:gd name="T5" fmla="*/ 96 h 760"/>
              <a:gd name="T6" fmla="*/ 96 w 240"/>
              <a:gd name="T7" fmla="*/ 96 h 760"/>
              <a:gd name="T8" fmla="*/ 144 w 240"/>
              <a:gd name="T9" fmla="*/ 672 h 760"/>
              <a:gd name="T10" fmla="*/ 192 w 240"/>
              <a:gd name="T11" fmla="*/ 624 h 760"/>
              <a:gd name="T12" fmla="*/ 240 w 240"/>
              <a:gd name="T13" fmla="*/ 432 h 760"/>
              <a:gd name="T14" fmla="*/ 0 60000 65536"/>
              <a:gd name="T15" fmla="*/ 0 60000 65536"/>
              <a:gd name="T16" fmla="*/ 0 60000 65536"/>
              <a:gd name="T17" fmla="*/ 0 60000 65536"/>
              <a:gd name="T18" fmla="*/ 0 60000 65536"/>
              <a:gd name="T19" fmla="*/ 0 60000 65536"/>
              <a:gd name="T20" fmla="*/ 0 60000 65536"/>
              <a:gd name="T21" fmla="*/ 0 w 240"/>
              <a:gd name="T22" fmla="*/ 0 h 760"/>
              <a:gd name="T23" fmla="*/ 240 w 240"/>
              <a:gd name="T24" fmla="*/ 760 h 76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40" h="760">
                <a:moveTo>
                  <a:pt x="0" y="432"/>
                </a:moveTo>
                <a:cubicBezTo>
                  <a:pt x="20" y="315"/>
                  <a:pt x="40" y="199"/>
                  <a:pt x="48" y="144"/>
                </a:cubicBezTo>
                <a:cubicBezTo>
                  <a:pt x="55" y="88"/>
                  <a:pt x="40" y="104"/>
                  <a:pt x="48" y="96"/>
                </a:cubicBezTo>
                <a:cubicBezTo>
                  <a:pt x="56" y="88"/>
                  <a:pt x="80" y="0"/>
                  <a:pt x="96" y="96"/>
                </a:cubicBezTo>
                <a:cubicBezTo>
                  <a:pt x="112" y="192"/>
                  <a:pt x="128" y="584"/>
                  <a:pt x="144" y="672"/>
                </a:cubicBezTo>
                <a:cubicBezTo>
                  <a:pt x="160" y="760"/>
                  <a:pt x="176" y="664"/>
                  <a:pt x="192" y="624"/>
                </a:cubicBezTo>
                <a:cubicBezTo>
                  <a:pt x="208" y="584"/>
                  <a:pt x="224" y="508"/>
                  <a:pt x="240" y="432"/>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6153" name="Freeform 1034">
            <a:extLst>
              <a:ext uri="{FF2B5EF4-FFF2-40B4-BE49-F238E27FC236}">
                <a16:creationId xmlns:a16="http://schemas.microsoft.com/office/drawing/2014/main" id="{9C82E978-1D32-4CAA-97B5-BFBF6F54B743}"/>
              </a:ext>
            </a:extLst>
          </p:cNvPr>
          <p:cNvSpPr>
            <a:spLocks/>
          </p:cNvSpPr>
          <p:nvPr/>
        </p:nvSpPr>
        <p:spPr bwMode="auto">
          <a:xfrm>
            <a:off x="3111500" y="4787900"/>
            <a:ext cx="381000" cy="1206500"/>
          </a:xfrm>
          <a:custGeom>
            <a:avLst/>
            <a:gdLst>
              <a:gd name="T0" fmla="*/ 0 w 240"/>
              <a:gd name="T1" fmla="*/ 432 h 760"/>
              <a:gd name="T2" fmla="*/ 48 w 240"/>
              <a:gd name="T3" fmla="*/ 144 h 760"/>
              <a:gd name="T4" fmla="*/ 48 w 240"/>
              <a:gd name="T5" fmla="*/ 96 h 760"/>
              <a:gd name="T6" fmla="*/ 96 w 240"/>
              <a:gd name="T7" fmla="*/ 96 h 760"/>
              <a:gd name="T8" fmla="*/ 144 w 240"/>
              <a:gd name="T9" fmla="*/ 672 h 760"/>
              <a:gd name="T10" fmla="*/ 192 w 240"/>
              <a:gd name="T11" fmla="*/ 624 h 760"/>
              <a:gd name="T12" fmla="*/ 240 w 240"/>
              <a:gd name="T13" fmla="*/ 432 h 760"/>
              <a:gd name="T14" fmla="*/ 0 60000 65536"/>
              <a:gd name="T15" fmla="*/ 0 60000 65536"/>
              <a:gd name="T16" fmla="*/ 0 60000 65536"/>
              <a:gd name="T17" fmla="*/ 0 60000 65536"/>
              <a:gd name="T18" fmla="*/ 0 60000 65536"/>
              <a:gd name="T19" fmla="*/ 0 60000 65536"/>
              <a:gd name="T20" fmla="*/ 0 60000 65536"/>
              <a:gd name="T21" fmla="*/ 0 w 240"/>
              <a:gd name="T22" fmla="*/ 0 h 760"/>
              <a:gd name="T23" fmla="*/ 240 w 240"/>
              <a:gd name="T24" fmla="*/ 760 h 76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40" h="760">
                <a:moveTo>
                  <a:pt x="0" y="432"/>
                </a:moveTo>
                <a:cubicBezTo>
                  <a:pt x="20" y="315"/>
                  <a:pt x="40" y="199"/>
                  <a:pt x="48" y="144"/>
                </a:cubicBezTo>
                <a:cubicBezTo>
                  <a:pt x="55" y="88"/>
                  <a:pt x="40" y="104"/>
                  <a:pt x="48" y="96"/>
                </a:cubicBezTo>
                <a:cubicBezTo>
                  <a:pt x="56" y="88"/>
                  <a:pt x="80" y="0"/>
                  <a:pt x="96" y="96"/>
                </a:cubicBezTo>
                <a:cubicBezTo>
                  <a:pt x="112" y="192"/>
                  <a:pt x="128" y="584"/>
                  <a:pt x="144" y="672"/>
                </a:cubicBezTo>
                <a:cubicBezTo>
                  <a:pt x="160" y="760"/>
                  <a:pt x="176" y="664"/>
                  <a:pt x="192" y="624"/>
                </a:cubicBezTo>
                <a:cubicBezTo>
                  <a:pt x="208" y="584"/>
                  <a:pt x="224" y="508"/>
                  <a:pt x="240" y="432"/>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6154" name="Freeform 1035">
            <a:extLst>
              <a:ext uri="{FF2B5EF4-FFF2-40B4-BE49-F238E27FC236}">
                <a16:creationId xmlns:a16="http://schemas.microsoft.com/office/drawing/2014/main" id="{521BEDF0-9657-40D5-B068-7EF1862F37A9}"/>
              </a:ext>
            </a:extLst>
          </p:cNvPr>
          <p:cNvSpPr>
            <a:spLocks/>
          </p:cNvSpPr>
          <p:nvPr/>
        </p:nvSpPr>
        <p:spPr bwMode="auto">
          <a:xfrm>
            <a:off x="901700" y="4762500"/>
            <a:ext cx="381000" cy="1206500"/>
          </a:xfrm>
          <a:custGeom>
            <a:avLst/>
            <a:gdLst>
              <a:gd name="T0" fmla="*/ 0 w 240"/>
              <a:gd name="T1" fmla="*/ 432 h 760"/>
              <a:gd name="T2" fmla="*/ 48 w 240"/>
              <a:gd name="T3" fmla="*/ 144 h 760"/>
              <a:gd name="T4" fmla="*/ 48 w 240"/>
              <a:gd name="T5" fmla="*/ 96 h 760"/>
              <a:gd name="T6" fmla="*/ 96 w 240"/>
              <a:gd name="T7" fmla="*/ 96 h 760"/>
              <a:gd name="T8" fmla="*/ 144 w 240"/>
              <a:gd name="T9" fmla="*/ 672 h 760"/>
              <a:gd name="T10" fmla="*/ 192 w 240"/>
              <a:gd name="T11" fmla="*/ 624 h 760"/>
              <a:gd name="T12" fmla="*/ 240 w 240"/>
              <a:gd name="T13" fmla="*/ 432 h 760"/>
              <a:gd name="T14" fmla="*/ 0 60000 65536"/>
              <a:gd name="T15" fmla="*/ 0 60000 65536"/>
              <a:gd name="T16" fmla="*/ 0 60000 65536"/>
              <a:gd name="T17" fmla="*/ 0 60000 65536"/>
              <a:gd name="T18" fmla="*/ 0 60000 65536"/>
              <a:gd name="T19" fmla="*/ 0 60000 65536"/>
              <a:gd name="T20" fmla="*/ 0 60000 65536"/>
              <a:gd name="T21" fmla="*/ 0 w 240"/>
              <a:gd name="T22" fmla="*/ 0 h 760"/>
              <a:gd name="T23" fmla="*/ 240 w 240"/>
              <a:gd name="T24" fmla="*/ 760 h 76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40" h="760">
                <a:moveTo>
                  <a:pt x="0" y="432"/>
                </a:moveTo>
                <a:cubicBezTo>
                  <a:pt x="20" y="315"/>
                  <a:pt x="40" y="199"/>
                  <a:pt x="48" y="144"/>
                </a:cubicBezTo>
                <a:cubicBezTo>
                  <a:pt x="55" y="88"/>
                  <a:pt x="40" y="104"/>
                  <a:pt x="48" y="96"/>
                </a:cubicBezTo>
                <a:cubicBezTo>
                  <a:pt x="56" y="88"/>
                  <a:pt x="80" y="0"/>
                  <a:pt x="96" y="96"/>
                </a:cubicBezTo>
                <a:cubicBezTo>
                  <a:pt x="112" y="192"/>
                  <a:pt x="128" y="584"/>
                  <a:pt x="144" y="672"/>
                </a:cubicBezTo>
                <a:cubicBezTo>
                  <a:pt x="160" y="760"/>
                  <a:pt x="176" y="664"/>
                  <a:pt x="192" y="624"/>
                </a:cubicBezTo>
                <a:cubicBezTo>
                  <a:pt x="208" y="584"/>
                  <a:pt x="224" y="508"/>
                  <a:pt x="240" y="432"/>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6155" name="Line 1036">
            <a:extLst>
              <a:ext uri="{FF2B5EF4-FFF2-40B4-BE49-F238E27FC236}">
                <a16:creationId xmlns:a16="http://schemas.microsoft.com/office/drawing/2014/main" id="{ABB4D244-08DD-4C27-A754-618BBFF7C2D2}"/>
              </a:ext>
            </a:extLst>
          </p:cNvPr>
          <p:cNvSpPr>
            <a:spLocks noChangeShapeType="1"/>
          </p:cNvSpPr>
          <p:nvPr/>
        </p:nvSpPr>
        <p:spPr bwMode="auto">
          <a:xfrm flipV="1">
            <a:off x="3111500" y="5600700"/>
            <a:ext cx="0" cy="2286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6156" name="Text Box 1037">
            <a:extLst>
              <a:ext uri="{FF2B5EF4-FFF2-40B4-BE49-F238E27FC236}">
                <a16:creationId xmlns:a16="http://schemas.microsoft.com/office/drawing/2014/main" id="{83A489DB-7F20-4855-8EFC-71712A410AF5}"/>
              </a:ext>
            </a:extLst>
          </p:cNvPr>
          <p:cNvSpPr txBox="1">
            <a:spLocks noChangeArrowheads="1"/>
          </p:cNvSpPr>
          <p:nvPr/>
        </p:nvSpPr>
        <p:spPr bwMode="auto">
          <a:xfrm>
            <a:off x="2959100" y="5829300"/>
            <a:ext cx="3238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sz="1800">
                <a:latin typeface="Times" panose="02020603050405020304" pitchFamily="18" charset="0"/>
              </a:rPr>
              <a:t>T</a:t>
            </a:r>
            <a:endParaRPr lang="en-US" altLang="en-US">
              <a:latin typeface="Times" panose="02020603050405020304" pitchFamily="18" charset="0"/>
            </a:endParaRPr>
          </a:p>
        </p:txBody>
      </p:sp>
      <p:sp>
        <p:nvSpPr>
          <p:cNvPr id="6157" name="Text Box 1038">
            <a:extLst>
              <a:ext uri="{FF2B5EF4-FFF2-40B4-BE49-F238E27FC236}">
                <a16:creationId xmlns:a16="http://schemas.microsoft.com/office/drawing/2014/main" id="{72005CB9-A38A-4C4F-945D-791DFD789119}"/>
              </a:ext>
            </a:extLst>
          </p:cNvPr>
          <p:cNvSpPr txBox="1">
            <a:spLocks noChangeArrowheads="1"/>
          </p:cNvSpPr>
          <p:nvPr/>
        </p:nvSpPr>
        <p:spPr bwMode="auto">
          <a:xfrm>
            <a:off x="673100" y="5829300"/>
            <a:ext cx="5334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sz="1800">
                <a:latin typeface="Times" panose="02020603050405020304" pitchFamily="18" charset="0"/>
              </a:rPr>
              <a:t>-T</a:t>
            </a:r>
            <a:endParaRPr lang="en-US" altLang="en-US">
              <a:latin typeface="Times" panose="02020603050405020304" pitchFamily="18" charset="0"/>
            </a:endParaRPr>
          </a:p>
        </p:txBody>
      </p:sp>
      <p:sp>
        <p:nvSpPr>
          <p:cNvPr id="6158" name="Line 1039">
            <a:extLst>
              <a:ext uri="{FF2B5EF4-FFF2-40B4-BE49-F238E27FC236}">
                <a16:creationId xmlns:a16="http://schemas.microsoft.com/office/drawing/2014/main" id="{CFF6A93F-5012-41D4-91C2-1C44ACEABE86}"/>
              </a:ext>
            </a:extLst>
          </p:cNvPr>
          <p:cNvSpPr>
            <a:spLocks noChangeShapeType="1"/>
          </p:cNvSpPr>
          <p:nvPr/>
        </p:nvSpPr>
        <p:spPr bwMode="auto">
          <a:xfrm flipV="1">
            <a:off x="901700" y="5600700"/>
            <a:ext cx="0" cy="2286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6159" name="Line 1040">
            <a:extLst>
              <a:ext uri="{FF2B5EF4-FFF2-40B4-BE49-F238E27FC236}">
                <a16:creationId xmlns:a16="http://schemas.microsoft.com/office/drawing/2014/main" id="{A85705F2-8CC4-40B9-9A32-722886494190}"/>
              </a:ext>
            </a:extLst>
          </p:cNvPr>
          <p:cNvSpPr>
            <a:spLocks noChangeShapeType="1"/>
          </p:cNvSpPr>
          <p:nvPr/>
        </p:nvSpPr>
        <p:spPr bwMode="auto">
          <a:xfrm flipV="1">
            <a:off x="2425700" y="5600700"/>
            <a:ext cx="0" cy="2286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6160" name="Text Box 1041">
            <a:extLst>
              <a:ext uri="{FF2B5EF4-FFF2-40B4-BE49-F238E27FC236}">
                <a16:creationId xmlns:a16="http://schemas.microsoft.com/office/drawing/2014/main" id="{0FB412D4-287E-41AA-8123-A8F08DD34194}"/>
              </a:ext>
            </a:extLst>
          </p:cNvPr>
          <p:cNvSpPr txBox="1">
            <a:spLocks noChangeArrowheads="1"/>
          </p:cNvSpPr>
          <p:nvPr/>
        </p:nvSpPr>
        <p:spPr bwMode="auto">
          <a:xfrm>
            <a:off x="2257425" y="5813425"/>
            <a:ext cx="6191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a:latin typeface="Times" panose="02020603050405020304" pitchFamily="18" charset="0"/>
              </a:rPr>
              <a:t>t</a:t>
            </a:r>
            <a:r>
              <a:rPr lang="en-US" altLang="en-US" baseline="-25000">
                <a:latin typeface="Times" panose="02020603050405020304" pitchFamily="18" charset="0"/>
              </a:rPr>
              <a:t>max</a:t>
            </a:r>
            <a:endParaRPr lang="en-US" altLang="en-US">
              <a:latin typeface="Times" panose="02020603050405020304" pitchFamily="18" charset="0"/>
            </a:endParaRPr>
          </a:p>
        </p:txBody>
      </p:sp>
      <p:sp>
        <p:nvSpPr>
          <p:cNvPr id="6161" name="Line 1042">
            <a:extLst>
              <a:ext uri="{FF2B5EF4-FFF2-40B4-BE49-F238E27FC236}">
                <a16:creationId xmlns:a16="http://schemas.microsoft.com/office/drawing/2014/main" id="{8D29557A-2EAC-4F0F-888B-A99137BA618A}"/>
              </a:ext>
            </a:extLst>
          </p:cNvPr>
          <p:cNvSpPr>
            <a:spLocks noChangeShapeType="1"/>
          </p:cNvSpPr>
          <p:nvPr/>
        </p:nvSpPr>
        <p:spPr bwMode="auto">
          <a:xfrm>
            <a:off x="4102100" y="5448300"/>
            <a:ext cx="4724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6162" name="Line 1043">
            <a:extLst>
              <a:ext uri="{FF2B5EF4-FFF2-40B4-BE49-F238E27FC236}">
                <a16:creationId xmlns:a16="http://schemas.microsoft.com/office/drawing/2014/main" id="{05418A98-8D06-4A74-87C7-ED61C82DAC13}"/>
              </a:ext>
            </a:extLst>
          </p:cNvPr>
          <p:cNvSpPr>
            <a:spLocks noChangeShapeType="1"/>
          </p:cNvSpPr>
          <p:nvPr/>
        </p:nvSpPr>
        <p:spPr bwMode="auto">
          <a:xfrm flipV="1">
            <a:off x="6311900" y="4305300"/>
            <a:ext cx="0" cy="1143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nvGrpSpPr>
          <p:cNvPr id="6163" name="Group 1044">
            <a:extLst>
              <a:ext uri="{FF2B5EF4-FFF2-40B4-BE49-F238E27FC236}">
                <a16:creationId xmlns:a16="http://schemas.microsoft.com/office/drawing/2014/main" id="{F17ACF8D-A774-438E-B5BA-BD5F67CAC5C4}"/>
              </a:ext>
            </a:extLst>
          </p:cNvPr>
          <p:cNvGrpSpPr>
            <a:grpSpLocks/>
          </p:cNvGrpSpPr>
          <p:nvPr/>
        </p:nvGrpSpPr>
        <p:grpSpPr bwMode="auto">
          <a:xfrm>
            <a:off x="7302500" y="4533900"/>
            <a:ext cx="1193800" cy="865188"/>
            <a:chOff x="3320" y="2287"/>
            <a:chExt cx="1144" cy="545"/>
          </a:xfrm>
        </p:grpSpPr>
        <p:sp>
          <p:nvSpPr>
            <p:cNvPr id="6217" name="Freeform 1045">
              <a:extLst>
                <a:ext uri="{FF2B5EF4-FFF2-40B4-BE49-F238E27FC236}">
                  <a16:creationId xmlns:a16="http://schemas.microsoft.com/office/drawing/2014/main" id="{80773882-05B8-4499-9ED4-DEECA1E4FF7A}"/>
                </a:ext>
              </a:extLst>
            </p:cNvPr>
            <p:cNvSpPr>
              <a:spLocks/>
            </p:cNvSpPr>
            <p:nvPr/>
          </p:nvSpPr>
          <p:spPr bwMode="auto">
            <a:xfrm>
              <a:off x="3888" y="2287"/>
              <a:ext cx="576" cy="545"/>
            </a:xfrm>
            <a:custGeom>
              <a:avLst/>
              <a:gdLst>
                <a:gd name="T0" fmla="*/ 0 w 576"/>
                <a:gd name="T1" fmla="*/ 17 h 545"/>
                <a:gd name="T2" fmla="*/ 144 w 576"/>
                <a:gd name="T3" fmla="*/ 65 h 545"/>
                <a:gd name="T4" fmla="*/ 288 w 576"/>
                <a:gd name="T5" fmla="*/ 401 h 545"/>
                <a:gd name="T6" fmla="*/ 576 w 576"/>
                <a:gd name="T7" fmla="*/ 545 h 545"/>
                <a:gd name="T8" fmla="*/ 0 60000 65536"/>
                <a:gd name="T9" fmla="*/ 0 60000 65536"/>
                <a:gd name="T10" fmla="*/ 0 60000 65536"/>
                <a:gd name="T11" fmla="*/ 0 60000 65536"/>
                <a:gd name="T12" fmla="*/ 0 w 576"/>
                <a:gd name="T13" fmla="*/ 0 h 545"/>
                <a:gd name="T14" fmla="*/ 576 w 576"/>
                <a:gd name="T15" fmla="*/ 545 h 545"/>
              </a:gdLst>
              <a:ahLst/>
              <a:cxnLst>
                <a:cxn ang="T8">
                  <a:pos x="T0" y="T1"/>
                </a:cxn>
                <a:cxn ang="T9">
                  <a:pos x="T2" y="T3"/>
                </a:cxn>
                <a:cxn ang="T10">
                  <a:pos x="T4" y="T5"/>
                </a:cxn>
                <a:cxn ang="T11">
                  <a:pos x="T6" y="T7"/>
                </a:cxn>
              </a:cxnLst>
              <a:rect l="T12" t="T13" r="T14" b="T15"/>
              <a:pathLst>
                <a:path w="576" h="545">
                  <a:moveTo>
                    <a:pt x="0" y="17"/>
                  </a:moveTo>
                  <a:cubicBezTo>
                    <a:pt x="47" y="8"/>
                    <a:pt x="95" y="0"/>
                    <a:pt x="144" y="65"/>
                  </a:cubicBezTo>
                  <a:cubicBezTo>
                    <a:pt x="192" y="129"/>
                    <a:pt x="215" y="320"/>
                    <a:pt x="288" y="401"/>
                  </a:cubicBezTo>
                  <a:cubicBezTo>
                    <a:pt x="360" y="481"/>
                    <a:pt x="528" y="521"/>
                    <a:pt x="576" y="545"/>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6218" name="Freeform 1046">
              <a:extLst>
                <a:ext uri="{FF2B5EF4-FFF2-40B4-BE49-F238E27FC236}">
                  <a16:creationId xmlns:a16="http://schemas.microsoft.com/office/drawing/2014/main" id="{69496015-D226-4E31-AE1C-B00A282E5E4A}"/>
                </a:ext>
              </a:extLst>
            </p:cNvPr>
            <p:cNvSpPr>
              <a:spLocks/>
            </p:cNvSpPr>
            <p:nvPr/>
          </p:nvSpPr>
          <p:spPr bwMode="auto">
            <a:xfrm flipH="1">
              <a:off x="3320" y="2287"/>
              <a:ext cx="576" cy="545"/>
            </a:xfrm>
            <a:custGeom>
              <a:avLst/>
              <a:gdLst>
                <a:gd name="T0" fmla="*/ 0 w 576"/>
                <a:gd name="T1" fmla="*/ 17 h 545"/>
                <a:gd name="T2" fmla="*/ 144 w 576"/>
                <a:gd name="T3" fmla="*/ 65 h 545"/>
                <a:gd name="T4" fmla="*/ 288 w 576"/>
                <a:gd name="T5" fmla="*/ 401 h 545"/>
                <a:gd name="T6" fmla="*/ 576 w 576"/>
                <a:gd name="T7" fmla="*/ 545 h 545"/>
                <a:gd name="T8" fmla="*/ 0 60000 65536"/>
                <a:gd name="T9" fmla="*/ 0 60000 65536"/>
                <a:gd name="T10" fmla="*/ 0 60000 65536"/>
                <a:gd name="T11" fmla="*/ 0 60000 65536"/>
                <a:gd name="T12" fmla="*/ 0 w 576"/>
                <a:gd name="T13" fmla="*/ 0 h 545"/>
                <a:gd name="T14" fmla="*/ 576 w 576"/>
                <a:gd name="T15" fmla="*/ 545 h 545"/>
              </a:gdLst>
              <a:ahLst/>
              <a:cxnLst>
                <a:cxn ang="T8">
                  <a:pos x="T0" y="T1"/>
                </a:cxn>
                <a:cxn ang="T9">
                  <a:pos x="T2" y="T3"/>
                </a:cxn>
                <a:cxn ang="T10">
                  <a:pos x="T4" y="T5"/>
                </a:cxn>
                <a:cxn ang="T11">
                  <a:pos x="T6" y="T7"/>
                </a:cxn>
              </a:cxnLst>
              <a:rect l="T12" t="T13" r="T14" b="T15"/>
              <a:pathLst>
                <a:path w="576" h="545">
                  <a:moveTo>
                    <a:pt x="0" y="17"/>
                  </a:moveTo>
                  <a:cubicBezTo>
                    <a:pt x="47" y="8"/>
                    <a:pt x="95" y="0"/>
                    <a:pt x="144" y="65"/>
                  </a:cubicBezTo>
                  <a:cubicBezTo>
                    <a:pt x="192" y="129"/>
                    <a:pt x="215" y="320"/>
                    <a:pt x="288" y="401"/>
                  </a:cubicBezTo>
                  <a:cubicBezTo>
                    <a:pt x="360" y="481"/>
                    <a:pt x="528" y="521"/>
                    <a:pt x="576" y="545"/>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grpSp>
      <p:sp>
        <p:nvSpPr>
          <p:cNvPr id="6164" name="Line 1047">
            <a:extLst>
              <a:ext uri="{FF2B5EF4-FFF2-40B4-BE49-F238E27FC236}">
                <a16:creationId xmlns:a16="http://schemas.microsoft.com/office/drawing/2014/main" id="{DF7BD86F-B693-4880-BBA8-159B2997EA4D}"/>
              </a:ext>
            </a:extLst>
          </p:cNvPr>
          <p:cNvSpPr>
            <a:spLocks noChangeShapeType="1"/>
          </p:cNvSpPr>
          <p:nvPr/>
        </p:nvSpPr>
        <p:spPr bwMode="auto">
          <a:xfrm>
            <a:off x="7835900" y="5524500"/>
            <a:ext cx="0" cy="304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6165" name="Line 1048">
            <a:extLst>
              <a:ext uri="{FF2B5EF4-FFF2-40B4-BE49-F238E27FC236}">
                <a16:creationId xmlns:a16="http://schemas.microsoft.com/office/drawing/2014/main" id="{B928E691-1B9B-4BED-B39D-AF210314AE09}"/>
              </a:ext>
            </a:extLst>
          </p:cNvPr>
          <p:cNvSpPr>
            <a:spLocks noChangeShapeType="1"/>
          </p:cNvSpPr>
          <p:nvPr/>
        </p:nvSpPr>
        <p:spPr bwMode="auto">
          <a:xfrm>
            <a:off x="4940300" y="5524500"/>
            <a:ext cx="0" cy="304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6166" name="Text Box 1049">
            <a:extLst>
              <a:ext uri="{FF2B5EF4-FFF2-40B4-BE49-F238E27FC236}">
                <a16:creationId xmlns:a16="http://schemas.microsoft.com/office/drawing/2014/main" id="{CB92D672-45FF-4DCE-8357-1BD1B89ABF64}"/>
              </a:ext>
            </a:extLst>
          </p:cNvPr>
          <p:cNvSpPr txBox="1">
            <a:spLocks noChangeArrowheads="1"/>
          </p:cNvSpPr>
          <p:nvPr/>
        </p:nvSpPr>
        <p:spPr bwMode="auto">
          <a:xfrm>
            <a:off x="7683500" y="5905500"/>
            <a:ext cx="3651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a:latin typeface="Times" panose="02020603050405020304" pitchFamily="18" charset="0"/>
              </a:rPr>
              <a:t>f</a:t>
            </a:r>
            <a:r>
              <a:rPr lang="en-US" altLang="en-US" baseline="-25000">
                <a:latin typeface="Times" panose="02020603050405020304" pitchFamily="18" charset="0"/>
              </a:rPr>
              <a:t>s</a:t>
            </a:r>
            <a:endParaRPr lang="en-US" altLang="en-US">
              <a:latin typeface="Times" panose="02020603050405020304" pitchFamily="18" charset="0"/>
            </a:endParaRPr>
          </a:p>
        </p:txBody>
      </p:sp>
      <p:sp>
        <p:nvSpPr>
          <p:cNvPr id="6167" name="Text Box 1050">
            <a:extLst>
              <a:ext uri="{FF2B5EF4-FFF2-40B4-BE49-F238E27FC236}">
                <a16:creationId xmlns:a16="http://schemas.microsoft.com/office/drawing/2014/main" id="{36B89CAA-3F5B-4C8B-9457-7DDF8EE09C38}"/>
              </a:ext>
            </a:extLst>
          </p:cNvPr>
          <p:cNvSpPr txBox="1">
            <a:spLocks noChangeArrowheads="1"/>
          </p:cNvSpPr>
          <p:nvPr/>
        </p:nvSpPr>
        <p:spPr bwMode="auto">
          <a:xfrm>
            <a:off x="4711700" y="5829300"/>
            <a:ext cx="4667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a:latin typeface="Times" panose="02020603050405020304" pitchFamily="18" charset="0"/>
              </a:rPr>
              <a:t>-f</a:t>
            </a:r>
            <a:r>
              <a:rPr lang="en-US" altLang="en-US" baseline="-25000">
                <a:latin typeface="Times" panose="02020603050405020304" pitchFamily="18" charset="0"/>
              </a:rPr>
              <a:t>s</a:t>
            </a:r>
            <a:endParaRPr lang="en-US" altLang="en-US">
              <a:latin typeface="Times" panose="02020603050405020304" pitchFamily="18" charset="0"/>
            </a:endParaRPr>
          </a:p>
        </p:txBody>
      </p:sp>
      <p:grpSp>
        <p:nvGrpSpPr>
          <p:cNvPr id="6168" name="Group 1051">
            <a:extLst>
              <a:ext uri="{FF2B5EF4-FFF2-40B4-BE49-F238E27FC236}">
                <a16:creationId xmlns:a16="http://schemas.microsoft.com/office/drawing/2014/main" id="{57E11A02-89E5-43C5-93EB-81DEB20B7CE2}"/>
              </a:ext>
            </a:extLst>
          </p:cNvPr>
          <p:cNvGrpSpPr>
            <a:grpSpLocks/>
          </p:cNvGrpSpPr>
          <p:nvPr/>
        </p:nvGrpSpPr>
        <p:grpSpPr bwMode="auto">
          <a:xfrm>
            <a:off x="4343400" y="4572000"/>
            <a:ext cx="1193800" cy="865188"/>
            <a:chOff x="3320" y="2287"/>
            <a:chExt cx="1144" cy="545"/>
          </a:xfrm>
        </p:grpSpPr>
        <p:sp>
          <p:nvSpPr>
            <p:cNvPr id="6215" name="Freeform 1052">
              <a:extLst>
                <a:ext uri="{FF2B5EF4-FFF2-40B4-BE49-F238E27FC236}">
                  <a16:creationId xmlns:a16="http://schemas.microsoft.com/office/drawing/2014/main" id="{07CC811A-5DDC-47B1-B8AA-A5D19F7E2C71}"/>
                </a:ext>
              </a:extLst>
            </p:cNvPr>
            <p:cNvSpPr>
              <a:spLocks/>
            </p:cNvSpPr>
            <p:nvPr/>
          </p:nvSpPr>
          <p:spPr bwMode="auto">
            <a:xfrm>
              <a:off x="3888" y="2287"/>
              <a:ext cx="576" cy="545"/>
            </a:xfrm>
            <a:custGeom>
              <a:avLst/>
              <a:gdLst>
                <a:gd name="T0" fmla="*/ 0 w 576"/>
                <a:gd name="T1" fmla="*/ 17 h 545"/>
                <a:gd name="T2" fmla="*/ 144 w 576"/>
                <a:gd name="T3" fmla="*/ 65 h 545"/>
                <a:gd name="T4" fmla="*/ 288 w 576"/>
                <a:gd name="T5" fmla="*/ 401 h 545"/>
                <a:gd name="T6" fmla="*/ 576 w 576"/>
                <a:gd name="T7" fmla="*/ 545 h 545"/>
                <a:gd name="T8" fmla="*/ 0 60000 65536"/>
                <a:gd name="T9" fmla="*/ 0 60000 65536"/>
                <a:gd name="T10" fmla="*/ 0 60000 65536"/>
                <a:gd name="T11" fmla="*/ 0 60000 65536"/>
                <a:gd name="T12" fmla="*/ 0 w 576"/>
                <a:gd name="T13" fmla="*/ 0 h 545"/>
                <a:gd name="T14" fmla="*/ 576 w 576"/>
                <a:gd name="T15" fmla="*/ 545 h 545"/>
              </a:gdLst>
              <a:ahLst/>
              <a:cxnLst>
                <a:cxn ang="T8">
                  <a:pos x="T0" y="T1"/>
                </a:cxn>
                <a:cxn ang="T9">
                  <a:pos x="T2" y="T3"/>
                </a:cxn>
                <a:cxn ang="T10">
                  <a:pos x="T4" y="T5"/>
                </a:cxn>
                <a:cxn ang="T11">
                  <a:pos x="T6" y="T7"/>
                </a:cxn>
              </a:cxnLst>
              <a:rect l="T12" t="T13" r="T14" b="T15"/>
              <a:pathLst>
                <a:path w="576" h="545">
                  <a:moveTo>
                    <a:pt x="0" y="17"/>
                  </a:moveTo>
                  <a:cubicBezTo>
                    <a:pt x="47" y="8"/>
                    <a:pt x="95" y="0"/>
                    <a:pt x="144" y="65"/>
                  </a:cubicBezTo>
                  <a:cubicBezTo>
                    <a:pt x="192" y="129"/>
                    <a:pt x="215" y="320"/>
                    <a:pt x="288" y="401"/>
                  </a:cubicBezTo>
                  <a:cubicBezTo>
                    <a:pt x="360" y="481"/>
                    <a:pt x="528" y="521"/>
                    <a:pt x="576" y="545"/>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6216" name="Freeform 1053">
              <a:extLst>
                <a:ext uri="{FF2B5EF4-FFF2-40B4-BE49-F238E27FC236}">
                  <a16:creationId xmlns:a16="http://schemas.microsoft.com/office/drawing/2014/main" id="{A56D2C9C-9349-4098-A08A-62E636CE6E25}"/>
                </a:ext>
              </a:extLst>
            </p:cNvPr>
            <p:cNvSpPr>
              <a:spLocks/>
            </p:cNvSpPr>
            <p:nvPr/>
          </p:nvSpPr>
          <p:spPr bwMode="auto">
            <a:xfrm flipH="1">
              <a:off x="3320" y="2287"/>
              <a:ext cx="576" cy="545"/>
            </a:xfrm>
            <a:custGeom>
              <a:avLst/>
              <a:gdLst>
                <a:gd name="T0" fmla="*/ 0 w 576"/>
                <a:gd name="T1" fmla="*/ 17 h 545"/>
                <a:gd name="T2" fmla="*/ 144 w 576"/>
                <a:gd name="T3" fmla="*/ 65 h 545"/>
                <a:gd name="T4" fmla="*/ 288 w 576"/>
                <a:gd name="T5" fmla="*/ 401 h 545"/>
                <a:gd name="T6" fmla="*/ 576 w 576"/>
                <a:gd name="T7" fmla="*/ 545 h 545"/>
                <a:gd name="T8" fmla="*/ 0 60000 65536"/>
                <a:gd name="T9" fmla="*/ 0 60000 65536"/>
                <a:gd name="T10" fmla="*/ 0 60000 65536"/>
                <a:gd name="T11" fmla="*/ 0 60000 65536"/>
                <a:gd name="T12" fmla="*/ 0 w 576"/>
                <a:gd name="T13" fmla="*/ 0 h 545"/>
                <a:gd name="T14" fmla="*/ 576 w 576"/>
                <a:gd name="T15" fmla="*/ 545 h 545"/>
              </a:gdLst>
              <a:ahLst/>
              <a:cxnLst>
                <a:cxn ang="T8">
                  <a:pos x="T0" y="T1"/>
                </a:cxn>
                <a:cxn ang="T9">
                  <a:pos x="T2" y="T3"/>
                </a:cxn>
                <a:cxn ang="T10">
                  <a:pos x="T4" y="T5"/>
                </a:cxn>
                <a:cxn ang="T11">
                  <a:pos x="T6" y="T7"/>
                </a:cxn>
              </a:cxnLst>
              <a:rect l="T12" t="T13" r="T14" b="T15"/>
              <a:pathLst>
                <a:path w="576" h="545">
                  <a:moveTo>
                    <a:pt x="0" y="17"/>
                  </a:moveTo>
                  <a:cubicBezTo>
                    <a:pt x="47" y="8"/>
                    <a:pt x="95" y="0"/>
                    <a:pt x="144" y="65"/>
                  </a:cubicBezTo>
                  <a:cubicBezTo>
                    <a:pt x="192" y="129"/>
                    <a:pt x="215" y="320"/>
                    <a:pt x="288" y="401"/>
                  </a:cubicBezTo>
                  <a:cubicBezTo>
                    <a:pt x="360" y="481"/>
                    <a:pt x="528" y="521"/>
                    <a:pt x="576" y="545"/>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grpSp>
      <p:grpSp>
        <p:nvGrpSpPr>
          <p:cNvPr id="6169" name="Group 1054">
            <a:extLst>
              <a:ext uri="{FF2B5EF4-FFF2-40B4-BE49-F238E27FC236}">
                <a16:creationId xmlns:a16="http://schemas.microsoft.com/office/drawing/2014/main" id="{B395A26D-C6DA-4D73-95CF-27495481E309}"/>
              </a:ext>
            </a:extLst>
          </p:cNvPr>
          <p:cNvGrpSpPr>
            <a:grpSpLocks/>
          </p:cNvGrpSpPr>
          <p:nvPr/>
        </p:nvGrpSpPr>
        <p:grpSpPr bwMode="auto">
          <a:xfrm>
            <a:off x="5727700" y="4584700"/>
            <a:ext cx="1193800" cy="865188"/>
            <a:chOff x="3320" y="2287"/>
            <a:chExt cx="1144" cy="545"/>
          </a:xfrm>
        </p:grpSpPr>
        <p:sp>
          <p:nvSpPr>
            <p:cNvPr id="6213" name="Freeform 1055">
              <a:extLst>
                <a:ext uri="{FF2B5EF4-FFF2-40B4-BE49-F238E27FC236}">
                  <a16:creationId xmlns:a16="http://schemas.microsoft.com/office/drawing/2014/main" id="{0F7B0F8E-B088-447E-B07E-89398119F6B4}"/>
                </a:ext>
              </a:extLst>
            </p:cNvPr>
            <p:cNvSpPr>
              <a:spLocks/>
            </p:cNvSpPr>
            <p:nvPr/>
          </p:nvSpPr>
          <p:spPr bwMode="auto">
            <a:xfrm>
              <a:off x="3888" y="2287"/>
              <a:ext cx="576" cy="545"/>
            </a:xfrm>
            <a:custGeom>
              <a:avLst/>
              <a:gdLst>
                <a:gd name="T0" fmla="*/ 0 w 576"/>
                <a:gd name="T1" fmla="*/ 17 h 545"/>
                <a:gd name="T2" fmla="*/ 144 w 576"/>
                <a:gd name="T3" fmla="*/ 65 h 545"/>
                <a:gd name="T4" fmla="*/ 288 w 576"/>
                <a:gd name="T5" fmla="*/ 401 h 545"/>
                <a:gd name="T6" fmla="*/ 576 w 576"/>
                <a:gd name="T7" fmla="*/ 545 h 545"/>
                <a:gd name="T8" fmla="*/ 0 60000 65536"/>
                <a:gd name="T9" fmla="*/ 0 60000 65536"/>
                <a:gd name="T10" fmla="*/ 0 60000 65536"/>
                <a:gd name="T11" fmla="*/ 0 60000 65536"/>
                <a:gd name="T12" fmla="*/ 0 w 576"/>
                <a:gd name="T13" fmla="*/ 0 h 545"/>
                <a:gd name="T14" fmla="*/ 576 w 576"/>
                <a:gd name="T15" fmla="*/ 545 h 545"/>
              </a:gdLst>
              <a:ahLst/>
              <a:cxnLst>
                <a:cxn ang="T8">
                  <a:pos x="T0" y="T1"/>
                </a:cxn>
                <a:cxn ang="T9">
                  <a:pos x="T2" y="T3"/>
                </a:cxn>
                <a:cxn ang="T10">
                  <a:pos x="T4" y="T5"/>
                </a:cxn>
                <a:cxn ang="T11">
                  <a:pos x="T6" y="T7"/>
                </a:cxn>
              </a:cxnLst>
              <a:rect l="T12" t="T13" r="T14" b="T15"/>
              <a:pathLst>
                <a:path w="576" h="545">
                  <a:moveTo>
                    <a:pt x="0" y="17"/>
                  </a:moveTo>
                  <a:cubicBezTo>
                    <a:pt x="47" y="8"/>
                    <a:pt x="95" y="0"/>
                    <a:pt x="144" y="65"/>
                  </a:cubicBezTo>
                  <a:cubicBezTo>
                    <a:pt x="192" y="129"/>
                    <a:pt x="215" y="320"/>
                    <a:pt x="288" y="401"/>
                  </a:cubicBezTo>
                  <a:cubicBezTo>
                    <a:pt x="360" y="481"/>
                    <a:pt x="528" y="521"/>
                    <a:pt x="576" y="545"/>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6214" name="Freeform 1056">
              <a:extLst>
                <a:ext uri="{FF2B5EF4-FFF2-40B4-BE49-F238E27FC236}">
                  <a16:creationId xmlns:a16="http://schemas.microsoft.com/office/drawing/2014/main" id="{6F22ADD6-26B9-4130-B581-3251BD25B9D1}"/>
                </a:ext>
              </a:extLst>
            </p:cNvPr>
            <p:cNvSpPr>
              <a:spLocks/>
            </p:cNvSpPr>
            <p:nvPr/>
          </p:nvSpPr>
          <p:spPr bwMode="auto">
            <a:xfrm flipH="1">
              <a:off x="3320" y="2287"/>
              <a:ext cx="576" cy="545"/>
            </a:xfrm>
            <a:custGeom>
              <a:avLst/>
              <a:gdLst>
                <a:gd name="T0" fmla="*/ 0 w 576"/>
                <a:gd name="T1" fmla="*/ 17 h 545"/>
                <a:gd name="T2" fmla="*/ 144 w 576"/>
                <a:gd name="T3" fmla="*/ 65 h 545"/>
                <a:gd name="T4" fmla="*/ 288 w 576"/>
                <a:gd name="T5" fmla="*/ 401 h 545"/>
                <a:gd name="T6" fmla="*/ 576 w 576"/>
                <a:gd name="T7" fmla="*/ 545 h 545"/>
                <a:gd name="T8" fmla="*/ 0 60000 65536"/>
                <a:gd name="T9" fmla="*/ 0 60000 65536"/>
                <a:gd name="T10" fmla="*/ 0 60000 65536"/>
                <a:gd name="T11" fmla="*/ 0 60000 65536"/>
                <a:gd name="T12" fmla="*/ 0 w 576"/>
                <a:gd name="T13" fmla="*/ 0 h 545"/>
                <a:gd name="T14" fmla="*/ 576 w 576"/>
                <a:gd name="T15" fmla="*/ 545 h 545"/>
              </a:gdLst>
              <a:ahLst/>
              <a:cxnLst>
                <a:cxn ang="T8">
                  <a:pos x="T0" y="T1"/>
                </a:cxn>
                <a:cxn ang="T9">
                  <a:pos x="T2" y="T3"/>
                </a:cxn>
                <a:cxn ang="T10">
                  <a:pos x="T4" y="T5"/>
                </a:cxn>
                <a:cxn ang="T11">
                  <a:pos x="T6" y="T7"/>
                </a:cxn>
              </a:cxnLst>
              <a:rect l="T12" t="T13" r="T14" b="T15"/>
              <a:pathLst>
                <a:path w="576" h="545">
                  <a:moveTo>
                    <a:pt x="0" y="17"/>
                  </a:moveTo>
                  <a:cubicBezTo>
                    <a:pt x="47" y="8"/>
                    <a:pt x="95" y="0"/>
                    <a:pt x="144" y="65"/>
                  </a:cubicBezTo>
                  <a:cubicBezTo>
                    <a:pt x="192" y="129"/>
                    <a:pt x="215" y="320"/>
                    <a:pt x="288" y="401"/>
                  </a:cubicBezTo>
                  <a:cubicBezTo>
                    <a:pt x="360" y="481"/>
                    <a:pt x="528" y="521"/>
                    <a:pt x="576" y="545"/>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grpSp>
      <p:sp>
        <p:nvSpPr>
          <p:cNvPr id="6170" name="Line 1057">
            <a:extLst>
              <a:ext uri="{FF2B5EF4-FFF2-40B4-BE49-F238E27FC236}">
                <a16:creationId xmlns:a16="http://schemas.microsoft.com/office/drawing/2014/main" id="{7D130EA8-46D6-4433-8E9A-92EF1710B3D9}"/>
              </a:ext>
            </a:extLst>
          </p:cNvPr>
          <p:cNvSpPr>
            <a:spLocks noChangeShapeType="1"/>
          </p:cNvSpPr>
          <p:nvPr/>
        </p:nvSpPr>
        <p:spPr bwMode="auto">
          <a:xfrm>
            <a:off x="6921500" y="5524500"/>
            <a:ext cx="0" cy="304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6171" name="Text Box 1058">
            <a:extLst>
              <a:ext uri="{FF2B5EF4-FFF2-40B4-BE49-F238E27FC236}">
                <a16:creationId xmlns:a16="http://schemas.microsoft.com/office/drawing/2014/main" id="{EA394425-7FEF-4A07-BF60-69007073BF93}"/>
              </a:ext>
            </a:extLst>
          </p:cNvPr>
          <p:cNvSpPr txBox="1">
            <a:spLocks noChangeArrowheads="1"/>
          </p:cNvSpPr>
          <p:nvPr/>
        </p:nvSpPr>
        <p:spPr bwMode="auto">
          <a:xfrm>
            <a:off x="6600825" y="5813425"/>
            <a:ext cx="63658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a:latin typeface="Times" panose="02020603050405020304" pitchFamily="18" charset="0"/>
              </a:rPr>
              <a:t>f</a:t>
            </a:r>
            <a:r>
              <a:rPr lang="en-US" altLang="en-US" baseline="-25000">
                <a:latin typeface="Times" panose="02020603050405020304" pitchFamily="18" charset="0"/>
              </a:rPr>
              <a:t>max</a:t>
            </a:r>
            <a:endParaRPr lang="en-US" altLang="en-US">
              <a:latin typeface="Times" panose="02020603050405020304" pitchFamily="18" charset="0"/>
            </a:endParaRPr>
          </a:p>
        </p:txBody>
      </p:sp>
      <p:sp>
        <p:nvSpPr>
          <p:cNvPr id="6172" name="Text Box 1059">
            <a:extLst>
              <a:ext uri="{FF2B5EF4-FFF2-40B4-BE49-F238E27FC236}">
                <a16:creationId xmlns:a16="http://schemas.microsoft.com/office/drawing/2014/main" id="{240A50C5-1AF7-4212-A8A9-A91B77ECA228}"/>
              </a:ext>
            </a:extLst>
          </p:cNvPr>
          <p:cNvSpPr txBox="1">
            <a:spLocks noChangeArrowheads="1"/>
          </p:cNvSpPr>
          <p:nvPr/>
        </p:nvSpPr>
        <p:spPr bwMode="auto">
          <a:xfrm>
            <a:off x="1800225" y="3603625"/>
            <a:ext cx="72548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a:latin typeface="Times" panose="02020603050405020304" pitchFamily="18" charset="0"/>
              </a:rPr>
              <a:t>v</a:t>
            </a:r>
            <a:r>
              <a:rPr lang="en-US" altLang="en-US" baseline="-25000">
                <a:latin typeface="Times" panose="02020603050405020304" pitchFamily="18" charset="0"/>
              </a:rPr>
              <a:t>p</a:t>
            </a:r>
            <a:r>
              <a:rPr lang="en-US" altLang="en-US">
                <a:latin typeface="Times" panose="02020603050405020304" pitchFamily="18" charset="0"/>
              </a:rPr>
              <a:t>(t)</a:t>
            </a:r>
          </a:p>
        </p:txBody>
      </p:sp>
      <p:sp>
        <p:nvSpPr>
          <p:cNvPr id="6173" name="Text Box 1060">
            <a:extLst>
              <a:ext uri="{FF2B5EF4-FFF2-40B4-BE49-F238E27FC236}">
                <a16:creationId xmlns:a16="http://schemas.microsoft.com/office/drawing/2014/main" id="{9E5A3A1E-74A8-48BD-BE53-691C258E0CB7}"/>
              </a:ext>
            </a:extLst>
          </p:cNvPr>
          <p:cNvSpPr txBox="1">
            <a:spLocks noChangeArrowheads="1"/>
          </p:cNvSpPr>
          <p:nvPr/>
        </p:nvSpPr>
        <p:spPr bwMode="auto">
          <a:xfrm>
            <a:off x="5930900" y="3771900"/>
            <a:ext cx="10842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a:latin typeface="Times" panose="02020603050405020304" pitchFamily="18" charset="0"/>
              </a:rPr>
              <a:t>| V</a:t>
            </a:r>
            <a:r>
              <a:rPr lang="en-US" altLang="en-US" baseline="-25000">
                <a:latin typeface="Times" panose="02020603050405020304" pitchFamily="18" charset="0"/>
              </a:rPr>
              <a:t>p</a:t>
            </a:r>
            <a:r>
              <a:rPr lang="en-US" altLang="en-US">
                <a:latin typeface="Times" panose="02020603050405020304" pitchFamily="18" charset="0"/>
              </a:rPr>
              <a:t>(f) |</a:t>
            </a:r>
          </a:p>
        </p:txBody>
      </p:sp>
      <p:graphicFrame>
        <p:nvGraphicFramePr>
          <p:cNvPr id="6147" name="Object 1061">
            <a:extLst>
              <a:ext uri="{FF2B5EF4-FFF2-40B4-BE49-F238E27FC236}">
                <a16:creationId xmlns:a16="http://schemas.microsoft.com/office/drawing/2014/main" id="{7BDE31A1-FBA6-47BD-A7AA-AD81583A71A2}"/>
              </a:ext>
            </a:extLst>
          </p:cNvPr>
          <p:cNvGraphicFramePr>
            <a:graphicFrameLocks noChangeAspect="1"/>
          </p:cNvGraphicFramePr>
          <p:nvPr/>
        </p:nvGraphicFramePr>
        <p:xfrm>
          <a:off x="4559300" y="2171700"/>
          <a:ext cx="1981200" cy="1214438"/>
        </p:xfrm>
        <a:graphic>
          <a:graphicData uri="http://schemas.openxmlformats.org/presentationml/2006/ole">
            <mc:AlternateContent xmlns:mc="http://schemas.openxmlformats.org/markup-compatibility/2006">
              <mc:Choice xmlns:v="urn:schemas-microsoft-com:vml" Requires="v">
                <p:oleObj spid="_x0000_s6153" name="MathType Equation" r:id="rId6" imgW="1409700" imgH="863600" progId="Equation">
                  <p:embed/>
                </p:oleObj>
              </mc:Choice>
              <mc:Fallback>
                <p:oleObj name="MathType Equation" r:id="rId6" imgW="1409700" imgH="863600" progId="Equation">
                  <p:embed/>
                  <p:pic>
                    <p:nvPicPr>
                      <p:cNvPr id="0" name="Object 106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559300" y="2171700"/>
                        <a:ext cx="1981200" cy="1214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174" name="Oval 1062">
            <a:extLst>
              <a:ext uri="{FF2B5EF4-FFF2-40B4-BE49-F238E27FC236}">
                <a16:creationId xmlns:a16="http://schemas.microsoft.com/office/drawing/2014/main" id="{B1751F22-ECB6-474F-815A-19313657D925}"/>
              </a:ext>
            </a:extLst>
          </p:cNvPr>
          <p:cNvSpPr>
            <a:spLocks noChangeArrowheads="1"/>
          </p:cNvSpPr>
          <p:nvPr/>
        </p:nvSpPr>
        <p:spPr bwMode="auto">
          <a:xfrm>
            <a:off x="1927225" y="5422900"/>
            <a:ext cx="76200" cy="76200"/>
          </a:xfrm>
          <a:prstGeom prst="ellipse">
            <a:avLst/>
          </a:prstGeom>
          <a:solidFill>
            <a:schemeClr val="accent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6175" name="Oval 1063">
            <a:extLst>
              <a:ext uri="{FF2B5EF4-FFF2-40B4-BE49-F238E27FC236}">
                <a16:creationId xmlns:a16="http://schemas.microsoft.com/office/drawing/2014/main" id="{7A1F0E29-CC76-46FC-B6F3-8710664B17D4}"/>
              </a:ext>
            </a:extLst>
          </p:cNvPr>
          <p:cNvSpPr>
            <a:spLocks noChangeArrowheads="1"/>
          </p:cNvSpPr>
          <p:nvPr/>
        </p:nvSpPr>
        <p:spPr bwMode="auto">
          <a:xfrm>
            <a:off x="1989138" y="5059363"/>
            <a:ext cx="76200" cy="76200"/>
          </a:xfrm>
          <a:prstGeom prst="ellipse">
            <a:avLst/>
          </a:prstGeom>
          <a:solidFill>
            <a:schemeClr val="accent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6176" name="Oval 1064">
            <a:extLst>
              <a:ext uri="{FF2B5EF4-FFF2-40B4-BE49-F238E27FC236}">
                <a16:creationId xmlns:a16="http://schemas.microsoft.com/office/drawing/2014/main" id="{8AB6B9B5-39D6-4E34-8F3E-FA852F68C1D2}"/>
              </a:ext>
            </a:extLst>
          </p:cNvPr>
          <p:cNvSpPr>
            <a:spLocks noChangeArrowheads="1"/>
          </p:cNvSpPr>
          <p:nvPr/>
        </p:nvSpPr>
        <p:spPr bwMode="auto">
          <a:xfrm>
            <a:off x="2095500" y="4846638"/>
            <a:ext cx="76200" cy="76200"/>
          </a:xfrm>
          <a:prstGeom prst="ellipse">
            <a:avLst/>
          </a:prstGeom>
          <a:solidFill>
            <a:schemeClr val="accent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6177" name="Oval 1065">
            <a:extLst>
              <a:ext uri="{FF2B5EF4-FFF2-40B4-BE49-F238E27FC236}">
                <a16:creationId xmlns:a16="http://schemas.microsoft.com/office/drawing/2014/main" id="{9239AB5E-9C8C-4933-9B43-15705E911B56}"/>
              </a:ext>
            </a:extLst>
          </p:cNvPr>
          <p:cNvSpPr>
            <a:spLocks noChangeArrowheads="1"/>
          </p:cNvSpPr>
          <p:nvPr/>
        </p:nvSpPr>
        <p:spPr bwMode="auto">
          <a:xfrm>
            <a:off x="2120900" y="5295900"/>
            <a:ext cx="76200" cy="76200"/>
          </a:xfrm>
          <a:prstGeom prst="ellipse">
            <a:avLst/>
          </a:prstGeom>
          <a:solidFill>
            <a:schemeClr val="accent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6178" name="Oval 1066">
            <a:extLst>
              <a:ext uri="{FF2B5EF4-FFF2-40B4-BE49-F238E27FC236}">
                <a16:creationId xmlns:a16="http://schemas.microsoft.com/office/drawing/2014/main" id="{59BC1AC5-8831-4C1D-9869-3E09E46BFC1D}"/>
              </a:ext>
            </a:extLst>
          </p:cNvPr>
          <p:cNvSpPr>
            <a:spLocks noChangeArrowheads="1"/>
          </p:cNvSpPr>
          <p:nvPr/>
        </p:nvSpPr>
        <p:spPr bwMode="auto">
          <a:xfrm>
            <a:off x="2171700" y="5737225"/>
            <a:ext cx="76200" cy="76200"/>
          </a:xfrm>
          <a:prstGeom prst="ellipse">
            <a:avLst/>
          </a:prstGeom>
          <a:solidFill>
            <a:schemeClr val="accent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6179" name="Oval 1067">
            <a:extLst>
              <a:ext uri="{FF2B5EF4-FFF2-40B4-BE49-F238E27FC236}">
                <a16:creationId xmlns:a16="http://schemas.microsoft.com/office/drawing/2014/main" id="{0C8D3771-64BF-4DDE-9ABA-AFEF05E692C3}"/>
              </a:ext>
            </a:extLst>
          </p:cNvPr>
          <p:cNvSpPr>
            <a:spLocks noChangeArrowheads="1"/>
          </p:cNvSpPr>
          <p:nvPr/>
        </p:nvSpPr>
        <p:spPr bwMode="auto">
          <a:xfrm>
            <a:off x="2289175" y="5583238"/>
            <a:ext cx="76200" cy="76200"/>
          </a:xfrm>
          <a:prstGeom prst="ellipse">
            <a:avLst/>
          </a:prstGeom>
          <a:solidFill>
            <a:schemeClr val="accent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6180" name="Oval 1068">
            <a:extLst>
              <a:ext uri="{FF2B5EF4-FFF2-40B4-BE49-F238E27FC236}">
                <a16:creationId xmlns:a16="http://schemas.microsoft.com/office/drawing/2014/main" id="{CED3643C-602B-498F-BA9B-52BE983D49E7}"/>
              </a:ext>
            </a:extLst>
          </p:cNvPr>
          <p:cNvSpPr>
            <a:spLocks noChangeArrowheads="1"/>
          </p:cNvSpPr>
          <p:nvPr/>
        </p:nvSpPr>
        <p:spPr bwMode="auto">
          <a:xfrm>
            <a:off x="2357438" y="5413375"/>
            <a:ext cx="76200" cy="76200"/>
          </a:xfrm>
          <a:prstGeom prst="ellipse">
            <a:avLst/>
          </a:prstGeom>
          <a:solidFill>
            <a:schemeClr val="accent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6181" name="Oval 1069">
            <a:extLst>
              <a:ext uri="{FF2B5EF4-FFF2-40B4-BE49-F238E27FC236}">
                <a16:creationId xmlns:a16="http://schemas.microsoft.com/office/drawing/2014/main" id="{F0CD38FC-A3D9-4989-BAFB-E780FFFA0038}"/>
              </a:ext>
            </a:extLst>
          </p:cNvPr>
          <p:cNvSpPr>
            <a:spLocks noChangeArrowheads="1"/>
          </p:cNvSpPr>
          <p:nvPr/>
        </p:nvSpPr>
        <p:spPr bwMode="auto">
          <a:xfrm>
            <a:off x="2527300" y="5413375"/>
            <a:ext cx="76200" cy="76200"/>
          </a:xfrm>
          <a:prstGeom prst="ellipse">
            <a:avLst/>
          </a:prstGeom>
          <a:solidFill>
            <a:schemeClr val="accent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6182" name="Oval 1070">
            <a:extLst>
              <a:ext uri="{FF2B5EF4-FFF2-40B4-BE49-F238E27FC236}">
                <a16:creationId xmlns:a16="http://schemas.microsoft.com/office/drawing/2014/main" id="{5D388789-EC9A-4295-A2EE-9E617CD67F52}"/>
              </a:ext>
            </a:extLst>
          </p:cNvPr>
          <p:cNvSpPr>
            <a:spLocks noChangeArrowheads="1"/>
          </p:cNvSpPr>
          <p:nvPr/>
        </p:nvSpPr>
        <p:spPr bwMode="auto">
          <a:xfrm>
            <a:off x="2703513" y="5421313"/>
            <a:ext cx="76200" cy="76200"/>
          </a:xfrm>
          <a:prstGeom prst="ellipse">
            <a:avLst/>
          </a:prstGeom>
          <a:solidFill>
            <a:schemeClr val="accent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6183" name="Oval 1071">
            <a:extLst>
              <a:ext uri="{FF2B5EF4-FFF2-40B4-BE49-F238E27FC236}">
                <a16:creationId xmlns:a16="http://schemas.microsoft.com/office/drawing/2014/main" id="{6BCBF6D5-5E5D-4847-A6B6-1E4B800DC65D}"/>
              </a:ext>
            </a:extLst>
          </p:cNvPr>
          <p:cNvSpPr>
            <a:spLocks noChangeArrowheads="1"/>
          </p:cNvSpPr>
          <p:nvPr/>
        </p:nvSpPr>
        <p:spPr bwMode="auto">
          <a:xfrm>
            <a:off x="2881313" y="5413375"/>
            <a:ext cx="76200" cy="76200"/>
          </a:xfrm>
          <a:prstGeom prst="ellipse">
            <a:avLst/>
          </a:prstGeom>
          <a:solidFill>
            <a:schemeClr val="accent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6184" name="Oval 1072">
            <a:extLst>
              <a:ext uri="{FF2B5EF4-FFF2-40B4-BE49-F238E27FC236}">
                <a16:creationId xmlns:a16="http://schemas.microsoft.com/office/drawing/2014/main" id="{76056A8E-9FE4-451C-A5C0-0ED279A4E38A}"/>
              </a:ext>
            </a:extLst>
          </p:cNvPr>
          <p:cNvSpPr>
            <a:spLocks noChangeArrowheads="1"/>
          </p:cNvSpPr>
          <p:nvPr/>
        </p:nvSpPr>
        <p:spPr bwMode="auto">
          <a:xfrm>
            <a:off x="7637463" y="4970463"/>
            <a:ext cx="76200" cy="76200"/>
          </a:xfrm>
          <a:prstGeom prst="ellipse">
            <a:avLst/>
          </a:prstGeom>
          <a:solidFill>
            <a:schemeClr val="accent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6185" name="Oval 1073">
            <a:extLst>
              <a:ext uri="{FF2B5EF4-FFF2-40B4-BE49-F238E27FC236}">
                <a16:creationId xmlns:a16="http://schemas.microsoft.com/office/drawing/2014/main" id="{E4CA224F-6CD3-4CAA-B100-67A18B8051A9}"/>
              </a:ext>
            </a:extLst>
          </p:cNvPr>
          <p:cNvSpPr>
            <a:spLocks noChangeArrowheads="1"/>
          </p:cNvSpPr>
          <p:nvPr/>
        </p:nvSpPr>
        <p:spPr bwMode="auto">
          <a:xfrm>
            <a:off x="6278563" y="4559300"/>
            <a:ext cx="76200" cy="76200"/>
          </a:xfrm>
          <a:prstGeom prst="ellipse">
            <a:avLst/>
          </a:prstGeom>
          <a:solidFill>
            <a:schemeClr val="accent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6186" name="Oval 1074">
            <a:extLst>
              <a:ext uri="{FF2B5EF4-FFF2-40B4-BE49-F238E27FC236}">
                <a16:creationId xmlns:a16="http://schemas.microsoft.com/office/drawing/2014/main" id="{D13276AF-6099-48DD-81F7-DE09CEFBD8EC}"/>
              </a:ext>
            </a:extLst>
          </p:cNvPr>
          <p:cNvSpPr>
            <a:spLocks noChangeArrowheads="1"/>
          </p:cNvSpPr>
          <p:nvPr/>
        </p:nvSpPr>
        <p:spPr bwMode="auto">
          <a:xfrm>
            <a:off x="6430963" y="4668838"/>
            <a:ext cx="76200" cy="76200"/>
          </a:xfrm>
          <a:prstGeom prst="ellipse">
            <a:avLst/>
          </a:prstGeom>
          <a:solidFill>
            <a:schemeClr val="accent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6187" name="Oval 1075">
            <a:extLst>
              <a:ext uri="{FF2B5EF4-FFF2-40B4-BE49-F238E27FC236}">
                <a16:creationId xmlns:a16="http://schemas.microsoft.com/office/drawing/2014/main" id="{EF04D9CF-204D-4BA9-8989-B7A7F59DB547}"/>
              </a:ext>
            </a:extLst>
          </p:cNvPr>
          <p:cNvSpPr>
            <a:spLocks noChangeArrowheads="1"/>
          </p:cNvSpPr>
          <p:nvPr/>
        </p:nvSpPr>
        <p:spPr bwMode="auto">
          <a:xfrm>
            <a:off x="6515100" y="4973638"/>
            <a:ext cx="76200" cy="76200"/>
          </a:xfrm>
          <a:prstGeom prst="ellipse">
            <a:avLst/>
          </a:prstGeom>
          <a:solidFill>
            <a:schemeClr val="accent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6188" name="Oval 1076">
            <a:extLst>
              <a:ext uri="{FF2B5EF4-FFF2-40B4-BE49-F238E27FC236}">
                <a16:creationId xmlns:a16="http://schemas.microsoft.com/office/drawing/2014/main" id="{F62B2D89-63A2-441B-90F9-6E8AA92C0263}"/>
              </a:ext>
            </a:extLst>
          </p:cNvPr>
          <p:cNvSpPr>
            <a:spLocks noChangeArrowheads="1"/>
          </p:cNvSpPr>
          <p:nvPr/>
        </p:nvSpPr>
        <p:spPr bwMode="auto">
          <a:xfrm>
            <a:off x="6599238" y="5202238"/>
            <a:ext cx="76200" cy="76200"/>
          </a:xfrm>
          <a:prstGeom prst="ellipse">
            <a:avLst/>
          </a:prstGeom>
          <a:solidFill>
            <a:schemeClr val="accent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6189" name="Oval 1077">
            <a:extLst>
              <a:ext uri="{FF2B5EF4-FFF2-40B4-BE49-F238E27FC236}">
                <a16:creationId xmlns:a16="http://schemas.microsoft.com/office/drawing/2014/main" id="{2E8B8762-C5CE-48B4-8848-DBE1CFFFA8A6}"/>
              </a:ext>
            </a:extLst>
          </p:cNvPr>
          <p:cNvSpPr>
            <a:spLocks noChangeArrowheads="1"/>
          </p:cNvSpPr>
          <p:nvPr/>
        </p:nvSpPr>
        <p:spPr bwMode="auto">
          <a:xfrm>
            <a:off x="6734175" y="5338763"/>
            <a:ext cx="76200" cy="76200"/>
          </a:xfrm>
          <a:prstGeom prst="ellipse">
            <a:avLst/>
          </a:prstGeom>
          <a:solidFill>
            <a:schemeClr val="accent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6190" name="Oval 1078">
            <a:extLst>
              <a:ext uri="{FF2B5EF4-FFF2-40B4-BE49-F238E27FC236}">
                <a16:creationId xmlns:a16="http://schemas.microsoft.com/office/drawing/2014/main" id="{9AA378BC-8B29-472E-A8E6-FBAF44D04653}"/>
              </a:ext>
            </a:extLst>
          </p:cNvPr>
          <p:cNvSpPr>
            <a:spLocks noChangeArrowheads="1"/>
          </p:cNvSpPr>
          <p:nvPr/>
        </p:nvSpPr>
        <p:spPr bwMode="auto">
          <a:xfrm>
            <a:off x="6959600" y="5418138"/>
            <a:ext cx="76200" cy="76200"/>
          </a:xfrm>
          <a:prstGeom prst="ellipse">
            <a:avLst/>
          </a:prstGeom>
          <a:solidFill>
            <a:schemeClr val="accent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6191" name="Oval 1079">
            <a:extLst>
              <a:ext uri="{FF2B5EF4-FFF2-40B4-BE49-F238E27FC236}">
                <a16:creationId xmlns:a16="http://schemas.microsoft.com/office/drawing/2014/main" id="{EF468685-BCCE-4F42-8573-4AF5A4A33659}"/>
              </a:ext>
            </a:extLst>
          </p:cNvPr>
          <p:cNvSpPr>
            <a:spLocks noChangeArrowheads="1"/>
          </p:cNvSpPr>
          <p:nvPr/>
        </p:nvSpPr>
        <p:spPr bwMode="auto">
          <a:xfrm>
            <a:off x="7150100" y="5422900"/>
            <a:ext cx="76200" cy="76200"/>
          </a:xfrm>
          <a:prstGeom prst="ellipse">
            <a:avLst/>
          </a:prstGeom>
          <a:solidFill>
            <a:schemeClr val="accent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6192" name="Oval 1080">
            <a:extLst>
              <a:ext uri="{FF2B5EF4-FFF2-40B4-BE49-F238E27FC236}">
                <a16:creationId xmlns:a16="http://schemas.microsoft.com/office/drawing/2014/main" id="{DF59B246-E597-4EB8-99BB-13D3F493048F}"/>
              </a:ext>
            </a:extLst>
          </p:cNvPr>
          <p:cNvSpPr>
            <a:spLocks noChangeArrowheads="1"/>
          </p:cNvSpPr>
          <p:nvPr/>
        </p:nvSpPr>
        <p:spPr bwMode="auto">
          <a:xfrm>
            <a:off x="7332663" y="5321300"/>
            <a:ext cx="76200" cy="76200"/>
          </a:xfrm>
          <a:prstGeom prst="ellipse">
            <a:avLst/>
          </a:prstGeom>
          <a:solidFill>
            <a:schemeClr val="accent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6193" name="Oval 1081">
            <a:extLst>
              <a:ext uri="{FF2B5EF4-FFF2-40B4-BE49-F238E27FC236}">
                <a16:creationId xmlns:a16="http://schemas.microsoft.com/office/drawing/2014/main" id="{2AB5AD7C-F4E8-467B-B9C7-F8060A4BB502}"/>
              </a:ext>
            </a:extLst>
          </p:cNvPr>
          <p:cNvSpPr>
            <a:spLocks noChangeArrowheads="1"/>
          </p:cNvSpPr>
          <p:nvPr/>
        </p:nvSpPr>
        <p:spPr bwMode="auto">
          <a:xfrm>
            <a:off x="7513638" y="5203825"/>
            <a:ext cx="76200" cy="76200"/>
          </a:xfrm>
          <a:prstGeom prst="ellipse">
            <a:avLst/>
          </a:prstGeom>
          <a:solidFill>
            <a:schemeClr val="accent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6194" name="Oval 1082">
            <a:extLst>
              <a:ext uri="{FF2B5EF4-FFF2-40B4-BE49-F238E27FC236}">
                <a16:creationId xmlns:a16="http://schemas.microsoft.com/office/drawing/2014/main" id="{48681974-CD68-42DA-B9EA-F6EEEB096241}"/>
              </a:ext>
            </a:extLst>
          </p:cNvPr>
          <p:cNvSpPr>
            <a:spLocks noChangeArrowheads="1"/>
          </p:cNvSpPr>
          <p:nvPr/>
        </p:nvSpPr>
        <p:spPr bwMode="auto">
          <a:xfrm>
            <a:off x="7708900" y="4676775"/>
            <a:ext cx="76200" cy="76200"/>
          </a:xfrm>
          <a:prstGeom prst="ellipse">
            <a:avLst/>
          </a:prstGeom>
          <a:solidFill>
            <a:schemeClr val="accent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6195" name="Text Box 1083">
            <a:extLst>
              <a:ext uri="{FF2B5EF4-FFF2-40B4-BE49-F238E27FC236}">
                <a16:creationId xmlns:a16="http://schemas.microsoft.com/office/drawing/2014/main" id="{8CF2DE10-CC08-4C77-8CAF-117D69C28D85}"/>
              </a:ext>
            </a:extLst>
          </p:cNvPr>
          <p:cNvSpPr txBox="1">
            <a:spLocks noChangeArrowheads="1"/>
          </p:cNvSpPr>
          <p:nvPr/>
        </p:nvSpPr>
        <p:spPr bwMode="auto">
          <a:xfrm>
            <a:off x="6997700" y="3924300"/>
            <a:ext cx="15017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spcBef>
                <a:spcPct val="50000"/>
              </a:spcBef>
            </a:pPr>
            <a:r>
              <a:rPr lang="en-US" altLang="en-US">
                <a:latin typeface="Times" panose="02020603050405020304" pitchFamily="18" charset="0"/>
              </a:rPr>
              <a:t>N samples</a:t>
            </a:r>
          </a:p>
        </p:txBody>
      </p:sp>
      <p:sp>
        <p:nvSpPr>
          <p:cNvPr id="6196" name="Text Box 1084">
            <a:extLst>
              <a:ext uri="{FF2B5EF4-FFF2-40B4-BE49-F238E27FC236}">
                <a16:creationId xmlns:a16="http://schemas.microsoft.com/office/drawing/2014/main" id="{A513F7DC-DE6E-41AB-A3C0-8686B9DBBE9C}"/>
              </a:ext>
            </a:extLst>
          </p:cNvPr>
          <p:cNvSpPr txBox="1">
            <a:spLocks noChangeArrowheads="1"/>
          </p:cNvSpPr>
          <p:nvPr/>
        </p:nvSpPr>
        <p:spPr bwMode="auto">
          <a:xfrm>
            <a:off x="2273300" y="4229100"/>
            <a:ext cx="15017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spcBef>
                <a:spcPct val="50000"/>
              </a:spcBef>
            </a:pPr>
            <a:r>
              <a:rPr lang="en-US" altLang="en-US">
                <a:latin typeface="Times" panose="02020603050405020304" pitchFamily="18" charset="0"/>
              </a:rPr>
              <a:t>N samples</a:t>
            </a:r>
          </a:p>
        </p:txBody>
      </p:sp>
      <p:grpSp>
        <p:nvGrpSpPr>
          <p:cNvPr id="6197" name="Group 1085">
            <a:extLst>
              <a:ext uri="{FF2B5EF4-FFF2-40B4-BE49-F238E27FC236}">
                <a16:creationId xmlns:a16="http://schemas.microsoft.com/office/drawing/2014/main" id="{ACE3E150-179D-4CB1-AF8A-BC31191D2A38}"/>
              </a:ext>
            </a:extLst>
          </p:cNvPr>
          <p:cNvGrpSpPr>
            <a:grpSpLocks/>
          </p:cNvGrpSpPr>
          <p:nvPr/>
        </p:nvGrpSpPr>
        <p:grpSpPr bwMode="auto">
          <a:xfrm>
            <a:off x="1968500" y="4648200"/>
            <a:ext cx="1028700" cy="152400"/>
            <a:chOff x="1594" y="2736"/>
            <a:chExt cx="816" cy="96"/>
          </a:xfrm>
        </p:grpSpPr>
        <p:sp>
          <p:nvSpPr>
            <p:cNvPr id="6210" name="Line 1086">
              <a:extLst>
                <a:ext uri="{FF2B5EF4-FFF2-40B4-BE49-F238E27FC236}">
                  <a16:creationId xmlns:a16="http://schemas.microsoft.com/office/drawing/2014/main" id="{AE877F74-F3E9-4682-8EE7-4FD63887A1E6}"/>
                </a:ext>
              </a:extLst>
            </p:cNvPr>
            <p:cNvSpPr>
              <a:spLocks noChangeShapeType="1"/>
            </p:cNvSpPr>
            <p:nvPr/>
          </p:nvSpPr>
          <p:spPr bwMode="auto">
            <a:xfrm>
              <a:off x="1594" y="2736"/>
              <a:ext cx="816"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6211" name="Line 1087">
              <a:extLst>
                <a:ext uri="{FF2B5EF4-FFF2-40B4-BE49-F238E27FC236}">
                  <a16:creationId xmlns:a16="http://schemas.microsoft.com/office/drawing/2014/main" id="{1607D9F0-47E0-491A-9694-2D2AD577557D}"/>
                </a:ext>
              </a:extLst>
            </p:cNvPr>
            <p:cNvSpPr>
              <a:spLocks noChangeShapeType="1"/>
            </p:cNvSpPr>
            <p:nvPr/>
          </p:nvSpPr>
          <p:spPr bwMode="auto">
            <a:xfrm>
              <a:off x="2410" y="2736"/>
              <a:ext cx="0" cy="96"/>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6212" name="Line 1088">
              <a:extLst>
                <a:ext uri="{FF2B5EF4-FFF2-40B4-BE49-F238E27FC236}">
                  <a16:creationId xmlns:a16="http://schemas.microsoft.com/office/drawing/2014/main" id="{0BA15435-827C-4D19-974B-617AD073A556}"/>
                </a:ext>
              </a:extLst>
            </p:cNvPr>
            <p:cNvSpPr>
              <a:spLocks noChangeShapeType="1"/>
            </p:cNvSpPr>
            <p:nvPr/>
          </p:nvSpPr>
          <p:spPr bwMode="auto">
            <a:xfrm>
              <a:off x="1594" y="2736"/>
              <a:ext cx="0" cy="96"/>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6198" name="Group 1089">
            <a:extLst>
              <a:ext uri="{FF2B5EF4-FFF2-40B4-BE49-F238E27FC236}">
                <a16:creationId xmlns:a16="http://schemas.microsoft.com/office/drawing/2014/main" id="{29BB3B3E-D199-4B2E-97A6-51FC97A771AC}"/>
              </a:ext>
            </a:extLst>
          </p:cNvPr>
          <p:cNvGrpSpPr>
            <a:grpSpLocks/>
          </p:cNvGrpSpPr>
          <p:nvPr/>
        </p:nvGrpSpPr>
        <p:grpSpPr bwMode="auto">
          <a:xfrm>
            <a:off x="6311900" y="4381500"/>
            <a:ext cx="1371600" cy="152400"/>
            <a:chOff x="1594" y="2736"/>
            <a:chExt cx="816" cy="96"/>
          </a:xfrm>
        </p:grpSpPr>
        <p:sp>
          <p:nvSpPr>
            <p:cNvPr id="6207" name="Line 1090">
              <a:extLst>
                <a:ext uri="{FF2B5EF4-FFF2-40B4-BE49-F238E27FC236}">
                  <a16:creationId xmlns:a16="http://schemas.microsoft.com/office/drawing/2014/main" id="{53C2795D-2966-43BF-85D5-9E6AE1EDCA08}"/>
                </a:ext>
              </a:extLst>
            </p:cNvPr>
            <p:cNvSpPr>
              <a:spLocks noChangeShapeType="1"/>
            </p:cNvSpPr>
            <p:nvPr/>
          </p:nvSpPr>
          <p:spPr bwMode="auto">
            <a:xfrm>
              <a:off x="1594" y="2736"/>
              <a:ext cx="816"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6208" name="Line 1091">
              <a:extLst>
                <a:ext uri="{FF2B5EF4-FFF2-40B4-BE49-F238E27FC236}">
                  <a16:creationId xmlns:a16="http://schemas.microsoft.com/office/drawing/2014/main" id="{F7A0C5B2-A5A5-41A5-AF1A-3D2894FF5422}"/>
                </a:ext>
              </a:extLst>
            </p:cNvPr>
            <p:cNvSpPr>
              <a:spLocks noChangeShapeType="1"/>
            </p:cNvSpPr>
            <p:nvPr/>
          </p:nvSpPr>
          <p:spPr bwMode="auto">
            <a:xfrm>
              <a:off x="2410" y="2736"/>
              <a:ext cx="0" cy="96"/>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6209" name="Line 1092">
              <a:extLst>
                <a:ext uri="{FF2B5EF4-FFF2-40B4-BE49-F238E27FC236}">
                  <a16:creationId xmlns:a16="http://schemas.microsoft.com/office/drawing/2014/main" id="{40972D07-18EE-4E3B-87AE-6D65B7C14DC7}"/>
                </a:ext>
              </a:extLst>
            </p:cNvPr>
            <p:cNvSpPr>
              <a:spLocks noChangeShapeType="1"/>
            </p:cNvSpPr>
            <p:nvPr/>
          </p:nvSpPr>
          <p:spPr bwMode="auto">
            <a:xfrm>
              <a:off x="1594" y="2736"/>
              <a:ext cx="0" cy="96"/>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6199" name="Text Box 1093">
            <a:extLst>
              <a:ext uri="{FF2B5EF4-FFF2-40B4-BE49-F238E27FC236}">
                <a16:creationId xmlns:a16="http://schemas.microsoft.com/office/drawing/2014/main" id="{E03D33C3-A310-4898-BB93-B0AF8C8814C7}"/>
              </a:ext>
            </a:extLst>
          </p:cNvPr>
          <p:cNvSpPr txBox="1">
            <a:spLocks noChangeArrowheads="1"/>
          </p:cNvSpPr>
          <p:nvPr/>
        </p:nvSpPr>
        <p:spPr bwMode="auto">
          <a:xfrm>
            <a:off x="2743200" y="304800"/>
            <a:ext cx="30273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a:solidFill>
                  <a:schemeClr val="accent2"/>
                </a:solidFill>
                <a:latin typeface="Times" panose="02020603050405020304" pitchFamily="18" charset="0"/>
              </a:rPr>
              <a:t>Fast Fourier Transform</a:t>
            </a:r>
            <a:endParaRPr lang="en-US" altLang="en-US">
              <a:latin typeface="Times" panose="02020603050405020304" pitchFamily="18" charset="0"/>
            </a:endParaRPr>
          </a:p>
        </p:txBody>
      </p:sp>
      <p:sp>
        <p:nvSpPr>
          <p:cNvPr id="6200" name="Line 1094">
            <a:extLst>
              <a:ext uri="{FF2B5EF4-FFF2-40B4-BE49-F238E27FC236}">
                <a16:creationId xmlns:a16="http://schemas.microsoft.com/office/drawing/2014/main" id="{A3260B0F-93AD-46CD-95B2-6952D33FD6A2}"/>
              </a:ext>
            </a:extLst>
          </p:cNvPr>
          <p:cNvSpPr>
            <a:spLocks noChangeShapeType="1"/>
          </p:cNvSpPr>
          <p:nvPr/>
        </p:nvSpPr>
        <p:spPr bwMode="auto">
          <a:xfrm>
            <a:off x="1143000" y="914400"/>
            <a:ext cx="6629400" cy="0"/>
          </a:xfrm>
          <a:prstGeom prst="line">
            <a:avLst/>
          </a:prstGeom>
          <a:noFill/>
          <a:ln w="9525">
            <a:solidFill>
              <a:schemeClr val="accent2"/>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6201" name="Text Box 1096">
            <a:extLst>
              <a:ext uri="{FF2B5EF4-FFF2-40B4-BE49-F238E27FC236}">
                <a16:creationId xmlns:a16="http://schemas.microsoft.com/office/drawing/2014/main" id="{044554E0-A8B8-471C-BB3A-BDCB863905DC}"/>
              </a:ext>
            </a:extLst>
          </p:cNvPr>
          <p:cNvSpPr txBox="1">
            <a:spLocks noChangeArrowheads="1"/>
          </p:cNvSpPr>
          <p:nvPr/>
        </p:nvSpPr>
        <p:spPr bwMode="auto">
          <a:xfrm>
            <a:off x="517525" y="1108075"/>
            <a:ext cx="8294688"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i="1"/>
              <a:t>v</a:t>
            </a:r>
            <a:r>
              <a:rPr lang="en-US" altLang="en-US" baseline="-25000"/>
              <a:t>p</a:t>
            </a:r>
            <a:r>
              <a:rPr lang="en-US" altLang="en-US"/>
              <a:t> and </a:t>
            </a:r>
            <a:r>
              <a:rPr lang="en-US" altLang="en-US" i="1"/>
              <a:t>V</a:t>
            </a:r>
            <a:r>
              <a:rPr lang="en-US" altLang="en-US" baseline="-25000"/>
              <a:t>p</a:t>
            </a:r>
            <a:r>
              <a:rPr lang="en-US" altLang="en-US"/>
              <a:t> in the discrete Fourier transforms are periodic functions.</a:t>
            </a:r>
          </a:p>
          <a:p>
            <a:pPr eaLnBrk="1" hangingPunct="1"/>
            <a:r>
              <a:rPr lang="en-US" altLang="en-US"/>
              <a:t>How do we guarantee these represent non-periodic pulses? </a:t>
            </a:r>
          </a:p>
        </p:txBody>
      </p:sp>
      <p:grpSp>
        <p:nvGrpSpPr>
          <p:cNvPr id="6202" name="Group 1097">
            <a:extLst>
              <a:ext uri="{FF2B5EF4-FFF2-40B4-BE49-F238E27FC236}">
                <a16:creationId xmlns:a16="http://schemas.microsoft.com/office/drawing/2014/main" id="{FA8B75E0-18A1-455C-B719-8C341B61821D}"/>
              </a:ext>
            </a:extLst>
          </p:cNvPr>
          <p:cNvGrpSpPr>
            <a:grpSpLocks/>
          </p:cNvGrpSpPr>
          <p:nvPr/>
        </p:nvGrpSpPr>
        <p:grpSpPr bwMode="auto">
          <a:xfrm>
            <a:off x="7924800" y="2819400"/>
            <a:ext cx="381000" cy="500063"/>
            <a:chOff x="4704" y="2016"/>
            <a:chExt cx="240" cy="315"/>
          </a:xfrm>
        </p:grpSpPr>
        <p:sp>
          <p:nvSpPr>
            <p:cNvPr id="6203" name="Oval 1098">
              <a:extLst>
                <a:ext uri="{FF2B5EF4-FFF2-40B4-BE49-F238E27FC236}">
                  <a16:creationId xmlns:a16="http://schemas.microsoft.com/office/drawing/2014/main" id="{A8CEEF24-46A9-4334-9FEF-5996A8DBDF83}"/>
                </a:ext>
              </a:extLst>
            </p:cNvPr>
            <p:cNvSpPr>
              <a:spLocks noChangeArrowheads="1"/>
            </p:cNvSpPr>
            <p:nvPr/>
          </p:nvSpPr>
          <p:spPr bwMode="auto">
            <a:xfrm>
              <a:off x="4792" y="2284"/>
              <a:ext cx="68" cy="47"/>
            </a:xfrm>
            <a:prstGeom prst="ellipse">
              <a:avLst/>
            </a:prstGeom>
            <a:solidFill>
              <a:schemeClr val="bg2"/>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6204" name="Oval 1099">
              <a:extLst>
                <a:ext uri="{FF2B5EF4-FFF2-40B4-BE49-F238E27FC236}">
                  <a16:creationId xmlns:a16="http://schemas.microsoft.com/office/drawing/2014/main" id="{423CF327-7240-49CA-9F4C-1EC08B8C6225}"/>
                </a:ext>
              </a:extLst>
            </p:cNvPr>
            <p:cNvSpPr>
              <a:spLocks noChangeArrowheads="1"/>
            </p:cNvSpPr>
            <p:nvPr/>
          </p:nvSpPr>
          <p:spPr bwMode="auto">
            <a:xfrm>
              <a:off x="4704" y="2016"/>
              <a:ext cx="240" cy="240"/>
            </a:xfrm>
            <a:prstGeom prst="ellipse">
              <a:avLst/>
            </a:prstGeom>
            <a:solidFill>
              <a:srgbClr val="FFFF00"/>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6205" name="Rectangle 1100">
              <a:extLst>
                <a:ext uri="{FF2B5EF4-FFF2-40B4-BE49-F238E27FC236}">
                  <a16:creationId xmlns:a16="http://schemas.microsoft.com/office/drawing/2014/main" id="{69F24031-4CCC-488B-A6EE-80285C1E3550}"/>
                </a:ext>
              </a:extLst>
            </p:cNvPr>
            <p:cNvSpPr>
              <a:spLocks noChangeArrowheads="1"/>
            </p:cNvSpPr>
            <p:nvPr/>
          </p:nvSpPr>
          <p:spPr bwMode="auto">
            <a:xfrm>
              <a:off x="4776" y="2244"/>
              <a:ext cx="100" cy="64"/>
            </a:xfrm>
            <a:prstGeom prst="rect">
              <a:avLst/>
            </a:prstGeom>
            <a:solidFill>
              <a:schemeClr val="bg2"/>
            </a:solidFill>
            <a:ln w="9525">
              <a:solidFill>
                <a:schemeClr val="tx1"/>
              </a:solidFill>
              <a:miter lim="800000"/>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6206" name="Line 1101">
              <a:extLst>
                <a:ext uri="{FF2B5EF4-FFF2-40B4-BE49-F238E27FC236}">
                  <a16:creationId xmlns:a16="http://schemas.microsoft.com/office/drawing/2014/main" id="{5EEFE800-5721-457D-835A-69D81B73FC67}"/>
                </a:ext>
              </a:extLst>
            </p:cNvPr>
            <p:cNvSpPr>
              <a:spLocks noChangeShapeType="1"/>
            </p:cNvSpPr>
            <p:nvPr/>
          </p:nvSpPr>
          <p:spPr bwMode="auto">
            <a:xfrm flipH="1" flipV="1">
              <a:off x="4820" y="2136"/>
              <a:ext cx="0" cy="10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2" name="Line 4">
            <a:extLst>
              <a:ext uri="{FF2B5EF4-FFF2-40B4-BE49-F238E27FC236}">
                <a16:creationId xmlns:a16="http://schemas.microsoft.com/office/drawing/2014/main" id="{ACBA0F2F-D15E-45D8-84E3-68012F2B9A9C}"/>
              </a:ext>
            </a:extLst>
          </p:cNvPr>
          <p:cNvSpPr>
            <a:spLocks noChangeShapeType="1"/>
          </p:cNvSpPr>
          <p:nvPr/>
        </p:nvSpPr>
        <p:spPr bwMode="auto">
          <a:xfrm flipH="1">
            <a:off x="2352675" y="1755775"/>
            <a:ext cx="257175" cy="6826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173" name="Text Box 5">
            <a:extLst>
              <a:ext uri="{FF2B5EF4-FFF2-40B4-BE49-F238E27FC236}">
                <a16:creationId xmlns:a16="http://schemas.microsoft.com/office/drawing/2014/main" id="{4D897D48-7362-4080-B457-F81DDFF865B2}"/>
              </a:ext>
            </a:extLst>
          </p:cNvPr>
          <p:cNvSpPr txBox="1">
            <a:spLocks noChangeArrowheads="1"/>
          </p:cNvSpPr>
          <p:nvPr/>
        </p:nvSpPr>
        <p:spPr bwMode="auto">
          <a:xfrm>
            <a:off x="914400" y="304800"/>
            <a:ext cx="718185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dirty="0">
                <a:latin typeface="Arial" panose="020B0604020202020204" pitchFamily="34" charset="0"/>
              </a:rPr>
              <a:t>The use of </a:t>
            </a:r>
            <a:r>
              <a:rPr lang="en-US" altLang="en-US" dirty="0" err="1">
                <a:latin typeface="Arial" panose="020B0604020202020204" pitchFamily="34" charset="0"/>
              </a:rPr>
              <a:t>linspace</a:t>
            </a:r>
            <a:r>
              <a:rPr lang="en-US" altLang="en-US" dirty="0">
                <a:latin typeface="Arial" panose="020B0604020202020204" pitchFamily="34" charset="0"/>
              </a:rPr>
              <a:t> and </a:t>
            </a:r>
            <a:r>
              <a:rPr lang="en-US" altLang="en-US" dirty="0" err="1">
                <a:latin typeface="Arial" panose="020B0604020202020204" pitchFamily="34" charset="0"/>
              </a:rPr>
              <a:t>s_space</a:t>
            </a:r>
            <a:r>
              <a:rPr lang="en-US" altLang="en-US" dirty="0">
                <a:latin typeface="Arial" panose="020B0604020202020204" pitchFamily="34" charset="0"/>
              </a:rPr>
              <a:t> functions for FFTs</a:t>
            </a:r>
          </a:p>
          <a:p>
            <a:pPr eaLnBrk="1" hangingPunct="1"/>
            <a:r>
              <a:rPr lang="en-US" altLang="en-US" dirty="0">
                <a:latin typeface="Arial" panose="020B0604020202020204" pitchFamily="34" charset="0"/>
              </a:rPr>
              <a:t>                          and inverse FFTs</a:t>
            </a:r>
          </a:p>
        </p:txBody>
      </p:sp>
      <p:sp>
        <p:nvSpPr>
          <p:cNvPr id="7174" name="Line 6">
            <a:extLst>
              <a:ext uri="{FF2B5EF4-FFF2-40B4-BE49-F238E27FC236}">
                <a16:creationId xmlns:a16="http://schemas.microsoft.com/office/drawing/2014/main" id="{FE73DB54-6E53-4FE7-BD23-3A2B814A58E7}"/>
              </a:ext>
            </a:extLst>
          </p:cNvPr>
          <p:cNvSpPr>
            <a:spLocks noChangeShapeType="1"/>
          </p:cNvSpPr>
          <p:nvPr/>
        </p:nvSpPr>
        <p:spPr bwMode="auto">
          <a:xfrm>
            <a:off x="2362200" y="1219200"/>
            <a:ext cx="0" cy="12192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175" name="Line 7">
            <a:extLst>
              <a:ext uri="{FF2B5EF4-FFF2-40B4-BE49-F238E27FC236}">
                <a16:creationId xmlns:a16="http://schemas.microsoft.com/office/drawing/2014/main" id="{81DE5CC8-DFC0-47A4-B95C-8EEC7904AF1C}"/>
              </a:ext>
            </a:extLst>
          </p:cNvPr>
          <p:cNvSpPr>
            <a:spLocks noChangeShapeType="1"/>
          </p:cNvSpPr>
          <p:nvPr/>
        </p:nvSpPr>
        <p:spPr bwMode="auto">
          <a:xfrm>
            <a:off x="1295400" y="2438400"/>
            <a:ext cx="55626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176" name="Oval 8">
            <a:extLst>
              <a:ext uri="{FF2B5EF4-FFF2-40B4-BE49-F238E27FC236}">
                <a16:creationId xmlns:a16="http://schemas.microsoft.com/office/drawing/2014/main" id="{26869029-C69C-4288-A15D-856E93A31FB3}"/>
              </a:ext>
            </a:extLst>
          </p:cNvPr>
          <p:cNvSpPr>
            <a:spLocks noChangeArrowheads="1"/>
          </p:cNvSpPr>
          <p:nvPr/>
        </p:nvSpPr>
        <p:spPr bwMode="auto">
          <a:xfrm>
            <a:off x="2325688" y="2387600"/>
            <a:ext cx="96837" cy="96838"/>
          </a:xfrm>
          <a:prstGeom prst="ellipse">
            <a:avLst/>
          </a:prstGeom>
          <a:solidFill>
            <a:srgbClr val="FF33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7177" name="Line 9">
            <a:extLst>
              <a:ext uri="{FF2B5EF4-FFF2-40B4-BE49-F238E27FC236}">
                <a16:creationId xmlns:a16="http://schemas.microsoft.com/office/drawing/2014/main" id="{9F0066F8-0A77-4268-872C-EAC2E69F7A1A}"/>
              </a:ext>
            </a:extLst>
          </p:cNvPr>
          <p:cNvSpPr>
            <a:spLocks noChangeShapeType="1"/>
          </p:cNvSpPr>
          <p:nvPr/>
        </p:nvSpPr>
        <p:spPr bwMode="auto">
          <a:xfrm>
            <a:off x="2609850" y="1755775"/>
            <a:ext cx="742950" cy="6826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178" name="Line 10">
            <a:extLst>
              <a:ext uri="{FF2B5EF4-FFF2-40B4-BE49-F238E27FC236}">
                <a16:creationId xmlns:a16="http://schemas.microsoft.com/office/drawing/2014/main" id="{41BAB15B-9B39-4F59-A74B-ACDEE4D928FE}"/>
              </a:ext>
            </a:extLst>
          </p:cNvPr>
          <p:cNvSpPr>
            <a:spLocks noChangeShapeType="1"/>
          </p:cNvSpPr>
          <p:nvPr/>
        </p:nvSpPr>
        <p:spPr bwMode="auto">
          <a:xfrm flipV="1">
            <a:off x="5257800" y="1524000"/>
            <a:ext cx="0" cy="9144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179" name="Line 11">
            <a:extLst>
              <a:ext uri="{FF2B5EF4-FFF2-40B4-BE49-F238E27FC236}">
                <a16:creationId xmlns:a16="http://schemas.microsoft.com/office/drawing/2014/main" id="{CC30C97B-72A0-43BC-BAFE-D7F1F2F5AFFD}"/>
              </a:ext>
            </a:extLst>
          </p:cNvPr>
          <p:cNvSpPr>
            <a:spLocks noChangeShapeType="1"/>
          </p:cNvSpPr>
          <p:nvPr/>
        </p:nvSpPr>
        <p:spPr bwMode="auto">
          <a:xfrm>
            <a:off x="5583238" y="1841500"/>
            <a:ext cx="665162" cy="5969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180" name="Line 12">
            <a:extLst>
              <a:ext uri="{FF2B5EF4-FFF2-40B4-BE49-F238E27FC236}">
                <a16:creationId xmlns:a16="http://schemas.microsoft.com/office/drawing/2014/main" id="{785775B3-0223-4C58-974D-61EF9D64CC23}"/>
              </a:ext>
            </a:extLst>
          </p:cNvPr>
          <p:cNvSpPr>
            <a:spLocks noChangeShapeType="1"/>
          </p:cNvSpPr>
          <p:nvPr/>
        </p:nvSpPr>
        <p:spPr bwMode="auto">
          <a:xfrm>
            <a:off x="2362200" y="2590800"/>
            <a:ext cx="0" cy="4572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181" name="Line 13">
            <a:extLst>
              <a:ext uri="{FF2B5EF4-FFF2-40B4-BE49-F238E27FC236}">
                <a16:creationId xmlns:a16="http://schemas.microsoft.com/office/drawing/2014/main" id="{46401161-CC7E-4CE5-9186-CB9F86C8ACE6}"/>
              </a:ext>
            </a:extLst>
          </p:cNvPr>
          <p:cNvSpPr>
            <a:spLocks noChangeShapeType="1"/>
          </p:cNvSpPr>
          <p:nvPr/>
        </p:nvSpPr>
        <p:spPr bwMode="auto">
          <a:xfrm>
            <a:off x="5257800" y="2590800"/>
            <a:ext cx="0" cy="4572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182" name="Line 14">
            <a:extLst>
              <a:ext uri="{FF2B5EF4-FFF2-40B4-BE49-F238E27FC236}">
                <a16:creationId xmlns:a16="http://schemas.microsoft.com/office/drawing/2014/main" id="{94F13AEF-0951-4B6B-B14D-BF546194E293}"/>
              </a:ext>
            </a:extLst>
          </p:cNvPr>
          <p:cNvSpPr>
            <a:spLocks noChangeShapeType="1"/>
          </p:cNvSpPr>
          <p:nvPr/>
        </p:nvSpPr>
        <p:spPr bwMode="auto">
          <a:xfrm>
            <a:off x="2362200" y="2819400"/>
            <a:ext cx="2895600" cy="0"/>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183" name="Oval 15">
            <a:extLst>
              <a:ext uri="{FF2B5EF4-FFF2-40B4-BE49-F238E27FC236}">
                <a16:creationId xmlns:a16="http://schemas.microsoft.com/office/drawing/2014/main" id="{E79DB023-CF11-49D4-8D21-B81730944462}"/>
              </a:ext>
            </a:extLst>
          </p:cNvPr>
          <p:cNvSpPr>
            <a:spLocks noChangeArrowheads="1"/>
          </p:cNvSpPr>
          <p:nvPr/>
        </p:nvSpPr>
        <p:spPr bwMode="auto">
          <a:xfrm>
            <a:off x="2570163" y="1724025"/>
            <a:ext cx="96837" cy="96838"/>
          </a:xfrm>
          <a:prstGeom prst="ellipse">
            <a:avLst/>
          </a:prstGeom>
          <a:solidFill>
            <a:srgbClr val="FF33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7184" name="Oval 16">
            <a:extLst>
              <a:ext uri="{FF2B5EF4-FFF2-40B4-BE49-F238E27FC236}">
                <a16:creationId xmlns:a16="http://schemas.microsoft.com/office/drawing/2014/main" id="{4A1FE1B5-8C16-4FC4-8325-36ED0434C48E}"/>
              </a:ext>
            </a:extLst>
          </p:cNvPr>
          <p:cNvSpPr>
            <a:spLocks noChangeArrowheads="1"/>
          </p:cNvSpPr>
          <p:nvPr/>
        </p:nvSpPr>
        <p:spPr bwMode="auto">
          <a:xfrm>
            <a:off x="3124200" y="2214563"/>
            <a:ext cx="96838" cy="96837"/>
          </a:xfrm>
          <a:prstGeom prst="ellipse">
            <a:avLst/>
          </a:prstGeom>
          <a:solidFill>
            <a:srgbClr val="FF33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7185" name="Oval 17">
            <a:extLst>
              <a:ext uri="{FF2B5EF4-FFF2-40B4-BE49-F238E27FC236}">
                <a16:creationId xmlns:a16="http://schemas.microsoft.com/office/drawing/2014/main" id="{B01C159E-DF93-4E71-B184-8DAE5B5042CF}"/>
              </a:ext>
            </a:extLst>
          </p:cNvPr>
          <p:cNvSpPr>
            <a:spLocks noChangeArrowheads="1"/>
          </p:cNvSpPr>
          <p:nvPr/>
        </p:nvSpPr>
        <p:spPr bwMode="auto">
          <a:xfrm>
            <a:off x="3568700" y="2403475"/>
            <a:ext cx="96838" cy="96838"/>
          </a:xfrm>
          <a:prstGeom prst="ellipse">
            <a:avLst/>
          </a:prstGeom>
          <a:solidFill>
            <a:srgbClr val="FF33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7186" name="Oval 18">
            <a:extLst>
              <a:ext uri="{FF2B5EF4-FFF2-40B4-BE49-F238E27FC236}">
                <a16:creationId xmlns:a16="http://schemas.microsoft.com/office/drawing/2014/main" id="{176D1241-4DE6-4EFD-A321-C5DCCAFB1954}"/>
              </a:ext>
            </a:extLst>
          </p:cNvPr>
          <p:cNvSpPr>
            <a:spLocks noChangeArrowheads="1"/>
          </p:cNvSpPr>
          <p:nvPr/>
        </p:nvSpPr>
        <p:spPr bwMode="auto">
          <a:xfrm>
            <a:off x="4010025" y="2389188"/>
            <a:ext cx="96838" cy="96837"/>
          </a:xfrm>
          <a:prstGeom prst="ellipse">
            <a:avLst/>
          </a:prstGeom>
          <a:solidFill>
            <a:srgbClr val="FF33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7187" name="Oval 19">
            <a:extLst>
              <a:ext uri="{FF2B5EF4-FFF2-40B4-BE49-F238E27FC236}">
                <a16:creationId xmlns:a16="http://schemas.microsoft.com/office/drawing/2014/main" id="{CFD03FC3-178B-40AD-8093-9ABF34864DE0}"/>
              </a:ext>
            </a:extLst>
          </p:cNvPr>
          <p:cNvSpPr>
            <a:spLocks noChangeArrowheads="1"/>
          </p:cNvSpPr>
          <p:nvPr/>
        </p:nvSpPr>
        <p:spPr bwMode="auto">
          <a:xfrm>
            <a:off x="4467225" y="2390775"/>
            <a:ext cx="96838" cy="96838"/>
          </a:xfrm>
          <a:prstGeom prst="ellipse">
            <a:avLst/>
          </a:prstGeom>
          <a:solidFill>
            <a:srgbClr val="FF33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7188" name="Oval 20">
            <a:extLst>
              <a:ext uri="{FF2B5EF4-FFF2-40B4-BE49-F238E27FC236}">
                <a16:creationId xmlns:a16="http://schemas.microsoft.com/office/drawing/2014/main" id="{41B0633B-08E5-4918-A667-E30629E063BF}"/>
              </a:ext>
            </a:extLst>
          </p:cNvPr>
          <p:cNvSpPr>
            <a:spLocks noChangeArrowheads="1"/>
          </p:cNvSpPr>
          <p:nvPr/>
        </p:nvSpPr>
        <p:spPr bwMode="auto">
          <a:xfrm>
            <a:off x="4903788" y="2389188"/>
            <a:ext cx="96837" cy="96837"/>
          </a:xfrm>
          <a:prstGeom prst="ellipse">
            <a:avLst/>
          </a:prstGeom>
          <a:solidFill>
            <a:srgbClr val="FF33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7189" name="Oval 21">
            <a:extLst>
              <a:ext uri="{FF2B5EF4-FFF2-40B4-BE49-F238E27FC236}">
                <a16:creationId xmlns:a16="http://schemas.microsoft.com/office/drawing/2014/main" id="{4C581EB7-C7FF-490C-8635-872A430DC4AD}"/>
              </a:ext>
            </a:extLst>
          </p:cNvPr>
          <p:cNvSpPr>
            <a:spLocks noChangeArrowheads="1"/>
          </p:cNvSpPr>
          <p:nvPr/>
        </p:nvSpPr>
        <p:spPr bwMode="auto">
          <a:xfrm>
            <a:off x="2062163" y="2374900"/>
            <a:ext cx="96837" cy="96838"/>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7190" name="Oval 22">
            <a:extLst>
              <a:ext uri="{FF2B5EF4-FFF2-40B4-BE49-F238E27FC236}">
                <a16:creationId xmlns:a16="http://schemas.microsoft.com/office/drawing/2014/main" id="{BCE52FD8-1EFA-4ECD-97FE-22F53F307FB5}"/>
              </a:ext>
            </a:extLst>
          </p:cNvPr>
          <p:cNvSpPr>
            <a:spLocks noChangeArrowheads="1"/>
          </p:cNvSpPr>
          <p:nvPr/>
        </p:nvSpPr>
        <p:spPr bwMode="auto">
          <a:xfrm>
            <a:off x="5546725" y="1800225"/>
            <a:ext cx="96838" cy="96838"/>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7191" name="Text Box 23">
            <a:extLst>
              <a:ext uri="{FF2B5EF4-FFF2-40B4-BE49-F238E27FC236}">
                <a16:creationId xmlns:a16="http://schemas.microsoft.com/office/drawing/2014/main" id="{FFD24927-44A6-4F52-B00A-8D8A6917B261}"/>
              </a:ext>
            </a:extLst>
          </p:cNvPr>
          <p:cNvSpPr txBox="1">
            <a:spLocks noChangeArrowheads="1"/>
          </p:cNvSpPr>
          <p:nvPr/>
        </p:nvSpPr>
        <p:spPr bwMode="auto">
          <a:xfrm>
            <a:off x="3641725" y="2909888"/>
            <a:ext cx="87788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2000" i="1"/>
              <a:t>T =</a:t>
            </a:r>
            <a:r>
              <a:rPr lang="en-US" altLang="en-US" sz="2000"/>
              <a:t>1.0</a:t>
            </a:r>
          </a:p>
        </p:txBody>
      </p:sp>
      <p:graphicFrame>
        <p:nvGraphicFramePr>
          <p:cNvPr id="7170" name="Object 24">
            <a:extLst>
              <a:ext uri="{FF2B5EF4-FFF2-40B4-BE49-F238E27FC236}">
                <a16:creationId xmlns:a16="http://schemas.microsoft.com/office/drawing/2014/main" id="{D6899813-D945-4C53-84B3-7CB14FFC7836}"/>
              </a:ext>
            </a:extLst>
          </p:cNvPr>
          <p:cNvGraphicFramePr>
            <a:graphicFrameLocks noChangeAspect="1"/>
          </p:cNvGraphicFramePr>
          <p:nvPr/>
        </p:nvGraphicFramePr>
        <p:xfrm>
          <a:off x="3124200" y="3505200"/>
          <a:ext cx="1319213" cy="354013"/>
        </p:xfrm>
        <a:graphic>
          <a:graphicData uri="http://schemas.openxmlformats.org/presentationml/2006/ole">
            <mc:AlternateContent xmlns:mc="http://schemas.openxmlformats.org/markup-compatibility/2006">
              <mc:Choice xmlns:v="urn:schemas-microsoft-com:vml" Requires="v">
                <p:oleObj spid="_x0000_s7176" name="Equation" r:id="rId4" imgW="660240" imgH="177480" progId="Equation.DSMT4">
                  <p:embed/>
                </p:oleObj>
              </mc:Choice>
              <mc:Fallback>
                <p:oleObj name="Equation" r:id="rId4" imgW="660240" imgH="177480" progId="Equation.DSMT4">
                  <p:embed/>
                  <p:pic>
                    <p:nvPicPr>
                      <p:cNvPr id="0" name="Object 2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24200" y="3505200"/>
                        <a:ext cx="1319213" cy="3540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7192" name="Oval 25">
            <a:extLst>
              <a:ext uri="{FF2B5EF4-FFF2-40B4-BE49-F238E27FC236}">
                <a16:creationId xmlns:a16="http://schemas.microsoft.com/office/drawing/2014/main" id="{B604B185-FD58-4765-8180-2BDF429A8FCA}"/>
              </a:ext>
            </a:extLst>
          </p:cNvPr>
          <p:cNvSpPr>
            <a:spLocks noChangeArrowheads="1"/>
          </p:cNvSpPr>
          <p:nvPr/>
        </p:nvSpPr>
        <p:spPr bwMode="auto">
          <a:xfrm>
            <a:off x="5216525" y="2386013"/>
            <a:ext cx="96838" cy="96837"/>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7193" name="Oval 26">
            <a:extLst>
              <a:ext uri="{FF2B5EF4-FFF2-40B4-BE49-F238E27FC236}">
                <a16:creationId xmlns:a16="http://schemas.microsoft.com/office/drawing/2014/main" id="{2C505C3C-DAC6-4F3C-845C-254ECE17FA2A}"/>
              </a:ext>
            </a:extLst>
          </p:cNvPr>
          <p:cNvSpPr>
            <a:spLocks noChangeArrowheads="1"/>
          </p:cNvSpPr>
          <p:nvPr/>
        </p:nvSpPr>
        <p:spPr bwMode="auto">
          <a:xfrm>
            <a:off x="2830513" y="1957388"/>
            <a:ext cx="96837" cy="96837"/>
          </a:xfrm>
          <a:prstGeom prst="ellipse">
            <a:avLst/>
          </a:prstGeom>
          <a:solidFill>
            <a:srgbClr val="FF33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7194" name="Text Box 27">
            <a:extLst>
              <a:ext uri="{FF2B5EF4-FFF2-40B4-BE49-F238E27FC236}">
                <a16:creationId xmlns:a16="http://schemas.microsoft.com/office/drawing/2014/main" id="{D4813EF5-97AC-42A1-BF59-23E25517FF9D}"/>
              </a:ext>
            </a:extLst>
          </p:cNvPr>
          <p:cNvSpPr txBox="1">
            <a:spLocks noChangeArrowheads="1"/>
          </p:cNvSpPr>
          <p:nvPr/>
        </p:nvSpPr>
        <p:spPr bwMode="auto">
          <a:xfrm>
            <a:off x="381000" y="4114800"/>
            <a:ext cx="50784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a:t>In the example above </a:t>
            </a:r>
            <a:r>
              <a:rPr lang="en-US" altLang="en-US" i="1"/>
              <a:t>N </a:t>
            </a:r>
            <a:r>
              <a:rPr lang="en-US" altLang="en-US"/>
              <a:t>= 8, </a:t>
            </a:r>
            <a:r>
              <a:rPr lang="en-US" altLang="en-US" i="1"/>
              <a:t>T</a:t>
            </a:r>
            <a:r>
              <a:rPr lang="en-US" altLang="en-US"/>
              <a:t> = 1.0  so </a:t>
            </a:r>
          </a:p>
        </p:txBody>
      </p:sp>
      <p:graphicFrame>
        <p:nvGraphicFramePr>
          <p:cNvPr id="7171" name="Object 28">
            <a:extLst>
              <a:ext uri="{FF2B5EF4-FFF2-40B4-BE49-F238E27FC236}">
                <a16:creationId xmlns:a16="http://schemas.microsoft.com/office/drawing/2014/main" id="{62086D48-FB3D-4454-961A-805993D628DB}"/>
              </a:ext>
            </a:extLst>
          </p:cNvPr>
          <p:cNvGraphicFramePr>
            <a:graphicFrameLocks noChangeAspect="1"/>
          </p:cNvGraphicFramePr>
          <p:nvPr/>
        </p:nvGraphicFramePr>
        <p:xfrm>
          <a:off x="5562600" y="4191000"/>
          <a:ext cx="1831975" cy="312738"/>
        </p:xfrm>
        <a:graphic>
          <a:graphicData uri="http://schemas.openxmlformats.org/presentationml/2006/ole">
            <mc:AlternateContent xmlns:mc="http://schemas.openxmlformats.org/markup-compatibility/2006">
              <mc:Choice xmlns:v="urn:schemas-microsoft-com:vml" Requires="v">
                <p:oleObj spid="_x0000_s7177" name="Equation" r:id="rId6" imgW="1041120" imgH="177480" progId="Equation.DSMT4">
                  <p:embed/>
                </p:oleObj>
              </mc:Choice>
              <mc:Fallback>
                <p:oleObj name="Equation" r:id="rId6" imgW="1041120" imgH="177480" progId="Equation.DSMT4">
                  <p:embed/>
                  <p:pic>
                    <p:nvPicPr>
                      <p:cNvPr id="0" name="Object 2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562600" y="4191000"/>
                        <a:ext cx="1831975" cy="3127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7195" name="Rectangle 29">
            <a:extLst>
              <a:ext uri="{FF2B5EF4-FFF2-40B4-BE49-F238E27FC236}">
                <a16:creationId xmlns:a16="http://schemas.microsoft.com/office/drawing/2014/main" id="{D9B5C2FC-28E6-46A9-9201-4C84854049A7}"/>
              </a:ext>
            </a:extLst>
          </p:cNvPr>
          <p:cNvSpPr>
            <a:spLocks noChangeArrowheads="1"/>
          </p:cNvSpPr>
          <p:nvPr/>
        </p:nvSpPr>
        <p:spPr bwMode="auto">
          <a:xfrm>
            <a:off x="1676400" y="4876800"/>
            <a:ext cx="4572000" cy="1192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fr-FR" altLang="en-US" sz="1800">
                <a:latin typeface="Arial" panose="020B0604020202020204" pitchFamily="34" charset="0"/>
              </a:rPr>
              <a:t>&gt;&gt; t = linspace(0,1, 8);</a:t>
            </a:r>
          </a:p>
          <a:p>
            <a:pPr eaLnBrk="1" hangingPunct="1">
              <a:spcBef>
                <a:spcPct val="50000"/>
              </a:spcBef>
            </a:pPr>
            <a:r>
              <a:rPr lang="fr-FR" altLang="en-US" sz="1800">
                <a:latin typeface="Arial" panose="020B0604020202020204" pitchFamily="34" charset="0"/>
              </a:rPr>
              <a:t>&gt;&gt; dt = t(2) -t(1)</a:t>
            </a:r>
          </a:p>
          <a:p>
            <a:pPr eaLnBrk="1" hangingPunct="1">
              <a:spcBef>
                <a:spcPct val="50000"/>
              </a:spcBef>
            </a:pPr>
            <a:r>
              <a:rPr lang="fr-FR" altLang="en-US" sz="1800">
                <a:latin typeface="Arial" panose="020B0604020202020204" pitchFamily="34" charset="0"/>
              </a:rPr>
              <a:t>dt =    0.1429</a:t>
            </a:r>
            <a:endParaRPr lang="en-US" altLang="en-US" sz="1800">
              <a:latin typeface="Arial" panose="020B0604020202020204" pitchFamily="34" charset="0"/>
            </a:endParaRPr>
          </a:p>
        </p:txBody>
      </p:sp>
      <p:sp>
        <p:nvSpPr>
          <p:cNvPr id="7196" name="Oval 30">
            <a:extLst>
              <a:ext uri="{FF2B5EF4-FFF2-40B4-BE49-F238E27FC236}">
                <a16:creationId xmlns:a16="http://schemas.microsoft.com/office/drawing/2014/main" id="{C01970A3-8E1D-43A5-95BD-86F5FF753AC1}"/>
              </a:ext>
            </a:extLst>
          </p:cNvPr>
          <p:cNvSpPr>
            <a:spLocks noChangeArrowheads="1"/>
          </p:cNvSpPr>
          <p:nvPr/>
        </p:nvSpPr>
        <p:spPr bwMode="auto">
          <a:xfrm>
            <a:off x="1676400" y="2362200"/>
            <a:ext cx="96838" cy="96838"/>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7197" name="Line 31">
            <a:extLst>
              <a:ext uri="{FF2B5EF4-FFF2-40B4-BE49-F238E27FC236}">
                <a16:creationId xmlns:a16="http://schemas.microsoft.com/office/drawing/2014/main" id="{A3776FE7-54E8-4ABA-9E53-68A67A917E9E}"/>
              </a:ext>
            </a:extLst>
          </p:cNvPr>
          <p:cNvSpPr>
            <a:spLocks noChangeShapeType="1"/>
          </p:cNvSpPr>
          <p:nvPr/>
        </p:nvSpPr>
        <p:spPr bwMode="auto">
          <a:xfrm flipH="1">
            <a:off x="5294313" y="1804988"/>
            <a:ext cx="317500" cy="5730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cxnSp>
        <p:nvCxnSpPr>
          <p:cNvPr id="3" name="Straight Arrow Connector 2">
            <a:extLst>
              <a:ext uri="{FF2B5EF4-FFF2-40B4-BE49-F238E27FC236}">
                <a16:creationId xmlns:a16="http://schemas.microsoft.com/office/drawing/2014/main" id="{BAAAC8BE-FB89-4FB3-8C21-56DE3C6E604A}"/>
              </a:ext>
            </a:extLst>
          </p:cNvPr>
          <p:cNvCxnSpPr/>
          <p:nvPr/>
        </p:nvCxnSpPr>
        <p:spPr>
          <a:xfrm flipH="1">
            <a:off x="3016249" y="1800668"/>
            <a:ext cx="249238" cy="25400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4" name="TextBox 3">
            <a:extLst>
              <a:ext uri="{FF2B5EF4-FFF2-40B4-BE49-F238E27FC236}">
                <a16:creationId xmlns:a16="http://schemas.microsoft.com/office/drawing/2014/main" id="{0CE49606-C2BC-4329-A425-D38F5D8C931E}"/>
              </a:ext>
            </a:extLst>
          </p:cNvPr>
          <p:cNvSpPr txBox="1"/>
          <p:nvPr/>
        </p:nvSpPr>
        <p:spPr>
          <a:xfrm>
            <a:off x="3306762" y="1590601"/>
            <a:ext cx="1479549" cy="369332"/>
          </a:xfrm>
          <a:prstGeom prst="rect">
            <a:avLst/>
          </a:prstGeom>
          <a:noFill/>
        </p:spPr>
        <p:txBody>
          <a:bodyPr wrap="square" rtlCol="0">
            <a:spAutoFit/>
          </a:bodyPr>
          <a:lstStyle/>
          <a:p>
            <a:r>
              <a:rPr lang="en-US" sz="1800" dirty="0">
                <a:latin typeface="Arial" panose="020B0604020202020204" pitchFamily="34" charset="0"/>
                <a:cs typeface="Arial" panose="020B0604020202020204" pitchFamily="34" charset="0"/>
              </a:rPr>
              <a:t>signal</a:t>
            </a:r>
          </a:p>
        </p:txBody>
      </p:sp>
      <p:cxnSp>
        <p:nvCxnSpPr>
          <p:cNvPr id="33" name="Straight Arrow Connector 32">
            <a:extLst>
              <a:ext uri="{FF2B5EF4-FFF2-40B4-BE49-F238E27FC236}">
                <a16:creationId xmlns:a16="http://schemas.microsoft.com/office/drawing/2014/main" id="{2E0D904A-EFD7-4712-B6D9-F6A805B56564}"/>
              </a:ext>
            </a:extLst>
          </p:cNvPr>
          <p:cNvCxnSpPr/>
          <p:nvPr/>
        </p:nvCxnSpPr>
        <p:spPr>
          <a:xfrm flipH="1">
            <a:off x="5884986" y="1801173"/>
            <a:ext cx="249238" cy="25400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34" name="TextBox 33">
            <a:extLst>
              <a:ext uri="{FF2B5EF4-FFF2-40B4-BE49-F238E27FC236}">
                <a16:creationId xmlns:a16="http://schemas.microsoft.com/office/drawing/2014/main" id="{96C9F63B-BE3F-458A-AF72-37E3F4ABB78E}"/>
              </a:ext>
            </a:extLst>
          </p:cNvPr>
          <p:cNvSpPr txBox="1"/>
          <p:nvPr/>
        </p:nvSpPr>
        <p:spPr>
          <a:xfrm>
            <a:off x="6175499" y="1591106"/>
            <a:ext cx="2130300" cy="646331"/>
          </a:xfrm>
          <a:prstGeom prst="rect">
            <a:avLst/>
          </a:prstGeom>
          <a:noFill/>
        </p:spPr>
        <p:txBody>
          <a:bodyPr wrap="square" rtlCol="0">
            <a:spAutoFit/>
          </a:bodyPr>
          <a:lstStyle/>
          <a:p>
            <a:r>
              <a:rPr lang="en-US" sz="1800" dirty="0">
                <a:latin typeface="Arial" panose="020B0604020202020204" pitchFamily="34" charset="0"/>
                <a:cs typeface="Arial" panose="020B0604020202020204" pitchFamily="34" charset="0"/>
              </a:rPr>
              <a:t>periodically</a:t>
            </a:r>
          </a:p>
          <a:p>
            <a:r>
              <a:rPr lang="en-US" sz="1800" dirty="0">
                <a:latin typeface="Arial" panose="020B0604020202020204" pitchFamily="34" charset="0"/>
                <a:cs typeface="Arial" panose="020B0604020202020204" pitchFamily="34" charset="0"/>
              </a:rPr>
              <a:t>repeated signal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 Box 4">
            <a:extLst>
              <a:ext uri="{FF2B5EF4-FFF2-40B4-BE49-F238E27FC236}">
                <a16:creationId xmlns:a16="http://schemas.microsoft.com/office/drawing/2014/main" id="{586147AC-0120-42E6-8BDB-FAE35D620A84}"/>
              </a:ext>
            </a:extLst>
          </p:cNvPr>
          <p:cNvSpPr txBox="1">
            <a:spLocks noChangeArrowheads="1"/>
          </p:cNvSpPr>
          <p:nvPr/>
        </p:nvSpPr>
        <p:spPr bwMode="auto">
          <a:xfrm>
            <a:off x="914400" y="304800"/>
            <a:ext cx="7102475"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dirty="0">
                <a:latin typeface="Arial" panose="020B0604020202020204" pitchFamily="34" charset="0"/>
              </a:rPr>
              <a:t>To get the proper sampled values and the correct </a:t>
            </a:r>
            <a:r>
              <a:rPr lang="en-US" altLang="en-US" dirty="0">
                <a:latin typeface="Symbol" panose="05050102010706020507" pitchFamily="18" charset="2"/>
              </a:rPr>
              <a:t>D</a:t>
            </a:r>
            <a:r>
              <a:rPr lang="en-US" altLang="en-US" dirty="0">
                <a:latin typeface="Arial" panose="020B0604020202020204" pitchFamily="34" charset="0"/>
              </a:rPr>
              <a:t>t we must use the alternate function </a:t>
            </a:r>
            <a:r>
              <a:rPr lang="en-US" altLang="en-US" dirty="0" err="1">
                <a:latin typeface="Arial" panose="020B0604020202020204" pitchFamily="34" charset="0"/>
              </a:rPr>
              <a:t>s_space</a:t>
            </a:r>
            <a:r>
              <a:rPr lang="en-US" altLang="en-US" dirty="0">
                <a:latin typeface="Arial" panose="020B0604020202020204" pitchFamily="34" charset="0"/>
              </a:rPr>
              <a:t> (defined later)</a:t>
            </a:r>
          </a:p>
        </p:txBody>
      </p:sp>
      <p:sp>
        <p:nvSpPr>
          <p:cNvPr id="16387" name="Rectangle 5">
            <a:extLst>
              <a:ext uri="{FF2B5EF4-FFF2-40B4-BE49-F238E27FC236}">
                <a16:creationId xmlns:a16="http://schemas.microsoft.com/office/drawing/2014/main" id="{376CE0D8-7AC3-4135-96DC-2D93178FD280}"/>
              </a:ext>
            </a:extLst>
          </p:cNvPr>
          <p:cNvSpPr>
            <a:spLocks noChangeArrowheads="1"/>
          </p:cNvSpPr>
          <p:nvPr/>
        </p:nvSpPr>
        <p:spPr bwMode="auto">
          <a:xfrm>
            <a:off x="1920875" y="1644650"/>
            <a:ext cx="4572000" cy="1192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fr-FR" altLang="en-US" sz="1800">
                <a:latin typeface="Arial" panose="020B0604020202020204" pitchFamily="34" charset="0"/>
              </a:rPr>
              <a:t>&gt;&gt; t = s_space(0,1, 8);</a:t>
            </a:r>
          </a:p>
          <a:p>
            <a:pPr eaLnBrk="1" hangingPunct="1">
              <a:spcBef>
                <a:spcPct val="50000"/>
              </a:spcBef>
            </a:pPr>
            <a:r>
              <a:rPr lang="fr-FR" altLang="en-US" sz="1800">
                <a:latin typeface="Arial" panose="020B0604020202020204" pitchFamily="34" charset="0"/>
              </a:rPr>
              <a:t>&gt;&gt; dt = t(2)-t(1)</a:t>
            </a:r>
          </a:p>
          <a:p>
            <a:pPr eaLnBrk="1" hangingPunct="1">
              <a:spcBef>
                <a:spcPct val="50000"/>
              </a:spcBef>
            </a:pPr>
            <a:r>
              <a:rPr lang="fr-FR" altLang="en-US" sz="1800">
                <a:latin typeface="Arial" panose="020B0604020202020204" pitchFamily="34" charset="0"/>
              </a:rPr>
              <a:t>dt = 0.1250</a:t>
            </a:r>
            <a:endParaRPr lang="en-US" altLang="en-US" sz="1800">
              <a:latin typeface="Arial" panose="020B0604020202020204" pitchFamily="34" charset="0"/>
            </a:endParaRPr>
          </a:p>
        </p:txBody>
      </p:sp>
      <p:sp>
        <p:nvSpPr>
          <p:cNvPr id="16388" name="Rectangle 6">
            <a:extLst>
              <a:ext uri="{FF2B5EF4-FFF2-40B4-BE49-F238E27FC236}">
                <a16:creationId xmlns:a16="http://schemas.microsoft.com/office/drawing/2014/main" id="{42324C86-627F-45A2-AF7B-2873D88B8982}"/>
              </a:ext>
            </a:extLst>
          </p:cNvPr>
          <p:cNvSpPr>
            <a:spLocks noChangeArrowheads="1"/>
          </p:cNvSpPr>
          <p:nvPr/>
        </p:nvSpPr>
        <p:spPr bwMode="auto">
          <a:xfrm>
            <a:off x="2209800" y="3733800"/>
            <a:ext cx="4572000" cy="2843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fr-FR" altLang="en-US" sz="1800">
                <a:latin typeface="Arial" panose="020B0604020202020204" pitchFamily="34" charset="0"/>
              </a:rPr>
              <a:t>&gt;&gt; t = linspace(0,1, 512);</a:t>
            </a:r>
          </a:p>
          <a:p>
            <a:pPr eaLnBrk="1" hangingPunct="1">
              <a:spcBef>
                <a:spcPct val="50000"/>
              </a:spcBef>
            </a:pPr>
            <a:r>
              <a:rPr lang="fr-FR" altLang="en-US" sz="1800">
                <a:latin typeface="Arial" panose="020B0604020202020204" pitchFamily="34" charset="0"/>
              </a:rPr>
              <a:t>&gt;&gt; dt = t(2) - t(1)</a:t>
            </a:r>
          </a:p>
          <a:p>
            <a:pPr eaLnBrk="1" hangingPunct="1">
              <a:spcBef>
                <a:spcPct val="50000"/>
              </a:spcBef>
            </a:pPr>
            <a:r>
              <a:rPr lang="fr-FR" altLang="en-US" sz="1800">
                <a:latin typeface="Arial" panose="020B0604020202020204" pitchFamily="34" charset="0"/>
              </a:rPr>
              <a:t>dt = 0.0020</a:t>
            </a:r>
          </a:p>
          <a:p>
            <a:pPr eaLnBrk="1" hangingPunct="1">
              <a:spcBef>
                <a:spcPct val="50000"/>
              </a:spcBef>
            </a:pPr>
            <a:endParaRPr lang="fr-FR" altLang="en-US" sz="1800">
              <a:latin typeface="Arial" panose="020B0604020202020204" pitchFamily="34" charset="0"/>
            </a:endParaRPr>
          </a:p>
          <a:p>
            <a:pPr eaLnBrk="1" hangingPunct="1">
              <a:spcBef>
                <a:spcPct val="50000"/>
              </a:spcBef>
            </a:pPr>
            <a:r>
              <a:rPr lang="fr-FR" altLang="en-US" sz="1800">
                <a:latin typeface="Arial" panose="020B0604020202020204" pitchFamily="34" charset="0"/>
              </a:rPr>
              <a:t>&gt;&gt; t = s_space(0,1, 512);</a:t>
            </a:r>
          </a:p>
          <a:p>
            <a:pPr eaLnBrk="1" hangingPunct="1">
              <a:spcBef>
                <a:spcPct val="50000"/>
              </a:spcBef>
            </a:pPr>
            <a:r>
              <a:rPr lang="fr-FR" altLang="en-US" sz="1800">
                <a:latin typeface="Arial" panose="020B0604020202020204" pitchFamily="34" charset="0"/>
              </a:rPr>
              <a:t>&gt;&gt; dt = t(2) - t(1)</a:t>
            </a:r>
          </a:p>
          <a:p>
            <a:pPr eaLnBrk="1" hangingPunct="1">
              <a:spcBef>
                <a:spcPct val="50000"/>
              </a:spcBef>
            </a:pPr>
            <a:r>
              <a:rPr lang="fr-FR" altLang="en-US" sz="1800">
                <a:latin typeface="Arial" panose="020B0604020202020204" pitchFamily="34" charset="0"/>
              </a:rPr>
              <a:t>dt = 0.0020</a:t>
            </a:r>
            <a:endParaRPr lang="en-US" altLang="en-US" sz="1800">
              <a:latin typeface="Arial" panose="020B0604020202020204" pitchFamily="34"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 Box 4">
            <a:extLst>
              <a:ext uri="{FF2B5EF4-FFF2-40B4-BE49-F238E27FC236}">
                <a16:creationId xmlns:a16="http://schemas.microsoft.com/office/drawing/2014/main" id="{FC2F5301-4E01-43B4-8729-1B24BCE11F03}"/>
              </a:ext>
            </a:extLst>
          </p:cNvPr>
          <p:cNvSpPr txBox="1">
            <a:spLocks noChangeArrowheads="1"/>
          </p:cNvSpPr>
          <p:nvPr/>
        </p:nvSpPr>
        <p:spPr bwMode="auto">
          <a:xfrm>
            <a:off x="685800" y="304800"/>
            <a:ext cx="7315200" cy="118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a:latin typeface="Arial" panose="020B0604020202020204" pitchFamily="34" charset="0"/>
              </a:rPr>
              <a:t>When you are using many points the difference is  not large if we use either linspace or s_space but the difference is still there</a:t>
            </a:r>
          </a:p>
        </p:txBody>
      </p:sp>
      <p:sp>
        <p:nvSpPr>
          <p:cNvPr id="17411" name="Rectangle 5">
            <a:extLst>
              <a:ext uri="{FF2B5EF4-FFF2-40B4-BE49-F238E27FC236}">
                <a16:creationId xmlns:a16="http://schemas.microsoft.com/office/drawing/2014/main" id="{FCC0ADF4-3959-4BF0-92BD-590C89CC573E}"/>
              </a:ext>
            </a:extLst>
          </p:cNvPr>
          <p:cNvSpPr>
            <a:spLocks noChangeArrowheads="1"/>
          </p:cNvSpPr>
          <p:nvPr/>
        </p:nvSpPr>
        <p:spPr bwMode="auto">
          <a:xfrm>
            <a:off x="2895600" y="1524000"/>
            <a:ext cx="4572000" cy="4494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endParaRPr lang="fr-FR" altLang="en-US" sz="1800">
              <a:latin typeface="Arial" panose="020B0604020202020204" pitchFamily="34" charset="0"/>
            </a:endParaRPr>
          </a:p>
          <a:p>
            <a:pPr eaLnBrk="1" hangingPunct="1">
              <a:spcBef>
                <a:spcPct val="50000"/>
              </a:spcBef>
            </a:pPr>
            <a:r>
              <a:rPr lang="fr-FR" altLang="en-US" sz="1800">
                <a:latin typeface="Arial" panose="020B0604020202020204" pitchFamily="34" charset="0"/>
              </a:rPr>
              <a:t>&gt;&gt; format    long</a:t>
            </a:r>
          </a:p>
          <a:p>
            <a:pPr eaLnBrk="1" hangingPunct="1">
              <a:spcBef>
                <a:spcPct val="50000"/>
              </a:spcBef>
            </a:pPr>
            <a:r>
              <a:rPr lang="fr-FR" altLang="en-US" sz="1800">
                <a:latin typeface="Arial" panose="020B0604020202020204" pitchFamily="34" charset="0"/>
              </a:rPr>
              <a:t>&gt;&gt; t = linspace(0, 1, 500);</a:t>
            </a:r>
          </a:p>
          <a:p>
            <a:pPr eaLnBrk="1" hangingPunct="1">
              <a:spcBef>
                <a:spcPct val="50000"/>
              </a:spcBef>
            </a:pPr>
            <a:r>
              <a:rPr lang="fr-FR" altLang="en-US" sz="1800">
                <a:latin typeface="Arial" panose="020B0604020202020204" pitchFamily="34" charset="0"/>
              </a:rPr>
              <a:t>&gt;&gt; dt = t(2) -t(1)</a:t>
            </a:r>
          </a:p>
          <a:p>
            <a:pPr eaLnBrk="1" hangingPunct="1">
              <a:spcBef>
                <a:spcPct val="50000"/>
              </a:spcBef>
            </a:pPr>
            <a:endParaRPr lang="fr-FR" altLang="en-US" sz="1800">
              <a:latin typeface="Arial" panose="020B0604020202020204" pitchFamily="34" charset="0"/>
            </a:endParaRPr>
          </a:p>
          <a:p>
            <a:pPr eaLnBrk="1" hangingPunct="1">
              <a:spcBef>
                <a:spcPct val="50000"/>
              </a:spcBef>
            </a:pPr>
            <a:r>
              <a:rPr lang="fr-FR" altLang="en-US" sz="1800">
                <a:latin typeface="Arial" panose="020B0604020202020204" pitchFamily="34" charset="0"/>
              </a:rPr>
              <a:t>dt = 0.00200400801603</a:t>
            </a:r>
          </a:p>
          <a:p>
            <a:pPr eaLnBrk="1" hangingPunct="1">
              <a:spcBef>
                <a:spcPct val="50000"/>
              </a:spcBef>
            </a:pPr>
            <a:endParaRPr lang="fr-FR" altLang="en-US" sz="1800">
              <a:latin typeface="Arial" panose="020B0604020202020204" pitchFamily="34" charset="0"/>
            </a:endParaRPr>
          </a:p>
          <a:p>
            <a:pPr eaLnBrk="1" hangingPunct="1">
              <a:spcBef>
                <a:spcPct val="50000"/>
              </a:spcBef>
            </a:pPr>
            <a:r>
              <a:rPr lang="fr-FR" altLang="en-US" sz="1800">
                <a:latin typeface="Arial" panose="020B0604020202020204" pitchFamily="34" charset="0"/>
              </a:rPr>
              <a:t>&gt;&gt; t = s_space(0, 1, 500);</a:t>
            </a:r>
          </a:p>
          <a:p>
            <a:pPr eaLnBrk="1" hangingPunct="1">
              <a:spcBef>
                <a:spcPct val="50000"/>
              </a:spcBef>
            </a:pPr>
            <a:r>
              <a:rPr lang="fr-FR" altLang="en-US" sz="1800">
                <a:latin typeface="Arial" panose="020B0604020202020204" pitchFamily="34" charset="0"/>
              </a:rPr>
              <a:t>&gt;&gt; dt = t(2) -t(1)</a:t>
            </a:r>
          </a:p>
          <a:p>
            <a:pPr eaLnBrk="1" hangingPunct="1">
              <a:spcBef>
                <a:spcPct val="50000"/>
              </a:spcBef>
            </a:pPr>
            <a:endParaRPr lang="fr-FR" altLang="en-US" sz="1800">
              <a:latin typeface="Arial" panose="020B0604020202020204" pitchFamily="34" charset="0"/>
            </a:endParaRPr>
          </a:p>
          <a:p>
            <a:pPr eaLnBrk="1" hangingPunct="1">
              <a:spcBef>
                <a:spcPct val="50000"/>
              </a:spcBef>
            </a:pPr>
            <a:r>
              <a:rPr lang="fr-FR" altLang="en-US" sz="1800">
                <a:latin typeface="Arial" panose="020B0604020202020204" pitchFamily="34" charset="0"/>
              </a:rPr>
              <a:t>dt = 0.00200000000000</a:t>
            </a:r>
            <a:endParaRPr lang="en-US" altLang="en-US" sz="1800">
              <a:latin typeface="Arial" panose="020B0604020202020204"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4" name="Rectangle 4">
            <a:extLst>
              <a:ext uri="{FF2B5EF4-FFF2-40B4-BE49-F238E27FC236}">
                <a16:creationId xmlns:a16="http://schemas.microsoft.com/office/drawing/2014/main" id="{48BC1C01-6B56-4D28-AA40-E1D9A0006168}"/>
              </a:ext>
            </a:extLst>
          </p:cNvPr>
          <p:cNvSpPr>
            <a:spLocks noChangeArrowheads="1"/>
          </p:cNvSpPr>
          <p:nvPr/>
        </p:nvSpPr>
        <p:spPr bwMode="auto">
          <a:xfrm>
            <a:off x="457200" y="533400"/>
            <a:ext cx="8229600" cy="3527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800"/>
              <a:t>function  y = s_space(xstart, xend, num)</a:t>
            </a:r>
          </a:p>
          <a:p>
            <a:r>
              <a:rPr lang="en-US" altLang="en-US" sz="1800"/>
              <a:t>% S_SPACE(XSTART,XEND, NUM) generates num evenly spaced sampled</a:t>
            </a:r>
          </a:p>
          <a:p>
            <a:r>
              <a:rPr lang="en-US" altLang="en-US" sz="1800"/>
              <a:t>% values from xstart to (xend - dx), where dx is the sample </a:t>
            </a:r>
          </a:p>
          <a:p>
            <a:r>
              <a:rPr lang="en-US" altLang="en-US" sz="1800"/>
              <a:t>% spacing. This is useful in FFT analysis where we generate</a:t>
            </a:r>
          </a:p>
          <a:p>
            <a:r>
              <a:rPr lang="en-US" altLang="en-US" sz="1800"/>
              <a:t>% sampled periodic functions. Example: generate 1000</a:t>
            </a:r>
          </a:p>
          <a:p>
            <a:r>
              <a:rPr lang="en-US" altLang="en-US" sz="1800"/>
              <a:t>% sampled frequencies from 0 to 100MHz via f =s_space(0,100,1000);</a:t>
            </a:r>
          </a:p>
          <a:p>
            <a:r>
              <a:rPr lang="en-US" altLang="en-US" sz="1800"/>
              <a:t>% In this case the last value of f will be 99.9 MHz and the </a:t>
            </a:r>
          </a:p>
          <a:p>
            <a:r>
              <a:rPr lang="en-US" altLang="en-US" sz="1800"/>
              <a:t>% sampling interval will be 100/1000 =0.1 MHz.</a:t>
            </a:r>
          </a:p>
          <a:p>
            <a:pPr>
              <a:spcBef>
                <a:spcPct val="50000"/>
              </a:spcBef>
            </a:pPr>
            <a:endParaRPr lang="en-US" altLang="en-US" sz="1800"/>
          </a:p>
          <a:p>
            <a:pPr>
              <a:spcBef>
                <a:spcPct val="50000"/>
              </a:spcBef>
            </a:pPr>
            <a:r>
              <a:rPr lang="en-US" altLang="en-US" sz="1800"/>
              <a:t>ye =linspace(xstart, xend, num+1);</a:t>
            </a:r>
          </a:p>
          <a:p>
            <a:pPr>
              <a:spcBef>
                <a:spcPct val="50000"/>
              </a:spcBef>
            </a:pPr>
            <a:r>
              <a:rPr lang="en-US" altLang="en-US" sz="1800"/>
              <a:t>y=ye(1:num);</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
            <a:extLst>
              <a:ext uri="{FF2B5EF4-FFF2-40B4-BE49-F238E27FC236}">
                <a16:creationId xmlns:a16="http://schemas.microsoft.com/office/drawing/2014/main" id="{F14CCD23-4FF5-485C-9920-008AEB90086A}"/>
              </a:ext>
            </a:extLst>
          </p:cNvPr>
          <p:cNvSpPr>
            <a:spLocks noChangeArrowheads="1"/>
          </p:cNvSpPr>
          <p:nvPr/>
        </p:nvSpPr>
        <p:spPr bwMode="auto">
          <a:xfrm>
            <a:off x="381000" y="609600"/>
            <a:ext cx="4572000" cy="5908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400" dirty="0"/>
              <a:t>&gt;&gt; load FBH_flaw_n8 </a:t>
            </a:r>
          </a:p>
          <a:p>
            <a:pPr eaLnBrk="1" hangingPunct="1"/>
            <a:r>
              <a:rPr lang="en-US" altLang="en-US" sz="1400" dirty="0"/>
              <a:t>&gt;&gt; size(</a:t>
            </a:r>
            <a:r>
              <a:rPr lang="en-US" altLang="en-US" sz="1400" dirty="0" err="1"/>
              <a:t>texp</a:t>
            </a:r>
            <a:r>
              <a:rPr lang="en-US" altLang="en-US" sz="1400" dirty="0"/>
              <a:t>)</a:t>
            </a:r>
          </a:p>
          <a:p>
            <a:pPr eaLnBrk="1" hangingPunct="1"/>
            <a:endParaRPr lang="en-US" altLang="en-US" sz="1400" dirty="0"/>
          </a:p>
          <a:p>
            <a:pPr eaLnBrk="1" hangingPunct="1"/>
            <a:r>
              <a:rPr lang="en-US" altLang="en-US" sz="1400" dirty="0" err="1"/>
              <a:t>ans</a:t>
            </a:r>
            <a:r>
              <a:rPr lang="en-US" altLang="en-US" sz="1400" dirty="0"/>
              <a:t> =</a:t>
            </a:r>
          </a:p>
          <a:p>
            <a:pPr eaLnBrk="1" hangingPunct="1"/>
            <a:r>
              <a:rPr lang="en-US" altLang="en-US" sz="1400" dirty="0"/>
              <a:t>         1        1000</a:t>
            </a:r>
          </a:p>
          <a:p>
            <a:pPr eaLnBrk="1" hangingPunct="1"/>
            <a:endParaRPr lang="en-US" altLang="en-US" sz="1400" dirty="0"/>
          </a:p>
          <a:p>
            <a:pPr eaLnBrk="1" hangingPunct="1"/>
            <a:r>
              <a:rPr lang="en-US" altLang="en-US" sz="1400" dirty="0"/>
              <a:t>&gt;&gt; size(</a:t>
            </a:r>
            <a:r>
              <a:rPr lang="en-US" altLang="en-US" sz="1400" dirty="0" err="1"/>
              <a:t>vexp</a:t>
            </a:r>
            <a:r>
              <a:rPr lang="en-US" altLang="en-US" sz="1400" dirty="0"/>
              <a:t>)</a:t>
            </a:r>
          </a:p>
          <a:p>
            <a:pPr eaLnBrk="1" hangingPunct="1"/>
            <a:endParaRPr lang="en-US" altLang="en-US" sz="1400" dirty="0"/>
          </a:p>
          <a:p>
            <a:pPr eaLnBrk="1" hangingPunct="1"/>
            <a:r>
              <a:rPr lang="en-US" altLang="en-US" sz="1400" dirty="0" err="1"/>
              <a:t>ans</a:t>
            </a:r>
            <a:r>
              <a:rPr lang="en-US" altLang="en-US" sz="1400" dirty="0"/>
              <a:t> =</a:t>
            </a:r>
          </a:p>
          <a:p>
            <a:pPr eaLnBrk="1" hangingPunct="1"/>
            <a:r>
              <a:rPr lang="en-US" altLang="en-US" sz="1400" dirty="0"/>
              <a:t>       1        1000</a:t>
            </a:r>
          </a:p>
          <a:p>
            <a:pPr eaLnBrk="1" hangingPunct="1"/>
            <a:r>
              <a:rPr lang="en-US" altLang="en-US" sz="1400" dirty="0"/>
              <a:t>&gt;&gt; plot(</a:t>
            </a:r>
            <a:r>
              <a:rPr lang="en-US" altLang="en-US" sz="1400" dirty="0" err="1"/>
              <a:t>texp</a:t>
            </a:r>
            <a:r>
              <a:rPr lang="en-US" altLang="en-US" sz="1400" dirty="0"/>
              <a:t>, </a:t>
            </a:r>
            <a:r>
              <a:rPr lang="en-US" altLang="en-US" sz="1400" dirty="0" err="1"/>
              <a:t>vexp</a:t>
            </a:r>
            <a:r>
              <a:rPr lang="en-US" altLang="en-US" sz="1400" dirty="0"/>
              <a:t>)</a:t>
            </a:r>
          </a:p>
          <a:p>
            <a:pPr eaLnBrk="1" hangingPunct="1"/>
            <a:r>
              <a:rPr lang="en-US" altLang="en-US" sz="1400" dirty="0"/>
              <a:t>&gt;&gt; dt = </a:t>
            </a:r>
            <a:r>
              <a:rPr lang="en-US" altLang="en-US" sz="1400" dirty="0" err="1"/>
              <a:t>texp</a:t>
            </a:r>
            <a:r>
              <a:rPr lang="en-US" altLang="en-US" sz="1400" dirty="0"/>
              <a:t>(2) - </a:t>
            </a:r>
            <a:r>
              <a:rPr lang="en-US" altLang="en-US" sz="1400" dirty="0" err="1"/>
              <a:t>texp</a:t>
            </a:r>
            <a:r>
              <a:rPr lang="en-US" altLang="en-US" sz="1400" dirty="0"/>
              <a:t>(1)</a:t>
            </a:r>
          </a:p>
          <a:p>
            <a:pPr eaLnBrk="1" hangingPunct="1"/>
            <a:endParaRPr lang="en-US" altLang="en-US" sz="1400" dirty="0"/>
          </a:p>
          <a:p>
            <a:pPr eaLnBrk="1" hangingPunct="1"/>
            <a:r>
              <a:rPr lang="en-US" altLang="en-US" sz="1400" dirty="0"/>
              <a:t>dt =</a:t>
            </a:r>
          </a:p>
          <a:p>
            <a:pPr eaLnBrk="1" hangingPunct="1"/>
            <a:endParaRPr lang="en-US" altLang="en-US" sz="1400" dirty="0"/>
          </a:p>
          <a:p>
            <a:pPr eaLnBrk="1" hangingPunct="1"/>
            <a:r>
              <a:rPr lang="en-US" altLang="en-US" sz="1400" dirty="0"/>
              <a:t>    0.0100</a:t>
            </a:r>
          </a:p>
          <a:p>
            <a:pPr eaLnBrk="1" hangingPunct="1"/>
            <a:endParaRPr lang="en-US" altLang="en-US" sz="1400" dirty="0"/>
          </a:p>
          <a:p>
            <a:pPr eaLnBrk="1" hangingPunct="1"/>
            <a:r>
              <a:rPr lang="en-US" altLang="en-US" sz="1400" dirty="0"/>
              <a:t>&gt;&gt; fs = 1/dt</a:t>
            </a:r>
          </a:p>
          <a:p>
            <a:pPr eaLnBrk="1" hangingPunct="1"/>
            <a:endParaRPr lang="en-US" altLang="en-US" sz="1400" dirty="0"/>
          </a:p>
          <a:p>
            <a:pPr eaLnBrk="1" hangingPunct="1"/>
            <a:r>
              <a:rPr lang="en-US" altLang="en-US" sz="1400" dirty="0"/>
              <a:t>fs =</a:t>
            </a:r>
          </a:p>
          <a:p>
            <a:pPr eaLnBrk="1" hangingPunct="1"/>
            <a:endParaRPr lang="en-US" altLang="en-US" sz="1400" dirty="0"/>
          </a:p>
          <a:p>
            <a:pPr eaLnBrk="1" hangingPunct="1"/>
            <a:r>
              <a:rPr lang="en-US" altLang="en-US" sz="1400" dirty="0"/>
              <a:t>  100.0000</a:t>
            </a:r>
          </a:p>
          <a:p>
            <a:pPr eaLnBrk="1" hangingPunct="1"/>
            <a:endParaRPr lang="en-US" altLang="en-US" sz="1400" dirty="0"/>
          </a:p>
          <a:p>
            <a:pPr eaLnBrk="1" hangingPunct="1"/>
            <a:r>
              <a:rPr lang="en-US" altLang="en-US" sz="1400" dirty="0"/>
              <a:t>&gt;&gt; </a:t>
            </a:r>
            <a:r>
              <a:rPr lang="en-US" altLang="en-US" sz="1400" dirty="0" err="1"/>
              <a:t>vf</a:t>
            </a:r>
            <a:r>
              <a:rPr lang="en-US" altLang="en-US" sz="1400" dirty="0"/>
              <a:t> = </a:t>
            </a:r>
            <a:r>
              <a:rPr lang="en-US" altLang="en-US" sz="1400" dirty="0" err="1"/>
              <a:t>FourierT</a:t>
            </a:r>
            <a:r>
              <a:rPr lang="en-US" altLang="en-US" sz="1400" dirty="0"/>
              <a:t>(</a:t>
            </a:r>
            <a:r>
              <a:rPr lang="en-US" altLang="en-US" sz="1400" dirty="0" err="1"/>
              <a:t>vexp</a:t>
            </a:r>
            <a:r>
              <a:rPr lang="en-US" altLang="en-US" sz="1400" dirty="0"/>
              <a:t>, dt);</a:t>
            </a:r>
          </a:p>
          <a:p>
            <a:pPr eaLnBrk="1" hangingPunct="1"/>
            <a:r>
              <a:rPr lang="en-US" altLang="en-US" sz="1400" dirty="0"/>
              <a:t>&gt;&gt; f = </a:t>
            </a:r>
            <a:r>
              <a:rPr lang="en-US" altLang="en-US" sz="1400" dirty="0" err="1"/>
              <a:t>s_space</a:t>
            </a:r>
            <a:r>
              <a:rPr lang="en-US" altLang="en-US" sz="1400" dirty="0"/>
              <a:t>(0, fs, 1000);</a:t>
            </a:r>
          </a:p>
          <a:p>
            <a:pPr eaLnBrk="1" hangingPunct="1"/>
            <a:r>
              <a:rPr lang="en-US" altLang="en-US" sz="1400" dirty="0"/>
              <a:t>&gt;&gt; plot(f, abs(</a:t>
            </a:r>
            <a:r>
              <a:rPr lang="en-US" altLang="en-US" sz="1400" dirty="0" err="1"/>
              <a:t>vf</a:t>
            </a:r>
            <a:r>
              <a:rPr lang="en-US" altLang="en-US" sz="1400" dirty="0"/>
              <a:t>))</a:t>
            </a:r>
          </a:p>
        </p:txBody>
      </p:sp>
      <p:grpSp>
        <p:nvGrpSpPr>
          <p:cNvPr id="18435" name="Group 147">
            <a:extLst>
              <a:ext uri="{FF2B5EF4-FFF2-40B4-BE49-F238E27FC236}">
                <a16:creationId xmlns:a16="http://schemas.microsoft.com/office/drawing/2014/main" id="{0213AC02-DF27-4964-A179-2342658801FB}"/>
              </a:ext>
            </a:extLst>
          </p:cNvPr>
          <p:cNvGrpSpPr>
            <a:grpSpLocks/>
          </p:cNvGrpSpPr>
          <p:nvPr/>
        </p:nvGrpSpPr>
        <p:grpSpPr bwMode="auto">
          <a:xfrm>
            <a:off x="3608388" y="566738"/>
            <a:ext cx="3786187" cy="2878137"/>
            <a:chOff x="3608388" y="566738"/>
            <a:chExt cx="3786188" cy="2878137"/>
          </a:xfrm>
        </p:grpSpPr>
        <p:sp>
          <p:nvSpPr>
            <p:cNvPr id="18513" name="Rectangle 7">
              <a:extLst>
                <a:ext uri="{FF2B5EF4-FFF2-40B4-BE49-F238E27FC236}">
                  <a16:creationId xmlns:a16="http://schemas.microsoft.com/office/drawing/2014/main" id="{CE84194E-63E5-41E3-95D3-A8F266766DB5}"/>
                </a:ext>
              </a:extLst>
            </p:cNvPr>
            <p:cNvSpPr>
              <a:spLocks noChangeArrowheads="1"/>
            </p:cNvSpPr>
            <p:nvPr/>
          </p:nvSpPr>
          <p:spPr bwMode="auto">
            <a:xfrm>
              <a:off x="3919538" y="628650"/>
              <a:ext cx="3365500" cy="2652713"/>
            </a:xfrm>
            <a:prstGeom prst="rect">
              <a:avLst/>
            </a:prstGeom>
            <a:noFill/>
            <a:ln w="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18514" name="Line 8">
              <a:extLst>
                <a:ext uri="{FF2B5EF4-FFF2-40B4-BE49-F238E27FC236}">
                  <a16:creationId xmlns:a16="http://schemas.microsoft.com/office/drawing/2014/main" id="{085FC9CE-5F31-4B39-9446-6E5BBA8939C1}"/>
                </a:ext>
              </a:extLst>
            </p:cNvPr>
            <p:cNvSpPr>
              <a:spLocks noChangeShapeType="1"/>
            </p:cNvSpPr>
            <p:nvPr/>
          </p:nvSpPr>
          <p:spPr bwMode="auto">
            <a:xfrm>
              <a:off x="3919538" y="628650"/>
              <a:ext cx="33655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515" name="Line 9">
              <a:extLst>
                <a:ext uri="{FF2B5EF4-FFF2-40B4-BE49-F238E27FC236}">
                  <a16:creationId xmlns:a16="http://schemas.microsoft.com/office/drawing/2014/main" id="{3F669F5A-7617-48B5-956B-58401CB70054}"/>
                </a:ext>
              </a:extLst>
            </p:cNvPr>
            <p:cNvSpPr>
              <a:spLocks noChangeShapeType="1"/>
            </p:cNvSpPr>
            <p:nvPr/>
          </p:nvSpPr>
          <p:spPr bwMode="auto">
            <a:xfrm>
              <a:off x="3919538" y="3281363"/>
              <a:ext cx="33655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516" name="Line 10">
              <a:extLst>
                <a:ext uri="{FF2B5EF4-FFF2-40B4-BE49-F238E27FC236}">
                  <a16:creationId xmlns:a16="http://schemas.microsoft.com/office/drawing/2014/main" id="{32FA4190-D903-40A9-8386-583E41F9C5F8}"/>
                </a:ext>
              </a:extLst>
            </p:cNvPr>
            <p:cNvSpPr>
              <a:spLocks noChangeShapeType="1"/>
            </p:cNvSpPr>
            <p:nvPr/>
          </p:nvSpPr>
          <p:spPr bwMode="auto">
            <a:xfrm flipV="1">
              <a:off x="7285038" y="628650"/>
              <a:ext cx="1588" cy="26527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517" name="Line 11">
              <a:extLst>
                <a:ext uri="{FF2B5EF4-FFF2-40B4-BE49-F238E27FC236}">
                  <a16:creationId xmlns:a16="http://schemas.microsoft.com/office/drawing/2014/main" id="{6AA3559C-6965-4E59-84A5-E42B23322257}"/>
                </a:ext>
              </a:extLst>
            </p:cNvPr>
            <p:cNvSpPr>
              <a:spLocks noChangeShapeType="1"/>
            </p:cNvSpPr>
            <p:nvPr/>
          </p:nvSpPr>
          <p:spPr bwMode="auto">
            <a:xfrm flipV="1">
              <a:off x="3919538" y="628650"/>
              <a:ext cx="1588" cy="26527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518" name="Line 12">
              <a:extLst>
                <a:ext uri="{FF2B5EF4-FFF2-40B4-BE49-F238E27FC236}">
                  <a16:creationId xmlns:a16="http://schemas.microsoft.com/office/drawing/2014/main" id="{DEC29ACE-3DC5-48ED-BD2B-6F7CB48AE388}"/>
                </a:ext>
              </a:extLst>
            </p:cNvPr>
            <p:cNvSpPr>
              <a:spLocks noChangeShapeType="1"/>
            </p:cNvSpPr>
            <p:nvPr/>
          </p:nvSpPr>
          <p:spPr bwMode="auto">
            <a:xfrm>
              <a:off x="3919538" y="3281363"/>
              <a:ext cx="33655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519" name="Line 13">
              <a:extLst>
                <a:ext uri="{FF2B5EF4-FFF2-40B4-BE49-F238E27FC236}">
                  <a16:creationId xmlns:a16="http://schemas.microsoft.com/office/drawing/2014/main" id="{212C3FE4-7358-4F01-A5CF-C15F1AAF2DD8}"/>
                </a:ext>
              </a:extLst>
            </p:cNvPr>
            <p:cNvSpPr>
              <a:spLocks noChangeShapeType="1"/>
            </p:cNvSpPr>
            <p:nvPr/>
          </p:nvSpPr>
          <p:spPr bwMode="auto">
            <a:xfrm flipV="1">
              <a:off x="3919538" y="628650"/>
              <a:ext cx="1588" cy="26527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520" name="Line 14">
              <a:extLst>
                <a:ext uri="{FF2B5EF4-FFF2-40B4-BE49-F238E27FC236}">
                  <a16:creationId xmlns:a16="http://schemas.microsoft.com/office/drawing/2014/main" id="{C7723E68-352A-407B-A77A-E39500FC3EBA}"/>
                </a:ext>
              </a:extLst>
            </p:cNvPr>
            <p:cNvSpPr>
              <a:spLocks noChangeShapeType="1"/>
            </p:cNvSpPr>
            <p:nvPr/>
          </p:nvSpPr>
          <p:spPr bwMode="auto">
            <a:xfrm flipV="1">
              <a:off x="3919538" y="3243263"/>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521" name="Line 15">
              <a:extLst>
                <a:ext uri="{FF2B5EF4-FFF2-40B4-BE49-F238E27FC236}">
                  <a16:creationId xmlns:a16="http://schemas.microsoft.com/office/drawing/2014/main" id="{21463AA4-085B-451E-9C95-6C6C3109B20A}"/>
                </a:ext>
              </a:extLst>
            </p:cNvPr>
            <p:cNvSpPr>
              <a:spLocks noChangeShapeType="1"/>
            </p:cNvSpPr>
            <p:nvPr/>
          </p:nvSpPr>
          <p:spPr bwMode="auto">
            <a:xfrm>
              <a:off x="3919538" y="628650"/>
              <a:ext cx="1588" cy="317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522" name="Rectangle 16">
              <a:extLst>
                <a:ext uri="{FF2B5EF4-FFF2-40B4-BE49-F238E27FC236}">
                  <a16:creationId xmlns:a16="http://schemas.microsoft.com/office/drawing/2014/main" id="{398AA419-1453-4688-B499-64FEAC1CF1B7}"/>
                </a:ext>
              </a:extLst>
            </p:cNvPr>
            <p:cNvSpPr>
              <a:spLocks noChangeArrowheads="1"/>
            </p:cNvSpPr>
            <p:nvPr/>
          </p:nvSpPr>
          <p:spPr bwMode="auto">
            <a:xfrm>
              <a:off x="3863975" y="3305175"/>
              <a:ext cx="163513" cy="13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800">
                  <a:solidFill>
                    <a:srgbClr val="000000"/>
                  </a:solidFill>
                  <a:latin typeface="Helvetica" panose="020B0604020202020204" pitchFamily="34" charset="0"/>
                </a:rPr>
                <a:t>72</a:t>
              </a:r>
              <a:endParaRPr lang="en-US" altLang="en-US"/>
            </a:p>
          </p:txBody>
        </p:sp>
        <p:sp>
          <p:nvSpPr>
            <p:cNvPr id="18523" name="Line 17">
              <a:extLst>
                <a:ext uri="{FF2B5EF4-FFF2-40B4-BE49-F238E27FC236}">
                  <a16:creationId xmlns:a16="http://schemas.microsoft.com/office/drawing/2014/main" id="{3FB6B25B-44D0-40CD-8A68-0836E292CA64}"/>
                </a:ext>
              </a:extLst>
            </p:cNvPr>
            <p:cNvSpPr>
              <a:spLocks noChangeShapeType="1"/>
            </p:cNvSpPr>
            <p:nvPr/>
          </p:nvSpPr>
          <p:spPr bwMode="auto">
            <a:xfrm flipV="1">
              <a:off x="4476750" y="3243263"/>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524" name="Line 18">
              <a:extLst>
                <a:ext uri="{FF2B5EF4-FFF2-40B4-BE49-F238E27FC236}">
                  <a16:creationId xmlns:a16="http://schemas.microsoft.com/office/drawing/2014/main" id="{EA90977A-3462-4DB8-A6A1-9F30DD042BD8}"/>
                </a:ext>
              </a:extLst>
            </p:cNvPr>
            <p:cNvSpPr>
              <a:spLocks noChangeShapeType="1"/>
            </p:cNvSpPr>
            <p:nvPr/>
          </p:nvSpPr>
          <p:spPr bwMode="auto">
            <a:xfrm>
              <a:off x="4476750" y="628650"/>
              <a:ext cx="1588" cy="317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525" name="Rectangle 19">
              <a:extLst>
                <a:ext uri="{FF2B5EF4-FFF2-40B4-BE49-F238E27FC236}">
                  <a16:creationId xmlns:a16="http://schemas.microsoft.com/office/drawing/2014/main" id="{FFF82AD7-43C3-4A36-871F-C26599E4A725}"/>
                </a:ext>
              </a:extLst>
            </p:cNvPr>
            <p:cNvSpPr>
              <a:spLocks noChangeArrowheads="1"/>
            </p:cNvSpPr>
            <p:nvPr/>
          </p:nvSpPr>
          <p:spPr bwMode="auto">
            <a:xfrm>
              <a:off x="4422775" y="3305175"/>
              <a:ext cx="163513" cy="13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800">
                  <a:solidFill>
                    <a:srgbClr val="000000"/>
                  </a:solidFill>
                  <a:latin typeface="Helvetica" panose="020B0604020202020204" pitchFamily="34" charset="0"/>
                </a:rPr>
                <a:t>74</a:t>
              </a:r>
              <a:endParaRPr lang="en-US" altLang="en-US"/>
            </a:p>
          </p:txBody>
        </p:sp>
        <p:sp>
          <p:nvSpPr>
            <p:cNvPr id="18526" name="Line 20">
              <a:extLst>
                <a:ext uri="{FF2B5EF4-FFF2-40B4-BE49-F238E27FC236}">
                  <a16:creationId xmlns:a16="http://schemas.microsoft.com/office/drawing/2014/main" id="{8B6684FC-7BD7-4F3D-8B4D-C8127750345B}"/>
                </a:ext>
              </a:extLst>
            </p:cNvPr>
            <p:cNvSpPr>
              <a:spLocks noChangeShapeType="1"/>
            </p:cNvSpPr>
            <p:nvPr/>
          </p:nvSpPr>
          <p:spPr bwMode="auto">
            <a:xfrm flipV="1">
              <a:off x="5035550" y="3243263"/>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527" name="Line 21">
              <a:extLst>
                <a:ext uri="{FF2B5EF4-FFF2-40B4-BE49-F238E27FC236}">
                  <a16:creationId xmlns:a16="http://schemas.microsoft.com/office/drawing/2014/main" id="{A1DF34A4-6874-4E4E-8868-1923154C6CD9}"/>
                </a:ext>
              </a:extLst>
            </p:cNvPr>
            <p:cNvSpPr>
              <a:spLocks noChangeShapeType="1"/>
            </p:cNvSpPr>
            <p:nvPr/>
          </p:nvSpPr>
          <p:spPr bwMode="auto">
            <a:xfrm>
              <a:off x="5035550" y="628650"/>
              <a:ext cx="1588" cy="317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528" name="Rectangle 22">
              <a:extLst>
                <a:ext uri="{FF2B5EF4-FFF2-40B4-BE49-F238E27FC236}">
                  <a16:creationId xmlns:a16="http://schemas.microsoft.com/office/drawing/2014/main" id="{EFC7D181-23A1-4222-B304-20D7632F69E2}"/>
                </a:ext>
              </a:extLst>
            </p:cNvPr>
            <p:cNvSpPr>
              <a:spLocks noChangeArrowheads="1"/>
            </p:cNvSpPr>
            <p:nvPr/>
          </p:nvSpPr>
          <p:spPr bwMode="auto">
            <a:xfrm>
              <a:off x="4981575" y="3305175"/>
              <a:ext cx="163513" cy="13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800">
                  <a:solidFill>
                    <a:srgbClr val="000000"/>
                  </a:solidFill>
                  <a:latin typeface="Helvetica" panose="020B0604020202020204" pitchFamily="34" charset="0"/>
                </a:rPr>
                <a:t>76</a:t>
              </a:r>
              <a:endParaRPr lang="en-US" altLang="en-US"/>
            </a:p>
          </p:txBody>
        </p:sp>
        <p:sp>
          <p:nvSpPr>
            <p:cNvPr id="18529" name="Line 23">
              <a:extLst>
                <a:ext uri="{FF2B5EF4-FFF2-40B4-BE49-F238E27FC236}">
                  <a16:creationId xmlns:a16="http://schemas.microsoft.com/office/drawing/2014/main" id="{88CA943A-FDC8-429D-A7D5-07E62AF3B743}"/>
                </a:ext>
              </a:extLst>
            </p:cNvPr>
            <p:cNvSpPr>
              <a:spLocks noChangeShapeType="1"/>
            </p:cNvSpPr>
            <p:nvPr/>
          </p:nvSpPr>
          <p:spPr bwMode="auto">
            <a:xfrm flipV="1">
              <a:off x="5602288" y="3243263"/>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530" name="Line 24">
              <a:extLst>
                <a:ext uri="{FF2B5EF4-FFF2-40B4-BE49-F238E27FC236}">
                  <a16:creationId xmlns:a16="http://schemas.microsoft.com/office/drawing/2014/main" id="{98F446C7-94C7-4F9D-9B04-67605445DCEA}"/>
                </a:ext>
              </a:extLst>
            </p:cNvPr>
            <p:cNvSpPr>
              <a:spLocks noChangeShapeType="1"/>
            </p:cNvSpPr>
            <p:nvPr/>
          </p:nvSpPr>
          <p:spPr bwMode="auto">
            <a:xfrm>
              <a:off x="5602288" y="628650"/>
              <a:ext cx="1588" cy="317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531" name="Rectangle 25">
              <a:extLst>
                <a:ext uri="{FF2B5EF4-FFF2-40B4-BE49-F238E27FC236}">
                  <a16:creationId xmlns:a16="http://schemas.microsoft.com/office/drawing/2014/main" id="{775930E7-80A3-4188-BE09-F1C050A7A774}"/>
                </a:ext>
              </a:extLst>
            </p:cNvPr>
            <p:cNvSpPr>
              <a:spLocks noChangeArrowheads="1"/>
            </p:cNvSpPr>
            <p:nvPr/>
          </p:nvSpPr>
          <p:spPr bwMode="auto">
            <a:xfrm>
              <a:off x="5548313" y="3305175"/>
              <a:ext cx="163513" cy="13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800">
                  <a:solidFill>
                    <a:srgbClr val="000000"/>
                  </a:solidFill>
                  <a:latin typeface="Helvetica" panose="020B0604020202020204" pitchFamily="34" charset="0"/>
                </a:rPr>
                <a:t>78</a:t>
              </a:r>
              <a:endParaRPr lang="en-US" altLang="en-US"/>
            </a:p>
          </p:txBody>
        </p:sp>
        <p:sp>
          <p:nvSpPr>
            <p:cNvPr id="18532" name="Line 26">
              <a:extLst>
                <a:ext uri="{FF2B5EF4-FFF2-40B4-BE49-F238E27FC236}">
                  <a16:creationId xmlns:a16="http://schemas.microsoft.com/office/drawing/2014/main" id="{88174483-F354-4360-B06C-45CA2B1F5705}"/>
                </a:ext>
              </a:extLst>
            </p:cNvPr>
            <p:cNvSpPr>
              <a:spLocks noChangeShapeType="1"/>
            </p:cNvSpPr>
            <p:nvPr/>
          </p:nvSpPr>
          <p:spPr bwMode="auto">
            <a:xfrm flipV="1">
              <a:off x="6161088" y="3243263"/>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533" name="Line 27">
              <a:extLst>
                <a:ext uri="{FF2B5EF4-FFF2-40B4-BE49-F238E27FC236}">
                  <a16:creationId xmlns:a16="http://schemas.microsoft.com/office/drawing/2014/main" id="{B190F39D-2D32-41E2-8B11-32E6BEC66224}"/>
                </a:ext>
              </a:extLst>
            </p:cNvPr>
            <p:cNvSpPr>
              <a:spLocks noChangeShapeType="1"/>
            </p:cNvSpPr>
            <p:nvPr/>
          </p:nvSpPr>
          <p:spPr bwMode="auto">
            <a:xfrm>
              <a:off x="6161088" y="628650"/>
              <a:ext cx="1588" cy="317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534" name="Rectangle 28">
              <a:extLst>
                <a:ext uri="{FF2B5EF4-FFF2-40B4-BE49-F238E27FC236}">
                  <a16:creationId xmlns:a16="http://schemas.microsoft.com/office/drawing/2014/main" id="{F2223785-A0E2-4B18-855F-F5E111BE184C}"/>
                </a:ext>
              </a:extLst>
            </p:cNvPr>
            <p:cNvSpPr>
              <a:spLocks noChangeArrowheads="1"/>
            </p:cNvSpPr>
            <p:nvPr/>
          </p:nvSpPr>
          <p:spPr bwMode="auto">
            <a:xfrm>
              <a:off x="6105525" y="3305175"/>
              <a:ext cx="163513" cy="13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800">
                  <a:solidFill>
                    <a:srgbClr val="000000"/>
                  </a:solidFill>
                  <a:latin typeface="Helvetica" panose="020B0604020202020204" pitchFamily="34" charset="0"/>
                </a:rPr>
                <a:t>80</a:t>
              </a:r>
              <a:endParaRPr lang="en-US" altLang="en-US"/>
            </a:p>
          </p:txBody>
        </p:sp>
        <p:sp>
          <p:nvSpPr>
            <p:cNvPr id="18535" name="Line 29">
              <a:extLst>
                <a:ext uri="{FF2B5EF4-FFF2-40B4-BE49-F238E27FC236}">
                  <a16:creationId xmlns:a16="http://schemas.microsoft.com/office/drawing/2014/main" id="{FB252A54-C541-4B6C-B9D4-7811A9793BE9}"/>
                </a:ext>
              </a:extLst>
            </p:cNvPr>
            <p:cNvSpPr>
              <a:spLocks noChangeShapeType="1"/>
            </p:cNvSpPr>
            <p:nvPr/>
          </p:nvSpPr>
          <p:spPr bwMode="auto">
            <a:xfrm flipV="1">
              <a:off x="6718300" y="3243263"/>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536" name="Line 30">
              <a:extLst>
                <a:ext uri="{FF2B5EF4-FFF2-40B4-BE49-F238E27FC236}">
                  <a16:creationId xmlns:a16="http://schemas.microsoft.com/office/drawing/2014/main" id="{1A2C5E66-A396-49CF-AB03-0F19E2E3F1A5}"/>
                </a:ext>
              </a:extLst>
            </p:cNvPr>
            <p:cNvSpPr>
              <a:spLocks noChangeShapeType="1"/>
            </p:cNvSpPr>
            <p:nvPr/>
          </p:nvSpPr>
          <p:spPr bwMode="auto">
            <a:xfrm>
              <a:off x="6718300" y="628650"/>
              <a:ext cx="1588" cy="317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537" name="Rectangle 31">
              <a:extLst>
                <a:ext uri="{FF2B5EF4-FFF2-40B4-BE49-F238E27FC236}">
                  <a16:creationId xmlns:a16="http://schemas.microsoft.com/office/drawing/2014/main" id="{BA941304-85E3-4DC9-88AA-CFF24220FEC5}"/>
                </a:ext>
              </a:extLst>
            </p:cNvPr>
            <p:cNvSpPr>
              <a:spLocks noChangeArrowheads="1"/>
            </p:cNvSpPr>
            <p:nvPr/>
          </p:nvSpPr>
          <p:spPr bwMode="auto">
            <a:xfrm>
              <a:off x="6664325" y="3305175"/>
              <a:ext cx="163513" cy="13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800">
                  <a:solidFill>
                    <a:srgbClr val="000000"/>
                  </a:solidFill>
                  <a:latin typeface="Helvetica" panose="020B0604020202020204" pitchFamily="34" charset="0"/>
                </a:rPr>
                <a:t>82</a:t>
              </a:r>
              <a:endParaRPr lang="en-US" altLang="en-US"/>
            </a:p>
          </p:txBody>
        </p:sp>
        <p:sp>
          <p:nvSpPr>
            <p:cNvPr id="18538" name="Line 32">
              <a:extLst>
                <a:ext uri="{FF2B5EF4-FFF2-40B4-BE49-F238E27FC236}">
                  <a16:creationId xmlns:a16="http://schemas.microsoft.com/office/drawing/2014/main" id="{4FBF1ACC-9DC7-445D-B497-BB4CF3A08392}"/>
                </a:ext>
              </a:extLst>
            </p:cNvPr>
            <p:cNvSpPr>
              <a:spLocks noChangeShapeType="1"/>
            </p:cNvSpPr>
            <p:nvPr/>
          </p:nvSpPr>
          <p:spPr bwMode="auto">
            <a:xfrm flipV="1">
              <a:off x="7285038" y="3243263"/>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539" name="Line 33">
              <a:extLst>
                <a:ext uri="{FF2B5EF4-FFF2-40B4-BE49-F238E27FC236}">
                  <a16:creationId xmlns:a16="http://schemas.microsoft.com/office/drawing/2014/main" id="{CBAEDB64-0B02-435F-88DD-1A0365D5A8EA}"/>
                </a:ext>
              </a:extLst>
            </p:cNvPr>
            <p:cNvSpPr>
              <a:spLocks noChangeShapeType="1"/>
            </p:cNvSpPr>
            <p:nvPr/>
          </p:nvSpPr>
          <p:spPr bwMode="auto">
            <a:xfrm>
              <a:off x="7285038" y="628650"/>
              <a:ext cx="1588" cy="317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540" name="Rectangle 34">
              <a:extLst>
                <a:ext uri="{FF2B5EF4-FFF2-40B4-BE49-F238E27FC236}">
                  <a16:creationId xmlns:a16="http://schemas.microsoft.com/office/drawing/2014/main" id="{0B18FF64-6F68-451B-919E-9B10ED529825}"/>
                </a:ext>
              </a:extLst>
            </p:cNvPr>
            <p:cNvSpPr>
              <a:spLocks noChangeArrowheads="1"/>
            </p:cNvSpPr>
            <p:nvPr/>
          </p:nvSpPr>
          <p:spPr bwMode="auto">
            <a:xfrm>
              <a:off x="7231063" y="3305175"/>
              <a:ext cx="163513" cy="13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800">
                  <a:solidFill>
                    <a:srgbClr val="000000"/>
                  </a:solidFill>
                  <a:latin typeface="Helvetica" panose="020B0604020202020204" pitchFamily="34" charset="0"/>
                </a:rPr>
                <a:t>84</a:t>
              </a:r>
              <a:endParaRPr lang="en-US" altLang="en-US"/>
            </a:p>
          </p:txBody>
        </p:sp>
        <p:sp>
          <p:nvSpPr>
            <p:cNvPr id="18541" name="Line 35">
              <a:extLst>
                <a:ext uri="{FF2B5EF4-FFF2-40B4-BE49-F238E27FC236}">
                  <a16:creationId xmlns:a16="http://schemas.microsoft.com/office/drawing/2014/main" id="{3A5721EE-8D04-4172-9150-BE93A81F6285}"/>
                </a:ext>
              </a:extLst>
            </p:cNvPr>
            <p:cNvSpPr>
              <a:spLocks noChangeShapeType="1"/>
            </p:cNvSpPr>
            <p:nvPr/>
          </p:nvSpPr>
          <p:spPr bwMode="auto">
            <a:xfrm>
              <a:off x="3919538" y="3281363"/>
              <a:ext cx="3016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542" name="Line 36">
              <a:extLst>
                <a:ext uri="{FF2B5EF4-FFF2-40B4-BE49-F238E27FC236}">
                  <a16:creationId xmlns:a16="http://schemas.microsoft.com/office/drawing/2014/main" id="{81096CDC-4153-416E-832E-EAFB7D1884FA}"/>
                </a:ext>
              </a:extLst>
            </p:cNvPr>
            <p:cNvSpPr>
              <a:spLocks noChangeShapeType="1"/>
            </p:cNvSpPr>
            <p:nvPr/>
          </p:nvSpPr>
          <p:spPr bwMode="auto">
            <a:xfrm flipH="1">
              <a:off x="7246938" y="3281363"/>
              <a:ext cx="381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543" name="Rectangle 37">
              <a:extLst>
                <a:ext uri="{FF2B5EF4-FFF2-40B4-BE49-F238E27FC236}">
                  <a16:creationId xmlns:a16="http://schemas.microsoft.com/office/drawing/2014/main" id="{52E7ECBD-ACDF-4079-85C3-1830C34D0A32}"/>
                </a:ext>
              </a:extLst>
            </p:cNvPr>
            <p:cNvSpPr>
              <a:spLocks noChangeArrowheads="1"/>
            </p:cNvSpPr>
            <p:nvPr/>
          </p:nvSpPr>
          <p:spPr bwMode="auto">
            <a:xfrm>
              <a:off x="3662363" y="3219450"/>
              <a:ext cx="279400" cy="13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800">
                  <a:solidFill>
                    <a:srgbClr val="000000"/>
                  </a:solidFill>
                  <a:latin typeface="Helvetica" panose="020B0604020202020204" pitchFamily="34" charset="0"/>
                </a:rPr>
                <a:t>-0.02</a:t>
              </a:r>
              <a:endParaRPr lang="en-US" altLang="en-US"/>
            </a:p>
          </p:txBody>
        </p:sp>
        <p:sp>
          <p:nvSpPr>
            <p:cNvPr id="18544" name="Line 38">
              <a:extLst>
                <a:ext uri="{FF2B5EF4-FFF2-40B4-BE49-F238E27FC236}">
                  <a16:creationId xmlns:a16="http://schemas.microsoft.com/office/drawing/2014/main" id="{B06A9790-B7F5-4994-BB9E-999FFDE2A7E3}"/>
                </a:ext>
              </a:extLst>
            </p:cNvPr>
            <p:cNvSpPr>
              <a:spLocks noChangeShapeType="1"/>
            </p:cNvSpPr>
            <p:nvPr/>
          </p:nvSpPr>
          <p:spPr bwMode="auto">
            <a:xfrm>
              <a:off x="3919538" y="2947988"/>
              <a:ext cx="3016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545" name="Line 39">
              <a:extLst>
                <a:ext uri="{FF2B5EF4-FFF2-40B4-BE49-F238E27FC236}">
                  <a16:creationId xmlns:a16="http://schemas.microsoft.com/office/drawing/2014/main" id="{3F90C251-4378-4DFC-B4D6-C4320E929CF7}"/>
                </a:ext>
              </a:extLst>
            </p:cNvPr>
            <p:cNvSpPr>
              <a:spLocks noChangeShapeType="1"/>
            </p:cNvSpPr>
            <p:nvPr/>
          </p:nvSpPr>
          <p:spPr bwMode="auto">
            <a:xfrm flipH="1">
              <a:off x="7246938" y="2947988"/>
              <a:ext cx="381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546" name="Rectangle 40">
              <a:extLst>
                <a:ext uri="{FF2B5EF4-FFF2-40B4-BE49-F238E27FC236}">
                  <a16:creationId xmlns:a16="http://schemas.microsoft.com/office/drawing/2014/main" id="{E66D4EE7-9AD8-4FF0-9614-37A9EB6E701F}"/>
                </a:ext>
              </a:extLst>
            </p:cNvPr>
            <p:cNvSpPr>
              <a:spLocks noChangeArrowheads="1"/>
            </p:cNvSpPr>
            <p:nvPr/>
          </p:nvSpPr>
          <p:spPr bwMode="auto">
            <a:xfrm>
              <a:off x="3608388" y="2886075"/>
              <a:ext cx="333375" cy="13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800">
                  <a:solidFill>
                    <a:srgbClr val="000000"/>
                  </a:solidFill>
                  <a:latin typeface="Helvetica" panose="020B0604020202020204" pitchFamily="34" charset="0"/>
                </a:rPr>
                <a:t>-0.015</a:t>
              </a:r>
              <a:endParaRPr lang="en-US" altLang="en-US"/>
            </a:p>
          </p:txBody>
        </p:sp>
        <p:sp>
          <p:nvSpPr>
            <p:cNvPr id="18547" name="Line 41">
              <a:extLst>
                <a:ext uri="{FF2B5EF4-FFF2-40B4-BE49-F238E27FC236}">
                  <a16:creationId xmlns:a16="http://schemas.microsoft.com/office/drawing/2014/main" id="{DF965160-1AF2-4BA1-BB8C-8E6B3EF8F584}"/>
                </a:ext>
              </a:extLst>
            </p:cNvPr>
            <p:cNvSpPr>
              <a:spLocks noChangeShapeType="1"/>
            </p:cNvSpPr>
            <p:nvPr/>
          </p:nvSpPr>
          <p:spPr bwMode="auto">
            <a:xfrm>
              <a:off x="3919538" y="2614613"/>
              <a:ext cx="3016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548" name="Line 42">
              <a:extLst>
                <a:ext uri="{FF2B5EF4-FFF2-40B4-BE49-F238E27FC236}">
                  <a16:creationId xmlns:a16="http://schemas.microsoft.com/office/drawing/2014/main" id="{6EEBECD2-A6EC-4FA3-AF23-FA29DDC15308}"/>
                </a:ext>
              </a:extLst>
            </p:cNvPr>
            <p:cNvSpPr>
              <a:spLocks noChangeShapeType="1"/>
            </p:cNvSpPr>
            <p:nvPr/>
          </p:nvSpPr>
          <p:spPr bwMode="auto">
            <a:xfrm flipH="1">
              <a:off x="7246938" y="2614613"/>
              <a:ext cx="381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549" name="Rectangle 43">
              <a:extLst>
                <a:ext uri="{FF2B5EF4-FFF2-40B4-BE49-F238E27FC236}">
                  <a16:creationId xmlns:a16="http://schemas.microsoft.com/office/drawing/2014/main" id="{584836EA-8D8A-4F73-8875-8C49B2DC2981}"/>
                </a:ext>
              </a:extLst>
            </p:cNvPr>
            <p:cNvSpPr>
              <a:spLocks noChangeArrowheads="1"/>
            </p:cNvSpPr>
            <p:nvPr/>
          </p:nvSpPr>
          <p:spPr bwMode="auto">
            <a:xfrm>
              <a:off x="3662363" y="2552700"/>
              <a:ext cx="279400" cy="13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800">
                  <a:solidFill>
                    <a:srgbClr val="000000"/>
                  </a:solidFill>
                  <a:latin typeface="Helvetica" panose="020B0604020202020204" pitchFamily="34" charset="0"/>
                </a:rPr>
                <a:t>-0.01</a:t>
              </a:r>
              <a:endParaRPr lang="en-US" altLang="en-US"/>
            </a:p>
          </p:txBody>
        </p:sp>
        <p:sp>
          <p:nvSpPr>
            <p:cNvPr id="18550" name="Line 44">
              <a:extLst>
                <a:ext uri="{FF2B5EF4-FFF2-40B4-BE49-F238E27FC236}">
                  <a16:creationId xmlns:a16="http://schemas.microsoft.com/office/drawing/2014/main" id="{4E04EFB0-217A-4389-8972-D1295444E6FB}"/>
                </a:ext>
              </a:extLst>
            </p:cNvPr>
            <p:cNvSpPr>
              <a:spLocks noChangeShapeType="1"/>
            </p:cNvSpPr>
            <p:nvPr/>
          </p:nvSpPr>
          <p:spPr bwMode="auto">
            <a:xfrm>
              <a:off x="3919538" y="2281238"/>
              <a:ext cx="3016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551" name="Line 45">
              <a:extLst>
                <a:ext uri="{FF2B5EF4-FFF2-40B4-BE49-F238E27FC236}">
                  <a16:creationId xmlns:a16="http://schemas.microsoft.com/office/drawing/2014/main" id="{E323B200-024C-4DA9-8EEF-62CA9310355A}"/>
                </a:ext>
              </a:extLst>
            </p:cNvPr>
            <p:cNvSpPr>
              <a:spLocks noChangeShapeType="1"/>
            </p:cNvSpPr>
            <p:nvPr/>
          </p:nvSpPr>
          <p:spPr bwMode="auto">
            <a:xfrm flipH="1">
              <a:off x="7246938" y="2281238"/>
              <a:ext cx="381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552" name="Rectangle 46">
              <a:extLst>
                <a:ext uri="{FF2B5EF4-FFF2-40B4-BE49-F238E27FC236}">
                  <a16:creationId xmlns:a16="http://schemas.microsoft.com/office/drawing/2014/main" id="{9C1891AA-0F8D-4F2B-96A9-7FB6B456FE98}"/>
                </a:ext>
              </a:extLst>
            </p:cNvPr>
            <p:cNvSpPr>
              <a:spLocks noChangeArrowheads="1"/>
            </p:cNvSpPr>
            <p:nvPr/>
          </p:nvSpPr>
          <p:spPr bwMode="auto">
            <a:xfrm>
              <a:off x="3608388" y="2219325"/>
              <a:ext cx="333375" cy="13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800">
                  <a:solidFill>
                    <a:srgbClr val="000000"/>
                  </a:solidFill>
                  <a:latin typeface="Helvetica" panose="020B0604020202020204" pitchFamily="34" charset="0"/>
                </a:rPr>
                <a:t>-0.005</a:t>
              </a:r>
              <a:endParaRPr lang="en-US" altLang="en-US"/>
            </a:p>
          </p:txBody>
        </p:sp>
        <p:sp>
          <p:nvSpPr>
            <p:cNvPr id="18553" name="Line 47">
              <a:extLst>
                <a:ext uri="{FF2B5EF4-FFF2-40B4-BE49-F238E27FC236}">
                  <a16:creationId xmlns:a16="http://schemas.microsoft.com/office/drawing/2014/main" id="{AFCB346B-D4EB-4B34-935C-BF54730E4DB1}"/>
                </a:ext>
              </a:extLst>
            </p:cNvPr>
            <p:cNvSpPr>
              <a:spLocks noChangeShapeType="1"/>
            </p:cNvSpPr>
            <p:nvPr/>
          </p:nvSpPr>
          <p:spPr bwMode="auto">
            <a:xfrm>
              <a:off x="3919538" y="1955800"/>
              <a:ext cx="3016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554" name="Line 48">
              <a:extLst>
                <a:ext uri="{FF2B5EF4-FFF2-40B4-BE49-F238E27FC236}">
                  <a16:creationId xmlns:a16="http://schemas.microsoft.com/office/drawing/2014/main" id="{563C69F8-C2D8-4E43-A82B-874E9EFDD576}"/>
                </a:ext>
              </a:extLst>
            </p:cNvPr>
            <p:cNvSpPr>
              <a:spLocks noChangeShapeType="1"/>
            </p:cNvSpPr>
            <p:nvPr/>
          </p:nvSpPr>
          <p:spPr bwMode="auto">
            <a:xfrm flipH="1">
              <a:off x="7246938" y="1955800"/>
              <a:ext cx="381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555" name="Rectangle 49">
              <a:extLst>
                <a:ext uri="{FF2B5EF4-FFF2-40B4-BE49-F238E27FC236}">
                  <a16:creationId xmlns:a16="http://schemas.microsoft.com/office/drawing/2014/main" id="{AD761052-F4FF-46EC-80C3-1C19448BFC73}"/>
                </a:ext>
              </a:extLst>
            </p:cNvPr>
            <p:cNvSpPr>
              <a:spLocks noChangeArrowheads="1"/>
            </p:cNvSpPr>
            <p:nvPr/>
          </p:nvSpPr>
          <p:spPr bwMode="auto">
            <a:xfrm>
              <a:off x="3833813" y="1893888"/>
              <a:ext cx="101600" cy="13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800">
                  <a:solidFill>
                    <a:srgbClr val="000000"/>
                  </a:solidFill>
                  <a:latin typeface="Helvetica" panose="020B0604020202020204" pitchFamily="34" charset="0"/>
                </a:rPr>
                <a:t>0</a:t>
              </a:r>
              <a:endParaRPr lang="en-US" altLang="en-US"/>
            </a:p>
          </p:txBody>
        </p:sp>
        <p:sp>
          <p:nvSpPr>
            <p:cNvPr id="18556" name="Line 50">
              <a:extLst>
                <a:ext uri="{FF2B5EF4-FFF2-40B4-BE49-F238E27FC236}">
                  <a16:creationId xmlns:a16="http://schemas.microsoft.com/office/drawing/2014/main" id="{D01309CC-D151-4C0A-BE36-C08FB731DF6A}"/>
                </a:ext>
              </a:extLst>
            </p:cNvPr>
            <p:cNvSpPr>
              <a:spLocks noChangeShapeType="1"/>
            </p:cNvSpPr>
            <p:nvPr/>
          </p:nvSpPr>
          <p:spPr bwMode="auto">
            <a:xfrm>
              <a:off x="3919538" y="1622425"/>
              <a:ext cx="3016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557" name="Line 51">
              <a:extLst>
                <a:ext uri="{FF2B5EF4-FFF2-40B4-BE49-F238E27FC236}">
                  <a16:creationId xmlns:a16="http://schemas.microsoft.com/office/drawing/2014/main" id="{3507DB58-E41C-4606-8DA5-F07FE815184C}"/>
                </a:ext>
              </a:extLst>
            </p:cNvPr>
            <p:cNvSpPr>
              <a:spLocks noChangeShapeType="1"/>
            </p:cNvSpPr>
            <p:nvPr/>
          </p:nvSpPr>
          <p:spPr bwMode="auto">
            <a:xfrm flipH="1">
              <a:off x="7246938" y="1622425"/>
              <a:ext cx="381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558" name="Rectangle 52">
              <a:extLst>
                <a:ext uri="{FF2B5EF4-FFF2-40B4-BE49-F238E27FC236}">
                  <a16:creationId xmlns:a16="http://schemas.microsoft.com/office/drawing/2014/main" id="{756A8FFA-5D79-4664-8FA5-CAFFC02F842B}"/>
                </a:ext>
              </a:extLst>
            </p:cNvPr>
            <p:cNvSpPr>
              <a:spLocks noChangeArrowheads="1"/>
            </p:cNvSpPr>
            <p:nvPr/>
          </p:nvSpPr>
          <p:spPr bwMode="auto">
            <a:xfrm>
              <a:off x="3640138" y="1560513"/>
              <a:ext cx="303213" cy="13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800">
                  <a:solidFill>
                    <a:srgbClr val="000000"/>
                  </a:solidFill>
                  <a:latin typeface="Helvetica" panose="020B0604020202020204" pitchFamily="34" charset="0"/>
                </a:rPr>
                <a:t>0.005</a:t>
              </a:r>
              <a:endParaRPr lang="en-US" altLang="en-US"/>
            </a:p>
          </p:txBody>
        </p:sp>
        <p:sp>
          <p:nvSpPr>
            <p:cNvPr id="18559" name="Line 53">
              <a:extLst>
                <a:ext uri="{FF2B5EF4-FFF2-40B4-BE49-F238E27FC236}">
                  <a16:creationId xmlns:a16="http://schemas.microsoft.com/office/drawing/2014/main" id="{BA7B461A-0FA3-4170-B27F-58C86995DB2B}"/>
                </a:ext>
              </a:extLst>
            </p:cNvPr>
            <p:cNvSpPr>
              <a:spLocks noChangeShapeType="1"/>
            </p:cNvSpPr>
            <p:nvPr/>
          </p:nvSpPr>
          <p:spPr bwMode="auto">
            <a:xfrm>
              <a:off x="3919538" y="1289050"/>
              <a:ext cx="3016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560" name="Line 54">
              <a:extLst>
                <a:ext uri="{FF2B5EF4-FFF2-40B4-BE49-F238E27FC236}">
                  <a16:creationId xmlns:a16="http://schemas.microsoft.com/office/drawing/2014/main" id="{C1B2BE05-8338-4D29-8275-1AF83150B314}"/>
                </a:ext>
              </a:extLst>
            </p:cNvPr>
            <p:cNvSpPr>
              <a:spLocks noChangeShapeType="1"/>
            </p:cNvSpPr>
            <p:nvPr/>
          </p:nvSpPr>
          <p:spPr bwMode="auto">
            <a:xfrm flipH="1">
              <a:off x="7246938" y="1289050"/>
              <a:ext cx="381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561" name="Rectangle 55">
              <a:extLst>
                <a:ext uri="{FF2B5EF4-FFF2-40B4-BE49-F238E27FC236}">
                  <a16:creationId xmlns:a16="http://schemas.microsoft.com/office/drawing/2014/main" id="{1995D50F-420F-424E-BD0A-879C6E0DDC19}"/>
                </a:ext>
              </a:extLst>
            </p:cNvPr>
            <p:cNvSpPr>
              <a:spLocks noChangeArrowheads="1"/>
            </p:cNvSpPr>
            <p:nvPr/>
          </p:nvSpPr>
          <p:spPr bwMode="auto">
            <a:xfrm>
              <a:off x="3694113" y="1227138"/>
              <a:ext cx="247650" cy="13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800">
                  <a:solidFill>
                    <a:srgbClr val="000000"/>
                  </a:solidFill>
                  <a:latin typeface="Helvetica" panose="020B0604020202020204" pitchFamily="34" charset="0"/>
                </a:rPr>
                <a:t>0.01</a:t>
              </a:r>
              <a:endParaRPr lang="en-US" altLang="en-US"/>
            </a:p>
          </p:txBody>
        </p:sp>
        <p:sp>
          <p:nvSpPr>
            <p:cNvPr id="18562" name="Line 56">
              <a:extLst>
                <a:ext uri="{FF2B5EF4-FFF2-40B4-BE49-F238E27FC236}">
                  <a16:creationId xmlns:a16="http://schemas.microsoft.com/office/drawing/2014/main" id="{7FFE2AFB-6045-45A6-B5FA-AD8A12F2699A}"/>
                </a:ext>
              </a:extLst>
            </p:cNvPr>
            <p:cNvSpPr>
              <a:spLocks noChangeShapeType="1"/>
            </p:cNvSpPr>
            <p:nvPr/>
          </p:nvSpPr>
          <p:spPr bwMode="auto">
            <a:xfrm>
              <a:off x="3919538" y="955675"/>
              <a:ext cx="3016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563" name="Line 57">
              <a:extLst>
                <a:ext uri="{FF2B5EF4-FFF2-40B4-BE49-F238E27FC236}">
                  <a16:creationId xmlns:a16="http://schemas.microsoft.com/office/drawing/2014/main" id="{B65AF289-6223-4605-B692-0EB2C4BC718F}"/>
                </a:ext>
              </a:extLst>
            </p:cNvPr>
            <p:cNvSpPr>
              <a:spLocks noChangeShapeType="1"/>
            </p:cNvSpPr>
            <p:nvPr/>
          </p:nvSpPr>
          <p:spPr bwMode="auto">
            <a:xfrm flipH="1">
              <a:off x="7246938" y="955675"/>
              <a:ext cx="381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564" name="Rectangle 58">
              <a:extLst>
                <a:ext uri="{FF2B5EF4-FFF2-40B4-BE49-F238E27FC236}">
                  <a16:creationId xmlns:a16="http://schemas.microsoft.com/office/drawing/2014/main" id="{1EB36CC6-4E12-45B5-AF1A-06092ED67D12}"/>
                </a:ext>
              </a:extLst>
            </p:cNvPr>
            <p:cNvSpPr>
              <a:spLocks noChangeArrowheads="1"/>
            </p:cNvSpPr>
            <p:nvPr/>
          </p:nvSpPr>
          <p:spPr bwMode="auto">
            <a:xfrm>
              <a:off x="3640138" y="892175"/>
              <a:ext cx="303213" cy="13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800">
                  <a:solidFill>
                    <a:srgbClr val="000000"/>
                  </a:solidFill>
                  <a:latin typeface="Helvetica" panose="020B0604020202020204" pitchFamily="34" charset="0"/>
                </a:rPr>
                <a:t>0.015</a:t>
              </a:r>
              <a:endParaRPr lang="en-US" altLang="en-US"/>
            </a:p>
          </p:txBody>
        </p:sp>
        <p:sp>
          <p:nvSpPr>
            <p:cNvPr id="18565" name="Line 59">
              <a:extLst>
                <a:ext uri="{FF2B5EF4-FFF2-40B4-BE49-F238E27FC236}">
                  <a16:creationId xmlns:a16="http://schemas.microsoft.com/office/drawing/2014/main" id="{415767DE-F81E-49F0-9505-01E13B0F7EB9}"/>
                </a:ext>
              </a:extLst>
            </p:cNvPr>
            <p:cNvSpPr>
              <a:spLocks noChangeShapeType="1"/>
            </p:cNvSpPr>
            <p:nvPr/>
          </p:nvSpPr>
          <p:spPr bwMode="auto">
            <a:xfrm>
              <a:off x="3919538" y="628650"/>
              <a:ext cx="3016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566" name="Line 60">
              <a:extLst>
                <a:ext uri="{FF2B5EF4-FFF2-40B4-BE49-F238E27FC236}">
                  <a16:creationId xmlns:a16="http://schemas.microsoft.com/office/drawing/2014/main" id="{2D7AE1A0-7814-470E-8747-6DAD1C57E337}"/>
                </a:ext>
              </a:extLst>
            </p:cNvPr>
            <p:cNvSpPr>
              <a:spLocks noChangeShapeType="1"/>
            </p:cNvSpPr>
            <p:nvPr/>
          </p:nvSpPr>
          <p:spPr bwMode="auto">
            <a:xfrm flipH="1">
              <a:off x="7246938" y="628650"/>
              <a:ext cx="381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567" name="Rectangle 61">
              <a:extLst>
                <a:ext uri="{FF2B5EF4-FFF2-40B4-BE49-F238E27FC236}">
                  <a16:creationId xmlns:a16="http://schemas.microsoft.com/office/drawing/2014/main" id="{17F7709B-9849-4E81-A950-AAF434D4E7C3}"/>
                </a:ext>
              </a:extLst>
            </p:cNvPr>
            <p:cNvSpPr>
              <a:spLocks noChangeArrowheads="1"/>
            </p:cNvSpPr>
            <p:nvPr/>
          </p:nvSpPr>
          <p:spPr bwMode="auto">
            <a:xfrm>
              <a:off x="3694113" y="566738"/>
              <a:ext cx="247650" cy="13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800">
                  <a:solidFill>
                    <a:srgbClr val="000000"/>
                  </a:solidFill>
                  <a:latin typeface="Helvetica" panose="020B0604020202020204" pitchFamily="34" charset="0"/>
                </a:rPr>
                <a:t>0.02</a:t>
              </a:r>
              <a:endParaRPr lang="en-US" altLang="en-US"/>
            </a:p>
          </p:txBody>
        </p:sp>
        <p:sp>
          <p:nvSpPr>
            <p:cNvPr id="18568" name="Line 64">
              <a:extLst>
                <a:ext uri="{FF2B5EF4-FFF2-40B4-BE49-F238E27FC236}">
                  <a16:creationId xmlns:a16="http://schemas.microsoft.com/office/drawing/2014/main" id="{D25116E4-1117-481F-84A1-0B7FEF2C3FBB}"/>
                </a:ext>
              </a:extLst>
            </p:cNvPr>
            <p:cNvSpPr>
              <a:spLocks noChangeShapeType="1"/>
            </p:cNvSpPr>
            <p:nvPr/>
          </p:nvSpPr>
          <p:spPr bwMode="auto">
            <a:xfrm flipV="1">
              <a:off x="7285038" y="628650"/>
              <a:ext cx="1588" cy="26527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569" name="Freeform 66">
              <a:extLst>
                <a:ext uri="{FF2B5EF4-FFF2-40B4-BE49-F238E27FC236}">
                  <a16:creationId xmlns:a16="http://schemas.microsoft.com/office/drawing/2014/main" id="{8A34A966-8FD1-4F1C-A98A-82C76B20FEE8}"/>
                </a:ext>
              </a:extLst>
            </p:cNvPr>
            <p:cNvSpPr>
              <a:spLocks/>
            </p:cNvSpPr>
            <p:nvPr/>
          </p:nvSpPr>
          <p:spPr bwMode="auto">
            <a:xfrm>
              <a:off x="4027488" y="1955800"/>
              <a:ext cx="985838" cy="1588"/>
            </a:xfrm>
            <a:custGeom>
              <a:avLst/>
              <a:gdLst>
                <a:gd name="T0" fmla="*/ 10 w 621"/>
                <a:gd name="T1" fmla="*/ 0 h 1588"/>
                <a:gd name="T2" fmla="*/ 24 w 621"/>
                <a:gd name="T3" fmla="*/ 0 h 1588"/>
                <a:gd name="T4" fmla="*/ 39 w 621"/>
                <a:gd name="T5" fmla="*/ 0 h 1588"/>
                <a:gd name="T6" fmla="*/ 54 w 621"/>
                <a:gd name="T7" fmla="*/ 0 h 1588"/>
                <a:gd name="T8" fmla="*/ 68 w 621"/>
                <a:gd name="T9" fmla="*/ 0 h 1588"/>
                <a:gd name="T10" fmla="*/ 83 w 621"/>
                <a:gd name="T11" fmla="*/ 0 h 1588"/>
                <a:gd name="T12" fmla="*/ 98 w 621"/>
                <a:gd name="T13" fmla="*/ 0 h 1588"/>
                <a:gd name="T14" fmla="*/ 112 w 621"/>
                <a:gd name="T15" fmla="*/ 0 h 1588"/>
                <a:gd name="T16" fmla="*/ 127 w 621"/>
                <a:gd name="T17" fmla="*/ 0 h 1588"/>
                <a:gd name="T18" fmla="*/ 142 w 621"/>
                <a:gd name="T19" fmla="*/ 0 h 1588"/>
                <a:gd name="T20" fmla="*/ 156 w 621"/>
                <a:gd name="T21" fmla="*/ 0 h 1588"/>
                <a:gd name="T22" fmla="*/ 171 w 621"/>
                <a:gd name="T23" fmla="*/ 0 h 1588"/>
                <a:gd name="T24" fmla="*/ 186 w 621"/>
                <a:gd name="T25" fmla="*/ 0 h 1588"/>
                <a:gd name="T26" fmla="*/ 200 w 621"/>
                <a:gd name="T27" fmla="*/ 0 h 1588"/>
                <a:gd name="T28" fmla="*/ 215 w 621"/>
                <a:gd name="T29" fmla="*/ 0 h 1588"/>
                <a:gd name="T30" fmla="*/ 230 w 621"/>
                <a:gd name="T31" fmla="*/ 0 h 1588"/>
                <a:gd name="T32" fmla="*/ 244 w 621"/>
                <a:gd name="T33" fmla="*/ 0 h 1588"/>
                <a:gd name="T34" fmla="*/ 259 w 621"/>
                <a:gd name="T35" fmla="*/ 0 h 1588"/>
                <a:gd name="T36" fmla="*/ 274 w 621"/>
                <a:gd name="T37" fmla="*/ 0 h 1588"/>
                <a:gd name="T38" fmla="*/ 288 w 621"/>
                <a:gd name="T39" fmla="*/ 0 h 1588"/>
                <a:gd name="T40" fmla="*/ 303 w 621"/>
                <a:gd name="T41" fmla="*/ 0 h 1588"/>
                <a:gd name="T42" fmla="*/ 318 w 621"/>
                <a:gd name="T43" fmla="*/ 0 h 1588"/>
                <a:gd name="T44" fmla="*/ 332 w 621"/>
                <a:gd name="T45" fmla="*/ 0 h 1588"/>
                <a:gd name="T46" fmla="*/ 347 w 621"/>
                <a:gd name="T47" fmla="*/ 0 h 1588"/>
                <a:gd name="T48" fmla="*/ 362 w 621"/>
                <a:gd name="T49" fmla="*/ 0 h 1588"/>
                <a:gd name="T50" fmla="*/ 376 w 621"/>
                <a:gd name="T51" fmla="*/ 0 h 1588"/>
                <a:gd name="T52" fmla="*/ 391 w 621"/>
                <a:gd name="T53" fmla="*/ 0 h 1588"/>
                <a:gd name="T54" fmla="*/ 406 w 621"/>
                <a:gd name="T55" fmla="*/ 0 h 1588"/>
                <a:gd name="T56" fmla="*/ 420 w 621"/>
                <a:gd name="T57" fmla="*/ 0 h 1588"/>
                <a:gd name="T58" fmla="*/ 435 w 621"/>
                <a:gd name="T59" fmla="*/ 0 h 1588"/>
                <a:gd name="T60" fmla="*/ 450 w 621"/>
                <a:gd name="T61" fmla="*/ 0 h 1588"/>
                <a:gd name="T62" fmla="*/ 464 w 621"/>
                <a:gd name="T63" fmla="*/ 0 h 1588"/>
                <a:gd name="T64" fmla="*/ 479 w 621"/>
                <a:gd name="T65" fmla="*/ 0 h 1588"/>
                <a:gd name="T66" fmla="*/ 494 w 621"/>
                <a:gd name="T67" fmla="*/ 0 h 1588"/>
                <a:gd name="T68" fmla="*/ 508 w 621"/>
                <a:gd name="T69" fmla="*/ 0 h 1588"/>
                <a:gd name="T70" fmla="*/ 523 w 621"/>
                <a:gd name="T71" fmla="*/ 0 h 1588"/>
                <a:gd name="T72" fmla="*/ 537 w 621"/>
                <a:gd name="T73" fmla="*/ 0 h 1588"/>
                <a:gd name="T74" fmla="*/ 552 w 621"/>
                <a:gd name="T75" fmla="*/ 0 h 1588"/>
                <a:gd name="T76" fmla="*/ 567 w 621"/>
                <a:gd name="T77" fmla="*/ 0 h 1588"/>
                <a:gd name="T78" fmla="*/ 581 w 621"/>
                <a:gd name="T79" fmla="*/ 0 h 1588"/>
                <a:gd name="T80" fmla="*/ 596 w 621"/>
                <a:gd name="T81" fmla="*/ 0 h 1588"/>
                <a:gd name="T82" fmla="*/ 611 w 621"/>
                <a:gd name="T83" fmla="*/ 0 h 158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621"/>
                <a:gd name="T127" fmla="*/ 0 h 1588"/>
                <a:gd name="T128" fmla="*/ 621 w 621"/>
                <a:gd name="T129" fmla="*/ 1588 h 1588"/>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621" h="1588">
                  <a:moveTo>
                    <a:pt x="0" y="0"/>
                  </a:moveTo>
                  <a:lnTo>
                    <a:pt x="5" y="0"/>
                  </a:lnTo>
                  <a:lnTo>
                    <a:pt x="10" y="0"/>
                  </a:lnTo>
                  <a:lnTo>
                    <a:pt x="15" y="0"/>
                  </a:lnTo>
                  <a:lnTo>
                    <a:pt x="20" y="0"/>
                  </a:lnTo>
                  <a:lnTo>
                    <a:pt x="24" y="0"/>
                  </a:lnTo>
                  <a:lnTo>
                    <a:pt x="29" y="0"/>
                  </a:lnTo>
                  <a:lnTo>
                    <a:pt x="34" y="0"/>
                  </a:lnTo>
                  <a:lnTo>
                    <a:pt x="39" y="0"/>
                  </a:lnTo>
                  <a:lnTo>
                    <a:pt x="44" y="0"/>
                  </a:lnTo>
                  <a:lnTo>
                    <a:pt x="49" y="0"/>
                  </a:lnTo>
                  <a:lnTo>
                    <a:pt x="54" y="0"/>
                  </a:lnTo>
                  <a:lnTo>
                    <a:pt x="59" y="0"/>
                  </a:lnTo>
                  <a:lnTo>
                    <a:pt x="64" y="0"/>
                  </a:lnTo>
                  <a:lnTo>
                    <a:pt x="68" y="0"/>
                  </a:lnTo>
                  <a:lnTo>
                    <a:pt x="73" y="0"/>
                  </a:lnTo>
                  <a:lnTo>
                    <a:pt x="78" y="0"/>
                  </a:lnTo>
                  <a:lnTo>
                    <a:pt x="83" y="0"/>
                  </a:lnTo>
                  <a:lnTo>
                    <a:pt x="88" y="0"/>
                  </a:lnTo>
                  <a:lnTo>
                    <a:pt x="93" y="0"/>
                  </a:lnTo>
                  <a:lnTo>
                    <a:pt x="98" y="0"/>
                  </a:lnTo>
                  <a:lnTo>
                    <a:pt x="103" y="0"/>
                  </a:lnTo>
                  <a:lnTo>
                    <a:pt x="108" y="0"/>
                  </a:lnTo>
                  <a:lnTo>
                    <a:pt x="112" y="0"/>
                  </a:lnTo>
                  <a:lnTo>
                    <a:pt x="117" y="0"/>
                  </a:lnTo>
                  <a:lnTo>
                    <a:pt x="122" y="0"/>
                  </a:lnTo>
                  <a:lnTo>
                    <a:pt x="127" y="0"/>
                  </a:lnTo>
                  <a:lnTo>
                    <a:pt x="132" y="0"/>
                  </a:lnTo>
                  <a:lnTo>
                    <a:pt x="137" y="0"/>
                  </a:lnTo>
                  <a:lnTo>
                    <a:pt x="142" y="0"/>
                  </a:lnTo>
                  <a:lnTo>
                    <a:pt x="147" y="0"/>
                  </a:lnTo>
                  <a:lnTo>
                    <a:pt x="152" y="0"/>
                  </a:lnTo>
                  <a:lnTo>
                    <a:pt x="156" y="0"/>
                  </a:lnTo>
                  <a:lnTo>
                    <a:pt x="161" y="0"/>
                  </a:lnTo>
                  <a:lnTo>
                    <a:pt x="166" y="0"/>
                  </a:lnTo>
                  <a:lnTo>
                    <a:pt x="171" y="0"/>
                  </a:lnTo>
                  <a:lnTo>
                    <a:pt x="176" y="0"/>
                  </a:lnTo>
                  <a:lnTo>
                    <a:pt x="181" y="0"/>
                  </a:lnTo>
                  <a:lnTo>
                    <a:pt x="186" y="0"/>
                  </a:lnTo>
                  <a:lnTo>
                    <a:pt x="191" y="0"/>
                  </a:lnTo>
                  <a:lnTo>
                    <a:pt x="195" y="0"/>
                  </a:lnTo>
                  <a:lnTo>
                    <a:pt x="200" y="0"/>
                  </a:lnTo>
                  <a:lnTo>
                    <a:pt x="205" y="0"/>
                  </a:lnTo>
                  <a:lnTo>
                    <a:pt x="210" y="0"/>
                  </a:lnTo>
                  <a:lnTo>
                    <a:pt x="215" y="0"/>
                  </a:lnTo>
                  <a:lnTo>
                    <a:pt x="220" y="0"/>
                  </a:lnTo>
                  <a:lnTo>
                    <a:pt x="225" y="0"/>
                  </a:lnTo>
                  <a:lnTo>
                    <a:pt x="230" y="0"/>
                  </a:lnTo>
                  <a:lnTo>
                    <a:pt x="235" y="0"/>
                  </a:lnTo>
                  <a:lnTo>
                    <a:pt x="239" y="0"/>
                  </a:lnTo>
                  <a:lnTo>
                    <a:pt x="244" y="0"/>
                  </a:lnTo>
                  <a:lnTo>
                    <a:pt x="249" y="0"/>
                  </a:lnTo>
                  <a:lnTo>
                    <a:pt x="254" y="0"/>
                  </a:lnTo>
                  <a:lnTo>
                    <a:pt x="259" y="0"/>
                  </a:lnTo>
                  <a:lnTo>
                    <a:pt x="264" y="0"/>
                  </a:lnTo>
                  <a:lnTo>
                    <a:pt x="269" y="0"/>
                  </a:lnTo>
                  <a:lnTo>
                    <a:pt x="274" y="0"/>
                  </a:lnTo>
                  <a:lnTo>
                    <a:pt x="279" y="0"/>
                  </a:lnTo>
                  <a:lnTo>
                    <a:pt x="283" y="0"/>
                  </a:lnTo>
                  <a:lnTo>
                    <a:pt x="288" y="0"/>
                  </a:lnTo>
                  <a:lnTo>
                    <a:pt x="293" y="0"/>
                  </a:lnTo>
                  <a:lnTo>
                    <a:pt x="298" y="0"/>
                  </a:lnTo>
                  <a:lnTo>
                    <a:pt x="303" y="0"/>
                  </a:lnTo>
                  <a:lnTo>
                    <a:pt x="308" y="0"/>
                  </a:lnTo>
                  <a:lnTo>
                    <a:pt x="313" y="0"/>
                  </a:lnTo>
                  <a:lnTo>
                    <a:pt x="318" y="0"/>
                  </a:lnTo>
                  <a:lnTo>
                    <a:pt x="323" y="0"/>
                  </a:lnTo>
                  <a:lnTo>
                    <a:pt x="327" y="0"/>
                  </a:lnTo>
                  <a:lnTo>
                    <a:pt x="332" y="0"/>
                  </a:lnTo>
                  <a:lnTo>
                    <a:pt x="337" y="0"/>
                  </a:lnTo>
                  <a:lnTo>
                    <a:pt x="342" y="0"/>
                  </a:lnTo>
                  <a:lnTo>
                    <a:pt x="347" y="0"/>
                  </a:lnTo>
                  <a:lnTo>
                    <a:pt x="352" y="0"/>
                  </a:lnTo>
                  <a:lnTo>
                    <a:pt x="357" y="0"/>
                  </a:lnTo>
                  <a:lnTo>
                    <a:pt x="362" y="0"/>
                  </a:lnTo>
                  <a:lnTo>
                    <a:pt x="366" y="0"/>
                  </a:lnTo>
                  <a:lnTo>
                    <a:pt x="371" y="0"/>
                  </a:lnTo>
                  <a:lnTo>
                    <a:pt x="376" y="0"/>
                  </a:lnTo>
                  <a:lnTo>
                    <a:pt x="381" y="0"/>
                  </a:lnTo>
                  <a:lnTo>
                    <a:pt x="386" y="0"/>
                  </a:lnTo>
                  <a:lnTo>
                    <a:pt x="391" y="0"/>
                  </a:lnTo>
                  <a:lnTo>
                    <a:pt x="396" y="0"/>
                  </a:lnTo>
                  <a:lnTo>
                    <a:pt x="401" y="0"/>
                  </a:lnTo>
                  <a:lnTo>
                    <a:pt x="406" y="0"/>
                  </a:lnTo>
                  <a:lnTo>
                    <a:pt x="410" y="0"/>
                  </a:lnTo>
                  <a:lnTo>
                    <a:pt x="415" y="0"/>
                  </a:lnTo>
                  <a:lnTo>
                    <a:pt x="420" y="0"/>
                  </a:lnTo>
                  <a:lnTo>
                    <a:pt x="425" y="0"/>
                  </a:lnTo>
                  <a:lnTo>
                    <a:pt x="430" y="0"/>
                  </a:lnTo>
                  <a:lnTo>
                    <a:pt x="435" y="0"/>
                  </a:lnTo>
                  <a:lnTo>
                    <a:pt x="440" y="0"/>
                  </a:lnTo>
                  <a:lnTo>
                    <a:pt x="445" y="0"/>
                  </a:lnTo>
                  <a:lnTo>
                    <a:pt x="450" y="0"/>
                  </a:lnTo>
                  <a:lnTo>
                    <a:pt x="454" y="0"/>
                  </a:lnTo>
                  <a:lnTo>
                    <a:pt x="459" y="0"/>
                  </a:lnTo>
                  <a:lnTo>
                    <a:pt x="464" y="0"/>
                  </a:lnTo>
                  <a:lnTo>
                    <a:pt x="469" y="0"/>
                  </a:lnTo>
                  <a:lnTo>
                    <a:pt x="474" y="0"/>
                  </a:lnTo>
                  <a:lnTo>
                    <a:pt x="479" y="0"/>
                  </a:lnTo>
                  <a:lnTo>
                    <a:pt x="484" y="0"/>
                  </a:lnTo>
                  <a:lnTo>
                    <a:pt x="489" y="0"/>
                  </a:lnTo>
                  <a:lnTo>
                    <a:pt x="494" y="0"/>
                  </a:lnTo>
                  <a:lnTo>
                    <a:pt x="498" y="0"/>
                  </a:lnTo>
                  <a:lnTo>
                    <a:pt x="503" y="0"/>
                  </a:lnTo>
                  <a:lnTo>
                    <a:pt x="508" y="0"/>
                  </a:lnTo>
                  <a:lnTo>
                    <a:pt x="513" y="0"/>
                  </a:lnTo>
                  <a:lnTo>
                    <a:pt x="518" y="0"/>
                  </a:lnTo>
                  <a:lnTo>
                    <a:pt x="523" y="0"/>
                  </a:lnTo>
                  <a:lnTo>
                    <a:pt x="528" y="0"/>
                  </a:lnTo>
                  <a:lnTo>
                    <a:pt x="533" y="0"/>
                  </a:lnTo>
                  <a:lnTo>
                    <a:pt x="537" y="0"/>
                  </a:lnTo>
                  <a:lnTo>
                    <a:pt x="542" y="0"/>
                  </a:lnTo>
                  <a:lnTo>
                    <a:pt x="547" y="0"/>
                  </a:lnTo>
                  <a:lnTo>
                    <a:pt x="552" y="0"/>
                  </a:lnTo>
                  <a:lnTo>
                    <a:pt x="557" y="0"/>
                  </a:lnTo>
                  <a:lnTo>
                    <a:pt x="562" y="0"/>
                  </a:lnTo>
                  <a:lnTo>
                    <a:pt x="567" y="0"/>
                  </a:lnTo>
                  <a:lnTo>
                    <a:pt x="572" y="0"/>
                  </a:lnTo>
                  <a:lnTo>
                    <a:pt x="577" y="0"/>
                  </a:lnTo>
                  <a:lnTo>
                    <a:pt x="581" y="0"/>
                  </a:lnTo>
                  <a:lnTo>
                    <a:pt x="586" y="0"/>
                  </a:lnTo>
                  <a:lnTo>
                    <a:pt x="591" y="0"/>
                  </a:lnTo>
                  <a:lnTo>
                    <a:pt x="596" y="0"/>
                  </a:lnTo>
                  <a:lnTo>
                    <a:pt x="601" y="0"/>
                  </a:lnTo>
                  <a:lnTo>
                    <a:pt x="606" y="0"/>
                  </a:lnTo>
                  <a:lnTo>
                    <a:pt x="611" y="0"/>
                  </a:lnTo>
                  <a:lnTo>
                    <a:pt x="616" y="0"/>
                  </a:lnTo>
                  <a:lnTo>
                    <a:pt x="621" y="0"/>
                  </a:lnTo>
                </a:path>
              </a:pathLst>
            </a:custGeom>
            <a:noFill/>
            <a:ln w="19050">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18570" name="Freeform 67">
              <a:extLst>
                <a:ext uri="{FF2B5EF4-FFF2-40B4-BE49-F238E27FC236}">
                  <a16:creationId xmlns:a16="http://schemas.microsoft.com/office/drawing/2014/main" id="{5DA50828-2AB2-44FA-94C9-71B58F7A48DE}"/>
                </a:ext>
              </a:extLst>
            </p:cNvPr>
            <p:cNvSpPr>
              <a:spLocks/>
            </p:cNvSpPr>
            <p:nvPr/>
          </p:nvSpPr>
          <p:spPr bwMode="auto">
            <a:xfrm>
              <a:off x="5013325" y="908050"/>
              <a:ext cx="712788" cy="2149475"/>
            </a:xfrm>
            <a:custGeom>
              <a:avLst/>
              <a:gdLst>
                <a:gd name="T0" fmla="*/ 9 w 449"/>
                <a:gd name="T1" fmla="*/ 660 h 1354"/>
                <a:gd name="T2" fmla="*/ 24 w 449"/>
                <a:gd name="T3" fmla="*/ 660 h 1354"/>
                <a:gd name="T4" fmla="*/ 39 w 449"/>
                <a:gd name="T5" fmla="*/ 660 h 1354"/>
                <a:gd name="T6" fmla="*/ 53 w 449"/>
                <a:gd name="T7" fmla="*/ 660 h 1354"/>
                <a:gd name="T8" fmla="*/ 68 w 449"/>
                <a:gd name="T9" fmla="*/ 660 h 1354"/>
                <a:gd name="T10" fmla="*/ 83 w 449"/>
                <a:gd name="T11" fmla="*/ 660 h 1354"/>
                <a:gd name="T12" fmla="*/ 97 w 449"/>
                <a:gd name="T13" fmla="*/ 660 h 1354"/>
                <a:gd name="T14" fmla="*/ 112 w 449"/>
                <a:gd name="T15" fmla="*/ 660 h 1354"/>
                <a:gd name="T16" fmla="*/ 127 w 449"/>
                <a:gd name="T17" fmla="*/ 655 h 1354"/>
                <a:gd name="T18" fmla="*/ 141 w 449"/>
                <a:gd name="T19" fmla="*/ 655 h 1354"/>
                <a:gd name="T20" fmla="*/ 156 w 449"/>
                <a:gd name="T21" fmla="*/ 655 h 1354"/>
                <a:gd name="T22" fmla="*/ 171 w 449"/>
                <a:gd name="T23" fmla="*/ 655 h 1354"/>
                <a:gd name="T24" fmla="*/ 185 w 449"/>
                <a:gd name="T25" fmla="*/ 655 h 1354"/>
                <a:gd name="T26" fmla="*/ 200 w 449"/>
                <a:gd name="T27" fmla="*/ 655 h 1354"/>
                <a:gd name="T28" fmla="*/ 210 w 449"/>
                <a:gd name="T29" fmla="*/ 640 h 1354"/>
                <a:gd name="T30" fmla="*/ 215 w 449"/>
                <a:gd name="T31" fmla="*/ 596 h 1354"/>
                <a:gd name="T32" fmla="*/ 224 w 449"/>
                <a:gd name="T33" fmla="*/ 723 h 1354"/>
                <a:gd name="T34" fmla="*/ 229 w 449"/>
                <a:gd name="T35" fmla="*/ 953 h 1354"/>
                <a:gd name="T36" fmla="*/ 239 w 449"/>
                <a:gd name="T37" fmla="*/ 826 h 1354"/>
                <a:gd name="T38" fmla="*/ 244 w 449"/>
                <a:gd name="T39" fmla="*/ 254 h 1354"/>
                <a:gd name="T40" fmla="*/ 254 w 449"/>
                <a:gd name="T41" fmla="*/ 25 h 1354"/>
                <a:gd name="T42" fmla="*/ 258 w 449"/>
                <a:gd name="T43" fmla="*/ 850 h 1354"/>
                <a:gd name="T44" fmla="*/ 268 w 449"/>
                <a:gd name="T45" fmla="*/ 1310 h 1354"/>
                <a:gd name="T46" fmla="*/ 273 w 449"/>
                <a:gd name="T47" fmla="*/ 1266 h 1354"/>
                <a:gd name="T48" fmla="*/ 278 w 449"/>
                <a:gd name="T49" fmla="*/ 494 h 1354"/>
                <a:gd name="T50" fmla="*/ 288 w 449"/>
                <a:gd name="T51" fmla="*/ 254 h 1354"/>
                <a:gd name="T52" fmla="*/ 293 w 449"/>
                <a:gd name="T53" fmla="*/ 342 h 1354"/>
                <a:gd name="T54" fmla="*/ 298 w 449"/>
                <a:gd name="T55" fmla="*/ 723 h 1354"/>
                <a:gd name="T56" fmla="*/ 307 w 449"/>
                <a:gd name="T57" fmla="*/ 816 h 1354"/>
                <a:gd name="T58" fmla="*/ 312 w 449"/>
                <a:gd name="T59" fmla="*/ 733 h 1354"/>
                <a:gd name="T60" fmla="*/ 322 w 449"/>
                <a:gd name="T61" fmla="*/ 635 h 1354"/>
                <a:gd name="T62" fmla="*/ 327 w 449"/>
                <a:gd name="T63" fmla="*/ 587 h 1354"/>
                <a:gd name="T64" fmla="*/ 337 w 449"/>
                <a:gd name="T65" fmla="*/ 650 h 1354"/>
                <a:gd name="T66" fmla="*/ 346 w 449"/>
                <a:gd name="T67" fmla="*/ 694 h 1354"/>
                <a:gd name="T68" fmla="*/ 356 w 449"/>
                <a:gd name="T69" fmla="*/ 679 h 1354"/>
                <a:gd name="T70" fmla="*/ 361 w 449"/>
                <a:gd name="T71" fmla="*/ 645 h 1354"/>
                <a:gd name="T72" fmla="*/ 381 w 449"/>
                <a:gd name="T73" fmla="*/ 660 h 1354"/>
                <a:gd name="T74" fmla="*/ 390 w 449"/>
                <a:gd name="T75" fmla="*/ 655 h 1354"/>
                <a:gd name="T76" fmla="*/ 405 w 449"/>
                <a:gd name="T77" fmla="*/ 655 h 1354"/>
                <a:gd name="T78" fmla="*/ 420 w 449"/>
                <a:gd name="T79" fmla="*/ 655 h 1354"/>
                <a:gd name="T80" fmla="*/ 429 w 449"/>
                <a:gd name="T81" fmla="*/ 665 h 1354"/>
                <a:gd name="T82" fmla="*/ 439 w 449"/>
                <a:gd name="T83" fmla="*/ 655 h 1354"/>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449"/>
                <a:gd name="T127" fmla="*/ 0 h 1354"/>
                <a:gd name="T128" fmla="*/ 449 w 449"/>
                <a:gd name="T129" fmla="*/ 1354 h 1354"/>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449" h="1354">
                  <a:moveTo>
                    <a:pt x="0" y="660"/>
                  </a:moveTo>
                  <a:lnTo>
                    <a:pt x="4" y="660"/>
                  </a:lnTo>
                  <a:lnTo>
                    <a:pt x="9" y="660"/>
                  </a:lnTo>
                  <a:lnTo>
                    <a:pt x="14" y="660"/>
                  </a:lnTo>
                  <a:lnTo>
                    <a:pt x="19" y="660"/>
                  </a:lnTo>
                  <a:lnTo>
                    <a:pt x="24" y="660"/>
                  </a:lnTo>
                  <a:lnTo>
                    <a:pt x="29" y="660"/>
                  </a:lnTo>
                  <a:lnTo>
                    <a:pt x="34" y="660"/>
                  </a:lnTo>
                  <a:lnTo>
                    <a:pt x="39" y="660"/>
                  </a:lnTo>
                  <a:lnTo>
                    <a:pt x="44" y="660"/>
                  </a:lnTo>
                  <a:lnTo>
                    <a:pt x="48" y="660"/>
                  </a:lnTo>
                  <a:lnTo>
                    <a:pt x="53" y="660"/>
                  </a:lnTo>
                  <a:lnTo>
                    <a:pt x="58" y="660"/>
                  </a:lnTo>
                  <a:lnTo>
                    <a:pt x="63" y="660"/>
                  </a:lnTo>
                  <a:lnTo>
                    <a:pt x="68" y="660"/>
                  </a:lnTo>
                  <a:lnTo>
                    <a:pt x="73" y="660"/>
                  </a:lnTo>
                  <a:lnTo>
                    <a:pt x="78" y="660"/>
                  </a:lnTo>
                  <a:lnTo>
                    <a:pt x="83" y="660"/>
                  </a:lnTo>
                  <a:lnTo>
                    <a:pt x="87" y="660"/>
                  </a:lnTo>
                  <a:lnTo>
                    <a:pt x="92" y="660"/>
                  </a:lnTo>
                  <a:lnTo>
                    <a:pt x="97" y="660"/>
                  </a:lnTo>
                  <a:lnTo>
                    <a:pt x="102" y="660"/>
                  </a:lnTo>
                  <a:lnTo>
                    <a:pt x="107" y="660"/>
                  </a:lnTo>
                  <a:lnTo>
                    <a:pt x="112" y="660"/>
                  </a:lnTo>
                  <a:lnTo>
                    <a:pt x="117" y="660"/>
                  </a:lnTo>
                  <a:lnTo>
                    <a:pt x="122" y="655"/>
                  </a:lnTo>
                  <a:lnTo>
                    <a:pt x="127" y="655"/>
                  </a:lnTo>
                  <a:lnTo>
                    <a:pt x="131" y="655"/>
                  </a:lnTo>
                  <a:lnTo>
                    <a:pt x="136" y="655"/>
                  </a:lnTo>
                  <a:lnTo>
                    <a:pt x="141" y="655"/>
                  </a:lnTo>
                  <a:lnTo>
                    <a:pt x="146" y="655"/>
                  </a:lnTo>
                  <a:lnTo>
                    <a:pt x="151" y="655"/>
                  </a:lnTo>
                  <a:lnTo>
                    <a:pt x="156" y="655"/>
                  </a:lnTo>
                  <a:lnTo>
                    <a:pt x="161" y="655"/>
                  </a:lnTo>
                  <a:lnTo>
                    <a:pt x="166" y="655"/>
                  </a:lnTo>
                  <a:lnTo>
                    <a:pt x="171" y="655"/>
                  </a:lnTo>
                  <a:lnTo>
                    <a:pt x="175" y="655"/>
                  </a:lnTo>
                  <a:lnTo>
                    <a:pt x="180" y="655"/>
                  </a:lnTo>
                  <a:lnTo>
                    <a:pt x="185" y="655"/>
                  </a:lnTo>
                  <a:lnTo>
                    <a:pt x="190" y="655"/>
                  </a:lnTo>
                  <a:lnTo>
                    <a:pt x="195" y="655"/>
                  </a:lnTo>
                  <a:lnTo>
                    <a:pt x="200" y="655"/>
                  </a:lnTo>
                  <a:lnTo>
                    <a:pt x="205" y="650"/>
                  </a:lnTo>
                  <a:lnTo>
                    <a:pt x="205" y="645"/>
                  </a:lnTo>
                  <a:lnTo>
                    <a:pt x="210" y="640"/>
                  </a:lnTo>
                  <a:lnTo>
                    <a:pt x="210" y="616"/>
                  </a:lnTo>
                  <a:lnTo>
                    <a:pt x="215" y="601"/>
                  </a:lnTo>
                  <a:lnTo>
                    <a:pt x="215" y="596"/>
                  </a:lnTo>
                  <a:lnTo>
                    <a:pt x="219" y="606"/>
                  </a:lnTo>
                  <a:lnTo>
                    <a:pt x="219" y="670"/>
                  </a:lnTo>
                  <a:lnTo>
                    <a:pt x="224" y="723"/>
                  </a:lnTo>
                  <a:lnTo>
                    <a:pt x="224" y="782"/>
                  </a:lnTo>
                  <a:lnTo>
                    <a:pt x="229" y="845"/>
                  </a:lnTo>
                  <a:lnTo>
                    <a:pt x="229" y="953"/>
                  </a:lnTo>
                  <a:lnTo>
                    <a:pt x="234" y="972"/>
                  </a:lnTo>
                  <a:lnTo>
                    <a:pt x="234" y="914"/>
                  </a:lnTo>
                  <a:lnTo>
                    <a:pt x="239" y="826"/>
                  </a:lnTo>
                  <a:lnTo>
                    <a:pt x="239" y="562"/>
                  </a:lnTo>
                  <a:lnTo>
                    <a:pt x="244" y="406"/>
                  </a:lnTo>
                  <a:lnTo>
                    <a:pt x="244" y="254"/>
                  </a:lnTo>
                  <a:lnTo>
                    <a:pt x="249" y="127"/>
                  </a:lnTo>
                  <a:lnTo>
                    <a:pt x="249" y="0"/>
                  </a:lnTo>
                  <a:lnTo>
                    <a:pt x="254" y="25"/>
                  </a:lnTo>
                  <a:lnTo>
                    <a:pt x="254" y="249"/>
                  </a:lnTo>
                  <a:lnTo>
                    <a:pt x="258" y="430"/>
                  </a:lnTo>
                  <a:lnTo>
                    <a:pt x="258" y="850"/>
                  </a:lnTo>
                  <a:lnTo>
                    <a:pt x="263" y="1046"/>
                  </a:lnTo>
                  <a:lnTo>
                    <a:pt x="263" y="1202"/>
                  </a:lnTo>
                  <a:lnTo>
                    <a:pt x="268" y="1310"/>
                  </a:lnTo>
                  <a:lnTo>
                    <a:pt x="268" y="1354"/>
                  </a:lnTo>
                  <a:lnTo>
                    <a:pt x="268" y="1339"/>
                  </a:lnTo>
                  <a:lnTo>
                    <a:pt x="273" y="1266"/>
                  </a:lnTo>
                  <a:lnTo>
                    <a:pt x="273" y="982"/>
                  </a:lnTo>
                  <a:lnTo>
                    <a:pt x="278" y="811"/>
                  </a:lnTo>
                  <a:lnTo>
                    <a:pt x="278" y="494"/>
                  </a:lnTo>
                  <a:lnTo>
                    <a:pt x="283" y="372"/>
                  </a:lnTo>
                  <a:lnTo>
                    <a:pt x="283" y="293"/>
                  </a:lnTo>
                  <a:lnTo>
                    <a:pt x="288" y="254"/>
                  </a:lnTo>
                  <a:lnTo>
                    <a:pt x="288" y="249"/>
                  </a:lnTo>
                  <a:lnTo>
                    <a:pt x="288" y="284"/>
                  </a:lnTo>
                  <a:lnTo>
                    <a:pt x="293" y="342"/>
                  </a:lnTo>
                  <a:lnTo>
                    <a:pt x="293" y="503"/>
                  </a:lnTo>
                  <a:lnTo>
                    <a:pt x="298" y="587"/>
                  </a:lnTo>
                  <a:lnTo>
                    <a:pt x="298" y="723"/>
                  </a:lnTo>
                  <a:lnTo>
                    <a:pt x="302" y="767"/>
                  </a:lnTo>
                  <a:lnTo>
                    <a:pt x="302" y="816"/>
                  </a:lnTo>
                  <a:lnTo>
                    <a:pt x="307" y="816"/>
                  </a:lnTo>
                  <a:lnTo>
                    <a:pt x="307" y="806"/>
                  </a:lnTo>
                  <a:lnTo>
                    <a:pt x="312" y="787"/>
                  </a:lnTo>
                  <a:lnTo>
                    <a:pt x="312" y="733"/>
                  </a:lnTo>
                  <a:lnTo>
                    <a:pt x="317" y="704"/>
                  </a:lnTo>
                  <a:lnTo>
                    <a:pt x="317" y="655"/>
                  </a:lnTo>
                  <a:lnTo>
                    <a:pt x="322" y="635"/>
                  </a:lnTo>
                  <a:lnTo>
                    <a:pt x="322" y="601"/>
                  </a:lnTo>
                  <a:lnTo>
                    <a:pt x="332" y="587"/>
                  </a:lnTo>
                  <a:lnTo>
                    <a:pt x="327" y="587"/>
                  </a:lnTo>
                  <a:lnTo>
                    <a:pt x="332" y="601"/>
                  </a:lnTo>
                  <a:lnTo>
                    <a:pt x="337" y="616"/>
                  </a:lnTo>
                  <a:lnTo>
                    <a:pt x="337" y="650"/>
                  </a:lnTo>
                  <a:lnTo>
                    <a:pt x="342" y="660"/>
                  </a:lnTo>
                  <a:lnTo>
                    <a:pt x="342" y="684"/>
                  </a:lnTo>
                  <a:lnTo>
                    <a:pt x="346" y="694"/>
                  </a:lnTo>
                  <a:lnTo>
                    <a:pt x="351" y="694"/>
                  </a:lnTo>
                  <a:lnTo>
                    <a:pt x="351" y="684"/>
                  </a:lnTo>
                  <a:lnTo>
                    <a:pt x="356" y="679"/>
                  </a:lnTo>
                  <a:lnTo>
                    <a:pt x="356" y="660"/>
                  </a:lnTo>
                  <a:lnTo>
                    <a:pt x="361" y="655"/>
                  </a:lnTo>
                  <a:lnTo>
                    <a:pt x="361" y="645"/>
                  </a:lnTo>
                  <a:lnTo>
                    <a:pt x="366" y="645"/>
                  </a:lnTo>
                  <a:lnTo>
                    <a:pt x="371" y="650"/>
                  </a:lnTo>
                  <a:lnTo>
                    <a:pt x="381" y="660"/>
                  </a:lnTo>
                  <a:lnTo>
                    <a:pt x="381" y="665"/>
                  </a:lnTo>
                  <a:lnTo>
                    <a:pt x="386" y="660"/>
                  </a:lnTo>
                  <a:lnTo>
                    <a:pt x="390" y="655"/>
                  </a:lnTo>
                  <a:lnTo>
                    <a:pt x="395" y="655"/>
                  </a:lnTo>
                  <a:lnTo>
                    <a:pt x="400" y="655"/>
                  </a:lnTo>
                  <a:lnTo>
                    <a:pt x="405" y="655"/>
                  </a:lnTo>
                  <a:lnTo>
                    <a:pt x="410" y="655"/>
                  </a:lnTo>
                  <a:lnTo>
                    <a:pt x="415" y="655"/>
                  </a:lnTo>
                  <a:lnTo>
                    <a:pt x="420" y="655"/>
                  </a:lnTo>
                  <a:lnTo>
                    <a:pt x="429" y="665"/>
                  </a:lnTo>
                  <a:lnTo>
                    <a:pt x="425" y="665"/>
                  </a:lnTo>
                  <a:lnTo>
                    <a:pt x="429" y="665"/>
                  </a:lnTo>
                  <a:lnTo>
                    <a:pt x="434" y="665"/>
                  </a:lnTo>
                  <a:lnTo>
                    <a:pt x="444" y="655"/>
                  </a:lnTo>
                  <a:lnTo>
                    <a:pt x="439" y="655"/>
                  </a:lnTo>
                  <a:lnTo>
                    <a:pt x="444" y="655"/>
                  </a:lnTo>
                  <a:lnTo>
                    <a:pt x="449" y="650"/>
                  </a:lnTo>
                </a:path>
              </a:pathLst>
            </a:custGeom>
            <a:noFill/>
            <a:ln w="19050">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18571" name="Freeform 68">
              <a:extLst>
                <a:ext uri="{FF2B5EF4-FFF2-40B4-BE49-F238E27FC236}">
                  <a16:creationId xmlns:a16="http://schemas.microsoft.com/office/drawing/2014/main" id="{1021FAA9-8E30-4CF2-8466-14A16B1E3328}"/>
                </a:ext>
              </a:extLst>
            </p:cNvPr>
            <p:cNvSpPr>
              <a:spLocks/>
            </p:cNvSpPr>
            <p:nvPr/>
          </p:nvSpPr>
          <p:spPr bwMode="auto">
            <a:xfrm>
              <a:off x="5726113" y="1939925"/>
              <a:ext cx="985838" cy="23813"/>
            </a:xfrm>
            <a:custGeom>
              <a:avLst/>
              <a:gdLst>
                <a:gd name="T0" fmla="*/ 10 w 621"/>
                <a:gd name="T1" fmla="*/ 5 h 15"/>
                <a:gd name="T2" fmla="*/ 24 w 621"/>
                <a:gd name="T3" fmla="*/ 15 h 15"/>
                <a:gd name="T4" fmla="*/ 39 w 621"/>
                <a:gd name="T5" fmla="*/ 5 h 15"/>
                <a:gd name="T6" fmla="*/ 54 w 621"/>
                <a:gd name="T7" fmla="*/ 5 h 15"/>
                <a:gd name="T8" fmla="*/ 68 w 621"/>
                <a:gd name="T9" fmla="*/ 5 h 15"/>
                <a:gd name="T10" fmla="*/ 83 w 621"/>
                <a:gd name="T11" fmla="*/ 10 h 15"/>
                <a:gd name="T12" fmla="*/ 98 w 621"/>
                <a:gd name="T13" fmla="*/ 10 h 15"/>
                <a:gd name="T14" fmla="*/ 112 w 621"/>
                <a:gd name="T15" fmla="*/ 10 h 15"/>
                <a:gd name="T16" fmla="*/ 127 w 621"/>
                <a:gd name="T17" fmla="*/ 10 h 15"/>
                <a:gd name="T18" fmla="*/ 142 w 621"/>
                <a:gd name="T19" fmla="*/ 10 h 15"/>
                <a:gd name="T20" fmla="*/ 156 w 621"/>
                <a:gd name="T21" fmla="*/ 10 h 15"/>
                <a:gd name="T22" fmla="*/ 171 w 621"/>
                <a:gd name="T23" fmla="*/ 10 h 15"/>
                <a:gd name="T24" fmla="*/ 186 w 621"/>
                <a:gd name="T25" fmla="*/ 10 h 15"/>
                <a:gd name="T26" fmla="*/ 200 w 621"/>
                <a:gd name="T27" fmla="*/ 10 h 15"/>
                <a:gd name="T28" fmla="*/ 215 w 621"/>
                <a:gd name="T29" fmla="*/ 10 h 15"/>
                <a:gd name="T30" fmla="*/ 230 w 621"/>
                <a:gd name="T31" fmla="*/ 10 h 15"/>
                <a:gd name="T32" fmla="*/ 244 w 621"/>
                <a:gd name="T33" fmla="*/ 10 h 15"/>
                <a:gd name="T34" fmla="*/ 259 w 621"/>
                <a:gd name="T35" fmla="*/ 10 h 15"/>
                <a:gd name="T36" fmla="*/ 274 w 621"/>
                <a:gd name="T37" fmla="*/ 10 h 15"/>
                <a:gd name="T38" fmla="*/ 288 w 621"/>
                <a:gd name="T39" fmla="*/ 10 h 15"/>
                <a:gd name="T40" fmla="*/ 303 w 621"/>
                <a:gd name="T41" fmla="*/ 10 h 15"/>
                <a:gd name="T42" fmla="*/ 318 w 621"/>
                <a:gd name="T43" fmla="*/ 10 h 15"/>
                <a:gd name="T44" fmla="*/ 332 w 621"/>
                <a:gd name="T45" fmla="*/ 10 h 15"/>
                <a:gd name="T46" fmla="*/ 347 w 621"/>
                <a:gd name="T47" fmla="*/ 10 h 15"/>
                <a:gd name="T48" fmla="*/ 362 w 621"/>
                <a:gd name="T49" fmla="*/ 10 h 15"/>
                <a:gd name="T50" fmla="*/ 376 w 621"/>
                <a:gd name="T51" fmla="*/ 10 h 15"/>
                <a:gd name="T52" fmla="*/ 391 w 621"/>
                <a:gd name="T53" fmla="*/ 10 h 15"/>
                <a:gd name="T54" fmla="*/ 406 w 621"/>
                <a:gd name="T55" fmla="*/ 10 h 15"/>
                <a:gd name="T56" fmla="*/ 420 w 621"/>
                <a:gd name="T57" fmla="*/ 10 h 15"/>
                <a:gd name="T58" fmla="*/ 435 w 621"/>
                <a:gd name="T59" fmla="*/ 10 h 15"/>
                <a:gd name="T60" fmla="*/ 450 w 621"/>
                <a:gd name="T61" fmla="*/ 10 h 15"/>
                <a:gd name="T62" fmla="*/ 464 w 621"/>
                <a:gd name="T63" fmla="*/ 10 h 15"/>
                <a:gd name="T64" fmla="*/ 479 w 621"/>
                <a:gd name="T65" fmla="*/ 10 h 15"/>
                <a:gd name="T66" fmla="*/ 493 w 621"/>
                <a:gd name="T67" fmla="*/ 10 h 15"/>
                <a:gd name="T68" fmla="*/ 508 w 621"/>
                <a:gd name="T69" fmla="*/ 10 h 15"/>
                <a:gd name="T70" fmla="*/ 523 w 621"/>
                <a:gd name="T71" fmla="*/ 10 h 15"/>
                <a:gd name="T72" fmla="*/ 537 w 621"/>
                <a:gd name="T73" fmla="*/ 10 h 15"/>
                <a:gd name="T74" fmla="*/ 552 w 621"/>
                <a:gd name="T75" fmla="*/ 10 h 15"/>
                <a:gd name="T76" fmla="*/ 567 w 621"/>
                <a:gd name="T77" fmla="*/ 10 h 15"/>
                <a:gd name="T78" fmla="*/ 581 w 621"/>
                <a:gd name="T79" fmla="*/ 10 h 15"/>
                <a:gd name="T80" fmla="*/ 596 w 621"/>
                <a:gd name="T81" fmla="*/ 10 h 15"/>
                <a:gd name="T82" fmla="*/ 611 w 621"/>
                <a:gd name="T83" fmla="*/ 10 h 15"/>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621"/>
                <a:gd name="T127" fmla="*/ 0 h 15"/>
                <a:gd name="T128" fmla="*/ 621 w 621"/>
                <a:gd name="T129" fmla="*/ 15 h 15"/>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621" h="15">
                  <a:moveTo>
                    <a:pt x="0" y="0"/>
                  </a:moveTo>
                  <a:lnTo>
                    <a:pt x="5" y="0"/>
                  </a:lnTo>
                  <a:lnTo>
                    <a:pt x="10" y="5"/>
                  </a:lnTo>
                  <a:lnTo>
                    <a:pt x="15" y="10"/>
                  </a:lnTo>
                  <a:lnTo>
                    <a:pt x="20" y="15"/>
                  </a:lnTo>
                  <a:lnTo>
                    <a:pt x="24" y="15"/>
                  </a:lnTo>
                  <a:lnTo>
                    <a:pt x="29" y="15"/>
                  </a:lnTo>
                  <a:lnTo>
                    <a:pt x="34" y="10"/>
                  </a:lnTo>
                  <a:lnTo>
                    <a:pt x="39" y="5"/>
                  </a:lnTo>
                  <a:lnTo>
                    <a:pt x="44" y="5"/>
                  </a:lnTo>
                  <a:lnTo>
                    <a:pt x="49" y="5"/>
                  </a:lnTo>
                  <a:lnTo>
                    <a:pt x="54" y="5"/>
                  </a:lnTo>
                  <a:lnTo>
                    <a:pt x="59" y="5"/>
                  </a:lnTo>
                  <a:lnTo>
                    <a:pt x="64" y="5"/>
                  </a:lnTo>
                  <a:lnTo>
                    <a:pt x="68" y="5"/>
                  </a:lnTo>
                  <a:lnTo>
                    <a:pt x="73" y="5"/>
                  </a:lnTo>
                  <a:lnTo>
                    <a:pt x="78" y="5"/>
                  </a:lnTo>
                  <a:lnTo>
                    <a:pt x="83" y="10"/>
                  </a:lnTo>
                  <a:lnTo>
                    <a:pt x="88" y="10"/>
                  </a:lnTo>
                  <a:lnTo>
                    <a:pt x="93" y="10"/>
                  </a:lnTo>
                  <a:lnTo>
                    <a:pt x="98" y="10"/>
                  </a:lnTo>
                  <a:lnTo>
                    <a:pt x="103" y="10"/>
                  </a:lnTo>
                  <a:lnTo>
                    <a:pt x="108" y="10"/>
                  </a:lnTo>
                  <a:lnTo>
                    <a:pt x="112" y="10"/>
                  </a:lnTo>
                  <a:lnTo>
                    <a:pt x="117" y="10"/>
                  </a:lnTo>
                  <a:lnTo>
                    <a:pt x="122" y="10"/>
                  </a:lnTo>
                  <a:lnTo>
                    <a:pt x="127" y="10"/>
                  </a:lnTo>
                  <a:lnTo>
                    <a:pt x="132" y="10"/>
                  </a:lnTo>
                  <a:lnTo>
                    <a:pt x="137" y="10"/>
                  </a:lnTo>
                  <a:lnTo>
                    <a:pt x="142" y="10"/>
                  </a:lnTo>
                  <a:lnTo>
                    <a:pt x="147" y="10"/>
                  </a:lnTo>
                  <a:lnTo>
                    <a:pt x="151" y="10"/>
                  </a:lnTo>
                  <a:lnTo>
                    <a:pt x="156" y="10"/>
                  </a:lnTo>
                  <a:lnTo>
                    <a:pt x="161" y="10"/>
                  </a:lnTo>
                  <a:lnTo>
                    <a:pt x="166" y="10"/>
                  </a:lnTo>
                  <a:lnTo>
                    <a:pt x="171" y="10"/>
                  </a:lnTo>
                  <a:lnTo>
                    <a:pt x="176" y="10"/>
                  </a:lnTo>
                  <a:lnTo>
                    <a:pt x="181" y="10"/>
                  </a:lnTo>
                  <a:lnTo>
                    <a:pt x="186" y="10"/>
                  </a:lnTo>
                  <a:lnTo>
                    <a:pt x="191" y="10"/>
                  </a:lnTo>
                  <a:lnTo>
                    <a:pt x="195" y="10"/>
                  </a:lnTo>
                  <a:lnTo>
                    <a:pt x="200" y="10"/>
                  </a:lnTo>
                  <a:lnTo>
                    <a:pt x="205" y="10"/>
                  </a:lnTo>
                  <a:lnTo>
                    <a:pt x="210" y="10"/>
                  </a:lnTo>
                  <a:lnTo>
                    <a:pt x="215" y="10"/>
                  </a:lnTo>
                  <a:lnTo>
                    <a:pt x="220" y="10"/>
                  </a:lnTo>
                  <a:lnTo>
                    <a:pt x="225" y="10"/>
                  </a:lnTo>
                  <a:lnTo>
                    <a:pt x="230" y="10"/>
                  </a:lnTo>
                  <a:lnTo>
                    <a:pt x="235" y="10"/>
                  </a:lnTo>
                  <a:lnTo>
                    <a:pt x="239" y="10"/>
                  </a:lnTo>
                  <a:lnTo>
                    <a:pt x="244" y="10"/>
                  </a:lnTo>
                  <a:lnTo>
                    <a:pt x="249" y="10"/>
                  </a:lnTo>
                  <a:lnTo>
                    <a:pt x="254" y="10"/>
                  </a:lnTo>
                  <a:lnTo>
                    <a:pt x="259" y="10"/>
                  </a:lnTo>
                  <a:lnTo>
                    <a:pt x="264" y="10"/>
                  </a:lnTo>
                  <a:lnTo>
                    <a:pt x="269" y="10"/>
                  </a:lnTo>
                  <a:lnTo>
                    <a:pt x="274" y="10"/>
                  </a:lnTo>
                  <a:lnTo>
                    <a:pt x="279" y="10"/>
                  </a:lnTo>
                  <a:lnTo>
                    <a:pt x="283" y="10"/>
                  </a:lnTo>
                  <a:lnTo>
                    <a:pt x="288" y="10"/>
                  </a:lnTo>
                  <a:lnTo>
                    <a:pt x="293" y="10"/>
                  </a:lnTo>
                  <a:lnTo>
                    <a:pt x="298" y="10"/>
                  </a:lnTo>
                  <a:lnTo>
                    <a:pt x="303" y="10"/>
                  </a:lnTo>
                  <a:lnTo>
                    <a:pt x="308" y="10"/>
                  </a:lnTo>
                  <a:lnTo>
                    <a:pt x="313" y="10"/>
                  </a:lnTo>
                  <a:lnTo>
                    <a:pt x="318" y="10"/>
                  </a:lnTo>
                  <a:lnTo>
                    <a:pt x="322" y="10"/>
                  </a:lnTo>
                  <a:lnTo>
                    <a:pt x="327" y="10"/>
                  </a:lnTo>
                  <a:lnTo>
                    <a:pt x="332" y="10"/>
                  </a:lnTo>
                  <a:lnTo>
                    <a:pt x="337" y="10"/>
                  </a:lnTo>
                  <a:lnTo>
                    <a:pt x="342" y="10"/>
                  </a:lnTo>
                  <a:lnTo>
                    <a:pt x="347" y="10"/>
                  </a:lnTo>
                  <a:lnTo>
                    <a:pt x="352" y="10"/>
                  </a:lnTo>
                  <a:lnTo>
                    <a:pt x="357" y="10"/>
                  </a:lnTo>
                  <a:lnTo>
                    <a:pt x="362" y="10"/>
                  </a:lnTo>
                  <a:lnTo>
                    <a:pt x="366" y="10"/>
                  </a:lnTo>
                  <a:lnTo>
                    <a:pt x="371" y="10"/>
                  </a:lnTo>
                  <a:lnTo>
                    <a:pt x="376" y="10"/>
                  </a:lnTo>
                  <a:lnTo>
                    <a:pt x="381" y="10"/>
                  </a:lnTo>
                  <a:lnTo>
                    <a:pt x="386" y="10"/>
                  </a:lnTo>
                  <a:lnTo>
                    <a:pt x="391" y="10"/>
                  </a:lnTo>
                  <a:lnTo>
                    <a:pt x="396" y="10"/>
                  </a:lnTo>
                  <a:lnTo>
                    <a:pt x="401" y="10"/>
                  </a:lnTo>
                  <a:lnTo>
                    <a:pt x="406" y="10"/>
                  </a:lnTo>
                  <a:lnTo>
                    <a:pt x="410" y="10"/>
                  </a:lnTo>
                  <a:lnTo>
                    <a:pt x="415" y="10"/>
                  </a:lnTo>
                  <a:lnTo>
                    <a:pt x="420" y="10"/>
                  </a:lnTo>
                  <a:lnTo>
                    <a:pt x="425" y="10"/>
                  </a:lnTo>
                  <a:lnTo>
                    <a:pt x="430" y="10"/>
                  </a:lnTo>
                  <a:lnTo>
                    <a:pt x="435" y="10"/>
                  </a:lnTo>
                  <a:lnTo>
                    <a:pt x="440" y="10"/>
                  </a:lnTo>
                  <a:lnTo>
                    <a:pt x="445" y="10"/>
                  </a:lnTo>
                  <a:lnTo>
                    <a:pt x="450" y="10"/>
                  </a:lnTo>
                  <a:lnTo>
                    <a:pt x="454" y="10"/>
                  </a:lnTo>
                  <a:lnTo>
                    <a:pt x="459" y="10"/>
                  </a:lnTo>
                  <a:lnTo>
                    <a:pt x="464" y="10"/>
                  </a:lnTo>
                  <a:lnTo>
                    <a:pt x="469" y="10"/>
                  </a:lnTo>
                  <a:lnTo>
                    <a:pt x="474" y="10"/>
                  </a:lnTo>
                  <a:lnTo>
                    <a:pt x="479" y="10"/>
                  </a:lnTo>
                  <a:lnTo>
                    <a:pt x="484" y="10"/>
                  </a:lnTo>
                  <a:lnTo>
                    <a:pt x="489" y="10"/>
                  </a:lnTo>
                  <a:lnTo>
                    <a:pt x="493" y="10"/>
                  </a:lnTo>
                  <a:lnTo>
                    <a:pt x="498" y="10"/>
                  </a:lnTo>
                  <a:lnTo>
                    <a:pt x="503" y="10"/>
                  </a:lnTo>
                  <a:lnTo>
                    <a:pt x="508" y="10"/>
                  </a:lnTo>
                  <a:lnTo>
                    <a:pt x="513" y="10"/>
                  </a:lnTo>
                  <a:lnTo>
                    <a:pt x="518" y="10"/>
                  </a:lnTo>
                  <a:lnTo>
                    <a:pt x="523" y="10"/>
                  </a:lnTo>
                  <a:lnTo>
                    <a:pt x="528" y="10"/>
                  </a:lnTo>
                  <a:lnTo>
                    <a:pt x="533" y="10"/>
                  </a:lnTo>
                  <a:lnTo>
                    <a:pt x="537" y="10"/>
                  </a:lnTo>
                  <a:lnTo>
                    <a:pt x="542" y="10"/>
                  </a:lnTo>
                  <a:lnTo>
                    <a:pt x="547" y="10"/>
                  </a:lnTo>
                  <a:lnTo>
                    <a:pt x="552" y="10"/>
                  </a:lnTo>
                  <a:lnTo>
                    <a:pt x="557" y="10"/>
                  </a:lnTo>
                  <a:lnTo>
                    <a:pt x="562" y="10"/>
                  </a:lnTo>
                  <a:lnTo>
                    <a:pt x="567" y="10"/>
                  </a:lnTo>
                  <a:lnTo>
                    <a:pt x="572" y="10"/>
                  </a:lnTo>
                  <a:lnTo>
                    <a:pt x="577" y="10"/>
                  </a:lnTo>
                  <a:lnTo>
                    <a:pt x="581" y="10"/>
                  </a:lnTo>
                  <a:lnTo>
                    <a:pt x="586" y="10"/>
                  </a:lnTo>
                  <a:lnTo>
                    <a:pt x="591" y="10"/>
                  </a:lnTo>
                  <a:lnTo>
                    <a:pt x="596" y="10"/>
                  </a:lnTo>
                  <a:lnTo>
                    <a:pt x="601" y="10"/>
                  </a:lnTo>
                  <a:lnTo>
                    <a:pt x="606" y="10"/>
                  </a:lnTo>
                  <a:lnTo>
                    <a:pt x="611" y="10"/>
                  </a:lnTo>
                  <a:lnTo>
                    <a:pt x="616" y="10"/>
                  </a:lnTo>
                  <a:lnTo>
                    <a:pt x="621" y="10"/>
                  </a:lnTo>
                </a:path>
              </a:pathLst>
            </a:custGeom>
            <a:noFill/>
            <a:ln w="19050">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18572" name="Freeform 69">
              <a:extLst>
                <a:ext uri="{FF2B5EF4-FFF2-40B4-BE49-F238E27FC236}">
                  <a16:creationId xmlns:a16="http://schemas.microsoft.com/office/drawing/2014/main" id="{A96B621B-23F0-4D19-A048-9CA06C119338}"/>
                </a:ext>
              </a:extLst>
            </p:cNvPr>
            <p:cNvSpPr>
              <a:spLocks/>
            </p:cNvSpPr>
            <p:nvPr/>
          </p:nvSpPr>
          <p:spPr bwMode="auto">
            <a:xfrm>
              <a:off x="6711950" y="1955800"/>
              <a:ext cx="115888" cy="1588"/>
            </a:xfrm>
            <a:custGeom>
              <a:avLst/>
              <a:gdLst>
                <a:gd name="T0" fmla="*/ 0 w 73"/>
                <a:gd name="T1" fmla="*/ 0 h 1588"/>
                <a:gd name="T2" fmla="*/ 4 w 73"/>
                <a:gd name="T3" fmla="*/ 0 h 1588"/>
                <a:gd name="T4" fmla="*/ 9 w 73"/>
                <a:gd name="T5" fmla="*/ 0 h 1588"/>
                <a:gd name="T6" fmla="*/ 14 w 73"/>
                <a:gd name="T7" fmla="*/ 0 h 1588"/>
                <a:gd name="T8" fmla="*/ 19 w 73"/>
                <a:gd name="T9" fmla="*/ 0 h 1588"/>
                <a:gd name="T10" fmla="*/ 24 w 73"/>
                <a:gd name="T11" fmla="*/ 0 h 1588"/>
                <a:gd name="T12" fmla="*/ 29 w 73"/>
                <a:gd name="T13" fmla="*/ 0 h 1588"/>
                <a:gd name="T14" fmla="*/ 34 w 73"/>
                <a:gd name="T15" fmla="*/ 0 h 1588"/>
                <a:gd name="T16" fmla="*/ 39 w 73"/>
                <a:gd name="T17" fmla="*/ 0 h 1588"/>
                <a:gd name="T18" fmla="*/ 43 w 73"/>
                <a:gd name="T19" fmla="*/ 0 h 1588"/>
                <a:gd name="T20" fmla="*/ 48 w 73"/>
                <a:gd name="T21" fmla="*/ 0 h 1588"/>
                <a:gd name="T22" fmla="*/ 53 w 73"/>
                <a:gd name="T23" fmla="*/ 0 h 1588"/>
                <a:gd name="T24" fmla="*/ 58 w 73"/>
                <a:gd name="T25" fmla="*/ 0 h 1588"/>
                <a:gd name="T26" fmla="*/ 63 w 73"/>
                <a:gd name="T27" fmla="*/ 0 h 1588"/>
                <a:gd name="T28" fmla="*/ 68 w 73"/>
                <a:gd name="T29" fmla="*/ 0 h 1588"/>
                <a:gd name="T30" fmla="*/ 73 w 73"/>
                <a:gd name="T31" fmla="*/ 0 h 158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73"/>
                <a:gd name="T49" fmla="*/ 0 h 1588"/>
                <a:gd name="T50" fmla="*/ 73 w 73"/>
                <a:gd name="T51" fmla="*/ 1588 h 158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73" h="1588">
                  <a:moveTo>
                    <a:pt x="0" y="0"/>
                  </a:moveTo>
                  <a:lnTo>
                    <a:pt x="4" y="0"/>
                  </a:lnTo>
                  <a:lnTo>
                    <a:pt x="9" y="0"/>
                  </a:lnTo>
                  <a:lnTo>
                    <a:pt x="14" y="0"/>
                  </a:lnTo>
                  <a:lnTo>
                    <a:pt x="19" y="0"/>
                  </a:lnTo>
                  <a:lnTo>
                    <a:pt x="24" y="0"/>
                  </a:lnTo>
                  <a:lnTo>
                    <a:pt x="29" y="0"/>
                  </a:lnTo>
                  <a:lnTo>
                    <a:pt x="34" y="0"/>
                  </a:lnTo>
                  <a:lnTo>
                    <a:pt x="39" y="0"/>
                  </a:lnTo>
                  <a:lnTo>
                    <a:pt x="43" y="0"/>
                  </a:lnTo>
                  <a:lnTo>
                    <a:pt x="48" y="0"/>
                  </a:lnTo>
                  <a:lnTo>
                    <a:pt x="53" y="0"/>
                  </a:lnTo>
                  <a:lnTo>
                    <a:pt x="58" y="0"/>
                  </a:lnTo>
                  <a:lnTo>
                    <a:pt x="63" y="0"/>
                  </a:lnTo>
                  <a:lnTo>
                    <a:pt x="68" y="0"/>
                  </a:lnTo>
                  <a:lnTo>
                    <a:pt x="73" y="0"/>
                  </a:lnTo>
                </a:path>
              </a:pathLst>
            </a:custGeom>
            <a:noFill/>
            <a:ln w="19050">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grpSp>
      <p:sp>
        <p:nvSpPr>
          <p:cNvPr id="18436" name="Rectangle 75">
            <a:extLst>
              <a:ext uri="{FF2B5EF4-FFF2-40B4-BE49-F238E27FC236}">
                <a16:creationId xmlns:a16="http://schemas.microsoft.com/office/drawing/2014/main" id="{C9E15464-705B-444D-A671-986B46477E1C}"/>
              </a:ext>
            </a:extLst>
          </p:cNvPr>
          <p:cNvSpPr>
            <a:spLocks noChangeArrowheads="1"/>
          </p:cNvSpPr>
          <p:nvPr/>
        </p:nvSpPr>
        <p:spPr bwMode="auto">
          <a:xfrm>
            <a:off x="4114800" y="3814763"/>
            <a:ext cx="3167063" cy="2497137"/>
          </a:xfrm>
          <a:prstGeom prst="rect">
            <a:avLst/>
          </a:prstGeom>
          <a:noFill/>
          <a:ln w="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18437" name="Line 76">
            <a:extLst>
              <a:ext uri="{FF2B5EF4-FFF2-40B4-BE49-F238E27FC236}">
                <a16:creationId xmlns:a16="http://schemas.microsoft.com/office/drawing/2014/main" id="{86910E87-26F9-4CF4-9503-FA1F787F891F}"/>
              </a:ext>
            </a:extLst>
          </p:cNvPr>
          <p:cNvSpPr>
            <a:spLocks noChangeShapeType="1"/>
          </p:cNvSpPr>
          <p:nvPr/>
        </p:nvSpPr>
        <p:spPr bwMode="auto">
          <a:xfrm>
            <a:off x="4114800" y="3814763"/>
            <a:ext cx="3167063"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438" name="Line 77">
            <a:extLst>
              <a:ext uri="{FF2B5EF4-FFF2-40B4-BE49-F238E27FC236}">
                <a16:creationId xmlns:a16="http://schemas.microsoft.com/office/drawing/2014/main" id="{4889D2C8-0E1D-4347-9411-F55E04613AF1}"/>
              </a:ext>
            </a:extLst>
          </p:cNvPr>
          <p:cNvSpPr>
            <a:spLocks noChangeShapeType="1"/>
          </p:cNvSpPr>
          <p:nvPr/>
        </p:nvSpPr>
        <p:spPr bwMode="auto">
          <a:xfrm>
            <a:off x="4114800" y="6311900"/>
            <a:ext cx="316706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439" name="Line 78">
            <a:extLst>
              <a:ext uri="{FF2B5EF4-FFF2-40B4-BE49-F238E27FC236}">
                <a16:creationId xmlns:a16="http://schemas.microsoft.com/office/drawing/2014/main" id="{37BFED86-A5A9-414D-B56F-8EC947DBB888}"/>
              </a:ext>
            </a:extLst>
          </p:cNvPr>
          <p:cNvSpPr>
            <a:spLocks noChangeShapeType="1"/>
          </p:cNvSpPr>
          <p:nvPr/>
        </p:nvSpPr>
        <p:spPr bwMode="auto">
          <a:xfrm flipV="1">
            <a:off x="7281863" y="3814763"/>
            <a:ext cx="1587" cy="249713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440" name="Line 79">
            <a:extLst>
              <a:ext uri="{FF2B5EF4-FFF2-40B4-BE49-F238E27FC236}">
                <a16:creationId xmlns:a16="http://schemas.microsoft.com/office/drawing/2014/main" id="{6462B1E7-9577-4C2C-8AC6-19929E4C7C9E}"/>
              </a:ext>
            </a:extLst>
          </p:cNvPr>
          <p:cNvSpPr>
            <a:spLocks noChangeShapeType="1"/>
          </p:cNvSpPr>
          <p:nvPr/>
        </p:nvSpPr>
        <p:spPr bwMode="auto">
          <a:xfrm flipV="1">
            <a:off x="4114800" y="3814763"/>
            <a:ext cx="1588" cy="249713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441" name="Line 80">
            <a:extLst>
              <a:ext uri="{FF2B5EF4-FFF2-40B4-BE49-F238E27FC236}">
                <a16:creationId xmlns:a16="http://schemas.microsoft.com/office/drawing/2014/main" id="{4EBDA3BE-E47F-45C1-8806-71A68DFCACD6}"/>
              </a:ext>
            </a:extLst>
          </p:cNvPr>
          <p:cNvSpPr>
            <a:spLocks noChangeShapeType="1"/>
          </p:cNvSpPr>
          <p:nvPr/>
        </p:nvSpPr>
        <p:spPr bwMode="auto">
          <a:xfrm>
            <a:off x="4114800" y="6311900"/>
            <a:ext cx="316706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442" name="Line 81">
            <a:extLst>
              <a:ext uri="{FF2B5EF4-FFF2-40B4-BE49-F238E27FC236}">
                <a16:creationId xmlns:a16="http://schemas.microsoft.com/office/drawing/2014/main" id="{94466125-8ABA-483D-9F18-29919E072984}"/>
              </a:ext>
            </a:extLst>
          </p:cNvPr>
          <p:cNvSpPr>
            <a:spLocks noChangeShapeType="1"/>
          </p:cNvSpPr>
          <p:nvPr/>
        </p:nvSpPr>
        <p:spPr bwMode="auto">
          <a:xfrm flipV="1">
            <a:off x="4114800" y="3814763"/>
            <a:ext cx="1588" cy="249713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443" name="Line 82">
            <a:extLst>
              <a:ext uri="{FF2B5EF4-FFF2-40B4-BE49-F238E27FC236}">
                <a16:creationId xmlns:a16="http://schemas.microsoft.com/office/drawing/2014/main" id="{1A866777-7EA4-446C-8FC5-3255EA531CBD}"/>
              </a:ext>
            </a:extLst>
          </p:cNvPr>
          <p:cNvSpPr>
            <a:spLocks noChangeShapeType="1"/>
          </p:cNvSpPr>
          <p:nvPr/>
        </p:nvSpPr>
        <p:spPr bwMode="auto">
          <a:xfrm flipV="1">
            <a:off x="4114800" y="6275388"/>
            <a:ext cx="1588" cy="365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444" name="Line 83">
            <a:extLst>
              <a:ext uri="{FF2B5EF4-FFF2-40B4-BE49-F238E27FC236}">
                <a16:creationId xmlns:a16="http://schemas.microsoft.com/office/drawing/2014/main" id="{F266760A-B770-42F0-86B9-7E6C1794F0DB}"/>
              </a:ext>
            </a:extLst>
          </p:cNvPr>
          <p:cNvSpPr>
            <a:spLocks noChangeShapeType="1"/>
          </p:cNvSpPr>
          <p:nvPr/>
        </p:nvSpPr>
        <p:spPr bwMode="auto">
          <a:xfrm>
            <a:off x="4114800" y="3814763"/>
            <a:ext cx="1588" cy="301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445" name="Rectangle 84">
            <a:extLst>
              <a:ext uri="{FF2B5EF4-FFF2-40B4-BE49-F238E27FC236}">
                <a16:creationId xmlns:a16="http://schemas.microsoft.com/office/drawing/2014/main" id="{EE8C45EF-01A9-4782-86F3-542EC09C97E8}"/>
              </a:ext>
            </a:extLst>
          </p:cNvPr>
          <p:cNvSpPr>
            <a:spLocks noChangeArrowheads="1"/>
          </p:cNvSpPr>
          <p:nvPr/>
        </p:nvSpPr>
        <p:spPr bwMode="auto">
          <a:xfrm>
            <a:off x="4092575" y="6332538"/>
            <a:ext cx="101600" cy="138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800">
                <a:solidFill>
                  <a:srgbClr val="000000"/>
                </a:solidFill>
                <a:latin typeface="Helvetica" panose="020B0604020202020204" pitchFamily="34" charset="0"/>
              </a:rPr>
              <a:t>0</a:t>
            </a:r>
            <a:endParaRPr lang="en-US" altLang="en-US"/>
          </a:p>
        </p:txBody>
      </p:sp>
      <p:sp>
        <p:nvSpPr>
          <p:cNvPr id="18446" name="Line 85">
            <a:extLst>
              <a:ext uri="{FF2B5EF4-FFF2-40B4-BE49-F238E27FC236}">
                <a16:creationId xmlns:a16="http://schemas.microsoft.com/office/drawing/2014/main" id="{C7310F6D-F979-4E20-AD83-276EF59C767D}"/>
              </a:ext>
            </a:extLst>
          </p:cNvPr>
          <p:cNvSpPr>
            <a:spLocks noChangeShapeType="1"/>
          </p:cNvSpPr>
          <p:nvPr/>
        </p:nvSpPr>
        <p:spPr bwMode="auto">
          <a:xfrm flipV="1">
            <a:off x="4427538" y="6275388"/>
            <a:ext cx="1587" cy="365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447" name="Line 86">
            <a:extLst>
              <a:ext uri="{FF2B5EF4-FFF2-40B4-BE49-F238E27FC236}">
                <a16:creationId xmlns:a16="http://schemas.microsoft.com/office/drawing/2014/main" id="{FD5BF45C-D8FF-48FA-91DC-998232A19E4A}"/>
              </a:ext>
            </a:extLst>
          </p:cNvPr>
          <p:cNvSpPr>
            <a:spLocks noChangeShapeType="1"/>
          </p:cNvSpPr>
          <p:nvPr/>
        </p:nvSpPr>
        <p:spPr bwMode="auto">
          <a:xfrm>
            <a:off x="4427538" y="3814763"/>
            <a:ext cx="1587" cy="301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448" name="Rectangle 87">
            <a:extLst>
              <a:ext uri="{FF2B5EF4-FFF2-40B4-BE49-F238E27FC236}">
                <a16:creationId xmlns:a16="http://schemas.microsoft.com/office/drawing/2014/main" id="{8A812B9B-DFF7-4EE4-9141-9F4579F4DC5F}"/>
              </a:ext>
            </a:extLst>
          </p:cNvPr>
          <p:cNvSpPr>
            <a:spLocks noChangeArrowheads="1"/>
          </p:cNvSpPr>
          <p:nvPr/>
        </p:nvSpPr>
        <p:spPr bwMode="auto">
          <a:xfrm>
            <a:off x="4376738" y="6332538"/>
            <a:ext cx="160337" cy="138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800">
                <a:solidFill>
                  <a:srgbClr val="000000"/>
                </a:solidFill>
                <a:latin typeface="Helvetica" panose="020B0604020202020204" pitchFamily="34" charset="0"/>
              </a:rPr>
              <a:t>10</a:t>
            </a:r>
            <a:endParaRPr lang="en-US" altLang="en-US"/>
          </a:p>
        </p:txBody>
      </p:sp>
      <p:sp>
        <p:nvSpPr>
          <p:cNvPr id="18449" name="Line 88">
            <a:extLst>
              <a:ext uri="{FF2B5EF4-FFF2-40B4-BE49-F238E27FC236}">
                <a16:creationId xmlns:a16="http://schemas.microsoft.com/office/drawing/2014/main" id="{3B27F403-434B-4CB4-9084-4F9C09CB2815}"/>
              </a:ext>
            </a:extLst>
          </p:cNvPr>
          <p:cNvSpPr>
            <a:spLocks noChangeShapeType="1"/>
          </p:cNvSpPr>
          <p:nvPr/>
        </p:nvSpPr>
        <p:spPr bwMode="auto">
          <a:xfrm flipV="1">
            <a:off x="4741863" y="6275388"/>
            <a:ext cx="1587" cy="365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450" name="Line 89">
            <a:extLst>
              <a:ext uri="{FF2B5EF4-FFF2-40B4-BE49-F238E27FC236}">
                <a16:creationId xmlns:a16="http://schemas.microsoft.com/office/drawing/2014/main" id="{DAB1B534-C804-44EA-BE15-2B0057DDFAD1}"/>
              </a:ext>
            </a:extLst>
          </p:cNvPr>
          <p:cNvSpPr>
            <a:spLocks noChangeShapeType="1"/>
          </p:cNvSpPr>
          <p:nvPr/>
        </p:nvSpPr>
        <p:spPr bwMode="auto">
          <a:xfrm>
            <a:off x="4741863" y="3814763"/>
            <a:ext cx="1587" cy="301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451" name="Rectangle 90">
            <a:extLst>
              <a:ext uri="{FF2B5EF4-FFF2-40B4-BE49-F238E27FC236}">
                <a16:creationId xmlns:a16="http://schemas.microsoft.com/office/drawing/2014/main" id="{36C9BA2B-8B52-4833-A524-A2A7AEF64D2F}"/>
              </a:ext>
            </a:extLst>
          </p:cNvPr>
          <p:cNvSpPr>
            <a:spLocks noChangeArrowheads="1"/>
          </p:cNvSpPr>
          <p:nvPr/>
        </p:nvSpPr>
        <p:spPr bwMode="auto">
          <a:xfrm>
            <a:off x="4691063" y="6332538"/>
            <a:ext cx="160337" cy="138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800">
                <a:solidFill>
                  <a:srgbClr val="000000"/>
                </a:solidFill>
                <a:latin typeface="Helvetica" panose="020B0604020202020204" pitchFamily="34" charset="0"/>
              </a:rPr>
              <a:t>20</a:t>
            </a:r>
            <a:endParaRPr lang="en-US" altLang="en-US"/>
          </a:p>
        </p:txBody>
      </p:sp>
      <p:sp>
        <p:nvSpPr>
          <p:cNvPr id="18452" name="Line 91">
            <a:extLst>
              <a:ext uri="{FF2B5EF4-FFF2-40B4-BE49-F238E27FC236}">
                <a16:creationId xmlns:a16="http://schemas.microsoft.com/office/drawing/2014/main" id="{5E44D2C9-800A-471F-92CE-87BCE0F0A4D5}"/>
              </a:ext>
            </a:extLst>
          </p:cNvPr>
          <p:cNvSpPr>
            <a:spLocks noChangeShapeType="1"/>
          </p:cNvSpPr>
          <p:nvPr/>
        </p:nvSpPr>
        <p:spPr bwMode="auto">
          <a:xfrm flipV="1">
            <a:off x="5062538" y="6275388"/>
            <a:ext cx="1587" cy="365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453" name="Line 92">
            <a:extLst>
              <a:ext uri="{FF2B5EF4-FFF2-40B4-BE49-F238E27FC236}">
                <a16:creationId xmlns:a16="http://schemas.microsoft.com/office/drawing/2014/main" id="{FD9AFB06-E866-4976-A74E-909EA983509D}"/>
              </a:ext>
            </a:extLst>
          </p:cNvPr>
          <p:cNvSpPr>
            <a:spLocks noChangeShapeType="1"/>
          </p:cNvSpPr>
          <p:nvPr/>
        </p:nvSpPr>
        <p:spPr bwMode="auto">
          <a:xfrm>
            <a:off x="5062538" y="3814763"/>
            <a:ext cx="1587" cy="301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454" name="Rectangle 93">
            <a:extLst>
              <a:ext uri="{FF2B5EF4-FFF2-40B4-BE49-F238E27FC236}">
                <a16:creationId xmlns:a16="http://schemas.microsoft.com/office/drawing/2014/main" id="{D69997D6-8D1B-47DF-98BB-75C6EFF48EAC}"/>
              </a:ext>
            </a:extLst>
          </p:cNvPr>
          <p:cNvSpPr>
            <a:spLocks noChangeArrowheads="1"/>
          </p:cNvSpPr>
          <p:nvPr/>
        </p:nvSpPr>
        <p:spPr bwMode="auto">
          <a:xfrm>
            <a:off x="5011738" y="6332538"/>
            <a:ext cx="160337" cy="138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800">
                <a:solidFill>
                  <a:srgbClr val="000000"/>
                </a:solidFill>
                <a:latin typeface="Helvetica" panose="020B0604020202020204" pitchFamily="34" charset="0"/>
              </a:rPr>
              <a:t>30</a:t>
            </a:r>
            <a:endParaRPr lang="en-US" altLang="en-US"/>
          </a:p>
        </p:txBody>
      </p:sp>
      <p:sp>
        <p:nvSpPr>
          <p:cNvPr id="18455" name="Line 94">
            <a:extLst>
              <a:ext uri="{FF2B5EF4-FFF2-40B4-BE49-F238E27FC236}">
                <a16:creationId xmlns:a16="http://schemas.microsoft.com/office/drawing/2014/main" id="{513FD014-A80F-4B53-A3AD-9D9CC5911559}"/>
              </a:ext>
            </a:extLst>
          </p:cNvPr>
          <p:cNvSpPr>
            <a:spLocks noChangeShapeType="1"/>
          </p:cNvSpPr>
          <p:nvPr/>
        </p:nvSpPr>
        <p:spPr bwMode="auto">
          <a:xfrm flipV="1">
            <a:off x="5376863" y="6275388"/>
            <a:ext cx="1587" cy="365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456" name="Line 95">
            <a:extLst>
              <a:ext uri="{FF2B5EF4-FFF2-40B4-BE49-F238E27FC236}">
                <a16:creationId xmlns:a16="http://schemas.microsoft.com/office/drawing/2014/main" id="{BB45D11D-2456-4A3E-84DD-CCA0C4AEA4A9}"/>
              </a:ext>
            </a:extLst>
          </p:cNvPr>
          <p:cNvSpPr>
            <a:spLocks noChangeShapeType="1"/>
          </p:cNvSpPr>
          <p:nvPr/>
        </p:nvSpPr>
        <p:spPr bwMode="auto">
          <a:xfrm>
            <a:off x="5376863" y="3814763"/>
            <a:ext cx="1587" cy="301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457" name="Rectangle 96">
            <a:extLst>
              <a:ext uri="{FF2B5EF4-FFF2-40B4-BE49-F238E27FC236}">
                <a16:creationId xmlns:a16="http://schemas.microsoft.com/office/drawing/2014/main" id="{B79DB4EB-2505-4342-8595-D2B7BD887AC2}"/>
              </a:ext>
            </a:extLst>
          </p:cNvPr>
          <p:cNvSpPr>
            <a:spLocks noChangeArrowheads="1"/>
          </p:cNvSpPr>
          <p:nvPr/>
        </p:nvSpPr>
        <p:spPr bwMode="auto">
          <a:xfrm>
            <a:off x="5326063" y="6332538"/>
            <a:ext cx="160337" cy="138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800">
                <a:solidFill>
                  <a:srgbClr val="000000"/>
                </a:solidFill>
                <a:latin typeface="Helvetica" panose="020B0604020202020204" pitchFamily="34" charset="0"/>
              </a:rPr>
              <a:t>40</a:t>
            </a:r>
            <a:endParaRPr lang="en-US" altLang="en-US"/>
          </a:p>
        </p:txBody>
      </p:sp>
      <p:sp>
        <p:nvSpPr>
          <p:cNvPr id="18458" name="Line 97">
            <a:extLst>
              <a:ext uri="{FF2B5EF4-FFF2-40B4-BE49-F238E27FC236}">
                <a16:creationId xmlns:a16="http://schemas.microsoft.com/office/drawing/2014/main" id="{1043C96A-777D-46B3-B04E-CD2DBF5AF8FD}"/>
              </a:ext>
            </a:extLst>
          </p:cNvPr>
          <p:cNvSpPr>
            <a:spLocks noChangeShapeType="1"/>
          </p:cNvSpPr>
          <p:nvPr/>
        </p:nvSpPr>
        <p:spPr bwMode="auto">
          <a:xfrm flipV="1">
            <a:off x="5697538" y="6275388"/>
            <a:ext cx="1587" cy="365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459" name="Line 98">
            <a:extLst>
              <a:ext uri="{FF2B5EF4-FFF2-40B4-BE49-F238E27FC236}">
                <a16:creationId xmlns:a16="http://schemas.microsoft.com/office/drawing/2014/main" id="{C9D5A9CC-3531-4059-8C48-D1B2BC8B96D6}"/>
              </a:ext>
            </a:extLst>
          </p:cNvPr>
          <p:cNvSpPr>
            <a:spLocks noChangeShapeType="1"/>
          </p:cNvSpPr>
          <p:nvPr/>
        </p:nvSpPr>
        <p:spPr bwMode="auto">
          <a:xfrm>
            <a:off x="5697538" y="3814763"/>
            <a:ext cx="1587" cy="301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460" name="Rectangle 99">
            <a:extLst>
              <a:ext uri="{FF2B5EF4-FFF2-40B4-BE49-F238E27FC236}">
                <a16:creationId xmlns:a16="http://schemas.microsoft.com/office/drawing/2014/main" id="{050495BD-0BCC-43C3-85D8-A9E7D470EC7F}"/>
              </a:ext>
            </a:extLst>
          </p:cNvPr>
          <p:cNvSpPr>
            <a:spLocks noChangeArrowheads="1"/>
          </p:cNvSpPr>
          <p:nvPr/>
        </p:nvSpPr>
        <p:spPr bwMode="auto">
          <a:xfrm>
            <a:off x="5646738" y="6332538"/>
            <a:ext cx="160337" cy="138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800">
                <a:solidFill>
                  <a:srgbClr val="000000"/>
                </a:solidFill>
                <a:latin typeface="Helvetica" panose="020B0604020202020204" pitchFamily="34" charset="0"/>
              </a:rPr>
              <a:t>50</a:t>
            </a:r>
            <a:endParaRPr lang="en-US" altLang="en-US"/>
          </a:p>
        </p:txBody>
      </p:sp>
      <p:sp>
        <p:nvSpPr>
          <p:cNvPr id="18461" name="Line 100">
            <a:extLst>
              <a:ext uri="{FF2B5EF4-FFF2-40B4-BE49-F238E27FC236}">
                <a16:creationId xmlns:a16="http://schemas.microsoft.com/office/drawing/2014/main" id="{C3BFF7AC-05AE-4151-A35E-959368E72C2F}"/>
              </a:ext>
            </a:extLst>
          </p:cNvPr>
          <p:cNvSpPr>
            <a:spLocks noChangeShapeType="1"/>
          </p:cNvSpPr>
          <p:nvPr/>
        </p:nvSpPr>
        <p:spPr bwMode="auto">
          <a:xfrm flipV="1">
            <a:off x="6011863" y="6275388"/>
            <a:ext cx="1587" cy="365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462" name="Line 101">
            <a:extLst>
              <a:ext uri="{FF2B5EF4-FFF2-40B4-BE49-F238E27FC236}">
                <a16:creationId xmlns:a16="http://schemas.microsoft.com/office/drawing/2014/main" id="{65DD2524-74E8-482A-BEE6-3E786B4C33F3}"/>
              </a:ext>
            </a:extLst>
          </p:cNvPr>
          <p:cNvSpPr>
            <a:spLocks noChangeShapeType="1"/>
          </p:cNvSpPr>
          <p:nvPr/>
        </p:nvSpPr>
        <p:spPr bwMode="auto">
          <a:xfrm>
            <a:off x="6011863" y="3814763"/>
            <a:ext cx="1587" cy="301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463" name="Rectangle 102">
            <a:extLst>
              <a:ext uri="{FF2B5EF4-FFF2-40B4-BE49-F238E27FC236}">
                <a16:creationId xmlns:a16="http://schemas.microsoft.com/office/drawing/2014/main" id="{AA38A2AB-C7D1-4A3C-88AC-40B532CE005D}"/>
              </a:ext>
            </a:extLst>
          </p:cNvPr>
          <p:cNvSpPr>
            <a:spLocks noChangeArrowheads="1"/>
          </p:cNvSpPr>
          <p:nvPr/>
        </p:nvSpPr>
        <p:spPr bwMode="auto">
          <a:xfrm>
            <a:off x="5961063" y="6332538"/>
            <a:ext cx="160337" cy="138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800">
                <a:solidFill>
                  <a:srgbClr val="000000"/>
                </a:solidFill>
                <a:latin typeface="Helvetica" panose="020B0604020202020204" pitchFamily="34" charset="0"/>
              </a:rPr>
              <a:t>60</a:t>
            </a:r>
            <a:endParaRPr lang="en-US" altLang="en-US"/>
          </a:p>
        </p:txBody>
      </p:sp>
      <p:sp>
        <p:nvSpPr>
          <p:cNvPr id="18464" name="Line 103">
            <a:extLst>
              <a:ext uri="{FF2B5EF4-FFF2-40B4-BE49-F238E27FC236}">
                <a16:creationId xmlns:a16="http://schemas.microsoft.com/office/drawing/2014/main" id="{69BB17AF-C611-4DDD-8A85-14CC9B7DAEA7}"/>
              </a:ext>
            </a:extLst>
          </p:cNvPr>
          <p:cNvSpPr>
            <a:spLocks noChangeShapeType="1"/>
          </p:cNvSpPr>
          <p:nvPr/>
        </p:nvSpPr>
        <p:spPr bwMode="auto">
          <a:xfrm flipV="1">
            <a:off x="6326188" y="6275388"/>
            <a:ext cx="1587" cy="365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465" name="Line 104">
            <a:extLst>
              <a:ext uri="{FF2B5EF4-FFF2-40B4-BE49-F238E27FC236}">
                <a16:creationId xmlns:a16="http://schemas.microsoft.com/office/drawing/2014/main" id="{FB15C56D-0B76-45B6-8B56-FE5E141ABA63}"/>
              </a:ext>
            </a:extLst>
          </p:cNvPr>
          <p:cNvSpPr>
            <a:spLocks noChangeShapeType="1"/>
          </p:cNvSpPr>
          <p:nvPr/>
        </p:nvSpPr>
        <p:spPr bwMode="auto">
          <a:xfrm>
            <a:off x="6326188" y="3814763"/>
            <a:ext cx="1587" cy="301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466" name="Rectangle 105">
            <a:extLst>
              <a:ext uri="{FF2B5EF4-FFF2-40B4-BE49-F238E27FC236}">
                <a16:creationId xmlns:a16="http://schemas.microsoft.com/office/drawing/2014/main" id="{1F9035C5-EA7C-4F40-8C3A-34EAAE1DDB32}"/>
              </a:ext>
            </a:extLst>
          </p:cNvPr>
          <p:cNvSpPr>
            <a:spLocks noChangeArrowheads="1"/>
          </p:cNvSpPr>
          <p:nvPr/>
        </p:nvSpPr>
        <p:spPr bwMode="auto">
          <a:xfrm>
            <a:off x="6275388" y="6332538"/>
            <a:ext cx="160337" cy="138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800">
                <a:solidFill>
                  <a:srgbClr val="000000"/>
                </a:solidFill>
                <a:latin typeface="Helvetica" panose="020B0604020202020204" pitchFamily="34" charset="0"/>
              </a:rPr>
              <a:t>70</a:t>
            </a:r>
            <a:endParaRPr lang="en-US" altLang="en-US"/>
          </a:p>
        </p:txBody>
      </p:sp>
      <p:sp>
        <p:nvSpPr>
          <p:cNvPr id="18467" name="Line 106">
            <a:extLst>
              <a:ext uri="{FF2B5EF4-FFF2-40B4-BE49-F238E27FC236}">
                <a16:creationId xmlns:a16="http://schemas.microsoft.com/office/drawing/2014/main" id="{BD617548-9964-471A-BA10-0D80687B03BE}"/>
              </a:ext>
            </a:extLst>
          </p:cNvPr>
          <p:cNvSpPr>
            <a:spLocks noChangeShapeType="1"/>
          </p:cNvSpPr>
          <p:nvPr/>
        </p:nvSpPr>
        <p:spPr bwMode="auto">
          <a:xfrm flipV="1">
            <a:off x="6646863" y="6275388"/>
            <a:ext cx="1587" cy="365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468" name="Line 107">
            <a:extLst>
              <a:ext uri="{FF2B5EF4-FFF2-40B4-BE49-F238E27FC236}">
                <a16:creationId xmlns:a16="http://schemas.microsoft.com/office/drawing/2014/main" id="{EF7BDDEF-305B-4E65-920F-6CA30CA20C60}"/>
              </a:ext>
            </a:extLst>
          </p:cNvPr>
          <p:cNvSpPr>
            <a:spLocks noChangeShapeType="1"/>
          </p:cNvSpPr>
          <p:nvPr/>
        </p:nvSpPr>
        <p:spPr bwMode="auto">
          <a:xfrm>
            <a:off x="6646863" y="3814763"/>
            <a:ext cx="1587" cy="301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469" name="Rectangle 108">
            <a:extLst>
              <a:ext uri="{FF2B5EF4-FFF2-40B4-BE49-F238E27FC236}">
                <a16:creationId xmlns:a16="http://schemas.microsoft.com/office/drawing/2014/main" id="{9061B5EB-0919-4B03-A0EC-6BA0AA463AC1}"/>
              </a:ext>
            </a:extLst>
          </p:cNvPr>
          <p:cNvSpPr>
            <a:spLocks noChangeArrowheads="1"/>
          </p:cNvSpPr>
          <p:nvPr/>
        </p:nvSpPr>
        <p:spPr bwMode="auto">
          <a:xfrm>
            <a:off x="6596063" y="6332538"/>
            <a:ext cx="160337" cy="138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800">
                <a:solidFill>
                  <a:srgbClr val="000000"/>
                </a:solidFill>
                <a:latin typeface="Helvetica" panose="020B0604020202020204" pitchFamily="34" charset="0"/>
              </a:rPr>
              <a:t>80</a:t>
            </a:r>
            <a:endParaRPr lang="en-US" altLang="en-US"/>
          </a:p>
        </p:txBody>
      </p:sp>
      <p:sp>
        <p:nvSpPr>
          <p:cNvPr id="18470" name="Line 109">
            <a:extLst>
              <a:ext uri="{FF2B5EF4-FFF2-40B4-BE49-F238E27FC236}">
                <a16:creationId xmlns:a16="http://schemas.microsoft.com/office/drawing/2014/main" id="{3B12ED0D-1825-4067-825A-CEF8290490D9}"/>
              </a:ext>
            </a:extLst>
          </p:cNvPr>
          <p:cNvSpPr>
            <a:spLocks noChangeShapeType="1"/>
          </p:cNvSpPr>
          <p:nvPr/>
        </p:nvSpPr>
        <p:spPr bwMode="auto">
          <a:xfrm flipV="1">
            <a:off x="6961188" y="6275388"/>
            <a:ext cx="1587" cy="365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471" name="Line 110">
            <a:extLst>
              <a:ext uri="{FF2B5EF4-FFF2-40B4-BE49-F238E27FC236}">
                <a16:creationId xmlns:a16="http://schemas.microsoft.com/office/drawing/2014/main" id="{2EDEDA5C-C3BC-4AED-8532-80B00B48D477}"/>
              </a:ext>
            </a:extLst>
          </p:cNvPr>
          <p:cNvSpPr>
            <a:spLocks noChangeShapeType="1"/>
          </p:cNvSpPr>
          <p:nvPr/>
        </p:nvSpPr>
        <p:spPr bwMode="auto">
          <a:xfrm>
            <a:off x="6961188" y="3814763"/>
            <a:ext cx="1587" cy="301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472" name="Rectangle 111">
            <a:extLst>
              <a:ext uri="{FF2B5EF4-FFF2-40B4-BE49-F238E27FC236}">
                <a16:creationId xmlns:a16="http://schemas.microsoft.com/office/drawing/2014/main" id="{BA041F14-6478-4032-B269-3436C43CDA14}"/>
              </a:ext>
            </a:extLst>
          </p:cNvPr>
          <p:cNvSpPr>
            <a:spLocks noChangeArrowheads="1"/>
          </p:cNvSpPr>
          <p:nvPr/>
        </p:nvSpPr>
        <p:spPr bwMode="auto">
          <a:xfrm>
            <a:off x="6910388" y="6332538"/>
            <a:ext cx="160337" cy="138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800">
                <a:solidFill>
                  <a:srgbClr val="000000"/>
                </a:solidFill>
                <a:latin typeface="Helvetica" panose="020B0604020202020204" pitchFamily="34" charset="0"/>
              </a:rPr>
              <a:t>90</a:t>
            </a:r>
            <a:endParaRPr lang="en-US" altLang="en-US"/>
          </a:p>
        </p:txBody>
      </p:sp>
      <p:sp>
        <p:nvSpPr>
          <p:cNvPr id="18473" name="Line 112">
            <a:extLst>
              <a:ext uri="{FF2B5EF4-FFF2-40B4-BE49-F238E27FC236}">
                <a16:creationId xmlns:a16="http://schemas.microsoft.com/office/drawing/2014/main" id="{F702B24C-F952-40E1-9094-E30DFA3E7805}"/>
              </a:ext>
            </a:extLst>
          </p:cNvPr>
          <p:cNvSpPr>
            <a:spLocks noChangeShapeType="1"/>
          </p:cNvSpPr>
          <p:nvPr/>
        </p:nvSpPr>
        <p:spPr bwMode="auto">
          <a:xfrm flipV="1">
            <a:off x="7281863" y="6275388"/>
            <a:ext cx="1587" cy="365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474" name="Line 113">
            <a:extLst>
              <a:ext uri="{FF2B5EF4-FFF2-40B4-BE49-F238E27FC236}">
                <a16:creationId xmlns:a16="http://schemas.microsoft.com/office/drawing/2014/main" id="{9126BA34-E834-4D58-B4BD-779DB9DAAE50}"/>
              </a:ext>
            </a:extLst>
          </p:cNvPr>
          <p:cNvSpPr>
            <a:spLocks noChangeShapeType="1"/>
          </p:cNvSpPr>
          <p:nvPr/>
        </p:nvSpPr>
        <p:spPr bwMode="auto">
          <a:xfrm>
            <a:off x="7281863" y="3814763"/>
            <a:ext cx="1587" cy="301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475" name="Rectangle 114">
            <a:extLst>
              <a:ext uri="{FF2B5EF4-FFF2-40B4-BE49-F238E27FC236}">
                <a16:creationId xmlns:a16="http://schemas.microsoft.com/office/drawing/2014/main" id="{8F374645-A6BC-4350-AEF1-8C19A0571546}"/>
              </a:ext>
            </a:extLst>
          </p:cNvPr>
          <p:cNvSpPr>
            <a:spLocks noChangeArrowheads="1"/>
          </p:cNvSpPr>
          <p:nvPr/>
        </p:nvSpPr>
        <p:spPr bwMode="auto">
          <a:xfrm>
            <a:off x="7208838" y="6332538"/>
            <a:ext cx="211137" cy="138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800">
                <a:solidFill>
                  <a:srgbClr val="000000"/>
                </a:solidFill>
                <a:latin typeface="Helvetica" panose="020B0604020202020204" pitchFamily="34" charset="0"/>
              </a:rPr>
              <a:t>100</a:t>
            </a:r>
            <a:endParaRPr lang="en-US" altLang="en-US"/>
          </a:p>
        </p:txBody>
      </p:sp>
      <p:sp>
        <p:nvSpPr>
          <p:cNvPr id="18476" name="Line 115">
            <a:extLst>
              <a:ext uri="{FF2B5EF4-FFF2-40B4-BE49-F238E27FC236}">
                <a16:creationId xmlns:a16="http://schemas.microsoft.com/office/drawing/2014/main" id="{69CBDEB2-D6AF-4029-AF4B-60FDB84DF9B3}"/>
              </a:ext>
            </a:extLst>
          </p:cNvPr>
          <p:cNvSpPr>
            <a:spLocks noChangeShapeType="1"/>
          </p:cNvSpPr>
          <p:nvPr/>
        </p:nvSpPr>
        <p:spPr bwMode="auto">
          <a:xfrm>
            <a:off x="4114800" y="6311900"/>
            <a:ext cx="2857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477" name="Line 116">
            <a:extLst>
              <a:ext uri="{FF2B5EF4-FFF2-40B4-BE49-F238E27FC236}">
                <a16:creationId xmlns:a16="http://schemas.microsoft.com/office/drawing/2014/main" id="{C08F5146-0952-476F-96FD-C36E031C8B22}"/>
              </a:ext>
            </a:extLst>
          </p:cNvPr>
          <p:cNvSpPr>
            <a:spLocks noChangeShapeType="1"/>
          </p:cNvSpPr>
          <p:nvPr/>
        </p:nvSpPr>
        <p:spPr bwMode="auto">
          <a:xfrm flipH="1">
            <a:off x="7245350" y="6311900"/>
            <a:ext cx="3651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478" name="Rectangle 117">
            <a:extLst>
              <a:ext uri="{FF2B5EF4-FFF2-40B4-BE49-F238E27FC236}">
                <a16:creationId xmlns:a16="http://schemas.microsoft.com/office/drawing/2014/main" id="{043D2B1C-EFAA-47EE-BC10-999BDE0F968B}"/>
              </a:ext>
            </a:extLst>
          </p:cNvPr>
          <p:cNvSpPr>
            <a:spLocks noChangeArrowheads="1"/>
          </p:cNvSpPr>
          <p:nvPr/>
        </p:nvSpPr>
        <p:spPr bwMode="auto">
          <a:xfrm>
            <a:off x="4033838" y="6253163"/>
            <a:ext cx="101600" cy="138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800">
                <a:solidFill>
                  <a:srgbClr val="000000"/>
                </a:solidFill>
                <a:latin typeface="Helvetica" panose="020B0604020202020204" pitchFamily="34" charset="0"/>
              </a:rPr>
              <a:t>0</a:t>
            </a:r>
            <a:endParaRPr lang="en-US" altLang="en-US"/>
          </a:p>
        </p:txBody>
      </p:sp>
      <p:sp>
        <p:nvSpPr>
          <p:cNvPr id="18479" name="Line 118">
            <a:extLst>
              <a:ext uri="{FF2B5EF4-FFF2-40B4-BE49-F238E27FC236}">
                <a16:creationId xmlns:a16="http://schemas.microsoft.com/office/drawing/2014/main" id="{40B5D1A9-02A2-4708-86D4-8916226399CB}"/>
              </a:ext>
            </a:extLst>
          </p:cNvPr>
          <p:cNvSpPr>
            <a:spLocks noChangeShapeType="1"/>
          </p:cNvSpPr>
          <p:nvPr/>
        </p:nvSpPr>
        <p:spPr bwMode="auto">
          <a:xfrm>
            <a:off x="4114800" y="5953125"/>
            <a:ext cx="2857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480" name="Line 119">
            <a:extLst>
              <a:ext uri="{FF2B5EF4-FFF2-40B4-BE49-F238E27FC236}">
                <a16:creationId xmlns:a16="http://schemas.microsoft.com/office/drawing/2014/main" id="{5A5DFB87-5044-4D9E-B24F-3E58C382972A}"/>
              </a:ext>
            </a:extLst>
          </p:cNvPr>
          <p:cNvSpPr>
            <a:spLocks noChangeShapeType="1"/>
          </p:cNvSpPr>
          <p:nvPr/>
        </p:nvSpPr>
        <p:spPr bwMode="auto">
          <a:xfrm flipH="1">
            <a:off x="7245350" y="5953125"/>
            <a:ext cx="3651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481" name="Rectangle 120">
            <a:extLst>
              <a:ext uri="{FF2B5EF4-FFF2-40B4-BE49-F238E27FC236}">
                <a16:creationId xmlns:a16="http://schemas.microsoft.com/office/drawing/2014/main" id="{285022D0-8798-4B5D-AB15-2BDDE95A81EB}"/>
              </a:ext>
            </a:extLst>
          </p:cNvPr>
          <p:cNvSpPr>
            <a:spLocks noChangeArrowheads="1"/>
          </p:cNvSpPr>
          <p:nvPr/>
        </p:nvSpPr>
        <p:spPr bwMode="auto">
          <a:xfrm>
            <a:off x="3954463" y="5894388"/>
            <a:ext cx="190500" cy="138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800">
                <a:solidFill>
                  <a:srgbClr val="000000"/>
                </a:solidFill>
                <a:latin typeface="Helvetica" panose="020B0604020202020204" pitchFamily="34" charset="0"/>
              </a:rPr>
              <a:t>0.5</a:t>
            </a:r>
            <a:endParaRPr lang="en-US" altLang="en-US"/>
          </a:p>
        </p:txBody>
      </p:sp>
      <p:sp>
        <p:nvSpPr>
          <p:cNvPr id="18482" name="Line 121">
            <a:extLst>
              <a:ext uri="{FF2B5EF4-FFF2-40B4-BE49-F238E27FC236}">
                <a16:creationId xmlns:a16="http://schemas.microsoft.com/office/drawing/2014/main" id="{C883F536-B890-4953-8294-5102494D1014}"/>
              </a:ext>
            </a:extLst>
          </p:cNvPr>
          <p:cNvSpPr>
            <a:spLocks noChangeShapeType="1"/>
          </p:cNvSpPr>
          <p:nvPr/>
        </p:nvSpPr>
        <p:spPr bwMode="auto">
          <a:xfrm>
            <a:off x="4114800" y="5595938"/>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483" name="Line 122">
            <a:extLst>
              <a:ext uri="{FF2B5EF4-FFF2-40B4-BE49-F238E27FC236}">
                <a16:creationId xmlns:a16="http://schemas.microsoft.com/office/drawing/2014/main" id="{B518D371-B8CF-46DC-9855-4250BB56C081}"/>
              </a:ext>
            </a:extLst>
          </p:cNvPr>
          <p:cNvSpPr>
            <a:spLocks noChangeShapeType="1"/>
          </p:cNvSpPr>
          <p:nvPr/>
        </p:nvSpPr>
        <p:spPr bwMode="auto">
          <a:xfrm flipH="1">
            <a:off x="7245350" y="5595938"/>
            <a:ext cx="36513"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484" name="Rectangle 123">
            <a:extLst>
              <a:ext uri="{FF2B5EF4-FFF2-40B4-BE49-F238E27FC236}">
                <a16:creationId xmlns:a16="http://schemas.microsoft.com/office/drawing/2014/main" id="{F64DE1C2-50DD-4A46-AC23-C9AE1C8A4A82}"/>
              </a:ext>
            </a:extLst>
          </p:cNvPr>
          <p:cNvSpPr>
            <a:spLocks noChangeArrowheads="1"/>
          </p:cNvSpPr>
          <p:nvPr/>
        </p:nvSpPr>
        <p:spPr bwMode="auto">
          <a:xfrm>
            <a:off x="4033838" y="5537200"/>
            <a:ext cx="101600" cy="13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800">
                <a:solidFill>
                  <a:srgbClr val="000000"/>
                </a:solidFill>
                <a:latin typeface="Helvetica" panose="020B0604020202020204" pitchFamily="34" charset="0"/>
              </a:rPr>
              <a:t>1</a:t>
            </a:r>
            <a:endParaRPr lang="en-US" altLang="en-US"/>
          </a:p>
        </p:txBody>
      </p:sp>
      <p:sp>
        <p:nvSpPr>
          <p:cNvPr id="18485" name="Line 124">
            <a:extLst>
              <a:ext uri="{FF2B5EF4-FFF2-40B4-BE49-F238E27FC236}">
                <a16:creationId xmlns:a16="http://schemas.microsoft.com/office/drawing/2014/main" id="{47B6E6ED-A325-457F-B319-42D48217045E}"/>
              </a:ext>
            </a:extLst>
          </p:cNvPr>
          <p:cNvSpPr>
            <a:spLocks noChangeShapeType="1"/>
          </p:cNvSpPr>
          <p:nvPr/>
        </p:nvSpPr>
        <p:spPr bwMode="auto">
          <a:xfrm>
            <a:off x="4114800" y="5238750"/>
            <a:ext cx="2857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486" name="Line 125">
            <a:extLst>
              <a:ext uri="{FF2B5EF4-FFF2-40B4-BE49-F238E27FC236}">
                <a16:creationId xmlns:a16="http://schemas.microsoft.com/office/drawing/2014/main" id="{24F7AE42-41BE-4A19-9FEE-121B092AC321}"/>
              </a:ext>
            </a:extLst>
          </p:cNvPr>
          <p:cNvSpPr>
            <a:spLocks noChangeShapeType="1"/>
          </p:cNvSpPr>
          <p:nvPr/>
        </p:nvSpPr>
        <p:spPr bwMode="auto">
          <a:xfrm flipH="1">
            <a:off x="7245350" y="5238750"/>
            <a:ext cx="3651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487" name="Rectangle 126">
            <a:extLst>
              <a:ext uri="{FF2B5EF4-FFF2-40B4-BE49-F238E27FC236}">
                <a16:creationId xmlns:a16="http://schemas.microsoft.com/office/drawing/2014/main" id="{A38BD31C-424A-4727-BED1-6B76A45A3A2F}"/>
              </a:ext>
            </a:extLst>
          </p:cNvPr>
          <p:cNvSpPr>
            <a:spLocks noChangeArrowheads="1"/>
          </p:cNvSpPr>
          <p:nvPr/>
        </p:nvSpPr>
        <p:spPr bwMode="auto">
          <a:xfrm>
            <a:off x="3954463" y="5180013"/>
            <a:ext cx="190500" cy="138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800">
                <a:solidFill>
                  <a:srgbClr val="000000"/>
                </a:solidFill>
                <a:latin typeface="Helvetica" panose="020B0604020202020204" pitchFamily="34" charset="0"/>
              </a:rPr>
              <a:t>1.5</a:t>
            </a:r>
            <a:endParaRPr lang="en-US" altLang="en-US"/>
          </a:p>
        </p:txBody>
      </p:sp>
      <p:sp>
        <p:nvSpPr>
          <p:cNvPr id="18488" name="Line 127">
            <a:extLst>
              <a:ext uri="{FF2B5EF4-FFF2-40B4-BE49-F238E27FC236}">
                <a16:creationId xmlns:a16="http://schemas.microsoft.com/office/drawing/2014/main" id="{B024F650-8571-4166-BF0A-2168F44982D8}"/>
              </a:ext>
            </a:extLst>
          </p:cNvPr>
          <p:cNvSpPr>
            <a:spLocks noChangeShapeType="1"/>
          </p:cNvSpPr>
          <p:nvPr/>
        </p:nvSpPr>
        <p:spPr bwMode="auto">
          <a:xfrm>
            <a:off x="4114800" y="4879975"/>
            <a:ext cx="2857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489" name="Line 128">
            <a:extLst>
              <a:ext uri="{FF2B5EF4-FFF2-40B4-BE49-F238E27FC236}">
                <a16:creationId xmlns:a16="http://schemas.microsoft.com/office/drawing/2014/main" id="{63964B77-1666-4673-A8CA-AC6E5FCC505A}"/>
              </a:ext>
            </a:extLst>
          </p:cNvPr>
          <p:cNvSpPr>
            <a:spLocks noChangeShapeType="1"/>
          </p:cNvSpPr>
          <p:nvPr/>
        </p:nvSpPr>
        <p:spPr bwMode="auto">
          <a:xfrm flipH="1">
            <a:off x="7245350" y="4879975"/>
            <a:ext cx="3651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490" name="Rectangle 129">
            <a:extLst>
              <a:ext uri="{FF2B5EF4-FFF2-40B4-BE49-F238E27FC236}">
                <a16:creationId xmlns:a16="http://schemas.microsoft.com/office/drawing/2014/main" id="{8370CD65-5759-4587-98FD-AA92E0D3D1E0}"/>
              </a:ext>
            </a:extLst>
          </p:cNvPr>
          <p:cNvSpPr>
            <a:spLocks noChangeArrowheads="1"/>
          </p:cNvSpPr>
          <p:nvPr/>
        </p:nvSpPr>
        <p:spPr bwMode="auto">
          <a:xfrm>
            <a:off x="4033838" y="4822825"/>
            <a:ext cx="101600" cy="13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800">
                <a:solidFill>
                  <a:srgbClr val="000000"/>
                </a:solidFill>
                <a:latin typeface="Helvetica" panose="020B0604020202020204" pitchFamily="34" charset="0"/>
              </a:rPr>
              <a:t>2</a:t>
            </a:r>
            <a:endParaRPr lang="en-US" altLang="en-US"/>
          </a:p>
        </p:txBody>
      </p:sp>
      <p:sp>
        <p:nvSpPr>
          <p:cNvPr id="18491" name="Line 130">
            <a:extLst>
              <a:ext uri="{FF2B5EF4-FFF2-40B4-BE49-F238E27FC236}">
                <a16:creationId xmlns:a16="http://schemas.microsoft.com/office/drawing/2014/main" id="{3465772C-D68A-48DC-AC2B-8C6E5898D75E}"/>
              </a:ext>
            </a:extLst>
          </p:cNvPr>
          <p:cNvSpPr>
            <a:spLocks noChangeShapeType="1"/>
          </p:cNvSpPr>
          <p:nvPr/>
        </p:nvSpPr>
        <p:spPr bwMode="auto">
          <a:xfrm>
            <a:off x="4114800" y="4522788"/>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492" name="Line 131">
            <a:extLst>
              <a:ext uri="{FF2B5EF4-FFF2-40B4-BE49-F238E27FC236}">
                <a16:creationId xmlns:a16="http://schemas.microsoft.com/office/drawing/2014/main" id="{7276EFCA-F331-40FC-B2F7-ABAE49FCC94B}"/>
              </a:ext>
            </a:extLst>
          </p:cNvPr>
          <p:cNvSpPr>
            <a:spLocks noChangeShapeType="1"/>
          </p:cNvSpPr>
          <p:nvPr/>
        </p:nvSpPr>
        <p:spPr bwMode="auto">
          <a:xfrm flipH="1">
            <a:off x="7245350" y="4522788"/>
            <a:ext cx="36513"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493" name="Rectangle 132">
            <a:extLst>
              <a:ext uri="{FF2B5EF4-FFF2-40B4-BE49-F238E27FC236}">
                <a16:creationId xmlns:a16="http://schemas.microsoft.com/office/drawing/2014/main" id="{9A5F187B-A4E6-4C15-8097-9DE391BC102B}"/>
              </a:ext>
            </a:extLst>
          </p:cNvPr>
          <p:cNvSpPr>
            <a:spLocks noChangeArrowheads="1"/>
          </p:cNvSpPr>
          <p:nvPr/>
        </p:nvSpPr>
        <p:spPr bwMode="auto">
          <a:xfrm>
            <a:off x="3954463" y="4464050"/>
            <a:ext cx="190500" cy="13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800">
                <a:solidFill>
                  <a:srgbClr val="000000"/>
                </a:solidFill>
                <a:latin typeface="Helvetica" panose="020B0604020202020204" pitchFamily="34" charset="0"/>
              </a:rPr>
              <a:t>2.5</a:t>
            </a:r>
            <a:endParaRPr lang="en-US" altLang="en-US"/>
          </a:p>
        </p:txBody>
      </p:sp>
      <p:sp>
        <p:nvSpPr>
          <p:cNvPr id="18494" name="Line 133">
            <a:extLst>
              <a:ext uri="{FF2B5EF4-FFF2-40B4-BE49-F238E27FC236}">
                <a16:creationId xmlns:a16="http://schemas.microsoft.com/office/drawing/2014/main" id="{AE249E7F-CBB8-4283-B3A1-21B85FCC7E4F}"/>
              </a:ext>
            </a:extLst>
          </p:cNvPr>
          <p:cNvSpPr>
            <a:spLocks noChangeShapeType="1"/>
          </p:cNvSpPr>
          <p:nvPr/>
        </p:nvSpPr>
        <p:spPr bwMode="auto">
          <a:xfrm>
            <a:off x="4114800" y="4165600"/>
            <a:ext cx="2857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495" name="Line 134">
            <a:extLst>
              <a:ext uri="{FF2B5EF4-FFF2-40B4-BE49-F238E27FC236}">
                <a16:creationId xmlns:a16="http://schemas.microsoft.com/office/drawing/2014/main" id="{3F69EDC4-7259-4F98-ACF6-E73EDDB2EE67}"/>
              </a:ext>
            </a:extLst>
          </p:cNvPr>
          <p:cNvSpPr>
            <a:spLocks noChangeShapeType="1"/>
          </p:cNvSpPr>
          <p:nvPr/>
        </p:nvSpPr>
        <p:spPr bwMode="auto">
          <a:xfrm flipH="1">
            <a:off x="7245350" y="4165600"/>
            <a:ext cx="3651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496" name="Rectangle 135">
            <a:extLst>
              <a:ext uri="{FF2B5EF4-FFF2-40B4-BE49-F238E27FC236}">
                <a16:creationId xmlns:a16="http://schemas.microsoft.com/office/drawing/2014/main" id="{B30E63B8-F644-4100-B080-1B0549BACD81}"/>
              </a:ext>
            </a:extLst>
          </p:cNvPr>
          <p:cNvSpPr>
            <a:spLocks noChangeArrowheads="1"/>
          </p:cNvSpPr>
          <p:nvPr/>
        </p:nvSpPr>
        <p:spPr bwMode="auto">
          <a:xfrm>
            <a:off x="4033838" y="4106863"/>
            <a:ext cx="101600" cy="138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800">
                <a:solidFill>
                  <a:srgbClr val="000000"/>
                </a:solidFill>
                <a:latin typeface="Helvetica" panose="020B0604020202020204" pitchFamily="34" charset="0"/>
              </a:rPr>
              <a:t>3</a:t>
            </a:r>
            <a:endParaRPr lang="en-US" altLang="en-US"/>
          </a:p>
        </p:txBody>
      </p:sp>
      <p:sp>
        <p:nvSpPr>
          <p:cNvPr id="18497" name="Line 136">
            <a:extLst>
              <a:ext uri="{FF2B5EF4-FFF2-40B4-BE49-F238E27FC236}">
                <a16:creationId xmlns:a16="http://schemas.microsoft.com/office/drawing/2014/main" id="{499AC2A5-1238-4039-8509-DDA46CEF3EBD}"/>
              </a:ext>
            </a:extLst>
          </p:cNvPr>
          <p:cNvSpPr>
            <a:spLocks noChangeShapeType="1"/>
          </p:cNvSpPr>
          <p:nvPr/>
        </p:nvSpPr>
        <p:spPr bwMode="auto">
          <a:xfrm>
            <a:off x="4114800" y="3814763"/>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498" name="Line 137">
            <a:extLst>
              <a:ext uri="{FF2B5EF4-FFF2-40B4-BE49-F238E27FC236}">
                <a16:creationId xmlns:a16="http://schemas.microsoft.com/office/drawing/2014/main" id="{2A673589-5F07-4575-9F9E-75C76A8ECADA}"/>
              </a:ext>
            </a:extLst>
          </p:cNvPr>
          <p:cNvSpPr>
            <a:spLocks noChangeShapeType="1"/>
          </p:cNvSpPr>
          <p:nvPr/>
        </p:nvSpPr>
        <p:spPr bwMode="auto">
          <a:xfrm flipH="1">
            <a:off x="7245350" y="3814763"/>
            <a:ext cx="36513"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499" name="Rectangle 138">
            <a:extLst>
              <a:ext uri="{FF2B5EF4-FFF2-40B4-BE49-F238E27FC236}">
                <a16:creationId xmlns:a16="http://schemas.microsoft.com/office/drawing/2014/main" id="{A08B593B-C4DD-4499-ADCD-99378AF9C2FD}"/>
              </a:ext>
            </a:extLst>
          </p:cNvPr>
          <p:cNvSpPr>
            <a:spLocks noChangeArrowheads="1"/>
          </p:cNvSpPr>
          <p:nvPr/>
        </p:nvSpPr>
        <p:spPr bwMode="auto">
          <a:xfrm>
            <a:off x="3954463" y="3756025"/>
            <a:ext cx="190500" cy="13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800">
                <a:solidFill>
                  <a:srgbClr val="000000"/>
                </a:solidFill>
                <a:latin typeface="Helvetica" panose="020B0604020202020204" pitchFamily="34" charset="0"/>
              </a:rPr>
              <a:t>3.5</a:t>
            </a:r>
            <a:endParaRPr lang="en-US" altLang="en-US"/>
          </a:p>
        </p:txBody>
      </p:sp>
      <p:sp>
        <p:nvSpPr>
          <p:cNvPr id="18500" name="Rectangle 139">
            <a:extLst>
              <a:ext uri="{FF2B5EF4-FFF2-40B4-BE49-F238E27FC236}">
                <a16:creationId xmlns:a16="http://schemas.microsoft.com/office/drawing/2014/main" id="{B24CA0BE-9A0A-4BFD-80EA-EC32A21A137F}"/>
              </a:ext>
            </a:extLst>
          </p:cNvPr>
          <p:cNvSpPr>
            <a:spLocks noChangeArrowheads="1"/>
          </p:cNvSpPr>
          <p:nvPr/>
        </p:nvSpPr>
        <p:spPr bwMode="auto">
          <a:xfrm>
            <a:off x="4114800" y="3676650"/>
            <a:ext cx="233363" cy="13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800">
                <a:solidFill>
                  <a:srgbClr val="000000"/>
                </a:solidFill>
                <a:latin typeface="Helvetica" panose="020B0604020202020204" pitchFamily="34" charset="0"/>
              </a:rPr>
              <a:t>x 10</a:t>
            </a:r>
            <a:endParaRPr lang="en-US" altLang="en-US"/>
          </a:p>
        </p:txBody>
      </p:sp>
      <p:sp>
        <p:nvSpPr>
          <p:cNvPr id="18501" name="Rectangle 140">
            <a:extLst>
              <a:ext uri="{FF2B5EF4-FFF2-40B4-BE49-F238E27FC236}">
                <a16:creationId xmlns:a16="http://schemas.microsoft.com/office/drawing/2014/main" id="{C8CD3205-28DB-42E3-A125-DA63B3B713AC}"/>
              </a:ext>
            </a:extLst>
          </p:cNvPr>
          <p:cNvSpPr>
            <a:spLocks noChangeArrowheads="1"/>
          </p:cNvSpPr>
          <p:nvPr/>
        </p:nvSpPr>
        <p:spPr bwMode="auto">
          <a:xfrm>
            <a:off x="4297363" y="3640138"/>
            <a:ext cx="95250" cy="95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500">
                <a:solidFill>
                  <a:srgbClr val="000000"/>
                </a:solidFill>
                <a:latin typeface="Helvetica" panose="020B0604020202020204" pitchFamily="34" charset="0"/>
              </a:rPr>
              <a:t>-3</a:t>
            </a:r>
            <a:endParaRPr lang="en-US" altLang="en-US"/>
          </a:p>
        </p:txBody>
      </p:sp>
      <p:sp>
        <p:nvSpPr>
          <p:cNvPr id="18502" name="Line 143">
            <a:extLst>
              <a:ext uri="{FF2B5EF4-FFF2-40B4-BE49-F238E27FC236}">
                <a16:creationId xmlns:a16="http://schemas.microsoft.com/office/drawing/2014/main" id="{6167EF8E-CF9D-4E2C-839B-828B78F59245}"/>
              </a:ext>
            </a:extLst>
          </p:cNvPr>
          <p:cNvSpPr>
            <a:spLocks noChangeShapeType="1"/>
          </p:cNvSpPr>
          <p:nvPr/>
        </p:nvSpPr>
        <p:spPr bwMode="auto">
          <a:xfrm flipV="1">
            <a:off x="7281863" y="3814763"/>
            <a:ext cx="1587" cy="249713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503" name="Freeform 145">
            <a:extLst>
              <a:ext uri="{FF2B5EF4-FFF2-40B4-BE49-F238E27FC236}">
                <a16:creationId xmlns:a16="http://schemas.microsoft.com/office/drawing/2014/main" id="{F80F7307-4D63-4F53-BCBF-823B94326C0F}"/>
              </a:ext>
            </a:extLst>
          </p:cNvPr>
          <p:cNvSpPr>
            <a:spLocks/>
          </p:cNvSpPr>
          <p:nvPr/>
        </p:nvSpPr>
        <p:spPr bwMode="auto">
          <a:xfrm>
            <a:off x="4114800" y="4106863"/>
            <a:ext cx="685800" cy="2197100"/>
          </a:xfrm>
          <a:custGeom>
            <a:avLst/>
            <a:gdLst>
              <a:gd name="T0" fmla="*/ 4 w 432"/>
              <a:gd name="T1" fmla="*/ 1370 h 1384"/>
              <a:gd name="T2" fmla="*/ 9 w 432"/>
              <a:gd name="T3" fmla="*/ 1375 h 1384"/>
              <a:gd name="T4" fmla="*/ 23 w 432"/>
              <a:gd name="T5" fmla="*/ 1361 h 1384"/>
              <a:gd name="T6" fmla="*/ 32 w 432"/>
              <a:gd name="T7" fmla="*/ 1315 h 1384"/>
              <a:gd name="T8" fmla="*/ 36 w 432"/>
              <a:gd name="T9" fmla="*/ 1251 h 1384"/>
              <a:gd name="T10" fmla="*/ 46 w 432"/>
              <a:gd name="T11" fmla="*/ 1154 h 1384"/>
              <a:gd name="T12" fmla="*/ 50 w 432"/>
              <a:gd name="T13" fmla="*/ 1044 h 1384"/>
              <a:gd name="T14" fmla="*/ 59 w 432"/>
              <a:gd name="T15" fmla="*/ 910 h 1384"/>
              <a:gd name="T16" fmla="*/ 64 w 432"/>
              <a:gd name="T17" fmla="*/ 616 h 1384"/>
              <a:gd name="T18" fmla="*/ 73 w 432"/>
              <a:gd name="T19" fmla="*/ 414 h 1384"/>
              <a:gd name="T20" fmla="*/ 78 w 432"/>
              <a:gd name="T21" fmla="*/ 129 h 1384"/>
              <a:gd name="T22" fmla="*/ 87 w 432"/>
              <a:gd name="T23" fmla="*/ 5 h 1384"/>
              <a:gd name="T24" fmla="*/ 92 w 432"/>
              <a:gd name="T25" fmla="*/ 37 h 1384"/>
              <a:gd name="T26" fmla="*/ 96 w 432"/>
              <a:gd name="T27" fmla="*/ 152 h 1384"/>
              <a:gd name="T28" fmla="*/ 105 w 432"/>
              <a:gd name="T29" fmla="*/ 317 h 1384"/>
              <a:gd name="T30" fmla="*/ 110 w 432"/>
              <a:gd name="T31" fmla="*/ 570 h 1384"/>
              <a:gd name="T32" fmla="*/ 119 w 432"/>
              <a:gd name="T33" fmla="*/ 717 h 1384"/>
              <a:gd name="T34" fmla="*/ 124 w 432"/>
              <a:gd name="T35" fmla="*/ 915 h 1384"/>
              <a:gd name="T36" fmla="*/ 133 w 432"/>
              <a:gd name="T37" fmla="*/ 1057 h 1384"/>
              <a:gd name="T38" fmla="*/ 138 w 432"/>
              <a:gd name="T39" fmla="*/ 1209 h 1384"/>
              <a:gd name="T40" fmla="*/ 147 w 432"/>
              <a:gd name="T41" fmla="*/ 1278 h 1384"/>
              <a:gd name="T42" fmla="*/ 151 w 432"/>
              <a:gd name="T43" fmla="*/ 1347 h 1384"/>
              <a:gd name="T44" fmla="*/ 161 w 432"/>
              <a:gd name="T45" fmla="*/ 1370 h 1384"/>
              <a:gd name="T46" fmla="*/ 174 w 432"/>
              <a:gd name="T47" fmla="*/ 1384 h 1384"/>
              <a:gd name="T48" fmla="*/ 188 w 432"/>
              <a:gd name="T49" fmla="*/ 1384 h 1384"/>
              <a:gd name="T50" fmla="*/ 202 w 432"/>
              <a:gd name="T51" fmla="*/ 1384 h 1384"/>
              <a:gd name="T52" fmla="*/ 216 w 432"/>
              <a:gd name="T53" fmla="*/ 1379 h 1384"/>
              <a:gd name="T54" fmla="*/ 230 w 432"/>
              <a:gd name="T55" fmla="*/ 1384 h 1384"/>
              <a:gd name="T56" fmla="*/ 243 w 432"/>
              <a:gd name="T57" fmla="*/ 1384 h 1384"/>
              <a:gd name="T58" fmla="*/ 257 w 432"/>
              <a:gd name="T59" fmla="*/ 1384 h 1384"/>
              <a:gd name="T60" fmla="*/ 271 w 432"/>
              <a:gd name="T61" fmla="*/ 1384 h 1384"/>
              <a:gd name="T62" fmla="*/ 285 w 432"/>
              <a:gd name="T63" fmla="*/ 1384 h 1384"/>
              <a:gd name="T64" fmla="*/ 299 w 432"/>
              <a:gd name="T65" fmla="*/ 1384 h 1384"/>
              <a:gd name="T66" fmla="*/ 312 w 432"/>
              <a:gd name="T67" fmla="*/ 1384 h 1384"/>
              <a:gd name="T68" fmla="*/ 326 w 432"/>
              <a:gd name="T69" fmla="*/ 1384 h 1384"/>
              <a:gd name="T70" fmla="*/ 340 w 432"/>
              <a:gd name="T71" fmla="*/ 1384 h 1384"/>
              <a:gd name="T72" fmla="*/ 354 w 432"/>
              <a:gd name="T73" fmla="*/ 1384 h 1384"/>
              <a:gd name="T74" fmla="*/ 368 w 432"/>
              <a:gd name="T75" fmla="*/ 1384 h 1384"/>
              <a:gd name="T76" fmla="*/ 381 w 432"/>
              <a:gd name="T77" fmla="*/ 1384 h 1384"/>
              <a:gd name="T78" fmla="*/ 395 w 432"/>
              <a:gd name="T79" fmla="*/ 1384 h 1384"/>
              <a:gd name="T80" fmla="*/ 409 w 432"/>
              <a:gd name="T81" fmla="*/ 1384 h 1384"/>
              <a:gd name="T82" fmla="*/ 423 w 432"/>
              <a:gd name="T83" fmla="*/ 1384 h 1384"/>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432"/>
              <a:gd name="T127" fmla="*/ 0 h 1384"/>
              <a:gd name="T128" fmla="*/ 432 w 432"/>
              <a:gd name="T129" fmla="*/ 1384 h 1384"/>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432" h="1384">
                <a:moveTo>
                  <a:pt x="0" y="1379"/>
                </a:moveTo>
                <a:lnTo>
                  <a:pt x="0" y="1375"/>
                </a:lnTo>
                <a:lnTo>
                  <a:pt x="4" y="1370"/>
                </a:lnTo>
                <a:lnTo>
                  <a:pt x="4" y="1366"/>
                </a:lnTo>
                <a:lnTo>
                  <a:pt x="13" y="1375"/>
                </a:lnTo>
                <a:lnTo>
                  <a:pt x="9" y="1375"/>
                </a:lnTo>
                <a:lnTo>
                  <a:pt x="13" y="1366"/>
                </a:lnTo>
                <a:lnTo>
                  <a:pt x="18" y="1361"/>
                </a:lnTo>
                <a:lnTo>
                  <a:pt x="23" y="1361"/>
                </a:lnTo>
                <a:lnTo>
                  <a:pt x="27" y="1356"/>
                </a:lnTo>
                <a:lnTo>
                  <a:pt x="27" y="1338"/>
                </a:lnTo>
                <a:lnTo>
                  <a:pt x="32" y="1315"/>
                </a:lnTo>
                <a:lnTo>
                  <a:pt x="32" y="1292"/>
                </a:lnTo>
                <a:lnTo>
                  <a:pt x="36" y="1269"/>
                </a:lnTo>
                <a:lnTo>
                  <a:pt x="36" y="1251"/>
                </a:lnTo>
                <a:lnTo>
                  <a:pt x="41" y="1237"/>
                </a:lnTo>
                <a:lnTo>
                  <a:pt x="41" y="1191"/>
                </a:lnTo>
                <a:lnTo>
                  <a:pt x="46" y="1154"/>
                </a:lnTo>
                <a:lnTo>
                  <a:pt x="46" y="1117"/>
                </a:lnTo>
                <a:lnTo>
                  <a:pt x="50" y="1076"/>
                </a:lnTo>
                <a:lnTo>
                  <a:pt x="50" y="1044"/>
                </a:lnTo>
                <a:lnTo>
                  <a:pt x="55" y="1007"/>
                </a:lnTo>
                <a:lnTo>
                  <a:pt x="55" y="966"/>
                </a:lnTo>
                <a:lnTo>
                  <a:pt x="59" y="910"/>
                </a:lnTo>
                <a:lnTo>
                  <a:pt x="59" y="768"/>
                </a:lnTo>
                <a:lnTo>
                  <a:pt x="64" y="690"/>
                </a:lnTo>
                <a:lnTo>
                  <a:pt x="64" y="616"/>
                </a:lnTo>
                <a:lnTo>
                  <a:pt x="69" y="547"/>
                </a:lnTo>
                <a:lnTo>
                  <a:pt x="69" y="478"/>
                </a:lnTo>
                <a:lnTo>
                  <a:pt x="73" y="414"/>
                </a:lnTo>
                <a:lnTo>
                  <a:pt x="73" y="276"/>
                </a:lnTo>
                <a:lnTo>
                  <a:pt x="78" y="198"/>
                </a:lnTo>
                <a:lnTo>
                  <a:pt x="78" y="129"/>
                </a:lnTo>
                <a:lnTo>
                  <a:pt x="82" y="69"/>
                </a:lnTo>
                <a:lnTo>
                  <a:pt x="82" y="28"/>
                </a:lnTo>
                <a:lnTo>
                  <a:pt x="87" y="5"/>
                </a:lnTo>
                <a:lnTo>
                  <a:pt x="87" y="0"/>
                </a:lnTo>
                <a:lnTo>
                  <a:pt x="87" y="14"/>
                </a:lnTo>
                <a:lnTo>
                  <a:pt x="92" y="37"/>
                </a:lnTo>
                <a:lnTo>
                  <a:pt x="92" y="69"/>
                </a:lnTo>
                <a:lnTo>
                  <a:pt x="96" y="110"/>
                </a:lnTo>
                <a:lnTo>
                  <a:pt x="96" y="152"/>
                </a:lnTo>
                <a:lnTo>
                  <a:pt x="101" y="198"/>
                </a:lnTo>
                <a:lnTo>
                  <a:pt x="101" y="257"/>
                </a:lnTo>
                <a:lnTo>
                  <a:pt x="105" y="317"/>
                </a:lnTo>
                <a:lnTo>
                  <a:pt x="105" y="451"/>
                </a:lnTo>
                <a:lnTo>
                  <a:pt x="110" y="515"/>
                </a:lnTo>
                <a:lnTo>
                  <a:pt x="110" y="570"/>
                </a:lnTo>
                <a:lnTo>
                  <a:pt x="115" y="621"/>
                </a:lnTo>
                <a:lnTo>
                  <a:pt x="115" y="667"/>
                </a:lnTo>
                <a:lnTo>
                  <a:pt x="119" y="717"/>
                </a:lnTo>
                <a:lnTo>
                  <a:pt x="119" y="818"/>
                </a:lnTo>
                <a:lnTo>
                  <a:pt x="124" y="869"/>
                </a:lnTo>
                <a:lnTo>
                  <a:pt x="124" y="915"/>
                </a:lnTo>
                <a:lnTo>
                  <a:pt x="128" y="961"/>
                </a:lnTo>
                <a:lnTo>
                  <a:pt x="128" y="1012"/>
                </a:lnTo>
                <a:lnTo>
                  <a:pt x="133" y="1057"/>
                </a:lnTo>
                <a:lnTo>
                  <a:pt x="133" y="1140"/>
                </a:lnTo>
                <a:lnTo>
                  <a:pt x="138" y="1177"/>
                </a:lnTo>
                <a:lnTo>
                  <a:pt x="138" y="1209"/>
                </a:lnTo>
                <a:lnTo>
                  <a:pt x="142" y="1232"/>
                </a:lnTo>
                <a:lnTo>
                  <a:pt x="142" y="1255"/>
                </a:lnTo>
                <a:lnTo>
                  <a:pt x="147" y="1278"/>
                </a:lnTo>
                <a:lnTo>
                  <a:pt x="147" y="1315"/>
                </a:lnTo>
                <a:lnTo>
                  <a:pt x="151" y="1329"/>
                </a:lnTo>
                <a:lnTo>
                  <a:pt x="151" y="1347"/>
                </a:lnTo>
                <a:lnTo>
                  <a:pt x="156" y="1356"/>
                </a:lnTo>
                <a:lnTo>
                  <a:pt x="156" y="1366"/>
                </a:lnTo>
                <a:lnTo>
                  <a:pt x="161" y="1370"/>
                </a:lnTo>
                <a:lnTo>
                  <a:pt x="170" y="1379"/>
                </a:lnTo>
                <a:lnTo>
                  <a:pt x="170" y="1384"/>
                </a:lnTo>
                <a:lnTo>
                  <a:pt x="174" y="1384"/>
                </a:lnTo>
                <a:lnTo>
                  <a:pt x="179" y="1384"/>
                </a:lnTo>
                <a:lnTo>
                  <a:pt x="184" y="1384"/>
                </a:lnTo>
                <a:lnTo>
                  <a:pt x="188" y="1384"/>
                </a:lnTo>
                <a:lnTo>
                  <a:pt x="193" y="1384"/>
                </a:lnTo>
                <a:lnTo>
                  <a:pt x="197" y="1384"/>
                </a:lnTo>
                <a:lnTo>
                  <a:pt x="202" y="1384"/>
                </a:lnTo>
                <a:lnTo>
                  <a:pt x="207" y="1384"/>
                </a:lnTo>
                <a:lnTo>
                  <a:pt x="211" y="1384"/>
                </a:lnTo>
                <a:lnTo>
                  <a:pt x="216" y="1379"/>
                </a:lnTo>
                <a:lnTo>
                  <a:pt x="220" y="1384"/>
                </a:lnTo>
                <a:lnTo>
                  <a:pt x="225" y="1384"/>
                </a:lnTo>
                <a:lnTo>
                  <a:pt x="230" y="1384"/>
                </a:lnTo>
                <a:lnTo>
                  <a:pt x="234" y="1384"/>
                </a:lnTo>
                <a:lnTo>
                  <a:pt x="239" y="1384"/>
                </a:lnTo>
                <a:lnTo>
                  <a:pt x="243" y="1384"/>
                </a:lnTo>
                <a:lnTo>
                  <a:pt x="248" y="1384"/>
                </a:lnTo>
                <a:lnTo>
                  <a:pt x="253" y="1384"/>
                </a:lnTo>
                <a:lnTo>
                  <a:pt x="257" y="1384"/>
                </a:lnTo>
                <a:lnTo>
                  <a:pt x="262" y="1384"/>
                </a:lnTo>
                <a:lnTo>
                  <a:pt x="266" y="1384"/>
                </a:lnTo>
                <a:lnTo>
                  <a:pt x="271" y="1384"/>
                </a:lnTo>
                <a:lnTo>
                  <a:pt x="276" y="1384"/>
                </a:lnTo>
                <a:lnTo>
                  <a:pt x="280" y="1384"/>
                </a:lnTo>
                <a:lnTo>
                  <a:pt x="285" y="1384"/>
                </a:lnTo>
                <a:lnTo>
                  <a:pt x="289" y="1384"/>
                </a:lnTo>
                <a:lnTo>
                  <a:pt x="294" y="1384"/>
                </a:lnTo>
                <a:lnTo>
                  <a:pt x="299" y="1384"/>
                </a:lnTo>
                <a:lnTo>
                  <a:pt x="303" y="1384"/>
                </a:lnTo>
                <a:lnTo>
                  <a:pt x="308" y="1384"/>
                </a:lnTo>
                <a:lnTo>
                  <a:pt x="312" y="1384"/>
                </a:lnTo>
                <a:lnTo>
                  <a:pt x="317" y="1384"/>
                </a:lnTo>
                <a:lnTo>
                  <a:pt x="322" y="1384"/>
                </a:lnTo>
                <a:lnTo>
                  <a:pt x="326" y="1384"/>
                </a:lnTo>
                <a:lnTo>
                  <a:pt x="331" y="1384"/>
                </a:lnTo>
                <a:lnTo>
                  <a:pt x="335" y="1384"/>
                </a:lnTo>
                <a:lnTo>
                  <a:pt x="340" y="1384"/>
                </a:lnTo>
                <a:lnTo>
                  <a:pt x="345" y="1384"/>
                </a:lnTo>
                <a:lnTo>
                  <a:pt x="349" y="1384"/>
                </a:lnTo>
                <a:lnTo>
                  <a:pt x="354" y="1384"/>
                </a:lnTo>
                <a:lnTo>
                  <a:pt x="358" y="1384"/>
                </a:lnTo>
                <a:lnTo>
                  <a:pt x="363" y="1384"/>
                </a:lnTo>
                <a:lnTo>
                  <a:pt x="368" y="1384"/>
                </a:lnTo>
                <a:lnTo>
                  <a:pt x="372" y="1384"/>
                </a:lnTo>
                <a:lnTo>
                  <a:pt x="377" y="1384"/>
                </a:lnTo>
                <a:lnTo>
                  <a:pt x="381" y="1384"/>
                </a:lnTo>
                <a:lnTo>
                  <a:pt x="386" y="1384"/>
                </a:lnTo>
                <a:lnTo>
                  <a:pt x="391" y="1384"/>
                </a:lnTo>
                <a:lnTo>
                  <a:pt x="395" y="1384"/>
                </a:lnTo>
                <a:lnTo>
                  <a:pt x="400" y="1384"/>
                </a:lnTo>
                <a:lnTo>
                  <a:pt x="404" y="1384"/>
                </a:lnTo>
                <a:lnTo>
                  <a:pt x="409" y="1384"/>
                </a:lnTo>
                <a:lnTo>
                  <a:pt x="414" y="1384"/>
                </a:lnTo>
                <a:lnTo>
                  <a:pt x="418" y="1384"/>
                </a:lnTo>
                <a:lnTo>
                  <a:pt x="423" y="1384"/>
                </a:lnTo>
                <a:lnTo>
                  <a:pt x="427" y="1384"/>
                </a:lnTo>
                <a:lnTo>
                  <a:pt x="432" y="1384"/>
                </a:lnTo>
              </a:path>
            </a:pathLst>
          </a:custGeom>
          <a:noFill/>
          <a:ln w="19050">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18504" name="Freeform 146">
            <a:extLst>
              <a:ext uri="{FF2B5EF4-FFF2-40B4-BE49-F238E27FC236}">
                <a16:creationId xmlns:a16="http://schemas.microsoft.com/office/drawing/2014/main" id="{9DFA14CA-4CC8-46EB-A184-DB9F6E74E20B}"/>
              </a:ext>
            </a:extLst>
          </p:cNvPr>
          <p:cNvSpPr>
            <a:spLocks/>
          </p:cNvSpPr>
          <p:nvPr/>
        </p:nvSpPr>
        <p:spPr bwMode="auto">
          <a:xfrm>
            <a:off x="4800600" y="6303963"/>
            <a:ext cx="927100" cy="1587"/>
          </a:xfrm>
          <a:custGeom>
            <a:avLst/>
            <a:gdLst>
              <a:gd name="T0" fmla="*/ 9 w 584"/>
              <a:gd name="T1" fmla="*/ 0 h 1588"/>
              <a:gd name="T2" fmla="*/ 23 w 584"/>
              <a:gd name="T3" fmla="*/ 0 h 1588"/>
              <a:gd name="T4" fmla="*/ 37 w 584"/>
              <a:gd name="T5" fmla="*/ 0 h 1588"/>
              <a:gd name="T6" fmla="*/ 50 w 584"/>
              <a:gd name="T7" fmla="*/ 0 h 1588"/>
              <a:gd name="T8" fmla="*/ 64 w 584"/>
              <a:gd name="T9" fmla="*/ 0 h 1588"/>
              <a:gd name="T10" fmla="*/ 78 w 584"/>
              <a:gd name="T11" fmla="*/ 0 h 1588"/>
              <a:gd name="T12" fmla="*/ 92 w 584"/>
              <a:gd name="T13" fmla="*/ 0 h 1588"/>
              <a:gd name="T14" fmla="*/ 106 w 584"/>
              <a:gd name="T15" fmla="*/ 0 h 1588"/>
              <a:gd name="T16" fmla="*/ 119 w 584"/>
              <a:gd name="T17" fmla="*/ 0 h 1588"/>
              <a:gd name="T18" fmla="*/ 133 w 584"/>
              <a:gd name="T19" fmla="*/ 0 h 1588"/>
              <a:gd name="T20" fmla="*/ 147 w 584"/>
              <a:gd name="T21" fmla="*/ 0 h 1588"/>
              <a:gd name="T22" fmla="*/ 161 w 584"/>
              <a:gd name="T23" fmla="*/ 0 h 1588"/>
              <a:gd name="T24" fmla="*/ 175 w 584"/>
              <a:gd name="T25" fmla="*/ 0 h 1588"/>
              <a:gd name="T26" fmla="*/ 188 w 584"/>
              <a:gd name="T27" fmla="*/ 0 h 1588"/>
              <a:gd name="T28" fmla="*/ 202 w 584"/>
              <a:gd name="T29" fmla="*/ 0 h 1588"/>
              <a:gd name="T30" fmla="*/ 216 w 584"/>
              <a:gd name="T31" fmla="*/ 0 h 1588"/>
              <a:gd name="T32" fmla="*/ 230 w 584"/>
              <a:gd name="T33" fmla="*/ 0 h 1588"/>
              <a:gd name="T34" fmla="*/ 244 w 584"/>
              <a:gd name="T35" fmla="*/ 0 h 1588"/>
              <a:gd name="T36" fmla="*/ 257 w 584"/>
              <a:gd name="T37" fmla="*/ 0 h 1588"/>
              <a:gd name="T38" fmla="*/ 271 w 584"/>
              <a:gd name="T39" fmla="*/ 0 h 1588"/>
              <a:gd name="T40" fmla="*/ 285 w 584"/>
              <a:gd name="T41" fmla="*/ 0 h 1588"/>
              <a:gd name="T42" fmla="*/ 299 w 584"/>
              <a:gd name="T43" fmla="*/ 0 h 1588"/>
              <a:gd name="T44" fmla="*/ 313 w 584"/>
              <a:gd name="T45" fmla="*/ 0 h 1588"/>
              <a:gd name="T46" fmla="*/ 326 w 584"/>
              <a:gd name="T47" fmla="*/ 0 h 1588"/>
              <a:gd name="T48" fmla="*/ 340 w 584"/>
              <a:gd name="T49" fmla="*/ 0 h 1588"/>
              <a:gd name="T50" fmla="*/ 354 w 584"/>
              <a:gd name="T51" fmla="*/ 0 h 1588"/>
              <a:gd name="T52" fmla="*/ 368 w 584"/>
              <a:gd name="T53" fmla="*/ 0 h 1588"/>
              <a:gd name="T54" fmla="*/ 382 w 584"/>
              <a:gd name="T55" fmla="*/ 0 h 1588"/>
              <a:gd name="T56" fmla="*/ 395 w 584"/>
              <a:gd name="T57" fmla="*/ 0 h 1588"/>
              <a:gd name="T58" fmla="*/ 409 w 584"/>
              <a:gd name="T59" fmla="*/ 0 h 1588"/>
              <a:gd name="T60" fmla="*/ 423 w 584"/>
              <a:gd name="T61" fmla="*/ 0 h 1588"/>
              <a:gd name="T62" fmla="*/ 437 w 584"/>
              <a:gd name="T63" fmla="*/ 0 h 1588"/>
              <a:gd name="T64" fmla="*/ 451 w 584"/>
              <a:gd name="T65" fmla="*/ 0 h 1588"/>
              <a:gd name="T66" fmla="*/ 464 w 584"/>
              <a:gd name="T67" fmla="*/ 0 h 1588"/>
              <a:gd name="T68" fmla="*/ 478 w 584"/>
              <a:gd name="T69" fmla="*/ 0 h 1588"/>
              <a:gd name="T70" fmla="*/ 492 w 584"/>
              <a:gd name="T71" fmla="*/ 0 h 1588"/>
              <a:gd name="T72" fmla="*/ 506 w 584"/>
              <a:gd name="T73" fmla="*/ 0 h 1588"/>
              <a:gd name="T74" fmla="*/ 519 w 584"/>
              <a:gd name="T75" fmla="*/ 0 h 1588"/>
              <a:gd name="T76" fmla="*/ 533 w 584"/>
              <a:gd name="T77" fmla="*/ 0 h 1588"/>
              <a:gd name="T78" fmla="*/ 547 w 584"/>
              <a:gd name="T79" fmla="*/ 0 h 1588"/>
              <a:gd name="T80" fmla="*/ 561 w 584"/>
              <a:gd name="T81" fmla="*/ 0 h 1588"/>
              <a:gd name="T82" fmla="*/ 575 w 584"/>
              <a:gd name="T83" fmla="*/ 0 h 158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584"/>
              <a:gd name="T127" fmla="*/ 0 h 1588"/>
              <a:gd name="T128" fmla="*/ 584 w 584"/>
              <a:gd name="T129" fmla="*/ 1588 h 1588"/>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584" h="1588">
                <a:moveTo>
                  <a:pt x="0" y="0"/>
                </a:moveTo>
                <a:lnTo>
                  <a:pt x="4" y="0"/>
                </a:lnTo>
                <a:lnTo>
                  <a:pt x="9" y="0"/>
                </a:lnTo>
                <a:lnTo>
                  <a:pt x="14" y="0"/>
                </a:lnTo>
                <a:lnTo>
                  <a:pt x="18" y="0"/>
                </a:lnTo>
                <a:lnTo>
                  <a:pt x="23" y="0"/>
                </a:lnTo>
                <a:lnTo>
                  <a:pt x="27" y="0"/>
                </a:lnTo>
                <a:lnTo>
                  <a:pt x="32" y="0"/>
                </a:lnTo>
                <a:lnTo>
                  <a:pt x="37" y="0"/>
                </a:lnTo>
                <a:lnTo>
                  <a:pt x="41" y="0"/>
                </a:lnTo>
                <a:lnTo>
                  <a:pt x="46" y="0"/>
                </a:lnTo>
                <a:lnTo>
                  <a:pt x="50" y="0"/>
                </a:lnTo>
                <a:lnTo>
                  <a:pt x="55" y="0"/>
                </a:lnTo>
                <a:lnTo>
                  <a:pt x="60" y="0"/>
                </a:lnTo>
                <a:lnTo>
                  <a:pt x="64" y="0"/>
                </a:lnTo>
                <a:lnTo>
                  <a:pt x="69" y="0"/>
                </a:lnTo>
                <a:lnTo>
                  <a:pt x="73" y="0"/>
                </a:lnTo>
                <a:lnTo>
                  <a:pt x="78" y="0"/>
                </a:lnTo>
                <a:lnTo>
                  <a:pt x="83" y="0"/>
                </a:lnTo>
                <a:lnTo>
                  <a:pt x="87" y="0"/>
                </a:lnTo>
                <a:lnTo>
                  <a:pt x="92" y="0"/>
                </a:lnTo>
                <a:lnTo>
                  <a:pt x="96" y="0"/>
                </a:lnTo>
                <a:lnTo>
                  <a:pt x="101" y="0"/>
                </a:lnTo>
                <a:lnTo>
                  <a:pt x="106" y="0"/>
                </a:lnTo>
                <a:lnTo>
                  <a:pt x="110" y="0"/>
                </a:lnTo>
                <a:lnTo>
                  <a:pt x="115" y="0"/>
                </a:lnTo>
                <a:lnTo>
                  <a:pt x="119" y="0"/>
                </a:lnTo>
                <a:lnTo>
                  <a:pt x="124" y="0"/>
                </a:lnTo>
                <a:lnTo>
                  <a:pt x="129" y="0"/>
                </a:lnTo>
                <a:lnTo>
                  <a:pt x="133" y="0"/>
                </a:lnTo>
                <a:lnTo>
                  <a:pt x="138" y="0"/>
                </a:lnTo>
                <a:lnTo>
                  <a:pt x="142" y="0"/>
                </a:lnTo>
                <a:lnTo>
                  <a:pt x="147" y="0"/>
                </a:lnTo>
                <a:lnTo>
                  <a:pt x="152" y="0"/>
                </a:lnTo>
                <a:lnTo>
                  <a:pt x="156" y="0"/>
                </a:lnTo>
                <a:lnTo>
                  <a:pt x="161" y="0"/>
                </a:lnTo>
                <a:lnTo>
                  <a:pt x="165" y="0"/>
                </a:lnTo>
                <a:lnTo>
                  <a:pt x="170" y="0"/>
                </a:lnTo>
                <a:lnTo>
                  <a:pt x="175" y="0"/>
                </a:lnTo>
                <a:lnTo>
                  <a:pt x="179" y="0"/>
                </a:lnTo>
                <a:lnTo>
                  <a:pt x="184" y="0"/>
                </a:lnTo>
                <a:lnTo>
                  <a:pt x="188" y="0"/>
                </a:lnTo>
                <a:lnTo>
                  <a:pt x="193" y="0"/>
                </a:lnTo>
                <a:lnTo>
                  <a:pt x="198" y="0"/>
                </a:lnTo>
                <a:lnTo>
                  <a:pt x="202" y="0"/>
                </a:lnTo>
                <a:lnTo>
                  <a:pt x="207" y="0"/>
                </a:lnTo>
                <a:lnTo>
                  <a:pt x="211" y="0"/>
                </a:lnTo>
                <a:lnTo>
                  <a:pt x="216" y="0"/>
                </a:lnTo>
                <a:lnTo>
                  <a:pt x="221" y="0"/>
                </a:lnTo>
                <a:lnTo>
                  <a:pt x="225" y="0"/>
                </a:lnTo>
                <a:lnTo>
                  <a:pt x="230" y="0"/>
                </a:lnTo>
                <a:lnTo>
                  <a:pt x="234" y="0"/>
                </a:lnTo>
                <a:lnTo>
                  <a:pt x="239" y="0"/>
                </a:lnTo>
                <a:lnTo>
                  <a:pt x="244" y="0"/>
                </a:lnTo>
                <a:lnTo>
                  <a:pt x="248" y="0"/>
                </a:lnTo>
                <a:lnTo>
                  <a:pt x="253" y="0"/>
                </a:lnTo>
                <a:lnTo>
                  <a:pt x="257" y="0"/>
                </a:lnTo>
                <a:lnTo>
                  <a:pt x="262" y="0"/>
                </a:lnTo>
                <a:lnTo>
                  <a:pt x="267" y="0"/>
                </a:lnTo>
                <a:lnTo>
                  <a:pt x="271" y="0"/>
                </a:lnTo>
                <a:lnTo>
                  <a:pt x="276" y="0"/>
                </a:lnTo>
                <a:lnTo>
                  <a:pt x="280" y="0"/>
                </a:lnTo>
                <a:lnTo>
                  <a:pt x="285" y="0"/>
                </a:lnTo>
                <a:lnTo>
                  <a:pt x="290" y="0"/>
                </a:lnTo>
                <a:lnTo>
                  <a:pt x="294" y="0"/>
                </a:lnTo>
                <a:lnTo>
                  <a:pt x="299" y="0"/>
                </a:lnTo>
                <a:lnTo>
                  <a:pt x="303" y="0"/>
                </a:lnTo>
                <a:lnTo>
                  <a:pt x="308" y="0"/>
                </a:lnTo>
                <a:lnTo>
                  <a:pt x="313" y="0"/>
                </a:lnTo>
                <a:lnTo>
                  <a:pt x="317" y="0"/>
                </a:lnTo>
                <a:lnTo>
                  <a:pt x="322" y="0"/>
                </a:lnTo>
                <a:lnTo>
                  <a:pt x="326" y="0"/>
                </a:lnTo>
                <a:lnTo>
                  <a:pt x="331" y="0"/>
                </a:lnTo>
                <a:lnTo>
                  <a:pt x="336" y="0"/>
                </a:lnTo>
                <a:lnTo>
                  <a:pt x="340" y="0"/>
                </a:lnTo>
                <a:lnTo>
                  <a:pt x="345" y="0"/>
                </a:lnTo>
                <a:lnTo>
                  <a:pt x="349" y="0"/>
                </a:lnTo>
                <a:lnTo>
                  <a:pt x="354" y="0"/>
                </a:lnTo>
                <a:lnTo>
                  <a:pt x="359" y="0"/>
                </a:lnTo>
                <a:lnTo>
                  <a:pt x="363" y="0"/>
                </a:lnTo>
                <a:lnTo>
                  <a:pt x="368" y="0"/>
                </a:lnTo>
                <a:lnTo>
                  <a:pt x="372" y="0"/>
                </a:lnTo>
                <a:lnTo>
                  <a:pt x="377" y="0"/>
                </a:lnTo>
                <a:lnTo>
                  <a:pt x="382" y="0"/>
                </a:lnTo>
                <a:lnTo>
                  <a:pt x="386" y="0"/>
                </a:lnTo>
                <a:lnTo>
                  <a:pt x="391" y="0"/>
                </a:lnTo>
                <a:lnTo>
                  <a:pt x="395" y="0"/>
                </a:lnTo>
                <a:lnTo>
                  <a:pt x="400" y="0"/>
                </a:lnTo>
                <a:lnTo>
                  <a:pt x="405" y="0"/>
                </a:lnTo>
                <a:lnTo>
                  <a:pt x="409" y="0"/>
                </a:lnTo>
                <a:lnTo>
                  <a:pt x="414" y="0"/>
                </a:lnTo>
                <a:lnTo>
                  <a:pt x="418" y="0"/>
                </a:lnTo>
                <a:lnTo>
                  <a:pt x="423" y="0"/>
                </a:lnTo>
                <a:lnTo>
                  <a:pt x="428" y="0"/>
                </a:lnTo>
                <a:lnTo>
                  <a:pt x="432" y="0"/>
                </a:lnTo>
                <a:lnTo>
                  <a:pt x="437" y="0"/>
                </a:lnTo>
                <a:lnTo>
                  <a:pt x="441" y="0"/>
                </a:lnTo>
                <a:lnTo>
                  <a:pt x="446" y="0"/>
                </a:lnTo>
                <a:lnTo>
                  <a:pt x="451" y="0"/>
                </a:lnTo>
                <a:lnTo>
                  <a:pt x="455" y="0"/>
                </a:lnTo>
                <a:lnTo>
                  <a:pt x="460" y="0"/>
                </a:lnTo>
                <a:lnTo>
                  <a:pt x="464" y="0"/>
                </a:lnTo>
                <a:lnTo>
                  <a:pt x="469" y="0"/>
                </a:lnTo>
                <a:lnTo>
                  <a:pt x="474" y="0"/>
                </a:lnTo>
                <a:lnTo>
                  <a:pt x="478" y="0"/>
                </a:lnTo>
                <a:lnTo>
                  <a:pt x="483" y="0"/>
                </a:lnTo>
                <a:lnTo>
                  <a:pt x="487" y="0"/>
                </a:lnTo>
                <a:lnTo>
                  <a:pt x="492" y="0"/>
                </a:lnTo>
                <a:lnTo>
                  <a:pt x="497" y="0"/>
                </a:lnTo>
                <a:lnTo>
                  <a:pt x="501" y="0"/>
                </a:lnTo>
                <a:lnTo>
                  <a:pt x="506" y="0"/>
                </a:lnTo>
                <a:lnTo>
                  <a:pt x="510" y="0"/>
                </a:lnTo>
                <a:lnTo>
                  <a:pt x="515" y="0"/>
                </a:lnTo>
                <a:lnTo>
                  <a:pt x="519" y="0"/>
                </a:lnTo>
                <a:lnTo>
                  <a:pt x="524" y="0"/>
                </a:lnTo>
                <a:lnTo>
                  <a:pt x="529" y="0"/>
                </a:lnTo>
                <a:lnTo>
                  <a:pt x="533" y="0"/>
                </a:lnTo>
                <a:lnTo>
                  <a:pt x="538" y="0"/>
                </a:lnTo>
                <a:lnTo>
                  <a:pt x="542" y="0"/>
                </a:lnTo>
                <a:lnTo>
                  <a:pt x="547" y="0"/>
                </a:lnTo>
                <a:lnTo>
                  <a:pt x="552" y="0"/>
                </a:lnTo>
                <a:lnTo>
                  <a:pt x="556" y="0"/>
                </a:lnTo>
                <a:lnTo>
                  <a:pt x="561" y="0"/>
                </a:lnTo>
                <a:lnTo>
                  <a:pt x="565" y="0"/>
                </a:lnTo>
                <a:lnTo>
                  <a:pt x="570" y="0"/>
                </a:lnTo>
                <a:lnTo>
                  <a:pt x="575" y="0"/>
                </a:lnTo>
                <a:lnTo>
                  <a:pt x="579" y="0"/>
                </a:lnTo>
                <a:lnTo>
                  <a:pt x="584" y="0"/>
                </a:lnTo>
              </a:path>
            </a:pathLst>
          </a:custGeom>
          <a:noFill/>
          <a:ln w="0">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18505" name="Freeform 147">
            <a:extLst>
              <a:ext uri="{FF2B5EF4-FFF2-40B4-BE49-F238E27FC236}">
                <a16:creationId xmlns:a16="http://schemas.microsoft.com/office/drawing/2014/main" id="{ECF884CA-75B4-416D-A760-35096B5049E1}"/>
              </a:ext>
            </a:extLst>
          </p:cNvPr>
          <p:cNvSpPr>
            <a:spLocks/>
          </p:cNvSpPr>
          <p:nvPr/>
        </p:nvSpPr>
        <p:spPr bwMode="auto">
          <a:xfrm>
            <a:off x="5727700" y="6303963"/>
            <a:ext cx="927100" cy="1587"/>
          </a:xfrm>
          <a:custGeom>
            <a:avLst/>
            <a:gdLst>
              <a:gd name="T0" fmla="*/ 9 w 584"/>
              <a:gd name="T1" fmla="*/ 0 h 1588"/>
              <a:gd name="T2" fmla="*/ 23 w 584"/>
              <a:gd name="T3" fmla="*/ 0 h 1588"/>
              <a:gd name="T4" fmla="*/ 37 w 584"/>
              <a:gd name="T5" fmla="*/ 0 h 1588"/>
              <a:gd name="T6" fmla="*/ 50 w 584"/>
              <a:gd name="T7" fmla="*/ 0 h 1588"/>
              <a:gd name="T8" fmla="*/ 64 w 584"/>
              <a:gd name="T9" fmla="*/ 0 h 1588"/>
              <a:gd name="T10" fmla="*/ 78 w 584"/>
              <a:gd name="T11" fmla="*/ 0 h 1588"/>
              <a:gd name="T12" fmla="*/ 92 w 584"/>
              <a:gd name="T13" fmla="*/ 0 h 1588"/>
              <a:gd name="T14" fmla="*/ 106 w 584"/>
              <a:gd name="T15" fmla="*/ 0 h 1588"/>
              <a:gd name="T16" fmla="*/ 119 w 584"/>
              <a:gd name="T17" fmla="*/ 0 h 1588"/>
              <a:gd name="T18" fmla="*/ 133 w 584"/>
              <a:gd name="T19" fmla="*/ 0 h 1588"/>
              <a:gd name="T20" fmla="*/ 147 w 584"/>
              <a:gd name="T21" fmla="*/ 0 h 1588"/>
              <a:gd name="T22" fmla="*/ 161 w 584"/>
              <a:gd name="T23" fmla="*/ 0 h 1588"/>
              <a:gd name="T24" fmla="*/ 175 w 584"/>
              <a:gd name="T25" fmla="*/ 0 h 1588"/>
              <a:gd name="T26" fmla="*/ 188 w 584"/>
              <a:gd name="T27" fmla="*/ 0 h 1588"/>
              <a:gd name="T28" fmla="*/ 202 w 584"/>
              <a:gd name="T29" fmla="*/ 0 h 1588"/>
              <a:gd name="T30" fmla="*/ 216 w 584"/>
              <a:gd name="T31" fmla="*/ 0 h 1588"/>
              <a:gd name="T32" fmla="*/ 230 w 584"/>
              <a:gd name="T33" fmla="*/ 0 h 1588"/>
              <a:gd name="T34" fmla="*/ 244 w 584"/>
              <a:gd name="T35" fmla="*/ 0 h 1588"/>
              <a:gd name="T36" fmla="*/ 257 w 584"/>
              <a:gd name="T37" fmla="*/ 0 h 1588"/>
              <a:gd name="T38" fmla="*/ 271 w 584"/>
              <a:gd name="T39" fmla="*/ 0 h 1588"/>
              <a:gd name="T40" fmla="*/ 285 w 584"/>
              <a:gd name="T41" fmla="*/ 0 h 1588"/>
              <a:gd name="T42" fmla="*/ 299 w 584"/>
              <a:gd name="T43" fmla="*/ 0 h 1588"/>
              <a:gd name="T44" fmla="*/ 313 w 584"/>
              <a:gd name="T45" fmla="*/ 0 h 1588"/>
              <a:gd name="T46" fmla="*/ 326 w 584"/>
              <a:gd name="T47" fmla="*/ 0 h 1588"/>
              <a:gd name="T48" fmla="*/ 340 w 584"/>
              <a:gd name="T49" fmla="*/ 0 h 1588"/>
              <a:gd name="T50" fmla="*/ 354 w 584"/>
              <a:gd name="T51" fmla="*/ 0 h 1588"/>
              <a:gd name="T52" fmla="*/ 368 w 584"/>
              <a:gd name="T53" fmla="*/ 0 h 1588"/>
              <a:gd name="T54" fmla="*/ 382 w 584"/>
              <a:gd name="T55" fmla="*/ 0 h 1588"/>
              <a:gd name="T56" fmla="*/ 395 w 584"/>
              <a:gd name="T57" fmla="*/ 0 h 1588"/>
              <a:gd name="T58" fmla="*/ 409 w 584"/>
              <a:gd name="T59" fmla="*/ 0 h 1588"/>
              <a:gd name="T60" fmla="*/ 423 w 584"/>
              <a:gd name="T61" fmla="*/ 0 h 1588"/>
              <a:gd name="T62" fmla="*/ 437 w 584"/>
              <a:gd name="T63" fmla="*/ 0 h 1588"/>
              <a:gd name="T64" fmla="*/ 450 w 584"/>
              <a:gd name="T65" fmla="*/ 0 h 1588"/>
              <a:gd name="T66" fmla="*/ 464 w 584"/>
              <a:gd name="T67" fmla="*/ 0 h 1588"/>
              <a:gd name="T68" fmla="*/ 478 w 584"/>
              <a:gd name="T69" fmla="*/ 0 h 1588"/>
              <a:gd name="T70" fmla="*/ 492 w 584"/>
              <a:gd name="T71" fmla="*/ 0 h 1588"/>
              <a:gd name="T72" fmla="*/ 506 w 584"/>
              <a:gd name="T73" fmla="*/ 0 h 1588"/>
              <a:gd name="T74" fmla="*/ 519 w 584"/>
              <a:gd name="T75" fmla="*/ 0 h 1588"/>
              <a:gd name="T76" fmla="*/ 533 w 584"/>
              <a:gd name="T77" fmla="*/ 0 h 1588"/>
              <a:gd name="T78" fmla="*/ 547 w 584"/>
              <a:gd name="T79" fmla="*/ 0 h 1588"/>
              <a:gd name="T80" fmla="*/ 561 w 584"/>
              <a:gd name="T81" fmla="*/ 0 h 1588"/>
              <a:gd name="T82" fmla="*/ 575 w 584"/>
              <a:gd name="T83" fmla="*/ 0 h 158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584"/>
              <a:gd name="T127" fmla="*/ 0 h 1588"/>
              <a:gd name="T128" fmla="*/ 584 w 584"/>
              <a:gd name="T129" fmla="*/ 1588 h 1588"/>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584" h="1588">
                <a:moveTo>
                  <a:pt x="0" y="0"/>
                </a:moveTo>
                <a:lnTo>
                  <a:pt x="4" y="0"/>
                </a:lnTo>
                <a:lnTo>
                  <a:pt x="9" y="0"/>
                </a:lnTo>
                <a:lnTo>
                  <a:pt x="14" y="0"/>
                </a:lnTo>
                <a:lnTo>
                  <a:pt x="18" y="0"/>
                </a:lnTo>
                <a:lnTo>
                  <a:pt x="23" y="0"/>
                </a:lnTo>
                <a:lnTo>
                  <a:pt x="27" y="0"/>
                </a:lnTo>
                <a:lnTo>
                  <a:pt x="32" y="0"/>
                </a:lnTo>
                <a:lnTo>
                  <a:pt x="37" y="0"/>
                </a:lnTo>
                <a:lnTo>
                  <a:pt x="41" y="0"/>
                </a:lnTo>
                <a:lnTo>
                  <a:pt x="46" y="0"/>
                </a:lnTo>
                <a:lnTo>
                  <a:pt x="50" y="0"/>
                </a:lnTo>
                <a:lnTo>
                  <a:pt x="55" y="0"/>
                </a:lnTo>
                <a:lnTo>
                  <a:pt x="60" y="0"/>
                </a:lnTo>
                <a:lnTo>
                  <a:pt x="64" y="0"/>
                </a:lnTo>
                <a:lnTo>
                  <a:pt x="69" y="0"/>
                </a:lnTo>
                <a:lnTo>
                  <a:pt x="73" y="0"/>
                </a:lnTo>
                <a:lnTo>
                  <a:pt x="78" y="0"/>
                </a:lnTo>
                <a:lnTo>
                  <a:pt x="83" y="0"/>
                </a:lnTo>
                <a:lnTo>
                  <a:pt x="87" y="0"/>
                </a:lnTo>
                <a:lnTo>
                  <a:pt x="92" y="0"/>
                </a:lnTo>
                <a:lnTo>
                  <a:pt x="96" y="0"/>
                </a:lnTo>
                <a:lnTo>
                  <a:pt x="101" y="0"/>
                </a:lnTo>
                <a:lnTo>
                  <a:pt x="106" y="0"/>
                </a:lnTo>
                <a:lnTo>
                  <a:pt x="110" y="0"/>
                </a:lnTo>
                <a:lnTo>
                  <a:pt x="115" y="0"/>
                </a:lnTo>
                <a:lnTo>
                  <a:pt x="119" y="0"/>
                </a:lnTo>
                <a:lnTo>
                  <a:pt x="124" y="0"/>
                </a:lnTo>
                <a:lnTo>
                  <a:pt x="129" y="0"/>
                </a:lnTo>
                <a:lnTo>
                  <a:pt x="133" y="0"/>
                </a:lnTo>
                <a:lnTo>
                  <a:pt x="138" y="0"/>
                </a:lnTo>
                <a:lnTo>
                  <a:pt x="142" y="0"/>
                </a:lnTo>
                <a:lnTo>
                  <a:pt x="147" y="0"/>
                </a:lnTo>
                <a:lnTo>
                  <a:pt x="152" y="0"/>
                </a:lnTo>
                <a:lnTo>
                  <a:pt x="156" y="0"/>
                </a:lnTo>
                <a:lnTo>
                  <a:pt x="161" y="0"/>
                </a:lnTo>
                <a:lnTo>
                  <a:pt x="165" y="0"/>
                </a:lnTo>
                <a:lnTo>
                  <a:pt x="170" y="0"/>
                </a:lnTo>
                <a:lnTo>
                  <a:pt x="175" y="0"/>
                </a:lnTo>
                <a:lnTo>
                  <a:pt x="179" y="0"/>
                </a:lnTo>
                <a:lnTo>
                  <a:pt x="184" y="0"/>
                </a:lnTo>
                <a:lnTo>
                  <a:pt x="188" y="0"/>
                </a:lnTo>
                <a:lnTo>
                  <a:pt x="193" y="0"/>
                </a:lnTo>
                <a:lnTo>
                  <a:pt x="198" y="0"/>
                </a:lnTo>
                <a:lnTo>
                  <a:pt x="202" y="0"/>
                </a:lnTo>
                <a:lnTo>
                  <a:pt x="207" y="0"/>
                </a:lnTo>
                <a:lnTo>
                  <a:pt x="211" y="0"/>
                </a:lnTo>
                <a:lnTo>
                  <a:pt x="216" y="0"/>
                </a:lnTo>
                <a:lnTo>
                  <a:pt x="221" y="0"/>
                </a:lnTo>
                <a:lnTo>
                  <a:pt x="225" y="0"/>
                </a:lnTo>
                <a:lnTo>
                  <a:pt x="230" y="0"/>
                </a:lnTo>
                <a:lnTo>
                  <a:pt x="234" y="0"/>
                </a:lnTo>
                <a:lnTo>
                  <a:pt x="239" y="0"/>
                </a:lnTo>
                <a:lnTo>
                  <a:pt x="244" y="0"/>
                </a:lnTo>
                <a:lnTo>
                  <a:pt x="248" y="0"/>
                </a:lnTo>
                <a:lnTo>
                  <a:pt x="253" y="0"/>
                </a:lnTo>
                <a:lnTo>
                  <a:pt x="257" y="0"/>
                </a:lnTo>
                <a:lnTo>
                  <a:pt x="262" y="0"/>
                </a:lnTo>
                <a:lnTo>
                  <a:pt x="267" y="0"/>
                </a:lnTo>
                <a:lnTo>
                  <a:pt x="271" y="0"/>
                </a:lnTo>
                <a:lnTo>
                  <a:pt x="276" y="0"/>
                </a:lnTo>
                <a:lnTo>
                  <a:pt x="280" y="0"/>
                </a:lnTo>
                <a:lnTo>
                  <a:pt x="285" y="0"/>
                </a:lnTo>
                <a:lnTo>
                  <a:pt x="290" y="0"/>
                </a:lnTo>
                <a:lnTo>
                  <a:pt x="294" y="0"/>
                </a:lnTo>
                <a:lnTo>
                  <a:pt x="299" y="0"/>
                </a:lnTo>
                <a:lnTo>
                  <a:pt x="303" y="0"/>
                </a:lnTo>
                <a:lnTo>
                  <a:pt x="308" y="0"/>
                </a:lnTo>
                <a:lnTo>
                  <a:pt x="313" y="0"/>
                </a:lnTo>
                <a:lnTo>
                  <a:pt x="317" y="0"/>
                </a:lnTo>
                <a:lnTo>
                  <a:pt x="322" y="0"/>
                </a:lnTo>
                <a:lnTo>
                  <a:pt x="326" y="0"/>
                </a:lnTo>
                <a:lnTo>
                  <a:pt x="331" y="0"/>
                </a:lnTo>
                <a:lnTo>
                  <a:pt x="336" y="0"/>
                </a:lnTo>
                <a:lnTo>
                  <a:pt x="340" y="0"/>
                </a:lnTo>
                <a:lnTo>
                  <a:pt x="345" y="0"/>
                </a:lnTo>
                <a:lnTo>
                  <a:pt x="349" y="0"/>
                </a:lnTo>
                <a:lnTo>
                  <a:pt x="354" y="0"/>
                </a:lnTo>
                <a:lnTo>
                  <a:pt x="359" y="0"/>
                </a:lnTo>
                <a:lnTo>
                  <a:pt x="363" y="0"/>
                </a:lnTo>
                <a:lnTo>
                  <a:pt x="368" y="0"/>
                </a:lnTo>
                <a:lnTo>
                  <a:pt x="372" y="0"/>
                </a:lnTo>
                <a:lnTo>
                  <a:pt x="377" y="0"/>
                </a:lnTo>
                <a:lnTo>
                  <a:pt x="382" y="0"/>
                </a:lnTo>
                <a:lnTo>
                  <a:pt x="386" y="0"/>
                </a:lnTo>
                <a:lnTo>
                  <a:pt x="391" y="0"/>
                </a:lnTo>
                <a:lnTo>
                  <a:pt x="395" y="0"/>
                </a:lnTo>
                <a:lnTo>
                  <a:pt x="400" y="0"/>
                </a:lnTo>
                <a:lnTo>
                  <a:pt x="405" y="0"/>
                </a:lnTo>
                <a:lnTo>
                  <a:pt x="409" y="0"/>
                </a:lnTo>
                <a:lnTo>
                  <a:pt x="414" y="0"/>
                </a:lnTo>
                <a:lnTo>
                  <a:pt x="418" y="0"/>
                </a:lnTo>
                <a:lnTo>
                  <a:pt x="423" y="0"/>
                </a:lnTo>
                <a:lnTo>
                  <a:pt x="428" y="0"/>
                </a:lnTo>
                <a:lnTo>
                  <a:pt x="432" y="0"/>
                </a:lnTo>
                <a:lnTo>
                  <a:pt x="437" y="0"/>
                </a:lnTo>
                <a:lnTo>
                  <a:pt x="441" y="0"/>
                </a:lnTo>
                <a:lnTo>
                  <a:pt x="446" y="0"/>
                </a:lnTo>
                <a:lnTo>
                  <a:pt x="450" y="0"/>
                </a:lnTo>
                <a:lnTo>
                  <a:pt x="455" y="0"/>
                </a:lnTo>
                <a:lnTo>
                  <a:pt x="460" y="0"/>
                </a:lnTo>
                <a:lnTo>
                  <a:pt x="464" y="0"/>
                </a:lnTo>
                <a:lnTo>
                  <a:pt x="469" y="0"/>
                </a:lnTo>
                <a:lnTo>
                  <a:pt x="473" y="0"/>
                </a:lnTo>
                <a:lnTo>
                  <a:pt x="478" y="0"/>
                </a:lnTo>
                <a:lnTo>
                  <a:pt x="483" y="0"/>
                </a:lnTo>
                <a:lnTo>
                  <a:pt x="487" y="0"/>
                </a:lnTo>
                <a:lnTo>
                  <a:pt x="492" y="0"/>
                </a:lnTo>
                <a:lnTo>
                  <a:pt x="496" y="0"/>
                </a:lnTo>
                <a:lnTo>
                  <a:pt x="501" y="0"/>
                </a:lnTo>
                <a:lnTo>
                  <a:pt x="506" y="0"/>
                </a:lnTo>
                <a:lnTo>
                  <a:pt x="510" y="0"/>
                </a:lnTo>
                <a:lnTo>
                  <a:pt x="515" y="0"/>
                </a:lnTo>
                <a:lnTo>
                  <a:pt x="519" y="0"/>
                </a:lnTo>
                <a:lnTo>
                  <a:pt x="524" y="0"/>
                </a:lnTo>
                <a:lnTo>
                  <a:pt x="529" y="0"/>
                </a:lnTo>
                <a:lnTo>
                  <a:pt x="533" y="0"/>
                </a:lnTo>
                <a:lnTo>
                  <a:pt x="538" y="0"/>
                </a:lnTo>
                <a:lnTo>
                  <a:pt x="542" y="0"/>
                </a:lnTo>
                <a:lnTo>
                  <a:pt x="547" y="0"/>
                </a:lnTo>
                <a:lnTo>
                  <a:pt x="552" y="0"/>
                </a:lnTo>
                <a:lnTo>
                  <a:pt x="556" y="0"/>
                </a:lnTo>
                <a:lnTo>
                  <a:pt x="561" y="0"/>
                </a:lnTo>
                <a:lnTo>
                  <a:pt x="565" y="0"/>
                </a:lnTo>
                <a:lnTo>
                  <a:pt x="570" y="0"/>
                </a:lnTo>
                <a:lnTo>
                  <a:pt x="575" y="0"/>
                </a:lnTo>
                <a:lnTo>
                  <a:pt x="579" y="0"/>
                </a:lnTo>
                <a:lnTo>
                  <a:pt x="584" y="0"/>
                </a:lnTo>
              </a:path>
            </a:pathLst>
          </a:custGeom>
          <a:noFill/>
          <a:ln w="0">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18506" name="Freeform 148">
            <a:extLst>
              <a:ext uri="{FF2B5EF4-FFF2-40B4-BE49-F238E27FC236}">
                <a16:creationId xmlns:a16="http://schemas.microsoft.com/office/drawing/2014/main" id="{CFD2D22C-8A00-4137-90C4-5A459AD42D00}"/>
              </a:ext>
            </a:extLst>
          </p:cNvPr>
          <p:cNvSpPr>
            <a:spLocks/>
          </p:cNvSpPr>
          <p:nvPr/>
        </p:nvSpPr>
        <p:spPr bwMode="auto">
          <a:xfrm>
            <a:off x="6654800" y="4106863"/>
            <a:ext cx="620713" cy="2197100"/>
          </a:xfrm>
          <a:custGeom>
            <a:avLst/>
            <a:gdLst>
              <a:gd name="T0" fmla="*/ 4 w 391"/>
              <a:gd name="T1" fmla="*/ 1384 h 1384"/>
              <a:gd name="T2" fmla="*/ 14 w 391"/>
              <a:gd name="T3" fmla="*/ 1384 h 1384"/>
              <a:gd name="T4" fmla="*/ 23 w 391"/>
              <a:gd name="T5" fmla="*/ 1384 h 1384"/>
              <a:gd name="T6" fmla="*/ 32 w 391"/>
              <a:gd name="T7" fmla="*/ 1384 h 1384"/>
              <a:gd name="T8" fmla="*/ 41 w 391"/>
              <a:gd name="T9" fmla="*/ 1384 h 1384"/>
              <a:gd name="T10" fmla="*/ 50 w 391"/>
              <a:gd name="T11" fmla="*/ 1384 h 1384"/>
              <a:gd name="T12" fmla="*/ 60 w 391"/>
              <a:gd name="T13" fmla="*/ 1384 h 1384"/>
              <a:gd name="T14" fmla="*/ 69 w 391"/>
              <a:gd name="T15" fmla="*/ 1384 h 1384"/>
              <a:gd name="T16" fmla="*/ 78 w 391"/>
              <a:gd name="T17" fmla="*/ 1384 h 1384"/>
              <a:gd name="T18" fmla="*/ 87 w 391"/>
              <a:gd name="T19" fmla="*/ 1384 h 1384"/>
              <a:gd name="T20" fmla="*/ 96 w 391"/>
              <a:gd name="T21" fmla="*/ 1384 h 1384"/>
              <a:gd name="T22" fmla="*/ 106 w 391"/>
              <a:gd name="T23" fmla="*/ 1384 h 1384"/>
              <a:gd name="T24" fmla="*/ 115 w 391"/>
              <a:gd name="T25" fmla="*/ 1384 h 1384"/>
              <a:gd name="T26" fmla="*/ 124 w 391"/>
              <a:gd name="T27" fmla="*/ 1384 h 1384"/>
              <a:gd name="T28" fmla="*/ 133 w 391"/>
              <a:gd name="T29" fmla="*/ 1384 h 1384"/>
              <a:gd name="T30" fmla="*/ 142 w 391"/>
              <a:gd name="T31" fmla="*/ 1384 h 1384"/>
              <a:gd name="T32" fmla="*/ 152 w 391"/>
              <a:gd name="T33" fmla="*/ 1384 h 1384"/>
              <a:gd name="T34" fmla="*/ 161 w 391"/>
              <a:gd name="T35" fmla="*/ 1384 h 1384"/>
              <a:gd name="T36" fmla="*/ 170 w 391"/>
              <a:gd name="T37" fmla="*/ 1379 h 1384"/>
              <a:gd name="T38" fmla="*/ 179 w 391"/>
              <a:gd name="T39" fmla="*/ 1384 h 1384"/>
              <a:gd name="T40" fmla="*/ 188 w 391"/>
              <a:gd name="T41" fmla="*/ 1384 h 1384"/>
              <a:gd name="T42" fmla="*/ 198 w 391"/>
              <a:gd name="T43" fmla="*/ 1384 h 1384"/>
              <a:gd name="T44" fmla="*/ 207 w 391"/>
              <a:gd name="T45" fmla="*/ 1384 h 1384"/>
              <a:gd name="T46" fmla="*/ 216 w 391"/>
              <a:gd name="T47" fmla="*/ 1384 h 1384"/>
              <a:gd name="T48" fmla="*/ 225 w 391"/>
              <a:gd name="T49" fmla="*/ 1375 h 1384"/>
              <a:gd name="T50" fmla="*/ 234 w 391"/>
              <a:gd name="T51" fmla="*/ 1366 h 1384"/>
              <a:gd name="T52" fmla="*/ 239 w 391"/>
              <a:gd name="T53" fmla="*/ 1347 h 1384"/>
              <a:gd name="T54" fmla="*/ 244 w 391"/>
              <a:gd name="T55" fmla="*/ 1315 h 1384"/>
              <a:gd name="T56" fmla="*/ 248 w 391"/>
              <a:gd name="T57" fmla="*/ 1255 h 1384"/>
              <a:gd name="T58" fmla="*/ 253 w 391"/>
              <a:gd name="T59" fmla="*/ 1209 h 1384"/>
              <a:gd name="T60" fmla="*/ 257 w 391"/>
              <a:gd name="T61" fmla="*/ 1140 h 1384"/>
              <a:gd name="T62" fmla="*/ 262 w 391"/>
              <a:gd name="T63" fmla="*/ 1012 h 1384"/>
              <a:gd name="T64" fmla="*/ 267 w 391"/>
              <a:gd name="T65" fmla="*/ 915 h 1384"/>
              <a:gd name="T66" fmla="*/ 271 w 391"/>
              <a:gd name="T67" fmla="*/ 818 h 1384"/>
              <a:gd name="T68" fmla="*/ 276 w 391"/>
              <a:gd name="T69" fmla="*/ 667 h 1384"/>
              <a:gd name="T70" fmla="*/ 280 w 391"/>
              <a:gd name="T71" fmla="*/ 570 h 1384"/>
              <a:gd name="T72" fmla="*/ 285 w 391"/>
              <a:gd name="T73" fmla="*/ 451 h 1384"/>
              <a:gd name="T74" fmla="*/ 290 w 391"/>
              <a:gd name="T75" fmla="*/ 257 h 1384"/>
              <a:gd name="T76" fmla="*/ 294 w 391"/>
              <a:gd name="T77" fmla="*/ 152 h 1384"/>
              <a:gd name="T78" fmla="*/ 299 w 391"/>
              <a:gd name="T79" fmla="*/ 69 h 1384"/>
              <a:gd name="T80" fmla="*/ 303 w 391"/>
              <a:gd name="T81" fmla="*/ 14 h 1384"/>
              <a:gd name="T82" fmla="*/ 303 w 391"/>
              <a:gd name="T83" fmla="*/ 5 h 1384"/>
              <a:gd name="T84" fmla="*/ 308 w 391"/>
              <a:gd name="T85" fmla="*/ 69 h 1384"/>
              <a:gd name="T86" fmla="*/ 313 w 391"/>
              <a:gd name="T87" fmla="*/ 198 h 1384"/>
              <a:gd name="T88" fmla="*/ 317 w 391"/>
              <a:gd name="T89" fmla="*/ 414 h 1384"/>
              <a:gd name="T90" fmla="*/ 322 w 391"/>
              <a:gd name="T91" fmla="*/ 547 h 1384"/>
              <a:gd name="T92" fmla="*/ 326 w 391"/>
              <a:gd name="T93" fmla="*/ 690 h 1384"/>
              <a:gd name="T94" fmla="*/ 331 w 391"/>
              <a:gd name="T95" fmla="*/ 910 h 1384"/>
              <a:gd name="T96" fmla="*/ 336 w 391"/>
              <a:gd name="T97" fmla="*/ 1007 h 1384"/>
              <a:gd name="T98" fmla="*/ 340 w 391"/>
              <a:gd name="T99" fmla="*/ 1076 h 1384"/>
              <a:gd name="T100" fmla="*/ 345 w 391"/>
              <a:gd name="T101" fmla="*/ 1154 h 1384"/>
              <a:gd name="T102" fmla="*/ 349 w 391"/>
              <a:gd name="T103" fmla="*/ 1237 h 1384"/>
              <a:gd name="T104" fmla="*/ 354 w 391"/>
              <a:gd name="T105" fmla="*/ 1269 h 1384"/>
              <a:gd name="T106" fmla="*/ 359 w 391"/>
              <a:gd name="T107" fmla="*/ 1315 h 1384"/>
              <a:gd name="T108" fmla="*/ 363 w 391"/>
              <a:gd name="T109" fmla="*/ 1356 h 1384"/>
              <a:gd name="T110" fmla="*/ 372 w 391"/>
              <a:gd name="T111" fmla="*/ 1361 h 1384"/>
              <a:gd name="T112" fmla="*/ 377 w 391"/>
              <a:gd name="T113" fmla="*/ 1375 h 1384"/>
              <a:gd name="T114" fmla="*/ 386 w 391"/>
              <a:gd name="T115" fmla="*/ 1366 h 1384"/>
              <a:gd name="T116" fmla="*/ 391 w 391"/>
              <a:gd name="T117" fmla="*/ 1375 h 138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391"/>
              <a:gd name="T178" fmla="*/ 0 h 1384"/>
              <a:gd name="T179" fmla="*/ 391 w 391"/>
              <a:gd name="T180" fmla="*/ 1384 h 1384"/>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391" h="1384">
                <a:moveTo>
                  <a:pt x="0" y="1384"/>
                </a:moveTo>
                <a:lnTo>
                  <a:pt x="4" y="1384"/>
                </a:lnTo>
                <a:lnTo>
                  <a:pt x="9" y="1384"/>
                </a:lnTo>
                <a:lnTo>
                  <a:pt x="14" y="1384"/>
                </a:lnTo>
                <a:lnTo>
                  <a:pt x="18" y="1384"/>
                </a:lnTo>
                <a:lnTo>
                  <a:pt x="23" y="1384"/>
                </a:lnTo>
                <a:lnTo>
                  <a:pt x="27" y="1384"/>
                </a:lnTo>
                <a:lnTo>
                  <a:pt x="32" y="1384"/>
                </a:lnTo>
                <a:lnTo>
                  <a:pt x="37" y="1384"/>
                </a:lnTo>
                <a:lnTo>
                  <a:pt x="41" y="1384"/>
                </a:lnTo>
                <a:lnTo>
                  <a:pt x="46" y="1384"/>
                </a:lnTo>
                <a:lnTo>
                  <a:pt x="50" y="1384"/>
                </a:lnTo>
                <a:lnTo>
                  <a:pt x="55" y="1384"/>
                </a:lnTo>
                <a:lnTo>
                  <a:pt x="60" y="1384"/>
                </a:lnTo>
                <a:lnTo>
                  <a:pt x="64" y="1384"/>
                </a:lnTo>
                <a:lnTo>
                  <a:pt x="69" y="1384"/>
                </a:lnTo>
                <a:lnTo>
                  <a:pt x="73" y="1384"/>
                </a:lnTo>
                <a:lnTo>
                  <a:pt x="78" y="1384"/>
                </a:lnTo>
                <a:lnTo>
                  <a:pt x="83" y="1384"/>
                </a:lnTo>
                <a:lnTo>
                  <a:pt x="87" y="1384"/>
                </a:lnTo>
                <a:lnTo>
                  <a:pt x="92" y="1384"/>
                </a:lnTo>
                <a:lnTo>
                  <a:pt x="96" y="1384"/>
                </a:lnTo>
                <a:lnTo>
                  <a:pt x="101" y="1384"/>
                </a:lnTo>
                <a:lnTo>
                  <a:pt x="106" y="1384"/>
                </a:lnTo>
                <a:lnTo>
                  <a:pt x="110" y="1384"/>
                </a:lnTo>
                <a:lnTo>
                  <a:pt x="115" y="1384"/>
                </a:lnTo>
                <a:lnTo>
                  <a:pt x="119" y="1384"/>
                </a:lnTo>
                <a:lnTo>
                  <a:pt x="124" y="1384"/>
                </a:lnTo>
                <a:lnTo>
                  <a:pt x="129" y="1384"/>
                </a:lnTo>
                <a:lnTo>
                  <a:pt x="133" y="1384"/>
                </a:lnTo>
                <a:lnTo>
                  <a:pt x="138" y="1384"/>
                </a:lnTo>
                <a:lnTo>
                  <a:pt x="142" y="1384"/>
                </a:lnTo>
                <a:lnTo>
                  <a:pt x="147" y="1384"/>
                </a:lnTo>
                <a:lnTo>
                  <a:pt x="152" y="1384"/>
                </a:lnTo>
                <a:lnTo>
                  <a:pt x="156" y="1384"/>
                </a:lnTo>
                <a:lnTo>
                  <a:pt x="161" y="1384"/>
                </a:lnTo>
                <a:lnTo>
                  <a:pt x="165" y="1384"/>
                </a:lnTo>
                <a:lnTo>
                  <a:pt x="170" y="1379"/>
                </a:lnTo>
                <a:lnTo>
                  <a:pt x="175" y="1379"/>
                </a:lnTo>
                <a:lnTo>
                  <a:pt x="179" y="1384"/>
                </a:lnTo>
                <a:lnTo>
                  <a:pt x="184" y="1384"/>
                </a:lnTo>
                <a:lnTo>
                  <a:pt x="188" y="1384"/>
                </a:lnTo>
                <a:lnTo>
                  <a:pt x="193" y="1384"/>
                </a:lnTo>
                <a:lnTo>
                  <a:pt x="198" y="1384"/>
                </a:lnTo>
                <a:lnTo>
                  <a:pt x="202" y="1384"/>
                </a:lnTo>
                <a:lnTo>
                  <a:pt x="207" y="1384"/>
                </a:lnTo>
                <a:lnTo>
                  <a:pt x="211" y="1384"/>
                </a:lnTo>
                <a:lnTo>
                  <a:pt x="216" y="1384"/>
                </a:lnTo>
                <a:lnTo>
                  <a:pt x="221" y="1379"/>
                </a:lnTo>
                <a:lnTo>
                  <a:pt x="225" y="1375"/>
                </a:lnTo>
                <a:lnTo>
                  <a:pt x="230" y="1370"/>
                </a:lnTo>
                <a:lnTo>
                  <a:pt x="234" y="1366"/>
                </a:lnTo>
                <a:lnTo>
                  <a:pt x="234" y="1356"/>
                </a:lnTo>
                <a:lnTo>
                  <a:pt x="239" y="1347"/>
                </a:lnTo>
                <a:lnTo>
                  <a:pt x="239" y="1329"/>
                </a:lnTo>
                <a:lnTo>
                  <a:pt x="244" y="1315"/>
                </a:lnTo>
                <a:lnTo>
                  <a:pt x="244" y="1278"/>
                </a:lnTo>
                <a:lnTo>
                  <a:pt x="248" y="1255"/>
                </a:lnTo>
                <a:lnTo>
                  <a:pt x="248" y="1232"/>
                </a:lnTo>
                <a:lnTo>
                  <a:pt x="253" y="1209"/>
                </a:lnTo>
                <a:lnTo>
                  <a:pt x="253" y="1177"/>
                </a:lnTo>
                <a:lnTo>
                  <a:pt x="257" y="1140"/>
                </a:lnTo>
                <a:lnTo>
                  <a:pt x="257" y="1057"/>
                </a:lnTo>
                <a:lnTo>
                  <a:pt x="262" y="1012"/>
                </a:lnTo>
                <a:lnTo>
                  <a:pt x="262" y="961"/>
                </a:lnTo>
                <a:lnTo>
                  <a:pt x="267" y="915"/>
                </a:lnTo>
                <a:lnTo>
                  <a:pt x="267" y="869"/>
                </a:lnTo>
                <a:lnTo>
                  <a:pt x="271" y="818"/>
                </a:lnTo>
                <a:lnTo>
                  <a:pt x="271" y="717"/>
                </a:lnTo>
                <a:lnTo>
                  <a:pt x="276" y="667"/>
                </a:lnTo>
                <a:lnTo>
                  <a:pt x="276" y="621"/>
                </a:lnTo>
                <a:lnTo>
                  <a:pt x="280" y="570"/>
                </a:lnTo>
                <a:lnTo>
                  <a:pt x="280" y="515"/>
                </a:lnTo>
                <a:lnTo>
                  <a:pt x="285" y="451"/>
                </a:lnTo>
                <a:lnTo>
                  <a:pt x="285" y="317"/>
                </a:lnTo>
                <a:lnTo>
                  <a:pt x="290" y="257"/>
                </a:lnTo>
                <a:lnTo>
                  <a:pt x="290" y="198"/>
                </a:lnTo>
                <a:lnTo>
                  <a:pt x="294" y="152"/>
                </a:lnTo>
                <a:lnTo>
                  <a:pt x="294" y="110"/>
                </a:lnTo>
                <a:lnTo>
                  <a:pt x="299" y="69"/>
                </a:lnTo>
                <a:lnTo>
                  <a:pt x="299" y="37"/>
                </a:lnTo>
                <a:lnTo>
                  <a:pt x="303" y="14"/>
                </a:lnTo>
                <a:lnTo>
                  <a:pt x="303" y="0"/>
                </a:lnTo>
                <a:lnTo>
                  <a:pt x="303" y="5"/>
                </a:lnTo>
                <a:lnTo>
                  <a:pt x="308" y="28"/>
                </a:lnTo>
                <a:lnTo>
                  <a:pt x="308" y="69"/>
                </a:lnTo>
                <a:lnTo>
                  <a:pt x="313" y="129"/>
                </a:lnTo>
                <a:lnTo>
                  <a:pt x="313" y="198"/>
                </a:lnTo>
                <a:lnTo>
                  <a:pt x="317" y="276"/>
                </a:lnTo>
                <a:lnTo>
                  <a:pt x="317" y="414"/>
                </a:lnTo>
                <a:lnTo>
                  <a:pt x="322" y="478"/>
                </a:lnTo>
                <a:lnTo>
                  <a:pt x="322" y="547"/>
                </a:lnTo>
                <a:lnTo>
                  <a:pt x="326" y="616"/>
                </a:lnTo>
                <a:lnTo>
                  <a:pt x="326" y="690"/>
                </a:lnTo>
                <a:lnTo>
                  <a:pt x="331" y="768"/>
                </a:lnTo>
                <a:lnTo>
                  <a:pt x="331" y="910"/>
                </a:lnTo>
                <a:lnTo>
                  <a:pt x="336" y="966"/>
                </a:lnTo>
                <a:lnTo>
                  <a:pt x="336" y="1007"/>
                </a:lnTo>
                <a:lnTo>
                  <a:pt x="340" y="1044"/>
                </a:lnTo>
                <a:lnTo>
                  <a:pt x="340" y="1076"/>
                </a:lnTo>
                <a:lnTo>
                  <a:pt x="345" y="1117"/>
                </a:lnTo>
                <a:lnTo>
                  <a:pt x="345" y="1154"/>
                </a:lnTo>
                <a:lnTo>
                  <a:pt x="349" y="1191"/>
                </a:lnTo>
                <a:lnTo>
                  <a:pt x="349" y="1237"/>
                </a:lnTo>
                <a:lnTo>
                  <a:pt x="354" y="1251"/>
                </a:lnTo>
                <a:lnTo>
                  <a:pt x="354" y="1269"/>
                </a:lnTo>
                <a:lnTo>
                  <a:pt x="359" y="1292"/>
                </a:lnTo>
                <a:lnTo>
                  <a:pt x="359" y="1315"/>
                </a:lnTo>
                <a:lnTo>
                  <a:pt x="363" y="1338"/>
                </a:lnTo>
                <a:lnTo>
                  <a:pt x="363" y="1356"/>
                </a:lnTo>
                <a:lnTo>
                  <a:pt x="368" y="1361"/>
                </a:lnTo>
                <a:lnTo>
                  <a:pt x="372" y="1361"/>
                </a:lnTo>
                <a:lnTo>
                  <a:pt x="377" y="1366"/>
                </a:lnTo>
                <a:lnTo>
                  <a:pt x="377" y="1375"/>
                </a:lnTo>
                <a:lnTo>
                  <a:pt x="381" y="1370"/>
                </a:lnTo>
                <a:lnTo>
                  <a:pt x="386" y="1366"/>
                </a:lnTo>
                <a:lnTo>
                  <a:pt x="386" y="1370"/>
                </a:lnTo>
                <a:lnTo>
                  <a:pt x="391" y="1375"/>
                </a:lnTo>
                <a:lnTo>
                  <a:pt x="391" y="1379"/>
                </a:lnTo>
              </a:path>
            </a:pathLst>
          </a:custGeom>
          <a:noFill/>
          <a:ln w="19050">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18507" name="TextBox 148">
            <a:extLst>
              <a:ext uri="{FF2B5EF4-FFF2-40B4-BE49-F238E27FC236}">
                <a16:creationId xmlns:a16="http://schemas.microsoft.com/office/drawing/2014/main" id="{2F5FB670-6BF0-4046-9C3B-13BF8B311AE7}"/>
              </a:ext>
            </a:extLst>
          </p:cNvPr>
          <p:cNvSpPr txBox="1">
            <a:spLocks noChangeArrowheads="1"/>
          </p:cNvSpPr>
          <p:nvPr/>
        </p:nvSpPr>
        <p:spPr bwMode="auto">
          <a:xfrm>
            <a:off x="2362200" y="1447800"/>
            <a:ext cx="100806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400"/>
              <a:t>time values</a:t>
            </a:r>
          </a:p>
        </p:txBody>
      </p:sp>
      <p:sp>
        <p:nvSpPr>
          <p:cNvPr id="18508" name="TextBox 149">
            <a:extLst>
              <a:ext uri="{FF2B5EF4-FFF2-40B4-BE49-F238E27FC236}">
                <a16:creationId xmlns:a16="http://schemas.microsoft.com/office/drawing/2014/main" id="{EC1C920D-4333-470C-A872-781DB0BF848D}"/>
              </a:ext>
            </a:extLst>
          </p:cNvPr>
          <p:cNvSpPr txBox="1">
            <a:spLocks noChangeArrowheads="1"/>
          </p:cNvSpPr>
          <p:nvPr/>
        </p:nvSpPr>
        <p:spPr bwMode="auto">
          <a:xfrm>
            <a:off x="2209800" y="2514600"/>
            <a:ext cx="12350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400"/>
              <a:t>voltage values</a:t>
            </a:r>
          </a:p>
        </p:txBody>
      </p:sp>
      <p:sp>
        <p:nvSpPr>
          <p:cNvPr id="18509" name="TextBox 150">
            <a:extLst>
              <a:ext uri="{FF2B5EF4-FFF2-40B4-BE49-F238E27FC236}">
                <a16:creationId xmlns:a16="http://schemas.microsoft.com/office/drawing/2014/main" id="{C97CE0B1-147A-421E-B7B7-8D5716858A45}"/>
              </a:ext>
            </a:extLst>
          </p:cNvPr>
          <p:cNvSpPr txBox="1">
            <a:spLocks noChangeArrowheads="1"/>
          </p:cNvSpPr>
          <p:nvPr/>
        </p:nvSpPr>
        <p:spPr bwMode="auto">
          <a:xfrm>
            <a:off x="2057400" y="3810000"/>
            <a:ext cx="146526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400"/>
              <a:t>sampling interval</a:t>
            </a:r>
          </a:p>
        </p:txBody>
      </p:sp>
      <p:sp>
        <p:nvSpPr>
          <p:cNvPr id="18510" name="TextBox 151">
            <a:extLst>
              <a:ext uri="{FF2B5EF4-FFF2-40B4-BE49-F238E27FC236}">
                <a16:creationId xmlns:a16="http://schemas.microsoft.com/office/drawing/2014/main" id="{B06BF689-33AC-4BEB-A7FC-768819BAD501}"/>
              </a:ext>
            </a:extLst>
          </p:cNvPr>
          <p:cNvSpPr txBox="1">
            <a:spLocks noChangeArrowheads="1"/>
          </p:cNvSpPr>
          <p:nvPr/>
        </p:nvSpPr>
        <p:spPr bwMode="auto">
          <a:xfrm>
            <a:off x="2057400" y="5029200"/>
            <a:ext cx="16351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400"/>
              <a:t>sampling frequency</a:t>
            </a:r>
          </a:p>
        </p:txBody>
      </p:sp>
      <p:sp>
        <p:nvSpPr>
          <p:cNvPr id="18511" name="TextBox 152">
            <a:extLst>
              <a:ext uri="{FF2B5EF4-FFF2-40B4-BE49-F238E27FC236}">
                <a16:creationId xmlns:a16="http://schemas.microsoft.com/office/drawing/2014/main" id="{FB7B19A1-318E-4AF2-A98B-850CC17B5FCF}"/>
              </a:ext>
            </a:extLst>
          </p:cNvPr>
          <p:cNvSpPr txBox="1">
            <a:spLocks noChangeArrowheads="1"/>
          </p:cNvSpPr>
          <p:nvPr/>
        </p:nvSpPr>
        <p:spPr bwMode="auto">
          <a:xfrm>
            <a:off x="2209800" y="609600"/>
            <a:ext cx="1385888"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400"/>
              <a:t>flat-bottom hole</a:t>
            </a:r>
          </a:p>
          <a:p>
            <a:pPr eaLnBrk="1" hangingPunct="1"/>
            <a:r>
              <a:rPr lang="en-US" altLang="en-US" sz="1400"/>
              <a:t>signal</a:t>
            </a:r>
          </a:p>
        </p:txBody>
      </p:sp>
      <p:sp>
        <p:nvSpPr>
          <p:cNvPr id="18512" name="TextBox 153">
            <a:extLst>
              <a:ext uri="{FF2B5EF4-FFF2-40B4-BE49-F238E27FC236}">
                <a16:creationId xmlns:a16="http://schemas.microsoft.com/office/drawing/2014/main" id="{584D366F-C385-4C90-90E6-FA20697DD809}"/>
              </a:ext>
            </a:extLst>
          </p:cNvPr>
          <p:cNvSpPr txBox="1">
            <a:spLocks noChangeArrowheads="1"/>
          </p:cNvSpPr>
          <p:nvPr/>
        </p:nvSpPr>
        <p:spPr bwMode="auto">
          <a:xfrm>
            <a:off x="1981200" y="152400"/>
            <a:ext cx="51308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t>Example of use of FourierT on a real ultrasonic signal</a:t>
            </a:r>
          </a:p>
        </p:txBody>
      </p:sp>
      <p:sp>
        <p:nvSpPr>
          <p:cNvPr id="2" name="TextBox 1">
            <a:extLst>
              <a:ext uri="{FF2B5EF4-FFF2-40B4-BE49-F238E27FC236}">
                <a16:creationId xmlns:a16="http://schemas.microsoft.com/office/drawing/2014/main" id="{56492961-83EB-4DA6-A49B-FCE4FB2E9F00}"/>
              </a:ext>
            </a:extLst>
          </p:cNvPr>
          <p:cNvSpPr txBox="1"/>
          <p:nvPr/>
        </p:nvSpPr>
        <p:spPr>
          <a:xfrm>
            <a:off x="5177553" y="3419109"/>
            <a:ext cx="519694" cy="307777"/>
          </a:xfrm>
          <a:prstGeom prst="rect">
            <a:avLst/>
          </a:prstGeom>
          <a:noFill/>
        </p:spPr>
        <p:txBody>
          <a:bodyPr wrap="none" rtlCol="0">
            <a:spAutoFit/>
          </a:bodyPr>
          <a:lstStyle/>
          <a:p>
            <a:r>
              <a:rPr lang="en-US" sz="1400" dirty="0">
                <a:latin typeface="Symbol" panose="05050102010706020507" pitchFamily="18" charset="2"/>
              </a:rPr>
              <a:t>m</a:t>
            </a:r>
            <a:r>
              <a:rPr lang="en-US" sz="1400" dirty="0"/>
              <a:t>sec</a:t>
            </a:r>
          </a:p>
        </p:txBody>
      </p:sp>
      <p:sp>
        <p:nvSpPr>
          <p:cNvPr id="3" name="TextBox 2">
            <a:extLst>
              <a:ext uri="{FF2B5EF4-FFF2-40B4-BE49-F238E27FC236}">
                <a16:creationId xmlns:a16="http://schemas.microsoft.com/office/drawing/2014/main" id="{DE517987-3BC1-44FF-A555-525F752B2FFE}"/>
              </a:ext>
            </a:extLst>
          </p:cNvPr>
          <p:cNvSpPr txBox="1"/>
          <p:nvPr/>
        </p:nvSpPr>
        <p:spPr>
          <a:xfrm>
            <a:off x="5362114" y="6493259"/>
            <a:ext cx="554960" cy="307777"/>
          </a:xfrm>
          <a:prstGeom prst="rect">
            <a:avLst/>
          </a:prstGeom>
          <a:noFill/>
        </p:spPr>
        <p:txBody>
          <a:bodyPr wrap="none" rtlCol="0">
            <a:spAutoFit/>
          </a:bodyPr>
          <a:lstStyle/>
          <a:p>
            <a:r>
              <a:rPr lang="en-US" sz="1400" dirty="0"/>
              <a:t>MHz</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1">
            <a:extLst>
              <a:ext uri="{FF2B5EF4-FFF2-40B4-BE49-F238E27FC236}">
                <a16:creationId xmlns:a16="http://schemas.microsoft.com/office/drawing/2014/main" id="{6DEF509F-FD75-4CD6-A0E6-EB0E619DBBB8}"/>
              </a:ext>
            </a:extLst>
          </p:cNvPr>
          <p:cNvSpPr>
            <a:spLocks noChangeArrowheads="1"/>
          </p:cNvSpPr>
          <p:nvPr/>
        </p:nvSpPr>
        <p:spPr bwMode="auto">
          <a:xfrm>
            <a:off x="381000" y="762000"/>
            <a:ext cx="4572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400"/>
              <a:t>&gt;&gt; plot(f(1:200), abs(vf(1:200)))</a:t>
            </a:r>
          </a:p>
          <a:p>
            <a:pPr eaLnBrk="1" hangingPunct="1"/>
            <a:r>
              <a:rPr lang="en-US" altLang="en-US" sz="1400"/>
              <a:t>&gt;&gt; </a:t>
            </a:r>
          </a:p>
        </p:txBody>
      </p:sp>
      <p:sp>
        <p:nvSpPr>
          <p:cNvPr id="19459" name="Rectangle 7">
            <a:extLst>
              <a:ext uri="{FF2B5EF4-FFF2-40B4-BE49-F238E27FC236}">
                <a16:creationId xmlns:a16="http://schemas.microsoft.com/office/drawing/2014/main" id="{81F179EF-3B76-47AC-AB8A-6C9DAFC83277}"/>
              </a:ext>
            </a:extLst>
          </p:cNvPr>
          <p:cNvSpPr>
            <a:spLocks noChangeArrowheads="1"/>
          </p:cNvSpPr>
          <p:nvPr/>
        </p:nvSpPr>
        <p:spPr bwMode="auto">
          <a:xfrm>
            <a:off x="4535488" y="522288"/>
            <a:ext cx="2952750" cy="2327275"/>
          </a:xfrm>
          <a:prstGeom prst="rect">
            <a:avLst/>
          </a:prstGeom>
          <a:noFill/>
          <a:ln w="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19460" name="Line 8">
            <a:extLst>
              <a:ext uri="{FF2B5EF4-FFF2-40B4-BE49-F238E27FC236}">
                <a16:creationId xmlns:a16="http://schemas.microsoft.com/office/drawing/2014/main" id="{7970D02D-1539-4CF5-A6BB-C27CBF6944DE}"/>
              </a:ext>
            </a:extLst>
          </p:cNvPr>
          <p:cNvSpPr>
            <a:spLocks noChangeShapeType="1"/>
          </p:cNvSpPr>
          <p:nvPr/>
        </p:nvSpPr>
        <p:spPr bwMode="auto">
          <a:xfrm>
            <a:off x="4535488" y="522288"/>
            <a:ext cx="295275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461" name="Line 9">
            <a:extLst>
              <a:ext uri="{FF2B5EF4-FFF2-40B4-BE49-F238E27FC236}">
                <a16:creationId xmlns:a16="http://schemas.microsoft.com/office/drawing/2014/main" id="{DEA9D1A9-F6B9-4011-9841-DB8513EF796D}"/>
              </a:ext>
            </a:extLst>
          </p:cNvPr>
          <p:cNvSpPr>
            <a:spLocks noChangeShapeType="1"/>
          </p:cNvSpPr>
          <p:nvPr/>
        </p:nvSpPr>
        <p:spPr bwMode="auto">
          <a:xfrm>
            <a:off x="4535488" y="2849563"/>
            <a:ext cx="295275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462" name="Line 10">
            <a:extLst>
              <a:ext uri="{FF2B5EF4-FFF2-40B4-BE49-F238E27FC236}">
                <a16:creationId xmlns:a16="http://schemas.microsoft.com/office/drawing/2014/main" id="{DF806EFA-E6D5-45F8-B133-038AF66E37A3}"/>
              </a:ext>
            </a:extLst>
          </p:cNvPr>
          <p:cNvSpPr>
            <a:spLocks noChangeShapeType="1"/>
          </p:cNvSpPr>
          <p:nvPr/>
        </p:nvSpPr>
        <p:spPr bwMode="auto">
          <a:xfrm flipV="1">
            <a:off x="7488238" y="522288"/>
            <a:ext cx="1587" cy="23272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463" name="Line 11">
            <a:extLst>
              <a:ext uri="{FF2B5EF4-FFF2-40B4-BE49-F238E27FC236}">
                <a16:creationId xmlns:a16="http://schemas.microsoft.com/office/drawing/2014/main" id="{30BFA24A-60ED-4629-94EB-20266C45CDF2}"/>
              </a:ext>
            </a:extLst>
          </p:cNvPr>
          <p:cNvSpPr>
            <a:spLocks noChangeShapeType="1"/>
          </p:cNvSpPr>
          <p:nvPr/>
        </p:nvSpPr>
        <p:spPr bwMode="auto">
          <a:xfrm flipV="1">
            <a:off x="4535488" y="522288"/>
            <a:ext cx="1587" cy="23272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464" name="Line 12">
            <a:extLst>
              <a:ext uri="{FF2B5EF4-FFF2-40B4-BE49-F238E27FC236}">
                <a16:creationId xmlns:a16="http://schemas.microsoft.com/office/drawing/2014/main" id="{9942E90A-3C37-4C0B-AD36-6E073FD0569E}"/>
              </a:ext>
            </a:extLst>
          </p:cNvPr>
          <p:cNvSpPr>
            <a:spLocks noChangeShapeType="1"/>
          </p:cNvSpPr>
          <p:nvPr/>
        </p:nvSpPr>
        <p:spPr bwMode="auto">
          <a:xfrm>
            <a:off x="4535488" y="2849563"/>
            <a:ext cx="295275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465" name="Line 13">
            <a:extLst>
              <a:ext uri="{FF2B5EF4-FFF2-40B4-BE49-F238E27FC236}">
                <a16:creationId xmlns:a16="http://schemas.microsoft.com/office/drawing/2014/main" id="{F1FCB2FF-1A53-4718-A731-7573B721A77B}"/>
              </a:ext>
            </a:extLst>
          </p:cNvPr>
          <p:cNvSpPr>
            <a:spLocks noChangeShapeType="1"/>
          </p:cNvSpPr>
          <p:nvPr/>
        </p:nvSpPr>
        <p:spPr bwMode="auto">
          <a:xfrm flipV="1">
            <a:off x="4535488" y="522288"/>
            <a:ext cx="1587" cy="23272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466" name="Line 14">
            <a:extLst>
              <a:ext uri="{FF2B5EF4-FFF2-40B4-BE49-F238E27FC236}">
                <a16:creationId xmlns:a16="http://schemas.microsoft.com/office/drawing/2014/main" id="{778CE3BF-5F42-4288-8F30-BD9F6F85CA48}"/>
              </a:ext>
            </a:extLst>
          </p:cNvPr>
          <p:cNvSpPr>
            <a:spLocks noChangeShapeType="1"/>
          </p:cNvSpPr>
          <p:nvPr/>
        </p:nvSpPr>
        <p:spPr bwMode="auto">
          <a:xfrm flipV="1">
            <a:off x="4535488" y="2814638"/>
            <a:ext cx="1587" cy="349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467" name="Line 15">
            <a:extLst>
              <a:ext uri="{FF2B5EF4-FFF2-40B4-BE49-F238E27FC236}">
                <a16:creationId xmlns:a16="http://schemas.microsoft.com/office/drawing/2014/main" id="{53557D4F-7282-45F8-B67C-A034E6FAABEC}"/>
              </a:ext>
            </a:extLst>
          </p:cNvPr>
          <p:cNvSpPr>
            <a:spLocks noChangeShapeType="1"/>
          </p:cNvSpPr>
          <p:nvPr/>
        </p:nvSpPr>
        <p:spPr bwMode="auto">
          <a:xfrm>
            <a:off x="4535488" y="522288"/>
            <a:ext cx="1587" cy="269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468" name="Rectangle 16">
            <a:extLst>
              <a:ext uri="{FF2B5EF4-FFF2-40B4-BE49-F238E27FC236}">
                <a16:creationId xmlns:a16="http://schemas.microsoft.com/office/drawing/2014/main" id="{9E9C547D-63CF-4FC2-81A4-79C2F66CFA10}"/>
              </a:ext>
            </a:extLst>
          </p:cNvPr>
          <p:cNvSpPr>
            <a:spLocks noChangeArrowheads="1"/>
          </p:cNvSpPr>
          <p:nvPr/>
        </p:nvSpPr>
        <p:spPr bwMode="auto">
          <a:xfrm>
            <a:off x="4514850" y="2870200"/>
            <a:ext cx="88900"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700">
                <a:solidFill>
                  <a:srgbClr val="000000"/>
                </a:solidFill>
                <a:latin typeface="Helvetica" panose="020B0604020202020204" pitchFamily="34" charset="0"/>
              </a:rPr>
              <a:t>0</a:t>
            </a:r>
            <a:endParaRPr lang="en-US" altLang="en-US"/>
          </a:p>
        </p:txBody>
      </p:sp>
      <p:sp>
        <p:nvSpPr>
          <p:cNvPr id="19469" name="Line 17">
            <a:extLst>
              <a:ext uri="{FF2B5EF4-FFF2-40B4-BE49-F238E27FC236}">
                <a16:creationId xmlns:a16="http://schemas.microsoft.com/office/drawing/2014/main" id="{8B864C72-B4CE-4A39-AE85-61E2D349424C}"/>
              </a:ext>
            </a:extLst>
          </p:cNvPr>
          <p:cNvSpPr>
            <a:spLocks noChangeShapeType="1"/>
          </p:cNvSpPr>
          <p:nvPr/>
        </p:nvSpPr>
        <p:spPr bwMode="auto">
          <a:xfrm flipV="1">
            <a:off x="4827588" y="2814638"/>
            <a:ext cx="1587" cy="349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470" name="Line 18">
            <a:extLst>
              <a:ext uri="{FF2B5EF4-FFF2-40B4-BE49-F238E27FC236}">
                <a16:creationId xmlns:a16="http://schemas.microsoft.com/office/drawing/2014/main" id="{8C92EEA4-DE5A-4591-B1C9-B1F673425163}"/>
              </a:ext>
            </a:extLst>
          </p:cNvPr>
          <p:cNvSpPr>
            <a:spLocks noChangeShapeType="1"/>
          </p:cNvSpPr>
          <p:nvPr/>
        </p:nvSpPr>
        <p:spPr bwMode="auto">
          <a:xfrm>
            <a:off x="4827588" y="522288"/>
            <a:ext cx="1587" cy="269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471" name="Rectangle 19">
            <a:extLst>
              <a:ext uri="{FF2B5EF4-FFF2-40B4-BE49-F238E27FC236}">
                <a16:creationId xmlns:a16="http://schemas.microsoft.com/office/drawing/2014/main" id="{1FC2C5DE-34C1-45F2-AB58-4018251D3900}"/>
              </a:ext>
            </a:extLst>
          </p:cNvPr>
          <p:cNvSpPr>
            <a:spLocks noChangeArrowheads="1"/>
          </p:cNvSpPr>
          <p:nvPr/>
        </p:nvSpPr>
        <p:spPr bwMode="auto">
          <a:xfrm>
            <a:off x="4806950" y="2870200"/>
            <a:ext cx="88900"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700">
                <a:solidFill>
                  <a:srgbClr val="000000"/>
                </a:solidFill>
                <a:latin typeface="Helvetica" panose="020B0604020202020204" pitchFamily="34" charset="0"/>
              </a:rPr>
              <a:t>2</a:t>
            </a:r>
            <a:endParaRPr lang="en-US" altLang="en-US"/>
          </a:p>
        </p:txBody>
      </p:sp>
      <p:sp>
        <p:nvSpPr>
          <p:cNvPr id="19472" name="Line 20">
            <a:extLst>
              <a:ext uri="{FF2B5EF4-FFF2-40B4-BE49-F238E27FC236}">
                <a16:creationId xmlns:a16="http://schemas.microsoft.com/office/drawing/2014/main" id="{57208C11-D296-4842-B01E-457D3C44F38D}"/>
              </a:ext>
            </a:extLst>
          </p:cNvPr>
          <p:cNvSpPr>
            <a:spLocks noChangeShapeType="1"/>
          </p:cNvSpPr>
          <p:nvPr/>
        </p:nvSpPr>
        <p:spPr bwMode="auto">
          <a:xfrm flipV="1">
            <a:off x="5119688" y="2814638"/>
            <a:ext cx="1587" cy="349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473" name="Line 21">
            <a:extLst>
              <a:ext uri="{FF2B5EF4-FFF2-40B4-BE49-F238E27FC236}">
                <a16:creationId xmlns:a16="http://schemas.microsoft.com/office/drawing/2014/main" id="{95828116-8F24-4DE8-828C-86F9C3B0A277}"/>
              </a:ext>
            </a:extLst>
          </p:cNvPr>
          <p:cNvSpPr>
            <a:spLocks noChangeShapeType="1"/>
          </p:cNvSpPr>
          <p:nvPr/>
        </p:nvSpPr>
        <p:spPr bwMode="auto">
          <a:xfrm>
            <a:off x="5119688" y="522288"/>
            <a:ext cx="1587" cy="269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474" name="Rectangle 22">
            <a:extLst>
              <a:ext uri="{FF2B5EF4-FFF2-40B4-BE49-F238E27FC236}">
                <a16:creationId xmlns:a16="http://schemas.microsoft.com/office/drawing/2014/main" id="{29C2E1C0-AC49-4EE9-A56C-389C4F4CCE51}"/>
              </a:ext>
            </a:extLst>
          </p:cNvPr>
          <p:cNvSpPr>
            <a:spLocks noChangeArrowheads="1"/>
          </p:cNvSpPr>
          <p:nvPr/>
        </p:nvSpPr>
        <p:spPr bwMode="auto">
          <a:xfrm>
            <a:off x="5100638" y="2870200"/>
            <a:ext cx="88900"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700">
                <a:solidFill>
                  <a:srgbClr val="000000"/>
                </a:solidFill>
                <a:latin typeface="Helvetica" panose="020B0604020202020204" pitchFamily="34" charset="0"/>
              </a:rPr>
              <a:t>4</a:t>
            </a:r>
            <a:endParaRPr lang="en-US" altLang="en-US"/>
          </a:p>
        </p:txBody>
      </p:sp>
      <p:sp>
        <p:nvSpPr>
          <p:cNvPr id="19475" name="Line 23">
            <a:extLst>
              <a:ext uri="{FF2B5EF4-FFF2-40B4-BE49-F238E27FC236}">
                <a16:creationId xmlns:a16="http://schemas.microsoft.com/office/drawing/2014/main" id="{06C99017-FED9-4AE1-84B7-41557939C909}"/>
              </a:ext>
            </a:extLst>
          </p:cNvPr>
          <p:cNvSpPr>
            <a:spLocks noChangeShapeType="1"/>
          </p:cNvSpPr>
          <p:nvPr/>
        </p:nvSpPr>
        <p:spPr bwMode="auto">
          <a:xfrm flipV="1">
            <a:off x="5419725" y="2814638"/>
            <a:ext cx="1588" cy="349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476" name="Line 24">
            <a:extLst>
              <a:ext uri="{FF2B5EF4-FFF2-40B4-BE49-F238E27FC236}">
                <a16:creationId xmlns:a16="http://schemas.microsoft.com/office/drawing/2014/main" id="{82C3380C-BC87-4813-9A61-3104B61B2EE8}"/>
              </a:ext>
            </a:extLst>
          </p:cNvPr>
          <p:cNvSpPr>
            <a:spLocks noChangeShapeType="1"/>
          </p:cNvSpPr>
          <p:nvPr/>
        </p:nvSpPr>
        <p:spPr bwMode="auto">
          <a:xfrm>
            <a:off x="5419725" y="522288"/>
            <a:ext cx="1588" cy="269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477" name="Rectangle 25">
            <a:extLst>
              <a:ext uri="{FF2B5EF4-FFF2-40B4-BE49-F238E27FC236}">
                <a16:creationId xmlns:a16="http://schemas.microsoft.com/office/drawing/2014/main" id="{6228C471-BF89-462F-81E2-F0B2740D25D8}"/>
              </a:ext>
            </a:extLst>
          </p:cNvPr>
          <p:cNvSpPr>
            <a:spLocks noChangeArrowheads="1"/>
          </p:cNvSpPr>
          <p:nvPr/>
        </p:nvSpPr>
        <p:spPr bwMode="auto">
          <a:xfrm>
            <a:off x="5399088" y="2870200"/>
            <a:ext cx="88900"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700">
                <a:solidFill>
                  <a:srgbClr val="000000"/>
                </a:solidFill>
                <a:latin typeface="Helvetica" panose="020B0604020202020204" pitchFamily="34" charset="0"/>
              </a:rPr>
              <a:t>6</a:t>
            </a:r>
            <a:endParaRPr lang="en-US" altLang="en-US"/>
          </a:p>
        </p:txBody>
      </p:sp>
      <p:sp>
        <p:nvSpPr>
          <p:cNvPr id="19478" name="Line 26">
            <a:extLst>
              <a:ext uri="{FF2B5EF4-FFF2-40B4-BE49-F238E27FC236}">
                <a16:creationId xmlns:a16="http://schemas.microsoft.com/office/drawing/2014/main" id="{1497B678-994A-4E61-8D59-DE1C56189DBA}"/>
              </a:ext>
            </a:extLst>
          </p:cNvPr>
          <p:cNvSpPr>
            <a:spLocks noChangeShapeType="1"/>
          </p:cNvSpPr>
          <p:nvPr/>
        </p:nvSpPr>
        <p:spPr bwMode="auto">
          <a:xfrm flipV="1">
            <a:off x="5711825" y="2814638"/>
            <a:ext cx="1588" cy="349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479" name="Line 27">
            <a:extLst>
              <a:ext uri="{FF2B5EF4-FFF2-40B4-BE49-F238E27FC236}">
                <a16:creationId xmlns:a16="http://schemas.microsoft.com/office/drawing/2014/main" id="{FAB6CBDB-2EDC-463E-BB13-516092ED38DC}"/>
              </a:ext>
            </a:extLst>
          </p:cNvPr>
          <p:cNvSpPr>
            <a:spLocks noChangeShapeType="1"/>
          </p:cNvSpPr>
          <p:nvPr/>
        </p:nvSpPr>
        <p:spPr bwMode="auto">
          <a:xfrm>
            <a:off x="5711825" y="522288"/>
            <a:ext cx="1588" cy="269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480" name="Rectangle 28">
            <a:extLst>
              <a:ext uri="{FF2B5EF4-FFF2-40B4-BE49-F238E27FC236}">
                <a16:creationId xmlns:a16="http://schemas.microsoft.com/office/drawing/2014/main" id="{AD882BC1-BA4B-4679-ACA3-252EFCDF98CF}"/>
              </a:ext>
            </a:extLst>
          </p:cNvPr>
          <p:cNvSpPr>
            <a:spLocks noChangeArrowheads="1"/>
          </p:cNvSpPr>
          <p:nvPr/>
        </p:nvSpPr>
        <p:spPr bwMode="auto">
          <a:xfrm>
            <a:off x="5691188" y="2870200"/>
            <a:ext cx="88900"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700">
                <a:solidFill>
                  <a:srgbClr val="000000"/>
                </a:solidFill>
                <a:latin typeface="Helvetica" panose="020B0604020202020204" pitchFamily="34" charset="0"/>
              </a:rPr>
              <a:t>8</a:t>
            </a:r>
            <a:endParaRPr lang="en-US" altLang="en-US"/>
          </a:p>
        </p:txBody>
      </p:sp>
      <p:sp>
        <p:nvSpPr>
          <p:cNvPr id="19481" name="Line 29">
            <a:extLst>
              <a:ext uri="{FF2B5EF4-FFF2-40B4-BE49-F238E27FC236}">
                <a16:creationId xmlns:a16="http://schemas.microsoft.com/office/drawing/2014/main" id="{78ECB3D5-DE4E-4BF1-A0C9-D4C63A900B85}"/>
              </a:ext>
            </a:extLst>
          </p:cNvPr>
          <p:cNvSpPr>
            <a:spLocks noChangeShapeType="1"/>
          </p:cNvSpPr>
          <p:nvPr/>
        </p:nvSpPr>
        <p:spPr bwMode="auto">
          <a:xfrm flipV="1">
            <a:off x="6011863" y="2814638"/>
            <a:ext cx="1587" cy="349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482" name="Line 30">
            <a:extLst>
              <a:ext uri="{FF2B5EF4-FFF2-40B4-BE49-F238E27FC236}">
                <a16:creationId xmlns:a16="http://schemas.microsoft.com/office/drawing/2014/main" id="{8973B934-87FF-4199-A6C5-914D897A4DE8}"/>
              </a:ext>
            </a:extLst>
          </p:cNvPr>
          <p:cNvSpPr>
            <a:spLocks noChangeShapeType="1"/>
          </p:cNvSpPr>
          <p:nvPr/>
        </p:nvSpPr>
        <p:spPr bwMode="auto">
          <a:xfrm>
            <a:off x="6011863" y="522288"/>
            <a:ext cx="1587" cy="269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483" name="Rectangle 31">
            <a:extLst>
              <a:ext uri="{FF2B5EF4-FFF2-40B4-BE49-F238E27FC236}">
                <a16:creationId xmlns:a16="http://schemas.microsoft.com/office/drawing/2014/main" id="{9081C9B6-3BE7-4CE4-AB2D-98E1091F079C}"/>
              </a:ext>
            </a:extLst>
          </p:cNvPr>
          <p:cNvSpPr>
            <a:spLocks noChangeArrowheads="1"/>
          </p:cNvSpPr>
          <p:nvPr/>
        </p:nvSpPr>
        <p:spPr bwMode="auto">
          <a:xfrm>
            <a:off x="5964238" y="2870200"/>
            <a:ext cx="136525"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700">
                <a:solidFill>
                  <a:srgbClr val="000000"/>
                </a:solidFill>
                <a:latin typeface="Helvetica" panose="020B0604020202020204" pitchFamily="34" charset="0"/>
              </a:rPr>
              <a:t>10</a:t>
            </a:r>
            <a:endParaRPr lang="en-US" altLang="en-US"/>
          </a:p>
        </p:txBody>
      </p:sp>
      <p:sp>
        <p:nvSpPr>
          <p:cNvPr id="19484" name="Line 32">
            <a:extLst>
              <a:ext uri="{FF2B5EF4-FFF2-40B4-BE49-F238E27FC236}">
                <a16:creationId xmlns:a16="http://schemas.microsoft.com/office/drawing/2014/main" id="{D2A9BB17-3BE5-4E02-807F-62F6E2D97A99}"/>
              </a:ext>
            </a:extLst>
          </p:cNvPr>
          <p:cNvSpPr>
            <a:spLocks noChangeShapeType="1"/>
          </p:cNvSpPr>
          <p:nvPr/>
        </p:nvSpPr>
        <p:spPr bwMode="auto">
          <a:xfrm flipV="1">
            <a:off x="6303963" y="2814638"/>
            <a:ext cx="1587" cy="349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485" name="Line 33">
            <a:extLst>
              <a:ext uri="{FF2B5EF4-FFF2-40B4-BE49-F238E27FC236}">
                <a16:creationId xmlns:a16="http://schemas.microsoft.com/office/drawing/2014/main" id="{1615ED2C-7563-4BF7-922B-9E7E1603DF29}"/>
              </a:ext>
            </a:extLst>
          </p:cNvPr>
          <p:cNvSpPr>
            <a:spLocks noChangeShapeType="1"/>
          </p:cNvSpPr>
          <p:nvPr/>
        </p:nvSpPr>
        <p:spPr bwMode="auto">
          <a:xfrm>
            <a:off x="6303963" y="522288"/>
            <a:ext cx="1587" cy="269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486" name="Rectangle 34">
            <a:extLst>
              <a:ext uri="{FF2B5EF4-FFF2-40B4-BE49-F238E27FC236}">
                <a16:creationId xmlns:a16="http://schemas.microsoft.com/office/drawing/2014/main" id="{8D2993C8-7679-40D1-B2BE-3BA424BE89B5}"/>
              </a:ext>
            </a:extLst>
          </p:cNvPr>
          <p:cNvSpPr>
            <a:spLocks noChangeArrowheads="1"/>
          </p:cNvSpPr>
          <p:nvPr/>
        </p:nvSpPr>
        <p:spPr bwMode="auto">
          <a:xfrm>
            <a:off x="6256338" y="2870200"/>
            <a:ext cx="136525"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700">
                <a:solidFill>
                  <a:srgbClr val="000000"/>
                </a:solidFill>
                <a:latin typeface="Helvetica" panose="020B0604020202020204" pitchFamily="34" charset="0"/>
              </a:rPr>
              <a:t>12</a:t>
            </a:r>
            <a:endParaRPr lang="en-US" altLang="en-US"/>
          </a:p>
        </p:txBody>
      </p:sp>
      <p:sp>
        <p:nvSpPr>
          <p:cNvPr id="19487" name="Line 35">
            <a:extLst>
              <a:ext uri="{FF2B5EF4-FFF2-40B4-BE49-F238E27FC236}">
                <a16:creationId xmlns:a16="http://schemas.microsoft.com/office/drawing/2014/main" id="{671A1069-5E09-498B-B0BD-6858E3160C4C}"/>
              </a:ext>
            </a:extLst>
          </p:cNvPr>
          <p:cNvSpPr>
            <a:spLocks noChangeShapeType="1"/>
          </p:cNvSpPr>
          <p:nvPr/>
        </p:nvSpPr>
        <p:spPr bwMode="auto">
          <a:xfrm flipV="1">
            <a:off x="6596063" y="2814638"/>
            <a:ext cx="1587" cy="349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488" name="Line 36">
            <a:extLst>
              <a:ext uri="{FF2B5EF4-FFF2-40B4-BE49-F238E27FC236}">
                <a16:creationId xmlns:a16="http://schemas.microsoft.com/office/drawing/2014/main" id="{8045FE31-9520-4FC7-9F3D-38A7D16F059C}"/>
              </a:ext>
            </a:extLst>
          </p:cNvPr>
          <p:cNvSpPr>
            <a:spLocks noChangeShapeType="1"/>
          </p:cNvSpPr>
          <p:nvPr/>
        </p:nvSpPr>
        <p:spPr bwMode="auto">
          <a:xfrm>
            <a:off x="6596063" y="522288"/>
            <a:ext cx="1587" cy="269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489" name="Rectangle 37">
            <a:extLst>
              <a:ext uri="{FF2B5EF4-FFF2-40B4-BE49-F238E27FC236}">
                <a16:creationId xmlns:a16="http://schemas.microsoft.com/office/drawing/2014/main" id="{43DFFA1A-CBF3-4C29-A507-B770EBC01BF2}"/>
              </a:ext>
            </a:extLst>
          </p:cNvPr>
          <p:cNvSpPr>
            <a:spLocks noChangeArrowheads="1"/>
          </p:cNvSpPr>
          <p:nvPr/>
        </p:nvSpPr>
        <p:spPr bwMode="auto">
          <a:xfrm>
            <a:off x="6548438" y="2870200"/>
            <a:ext cx="136525"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700">
                <a:solidFill>
                  <a:srgbClr val="000000"/>
                </a:solidFill>
                <a:latin typeface="Helvetica" panose="020B0604020202020204" pitchFamily="34" charset="0"/>
              </a:rPr>
              <a:t>14</a:t>
            </a:r>
            <a:endParaRPr lang="en-US" altLang="en-US"/>
          </a:p>
        </p:txBody>
      </p:sp>
      <p:sp>
        <p:nvSpPr>
          <p:cNvPr id="19490" name="Line 38">
            <a:extLst>
              <a:ext uri="{FF2B5EF4-FFF2-40B4-BE49-F238E27FC236}">
                <a16:creationId xmlns:a16="http://schemas.microsoft.com/office/drawing/2014/main" id="{82C16DFA-B8F9-45DF-A837-34EFD5AD5926}"/>
              </a:ext>
            </a:extLst>
          </p:cNvPr>
          <p:cNvSpPr>
            <a:spLocks noChangeShapeType="1"/>
          </p:cNvSpPr>
          <p:nvPr/>
        </p:nvSpPr>
        <p:spPr bwMode="auto">
          <a:xfrm flipV="1">
            <a:off x="6896100" y="2814638"/>
            <a:ext cx="1588" cy="349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491" name="Line 39">
            <a:extLst>
              <a:ext uri="{FF2B5EF4-FFF2-40B4-BE49-F238E27FC236}">
                <a16:creationId xmlns:a16="http://schemas.microsoft.com/office/drawing/2014/main" id="{017CEA91-6B55-4713-B18C-7E08CC24249F}"/>
              </a:ext>
            </a:extLst>
          </p:cNvPr>
          <p:cNvSpPr>
            <a:spLocks noChangeShapeType="1"/>
          </p:cNvSpPr>
          <p:nvPr/>
        </p:nvSpPr>
        <p:spPr bwMode="auto">
          <a:xfrm>
            <a:off x="6896100" y="522288"/>
            <a:ext cx="1588" cy="269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492" name="Rectangle 40">
            <a:extLst>
              <a:ext uri="{FF2B5EF4-FFF2-40B4-BE49-F238E27FC236}">
                <a16:creationId xmlns:a16="http://schemas.microsoft.com/office/drawing/2014/main" id="{0609B3C6-BA0E-4BE6-BDE9-D5BCEDCC3C2F}"/>
              </a:ext>
            </a:extLst>
          </p:cNvPr>
          <p:cNvSpPr>
            <a:spLocks noChangeArrowheads="1"/>
          </p:cNvSpPr>
          <p:nvPr/>
        </p:nvSpPr>
        <p:spPr bwMode="auto">
          <a:xfrm>
            <a:off x="6848475" y="2870200"/>
            <a:ext cx="136525"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700">
                <a:solidFill>
                  <a:srgbClr val="000000"/>
                </a:solidFill>
                <a:latin typeface="Helvetica" panose="020B0604020202020204" pitchFamily="34" charset="0"/>
              </a:rPr>
              <a:t>16</a:t>
            </a:r>
            <a:endParaRPr lang="en-US" altLang="en-US"/>
          </a:p>
        </p:txBody>
      </p:sp>
      <p:sp>
        <p:nvSpPr>
          <p:cNvPr id="19493" name="Line 41">
            <a:extLst>
              <a:ext uri="{FF2B5EF4-FFF2-40B4-BE49-F238E27FC236}">
                <a16:creationId xmlns:a16="http://schemas.microsoft.com/office/drawing/2014/main" id="{2DAC582D-B012-444D-9014-E2DC7E3B6330}"/>
              </a:ext>
            </a:extLst>
          </p:cNvPr>
          <p:cNvSpPr>
            <a:spLocks noChangeShapeType="1"/>
          </p:cNvSpPr>
          <p:nvPr/>
        </p:nvSpPr>
        <p:spPr bwMode="auto">
          <a:xfrm flipV="1">
            <a:off x="7188200" y="2814638"/>
            <a:ext cx="1588" cy="349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494" name="Line 42">
            <a:extLst>
              <a:ext uri="{FF2B5EF4-FFF2-40B4-BE49-F238E27FC236}">
                <a16:creationId xmlns:a16="http://schemas.microsoft.com/office/drawing/2014/main" id="{55EDA70E-C40F-4269-B426-027AA616D2D6}"/>
              </a:ext>
            </a:extLst>
          </p:cNvPr>
          <p:cNvSpPr>
            <a:spLocks noChangeShapeType="1"/>
          </p:cNvSpPr>
          <p:nvPr/>
        </p:nvSpPr>
        <p:spPr bwMode="auto">
          <a:xfrm>
            <a:off x="7188200" y="522288"/>
            <a:ext cx="1588" cy="269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495" name="Rectangle 43">
            <a:extLst>
              <a:ext uri="{FF2B5EF4-FFF2-40B4-BE49-F238E27FC236}">
                <a16:creationId xmlns:a16="http://schemas.microsoft.com/office/drawing/2014/main" id="{1564A49A-D8A8-4B3F-A57D-B94E2C1CF39B}"/>
              </a:ext>
            </a:extLst>
          </p:cNvPr>
          <p:cNvSpPr>
            <a:spLocks noChangeArrowheads="1"/>
          </p:cNvSpPr>
          <p:nvPr/>
        </p:nvSpPr>
        <p:spPr bwMode="auto">
          <a:xfrm>
            <a:off x="7140575" y="2870200"/>
            <a:ext cx="136525"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700">
                <a:solidFill>
                  <a:srgbClr val="000000"/>
                </a:solidFill>
                <a:latin typeface="Helvetica" panose="020B0604020202020204" pitchFamily="34" charset="0"/>
              </a:rPr>
              <a:t>18</a:t>
            </a:r>
            <a:endParaRPr lang="en-US" altLang="en-US"/>
          </a:p>
        </p:txBody>
      </p:sp>
      <p:sp>
        <p:nvSpPr>
          <p:cNvPr id="19496" name="Line 44">
            <a:extLst>
              <a:ext uri="{FF2B5EF4-FFF2-40B4-BE49-F238E27FC236}">
                <a16:creationId xmlns:a16="http://schemas.microsoft.com/office/drawing/2014/main" id="{FE5FBF0F-023C-4091-A00E-6A1923361C3C}"/>
              </a:ext>
            </a:extLst>
          </p:cNvPr>
          <p:cNvSpPr>
            <a:spLocks noChangeShapeType="1"/>
          </p:cNvSpPr>
          <p:nvPr/>
        </p:nvSpPr>
        <p:spPr bwMode="auto">
          <a:xfrm flipV="1">
            <a:off x="7488238" y="2814638"/>
            <a:ext cx="1587" cy="349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497" name="Line 45">
            <a:extLst>
              <a:ext uri="{FF2B5EF4-FFF2-40B4-BE49-F238E27FC236}">
                <a16:creationId xmlns:a16="http://schemas.microsoft.com/office/drawing/2014/main" id="{00BE017C-52D4-47A5-8653-C2429BB57F7F}"/>
              </a:ext>
            </a:extLst>
          </p:cNvPr>
          <p:cNvSpPr>
            <a:spLocks noChangeShapeType="1"/>
          </p:cNvSpPr>
          <p:nvPr/>
        </p:nvSpPr>
        <p:spPr bwMode="auto">
          <a:xfrm>
            <a:off x="7488238" y="522288"/>
            <a:ext cx="1587" cy="269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498" name="Rectangle 46">
            <a:extLst>
              <a:ext uri="{FF2B5EF4-FFF2-40B4-BE49-F238E27FC236}">
                <a16:creationId xmlns:a16="http://schemas.microsoft.com/office/drawing/2014/main" id="{968D49B5-2162-42FD-9CA7-1C925D4F1074}"/>
              </a:ext>
            </a:extLst>
          </p:cNvPr>
          <p:cNvSpPr>
            <a:spLocks noChangeArrowheads="1"/>
          </p:cNvSpPr>
          <p:nvPr/>
        </p:nvSpPr>
        <p:spPr bwMode="auto">
          <a:xfrm>
            <a:off x="7440613" y="2870200"/>
            <a:ext cx="136525"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700">
                <a:solidFill>
                  <a:srgbClr val="000000"/>
                </a:solidFill>
                <a:latin typeface="Helvetica" panose="020B0604020202020204" pitchFamily="34" charset="0"/>
              </a:rPr>
              <a:t>20</a:t>
            </a:r>
            <a:endParaRPr lang="en-US" altLang="en-US"/>
          </a:p>
        </p:txBody>
      </p:sp>
      <p:sp>
        <p:nvSpPr>
          <p:cNvPr id="19499" name="Line 47">
            <a:extLst>
              <a:ext uri="{FF2B5EF4-FFF2-40B4-BE49-F238E27FC236}">
                <a16:creationId xmlns:a16="http://schemas.microsoft.com/office/drawing/2014/main" id="{84A9CB16-2981-47C0-97F4-4939BD3AC00F}"/>
              </a:ext>
            </a:extLst>
          </p:cNvPr>
          <p:cNvSpPr>
            <a:spLocks noChangeShapeType="1"/>
          </p:cNvSpPr>
          <p:nvPr/>
        </p:nvSpPr>
        <p:spPr bwMode="auto">
          <a:xfrm>
            <a:off x="4535488" y="2849563"/>
            <a:ext cx="26987"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00" name="Line 48">
            <a:extLst>
              <a:ext uri="{FF2B5EF4-FFF2-40B4-BE49-F238E27FC236}">
                <a16:creationId xmlns:a16="http://schemas.microsoft.com/office/drawing/2014/main" id="{B576E371-1A27-4232-B79D-365C926D127E}"/>
              </a:ext>
            </a:extLst>
          </p:cNvPr>
          <p:cNvSpPr>
            <a:spLocks noChangeShapeType="1"/>
          </p:cNvSpPr>
          <p:nvPr/>
        </p:nvSpPr>
        <p:spPr bwMode="auto">
          <a:xfrm flipH="1">
            <a:off x="7453313" y="2849563"/>
            <a:ext cx="3492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01" name="Rectangle 49">
            <a:extLst>
              <a:ext uri="{FF2B5EF4-FFF2-40B4-BE49-F238E27FC236}">
                <a16:creationId xmlns:a16="http://schemas.microsoft.com/office/drawing/2014/main" id="{70D141F5-DE53-4B18-8CB4-569A2548B598}"/>
              </a:ext>
            </a:extLst>
          </p:cNvPr>
          <p:cNvSpPr>
            <a:spLocks noChangeArrowheads="1"/>
          </p:cNvSpPr>
          <p:nvPr/>
        </p:nvSpPr>
        <p:spPr bwMode="auto">
          <a:xfrm>
            <a:off x="4460875" y="2795588"/>
            <a:ext cx="88900"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700">
                <a:solidFill>
                  <a:srgbClr val="000000"/>
                </a:solidFill>
                <a:latin typeface="Helvetica" panose="020B0604020202020204" pitchFamily="34" charset="0"/>
              </a:rPr>
              <a:t>0</a:t>
            </a:r>
            <a:endParaRPr lang="en-US" altLang="en-US"/>
          </a:p>
        </p:txBody>
      </p:sp>
      <p:sp>
        <p:nvSpPr>
          <p:cNvPr id="19502" name="Line 50">
            <a:extLst>
              <a:ext uri="{FF2B5EF4-FFF2-40B4-BE49-F238E27FC236}">
                <a16:creationId xmlns:a16="http://schemas.microsoft.com/office/drawing/2014/main" id="{C53E3FEE-62DB-4EE7-993D-9D6803FBC132}"/>
              </a:ext>
            </a:extLst>
          </p:cNvPr>
          <p:cNvSpPr>
            <a:spLocks noChangeShapeType="1"/>
          </p:cNvSpPr>
          <p:nvPr/>
        </p:nvSpPr>
        <p:spPr bwMode="auto">
          <a:xfrm>
            <a:off x="4535488" y="2516188"/>
            <a:ext cx="26987"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03" name="Line 51">
            <a:extLst>
              <a:ext uri="{FF2B5EF4-FFF2-40B4-BE49-F238E27FC236}">
                <a16:creationId xmlns:a16="http://schemas.microsoft.com/office/drawing/2014/main" id="{6F056235-3BC0-4052-AD2D-C6F2B0EBF9B1}"/>
              </a:ext>
            </a:extLst>
          </p:cNvPr>
          <p:cNvSpPr>
            <a:spLocks noChangeShapeType="1"/>
          </p:cNvSpPr>
          <p:nvPr/>
        </p:nvSpPr>
        <p:spPr bwMode="auto">
          <a:xfrm flipH="1">
            <a:off x="7453313" y="2516188"/>
            <a:ext cx="3492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04" name="Rectangle 52">
            <a:extLst>
              <a:ext uri="{FF2B5EF4-FFF2-40B4-BE49-F238E27FC236}">
                <a16:creationId xmlns:a16="http://schemas.microsoft.com/office/drawing/2014/main" id="{A7DE9D82-A33A-4BBB-86B6-BECE92BAFFD8}"/>
              </a:ext>
            </a:extLst>
          </p:cNvPr>
          <p:cNvSpPr>
            <a:spLocks noChangeArrowheads="1"/>
          </p:cNvSpPr>
          <p:nvPr/>
        </p:nvSpPr>
        <p:spPr bwMode="auto">
          <a:xfrm>
            <a:off x="4386263" y="2462213"/>
            <a:ext cx="163512"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700">
                <a:solidFill>
                  <a:srgbClr val="000000"/>
                </a:solidFill>
                <a:latin typeface="Helvetica" panose="020B0604020202020204" pitchFamily="34" charset="0"/>
              </a:rPr>
              <a:t>0.5</a:t>
            </a:r>
            <a:endParaRPr lang="en-US" altLang="en-US"/>
          </a:p>
        </p:txBody>
      </p:sp>
      <p:sp>
        <p:nvSpPr>
          <p:cNvPr id="19505" name="Line 53">
            <a:extLst>
              <a:ext uri="{FF2B5EF4-FFF2-40B4-BE49-F238E27FC236}">
                <a16:creationId xmlns:a16="http://schemas.microsoft.com/office/drawing/2014/main" id="{6C757CC0-3A54-43BE-B39F-5E2013E18B4C}"/>
              </a:ext>
            </a:extLst>
          </p:cNvPr>
          <p:cNvSpPr>
            <a:spLocks noChangeShapeType="1"/>
          </p:cNvSpPr>
          <p:nvPr/>
        </p:nvSpPr>
        <p:spPr bwMode="auto">
          <a:xfrm>
            <a:off x="4535488" y="2182813"/>
            <a:ext cx="26987"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06" name="Line 54">
            <a:extLst>
              <a:ext uri="{FF2B5EF4-FFF2-40B4-BE49-F238E27FC236}">
                <a16:creationId xmlns:a16="http://schemas.microsoft.com/office/drawing/2014/main" id="{BD75FB35-A4D9-4E22-9DCA-0DEB518A4692}"/>
              </a:ext>
            </a:extLst>
          </p:cNvPr>
          <p:cNvSpPr>
            <a:spLocks noChangeShapeType="1"/>
          </p:cNvSpPr>
          <p:nvPr/>
        </p:nvSpPr>
        <p:spPr bwMode="auto">
          <a:xfrm flipH="1">
            <a:off x="7453313" y="2182813"/>
            <a:ext cx="3492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07" name="Rectangle 55">
            <a:extLst>
              <a:ext uri="{FF2B5EF4-FFF2-40B4-BE49-F238E27FC236}">
                <a16:creationId xmlns:a16="http://schemas.microsoft.com/office/drawing/2014/main" id="{A1A80CFA-FFDC-40BB-A7CD-36C9A40FC5F2}"/>
              </a:ext>
            </a:extLst>
          </p:cNvPr>
          <p:cNvSpPr>
            <a:spLocks noChangeArrowheads="1"/>
          </p:cNvSpPr>
          <p:nvPr/>
        </p:nvSpPr>
        <p:spPr bwMode="auto">
          <a:xfrm>
            <a:off x="4460875" y="2128838"/>
            <a:ext cx="88900"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700">
                <a:solidFill>
                  <a:srgbClr val="000000"/>
                </a:solidFill>
                <a:latin typeface="Helvetica" panose="020B0604020202020204" pitchFamily="34" charset="0"/>
              </a:rPr>
              <a:t>1</a:t>
            </a:r>
            <a:endParaRPr lang="en-US" altLang="en-US"/>
          </a:p>
        </p:txBody>
      </p:sp>
      <p:sp>
        <p:nvSpPr>
          <p:cNvPr id="19508" name="Line 56">
            <a:extLst>
              <a:ext uri="{FF2B5EF4-FFF2-40B4-BE49-F238E27FC236}">
                <a16:creationId xmlns:a16="http://schemas.microsoft.com/office/drawing/2014/main" id="{C503A5EA-D676-458C-B200-6CA00498000B}"/>
              </a:ext>
            </a:extLst>
          </p:cNvPr>
          <p:cNvSpPr>
            <a:spLocks noChangeShapeType="1"/>
          </p:cNvSpPr>
          <p:nvPr/>
        </p:nvSpPr>
        <p:spPr bwMode="auto">
          <a:xfrm>
            <a:off x="4535488" y="1849438"/>
            <a:ext cx="26987"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09" name="Line 57">
            <a:extLst>
              <a:ext uri="{FF2B5EF4-FFF2-40B4-BE49-F238E27FC236}">
                <a16:creationId xmlns:a16="http://schemas.microsoft.com/office/drawing/2014/main" id="{A2889822-0EA0-4E8A-80AA-6B2F5B720893}"/>
              </a:ext>
            </a:extLst>
          </p:cNvPr>
          <p:cNvSpPr>
            <a:spLocks noChangeShapeType="1"/>
          </p:cNvSpPr>
          <p:nvPr/>
        </p:nvSpPr>
        <p:spPr bwMode="auto">
          <a:xfrm flipH="1">
            <a:off x="7453313" y="1849438"/>
            <a:ext cx="3492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10" name="Rectangle 58">
            <a:extLst>
              <a:ext uri="{FF2B5EF4-FFF2-40B4-BE49-F238E27FC236}">
                <a16:creationId xmlns:a16="http://schemas.microsoft.com/office/drawing/2014/main" id="{8ABD0F74-F57B-46BF-845C-F1CCEEF43387}"/>
              </a:ext>
            </a:extLst>
          </p:cNvPr>
          <p:cNvSpPr>
            <a:spLocks noChangeArrowheads="1"/>
          </p:cNvSpPr>
          <p:nvPr/>
        </p:nvSpPr>
        <p:spPr bwMode="auto">
          <a:xfrm>
            <a:off x="4386263" y="1795463"/>
            <a:ext cx="163512"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700">
                <a:solidFill>
                  <a:srgbClr val="000000"/>
                </a:solidFill>
                <a:latin typeface="Helvetica" panose="020B0604020202020204" pitchFamily="34" charset="0"/>
              </a:rPr>
              <a:t>1.5</a:t>
            </a:r>
            <a:endParaRPr lang="en-US" altLang="en-US"/>
          </a:p>
        </p:txBody>
      </p:sp>
      <p:sp>
        <p:nvSpPr>
          <p:cNvPr id="19511" name="Line 59">
            <a:extLst>
              <a:ext uri="{FF2B5EF4-FFF2-40B4-BE49-F238E27FC236}">
                <a16:creationId xmlns:a16="http://schemas.microsoft.com/office/drawing/2014/main" id="{DAD8C2D4-D3BB-4329-B333-21D0953DE872}"/>
              </a:ext>
            </a:extLst>
          </p:cNvPr>
          <p:cNvSpPr>
            <a:spLocks noChangeShapeType="1"/>
          </p:cNvSpPr>
          <p:nvPr/>
        </p:nvSpPr>
        <p:spPr bwMode="auto">
          <a:xfrm>
            <a:off x="4535488" y="1516063"/>
            <a:ext cx="26987"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12" name="Line 60">
            <a:extLst>
              <a:ext uri="{FF2B5EF4-FFF2-40B4-BE49-F238E27FC236}">
                <a16:creationId xmlns:a16="http://schemas.microsoft.com/office/drawing/2014/main" id="{6F84F60B-3675-4DF7-B597-B8ED07F30662}"/>
              </a:ext>
            </a:extLst>
          </p:cNvPr>
          <p:cNvSpPr>
            <a:spLocks noChangeShapeType="1"/>
          </p:cNvSpPr>
          <p:nvPr/>
        </p:nvSpPr>
        <p:spPr bwMode="auto">
          <a:xfrm flipH="1">
            <a:off x="7453313" y="1516063"/>
            <a:ext cx="3492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13" name="Rectangle 61">
            <a:extLst>
              <a:ext uri="{FF2B5EF4-FFF2-40B4-BE49-F238E27FC236}">
                <a16:creationId xmlns:a16="http://schemas.microsoft.com/office/drawing/2014/main" id="{5537A03D-1B37-4B90-AF09-558423E47EAB}"/>
              </a:ext>
            </a:extLst>
          </p:cNvPr>
          <p:cNvSpPr>
            <a:spLocks noChangeArrowheads="1"/>
          </p:cNvSpPr>
          <p:nvPr/>
        </p:nvSpPr>
        <p:spPr bwMode="auto">
          <a:xfrm>
            <a:off x="4460875" y="1462088"/>
            <a:ext cx="88900"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700">
                <a:solidFill>
                  <a:srgbClr val="000000"/>
                </a:solidFill>
                <a:latin typeface="Helvetica" panose="020B0604020202020204" pitchFamily="34" charset="0"/>
              </a:rPr>
              <a:t>2</a:t>
            </a:r>
            <a:endParaRPr lang="en-US" altLang="en-US"/>
          </a:p>
        </p:txBody>
      </p:sp>
      <p:sp>
        <p:nvSpPr>
          <p:cNvPr id="19514" name="Line 62">
            <a:extLst>
              <a:ext uri="{FF2B5EF4-FFF2-40B4-BE49-F238E27FC236}">
                <a16:creationId xmlns:a16="http://schemas.microsoft.com/office/drawing/2014/main" id="{D6F5C748-EEDC-4C77-A7B8-09BD588E2EAB}"/>
              </a:ext>
            </a:extLst>
          </p:cNvPr>
          <p:cNvSpPr>
            <a:spLocks noChangeShapeType="1"/>
          </p:cNvSpPr>
          <p:nvPr/>
        </p:nvSpPr>
        <p:spPr bwMode="auto">
          <a:xfrm>
            <a:off x="4535488" y="1182688"/>
            <a:ext cx="26987"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15" name="Line 63">
            <a:extLst>
              <a:ext uri="{FF2B5EF4-FFF2-40B4-BE49-F238E27FC236}">
                <a16:creationId xmlns:a16="http://schemas.microsoft.com/office/drawing/2014/main" id="{6964806B-BAB7-4931-8B12-F93F379134F1}"/>
              </a:ext>
            </a:extLst>
          </p:cNvPr>
          <p:cNvSpPr>
            <a:spLocks noChangeShapeType="1"/>
          </p:cNvSpPr>
          <p:nvPr/>
        </p:nvSpPr>
        <p:spPr bwMode="auto">
          <a:xfrm flipH="1">
            <a:off x="7453313" y="1182688"/>
            <a:ext cx="3492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16" name="Rectangle 64">
            <a:extLst>
              <a:ext uri="{FF2B5EF4-FFF2-40B4-BE49-F238E27FC236}">
                <a16:creationId xmlns:a16="http://schemas.microsoft.com/office/drawing/2014/main" id="{0D21AEDB-238B-4402-9E47-B0AE0E764A20}"/>
              </a:ext>
            </a:extLst>
          </p:cNvPr>
          <p:cNvSpPr>
            <a:spLocks noChangeArrowheads="1"/>
          </p:cNvSpPr>
          <p:nvPr/>
        </p:nvSpPr>
        <p:spPr bwMode="auto">
          <a:xfrm>
            <a:off x="4386263" y="1128713"/>
            <a:ext cx="163512"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700">
                <a:solidFill>
                  <a:srgbClr val="000000"/>
                </a:solidFill>
                <a:latin typeface="Helvetica" panose="020B0604020202020204" pitchFamily="34" charset="0"/>
              </a:rPr>
              <a:t>2.5</a:t>
            </a:r>
            <a:endParaRPr lang="en-US" altLang="en-US"/>
          </a:p>
        </p:txBody>
      </p:sp>
      <p:sp>
        <p:nvSpPr>
          <p:cNvPr id="19517" name="Line 65">
            <a:extLst>
              <a:ext uri="{FF2B5EF4-FFF2-40B4-BE49-F238E27FC236}">
                <a16:creationId xmlns:a16="http://schemas.microsoft.com/office/drawing/2014/main" id="{81AF96AA-FD53-436A-9A0A-A23764CDBF45}"/>
              </a:ext>
            </a:extLst>
          </p:cNvPr>
          <p:cNvSpPr>
            <a:spLocks noChangeShapeType="1"/>
          </p:cNvSpPr>
          <p:nvPr/>
        </p:nvSpPr>
        <p:spPr bwMode="auto">
          <a:xfrm>
            <a:off x="4535488" y="849313"/>
            <a:ext cx="26987"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18" name="Line 66">
            <a:extLst>
              <a:ext uri="{FF2B5EF4-FFF2-40B4-BE49-F238E27FC236}">
                <a16:creationId xmlns:a16="http://schemas.microsoft.com/office/drawing/2014/main" id="{ED3AD172-CE69-4D1D-8AEB-62152145801D}"/>
              </a:ext>
            </a:extLst>
          </p:cNvPr>
          <p:cNvSpPr>
            <a:spLocks noChangeShapeType="1"/>
          </p:cNvSpPr>
          <p:nvPr/>
        </p:nvSpPr>
        <p:spPr bwMode="auto">
          <a:xfrm flipH="1">
            <a:off x="7453313" y="849313"/>
            <a:ext cx="3492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19" name="Rectangle 67">
            <a:extLst>
              <a:ext uri="{FF2B5EF4-FFF2-40B4-BE49-F238E27FC236}">
                <a16:creationId xmlns:a16="http://schemas.microsoft.com/office/drawing/2014/main" id="{CCD3711C-AF5B-4F88-88C4-8BAB7AF215DA}"/>
              </a:ext>
            </a:extLst>
          </p:cNvPr>
          <p:cNvSpPr>
            <a:spLocks noChangeArrowheads="1"/>
          </p:cNvSpPr>
          <p:nvPr/>
        </p:nvSpPr>
        <p:spPr bwMode="auto">
          <a:xfrm>
            <a:off x="4460875" y="795338"/>
            <a:ext cx="88900"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700">
                <a:solidFill>
                  <a:srgbClr val="000000"/>
                </a:solidFill>
                <a:latin typeface="Helvetica" panose="020B0604020202020204" pitchFamily="34" charset="0"/>
              </a:rPr>
              <a:t>3</a:t>
            </a:r>
            <a:endParaRPr lang="en-US" altLang="en-US"/>
          </a:p>
        </p:txBody>
      </p:sp>
      <p:sp>
        <p:nvSpPr>
          <p:cNvPr id="19520" name="Line 68">
            <a:extLst>
              <a:ext uri="{FF2B5EF4-FFF2-40B4-BE49-F238E27FC236}">
                <a16:creationId xmlns:a16="http://schemas.microsoft.com/office/drawing/2014/main" id="{DDC1E4A5-5CAC-4FD6-954A-6AD38C83F620}"/>
              </a:ext>
            </a:extLst>
          </p:cNvPr>
          <p:cNvSpPr>
            <a:spLocks noChangeShapeType="1"/>
          </p:cNvSpPr>
          <p:nvPr/>
        </p:nvSpPr>
        <p:spPr bwMode="auto">
          <a:xfrm>
            <a:off x="4535488" y="522288"/>
            <a:ext cx="26987"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21" name="Line 69">
            <a:extLst>
              <a:ext uri="{FF2B5EF4-FFF2-40B4-BE49-F238E27FC236}">
                <a16:creationId xmlns:a16="http://schemas.microsoft.com/office/drawing/2014/main" id="{FFE32AAA-9B7E-43A2-8C08-FFEC1CB207A7}"/>
              </a:ext>
            </a:extLst>
          </p:cNvPr>
          <p:cNvSpPr>
            <a:spLocks noChangeShapeType="1"/>
          </p:cNvSpPr>
          <p:nvPr/>
        </p:nvSpPr>
        <p:spPr bwMode="auto">
          <a:xfrm flipH="1">
            <a:off x="7453313" y="522288"/>
            <a:ext cx="3492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22" name="Rectangle 70">
            <a:extLst>
              <a:ext uri="{FF2B5EF4-FFF2-40B4-BE49-F238E27FC236}">
                <a16:creationId xmlns:a16="http://schemas.microsoft.com/office/drawing/2014/main" id="{76DD1C6E-9848-4259-B875-66F74328B8B5}"/>
              </a:ext>
            </a:extLst>
          </p:cNvPr>
          <p:cNvSpPr>
            <a:spLocks noChangeArrowheads="1"/>
          </p:cNvSpPr>
          <p:nvPr/>
        </p:nvSpPr>
        <p:spPr bwMode="auto">
          <a:xfrm>
            <a:off x="4386263" y="468313"/>
            <a:ext cx="163512"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700">
                <a:solidFill>
                  <a:srgbClr val="000000"/>
                </a:solidFill>
                <a:latin typeface="Helvetica" panose="020B0604020202020204" pitchFamily="34" charset="0"/>
              </a:rPr>
              <a:t>3.5</a:t>
            </a:r>
            <a:endParaRPr lang="en-US" altLang="en-US"/>
          </a:p>
        </p:txBody>
      </p:sp>
      <p:sp>
        <p:nvSpPr>
          <p:cNvPr id="19523" name="Rectangle 71">
            <a:extLst>
              <a:ext uri="{FF2B5EF4-FFF2-40B4-BE49-F238E27FC236}">
                <a16:creationId xmlns:a16="http://schemas.microsoft.com/office/drawing/2014/main" id="{A975F867-A00B-467C-B016-2CF93E334B1A}"/>
              </a:ext>
            </a:extLst>
          </p:cNvPr>
          <p:cNvSpPr>
            <a:spLocks noChangeArrowheads="1"/>
          </p:cNvSpPr>
          <p:nvPr/>
        </p:nvSpPr>
        <p:spPr bwMode="auto">
          <a:xfrm>
            <a:off x="4535488" y="393700"/>
            <a:ext cx="211137"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700">
                <a:solidFill>
                  <a:srgbClr val="000000"/>
                </a:solidFill>
                <a:latin typeface="Helvetica" panose="020B0604020202020204" pitchFamily="34" charset="0"/>
              </a:rPr>
              <a:t>x 10</a:t>
            </a:r>
            <a:endParaRPr lang="en-US" altLang="en-US"/>
          </a:p>
        </p:txBody>
      </p:sp>
      <p:sp>
        <p:nvSpPr>
          <p:cNvPr id="19524" name="Rectangle 72">
            <a:extLst>
              <a:ext uri="{FF2B5EF4-FFF2-40B4-BE49-F238E27FC236}">
                <a16:creationId xmlns:a16="http://schemas.microsoft.com/office/drawing/2014/main" id="{F7086A69-6F16-4655-BBF3-FE8D0745AD82}"/>
              </a:ext>
            </a:extLst>
          </p:cNvPr>
          <p:cNvSpPr>
            <a:spLocks noChangeArrowheads="1"/>
          </p:cNvSpPr>
          <p:nvPr/>
        </p:nvSpPr>
        <p:spPr bwMode="auto">
          <a:xfrm>
            <a:off x="4705350" y="358775"/>
            <a:ext cx="80963" cy="80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500">
                <a:solidFill>
                  <a:srgbClr val="000000"/>
                </a:solidFill>
                <a:latin typeface="Helvetica" panose="020B0604020202020204" pitchFamily="34" charset="0"/>
              </a:rPr>
              <a:t>-3</a:t>
            </a:r>
            <a:endParaRPr lang="en-US" altLang="en-US"/>
          </a:p>
        </p:txBody>
      </p:sp>
      <p:sp>
        <p:nvSpPr>
          <p:cNvPr id="19525" name="Line 74">
            <a:extLst>
              <a:ext uri="{FF2B5EF4-FFF2-40B4-BE49-F238E27FC236}">
                <a16:creationId xmlns:a16="http://schemas.microsoft.com/office/drawing/2014/main" id="{30E999DA-7A3D-4E14-B1B6-6999F223F5C2}"/>
              </a:ext>
            </a:extLst>
          </p:cNvPr>
          <p:cNvSpPr>
            <a:spLocks noChangeShapeType="1"/>
          </p:cNvSpPr>
          <p:nvPr/>
        </p:nvSpPr>
        <p:spPr bwMode="auto">
          <a:xfrm>
            <a:off x="4535488" y="2849563"/>
            <a:ext cx="295275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26" name="Line 75">
            <a:extLst>
              <a:ext uri="{FF2B5EF4-FFF2-40B4-BE49-F238E27FC236}">
                <a16:creationId xmlns:a16="http://schemas.microsoft.com/office/drawing/2014/main" id="{D642377E-DC94-4ACC-9C3C-FCA895A8CB86}"/>
              </a:ext>
            </a:extLst>
          </p:cNvPr>
          <p:cNvSpPr>
            <a:spLocks noChangeShapeType="1"/>
          </p:cNvSpPr>
          <p:nvPr/>
        </p:nvSpPr>
        <p:spPr bwMode="auto">
          <a:xfrm flipV="1">
            <a:off x="7488238" y="522288"/>
            <a:ext cx="1587" cy="23272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27" name="Freeform 77">
            <a:extLst>
              <a:ext uri="{FF2B5EF4-FFF2-40B4-BE49-F238E27FC236}">
                <a16:creationId xmlns:a16="http://schemas.microsoft.com/office/drawing/2014/main" id="{FE81BBAB-1A5A-430F-9661-3796D8E1A86D}"/>
              </a:ext>
            </a:extLst>
          </p:cNvPr>
          <p:cNvSpPr>
            <a:spLocks/>
          </p:cNvSpPr>
          <p:nvPr/>
        </p:nvSpPr>
        <p:spPr bwMode="auto">
          <a:xfrm>
            <a:off x="4535488" y="795338"/>
            <a:ext cx="1870075" cy="2047875"/>
          </a:xfrm>
          <a:custGeom>
            <a:avLst/>
            <a:gdLst>
              <a:gd name="T0" fmla="*/ 17 w 1178"/>
              <a:gd name="T1" fmla="*/ 1281 h 1290"/>
              <a:gd name="T2" fmla="*/ 43 w 1178"/>
              <a:gd name="T3" fmla="*/ 1277 h 1290"/>
              <a:gd name="T4" fmla="*/ 73 w 1178"/>
              <a:gd name="T5" fmla="*/ 1277 h 1290"/>
              <a:gd name="T6" fmla="*/ 98 w 1178"/>
              <a:gd name="T7" fmla="*/ 1268 h 1290"/>
              <a:gd name="T8" fmla="*/ 128 w 1178"/>
              <a:gd name="T9" fmla="*/ 1264 h 1290"/>
              <a:gd name="T10" fmla="*/ 154 w 1178"/>
              <a:gd name="T11" fmla="*/ 1225 h 1290"/>
              <a:gd name="T12" fmla="*/ 184 w 1178"/>
              <a:gd name="T13" fmla="*/ 1165 h 1290"/>
              <a:gd name="T14" fmla="*/ 210 w 1178"/>
              <a:gd name="T15" fmla="*/ 1110 h 1290"/>
              <a:gd name="T16" fmla="*/ 240 w 1178"/>
              <a:gd name="T17" fmla="*/ 1002 h 1290"/>
              <a:gd name="T18" fmla="*/ 266 w 1178"/>
              <a:gd name="T19" fmla="*/ 900 h 1290"/>
              <a:gd name="T20" fmla="*/ 296 w 1178"/>
              <a:gd name="T21" fmla="*/ 715 h 1290"/>
              <a:gd name="T22" fmla="*/ 321 w 1178"/>
              <a:gd name="T23" fmla="*/ 510 h 1290"/>
              <a:gd name="T24" fmla="*/ 351 w 1178"/>
              <a:gd name="T25" fmla="*/ 321 h 1290"/>
              <a:gd name="T26" fmla="*/ 377 w 1178"/>
              <a:gd name="T27" fmla="*/ 120 h 1290"/>
              <a:gd name="T28" fmla="*/ 407 w 1178"/>
              <a:gd name="T29" fmla="*/ 4 h 1290"/>
              <a:gd name="T30" fmla="*/ 433 w 1178"/>
              <a:gd name="T31" fmla="*/ 34 h 1290"/>
              <a:gd name="T32" fmla="*/ 463 w 1178"/>
              <a:gd name="T33" fmla="*/ 141 h 1290"/>
              <a:gd name="T34" fmla="*/ 493 w 1178"/>
              <a:gd name="T35" fmla="*/ 295 h 1290"/>
              <a:gd name="T36" fmla="*/ 518 w 1178"/>
              <a:gd name="T37" fmla="*/ 480 h 1290"/>
              <a:gd name="T38" fmla="*/ 548 w 1178"/>
              <a:gd name="T39" fmla="*/ 621 h 1290"/>
              <a:gd name="T40" fmla="*/ 574 w 1178"/>
              <a:gd name="T41" fmla="*/ 762 h 1290"/>
              <a:gd name="T42" fmla="*/ 604 w 1178"/>
              <a:gd name="T43" fmla="*/ 895 h 1290"/>
              <a:gd name="T44" fmla="*/ 630 w 1178"/>
              <a:gd name="T45" fmla="*/ 1024 h 1290"/>
              <a:gd name="T46" fmla="*/ 660 w 1178"/>
              <a:gd name="T47" fmla="*/ 1127 h 1290"/>
              <a:gd name="T48" fmla="*/ 686 w 1178"/>
              <a:gd name="T49" fmla="*/ 1191 h 1290"/>
              <a:gd name="T50" fmla="*/ 716 w 1178"/>
              <a:gd name="T51" fmla="*/ 1238 h 1290"/>
              <a:gd name="T52" fmla="*/ 741 w 1178"/>
              <a:gd name="T53" fmla="*/ 1272 h 1290"/>
              <a:gd name="T54" fmla="*/ 771 w 1178"/>
              <a:gd name="T55" fmla="*/ 1281 h 1290"/>
              <a:gd name="T56" fmla="*/ 797 w 1178"/>
              <a:gd name="T57" fmla="*/ 1285 h 1290"/>
              <a:gd name="T58" fmla="*/ 827 w 1178"/>
              <a:gd name="T59" fmla="*/ 1290 h 1290"/>
              <a:gd name="T60" fmla="*/ 853 w 1178"/>
              <a:gd name="T61" fmla="*/ 1290 h 1290"/>
              <a:gd name="T62" fmla="*/ 883 w 1178"/>
              <a:gd name="T63" fmla="*/ 1290 h 1290"/>
              <a:gd name="T64" fmla="*/ 908 w 1178"/>
              <a:gd name="T65" fmla="*/ 1290 h 1290"/>
              <a:gd name="T66" fmla="*/ 938 w 1178"/>
              <a:gd name="T67" fmla="*/ 1290 h 1290"/>
              <a:gd name="T68" fmla="*/ 964 w 1178"/>
              <a:gd name="T69" fmla="*/ 1290 h 1290"/>
              <a:gd name="T70" fmla="*/ 994 w 1178"/>
              <a:gd name="T71" fmla="*/ 1290 h 1290"/>
              <a:gd name="T72" fmla="*/ 1020 w 1178"/>
              <a:gd name="T73" fmla="*/ 1285 h 1290"/>
              <a:gd name="T74" fmla="*/ 1050 w 1178"/>
              <a:gd name="T75" fmla="*/ 1290 h 1290"/>
              <a:gd name="T76" fmla="*/ 1076 w 1178"/>
              <a:gd name="T77" fmla="*/ 1290 h 1290"/>
              <a:gd name="T78" fmla="*/ 1106 w 1178"/>
              <a:gd name="T79" fmla="*/ 1290 h 1290"/>
              <a:gd name="T80" fmla="*/ 1131 w 1178"/>
              <a:gd name="T81" fmla="*/ 1290 h 1290"/>
              <a:gd name="T82" fmla="*/ 1161 w 1178"/>
              <a:gd name="T83" fmla="*/ 1290 h 129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178"/>
              <a:gd name="T127" fmla="*/ 0 h 1290"/>
              <a:gd name="T128" fmla="*/ 1178 w 1178"/>
              <a:gd name="T129" fmla="*/ 1290 h 1290"/>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178" h="1290">
                <a:moveTo>
                  <a:pt x="0" y="1285"/>
                </a:moveTo>
                <a:lnTo>
                  <a:pt x="8" y="1285"/>
                </a:lnTo>
                <a:lnTo>
                  <a:pt x="17" y="1281"/>
                </a:lnTo>
                <a:lnTo>
                  <a:pt x="26" y="1277"/>
                </a:lnTo>
                <a:lnTo>
                  <a:pt x="34" y="1272"/>
                </a:lnTo>
                <a:lnTo>
                  <a:pt x="43" y="1277"/>
                </a:lnTo>
                <a:lnTo>
                  <a:pt x="56" y="1281"/>
                </a:lnTo>
                <a:lnTo>
                  <a:pt x="64" y="1281"/>
                </a:lnTo>
                <a:lnTo>
                  <a:pt x="73" y="1277"/>
                </a:lnTo>
                <a:lnTo>
                  <a:pt x="81" y="1272"/>
                </a:lnTo>
                <a:lnTo>
                  <a:pt x="90" y="1268"/>
                </a:lnTo>
                <a:lnTo>
                  <a:pt x="98" y="1268"/>
                </a:lnTo>
                <a:lnTo>
                  <a:pt x="111" y="1268"/>
                </a:lnTo>
                <a:lnTo>
                  <a:pt x="120" y="1268"/>
                </a:lnTo>
                <a:lnTo>
                  <a:pt x="128" y="1264"/>
                </a:lnTo>
                <a:lnTo>
                  <a:pt x="137" y="1260"/>
                </a:lnTo>
                <a:lnTo>
                  <a:pt x="146" y="1247"/>
                </a:lnTo>
                <a:lnTo>
                  <a:pt x="154" y="1225"/>
                </a:lnTo>
                <a:lnTo>
                  <a:pt x="167" y="1204"/>
                </a:lnTo>
                <a:lnTo>
                  <a:pt x="176" y="1182"/>
                </a:lnTo>
                <a:lnTo>
                  <a:pt x="184" y="1165"/>
                </a:lnTo>
                <a:lnTo>
                  <a:pt x="193" y="1152"/>
                </a:lnTo>
                <a:lnTo>
                  <a:pt x="201" y="1135"/>
                </a:lnTo>
                <a:lnTo>
                  <a:pt x="210" y="1110"/>
                </a:lnTo>
                <a:lnTo>
                  <a:pt x="223" y="1075"/>
                </a:lnTo>
                <a:lnTo>
                  <a:pt x="231" y="1041"/>
                </a:lnTo>
                <a:lnTo>
                  <a:pt x="240" y="1002"/>
                </a:lnTo>
                <a:lnTo>
                  <a:pt x="248" y="972"/>
                </a:lnTo>
                <a:lnTo>
                  <a:pt x="257" y="938"/>
                </a:lnTo>
                <a:lnTo>
                  <a:pt x="266" y="900"/>
                </a:lnTo>
                <a:lnTo>
                  <a:pt x="278" y="848"/>
                </a:lnTo>
                <a:lnTo>
                  <a:pt x="287" y="788"/>
                </a:lnTo>
                <a:lnTo>
                  <a:pt x="296" y="715"/>
                </a:lnTo>
                <a:lnTo>
                  <a:pt x="304" y="642"/>
                </a:lnTo>
                <a:lnTo>
                  <a:pt x="313" y="574"/>
                </a:lnTo>
                <a:lnTo>
                  <a:pt x="321" y="510"/>
                </a:lnTo>
                <a:lnTo>
                  <a:pt x="334" y="445"/>
                </a:lnTo>
                <a:lnTo>
                  <a:pt x="343" y="385"/>
                </a:lnTo>
                <a:lnTo>
                  <a:pt x="351" y="321"/>
                </a:lnTo>
                <a:lnTo>
                  <a:pt x="360" y="257"/>
                </a:lnTo>
                <a:lnTo>
                  <a:pt x="368" y="184"/>
                </a:lnTo>
                <a:lnTo>
                  <a:pt x="377" y="120"/>
                </a:lnTo>
                <a:lnTo>
                  <a:pt x="390" y="64"/>
                </a:lnTo>
                <a:lnTo>
                  <a:pt x="398" y="25"/>
                </a:lnTo>
                <a:lnTo>
                  <a:pt x="407" y="4"/>
                </a:lnTo>
                <a:lnTo>
                  <a:pt x="416" y="0"/>
                </a:lnTo>
                <a:lnTo>
                  <a:pt x="424" y="12"/>
                </a:lnTo>
                <a:lnTo>
                  <a:pt x="433" y="34"/>
                </a:lnTo>
                <a:lnTo>
                  <a:pt x="446" y="64"/>
                </a:lnTo>
                <a:lnTo>
                  <a:pt x="454" y="102"/>
                </a:lnTo>
                <a:lnTo>
                  <a:pt x="463" y="141"/>
                </a:lnTo>
                <a:lnTo>
                  <a:pt x="471" y="184"/>
                </a:lnTo>
                <a:lnTo>
                  <a:pt x="480" y="240"/>
                </a:lnTo>
                <a:lnTo>
                  <a:pt x="493" y="295"/>
                </a:lnTo>
                <a:lnTo>
                  <a:pt x="501" y="360"/>
                </a:lnTo>
                <a:lnTo>
                  <a:pt x="510" y="420"/>
                </a:lnTo>
                <a:lnTo>
                  <a:pt x="518" y="480"/>
                </a:lnTo>
                <a:lnTo>
                  <a:pt x="527" y="531"/>
                </a:lnTo>
                <a:lnTo>
                  <a:pt x="536" y="578"/>
                </a:lnTo>
                <a:lnTo>
                  <a:pt x="548" y="621"/>
                </a:lnTo>
                <a:lnTo>
                  <a:pt x="557" y="668"/>
                </a:lnTo>
                <a:lnTo>
                  <a:pt x="566" y="715"/>
                </a:lnTo>
                <a:lnTo>
                  <a:pt x="574" y="762"/>
                </a:lnTo>
                <a:lnTo>
                  <a:pt x="583" y="810"/>
                </a:lnTo>
                <a:lnTo>
                  <a:pt x="591" y="852"/>
                </a:lnTo>
                <a:lnTo>
                  <a:pt x="604" y="895"/>
                </a:lnTo>
                <a:lnTo>
                  <a:pt x="613" y="942"/>
                </a:lnTo>
                <a:lnTo>
                  <a:pt x="621" y="985"/>
                </a:lnTo>
                <a:lnTo>
                  <a:pt x="630" y="1024"/>
                </a:lnTo>
                <a:lnTo>
                  <a:pt x="638" y="1062"/>
                </a:lnTo>
                <a:lnTo>
                  <a:pt x="647" y="1097"/>
                </a:lnTo>
                <a:lnTo>
                  <a:pt x="660" y="1127"/>
                </a:lnTo>
                <a:lnTo>
                  <a:pt x="668" y="1148"/>
                </a:lnTo>
                <a:lnTo>
                  <a:pt x="677" y="1170"/>
                </a:lnTo>
                <a:lnTo>
                  <a:pt x="686" y="1191"/>
                </a:lnTo>
                <a:lnTo>
                  <a:pt x="694" y="1208"/>
                </a:lnTo>
                <a:lnTo>
                  <a:pt x="703" y="1225"/>
                </a:lnTo>
                <a:lnTo>
                  <a:pt x="716" y="1238"/>
                </a:lnTo>
                <a:lnTo>
                  <a:pt x="724" y="1255"/>
                </a:lnTo>
                <a:lnTo>
                  <a:pt x="733" y="1264"/>
                </a:lnTo>
                <a:lnTo>
                  <a:pt x="741" y="1272"/>
                </a:lnTo>
                <a:lnTo>
                  <a:pt x="750" y="1277"/>
                </a:lnTo>
                <a:lnTo>
                  <a:pt x="758" y="1277"/>
                </a:lnTo>
                <a:lnTo>
                  <a:pt x="771" y="1281"/>
                </a:lnTo>
                <a:lnTo>
                  <a:pt x="780" y="1281"/>
                </a:lnTo>
                <a:lnTo>
                  <a:pt x="788" y="1285"/>
                </a:lnTo>
                <a:lnTo>
                  <a:pt x="797" y="1285"/>
                </a:lnTo>
                <a:lnTo>
                  <a:pt x="806" y="1290"/>
                </a:lnTo>
                <a:lnTo>
                  <a:pt x="814" y="1290"/>
                </a:lnTo>
                <a:lnTo>
                  <a:pt x="827" y="1290"/>
                </a:lnTo>
                <a:lnTo>
                  <a:pt x="836" y="1290"/>
                </a:lnTo>
                <a:lnTo>
                  <a:pt x="844" y="1290"/>
                </a:lnTo>
                <a:lnTo>
                  <a:pt x="853" y="1290"/>
                </a:lnTo>
                <a:lnTo>
                  <a:pt x="861" y="1290"/>
                </a:lnTo>
                <a:lnTo>
                  <a:pt x="870" y="1290"/>
                </a:lnTo>
                <a:lnTo>
                  <a:pt x="883" y="1290"/>
                </a:lnTo>
                <a:lnTo>
                  <a:pt x="891" y="1290"/>
                </a:lnTo>
                <a:lnTo>
                  <a:pt x="900" y="1290"/>
                </a:lnTo>
                <a:lnTo>
                  <a:pt x="908" y="1290"/>
                </a:lnTo>
                <a:lnTo>
                  <a:pt x="917" y="1290"/>
                </a:lnTo>
                <a:lnTo>
                  <a:pt x="930" y="1290"/>
                </a:lnTo>
                <a:lnTo>
                  <a:pt x="938" y="1290"/>
                </a:lnTo>
                <a:lnTo>
                  <a:pt x="947" y="1290"/>
                </a:lnTo>
                <a:lnTo>
                  <a:pt x="956" y="1290"/>
                </a:lnTo>
                <a:lnTo>
                  <a:pt x="964" y="1290"/>
                </a:lnTo>
                <a:lnTo>
                  <a:pt x="973" y="1290"/>
                </a:lnTo>
                <a:lnTo>
                  <a:pt x="986" y="1290"/>
                </a:lnTo>
                <a:lnTo>
                  <a:pt x="994" y="1290"/>
                </a:lnTo>
                <a:lnTo>
                  <a:pt x="1003" y="1290"/>
                </a:lnTo>
                <a:lnTo>
                  <a:pt x="1011" y="1285"/>
                </a:lnTo>
                <a:lnTo>
                  <a:pt x="1020" y="1285"/>
                </a:lnTo>
                <a:lnTo>
                  <a:pt x="1028" y="1285"/>
                </a:lnTo>
                <a:lnTo>
                  <a:pt x="1041" y="1290"/>
                </a:lnTo>
                <a:lnTo>
                  <a:pt x="1050" y="1290"/>
                </a:lnTo>
                <a:lnTo>
                  <a:pt x="1058" y="1290"/>
                </a:lnTo>
                <a:lnTo>
                  <a:pt x="1067" y="1290"/>
                </a:lnTo>
                <a:lnTo>
                  <a:pt x="1076" y="1290"/>
                </a:lnTo>
                <a:lnTo>
                  <a:pt x="1084" y="1290"/>
                </a:lnTo>
                <a:lnTo>
                  <a:pt x="1097" y="1290"/>
                </a:lnTo>
                <a:lnTo>
                  <a:pt x="1106" y="1290"/>
                </a:lnTo>
                <a:lnTo>
                  <a:pt x="1114" y="1290"/>
                </a:lnTo>
                <a:lnTo>
                  <a:pt x="1123" y="1290"/>
                </a:lnTo>
                <a:lnTo>
                  <a:pt x="1131" y="1290"/>
                </a:lnTo>
                <a:lnTo>
                  <a:pt x="1140" y="1290"/>
                </a:lnTo>
                <a:lnTo>
                  <a:pt x="1153" y="1290"/>
                </a:lnTo>
                <a:lnTo>
                  <a:pt x="1161" y="1290"/>
                </a:lnTo>
                <a:lnTo>
                  <a:pt x="1170" y="1290"/>
                </a:lnTo>
                <a:lnTo>
                  <a:pt x="1178" y="1290"/>
                </a:lnTo>
              </a:path>
            </a:pathLst>
          </a:custGeom>
          <a:noFill/>
          <a:ln w="19050">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19528" name="Freeform 78">
            <a:extLst>
              <a:ext uri="{FF2B5EF4-FFF2-40B4-BE49-F238E27FC236}">
                <a16:creationId xmlns:a16="http://schemas.microsoft.com/office/drawing/2014/main" id="{90418990-81FD-4E5B-8508-9FA34B30F4F2}"/>
              </a:ext>
            </a:extLst>
          </p:cNvPr>
          <p:cNvSpPr>
            <a:spLocks/>
          </p:cNvSpPr>
          <p:nvPr/>
        </p:nvSpPr>
        <p:spPr bwMode="auto">
          <a:xfrm>
            <a:off x="6405563" y="2843213"/>
            <a:ext cx="1062037" cy="1587"/>
          </a:xfrm>
          <a:custGeom>
            <a:avLst/>
            <a:gdLst>
              <a:gd name="T0" fmla="*/ 9 w 669"/>
              <a:gd name="T1" fmla="*/ 0 h 1588"/>
              <a:gd name="T2" fmla="*/ 30 w 669"/>
              <a:gd name="T3" fmla="*/ 0 h 1588"/>
              <a:gd name="T4" fmla="*/ 48 w 669"/>
              <a:gd name="T5" fmla="*/ 0 h 1588"/>
              <a:gd name="T6" fmla="*/ 65 w 669"/>
              <a:gd name="T7" fmla="*/ 0 h 1588"/>
              <a:gd name="T8" fmla="*/ 86 w 669"/>
              <a:gd name="T9" fmla="*/ 0 h 1588"/>
              <a:gd name="T10" fmla="*/ 103 w 669"/>
              <a:gd name="T11" fmla="*/ 0 h 1588"/>
              <a:gd name="T12" fmla="*/ 120 w 669"/>
              <a:gd name="T13" fmla="*/ 0 h 1588"/>
              <a:gd name="T14" fmla="*/ 142 w 669"/>
              <a:gd name="T15" fmla="*/ 0 h 1588"/>
              <a:gd name="T16" fmla="*/ 159 w 669"/>
              <a:gd name="T17" fmla="*/ 0 h 1588"/>
              <a:gd name="T18" fmla="*/ 176 w 669"/>
              <a:gd name="T19" fmla="*/ 0 h 1588"/>
              <a:gd name="T20" fmla="*/ 198 w 669"/>
              <a:gd name="T21" fmla="*/ 0 h 1588"/>
              <a:gd name="T22" fmla="*/ 215 w 669"/>
              <a:gd name="T23" fmla="*/ 0 h 1588"/>
              <a:gd name="T24" fmla="*/ 232 w 669"/>
              <a:gd name="T25" fmla="*/ 0 h 1588"/>
              <a:gd name="T26" fmla="*/ 253 w 669"/>
              <a:gd name="T27" fmla="*/ 0 h 1588"/>
              <a:gd name="T28" fmla="*/ 270 w 669"/>
              <a:gd name="T29" fmla="*/ 0 h 1588"/>
              <a:gd name="T30" fmla="*/ 288 w 669"/>
              <a:gd name="T31" fmla="*/ 0 h 1588"/>
              <a:gd name="T32" fmla="*/ 309 w 669"/>
              <a:gd name="T33" fmla="*/ 0 h 1588"/>
              <a:gd name="T34" fmla="*/ 326 w 669"/>
              <a:gd name="T35" fmla="*/ 0 h 1588"/>
              <a:gd name="T36" fmla="*/ 343 w 669"/>
              <a:gd name="T37" fmla="*/ 0 h 1588"/>
              <a:gd name="T38" fmla="*/ 365 w 669"/>
              <a:gd name="T39" fmla="*/ 0 h 1588"/>
              <a:gd name="T40" fmla="*/ 382 w 669"/>
              <a:gd name="T41" fmla="*/ 0 h 1588"/>
              <a:gd name="T42" fmla="*/ 399 w 669"/>
              <a:gd name="T43" fmla="*/ 0 h 1588"/>
              <a:gd name="T44" fmla="*/ 420 w 669"/>
              <a:gd name="T45" fmla="*/ 0 h 1588"/>
              <a:gd name="T46" fmla="*/ 438 w 669"/>
              <a:gd name="T47" fmla="*/ 0 h 1588"/>
              <a:gd name="T48" fmla="*/ 455 w 669"/>
              <a:gd name="T49" fmla="*/ 0 h 1588"/>
              <a:gd name="T50" fmla="*/ 476 w 669"/>
              <a:gd name="T51" fmla="*/ 0 h 1588"/>
              <a:gd name="T52" fmla="*/ 493 w 669"/>
              <a:gd name="T53" fmla="*/ 0 h 1588"/>
              <a:gd name="T54" fmla="*/ 510 w 669"/>
              <a:gd name="T55" fmla="*/ 0 h 1588"/>
              <a:gd name="T56" fmla="*/ 532 w 669"/>
              <a:gd name="T57" fmla="*/ 0 h 1588"/>
              <a:gd name="T58" fmla="*/ 549 w 669"/>
              <a:gd name="T59" fmla="*/ 0 h 1588"/>
              <a:gd name="T60" fmla="*/ 566 w 669"/>
              <a:gd name="T61" fmla="*/ 0 h 1588"/>
              <a:gd name="T62" fmla="*/ 588 w 669"/>
              <a:gd name="T63" fmla="*/ 0 h 1588"/>
              <a:gd name="T64" fmla="*/ 605 w 669"/>
              <a:gd name="T65" fmla="*/ 0 h 1588"/>
              <a:gd name="T66" fmla="*/ 622 w 669"/>
              <a:gd name="T67" fmla="*/ 0 h 1588"/>
              <a:gd name="T68" fmla="*/ 643 w 669"/>
              <a:gd name="T69" fmla="*/ 0 h 1588"/>
              <a:gd name="T70" fmla="*/ 660 w 669"/>
              <a:gd name="T71" fmla="*/ 0 h 1588"/>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669"/>
              <a:gd name="T109" fmla="*/ 0 h 1588"/>
              <a:gd name="T110" fmla="*/ 669 w 669"/>
              <a:gd name="T111" fmla="*/ 1588 h 1588"/>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669" h="1588">
                <a:moveTo>
                  <a:pt x="0" y="0"/>
                </a:moveTo>
                <a:lnTo>
                  <a:pt x="9" y="0"/>
                </a:lnTo>
                <a:lnTo>
                  <a:pt x="18" y="0"/>
                </a:lnTo>
                <a:lnTo>
                  <a:pt x="30" y="0"/>
                </a:lnTo>
                <a:lnTo>
                  <a:pt x="39" y="0"/>
                </a:lnTo>
                <a:lnTo>
                  <a:pt x="48" y="0"/>
                </a:lnTo>
                <a:lnTo>
                  <a:pt x="56" y="0"/>
                </a:lnTo>
                <a:lnTo>
                  <a:pt x="65" y="0"/>
                </a:lnTo>
                <a:lnTo>
                  <a:pt x="73" y="0"/>
                </a:lnTo>
                <a:lnTo>
                  <a:pt x="86" y="0"/>
                </a:lnTo>
                <a:lnTo>
                  <a:pt x="95" y="0"/>
                </a:lnTo>
                <a:lnTo>
                  <a:pt x="103" y="0"/>
                </a:lnTo>
                <a:lnTo>
                  <a:pt x="112" y="0"/>
                </a:lnTo>
                <a:lnTo>
                  <a:pt x="120" y="0"/>
                </a:lnTo>
                <a:lnTo>
                  <a:pt x="129" y="0"/>
                </a:lnTo>
                <a:lnTo>
                  <a:pt x="142" y="0"/>
                </a:lnTo>
                <a:lnTo>
                  <a:pt x="150" y="0"/>
                </a:lnTo>
                <a:lnTo>
                  <a:pt x="159" y="0"/>
                </a:lnTo>
                <a:lnTo>
                  <a:pt x="168" y="0"/>
                </a:lnTo>
                <a:lnTo>
                  <a:pt x="176" y="0"/>
                </a:lnTo>
                <a:lnTo>
                  <a:pt x="185" y="0"/>
                </a:lnTo>
                <a:lnTo>
                  <a:pt x="198" y="0"/>
                </a:lnTo>
                <a:lnTo>
                  <a:pt x="206" y="0"/>
                </a:lnTo>
                <a:lnTo>
                  <a:pt x="215" y="0"/>
                </a:lnTo>
                <a:lnTo>
                  <a:pt x="223" y="0"/>
                </a:lnTo>
                <a:lnTo>
                  <a:pt x="232" y="0"/>
                </a:lnTo>
                <a:lnTo>
                  <a:pt x="245" y="0"/>
                </a:lnTo>
                <a:lnTo>
                  <a:pt x="253" y="0"/>
                </a:lnTo>
                <a:lnTo>
                  <a:pt x="262" y="0"/>
                </a:lnTo>
                <a:lnTo>
                  <a:pt x="270" y="0"/>
                </a:lnTo>
                <a:lnTo>
                  <a:pt x="279" y="0"/>
                </a:lnTo>
                <a:lnTo>
                  <a:pt x="288" y="0"/>
                </a:lnTo>
                <a:lnTo>
                  <a:pt x="300" y="0"/>
                </a:lnTo>
                <a:lnTo>
                  <a:pt x="309" y="0"/>
                </a:lnTo>
                <a:lnTo>
                  <a:pt x="318" y="0"/>
                </a:lnTo>
                <a:lnTo>
                  <a:pt x="326" y="0"/>
                </a:lnTo>
                <a:lnTo>
                  <a:pt x="335" y="0"/>
                </a:lnTo>
                <a:lnTo>
                  <a:pt x="343" y="0"/>
                </a:lnTo>
                <a:lnTo>
                  <a:pt x="356" y="0"/>
                </a:lnTo>
                <a:lnTo>
                  <a:pt x="365" y="0"/>
                </a:lnTo>
                <a:lnTo>
                  <a:pt x="373" y="0"/>
                </a:lnTo>
                <a:lnTo>
                  <a:pt x="382" y="0"/>
                </a:lnTo>
                <a:lnTo>
                  <a:pt x="390" y="0"/>
                </a:lnTo>
                <a:lnTo>
                  <a:pt x="399" y="0"/>
                </a:lnTo>
                <a:lnTo>
                  <a:pt x="412" y="0"/>
                </a:lnTo>
                <a:lnTo>
                  <a:pt x="420" y="0"/>
                </a:lnTo>
                <a:lnTo>
                  <a:pt x="429" y="0"/>
                </a:lnTo>
                <a:lnTo>
                  <a:pt x="438" y="0"/>
                </a:lnTo>
                <a:lnTo>
                  <a:pt x="446" y="0"/>
                </a:lnTo>
                <a:lnTo>
                  <a:pt x="455" y="0"/>
                </a:lnTo>
                <a:lnTo>
                  <a:pt x="468" y="0"/>
                </a:lnTo>
                <a:lnTo>
                  <a:pt x="476" y="0"/>
                </a:lnTo>
                <a:lnTo>
                  <a:pt x="485" y="0"/>
                </a:lnTo>
                <a:lnTo>
                  <a:pt x="493" y="0"/>
                </a:lnTo>
                <a:lnTo>
                  <a:pt x="502" y="0"/>
                </a:lnTo>
                <a:lnTo>
                  <a:pt x="510" y="0"/>
                </a:lnTo>
                <a:lnTo>
                  <a:pt x="523" y="0"/>
                </a:lnTo>
                <a:lnTo>
                  <a:pt x="532" y="0"/>
                </a:lnTo>
                <a:lnTo>
                  <a:pt x="540" y="0"/>
                </a:lnTo>
                <a:lnTo>
                  <a:pt x="549" y="0"/>
                </a:lnTo>
                <a:lnTo>
                  <a:pt x="558" y="0"/>
                </a:lnTo>
                <a:lnTo>
                  <a:pt x="566" y="0"/>
                </a:lnTo>
                <a:lnTo>
                  <a:pt x="579" y="0"/>
                </a:lnTo>
                <a:lnTo>
                  <a:pt x="588" y="0"/>
                </a:lnTo>
                <a:lnTo>
                  <a:pt x="596" y="0"/>
                </a:lnTo>
                <a:lnTo>
                  <a:pt x="605" y="0"/>
                </a:lnTo>
                <a:lnTo>
                  <a:pt x="613" y="0"/>
                </a:lnTo>
                <a:lnTo>
                  <a:pt x="622" y="0"/>
                </a:lnTo>
                <a:lnTo>
                  <a:pt x="635" y="0"/>
                </a:lnTo>
                <a:lnTo>
                  <a:pt x="643" y="0"/>
                </a:lnTo>
                <a:lnTo>
                  <a:pt x="652" y="0"/>
                </a:lnTo>
                <a:lnTo>
                  <a:pt x="660" y="0"/>
                </a:lnTo>
                <a:lnTo>
                  <a:pt x="669" y="0"/>
                </a:lnTo>
              </a:path>
            </a:pathLst>
          </a:custGeom>
          <a:noFill/>
          <a:ln w="0">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19529" name="Rectangle 84">
            <a:extLst>
              <a:ext uri="{FF2B5EF4-FFF2-40B4-BE49-F238E27FC236}">
                <a16:creationId xmlns:a16="http://schemas.microsoft.com/office/drawing/2014/main" id="{E9E878C2-51A9-4B4F-94FB-7B73C42CF299}"/>
              </a:ext>
            </a:extLst>
          </p:cNvPr>
          <p:cNvSpPr>
            <a:spLocks noChangeArrowheads="1"/>
          </p:cNvSpPr>
          <p:nvPr/>
        </p:nvSpPr>
        <p:spPr bwMode="auto">
          <a:xfrm>
            <a:off x="4718050" y="3735388"/>
            <a:ext cx="3128963" cy="2466975"/>
          </a:xfrm>
          <a:prstGeom prst="rect">
            <a:avLst/>
          </a:prstGeom>
          <a:noFill/>
          <a:ln w="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19530" name="Line 85">
            <a:extLst>
              <a:ext uri="{FF2B5EF4-FFF2-40B4-BE49-F238E27FC236}">
                <a16:creationId xmlns:a16="http://schemas.microsoft.com/office/drawing/2014/main" id="{133A6F8F-7B1A-456F-AE11-77F925A03A28}"/>
              </a:ext>
            </a:extLst>
          </p:cNvPr>
          <p:cNvSpPr>
            <a:spLocks noChangeShapeType="1"/>
          </p:cNvSpPr>
          <p:nvPr/>
        </p:nvSpPr>
        <p:spPr bwMode="auto">
          <a:xfrm>
            <a:off x="4718050" y="3735388"/>
            <a:ext cx="3128963"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31" name="Line 86">
            <a:extLst>
              <a:ext uri="{FF2B5EF4-FFF2-40B4-BE49-F238E27FC236}">
                <a16:creationId xmlns:a16="http://schemas.microsoft.com/office/drawing/2014/main" id="{77C51DAD-BAD2-42F3-9C00-A0B2044BC802}"/>
              </a:ext>
            </a:extLst>
          </p:cNvPr>
          <p:cNvSpPr>
            <a:spLocks noChangeShapeType="1"/>
          </p:cNvSpPr>
          <p:nvPr/>
        </p:nvSpPr>
        <p:spPr bwMode="auto">
          <a:xfrm>
            <a:off x="4718050" y="6202363"/>
            <a:ext cx="3128963"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32" name="Line 87">
            <a:extLst>
              <a:ext uri="{FF2B5EF4-FFF2-40B4-BE49-F238E27FC236}">
                <a16:creationId xmlns:a16="http://schemas.microsoft.com/office/drawing/2014/main" id="{9DF94C2E-D39C-4782-9323-B7278EDC43FB}"/>
              </a:ext>
            </a:extLst>
          </p:cNvPr>
          <p:cNvSpPr>
            <a:spLocks noChangeShapeType="1"/>
          </p:cNvSpPr>
          <p:nvPr/>
        </p:nvSpPr>
        <p:spPr bwMode="auto">
          <a:xfrm flipV="1">
            <a:off x="7847013" y="3735388"/>
            <a:ext cx="1587" cy="24669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33" name="Line 88">
            <a:extLst>
              <a:ext uri="{FF2B5EF4-FFF2-40B4-BE49-F238E27FC236}">
                <a16:creationId xmlns:a16="http://schemas.microsoft.com/office/drawing/2014/main" id="{CEAE0A96-EBAB-4529-A709-2635A7D6CBB2}"/>
              </a:ext>
            </a:extLst>
          </p:cNvPr>
          <p:cNvSpPr>
            <a:spLocks noChangeShapeType="1"/>
          </p:cNvSpPr>
          <p:nvPr/>
        </p:nvSpPr>
        <p:spPr bwMode="auto">
          <a:xfrm flipV="1">
            <a:off x="4718050" y="3735388"/>
            <a:ext cx="1588" cy="24669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34" name="Line 89">
            <a:extLst>
              <a:ext uri="{FF2B5EF4-FFF2-40B4-BE49-F238E27FC236}">
                <a16:creationId xmlns:a16="http://schemas.microsoft.com/office/drawing/2014/main" id="{2C147C94-6DF6-4EB6-A7D9-FDB810988AD0}"/>
              </a:ext>
            </a:extLst>
          </p:cNvPr>
          <p:cNvSpPr>
            <a:spLocks noChangeShapeType="1"/>
          </p:cNvSpPr>
          <p:nvPr/>
        </p:nvSpPr>
        <p:spPr bwMode="auto">
          <a:xfrm>
            <a:off x="4718050" y="6202363"/>
            <a:ext cx="3128963"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35" name="Line 90">
            <a:extLst>
              <a:ext uri="{FF2B5EF4-FFF2-40B4-BE49-F238E27FC236}">
                <a16:creationId xmlns:a16="http://schemas.microsoft.com/office/drawing/2014/main" id="{E426672D-F938-4097-9111-8C2E722D12C1}"/>
              </a:ext>
            </a:extLst>
          </p:cNvPr>
          <p:cNvSpPr>
            <a:spLocks noChangeShapeType="1"/>
          </p:cNvSpPr>
          <p:nvPr/>
        </p:nvSpPr>
        <p:spPr bwMode="auto">
          <a:xfrm flipV="1">
            <a:off x="4718050" y="3735388"/>
            <a:ext cx="1588" cy="24669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36" name="Line 91">
            <a:extLst>
              <a:ext uri="{FF2B5EF4-FFF2-40B4-BE49-F238E27FC236}">
                <a16:creationId xmlns:a16="http://schemas.microsoft.com/office/drawing/2014/main" id="{FBB1381B-7553-444D-A673-046A49310C7E}"/>
              </a:ext>
            </a:extLst>
          </p:cNvPr>
          <p:cNvSpPr>
            <a:spLocks noChangeShapeType="1"/>
          </p:cNvSpPr>
          <p:nvPr/>
        </p:nvSpPr>
        <p:spPr bwMode="auto">
          <a:xfrm flipV="1">
            <a:off x="4718050" y="6165850"/>
            <a:ext cx="1588" cy="365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37" name="Line 92">
            <a:extLst>
              <a:ext uri="{FF2B5EF4-FFF2-40B4-BE49-F238E27FC236}">
                <a16:creationId xmlns:a16="http://schemas.microsoft.com/office/drawing/2014/main" id="{24360363-F61F-4532-AC7C-1226E50E7620}"/>
              </a:ext>
            </a:extLst>
          </p:cNvPr>
          <p:cNvSpPr>
            <a:spLocks noChangeShapeType="1"/>
          </p:cNvSpPr>
          <p:nvPr/>
        </p:nvSpPr>
        <p:spPr bwMode="auto">
          <a:xfrm>
            <a:off x="4718050" y="3735388"/>
            <a:ext cx="1588" cy="301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38" name="Rectangle 93">
            <a:extLst>
              <a:ext uri="{FF2B5EF4-FFF2-40B4-BE49-F238E27FC236}">
                <a16:creationId xmlns:a16="http://schemas.microsoft.com/office/drawing/2014/main" id="{47990642-621B-4DFF-A27D-A754FC72EF00}"/>
              </a:ext>
            </a:extLst>
          </p:cNvPr>
          <p:cNvSpPr>
            <a:spLocks noChangeArrowheads="1"/>
          </p:cNvSpPr>
          <p:nvPr/>
        </p:nvSpPr>
        <p:spPr bwMode="auto">
          <a:xfrm>
            <a:off x="4695825" y="6224588"/>
            <a:ext cx="10160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700">
                <a:solidFill>
                  <a:srgbClr val="000000"/>
                </a:solidFill>
                <a:latin typeface="Helvetica" panose="020B0604020202020204" pitchFamily="34" charset="0"/>
              </a:rPr>
              <a:t>0</a:t>
            </a:r>
            <a:endParaRPr lang="en-US" altLang="en-US"/>
          </a:p>
        </p:txBody>
      </p:sp>
      <p:sp>
        <p:nvSpPr>
          <p:cNvPr id="19539" name="Line 94">
            <a:extLst>
              <a:ext uri="{FF2B5EF4-FFF2-40B4-BE49-F238E27FC236}">
                <a16:creationId xmlns:a16="http://schemas.microsoft.com/office/drawing/2014/main" id="{FC694628-20CA-412F-952E-7A334259922F}"/>
              </a:ext>
            </a:extLst>
          </p:cNvPr>
          <p:cNvSpPr>
            <a:spLocks noChangeShapeType="1"/>
          </p:cNvSpPr>
          <p:nvPr/>
        </p:nvSpPr>
        <p:spPr bwMode="auto">
          <a:xfrm flipV="1">
            <a:off x="5027613" y="6165850"/>
            <a:ext cx="1587" cy="365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40" name="Line 95">
            <a:extLst>
              <a:ext uri="{FF2B5EF4-FFF2-40B4-BE49-F238E27FC236}">
                <a16:creationId xmlns:a16="http://schemas.microsoft.com/office/drawing/2014/main" id="{DB4F1B98-C326-4B5F-92ED-62B1D25A2D6E}"/>
              </a:ext>
            </a:extLst>
          </p:cNvPr>
          <p:cNvSpPr>
            <a:spLocks noChangeShapeType="1"/>
          </p:cNvSpPr>
          <p:nvPr/>
        </p:nvSpPr>
        <p:spPr bwMode="auto">
          <a:xfrm>
            <a:off x="5027613" y="3735388"/>
            <a:ext cx="1587" cy="301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41" name="Rectangle 96">
            <a:extLst>
              <a:ext uri="{FF2B5EF4-FFF2-40B4-BE49-F238E27FC236}">
                <a16:creationId xmlns:a16="http://schemas.microsoft.com/office/drawing/2014/main" id="{2EBFF527-9B63-4832-8DFD-6E1FB80086BB}"/>
              </a:ext>
            </a:extLst>
          </p:cNvPr>
          <p:cNvSpPr>
            <a:spLocks noChangeArrowheads="1"/>
          </p:cNvSpPr>
          <p:nvPr/>
        </p:nvSpPr>
        <p:spPr bwMode="auto">
          <a:xfrm>
            <a:off x="5005388" y="6224588"/>
            <a:ext cx="10160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700">
                <a:solidFill>
                  <a:srgbClr val="000000"/>
                </a:solidFill>
                <a:latin typeface="Helvetica" panose="020B0604020202020204" pitchFamily="34" charset="0"/>
              </a:rPr>
              <a:t>2</a:t>
            </a:r>
            <a:endParaRPr lang="en-US" altLang="en-US"/>
          </a:p>
        </p:txBody>
      </p:sp>
      <p:sp>
        <p:nvSpPr>
          <p:cNvPr id="19542" name="Line 97">
            <a:extLst>
              <a:ext uri="{FF2B5EF4-FFF2-40B4-BE49-F238E27FC236}">
                <a16:creationId xmlns:a16="http://schemas.microsoft.com/office/drawing/2014/main" id="{7AF4B99F-B396-4224-B196-0FBBEC2507E6}"/>
              </a:ext>
            </a:extLst>
          </p:cNvPr>
          <p:cNvSpPr>
            <a:spLocks noChangeShapeType="1"/>
          </p:cNvSpPr>
          <p:nvPr/>
        </p:nvSpPr>
        <p:spPr bwMode="auto">
          <a:xfrm flipV="1">
            <a:off x="5337175" y="6165850"/>
            <a:ext cx="1588" cy="365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43" name="Line 98">
            <a:extLst>
              <a:ext uri="{FF2B5EF4-FFF2-40B4-BE49-F238E27FC236}">
                <a16:creationId xmlns:a16="http://schemas.microsoft.com/office/drawing/2014/main" id="{599E2853-DFA9-42AB-B9BD-D97A68A36448}"/>
              </a:ext>
            </a:extLst>
          </p:cNvPr>
          <p:cNvSpPr>
            <a:spLocks noChangeShapeType="1"/>
          </p:cNvSpPr>
          <p:nvPr/>
        </p:nvSpPr>
        <p:spPr bwMode="auto">
          <a:xfrm>
            <a:off x="5337175" y="3735388"/>
            <a:ext cx="1588" cy="301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44" name="Rectangle 99">
            <a:extLst>
              <a:ext uri="{FF2B5EF4-FFF2-40B4-BE49-F238E27FC236}">
                <a16:creationId xmlns:a16="http://schemas.microsoft.com/office/drawing/2014/main" id="{C534FA80-A679-4DF5-9826-41513DCFAF55}"/>
              </a:ext>
            </a:extLst>
          </p:cNvPr>
          <p:cNvSpPr>
            <a:spLocks noChangeArrowheads="1"/>
          </p:cNvSpPr>
          <p:nvPr/>
        </p:nvSpPr>
        <p:spPr bwMode="auto">
          <a:xfrm>
            <a:off x="5316538" y="6224588"/>
            <a:ext cx="10160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700">
                <a:solidFill>
                  <a:srgbClr val="000000"/>
                </a:solidFill>
                <a:latin typeface="Helvetica" panose="020B0604020202020204" pitchFamily="34" charset="0"/>
              </a:rPr>
              <a:t>4</a:t>
            </a:r>
            <a:endParaRPr lang="en-US" altLang="en-US"/>
          </a:p>
        </p:txBody>
      </p:sp>
      <p:sp>
        <p:nvSpPr>
          <p:cNvPr id="19545" name="Line 100">
            <a:extLst>
              <a:ext uri="{FF2B5EF4-FFF2-40B4-BE49-F238E27FC236}">
                <a16:creationId xmlns:a16="http://schemas.microsoft.com/office/drawing/2014/main" id="{04AEE3E7-E5B7-4F75-AC4C-8872FD838F8C}"/>
              </a:ext>
            </a:extLst>
          </p:cNvPr>
          <p:cNvSpPr>
            <a:spLocks noChangeShapeType="1"/>
          </p:cNvSpPr>
          <p:nvPr/>
        </p:nvSpPr>
        <p:spPr bwMode="auto">
          <a:xfrm flipV="1">
            <a:off x="5654675" y="6165850"/>
            <a:ext cx="1588" cy="365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46" name="Line 101">
            <a:extLst>
              <a:ext uri="{FF2B5EF4-FFF2-40B4-BE49-F238E27FC236}">
                <a16:creationId xmlns:a16="http://schemas.microsoft.com/office/drawing/2014/main" id="{0C2F6809-F284-4CDB-B877-D05F0F194D27}"/>
              </a:ext>
            </a:extLst>
          </p:cNvPr>
          <p:cNvSpPr>
            <a:spLocks noChangeShapeType="1"/>
          </p:cNvSpPr>
          <p:nvPr/>
        </p:nvSpPr>
        <p:spPr bwMode="auto">
          <a:xfrm>
            <a:off x="5654675" y="3735388"/>
            <a:ext cx="1588" cy="301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47" name="Rectangle 102">
            <a:extLst>
              <a:ext uri="{FF2B5EF4-FFF2-40B4-BE49-F238E27FC236}">
                <a16:creationId xmlns:a16="http://schemas.microsoft.com/office/drawing/2014/main" id="{5B85E630-42BB-4386-A1E4-7C6941A170CD}"/>
              </a:ext>
            </a:extLst>
          </p:cNvPr>
          <p:cNvSpPr>
            <a:spLocks noChangeArrowheads="1"/>
          </p:cNvSpPr>
          <p:nvPr/>
        </p:nvSpPr>
        <p:spPr bwMode="auto">
          <a:xfrm>
            <a:off x="5634038" y="6224588"/>
            <a:ext cx="10160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700">
                <a:solidFill>
                  <a:srgbClr val="000000"/>
                </a:solidFill>
                <a:latin typeface="Helvetica" panose="020B0604020202020204" pitchFamily="34" charset="0"/>
              </a:rPr>
              <a:t>6</a:t>
            </a:r>
            <a:endParaRPr lang="en-US" altLang="en-US"/>
          </a:p>
        </p:txBody>
      </p:sp>
      <p:sp>
        <p:nvSpPr>
          <p:cNvPr id="19548" name="Line 103">
            <a:extLst>
              <a:ext uri="{FF2B5EF4-FFF2-40B4-BE49-F238E27FC236}">
                <a16:creationId xmlns:a16="http://schemas.microsoft.com/office/drawing/2014/main" id="{9F9E5DCC-7CCD-45CF-9ED1-938D589FCCAC}"/>
              </a:ext>
            </a:extLst>
          </p:cNvPr>
          <p:cNvSpPr>
            <a:spLocks noChangeShapeType="1"/>
          </p:cNvSpPr>
          <p:nvPr/>
        </p:nvSpPr>
        <p:spPr bwMode="auto">
          <a:xfrm flipV="1">
            <a:off x="5965825" y="6165850"/>
            <a:ext cx="1588" cy="365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49" name="Line 104">
            <a:extLst>
              <a:ext uri="{FF2B5EF4-FFF2-40B4-BE49-F238E27FC236}">
                <a16:creationId xmlns:a16="http://schemas.microsoft.com/office/drawing/2014/main" id="{7C29A27F-0559-470B-95D0-C0AB3117A1B0}"/>
              </a:ext>
            </a:extLst>
          </p:cNvPr>
          <p:cNvSpPr>
            <a:spLocks noChangeShapeType="1"/>
          </p:cNvSpPr>
          <p:nvPr/>
        </p:nvSpPr>
        <p:spPr bwMode="auto">
          <a:xfrm>
            <a:off x="5965825" y="3735388"/>
            <a:ext cx="1588" cy="301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50" name="Rectangle 105">
            <a:extLst>
              <a:ext uri="{FF2B5EF4-FFF2-40B4-BE49-F238E27FC236}">
                <a16:creationId xmlns:a16="http://schemas.microsoft.com/office/drawing/2014/main" id="{048C6690-CB8C-4F02-9890-6CE94D13D851}"/>
              </a:ext>
            </a:extLst>
          </p:cNvPr>
          <p:cNvSpPr>
            <a:spLocks noChangeArrowheads="1"/>
          </p:cNvSpPr>
          <p:nvPr/>
        </p:nvSpPr>
        <p:spPr bwMode="auto">
          <a:xfrm>
            <a:off x="5943600" y="6224588"/>
            <a:ext cx="10160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700">
                <a:solidFill>
                  <a:srgbClr val="000000"/>
                </a:solidFill>
                <a:latin typeface="Helvetica" panose="020B0604020202020204" pitchFamily="34" charset="0"/>
              </a:rPr>
              <a:t>8</a:t>
            </a:r>
            <a:endParaRPr lang="en-US" altLang="en-US"/>
          </a:p>
        </p:txBody>
      </p:sp>
      <p:sp>
        <p:nvSpPr>
          <p:cNvPr id="19551" name="Line 106">
            <a:extLst>
              <a:ext uri="{FF2B5EF4-FFF2-40B4-BE49-F238E27FC236}">
                <a16:creationId xmlns:a16="http://schemas.microsoft.com/office/drawing/2014/main" id="{2A4550D6-5879-4BF0-A724-8708440B16BE}"/>
              </a:ext>
            </a:extLst>
          </p:cNvPr>
          <p:cNvSpPr>
            <a:spLocks noChangeShapeType="1"/>
          </p:cNvSpPr>
          <p:nvPr/>
        </p:nvSpPr>
        <p:spPr bwMode="auto">
          <a:xfrm flipV="1">
            <a:off x="6281738" y="6165850"/>
            <a:ext cx="1587" cy="365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52" name="Line 107">
            <a:extLst>
              <a:ext uri="{FF2B5EF4-FFF2-40B4-BE49-F238E27FC236}">
                <a16:creationId xmlns:a16="http://schemas.microsoft.com/office/drawing/2014/main" id="{A8D10C4D-D643-4AC7-B34D-6AA9E8AAFF9A}"/>
              </a:ext>
            </a:extLst>
          </p:cNvPr>
          <p:cNvSpPr>
            <a:spLocks noChangeShapeType="1"/>
          </p:cNvSpPr>
          <p:nvPr/>
        </p:nvSpPr>
        <p:spPr bwMode="auto">
          <a:xfrm>
            <a:off x="6281738" y="3735388"/>
            <a:ext cx="1587" cy="301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53" name="Rectangle 108">
            <a:extLst>
              <a:ext uri="{FF2B5EF4-FFF2-40B4-BE49-F238E27FC236}">
                <a16:creationId xmlns:a16="http://schemas.microsoft.com/office/drawing/2014/main" id="{0FD610F2-33A3-4820-9B91-AB757289F3B4}"/>
              </a:ext>
            </a:extLst>
          </p:cNvPr>
          <p:cNvSpPr>
            <a:spLocks noChangeArrowheads="1"/>
          </p:cNvSpPr>
          <p:nvPr/>
        </p:nvSpPr>
        <p:spPr bwMode="auto">
          <a:xfrm>
            <a:off x="6232525" y="6224588"/>
            <a:ext cx="15875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700">
                <a:solidFill>
                  <a:srgbClr val="000000"/>
                </a:solidFill>
                <a:latin typeface="Helvetica" panose="020B0604020202020204" pitchFamily="34" charset="0"/>
              </a:rPr>
              <a:t>10</a:t>
            </a:r>
            <a:endParaRPr lang="en-US" altLang="en-US"/>
          </a:p>
        </p:txBody>
      </p:sp>
      <p:sp>
        <p:nvSpPr>
          <p:cNvPr id="19554" name="Line 109">
            <a:extLst>
              <a:ext uri="{FF2B5EF4-FFF2-40B4-BE49-F238E27FC236}">
                <a16:creationId xmlns:a16="http://schemas.microsoft.com/office/drawing/2014/main" id="{8BAB1AEB-52CC-4645-8605-F174ED2D5247}"/>
              </a:ext>
            </a:extLst>
          </p:cNvPr>
          <p:cNvSpPr>
            <a:spLocks noChangeShapeType="1"/>
          </p:cNvSpPr>
          <p:nvPr/>
        </p:nvSpPr>
        <p:spPr bwMode="auto">
          <a:xfrm flipV="1">
            <a:off x="6592888" y="6165850"/>
            <a:ext cx="1587" cy="365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55" name="Line 110">
            <a:extLst>
              <a:ext uri="{FF2B5EF4-FFF2-40B4-BE49-F238E27FC236}">
                <a16:creationId xmlns:a16="http://schemas.microsoft.com/office/drawing/2014/main" id="{4A84CC01-BC14-478A-A237-8E8FFBD5D56C}"/>
              </a:ext>
            </a:extLst>
          </p:cNvPr>
          <p:cNvSpPr>
            <a:spLocks noChangeShapeType="1"/>
          </p:cNvSpPr>
          <p:nvPr/>
        </p:nvSpPr>
        <p:spPr bwMode="auto">
          <a:xfrm>
            <a:off x="6592888" y="3735388"/>
            <a:ext cx="1587" cy="301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56" name="Rectangle 111">
            <a:extLst>
              <a:ext uri="{FF2B5EF4-FFF2-40B4-BE49-F238E27FC236}">
                <a16:creationId xmlns:a16="http://schemas.microsoft.com/office/drawing/2014/main" id="{A93AB9EE-1BE0-4FB3-8CB6-AC25FAC4788F}"/>
              </a:ext>
            </a:extLst>
          </p:cNvPr>
          <p:cNvSpPr>
            <a:spLocks noChangeArrowheads="1"/>
          </p:cNvSpPr>
          <p:nvPr/>
        </p:nvSpPr>
        <p:spPr bwMode="auto">
          <a:xfrm>
            <a:off x="6542088" y="6224588"/>
            <a:ext cx="15875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700">
                <a:solidFill>
                  <a:srgbClr val="000000"/>
                </a:solidFill>
                <a:latin typeface="Helvetica" panose="020B0604020202020204" pitchFamily="34" charset="0"/>
              </a:rPr>
              <a:t>12</a:t>
            </a:r>
            <a:endParaRPr lang="en-US" altLang="en-US"/>
          </a:p>
        </p:txBody>
      </p:sp>
      <p:sp>
        <p:nvSpPr>
          <p:cNvPr id="19557" name="Line 112">
            <a:extLst>
              <a:ext uri="{FF2B5EF4-FFF2-40B4-BE49-F238E27FC236}">
                <a16:creationId xmlns:a16="http://schemas.microsoft.com/office/drawing/2014/main" id="{96DAE1EB-3CB7-4B11-B1EA-441AF373DD07}"/>
              </a:ext>
            </a:extLst>
          </p:cNvPr>
          <p:cNvSpPr>
            <a:spLocks noChangeShapeType="1"/>
          </p:cNvSpPr>
          <p:nvPr/>
        </p:nvSpPr>
        <p:spPr bwMode="auto">
          <a:xfrm flipV="1">
            <a:off x="6902450" y="6165850"/>
            <a:ext cx="1588" cy="365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58" name="Line 113">
            <a:extLst>
              <a:ext uri="{FF2B5EF4-FFF2-40B4-BE49-F238E27FC236}">
                <a16:creationId xmlns:a16="http://schemas.microsoft.com/office/drawing/2014/main" id="{11357EE3-6F43-4B3E-9F53-283D05E8EDC7}"/>
              </a:ext>
            </a:extLst>
          </p:cNvPr>
          <p:cNvSpPr>
            <a:spLocks noChangeShapeType="1"/>
          </p:cNvSpPr>
          <p:nvPr/>
        </p:nvSpPr>
        <p:spPr bwMode="auto">
          <a:xfrm>
            <a:off x="6902450" y="3735388"/>
            <a:ext cx="1588" cy="301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59" name="Rectangle 114">
            <a:extLst>
              <a:ext uri="{FF2B5EF4-FFF2-40B4-BE49-F238E27FC236}">
                <a16:creationId xmlns:a16="http://schemas.microsoft.com/office/drawing/2014/main" id="{F1514FE4-2C81-4742-8FBF-0988358BEBA5}"/>
              </a:ext>
            </a:extLst>
          </p:cNvPr>
          <p:cNvSpPr>
            <a:spLocks noChangeArrowheads="1"/>
          </p:cNvSpPr>
          <p:nvPr/>
        </p:nvSpPr>
        <p:spPr bwMode="auto">
          <a:xfrm>
            <a:off x="6851650" y="6224588"/>
            <a:ext cx="15875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700">
                <a:solidFill>
                  <a:srgbClr val="000000"/>
                </a:solidFill>
                <a:latin typeface="Helvetica" panose="020B0604020202020204" pitchFamily="34" charset="0"/>
              </a:rPr>
              <a:t>14</a:t>
            </a:r>
            <a:endParaRPr lang="en-US" altLang="en-US"/>
          </a:p>
        </p:txBody>
      </p:sp>
      <p:sp>
        <p:nvSpPr>
          <p:cNvPr id="19560" name="Line 115">
            <a:extLst>
              <a:ext uri="{FF2B5EF4-FFF2-40B4-BE49-F238E27FC236}">
                <a16:creationId xmlns:a16="http://schemas.microsoft.com/office/drawing/2014/main" id="{49426352-E362-4AD2-A7F6-5B776F189866}"/>
              </a:ext>
            </a:extLst>
          </p:cNvPr>
          <p:cNvSpPr>
            <a:spLocks noChangeShapeType="1"/>
          </p:cNvSpPr>
          <p:nvPr/>
        </p:nvSpPr>
        <p:spPr bwMode="auto">
          <a:xfrm flipV="1">
            <a:off x="7219950" y="6165850"/>
            <a:ext cx="1588" cy="365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61" name="Line 116">
            <a:extLst>
              <a:ext uri="{FF2B5EF4-FFF2-40B4-BE49-F238E27FC236}">
                <a16:creationId xmlns:a16="http://schemas.microsoft.com/office/drawing/2014/main" id="{6710A0F6-B909-4964-B301-0113F7322C1E}"/>
              </a:ext>
            </a:extLst>
          </p:cNvPr>
          <p:cNvSpPr>
            <a:spLocks noChangeShapeType="1"/>
          </p:cNvSpPr>
          <p:nvPr/>
        </p:nvSpPr>
        <p:spPr bwMode="auto">
          <a:xfrm>
            <a:off x="7219950" y="3735388"/>
            <a:ext cx="1588" cy="301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62" name="Rectangle 117">
            <a:extLst>
              <a:ext uri="{FF2B5EF4-FFF2-40B4-BE49-F238E27FC236}">
                <a16:creationId xmlns:a16="http://schemas.microsoft.com/office/drawing/2014/main" id="{A1713494-DBCA-4591-B4B1-76FAE63336B6}"/>
              </a:ext>
            </a:extLst>
          </p:cNvPr>
          <p:cNvSpPr>
            <a:spLocks noChangeArrowheads="1"/>
          </p:cNvSpPr>
          <p:nvPr/>
        </p:nvSpPr>
        <p:spPr bwMode="auto">
          <a:xfrm>
            <a:off x="7169150" y="6224588"/>
            <a:ext cx="15875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700">
                <a:solidFill>
                  <a:srgbClr val="000000"/>
                </a:solidFill>
                <a:latin typeface="Helvetica" panose="020B0604020202020204" pitchFamily="34" charset="0"/>
              </a:rPr>
              <a:t>16</a:t>
            </a:r>
            <a:endParaRPr lang="en-US" altLang="en-US"/>
          </a:p>
        </p:txBody>
      </p:sp>
      <p:sp>
        <p:nvSpPr>
          <p:cNvPr id="19563" name="Line 118">
            <a:extLst>
              <a:ext uri="{FF2B5EF4-FFF2-40B4-BE49-F238E27FC236}">
                <a16:creationId xmlns:a16="http://schemas.microsoft.com/office/drawing/2014/main" id="{D34D5587-17AE-4F63-8691-089E2F9C3C8D}"/>
              </a:ext>
            </a:extLst>
          </p:cNvPr>
          <p:cNvSpPr>
            <a:spLocks noChangeShapeType="1"/>
          </p:cNvSpPr>
          <p:nvPr/>
        </p:nvSpPr>
        <p:spPr bwMode="auto">
          <a:xfrm flipV="1">
            <a:off x="7529513" y="6165850"/>
            <a:ext cx="1587" cy="365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64" name="Line 119">
            <a:extLst>
              <a:ext uri="{FF2B5EF4-FFF2-40B4-BE49-F238E27FC236}">
                <a16:creationId xmlns:a16="http://schemas.microsoft.com/office/drawing/2014/main" id="{72785B4D-AC88-4B4D-BCC5-CF2233DB3DE1}"/>
              </a:ext>
            </a:extLst>
          </p:cNvPr>
          <p:cNvSpPr>
            <a:spLocks noChangeShapeType="1"/>
          </p:cNvSpPr>
          <p:nvPr/>
        </p:nvSpPr>
        <p:spPr bwMode="auto">
          <a:xfrm>
            <a:off x="7529513" y="3735388"/>
            <a:ext cx="1587" cy="301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65" name="Rectangle 120">
            <a:extLst>
              <a:ext uri="{FF2B5EF4-FFF2-40B4-BE49-F238E27FC236}">
                <a16:creationId xmlns:a16="http://schemas.microsoft.com/office/drawing/2014/main" id="{BFFAF571-6A3A-41FD-8CC9-CBF1DF1E84C7}"/>
              </a:ext>
            </a:extLst>
          </p:cNvPr>
          <p:cNvSpPr>
            <a:spLocks noChangeArrowheads="1"/>
          </p:cNvSpPr>
          <p:nvPr/>
        </p:nvSpPr>
        <p:spPr bwMode="auto">
          <a:xfrm>
            <a:off x="7480300" y="6224588"/>
            <a:ext cx="15875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700">
                <a:solidFill>
                  <a:srgbClr val="000000"/>
                </a:solidFill>
                <a:latin typeface="Helvetica" panose="020B0604020202020204" pitchFamily="34" charset="0"/>
              </a:rPr>
              <a:t>18</a:t>
            </a:r>
            <a:endParaRPr lang="en-US" altLang="en-US"/>
          </a:p>
        </p:txBody>
      </p:sp>
      <p:sp>
        <p:nvSpPr>
          <p:cNvPr id="19566" name="Line 121">
            <a:extLst>
              <a:ext uri="{FF2B5EF4-FFF2-40B4-BE49-F238E27FC236}">
                <a16:creationId xmlns:a16="http://schemas.microsoft.com/office/drawing/2014/main" id="{7FC948F7-D099-4B7C-ADD8-632AD3E7BD02}"/>
              </a:ext>
            </a:extLst>
          </p:cNvPr>
          <p:cNvSpPr>
            <a:spLocks noChangeShapeType="1"/>
          </p:cNvSpPr>
          <p:nvPr/>
        </p:nvSpPr>
        <p:spPr bwMode="auto">
          <a:xfrm flipV="1">
            <a:off x="7847013" y="6165850"/>
            <a:ext cx="1587" cy="365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67" name="Line 122">
            <a:extLst>
              <a:ext uri="{FF2B5EF4-FFF2-40B4-BE49-F238E27FC236}">
                <a16:creationId xmlns:a16="http://schemas.microsoft.com/office/drawing/2014/main" id="{A0CFC9DB-43BE-4FB4-9D94-524BCEDA18BC}"/>
              </a:ext>
            </a:extLst>
          </p:cNvPr>
          <p:cNvSpPr>
            <a:spLocks noChangeShapeType="1"/>
          </p:cNvSpPr>
          <p:nvPr/>
        </p:nvSpPr>
        <p:spPr bwMode="auto">
          <a:xfrm>
            <a:off x="7847013" y="3735388"/>
            <a:ext cx="1587" cy="301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68" name="Rectangle 123">
            <a:extLst>
              <a:ext uri="{FF2B5EF4-FFF2-40B4-BE49-F238E27FC236}">
                <a16:creationId xmlns:a16="http://schemas.microsoft.com/office/drawing/2014/main" id="{73169CE3-3CDE-420F-A6B9-04F846801FAE}"/>
              </a:ext>
            </a:extLst>
          </p:cNvPr>
          <p:cNvSpPr>
            <a:spLocks noChangeArrowheads="1"/>
          </p:cNvSpPr>
          <p:nvPr/>
        </p:nvSpPr>
        <p:spPr bwMode="auto">
          <a:xfrm>
            <a:off x="7796213" y="6224588"/>
            <a:ext cx="15875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700">
                <a:solidFill>
                  <a:srgbClr val="000000"/>
                </a:solidFill>
                <a:latin typeface="Helvetica" panose="020B0604020202020204" pitchFamily="34" charset="0"/>
              </a:rPr>
              <a:t>20</a:t>
            </a:r>
            <a:endParaRPr lang="en-US" altLang="en-US"/>
          </a:p>
        </p:txBody>
      </p:sp>
      <p:sp>
        <p:nvSpPr>
          <p:cNvPr id="19569" name="Line 124">
            <a:extLst>
              <a:ext uri="{FF2B5EF4-FFF2-40B4-BE49-F238E27FC236}">
                <a16:creationId xmlns:a16="http://schemas.microsoft.com/office/drawing/2014/main" id="{AFF770B1-BD92-4053-9C6C-7C01FF66929F}"/>
              </a:ext>
            </a:extLst>
          </p:cNvPr>
          <p:cNvSpPr>
            <a:spLocks noChangeShapeType="1"/>
          </p:cNvSpPr>
          <p:nvPr/>
        </p:nvSpPr>
        <p:spPr bwMode="auto">
          <a:xfrm>
            <a:off x="4718050" y="6202363"/>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70" name="Line 125">
            <a:extLst>
              <a:ext uri="{FF2B5EF4-FFF2-40B4-BE49-F238E27FC236}">
                <a16:creationId xmlns:a16="http://schemas.microsoft.com/office/drawing/2014/main" id="{F90BE5EA-D099-4F9F-9EF3-D75FFECB74DB}"/>
              </a:ext>
            </a:extLst>
          </p:cNvPr>
          <p:cNvSpPr>
            <a:spLocks noChangeShapeType="1"/>
          </p:cNvSpPr>
          <p:nvPr/>
        </p:nvSpPr>
        <p:spPr bwMode="auto">
          <a:xfrm flipH="1">
            <a:off x="7812088" y="6202363"/>
            <a:ext cx="3492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71" name="Rectangle 126">
            <a:extLst>
              <a:ext uri="{FF2B5EF4-FFF2-40B4-BE49-F238E27FC236}">
                <a16:creationId xmlns:a16="http://schemas.microsoft.com/office/drawing/2014/main" id="{A7A6DCF5-BC47-4578-AB4C-65C5E43ACEC9}"/>
              </a:ext>
            </a:extLst>
          </p:cNvPr>
          <p:cNvSpPr>
            <a:spLocks noChangeArrowheads="1"/>
          </p:cNvSpPr>
          <p:nvPr/>
        </p:nvSpPr>
        <p:spPr bwMode="auto">
          <a:xfrm>
            <a:off x="4608513" y="6145213"/>
            <a:ext cx="136525"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700">
                <a:solidFill>
                  <a:srgbClr val="000000"/>
                </a:solidFill>
                <a:latin typeface="Helvetica" panose="020B0604020202020204" pitchFamily="34" charset="0"/>
              </a:rPr>
              <a:t>-4</a:t>
            </a:r>
            <a:endParaRPr lang="en-US" altLang="en-US"/>
          </a:p>
        </p:txBody>
      </p:sp>
      <p:sp>
        <p:nvSpPr>
          <p:cNvPr id="19572" name="Line 127">
            <a:extLst>
              <a:ext uri="{FF2B5EF4-FFF2-40B4-BE49-F238E27FC236}">
                <a16:creationId xmlns:a16="http://schemas.microsoft.com/office/drawing/2014/main" id="{AA73517A-77B1-4B9E-BC72-C13A5EC24B52}"/>
              </a:ext>
            </a:extLst>
          </p:cNvPr>
          <p:cNvSpPr>
            <a:spLocks noChangeShapeType="1"/>
          </p:cNvSpPr>
          <p:nvPr/>
        </p:nvSpPr>
        <p:spPr bwMode="auto">
          <a:xfrm>
            <a:off x="4718050" y="5892800"/>
            <a:ext cx="2857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73" name="Line 128">
            <a:extLst>
              <a:ext uri="{FF2B5EF4-FFF2-40B4-BE49-F238E27FC236}">
                <a16:creationId xmlns:a16="http://schemas.microsoft.com/office/drawing/2014/main" id="{60997020-4B19-4566-8A22-9F45C95FF099}"/>
              </a:ext>
            </a:extLst>
          </p:cNvPr>
          <p:cNvSpPr>
            <a:spLocks noChangeShapeType="1"/>
          </p:cNvSpPr>
          <p:nvPr/>
        </p:nvSpPr>
        <p:spPr bwMode="auto">
          <a:xfrm flipH="1">
            <a:off x="7812088" y="5892800"/>
            <a:ext cx="3492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74" name="Rectangle 129">
            <a:extLst>
              <a:ext uri="{FF2B5EF4-FFF2-40B4-BE49-F238E27FC236}">
                <a16:creationId xmlns:a16="http://schemas.microsoft.com/office/drawing/2014/main" id="{423E7C1F-C93E-4DAA-B8DB-F66A555F7A0A}"/>
              </a:ext>
            </a:extLst>
          </p:cNvPr>
          <p:cNvSpPr>
            <a:spLocks noChangeArrowheads="1"/>
          </p:cNvSpPr>
          <p:nvPr/>
        </p:nvSpPr>
        <p:spPr bwMode="auto">
          <a:xfrm>
            <a:off x="4608513" y="5834063"/>
            <a:ext cx="136525"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700">
                <a:solidFill>
                  <a:srgbClr val="000000"/>
                </a:solidFill>
                <a:latin typeface="Helvetica" panose="020B0604020202020204" pitchFamily="34" charset="0"/>
              </a:rPr>
              <a:t>-3</a:t>
            </a:r>
            <a:endParaRPr lang="en-US" altLang="en-US"/>
          </a:p>
        </p:txBody>
      </p:sp>
      <p:sp>
        <p:nvSpPr>
          <p:cNvPr id="19575" name="Line 130">
            <a:extLst>
              <a:ext uri="{FF2B5EF4-FFF2-40B4-BE49-F238E27FC236}">
                <a16:creationId xmlns:a16="http://schemas.microsoft.com/office/drawing/2014/main" id="{3FCA55C6-7ECB-4716-9CA2-373CA76B879B}"/>
              </a:ext>
            </a:extLst>
          </p:cNvPr>
          <p:cNvSpPr>
            <a:spLocks noChangeShapeType="1"/>
          </p:cNvSpPr>
          <p:nvPr/>
        </p:nvSpPr>
        <p:spPr bwMode="auto">
          <a:xfrm>
            <a:off x="4718050" y="5581650"/>
            <a:ext cx="2857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76" name="Line 131">
            <a:extLst>
              <a:ext uri="{FF2B5EF4-FFF2-40B4-BE49-F238E27FC236}">
                <a16:creationId xmlns:a16="http://schemas.microsoft.com/office/drawing/2014/main" id="{6C4EA3FF-CD3B-407B-8CB2-9F79BF30518E}"/>
              </a:ext>
            </a:extLst>
          </p:cNvPr>
          <p:cNvSpPr>
            <a:spLocks noChangeShapeType="1"/>
          </p:cNvSpPr>
          <p:nvPr/>
        </p:nvSpPr>
        <p:spPr bwMode="auto">
          <a:xfrm flipH="1">
            <a:off x="7812088" y="5581650"/>
            <a:ext cx="3492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77" name="Rectangle 132">
            <a:extLst>
              <a:ext uri="{FF2B5EF4-FFF2-40B4-BE49-F238E27FC236}">
                <a16:creationId xmlns:a16="http://schemas.microsoft.com/office/drawing/2014/main" id="{816322E2-EAC1-4269-8BD1-1F107D1D7242}"/>
              </a:ext>
            </a:extLst>
          </p:cNvPr>
          <p:cNvSpPr>
            <a:spLocks noChangeArrowheads="1"/>
          </p:cNvSpPr>
          <p:nvPr/>
        </p:nvSpPr>
        <p:spPr bwMode="auto">
          <a:xfrm>
            <a:off x="4608513" y="5524500"/>
            <a:ext cx="136525"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700">
                <a:solidFill>
                  <a:srgbClr val="000000"/>
                </a:solidFill>
                <a:latin typeface="Helvetica" panose="020B0604020202020204" pitchFamily="34" charset="0"/>
              </a:rPr>
              <a:t>-2</a:t>
            </a:r>
            <a:endParaRPr lang="en-US" altLang="en-US"/>
          </a:p>
        </p:txBody>
      </p:sp>
      <p:sp>
        <p:nvSpPr>
          <p:cNvPr id="19578" name="Line 133">
            <a:extLst>
              <a:ext uri="{FF2B5EF4-FFF2-40B4-BE49-F238E27FC236}">
                <a16:creationId xmlns:a16="http://schemas.microsoft.com/office/drawing/2014/main" id="{0A1A4634-B299-40BF-8E07-C69EBE81C8B8}"/>
              </a:ext>
            </a:extLst>
          </p:cNvPr>
          <p:cNvSpPr>
            <a:spLocks noChangeShapeType="1"/>
          </p:cNvSpPr>
          <p:nvPr/>
        </p:nvSpPr>
        <p:spPr bwMode="auto">
          <a:xfrm>
            <a:off x="4718050" y="5272088"/>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79" name="Line 134">
            <a:extLst>
              <a:ext uri="{FF2B5EF4-FFF2-40B4-BE49-F238E27FC236}">
                <a16:creationId xmlns:a16="http://schemas.microsoft.com/office/drawing/2014/main" id="{DB628BAC-1AC0-4D87-B48F-6D6ADAF816FA}"/>
              </a:ext>
            </a:extLst>
          </p:cNvPr>
          <p:cNvSpPr>
            <a:spLocks noChangeShapeType="1"/>
          </p:cNvSpPr>
          <p:nvPr/>
        </p:nvSpPr>
        <p:spPr bwMode="auto">
          <a:xfrm flipH="1">
            <a:off x="7812088" y="5272088"/>
            <a:ext cx="3492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80" name="Rectangle 135">
            <a:extLst>
              <a:ext uri="{FF2B5EF4-FFF2-40B4-BE49-F238E27FC236}">
                <a16:creationId xmlns:a16="http://schemas.microsoft.com/office/drawing/2014/main" id="{50E0F478-35BD-4A8B-B148-B416CC6F64B6}"/>
              </a:ext>
            </a:extLst>
          </p:cNvPr>
          <p:cNvSpPr>
            <a:spLocks noChangeArrowheads="1"/>
          </p:cNvSpPr>
          <p:nvPr/>
        </p:nvSpPr>
        <p:spPr bwMode="auto">
          <a:xfrm>
            <a:off x="4608513" y="5214938"/>
            <a:ext cx="136525"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700">
                <a:solidFill>
                  <a:srgbClr val="000000"/>
                </a:solidFill>
                <a:latin typeface="Helvetica" panose="020B0604020202020204" pitchFamily="34" charset="0"/>
              </a:rPr>
              <a:t>-1</a:t>
            </a:r>
            <a:endParaRPr lang="en-US" altLang="en-US"/>
          </a:p>
        </p:txBody>
      </p:sp>
      <p:sp>
        <p:nvSpPr>
          <p:cNvPr id="19581" name="Line 136">
            <a:extLst>
              <a:ext uri="{FF2B5EF4-FFF2-40B4-BE49-F238E27FC236}">
                <a16:creationId xmlns:a16="http://schemas.microsoft.com/office/drawing/2014/main" id="{063FF071-7895-417D-8113-0658212E9085}"/>
              </a:ext>
            </a:extLst>
          </p:cNvPr>
          <p:cNvSpPr>
            <a:spLocks noChangeShapeType="1"/>
          </p:cNvSpPr>
          <p:nvPr/>
        </p:nvSpPr>
        <p:spPr bwMode="auto">
          <a:xfrm>
            <a:off x="4718050" y="4968875"/>
            <a:ext cx="2857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82" name="Line 137">
            <a:extLst>
              <a:ext uri="{FF2B5EF4-FFF2-40B4-BE49-F238E27FC236}">
                <a16:creationId xmlns:a16="http://schemas.microsoft.com/office/drawing/2014/main" id="{20D5636E-9924-4CF8-A36C-70D175CAE6AA}"/>
              </a:ext>
            </a:extLst>
          </p:cNvPr>
          <p:cNvSpPr>
            <a:spLocks noChangeShapeType="1"/>
          </p:cNvSpPr>
          <p:nvPr/>
        </p:nvSpPr>
        <p:spPr bwMode="auto">
          <a:xfrm flipH="1">
            <a:off x="7812088" y="4968875"/>
            <a:ext cx="3492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83" name="Rectangle 138">
            <a:extLst>
              <a:ext uri="{FF2B5EF4-FFF2-40B4-BE49-F238E27FC236}">
                <a16:creationId xmlns:a16="http://schemas.microsoft.com/office/drawing/2014/main" id="{4BA3F0F6-EA2E-4531-AC5E-C64291E08035}"/>
              </a:ext>
            </a:extLst>
          </p:cNvPr>
          <p:cNvSpPr>
            <a:spLocks noChangeArrowheads="1"/>
          </p:cNvSpPr>
          <p:nvPr/>
        </p:nvSpPr>
        <p:spPr bwMode="auto">
          <a:xfrm>
            <a:off x="4638675" y="4911725"/>
            <a:ext cx="10160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700">
                <a:solidFill>
                  <a:srgbClr val="000000"/>
                </a:solidFill>
                <a:latin typeface="Helvetica" panose="020B0604020202020204" pitchFamily="34" charset="0"/>
              </a:rPr>
              <a:t>0</a:t>
            </a:r>
            <a:endParaRPr lang="en-US" altLang="en-US"/>
          </a:p>
        </p:txBody>
      </p:sp>
      <p:sp>
        <p:nvSpPr>
          <p:cNvPr id="19584" name="Line 139">
            <a:extLst>
              <a:ext uri="{FF2B5EF4-FFF2-40B4-BE49-F238E27FC236}">
                <a16:creationId xmlns:a16="http://schemas.microsoft.com/office/drawing/2014/main" id="{215EE027-FA3B-474A-8FF6-1A38B08FDD1A}"/>
              </a:ext>
            </a:extLst>
          </p:cNvPr>
          <p:cNvSpPr>
            <a:spLocks noChangeShapeType="1"/>
          </p:cNvSpPr>
          <p:nvPr/>
        </p:nvSpPr>
        <p:spPr bwMode="auto">
          <a:xfrm>
            <a:off x="4718050" y="4659313"/>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85" name="Line 140">
            <a:extLst>
              <a:ext uri="{FF2B5EF4-FFF2-40B4-BE49-F238E27FC236}">
                <a16:creationId xmlns:a16="http://schemas.microsoft.com/office/drawing/2014/main" id="{BBD948E6-9C3F-4C49-9887-C140854E00A3}"/>
              </a:ext>
            </a:extLst>
          </p:cNvPr>
          <p:cNvSpPr>
            <a:spLocks noChangeShapeType="1"/>
          </p:cNvSpPr>
          <p:nvPr/>
        </p:nvSpPr>
        <p:spPr bwMode="auto">
          <a:xfrm flipH="1">
            <a:off x="7812088" y="4659313"/>
            <a:ext cx="3492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86" name="Rectangle 141">
            <a:extLst>
              <a:ext uri="{FF2B5EF4-FFF2-40B4-BE49-F238E27FC236}">
                <a16:creationId xmlns:a16="http://schemas.microsoft.com/office/drawing/2014/main" id="{F6135741-9C57-4FA9-B5F8-64371AD20791}"/>
              </a:ext>
            </a:extLst>
          </p:cNvPr>
          <p:cNvSpPr>
            <a:spLocks noChangeArrowheads="1"/>
          </p:cNvSpPr>
          <p:nvPr/>
        </p:nvSpPr>
        <p:spPr bwMode="auto">
          <a:xfrm>
            <a:off x="4638675" y="4602163"/>
            <a:ext cx="10160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700">
                <a:solidFill>
                  <a:srgbClr val="000000"/>
                </a:solidFill>
                <a:latin typeface="Helvetica" panose="020B0604020202020204" pitchFamily="34" charset="0"/>
              </a:rPr>
              <a:t>1</a:t>
            </a:r>
            <a:endParaRPr lang="en-US" altLang="en-US"/>
          </a:p>
        </p:txBody>
      </p:sp>
      <p:sp>
        <p:nvSpPr>
          <p:cNvPr id="19587" name="Line 142">
            <a:extLst>
              <a:ext uri="{FF2B5EF4-FFF2-40B4-BE49-F238E27FC236}">
                <a16:creationId xmlns:a16="http://schemas.microsoft.com/office/drawing/2014/main" id="{AFC057AF-E92A-4047-A830-E6D2FA8B6EF8}"/>
              </a:ext>
            </a:extLst>
          </p:cNvPr>
          <p:cNvSpPr>
            <a:spLocks noChangeShapeType="1"/>
          </p:cNvSpPr>
          <p:nvPr/>
        </p:nvSpPr>
        <p:spPr bwMode="auto">
          <a:xfrm>
            <a:off x="4718050" y="4349750"/>
            <a:ext cx="2857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88" name="Line 143">
            <a:extLst>
              <a:ext uri="{FF2B5EF4-FFF2-40B4-BE49-F238E27FC236}">
                <a16:creationId xmlns:a16="http://schemas.microsoft.com/office/drawing/2014/main" id="{76B3F95E-95C6-428B-B0C5-42C83C72D85E}"/>
              </a:ext>
            </a:extLst>
          </p:cNvPr>
          <p:cNvSpPr>
            <a:spLocks noChangeShapeType="1"/>
          </p:cNvSpPr>
          <p:nvPr/>
        </p:nvSpPr>
        <p:spPr bwMode="auto">
          <a:xfrm flipH="1">
            <a:off x="7812088" y="4349750"/>
            <a:ext cx="3492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89" name="Rectangle 144">
            <a:extLst>
              <a:ext uri="{FF2B5EF4-FFF2-40B4-BE49-F238E27FC236}">
                <a16:creationId xmlns:a16="http://schemas.microsoft.com/office/drawing/2014/main" id="{08A65F46-B8F0-4614-925C-B600C8B872E4}"/>
              </a:ext>
            </a:extLst>
          </p:cNvPr>
          <p:cNvSpPr>
            <a:spLocks noChangeArrowheads="1"/>
          </p:cNvSpPr>
          <p:nvPr/>
        </p:nvSpPr>
        <p:spPr bwMode="auto">
          <a:xfrm>
            <a:off x="4638675" y="4291013"/>
            <a:ext cx="10160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700">
                <a:solidFill>
                  <a:srgbClr val="000000"/>
                </a:solidFill>
                <a:latin typeface="Helvetica" panose="020B0604020202020204" pitchFamily="34" charset="0"/>
              </a:rPr>
              <a:t>2</a:t>
            </a:r>
            <a:endParaRPr lang="en-US" altLang="en-US"/>
          </a:p>
        </p:txBody>
      </p:sp>
      <p:sp>
        <p:nvSpPr>
          <p:cNvPr id="19590" name="Line 145">
            <a:extLst>
              <a:ext uri="{FF2B5EF4-FFF2-40B4-BE49-F238E27FC236}">
                <a16:creationId xmlns:a16="http://schemas.microsoft.com/office/drawing/2014/main" id="{539BFF9F-3182-4600-AC11-D7A92DC856D7}"/>
              </a:ext>
            </a:extLst>
          </p:cNvPr>
          <p:cNvSpPr>
            <a:spLocks noChangeShapeType="1"/>
          </p:cNvSpPr>
          <p:nvPr/>
        </p:nvSpPr>
        <p:spPr bwMode="auto">
          <a:xfrm>
            <a:off x="4718050" y="4038600"/>
            <a:ext cx="2857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91" name="Line 146">
            <a:extLst>
              <a:ext uri="{FF2B5EF4-FFF2-40B4-BE49-F238E27FC236}">
                <a16:creationId xmlns:a16="http://schemas.microsoft.com/office/drawing/2014/main" id="{769E9300-5671-47E2-8F00-72A246BBD641}"/>
              </a:ext>
            </a:extLst>
          </p:cNvPr>
          <p:cNvSpPr>
            <a:spLocks noChangeShapeType="1"/>
          </p:cNvSpPr>
          <p:nvPr/>
        </p:nvSpPr>
        <p:spPr bwMode="auto">
          <a:xfrm flipH="1">
            <a:off x="7812088" y="4038600"/>
            <a:ext cx="3492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92" name="Rectangle 147">
            <a:extLst>
              <a:ext uri="{FF2B5EF4-FFF2-40B4-BE49-F238E27FC236}">
                <a16:creationId xmlns:a16="http://schemas.microsoft.com/office/drawing/2014/main" id="{74C3CCC8-D13E-414A-A1E7-3C8E55AEA902}"/>
              </a:ext>
            </a:extLst>
          </p:cNvPr>
          <p:cNvSpPr>
            <a:spLocks noChangeArrowheads="1"/>
          </p:cNvSpPr>
          <p:nvPr/>
        </p:nvSpPr>
        <p:spPr bwMode="auto">
          <a:xfrm>
            <a:off x="4638675" y="3981450"/>
            <a:ext cx="10160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700">
                <a:solidFill>
                  <a:srgbClr val="000000"/>
                </a:solidFill>
                <a:latin typeface="Helvetica" panose="020B0604020202020204" pitchFamily="34" charset="0"/>
              </a:rPr>
              <a:t>3</a:t>
            </a:r>
            <a:endParaRPr lang="en-US" altLang="en-US"/>
          </a:p>
        </p:txBody>
      </p:sp>
      <p:sp>
        <p:nvSpPr>
          <p:cNvPr id="19593" name="Line 148">
            <a:extLst>
              <a:ext uri="{FF2B5EF4-FFF2-40B4-BE49-F238E27FC236}">
                <a16:creationId xmlns:a16="http://schemas.microsoft.com/office/drawing/2014/main" id="{CD2AA6E2-94F6-47A5-9EB2-EEE256082102}"/>
              </a:ext>
            </a:extLst>
          </p:cNvPr>
          <p:cNvSpPr>
            <a:spLocks noChangeShapeType="1"/>
          </p:cNvSpPr>
          <p:nvPr/>
        </p:nvSpPr>
        <p:spPr bwMode="auto">
          <a:xfrm>
            <a:off x="4718050" y="3735388"/>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94" name="Line 149">
            <a:extLst>
              <a:ext uri="{FF2B5EF4-FFF2-40B4-BE49-F238E27FC236}">
                <a16:creationId xmlns:a16="http://schemas.microsoft.com/office/drawing/2014/main" id="{7F48172F-DD13-4B1C-A18A-38F1AE0D5F72}"/>
              </a:ext>
            </a:extLst>
          </p:cNvPr>
          <p:cNvSpPr>
            <a:spLocks noChangeShapeType="1"/>
          </p:cNvSpPr>
          <p:nvPr/>
        </p:nvSpPr>
        <p:spPr bwMode="auto">
          <a:xfrm flipH="1">
            <a:off x="7812088" y="3735388"/>
            <a:ext cx="3492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95" name="Rectangle 150">
            <a:extLst>
              <a:ext uri="{FF2B5EF4-FFF2-40B4-BE49-F238E27FC236}">
                <a16:creationId xmlns:a16="http://schemas.microsoft.com/office/drawing/2014/main" id="{68D52A9C-3D73-4406-B7E7-65ED3678672F}"/>
              </a:ext>
            </a:extLst>
          </p:cNvPr>
          <p:cNvSpPr>
            <a:spLocks noChangeArrowheads="1"/>
          </p:cNvSpPr>
          <p:nvPr/>
        </p:nvSpPr>
        <p:spPr bwMode="auto">
          <a:xfrm>
            <a:off x="4638675" y="3678238"/>
            <a:ext cx="10160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700">
                <a:solidFill>
                  <a:srgbClr val="000000"/>
                </a:solidFill>
                <a:latin typeface="Helvetica" panose="020B0604020202020204" pitchFamily="34" charset="0"/>
              </a:rPr>
              <a:t>4</a:t>
            </a:r>
            <a:endParaRPr lang="en-US" altLang="en-US"/>
          </a:p>
        </p:txBody>
      </p:sp>
      <p:sp>
        <p:nvSpPr>
          <p:cNvPr id="19596" name="Line 152">
            <a:extLst>
              <a:ext uri="{FF2B5EF4-FFF2-40B4-BE49-F238E27FC236}">
                <a16:creationId xmlns:a16="http://schemas.microsoft.com/office/drawing/2014/main" id="{968C1EDB-3B37-49BB-9772-904005C29E85}"/>
              </a:ext>
            </a:extLst>
          </p:cNvPr>
          <p:cNvSpPr>
            <a:spLocks noChangeShapeType="1"/>
          </p:cNvSpPr>
          <p:nvPr/>
        </p:nvSpPr>
        <p:spPr bwMode="auto">
          <a:xfrm>
            <a:off x="4718050" y="6202363"/>
            <a:ext cx="3128963"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97" name="Line 153">
            <a:extLst>
              <a:ext uri="{FF2B5EF4-FFF2-40B4-BE49-F238E27FC236}">
                <a16:creationId xmlns:a16="http://schemas.microsoft.com/office/drawing/2014/main" id="{96EBBC97-527D-4B3A-B295-3119F2B336CC}"/>
              </a:ext>
            </a:extLst>
          </p:cNvPr>
          <p:cNvSpPr>
            <a:spLocks noChangeShapeType="1"/>
          </p:cNvSpPr>
          <p:nvPr/>
        </p:nvSpPr>
        <p:spPr bwMode="auto">
          <a:xfrm flipV="1">
            <a:off x="7847013" y="3735388"/>
            <a:ext cx="1587" cy="24669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98" name="Freeform 155">
            <a:extLst>
              <a:ext uri="{FF2B5EF4-FFF2-40B4-BE49-F238E27FC236}">
                <a16:creationId xmlns:a16="http://schemas.microsoft.com/office/drawing/2014/main" id="{8E119118-F719-40A9-967E-1EF57244079D}"/>
              </a:ext>
            </a:extLst>
          </p:cNvPr>
          <p:cNvSpPr>
            <a:spLocks/>
          </p:cNvSpPr>
          <p:nvPr/>
        </p:nvSpPr>
        <p:spPr bwMode="auto">
          <a:xfrm>
            <a:off x="4718050" y="4075113"/>
            <a:ext cx="1982788" cy="1831975"/>
          </a:xfrm>
          <a:custGeom>
            <a:avLst/>
            <a:gdLst>
              <a:gd name="T0" fmla="*/ 18 w 1249"/>
              <a:gd name="T1" fmla="*/ 804 h 1154"/>
              <a:gd name="T2" fmla="*/ 45 w 1249"/>
              <a:gd name="T3" fmla="*/ 254 h 1154"/>
              <a:gd name="T4" fmla="*/ 77 w 1249"/>
              <a:gd name="T5" fmla="*/ 1113 h 1154"/>
              <a:gd name="T6" fmla="*/ 104 w 1249"/>
              <a:gd name="T7" fmla="*/ 363 h 1154"/>
              <a:gd name="T8" fmla="*/ 136 w 1249"/>
              <a:gd name="T9" fmla="*/ 845 h 1154"/>
              <a:gd name="T10" fmla="*/ 163 w 1249"/>
              <a:gd name="T11" fmla="*/ 313 h 1154"/>
              <a:gd name="T12" fmla="*/ 195 w 1249"/>
              <a:gd name="T13" fmla="*/ 899 h 1154"/>
              <a:gd name="T14" fmla="*/ 222 w 1249"/>
              <a:gd name="T15" fmla="*/ 318 h 1154"/>
              <a:gd name="T16" fmla="*/ 254 w 1249"/>
              <a:gd name="T17" fmla="*/ 940 h 1154"/>
              <a:gd name="T18" fmla="*/ 281 w 1249"/>
              <a:gd name="T19" fmla="*/ 350 h 1154"/>
              <a:gd name="T20" fmla="*/ 313 w 1249"/>
              <a:gd name="T21" fmla="*/ 986 h 1154"/>
              <a:gd name="T22" fmla="*/ 340 w 1249"/>
              <a:gd name="T23" fmla="*/ 372 h 1154"/>
              <a:gd name="T24" fmla="*/ 372 w 1249"/>
              <a:gd name="T25" fmla="*/ 986 h 1154"/>
              <a:gd name="T26" fmla="*/ 399 w 1249"/>
              <a:gd name="T27" fmla="*/ 372 h 1154"/>
              <a:gd name="T28" fmla="*/ 431 w 1249"/>
              <a:gd name="T29" fmla="*/ 968 h 1154"/>
              <a:gd name="T30" fmla="*/ 458 w 1249"/>
              <a:gd name="T31" fmla="*/ 350 h 1154"/>
              <a:gd name="T32" fmla="*/ 490 w 1249"/>
              <a:gd name="T33" fmla="*/ 958 h 1154"/>
              <a:gd name="T34" fmla="*/ 522 w 1249"/>
              <a:gd name="T35" fmla="*/ 345 h 1154"/>
              <a:gd name="T36" fmla="*/ 549 w 1249"/>
              <a:gd name="T37" fmla="*/ 968 h 1154"/>
              <a:gd name="T38" fmla="*/ 581 w 1249"/>
              <a:gd name="T39" fmla="*/ 372 h 1154"/>
              <a:gd name="T40" fmla="*/ 608 w 1249"/>
              <a:gd name="T41" fmla="*/ 995 h 1154"/>
              <a:gd name="T42" fmla="*/ 640 w 1249"/>
              <a:gd name="T43" fmla="*/ 395 h 1154"/>
              <a:gd name="T44" fmla="*/ 667 w 1249"/>
              <a:gd name="T45" fmla="*/ 1013 h 1154"/>
              <a:gd name="T46" fmla="*/ 699 w 1249"/>
              <a:gd name="T47" fmla="*/ 422 h 1154"/>
              <a:gd name="T48" fmla="*/ 726 w 1249"/>
              <a:gd name="T49" fmla="*/ 1058 h 1154"/>
              <a:gd name="T50" fmla="*/ 758 w 1249"/>
              <a:gd name="T51" fmla="*/ 454 h 1154"/>
              <a:gd name="T52" fmla="*/ 786 w 1249"/>
              <a:gd name="T53" fmla="*/ 1140 h 1154"/>
              <a:gd name="T54" fmla="*/ 817 w 1249"/>
              <a:gd name="T55" fmla="*/ 627 h 1154"/>
              <a:gd name="T56" fmla="*/ 845 w 1249"/>
              <a:gd name="T57" fmla="*/ 1154 h 1154"/>
              <a:gd name="T58" fmla="*/ 876 w 1249"/>
              <a:gd name="T59" fmla="*/ 291 h 1154"/>
              <a:gd name="T60" fmla="*/ 904 w 1249"/>
              <a:gd name="T61" fmla="*/ 763 h 1154"/>
              <a:gd name="T62" fmla="*/ 935 w 1249"/>
              <a:gd name="T63" fmla="*/ 163 h 1154"/>
              <a:gd name="T64" fmla="*/ 963 w 1249"/>
              <a:gd name="T65" fmla="*/ 763 h 1154"/>
              <a:gd name="T66" fmla="*/ 995 w 1249"/>
              <a:gd name="T67" fmla="*/ 1031 h 1154"/>
              <a:gd name="T68" fmla="*/ 1022 w 1249"/>
              <a:gd name="T69" fmla="*/ 63 h 1154"/>
              <a:gd name="T70" fmla="*/ 1054 w 1249"/>
              <a:gd name="T71" fmla="*/ 91 h 1154"/>
              <a:gd name="T72" fmla="*/ 1081 w 1249"/>
              <a:gd name="T73" fmla="*/ 436 h 1154"/>
              <a:gd name="T74" fmla="*/ 1113 w 1249"/>
              <a:gd name="T75" fmla="*/ 818 h 1154"/>
              <a:gd name="T76" fmla="*/ 1140 w 1249"/>
              <a:gd name="T77" fmla="*/ 27 h 1154"/>
              <a:gd name="T78" fmla="*/ 1172 w 1249"/>
              <a:gd name="T79" fmla="*/ 495 h 1154"/>
              <a:gd name="T80" fmla="*/ 1199 w 1249"/>
              <a:gd name="T81" fmla="*/ 977 h 1154"/>
              <a:gd name="T82" fmla="*/ 1231 w 1249"/>
              <a:gd name="T83" fmla="*/ 63 h 1154"/>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249"/>
              <a:gd name="T127" fmla="*/ 0 h 1154"/>
              <a:gd name="T128" fmla="*/ 1249 w 1249"/>
              <a:gd name="T129" fmla="*/ 1154 h 1154"/>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249" h="1154">
                <a:moveTo>
                  <a:pt x="0" y="563"/>
                </a:moveTo>
                <a:lnTo>
                  <a:pt x="9" y="109"/>
                </a:lnTo>
                <a:lnTo>
                  <a:pt x="18" y="804"/>
                </a:lnTo>
                <a:lnTo>
                  <a:pt x="27" y="232"/>
                </a:lnTo>
                <a:lnTo>
                  <a:pt x="36" y="854"/>
                </a:lnTo>
                <a:lnTo>
                  <a:pt x="45" y="254"/>
                </a:lnTo>
                <a:lnTo>
                  <a:pt x="59" y="913"/>
                </a:lnTo>
                <a:lnTo>
                  <a:pt x="68" y="431"/>
                </a:lnTo>
                <a:lnTo>
                  <a:pt x="77" y="1113"/>
                </a:lnTo>
                <a:lnTo>
                  <a:pt x="86" y="491"/>
                </a:lnTo>
                <a:lnTo>
                  <a:pt x="95" y="1049"/>
                </a:lnTo>
                <a:lnTo>
                  <a:pt x="104" y="363"/>
                </a:lnTo>
                <a:lnTo>
                  <a:pt x="118" y="895"/>
                </a:lnTo>
                <a:lnTo>
                  <a:pt x="127" y="236"/>
                </a:lnTo>
                <a:lnTo>
                  <a:pt x="136" y="845"/>
                </a:lnTo>
                <a:lnTo>
                  <a:pt x="145" y="272"/>
                </a:lnTo>
                <a:lnTo>
                  <a:pt x="154" y="913"/>
                </a:lnTo>
                <a:lnTo>
                  <a:pt x="163" y="313"/>
                </a:lnTo>
                <a:lnTo>
                  <a:pt x="177" y="913"/>
                </a:lnTo>
                <a:lnTo>
                  <a:pt x="186" y="295"/>
                </a:lnTo>
                <a:lnTo>
                  <a:pt x="195" y="899"/>
                </a:lnTo>
                <a:lnTo>
                  <a:pt x="204" y="295"/>
                </a:lnTo>
                <a:lnTo>
                  <a:pt x="213" y="918"/>
                </a:lnTo>
                <a:lnTo>
                  <a:pt x="222" y="318"/>
                </a:lnTo>
                <a:lnTo>
                  <a:pt x="236" y="936"/>
                </a:lnTo>
                <a:lnTo>
                  <a:pt x="245" y="327"/>
                </a:lnTo>
                <a:lnTo>
                  <a:pt x="254" y="940"/>
                </a:lnTo>
                <a:lnTo>
                  <a:pt x="263" y="332"/>
                </a:lnTo>
                <a:lnTo>
                  <a:pt x="272" y="949"/>
                </a:lnTo>
                <a:lnTo>
                  <a:pt x="281" y="350"/>
                </a:lnTo>
                <a:lnTo>
                  <a:pt x="295" y="972"/>
                </a:lnTo>
                <a:lnTo>
                  <a:pt x="304" y="368"/>
                </a:lnTo>
                <a:lnTo>
                  <a:pt x="313" y="986"/>
                </a:lnTo>
                <a:lnTo>
                  <a:pt x="322" y="377"/>
                </a:lnTo>
                <a:lnTo>
                  <a:pt x="331" y="986"/>
                </a:lnTo>
                <a:lnTo>
                  <a:pt x="340" y="372"/>
                </a:lnTo>
                <a:lnTo>
                  <a:pt x="354" y="986"/>
                </a:lnTo>
                <a:lnTo>
                  <a:pt x="363" y="377"/>
                </a:lnTo>
                <a:lnTo>
                  <a:pt x="372" y="986"/>
                </a:lnTo>
                <a:lnTo>
                  <a:pt x="381" y="377"/>
                </a:lnTo>
                <a:lnTo>
                  <a:pt x="390" y="986"/>
                </a:lnTo>
                <a:lnTo>
                  <a:pt x="399" y="372"/>
                </a:lnTo>
                <a:lnTo>
                  <a:pt x="413" y="981"/>
                </a:lnTo>
                <a:lnTo>
                  <a:pt x="422" y="363"/>
                </a:lnTo>
                <a:lnTo>
                  <a:pt x="431" y="968"/>
                </a:lnTo>
                <a:lnTo>
                  <a:pt x="440" y="354"/>
                </a:lnTo>
                <a:lnTo>
                  <a:pt x="449" y="963"/>
                </a:lnTo>
                <a:lnTo>
                  <a:pt x="458" y="350"/>
                </a:lnTo>
                <a:lnTo>
                  <a:pt x="472" y="958"/>
                </a:lnTo>
                <a:lnTo>
                  <a:pt x="481" y="345"/>
                </a:lnTo>
                <a:lnTo>
                  <a:pt x="490" y="958"/>
                </a:lnTo>
                <a:lnTo>
                  <a:pt x="499" y="345"/>
                </a:lnTo>
                <a:lnTo>
                  <a:pt x="508" y="958"/>
                </a:lnTo>
                <a:lnTo>
                  <a:pt x="522" y="345"/>
                </a:lnTo>
                <a:lnTo>
                  <a:pt x="531" y="958"/>
                </a:lnTo>
                <a:lnTo>
                  <a:pt x="540" y="354"/>
                </a:lnTo>
                <a:lnTo>
                  <a:pt x="549" y="968"/>
                </a:lnTo>
                <a:lnTo>
                  <a:pt x="558" y="363"/>
                </a:lnTo>
                <a:lnTo>
                  <a:pt x="567" y="981"/>
                </a:lnTo>
                <a:lnTo>
                  <a:pt x="581" y="372"/>
                </a:lnTo>
                <a:lnTo>
                  <a:pt x="590" y="990"/>
                </a:lnTo>
                <a:lnTo>
                  <a:pt x="599" y="381"/>
                </a:lnTo>
                <a:lnTo>
                  <a:pt x="608" y="995"/>
                </a:lnTo>
                <a:lnTo>
                  <a:pt x="617" y="391"/>
                </a:lnTo>
                <a:lnTo>
                  <a:pt x="627" y="999"/>
                </a:lnTo>
                <a:lnTo>
                  <a:pt x="640" y="395"/>
                </a:lnTo>
                <a:lnTo>
                  <a:pt x="649" y="1004"/>
                </a:lnTo>
                <a:lnTo>
                  <a:pt x="658" y="400"/>
                </a:lnTo>
                <a:lnTo>
                  <a:pt x="667" y="1013"/>
                </a:lnTo>
                <a:lnTo>
                  <a:pt x="677" y="404"/>
                </a:lnTo>
                <a:lnTo>
                  <a:pt x="686" y="1022"/>
                </a:lnTo>
                <a:lnTo>
                  <a:pt x="699" y="422"/>
                </a:lnTo>
                <a:lnTo>
                  <a:pt x="708" y="1045"/>
                </a:lnTo>
                <a:lnTo>
                  <a:pt x="717" y="441"/>
                </a:lnTo>
                <a:lnTo>
                  <a:pt x="726" y="1058"/>
                </a:lnTo>
                <a:lnTo>
                  <a:pt x="736" y="450"/>
                </a:lnTo>
                <a:lnTo>
                  <a:pt x="745" y="1063"/>
                </a:lnTo>
                <a:lnTo>
                  <a:pt x="758" y="454"/>
                </a:lnTo>
                <a:lnTo>
                  <a:pt x="767" y="1072"/>
                </a:lnTo>
                <a:lnTo>
                  <a:pt x="776" y="486"/>
                </a:lnTo>
                <a:lnTo>
                  <a:pt x="786" y="1140"/>
                </a:lnTo>
                <a:lnTo>
                  <a:pt x="795" y="586"/>
                </a:lnTo>
                <a:lnTo>
                  <a:pt x="804" y="9"/>
                </a:lnTo>
                <a:lnTo>
                  <a:pt x="817" y="627"/>
                </a:lnTo>
                <a:lnTo>
                  <a:pt x="826" y="0"/>
                </a:lnTo>
                <a:lnTo>
                  <a:pt x="836" y="581"/>
                </a:lnTo>
                <a:lnTo>
                  <a:pt x="845" y="1154"/>
                </a:lnTo>
                <a:lnTo>
                  <a:pt x="854" y="486"/>
                </a:lnTo>
                <a:lnTo>
                  <a:pt x="863" y="1004"/>
                </a:lnTo>
                <a:lnTo>
                  <a:pt x="876" y="291"/>
                </a:lnTo>
                <a:lnTo>
                  <a:pt x="885" y="827"/>
                </a:lnTo>
                <a:lnTo>
                  <a:pt x="895" y="177"/>
                </a:lnTo>
                <a:lnTo>
                  <a:pt x="904" y="763"/>
                </a:lnTo>
                <a:lnTo>
                  <a:pt x="913" y="141"/>
                </a:lnTo>
                <a:lnTo>
                  <a:pt x="922" y="749"/>
                </a:lnTo>
                <a:lnTo>
                  <a:pt x="935" y="163"/>
                </a:lnTo>
                <a:lnTo>
                  <a:pt x="945" y="799"/>
                </a:lnTo>
                <a:lnTo>
                  <a:pt x="954" y="186"/>
                </a:lnTo>
                <a:lnTo>
                  <a:pt x="963" y="763"/>
                </a:lnTo>
                <a:lnTo>
                  <a:pt x="972" y="82"/>
                </a:lnTo>
                <a:lnTo>
                  <a:pt x="985" y="572"/>
                </a:lnTo>
                <a:lnTo>
                  <a:pt x="995" y="1031"/>
                </a:lnTo>
                <a:lnTo>
                  <a:pt x="1004" y="291"/>
                </a:lnTo>
                <a:lnTo>
                  <a:pt x="1013" y="790"/>
                </a:lnTo>
                <a:lnTo>
                  <a:pt x="1022" y="63"/>
                </a:lnTo>
                <a:lnTo>
                  <a:pt x="1031" y="500"/>
                </a:lnTo>
                <a:lnTo>
                  <a:pt x="1044" y="858"/>
                </a:lnTo>
                <a:lnTo>
                  <a:pt x="1054" y="91"/>
                </a:lnTo>
                <a:lnTo>
                  <a:pt x="1063" y="600"/>
                </a:lnTo>
                <a:lnTo>
                  <a:pt x="1072" y="1127"/>
                </a:lnTo>
                <a:lnTo>
                  <a:pt x="1081" y="436"/>
                </a:lnTo>
                <a:lnTo>
                  <a:pt x="1090" y="968"/>
                </a:lnTo>
                <a:lnTo>
                  <a:pt x="1104" y="282"/>
                </a:lnTo>
                <a:lnTo>
                  <a:pt x="1113" y="818"/>
                </a:lnTo>
                <a:lnTo>
                  <a:pt x="1122" y="141"/>
                </a:lnTo>
                <a:lnTo>
                  <a:pt x="1131" y="690"/>
                </a:lnTo>
                <a:lnTo>
                  <a:pt x="1140" y="27"/>
                </a:lnTo>
                <a:lnTo>
                  <a:pt x="1149" y="586"/>
                </a:lnTo>
                <a:lnTo>
                  <a:pt x="1163" y="1145"/>
                </a:lnTo>
                <a:lnTo>
                  <a:pt x="1172" y="495"/>
                </a:lnTo>
                <a:lnTo>
                  <a:pt x="1181" y="1063"/>
                </a:lnTo>
                <a:lnTo>
                  <a:pt x="1190" y="409"/>
                </a:lnTo>
                <a:lnTo>
                  <a:pt x="1199" y="977"/>
                </a:lnTo>
                <a:lnTo>
                  <a:pt x="1208" y="313"/>
                </a:lnTo>
                <a:lnTo>
                  <a:pt x="1222" y="858"/>
                </a:lnTo>
                <a:lnTo>
                  <a:pt x="1231" y="63"/>
                </a:lnTo>
                <a:lnTo>
                  <a:pt x="1240" y="286"/>
                </a:lnTo>
                <a:lnTo>
                  <a:pt x="1249" y="809"/>
                </a:lnTo>
              </a:path>
            </a:pathLst>
          </a:custGeom>
          <a:noFill/>
          <a:ln w="12700">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19599" name="Freeform 156">
            <a:extLst>
              <a:ext uri="{FF2B5EF4-FFF2-40B4-BE49-F238E27FC236}">
                <a16:creationId xmlns:a16="http://schemas.microsoft.com/office/drawing/2014/main" id="{7EB649D6-E078-4FDB-AA05-E6924FF2382B}"/>
              </a:ext>
            </a:extLst>
          </p:cNvPr>
          <p:cNvSpPr>
            <a:spLocks/>
          </p:cNvSpPr>
          <p:nvPr/>
        </p:nvSpPr>
        <p:spPr bwMode="auto">
          <a:xfrm>
            <a:off x="6700838" y="4024313"/>
            <a:ext cx="1125537" cy="1903412"/>
          </a:xfrm>
          <a:custGeom>
            <a:avLst/>
            <a:gdLst>
              <a:gd name="T0" fmla="*/ 9 w 709"/>
              <a:gd name="T1" fmla="*/ 168 h 1199"/>
              <a:gd name="T2" fmla="*/ 32 w 709"/>
              <a:gd name="T3" fmla="*/ 68 h 1199"/>
              <a:gd name="T4" fmla="*/ 50 w 709"/>
              <a:gd name="T5" fmla="*/ 232 h 1199"/>
              <a:gd name="T6" fmla="*/ 68 w 709"/>
              <a:gd name="T7" fmla="*/ 350 h 1199"/>
              <a:gd name="T8" fmla="*/ 91 w 709"/>
              <a:gd name="T9" fmla="*/ 259 h 1199"/>
              <a:gd name="T10" fmla="*/ 109 w 709"/>
              <a:gd name="T11" fmla="*/ 250 h 1199"/>
              <a:gd name="T12" fmla="*/ 127 w 709"/>
              <a:gd name="T13" fmla="*/ 345 h 1199"/>
              <a:gd name="T14" fmla="*/ 150 w 709"/>
              <a:gd name="T15" fmla="*/ 309 h 1199"/>
              <a:gd name="T16" fmla="*/ 168 w 709"/>
              <a:gd name="T17" fmla="*/ 223 h 1199"/>
              <a:gd name="T18" fmla="*/ 186 w 709"/>
              <a:gd name="T19" fmla="*/ 155 h 1199"/>
              <a:gd name="T20" fmla="*/ 209 w 709"/>
              <a:gd name="T21" fmla="*/ 436 h 1199"/>
              <a:gd name="T22" fmla="*/ 227 w 709"/>
              <a:gd name="T23" fmla="*/ 286 h 1199"/>
              <a:gd name="T24" fmla="*/ 245 w 709"/>
              <a:gd name="T25" fmla="*/ 100 h 1199"/>
              <a:gd name="T26" fmla="*/ 268 w 709"/>
              <a:gd name="T27" fmla="*/ 1154 h 1199"/>
              <a:gd name="T28" fmla="*/ 286 w 709"/>
              <a:gd name="T29" fmla="*/ 1018 h 1199"/>
              <a:gd name="T30" fmla="*/ 304 w 709"/>
              <a:gd name="T31" fmla="*/ 1000 h 1199"/>
              <a:gd name="T32" fmla="*/ 327 w 709"/>
              <a:gd name="T33" fmla="*/ 0 h 1199"/>
              <a:gd name="T34" fmla="*/ 345 w 709"/>
              <a:gd name="T35" fmla="*/ 1145 h 1199"/>
              <a:gd name="T36" fmla="*/ 363 w 709"/>
              <a:gd name="T37" fmla="*/ 1045 h 1199"/>
              <a:gd name="T38" fmla="*/ 386 w 709"/>
              <a:gd name="T39" fmla="*/ 959 h 1199"/>
              <a:gd name="T40" fmla="*/ 404 w 709"/>
              <a:gd name="T41" fmla="*/ 1199 h 1199"/>
              <a:gd name="T42" fmla="*/ 422 w 709"/>
              <a:gd name="T43" fmla="*/ 5 h 1199"/>
              <a:gd name="T44" fmla="*/ 445 w 709"/>
              <a:gd name="T45" fmla="*/ 1086 h 1199"/>
              <a:gd name="T46" fmla="*/ 463 w 709"/>
              <a:gd name="T47" fmla="*/ 909 h 1199"/>
              <a:gd name="T48" fmla="*/ 481 w 709"/>
              <a:gd name="T49" fmla="*/ 682 h 1199"/>
              <a:gd name="T50" fmla="*/ 504 w 709"/>
              <a:gd name="T51" fmla="*/ 500 h 1199"/>
              <a:gd name="T52" fmla="*/ 522 w 709"/>
              <a:gd name="T53" fmla="*/ 382 h 1199"/>
              <a:gd name="T54" fmla="*/ 541 w 709"/>
              <a:gd name="T55" fmla="*/ 277 h 1199"/>
              <a:gd name="T56" fmla="*/ 563 w 709"/>
              <a:gd name="T57" fmla="*/ 1186 h 1199"/>
              <a:gd name="T58" fmla="*/ 581 w 709"/>
              <a:gd name="T59" fmla="*/ 791 h 1199"/>
              <a:gd name="T60" fmla="*/ 600 w 709"/>
              <a:gd name="T61" fmla="*/ 741 h 1199"/>
              <a:gd name="T62" fmla="*/ 622 w 709"/>
              <a:gd name="T63" fmla="*/ 927 h 1199"/>
              <a:gd name="T64" fmla="*/ 640 w 709"/>
              <a:gd name="T65" fmla="*/ 977 h 1199"/>
              <a:gd name="T66" fmla="*/ 659 w 709"/>
              <a:gd name="T67" fmla="*/ 936 h 1199"/>
              <a:gd name="T68" fmla="*/ 681 w 709"/>
              <a:gd name="T69" fmla="*/ 963 h 1199"/>
              <a:gd name="T70" fmla="*/ 700 w 709"/>
              <a:gd name="T71" fmla="*/ 1086 h 1199"/>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709"/>
              <a:gd name="T109" fmla="*/ 0 h 1199"/>
              <a:gd name="T110" fmla="*/ 709 w 709"/>
              <a:gd name="T111" fmla="*/ 1199 h 1199"/>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709" h="1199">
                <a:moveTo>
                  <a:pt x="0" y="841"/>
                </a:moveTo>
                <a:lnTo>
                  <a:pt x="9" y="168"/>
                </a:lnTo>
                <a:lnTo>
                  <a:pt x="18" y="722"/>
                </a:lnTo>
                <a:lnTo>
                  <a:pt x="32" y="68"/>
                </a:lnTo>
                <a:lnTo>
                  <a:pt x="41" y="654"/>
                </a:lnTo>
                <a:lnTo>
                  <a:pt x="50" y="232"/>
                </a:lnTo>
                <a:lnTo>
                  <a:pt x="59" y="986"/>
                </a:lnTo>
                <a:lnTo>
                  <a:pt x="68" y="350"/>
                </a:lnTo>
                <a:lnTo>
                  <a:pt x="77" y="913"/>
                </a:lnTo>
                <a:lnTo>
                  <a:pt x="91" y="259"/>
                </a:lnTo>
                <a:lnTo>
                  <a:pt x="100" y="845"/>
                </a:lnTo>
                <a:lnTo>
                  <a:pt x="109" y="250"/>
                </a:lnTo>
                <a:lnTo>
                  <a:pt x="118" y="918"/>
                </a:lnTo>
                <a:lnTo>
                  <a:pt x="127" y="345"/>
                </a:lnTo>
                <a:lnTo>
                  <a:pt x="136" y="950"/>
                </a:lnTo>
                <a:lnTo>
                  <a:pt x="150" y="309"/>
                </a:lnTo>
                <a:lnTo>
                  <a:pt x="159" y="877"/>
                </a:lnTo>
                <a:lnTo>
                  <a:pt x="168" y="223"/>
                </a:lnTo>
                <a:lnTo>
                  <a:pt x="177" y="791"/>
                </a:lnTo>
                <a:lnTo>
                  <a:pt x="186" y="155"/>
                </a:lnTo>
                <a:lnTo>
                  <a:pt x="195" y="922"/>
                </a:lnTo>
                <a:lnTo>
                  <a:pt x="209" y="436"/>
                </a:lnTo>
                <a:lnTo>
                  <a:pt x="218" y="986"/>
                </a:lnTo>
                <a:lnTo>
                  <a:pt x="227" y="286"/>
                </a:lnTo>
                <a:lnTo>
                  <a:pt x="236" y="800"/>
                </a:lnTo>
                <a:lnTo>
                  <a:pt x="245" y="100"/>
                </a:lnTo>
                <a:lnTo>
                  <a:pt x="259" y="627"/>
                </a:lnTo>
                <a:lnTo>
                  <a:pt x="268" y="1154"/>
                </a:lnTo>
                <a:lnTo>
                  <a:pt x="277" y="473"/>
                </a:lnTo>
                <a:lnTo>
                  <a:pt x="286" y="1018"/>
                </a:lnTo>
                <a:lnTo>
                  <a:pt x="295" y="364"/>
                </a:lnTo>
                <a:lnTo>
                  <a:pt x="304" y="1000"/>
                </a:lnTo>
                <a:lnTo>
                  <a:pt x="318" y="568"/>
                </a:lnTo>
                <a:lnTo>
                  <a:pt x="327" y="0"/>
                </a:lnTo>
                <a:lnTo>
                  <a:pt x="336" y="577"/>
                </a:lnTo>
                <a:lnTo>
                  <a:pt x="345" y="1145"/>
                </a:lnTo>
                <a:lnTo>
                  <a:pt x="354" y="486"/>
                </a:lnTo>
                <a:lnTo>
                  <a:pt x="363" y="1045"/>
                </a:lnTo>
                <a:lnTo>
                  <a:pt x="377" y="391"/>
                </a:lnTo>
                <a:lnTo>
                  <a:pt x="386" y="959"/>
                </a:lnTo>
                <a:lnTo>
                  <a:pt x="395" y="345"/>
                </a:lnTo>
                <a:lnTo>
                  <a:pt x="404" y="1199"/>
                </a:lnTo>
                <a:lnTo>
                  <a:pt x="413" y="659"/>
                </a:lnTo>
                <a:lnTo>
                  <a:pt x="422" y="5"/>
                </a:lnTo>
                <a:lnTo>
                  <a:pt x="436" y="550"/>
                </a:lnTo>
                <a:lnTo>
                  <a:pt x="445" y="1086"/>
                </a:lnTo>
                <a:lnTo>
                  <a:pt x="454" y="391"/>
                </a:lnTo>
                <a:lnTo>
                  <a:pt x="463" y="909"/>
                </a:lnTo>
                <a:lnTo>
                  <a:pt x="472" y="186"/>
                </a:lnTo>
                <a:lnTo>
                  <a:pt x="481" y="682"/>
                </a:lnTo>
                <a:lnTo>
                  <a:pt x="495" y="1190"/>
                </a:lnTo>
                <a:lnTo>
                  <a:pt x="504" y="500"/>
                </a:lnTo>
                <a:lnTo>
                  <a:pt x="513" y="1045"/>
                </a:lnTo>
                <a:lnTo>
                  <a:pt x="522" y="382"/>
                </a:lnTo>
                <a:lnTo>
                  <a:pt x="531" y="940"/>
                </a:lnTo>
                <a:lnTo>
                  <a:pt x="541" y="277"/>
                </a:lnTo>
                <a:lnTo>
                  <a:pt x="554" y="822"/>
                </a:lnTo>
                <a:lnTo>
                  <a:pt x="563" y="1186"/>
                </a:lnTo>
                <a:lnTo>
                  <a:pt x="572" y="245"/>
                </a:lnTo>
                <a:lnTo>
                  <a:pt x="581" y="791"/>
                </a:lnTo>
                <a:lnTo>
                  <a:pt x="590" y="141"/>
                </a:lnTo>
                <a:lnTo>
                  <a:pt x="600" y="741"/>
                </a:lnTo>
                <a:lnTo>
                  <a:pt x="613" y="182"/>
                </a:lnTo>
                <a:lnTo>
                  <a:pt x="622" y="927"/>
                </a:lnTo>
                <a:lnTo>
                  <a:pt x="631" y="368"/>
                </a:lnTo>
                <a:lnTo>
                  <a:pt x="640" y="977"/>
                </a:lnTo>
                <a:lnTo>
                  <a:pt x="650" y="345"/>
                </a:lnTo>
                <a:lnTo>
                  <a:pt x="659" y="936"/>
                </a:lnTo>
                <a:lnTo>
                  <a:pt x="672" y="323"/>
                </a:lnTo>
                <a:lnTo>
                  <a:pt x="681" y="963"/>
                </a:lnTo>
                <a:lnTo>
                  <a:pt x="690" y="423"/>
                </a:lnTo>
                <a:lnTo>
                  <a:pt x="700" y="1086"/>
                </a:lnTo>
                <a:lnTo>
                  <a:pt x="709" y="477"/>
                </a:lnTo>
              </a:path>
            </a:pathLst>
          </a:custGeom>
          <a:noFill/>
          <a:ln w="12700">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19600" name="Rectangle 160">
            <a:extLst>
              <a:ext uri="{FF2B5EF4-FFF2-40B4-BE49-F238E27FC236}">
                <a16:creationId xmlns:a16="http://schemas.microsoft.com/office/drawing/2014/main" id="{4CAED5E5-D310-4038-BCF8-D0EE919FAD6C}"/>
              </a:ext>
            </a:extLst>
          </p:cNvPr>
          <p:cNvSpPr>
            <a:spLocks noChangeArrowheads="1"/>
          </p:cNvSpPr>
          <p:nvPr/>
        </p:nvSpPr>
        <p:spPr bwMode="auto">
          <a:xfrm>
            <a:off x="457200" y="3733800"/>
            <a:ext cx="269081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400"/>
              <a:t>&gt;&gt; plot(f(1:200), angle(vf(1:200)))</a:t>
            </a:r>
          </a:p>
        </p:txBody>
      </p:sp>
      <p:sp>
        <p:nvSpPr>
          <p:cNvPr id="19601" name="TextBox 161">
            <a:extLst>
              <a:ext uri="{FF2B5EF4-FFF2-40B4-BE49-F238E27FC236}">
                <a16:creationId xmlns:a16="http://schemas.microsoft.com/office/drawing/2014/main" id="{537622D1-54BA-4664-94B1-5092682B1558}"/>
              </a:ext>
            </a:extLst>
          </p:cNvPr>
          <p:cNvSpPr txBox="1">
            <a:spLocks noChangeArrowheads="1"/>
          </p:cNvSpPr>
          <p:nvPr/>
        </p:nvSpPr>
        <p:spPr bwMode="auto">
          <a:xfrm>
            <a:off x="2057400" y="1447800"/>
            <a:ext cx="21748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400"/>
              <a:t>magnitude of the spectrum</a:t>
            </a:r>
          </a:p>
        </p:txBody>
      </p:sp>
      <p:sp>
        <p:nvSpPr>
          <p:cNvPr id="19602" name="TextBox 163">
            <a:extLst>
              <a:ext uri="{FF2B5EF4-FFF2-40B4-BE49-F238E27FC236}">
                <a16:creationId xmlns:a16="http://schemas.microsoft.com/office/drawing/2014/main" id="{14DB746F-285B-4219-849A-68E0C60E7DBA}"/>
              </a:ext>
            </a:extLst>
          </p:cNvPr>
          <p:cNvSpPr txBox="1">
            <a:spLocks noChangeArrowheads="1"/>
          </p:cNvSpPr>
          <p:nvPr/>
        </p:nvSpPr>
        <p:spPr bwMode="auto">
          <a:xfrm>
            <a:off x="1524000" y="4648200"/>
            <a:ext cx="23431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400"/>
              <a:t>phase of the spectrum (in rad)</a:t>
            </a:r>
          </a:p>
        </p:txBody>
      </p:sp>
      <p:sp>
        <p:nvSpPr>
          <p:cNvPr id="2" name="TextBox 1">
            <a:extLst>
              <a:ext uri="{FF2B5EF4-FFF2-40B4-BE49-F238E27FC236}">
                <a16:creationId xmlns:a16="http://schemas.microsoft.com/office/drawing/2014/main" id="{201070F9-02BD-4DBD-9229-804CF5F67370}"/>
              </a:ext>
            </a:extLst>
          </p:cNvPr>
          <p:cNvSpPr txBox="1"/>
          <p:nvPr/>
        </p:nvSpPr>
        <p:spPr>
          <a:xfrm>
            <a:off x="5628753" y="3056135"/>
            <a:ext cx="554960" cy="307777"/>
          </a:xfrm>
          <a:prstGeom prst="rect">
            <a:avLst/>
          </a:prstGeom>
          <a:noFill/>
        </p:spPr>
        <p:txBody>
          <a:bodyPr wrap="none" rtlCol="0">
            <a:spAutoFit/>
          </a:bodyPr>
          <a:lstStyle/>
          <a:p>
            <a:r>
              <a:rPr lang="en-US" sz="1400" dirty="0"/>
              <a:t>MHz</a:t>
            </a:r>
          </a:p>
        </p:txBody>
      </p:sp>
      <p:sp>
        <p:nvSpPr>
          <p:cNvPr id="148" name="TextBox 147">
            <a:extLst>
              <a:ext uri="{FF2B5EF4-FFF2-40B4-BE49-F238E27FC236}">
                <a16:creationId xmlns:a16="http://schemas.microsoft.com/office/drawing/2014/main" id="{8B2F52D6-73DD-424D-A5AD-1440FC5B9BAC}"/>
              </a:ext>
            </a:extLst>
          </p:cNvPr>
          <p:cNvSpPr txBox="1"/>
          <p:nvPr/>
        </p:nvSpPr>
        <p:spPr>
          <a:xfrm>
            <a:off x="5978858" y="6419950"/>
            <a:ext cx="554960" cy="307777"/>
          </a:xfrm>
          <a:prstGeom prst="rect">
            <a:avLst/>
          </a:prstGeom>
          <a:noFill/>
        </p:spPr>
        <p:txBody>
          <a:bodyPr wrap="none" rtlCol="0">
            <a:spAutoFit/>
          </a:bodyPr>
          <a:lstStyle/>
          <a:p>
            <a:r>
              <a:rPr lang="en-US" sz="1400" dirty="0"/>
              <a:t>MHz</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
            <a:extLst>
              <a:ext uri="{FF2B5EF4-FFF2-40B4-BE49-F238E27FC236}">
                <a16:creationId xmlns:a16="http://schemas.microsoft.com/office/drawing/2014/main" id="{3DE5563F-B30A-4317-B09D-0FAAF8B0537A}"/>
              </a:ext>
            </a:extLst>
          </p:cNvPr>
          <p:cNvSpPr>
            <a:spLocks noChangeArrowheads="1"/>
          </p:cNvSpPr>
          <p:nvPr/>
        </p:nvSpPr>
        <p:spPr bwMode="auto">
          <a:xfrm>
            <a:off x="381000" y="609600"/>
            <a:ext cx="4572000" cy="1169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400"/>
              <a:t>&gt;&gt; vt =IFourierT(vf, dt);</a:t>
            </a:r>
          </a:p>
          <a:p>
            <a:pPr eaLnBrk="1" hangingPunct="1"/>
            <a:r>
              <a:rPr lang="en-US" altLang="en-US" sz="1400"/>
              <a:t>&gt;&gt; plot(texp, vt)</a:t>
            </a:r>
          </a:p>
          <a:p>
            <a:pPr eaLnBrk="1" hangingPunct="1"/>
            <a:r>
              <a:rPr lang="en-US" altLang="en-US" sz="1400"/>
              <a:t>Warning: Imaginary parts of complex X and/or Y arguments ignored </a:t>
            </a:r>
          </a:p>
          <a:p>
            <a:pPr eaLnBrk="1" hangingPunct="1"/>
            <a:r>
              <a:rPr lang="en-US" altLang="en-US" sz="1400"/>
              <a:t>&gt;&gt; plot(texp, real(vt))</a:t>
            </a:r>
          </a:p>
        </p:txBody>
      </p:sp>
      <p:sp>
        <p:nvSpPr>
          <p:cNvPr id="20483" name="Rectangle 7">
            <a:extLst>
              <a:ext uri="{FF2B5EF4-FFF2-40B4-BE49-F238E27FC236}">
                <a16:creationId xmlns:a16="http://schemas.microsoft.com/office/drawing/2014/main" id="{ECCAAA3A-BCFA-4382-91CB-A99C3224E21E}"/>
              </a:ext>
            </a:extLst>
          </p:cNvPr>
          <p:cNvSpPr>
            <a:spLocks noChangeArrowheads="1"/>
          </p:cNvSpPr>
          <p:nvPr/>
        </p:nvSpPr>
        <p:spPr bwMode="auto">
          <a:xfrm>
            <a:off x="4813300" y="2220913"/>
            <a:ext cx="3246438" cy="2557462"/>
          </a:xfrm>
          <a:prstGeom prst="rect">
            <a:avLst/>
          </a:prstGeom>
          <a:noFill/>
          <a:ln w="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0484" name="Line 8">
            <a:extLst>
              <a:ext uri="{FF2B5EF4-FFF2-40B4-BE49-F238E27FC236}">
                <a16:creationId xmlns:a16="http://schemas.microsoft.com/office/drawing/2014/main" id="{01B11FEB-2849-4D89-AF9B-B89D8CFA9BB2}"/>
              </a:ext>
            </a:extLst>
          </p:cNvPr>
          <p:cNvSpPr>
            <a:spLocks noChangeShapeType="1"/>
          </p:cNvSpPr>
          <p:nvPr/>
        </p:nvSpPr>
        <p:spPr bwMode="auto">
          <a:xfrm>
            <a:off x="4813300" y="2220913"/>
            <a:ext cx="3246438"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485" name="Line 9">
            <a:extLst>
              <a:ext uri="{FF2B5EF4-FFF2-40B4-BE49-F238E27FC236}">
                <a16:creationId xmlns:a16="http://schemas.microsoft.com/office/drawing/2014/main" id="{37FE7BBD-8FF0-4530-91C0-1C51A145AD26}"/>
              </a:ext>
            </a:extLst>
          </p:cNvPr>
          <p:cNvSpPr>
            <a:spLocks noChangeShapeType="1"/>
          </p:cNvSpPr>
          <p:nvPr/>
        </p:nvSpPr>
        <p:spPr bwMode="auto">
          <a:xfrm>
            <a:off x="4813300" y="4778375"/>
            <a:ext cx="324643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486" name="Line 10">
            <a:extLst>
              <a:ext uri="{FF2B5EF4-FFF2-40B4-BE49-F238E27FC236}">
                <a16:creationId xmlns:a16="http://schemas.microsoft.com/office/drawing/2014/main" id="{3E31A09F-D84B-42E1-8749-5E507102F4EA}"/>
              </a:ext>
            </a:extLst>
          </p:cNvPr>
          <p:cNvSpPr>
            <a:spLocks noChangeShapeType="1"/>
          </p:cNvSpPr>
          <p:nvPr/>
        </p:nvSpPr>
        <p:spPr bwMode="auto">
          <a:xfrm flipV="1">
            <a:off x="8059738" y="2220913"/>
            <a:ext cx="1587" cy="25574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487" name="Line 11">
            <a:extLst>
              <a:ext uri="{FF2B5EF4-FFF2-40B4-BE49-F238E27FC236}">
                <a16:creationId xmlns:a16="http://schemas.microsoft.com/office/drawing/2014/main" id="{15F39713-DF6E-4F0F-9CDB-527B81EB2684}"/>
              </a:ext>
            </a:extLst>
          </p:cNvPr>
          <p:cNvSpPr>
            <a:spLocks noChangeShapeType="1"/>
          </p:cNvSpPr>
          <p:nvPr/>
        </p:nvSpPr>
        <p:spPr bwMode="auto">
          <a:xfrm flipV="1">
            <a:off x="4813300" y="2220913"/>
            <a:ext cx="1588" cy="25574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488" name="Line 12">
            <a:extLst>
              <a:ext uri="{FF2B5EF4-FFF2-40B4-BE49-F238E27FC236}">
                <a16:creationId xmlns:a16="http://schemas.microsoft.com/office/drawing/2014/main" id="{35B66643-D904-48BD-B36F-F777BF4C387B}"/>
              </a:ext>
            </a:extLst>
          </p:cNvPr>
          <p:cNvSpPr>
            <a:spLocks noChangeShapeType="1"/>
          </p:cNvSpPr>
          <p:nvPr/>
        </p:nvSpPr>
        <p:spPr bwMode="auto">
          <a:xfrm>
            <a:off x="4813300" y="4778375"/>
            <a:ext cx="324643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489" name="Line 13">
            <a:extLst>
              <a:ext uri="{FF2B5EF4-FFF2-40B4-BE49-F238E27FC236}">
                <a16:creationId xmlns:a16="http://schemas.microsoft.com/office/drawing/2014/main" id="{74DBA3D2-4629-4AC5-B777-CBB42682C3BF}"/>
              </a:ext>
            </a:extLst>
          </p:cNvPr>
          <p:cNvSpPr>
            <a:spLocks noChangeShapeType="1"/>
          </p:cNvSpPr>
          <p:nvPr/>
        </p:nvSpPr>
        <p:spPr bwMode="auto">
          <a:xfrm flipV="1">
            <a:off x="4813300" y="2220913"/>
            <a:ext cx="1588" cy="25574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490" name="Line 14">
            <a:extLst>
              <a:ext uri="{FF2B5EF4-FFF2-40B4-BE49-F238E27FC236}">
                <a16:creationId xmlns:a16="http://schemas.microsoft.com/office/drawing/2014/main" id="{0D01CB2E-9B97-42D0-80D2-72F06D8231A0}"/>
              </a:ext>
            </a:extLst>
          </p:cNvPr>
          <p:cNvSpPr>
            <a:spLocks noChangeShapeType="1"/>
          </p:cNvSpPr>
          <p:nvPr/>
        </p:nvSpPr>
        <p:spPr bwMode="auto">
          <a:xfrm flipV="1">
            <a:off x="4813300" y="4741863"/>
            <a:ext cx="1588" cy="365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491" name="Line 15">
            <a:extLst>
              <a:ext uri="{FF2B5EF4-FFF2-40B4-BE49-F238E27FC236}">
                <a16:creationId xmlns:a16="http://schemas.microsoft.com/office/drawing/2014/main" id="{55FC9CE3-9A04-4C6A-833B-46D9EC832A69}"/>
              </a:ext>
            </a:extLst>
          </p:cNvPr>
          <p:cNvSpPr>
            <a:spLocks noChangeShapeType="1"/>
          </p:cNvSpPr>
          <p:nvPr/>
        </p:nvSpPr>
        <p:spPr bwMode="auto">
          <a:xfrm>
            <a:off x="4813300" y="2220913"/>
            <a:ext cx="1588" cy="301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492" name="Rectangle 16">
            <a:extLst>
              <a:ext uri="{FF2B5EF4-FFF2-40B4-BE49-F238E27FC236}">
                <a16:creationId xmlns:a16="http://schemas.microsoft.com/office/drawing/2014/main" id="{EE1671A7-6041-4EFD-997D-06B599E28631}"/>
              </a:ext>
            </a:extLst>
          </p:cNvPr>
          <p:cNvSpPr>
            <a:spLocks noChangeArrowheads="1"/>
          </p:cNvSpPr>
          <p:nvPr/>
        </p:nvSpPr>
        <p:spPr bwMode="auto">
          <a:xfrm>
            <a:off x="4760913" y="4800600"/>
            <a:ext cx="165100"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800">
                <a:solidFill>
                  <a:srgbClr val="000000"/>
                </a:solidFill>
                <a:latin typeface="Helvetica" panose="020B0604020202020204" pitchFamily="34" charset="0"/>
              </a:rPr>
              <a:t>72</a:t>
            </a:r>
            <a:endParaRPr lang="en-US" altLang="en-US"/>
          </a:p>
        </p:txBody>
      </p:sp>
      <p:sp>
        <p:nvSpPr>
          <p:cNvPr id="20493" name="Line 17">
            <a:extLst>
              <a:ext uri="{FF2B5EF4-FFF2-40B4-BE49-F238E27FC236}">
                <a16:creationId xmlns:a16="http://schemas.microsoft.com/office/drawing/2014/main" id="{53AD89A2-4F08-4B53-8D62-613D0D325D60}"/>
              </a:ext>
            </a:extLst>
          </p:cNvPr>
          <p:cNvSpPr>
            <a:spLocks noChangeShapeType="1"/>
          </p:cNvSpPr>
          <p:nvPr/>
        </p:nvSpPr>
        <p:spPr bwMode="auto">
          <a:xfrm flipV="1">
            <a:off x="5351463" y="4741863"/>
            <a:ext cx="1587" cy="365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494" name="Line 18">
            <a:extLst>
              <a:ext uri="{FF2B5EF4-FFF2-40B4-BE49-F238E27FC236}">
                <a16:creationId xmlns:a16="http://schemas.microsoft.com/office/drawing/2014/main" id="{5FF7980A-38BA-4A77-AB85-E5E377C52C54}"/>
              </a:ext>
            </a:extLst>
          </p:cNvPr>
          <p:cNvSpPr>
            <a:spLocks noChangeShapeType="1"/>
          </p:cNvSpPr>
          <p:nvPr/>
        </p:nvSpPr>
        <p:spPr bwMode="auto">
          <a:xfrm>
            <a:off x="5351463" y="2220913"/>
            <a:ext cx="1587" cy="301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495" name="Rectangle 19">
            <a:extLst>
              <a:ext uri="{FF2B5EF4-FFF2-40B4-BE49-F238E27FC236}">
                <a16:creationId xmlns:a16="http://schemas.microsoft.com/office/drawing/2014/main" id="{BE19C014-44B9-452D-8F97-BF797356BCE3}"/>
              </a:ext>
            </a:extLst>
          </p:cNvPr>
          <p:cNvSpPr>
            <a:spLocks noChangeArrowheads="1"/>
          </p:cNvSpPr>
          <p:nvPr/>
        </p:nvSpPr>
        <p:spPr bwMode="auto">
          <a:xfrm>
            <a:off x="5299075" y="4800600"/>
            <a:ext cx="165100"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800">
                <a:solidFill>
                  <a:srgbClr val="000000"/>
                </a:solidFill>
                <a:latin typeface="Helvetica" panose="020B0604020202020204" pitchFamily="34" charset="0"/>
              </a:rPr>
              <a:t>74</a:t>
            </a:r>
            <a:endParaRPr lang="en-US" altLang="en-US"/>
          </a:p>
        </p:txBody>
      </p:sp>
      <p:sp>
        <p:nvSpPr>
          <p:cNvPr id="20496" name="Line 20">
            <a:extLst>
              <a:ext uri="{FF2B5EF4-FFF2-40B4-BE49-F238E27FC236}">
                <a16:creationId xmlns:a16="http://schemas.microsoft.com/office/drawing/2014/main" id="{EC807DB3-E200-419A-9F27-0C8CACCF3F55}"/>
              </a:ext>
            </a:extLst>
          </p:cNvPr>
          <p:cNvSpPr>
            <a:spLocks noChangeShapeType="1"/>
          </p:cNvSpPr>
          <p:nvPr/>
        </p:nvSpPr>
        <p:spPr bwMode="auto">
          <a:xfrm flipV="1">
            <a:off x="5891213" y="4741863"/>
            <a:ext cx="1587" cy="365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497" name="Line 21">
            <a:extLst>
              <a:ext uri="{FF2B5EF4-FFF2-40B4-BE49-F238E27FC236}">
                <a16:creationId xmlns:a16="http://schemas.microsoft.com/office/drawing/2014/main" id="{650D92B7-D417-4ABB-B049-9361D655C225}"/>
              </a:ext>
            </a:extLst>
          </p:cNvPr>
          <p:cNvSpPr>
            <a:spLocks noChangeShapeType="1"/>
          </p:cNvSpPr>
          <p:nvPr/>
        </p:nvSpPr>
        <p:spPr bwMode="auto">
          <a:xfrm>
            <a:off x="5891213" y="2220913"/>
            <a:ext cx="1587" cy="301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498" name="Rectangle 22">
            <a:extLst>
              <a:ext uri="{FF2B5EF4-FFF2-40B4-BE49-F238E27FC236}">
                <a16:creationId xmlns:a16="http://schemas.microsoft.com/office/drawing/2014/main" id="{88F57720-DB5A-4C2E-8B5C-090D83CA4C8C}"/>
              </a:ext>
            </a:extLst>
          </p:cNvPr>
          <p:cNvSpPr>
            <a:spLocks noChangeArrowheads="1"/>
          </p:cNvSpPr>
          <p:nvPr/>
        </p:nvSpPr>
        <p:spPr bwMode="auto">
          <a:xfrm>
            <a:off x="5838825" y="4800600"/>
            <a:ext cx="165100"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800">
                <a:solidFill>
                  <a:srgbClr val="000000"/>
                </a:solidFill>
                <a:latin typeface="Helvetica" panose="020B0604020202020204" pitchFamily="34" charset="0"/>
              </a:rPr>
              <a:t>76</a:t>
            </a:r>
            <a:endParaRPr lang="en-US" altLang="en-US"/>
          </a:p>
        </p:txBody>
      </p:sp>
      <p:sp>
        <p:nvSpPr>
          <p:cNvPr id="20499" name="Line 23">
            <a:extLst>
              <a:ext uri="{FF2B5EF4-FFF2-40B4-BE49-F238E27FC236}">
                <a16:creationId xmlns:a16="http://schemas.microsoft.com/office/drawing/2014/main" id="{212A1D95-BE31-4D81-8645-2A3697D6C82F}"/>
              </a:ext>
            </a:extLst>
          </p:cNvPr>
          <p:cNvSpPr>
            <a:spLocks noChangeShapeType="1"/>
          </p:cNvSpPr>
          <p:nvPr/>
        </p:nvSpPr>
        <p:spPr bwMode="auto">
          <a:xfrm flipV="1">
            <a:off x="6437313" y="4741863"/>
            <a:ext cx="1587" cy="365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500" name="Line 24">
            <a:extLst>
              <a:ext uri="{FF2B5EF4-FFF2-40B4-BE49-F238E27FC236}">
                <a16:creationId xmlns:a16="http://schemas.microsoft.com/office/drawing/2014/main" id="{6C00DACC-CA35-4F11-950A-E94CB62B06FE}"/>
              </a:ext>
            </a:extLst>
          </p:cNvPr>
          <p:cNvSpPr>
            <a:spLocks noChangeShapeType="1"/>
          </p:cNvSpPr>
          <p:nvPr/>
        </p:nvSpPr>
        <p:spPr bwMode="auto">
          <a:xfrm>
            <a:off x="6437313" y="2220913"/>
            <a:ext cx="1587" cy="301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501" name="Rectangle 25">
            <a:extLst>
              <a:ext uri="{FF2B5EF4-FFF2-40B4-BE49-F238E27FC236}">
                <a16:creationId xmlns:a16="http://schemas.microsoft.com/office/drawing/2014/main" id="{A8CFAFD7-E60C-4A40-8E40-56B9D79E0AFA}"/>
              </a:ext>
            </a:extLst>
          </p:cNvPr>
          <p:cNvSpPr>
            <a:spLocks noChangeArrowheads="1"/>
          </p:cNvSpPr>
          <p:nvPr/>
        </p:nvSpPr>
        <p:spPr bwMode="auto">
          <a:xfrm>
            <a:off x="6384925" y="4800600"/>
            <a:ext cx="165100"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800">
                <a:solidFill>
                  <a:srgbClr val="000000"/>
                </a:solidFill>
                <a:latin typeface="Helvetica" panose="020B0604020202020204" pitchFamily="34" charset="0"/>
              </a:rPr>
              <a:t>78</a:t>
            </a:r>
            <a:endParaRPr lang="en-US" altLang="en-US"/>
          </a:p>
        </p:txBody>
      </p:sp>
      <p:sp>
        <p:nvSpPr>
          <p:cNvPr id="20502" name="Line 26">
            <a:extLst>
              <a:ext uri="{FF2B5EF4-FFF2-40B4-BE49-F238E27FC236}">
                <a16:creationId xmlns:a16="http://schemas.microsoft.com/office/drawing/2014/main" id="{1A134B74-EDAE-442D-A7D4-A4D1C7F0B730}"/>
              </a:ext>
            </a:extLst>
          </p:cNvPr>
          <p:cNvSpPr>
            <a:spLocks noChangeShapeType="1"/>
          </p:cNvSpPr>
          <p:nvPr/>
        </p:nvSpPr>
        <p:spPr bwMode="auto">
          <a:xfrm flipV="1">
            <a:off x="6975475" y="4741863"/>
            <a:ext cx="1588" cy="365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503" name="Line 27">
            <a:extLst>
              <a:ext uri="{FF2B5EF4-FFF2-40B4-BE49-F238E27FC236}">
                <a16:creationId xmlns:a16="http://schemas.microsoft.com/office/drawing/2014/main" id="{3F9B09B4-126B-4090-9685-BF0C78E38B35}"/>
              </a:ext>
            </a:extLst>
          </p:cNvPr>
          <p:cNvSpPr>
            <a:spLocks noChangeShapeType="1"/>
          </p:cNvSpPr>
          <p:nvPr/>
        </p:nvSpPr>
        <p:spPr bwMode="auto">
          <a:xfrm>
            <a:off x="6975475" y="2220913"/>
            <a:ext cx="1588" cy="301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504" name="Rectangle 28">
            <a:extLst>
              <a:ext uri="{FF2B5EF4-FFF2-40B4-BE49-F238E27FC236}">
                <a16:creationId xmlns:a16="http://schemas.microsoft.com/office/drawing/2014/main" id="{8846345C-F195-4A52-88D7-C292955F6D58}"/>
              </a:ext>
            </a:extLst>
          </p:cNvPr>
          <p:cNvSpPr>
            <a:spLocks noChangeArrowheads="1"/>
          </p:cNvSpPr>
          <p:nvPr/>
        </p:nvSpPr>
        <p:spPr bwMode="auto">
          <a:xfrm>
            <a:off x="6923088" y="4800600"/>
            <a:ext cx="165100"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800">
                <a:solidFill>
                  <a:srgbClr val="000000"/>
                </a:solidFill>
                <a:latin typeface="Helvetica" panose="020B0604020202020204" pitchFamily="34" charset="0"/>
              </a:rPr>
              <a:t>80</a:t>
            </a:r>
            <a:endParaRPr lang="en-US" altLang="en-US"/>
          </a:p>
        </p:txBody>
      </p:sp>
      <p:sp>
        <p:nvSpPr>
          <p:cNvPr id="20505" name="Line 29">
            <a:extLst>
              <a:ext uri="{FF2B5EF4-FFF2-40B4-BE49-F238E27FC236}">
                <a16:creationId xmlns:a16="http://schemas.microsoft.com/office/drawing/2014/main" id="{B49B48E8-1EDA-481D-AD2D-BFADE95F78C6}"/>
              </a:ext>
            </a:extLst>
          </p:cNvPr>
          <p:cNvSpPr>
            <a:spLocks noChangeShapeType="1"/>
          </p:cNvSpPr>
          <p:nvPr/>
        </p:nvSpPr>
        <p:spPr bwMode="auto">
          <a:xfrm flipV="1">
            <a:off x="7513638" y="4741863"/>
            <a:ext cx="1587" cy="365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506" name="Line 30">
            <a:extLst>
              <a:ext uri="{FF2B5EF4-FFF2-40B4-BE49-F238E27FC236}">
                <a16:creationId xmlns:a16="http://schemas.microsoft.com/office/drawing/2014/main" id="{6FCBABED-03E2-4903-88EE-74F86C122C7A}"/>
              </a:ext>
            </a:extLst>
          </p:cNvPr>
          <p:cNvSpPr>
            <a:spLocks noChangeShapeType="1"/>
          </p:cNvSpPr>
          <p:nvPr/>
        </p:nvSpPr>
        <p:spPr bwMode="auto">
          <a:xfrm>
            <a:off x="7513638" y="2220913"/>
            <a:ext cx="1587" cy="301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507" name="Rectangle 31">
            <a:extLst>
              <a:ext uri="{FF2B5EF4-FFF2-40B4-BE49-F238E27FC236}">
                <a16:creationId xmlns:a16="http://schemas.microsoft.com/office/drawing/2014/main" id="{FD40E26B-6C80-4A19-A603-226E957D51C2}"/>
              </a:ext>
            </a:extLst>
          </p:cNvPr>
          <p:cNvSpPr>
            <a:spLocks noChangeArrowheads="1"/>
          </p:cNvSpPr>
          <p:nvPr/>
        </p:nvSpPr>
        <p:spPr bwMode="auto">
          <a:xfrm>
            <a:off x="7461250" y="4800600"/>
            <a:ext cx="165100"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800">
                <a:solidFill>
                  <a:srgbClr val="000000"/>
                </a:solidFill>
                <a:latin typeface="Helvetica" panose="020B0604020202020204" pitchFamily="34" charset="0"/>
              </a:rPr>
              <a:t>82</a:t>
            </a:r>
            <a:endParaRPr lang="en-US" altLang="en-US"/>
          </a:p>
        </p:txBody>
      </p:sp>
      <p:sp>
        <p:nvSpPr>
          <p:cNvPr id="20508" name="Line 32">
            <a:extLst>
              <a:ext uri="{FF2B5EF4-FFF2-40B4-BE49-F238E27FC236}">
                <a16:creationId xmlns:a16="http://schemas.microsoft.com/office/drawing/2014/main" id="{3C6EB250-9F75-4111-B4C5-DDF81AF011D1}"/>
              </a:ext>
            </a:extLst>
          </p:cNvPr>
          <p:cNvSpPr>
            <a:spLocks noChangeShapeType="1"/>
          </p:cNvSpPr>
          <p:nvPr/>
        </p:nvSpPr>
        <p:spPr bwMode="auto">
          <a:xfrm flipV="1">
            <a:off x="8059738" y="4741863"/>
            <a:ext cx="1587" cy="365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509" name="Line 33">
            <a:extLst>
              <a:ext uri="{FF2B5EF4-FFF2-40B4-BE49-F238E27FC236}">
                <a16:creationId xmlns:a16="http://schemas.microsoft.com/office/drawing/2014/main" id="{16DB0142-C7F5-47C3-A812-66E95AF98C0B}"/>
              </a:ext>
            </a:extLst>
          </p:cNvPr>
          <p:cNvSpPr>
            <a:spLocks noChangeShapeType="1"/>
          </p:cNvSpPr>
          <p:nvPr/>
        </p:nvSpPr>
        <p:spPr bwMode="auto">
          <a:xfrm>
            <a:off x="8059738" y="2220913"/>
            <a:ext cx="1587" cy="301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510" name="Rectangle 34">
            <a:extLst>
              <a:ext uri="{FF2B5EF4-FFF2-40B4-BE49-F238E27FC236}">
                <a16:creationId xmlns:a16="http://schemas.microsoft.com/office/drawing/2014/main" id="{BD109EA1-B57D-44C1-9AAA-3488C0DF864D}"/>
              </a:ext>
            </a:extLst>
          </p:cNvPr>
          <p:cNvSpPr>
            <a:spLocks noChangeArrowheads="1"/>
          </p:cNvSpPr>
          <p:nvPr/>
        </p:nvSpPr>
        <p:spPr bwMode="auto">
          <a:xfrm>
            <a:off x="8007350" y="4800600"/>
            <a:ext cx="165100"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800">
                <a:solidFill>
                  <a:srgbClr val="000000"/>
                </a:solidFill>
                <a:latin typeface="Helvetica" panose="020B0604020202020204" pitchFamily="34" charset="0"/>
              </a:rPr>
              <a:t>84</a:t>
            </a:r>
            <a:endParaRPr lang="en-US" altLang="en-US"/>
          </a:p>
        </p:txBody>
      </p:sp>
      <p:sp>
        <p:nvSpPr>
          <p:cNvPr id="20511" name="Line 35">
            <a:extLst>
              <a:ext uri="{FF2B5EF4-FFF2-40B4-BE49-F238E27FC236}">
                <a16:creationId xmlns:a16="http://schemas.microsoft.com/office/drawing/2014/main" id="{12E2F251-B77C-4DA8-B9F3-8347C14EE9E6}"/>
              </a:ext>
            </a:extLst>
          </p:cNvPr>
          <p:cNvSpPr>
            <a:spLocks noChangeShapeType="1"/>
          </p:cNvSpPr>
          <p:nvPr/>
        </p:nvSpPr>
        <p:spPr bwMode="auto">
          <a:xfrm>
            <a:off x="4813300" y="4778375"/>
            <a:ext cx="3016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512" name="Line 36">
            <a:extLst>
              <a:ext uri="{FF2B5EF4-FFF2-40B4-BE49-F238E27FC236}">
                <a16:creationId xmlns:a16="http://schemas.microsoft.com/office/drawing/2014/main" id="{251E55E9-17B9-4BE2-AB6F-B06D19A76EEA}"/>
              </a:ext>
            </a:extLst>
          </p:cNvPr>
          <p:cNvSpPr>
            <a:spLocks noChangeShapeType="1"/>
          </p:cNvSpPr>
          <p:nvPr/>
        </p:nvSpPr>
        <p:spPr bwMode="auto">
          <a:xfrm flipH="1">
            <a:off x="8023225" y="4778375"/>
            <a:ext cx="3651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513" name="Rectangle 37">
            <a:extLst>
              <a:ext uri="{FF2B5EF4-FFF2-40B4-BE49-F238E27FC236}">
                <a16:creationId xmlns:a16="http://schemas.microsoft.com/office/drawing/2014/main" id="{90D23E7B-5487-434B-BF63-F4A2548C295B}"/>
              </a:ext>
            </a:extLst>
          </p:cNvPr>
          <p:cNvSpPr>
            <a:spLocks noChangeArrowheads="1"/>
          </p:cNvSpPr>
          <p:nvPr/>
        </p:nvSpPr>
        <p:spPr bwMode="auto">
          <a:xfrm>
            <a:off x="4567238" y="4719638"/>
            <a:ext cx="284162"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800">
                <a:solidFill>
                  <a:srgbClr val="000000"/>
                </a:solidFill>
                <a:latin typeface="Helvetica" panose="020B0604020202020204" pitchFamily="34" charset="0"/>
              </a:rPr>
              <a:t>-0.02</a:t>
            </a:r>
            <a:endParaRPr lang="en-US" altLang="en-US"/>
          </a:p>
        </p:txBody>
      </p:sp>
      <p:sp>
        <p:nvSpPr>
          <p:cNvPr id="20514" name="Line 38">
            <a:extLst>
              <a:ext uri="{FF2B5EF4-FFF2-40B4-BE49-F238E27FC236}">
                <a16:creationId xmlns:a16="http://schemas.microsoft.com/office/drawing/2014/main" id="{6A22AB04-DCAC-470B-87AA-8C8FE3AECD83}"/>
              </a:ext>
            </a:extLst>
          </p:cNvPr>
          <p:cNvSpPr>
            <a:spLocks noChangeShapeType="1"/>
          </p:cNvSpPr>
          <p:nvPr/>
        </p:nvSpPr>
        <p:spPr bwMode="auto">
          <a:xfrm>
            <a:off x="4813300" y="4457700"/>
            <a:ext cx="3016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515" name="Line 39">
            <a:extLst>
              <a:ext uri="{FF2B5EF4-FFF2-40B4-BE49-F238E27FC236}">
                <a16:creationId xmlns:a16="http://schemas.microsoft.com/office/drawing/2014/main" id="{F1A79BAB-73E7-4F09-90A1-0A9079CF7656}"/>
              </a:ext>
            </a:extLst>
          </p:cNvPr>
          <p:cNvSpPr>
            <a:spLocks noChangeShapeType="1"/>
          </p:cNvSpPr>
          <p:nvPr/>
        </p:nvSpPr>
        <p:spPr bwMode="auto">
          <a:xfrm flipH="1">
            <a:off x="8023225" y="4457700"/>
            <a:ext cx="3651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516" name="Rectangle 40">
            <a:extLst>
              <a:ext uri="{FF2B5EF4-FFF2-40B4-BE49-F238E27FC236}">
                <a16:creationId xmlns:a16="http://schemas.microsoft.com/office/drawing/2014/main" id="{0C5C6097-A6A3-45A0-9686-92135E1F22E9}"/>
              </a:ext>
            </a:extLst>
          </p:cNvPr>
          <p:cNvSpPr>
            <a:spLocks noChangeArrowheads="1"/>
          </p:cNvSpPr>
          <p:nvPr/>
        </p:nvSpPr>
        <p:spPr bwMode="auto">
          <a:xfrm>
            <a:off x="4514850" y="4397375"/>
            <a:ext cx="344488"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800">
                <a:solidFill>
                  <a:srgbClr val="000000"/>
                </a:solidFill>
                <a:latin typeface="Helvetica" panose="020B0604020202020204" pitchFamily="34" charset="0"/>
              </a:rPr>
              <a:t>-0.015</a:t>
            </a:r>
            <a:endParaRPr lang="en-US" altLang="en-US"/>
          </a:p>
        </p:txBody>
      </p:sp>
      <p:sp>
        <p:nvSpPr>
          <p:cNvPr id="20517" name="Line 41">
            <a:extLst>
              <a:ext uri="{FF2B5EF4-FFF2-40B4-BE49-F238E27FC236}">
                <a16:creationId xmlns:a16="http://schemas.microsoft.com/office/drawing/2014/main" id="{D6B138EA-0DA7-4FE9-9987-E7B96FA57400}"/>
              </a:ext>
            </a:extLst>
          </p:cNvPr>
          <p:cNvSpPr>
            <a:spLocks noChangeShapeType="1"/>
          </p:cNvSpPr>
          <p:nvPr/>
        </p:nvSpPr>
        <p:spPr bwMode="auto">
          <a:xfrm>
            <a:off x="4813300" y="4135438"/>
            <a:ext cx="30163"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518" name="Line 42">
            <a:extLst>
              <a:ext uri="{FF2B5EF4-FFF2-40B4-BE49-F238E27FC236}">
                <a16:creationId xmlns:a16="http://schemas.microsoft.com/office/drawing/2014/main" id="{BD7B74C6-8403-4365-98D4-766643CD4730}"/>
              </a:ext>
            </a:extLst>
          </p:cNvPr>
          <p:cNvSpPr>
            <a:spLocks noChangeShapeType="1"/>
          </p:cNvSpPr>
          <p:nvPr/>
        </p:nvSpPr>
        <p:spPr bwMode="auto">
          <a:xfrm flipH="1">
            <a:off x="8023225" y="4135438"/>
            <a:ext cx="36513"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519" name="Rectangle 43">
            <a:extLst>
              <a:ext uri="{FF2B5EF4-FFF2-40B4-BE49-F238E27FC236}">
                <a16:creationId xmlns:a16="http://schemas.microsoft.com/office/drawing/2014/main" id="{A4D6C5C1-E895-4D05-8AAB-785E196A3AE4}"/>
              </a:ext>
            </a:extLst>
          </p:cNvPr>
          <p:cNvSpPr>
            <a:spLocks noChangeArrowheads="1"/>
          </p:cNvSpPr>
          <p:nvPr/>
        </p:nvSpPr>
        <p:spPr bwMode="auto">
          <a:xfrm>
            <a:off x="4567238" y="4075113"/>
            <a:ext cx="284162"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800">
                <a:solidFill>
                  <a:srgbClr val="000000"/>
                </a:solidFill>
                <a:latin typeface="Helvetica" panose="020B0604020202020204" pitchFamily="34" charset="0"/>
              </a:rPr>
              <a:t>-0.01</a:t>
            </a:r>
            <a:endParaRPr lang="en-US" altLang="en-US"/>
          </a:p>
        </p:txBody>
      </p:sp>
      <p:sp>
        <p:nvSpPr>
          <p:cNvPr id="20520" name="Line 44">
            <a:extLst>
              <a:ext uri="{FF2B5EF4-FFF2-40B4-BE49-F238E27FC236}">
                <a16:creationId xmlns:a16="http://schemas.microsoft.com/office/drawing/2014/main" id="{75EF8212-D8F4-4D54-9420-B2D749D242C3}"/>
              </a:ext>
            </a:extLst>
          </p:cNvPr>
          <p:cNvSpPr>
            <a:spLocks noChangeShapeType="1"/>
          </p:cNvSpPr>
          <p:nvPr/>
        </p:nvSpPr>
        <p:spPr bwMode="auto">
          <a:xfrm>
            <a:off x="4813300" y="3813175"/>
            <a:ext cx="3016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521" name="Line 45">
            <a:extLst>
              <a:ext uri="{FF2B5EF4-FFF2-40B4-BE49-F238E27FC236}">
                <a16:creationId xmlns:a16="http://schemas.microsoft.com/office/drawing/2014/main" id="{F083A9AA-9344-48F6-9E99-92304ECCB5D4}"/>
              </a:ext>
            </a:extLst>
          </p:cNvPr>
          <p:cNvSpPr>
            <a:spLocks noChangeShapeType="1"/>
          </p:cNvSpPr>
          <p:nvPr/>
        </p:nvSpPr>
        <p:spPr bwMode="auto">
          <a:xfrm flipH="1">
            <a:off x="8023225" y="3813175"/>
            <a:ext cx="3651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522" name="Rectangle 46">
            <a:extLst>
              <a:ext uri="{FF2B5EF4-FFF2-40B4-BE49-F238E27FC236}">
                <a16:creationId xmlns:a16="http://schemas.microsoft.com/office/drawing/2014/main" id="{DAE880C6-6857-47B9-B4E5-A7B1AF6FD9B2}"/>
              </a:ext>
            </a:extLst>
          </p:cNvPr>
          <p:cNvSpPr>
            <a:spLocks noChangeArrowheads="1"/>
          </p:cNvSpPr>
          <p:nvPr/>
        </p:nvSpPr>
        <p:spPr bwMode="auto">
          <a:xfrm>
            <a:off x="4514850" y="3754438"/>
            <a:ext cx="344488"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800">
                <a:solidFill>
                  <a:srgbClr val="000000"/>
                </a:solidFill>
                <a:latin typeface="Helvetica" panose="020B0604020202020204" pitchFamily="34" charset="0"/>
              </a:rPr>
              <a:t>-0.005</a:t>
            </a:r>
            <a:endParaRPr lang="en-US" altLang="en-US"/>
          </a:p>
        </p:txBody>
      </p:sp>
      <p:sp>
        <p:nvSpPr>
          <p:cNvPr id="20523" name="Line 47">
            <a:extLst>
              <a:ext uri="{FF2B5EF4-FFF2-40B4-BE49-F238E27FC236}">
                <a16:creationId xmlns:a16="http://schemas.microsoft.com/office/drawing/2014/main" id="{571F1F31-D15D-43AE-A4CF-BCC88E4119D5}"/>
              </a:ext>
            </a:extLst>
          </p:cNvPr>
          <p:cNvSpPr>
            <a:spLocks noChangeShapeType="1"/>
          </p:cNvSpPr>
          <p:nvPr/>
        </p:nvSpPr>
        <p:spPr bwMode="auto">
          <a:xfrm>
            <a:off x="4813300" y="3500438"/>
            <a:ext cx="30163"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524" name="Line 48">
            <a:extLst>
              <a:ext uri="{FF2B5EF4-FFF2-40B4-BE49-F238E27FC236}">
                <a16:creationId xmlns:a16="http://schemas.microsoft.com/office/drawing/2014/main" id="{F9FEFF60-7390-4D0B-9876-F5730C7C0B11}"/>
              </a:ext>
            </a:extLst>
          </p:cNvPr>
          <p:cNvSpPr>
            <a:spLocks noChangeShapeType="1"/>
          </p:cNvSpPr>
          <p:nvPr/>
        </p:nvSpPr>
        <p:spPr bwMode="auto">
          <a:xfrm flipH="1">
            <a:off x="8023225" y="3500438"/>
            <a:ext cx="36513"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525" name="Rectangle 49">
            <a:extLst>
              <a:ext uri="{FF2B5EF4-FFF2-40B4-BE49-F238E27FC236}">
                <a16:creationId xmlns:a16="http://schemas.microsoft.com/office/drawing/2014/main" id="{BC064DA2-9D83-49B3-8E0F-5C156119A1A6}"/>
              </a:ext>
            </a:extLst>
          </p:cNvPr>
          <p:cNvSpPr>
            <a:spLocks noChangeArrowheads="1"/>
          </p:cNvSpPr>
          <p:nvPr/>
        </p:nvSpPr>
        <p:spPr bwMode="auto">
          <a:xfrm>
            <a:off x="4730750" y="3440113"/>
            <a:ext cx="104775"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800">
                <a:solidFill>
                  <a:srgbClr val="000000"/>
                </a:solidFill>
                <a:latin typeface="Helvetica" panose="020B0604020202020204" pitchFamily="34" charset="0"/>
              </a:rPr>
              <a:t>0</a:t>
            </a:r>
            <a:endParaRPr lang="en-US" altLang="en-US"/>
          </a:p>
        </p:txBody>
      </p:sp>
      <p:sp>
        <p:nvSpPr>
          <p:cNvPr id="20526" name="Line 50">
            <a:extLst>
              <a:ext uri="{FF2B5EF4-FFF2-40B4-BE49-F238E27FC236}">
                <a16:creationId xmlns:a16="http://schemas.microsoft.com/office/drawing/2014/main" id="{486A07AA-BA06-4A09-B89C-74824B85C127}"/>
              </a:ext>
            </a:extLst>
          </p:cNvPr>
          <p:cNvSpPr>
            <a:spLocks noChangeShapeType="1"/>
          </p:cNvSpPr>
          <p:nvPr/>
        </p:nvSpPr>
        <p:spPr bwMode="auto">
          <a:xfrm>
            <a:off x="4813300" y="3178175"/>
            <a:ext cx="3016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527" name="Line 51">
            <a:extLst>
              <a:ext uri="{FF2B5EF4-FFF2-40B4-BE49-F238E27FC236}">
                <a16:creationId xmlns:a16="http://schemas.microsoft.com/office/drawing/2014/main" id="{143F23A1-E67D-4C95-88AE-515CB5D4E292}"/>
              </a:ext>
            </a:extLst>
          </p:cNvPr>
          <p:cNvSpPr>
            <a:spLocks noChangeShapeType="1"/>
          </p:cNvSpPr>
          <p:nvPr/>
        </p:nvSpPr>
        <p:spPr bwMode="auto">
          <a:xfrm flipH="1">
            <a:off x="8023225" y="3178175"/>
            <a:ext cx="3651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528" name="Rectangle 52">
            <a:extLst>
              <a:ext uri="{FF2B5EF4-FFF2-40B4-BE49-F238E27FC236}">
                <a16:creationId xmlns:a16="http://schemas.microsoft.com/office/drawing/2014/main" id="{E6557006-A94B-4DBE-9E26-CFA3514BB2AC}"/>
              </a:ext>
            </a:extLst>
          </p:cNvPr>
          <p:cNvSpPr>
            <a:spLocks noChangeArrowheads="1"/>
          </p:cNvSpPr>
          <p:nvPr/>
        </p:nvSpPr>
        <p:spPr bwMode="auto">
          <a:xfrm>
            <a:off x="4543425" y="3117850"/>
            <a:ext cx="306388"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800">
                <a:solidFill>
                  <a:srgbClr val="000000"/>
                </a:solidFill>
                <a:latin typeface="Helvetica" panose="020B0604020202020204" pitchFamily="34" charset="0"/>
              </a:rPr>
              <a:t>0.005</a:t>
            </a:r>
            <a:endParaRPr lang="en-US" altLang="en-US"/>
          </a:p>
        </p:txBody>
      </p:sp>
      <p:sp>
        <p:nvSpPr>
          <p:cNvPr id="20529" name="Line 53">
            <a:extLst>
              <a:ext uri="{FF2B5EF4-FFF2-40B4-BE49-F238E27FC236}">
                <a16:creationId xmlns:a16="http://schemas.microsoft.com/office/drawing/2014/main" id="{9A0DE376-F70E-4339-8366-6AC0750EC732}"/>
              </a:ext>
            </a:extLst>
          </p:cNvPr>
          <p:cNvSpPr>
            <a:spLocks noChangeShapeType="1"/>
          </p:cNvSpPr>
          <p:nvPr/>
        </p:nvSpPr>
        <p:spPr bwMode="auto">
          <a:xfrm>
            <a:off x="4813300" y="2855913"/>
            <a:ext cx="30163"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530" name="Line 54">
            <a:extLst>
              <a:ext uri="{FF2B5EF4-FFF2-40B4-BE49-F238E27FC236}">
                <a16:creationId xmlns:a16="http://schemas.microsoft.com/office/drawing/2014/main" id="{11753FB1-AFAB-4366-8DDB-E406AD9DA396}"/>
              </a:ext>
            </a:extLst>
          </p:cNvPr>
          <p:cNvSpPr>
            <a:spLocks noChangeShapeType="1"/>
          </p:cNvSpPr>
          <p:nvPr/>
        </p:nvSpPr>
        <p:spPr bwMode="auto">
          <a:xfrm flipH="1">
            <a:off x="8023225" y="2855913"/>
            <a:ext cx="36513"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531" name="Rectangle 55">
            <a:extLst>
              <a:ext uri="{FF2B5EF4-FFF2-40B4-BE49-F238E27FC236}">
                <a16:creationId xmlns:a16="http://schemas.microsoft.com/office/drawing/2014/main" id="{B6B43745-DCF9-4916-8F99-B64D5B91A887}"/>
              </a:ext>
            </a:extLst>
          </p:cNvPr>
          <p:cNvSpPr>
            <a:spLocks noChangeArrowheads="1"/>
          </p:cNvSpPr>
          <p:nvPr/>
        </p:nvSpPr>
        <p:spPr bwMode="auto">
          <a:xfrm>
            <a:off x="4595813" y="2797175"/>
            <a:ext cx="247650"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800">
                <a:solidFill>
                  <a:srgbClr val="000000"/>
                </a:solidFill>
                <a:latin typeface="Helvetica" panose="020B0604020202020204" pitchFamily="34" charset="0"/>
              </a:rPr>
              <a:t>0.01</a:t>
            </a:r>
            <a:endParaRPr lang="en-US" altLang="en-US"/>
          </a:p>
        </p:txBody>
      </p:sp>
      <p:sp>
        <p:nvSpPr>
          <p:cNvPr id="20532" name="Line 56">
            <a:extLst>
              <a:ext uri="{FF2B5EF4-FFF2-40B4-BE49-F238E27FC236}">
                <a16:creationId xmlns:a16="http://schemas.microsoft.com/office/drawing/2014/main" id="{A133B8D3-9842-4478-A3C5-084FF1C731B5}"/>
              </a:ext>
            </a:extLst>
          </p:cNvPr>
          <p:cNvSpPr>
            <a:spLocks noChangeShapeType="1"/>
          </p:cNvSpPr>
          <p:nvPr/>
        </p:nvSpPr>
        <p:spPr bwMode="auto">
          <a:xfrm>
            <a:off x="4813300" y="2535238"/>
            <a:ext cx="30163"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533" name="Line 57">
            <a:extLst>
              <a:ext uri="{FF2B5EF4-FFF2-40B4-BE49-F238E27FC236}">
                <a16:creationId xmlns:a16="http://schemas.microsoft.com/office/drawing/2014/main" id="{19BF6E05-2EF7-4BDC-A380-8FD127C344B2}"/>
              </a:ext>
            </a:extLst>
          </p:cNvPr>
          <p:cNvSpPr>
            <a:spLocks noChangeShapeType="1"/>
          </p:cNvSpPr>
          <p:nvPr/>
        </p:nvSpPr>
        <p:spPr bwMode="auto">
          <a:xfrm flipH="1">
            <a:off x="8023225" y="2535238"/>
            <a:ext cx="36513"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534" name="Rectangle 58">
            <a:extLst>
              <a:ext uri="{FF2B5EF4-FFF2-40B4-BE49-F238E27FC236}">
                <a16:creationId xmlns:a16="http://schemas.microsoft.com/office/drawing/2014/main" id="{AFBF850B-A84F-4BF1-AA56-5160A68FFCAD}"/>
              </a:ext>
            </a:extLst>
          </p:cNvPr>
          <p:cNvSpPr>
            <a:spLocks noChangeArrowheads="1"/>
          </p:cNvSpPr>
          <p:nvPr/>
        </p:nvSpPr>
        <p:spPr bwMode="auto">
          <a:xfrm>
            <a:off x="4543425" y="2474913"/>
            <a:ext cx="306388"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800">
                <a:solidFill>
                  <a:srgbClr val="000000"/>
                </a:solidFill>
                <a:latin typeface="Helvetica" panose="020B0604020202020204" pitchFamily="34" charset="0"/>
              </a:rPr>
              <a:t>0.015</a:t>
            </a:r>
            <a:endParaRPr lang="en-US" altLang="en-US"/>
          </a:p>
        </p:txBody>
      </p:sp>
      <p:sp>
        <p:nvSpPr>
          <p:cNvPr id="20535" name="Line 59">
            <a:extLst>
              <a:ext uri="{FF2B5EF4-FFF2-40B4-BE49-F238E27FC236}">
                <a16:creationId xmlns:a16="http://schemas.microsoft.com/office/drawing/2014/main" id="{2E6598D0-B5A2-494C-824C-4EF9480C740C}"/>
              </a:ext>
            </a:extLst>
          </p:cNvPr>
          <p:cNvSpPr>
            <a:spLocks noChangeShapeType="1"/>
          </p:cNvSpPr>
          <p:nvPr/>
        </p:nvSpPr>
        <p:spPr bwMode="auto">
          <a:xfrm>
            <a:off x="4813300" y="2220913"/>
            <a:ext cx="30163"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536" name="Line 60">
            <a:extLst>
              <a:ext uri="{FF2B5EF4-FFF2-40B4-BE49-F238E27FC236}">
                <a16:creationId xmlns:a16="http://schemas.microsoft.com/office/drawing/2014/main" id="{CAD0FD9C-506E-477F-BCFD-6B9ED0002670}"/>
              </a:ext>
            </a:extLst>
          </p:cNvPr>
          <p:cNvSpPr>
            <a:spLocks noChangeShapeType="1"/>
          </p:cNvSpPr>
          <p:nvPr/>
        </p:nvSpPr>
        <p:spPr bwMode="auto">
          <a:xfrm flipH="1">
            <a:off x="8023225" y="2220913"/>
            <a:ext cx="36513"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537" name="Rectangle 61">
            <a:extLst>
              <a:ext uri="{FF2B5EF4-FFF2-40B4-BE49-F238E27FC236}">
                <a16:creationId xmlns:a16="http://schemas.microsoft.com/office/drawing/2014/main" id="{FA86B1A0-29B2-45B7-8418-D10831FE2CB5}"/>
              </a:ext>
            </a:extLst>
          </p:cNvPr>
          <p:cNvSpPr>
            <a:spLocks noChangeArrowheads="1"/>
          </p:cNvSpPr>
          <p:nvPr/>
        </p:nvSpPr>
        <p:spPr bwMode="auto">
          <a:xfrm>
            <a:off x="4595813" y="2160588"/>
            <a:ext cx="247650"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800">
                <a:solidFill>
                  <a:srgbClr val="000000"/>
                </a:solidFill>
                <a:latin typeface="Helvetica" panose="020B0604020202020204" pitchFamily="34" charset="0"/>
              </a:rPr>
              <a:t>0.02</a:t>
            </a:r>
            <a:endParaRPr lang="en-US" altLang="en-US"/>
          </a:p>
        </p:txBody>
      </p:sp>
      <p:sp>
        <p:nvSpPr>
          <p:cNvPr id="20538" name="Line 63">
            <a:extLst>
              <a:ext uri="{FF2B5EF4-FFF2-40B4-BE49-F238E27FC236}">
                <a16:creationId xmlns:a16="http://schemas.microsoft.com/office/drawing/2014/main" id="{CD2991E6-3BE0-49A0-BD2C-950A9DA6C045}"/>
              </a:ext>
            </a:extLst>
          </p:cNvPr>
          <p:cNvSpPr>
            <a:spLocks noChangeShapeType="1"/>
          </p:cNvSpPr>
          <p:nvPr/>
        </p:nvSpPr>
        <p:spPr bwMode="auto">
          <a:xfrm>
            <a:off x="4813300" y="4778375"/>
            <a:ext cx="324643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539" name="Line 64">
            <a:extLst>
              <a:ext uri="{FF2B5EF4-FFF2-40B4-BE49-F238E27FC236}">
                <a16:creationId xmlns:a16="http://schemas.microsoft.com/office/drawing/2014/main" id="{0557FB36-23BF-4049-BD74-F43863067A86}"/>
              </a:ext>
            </a:extLst>
          </p:cNvPr>
          <p:cNvSpPr>
            <a:spLocks noChangeShapeType="1"/>
          </p:cNvSpPr>
          <p:nvPr/>
        </p:nvSpPr>
        <p:spPr bwMode="auto">
          <a:xfrm flipV="1">
            <a:off x="8059738" y="2220913"/>
            <a:ext cx="1587" cy="25574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540" name="Line 65">
            <a:extLst>
              <a:ext uri="{FF2B5EF4-FFF2-40B4-BE49-F238E27FC236}">
                <a16:creationId xmlns:a16="http://schemas.microsoft.com/office/drawing/2014/main" id="{566C2D3B-C693-403F-AA37-C7E495E8B561}"/>
              </a:ext>
            </a:extLst>
          </p:cNvPr>
          <p:cNvSpPr>
            <a:spLocks noChangeShapeType="1"/>
          </p:cNvSpPr>
          <p:nvPr/>
        </p:nvSpPr>
        <p:spPr bwMode="auto">
          <a:xfrm flipV="1">
            <a:off x="4813300" y="2220913"/>
            <a:ext cx="1588" cy="25574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541" name="Freeform 66">
            <a:extLst>
              <a:ext uri="{FF2B5EF4-FFF2-40B4-BE49-F238E27FC236}">
                <a16:creationId xmlns:a16="http://schemas.microsoft.com/office/drawing/2014/main" id="{319F2578-0015-4BE5-9B53-3668BDA7C54B}"/>
              </a:ext>
            </a:extLst>
          </p:cNvPr>
          <p:cNvSpPr>
            <a:spLocks/>
          </p:cNvSpPr>
          <p:nvPr/>
        </p:nvSpPr>
        <p:spPr bwMode="auto">
          <a:xfrm>
            <a:off x="4918075" y="3500438"/>
            <a:ext cx="949325" cy="1587"/>
          </a:xfrm>
          <a:custGeom>
            <a:avLst/>
            <a:gdLst>
              <a:gd name="T0" fmla="*/ 9 w 598"/>
              <a:gd name="T1" fmla="*/ 0 h 1588"/>
              <a:gd name="T2" fmla="*/ 24 w 598"/>
              <a:gd name="T3" fmla="*/ 0 h 1588"/>
              <a:gd name="T4" fmla="*/ 38 w 598"/>
              <a:gd name="T5" fmla="*/ 0 h 1588"/>
              <a:gd name="T6" fmla="*/ 52 w 598"/>
              <a:gd name="T7" fmla="*/ 0 h 1588"/>
              <a:gd name="T8" fmla="*/ 66 w 598"/>
              <a:gd name="T9" fmla="*/ 0 h 1588"/>
              <a:gd name="T10" fmla="*/ 80 w 598"/>
              <a:gd name="T11" fmla="*/ 0 h 1588"/>
              <a:gd name="T12" fmla="*/ 94 w 598"/>
              <a:gd name="T13" fmla="*/ 0 h 1588"/>
              <a:gd name="T14" fmla="*/ 108 w 598"/>
              <a:gd name="T15" fmla="*/ 0 h 1588"/>
              <a:gd name="T16" fmla="*/ 123 w 598"/>
              <a:gd name="T17" fmla="*/ 0 h 1588"/>
              <a:gd name="T18" fmla="*/ 137 w 598"/>
              <a:gd name="T19" fmla="*/ 0 h 1588"/>
              <a:gd name="T20" fmla="*/ 151 w 598"/>
              <a:gd name="T21" fmla="*/ 0 h 1588"/>
              <a:gd name="T22" fmla="*/ 165 w 598"/>
              <a:gd name="T23" fmla="*/ 0 h 1588"/>
              <a:gd name="T24" fmla="*/ 179 w 598"/>
              <a:gd name="T25" fmla="*/ 0 h 1588"/>
              <a:gd name="T26" fmla="*/ 193 w 598"/>
              <a:gd name="T27" fmla="*/ 0 h 1588"/>
              <a:gd name="T28" fmla="*/ 207 w 598"/>
              <a:gd name="T29" fmla="*/ 0 h 1588"/>
              <a:gd name="T30" fmla="*/ 221 w 598"/>
              <a:gd name="T31" fmla="*/ 0 h 1588"/>
              <a:gd name="T32" fmla="*/ 236 w 598"/>
              <a:gd name="T33" fmla="*/ 0 h 1588"/>
              <a:gd name="T34" fmla="*/ 250 w 598"/>
              <a:gd name="T35" fmla="*/ 0 h 1588"/>
              <a:gd name="T36" fmla="*/ 264 w 598"/>
              <a:gd name="T37" fmla="*/ 0 h 1588"/>
              <a:gd name="T38" fmla="*/ 278 w 598"/>
              <a:gd name="T39" fmla="*/ 0 h 1588"/>
              <a:gd name="T40" fmla="*/ 292 w 598"/>
              <a:gd name="T41" fmla="*/ 0 h 1588"/>
              <a:gd name="T42" fmla="*/ 306 w 598"/>
              <a:gd name="T43" fmla="*/ 0 h 1588"/>
              <a:gd name="T44" fmla="*/ 320 w 598"/>
              <a:gd name="T45" fmla="*/ 0 h 1588"/>
              <a:gd name="T46" fmla="*/ 335 w 598"/>
              <a:gd name="T47" fmla="*/ 0 h 1588"/>
              <a:gd name="T48" fmla="*/ 349 w 598"/>
              <a:gd name="T49" fmla="*/ 0 h 1588"/>
              <a:gd name="T50" fmla="*/ 363 w 598"/>
              <a:gd name="T51" fmla="*/ 0 h 1588"/>
              <a:gd name="T52" fmla="*/ 377 w 598"/>
              <a:gd name="T53" fmla="*/ 0 h 1588"/>
              <a:gd name="T54" fmla="*/ 391 w 598"/>
              <a:gd name="T55" fmla="*/ 0 h 1588"/>
              <a:gd name="T56" fmla="*/ 405 w 598"/>
              <a:gd name="T57" fmla="*/ 0 h 1588"/>
              <a:gd name="T58" fmla="*/ 419 w 598"/>
              <a:gd name="T59" fmla="*/ 0 h 1588"/>
              <a:gd name="T60" fmla="*/ 434 w 598"/>
              <a:gd name="T61" fmla="*/ 0 h 1588"/>
              <a:gd name="T62" fmla="*/ 448 w 598"/>
              <a:gd name="T63" fmla="*/ 0 h 1588"/>
              <a:gd name="T64" fmla="*/ 462 w 598"/>
              <a:gd name="T65" fmla="*/ 0 h 1588"/>
              <a:gd name="T66" fmla="*/ 476 w 598"/>
              <a:gd name="T67" fmla="*/ 0 h 1588"/>
              <a:gd name="T68" fmla="*/ 490 w 598"/>
              <a:gd name="T69" fmla="*/ 0 h 1588"/>
              <a:gd name="T70" fmla="*/ 504 w 598"/>
              <a:gd name="T71" fmla="*/ 0 h 1588"/>
              <a:gd name="T72" fmla="*/ 518 w 598"/>
              <a:gd name="T73" fmla="*/ 0 h 1588"/>
              <a:gd name="T74" fmla="*/ 533 w 598"/>
              <a:gd name="T75" fmla="*/ 0 h 1588"/>
              <a:gd name="T76" fmla="*/ 547 w 598"/>
              <a:gd name="T77" fmla="*/ 0 h 1588"/>
              <a:gd name="T78" fmla="*/ 561 w 598"/>
              <a:gd name="T79" fmla="*/ 0 h 1588"/>
              <a:gd name="T80" fmla="*/ 575 w 598"/>
              <a:gd name="T81" fmla="*/ 0 h 1588"/>
              <a:gd name="T82" fmla="*/ 589 w 598"/>
              <a:gd name="T83" fmla="*/ 0 h 158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598"/>
              <a:gd name="T127" fmla="*/ 0 h 1588"/>
              <a:gd name="T128" fmla="*/ 598 w 598"/>
              <a:gd name="T129" fmla="*/ 1588 h 1588"/>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598" h="1588">
                <a:moveTo>
                  <a:pt x="0" y="0"/>
                </a:moveTo>
                <a:lnTo>
                  <a:pt x="5" y="0"/>
                </a:lnTo>
                <a:lnTo>
                  <a:pt x="9" y="0"/>
                </a:lnTo>
                <a:lnTo>
                  <a:pt x="14" y="0"/>
                </a:lnTo>
                <a:lnTo>
                  <a:pt x="19" y="0"/>
                </a:lnTo>
                <a:lnTo>
                  <a:pt x="24" y="0"/>
                </a:lnTo>
                <a:lnTo>
                  <a:pt x="28" y="0"/>
                </a:lnTo>
                <a:lnTo>
                  <a:pt x="33" y="0"/>
                </a:lnTo>
                <a:lnTo>
                  <a:pt x="38" y="0"/>
                </a:lnTo>
                <a:lnTo>
                  <a:pt x="42" y="0"/>
                </a:lnTo>
                <a:lnTo>
                  <a:pt x="47" y="0"/>
                </a:lnTo>
                <a:lnTo>
                  <a:pt x="52" y="0"/>
                </a:lnTo>
                <a:lnTo>
                  <a:pt x="57" y="0"/>
                </a:lnTo>
                <a:lnTo>
                  <a:pt x="61" y="0"/>
                </a:lnTo>
                <a:lnTo>
                  <a:pt x="66" y="0"/>
                </a:lnTo>
                <a:lnTo>
                  <a:pt x="71" y="0"/>
                </a:lnTo>
                <a:lnTo>
                  <a:pt x="75" y="0"/>
                </a:lnTo>
                <a:lnTo>
                  <a:pt x="80" y="0"/>
                </a:lnTo>
                <a:lnTo>
                  <a:pt x="85" y="0"/>
                </a:lnTo>
                <a:lnTo>
                  <a:pt x="90" y="0"/>
                </a:lnTo>
                <a:lnTo>
                  <a:pt x="94" y="0"/>
                </a:lnTo>
                <a:lnTo>
                  <a:pt x="99" y="0"/>
                </a:lnTo>
                <a:lnTo>
                  <a:pt x="104" y="0"/>
                </a:lnTo>
                <a:lnTo>
                  <a:pt x="108" y="0"/>
                </a:lnTo>
                <a:lnTo>
                  <a:pt x="113" y="0"/>
                </a:lnTo>
                <a:lnTo>
                  <a:pt x="118" y="0"/>
                </a:lnTo>
                <a:lnTo>
                  <a:pt x="123" y="0"/>
                </a:lnTo>
                <a:lnTo>
                  <a:pt x="127" y="0"/>
                </a:lnTo>
                <a:lnTo>
                  <a:pt x="132" y="0"/>
                </a:lnTo>
                <a:lnTo>
                  <a:pt x="137" y="0"/>
                </a:lnTo>
                <a:lnTo>
                  <a:pt x="141" y="0"/>
                </a:lnTo>
                <a:lnTo>
                  <a:pt x="146" y="0"/>
                </a:lnTo>
                <a:lnTo>
                  <a:pt x="151" y="0"/>
                </a:lnTo>
                <a:lnTo>
                  <a:pt x="156" y="0"/>
                </a:lnTo>
                <a:lnTo>
                  <a:pt x="160" y="0"/>
                </a:lnTo>
                <a:lnTo>
                  <a:pt x="165" y="0"/>
                </a:lnTo>
                <a:lnTo>
                  <a:pt x="170" y="0"/>
                </a:lnTo>
                <a:lnTo>
                  <a:pt x="174" y="0"/>
                </a:lnTo>
                <a:lnTo>
                  <a:pt x="179" y="0"/>
                </a:lnTo>
                <a:lnTo>
                  <a:pt x="184" y="0"/>
                </a:lnTo>
                <a:lnTo>
                  <a:pt x="188" y="0"/>
                </a:lnTo>
                <a:lnTo>
                  <a:pt x="193" y="0"/>
                </a:lnTo>
                <a:lnTo>
                  <a:pt x="198" y="0"/>
                </a:lnTo>
                <a:lnTo>
                  <a:pt x="203" y="0"/>
                </a:lnTo>
                <a:lnTo>
                  <a:pt x="207" y="0"/>
                </a:lnTo>
                <a:lnTo>
                  <a:pt x="212" y="0"/>
                </a:lnTo>
                <a:lnTo>
                  <a:pt x="217" y="0"/>
                </a:lnTo>
                <a:lnTo>
                  <a:pt x="221" y="0"/>
                </a:lnTo>
                <a:lnTo>
                  <a:pt x="226" y="0"/>
                </a:lnTo>
                <a:lnTo>
                  <a:pt x="231" y="0"/>
                </a:lnTo>
                <a:lnTo>
                  <a:pt x="236" y="0"/>
                </a:lnTo>
                <a:lnTo>
                  <a:pt x="240" y="0"/>
                </a:lnTo>
                <a:lnTo>
                  <a:pt x="245" y="0"/>
                </a:lnTo>
                <a:lnTo>
                  <a:pt x="250" y="0"/>
                </a:lnTo>
                <a:lnTo>
                  <a:pt x="254" y="0"/>
                </a:lnTo>
                <a:lnTo>
                  <a:pt x="259" y="0"/>
                </a:lnTo>
                <a:lnTo>
                  <a:pt x="264" y="0"/>
                </a:lnTo>
                <a:lnTo>
                  <a:pt x="269" y="0"/>
                </a:lnTo>
                <a:lnTo>
                  <a:pt x="273" y="0"/>
                </a:lnTo>
                <a:lnTo>
                  <a:pt x="278" y="0"/>
                </a:lnTo>
                <a:lnTo>
                  <a:pt x="283" y="0"/>
                </a:lnTo>
                <a:lnTo>
                  <a:pt x="287" y="0"/>
                </a:lnTo>
                <a:lnTo>
                  <a:pt x="292" y="0"/>
                </a:lnTo>
                <a:lnTo>
                  <a:pt x="297" y="0"/>
                </a:lnTo>
                <a:lnTo>
                  <a:pt x="302" y="0"/>
                </a:lnTo>
                <a:lnTo>
                  <a:pt x="306" y="0"/>
                </a:lnTo>
                <a:lnTo>
                  <a:pt x="311" y="0"/>
                </a:lnTo>
                <a:lnTo>
                  <a:pt x="316" y="0"/>
                </a:lnTo>
                <a:lnTo>
                  <a:pt x="320" y="0"/>
                </a:lnTo>
                <a:lnTo>
                  <a:pt x="325" y="0"/>
                </a:lnTo>
                <a:lnTo>
                  <a:pt x="330" y="0"/>
                </a:lnTo>
                <a:lnTo>
                  <a:pt x="335" y="0"/>
                </a:lnTo>
                <a:lnTo>
                  <a:pt x="339" y="0"/>
                </a:lnTo>
                <a:lnTo>
                  <a:pt x="344" y="0"/>
                </a:lnTo>
                <a:lnTo>
                  <a:pt x="349" y="0"/>
                </a:lnTo>
                <a:lnTo>
                  <a:pt x="353" y="0"/>
                </a:lnTo>
                <a:lnTo>
                  <a:pt x="358" y="0"/>
                </a:lnTo>
                <a:lnTo>
                  <a:pt x="363" y="0"/>
                </a:lnTo>
                <a:lnTo>
                  <a:pt x="368" y="0"/>
                </a:lnTo>
                <a:lnTo>
                  <a:pt x="372" y="0"/>
                </a:lnTo>
                <a:lnTo>
                  <a:pt x="377" y="0"/>
                </a:lnTo>
                <a:lnTo>
                  <a:pt x="382" y="0"/>
                </a:lnTo>
                <a:lnTo>
                  <a:pt x="386" y="0"/>
                </a:lnTo>
                <a:lnTo>
                  <a:pt x="391" y="0"/>
                </a:lnTo>
                <a:lnTo>
                  <a:pt x="396" y="0"/>
                </a:lnTo>
                <a:lnTo>
                  <a:pt x="401" y="0"/>
                </a:lnTo>
                <a:lnTo>
                  <a:pt x="405" y="0"/>
                </a:lnTo>
                <a:lnTo>
                  <a:pt x="410" y="0"/>
                </a:lnTo>
                <a:lnTo>
                  <a:pt x="415" y="0"/>
                </a:lnTo>
                <a:lnTo>
                  <a:pt x="419" y="0"/>
                </a:lnTo>
                <a:lnTo>
                  <a:pt x="424" y="0"/>
                </a:lnTo>
                <a:lnTo>
                  <a:pt x="429" y="0"/>
                </a:lnTo>
                <a:lnTo>
                  <a:pt x="434" y="0"/>
                </a:lnTo>
                <a:lnTo>
                  <a:pt x="438" y="0"/>
                </a:lnTo>
                <a:lnTo>
                  <a:pt x="443" y="0"/>
                </a:lnTo>
                <a:lnTo>
                  <a:pt x="448" y="0"/>
                </a:lnTo>
                <a:lnTo>
                  <a:pt x="452" y="0"/>
                </a:lnTo>
                <a:lnTo>
                  <a:pt x="457" y="0"/>
                </a:lnTo>
                <a:lnTo>
                  <a:pt x="462" y="0"/>
                </a:lnTo>
                <a:lnTo>
                  <a:pt x="467" y="0"/>
                </a:lnTo>
                <a:lnTo>
                  <a:pt x="471" y="0"/>
                </a:lnTo>
                <a:lnTo>
                  <a:pt x="476" y="0"/>
                </a:lnTo>
                <a:lnTo>
                  <a:pt x="481" y="0"/>
                </a:lnTo>
                <a:lnTo>
                  <a:pt x="485" y="0"/>
                </a:lnTo>
                <a:lnTo>
                  <a:pt x="490" y="0"/>
                </a:lnTo>
                <a:lnTo>
                  <a:pt x="495" y="0"/>
                </a:lnTo>
                <a:lnTo>
                  <a:pt x="500" y="0"/>
                </a:lnTo>
                <a:lnTo>
                  <a:pt x="504" y="0"/>
                </a:lnTo>
                <a:lnTo>
                  <a:pt x="509" y="0"/>
                </a:lnTo>
                <a:lnTo>
                  <a:pt x="514" y="0"/>
                </a:lnTo>
                <a:lnTo>
                  <a:pt x="518" y="0"/>
                </a:lnTo>
                <a:lnTo>
                  <a:pt x="523" y="0"/>
                </a:lnTo>
                <a:lnTo>
                  <a:pt x="528" y="0"/>
                </a:lnTo>
                <a:lnTo>
                  <a:pt x="533" y="0"/>
                </a:lnTo>
                <a:lnTo>
                  <a:pt x="537" y="0"/>
                </a:lnTo>
                <a:lnTo>
                  <a:pt x="542" y="0"/>
                </a:lnTo>
                <a:lnTo>
                  <a:pt x="547" y="0"/>
                </a:lnTo>
                <a:lnTo>
                  <a:pt x="551" y="0"/>
                </a:lnTo>
                <a:lnTo>
                  <a:pt x="556" y="0"/>
                </a:lnTo>
                <a:lnTo>
                  <a:pt x="561" y="0"/>
                </a:lnTo>
                <a:lnTo>
                  <a:pt x="565" y="0"/>
                </a:lnTo>
                <a:lnTo>
                  <a:pt x="570" y="0"/>
                </a:lnTo>
                <a:lnTo>
                  <a:pt x="575" y="0"/>
                </a:lnTo>
                <a:lnTo>
                  <a:pt x="580" y="0"/>
                </a:lnTo>
                <a:lnTo>
                  <a:pt x="584" y="0"/>
                </a:lnTo>
                <a:lnTo>
                  <a:pt x="589" y="0"/>
                </a:lnTo>
                <a:lnTo>
                  <a:pt x="594" y="0"/>
                </a:lnTo>
                <a:lnTo>
                  <a:pt x="598" y="0"/>
                </a:lnTo>
              </a:path>
            </a:pathLst>
          </a:custGeom>
          <a:noFill/>
          <a:ln w="12700">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0542" name="Freeform 67">
            <a:extLst>
              <a:ext uri="{FF2B5EF4-FFF2-40B4-BE49-F238E27FC236}">
                <a16:creationId xmlns:a16="http://schemas.microsoft.com/office/drawing/2014/main" id="{2F64401B-288C-4E9D-8712-067C8EBBEF15}"/>
              </a:ext>
            </a:extLst>
          </p:cNvPr>
          <p:cNvSpPr>
            <a:spLocks/>
          </p:cNvSpPr>
          <p:nvPr/>
        </p:nvSpPr>
        <p:spPr bwMode="auto">
          <a:xfrm>
            <a:off x="5867400" y="2489200"/>
            <a:ext cx="688975" cy="2073275"/>
          </a:xfrm>
          <a:custGeom>
            <a:avLst/>
            <a:gdLst>
              <a:gd name="T0" fmla="*/ 10 w 434"/>
              <a:gd name="T1" fmla="*/ 637 h 1306"/>
              <a:gd name="T2" fmla="*/ 24 w 434"/>
              <a:gd name="T3" fmla="*/ 637 h 1306"/>
              <a:gd name="T4" fmla="*/ 38 w 434"/>
              <a:gd name="T5" fmla="*/ 637 h 1306"/>
              <a:gd name="T6" fmla="*/ 52 w 434"/>
              <a:gd name="T7" fmla="*/ 637 h 1306"/>
              <a:gd name="T8" fmla="*/ 66 w 434"/>
              <a:gd name="T9" fmla="*/ 637 h 1306"/>
              <a:gd name="T10" fmla="*/ 81 w 434"/>
              <a:gd name="T11" fmla="*/ 637 h 1306"/>
              <a:gd name="T12" fmla="*/ 95 w 434"/>
              <a:gd name="T13" fmla="*/ 637 h 1306"/>
              <a:gd name="T14" fmla="*/ 109 w 434"/>
              <a:gd name="T15" fmla="*/ 637 h 1306"/>
              <a:gd name="T16" fmla="*/ 123 w 434"/>
              <a:gd name="T17" fmla="*/ 632 h 1306"/>
              <a:gd name="T18" fmla="*/ 137 w 434"/>
              <a:gd name="T19" fmla="*/ 632 h 1306"/>
              <a:gd name="T20" fmla="*/ 151 w 434"/>
              <a:gd name="T21" fmla="*/ 632 h 1306"/>
              <a:gd name="T22" fmla="*/ 165 w 434"/>
              <a:gd name="T23" fmla="*/ 632 h 1306"/>
              <a:gd name="T24" fmla="*/ 180 w 434"/>
              <a:gd name="T25" fmla="*/ 632 h 1306"/>
              <a:gd name="T26" fmla="*/ 194 w 434"/>
              <a:gd name="T27" fmla="*/ 632 h 1306"/>
              <a:gd name="T28" fmla="*/ 203 w 434"/>
              <a:gd name="T29" fmla="*/ 618 h 1306"/>
              <a:gd name="T30" fmla="*/ 208 w 434"/>
              <a:gd name="T31" fmla="*/ 575 h 1306"/>
              <a:gd name="T32" fmla="*/ 217 w 434"/>
              <a:gd name="T33" fmla="*/ 698 h 1306"/>
              <a:gd name="T34" fmla="*/ 222 w 434"/>
              <a:gd name="T35" fmla="*/ 919 h 1306"/>
              <a:gd name="T36" fmla="*/ 231 w 434"/>
              <a:gd name="T37" fmla="*/ 797 h 1306"/>
              <a:gd name="T38" fmla="*/ 236 w 434"/>
              <a:gd name="T39" fmla="*/ 245 h 1306"/>
              <a:gd name="T40" fmla="*/ 246 w 434"/>
              <a:gd name="T41" fmla="*/ 24 h 1306"/>
              <a:gd name="T42" fmla="*/ 250 w 434"/>
              <a:gd name="T43" fmla="*/ 820 h 1306"/>
              <a:gd name="T44" fmla="*/ 260 w 434"/>
              <a:gd name="T45" fmla="*/ 1263 h 1306"/>
              <a:gd name="T46" fmla="*/ 264 w 434"/>
              <a:gd name="T47" fmla="*/ 1221 h 1306"/>
              <a:gd name="T48" fmla="*/ 269 w 434"/>
              <a:gd name="T49" fmla="*/ 476 h 1306"/>
              <a:gd name="T50" fmla="*/ 279 w 434"/>
              <a:gd name="T51" fmla="*/ 245 h 1306"/>
              <a:gd name="T52" fmla="*/ 283 w 434"/>
              <a:gd name="T53" fmla="*/ 330 h 1306"/>
              <a:gd name="T54" fmla="*/ 288 w 434"/>
              <a:gd name="T55" fmla="*/ 698 h 1306"/>
              <a:gd name="T56" fmla="*/ 297 w 434"/>
              <a:gd name="T57" fmla="*/ 787 h 1306"/>
              <a:gd name="T58" fmla="*/ 302 w 434"/>
              <a:gd name="T59" fmla="*/ 707 h 1306"/>
              <a:gd name="T60" fmla="*/ 312 w 434"/>
              <a:gd name="T61" fmla="*/ 613 h 1306"/>
              <a:gd name="T62" fmla="*/ 316 w 434"/>
              <a:gd name="T63" fmla="*/ 566 h 1306"/>
              <a:gd name="T64" fmla="*/ 326 w 434"/>
              <a:gd name="T65" fmla="*/ 627 h 1306"/>
              <a:gd name="T66" fmla="*/ 335 w 434"/>
              <a:gd name="T67" fmla="*/ 669 h 1306"/>
              <a:gd name="T68" fmla="*/ 344 w 434"/>
              <a:gd name="T69" fmla="*/ 655 h 1306"/>
              <a:gd name="T70" fmla="*/ 349 w 434"/>
              <a:gd name="T71" fmla="*/ 622 h 1306"/>
              <a:gd name="T72" fmla="*/ 368 w 434"/>
              <a:gd name="T73" fmla="*/ 637 h 1306"/>
              <a:gd name="T74" fmla="*/ 377 w 434"/>
              <a:gd name="T75" fmla="*/ 632 h 1306"/>
              <a:gd name="T76" fmla="*/ 392 w 434"/>
              <a:gd name="T77" fmla="*/ 632 h 1306"/>
              <a:gd name="T78" fmla="*/ 406 w 434"/>
              <a:gd name="T79" fmla="*/ 632 h 1306"/>
              <a:gd name="T80" fmla="*/ 415 w 434"/>
              <a:gd name="T81" fmla="*/ 641 h 1306"/>
              <a:gd name="T82" fmla="*/ 425 w 434"/>
              <a:gd name="T83" fmla="*/ 632 h 130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434"/>
              <a:gd name="T127" fmla="*/ 0 h 1306"/>
              <a:gd name="T128" fmla="*/ 434 w 434"/>
              <a:gd name="T129" fmla="*/ 1306 h 130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434" h="1306">
                <a:moveTo>
                  <a:pt x="0" y="637"/>
                </a:moveTo>
                <a:lnTo>
                  <a:pt x="5" y="637"/>
                </a:lnTo>
                <a:lnTo>
                  <a:pt x="10" y="637"/>
                </a:lnTo>
                <a:lnTo>
                  <a:pt x="15" y="637"/>
                </a:lnTo>
                <a:lnTo>
                  <a:pt x="19" y="637"/>
                </a:lnTo>
                <a:lnTo>
                  <a:pt x="24" y="637"/>
                </a:lnTo>
                <a:lnTo>
                  <a:pt x="29" y="637"/>
                </a:lnTo>
                <a:lnTo>
                  <a:pt x="33" y="637"/>
                </a:lnTo>
                <a:lnTo>
                  <a:pt x="38" y="637"/>
                </a:lnTo>
                <a:lnTo>
                  <a:pt x="43" y="637"/>
                </a:lnTo>
                <a:lnTo>
                  <a:pt x="48" y="637"/>
                </a:lnTo>
                <a:lnTo>
                  <a:pt x="52" y="637"/>
                </a:lnTo>
                <a:lnTo>
                  <a:pt x="57" y="637"/>
                </a:lnTo>
                <a:lnTo>
                  <a:pt x="62" y="637"/>
                </a:lnTo>
                <a:lnTo>
                  <a:pt x="66" y="637"/>
                </a:lnTo>
                <a:lnTo>
                  <a:pt x="71" y="637"/>
                </a:lnTo>
                <a:lnTo>
                  <a:pt x="76" y="637"/>
                </a:lnTo>
                <a:lnTo>
                  <a:pt x="81" y="637"/>
                </a:lnTo>
                <a:lnTo>
                  <a:pt x="85" y="637"/>
                </a:lnTo>
                <a:lnTo>
                  <a:pt x="90" y="637"/>
                </a:lnTo>
                <a:lnTo>
                  <a:pt x="95" y="637"/>
                </a:lnTo>
                <a:lnTo>
                  <a:pt x="99" y="637"/>
                </a:lnTo>
                <a:lnTo>
                  <a:pt x="104" y="637"/>
                </a:lnTo>
                <a:lnTo>
                  <a:pt x="109" y="637"/>
                </a:lnTo>
                <a:lnTo>
                  <a:pt x="114" y="637"/>
                </a:lnTo>
                <a:lnTo>
                  <a:pt x="118" y="632"/>
                </a:lnTo>
                <a:lnTo>
                  <a:pt x="123" y="632"/>
                </a:lnTo>
                <a:lnTo>
                  <a:pt x="128" y="632"/>
                </a:lnTo>
                <a:lnTo>
                  <a:pt x="132" y="632"/>
                </a:lnTo>
                <a:lnTo>
                  <a:pt x="137" y="632"/>
                </a:lnTo>
                <a:lnTo>
                  <a:pt x="142" y="632"/>
                </a:lnTo>
                <a:lnTo>
                  <a:pt x="147" y="632"/>
                </a:lnTo>
                <a:lnTo>
                  <a:pt x="151" y="632"/>
                </a:lnTo>
                <a:lnTo>
                  <a:pt x="156" y="632"/>
                </a:lnTo>
                <a:lnTo>
                  <a:pt x="161" y="632"/>
                </a:lnTo>
                <a:lnTo>
                  <a:pt x="165" y="632"/>
                </a:lnTo>
                <a:lnTo>
                  <a:pt x="170" y="632"/>
                </a:lnTo>
                <a:lnTo>
                  <a:pt x="175" y="632"/>
                </a:lnTo>
                <a:lnTo>
                  <a:pt x="180" y="632"/>
                </a:lnTo>
                <a:lnTo>
                  <a:pt x="184" y="632"/>
                </a:lnTo>
                <a:lnTo>
                  <a:pt x="189" y="632"/>
                </a:lnTo>
                <a:lnTo>
                  <a:pt x="194" y="632"/>
                </a:lnTo>
                <a:lnTo>
                  <a:pt x="198" y="627"/>
                </a:lnTo>
                <a:lnTo>
                  <a:pt x="198" y="622"/>
                </a:lnTo>
                <a:lnTo>
                  <a:pt x="203" y="618"/>
                </a:lnTo>
                <a:lnTo>
                  <a:pt x="203" y="594"/>
                </a:lnTo>
                <a:lnTo>
                  <a:pt x="208" y="580"/>
                </a:lnTo>
                <a:lnTo>
                  <a:pt x="208" y="575"/>
                </a:lnTo>
                <a:lnTo>
                  <a:pt x="213" y="585"/>
                </a:lnTo>
                <a:lnTo>
                  <a:pt x="213" y="646"/>
                </a:lnTo>
                <a:lnTo>
                  <a:pt x="217" y="698"/>
                </a:lnTo>
                <a:lnTo>
                  <a:pt x="217" y="754"/>
                </a:lnTo>
                <a:lnTo>
                  <a:pt x="222" y="816"/>
                </a:lnTo>
                <a:lnTo>
                  <a:pt x="222" y="919"/>
                </a:lnTo>
                <a:lnTo>
                  <a:pt x="227" y="938"/>
                </a:lnTo>
                <a:lnTo>
                  <a:pt x="227" y="882"/>
                </a:lnTo>
                <a:lnTo>
                  <a:pt x="231" y="797"/>
                </a:lnTo>
                <a:lnTo>
                  <a:pt x="231" y="542"/>
                </a:lnTo>
                <a:lnTo>
                  <a:pt x="236" y="391"/>
                </a:lnTo>
                <a:lnTo>
                  <a:pt x="236" y="245"/>
                </a:lnTo>
                <a:lnTo>
                  <a:pt x="241" y="123"/>
                </a:lnTo>
                <a:lnTo>
                  <a:pt x="241" y="0"/>
                </a:lnTo>
                <a:lnTo>
                  <a:pt x="246" y="24"/>
                </a:lnTo>
                <a:lnTo>
                  <a:pt x="246" y="241"/>
                </a:lnTo>
                <a:lnTo>
                  <a:pt x="250" y="415"/>
                </a:lnTo>
                <a:lnTo>
                  <a:pt x="250" y="820"/>
                </a:lnTo>
                <a:lnTo>
                  <a:pt x="255" y="1009"/>
                </a:lnTo>
                <a:lnTo>
                  <a:pt x="255" y="1160"/>
                </a:lnTo>
                <a:lnTo>
                  <a:pt x="260" y="1263"/>
                </a:lnTo>
                <a:lnTo>
                  <a:pt x="260" y="1306"/>
                </a:lnTo>
                <a:lnTo>
                  <a:pt x="260" y="1291"/>
                </a:lnTo>
                <a:lnTo>
                  <a:pt x="264" y="1221"/>
                </a:lnTo>
                <a:lnTo>
                  <a:pt x="264" y="948"/>
                </a:lnTo>
                <a:lnTo>
                  <a:pt x="269" y="783"/>
                </a:lnTo>
                <a:lnTo>
                  <a:pt x="269" y="476"/>
                </a:lnTo>
                <a:lnTo>
                  <a:pt x="274" y="359"/>
                </a:lnTo>
                <a:lnTo>
                  <a:pt x="274" y="283"/>
                </a:lnTo>
                <a:lnTo>
                  <a:pt x="279" y="245"/>
                </a:lnTo>
                <a:lnTo>
                  <a:pt x="279" y="241"/>
                </a:lnTo>
                <a:lnTo>
                  <a:pt x="279" y="274"/>
                </a:lnTo>
                <a:lnTo>
                  <a:pt x="283" y="330"/>
                </a:lnTo>
                <a:lnTo>
                  <a:pt x="283" y="486"/>
                </a:lnTo>
                <a:lnTo>
                  <a:pt x="288" y="566"/>
                </a:lnTo>
                <a:lnTo>
                  <a:pt x="288" y="698"/>
                </a:lnTo>
                <a:lnTo>
                  <a:pt x="293" y="740"/>
                </a:lnTo>
                <a:lnTo>
                  <a:pt x="293" y="787"/>
                </a:lnTo>
                <a:lnTo>
                  <a:pt x="297" y="787"/>
                </a:lnTo>
                <a:lnTo>
                  <a:pt x="297" y="778"/>
                </a:lnTo>
                <a:lnTo>
                  <a:pt x="302" y="759"/>
                </a:lnTo>
                <a:lnTo>
                  <a:pt x="302" y="707"/>
                </a:lnTo>
                <a:lnTo>
                  <a:pt x="307" y="679"/>
                </a:lnTo>
                <a:lnTo>
                  <a:pt x="307" y="632"/>
                </a:lnTo>
                <a:lnTo>
                  <a:pt x="312" y="613"/>
                </a:lnTo>
                <a:lnTo>
                  <a:pt x="312" y="580"/>
                </a:lnTo>
                <a:lnTo>
                  <a:pt x="321" y="566"/>
                </a:lnTo>
                <a:lnTo>
                  <a:pt x="316" y="566"/>
                </a:lnTo>
                <a:lnTo>
                  <a:pt x="321" y="580"/>
                </a:lnTo>
                <a:lnTo>
                  <a:pt x="326" y="594"/>
                </a:lnTo>
                <a:lnTo>
                  <a:pt x="326" y="627"/>
                </a:lnTo>
                <a:lnTo>
                  <a:pt x="330" y="637"/>
                </a:lnTo>
                <a:lnTo>
                  <a:pt x="330" y="660"/>
                </a:lnTo>
                <a:lnTo>
                  <a:pt x="335" y="669"/>
                </a:lnTo>
                <a:lnTo>
                  <a:pt x="340" y="669"/>
                </a:lnTo>
                <a:lnTo>
                  <a:pt x="340" y="660"/>
                </a:lnTo>
                <a:lnTo>
                  <a:pt x="344" y="655"/>
                </a:lnTo>
                <a:lnTo>
                  <a:pt x="344" y="637"/>
                </a:lnTo>
                <a:lnTo>
                  <a:pt x="349" y="632"/>
                </a:lnTo>
                <a:lnTo>
                  <a:pt x="349" y="622"/>
                </a:lnTo>
                <a:lnTo>
                  <a:pt x="354" y="622"/>
                </a:lnTo>
                <a:lnTo>
                  <a:pt x="359" y="627"/>
                </a:lnTo>
                <a:lnTo>
                  <a:pt x="368" y="637"/>
                </a:lnTo>
                <a:lnTo>
                  <a:pt x="368" y="641"/>
                </a:lnTo>
                <a:lnTo>
                  <a:pt x="373" y="637"/>
                </a:lnTo>
                <a:lnTo>
                  <a:pt x="377" y="632"/>
                </a:lnTo>
                <a:lnTo>
                  <a:pt x="382" y="632"/>
                </a:lnTo>
                <a:lnTo>
                  <a:pt x="387" y="632"/>
                </a:lnTo>
                <a:lnTo>
                  <a:pt x="392" y="632"/>
                </a:lnTo>
                <a:lnTo>
                  <a:pt x="396" y="632"/>
                </a:lnTo>
                <a:lnTo>
                  <a:pt x="401" y="632"/>
                </a:lnTo>
                <a:lnTo>
                  <a:pt x="406" y="632"/>
                </a:lnTo>
                <a:lnTo>
                  <a:pt x="415" y="641"/>
                </a:lnTo>
                <a:lnTo>
                  <a:pt x="410" y="641"/>
                </a:lnTo>
                <a:lnTo>
                  <a:pt x="415" y="641"/>
                </a:lnTo>
                <a:lnTo>
                  <a:pt x="420" y="641"/>
                </a:lnTo>
                <a:lnTo>
                  <a:pt x="429" y="632"/>
                </a:lnTo>
                <a:lnTo>
                  <a:pt x="425" y="632"/>
                </a:lnTo>
                <a:lnTo>
                  <a:pt x="429" y="632"/>
                </a:lnTo>
                <a:lnTo>
                  <a:pt x="434" y="627"/>
                </a:lnTo>
              </a:path>
            </a:pathLst>
          </a:custGeom>
          <a:noFill/>
          <a:ln w="12700">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0543" name="Freeform 68">
            <a:extLst>
              <a:ext uri="{FF2B5EF4-FFF2-40B4-BE49-F238E27FC236}">
                <a16:creationId xmlns:a16="http://schemas.microsoft.com/office/drawing/2014/main" id="{1251CD33-6333-49BC-B5A0-07DA0CDE3374}"/>
              </a:ext>
            </a:extLst>
          </p:cNvPr>
          <p:cNvSpPr>
            <a:spLocks/>
          </p:cNvSpPr>
          <p:nvPr/>
        </p:nvSpPr>
        <p:spPr bwMode="auto">
          <a:xfrm>
            <a:off x="6556375" y="3484563"/>
            <a:ext cx="950913" cy="22225"/>
          </a:xfrm>
          <a:custGeom>
            <a:avLst/>
            <a:gdLst>
              <a:gd name="T0" fmla="*/ 9 w 599"/>
              <a:gd name="T1" fmla="*/ 5 h 14"/>
              <a:gd name="T2" fmla="*/ 24 w 599"/>
              <a:gd name="T3" fmla="*/ 14 h 14"/>
              <a:gd name="T4" fmla="*/ 38 w 599"/>
              <a:gd name="T5" fmla="*/ 5 h 14"/>
              <a:gd name="T6" fmla="*/ 52 w 599"/>
              <a:gd name="T7" fmla="*/ 5 h 14"/>
              <a:gd name="T8" fmla="*/ 66 w 599"/>
              <a:gd name="T9" fmla="*/ 5 h 14"/>
              <a:gd name="T10" fmla="*/ 80 w 599"/>
              <a:gd name="T11" fmla="*/ 10 h 14"/>
              <a:gd name="T12" fmla="*/ 94 w 599"/>
              <a:gd name="T13" fmla="*/ 10 h 14"/>
              <a:gd name="T14" fmla="*/ 108 w 599"/>
              <a:gd name="T15" fmla="*/ 10 h 14"/>
              <a:gd name="T16" fmla="*/ 123 w 599"/>
              <a:gd name="T17" fmla="*/ 10 h 14"/>
              <a:gd name="T18" fmla="*/ 137 w 599"/>
              <a:gd name="T19" fmla="*/ 10 h 14"/>
              <a:gd name="T20" fmla="*/ 151 w 599"/>
              <a:gd name="T21" fmla="*/ 10 h 14"/>
              <a:gd name="T22" fmla="*/ 165 w 599"/>
              <a:gd name="T23" fmla="*/ 10 h 14"/>
              <a:gd name="T24" fmla="*/ 179 w 599"/>
              <a:gd name="T25" fmla="*/ 10 h 14"/>
              <a:gd name="T26" fmla="*/ 193 w 599"/>
              <a:gd name="T27" fmla="*/ 10 h 14"/>
              <a:gd name="T28" fmla="*/ 207 w 599"/>
              <a:gd name="T29" fmla="*/ 10 h 14"/>
              <a:gd name="T30" fmla="*/ 222 w 599"/>
              <a:gd name="T31" fmla="*/ 10 h 14"/>
              <a:gd name="T32" fmla="*/ 236 w 599"/>
              <a:gd name="T33" fmla="*/ 10 h 14"/>
              <a:gd name="T34" fmla="*/ 250 w 599"/>
              <a:gd name="T35" fmla="*/ 10 h 14"/>
              <a:gd name="T36" fmla="*/ 264 w 599"/>
              <a:gd name="T37" fmla="*/ 10 h 14"/>
              <a:gd name="T38" fmla="*/ 278 w 599"/>
              <a:gd name="T39" fmla="*/ 10 h 14"/>
              <a:gd name="T40" fmla="*/ 292 w 599"/>
              <a:gd name="T41" fmla="*/ 10 h 14"/>
              <a:gd name="T42" fmla="*/ 306 w 599"/>
              <a:gd name="T43" fmla="*/ 10 h 14"/>
              <a:gd name="T44" fmla="*/ 320 w 599"/>
              <a:gd name="T45" fmla="*/ 10 h 14"/>
              <a:gd name="T46" fmla="*/ 335 w 599"/>
              <a:gd name="T47" fmla="*/ 10 h 14"/>
              <a:gd name="T48" fmla="*/ 349 w 599"/>
              <a:gd name="T49" fmla="*/ 10 h 14"/>
              <a:gd name="T50" fmla="*/ 363 w 599"/>
              <a:gd name="T51" fmla="*/ 10 h 14"/>
              <a:gd name="T52" fmla="*/ 377 w 599"/>
              <a:gd name="T53" fmla="*/ 10 h 14"/>
              <a:gd name="T54" fmla="*/ 391 w 599"/>
              <a:gd name="T55" fmla="*/ 10 h 14"/>
              <a:gd name="T56" fmla="*/ 405 w 599"/>
              <a:gd name="T57" fmla="*/ 10 h 14"/>
              <a:gd name="T58" fmla="*/ 419 w 599"/>
              <a:gd name="T59" fmla="*/ 10 h 14"/>
              <a:gd name="T60" fmla="*/ 434 w 599"/>
              <a:gd name="T61" fmla="*/ 10 h 14"/>
              <a:gd name="T62" fmla="*/ 448 w 599"/>
              <a:gd name="T63" fmla="*/ 10 h 14"/>
              <a:gd name="T64" fmla="*/ 462 w 599"/>
              <a:gd name="T65" fmla="*/ 10 h 14"/>
              <a:gd name="T66" fmla="*/ 476 w 599"/>
              <a:gd name="T67" fmla="*/ 10 h 14"/>
              <a:gd name="T68" fmla="*/ 490 w 599"/>
              <a:gd name="T69" fmla="*/ 10 h 14"/>
              <a:gd name="T70" fmla="*/ 504 w 599"/>
              <a:gd name="T71" fmla="*/ 10 h 14"/>
              <a:gd name="T72" fmla="*/ 518 w 599"/>
              <a:gd name="T73" fmla="*/ 10 h 14"/>
              <a:gd name="T74" fmla="*/ 533 w 599"/>
              <a:gd name="T75" fmla="*/ 10 h 14"/>
              <a:gd name="T76" fmla="*/ 547 w 599"/>
              <a:gd name="T77" fmla="*/ 10 h 14"/>
              <a:gd name="T78" fmla="*/ 561 w 599"/>
              <a:gd name="T79" fmla="*/ 10 h 14"/>
              <a:gd name="T80" fmla="*/ 575 w 599"/>
              <a:gd name="T81" fmla="*/ 10 h 14"/>
              <a:gd name="T82" fmla="*/ 589 w 599"/>
              <a:gd name="T83" fmla="*/ 10 h 14"/>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599"/>
              <a:gd name="T127" fmla="*/ 0 h 14"/>
              <a:gd name="T128" fmla="*/ 599 w 599"/>
              <a:gd name="T129" fmla="*/ 14 h 14"/>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599" h="14">
                <a:moveTo>
                  <a:pt x="0" y="0"/>
                </a:moveTo>
                <a:lnTo>
                  <a:pt x="5" y="0"/>
                </a:lnTo>
                <a:lnTo>
                  <a:pt x="9" y="5"/>
                </a:lnTo>
                <a:lnTo>
                  <a:pt x="14" y="10"/>
                </a:lnTo>
                <a:lnTo>
                  <a:pt x="19" y="14"/>
                </a:lnTo>
                <a:lnTo>
                  <a:pt x="24" y="14"/>
                </a:lnTo>
                <a:lnTo>
                  <a:pt x="28" y="14"/>
                </a:lnTo>
                <a:lnTo>
                  <a:pt x="33" y="10"/>
                </a:lnTo>
                <a:lnTo>
                  <a:pt x="38" y="5"/>
                </a:lnTo>
                <a:lnTo>
                  <a:pt x="42" y="5"/>
                </a:lnTo>
                <a:lnTo>
                  <a:pt x="47" y="5"/>
                </a:lnTo>
                <a:lnTo>
                  <a:pt x="52" y="5"/>
                </a:lnTo>
                <a:lnTo>
                  <a:pt x="57" y="5"/>
                </a:lnTo>
                <a:lnTo>
                  <a:pt x="61" y="5"/>
                </a:lnTo>
                <a:lnTo>
                  <a:pt x="66" y="5"/>
                </a:lnTo>
                <a:lnTo>
                  <a:pt x="71" y="5"/>
                </a:lnTo>
                <a:lnTo>
                  <a:pt x="75" y="5"/>
                </a:lnTo>
                <a:lnTo>
                  <a:pt x="80" y="10"/>
                </a:lnTo>
                <a:lnTo>
                  <a:pt x="85" y="10"/>
                </a:lnTo>
                <a:lnTo>
                  <a:pt x="90" y="10"/>
                </a:lnTo>
                <a:lnTo>
                  <a:pt x="94" y="10"/>
                </a:lnTo>
                <a:lnTo>
                  <a:pt x="99" y="10"/>
                </a:lnTo>
                <a:lnTo>
                  <a:pt x="104" y="10"/>
                </a:lnTo>
                <a:lnTo>
                  <a:pt x="108" y="10"/>
                </a:lnTo>
                <a:lnTo>
                  <a:pt x="113" y="10"/>
                </a:lnTo>
                <a:lnTo>
                  <a:pt x="118" y="10"/>
                </a:lnTo>
                <a:lnTo>
                  <a:pt x="123" y="10"/>
                </a:lnTo>
                <a:lnTo>
                  <a:pt x="127" y="10"/>
                </a:lnTo>
                <a:lnTo>
                  <a:pt x="132" y="10"/>
                </a:lnTo>
                <a:lnTo>
                  <a:pt x="137" y="10"/>
                </a:lnTo>
                <a:lnTo>
                  <a:pt x="141" y="10"/>
                </a:lnTo>
                <a:lnTo>
                  <a:pt x="146" y="10"/>
                </a:lnTo>
                <a:lnTo>
                  <a:pt x="151" y="10"/>
                </a:lnTo>
                <a:lnTo>
                  <a:pt x="156" y="10"/>
                </a:lnTo>
                <a:lnTo>
                  <a:pt x="160" y="10"/>
                </a:lnTo>
                <a:lnTo>
                  <a:pt x="165" y="10"/>
                </a:lnTo>
                <a:lnTo>
                  <a:pt x="170" y="10"/>
                </a:lnTo>
                <a:lnTo>
                  <a:pt x="174" y="10"/>
                </a:lnTo>
                <a:lnTo>
                  <a:pt x="179" y="10"/>
                </a:lnTo>
                <a:lnTo>
                  <a:pt x="184" y="10"/>
                </a:lnTo>
                <a:lnTo>
                  <a:pt x="189" y="10"/>
                </a:lnTo>
                <a:lnTo>
                  <a:pt x="193" y="10"/>
                </a:lnTo>
                <a:lnTo>
                  <a:pt x="198" y="10"/>
                </a:lnTo>
                <a:lnTo>
                  <a:pt x="203" y="10"/>
                </a:lnTo>
                <a:lnTo>
                  <a:pt x="207" y="10"/>
                </a:lnTo>
                <a:lnTo>
                  <a:pt x="212" y="10"/>
                </a:lnTo>
                <a:lnTo>
                  <a:pt x="217" y="10"/>
                </a:lnTo>
                <a:lnTo>
                  <a:pt x="222" y="10"/>
                </a:lnTo>
                <a:lnTo>
                  <a:pt x="226" y="10"/>
                </a:lnTo>
                <a:lnTo>
                  <a:pt x="231" y="10"/>
                </a:lnTo>
                <a:lnTo>
                  <a:pt x="236" y="10"/>
                </a:lnTo>
                <a:lnTo>
                  <a:pt x="240" y="10"/>
                </a:lnTo>
                <a:lnTo>
                  <a:pt x="245" y="10"/>
                </a:lnTo>
                <a:lnTo>
                  <a:pt x="250" y="10"/>
                </a:lnTo>
                <a:lnTo>
                  <a:pt x="255" y="10"/>
                </a:lnTo>
                <a:lnTo>
                  <a:pt x="259" y="10"/>
                </a:lnTo>
                <a:lnTo>
                  <a:pt x="264" y="10"/>
                </a:lnTo>
                <a:lnTo>
                  <a:pt x="269" y="10"/>
                </a:lnTo>
                <a:lnTo>
                  <a:pt x="273" y="10"/>
                </a:lnTo>
                <a:lnTo>
                  <a:pt x="278" y="10"/>
                </a:lnTo>
                <a:lnTo>
                  <a:pt x="283" y="10"/>
                </a:lnTo>
                <a:lnTo>
                  <a:pt x="287" y="10"/>
                </a:lnTo>
                <a:lnTo>
                  <a:pt x="292" y="10"/>
                </a:lnTo>
                <a:lnTo>
                  <a:pt x="297" y="10"/>
                </a:lnTo>
                <a:lnTo>
                  <a:pt x="302" y="10"/>
                </a:lnTo>
                <a:lnTo>
                  <a:pt x="306" y="10"/>
                </a:lnTo>
                <a:lnTo>
                  <a:pt x="311" y="10"/>
                </a:lnTo>
                <a:lnTo>
                  <a:pt x="316" y="10"/>
                </a:lnTo>
                <a:lnTo>
                  <a:pt x="320" y="10"/>
                </a:lnTo>
                <a:lnTo>
                  <a:pt x="325" y="10"/>
                </a:lnTo>
                <a:lnTo>
                  <a:pt x="330" y="10"/>
                </a:lnTo>
                <a:lnTo>
                  <a:pt x="335" y="10"/>
                </a:lnTo>
                <a:lnTo>
                  <a:pt x="339" y="10"/>
                </a:lnTo>
                <a:lnTo>
                  <a:pt x="344" y="10"/>
                </a:lnTo>
                <a:lnTo>
                  <a:pt x="349" y="10"/>
                </a:lnTo>
                <a:lnTo>
                  <a:pt x="353" y="10"/>
                </a:lnTo>
                <a:lnTo>
                  <a:pt x="358" y="10"/>
                </a:lnTo>
                <a:lnTo>
                  <a:pt x="363" y="10"/>
                </a:lnTo>
                <a:lnTo>
                  <a:pt x="368" y="10"/>
                </a:lnTo>
                <a:lnTo>
                  <a:pt x="372" y="10"/>
                </a:lnTo>
                <a:lnTo>
                  <a:pt x="377" y="10"/>
                </a:lnTo>
                <a:lnTo>
                  <a:pt x="382" y="10"/>
                </a:lnTo>
                <a:lnTo>
                  <a:pt x="386" y="10"/>
                </a:lnTo>
                <a:lnTo>
                  <a:pt x="391" y="10"/>
                </a:lnTo>
                <a:lnTo>
                  <a:pt x="396" y="10"/>
                </a:lnTo>
                <a:lnTo>
                  <a:pt x="401" y="10"/>
                </a:lnTo>
                <a:lnTo>
                  <a:pt x="405" y="10"/>
                </a:lnTo>
                <a:lnTo>
                  <a:pt x="410" y="10"/>
                </a:lnTo>
                <a:lnTo>
                  <a:pt x="415" y="10"/>
                </a:lnTo>
                <a:lnTo>
                  <a:pt x="419" y="10"/>
                </a:lnTo>
                <a:lnTo>
                  <a:pt x="424" y="10"/>
                </a:lnTo>
                <a:lnTo>
                  <a:pt x="429" y="10"/>
                </a:lnTo>
                <a:lnTo>
                  <a:pt x="434" y="10"/>
                </a:lnTo>
                <a:lnTo>
                  <a:pt x="438" y="10"/>
                </a:lnTo>
                <a:lnTo>
                  <a:pt x="443" y="10"/>
                </a:lnTo>
                <a:lnTo>
                  <a:pt x="448" y="10"/>
                </a:lnTo>
                <a:lnTo>
                  <a:pt x="452" y="10"/>
                </a:lnTo>
                <a:lnTo>
                  <a:pt x="457" y="10"/>
                </a:lnTo>
                <a:lnTo>
                  <a:pt x="462" y="10"/>
                </a:lnTo>
                <a:lnTo>
                  <a:pt x="467" y="10"/>
                </a:lnTo>
                <a:lnTo>
                  <a:pt x="471" y="10"/>
                </a:lnTo>
                <a:lnTo>
                  <a:pt x="476" y="10"/>
                </a:lnTo>
                <a:lnTo>
                  <a:pt x="481" y="10"/>
                </a:lnTo>
                <a:lnTo>
                  <a:pt x="485" y="10"/>
                </a:lnTo>
                <a:lnTo>
                  <a:pt x="490" y="10"/>
                </a:lnTo>
                <a:lnTo>
                  <a:pt x="495" y="10"/>
                </a:lnTo>
                <a:lnTo>
                  <a:pt x="500" y="10"/>
                </a:lnTo>
                <a:lnTo>
                  <a:pt x="504" y="10"/>
                </a:lnTo>
                <a:lnTo>
                  <a:pt x="509" y="10"/>
                </a:lnTo>
                <a:lnTo>
                  <a:pt x="514" y="10"/>
                </a:lnTo>
                <a:lnTo>
                  <a:pt x="518" y="10"/>
                </a:lnTo>
                <a:lnTo>
                  <a:pt x="523" y="10"/>
                </a:lnTo>
                <a:lnTo>
                  <a:pt x="528" y="10"/>
                </a:lnTo>
                <a:lnTo>
                  <a:pt x="533" y="10"/>
                </a:lnTo>
                <a:lnTo>
                  <a:pt x="537" y="10"/>
                </a:lnTo>
                <a:lnTo>
                  <a:pt x="542" y="10"/>
                </a:lnTo>
                <a:lnTo>
                  <a:pt x="547" y="10"/>
                </a:lnTo>
                <a:lnTo>
                  <a:pt x="551" y="10"/>
                </a:lnTo>
                <a:lnTo>
                  <a:pt x="556" y="10"/>
                </a:lnTo>
                <a:lnTo>
                  <a:pt x="561" y="10"/>
                </a:lnTo>
                <a:lnTo>
                  <a:pt x="566" y="10"/>
                </a:lnTo>
                <a:lnTo>
                  <a:pt x="570" y="10"/>
                </a:lnTo>
                <a:lnTo>
                  <a:pt x="575" y="10"/>
                </a:lnTo>
                <a:lnTo>
                  <a:pt x="580" y="10"/>
                </a:lnTo>
                <a:lnTo>
                  <a:pt x="584" y="10"/>
                </a:lnTo>
                <a:lnTo>
                  <a:pt x="589" y="10"/>
                </a:lnTo>
                <a:lnTo>
                  <a:pt x="594" y="10"/>
                </a:lnTo>
                <a:lnTo>
                  <a:pt x="599" y="10"/>
                </a:lnTo>
              </a:path>
            </a:pathLst>
          </a:custGeom>
          <a:noFill/>
          <a:ln w="12700">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0544" name="Freeform 69">
            <a:extLst>
              <a:ext uri="{FF2B5EF4-FFF2-40B4-BE49-F238E27FC236}">
                <a16:creationId xmlns:a16="http://schemas.microsoft.com/office/drawing/2014/main" id="{7996B1EC-7757-405A-9FD4-3B0F8D978C9B}"/>
              </a:ext>
            </a:extLst>
          </p:cNvPr>
          <p:cNvSpPr>
            <a:spLocks/>
          </p:cNvSpPr>
          <p:nvPr/>
        </p:nvSpPr>
        <p:spPr bwMode="auto">
          <a:xfrm>
            <a:off x="7507288" y="3500438"/>
            <a:ext cx="111125" cy="1587"/>
          </a:xfrm>
          <a:custGeom>
            <a:avLst/>
            <a:gdLst>
              <a:gd name="T0" fmla="*/ 0 w 70"/>
              <a:gd name="T1" fmla="*/ 0 h 1588"/>
              <a:gd name="T2" fmla="*/ 4 w 70"/>
              <a:gd name="T3" fmla="*/ 0 h 1588"/>
              <a:gd name="T4" fmla="*/ 9 w 70"/>
              <a:gd name="T5" fmla="*/ 0 h 1588"/>
              <a:gd name="T6" fmla="*/ 14 w 70"/>
              <a:gd name="T7" fmla="*/ 0 h 1588"/>
              <a:gd name="T8" fmla="*/ 18 w 70"/>
              <a:gd name="T9" fmla="*/ 0 h 1588"/>
              <a:gd name="T10" fmla="*/ 23 w 70"/>
              <a:gd name="T11" fmla="*/ 0 h 1588"/>
              <a:gd name="T12" fmla="*/ 28 w 70"/>
              <a:gd name="T13" fmla="*/ 0 h 1588"/>
              <a:gd name="T14" fmla="*/ 33 w 70"/>
              <a:gd name="T15" fmla="*/ 0 h 1588"/>
              <a:gd name="T16" fmla="*/ 37 w 70"/>
              <a:gd name="T17" fmla="*/ 0 h 1588"/>
              <a:gd name="T18" fmla="*/ 42 w 70"/>
              <a:gd name="T19" fmla="*/ 0 h 1588"/>
              <a:gd name="T20" fmla="*/ 47 w 70"/>
              <a:gd name="T21" fmla="*/ 0 h 1588"/>
              <a:gd name="T22" fmla="*/ 51 w 70"/>
              <a:gd name="T23" fmla="*/ 0 h 1588"/>
              <a:gd name="T24" fmla="*/ 56 w 70"/>
              <a:gd name="T25" fmla="*/ 0 h 1588"/>
              <a:gd name="T26" fmla="*/ 61 w 70"/>
              <a:gd name="T27" fmla="*/ 0 h 1588"/>
              <a:gd name="T28" fmla="*/ 65 w 70"/>
              <a:gd name="T29" fmla="*/ 0 h 1588"/>
              <a:gd name="T30" fmla="*/ 70 w 70"/>
              <a:gd name="T31" fmla="*/ 0 h 158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70"/>
              <a:gd name="T49" fmla="*/ 0 h 1588"/>
              <a:gd name="T50" fmla="*/ 70 w 70"/>
              <a:gd name="T51" fmla="*/ 1588 h 158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70" h="1588">
                <a:moveTo>
                  <a:pt x="0" y="0"/>
                </a:moveTo>
                <a:lnTo>
                  <a:pt x="4" y="0"/>
                </a:lnTo>
                <a:lnTo>
                  <a:pt x="9" y="0"/>
                </a:lnTo>
                <a:lnTo>
                  <a:pt x="14" y="0"/>
                </a:lnTo>
                <a:lnTo>
                  <a:pt x="18" y="0"/>
                </a:lnTo>
                <a:lnTo>
                  <a:pt x="23" y="0"/>
                </a:lnTo>
                <a:lnTo>
                  <a:pt x="28" y="0"/>
                </a:lnTo>
                <a:lnTo>
                  <a:pt x="33" y="0"/>
                </a:lnTo>
                <a:lnTo>
                  <a:pt x="37" y="0"/>
                </a:lnTo>
                <a:lnTo>
                  <a:pt x="42" y="0"/>
                </a:lnTo>
                <a:lnTo>
                  <a:pt x="47" y="0"/>
                </a:lnTo>
                <a:lnTo>
                  <a:pt x="51" y="0"/>
                </a:lnTo>
                <a:lnTo>
                  <a:pt x="56" y="0"/>
                </a:lnTo>
                <a:lnTo>
                  <a:pt x="61" y="0"/>
                </a:lnTo>
                <a:lnTo>
                  <a:pt x="65" y="0"/>
                </a:lnTo>
                <a:lnTo>
                  <a:pt x="70" y="0"/>
                </a:lnTo>
              </a:path>
            </a:pathLst>
          </a:custGeom>
          <a:noFill/>
          <a:ln w="12700">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0545" name="TextBox 69">
            <a:extLst>
              <a:ext uri="{FF2B5EF4-FFF2-40B4-BE49-F238E27FC236}">
                <a16:creationId xmlns:a16="http://schemas.microsoft.com/office/drawing/2014/main" id="{94BA2827-3025-472F-9F6C-CD681C124565}"/>
              </a:ext>
            </a:extLst>
          </p:cNvPr>
          <p:cNvSpPr txBox="1">
            <a:spLocks noChangeArrowheads="1"/>
          </p:cNvSpPr>
          <p:nvPr/>
        </p:nvSpPr>
        <p:spPr bwMode="auto">
          <a:xfrm>
            <a:off x="4419600" y="609600"/>
            <a:ext cx="10668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400"/>
              <a:t>inverse FFT</a:t>
            </a:r>
          </a:p>
        </p:txBody>
      </p:sp>
      <p:grpSp>
        <p:nvGrpSpPr>
          <p:cNvPr id="2" name="Group 1">
            <a:extLst>
              <a:ext uri="{FF2B5EF4-FFF2-40B4-BE49-F238E27FC236}">
                <a16:creationId xmlns:a16="http://schemas.microsoft.com/office/drawing/2014/main" id="{A11D4BBF-9319-4C03-8A9C-E3503D77ADA5}"/>
              </a:ext>
            </a:extLst>
          </p:cNvPr>
          <p:cNvGrpSpPr/>
          <p:nvPr/>
        </p:nvGrpSpPr>
        <p:grpSpPr>
          <a:xfrm>
            <a:off x="646113" y="2140406"/>
            <a:ext cx="3805307" cy="2813432"/>
            <a:chOff x="646113" y="2140405"/>
            <a:chExt cx="3786187" cy="2878137"/>
          </a:xfrm>
        </p:grpSpPr>
        <p:sp>
          <p:nvSpPr>
            <p:cNvPr id="67" name="Rectangle 7">
              <a:extLst>
                <a:ext uri="{FF2B5EF4-FFF2-40B4-BE49-F238E27FC236}">
                  <a16:creationId xmlns:a16="http://schemas.microsoft.com/office/drawing/2014/main" id="{DE24DCD8-1259-4EBC-B28E-4590A53A7EE2}"/>
                </a:ext>
              </a:extLst>
            </p:cNvPr>
            <p:cNvSpPr>
              <a:spLocks noChangeArrowheads="1"/>
            </p:cNvSpPr>
            <p:nvPr/>
          </p:nvSpPr>
          <p:spPr bwMode="auto">
            <a:xfrm>
              <a:off x="957263" y="2202317"/>
              <a:ext cx="3365499" cy="2652713"/>
            </a:xfrm>
            <a:prstGeom prst="rect">
              <a:avLst/>
            </a:prstGeom>
            <a:noFill/>
            <a:ln w="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68" name="Line 8">
              <a:extLst>
                <a:ext uri="{FF2B5EF4-FFF2-40B4-BE49-F238E27FC236}">
                  <a16:creationId xmlns:a16="http://schemas.microsoft.com/office/drawing/2014/main" id="{D6CC5209-87B7-4BC7-8732-E4ECFE8DEB56}"/>
                </a:ext>
              </a:extLst>
            </p:cNvPr>
            <p:cNvSpPr>
              <a:spLocks noChangeShapeType="1"/>
            </p:cNvSpPr>
            <p:nvPr/>
          </p:nvSpPr>
          <p:spPr bwMode="auto">
            <a:xfrm>
              <a:off x="957263" y="2202317"/>
              <a:ext cx="3365499"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9" name="Line 9">
              <a:extLst>
                <a:ext uri="{FF2B5EF4-FFF2-40B4-BE49-F238E27FC236}">
                  <a16:creationId xmlns:a16="http://schemas.microsoft.com/office/drawing/2014/main" id="{59D9A28D-9BD8-4584-84AB-61B349B9E8BA}"/>
                </a:ext>
              </a:extLst>
            </p:cNvPr>
            <p:cNvSpPr>
              <a:spLocks noChangeShapeType="1"/>
            </p:cNvSpPr>
            <p:nvPr/>
          </p:nvSpPr>
          <p:spPr bwMode="auto">
            <a:xfrm>
              <a:off x="957263" y="4855030"/>
              <a:ext cx="3365499"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0" name="Line 10">
              <a:extLst>
                <a:ext uri="{FF2B5EF4-FFF2-40B4-BE49-F238E27FC236}">
                  <a16:creationId xmlns:a16="http://schemas.microsoft.com/office/drawing/2014/main" id="{28A95581-0276-4389-85CF-798BD9B143EB}"/>
                </a:ext>
              </a:extLst>
            </p:cNvPr>
            <p:cNvSpPr>
              <a:spLocks noChangeShapeType="1"/>
            </p:cNvSpPr>
            <p:nvPr/>
          </p:nvSpPr>
          <p:spPr bwMode="auto">
            <a:xfrm flipV="1">
              <a:off x="4322762" y="2202317"/>
              <a:ext cx="1588" cy="26527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1" name="Line 11">
              <a:extLst>
                <a:ext uri="{FF2B5EF4-FFF2-40B4-BE49-F238E27FC236}">
                  <a16:creationId xmlns:a16="http://schemas.microsoft.com/office/drawing/2014/main" id="{F6FE7288-0B6B-44A1-AFFC-A8A19BDD9033}"/>
                </a:ext>
              </a:extLst>
            </p:cNvPr>
            <p:cNvSpPr>
              <a:spLocks noChangeShapeType="1"/>
            </p:cNvSpPr>
            <p:nvPr/>
          </p:nvSpPr>
          <p:spPr bwMode="auto">
            <a:xfrm flipV="1">
              <a:off x="957263" y="2202317"/>
              <a:ext cx="1588" cy="26527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 name="Line 12">
              <a:extLst>
                <a:ext uri="{FF2B5EF4-FFF2-40B4-BE49-F238E27FC236}">
                  <a16:creationId xmlns:a16="http://schemas.microsoft.com/office/drawing/2014/main" id="{733A30BC-2ED3-44B6-8ED5-057BC79A3E3A}"/>
                </a:ext>
              </a:extLst>
            </p:cNvPr>
            <p:cNvSpPr>
              <a:spLocks noChangeShapeType="1"/>
            </p:cNvSpPr>
            <p:nvPr/>
          </p:nvSpPr>
          <p:spPr bwMode="auto">
            <a:xfrm>
              <a:off x="957263" y="4855030"/>
              <a:ext cx="3365499"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3" name="Line 13">
              <a:extLst>
                <a:ext uri="{FF2B5EF4-FFF2-40B4-BE49-F238E27FC236}">
                  <a16:creationId xmlns:a16="http://schemas.microsoft.com/office/drawing/2014/main" id="{A272B736-2630-4537-BAF9-4F2199F17015}"/>
                </a:ext>
              </a:extLst>
            </p:cNvPr>
            <p:cNvSpPr>
              <a:spLocks noChangeShapeType="1"/>
            </p:cNvSpPr>
            <p:nvPr/>
          </p:nvSpPr>
          <p:spPr bwMode="auto">
            <a:xfrm flipV="1">
              <a:off x="957263" y="2202317"/>
              <a:ext cx="1588" cy="26527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4" name="Line 14">
              <a:extLst>
                <a:ext uri="{FF2B5EF4-FFF2-40B4-BE49-F238E27FC236}">
                  <a16:creationId xmlns:a16="http://schemas.microsoft.com/office/drawing/2014/main" id="{166D3D8F-2722-419D-A452-420C82A1ED33}"/>
                </a:ext>
              </a:extLst>
            </p:cNvPr>
            <p:cNvSpPr>
              <a:spLocks noChangeShapeType="1"/>
            </p:cNvSpPr>
            <p:nvPr/>
          </p:nvSpPr>
          <p:spPr bwMode="auto">
            <a:xfrm flipV="1">
              <a:off x="957263" y="4816930"/>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5" name="Line 15">
              <a:extLst>
                <a:ext uri="{FF2B5EF4-FFF2-40B4-BE49-F238E27FC236}">
                  <a16:creationId xmlns:a16="http://schemas.microsoft.com/office/drawing/2014/main" id="{B8C1B92B-18CA-459F-8910-1BB5BBDEE565}"/>
                </a:ext>
              </a:extLst>
            </p:cNvPr>
            <p:cNvSpPr>
              <a:spLocks noChangeShapeType="1"/>
            </p:cNvSpPr>
            <p:nvPr/>
          </p:nvSpPr>
          <p:spPr bwMode="auto">
            <a:xfrm>
              <a:off x="957263" y="2202317"/>
              <a:ext cx="1588" cy="317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6" name="Rectangle 16">
              <a:extLst>
                <a:ext uri="{FF2B5EF4-FFF2-40B4-BE49-F238E27FC236}">
                  <a16:creationId xmlns:a16="http://schemas.microsoft.com/office/drawing/2014/main" id="{D8D4A412-D060-4083-9B78-D7004988D1FB}"/>
                </a:ext>
              </a:extLst>
            </p:cNvPr>
            <p:cNvSpPr>
              <a:spLocks noChangeArrowheads="1"/>
            </p:cNvSpPr>
            <p:nvPr/>
          </p:nvSpPr>
          <p:spPr bwMode="auto">
            <a:xfrm>
              <a:off x="901700" y="4878842"/>
              <a:ext cx="163513" cy="13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800">
                  <a:solidFill>
                    <a:srgbClr val="000000"/>
                  </a:solidFill>
                  <a:latin typeface="Helvetica" panose="020B0604020202020204" pitchFamily="34" charset="0"/>
                </a:rPr>
                <a:t>72</a:t>
              </a:r>
              <a:endParaRPr lang="en-US" altLang="en-US"/>
            </a:p>
          </p:txBody>
        </p:sp>
        <p:sp>
          <p:nvSpPr>
            <p:cNvPr id="77" name="Line 17">
              <a:extLst>
                <a:ext uri="{FF2B5EF4-FFF2-40B4-BE49-F238E27FC236}">
                  <a16:creationId xmlns:a16="http://schemas.microsoft.com/office/drawing/2014/main" id="{8647D6A6-B016-49A4-BEE9-19ADB9D653DD}"/>
                </a:ext>
              </a:extLst>
            </p:cNvPr>
            <p:cNvSpPr>
              <a:spLocks noChangeShapeType="1"/>
            </p:cNvSpPr>
            <p:nvPr/>
          </p:nvSpPr>
          <p:spPr bwMode="auto">
            <a:xfrm flipV="1">
              <a:off x="1514475" y="4816930"/>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8" name="Line 18">
              <a:extLst>
                <a:ext uri="{FF2B5EF4-FFF2-40B4-BE49-F238E27FC236}">
                  <a16:creationId xmlns:a16="http://schemas.microsoft.com/office/drawing/2014/main" id="{66B8B573-F90D-4A1A-8BE8-D24D3DBA9161}"/>
                </a:ext>
              </a:extLst>
            </p:cNvPr>
            <p:cNvSpPr>
              <a:spLocks noChangeShapeType="1"/>
            </p:cNvSpPr>
            <p:nvPr/>
          </p:nvSpPr>
          <p:spPr bwMode="auto">
            <a:xfrm>
              <a:off x="1514475" y="2202317"/>
              <a:ext cx="1588" cy="317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9" name="Rectangle 19">
              <a:extLst>
                <a:ext uri="{FF2B5EF4-FFF2-40B4-BE49-F238E27FC236}">
                  <a16:creationId xmlns:a16="http://schemas.microsoft.com/office/drawing/2014/main" id="{D9085EF0-3A73-4006-9F63-14CC30FD50C9}"/>
                </a:ext>
              </a:extLst>
            </p:cNvPr>
            <p:cNvSpPr>
              <a:spLocks noChangeArrowheads="1"/>
            </p:cNvSpPr>
            <p:nvPr/>
          </p:nvSpPr>
          <p:spPr bwMode="auto">
            <a:xfrm>
              <a:off x="1460500" y="4878842"/>
              <a:ext cx="163513" cy="13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800">
                  <a:solidFill>
                    <a:srgbClr val="000000"/>
                  </a:solidFill>
                  <a:latin typeface="Helvetica" panose="020B0604020202020204" pitchFamily="34" charset="0"/>
                </a:rPr>
                <a:t>74</a:t>
              </a:r>
              <a:endParaRPr lang="en-US" altLang="en-US"/>
            </a:p>
          </p:txBody>
        </p:sp>
        <p:sp>
          <p:nvSpPr>
            <p:cNvPr id="80" name="Line 20">
              <a:extLst>
                <a:ext uri="{FF2B5EF4-FFF2-40B4-BE49-F238E27FC236}">
                  <a16:creationId xmlns:a16="http://schemas.microsoft.com/office/drawing/2014/main" id="{D1304EFB-288C-4D3C-BC76-F76BF9E2F994}"/>
                </a:ext>
              </a:extLst>
            </p:cNvPr>
            <p:cNvSpPr>
              <a:spLocks noChangeShapeType="1"/>
            </p:cNvSpPr>
            <p:nvPr/>
          </p:nvSpPr>
          <p:spPr bwMode="auto">
            <a:xfrm flipV="1">
              <a:off x="2073275" y="4816930"/>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1" name="Line 21">
              <a:extLst>
                <a:ext uri="{FF2B5EF4-FFF2-40B4-BE49-F238E27FC236}">
                  <a16:creationId xmlns:a16="http://schemas.microsoft.com/office/drawing/2014/main" id="{7217BDBE-A979-41ED-A92F-71079254A717}"/>
                </a:ext>
              </a:extLst>
            </p:cNvPr>
            <p:cNvSpPr>
              <a:spLocks noChangeShapeType="1"/>
            </p:cNvSpPr>
            <p:nvPr/>
          </p:nvSpPr>
          <p:spPr bwMode="auto">
            <a:xfrm>
              <a:off x="2073275" y="2202317"/>
              <a:ext cx="1588" cy="317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 name="Rectangle 22">
              <a:extLst>
                <a:ext uri="{FF2B5EF4-FFF2-40B4-BE49-F238E27FC236}">
                  <a16:creationId xmlns:a16="http://schemas.microsoft.com/office/drawing/2014/main" id="{DFEF392E-A9FC-4BCE-AB93-5374FF5AAFCE}"/>
                </a:ext>
              </a:extLst>
            </p:cNvPr>
            <p:cNvSpPr>
              <a:spLocks noChangeArrowheads="1"/>
            </p:cNvSpPr>
            <p:nvPr/>
          </p:nvSpPr>
          <p:spPr bwMode="auto">
            <a:xfrm>
              <a:off x="2019300" y="4878842"/>
              <a:ext cx="163513" cy="13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800">
                  <a:solidFill>
                    <a:srgbClr val="000000"/>
                  </a:solidFill>
                  <a:latin typeface="Helvetica" panose="020B0604020202020204" pitchFamily="34" charset="0"/>
                </a:rPr>
                <a:t>76</a:t>
              </a:r>
              <a:endParaRPr lang="en-US" altLang="en-US"/>
            </a:p>
          </p:txBody>
        </p:sp>
        <p:sp>
          <p:nvSpPr>
            <p:cNvPr id="83" name="Line 23">
              <a:extLst>
                <a:ext uri="{FF2B5EF4-FFF2-40B4-BE49-F238E27FC236}">
                  <a16:creationId xmlns:a16="http://schemas.microsoft.com/office/drawing/2014/main" id="{5F28B7CE-F7AA-49B5-98A4-3044C8B88C95}"/>
                </a:ext>
              </a:extLst>
            </p:cNvPr>
            <p:cNvSpPr>
              <a:spLocks noChangeShapeType="1"/>
            </p:cNvSpPr>
            <p:nvPr/>
          </p:nvSpPr>
          <p:spPr bwMode="auto">
            <a:xfrm flipV="1">
              <a:off x="2640012" y="4816930"/>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4" name="Line 24">
              <a:extLst>
                <a:ext uri="{FF2B5EF4-FFF2-40B4-BE49-F238E27FC236}">
                  <a16:creationId xmlns:a16="http://schemas.microsoft.com/office/drawing/2014/main" id="{91188A9A-F7E8-4AA2-9F02-35309B577B69}"/>
                </a:ext>
              </a:extLst>
            </p:cNvPr>
            <p:cNvSpPr>
              <a:spLocks noChangeShapeType="1"/>
            </p:cNvSpPr>
            <p:nvPr/>
          </p:nvSpPr>
          <p:spPr bwMode="auto">
            <a:xfrm>
              <a:off x="2640012" y="2202317"/>
              <a:ext cx="1588" cy="317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5" name="Rectangle 25">
              <a:extLst>
                <a:ext uri="{FF2B5EF4-FFF2-40B4-BE49-F238E27FC236}">
                  <a16:creationId xmlns:a16="http://schemas.microsoft.com/office/drawing/2014/main" id="{72114425-E4FA-4655-A576-3826356BA3E6}"/>
                </a:ext>
              </a:extLst>
            </p:cNvPr>
            <p:cNvSpPr>
              <a:spLocks noChangeArrowheads="1"/>
            </p:cNvSpPr>
            <p:nvPr/>
          </p:nvSpPr>
          <p:spPr bwMode="auto">
            <a:xfrm>
              <a:off x="2586037" y="4878842"/>
              <a:ext cx="163513" cy="13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800">
                  <a:solidFill>
                    <a:srgbClr val="000000"/>
                  </a:solidFill>
                  <a:latin typeface="Helvetica" panose="020B0604020202020204" pitchFamily="34" charset="0"/>
                </a:rPr>
                <a:t>78</a:t>
              </a:r>
              <a:endParaRPr lang="en-US" altLang="en-US"/>
            </a:p>
          </p:txBody>
        </p:sp>
        <p:sp>
          <p:nvSpPr>
            <p:cNvPr id="86" name="Line 26">
              <a:extLst>
                <a:ext uri="{FF2B5EF4-FFF2-40B4-BE49-F238E27FC236}">
                  <a16:creationId xmlns:a16="http://schemas.microsoft.com/office/drawing/2014/main" id="{3B915D4B-FFAF-4FAC-AA62-BEB47073686F}"/>
                </a:ext>
              </a:extLst>
            </p:cNvPr>
            <p:cNvSpPr>
              <a:spLocks noChangeShapeType="1"/>
            </p:cNvSpPr>
            <p:nvPr/>
          </p:nvSpPr>
          <p:spPr bwMode="auto">
            <a:xfrm flipV="1">
              <a:off x="3198812" y="4816930"/>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7" name="Line 27">
              <a:extLst>
                <a:ext uri="{FF2B5EF4-FFF2-40B4-BE49-F238E27FC236}">
                  <a16:creationId xmlns:a16="http://schemas.microsoft.com/office/drawing/2014/main" id="{5CFAE86E-77A3-4F65-8BA8-1FED8AD774FD}"/>
                </a:ext>
              </a:extLst>
            </p:cNvPr>
            <p:cNvSpPr>
              <a:spLocks noChangeShapeType="1"/>
            </p:cNvSpPr>
            <p:nvPr/>
          </p:nvSpPr>
          <p:spPr bwMode="auto">
            <a:xfrm>
              <a:off x="3198812" y="2202317"/>
              <a:ext cx="1588" cy="317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8" name="Rectangle 28">
              <a:extLst>
                <a:ext uri="{FF2B5EF4-FFF2-40B4-BE49-F238E27FC236}">
                  <a16:creationId xmlns:a16="http://schemas.microsoft.com/office/drawing/2014/main" id="{E121DF8B-1B6A-46BE-93E2-53DF51D36519}"/>
                </a:ext>
              </a:extLst>
            </p:cNvPr>
            <p:cNvSpPr>
              <a:spLocks noChangeArrowheads="1"/>
            </p:cNvSpPr>
            <p:nvPr/>
          </p:nvSpPr>
          <p:spPr bwMode="auto">
            <a:xfrm>
              <a:off x="3143249" y="4878842"/>
              <a:ext cx="163513" cy="13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800">
                  <a:solidFill>
                    <a:srgbClr val="000000"/>
                  </a:solidFill>
                  <a:latin typeface="Helvetica" panose="020B0604020202020204" pitchFamily="34" charset="0"/>
                </a:rPr>
                <a:t>80</a:t>
              </a:r>
              <a:endParaRPr lang="en-US" altLang="en-US"/>
            </a:p>
          </p:txBody>
        </p:sp>
        <p:sp>
          <p:nvSpPr>
            <p:cNvPr id="89" name="Line 29">
              <a:extLst>
                <a:ext uri="{FF2B5EF4-FFF2-40B4-BE49-F238E27FC236}">
                  <a16:creationId xmlns:a16="http://schemas.microsoft.com/office/drawing/2014/main" id="{1FD2FA72-FA54-4824-89C1-4000D06D6564}"/>
                </a:ext>
              </a:extLst>
            </p:cNvPr>
            <p:cNvSpPr>
              <a:spLocks noChangeShapeType="1"/>
            </p:cNvSpPr>
            <p:nvPr/>
          </p:nvSpPr>
          <p:spPr bwMode="auto">
            <a:xfrm flipV="1">
              <a:off x="3756024" y="4816930"/>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0" name="Line 30">
              <a:extLst>
                <a:ext uri="{FF2B5EF4-FFF2-40B4-BE49-F238E27FC236}">
                  <a16:creationId xmlns:a16="http://schemas.microsoft.com/office/drawing/2014/main" id="{671A1449-9CCE-45C9-A53C-99494ADC14C3}"/>
                </a:ext>
              </a:extLst>
            </p:cNvPr>
            <p:cNvSpPr>
              <a:spLocks noChangeShapeType="1"/>
            </p:cNvSpPr>
            <p:nvPr/>
          </p:nvSpPr>
          <p:spPr bwMode="auto">
            <a:xfrm>
              <a:off x="3756024" y="2202317"/>
              <a:ext cx="1588" cy="317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1" name="Rectangle 31">
              <a:extLst>
                <a:ext uri="{FF2B5EF4-FFF2-40B4-BE49-F238E27FC236}">
                  <a16:creationId xmlns:a16="http://schemas.microsoft.com/office/drawing/2014/main" id="{BCC568FD-2589-43D8-8FEE-AB2817C90FB8}"/>
                </a:ext>
              </a:extLst>
            </p:cNvPr>
            <p:cNvSpPr>
              <a:spLocks noChangeArrowheads="1"/>
            </p:cNvSpPr>
            <p:nvPr/>
          </p:nvSpPr>
          <p:spPr bwMode="auto">
            <a:xfrm>
              <a:off x="3702049" y="4878842"/>
              <a:ext cx="163513" cy="13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800">
                  <a:solidFill>
                    <a:srgbClr val="000000"/>
                  </a:solidFill>
                  <a:latin typeface="Helvetica" panose="020B0604020202020204" pitchFamily="34" charset="0"/>
                </a:rPr>
                <a:t>82</a:t>
              </a:r>
              <a:endParaRPr lang="en-US" altLang="en-US"/>
            </a:p>
          </p:txBody>
        </p:sp>
        <p:sp>
          <p:nvSpPr>
            <p:cNvPr id="92" name="Line 32">
              <a:extLst>
                <a:ext uri="{FF2B5EF4-FFF2-40B4-BE49-F238E27FC236}">
                  <a16:creationId xmlns:a16="http://schemas.microsoft.com/office/drawing/2014/main" id="{158B2C5F-B7FB-4699-8BF7-2D7C7FE585F2}"/>
                </a:ext>
              </a:extLst>
            </p:cNvPr>
            <p:cNvSpPr>
              <a:spLocks noChangeShapeType="1"/>
            </p:cNvSpPr>
            <p:nvPr/>
          </p:nvSpPr>
          <p:spPr bwMode="auto">
            <a:xfrm flipV="1">
              <a:off x="4322762" y="4816930"/>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3" name="Line 33">
              <a:extLst>
                <a:ext uri="{FF2B5EF4-FFF2-40B4-BE49-F238E27FC236}">
                  <a16:creationId xmlns:a16="http://schemas.microsoft.com/office/drawing/2014/main" id="{7572D065-90F8-44F2-A8B5-395DD5FA1584}"/>
                </a:ext>
              </a:extLst>
            </p:cNvPr>
            <p:cNvSpPr>
              <a:spLocks noChangeShapeType="1"/>
            </p:cNvSpPr>
            <p:nvPr/>
          </p:nvSpPr>
          <p:spPr bwMode="auto">
            <a:xfrm>
              <a:off x="4322762" y="2202317"/>
              <a:ext cx="1588" cy="317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4" name="Rectangle 34">
              <a:extLst>
                <a:ext uri="{FF2B5EF4-FFF2-40B4-BE49-F238E27FC236}">
                  <a16:creationId xmlns:a16="http://schemas.microsoft.com/office/drawing/2014/main" id="{BBE58E80-DEA1-4F57-A480-D1F73ACA107B}"/>
                </a:ext>
              </a:extLst>
            </p:cNvPr>
            <p:cNvSpPr>
              <a:spLocks noChangeArrowheads="1"/>
            </p:cNvSpPr>
            <p:nvPr/>
          </p:nvSpPr>
          <p:spPr bwMode="auto">
            <a:xfrm>
              <a:off x="4268787" y="4878842"/>
              <a:ext cx="163513" cy="13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800">
                  <a:solidFill>
                    <a:srgbClr val="000000"/>
                  </a:solidFill>
                  <a:latin typeface="Helvetica" panose="020B0604020202020204" pitchFamily="34" charset="0"/>
                </a:rPr>
                <a:t>84</a:t>
              </a:r>
              <a:endParaRPr lang="en-US" altLang="en-US"/>
            </a:p>
          </p:txBody>
        </p:sp>
        <p:sp>
          <p:nvSpPr>
            <p:cNvPr id="95" name="Line 35">
              <a:extLst>
                <a:ext uri="{FF2B5EF4-FFF2-40B4-BE49-F238E27FC236}">
                  <a16:creationId xmlns:a16="http://schemas.microsoft.com/office/drawing/2014/main" id="{1CFD70B7-0B74-4503-8F48-2227AFCA19E5}"/>
                </a:ext>
              </a:extLst>
            </p:cNvPr>
            <p:cNvSpPr>
              <a:spLocks noChangeShapeType="1"/>
            </p:cNvSpPr>
            <p:nvPr/>
          </p:nvSpPr>
          <p:spPr bwMode="auto">
            <a:xfrm>
              <a:off x="957263" y="4855030"/>
              <a:ext cx="3016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6" name="Line 36">
              <a:extLst>
                <a:ext uri="{FF2B5EF4-FFF2-40B4-BE49-F238E27FC236}">
                  <a16:creationId xmlns:a16="http://schemas.microsoft.com/office/drawing/2014/main" id="{CC4B69C0-8FA1-43EC-9386-14AACA816469}"/>
                </a:ext>
              </a:extLst>
            </p:cNvPr>
            <p:cNvSpPr>
              <a:spLocks noChangeShapeType="1"/>
            </p:cNvSpPr>
            <p:nvPr/>
          </p:nvSpPr>
          <p:spPr bwMode="auto">
            <a:xfrm flipH="1">
              <a:off x="4284662" y="4855030"/>
              <a:ext cx="381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7" name="Rectangle 37">
              <a:extLst>
                <a:ext uri="{FF2B5EF4-FFF2-40B4-BE49-F238E27FC236}">
                  <a16:creationId xmlns:a16="http://schemas.microsoft.com/office/drawing/2014/main" id="{AC2B6C30-68E5-4695-AAC6-6080633C22F1}"/>
                </a:ext>
              </a:extLst>
            </p:cNvPr>
            <p:cNvSpPr>
              <a:spLocks noChangeArrowheads="1"/>
            </p:cNvSpPr>
            <p:nvPr/>
          </p:nvSpPr>
          <p:spPr bwMode="auto">
            <a:xfrm>
              <a:off x="700088" y="4793117"/>
              <a:ext cx="279400" cy="13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800">
                  <a:solidFill>
                    <a:srgbClr val="000000"/>
                  </a:solidFill>
                  <a:latin typeface="Helvetica" panose="020B0604020202020204" pitchFamily="34" charset="0"/>
                </a:rPr>
                <a:t>-0.02</a:t>
              </a:r>
              <a:endParaRPr lang="en-US" altLang="en-US"/>
            </a:p>
          </p:txBody>
        </p:sp>
        <p:sp>
          <p:nvSpPr>
            <p:cNvPr id="98" name="Line 38">
              <a:extLst>
                <a:ext uri="{FF2B5EF4-FFF2-40B4-BE49-F238E27FC236}">
                  <a16:creationId xmlns:a16="http://schemas.microsoft.com/office/drawing/2014/main" id="{F4912DC8-6FAC-4A8E-AF38-0E11B9557F2C}"/>
                </a:ext>
              </a:extLst>
            </p:cNvPr>
            <p:cNvSpPr>
              <a:spLocks noChangeShapeType="1"/>
            </p:cNvSpPr>
            <p:nvPr/>
          </p:nvSpPr>
          <p:spPr bwMode="auto">
            <a:xfrm>
              <a:off x="957263" y="4521655"/>
              <a:ext cx="3016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9" name="Line 39">
              <a:extLst>
                <a:ext uri="{FF2B5EF4-FFF2-40B4-BE49-F238E27FC236}">
                  <a16:creationId xmlns:a16="http://schemas.microsoft.com/office/drawing/2014/main" id="{8875EEF2-0E14-4251-9182-370ED91E6D9A}"/>
                </a:ext>
              </a:extLst>
            </p:cNvPr>
            <p:cNvSpPr>
              <a:spLocks noChangeShapeType="1"/>
            </p:cNvSpPr>
            <p:nvPr/>
          </p:nvSpPr>
          <p:spPr bwMode="auto">
            <a:xfrm flipH="1">
              <a:off x="4284662" y="4521655"/>
              <a:ext cx="381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0" name="Rectangle 40">
              <a:extLst>
                <a:ext uri="{FF2B5EF4-FFF2-40B4-BE49-F238E27FC236}">
                  <a16:creationId xmlns:a16="http://schemas.microsoft.com/office/drawing/2014/main" id="{2D72EE3D-079A-4C98-93B6-51D56915762D}"/>
                </a:ext>
              </a:extLst>
            </p:cNvPr>
            <p:cNvSpPr>
              <a:spLocks noChangeArrowheads="1"/>
            </p:cNvSpPr>
            <p:nvPr/>
          </p:nvSpPr>
          <p:spPr bwMode="auto">
            <a:xfrm>
              <a:off x="646113" y="4459742"/>
              <a:ext cx="333375" cy="13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800">
                  <a:solidFill>
                    <a:srgbClr val="000000"/>
                  </a:solidFill>
                  <a:latin typeface="Helvetica" panose="020B0604020202020204" pitchFamily="34" charset="0"/>
                </a:rPr>
                <a:t>-0.015</a:t>
              </a:r>
              <a:endParaRPr lang="en-US" altLang="en-US"/>
            </a:p>
          </p:txBody>
        </p:sp>
        <p:sp>
          <p:nvSpPr>
            <p:cNvPr id="101" name="Line 41">
              <a:extLst>
                <a:ext uri="{FF2B5EF4-FFF2-40B4-BE49-F238E27FC236}">
                  <a16:creationId xmlns:a16="http://schemas.microsoft.com/office/drawing/2014/main" id="{17A51C3B-EFDA-4E66-9DE5-535B69FB4028}"/>
                </a:ext>
              </a:extLst>
            </p:cNvPr>
            <p:cNvSpPr>
              <a:spLocks noChangeShapeType="1"/>
            </p:cNvSpPr>
            <p:nvPr/>
          </p:nvSpPr>
          <p:spPr bwMode="auto">
            <a:xfrm>
              <a:off x="957263" y="4188280"/>
              <a:ext cx="3016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 name="Line 42">
              <a:extLst>
                <a:ext uri="{FF2B5EF4-FFF2-40B4-BE49-F238E27FC236}">
                  <a16:creationId xmlns:a16="http://schemas.microsoft.com/office/drawing/2014/main" id="{608EE8F4-FBB1-43E3-A69E-9F3F50C697F6}"/>
                </a:ext>
              </a:extLst>
            </p:cNvPr>
            <p:cNvSpPr>
              <a:spLocks noChangeShapeType="1"/>
            </p:cNvSpPr>
            <p:nvPr/>
          </p:nvSpPr>
          <p:spPr bwMode="auto">
            <a:xfrm flipH="1">
              <a:off x="4284662" y="4188280"/>
              <a:ext cx="381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 name="Rectangle 43">
              <a:extLst>
                <a:ext uri="{FF2B5EF4-FFF2-40B4-BE49-F238E27FC236}">
                  <a16:creationId xmlns:a16="http://schemas.microsoft.com/office/drawing/2014/main" id="{B6E1B482-5C36-4A94-A7BA-C3EE5016338D}"/>
                </a:ext>
              </a:extLst>
            </p:cNvPr>
            <p:cNvSpPr>
              <a:spLocks noChangeArrowheads="1"/>
            </p:cNvSpPr>
            <p:nvPr/>
          </p:nvSpPr>
          <p:spPr bwMode="auto">
            <a:xfrm>
              <a:off x="700088" y="4126367"/>
              <a:ext cx="279400" cy="13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800">
                  <a:solidFill>
                    <a:srgbClr val="000000"/>
                  </a:solidFill>
                  <a:latin typeface="Helvetica" panose="020B0604020202020204" pitchFamily="34" charset="0"/>
                </a:rPr>
                <a:t>-0.01</a:t>
              </a:r>
              <a:endParaRPr lang="en-US" altLang="en-US"/>
            </a:p>
          </p:txBody>
        </p:sp>
        <p:sp>
          <p:nvSpPr>
            <p:cNvPr id="104" name="Line 44">
              <a:extLst>
                <a:ext uri="{FF2B5EF4-FFF2-40B4-BE49-F238E27FC236}">
                  <a16:creationId xmlns:a16="http://schemas.microsoft.com/office/drawing/2014/main" id="{F898E2DC-AFB1-445B-A8AE-ADD59A741A36}"/>
                </a:ext>
              </a:extLst>
            </p:cNvPr>
            <p:cNvSpPr>
              <a:spLocks noChangeShapeType="1"/>
            </p:cNvSpPr>
            <p:nvPr/>
          </p:nvSpPr>
          <p:spPr bwMode="auto">
            <a:xfrm>
              <a:off x="957263" y="3854905"/>
              <a:ext cx="3016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5" name="Line 45">
              <a:extLst>
                <a:ext uri="{FF2B5EF4-FFF2-40B4-BE49-F238E27FC236}">
                  <a16:creationId xmlns:a16="http://schemas.microsoft.com/office/drawing/2014/main" id="{FF2A126C-151F-436B-B4FC-879A490FA52C}"/>
                </a:ext>
              </a:extLst>
            </p:cNvPr>
            <p:cNvSpPr>
              <a:spLocks noChangeShapeType="1"/>
            </p:cNvSpPr>
            <p:nvPr/>
          </p:nvSpPr>
          <p:spPr bwMode="auto">
            <a:xfrm flipH="1">
              <a:off x="4284662" y="3854905"/>
              <a:ext cx="381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6" name="Rectangle 46">
              <a:extLst>
                <a:ext uri="{FF2B5EF4-FFF2-40B4-BE49-F238E27FC236}">
                  <a16:creationId xmlns:a16="http://schemas.microsoft.com/office/drawing/2014/main" id="{2E607604-B523-4883-9FE3-553464A87614}"/>
                </a:ext>
              </a:extLst>
            </p:cNvPr>
            <p:cNvSpPr>
              <a:spLocks noChangeArrowheads="1"/>
            </p:cNvSpPr>
            <p:nvPr/>
          </p:nvSpPr>
          <p:spPr bwMode="auto">
            <a:xfrm>
              <a:off x="646113" y="3792992"/>
              <a:ext cx="333375" cy="13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800">
                  <a:solidFill>
                    <a:srgbClr val="000000"/>
                  </a:solidFill>
                  <a:latin typeface="Helvetica" panose="020B0604020202020204" pitchFamily="34" charset="0"/>
                </a:rPr>
                <a:t>-0.005</a:t>
              </a:r>
              <a:endParaRPr lang="en-US" altLang="en-US"/>
            </a:p>
          </p:txBody>
        </p:sp>
        <p:sp>
          <p:nvSpPr>
            <p:cNvPr id="107" name="Line 47">
              <a:extLst>
                <a:ext uri="{FF2B5EF4-FFF2-40B4-BE49-F238E27FC236}">
                  <a16:creationId xmlns:a16="http://schemas.microsoft.com/office/drawing/2014/main" id="{A3D6DEE7-1584-4712-966C-695418BC8186}"/>
                </a:ext>
              </a:extLst>
            </p:cNvPr>
            <p:cNvSpPr>
              <a:spLocks noChangeShapeType="1"/>
            </p:cNvSpPr>
            <p:nvPr/>
          </p:nvSpPr>
          <p:spPr bwMode="auto">
            <a:xfrm>
              <a:off x="957263" y="3529467"/>
              <a:ext cx="3016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8" name="Line 48">
              <a:extLst>
                <a:ext uri="{FF2B5EF4-FFF2-40B4-BE49-F238E27FC236}">
                  <a16:creationId xmlns:a16="http://schemas.microsoft.com/office/drawing/2014/main" id="{18673C36-AD27-471B-9CB2-6E2E583B1EE6}"/>
                </a:ext>
              </a:extLst>
            </p:cNvPr>
            <p:cNvSpPr>
              <a:spLocks noChangeShapeType="1"/>
            </p:cNvSpPr>
            <p:nvPr/>
          </p:nvSpPr>
          <p:spPr bwMode="auto">
            <a:xfrm flipH="1">
              <a:off x="4284662" y="3529467"/>
              <a:ext cx="381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9" name="Rectangle 49">
              <a:extLst>
                <a:ext uri="{FF2B5EF4-FFF2-40B4-BE49-F238E27FC236}">
                  <a16:creationId xmlns:a16="http://schemas.microsoft.com/office/drawing/2014/main" id="{E4D74398-C8D2-43F0-98FC-71F57E7259A4}"/>
                </a:ext>
              </a:extLst>
            </p:cNvPr>
            <p:cNvSpPr>
              <a:spLocks noChangeArrowheads="1"/>
            </p:cNvSpPr>
            <p:nvPr/>
          </p:nvSpPr>
          <p:spPr bwMode="auto">
            <a:xfrm>
              <a:off x="871538" y="3467555"/>
              <a:ext cx="101600" cy="13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800">
                  <a:solidFill>
                    <a:srgbClr val="000000"/>
                  </a:solidFill>
                  <a:latin typeface="Helvetica" panose="020B0604020202020204" pitchFamily="34" charset="0"/>
                </a:rPr>
                <a:t>0</a:t>
              </a:r>
              <a:endParaRPr lang="en-US" altLang="en-US"/>
            </a:p>
          </p:txBody>
        </p:sp>
        <p:sp>
          <p:nvSpPr>
            <p:cNvPr id="110" name="Line 50">
              <a:extLst>
                <a:ext uri="{FF2B5EF4-FFF2-40B4-BE49-F238E27FC236}">
                  <a16:creationId xmlns:a16="http://schemas.microsoft.com/office/drawing/2014/main" id="{42933618-24C4-4976-92C6-E32AA8F35482}"/>
                </a:ext>
              </a:extLst>
            </p:cNvPr>
            <p:cNvSpPr>
              <a:spLocks noChangeShapeType="1"/>
            </p:cNvSpPr>
            <p:nvPr/>
          </p:nvSpPr>
          <p:spPr bwMode="auto">
            <a:xfrm>
              <a:off x="957263" y="3196092"/>
              <a:ext cx="3016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1" name="Line 51">
              <a:extLst>
                <a:ext uri="{FF2B5EF4-FFF2-40B4-BE49-F238E27FC236}">
                  <a16:creationId xmlns:a16="http://schemas.microsoft.com/office/drawing/2014/main" id="{C3336BEA-1D38-44D3-8A1E-45AD410F054E}"/>
                </a:ext>
              </a:extLst>
            </p:cNvPr>
            <p:cNvSpPr>
              <a:spLocks noChangeShapeType="1"/>
            </p:cNvSpPr>
            <p:nvPr/>
          </p:nvSpPr>
          <p:spPr bwMode="auto">
            <a:xfrm flipH="1">
              <a:off x="4284662" y="3196092"/>
              <a:ext cx="381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2" name="Rectangle 52">
              <a:extLst>
                <a:ext uri="{FF2B5EF4-FFF2-40B4-BE49-F238E27FC236}">
                  <a16:creationId xmlns:a16="http://schemas.microsoft.com/office/drawing/2014/main" id="{6EFBECCC-05C6-43B4-8879-051AEEEC2104}"/>
                </a:ext>
              </a:extLst>
            </p:cNvPr>
            <p:cNvSpPr>
              <a:spLocks noChangeArrowheads="1"/>
            </p:cNvSpPr>
            <p:nvPr/>
          </p:nvSpPr>
          <p:spPr bwMode="auto">
            <a:xfrm>
              <a:off x="677863" y="3134180"/>
              <a:ext cx="303213" cy="13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800">
                  <a:solidFill>
                    <a:srgbClr val="000000"/>
                  </a:solidFill>
                  <a:latin typeface="Helvetica" panose="020B0604020202020204" pitchFamily="34" charset="0"/>
                </a:rPr>
                <a:t>0.005</a:t>
              </a:r>
              <a:endParaRPr lang="en-US" altLang="en-US"/>
            </a:p>
          </p:txBody>
        </p:sp>
        <p:sp>
          <p:nvSpPr>
            <p:cNvPr id="113" name="Line 53">
              <a:extLst>
                <a:ext uri="{FF2B5EF4-FFF2-40B4-BE49-F238E27FC236}">
                  <a16:creationId xmlns:a16="http://schemas.microsoft.com/office/drawing/2014/main" id="{3AF64581-44E4-4726-80C0-C98352341D8B}"/>
                </a:ext>
              </a:extLst>
            </p:cNvPr>
            <p:cNvSpPr>
              <a:spLocks noChangeShapeType="1"/>
            </p:cNvSpPr>
            <p:nvPr/>
          </p:nvSpPr>
          <p:spPr bwMode="auto">
            <a:xfrm>
              <a:off x="957263" y="2862717"/>
              <a:ext cx="3016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4" name="Line 54">
              <a:extLst>
                <a:ext uri="{FF2B5EF4-FFF2-40B4-BE49-F238E27FC236}">
                  <a16:creationId xmlns:a16="http://schemas.microsoft.com/office/drawing/2014/main" id="{8A6D7599-57D4-487D-8819-B44297A8D7CF}"/>
                </a:ext>
              </a:extLst>
            </p:cNvPr>
            <p:cNvSpPr>
              <a:spLocks noChangeShapeType="1"/>
            </p:cNvSpPr>
            <p:nvPr/>
          </p:nvSpPr>
          <p:spPr bwMode="auto">
            <a:xfrm flipH="1">
              <a:off x="4284662" y="2862717"/>
              <a:ext cx="381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5" name="Rectangle 55">
              <a:extLst>
                <a:ext uri="{FF2B5EF4-FFF2-40B4-BE49-F238E27FC236}">
                  <a16:creationId xmlns:a16="http://schemas.microsoft.com/office/drawing/2014/main" id="{CC49C135-71AA-4736-AF59-55145CFC466A}"/>
                </a:ext>
              </a:extLst>
            </p:cNvPr>
            <p:cNvSpPr>
              <a:spLocks noChangeArrowheads="1"/>
            </p:cNvSpPr>
            <p:nvPr/>
          </p:nvSpPr>
          <p:spPr bwMode="auto">
            <a:xfrm>
              <a:off x="731838" y="2800805"/>
              <a:ext cx="247650" cy="13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800">
                  <a:solidFill>
                    <a:srgbClr val="000000"/>
                  </a:solidFill>
                  <a:latin typeface="Helvetica" panose="020B0604020202020204" pitchFamily="34" charset="0"/>
                </a:rPr>
                <a:t>0.01</a:t>
              </a:r>
              <a:endParaRPr lang="en-US" altLang="en-US"/>
            </a:p>
          </p:txBody>
        </p:sp>
        <p:sp>
          <p:nvSpPr>
            <p:cNvPr id="116" name="Line 56">
              <a:extLst>
                <a:ext uri="{FF2B5EF4-FFF2-40B4-BE49-F238E27FC236}">
                  <a16:creationId xmlns:a16="http://schemas.microsoft.com/office/drawing/2014/main" id="{9F0B22CA-E4D6-4134-96EB-1F42B21B13EB}"/>
                </a:ext>
              </a:extLst>
            </p:cNvPr>
            <p:cNvSpPr>
              <a:spLocks noChangeShapeType="1"/>
            </p:cNvSpPr>
            <p:nvPr/>
          </p:nvSpPr>
          <p:spPr bwMode="auto">
            <a:xfrm>
              <a:off x="957263" y="2529342"/>
              <a:ext cx="3016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7" name="Line 57">
              <a:extLst>
                <a:ext uri="{FF2B5EF4-FFF2-40B4-BE49-F238E27FC236}">
                  <a16:creationId xmlns:a16="http://schemas.microsoft.com/office/drawing/2014/main" id="{182F7326-2EED-4FD3-891B-0C42714565A6}"/>
                </a:ext>
              </a:extLst>
            </p:cNvPr>
            <p:cNvSpPr>
              <a:spLocks noChangeShapeType="1"/>
            </p:cNvSpPr>
            <p:nvPr/>
          </p:nvSpPr>
          <p:spPr bwMode="auto">
            <a:xfrm flipH="1">
              <a:off x="4284662" y="2529342"/>
              <a:ext cx="381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8" name="Rectangle 58">
              <a:extLst>
                <a:ext uri="{FF2B5EF4-FFF2-40B4-BE49-F238E27FC236}">
                  <a16:creationId xmlns:a16="http://schemas.microsoft.com/office/drawing/2014/main" id="{0C69D334-DC3D-46B0-B4B8-F5E59B2E3413}"/>
                </a:ext>
              </a:extLst>
            </p:cNvPr>
            <p:cNvSpPr>
              <a:spLocks noChangeArrowheads="1"/>
            </p:cNvSpPr>
            <p:nvPr/>
          </p:nvSpPr>
          <p:spPr bwMode="auto">
            <a:xfrm>
              <a:off x="677863" y="2465842"/>
              <a:ext cx="303213" cy="13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800">
                  <a:solidFill>
                    <a:srgbClr val="000000"/>
                  </a:solidFill>
                  <a:latin typeface="Helvetica" panose="020B0604020202020204" pitchFamily="34" charset="0"/>
                </a:rPr>
                <a:t>0.015</a:t>
              </a:r>
              <a:endParaRPr lang="en-US" altLang="en-US"/>
            </a:p>
          </p:txBody>
        </p:sp>
        <p:sp>
          <p:nvSpPr>
            <p:cNvPr id="119" name="Line 59">
              <a:extLst>
                <a:ext uri="{FF2B5EF4-FFF2-40B4-BE49-F238E27FC236}">
                  <a16:creationId xmlns:a16="http://schemas.microsoft.com/office/drawing/2014/main" id="{34CB0CEB-D89B-4D7F-9DDA-56B2C0A10E7F}"/>
                </a:ext>
              </a:extLst>
            </p:cNvPr>
            <p:cNvSpPr>
              <a:spLocks noChangeShapeType="1"/>
            </p:cNvSpPr>
            <p:nvPr/>
          </p:nvSpPr>
          <p:spPr bwMode="auto">
            <a:xfrm>
              <a:off x="957263" y="2202317"/>
              <a:ext cx="3016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0" name="Line 60">
              <a:extLst>
                <a:ext uri="{FF2B5EF4-FFF2-40B4-BE49-F238E27FC236}">
                  <a16:creationId xmlns:a16="http://schemas.microsoft.com/office/drawing/2014/main" id="{4CA8115B-914A-41B2-B90F-3E5FE0A6CDD4}"/>
                </a:ext>
              </a:extLst>
            </p:cNvPr>
            <p:cNvSpPr>
              <a:spLocks noChangeShapeType="1"/>
            </p:cNvSpPr>
            <p:nvPr/>
          </p:nvSpPr>
          <p:spPr bwMode="auto">
            <a:xfrm flipH="1">
              <a:off x="4284662" y="2202317"/>
              <a:ext cx="381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1" name="Rectangle 61">
              <a:extLst>
                <a:ext uri="{FF2B5EF4-FFF2-40B4-BE49-F238E27FC236}">
                  <a16:creationId xmlns:a16="http://schemas.microsoft.com/office/drawing/2014/main" id="{3906EDE6-855A-4E1E-92EB-38BC814223D6}"/>
                </a:ext>
              </a:extLst>
            </p:cNvPr>
            <p:cNvSpPr>
              <a:spLocks noChangeArrowheads="1"/>
            </p:cNvSpPr>
            <p:nvPr/>
          </p:nvSpPr>
          <p:spPr bwMode="auto">
            <a:xfrm>
              <a:off x="731838" y="2140405"/>
              <a:ext cx="247650" cy="13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800">
                  <a:solidFill>
                    <a:srgbClr val="000000"/>
                  </a:solidFill>
                  <a:latin typeface="Helvetica" panose="020B0604020202020204" pitchFamily="34" charset="0"/>
                </a:rPr>
                <a:t>0.02</a:t>
              </a:r>
              <a:endParaRPr lang="en-US" altLang="en-US"/>
            </a:p>
          </p:txBody>
        </p:sp>
        <p:sp>
          <p:nvSpPr>
            <p:cNvPr id="122" name="Line 64">
              <a:extLst>
                <a:ext uri="{FF2B5EF4-FFF2-40B4-BE49-F238E27FC236}">
                  <a16:creationId xmlns:a16="http://schemas.microsoft.com/office/drawing/2014/main" id="{85B44EC7-1BC3-4308-8104-F67721636C2B}"/>
                </a:ext>
              </a:extLst>
            </p:cNvPr>
            <p:cNvSpPr>
              <a:spLocks noChangeShapeType="1"/>
            </p:cNvSpPr>
            <p:nvPr/>
          </p:nvSpPr>
          <p:spPr bwMode="auto">
            <a:xfrm flipV="1">
              <a:off x="4322762" y="2202317"/>
              <a:ext cx="1588" cy="26527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3" name="Freeform 66">
              <a:extLst>
                <a:ext uri="{FF2B5EF4-FFF2-40B4-BE49-F238E27FC236}">
                  <a16:creationId xmlns:a16="http://schemas.microsoft.com/office/drawing/2014/main" id="{168DDFD8-A95B-4BB6-A8C3-9673AE6CF873}"/>
                </a:ext>
              </a:extLst>
            </p:cNvPr>
            <p:cNvSpPr>
              <a:spLocks/>
            </p:cNvSpPr>
            <p:nvPr/>
          </p:nvSpPr>
          <p:spPr bwMode="auto">
            <a:xfrm>
              <a:off x="1065213" y="3529467"/>
              <a:ext cx="985838" cy="1588"/>
            </a:xfrm>
            <a:custGeom>
              <a:avLst/>
              <a:gdLst>
                <a:gd name="T0" fmla="*/ 10 w 621"/>
                <a:gd name="T1" fmla="*/ 0 h 1588"/>
                <a:gd name="T2" fmla="*/ 24 w 621"/>
                <a:gd name="T3" fmla="*/ 0 h 1588"/>
                <a:gd name="T4" fmla="*/ 39 w 621"/>
                <a:gd name="T5" fmla="*/ 0 h 1588"/>
                <a:gd name="T6" fmla="*/ 54 w 621"/>
                <a:gd name="T7" fmla="*/ 0 h 1588"/>
                <a:gd name="T8" fmla="*/ 68 w 621"/>
                <a:gd name="T9" fmla="*/ 0 h 1588"/>
                <a:gd name="T10" fmla="*/ 83 w 621"/>
                <a:gd name="T11" fmla="*/ 0 h 1588"/>
                <a:gd name="T12" fmla="*/ 98 w 621"/>
                <a:gd name="T13" fmla="*/ 0 h 1588"/>
                <a:gd name="T14" fmla="*/ 112 w 621"/>
                <a:gd name="T15" fmla="*/ 0 h 1588"/>
                <a:gd name="T16" fmla="*/ 127 w 621"/>
                <a:gd name="T17" fmla="*/ 0 h 1588"/>
                <a:gd name="T18" fmla="*/ 142 w 621"/>
                <a:gd name="T19" fmla="*/ 0 h 1588"/>
                <a:gd name="T20" fmla="*/ 156 w 621"/>
                <a:gd name="T21" fmla="*/ 0 h 1588"/>
                <a:gd name="T22" fmla="*/ 171 w 621"/>
                <a:gd name="T23" fmla="*/ 0 h 1588"/>
                <a:gd name="T24" fmla="*/ 186 w 621"/>
                <a:gd name="T25" fmla="*/ 0 h 1588"/>
                <a:gd name="T26" fmla="*/ 200 w 621"/>
                <a:gd name="T27" fmla="*/ 0 h 1588"/>
                <a:gd name="T28" fmla="*/ 215 w 621"/>
                <a:gd name="T29" fmla="*/ 0 h 1588"/>
                <a:gd name="T30" fmla="*/ 230 w 621"/>
                <a:gd name="T31" fmla="*/ 0 h 1588"/>
                <a:gd name="T32" fmla="*/ 244 w 621"/>
                <a:gd name="T33" fmla="*/ 0 h 1588"/>
                <a:gd name="T34" fmla="*/ 259 w 621"/>
                <a:gd name="T35" fmla="*/ 0 h 1588"/>
                <a:gd name="T36" fmla="*/ 274 w 621"/>
                <a:gd name="T37" fmla="*/ 0 h 1588"/>
                <a:gd name="T38" fmla="*/ 288 w 621"/>
                <a:gd name="T39" fmla="*/ 0 h 1588"/>
                <a:gd name="T40" fmla="*/ 303 w 621"/>
                <a:gd name="T41" fmla="*/ 0 h 1588"/>
                <a:gd name="T42" fmla="*/ 318 w 621"/>
                <a:gd name="T43" fmla="*/ 0 h 1588"/>
                <a:gd name="T44" fmla="*/ 332 w 621"/>
                <a:gd name="T45" fmla="*/ 0 h 1588"/>
                <a:gd name="T46" fmla="*/ 347 w 621"/>
                <a:gd name="T47" fmla="*/ 0 h 1588"/>
                <a:gd name="T48" fmla="*/ 362 w 621"/>
                <a:gd name="T49" fmla="*/ 0 h 1588"/>
                <a:gd name="T50" fmla="*/ 376 w 621"/>
                <a:gd name="T51" fmla="*/ 0 h 1588"/>
                <a:gd name="T52" fmla="*/ 391 w 621"/>
                <a:gd name="T53" fmla="*/ 0 h 1588"/>
                <a:gd name="T54" fmla="*/ 406 w 621"/>
                <a:gd name="T55" fmla="*/ 0 h 1588"/>
                <a:gd name="T56" fmla="*/ 420 w 621"/>
                <a:gd name="T57" fmla="*/ 0 h 1588"/>
                <a:gd name="T58" fmla="*/ 435 w 621"/>
                <a:gd name="T59" fmla="*/ 0 h 1588"/>
                <a:gd name="T60" fmla="*/ 450 w 621"/>
                <a:gd name="T61" fmla="*/ 0 h 1588"/>
                <a:gd name="T62" fmla="*/ 464 w 621"/>
                <a:gd name="T63" fmla="*/ 0 h 1588"/>
                <a:gd name="T64" fmla="*/ 479 w 621"/>
                <a:gd name="T65" fmla="*/ 0 h 1588"/>
                <a:gd name="T66" fmla="*/ 494 w 621"/>
                <a:gd name="T67" fmla="*/ 0 h 1588"/>
                <a:gd name="T68" fmla="*/ 508 w 621"/>
                <a:gd name="T69" fmla="*/ 0 h 1588"/>
                <a:gd name="T70" fmla="*/ 523 w 621"/>
                <a:gd name="T71" fmla="*/ 0 h 1588"/>
                <a:gd name="T72" fmla="*/ 537 w 621"/>
                <a:gd name="T73" fmla="*/ 0 h 1588"/>
                <a:gd name="T74" fmla="*/ 552 w 621"/>
                <a:gd name="T75" fmla="*/ 0 h 1588"/>
                <a:gd name="T76" fmla="*/ 567 w 621"/>
                <a:gd name="T77" fmla="*/ 0 h 1588"/>
                <a:gd name="T78" fmla="*/ 581 w 621"/>
                <a:gd name="T79" fmla="*/ 0 h 1588"/>
                <a:gd name="T80" fmla="*/ 596 w 621"/>
                <a:gd name="T81" fmla="*/ 0 h 1588"/>
                <a:gd name="T82" fmla="*/ 611 w 621"/>
                <a:gd name="T83" fmla="*/ 0 h 158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621"/>
                <a:gd name="T127" fmla="*/ 0 h 1588"/>
                <a:gd name="T128" fmla="*/ 621 w 621"/>
                <a:gd name="T129" fmla="*/ 1588 h 1588"/>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621" h="1588">
                  <a:moveTo>
                    <a:pt x="0" y="0"/>
                  </a:moveTo>
                  <a:lnTo>
                    <a:pt x="5" y="0"/>
                  </a:lnTo>
                  <a:lnTo>
                    <a:pt x="10" y="0"/>
                  </a:lnTo>
                  <a:lnTo>
                    <a:pt x="15" y="0"/>
                  </a:lnTo>
                  <a:lnTo>
                    <a:pt x="20" y="0"/>
                  </a:lnTo>
                  <a:lnTo>
                    <a:pt x="24" y="0"/>
                  </a:lnTo>
                  <a:lnTo>
                    <a:pt x="29" y="0"/>
                  </a:lnTo>
                  <a:lnTo>
                    <a:pt x="34" y="0"/>
                  </a:lnTo>
                  <a:lnTo>
                    <a:pt x="39" y="0"/>
                  </a:lnTo>
                  <a:lnTo>
                    <a:pt x="44" y="0"/>
                  </a:lnTo>
                  <a:lnTo>
                    <a:pt x="49" y="0"/>
                  </a:lnTo>
                  <a:lnTo>
                    <a:pt x="54" y="0"/>
                  </a:lnTo>
                  <a:lnTo>
                    <a:pt x="59" y="0"/>
                  </a:lnTo>
                  <a:lnTo>
                    <a:pt x="64" y="0"/>
                  </a:lnTo>
                  <a:lnTo>
                    <a:pt x="68" y="0"/>
                  </a:lnTo>
                  <a:lnTo>
                    <a:pt x="73" y="0"/>
                  </a:lnTo>
                  <a:lnTo>
                    <a:pt x="78" y="0"/>
                  </a:lnTo>
                  <a:lnTo>
                    <a:pt x="83" y="0"/>
                  </a:lnTo>
                  <a:lnTo>
                    <a:pt x="88" y="0"/>
                  </a:lnTo>
                  <a:lnTo>
                    <a:pt x="93" y="0"/>
                  </a:lnTo>
                  <a:lnTo>
                    <a:pt x="98" y="0"/>
                  </a:lnTo>
                  <a:lnTo>
                    <a:pt x="103" y="0"/>
                  </a:lnTo>
                  <a:lnTo>
                    <a:pt x="108" y="0"/>
                  </a:lnTo>
                  <a:lnTo>
                    <a:pt x="112" y="0"/>
                  </a:lnTo>
                  <a:lnTo>
                    <a:pt x="117" y="0"/>
                  </a:lnTo>
                  <a:lnTo>
                    <a:pt x="122" y="0"/>
                  </a:lnTo>
                  <a:lnTo>
                    <a:pt x="127" y="0"/>
                  </a:lnTo>
                  <a:lnTo>
                    <a:pt x="132" y="0"/>
                  </a:lnTo>
                  <a:lnTo>
                    <a:pt x="137" y="0"/>
                  </a:lnTo>
                  <a:lnTo>
                    <a:pt x="142" y="0"/>
                  </a:lnTo>
                  <a:lnTo>
                    <a:pt x="147" y="0"/>
                  </a:lnTo>
                  <a:lnTo>
                    <a:pt x="152" y="0"/>
                  </a:lnTo>
                  <a:lnTo>
                    <a:pt x="156" y="0"/>
                  </a:lnTo>
                  <a:lnTo>
                    <a:pt x="161" y="0"/>
                  </a:lnTo>
                  <a:lnTo>
                    <a:pt x="166" y="0"/>
                  </a:lnTo>
                  <a:lnTo>
                    <a:pt x="171" y="0"/>
                  </a:lnTo>
                  <a:lnTo>
                    <a:pt x="176" y="0"/>
                  </a:lnTo>
                  <a:lnTo>
                    <a:pt x="181" y="0"/>
                  </a:lnTo>
                  <a:lnTo>
                    <a:pt x="186" y="0"/>
                  </a:lnTo>
                  <a:lnTo>
                    <a:pt x="191" y="0"/>
                  </a:lnTo>
                  <a:lnTo>
                    <a:pt x="195" y="0"/>
                  </a:lnTo>
                  <a:lnTo>
                    <a:pt x="200" y="0"/>
                  </a:lnTo>
                  <a:lnTo>
                    <a:pt x="205" y="0"/>
                  </a:lnTo>
                  <a:lnTo>
                    <a:pt x="210" y="0"/>
                  </a:lnTo>
                  <a:lnTo>
                    <a:pt x="215" y="0"/>
                  </a:lnTo>
                  <a:lnTo>
                    <a:pt x="220" y="0"/>
                  </a:lnTo>
                  <a:lnTo>
                    <a:pt x="225" y="0"/>
                  </a:lnTo>
                  <a:lnTo>
                    <a:pt x="230" y="0"/>
                  </a:lnTo>
                  <a:lnTo>
                    <a:pt x="235" y="0"/>
                  </a:lnTo>
                  <a:lnTo>
                    <a:pt x="239" y="0"/>
                  </a:lnTo>
                  <a:lnTo>
                    <a:pt x="244" y="0"/>
                  </a:lnTo>
                  <a:lnTo>
                    <a:pt x="249" y="0"/>
                  </a:lnTo>
                  <a:lnTo>
                    <a:pt x="254" y="0"/>
                  </a:lnTo>
                  <a:lnTo>
                    <a:pt x="259" y="0"/>
                  </a:lnTo>
                  <a:lnTo>
                    <a:pt x="264" y="0"/>
                  </a:lnTo>
                  <a:lnTo>
                    <a:pt x="269" y="0"/>
                  </a:lnTo>
                  <a:lnTo>
                    <a:pt x="274" y="0"/>
                  </a:lnTo>
                  <a:lnTo>
                    <a:pt x="279" y="0"/>
                  </a:lnTo>
                  <a:lnTo>
                    <a:pt x="283" y="0"/>
                  </a:lnTo>
                  <a:lnTo>
                    <a:pt x="288" y="0"/>
                  </a:lnTo>
                  <a:lnTo>
                    <a:pt x="293" y="0"/>
                  </a:lnTo>
                  <a:lnTo>
                    <a:pt x="298" y="0"/>
                  </a:lnTo>
                  <a:lnTo>
                    <a:pt x="303" y="0"/>
                  </a:lnTo>
                  <a:lnTo>
                    <a:pt x="308" y="0"/>
                  </a:lnTo>
                  <a:lnTo>
                    <a:pt x="313" y="0"/>
                  </a:lnTo>
                  <a:lnTo>
                    <a:pt x="318" y="0"/>
                  </a:lnTo>
                  <a:lnTo>
                    <a:pt x="323" y="0"/>
                  </a:lnTo>
                  <a:lnTo>
                    <a:pt x="327" y="0"/>
                  </a:lnTo>
                  <a:lnTo>
                    <a:pt x="332" y="0"/>
                  </a:lnTo>
                  <a:lnTo>
                    <a:pt x="337" y="0"/>
                  </a:lnTo>
                  <a:lnTo>
                    <a:pt x="342" y="0"/>
                  </a:lnTo>
                  <a:lnTo>
                    <a:pt x="347" y="0"/>
                  </a:lnTo>
                  <a:lnTo>
                    <a:pt x="352" y="0"/>
                  </a:lnTo>
                  <a:lnTo>
                    <a:pt x="357" y="0"/>
                  </a:lnTo>
                  <a:lnTo>
                    <a:pt x="362" y="0"/>
                  </a:lnTo>
                  <a:lnTo>
                    <a:pt x="366" y="0"/>
                  </a:lnTo>
                  <a:lnTo>
                    <a:pt x="371" y="0"/>
                  </a:lnTo>
                  <a:lnTo>
                    <a:pt x="376" y="0"/>
                  </a:lnTo>
                  <a:lnTo>
                    <a:pt x="381" y="0"/>
                  </a:lnTo>
                  <a:lnTo>
                    <a:pt x="386" y="0"/>
                  </a:lnTo>
                  <a:lnTo>
                    <a:pt x="391" y="0"/>
                  </a:lnTo>
                  <a:lnTo>
                    <a:pt x="396" y="0"/>
                  </a:lnTo>
                  <a:lnTo>
                    <a:pt x="401" y="0"/>
                  </a:lnTo>
                  <a:lnTo>
                    <a:pt x="406" y="0"/>
                  </a:lnTo>
                  <a:lnTo>
                    <a:pt x="410" y="0"/>
                  </a:lnTo>
                  <a:lnTo>
                    <a:pt x="415" y="0"/>
                  </a:lnTo>
                  <a:lnTo>
                    <a:pt x="420" y="0"/>
                  </a:lnTo>
                  <a:lnTo>
                    <a:pt x="425" y="0"/>
                  </a:lnTo>
                  <a:lnTo>
                    <a:pt x="430" y="0"/>
                  </a:lnTo>
                  <a:lnTo>
                    <a:pt x="435" y="0"/>
                  </a:lnTo>
                  <a:lnTo>
                    <a:pt x="440" y="0"/>
                  </a:lnTo>
                  <a:lnTo>
                    <a:pt x="445" y="0"/>
                  </a:lnTo>
                  <a:lnTo>
                    <a:pt x="450" y="0"/>
                  </a:lnTo>
                  <a:lnTo>
                    <a:pt x="454" y="0"/>
                  </a:lnTo>
                  <a:lnTo>
                    <a:pt x="459" y="0"/>
                  </a:lnTo>
                  <a:lnTo>
                    <a:pt x="464" y="0"/>
                  </a:lnTo>
                  <a:lnTo>
                    <a:pt x="469" y="0"/>
                  </a:lnTo>
                  <a:lnTo>
                    <a:pt x="474" y="0"/>
                  </a:lnTo>
                  <a:lnTo>
                    <a:pt x="479" y="0"/>
                  </a:lnTo>
                  <a:lnTo>
                    <a:pt x="484" y="0"/>
                  </a:lnTo>
                  <a:lnTo>
                    <a:pt x="489" y="0"/>
                  </a:lnTo>
                  <a:lnTo>
                    <a:pt x="494" y="0"/>
                  </a:lnTo>
                  <a:lnTo>
                    <a:pt x="498" y="0"/>
                  </a:lnTo>
                  <a:lnTo>
                    <a:pt x="503" y="0"/>
                  </a:lnTo>
                  <a:lnTo>
                    <a:pt x="508" y="0"/>
                  </a:lnTo>
                  <a:lnTo>
                    <a:pt x="513" y="0"/>
                  </a:lnTo>
                  <a:lnTo>
                    <a:pt x="518" y="0"/>
                  </a:lnTo>
                  <a:lnTo>
                    <a:pt x="523" y="0"/>
                  </a:lnTo>
                  <a:lnTo>
                    <a:pt x="528" y="0"/>
                  </a:lnTo>
                  <a:lnTo>
                    <a:pt x="533" y="0"/>
                  </a:lnTo>
                  <a:lnTo>
                    <a:pt x="537" y="0"/>
                  </a:lnTo>
                  <a:lnTo>
                    <a:pt x="542" y="0"/>
                  </a:lnTo>
                  <a:lnTo>
                    <a:pt x="547" y="0"/>
                  </a:lnTo>
                  <a:lnTo>
                    <a:pt x="552" y="0"/>
                  </a:lnTo>
                  <a:lnTo>
                    <a:pt x="557" y="0"/>
                  </a:lnTo>
                  <a:lnTo>
                    <a:pt x="562" y="0"/>
                  </a:lnTo>
                  <a:lnTo>
                    <a:pt x="567" y="0"/>
                  </a:lnTo>
                  <a:lnTo>
                    <a:pt x="572" y="0"/>
                  </a:lnTo>
                  <a:lnTo>
                    <a:pt x="577" y="0"/>
                  </a:lnTo>
                  <a:lnTo>
                    <a:pt x="581" y="0"/>
                  </a:lnTo>
                  <a:lnTo>
                    <a:pt x="586" y="0"/>
                  </a:lnTo>
                  <a:lnTo>
                    <a:pt x="591" y="0"/>
                  </a:lnTo>
                  <a:lnTo>
                    <a:pt x="596" y="0"/>
                  </a:lnTo>
                  <a:lnTo>
                    <a:pt x="601" y="0"/>
                  </a:lnTo>
                  <a:lnTo>
                    <a:pt x="606" y="0"/>
                  </a:lnTo>
                  <a:lnTo>
                    <a:pt x="611" y="0"/>
                  </a:lnTo>
                  <a:lnTo>
                    <a:pt x="616" y="0"/>
                  </a:lnTo>
                  <a:lnTo>
                    <a:pt x="621" y="0"/>
                  </a:lnTo>
                </a:path>
              </a:pathLst>
            </a:custGeom>
            <a:noFill/>
            <a:ln w="12700">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124" name="Freeform 67">
              <a:extLst>
                <a:ext uri="{FF2B5EF4-FFF2-40B4-BE49-F238E27FC236}">
                  <a16:creationId xmlns:a16="http://schemas.microsoft.com/office/drawing/2014/main" id="{F51FEBA5-742B-45B1-9758-83866D0050E9}"/>
                </a:ext>
              </a:extLst>
            </p:cNvPr>
            <p:cNvSpPr>
              <a:spLocks/>
            </p:cNvSpPr>
            <p:nvPr/>
          </p:nvSpPr>
          <p:spPr bwMode="auto">
            <a:xfrm>
              <a:off x="2051050" y="2481717"/>
              <a:ext cx="712788" cy="2149475"/>
            </a:xfrm>
            <a:custGeom>
              <a:avLst/>
              <a:gdLst>
                <a:gd name="T0" fmla="*/ 9 w 449"/>
                <a:gd name="T1" fmla="*/ 660 h 1354"/>
                <a:gd name="T2" fmla="*/ 24 w 449"/>
                <a:gd name="T3" fmla="*/ 660 h 1354"/>
                <a:gd name="T4" fmla="*/ 39 w 449"/>
                <a:gd name="T5" fmla="*/ 660 h 1354"/>
                <a:gd name="T6" fmla="*/ 53 w 449"/>
                <a:gd name="T7" fmla="*/ 660 h 1354"/>
                <a:gd name="T8" fmla="*/ 68 w 449"/>
                <a:gd name="T9" fmla="*/ 660 h 1354"/>
                <a:gd name="T10" fmla="*/ 83 w 449"/>
                <a:gd name="T11" fmla="*/ 660 h 1354"/>
                <a:gd name="T12" fmla="*/ 97 w 449"/>
                <a:gd name="T13" fmla="*/ 660 h 1354"/>
                <a:gd name="T14" fmla="*/ 112 w 449"/>
                <a:gd name="T15" fmla="*/ 660 h 1354"/>
                <a:gd name="T16" fmla="*/ 127 w 449"/>
                <a:gd name="T17" fmla="*/ 655 h 1354"/>
                <a:gd name="T18" fmla="*/ 141 w 449"/>
                <a:gd name="T19" fmla="*/ 655 h 1354"/>
                <a:gd name="T20" fmla="*/ 156 w 449"/>
                <a:gd name="T21" fmla="*/ 655 h 1354"/>
                <a:gd name="T22" fmla="*/ 171 w 449"/>
                <a:gd name="T23" fmla="*/ 655 h 1354"/>
                <a:gd name="T24" fmla="*/ 185 w 449"/>
                <a:gd name="T25" fmla="*/ 655 h 1354"/>
                <a:gd name="T26" fmla="*/ 200 w 449"/>
                <a:gd name="T27" fmla="*/ 655 h 1354"/>
                <a:gd name="T28" fmla="*/ 210 w 449"/>
                <a:gd name="T29" fmla="*/ 640 h 1354"/>
                <a:gd name="T30" fmla="*/ 215 w 449"/>
                <a:gd name="T31" fmla="*/ 596 h 1354"/>
                <a:gd name="T32" fmla="*/ 224 w 449"/>
                <a:gd name="T33" fmla="*/ 723 h 1354"/>
                <a:gd name="T34" fmla="*/ 229 w 449"/>
                <a:gd name="T35" fmla="*/ 953 h 1354"/>
                <a:gd name="T36" fmla="*/ 239 w 449"/>
                <a:gd name="T37" fmla="*/ 826 h 1354"/>
                <a:gd name="T38" fmla="*/ 244 w 449"/>
                <a:gd name="T39" fmla="*/ 254 h 1354"/>
                <a:gd name="T40" fmla="*/ 254 w 449"/>
                <a:gd name="T41" fmla="*/ 25 h 1354"/>
                <a:gd name="T42" fmla="*/ 258 w 449"/>
                <a:gd name="T43" fmla="*/ 850 h 1354"/>
                <a:gd name="T44" fmla="*/ 268 w 449"/>
                <a:gd name="T45" fmla="*/ 1310 h 1354"/>
                <a:gd name="T46" fmla="*/ 273 w 449"/>
                <a:gd name="T47" fmla="*/ 1266 h 1354"/>
                <a:gd name="T48" fmla="*/ 278 w 449"/>
                <a:gd name="T49" fmla="*/ 494 h 1354"/>
                <a:gd name="T50" fmla="*/ 288 w 449"/>
                <a:gd name="T51" fmla="*/ 254 h 1354"/>
                <a:gd name="T52" fmla="*/ 293 w 449"/>
                <a:gd name="T53" fmla="*/ 342 h 1354"/>
                <a:gd name="T54" fmla="*/ 298 w 449"/>
                <a:gd name="T55" fmla="*/ 723 h 1354"/>
                <a:gd name="T56" fmla="*/ 307 w 449"/>
                <a:gd name="T57" fmla="*/ 816 h 1354"/>
                <a:gd name="T58" fmla="*/ 312 w 449"/>
                <a:gd name="T59" fmla="*/ 733 h 1354"/>
                <a:gd name="T60" fmla="*/ 322 w 449"/>
                <a:gd name="T61" fmla="*/ 635 h 1354"/>
                <a:gd name="T62" fmla="*/ 327 w 449"/>
                <a:gd name="T63" fmla="*/ 587 h 1354"/>
                <a:gd name="T64" fmla="*/ 337 w 449"/>
                <a:gd name="T65" fmla="*/ 650 h 1354"/>
                <a:gd name="T66" fmla="*/ 346 w 449"/>
                <a:gd name="T67" fmla="*/ 694 h 1354"/>
                <a:gd name="T68" fmla="*/ 356 w 449"/>
                <a:gd name="T69" fmla="*/ 679 h 1354"/>
                <a:gd name="T70" fmla="*/ 361 w 449"/>
                <a:gd name="T71" fmla="*/ 645 h 1354"/>
                <a:gd name="T72" fmla="*/ 381 w 449"/>
                <a:gd name="T73" fmla="*/ 660 h 1354"/>
                <a:gd name="T74" fmla="*/ 390 w 449"/>
                <a:gd name="T75" fmla="*/ 655 h 1354"/>
                <a:gd name="T76" fmla="*/ 405 w 449"/>
                <a:gd name="T77" fmla="*/ 655 h 1354"/>
                <a:gd name="T78" fmla="*/ 420 w 449"/>
                <a:gd name="T79" fmla="*/ 655 h 1354"/>
                <a:gd name="T80" fmla="*/ 429 w 449"/>
                <a:gd name="T81" fmla="*/ 665 h 1354"/>
                <a:gd name="T82" fmla="*/ 439 w 449"/>
                <a:gd name="T83" fmla="*/ 655 h 1354"/>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449"/>
                <a:gd name="T127" fmla="*/ 0 h 1354"/>
                <a:gd name="T128" fmla="*/ 449 w 449"/>
                <a:gd name="T129" fmla="*/ 1354 h 1354"/>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449" h="1354">
                  <a:moveTo>
                    <a:pt x="0" y="660"/>
                  </a:moveTo>
                  <a:lnTo>
                    <a:pt x="4" y="660"/>
                  </a:lnTo>
                  <a:lnTo>
                    <a:pt x="9" y="660"/>
                  </a:lnTo>
                  <a:lnTo>
                    <a:pt x="14" y="660"/>
                  </a:lnTo>
                  <a:lnTo>
                    <a:pt x="19" y="660"/>
                  </a:lnTo>
                  <a:lnTo>
                    <a:pt x="24" y="660"/>
                  </a:lnTo>
                  <a:lnTo>
                    <a:pt x="29" y="660"/>
                  </a:lnTo>
                  <a:lnTo>
                    <a:pt x="34" y="660"/>
                  </a:lnTo>
                  <a:lnTo>
                    <a:pt x="39" y="660"/>
                  </a:lnTo>
                  <a:lnTo>
                    <a:pt x="44" y="660"/>
                  </a:lnTo>
                  <a:lnTo>
                    <a:pt x="48" y="660"/>
                  </a:lnTo>
                  <a:lnTo>
                    <a:pt x="53" y="660"/>
                  </a:lnTo>
                  <a:lnTo>
                    <a:pt x="58" y="660"/>
                  </a:lnTo>
                  <a:lnTo>
                    <a:pt x="63" y="660"/>
                  </a:lnTo>
                  <a:lnTo>
                    <a:pt x="68" y="660"/>
                  </a:lnTo>
                  <a:lnTo>
                    <a:pt x="73" y="660"/>
                  </a:lnTo>
                  <a:lnTo>
                    <a:pt x="78" y="660"/>
                  </a:lnTo>
                  <a:lnTo>
                    <a:pt x="83" y="660"/>
                  </a:lnTo>
                  <a:lnTo>
                    <a:pt x="87" y="660"/>
                  </a:lnTo>
                  <a:lnTo>
                    <a:pt x="92" y="660"/>
                  </a:lnTo>
                  <a:lnTo>
                    <a:pt x="97" y="660"/>
                  </a:lnTo>
                  <a:lnTo>
                    <a:pt x="102" y="660"/>
                  </a:lnTo>
                  <a:lnTo>
                    <a:pt x="107" y="660"/>
                  </a:lnTo>
                  <a:lnTo>
                    <a:pt x="112" y="660"/>
                  </a:lnTo>
                  <a:lnTo>
                    <a:pt x="117" y="660"/>
                  </a:lnTo>
                  <a:lnTo>
                    <a:pt x="122" y="655"/>
                  </a:lnTo>
                  <a:lnTo>
                    <a:pt x="127" y="655"/>
                  </a:lnTo>
                  <a:lnTo>
                    <a:pt x="131" y="655"/>
                  </a:lnTo>
                  <a:lnTo>
                    <a:pt x="136" y="655"/>
                  </a:lnTo>
                  <a:lnTo>
                    <a:pt x="141" y="655"/>
                  </a:lnTo>
                  <a:lnTo>
                    <a:pt x="146" y="655"/>
                  </a:lnTo>
                  <a:lnTo>
                    <a:pt x="151" y="655"/>
                  </a:lnTo>
                  <a:lnTo>
                    <a:pt x="156" y="655"/>
                  </a:lnTo>
                  <a:lnTo>
                    <a:pt x="161" y="655"/>
                  </a:lnTo>
                  <a:lnTo>
                    <a:pt x="166" y="655"/>
                  </a:lnTo>
                  <a:lnTo>
                    <a:pt x="171" y="655"/>
                  </a:lnTo>
                  <a:lnTo>
                    <a:pt x="175" y="655"/>
                  </a:lnTo>
                  <a:lnTo>
                    <a:pt x="180" y="655"/>
                  </a:lnTo>
                  <a:lnTo>
                    <a:pt x="185" y="655"/>
                  </a:lnTo>
                  <a:lnTo>
                    <a:pt x="190" y="655"/>
                  </a:lnTo>
                  <a:lnTo>
                    <a:pt x="195" y="655"/>
                  </a:lnTo>
                  <a:lnTo>
                    <a:pt x="200" y="655"/>
                  </a:lnTo>
                  <a:lnTo>
                    <a:pt x="205" y="650"/>
                  </a:lnTo>
                  <a:lnTo>
                    <a:pt x="205" y="645"/>
                  </a:lnTo>
                  <a:lnTo>
                    <a:pt x="210" y="640"/>
                  </a:lnTo>
                  <a:lnTo>
                    <a:pt x="210" y="616"/>
                  </a:lnTo>
                  <a:lnTo>
                    <a:pt x="215" y="601"/>
                  </a:lnTo>
                  <a:lnTo>
                    <a:pt x="215" y="596"/>
                  </a:lnTo>
                  <a:lnTo>
                    <a:pt x="219" y="606"/>
                  </a:lnTo>
                  <a:lnTo>
                    <a:pt x="219" y="670"/>
                  </a:lnTo>
                  <a:lnTo>
                    <a:pt x="224" y="723"/>
                  </a:lnTo>
                  <a:lnTo>
                    <a:pt x="224" y="782"/>
                  </a:lnTo>
                  <a:lnTo>
                    <a:pt x="229" y="845"/>
                  </a:lnTo>
                  <a:lnTo>
                    <a:pt x="229" y="953"/>
                  </a:lnTo>
                  <a:lnTo>
                    <a:pt x="234" y="972"/>
                  </a:lnTo>
                  <a:lnTo>
                    <a:pt x="234" y="914"/>
                  </a:lnTo>
                  <a:lnTo>
                    <a:pt x="239" y="826"/>
                  </a:lnTo>
                  <a:lnTo>
                    <a:pt x="239" y="562"/>
                  </a:lnTo>
                  <a:lnTo>
                    <a:pt x="244" y="406"/>
                  </a:lnTo>
                  <a:lnTo>
                    <a:pt x="244" y="254"/>
                  </a:lnTo>
                  <a:lnTo>
                    <a:pt x="249" y="127"/>
                  </a:lnTo>
                  <a:lnTo>
                    <a:pt x="249" y="0"/>
                  </a:lnTo>
                  <a:lnTo>
                    <a:pt x="254" y="25"/>
                  </a:lnTo>
                  <a:lnTo>
                    <a:pt x="254" y="249"/>
                  </a:lnTo>
                  <a:lnTo>
                    <a:pt x="258" y="430"/>
                  </a:lnTo>
                  <a:lnTo>
                    <a:pt x="258" y="850"/>
                  </a:lnTo>
                  <a:lnTo>
                    <a:pt x="263" y="1046"/>
                  </a:lnTo>
                  <a:lnTo>
                    <a:pt x="263" y="1202"/>
                  </a:lnTo>
                  <a:lnTo>
                    <a:pt x="268" y="1310"/>
                  </a:lnTo>
                  <a:lnTo>
                    <a:pt x="268" y="1354"/>
                  </a:lnTo>
                  <a:lnTo>
                    <a:pt x="268" y="1339"/>
                  </a:lnTo>
                  <a:lnTo>
                    <a:pt x="273" y="1266"/>
                  </a:lnTo>
                  <a:lnTo>
                    <a:pt x="273" y="982"/>
                  </a:lnTo>
                  <a:lnTo>
                    <a:pt x="278" y="811"/>
                  </a:lnTo>
                  <a:lnTo>
                    <a:pt x="278" y="494"/>
                  </a:lnTo>
                  <a:lnTo>
                    <a:pt x="283" y="372"/>
                  </a:lnTo>
                  <a:lnTo>
                    <a:pt x="283" y="293"/>
                  </a:lnTo>
                  <a:lnTo>
                    <a:pt x="288" y="254"/>
                  </a:lnTo>
                  <a:lnTo>
                    <a:pt x="288" y="249"/>
                  </a:lnTo>
                  <a:lnTo>
                    <a:pt x="288" y="284"/>
                  </a:lnTo>
                  <a:lnTo>
                    <a:pt x="293" y="342"/>
                  </a:lnTo>
                  <a:lnTo>
                    <a:pt x="293" y="503"/>
                  </a:lnTo>
                  <a:lnTo>
                    <a:pt x="298" y="587"/>
                  </a:lnTo>
                  <a:lnTo>
                    <a:pt x="298" y="723"/>
                  </a:lnTo>
                  <a:lnTo>
                    <a:pt x="302" y="767"/>
                  </a:lnTo>
                  <a:lnTo>
                    <a:pt x="302" y="816"/>
                  </a:lnTo>
                  <a:lnTo>
                    <a:pt x="307" y="816"/>
                  </a:lnTo>
                  <a:lnTo>
                    <a:pt x="307" y="806"/>
                  </a:lnTo>
                  <a:lnTo>
                    <a:pt x="312" y="787"/>
                  </a:lnTo>
                  <a:lnTo>
                    <a:pt x="312" y="733"/>
                  </a:lnTo>
                  <a:lnTo>
                    <a:pt x="317" y="704"/>
                  </a:lnTo>
                  <a:lnTo>
                    <a:pt x="317" y="655"/>
                  </a:lnTo>
                  <a:lnTo>
                    <a:pt x="322" y="635"/>
                  </a:lnTo>
                  <a:lnTo>
                    <a:pt x="322" y="601"/>
                  </a:lnTo>
                  <a:lnTo>
                    <a:pt x="332" y="587"/>
                  </a:lnTo>
                  <a:lnTo>
                    <a:pt x="327" y="587"/>
                  </a:lnTo>
                  <a:lnTo>
                    <a:pt x="332" y="601"/>
                  </a:lnTo>
                  <a:lnTo>
                    <a:pt x="337" y="616"/>
                  </a:lnTo>
                  <a:lnTo>
                    <a:pt x="337" y="650"/>
                  </a:lnTo>
                  <a:lnTo>
                    <a:pt x="342" y="660"/>
                  </a:lnTo>
                  <a:lnTo>
                    <a:pt x="342" y="684"/>
                  </a:lnTo>
                  <a:lnTo>
                    <a:pt x="346" y="694"/>
                  </a:lnTo>
                  <a:lnTo>
                    <a:pt x="351" y="694"/>
                  </a:lnTo>
                  <a:lnTo>
                    <a:pt x="351" y="684"/>
                  </a:lnTo>
                  <a:lnTo>
                    <a:pt x="356" y="679"/>
                  </a:lnTo>
                  <a:lnTo>
                    <a:pt x="356" y="660"/>
                  </a:lnTo>
                  <a:lnTo>
                    <a:pt x="361" y="655"/>
                  </a:lnTo>
                  <a:lnTo>
                    <a:pt x="361" y="645"/>
                  </a:lnTo>
                  <a:lnTo>
                    <a:pt x="366" y="645"/>
                  </a:lnTo>
                  <a:lnTo>
                    <a:pt x="371" y="650"/>
                  </a:lnTo>
                  <a:lnTo>
                    <a:pt x="381" y="660"/>
                  </a:lnTo>
                  <a:lnTo>
                    <a:pt x="381" y="665"/>
                  </a:lnTo>
                  <a:lnTo>
                    <a:pt x="386" y="660"/>
                  </a:lnTo>
                  <a:lnTo>
                    <a:pt x="390" y="655"/>
                  </a:lnTo>
                  <a:lnTo>
                    <a:pt x="395" y="655"/>
                  </a:lnTo>
                  <a:lnTo>
                    <a:pt x="400" y="655"/>
                  </a:lnTo>
                  <a:lnTo>
                    <a:pt x="405" y="655"/>
                  </a:lnTo>
                  <a:lnTo>
                    <a:pt x="410" y="655"/>
                  </a:lnTo>
                  <a:lnTo>
                    <a:pt x="415" y="655"/>
                  </a:lnTo>
                  <a:lnTo>
                    <a:pt x="420" y="655"/>
                  </a:lnTo>
                  <a:lnTo>
                    <a:pt x="429" y="665"/>
                  </a:lnTo>
                  <a:lnTo>
                    <a:pt x="425" y="665"/>
                  </a:lnTo>
                  <a:lnTo>
                    <a:pt x="429" y="665"/>
                  </a:lnTo>
                  <a:lnTo>
                    <a:pt x="434" y="665"/>
                  </a:lnTo>
                  <a:lnTo>
                    <a:pt x="444" y="655"/>
                  </a:lnTo>
                  <a:lnTo>
                    <a:pt x="439" y="655"/>
                  </a:lnTo>
                  <a:lnTo>
                    <a:pt x="444" y="655"/>
                  </a:lnTo>
                  <a:lnTo>
                    <a:pt x="449" y="650"/>
                  </a:lnTo>
                </a:path>
              </a:pathLst>
            </a:custGeom>
            <a:noFill/>
            <a:ln w="12700">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125" name="Freeform 68">
              <a:extLst>
                <a:ext uri="{FF2B5EF4-FFF2-40B4-BE49-F238E27FC236}">
                  <a16:creationId xmlns:a16="http://schemas.microsoft.com/office/drawing/2014/main" id="{5FA7B30B-82FF-40EF-B5F9-CA4CF9B1EE88}"/>
                </a:ext>
              </a:extLst>
            </p:cNvPr>
            <p:cNvSpPr>
              <a:spLocks/>
            </p:cNvSpPr>
            <p:nvPr/>
          </p:nvSpPr>
          <p:spPr bwMode="auto">
            <a:xfrm>
              <a:off x="2763837" y="3513592"/>
              <a:ext cx="985838" cy="23813"/>
            </a:xfrm>
            <a:custGeom>
              <a:avLst/>
              <a:gdLst>
                <a:gd name="T0" fmla="*/ 10 w 621"/>
                <a:gd name="T1" fmla="*/ 5 h 15"/>
                <a:gd name="T2" fmla="*/ 24 w 621"/>
                <a:gd name="T3" fmla="*/ 15 h 15"/>
                <a:gd name="T4" fmla="*/ 39 w 621"/>
                <a:gd name="T5" fmla="*/ 5 h 15"/>
                <a:gd name="T6" fmla="*/ 54 w 621"/>
                <a:gd name="T7" fmla="*/ 5 h 15"/>
                <a:gd name="T8" fmla="*/ 68 w 621"/>
                <a:gd name="T9" fmla="*/ 5 h 15"/>
                <a:gd name="T10" fmla="*/ 83 w 621"/>
                <a:gd name="T11" fmla="*/ 10 h 15"/>
                <a:gd name="T12" fmla="*/ 98 w 621"/>
                <a:gd name="T13" fmla="*/ 10 h 15"/>
                <a:gd name="T14" fmla="*/ 112 w 621"/>
                <a:gd name="T15" fmla="*/ 10 h 15"/>
                <a:gd name="T16" fmla="*/ 127 w 621"/>
                <a:gd name="T17" fmla="*/ 10 h 15"/>
                <a:gd name="T18" fmla="*/ 142 w 621"/>
                <a:gd name="T19" fmla="*/ 10 h 15"/>
                <a:gd name="T20" fmla="*/ 156 w 621"/>
                <a:gd name="T21" fmla="*/ 10 h 15"/>
                <a:gd name="T22" fmla="*/ 171 w 621"/>
                <a:gd name="T23" fmla="*/ 10 h 15"/>
                <a:gd name="T24" fmla="*/ 186 w 621"/>
                <a:gd name="T25" fmla="*/ 10 h 15"/>
                <a:gd name="T26" fmla="*/ 200 w 621"/>
                <a:gd name="T27" fmla="*/ 10 h 15"/>
                <a:gd name="T28" fmla="*/ 215 w 621"/>
                <a:gd name="T29" fmla="*/ 10 h 15"/>
                <a:gd name="T30" fmla="*/ 230 w 621"/>
                <a:gd name="T31" fmla="*/ 10 h 15"/>
                <a:gd name="T32" fmla="*/ 244 w 621"/>
                <a:gd name="T33" fmla="*/ 10 h 15"/>
                <a:gd name="T34" fmla="*/ 259 w 621"/>
                <a:gd name="T35" fmla="*/ 10 h 15"/>
                <a:gd name="T36" fmla="*/ 274 w 621"/>
                <a:gd name="T37" fmla="*/ 10 h 15"/>
                <a:gd name="T38" fmla="*/ 288 w 621"/>
                <a:gd name="T39" fmla="*/ 10 h 15"/>
                <a:gd name="T40" fmla="*/ 303 w 621"/>
                <a:gd name="T41" fmla="*/ 10 h 15"/>
                <a:gd name="T42" fmla="*/ 318 w 621"/>
                <a:gd name="T43" fmla="*/ 10 h 15"/>
                <a:gd name="T44" fmla="*/ 332 w 621"/>
                <a:gd name="T45" fmla="*/ 10 h 15"/>
                <a:gd name="T46" fmla="*/ 347 w 621"/>
                <a:gd name="T47" fmla="*/ 10 h 15"/>
                <a:gd name="T48" fmla="*/ 362 w 621"/>
                <a:gd name="T49" fmla="*/ 10 h 15"/>
                <a:gd name="T50" fmla="*/ 376 w 621"/>
                <a:gd name="T51" fmla="*/ 10 h 15"/>
                <a:gd name="T52" fmla="*/ 391 w 621"/>
                <a:gd name="T53" fmla="*/ 10 h 15"/>
                <a:gd name="T54" fmla="*/ 406 w 621"/>
                <a:gd name="T55" fmla="*/ 10 h 15"/>
                <a:gd name="T56" fmla="*/ 420 w 621"/>
                <a:gd name="T57" fmla="*/ 10 h 15"/>
                <a:gd name="T58" fmla="*/ 435 w 621"/>
                <a:gd name="T59" fmla="*/ 10 h 15"/>
                <a:gd name="T60" fmla="*/ 450 w 621"/>
                <a:gd name="T61" fmla="*/ 10 h 15"/>
                <a:gd name="T62" fmla="*/ 464 w 621"/>
                <a:gd name="T63" fmla="*/ 10 h 15"/>
                <a:gd name="T64" fmla="*/ 479 w 621"/>
                <a:gd name="T65" fmla="*/ 10 h 15"/>
                <a:gd name="T66" fmla="*/ 493 w 621"/>
                <a:gd name="T67" fmla="*/ 10 h 15"/>
                <a:gd name="T68" fmla="*/ 508 w 621"/>
                <a:gd name="T69" fmla="*/ 10 h 15"/>
                <a:gd name="T70" fmla="*/ 523 w 621"/>
                <a:gd name="T71" fmla="*/ 10 h 15"/>
                <a:gd name="T72" fmla="*/ 537 w 621"/>
                <a:gd name="T73" fmla="*/ 10 h 15"/>
                <a:gd name="T74" fmla="*/ 552 w 621"/>
                <a:gd name="T75" fmla="*/ 10 h 15"/>
                <a:gd name="T76" fmla="*/ 567 w 621"/>
                <a:gd name="T77" fmla="*/ 10 h 15"/>
                <a:gd name="T78" fmla="*/ 581 w 621"/>
                <a:gd name="T79" fmla="*/ 10 h 15"/>
                <a:gd name="T80" fmla="*/ 596 w 621"/>
                <a:gd name="T81" fmla="*/ 10 h 15"/>
                <a:gd name="T82" fmla="*/ 611 w 621"/>
                <a:gd name="T83" fmla="*/ 10 h 15"/>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621"/>
                <a:gd name="T127" fmla="*/ 0 h 15"/>
                <a:gd name="T128" fmla="*/ 621 w 621"/>
                <a:gd name="T129" fmla="*/ 15 h 15"/>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621" h="15">
                  <a:moveTo>
                    <a:pt x="0" y="0"/>
                  </a:moveTo>
                  <a:lnTo>
                    <a:pt x="5" y="0"/>
                  </a:lnTo>
                  <a:lnTo>
                    <a:pt x="10" y="5"/>
                  </a:lnTo>
                  <a:lnTo>
                    <a:pt x="15" y="10"/>
                  </a:lnTo>
                  <a:lnTo>
                    <a:pt x="20" y="15"/>
                  </a:lnTo>
                  <a:lnTo>
                    <a:pt x="24" y="15"/>
                  </a:lnTo>
                  <a:lnTo>
                    <a:pt x="29" y="15"/>
                  </a:lnTo>
                  <a:lnTo>
                    <a:pt x="34" y="10"/>
                  </a:lnTo>
                  <a:lnTo>
                    <a:pt x="39" y="5"/>
                  </a:lnTo>
                  <a:lnTo>
                    <a:pt x="44" y="5"/>
                  </a:lnTo>
                  <a:lnTo>
                    <a:pt x="49" y="5"/>
                  </a:lnTo>
                  <a:lnTo>
                    <a:pt x="54" y="5"/>
                  </a:lnTo>
                  <a:lnTo>
                    <a:pt x="59" y="5"/>
                  </a:lnTo>
                  <a:lnTo>
                    <a:pt x="64" y="5"/>
                  </a:lnTo>
                  <a:lnTo>
                    <a:pt x="68" y="5"/>
                  </a:lnTo>
                  <a:lnTo>
                    <a:pt x="73" y="5"/>
                  </a:lnTo>
                  <a:lnTo>
                    <a:pt x="78" y="5"/>
                  </a:lnTo>
                  <a:lnTo>
                    <a:pt x="83" y="10"/>
                  </a:lnTo>
                  <a:lnTo>
                    <a:pt x="88" y="10"/>
                  </a:lnTo>
                  <a:lnTo>
                    <a:pt x="93" y="10"/>
                  </a:lnTo>
                  <a:lnTo>
                    <a:pt x="98" y="10"/>
                  </a:lnTo>
                  <a:lnTo>
                    <a:pt x="103" y="10"/>
                  </a:lnTo>
                  <a:lnTo>
                    <a:pt x="108" y="10"/>
                  </a:lnTo>
                  <a:lnTo>
                    <a:pt x="112" y="10"/>
                  </a:lnTo>
                  <a:lnTo>
                    <a:pt x="117" y="10"/>
                  </a:lnTo>
                  <a:lnTo>
                    <a:pt x="122" y="10"/>
                  </a:lnTo>
                  <a:lnTo>
                    <a:pt x="127" y="10"/>
                  </a:lnTo>
                  <a:lnTo>
                    <a:pt x="132" y="10"/>
                  </a:lnTo>
                  <a:lnTo>
                    <a:pt x="137" y="10"/>
                  </a:lnTo>
                  <a:lnTo>
                    <a:pt x="142" y="10"/>
                  </a:lnTo>
                  <a:lnTo>
                    <a:pt x="147" y="10"/>
                  </a:lnTo>
                  <a:lnTo>
                    <a:pt x="151" y="10"/>
                  </a:lnTo>
                  <a:lnTo>
                    <a:pt x="156" y="10"/>
                  </a:lnTo>
                  <a:lnTo>
                    <a:pt x="161" y="10"/>
                  </a:lnTo>
                  <a:lnTo>
                    <a:pt x="166" y="10"/>
                  </a:lnTo>
                  <a:lnTo>
                    <a:pt x="171" y="10"/>
                  </a:lnTo>
                  <a:lnTo>
                    <a:pt x="176" y="10"/>
                  </a:lnTo>
                  <a:lnTo>
                    <a:pt x="181" y="10"/>
                  </a:lnTo>
                  <a:lnTo>
                    <a:pt x="186" y="10"/>
                  </a:lnTo>
                  <a:lnTo>
                    <a:pt x="191" y="10"/>
                  </a:lnTo>
                  <a:lnTo>
                    <a:pt x="195" y="10"/>
                  </a:lnTo>
                  <a:lnTo>
                    <a:pt x="200" y="10"/>
                  </a:lnTo>
                  <a:lnTo>
                    <a:pt x="205" y="10"/>
                  </a:lnTo>
                  <a:lnTo>
                    <a:pt x="210" y="10"/>
                  </a:lnTo>
                  <a:lnTo>
                    <a:pt x="215" y="10"/>
                  </a:lnTo>
                  <a:lnTo>
                    <a:pt x="220" y="10"/>
                  </a:lnTo>
                  <a:lnTo>
                    <a:pt x="225" y="10"/>
                  </a:lnTo>
                  <a:lnTo>
                    <a:pt x="230" y="10"/>
                  </a:lnTo>
                  <a:lnTo>
                    <a:pt x="235" y="10"/>
                  </a:lnTo>
                  <a:lnTo>
                    <a:pt x="239" y="10"/>
                  </a:lnTo>
                  <a:lnTo>
                    <a:pt x="244" y="10"/>
                  </a:lnTo>
                  <a:lnTo>
                    <a:pt x="249" y="10"/>
                  </a:lnTo>
                  <a:lnTo>
                    <a:pt x="254" y="10"/>
                  </a:lnTo>
                  <a:lnTo>
                    <a:pt x="259" y="10"/>
                  </a:lnTo>
                  <a:lnTo>
                    <a:pt x="264" y="10"/>
                  </a:lnTo>
                  <a:lnTo>
                    <a:pt x="269" y="10"/>
                  </a:lnTo>
                  <a:lnTo>
                    <a:pt x="274" y="10"/>
                  </a:lnTo>
                  <a:lnTo>
                    <a:pt x="279" y="10"/>
                  </a:lnTo>
                  <a:lnTo>
                    <a:pt x="283" y="10"/>
                  </a:lnTo>
                  <a:lnTo>
                    <a:pt x="288" y="10"/>
                  </a:lnTo>
                  <a:lnTo>
                    <a:pt x="293" y="10"/>
                  </a:lnTo>
                  <a:lnTo>
                    <a:pt x="298" y="10"/>
                  </a:lnTo>
                  <a:lnTo>
                    <a:pt x="303" y="10"/>
                  </a:lnTo>
                  <a:lnTo>
                    <a:pt x="308" y="10"/>
                  </a:lnTo>
                  <a:lnTo>
                    <a:pt x="313" y="10"/>
                  </a:lnTo>
                  <a:lnTo>
                    <a:pt x="318" y="10"/>
                  </a:lnTo>
                  <a:lnTo>
                    <a:pt x="322" y="10"/>
                  </a:lnTo>
                  <a:lnTo>
                    <a:pt x="327" y="10"/>
                  </a:lnTo>
                  <a:lnTo>
                    <a:pt x="332" y="10"/>
                  </a:lnTo>
                  <a:lnTo>
                    <a:pt x="337" y="10"/>
                  </a:lnTo>
                  <a:lnTo>
                    <a:pt x="342" y="10"/>
                  </a:lnTo>
                  <a:lnTo>
                    <a:pt x="347" y="10"/>
                  </a:lnTo>
                  <a:lnTo>
                    <a:pt x="352" y="10"/>
                  </a:lnTo>
                  <a:lnTo>
                    <a:pt x="357" y="10"/>
                  </a:lnTo>
                  <a:lnTo>
                    <a:pt x="362" y="10"/>
                  </a:lnTo>
                  <a:lnTo>
                    <a:pt x="366" y="10"/>
                  </a:lnTo>
                  <a:lnTo>
                    <a:pt x="371" y="10"/>
                  </a:lnTo>
                  <a:lnTo>
                    <a:pt x="376" y="10"/>
                  </a:lnTo>
                  <a:lnTo>
                    <a:pt x="381" y="10"/>
                  </a:lnTo>
                  <a:lnTo>
                    <a:pt x="386" y="10"/>
                  </a:lnTo>
                  <a:lnTo>
                    <a:pt x="391" y="10"/>
                  </a:lnTo>
                  <a:lnTo>
                    <a:pt x="396" y="10"/>
                  </a:lnTo>
                  <a:lnTo>
                    <a:pt x="401" y="10"/>
                  </a:lnTo>
                  <a:lnTo>
                    <a:pt x="406" y="10"/>
                  </a:lnTo>
                  <a:lnTo>
                    <a:pt x="410" y="10"/>
                  </a:lnTo>
                  <a:lnTo>
                    <a:pt x="415" y="10"/>
                  </a:lnTo>
                  <a:lnTo>
                    <a:pt x="420" y="10"/>
                  </a:lnTo>
                  <a:lnTo>
                    <a:pt x="425" y="10"/>
                  </a:lnTo>
                  <a:lnTo>
                    <a:pt x="430" y="10"/>
                  </a:lnTo>
                  <a:lnTo>
                    <a:pt x="435" y="10"/>
                  </a:lnTo>
                  <a:lnTo>
                    <a:pt x="440" y="10"/>
                  </a:lnTo>
                  <a:lnTo>
                    <a:pt x="445" y="10"/>
                  </a:lnTo>
                  <a:lnTo>
                    <a:pt x="450" y="10"/>
                  </a:lnTo>
                  <a:lnTo>
                    <a:pt x="454" y="10"/>
                  </a:lnTo>
                  <a:lnTo>
                    <a:pt x="459" y="10"/>
                  </a:lnTo>
                  <a:lnTo>
                    <a:pt x="464" y="10"/>
                  </a:lnTo>
                  <a:lnTo>
                    <a:pt x="469" y="10"/>
                  </a:lnTo>
                  <a:lnTo>
                    <a:pt x="474" y="10"/>
                  </a:lnTo>
                  <a:lnTo>
                    <a:pt x="479" y="10"/>
                  </a:lnTo>
                  <a:lnTo>
                    <a:pt x="484" y="10"/>
                  </a:lnTo>
                  <a:lnTo>
                    <a:pt x="489" y="10"/>
                  </a:lnTo>
                  <a:lnTo>
                    <a:pt x="493" y="10"/>
                  </a:lnTo>
                  <a:lnTo>
                    <a:pt x="498" y="10"/>
                  </a:lnTo>
                  <a:lnTo>
                    <a:pt x="503" y="10"/>
                  </a:lnTo>
                  <a:lnTo>
                    <a:pt x="508" y="10"/>
                  </a:lnTo>
                  <a:lnTo>
                    <a:pt x="513" y="10"/>
                  </a:lnTo>
                  <a:lnTo>
                    <a:pt x="518" y="10"/>
                  </a:lnTo>
                  <a:lnTo>
                    <a:pt x="523" y="10"/>
                  </a:lnTo>
                  <a:lnTo>
                    <a:pt x="528" y="10"/>
                  </a:lnTo>
                  <a:lnTo>
                    <a:pt x="533" y="10"/>
                  </a:lnTo>
                  <a:lnTo>
                    <a:pt x="537" y="10"/>
                  </a:lnTo>
                  <a:lnTo>
                    <a:pt x="542" y="10"/>
                  </a:lnTo>
                  <a:lnTo>
                    <a:pt x="547" y="10"/>
                  </a:lnTo>
                  <a:lnTo>
                    <a:pt x="552" y="10"/>
                  </a:lnTo>
                  <a:lnTo>
                    <a:pt x="557" y="10"/>
                  </a:lnTo>
                  <a:lnTo>
                    <a:pt x="562" y="10"/>
                  </a:lnTo>
                  <a:lnTo>
                    <a:pt x="567" y="10"/>
                  </a:lnTo>
                  <a:lnTo>
                    <a:pt x="572" y="10"/>
                  </a:lnTo>
                  <a:lnTo>
                    <a:pt x="577" y="10"/>
                  </a:lnTo>
                  <a:lnTo>
                    <a:pt x="581" y="10"/>
                  </a:lnTo>
                  <a:lnTo>
                    <a:pt x="586" y="10"/>
                  </a:lnTo>
                  <a:lnTo>
                    <a:pt x="591" y="10"/>
                  </a:lnTo>
                  <a:lnTo>
                    <a:pt x="596" y="10"/>
                  </a:lnTo>
                  <a:lnTo>
                    <a:pt x="601" y="10"/>
                  </a:lnTo>
                  <a:lnTo>
                    <a:pt x="606" y="10"/>
                  </a:lnTo>
                  <a:lnTo>
                    <a:pt x="611" y="10"/>
                  </a:lnTo>
                  <a:lnTo>
                    <a:pt x="616" y="10"/>
                  </a:lnTo>
                  <a:lnTo>
                    <a:pt x="621" y="10"/>
                  </a:lnTo>
                </a:path>
              </a:pathLst>
            </a:custGeom>
            <a:noFill/>
            <a:ln w="12700">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126" name="Freeform 69">
              <a:extLst>
                <a:ext uri="{FF2B5EF4-FFF2-40B4-BE49-F238E27FC236}">
                  <a16:creationId xmlns:a16="http://schemas.microsoft.com/office/drawing/2014/main" id="{126E5148-9A8B-44AB-985B-9E97320C44B5}"/>
                </a:ext>
              </a:extLst>
            </p:cNvPr>
            <p:cNvSpPr>
              <a:spLocks/>
            </p:cNvSpPr>
            <p:nvPr/>
          </p:nvSpPr>
          <p:spPr bwMode="auto">
            <a:xfrm>
              <a:off x="3749674" y="3529467"/>
              <a:ext cx="115888" cy="1588"/>
            </a:xfrm>
            <a:custGeom>
              <a:avLst/>
              <a:gdLst>
                <a:gd name="T0" fmla="*/ 0 w 73"/>
                <a:gd name="T1" fmla="*/ 0 h 1588"/>
                <a:gd name="T2" fmla="*/ 4 w 73"/>
                <a:gd name="T3" fmla="*/ 0 h 1588"/>
                <a:gd name="T4" fmla="*/ 9 w 73"/>
                <a:gd name="T5" fmla="*/ 0 h 1588"/>
                <a:gd name="T6" fmla="*/ 14 w 73"/>
                <a:gd name="T7" fmla="*/ 0 h 1588"/>
                <a:gd name="T8" fmla="*/ 19 w 73"/>
                <a:gd name="T9" fmla="*/ 0 h 1588"/>
                <a:gd name="T10" fmla="*/ 24 w 73"/>
                <a:gd name="T11" fmla="*/ 0 h 1588"/>
                <a:gd name="T12" fmla="*/ 29 w 73"/>
                <a:gd name="T13" fmla="*/ 0 h 1588"/>
                <a:gd name="T14" fmla="*/ 34 w 73"/>
                <a:gd name="T15" fmla="*/ 0 h 1588"/>
                <a:gd name="T16" fmla="*/ 39 w 73"/>
                <a:gd name="T17" fmla="*/ 0 h 1588"/>
                <a:gd name="T18" fmla="*/ 43 w 73"/>
                <a:gd name="T19" fmla="*/ 0 h 1588"/>
                <a:gd name="T20" fmla="*/ 48 w 73"/>
                <a:gd name="T21" fmla="*/ 0 h 1588"/>
                <a:gd name="T22" fmla="*/ 53 w 73"/>
                <a:gd name="T23" fmla="*/ 0 h 1588"/>
                <a:gd name="T24" fmla="*/ 58 w 73"/>
                <a:gd name="T25" fmla="*/ 0 h 1588"/>
                <a:gd name="T26" fmla="*/ 63 w 73"/>
                <a:gd name="T27" fmla="*/ 0 h 1588"/>
                <a:gd name="T28" fmla="*/ 68 w 73"/>
                <a:gd name="T29" fmla="*/ 0 h 1588"/>
                <a:gd name="T30" fmla="*/ 73 w 73"/>
                <a:gd name="T31" fmla="*/ 0 h 158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73"/>
                <a:gd name="T49" fmla="*/ 0 h 1588"/>
                <a:gd name="T50" fmla="*/ 73 w 73"/>
                <a:gd name="T51" fmla="*/ 1588 h 158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73" h="1588">
                  <a:moveTo>
                    <a:pt x="0" y="0"/>
                  </a:moveTo>
                  <a:lnTo>
                    <a:pt x="4" y="0"/>
                  </a:lnTo>
                  <a:lnTo>
                    <a:pt x="9" y="0"/>
                  </a:lnTo>
                  <a:lnTo>
                    <a:pt x="14" y="0"/>
                  </a:lnTo>
                  <a:lnTo>
                    <a:pt x="19" y="0"/>
                  </a:lnTo>
                  <a:lnTo>
                    <a:pt x="24" y="0"/>
                  </a:lnTo>
                  <a:lnTo>
                    <a:pt x="29" y="0"/>
                  </a:lnTo>
                  <a:lnTo>
                    <a:pt x="34" y="0"/>
                  </a:lnTo>
                  <a:lnTo>
                    <a:pt x="39" y="0"/>
                  </a:lnTo>
                  <a:lnTo>
                    <a:pt x="43" y="0"/>
                  </a:lnTo>
                  <a:lnTo>
                    <a:pt x="48" y="0"/>
                  </a:lnTo>
                  <a:lnTo>
                    <a:pt x="53" y="0"/>
                  </a:lnTo>
                  <a:lnTo>
                    <a:pt x="58" y="0"/>
                  </a:lnTo>
                  <a:lnTo>
                    <a:pt x="63" y="0"/>
                  </a:lnTo>
                  <a:lnTo>
                    <a:pt x="68" y="0"/>
                  </a:lnTo>
                  <a:lnTo>
                    <a:pt x="73" y="0"/>
                  </a:lnTo>
                </a:path>
              </a:pathLst>
            </a:custGeom>
            <a:noFill/>
            <a:ln w="19050">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grpSp>
      <p:sp>
        <p:nvSpPr>
          <p:cNvPr id="3" name="TextBox 2">
            <a:extLst>
              <a:ext uri="{FF2B5EF4-FFF2-40B4-BE49-F238E27FC236}">
                <a16:creationId xmlns:a16="http://schemas.microsoft.com/office/drawing/2014/main" id="{4980ED82-7BEE-4035-8590-F87E7EFC23D3}"/>
              </a:ext>
            </a:extLst>
          </p:cNvPr>
          <p:cNvSpPr txBox="1"/>
          <p:nvPr/>
        </p:nvSpPr>
        <p:spPr>
          <a:xfrm>
            <a:off x="2058145" y="5257800"/>
            <a:ext cx="1217000" cy="307777"/>
          </a:xfrm>
          <a:prstGeom prst="rect">
            <a:avLst/>
          </a:prstGeom>
          <a:noFill/>
        </p:spPr>
        <p:txBody>
          <a:bodyPr wrap="none" rtlCol="0">
            <a:spAutoFit/>
          </a:bodyPr>
          <a:lstStyle/>
          <a:p>
            <a:r>
              <a:rPr lang="en-US" sz="1400" dirty="0"/>
              <a:t>original signal</a:t>
            </a:r>
          </a:p>
        </p:txBody>
      </p:sp>
      <p:sp>
        <p:nvSpPr>
          <p:cNvPr id="4" name="TextBox 3">
            <a:extLst>
              <a:ext uri="{FF2B5EF4-FFF2-40B4-BE49-F238E27FC236}">
                <a16:creationId xmlns:a16="http://schemas.microsoft.com/office/drawing/2014/main" id="{DD8D0BFF-58CC-4AA4-91C5-A9CABF202F6A}"/>
              </a:ext>
            </a:extLst>
          </p:cNvPr>
          <p:cNvSpPr txBox="1"/>
          <p:nvPr/>
        </p:nvSpPr>
        <p:spPr>
          <a:xfrm>
            <a:off x="5513271" y="5219700"/>
            <a:ext cx="2113079" cy="307777"/>
          </a:xfrm>
          <a:prstGeom prst="rect">
            <a:avLst/>
          </a:prstGeom>
          <a:noFill/>
        </p:spPr>
        <p:txBody>
          <a:bodyPr wrap="none" rtlCol="0">
            <a:spAutoFit/>
          </a:bodyPr>
          <a:lstStyle/>
          <a:p>
            <a:r>
              <a:rPr lang="en-US" sz="1400" dirty="0"/>
              <a:t>obtained from inverse FFT</a:t>
            </a:r>
          </a:p>
        </p:txBody>
      </p:sp>
      <p:sp>
        <p:nvSpPr>
          <p:cNvPr id="130" name="TextBox 129">
            <a:extLst>
              <a:ext uri="{FF2B5EF4-FFF2-40B4-BE49-F238E27FC236}">
                <a16:creationId xmlns:a16="http://schemas.microsoft.com/office/drawing/2014/main" id="{0D24C0CF-AAA4-4AB8-A2EF-B3D10856D62D}"/>
              </a:ext>
            </a:extLst>
          </p:cNvPr>
          <p:cNvSpPr txBox="1"/>
          <p:nvPr/>
        </p:nvSpPr>
        <p:spPr>
          <a:xfrm>
            <a:off x="2303789" y="4934063"/>
            <a:ext cx="519694" cy="307777"/>
          </a:xfrm>
          <a:prstGeom prst="rect">
            <a:avLst/>
          </a:prstGeom>
          <a:noFill/>
        </p:spPr>
        <p:txBody>
          <a:bodyPr wrap="none" rtlCol="0">
            <a:spAutoFit/>
          </a:bodyPr>
          <a:lstStyle/>
          <a:p>
            <a:r>
              <a:rPr lang="en-US" sz="1400" dirty="0">
                <a:latin typeface="Symbol" panose="05050102010706020507" pitchFamily="18" charset="2"/>
              </a:rPr>
              <a:t>m</a:t>
            </a:r>
            <a:r>
              <a:rPr lang="en-US" sz="1400" dirty="0"/>
              <a:t>sec</a:t>
            </a:r>
          </a:p>
        </p:txBody>
      </p:sp>
      <p:sp>
        <p:nvSpPr>
          <p:cNvPr id="131" name="TextBox 130">
            <a:extLst>
              <a:ext uri="{FF2B5EF4-FFF2-40B4-BE49-F238E27FC236}">
                <a16:creationId xmlns:a16="http://schemas.microsoft.com/office/drawing/2014/main" id="{1EB9791B-69BF-474A-8AB9-38DD36E6A7A5}"/>
              </a:ext>
            </a:extLst>
          </p:cNvPr>
          <p:cNvSpPr txBox="1"/>
          <p:nvPr/>
        </p:nvSpPr>
        <p:spPr>
          <a:xfrm>
            <a:off x="6060672" y="4966720"/>
            <a:ext cx="519694" cy="307777"/>
          </a:xfrm>
          <a:prstGeom prst="rect">
            <a:avLst/>
          </a:prstGeom>
          <a:noFill/>
        </p:spPr>
        <p:txBody>
          <a:bodyPr wrap="none" rtlCol="0">
            <a:spAutoFit/>
          </a:bodyPr>
          <a:lstStyle/>
          <a:p>
            <a:r>
              <a:rPr lang="en-US" sz="1400" dirty="0">
                <a:latin typeface="Symbol" panose="05050102010706020507" pitchFamily="18" charset="2"/>
              </a:rPr>
              <a:t>m</a:t>
            </a:r>
            <a:r>
              <a:rPr lang="en-US" sz="1400" dirty="0"/>
              <a:t>sec</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506" name="Group 1">
            <a:extLst>
              <a:ext uri="{FF2B5EF4-FFF2-40B4-BE49-F238E27FC236}">
                <a16:creationId xmlns:a16="http://schemas.microsoft.com/office/drawing/2014/main" id="{79B3B1B8-77F9-474C-BDF8-FDD9B55AB378}"/>
              </a:ext>
            </a:extLst>
          </p:cNvPr>
          <p:cNvGrpSpPr>
            <a:grpSpLocks/>
          </p:cNvGrpSpPr>
          <p:nvPr/>
        </p:nvGrpSpPr>
        <p:grpSpPr bwMode="auto">
          <a:xfrm>
            <a:off x="4495800" y="609600"/>
            <a:ext cx="3200400" cy="2209800"/>
            <a:chOff x="3608388" y="566738"/>
            <a:chExt cx="3786188" cy="2878137"/>
          </a:xfrm>
        </p:grpSpPr>
        <p:sp>
          <p:nvSpPr>
            <p:cNvPr id="21572" name="Rectangle 7">
              <a:extLst>
                <a:ext uri="{FF2B5EF4-FFF2-40B4-BE49-F238E27FC236}">
                  <a16:creationId xmlns:a16="http://schemas.microsoft.com/office/drawing/2014/main" id="{38954EE5-BC06-4B1C-9059-DFA878105544}"/>
                </a:ext>
              </a:extLst>
            </p:cNvPr>
            <p:cNvSpPr>
              <a:spLocks noChangeArrowheads="1"/>
            </p:cNvSpPr>
            <p:nvPr/>
          </p:nvSpPr>
          <p:spPr bwMode="auto">
            <a:xfrm>
              <a:off x="3919538" y="628650"/>
              <a:ext cx="3365500" cy="2652713"/>
            </a:xfrm>
            <a:prstGeom prst="rect">
              <a:avLst/>
            </a:prstGeom>
            <a:noFill/>
            <a:ln w="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1573" name="Line 8">
              <a:extLst>
                <a:ext uri="{FF2B5EF4-FFF2-40B4-BE49-F238E27FC236}">
                  <a16:creationId xmlns:a16="http://schemas.microsoft.com/office/drawing/2014/main" id="{C0E4D833-D098-4A45-A321-A9C011CFE1E2}"/>
                </a:ext>
              </a:extLst>
            </p:cNvPr>
            <p:cNvSpPr>
              <a:spLocks noChangeShapeType="1"/>
            </p:cNvSpPr>
            <p:nvPr/>
          </p:nvSpPr>
          <p:spPr bwMode="auto">
            <a:xfrm>
              <a:off x="3919538" y="628650"/>
              <a:ext cx="33655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74" name="Line 9">
              <a:extLst>
                <a:ext uri="{FF2B5EF4-FFF2-40B4-BE49-F238E27FC236}">
                  <a16:creationId xmlns:a16="http://schemas.microsoft.com/office/drawing/2014/main" id="{673F531F-CB58-42E6-80E5-C847E7DAC18F}"/>
                </a:ext>
              </a:extLst>
            </p:cNvPr>
            <p:cNvSpPr>
              <a:spLocks noChangeShapeType="1"/>
            </p:cNvSpPr>
            <p:nvPr/>
          </p:nvSpPr>
          <p:spPr bwMode="auto">
            <a:xfrm>
              <a:off x="3919538" y="3281363"/>
              <a:ext cx="33655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75" name="Line 10">
              <a:extLst>
                <a:ext uri="{FF2B5EF4-FFF2-40B4-BE49-F238E27FC236}">
                  <a16:creationId xmlns:a16="http://schemas.microsoft.com/office/drawing/2014/main" id="{CB1FFF34-4BC2-4524-86D1-3848177E8756}"/>
                </a:ext>
              </a:extLst>
            </p:cNvPr>
            <p:cNvSpPr>
              <a:spLocks noChangeShapeType="1"/>
            </p:cNvSpPr>
            <p:nvPr/>
          </p:nvSpPr>
          <p:spPr bwMode="auto">
            <a:xfrm flipV="1">
              <a:off x="7285038" y="628650"/>
              <a:ext cx="1588" cy="26527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76" name="Line 11">
              <a:extLst>
                <a:ext uri="{FF2B5EF4-FFF2-40B4-BE49-F238E27FC236}">
                  <a16:creationId xmlns:a16="http://schemas.microsoft.com/office/drawing/2014/main" id="{FB3129C5-BAF3-43E2-BF6A-E2A22FD5B0BE}"/>
                </a:ext>
              </a:extLst>
            </p:cNvPr>
            <p:cNvSpPr>
              <a:spLocks noChangeShapeType="1"/>
            </p:cNvSpPr>
            <p:nvPr/>
          </p:nvSpPr>
          <p:spPr bwMode="auto">
            <a:xfrm flipV="1">
              <a:off x="3919538" y="628650"/>
              <a:ext cx="1588" cy="26527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77" name="Line 12">
              <a:extLst>
                <a:ext uri="{FF2B5EF4-FFF2-40B4-BE49-F238E27FC236}">
                  <a16:creationId xmlns:a16="http://schemas.microsoft.com/office/drawing/2014/main" id="{7461C8D3-000B-4ACA-8C53-E18384F1DE67}"/>
                </a:ext>
              </a:extLst>
            </p:cNvPr>
            <p:cNvSpPr>
              <a:spLocks noChangeShapeType="1"/>
            </p:cNvSpPr>
            <p:nvPr/>
          </p:nvSpPr>
          <p:spPr bwMode="auto">
            <a:xfrm>
              <a:off x="3919538" y="3281363"/>
              <a:ext cx="33655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78" name="Line 13">
              <a:extLst>
                <a:ext uri="{FF2B5EF4-FFF2-40B4-BE49-F238E27FC236}">
                  <a16:creationId xmlns:a16="http://schemas.microsoft.com/office/drawing/2014/main" id="{D4A952E7-0E01-4FF5-A6C1-7FC46E014898}"/>
                </a:ext>
              </a:extLst>
            </p:cNvPr>
            <p:cNvSpPr>
              <a:spLocks noChangeShapeType="1"/>
            </p:cNvSpPr>
            <p:nvPr/>
          </p:nvSpPr>
          <p:spPr bwMode="auto">
            <a:xfrm flipV="1">
              <a:off x="3919538" y="628650"/>
              <a:ext cx="1588" cy="26527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79" name="Line 14">
              <a:extLst>
                <a:ext uri="{FF2B5EF4-FFF2-40B4-BE49-F238E27FC236}">
                  <a16:creationId xmlns:a16="http://schemas.microsoft.com/office/drawing/2014/main" id="{38EC2A89-BAC5-4CE8-9EB3-4839BBF51506}"/>
                </a:ext>
              </a:extLst>
            </p:cNvPr>
            <p:cNvSpPr>
              <a:spLocks noChangeShapeType="1"/>
            </p:cNvSpPr>
            <p:nvPr/>
          </p:nvSpPr>
          <p:spPr bwMode="auto">
            <a:xfrm flipV="1">
              <a:off x="3919538" y="3243263"/>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80" name="Line 15">
              <a:extLst>
                <a:ext uri="{FF2B5EF4-FFF2-40B4-BE49-F238E27FC236}">
                  <a16:creationId xmlns:a16="http://schemas.microsoft.com/office/drawing/2014/main" id="{DBEEED3C-07CB-4FCC-B551-0FB62A186547}"/>
                </a:ext>
              </a:extLst>
            </p:cNvPr>
            <p:cNvSpPr>
              <a:spLocks noChangeShapeType="1"/>
            </p:cNvSpPr>
            <p:nvPr/>
          </p:nvSpPr>
          <p:spPr bwMode="auto">
            <a:xfrm>
              <a:off x="3919538" y="628650"/>
              <a:ext cx="1588" cy="317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81" name="Rectangle 16">
              <a:extLst>
                <a:ext uri="{FF2B5EF4-FFF2-40B4-BE49-F238E27FC236}">
                  <a16:creationId xmlns:a16="http://schemas.microsoft.com/office/drawing/2014/main" id="{6360059A-B513-4366-B3B7-6389727CC474}"/>
                </a:ext>
              </a:extLst>
            </p:cNvPr>
            <p:cNvSpPr>
              <a:spLocks noChangeArrowheads="1"/>
            </p:cNvSpPr>
            <p:nvPr/>
          </p:nvSpPr>
          <p:spPr bwMode="auto">
            <a:xfrm>
              <a:off x="3863975" y="3305175"/>
              <a:ext cx="163513" cy="13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800">
                  <a:solidFill>
                    <a:srgbClr val="000000"/>
                  </a:solidFill>
                  <a:latin typeface="Helvetica" panose="020B0604020202020204" pitchFamily="34" charset="0"/>
                </a:rPr>
                <a:t>72</a:t>
              </a:r>
              <a:endParaRPr lang="en-US" altLang="en-US"/>
            </a:p>
          </p:txBody>
        </p:sp>
        <p:sp>
          <p:nvSpPr>
            <p:cNvPr id="21582" name="Line 17">
              <a:extLst>
                <a:ext uri="{FF2B5EF4-FFF2-40B4-BE49-F238E27FC236}">
                  <a16:creationId xmlns:a16="http://schemas.microsoft.com/office/drawing/2014/main" id="{BF4FA5EC-5CE8-461D-89F3-CB14F5865FF1}"/>
                </a:ext>
              </a:extLst>
            </p:cNvPr>
            <p:cNvSpPr>
              <a:spLocks noChangeShapeType="1"/>
            </p:cNvSpPr>
            <p:nvPr/>
          </p:nvSpPr>
          <p:spPr bwMode="auto">
            <a:xfrm flipV="1">
              <a:off x="4476750" y="3243263"/>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83" name="Line 18">
              <a:extLst>
                <a:ext uri="{FF2B5EF4-FFF2-40B4-BE49-F238E27FC236}">
                  <a16:creationId xmlns:a16="http://schemas.microsoft.com/office/drawing/2014/main" id="{42717174-5222-4E69-A796-1AADB1E3EED9}"/>
                </a:ext>
              </a:extLst>
            </p:cNvPr>
            <p:cNvSpPr>
              <a:spLocks noChangeShapeType="1"/>
            </p:cNvSpPr>
            <p:nvPr/>
          </p:nvSpPr>
          <p:spPr bwMode="auto">
            <a:xfrm>
              <a:off x="4476750" y="628650"/>
              <a:ext cx="1588" cy="317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84" name="Rectangle 19">
              <a:extLst>
                <a:ext uri="{FF2B5EF4-FFF2-40B4-BE49-F238E27FC236}">
                  <a16:creationId xmlns:a16="http://schemas.microsoft.com/office/drawing/2014/main" id="{D5C1670A-C06C-4635-82EF-2B55321A4D25}"/>
                </a:ext>
              </a:extLst>
            </p:cNvPr>
            <p:cNvSpPr>
              <a:spLocks noChangeArrowheads="1"/>
            </p:cNvSpPr>
            <p:nvPr/>
          </p:nvSpPr>
          <p:spPr bwMode="auto">
            <a:xfrm>
              <a:off x="4422775" y="3305175"/>
              <a:ext cx="163513" cy="13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800">
                  <a:solidFill>
                    <a:srgbClr val="000000"/>
                  </a:solidFill>
                  <a:latin typeface="Helvetica" panose="020B0604020202020204" pitchFamily="34" charset="0"/>
                </a:rPr>
                <a:t>74</a:t>
              </a:r>
              <a:endParaRPr lang="en-US" altLang="en-US"/>
            </a:p>
          </p:txBody>
        </p:sp>
        <p:sp>
          <p:nvSpPr>
            <p:cNvPr id="21585" name="Line 20">
              <a:extLst>
                <a:ext uri="{FF2B5EF4-FFF2-40B4-BE49-F238E27FC236}">
                  <a16:creationId xmlns:a16="http://schemas.microsoft.com/office/drawing/2014/main" id="{0EDCD2A2-315F-409B-8E7C-1895922B2974}"/>
                </a:ext>
              </a:extLst>
            </p:cNvPr>
            <p:cNvSpPr>
              <a:spLocks noChangeShapeType="1"/>
            </p:cNvSpPr>
            <p:nvPr/>
          </p:nvSpPr>
          <p:spPr bwMode="auto">
            <a:xfrm flipV="1">
              <a:off x="5035550" y="3243263"/>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86" name="Line 21">
              <a:extLst>
                <a:ext uri="{FF2B5EF4-FFF2-40B4-BE49-F238E27FC236}">
                  <a16:creationId xmlns:a16="http://schemas.microsoft.com/office/drawing/2014/main" id="{0EAE2641-4CBA-4C26-9FFA-4224E77BD88B}"/>
                </a:ext>
              </a:extLst>
            </p:cNvPr>
            <p:cNvSpPr>
              <a:spLocks noChangeShapeType="1"/>
            </p:cNvSpPr>
            <p:nvPr/>
          </p:nvSpPr>
          <p:spPr bwMode="auto">
            <a:xfrm>
              <a:off x="5035550" y="628650"/>
              <a:ext cx="1588" cy="317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87" name="Rectangle 22">
              <a:extLst>
                <a:ext uri="{FF2B5EF4-FFF2-40B4-BE49-F238E27FC236}">
                  <a16:creationId xmlns:a16="http://schemas.microsoft.com/office/drawing/2014/main" id="{1C10C0AF-44D7-4EEA-A189-55156CDA263D}"/>
                </a:ext>
              </a:extLst>
            </p:cNvPr>
            <p:cNvSpPr>
              <a:spLocks noChangeArrowheads="1"/>
            </p:cNvSpPr>
            <p:nvPr/>
          </p:nvSpPr>
          <p:spPr bwMode="auto">
            <a:xfrm>
              <a:off x="4981575" y="3305175"/>
              <a:ext cx="163513" cy="13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800">
                  <a:solidFill>
                    <a:srgbClr val="000000"/>
                  </a:solidFill>
                  <a:latin typeface="Helvetica" panose="020B0604020202020204" pitchFamily="34" charset="0"/>
                </a:rPr>
                <a:t>76</a:t>
              </a:r>
              <a:endParaRPr lang="en-US" altLang="en-US"/>
            </a:p>
          </p:txBody>
        </p:sp>
        <p:sp>
          <p:nvSpPr>
            <p:cNvPr id="21588" name="Line 23">
              <a:extLst>
                <a:ext uri="{FF2B5EF4-FFF2-40B4-BE49-F238E27FC236}">
                  <a16:creationId xmlns:a16="http://schemas.microsoft.com/office/drawing/2014/main" id="{EA9984D1-CFAD-4EA4-BC78-204CBDF5708C}"/>
                </a:ext>
              </a:extLst>
            </p:cNvPr>
            <p:cNvSpPr>
              <a:spLocks noChangeShapeType="1"/>
            </p:cNvSpPr>
            <p:nvPr/>
          </p:nvSpPr>
          <p:spPr bwMode="auto">
            <a:xfrm flipV="1">
              <a:off x="5602288" y="3243263"/>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89" name="Line 24">
              <a:extLst>
                <a:ext uri="{FF2B5EF4-FFF2-40B4-BE49-F238E27FC236}">
                  <a16:creationId xmlns:a16="http://schemas.microsoft.com/office/drawing/2014/main" id="{29DDBDB7-14E0-4FB1-817E-50718E2B216E}"/>
                </a:ext>
              </a:extLst>
            </p:cNvPr>
            <p:cNvSpPr>
              <a:spLocks noChangeShapeType="1"/>
            </p:cNvSpPr>
            <p:nvPr/>
          </p:nvSpPr>
          <p:spPr bwMode="auto">
            <a:xfrm>
              <a:off x="5602288" y="628650"/>
              <a:ext cx="1588" cy="317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90" name="Rectangle 25">
              <a:extLst>
                <a:ext uri="{FF2B5EF4-FFF2-40B4-BE49-F238E27FC236}">
                  <a16:creationId xmlns:a16="http://schemas.microsoft.com/office/drawing/2014/main" id="{F4567F07-B956-46B2-A73E-84164C38B71F}"/>
                </a:ext>
              </a:extLst>
            </p:cNvPr>
            <p:cNvSpPr>
              <a:spLocks noChangeArrowheads="1"/>
            </p:cNvSpPr>
            <p:nvPr/>
          </p:nvSpPr>
          <p:spPr bwMode="auto">
            <a:xfrm>
              <a:off x="5548313" y="3305175"/>
              <a:ext cx="163513" cy="13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800">
                  <a:solidFill>
                    <a:srgbClr val="000000"/>
                  </a:solidFill>
                  <a:latin typeface="Helvetica" panose="020B0604020202020204" pitchFamily="34" charset="0"/>
                </a:rPr>
                <a:t>78</a:t>
              </a:r>
              <a:endParaRPr lang="en-US" altLang="en-US"/>
            </a:p>
          </p:txBody>
        </p:sp>
        <p:sp>
          <p:nvSpPr>
            <p:cNvPr id="21591" name="Line 26">
              <a:extLst>
                <a:ext uri="{FF2B5EF4-FFF2-40B4-BE49-F238E27FC236}">
                  <a16:creationId xmlns:a16="http://schemas.microsoft.com/office/drawing/2014/main" id="{BE11EC44-A4E2-4539-93D0-71BF77418815}"/>
                </a:ext>
              </a:extLst>
            </p:cNvPr>
            <p:cNvSpPr>
              <a:spLocks noChangeShapeType="1"/>
            </p:cNvSpPr>
            <p:nvPr/>
          </p:nvSpPr>
          <p:spPr bwMode="auto">
            <a:xfrm flipV="1">
              <a:off x="6161088" y="3243263"/>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92" name="Line 27">
              <a:extLst>
                <a:ext uri="{FF2B5EF4-FFF2-40B4-BE49-F238E27FC236}">
                  <a16:creationId xmlns:a16="http://schemas.microsoft.com/office/drawing/2014/main" id="{234AD2CF-EF13-46B8-8BA9-58AEF610E85E}"/>
                </a:ext>
              </a:extLst>
            </p:cNvPr>
            <p:cNvSpPr>
              <a:spLocks noChangeShapeType="1"/>
            </p:cNvSpPr>
            <p:nvPr/>
          </p:nvSpPr>
          <p:spPr bwMode="auto">
            <a:xfrm>
              <a:off x="6161088" y="628650"/>
              <a:ext cx="1588" cy="317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93" name="Rectangle 28">
              <a:extLst>
                <a:ext uri="{FF2B5EF4-FFF2-40B4-BE49-F238E27FC236}">
                  <a16:creationId xmlns:a16="http://schemas.microsoft.com/office/drawing/2014/main" id="{7410A352-4A89-4DC2-B7E9-F31A32B14CA8}"/>
                </a:ext>
              </a:extLst>
            </p:cNvPr>
            <p:cNvSpPr>
              <a:spLocks noChangeArrowheads="1"/>
            </p:cNvSpPr>
            <p:nvPr/>
          </p:nvSpPr>
          <p:spPr bwMode="auto">
            <a:xfrm>
              <a:off x="6105525" y="3305175"/>
              <a:ext cx="163513" cy="13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800">
                  <a:solidFill>
                    <a:srgbClr val="000000"/>
                  </a:solidFill>
                  <a:latin typeface="Helvetica" panose="020B0604020202020204" pitchFamily="34" charset="0"/>
                </a:rPr>
                <a:t>80</a:t>
              </a:r>
              <a:endParaRPr lang="en-US" altLang="en-US"/>
            </a:p>
          </p:txBody>
        </p:sp>
        <p:sp>
          <p:nvSpPr>
            <p:cNvPr id="21594" name="Line 29">
              <a:extLst>
                <a:ext uri="{FF2B5EF4-FFF2-40B4-BE49-F238E27FC236}">
                  <a16:creationId xmlns:a16="http://schemas.microsoft.com/office/drawing/2014/main" id="{F670477B-E3D3-42A2-BEEC-4F2C17C0DC1B}"/>
                </a:ext>
              </a:extLst>
            </p:cNvPr>
            <p:cNvSpPr>
              <a:spLocks noChangeShapeType="1"/>
            </p:cNvSpPr>
            <p:nvPr/>
          </p:nvSpPr>
          <p:spPr bwMode="auto">
            <a:xfrm flipV="1">
              <a:off x="6718300" y="3243263"/>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95" name="Line 30">
              <a:extLst>
                <a:ext uri="{FF2B5EF4-FFF2-40B4-BE49-F238E27FC236}">
                  <a16:creationId xmlns:a16="http://schemas.microsoft.com/office/drawing/2014/main" id="{65BAA64E-A1BB-4383-8C93-3F7605148C39}"/>
                </a:ext>
              </a:extLst>
            </p:cNvPr>
            <p:cNvSpPr>
              <a:spLocks noChangeShapeType="1"/>
            </p:cNvSpPr>
            <p:nvPr/>
          </p:nvSpPr>
          <p:spPr bwMode="auto">
            <a:xfrm>
              <a:off x="6718300" y="628650"/>
              <a:ext cx="1588" cy="317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96" name="Rectangle 31">
              <a:extLst>
                <a:ext uri="{FF2B5EF4-FFF2-40B4-BE49-F238E27FC236}">
                  <a16:creationId xmlns:a16="http://schemas.microsoft.com/office/drawing/2014/main" id="{11C63589-8E97-42C5-B06B-314AB2F1B7EE}"/>
                </a:ext>
              </a:extLst>
            </p:cNvPr>
            <p:cNvSpPr>
              <a:spLocks noChangeArrowheads="1"/>
            </p:cNvSpPr>
            <p:nvPr/>
          </p:nvSpPr>
          <p:spPr bwMode="auto">
            <a:xfrm>
              <a:off x="6664325" y="3305175"/>
              <a:ext cx="163513" cy="13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800">
                  <a:solidFill>
                    <a:srgbClr val="000000"/>
                  </a:solidFill>
                  <a:latin typeface="Helvetica" panose="020B0604020202020204" pitchFamily="34" charset="0"/>
                </a:rPr>
                <a:t>82</a:t>
              </a:r>
              <a:endParaRPr lang="en-US" altLang="en-US"/>
            </a:p>
          </p:txBody>
        </p:sp>
        <p:sp>
          <p:nvSpPr>
            <p:cNvPr id="21597" name="Line 32">
              <a:extLst>
                <a:ext uri="{FF2B5EF4-FFF2-40B4-BE49-F238E27FC236}">
                  <a16:creationId xmlns:a16="http://schemas.microsoft.com/office/drawing/2014/main" id="{672E5F35-70D0-4CCA-A232-C02B39B5D3A3}"/>
                </a:ext>
              </a:extLst>
            </p:cNvPr>
            <p:cNvSpPr>
              <a:spLocks noChangeShapeType="1"/>
            </p:cNvSpPr>
            <p:nvPr/>
          </p:nvSpPr>
          <p:spPr bwMode="auto">
            <a:xfrm flipV="1">
              <a:off x="7285038" y="3243263"/>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98" name="Line 33">
              <a:extLst>
                <a:ext uri="{FF2B5EF4-FFF2-40B4-BE49-F238E27FC236}">
                  <a16:creationId xmlns:a16="http://schemas.microsoft.com/office/drawing/2014/main" id="{55FF524A-EBC0-49AA-84DE-26BFE917318C}"/>
                </a:ext>
              </a:extLst>
            </p:cNvPr>
            <p:cNvSpPr>
              <a:spLocks noChangeShapeType="1"/>
            </p:cNvSpPr>
            <p:nvPr/>
          </p:nvSpPr>
          <p:spPr bwMode="auto">
            <a:xfrm>
              <a:off x="7285038" y="628650"/>
              <a:ext cx="1588" cy="317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99" name="Rectangle 34">
              <a:extLst>
                <a:ext uri="{FF2B5EF4-FFF2-40B4-BE49-F238E27FC236}">
                  <a16:creationId xmlns:a16="http://schemas.microsoft.com/office/drawing/2014/main" id="{424A2011-1433-4ED1-95EA-4E872021A6B5}"/>
                </a:ext>
              </a:extLst>
            </p:cNvPr>
            <p:cNvSpPr>
              <a:spLocks noChangeArrowheads="1"/>
            </p:cNvSpPr>
            <p:nvPr/>
          </p:nvSpPr>
          <p:spPr bwMode="auto">
            <a:xfrm>
              <a:off x="7231063" y="3305175"/>
              <a:ext cx="163513" cy="13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800">
                  <a:solidFill>
                    <a:srgbClr val="000000"/>
                  </a:solidFill>
                  <a:latin typeface="Helvetica" panose="020B0604020202020204" pitchFamily="34" charset="0"/>
                </a:rPr>
                <a:t>84</a:t>
              </a:r>
              <a:endParaRPr lang="en-US" altLang="en-US"/>
            </a:p>
          </p:txBody>
        </p:sp>
        <p:sp>
          <p:nvSpPr>
            <p:cNvPr id="21600" name="Line 35">
              <a:extLst>
                <a:ext uri="{FF2B5EF4-FFF2-40B4-BE49-F238E27FC236}">
                  <a16:creationId xmlns:a16="http://schemas.microsoft.com/office/drawing/2014/main" id="{B6383388-3A12-4E05-9BEA-55F0125EBF21}"/>
                </a:ext>
              </a:extLst>
            </p:cNvPr>
            <p:cNvSpPr>
              <a:spLocks noChangeShapeType="1"/>
            </p:cNvSpPr>
            <p:nvPr/>
          </p:nvSpPr>
          <p:spPr bwMode="auto">
            <a:xfrm>
              <a:off x="3919538" y="3281363"/>
              <a:ext cx="3016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601" name="Line 36">
              <a:extLst>
                <a:ext uri="{FF2B5EF4-FFF2-40B4-BE49-F238E27FC236}">
                  <a16:creationId xmlns:a16="http://schemas.microsoft.com/office/drawing/2014/main" id="{4286529C-6C98-4A58-A510-CAE6BB4245F5}"/>
                </a:ext>
              </a:extLst>
            </p:cNvPr>
            <p:cNvSpPr>
              <a:spLocks noChangeShapeType="1"/>
            </p:cNvSpPr>
            <p:nvPr/>
          </p:nvSpPr>
          <p:spPr bwMode="auto">
            <a:xfrm flipH="1">
              <a:off x="7246938" y="3281363"/>
              <a:ext cx="381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602" name="Rectangle 37">
              <a:extLst>
                <a:ext uri="{FF2B5EF4-FFF2-40B4-BE49-F238E27FC236}">
                  <a16:creationId xmlns:a16="http://schemas.microsoft.com/office/drawing/2014/main" id="{D126F659-57C8-4995-8A5E-08AD93E2A90D}"/>
                </a:ext>
              </a:extLst>
            </p:cNvPr>
            <p:cNvSpPr>
              <a:spLocks noChangeArrowheads="1"/>
            </p:cNvSpPr>
            <p:nvPr/>
          </p:nvSpPr>
          <p:spPr bwMode="auto">
            <a:xfrm>
              <a:off x="3662363" y="3219450"/>
              <a:ext cx="279400" cy="13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800">
                  <a:solidFill>
                    <a:srgbClr val="000000"/>
                  </a:solidFill>
                  <a:latin typeface="Helvetica" panose="020B0604020202020204" pitchFamily="34" charset="0"/>
                </a:rPr>
                <a:t>-0.02</a:t>
              </a:r>
              <a:endParaRPr lang="en-US" altLang="en-US"/>
            </a:p>
          </p:txBody>
        </p:sp>
        <p:sp>
          <p:nvSpPr>
            <p:cNvPr id="21603" name="Line 38">
              <a:extLst>
                <a:ext uri="{FF2B5EF4-FFF2-40B4-BE49-F238E27FC236}">
                  <a16:creationId xmlns:a16="http://schemas.microsoft.com/office/drawing/2014/main" id="{173A2F7F-F422-4A7F-AAA2-E28ACD84FA42}"/>
                </a:ext>
              </a:extLst>
            </p:cNvPr>
            <p:cNvSpPr>
              <a:spLocks noChangeShapeType="1"/>
            </p:cNvSpPr>
            <p:nvPr/>
          </p:nvSpPr>
          <p:spPr bwMode="auto">
            <a:xfrm>
              <a:off x="3919538" y="2947988"/>
              <a:ext cx="3016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604" name="Line 39">
              <a:extLst>
                <a:ext uri="{FF2B5EF4-FFF2-40B4-BE49-F238E27FC236}">
                  <a16:creationId xmlns:a16="http://schemas.microsoft.com/office/drawing/2014/main" id="{CACF57D5-E6B2-4301-9BCE-25C548B0A433}"/>
                </a:ext>
              </a:extLst>
            </p:cNvPr>
            <p:cNvSpPr>
              <a:spLocks noChangeShapeType="1"/>
            </p:cNvSpPr>
            <p:nvPr/>
          </p:nvSpPr>
          <p:spPr bwMode="auto">
            <a:xfrm flipH="1">
              <a:off x="7246938" y="2947988"/>
              <a:ext cx="381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605" name="Rectangle 40">
              <a:extLst>
                <a:ext uri="{FF2B5EF4-FFF2-40B4-BE49-F238E27FC236}">
                  <a16:creationId xmlns:a16="http://schemas.microsoft.com/office/drawing/2014/main" id="{FD12C34D-4558-46B4-84FB-2CE5D883CDED}"/>
                </a:ext>
              </a:extLst>
            </p:cNvPr>
            <p:cNvSpPr>
              <a:spLocks noChangeArrowheads="1"/>
            </p:cNvSpPr>
            <p:nvPr/>
          </p:nvSpPr>
          <p:spPr bwMode="auto">
            <a:xfrm>
              <a:off x="3608388" y="2886075"/>
              <a:ext cx="333375" cy="13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800">
                  <a:solidFill>
                    <a:srgbClr val="000000"/>
                  </a:solidFill>
                  <a:latin typeface="Helvetica" panose="020B0604020202020204" pitchFamily="34" charset="0"/>
                </a:rPr>
                <a:t>-0.015</a:t>
              </a:r>
              <a:endParaRPr lang="en-US" altLang="en-US"/>
            </a:p>
          </p:txBody>
        </p:sp>
        <p:sp>
          <p:nvSpPr>
            <p:cNvPr id="21606" name="Line 41">
              <a:extLst>
                <a:ext uri="{FF2B5EF4-FFF2-40B4-BE49-F238E27FC236}">
                  <a16:creationId xmlns:a16="http://schemas.microsoft.com/office/drawing/2014/main" id="{5927A75C-DDD7-453D-A6AF-41325229A638}"/>
                </a:ext>
              </a:extLst>
            </p:cNvPr>
            <p:cNvSpPr>
              <a:spLocks noChangeShapeType="1"/>
            </p:cNvSpPr>
            <p:nvPr/>
          </p:nvSpPr>
          <p:spPr bwMode="auto">
            <a:xfrm>
              <a:off x="3919538" y="2614613"/>
              <a:ext cx="3016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607" name="Line 42">
              <a:extLst>
                <a:ext uri="{FF2B5EF4-FFF2-40B4-BE49-F238E27FC236}">
                  <a16:creationId xmlns:a16="http://schemas.microsoft.com/office/drawing/2014/main" id="{8626956A-A6B4-41A8-822E-B3E60544912A}"/>
                </a:ext>
              </a:extLst>
            </p:cNvPr>
            <p:cNvSpPr>
              <a:spLocks noChangeShapeType="1"/>
            </p:cNvSpPr>
            <p:nvPr/>
          </p:nvSpPr>
          <p:spPr bwMode="auto">
            <a:xfrm flipH="1">
              <a:off x="7246938" y="2614613"/>
              <a:ext cx="381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608" name="Rectangle 43">
              <a:extLst>
                <a:ext uri="{FF2B5EF4-FFF2-40B4-BE49-F238E27FC236}">
                  <a16:creationId xmlns:a16="http://schemas.microsoft.com/office/drawing/2014/main" id="{7ED738E1-BD48-4A0E-A1C6-2C328B125472}"/>
                </a:ext>
              </a:extLst>
            </p:cNvPr>
            <p:cNvSpPr>
              <a:spLocks noChangeArrowheads="1"/>
            </p:cNvSpPr>
            <p:nvPr/>
          </p:nvSpPr>
          <p:spPr bwMode="auto">
            <a:xfrm>
              <a:off x="3662363" y="2552700"/>
              <a:ext cx="279400" cy="13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800">
                  <a:solidFill>
                    <a:srgbClr val="000000"/>
                  </a:solidFill>
                  <a:latin typeface="Helvetica" panose="020B0604020202020204" pitchFamily="34" charset="0"/>
                </a:rPr>
                <a:t>-0.01</a:t>
              </a:r>
              <a:endParaRPr lang="en-US" altLang="en-US"/>
            </a:p>
          </p:txBody>
        </p:sp>
        <p:sp>
          <p:nvSpPr>
            <p:cNvPr id="21609" name="Line 44">
              <a:extLst>
                <a:ext uri="{FF2B5EF4-FFF2-40B4-BE49-F238E27FC236}">
                  <a16:creationId xmlns:a16="http://schemas.microsoft.com/office/drawing/2014/main" id="{CED87B0B-7153-4C37-BC40-2ECE62903C88}"/>
                </a:ext>
              </a:extLst>
            </p:cNvPr>
            <p:cNvSpPr>
              <a:spLocks noChangeShapeType="1"/>
            </p:cNvSpPr>
            <p:nvPr/>
          </p:nvSpPr>
          <p:spPr bwMode="auto">
            <a:xfrm>
              <a:off x="3919538" y="2281238"/>
              <a:ext cx="3016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610" name="Line 45">
              <a:extLst>
                <a:ext uri="{FF2B5EF4-FFF2-40B4-BE49-F238E27FC236}">
                  <a16:creationId xmlns:a16="http://schemas.microsoft.com/office/drawing/2014/main" id="{EA5F986B-86BC-4CD4-91E2-E0C27CDDD892}"/>
                </a:ext>
              </a:extLst>
            </p:cNvPr>
            <p:cNvSpPr>
              <a:spLocks noChangeShapeType="1"/>
            </p:cNvSpPr>
            <p:nvPr/>
          </p:nvSpPr>
          <p:spPr bwMode="auto">
            <a:xfrm flipH="1">
              <a:off x="7246938" y="2281238"/>
              <a:ext cx="381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611" name="Rectangle 46">
              <a:extLst>
                <a:ext uri="{FF2B5EF4-FFF2-40B4-BE49-F238E27FC236}">
                  <a16:creationId xmlns:a16="http://schemas.microsoft.com/office/drawing/2014/main" id="{53DD5C01-8E63-4A65-B211-BB069EC5BA77}"/>
                </a:ext>
              </a:extLst>
            </p:cNvPr>
            <p:cNvSpPr>
              <a:spLocks noChangeArrowheads="1"/>
            </p:cNvSpPr>
            <p:nvPr/>
          </p:nvSpPr>
          <p:spPr bwMode="auto">
            <a:xfrm>
              <a:off x="3608388" y="2219325"/>
              <a:ext cx="333375" cy="13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800">
                  <a:solidFill>
                    <a:srgbClr val="000000"/>
                  </a:solidFill>
                  <a:latin typeface="Helvetica" panose="020B0604020202020204" pitchFamily="34" charset="0"/>
                </a:rPr>
                <a:t>-0.005</a:t>
              </a:r>
              <a:endParaRPr lang="en-US" altLang="en-US"/>
            </a:p>
          </p:txBody>
        </p:sp>
        <p:sp>
          <p:nvSpPr>
            <p:cNvPr id="21612" name="Line 47">
              <a:extLst>
                <a:ext uri="{FF2B5EF4-FFF2-40B4-BE49-F238E27FC236}">
                  <a16:creationId xmlns:a16="http://schemas.microsoft.com/office/drawing/2014/main" id="{17E9BA3C-F02B-4D3D-A386-2EE574E33C42}"/>
                </a:ext>
              </a:extLst>
            </p:cNvPr>
            <p:cNvSpPr>
              <a:spLocks noChangeShapeType="1"/>
            </p:cNvSpPr>
            <p:nvPr/>
          </p:nvSpPr>
          <p:spPr bwMode="auto">
            <a:xfrm>
              <a:off x="3919538" y="1955800"/>
              <a:ext cx="3016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613" name="Line 48">
              <a:extLst>
                <a:ext uri="{FF2B5EF4-FFF2-40B4-BE49-F238E27FC236}">
                  <a16:creationId xmlns:a16="http://schemas.microsoft.com/office/drawing/2014/main" id="{9D8CD4B5-CCD4-40B1-B80D-DDF547E77BD9}"/>
                </a:ext>
              </a:extLst>
            </p:cNvPr>
            <p:cNvSpPr>
              <a:spLocks noChangeShapeType="1"/>
            </p:cNvSpPr>
            <p:nvPr/>
          </p:nvSpPr>
          <p:spPr bwMode="auto">
            <a:xfrm flipH="1">
              <a:off x="7246938" y="1955800"/>
              <a:ext cx="381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614" name="Rectangle 49">
              <a:extLst>
                <a:ext uri="{FF2B5EF4-FFF2-40B4-BE49-F238E27FC236}">
                  <a16:creationId xmlns:a16="http://schemas.microsoft.com/office/drawing/2014/main" id="{43660506-F580-4F18-99FB-1DA0C5ECBD56}"/>
                </a:ext>
              </a:extLst>
            </p:cNvPr>
            <p:cNvSpPr>
              <a:spLocks noChangeArrowheads="1"/>
            </p:cNvSpPr>
            <p:nvPr/>
          </p:nvSpPr>
          <p:spPr bwMode="auto">
            <a:xfrm>
              <a:off x="3833813" y="1893888"/>
              <a:ext cx="101600" cy="13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800">
                  <a:solidFill>
                    <a:srgbClr val="000000"/>
                  </a:solidFill>
                  <a:latin typeface="Helvetica" panose="020B0604020202020204" pitchFamily="34" charset="0"/>
                </a:rPr>
                <a:t>0</a:t>
              </a:r>
              <a:endParaRPr lang="en-US" altLang="en-US"/>
            </a:p>
          </p:txBody>
        </p:sp>
        <p:sp>
          <p:nvSpPr>
            <p:cNvPr id="21615" name="Line 50">
              <a:extLst>
                <a:ext uri="{FF2B5EF4-FFF2-40B4-BE49-F238E27FC236}">
                  <a16:creationId xmlns:a16="http://schemas.microsoft.com/office/drawing/2014/main" id="{35C51995-FABC-41F0-B148-A3A0FA62F64A}"/>
                </a:ext>
              </a:extLst>
            </p:cNvPr>
            <p:cNvSpPr>
              <a:spLocks noChangeShapeType="1"/>
            </p:cNvSpPr>
            <p:nvPr/>
          </p:nvSpPr>
          <p:spPr bwMode="auto">
            <a:xfrm>
              <a:off x="3919538" y="1622425"/>
              <a:ext cx="3016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616" name="Line 51">
              <a:extLst>
                <a:ext uri="{FF2B5EF4-FFF2-40B4-BE49-F238E27FC236}">
                  <a16:creationId xmlns:a16="http://schemas.microsoft.com/office/drawing/2014/main" id="{05B0D7A0-24B9-40AE-BC56-A5F1C90FADE9}"/>
                </a:ext>
              </a:extLst>
            </p:cNvPr>
            <p:cNvSpPr>
              <a:spLocks noChangeShapeType="1"/>
            </p:cNvSpPr>
            <p:nvPr/>
          </p:nvSpPr>
          <p:spPr bwMode="auto">
            <a:xfrm flipH="1">
              <a:off x="7246938" y="1622425"/>
              <a:ext cx="381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617" name="Rectangle 52">
              <a:extLst>
                <a:ext uri="{FF2B5EF4-FFF2-40B4-BE49-F238E27FC236}">
                  <a16:creationId xmlns:a16="http://schemas.microsoft.com/office/drawing/2014/main" id="{02B5C84E-5D28-474B-8D9D-DBE693DAB23B}"/>
                </a:ext>
              </a:extLst>
            </p:cNvPr>
            <p:cNvSpPr>
              <a:spLocks noChangeArrowheads="1"/>
            </p:cNvSpPr>
            <p:nvPr/>
          </p:nvSpPr>
          <p:spPr bwMode="auto">
            <a:xfrm>
              <a:off x="3640138" y="1560513"/>
              <a:ext cx="303213" cy="13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800">
                  <a:solidFill>
                    <a:srgbClr val="000000"/>
                  </a:solidFill>
                  <a:latin typeface="Helvetica" panose="020B0604020202020204" pitchFamily="34" charset="0"/>
                </a:rPr>
                <a:t>0.005</a:t>
              </a:r>
              <a:endParaRPr lang="en-US" altLang="en-US"/>
            </a:p>
          </p:txBody>
        </p:sp>
        <p:sp>
          <p:nvSpPr>
            <p:cNvPr id="21618" name="Line 53">
              <a:extLst>
                <a:ext uri="{FF2B5EF4-FFF2-40B4-BE49-F238E27FC236}">
                  <a16:creationId xmlns:a16="http://schemas.microsoft.com/office/drawing/2014/main" id="{5A3AFB35-DEDF-438E-B7E3-84CE4987076B}"/>
                </a:ext>
              </a:extLst>
            </p:cNvPr>
            <p:cNvSpPr>
              <a:spLocks noChangeShapeType="1"/>
            </p:cNvSpPr>
            <p:nvPr/>
          </p:nvSpPr>
          <p:spPr bwMode="auto">
            <a:xfrm>
              <a:off x="3919538" y="1289050"/>
              <a:ext cx="3016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619" name="Line 54">
              <a:extLst>
                <a:ext uri="{FF2B5EF4-FFF2-40B4-BE49-F238E27FC236}">
                  <a16:creationId xmlns:a16="http://schemas.microsoft.com/office/drawing/2014/main" id="{82B81D5F-504A-4E06-9157-D92B5C5030F2}"/>
                </a:ext>
              </a:extLst>
            </p:cNvPr>
            <p:cNvSpPr>
              <a:spLocks noChangeShapeType="1"/>
            </p:cNvSpPr>
            <p:nvPr/>
          </p:nvSpPr>
          <p:spPr bwMode="auto">
            <a:xfrm flipH="1">
              <a:off x="7246938" y="1289050"/>
              <a:ext cx="381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620" name="Rectangle 55">
              <a:extLst>
                <a:ext uri="{FF2B5EF4-FFF2-40B4-BE49-F238E27FC236}">
                  <a16:creationId xmlns:a16="http://schemas.microsoft.com/office/drawing/2014/main" id="{16EC7F59-CD30-46C9-A346-5EEE9F1FBE9E}"/>
                </a:ext>
              </a:extLst>
            </p:cNvPr>
            <p:cNvSpPr>
              <a:spLocks noChangeArrowheads="1"/>
            </p:cNvSpPr>
            <p:nvPr/>
          </p:nvSpPr>
          <p:spPr bwMode="auto">
            <a:xfrm>
              <a:off x="3694113" y="1227138"/>
              <a:ext cx="247650" cy="13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800">
                  <a:solidFill>
                    <a:srgbClr val="000000"/>
                  </a:solidFill>
                  <a:latin typeface="Helvetica" panose="020B0604020202020204" pitchFamily="34" charset="0"/>
                </a:rPr>
                <a:t>0.01</a:t>
              </a:r>
              <a:endParaRPr lang="en-US" altLang="en-US"/>
            </a:p>
          </p:txBody>
        </p:sp>
        <p:sp>
          <p:nvSpPr>
            <p:cNvPr id="21621" name="Line 56">
              <a:extLst>
                <a:ext uri="{FF2B5EF4-FFF2-40B4-BE49-F238E27FC236}">
                  <a16:creationId xmlns:a16="http://schemas.microsoft.com/office/drawing/2014/main" id="{87F3C33C-4424-4585-A67A-F4627B3BFCB8}"/>
                </a:ext>
              </a:extLst>
            </p:cNvPr>
            <p:cNvSpPr>
              <a:spLocks noChangeShapeType="1"/>
            </p:cNvSpPr>
            <p:nvPr/>
          </p:nvSpPr>
          <p:spPr bwMode="auto">
            <a:xfrm>
              <a:off x="3919538" y="955675"/>
              <a:ext cx="3016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622" name="Line 57">
              <a:extLst>
                <a:ext uri="{FF2B5EF4-FFF2-40B4-BE49-F238E27FC236}">
                  <a16:creationId xmlns:a16="http://schemas.microsoft.com/office/drawing/2014/main" id="{998506A8-9E89-4C6C-936D-D03DEAF3E0D0}"/>
                </a:ext>
              </a:extLst>
            </p:cNvPr>
            <p:cNvSpPr>
              <a:spLocks noChangeShapeType="1"/>
            </p:cNvSpPr>
            <p:nvPr/>
          </p:nvSpPr>
          <p:spPr bwMode="auto">
            <a:xfrm flipH="1">
              <a:off x="7246938" y="955675"/>
              <a:ext cx="381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623" name="Rectangle 58">
              <a:extLst>
                <a:ext uri="{FF2B5EF4-FFF2-40B4-BE49-F238E27FC236}">
                  <a16:creationId xmlns:a16="http://schemas.microsoft.com/office/drawing/2014/main" id="{621B935E-DF63-458A-A79C-E7B0E4259DDA}"/>
                </a:ext>
              </a:extLst>
            </p:cNvPr>
            <p:cNvSpPr>
              <a:spLocks noChangeArrowheads="1"/>
            </p:cNvSpPr>
            <p:nvPr/>
          </p:nvSpPr>
          <p:spPr bwMode="auto">
            <a:xfrm>
              <a:off x="3640138" y="892175"/>
              <a:ext cx="303213" cy="13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800">
                  <a:solidFill>
                    <a:srgbClr val="000000"/>
                  </a:solidFill>
                  <a:latin typeface="Helvetica" panose="020B0604020202020204" pitchFamily="34" charset="0"/>
                </a:rPr>
                <a:t>0.015</a:t>
              </a:r>
              <a:endParaRPr lang="en-US" altLang="en-US"/>
            </a:p>
          </p:txBody>
        </p:sp>
        <p:sp>
          <p:nvSpPr>
            <p:cNvPr id="21624" name="Line 59">
              <a:extLst>
                <a:ext uri="{FF2B5EF4-FFF2-40B4-BE49-F238E27FC236}">
                  <a16:creationId xmlns:a16="http://schemas.microsoft.com/office/drawing/2014/main" id="{D212ACAD-E42A-4520-ABF5-AC4ED8C1120C}"/>
                </a:ext>
              </a:extLst>
            </p:cNvPr>
            <p:cNvSpPr>
              <a:spLocks noChangeShapeType="1"/>
            </p:cNvSpPr>
            <p:nvPr/>
          </p:nvSpPr>
          <p:spPr bwMode="auto">
            <a:xfrm>
              <a:off x="3919538" y="628650"/>
              <a:ext cx="3016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625" name="Line 60">
              <a:extLst>
                <a:ext uri="{FF2B5EF4-FFF2-40B4-BE49-F238E27FC236}">
                  <a16:creationId xmlns:a16="http://schemas.microsoft.com/office/drawing/2014/main" id="{14357AE8-600F-4FFB-9541-B7D2FCF1FAE7}"/>
                </a:ext>
              </a:extLst>
            </p:cNvPr>
            <p:cNvSpPr>
              <a:spLocks noChangeShapeType="1"/>
            </p:cNvSpPr>
            <p:nvPr/>
          </p:nvSpPr>
          <p:spPr bwMode="auto">
            <a:xfrm flipH="1">
              <a:off x="7246938" y="628650"/>
              <a:ext cx="381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626" name="Rectangle 61">
              <a:extLst>
                <a:ext uri="{FF2B5EF4-FFF2-40B4-BE49-F238E27FC236}">
                  <a16:creationId xmlns:a16="http://schemas.microsoft.com/office/drawing/2014/main" id="{4ABBA800-2568-48E5-9CD7-AF58AEA5B989}"/>
                </a:ext>
              </a:extLst>
            </p:cNvPr>
            <p:cNvSpPr>
              <a:spLocks noChangeArrowheads="1"/>
            </p:cNvSpPr>
            <p:nvPr/>
          </p:nvSpPr>
          <p:spPr bwMode="auto">
            <a:xfrm>
              <a:off x="3694113" y="566738"/>
              <a:ext cx="247650" cy="13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800">
                  <a:solidFill>
                    <a:srgbClr val="000000"/>
                  </a:solidFill>
                  <a:latin typeface="Helvetica" panose="020B0604020202020204" pitchFamily="34" charset="0"/>
                </a:rPr>
                <a:t>0.02</a:t>
              </a:r>
              <a:endParaRPr lang="en-US" altLang="en-US"/>
            </a:p>
          </p:txBody>
        </p:sp>
        <p:sp>
          <p:nvSpPr>
            <p:cNvPr id="21627" name="Line 64">
              <a:extLst>
                <a:ext uri="{FF2B5EF4-FFF2-40B4-BE49-F238E27FC236}">
                  <a16:creationId xmlns:a16="http://schemas.microsoft.com/office/drawing/2014/main" id="{61ABF0B9-DB69-406A-B06C-C18DF2B2D8A6}"/>
                </a:ext>
              </a:extLst>
            </p:cNvPr>
            <p:cNvSpPr>
              <a:spLocks noChangeShapeType="1"/>
            </p:cNvSpPr>
            <p:nvPr/>
          </p:nvSpPr>
          <p:spPr bwMode="auto">
            <a:xfrm flipV="1">
              <a:off x="7285038" y="628650"/>
              <a:ext cx="1588" cy="26527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628" name="Freeform 66">
              <a:extLst>
                <a:ext uri="{FF2B5EF4-FFF2-40B4-BE49-F238E27FC236}">
                  <a16:creationId xmlns:a16="http://schemas.microsoft.com/office/drawing/2014/main" id="{33B3012C-0DBA-4DB0-8113-9C67F8C6E6E1}"/>
                </a:ext>
              </a:extLst>
            </p:cNvPr>
            <p:cNvSpPr>
              <a:spLocks/>
            </p:cNvSpPr>
            <p:nvPr/>
          </p:nvSpPr>
          <p:spPr bwMode="auto">
            <a:xfrm>
              <a:off x="4027488" y="1955800"/>
              <a:ext cx="985838" cy="1588"/>
            </a:xfrm>
            <a:custGeom>
              <a:avLst/>
              <a:gdLst>
                <a:gd name="T0" fmla="*/ 10 w 621"/>
                <a:gd name="T1" fmla="*/ 0 h 1588"/>
                <a:gd name="T2" fmla="*/ 24 w 621"/>
                <a:gd name="T3" fmla="*/ 0 h 1588"/>
                <a:gd name="T4" fmla="*/ 39 w 621"/>
                <a:gd name="T5" fmla="*/ 0 h 1588"/>
                <a:gd name="T6" fmla="*/ 54 w 621"/>
                <a:gd name="T7" fmla="*/ 0 h 1588"/>
                <a:gd name="T8" fmla="*/ 68 w 621"/>
                <a:gd name="T9" fmla="*/ 0 h 1588"/>
                <a:gd name="T10" fmla="*/ 83 w 621"/>
                <a:gd name="T11" fmla="*/ 0 h 1588"/>
                <a:gd name="T12" fmla="*/ 98 w 621"/>
                <a:gd name="T13" fmla="*/ 0 h 1588"/>
                <a:gd name="T14" fmla="*/ 112 w 621"/>
                <a:gd name="T15" fmla="*/ 0 h 1588"/>
                <a:gd name="T16" fmla="*/ 127 w 621"/>
                <a:gd name="T17" fmla="*/ 0 h 1588"/>
                <a:gd name="T18" fmla="*/ 142 w 621"/>
                <a:gd name="T19" fmla="*/ 0 h 1588"/>
                <a:gd name="T20" fmla="*/ 156 w 621"/>
                <a:gd name="T21" fmla="*/ 0 h 1588"/>
                <a:gd name="T22" fmla="*/ 171 w 621"/>
                <a:gd name="T23" fmla="*/ 0 h 1588"/>
                <a:gd name="T24" fmla="*/ 186 w 621"/>
                <a:gd name="T25" fmla="*/ 0 h 1588"/>
                <a:gd name="T26" fmla="*/ 200 w 621"/>
                <a:gd name="T27" fmla="*/ 0 h 1588"/>
                <a:gd name="T28" fmla="*/ 215 w 621"/>
                <a:gd name="T29" fmla="*/ 0 h 1588"/>
                <a:gd name="T30" fmla="*/ 230 w 621"/>
                <a:gd name="T31" fmla="*/ 0 h 1588"/>
                <a:gd name="T32" fmla="*/ 244 w 621"/>
                <a:gd name="T33" fmla="*/ 0 h 1588"/>
                <a:gd name="T34" fmla="*/ 259 w 621"/>
                <a:gd name="T35" fmla="*/ 0 h 1588"/>
                <a:gd name="T36" fmla="*/ 274 w 621"/>
                <a:gd name="T37" fmla="*/ 0 h 1588"/>
                <a:gd name="T38" fmla="*/ 288 w 621"/>
                <a:gd name="T39" fmla="*/ 0 h 1588"/>
                <a:gd name="T40" fmla="*/ 303 w 621"/>
                <a:gd name="T41" fmla="*/ 0 h 1588"/>
                <a:gd name="T42" fmla="*/ 318 w 621"/>
                <a:gd name="T43" fmla="*/ 0 h 1588"/>
                <a:gd name="T44" fmla="*/ 332 w 621"/>
                <a:gd name="T45" fmla="*/ 0 h 1588"/>
                <a:gd name="T46" fmla="*/ 347 w 621"/>
                <a:gd name="T47" fmla="*/ 0 h 1588"/>
                <a:gd name="T48" fmla="*/ 362 w 621"/>
                <a:gd name="T49" fmla="*/ 0 h 1588"/>
                <a:gd name="T50" fmla="*/ 376 w 621"/>
                <a:gd name="T51" fmla="*/ 0 h 1588"/>
                <a:gd name="T52" fmla="*/ 391 w 621"/>
                <a:gd name="T53" fmla="*/ 0 h 1588"/>
                <a:gd name="T54" fmla="*/ 406 w 621"/>
                <a:gd name="T55" fmla="*/ 0 h 1588"/>
                <a:gd name="T56" fmla="*/ 420 w 621"/>
                <a:gd name="T57" fmla="*/ 0 h 1588"/>
                <a:gd name="T58" fmla="*/ 435 w 621"/>
                <a:gd name="T59" fmla="*/ 0 h 1588"/>
                <a:gd name="T60" fmla="*/ 450 w 621"/>
                <a:gd name="T61" fmla="*/ 0 h 1588"/>
                <a:gd name="T62" fmla="*/ 464 w 621"/>
                <a:gd name="T63" fmla="*/ 0 h 1588"/>
                <a:gd name="T64" fmla="*/ 479 w 621"/>
                <a:gd name="T65" fmla="*/ 0 h 1588"/>
                <a:gd name="T66" fmla="*/ 494 w 621"/>
                <a:gd name="T67" fmla="*/ 0 h 1588"/>
                <a:gd name="T68" fmla="*/ 508 w 621"/>
                <a:gd name="T69" fmla="*/ 0 h 1588"/>
                <a:gd name="T70" fmla="*/ 523 w 621"/>
                <a:gd name="T71" fmla="*/ 0 h 1588"/>
                <a:gd name="T72" fmla="*/ 537 w 621"/>
                <a:gd name="T73" fmla="*/ 0 h 1588"/>
                <a:gd name="T74" fmla="*/ 552 w 621"/>
                <a:gd name="T75" fmla="*/ 0 h 1588"/>
                <a:gd name="T76" fmla="*/ 567 w 621"/>
                <a:gd name="T77" fmla="*/ 0 h 1588"/>
                <a:gd name="T78" fmla="*/ 581 w 621"/>
                <a:gd name="T79" fmla="*/ 0 h 1588"/>
                <a:gd name="T80" fmla="*/ 596 w 621"/>
                <a:gd name="T81" fmla="*/ 0 h 1588"/>
                <a:gd name="T82" fmla="*/ 611 w 621"/>
                <a:gd name="T83" fmla="*/ 0 h 158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621"/>
                <a:gd name="T127" fmla="*/ 0 h 1588"/>
                <a:gd name="T128" fmla="*/ 621 w 621"/>
                <a:gd name="T129" fmla="*/ 1588 h 1588"/>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621" h="1588">
                  <a:moveTo>
                    <a:pt x="0" y="0"/>
                  </a:moveTo>
                  <a:lnTo>
                    <a:pt x="5" y="0"/>
                  </a:lnTo>
                  <a:lnTo>
                    <a:pt x="10" y="0"/>
                  </a:lnTo>
                  <a:lnTo>
                    <a:pt x="15" y="0"/>
                  </a:lnTo>
                  <a:lnTo>
                    <a:pt x="20" y="0"/>
                  </a:lnTo>
                  <a:lnTo>
                    <a:pt x="24" y="0"/>
                  </a:lnTo>
                  <a:lnTo>
                    <a:pt x="29" y="0"/>
                  </a:lnTo>
                  <a:lnTo>
                    <a:pt x="34" y="0"/>
                  </a:lnTo>
                  <a:lnTo>
                    <a:pt x="39" y="0"/>
                  </a:lnTo>
                  <a:lnTo>
                    <a:pt x="44" y="0"/>
                  </a:lnTo>
                  <a:lnTo>
                    <a:pt x="49" y="0"/>
                  </a:lnTo>
                  <a:lnTo>
                    <a:pt x="54" y="0"/>
                  </a:lnTo>
                  <a:lnTo>
                    <a:pt x="59" y="0"/>
                  </a:lnTo>
                  <a:lnTo>
                    <a:pt x="64" y="0"/>
                  </a:lnTo>
                  <a:lnTo>
                    <a:pt x="68" y="0"/>
                  </a:lnTo>
                  <a:lnTo>
                    <a:pt x="73" y="0"/>
                  </a:lnTo>
                  <a:lnTo>
                    <a:pt x="78" y="0"/>
                  </a:lnTo>
                  <a:lnTo>
                    <a:pt x="83" y="0"/>
                  </a:lnTo>
                  <a:lnTo>
                    <a:pt x="88" y="0"/>
                  </a:lnTo>
                  <a:lnTo>
                    <a:pt x="93" y="0"/>
                  </a:lnTo>
                  <a:lnTo>
                    <a:pt x="98" y="0"/>
                  </a:lnTo>
                  <a:lnTo>
                    <a:pt x="103" y="0"/>
                  </a:lnTo>
                  <a:lnTo>
                    <a:pt x="108" y="0"/>
                  </a:lnTo>
                  <a:lnTo>
                    <a:pt x="112" y="0"/>
                  </a:lnTo>
                  <a:lnTo>
                    <a:pt x="117" y="0"/>
                  </a:lnTo>
                  <a:lnTo>
                    <a:pt x="122" y="0"/>
                  </a:lnTo>
                  <a:lnTo>
                    <a:pt x="127" y="0"/>
                  </a:lnTo>
                  <a:lnTo>
                    <a:pt x="132" y="0"/>
                  </a:lnTo>
                  <a:lnTo>
                    <a:pt x="137" y="0"/>
                  </a:lnTo>
                  <a:lnTo>
                    <a:pt x="142" y="0"/>
                  </a:lnTo>
                  <a:lnTo>
                    <a:pt x="147" y="0"/>
                  </a:lnTo>
                  <a:lnTo>
                    <a:pt x="152" y="0"/>
                  </a:lnTo>
                  <a:lnTo>
                    <a:pt x="156" y="0"/>
                  </a:lnTo>
                  <a:lnTo>
                    <a:pt x="161" y="0"/>
                  </a:lnTo>
                  <a:lnTo>
                    <a:pt x="166" y="0"/>
                  </a:lnTo>
                  <a:lnTo>
                    <a:pt x="171" y="0"/>
                  </a:lnTo>
                  <a:lnTo>
                    <a:pt x="176" y="0"/>
                  </a:lnTo>
                  <a:lnTo>
                    <a:pt x="181" y="0"/>
                  </a:lnTo>
                  <a:lnTo>
                    <a:pt x="186" y="0"/>
                  </a:lnTo>
                  <a:lnTo>
                    <a:pt x="191" y="0"/>
                  </a:lnTo>
                  <a:lnTo>
                    <a:pt x="195" y="0"/>
                  </a:lnTo>
                  <a:lnTo>
                    <a:pt x="200" y="0"/>
                  </a:lnTo>
                  <a:lnTo>
                    <a:pt x="205" y="0"/>
                  </a:lnTo>
                  <a:lnTo>
                    <a:pt x="210" y="0"/>
                  </a:lnTo>
                  <a:lnTo>
                    <a:pt x="215" y="0"/>
                  </a:lnTo>
                  <a:lnTo>
                    <a:pt x="220" y="0"/>
                  </a:lnTo>
                  <a:lnTo>
                    <a:pt x="225" y="0"/>
                  </a:lnTo>
                  <a:lnTo>
                    <a:pt x="230" y="0"/>
                  </a:lnTo>
                  <a:lnTo>
                    <a:pt x="235" y="0"/>
                  </a:lnTo>
                  <a:lnTo>
                    <a:pt x="239" y="0"/>
                  </a:lnTo>
                  <a:lnTo>
                    <a:pt x="244" y="0"/>
                  </a:lnTo>
                  <a:lnTo>
                    <a:pt x="249" y="0"/>
                  </a:lnTo>
                  <a:lnTo>
                    <a:pt x="254" y="0"/>
                  </a:lnTo>
                  <a:lnTo>
                    <a:pt x="259" y="0"/>
                  </a:lnTo>
                  <a:lnTo>
                    <a:pt x="264" y="0"/>
                  </a:lnTo>
                  <a:lnTo>
                    <a:pt x="269" y="0"/>
                  </a:lnTo>
                  <a:lnTo>
                    <a:pt x="274" y="0"/>
                  </a:lnTo>
                  <a:lnTo>
                    <a:pt x="279" y="0"/>
                  </a:lnTo>
                  <a:lnTo>
                    <a:pt x="283" y="0"/>
                  </a:lnTo>
                  <a:lnTo>
                    <a:pt x="288" y="0"/>
                  </a:lnTo>
                  <a:lnTo>
                    <a:pt x="293" y="0"/>
                  </a:lnTo>
                  <a:lnTo>
                    <a:pt x="298" y="0"/>
                  </a:lnTo>
                  <a:lnTo>
                    <a:pt x="303" y="0"/>
                  </a:lnTo>
                  <a:lnTo>
                    <a:pt x="308" y="0"/>
                  </a:lnTo>
                  <a:lnTo>
                    <a:pt x="313" y="0"/>
                  </a:lnTo>
                  <a:lnTo>
                    <a:pt x="318" y="0"/>
                  </a:lnTo>
                  <a:lnTo>
                    <a:pt x="323" y="0"/>
                  </a:lnTo>
                  <a:lnTo>
                    <a:pt x="327" y="0"/>
                  </a:lnTo>
                  <a:lnTo>
                    <a:pt x="332" y="0"/>
                  </a:lnTo>
                  <a:lnTo>
                    <a:pt x="337" y="0"/>
                  </a:lnTo>
                  <a:lnTo>
                    <a:pt x="342" y="0"/>
                  </a:lnTo>
                  <a:lnTo>
                    <a:pt x="347" y="0"/>
                  </a:lnTo>
                  <a:lnTo>
                    <a:pt x="352" y="0"/>
                  </a:lnTo>
                  <a:lnTo>
                    <a:pt x="357" y="0"/>
                  </a:lnTo>
                  <a:lnTo>
                    <a:pt x="362" y="0"/>
                  </a:lnTo>
                  <a:lnTo>
                    <a:pt x="366" y="0"/>
                  </a:lnTo>
                  <a:lnTo>
                    <a:pt x="371" y="0"/>
                  </a:lnTo>
                  <a:lnTo>
                    <a:pt x="376" y="0"/>
                  </a:lnTo>
                  <a:lnTo>
                    <a:pt x="381" y="0"/>
                  </a:lnTo>
                  <a:lnTo>
                    <a:pt x="386" y="0"/>
                  </a:lnTo>
                  <a:lnTo>
                    <a:pt x="391" y="0"/>
                  </a:lnTo>
                  <a:lnTo>
                    <a:pt x="396" y="0"/>
                  </a:lnTo>
                  <a:lnTo>
                    <a:pt x="401" y="0"/>
                  </a:lnTo>
                  <a:lnTo>
                    <a:pt x="406" y="0"/>
                  </a:lnTo>
                  <a:lnTo>
                    <a:pt x="410" y="0"/>
                  </a:lnTo>
                  <a:lnTo>
                    <a:pt x="415" y="0"/>
                  </a:lnTo>
                  <a:lnTo>
                    <a:pt x="420" y="0"/>
                  </a:lnTo>
                  <a:lnTo>
                    <a:pt x="425" y="0"/>
                  </a:lnTo>
                  <a:lnTo>
                    <a:pt x="430" y="0"/>
                  </a:lnTo>
                  <a:lnTo>
                    <a:pt x="435" y="0"/>
                  </a:lnTo>
                  <a:lnTo>
                    <a:pt x="440" y="0"/>
                  </a:lnTo>
                  <a:lnTo>
                    <a:pt x="445" y="0"/>
                  </a:lnTo>
                  <a:lnTo>
                    <a:pt x="450" y="0"/>
                  </a:lnTo>
                  <a:lnTo>
                    <a:pt x="454" y="0"/>
                  </a:lnTo>
                  <a:lnTo>
                    <a:pt x="459" y="0"/>
                  </a:lnTo>
                  <a:lnTo>
                    <a:pt x="464" y="0"/>
                  </a:lnTo>
                  <a:lnTo>
                    <a:pt x="469" y="0"/>
                  </a:lnTo>
                  <a:lnTo>
                    <a:pt x="474" y="0"/>
                  </a:lnTo>
                  <a:lnTo>
                    <a:pt x="479" y="0"/>
                  </a:lnTo>
                  <a:lnTo>
                    <a:pt x="484" y="0"/>
                  </a:lnTo>
                  <a:lnTo>
                    <a:pt x="489" y="0"/>
                  </a:lnTo>
                  <a:lnTo>
                    <a:pt x="494" y="0"/>
                  </a:lnTo>
                  <a:lnTo>
                    <a:pt x="498" y="0"/>
                  </a:lnTo>
                  <a:lnTo>
                    <a:pt x="503" y="0"/>
                  </a:lnTo>
                  <a:lnTo>
                    <a:pt x="508" y="0"/>
                  </a:lnTo>
                  <a:lnTo>
                    <a:pt x="513" y="0"/>
                  </a:lnTo>
                  <a:lnTo>
                    <a:pt x="518" y="0"/>
                  </a:lnTo>
                  <a:lnTo>
                    <a:pt x="523" y="0"/>
                  </a:lnTo>
                  <a:lnTo>
                    <a:pt x="528" y="0"/>
                  </a:lnTo>
                  <a:lnTo>
                    <a:pt x="533" y="0"/>
                  </a:lnTo>
                  <a:lnTo>
                    <a:pt x="537" y="0"/>
                  </a:lnTo>
                  <a:lnTo>
                    <a:pt x="542" y="0"/>
                  </a:lnTo>
                  <a:lnTo>
                    <a:pt x="547" y="0"/>
                  </a:lnTo>
                  <a:lnTo>
                    <a:pt x="552" y="0"/>
                  </a:lnTo>
                  <a:lnTo>
                    <a:pt x="557" y="0"/>
                  </a:lnTo>
                  <a:lnTo>
                    <a:pt x="562" y="0"/>
                  </a:lnTo>
                  <a:lnTo>
                    <a:pt x="567" y="0"/>
                  </a:lnTo>
                  <a:lnTo>
                    <a:pt x="572" y="0"/>
                  </a:lnTo>
                  <a:lnTo>
                    <a:pt x="577" y="0"/>
                  </a:lnTo>
                  <a:lnTo>
                    <a:pt x="581" y="0"/>
                  </a:lnTo>
                  <a:lnTo>
                    <a:pt x="586" y="0"/>
                  </a:lnTo>
                  <a:lnTo>
                    <a:pt x="591" y="0"/>
                  </a:lnTo>
                  <a:lnTo>
                    <a:pt x="596" y="0"/>
                  </a:lnTo>
                  <a:lnTo>
                    <a:pt x="601" y="0"/>
                  </a:lnTo>
                  <a:lnTo>
                    <a:pt x="606" y="0"/>
                  </a:lnTo>
                  <a:lnTo>
                    <a:pt x="611" y="0"/>
                  </a:lnTo>
                  <a:lnTo>
                    <a:pt x="616" y="0"/>
                  </a:lnTo>
                  <a:lnTo>
                    <a:pt x="621" y="0"/>
                  </a:lnTo>
                </a:path>
              </a:pathLst>
            </a:custGeom>
            <a:noFill/>
            <a:ln w="19050">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1629" name="Freeform 67">
              <a:extLst>
                <a:ext uri="{FF2B5EF4-FFF2-40B4-BE49-F238E27FC236}">
                  <a16:creationId xmlns:a16="http://schemas.microsoft.com/office/drawing/2014/main" id="{AC114491-76A5-4A3F-9A5C-3ED0AED9BCC8}"/>
                </a:ext>
              </a:extLst>
            </p:cNvPr>
            <p:cNvSpPr>
              <a:spLocks/>
            </p:cNvSpPr>
            <p:nvPr/>
          </p:nvSpPr>
          <p:spPr bwMode="auto">
            <a:xfrm>
              <a:off x="5013325" y="908050"/>
              <a:ext cx="712788" cy="2149475"/>
            </a:xfrm>
            <a:custGeom>
              <a:avLst/>
              <a:gdLst>
                <a:gd name="T0" fmla="*/ 9 w 449"/>
                <a:gd name="T1" fmla="*/ 660 h 1354"/>
                <a:gd name="T2" fmla="*/ 24 w 449"/>
                <a:gd name="T3" fmla="*/ 660 h 1354"/>
                <a:gd name="T4" fmla="*/ 39 w 449"/>
                <a:gd name="T5" fmla="*/ 660 h 1354"/>
                <a:gd name="T6" fmla="*/ 53 w 449"/>
                <a:gd name="T7" fmla="*/ 660 h 1354"/>
                <a:gd name="T8" fmla="*/ 68 w 449"/>
                <a:gd name="T9" fmla="*/ 660 h 1354"/>
                <a:gd name="T10" fmla="*/ 83 w 449"/>
                <a:gd name="T11" fmla="*/ 660 h 1354"/>
                <a:gd name="T12" fmla="*/ 97 w 449"/>
                <a:gd name="T13" fmla="*/ 660 h 1354"/>
                <a:gd name="T14" fmla="*/ 112 w 449"/>
                <a:gd name="T15" fmla="*/ 660 h 1354"/>
                <a:gd name="T16" fmla="*/ 127 w 449"/>
                <a:gd name="T17" fmla="*/ 655 h 1354"/>
                <a:gd name="T18" fmla="*/ 141 w 449"/>
                <a:gd name="T19" fmla="*/ 655 h 1354"/>
                <a:gd name="T20" fmla="*/ 156 w 449"/>
                <a:gd name="T21" fmla="*/ 655 h 1354"/>
                <a:gd name="T22" fmla="*/ 171 w 449"/>
                <a:gd name="T23" fmla="*/ 655 h 1354"/>
                <a:gd name="T24" fmla="*/ 185 w 449"/>
                <a:gd name="T25" fmla="*/ 655 h 1354"/>
                <a:gd name="T26" fmla="*/ 200 w 449"/>
                <a:gd name="T27" fmla="*/ 655 h 1354"/>
                <a:gd name="T28" fmla="*/ 210 w 449"/>
                <a:gd name="T29" fmla="*/ 640 h 1354"/>
                <a:gd name="T30" fmla="*/ 215 w 449"/>
                <a:gd name="T31" fmla="*/ 596 h 1354"/>
                <a:gd name="T32" fmla="*/ 224 w 449"/>
                <a:gd name="T33" fmla="*/ 723 h 1354"/>
                <a:gd name="T34" fmla="*/ 229 w 449"/>
                <a:gd name="T35" fmla="*/ 953 h 1354"/>
                <a:gd name="T36" fmla="*/ 239 w 449"/>
                <a:gd name="T37" fmla="*/ 826 h 1354"/>
                <a:gd name="T38" fmla="*/ 244 w 449"/>
                <a:gd name="T39" fmla="*/ 254 h 1354"/>
                <a:gd name="T40" fmla="*/ 254 w 449"/>
                <a:gd name="T41" fmla="*/ 25 h 1354"/>
                <a:gd name="T42" fmla="*/ 258 w 449"/>
                <a:gd name="T43" fmla="*/ 850 h 1354"/>
                <a:gd name="T44" fmla="*/ 268 w 449"/>
                <a:gd name="T45" fmla="*/ 1310 h 1354"/>
                <a:gd name="T46" fmla="*/ 273 w 449"/>
                <a:gd name="T47" fmla="*/ 1266 h 1354"/>
                <a:gd name="T48" fmla="*/ 278 w 449"/>
                <a:gd name="T49" fmla="*/ 494 h 1354"/>
                <a:gd name="T50" fmla="*/ 288 w 449"/>
                <a:gd name="T51" fmla="*/ 254 h 1354"/>
                <a:gd name="T52" fmla="*/ 293 w 449"/>
                <a:gd name="T53" fmla="*/ 342 h 1354"/>
                <a:gd name="T54" fmla="*/ 298 w 449"/>
                <a:gd name="T55" fmla="*/ 723 h 1354"/>
                <a:gd name="T56" fmla="*/ 307 w 449"/>
                <a:gd name="T57" fmla="*/ 816 h 1354"/>
                <a:gd name="T58" fmla="*/ 312 w 449"/>
                <a:gd name="T59" fmla="*/ 733 h 1354"/>
                <a:gd name="T60" fmla="*/ 322 w 449"/>
                <a:gd name="T61" fmla="*/ 635 h 1354"/>
                <a:gd name="T62" fmla="*/ 327 w 449"/>
                <a:gd name="T63" fmla="*/ 587 h 1354"/>
                <a:gd name="T64" fmla="*/ 337 w 449"/>
                <a:gd name="T65" fmla="*/ 650 h 1354"/>
                <a:gd name="T66" fmla="*/ 346 w 449"/>
                <a:gd name="T67" fmla="*/ 694 h 1354"/>
                <a:gd name="T68" fmla="*/ 356 w 449"/>
                <a:gd name="T69" fmla="*/ 679 h 1354"/>
                <a:gd name="T70" fmla="*/ 361 w 449"/>
                <a:gd name="T71" fmla="*/ 645 h 1354"/>
                <a:gd name="T72" fmla="*/ 381 w 449"/>
                <a:gd name="T73" fmla="*/ 660 h 1354"/>
                <a:gd name="T74" fmla="*/ 390 w 449"/>
                <a:gd name="T75" fmla="*/ 655 h 1354"/>
                <a:gd name="T76" fmla="*/ 405 w 449"/>
                <a:gd name="T77" fmla="*/ 655 h 1354"/>
                <a:gd name="T78" fmla="*/ 420 w 449"/>
                <a:gd name="T79" fmla="*/ 655 h 1354"/>
                <a:gd name="T80" fmla="*/ 429 w 449"/>
                <a:gd name="T81" fmla="*/ 665 h 1354"/>
                <a:gd name="T82" fmla="*/ 439 w 449"/>
                <a:gd name="T83" fmla="*/ 655 h 1354"/>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449"/>
                <a:gd name="T127" fmla="*/ 0 h 1354"/>
                <a:gd name="T128" fmla="*/ 449 w 449"/>
                <a:gd name="T129" fmla="*/ 1354 h 1354"/>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449" h="1354">
                  <a:moveTo>
                    <a:pt x="0" y="660"/>
                  </a:moveTo>
                  <a:lnTo>
                    <a:pt x="4" y="660"/>
                  </a:lnTo>
                  <a:lnTo>
                    <a:pt x="9" y="660"/>
                  </a:lnTo>
                  <a:lnTo>
                    <a:pt x="14" y="660"/>
                  </a:lnTo>
                  <a:lnTo>
                    <a:pt x="19" y="660"/>
                  </a:lnTo>
                  <a:lnTo>
                    <a:pt x="24" y="660"/>
                  </a:lnTo>
                  <a:lnTo>
                    <a:pt x="29" y="660"/>
                  </a:lnTo>
                  <a:lnTo>
                    <a:pt x="34" y="660"/>
                  </a:lnTo>
                  <a:lnTo>
                    <a:pt x="39" y="660"/>
                  </a:lnTo>
                  <a:lnTo>
                    <a:pt x="44" y="660"/>
                  </a:lnTo>
                  <a:lnTo>
                    <a:pt x="48" y="660"/>
                  </a:lnTo>
                  <a:lnTo>
                    <a:pt x="53" y="660"/>
                  </a:lnTo>
                  <a:lnTo>
                    <a:pt x="58" y="660"/>
                  </a:lnTo>
                  <a:lnTo>
                    <a:pt x="63" y="660"/>
                  </a:lnTo>
                  <a:lnTo>
                    <a:pt x="68" y="660"/>
                  </a:lnTo>
                  <a:lnTo>
                    <a:pt x="73" y="660"/>
                  </a:lnTo>
                  <a:lnTo>
                    <a:pt x="78" y="660"/>
                  </a:lnTo>
                  <a:lnTo>
                    <a:pt x="83" y="660"/>
                  </a:lnTo>
                  <a:lnTo>
                    <a:pt x="87" y="660"/>
                  </a:lnTo>
                  <a:lnTo>
                    <a:pt x="92" y="660"/>
                  </a:lnTo>
                  <a:lnTo>
                    <a:pt x="97" y="660"/>
                  </a:lnTo>
                  <a:lnTo>
                    <a:pt x="102" y="660"/>
                  </a:lnTo>
                  <a:lnTo>
                    <a:pt x="107" y="660"/>
                  </a:lnTo>
                  <a:lnTo>
                    <a:pt x="112" y="660"/>
                  </a:lnTo>
                  <a:lnTo>
                    <a:pt x="117" y="660"/>
                  </a:lnTo>
                  <a:lnTo>
                    <a:pt x="122" y="655"/>
                  </a:lnTo>
                  <a:lnTo>
                    <a:pt x="127" y="655"/>
                  </a:lnTo>
                  <a:lnTo>
                    <a:pt x="131" y="655"/>
                  </a:lnTo>
                  <a:lnTo>
                    <a:pt x="136" y="655"/>
                  </a:lnTo>
                  <a:lnTo>
                    <a:pt x="141" y="655"/>
                  </a:lnTo>
                  <a:lnTo>
                    <a:pt x="146" y="655"/>
                  </a:lnTo>
                  <a:lnTo>
                    <a:pt x="151" y="655"/>
                  </a:lnTo>
                  <a:lnTo>
                    <a:pt x="156" y="655"/>
                  </a:lnTo>
                  <a:lnTo>
                    <a:pt x="161" y="655"/>
                  </a:lnTo>
                  <a:lnTo>
                    <a:pt x="166" y="655"/>
                  </a:lnTo>
                  <a:lnTo>
                    <a:pt x="171" y="655"/>
                  </a:lnTo>
                  <a:lnTo>
                    <a:pt x="175" y="655"/>
                  </a:lnTo>
                  <a:lnTo>
                    <a:pt x="180" y="655"/>
                  </a:lnTo>
                  <a:lnTo>
                    <a:pt x="185" y="655"/>
                  </a:lnTo>
                  <a:lnTo>
                    <a:pt x="190" y="655"/>
                  </a:lnTo>
                  <a:lnTo>
                    <a:pt x="195" y="655"/>
                  </a:lnTo>
                  <a:lnTo>
                    <a:pt x="200" y="655"/>
                  </a:lnTo>
                  <a:lnTo>
                    <a:pt x="205" y="650"/>
                  </a:lnTo>
                  <a:lnTo>
                    <a:pt x="205" y="645"/>
                  </a:lnTo>
                  <a:lnTo>
                    <a:pt x="210" y="640"/>
                  </a:lnTo>
                  <a:lnTo>
                    <a:pt x="210" y="616"/>
                  </a:lnTo>
                  <a:lnTo>
                    <a:pt x="215" y="601"/>
                  </a:lnTo>
                  <a:lnTo>
                    <a:pt x="215" y="596"/>
                  </a:lnTo>
                  <a:lnTo>
                    <a:pt x="219" y="606"/>
                  </a:lnTo>
                  <a:lnTo>
                    <a:pt x="219" y="670"/>
                  </a:lnTo>
                  <a:lnTo>
                    <a:pt x="224" y="723"/>
                  </a:lnTo>
                  <a:lnTo>
                    <a:pt x="224" y="782"/>
                  </a:lnTo>
                  <a:lnTo>
                    <a:pt x="229" y="845"/>
                  </a:lnTo>
                  <a:lnTo>
                    <a:pt x="229" y="953"/>
                  </a:lnTo>
                  <a:lnTo>
                    <a:pt x="234" y="972"/>
                  </a:lnTo>
                  <a:lnTo>
                    <a:pt x="234" y="914"/>
                  </a:lnTo>
                  <a:lnTo>
                    <a:pt x="239" y="826"/>
                  </a:lnTo>
                  <a:lnTo>
                    <a:pt x="239" y="562"/>
                  </a:lnTo>
                  <a:lnTo>
                    <a:pt x="244" y="406"/>
                  </a:lnTo>
                  <a:lnTo>
                    <a:pt x="244" y="254"/>
                  </a:lnTo>
                  <a:lnTo>
                    <a:pt x="249" y="127"/>
                  </a:lnTo>
                  <a:lnTo>
                    <a:pt x="249" y="0"/>
                  </a:lnTo>
                  <a:lnTo>
                    <a:pt x="254" y="25"/>
                  </a:lnTo>
                  <a:lnTo>
                    <a:pt x="254" y="249"/>
                  </a:lnTo>
                  <a:lnTo>
                    <a:pt x="258" y="430"/>
                  </a:lnTo>
                  <a:lnTo>
                    <a:pt x="258" y="850"/>
                  </a:lnTo>
                  <a:lnTo>
                    <a:pt x="263" y="1046"/>
                  </a:lnTo>
                  <a:lnTo>
                    <a:pt x="263" y="1202"/>
                  </a:lnTo>
                  <a:lnTo>
                    <a:pt x="268" y="1310"/>
                  </a:lnTo>
                  <a:lnTo>
                    <a:pt x="268" y="1354"/>
                  </a:lnTo>
                  <a:lnTo>
                    <a:pt x="268" y="1339"/>
                  </a:lnTo>
                  <a:lnTo>
                    <a:pt x="273" y="1266"/>
                  </a:lnTo>
                  <a:lnTo>
                    <a:pt x="273" y="982"/>
                  </a:lnTo>
                  <a:lnTo>
                    <a:pt x="278" y="811"/>
                  </a:lnTo>
                  <a:lnTo>
                    <a:pt x="278" y="494"/>
                  </a:lnTo>
                  <a:lnTo>
                    <a:pt x="283" y="372"/>
                  </a:lnTo>
                  <a:lnTo>
                    <a:pt x="283" y="293"/>
                  </a:lnTo>
                  <a:lnTo>
                    <a:pt x="288" y="254"/>
                  </a:lnTo>
                  <a:lnTo>
                    <a:pt x="288" y="249"/>
                  </a:lnTo>
                  <a:lnTo>
                    <a:pt x="288" y="284"/>
                  </a:lnTo>
                  <a:lnTo>
                    <a:pt x="293" y="342"/>
                  </a:lnTo>
                  <a:lnTo>
                    <a:pt x="293" y="503"/>
                  </a:lnTo>
                  <a:lnTo>
                    <a:pt x="298" y="587"/>
                  </a:lnTo>
                  <a:lnTo>
                    <a:pt x="298" y="723"/>
                  </a:lnTo>
                  <a:lnTo>
                    <a:pt x="302" y="767"/>
                  </a:lnTo>
                  <a:lnTo>
                    <a:pt x="302" y="816"/>
                  </a:lnTo>
                  <a:lnTo>
                    <a:pt x="307" y="816"/>
                  </a:lnTo>
                  <a:lnTo>
                    <a:pt x="307" y="806"/>
                  </a:lnTo>
                  <a:lnTo>
                    <a:pt x="312" y="787"/>
                  </a:lnTo>
                  <a:lnTo>
                    <a:pt x="312" y="733"/>
                  </a:lnTo>
                  <a:lnTo>
                    <a:pt x="317" y="704"/>
                  </a:lnTo>
                  <a:lnTo>
                    <a:pt x="317" y="655"/>
                  </a:lnTo>
                  <a:lnTo>
                    <a:pt x="322" y="635"/>
                  </a:lnTo>
                  <a:lnTo>
                    <a:pt x="322" y="601"/>
                  </a:lnTo>
                  <a:lnTo>
                    <a:pt x="332" y="587"/>
                  </a:lnTo>
                  <a:lnTo>
                    <a:pt x="327" y="587"/>
                  </a:lnTo>
                  <a:lnTo>
                    <a:pt x="332" y="601"/>
                  </a:lnTo>
                  <a:lnTo>
                    <a:pt x="337" y="616"/>
                  </a:lnTo>
                  <a:lnTo>
                    <a:pt x="337" y="650"/>
                  </a:lnTo>
                  <a:lnTo>
                    <a:pt x="342" y="660"/>
                  </a:lnTo>
                  <a:lnTo>
                    <a:pt x="342" y="684"/>
                  </a:lnTo>
                  <a:lnTo>
                    <a:pt x="346" y="694"/>
                  </a:lnTo>
                  <a:lnTo>
                    <a:pt x="351" y="694"/>
                  </a:lnTo>
                  <a:lnTo>
                    <a:pt x="351" y="684"/>
                  </a:lnTo>
                  <a:lnTo>
                    <a:pt x="356" y="679"/>
                  </a:lnTo>
                  <a:lnTo>
                    <a:pt x="356" y="660"/>
                  </a:lnTo>
                  <a:lnTo>
                    <a:pt x="361" y="655"/>
                  </a:lnTo>
                  <a:lnTo>
                    <a:pt x="361" y="645"/>
                  </a:lnTo>
                  <a:lnTo>
                    <a:pt x="366" y="645"/>
                  </a:lnTo>
                  <a:lnTo>
                    <a:pt x="371" y="650"/>
                  </a:lnTo>
                  <a:lnTo>
                    <a:pt x="381" y="660"/>
                  </a:lnTo>
                  <a:lnTo>
                    <a:pt x="381" y="665"/>
                  </a:lnTo>
                  <a:lnTo>
                    <a:pt x="386" y="660"/>
                  </a:lnTo>
                  <a:lnTo>
                    <a:pt x="390" y="655"/>
                  </a:lnTo>
                  <a:lnTo>
                    <a:pt x="395" y="655"/>
                  </a:lnTo>
                  <a:lnTo>
                    <a:pt x="400" y="655"/>
                  </a:lnTo>
                  <a:lnTo>
                    <a:pt x="405" y="655"/>
                  </a:lnTo>
                  <a:lnTo>
                    <a:pt x="410" y="655"/>
                  </a:lnTo>
                  <a:lnTo>
                    <a:pt x="415" y="655"/>
                  </a:lnTo>
                  <a:lnTo>
                    <a:pt x="420" y="655"/>
                  </a:lnTo>
                  <a:lnTo>
                    <a:pt x="429" y="665"/>
                  </a:lnTo>
                  <a:lnTo>
                    <a:pt x="425" y="665"/>
                  </a:lnTo>
                  <a:lnTo>
                    <a:pt x="429" y="665"/>
                  </a:lnTo>
                  <a:lnTo>
                    <a:pt x="434" y="665"/>
                  </a:lnTo>
                  <a:lnTo>
                    <a:pt x="444" y="655"/>
                  </a:lnTo>
                  <a:lnTo>
                    <a:pt x="439" y="655"/>
                  </a:lnTo>
                  <a:lnTo>
                    <a:pt x="444" y="655"/>
                  </a:lnTo>
                  <a:lnTo>
                    <a:pt x="449" y="650"/>
                  </a:lnTo>
                </a:path>
              </a:pathLst>
            </a:custGeom>
            <a:noFill/>
            <a:ln w="19050">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1630" name="Freeform 68">
              <a:extLst>
                <a:ext uri="{FF2B5EF4-FFF2-40B4-BE49-F238E27FC236}">
                  <a16:creationId xmlns:a16="http://schemas.microsoft.com/office/drawing/2014/main" id="{0B01C3EC-0400-45DE-BA9C-D998CA0E6DE1}"/>
                </a:ext>
              </a:extLst>
            </p:cNvPr>
            <p:cNvSpPr>
              <a:spLocks/>
            </p:cNvSpPr>
            <p:nvPr/>
          </p:nvSpPr>
          <p:spPr bwMode="auto">
            <a:xfrm>
              <a:off x="5726113" y="1939925"/>
              <a:ext cx="985838" cy="23813"/>
            </a:xfrm>
            <a:custGeom>
              <a:avLst/>
              <a:gdLst>
                <a:gd name="T0" fmla="*/ 10 w 621"/>
                <a:gd name="T1" fmla="*/ 5 h 15"/>
                <a:gd name="T2" fmla="*/ 24 w 621"/>
                <a:gd name="T3" fmla="*/ 15 h 15"/>
                <a:gd name="T4" fmla="*/ 39 w 621"/>
                <a:gd name="T5" fmla="*/ 5 h 15"/>
                <a:gd name="T6" fmla="*/ 54 w 621"/>
                <a:gd name="T7" fmla="*/ 5 h 15"/>
                <a:gd name="T8" fmla="*/ 68 w 621"/>
                <a:gd name="T9" fmla="*/ 5 h 15"/>
                <a:gd name="T10" fmla="*/ 83 w 621"/>
                <a:gd name="T11" fmla="*/ 10 h 15"/>
                <a:gd name="T12" fmla="*/ 98 w 621"/>
                <a:gd name="T13" fmla="*/ 10 h 15"/>
                <a:gd name="T14" fmla="*/ 112 w 621"/>
                <a:gd name="T15" fmla="*/ 10 h 15"/>
                <a:gd name="T16" fmla="*/ 127 w 621"/>
                <a:gd name="T17" fmla="*/ 10 h 15"/>
                <a:gd name="T18" fmla="*/ 142 w 621"/>
                <a:gd name="T19" fmla="*/ 10 h 15"/>
                <a:gd name="T20" fmla="*/ 156 w 621"/>
                <a:gd name="T21" fmla="*/ 10 h 15"/>
                <a:gd name="T22" fmla="*/ 171 w 621"/>
                <a:gd name="T23" fmla="*/ 10 h 15"/>
                <a:gd name="T24" fmla="*/ 186 w 621"/>
                <a:gd name="T25" fmla="*/ 10 h 15"/>
                <a:gd name="T26" fmla="*/ 200 w 621"/>
                <a:gd name="T27" fmla="*/ 10 h 15"/>
                <a:gd name="T28" fmla="*/ 215 w 621"/>
                <a:gd name="T29" fmla="*/ 10 h 15"/>
                <a:gd name="T30" fmla="*/ 230 w 621"/>
                <a:gd name="T31" fmla="*/ 10 h 15"/>
                <a:gd name="T32" fmla="*/ 244 w 621"/>
                <a:gd name="T33" fmla="*/ 10 h 15"/>
                <a:gd name="T34" fmla="*/ 259 w 621"/>
                <a:gd name="T35" fmla="*/ 10 h 15"/>
                <a:gd name="T36" fmla="*/ 274 w 621"/>
                <a:gd name="T37" fmla="*/ 10 h 15"/>
                <a:gd name="T38" fmla="*/ 288 w 621"/>
                <a:gd name="T39" fmla="*/ 10 h 15"/>
                <a:gd name="T40" fmla="*/ 303 w 621"/>
                <a:gd name="T41" fmla="*/ 10 h 15"/>
                <a:gd name="T42" fmla="*/ 318 w 621"/>
                <a:gd name="T43" fmla="*/ 10 h 15"/>
                <a:gd name="T44" fmla="*/ 332 w 621"/>
                <a:gd name="T45" fmla="*/ 10 h 15"/>
                <a:gd name="T46" fmla="*/ 347 w 621"/>
                <a:gd name="T47" fmla="*/ 10 h 15"/>
                <a:gd name="T48" fmla="*/ 362 w 621"/>
                <a:gd name="T49" fmla="*/ 10 h 15"/>
                <a:gd name="T50" fmla="*/ 376 w 621"/>
                <a:gd name="T51" fmla="*/ 10 h 15"/>
                <a:gd name="T52" fmla="*/ 391 w 621"/>
                <a:gd name="T53" fmla="*/ 10 h 15"/>
                <a:gd name="T54" fmla="*/ 406 w 621"/>
                <a:gd name="T55" fmla="*/ 10 h 15"/>
                <a:gd name="T56" fmla="*/ 420 w 621"/>
                <a:gd name="T57" fmla="*/ 10 h 15"/>
                <a:gd name="T58" fmla="*/ 435 w 621"/>
                <a:gd name="T59" fmla="*/ 10 h 15"/>
                <a:gd name="T60" fmla="*/ 450 w 621"/>
                <a:gd name="T61" fmla="*/ 10 h 15"/>
                <a:gd name="T62" fmla="*/ 464 w 621"/>
                <a:gd name="T63" fmla="*/ 10 h 15"/>
                <a:gd name="T64" fmla="*/ 479 w 621"/>
                <a:gd name="T65" fmla="*/ 10 h 15"/>
                <a:gd name="T66" fmla="*/ 493 w 621"/>
                <a:gd name="T67" fmla="*/ 10 h 15"/>
                <a:gd name="T68" fmla="*/ 508 w 621"/>
                <a:gd name="T69" fmla="*/ 10 h 15"/>
                <a:gd name="T70" fmla="*/ 523 w 621"/>
                <a:gd name="T71" fmla="*/ 10 h 15"/>
                <a:gd name="T72" fmla="*/ 537 w 621"/>
                <a:gd name="T73" fmla="*/ 10 h 15"/>
                <a:gd name="T74" fmla="*/ 552 w 621"/>
                <a:gd name="T75" fmla="*/ 10 h 15"/>
                <a:gd name="T76" fmla="*/ 567 w 621"/>
                <a:gd name="T77" fmla="*/ 10 h 15"/>
                <a:gd name="T78" fmla="*/ 581 w 621"/>
                <a:gd name="T79" fmla="*/ 10 h 15"/>
                <a:gd name="T80" fmla="*/ 596 w 621"/>
                <a:gd name="T81" fmla="*/ 10 h 15"/>
                <a:gd name="T82" fmla="*/ 611 w 621"/>
                <a:gd name="T83" fmla="*/ 10 h 15"/>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621"/>
                <a:gd name="T127" fmla="*/ 0 h 15"/>
                <a:gd name="T128" fmla="*/ 621 w 621"/>
                <a:gd name="T129" fmla="*/ 15 h 15"/>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621" h="15">
                  <a:moveTo>
                    <a:pt x="0" y="0"/>
                  </a:moveTo>
                  <a:lnTo>
                    <a:pt x="5" y="0"/>
                  </a:lnTo>
                  <a:lnTo>
                    <a:pt x="10" y="5"/>
                  </a:lnTo>
                  <a:lnTo>
                    <a:pt x="15" y="10"/>
                  </a:lnTo>
                  <a:lnTo>
                    <a:pt x="20" y="15"/>
                  </a:lnTo>
                  <a:lnTo>
                    <a:pt x="24" y="15"/>
                  </a:lnTo>
                  <a:lnTo>
                    <a:pt x="29" y="15"/>
                  </a:lnTo>
                  <a:lnTo>
                    <a:pt x="34" y="10"/>
                  </a:lnTo>
                  <a:lnTo>
                    <a:pt x="39" y="5"/>
                  </a:lnTo>
                  <a:lnTo>
                    <a:pt x="44" y="5"/>
                  </a:lnTo>
                  <a:lnTo>
                    <a:pt x="49" y="5"/>
                  </a:lnTo>
                  <a:lnTo>
                    <a:pt x="54" y="5"/>
                  </a:lnTo>
                  <a:lnTo>
                    <a:pt x="59" y="5"/>
                  </a:lnTo>
                  <a:lnTo>
                    <a:pt x="64" y="5"/>
                  </a:lnTo>
                  <a:lnTo>
                    <a:pt x="68" y="5"/>
                  </a:lnTo>
                  <a:lnTo>
                    <a:pt x="73" y="5"/>
                  </a:lnTo>
                  <a:lnTo>
                    <a:pt x="78" y="5"/>
                  </a:lnTo>
                  <a:lnTo>
                    <a:pt x="83" y="10"/>
                  </a:lnTo>
                  <a:lnTo>
                    <a:pt x="88" y="10"/>
                  </a:lnTo>
                  <a:lnTo>
                    <a:pt x="93" y="10"/>
                  </a:lnTo>
                  <a:lnTo>
                    <a:pt x="98" y="10"/>
                  </a:lnTo>
                  <a:lnTo>
                    <a:pt x="103" y="10"/>
                  </a:lnTo>
                  <a:lnTo>
                    <a:pt x="108" y="10"/>
                  </a:lnTo>
                  <a:lnTo>
                    <a:pt x="112" y="10"/>
                  </a:lnTo>
                  <a:lnTo>
                    <a:pt x="117" y="10"/>
                  </a:lnTo>
                  <a:lnTo>
                    <a:pt x="122" y="10"/>
                  </a:lnTo>
                  <a:lnTo>
                    <a:pt x="127" y="10"/>
                  </a:lnTo>
                  <a:lnTo>
                    <a:pt x="132" y="10"/>
                  </a:lnTo>
                  <a:lnTo>
                    <a:pt x="137" y="10"/>
                  </a:lnTo>
                  <a:lnTo>
                    <a:pt x="142" y="10"/>
                  </a:lnTo>
                  <a:lnTo>
                    <a:pt x="147" y="10"/>
                  </a:lnTo>
                  <a:lnTo>
                    <a:pt x="151" y="10"/>
                  </a:lnTo>
                  <a:lnTo>
                    <a:pt x="156" y="10"/>
                  </a:lnTo>
                  <a:lnTo>
                    <a:pt x="161" y="10"/>
                  </a:lnTo>
                  <a:lnTo>
                    <a:pt x="166" y="10"/>
                  </a:lnTo>
                  <a:lnTo>
                    <a:pt x="171" y="10"/>
                  </a:lnTo>
                  <a:lnTo>
                    <a:pt x="176" y="10"/>
                  </a:lnTo>
                  <a:lnTo>
                    <a:pt x="181" y="10"/>
                  </a:lnTo>
                  <a:lnTo>
                    <a:pt x="186" y="10"/>
                  </a:lnTo>
                  <a:lnTo>
                    <a:pt x="191" y="10"/>
                  </a:lnTo>
                  <a:lnTo>
                    <a:pt x="195" y="10"/>
                  </a:lnTo>
                  <a:lnTo>
                    <a:pt x="200" y="10"/>
                  </a:lnTo>
                  <a:lnTo>
                    <a:pt x="205" y="10"/>
                  </a:lnTo>
                  <a:lnTo>
                    <a:pt x="210" y="10"/>
                  </a:lnTo>
                  <a:lnTo>
                    <a:pt x="215" y="10"/>
                  </a:lnTo>
                  <a:lnTo>
                    <a:pt x="220" y="10"/>
                  </a:lnTo>
                  <a:lnTo>
                    <a:pt x="225" y="10"/>
                  </a:lnTo>
                  <a:lnTo>
                    <a:pt x="230" y="10"/>
                  </a:lnTo>
                  <a:lnTo>
                    <a:pt x="235" y="10"/>
                  </a:lnTo>
                  <a:lnTo>
                    <a:pt x="239" y="10"/>
                  </a:lnTo>
                  <a:lnTo>
                    <a:pt x="244" y="10"/>
                  </a:lnTo>
                  <a:lnTo>
                    <a:pt x="249" y="10"/>
                  </a:lnTo>
                  <a:lnTo>
                    <a:pt x="254" y="10"/>
                  </a:lnTo>
                  <a:lnTo>
                    <a:pt x="259" y="10"/>
                  </a:lnTo>
                  <a:lnTo>
                    <a:pt x="264" y="10"/>
                  </a:lnTo>
                  <a:lnTo>
                    <a:pt x="269" y="10"/>
                  </a:lnTo>
                  <a:lnTo>
                    <a:pt x="274" y="10"/>
                  </a:lnTo>
                  <a:lnTo>
                    <a:pt x="279" y="10"/>
                  </a:lnTo>
                  <a:lnTo>
                    <a:pt x="283" y="10"/>
                  </a:lnTo>
                  <a:lnTo>
                    <a:pt x="288" y="10"/>
                  </a:lnTo>
                  <a:lnTo>
                    <a:pt x="293" y="10"/>
                  </a:lnTo>
                  <a:lnTo>
                    <a:pt x="298" y="10"/>
                  </a:lnTo>
                  <a:lnTo>
                    <a:pt x="303" y="10"/>
                  </a:lnTo>
                  <a:lnTo>
                    <a:pt x="308" y="10"/>
                  </a:lnTo>
                  <a:lnTo>
                    <a:pt x="313" y="10"/>
                  </a:lnTo>
                  <a:lnTo>
                    <a:pt x="318" y="10"/>
                  </a:lnTo>
                  <a:lnTo>
                    <a:pt x="322" y="10"/>
                  </a:lnTo>
                  <a:lnTo>
                    <a:pt x="327" y="10"/>
                  </a:lnTo>
                  <a:lnTo>
                    <a:pt x="332" y="10"/>
                  </a:lnTo>
                  <a:lnTo>
                    <a:pt x="337" y="10"/>
                  </a:lnTo>
                  <a:lnTo>
                    <a:pt x="342" y="10"/>
                  </a:lnTo>
                  <a:lnTo>
                    <a:pt x="347" y="10"/>
                  </a:lnTo>
                  <a:lnTo>
                    <a:pt x="352" y="10"/>
                  </a:lnTo>
                  <a:lnTo>
                    <a:pt x="357" y="10"/>
                  </a:lnTo>
                  <a:lnTo>
                    <a:pt x="362" y="10"/>
                  </a:lnTo>
                  <a:lnTo>
                    <a:pt x="366" y="10"/>
                  </a:lnTo>
                  <a:lnTo>
                    <a:pt x="371" y="10"/>
                  </a:lnTo>
                  <a:lnTo>
                    <a:pt x="376" y="10"/>
                  </a:lnTo>
                  <a:lnTo>
                    <a:pt x="381" y="10"/>
                  </a:lnTo>
                  <a:lnTo>
                    <a:pt x="386" y="10"/>
                  </a:lnTo>
                  <a:lnTo>
                    <a:pt x="391" y="10"/>
                  </a:lnTo>
                  <a:lnTo>
                    <a:pt x="396" y="10"/>
                  </a:lnTo>
                  <a:lnTo>
                    <a:pt x="401" y="10"/>
                  </a:lnTo>
                  <a:lnTo>
                    <a:pt x="406" y="10"/>
                  </a:lnTo>
                  <a:lnTo>
                    <a:pt x="410" y="10"/>
                  </a:lnTo>
                  <a:lnTo>
                    <a:pt x="415" y="10"/>
                  </a:lnTo>
                  <a:lnTo>
                    <a:pt x="420" y="10"/>
                  </a:lnTo>
                  <a:lnTo>
                    <a:pt x="425" y="10"/>
                  </a:lnTo>
                  <a:lnTo>
                    <a:pt x="430" y="10"/>
                  </a:lnTo>
                  <a:lnTo>
                    <a:pt x="435" y="10"/>
                  </a:lnTo>
                  <a:lnTo>
                    <a:pt x="440" y="10"/>
                  </a:lnTo>
                  <a:lnTo>
                    <a:pt x="445" y="10"/>
                  </a:lnTo>
                  <a:lnTo>
                    <a:pt x="450" y="10"/>
                  </a:lnTo>
                  <a:lnTo>
                    <a:pt x="454" y="10"/>
                  </a:lnTo>
                  <a:lnTo>
                    <a:pt x="459" y="10"/>
                  </a:lnTo>
                  <a:lnTo>
                    <a:pt x="464" y="10"/>
                  </a:lnTo>
                  <a:lnTo>
                    <a:pt x="469" y="10"/>
                  </a:lnTo>
                  <a:lnTo>
                    <a:pt x="474" y="10"/>
                  </a:lnTo>
                  <a:lnTo>
                    <a:pt x="479" y="10"/>
                  </a:lnTo>
                  <a:lnTo>
                    <a:pt x="484" y="10"/>
                  </a:lnTo>
                  <a:lnTo>
                    <a:pt x="489" y="10"/>
                  </a:lnTo>
                  <a:lnTo>
                    <a:pt x="493" y="10"/>
                  </a:lnTo>
                  <a:lnTo>
                    <a:pt x="498" y="10"/>
                  </a:lnTo>
                  <a:lnTo>
                    <a:pt x="503" y="10"/>
                  </a:lnTo>
                  <a:lnTo>
                    <a:pt x="508" y="10"/>
                  </a:lnTo>
                  <a:lnTo>
                    <a:pt x="513" y="10"/>
                  </a:lnTo>
                  <a:lnTo>
                    <a:pt x="518" y="10"/>
                  </a:lnTo>
                  <a:lnTo>
                    <a:pt x="523" y="10"/>
                  </a:lnTo>
                  <a:lnTo>
                    <a:pt x="528" y="10"/>
                  </a:lnTo>
                  <a:lnTo>
                    <a:pt x="533" y="10"/>
                  </a:lnTo>
                  <a:lnTo>
                    <a:pt x="537" y="10"/>
                  </a:lnTo>
                  <a:lnTo>
                    <a:pt x="542" y="10"/>
                  </a:lnTo>
                  <a:lnTo>
                    <a:pt x="547" y="10"/>
                  </a:lnTo>
                  <a:lnTo>
                    <a:pt x="552" y="10"/>
                  </a:lnTo>
                  <a:lnTo>
                    <a:pt x="557" y="10"/>
                  </a:lnTo>
                  <a:lnTo>
                    <a:pt x="562" y="10"/>
                  </a:lnTo>
                  <a:lnTo>
                    <a:pt x="567" y="10"/>
                  </a:lnTo>
                  <a:lnTo>
                    <a:pt x="572" y="10"/>
                  </a:lnTo>
                  <a:lnTo>
                    <a:pt x="577" y="10"/>
                  </a:lnTo>
                  <a:lnTo>
                    <a:pt x="581" y="10"/>
                  </a:lnTo>
                  <a:lnTo>
                    <a:pt x="586" y="10"/>
                  </a:lnTo>
                  <a:lnTo>
                    <a:pt x="591" y="10"/>
                  </a:lnTo>
                  <a:lnTo>
                    <a:pt x="596" y="10"/>
                  </a:lnTo>
                  <a:lnTo>
                    <a:pt x="601" y="10"/>
                  </a:lnTo>
                  <a:lnTo>
                    <a:pt x="606" y="10"/>
                  </a:lnTo>
                  <a:lnTo>
                    <a:pt x="611" y="10"/>
                  </a:lnTo>
                  <a:lnTo>
                    <a:pt x="616" y="10"/>
                  </a:lnTo>
                  <a:lnTo>
                    <a:pt x="621" y="10"/>
                  </a:lnTo>
                </a:path>
              </a:pathLst>
            </a:custGeom>
            <a:noFill/>
            <a:ln w="19050">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1631" name="Freeform 69">
              <a:extLst>
                <a:ext uri="{FF2B5EF4-FFF2-40B4-BE49-F238E27FC236}">
                  <a16:creationId xmlns:a16="http://schemas.microsoft.com/office/drawing/2014/main" id="{B4E6A73D-E3E6-4E4D-A253-F151668CA1AE}"/>
                </a:ext>
              </a:extLst>
            </p:cNvPr>
            <p:cNvSpPr>
              <a:spLocks/>
            </p:cNvSpPr>
            <p:nvPr/>
          </p:nvSpPr>
          <p:spPr bwMode="auto">
            <a:xfrm>
              <a:off x="6711950" y="1955800"/>
              <a:ext cx="115888" cy="1588"/>
            </a:xfrm>
            <a:custGeom>
              <a:avLst/>
              <a:gdLst>
                <a:gd name="T0" fmla="*/ 0 w 73"/>
                <a:gd name="T1" fmla="*/ 0 h 1588"/>
                <a:gd name="T2" fmla="*/ 4 w 73"/>
                <a:gd name="T3" fmla="*/ 0 h 1588"/>
                <a:gd name="T4" fmla="*/ 9 w 73"/>
                <a:gd name="T5" fmla="*/ 0 h 1588"/>
                <a:gd name="T6" fmla="*/ 14 w 73"/>
                <a:gd name="T7" fmla="*/ 0 h 1588"/>
                <a:gd name="T8" fmla="*/ 19 w 73"/>
                <a:gd name="T9" fmla="*/ 0 h 1588"/>
                <a:gd name="T10" fmla="*/ 24 w 73"/>
                <a:gd name="T11" fmla="*/ 0 h 1588"/>
                <a:gd name="T12" fmla="*/ 29 w 73"/>
                <a:gd name="T13" fmla="*/ 0 h 1588"/>
                <a:gd name="T14" fmla="*/ 34 w 73"/>
                <a:gd name="T15" fmla="*/ 0 h 1588"/>
                <a:gd name="T16" fmla="*/ 39 w 73"/>
                <a:gd name="T17" fmla="*/ 0 h 1588"/>
                <a:gd name="T18" fmla="*/ 43 w 73"/>
                <a:gd name="T19" fmla="*/ 0 h 1588"/>
                <a:gd name="T20" fmla="*/ 48 w 73"/>
                <a:gd name="T21" fmla="*/ 0 h 1588"/>
                <a:gd name="T22" fmla="*/ 53 w 73"/>
                <a:gd name="T23" fmla="*/ 0 h 1588"/>
                <a:gd name="T24" fmla="*/ 58 w 73"/>
                <a:gd name="T25" fmla="*/ 0 h 1588"/>
                <a:gd name="T26" fmla="*/ 63 w 73"/>
                <a:gd name="T27" fmla="*/ 0 h 1588"/>
                <a:gd name="T28" fmla="*/ 68 w 73"/>
                <a:gd name="T29" fmla="*/ 0 h 1588"/>
                <a:gd name="T30" fmla="*/ 73 w 73"/>
                <a:gd name="T31" fmla="*/ 0 h 158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73"/>
                <a:gd name="T49" fmla="*/ 0 h 1588"/>
                <a:gd name="T50" fmla="*/ 73 w 73"/>
                <a:gd name="T51" fmla="*/ 1588 h 158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73" h="1588">
                  <a:moveTo>
                    <a:pt x="0" y="0"/>
                  </a:moveTo>
                  <a:lnTo>
                    <a:pt x="4" y="0"/>
                  </a:lnTo>
                  <a:lnTo>
                    <a:pt x="9" y="0"/>
                  </a:lnTo>
                  <a:lnTo>
                    <a:pt x="14" y="0"/>
                  </a:lnTo>
                  <a:lnTo>
                    <a:pt x="19" y="0"/>
                  </a:lnTo>
                  <a:lnTo>
                    <a:pt x="24" y="0"/>
                  </a:lnTo>
                  <a:lnTo>
                    <a:pt x="29" y="0"/>
                  </a:lnTo>
                  <a:lnTo>
                    <a:pt x="34" y="0"/>
                  </a:lnTo>
                  <a:lnTo>
                    <a:pt x="39" y="0"/>
                  </a:lnTo>
                  <a:lnTo>
                    <a:pt x="43" y="0"/>
                  </a:lnTo>
                  <a:lnTo>
                    <a:pt x="48" y="0"/>
                  </a:lnTo>
                  <a:lnTo>
                    <a:pt x="53" y="0"/>
                  </a:lnTo>
                  <a:lnTo>
                    <a:pt x="58" y="0"/>
                  </a:lnTo>
                  <a:lnTo>
                    <a:pt x="63" y="0"/>
                  </a:lnTo>
                  <a:lnTo>
                    <a:pt x="68" y="0"/>
                  </a:lnTo>
                  <a:lnTo>
                    <a:pt x="73" y="0"/>
                  </a:lnTo>
                </a:path>
              </a:pathLst>
            </a:custGeom>
            <a:noFill/>
            <a:ln w="19050">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grpSp>
      <p:sp>
        <p:nvSpPr>
          <p:cNvPr id="21507" name="Rectangle 62">
            <a:extLst>
              <a:ext uri="{FF2B5EF4-FFF2-40B4-BE49-F238E27FC236}">
                <a16:creationId xmlns:a16="http://schemas.microsoft.com/office/drawing/2014/main" id="{23EFE879-C25A-4DDE-AB09-84F71A6EECD0}"/>
              </a:ext>
            </a:extLst>
          </p:cNvPr>
          <p:cNvSpPr>
            <a:spLocks noChangeArrowheads="1"/>
          </p:cNvSpPr>
          <p:nvPr/>
        </p:nvSpPr>
        <p:spPr bwMode="auto">
          <a:xfrm>
            <a:off x="228600" y="3048000"/>
            <a:ext cx="4572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400"/>
              <a:t>&gt;&gt; vshift =[ vexp(400:1000) vexp(1:399)];</a:t>
            </a:r>
          </a:p>
          <a:p>
            <a:pPr eaLnBrk="1" hangingPunct="1"/>
            <a:r>
              <a:rPr lang="en-US" altLang="en-US" sz="1400"/>
              <a:t>&gt;&gt; plot (texp, vshift)</a:t>
            </a:r>
          </a:p>
        </p:txBody>
      </p:sp>
      <p:sp>
        <p:nvSpPr>
          <p:cNvPr id="21508" name="Rectangle 7">
            <a:extLst>
              <a:ext uri="{FF2B5EF4-FFF2-40B4-BE49-F238E27FC236}">
                <a16:creationId xmlns:a16="http://schemas.microsoft.com/office/drawing/2014/main" id="{0A58718C-9C83-448D-A66D-924B4782FE7B}"/>
              </a:ext>
            </a:extLst>
          </p:cNvPr>
          <p:cNvSpPr>
            <a:spLocks noChangeArrowheads="1"/>
          </p:cNvSpPr>
          <p:nvPr/>
        </p:nvSpPr>
        <p:spPr bwMode="auto">
          <a:xfrm>
            <a:off x="4697413" y="3575050"/>
            <a:ext cx="3009900" cy="2371725"/>
          </a:xfrm>
          <a:prstGeom prst="rect">
            <a:avLst/>
          </a:prstGeom>
          <a:noFill/>
          <a:ln w="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1509" name="Line 8">
            <a:extLst>
              <a:ext uri="{FF2B5EF4-FFF2-40B4-BE49-F238E27FC236}">
                <a16:creationId xmlns:a16="http://schemas.microsoft.com/office/drawing/2014/main" id="{8F3D9382-8A38-4BAA-8C50-5D41ED5A7543}"/>
              </a:ext>
            </a:extLst>
          </p:cNvPr>
          <p:cNvSpPr>
            <a:spLocks noChangeShapeType="1"/>
          </p:cNvSpPr>
          <p:nvPr/>
        </p:nvSpPr>
        <p:spPr bwMode="auto">
          <a:xfrm>
            <a:off x="4697413" y="3575050"/>
            <a:ext cx="30099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10" name="Line 9">
            <a:extLst>
              <a:ext uri="{FF2B5EF4-FFF2-40B4-BE49-F238E27FC236}">
                <a16:creationId xmlns:a16="http://schemas.microsoft.com/office/drawing/2014/main" id="{ADD2058D-D8C4-4636-B909-BD738E58DF49}"/>
              </a:ext>
            </a:extLst>
          </p:cNvPr>
          <p:cNvSpPr>
            <a:spLocks noChangeShapeType="1"/>
          </p:cNvSpPr>
          <p:nvPr/>
        </p:nvSpPr>
        <p:spPr bwMode="auto">
          <a:xfrm>
            <a:off x="4697413" y="5946775"/>
            <a:ext cx="30099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11" name="Line 10">
            <a:extLst>
              <a:ext uri="{FF2B5EF4-FFF2-40B4-BE49-F238E27FC236}">
                <a16:creationId xmlns:a16="http://schemas.microsoft.com/office/drawing/2014/main" id="{5EE1AE94-F5D1-4E73-9E7D-21EF02B57681}"/>
              </a:ext>
            </a:extLst>
          </p:cNvPr>
          <p:cNvSpPr>
            <a:spLocks noChangeShapeType="1"/>
          </p:cNvSpPr>
          <p:nvPr/>
        </p:nvSpPr>
        <p:spPr bwMode="auto">
          <a:xfrm flipV="1">
            <a:off x="7707313" y="3575050"/>
            <a:ext cx="1587" cy="23717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12" name="Line 11">
            <a:extLst>
              <a:ext uri="{FF2B5EF4-FFF2-40B4-BE49-F238E27FC236}">
                <a16:creationId xmlns:a16="http://schemas.microsoft.com/office/drawing/2014/main" id="{1A34ECF6-3601-4AD4-AC98-9B11D6F2EEB7}"/>
              </a:ext>
            </a:extLst>
          </p:cNvPr>
          <p:cNvSpPr>
            <a:spLocks noChangeShapeType="1"/>
          </p:cNvSpPr>
          <p:nvPr/>
        </p:nvSpPr>
        <p:spPr bwMode="auto">
          <a:xfrm flipV="1">
            <a:off x="4697413" y="3575050"/>
            <a:ext cx="1587" cy="23717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13" name="Line 12">
            <a:extLst>
              <a:ext uri="{FF2B5EF4-FFF2-40B4-BE49-F238E27FC236}">
                <a16:creationId xmlns:a16="http://schemas.microsoft.com/office/drawing/2014/main" id="{47727AC3-1D35-4653-A94F-AE695CD34252}"/>
              </a:ext>
            </a:extLst>
          </p:cNvPr>
          <p:cNvSpPr>
            <a:spLocks noChangeShapeType="1"/>
          </p:cNvSpPr>
          <p:nvPr/>
        </p:nvSpPr>
        <p:spPr bwMode="auto">
          <a:xfrm>
            <a:off x="4697413" y="5946775"/>
            <a:ext cx="30099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14" name="Line 13">
            <a:extLst>
              <a:ext uri="{FF2B5EF4-FFF2-40B4-BE49-F238E27FC236}">
                <a16:creationId xmlns:a16="http://schemas.microsoft.com/office/drawing/2014/main" id="{8E04ADCD-1F9F-4737-997A-BA4EEDB91EC3}"/>
              </a:ext>
            </a:extLst>
          </p:cNvPr>
          <p:cNvSpPr>
            <a:spLocks noChangeShapeType="1"/>
          </p:cNvSpPr>
          <p:nvPr/>
        </p:nvSpPr>
        <p:spPr bwMode="auto">
          <a:xfrm flipV="1">
            <a:off x="4697413" y="3575050"/>
            <a:ext cx="1587" cy="23717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15" name="Line 14">
            <a:extLst>
              <a:ext uri="{FF2B5EF4-FFF2-40B4-BE49-F238E27FC236}">
                <a16:creationId xmlns:a16="http://schemas.microsoft.com/office/drawing/2014/main" id="{13552086-4AA0-48EA-AF00-4BB8737FFCD8}"/>
              </a:ext>
            </a:extLst>
          </p:cNvPr>
          <p:cNvSpPr>
            <a:spLocks noChangeShapeType="1"/>
          </p:cNvSpPr>
          <p:nvPr/>
        </p:nvSpPr>
        <p:spPr bwMode="auto">
          <a:xfrm flipV="1">
            <a:off x="4697413" y="5911850"/>
            <a:ext cx="1587" cy="349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16" name="Line 15">
            <a:extLst>
              <a:ext uri="{FF2B5EF4-FFF2-40B4-BE49-F238E27FC236}">
                <a16:creationId xmlns:a16="http://schemas.microsoft.com/office/drawing/2014/main" id="{84075D6B-B138-4AB1-8393-1B84AC3FDA3C}"/>
              </a:ext>
            </a:extLst>
          </p:cNvPr>
          <p:cNvSpPr>
            <a:spLocks noChangeShapeType="1"/>
          </p:cNvSpPr>
          <p:nvPr/>
        </p:nvSpPr>
        <p:spPr bwMode="auto">
          <a:xfrm>
            <a:off x="4697413" y="3575050"/>
            <a:ext cx="1587" cy="269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17" name="Rectangle 16">
            <a:extLst>
              <a:ext uri="{FF2B5EF4-FFF2-40B4-BE49-F238E27FC236}">
                <a16:creationId xmlns:a16="http://schemas.microsoft.com/office/drawing/2014/main" id="{CB042BD1-91D5-48CB-9235-E7029E2504AE}"/>
              </a:ext>
            </a:extLst>
          </p:cNvPr>
          <p:cNvSpPr>
            <a:spLocks noChangeArrowheads="1"/>
          </p:cNvSpPr>
          <p:nvPr/>
        </p:nvSpPr>
        <p:spPr bwMode="auto">
          <a:xfrm>
            <a:off x="4648200" y="5967413"/>
            <a:ext cx="166688" cy="138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700">
                <a:solidFill>
                  <a:srgbClr val="000000"/>
                </a:solidFill>
                <a:latin typeface="Helvetica" panose="020B0604020202020204" pitchFamily="34" charset="0"/>
              </a:rPr>
              <a:t>72</a:t>
            </a:r>
            <a:endParaRPr lang="en-US" altLang="en-US"/>
          </a:p>
        </p:txBody>
      </p:sp>
      <p:sp>
        <p:nvSpPr>
          <p:cNvPr id="21518" name="Line 17">
            <a:extLst>
              <a:ext uri="{FF2B5EF4-FFF2-40B4-BE49-F238E27FC236}">
                <a16:creationId xmlns:a16="http://schemas.microsoft.com/office/drawing/2014/main" id="{4AE63631-0FB7-4F9A-9CFE-B4D530A39C26}"/>
              </a:ext>
            </a:extLst>
          </p:cNvPr>
          <p:cNvSpPr>
            <a:spLocks noChangeShapeType="1"/>
          </p:cNvSpPr>
          <p:nvPr/>
        </p:nvSpPr>
        <p:spPr bwMode="auto">
          <a:xfrm flipV="1">
            <a:off x="5197475" y="5911850"/>
            <a:ext cx="1588" cy="349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19" name="Line 18">
            <a:extLst>
              <a:ext uri="{FF2B5EF4-FFF2-40B4-BE49-F238E27FC236}">
                <a16:creationId xmlns:a16="http://schemas.microsoft.com/office/drawing/2014/main" id="{97514454-59E8-449F-842D-E2906F83776A}"/>
              </a:ext>
            </a:extLst>
          </p:cNvPr>
          <p:cNvSpPr>
            <a:spLocks noChangeShapeType="1"/>
          </p:cNvSpPr>
          <p:nvPr/>
        </p:nvSpPr>
        <p:spPr bwMode="auto">
          <a:xfrm>
            <a:off x="5197475" y="3575050"/>
            <a:ext cx="1588" cy="269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20" name="Rectangle 19">
            <a:extLst>
              <a:ext uri="{FF2B5EF4-FFF2-40B4-BE49-F238E27FC236}">
                <a16:creationId xmlns:a16="http://schemas.microsoft.com/office/drawing/2014/main" id="{C5D5FB65-3F3F-444C-8BFE-0F0C58080CAA}"/>
              </a:ext>
            </a:extLst>
          </p:cNvPr>
          <p:cNvSpPr>
            <a:spLocks noChangeArrowheads="1"/>
          </p:cNvSpPr>
          <p:nvPr/>
        </p:nvSpPr>
        <p:spPr bwMode="auto">
          <a:xfrm>
            <a:off x="5148263" y="5967413"/>
            <a:ext cx="166687" cy="138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700">
                <a:solidFill>
                  <a:srgbClr val="000000"/>
                </a:solidFill>
                <a:latin typeface="Helvetica" panose="020B0604020202020204" pitchFamily="34" charset="0"/>
              </a:rPr>
              <a:t>74</a:t>
            </a:r>
            <a:endParaRPr lang="en-US" altLang="en-US"/>
          </a:p>
        </p:txBody>
      </p:sp>
      <p:sp>
        <p:nvSpPr>
          <p:cNvPr id="21521" name="Line 20">
            <a:extLst>
              <a:ext uri="{FF2B5EF4-FFF2-40B4-BE49-F238E27FC236}">
                <a16:creationId xmlns:a16="http://schemas.microsoft.com/office/drawing/2014/main" id="{5B33EE0D-5278-4F68-83B5-A608A9AE4750}"/>
              </a:ext>
            </a:extLst>
          </p:cNvPr>
          <p:cNvSpPr>
            <a:spLocks noChangeShapeType="1"/>
          </p:cNvSpPr>
          <p:nvPr/>
        </p:nvSpPr>
        <p:spPr bwMode="auto">
          <a:xfrm flipV="1">
            <a:off x="5695950" y="5911850"/>
            <a:ext cx="1588" cy="349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22" name="Line 21">
            <a:extLst>
              <a:ext uri="{FF2B5EF4-FFF2-40B4-BE49-F238E27FC236}">
                <a16:creationId xmlns:a16="http://schemas.microsoft.com/office/drawing/2014/main" id="{370AC20C-0428-42D6-B6B7-447E03F4B73E}"/>
              </a:ext>
            </a:extLst>
          </p:cNvPr>
          <p:cNvSpPr>
            <a:spLocks noChangeShapeType="1"/>
          </p:cNvSpPr>
          <p:nvPr/>
        </p:nvSpPr>
        <p:spPr bwMode="auto">
          <a:xfrm>
            <a:off x="5695950" y="3575050"/>
            <a:ext cx="1588" cy="269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23" name="Rectangle 22">
            <a:extLst>
              <a:ext uri="{FF2B5EF4-FFF2-40B4-BE49-F238E27FC236}">
                <a16:creationId xmlns:a16="http://schemas.microsoft.com/office/drawing/2014/main" id="{B8305E87-12B0-4EB7-B737-01892FC0A246}"/>
              </a:ext>
            </a:extLst>
          </p:cNvPr>
          <p:cNvSpPr>
            <a:spLocks noChangeArrowheads="1"/>
          </p:cNvSpPr>
          <p:nvPr/>
        </p:nvSpPr>
        <p:spPr bwMode="auto">
          <a:xfrm>
            <a:off x="5648325" y="5967413"/>
            <a:ext cx="166688" cy="138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700">
                <a:solidFill>
                  <a:srgbClr val="000000"/>
                </a:solidFill>
                <a:latin typeface="Helvetica" panose="020B0604020202020204" pitchFamily="34" charset="0"/>
              </a:rPr>
              <a:t>76</a:t>
            </a:r>
            <a:endParaRPr lang="en-US" altLang="en-US"/>
          </a:p>
        </p:txBody>
      </p:sp>
      <p:sp>
        <p:nvSpPr>
          <p:cNvPr id="21524" name="Line 23">
            <a:extLst>
              <a:ext uri="{FF2B5EF4-FFF2-40B4-BE49-F238E27FC236}">
                <a16:creationId xmlns:a16="http://schemas.microsoft.com/office/drawing/2014/main" id="{971F1B8D-4AFE-44C1-916D-C459475BAF18}"/>
              </a:ext>
            </a:extLst>
          </p:cNvPr>
          <p:cNvSpPr>
            <a:spLocks noChangeShapeType="1"/>
          </p:cNvSpPr>
          <p:nvPr/>
        </p:nvSpPr>
        <p:spPr bwMode="auto">
          <a:xfrm flipV="1">
            <a:off x="6202363" y="5911850"/>
            <a:ext cx="1587" cy="349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25" name="Line 24">
            <a:extLst>
              <a:ext uri="{FF2B5EF4-FFF2-40B4-BE49-F238E27FC236}">
                <a16:creationId xmlns:a16="http://schemas.microsoft.com/office/drawing/2014/main" id="{184D53C3-430B-4B5B-93A4-5A695BCEB6C8}"/>
              </a:ext>
            </a:extLst>
          </p:cNvPr>
          <p:cNvSpPr>
            <a:spLocks noChangeShapeType="1"/>
          </p:cNvSpPr>
          <p:nvPr/>
        </p:nvSpPr>
        <p:spPr bwMode="auto">
          <a:xfrm>
            <a:off x="6202363" y="3575050"/>
            <a:ext cx="1587" cy="269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26" name="Rectangle 25">
            <a:extLst>
              <a:ext uri="{FF2B5EF4-FFF2-40B4-BE49-F238E27FC236}">
                <a16:creationId xmlns:a16="http://schemas.microsoft.com/office/drawing/2014/main" id="{89F07D3C-54B9-411F-B584-B4C39B936F16}"/>
              </a:ext>
            </a:extLst>
          </p:cNvPr>
          <p:cNvSpPr>
            <a:spLocks noChangeArrowheads="1"/>
          </p:cNvSpPr>
          <p:nvPr/>
        </p:nvSpPr>
        <p:spPr bwMode="auto">
          <a:xfrm>
            <a:off x="6154738" y="5967413"/>
            <a:ext cx="166687" cy="138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700">
                <a:solidFill>
                  <a:srgbClr val="000000"/>
                </a:solidFill>
                <a:latin typeface="Helvetica" panose="020B0604020202020204" pitchFamily="34" charset="0"/>
              </a:rPr>
              <a:t>78</a:t>
            </a:r>
            <a:endParaRPr lang="en-US" altLang="en-US"/>
          </a:p>
        </p:txBody>
      </p:sp>
      <p:sp>
        <p:nvSpPr>
          <p:cNvPr id="21527" name="Line 26">
            <a:extLst>
              <a:ext uri="{FF2B5EF4-FFF2-40B4-BE49-F238E27FC236}">
                <a16:creationId xmlns:a16="http://schemas.microsoft.com/office/drawing/2014/main" id="{668D45A4-F13D-4D59-9E09-6E3019C19FC4}"/>
              </a:ext>
            </a:extLst>
          </p:cNvPr>
          <p:cNvSpPr>
            <a:spLocks noChangeShapeType="1"/>
          </p:cNvSpPr>
          <p:nvPr/>
        </p:nvSpPr>
        <p:spPr bwMode="auto">
          <a:xfrm flipV="1">
            <a:off x="6702425" y="5911850"/>
            <a:ext cx="1588" cy="349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28" name="Line 27">
            <a:extLst>
              <a:ext uri="{FF2B5EF4-FFF2-40B4-BE49-F238E27FC236}">
                <a16:creationId xmlns:a16="http://schemas.microsoft.com/office/drawing/2014/main" id="{D91B6BF3-51E2-4576-B578-4402D0A2DE9B}"/>
              </a:ext>
            </a:extLst>
          </p:cNvPr>
          <p:cNvSpPr>
            <a:spLocks noChangeShapeType="1"/>
          </p:cNvSpPr>
          <p:nvPr/>
        </p:nvSpPr>
        <p:spPr bwMode="auto">
          <a:xfrm>
            <a:off x="6702425" y="3575050"/>
            <a:ext cx="1588" cy="269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29" name="Rectangle 28">
            <a:extLst>
              <a:ext uri="{FF2B5EF4-FFF2-40B4-BE49-F238E27FC236}">
                <a16:creationId xmlns:a16="http://schemas.microsoft.com/office/drawing/2014/main" id="{9C099457-F866-4EC4-8B12-665EDDC37FC7}"/>
              </a:ext>
            </a:extLst>
          </p:cNvPr>
          <p:cNvSpPr>
            <a:spLocks noChangeArrowheads="1"/>
          </p:cNvSpPr>
          <p:nvPr/>
        </p:nvSpPr>
        <p:spPr bwMode="auto">
          <a:xfrm>
            <a:off x="6653213" y="5967413"/>
            <a:ext cx="166687" cy="138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700">
                <a:solidFill>
                  <a:srgbClr val="000000"/>
                </a:solidFill>
                <a:latin typeface="Helvetica" panose="020B0604020202020204" pitchFamily="34" charset="0"/>
              </a:rPr>
              <a:t>80</a:t>
            </a:r>
            <a:endParaRPr lang="en-US" altLang="en-US"/>
          </a:p>
        </p:txBody>
      </p:sp>
      <p:sp>
        <p:nvSpPr>
          <p:cNvPr id="21530" name="Line 29">
            <a:extLst>
              <a:ext uri="{FF2B5EF4-FFF2-40B4-BE49-F238E27FC236}">
                <a16:creationId xmlns:a16="http://schemas.microsoft.com/office/drawing/2014/main" id="{B7E52ED2-28B4-48D4-A6B3-C8671E0D5453}"/>
              </a:ext>
            </a:extLst>
          </p:cNvPr>
          <p:cNvSpPr>
            <a:spLocks noChangeShapeType="1"/>
          </p:cNvSpPr>
          <p:nvPr/>
        </p:nvSpPr>
        <p:spPr bwMode="auto">
          <a:xfrm flipV="1">
            <a:off x="7200900" y="5911850"/>
            <a:ext cx="1588" cy="349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31" name="Line 30">
            <a:extLst>
              <a:ext uri="{FF2B5EF4-FFF2-40B4-BE49-F238E27FC236}">
                <a16:creationId xmlns:a16="http://schemas.microsoft.com/office/drawing/2014/main" id="{2DA7290C-08FD-42BE-B468-9FA4D9962D89}"/>
              </a:ext>
            </a:extLst>
          </p:cNvPr>
          <p:cNvSpPr>
            <a:spLocks noChangeShapeType="1"/>
          </p:cNvSpPr>
          <p:nvPr/>
        </p:nvSpPr>
        <p:spPr bwMode="auto">
          <a:xfrm>
            <a:off x="7200900" y="3575050"/>
            <a:ext cx="1588" cy="269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32" name="Rectangle 31">
            <a:extLst>
              <a:ext uri="{FF2B5EF4-FFF2-40B4-BE49-F238E27FC236}">
                <a16:creationId xmlns:a16="http://schemas.microsoft.com/office/drawing/2014/main" id="{3165589E-C7A0-4471-9FF2-D7685BCAB732}"/>
              </a:ext>
            </a:extLst>
          </p:cNvPr>
          <p:cNvSpPr>
            <a:spLocks noChangeArrowheads="1"/>
          </p:cNvSpPr>
          <p:nvPr/>
        </p:nvSpPr>
        <p:spPr bwMode="auto">
          <a:xfrm>
            <a:off x="7153275" y="5967413"/>
            <a:ext cx="166688" cy="138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700">
                <a:solidFill>
                  <a:srgbClr val="000000"/>
                </a:solidFill>
                <a:latin typeface="Helvetica" panose="020B0604020202020204" pitchFamily="34" charset="0"/>
              </a:rPr>
              <a:t>82</a:t>
            </a:r>
            <a:endParaRPr lang="en-US" altLang="en-US"/>
          </a:p>
        </p:txBody>
      </p:sp>
      <p:sp>
        <p:nvSpPr>
          <p:cNvPr id="21533" name="Line 32">
            <a:extLst>
              <a:ext uri="{FF2B5EF4-FFF2-40B4-BE49-F238E27FC236}">
                <a16:creationId xmlns:a16="http://schemas.microsoft.com/office/drawing/2014/main" id="{C9B994DD-52F6-4ED6-A46F-1A79FA90828B}"/>
              </a:ext>
            </a:extLst>
          </p:cNvPr>
          <p:cNvSpPr>
            <a:spLocks noChangeShapeType="1"/>
          </p:cNvSpPr>
          <p:nvPr/>
        </p:nvSpPr>
        <p:spPr bwMode="auto">
          <a:xfrm flipV="1">
            <a:off x="7707313" y="5911850"/>
            <a:ext cx="1587" cy="349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34" name="Line 33">
            <a:extLst>
              <a:ext uri="{FF2B5EF4-FFF2-40B4-BE49-F238E27FC236}">
                <a16:creationId xmlns:a16="http://schemas.microsoft.com/office/drawing/2014/main" id="{AB69C9E3-74DF-43D1-8A74-A1446D54F537}"/>
              </a:ext>
            </a:extLst>
          </p:cNvPr>
          <p:cNvSpPr>
            <a:spLocks noChangeShapeType="1"/>
          </p:cNvSpPr>
          <p:nvPr/>
        </p:nvSpPr>
        <p:spPr bwMode="auto">
          <a:xfrm>
            <a:off x="7707313" y="3575050"/>
            <a:ext cx="1587" cy="269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35" name="Rectangle 34">
            <a:extLst>
              <a:ext uri="{FF2B5EF4-FFF2-40B4-BE49-F238E27FC236}">
                <a16:creationId xmlns:a16="http://schemas.microsoft.com/office/drawing/2014/main" id="{855B3675-5332-4807-AB5B-122ACEC4227C}"/>
              </a:ext>
            </a:extLst>
          </p:cNvPr>
          <p:cNvSpPr>
            <a:spLocks noChangeArrowheads="1"/>
          </p:cNvSpPr>
          <p:nvPr/>
        </p:nvSpPr>
        <p:spPr bwMode="auto">
          <a:xfrm>
            <a:off x="7659688" y="5967413"/>
            <a:ext cx="166687" cy="138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700">
                <a:solidFill>
                  <a:srgbClr val="000000"/>
                </a:solidFill>
                <a:latin typeface="Helvetica" panose="020B0604020202020204" pitchFamily="34" charset="0"/>
              </a:rPr>
              <a:t>84</a:t>
            </a:r>
            <a:endParaRPr lang="en-US" altLang="en-US"/>
          </a:p>
        </p:txBody>
      </p:sp>
      <p:sp>
        <p:nvSpPr>
          <p:cNvPr id="21536" name="Line 35">
            <a:extLst>
              <a:ext uri="{FF2B5EF4-FFF2-40B4-BE49-F238E27FC236}">
                <a16:creationId xmlns:a16="http://schemas.microsoft.com/office/drawing/2014/main" id="{827718FF-8558-42E6-BDBC-944278A91F74}"/>
              </a:ext>
            </a:extLst>
          </p:cNvPr>
          <p:cNvSpPr>
            <a:spLocks noChangeShapeType="1"/>
          </p:cNvSpPr>
          <p:nvPr/>
        </p:nvSpPr>
        <p:spPr bwMode="auto">
          <a:xfrm>
            <a:off x="4697413" y="5946775"/>
            <a:ext cx="26987"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37" name="Line 36">
            <a:extLst>
              <a:ext uri="{FF2B5EF4-FFF2-40B4-BE49-F238E27FC236}">
                <a16:creationId xmlns:a16="http://schemas.microsoft.com/office/drawing/2014/main" id="{1BD2BE12-916F-4FA3-BA6E-80FA4AD41BF3}"/>
              </a:ext>
            </a:extLst>
          </p:cNvPr>
          <p:cNvSpPr>
            <a:spLocks noChangeShapeType="1"/>
          </p:cNvSpPr>
          <p:nvPr/>
        </p:nvSpPr>
        <p:spPr bwMode="auto">
          <a:xfrm flipH="1">
            <a:off x="7673975" y="5946775"/>
            <a:ext cx="3333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38" name="Rectangle 37">
            <a:extLst>
              <a:ext uri="{FF2B5EF4-FFF2-40B4-BE49-F238E27FC236}">
                <a16:creationId xmlns:a16="http://schemas.microsoft.com/office/drawing/2014/main" id="{BF9B97EE-2221-4FBE-BFC1-F9501E7DBB51}"/>
              </a:ext>
            </a:extLst>
          </p:cNvPr>
          <p:cNvSpPr>
            <a:spLocks noChangeArrowheads="1"/>
          </p:cNvSpPr>
          <p:nvPr/>
        </p:nvSpPr>
        <p:spPr bwMode="auto">
          <a:xfrm>
            <a:off x="4468813" y="5891213"/>
            <a:ext cx="292100" cy="138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700">
                <a:solidFill>
                  <a:srgbClr val="000000"/>
                </a:solidFill>
                <a:latin typeface="Helvetica" panose="020B0604020202020204" pitchFamily="34" charset="0"/>
              </a:rPr>
              <a:t>-0.02</a:t>
            </a:r>
            <a:endParaRPr lang="en-US" altLang="en-US"/>
          </a:p>
        </p:txBody>
      </p:sp>
      <p:sp>
        <p:nvSpPr>
          <p:cNvPr id="21539" name="Line 38">
            <a:extLst>
              <a:ext uri="{FF2B5EF4-FFF2-40B4-BE49-F238E27FC236}">
                <a16:creationId xmlns:a16="http://schemas.microsoft.com/office/drawing/2014/main" id="{5612808E-0C71-4C2D-B6AB-B335CAE5079A}"/>
              </a:ext>
            </a:extLst>
          </p:cNvPr>
          <p:cNvSpPr>
            <a:spLocks noChangeShapeType="1"/>
          </p:cNvSpPr>
          <p:nvPr/>
        </p:nvSpPr>
        <p:spPr bwMode="auto">
          <a:xfrm>
            <a:off x="4697413" y="5648325"/>
            <a:ext cx="26987"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40" name="Line 39">
            <a:extLst>
              <a:ext uri="{FF2B5EF4-FFF2-40B4-BE49-F238E27FC236}">
                <a16:creationId xmlns:a16="http://schemas.microsoft.com/office/drawing/2014/main" id="{E6963AB2-84E1-401A-8659-D7AA4C58A1B8}"/>
              </a:ext>
            </a:extLst>
          </p:cNvPr>
          <p:cNvSpPr>
            <a:spLocks noChangeShapeType="1"/>
          </p:cNvSpPr>
          <p:nvPr/>
        </p:nvSpPr>
        <p:spPr bwMode="auto">
          <a:xfrm flipH="1">
            <a:off x="7673975" y="5648325"/>
            <a:ext cx="3333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41" name="Rectangle 40">
            <a:extLst>
              <a:ext uri="{FF2B5EF4-FFF2-40B4-BE49-F238E27FC236}">
                <a16:creationId xmlns:a16="http://schemas.microsoft.com/office/drawing/2014/main" id="{D8B61D05-58E7-4D57-AC19-F4EE6D60FD4D}"/>
              </a:ext>
            </a:extLst>
          </p:cNvPr>
          <p:cNvSpPr>
            <a:spLocks noChangeArrowheads="1"/>
          </p:cNvSpPr>
          <p:nvPr/>
        </p:nvSpPr>
        <p:spPr bwMode="auto">
          <a:xfrm>
            <a:off x="4419600" y="5592763"/>
            <a:ext cx="346075" cy="138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700">
                <a:solidFill>
                  <a:srgbClr val="000000"/>
                </a:solidFill>
                <a:latin typeface="Helvetica" panose="020B0604020202020204" pitchFamily="34" charset="0"/>
              </a:rPr>
              <a:t>-0.015</a:t>
            </a:r>
            <a:endParaRPr lang="en-US" altLang="en-US"/>
          </a:p>
        </p:txBody>
      </p:sp>
      <p:sp>
        <p:nvSpPr>
          <p:cNvPr id="21542" name="Line 41">
            <a:extLst>
              <a:ext uri="{FF2B5EF4-FFF2-40B4-BE49-F238E27FC236}">
                <a16:creationId xmlns:a16="http://schemas.microsoft.com/office/drawing/2014/main" id="{E8C7D0E6-E34F-4310-94D2-CA4BA56E584B}"/>
              </a:ext>
            </a:extLst>
          </p:cNvPr>
          <p:cNvSpPr>
            <a:spLocks noChangeShapeType="1"/>
          </p:cNvSpPr>
          <p:nvPr/>
        </p:nvSpPr>
        <p:spPr bwMode="auto">
          <a:xfrm>
            <a:off x="4697413" y="5349875"/>
            <a:ext cx="26987"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43" name="Line 42">
            <a:extLst>
              <a:ext uri="{FF2B5EF4-FFF2-40B4-BE49-F238E27FC236}">
                <a16:creationId xmlns:a16="http://schemas.microsoft.com/office/drawing/2014/main" id="{54FA07F0-DA38-4A1A-A8F4-023CC1503A3C}"/>
              </a:ext>
            </a:extLst>
          </p:cNvPr>
          <p:cNvSpPr>
            <a:spLocks noChangeShapeType="1"/>
          </p:cNvSpPr>
          <p:nvPr/>
        </p:nvSpPr>
        <p:spPr bwMode="auto">
          <a:xfrm flipH="1">
            <a:off x="7673975" y="5349875"/>
            <a:ext cx="3333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44" name="Rectangle 43">
            <a:extLst>
              <a:ext uri="{FF2B5EF4-FFF2-40B4-BE49-F238E27FC236}">
                <a16:creationId xmlns:a16="http://schemas.microsoft.com/office/drawing/2014/main" id="{7A962D3B-2330-4EFC-8331-768997950FB2}"/>
              </a:ext>
            </a:extLst>
          </p:cNvPr>
          <p:cNvSpPr>
            <a:spLocks noChangeArrowheads="1"/>
          </p:cNvSpPr>
          <p:nvPr/>
        </p:nvSpPr>
        <p:spPr bwMode="auto">
          <a:xfrm>
            <a:off x="4468813" y="5294313"/>
            <a:ext cx="292100" cy="138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700">
                <a:solidFill>
                  <a:srgbClr val="000000"/>
                </a:solidFill>
                <a:latin typeface="Helvetica" panose="020B0604020202020204" pitchFamily="34" charset="0"/>
              </a:rPr>
              <a:t>-0.01</a:t>
            </a:r>
            <a:endParaRPr lang="en-US" altLang="en-US"/>
          </a:p>
        </p:txBody>
      </p:sp>
      <p:sp>
        <p:nvSpPr>
          <p:cNvPr id="21545" name="Line 44">
            <a:extLst>
              <a:ext uri="{FF2B5EF4-FFF2-40B4-BE49-F238E27FC236}">
                <a16:creationId xmlns:a16="http://schemas.microsoft.com/office/drawing/2014/main" id="{269F9BC4-1E72-4221-8759-4A83A8E6C9BF}"/>
              </a:ext>
            </a:extLst>
          </p:cNvPr>
          <p:cNvSpPr>
            <a:spLocks noChangeShapeType="1"/>
          </p:cNvSpPr>
          <p:nvPr/>
        </p:nvSpPr>
        <p:spPr bwMode="auto">
          <a:xfrm>
            <a:off x="4697413" y="5051425"/>
            <a:ext cx="26987"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46" name="Line 45">
            <a:extLst>
              <a:ext uri="{FF2B5EF4-FFF2-40B4-BE49-F238E27FC236}">
                <a16:creationId xmlns:a16="http://schemas.microsoft.com/office/drawing/2014/main" id="{D5DBF0BD-9BE6-4B63-A222-66E45B4F97E4}"/>
              </a:ext>
            </a:extLst>
          </p:cNvPr>
          <p:cNvSpPr>
            <a:spLocks noChangeShapeType="1"/>
          </p:cNvSpPr>
          <p:nvPr/>
        </p:nvSpPr>
        <p:spPr bwMode="auto">
          <a:xfrm flipH="1">
            <a:off x="7673975" y="5051425"/>
            <a:ext cx="3333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47" name="Rectangle 46">
            <a:extLst>
              <a:ext uri="{FF2B5EF4-FFF2-40B4-BE49-F238E27FC236}">
                <a16:creationId xmlns:a16="http://schemas.microsoft.com/office/drawing/2014/main" id="{F01BB10C-4594-4DA5-9BCD-B9D2DE0DC54D}"/>
              </a:ext>
            </a:extLst>
          </p:cNvPr>
          <p:cNvSpPr>
            <a:spLocks noChangeArrowheads="1"/>
          </p:cNvSpPr>
          <p:nvPr/>
        </p:nvSpPr>
        <p:spPr bwMode="auto">
          <a:xfrm>
            <a:off x="4419600" y="4995863"/>
            <a:ext cx="346075" cy="138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700">
                <a:solidFill>
                  <a:srgbClr val="000000"/>
                </a:solidFill>
                <a:latin typeface="Helvetica" panose="020B0604020202020204" pitchFamily="34" charset="0"/>
              </a:rPr>
              <a:t>-0.005</a:t>
            </a:r>
            <a:endParaRPr lang="en-US" altLang="en-US"/>
          </a:p>
        </p:txBody>
      </p:sp>
      <p:sp>
        <p:nvSpPr>
          <p:cNvPr id="21548" name="Line 47">
            <a:extLst>
              <a:ext uri="{FF2B5EF4-FFF2-40B4-BE49-F238E27FC236}">
                <a16:creationId xmlns:a16="http://schemas.microsoft.com/office/drawing/2014/main" id="{0CEC1BBD-AAE5-47B5-AA93-68D6EEA1D44C}"/>
              </a:ext>
            </a:extLst>
          </p:cNvPr>
          <p:cNvSpPr>
            <a:spLocks noChangeShapeType="1"/>
          </p:cNvSpPr>
          <p:nvPr/>
        </p:nvSpPr>
        <p:spPr bwMode="auto">
          <a:xfrm>
            <a:off x="4697413" y="4760913"/>
            <a:ext cx="26987"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49" name="Line 48">
            <a:extLst>
              <a:ext uri="{FF2B5EF4-FFF2-40B4-BE49-F238E27FC236}">
                <a16:creationId xmlns:a16="http://schemas.microsoft.com/office/drawing/2014/main" id="{49ECD174-A18B-4B81-BE96-6C19B18479DB}"/>
              </a:ext>
            </a:extLst>
          </p:cNvPr>
          <p:cNvSpPr>
            <a:spLocks noChangeShapeType="1"/>
          </p:cNvSpPr>
          <p:nvPr/>
        </p:nvSpPr>
        <p:spPr bwMode="auto">
          <a:xfrm flipH="1">
            <a:off x="7673975" y="4760913"/>
            <a:ext cx="33338"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50" name="Rectangle 49">
            <a:extLst>
              <a:ext uri="{FF2B5EF4-FFF2-40B4-BE49-F238E27FC236}">
                <a16:creationId xmlns:a16="http://schemas.microsoft.com/office/drawing/2014/main" id="{9B316E0D-776A-4427-9A28-07167D8E344F}"/>
              </a:ext>
            </a:extLst>
          </p:cNvPr>
          <p:cNvSpPr>
            <a:spLocks noChangeArrowheads="1"/>
          </p:cNvSpPr>
          <p:nvPr/>
        </p:nvSpPr>
        <p:spPr bwMode="auto">
          <a:xfrm>
            <a:off x="4621213" y="4705350"/>
            <a:ext cx="104775" cy="13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700">
                <a:solidFill>
                  <a:srgbClr val="000000"/>
                </a:solidFill>
                <a:latin typeface="Helvetica" panose="020B0604020202020204" pitchFamily="34" charset="0"/>
              </a:rPr>
              <a:t>0</a:t>
            </a:r>
            <a:endParaRPr lang="en-US" altLang="en-US"/>
          </a:p>
        </p:txBody>
      </p:sp>
      <p:sp>
        <p:nvSpPr>
          <p:cNvPr id="21551" name="Line 50">
            <a:extLst>
              <a:ext uri="{FF2B5EF4-FFF2-40B4-BE49-F238E27FC236}">
                <a16:creationId xmlns:a16="http://schemas.microsoft.com/office/drawing/2014/main" id="{D4FD494E-AD83-4F14-A29E-AE35FD031D89}"/>
              </a:ext>
            </a:extLst>
          </p:cNvPr>
          <p:cNvSpPr>
            <a:spLocks noChangeShapeType="1"/>
          </p:cNvSpPr>
          <p:nvPr/>
        </p:nvSpPr>
        <p:spPr bwMode="auto">
          <a:xfrm>
            <a:off x="4697413" y="4462463"/>
            <a:ext cx="26987"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52" name="Line 51">
            <a:extLst>
              <a:ext uri="{FF2B5EF4-FFF2-40B4-BE49-F238E27FC236}">
                <a16:creationId xmlns:a16="http://schemas.microsoft.com/office/drawing/2014/main" id="{B8013702-6973-4265-BA5D-434F0EFDF940}"/>
              </a:ext>
            </a:extLst>
          </p:cNvPr>
          <p:cNvSpPr>
            <a:spLocks noChangeShapeType="1"/>
          </p:cNvSpPr>
          <p:nvPr/>
        </p:nvSpPr>
        <p:spPr bwMode="auto">
          <a:xfrm flipH="1">
            <a:off x="7673975" y="4462463"/>
            <a:ext cx="33338"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53" name="Rectangle 52">
            <a:extLst>
              <a:ext uri="{FF2B5EF4-FFF2-40B4-BE49-F238E27FC236}">
                <a16:creationId xmlns:a16="http://schemas.microsoft.com/office/drawing/2014/main" id="{3603905C-6314-482C-9115-9158A149320E}"/>
              </a:ext>
            </a:extLst>
          </p:cNvPr>
          <p:cNvSpPr>
            <a:spLocks noChangeArrowheads="1"/>
          </p:cNvSpPr>
          <p:nvPr/>
        </p:nvSpPr>
        <p:spPr bwMode="auto">
          <a:xfrm>
            <a:off x="4448175" y="4406900"/>
            <a:ext cx="312738" cy="13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700">
                <a:solidFill>
                  <a:srgbClr val="000000"/>
                </a:solidFill>
                <a:latin typeface="Helvetica" panose="020B0604020202020204" pitchFamily="34" charset="0"/>
              </a:rPr>
              <a:t>0.005</a:t>
            </a:r>
            <a:endParaRPr lang="en-US" altLang="en-US"/>
          </a:p>
        </p:txBody>
      </p:sp>
      <p:sp>
        <p:nvSpPr>
          <p:cNvPr id="21554" name="Line 53">
            <a:extLst>
              <a:ext uri="{FF2B5EF4-FFF2-40B4-BE49-F238E27FC236}">
                <a16:creationId xmlns:a16="http://schemas.microsoft.com/office/drawing/2014/main" id="{4BC68A6C-C51C-4C35-8F52-97BEEAB59B82}"/>
              </a:ext>
            </a:extLst>
          </p:cNvPr>
          <p:cNvSpPr>
            <a:spLocks noChangeShapeType="1"/>
          </p:cNvSpPr>
          <p:nvPr/>
        </p:nvSpPr>
        <p:spPr bwMode="auto">
          <a:xfrm>
            <a:off x="4697413" y="4164013"/>
            <a:ext cx="26987"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55" name="Line 54">
            <a:extLst>
              <a:ext uri="{FF2B5EF4-FFF2-40B4-BE49-F238E27FC236}">
                <a16:creationId xmlns:a16="http://schemas.microsoft.com/office/drawing/2014/main" id="{0B8A59F4-6300-40CA-A297-A655AA02691A}"/>
              </a:ext>
            </a:extLst>
          </p:cNvPr>
          <p:cNvSpPr>
            <a:spLocks noChangeShapeType="1"/>
          </p:cNvSpPr>
          <p:nvPr/>
        </p:nvSpPr>
        <p:spPr bwMode="auto">
          <a:xfrm flipH="1">
            <a:off x="7673975" y="4164013"/>
            <a:ext cx="33338"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56" name="Rectangle 55">
            <a:extLst>
              <a:ext uri="{FF2B5EF4-FFF2-40B4-BE49-F238E27FC236}">
                <a16:creationId xmlns:a16="http://schemas.microsoft.com/office/drawing/2014/main" id="{D0F4F1FD-9249-486C-B180-73C4F2016208}"/>
              </a:ext>
            </a:extLst>
          </p:cNvPr>
          <p:cNvSpPr>
            <a:spLocks noChangeArrowheads="1"/>
          </p:cNvSpPr>
          <p:nvPr/>
        </p:nvSpPr>
        <p:spPr bwMode="auto">
          <a:xfrm>
            <a:off x="4495800" y="4108450"/>
            <a:ext cx="257175" cy="13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700">
                <a:solidFill>
                  <a:srgbClr val="000000"/>
                </a:solidFill>
                <a:latin typeface="Helvetica" panose="020B0604020202020204" pitchFamily="34" charset="0"/>
              </a:rPr>
              <a:t>0.01</a:t>
            </a:r>
            <a:endParaRPr lang="en-US" altLang="en-US"/>
          </a:p>
        </p:txBody>
      </p:sp>
      <p:sp>
        <p:nvSpPr>
          <p:cNvPr id="21557" name="Line 56">
            <a:extLst>
              <a:ext uri="{FF2B5EF4-FFF2-40B4-BE49-F238E27FC236}">
                <a16:creationId xmlns:a16="http://schemas.microsoft.com/office/drawing/2014/main" id="{07E59D95-7F3E-4D8A-B567-3810B7D0A585}"/>
              </a:ext>
            </a:extLst>
          </p:cNvPr>
          <p:cNvSpPr>
            <a:spLocks noChangeShapeType="1"/>
          </p:cNvSpPr>
          <p:nvPr/>
        </p:nvSpPr>
        <p:spPr bwMode="auto">
          <a:xfrm>
            <a:off x="4697413" y="3865563"/>
            <a:ext cx="26987"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58" name="Line 57">
            <a:extLst>
              <a:ext uri="{FF2B5EF4-FFF2-40B4-BE49-F238E27FC236}">
                <a16:creationId xmlns:a16="http://schemas.microsoft.com/office/drawing/2014/main" id="{0AE7640B-5D8A-4C92-8D82-D111FFEB2F81}"/>
              </a:ext>
            </a:extLst>
          </p:cNvPr>
          <p:cNvSpPr>
            <a:spLocks noChangeShapeType="1"/>
          </p:cNvSpPr>
          <p:nvPr/>
        </p:nvSpPr>
        <p:spPr bwMode="auto">
          <a:xfrm flipH="1">
            <a:off x="7673975" y="3865563"/>
            <a:ext cx="33338"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59" name="Rectangle 58">
            <a:extLst>
              <a:ext uri="{FF2B5EF4-FFF2-40B4-BE49-F238E27FC236}">
                <a16:creationId xmlns:a16="http://schemas.microsoft.com/office/drawing/2014/main" id="{9677F84D-6A67-4BDE-AFF4-D5C5295BCBDE}"/>
              </a:ext>
            </a:extLst>
          </p:cNvPr>
          <p:cNvSpPr>
            <a:spLocks noChangeArrowheads="1"/>
          </p:cNvSpPr>
          <p:nvPr/>
        </p:nvSpPr>
        <p:spPr bwMode="auto">
          <a:xfrm>
            <a:off x="4448175" y="3810000"/>
            <a:ext cx="312738" cy="13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700">
                <a:solidFill>
                  <a:srgbClr val="000000"/>
                </a:solidFill>
                <a:latin typeface="Helvetica" panose="020B0604020202020204" pitchFamily="34" charset="0"/>
              </a:rPr>
              <a:t>0.015</a:t>
            </a:r>
            <a:endParaRPr lang="en-US" altLang="en-US"/>
          </a:p>
        </p:txBody>
      </p:sp>
      <p:sp>
        <p:nvSpPr>
          <p:cNvPr id="21560" name="Line 59">
            <a:extLst>
              <a:ext uri="{FF2B5EF4-FFF2-40B4-BE49-F238E27FC236}">
                <a16:creationId xmlns:a16="http://schemas.microsoft.com/office/drawing/2014/main" id="{7525F352-2A6F-4BE6-909B-B1F0315968AB}"/>
              </a:ext>
            </a:extLst>
          </p:cNvPr>
          <p:cNvSpPr>
            <a:spLocks noChangeShapeType="1"/>
          </p:cNvSpPr>
          <p:nvPr/>
        </p:nvSpPr>
        <p:spPr bwMode="auto">
          <a:xfrm>
            <a:off x="4697413" y="3575050"/>
            <a:ext cx="26987"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61" name="Line 60">
            <a:extLst>
              <a:ext uri="{FF2B5EF4-FFF2-40B4-BE49-F238E27FC236}">
                <a16:creationId xmlns:a16="http://schemas.microsoft.com/office/drawing/2014/main" id="{48F66FFB-827F-4351-A4CD-0A493235ED1D}"/>
              </a:ext>
            </a:extLst>
          </p:cNvPr>
          <p:cNvSpPr>
            <a:spLocks noChangeShapeType="1"/>
          </p:cNvSpPr>
          <p:nvPr/>
        </p:nvSpPr>
        <p:spPr bwMode="auto">
          <a:xfrm flipH="1">
            <a:off x="7673975" y="3575050"/>
            <a:ext cx="3333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62" name="Rectangle 61">
            <a:extLst>
              <a:ext uri="{FF2B5EF4-FFF2-40B4-BE49-F238E27FC236}">
                <a16:creationId xmlns:a16="http://schemas.microsoft.com/office/drawing/2014/main" id="{F6B03068-83AE-430B-BE32-231293859AF3}"/>
              </a:ext>
            </a:extLst>
          </p:cNvPr>
          <p:cNvSpPr>
            <a:spLocks noChangeArrowheads="1"/>
          </p:cNvSpPr>
          <p:nvPr/>
        </p:nvSpPr>
        <p:spPr bwMode="auto">
          <a:xfrm>
            <a:off x="4495800" y="3519488"/>
            <a:ext cx="257175" cy="138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700">
                <a:solidFill>
                  <a:srgbClr val="000000"/>
                </a:solidFill>
                <a:latin typeface="Helvetica" panose="020B0604020202020204" pitchFamily="34" charset="0"/>
              </a:rPr>
              <a:t>0.02</a:t>
            </a:r>
            <a:endParaRPr lang="en-US" altLang="en-US"/>
          </a:p>
        </p:txBody>
      </p:sp>
      <p:sp>
        <p:nvSpPr>
          <p:cNvPr id="21563" name="Line 63">
            <a:extLst>
              <a:ext uri="{FF2B5EF4-FFF2-40B4-BE49-F238E27FC236}">
                <a16:creationId xmlns:a16="http://schemas.microsoft.com/office/drawing/2014/main" id="{6FAD0B55-5570-449F-B88D-6DD8AC2633DD}"/>
              </a:ext>
            </a:extLst>
          </p:cNvPr>
          <p:cNvSpPr>
            <a:spLocks noChangeShapeType="1"/>
          </p:cNvSpPr>
          <p:nvPr/>
        </p:nvSpPr>
        <p:spPr bwMode="auto">
          <a:xfrm>
            <a:off x="4697413" y="5946775"/>
            <a:ext cx="30099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64" name="Line 64">
            <a:extLst>
              <a:ext uri="{FF2B5EF4-FFF2-40B4-BE49-F238E27FC236}">
                <a16:creationId xmlns:a16="http://schemas.microsoft.com/office/drawing/2014/main" id="{0F4637AC-8643-4F96-A79C-30892FB88AAC}"/>
              </a:ext>
            </a:extLst>
          </p:cNvPr>
          <p:cNvSpPr>
            <a:spLocks noChangeShapeType="1"/>
          </p:cNvSpPr>
          <p:nvPr/>
        </p:nvSpPr>
        <p:spPr bwMode="auto">
          <a:xfrm flipV="1">
            <a:off x="7707313" y="3575050"/>
            <a:ext cx="1587" cy="23717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65" name="Line 65">
            <a:extLst>
              <a:ext uri="{FF2B5EF4-FFF2-40B4-BE49-F238E27FC236}">
                <a16:creationId xmlns:a16="http://schemas.microsoft.com/office/drawing/2014/main" id="{226190A6-DF90-4B55-B012-A485F1ACD8E6}"/>
              </a:ext>
            </a:extLst>
          </p:cNvPr>
          <p:cNvSpPr>
            <a:spLocks noChangeShapeType="1"/>
          </p:cNvSpPr>
          <p:nvPr/>
        </p:nvSpPr>
        <p:spPr bwMode="auto">
          <a:xfrm flipV="1">
            <a:off x="4697413" y="3575050"/>
            <a:ext cx="1587" cy="23717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566" name="Freeform 66">
            <a:extLst>
              <a:ext uri="{FF2B5EF4-FFF2-40B4-BE49-F238E27FC236}">
                <a16:creationId xmlns:a16="http://schemas.microsoft.com/office/drawing/2014/main" id="{5319370A-26F6-494B-B398-91B54B59B4E8}"/>
              </a:ext>
            </a:extLst>
          </p:cNvPr>
          <p:cNvSpPr>
            <a:spLocks/>
          </p:cNvSpPr>
          <p:nvPr/>
        </p:nvSpPr>
        <p:spPr bwMode="auto">
          <a:xfrm>
            <a:off x="4794250" y="3824288"/>
            <a:ext cx="623888" cy="1920875"/>
          </a:xfrm>
          <a:custGeom>
            <a:avLst/>
            <a:gdLst>
              <a:gd name="T0" fmla="*/ 9 w 393"/>
              <a:gd name="T1" fmla="*/ 590 h 1210"/>
              <a:gd name="T2" fmla="*/ 22 w 393"/>
              <a:gd name="T3" fmla="*/ 590 h 1210"/>
              <a:gd name="T4" fmla="*/ 35 w 393"/>
              <a:gd name="T5" fmla="*/ 586 h 1210"/>
              <a:gd name="T6" fmla="*/ 48 w 393"/>
              <a:gd name="T7" fmla="*/ 586 h 1210"/>
              <a:gd name="T8" fmla="*/ 61 w 393"/>
              <a:gd name="T9" fmla="*/ 586 h 1210"/>
              <a:gd name="T10" fmla="*/ 74 w 393"/>
              <a:gd name="T11" fmla="*/ 586 h 1210"/>
              <a:gd name="T12" fmla="*/ 88 w 393"/>
              <a:gd name="T13" fmla="*/ 586 h 1210"/>
              <a:gd name="T14" fmla="*/ 101 w 393"/>
              <a:gd name="T15" fmla="*/ 586 h 1210"/>
              <a:gd name="T16" fmla="*/ 109 w 393"/>
              <a:gd name="T17" fmla="*/ 572 h 1210"/>
              <a:gd name="T18" fmla="*/ 118 w 393"/>
              <a:gd name="T19" fmla="*/ 533 h 1210"/>
              <a:gd name="T20" fmla="*/ 123 w 393"/>
              <a:gd name="T21" fmla="*/ 599 h 1210"/>
              <a:gd name="T22" fmla="*/ 131 w 393"/>
              <a:gd name="T23" fmla="*/ 808 h 1210"/>
              <a:gd name="T24" fmla="*/ 136 w 393"/>
              <a:gd name="T25" fmla="*/ 738 h 1210"/>
              <a:gd name="T26" fmla="*/ 144 w 393"/>
              <a:gd name="T27" fmla="*/ 363 h 1210"/>
              <a:gd name="T28" fmla="*/ 149 w 393"/>
              <a:gd name="T29" fmla="*/ 0 h 1210"/>
              <a:gd name="T30" fmla="*/ 153 w 393"/>
              <a:gd name="T31" fmla="*/ 385 h 1210"/>
              <a:gd name="T32" fmla="*/ 162 w 393"/>
              <a:gd name="T33" fmla="*/ 1075 h 1210"/>
              <a:gd name="T34" fmla="*/ 166 w 393"/>
              <a:gd name="T35" fmla="*/ 1132 h 1210"/>
              <a:gd name="T36" fmla="*/ 175 w 393"/>
              <a:gd name="T37" fmla="*/ 577 h 1210"/>
              <a:gd name="T38" fmla="*/ 179 w 393"/>
              <a:gd name="T39" fmla="*/ 227 h 1210"/>
              <a:gd name="T40" fmla="*/ 188 w 393"/>
              <a:gd name="T41" fmla="*/ 371 h 1210"/>
              <a:gd name="T42" fmla="*/ 192 w 393"/>
              <a:gd name="T43" fmla="*/ 686 h 1210"/>
              <a:gd name="T44" fmla="*/ 201 w 393"/>
              <a:gd name="T45" fmla="*/ 730 h 1210"/>
              <a:gd name="T46" fmla="*/ 206 w 393"/>
              <a:gd name="T47" fmla="*/ 629 h 1210"/>
              <a:gd name="T48" fmla="*/ 214 w 393"/>
              <a:gd name="T49" fmla="*/ 551 h 1210"/>
              <a:gd name="T50" fmla="*/ 219 w 393"/>
              <a:gd name="T51" fmla="*/ 524 h 1210"/>
              <a:gd name="T52" fmla="*/ 227 w 393"/>
              <a:gd name="T53" fmla="*/ 564 h 1210"/>
              <a:gd name="T54" fmla="*/ 232 w 393"/>
              <a:gd name="T55" fmla="*/ 621 h 1210"/>
              <a:gd name="T56" fmla="*/ 240 w 393"/>
              <a:gd name="T57" fmla="*/ 612 h 1210"/>
              <a:gd name="T58" fmla="*/ 245 w 393"/>
              <a:gd name="T59" fmla="*/ 586 h 1210"/>
              <a:gd name="T60" fmla="*/ 254 w 393"/>
              <a:gd name="T61" fmla="*/ 577 h 1210"/>
              <a:gd name="T62" fmla="*/ 262 w 393"/>
              <a:gd name="T63" fmla="*/ 590 h 1210"/>
              <a:gd name="T64" fmla="*/ 275 w 393"/>
              <a:gd name="T65" fmla="*/ 586 h 1210"/>
              <a:gd name="T66" fmla="*/ 289 w 393"/>
              <a:gd name="T67" fmla="*/ 586 h 1210"/>
              <a:gd name="T68" fmla="*/ 302 w 393"/>
              <a:gd name="T69" fmla="*/ 590 h 1210"/>
              <a:gd name="T70" fmla="*/ 315 w 393"/>
              <a:gd name="T71" fmla="*/ 590 h 1210"/>
              <a:gd name="T72" fmla="*/ 328 w 393"/>
              <a:gd name="T73" fmla="*/ 581 h 1210"/>
              <a:gd name="T74" fmla="*/ 345 w 393"/>
              <a:gd name="T75" fmla="*/ 594 h 1210"/>
              <a:gd name="T76" fmla="*/ 350 w 393"/>
              <a:gd name="T77" fmla="*/ 594 h 1210"/>
              <a:gd name="T78" fmla="*/ 358 w 393"/>
              <a:gd name="T79" fmla="*/ 586 h 1210"/>
              <a:gd name="T80" fmla="*/ 372 w 393"/>
              <a:gd name="T81" fmla="*/ 586 h 1210"/>
              <a:gd name="T82" fmla="*/ 385 w 393"/>
              <a:gd name="T83" fmla="*/ 586 h 121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393"/>
              <a:gd name="T127" fmla="*/ 0 h 1210"/>
              <a:gd name="T128" fmla="*/ 393 w 393"/>
              <a:gd name="T129" fmla="*/ 1210 h 1210"/>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393" h="1210">
                <a:moveTo>
                  <a:pt x="0" y="590"/>
                </a:moveTo>
                <a:lnTo>
                  <a:pt x="5" y="590"/>
                </a:lnTo>
                <a:lnTo>
                  <a:pt x="9" y="590"/>
                </a:lnTo>
                <a:lnTo>
                  <a:pt x="13" y="590"/>
                </a:lnTo>
                <a:lnTo>
                  <a:pt x="18" y="590"/>
                </a:lnTo>
                <a:lnTo>
                  <a:pt x="22" y="590"/>
                </a:lnTo>
                <a:lnTo>
                  <a:pt x="26" y="590"/>
                </a:lnTo>
                <a:lnTo>
                  <a:pt x="31" y="590"/>
                </a:lnTo>
                <a:lnTo>
                  <a:pt x="35" y="586"/>
                </a:lnTo>
                <a:lnTo>
                  <a:pt x="39" y="586"/>
                </a:lnTo>
                <a:lnTo>
                  <a:pt x="44" y="586"/>
                </a:lnTo>
                <a:lnTo>
                  <a:pt x="48" y="586"/>
                </a:lnTo>
                <a:lnTo>
                  <a:pt x="53" y="586"/>
                </a:lnTo>
                <a:lnTo>
                  <a:pt x="57" y="586"/>
                </a:lnTo>
                <a:lnTo>
                  <a:pt x="61" y="586"/>
                </a:lnTo>
                <a:lnTo>
                  <a:pt x="66" y="586"/>
                </a:lnTo>
                <a:lnTo>
                  <a:pt x="70" y="586"/>
                </a:lnTo>
                <a:lnTo>
                  <a:pt x="74" y="586"/>
                </a:lnTo>
                <a:lnTo>
                  <a:pt x="79" y="586"/>
                </a:lnTo>
                <a:lnTo>
                  <a:pt x="83" y="586"/>
                </a:lnTo>
                <a:lnTo>
                  <a:pt x="88" y="586"/>
                </a:lnTo>
                <a:lnTo>
                  <a:pt x="92" y="586"/>
                </a:lnTo>
                <a:lnTo>
                  <a:pt x="96" y="586"/>
                </a:lnTo>
                <a:lnTo>
                  <a:pt x="101" y="586"/>
                </a:lnTo>
                <a:lnTo>
                  <a:pt x="105" y="581"/>
                </a:lnTo>
                <a:lnTo>
                  <a:pt x="109" y="577"/>
                </a:lnTo>
                <a:lnTo>
                  <a:pt x="109" y="572"/>
                </a:lnTo>
                <a:lnTo>
                  <a:pt x="114" y="559"/>
                </a:lnTo>
                <a:lnTo>
                  <a:pt x="114" y="537"/>
                </a:lnTo>
                <a:lnTo>
                  <a:pt x="118" y="533"/>
                </a:lnTo>
                <a:lnTo>
                  <a:pt x="118" y="542"/>
                </a:lnTo>
                <a:lnTo>
                  <a:pt x="123" y="568"/>
                </a:lnTo>
                <a:lnTo>
                  <a:pt x="123" y="599"/>
                </a:lnTo>
                <a:lnTo>
                  <a:pt x="127" y="647"/>
                </a:lnTo>
                <a:lnTo>
                  <a:pt x="127" y="756"/>
                </a:lnTo>
                <a:lnTo>
                  <a:pt x="131" y="808"/>
                </a:lnTo>
                <a:lnTo>
                  <a:pt x="131" y="870"/>
                </a:lnTo>
                <a:lnTo>
                  <a:pt x="136" y="861"/>
                </a:lnTo>
                <a:lnTo>
                  <a:pt x="136" y="738"/>
                </a:lnTo>
                <a:lnTo>
                  <a:pt x="140" y="629"/>
                </a:lnTo>
                <a:lnTo>
                  <a:pt x="140" y="503"/>
                </a:lnTo>
                <a:lnTo>
                  <a:pt x="144" y="363"/>
                </a:lnTo>
                <a:lnTo>
                  <a:pt x="144" y="114"/>
                </a:lnTo>
                <a:lnTo>
                  <a:pt x="149" y="35"/>
                </a:lnTo>
                <a:lnTo>
                  <a:pt x="149" y="0"/>
                </a:lnTo>
                <a:lnTo>
                  <a:pt x="149" y="22"/>
                </a:lnTo>
                <a:lnTo>
                  <a:pt x="153" y="96"/>
                </a:lnTo>
                <a:lnTo>
                  <a:pt x="153" y="385"/>
                </a:lnTo>
                <a:lnTo>
                  <a:pt x="157" y="572"/>
                </a:lnTo>
                <a:lnTo>
                  <a:pt x="157" y="935"/>
                </a:lnTo>
                <a:lnTo>
                  <a:pt x="162" y="1075"/>
                </a:lnTo>
                <a:lnTo>
                  <a:pt x="162" y="1171"/>
                </a:lnTo>
                <a:lnTo>
                  <a:pt x="166" y="1210"/>
                </a:lnTo>
                <a:lnTo>
                  <a:pt x="166" y="1132"/>
                </a:lnTo>
                <a:lnTo>
                  <a:pt x="171" y="1018"/>
                </a:lnTo>
                <a:lnTo>
                  <a:pt x="171" y="725"/>
                </a:lnTo>
                <a:lnTo>
                  <a:pt x="175" y="577"/>
                </a:lnTo>
                <a:lnTo>
                  <a:pt x="175" y="332"/>
                </a:lnTo>
                <a:lnTo>
                  <a:pt x="179" y="262"/>
                </a:lnTo>
                <a:lnTo>
                  <a:pt x="179" y="227"/>
                </a:lnTo>
                <a:lnTo>
                  <a:pt x="184" y="223"/>
                </a:lnTo>
                <a:lnTo>
                  <a:pt x="184" y="306"/>
                </a:lnTo>
                <a:lnTo>
                  <a:pt x="188" y="371"/>
                </a:lnTo>
                <a:lnTo>
                  <a:pt x="188" y="524"/>
                </a:lnTo>
                <a:lnTo>
                  <a:pt x="192" y="590"/>
                </a:lnTo>
                <a:lnTo>
                  <a:pt x="192" y="686"/>
                </a:lnTo>
                <a:lnTo>
                  <a:pt x="197" y="712"/>
                </a:lnTo>
                <a:lnTo>
                  <a:pt x="197" y="730"/>
                </a:lnTo>
                <a:lnTo>
                  <a:pt x="201" y="730"/>
                </a:lnTo>
                <a:lnTo>
                  <a:pt x="201" y="704"/>
                </a:lnTo>
                <a:lnTo>
                  <a:pt x="206" y="682"/>
                </a:lnTo>
                <a:lnTo>
                  <a:pt x="206" y="629"/>
                </a:lnTo>
                <a:lnTo>
                  <a:pt x="210" y="607"/>
                </a:lnTo>
                <a:lnTo>
                  <a:pt x="210" y="568"/>
                </a:lnTo>
                <a:lnTo>
                  <a:pt x="214" y="551"/>
                </a:lnTo>
                <a:lnTo>
                  <a:pt x="214" y="537"/>
                </a:lnTo>
                <a:lnTo>
                  <a:pt x="219" y="529"/>
                </a:lnTo>
                <a:lnTo>
                  <a:pt x="219" y="524"/>
                </a:lnTo>
                <a:lnTo>
                  <a:pt x="223" y="533"/>
                </a:lnTo>
                <a:lnTo>
                  <a:pt x="223" y="551"/>
                </a:lnTo>
                <a:lnTo>
                  <a:pt x="227" y="564"/>
                </a:lnTo>
                <a:lnTo>
                  <a:pt x="227" y="590"/>
                </a:lnTo>
                <a:lnTo>
                  <a:pt x="232" y="603"/>
                </a:lnTo>
                <a:lnTo>
                  <a:pt x="232" y="621"/>
                </a:lnTo>
                <a:lnTo>
                  <a:pt x="236" y="621"/>
                </a:lnTo>
                <a:lnTo>
                  <a:pt x="240" y="607"/>
                </a:lnTo>
                <a:lnTo>
                  <a:pt x="240" y="612"/>
                </a:lnTo>
                <a:lnTo>
                  <a:pt x="240" y="607"/>
                </a:lnTo>
                <a:lnTo>
                  <a:pt x="245" y="599"/>
                </a:lnTo>
                <a:lnTo>
                  <a:pt x="245" y="586"/>
                </a:lnTo>
                <a:lnTo>
                  <a:pt x="254" y="577"/>
                </a:lnTo>
                <a:lnTo>
                  <a:pt x="249" y="577"/>
                </a:lnTo>
                <a:lnTo>
                  <a:pt x="254" y="577"/>
                </a:lnTo>
                <a:lnTo>
                  <a:pt x="258" y="581"/>
                </a:lnTo>
                <a:lnTo>
                  <a:pt x="262" y="586"/>
                </a:lnTo>
                <a:lnTo>
                  <a:pt x="262" y="590"/>
                </a:lnTo>
                <a:lnTo>
                  <a:pt x="267" y="594"/>
                </a:lnTo>
                <a:lnTo>
                  <a:pt x="271" y="590"/>
                </a:lnTo>
                <a:lnTo>
                  <a:pt x="275" y="586"/>
                </a:lnTo>
                <a:lnTo>
                  <a:pt x="280" y="586"/>
                </a:lnTo>
                <a:lnTo>
                  <a:pt x="284" y="586"/>
                </a:lnTo>
                <a:lnTo>
                  <a:pt x="289" y="586"/>
                </a:lnTo>
                <a:lnTo>
                  <a:pt x="293" y="586"/>
                </a:lnTo>
                <a:lnTo>
                  <a:pt x="297" y="586"/>
                </a:lnTo>
                <a:lnTo>
                  <a:pt x="302" y="590"/>
                </a:lnTo>
                <a:lnTo>
                  <a:pt x="306" y="594"/>
                </a:lnTo>
                <a:lnTo>
                  <a:pt x="310" y="594"/>
                </a:lnTo>
                <a:lnTo>
                  <a:pt x="315" y="590"/>
                </a:lnTo>
                <a:lnTo>
                  <a:pt x="319" y="586"/>
                </a:lnTo>
                <a:lnTo>
                  <a:pt x="324" y="586"/>
                </a:lnTo>
                <a:lnTo>
                  <a:pt x="328" y="581"/>
                </a:lnTo>
                <a:lnTo>
                  <a:pt x="332" y="581"/>
                </a:lnTo>
                <a:lnTo>
                  <a:pt x="337" y="586"/>
                </a:lnTo>
                <a:lnTo>
                  <a:pt x="345" y="594"/>
                </a:lnTo>
                <a:lnTo>
                  <a:pt x="341" y="594"/>
                </a:lnTo>
                <a:lnTo>
                  <a:pt x="345" y="594"/>
                </a:lnTo>
                <a:lnTo>
                  <a:pt x="350" y="594"/>
                </a:lnTo>
                <a:lnTo>
                  <a:pt x="354" y="594"/>
                </a:lnTo>
                <a:lnTo>
                  <a:pt x="363" y="586"/>
                </a:lnTo>
                <a:lnTo>
                  <a:pt x="358" y="586"/>
                </a:lnTo>
                <a:lnTo>
                  <a:pt x="363" y="586"/>
                </a:lnTo>
                <a:lnTo>
                  <a:pt x="367" y="586"/>
                </a:lnTo>
                <a:lnTo>
                  <a:pt x="372" y="586"/>
                </a:lnTo>
                <a:lnTo>
                  <a:pt x="376" y="586"/>
                </a:lnTo>
                <a:lnTo>
                  <a:pt x="380" y="586"/>
                </a:lnTo>
                <a:lnTo>
                  <a:pt x="385" y="586"/>
                </a:lnTo>
                <a:lnTo>
                  <a:pt x="389" y="586"/>
                </a:lnTo>
                <a:lnTo>
                  <a:pt x="393" y="586"/>
                </a:lnTo>
              </a:path>
            </a:pathLst>
          </a:custGeom>
          <a:noFill/>
          <a:ln w="19050">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1567" name="Freeform 67">
            <a:extLst>
              <a:ext uri="{FF2B5EF4-FFF2-40B4-BE49-F238E27FC236}">
                <a16:creationId xmlns:a16="http://schemas.microsoft.com/office/drawing/2014/main" id="{F9E8ACC2-4C1F-4AC5-A501-E3BD598C8F40}"/>
              </a:ext>
            </a:extLst>
          </p:cNvPr>
          <p:cNvSpPr>
            <a:spLocks/>
          </p:cNvSpPr>
          <p:nvPr/>
        </p:nvSpPr>
        <p:spPr bwMode="auto">
          <a:xfrm>
            <a:off x="5418138" y="4754563"/>
            <a:ext cx="881062" cy="6350"/>
          </a:xfrm>
          <a:custGeom>
            <a:avLst/>
            <a:gdLst>
              <a:gd name="T0" fmla="*/ 9 w 555"/>
              <a:gd name="T1" fmla="*/ 4 h 4"/>
              <a:gd name="T2" fmla="*/ 22 w 555"/>
              <a:gd name="T3" fmla="*/ 4 h 4"/>
              <a:gd name="T4" fmla="*/ 35 w 555"/>
              <a:gd name="T5" fmla="*/ 4 h 4"/>
              <a:gd name="T6" fmla="*/ 48 w 555"/>
              <a:gd name="T7" fmla="*/ 4 h 4"/>
              <a:gd name="T8" fmla="*/ 62 w 555"/>
              <a:gd name="T9" fmla="*/ 4 h 4"/>
              <a:gd name="T10" fmla="*/ 75 w 555"/>
              <a:gd name="T11" fmla="*/ 4 h 4"/>
              <a:gd name="T12" fmla="*/ 88 w 555"/>
              <a:gd name="T13" fmla="*/ 4 h 4"/>
              <a:gd name="T14" fmla="*/ 101 w 555"/>
              <a:gd name="T15" fmla="*/ 4 h 4"/>
              <a:gd name="T16" fmla="*/ 114 w 555"/>
              <a:gd name="T17" fmla="*/ 4 h 4"/>
              <a:gd name="T18" fmla="*/ 127 w 555"/>
              <a:gd name="T19" fmla="*/ 4 h 4"/>
              <a:gd name="T20" fmla="*/ 140 w 555"/>
              <a:gd name="T21" fmla="*/ 4 h 4"/>
              <a:gd name="T22" fmla="*/ 153 w 555"/>
              <a:gd name="T23" fmla="*/ 4 h 4"/>
              <a:gd name="T24" fmla="*/ 166 w 555"/>
              <a:gd name="T25" fmla="*/ 4 h 4"/>
              <a:gd name="T26" fmla="*/ 180 w 555"/>
              <a:gd name="T27" fmla="*/ 4 h 4"/>
              <a:gd name="T28" fmla="*/ 193 w 555"/>
              <a:gd name="T29" fmla="*/ 4 h 4"/>
              <a:gd name="T30" fmla="*/ 206 w 555"/>
              <a:gd name="T31" fmla="*/ 4 h 4"/>
              <a:gd name="T32" fmla="*/ 219 w 555"/>
              <a:gd name="T33" fmla="*/ 4 h 4"/>
              <a:gd name="T34" fmla="*/ 232 w 555"/>
              <a:gd name="T35" fmla="*/ 4 h 4"/>
              <a:gd name="T36" fmla="*/ 245 w 555"/>
              <a:gd name="T37" fmla="*/ 4 h 4"/>
              <a:gd name="T38" fmla="*/ 258 w 555"/>
              <a:gd name="T39" fmla="*/ 4 h 4"/>
              <a:gd name="T40" fmla="*/ 271 w 555"/>
              <a:gd name="T41" fmla="*/ 4 h 4"/>
              <a:gd name="T42" fmla="*/ 284 w 555"/>
              <a:gd name="T43" fmla="*/ 4 h 4"/>
              <a:gd name="T44" fmla="*/ 298 w 555"/>
              <a:gd name="T45" fmla="*/ 4 h 4"/>
              <a:gd name="T46" fmla="*/ 311 w 555"/>
              <a:gd name="T47" fmla="*/ 4 h 4"/>
              <a:gd name="T48" fmla="*/ 324 w 555"/>
              <a:gd name="T49" fmla="*/ 4 h 4"/>
              <a:gd name="T50" fmla="*/ 337 w 555"/>
              <a:gd name="T51" fmla="*/ 4 h 4"/>
              <a:gd name="T52" fmla="*/ 350 w 555"/>
              <a:gd name="T53" fmla="*/ 4 h 4"/>
              <a:gd name="T54" fmla="*/ 363 w 555"/>
              <a:gd name="T55" fmla="*/ 4 h 4"/>
              <a:gd name="T56" fmla="*/ 376 w 555"/>
              <a:gd name="T57" fmla="*/ 4 h 4"/>
              <a:gd name="T58" fmla="*/ 389 w 555"/>
              <a:gd name="T59" fmla="*/ 4 h 4"/>
              <a:gd name="T60" fmla="*/ 402 w 555"/>
              <a:gd name="T61" fmla="*/ 4 h 4"/>
              <a:gd name="T62" fmla="*/ 416 w 555"/>
              <a:gd name="T63" fmla="*/ 4 h 4"/>
              <a:gd name="T64" fmla="*/ 429 w 555"/>
              <a:gd name="T65" fmla="*/ 4 h 4"/>
              <a:gd name="T66" fmla="*/ 442 w 555"/>
              <a:gd name="T67" fmla="*/ 4 h 4"/>
              <a:gd name="T68" fmla="*/ 455 w 555"/>
              <a:gd name="T69" fmla="*/ 4 h 4"/>
              <a:gd name="T70" fmla="*/ 468 w 555"/>
              <a:gd name="T71" fmla="*/ 4 h 4"/>
              <a:gd name="T72" fmla="*/ 481 w 555"/>
              <a:gd name="T73" fmla="*/ 4 h 4"/>
              <a:gd name="T74" fmla="*/ 494 w 555"/>
              <a:gd name="T75" fmla="*/ 4 h 4"/>
              <a:gd name="T76" fmla="*/ 507 w 555"/>
              <a:gd name="T77" fmla="*/ 4 h 4"/>
              <a:gd name="T78" fmla="*/ 520 w 555"/>
              <a:gd name="T79" fmla="*/ 4 h 4"/>
              <a:gd name="T80" fmla="*/ 534 w 555"/>
              <a:gd name="T81" fmla="*/ 4 h 4"/>
              <a:gd name="T82" fmla="*/ 547 w 555"/>
              <a:gd name="T83" fmla="*/ 4 h 4"/>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555"/>
              <a:gd name="T127" fmla="*/ 0 h 4"/>
              <a:gd name="T128" fmla="*/ 555 w 555"/>
              <a:gd name="T129" fmla="*/ 4 h 4"/>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555" h="4">
                <a:moveTo>
                  <a:pt x="0" y="0"/>
                </a:moveTo>
                <a:lnTo>
                  <a:pt x="5" y="0"/>
                </a:lnTo>
                <a:lnTo>
                  <a:pt x="9" y="4"/>
                </a:lnTo>
                <a:lnTo>
                  <a:pt x="14" y="4"/>
                </a:lnTo>
                <a:lnTo>
                  <a:pt x="18" y="4"/>
                </a:lnTo>
                <a:lnTo>
                  <a:pt x="22" y="4"/>
                </a:lnTo>
                <a:lnTo>
                  <a:pt x="27" y="4"/>
                </a:lnTo>
                <a:lnTo>
                  <a:pt x="31" y="4"/>
                </a:lnTo>
                <a:lnTo>
                  <a:pt x="35" y="4"/>
                </a:lnTo>
                <a:lnTo>
                  <a:pt x="40" y="4"/>
                </a:lnTo>
                <a:lnTo>
                  <a:pt x="44" y="4"/>
                </a:lnTo>
                <a:lnTo>
                  <a:pt x="48" y="4"/>
                </a:lnTo>
                <a:lnTo>
                  <a:pt x="53" y="4"/>
                </a:lnTo>
                <a:lnTo>
                  <a:pt x="57" y="4"/>
                </a:lnTo>
                <a:lnTo>
                  <a:pt x="62" y="4"/>
                </a:lnTo>
                <a:lnTo>
                  <a:pt x="66" y="4"/>
                </a:lnTo>
                <a:lnTo>
                  <a:pt x="70" y="4"/>
                </a:lnTo>
                <a:lnTo>
                  <a:pt x="75" y="4"/>
                </a:lnTo>
                <a:lnTo>
                  <a:pt x="79" y="4"/>
                </a:lnTo>
                <a:lnTo>
                  <a:pt x="83" y="4"/>
                </a:lnTo>
                <a:lnTo>
                  <a:pt x="88" y="4"/>
                </a:lnTo>
                <a:lnTo>
                  <a:pt x="92" y="4"/>
                </a:lnTo>
                <a:lnTo>
                  <a:pt x="97" y="4"/>
                </a:lnTo>
                <a:lnTo>
                  <a:pt x="101" y="4"/>
                </a:lnTo>
                <a:lnTo>
                  <a:pt x="105" y="4"/>
                </a:lnTo>
                <a:lnTo>
                  <a:pt x="110" y="4"/>
                </a:lnTo>
                <a:lnTo>
                  <a:pt x="114" y="4"/>
                </a:lnTo>
                <a:lnTo>
                  <a:pt x="118" y="4"/>
                </a:lnTo>
                <a:lnTo>
                  <a:pt x="123" y="4"/>
                </a:lnTo>
                <a:lnTo>
                  <a:pt x="127" y="4"/>
                </a:lnTo>
                <a:lnTo>
                  <a:pt x="132" y="4"/>
                </a:lnTo>
                <a:lnTo>
                  <a:pt x="136" y="4"/>
                </a:lnTo>
                <a:lnTo>
                  <a:pt x="140" y="4"/>
                </a:lnTo>
                <a:lnTo>
                  <a:pt x="145" y="4"/>
                </a:lnTo>
                <a:lnTo>
                  <a:pt x="149" y="4"/>
                </a:lnTo>
                <a:lnTo>
                  <a:pt x="153" y="4"/>
                </a:lnTo>
                <a:lnTo>
                  <a:pt x="158" y="4"/>
                </a:lnTo>
                <a:lnTo>
                  <a:pt x="162" y="4"/>
                </a:lnTo>
                <a:lnTo>
                  <a:pt x="166" y="4"/>
                </a:lnTo>
                <a:lnTo>
                  <a:pt x="171" y="4"/>
                </a:lnTo>
                <a:lnTo>
                  <a:pt x="175" y="4"/>
                </a:lnTo>
                <a:lnTo>
                  <a:pt x="180" y="4"/>
                </a:lnTo>
                <a:lnTo>
                  <a:pt x="184" y="4"/>
                </a:lnTo>
                <a:lnTo>
                  <a:pt x="188" y="4"/>
                </a:lnTo>
                <a:lnTo>
                  <a:pt x="193" y="4"/>
                </a:lnTo>
                <a:lnTo>
                  <a:pt x="197" y="4"/>
                </a:lnTo>
                <a:lnTo>
                  <a:pt x="201" y="4"/>
                </a:lnTo>
                <a:lnTo>
                  <a:pt x="206" y="4"/>
                </a:lnTo>
                <a:lnTo>
                  <a:pt x="210" y="4"/>
                </a:lnTo>
                <a:lnTo>
                  <a:pt x="215" y="4"/>
                </a:lnTo>
                <a:lnTo>
                  <a:pt x="219" y="4"/>
                </a:lnTo>
                <a:lnTo>
                  <a:pt x="223" y="4"/>
                </a:lnTo>
                <a:lnTo>
                  <a:pt x="228" y="4"/>
                </a:lnTo>
                <a:lnTo>
                  <a:pt x="232" y="4"/>
                </a:lnTo>
                <a:lnTo>
                  <a:pt x="236" y="4"/>
                </a:lnTo>
                <a:lnTo>
                  <a:pt x="241" y="4"/>
                </a:lnTo>
                <a:lnTo>
                  <a:pt x="245" y="4"/>
                </a:lnTo>
                <a:lnTo>
                  <a:pt x="249" y="4"/>
                </a:lnTo>
                <a:lnTo>
                  <a:pt x="254" y="4"/>
                </a:lnTo>
                <a:lnTo>
                  <a:pt x="258" y="4"/>
                </a:lnTo>
                <a:lnTo>
                  <a:pt x="263" y="4"/>
                </a:lnTo>
                <a:lnTo>
                  <a:pt x="267" y="4"/>
                </a:lnTo>
                <a:lnTo>
                  <a:pt x="271" y="4"/>
                </a:lnTo>
                <a:lnTo>
                  <a:pt x="276" y="4"/>
                </a:lnTo>
                <a:lnTo>
                  <a:pt x="280" y="4"/>
                </a:lnTo>
                <a:lnTo>
                  <a:pt x="284" y="4"/>
                </a:lnTo>
                <a:lnTo>
                  <a:pt x="289" y="4"/>
                </a:lnTo>
                <a:lnTo>
                  <a:pt x="293" y="4"/>
                </a:lnTo>
                <a:lnTo>
                  <a:pt x="298" y="4"/>
                </a:lnTo>
                <a:lnTo>
                  <a:pt x="302" y="4"/>
                </a:lnTo>
                <a:lnTo>
                  <a:pt x="306" y="4"/>
                </a:lnTo>
                <a:lnTo>
                  <a:pt x="311" y="4"/>
                </a:lnTo>
                <a:lnTo>
                  <a:pt x="315" y="4"/>
                </a:lnTo>
                <a:lnTo>
                  <a:pt x="319" y="4"/>
                </a:lnTo>
                <a:lnTo>
                  <a:pt x="324" y="4"/>
                </a:lnTo>
                <a:lnTo>
                  <a:pt x="328" y="4"/>
                </a:lnTo>
                <a:lnTo>
                  <a:pt x="333" y="4"/>
                </a:lnTo>
                <a:lnTo>
                  <a:pt x="337" y="4"/>
                </a:lnTo>
                <a:lnTo>
                  <a:pt x="341" y="4"/>
                </a:lnTo>
                <a:lnTo>
                  <a:pt x="346" y="4"/>
                </a:lnTo>
                <a:lnTo>
                  <a:pt x="350" y="4"/>
                </a:lnTo>
                <a:lnTo>
                  <a:pt x="354" y="4"/>
                </a:lnTo>
                <a:lnTo>
                  <a:pt x="359" y="4"/>
                </a:lnTo>
                <a:lnTo>
                  <a:pt x="363" y="4"/>
                </a:lnTo>
                <a:lnTo>
                  <a:pt x="367" y="4"/>
                </a:lnTo>
                <a:lnTo>
                  <a:pt x="372" y="4"/>
                </a:lnTo>
                <a:lnTo>
                  <a:pt x="376" y="4"/>
                </a:lnTo>
                <a:lnTo>
                  <a:pt x="381" y="4"/>
                </a:lnTo>
                <a:lnTo>
                  <a:pt x="385" y="4"/>
                </a:lnTo>
                <a:lnTo>
                  <a:pt x="389" y="4"/>
                </a:lnTo>
                <a:lnTo>
                  <a:pt x="394" y="4"/>
                </a:lnTo>
                <a:lnTo>
                  <a:pt x="398" y="4"/>
                </a:lnTo>
                <a:lnTo>
                  <a:pt x="402" y="4"/>
                </a:lnTo>
                <a:lnTo>
                  <a:pt x="407" y="4"/>
                </a:lnTo>
                <a:lnTo>
                  <a:pt x="411" y="4"/>
                </a:lnTo>
                <a:lnTo>
                  <a:pt x="416" y="4"/>
                </a:lnTo>
                <a:lnTo>
                  <a:pt x="420" y="4"/>
                </a:lnTo>
                <a:lnTo>
                  <a:pt x="424" y="4"/>
                </a:lnTo>
                <a:lnTo>
                  <a:pt x="429" y="4"/>
                </a:lnTo>
                <a:lnTo>
                  <a:pt x="433" y="4"/>
                </a:lnTo>
                <a:lnTo>
                  <a:pt x="437" y="4"/>
                </a:lnTo>
                <a:lnTo>
                  <a:pt x="442" y="4"/>
                </a:lnTo>
                <a:lnTo>
                  <a:pt x="446" y="4"/>
                </a:lnTo>
                <a:lnTo>
                  <a:pt x="450" y="4"/>
                </a:lnTo>
                <a:lnTo>
                  <a:pt x="455" y="4"/>
                </a:lnTo>
                <a:lnTo>
                  <a:pt x="459" y="4"/>
                </a:lnTo>
                <a:lnTo>
                  <a:pt x="464" y="4"/>
                </a:lnTo>
                <a:lnTo>
                  <a:pt x="468" y="4"/>
                </a:lnTo>
                <a:lnTo>
                  <a:pt x="472" y="4"/>
                </a:lnTo>
                <a:lnTo>
                  <a:pt x="477" y="4"/>
                </a:lnTo>
                <a:lnTo>
                  <a:pt x="481" y="4"/>
                </a:lnTo>
                <a:lnTo>
                  <a:pt x="485" y="4"/>
                </a:lnTo>
                <a:lnTo>
                  <a:pt x="490" y="4"/>
                </a:lnTo>
                <a:lnTo>
                  <a:pt x="494" y="4"/>
                </a:lnTo>
                <a:lnTo>
                  <a:pt x="499" y="4"/>
                </a:lnTo>
                <a:lnTo>
                  <a:pt x="503" y="4"/>
                </a:lnTo>
                <a:lnTo>
                  <a:pt x="507" y="4"/>
                </a:lnTo>
                <a:lnTo>
                  <a:pt x="512" y="4"/>
                </a:lnTo>
                <a:lnTo>
                  <a:pt x="516" y="4"/>
                </a:lnTo>
                <a:lnTo>
                  <a:pt x="520" y="4"/>
                </a:lnTo>
                <a:lnTo>
                  <a:pt x="525" y="4"/>
                </a:lnTo>
                <a:lnTo>
                  <a:pt x="529" y="4"/>
                </a:lnTo>
                <a:lnTo>
                  <a:pt x="534" y="4"/>
                </a:lnTo>
                <a:lnTo>
                  <a:pt x="538" y="4"/>
                </a:lnTo>
                <a:lnTo>
                  <a:pt x="542" y="4"/>
                </a:lnTo>
                <a:lnTo>
                  <a:pt x="547" y="4"/>
                </a:lnTo>
                <a:lnTo>
                  <a:pt x="551" y="4"/>
                </a:lnTo>
                <a:lnTo>
                  <a:pt x="555" y="4"/>
                </a:lnTo>
              </a:path>
            </a:pathLst>
          </a:custGeom>
          <a:noFill/>
          <a:ln w="19050">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1568" name="Freeform 68">
            <a:extLst>
              <a:ext uri="{FF2B5EF4-FFF2-40B4-BE49-F238E27FC236}">
                <a16:creationId xmlns:a16="http://schemas.microsoft.com/office/drawing/2014/main" id="{EB20EAC6-ADB3-49C6-8B86-8944F941FB9A}"/>
              </a:ext>
            </a:extLst>
          </p:cNvPr>
          <p:cNvSpPr>
            <a:spLocks/>
          </p:cNvSpPr>
          <p:nvPr/>
        </p:nvSpPr>
        <p:spPr bwMode="auto">
          <a:xfrm>
            <a:off x="6299200" y="4760913"/>
            <a:ext cx="881063" cy="1587"/>
          </a:xfrm>
          <a:custGeom>
            <a:avLst/>
            <a:gdLst>
              <a:gd name="T0" fmla="*/ 9 w 555"/>
              <a:gd name="T1" fmla="*/ 0 h 1588"/>
              <a:gd name="T2" fmla="*/ 22 w 555"/>
              <a:gd name="T3" fmla="*/ 0 h 1588"/>
              <a:gd name="T4" fmla="*/ 35 w 555"/>
              <a:gd name="T5" fmla="*/ 0 h 1588"/>
              <a:gd name="T6" fmla="*/ 48 w 555"/>
              <a:gd name="T7" fmla="*/ 0 h 1588"/>
              <a:gd name="T8" fmla="*/ 62 w 555"/>
              <a:gd name="T9" fmla="*/ 0 h 1588"/>
              <a:gd name="T10" fmla="*/ 75 w 555"/>
              <a:gd name="T11" fmla="*/ 0 h 1588"/>
              <a:gd name="T12" fmla="*/ 88 w 555"/>
              <a:gd name="T13" fmla="*/ 0 h 1588"/>
              <a:gd name="T14" fmla="*/ 101 w 555"/>
              <a:gd name="T15" fmla="*/ 0 h 1588"/>
              <a:gd name="T16" fmla="*/ 114 w 555"/>
              <a:gd name="T17" fmla="*/ 0 h 1588"/>
              <a:gd name="T18" fmla="*/ 127 w 555"/>
              <a:gd name="T19" fmla="*/ 0 h 1588"/>
              <a:gd name="T20" fmla="*/ 140 w 555"/>
              <a:gd name="T21" fmla="*/ 0 h 1588"/>
              <a:gd name="T22" fmla="*/ 153 w 555"/>
              <a:gd name="T23" fmla="*/ 0 h 1588"/>
              <a:gd name="T24" fmla="*/ 166 w 555"/>
              <a:gd name="T25" fmla="*/ 0 h 1588"/>
              <a:gd name="T26" fmla="*/ 180 w 555"/>
              <a:gd name="T27" fmla="*/ 0 h 1588"/>
              <a:gd name="T28" fmla="*/ 193 w 555"/>
              <a:gd name="T29" fmla="*/ 0 h 1588"/>
              <a:gd name="T30" fmla="*/ 206 w 555"/>
              <a:gd name="T31" fmla="*/ 0 h 1588"/>
              <a:gd name="T32" fmla="*/ 219 w 555"/>
              <a:gd name="T33" fmla="*/ 0 h 1588"/>
              <a:gd name="T34" fmla="*/ 232 w 555"/>
              <a:gd name="T35" fmla="*/ 0 h 1588"/>
              <a:gd name="T36" fmla="*/ 245 w 555"/>
              <a:gd name="T37" fmla="*/ 0 h 1588"/>
              <a:gd name="T38" fmla="*/ 258 w 555"/>
              <a:gd name="T39" fmla="*/ 0 h 1588"/>
              <a:gd name="T40" fmla="*/ 271 w 555"/>
              <a:gd name="T41" fmla="*/ 0 h 1588"/>
              <a:gd name="T42" fmla="*/ 284 w 555"/>
              <a:gd name="T43" fmla="*/ 0 h 1588"/>
              <a:gd name="T44" fmla="*/ 298 w 555"/>
              <a:gd name="T45" fmla="*/ 0 h 1588"/>
              <a:gd name="T46" fmla="*/ 311 w 555"/>
              <a:gd name="T47" fmla="*/ 0 h 1588"/>
              <a:gd name="T48" fmla="*/ 324 w 555"/>
              <a:gd name="T49" fmla="*/ 0 h 1588"/>
              <a:gd name="T50" fmla="*/ 337 w 555"/>
              <a:gd name="T51" fmla="*/ 0 h 1588"/>
              <a:gd name="T52" fmla="*/ 350 w 555"/>
              <a:gd name="T53" fmla="*/ 0 h 1588"/>
              <a:gd name="T54" fmla="*/ 363 w 555"/>
              <a:gd name="T55" fmla="*/ 0 h 1588"/>
              <a:gd name="T56" fmla="*/ 376 w 555"/>
              <a:gd name="T57" fmla="*/ 0 h 1588"/>
              <a:gd name="T58" fmla="*/ 389 w 555"/>
              <a:gd name="T59" fmla="*/ 0 h 1588"/>
              <a:gd name="T60" fmla="*/ 402 w 555"/>
              <a:gd name="T61" fmla="*/ 0 h 1588"/>
              <a:gd name="T62" fmla="*/ 415 w 555"/>
              <a:gd name="T63" fmla="*/ 0 h 1588"/>
              <a:gd name="T64" fmla="*/ 429 w 555"/>
              <a:gd name="T65" fmla="*/ 0 h 1588"/>
              <a:gd name="T66" fmla="*/ 442 w 555"/>
              <a:gd name="T67" fmla="*/ 0 h 1588"/>
              <a:gd name="T68" fmla="*/ 455 w 555"/>
              <a:gd name="T69" fmla="*/ 0 h 1588"/>
              <a:gd name="T70" fmla="*/ 468 w 555"/>
              <a:gd name="T71" fmla="*/ 0 h 1588"/>
              <a:gd name="T72" fmla="*/ 481 w 555"/>
              <a:gd name="T73" fmla="*/ 0 h 1588"/>
              <a:gd name="T74" fmla="*/ 494 w 555"/>
              <a:gd name="T75" fmla="*/ 0 h 1588"/>
              <a:gd name="T76" fmla="*/ 507 w 555"/>
              <a:gd name="T77" fmla="*/ 0 h 1588"/>
              <a:gd name="T78" fmla="*/ 520 w 555"/>
              <a:gd name="T79" fmla="*/ 0 h 1588"/>
              <a:gd name="T80" fmla="*/ 533 w 555"/>
              <a:gd name="T81" fmla="*/ 0 h 1588"/>
              <a:gd name="T82" fmla="*/ 547 w 555"/>
              <a:gd name="T83" fmla="*/ 0 h 158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555"/>
              <a:gd name="T127" fmla="*/ 0 h 1588"/>
              <a:gd name="T128" fmla="*/ 555 w 555"/>
              <a:gd name="T129" fmla="*/ 1588 h 1588"/>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555" h="1588">
                <a:moveTo>
                  <a:pt x="0" y="0"/>
                </a:moveTo>
                <a:lnTo>
                  <a:pt x="5" y="0"/>
                </a:lnTo>
                <a:lnTo>
                  <a:pt x="9" y="0"/>
                </a:lnTo>
                <a:lnTo>
                  <a:pt x="13" y="0"/>
                </a:lnTo>
                <a:lnTo>
                  <a:pt x="18" y="0"/>
                </a:lnTo>
                <a:lnTo>
                  <a:pt x="22" y="0"/>
                </a:lnTo>
                <a:lnTo>
                  <a:pt x="27" y="0"/>
                </a:lnTo>
                <a:lnTo>
                  <a:pt x="31" y="0"/>
                </a:lnTo>
                <a:lnTo>
                  <a:pt x="35" y="0"/>
                </a:lnTo>
                <a:lnTo>
                  <a:pt x="40" y="0"/>
                </a:lnTo>
                <a:lnTo>
                  <a:pt x="44" y="0"/>
                </a:lnTo>
                <a:lnTo>
                  <a:pt x="48" y="0"/>
                </a:lnTo>
                <a:lnTo>
                  <a:pt x="53" y="0"/>
                </a:lnTo>
                <a:lnTo>
                  <a:pt x="57" y="0"/>
                </a:lnTo>
                <a:lnTo>
                  <a:pt x="62" y="0"/>
                </a:lnTo>
                <a:lnTo>
                  <a:pt x="66" y="0"/>
                </a:lnTo>
                <a:lnTo>
                  <a:pt x="70" y="0"/>
                </a:lnTo>
                <a:lnTo>
                  <a:pt x="75" y="0"/>
                </a:lnTo>
                <a:lnTo>
                  <a:pt x="79" y="0"/>
                </a:lnTo>
                <a:lnTo>
                  <a:pt x="83" y="0"/>
                </a:lnTo>
                <a:lnTo>
                  <a:pt x="88" y="0"/>
                </a:lnTo>
                <a:lnTo>
                  <a:pt x="92" y="0"/>
                </a:lnTo>
                <a:lnTo>
                  <a:pt x="97" y="0"/>
                </a:lnTo>
                <a:lnTo>
                  <a:pt x="101" y="0"/>
                </a:lnTo>
                <a:lnTo>
                  <a:pt x="105" y="0"/>
                </a:lnTo>
                <a:lnTo>
                  <a:pt x="110" y="0"/>
                </a:lnTo>
                <a:lnTo>
                  <a:pt x="114" y="0"/>
                </a:lnTo>
                <a:lnTo>
                  <a:pt x="118" y="0"/>
                </a:lnTo>
                <a:lnTo>
                  <a:pt x="123" y="0"/>
                </a:lnTo>
                <a:lnTo>
                  <a:pt x="127" y="0"/>
                </a:lnTo>
                <a:lnTo>
                  <a:pt x="131" y="0"/>
                </a:lnTo>
                <a:lnTo>
                  <a:pt x="136" y="0"/>
                </a:lnTo>
                <a:lnTo>
                  <a:pt x="140" y="0"/>
                </a:lnTo>
                <a:lnTo>
                  <a:pt x="145" y="0"/>
                </a:lnTo>
                <a:lnTo>
                  <a:pt x="149" y="0"/>
                </a:lnTo>
                <a:lnTo>
                  <a:pt x="153" y="0"/>
                </a:lnTo>
                <a:lnTo>
                  <a:pt x="158" y="0"/>
                </a:lnTo>
                <a:lnTo>
                  <a:pt x="162" y="0"/>
                </a:lnTo>
                <a:lnTo>
                  <a:pt x="166" y="0"/>
                </a:lnTo>
                <a:lnTo>
                  <a:pt x="171" y="0"/>
                </a:lnTo>
                <a:lnTo>
                  <a:pt x="175" y="0"/>
                </a:lnTo>
                <a:lnTo>
                  <a:pt x="180" y="0"/>
                </a:lnTo>
                <a:lnTo>
                  <a:pt x="184" y="0"/>
                </a:lnTo>
                <a:lnTo>
                  <a:pt x="188" y="0"/>
                </a:lnTo>
                <a:lnTo>
                  <a:pt x="193" y="0"/>
                </a:lnTo>
                <a:lnTo>
                  <a:pt x="197" y="0"/>
                </a:lnTo>
                <a:lnTo>
                  <a:pt x="201" y="0"/>
                </a:lnTo>
                <a:lnTo>
                  <a:pt x="206" y="0"/>
                </a:lnTo>
                <a:lnTo>
                  <a:pt x="210" y="0"/>
                </a:lnTo>
                <a:lnTo>
                  <a:pt x="214" y="0"/>
                </a:lnTo>
                <a:lnTo>
                  <a:pt x="219" y="0"/>
                </a:lnTo>
                <a:lnTo>
                  <a:pt x="223" y="0"/>
                </a:lnTo>
                <a:lnTo>
                  <a:pt x="228" y="0"/>
                </a:lnTo>
                <a:lnTo>
                  <a:pt x="232" y="0"/>
                </a:lnTo>
                <a:lnTo>
                  <a:pt x="236" y="0"/>
                </a:lnTo>
                <a:lnTo>
                  <a:pt x="241" y="0"/>
                </a:lnTo>
                <a:lnTo>
                  <a:pt x="245" y="0"/>
                </a:lnTo>
                <a:lnTo>
                  <a:pt x="249" y="0"/>
                </a:lnTo>
                <a:lnTo>
                  <a:pt x="254" y="0"/>
                </a:lnTo>
                <a:lnTo>
                  <a:pt x="258" y="0"/>
                </a:lnTo>
                <a:lnTo>
                  <a:pt x="263" y="0"/>
                </a:lnTo>
                <a:lnTo>
                  <a:pt x="267" y="0"/>
                </a:lnTo>
                <a:lnTo>
                  <a:pt x="271" y="0"/>
                </a:lnTo>
                <a:lnTo>
                  <a:pt x="276" y="0"/>
                </a:lnTo>
                <a:lnTo>
                  <a:pt x="280" y="0"/>
                </a:lnTo>
                <a:lnTo>
                  <a:pt x="284" y="0"/>
                </a:lnTo>
                <a:lnTo>
                  <a:pt x="289" y="0"/>
                </a:lnTo>
                <a:lnTo>
                  <a:pt x="293" y="0"/>
                </a:lnTo>
                <a:lnTo>
                  <a:pt x="298" y="0"/>
                </a:lnTo>
                <a:lnTo>
                  <a:pt x="302" y="0"/>
                </a:lnTo>
                <a:lnTo>
                  <a:pt x="306" y="0"/>
                </a:lnTo>
                <a:lnTo>
                  <a:pt x="311" y="0"/>
                </a:lnTo>
                <a:lnTo>
                  <a:pt x="315" y="0"/>
                </a:lnTo>
                <a:lnTo>
                  <a:pt x="319" y="0"/>
                </a:lnTo>
                <a:lnTo>
                  <a:pt x="324" y="0"/>
                </a:lnTo>
                <a:lnTo>
                  <a:pt x="328" y="0"/>
                </a:lnTo>
                <a:lnTo>
                  <a:pt x="332" y="0"/>
                </a:lnTo>
                <a:lnTo>
                  <a:pt x="337" y="0"/>
                </a:lnTo>
                <a:lnTo>
                  <a:pt x="341" y="0"/>
                </a:lnTo>
                <a:lnTo>
                  <a:pt x="346" y="0"/>
                </a:lnTo>
                <a:lnTo>
                  <a:pt x="350" y="0"/>
                </a:lnTo>
                <a:lnTo>
                  <a:pt x="354" y="0"/>
                </a:lnTo>
                <a:lnTo>
                  <a:pt x="359" y="0"/>
                </a:lnTo>
                <a:lnTo>
                  <a:pt x="363" y="0"/>
                </a:lnTo>
                <a:lnTo>
                  <a:pt x="367" y="0"/>
                </a:lnTo>
                <a:lnTo>
                  <a:pt x="372" y="0"/>
                </a:lnTo>
                <a:lnTo>
                  <a:pt x="376" y="0"/>
                </a:lnTo>
                <a:lnTo>
                  <a:pt x="381" y="0"/>
                </a:lnTo>
                <a:lnTo>
                  <a:pt x="385" y="0"/>
                </a:lnTo>
                <a:lnTo>
                  <a:pt x="389" y="0"/>
                </a:lnTo>
                <a:lnTo>
                  <a:pt x="394" y="0"/>
                </a:lnTo>
                <a:lnTo>
                  <a:pt x="398" y="0"/>
                </a:lnTo>
                <a:lnTo>
                  <a:pt x="402" y="0"/>
                </a:lnTo>
                <a:lnTo>
                  <a:pt x="407" y="0"/>
                </a:lnTo>
                <a:lnTo>
                  <a:pt x="411" y="0"/>
                </a:lnTo>
                <a:lnTo>
                  <a:pt x="415" y="0"/>
                </a:lnTo>
                <a:lnTo>
                  <a:pt x="420" y="0"/>
                </a:lnTo>
                <a:lnTo>
                  <a:pt x="424" y="0"/>
                </a:lnTo>
                <a:lnTo>
                  <a:pt x="429" y="0"/>
                </a:lnTo>
                <a:lnTo>
                  <a:pt x="433" y="0"/>
                </a:lnTo>
                <a:lnTo>
                  <a:pt x="437" y="0"/>
                </a:lnTo>
                <a:lnTo>
                  <a:pt x="442" y="0"/>
                </a:lnTo>
                <a:lnTo>
                  <a:pt x="446" y="0"/>
                </a:lnTo>
                <a:lnTo>
                  <a:pt x="450" y="0"/>
                </a:lnTo>
                <a:lnTo>
                  <a:pt x="455" y="0"/>
                </a:lnTo>
                <a:lnTo>
                  <a:pt x="459" y="0"/>
                </a:lnTo>
                <a:lnTo>
                  <a:pt x="464" y="0"/>
                </a:lnTo>
                <a:lnTo>
                  <a:pt x="468" y="0"/>
                </a:lnTo>
                <a:lnTo>
                  <a:pt x="472" y="0"/>
                </a:lnTo>
                <a:lnTo>
                  <a:pt x="477" y="0"/>
                </a:lnTo>
                <a:lnTo>
                  <a:pt x="481" y="0"/>
                </a:lnTo>
                <a:lnTo>
                  <a:pt x="485" y="0"/>
                </a:lnTo>
                <a:lnTo>
                  <a:pt x="490" y="0"/>
                </a:lnTo>
                <a:lnTo>
                  <a:pt x="494" y="0"/>
                </a:lnTo>
                <a:lnTo>
                  <a:pt x="499" y="0"/>
                </a:lnTo>
                <a:lnTo>
                  <a:pt x="503" y="0"/>
                </a:lnTo>
                <a:lnTo>
                  <a:pt x="507" y="0"/>
                </a:lnTo>
                <a:lnTo>
                  <a:pt x="512" y="0"/>
                </a:lnTo>
                <a:lnTo>
                  <a:pt x="516" y="0"/>
                </a:lnTo>
                <a:lnTo>
                  <a:pt x="520" y="0"/>
                </a:lnTo>
                <a:lnTo>
                  <a:pt x="525" y="0"/>
                </a:lnTo>
                <a:lnTo>
                  <a:pt x="529" y="0"/>
                </a:lnTo>
                <a:lnTo>
                  <a:pt x="533" y="0"/>
                </a:lnTo>
                <a:lnTo>
                  <a:pt x="538" y="0"/>
                </a:lnTo>
                <a:lnTo>
                  <a:pt x="542" y="0"/>
                </a:lnTo>
                <a:lnTo>
                  <a:pt x="547" y="0"/>
                </a:lnTo>
                <a:lnTo>
                  <a:pt x="551" y="0"/>
                </a:lnTo>
                <a:lnTo>
                  <a:pt x="555" y="0"/>
                </a:lnTo>
              </a:path>
            </a:pathLst>
          </a:custGeom>
          <a:noFill/>
          <a:ln w="19050">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1569" name="Freeform 69">
            <a:extLst>
              <a:ext uri="{FF2B5EF4-FFF2-40B4-BE49-F238E27FC236}">
                <a16:creationId xmlns:a16="http://schemas.microsoft.com/office/drawing/2014/main" id="{418310F4-BF4E-45AB-B7CF-55EC4D834C30}"/>
              </a:ext>
            </a:extLst>
          </p:cNvPr>
          <p:cNvSpPr>
            <a:spLocks/>
          </p:cNvSpPr>
          <p:nvPr/>
        </p:nvSpPr>
        <p:spPr bwMode="auto">
          <a:xfrm>
            <a:off x="7180263" y="4760913"/>
            <a:ext cx="119062" cy="1587"/>
          </a:xfrm>
          <a:custGeom>
            <a:avLst/>
            <a:gdLst>
              <a:gd name="T0" fmla="*/ 0 w 75"/>
              <a:gd name="T1" fmla="*/ 0 h 1588"/>
              <a:gd name="T2" fmla="*/ 5 w 75"/>
              <a:gd name="T3" fmla="*/ 0 h 1588"/>
              <a:gd name="T4" fmla="*/ 9 w 75"/>
              <a:gd name="T5" fmla="*/ 0 h 1588"/>
              <a:gd name="T6" fmla="*/ 13 w 75"/>
              <a:gd name="T7" fmla="*/ 0 h 1588"/>
              <a:gd name="T8" fmla="*/ 18 w 75"/>
              <a:gd name="T9" fmla="*/ 0 h 1588"/>
              <a:gd name="T10" fmla="*/ 22 w 75"/>
              <a:gd name="T11" fmla="*/ 0 h 1588"/>
              <a:gd name="T12" fmla="*/ 27 w 75"/>
              <a:gd name="T13" fmla="*/ 0 h 1588"/>
              <a:gd name="T14" fmla="*/ 31 w 75"/>
              <a:gd name="T15" fmla="*/ 0 h 1588"/>
              <a:gd name="T16" fmla="*/ 35 w 75"/>
              <a:gd name="T17" fmla="*/ 0 h 1588"/>
              <a:gd name="T18" fmla="*/ 40 w 75"/>
              <a:gd name="T19" fmla="*/ 0 h 1588"/>
              <a:gd name="T20" fmla="*/ 44 w 75"/>
              <a:gd name="T21" fmla="*/ 0 h 1588"/>
              <a:gd name="T22" fmla="*/ 48 w 75"/>
              <a:gd name="T23" fmla="*/ 0 h 1588"/>
              <a:gd name="T24" fmla="*/ 53 w 75"/>
              <a:gd name="T25" fmla="*/ 0 h 1588"/>
              <a:gd name="T26" fmla="*/ 57 w 75"/>
              <a:gd name="T27" fmla="*/ 0 h 1588"/>
              <a:gd name="T28" fmla="*/ 61 w 75"/>
              <a:gd name="T29" fmla="*/ 0 h 1588"/>
              <a:gd name="T30" fmla="*/ 66 w 75"/>
              <a:gd name="T31" fmla="*/ 0 h 1588"/>
              <a:gd name="T32" fmla="*/ 70 w 75"/>
              <a:gd name="T33" fmla="*/ 0 h 1588"/>
              <a:gd name="T34" fmla="*/ 75 w 75"/>
              <a:gd name="T35" fmla="*/ 0 h 158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75"/>
              <a:gd name="T55" fmla="*/ 0 h 1588"/>
              <a:gd name="T56" fmla="*/ 75 w 75"/>
              <a:gd name="T57" fmla="*/ 1588 h 1588"/>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75" h="1588">
                <a:moveTo>
                  <a:pt x="0" y="0"/>
                </a:moveTo>
                <a:lnTo>
                  <a:pt x="5" y="0"/>
                </a:lnTo>
                <a:lnTo>
                  <a:pt x="9" y="0"/>
                </a:lnTo>
                <a:lnTo>
                  <a:pt x="13" y="0"/>
                </a:lnTo>
                <a:lnTo>
                  <a:pt x="18" y="0"/>
                </a:lnTo>
                <a:lnTo>
                  <a:pt x="22" y="0"/>
                </a:lnTo>
                <a:lnTo>
                  <a:pt x="27" y="0"/>
                </a:lnTo>
                <a:lnTo>
                  <a:pt x="31" y="0"/>
                </a:lnTo>
                <a:lnTo>
                  <a:pt x="35" y="0"/>
                </a:lnTo>
                <a:lnTo>
                  <a:pt x="40" y="0"/>
                </a:lnTo>
                <a:lnTo>
                  <a:pt x="44" y="0"/>
                </a:lnTo>
                <a:lnTo>
                  <a:pt x="48" y="0"/>
                </a:lnTo>
                <a:lnTo>
                  <a:pt x="53" y="0"/>
                </a:lnTo>
                <a:lnTo>
                  <a:pt x="57" y="0"/>
                </a:lnTo>
                <a:lnTo>
                  <a:pt x="61" y="0"/>
                </a:lnTo>
                <a:lnTo>
                  <a:pt x="66" y="0"/>
                </a:lnTo>
                <a:lnTo>
                  <a:pt x="70" y="0"/>
                </a:lnTo>
                <a:lnTo>
                  <a:pt x="75" y="0"/>
                </a:lnTo>
              </a:path>
            </a:pathLst>
          </a:custGeom>
          <a:noFill/>
          <a:ln w="19050">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1570" name="TextBox 130">
            <a:extLst>
              <a:ext uri="{FF2B5EF4-FFF2-40B4-BE49-F238E27FC236}">
                <a16:creationId xmlns:a16="http://schemas.microsoft.com/office/drawing/2014/main" id="{B0CAC5B1-8081-44BF-AB88-E2217AE2FA73}"/>
              </a:ext>
            </a:extLst>
          </p:cNvPr>
          <p:cNvSpPr txBox="1">
            <a:spLocks noChangeArrowheads="1"/>
          </p:cNvSpPr>
          <p:nvPr/>
        </p:nvSpPr>
        <p:spPr bwMode="auto">
          <a:xfrm>
            <a:off x="990600" y="914400"/>
            <a:ext cx="162083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400"/>
              <a:t>original time signal</a:t>
            </a:r>
          </a:p>
        </p:txBody>
      </p:sp>
      <p:sp>
        <p:nvSpPr>
          <p:cNvPr id="21571" name="TextBox 131">
            <a:extLst>
              <a:ext uri="{FF2B5EF4-FFF2-40B4-BE49-F238E27FC236}">
                <a16:creationId xmlns:a16="http://schemas.microsoft.com/office/drawing/2014/main" id="{53C672E2-E76B-4AD2-860A-D14F5A872C06}"/>
              </a:ext>
            </a:extLst>
          </p:cNvPr>
          <p:cNvSpPr txBox="1">
            <a:spLocks noChangeArrowheads="1"/>
          </p:cNvSpPr>
          <p:nvPr/>
        </p:nvSpPr>
        <p:spPr bwMode="auto">
          <a:xfrm>
            <a:off x="1219200" y="4114800"/>
            <a:ext cx="154146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400"/>
              <a:t>shifted time signal</a:t>
            </a:r>
          </a:p>
        </p:txBody>
      </p:sp>
      <p:sp>
        <p:nvSpPr>
          <p:cNvPr id="128" name="TextBox 127">
            <a:extLst>
              <a:ext uri="{FF2B5EF4-FFF2-40B4-BE49-F238E27FC236}">
                <a16:creationId xmlns:a16="http://schemas.microsoft.com/office/drawing/2014/main" id="{91CD92B4-C7ED-4F2F-97A1-665406401DF0}"/>
              </a:ext>
            </a:extLst>
          </p:cNvPr>
          <p:cNvSpPr txBox="1"/>
          <p:nvPr/>
        </p:nvSpPr>
        <p:spPr>
          <a:xfrm>
            <a:off x="5875738" y="2833786"/>
            <a:ext cx="519694" cy="307777"/>
          </a:xfrm>
          <a:prstGeom prst="rect">
            <a:avLst/>
          </a:prstGeom>
          <a:noFill/>
        </p:spPr>
        <p:txBody>
          <a:bodyPr wrap="none" rtlCol="0">
            <a:spAutoFit/>
          </a:bodyPr>
          <a:lstStyle/>
          <a:p>
            <a:r>
              <a:rPr lang="en-US" sz="1400" dirty="0">
                <a:latin typeface="Symbol" panose="05050102010706020507" pitchFamily="18" charset="2"/>
              </a:rPr>
              <a:t>m</a:t>
            </a:r>
            <a:r>
              <a:rPr lang="en-US" sz="1400" dirty="0"/>
              <a:t>sec</a:t>
            </a:r>
          </a:p>
        </p:txBody>
      </p:sp>
      <p:sp>
        <p:nvSpPr>
          <p:cNvPr id="129" name="TextBox 128">
            <a:extLst>
              <a:ext uri="{FF2B5EF4-FFF2-40B4-BE49-F238E27FC236}">
                <a16:creationId xmlns:a16="http://schemas.microsoft.com/office/drawing/2014/main" id="{A7804E36-0591-4BD5-AB52-858B90F2BD4D}"/>
              </a:ext>
            </a:extLst>
          </p:cNvPr>
          <p:cNvSpPr txBox="1"/>
          <p:nvPr/>
        </p:nvSpPr>
        <p:spPr>
          <a:xfrm>
            <a:off x="6026030" y="6105525"/>
            <a:ext cx="519694" cy="307777"/>
          </a:xfrm>
          <a:prstGeom prst="rect">
            <a:avLst/>
          </a:prstGeom>
          <a:noFill/>
        </p:spPr>
        <p:txBody>
          <a:bodyPr wrap="none" rtlCol="0">
            <a:spAutoFit/>
          </a:bodyPr>
          <a:lstStyle/>
          <a:p>
            <a:r>
              <a:rPr lang="en-US" sz="1400" dirty="0">
                <a:latin typeface="Symbol" panose="05050102010706020507" pitchFamily="18" charset="2"/>
              </a:rPr>
              <a:t>m</a:t>
            </a:r>
            <a:r>
              <a:rPr lang="en-US" sz="1400" dirty="0"/>
              <a:t>sec</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1">
            <a:extLst>
              <a:ext uri="{FF2B5EF4-FFF2-40B4-BE49-F238E27FC236}">
                <a16:creationId xmlns:a16="http://schemas.microsoft.com/office/drawing/2014/main" id="{385D6370-45A2-4BE8-8AB5-B2270049896B}"/>
              </a:ext>
            </a:extLst>
          </p:cNvPr>
          <p:cNvSpPr>
            <a:spLocks noChangeArrowheads="1"/>
          </p:cNvSpPr>
          <p:nvPr/>
        </p:nvSpPr>
        <p:spPr bwMode="auto">
          <a:xfrm>
            <a:off x="533400" y="685800"/>
            <a:ext cx="4572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400"/>
              <a:t>&gt;&gt; vfs = FourierT(vshift, dt);</a:t>
            </a:r>
          </a:p>
          <a:p>
            <a:pPr eaLnBrk="1" hangingPunct="1"/>
            <a:r>
              <a:rPr lang="en-US" altLang="en-US" sz="1400"/>
              <a:t>&gt;&gt; plot( f(1:200), abs(vfs(1:200)))</a:t>
            </a:r>
          </a:p>
        </p:txBody>
      </p:sp>
      <p:sp>
        <p:nvSpPr>
          <p:cNvPr id="22531" name="Rectangle 3">
            <a:extLst>
              <a:ext uri="{FF2B5EF4-FFF2-40B4-BE49-F238E27FC236}">
                <a16:creationId xmlns:a16="http://schemas.microsoft.com/office/drawing/2014/main" id="{19075E3D-7B3A-464D-9595-4B4266006DCD}"/>
              </a:ext>
            </a:extLst>
          </p:cNvPr>
          <p:cNvSpPr>
            <a:spLocks noChangeArrowheads="1"/>
          </p:cNvSpPr>
          <p:nvPr/>
        </p:nvSpPr>
        <p:spPr bwMode="auto">
          <a:xfrm>
            <a:off x="304800" y="3048000"/>
            <a:ext cx="45720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400"/>
              <a:t>&gt;&gt; plot( f(1:200), angle(vfs(1:200)))</a:t>
            </a:r>
          </a:p>
        </p:txBody>
      </p:sp>
      <p:sp>
        <p:nvSpPr>
          <p:cNvPr id="22532" name="Rectangle 8">
            <a:extLst>
              <a:ext uri="{FF2B5EF4-FFF2-40B4-BE49-F238E27FC236}">
                <a16:creationId xmlns:a16="http://schemas.microsoft.com/office/drawing/2014/main" id="{A4B526F8-86A2-4522-837B-DF16A1366A55}"/>
              </a:ext>
            </a:extLst>
          </p:cNvPr>
          <p:cNvSpPr>
            <a:spLocks noChangeArrowheads="1"/>
          </p:cNvSpPr>
          <p:nvPr/>
        </p:nvSpPr>
        <p:spPr bwMode="auto">
          <a:xfrm>
            <a:off x="4859338" y="379413"/>
            <a:ext cx="3071812" cy="2419350"/>
          </a:xfrm>
          <a:prstGeom prst="rect">
            <a:avLst/>
          </a:prstGeom>
          <a:noFill/>
          <a:ln w="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2533" name="Line 9">
            <a:extLst>
              <a:ext uri="{FF2B5EF4-FFF2-40B4-BE49-F238E27FC236}">
                <a16:creationId xmlns:a16="http://schemas.microsoft.com/office/drawing/2014/main" id="{38731C29-9A7C-4204-B32F-FF6D05408D3A}"/>
              </a:ext>
            </a:extLst>
          </p:cNvPr>
          <p:cNvSpPr>
            <a:spLocks noChangeShapeType="1"/>
          </p:cNvSpPr>
          <p:nvPr/>
        </p:nvSpPr>
        <p:spPr bwMode="auto">
          <a:xfrm>
            <a:off x="4859338" y="379413"/>
            <a:ext cx="3071812"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534" name="Line 10">
            <a:extLst>
              <a:ext uri="{FF2B5EF4-FFF2-40B4-BE49-F238E27FC236}">
                <a16:creationId xmlns:a16="http://schemas.microsoft.com/office/drawing/2014/main" id="{853BE1E5-B078-4B95-A5D6-976A40FAF4A0}"/>
              </a:ext>
            </a:extLst>
          </p:cNvPr>
          <p:cNvSpPr>
            <a:spLocks noChangeShapeType="1"/>
          </p:cNvSpPr>
          <p:nvPr/>
        </p:nvSpPr>
        <p:spPr bwMode="auto">
          <a:xfrm>
            <a:off x="4859338" y="2798763"/>
            <a:ext cx="3071812"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535" name="Line 11">
            <a:extLst>
              <a:ext uri="{FF2B5EF4-FFF2-40B4-BE49-F238E27FC236}">
                <a16:creationId xmlns:a16="http://schemas.microsoft.com/office/drawing/2014/main" id="{FC84606C-784F-44DA-A68A-335A857238C3}"/>
              </a:ext>
            </a:extLst>
          </p:cNvPr>
          <p:cNvSpPr>
            <a:spLocks noChangeShapeType="1"/>
          </p:cNvSpPr>
          <p:nvPr/>
        </p:nvSpPr>
        <p:spPr bwMode="auto">
          <a:xfrm flipV="1">
            <a:off x="7931150" y="379413"/>
            <a:ext cx="1588" cy="24193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536" name="Line 12">
            <a:extLst>
              <a:ext uri="{FF2B5EF4-FFF2-40B4-BE49-F238E27FC236}">
                <a16:creationId xmlns:a16="http://schemas.microsoft.com/office/drawing/2014/main" id="{73FE114F-2D6C-466D-B2A5-69939647483B}"/>
              </a:ext>
            </a:extLst>
          </p:cNvPr>
          <p:cNvSpPr>
            <a:spLocks noChangeShapeType="1"/>
          </p:cNvSpPr>
          <p:nvPr/>
        </p:nvSpPr>
        <p:spPr bwMode="auto">
          <a:xfrm flipV="1">
            <a:off x="4859338" y="379413"/>
            <a:ext cx="1587" cy="24193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537" name="Line 13">
            <a:extLst>
              <a:ext uri="{FF2B5EF4-FFF2-40B4-BE49-F238E27FC236}">
                <a16:creationId xmlns:a16="http://schemas.microsoft.com/office/drawing/2014/main" id="{7A9E4B40-1CB6-4DC7-A6EF-107EC516BA21}"/>
              </a:ext>
            </a:extLst>
          </p:cNvPr>
          <p:cNvSpPr>
            <a:spLocks noChangeShapeType="1"/>
          </p:cNvSpPr>
          <p:nvPr/>
        </p:nvSpPr>
        <p:spPr bwMode="auto">
          <a:xfrm>
            <a:off x="4859338" y="2798763"/>
            <a:ext cx="3071812"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538" name="Line 14">
            <a:extLst>
              <a:ext uri="{FF2B5EF4-FFF2-40B4-BE49-F238E27FC236}">
                <a16:creationId xmlns:a16="http://schemas.microsoft.com/office/drawing/2014/main" id="{508EA137-EF88-468C-B6A3-E28DD694E47F}"/>
              </a:ext>
            </a:extLst>
          </p:cNvPr>
          <p:cNvSpPr>
            <a:spLocks noChangeShapeType="1"/>
          </p:cNvSpPr>
          <p:nvPr/>
        </p:nvSpPr>
        <p:spPr bwMode="auto">
          <a:xfrm flipV="1">
            <a:off x="4859338" y="379413"/>
            <a:ext cx="1587" cy="24193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539" name="Line 15">
            <a:extLst>
              <a:ext uri="{FF2B5EF4-FFF2-40B4-BE49-F238E27FC236}">
                <a16:creationId xmlns:a16="http://schemas.microsoft.com/office/drawing/2014/main" id="{8D6BA04E-6A44-4872-B97C-A29D4F54F280}"/>
              </a:ext>
            </a:extLst>
          </p:cNvPr>
          <p:cNvSpPr>
            <a:spLocks noChangeShapeType="1"/>
          </p:cNvSpPr>
          <p:nvPr/>
        </p:nvSpPr>
        <p:spPr bwMode="auto">
          <a:xfrm flipV="1">
            <a:off x="4859338" y="2763838"/>
            <a:ext cx="1587" cy="349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540" name="Line 16">
            <a:extLst>
              <a:ext uri="{FF2B5EF4-FFF2-40B4-BE49-F238E27FC236}">
                <a16:creationId xmlns:a16="http://schemas.microsoft.com/office/drawing/2014/main" id="{C08D9E87-6E6A-4710-A4CC-82E62D0B27C4}"/>
              </a:ext>
            </a:extLst>
          </p:cNvPr>
          <p:cNvSpPr>
            <a:spLocks noChangeShapeType="1"/>
          </p:cNvSpPr>
          <p:nvPr/>
        </p:nvSpPr>
        <p:spPr bwMode="auto">
          <a:xfrm>
            <a:off x="4859338" y="379413"/>
            <a:ext cx="1587" cy="269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541" name="Rectangle 17">
            <a:extLst>
              <a:ext uri="{FF2B5EF4-FFF2-40B4-BE49-F238E27FC236}">
                <a16:creationId xmlns:a16="http://schemas.microsoft.com/office/drawing/2014/main" id="{8CFFDABA-28C0-4AEA-B45B-B04548A26EC8}"/>
              </a:ext>
            </a:extLst>
          </p:cNvPr>
          <p:cNvSpPr>
            <a:spLocks noChangeArrowheads="1"/>
          </p:cNvSpPr>
          <p:nvPr/>
        </p:nvSpPr>
        <p:spPr bwMode="auto">
          <a:xfrm>
            <a:off x="4838700" y="2819400"/>
            <a:ext cx="98425" cy="120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700">
                <a:solidFill>
                  <a:srgbClr val="000000"/>
                </a:solidFill>
                <a:latin typeface="Helvetica" panose="020B0604020202020204" pitchFamily="34" charset="0"/>
              </a:rPr>
              <a:t>0</a:t>
            </a:r>
            <a:endParaRPr lang="en-US" altLang="en-US"/>
          </a:p>
        </p:txBody>
      </p:sp>
      <p:sp>
        <p:nvSpPr>
          <p:cNvPr id="22542" name="Line 18">
            <a:extLst>
              <a:ext uri="{FF2B5EF4-FFF2-40B4-BE49-F238E27FC236}">
                <a16:creationId xmlns:a16="http://schemas.microsoft.com/office/drawing/2014/main" id="{17FDFE9B-1E6F-442D-9509-73788602FF3E}"/>
              </a:ext>
            </a:extLst>
          </p:cNvPr>
          <p:cNvSpPr>
            <a:spLocks noChangeShapeType="1"/>
          </p:cNvSpPr>
          <p:nvPr/>
        </p:nvSpPr>
        <p:spPr bwMode="auto">
          <a:xfrm flipV="1">
            <a:off x="5164138" y="2763838"/>
            <a:ext cx="1587" cy="349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543" name="Line 19">
            <a:extLst>
              <a:ext uri="{FF2B5EF4-FFF2-40B4-BE49-F238E27FC236}">
                <a16:creationId xmlns:a16="http://schemas.microsoft.com/office/drawing/2014/main" id="{A5737EB5-E5E8-4B78-89CE-19F35C12277B}"/>
              </a:ext>
            </a:extLst>
          </p:cNvPr>
          <p:cNvSpPr>
            <a:spLocks noChangeShapeType="1"/>
          </p:cNvSpPr>
          <p:nvPr/>
        </p:nvSpPr>
        <p:spPr bwMode="auto">
          <a:xfrm>
            <a:off x="5164138" y="379413"/>
            <a:ext cx="1587" cy="269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544" name="Rectangle 20">
            <a:extLst>
              <a:ext uri="{FF2B5EF4-FFF2-40B4-BE49-F238E27FC236}">
                <a16:creationId xmlns:a16="http://schemas.microsoft.com/office/drawing/2014/main" id="{4947E041-ED0F-4F4F-84CF-D646D664FDD6}"/>
              </a:ext>
            </a:extLst>
          </p:cNvPr>
          <p:cNvSpPr>
            <a:spLocks noChangeArrowheads="1"/>
          </p:cNvSpPr>
          <p:nvPr/>
        </p:nvSpPr>
        <p:spPr bwMode="auto">
          <a:xfrm>
            <a:off x="5143500" y="2819400"/>
            <a:ext cx="98425" cy="120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700">
                <a:solidFill>
                  <a:srgbClr val="000000"/>
                </a:solidFill>
                <a:latin typeface="Helvetica" panose="020B0604020202020204" pitchFamily="34" charset="0"/>
              </a:rPr>
              <a:t>2</a:t>
            </a:r>
            <a:endParaRPr lang="en-US" altLang="en-US"/>
          </a:p>
        </p:txBody>
      </p:sp>
      <p:sp>
        <p:nvSpPr>
          <p:cNvPr id="22545" name="Line 21">
            <a:extLst>
              <a:ext uri="{FF2B5EF4-FFF2-40B4-BE49-F238E27FC236}">
                <a16:creationId xmlns:a16="http://schemas.microsoft.com/office/drawing/2014/main" id="{8336B967-9B1E-43F3-BF76-47B94F8F9528}"/>
              </a:ext>
            </a:extLst>
          </p:cNvPr>
          <p:cNvSpPr>
            <a:spLocks noChangeShapeType="1"/>
          </p:cNvSpPr>
          <p:nvPr/>
        </p:nvSpPr>
        <p:spPr bwMode="auto">
          <a:xfrm flipV="1">
            <a:off x="5468938" y="2763838"/>
            <a:ext cx="1587" cy="349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546" name="Line 22">
            <a:extLst>
              <a:ext uri="{FF2B5EF4-FFF2-40B4-BE49-F238E27FC236}">
                <a16:creationId xmlns:a16="http://schemas.microsoft.com/office/drawing/2014/main" id="{8D7DEA61-EB09-465E-9B15-1E8A0A6EA7B8}"/>
              </a:ext>
            </a:extLst>
          </p:cNvPr>
          <p:cNvSpPr>
            <a:spLocks noChangeShapeType="1"/>
          </p:cNvSpPr>
          <p:nvPr/>
        </p:nvSpPr>
        <p:spPr bwMode="auto">
          <a:xfrm>
            <a:off x="5468938" y="379413"/>
            <a:ext cx="1587" cy="269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547" name="Rectangle 23">
            <a:extLst>
              <a:ext uri="{FF2B5EF4-FFF2-40B4-BE49-F238E27FC236}">
                <a16:creationId xmlns:a16="http://schemas.microsoft.com/office/drawing/2014/main" id="{F547CF62-6203-45FB-B25E-CD10EA78E921}"/>
              </a:ext>
            </a:extLst>
          </p:cNvPr>
          <p:cNvSpPr>
            <a:spLocks noChangeArrowheads="1"/>
          </p:cNvSpPr>
          <p:nvPr/>
        </p:nvSpPr>
        <p:spPr bwMode="auto">
          <a:xfrm>
            <a:off x="5446713" y="2819400"/>
            <a:ext cx="98425" cy="120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700">
                <a:solidFill>
                  <a:srgbClr val="000000"/>
                </a:solidFill>
                <a:latin typeface="Helvetica" panose="020B0604020202020204" pitchFamily="34" charset="0"/>
              </a:rPr>
              <a:t>4</a:t>
            </a:r>
            <a:endParaRPr lang="en-US" altLang="en-US"/>
          </a:p>
        </p:txBody>
      </p:sp>
      <p:sp>
        <p:nvSpPr>
          <p:cNvPr id="22548" name="Line 24">
            <a:extLst>
              <a:ext uri="{FF2B5EF4-FFF2-40B4-BE49-F238E27FC236}">
                <a16:creationId xmlns:a16="http://schemas.microsoft.com/office/drawing/2014/main" id="{1D269668-C44A-4FB4-8478-4123286F9672}"/>
              </a:ext>
            </a:extLst>
          </p:cNvPr>
          <p:cNvSpPr>
            <a:spLocks noChangeShapeType="1"/>
          </p:cNvSpPr>
          <p:nvPr/>
        </p:nvSpPr>
        <p:spPr bwMode="auto">
          <a:xfrm flipV="1">
            <a:off x="5780088" y="2763838"/>
            <a:ext cx="1587" cy="349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549" name="Line 25">
            <a:extLst>
              <a:ext uri="{FF2B5EF4-FFF2-40B4-BE49-F238E27FC236}">
                <a16:creationId xmlns:a16="http://schemas.microsoft.com/office/drawing/2014/main" id="{D6B7C4CD-53D8-4179-A414-BD2ABD2B9DBD}"/>
              </a:ext>
            </a:extLst>
          </p:cNvPr>
          <p:cNvSpPr>
            <a:spLocks noChangeShapeType="1"/>
          </p:cNvSpPr>
          <p:nvPr/>
        </p:nvSpPr>
        <p:spPr bwMode="auto">
          <a:xfrm>
            <a:off x="5780088" y="379413"/>
            <a:ext cx="1587" cy="269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550" name="Rectangle 26">
            <a:extLst>
              <a:ext uri="{FF2B5EF4-FFF2-40B4-BE49-F238E27FC236}">
                <a16:creationId xmlns:a16="http://schemas.microsoft.com/office/drawing/2014/main" id="{6E58D4FE-1CA2-4AC7-959D-A715DDADFBE4}"/>
              </a:ext>
            </a:extLst>
          </p:cNvPr>
          <p:cNvSpPr>
            <a:spLocks noChangeArrowheads="1"/>
          </p:cNvSpPr>
          <p:nvPr/>
        </p:nvSpPr>
        <p:spPr bwMode="auto">
          <a:xfrm>
            <a:off x="5757863" y="2819400"/>
            <a:ext cx="98425" cy="120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700">
                <a:solidFill>
                  <a:srgbClr val="000000"/>
                </a:solidFill>
                <a:latin typeface="Helvetica" panose="020B0604020202020204" pitchFamily="34" charset="0"/>
              </a:rPr>
              <a:t>6</a:t>
            </a:r>
            <a:endParaRPr lang="en-US" altLang="en-US"/>
          </a:p>
        </p:txBody>
      </p:sp>
      <p:sp>
        <p:nvSpPr>
          <p:cNvPr id="22551" name="Line 27">
            <a:extLst>
              <a:ext uri="{FF2B5EF4-FFF2-40B4-BE49-F238E27FC236}">
                <a16:creationId xmlns:a16="http://schemas.microsoft.com/office/drawing/2014/main" id="{43738D71-AE00-4EBA-95F7-D1E2F8DF191D}"/>
              </a:ext>
            </a:extLst>
          </p:cNvPr>
          <p:cNvSpPr>
            <a:spLocks noChangeShapeType="1"/>
          </p:cNvSpPr>
          <p:nvPr/>
        </p:nvSpPr>
        <p:spPr bwMode="auto">
          <a:xfrm flipV="1">
            <a:off x="6083300" y="2763838"/>
            <a:ext cx="1588" cy="349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552" name="Line 28">
            <a:extLst>
              <a:ext uri="{FF2B5EF4-FFF2-40B4-BE49-F238E27FC236}">
                <a16:creationId xmlns:a16="http://schemas.microsoft.com/office/drawing/2014/main" id="{C6352A43-1ACE-461B-81C4-81641DA451C9}"/>
              </a:ext>
            </a:extLst>
          </p:cNvPr>
          <p:cNvSpPr>
            <a:spLocks noChangeShapeType="1"/>
          </p:cNvSpPr>
          <p:nvPr/>
        </p:nvSpPr>
        <p:spPr bwMode="auto">
          <a:xfrm>
            <a:off x="6083300" y="379413"/>
            <a:ext cx="1588" cy="269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553" name="Rectangle 29">
            <a:extLst>
              <a:ext uri="{FF2B5EF4-FFF2-40B4-BE49-F238E27FC236}">
                <a16:creationId xmlns:a16="http://schemas.microsoft.com/office/drawing/2014/main" id="{AFD939A0-BE61-4DA5-9B16-33A941396F40}"/>
              </a:ext>
            </a:extLst>
          </p:cNvPr>
          <p:cNvSpPr>
            <a:spLocks noChangeArrowheads="1"/>
          </p:cNvSpPr>
          <p:nvPr/>
        </p:nvSpPr>
        <p:spPr bwMode="auto">
          <a:xfrm>
            <a:off x="6062663" y="2819400"/>
            <a:ext cx="98425" cy="120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700">
                <a:solidFill>
                  <a:srgbClr val="000000"/>
                </a:solidFill>
                <a:latin typeface="Helvetica" panose="020B0604020202020204" pitchFamily="34" charset="0"/>
              </a:rPr>
              <a:t>8</a:t>
            </a:r>
            <a:endParaRPr lang="en-US" altLang="en-US"/>
          </a:p>
        </p:txBody>
      </p:sp>
      <p:sp>
        <p:nvSpPr>
          <p:cNvPr id="22554" name="Line 30">
            <a:extLst>
              <a:ext uri="{FF2B5EF4-FFF2-40B4-BE49-F238E27FC236}">
                <a16:creationId xmlns:a16="http://schemas.microsoft.com/office/drawing/2014/main" id="{179062BE-D458-4B41-9257-174F99242A79}"/>
              </a:ext>
            </a:extLst>
          </p:cNvPr>
          <p:cNvSpPr>
            <a:spLocks noChangeShapeType="1"/>
          </p:cNvSpPr>
          <p:nvPr/>
        </p:nvSpPr>
        <p:spPr bwMode="auto">
          <a:xfrm flipV="1">
            <a:off x="6396038" y="2763838"/>
            <a:ext cx="1587" cy="349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555" name="Line 31">
            <a:extLst>
              <a:ext uri="{FF2B5EF4-FFF2-40B4-BE49-F238E27FC236}">
                <a16:creationId xmlns:a16="http://schemas.microsoft.com/office/drawing/2014/main" id="{B4035B18-4FC2-4E92-9F6B-61C1C708F27E}"/>
              </a:ext>
            </a:extLst>
          </p:cNvPr>
          <p:cNvSpPr>
            <a:spLocks noChangeShapeType="1"/>
          </p:cNvSpPr>
          <p:nvPr/>
        </p:nvSpPr>
        <p:spPr bwMode="auto">
          <a:xfrm>
            <a:off x="6396038" y="379413"/>
            <a:ext cx="1587" cy="269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556" name="Rectangle 32">
            <a:extLst>
              <a:ext uri="{FF2B5EF4-FFF2-40B4-BE49-F238E27FC236}">
                <a16:creationId xmlns:a16="http://schemas.microsoft.com/office/drawing/2014/main" id="{B6C33D38-FCB1-4499-9C6F-A5DE7F9C12B8}"/>
              </a:ext>
            </a:extLst>
          </p:cNvPr>
          <p:cNvSpPr>
            <a:spLocks noChangeArrowheads="1"/>
          </p:cNvSpPr>
          <p:nvPr/>
        </p:nvSpPr>
        <p:spPr bwMode="auto">
          <a:xfrm>
            <a:off x="6345238" y="2819400"/>
            <a:ext cx="149225" cy="120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700">
                <a:solidFill>
                  <a:srgbClr val="000000"/>
                </a:solidFill>
                <a:latin typeface="Helvetica" panose="020B0604020202020204" pitchFamily="34" charset="0"/>
              </a:rPr>
              <a:t>10</a:t>
            </a:r>
            <a:endParaRPr lang="en-US" altLang="en-US"/>
          </a:p>
        </p:txBody>
      </p:sp>
      <p:sp>
        <p:nvSpPr>
          <p:cNvPr id="22557" name="Line 33">
            <a:extLst>
              <a:ext uri="{FF2B5EF4-FFF2-40B4-BE49-F238E27FC236}">
                <a16:creationId xmlns:a16="http://schemas.microsoft.com/office/drawing/2014/main" id="{87AE9F4D-0E52-462B-9BB2-DC0FC4D83E88}"/>
              </a:ext>
            </a:extLst>
          </p:cNvPr>
          <p:cNvSpPr>
            <a:spLocks noChangeShapeType="1"/>
          </p:cNvSpPr>
          <p:nvPr/>
        </p:nvSpPr>
        <p:spPr bwMode="auto">
          <a:xfrm flipV="1">
            <a:off x="6699250" y="2763838"/>
            <a:ext cx="1588" cy="349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558" name="Line 34">
            <a:extLst>
              <a:ext uri="{FF2B5EF4-FFF2-40B4-BE49-F238E27FC236}">
                <a16:creationId xmlns:a16="http://schemas.microsoft.com/office/drawing/2014/main" id="{17C8F9A8-A556-4EC7-9C1A-8264C8A6C8BC}"/>
              </a:ext>
            </a:extLst>
          </p:cNvPr>
          <p:cNvSpPr>
            <a:spLocks noChangeShapeType="1"/>
          </p:cNvSpPr>
          <p:nvPr/>
        </p:nvSpPr>
        <p:spPr bwMode="auto">
          <a:xfrm>
            <a:off x="6699250" y="379413"/>
            <a:ext cx="1588" cy="269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559" name="Rectangle 35">
            <a:extLst>
              <a:ext uri="{FF2B5EF4-FFF2-40B4-BE49-F238E27FC236}">
                <a16:creationId xmlns:a16="http://schemas.microsoft.com/office/drawing/2014/main" id="{B5790F66-3308-4E6B-B94E-F3771ACA6BAC}"/>
              </a:ext>
            </a:extLst>
          </p:cNvPr>
          <p:cNvSpPr>
            <a:spLocks noChangeArrowheads="1"/>
          </p:cNvSpPr>
          <p:nvPr/>
        </p:nvSpPr>
        <p:spPr bwMode="auto">
          <a:xfrm>
            <a:off x="6650038" y="2819400"/>
            <a:ext cx="149225" cy="120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700">
                <a:solidFill>
                  <a:srgbClr val="000000"/>
                </a:solidFill>
                <a:latin typeface="Helvetica" panose="020B0604020202020204" pitchFamily="34" charset="0"/>
              </a:rPr>
              <a:t>12</a:t>
            </a:r>
            <a:endParaRPr lang="en-US" altLang="en-US"/>
          </a:p>
        </p:txBody>
      </p:sp>
      <p:sp>
        <p:nvSpPr>
          <p:cNvPr id="22560" name="Line 36">
            <a:extLst>
              <a:ext uri="{FF2B5EF4-FFF2-40B4-BE49-F238E27FC236}">
                <a16:creationId xmlns:a16="http://schemas.microsoft.com/office/drawing/2014/main" id="{4C539A50-94A5-40DC-A58E-56F3572E6E0A}"/>
              </a:ext>
            </a:extLst>
          </p:cNvPr>
          <p:cNvSpPr>
            <a:spLocks noChangeShapeType="1"/>
          </p:cNvSpPr>
          <p:nvPr/>
        </p:nvSpPr>
        <p:spPr bwMode="auto">
          <a:xfrm flipV="1">
            <a:off x="7004050" y="2763838"/>
            <a:ext cx="1588" cy="349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561" name="Line 37">
            <a:extLst>
              <a:ext uri="{FF2B5EF4-FFF2-40B4-BE49-F238E27FC236}">
                <a16:creationId xmlns:a16="http://schemas.microsoft.com/office/drawing/2014/main" id="{3E484ABB-6D35-4AC1-B178-0913F19340E3}"/>
              </a:ext>
            </a:extLst>
          </p:cNvPr>
          <p:cNvSpPr>
            <a:spLocks noChangeShapeType="1"/>
          </p:cNvSpPr>
          <p:nvPr/>
        </p:nvSpPr>
        <p:spPr bwMode="auto">
          <a:xfrm>
            <a:off x="7004050" y="379413"/>
            <a:ext cx="1588" cy="269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562" name="Rectangle 38">
            <a:extLst>
              <a:ext uri="{FF2B5EF4-FFF2-40B4-BE49-F238E27FC236}">
                <a16:creationId xmlns:a16="http://schemas.microsoft.com/office/drawing/2014/main" id="{8D050D0A-20CC-4205-8C37-2B33A8478E92}"/>
              </a:ext>
            </a:extLst>
          </p:cNvPr>
          <p:cNvSpPr>
            <a:spLocks noChangeArrowheads="1"/>
          </p:cNvSpPr>
          <p:nvPr/>
        </p:nvSpPr>
        <p:spPr bwMode="auto">
          <a:xfrm>
            <a:off x="6954838" y="2819400"/>
            <a:ext cx="149225" cy="120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700">
                <a:solidFill>
                  <a:srgbClr val="000000"/>
                </a:solidFill>
                <a:latin typeface="Helvetica" panose="020B0604020202020204" pitchFamily="34" charset="0"/>
              </a:rPr>
              <a:t>14</a:t>
            </a:r>
            <a:endParaRPr lang="en-US" altLang="en-US"/>
          </a:p>
        </p:txBody>
      </p:sp>
      <p:sp>
        <p:nvSpPr>
          <p:cNvPr id="22563" name="Line 39">
            <a:extLst>
              <a:ext uri="{FF2B5EF4-FFF2-40B4-BE49-F238E27FC236}">
                <a16:creationId xmlns:a16="http://schemas.microsoft.com/office/drawing/2014/main" id="{02DFECA3-7343-41E3-92AC-9E18E66459D5}"/>
              </a:ext>
            </a:extLst>
          </p:cNvPr>
          <p:cNvSpPr>
            <a:spLocks noChangeShapeType="1"/>
          </p:cNvSpPr>
          <p:nvPr/>
        </p:nvSpPr>
        <p:spPr bwMode="auto">
          <a:xfrm flipV="1">
            <a:off x="7315200" y="2763838"/>
            <a:ext cx="1588" cy="349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564" name="Line 40">
            <a:extLst>
              <a:ext uri="{FF2B5EF4-FFF2-40B4-BE49-F238E27FC236}">
                <a16:creationId xmlns:a16="http://schemas.microsoft.com/office/drawing/2014/main" id="{A468A378-1D1B-454B-866B-2B580C9F6D5B}"/>
              </a:ext>
            </a:extLst>
          </p:cNvPr>
          <p:cNvSpPr>
            <a:spLocks noChangeShapeType="1"/>
          </p:cNvSpPr>
          <p:nvPr/>
        </p:nvSpPr>
        <p:spPr bwMode="auto">
          <a:xfrm>
            <a:off x="7315200" y="379413"/>
            <a:ext cx="1588" cy="269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565" name="Rectangle 41">
            <a:extLst>
              <a:ext uri="{FF2B5EF4-FFF2-40B4-BE49-F238E27FC236}">
                <a16:creationId xmlns:a16="http://schemas.microsoft.com/office/drawing/2014/main" id="{BAA04B59-F03B-4853-A339-615189924DA7}"/>
              </a:ext>
            </a:extLst>
          </p:cNvPr>
          <p:cNvSpPr>
            <a:spLocks noChangeArrowheads="1"/>
          </p:cNvSpPr>
          <p:nvPr/>
        </p:nvSpPr>
        <p:spPr bwMode="auto">
          <a:xfrm>
            <a:off x="7265988" y="2819400"/>
            <a:ext cx="149225" cy="120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700">
                <a:solidFill>
                  <a:srgbClr val="000000"/>
                </a:solidFill>
                <a:latin typeface="Helvetica" panose="020B0604020202020204" pitchFamily="34" charset="0"/>
              </a:rPr>
              <a:t>16</a:t>
            </a:r>
            <a:endParaRPr lang="en-US" altLang="en-US"/>
          </a:p>
        </p:txBody>
      </p:sp>
      <p:sp>
        <p:nvSpPr>
          <p:cNvPr id="22566" name="Line 42">
            <a:extLst>
              <a:ext uri="{FF2B5EF4-FFF2-40B4-BE49-F238E27FC236}">
                <a16:creationId xmlns:a16="http://schemas.microsoft.com/office/drawing/2014/main" id="{A238511D-D76D-43DF-95A7-E8647573AA81}"/>
              </a:ext>
            </a:extLst>
          </p:cNvPr>
          <p:cNvSpPr>
            <a:spLocks noChangeShapeType="1"/>
          </p:cNvSpPr>
          <p:nvPr/>
        </p:nvSpPr>
        <p:spPr bwMode="auto">
          <a:xfrm flipV="1">
            <a:off x="7620000" y="2763838"/>
            <a:ext cx="1588" cy="349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567" name="Line 43">
            <a:extLst>
              <a:ext uri="{FF2B5EF4-FFF2-40B4-BE49-F238E27FC236}">
                <a16:creationId xmlns:a16="http://schemas.microsoft.com/office/drawing/2014/main" id="{75CE5A65-6BAD-4FBD-AF8B-A4F49BED4760}"/>
              </a:ext>
            </a:extLst>
          </p:cNvPr>
          <p:cNvSpPr>
            <a:spLocks noChangeShapeType="1"/>
          </p:cNvSpPr>
          <p:nvPr/>
        </p:nvSpPr>
        <p:spPr bwMode="auto">
          <a:xfrm>
            <a:off x="7620000" y="379413"/>
            <a:ext cx="1588" cy="269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568" name="Rectangle 44">
            <a:extLst>
              <a:ext uri="{FF2B5EF4-FFF2-40B4-BE49-F238E27FC236}">
                <a16:creationId xmlns:a16="http://schemas.microsoft.com/office/drawing/2014/main" id="{13D5F592-B58F-4868-9080-F6E6705D71D5}"/>
              </a:ext>
            </a:extLst>
          </p:cNvPr>
          <p:cNvSpPr>
            <a:spLocks noChangeArrowheads="1"/>
          </p:cNvSpPr>
          <p:nvPr/>
        </p:nvSpPr>
        <p:spPr bwMode="auto">
          <a:xfrm>
            <a:off x="7569200" y="2819400"/>
            <a:ext cx="149225" cy="120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700">
                <a:solidFill>
                  <a:srgbClr val="000000"/>
                </a:solidFill>
                <a:latin typeface="Helvetica" panose="020B0604020202020204" pitchFamily="34" charset="0"/>
              </a:rPr>
              <a:t>18</a:t>
            </a:r>
            <a:endParaRPr lang="en-US" altLang="en-US"/>
          </a:p>
        </p:txBody>
      </p:sp>
      <p:sp>
        <p:nvSpPr>
          <p:cNvPr id="22569" name="Line 45">
            <a:extLst>
              <a:ext uri="{FF2B5EF4-FFF2-40B4-BE49-F238E27FC236}">
                <a16:creationId xmlns:a16="http://schemas.microsoft.com/office/drawing/2014/main" id="{5DEA8C84-DC51-496E-BF41-327281992C00}"/>
              </a:ext>
            </a:extLst>
          </p:cNvPr>
          <p:cNvSpPr>
            <a:spLocks noChangeShapeType="1"/>
          </p:cNvSpPr>
          <p:nvPr/>
        </p:nvSpPr>
        <p:spPr bwMode="auto">
          <a:xfrm flipV="1">
            <a:off x="7931150" y="2763838"/>
            <a:ext cx="1588" cy="349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570" name="Line 46">
            <a:extLst>
              <a:ext uri="{FF2B5EF4-FFF2-40B4-BE49-F238E27FC236}">
                <a16:creationId xmlns:a16="http://schemas.microsoft.com/office/drawing/2014/main" id="{1B7473FD-0E9E-4D72-9DD5-07B66B7707B0}"/>
              </a:ext>
            </a:extLst>
          </p:cNvPr>
          <p:cNvSpPr>
            <a:spLocks noChangeShapeType="1"/>
          </p:cNvSpPr>
          <p:nvPr/>
        </p:nvSpPr>
        <p:spPr bwMode="auto">
          <a:xfrm>
            <a:off x="7931150" y="379413"/>
            <a:ext cx="1588" cy="269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571" name="Rectangle 47">
            <a:extLst>
              <a:ext uri="{FF2B5EF4-FFF2-40B4-BE49-F238E27FC236}">
                <a16:creationId xmlns:a16="http://schemas.microsoft.com/office/drawing/2014/main" id="{F73577A5-5E4A-4ADD-83C4-C7D06D4B3008}"/>
              </a:ext>
            </a:extLst>
          </p:cNvPr>
          <p:cNvSpPr>
            <a:spLocks noChangeArrowheads="1"/>
          </p:cNvSpPr>
          <p:nvPr/>
        </p:nvSpPr>
        <p:spPr bwMode="auto">
          <a:xfrm>
            <a:off x="7881938" y="2819400"/>
            <a:ext cx="149225" cy="120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700">
                <a:solidFill>
                  <a:srgbClr val="000000"/>
                </a:solidFill>
                <a:latin typeface="Helvetica" panose="020B0604020202020204" pitchFamily="34" charset="0"/>
              </a:rPr>
              <a:t>20</a:t>
            </a:r>
            <a:endParaRPr lang="en-US" altLang="en-US"/>
          </a:p>
        </p:txBody>
      </p:sp>
      <p:sp>
        <p:nvSpPr>
          <p:cNvPr id="22572" name="Line 48">
            <a:extLst>
              <a:ext uri="{FF2B5EF4-FFF2-40B4-BE49-F238E27FC236}">
                <a16:creationId xmlns:a16="http://schemas.microsoft.com/office/drawing/2014/main" id="{4B8AD14A-0732-452D-A4D3-D45732A81997}"/>
              </a:ext>
            </a:extLst>
          </p:cNvPr>
          <p:cNvSpPr>
            <a:spLocks noChangeShapeType="1"/>
          </p:cNvSpPr>
          <p:nvPr/>
        </p:nvSpPr>
        <p:spPr bwMode="auto">
          <a:xfrm>
            <a:off x="4859338" y="2798763"/>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573" name="Line 49">
            <a:extLst>
              <a:ext uri="{FF2B5EF4-FFF2-40B4-BE49-F238E27FC236}">
                <a16:creationId xmlns:a16="http://schemas.microsoft.com/office/drawing/2014/main" id="{E3AFBC1F-8C35-4907-BE82-857B6E3F9768}"/>
              </a:ext>
            </a:extLst>
          </p:cNvPr>
          <p:cNvSpPr>
            <a:spLocks noChangeShapeType="1"/>
          </p:cNvSpPr>
          <p:nvPr/>
        </p:nvSpPr>
        <p:spPr bwMode="auto">
          <a:xfrm flipH="1">
            <a:off x="7894638" y="2798763"/>
            <a:ext cx="36512"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574" name="Rectangle 50">
            <a:extLst>
              <a:ext uri="{FF2B5EF4-FFF2-40B4-BE49-F238E27FC236}">
                <a16:creationId xmlns:a16="http://schemas.microsoft.com/office/drawing/2014/main" id="{D180E0E4-B97E-4963-BF20-BBF6BFEF5F85}"/>
              </a:ext>
            </a:extLst>
          </p:cNvPr>
          <p:cNvSpPr>
            <a:spLocks noChangeArrowheads="1"/>
          </p:cNvSpPr>
          <p:nvPr/>
        </p:nvSpPr>
        <p:spPr bwMode="auto">
          <a:xfrm>
            <a:off x="4781550" y="2741613"/>
            <a:ext cx="98425" cy="120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700">
                <a:solidFill>
                  <a:srgbClr val="000000"/>
                </a:solidFill>
                <a:latin typeface="Helvetica" panose="020B0604020202020204" pitchFamily="34" charset="0"/>
              </a:rPr>
              <a:t>0</a:t>
            </a:r>
            <a:endParaRPr lang="en-US" altLang="en-US"/>
          </a:p>
        </p:txBody>
      </p:sp>
      <p:sp>
        <p:nvSpPr>
          <p:cNvPr id="22575" name="Line 51">
            <a:extLst>
              <a:ext uri="{FF2B5EF4-FFF2-40B4-BE49-F238E27FC236}">
                <a16:creationId xmlns:a16="http://schemas.microsoft.com/office/drawing/2014/main" id="{ED67A7E6-F95C-4EF3-8CCE-AEFFC47A972B}"/>
              </a:ext>
            </a:extLst>
          </p:cNvPr>
          <p:cNvSpPr>
            <a:spLocks noChangeShapeType="1"/>
          </p:cNvSpPr>
          <p:nvPr/>
        </p:nvSpPr>
        <p:spPr bwMode="auto">
          <a:xfrm>
            <a:off x="4859338" y="2452688"/>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576" name="Line 52">
            <a:extLst>
              <a:ext uri="{FF2B5EF4-FFF2-40B4-BE49-F238E27FC236}">
                <a16:creationId xmlns:a16="http://schemas.microsoft.com/office/drawing/2014/main" id="{07176672-A511-470E-B6FC-3C1390F60AA9}"/>
              </a:ext>
            </a:extLst>
          </p:cNvPr>
          <p:cNvSpPr>
            <a:spLocks noChangeShapeType="1"/>
          </p:cNvSpPr>
          <p:nvPr/>
        </p:nvSpPr>
        <p:spPr bwMode="auto">
          <a:xfrm flipH="1">
            <a:off x="7894638" y="2452688"/>
            <a:ext cx="36512"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577" name="Rectangle 53">
            <a:extLst>
              <a:ext uri="{FF2B5EF4-FFF2-40B4-BE49-F238E27FC236}">
                <a16:creationId xmlns:a16="http://schemas.microsoft.com/office/drawing/2014/main" id="{13863EC4-F61E-449C-B972-BE31C6749A08}"/>
              </a:ext>
            </a:extLst>
          </p:cNvPr>
          <p:cNvSpPr>
            <a:spLocks noChangeArrowheads="1"/>
          </p:cNvSpPr>
          <p:nvPr/>
        </p:nvSpPr>
        <p:spPr bwMode="auto">
          <a:xfrm>
            <a:off x="4703763" y="2395538"/>
            <a:ext cx="176212" cy="120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700">
                <a:solidFill>
                  <a:srgbClr val="000000"/>
                </a:solidFill>
                <a:latin typeface="Helvetica" panose="020B0604020202020204" pitchFamily="34" charset="0"/>
              </a:rPr>
              <a:t>0.5</a:t>
            </a:r>
            <a:endParaRPr lang="en-US" altLang="en-US"/>
          </a:p>
        </p:txBody>
      </p:sp>
      <p:sp>
        <p:nvSpPr>
          <p:cNvPr id="22578" name="Line 54">
            <a:extLst>
              <a:ext uri="{FF2B5EF4-FFF2-40B4-BE49-F238E27FC236}">
                <a16:creationId xmlns:a16="http://schemas.microsoft.com/office/drawing/2014/main" id="{6A176F9C-9CD4-4516-A99F-F5F84305C685}"/>
              </a:ext>
            </a:extLst>
          </p:cNvPr>
          <p:cNvSpPr>
            <a:spLocks noChangeShapeType="1"/>
          </p:cNvSpPr>
          <p:nvPr/>
        </p:nvSpPr>
        <p:spPr bwMode="auto">
          <a:xfrm>
            <a:off x="4859338" y="2105025"/>
            <a:ext cx="2857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579" name="Line 55">
            <a:extLst>
              <a:ext uri="{FF2B5EF4-FFF2-40B4-BE49-F238E27FC236}">
                <a16:creationId xmlns:a16="http://schemas.microsoft.com/office/drawing/2014/main" id="{D9B12902-8B42-4D89-AAD3-9504565F2E89}"/>
              </a:ext>
            </a:extLst>
          </p:cNvPr>
          <p:cNvSpPr>
            <a:spLocks noChangeShapeType="1"/>
          </p:cNvSpPr>
          <p:nvPr/>
        </p:nvSpPr>
        <p:spPr bwMode="auto">
          <a:xfrm flipH="1">
            <a:off x="7894638" y="2105025"/>
            <a:ext cx="36512"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580" name="Rectangle 56">
            <a:extLst>
              <a:ext uri="{FF2B5EF4-FFF2-40B4-BE49-F238E27FC236}">
                <a16:creationId xmlns:a16="http://schemas.microsoft.com/office/drawing/2014/main" id="{FEF036AA-DD9F-4C0F-8702-98E38D71E65C}"/>
              </a:ext>
            </a:extLst>
          </p:cNvPr>
          <p:cNvSpPr>
            <a:spLocks noChangeArrowheads="1"/>
          </p:cNvSpPr>
          <p:nvPr/>
        </p:nvSpPr>
        <p:spPr bwMode="auto">
          <a:xfrm>
            <a:off x="4781550" y="2049463"/>
            <a:ext cx="98425" cy="120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700">
                <a:solidFill>
                  <a:srgbClr val="000000"/>
                </a:solidFill>
                <a:latin typeface="Helvetica" panose="020B0604020202020204" pitchFamily="34" charset="0"/>
              </a:rPr>
              <a:t>1</a:t>
            </a:r>
            <a:endParaRPr lang="en-US" altLang="en-US"/>
          </a:p>
        </p:txBody>
      </p:sp>
      <p:sp>
        <p:nvSpPr>
          <p:cNvPr id="22581" name="Line 57">
            <a:extLst>
              <a:ext uri="{FF2B5EF4-FFF2-40B4-BE49-F238E27FC236}">
                <a16:creationId xmlns:a16="http://schemas.microsoft.com/office/drawing/2014/main" id="{7A9CB360-5134-4FA7-9AF8-1AAEB9F75DEF}"/>
              </a:ext>
            </a:extLst>
          </p:cNvPr>
          <p:cNvSpPr>
            <a:spLocks noChangeShapeType="1"/>
          </p:cNvSpPr>
          <p:nvPr/>
        </p:nvSpPr>
        <p:spPr bwMode="auto">
          <a:xfrm>
            <a:off x="4859338" y="1758950"/>
            <a:ext cx="2857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582" name="Line 58">
            <a:extLst>
              <a:ext uri="{FF2B5EF4-FFF2-40B4-BE49-F238E27FC236}">
                <a16:creationId xmlns:a16="http://schemas.microsoft.com/office/drawing/2014/main" id="{5DA40B90-BB3B-4F28-B614-F3293EC2E0DB}"/>
              </a:ext>
            </a:extLst>
          </p:cNvPr>
          <p:cNvSpPr>
            <a:spLocks noChangeShapeType="1"/>
          </p:cNvSpPr>
          <p:nvPr/>
        </p:nvSpPr>
        <p:spPr bwMode="auto">
          <a:xfrm flipH="1">
            <a:off x="7894638" y="1758950"/>
            <a:ext cx="36512"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583" name="Rectangle 59">
            <a:extLst>
              <a:ext uri="{FF2B5EF4-FFF2-40B4-BE49-F238E27FC236}">
                <a16:creationId xmlns:a16="http://schemas.microsoft.com/office/drawing/2014/main" id="{4ABAC0FC-3B3F-4BCE-AB11-D920B9976B70}"/>
              </a:ext>
            </a:extLst>
          </p:cNvPr>
          <p:cNvSpPr>
            <a:spLocks noChangeArrowheads="1"/>
          </p:cNvSpPr>
          <p:nvPr/>
        </p:nvSpPr>
        <p:spPr bwMode="auto">
          <a:xfrm>
            <a:off x="4703763" y="1701800"/>
            <a:ext cx="176212" cy="120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700">
                <a:solidFill>
                  <a:srgbClr val="000000"/>
                </a:solidFill>
                <a:latin typeface="Helvetica" panose="020B0604020202020204" pitchFamily="34" charset="0"/>
              </a:rPr>
              <a:t>1.5</a:t>
            </a:r>
            <a:endParaRPr lang="en-US" altLang="en-US"/>
          </a:p>
        </p:txBody>
      </p:sp>
      <p:sp>
        <p:nvSpPr>
          <p:cNvPr id="22584" name="Line 60">
            <a:extLst>
              <a:ext uri="{FF2B5EF4-FFF2-40B4-BE49-F238E27FC236}">
                <a16:creationId xmlns:a16="http://schemas.microsoft.com/office/drawing/2014/main" id="{BDF6AAF6-002D-4C2D-B156-99C76509EAB5}"/>
              </a:ext>
            </a:extLst>
          </p:cNvPr>
          <p:cNvSpPr>
            <a:spLocks noChangeShapeType="1"/>
          </p:cNvSpPr>
          <p:nvPr/>
        </p:nvSpPr>
        <p:spPr bwMode="auto">
          <a:xfrm>
            <a:off x="4859338" y="1411288"/>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585" name="Line 61">
            <a:extLst>
              <a:ext uri="{FF2B5EF4-FFF2-40B4-BE49-F238E27FC236}">
                <a16:creationId xmlns:a16="http://schemas.microsoft.com/office/drawing/2014/main" id="{08776A7D-21B6-46E3-B2EE-D48916AD72A1}"/>
              </a:ext>
            </a:extLst>
          </p:cNvPr>
          <p:cNvSpPr>
            <a:spLocks noChangeShapeType="1"/>
          </p:cNvSpPr>
          <p:nvPr/>
        </p:nvSpPr>
        <p:spPr bwMode="auto">
          <a:xfrm flipH="1">
            <a:off x="7894638" y="1411288"/>
            <a:ext cx="36512"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586" name="Rectangle 62">
            <a:extLst>
              <a:ext uri="{FF2B5EF4-FFF2-40B4-BE49-F238E27FC236}">
                <a16:creationId xmlns:a16="http://schemas.microsoft.com/office/drawing/2014/main" id="{8C7BB382-656D-4439-ABD0-B6AED6692421}"/>
              </a:ext>
            </a:extLst>
          </p:cNvPr>
          <p:cNvSpPr>
            <a:spLocks noChangeArrowheads="1"/>
          </p:cNvSpPr>
          <p:nvPr/>
        </p:nvSpPr>
        <p:spPr bwMode="auto">
          <a:xfrm>
            <a:off x="4781550" y="1355725"/>
            <a:ext cx="98425" cy="120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700">
                <a:solidFill>
                  <a:srgbClr val="000000"/>
                </a:solidFill>
                <a:latin typeface="Helvetica" panose="020B0604020202020204" pitchFamily="34" charset="0"/>
              </a:rPr>
              <a:t>2</a:t>
            </a:r>
            <a:endParaRPr lang="en-US" altLang="en-US"/>
          </a:p>
        </p:txBody>
      </p:sp>
      <p:sp>
        <p:nvSpPr>
          <p:cNvPr id="22587" name="Line 63">
            <a:extLst>
              <a:ext uri="{FF2B5EF4-FFF2-40B4-BE49-F238E27FC236}">
                <a16:creationId xmlns:a16="http://schemas.microsoft.com/office/drawing/2014/main" id="{DE47C4A2-C369-4F2C-9C5B-4A36F9338FF8}"/>
              </a:ext>
            </a:extLst>
          </p:cNvPr>
          <p:cNvSpPr>
            <a:spLocks noChangeShapeType="1"/>
          </p:cNvSpPr>
          <p:nvPr/>
        </p:nvSpPr>
        <p:spPr bwMode="auto">
          <a:xfrm>
            <a:off x="4859338" y="1065213"/>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588" name="Line 64">
            <a:extLst>
              <a:ext uri="{FF2B5EF4-FFF2-40B4-BE49-F238E27FC236}">
                <a16:creationId xmlns:a16="http://schemas.microsoft.com/office/drawing/2014/main" id="{4F7AAF7A-B780-44D6-B4CE-6C91FC6AB524}"/>
              </a:ext>
            </a:extLst>
          </p:cNvPr>
          <p:cNvSpPr>
            <a:spLocks noChangeShapeType="1"/>
          </p:cNvSpPr>
          <p:nvPr/>
        </p:nvSpPr>
        <p:spPr bwMode="auto">
          <a:xfrm flipH="1">
            <a:off x="7894638" y="1065213"/>
            <a:ext cx="36512"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589" name="Rectangle 65">
            <a:extLst>
              <a:ext uri="{FF2B5EF4-FFF2-40B4-BE49-F238E27FC236}">
                <a16:creationId xmlns:a16="http://schemas.microsoft.com/office/drawing/2014/main" id="{950188C6-8044-487B-AA8E-9308FBD53B4E}"/>
              </a:ext>
            </a:extLst>
          </p:cNvPr>
          <p:cNvSpPr>
            <a:spLocks noChangeArrowheads="1"/>
          </p:cNvSpPr>
          <p:nvPr/>
        </p:nvSpPr>
        <p:spPr bwMode="auto">
          <a:xfrm>
            <a:off x="4703763" y="1008063"/>
            <a:ext cx="176212" cy="120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700">
                <a:solidFill>
                  <a:srgbClr val="000000"/>
                </a:solidFill>
                <a:latin typeface="Helvetica" panose="020B0604020202020204" pitchFamily="34" charset="0"/>
              </a:rPr>
              <a:t>2.5</a:t>
            </a:r>
            <a:endParaRPr lang="en-US" altLang="en-US"/>
          </a:p>
        </p:txBody>
      </p:sp>
      <p:sp>
        <p:nvSpPr>
          <p:cNvPr id="22590" name="Line 66">
            <a:extLst>
              <a:ext uri="{FF2B5EF4-FFF2-40B4-BE49-F238E27FC236}">
                <a16:creationId xmlns:a16="http://schemas.microsoft.com/office/drawing/2014/main" id="{9AD35B46-53E0-47FC-9A18-354199AE8C50}"/>
              </a:ext>
            </a:extLst>
          </p:cNvPr>
          <p:cNvSpPr>
            <a:spLocks noChangeShapeType="1"/>
          </p:cNvSpPr>
          <p:nvPr/>
        </p:nvSpPr>
        <p:spPr bwMode="auto">
          <a:xfrm>
            <a:off x="4859338" y="719138"/>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591" name="Line 67">
            <a:extLst>
              <a:ext uri="{FF2B5EF4-FFF2-40B4-BE49-F238E27FC236}">
                <a16:creationId xmlns:a16="http://schemas.microsoft.com/office/drawing/2014/main" id="{ACF23701-E07A-4E3A-A5B1-25FA4BC95D1D}"/>
              </a:ext>
            </a:extLst>
          </p:cNvPr>
          <p:cNvSpPr>
            <a:spLocks noChangeShapeType="1"/>
          </p:cNvSpPr>
          <p:nvPr/>
        </p:nvSpPr>
        <p:spPr bwMode="auto">
          <a:xfrm flipH="1">
            <a:off x="7894638" y="719138"/>
            <a:ext cx="36512"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592" name="Rectangle 68">
            <a:extLst>
              <a:ext uri="{FF2B5EF4-FFF2-40B4-BE49-F238E27FC236}">
                <a16:creationId xmlns:a16="http://schemas.microsoft.com/office/drawing/2014/main" id="{ACB7CAE0-2442-4E34-8BAC-06559F399779}"/>
              </a:ext>
            </a:extLst>
          </p:cNvPr>
          <p:cNvSpPr>
            <a:spLocks noChangeArrowheads="1"/>
          </p:cNvSpPr>
          <p:nvPr/>
        </p:nvSpPr>
        <p:spPr bwMode="auto">
          <a:xfrm>
            <a:off x="4781550" y="661988"/>
            <a:ext cx="98425" cy="120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700">
                <a:solidFill>
                  <a:srgbClr val="000000"/>
                </a:solidFill>
                <a:latin typeface="Helvetica" panose="020B0604020202020204" pitchFamily="34" charset="0"/>
              </a:rPr>
              <a:t>3</a:t>
            </a:r>
            <a:endParaRPr lang="en-US" altLang="en-US"/>
          </a:p>
        </p:txBody>
      </p:sp>
      <p:sp>
        <p:nvSpPr>
          <p:cNvPr id="22593" name="Line 69">
            <a:extLst>
              <a:ext uri="{FF2B5EF4-FFF2-40B4-BE49-F238E27FC236}">
                <a16:creationId xmlns:a16="http://schemas.microsoft.com/office/drawing/2014/main" id="{7A87EB20-D422-48C3-A991-524D839B1B0C}"/>
              </a:ext>
            </a:extLst>
          </p:cNvPr>
          <p:cNvSpPr>
            <a:spLocks noChangeShapeType="1"/>
          </p:cNvSpPr>
          <p:nvPr/>
        </p:nvSpPr>
        <p:spPr bwMode="auto">
          <a:xfrm>
            <a:off x="4859338" y="379413"/>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594" name="Line 70">
            <a:extLst>
              <a:ext uri="{FF2B5EF4-FFF2-40B4-BE49-F238E27FC236}">
                <a16:creationId xmlns:a16="http://schemas.microsoft.com/office/drawing/2014/main" id="{3409971F-4140-48C3-9911-CFB4F03B6222}"/>
              </a:ext>
            </a:extLst>
          </p:cNvPr>
          <p:cNvSpPr>
            <a:spLocks noChangeShapeType="1"/>
          </p:cNvSpPr>
          <p:nvPr/>
        </p:nvSpPr>
        <p:spPr bwMode="auto">
          <a:xfrm flipH="1">
            <a:off x="7894638" y="379413"/>
            <a:ext cx="36512"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595" name="Rectangle 71">
            <a:extLst>
              <a:ext uri="{FF2B5EF4-FFF2-40B4-BE49-F238E27FC236}">
                <a16:creationId xmlns:a16="http://schemas.microsoft.com/office/drawing/2014/main" id="{9A095980-3282-4384-B5FF-ED8F324262C7}"/>
              </a:ext>
            </a:extLst>
          </p:cNvPr>
          <p:cNvSpPr>
            <a:spLocks noChangeArrowheads="1"/>
          </p:cNvSpPr>
          <p:nvPr/>
        </p:nvSpPr>
        <p:spPr bwMode="auto">
          <a:xfrm>
            <a:off x="4703763" y="322263"/>
            <a:ext cx="176212" cy="120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700">
                <a:solidFill>
                  <a:srgbClr val="000000"/>
                </a:solidFill>
                <a:latin typeface="Helvetica" panose="020B0604020202020204" pitchFamily="34" charset="0"/>
              </a:rPr>
              <a:t>3.5</a:t>
            </a:r>
            <a:endParaRPr lang="en-US" altLang="en-US"/>
          </a:p>
        </p:txBody>
      </p:sp>
      <p:sp>
        <p:nvSpPr>
          <p:cNvPr id="22596" name="Rectangle 72">
            <a:extLst>
              <a:ext uri="{FF2B5EF4-FFF2-40B4-BE49-F238E27FC236}">
                <a16:creationId xmlns:a16="http://schemas.microsoft.com/office/drawing/2014/main" id="{95BBB167-F117-4680-A911-B5D3B8340B1E}"/>
              </a:ext>
            </a:extLst>
          </p:cNvPr>
          <p:cNvSpPr>
            <a:spLocks noChangeArrowheads="1"/>
          </p:cNvSpPr>
          <p:nvPr/>
        </p:nvSpPr>
        <p:spPr bwMode="auto">
          <a:xfrm>
            <a:off x="4859338" y="244475"/>
            <a:ext cx="227012" cy="120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700">
                <a:solidFill>
                  <a:srgbClr val="000000"/>
                </a:solidFill>
                <a:latin typeface="Helvetica" panose="020B0604020202020204" pitchFamily="34" charset="0"/>
              </a:rPr>
              <a:t>x 10</a:t>
            </a:r>
            <a:endParaRPr lang="en-US" altLang="en-US"/>
          </a:p>
        </p:txBody>
      </p:sp>
      <p:sp>
        <p:nvSpPr>
          <p:cNvPr id="22597" name="Rectangle 73">
            <a:extLst>
              <a:ext uri="{FF2B5EF4-FFF2-40B4-BE49-F238E27FC236}">
                <a16:creationId xmlns:a16="http://schemas.microsoft.com/office/drawing/2014/main" id="{DBC37B31-D46D-44FD-954D-A83800605B42}"/>
              </a:ext>
            </a:extLst>
          </p:cNvPr>
          <p:cNvSpPr>
            <a:spLocks noChangeArrowheads="1"/>
          </p:cNvSpPr>
          <p:nvPr/>
        </p:nvSpPr>
        <p:spPr bwMode="auto">
          <a:xfrm>
            <a:off x="5037138" y="209550"/>
            <a:ext cx="84137" cy="84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500">
                <a:solidFill>
                  <a:srgbClr val="000000"/>
                </a:solidFill>
                <a:latin typeface="Helvetica" panose="020B0604020202020204" pitchFamily="34" charset="0"/>
              </a:rPr>
              <a:t>-3</a:t>
            </a:r>
            <a:endParaRPr lang="en-US" altLang="en-US"/>
          </a:p>
        </p:txBody>
      </p:sp>
      <p:sp>
        <p:nvSpPr>
          <p:cNvPr id="22598" name="Line 74">
            <a:extLst>
              <a:ext uri="{FF2B5EF4-FFF2-40B4-BE49-F238E27FC236}">
                <a16:creationId xmlns:a16="http://schemas.microsoft.com/office/drawing/2014/main" id="{66633A0D-4D96-4E17-ACD7-BEAB220982BB}"/>
              </a:ext>
            </a:extLst>
          </p:cNvPr>
          <p:cNvSpPr>
            <a:spLocks noChangeShapeType="1"/>
          </p:cNvSpPr>
          <p:nvPr/>
        </p:nvSpPr>
        <p:spPr bwMode="auto">
          <a:xfrm>
            <a:off x="4859338" y="379413"/>
            <a:ext cx="3071812"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599" name="Line 75">
            <a:extLst>
              <a:ext uri="{FF2B5EF4-FFF2-40B4-BE49-F238E27FC236}">
                <a16:creationId xmlns:a16="http://schemas.microsoft.com/office/drawing/2014/main" id="{157C121A-B3D4-4411-851E-628622AA269B}"/>
              </a:ext>
            </a:extLst>
          </p:cNvPr>
          <p:cNvSpPr>
            <a:spLocks noChangeShapeType="1"/>
          </p:cNvSpPr>
          <p:nvPr/>
        </p:nvSpPr>
        <p:spPr bwMode="auto">
          <a:xfrm>
            <a:off x="4859338" y="2798763"/>
            <a:ext cx="3071812"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600" name="Line 76">
            <a:extLst>
              <a:ext uri="{FF2B5EF4-FFF2-40B4-BE49-F238E27FC236}">
                <a16:creationId xmlns:a16="http://schemas.microsoft.com/office/drawing/2014/main" id="{E7629E20-D4DA-446A-A2B9-A210E63469E1}"/>
              </a:ext>
            </a:extLst>
          </p:cNvPr>
          <p:cNvSpPr>
            <a:spLocks noChangeShapeType="1"/>
          </p:cNvSpPr>
          <p:nvPr/>
        </p:nvSpPr>
        <p:spPr bwMode="auto">
          <a:xfrm flipV="1">
            <a:off x="7931150" y="379413"/>
            <a:ext cx="1588" cy="24193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601" name="Freeform 78">
            <a:extLst>
              <a:ext uri="{FF2B5EF4-FFF2-40B4-BE49-F238E27FC236}">
                <a16:creationId xmlns:a16="http://schemas.microsoft.com/office/drawing/2014/main" id="{0008DC9F-08F1-4507-97E0-41E19E7DAE10}"/>
              </a:ext>
            </a:extLst>
          </p:cNvPr>
          <p:cNvSpPr>
            <a:spLocks/>
          </p:cNvSpPr>
          <p:nvPr/>
        </p:nvSpPr>
        <p:spPr bwMode="auto">
          <a:xfrm>
            <a:off x="4859338" y="661988"/>
            <a:ext cx="1946275" cy="2130425"/>
          </a:xfrm>
          <a:custGeom>
            <a:avLst/>
            <a:gdLst>
              <a:gd name="T0" fmla="*/ 18 w 1226"/>
              <a:gd name="T1" fmla="*/ 1333 h 1342"/>
              <a:gd name="T2" fmla="*/ 45 w 1226"/>
              <a:gd name="T3" fmla="*/ 1328 h 1342"/>
              <a:gd name="T4" fmla="*/ 76 w 1226"/>
              <a:gd name="T5" fmla="*/ 1328 h 1342"/>
              <a:gd name="T6" fmla="*/ 103 w 1226"/>
              <a:gd name="T7" fmla="*/ 1319 h 1342"/>
              <a:gd name="T8" fmla="*/ 134 w 1226"/>
              <a:gd name="T9" fmla="*/ 1315 h 1342"/>
              <a:gd name="T10" fmla="*/ 161 w 1226"/>
              <a:gd name="T11" fmla="*/ 1275 h 1342"/>
              <a:gd name="T12" fmla="*/ 192 w 1226"/>
              <a:gd name="T13" fmla="*/ 1212 h 1342"/>
              <a:gd name="T14" fmla="*/ 219 w 1226"/>
              <a:gd name="T15" fmla="*/ 1154 h 1342"/>
              <a:gd name="T16" fmla="*/ 250 w 1226"/>
              <a:gd name="T17" fmla="*/ 1043 h 1342"/>
              <a:gd name="T18" fmla="*/ 277 w 1226"/>
              <a:gd name="T19" fmla="*/ 936 h 1342"/>
              <a:gd name="T20" fmla="*/ 308 w 1226"/>
              <a:gd name="T21" fmla="*/ 744 h 1342"/>
              <a:gd name="T22" fmla="*/ 335 w 1226"/>
              <a:gd name="T23" fmla="*/ 530 h 1342"/>
              <a:gd name="T24" fmla="*/ 366 w 1226"/>
              <a:gd name="T25" fmla="*/ 334 h 1342"/>
              <a:gd name="T26" fmla="*/ 393 w 1226"/>
              <a:gd name="T27" fmla="*/ 125 h 1342"/>
              <a:gd name="T28" fmla="*/ 424 w 1226"/>
              <a:gd name="T29" fmla="*/ 4 h 1342"/>
              <a:gd name="T30" fmla="*/ 451 w 1226"/>
              <a:gd name="T31" fmla="*/ 36 h 1342"/>
              <a:gd name="T32" fmla="*/ 482 w 1226"/>
              <a:gd name="T33" fmla="*/ 147 h 1342"/>
              <a:gd name="T34" fmla="*/ 513 w 1226"/>
              <a:gd name="T35" fmla="*/ 307 h 1342"/>
              <a:gd name="T36" fmla="*/ 540 w 1226"/>
              <a:gd name="T37" fmla="*/ 499 h 1342"/>
              <a:gd name="T38" fmla="*/ 571 w 1226"/>
              <a:gd name="T39" fmla="*/ 646 h 1342"/>
              <a:gd name="T40" fmla="*/ 598 w 1226"/>
              <a:gd name="T41" fmla="*/ 793 h 1342"/>
              <a:gd name="T42" fmla="*/ 629 w 1226"/>
              <a:gd name="T43" fmla="*/ 931 h 1342"/>
              <a:gd name="T44" fmla="*/ 656 w 1226"/>
              <a:gd name="T45" fmla="*/ 1065 h 1342"/>
              <a:gd name="T46" fmla="*/ 687 w 1226"/>
              <a:gd name="T47" fmla="*/ 1172 h 1342"/>
              <a:gd name="T48" fmla="*/ 714 w 1226"/>
              <a:gd name="T49" fmla="*/ 1239 h 1342"/>
              <a:gd name="T50" fmla="*/ 745 w 1226"/>
              <a:gd name="T51" fmla="*/ 1288 h 1342"/>
              <a:gd name="T52" fmla="*/ 771 w 1226"/>
              <a:gd name="T53" fmla="*/ 1324 h 1342"/>
              <a:gd name="T54" fmla="*/ 803 w 1226"/>
              <a:gd name="T55" fmla="*/ 1333 h 1342"/>
              <a:gd name="T56" fmla="*/ 829 w 1226"/>
              <a:gd name="T57" fmla="*/ 1337 h 1342"/>
              <a:gd name="T58" fmla="*/ 861 w 1226"/>
              <a:gd name="T59" fmla="*/ 1342 h 1342"/>
              <a:gd name="T60" fmla="*/ 887 w 1226"/>
              <a:gd name="T61" fmla="*/ 1342 h 1342"/>
              <a:gd name="T62" fmla="*/ 919 w 1226"/>
              <a:gd name="T63" fmla="*/ 1342 h 1342"/>
              <a:gd name="T64" fmla="*/ 945 w 1226"/>
              <a:gd name="T65" fmla="*/ 1342 h 1342"/>
              <a:gd name="T66" fmla="*/ 976 w 1226"/>
              <a:gd name="T67" fmla="*/ 1342 h 1342"/>
              <a:gd name="T68" fmla="*/ 1003 w 1226"/>
              <a:gd name="T69" fmla="*/ 1342 h 1342"/>
              <a:gd name="T70" fmla="*/ 1034 w 1226"/>
              <a:gd name="T71" fmla="*/ 1342 h 1342"/>
              <a:gd name="T72" fmla="*/ 1061 w 1226"/>
              <a:gd name="T73" fmla="*/ 1337 h 1342"/>
              <a:gd name="T74" fmla="*/ 1092 w 1226"/>
              <a:gd name="T75" fmla="*/ 1342 h 1342"/>
              <a:gd name="T76" fmla="*/ 1119 w 1226"/>
              <a:gd name="T77" fmla="*/ 1342 h 1342"/>
              <a:gd name="T78" fmla="*/ 1150 w 1226"/>
              <a:gd name="T79" fmla="*/ 1342 h 1342"/>
              <a:gd name="T80" fmla="*/ 1177 w 1226"/>
              <a:gd name="T81" fmla="*/ 1342 h 1342"/>
              <a:gd name="T82" fmla="*/ 1208 w 1226"/>
              <a:gd name="T83" fmla="*/ 1342 h 1342"/>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226"/>
              <a:gd name="T127" fmla="*/ 0 h 1342"/>
              <a:gd name="T128" fmla="*/ 1226 w 1226"/>
              <a:gd name="T129" fmla="*/ 1342 h 1342"/>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226" h="1342">
                <a:moveTo>
                  <a:pt x="0" y="1337"/>
                </a:moveTo>
                <a:lnTo>
                  <a:pt x="9" y="1337"/>
                </a:lnTo>
                <a:lnTo>
                  <a:pt x="18" y="1333"/>
                </a:lnTo>
                <a:lnTo>
                  <a:pt x="27" y="1328"/>
                </a:lnTo>
                <a:lnTo>
                  <a:pt x="36" y="1324"/>
                </a:lnTo>
                <a:lnTo>
                  <a:pt x="45" y="1328"/>
                </a:lnTo>
                <a:lnTo>
                  <a:pt x="58" y="1333"/>
                </a:lnTo>
                <a:lnTo>
                  <a:pt x="67" y="1333"/>
                </a:lnTo>
                <a:lnTo>
                  <a:pt x="76" y="1328"/>
                </a:lnTo>
                <a:lnTo>
                  <a:pt x="85" y="1324"/>
                </a:lnTo>
                <a:lnTo>
                  <a:pt x="94" y="1319"/>
                </a:lnTo>
                <a:lnTo>
                  <a:pt x="103" y="1319"/>
                </a:lnTo>
                <a:lnTo>
                  <a:pt x="116" y="1319"/>
                </a:lnTo>
                <a:lnTo>
                  <a:pt x="125" y="1319"/>
                </a:lnTo>
                <a:lnTo>
                  <a:pt x="134" y="1315"/>
                </a:lnTo>
                <a:lnTo>
                  <a:pt x="143" y="1310"/>
                </a:lnTo>
                <a:lnTo>
                  <a:pt x="152" y="1297"/>
                </a:lnTo>
                <a:lnTo>
                  <a:pt x="161" y="1275"/>
                </a:lnTo>
                <a:lnTo>
                  <a:pt x="174" y="1252"/>
                </a:lnTo>
                <a:lnTo>
                  <a:pt x="183" y="1230"/>
                </a:lnTo>
                <a:lnTo>
                  <a:pt x="192" y="1212"/>
                </a:lnTo>
                <a:lnTo>
                  <a:pt x="201" y="1199"/>
                </a:lnTo>
                <a:lnTo>
                  <a:pt x="210" y="1181"/>
                </a:lnTo>
                <a:lnTo>
                  <a:pt x="219" y="1154"/>
                </a:lnTo>
                <a:lnTo>
                  <a:pt x="232" y="1119"/>
                </a:lnTo>
                <a:lnTo>
                  <a:pt x="241" y="1083"/>
                </a:lnTo>
                <a:lnTo>
                  <a:pt x="250" y="1043"/>
                </a:lnTo>
                <a:lnTo>
                  <a:pt x="259" y="1012"/>
                </a:lnTo>
                <a:lnTo>
                  <a:pt x="268" y="976"/>
                </a:lnTo>
                <a:lnTo>
                  <a:pt x="277" y="936"/>
                </a:lnTo>
                <a:lnTo>
                  <a:pt x="290" y="882"/>
                </a:lnTo>
                <a:lnTo>
                  <a:pt x="299" y="820"/>
                </a:lnTo>
                <a:lnTo>
                  <a:pt x="308" y="744"/>
                </a:lnTo>
                <a:lnTo>
                  <a:pt x="317" y="668"/>
                </a:lnTo>
                <a:lnTo>
                  <a:pt x="326" y="597"/>
                </a:lnTo>
                <a:lnTo>
                  <a:pt x="335" y="530"/>
                </a:lnTo>
                <a:lnTo>
                  <a:pt x="348" y="463"/>
                </a:lnTo>
                <a:lnTo>
                  <a:pt x="357" y="401"/>
                </a:lnTo>
                <a:lnTo>
                  <a:pt x="366" y="334"/>
                </a:lnTo>
                <a:lnTo>
                  <a:pt x="375" y="267"/>
                </a:lnTo>
                <a:lnTo>
                  <a:pt x="384" y="192"/>
                </a:lnTo>
                <a:lnTo>
                  <a:pt x="393" y="125"/>
                </a:lnTo>
                <a:lnTo>
                  <a:pt x="406" y="67"/>
                </a:lnTo>
                <a:lnTo>
                  <a:pt x="415" y="27"/>
                </a:lnTo>
                <a:lnTo>
                  <a:pt x="424" y="4"/>
                </a:lnTo>
                <a:lnTo>
                  <a:pt x="433" y="0"/>
                </a:lnTo>
                <a:lnTo>
                  <a:pt x="442" y="13"/>
                </a:lnTo>
                <a:lnTo>
                  <a:pt x="451" y="36"/>
                </a:lnTo>
                <a:lnTo>
                  <a:pt x="464" y="67"/>
                </a:lnTo>
                <a:lnTo>
                  <a:pt x="473" y="107"/>
                </a:lnTo>
                <a:lnTo>
                  <a:pt x="482" y="147"/>
                </a:lnTo>
                <a:lnTo>
                  <a:pt x="491" y="192"/>
                </a:lnTo>
                <a:lnTo>
                  <a:pt x="500" y="250"/>
                </a:lnTo>
                <a:lnTo>
                  <a:pt x="513" y="307"/>
                </a:lnTo>
                <a:lnTo>
                  <a:pt x="522" y="374"/>
                </a:lnTo>
                <a:lnTo>
                  <a:pt x="531" y="437"/>
                </a:lnTo>
                <a:lnTo>
                  <a:pt x="540" y="499"/>
                </a:lnTo>
                <a:lnTo>
                  <a:pt x="549" y="553"/>
                </a:lnTo>
                <a:lnTo>
                  <a:pt x="558" y="602"/>
                </a:lnTo>
                <a:lnTo>
                  <a:pt x="571" y="646"/>
                </a:lnTo>
                <a:lnTo>
                  <a:pt x="580" y="695"/>
                </a:lnTo>
                <a:lnTo>
                  <a:pt x="589" y="744"/>
                </a:lnTo>
                <a:lnTo>
                  <a:pt x="598" y="793"/>
                </a:lnTo>
                <a:lnTo>
                  <a:pt x="607" y="842"/>
                </a:lnTo>
                <a:lnTo>
                  <a:pt x="615" y="887"/>
                </a:lnTo>
                <a:lnTo>
                  <a:pt x="629" y="931"/>
                </a:lnTo>
                <a:lnTo>
                  <a:pt x="638" y="980"/>
                </a:lnTo>
                <a:lnTo>
                  <a:pt x="647" y="1025"/>
                </a:lnTo>
                <a:lnTo>
                  <a:pt x="656" y="1065"/>
                </a:lnTo>
                <a:lnTo>
                  <a:pt x="664" y="1105"/>
                </a:lnTo>
                <a:lnTo>
                  <a:pt x="673" y="1141"/>
                </a:lnTo>
                <a:lnTo>
                  <a:pt x="687" y="1172"/>
                </a:lnTo>
                <a:lnTo>
                  <a:pt x="696" y="1194"/>
                </a:lnTo>
                <a:lnTo>
                  <a:pt x="705" y="1217"/>
                </a:lnTo>
                <a:lnTo>
                  <a:pt x="714" y="1239"/>
                </a:lnTo>
                <a:lnTo>
                  <a:pt x="722" y="1257"/>
                </a:lnTo>
                <a:lnTo>
                  <a:pt x="731" y="1275"/>
                </a:lnTo>
                <a:lnTo>
                  <a:pt x="745" y="1288"/>
                </a:lnTo>
                <a:lnTo>
                  <a:pt x="754" y="1306"/>
                </a:lnTo>
                <a:lnTo>
                  <a:pt x="763" y="1315"/>
                </a:lnTo>
                <a:lnTo>
                  <a:pt x="771" y="1324"/>
                </a:lnTo>
                <a:lnTo>
                  <a:pt x="780" y="1328"/>
                </a:lnTo>
                <a:lnTo>
                  <a:pt x="789" y="1328"/>
                </a:lnTo>
                <a:lnTo>
                  <a:pt x="803" y="1333"/>
                </a:lnTo>
                <a:lnTo>
                  <a:pt x="812" y="1333"/>
                </a:lnTo>
                <a:lnTo>
                  <a:pt x="820" y="1337"/>
                </a:lnTo>
                <a:lnTo>
                  <a:pt x="829" y="1337"/>
                </a:lnTo>
                <a:lnTo>
                  <a:pt x="838" y="1342"/>
                </a:lnTo>
                <a:lnTo>
                  <a:pt x="847" y="1342"/>
                </a:lnTo>
                <a:lnTo>
                  <a:pt x="861" y="1342"/>
                </a:lnTo>
                <a:lnTo>
                  <a:pt x="870" y="1342"/>
                </a:lnTo>
                <a:lnTo>
                  <a:pt x="878" y="1342"/>
                </a:lnTo>
                <a:lnTo>
                  <a:pt x="887" y="1342"/>
                </a:lnTo>
                <a:lnTo>
                  <a:pt x="896" y="1342"/>
                </a:lnTo>
                <a:lnTo>
                  <a:pt x="905" y="1342"/>
                </a:lnTo>
                <a:lnTo>
                  <a:pt x="919" y="1342"/>
                </a:lnTo>
                <a:lnTo>
                  <a:pt x="927" y="1342"/>
                </a:lnTo>
                <a:lnTo>
                  <a:pt x="936" y="1342"/>
                </a:lnTo>
                <a:lnTo>
                  <a:pt x="945" y="1342"/>
                </a:lnTo>
                <a:lnTo>
                  <a:pt x="954" y="1342"/>
                </a:lnTo>
                <a:lnTo>
                  <a:pt x="968" y="1342"/>
                </a:lnTo>
                <a:lnTo>
                  <a:pt x="976" y="1342"/>
                </a:lnTo>
                <a:lnTo>
                  <a:pt x="985" y="1342"/>
                </a:lnTo>
                <a:lnTo>
                  <a:pt x="994" y="1342"/>
                </a:lnTo>
                <a:lnTo>
                  <a:pt x="1003" y="1342"/>
                </a:lnTo>
                <a:lnTo>
                  <a:pt x="1012" y="1342"/>
                </a:lnTo>
                <a:lnTo>
                  <a:pt x="1026" y="1342"/>
                </a:lnTo>
                <a:lnTo>
                  <a:pt x="1034" y="1342"/>
                </a:lnTo>
                <a:lnTo>
                  <a:pt x="1043" y="1342"/>
                </a:lnTo>
                <a:lnTo>
                  <a:pt x="1052" y="1337"/>
                </a:lnTo>
                <a:lnTo>
                  <a:pt x="1061" y="1337"/>
                </a:lnTo>
                <a:lnTo>
                  <a:pt x="1070" y="1337"/>
                </a:lnTo>
                <a:lnTo>
                  <a:pt x="1083" y="1342"/>
                </a:lnTo>
                <a:lnTo>
                  <a:pt x="1092" y="1342"/>
                </a:lnTo>
                <a:lnTo>
                  <a:pt x="1101" y="1342"/>
                </a:lnTo>
                <a:lnTo>
                  <a:pt x="1110" y="1342"/>
                </a:lnTo>
                <a:lnTo>
                  <a:pt x="1119" y="1342"/>
                </a:lnTo>
                <a:lnTo>
                  <a:pt x="1128" y="1342"/>
                </a:lnTo>
                <a:lnTo>
                  <a:pt x="1141" y="1342"/>
                </a:lnTo>
                <a:lnTo>
                  <a:pt x="1150" y="1342"/>
                </a:lnTo>
                <a:lnTo>
                  <a:pt x="1159" y="1342"/>
                </a:lnTo>
                <a:lnTo>
                  <a:pt x="1168" y="1342"/>
                </a:lnTo>
                <a:lnTo>
                  <a:pt x="1177" y="1342"/>
                </a:lnTo>
                <a:lnTo>
                  <a:pt x="1186" y="1342"/>
                </a:lnTo>
                <a:lnTo>
                  <a:pt x="1199" y="1342"/>
                </a:lnTo>
                <a:lnTo>
                  <a:pt x="1208" y="1342"/>
                </a:lnTo>
                <a:lnTo>
                  <a:pt x="1217" y="1342"/>
                </a:lnTo>
                <a:lnTo>
                  <a:pt x="1226" y="1342"/>
                </a:lnTo>
              </a:path>
            </a:pathLst>
          </a:custGeom>
          <a:noFill/>
          <a:ln w="19050">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2602" name="Freeform 79">
            <a:extLst>
              <a:ext uri="{FF2B5EF4-FFF2-40B4-BE49-F238E27FC236}">
                <a16:creationId xmlns:a16="http://schemas.microsoft.com/office/drawing/2014/main" id="{6C7FB590-1D6A-452A-8F6C-8F11D37E82F8}"/>
              </a:ext>
            </a:extLst>
          </p:cNvPr>
          <p:cNvSpPr>
            <a:spLocks/>
          </p:cNvSpPr>
          <p:nvPr/>
        </p:nvSpPr>
        <p:spPr bwMode="auto">
          <a:xfrm>
            <a:off x="6805613" y="2792413"/>
            <a:ext cx="1103312" cy="1587"/>
          </a:xfrm>
          <a:custGeom>
            <a:avLst/>
            <a:gdLst>
              <a:gd name="T0" fmla="*/ 9 w 695"/>
              <a:gd name="T1" fmla="*/ 0 h 1588"/>
              <a:gd name="T2" fmla="*/ 31 w 695"/>
              <a:gd name="T3" fmla="*/ 0 h 1588"/>
              <a:gd name="T4" fmla="*/ 49 w 695"/>
              <a:gd name="T5" fmla="*/ 0 h 1588"/>
              <a:gd name="T6" fmla="*/ 67 w 695"/>
              <a:gd name="T7" fmla="*/ 0 h 1588"/>
              <a:gd name="T8" fmla="*/ 89 w 695"/>
              <a:gd name="T9" fmla="*/ 0 h 1588"/>
              <a:gd name="T10" fmla="*/ 107 w 695"/>
              <a:gd name="T11" fmla="*/ 0 h 1588"/>
              <a:gd name="T12" fmla="*/ 125 w 695"/>
              <a:gd name="T13" fmla="*/ 0 h 1588"/>
              <a:gd name="T14" fmla="*/ 147 w 695"/>
              <a:gd name="T15" fmla="*/ 0 h 1588"/>
              <a:gd name="T16" fmla="*/ 165 w 695"/>
              <a:gd name="T17" fmla="*/ 0 h 1588"/>
              <a:gd name="T18" fmla="*/ 183 w 695"/>
              <a:gd name="T19" fmla="*/ 0 h 1588"/>
              <a:gd name="T20" fmla="*/ 205 w 695"/>
              <a:gd name="T21" fmla="*/ 0 h 1588"/>
              <a:gd name="T22" fmla="*/ 223 w 695"/>
              <a:gd name="T23" fmla="*/ 0 h 1588"/>
              <a:gd name="T24" fmla="*/ 241 w 695"/>
              <a:gd name="T25" fmla="*/ 0 h 1588"/>
              <a:gd name="T26" fmla="*/ 263 w 695"/>
              <a:gd name="T27" fmla="*/ 0 h 1588"/>
              <a:gd name="T28" fmla="*/ 281 w 695"/>
              <a:gd name="T29" fmla="*/ 0 h 1588"/>
              <a:gd name="T30" fmla="*/ 299 w 695"/>
              <a:gd name="T31" fmla="*/ 0 h 1588"/>
              <a:gd name="T32" fmla="*/ 321 w 695"/>
              <a:gd name="T33" fmla="*/ 0 h 1588"/>
              <a:gd name="T34" fmla="*/ 339 w 695"/>
              <a:gd name="T35" fmla="*/ 0 h 1588"/>
              <a:gd name="T36" fmla="*/ 357 w 695"/>
              <a:gd name="T37" fmla="*/ 0 h 1588"/>
              <a:gd name="T38" fmla="*/ 379 w 695"/>
              <a:gd name="T39" fmla="*/ 0 h 1588"/>
              <a:gd name="T40" fmla="*/ 397 w 695"/>
              <a:gd name="T41" fmla="*/ 0 h 1588"/>
              <a:gd name="T42" fmla="*/ 415 w 695"/>
              <a:gd name="T43" fmla="*/ 0 h 1588"/>
              <a:gd name="T44" fmla="*/ 437 w 695"/>
              <a:gd name="T45" fmla="*/ 0 h 1588"/>
              <a:gd name="T46" fmla="*/ 455 w 695"/>
              <a:gd name="T47" fmla="*/ 0 h 1588"/>
              <a:gd name="T48" fmla="*/ 473 w 695"/>
              <a:gd name="T49" fmla="*/ 0 h 1588"/>
              <a:gd name="T50" fmla="*/ 495 w 695"/>
              <a:gd name="T51" fmla="*/ 0 h 1588"/>
              <a:gd name="T52" fmla="*/ 513 w 695"/>
              <a:gd name="T53" fmla="*/ 0 h 1588"/>
              <a:gd name="T54" fmla="*/ 530 w 695"/>
              <a:gd name="T55" fmla="*/ 0 h 1588"/>
              <a:gd name="T56" fmla="*/ 553 w 695"/>
              <a:gd name="T57" fmla="*/ 0 h 1588"/>
              <a:gd name="T58" fmla="*/ 571 w 695"/>
              <a:gd name="T59" fmla="*/ 0 h 1588"/>
              <a:gd name="T60" fmla="*/ 588 w 695"/>
              <a:gd name="T61" fmla="*/ 0 h 1588"/>
              <a:gd name="T62" fmla="*/ 611 w 695"/>
              <a:gd name="T63" fmla="*/ 0 h 1588"/>
              <a:gd name="T64" fmla="*/ 629 w 695"/>
              <a:gd name="T65" fmla="*/ 0 h 1588"/>
              <a:gd name="T66" fmla="*/ 646 w 695"/>
              <a:gd name="T67" fmla="*/ 0 h 1588"/>
              <a:gd name="T68" fmla="*/ 669 w 695"/>
              <a:gd name="T69" fmla="*/ 0 h 1588"/>
              <a:gd name="T70" fmla="*/ 686 w 695"/>
              <a:gd name="T71" fmla="*/ 0 h 1588"/>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695"/>
              <a:gd name="T109" fmla="*/ 0 h 1588"/>
              <a:gd name="T110" fmla="*/ 695 w 695"/>
              <a:gd name="T111" fmla="*/ 1588 h 1588"/>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695" h="1588">
                <a:moveTo>
                  <a:pt x="0" y="0"/>
                </a:moveTo>
                <a:lnTo>
                  <a:pt x="9" y="0"/>
                </a:lnTo>
                <a:lnTo>
                  <a:pt x="18" y="0"/>
                </a:lnTo>
                <a:lnTo>
                  <a:pt x="31" y="0"/>
                </a:lnTo>
                <a:lnTo>
                  <a:pt x="40" y="0"/>
                </a:lnTo>
                <a:lnTo>
                  <a:pt x="49" y="0"/>
                </a:lnTo>
                <a:lnTo>
                  <a:pt x="58" y="0"/>
                </a:lnTo>
                <a:lnTo>
                  <a:pt x="67" y="0"/>
                </a:lnTo>
                <a:lnTo>
                  <a:pt x="76" y="0"/>
                </a:lnTo>
                <a:lnTo>
                  <a:pt x="89" y="0"/>
                </a:lnTo>
                <a:lnTo>
                  <a:pt x="98" y="0"/>
                </a:lnTo>
                <a:lnTo>
                  <a:pt x="107" y="0"/>
                </a:lnTo>
                <a:lnTo>
                  <a:pt x="116" y="0"/>
                </a:lnTo>
                <a:lnTo>
                  <a:pt x="125" y="0"/>
                </a:lnTo>
                <a:lnTo>
                  <a:pt x="134" y="0"/>
                </a:lnTo>
                <a:lnTo>
                  <a:pt x="147" y="0"/>
                </a:lnTo>
                <a:lnTo>
                  <a:pt x="156" y="0"/>
                </a:lnTo>
                <a:lnTo>
                  <a:pt x="165" y="0"/>
                </a:lnTo>
                <a:lnTo>
                  <a:pt x="174" y="0"/>
                </a:lnTo>
                <a:lnTo>
                  <a:pt x="183" y="0"/>
                </a:lnTo>
                <a:lnTo>
                  <a:pt x="192" y="0"/>
                </a:lnTo>
                <a:lnTo>
                  <a:pt x="205" y="0"/>
                </a:lnTo>
                <a:lnTo>
                  <a:pt x="214" y="0"/>
                </a:lnTo>
                <a:lnTo>
                  <a:pt x="223" y="0"/>
                </a:lnTo>
                <a:lnTo>
                  <a:pt x="232" y="0"/>
                </a:lnTo>
                <a:lnTo>
                  <a:pt x="241" y="0"/>
                </a:lnTo>
                <a:lnTo>
                  <a:pt x="254" y="0"/>
                </a:lnTo>
                <a:lnTo>
                  <a:pt x="263" y="0"/>
                </a:lnTo>
                <a:lnTo>
                  <a:pt x="272" y="0"/>
                </a:lnTo>
                <a:lnTo>
                  <a:pt x="281" y="0"/>
                </a:lnTo>
                <a:lnTo>
                  <a:pt x="290" y="0"/>
                </a:lnTo>
                <a:lnTo>
                  <a:pt x="299" y="0"/>
                </a:lnTo>
                <a:lnTo>
                  <a:pt x="312" y="0"/>
                </a:lnTo>
                <a:lnTo>
                  <a:pt x="321" y="0"/>
                </a:lnTo>
                <a:lnTo>
                  <a:pt x="330" y="0"/>
                </a:lnTo>
                <a:lnTo>
                  <a:pt x="339" y="0"/>
                </a:lnTo>
                <a:lnTo>
                  <a:pt x="348" y="0"/>
                </a:lnTo>
                <a:lnTo>
                  <a:pt x="357" y="0"/>
                </a:lnTo>
                <a:lnTo>
                  <a:pt x="370" y="0"/>
                </a:lnTo>
                <a:lnTo>
                  <a:pt x="379" y="0"/>
                </a:lnTo>
                <a:lnTo>
                  <a:pt x="388" y="0"/>
                </a:lnTo>
                <a:lnTo>
                  <a:pt x="397" y="0"/>
                </a:lnTo>
                <a:lnTo>
                  <a:pt x="406" y="0"/>
                </a:lnTo>
                <a:lnTo>
                  <a:pt x="415" y="0"/>
                </a:lnTo>
                <a:lnTo>
                  <a:pt x="428" y="0"/>
                </a:lnTo>
                <a:lnTo>
                  <a:pt x="437" y="0"/>
                </a:lnTo>
                <a:lnTo>
                  <a:pt x="446" y="0"/>
                </a:lnTo>
                <a:lnTo>
                  <a:pt x="455" y="0"/>
                </a:lnTo>
                <a:lnTo>
                  <a:pt x="464" y="0"/>
                </a:lnTo>
                <a:lnTo>
                  <a:pt x="473" y="0"/>
                </a:lnTo>
                <a:lnTo>
                  <a:pt x="486" y="0"/>
                </a:lnTo>
                <a:lnTo>
                  <a:pt x="495" y="0"/>
                </a:lnTo>
                <a:lnTo>
                  <a:pt x="504" y="0"/>
                </a:lnTo>
                <a:lnTo>
                  <a:pt x="513" y="0"/>
                </a:lnTo>
                <a:lnTo>
                  <a:pt x="522" y="0"/>
                </a:lnTo>
                <a:lnTo>
                  <a:pt x="530" y="0"/>
                </a:lnTo>
                <a:lnTo>
                  <a:pt x="544" y="0"/>
                </a:lnTo>
                <a:lnTo>
                  <a:pt x="553" y="0"/>
                </a:lnTo>
                <a:lnTo>
                  <a:pt x="562" y="0"/>
                </a:lnTo>
                <a:lnTo>
                  <a:pt x="571" y="0"/>
                </a:lnTo>
                <a:lnTo>
                  <a:pt x="580" y="0"/>
                </a:lnTo>
                <a:lnTo>
                  <a:pt x="588" y="0"/>
                </a:lnTo>
                <a:lnTo>
                  <a:pt x="602" y="0"/>
                </a:lnTo>
                <a:lnTo>
                  <a:pt x="611" y="0"/>
                </a:lnTo>
                <a:lnTo>
                  <a:pt x="620" y="0"/>
                </a:lnTo>
                <a:lnTo>
                  <a:pt x="629" y="0"/>
                </a:lnTo>
                <a:lnTo>
                  <a:pt x="637" y="0"/>
                </a:lnTo>
                <a:lnTo>
                  <a:pt x="646" y="0"/>
                </a:lnTo>
                <a:lnTo>
                  <a:pt x="660" y="0"/>
                </a:lnTo>
                <a:lnTo>
                  <a:pt x="669" y="0"/>
                </a:lnTo>
                <a:lnTo>
                  <a:pt x="678" y="0"/>
                </a:lnTo>
                <a:lnTo>
                  <a:pt x="686" y="0"/>
                </a:lnTo>
                <a:lnTo>
                  <a:pt x="695" y="0"/>
                </a:lnTo>
              </a:path>
            </a:pathLst>
          </a:custGeom>
          <a:noFill/>
          <a:ln w="19050">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2603" name="Rectangle 84">
            <a:extLst>
              <a:ext uri="{FF2B5EF4-FFF2-40B4-BE49-F238E27FC236}">
                <a16:creationId xmlns:a16="http://schemas.microsoft.com/office/drawing/2014/main" id="{18903C78-0326-4A10-9523-9CD0925C3E3B}"/>
              </a:ext>
            </a:extLst>
          </p:cNvPr>
          <p:cNvSpPr>
            <a:spLocks noChangeArrowheads="1"/>
          </p:cNvSpPr>
          <p:nvPr/>
        </p:nvSpPr>
        <p:spPr bwMode="auto">
          <a:xfrm>
            <a:off x="4862513" y="3386138"/>
            <a:ext cx="3543300" cy="2790825"/>
          </a:xfrm>
          <a:prstGeom prst="rect">
            <a:avLst/>
          </a:prstGeom>
          <a:noFill/>
          <a:ln w="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2604" name="Line 85">
            <a:extLst>
              <a:ext uri="{FF2B5EF4-FFF2-40B4-BE49-F238E27FC236}">
                <a16:creationId xmlns:a16="http://schemas.microsoft.com/office/drawing/2014/main" id="{6794CDDA-10EF-456C-B91C-46F5CB2E7207}"/>
              </a:ext>
            </a:extLst>
          </p:cNvPr>
          <p:cNvSpPr>
            <a:spLocks noChangeShapeType="1"/>
          </p:cNvSpPr>
          <p:nvPr/>
        </p:nvSpPr>
        <p:spPr bwMode="auto">
          <a:xfrm>
            <a:off x="4862513" y="3386138"/>
            <a:ext cx="354330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605" name="Line 86">
            <a:extLst>
              <a:ext uri="{FF2B5EF4-FFF2-40B4-BE49-F238E27FC236}">
                <a16:creationId xmlns:a16="http://schemas.microsoft.com/office/drawing/2014/main" id="{BCC4E531-95DD-4EF3-B251-426DAE093E50}"/>
              </a:ext>
            </a:extLst>
          </p:cNvPr>
          <p:cNvSpPr>
            <a:spLocks noChangeShapeType="1"/>
          </p:cNvSpPr>
          <p:nvPr/>
        </p:nvSpPr>
        <p:spPr bwMode="auto">
          <a:xfrm>
            <a:off x="4862513" y="6176963"/>
            <a:ext cx="354330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606" name="Line 87">
            <a:extLst>
              <a:ext uri="{FF2B5EF4-FFF2-40B4-BE49-F238E27FC236}">
                <a16:creationId xmlns:a16="http://schemas.microsoft.com/office/drawing/2014/main" id="{92B08222-5C4F-434C-BDAE-8CF3C849C594}"/>
              </a:ext>
            </a:extLst>
          </p:cNvPr>
          <p:cNvSpPr>
            <a:spLocks noChangeShapeType="1"/>
          </p:cNvSpPr>
          <p:nvPr/>
        </p:nvSpPr>
        <p:spPr bwMode="auto">
          <a:xfrm flipV="1">
            <a:off x="8405813" y="3386138"/>
            <a:ext cx="1587" cy="27908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607" name="Line 88">
            <a:extLst>
              <a:ext uri="{FF2B5EF4-FFF2-40B4-BE49-F238E27FC236}">
                <a16:creationId xmlns:a16="http://schemas.microsoft.com/office/drawing/2014/main" id="{B3232BB6-B387-4BE1-BE33-F44C52B7B80D}"/>
              </a:ext>
            </a:extLst>
          </p:cNvPr>
          <p:cNvSpPr>
            <a:spLocks noChangeShapeType="1"/>
          </p:cNvSpPr>
          <p:nvPr/>
        </p:nvSpPr>
        <p:spPr bwMode="auto">
          <a:xfrm flipV="1">
            <a:off x="4862513" y="3386138"/>
            <a:ext cx="1587" cy="27908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608" name="Line 89">
            <a:extLst>
              <a:ext uri="{FF2B5EF4-FFF2-40B4-BE49-F238E27FC236}">
                <a16:creationId xmlns:a16="http://schemas.microsoft.com/office/drawing/2014/main" id="{1B4DC684-3670-49EB-9CC4-E268CBA522C3}"/>
              </a:ext>
            </a:extLst>
          </p:cNvPr>
          <p:cNvSpPr>
            <a:spLocks noChangeShapeType="1"/>
          </p:cNvSpPr>
          <p:nvPr/>
        </p:nvSpPr>
        <p:spPr bwMode="auto">
          <a:xfrm>
            <a:off x="4862513" y="6176963"/>
            <a:ext cx="354330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609" name="Line 90">
            <a:extLst>
              <a:ext uri="{FF2B5EF4-FFF2-40B4-BE49-F238E27FC236}">
                <a16:creationId xmlns:a16="http://schemas.microsoft.com/office/drawing/2014/main" id="{26A8F72E-F95C-4669-B5CF-4CE48DD592D9}"/>
              </a:ext>
            </a:extLst>
          </p:cNvPr>
          <p:cNvSpPr>
            <a:spLocks noChangeShapeType="1"/>
          </p:cNvSpPr>
          <p:nvPr/>
        </p:nvSpPr>
        <p:spPr bwMode="auto">
          <a:xfrm flipV="1">
            <a:off x="4862513" y="3386138"/>
            <a:ext cx="1587" cy="27908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610" name="Line 91">
            <a:extLst>
              <a:ext uri="{FF2B5EF4-FFF2-40B4-BE49-F238E27FC236}">
                <a16:creationId xmlns:a16="http://schemas.microsoft.com/office/drawing/2014/main" id="{B3692C8E-CB77-4F0A-B27A-F5600180D8ED}"/>
              </a:ext>
            </a:extLst>
          </p:cNvPr>
          <p:cNvSpPr>
            <a:spLocks noChangeShapeType="1"/>
          </p:cNvSpPr>
          <p:nvPr/>
        </p:nvSpPr>
        <p:spPr bwMode="auto">
          <a:xfrm flipV="1">
            <a:off x="4862513" y="6137275"/>
            <a:ext cx="1587" cy="396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611" name="Line 92">
            <a:extLst>
              <a:ext uri="{FF2B5EF4-FFF2-40B4-BE49-F238E27FC236}">
                <a16:creationId xmlns:a16="http://schemas.microsoft.com/office/drawing/2014/main" id="{90E64A36-0D47-4B1F-B622-B2C6A54925D4}"/>
              </a:ext>
            </a:extLst>
          </p:cNvPr>
          <p:cNvSpPr>
            <a:spLocks noChangeShapeType="1"/>
          </p:cNvSpPr>
          <p:nvPr/>
        </p:nvSpPr>
        <p:spPr bwMode="auto">
          <a:xfrm>
            <a:off x="4862513" y="3386138"/>
            <a:ext cx="1587" cy="317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612" name="Rectangle 93">
            <a:extLst>
              <a:ext uri="{FF2B5EF4-FFF2-40B4-BE49-F238E27FC236}">
                <a16:creationId xmlns:a16="http://schemas.microsoft.com/office/drawing/2014/main" id="{37B098DB-35CF-4FAF-892D-BC13B5FA7E26}"/>
              </a:ext>
            </a:extLst>
          </p:cNvPr>
          <p:cNvSpPr>
            <a:spLocks noChangeArrowheads="1"/>
          </p:cNvSpPr>
          <p:nvPr/>
        </p:nvSpPr>
        <p:spPr bwMode="auto">
          <a:xfrm>
            <a:off x="4838700" y="6202363"/>
            <a:ext cx="114300" cy="15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800">
                <a:solidFill>
                  <a:srgbClr val="000000"/>
                </a:solidFill>
                <a:latin typeface="Helvetica" panose="020B0604020202020204" pitchFamily="34" charset="0"/>
              </a:rPr>
              <a:t>0</a:t>
            </a:r>
            <a:endParaRPr lang="en-US" altLang="en-US"/>
          </a:p>
        </p:txBody>
      </p:sp>
      <p:sp>
        <p:nvSpPr>
          <p:cNvPr id="22613" name="Line 94">
            <a:extLst>
              <a:ext uri="{FF2B5EF4-FFF2-40B4-BE49-F238E27FC236}">
                <a16:creationId xmlns:a16="http://schemas.microsoft.com/office/drawing/2014/main" id="{C45201CE-841C-4951-944B-9BE1C92FCC31}"/>
              </a:ext>
            </a:extLst>
          </p:cNvPr>
          <p:cNvSpPr>
            <a:spLocks noChangeShapeType="1"/>
          </p:cNvSpPr>
          <p:nvPr/>
        </p:nvSpPr>
        <p:spPr bwMode="auto">
          <a:xfrm flipV="1">
            <a:off x="5214938" y="6137275"/>
            <a:ext cx="1587" cy="396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614" name="Line 95">
            <a:extLst>
              <a:ext uri="{FF2B5EF4-FFF2-40B4-BE49-F238E27FC236}">
                <a16:creationId xmlns:a16="http://schemas.microsoft.com/office/drawing/2014/main" id="{704D4D5B-C9DE-4B1C-89B1-8D206C01113E}"/>
              </a:ext>
            </a:extLst>
          </p:cNvPr>
          <p:cNvSpPr>
            <a:spLocks noChangeShapeType="1"/>
          </p:cNvSpPr>
          <p:nvPr/>
        </p:nvSpPr>
        <p:spPr bwMode="auto">
          <a:xfrm>
            <a:off x="5214938" y="3386138"/>
            <a:ext cx="1587" cy="317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615" name="Rectangle 96">
            <a:extLst>
              <a:ext uri="{FF2B5EF4-FFF2-40B4-BE49-F238E27FC236}">
                <a16:creationId xmlns:a16="http://schemas.microsoft.com/office/drawing/2014/main" id="{8CE4FAD4-B299-43BE-871D-6CC39FC6CDC8}"/>
              </a:ext>
            </a:extLst>
          </p:cNvPr>
          <p:cNvSpPr>
            <a:spLocks noChangeArrowheads="1"/>
          </p:cNvSpPr>
          <p:nvPr/>
        </p:nvSpPr>
        <p:spPr bwMode="auto">
          <a:xfrm>
            <a:off x="5189538" y="6202363"/>
            <a:ext cx="114300" cy="15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800">
                <a:solidFill>
                  <a:srgbClr val="000000"/>
                </a:solidFill>
                <a:latin typeface="Helvetica" panose="020B0604020202020204" pitchFamily="34" charset="0"/>
              </a:rPr>
              <a:t>2</a:t>
            </a:r>
            <a:endParaRPr lang="en-US" altLang="en-US"/>
          </a:p>
        </p:txBody>
      </p:sp>
      <p:sp>
        <p:nvSpPr>
          <p:cNvPr id="22616" name="Line 97">
            <a:extLst>
              <a:ext uri="{FF2B5EF4-FFF2-40B4-BE49-F238E27FC236}">
                <a16:creationId xmlns:a16="http://schemas.microsoft.com/office/drawing/2014/main" id="{85869AEA-E4F6-49BB-87A5-ABC2557C39F9}"/>
              </a:ext>
            </a:extLst>
          </p:cNvPr>
          <p:cNvSpPr>
            <a:spLocks noChangeShapeType="1"/>
          </p:cNvSpPr>
          <p:nvPr/>
        </p:nvSpPr>
        <p:spPr bwMode="auto">
          <a:xfrm flipV="1">
            <a:off x="5565775" y="6137275"/>
            <a:ext cx="1588" cy="396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617" name="Line 98">
            <a:extLst>
              <a:ext uri="{FF2B5EF4-FFF2-40B4-BE49-F238E27FC236}">
                <a16:creationId xmlns:a16="http://schemas.microsoft.com/office/drawing/2014/main" id="{EAAE8C7B-31C8-4A9B-938C-4520E1DACCC5}"/>
              </a:ext>
            </a:extLst>
          </p:cNvPr>
          <p:cNvSpPr>
            <a:spLocks noChangeShapeType="1"/>
          </p:cNvSpPr>
          <p:nvPr/>
        </p:nvSpPr>
        <p:spPr bwMode="auto">
          <a:xfrm>
            <a:off x="5565775" y="3386138"/>
            <a:ext cx="1588" cy="317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618" name="Rectangle 99">
            <a:extLst>
              <a:ext uri="{FF2B5EF4-FFF2-40B4-BE49-F238E27FC236}">
                <a16:creationId xmlns:a16="http://schemas.microsoft.com/office/drawing/2014/main" id="{790F7E6B-C117-46AD-90CA-2300B6D7C6A5}"/>
              </a:ext>
            </a:extLst>
          </p:cNvPr>
          <p:cNvSpPr>
            <a:spLocks noChangeArrowheads="1"/>
          </p:cNvSpPr>
          <p:nvPr/>
        </p:nvSpPr>
        <p:spPr bwMode="auto">
          <a:xfrm>
            <a:off x="5540375" y="6202363"/>
            <a:ext cx="114300" cy="15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800">
                <a:solidFill>
                  <a:srgbClr val="000000"/>
                </a:solidFill>
                <a:latin typeface="Helvetica" panose="020B0604020202020204" pitchFamily="34" charset="0"/>
              </a:rPr>
              <a:t>4</a:t>
            </a:r>
            <a:endParaRPr lang="en-US" altLang="en-US"/>
          </a:p>
        </p:txBody>
      </p:sp>
      <p:sp>
        <p:nvSpPr>
          <p:cNvPr id="22619" name="Line 100">
            <a:extLst>
              <a:ext uri="{FF2B5EF4-FFF2-40B4-BE49-F238E27FC236}">
                <a16:creationId xmlns:a16="http://schemas.microsoft.com/office/drawing/2014/main" id="{B24AE0B0-C0B9-42D3-9D5A-142865642C8E}"/>
              </a:ext>
            </a:extLst>
          </p:cNvPr>
          <p:cNvSpPr>
            <a:spLocks noChangeShapeType="1"/>
          </p:cNvSpPr>
          <p:nvPr/>
        </p:nvSpPr>
        <p:spPr bwMode="auto">
          <a:xfrm flipV="1">
            <a:off x="5924550" y="6137275"/>
            <a:ext cx="1588" cy="396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620" name="Line 101">
            <a:extLst>
              <a:ext uri="{FF2B5EF4-FFF2-40B4-BE49-F238E27FC236}">
                <a16:creationId xmlns:a16="http://schemas.microsoft.com/office/drawing/2014/main" id="{314079C0-00EC-48CE-800D-7F9CC123C252}"/>
              </a:ext>
            </a:extLst>
          </p:cNvPr>
          <p:cNvSpPr>
            <a:spLocks noChangeShapeType="1"/>
          </p:cNvSpPr>
          <p:nvPr/>
        </p:nvSpPr>
        <p:spPr bwMode="auto">
          <a:xfrm>
            <a:off x="5924550" y="3386138"/>
            <a:ext cx="1588" cy="317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621" name="Rectangle 102">
            <a:extLst>
              <a:ext uri="{FF2B5EF4-FFF2-40B4-BE49-F238E27FC236}">
                <a16:creationId xmlns:a16="http://schemas.microsoft.com/office/drawing/2014/main" id="{9D78AE90-8C1B-4849-B610-407CCF565629}"/>
              </a:ext>
            </a:extLst>
          </p:cNvPr>
          <p:cNvSpPr>
            <a:spLocks noChangeArrowheads="1"/>
          </p:cNvSpPr>
          <p:nvPr/>
        </p:nvSpPr>
        <p:spPr bwMode="auto">
          <a:xfrm>
            <a:off x="5900738" y="6202363"/>
            <a:ext cx="114300" cy="15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800">
                <a:solidFill>
                  <a:srgbClr val="000000"/>
                </a:solidFill>
                <a:latin typeface="Helvetica" panose="020B0604020202020204" pitchFamily="34" charset="0"/>
              </a:rPr>
              <a:t>6</a:t>
            </a:r>
            <a:endParaRPr lang="en-US" altLang="en-US"/>
          </a:p>
        </p:txBody>
      </p:sp>
      <p:sp>
        <p:nvSpPr>
          <p:cNvPr id="22622" name="Line 103">
            <a:extLst>
              <a:ext uri="{FF2B5EF4-FFF2-40B4-BE49-F238E27FC236}">
                <a16:creationId xmlns:a16="http://schemas.microsoft.com/office/drawing/2014/main" id="{0127EAB6-EA3F-4885-8297-CCDF9A252C6C}"/>
              </a:ext>
            </a:extLst>
          </p:cNvPr>
          <p:cNvSpPr>
            <a:spLocks noChangeShapeType="1"/>
          </p:cNvSpPr>
          <p:nvPr/>
        </p:nvSpPr>
        <p:spPr bwMode="auto">
          <a:xfrm flipV="1">
            <a:off x="6275388" y="6137275"/>
            <a:ext cx="1587" cy="396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623" name="Line 104">
            <a:extLst>
              <a:ext uri="{FF2B5EF4-FFF2-40B4-BE49-F238E27FC236}">
                <a16:creationId xmlns:a16="http://schemas.microsoft.com/office/drawing/2014/main" id="{DD32B367-E60B-4C86-987F-055A979DCBDE}"/>
              </a:ext>
            </a:extLst>
          </p:cNvPr>
          <p:cNvSpPr>
            <a:spLocks noChangeShapeType="1"/>
          </p:cNvSpPr>
          <p:nvPr/>
        </p:nvSpPr>
        <p:spPr bwMode="auto">
          <a:xfrm>
            <a:off x="6275388" y="3386138"/>
            <a:ext cx="1587" cy="317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624" name="Rectangle 105">
            <a:extLst>
              <a:ext uri="{FF2B5EF4-FFF2-40B4-BE49-F238E27FC236}">
                <a16:creationId xmlns:a16="http://schemas.microsoft.com/office/drawing/2014/main" id="{E0372182-A26D-4911-8928-231A879F621F}"/>
              </a:ext>
            </a:extLst>
          </p:cNvPr>
          <p:cNvSpPr>
            <a:spLocks noChangeArrowheads="1"/>
          </p:cNvSpPr>
          <p:nvPr/>
        </p:nvSpPr>
        <p:spPr bwMode="auto">
          <a:xfrm>
            <a:off x="6251575" y="6202363"/>
            <a:ext cx="114300" cy="15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800">
                <a:solidFill>
                  <a:srgbClr val="000000"/>
                </a:solidFill>
                <a:latin typeface="Helvetica" panose="020B0604020202020204" pitchFamily="34" charset="0"/>
              </a:rPr>
              <a:t>8</a:t>
            </a:r>
            <a:endParaRPr lang="en-US" altLang="en-US"/>
          </a:p>
        </p:txBody>
      </p:sp>
      <p:sp>
        <p:nvSpPr>
          <p:cNvPr id="22625" name="Line 106">
            <a:extLst>
              <a:ext uri="{FF2B5EF4-FFF2-40B4-BE49-F238E27FC236}">
                <a16:creationId xmlns:a16="http://schemas.microsoft.com/office/drawing/2014/main" id="{D8E21754-20FE-427C-8671-99FA1D5C4315}"/>
              </a:ext>
            </a:extLst>
          </p:cNvPr>
          <p:cNvSpPr>
            <a:spLocks noChangeShapeType="1"/>
          </p:cNvSpPr>
          <p:nvPr/>
        </p:nvSpPr>
        <p:spPr bwMode="auto">
          <a:xfrm flipV="1">
            <a:off x="6634163" y="6137275"/>
            <a:ext cx="1587" cy="396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626" name="Line 107">
            <a:extLst>
              <a:ext uri="{FF2B5EF4-FFF2-40B4-BE49-F238E27FC236}">
                <a16:creationId xmlns:a16="http://schemas.microsoft.com/office/drawing/2014/main" id="{86705D0C-7F05-41F7-97E4-CFF0ACB428B6}"/>
              </a:ext>
            </a:extLst>
          </p:cNvPr>
          <p:cNvSpPr>
            <a:spLocks noChangeShapeType="1"/>
          </p:cNvSpPr>
          <p:nvPr/>
        </p:nvSpPr>
        <p:spPr bwMode="auto">
          <a:xfrm>
            <a:off x="6634163" y="3386138"/>
            <a:ext cx="1587" cy="317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627" name="Rectangle 108">
            <a:extLst>
              <a:ext uri="{FF2B5EF4-FFF2-40B4-BE49-F238E27FC236}">
                <a16:creationId xmlns:a16="http://schemas.microsoft.com/office/drawing/2014/main" id="{29855AD3-8AD7-406B-8D9A-6340C02B85E2}"/>
              </a:ext>
            </a:extLst>
          </p:cNvPr>
          <p:cNvSpPr>
            <a:spLocks noChangeArrowheads="1"/>
          </p:cNvSpPr>
          <p:nvPr/>
        </p:nvSpPr>
        <p:spPr bwMode="auto">
          <a:xfrm>
            <a:off x="6577013" y="6202363"/>
            <a:ext cx="179387" cy="15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800">
                <a:solidFill>
                  <a:srgbClr val="000000"/>
                </a:solidFill>
                <a:latin typeface="Helvetica" panose="020B0604020202020204" pitchFamily="34" charset="0"/>
              </a:rPr>
              <a:t>10</a:t>
            </a:r>
            <a:endParaRPr lang="en-US" altLang="en-US"/>
          </a:p>
        </p:txBody>
      </p:sp>
      <p:sp>
        <p:nvSpPr>
          <p:cNvPr id="22628" name="Line 109">
            <a:extLst>
              <a:ext uri="{FF2B5EF4-FFF2-40B4-BE49-F238E27FC236}">
                <a16:creationId xmlns:a16="http://schemas.microsoft.com/office/drawing/2014/main" id="{A3E21285-DE5A-435E-A20C-4D36D7D010CF}"/>
              </a:ext>
            </a:extLst>
          </p:cNvPr>
          <p:cNvSpPr>
            <a:spLocks noChangeShapeType="1"/>
          </p:cNvSpPr>
          <p:nvPr/>
        </p:nvSpPr>
        <p:spPr bwMode="auto">
          <a:xfrm flipV="1">
            <a:off x="6986588" y="6137275"/>
            <a:ext cx="1587" cy="396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629" name="Line 110">
            <a:extLst>
              <a:ext uri="{FF2B5EF4-FFF2-40B4-BE49-F238E27FC236}">
                <a16:creationId xmlns:a16="http://schemas.microsoft.com/office/drawing/2014/main" id="{69993A67-FFCA-4A6B-A443-D950976B4ABA}"/>
              </a:ext>
            </a:extLst>
          </p:cNvPr>
          <p:cNvSpPr>
            <a:spLocks noChangeShapeType="1"/>
          </p:cNvSpPr>
          <p:nvPr/>
        </p:nvSpPr>
        <p:spPr bwMode="auto">
          <a:xfrm>
            <a:off x="6986588" y="3386138"/>
            <a:ext cx="1587" cy="317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630" name="Rectangle 111">
            <a:extLst>
              <a:ext uri="{FF2B5EF4-FFF2-40B4-BE49-F238E27FC236}">
                <a16:creationId xmlns:a16="http://schemas.microsoft.com/office/drawing/2014/main" id="{00E1EE99-9DC2-414B-95F5-CD851657A525}"/>
              </a:ext>
            </a:extLst>
          </p:cNvPr>
          <p:cNvSpPr>
            <a:spLocks noChangeArrowheads="1"/>
          </p:cNvSpPr>
          <p:nvPr/>
        </p:nvSpPr>
        <p:spPr bwMode="auto">
          <a:xfrm>
            <a:off x="6929438" y="6202363"/>
            <a:ext cx="179387" cy="15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800">
                <a:solidFill>
                  <a:srgbClr val="000000"/>
                </a:solidFill>
                <a:latin typeface="Helvetica" panose="020B0604020202020204" pitchFamily="34" charset="0"/>
              </a:rPr>
              <a:t>12</a:t>
            </a:r>
            <a:endParaRPr lang="en-US" altLang="en-US"/>
          </a:p>
        </p:txBody>
      </p:sp>
      <p:sp>
        <p:nvSpPr>
          <p:cNvPr id="22631" name="Line 112">
            <a:extLst>
              <a:ext uri="{FF2B5EF4-FFF2-40B4-BE49-F238E27FC236}">
                <a16:creationId xmlns:a16="http://schemas.microsoft.com/office/drawing/2014/main" id="{A56855D7-359E-47CE-AE44-64D3D1968D05}"/>
              </a:ext>
            </a:extLst>
          </p:cNvPr>
          <p:cNvSpPr>
            <a:spLocks noChangeShapeType="1"/>
          </p:cNvSpPr>
          <p:nvPr/>
        </p:nvSpPr>
        <p:spPr bwMode="auto">
          <a:xfrm flipV="1">
            <a:off x="7337425" y="6137275"/>
            <a:ext cx="1588" cy="396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632" name="Line 113">
            <a:extLst>
              <a:ext uri="{FF2B5EF4-FFF2-40B4-BE49-F238E27FC236}">
                <a16:creationId xmlns:a16="http://schemas.microsoft.com/office/drawing/2014/main" id="{C404B69B-55F4-477C-B63C-55F65BF53C5C}"/>
              </a:ext>
            </a:extLst>
          </p:cNvPr>
          <p:cNvSpPr>
            <a:spLocks noChangeShapeType="1"/>
          </p:cNvSpPr>
          <p:nvPr/>
        </p:nvSpPr>
        <p:spPr bwMode="auto">
          <a:xfrm>
            <a:off x="7337425" y="3386138"/>
            <a:ext cx="1588" cy="317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633" name="Rectangle 114">
            <a:extLst>
              <a:ext uri="{FF2B5EF4-FFF2-40B4-BE49-F238E27FC236}">
                <a16:creationId xmlns:a16="http://schemas.microsoft.com/office/drawing/2014/main" id="{E7A0DEB2-C530-4A14-817F-9221E44FA354}"/>
              </a:ext>
            </a:extLst>
          </p:cNvPr>
          <p:cNvSpPr>
            <a:spLocks noChangeArrowheads="1"/>
          </p:cNvSpPr>
          <p:nvPr/>
        </p:nvSpPr>
        <p:spPr bwMode="auto">
          <a:xfrm>
            <a:off x="7280275" y="6202363"/>
            <a:ext cx="179388" cy="15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800">
                <a:solidFill>
                  <a:srgbClr val="000000"/>
                </a:solidFill>
                <a:latin typeface="Helvetica" panose="020B0604020202020204" pitchFamily="34" charset="0"/>
              </a:rPr>
              <a:t>14</a:t>
            </a:r>
            <a:endParaRPr lang="en-US" altLang="en-US"/>
          </a:p>
        </p:txBody>
      </p:sp>
      <p:sp>
        <p:nvSpPr>
          <p:cNvPr id="22634" name="Line 115">
            <a:extLst>
              <a:ext uri="{FF2B5EF4-FFF2-40B4-BE49-F238E27FC236}">
                <a16:creationId xmlns:a16="http://schemas.microsoft.com/office/drawing/2014/main" id="{385A643A-3101-4775-B28E-7BAD9379742E}"/>
              </a:ext>
            </a:extLst>
          </p:cNvPr>
          <p:cNvSpPr>
            <a:spLocks noChangeShapeType="1"/>
          </p:cNvSpPr>
          <p:nvPr/>
        </p:nvSpPr>
        <p:spPr bwMode="auto">
          <a:xfrm flipV="1">
            <a:off x="7696200" y="6137275"/>
            <a:ext cx="1588" cy="396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635" name="Line 116">
            <a:extLst>
              <a:ext uri="{FF2B5EF4-FFF2-40B4-BE49-F238E27FC236}">
                <a16:creationId xmlns:a16="http://schemas.microsoft.com/office/drawing/2014/main" id="{69179626-352F-4E4B-8F31-B767DE00959A}"/>
              </a:ext>
            </a:extLst>
          </p:cNvPr>
          <p:cNvSpPr>
            <a:spLocks noChangeShapeType="1"/>
          </p:cNvSpPr>
          <p:nvPr/>
        </p:nvSpPr>
        <p:spPr bwMode="auto">
          <a:xfrm>
            <a:off x="7696200" y="3386138"/>
            <a:ext cx="1588" cy="317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636" name="Rectangle 117">
            <a:extLst>
              <a:ext uri="{FF2B5EF4-FFF2-40B4-BE49-F238E27FC236}">
                <a16:creationId xmlns:a16="http://schemas.microsoft.com/office/drawing/2014/main" id="{8E5D9092-FE96-4B7F-A13C-8672D2636D1A}"/>
              </a:ext>
            </a:extLst>
          </p:cNvPr>
          <p:cNvSpPr>
            <a:spLocks noChangeArrowheads="1"/>
          </p:cNvSpPr>
          <p:nvPr/>
        </p:nvSpPr>
        <p:spPr bwMode="auto">
          <a:xfrm>
            <a:off x="7639050" y="6202363"/>
            <a:ext cx="179388" cy="15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800">
                <a:solidFill>
                  <a:srgbClr val="000000"/>
                </a:solidFill>
                <a:latin typeface="Helvetica" panose="020B0604020202020204" pitchFamily="34" charset="0"/>
              </a:rPr>
              <a:t>16</a:t>
            </a:r>
            <a:endParaRPr lang="en-US" altLang="en-US"/>
          </a:p>
        </p:txBody>
      </p:sp>
      <p:sp>
        <p:nvSpPr>
          <p:cNvPr id="22637" name="Line 118">
            <a:extLst>
              <a:ext uri="{FF2B5EF4-FFF2-40B4-BE49-F238E27FC236}">
                <a16:creationId xmlns:a16="http://schemas.microsoft.com/office/drawing/2014/main" id="{60E375D3-1B40-42C8-8E61-A683C6099333}"/>
              </a:ext>
            </a:extLst>
          </p:cNvPr>
          <p:cNvSpPr>
            <a:spLocks noChangeShapeType="1"/>
          </p:cNvSpPr>
          <p:nvPr/>
        </p:nvSpPr>
        <p:spPr bwMode="auto">
          <a:xfrm flipV="1">
            <a:off x="8047038" y="6137275"/>
            <a:ext cx="1587" cy="396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638" name="Line 119">
            <a:extLst>
              <a:ext uri="{FF2B5EF4-FFF2-40B4-BE49-F238E27FC236}">
                <a16:creationId xmlns:a16="http://schemas.microsoft.com/office/drawing/2014/main" id="{EB5F6A2B-323E-4021-B6A4-F68E0F9AFE51}"/>
              </a:ext>
            </a:extLst>
          </p:cNvPr>
          <p:cNvSpPr>
            <a:spLocks noChangeShapeType="1"/>
          </p:cNvSpPr>
          <p:nvPr/>
        </p:nvSpPr>
        <p:spPr bwMode="auto">
          <a:xfrm>
            <a:off x="8047038" y="3386138"/>
            <a:ext cx="1587" cy="317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639" name="Rectangle 120">
            <a:extLst>
              <a:ext uri="{FF2B5EF4-FFF2-40B4-BE49-F238E27FC236}">
                <a16:creationId xmlns:a16="http://schemas.microsoft.com/office/drawing/2014/main" id="{5A793FB5-9003-4D4F-A056-924F4AABFFDB}"/>
              </a:ext>
            </a:extLst>
          </p:cNvPr>
          <p:cNvSpPr>
            <a:spLocks noChangeArrowheads="1"/>
          </p:cNvSpPr>
          <p:nvPr/>
        </p:nvSpPr>
        <p:spPr bwMode="auto">
          <a:xfrm>
            <a:off x="7989888" y="6202363"/>
            <a:ext cx="179387" cy="15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800">
                <a:solidFill>
                  <a:srgbClr val="000000"/>
                </a:solidFill>
                <a:latin typeface="Helvetica" panose="020B0604020202020204" pitchFamily="34" charset="0"/>
              </a:rPr>
              <a:t>18</a:t>
            </a:r>
            <a:endParaRPr lang="en-US" altLang="en-US"/>
          </a:p>
        </p:txBody>
      </p:sp>
      <p:sp>
        <p:nvSpPr>
          <p:cNvPr id="22640" name="Line 121">
            <a:extLst>
              <a:ext uri="{FF2B5EF4-FFF2-40B4-BE49-F238E27FC236}">
                <a16:creationId xmlns:a16="http://schemas.microsoft.com/office/drawing/2014/main" id="{362F4E89-2C81-415A-B519-E04B2F53C005}"/>
              </a:ext>
            </a:extLst>
          </p:cNvPr>
          <p:cNvSpPr>
            <a:spLocks noChangeShapeType="1"/>
          </p:cNvSpPr>
          <p:nvPr/>
        </p:nvSpPr>
        <p:spPr bwMode="auto">
          <a:xfrm flipV="1">
            <a:off x="8405813" y="6137275"/>
            <a:ext cx="1587" cy="396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641" name="Line 122">
            <a:extLst>
              <a:ext uri="{FF2B5EF4-FFF2-40B4-BE49-F238E27FC236}">
                <a16:creationId xmlns:a16="http://schemas.microsoft.com/office/drawing/2014/main" id="{B9FE0749-7D60-46DA-88D2-AEA47ADB8C4D}"/>
              </a:ext>
            </a:extLst>
          </p:cNvPr>
          <p:cNvSpPr>
            <a:spLocks noChangeShapeType="1"/>
          </p:cNvSpPr>
          <p:nvPr/>
        </p:nvSpPr>
        <p:spPr bwMode="auto">
          <a:xfrm>
            <a:off x="8405813" y="3386138"/>
            <a:ext cx="1587" cy="317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642" name="Rectangle 123">
            <a:extLst>
              <a:ext uri="{FF2B5EF4-FFF2-40B4-BE49-F238E27FC236}">
                <a16:creationId xmlns:a16="http://schemas.microsoft.com/office/drawing/2014/main" id="{DACB2D33-3198-44FB-A206-2C6F16E9A644}"/>
              </a:ext>
            </a:extLst>
          </p:cNvPr>
          <p:cNvSpPr>
            <a:spLocks noChangeArrowheads="1"/>
          </p:cNvSpPr>
          <p:nvPr/>
        </p:nvSpPr>
        <p:spPr bwMode="auto">
          <a:xfrm>
            <a:off x="8348663" y="6202363"/>
            <a:ext cx="179387" cy="15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800">
                <a:solidFill>
                  <a:srgbClr val="000000"/>
                </a:solidFill>
                <a:latin typeface="Helvetica" panose="020B0604020202020204" pitchFamily="34" charset="0"/>
              </a:rPr>
              <a:t>20</a:t>
            </a:r>
            <a:endParaRPr lang="en-US" altLang="en-US"/>
          </a:p>
        </p:txBody>
      </p:sp>
      <p:sp>
        <p:nvSpPr>
          <p:cNvPr id="22643" name="Line 124">
            <a:extLst>
              <a:ext uri="{FF2B5EF4-FFF2-40B4-BE49-F238E27FC236}">
                <a16:creationId xmlns:a16="http://schemas.microsoft.com/office/drawing/2014/main" id="{ACB6B56F-8B24-4A24-A893-AA2C878B673A}"/>
              </a:ext>
            </a:extLst>
          </p:cNvPr>
          <p:cNvSpPr>
            <a:spLocks noChangeShapeType="1"/>
          </p:cNvSpPr>
          <p:nvPr/>
        </p:nvSpPr>
        <p:spPr bwMode="auto">
          <a:xfrm>
            <a:off x="4862513" y="6176963"/>
            <a:ext cx="33337"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644" name="Line 125">
            <a:extLst>
              <a:ext uri="{FF2B5EF4-FFF2-40B4-BE49-F238E27FC236}">
                <a16:creationId xmlns:a16="http://schemas.microsoft.com/office/drawing/2014/main" id="{DC05F4CF-D911-45CC-9298-9C1D22029E82}"/>
              </a:ext>
            </a:extLst>
          </p:cNvPr>
          <p:cNvSpPr>
            <a:spLocks noChangeShapeType="1"/>
          </p:cNvSpPr>
          <p:nvPr/>
        </p:nvSpPr>
        <p:spPr bwMode="auto">
          <a:xfrm flipH="1">
            <a:off x="8366125" y="6176963"/>
            <a:ext cx="39688"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645" name="Rectangle 126">
            <a:extLst>
              <a:ext uri="{FF2B5EF4-FFF2-40B4-BE49-F238E27FC236}">
                <a16:creationId xmlns:a16="http://schemas.microsoft.com/office/drawing/2014/main" id="{36E008FC-B77A-4D44-A5D9-183843542E8E}"/>
              </a:ext>
            </a:extLst>
          </p:cNvPr>
          <p:cNvSpPr>
            <a:spLocks noChangeArrowheads="1"/>
          </p:cNvSpPr>
          <p:nvPr/>
        </p:nvSpPr>
        <p:spPr bwMode="auto">
          <a:xfrm>
            <a:off x="4740275" y="6111875"/>
            <a:ext cx="147638" cy="15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800">
                <a:solidFill>
                  <a:srgbClr val="000000"/>
                </a:solidFill>
                <a:latin typeface="Helvetica" panose="020B0604020202020204" pitchFamily="34" charset="0"/>
              </a:rPr>
              <a:t>-4</a:t>
            </a:r>
            <a:endParaRPr lang="en-US" altLang="en-US"/>
          </a:p>
        </p:txBody>
      </p:sp>
      <p:sp>
        <p:nvSpPr>
          <p:cNvPr id="22646" name="Line 127">
            <a:extLst>
              <a:ext uri="{FF2B5EF4-FFF2-40B4-BE49-F238E27FC236}">
                <a16:creationId xmlns:a16="http://schemas.microsoft.com/office/drawing/2014/main" id="{77AEC14A-861B-42FC-9437-9B5C3A220A37}"/>
              </a:ext>
            </a:extLst>
          </p:cNvPr>
          <p:cNvSpPr>
            <a:spLocks noChangeShapeType="1"/>
          </p:cNvSpPr>
          <p:nvPr/>
        </p:nvSpPr>
        <p:spPr bwMode="auto">
          <a:xfrm>
            <a:off x="4862513" y="5826125"/>
            <a:ext cx="33337"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647" name="Line 128">
            <a:extLst>
              <a:ext uri="{FF2B5EF4-FFF2-40B4-BE49-F238E27FC236}">
                <a16:creationId xmlns:a16="http://schemas.microsoft.com/office/drawing/2014/main" id="{BD7F74A5-50BA-448A-BBDD-7701584AF78A}"/>
              </a:ext>
            </a:extLst>
          </p:cNvPr>
          <p:cNvSpPr>
            <a:spLocks noChangeShapeType="1"/>
          </p:cNvSpPr>
          <p:nvPr/>
        </p:nvSpPr>
        <p:spPr bwMode="auto">
          <a:xfrm flipH="1">
            <a:off x="8366125" y="5826125"/>
            <a:ext cx="3968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648" name="Rectangle 129">
            <a:extLst>
              <a:ext uri="{FF2B5EF4-FFF2-40B4-BE49-F238E27FC236}">
                <a16:creationId xmlns:a16="http://schemas.microsoft.com/office/drawing/2014/main" id="{B9D28F2B-DDB1-4021-BB6C-5FC49EB883FC}"/>
              </a:ext>
            </a:extLst>
          </p:cNvPr>
          <p:cNvSpPr>
            <a:spLocks noChangeArrowheads="1"/>
          </p:cNvSpPr>
          <p:nvPr/>
        </p:nvSpPr>
        <p:spPr bwMode="auto">
          <a:xfrm>
            <a:off x="4740275" y="5761038"/>
            <a:ext cx="147638" cy="15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800">
                <a:solidFill>
                  <a:srgbClr val="000000"/>
                </a:solidFill>
                <a:latin typeface="Helvetica" panose="020B0604020202020204" pitchFamily="34" charset="0"/>
              </a:rPr>
              <a:t>-3</a:t>
            </a:r>
            <a:endParaRPr lang="en-US" altLang="en-US"/>
          </a:p>
        </p:txBody>
      </p:sp>
      <p:sp>
        <p:nvSpPr>
          <p:cNvPr id="22649" name="Line 130">
            <a:extLst>
              <a:ext uri="{FF2B5EF4-FFF2-40B4-BE49-F238E27FC236}">
                <a16:creationId xmlns:a16="http://schemas.microsoft.com/office/drawing/2014/main" id="{3B5E037F-09D0-4155-A84C-C9FA49AF518E}"/>
              </a:ext>
            </a:extLst>
          </p:cNvPr>
          <p:cNvSpPr>
            <a:spLocks noChangeShapeType="1"/>
          </p:cNvSpPr>
          <p:nvPr/>
        </p:nvSpPr>
        <p:spPr bwMode="auto">
          <a:xfrm>
            <a:off x="4862513" y="5475288"/>
            <a:ext cx="33337"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650" name="Line 131">
            <a:extLst>
              <a:ext uri="{FF2B5EF4-FFF2-40B4-BE49-F238E27FC236}">
                <a16:creationId xmlns:a16="http://schemas.microsoft.com/office/drawing/2014/main" id="{C3674B04-843A-4AA6-A5DD-48AA083D8086}"/>
              </a:ext>
            </a:extLst>
          </p:cNvPr>
          <p:cNvSpPr>
            <a:spLocks noChangeShapeType="1"/>
          </p:cNvSpPr>
          <p:nvPr/>
        </p:nvSpPr>
        <p:spPr bwMode="auto">
          <a:xfrm flipH="1">
            <a:off x="8366125" y="5475288"/>
            <a:ext cx="39688"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651" name="Rectangle 132">
            <a:extLst>
              <a:ext uri="{FF2B5EF4-FFF2-40B4-BE49-F238E27FC236}">
                <a16:creationId xmlns:a16="http://schemas.microsoft.com/office/drawing/2014/main" id="{C8503999-00F2-4526-9386-81A8B9D22E1B}"/>
              </a:ext>
            </a:extLst>
          </p:cNvPr>
          <p:cNvSpPr>
            <a:spLocks noChangeArrowheads="1"/>
          </p:cNvSpPr>
          <p:nvPr/>
        </p:nvSpPr>
        <p:spPr bwMode="auto">
          <a:xfrm>
            <a:off x="4740275" y="5410200"/>
            <a:ext cx="147638" cy="15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800">
                <a:solidFill>
                  <a:srgbClr val="000000"/>
                </a:solidFill>
                <a:latin typeface="Helvetica" panose="020B0604020202020204" pitchFamily="34" charset="0"/>
              </a:rPr>
              <a:t>-2</a:t>
            </a:r>
            <a:endParaRPr lang="en-US" altLang="en-US"/>
          </a:p>
        </p:txBody>
      </p:sp>
      <p:sp>
        <p:nvSpPr>
          <p:cNvPr id="22652" name="Line 133">
            <a:extLst>
              <a:ext uri="{FF2B5EF4-FFF2-40B4-BE49-F238E27FC236}">
                <a16:creationId xmlns:a16="http://schemas.microsoft.com/office/drawing/2014/main" id="{FF749A0B-14BE-403C-B2A6-2D84487D21A4}"/>
              </a:ext>
            </a:extLst>
          </p:cNvPr>
          <p:cNvSpPr>
            <a:spLocks noChangeShapeType="1"/>
          </p:cNvSpPr>
          <p:nvPr/>
        </p:nvSpPr>
        <p:spPr bwMode="auto">
          <a:xfrm>
            <a:off x="4862513" y="5124450"/>
            <a:ext cx="33337"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653" name="Line 134">
            <a:extLst>
              <a:ext uri="{FF2B5EF4-FFF2-40B4-BE49-F238E27FC236}">
                <a16:creationId xmlns:a16="http://schemas.microsoft.com/office/drawing/2014/main" id="{9472038D-8A17-4309-B3A3-9F93DB84F270}"/>
              </a:ext>
            </a:extLst>
          </p:cNvPr>
          <p:cNvSpPr>
            <a:spLocks noChangeShapeType="1"/>
          </p:cNvSpPr>
          <p:nvPr/>
        </p:nvSpPr>
        <p:spPr bwMode="auto">
          <a:xfrm flipH="1">
            <a:off x="8366125" y="5124450"/>
            <a:ext cx="3968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654" name="Rectangle 135">
            <a:extLst>
              <a:ext uri="{FF2B5EF4-FFF2-40B4-BE49-F238E27FC236}">
                <a16:creationId xmlns:a16="http://schemas.microsoft.com/office/drawing/2014/main" id="{050EB639-872D-47A9-927A-F736E40244A1}"/>
              </a:ext>
            </a:extLst>
          </p:cNvPr>
          <p:cNvSpPr>
            <a:spLocks noChangeArrowheads="1"/>
          </p:cNvSpPr>
          <p:nvPr/>
        </p:nvSpPr>
        <p:spPr bwMode="auto">
          <a:xfrm>
            <a:off x="4740275" y="5059363"/>
            <a:ext cx="147638" cy="15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800">
                <a:solidFill>
                  <a:srgbClr val="000000"/>
                </a:solidFill>
                <a:latin typeface="Helvetica" panose="020B0604020202020204" pitchFamily="34" charset="0"/>
              </a:rPr>
              <a:t>-1</a:t>
            </a:r>
            <a:endParaRPr lang="en-US" altLang="en-US"/>
          </a:p>
        </p:txBody>
      </p:sp>
      <p:sp>
        <p:nvSpPr>
          <p:cNvPr id="22655" name="Line 136">
            <a:extLst>
              <a:ext uri="{FF2B5EF4-FFF2-40B4-BE49-F238E27FC236}">
                <a16:creationId xmlns:a16="http://schemas.microsoft.com/office/drawing/2014/main" id="{69F4CB44-960E-4600-B5FE-C0FCBD9F429B}"/>
              </a:ext>
            </a:extLst>
          </p:cNvPr>
          <p:cNvSpPr>
            <a:spLocks noChangeShapeType="1"/>
          </p:cNvSpPr>
          <p:nvPr/>
        </p:nvSpPr>
        <p:spPr bwMode="auto">
          <a:xfrm>
            <a:off x="4862513" y="4781550"/>
            <a:ext cx="33337"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656" name="Line 137">
            <a:extLst>
              <a:ext uri="{FF2B5EF4-FFF2-40B4-BE49-F238E27FC236}">
                <a16:creationId xmlns:a16="http://schemas.microsoft.com/office/drawing/2014/main" id="{96AA1706-CB91-4FBC-83CC-7119DEFC129F}"/>
              </a:ext>
            </a:extLst>
          </p:cNvPr>
          <p:cNvSpPr>
            <a:spLocks noChangeShapeType="1"/>
          </p:cNvSpPr>
          <p:nvPr/>
        </p:nvSpPr>
        <p:spPr bwMode="auto">
          <a:xfrm flipH="1">
            <a:off x="8366125" y="4781550"/>
            <a:ext cx="3968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657" name="Rectangle 138">
            <a:extLst>
              <a:ext uri="{FF2B5EF4-FFF2-40B4-BE49-F238E27FC236}">
                <a16:creationId xmlns:a16="http://schemas.microsoft.com/office/drawing/2014/main" id="{190918ED-136D-4527-A54C-68553F7ACBB0}"/>
              </a:ext>
            </a:extLst>
          </p:cNvPr>
          <p:cNvSpPr>
            <a:spLocks noChangeArrowheads="1"/>
          </p:cNvSpPr>
          <p:nvPr/>
        </p:nvSpPr>
        <p:spPr bwMode="auto">
          <a:xfrm>
            <a:off x="4773613" y="4716463"/>
            <a:ext cx="114300" cy="15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800">
                <a:solidFill>
                  <a:srgbClr val="000000"/>
                </a:solidFill>
                <a:latin typeface="Helvetica" panose="020B0604020202020204" pitchFamily="34" charset="0"/>
              </a:rPr>
              <a:t>0</a:t>
            </a:r>
            <a:endParaRPr lang="en-US" altLang="en-US"/>
          </a:p>
        </p:txBody>
      </p:sp>
      <p:sp>
        <p:nvSpPr>
          <p:cNvPr id="22658" name="Line 139">
            <a:extLst>
              <a:ext uri="{FF2B5EF4-FFF2-40B4-BE49-F238E27FC236}">
                <a16:creationId xmlns:a16="http://schemas.microsoft.com/office/drawing/2014/main" id="{7FE6EC17-482A-4AFB-A6A4-8182F328B883}"/>
              </a:ext>
            </a:extLst>
          </p:cNvPr>
          <p:cNvSpPr>
            <a:spLocks noChangeShapeType="1"/>
          </p:cNvSpPr>
          <p:nvPr/>
        </p:nvSpPr>
        <p:spPr bwMode="auto">
          <a:xfrm>
            <a:off x="4862513" y="4430713"/>
            <a:ext cx="33337"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659" name="Line 140">
            <a:extLst>
              <a:ext uri="{FF2B5EF4-FFF2-40B4-BE49-F238E27FC236}">
                <a16:creationId xmlns:a16="http://schemas.microsoft.com/office/drawing/2014/main" id="{E8728CD6-22B1-4E7C-9003-7967D9083E73}"/>
              </a:ext>
            </a:extLst>
          </p:cNvPr>
          <p:cNvSpPr>
            <a:spLocks noChangeShapeType="1"/>
          </p:cNvSpPr>
          <p:nvPr/>
        </p:nvSpPr>
        <p:spPr bwMode="auto">
          <a:xfrm flipH="1">
            <a:off x="8366125" y="4430713"/>
            <a:ext cx="39688"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660" name="Rectangle 141">
            <a:extLst>
              <a:ext uri="{FF2B5EF4-FFF2-40B4-BE49-F238E27FC236}">
                <a16:creationId xmlns:a16="http://schemas.microsoft.com/office/drawing/2014/main" id="{2956CFF3-A69F-4E1F-9F3C-A6953B07E455}"/>
              </a:ext>
            </a:extLst>
          </p:cNvPr>
          <p:cNvSpPr>
            <a:spLocks noChangeArrowheads="1"/>
          </p:cNvSpPr>
          <p:nvPr/>
        </p:nvSpPr>
        <p:spPr bwMode="auto">
          <a:xfrm>
            <a:off x="4773613" y="4365625"/>
            <a:ext cx="114300" cy="15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800">
                <a:solidFill>
                  <a:srgbClr val="000000"/>
                </a:solidFill>
                <a:latin typeface="Helvetica" panose="020B0604020202020204" pitchFamily="34" charset="0"/>
              </a:rPr>
              <a:t>1</a:t>
            </a:r>
            <a:endParaRPr lang="en-US" altLang="en-US"/>
          </a:p>
        </p:txBody>
      </p:sp>
      <p:sp>
        <p:nvSpPr>
          <p:cNvPr id="22661" name="Line 142">
            <a:extLst>
              <a:ext uri="{FF2B5EF4-FFF2-40B4-BE49-F238E27FC236}">
                <a16:creationId xmlns:a16="http://schemas.microsoft.com/office/drawing/2014/main" id="{BC8E60FB-DFAE-436A-9C1A-E99EA39EE981}"/>
              </a:ext>
            </a:extLst>
          </p:cNvPr>
          <p:cNvSpPr>
            <a:spLocks noChangeShapeType="1"/>
          </p:cNvSpPr>
          <p:nvPr/>
        </p:nvSpPr>
        <p:spPr bwMode="auto">
          <a:xfrm>
            <a:off x="4862513" y="4079875"/>
            <a:ext cx="33337"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662" name="Line 143">
            <a:extLst>
              <a:ext uri="{FF2B5EF4-FFF2-40B4-BE49-F238E27FC236}">
                <a16:creationId xmlns:a16="http://schemas.microsoft.com/office/drawing/2014/main" id="{8F9706C0-FE2F-4FEB-95B3-B1AC5C48E3D1}"/>
              </a:ext>
            </a:extLst>
          </p:cNvPr>
          <p:cNvSpPr>
            <a:spLocks noChangeShapeType="1"/>
          </p:cNvSpPr>
          <p:nvPr/>
        </p:nvSpPr>
        <p:spPr bwMode="auto">
          <a:xfrm flipH="1">
            <a:off x="8366125" y="4079875"/>
            <a:ext cx="3968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663" name="Rectangle 144">
            <a:extLst>
              <a:ext uri="{FF2B5EF4-FFF2-40B4-BE49-F238E27FC236}">
                <a16:creationId xmlns:a16="http://schemas.microsoft.com/office/drawing/2014/main" id="{561767AD-6520-4E8D-8999-F49E0C8748D9}"/>
              </a:ext>
            </a:extLst>
          </p:cNvPr>
          <p:cNvSpPr>
            <a:spLocks noChangeArrowheads="1"/>
          </p:cNvSpPr>
          <p:nvPr/>
        </p:nvSpPr>
        <p:spPr bwMode="auto">
          <a:xfrm>
            <a:off x="4773613" y="4014788"/>
            <a:ext cx="114300" cy="15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800">
                <a:solidFill>
                  <a:srgbClr val="000000"/>
                </a:solidFill>
                <a:latin typeface="Helvetica" panose="020B0604020202020204" pitchFamily="34" charset="0"/>
              </a:rPr>
              <a:t>2</a:t>
            </a:r>
            <a:endParaRPr lang="en-US" altLang="en-US"/>
          </a:p>
        </p:txBody>
      </p:sp>
      <p:sp>
        <p:nvSpPr>
          <p:cNvPr id="22664" name="Line 145">
            <a:extLst>
              <a:ext uri="{FF2B5EF4-FFF2-40B4-BE49-F238E27FC236}">
                <a16:creationId xmlns:a16="http://schemas.microsoft.com/office/drawing/2014/main" id="{8A795FAA-3572-4198-ACC8-7AB73B573F6E}"/>
              </a:ext>
            </a:extLst>
          </p:cNvPr>
          <p:cNvSpPr>
            <a:spLocks noChangeShapeType="1"/>
          </p:cNvSpPr>
          <p:nvPr/>
        </p:nvSpPr>
        <p:spPr bwMode="auto">
          <a:xfrm>
            <a:off x="4862513" y="3729038"/>
            <a:ext cx="33337"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665" name="Line 146">
            <a:extLst>
              <a:ext uri="{FF2B5EF4-FFF2-40B4-BE49-F238E27FC236}">
                <a16:creationId xmlns:a16="http://schemas.microsoft.com/office/drawing/2014/main" id="{95B426DD-5020-4A50-A2A4-DBD484EC1309}"/>
              </a:ext>
            </a:extLst>
          </p:cNvPr>
          <p:cNvSpPr>
            <a:spLocks noChangeShapeType="1"/>
          </p:cNvSpPr>
          <p:nvPr/>
        </p:nvSpPr>
        <p:spPr bwMode="auto">
          <a:xfrm flipH="1">
            <a:off x="8366125" y="3729038"/>
            <a:ext cx="39688"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666" name="Rectangle 147">
            <a:extLst>
              <a:ext uri="{FF2B5EF4-FFF2-40B4-BE49-F238E27FC236}">
                <a16:creationId xmlns:a16="http://schemas.microsoft.com/office/drawing/2014/main" id="{30E560BA-34A0-49D0-8D1C-46DAAB27AAEA}"/>
              </a:ext>
            </a:extLst>
          </p:cNvPr>
          <p:cNvSpPr>
            <a:spLocks noChangeArrowheads="1"/>
          </p:cNvSpPr>
          <p:nvPr/>
        </p:nvSpPr>
        <p:spPr bwMode="auto">
          <a:xfrm>
            <a:off x="4773613" y="3662363"/>
            <a:ext cx="114300" cy="15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800">
                <a:solidFill>
                  <a:srgbClr val="000000"/>
                </a:solidFill>
                <a:latin typeface="Helvetica" panose="020B0604020202020204" pitchFamily="34" charset="0"/>
              </a:rPr>
              <a:t>3</a:t>
            </a:r>
            <a:endParaRPr lang="en-US" altLang="en-US"/>
          </a:p>
        </p:txBody>
      </p:sp>
      <p:sp>
        <p:nvSpPr>
          <p:cNvPr id="22667" name="Line 148">
            <a:extLst>
              <a:ext uri="{FF2B5EF4-FFF2-40B4-BE49-F238E27FC236}">
                <a16:creationId xmlns:a16="http://schemas.microsoft.com/office/drawing/2014/main" id="{D19E11E8-7C85-4EA6-B1A5-CE8731DCCC8F}"/>
              </a:ext>
            </a:extLst>
          </p:cNvPr>
          <p:cNvSpPr>
            <a:spLocks noChangeShapeType="1"/>
          </p:cNvSpPr>
          <p:nvPr/>
        </p:nvSpPr>
        <p:spPr bwMode="auto">
          <a:xfrm>
            <a:off x="4862513" y="3386138"/>
            <a:ext cx="33337"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668" name="Line 149">
            <a:extLst>
              <a:ext uri="{FF2B5EF4-FFF2-40B4-BE49-F238E27FC236}">
                <a16:creationId xmlns:a16="http://schemas.microsoft.com/office/drawing/2014/main" id="{7E307D17-D272-415B-A4CD-870726A03996}"/>
              </a:ext>
            </a:extLst>
          </p:cNvPr>
          <p:cNvSpPr>
            <a:spLocks noChangeShapeType="1"/>
          </p:cNvSpPr>
          <p:nvPr/>
        </p:nvSpPr>
        <p:spPr bwMode="auto">
          <a:xfrm flipH="1">
            <a:off x="8366125" y="3386138"/>
            <a:ext cx="39688"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669" name="Rectangle 150">
            <a:extLst>
              <a:ext uri="{FF2B5EF4-FFF2-40B4-BE49-F238E27FC236}">
                <a16:creationId xmlns:a16="http://schemas.microsoft.com/office/drawing/2014/main" id="{C933F47B-D61A-4772-BE2E-D795E8AC589E}"/>
              </a:ext>
            </a:extLst>
          </p:cNvPr>
          <p:cNvSpPr>
            <a:spLocks noChangeArrowheads="1"/>
          </p:cNvSpPr>
          <p:nvPr/>
        </p:nvSpPr>
        <p:spPr bwMode="auto">
          <a:xfrm>
            <a:off x="4773613" y="3319463"/>
            <a:ext cx="114300" cy="15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800">
                <a:solidFill>
                  <a:srgbClr val="000000"/>
                </a:solidFill>
                <a:latin typeface="Helvetica" panose="020B0604020202020204" pitchFamily="34" charset="0"/>
              </a:rPr>
              <a:t>4</a:t>
            </a:r>
            <a:endParaRPr lang="en-US" altLang="en-US"/>
          </a:p>
        </p:txBody>
      </p:sp>
      <p:sp>
        <p:nvSpPr>
          <p:cNvPr id="22670" name="Line 151">
            <a:extLst>
              <a:ext uri="{FF2B5EF4-FFF2-40B4-BE49-F238E27FC236}">
                <a16:creationId xmlns:a16="http://schemas.microsoft.com/office/drawing/2014/main" id="{C0E1BFA8-10F8-45A3-B908-BD73C6BD306E}"/>
              </a:ext>
            </a:extLst>
          </p:cNvPr>
          <p:cNvSpPr>
            <a:spLocks noChangeShapeType="1"/>
          </p:cNvSpPr>
          <p:nvPr/>
        </p:nvSpPr>
        <p:spPr bwMode="auto">
          <a:xfrm>
            <a:off x="4862513" y="3386138"/>
            <a:ext cx="354330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671" name="Line 152">
            <a:extLst>
              <a:ext uri="{FF2B5EF4-FFF2-40B4-BE49-F238E27FC236}">
                <a16:creationId xmlns:a16="http://schemas.microsoft.com/office/drawing/2014/main" id="{57C39EB7-3831-42BA-9680-A375DCC56896}"/>
              </a:ext>
            </a:extLst>
          </p:cNvPr>
          <p:cNvSpPr>
            <a:spLocks noChangeShapeType="1"/>
          </p:cNvSpPr>
          <p:nvPr/>
        </p:nvSpPr>
        <p:spPr bwMode="auto">
          <a:xfrm>
            <a:off x="4862513" y="6176963"/>
            <a:ext cx="354330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672" name="Line 153">
            <a:extLst>
              <a:ext uri="{FF2B5EF4-FFF2-40B4-BE49-F238E27FC236}">
                <a16:creationId xmlns:a16="http://schemas.microsoft.com/office/drawing/2014/main" id="{2B1E3C81-E99B-4FD1-991C-4EE66117B90B}"/>
              </a:ext>
            </a:extLst>
          </p:cNvPr>
          <p:cNvSpPr>
            <a:spLocks noChangeShapeType="1"/>
          </p:cNvSpPr>
          <p:nvPr/>
        </p:nvSpPr>
        <p:spPr bwMode="auto">
          <a:xfrm flipV="1">
            <a:off x="8405813" y="3386138"/>
            <a:ext cx="1587" cy="27908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673" name="Line 154">
            <a:extLst>
              <a:ext uri="{FF2B5EF4-FFF2-40B4-BE49-F238E27FC236}">
                <a16:creationId xmlns:a16="http://schemas.microsoft.com/office/drawing/2014/main" id="{0F9FC7AB-76A8-4A6F-9BC4-F9614E012226}"/>
              </a:ext>
            </a:extLst>
          </p:cNvPr>
          <p:cNvSpPr>
            <a:spLocks noChangeShapeType="1"/>
          </p:cNvSpPr>
          <p:nvPr/>
        </p:nvSpPr>
        <p:spPr bwMode="auto">
          <a:xfrm flipV="1">
            <a:off x="4862513" y="3386138"/>
            <a:ext cx="1587" cy="27908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674" name="Freeform 155">
            <a:extLst>
              <a:ext uri="{FF2B5EF4-FFF2-40B4-BE49-F238E27FC236}">
                <a16:creationId xmlns:a16="http://schemas.microsoft.com/office/drawing/2014/main" id="{8AE1E539-0052-438A-B5EA-D0FD53721801}"/>
              </a:ext>
            </a:extLst>
          </p:cNvPr>
          <p:cNvSpPr>
            <a:spLocks/>
          </p:cNvSpPr>
          <p:nvPr/>
        </p:nvSpPr>
        <p:spPr bwMode="auto">
          <a:xfrm>
            <a:off x="4862513" y="3687763"/>
            <a:ext cx="2246312" cy="2179637"/>
          </a:xfrm>
          <a:custGeom>
            <a:avLst/>
            <a:gdLst>
              <a:gd name="T0" fmla="*/ 21 w 1415"/>
              <a:gd name="T1" fmla="*/ 684 h 1373"/>
              <a:gd name="T2" fmla="*/ 52 w 1415"/>
              <a:gd name="T3" fmla="*/ 334 h 1373"/>
              <a:gd name="T4" fmla="*/ 88 w 1415"/>
              <a:gd name="T5" fmla="*/ 195 h 1373"/>
              <a:gd name="T6" fmla="*/ 119 w 1415"/>
              <a:gd name="T7" fmla="*/ 998 h 1373"/>
              <a:gd name="T8" fmla="*/ 155 w 1415"/>
              <a:gd name="T9" fmla="*/ 432 h 1373"/>
              <a:gd name="T10" fmla="*/ 186 w 1415"/>
              <a:gd name="T11" fmla="*/ 103 h 1373"/>
              <a:gd name="T12" fmla="*/ 222 w 1415"/>
              <a:gd name="T13" fmla="*/ 1044 h 1373"/>
              <a:gd name="T14" fmla="*/ 252 w 1415"/>
              <a:gd name="T15" fmla="*/ 658 h 1373"/>
              <a:gd name="T16" fmla="*/ 288 w 1415"/>
              <a:gd name="T17" fmla="*/ 252 h 1373"/>
              <a:gd name="T18" fmla="*/ 319 w 1415"/>
              <a:gd name="T19" fmla="*/ 1234 h 1373"/>
              <a:gd name="T20" fmla="*/ 355 w 1415"/>
              <a:gd name="T21" fmla="*/ 843 h 1373"/>
              <a:gd name="T22" fmla="*/ 386 w 1415"/>
              <a:gd name="T23" fmla="*/ 427 h 1373"/>
              <a:gd name="T24" fmla="*/ 422 w 1415"/>
              <a:gd name="T25" fmla="*/ 10 h 1373"/>
              <a:gd name="T26" fmla="*/ 453 w 1415"/>
              <a:gd name="T27" fmla="*/ 972 h 1373"/>
              <a:gd name="T28" fmla="*/ 489 w 1415"/>
              <a:gd name="T29" fmla="*/ 535 h 1373"/>
              <a:gd name="T30" fmla="*/ 520 w 1415"/>
              <a:gd name="T31" fmla="*/ 103 h 1373"/>
              <a:gd name="T32" fmla="*/ 556 w 1415"/>
              <a:gd name="T33" fmla="*/ 1064 h 1373"/>
              <a:gd name="T34" fmla="*/ 592 w 1415"/>
              <a:gd name="T35" fmla="*/ 648 h 1373"/>
              <a:gd name="T36" fmla="*/ 623 w 1415"/>
              <a:gd name="T37" fmla="*/ 242 h 1373"/>
              <a:gd name="T38" fmla="*/ 659 w 1415"/>
              <a:gd name="T39" fmla="*/ 1224 h 1373"/>
              <a:gd name="T40" fmla="*/ 690 w 1415"/>
              <a:gd name="T41" fmla="*/ 818 h 1373"/>
              <a:gd name="T42" fmla="*/ 726 w 1415"/>
              <a:gd name="T43" fmla="*/ 406 h 1373"/>
              <a:gd name="T44" fmla="*/ 756 w 1415"/>
              <a:gd name="T45" fmla="*/ 0 h 1373"/>
              <a:gd name="T46" fmla="*/ 792 w 1415"/>
              <a:gd name="T47" fmla="*/ 987 h 1373"/>
              <a:gd name="T48" fmla="*/ 823 w 1415"/>
              <a:gd name="T49" fmla="*/ 591 h 1373"/>
              <a:gd name="T50" fmla="*/ 859 w 1415"/>
              <a:gd name="T51" fmla="*/ 185 h 1373"/>
              <a:gd name="T52" fmla="*/ 890 w 1415"/>
              <a:gd name="T53" fmla="*/ 1229 h 1373"/>
              <a:gd name="T54" fmla="*/ 926 w 1415"/>
              <a:gd name="T55" fmla="*/ 920 h 1373"/>
              <a:gd name="T56" fmla="*/ 957 w 1415"/>
              <a:gd name="T57" fmla="*/ 411 h 1373"/>
              <a:gd name="T58" fmla="*/ 993 w 1415"/>
              <a:gd name="T59" fmla="*/ 1085 h 1373"/>
              <a:gd name="T60" fmla="*/ 1024 w 1415"/>
              <a:gd name="T61" fmla="*/ 514 h 1373"/>
              <a:gd name="T62" fmla="*/ 1060 w 1415"/>
              <a:gd name="T63" fmla="*/ 103 h 1373"/>
              <a:gd name="T64" fmla="*/ 1091 w 1415"/>
              <a:gd name="T65" fmla="*/ 1059 h 1373"/>
              <a:gd name="T66" fmla="*/ 1127 w 1415"/>
              <a:gd name="T67" fmla="*/ 252 h 1373"/>
              <a:gd name="T68" fmla="*/ 1158 w 1415"/>
              <a:gd name="T69" fmla="*/ 812 h 1373"/>
              <a:gd name="T70" fmla="*/ 1194 w 1415"/>
              <a:gd name="T71" fmla="*/ 1111 h 1373"/>
              <a:gd name="T72" fmla="*/ 1224 w 1415"/>
              <a:gd name="T73" fmla="*/ 391 h 1373"/>
              <a:gd name="T74" fmla="*/ 1260 w 1415"/>
              <a:gd name="T75" fmla="*/ 1100 h 1373"/>
              <a:gd name="T76" fmla="*/ 1291 w 1415"/>
              <a:gd name="T77" fmla="*/ 473 h 1373"/>
              <a:gd name="T78" fmla="*/ 1327 w 1415"/>
              <a:gd name="T79" fmla="*/ 1275 h 1373"/>
              <a:gd name="T80" fmla="*/ 1358 w 1415"/>
              <a:gd name="T81" fmla="*/ 710 h 1373"/>
              <a:gd name="T82" fmla="*/ 1394 w 1415"/>
              <a:gd name="T83" fmla="*/ 1332 h 1373"/>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415"/>
              <a:gd name="T127" fmla="*/ 0 h 1373"/>
              <a:gd name="T128" fmla="*/ 1415 w 1415"/>
              <a:gd name="T129" fmla="*/ 1373 h 1373"/>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415" h="1373">
                <a:moveTo>
                  <a:pt x="0" y="689"/>
                </a:moveTo>
                <a:lnTo>
                  <a:pt x="11" y="725"/>
                </a:lnTo>
                <a:lnTo>
                  <a:pt x="21" y="684"/>
                </a:lnTo>
                <a:lnTo>
                  <a:pt x="31" y="586"/>
                </a:lnTo>
                <a:lnTo>
                  <a:pt x="42" y="463"/>
                </a:lnTo>
                <a:lnTo>
                  <a:pt x="52" y="334"/>
                </a:lnTo>
                <a:lnTo>
                  <a:pt x="67" y="247"/>
                </a:lnTo>
                <a:lnTo>
                  <a:pt x="78" y="252"/>
                </a:lnTo>
                <a:lnTo>
                  <a:pt x="88" y="195"/>
                </a:lnTo>
                <a:lnTo>
                  <a:pt x="98" y="41"/>
                </a:lnTo>
                <a:lnTo>
                  <a:pt x="108" y="1224"/>
                </a:lnTo>
                <a:lnTo>
                  <a:pt x="119" y="998"/>
                </a:lnTo>
                <a:lnTo>
                  <a:pt x="134" y="771"/>
                </a:lnTo>
                <a:lnTo>
                  <a:pt x="144" y="576"/>
                </a:lnTo>
                <a:lnTo>
                  <a:pt x="155" y="432"/>
                </a:lnTo>
                <a:lnTo>
                  <a:pt x="165" y="339"/>
                </a:lnTo>
                <a:lnTo>
                  <a:pt x="175" y="236"/>
                </a:lnTo>
                <a:lnTo>
                  <a:pt x="186" y="103"/>
                </a:lnTo>
                <a:lnTo>
                  <a:pt x="201" y="1337"/>
                </a:lnTo>
                <a:lnTo>
                  <a:pt x="211" y="1188"/>
                </a:lnTo>
                <a:lnTo>
                  <a:pt x="222" y="1044"/>
                </a:lnTo>
                <a:lnTo>
                  <a:pt x="232" y="910"/>
                </a:lnTo>
                <a:lnTo>
                  <a:pt x="242" y="782"/>
                </a:lnTo>
                <a:lnTo>
                  <a:pt x="252" y="658"/>
                </a:lnTo>
                <a:lnTo>
                  <a:pt x="268" y="524"/>
                </a:lnTo>
                <a:lnTo>
                  <a:pt x="278" y="391"/>
                </a:lnTo>
                <a:lnTo>
                  <a:pt x="288" y="252"/>
                </a:lnTo>
                <a:lnTo>
                  <a:pt x="299" y="113"/>
                </a:lnTo>
                <a:lnTo>
                  <a:pt x="309" y="1363"/>
                </a:lnTo>
                <a:lnTo>
                  <a:pt x="319" y="1234"/>
                </a:lnTo>
                <a:lnTo>
                  <a:pt x="335" y="1111"/>
                </a:lnTo>
                <a:lnTo>
                  <a:pt x="345" y="977"/>
                </a:lnTo>
                <a:lnTo>
                  <a:pt x="355" y="843"/>
                </a:lnTo>
                <a:lnTo>
                  <a:pt x="366" y="704"/>
                </a:lnTo>
                <a:lnTo>
                  <a:pt x="376" y="566"/>
                </a:lnTo>
                <a:lnTo>
                  <a:pt x="386" y="427"/>
                </a:lnTo>
                <a:lnTo>
                  <a:pt x="402" y="288"/>
                </a:lnTo>
                <a:lnTo>
                  <a:pt x="412" y="149"/>
                </a:lnTo>
                <a:lnTo>
                  <a:pt x="422" y="10"/>
                </a:lnTo>
                <a:lnTo>
                  <a:pt x="432" y="1255"/>
                </a:lnTo>
                <a:lnTo>
                  <a:pt x="443" y="1111"/>
                </a:lnTo>
                <a:lnTo>
                  <a:pt x="453" y="972"/>
                </a:lnTo>
                <a:lnTo>
                  <a:pt x="468" y="828"/>
                </a:lnTo>
                <a:lnTo>
                  <a:pt x="479" y="679"/>
                </a:lnTo>
                <a:lnTo>
                  <a:pt x="489" y="535"/>
                </a:lnTo>
                <a:lnTo>
                  <a:pt x="499" y="391"/>
                </a:lnTo>
                <a:lnTo>
                  <a:pt x="510" y="247"/>
                </a:lnTo>
                <a:lnTo>
                  <a:pt x="520" y="103"/>
                </a:lnTo>
                <a:lnTo>
                  <a:pt x="535" y="1347"/>
                </a:lnTo>
                <a:lnTo>
                  <a:pt x="546" y="1203"/>
                </a:lnTo>
                <a:lnTo>
                  <a:pt x="556" y="1064"/>
                </a:lnTo>
                <a:lnTo>
                  <a:pt x="566" y="926"/>
                </a:lnTo>
                <a:lnTo>
                  <a:pt x="576" y="787"/>
                </a:lnTo>
                <a:lnTo>
                  <a:pt x="592" y="648"/>
                </a:lnTo>
                <a:lnTo>
                  <a:pt x="602" y="509"/>
                </a:lnTo>
                <a:lnTo>
                  <a:pt x="612" y="375"/>
                </a:lnTo>
                <a:lnTo>
                  <a:pt x="623" y="242"/>
                </a:lnTo>
                <a:lnTo>
                  <a:pt x="633" y="108"/>
                </a:lnTo>
                <a:lnTo>
                  <a:pt x="643" y="1358"/>
                </a:lnTo>
                <a:lnTo>
                  <a:pt x="659" y="1224"/>
                </a:lnTo>
                <a:lnTo>
                  <a:pt x="669" y="1085"/>
                </a:lnTo>
                <a:lnTo>
                  <a:pt x="679" y="951"/>
                </a:lnTo>
                <a:lnTo>
                  <a:pt x="690" y="818"/>
                </a:lnTo>
                <a:lnTo>
                  <a:pt x="700" y="679"/>
                </a:lnTo>
                <a:lnTo>
                  <a:pt x="710" y="545"/>
                </a:lnTo>
                <a:lnTo>
                  <a:pt x="726" y="406"/>
                </a:lnTo>
                <a:lnTo>
                  <a:pt x="736" y="272"/>
                </a:lnTo>
                <a:lnTo>
                  <a:pt x="746" y="134"/>
                </a:lnTo>
                <a:lnTo>
                  <a:pt x="756" y="0"/>
                </a:lnTo>
                <a:lnTo>
                  <a:pt x="767" y="1244"/>
                </a:lnTo>
                <a:lnTo>
                  <a:pt x="777" y="1116"/>
                </a:lnTo>
                <a:lnTo>
                  <a:pt x="792" y="987"/>
                </a:lnTo>
                <a:lnTo>
                  <a:pt x="803" y="859"/>
                </a:lnTo>
                <a:lnTo>
                  <a:pt x="813" y="725"/>
                </a:lnTo>
                <a:lnTo>
                  <a:pt x="823" y="591"/>
                </a:lnTo>
                <a:lnTo>
                  <a:pt x="834" y="458"/>
                </a:lnTo>
                <a:lnTo>
                  <a:pt x="844" y="319"/>
                </a:lnTo>
                <a:lnTo>
                  <a:pt x="859" y="185"/>
                </a:lnTo>
                <a:lnTo>
                  <a:pt x="870" y="51"/>
                </a:lnTo>
                <a:lnTo>
                  <a:pt x="880" y="1322"/>
                </a:lnTo>
                <a:lnTo>
                  <a:pt x="890" y="1229"/>
                </a:lnTo>
                <a:lnTo>
                  <a:pt x="900" y="1152"/>
                </a:lnTo>
                <a:lnTo>
                  <a:pt x="911" y="1054"/>
                </a:lnTo>
                <a:lnTo>
                  <a:pt x="926" y="920"/>
                </a:lnTo>
                <a:lnTo>
                  <a:pt x="936" y="766"/>
                </a:lnTo>
                <a:lnTo>
                  <a:pt x="947" y="596"/>
                </a:lnTo>
                <a:lnTo>
                  <a:pt x="957" y="411"/>
                </a:lnTo>
                <a:lnTo>
                  <a:pt x="967" y="206"/>
                </a:lnTo>
                <a:lnTo>
                  <a:pt x="978" y="1347"/>
                </a:lnTo>
                <a:lnTo>
                  <a:pt x="993" y="1085"/>
                </a:lnTo>
                <a:lnTo>
                  <a:pt x="1003" y="864"/>
                </a:lnTo>
                <a:lnTo>
                  <a:pt x="1014" y="679"/>
                </a:lnTo>
                <a:lnTo>
                  <a:pt x="1024" y="514"/>
                </a:lnTo>
                <a:lnTo>
                  <a:pt x="1034" y="355"/>
                </a:lnTo>
                <a:lnTo>
                  <a:pt x="1044" y="221"/>
                </a:lnTo>
                <a:lnTo>
                  <a:pt x="1060" y="103"/>
                </a:lnTo>
                <a:lnTo>
                  <a:pt x="1070" y="1373"/>
                </a:lnTo>
                <a:lnTo>
                  <a:pt x="1080" y="1234"/>
                </a:lnTo>
                <a:lnTo>
                  <a:pt x="1091" y="1059"/>
                </a:lnTo>
                <a:lnTo>
                  <a:pt x="1101" y="838"/>
                </a:lnTo>
                <a:lnTo>
                  <a:pt x="1116" y="560"/>
                </a:lnTo>
                <a:lnTo>
                  <a:pt x="1127" y="252"/>
                </a:lnTo>
                <a:lnTo>
                  <a:pt x="1137" y="1342"/>
                </a:lnTo>
                <a:lnTo>
                  <a:pt x="1147" y="1080"/>
                </a:lnTo>
                <a:lnTo>
                  <a:pt x="1158" y="812"/>
                </a:lnTo>
                <a:lnTo>
                  <a:pt x="1168" y="473"/>
                </a:lnTo>
                <a:lnTo>
                  <a:pt x="1183" y="46"/>
                </a:lnTo>
                <a:lnTo>
                  <a:pt x="1194" y="1111"/>
                </a:lnTo>
                <a:lnTo>
                  <a:pt x="1204" y="859"/>
                </a:lnTo>
                <a:lnTo>
                  <a:pt x="1214" y="622"/>
                </a:lnTo>
                <a:lnTo>
                  <a:pt x="1224" y="391"/>
                </a:lnTo>
                <a:lnTo>
                  <a:pt x="1235" y="164"/>
                </a:lnTo>
                <a:lnTo>
                  <a:pt x="1250" y="1316"/>
                </a:lnTo>
                <a:lnTo>
                  <a:pt x="1260" y="1100"/>
                </a:lnTo>
                <a:lnTo>
                  <a:pt x="1271" y="884"/>
                </a:lnTo>
                <a:lnTo>
                  <a:pt x="1281" y="674"/>
                </a:lnTo>
                <a:lnTo>
                  <a:pt x="1291" y="473"/>
                </a:lnTo>
                <a:lnTo>
                  <a:pt x="1302" y="278"/>
                </a:lnTo>
                <a:lnTo>
                  <a:pt x="1317" y="82"/>
                </a:lnTo>
                <a:lnTo>
                  <a:pt x="1327" y="1275"/>
                </a:lnTo>
                <a:lnTo>
                  <a:pt x="1338" y="1090"/>
                </a:lnTo>
                <a:lnTo>
                  <a:pt x="1348" y="900"/>
                </a:lnTo>
                <a:lnTo>
                  <a:pt x="1358" y="710"/>
                </a:lnTo>
                <a:lnTo>
                  <a:pt x="1368" y="514"/>
                </a:lnTo>
                <a:lnTo>
                  <a:pt x="1384" y="298"/>
                </a:lnTo>
                <a:lnTo>
                  <a:pt x="1394" y="1332"/>
                </a:lnTo>
                <a:lnTo>
                  <a:pt x="1404" y="756"/>
                </a:lnTo>
                <a:lnTo>
                  <a:pt x="1415" y="514"/>
                </a:lnTo>
              </a:path>
            </a:pathLst>
          </a:custGeom>
          <a:noFill/>
          <a:ln w="12700">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2675" name="Freeform 156">
            <a:extLst>
              <a:ext uri="{FF2B5EF4-FFF2-40B4-BE49-F238E27FC236}">
                <a16:creationId xmlns:a16="http://schemas.microsoft.com/office/drawing/2014/main" id="{CB430784-CD98-4BC7-BC1A-0C842B1A171E}"/>
              </a:ext>
            </a:extLst>
          </p:cNvPr>
          <p:cNvSpPr>
            <a:spLocks/>
          </p:cNvSpPr>
          <p:nvPr/>
        </p:nvSpPr>
        <p:spPr bwMode="auto">
          <a:xfrm>
            <a:off x="7108825" y="3687763"/>
            <a:ext cx="1273175" cy="2171700"/>
          </a:xfrm>
          <a:custGeom>
            <a:avLst/>
            <a:gdLst>
              <a:gd name="T0" fmla="*/ 10 w 802"/>
              <a:gd name="T1" fmla="*/ 303 h 1368"/>
              <a:gd name="T2" fmla="*/ 36 w 802"/>
              <a:gd name="T3" fmla="*/ 1291 h 1368"/>
              <a:gd name="T4" fmla="*/ 56 w 802"/>
              <a:gd name="T5" fmla="*/ 1198 h 1368"/>
              <a:gd name="T6" fmla="*/ 77 w 802"/>
              <a:gd name="T7" fmla="*/ 1054 h 1368"/>
              <a:gd name="T8" fmla="*/ 103 w 802"/>
              <a:gd name="T9" fmla="*/ 674 h 1368"/>
              <a:gd name="T10" fmla="*/ 123 w 802"/>
              <a:gd name="T11" fmla="*/ 380 h 1368"/>
              <a:gd name="T12" fmla="*/ 144 w 802"/>
              <a:gd name="T13" fmla="*/ 216 h 1368"/>
              <a:gd name="T14" fmla="*/ 169 w 802"/>
              <a:gd name="T15" fmla="*/ 1275 h 1368"/>
              <a:gd name="T16" fmla="*/ 190 w 802"/>
              <a:gd name="T17" fmla="*/ 900 h 1368"/>
              <a:gd name="T18" fmla="*/ 211 w 802"/>
              <a:gd name="T19" fmla="*/ 540 h 1368"/>
              <a:gd name="T20" fmla="*/ 236 w 802"/>
              <a:gd name="T21" fmla="*/ 581 h 1368"/>
              <a:gd name="T22" fmla="*/ 257 w 802"/>
              <a:gd name="T23" fmla="*/ 128 h 1368"/>
              <a:gd name="T24" fmla="*/ 277 w 802"/>
              <a:gd name="T25" fmla="*/ 1023 h 1368"/>
              <a:gd name="T26" fmla="*/ 303 w 802"/>
              <a:gd name="T27" fmla="*/ 560 h 1368"/>
              <a:gd name="T28" fmla="*/ 324 w 802"/>
              <a:gd name="T29" fmla="*/ 123 h 1368"/>
              <a:gd name="T30" fmla="*/ 344 w 802"/>
              <a:gd name="T31" fmla="*/ 1203 h 1368"/>
              <a:gd name="T32" fmla="*/ 370 w 802"/>
              <a:gd name="T33" fmla="*/ 1172 h 1368"/>
              <a:gd name="T34" fmla="*/ 391 w 802"/>
              <a:gd name="T35" fmla="*/ 812 h 1368"/>
              <a:gd name="T36" fmla="*/ 411 w 802"/>
              <a:gd name="T37" fmla="*/ 422 h 1368"/>
              <a:gd name="T38" fmla="*/ 437 w 802"/>
              <a:gd name="T39" fmla="*/ 41 h 1368"/>
              <a:gd name="T40" fmla="*/ 457 w 802"/>
              <a:gd name="T41" fmla="*/ 36 h 1368"/>
              <a:gd name="T42" fmla="*/ 478 w 802"/>
              <a:gd name="T43" fmla="*/ 1167 h 1368"/>
              <a:gd name="T44" fmla="*/ 504 w 802"/>
              <a:gd name="T45" fmla="*/ 730 h 1368"/>
              <a:gd name="T46" fmla="*/ 524 w 802"/>
              <a:gd name="T47" fmla="*/ 247 h 1368"/>
              <a:gd name="T48" fmla="*/ 545 w 802"/>
              <a:gd name="T49" fmla="*/ 1095 h 1368"/>
              <a:gd name="T50" fmla="*/ 571 w 802"/>
              <a:gd name="T51" fmla="*/ 612 h 1368"/>
              <a:gd name="T52" fmla="*/ 591 w 802"/>
              <a:gd name="T53" fmla="*/ 200 h 1368"/>
              <a:gd name="T54" fmla="*/ 612 w 802"/>
              <a:gd name="T55" fmla="*/ 1183 h 1368"/>
              <a:gd name="T56" fmla="*/ 637 w 802"/>
              <a:gd name="T57" fmla="*/ 550 h 1368"/>
              <a:gd name="T58" fmla="*/ 658 w 802"/>
              <a:gd name="T59" fmla="*/ 1203 h 1368"/>
              <a:gd name="T60" fmla="*/ 679 w 802"/>
              <a:gd name="T61" fmla="*/ 869 h 1368"/>
              <a:gd name="T62" fmla="*/ 704 w 802"/>
              <a:gd name="T63" fmla="*/ 802 h 1368"/>
              <a:gd name="T64" fmla="*/ 725 w 802"/>
              <a:gd name="T65" fmla="*/ 576 h 1368"/>
              <a:gd name="T66" fmla="*/ 745 w 802"/>
              <a:gd name="T67" fmla="*/ 252 h 1368"/>
              <a:gd name="T68" fmla="*/ 771 w 802"/>
              <a:gd name="T69" fmla="*/ 5 h 1368"/>
              <a:gd name="T70" fmla="*/ 792 w 802"/>
              <a:gd name="T71" fmla="*/ 1244 h 1368"/>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802"/>
              <a:gd name="T109" fmla="*/ 0 h 1368"/>
              <a:gd name="T110" fmla="*/ 802 w 802"/>
              <a:gd name="T111" fmla="*/ 1368 h 1368"/>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802" h="1368">
                <a:moveTo>
                  <a:pt x="0" y="514"/>
                </a:moveTo>
                <a:lnTo>
                  <a:pt x="10" y="303"/>
                </a:lnTo>
                <a:lnTo>
                  <a:pt x="20" y="103"/>
                </a:lnTo>
                <a:lnTo>
                  <a:pt x="36" y="1291"/>
                </a:lnTo>
                <a:lnTo>
                  <a:pt x="46" y="1126"/>
                </a:lnTo>
                <a:lnTo>
                  <a:pt x="56" y="1198"/>
                </a:lnTo>
                <a:lnTo>
                  <a:pt x="67" y="1224"/>
                </a:lnTo>
                <a:lnTo>
                  <a:pt x="77" y="1054"/>
                </a:lnTo>
                <a:lnTo>
                  <a:pt x="87" y="864"/>
                </a:lnTo>
                <a:lnTo>
                  <a:pt x="103" y="674"/>
                </a:lnTo>
                <a:lnTo>
                  <a:pt x="113" y="509"/>
                </a:lnTo>
                <a:lnTo>
                  <a:pt x="123" y="380"/>
                </a:lnTo>
                <a:lnTo>
                  <a:pt x="133" y="308"/>
                </a:lnTo>
                <a:lnTo>
                  <a:pt x="144" y="216"/>
                </a:lnTo>
                <a:lnTo>
                  <a:pt x="154" y="67"/>
                </a:lnTo>
                <a:lnTo>
                  <a:pt x="169" y="1275"/>
                </a:lnTo>
                <a:lnTo>
                  <a:pt x="180" y="1090"/>
                </a:lnTo>
                <a:lnTo>
                  <a:pt x="190" y="900"/>
                </a:lnTo>
                <a:lnTo>
                  <a:pt x="200" y="710"/>
                </a:lnTo>
                <a:lnTo>
                  <a:pt x="211" y="540"/>
                </a:lnTo>
                <a:lnTo>
                  <a:pt x="221" y="581"/>
                </a:lnTo>
                <a:lnTo>
                  <a:pt x="236" y="581"/>
                </a:lnTo>
                <a:lnTo>
                  <a:pt x="247" y="370"/>
                </a:lnTo>
                <a:lnTo>
                  <a:pt x="257" y="128"/>
                </a:lnTo>
                <a:lnTo>
                  <a:pt x="267" y="1265"/>
                </a:lnTo>
                <a:lnTo>
                  <a:pt x="277" y="1023"/>
                </a:lnTo>
                <a:lnTo>
                  <a:pt x="293" y="787"/>
                </a:lnTo>
                <a:lnTo>
                  <a:pt x="303" y="560"/>
                </a:lnTo>
                <a:lnTo>
                  <a:pt x="313" y="334"/>
                </a:lnTo>
                <a:lnTo>
                  <a:pt x="324" y="123"/>
                </a:lnTo>
                <a:lnTo>
                  <a:pt x="334" y="1316"/>
                </a:lnTo>
                <a:lnTo>
                  <a:pt x="344" y="1203"/>
                </a:lnTo>
                <a:lnTo>
                  <a:pt x="360" y="1270"/>
                </a:lnTo>
                <a:lnTo>
                  <a:pt x="370" y="1172"/>
                </a:lnTo>
                <a:lnTo>
                  <a:pt x="380" y="1003"/>
                </a:lnTo>
                <a:lnTo>
                  <a:pt x="391" y="812"/>
                </a:lnTo>
                <a:lnTo>
                  <a:pt x="401" y="617"/>
                </a:lnTo>
                <a:lnTo>
                  <a:pt x="411" y="422"/>
                </a:lnTo>
                <a:lnTo>
                  <a:pt x="427" y="226"/>
                </a:lnTo>
                <a:lnTo>
                  <a:pt x="437" y="41"/>
                </a:lnTo>
                <a:lnTo>
                  <a:pt x="447" y="1280"/>
                </a:lnTo>
                <a:lnTo>
                  <a:pt x="457" y="36"/>
                </a:lnTo>
                <a:lnTo>
                  <a:pt x="468" y="1352"/>
                </a:lnTo>
                <a:lnTo>
                  <a:pt x="478" y="1167"/>
                </a:lnTo>
                <a:lnTo>
                  <a:pt x="493" y="956"/>
                </a:lnTo>
                <a:lnTo>
                  <a:pt x="504" y="730"/>
                </a:lnTo>
                <a:lnTo>
                  <a:pt x="514" y="499"/>
                </a:lnTo>
                <a:lnTo>
                  <a:pt x="524" y="247"/>
                </a:lnTo>
                <a:lnTo>
                  <a:pt x="535" y="1368"/>
                </a:lnTo>
                <a:lnTo>
                  <a:pt x="545" y="1095"/>
                </a:lnTo>
                <a:lnTo>
                  <a:pt x="560" y="843"/>
                </a:lnTo>
                <a:lnTo>
                  <a:pt x="571" y="612"/>
                </a:lnTo>
                <a:lnTo>
                  <a:pt x="581" y="401"/>
                </a:lnTo>
                <a:lnTo>
                  <a:pt x="591" y="200"/>
                </a:lnTo>
                <a:lnTo>
                  <a:pt x="601" y="0"/>
                </a:lnTo>
                <a:lnTo>
                  <a:pt x="612" y="1183"/>
                </a:lnTo>
                <a:lnTo>
                  <a:pt x="627" y="967"/>
                </a:lnTo>
                <a:lnTo>
                  <a:pt x="637" y="550"/>
                </a:lnTo>
                <a:lnTo>
                  <a:pt x="648" y="36"/>
                </a:lnTo>
                <a:lnTo>
                  <a:pt x="658" y="1203"/>
                </a:lnTo>
                <a:lnTo>
                  <a:pt x="668" y="1023"/>
                </a:lnTo>
                <a:lnTo>
                  <a:pt x="679" y="869"/>
                </a:lnTo>
                <a:lnTo>
                  <a:pt x="694" y="792"/>
                </a:lnTo>
                <a:lnTo>
                  <a:pt x="704" y="802"/>
                </a:lnTo>
                <a:lnTo>
                  <a:pt x="715" y="725"/>
                </a:lnTo>
                <a:lnTo>
                  <a:pt x="725" y="576"/>
                </a:lnTo>
                <a:lnTo>
                  <a:pt x="735" y="416"/>
                </a:lnTo>
                <a:lnTo>
                  <a:pt x="745" y="252"/>
                </a:lnTo>
                <a:lnTo>
                  <a:pt x="761" y="108"/>
                </a:lnTo>
                <a:lnTo>
                  <a:pt x="771" y="5"/>
                </a:lnTo>
                <a:lnTo>
                  <a:pt x="781" y="1327"/>
                </a:lnTo>
                <a:lnTo>
                  <a:pt x="792" y="1244"/>
                </a:lnTo>
                <a:lnTo>
                  <a:pt x="802" y="1106"/>
                </a:lnTo>
              </a:path>
            </a:pathLst>
          </a:custGeom>
          <a:noFill/>
          <a:ln w="12700">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2676" name="TextBox 156">
            <a:extLst>
              <a:ext uri="{FF2B5EF4-FFF2-40B4-BE49-F238E27FC236}">
                <a16:creationId xmlns:a16="http://schemas.microsoft.com/office/drawing/2014/main" id="{4CBFD324-32BB-4BD3-B6D1-B81CA2A14754}"/>
              </a:ext>
            </a:extLst>
          </p:cNvPr>
          <p:cNvSpPr txBox="1">
            <a:spLocks noChangeArrowheads="1"/>
          </p:cNvSpPr>
          <p:nvPr/>
        </p:nvSpPr>
        <p:spPr bwMode="auto">
          <a:xfrm>
            <a:off x="1219200" y="1676400"/>
            <a:ext cx="298291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400"/>
              <a:t>same magnitude of spectrum as before</a:t>
            </a:r>
          </a:p>
        </p:txBody>
      </p:sp>
      <p:sp>
        <p:nvSpPr>
          <p:cNvPr id="22677" name="TextBox 157">
            <a:extLst>
              <a:ext uri="{FF2B5EF4-FFF2-40B4-BE49-F238E27FC236}">
                <a16:creationId xmlns:a16="http://schemas.microsoft.com/office/drawing/2014/main" id="{538F180E-4DF5-415E-B2DF-E6023AFDC829}"/>
              </a:ext>
            </a:extLst>
          </p:cNvPr>
          <p:cNvSpPr txBox="1">
            <a:spLocks noChangeArrowheads="1"/>
          </p:cNvSpPr>
          <p:nvPr/>
        </p:nvSpPr>
        <p:spPr bwMode="auto">
          <a:xfrm>
            <a:off x="1116169" y="4014788"/>
            <a:ext cx="3066737"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400" dirty="0"/>
              <a:t>The phase is now different. This is to be</a:t>
            </a:r>
          </a:p>
          <a:p>
            <a:pPr eaLnBrk="1" hangingPunct="1"/>
            <a:r>
              <a:rPr lang="en-US" altLang="en-US" sz="1400" dirty="0"/>
              <a:t> expected because recall a time delay</a:t>
            </a:r>
          </a:p>
          <a:p>
            <a:pPr eaLnBrk="1" hangingPunct="1"/>
            <a:r>
              <a:rPr lang="en-US" altLang="en-US" sz="1400" dirty="0"/>
              <a:t>causes the spectrum to change only in</a:t>
            </a:r>
          </a:p>
          <a:p>
            <a:pPr eaLnBrk="1" hangingPunct="1"/>
            <a:r>
              <a:rPr lang="en-US" altLang="en-US" sz="1400" dirty="0"/>
              <a:t>its phase, i.e.</a:t>
            </a:r>
          </a:p>
        </p:txBody>
      </p:sp>
      <p:graphicFrame>
        <p:nvGraphicFramePr>
          <p:cNvPr id="2" name="Object 1">
            <a:extLst>
              <a:ext uri="{FF2B5EF4-FFF2-40B4-BE49-F238E27FC236}">
                <a16:creationId xmlns:a16="http://schemas.microsoft.com/office/drawing/2014/main" id="{7B6A7FD1-7D93-4C3D-91F0-01D70AA99F41}"/>
              </a:ext>
            </a:extLst>
          </p:cNvPr>
          <p:cNvGraphicFramePr>
            <a:graphicFrameLocks noChangeAspect="1"/>
          </p:cNvGraphicFramePr>
          <p:nvPr>
            <p:extLst>
              <p:ext uri="{D42A27DB-BD31-4B8C-83A1-F6EECF244321}">
                <p14:modId xmlns:p14="http://schemas.microsoft.com/office/powerpoint/2010/main" val="2091660311"/>
              </p:ext>
            </p:extLst>
          </p:nvPr>
        </p:nvGraphicFramePr>
        <p:xfrm>
          <a:off x="3888608" y="4274170"/>
          <a:ext cx="177747" cy="290859"/>
        </p:xfrm>
        <a:graphic>
          <a:graphicData uri="http://schemas.openxmlformats.org/presentationml/2006/ole">
            <mc:AlternateContent xmlns:mc="http://schemas.openxmlformats.org/markup-compatibility/2006">
              <mc:Choice xmlns:v="urn:schemas-microsoft-com:vml" Requires="v">
                <p:oleObj spid="_x0000_s8200" name="Equation" r:id="rId4" imgW="139680" imgH="228600" progId="Equation.DSMT4">
                  <p:embed/>
                </p:oleObj>
              </mc:Choice>
              <mc:Fallback>
                <p:oleObj name="Equation" r:id="rId4" imgW="139680" imgH="228600" progId="Equation.DSMT4">
                  <p:embed/>
                  <p:pic>
                    <p:nvPicPr>
                      <p:cNvPr id="0" name=""/>
                      <p:cNvPicPr/>
                      <p:nvPr/>
                    </p:nvPicPr>
                    <p:blipFill>
                      <a:blip r:embed="rId5"/>
                      <a:stretch>
                        <a:fillRect/>
                      </a:stretch>
                    </p:blipFill>
                    <p:spPr>
                      <a:xfrm>
                        <a:off x="3888608" y="4274170"/>
                        <a:ext cx="177747" cy="290859"/>
                      </a:xfrm>
                      <a:prstGeom prst="rect">
                        <a:avLst/>
                      </a:prstGeom>
                    </p:spPr>
                  </p:pic>
                </p:oleObj>
              </mc:Fallback>
            </mc:AlternateContent>
          </a:graphicData>
        </a:graphic>
      </p:graphicFrame>
      <p:graphicFrame>
        <p:nvGraphicFramePr>
          <p:cNvPr id="3" name="Object 2">
            <a:extLst>
              <a:ext uri="{FF2B5EF4-FFF2-40B4-BE49-F238E27FC236}">
                <a16:creationId xmlns:a16="http://schemas.microsoft.com/office/drawing/2014/main" id="{1EACD8C4-5F24-4E1C-8362-E4F711EB9FC5}"/>
              </a:ext>
            </a:extLst>
          </p:cNvPr>
          <p:cNvGraphicFramePr>
            <a:graphicFrameLocks noChangeAspect="1"/>
          </p:cNvGraphicFramePr>
          <p:nvPr>
            <p:extLst>
              <p:ext uri="{D42A27DB-BD31-4B8C-83A1-F6EECF244321}">
                <p14:modId xmlns:p14="http://schemas.microsoft.com/office/powerpoint/2010/main" val="1808552729"/>
              </p:ext>
            </p:extLst>
          </p:nvPr>
        </p:nvGraphicFramePr>
        <p:xfrm>
          <a:off x="1198562" y="5073650"/>
          <a:ext cx="2971800" cy="803275"/>
        </p:xfrm>
        <a:graphic>
          <a:graphicData uri="http://schemas.openxmlformats.org/presentationml/2006/ole">
            <mc:AlternateContent xmlns:mc="http://schemas.openxmlformats.org/markup-compatibility/2006">
              <mc:Choice xmlns:v="urn:schemas-microsoft-com:vml" Requires="v">
                <p:oleObj spid="_x0000_s8201" name="Equation" r:id="rId6" imgW="1879560" imgH="507960" progId="Equation.DSMT4">
                  <p:embed/>
                </p:oleObj>
              </mc:Choice>
              <mc:Fallback>
                <p:oleObj name="Equation" r:id="rId6" imgW="1879560" imgH="507960" progId="Equation.DSMT4">
                  <p:embed/>
                  <p:pic>
                    <p:nvPicPr>
                      <p:cNvPr id="0" name=""/>
                      <p:cNvPicPr/>
                      <p:nvPr/>
                    </p:nvPicPr>
                    <p:blipFill>
                      <a:blip r:embed="rId7"/>
                      <a:stretch>
                        <a:fillRect/>
                      </a:stretch>
                    </p:blipFill>
                    <p:spPr>
                      <a:xfrm>
                        <a:off x="1198562" y="5073650"/>
                        <a:ext cx="2971800" cy="803275"/>
                      </a:xfrm>
                      <a:prstGeom prst="rect">
                        <a:avLst/>
                      </a:prstGeom>
                    </p:spPr>
                  </p:pic>
                </p:oleObj>
              </mc:Fallback>
            </mc:AlternateContent>
          </a:graphicData>
        </a:graphic>
      </p:graphicFrame>
      <p:sp>
        <p:nvSpPr>
          <p:cNvPr id="4" name="TextBox 3">
            <a:extLst>
              <a:ext uri="{FF2B5EF4-FFF2-40B4-BE49-F238E27FC236}">
                <a16:creationId xmlns:a16="http://schemas.microsoft.com/office/drawing/2014/main" id="{15018256-0CFB-40E3-BED7-05232BFFDFC5}"/>
              </a:ext>
            </a:extLst>
          </p:cNvPr>
          <p:cNvSpPr txBox="1"/>
          <p:nvPr/>
        </p:nvSpPr>
        <p:spPr>
          <a:xfrm>
            <a:off x="6140451" y="2991048"/>
            <a:ext cx="665162" cy="307777"/>
          </a:xfrm>
          <a:prstGeom prst="rect">
            <a:avLst/>
          </a:prstGeom>
          <a:noFill/>
        </p:spPr>
        <p:txBody>
          <a:bodyPr wrap="square" rtlCol="0">
            <a:spAutoFit/>
          </a:bodyPr>
          <a:lstStyle/>
          <a:p>
            <a:r>
              <a:rPr lang="en-US" sz="1400" dirty="0"/>
              <a:t>MHz</a:t>
            </a:r>
          </a:p>
        </p:txBody>
      </p:sp>
      <p:sp>
        <p:nvSpPr>
          <p:cNvPr id="153" name="TextBox 152">
            <a:extLst>
              <a:ext uri="{FF2B5EF4-FFF2-40B4-BE49-F238E27FC236}">
                <a16:creationId xmlns:a16="http://schemas.microsoft.com/office/drawing/2014/main" id="{ECC81712-369E-40B6-B5EE-3794D643ECBB}"/>
              </a:ext>
            </a:extLst>
          </p:cNvPr>
          <p:cNvSpPr txBox="1"/>
          <p:nvPr/>
        </p:nvSpPr>
        <p:spPr>
          <a:xfrm>
            <a:off x="6419850" y="6372324"/>
            <a:ext cx="665162" cy="307777"/>
          </a:xfrm>
          <a:prstGeom prst="rect">
            <a:avLst/>
          </a:prstGeom>
          <a:noFill/>
        </p:spPr>
        <p:txBody>
          <a:bodyPr wrap="square" rtlCol="0">
            <a:spAutoFit/>
          </a:bodyPr>
          <a:lstStyle/>
          <a:p>
            <a:r>
              <a:rPr lang="en-US" sz="1400" dirty="0"/>
              <a:t>MHz</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Box 2">
            <a:extLst>
              <a:ext uri="{FF2B5EF4-FFF2-40B4-BE49-F238E27FC236}">
                <a16:creationId xmlns:a16="http://schemas.microsoft.com/office/drawing/2014/main" id="{7FF304DF-60F4-4236-A405-72B1A3EFB4F0}"/>
              </a:ext>
            </a:extLst>
          </p:cNvPr>
          <p:cNvSpPr txBox="1">
            <a:spLocks noChangeArrowheads="1"/>
          </p:cNvSpPr>
          <p:nvPr/>
        </p:nvSpPr>
        <p:spPr bwMode="auto">
          <a:xfrm>
            <a:off x="1127125" y="904875"/>
            <a:ext cx="7219950" cy="3502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sz="2800" i="1" dirty="0">
                <a:latin typeface="Times" panose="02020603050405020304" pitchFamily="18" charset="0"/>
              </a:rPr>
              <a:t>	      </a:t>
            </a:r>
            <a:r>
              <a:rPr lang="en-US" altLang="en-US" sz="2800" i="1" dirty="0">
                <a:solidFill>
                  <a:srgbClr val="009900"/>
                </a:solidFill>
                <a:latin typeface="Times" panose="02020603050405020304" pitchFamily="18" charset="0"/>
              </a:rPr>
              <a:t>Learning Objectives</a:t>
            </a:r>
          </a:p>
          <a:p>
            <a:endParaRPr lang="en-US" altLang="en-US" sz="2800" i="1" dirty="0">
              <a:solidFill>
                <a:srgbClr val="66FF66"/>
              </a:solidFill>
              <a:latin typeface="Times" panose="02020603050405020304" pitchFamily="18" charset="0"/>
            </a:endParaRPr>
          </a:p>
          <a:p>
            <a:r>
              <a:rPr lang="en-US" altLang="en-US" dirty="0">
                <a:latin typeface="Times" panose="02020603050405020304" pitchFamily="18" charset="0"/>
              </a:rPr>
              <a:t>Discrete Fourier transforms (DFTs) and their relationship</a:t>
            </a:r>
          </a:p>
          <a:p>
            <a:r>
              <a:rPr lang="en-US" altLang="en-US" dirty="0">
                <a:latin typeface="Times" panose="02020603050405020304" pitchFamily="18" charset="0"/>
              </a:rPr>
              <a:t>to the Fourier transforms</a:t>
            </a:r>
          </a:p>
          <a:p>
            <a:r>
              <a:rPr lang="en-US" altLang="en-US" dirty="0">
                <a:latin typeface="Times" panose="02020603050405020304" pitchFamily="18" charset="0"/>
              </a:rPr>
              <a:t>Implementation issues with the DFT via the FFT</a:t>
            </a:r>
          </a:p>
          <a:p>
            <a:r>
              <a:rPr lang="en-US" altLang="en-US" dirty="0">
                <a:latin typeface="Times" panose="02020603050405020304" pitchFamily="18" charset="0"/>
              </a:rPr>
              <a:t>	sampling issues (Nyquist criterion)</a:t>
            </a:r>
          </a:p>
          <a:p>
            <a:r>
              <a:rPr lang="en-US" altLang="en-US" dirty="0">
                <a:latin typeface="Times" panose="02020603050405020304" pitchFamily="18" charset="0"/>
              </a:rPr>
              <a:t>	resolution in the frequency domain (zero padding)</a:t>
            </a:r>
          </a:p>
          <a:p>
            <a:r>
              <a:rPr lang="en-US" altLang="en-US" dirty="0">
                <a:latin typeface="Times" panose="02020603050405020304" pitchFamily="18" charset="0"/>
              </a:rPr>
              <a:t>	neglect of negative frequency components</a:t>
            </a:r>
          </a:p>
          <a:p>
            <a:r>
              <a:rPr lang="en-US" altLang="en-US" dirty="0">
                <a:latin typeface="Times" panose="02020603050405020304" pitchFamily="18" charset="0"/>
              </a:rPr>
              <a:t>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554" name="Group 6">
            <a:extLst>
              <a:ext uri="{FF2B5EF4-FFF2-40B4-BE49-F238E27FC236}">
                <a16:creationId xmlns:a16="http://schemas.microsoft.com/office/drawing/2014/main" id="{A3DC2C7B-E423-4C37-9CA4-29D59099801F}"/>
              </a:ext>
            </a:extLst>
          </p:cNvPr>
          <p:cNvGrpSpPr>
            <a:grpSpLocks/>
          </p:cNvGrpSpPr>
          <p:nvPr/>
        </p:nvGrpSpPr>
        <p:grpSpPr bwMode="auto">
          <a:xfrm>
            <a:off x="533400" y="1524000"/>
            <a:ext cx="3200400" cy="2592388"/>
            <a:chOff x="240" y="864"/>
            <a:chExt cx="2016" cy="1633"/>
          </a:xfrm>
        </p:grpSpPr>
        <p:sp>
          <p:nvSpPr>
            <p:cNvPr id="23672" name="Line 7">
              <a:extLst>
                <a:ext uri="{FF2B5EF4-FFF2-40B4-BE49-F238E27FC236}">
                  <a16:creationId xmlns:a16="http://schemas.microsoft.com/office/drawing/2014/main" id="{9C71C6C4-BFCE-4F67-BC30-FDCF87118E28}"/>
                </a:ext>
              </a:extLst>
            </p:cNvPr>
            <p:cNvSpPr>
              <a:spLocks noChangeShapeType="1"/>
            </p:cNvSpPr>
            <p:nvPr/>
          </p:nvSpPr>
          <p:spPr bwMode="auto">
            <a:xfrm>
              <a:off x="1104" y="1306"/>
              <a:ext cx="0" cy="72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3673" name="Line 8">
              <a:extLst>
                <a:ext uri="{FF2B5EF4-FFF2-40B4-BE49-F238E27FC236}">
                  <a16:creationId xmlns:a16="http://schemas.microsoft.com/office/drawing/2014/main" id="{AF06A3FE-036A-4F95-8EED-5F44FC9FDD1A}"/>
                </a:ext>
              </a:extLst>
            </p:cNvPr>
            <p:cNvSpPr>
              <a:spLocks noChangeShapeType="1"/>
            </p:cNvSpPr>
            <p:nvPr/>
          </p:nvSpPr>
          <p:spPr bwMode="auto">
            <a:xfrm>
              <a:off x="240" y="2026"/>
              <a:ext cx="2016"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3674" name="Freeform 9">
              <a:extLst>
                <a:ext uri="{FF2B5EF4-FFF2-40B4-BE49-F238E27FC236}">
                  <a16:creationId xmlns:a16="http://schemas.microsoft.com/office/drawing/2014/main" id="{E8AF9909-080E-464F-8639-5809C94EC960}"/>
                </a:ext>
              </a:extLst>
            </p:cNvPr>
            <p:cNvSpPr>
              <a:spLocks/>
            </p:cNvSpPr>
            <p:nvPr/>
          </p:nvSpPr>
          <p:spPr bwMode="auto">
            <a:xfrm>
              <a:off x="1104" y="1594"/>
              <a:ext cx="240" cy="760"/>
            </a:xfrm>
            <a:custGeom>
              <a:avLst/>
              <a:gdLst>
                <a:gd name="T0" fmla="*/ 0 w 240"/>
                <a:gd name="T1" fmla="*/ 432 h 760"/>
                <a:gd name="T2" fmla="*/ 48 w 240"/>
                <a:gd name="T3" fmla="*/ 144 h 760"/>
                <a:gd name="T4" fmla="*/ 48 w 240"/>
                <a:gd name="T5" fmla="*/ 96 h 760"/>
                <a:gd name="T6" fmla="*/ 96 w 240"/>
                <a:gd name="T7" fmla="*/ 96 h 760"/>
                <a:gd name="T8" fmla="*/ 144 w 240"/>
                <a:gd name="T9" fmla="*/ 672 h 760"/>
                <a:gd name="T10" fmla="*/ 192 w 240"/>
                <a:gd name="T11" fmla="*/ 624 h 760"/>
                <a:gd name="T12" fmla="*/ 240 w 240"/>
                <a:gd name="T13" fmla="*/ 432 h 760"/>
                <a:gd name="T14" fmla="*/ 0 60000 65536"/>
                <a:gd name="T15" fmla="*/ 0 60000 65536"/>
                <a:gd name="T16" fmla="*/ 0 60000 65536"/>
                <a:gd name="T17" fmla="*/ 0 60000 65536"/>
                <a:gd name="T18" fmla="*/ 0 60000 65536"/>
                <a:gd name="T19" fmla="*/ 0 60000 65536"/>
                <a:gd name="T20" fmla="*/ 0 60000 65536"/>
                <a:gd name="T21" fmla="*/ 0 w 240"/>
                <a:gd name="T22" fmla="*/ 0 h 760"/>
                <a:gd name="T23" fmla="*/ 240 w 240"/>
                <a:gd name="T24" fmla="*/ 760 h 76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40" h="760">
                  <a:moveTo>
                    <a:pt x="0" y="432"/>
                  </a:moveTo>
                  <a:cubicBezTo>
                    <a:pt x="20" y="315"/>
                    <a:pt x="40" y="199"/>
                    <a:pt x="48" y="144"/>
                  </a:cubicBezTo>
                  <a:cubicBezTo>
                    <a:pt x="55" y="88"/>
                    <a:pt x="40" y="104"/>
                    <a:pt x="48" y="96"/>
                  </a:cubicBezTo>
                  <a:cubicBezTo>
                    <a:pt x="56" y="88"/>
                    <a:pt x="80" y="0"/>
                    <a:pt x="96" y="96"/>
                  </a:cubicBezTo>
                  <a:cubicBezTo>
                    <a:pt x="112" y="192"/>
                    <a:pt x="128" y="584"/>
                    <a:pt x="144" y="672"/>
                  </a:cubicBezTo>
                  <a:cubicBezTo>
                    <a:pt x="160" y="760"/>
                    <a:pt x="176" y="664"/>
                    <a:pt x="192" y="624"/>
                  </a:cubicBezTo>
                  <a:cubicBezTo>
                    <a:pt x="208" y="584"/>
                    <a:pt x="224" y="508"/>
                    <a:pt x="240" y="432"/>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3675" name="Line 10">
              <a:extLst>
                <a:ext uri="{FF2B5EF4-FFF2-40B4-BE49-F238E27FC236}">
                  <a16:creationId xmlns:a16="http://schemas.microsoft.com/office/drawing/2014/main" id="{D322839C-290E-40B0-8914-947D467488FC}"/>
                </a:ext>
              </a:extLst>
            </p:cNvPr>
            <p:cNvSpPr>
              <a:spLocks noChangeShapeType="1"/>
            </p:cNvSpPr>
            <p:nvPr/>
          </p:nvSpPr>
          <p:spPr bwMode="auto">
            <a:xfrm flipV="1">
              <a:off x="1824" y="2122"/>
              <a:ext cx="0" cy="14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3676" name="Text Box 11">
              <a:extLst>
                <a:ext uri="{FF2B5EF4-FFF2-40B4-BE49-F238E27FC236}">
                  <a16:creationId xmlns:a16="http://schemas.microsoft.com/office/drawing/2014/main" id="{B64FB689-5B24-4FB1-BE6C-983544C11F52}"/>
                </a:ext>
              </a:extLst>
            </p:cNvPr>
            <p:cNvSpPr txBox="1">
              <a:spLocks noChangeArrowheads="1"/>
            </p:cNvSpPr>
            <p:nvPr/>
          </p:nvSpPr>
          <p:spPr bwMode="auto">
            <a:xfrm>
              <a:off x="1728" y="2266"/>
              <a:ext cx="204"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sz="1800">
                  <a:latin typeface="Times" panose="02020603050405020304" pitchFamily="18" charset="0"/>
                </a:rPr>
                <a:t>T</a:t>
              </a:r>
              <a:endParaRPr lang="en-US" altLang="en-US">
                <a:latin typeface="Times" panose="02020603050405020304" pitchFamily="18" charset="0"/>
              </a:endParaRPr>
            </a:p>
          </p:txBody>
        </p:sp>
        <p:sp>
          <p:nvSpPr>
            <p:cNvPr id="23677" name="Text Box 12">
              <a:extLst>
                <a:ext uri="{FF2B5EF4-FFF2-40B4-BE49-F238E27FC236}">
                  <a16:creationId xmlns:a16="http://schemas.microsoft.com/office/drawing/2014/main" id="{6A1FE4E8-8EC8-4ED7-9344-EFEDC5CA673D}"/>
                </a:ext>
              </a:extLst>
            </p:cNvPr>
            <p:cNvSpPr txBox="1">
              <a:spLocks noChangeArrowheads="1"/>
            </p:cNvSpPr>
            <p:nvPr/>
          </p:nvSpPr>
          <p:spPr bwMode="auto">
            <a:xfrm>
              <a:off x="998" y="864"/>
              <a:ext cx="425"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a:latin typeface="Times" panose="02020603050405020304" pitchFamily="18" charset="0"/>
                </a:rPr>
                <a:t>v</a:t>
              </a:r>
              <a:r>
                <a:rPr lang="en-US" altLang="en-US" baseline="-25000">
                  <a:latin typeface="Times" panose="02020603050405020304" pitchFamily="18" charset="0"/>
                </a:rPr>
                <a:t> </a:t>
              </a:r>
              <a:r>
                <a:rPr lang="en-US" altLang="en-US">
                  <a:latin typeface="Times" panose="02020603050405020304" pitchFamily="18" charset="0"/>
                </a:rPr>
                <a:t>(t)</a:t>
              </a:r>
            </a:p>
          </p:txBody>
        </p:sp>
        <p:sp>
          <p:nvSpPr>
            <p:cNvPr id="23678" name="Oval 13">
              <a:extLst>
                <a:ext uri="{FF2B5EF4-FFF2-40B4-BE49-F238E27FC236}">
                  <a16:creationId xmlns:a16="http://schemas.microsoft.com/office/drawing/2014/main" id="{3665C7A4-9BFA-4287-B15D-1D62859BBA20}"/>
                </a:ext>
              </a:extLst>
            </p:cNvPr>
            <p:cNvSpPr>
              <a:spLocks noChangeArrowheads="1"/>
            </p:cNvSpPr>
            <p:nvPr/>
          </p:nvSpPr>
          <p:spPr bwMode="auto">
            <a:xfrm>
              <a:off x="1078" y="2010"/>
              <a:ext cx="48" cy="48"/>
            </a:xfrm>
            <a:prstGeom prst="ellipse">
              <a:avLst/>
            </a:prstGeom>
            <a:solidFill>
              <a:schemeClr val="accent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3679" name="Oval 14">
              <a:extLst>
                <a:ext uri="{FF2B5EF4-FFF2-40B4-BE49-F238E27FC236}">
                  <a16:creationId xmlns:a16="http://schemas.microsoft.com/office/drawing/2014/main" id="{E8903BB6-81AC-4695-8E0C-A4826F62C342}"/>
                </a:ext>
              </a:extLst>
            </p:cNvPr>
            <p:cNvSpPr>
              <a:spLocks noChangeArrowheads="1"/>
            </p:cNvSpPr>
            <p:nvPr/>
          </p:nvSpPr>
          <p:spPr bwMode="auto">
            <a:xfrm>
              <a:off x="1117" y="1781"/>
              <a:ext cx="48" cy="48"/>
            </a:xfrm>
            <a:prstGeom prst="ellipse">
              <a:avLst/>
            </a:prstGeom>
            <a:solidFill>
              <a:schemeClr val="accent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3680" name="Oval 15">
              <a:extLst>
                <a:ext uri="{FF2B5EF4-FFF2-40B4-BE49-F238E27FC236}">
                  <a16:creationId xmlns:a16="http://schemas.microsoft.com/office/drawing/2014/main" id="{511E4596-B304-4857-8303-565A89D8275C}"/>
                </a:ext>
              </a:extLst>
            </p:cNvPr>
            <p:cNvSpPr>
              <a:spLocks noChangeArrowheads="1"/>
            </p:cNvSpPr>
            <p:nvPr/>
          </p:nvSpPr>
          <p:spPr bwMode="auto">
            <a:xfrm>
              <a:off x="1184" y="1647"/>
              <a:ext cx="48" cy="48"/>
            </a:xfrm>
            <a:prstGeom prst="ellipse">
              <a:avLst/>
            </a:prstGeom>
            <a:solidFill>
              <a:schemeClr val="accent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3681" name="Oval 16">
              <a:extLst>
                <a:ext uri="{FF2B5EF4-FFF2-40B4-BE49-F238E27FC236}">
                  <a16:creationId xmlns:a16="http://schemas.microsoft.com/office/drawing/2014/main" id="{31B6CA02-CAA8-4118-8839-6855A6271F16}"/>
                </a:ext>
              </a:extLst>
            </p:cNvPr>
            <p:cNvSpPr>
              <a:spLocks noChangeArrowheads="1"/>
            </p:cNvSpPr>
            <p:nvPr/>
          </p:nvSpPr>
          <p:spPr bwMode="auto">
            <a:xfrm>
              <a:off x="1200" y="1930"/>
              <a:ext cx="48" cy="48"/>
            </a:xfrm>
            <a:prstGeom prst="ellipse">
              <a:avLst/>
            </a:prstGeom>
            <a:solidFill>
              <a:schemeClr val="accent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3682" name="Oval 17">
              <a:extLst>
                <a:ext uri="{FF2B5EF4-FFF2-40B4-BE49-F238E27FC236}">
                  <a16:creationId xmlns:a16="http://schemas.microsoft.com/office/drawing/2014/main" id="{A85ACCAA-418C-4271-AFE8-48A96A5DB5CD}"/>
                </a:ext>
              </a:extLst>
            </p:cNvPr>
            <p:cNvSpPr>
              <a:spLocks noChangeArrowheads="1"/>
            </p:cNvSpPr>
            <p:nvPr/>
          </p:nvSpPr>
          <p:spPr bwMode="auto">
            <a:xfrm>
              <a:off x="1232" y="2208"/>
              <a:ext cx="48" cy="48"/>
            </a:xfrm>
            <a:prstGeom prst="ellipse">
              <a:avLst/>
            </a:prstGeom>
            <a:solidFill>
              <a:schemeClr val="accent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3683" name="Oval 18">
              <a:extLst>
                <a:ext uri="{FF2B5EF4-FFF2-40B4-BE49-F238E27FC236}">
                  <a16:creationId xmlns:a16="http://schemas.microsoft.com/office/drawing/2014/main" id="{2F952C94-5834-47DA-A9B1-32D2A330959F}"/>
                </a:ext>
              </a:extLst>
            </p:cNvPr>
            <p:cNvSpPr>
              <a:spLocks noChangeArrowheads="1"/>
            </p:cNvSpPr>
            <p:nvPr/>
          </p:nvSpPr>
          <p:spPr bwMode="auto">
            <a:xfrm>
              <a:off x="1306" y="2111"/>
              <a:ext cx="48" cy="48"/>
            </a:xfrm>
            <a:prstGeom prst="ellipse">
              <a:avLst/>
            </a:prstGeom>
            <a:solidFill>
              <a:schemeClr val="accent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3684" name="Oval 19">
              <a:extLst>
                <a:ext uri="{FF2B5EF4-FFF2-40B4-BE49-F238E27FC236}">
                  <a16:creationId xmlns:a16="http://schemas.microsoft.com/office/drawing/2014/main" id="{FBA0AAC7-063D-4E54-95FE-F5A518FC4D80}"/>
                </a:ext>
              </a:extLst>
            </p:cNvPr>
            <p:cNvSpPr>
              <a:spLocks noChangeArrowheads="1"/>
            </p:cNvSpPr>
            <p:nvPr/>
          </p:nvSpPr>
          <p:spPr bwMode="auto">
            <a:xfrm>
              <a:off x="1349" y="2004"/>
              <a:ext cx="48" cy="48"/>
            </a:xfrm>
            <a:prstGeom prst="ellipse">
              <a:avLst/>
            </a:prstGeom>
            <a:solidFill>
              <a:schemeClr val="accent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3685" name="Oval 20">
              <a:extLst>
                <a:ext uri="{FF2B5EF4-FFF2-40B4-BE49-F238E27FC236}">
                  <a16:creationId xmlns:a16="http://schemas.microsoft.com/office/drawing/2014/main" id="{9495729E-C7BE-4031-A738-D4A6B6021344}"/>
                </a:ext>
              </a:extLst>
            </p:cNvPr>
            <p:cNvSpPr>
              <a:spLocks noChangeArrowheads="1"/>
            </p:cNvSpPr>
            <p:nvPr/>
          </p:nvSpPr>
          <p:spPr bwMode="auto">
            <a:xfrm>
              <a:off x="1456" y="2004"/>
              <a:ext cx="48" cy="48"/>
            </a:xfrm>
            <a:prstGeom prst="ellipse">
              <a:avLst/>
            </a:prstGeom>
            <a:solidFill>
              <a:schemeClr val="accent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3686" name="Oval 21">
              <a:extLst>
                <a:ext uri="{FF2B5EF4-FFF2-40B4-BE49-F238E27FC236}">
                  <a16:creationId xmlns:a16="http://schemas.microsoft.com/office/drawing/2014/main" id="{D2AE1C83-3885-4B9E-8CDC-E8B68E4D02E0}"/>
                </a:ext>
              </a:extLst>
            </p:cNvPr>
            <p:cNvSpPr>
              <a:spLocks noChangeArrowheads="1"/>
            </p:cNvSpPr>
            <p:nvPr/>
          </p:nvSpPr>
          <p:spPr bwMode="auto">
            <a:xfrm>
              <a:off x="1567" y="2009"/>
              <a:ext cx="48" cy="48"/>
            </a:xfrm>
            <a:prstGeom prst="ellipse">
              <a:avLst/>
            </a:prstGeom>
            <a:solidFill>
              <a:schemeClr val="accent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3687" name="Oval 22">
              <a:extLst>
                <a:ext uri="{FF2B5EF4-FFF2-40B4-BE49-F238E27FC236}">
                  <a16:creationId xmlns:a16="http://schemas.microsoft.com/office/drawing/2014/main" id="{81368B13-4493-4961-9E83-E67F4EE544F2}"/>
                </a:ext>
              </a:extLst>
            </p:cNvPr>
            <p:cNvSpPr>
              <a:spLocks noChangeArrowheads="1"/>
            </p:cNvSpPr>
            <p:nvPr/>
          </p:nvSpPr>
          <p:spPr bwMode="auto">
            <a:xfrm>
              <a:off x="1679" y="2004"/>
              <a:ext cx="48" cy="48"/>
            </a:xfrm>
            <a:prstGeom prst="ellipse">
              <a:avLst/>
            </a:prstGeom>
            <a:solidFill>
              <a:schemeClr val="accent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3688" name="Text Box 23">
              <a:extLst>
                <a:ext uri="{FF2B5EF4-FFF2-40B4-BE49-F238E27FC236}">
                  <a16:creationId xmlns:a16="http://schemas.microsoft.com/office/drawing/2014/main" id="{CB5A5639-86E6-4184-A806-6136A8061C4E}"/>
                </a:ext>
              </a:extLst>
            </p:cNvPr>
            <p:cNvSpPr txBox="1">
              <a:spLocks noChangeArrowheads="1"/>
            </p:cNvSpPr>
            <p:nvPr/>
          </p:nvSpPr>
          <p:spPr bwMode="auto">
            <a:xfrm>
              <a:off x="1296" y="1258"/>
              <a:ext cx="946"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spcBef>
                  <a:spcPct val="50000"/>
                </a:spcBef>
              </a:pPr>
              <a:r>
                <a:rPr lang="en-US" altLang="en-US">
                  <a:latin typeface="Times" panose="02020603050405020304" pitchFamily="18" charset="0"/>
                </a:rPr>
                <a:t>N samples</a:t>
              </a:r>
            </a:p>
          </p:txBody>
        </p:sp>
        <p:grpSp>
          <p:nvGrpSpPr>
            <p:cNvPr id="23689" name="Group 24">
              <a:extLst>
                <a:ext uri="{FF2B5EF4-FFF2-40B4-BE49-F238E27FC236}">
                  <a16:creationId xmlns:a16="http://schemas.microsoft.com/office/drawing/2014/main" id="{6F5837AB-67EB-4F7C-80A3-C38816CDEDBB}"/>
                </a:ext>
              </a:extLst>
            </p:cNvPr>
            <p:cNvGrpSpPr>
              <a:grpSpLocks/>
            </p:cNvGrpSpPr>
            <p:nvPr/>
          </p:nvGrpSpPr>
          <p:grpSpPr bwMode="auto">
            <a:xfrm>
              <a:off x="1104" y="1522"/>
              <a:ext cx="648" cy="96"/>
              <a:chOff x="1594" y="2736"/>
              <a:chExt cx="816" cy="96"/>
            </a:xfrm>
          </p:grpSpPr>
          <p:sp>
            <p:nvSpPr>
              <p:cNvPr id="23690" name="Line 25">
                <a:extLst>
                  <a:ext uri="{FF2B5EF4-FFF2-40B4-BE49-F238E27FC236}">
                    <a16:creationId xmlns:a16="http://schemas.microsoft.com/office/drawing/2014/main" id="{95479752-8CE5-4F5F-9F0C-B83920AB7187}"/>
                  </a:ext>
                </a:extLst>
              </p:cNvPr>
              <p:cNvSpPr>
                <a:spLocks noChangeShapeType="1"/>
              </p:cNvSpPr>
              <p:nvPr/>
            </p:nvSpPr>
            <p:spPr bwMode="auto">
              <a:xfrm>
                <a:off x="1594" y="2736"/>
                <a:ext cx="816"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3691" name="Line 26">
                <a:extLst>
                  <a:ext uri="{FF2B5EF4-FFF2-40B4-BE49-F238E27FC236}">
                    <a16:creationId xmlns:a16="http://schemas.microsoft.com/office/drawing/2014/main" id="{0CCDC1AB-5110-41C7-BC4B-1C154D6EDA97}"/>
                  </a:ext>
                </a:extLst>
              </p:cNvPr>
              <p:cNvSpPr>
                <a:spLocks noChangeShapeType="1"/>
              </p:cNvSpPr>
              <p:nvPr/>
            </p:nvSpPr>
            <p:spPr bwMode="auto">
              <a:xfrm>
                <a:off x="2410" y="2736"/>
                <a:ext cx="0" cy="96"/>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3692" name="Line 27">
                <a:extLst>
                  <a:ext uri="{FF2B5EF4-FFF2-40B4-BE49-F238E27FC236}">
                    <a16:creationId xmlns:a16="http://schemas.microsoft.com/office/drawing/2014/main" id="{D7B686F4-E73F-43C4-AA5F-B1A1B42A7BCF}"/>
                  </a:ext>
                </a:extLst>
              </p:cNvPr>
              <p:cNvSpPr>
                <a:spLocks noChangeShapeType="1"/>
              </p:cNvSpPr>
              <p:nvPr/>
            </p:nvSpPr>
            <p:spPr bwMode="auto">
              <a:xfrm>
                <a:off x="1594" y="2736"/>
                <a:ext cx="0" cy="96"/>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sp>
        <p:nvSpPr>
          <p:cNvPr id="23555" name="Line 28">
            <a:extLst>
              <a:ext uri="{FF2B5EF4-FFF2-40B4-BE49-F238E27FC236}">
                <a16:creationId xmlns:a16="http://schemas.microsoft.com/office/drawing/2014/main" id="{70D4F5A4-C260-4B68-9399-46F7AB4F2C26}"/>
              </a:ext>
            </a:extLst>
          </p:cNvPr>
          <p:cNvSpPr>
            <a:spLocks noChangeShapeType="1"/>
          </p:cNvSpPr>
          <p:nvPr/>
        </p:nvSpPr>
        <p:spPr bwMode="auto">
          <a:xfrm>
            <a:off x="1981200" y="4740275"/>
            <a:ext cx="0" cy="1143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3556" name="Line 29">
            <a:extLst>
              <a:ext uri="{FF2B5EF4-FFF2-40B4-BE49-F238E27FC236}">
                <a16:creationId xmlns:a16="http://schemas.microsoft.com/office/drawing/2014/main" id="{D360831A-DE1F-4071-A9F3-3C19EFBE1D06}"/>
              </a:ext>
            </a:extLst>
          </p:cNvPr>
          <p:cNvSpPr>
            <a:spLocks noChangeShapeType="1"/>
          </p:cNvSpPr>
          <p:nvPr/>
        </p:nvSpPr>
        <p:spPr bwMode="auto">
          <a:xfrm flipV="1">
            <a:off x="609600" y="5880100"/>
            <a:ext cx="4279900" cy="317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3557" name="Freeform 30">
            <a:extLst>
              <a:ext uri="{FF2B5EF4-FFF2-40B4-BE49-F238E27FC236}">
                <a16:creationId xmlns:a16="http://schemas.microsoft.com/office/drawing/2014/main" id="{7C26AE1C-C97B-4635-B858-07E451942DF6}"/>
              </a:ext>
            </a:extLst>
          </p:cNvPr>
          <p:cNvSpPr>
            <a:spLocks/>
          </p:cNvSpPr>
          <p:nvPr/>
        </p:nvSpPr>
        <p:spPr bwMode="auto">
          <a:xfrm>
            <a:off x="1981200" y="5197475"/>
            <a:ext cx="381000" cy="1206500"/>
          </a:xfrm>
          <a:custGeom>
            <a:avLst/>
            <a:gdLst>
              <a:gd name="T0" fmla="*/ 0 w 240"/>
              <a:gd name="T1" fmla="*/ 432 h 760"/>
              <a:gd name="T2" fmla="*/ 48 w 240"/>
              <a:gd name="T3" fmla="*/ 144 h 760"/>
              <a:gd name="T4" fmla="*/ 48 w 240"/>
              <a:gd name="T5" fmla="*/ 96 h 760"/>
              <a:gd name="T6" fmla="*/ 96 w 240"/>
              <a:gd name="T7" fmla="*/ 96 h 760"/>
              <a:gd name="T8" fmla="*/ 144 w 240"/>
              <a:gd name="T9" fmla="*/ 672 h 760"/>
              <a:gd name="T10" fmla="*/ 192 w 240"/>
              <a:gd name="T11" fmla="*/ 624 h 760"/>
              <a:gd name="T12" fmla="*/ 240 w 240"/>
              <a:gd name="T13" fmla="*/ 432 h 760"/>
              <a:gd name="T14" fmla="*/ 0 60000 65536"/>
              <a:gd name="T15" fmla="*/ 0 60000 65536"/>
              <a:gd name="T16" fmla="*/ 0 60000 65536"/>
              <a:gd name="T17" fmla="*/ 0 60000 65536"/>
              <a:gd name="T18" fmla="*/ 0 60000 65536"/>
              <a:gd name="T19" fmla="*/ 0 60000 65536"/>
              <a:gd name="T20" fmla="*/ 0 60000 65536"/>
              <a:gd name="T21" fmla="*/ 0 w 240"/>
              <a:gd name="T22" fmla="*/ 0 h 760"/>
              <a:gd name="T23" fmla="*/ 240 w 240"/>
              <a:gd name="T24" fmla="*/ 760 h 76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40" h="760">
                <a:moveTo>
                  <a:pt x="0" y="432"/>
                </a:moveTo>
                <a:cubicBezTo>
                  <a:pt x="20" y="315"/>
                  <a:pt x="40" y="199"/>
                  <a:pt x="48" y="144"/>
                </a:cubicBezTo>
                <a:cubicBezTo>
                  <a:pt x="55" y="88"/>
                  <a:pt x="40" y="104"/>
                  <a:pt x="48" y="96"/>
                </a:cubicBezTo>
                <a:cubicBezTo>
                  <a:pt x="56" y="88"/>
                  <a:pt x="80" y="0"/>
                  <a:pt x="96" y="96"/>
                </a:cubicBezTo>
                <a:cubicBezTo>
                  <a:pt x="112" y="192"/>
                  <a:pt x="128" y="584"/>
                  <a:pt x="144" y="672"/>
                </a:cubicBezTo>
                <a:cubicBezTo>
                  <a:pt x="160" y="760"/>
                  <a:pt x="176" y="664"/>
                  <a:pt x="192" y="624"/>
                </a:cubicBezTo>
                <a:cubicBezTo>
                  <a:pt x="208" y="584"/>
                  <a:pt x="224" y="508"/>
                  <a:pt x="240" y="432"/>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3558" name="Line 31">
            <a:extLst>
              <a:ext uri="{FF2B5EF4-FFF2-40B4-BE49-F238E27FC236}">
                <a16:creationId xmlns:a16="http://schemas.microsoft.com/office/drawing/2014/main" id="{21219A99-0C4D-476E-9B88-9F86820026D6}"/>
              </a:ext>
            </a:extLst>
          </p:cNvPr>
          <p:cNvSpPr>
            <a:spLocks noChangeShapeType="1"/>
          </p:cNvSpPr>
          <p:nvPr/>
        </p:nvSpPr>
        <p:spPr bwMode="auto">
          <a:xfrm flipV="1">
            <a:off x="4267200" y="5943600"/>
            <a:ext cx="0" cy="2286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3559" name="Text Box 32">
            <a:extLst>
              <a:ext uri="{FF2B5EF4-FFF2-40B4-BE49-F238E27FC236}">
                <a16:creationId xmlns:a16="http://schemas.microsoft.com/office/drawing/2014/main" id="{60F70336-0559-4432-9052-65AFE2970BC1}"/>
              </a:ext>
            </a:extLst>
          </p:cNvPr>
          <p:cNvSpPr txBox="1">
            <a:spLocks noChangeArrowheads="1"/>
          </p:cNvSpPr>
          <p:nvPr/>
        </p:nvSpPr>
        <p:spPr bwMode="auto">
          <a:xfrm>
            <a:off x="4114800" y="6324600"/>
            <a:ext cx="438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sz="1800">
                <a:latin typeface="Times" panose="02020603050405020304" pitchFamily="18" charset="0"/>
              </a:rPr>
              <a:t>2T</a:t>
            </a:r>
            <a:endParaRPr lang="en-US" altLang="en-US">
              <a:latin typeface="Times" panose="02020603050405020304" pitchFamily="18" charset="0"/>
            </a:endParaRPr>
          </a:p>
        </p:txBody>
      </p:sp>
      <p:sp>
        <p:nvSpPr>
          <p:cNvPr id="23560" name="Text Box 33">
            <a:extLst>
              <a:ext uri="{FF2B5EF4-FFF2-40B4-BE49-F238E27FC236}">
                <a16:creationId xmlns:a16="http://schemas.microsoft.com/office/drawing/2014/main" id="{00359B28-A90D-4590-9046-13E482F952A8}"/>
              </a:ext>
            </a:extLst>
          </p:cNvPr>
          <p:cNvSpPr txBox="1">
            <a:spLocks noChangeArrowheads="1"/>
          </p:cNvSpPr>
          <p:nvPr/>
        </p:nvSpPr>
        <p:spPr bwMode="auto">
          <a:xfrm>
            <a:off x="1812925" y="4038600"/>
            <a:ext cx="67468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a:latin typeface="Times" panose="02020603050405020304" pitchFamily="18" charset="0"/>
              </a:rPr>
              <a:t>v</a:t>
            </a:r>
            <a:r>
              <a:rPr lang="en-US" altLang="en-US" baseline="-25000">
                <a:latin typeface="Times" panose="02020603050405020304" pitchFamily="18" charset="0"/>
              </a:rPr>
              <a:t> </a:t>
            </a:r>
            <a:r>
              <a:rPr lang="en-US" altLang="en-US">
                <a:latin typeface="Times" panose="02020603050405020304" pitchFamily="18" charset="0"/>
              </a:rPr>
              <a:t>(t)</a:t>
            </a:r>
          </a:p>
        </p:txBody>
      </p:sp>
      <p:sp>
        <p:nvSpPr>
          <p:cNvPr id="23561" name="Oval 34">
            <a:extLst>
              <a:ext uri="{FF2B5EF4-FFF2-40B4-BE49-F238E27FC236}">
                <a16:creationId xmlns:a16="http://schemas.microsoft.com/office/drawing/2014/main" id="{AEE3EEA0-52BD-4D20-ABE6-C622C30B7536}"/>
              </a:ext>
            </a:extLst>
          </p:cNvPr>
          <p:cNvSpPr>
            <a:spLocks noChangeArrowheads="1"/>
          </p:cNvSpPr>
          <p:nvPr/>
        </p:nvSpPr>
        <p:spPr bwMode="auto">
          <a:xfrm>
            <a:off x="1939925" y="5857875"/>
            <a:ext cx="76200" cy="76200"/>
          </a:xfrm>
          <a:prstGeom prst="ellipse">
            <a:avLst/>
          </a:prstGeom>
          <a:solidFill>
            <a:schemeClr val="accent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3562" name="Oval 35">
            <a:extLst>
              <a:ext uri="{FF2B5EF4-FFF2-40B4-BE49-F238E27FC236}">
                <a16:creationId xmlns:a16="http://schemas.microsoft.com/office/drawing/2014/main" id="{7D203CA3-03EB-451D-9735-2D0761FF4564}"/>
              </a:ext>
            </a:extLst>
          </p:cNvPr>
          <p:cNvSpPr>
            <a:spLocks noChangeArrowheads="1"/>
          </p:cNvSpPr>
          <p:nvPr/>
        </p:nvSpPr>
        <p:spPr bwMode="auto">
          <a:xfrm>
            <a:off x="2001838" y="5494338"/>
            <a:ext cx="76200" cy="76200"/>
          </a:xfrm>
          <a:prstGeom prst="ellipse">
            <a:avLst/>
          </a:prstGeom>
          <a:solidFill>
            <a:schemeClr val="accent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3563" name="Oval 36">
            <a:extLst>
              <a:ext uri="{FF2B5EF4-FFF2-40B4-BE49-F238E27FC236}">
                <a16:creationId xmlns:a16="http://schemas.microsoft.com/office/drawing/2014/main" id="{4ED3CE5E-C11D-4251-BCD3-2645ACFDDF2F}"/>
              </a:ext>
            </a:extLst>
          </p:cNvPr>
          <p:cNvSpPr>
            <a:spLocks noChangeArrowheads="1"/>
          </p:cNvSpPr>
          <p:nvPr/>
        </p:nvSpPr>
        <p:spPr bwMode="auto">
          <a:xfrm>
            <a:off x="2108200" y="5281613"/>
            <a:ext cx="76200" cy="76200"/>
          </a:xfrm>
          <a:prstGeom prst="ellipse">
            <a:avLst/>
          </a:prstGeom>
          <a:solidFill>
            <a:schemeClr val="accent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3564" name="Oval 37">
            <a:extLst>
              <a:ext uri="{FF2B5EF4-FFF2-40B4-BE49-F238E27FC236}">
                <a16:creationId xmlns:a16="http://schemas.microsoft.com/office/drawing/2014/main" id="{F8CD3E7B-900C-4096-813D-92C1391142EB}"/>
              </a:ext>
            </a:extLst>
          </p:cNvPr>
          <p:cNvSpPr>
            <a:spLocks noChangeArrowheads="1"/>
          </p:cNvSpPr>
          <p:nvPr/>
        </p:nvSpPr>
        <p:spPr bwMode="auto">
          <a:xfrm>
            <a:off x="2133600" y="5730875"/>
            <a:ext cx="76200" cy="76200"/>
          </a:xfrm>
          <a:prstGeom prst="ellipse">
            <a:avLst/>
          </a:prstGeom>
          <a:solidFill>
            <a:schemeClr val="accent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3565" name="Oval 38">
            <a:extLst>
              <a:ext uri="{FF2B5EF4-FFF2-40B4-BE49-F238E27FC236}">
                <a16:creationId xmlns:a16="http://schemas.microsoft.com/office/drawing/2014/main" id="{F13303E0-F57A-4481-8DF5-725A687C3FFC}"/>
              </a:ext>
            </a:extLst>
          </p:cNvPr>
          <p:cNvSpPr>
            <a:spLocks noChangeArrowheads="1"/>
          </p:cNvSpPr>
          <p:nvPr/>
        </p:nvSpPr>
        <p:spPr bwMode="auto">
          <a:xfrm>
            <a:off x="2184400" y="6172200"/>
            <a:ext cx="76200" cy="76200"/>
          </a:xfrm>
          <a:prstGeom prst="ellipse">
            <a:avLst/>
          </a:prstGeom>
          <a:solidFill>
            <a:schemeClr val="accent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3566" name="Oval 39">
            <a:extLst>
              <a:ext uri="{FF2B5EF4-FFF2-40B4-BE49-F238E27FC236}">
                <a16:creationId xmlns:a16="http://schemas.microsoft.com/office/drawing/2014/main" id="{14C597A8-9FFF-4338-A310-E86E02B3B2C2}"/>
              </a:ext>
            </a:extLst>
          </p:cNvPr>
          <p:cNvSpPr>
            <a:spLocks noChangeArrowheads="1"/>
          </p:cNvSpPr>
          <p:nvPr/>
        </p:nvSpPr>
        <p:spPr bwMode="auto">
          <a:xfrm>
            <a:off x="2301875" y="6018213"/>
            <a:ext cx="76200" cy="76200"/>
          </a:xfrm>
          <a:prstGeom prst="ellipse">
            <a:avLst/>
          </a:prstGeom>
          <a:solidFill>
            <a:schemeClr val="accent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3567" name="Oval 40">
            <a:extLst>
              <a:ext uri="{FF2B5EF4-FFF2-40B4-BE49-F238E27FC236}">
                <a16:creationId xmlns:a16="http://schemas.microsoft.com/office/drawing/2014/main" id="{3479A507-ABB4-4D8C-9EF5-DAAD8A94EB8F}"/>
              </a:ext>
            </a:extLst>
          </p:cNvPr>
          <p:cNvSpPr>
            <a:spLocks noChangeArrowheads="1"/>
          </p:cNvSpPr>
          <p:nvPr/>
        </p:nvSpPr>
        <p:spPr bwMode="auto">
          <a:xfrm>
            <a:off x="2370138" y="5848350"/>
            <a:ext cx="76200" cy="76200"/>
          </a:xfrm>
          <a:prstGeom prst="ellipse">
            <a:avLst/>
          </a:prstGeom>
          <a:solidFill>
            <a:schemeClr val="accent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3568" name="Oval 41">
            <a:extLst>
              <a:ext uri="{FF2B5EF4-FFF2-40B4-BE49-F238E27FC236}">
                <a16:creationId xmlns:a16="http://schemas.microsoft.com/office/drawing/2014/main" id="{183CEF20-2300-4DEC-9EAF-5512EE8BAE16}"/>
              </a:ext>
            </a:extLst>
          </p:cNvPr>
          <p:cNvSpPr>
            <a:spLocks noChangeArrowheads="1"/>
          </p:cNvSpPr>
          <p:nvPr/>
        </p:nvSpPr>
        <p:spPr bwMode="auto">
          <a:xfrm>
            <a:off x="2540000" y="5848350"/>
            <a:ext cx="76200" cy="76200"/>
          </a:xfrm>
          <a:prstGeom prst="ellipse">
            <a:avLst/>
          </a:prstGeom>
          <a:solidFill>
            <a:schemeClr val="accent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3569" name="Oval 42">
            <a:extLst>
              <a:ext uri="{FF2B5EF4-FFF2-40B4-BE49-F238E27FC236}">
                <a16:creationId xmlns:a16="http://schemas.microsoft.com/office/drawing/2014/main" id="{71D9BB31-FA6B-4EAE-BD27-AFDEDF605708}"/>
              </a:ext>
            </a:extLst>
          </p:cNvPr>
          <p:cNvSpPr>
            <a:spLocks noChangeArrowheads="1"/>
          </p:cNvSpPr>
          <p:nvPr/>
        </p:nvSpPr>
        <p:spPr bwMode="auto">
          <a:xfrm>
            <a:off x="2716213" y="5856288"/>
            <a:ext cx="76200" cy="76200"/>
          </a:xfrm>
          <a:prstGeom prst="ellipse">
            <a:avLst/>
          </a:prstGeom>
          <a:solidFill>
            <a:schemeClr val="accent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3570" name="Oval 43">
            <a:extLst>
              <a:ext uri="{FF2B5EF4-FFF2-40B4-BE49-F238E27FC236}">
                <a16:creationId xmlns:a16="http://schemas.microsoft.com/office/drawing/2014/main" id="{E28238DE-D987-42F6-80E9-E79BA246DC82}"/>
              </a:ext>
            </a:extLst>
          </p:cNvPr>
          <p:cNvSpPr>
            <a:spLocks noChangeArrowheads="1"/>
          </p:cNvSpPr>
          <p:nvPr/>
        </p:nvSpPr>
        <p:spPr bwMode="auto">
          <a:xfrm>
            <a:off x="2894013" y="5848350"/>
            <a:ext cx="76200" cy="76200"/>
          </a:xfrm>
          <a:prstGeom prst="ellipse">
            <a:avLst/>
          </a:prstGeom>
          <a:solidFill>
            <a:schemeClr val="accent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3571" name="Text Box 44">
            <a:extLst>
              <a:ext uri="{FF2B5EF4-FFF2-40B4-BE49-F238E27FC236}">
                <a16:creationId xmlns:a16="http://schemas.microsoft.com/office/drawing/2014/main" id="{113381E1-D359-4DDC-8A79-0418C241F142}"/>
              </a:ext>
            </a:extLst>
          </p:cNvPr>
          <p:cNvSpPr txBox="1">
            <a:spLocks noChangeArrowheads="1"/>
          </p:cNvSpPr>
          <p:nvPr/>
        </p:nvSpPr>
        <p:spPr bwMode="auto">
          <a:xfrm>
            <a:off x="2286000" y="4664075"/>
            <a:ext cx="2057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spcBef>
                <a:spcPct val="50000"/>
              </a:spcBef>
            </a:pPr>
            <a:r>
              <a:rPr lang="en-US" altLang="en-US">
                <a:latin typeface="Times" panose="02020603050405020304" pitchFamily="18" charset="0"/>
              </a:rPr>
              <a:t>2N samples</a:t>
            </a:r>
          </a:p>
        </p:txBody>
      </p:sp>
      <p:grpSp>
        <p:nvGrpSpPr>
          <p:cNvPr id="23572" name="Group 45">
            <a:extLst>
              <a:ext uri="{FF2B5EF4-FFF2-40B4-BE49-F238E27FC236}">
                <a16:creationId xmlns:a16="http://schemas.microsoft.com/office/drawing/2014/main" id="{84EF0AE5-D95C-40E2-888F-DE47B59B5119}"/>
              </a:ext>
            </a:extLst>
          </p:cNvPr>
          <p:cNvGrpSpPr>
            <a:grpSpLocks/>
          </p:cNvGrpSpPr>
          <p:nvPr/>
        </p:nvGrpSpPr>
        <p:grpSpPr bwMode="auto">
          <a:xfrm>
            <a:off x="1981200" y="5105400"/>
            <a:ext cx="2209800" cy="130175"/>
            <a:chOff x="1594" y="2736"/>
            <a:chExt cx="816" cy="96"/>
          </a:xfrm>
        </p:grpSpPr>
        <p:sp>
          <p:nvSpPr>
            <p:cNvPr id="23669" name="Line 46">
              <a:extLst>
                <a:ext uri="{FF2B5EF4-FFF2-40B4-BE49-F238E27FC236}">
                  <a16:creationId xmlns:a16="http://schemas.microsoft.com/office/drawing/2014/main" id="{1321C903-1813-49DC-8242-ADE86E70AA05}"/>
                </a:ext>
              </a:extLst>
            </p:cNvPr>
            <p:cNvSpPr>
              <a:spLocks noChangeShapeType="1"/>
            </p:cNvSpPr>
            <p:nvPr/>
          </p:nvSpPr>
          <p:spPr bwMode="auto">
            <a:xfrm>
              <a:off x="1594" y="2736"/>
              <a:ext cx="816"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3670" name="Line 47">
              <a:extLst>
                <a:ext uri="{FF2B5EF4-FFF2-40B4-BE49-F238E27FC236}">
                  <a16:creationId xmlns:a16="http://schemas.microsoft.com/office/drawing/2014/main" id="{BAD00873-CC7A-4676-A0C1-5555A083A323}"/>
                </a:ext>
              </a:extLst>
            </p:cNvPr>
            <p:cNvSpPr>
              <a:spLocks noChangeShapeType="1"/>
            </p:cNvSpPr>
            <p:nvPr/>
          </p:nvSpPr>
          <p:spPr bwMode="auto">
            <a:xfrm>
              <a:off x="2410" y="2736"/>
              <a:ext cx="0" cy="96"/>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3671" name="Line 48">
              <a:extLst>
                <a:ext uri="{FF2B5EF4-FFF2-40B4-BE49-F238E27FC236}">
                  <a16:creationId xmlns:a16="http://schemas.microsoft.com/office/drawing/2014/main" id="{BA8C60C6-A74B-4052-89B2-450C41EF51F0}"/>
                </a:ext>
              </a:extLst>
            </p:cNvPr>
            <p:cNvSpPr>
              <a:spLocks noChangeShapeType="1"/>
            </p:cNvSpPr>
            <p:nvPr/>
          </p:nvSpPr>
          <p:spPr bwMode="auto">
            <a:xfrm>
              <a:off x="1594" y="2736"/>
              <a:ext cx="0" cy="96"/>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23573" name="Oval 49">
            <a:extLst>
              <a:ext uri="{FF2B5EF4-FFF2-40B4-BE49-F238E27FC236}">
                <a16:creationId xmlns:a16="http://schemas.microsoft.com/office/drawing/2014/main" id="{2A0DCADF-8ED3-4A68-870E-3E3921C06FC1}"/>
              </a:ext>
            </a:extLst>
          </p:cNvPr>
          <p:cNvSpPr>
            <a:spLocks noChangeArrowheads="1"/>
          </p:cNvSpPr>
          <p:nvPr/>
        </p:nvSpPr>
        <p:spPr bwMode="auto">
          <a:xfrm>
            <a:off x="3071813" y="5848350"/>
            <a:ext cx="76200" cy="76200"/>
          </a:xfrm>
          <a:prstGeom prst="ellipse">
            <a:avLst/>
          </a:prstGeom>
          <a:solidFill>
            <a:schemeClr val="accent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3574" name="Oval 50">
            <a:extLst>
              <a:ext uri="{FF2B5EF4-FFF2-40B4-BE49-F238E27FC236}">
                <a16:creationId xmlns:a16="http://schemas.microsoft.com/office/drawing/2014/main" id="{E1492A54-EF07-41C5-A84B-A0A861FEEFC6}"/>
              </a:ext>
            </a:extLst>
          </p:cNvPr>
          <p:cNvSpPr>
            <a:spLocks noChangeArrowheads="1"/>
          </p:cNvSpPr>
          <p:nvPr/>
        </p:nvSpPr>
        <p:spPr bwMode="auto">
          <a:xfrm>
            <a:off x="3275013" y="5838825"/>
            <a:ext cx="76200" cy="76200"/>
          </a:xfrm>
          <a:prstGeom prst="ellipse">
            <a:avLst/>
          </a:prstGeom>
          <a:solidFill>
            <a:schemeClr val="accent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3575" name="Oval 51">
            <a:extLst>
              <a:ext uri="{FF2B5EF4-FFF2-40B4-BE49-F238E27FC236}">
                <a16:creationId xmlns:a16="http://schemas.microsoft.com/office/drawing/2014/main" id="{DE5DBAB8-EA0C-41CF-A1F7-73BFAE548C04}"/>
              </a:ext>
            </a:extLst>
          </p:cNvPr>
          <p:cNvSpPr>
            <a:spLocks noChangeArrowheads="1"/>
          </p:cNvSpPr>
          <p:nvPr/>
        </p:nvSpPr>
        <p:spPr bwMode="auto">
          <a:xfrm>
            <a:off x="3478213" y="5840413"/>
            <a:ext cx="76200" cy="76200"/>
          </a:xfrm>
          <a:prstGeom prst="ellipse">
            <a:avLst/>
          </a:prstGeom>
          <a:solidFill>
            <a:schemeClr val="accent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3576" name="Oval 52">
            <a:extLst>
              <a:ext uri="{FF2B5EF4-FFF2-40B4-BE49-F238E27FC236}">
                <a16:creationId xmlns:a16="http://schemas.microsoft.com/office/drawing/2014/main" id="{A6D78DA3-CC98-430F-BAA2-0E2C2CF90575}"/>
              </a:ext>
            </a:extLst>
          </p:cNvPr>
          <p:cNvSpPr>
            <a:spLocks noChangeArrowheads="1"/>
          </p:cNvSpPr>
          <p:nvPr/>
        </p:nvSpPr>
        <p:spPr bwMode="auto">
          <a:xfrm>
            <a:off x="3681413" y="5843588"/>
            <a:ext cx="76200" cy="76200"/>
          </a:xfrm>
          <a:prstGeom prst="ellipse">
            <a:avLst/>
          </a:prstGeom>
          <a:solidFill>
            <a:schemeClr val="accent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3577" name="Oval 53">
            <a:extLst>
              <a:ext uri="{FF2B5EF4-FFF2-40B4-BE49-F238E27FC236}">
                <a16:creationId xmlns:a16="http://schemas.microsoft.com/office/drawing/2014/main" id="{D7B31B90-DF1E-4C30-9FA7-8C4A14783166}"/>
              </a:ext>
            </a:extLst>
          </p:cNvPr>
          <p:cNvSpPr>
            <a:spLocks noChangeArrowheads="1"/>
          </p:cNvSpPr>
          <p:nvPr/>
        </p:nvSpPr>
        <p:spPr bwMode="auto">
          <a:xfrm>
            <a:off x="3905250" y="5848350"/>
            <a:ext cx="76200" cy="76200"/>
          </a:xfrm>
          <a:prstGeom prst="ellipse">
            <a:avLst/>
          </a:prstGeom>
          <a:solidFill>
            <a:schemeClr val="accent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3578" name="Oval 54">
            <a:extLst>
              <a:ext uri="{FF2B5EF4-FFF2-40B4-BE49-F238E27FC236}">
                <a16:creationId xmlns:a16="http://schemas.microsoft.com/office/drawing/2014/main" id="{78F01EF1-9403-475A-B880-9FB5BEEF991A}"/>
              </a:ext>
            </a:extLst>
          </p:cNvPr>
          <p:cNvSpPr>
            <a:spLocks noChangeArrowheads="1"/>
          </p:cNvSpPr>
          <p:nvPr/>
        </p:nvSpPr>
        <p:spPr bwMode="auto">
          <a:xfrm>
            <a:off x="4113213" y="5840413"/>
            <a:ext cx="76200" cy="76200"/>
          </a:xfrm>
          <a:prstGeom prst="ellipse">
            <a:avLst/>
          </a:prstGeom>
          <a:solidFill>
            <a:schemeClr val="accent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3579" name="Line 55">
            <a:extLst>
              <a:ext uri="{FF2B5EF4-FFF2-40B4-BE49-F238E27FC236}">
                <a16:creationId xmlns:a16="http://schemas.microsoft.com/office/drawing/2014/main" id="{F0F68E16-02E0-48B7-A8D5-81C8779D9038}"/>
              </a:ext>
            </a:extLst>
          </p:cNvPr>
          <p:cNvSpPr>
            <a:spLocks noChangeShapeType="1"/>
          </p:cNvSpPr>
          <p:nvPr/>
        </p:nvSpPr>
        <p:spPr bwMode="auto">
          <a:xfrm>
            <a:off x="4953000" y="3352800"/>
            <a:ext cx="3810000" cy="1587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3580" name="Line 56">
            <a:extLst>
              <a:ext uri="{FF2B5EF4-FFF2-40B4-BE49-F238E27FC236}">
                <a16:creationId xmlns:a16="http://schemas.microsoft.com/office/drawing/2014/main" id="{D2465E66-D3F5-4BE5-8D05-910F2FCCDA21}"/>
              </a:ext>
            </a:extLst>
          </p:cNvPr>
          <p:cNvSpPr>
            <a:spLocks noChangeShapeType="1"/>
          </p:cNvSpPr>
          <p:nvPr/>
        </p:nvSpPr>
        <p:spPr bwMode="auto">
          <a:xfrm flipV="1">
            <a:off x="6248400" y="2225675"/>
            <a:ext cx="0" cy="1143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nvGrpSpPr>
          <p:cNvPr id="23581" name="Group 57">
            <a:extLst>
              <a:ext uri="{FF2B5EF4-FFF2-40B4-BE49-F238E27FC236}">
                <a16:creationId xmlns:a16="http://schemas.microsoft.com/office/drawing/2014/main" id="{7ABA9B26-494E-4855-8FE4-3E3AFFD98184}"/>
              </a:ext>
            </a:extLst>
          </p:cNvPr>
          <p:cNvGrpSpPr>
            <a:grpSpLocks/>
          </p:cNvGrpSpPr>
          <p:nvPr/>
        </p:nvGrpSpPr>
        <p:grpSpPr bwMode="auto">
          <a:xfrm>
            <a:off x="7239000" y="2454275"/>
            <a:ext cx="1193800" cy="865188"/>
            <a:chOff x="3320" y="2287"/>
            <a:chExt cx="1144" cy="545"/>
          </a:xfrm>
        </p:grpSpPr>
        <p:sp>
          <p:nvSpPr>
            <p:cNvPr id="23667" name="Freeform 58">
              <a:extLst>
                <a:ext uri="{FF2B5EF4-FFF2-40B4-BE49-F238E27FC236}">
                  <a16:creationId xmlns:a16="http://schemas.microsoft.com/office/drawing/2014/main" id="{B5AA5D61-2D66-4B8B-A3EA-167E5D30260F}"/>
                </a:ext>
              </a:extLst>
            </p:cNvPr>
            <p:cNvSpPr>
              <a:spLocks/>
            </p:cNvSpPr>
            <p:nvPr/>
          </p:nvSpPr>
          <p:spPr bwMode="auto">
            <a:xfrm>
              <a:off x="3888" y="2287"/>
              <a:ext cx="576" cy="545"/>
            </a:xfrm>
            <a:custGeom>
              <a:avLst/>
              <a:gdLst>
                <a:gd name="T0" fmla="*/ 0 w 576"/>
                <a:gd name="T1" fmla="*/ 17 h 545"/>
                <a:gd name="T2" fmla="*/ 144 w 576"/>
                <a:gd name="T3" fmla="*/ 65 h 545"/>
                <a:gd name="T4" fmla="*/ 288 w 576"/>
                <a:gd name="T5" fmla="*/ 401 h 545"/>
                <a:gd name="T6" fmla="*/ 576 w 576"/>
                <a:gd name="T7" fmla="*/ 545 h 545"/>
                <a:gd name="T8" fmla="*/ 0 60000 65536"/>
                <a:gd name="T9" fmla="*/ 0 60000 65536"/>
                <a:gd name="T10" fmla="*/ 0 60000 65536"/>
                <a:gd name="T11" fmla="*/ 0 60000 65536"/>
                <a:gd name="T12" fmla="*/ 0 w 576"/>
                <a:gd name="T13" fmla="*/ 0 h 545"/>
                <a:gd name="T14" fmla="*/ 576 w 576"/>
                <a:gd name="T15" fmla="*/ 545 h 545"/>
              </a:gdLst>
              <a:ahLst/>
              <a:cxnLst>
                <a:cxn ang="T8">
                  <a:pos x="T0" y="T1"/>
                </a:cxn>
                <a:cxn ang="T9">
                  <a:pos x="T2" y="T3"/>
                </a:cxn>
                <a:cxn ang="T10">
                  <a:pos x="T4" y="T5"/>
                </a:cxn>
                <a:cxn ang="T11">
                  <a:pos x="T6" y="T7"/>
                </a:cxn>
              </a:cxnLst>
              <a:rect l="T12" t="T13" r="T14" b="T15"/>
              <a:pathLst>
                <a:path w="576" h="545">
                  <a:moveTo>
                    <a:pt x="0" y="17"/>
                  </a:moveTo>
                  <a:cubicBezTo>
                    <a:pt x="47" y="8"/>
                    <a:pt x="95" y="0"/>
                    <a:pt x="144" y="65"/>
                  </a:cubicBezTo>
                  <a:cubicBezTo>
                    <a:pt x="192" y="129"/>
                    <a:pt x="215" y="320"/>
                    <a:pt x="288" y="401"/>
                  </a:cubicBezTo>
                  <a:cubicBezTo>
                    <a:pt x="360" y="481"/>
                    <a:pt x="528" y="521"/>
                    <a:pt x="576" y="545"/>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3668" name="Freeform 59">
              <a:extLst>
                <a:ext uri="{FF2B5EF4-FFF2-40B4-BE49-F238E27FC236}">
                  <a16:creationId xmlns:a16="http://schemas.microsoft.com/office/drawing/2014/main" id="{6C31E799-61CE-471A-9691-BBA2DA97E830}"/>
                </a:ext>
              </a:extLst>
            </p:cNvPr>
            <p:cNvSpPr>
              <a:spLocks/>
            </p:cNvSpPr>
            <p:nvPr/>
          </p:nvSpPr>
          <p:spPr bwMode="auto">
            <a:xfrm flipH="1">
              <a:off x="3320" y="2287"/>
              <a:ext cx="576" cy="545"/>
            </a:xfrm>
            <a:custGeom>
              <a:avLst/>
              <a:gdLst>
                <a:gd name="T0" fmla="*/ 0 w 576"/>
                <a:gd name="T1" fmla="*/ 17 h 545"/>
                <a:gd name="T2" fmla="*/ 144 w 576"/>
                <a:gd name="T3" fmla="*/ 65 h 545"/>
                <a:gd name="T4" fmla="*/ 288 w 576"/>
                <a:gd name="T5" fmla="*/ 401 h 545"/>
                <a:gd name="T6" fmla="*/ 576 w 576"/>
                <a:gd name="T7" fmla="*/ 545 h 545"/>
                <a:gd name="T8" fmla="*/ 0 60000 65536"/>
                <a:gd name="T9" fmla="*/ 0 60000 65536"/>
                <a:gd name="T10" fmla="*/ 0 60000 65536"/>
                <a:gd name="T11" fmla="*/ 0 60000 65536"/>
                <a:gd name="T12" fmla="*/ 0 w 576"/>
                <a:gd name="T13" fmla="*/ 0 h 545"/>
                <a:gd name="T14" fmla="*/ 576 w 576"/>
                <a:gd name="T15" fmla="*/ 545 h 545"/>
              </a:gdLst>
              <a:ahLst/>
              <a:cxnLst>
                <a:cxn ang="T8">
                  <a:pos x="T0" y="T1"/>
                </a:cxn>
                <a:cxn ang="T9">
                  <a:pos x="T2" y="T3"/>
                </a:cxn>
                <a:cxn ang="T10">
                  <a:pos x="T4" y="T5"/>
                </a:cxn>
                <a:cxn ang="T11">
                  <a:pos x="T6" y="T7"/>
                </a:cxn>
              </a:cxnLst>
              <a:rect l="T12" t="T13" r="T14" b="T15"/>
              <a:pathLst>
                <a:path w="576" h="545">
                  <a:moveTo>
                    <a:pt x="0" y="17"/>
                  </a:moveTo>
                  <a:cubicBezTo>
                    <a:pt x="47" y="8"/>
                    <a:pt x="95" y="0"/>
                    <a:pt x="144" y="65"/>
                  </a:cubicBezTo>
                  <a:cubicBezTo>
                    <a:pt x="192" y="129"/>
                    <a:pt x="215" y="320"/>
                    <a:pt x="288" y="401"/>
                  </a:cubicBezTo>
                  <a:cubicBezTo>
                    <a:pt x="360" y="481"/>
                    <a:pt x="528" y="521"/>
                    <a:pt x="576" y="545"/>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grpSp>
      <p:sp>
        <p:nvSpPr>
          <p:cNvPr id="23582" name="Line 60">
            <a:extLst>
              <a:ext uri="{FF2B5EF4-FFF2-40B4-BE49-F238E27FC236}">
                <a16:creationId xmlns:a16="http://schemas.microsoft.com/office/drawing/2014/main" id="{E4254151-6AAA-4D99-BC72-09D69D4442DA}"/>
              </a:ext>
            </a:extLst>
          </p:cNvPr>
          <p:cNvSpPr>
            <a:spLocks noChangeShapeType="1"/>
          </p:cNvSpPr>
          <p:nvPr/>
        </p:nvSpPr>
        <p:spPr bwMode="auto">
          <a:xfrm>
            <a:off x="7772400" y="3444875"/>
            <a:ext cx="0" cy="304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3583" name="Text Box 61">
            <a:extLst>
              <a:ext uri="{FF2B5EF4-FFF2-40B4-BE49-F238E27FC236}">
                <a16:creationId xmlns:a16="http://schemas.microsoft.com/office/drawing/2014/main" id="{8824C13A-B1DD-4987-8758-1A326DB16A07}"/>
              </a:ext>
            </a:extLst>
          </p:cNvPr>
          <p:cNvSpPr txBox="1">
            <a:spLocks noChangeArrowheads="1"/>
          </p:cNvSpPr>
          <p:nvPr/>
        </p:nvSpPr>
        <p:spPr bwMode="auto">
          <a:xfrm>
            <a:off x="7620000" y="3792538"/>
            <a:ext cx="119538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a:latin typeface="Times" panose="02020603050405020304" pitchFamily="18" charset="0"/>
              </a:rPr>
              <a:t>f</a:t>
            </a:r>
            <a:r>
              <a:rPr lang="en-US" altLang="en-US" baseline="-25000">
                <a:latin typeface="Times" panose="02020603050405020304" pitchFamily="18" charset="0"/>
              </a:rPr>
              <a:t>s</a:t>
            </a:r>
            <a:r>
              <a:rPr lang="en-US" altLang="en-US">
                <a:latin typeface="Times" panose="02020603050405020304" pitchFamily="18" charset="0"/>
              </a:rPr>
              <a:t> = 1/</a:t>
            </a:r>
            <a:r>
              <a:rPr lang="en-US" altLang="en-US">
                <a:latin typeface="Symbol" panose="05050102010706020507" pitchFamily="18" charset="2"/>
              </a:rPr>
              <a:t>D</a:t>
            </a:r>
            <a:r>
              <a:rPr lang="en-US" altLang="en-US">
                <a:latin typeface="Times" panose="02020603050405020304" pitchFamily="18" charset="0"/>
              </a:rPr>
              <a:t>t</a:t>
            </a:r>
          </a:p>
        </p:txBody>
      </p:sp>
      <p:grpSp>
        <p:nvGrpSpPr>
          <p:cNvPr id="23584" name="Group 62">
            <a:extLst>
              <a:ext uri="{FF2B5EF4-FFF2-40B4-BE49-F238E27FC236}">
                <a16:creationId xmlns:a16="http://schemas.microsoft.com/office/drawing/2014/main" id="{E94AE6EC-7A4F-4E41-88FD-8490C1448513}"/>
              </a:ext>
            </a:extLst>
          </p:cNvPr>
          <p:cNvGrpSpPr>
            <a:grpSpLocks/>
          </p:cNvGrpSpPr>
          <p:nvPr/>
        </p:nvGrpSpPr>
        <p:grpSpPr bwMode="auto">
          <a:xfrm>
            <a:off x="5664200" y="2505075"/>
            <a:ext cx="1193800" cy="865188"/>
            <a:chOff x="3320" y="2287"/>
            <a:chExt cx="1144" cy="545"/>
          </a:xfrm>
        </p:grpSpPr>
        <p:sp>
          <p:nvSpPr>
            <p:cNvPr id="23665" name="Freeform 63">
              <a:extLst>
                <a:ext uri="{FF2B5EF4-FFF2-40B4-BE49-F238E27FC236}">
                  <a16:creationId xmlns:a16="http://schemas.microsoft.com/office/drawing/2014/main" id="{D0B14459-622E-4065-9DA4-04D79396D51D}"/>
                </a:ext>
              </a:extLst>
            </p:cNvPr>
            <p:cNvSpPr>
              <a:spLocks/>
            </p:cNvSpPr>
            <p:nvPr/>
          </p:nvSpPr>
          <p:spPr bwMode="auto">
            <a:xfrm>
              <a:off x="3888" y="2287"/>
              <a:ext cx="576" cy="545"/>
            </a:xfrm>
            <a:custGeom>
              <a:avLst/>
              <a:gdLst>
                <a:gd name="T0" fmla="*/ 0 w 576"/>
                <a:gd name="T1" fmla="*/ 17 h 545"/>
                <a:gd name="T2" fmla="*/ 144 w 576"/>
                <a:gd name="T3" fmla="*/ 65 h 545"/>
                <a:gd name="T4" fmla="*/ 288 w 576"/>
                <a:gd name="T5" fmla="*/ 401 h 545"/>
                <a:gd name="T6" fmla="*/ 576 w 576"/>
                <a:gd name="T7" fmla="*/ 545 h 545"/>
                <a:gd name="T8" fmla="*/ 0 60000 65536"/>
                <a:gd name="T9" fmla="*/ 0 60000 65536"/>
                <a:gd name="T10" fmla="*/ 0 60000 65536"/>
                <a:gd name="T11" fmla="*/ 0 60000 65536"/>
                <a:gd name="T12" fmla="*/ 0 w 576"/>
                <a:gd name="T13" fmla="*/ 0 h 545"/>
                <a:gd name="T14" fmla="*/ 576 w 576"/>
                <a:gd name="T15" fmla="*/ 545 h 545"/>
              </a:gdLst>
              <a:ahLst/>
              <a:cxnLst>
                <a:cxn ang="T8">
                  <a:pos x="T0" y="T1"/>
                </a:cxn>
                <a:cxn ang="T9">
                  <a:pos x="T2" y="T3"/>
                </a:cxn>
                <a:cxn ang="T10">
                  <a:pos x="T4" y="T5"/>
                </a:cxn>
                <a:cxn ang="T11">
                  <a:pos x="T6" y="T7"/>
                </a:cxn>
              </a:cxnLst>
              <a:rect l="T12" t="T13" r="T14" b="T15"/>
              <a:pathLst>
                <a:path w="576" h="545">
                  <a:moveTo>
                    <a:pt x="0" y="17"/>
                  </a:moveTo>
                  <a:cubicBezTo>
                    <a:pt x="47" y="8"/>
                    <a:pt x="95" y="0"/>
                    <a:pt x="144" y="65"/>
                  </a:cubicBezTo>
                  <a:cubicBezTo>
                    <a:pt x="192" y="129"/>
                    <a:pt x="215" y="320"/>
                    <a:pt x="288" y="401"/>
                  </a:cubicBezTo>
                  <a:cubicBezTo>
                    <a:pt x="360" y="481"/>
                    <a:pt x="528" y="521"/>
                    <a:pt x="576" y="545"/>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3666" name="Freeform 64">
              <a:extLst>
                <a:ext uri="{FF2B5EF4-FFF2-40B4-BE49-F238E27FC236}">
                  <a16:creationId xmlns:a16="http://schemas.microsoft.com/office/drawing/2014/main" id="{1B0202A4-3AEB-4C91-A8A0-B0A7ED42BED2}"/>
                </a:ext>
              </a:extLst>
            </p:cNvPr>
            <p:cNvSpPr>
              <a:spLocks/>
            </p:cNvSpPr>
            <p:nvPr/>
          </p:nvSpPr>
          <p:spPr bwMode="auto">
            <a:xfrm flipH="1">
              <a:off x="3320" y="2287"/>
              <a:ext cx="576" cy="545"/>
            </a:xfrm>
            <a:custGeom>
              <a:avLst/>
              <a:gdLst>
                <a:gd name="T0" fmla="*/ 0 w 576"/>
                <a:gd name="T1" fmla="*/ 17 h 545"/>
                <a:gd name="T2" fmla="*/ 144 w 576"/>
                <a:gd name="T3" fmla="*/ 65 h 545"/>
                <a:gd name="T4" fmla="*/ 288 w 576"/>
                <a:gd name="T5" fmla="*/ 401 h 545"/>
                <a:gd name="T6" fmla="*/ 576 w 576"/>
                <a:gd name="T7" fmla="*/ 545 h 545"/>
                <a:gd name="T8" fmla="*/ 0 60000 65536"/>
                <a:gd name="T9" fmla="*/ 0 60000 65536"/>
                <a:gd name="T10" fmla="*/ 0 60000 65536"/>
                <a:gd name="T11" fmla="*/ 0 60000 65536"/>
                <a:gd name="T12" fmla="*/ 0 w 576"/>
                <a:gd name="T13" fmla="*/ 0 h 545"/>
                <a:gd name="T14" fmla="*/ 576 w 576"/>
                <a:gd name="T15" fmla="*/ 545 h 545"/>
              </a:gdLst>
              <a:ahLst/>
              <a:cxnLst>
                <a:cxn ang="T8">
                  <a:pos x="T0" y="T1"/>
                </a:cxn>
                <a:cxn ang="T9">
                  <a:pos x="T2" y="T3"/>
                </a:cxn>
                <a:cxn ang="T10">
                  <a:pos x="T4" y="T5"/>
                </a:cxn>
                <a:cxn ang="T11">
                  <a:pos x="T6" y="T7"/>
                </a:cxn>
              </a:cxnLst>
              <a:rect l="T12" t="T13" r="T14" b="T15"/>
              <a:pathLst>
                <a:path w="576" h="545">
                  <a:moveTo>
                    <a:pt x="0" y="17"/>
                  </a:moveTo>
                  <a:cubicBezTo>
                    <a:pt x="47" y="8"/>
                    <a:pt x="95" y="0"/>
                    <a:pt x="144" y="65"/>
                  </a:cubicBezTo>
                  <a:cubicBezTo>
                    <a:pt x="192" y="129"/>
                    <a:pt x="215" y="320"/>
                    <a:pt x="288" y="401"/>
                  </a:cubicBezTo>
                  <a:cubicBezTo>
                    <a:pt x="360" y="481"/>
                    <a:pt x="528" y="521"/>
                    <a:pt x="576" y="545"/>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grpSp>
      <p:sp>
        <p:nvSpPr>
          <p:cNvPr id="23585" name="Text Box 65">
            <a:extLst>
              <a:ext uri="{FF2B5EF4-FFF2-40B4-BE49-F238E27FC236}">
                <a16:creationId xmlns:a16="http://schemas.microsoft.com/office/drawing/2014/main" id="{82868988-BE89-4300-A291-3A8193480512}"/>
              </a:ext>
            </a:extLst>
          </p:cNvPr>
          <p:cNvSpPr txBox="1">
            <a:spLocks noChangeArrowheads="1"/>
          </p:cNvSpPr>
          <p:nvPr/>
        </p:nvSpPr>
        <p:spPr bwMode="auto">
          <a:xfrm>
            <a:off x="5867400" y="1692275"/>
            <a:ext cx="10334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a:latin typeface="Times" panose="02020603050405020304" pitchFamily="18" charset="0"/>
              </a:rPr>
              <a:t>| V</a:t>
            </a:r>
            <a:r>
              <a:rPr lang="en-US" altLang="en-US" baseline="-25000">
                <a:latin typeface="Times" panose="02020603050405020304" pitchFamily="18" charset="0"/>
              </a:rPr>
              <a:t> </a:t>
            </a:r>
            <a:r>
              <a:rPr lang="en-US" altLang="en-US">
                <a:latin typeface="Times" panose="02020603050405020304" pitchFamily="18" charset="0"/>
              </a:rPr>
              <a:t>(f) |</a:t>
            </a:r>
          </a:p>
        </p:txBody>
      </p:sp>
      <p:sp>
        <p:nvSpPr>
          <p:cNvPr id="23586" name="Oval 66">
            <a:extLst>
              <a:ext uri="{FF2B5EF4-FFF2-40B4-BE49-F238E27FC236}">
                <a16:creationId xmlns:a16="http://schemas.microsoft.com/office/drawing/2014/main" id="{7C245D6F-C6DE-4F49-8494-731302659B25}"/>
              </a:ext>
            </a:extLst>
          </p:cNvPr>
          <p:cNvSpPr>
            <a:spLocks noChangeArrowheads="1"/>
          </p:cNvSpPr>
          <p:nvPr/>
        </p:nvSpPr>
        <p:spPr bwMode="auto">
          <a:xfrm>
            <a:off x="7573963" y="2890838"/>
            <a:ext cx="76200" cy="76200"/>
          </a:xfrm>
          <a:prstGeom prst="ellipse">
            <a:avLst/>
          </a:prstGeom>
          <a:solidFill>
            <a:schemeClr val="accent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3587" name="Oval 67">
            <a:extLst>
              <a:ext uri="{FF2B5EF4-FFF2-40B4-BE49-F238E27FC236}">
                <a16:creationId xmlns:a16="http://schemas.microsoft.com/office/drawing/2014/main" id="{1D3079B5-F260-4200-8B3B-19D7D5FD08DA}"/>
              </a:ext>
            </a:extLst>
          </p:cNvPr>
          <p:cNvSpPr>
            <a:spLocks noChangeArrowheads="1"/>
          </p:cNvSpPr>
          <p:nvPr/>
        </p:nvSpPr>
        <p:spPr bwMode="auto">
          <a:xfrm>
            <a:off x="6215063" y="2479675"/>
            <a:ext cx="76200" cy="76200"/>
          </a:xfrm>
          <a:prstGeom prst="ellipse">
            <a:avLst/>
          </a:prstGeom>
          <a:solidFill>
            <a:schemeClr val="accent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3588" name="Oval 68">
            <a:extLst>
              <a:ext uri="{FF2B5EF4-FFF2-40B4-BE49-F238E27FC236}">
                <a16:creationId xmlns:a16="http://schemas.microsoft.com/office/drawing/2014/main" id="{82A8AE69-DA44-4441-BEA1-131E7EC81B6A}"/>
              </a:ext>
            </a:extLst>
          </p:cNvPr>
          <p:cNvSpPr>
            <a:spLocks noChangeArrowheads="1"/>
          </p:cNvSpPr>
          <p:nvPr/>
        </p:nvSpPr>
        <p:spPr bwMode="auto">
          <a:xfrm>
            <a:off x="6367463" y="2589213"/>
            <a:ext cx="76200" cy="76200"/>
          </a:xfrm>
          <a:prstGeom prst="ellipse">
            <a:avLst/>
          </a:prstGeom>
          <a:solidFill>
            <a:schemeClr val="accent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3589" name="Oval 69">
            <a:extLst>
              <a:ext uri="{FF2B5EF4-FFF2-40B4-BE49-F238E27FC236}">
                <a16:creationId xmlns:a16="http://schemas.microsoft.com/office/drawing/2014/main" id="{FF4C9E44-EA0B-470B-8869-9133318993C3}"/>
              </a:ext>
            </a:extLst>
          </p:cNvPr>
          <p:cNvSpPr>
            <a:spLocks noChangeArrowheads="1"/>
          </p:cNvSpPr>
          <p:nvPr/>
        </p:nvSpPr>
        <p:spPr bwMode="auto">
          <a:xfrm>
            <a:off x="6451600" y="2894013"/>
            <a:ext cx="76200" cy="76200"/>
          </a:xfrm>
          <a:prstGeom prst="ellipse">
            <a:avLst/>
          </a:prstGeom>
          <a:solidFill>
            <a:schemeClr val="accent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3590" name="Oval 70">
            <a:extLst>
              <a:ext uri="{FF2B5EF4-FFF2-40B4-BE49-F238E27FC236}">
                <a16:creationId xmlns:a16="http://schemas.microsoft.com/office/drawing/2014/main" id="{D44C67DC-74AF-4521-85C9-22CCFD9D05FD}"/>
              </a:ext>
            </a:extLst>
          </p:cNvPr>
          <p:cNvSpPr>
            <a:spLocks noChangeArrowheads="1"/>
          </p:cNvSpPr>
          <p:nvPr/>
        </p:nvSpPr>
        <p:spPr bwMode="auto">
          <a:xfrm>
            <a:off x="6535738" y="3122613"/>
            <a:ext cx="76200" cy="76200"/>
          </a:xfrm>
          <a:prstGeom prst="ellipse">
            <a:avLst/>
          </a:prstGeom>
          <a:solidFill>
            <a:schemeClr val="accent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3591" name="Oval 71">
            <a:extLst>
              <a:ext uri="{FF2B5EF4-FFF2-40B4-BE49-F238E27FC236}">
                <a16:creationId xmlns:a16="http://schemas.microsoft.com/office/drawing/2014/main" id="{F5952379-9394-40BC-883B-D764835E56F4}"/>
              </a:ext>
            </a:extLst>
          </p:cNvPr>
          <p:cNvSpPr>
            <a:spLocks noChangeArrowheads="1"/>
          </p:cNvSpPr>
          <p:nvPr/>
        </p:nvSpPr>
        <p:spPr bwMode="auto">
          <a:xfrm>
            <a:off x="6670675" y="3259138"/>
            <a:ext cx="76200" cy="76200"/>
          </a:xfrm>
          <a:prstGeom prst="ellipse">
            <a:avLst/>
          </a:prstGeom>
          <a:solidFill>
            <a:schemeClr val="accent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3592" name="Oval 72">
            <a:extLst>
              <a:ext uri="{FF2B5EF4-FFF2-40B4-BE49-F238E27FC236}">
                <a16:creationId xmlns:a16="http://schemas.microsoft.com/office/drawing/2014/main" id="{72A815BC-C333-41B2-8986-FA85872C816B}"/>
              </a:ext>
            </a:extLst>
          </p:cNvPr>
          <p:cNvSpPr>
            <a:spLocks noChangeArrowheads="1"/>
          </p:cNvSpPr>
          <p:nvPr/>
        </p:nvSpPr>
        <p:spPr bwMode="auto">
          <a:xfrm>
            <a:off x="6896100" y="3338513"/>
            <a:ext cx="76200" cy="76200"/>
          </a:xfrm>
          <a:prstGeom prst="ellipse">
            <a:avLst/>
          </a:prstGeom>
          <a:solidFill>
            <a:schemeClr val="accent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3593" name="Oval 73">
            <a:extLst>
              <a:ext uri="{FF2B5EF4-FFF2-40B4-BE49-F238E27FC236}">
                <a16:creationId xmlns:a16="http://schemas.microsoft.com/office/drawing/2014/main" id="{319ED173-1675-457B-A172-7F18713275B0}"/>
              </a:ext>
            </a:extLst>
          </p:cNvPr>
          <p:cNvSpPr>
            <a:spLocks noChangeArrowheads="1"/>
          </p:cNvSpPr>
          <p:nvPr/>
        </p:nvSpPr>
        <p:spPr bwMode="auto">
          <a:xfrm>
            <a:off x="7086600" y="3343275"/>
            <a:ext cx="76200" cy="76200"/>
          </a:xfrm>
          <a:prstGeom prst="ellipse">
            <a:avLst/>
          </a:prstGeom>
          <a:solidFill>
            <a:schemeClr val="accent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3594" name="Oval 74">
            <a:extLst>
              <a:ext uri="{FF2B5EF4-FFF2-40B4-BE49-F238E27FC236}">
                <a16:creationId xmlns:a16="http://schemas.microsoft.com/office/drawing/2014/main" id="{58B6EF0C-F633-43A4-A209-A0B2662246FB}"/>
              </a:ext>
            </a:extLst>
          </p:cNvPr>
          <p:cNvSpPr>
            <a:spLocks noChangeArrowheads="1"/>
          </p:cNvSpPr>
          <p:nvPr/>
        </p:nvSpPr>
        <p:spPr bwMode="auto">
          <a:xfrm>
            <a:off x="7269163" y="3241675"/>
            <a:ext cx="76200" cy="76200"/>
          </a:xfrm>
          <a:prstGeom prst="ellipse">
            <a:avLst/>
          </a:prstGeom>
          <a:solidFill>
            <a:schemeClr val="accent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3595" name="Oval 75">
            <a:extLst>
              <a:ext uri="{FF2B5EF4-FFF2-40B4-BE49-F238E27FC236}">
                <a16:creationId xmlns:a16="http://schemas.microsoft.com/office/drawing/2014/main" id="{1633769F-6957-4551-A2E4-F17FCC043D20}"/>
              </a:ext>
            </a:extLst>
          </p:cNvPr>
          <p:cNvSpPr>
            <a:spLocks noChangeArrowheads="1"/>
          </p:cNvSpPr>
          <p:nvPr/>
        </p:nvSpPr>
        <p:spPr bwMode="auto">
          <a:xfrm>
            <a:off x="7450138" y="3124200"/>
            <a:ext cx="76200" cy="76200"/>
          </a:xfrm>
          <a:prstGeom prst="ellipse">
            <a:avLst/>
          </a:prstGeom>
          <a:solidFill>
            <a:schemeClr val="accent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3596" name="Oval 76">
            <a:extLst>
              <a:ext uri="{FF2B5EF4-FFF2-40B4-BE49-F238E27FC236}">
                <a16:creationId xmlns:a16="http://schemas.microsoft.com/office/drawing/2014/main" id="{A4CFE158-443E-4C22-8DDD-7D8FDDDC3E8C}"/>
              </a:ext>
            </a:extLst>
          </p:cNvPr>
          <p:cNvSpPr>
            <a:spLocks noChangeArrowheads="1"/>
          </p:cNvSpPr>
          <p:nvPr/>
        </p:nvSpPr>
        <p:spPr bwMode="auto">
          <a:xfrm>
            <a:off x="7645400" y="2597150"/>
            <a:ext cx="76200" cy="76200"/>
          </a:xfrm>
          <a:prstGeom prst="ellipse">
            <a:avLst/>
          </a:prstGeom>
          <a:solidFill>
            <a:schemeClr val="accent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3597" name="Text Box 77">
            <a:extLst>
              <a:ext uri="{FF2B5EF4-FFF2-40B4-BE49-F238E27FC236}">
                <a16:creationId xmlns:a16="http://schemas.microsoft.com/office/drawing/2014/main" id="{BFCD7E2B-711A-446C-9B4E-184DF105FCD5}"/>
              </a:ext>
            </a:extLst>
          </p:cNvPr>
          <p:cNvSpPr txBox="1">
            <a:spLocks noChangeArrowheads="1"/>
          </p:cNvSpPr>
          <p:nvPr/>
        </p:nvSpPr>
        <p:spPr bwMode="auto">
          <a:xfrm>
            <a:off x="6934200" y="1844675"/>
            <a:ext cx="15017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spcBef>
                <a:spcPct val="50000"/>
              </a:spcBef>
            </a:pPr>
            <a:r>
              <a:rPr lang="en-US" altLang="en-US">
                <a:latin typeface="Times" panose="02020603050405020304" pitchFamily="18" charset="0"/>
              </a:rPr>
              <a:t>N samples</a:t>
            </a:r>
          </a:p>
        </p:txBody>
      </p:sp>
      <p:grpSp>
        <p:nvGrpSpPr>
          <p:cNvPr id="23598" name="Group 78">
            <a:extLst>
              <a:ext uri="{FF2B5EF4-FFF2-40B4-BE49-F238E27FC236}">
                <a16:creationId xmlns:a16="http://schemas.microsoft.com/office/drawing/2014/main" id="{E6B938D4-9238-49A4-8916-4A81AD2F9BD9}"/>
              </a:ext>
            </a:extLst>
          </p:cNvPr>
          <p:cNvGrpSpPr>
            <a:grpSpLocks/>
          </p:cNvGrpSpPr>
          <p:nvPr/>
        </p:nvGrpSpPr>
        <p:grpSpPr bwMode="auto">
          <a:xfrm>
            <a:off x="6248400" y="2301875"/>
            <a:ext cx="1371600" cy="152400"/>
            <a:chOff x="1594" y="2736"/>
            <a:chExt cx="816" cy="96"/>
          </a:xfrm>
        </p:grpSpPr>
        <p:sp>
          <p:nvSpPr>
            <p:cNvPr id="23662" name="Line 79">
              <a:extLst>
                <a:ext uri="{FF2B5EF4-FFF2-40B4-BE49-F238E27FC236}">
                  <a16:creationId xmlns:a16="http://schemas.microsoft.com/office/drawing/2014/main" id="{34B57431-8AC4-46D3-9AD0-95E3DDF4983B}"/>
                </a:ext>
              </a:extLst>
            </p:cNvPr>
            <p:cNvSpPr>
              <a:spLocks noChangeShapeType="1"/>
            </p:cNvSpPr>
            <p:nvPr/>
          </p:nvSpPr>
          <p:spPr bwMode="auto">
            <a:xfrm>
              <a:off x="1594" y="2736"/>
              <a:ext cx="816"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3663" name="Line 80">
              <a:extLst>
                <a:ext uri="{FF2B5EF4-FFF2-40B4-BE49-F238E27FC236}">
                  <a16:creationId xmlns:a16="http://schemas.microsoft.com/office/drawing/2014/main" id="{D53A1849-33D2-4B06-AB0F-F13B4D6B3650}"/>
                </a:ext>
              </a:extLst>
            </p:cNvPr>
            <p:cNvSpPr>
              <a:spLocks noChangeShapeType="1"/>
            </p:cNvSpPr>
            <p:nvPr/>
          </p:nvSpPr>
          <p:spPr bwMode="auto">
            <a:xfrm>
              <a:off x="2410" y="2736"/>
              <a:ext cx="0" cy="96"/>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3664" name="Line 81">
              <a:extLst>
                <a:ext uri="{FF2B5EF4-FFF2-40B4-BE49-F238E27FC236}">
                  <a16:creationId xmlns:a16="http://schemas.microsoft.com/office/drawing/2014/main" id="{5306C673-2F42-4E4A-B301-4B20A054340A}"/>
                </a:ext>
              </a:extLst>
            </p:cNvPr>
            <p:cNvSpPr>
              <a:spLocks noChangeShapeType="1"/>
            </p:cNvSpPr>
            <p:nvPr/>
          </p:nvSpPr>
          <p:spPr bwMode="auto">
            <a:xfrm>
              <a:off x="1594" y="2736"/>
              <a:ext cx="0" cy="96"/>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23599" name="Line 82">
            <a:extLst>
              <a:ext uri="{FF2B5EF4-FFF2-40B4-BE49-F238E27FC236}">
                <a16:creationId xmlns:a16="http://schemas.microsoft.com/office/drawing/2014/main" id="{FD2435D5-DE0F-478F-A85E-C2CE6D5C8F84}"/>
              </a:ext>
            </a:extLst>
          </p:cNvPr>
          <p:cNvSpPr>
            <a:spLocks noChangeShapeType="1"/>
          </p:cNvSpPr>
          <p:nvPr/>
        </p:nvSpPr>
        <p:spPr bwMode="auto">
          <a:xfrm flipV="1">
            <a:off x="6477000" y="2606675"/>
            <a:ext cx="0" cy="2286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3600" name="Line 83">
            <a:extLst>
              <a:ext uri="{FF2B5EF4-FFF2-40B4-BE49-F238E27FC236}">
                <a16:creationId xmlns:a16="http://schemas.microsoft.com/office/drawing/2014/main" id="{E92E4E92-84FB-4C5E-888B-0E82997CC8AD}"/>
              </a:ext>
            </a:extLst>
          </p:cNvPr>
          <p:cNvSpPr>
            <a:spLocks noChangeShapeType="1"/>
          </p:cNvSpPr>
          <p:nvPr/>
        </p:nvSpPr>
        <p:spPr bwMode="auto">
          <a:xfrm flipV="1">
            <a:off x="6629400" y="2606675"/>
            <a:ext cx="0" cy="4572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3601" name="Line 84">
            <a:extLst>
              <a:ext uri="{FF2B5EF4-FFF2-40B4-BE49-F238E27FC236}">
                <a16:creationId xmlns:a16="http://schemas.microsoft.com/office/drawing/2014/main" id="{984DF275-5F33-4C07-A807-D73DFB6B3082}"/>
              </a:ext>
            </a:extLst>
          </p:cNvPr>
          <p:cNvSpPr>
            <a:spLocks noChangeShapeType="1"/>
          </p:cNvSpPr>
          <p:nvPr/>
        </p:nvSpPr>
        <p:spPr bwMode="auto">
          <a:xfrm>
            <a:off x="6019800" y="2759075"/>
            <a:ext cx="4572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3602" name="Line 85">
            <a:extLst>
              <a:ext uri="{FF2B5EF4-FFF2-40B4-BE49-F238E27FC236}">
                <a16:creationId xmlns:a16="http://schemas.microsoft.com/office/drawing/2014/main" id="{8094E8F7-44F5-42C7-BAA9-4F7819AD9C42}"/>
              </a:ext>
            </a:extLst>
          </p:cNvPr>
          <p:cNvSpPr>
            <a:spLocks noChangeShapeType="1"/>
          </p:cNvSpPr>
          <p:nvPr/>
        </p:nvSpPr>
        <p:spPr bwMode="auto">
          <a:xfrm flipH="1">
            <a:off x="6629400" y="2759075"/>
            <a:ext cx="3048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3603" name="Text Box 86">
            <a:extLst>
              <a:ext uri="{FF2B5EF4-FFF2-40B4-BE49-F238E27FC236}">
                <a16:creationId xmlns:a16="http://schemas.microsoft.com/office/drawing/2014/main" id="{A2C5C928-5014-4A23-870E-5CD9C774735E}"/>
              </a:ext>
            </a:extLst>
          </p:cNvPr>
          <p:cNvSpPr txBox="1">
            <a:spLocks noChangeArrowheads="1"/>
          </p:cNvSpPr>
          <p:nvPr/>
        </p:nvSpPr>
        <p:spPr bwMode="auto">
          <a:xfrm>
            <a:off x="6934200" y="2530475"/>
            <a:ext cx="47148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a:latin typeface="Symbol" panose="05050102010706020507" pitchFamily="18" charset="2"/>
              </a:rPr>
              <a:t>D</a:t>
            </a:r>
            <a:r>
              <a:rPr lang="en-US" altLang="en-US">
                <a:latin typeface="Times" panose="02020603050405020304" pitchFamily="18" charset="0"/>
              </a:rPr>
              <a:t>f</a:t>
            </a:r>
          </a:p>
        </p:txBody>
      </p:sp>
      <p:sp>
        <p:nvSpPr>
          <p:cNvPr id="23604" name="Text Box 87">
            <a:extLst>
              <a:ext uri="{FF2B5EF4-FFF2-40B4-BE49-F238E27FC236}">
                <a16:creationId xmlns:a16="http://schemas.microsoft.com/office/drawing/2014/main" id="{C5707E27-54BC-4162-9B0A-67B2D034E921}"/>
              </a:ext>
            </a:extLst>
          </p:cNvPr>
          <p:cNvSpPr txBox="1">
            <a:spLocks noChangeArrowheads="1"/>
          </p:cNvSpPr>
          <p:nvPr/>
        </p:nvSpPr>
        <p:spPr bwMode="auto">
          <a:xfrm>
            <a:off x="4860925" y="3760788"/>
            <a:ext cx="1141413" cy="55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a:latin typeface="Symbol" panose="05050102010706020507" pitchFamily="18" charset="2"/>
              </a:rPr>
              <a:t>D</a:t>
            </a:r>
            <a:r>
              <a:rPr lang="en-US" altLang="en-US">
                <a:latin typeface="Times" panose="02020603050405020304" pitchFamily="18" charset="0"/>
              </a:rPr>
              <a:t>f =1/T</a:t>
            </a:r>
          </a:p>
        </p:txBody>
      </p:sp>
      <p:grpSp>
        <p:nvGrpSpPr>
          <p:cNvPr id="23605" name="Group 88">
            <a:extLst>
              <a:ext uri="{FF2B5EF4-FFF2-40B4-BE49-F238E27FC236}">
                <a16:creationId xmlns:a16="http://schemas.microsoft.com/office/drawing/2014/main" id="{9A97A63E-3B63-46A0-A3DA-2381538195B7}"/>
              </a:ext>
            </a:extLst>
          </p:cNvPr>
          <p:cNvGrpSpPr>
            <a:grpSpLocks/>
          </p:cNvGrpSpPr>
          <p:nvPr/>
        </p:nvGrpSpPr>
        <p:grpSpPr bwMode="auto">
          <a:xfrm>
            <a:off x="2286000" y="5181600"/>
            <a:ext cx="1276350" cy="582613"/>
            <a:chOff x="1296" y="1553"/>
            <a:chExt cx="804" cy="367"/>
          </a:xfrm>
        </p:grpSpPr>
        <p:sp>
          <p:nvSpPr>
            <p:cNvPr id="23657" name="Line 89">
              <a:extLst>
                <a:ext uri="{FF2B5EF4-FFF2-40B4-BE49-F238E27FC236}">
                  <a16:creationId xmlns:a16="http://schemas.microsoft.com/office/drawing/2014/main" id="{8F41B6E4-2498-403E-B6CD-1333503C6FAD}"/>
                </a:ext>
              </a:extLst>
            </p:cNvPr>
            <p:cNvSpPr>
              <a:spLocks noChangeShapeType="1"/>
            </p:cNvSpPr>
            <p:nvPr/>
          </p:nvSpPr>
          <p:spPr bwMode="auto">
            <a:xfrm flipV="1">
              <a:off x="1488" y="1776"/>
              <a:ext cx="0" cy="14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3658" name="Line 90">
              <a:extLst>
                <a:ext uri="{FF2B5EF4-FFF2-40B4-BE49-F238E27FC236}">
                  <a16:creationId xmlns:a16="http://schemas.microsoft.com/office/drawing/2014/main" id="{DC00D5D7-8EC4-4E79-A5F9-72DAB246A0CA}"/>
                </a:ext>
              </a:extLst>
            </p:cNvPr>
            <p:cNvSpPr>
              <a:spLocks noChangeShapeType="1"/>
            </p:cNvSpPr>
            <p:nvPr/>
          </p:nvSpPr>
          <p:spPr bwMode="auto">
            <a:xfrm flipV="1">
              <a:off x="1584" y="1776"/>
              <a:ext cx="0" cy="14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3659" name="Line 91">
              <a:extLst>
                <a:ext uri="{FF2B5EF4-FFF2-40B4-BE49-F238E27FC236}">
                  <a16:creationId xmlns:a16="http://schemas.microsoft.com/office/drawing/2014/main" id="{9C449A48-5A82-450A-B9FA-616CEB01617E}"/>
                </a:ext>
              </a:extLst>
            </p:cNvPr>
            <p:cNvSpPr>
              <a:spLocks noChangeShapeType="1"/>
            </p:cNvSpPr>
            <p:nvPr/>
          </p:nvSpPr>
          <p:spPr bwMode="auto">
            <a:xfrm>
              <a:off x="1296" y="1824"/>
              <a:ext cx="192"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3660" name="Line 92">
              <a:extLst>
                <a:ext uri="{FF2B5EF4-FFF2-40B4-BE49-F238E27FC236}">
                  <a16:creationId xmlns:a16="http://schemas.microsoft.com/office/drawing/2014/main" id="{19123ED1-69B4-48FB-B3F6-1DA7326DE080}"/>
                </a:ext>
              </a:extLst>
            </p:cNvPr>
            <p:cNvSpPr>
              <a:spLocks noChangeShapeType="1"/>
            </p:cNvSpPr>
            <p:nvPr/>
          </p:nvSpPr>
          <p:spPr bwMode="auto">
            <a:xfrm flipH="1">
              <a:off x="1584" y="1824"/>
              <a:ext cx="144"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3661" name="Text Box 93">
              <a:extLst>
                <a:ext uri="{FF2B5EF4-FFF2-40B4-BE49-F238E27FC236}">
                  <a16:creationId xmlns:a16="http://schemas.microsoft.com/office/drawing/2014/main" id="{437AFD6E-4F57-4D30-84D1-D986F07BD3C7}"/>
                </a:ext>
              </a:extLst>
            </p:cNvPr>
            <p:cNvSpPr txBox="1">
              <a:spLocks noChangeArrowheads="1"/>
            </p:cNvSpPr>
            <p:nvPr/>
          </p:nvSpPr>
          <p:spPr bwMode="auto">
            <a:xfrm>
              <a:off x="1814" y="1553"/>
              <a:ext cx="286"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a:latin typeface="Symbol" panose="05050102010706020507" pitchFamily="18" charset="2"/>
                </a:rPr>
                <a:t>D</a:t>
              </a:r>
              <a:r>
                <a:rPr lang="en-US" altLang="en-US">
                  <a:latin typeface="Times" panose="02020603050405020304" pitchFamily="18" charset="0"/>
                </a:rPr>
                <a:t>t</a:t>
              </a:r>
            </a:p>
          </p:txBody>
        </p:sp>
      </p:grpSp>
      <p:sp>
        <p:nvSpPr>
          <p:cNvPr id="23606" name="Line 94">
            <a:extLst>
              <a:ext uri="{FF2B5EF4-FFF2-40B4-BE49-F238E27FC236}">
                <a16:creationId xmlns:a16="http://schemas.microsoft.com/office/drawing/2014/main" id="{00AFA8B6-911F-477D-A3E1-4C4CA4FABF93}"/>
              </a:ext>
            </a:extLst>
          </p:cNvPr>
          <p:cNvSpPr>
            <a:spLocks noChangeShapeType="1"/>
          </p:cNvSpPr>
          <p:nvPr/>
        </p:nvSpPr>
        <p:spPr bwMode="auto">
          <a:xfrm>
            <a:off x="5121275" y="5851525"/>
            <a:ext cx="3810000" cy="1587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3607" name="Line 95">
            <a:extLst>
              <a:ext uri="{FF2B5EF4-FFF2-40B4-BE49-F238E27FC236}">
                <a16:creationId xmlns:a16="http://schemas.microsoft.com/office/drawing/2014/main" id="{77DD9E74-F3EF-459C-9D4E-1BF2C4574BCC}"/>
              </a:ext>
            </a:extLst>
          </p:cNvPr>
          <p:cNvSpPr>
            <a:spLocks noChangeShapeType="1"/>
          </p:cNvSpPr>
          <p:nvPr/>
        </p:nvSpPr>
        <p:spPr bwMode="auto">
          <a:xfrm flipV="1">
            <a:off x="6416675" y="4724400"/>
            <a:ext cx="0" cy="1143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nvGrpSpPr>
          <p:cNvPr id="23608" name="Group 96">
            <a:extLst>
              <a:ext uri="{FF2B5EF4-FFF2-40B4-BE49-F238E27FC236}">
                <a16:creationId xmlns:a16="http://schemas.microsoft.com/office/drawing/2014/main" id="{92B997DB-8FA5-4183-9FF1-890222969D2E}"/>
              </a:ext>
            </a:extLst>
          </p:cNvPr>
          <p:cNvGrpSpPr>
            <a:grpSpLocks/>
          </p:cNvGrpSpPr>
          <p:nvPr/>
        </p:nvGrpSpPr>
        <p:grpSpPr bwMode="auto">
          <a:xfrm>
            <a:off x="7407275" y="4953000"/>
            <a:ext cx="1193800" cy="865188"/>
            <a:chOff x="3320" y="2287"/>
            <a:chExt cx="1144" cy="545"/>
          </a:xfrm>
        </p:grpSpPr>
        <p:sp>
          <p:nvSpPr>
            <p:cNvPr id="23655" name="Freeform 97">
              <a:extLst>
                <a:ext uri="{FF2B5EF4-FFF2-40B4-BE49-F238E27FC236}">
                  <a16:creationId xmlns:a16="http://schemas.microsoft.com/office/drawing/2014/main" id="{1E820168-C598-4FD2-91C7-C8EDD40ACDB1}"/>
                </a:ext>
              </a:extLst>
            </p:cNvPr>
            <p:cNvSpPr>
              <a:spLocks/>
            </p:cNvSpPr>
            <p:nvPr/>
          </p:nvSpPr>
          <p:spPr bwMode="auto">
            <a:xfrm>
              <a:off x="3888" y="2287"/>
              <a:ext cx="576" cy="545"/>
            </a:xfrm>
            <a:custGeom>
              <a:avLst/>
              <a:gdLst>
                <a:gd name="T0" fmla="*/ 0 w 576"/>
                <a:gd name="T1" fmla="*/ 17 h 545"/>
                <a:gd name="T2" fmla="*/ 144 w 576"/>
                <a:gd name="T3" fmla="*/ 65 h 545"/>
                <a:gd name="T4" fmla="*/ 288 w 576"/>
                <a:gd name="T5" fmla="*/ 401 h 545"/>
                <a:gd name="T6" fmla="*/ 576 w 576"/>
                <a:gd name="T7" fmla="*/ 545 h 545"/>
                <a:gd name="T8" fmla="*/ 0 60000 65536"/>
                <a:gd name="T9" fmla="*/ 0 60000 65536"/>
                <a:gd name="T10" fmla="*/ 0 60000 65536"/>
                <a:gd name="T11" fmla="*/ 0 60000 65536"/>
                <a:gd name="T12" fmla="*/ 0 w 576"/>
                <a:gd name="T13" fmla="*/ 0 h 545"/>
                <a:gd name="T14" fmla="*/ 576 w 576"/>
                <a:gd name="T15" fmla="*/ 545 h 545"/>
              </a:gdLst>
              <a:ahLst/>
              <a:cxnLst>
                <a:cxn ang="T8">
                  <a:pos x="T0" y="T1"/>
                </a:cxn>
                <a:cxn ang="T9">
                  <a:pos x="T2" y="T3"/>
                </a:cxn>
                <a:cxn ang="T10">
                  <a:pos x="T4" y="T5"/>
                </a:cxn>
                <a:cxn ang="T11">
                  <a:pos x="T6" y="T7"/>
                </a:cxn>
              </a:cxnLst>
              <a:rect l="T12" t="T13" r="T14" b="T15"/>
              <a:pathLst>
                <a:path w="576" h="545">
                  <a:moveTo>
                    <a:pt x="0" y="17"/>
                  </a:moveTo>
                  <a:cubicBezTo>
                    <a:pt x="47" y="8"/>
                    <a:pt x="95" y="0"/>
                    <a:pt x="144" y="65"/>
                  </a:cubicBezTo>
                  <a:cubicBezTo>
                    <a:pt x="192" y="129"/>
                    <a:pt x="215" y="320"/>
                    <a:pt x="288" y="401"/>
                  </a:cubicBezTo>
                  <a:cubicBezTo>
                    <a:pt x="360" y="481"/>
                    <a:pt x="528" y="521"/>
                    <a:pt x="576" y="545"/>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3656" name="Freeform 98">
              <a:extLst>
                <a:ext uri="{FF2B5EF4-FFF2-40B4-BE49-F238E27FC236}">
                  <a16:creationId xmlns:a16="http://schemas.microsoft.com/office/drawing/2014/main" id="{1C7372ED-21BF-4AB6-BAF3-13C36FB8B988}"/>
                </a:ext>
              </a:extLst>
            </p:cNvPr>
            <p:cNvSpPr>
              <a:spLocks/>
            </p:cNvSpPr>
            <p:nvPr/>
          </p:nvSpPr>
          <p:spPr bwMode="auto">
            <a:xfrm flipH="1">
              <a:off x="3320" y="2287"/>
              <a:ext cx="576" cy="545"/>
            </a:xfrm>
            <a:custGeom>
              <a:avLst/>
              <a:gdLst>
                <a:gd name="T0" fmla="*/ 0 w 576"/>
                <a:gd name="T1" fmla="*/ 17 h 545"/>
                <a:gd name="T2" fmla="*/ 144 w 576"/>
                <a:gd name="T3" fmla="*/ 65 h 545"/>
                <a:gd name="T4" fmla="*/ 288 w 576"/>
                <a:gd name="T5" fmla="*/ 401 h 545"/>
                <a:gd name="T6" fmla="*/ 576 w 576"/>
                <a:gd name="T7" fmla="*/ 545 h 545"/>
                <a:gd name="T8" fmla="*/ 0 60000 65536"/>
                <a:gd name="T9" fmla="*/ 0 60000 65536"/>
                <a:gd name="T10" fmla="*/ 0 60000 65536"/>
                <a:gd name="T11" fmla="*/ 0 60000 65536"/>
                <a:gd name="T12" fmla="*/ 0 w 576"/>
                <a:gd name="T13" fmla="*/ 0 h 545"/>
                <a:gd name="T14" fmla="*/ 576 w 576"/>
                <a:gd name="T15" fmla="*/ 545 h 545"/>
              </a:gdLst>
              <a:ahLst/>
              <a:cxnLst>
                <a:cxn ang="T8">
                  <a:pos x="T0" y="T1"/>
                </a:cxn>
                <a:cxn ang="T9">
                  <a:pos x="T2" y="T3"/>
                </a:cxn>
                <a:cxn ang="T10">
                  <a:pos x="T4" y="T5"/>
                </a:cxn>
                <a:cxn ang="T11">
                  <a:pos x="T6" y="T7"/>
                </a:cxn>
              </a:cxnLst>
              <a:rect l="T12" t="T13" r="T14" b="T15"/>
              <a:pathLst>
                <a:path w="576" h="545">
                  <a:moveTo>
                    <a:pt x="0" y="17"/>
                  </a:moveTo>
                  <a:cubicBezTo>
                    <a:pt x="47" y="8"/>
                    <a:pt x="95" y="0"/>
                    <a:pt x="144" y="65"/>
                  </a:cubicBezTo>
                  <a:cubicBezTo>
                    <a:pt x="192" y="129"/>
                    <a:pt x="215" y="320"/>
                    <a:pt x="288" y="401"/>
                  </a:cubicBezTo>
                  <a:cubicBezTo>
                    <a:pt x="360" y="481"/>
                    <a:pt x="528" y="521"/>
                    <a:pt x="576" y="545"/>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grpSp>
      <p:sp>
        <p:nvSpPr>
          <p:cNvPr id="23609" name="Line 99">
            <a:extLst>
              <a:ext uri="{FF2B5EF4-FFF2-40B4-BE49-F238E27FC236}">
                <a16:creationId xmlns:a16="http://schemas.microsoft.com/office/drawing/2014/main" id="{5029FEB4-90AB-4A73-8BFD-69149925F092}"/>
              </a:ext>
            </a:extLst>
          </p:cNvPr>
          <p:cNvSpPr>
            <a:spLocks noChangeShapeType="1"/>
          </p:cNvSpPr>
          <p:nvPr/>
        </p:nvSpPr>
        <p:spPr bwMode="auto">
          <a:xfrm>
            <a:off x="7940675" y="5943600"/>
            <a:ext cx="0" cy="304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3610" name="Text Box 100">
            <a:extLst>
              <a:ext uri="{FF2B5EF4-FFF2-40B4-BE49-F238E27FC236}">
                <a16:creationId xmlns:a16="http://schemas.microsoft.com/office/drawing/2014/main" id="{9F34015F-0A2E-4F2C-9E87-BA50A861938E}"/>
              </a:ext>
            </a:extLst>
          </p:cNvPr>
          <p:cNvSpPr txBox="1">
            <a:spLocks noChangeArrowheads="1"/>
          </p:cNvSpPr>
          <p:nvPr/>
        </p:nvSpPr>
        <p:spPr bwMode="auto">
          <a:xfrm>
            <a:off x="7788275" y="6291263"/>
            <a:ext cx="119538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a:latin typeface="Times" panose="02020603050405020304" pitchFamily="18" charset="0"/>
              </a:rPr>
              <a:t>f</a:t>
            </a:r>
            <a:r>
              <a:rPr lang="en-US" altLang="en-US" baseline="-25000">
                <a:latin typeface="Times" panose="02020603050405020304" pitchFamily="18" charset="0"/>
              </a:rPr>
              <a:t>s</a:t>
            </a:r>
            <a:r>
              <a:rPr lang="en-US" altLang="en-US">
                <a:latin typeface="Times" panose="02020603050405020304" pitchFamily="18" charset="0"/>
              </a:rPr>
              <a:t> = 1/</a:t>
            </a:r>
            <a:r>
              <a:rPr lang="en-US" altLang="en-US">
                <a:latin typeface="Symbol" panose="05050102010706020507" pitchFamily="18" charset="2"/>
              </a:rPr>
              <a:t>D</a:t>
            </a:r>
            <a:r>
              <a:rPr lang="en-US" altLang="en-US">
                <a:latin typeface="Times" panose="02020603050405020304" pitchFamily="18" charset="0"/>
              </a:rPr>
              <a:t>t</a:t>
            </a:r>
          </a:p>
        </p:txBody>
      </p:sp>
      <p:grpSp>
        <p:nvGrpSpPr>
          <p:cNvPr id="23611" name="Group 101">
            <a:extLst>
              <a:ext uri="{FF2B5EF4-FFF2-40B4-BE49-F238E27FC236}">
                <a16:creationId xmlns:a16="http://schemas.microsoft.com/office/drawing/2014/main" id="{BFE30F8D-0493-401A-9480-3DCF6A24E7D2}"/>
              </a:ext>
            </a:extLst>
          </p:cNvPr>
          <p:cNvGrpSpPr>
            <a:grpSpLocks/>
          </p:cNvGrpSpPr>
          <p:nvPr/>
        </p:nvGrpSpPr>
        <p:grpSpPr bwMode="auto">
          <a:xfrm>
            <a:off x="5832475" y="5003800"/>
            <a:ext cx="1193800" cy="865188"/>
            <a:chOff x="3320" y="2287"/>
            <a:chExt cx="1144" cy="545"/>
          </a:xfrm>
        </p:grpSpPr>
        <p:sp>
          <p:nvSpPr>
            <p:cNvPr id="23653" name="Freeform 102">
              <a:extLst>
                <a:ext uri="{FF2B5EF4-FFF2-40B4-BE49-F238E27FC236}">
                  <a16:creationId xmlns:a16="http://schemas.microsoft.com/office/drawing/2014/main" id="{CC5B0D23-AC11-4F95-9278-B605539C1814}"/>
                </a:ext>
              </a:extLst>
            </p:cNvPr>
            <p:cNvSpPr>
              <a:spLocks/>
            </p:cNvSpPr>
            <p:nvPr/>
          </p:nvSpPr>
          <p:spPr bwMode="auto">
            <a:xfrm>
              <a:off x="3888" y="2287"/>
              <a:ext cx="576" cy="545"/>
            </a:xfrm>
            <a:custGeom>
              <a:avLst/>
              <a:gdLst>
                <a:gd name="T0" fmla="*/ 0 w 576"/>
                <a:gd name="T1" fmla="*/ 17 h 545"/>
                <a:gd name="T2" fmla="*/ 144 w 576"/>
                <a:gd name="T3" fmla="*/ 65 h 545"/>
                <a:gd name="T4" fmla="*/ 288 w 576"/>
                <a:gd name="T5" fmla="*/ 401 h 545"/>
                <a:gd name="T6" fmla="*/ 576 w 576"/>
                <a:gd name="T7" fmla="*/ 545 h 545"/>
                <a:gd name="T8" fmla="*/ 0 60000 65536"/>
                <a:gd name="T9" fmla="*/ 0 60000 65536"/>
                <a:gd name="T10" fmla="*/ 0 60000 65536"/>
                <a:gd name="T11" fmla="*/ 0 60000 65536"/>
                <a:gd name="T12" fmla="*/ 0 w 576"/>
                <a:gd name="T13" fmla="*/ 0 h 545"/>
                <a:gd name="T14" fmla="*/ 576 w 576"/>
                <a:gd name="T15" fmla="*/ 545 h 545"/>
              </a:gdLst>
              <a:ahLst/>
              <a:cxnLst>
                <a:cxn ang="T8">
                  <a:pos x="T0" y="T1"/>
                </a:cxn>
                <a:cxn ang="T9">
                  <a:pos x="T2" y="T3"/>
                </a:cxn>
                <a:cxn ang="T10">
                  <a:pos x="T4" y="T5"/>
                </a:cxn>
                <a:cxn ang="T11">
                  <a:pos x="T6" y="T7"/>
                </a:cxn>
              </a:cxnLst>
              <a:rect l="T12" t="T13" r="T14" b="T15"/>
              <a:pathLst>
                <a:path w="576" h="545">
                  <a:moveTo>
                    <a:pt x="0" y="17"/>
                  </a:moveTo>
                  <a:cubicBezTo>
                    <a:pt x="47" y="8"/>
                    <a:pt x="95" y="0"/>
                    <a:pt x="144" y="65"/>
                  </a:cubicBezTo>
                  <a:cubicBezTo>
                    <a:pt x="192" y="129"/>
                    <a:pt x="215" y="320"/>
                    <a:pt x="288" y="401"/>
                  </a:cubicBezTo>
                  <a:cubicBezTo>
                    <a:pt x="360" y="481"/>
                    <a:pt x="528" y="521"/>
                    <a:pt x="576" y="545"/>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3654" name="Freeform 103">
              <a:extLst>
                <a:ext uri="{FF2B5EF4-FFF2-40B4-BE49-F238E27FC236}">
                  <a16:creationId xmlns:a16="http://schemas.microsoft.com/office/drawing/2014/main" id="{D4D670FD-5C86-4E96-8CD0-EB42EF261F9A}"/>
                </a:ext>
              </a:extLst>
            </p:cNvPr>
            <p:cNvSpPr>
              <a:spLocks/>
            </p:cNvSpPr>
            <p:nvPr/>
          </p:nvSpPr>
          <p:spPr bwMode="auto">
            <a:xfrm flipH="1">
              <a:off x="3320" y="2287"/>
              <a:ext cx="576" cy="545"/>
            </a:xfrm>
            <a:custGeom>
              <a:avLst/>
              <a:gdLst>
                <a:gd name="T0" fmla="*/ 0 w 576"/>
                <a:gd name="T1" fmla="*/ 17 h 545"/>
                <a:gd name="T2" fmla="*/ 144 w 576"/>
                <a:gd name="T3" fmla="*/ 65 h 545"/>
                <a:gd name="T4" fmla="*/ 288 w 576"/>
                <a:gd name="T5" fmla="*/ 401 h 545"/>
                <a:gd name="T6" fmla="*/ 576 w 576"/>
                <a:gd name="T7" fmla="*/ 545 h 545"/>
                <a:gd name="T8" fmla="*/ 0 60000 65536"/>
                <a:gd name="T9" fmla="*/ 0 60000 65536"/>
                <a:gd name="T10" fmla="*/ 0 60000 65536"/>
                <a:gd name="T11" fmla="*/ 0 60000 65536"/>
                <a:gd name="T12" fmla="*/ 0 w 576"/>
                <a:gd name="T13" fmla="*/ 0 h 545"/>
                <a:gd name="T14" fmla="*/ 576 w 576"/>
                <a:gd name="T15" fmla="*/ 545 h 545"/>
              </a:gdLst>
              <a:ahLst/>
              <a:cxnLst>
                <a:cxn ang="T8">
                  <a:pos x="T0" y="T1"/>
                </a:cxn>
                <a:cxn ang="T9">
                  <a:pos x="T2" y="T3"/>
                </a:cxn>
                <a:cxn ang="T10">
                  <a:pos x="T4" y="T5"/>
                </a:cxn>
                <a:cxn ang="T11">
                  <a:pos x="T6" y="T7"/>
                </a:cxn>
              </a:cxnLst>
              <a:rect l="T12" t="T13" r="T14" b="T15"/>
              <a:pathLst>
                <a:path w="576" h="545">
                  <a:moveTo>
                    <a:pt x="0" y="17"/>
                  </a:moveTo>
                  <a:cubicBezTo>
                    <a:pt x="47" y="8"/>
                    <a:pt x="95" y="0"/>
                    <a:pt x="144" y="65"/>
                  </a:cubicBezTo>
                  <a:cubicBezTo>
                    <a:pt x="192" y="129"/>
                    <a:pt x="215" y="320"/>
                    <a:pt x="288" y="401"/>
                  </a:cubicBezTo>
                  <a:cubicBezTo>
                    <a:pt x="360" y="481"/>
                    <a:pt x="528" y="521"/>
                    <a:pt x="576" y="545"/>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grpSp>
      <p:sp>
        <p:nvSpPr>
          <p:cNvPr id="23612" name="Text Box 104">
            <a:extLst>
              <a:ext uri="{FF2B5EF4-FFF2-40B4-BE49-F238E27FC236}">
                <a16:creationId xmlns:a16="http://schemas.microsoft.com/office/drawing/2014/main" id="{70B01BBD-C1D5-4977-9598-8D8ACDD1C425}"/>
              </a:ext>
            </a:extLst>
          </p:cNvPr>
          <p:cNvSpPr txBox="1">
            <a:spLocks noChangeArrowheads="1"/>
          </p:cNvSpPr>
          <p:nvPr/>
        </p:nvSpPr>
        <p:spPr bwMode="auto">
          <a:xfrm>
            <a:off x="6035675" y="4191000"/>
            <a:ext cx="10334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a:latin typeface="Times" panose="02020603050405020304" pitchFamily="18" charset="0"/>
              </a:rPr>
              <a:t>| V</a:t>
            </a:r>
            <a:r>
              <a:rPr lang="en-US" altLang="en-US" baseline="-25000">
                <a:latin typeface="Times" panose="02020603050405020304" pitchFamily="18" charset="0"/>
              </a:rPr>
              <a:t> </a:t>
            </a:r>
            <a:r>
              <a:rPr lang="en-US" altLang="en-US">
                <a:latin typeface="Times" panose="02020603050405020304" pitchFamily="18" charset="0"/>
              </a:rPr>
              <a:t>(f) |</a:t>
            </a:r>
          </a:p>
        </p:txBody>
      </p:sp>
      <p:sp>
        <p:nvSpPr>
          <p:cNvPr id="23613" name="Oval 105">
            <a:extLst>
              <a:ext uri="{FF2B5EF4-FFF2-40B4-BE49-F238E27FC236}">
                <a16:creationId xmlns:a16="http://schemas.microsoft.com/office/drawing/2014/main" id="{9AA4D329-BCD6-44C7-9329-6B45935E2A65}"/>
              </a:ext>
            </a:extLst>
          </p:cNvPr>
          <p:cNvSpPr>
            <a:spLocks noChangeArrowheads="1"/>
          </p:cNvSpPr>
          <p:nvPr/>
        </p:nvSpPr>
        <p:spPr bwMode="auto">
          <a:xfrm>
            <a:off x="7742238" y="5389563"/>
            <a:ext cx="76200" cy="76200"/>
          </a:xfrm>
          <a:prstGeom prst="ellipse">
            <a:avLst/>
          </a:prstGeom>
          <a:solidFill>
            <a:schemeClr val="accent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3614" name="Oval 106">
            <a:extLst>
              <a:ext uri="{FF2B5EF4-FFF2-40B4-BE49-F238E27FC236}">
                <a16:creationId xmlns:a16="http://schemas.microsoft.com/office/drawing/2014/main" id="{860D3259-E8C2-488F-8034-A216B5115BA5}"/>
              </a:ext>
            </a:extLst>
          </p:cNvPr>
          <p:cNvSpPr>
            <a:spLocks noChangeArrowheads="1"/>
          </p:cNvSpPr>
          <p:nvPr/>
        </p:nvSpPr>
        <p:spPr bwMode="auto">
          <a:xfrm>
            <a:off x="6383338" y="4978400"/>
            <a:ext cx="76200" cy="76200"/>
          </a:xfrm>
          <a:prstGeom prst="ellipse">
            <a:avLst/>
          </a:prstGeom>
          <a:solidFill>
            <a:schemeClr val="accent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3615" name="Oval 107">
            <a:extLst>
              <a:ext uri="{FF2B5EF4-FFF2-40B4-BE49-F238E27FC236}">
                <a16:creationId xmlns:a16="http://schemas.microsoft.com/office/drawing/2014/main" id="{2F9067EE-304D-457F-AC70-E8655F84EE61}"/>
              </a:ext>
            </a:extLst>
          </p:cNvPr>
          <p:cNvSpPr>
            <a:spLocks noChangeArrowheads="1"/>
          </p:cNvSpPr>
          <p:nvPr/>
        </p:nvSpPr>
        <p:spPr bwMode="auto">
          <a:xfrm>
            <a:off x="6497638" y="5030788"/>
            <a:ext cx="76200" cy="76200"/>
          </a:xfrm>
          <a:prstGeom prst="ellipse">
            <a:avLst/>
          </a:prstGeom>
          <a:solidFill>
            <a:schemeClr val="accent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3616" name="Oval 108">
            <a:extLst>
              <a:ext uri="{FF2B5EF4-FFF2-40B4-BE49-F238E27FC236}">
                <a16:creationId xmlns:a16="http://schemas.microsoft.com/office/drawing/2014/main" id="{8F03DF0B-5F38-4D91-AD8C-B208201F5DA5}"/>
              </a:ext>
            </a:extLst>
          </p:cNvPr>
          <p:cNvSpPr>
            <a:spLocks noChangeArrowheads="1"/>
          </p:cNvSpPr>
          <p:nvPr/>
        </p:nvSpPr>
        <p:spPr bwMode="auto">
          <a:xfrm>
            <a:off x="6619875" y="5443538"/>
            <a:ext cx="76200" cy="76200"/>
          </a:xfrm>
          <a:prstGeom prst="ellipse">
            <a:avLst/>
          </a:prstGeom>
          <a:solidFill>
            <a:schemeClr val="accent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3617" name="Oval 109">
            <a:extLst>
              <a:ext uri="{FF2B5EF4-FFF2-40B4-BE49-F238E27FC236}">
                <a16:creationId xmlns:a16="http://schemas.microsoft.com/office/drawing/2014/main" id="{F52EDBF7-1B3A-438A-972B-9064C49F3716}"/>
              </a:ext>
            </a:extLst>
          </p:cNvPr>
          <p:cNvSpPr>
            <a:spLocks noChangeArrowheads="1"/>
          </p:cNvSpPr>
          <p:nvPr/>
        </p:nvSpPr>
        <p:spPr bwMode="auto">
          <a:xfrm>
            <a:off x="6729413" y="5678488"/>
            <a:ext cx="76200" cy="76200"/>
          </a:xfrm>
          <a:prstGeom prst="ellipse">
            <a:avLst/>
          </a:prstGeom>
          <a:solidFill>
            <a:schemeClr val="accent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3618" name="Oval 110">
            <a:extLst>
              <a:ext uri="{FF2B5EF4-FFF2-40B4-BE49-F238E27FC236}">
                <a16:creationId xmlns:a16="http://schemas.microsoft.com/office/drawing/2014/main" id="{139F24E1-C5F7-4A27-9E4D-8D330B99C956}"/>
              </a:ext>
            </a:extLst>
          </p:cNvPr>
          <p:cNvSpPr>
            <a:spLocks noChangeArrowheads="1"/>
          </p:cNvSpPr>
          <p:nvPr/>
        </p:nvSpPr>
        <p:spPr bwMode="auto">
          <a:xfrm>
            <a:off x="6838950" y="5757863"/>
            <a:ext cx="76200" cy="76200"/>
          </a:xfrm>
          <a:prstGeom prst="ellipse">
            <a:avLst/>
          </a:prstGeom>
          <a:solidFill>
            <a:schemeClr val="accent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3619" name="Oval 111">
            <a:extLst>
              <a:ext uri="{FF2B5EF4-FFF2-40B4-BE49-F238E27FC236}">
                <a16:creationId xmlns:a16="http://schemas.microsoft.com/office/drawing/2014/main" id="{AB9B5EA9-F847-49E4-B950-FE16AA0D46EF}"/>
              </a:ext>
            </a:extLst>
          </p:cNvPr>
          <p:cNvSpPr>
            <a:spLocks noChangeArrowheads="1"/>
          </p:cNvSpPr>
          <p:nvPr/>
        </p:nvSpPr>
        <p:spPr bwMode="auto">
          <a:xfrm>
            <a:off x="7102475" y="5837238"/>
            <a:ext cx="76200" cy="76200"/>
          </a:xfrm>
          <a:prstGeom prst="ellipse">
            <a:avLst/>
          </a:prstGeom>
          <a:solidFill>
            <a:schemeClr val="accent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3620" name="Oval 112">
            <a:extLst>
              <a:ext uri="{FF2B5EF4-FFF2-40B4-BE49-F238E27FC236}">
                <a16:creationId xmlns:a16="http://schemas.microsoft.com/office/drawing/2014/main" id="{E015BC7F-1D67-43B6-A880-BB375CBE3A4B}"/>
              </a:ext>
            </a:extLst>
          </p:cNvPr>
          <p:cNvSpPr>
            <a:spLocks noChangeArrowheads="1"/>
          </p:cNvSpPr>
          <p:nvPr/>
        </p:nvSpPr>
        <p:spPr bwMode="auto">
          <a:xfrm>
            <a:off x="7235825" y="5835650"/>
            <a:ext cx="76200" cy="76200"/>
          </a:xfrm>
          <a:prstGeom prst="ellipse">
            <a:avLst/>
          </a:prstGeom>
          <a:solidFill>
            <a:schemeClr val="accent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3621" name="Oval 113">
            <a:extLst>
              <a:ext uri="{FF2B5EF4-FFF2-40B4-BE49-F238E27FC236}">
                <a16:creationId xmlns:a16="http://schemas.microsoft.com/office/drawing/2014/main" id="{4DE0F07D-25FE-449A-BC60-0AD365F00320}"/>
              </a:ext>
            </a:extLst>
          </p:cNvPr>
          <p:cNvSpPr>
            <a:spLocks noChangeArrowheads="1"/>
          </p:cNvSpPr>
          <p:nvPr/>
        </p:nvSpPr>
        <p:spPr bwMode="auto">
          <a:xfrm>
            <a:off x="7437438" y="5740400"/>
            <a:ext cx="76200" cy="76200"/>
          </a:xfrm>
          <a:prstGeom prst="ellipse">
            <a:avLst/>
          </a:prstGeom>
          <a:solidFill>
            <a:schemeClr val="accent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3622" name="Oval 114">
            <a:extLst>
              <a:ext uri="{FF2B5EF4-FFF2-40B4-BE49-F238E27FC236}">
                <a16:creationId xmlns:a16="http://schemas.microsoft.com/office/drawing/2014/main" id="{CA56157F-C653-417D-B10F-01F1F28B3953}"/>
              </a:ext>
            </a:extLst>
          </p:cNvPr>
          <p:cNvSpPr>
            <a:spLocks noChangeArrowheads="1"/>
          </p:cNvSpPr>
          <p:nvPr/>
        </p:nvSpPr>
        <p:spPr bwMode="auto">
          <a:xfrm>
            <a:off x="7618413" y="5622925"/>
            <a:ext cx="76200" cy="76200"/>
          </a:xfrm>
          <a:prstGeom prst="ellipse">
            <a:avLst/>
          </a:prstGeom>
          <a:solidFill>
            <a:schemeClr val="accent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3623" name="Oval 115">
            <a:extLst>
              <a:ext uri="{FF2B5EF4-FFF2-40B4-BE49-F238E27FC236}">
                <a16:creationId xmlns:a16="http://schemas.microsoft.com/office/drawing/2014/main" id="{C0050629-8DFC-4929-B81B-BDCF60524349}"/>
              </a:ext>
            </a:extLst>
          </p:cNvPr>
          <p:cNvSpPr>
            <a:spLocks noChangeArrowheads="1"/>
          </p:cNvSpPr>
          <p:nvPr/>
        </p:nvSpPr>
        <p:spPr bwMode="auto">
          <a:xfrm>
            <a:off x="7781925" y="5114925"/>
            <a:ext cx="76200" cy="76200"/>
          </a:xfrm>
          <a:prstGeom prst="ellipse">
            <a:avLst/>
          </a:prstGeom>
          <a:solidFill>
            <a:schemeClr val="accent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3624" name="Text Box 116">
            <a:extLst>
              <a:ext uri="{FF2B5EF4-FFF2-40B4-BE49-F238E27FC236}">
                <a16:creationId xmlns:a16="http://schemas.microsoft.com/office/drawing/2014/main" id="{EB2659FB-93B4-40F2-8C5B-985BD2B997AD}"/>
              </a:ext>
            </a:extLst>
          </p:cNvPr>
          <p:cNvSpPr txBox="1">
            <a:spLocks noChangeArrowheads="1"/>
          </p:cNvSpPr>
          <p:nvPr/>
        </p:nvSpPr>
        <p:spPr bwMode="auto">
          <a:xfrm>
            <a:off x="7102475" y="4343400"/>
            <a:ext cx="18129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spcBef>
                <a:spcPct val="50000"/>
              </a:spcBef>
            </a:pPr>
            <a:r>
              <a:rPr lang="en-US" altLang="en-US">
                <a:latin typeface="Times" panose="02020603050405020304" pitchFamily="18" charset="0"/>
              </a:rPr>
              <a:t>2N samples</a:t>
            </a:r>
          </a:p>
        </p:txBody>
      </p:sp>
      <p:grpSp>
        <p:nvGrpSpPr>
          <p:cNvPr id="23625" name="Group 117">
            <a:extLst>
              <a:ext uri="{FF2B5EF4-FFF2-40B4-BE49-F238E27FC236}">
                <a16:creationId xmlns:a16="http://schemas.microsoft.com/office/drawing/2014/main" id="{699496F9-98F3-4C19-8340-E952031A9D8F}"/>
              </a:ext>
            </a:extLst>
          </p:cNvPr>
          <p:cNvGrpSpPr>
            <a:grpSpLocks/>
          </p:cNvGrpSpPr>
          <p:nvPr/>
        </p:nvGrpSpPr>
        <p:grpSpPr bwMode="auto">
          <a:xfrm>
            <a:off x="6416675" y="4800600"/>
            <a:ext cx="1431925" cy="152400"/>
            <a:chOff x="1594" y="2736"/>
            <a:chExt cx="816" cy="96"/>
          </a:xfrm>
        </p:grpSpPr>
        <p:sp>
          <p:nvSpPr>
            <p:cNvPr id="23650" name="Line 118">
              <a:extLst>
                <a:ext uri="{FF2B5EF4-FFF2-40B4-BE49-F238E27FC236}">
                  <a16:creationId xmlns:a16="http://schemas.microsoft.com/office/drawing/2014/main" id="{A1644537-B76D-44D4-B167-599861472508}"/>
                </a:ext>
              </a:extLst>
            </p:cNvPr>
            <p:cNvSpPr>
              <a:spLocks noChangeShapeType="1"/>
            </p:cNvSpPr>
            <p:nvPr/>
          </p:nvSpPr>
          <p:spPr bwMode="auto">
            <a:xfrm>
              <a:off x="1594" y="2736"/>
              <a:ext cx="816"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3651" name="Line 119">
              <a:extLst>
                <a:ext uri="{FF2B5EF4-FFF2-40B4-BE49-F238E27FC236}">
                  <a16:creationId xmlns:a16="http://schemas.microsoft.com/office/drawing/2014/main" id="{26C0875C-E6CB-4974-B3B7-E043730FC246}"/>
                </a:ext>
              </a:extLst>
            </p:cNvPr>
            <p:cNvSpPr>
              <a:spLocks noChangeShapeType="1"/>
            </p:cNvSpPr>
            <p:nvPr/>
          </p:nvSpPr>
          <p:spPr bwMode="auto">
            <a:xfrm>
              <a:off x="2410" y="2736"/>
              <a:ext cx="0" cy="96"/>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3652" name="Line 120">
              <a:extLst>
                <a:ext uri="{FF2B5EF4-FFF2-40B4-BE49-F238E27FC236}">
                  <a16:creationId xmlns:a16="http://schemas.microsoft.com/office/drawing/2014/main" id="{BC81437B-34D8-4EB9-AF48-011D0D54BFD0}"/>
                </a:ext>
              </a:extLst>
            </p:cNvPr>
            <p:cNvSpPr>
              <a:spLocks noChangeShapeType="1"/>
            </p:cNvSpPr>
            <p:nvPr/>
          </p:nvSpPr>
          <p:spPr bwMode="auto">
            <a:xfrm>
              <a:off x="1594" y="2736"/>
              <a:ext cx="0" cy="96"/>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23626" name="Oval 121">
            <a:extLst>
              <a:ext uri="{FF2B5EF4-FFF2-40B4-BE49-F238E27FC236}">
                <a16:creationId xmlns:a16="http://schemas.microsoft.com/office/drawing/2014/main" id="{72C53DD4-A6FF-4264-89A0-7E1E5B5998FF}"/>
              </a:ext>
            </a:extLst>
          </p:cNvPr>
          <p:cNvSpPr>
            <a:spLocks noChangeArrowheads="1"/>
          </p:cNvSpPr>
          <p:nvPr/>
        </p:nvSpPr>
        <p:spPr bwMode="auto">
          <a:xfrm>
            <a:off x="6567488" y="5164138"/>
            <a:ext cx="76200" cy="76200"/>
          </a:xfrm>
          <a:prstGeom prst="ellipse">
            <a:avLst/>
          </a:prstGeom>
          <a:solidFill>
            <a:schemeClr val="accent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3627" name="Oval 122">
            <a:extLst>
              <a:ext uri="{FF2B5EF4-FFF2-40B4-BE49-F238E27FC236}">
                <a16:creationId xmlns:a16="http://schemas.microsoft.com/office/drawing/2014/main" id="{ECA01D36-C915-441E-A717-C913F86FA2B0}"/>
              </a:ext>
            </a:extLst>
          </p:cNvPr>
          <p:cNvSpPr>
            <a:spLocks noChangeArrowheads="1"/>
          </p:cNvSpPr>
          <p:nvPr/>
        </p:nvSpPr>
        <p:spPr bwMode="auto">
          <a:xfrm>
            <a:off x="6599238" y="5310188"/>
            <a:ext cx="76200" cy="76200"/>
          </a:xfrm>
          <a:prstGeom prst="ellipse">
            <a:avLst/>
          </a:prstGeom>
          <a:solidFill>
            <a:schemeClr val="accent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3628" name="Oval 123">
            <a:extLst>
              <a:ext uri="{FF2B5EF4-FFF2-40B4-BE49-F238E27FC236}">
                <a16:creationId xmlns:a16="http://schemas.microsoft.com/office/drawing/2014/main" id="{7E599132-8EDE-45A8-AE42-C187B35256AB}"/>
              </a:ext>
            </a:extLst>
          </p:cNvPr>
          <p:cNvSpPr>
            <a:spLocks noChangeArrowheads="1"/>
          </p:cNvSpPr>
          <p:nvPr/>
        </p:nvSpPr>
        <p:spPr bwMode="auto">
          <a:xfrm>
            <a:off x="6662738" y="5557838"/>
            <a:ext cx="76200" cy="76200"/>
          </a:xfrm>
          <a:prstGeom prst="ellipse">
            <a:avLst/>
          </a:prstGeom>
          <a:solidFill>
            <a:schemeClr val="accent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3629" name="Oval 124">
            <a:extLst>
              <a:ext uri="{FF2B5EF4-FFF2-40B4-BE49-F238E27FC236}">
                <a16:creationId xmlns:a16="http://schemas.microsoft.com/office/drawing/2014/main" id="{1B31A48B-FE86-4521-B658-6E46899DCC54}"/>
              </a:ext>
            </a:extLst>
          </p:cNvPr>
          <p:cNvSpPr>
            <a:spLocks noChangeArrowheads="1"/>
          </p:cNvSpPr>
          <p:nvPr/>
        </p:nvSpPr>
        <p:spPr bwMode="auto">
          <a:xfrm>
            <a:off x="6967538" y="5811838"/>
            <a:ext cx="76200" cy="76200"/>
          </a:xfrm>
          <a:prstGeom prst="ellipse">
            <a:avLst/>
          </a:prstGeom>
          <a:solidFill>
            <a:schemeClr val="accent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3630" name="Oval 125">
            <a:extLst>
              <a:ext uri="{FF2B5EF4-FFF2-40B4-BE49-F238E27FC236}">
                <a16:creationId xmlns:a16="http://schemas.microsoft.com/office/drawing/2014/main" id="{AE1C232E-C91A-4FE3-AD81-040ED0E8111C}"/>
              </a:ext>
            </a:extLst>
          </p:cNvPr>
          <p:cNvSpPr>
            <a:spLocks noChangeArrowheads="1"/>
          </p:cNvSpPr>
          <p:nvPr/>
        </p:nvSpPr>
        <p:spPr bwMode="auto">
          <a:xfrm>
            <a:off x="7773988" y="5240338"/>
            <a:ext cx="76200" cy="76200"/>
          </a:xfrm>
          <a:prstGeom prst="ellipse">
            <a:avLst/>
          </a:prstGeom>
          <a:solidFill>
            <a:schemeClr val="accent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3631" name="Oval 126">
            <a:extLst>
              <a:ext uri="{FF2B5EF4-FFF2-40B4-BE49-F238E27FC236}">
                <a16:creationId xmlns:a16="http://schemas.microsoft.com/office/drawing/2014/main" id="{6DBC3CA0-33E0-4DE5-9259-8F082397F194}"/>
              </a:ext>
            </a:extLst>
          </p:cNvPr>
          <p:cNvSpPr>
            <a:spLocks noChangeArrowheads="1"/>
          </p:cNvSpPr>
          <p:nvPr/>
        </p:nvSpPr>
        <p:spPr bwMode="auto">
          <a:xfrm>
            <a:off x="7342188" y="5805488"/>
            <a:ext cx="76200" cy="76200"/>
          </a:xfrm>
          <a:prstGeom prst="ellipse">
            <a:avLst/>
          </a:prstGeom>
          <a:solidFill>
            <a:schemeClr val="accent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3632" name="Oval 127">
            <a:extLst>
              <a:ext uri="{FF2B5EF4-FFF2-40B4-BE49-F238E27FC236}">
                <a16:creationId xmlns:a16="http://schemas.microsoft.com/office/drawing/2014/main" id="{BBFB1406-2A7B-4D03-9FE2-AC2870849A5E}"/>
              </a:ext>
            </a:extLst>
          </p:cNvPr>
          <p:cNvSpPr>
            <a:spLocks noChangeArrowheads="1"/>
          </p:cNvSpPr>
          <p:nvPr/>
        </p:nvSpPr>
        <p:spPr bwMode="auto">
          <a:xfrm>
            <a:off x="7856538" y="4973638"/>
            <a:ext cx="76200" cy="76200"/>
          </a:xfrm>
          <a:prstGeom prst="ellipse">
            <a:avLst/>
          </a:prstGeom>
          <a:solidFill>
            <a:schemeClr val="accent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3633" name="Oval 128">
            <a:extLst>
              <a:ext uri="{FF2B5EF4-FFF2-40B4-BE49-F238E27FC236}">
                <a16:creationId xmlns:a16="http://schemas.microsoft.com/office/drawing/2014/main" id="{78D649D7-BDE7-4799-B364-0982356EDEAB}"/>
              </a:ext>
            </a:extLst>
          </p:cNvPr>
          <p:cNvSpPr>
            <a:spLocks noChangeArrowheads="1"/>
          </p:cNvSpPr>
          <p:nvPr/>
        </p:nvSpPr>
        <p:spPr bwMode="auto">
          <a:xfrm>
            <a:off x="7685088" y="5513388"/>
            <a:ext cx="76200" cy="76200"/>
          </a:xfrm>
          <a:prstGeom prst="ellipse">
            <a:avLst/>
          </a:prstGeom>
          <a:solidFill>
            <a:schemeClr val="accent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3634" name="Oval 129">
            <a:extLst>
              <a:ext uri="{FF2B5EF4-FFF2-40B4-BE49-F238E27FC236}">
                <a16:creationId xmlns:a16="http://schemas.microsoft.com/office/drawing/2014/main" id="{23341C7E-C8CE-45EC-A18B-9FF117E4445B}"/>
              </a:ext>
            </a:extLst>
          </p:cNvPr>
          <p:cNvSpPr>
            <a:spLocks noChangeArrowheads="1"/>
          </p:cNvSpPr>
          <p:nvPr/>
        </p:nvSpPr>
        <p:spPr bwMode="auto">
          <a:xfrm>
            <a:off x="7526338" y="5697538"/>
            <a:ext cx="76200" cy="76200"/>
          </a:xfrm>
          <a:prstGeom prst="ellipse">
            <a:avLst/>
          </a:prstGeom>
          <a:solidFill>
            <a:schemeClr val="accent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grpSp>
        <p:nvGrpSpPr>
          <p:cNvPr id="23635" name="Group 130">
            <a:extLst>
              <a:ext uri="{FF2B5EF4-FFF2-40B4-BE49-F238E27FC236}">
                <a16:creationId xmlns:a16="http://schemas.microsoft.com/office/drawing/2014/main" id="{5D41322C-5CC3-418D-BD3E-0AC58C310CF4}"/>
              </a:ext>
            </a:extLst>
          </p:cNvPr>
          <p:cNvGrpSpPr>
            <a:grpSpLocks/>
          </p:cNvGrpSpPr>
          <p:nvPr/>
        </p:nvGrpSpPr>
        <p:grpSpPr bwMode="auto">
          <a:xfrm>
            <a:off x="2197100" y="2668588"/>
            <a:ext cx="1276350" cy="582612"/>
            <a:chOff x="1296" y="1553"/>
            <a:chExt cx="804" cy="367"/>
          </a:xfrm>
        </p:grpSpPr>
        <p:sp>
          <p:nvSpPr>
            <p:cNvPr id="23645" name="Line 131">
              <a:extLst>
                <a:ext uri="{FF2B5EF4-FFF2-40B4-BE49-F238E27FC236}">
                  <a16:creationId xmlns:a16="http://schemas.microsoft.com/office/drawing/2014/main" id="{E7CE733B-F037-4555-95B3-A4F44509FE68}"/>
                </a:ext>
              </a:extLst>
            </p:cNvPr>
            <p:cNvSpPr>
              <a:spLocks noChangeShapeType="1"/>
            </p:cNvSpPr>
            <p:nvPr/>
          </p:nvSpPr>
          <p:spPr bwMode="auto">
            <a:xfrm flipV="1">
              <a:off x="1488" y="1776"/>
              <a:ext cx="0" cy="14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3646" name="Line 132">
              <a:extLst>
                <a:ext uri="{FF2B5EF4-FFF2-40B4-BE49-F238E27FC236}">
                  <a16:creationId xmlns:a16="http://schemas.microsoft.com/office/drawing/2014/main" id="{795CCB97-62B4-4F72-82E5-717C53EAFACE}"/>
                </a:ext>
              </a:extLst>
            </p:cNvPr>
            <p:cNvSpPr>
              <a:spLocks noChangeShapeType="1"/>
            </p:cNvSpPr>
            <p:nvPr/>
          </p:nvSpPr>
          <p:spPr bwMode="auto">
            <a:xfrm flipV="1">
              <a:off x="1584" y="1776"/>
              <a:ext cx="0" cy="14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3647" name="Line 133">
              <a:extLst>
                <a:ext uri="{FF2B5EF4-FFF2-40B4-BE49-F238E27FC236}">
                  <a16:creationId xmlns:a16="http://schemas.microsoft.com/office/drawing/2014/main" id="{2161E599-C07A-467F-8EBA-6E97AAC845C2}"/>
                </a:ext>
              </a:extLst>
            </p:cNvPr>
            <p:cNvSpPr>
              <a:spLocks noChangeShapeType="1"/>
            </p:cNvSpPr>
            <p:nvPr/>
          </p:nvSpPr>
          <p:spPr bwMode="auto">
            <a:xfrm>
              <a:off x="1296" y="1824"/>
              <a:ext cx="192"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3648" name="Line 134">
              <a:extLst>
                <a:ext uri="{FF2B5EF4-FFF2-40B4-BE49-F238E27FC236}">
                  <a16:creationId xmlns:a16="http://schemas.microsoft.com/office/drawing/2014/main" id="{6CC6D799-BA28-4095-9BE6-4249D469364D}"/>
                </a:ext>
              </a:extLst>
            </p:cNvPr>
            <p:cNvSpPr>
              <a:spLocks noChangeShapeType="1"/>
            </p:cNvSpPr>
            <p:nvPr/>
          </p:nvSpPr>
          <p:spPr bwMode="auto">
            <a:xfrm flipH="1">
              <a:off x="1584" y="1824"/>
              <a:ext cx="144"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3649" name="Text Box 135">
              <a:extLst>
                <a:ext uri="{FF2B5EF4-FFF2-40B4-BE49-F238E27FC236}">
                  <a16:creationId xmlns:a16="http://schemas.microsoft.com/office/drawing/2014/main" id="{7CDBC5DA-9CC5-42B5-9AAC-6BC50265947D}"/>
                </a:ext>
              </a:extLst>
            </p:cNvPr>
            <p:cNvSpPr txBox="1">
              <a:spLocks noChangeArrowheads="1"/>
            </p:cNvSpPr>
            <p:nvPr/>
          </p:nvSpPr>
          <p:spPr bwMode="auto">
            <a:xfrm>
              <a:off x="1814" y="1553"/>
              <a:ext cx="286"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a:latin typeface="Symbol" panose="05050102010706020507" pitchFamily="18" charset="2"/>
                </a:rPr>
                <a:t>D</a:t>
              </a:r>
              <a:r>
                <a:rPr lang="en-US" altLang="en-US">
                  <a:latin typeface="Times" panose="02020603050405020304" pitchFamily="18" charset="0"/>
                </a:rPr>
                <a:t>t</a:t>
              </a:r>
            </a:p>
          </p:txBody>
        </p:sp>
      </p:grpSp>
      <p:sp>
        <p:nvSpPr>
          <p:cNvPr id="23636" name="Text Box 136">
            <a:extLst>
              <a:ext uri="{FF2B5EF4-FFF2-40B4-BE49-F238E27FC236}">
                <a16:creationId xmlns:a16="http://schemas.microsoft.com/office/drawing/2014/main" id="{404E7F4F-955F-4665-8A82-D9E83785FFBB}"/>
              </a:ext>
            </a:extLst>
          </p:cNvPr>
          <p:cNvSpPr txBox="1">
            <a:spLocks noChangeArrowheads="1"/>
          </p:cNvSpPr>
          <p:nvPr/>
        </p:nvSpPr>
        <p:spPr bwMode="auto">
          <a:xfrm>
            <a:off x="5715000" y="6248400"/>
            <a:ext cx="1293813" cy="55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a:latin typeface="Symbol" panose="05050102010706020507" pitchFamily="18" charset="2"/>
              </a:rPr>
              <a:t>D</a:t>
            </a:r>
            <a:r>
              <a:rPr lang="en-US" altLang="en-US">
                <a:latin typeface="Times" panose="02020603050405020304" pitchFamily="18" charset="0"/>
              </a:rPr>
              <a:t>f =1/2T</a:t>
            </a:r>
          </a:p>
        </p:txBody>
      </p:sp>
      <p:sp>
        <p:nvSpPr>
          <p:cNvPr id="23637" name="Line 137">
            <a:extLst>
              <a:ext uri="{FF2B5EF4-FFF2-40B4-BE49-F238E27FC236}">
                <a16:creationId xmlns:a16="http://schemas.microsoft.com/office/drawing/2014/main" id="{B5B6EB21-6F76-41F9-82E7-0695474CCAA1}"/>
              </a:ext>
            </a:extLst>
          </p:cNvPr>
          <p:cNvSpPr>
            <a:spLocks noChangeShapeType="1"/>
          </p:cNvSpPr>
          <p:nvPr/>
        </p:nvSpPr>
        <p:spPr bwMode="auto">
          <a:xfrm flipV="1">
            <a:off x="6781800" y="5410200"/>
            <a:ext cx="0" cy="2286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3638" name="Line 138">
            <a:extLst>
              <a:ext uri="{FF2B5EF4-FFF2-40B4-BE49-F238E27FC236}">
                <a16:creationId xmlns:a16="http://schemas.microsoft.com/office/drawing/2014/main" id="{A927B23C-BEFE-4B54-8575-F739DCFA987F}"/>
              </a:ext>
            </a:extLst>
          </p:cNvPr>
          <p:cNvSpPr>
            <a:spLocks noChangeShapeType="1"/>
          </p:cNvSpPr>
          <p:nvPr/>
        </p:nvSpPr>
        <p:spPr bwMode="auto">
          <a:xfrm flipV="1">
            <a:off x="6896100" y="5410200"/>
            <a:ext cx="0" cy="2413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3639" name="Line 139">
            <a:extLst>
              <a:ext uri="{FF2B5EF4-FFF2-40B4-BE49-F238E27FC236}">
                <a16:creationId xmlns:a16="http://schemas.microsoft.com/office/drawing/2014/main" id="{EB734CC7-A0F0-4001-AFEA-956DB15EB92C}"/>
              </a:ext>
            </a:extLst>
          </p:cNvPr>
          <p:cNvSpPr>
            <a:spLocks noChangeShapeType="1"/>
          </p:cNvSpPr>
          <p:nvPr/>
        </p:nvSpPr>
        <p:spPr bwMode="auto">
          <a:xfrm>
            <a:off x="6400800" y="5486400"/>
            <a:ext cx="3810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3640" name="Line 140">
            <a:extLst>
              <a:ext uri="{FF2B5EF4-FFF2-40B4-BE49-F238E27FC236}">
                <a16:creationId xmlns:a16="http://schemas.microsoft.com/office/drawing/2014/main" id="{EC0A5C12-8CC7-4251-8AB4-98750D6911EF}"/>
              </a:ext>
            </a:extLst>
          </p:cNvPr>
          <p:cNvSpPr>
            <a:spLocks noChangeShapeType="1"/>
          </p:cNvSpPr>
          <p:nvPr/>
        </p:nvSpPr>
        <p:spPr bwMode="auto">
          <a:xfrm flipH="1">
            <a:off x="6934200" y="5486400"/>
            <a:ext cx="3810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3641" name="Text Box 141">
            <a:extLst>
              <a:ext uri="{FF2B5EF4-FFF2-40B4-BE49-F238E27FC236}">
                <a16:creationId xmlns:a16="http://schemas.microsoft.com/office/drawing/2014/main" id="{A5CEABC3-3DEA-45C9-BF4D-1C6DA2163994}"/>
              </a:ext>
            </a:extLst>
          </p:cNvPr>
          <p:cNvSpPr txBox="1">
            <a:spLocks noChangeArrowheads="1"/>
          </p:cNvSpPr>
          <p:nvPr/>
        </p:nvSpPr>
        <p:spPr bwMode="auto">
          <a:xfrm>
            <a:off x="7086600" y="5029200"/>
            <a:ext cx="47148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a:latin typeface="Symbol" panose="05050102010706020507" pitchFamily="18" charset="2"/>
              </a:rPr>
              <a:t>D</a:t>
            </a:r>
            <a:r>
              <a:rPr lang="en-US" altLang="en-US">
                <a:latin typeface="Times" panose="02020603050405020304" pitchFamily="18" charset="0"/>
              </a:rPr>
              <a:t>f</a:t>
            </a:r>
          </a:p>
        </p:txBody>
      </p:sp>
      <p:sp>
        <p:nvSpPr>
          <p:cNvPr id="23642" name="Text Box 142">
            <a:extLst>
              <a:ext uri="{FF2B5EF4-FFF2-40B4-BE49-F238E27FC236}">
                <a16:creationId xmlns:a16="http://schemas.microsoft.com/office/drawing/2014/main" id="{8479E484-A83E-4D75-8AA7-3A2F4E9107A4}"/>
              </a:ext>
            </a:extLst>
          </p:cNvPr>
          <p:cNvSpPr txBox="1">
            <a:spLocks noChangeArrowheads="1"/>
          </p:cNvSpPr>
          <p:nvPr/>
        </p:nvSpPr>
        <p:spPr bwMode="auto">
          <a:xfrm>
            <a:off x="3505200" y="1219200"/>
            <a:ext cx="21113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a:latin typeface="Times" panose="02020603050405020304" pitchFamily="18" charset="0"/>
              </a:rPr>
              <a:t>zero  “padding”</a:t>
            </a:r>
          </a:p>
        </p:txBody>
      </p:sp>
      <p:sp>
        <p:nvSpPr>
          <p:cNvPr id="23643" name="Text Box 143">
            <a:extLst>
              <a:ext uri="{FF2B5EF4-FFF2-40B4-BE49-F238E27FC236}">
                <a16:creationId xmlns:a16="http://schemas.microsoft.com/office/drawing/2014/main" id="{C731B49A-77AE-4602-B516-0F5F65A1481B}"/>
              </a:ext>
            </a:extLst>
          </p:cNvPr>
          <p:cNvSpPr txBox="1">
            <a:spLocks noChangeArrowheads="1"/>
          </p:cNvSpPr>
          <p:nvPr/>
        </p:nvSpPr>
        <p:spPr bwMode="auto">
          <a:xfrm>
            <a:off x="2895600" y="457200"/>
            <a:ext cx="30273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a:solidFill>
                  <a:schemeClr val="accent2"/>
                </a:solidFill>
                <a:latin typeface="Times" panose="02020603050405020304" pitchFamily="18" charset="0"/>
              </a:rPr>
              <a:t>Fast Fourier Transform</a:t>
            </a:r>
            <a:endParaRPr lang="en-US" altLang="en-US">
              <a:latin typeface="Times" panose="02020603050405020304" pitchFamily="18" charset="0"/>
            </a:endParaRPr>
          </a:p>
        </p:txBody>
      </p:sp>
      <p:sp>
        <p:nvSpPr>
          <p:cNvPr id="23644" name="Line 144">
            <a:extLst>
              <a:ext uri="{FF2B5EF4-FFF2-40B4-BE49-F238E27FC236}">
                <a16:creationId xmlns:a16="http://schemas.microsoft.com/office/drawing/2014/main" id="{BDC52AD6-DD5B-46A9-B86A-5DA65DDDEAFE}"/>
              </a:ext>
            </a:extLst>
          </p:cNvPr>
          <p:cNvSpPr>
            <a:spLocks noChangeShapeType="1"/>
          </p:cNvSpPr>
          <p:nvPr/>
        </p:nvSpPr>
        <p:spPr bwMode="auto">
          <a:xfrm>
            <a:off x="1295400" y="1066800"/>
            <a:ext cx="6629400" cy="0"/>
          </a:xfrm>
          <a:prstGeom prst="line">
            <a:avLst/>
          </a:prstGeom>
          <a:noFill/>
          <a:ln w="9525">
            <a:solidFill>
              <a:schemeClr val="accent2"/>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4">
            <a:extLst>
              <a:ext uri="{FF2B5EF4-FFF2-40B4-BE49-F238E27FC236}">
                <a16:creationId xmlns:a16="http://schemas.microsoft.com/office/drawing/2014/main" id="{E366D8BF-62EE-44D4-82C2-9F6F2E8B2773}"/>
              </a:ext>
            </a:extLst>
          </p:cNvPr>
          <p:cNvSpPr>
            <a:spLocks noChangeArrowheads="1"/>
          </p:cNvSpPr>
          <p:nvPr/>
        </p:nvSpPr>
        <p:spPr bwMode="auto">
          <a:xfrm>
            <a:off x="228600" y="838200"/>
            <a:ext cx="5029200" cy="3667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800">
                <a:latin typeface="Arial" panose="020B0604020202020204" pitchFamily="34" charset="0"/>
              </a:rPr>
              <a:t>&gt;&gt; t =s_space(0, 4, 16);</a:t>
            </a:r>
          </a:p>
          <a:p>
            <a:pPr eaLnBrk="1" hangingPunct="1">
              <a:spcBef>
                <a:spcPct val="50000"/>
              </a:spcBef>
            </a:pPr>
            <a:r>
              <a:rPr lang="en-US" altLang="en-US" sz="1800">
                <a:latin typeface="Arial" panose="020B0604020202020204" pitchFamily="34" charset="0"/>
              </a:rPr>
              <a:t>&gt;&gt; v = t.*(t &lt; 0.5) + (1-t).*(t &gt;= 0.5 &amp; t&lt;=1.0);</a:t>
            </a:r>
          </a:p>
          <a:p>
            <a:pPr eaLnBrk="1" hangingPunct="1">
              <a:spcBef>
                <a:spcPct val="50000"/>
              </a:spcBef>
            </a:pPr>
            <a:r>
              <a:rPr lang="en-US" altLang="en-US" sz="1800">
                <a:latin typeface="Arial" panose="020B0604020202020204" pitchFamily="34" charset="0"/>
              </a:rPr>
              <a:t>&gt;&gt; h = plot(t, v, 'ko');</a:t>
            </a:r>
          </a:p>
          <a:p>
            <a:pPr eaLnBrk="1" hangingPunct="1">
              <a:spcBef>
                <a:spcPct val="50000"/>
              </a:spcBef>
            </a:pPr>
            <a:r>
              <a:rPr lang="en-US" altLang="en-US" sz="1800">
                <a:latin typeface="Arial" panose="020B0604020202020204" pitchFamily="34" charset="0"/>
              </a:rPr>
              <a:t>&gt;&gt; set(h,  'MarkerFaceColor', 'k')</a:t>
            </a:r>
          </a:p>
          <a:p>
            <a:pPr eaLnBrk="1" hangingPunct="1">
              <a:spcBef>
                <a:spcPct val="50000"/>
              </a:spcBef>
            </a:pPr>
            <a:r>
              <a:rPr lang="en-US" altLang="en-US" sz="1800">
                <a:latin typeface="Arial" panose="020B0604020202020204" pitchFamily="34" charset="0"/>
              </a:rPr>
              <a:t>&gt;&gt; axis([  0  4  0   0.6])</a:t>
            </a:r>
          </a:p>
          <a:p>
            <a:pPr eaLnBrk="1" hangingPunct="1">
              <a:spcBef>
                <a:spcPct val="50000"/>
              </a:spcBef>
            </a:pPr>
            <a:endParaRPr lang="en-US" altLang="en-US" sz="1800">
              <a:latin typeface="Arial" panose="020B0604020202020204" pitchFamily="34" charset="0"/>
            </a:endParaRPr>
          </a:p>
          <a:p>
            <a:pPr eaLnBrk="1" hangingPunct="1"/>
            <a:r>
              <a:rPr lang="en-US" altLang="en-US" sz="1800">
                <a:latin typeface="Arial" panose="020B0604020202020204" pitchFamily="34" charset="0"/>
              </a:rPr>
              <a:t>&gt;&gt; dt = t(2) - t(1)</a:t>
            </a:r>
          </a:p>
          <a:p>
            <a:pPr eaLnBrk="1" hangingPunct="1"/>
            <a:endParaRPr lang="en-US" altLang="en-US" sz="1800">
              <a:latin typeface="Arial" panose="020B0604020202020204" pitchFamily="34" charset="0"/>
            </a:endParaRPr>
          </a:p>
          <a:p>
            <a:pPr eaLnBrk="1" hangingPunct="1"/>
            <a:r>
              <a:rPr lang="en-US" altLang="en-US" sz="1800">
                <a:latin typeface="Arial" panose="020B0604020202020204" pitchFamily="34" charset="0"/>
              </a:rPr>
              <a:t>dt = 0.2500</a:t>
            </a:r>
          </a:p>
          <a:p>
            <a:pPr eaLnBrk="1" hangingPunct="1">
              <a:spcBef>
                <a:spcPct val="50000"/>
              </a:spcBef>
            </a:pPr>
            <a:endParaRPr lang="en-US" altLang="en-US" sz="1800">
              <a:latin typeface="Arial" panose="020B0604020202020204" pitchFamily="34" charset="0"/>
            </a:endParaRPr>
          </a:p>
        </p:txBody>
      </p:sp>
      <p:sp>
        <p:nvSpPr>
          <p:cNvPr id="24579" name="Rectangle 5">
            <a:extLst>
              <a:ext uri="{FF2B5EF4-FFF2-40B4-BE49-F238E27FC236}">
                <a16:creationId xmlns:a16="http://schemas.microsoft.com/office/drawing/2014/main" id="{61B1C68A-4133-49C5-97AB-B9D3532A91A4}"/>
              </a:ext>
            </a:extLst>
          </p:cNvPr>
          <p:cNvSpPr>
            <a:spLocks noChangeArrowheads="1"/>
          </p:cNvSpPr>
          <p:nvPr/>
        </p:nvSpPr>
        <p:spPr bwMode="auto">
          <a:xfrm>
            <a:off x="4238625" y="2479675"/>
            <a:ext cx="3906838" cy="2886075"/>
          </a:xfrm>
          <a:prstGeom prst="rect">
            <a:avLst/>
          </a:prstGeom>
          <a:noFill/>
          <a:ln w="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4580" name="Line 6">
            <a:extLst>
              <a:ext uri="{FF2B5EF4-FFF2-40B4-BE49-F238E27FC236}">
                <a16:creationId xmlns:a16="http://schemas.microsoft.com/office/drawing/2014/main" id="{1AE04C34-5D2C-468E-9AE2-484B7FAAC851}"/>
              </a:ext>
            </a:extLst>
          </p:cNvPr>
          <p:cNvSpPr>
            <a:spLocks noChangeShapeType="1"/>
          </p:cNvSpPr>
          <p:nvPr/>
        </p:nvSpPr>
        <p:spPr bwMode="auto">
          <a:xfrm>
            <a:off x="4238625" y="2479675"/>
            <a:ext cx="390683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4581" name="Freeform 7">
            <a:extLst>
              <a:ext uri="{FF2B5EF4-FFF2-40B4-BE49-F238E27FC236}">
                <a16:creationId xmlns:a16="http://schemas.microsoft.com/office/drawing/2014/main" id="{D9D96794-BA97-41BA-A456-9B18CF2C7778}"/>
              </a:ext>
            </a:extLst>
          </p:cNvPr>
          <p:cNvSpPr>
            <a:spLocks/>
          </p:cNvSpPr>
          <p:nvPr/>
        </p:nvSpPr>
        <p:spPr bwMode="auto">
          <a:xfrm>
            <a:off x="4238625" y="2479675"/>
            <a:ext cx="3906838" cy="2886075"/>
          </a:xfrm>
          <a:custGeom>
            <a:avLst/>
            <a:gdLst>
              <a:gd name="T0" fmla="*/ 0 w 434"/>
              <a:gd name="T1" fmla="*/ 342 h 342"/>
              <a:gd name="T2" fmla="*/ 434 w 434"/>
              <a:gd name="T3" fmla="*/ 342 h 342"/>
              <a:gd name="T4" fmla="*/ 434 w 434"/>
              <a:gd name="T5" fmla="*/ 0 h 342"/>
              <a:gd name="T6" fmla="*/ 0 60000 65536"/>
              <a:gd name="T7" fmla="*/ 0 60000 65536"/>
              <a:gd name="T8" fmla="*/ 0 60000 65536"/>
              <a:gd name="T9" fmla="*/ 0 w 434"/>
              <a:gd name="T10" fmla="*/ 0 h 342"/>
              <a:gd name="T11" fmla="*/ 434 w 434"/>
              <a:gd name="T12" fmla="*/ 342 h 342"/>
            </a:gdLst>
            <a:ahLst/>
            <a:cxnLst>
              <a:cxn ang="T6">
                <a:pos x="T0" y="T1"/>
              </a:cxn>
              <a:cxn ang="T7">
                <a:pos x="T2" y="T3"/>
              </a:cxn>
              <a:cxn ang="T8">
                <a:pos x="T4" y="T5"/>
              </a:cxn>
            </a:cxnLst>
            <a:rect l="T9" t="T10" r="T11" b="T12"/>
            <a:pathLst>
              <a:path w="434" h="342">
                <a:moveTo>
                  <a:pt x="0" y="342"/>
                </a:moveTo>
                <a:lnTo>
                  <a:pt x="434" y="342"/>
                </a:lnTo>
                <a:lnTo>
                  <a:pt x="434" y="0"/>
                </a:lnTo>
              </a:path>
            </a:pathLst>
          </a:cu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4582" name="Line 8">
            <a:extLst>
              <a:ext uri="{FF2B5EF4-FFF2-40B4-BE49-F238E27FC236}">
                <a16:creationId xmlns:a16="http://schemas.microsoft.com/office/drawing/2014/main" id="{6010D6AF-850D-4C33-A6A3-8BE21A6A0C5B}"/>
              </a:ext>
            </a:extLst>
          </p:cNvPr>
          <p:cNvSpPr>
            <a:spLocks noChangeShapeType="1"/>
          </p:cNvSpPr>
          <p:nvPr/>
        </p:nvSpPr>
        <p:spPr bwMode="auto">
          <a:xfrm flipV="1">
            <a:off x="4238625" y="2479675"/>
            <a:ext cx="1588" cy="28860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4583" name="Line 9">
            <a:extLst>
              <a:ext uri="{FF2B5EF4-FFF2-40B4-BE49-F238E27FC236}">
                <a16:creationId xmlns:a16="http://schemas.microsoft.com/office/drawing/2014/main" id="{839C0FA9-ABC7-4598-8404-E03951632706}"/>
              </a:ext>
            </a:extLst>
          </p:cNvPr>
          <p:cNvSpPr>
            <a:spLocks noChangeShapeType="1"/>
          </p:cNvSpPr>
          <p:nvPr/>
        </p:nvSpPr>
        <p:spPr bwMode="auto">
          <a:xfrm>
            <a:off x="4238625" y="5365750"/>
            <a:ext cx="390683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4584" name="Line 10">
            <a:extLst>
              <a:ext uri="{FF2B5EF4-FFF2-40B4-BE49-F238E27FC236}">
                <a16:creationId xmlns:a16="http://schemas.microsoft.com/office/drawing/2014/main" id="{DAEBD72D-2E88-4E60-8FBA-89680A61FA39}"/>
              </a:ext>
            </a:extLst>
          </p:cNvPr>
          <p:cNvSpPr>
            <a:spLocks noChangeShapeType="1"/>
          </p:cNvSpPr>
          <p:nvPr/>
        </p:nvSpPr>
        <p:spPr bwMode="auto">
          <a:xfrm flipV="1">
            <a:off x="4238625" y="5322888"/>
            <a:ext cx="1588" cy="428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4585" name="Line 11">
            <a:extLst>
              <a:ext uri="{FF2B5EF4-FFF2-40B4-BE49-F238E27FC236}">
                <a16:creationId xmlns:a16="http://schemas.microsoft.com/office/drawing/2014/main" id="{87898865-7747-464C-9131-B1F76ACA221A}"/>
              </a:ext>
            </a:extLst>
          </p:cNvPr>
          <p:cNvSpPr>
            <a:spLocks noChangeShapeType="1"/>
          </p:cNvSpPr>
          <p:nvPr/>
        </p:nvSpPr>
        <p:spPr bwMode="auto">
          <a:xfrm>
            <a:off x="4238625" y="2479675"/>
            <a:ext cx="1588" cy="333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4586" name="Rectangle 12">
            <a:extLst>
              <a:ext uri="{FF2B5EF4-FFF2-40B4-BE49-F238E27FC236}">
                <a16:creationId xmlns:a16="http://schemas.microsoft.com/office/drawing/2014/main" id="{A3CA31A5-D44F-4D7E-97FB-47A1B4D493D7}"/>
              </a:ext>
            </a:extLst>
          </p:cNvPr>
          <p:cNvSpPr>
            <a:spLocks noChangeArrowheads="1"/>
          </p:cNvSpPr>
          <p:nvPr/>
        </p:nvSpPr>
        <p:spPr bwMode="auto">
          <a:xfrm>
            <a:off x="4211638" y="5426075"/>
            <a:ext cx="1270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0</a:t>
            </a:r>
            <a:endParaRPr lang="en-US" altLang="en-US" sz="1800">
              <a:latin typeface="Arial" panose="020B0604020202020204" pitchFamily="34" charset="0"/>
            </a:endParaRPr>
          </a:p>
        </p:txBody>
      </p:sp>
      <p:sp>
        <p:nvSpPr>
          <p:cNvPr id="24587" name="Line 13">
            <a:extLst>
              <a:ext uri="{FF2B5EF4-FFF2-40B4-BE49-F238E27FC236}">
                <a16:creationId xmlns:a16="http://schemas.microsoft.com/office/drawing/2014/main" id="{FAF5EECD-7504-4D17-9FE8-253DA8C70EB2}"/>
              </a:ext>
            </a:extLst>
          </p:cNvPr>
          <p:cNvSpPr>
            <a:spLocks noChangeShapeType="1"/>
          </p:cNvSpPr>
          <p:nvPr/>
        </p:nvSpPr>
        <p:spPr bwMode="auto">
          <a:xfrm flipV="1">
            <a:off x="4724400" y="5322888"/>
            <a:ext cx="1588" cy="428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4588" name="Line 14">
            <a:extLst>
              <a:ext uri="{FF2B5EF4-FFF2-40B4-BE49-F238E27FC236}">
                <a16:creationId xmlns:a16="http://schemas.microsoft.com/office/drawing/2014/main" id="{02FC9190-E160-42AF-BC31-E310757C2E52}"/>
              </a:ext>
            </a:extLst>
          </p:cNvPr>
          <p:cNvSpPr>
            <a:spLocks noChangeShapeType="1"/>
          </p:cNvSpPr>
          <p:nvPr/>
        </p:nvSpPr>
        <p:spPr bwMode="auto">
          <a:xfrm>
            <a:off x="4724400" y="2479675"/>
            <a:ext cx="1588" cy="333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4589" name="Rectangle 15">
            <a:extLst>
              <a:ext uri="{FF2B5EF4-FFF2-40B4-BE49-F238E27FC236}">
                <a16:creationId xmlns:a16="http://schemas.microsoft.com/office/drawing/2014/main" id="{993F56BC-0BBE-4480-B2DA-4EB4B3E9ED12}"/>
              </a:ext>
            </a:extLst>
          </p:cNvPr>
          <p:cNvSpPr>
            <a:spLocks noChangeArrowheads="1"/>
          </p:cNvSpPr>
          <p:nvPr/>
        </p:nvSpPr>
        <p:spPr bwMode="auto">
          <a:xfrm>
            <a:off x="4643438" y="5426075"/>
            <a:ext cx="3175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0.5</a:t>
            </a:r>
            <a:endParaRPr lang="en-US" altLang="en-US" sz="1800">
              <a:latin typeface="Arial" panose="020B0604020202020204" pitchFamily="34" charset="0"/>
            </a:endParaRPr>
          </a:p>
        </p:txBody>
      </p:sp>
      <p:sp>
        <p:nvSpPr>
          <p:cNvPr id="24590" name="Line 16">
            <a:extLst>
              <a:ext uri="{FF2B5EF4-FFF2-40B4-BE49-F238E27FC236}">
                <a16:creationId xmlns:a16="http://schemas.microsoft.com/office/drawing/2014/main" id="{95F04BB4-8E95-4438-B0A8-4ADFF967BECB}"/>
              </a:ext>
            </a:extLst>
          </p:cNvPr>
          <p:cNvSpPr>
            <a:spLocks noChangeShapeType="1"/>
          </p:cNvSpPr>
          <p:nvPr/>
        </p:nvSpPr>
        <p:spPr bwMode="auto">
          <a:xfrm flipV="1">
            <a:off x="5210175" y="5322888"/>
            <a:ext cx="1588" cy="428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4591" name="Line 17">
            <a:extLst>
              <a:ext uri="{FF2B5EF4-FFF2-40B4-BE49-F238E27FC236}">
                <a16:creationId xmlns:a16="http://schemas.microsoft.com/office/drawing/2014/main" id="{3ABF01CB-62EE-40F9-92A6-8BFC5B10140C}"/>
              </a:ext>
            </a:extLst>
          </p:cNvPr>
          <p:cNvSpPr>
            <a:spLocks noChangeShapeType="1"/>
          </p:cNvSpPr>
          <p:nvPr/>
        </p:nvSpPr>
        <p:spPr bwMode="auto">
          <a:xfrm>
            <a:off x="5210175" y="2479675"/>
            <a:ext cx="1588" cy="333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4592" name="Rectangle 18">
            <a:extLst>
              <a:ext uri="{FF2B5EF4-FFF2-40B4-BE49-F238E27FC236}">
                <a16:creationId xmlns:a16="http://schemas.microsoft.com/office/drawing/2014/main" id="{BC7C15A6-96FE-44C4-936D-504413BFDE8C}"/>
              </a:ext>
            </a:extLst>
          </p:cNvPr>
          <p:cNvSpPr>
            <a:spLocks noChangeArrowheads="1"/>
          </p:cNvSpPr>
          <p:nvPr/>
        </p:nvSpPr>
        <p:spPr bwMode="auto">
          <a:xfrm>
            <a:off x="5183188" y="5426075"/>
            <a:ext cx="1270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1</a:t>
            </a:r>
            <a:endParaRPr lang="en-US" altLang="en-US" sz="1800">
              <a:latin typeface="Arial" panose="020B0604020202020204" pitchFamily="34" charset="0"/>
            </a:endParaRPr>
          </a:p>
        </p:txBody>
      </p:sp>
      <p:sp>
        <p:nvSpPr>
          <p:cNvPr id="24593" name="Line 19">
            <a:extLst>
              <a:ext uri="{FF2B5EF4-FFF2-40B4-BE49-F238E27FC236}">
                <a16:creationId xmlns:a16="http://schemas.microsoft.com/office/drawing/2014/main" id="{9ED9317E-A9DC-4223-A2F1-479383A1F43A}"/>
              </a:ext>
            </a:extLst>
          </p:cNvPr>
          <p:cNvSpPr>
            <a:spLocks noChangeShapeType="1"/>
          </p:cNvSpPr>
          <p:nvPr/>
        </p:nvSpPr>
        <p:spPr bwMode="auto">
          <a:xfrm flipV="1">
            <a:off x="5695950" y="5322888"/>
            <a:ext cx="1588" cy="428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4594" name="Line 20">
            <a:extLst>
              <a:ext uri="{FF2B5EF4-FFF2-40B4-BE49-F238E27FC236}">
                <a16:creationId xmlns:a16="http://schemas.microsoft.com/office/drawing/2014/main" id="{128CF26A-17FB-4F65-93F6-04C6661BE36D}"/>
              </a:ext>
            </a:extLst>
          </p:cNvPr>
          <p:cNvSpPr>
            <a:spLocks noChangeShapeType="1"/>
          </p:cNvSpPr>
          <p:nvPr/>
        </p:nvSpPr>
        <p:spPr bwMode="auto">
          <a:xfrm>
            <a:off x="5695950" y="2479675"/>
            <a:ext cx="1588" cy="333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4595" name="Rectangle 21">
            <a:extLst>
              <a:ext uri="{FF2B5EF4-FFF2-40B4-BE49-F238E27FC236}">
                <a16:creationId xmlns:a16="http://schemas.microsoft.com/office/drawing/2014/main" id="{29B7AFA3-2B8D-4420-B218-07F5E6763BF3}"/>
              </a:ext>
            </a:extLst>
          </p:cNvPr>
          <p:cNvSpPr>
            <a:spLocks noChangeArrowheads="1"/>
          </p:cNvSpPr>
          <p:nvPr/>
        </p:nvSpPr>
        <p:spPr bwMode="auto">
          <a:xfrm>
            <a:off x="5614988" y="5426075"/>
            <a:ext cx="3175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1.5</a:t>
            </a:r>
            <a:endParaRPr lang="en-US" altLang="en-US" sz="1800">
              <a:latin typeface="Arial" panose="020B0604020202020204" pitchFamily="34" charset="0"/>
            </a:endParaRPr>
          </a:p>
        </p:txBody>
      </p:sp>
      <p:sp>
        <p:nvSpPr>
          <p:cNvPr id="24596" name="Line 22">
            <a:extLst>
              <a:ext uri="{FF2B5EF4-FFF2-40B4-BE49-F238E27FC236}">
                <a16:creationId xmlns:a16="http://schemas.microsoft.com/office/drawing/2014/main" id="{25A205BB-0C4C-480A-9633-8163B8749390}"/>
              </a:ext>
            </a:extLst>
          </p:cNvPr>
          <p:cNvSpPr>
            <a:spLocks noChangeShapeType="1"/>
          </p:cNvSpPr>
          <p:nvPr/>
        </p:nvSpPr>
        <p:spPr bwMode="auto">
          <a:xfrm flipV="1">
            <a:off x="6191250" y="5322888"/>
            <a:ext cx="1588" cy="428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4597" name="Line 23">
            <a:extLst>
              <a:ext uri="{FF2B5EF4-FFF2-40B4-BE49-F238E27FC236}">
                <a16:creationId xmlns:a16="http://schemas.microsoft.com/office/drawing/2014/main" id="{C7DD31F5-1A4C-4A81-9C14-B458AF9F2ED0}"/>
              </a:ext>
            </a:extLst>
          </p:cNvPr>
          <p:cNvSpPr>
            <a:spLocks noChangeShapeType="1"/>
          </p:cNvSpPr>
          <p:nvPr/>
        </p:nvSpPr>
        <p:spPr bwMode="auto">
          <a:xfrm>
            <a:off x="6191250" y="2479675"/>
            <a:ext cx="1588" cy="333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4598" name="Rectangle 24">
            <a:extLst>
              <a:ext uri="{FF2B5EF4-FFF2-40B4-BE49-F238E27FC236}">
                <a16:creationId xmlns:a16="http://schemas.microsoft.com/office/drawing/2014/main" id="{42B7A4B6-6D78-4586-B2FE-741FDA5DF146}"/>
              </a:ext>
            </a:extLst>
          </p:cNvPr>
          <p:cNvSpPr>
            <a:spLocks noChangeArrowheads="1"/>
          </p:cNvSpPr>
          <p:nvPr/>
        </p:nvSpPr>
        <p:spPr bwMode="auto">
          <a:xfrm>
            <a:off x="6164263" y="5426075"/>
            <a:ext cx="1270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2</a:t>
            </a:r>
            <a:endParaRPr lang="en-US" altLang="en-US" sz="1800">
              <a:latin typeface="Arial" panose="020B0604020202020204" pitchFamily="34" charset="0"/>
            </a:endParaRPr>
          </a:p>
        </p:txBody>
      </p:sp>
      <p:sp>
        <p:nvSpPr>
          <p:cNvPr id="24599" name="Line 25">
            <a:extLst>
              <a:ext uri="{FF2B5EF4-FFF2-40B4-BE49-F238E27FC236}">
                <a16:creationId xmlns:a16="http://schemas.microsoft.com/office/drawing/2014/main" id="{176337B8-6166-45C6-8A36-5EDEEA437637}"/>
              </a:ext>
            </a:extLst>
          </p:cNvPr>
          <p:cNvSpPr>
            <a:spLocks noChangeShapeType="1"/>
          </p:cNvSpPr>
          <p:nvPr/>
        </p:nvSpPr>
        <p:spPr bwMode="auto">
          <a:xfrm flipV="1">
            <a:off x="6677025" y="5322888"/>
            <a:ext cx="1588" cy="428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4600" name="Line 26">
            <a:extLst>
              <a:ext uri="{FF2B5EF4-FFF2-40B4-BE49-F238E27FC236}">
                <a16:creationId xmlns:a16="http://schemas.microsoft.com/office/drawing/2014/main" id="{5F8D04D8-8A07-4648-9B5F-3BB8FDC8008B}"/>
              </a:ext>
            </a:extLst>
          </p:cNvPr>
          <p:cNvSpPr>
            <a:spLocks noChangeShapeType="1"/>
          </p:cNvSpPr>
          <p:nvPr/>
        </p:nvSpPr>
        <p:spPr bwMode="auto">
          <a:xfrm>
            <a:off x="6677025" y="2479675"/>
            <a:ext cx="1588" cy="333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4601" name="Rectangle 27">
            <a:extLst>
              <a:ext uri="{FF2B5EF4-FFF2-40B4-BE49-F238E27FC236}">
                <a16:creationId xmlns:a16="http://schemas.microsoft.com/office/drawing/2014/main" id="{EF65F776-DB66-4DB5-BBF9-6619D825B9DB}"/>
              </a:ext>
            </a:extLst>
          </p:cNvPr>
          <p:cNvSpPr>
            <a:spLocks noChangeArrowheads="1"/>
          </p:cNvSpPr>
          <p:nvPr/>
        </p:nvSpPr>
        <p:spPr bwMode="auto">
          <a:xfrm>
            <a:off x="6596063" y="5426075"/>
            <a:ext cx="3175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2.5</a:t>
            </a:r>
            <a:endParaRPr lang="en-US" altLang="en-US" sz="1800">
              <a:latin typeface="Arial" panose="020B0604020202020204" pitchFamily="34" charset="0"/>
            </a:endParaRPr>
          </a:p>
        </p:txBody>
      </p:sp>
      <p:sp>
        <p:nvSpPr>
          <p:cNvPr id="24602" name="Line 28">
            <a:extLst>
              <a:ext uri="{FF2B5EF4-FFF2-40B4-BE49-F238E27FC236}">
                <a16:creationId xmlns:a16="http://schemas.microsoft.com/office/drawing/2014/main" id="{F30E3DA8-B29F-4861-B73A-77BC8DE769B3}"/>
              </a:ext>
            </a:extLst>
          </p:cNvPr>
          <p:cNvSpPr>
            <a:spLocks noChangeShapeType="1"/>
          </p:cNvSpPr>
          <p:nvPr/>
        </p:nvSpPr>
        <p:spPr bwMode="auto">
          <a:xfrm flipV="1">
            <a:off x="7164388" y="5322888"/>
            <a:ext cx="1587" cy="428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4603" name="Line 29">
            <a:extLst>
              <a:ext uri="{FF2B5EF4-FFF2-40B4-BE49-F238E27FC236}">
                <a16:creationId xmlns:a16="http://schemas.microsoft.com/office/drawing/2014/main" id="{C7DA0EE3-014F-4D53-9CE1-DA91F1EBF384}"/>
              </a:ext>
            </a:extLst>
          </p:cNvPr>
          <p:cNvSpPr>
            <a:spLocks noChangeShapeType="1"/>
          </p:cNvSpPr>
          <p:nvPr/>
        </p:nvSpPr>
        <p:spPr bwMode="auto">
          <a:xfrm>
            <a:off x="7164388" y="2479675"/>
            <a:ext cx="1587" cy="333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4604" name="Rectangle 30">
            <a:extLst>
              <a:ext uri="{FF2B5EF4-FFF2-40B4-BE49-F238E27FC236}">
                <a16:creationId xmlns:a16="http://schemas.microsoft.com/office/drawing/2014/main" id="{2F25D4AD-B0EE-4C9B-916C-535E8EF96E9D}"/>
              </a:ext>
            </a:extLst>
          </p:cNvPr>
          <p:cNvSpPr>
            <a:spLocks noChangeArrowheads="1"/>
          </p:cNvSpPr>
          <p:nvPr/>
        </p:nvSpPr>
        <p:spPr bwMode="auto">
          <a:xfrm>
            <a:off x="7137400" y="5426075"/>
            <a:ext cx="1270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3</a:t>
            </a:r>
            <a:endParaRPr lang="en-US" altLang="en-US" sz="1800">
              <a:latin typeface="Arial" panose="020B0604020202020204" pitchFamily="34" charset="0"/>
            </a:endParaRPr>
          </a:p>
        </p:txBody>
      </p:sp>
      <p:sp>
        <p:nvSpPr>
          <p:cNvPr id="24605" name="Line 31">
            <a:extLst>
              <a:ext uri="{FF2B5EF4-FFF2-40B4-BE49-F238E27FC236}">
                <a16:creationId xmlns:a16="http://schemas.microsoft.com/office/drawing/2014/main" id="{0CBB3FBB-D90B-40D4-AD1C-6CF2AC703C17}"/>
              </a:ext>
            </a:extLst>
          </p:cNvPr>
          <p:cNvSpPr>
            <a:spLocks noChangeShapeType="1"/>
          </p:cNvSpPr>
          <p:nvPr/>
        </p:nvSpPr>
        <p:spPr bwMode="auto">
          <a:xfrm flipV="1">
            <a:off x="7650163" y="5322888"/>
            <a:ext cx="1587" cy="428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4606" name="Line 32">
            <a:extLst>
              <a:ext uri="{FF2B5EF4-FFF2-40B4-BE49-F238E27FC236}">
                <a16:creationId xmlns:a16="http://schemas.microsoft.com/office/drawing/2014/main" id="{AC4881F2-C0F7-427E-8674-616AAE8E9FE2}"/>
              </a:ext>
            </a:extLst>
          </p:cNvPr>
          <p:cNvSpPr>
            <a:spLocks noChangeShapeType="1"/>
          </p:cNvSpPr>
          <p:nvPr/>
        </p:nvSpPr>
        <p:spPr bwMode="auto">
          <a:xfrm>
            <a:off x="7650163" y="2479675"/>
            <a:ext cx="1587" cy="333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4607" name="Rectangle 33">
            <a:extLst>
              <a:ext uri="{FF2B5EF4-FFF2-40B4-BE49-F238E27FC236}">
                <a16:creationId xmlns:a16="http://schemas.microsoft.com/office/drawing/2014/main" id="{6E1BFB7F-FE56-4B7C-B58B-25552034F050}"/>
              </a:ext>
            </a:extLst>
          </p:cNvPr>
          <p:cNvSpPr>
            <a:spLocks noChangeArrowheads="1"/>
          </p:cNvSpPr>
          <p:nvPr/>
        </p:nvSpPr>
        <p:spPr bwMode="auto">
          <a:xfrm>
            <a:off x="7569200" y="5426075"/>
            <a:ext cx="3175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3.5</a:t>
            </a:r>
            <a:endParaRPr lang="en-US" altLang="en-US" sz="1800">
              <a:latin typeface="Arial" panose="020B0604020202020204" pitchFamily="34" charset="0"/>
            </a:endParaRPr>
          </a:p>
        </p:txBody>
      </p:sp>
      <p:sp>
        <p:nvSpPr>
          <p:cNvPr id="24608" name="Line 34">
            <a:extLst>
              <a:ext uri="{FF2B5EF4-FFF2-40B4-BE49-F238E27FC236}">
                <a16:creationId xmlns:a16="http://schemas.microsoft.com/office/drawing/2014/main" id="{791B6B48-26EE-4847-AA54-599F5988A16D}"/>
              </a:ext>
            </a:extLst>
          </p:cNvPr>
          <p:cNvSpPr>
            <a:spLocks noChangeShapeType="1"/>
          </p:cNvSpPr>
          <p:nvPr/>
        </p:nvSpPr>
        <p:spPr bwMode="auto">
          <a:xfrm flipV="1">
            <a:off x="8145463" y="5322888"/>
            <a:ext cx="1587" cy="428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4609" name="Line 35">
            <a:extLst>
              <a:ext uri="{FF2B5EF4-FFF2-40B4-BE49-F238E27FC236}">
                <a16:creationId xmlns:a16="http://schemas.microsoft.com/office/drawing/2014/main" id="{49223910-1ED5-4C96-B2DD-26A08312E2EE}"/>
              </a:ext>
            </a:extLst>
          </p:cNvPr>
          <p:cNvSpPr>
            <a:spLocks noChangeShapeType="1"/>
          </p:cNvSpPr>
          <p:nvPr/>
        </p:nvSpPr>
        <p:spPr bwMode="auto">
          <a:xfrm>
            <a:off x="8145463" y="2479675"/>
            <a:ext cx="1587" cy="333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4610" name="Rectangle 36">
            <a:extLst>
              <a:ext uri="{FF2B5EF4-FFF2-40B4-BE49-F238E27FC236}">
                <a16:creationId xmlns:a16="http://schemas.microsoft.com/office/drawing/2014/main" id="{53DB7CE3-A62C-4B83-B689-372A603F0FB8}"/>
              </a:ext>
            </a:extLst>
          </p:cNvPr>
          <p:cNvSpPr>
            <a:spLocks noChangeArrowheads="1"/>
          </p:cNvSpPr>
          <p:nvPr/>
        </p:nvSpPr>
        <p:spPr bwMode="auto">
          <a:xfrm>
            <a:off x="8118475" y="5426075"/>
            <a:ext cx="1270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4</a:t>
            </a:r>
            <a:endParaRPr lang="en-US" altLang="en-US" sz="1800">
              <a:latin typeface="Arial" panose="020B0604020202020204" pitchFamily="34" charset="0"/>
            </a:endParaRPr>
          </a:p>
        </p:txBody>
      </p:sp>
      <p:sp>
        <p:nvSpPr>
          <p:cNvPr id="24611" name="Line 37">
            <a:extLst>
              <a:ext uri="{FF2B5EF4-FFF2-40B4-BE49-F238E27FC236}">
                <a16:creationId xmlns:a16="http://schemas.microsoft.com/office/drawing/2014/main" id="{E87A1369-B9A5-4560-95D0-9966A4FF9A60}"/>
              </a:ext>
            </a:extLst>
          </p:cNvPr>
          <p:cNvSpPr>
            <a:spLocks noChangeShapeType="1"/>
          </p:cNvSpPr>
          <p:nvPr/>
        </p:nvSpPr>
        <p:spPr bwMode="auto">
          <a:xfrm>
            <a:off x="4238625" y="5365750"/>
            <a:ext cx="3651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4612" name="Line 38">
            <a:extLst>
              <a:ext uri="{FF2B5EF4-FFF2-40B4-BE49-F238E27FC236}">
                <a16:creationId xmlns:a16="http://schemas.microsoft.com/office/drawing/2014/main" id="{5981F2E3-451C-44E5-8E08-E3F2221DC1F3}"/>
              </a:ext>
            </a:extLst>
          </p:cNvPr>
          <p:cNvSpPr>
            <a:spLocks noChangeShapeType="1"/>
          </p:cNvSpPr>
          <p:nvPr/>
        </p:nvSpPr>
        <p:spPr bwMode="auto">
          <a:xfrm flipH="1">
            <a:off x="8099425" y="5365750"/>
            <a:ext cx="4603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4613" name="Rectangle 39">
            <a:extLst>
              <a:ext uri="{FF2B5EF4-FFF2-40B4-BE49-F238E27FC236}">
                <a16:creationId xmlns:a16="http://schemas.microsoft.com/office/drawing/2014/main" id="{B4D0D572-6012-4797-AE09-988A1B8E2CD3}"/>
              </a:ext>
            </a:extLst>
          </p:cNvPr>
          <p:cNvSpPr>
            <a:spLocks noChangeArrowheads="1"/>
          </p:cNvSpPr>
          <p:nvPr/>
        </p:nvSpPr>
        <p:spPr bwMode="auto">
          <a:xfrm>
            <a:off x="3981450" y="5237163"/>
            <a:ext cx="127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0</a:t>
            </a:r>
            <a:endParaRPr lang="en-US" altLang="en-US" sz="1800">
              <a:latin typeface="Arial" panose="020B0604020202020204" pitchFamily="34" charset="0"/>
            </a:endParaRPr>
          </a:p>
        </p:txBody>
      </p:sp>
      <p:sp>
        <p:nvSpPr>
          <p:cNvPr id="24614" name="Line 40">
            <a:extLst>
              <a:ext uri="{FF2B5EF4-FFF2-40B4-BE49-F238E27FC236}">
                <a16:creationId xmlns:a16="http://schemas.microsoft.com/office/drawing/2014/main" id="{222E44FB-8250-47C6-AD94-ED7ACB39E2F9}"/>
              </a:ext>
            </a:extLst>
          </p:cNvPr>
          <p:cNvSpPr>
            <a:spLocks noChangeShapeType="1"/>
          </p:cNvSpPr>
          <p:nvPr/>
        </p:nvSpPr>
        <p:spPr bwMode="auto">
          <a:xfrm>
            <a:off x="4238625" y="4884738"/>
            <a:ext cx="36513"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4615" name="Line 41">
            <a:extLst>
              <a:ext uri="{FF2B5EF4-FFF2-40B4-BE49-F238E27FC236}">
                <a16:creationId xmlns:a16="http://schemas.microsoft.com/office/drawing/2014/main" id="{2F896E8E-4346-4C9B-9B10-E877DE8B1CE3}"/>
              </a:ext>
            </a:extLst>
          </p:cNvPr>
          <p:cNvSpPr>
            <a:spLocks noChangeShapeType="1"/>
          </p:cNvSpPr>
          <p:nvPr/>
        </p:nvSpPr>
        <p:spPr bwMode="auto">
          <a:xfrm flipH="1">
            <a:off x="8099425" y="4884738"/>
            <a:ext cx="46038"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4616" name="Rectangle 42">
            <a:extLst>
              <a:ext uri="{FF2B5EF4-FFF2-40B4-BE49-F238E27FC236}">
                <a16:creationId xmlns:a16="http://schemas.microsoft.com/office/drawing/2014/main" id="{F72B0995-588D-4DED-B78C-3A4C1029AB99}"/>
              </a:ext>
            </a:extLst>
          </p:cNvPr>
          <p:cNvSpPr>
            <a:spLocks noChangeArrowheads="1"/>
          </p:cNvSpPr>
          <p:nvPr/>
        </p:nvSpPr>
        <p:spPr bwMode="auto">
          <a:xfrm>
            <a:off x="3881438" y="4756150"/>
            <a:ext cx="3175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0.1</a:t>
            </a:r>
            <a:endParaRPr lang="en-US" altLang="en-US" sz="1800">
              <a:latin typeface="Arial" panose="020B0604020202020204" pitchFamily="34" charset="0"/>
            </a:endParaRPr>
          </a:p>
        </p:txBody>
      </p:sp>
      <p:sp>
        <p:nvSpPr>
          <p:cNvPr id="24617" name="Line 43">
            <a:extLst>
              <a:ext uri="{FF2B5EF4-FFF2-40B4-BE49-F238E27FC236}">
                <a16:creationId xmlns:a16="http://schemas.microsoft.com/office/drawing/2014/main" id="{D00E488B-90BC-4196-B4F7-7E83B507CA60}"/>
              </a:ext>
            </a:extLst>
          </p:cNvPr>
          <p:cNvSpPr>
            <a:spLocks noChangeShapeType="1"/>
          </p:cNvSpPr>
          <p:nvPr/>
        </p:nvSpPr>
        <p:spPr bwMode="auto">
          <a:xfrm>
            <a:off x="4238625" y="4403725"/>
            <a:ext cx="3651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4618" name="Line 44">
            <a:extLst>
              <a:ext uri="{FF2B5EF4-FFF2-40B4-BE49-F238E27FC236}">
                <a16:creationId xmlns:a16="http://schemas.microsoft.com/office/drawing/2014/main" id="{2EC98E82-3FF3-4FAA-B306-32AD494DDAB4}"/>
              </a:ext>
            </a:extLst>
          </p:cNvPr>
          <p:cNvSpPr>
            <a:spLocks noChangeShapeType="1"/>
          </p:cNvSpPr>
          <p:nvPr/>
        </p:nvSpPr>
        <p:spPr bwMode="auto">
          <a:xfrm flipH="1">
            <a:off x="8099425" y="4403725"/>
            <a:ext cx="4603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4619" name="Rectangle 45">
            <a:extLst>
              <a:ext uri="{FF2B5EF4-FFF2-40B4-BE49-F238E27FC236}">
                <a16:creationId xmlns:a16="http://schemas.microsoft.com/office/drawing/2014/main" id="{D2FD34F1-6E3D-4DCA-ACE0-6906949F7ECF}"/>
              </a:ext>
            </a:extLst>
          </p:cNvPr>
          <p:cNvSpPr>
            <a:spLocks noChangeArrowheads="1"/>
          </p:cNvSpPr>
          <p:nvPr/>
        </p:nvSpPr>
        <p:spPr bwMode="auto">
          <a:xfrm>
            <a:off x="3881438" y="4275138"/>
            <a:ext cx="3175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0.2</a:t>
            </a:r>
            <a:endParaRPr lang="en-US" altLang="en-US" sz="1800">
              <a:latin typeface="Arial" panose="020B0604020202020204" pitchFamily="34" charset="0"/>
            </a:endParaRPr>
          </a:p>
        </p:txBody>
      </p:sp>
      <p:sp>
        <p:nvSpPr>
          <p:cNvPr id="24620" name="Line 46">
            <a:extLst>
              <a:ext uri="{FF2B5EF4-FFF2-40B4-BE49-F238E27FC236}">
                <a16:creationId xmlns:a16="http://schemas.microsoft.com/office/drawing/2014/main" id="{5405331D-D290-401D-9E9E-376B9BB3F3CE}"/>
              </a:ext>
            </a:extLst>
          </p:cNvPr>
          <p:cNvSpPr>
            <a:spLocks noChangeShapeType="1"/>
          </p:cNvSpPr>
          <p:nvPr/>
        </p:nvSpPr>
        <p:spPr bwMode="auto">
          <a:xfrm>
            <a:off x="4238625" y="3913188"/>
            <a:ext cx="36513"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4621" name="Line 47">
            <a:extLst>
              <a:ext uri="{FF2B5EF4-FFF2-40B4-BE49-F238E27FC236}">
                <a16:creationId xmlns:a16="http://schemas.microsoft.com/office/drawing/2014/main" id="{844DE6EE-790A-41D0-BB6A-426AA33FBB80}"/>
              </a:ext>
            </a:extLst>
          </p:cNvPr>
          <p:cNvSpPr>
            <a:spLocks noChangeShapeType="1"/>
          </p:cNvSpPr>
          <p:nvPr/>
        </p:nvSpPr>
        <p:spPr bwMode="auto">
          <a:xfrm flipH="1">
            <a:off x="8099425" y="3913188"/>
            <a:ext cx="46038"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4622" name="Rectangle 48">
            <a:extLst>
              <a:ext uri="{FF2B5EF4-FFF2-40B4-BE49-F238E27FC236}">
                <a16:creationId xmlns:a16="http://schemas.microsoft.com/office/drawing/2014/main" id="{1F3D21D4-6194-42F1-9BD9-23DD4F808930}"/>
              </a:ext>
            </a:extLst>
          </p:cNvPr>
          <p:cNvSpPr>
            <a:spLocks noChangeArrowheads="1"/>
          </p:cNvSpPr>
          <p:nvPr/>
        </p:nvSpPr>
        <p:spPr bwMode="auto">
          <a:xfrm>
            <a:off x="3881438" y="3786188"/>
            <a:ext cx="3175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0.3</a:t>
            </a:r>
            <a:endParaRPr lang="en-US" altLang="en-US" sz="1800">
              <a:latin typeface="Arial" panose="020B0604020202020204" pitchFamily="34" charset="0"/>
            </a:endParaRPr>
          </a:p>
        </p:txBody>
      </p:sp>
      <p:sp>
        <p:nvSpPr>
          <p:cNvPr id="24623" name="Line 49">
            <a:extLst>
              <a:ext uri="{FF2B5EF4-FFF2-40B4-BE49-F238E27FC236}">
                <a16:creationId xmlns:a16="http://schemas.microsoft.com/office/drawing/2014/main" id="{2DB95DB3-D67C-4944-BCAA-8BC2A892F98F}"/>
              </a:ext>
            </a:extLst>
          </p:cNvPr>
          <p:cNvSpPr>
            <a:spLocks noChangeShapeType="1"/>
          </p:cNvSpPr>
          <p:nvPr/>
        </p:nvSpPr>
        <p:spPr bwMode="auto">
          <a:xfrm>
            <a:off x="4238625" y="3433763"/>
            <a:ext cx="36513"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4624" name="Line 50">
            <a:extLst>
              <a:ext uri="{FF2B5EF4-FFF2-40B4-BE49-F238E27FC236}">
                <a16:creationId xmlns:a16="http://schemas.microsoft.com/office/drawing/2014/main" id="{962F56C8-9D74-4EA3-AB7A-7A0D00C575E9}"/>
              </a:ext>
            </a:extLst>
          </p:cNvPr>
          <p:cNvSpPr>
            <a:spLocks noChangeShapeType="1"/>
          </p:cNvSpPr>
          <p:nvPr/>
        </p:nvSpPr>
        <p:spPr bwMode="auto">
          <a:xfrm flipH="1">
            <a:off x="8099425" y="3433763"/>
            <a:ext cx="46038"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4625" name="Rectangle 51">
            <a:extLst>
              <a:ext uri="{FF2B5EF4-FFF2-40B4-BE49-F238E27FC236}">
                <a16:creationId xmlns:a16="http://schemas.microsoft.com/office/drawing/2014/main" id="{CB53C002-4125-45E6-8B80-66C5A93DA2F5}"/>
              </a:ext>
            </a:extLst>
          </p:cNvPr>
          <p:cNvSpPr>
            <a:spLocks noChangeArrowheads="1"/>
          </p:cNvSpPr>
          <p:nvPr/>
        </p:nvSpPr>
        <p:spPr bwMode="auto">
          <a:xfrm>
            <a:off x="3881438" y="3305175"/>
            <a:ext cx="3175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0.4</a:t>
            </a:r>
            <a:endParaRPr lang="en-US" altLang="en-US" sz="1800">
              <a:latin typeface="Arial" panose="020B0604020202020204" pitchFamily="34" charset="0"/>
            </a:endParaRPr>
          </a:p>
        </p:txBody>
      </p:sp>
      <p:sp>
        <p:nvSpPr>
          <p:cNvPr id="24626" name="Line 52">
            <a:extLst>
              <a:ext uri="{FF2B5EF4-FFF2-40B4-BE49-F238E27FC236}">
                <a16:creationId xmlns:a16="http://schemas.microsoft.com/office/drawing/2014/main" id="{69152526-906E-4465-B8F0-DC60E0142FCC}"/>
              </a:ext>
            </a:extLst>
          </p:cNvPr>
          <p:cNvSpPr>
            <a:spLocks noChangeShapeType="1"/>
          </p:cNvSpPr>
          <p:nvPr/>
        </p:nvSpPr>
        <p:spPr bwMode="auto">
          <a:xfrm>
            <a:off x="4238625" y="2952750"/>
            <a:ext cx="3651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4627" name="Line 53">
            <a:extLst>
              <a:ext uri="{FF2B5EF4-FFF2-40B4-BE49-F238E27FC236}">
                <a16:creationId xmlns:a16="http://schemas.microsoft.com/office/drawing/2014/main" id="{487D8D12-985D-46A3-AA37-4A672BE27593}"/>
              </a:ext>
            </a:extLst>
          </p:cNvPr>
          <p:cNvSpPr>
            <a:spLocks noChangeShapeType="1"/>
          </p:cNvSpPr>
          <p:nvPr/>
        </p:nvSpPr>
        <p:spPr bwMode="auto">
          <a:xfrm flipH="1">
            <a:off x="8099425" y="2952750"/>
            <a:ext cx="4603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4628" name="Rectangle 54">
            <a:extLst>
              <a:ext uri="{FF2B5EF4-FFF2-40B4-BE49-F238E27FC236}">
                <a16:creationId xmlns:a16="http://schemas.microsoft.com/office/drawing/2014/main" id="{35E75E18-9318-40DA-B788-3716573F0056}"/>
              </a:ext>
            </a:extLst>
          </p:cNvPr>
          <p:cNvSpPr>
            <a:spLocks noChangeArrowheads="1"/>
          </p:cNvSpPr>
          <p:nvPr/>
        </p:nvSpPr>
        <p:spPr bwMode="auto">
          <a:xfrm>
            <a:off x="3881438" y="2824163"/>
            <a:ext cx="3175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0.5</a:t>
            </a:r>
            <a:endParaRPr lang="en-US" altLang="en-US" sz="1800">
              <a:latin typeface="Arial" panose="020B0604020202020204" pitchFamily="34" charset="0"/>
            </a:endParaRPr>
          </a:p>
        </p:txBody>
      </p:sp>
      <p:sp>
        <p:nvSpPr>
          <p:cNvPr id="24629" name="Freeform 55">
            <a:extLst>
              <a:ext uri="{FF2B5EF4-FFF2-40B4-BE49-F238E27FC236}">
                <a16:creationId xmlns:a16="http://schemas.microsoft.com/office/drawing/2014/main" id="{80A80A29-A7E6-4DDB-942E-55C331313078}"/>
              </a:ext>
            </a:extLst>
          </p:cNvPr>
          <p:cNvSpPr>
            <a:spLocks/>
          </p:cNvSpPr>
          <p:nvPr/>
        </p:nvSpPr>
        <p:spPr bwMode="auto">
          <a:xfrm>
            <a:off x="4238625" y="2479675"/>
            <a:ext cx="3906838" cy="2886075"/>
          </a:xfrm>
          <a:custGeom>
            <a:avLst/>
            <a:gdLst>
              <a:gd name="T0" fmla="*/ 0 w 434"/>
              <a:gd name="T1" fmla="*/ 342 h 342"/>
              <a:gd name="T2" fmla="*/ 434 w 434"/>
              <a:gd name="T3" fmla="*/ 342 h 342"/>
              <a:gd name="T4" fmla="*/ 434 w 434"/>
              <a:gd name="T5" fmla="*/ 0 h 342"/>
              <a:gd name="T6" fmla="*/ 0 60000 65536"/>
              <a:gd name="T7" fmla="*/ 0 60000 65536"/>
              <a:gd name="T8" fmla="*/ 0 60000 65536"/>
              <a:gd name="T9" fmla="*/ 0 w 434"/>
              <a:gd name="T10" fmla="*/ 0 h 342"/>
              <a:gd name="T11" fmla="*/ 434 w 434"/>
              <a:gd name="T12" fmla="*/ 342 h 342"/>
            </a:gdLst>
            <a:ahLst/>
            <a:cxnLst>
              <a:cxn ang="T6">
                <a:pos x="T0" y="T1"/>
              </a:cxn>
              <a:cxn ang="T7">
                <a:pos x="T2" y="T3"/>
              </a:cxn>
              <a:cxn ang="T8">
                <a:pos x="T4" y="T5"/>
              </a:cxn>
            </a:cxnLst>
            <a:rect l="T9" t="T10" r="T11" b="T12"/>
            <a:pathLst>
              <a:path w="434" h="342">
                <a:moveTo>
                  <a:pt x="0" y="342"/>
                </a:moveTo>
                <a:lnTo>
                  <a:pt x="434" y="342"/>
                </a:lnTo>
                <a:lnTo>
                  <a:pt x="434" y="0"/>
                </a:lnTo>
              </a:path>
            </a:pathLst>
          </a:cu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4630" name="Oval 56">
            <a:extLst>
              <a:ext uri="{FF2B5EF4-FFF2-40B4-BE49-F238E27FC236}">
                <a16:creationId xmlns:a16="http://schemas.microsoft.com/office/drawing/2014/main" id="{DF71BBB8-2643-46D8-9441-C954601F1EB8}"/>
              </a:ext>
            </a:extLst>
          </p:cNvPr>
          <p:cNvSpPr>
            <a:spLocks noChangeArrowheads="1"/>
          </p:cNvSpPr>
          <p:nvPr/>
        </p:nvSpPr>
        <p:spPr bwMode="auto">
          <a:xfrm>
            <a:off x="4202113" y="5330825"/>
            <a:ext cx="80962" cy="7620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4631" name="Oval 57">
            <a:extLst>
              <a:ext uri="{FF2B5EF4-FFF2-40B4-BE49-F238E27FC236}">
                <a16:creationId xmlns:a16="http://schemas.microsoft.com/office/drawing/2014/main" id="{5B7E82C5-8884-4FE9-85D3-5B0653D49735}"/>
              </a:ext>
            </a:extLst>
          </p:cNvPr>
          <p:cNvSpPr>
            <a:spLocks noChangeArrowheads="1"/>
          </p:cNvSpPr>
          <p:nvPr/>
        </p:nvSpPr>
        <p:spPr bwMode="auto">
          <a:xfrm>
            <a:off x="4445000" y="4124325"/>
            <a:ext cx="80963" cy="7620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4632" name="Oval 58">
            <a:extLst>
              <a:ext uri="{FF2B5EF4-FFF2-40B4-BE49-F238E27FC236}">
                <a16:creationId xmlns:a16="http://schemas.microsoft.com/office/drawing/2014/main" id="{82036FD0-8B1F-4E64-B9B2-936435C2D7C2}"/>
              </a:ext>
            </a:extLst>
          </p:cNvPr>
          <p:cNvSpPr>
            <a:spLocks noChangeArrowheads="1"/>
          </p:cNvSpPr>
          <p:nvPr/>
        </p:nvSpPr>
        <p:spPr bwMode="auto">
          <a:xfrm>
            <a:off x="4687888" y="2927350"/>
            <a:ext cx="80962" cy="7620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4633" name="Oval 59">
            <a:extLst>
              <a:ext uri="{FF2B5EF4-FFF2-40B4-BE49-F238E27FC236}">
                <a16:creationId xmlns:a16="http://schemas.microsoft.com/office/drawing/2014/main" id="{868E572A-7A7D-40A6-926E-77B4D69EB402}"/>
              </a:ext>
            </a:extLst>
          </p:cNvPr>
          <p:cNvSpPr>
            <a:spLocks noChangeArrowheads="1"/>
          </p:cNvSpPr>
          <p:nvPr/>
        </p:nvSpPr>
        <p:spPr bwMode="auto">
          <a:xfrm>
            <a:off x="4930775" y="4124325"/>
            <a:ext cx="80963" cy="7620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4634" name="Oval 60">
            <a:extLst>
              <a:ext uri="{FF2B5EF4-FFF2-40B4-BE49-F238E27FC236}">
                <a16:creationId xmlns:a16="http://schemas.microsoft.com/office/drawing/2014/main" id="{ADC52368-E276-40DB-AC33-4B1FC627A278}"/>
              </a:ext>
            </a:extLst>
          </p:cNvPr>
          <p:cNvSpPr>
            <a:spLocks noChangeArrowheads="1"/>
          </p:cNvSpPr>
          <p:nvPr/>
        </p:nvSpPr>
        <p:spPr bwMode="auto">
          <a:xfrm>
            <a:off x="5175250" y="5330825"/>
            <a:ext cx="80963" cy="7620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4635" name="Oval 61">
            <a:extLst>
              <a:ext uri="{FF2B5EF4-FFF2-40B4-BE49-F238E27FC236}">
                <a16:creationId xmlns:a16="http://schemas.microsoft.com/office/drawing/2014/main" id="{9EA506BE-657E-41FE-9F29-F9EBB16CEA25}"/>
              </a:ext>
            </a:extLst>
          </p:cNvPr>
          <p:cNvSpPr>
            <a:spLocks noChangeArrowheads="1"/>
          </p:cNvSpPr>
          <p:nvPr/>
        </p:nvSpPr>
        <p:spPr bwMode="auto">
          <a:xfrm>
            <a:off x="5418138" y="5330825"/>
            <a:ext cx="80962" cy="7620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4636" name="Oval 62">
            <a:extLst>
              <a:ext uri="{FF2B5EF4-FFF2-40B4-BE49-F238E27FC236}">
                <a16:creationId xmlns:a16="http://schemas.microsoft.com/office/drawing/2014/main" id="{024190D4-3C96-4FA1-81E2-C9A7C5EA69D5}"/>
              </a:ext>
            </a:extLst>
          </p:cNvPr>
          <p:cNvSpPr>
            <a:spLocks noChangeArrowheads="1"/>
          </p:cNvSpPr>
          <p:nvPr/>
        </p:nvSpPr>
        <p:spPr bwMode="auto">
          <a:xfrm>
            <a:off x="5661025" y="5330825"/>
            <a:ext cx="80963" cy="7620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4637" name="Oval 63">
            <a:extLst>
              <a:ext uri="{FF2B5EF4-FFF2-40B4-BE49-F238E27FC236}">
                <a16:creationId xmlns:a16="http://schemas.microsoft.com/office/drawing/2014/main" id="{60C4C907-6FB9-41C2-B0E6-4DFC0F9C4571}"/>
              </a:ext>
            </a:extLst>
          </p:cNvPr>
          <p:cNvSpPr>
            <a:spLocks noChangeArrowheads="1"/>
          </p:cNvSpPr>
          <p:nvPr/>
        </p:nvSpPr>
        <p:spPr bwMode="auto">
          <a:xfrm>
            <a:off x="5903913" y="5330825"/>
            <a:ext cx="80962" cy="7620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4638" name="Oval 64">
            <a:extLst>
              <a:ext uri="{FF2B5EF4-FFF2-40B4-BE49-F238E27FC236}">
                <a16:creationId xmlns:a16="http://schemas.microsoft.com/office/drawing/2014/main" id="{D5573784-393B-44E2-A6D8-96E2B1A6F9D5}"/>
              </a:ext>
            </a:extLst>
          </p:cNvPr>
          <p:cNvSpPr>
            <a:spLocks noChangeArrowheads="1"/>
          </p:cNvSpPr>
          <p:nvPr/>
        </p:nvSpPr>
        <p:spPr bwMode="auto">
          <a:xfrm>
            <a:off x="6156325" y="5330825"/>
            <a:ext cx="80963" cy="7620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4639" name="Oval 65">
            <a:extLst>
              <a:ext uri="{FF2B5EF4-FFF2-40B4-BE49-F238E27FC236}">
                <a16:creationId xmlns:a16="http://schemas.microsoft.com/office/drawing/2014/main" id="{25028892-401B-40F9-AB8C-5A2C39184A95}"/>
              </a:ext>
            </a:extLst>
          </p:cNvPr>
          <p:cNvSpPr>
            <a:spLocks noChangeArrowheads="1"/>
          </p:cNvSpPr>
          <p:nvPr/>
        </p:nvSpPr>
        <p:spPr bwMode="auto">
          <a:xfrm>
            <a:off x="6399213" y="5330825"/>
            <a:ext cx="80962" cy="7620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4640" name="Oval 66">
            <a:extLst>
              <a:ext uri="{FF2B5EF4-FFF2-40B4-BE49-F238E27FC236}">
                <a16:creationId xmlns:a16="http://schemas.microsoft.com/office/drawing/2014/main" id="{BF55E09A-DCFB-424A-A1B5-E0C453103290}"/>
              </a:ext>
            </a:extLst>
          </p:cNvPr>
          <p:cNvSpPr>
            <a:spLocks noChangeArrowheads="1"/>
          </p:cNvSpPr>
          <p:nvPr/>
        </p:nvSpPr>
        <p:spPr bwMode="auto">
          <a:xfrm>
            <a:off x="6642100" y="5330825"/>
            <a:ext cx="80963" cy="7620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4641" name="Oval 67">
            <a:extLst>
              <a:ext uri="{FF2B5EF4-FFF2-40B4-BE49-F238E27FC236}">
                <a16:creationId xmlns:a16="http://schemas.microsoft.com/office/drawing/2014/main" id="{63804586-1A0C-43B8-9E92-E75A573015A9}"/>
              </a:ext>
            </a:extLst>
          </p:cNvPr>
          <p:cNvSpPr>
            <a:spLocks noChangeArrowheads="1"/>
          </p:cNvSpPr>
          <p:nvPr/>
        </p:nvSpPr>
        <p:spPr bwMode="auto">
          <a:xfrm>
            <a:off x="6884988" y="5330825"/>
            <a:ext cx="80962" cy="7620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4642" name="Oval 68">
            <a:extLst>
              <a:ext uri="{FF2B5EF4-FFF2-40B4-BE49-F238E27FC236}">
                <a16:creationId xmlns:a16="http://schemas.microsoft.com/office/drawing/2014/main" id="{B51ECE75-FF8A-44B8-BEBC-E397CF02F0B9}"/>
              </a:ext>
            </a:extLst>
          </p:cNvPr>
          <p:cNvSpPr>
            <a:spLocks noChangeArrowheads="1"/>
          </p:cNvSpPr>
          <p:nvPr/>
        </p:nvSpPr>
        <p:spPr bwMode="auto">
          <a:xfrm>
            <a:off x="7127875" y="5330825"/>
            <a:ext cx="80963" cy="7620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4643" name="Oval 69">
            <a:extLst>
              <a:ext uri="{FF2B5EF4-FFF2-40B4-BE49-F238E27FC236}">
                <a16:creationId xmlns:a16="http://schemas.microsoft.com/office/drawing/2014/main" id="{BB6E9BF0-779D-4F58-A633-B9166544274D}"/>
              </a:ext>
            </a:extLst>
          </p:cNvPr>
          <p:cNvSpPr>
            <a:spLocks noChangeArrowheads="1"/>
          </p:cNvSpPr>
          <p:nvPr/>
        </p:nvSpPr>
        <p:spPr bwMode="auto">
          <a:xfrm>
            <a:off x="7370763" y="5330825"/>
            <a:ext cx="80962" cy="7620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4644" name="Oval 70">
            <a:extLst>
              <a:ext uri="{FF2B5EF4-FFF2-40B4-BE49-F238E27FC236}">
                <a16:creationId xmlns:a16="http://schemas.microsoft.com/office/drawing/2014/main" id="{AF93A016-8AB3-4CFD-873E-A644795F8F17}"/>
              </a:ext>
            </a:extLst>
          </p:cNvPr>
          <p:cNvSpPr>
            <a:spLocks noChangeArrowheads="1"/>
          </p:cNvSpPr>
          <p:nvPr/>
        </p:nvSpPr>
        <p:spPr bwMode="auto">
          <a:xfrm>
            <a:off x="7613650" y="5330825"/>
            <a:ext cx="80963" cy="7620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4645" name="Oval 71">
            <a:extLst>
              <a:ext uri="{FF2B5EF4-FFF2-40B4-BE49-F238E27FC236}">
                <a16:creationId xmlns:a16="http://schemas.microsoft.com/office/drawing/2014/main" id="{14632E3A-9A41-49A0-B78B-CDEFFD198ACF}"/>
              </a:ext>
            </a:extLst>
          </p:cNvPr>
          <p:cNvSpPr>
            <a:spLocks noChangeArrowheads="1"/>
          </p:cNvSpPr>
          <p:nvPr/>
        </p:nvSpPr>
        <p:spPr bwMode="auto">
          <a:xfrm>
            <a:off x="7856538" y="5330825"/>
            <a:ext cx="80962" cy="7620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4646" name="Oval 72">
            <a:extLst>
              <a:ext uri="{FF2B5EF4-FFF2-40B4-BE49-F238E27FC236}">
                <a16:creationId xmlns:a16="http://schemas.microsoft.com/office/drawing/2014/main" id="{FAB3A3F0-5483-45A3-8293-C23C7ADC41A9}"/>
              </a:ext>
            </a:extLst>
          </p:cNvPr>
          <p:cNvSpPr>
            <a:spLocks noChangeArrowheads="1"/>
          </p:cNvSpPr>
          <p:nvPr/>
        </p:nvSpPr>
        <p:spPr bwMode="auto">
          <a:xfrm>
            <a:off x="4202113" y="5330825"/>
            <a:ext cx="80962" cy="76200"/>
          </a:xfrm>
          <a:prstGeom prst="ellipse">
            <a:avLst/>
          </a:pr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4647" name="Oval 73">
            <a:extLst>
              <a:ext uri="{FF2B5EF4-FFF2-40B4-BE49-F238E27FC236}">
                <a16:creationId xmlns:a16="http://schemas.microsoft.com/office/drawing/2014/main" id="{6EA3386D-C4AD-47A0-8EE1-23566D40403E}"/>
              </a:ext>
            </a:extLst>
          </p:cNvPr>
          <p:cNvSpPr>
            <a:spLocks noChangeArrowheads="1"/>
          </p:cNvSpPr>
          <p:nvPr/>
        </p:nvSpPr>
        <p:spPr bwMode="auto">
          <a:xfrm>
            <a:off x="4445000" y="4124325"/>
            <a:ext cx="80963" cy="76200"/>
          </a:xfrm>
          <a:prstGeom prst="ellipse">
            <a:avLst/>
          </a:pr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4648" name="Oval 74">
            <a:extLst>
              <a:ext uri="{FF2B5EF4-FFF2-40B4-BE49-F238E27FC236}">
                <a16:creationId xmlns:a16="http://schemas.microsoft.com/office/drawing/2014/main" id="{C5E17A93-5AE4-4D1E-B5E5-8017BB848389}"/>
              </a:ext>
            </a:extLst>
          </p:cNvPr>
          <p:cNvSpPr>
            <a:spLocks noChangeArrowheads="1"/>
          </p:cNvSpPr>
          <p:nvPr/>
        </p:nvSpPr>
        <p:spPr bwMode="auto">
          <a:xfrm>
            <a:off x="4687888" y="2927350"/>
            <a:ext cx="80962" cy="76200"/>
          </a:xfrm>
          <a:prstGeom prst="ellipse">
            <a:avLst/>
          </a:pr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4649" name="Oval 75">
            <a:extLst>
              <a:ext uri="{FF2B5EF4-FFF2-40B4-BE49-F238E27FC236}">
                <a16:creationId xmlns:a16="http://schemas.microsoft.com/office/drawing/2014/main" id="{C21A3E69-CF5F-41DB-AF35-70DD9A1618DD}"/>
              </a:ext>
            </a:extLst>
          </p:cNvPr>
          <p:cNvSpPr>
            <a:spLocks noChangeArrowheads="1"/>
          </p:cNvSpPr>
          <p:nvPr/>
        </p:nvSpPr>
        <p:spPr bwMode="auto">
          <a:xfrm>
            <a:off x="4930775" y="4124325"/>
            <a:ext cx="80963" cy="76200"/>
          </a:xfrm>
          <a:prstGeom prst="ellipse">
            <a:avLst/>
          </a:pr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4650" name="Oval 76">
            <a:extLst>
              <a:ext uri="{FF2B5EF4-FFF2-40B4-BE49-F238E27FC236}">
                <a16:creationId xmlns:a16="http://schemas.microsoft.com/office/drawing/2014/main" id="{2CA38F33-457F-4F34-B7DF-B9DFAD6CC5E5}"/>
              </a:ext>
            </a:extLst>
          </p:cNvPr>
          <p:cNvSpPr>
            <a:spLocks noChangeArrowheads="1"/>
          </p:cNvSpPr>
          <p:nvPr/>
        </p:nvSpPr>
        <p:spPr bwMode="auto">
          <a:xfrm>
            <a:off x="5175250" y="5330825"/>
            <a:ext cx="80963" cy="76200"/>
          </a:xfrm>
          <a:prstGeom prst="ellipse">
            <a:avLst/>
          </a:pr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4651" name="Oval 77">
            <a:extLst>
              <a:ext uri="{FF2B5EF4-FFF2-40B4-BE49-F238E27FC236}">
                <a16:creationId xmlns:a16="http://schemas.microsoft.com/office/drawing/2014/main" id="{55B74329-6534-45B6-8CD4-3EE747F3BDDB}"/>
              </a:ext>
            </a:extLst>
          </p:cNvPr>
          <p:cNvSpPr>
            <a:spLocks noChangeArrowheads="1"/>
          </p:cNvSpPr>
          <p:nvPr/>
        </p:nvSpPr>
        <p:spPr bwMode="auto">
          <a:xfrm>
            <a:off x="5418138" y="5330825"/>
            <a:ext cx="80962" cy="76200"/>
          </a:xfrm>
          <a:prstGeom prst="ellipse">
            <a:avLst/>
          </a:pr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4652" name="Oval 78">
            <a:extLst>
              <a:ext uri="{FF2B5EF4-FFF2-40B4-BE49-F238E27FC236}">
                <a16:creationId xmlns:a16="http://schemas.microsoft.com/office/drawing/2014/main" id="{24BC0879-8D02-4B63-8D8F-CF2B0CD9A6EF}"/>
              </a:ext>
            </a:extLst>
          </p:cNvPr>
          <p:cNvSpPr>
            <a:spLocks noChangeArrowheads="1"/>
          </p:cNvSpPr>
          <p:nvPr/>
        </p:nvSpPr>
        <p:spPr bwMode="auto">
          <a:xfrm>
            <a:off x="5661025" y="5330825"/>
            <a:ext cx="80963" cy="76200"/>
          </a:xfrm>
          <a:prstGeom prst="ellipse">
            <a:avLst/>
          </a:pr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4653" name="Oval 79">
            <a:extLst>
              <a:ext uri="{FF2B5EF4-FFF2-40B4-BE49-F238E27FC236}">
                <a16:creationId xmlns:a16="http://schemas.microsoft.com/office/drawing/2014/main" id="{0ED201FB-9051-450D-B132-E321DF6093E2}"/>
              </a:ext>
            </a:extLst>
          </p:cNvPr>
          <p:cNvSpPr>
            <a:spLocks noChangeArrowheads="1"/>
          </p:cNvSpPr>
          <p:nvPr/>
        </p:nvSpPr>
        <p:spPr bwMode="auto">
          <a:xfrm>
            <a:off x="5903913" y="5330825"/>
            <a:ext cx="80962" cy="76200"/>
          </a:xfrm>
          <a:prstGeom prst="ellipse">
            <a:avLst/>
          </a:pr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4654" name="Oval 80">
            <a:extLst>
              <a:ext uri="{FF2B5EF4-FFF2-40B4-BE49-F238E27FC236}">
                <a16:creationId xmlns:a16="http://schemas.microsoft.com/office/drawing/2014/main" id="{22750AC0-DDA5-45A8-8FA1-81FC0EB9BFAA}"/>
              </a:ext>
            </a:extLst>
          </p:cNvPr>
          <p:cNvSpPr>
            <a:spLocks noChangeArrowheads="1"/>
          </p:cNvSpPr>
          <p:nvPr/>
        </p:nvSpPr>
        <p:spPr bwMode="auto">
          <a:xfrm>
            <a:off x="6156325" y="5330825"/>
            <a:ext cx="80963" cy="76200"/>
          </a:xfrm>
          <a:prstGeom prst="ellipse">
            <a:avLst/>
          </a:pr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4655" name="Oval 81">
            <a:extLst>
              <a:ext uri="{FF2B5EF4-FFF2-40B4-BE49-F238E27FC236}">
                <a16:creationId xmlns:a16="http://schemas.microsoft.com/office/drawing/2014/main" id="{749CA8DE-711A-444B-BBBF-6E0142B95C73}"/>
              </a:ext>
            </a:extLst>
          </p:cNvPr>
          <p:cNvSpPr>
            <a:spLocks noChangeArrowheads="1"/>
          </p:cNvSpPr>
          <p:nvPr/>
        </p:nvSpPr>
        <p:spPr bwMode="auto">
          <a:xfrm>
            <a:off x="6399213" y="5330825"/>
            <a:ext cx="80962" cy="76200"/>
          </a:xfrm>
          <a:prstGeom prst="ellipse">
            <a:avLst/>
          </a:pr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4656" name="Oval 82">
            <a:extLst>
              <a:ext uri="{FF2B5EF4-FFF2-40B4-BE49-F238E27FC236}">
                <a16:creationId xmlns:a16="http://schemas.microsoft.com/office/drawing/2014/main" id="{1136D736-5F9B-4908-84DD-0097F302D776}"/>
              </a:ext>
            </a:extLst>
          </p:cNvPr>
          <p:cNvSpPr>
            <a:spLocks noChangeArrowheads="1"/>
          </p:cNvSpPr>
          <p:nvPr/>
        </p:nvSpPr>
        <p:spPr bwMode="auto">
          <a:xfrm>
            <a:off x="6642100" y="5330825"/>
            <a:ext cx="80963" cy="76200"/>
          </a:xfrm>
          <a:prstGeom prst="ellipse">
            <a:avLst/>
          </a:pr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4657" name="Oval 83">
            <a:extLst>
              <a:ext uri="{FF2B5EF4-FFF2-40B4-BE49-F238E27FC236}">
                <a16:creationId xmlns:a16="http://schemas.microsoft.com/office/drawing/2014/main" id="{4A6A50CF-A8D6-4125-B9AE-F0A312814896}"/>
              </a:ext>
            </a:extLst>
          </p:cNvPr>
          <p:cNvSpPr>
            <a:spLocks noChangeArrowheads="1"/>
          </p:cNvSpPr>
          <p:nvPr/>
        </p:nvSpPr>
        <p:spPr bwMode="auto">
          <a:xfrm>
            <a:off x="6884988" y="5330825"/>
            <a:ext cx="80962" cy="76200"/>
          </a:xfrm>
          <a:prstGeom prst="ellipse">
            <a:avLst/>
          </a:pr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4658" name="Oval 84">
            <a:extLst>
              <a:ext uri="{FF2B5EF4-FFF2-40B4-BE49-F238E27FC236}">
                <a16:creationId xmlns:a16="http://schemas.microsoft.com/office/drawing/2014/main" id="{738E01FF-A4D4-4862-AA37-16ABE4A4D2D4}"/>
              </a:ext>
            </a:extLst>
          </p:cNvPr>
          <p:cNvSpPr>
            <a:spLocks noChangeArrowheads="1"/>
          </p:cNvSpPr>
          <p:nvPr/>
        </p:nvSpPr>
        <p:spPr bwMode="auto">
          <a:xfrm>
            <a:off x="7127875" y="5330825"/>
            <a:ext cx="80963" cy="76200"/>
          </a:xfrm>
          <a:prstGeom prst="ellipse">
            <a:avLst/>
          </a:pr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4659" name="Oval 85">
            <a:extLst>
              <a:ext uri="{FF2B5EF4-FFF2-40B4-BE49-F238E27FC236}">
                <a16:creationId xmlns:a16="http://schemas.microsoft.com/office/drawing/2014/main" id="{57B1994F-8289-40D8-94BF-559917137F34}"/>
              </a:ext>
            </a:extLst>
          </p:cNvPr>
          <p:cNvSpPr>
            <a:spLocks noChangeArrowheads="1"/>
          </p:cNvSpPr>
          <p:nvPr/>
        </p:nvSpPr>
        <p:spPr bwMode="auto">
          <a:xfrm>
            <a:off x="7370763" y="5330825"/>
            <a:ext cx="80962" cy="76200"/>
          </a:xfrm>
          <a:prstGeom prst="ellipse">
            <a:avLst/>
          </a:pr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4660" name="Oval 86">
            <a:extLst>
              <a:ext uri="{FF2B5EF4-FFF2-40B4-BE49-F238E27FC236}">
                <a16:creationId xmlns:a16="http://schemas.microsoft.com/office/drawing/2014/main" id="{B077ED0B-3378-4B15-8643-C2346F3AB56F}"/>
              </a:ext>
            </a:extLst>
          </p:cNvPr>
          <p:cNvSpPr>
            <a:spLocks noChangeArrowheads="1"/>
          </p:cNvSpPr>
          <p:nvPr/>
        </p:nvSpPr>
        <p:spPr bwMode="auto">
          <a:xfrm>
            <a:off x="7613650" y="5330825"/>
            <a:ext cx="80963" cy="76200"/>
          </a:xfrm>
          <a:prstGeom prst="ellipse">
            <a:avLst/>
          </a:pr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4661" name="Oval 87">
            <a:extLst>
              <a:ext uri="{FF2B5EF4-FFF2-40B4-BE49-F238E27FC236}">
                <a16:creationId xmlns:a16="http://schemas.microsoft.com/office/drawing/2014/main" id="{F45FB694-579A-4464-9291-3B319AA63245}"/>
              </a:ext>
            </a:extLst>
          </p:cNvPr>
          <p:cNvSpPr>
            <a:spLocks noChangeArrowheads="1"/>
          </p:cNvSpPr>
          <p:nvPr/>
        </p:nvSpPr>
        <p:spPr bwMode="auto">
          <a:xfrm>
            <a:off x="7856538" y="5330825"/>
            <a:ext cx="80962" cy="76200"/>
          </a:xfrm>
          <a:prstGeom prst="ellipse">
            <a:avLst/>
          </a:pr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4662" name="Text Box 88">
            <a:extLst>
              <a:ext uri="{FF2B5EF4-FFF2-40B4-BE49-F238E27FC236}">
                <a16:creationId xmlns:a16="http://schemas.microsoft.com/office/drawing/2014/main" id="{AE7960B3-370C-422F-9733-B5C00DBB1F9B}"/>
              </a:ext>
            </a:extLst>
          </p:cNvPr>
          <p:cNvSpPr txBox="1">
            <a:spLocks noChangeArrowheads="1"/>
          </p:cNvSpPr>
          <p:nvPr/>
        </p:nvSpPr>
        <p:spPr bwMode="auto">
          <a:xfrm>
            <a:off x="2651125" y="115888"/>
            <a:ext cx="322103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a:latin typeface="Arial" panose="020B0604020202020204" pitchFamily="34" charset="0"/>
              </a:rPr>
              <a:t>Zero padding example</a:t>
            </a:r>
          </a:p>
        </p:txBody>
      </p:sp>
      <p:sp>
        <p:nvSpPr>
          <p:cNvPr id="87" name="TextBox 86">
            <a:extLst>
              <a:ext uri="{FF2B5EF4-FFF2-40B4-BE49-F238E27FC236}">
                <a16:creationId xmlns:a16="http://schemas.microsoft.com/office/drawing/2014/main" id="{BF8763D4-4F38-40E3-8552-85C76B3DE92F}"/>
              </a:ext>
            </a:extLst>
          </p:cNvPr>
          <p:cNvSpPr txBox="1"/>
          <p:nvPr/>
        </p:nvSpPr>
        <p:spPr>
          <a:xfrm>
            <a:off x="5960481" y="5793913"/>
            <a:ext cx="612668" cy="369332"/>
          </a:xfrm>
          <a:prstGeom prst="rect">
            <a:avLst/>
          </a:prstGeom>
          <a:noFill/>
        </p:spPr>
        <p:txBody>
          <a:bodyPr wrap="none" rtlCol="0">
            <a:spAutoFit/>
          </a:bodyPr>
          <a:lstStyle/>
          <a:p>
            <a:r>
              <a:rPr lang="en-US" sz="1800" dirty="0">
                <a:latin typeface="Symbol" panose="05050102010706020507" pitchFamily="18" charset="2"/>
              </a:rPr>
              <a:t>m</a:t>
            </a:r>
            <a:r>
              <a:rPr lang="en-US" sz="1800" dirty="0"/>
              <a:t>sec</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4">
            <a:extLst>
              <a:ext uri="{FF2B5EF4-FFF2-40B4-BE49-F238E27FC236}">
                <a16:creationId xmlns:a16="http://schemas.microsoft.com/office/drawing/2014/main" id="{A3D14918-93A0-4A46-96C0-960F97D92127}"/>
              </a:ext>
            </a:extLst>
          </p:cNvPr>
          <p:cNvSpPr>
            <a:spLocks noChangeArrowheads="1"/>
          </p:cNvSpPr>
          <p:nvPr/>
        </p:nvSpPr>
        <p:spPr bwMode="auto">
          <a:xfrm>
            <a:off x="152400" y="228600"/>
            <a:ext cx="4572000" cy="4494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endParaRPr lang="en-US" altLang="en-US" sz="1800">
              <a:latin typeface="Arial" panose="020B0604020202020204" pitchFamily="34" charset="0"/>
            </a:endParaRPr>
          </a:p>
          <a:p>
            <a:pPr eaLnBrk="1" hangingPunct="1">
              <a:spcBef>
                <a:spcPct val="50000"/>
              </a:spcBef>
            </a:pPr>
            <a:r>
              <a:rPr lang="en-US" altLang="en-US" sz="1800">
                <a:latin typeface="Arial" panose="020B0604020202020204" pitchFamily="34" charset="0"/>
              </a:rPr>
              <a:t>&gt;&gt; f =s_space(0, 1/dt, 16);</a:t>
            </a:r>
          </a:p>
          <a:p>
            <a:pPr eaLnBrk="1" hangingPunct="1">
              <a:spcBef>
                <a:spcPct val="50000"/>
              </a:spcBef>
            </a:pPr>
            <a:r>
              <a:rPr lang="en-US" altLang="en-US" sz="1800">
                <a:latin typeface="Arial" panose="020B0604020202020204" pitchFamily="34" charset="0"/>
              </a:rPr>
              <a:t>&gt;&gt; vf = FourierT(v, dt);</a:t>
            </a:r>
          </a:p>
          <a:p>
            <a:pPr eaLnBrk="1" hangingPunct="1">
              <a:spcBef>
                <a:spcPct val="50000"/>
              </a:spcBef>
            </a:pPr>
            <a:r>
              <a:rPr lang="en-US" altLang="en-US" sz="1800">
                <a:latin typeface="Arial" panose="020B0604020202020204" pitchFamily="34" charset="0"/>
              </a:rPr>
              <a:t>&gt;&gt; h = plot(f, abs(vf), 'ko');</a:t>
            </a:r>
          </a:p>
          <a:p>
            <a:pPr eaLnBrk="1" hangingPunct="1">
              <a:spcBef>
                <a:spcPct val="50000"/>
              </a:spcBef>
            </a:pPr>
            <a:r>
              <a:rPr lang="en-US" altLang="en-US" sz="1800">
                <a:latin typeface="Arial" panose="020B0604020202020204" pitchFamily="34" charset="0"/>
              </a:rPr>
              <a:t>&gt;&gt;axis([ 0 4 0 0.3])</a:t>
            </a:r>
          </a:p>
          <a:p>
            <a:pPr eaLnBrk="1" hangingPunct="1">
              <a:spcBef>
                <a:spcPct val="50000"/>
              </a:spcBef>
            </a:pPr>
            <a:endParaRPr lang="en-US" altLang="en-US" sz="1800">
              <a:latin typeface="Arial" panose="020B0604020202020204" pitchFamily="34" charset="0"/>
            </a:endParaRPr>
          </a:p>
          <a:p>
            <a:pPr eaLnBrk="1" hangingPunct="1">
              <a:spcBef>
                <a:spcPct val="50000"/>
              </a:spcBef>
            </a:pPr>
            <a:endParaRPr lang="en-US" altLang="en-US" sz="1800">
              <a:latin typeface="Arial" panose="020B0604020202020204" pitchFamily="34" charset="0"/>
            </a:endParaRPr>
          </a:p>
          <a:p>
            <a:pPr eaLnBrk="1" hangingPunct="1">
              <a:spcBef>
                <a:spcPct val="50000"/>
              </a:spcBef>
            </a:pPr>
            <a:r>
              <a:rPr lang="en-US" altLang="en-US" sz="1800">
                <a:latin typeface="Arial" panose="020B0604020202020204" pitchFamily="34" charset="0"/>
              </a:rPr>
              <a:t>&gt;&gt; set(h,  'MarkerFaceColor', 'k')</a:t>
            </a:r>
          </a:p>
          <a:p>
            <a:pPr eaLnBrk="1" hangingPunct="1">
              <a:spcBef>
                <a:spcPct val="50000"/>
              </a:spcBef>
            </a:pPr>
            <a:r>
              <a:rPr lang="en-US" altLang="en-US" sz="1800">
                <a:latin typeface="Arial" panose="020B0604020202020204" pitchFamily="34" charset="0"/>
              </a:rPr>
              <a:t>&gt;&gt; df = f(2) - f(1)</a:t>
            </a:r>
          </a:p>
          <a:p>
            <a:pPr eaLnBrk="1" hangingPunct="1">
              <a:spcBef>
                <a:spcPct val="50000"/>
              </a:spcBef>
            </a:pPr>
            <a:endParaRPr lang="en-US" altLang="en-US" sz="1800">
              <a:latin typeface="Arial" panose="020B0604020202020204" pitchFamily="34" charset="0"/>
            </a:endParaRPr>
          </a:p>
          <a:p>
            <a:pPr eaLnBrk="1" hangingPunct="1">
              <a:spcBef>
                <a:spcPct val="50000"/>
              </a:spcBef>
            </a:pPr>
            <a:r>
              <a:rPr lang="en-US" altLang="en-US" sz="1800">
                <a:latin typeface="Arial" panose="020B0604020202020204" pitchFamily="34" charset="0"/>
              </a:rPr>
              <a:t>df =  0.2500</a:t>
            </a:r>
          </a:p>
        </p:txBody>
      </p:sp>
      <p:sp>
        <p:nvSpPr>
          <p:cNvPr id="25603" name="Rectangle 5">
            <a:extLst>
              <a:ext uri="{FF2B5EF4-FFF2-40B4-BE49-F238E27FC236}">
                <a16:creationId xmlns:a16="http://schemas.microsoft.com/office/drawing/2014/main" id="{0011D339-1C4B-4E4C-8013-3D77294C77C8}"/>
              </a:ext>
            </a:extLst>
          </p:cNvPr>
          <p:cNvSpPr>
            <a:spLocks noChangeArrowheads="1"/>
          </p:cNvSpPr>
          <p:nvPr/>
        </p:nvSpPr>
        <p:spPr bwMode="auto">
          <a:xfrm>
            <a:off x="4162425" y="1501775"/>
            <a:ext cx="3906838" cy="2886075"/>
          </a:xfrm>
          <a:prstGeom prst="rect">
            <a:avLst/>
          </a:prstGeom>
          <a:noFill/>
          <a:ln w="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5604" name="Line 6">
            <a:extLst>
              <a:ext uri="{FF2B5EF4-FFF2-40B4-BE49-F238E27FC236}">
                <a16:creationId xmlns:a16="http://schemas.microsoft.com/office/drawing/2014/main" id="{FF469DE0-F10C-4500-A0EA-847A9DAF1286}"/>
              </a:ext>
            </a:extLst>
          </p:cNvPr>
          <p:cNvSpPr>
            <a:spLocks noChangeShapeType="1"/>
          </p:cNvSpPr>
          <p:nvPr/>
        </p:nvSpPr>
        <p:spPr bwMode="auto">
          <a:xfrm>
            <a:off x="4162425" y="1501775"/>
            <a:ext cx="390683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605" name="Freeform 7">
            <a:extLst>
              <a:ext uri="{FF2B5EF4-FFF2-40B4-BE49-F238E27FC236}">
                <a16:creationId xmlns:a16="http://schemas.microsoft.com/office/drawing/2014/main" id="{67F63944-CC2E-42EE-9B1C-CB5E44A03C33}"/>
              </a:ext>
            </a:extLst>
          </p:cNvPr>
          <p:cNvSpPr>
            <a:spLocks/>
          </p:cNvSpPr>
          <p:nvPr/>
        </p:nvSpPr>
        <p:spPr bwMode="auto">
          <a:xfrm>
            <a:off x="4162425" y="1501775"/>
            <a:ext cx="3906838" cy="2886075"/>
          </a:xfrm>
          <a:custGeom>
            <a:avLst/>
            <a:gdLst>
              <a:gd name="T0" fmla="*/ 0 w 434"/>
              <a:gd name="T1" fmla="*/ 342 h 342"/>
              <a:gd name="T2" fmla="*/ 434 w 434"/>
              <a:gd name="T3" fmla="*/ 342 h 342"/>
              <a:gd name="T4" fmla="*/ 434 w 434"/>
              <a:gd name="T5" fmla="*/ 0 h 342"/>
              <a:gd name="T6" fmla="*/ 0 60000 65536"/>
              <a:gd name="T7" fmla="*/ 0 60000 65536"/>
              <a:gd name="T8" fmla="*/ 0 60000 65536"/>
              <a:gd name="T9" fmla="*/ 0 w 434"/>
              <a:gd name="T10" fmla="*/ 0 h 342"/>
              <a:gd name="T11" fmla="*/ 434 w 434"/>
              <a:gd name="T12" fmla="*/ 342 h 342"/>
            </a:gdLst>
            <a:ahLst/>
            <a:cxnLst>
              <a:cxn ang="T6">
                <a:pos x="T0" y="T1"/>
              </a:cxn>
              <a:cxn ang="T7">
                <a:pos x="T2" y="T3"/>
              </a:cxn>
              <a:cxn ang="T8">
                <a:pos x="T4" y="T5"/>
              </a:cxn>
            </a:cxnLst>
            <a:rect l="T9" t="T10" r="T11" b="T12"/>
            <a:pathLst>
              <a:path w="434" h="342">
                <a:moveTo>
                  <a:pt x="0" y="342"/>
                </a:moveTo>
                <a:lnTo>
                  <a:pt x="434" y="342"/>
                </a:lnTo>
                <a:lnTo>
                  <a:pt x="434" y="0"/>
                </a:lnTo>
              </a:path>
            </a:pathLst>
          </a:cu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5606" name="Line 8">
            <a:extLst>
              <a:ext uri="{FF2B5EF4-FFF2-40B4-BE49-F238E27FC236}">
                <a16:creationId xmlns:a16="http://schemas.microsoft.com/office/drawing/2014/main" id="{8F7AB335-51FA-4FB3-A4CE-1CD922096AEE}"/>
              </a:ext>
            </a:extLst>
          </p:cNvPr>
          <p:cNvSpPr>
            <a:spLocks noChangeShapeType="1"/>
          </p:cNvSpPr>
          <p:nvPr/>
        </p:nvSpPr>
        <p:spPr bwMode="auto">
          <a:xfrm flipV="1">
            <a:off x="4162425" y="1501775"/>
            <a:ext cx="1588" cy="28860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607" name="Line 9">
            <a:extLst>
              <a:ext uri="{FF2B5EF4-FFF2-40B4-BE49-F238E27FC236}">
                <a16:creationId xmlns:a16="http://schemas.microsoft.com/office/drawing/2014/main" id="{B1DED616-1FDA-408A-97BB-7B6AACB6852F}"/>
              </a:ext>
            </a:extLst>
          </p:cNvPr>
          <p:cNvSpPr>
            <a:spLocks noChangeShapeType="1"/>
          </p:cNvSpPr>
          <p:nvPr/>
        </p:nvSpPr>
        <p:spPr bwMode="auto">
          <a:xfrm>
            <a:off x="4162425" y="4387850"/>
            <a:ext cx="390683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608" name="Line 10">
            <a:extLst>
              <a:ext uri="{FF2B5EF4-FFF2-40B4-BE49-F238E27FC236}">
                <a16:creationId xmlns:a16="http://schemas.microsoft.com/office/drawing/2014/main" id="{F3E6991A-3925-45C5-94F5-FE3BD4E733A7}"/>
              </a:ext>
            </a:extLst>
          </p:cNvPr>
          <p:cNvSpPr>
            <a:spLocks noChangeShapeType="1"/>
          </p:cNvSpPr>
          <p:nvPr/>
        </p:nvSpPr>
        <p:spPr bwMode="auto">
          <a:xfrm flipV="1">
            <a:off x="4162425" y="1501775"/>
            <a:ext cx="1588" cy="28860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609" name="Line 11">
            <a:extLst>
              <a:ext uri="{FF2B5EF4-FFF2-40B4-BE49-F238E27FC236}">
                <a16:creationId xmlns:a16="http://schemas.microsoft.com/office/drawing/2014/main" id="{5D781CD5-AF67-4D62-886E-7627EB4870A7}"/>
              </a:ext>
            </a:extLst>
          </p:cNvPr>
          <p:cNvSpPr>
            <a:spLocks noChangeShapeType="1"/>
          </p:cNvSpPr>
          <p:nvPr/>
        </p:nvSpPr>
        <p:spPr bwMode="auto">
          <a:xfrm flipV="1">
            <a:off x="4162425" y="4344988"/>
            <a:ext cx="1588" cy="428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610" name="Line 12">
            <a:extLst>
              <a:ext uri="{FF2B5EF4-FFF2-40B4-BE49-F238E27FC236}">
                <a16:creationId xmlns:a16="http://schemas.microsoft.com/office/drawing/2014/main" id="{82E955DA-691B-40A4-8FCE-0E1B634038C7}"/>
              </a:ext>
            </a:extLst>
          </p:cNvPr>
          <p:cNvSpPr>
            <a:spLocks noChangeShapeType="1"/>
          </p:cNvSpPr>
          <p:nvPr/>
        </p:nvSpPr>
        <p:spPr bwMode="auto">
          <a:xfrm>
            <a:off x="4162425" y="1501775"/>
            <a:ext cx="1588" cy="333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611" name="Rectangle 13">
            <a:extLst>
              <a:ext uri="{FF2B5EF4-FFF2-40B4-BE49-F238E27FC236}">
                <a16:creationId xmlns:a16="http://schemas.microsoft.com/office/drawing/2014/main" id="{78F4A7AA-8866-4581-AE8F-A3114D920565}"/>
              </a:ext>
            </a:extLst>
          </p:cNvPr>
          <p:cNvSpPr>
            <a:spLocks noChangeArrowheads="1"/>
          </p:cNvSpPr>
          <p:nvPr/>
        </p:nvSpPr>
        <p:spPr bwMode="auto">
          <a:xfrm>
            <a:off x="4135438" y="4411663"/>
            <a:ext cx="127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0</a:t>
            </a:r>
            <a:endParaRPr lang="en-US" altLang="en-US" sz="1800">
              <a:latin typeface="Arial" panose="020B0604020202020204" pitchFamily="34" charset="0"/>
            </a:endParaRPr>
          </a:p>
        </p:txBody>
      </p:sp>
      <p:sp>
        <p:nvSpPr>
          <p:cNvPr id="25612" name="Line 14">
            <a:extLst>
              <a:ext uri="{FF2B5EF4-FFF2-40B4-BE49-F238E27FC236}">
                <a16:creationId xmlns:a16="http://schemas.microsoft.com/office/drawing/2014/main" id="{3808C4E9-4EFF-4406-B781-F1E8E147F587}"/>
              </a:ext>
            </a:extLst>
          </p:cNvPr>
          <p:cNvSpPr>
            <a:spLocks noChangeShapeType="1"/>
          </p:cNvSpPr>
          <p:nvPr/>
        </p:nvSpPr>
        <p:spPr bwMode="auto">
          <a:xfrm flipV="1">
            <a:off x="4648200" y="4344988"/>
            <a:ext cx="1588" cy="428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613" name="Line 15">
            <a:extLst>
              <a:ext uri="{FF2B5EF4-FFF2-40B4-BE49-F238E27FC236}">
                <a16:creationId xmlns:a16="http://schemas.microsoft.com/office/drawing/2014/main" id="{6A520514-9D14-42E8-8B36-4C4E35DB1FBB}"/>
              </a:ext>
            </a:extLst>
          </p:cNvPr>
          <p:cNvSpPr>
            <a:spLocks noChangeShapeType="1"/>
          </p:cNvSpPr>
          <p:nvPr/>
        </p:nvSpPr>
        <p:spPr bwMode="auto">
          <a:xfrm>
            <a:off x="4648200" y="1501775"/>
            <a:ext cx="1588" cy="333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614" name="Rectangle 16">
            <a:extLst>
              <a:ext uri="{FF2B5EF4-FFF2-40B4-BE49-F238E27FC236}">
                <a16:creationId xmlns:a16="http://schemas.microsoft.com/office/drawing/2014/main" id="{1D7363E1-C93A-4756-BCB4-07F62F5E4C23}"/>
              </a:ext>
            </a:extLst>
          </p:cNvPr>
          <p:cNvSpPr>
            <a:spLocks noChangeArrowheads="1"/>
          </p:cNvSpPr>
          <p:nvPr/>
        </p:nvSpPr>
        <p:spPr bwMode="auto">
          <a:xfrm>
            <a:off x="4567238" y="4411663"/>
            <a:ext cx="3175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0.5</a:t>
            </a:r>
            <a:endParaRPr lang="en-US" altLang="en-US" sz="1800">
              <a:latin typeface="Arial" panose="020B0604020202020204" pitchFamily="34" charset="0"/>
            </a:endParaRPr>
          </a:p>
        </p:txBody>
      </p:sp>
      <p:sp>
        <p:nvSpPr>
          <p:cNvPr id="25615" name="Line 17">
            <a:extLst>
              <a:ext uri="{FF2B5EF4-FFF2-40B4-BE49-F238E27FC236}">
                <a16:creationId xmlns:a16="http://schemas.microsoft.com/office/drawing/2014/main" id="{7C032EEB-D995-4A10-87DD-F464CC6B7C96}"/>
              </a:ext>
            </a:extLst>
          </p:cNvPr>
          <p:cNvSpPr>
            <a:spLocks noChangeShapeType="1"/>
          </p:cNvSpPr>
          <p:nvPr/>
        </p:nvSpPr>
        <p:spPr bwMode="auto">
          <a:xfrm flipV="1">
            <a:off x="5133975" y="4344988"/>
            <a:ext cx="1588" cy="428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616" name="Line 18">
            <a:extLst>
              <a:ext uri="{FF2B5EF4-FFF2-40B4-BE49-F238E27FC236}">
                <a16:creationId xmlns:a16="http://schemas.microsoft.com/office/drawing/2014/main" id="{28DC51AF-50E5-4CE6-B61F-1771E5358179}"/>
              </a:ext>
            </a:extLst>
          </p:cNvPr>
          <p:cNvSpPr>
            <a:spLocks noChangeShapeType="1"/>
          </p:cNvSpPr>
          <p:nvPr/>
        </p:nvSpPr>
        <p:spPr bwMode="auto">
          <a:xfrm>
            <a:off x="5133975" y="1501775"/>
            <a:ext cx="1588" cy="333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617" name="Rectangle 19">
            <a:extLst>
              <a:ext uri="{FF2B5EF4-FFF2-40B4-BE49-F238E27FC236}">
                <a16:creationId xmlns:a16="http://schemas.microsoft.com/office/drawing/2014/main" id="{D183F979-8478-439F-834A-81B45747FEB1}"/>
              </a:ext>
            </a:extLst>
          </p:cNvPr>
          <p:cNvSpPr>
            <a:spLocks noChangeArrowheads="1"/>
          </p:cNvSpPr>
          <p:nvPr/>
        </p:nvSpPr>
        <p:spPr bwMode="auto">
          <a:xfrm>
            <a:off x="5106988" y="4411663"/>
            <a:ext cx="127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1</a:t>
            </a:r>
            <a:endParaRPr lang="en-US" altLang="en-US" sz="1800">
              <a:latin typeface="Arial" panose="020B0604020202020204" pitchFamily="34" charset="0"/>
            </a:endParaRPr>
          </a:p>
        </p:txBody>
      </p:sp>
      <p:sp>
        <p:nvSpPr>
          <p:cNvPr id="25618" name="Line 20">
            <a:extLst>
              <a:ext uri="{FF2B5EF4-FFF2-40B4-BE49-F238E27FC236}">
                <a16:creationId xmlns:a16="http://schemas.microsoft.com/office/drawing/2014/main" id="{86862EF6-F281-4B86-90C7-139F5738646B}"/>
              </a:ext>
            </a:extLst>
          </p:cNvPr>
          <p:cNvSpPr>
            <a:spLocks noChangeShapeType="1"/>
          </p:cNvSpPr>
          <p:nvPr/>
        </p:nvSpPr>
        <p:spPr bwMode="auto">
          <a:xfrm flipV="1">
            <a:off x="5619750" y="4344988"/>
            <a:ext cx="1588" cy="428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619" name="Line 21">
            <a:extLst>
              <a:ext uri="{FF2B5EF4-FFF2-40B4-BE49-F238E27FC236}">
                <a16:creationId xmlns:a16="http://schemas.microsoft.com/office/drawing/2014/main" id="{D7BBC605-9C32-4D3F-814A-8CB0C71DB77F}"/>
              </a:ext>
            </a:extLst>
          </p:cNvPr>
          <p:cNvSpPr>
            <a:spLocks noChangeShapeType="1"/>
          </p:cNvSpPr>
          <p:nvPr/>
        </p:nvSpPr>
        <p:spPr bwMode="auto">
          <a:xfrm>
            <a:off x="5619750" y="1501775"/>
            <a:ext cx="1588" cy="333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620" name="Rectangle 22">
            <a:extLst>
              <a:ext uri="{FF2B5EF4-FFF2-40B4-BE49-F238E27FC236}">
                <a16:creationId xmlns:a16="http://schemas.microsoft.com/office/drawing/2014/main" id="{BA64B71C-B581-4EFF-82AF-3EDF69B93AF6}"/>
              </a:ext>
            </a:extLst>
          </p:cNvPr>
          <p:cNvSpPr>
            <a:spLocks noChangeArrowheads="1"/>
          </p:cNvSpPr>
          <p:nvPr/>
        </p:nvSpPr>
        <p:spPr bwMode="auto">
          <a:xfrm>
            <a:off x="5538788" y="4411663"/>
            <a:ext cx="3175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1.5</a:t>
            </a:r>
            <a:endParaRPr lang="en-US" altLang="en-US" sz="1800">
              <a:latin typeface="Arial" panose="020B0604020202020204" pitchFamily="34" charset="0"/>
            </a:endParaRPr>
          </a:p>
        </p:txBody>
      </p:sp>
      <p:sp>
        <p:nvSpPr>
          <p:cNvPr id="25621" name="Line 23">
            <a:extLst>
              <a:ext uri="{FF2B5EF4-FFF2-40B4-BE49-F238E27FC236}">
                <a16:creationId xmlns:a16="http://schemas.microsoft.com/office/drawing/2014/main" id="{D16A62AC-4353-4964-9430-D09DDFB05FAD}"/>
              </a:ext>
            </a:extLst>
          </p:cNvPr>
          <p:cNvSpPr>
            <a:spLocks noChangeShapeType="1"/>
          </p:cNvSpPr>
          <p:nvPr/>
        </p:nvSpPr>
        <p:spPr bwMode="auto">
          <a:xfrm flipV="1">
            <a:off x="6115050" y="4344988"/>
            <a:ext cx="1588" cy="428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622" name="Line 24">
            <a:extLst>
              <a:ext uri="{FF2B5EF4-FFF2-40B4-BE49-F238E27FC236}">
                <a16:creationId xmlns:a16="http://schemas.microsoft.com/office/drawing/2014/main" id="{B682C720-056C-4FC9-872A-AEE9FE6FCD96}"/>
              </a:ext>
            </a:extLst>
          </p:cNvPr>
          <p:cNvSpPr>
            <a:spLocks noChangeShapeType="1"/>
          </p:cNvSpPr>
          <p:nvPr/>
        </p:nvSpPr>
        <p:spPr bwMode="auto">
          <a:xfrm>
            <a:off x="6115050" y="1501775"/>
            <a:ext cx="1588" cy="333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623" name="Rectangle 25">
            <a:extLst>
              <a:ext uri="{FF2B5EF4-FFF2-40B4-BE49-F238E27FC236}">
                <a16:creationId xmlns:a16="http://schemas.microsoft.com/office/drawing/2014/main" id="{E0160A23-F6C0-4F94-8444-52F6F9AA81E3}"/>
              </a:ext>
            </a:extLst>
          </p:cNvPr>
          <p:cNvSpPr>
            <a:spLocks noChangeArrowheads="1"/>
          </p:cNvSpPr>
          <p:nvPr/>
        </p:nvSpPr>
        <p:spPr bwMode="auto">
          <a:xfrm>
            <a:off x="6088063" y="4411663"/>
            <a:ext cx="127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2</a:t>
            </a:r>
            <a:endParaRPr lang="en-US" altLang="en-US" sz="1800">
              <a:latin typeface="Arial" panose="020B0604020202020204" pitchFamily="34" charset="0"/>
            </a:endParaRPr>
          </a:p>
        </p:txBody>
      </p:sp>
      <p:sp>
        <p:nvSpPr>
          <p:cNvPr id="25624" name="Line 26">
            <a:extLst>
              <a:ext uri="{FF2B5EF4-FFF2-40B4-BE49-F238E27FC236}">
                <a16:creationId xmlns:a16="http://schemas.microsoft.com/office/drawing/2014/main" id="{E3DE1A0E-10C7-435B-95E7-825295A01D8A}"/>
              </a:ext>
            </a:extLst>
          </p:cNvPr>
          <p:cNvSpPr>
            <a:spLocks noChangeShapeType="1"/>
          </p:cNvSpPr>
          <p:nvPr/>
        </p:nvSpPr>
        <p:spPr bwMode="auto">
          <a:xfrm flipV="1">
            <a:off x="6600825" y="4344988"/>
            <a:ext cx="1588" cy="428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625" name="Line 27">
            <a:extLst>
              <a:ext uri="{FF2B5EF4-FFF2-40B4-BE49-F238E27FC236}">
                <a16:creationId xmlns:a16="http://schemas.microsoft.com/office/drawing/2014/main" id="{0F6ECD16-3ACF-45C4-9615-30F665848429}"/>
              </a:ext>
            </a:extLst>
          </p:cNvPr>
          <p:cNvSpPr>
            <a:spLocks noChangeShapeType="1"/>
          </p:cNvSpPr>
          <p:nvPr/>
        </p:nvSpPr>
        <p:spPr bwMode="auto">
          <a:xfrm>
            <a:off x="6600825" y="1501775"/>
            <a:ext cx="1588" cy="333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626" name="Rectangle 28">
            <a:extLst>
              <a:ext uri="{FF2B5EF4-FFF2-40B4-BE49-F238E27FC236}">
                <a16:creationId xmlns:a16="http://schemas.microsoft.com/office/drawing/2014/main" id="{84066EF0-80B4-4518-B2DE-161ACDAF21EA}"/>
              </a:ext>
            </a:extLst>
          </p:cNvPr>
          <p:cNvSpPr>
            <a:spLocks noChangeArrowheads="1"/>
          </p:cNvSpPr>
          <p:nvPr/>
        </p:nvSpPr>
        <p:spPr bwMode="auto">
          <a:xfrm>
            <a:off x="6519863" y="4411663"/>
            <a:ext cx="3175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2.5</a:t>
            </a:r>
            <a:endParaRPr lang="en-US" altLang="en-US" sz="1800">
              <a:latin typeface="Arial" panose="020B0604020202020204" pitchFamily="34" charset="0"/>
            </a:endParaRPr>
          </a:p>
        </p:txBody>
      </p:sp>
      <p:sp>
        <p:nvSpPr>
          <p:cNvPr id="25627" name="Line 29">
            <a:extLst>
              <a:ext uri="{FF2B5EF4-FFF2-40B4-BE49-F238E27FC236}">
                <a16:creationId xmlns:a16="http://schemas.microsoft.com/office/drawing/2014/main" id="{6A5D8E00-8E84-4770-9875-ECE0BD8A4695}"/>
              </a:ext>
            </a:extLst>
          </p:cNvPr>
          <p:cNvSpPr>
            <a:spLocks noChangeShapeType="1"/>
          </p:cNvSpPr>
          <p:nvPr/>
        </p:nvSpPr>
        <p:spPr bwMode="auto">
          <a:xfrm flipV="1">
            <a:off x="7088188" y="4344988"/>
            <a:ext cx="1587" cy="428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628" name="Line 30">
            <a:extLst>
              <a:ext uri="{FF2B5EF4-FFF2-40B4-BE49-F238E27FC236}">
                <a16:creationId xmlns:a16="http://schemas.microsoft.com/office/drawing/2014/main" id="{EAC80107-9A57-4E7F-B5EB-0A3814055E48}"/>
              </a:ext>
            </a:extLst>
          </p:cNvPr>
          <p:cNvSpPr>
            <a:spLocks noChangeShapeType="1"/>
          </p:cNvSpPr>
          <p:nvPr/>
        </p:nvSpPr>
        <p:spPr bwMode="auto">
          <a:xfrm>
            <a:off x="7088188" y="1501775"/>
            <a:ext cx="1587" cy="333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629" name="Rectangle 31">
            <a:extLst>
              <a:ext uri="{FF2B5EF4-FFF2-40B4-BE49-F238E27FC236}">
                <a16:creationId xmlns:a16="http://schemas.microsoft.com/office/drawing/2014/main" id="{F9CABB9C-270E-4713-BA76-8457DB3D2386}"/>
              </a:ext>
            </a:extLst>
          </p:cNvPr>
          <p:cNvSpPr>
            <a:spLocks noChangeArrowheads="1"/>
          </p:cNvSpPr>
          <p:nvPr/>
        </p:nvSpPr>
        <p:spPr bwMode="auto">
          <a:xfrm>
            <a:off x="7061200" y="4411663"/>
            <a:ext cx="127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3</a:t>
            </a:r>
            <a:endParaRPr lang="en-US" altLang="en-US" sz="1800">
              <a:latin typeface="Arial" panose="020B0604020202020204" pitchFamily="34" charset="0"/>
            </a:endParaRPr>
          </a:p>
        </p:txBody>
      </p:sp>
      <p:sp>
        <p:nvSpPr>
          <p:cNvPr id="25630" name="Line 32">
            <a:extLst>
              <a:ext uri="{FF2B5EF4-FFF2-40B4-BE49-F238E27FC236}">
                <a16:creationId xmlns:a16="http://schemas.microsoft.com/office/drawing/2014/main" id="{4F199D6E-C207-4556-A132-3D7D2ACDDD21}"/>
              </a:ext>
            </a:extLst>
          </p:cNvPr>
          <p:cNvSpPr>
            <a:spLocks noChangeShapeType="1"/>
          </p:cNvSpPr>
          <p:nvPr/>
        </p:nvSpPr>
        <p:spPr bwMode="auto">
          <a:xfrm flipV="1">
            <a:off x="7573963" y="4344988"/>
            <a:ext cx="1587" cy="428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631" name="Line 33">
            <a:extLst>
              <a:ext uri="{FF2B5EF4-FFF2-40B4-BE49-F238E27FC236}">
                <a16:creationId xmlns:a16="http://schemas.microsoft.com/office/drawing/2014/main" id="{95A3DB8A-8AD8-40C6-BE8F-577D37C197B3}"/>
              </a:ext>
            </a:extLst>
          </p:cNvPr>
          <p:cNvSpPr>
            <a:spLocks noChangeShapeType="1"/>
          </p:cNvSpPr>
          <p:nvPr/>
        </p:nvSpPr>
        <p:spPr bwMode="auto">
          <a:xfrm>
            <a:off x="7573963" y="1501775"/>
            <a:ext cx="1587" cy="333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632" name="Rectangle 34">
            <a:extLst>
              <a:ext uri="{FF2B5EF4-FFF2-40B4-BE49-F238E27FC236}">
                <a16:creationId xmlns:a16="http://schemas.microsoft.com/office/drawing/2014/main" id="{F2249F9F-1D22-4C38-864D-8383844DA25C}"/>
              </a:ext>
            </a:extLst>
          </p:cNvPr>
          <p:cNvSpPr>
            <a:spLocks noChangeArrowheads="1"/>
          </p:cNvSpPr>
          <p:nvPr/>
        </p:nvSpPr>
        <p:spPr bwMode="auto">
          <a:xfrm>
            <a:off x="7493000" y="4411663"/>
            <a:ext cx="3175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3.5</a:t>
            </a:r>
            <a:endParaRPr lang="en-US" altLang="en-US" sz="1800">
              <a:latin typeface="Arial" panose="020B0604020202020204" pitchFamily="34" charset="0"/>
            </a:endParaRPr>
          </a:p>
        </p:txBody>
      </p:sp>
      <p:sp>
        <p:nvSpPr>
          <p:cNvPr id="25633" name="Line 35">
            <a:extLst>
              <a:ext uri="{FF2B5EF4-FFF2-40B4-BE49-F238E27FC236}">
                <a16:creationId xmlns:a16="http://schemas.microsoft.com/office/drawing/2014/main" id="{713A1779-ABBF-4AD6-9E32-EC40A32CC05A}"/>
              </a:ext>
            </a:extLst>
          </p:cNvPr>
          <p:cNvSpPr>
            <a:spLocks noChangeShapeType="1"/>
          </p:cNvSpPr>
          <p:nvPr/>
        </p:nvSpPr>
        <p:spPr bwMode="auto">
          <a:xfrm flipV="1">
            <a:off x="8069263" y="4344988"/>
            <a:ext cx="1587" cy="428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634" name="Line 36">
            <a:extLst>
              <a:ext uri="{FF2B5EF4-FFF2-40B4-BE49-F238E27FC236}">
                <a16:creationId xmlns:a16="http://schemas.microsoft.com/office/drawing/2014/main" id="{B7043A9C-2BAC-4996-889C-D1E6643F7ABB}"/>
              </a:ext>
            </a:extLst>
          </p:cNvPr>
          <p:cNvSpPr>
            <a:spLocks noChangeShapeType="1"/>
          </p:cNvSpPr>
          <p:nvPr/>
        </p:nvSpPr>
        <p:spPr bwMode="auto">
          <a:xfrm>
            <a:off x="8069263" y="1501775"/>
            <a:ext cx="1587" cy="333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635" name="Rectangle 37">
            <a:extLst>
              <a:ext uri="{FF2B5EF4-FFF2-40B4-BE49-F238E27FC236}">
                <a16:creationId xmlns:a16="http://schemas.microsoft.com/office/drawing/2014/main" id="{E09929D8-4594-46F5-B98F-C4064BE33883}"/>
              </a:ext>
            </a:extLst>
          </p:cNvPr>
          <p:cNvSpPr>
            <a:spLocks noChangeArrowheads="1"/>
          </p:cNvSpPr>
          <p:nvPr/>
        </p:nvSpPr>
        <p:spPr bwMode="auto">
          <a:xfrm>
            <a:off x="8042275" y="4411663"/>
            <a:ext cx="127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4</a:t>
            </a:r>
            <a:endParaRPr lang="en-US" altLang="en-US" sz="1800">
              <a:latin typeface="Arial" panose="020B0604020202020204" pitchFamily="34" charset="0"/>
            </a:endParaRPr>
          </a:p>
        </p:txBody>
      </p:sp>
      <p:sp>
        <p:nvSpPr>
          <p:cNvPr id="25636" name="Line 38">
            <a:extLst>
              <a:ext uri="{FF2B5EF4-FFF2-40B4-BE49-F238E27FC236}">
                <a16:creationId xmlns:a16="http://schemas.microsoft.com/office/drawing/2014/main" id="{5850025D-F12A-4FE4-A018-34C4C20BD667}"/>
              </a:ext>
            </a:extLst>
          </p:cNvPr>
          <p:cNvSpPr>
            <a:spLocks noChangeShapeType="1"/>
          </p:cNvSpPr>
          <p:nvPr/>
        </p:nvSpPr>
        <p:spPr bwMode="auto">
          <a:xfrm>
            <a:off x="4162425" y="4387850"/>
            <a:ext cx="3651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637" name="Line 39">
            <a:extLst>
              <a:ext uri="{FF2B5EF4-FFF2-40B4-BE49-F238E27FC236}">
                <a16:creationId xmlns:a16="http://schemas.microsoft.com/office/drawing/2014/main" id="{9A31C359-711B-4C97-A944-37C02E515C30}"/>
              </a:ext>
            </a:extLst>
          </p:cNvPr>
          <p:cNvSpPr>
            <a:spLocks noChangeShapeType="1"/>
          </p:cNvSpPr>
          <p:nvPr/>
        </p:nvSpPr>
        <p:spPr bwMode="auto">
          <a:xfrm flipH="1">
            <a:off x="8023225" y="4387850"/>
            <a:ext cx="4603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638" name="Rectangle 40">
            <a:extLst>
              <a:ext uri="{FF2B5EF4-FFF2-40B4-BE49-F238E27FC236}">
                <a16:creationId xmlns:a16="http://schemas.microsoft.com/office/drawing/2014/main" id="{34CB3495-D883-470F-8971-47F0F2307D6A}"/>
              </a:ext>
            </a:extLst>
          </p:cNvPr>
          <p:cNvSpPr>
            <a:spLocks noChangeArrowheads="1"/>
          </p:cNvSpPr>
          <p:nvPr/>
        </p:nvSpPr>
        <p:spPr bwMode="auto">
          <a:xfrm>
            <a:off x="3832225" y="4259263"/>
            <a:ext cx="127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0</a:t>
            </a:r>
            <a:endParaRPr lang="en-US" altLang="en-US" sz="1800">
              <a:latin typeface="Arial" panose="020B0604020202020204" pitchFamily="34" charset="0"/>
            </a:endParaRPr>
          </a:p>
        </p:txBody>
      </p:sp>
      <p:sp>
        <p:nvSpPr>
          <p:cNvPr id="25639" name="Line 41">
            <a:extLst>
              <a:ext uri="{FF2B5EF4-FFF2-40B4-BE49-F238E27FC236}">
                <a16:creationId xmlns:a16="http://schemas.microsoft.com/office/drawing/2014/main" id="{B8066E70-B2E3-44CD-916A-BEAF381CA3DA}"/>
              </a:ext>
            </a:extLst>
          </p:cNvPr>
          <p:cNvSpPr>
            <a:spLocks noChangeShapeType="1"/>
          </p:cNvSpPr>
          <p:nvPr/>
        </p:nvSpPr>
        <p:spPr bwMode="auto">
          <a:xfrm>
            <a:off x="4162425" y="3906838"/>
            <a:ext cx="36513"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640" name="Line 42">
            <a:extLst>
              <a:ext uri="{FF2B5EF4-FFF2-40B4-BE49-F238E27FC236}">
                <a16:creationId xmlns:a16="http://schemas.microsoft.com/office/drawing/2014/main" id="{33D2C37B-8D59-4F52-A454-A769D5C3BC69}"/>
              </a:ext>
            </a:extLst>
          </p:cNvPr>
          <p:cNvSpPr>
            <a:spLocks noChangeShapeType="1"/>
          </p:cNvSpPr>
          <p:nvPr/>
        </p:nvSpPr>
        <p:spPr bwMode="auto">
          <a:xfrm flipH="1">
            <a:off x="8023225" y="3906838"/>
            <a:ext cx="46038"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641" name="Rectangle 43">
            <a:extLst>
              <a:ext uri="{FF2B5EF4-FFF2-40B4-BE49-F238E27FC236}">
                <a16:creationId xmlns:a16="http://schemas.microsoft.com/office/drawing/2014/main" id="{DFCA099B-94F2-4C3B-9A8D-44C526BD7946}"/>
              </a:ext>
            </a:extLst>
          </p:cNvPr>
          <p:cNvSpPr>
            <a:spLocks noChangeArrowheads="1"/>
          </p:cNvSpPr>
          <p:nvPr/>
        </p:nvSpPr>
        <p:spPr bwMode="auto">
          <a:xfrm>
            <a:off x="3668713" y="3778250"/>
            <a:ext cx="4445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0.05</a:t>
            </a:r>
            <a:endParaRPr lang="en-US" altLang="en-US" sz="1800">
              <a:latin typeface="Arial" panose="020B0604020202020204" pitchFamily="34" charset="0"/>
            </a:endParaRPr>
          </a:p>
        </p:txBody>
      </p:sp>
      <p:sp>
        <p:nvSpPr>
          <p:cNvPr id="25642" name="Line 44">
            <a:extLst>
              <a:ext uri="{FF2B5EF4-FFF2-40B4-BE49-F238E27FC236}">
                <a16:creationId xmlns:a16="http://schemas.microsoft.com/office/drawing/2014/main" id="{51A29733-2C70-4A22-A8BB-4FC19454C2BF}"/>
              </a:ext>
            </a:extLst>
          </p:cNvPr>
          <p:cNvSpPr>
            <a:spLocks noChangeShapeType="1"/>
          </p:cNvSpPr>
          <p:nvPr/>
        </p:nvSpPr>
        <p:spPr bwMode="auto">
          <a:xfrm>
            <a:off x="4162425" y="3425825"/>
            <a:ext cx="3651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643" name="Line 45">
            <a:extLst>
              <a:ext uri="{FF2B5EF4-FFF2-40B4-BE49-F238E27FC236}">
                <a16:creationId xmlns:a16="http://schemas.microsoft.com/office/drawing/2014/main" id="{2FE8C392-0388-4D63-98C2-AE4F4A924A4C}"/>
              </a:ext>
            </a:extLst>
          </p:cNvPr>
          <p:cNvSpPr>
            <a:spLocks noChangeShapeType="1"/>
          </p:cNvSpPr>
          <p:nvPr/>
        </p:nvSpPr>
        <p:spPr bwMode="auto">
          <a:xfrm flipH="1">
            <a:off x="8023225" y="3425825"/>
            <a:ext cx="4603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644" name="Rectangle 46">
            <a:extLst>
              <a:ext uri="{FF2B5EF4-FFF2-40B4-BE49-F238E27FC236}">
                <a16:creationId xmlns:a16="http://schemas.microsoft.com/office/drawing/2014/main" id="{AE7531F3-806A-438F-B64E-2EDE44B98070}"/>
              </a:ext>
            </a:extLst>
          </p:cNvPr>
          <p:cNvSpPr>
            <a:spLocks noChangeArrowheads="1"/>
          </p:cNvSpPr>
          <p:nvPr/>
        </p:nvSpPr>
        <p:spPr bwMode="auto">
          <a:xfrm>
            <a:off x="3732213" y="3297238"/>
            <a:ext cx="3175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0.1</a:t>
            </a:r>
            <a:endParaRPr lang="en-US" altLang="en-US" sz="1800">
              <a:latin typeface="Arial" panose="020B0604020202020204" pitchFamily="34" charset="0"/>
            </a:endParaRPr>
          </a:p>
        </p:txBody>
      </p:sp>
      <p:sp>
        <p:nvSpPr>
          <p:cNvPr id="25645" name="Line 47">
            <a:extLst>
              <a:ext uri="{FF2B5EF4-FFF2-40B4-BE49-F238E27FC236}">
                <a16:creationId xmlns:a16="http://schemas.microsoft.com/office/drawing/2014/main" id="{1569AD29-81E6-4C61-B775-B1030C984FB6}"/>
              </a:ext>
            </a:extLst>
          </p:cNvPr>
          <p:cNvSpPr>
            <a:spLocks noChangeShapeType="1"/>
          </p:cNvSpPr>
          <p:nvPr/>
        </p:nvSpPr>
        <p:spPr bwMode="auto">
          <a:xfrm>
            <a:off x="4162425" y="2935288"/>
            <a:ext cx="36513"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646" name="Line 48">
            <a:extLst>
              <a:ext uri="{FF2B5EF4-FFF2-40B4-BE49-F238E27FC236}">
                <a16:creationId xmlns:a16="http://schemas.microsoft.com/office/drawing/2014/main" id="{6AD21741-4F46-4285-B2A4-680EF8481C51}"/>
              </a:ext>
            </a:extLst>
          </p:cNvPr>
          <p:cNvSpPr>
            <a:spLocks noChangeShapeType="1"/>
          </p:cNvSpPr>
          <p:nvPr/>
        </p:nvSpPr>
        <p:spPr bwMode="auto">
          <a:xfrm flipH="1">
            <a:off x="8023225" y="2935288"/>
            <a:ext cx="46038"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647" name="Rectangle 49">
            <a:extLst>
              <a:ext uri="{FF2B5EF4-FFF2-40B4-BE49-F238E27FC236}">
                <a16:creationId xmlns:a16="http://schemas.microsoft.com/office/drawing/2014/main" id="{FAAF6D81-F410-41F8-9D1B-2C4DB77820D4}"/>
              </a:ext>
            </a:extLst>
          </p:cNvPr>
          <p:cNvSpPr>
            <a:spLocks noChangeArrowheads="1"/>
          </p:cNvSpPr>
          <p:nvPr/>
        </p:nvSpPr>
        <p:spPr bwMode="auto">
          <a:xfrm>
            <a:off x="3668713" y="2808288"/>
            <a:ext cx="4445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0.15</a:t>
            </a:r>
            <a:endParaRPr lang="en-US" altLang="en-US" sz="1800">
              <a:latin typeface="Arial" panose="020B0604020202020204" pitchFamily="34" charset="0"/>
            </a:endParaRPr>
          </a:p>
        </p:txBody>
      </p:sp>
      <p:sp>
        <p:nvSpPr>
          <p:cNvPr id="25648" name="Line 50">
            <a:extLst>
              <a:ext uri="{FF2B5EF4-FFF2-40B4-BE49-F238E27FC236}">
                <a16:creationId xmlns:a16="http://schemas.microsoft.com/office/drawing/2014/main" id="{408526D6-3D65-40CF-A544-7D508EAA4E0E}"/>
              </a:ext>
            </a:extLst>
          </p:cNvPr>
          <p:cNvSpPr>
            <a:spLocks noChangeShapeType="1"/>
          </p:cNvSpPr>
          <p:nvPr/>
        </p:nvSpPr>
        <p:spPr bwMode="auto">
          <a:xfrm>
            <a:off x="4162425" y="2455863"/>
            <a:ext cx="36513"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649" name="Line 51">
            <a:extLst>
              <a:ext uri="{FF2B5EF4-FFF2-40B4-BE49-F238E27FC236}">
                <a16:creationId xmlns:a16="http://schemas.microsoft.com/office/drawing/2014/main" id="{26FB4C39-E4DB-47B8-A892-48AB358D7399}"/>
              </a:ext>
            </a:extLst>
          </p:cNvPr>
          <p:cNvSpPr>
            <a:spLocks noChangeShapeType="1"/>
          </p:cNvSpPr>
          <p:nvPr/>
        </p:nvSpPr>
        <p:spPr bwMode="auto">
          <a:xfrm flipH="1">
            <a:off x="8023225" y="2455863"/>
            <a:ext cx="46038"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650" name="Rectangle 52">
            <a:extLst>
              <a:ext uri="{FF2B5EF4-FFF2-40B4-BE49-F238E27FC236}">
                <a16:creationId xmlns:a16="http://schemas.microsoft.com/office/drawing/2014/main" id="{85645506-10E9-422B-87F8-7E16830DC8E9}"/>
              </a:ext>
            </a:extLst>
          </p:cNvPr>
          <p:cNvSpPr>
            <a:spLocks noChangeArrowheads="1"/>
          </p:cNvSpPr>
          <p:nvPr/>
        </p:nvSpPr>
        <p:spPr bwMode="auto">
          <a:xfrm>
            <a:off x="3732213" y="2327275"/>
            <a:ext cx="3175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0.2</a:t>
            </a:r>
            <a:endParaRPr lang="en-US" altLang="en-US" sz="1800">
              <a:latin typeface="Arial" panose="020B0604020202020204" pitchFamily="34" charset="0"/>
            </a:endParaRPr>
          </a:p>
        </p:txBody>
      </p:sp>
      <p:sp>
        <p:nvSpPr>
          <p:cNvPr id="25651" name="Line 53">
            <a:extLst>
              <a:ext uri="{FF2B5EF4-FFF2-40B4-BE49-F238E27FC236}">
                <a16:creationId xmlns:a16="http://schemas.microsoft.com/office/drawing/2014/main" id="{98733A69-D209-479A-BF10-63F4C7DFDE45}"/>
              </a:ext>
            </a:extLst>
          </p:cNvPr>
          <p:cNvSpPr>
            <a:spLocks noChangeShapeType="1"/>
          </p:cNvSpPr>
          <p:nvPr/>
        </p:nvSpPr>
        <p:spPr bwMode="auto">
          <a:xfrm>
            <a:off x="4162425" y="1974850"/>
            <a:ext cx="3651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652" name="Line 54">
            <a:extLst>
              <a:ext uri="{FF2B5EF4-FFF2-40B4-BE49-F238E27FC236}">
                <a16:creationId xmlns:a16="http://schemas.microsoft.com/office/drawing/2014/main" id="{7E946D6D-2FB8-4F98-B371-3887042AA82A}"/>
              </a:ext>
            </a:extLst>
          </p:cNvPr>
          <p:cNvSpPr>
            <a:spLocks noChangeShapeType="1"/>
          </p:cNvSpPr>
          <p:nvPr/>
        </p:nvSpPr>
        <p:spPr bwMode="auto">
          <a:xfrm flipH="1">
            <a:off x="8023225" y="1974850"/>
            <a:ext cx="4603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653" name="Rectangle 55">
            <a:extLst>
              <a:ext uri="{FF2B5EF4-FFF2-40B4-BE49-F238E27FC236}">
                <a16:creationId xmlns:a16="http://schemas.microsoft.com/office/drawing/2014/main" id="{B6E320B2-3642-4C69-8AE0-4AD785E42122}"/>
              </a:ext>
            </a:extLst>
          </p:cNvPr>
          <p:cNvSpPr>
            <a:spLocks noChangeArrowheads="1"/>
          </p:cNvSpPr>
          <p:nvPr/>
        </p:nvSpPr>
        <p:spPr bwMode="auto">
          <a:xfrm>
            <a:off x="3668713" y="1846263"/>
            <a:ext cx="4445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0.25</a:t>
            </a:r>
            <a:endParaRPr lang="en-US" altLang="en-US" sz="1800">
              <a:latin typeface="Arial" panose="020B0604020202020204" pitchFamily="34" charset="0"/>
            </a:endParaRPr>
          </a:p>
        </p:txBody>
      </p:sp>
      <p:sp>
        <p:nvSpPr>
          <p:cNvPr id="25654" name="Freeform 56">
            <a:extLst>
              <a:ext uri="{FF2B5EF4-FFF2-40B4-BE49-F238E27FC236}">
                <a16:creationId xmlns:a16="http://schemas.microsoft.com/office/drawing/2014/main" id="{8C46AF9A-BDAD-4796-98D0-010070DE44E2}"/>
              </a:ext>
            </a:extLst>
          </p:cNvPr>
          <p:cNvSpPr>
            <a:spLocks/>
          </p:cNvSpPr>
          <p:nvPr/>
        </p:nvSpPr>
        <p:spPr bwMode="auto">
          <a:xfrm>
            <a:off x="4162425" y="1501775"/>
            <a:ext cx="3906838" cy="2886075"/>
          </a:xfrm>
          <a:custGeom>
            <a:avLst/>
            <a:gdLst>
              <a:gd name="T0" fmla="*/ 0 w 434"/>
              <a:gd name="T1" fmla="*/ 342 h 342"/>
              <a:gd name="T2" fmla="*/ 434 w 434"/>
              <a:gd name="T3" fmla="*/ 342 h 342"/>
              <a:gd name="T4" fmla="*/ 434 w 434"/>
              <a:gd name="T5" fmla="*/ 0 h 342"/>
              <a:gd name="T6" fmla="*/ 0 60000 65536"/>
              <a:gd name="T7" fmla="*/ 0 60000 65536"/>
              <a:gd name="T8" fmla="*/ 0 60000 65536"/>
              <a:gd name="T9" fmla="*/ 0 w 434"/>
              <a:gd name="T10" fmla="*/ 0 h 342"/>
              <a:gd name="T11" fmla="*/ 434 w 434"/>
              <a:gd name="T12" fmla="*/ 342 h 342"/>
            </a:gdLst>
            <a:ahLst/>
            <a:cxnLst>
              <a:cxn ang="T6">
                <a:pos x="T0" y="T1"/>
              </a:cxn>
              <a:cxn ang="T7">
                <a:pos x="T2" y="T3"/>
              </a:cxn>
              <a:cxn ang="T8">
                <a:pos x="T4" y="T5"/>
              </a:cxn>
            </a:cxnLst>
            <a:rect l="T9" t="T10" r="T11" b="T12"/>
            <a:pathLst>
              <a:path w="434" h="342">
                <a:moveTo>
                  <a:pt x="0" y="342"/>
                </a:moveTo>
                <a:lnTo>
                  <a:pt x="434" y="342"/>
                </a:lnTo>
                <a:lnTo>
                  <a:pt x="434" y="0"/>
                </a:lnTo>
              </a:path>
            </a:pathLst>
          </a:cu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5655" name="Oval 57">
            <a:extLst>
              <a:ext uri="{FF2B5EF4-FFF2-40B4-BE49-F238E27FC236}">
                <a16:creationId xmlns:a16="http://schemas.microsoft.com/office/drawing/2014/main" id="{AA9D3E92-1E31-4476-8DDB-E3081DB6CEFC}"/>
              </a:ext>
            </a:extLst>
          </p:cNvPr>
          <p:cNvSpPr>
            <a:spLocks noChangeArrowheads="1"/>
          </p:cNvSpPr>
          <p:nvPr/>
        </p:nvSpPr>
        <p:spPr bwMode="auto">
          <a:xfrm>
            <a:off x="4125913" y="1949450"/>
            <a:ext cx="80962" cy="7620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5656" name="Oval 58">
            <a:extLst>
              <a:ext uri="{FF2B5EF4-FFF2-40B4-BE49-F238E27FC236}">
                <a16:creationId xmlns:a16="http://schemas.microsoft.com/office/drawing/2014/main" id="{1AD4AE13-8B9D-40FE-8C86-3845DD22C711}"/>
              </a:ext>
            </a:extLst>
          </p:cNvPr>
          <p:cNvSpPr>
            <a:spLocks noChangeArrowheads="1"/>
          </p:cNvSpPr>
          <p:nvPr/>
        </p:nvSpPr>
        <p:spPr bwMode="auto">
          <a:xfrm>
            <a:off x="4368800" y="2033588"/>
            <a:ext cx="80963" cy="7620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5657" name="Oval 59">
            <a:extLst>
              <a:ext uri="{FF2B5EF4-FFF2-40B4-BE49-F238E27FC236}">
                <a16:creationId xmlns:a16="http://schemas.microsoft.com/office/drawing/2014/main" id="{22BF96E7-6646-49DC-8FB7-FB97B391E603}"/>
              </a:ext>
            </a:extLst>
          </p:cNvPr>
          <p:cNvSpPr>
            <a:spLocks noChangeArrowheads="1"/>
          </p:cNvSpPr>
          <p:nvPr/>
        </p:nvSpPr>
        <p:spPr bwMode="auto">
          <a:xfrm>
            <a:off x="4611688" y="2295525"/>
            <a:ext cx="80962" cy="74613"/>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5658" name="Oval 60">
            <a:extLst>
              <a:ext uri="{FF2B5EF4-FFF2-40B4-BE49-F238E27FC236}">
                <a16:creationId xmlns:a16="http://schemas.microsoft.com/office/drawing/2014/main" id="{25F3349F-8B68-4DA7-9BEA-3A00A0EF36FB}"/>
              </a:ext>
            </a:extLst>
          </p:cNvPr>
          <p:cNvSpPr>
            <a:spLocks noChangeArrowheads="1"/>
          </p:cNvSpPr>
          <p:nvPr/>
        </p:nvSpPr>
        <p:spPr bwMode="auto">
          <a:xfrm>
            <a:off x="4854575" y="2682875"/>
            <a:ext cx="80963" cy="7620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5659" name="Oval 61">
            <a:extLst>
              <a:ext uri="{FF2B5EF4-FFF2-40B4-BE49-F238E27FC236}">
                <a16:creationId xmlns:a16="http://schemas.microsoft.com/office/drawing/2014/main" id="{AEBE2AA6-D635-4B60-B1CB-CD042B0A0DE3}"/>
              </a:ext>
            </a:extLst>
          </p:cNvPr>
          <p:cNvSpPr>
            <a:spLocks noChangeArrowheads="1"/>
          </p:cNvSpPr>
          <p:nvPr/>
        </p:nvSpPr>
        <p:spPr bwMode="auto">
          <a:xfrm>
            <a:off x="5099050" y="3146425"/>
            <a:ext cx="80963" cy="7620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5660" name="Oval 62">
            <a:extLst>
              <a:ext uri="{FF2B5EF4-FFF2-40B4-BE49-F238E27FC236}">
                <a16:creationId xmlns:a16="http://schemas.microsoft.com/office/drawing/2014/main" id="{A0143147-1E9A-478B-AB81-C9FA28374887}"/>
              </a:ext>
            </a:extLst>
          </p:cNvPr>
          <p:cNvSpPr>
            <a:spLocks noChangeArrowheads="1"/>
          </p:cNvSpPr>
          <p:nvPr/>
        </p:nvSpPr>
        <p:spPr bwMode="auto">
          <a:xfrm>
            <a:off x="5341938" y="3611563"/>
            <a:ext cx="80962" cy="74612"/>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5661" name="Oval 63">
            <a:extLst>
              <a:ext uri="{FF2B5EF4-FFF2-40B4-BE49-F238E27FC236}">
                <a16:creationId xmlns:a16="http://schemas.microsoft.com/office/drawing/2014/main" id="{8248F836-ECB2-4A2C-8CFF-F547A96A355E}"/>
              </a:ext>
            </a:extLst>
          </p:cNvPr>
          <p:cNvSpPr>
            <a:spLocks noChangeArrowheads="1"/>
          </p:cNvSpPr>
          <p:nvPr/>
        </p:nvSpPr>
        <p:spPr bwMode="auto">
          <a:xfrm>
            <a:off x="5584825" y="3998913"/>
            <a:ext cx="80963" cy="7620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5662" name="Oval 64">
            <a:extLst>
              <a:ext uri="{FF2B5EF4-FFF2-40B4-BE49-F238E27FC236}">
                <a16:creationId xmlns:a16="http://schemas.microsoft.com/office/drawing/2014/main" id="{3C8F3A41-AF73-41B1-96B3-FFE72B7A5A41}"/>
              </a:ext>
            </a:extLst>
          </p:cNvPr>
          <p:cNvSpPr>
            <a:spLocks noChangeArrowheads="1"/>
          </p:cNvSpPr>
          <p:nvPr/>
        </p:nvSpPr>
        <p:spPr bwMode="auto">
          <a:xfrm>
            <a:off x="5827713" y="4260850"/>
            <a:ext cx="80962" cy="7620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5663" name="Oval 65">
            <a:extLst>
              <a:ext uri="{FF2B5EF4-FFF2-40B4-BE49-F238E27FC236}">
                <a16:creationId xmlns:a16="http://schemas.microsoft.com/office/drawing/2014/main" id="{D1F9B341-9140-4B47-A2DD-B3B359B40F41}"/>
              </a:ext>
            </a:extLst>
          </p:cNvPr>
          <p:cNvSpPr>
            <a:spLocks noChangeArrowheads="1"/>
          </p:cNvSpPr>
          <p:nvPr/>
        </p:nvSpPr>
        <p:spPr bwMode="auto">
          <a:xfrm>
            <a:off x="6080125" y="4352925"/>
            <a:ext cx="80963" cy="7620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5664" name="Oval 66">
            <a:extLst>
              <a:ext uri="{FF2B5EF4-FFF2-40B4-BE49-F238E27FC236}">
                <a16:creationId xmlns:a16="http://schemas.microsoft.com/office/drawing/2014/main" id="{DC6585F9-C264-4D97-8308-2C1FF27C6601}"/>
              </a:ext>
            </a:extLst>
          </p:cNvPr>
          <p:cNvSpPr>
            <a:spLocks noChangeArrowheads="1"/>
          </p:cNvSpPr>
          <p:nvPr/>
        </p:nvSpPr>
        <p:spPr bwMode="auto">
          <a:xfrm>
            <a:off x="6323013" y="4260850"/>
            <a:ext cx="80962" cy="7620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5665" name="Oval 67">
            <a:extLst>
              <a:ext uri="{FF2B5EF4-FFF2-40B4-BE49-F238E27FC236}">
                <a16:creationId xmlns:a16="http://schemas.microsoft.com/office/drawing/2014/main" id="{84992169-F588-4857-95B1-E3476E5A75E2}"/>
              </a:ext>
            </a:extLst>
          </p:cNvPr>
          <p:cNvSpPr>
            <a:spLocks noChangeArrowheads="1"/>
          </p:cNvSpPr>
          <p:nvPr/>
        </p:nvSpPr>
        <p:spPr bwMode="auto">
          <a:xfrm>
            <a:off x="6565900" y="3998913"/>
            <a:ext cx="80963" cy="7620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5666" name="Oval 68">
            <a:extLst>
              <a:ext uri="{FF2B5EF4-FFF2-40B4-BE49-F238E27FC236}">
                <a16:creationId xmlns:a16="http://schemas.microsoft.com/office/drawing/2014/main" id="{1CBF45FB-34DE-4FE2-822A-AD8C44A8817A}"/>
              </a:ext>
            </a:extLst>
          </p:cNvPr>
          <p:cNvSpPr>
            <a:spLocks noChangeArrowheads="1"/>
          </p:cNvSpPr>
          <p:nvPr/>
        </p:nvSpPr>
        <p:spPr bwMode="auto">
          <a:xfrm>
            <a:off x="6808788" y="3611563"/>
            <a:ext cx="80962" cy="74612"/>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5667" name="Oval 69">
            <a:extLst>
              <a:ext uri="{FF2B5EF4-FFF2-40B4-BE49-F238E27FC236}">
                <a16:creationId xmlns:a16="http://schemas.microsoft.com/office/drawing/2014/main" id="{8E5875D8-B431-4D76-BEAB-584B123B2916}"/>
              </a:ext>
            </a:extLst>
          </p:cNvPr>
          <p:cNvSpPr>
            <a:spLocks noChangeArrowheads="1"/>
          </p:cNvSpPr>
          <p:nvPr/>
        </p:nvSpPr>
        <p:spPr bwMode="auto">
          <a:xfrm>
            <a:off x="7051675" y="3146425"/>
            <a:ext cx="80963" cy="7620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5668" name="Oval 70">
            <a:extLst>
              <a:ext uri="{FF2B5EF4-FFF2-40B4-BE49-F238E27FC236}">
                <a16:creationId xmlns:a16="http://schemas.microsoft.com/office/drawing/2014/main" id="{795EFA22-6805-4C9A-A273-AD8CCC9E3085}"/>
              </a:ext>
            </a:extLst>
          </p:cNvPr>
          <p:cNvSpPr>
            <a:spLocks noChangeArrowheads="1"/>
          </p:cNvSpPr>
          <p:nvPr/>
        </p:nvSpPr>
        <p:spPr bwMode="auto">
          <a:xfrm>
            <a:off x="7294563" y="2682875"/>
            <a:ext cx="80962" cy="7620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5669" name="Oval 71">
            <a:extLst>
              <a:ext uri="{FF2B5EF4-FFF2-40B4-BE49-F238E27FC236}">
                <a16:creationId xmlns:a16="http://schemas.microsoft.com/office/drawing/2014/main" id="{D1185EC6-FB47-4738-950E-12A3AEF86441}"/>
              </a:ext>
            </a:extLst>
          </p:cNvPr>
          <p:cNvSpPr>
            <a:spLocks noChangeArrowheads="1"/>
          </p:cNvSpPr>
          <p:nvPr/>
        </p:nvSpPr>
        <p:spPr bwMode="auto">
          <a:xfrm>
            <a:off x="7537450" y="2295525"/>
            <a:ext cx="80963" cy="74613"/>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5670" name="Oval 72">
            <a:extLst>
              <a:ext uri="{FF2B5EF4-FFF2-40B4-BE49-F238E27FC236}">
                <a16:creationId xmlns:a16="http://schemas.microsoft.com/office/drawing/2014/main" id="{81B50788-3E92-4E0E-A429-6674FF4B4A35}"/>
              </a:ext>
            </a:extLst>
          </p:cNvPr>
          <p:cNvSpPr>
            <a:spLocks noChangeArrowheads="1"/>
          </p:cNvSpPr>
          <p:nvPr/>
        </p:nvSpPr>
        <p:spPr bwMode="auto">
          <a:xfrm>
            <a:off x="7780338" y="2033588"/>
            <a:ext cx="80962" cy="7620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5671" name="Oval 73">
            <a:extLst>
              <a:ext uri="{FF2B5EF4-FFF2-40B4-BE49-F238E27FC236}">
                <a16:creationId xmlns:a16="http://schemas.microsoft.com/office/drawing/2014/main" id="{45BEF278-E904-49C1-855B-FC332C0F06F8}"/>
              </a:ext>
            </a:extLst>
          </p:cNvPr>
          <p:cNvSpPr>
            <a:spLocks noChangeArrowheads="1"/>
          </p:cNvSpPr>
          <p:nvPr/>
        </p:nvSpPr>
        <p:spPr bwMode="auto">
          <a:xfrm>
            <a:off x="4125913" y="1949450"/>
            <a:ext cx="80962" cy="76200"/>
          </a:xfrm>
          <a:prstGeom prst="ellipse">
            <a:avLst/>
          </a:pr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5672" name="Oval 74">
            <a:extLst>
              <a:ext uri="{FF2B5EF4-FFF2-40B4-BE49-F238E27FC236}">
                <a16:creationId xmlns:a16="http://schemas.microsoft.com/office/drawing/2014/main" id="{34DCE364-F807-40B3-993D-3653D55F4057}"/>
              </a:ext>
            </a:extLst>
          </p:cNvPr>
          <p:cNvSpPr>
            <a:spLocks noChangeArrowheads="1"/>
          </p:cNvSpPr>
          <p:nvPr/>
        </p:nvSpPr>
        <p:spPr bwMode="auto">
          <a:xfrm>
            <a:off x="4368800" y="2033588"/>
            <a:ext cx="80963" cy="76200"/>
          </a:xfrm>
          <a:prstGeom prst="ellipse">
            <a:avLst/>
          </a:pr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5673" name="Oval 75">
            <a:extLst>
              <a:ext uri="{FF2B5EF4-FFF2-40B4-BE49-F238E27FC236}">
                <a16:creationId xmlns:a16="http://schemas.microsoft.com/office/drawing/2014/main" id="{E5FEB6B0-ECB7-454A-8735-704D932D1041}"/>
              </a:ext>
            </a:extLst>
          </p:cNvPr>
          <p:cNvSpPr>
            <a:spLocks noChangeArrowheads="1"/>
          </p:cNvSpPr>
          <p:nvPr/>
        </p:nvSpPr>
        <p:spPr bwMode="auto">
          <a:xfrm>
            <a:off x="4611688" y="2295525"/>
            <a:ext cx="80962" cy="74613"/>
          </a:xfrm>
          <a:prstGeom prst="ellipse">
            <a:avLst/>
          </a:pr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5674" name="Oval 76">
            <a:extLst>
              <a:ext uri="{FF2B5EF4-FFF2-40B4-BE49-F238E27FC236}">
                <a16:creationId xmlns:a16="http://schemas.microsoft.com/office/drawing/2014/main" id="{860F0E10-602D-44DA-8369-FD993D0DCC57}"/>
              </a:ext>
            </a:extLst>
          </p:cNvPr>
          <p:cNvSpPr>
            <a:spLocks noChangeArrowheads="1"/>
          </p:cNvSpPr>
          <p:nvPr/>
        </p:nvSpPr>
        <p:spPr bwMode="auto">
          <a:xfrm>
            <a:off x="4854575" y="2682875"/>
            <a:ext cx="80963" cy="76200"/>
          </a:xfrm>
          <a:prstGeom prst="ellipse">
            <a:avLst/>
          </a:pr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5675" name="Oval 77">
            <a:extLst>
              <a:ext uri="{FF2B5EF4-FFF2-40B4-BE49-F238E27FC236}">
                <a16:creationId xmlns:a16="http://schemas.microsoft.com/office/drawing/2014/main" id="{F18C0D2F-51FB-4E6D-AC1D-6DFF22300A3F}"/>
              </a:ext>
            </a:extLst>
          </p:cNvPr>
          <p:cNvSpPr>
            <a:spLocks noChangeArrowheads="1"/>
          </p:cNvSpPr>
          <p:nvPr/>
        </p:nvSpPr>
        <p:spPr bwMode="auto">
          <a:xfrm>
            <a:off x="5099050" y="3146425"/>
            <a:ext cx="80963" cy="76200"/>
          </a:xfrm>
          <a:prstGeom prst="ellipse">
            <a:avLst/>
          </a:pr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5676" name="Oval 78">
            <a:extLst>
              <a:ext uri="{FF2B5EF4-FFF2-40B4-BE49-F238E27FC236}">
                <a16:creationId xmlns:a16="http://schemas.microsoft.com/office/drawing/2014/main" id="{CE067865-7EED-4CBD-82E0-3AF4C5FC7A37}"/>
              </a:ext>
            </a:extLst>
          </p:cNvPr>
          <p:cNvSpPr>
            <a:spLocks noChangeArrowheads="1"/>
          </p:cNvSpPr>
          <p:nvPr/>
        </p:nvSpPr>
        <p:spPr bwMode="auto">
          <a:xfrm>
            <a:off x="5341938" y="3611563"/>
            <a:ext cx="80962" cy="74612"/>
          </a:xfrm>
          <a:prstGeom prst="ellipse">
            <a:avLst/>
          </a:pr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5677" name="Oval 79">
            <a:extLst>
              <a:ext uri="{FF2B5EF4-FFF2-40B4-BE49-F238E27FC236}">
                <a16:creationId xmlns:a16="http://schemas.microsoft.com/office/drawing/2014/main" id="{7CEF97AA-BA66-47C9-9C3C-70E21134B0A8}"/>
              </a:ext>
            </a:extLst>
          </p:cNvPr>
          <p:cNvSpPr>
            <a:spLocks noChangeArrowheads="1"/>
          </p:cNvSpPr>
          <p:nvPr/>
        </p:nvSpPr>
        <p:spPr bwMode="auto">
          <a:xfrm>
            <a:off x="5584825" y="3998913"/>
            <a:ext cx="80963" cy="76200"/>
          </a:xfrm>
          <a:prstGeom prst="ellipse">
            <a:avLst/>
          </a:pr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5678" name="Oval 80">
            <a:extLst>
              <a:ext uri="{FF2B5EF4-FFF2-40B4-BE49-F238E27FC236}">
                <a16:creationId xmlns:a16="http://schemas.microsoft.com/office/drawing/2014/main" id="{DE36E05A-D86C-433E-8006-41001E06883F}"/>
              </a:ext>
            </a:extLst>
          </p:cNvPr>
          <p:cNvSpPr>
            <a:spLocks noChangeArrowheads="1"/>
          </p:cNvSpPr>
          <p:nvPr/>
        </p:nvSpPr>
        <p:spPr bwMode="auto">
          <a:xfrm>
            <a:off x="5827713" y="4260850"/>
            <a:ext cx="80962" cy="76200"/>
          </a:xfrm>
          <a:prstGeom prst="ellipse">
            <a:avLst/>
          </a:pr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5679" name="Oval 81">
            <a:extLst>
              <a:ext uri="{FF2B5EF4-FFF2-40B4-BE49-F238E27FC236}">
                <a16:creationId xmlns:a16="http://schemas.microsoft.com/office/drawing/2014/main" id="{5DA2BE67-6822-4C5F-8C4E-CFAB37976AF4}"/>
              </a:ext>
            </a:extLst>
          </p:cNvPr>
          <p:cNvSpPr>
            <a:spLocks noChangeArrowheads="1"/>
          </p:cNvSpPr>
          <p:nvPr/>
        </p:nvSpPr>
        <p:spPr bwMode="auto">
          <a:xfrm>
            <a:off x="6080125" y="4352925"/>
            <a:ext cx="80963" cy="76200"/>
          </a:xfrm>
          <a:prstGeom prst="ellipse">
            <a:avLst/>
          </a:pr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5680" name="Oval 82">
            <a:extLst>
              <a:ext uri="{FF2B5EF4-FFF2-40B4-BE49-F238E27FC236}">
                <a16:creationId xmlns:a16="http://schemas.microsoft.com/office/drawing/2014/main" id="{4987A7DB-AC8E-4C71-96DB-20E02C551EB8}"/>
              </a:ext>
            </a:extLst>
          </p:cNvPr>
          <p:cNvSpPr>
            <a:spLocks noChangeArrowheads="1"/>
          </p:cNvSpPr>
          <p:nvPr/>
        </p:nvSpPr>
        <p:spPr bwMode="auto">
          <a:xfrm>
            <a:off x="6323013" y="4260850"/>
            <a:ext cx="80962" cy="76200"/>
          </a:xfrm>
          <a:prstGeom prst="ellipse">
            <a:avLst/>
          </a:pr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5681" name="Oval 83">
            <a:extLst>
              <a:ext uri="{FF2B5EF4-FFF2-40B4-BE49-F238E27FC236}">
                <a16:creationId xmlns:a16="http://schemas.microsoft.com/office/drawing/2014/main" id="{13248D80-B82C-47E0-8AD6-262E202BA6E1}"/>
              </a:ext>
            </a:extLst>
          </p:cNvPr>
          <p:cNvSpPr>
            <a:spLocks noChangeArrowheads="1"/>
          </p:cNvSpPr>
          <p:nvPr/>
        </p:nvSpPr>
        <p:spPr bwMode="auto">
          <a:xfrm>
            <a:off x="6565900" y="3998913"/>
            <a:ext cx="80963" cy="76200"/>
          </a:xfrm>
          <a:prstGeom prst="ellipse">
            <a:avLst/>
          </a:pr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5682" name="Oval 84">
            <a:extLst>
              <a:ext uri="{FF2B5EF4-FFF2-40B4-BE49-F238E27FC236}">
                <a16:creationId xmlns:a16="http://schemas.microsoft.com/office/drawing/2014/main" id="{6DA34B8B-2167-4C1D-9452-B2900D9EB443}"/>
              </a:ext>
            </a:extLst>
          </p:cNvPr>
          <p:cNvSpPr>
            <a:spLocks noChangeArrowheads="1"/>
          </p:cNvSpPr>
          <p:nvPr/>
        </p:nvSpPr>
        <p:spPr bwMode="auto">
          <a:xfrm>
            <a:off x="6808788" y="3611563"/>
            <a:ext cx="80962" cy="74612"/>
          </a:xfrm>
          <a:prstGeom prst="ellipse">
            <a:avLst/>
          </a:pr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5683" name="Oval 85">
            <a:extLst>
              <a:ext uri="{FF2B5EF4-FFF2-40B4-BE49-F238E27FC236}">
                <a16:creationId xmlns:a16="http://schemas.microsoft.com/office/drawing/2014/main" id="{0E27F6F5-410E-4AAC-8FDC-5E28CAE2A849}"/>
              </a:ext>
            </a:extLst>
          </p:cNvPr>
          <p:cNvSpPr>
            <a:spLocks noChangeArrowheads="1"/>
          </p:cNvSpPr>
          <p:nvPr/>
        </p:nvSpPr>
        <p:spPr bwMode="auto">
          <a:xfrm>
            <a:off x="7051675" y="3146425"/>
            <a:ext cx="80963" cy="76200"/>
          </a:xfrm>
          <a:prstGeom prst="ellipse">
            <a:avLst/>
          </a:pr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5684" name="Oval 86">
            <a:extLst>
              <a:ext uri="{FF2B5EF4-FFF2-40B4-BE49-F238E27FC236}">
                <a16:creationId xmlns:a16="http://schemas.microsoft.com/office/drawing/2014/main" id="{7105C1B4-C2C5-40CF-A4CE-8D97C8DCD26E}"/>
              </a:ext>
            </a:extLst>
          </p:cNvPr>
          <p:cNvSpPr>
            <a:spLocks noChangeArrowheads="1"/>
          </p:cNvSpPr>
          <p:nvPr/>
        </p:nvSpPr>
        <p:spPr bwMode="auto">
          <a:xfrm>
            <a:off x="7294563" y="2682875"/>
            <a:ext cx="80962" cy="76200"/>
          </a:xfrm>
          <a:prstGeom prst="ellipse">
            <a:avLst/>
          </a:pr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5685" name="Oval 87">
            <a:extLst>
              <a:ext uri="{FF2B5EF4-FFF2-40B4-BE49-F238E27FC236}">
                <a16:creationId xmlns:a16="http://schemas.microsoft.com/office/drawing/2014/main" id="{22635313-68A8-43AF-B902-57CE2B76C74E}"/>
              </a:ext>
            </a:extLst>
          </p:cNvPr>
          <p:cNvSpPr>
            <a:spLocks noChangeArrowheads="1"/>
          </p:cNvSpPr>
          <p:nvPr/>
        </p:nvSpPr>
        <p:spPr bwMode="auto">
          <a:xfrm>
            <a:off x="7537450" y="2295525"/>
            <a:ext cx="80963" cy="74613"/>
          </a:xfrm>
          <a:prstGeom prst="ellipse">
            <a:avLst/>
          </a:pr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5686" name="Oval 88">
            <a:extLst>
              <a:ext uri="{FF2B5EF4-FFF2-40B4-BE49-F238E27FC236}">
                <a16:creationId xmlns:a16="http://schemas.microsoft.com/office/drawing/2014/main" id="{B3699E06-88DD-4CF2-A14C-88BA9621CE84}"/>
              </a:ext>
            </a:extLst>
          </p:cNvPr>
          <p:cNvSpPr>
            <a:spLocks noChangeArrowheads="1"/>
          </p:cNvSpPr>
          <p:nvPr/>
        </p:nvSpPr>
        <p:spPr bwMode="auto">
          <a:xfrm>
            <a:off x="7780338" y="2033588"/>
            <a:ext cx="80962" cy="76200"/>
          </a:xfrm>
          <a:prstGeom prst="ellipse">
            <a:avLst/>
          </a:pr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5687" name="Line 89">
            <a:extLst>
              <a:ext uri="{FF2B5EF4-FFF2-40B4-BE49-F238E27FC236}">
                <a16:creationId xmlns:a16="http://schemas.microsoft.com/office/drawing/2014/main" id="{47A8BCEE-C6FF-49BB-B31B-76DF4FDEAE47}"/>
              </a:ext>
            </a:extLst>
          </p:cNvPr>
          <p:cNvSpPr>
            <a:spLocks noChangeShapeType="1"/>
          </p:cNvSpPr>
          <p:nvPr/>
        </p:nvSpPr>
        <p:spPr bwMode="auto">
          <a:xfrm>
            <a:off x="4191000" y="1981200"/>
            <a:ext cx="3886200" cy="0"/>
          </a:xfrm>
          <a:prstGeom prst="line">
            <a:avLst/>
          </a:prstGeom>
          <a:noFill/>
          <a:ln w="28575">
            <a:solidFill>
              <a:srgbClr val="FF0000"/>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2" name="TextBox 1">
            <a:extLst>
              <a:ext uri="{FF2B5EF4-FFF2-40B4-BE49-F238E27FC236}">
                <a16:creationId xmlns:a16="http://schemas.microsoft.com/office/drawing/2014/main" id="{BC206807-98B2-44FF-B356-73097F6FE16A}"/>
              </a:ext>
            </a:extLst>
          </p:cNvPr>
          <p:cNvSpPr txBox="1"/>
          <p:nvPr/>
        </p:nvSpPr>
        <p:spPr>
          <a:xfrm>
            <a:off x="5665788" y="4816475"/>
            <a:ext cx="659155" cy="369332"/>
          </a:xfrm>
          <a:prstGeom prst="rect">
            <a:avLst/>
          </a:prstGeom>
          <a:noFill/>
        </p:spPr>
        <p:txBody>
          <a:bodyPr wrap="none" rtlCol="0">
            <a:spAutoFit/>
          </a:bodyPr>
          <a:lstStyle/>
          <a:p>
            <a:r>
              <a:rPr lang="en-US" sz="1800" dirty="0"/>
              <a:t>MHz</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4">
            <a:extLst>
              <a:ext uri="{FF2B5EF4-FFF2-40B4-BE49-F238E27FC236}">
                <a16:creationId xmlns:a16="http://schemas.microsoft.com/office/drawing/2014/main" id="{C1AC4525-949F-463B-ACE8-643A9FA1EBB3}"/>
              </a:ext>
            </a:extLst>
          </p:cNvPr>
          <p:cNvSpPr>
            <a:spLocks noChangeArrowheads="1"/>
          </p:cNvSpPr>
          <p:nvPr/>
        </p:nvSpPr>
        <p:spPr bwMode="auto">
          <a:xfrm>
            <a:off x="381000" y="609600"/>
            <a:ext cx="4572000" cy="4494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800">
                <a:latin typeface="Arial" panose="020B0604020202020204" pitchFamily="34" charset="0"/>
              </a:rPr>
              <a:t>&gt;&gt; vt2 =[v, zeros(1,16)];</a:t>
            </a:r>
          </a:p>
          <a:p>
            <a:pPr eaLnBrk="1" hangingPunct="1">
              <a:spcBef>
                <a:spcPct val="50000"/>
              </a:spcBef>
            </a:pPr>
            <a:r>
              <a:rPr lang="en-US" altLang="en-US" sz="1800">
                <a:latin typeface="Arial" panose="020B0604020202020204" pitchFamily="34" charset="0"/>
              </a:rPr>
              <a:t>&gt;&gt; vf2 = FourierT(vt2, dt);</a:t>
            </a:r>
          </a:p>
          <a:p>
            <a:pPr eaLnBrk="1" hangingPunct="1">
              <a:spcBef>
                <a:spcPct val="50000"/>
              </a:spcBef>
            </a:pPr>
            <a:r>
              <a:rPr lang="en-US" altLang="en-US" sz="1800">
                <a:latin typeface="Arial" panose="020B0604020202020204" pitchFamily="34" charset="0"/>
              </a:rPr>
              <a:t>&gt;&gt; h = plot(f, abs(vf2), 'ko');</a:t>
            </a:r>
          </a:p>
          <a:p>
            <a:pPr eaLnBrk="1" hangingPunct="1">
              <a:spcBef>
                <a:spcPct val="50000"/>
              </a:spcBef>
            </a:pPr>
            <a:r>
              <a:rPr lang="en-US" altLang="en-US" sz="1800">
                <a:latin typeface="Arial" panose="020B0604020202020204" pitchFamily="34" charset="0"/>
              </a:rPr>
              <a:t>??? Error using ==&gt; plot</a:t>
            </a:r>
          </a:p>
          <a:p>
            <a:pPr eaLnBrk="1" hangingPunct="1">
              <a:spcBef>
                <a:spcPct val="50000"/>
              </a:spcBef>
            </a:pPr>
            <a:r>
              <a:rPr lang="en-US" altLang="en-US" sz="1800">
                <a:latin typeface="Arial" panose="020B0604020202020204" pitchFamily="34" charset="0"/>
              </a:rPr>
              <a:t>Vectors must be the same lengths.</a:t>
            </a:r>
          </a:p>
          <a:p>
            <a:pPr eaLnBrk="1" hangingPunct="1">
              <a:spcBef>
                <a:spcPct val="50000"/>
              </a:spcBef>
            </a:pPr>
            <a:endParaRPr lang="en-US" altLang="en-US" sz="1800">
              <a:latin typeface="Arial" panose="020B0604020202020204" pitchFamily="34" charset="0"/>
            </a:endParaRPr>
          </a:p>
          <a:p>
            <a:pPr eaLnBrk="1" hangingPunct="1">
              <a:spcBef>
                <a:spcPct val="50000"/>
              </a:spcBef>
            </a:pPr>
            <a:r>
              <a:rPr lang="en-US" altLang="en-US" sz="1800">
                <a:latin typeface="Arial" panose="020B0604020202020204" pitchFamily="34" charset="0"/>
              </a:rPr>
              <a:t>&gt;&gt; f =s_space(0, 1/dt, 32);</a:t>
            </a:r>
          </a:p>
          <a:p>
            <a:pPr eaLnBrk="1" hangingPunct="1">
              <a:spcBef>
                <a:spcPct val="50000"/>
              </a:spcBef>
            </a:pPr>
            <a:r>
              <a:rPr lang="en-US" altLang="en-US" sz="1800">
                <a:latin typeface="Arial" panose="020B0604020202020204" pitchFamily="34" charset="0"/>
              </a:rPr>
              <a:t>&gt;&gt; h = plot(f, abs(vf2), 'ko');</a:t>
            </a:r>
          </a:p>
          <a:p>
            <a:pPr eaLnBrk="1" hangingPunct="1">
              <a:spcBef>
                <a:spcPct val="50000"/>
              </a:spcBef>
            </a:pPr>
            <a:r>
              <a:rPr lang="en-US" altLang="en-US" sz="1800">
                <a:latin typeface="Arial" panose="020B0604020202020204" pitchFamily="34" charset="0"/>
              </a:rPr>
              <a:t>&gt;&gt; set(h,  'MarkerFaceColor', 'k')</a:t>
            </a:r>
          </a:p>
          <a:p>
            <a:pPr eaLnBrk="1" hangingPunct="1">
              <a:spcBef>
                <a:spcPct val="50000"/>
              </a:spcBef>
            </a:pPr>
            <a:r>
              <a:rPr lang="en-US" altLang="en-US" sz="1800">
                <a:latin typeface="Arial" panose="020B0604020202020204" pitchFamily="34" charset="0"/>
              </a:rPr>
              <a:t>&gt;&gt;axis([ 0 4 0 0.3])</a:t>
            </a:r>
          </a:p>
          <a:p>
            <a:pPr eaLnBrk="1" hangingPunct="1">
              <a:spcBef>
                <a:spcPct val="50000"/>
              </a:spcBef>
            </a:pPr>
            <a:endParaRPr lang="en-US" altLang="en-US" sz="1800">
              <a:latin typeface="Arial" panose="020B0604020202020204" pitchFamily="34" charset="0"/>
            </a:endParaRPr>
          </a:p>
        </p:txBody>
      </p:sp>
      <p:sp>
        <p:nvSpPr>
          <p:cNvPr id="26627" name="Line 5">
            <a:extLst>
              <a:ext uri="{FF2B5EF4-FFF2-40B4-BE49-F238E27FC236}">
                <a16:creationId xmlns:a16="http://schemas.microsoft.com/office/drawing/2014/main" id="{F4651DAC-59DC-412F-92E9-7A91876F776E}"/>
              </a:ext>
            </a:extLst>
          </p:cNvPr>
          <p:cNvSpPr>
            <a:spLocks noChangeShapeType="1"/>
          </p:cNvSpPr>
          <p:nvPr/>
        </p:nvSpPr>
        <p:spPr bwMode="auto">
          <a:xfrm flipH="1">
            <a:off x="3048000" y="762000"/>
            <a:ext cx="8382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6628" name="Text Box 6">
            <a:extLst>
              <a:ext uri="{FF2B5EF4-FFF2-40B4-BE49-F238E27FC236}">
                <a16:creationId xmlns:a16="http://schemas.microsoft.com/office/drawing/2014/main" id="{681D5127-50C4-465E-BC8F-2CB4B817145C}"/>
              </a:ext>
            </a:extLst>
          </p:cNvPr>
          <p:cNvSpPr txBox="1">
            <a:spLocks noChangeArrowheads="1"/>
          </p:cNvSpPr>
          <p:nvPr/>
        </p:nvSpPr>
        <p:spPr bwMode="auto">
          <a:xfrm>
            <a:off x="3886200" y="457200"/>
            <a:ext cx="36576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latin typeface="Arial" panose="020B0604020202020204" pitchFamily="34" charset="0"/>
              </a:rPr>
              <a:t>could also use </a:t>
            </a:r>
          </a:p>
          <a:p>
            <a:pPr eaLnBrk="1" hangingPunct="1"/>
            <a:r>
              <a:rPr lang="en-US" altLang="en-US" sz="1800">
                <a:latin typeface="Arial" panose="020B0604020202020204" pitchFamily="34" charset="0"/>
              </a:rPr>
              <a:t> vt2 = padarray(v,[0, 16], 0, ‘post’);</a:t>
            </a:r>
          </a:p>
        </p:txBody>
      </p:sp>
      <p:sp>
        <p:nvSpPr>
          <p:cNvPr id="26629" name="Rectangle 7">
            <a:extLst>
              <a:ext uri="{FF2B5EF4-FFF2-40B4-BE49-F238E27FC236}">
                <a16:creationId xmlns:a16="http://schemas.microsoft.com/office/drawing/2014/main" id="{B17155B2-1874-43C8-8842-30781C4EFE62}"/>
              </a:ext>
            </a:extLst>
          </p:cNvPr>
          <p:cNvSpPr>
            <a:spLocks noChangeArrowheads="1"/>
          </p:cNvSpPr>
          <p:nvPr/>
        </p:nvSpPr>
        <p:spPr bwMode="auto">
          <a:xfrm>
            <a:off x="381000" y="4876800"/>
            <a:ext cx="4572000" cy="779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800">
                <a:latin typeface="Arial" panose="020B0604020202020204" pitchFamily="34" charset="0"/>
              </a:rPr>
              <a:t>&gt;&gt; df=f(2) - f(1)</a:t>
            </a:r>
          </a:p>
          <a:p>
            <a:pPr eaLnBrk="1" hangingPunct="1">
              <a:spcBef>
                <a:spcPct val="50000"/>
              </a:spcBef>
            </a:pPr>
            <a:r>
              <a:rPr lang="en-US" altLang="en-US" sz="1800">
                <a:latin typeface="Arial" panose="020B0604020202020204" pitchFamily="34" charset="0"/>
              </a:rPr>
              <a:t>df = 0.1250</a:t>
            </a:r>
          </a:p>
        </p:txBody>
      </p:sp>
      <p:sp>
        <p:nvSpPr>
          <p:cNvPr id="26630" name="AutoShape 8">
            <a:extLst>
              <a:ext uri="{FF2B5EF4-FFF2-40B4-BE49-F238E27FC236}">
                <a16:creationId xmlns:a16="http://schemas.microsoft.com/office/drawing/2014/main" id="{BC0FA966-9501-46B0-94BB-5032C2D132ED}"/>
              </a:ext>
            </a:extLst>
          </p:cNvPr>
          <p:cNvSpPr>
            <a:spLocks noChangeArrowheads="1"/>
          </p:cNvSpPr>
          <p:nvPr/>
        </p:nvSpPr>
        <p:spPr bwMode="auto">
          <a:xfrm>
            <a:off x="1731963" y="5360988"/>
            <a:ext cx="381000" cy="228600"/>
          </a:xfrm>
          <a:prstGeom prst="leftArrow">
            <a:avLst>
              <a:gd name="adj1" fmla="val 50000"/>
              <a:gd name="adj2" fmla="val 41667"/>
            </a:avLst>
          </a:prstGeom>
          <a:solidFill>
            <a:srgbClr val="FF0000"/>
          </a:solidFill>
          <a:ln w="9525">
            <a:solidFill>
              <a:srgbClr val="FF0000"/>
            </a:solidFill>
            <a:miter lim="800000"/>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6631" name="AutoShape 9">
            <a:extLst>
              <a:ext uri="{FF2B5EF4-FFF2-40B4-BE49-F238E27FC236}">
                <a16:creationId xmlns:a16="http://schemas.microsoft.com/office/drawing/2014/main" id="{1B420B30-A824-4938-9FB7-F24B9107E70E}"/>
              </a:ext>
            </a:extLst>
          </p:cNvPr>
          <p:cNvSpPr>
            <a:spLocks noChangeArrowheads="1"/>
          </p:cNvSpPr>
          <p:nvPr/>
        </p:nvSpPr>
        <p:spPr bwMode="auto">
          <a:xfrm>
            <a:off x="8153400" y="5334000"/>
            <a:ext cx="381000" cy="381000"/>
          </a:xfrm>
          <a:prstGeom prst="upArrow">
            <a:avLst>
              <a:gd name="adj1" fmla="val 50000"/>
              <a:gd name="adj2" fmla="val 25000"/>
            </a:avLst>
          </a:prstGeom>
          <a:solidFill>
            <a:srgbClr val="FF0000"/>
          </a:solidFill>
          <a:ln w="9525">
            <a:solidFill>
              <a:srgbClr val="FF0000"/>
            </a:solidFill>
            <a:miter lim="800000"/>
            <a:headEnd/>
            <a:tailEnd/>
          </a:ln>
        </p:spPr>
        <p:txBody>
          <a:bodyPr vert="eaVert"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6632" name="Text Box 10">
            <a:extLst>
              <a:ext uri="{FF2B5EF4-FFF2-40B4-BE49-F238E27FC236}">
                <a16:creationId xmlns:a16="http://schemas.microsoft.com/office/drawing/2014/main" id="{A7F2DB11-F00E-45FF-854B-41A5C3DE9F1A}"/>
              </a:ext>
            </a:extLst>
          </p:cNvPr>
          <p:cNvSpPr txBox="1">
            <a:spLocks noChangeArrowheads="1"/>
          </p:cNvSpPr>
          <p:nvPr/>
        </p:nvSpPr>
        <p:spPr bwMode="auto">
          <a:xfrm>
            <a:off x="1295400" y="5715000"/>
            <a:ext cx="19113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latin typeface="Arial" panose="020B0604020202020204" pitchFamily="34" charset="0"/>
              </a:rPr>
              <a:t>half the former df</a:t>
            </a:r>
          </a:p>
        </p:txBody>
      </p:sp>
      <p:sp>
        <p:nvSpPr>
          <p:cNvPr id="26633" name="Text Box 11">
            <a:extLst>
              <a:ext uri="{FF2B5EF4-FFF2-40B4-BE49-F238E27FC236}">
                <a16:creationId xmlns:a16="http://schemas.microsoft.com/office/drawing/2014/main" id="{43F431CF-9FC7-45C8-966D-1043C5A7CE83}"/>
              </a:ext>
            </a:extLst>
          </p:cNvPr>
          <p:cNvSpPr txBox="1">
            <a:spLocks noChangeArrowheads="1"/>
          </p:cNvSpPr>
          <p:nvPr/>
        </p:nvSpPr>
        <p:spPr bwMode="auto">
          <a:xfrm>
            <a:off x="5943600" y="5943600"/>
            <a:ext cx="27876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latin typeface="Arial" panose="020B0604020202020204" pitchFamily="34" charset="0"/>
              </a:rPr>
              <a:t>same sampling frequency</a:t>
            </a:r>
          </a:p>
        </p:txBody>
      </p:sp>
      <p:sp>
        <p:nvSpPr>
          <p:cNvPr id="26634" name="Text Box 12">
            <a:extLst>
              <a:ext uri="{FF2B5EF4-FFF2-40B4-BE49-F238E27FC236}">
                <a16:creationId xmlns:a16="http://schemas.microsoft.com/office/drawing/2014/main" id="{3F3F5150-7E3B-4926-A013-165D9F4A7464}"/>
              </a:ext>
            </a:extLst>
          </p:cNvPr>
          <p:cNvSpPr txBox="1">
            <a:spLocks noChangeArrowheads="1"/>
          </p:cNvSpPr>
          <p:nvPr/>
        </p:nvSpPr>
        <p:spPr bwMode="auto">
          <a:xfrm>
            <a:off x="1508125" y="188913"/>
            <a:ext cx="40830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latin typeface="Arial" panose="020B0604020202020204" pitchFamily="34" charset="0"/>
              </a:rPr>
              <a:t>Now, pad the original signal with zeros</a:t>
            </a:r>
          </a:p>
        </p:txBody>
      </p:sp>
      <p:sp>
        <p:nvSpPr>
          <p:cNvPr id="26635" name="Rectangle 13">
            <a:extLst>
              <a:ext uri="{FF2B5EF4-FFF2-40B4-BE49-F238E27FC236}">
                <a16:creationId xmlns:a16="http://schemas.microsoft.com/office/drawing/2014/main" id="{D8561005-BF4E-45A5-9354-6F3D25B54B54}"/>
              </a:ext>
            </a:extLst>
          </p:cNvPr>
          <p:cNvSpPr>
            <a:spLocks noChangeArrowheads="1"/>
          </p:cNvSpPr>
          <p:nvPr/>
        </p:nvSpPr>
        <p:spPr bwMode="auto">
          <a:xfrm>
            <a:off x="4543425" y="2174875"/>
            <a:ext cx="3906838" cy="2886075"/>
          </a:xfrm>
          <a:prstGeom prst="rect">
            <a:avLst/>
          </a:prstGeom>
          <a:noFill/>
          <a:ln w="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6636" name="Line 14">
            <a:extLst>
              <a:ext uri="{FF2B5EF4-FFF2-40B4-BE49-F238E27FC236}">
                <a16:creationId xmlns:a16="http://schemas.microsoft.com/office/drawing/2014/main" id="{0A790FA1-D15B-4EFC-9673-07C0A8B09A99}"/>
              </a:ext>
            </a:extLst>
          </p:cNvPr>
          <p:cNvSpPr>
            <a:spLocks noChangeShapeType="1"/>
          </p:cNvSpPr>
          <p:nvPr/>
        </p:nvSpPr>
        <p:spPr bwMode="auto">
          <a:xfrm>
            <a:off x="4543425" y="2174875"/>
            <a:ext cx="390683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6637" name="Freeform 15">
            <a:extLst>
              <a:ext uri="{FF2B5EF4-FFF2-40B4-BE49-F238E27FC236}">
                <a16:creationId xmlns:a16="http://schemas.microsoft.com/office/drawing/2014/main" id="{E9BF3333-7D3F-4E3D-A567-4D00AD3257BE}"/>
              </a:ext>
            </a:extLst>
          </p:cNvPr>
          <p:cNvSpPr>
            <a:spLocks/>
          </p:cNvSpPr>
          <p:nvPr/>
        </p:nvSpPr>
        <p:spPr bwMode="auto">
          <a:xfrm>
            <a:off x="4543425" y="2174875"/>
            <a:ext cx="3906838" cy="2886075"/>
          </a:xfrm>
          <a:custGeom>
            <a:avLst/>
            <a:gdLst>
              <a:gd name="T0" fmla="*/ 0 w 434"/>
              <a:gd name="T1" fmla="*/ 342 h 342"/>
              <a:gd name="T2" fmla="*/ 434 w 434"/>
              <a:gd name="T3" fmla="*/ 342 h 342"/>
              <a:gd name="T4" fmla="*/ 434 w 434"/>
              <a:gd name="T5" fmla="*/ 0 h 342"/>
              <a:gd name="T6" fmla="*/ 0 60000 65536"/>
              <a:gd name="T7" fmla="*/ 0 60000 65536"/>
              <a:gd name="T8" fmla="*/ 0 60000 65536"/>
              <a:gd name="T9" fmla="*/ 0 w 434"/>
              <a:gd name="T10" fmla="*/ 0 h 342"/>
              <a:gd name="T11" fmla="*/ 434 w 434"/>
              <a:gd name="T12" fmla="*/ 342 h 342"/>
            </a:gdLst>
            <a:ahLst/>
            <a:cxnLst>
              <a:cxn ang="T6">
                <a:pos x="T0" y="T1"/>
              </a:cxn>
              <a:cxn ang="T7">
                <a:pos x="T2" y="T3"/>
              </a:cxn>
              <a:cxn ang="T8">
                <a:pos x="T4" y="T5"/>
              </a:cxn>
            </a:cxnLst>
            <a:rect l="T9" t="T10" r="T11" b="T12"/>
            <a:pathLst>
              <a:path w="434" h="342">
                <a:moveTo>
                  <a:pt x="0" y="342"/>
                </a:moveTo>
                <a:lnTo>
                  <a:pt x="434" y="342"/>
                </a:lnTo>
                <a:lnTo>
                  <a:pt x="434" y="0"/>
                </a:lnTo>
              </a:path>
            </a:pathLst>
          </a:cu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6638" name="Line 16">
            <a:extLst>
              <a:ext uri="{FF2B5EF4-FFF2-40B4-BE49-F238E27FC236}">
                <a16:creationId xmlns:a16="http://schemas.microsoft.com/office/drawing/2014/main" id="{9914ABE4-9B18-45D1-BD37-214A132C658C}"/>
              </a:ext>
            </a:extLst>
          </p:cNvPr>
          <p:cNvSpPr>
            <a:spLocks noChangeShapeType="1"/>
          </p:cNvSpPr>
          <p:nvPr/>
        </p:nvSpPr>
        <p:spPr bwMode="auto">
          <a:xfrm flipV="1">
            <a:off x="4543425" y="2174875"/>
            <a:ext cx="1588" cy="28860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6639" name="Line 17">
            <a:extLst>
              <a:ext uri="{FF2B5EF4-FFF2-40B4-BE49-F238E27FC236}">
                <a16:creationId xmlns:a16="http://schemas.microsoft.com/office/drawing/2014/main" id="{6C3692CD-5288-4B34-A2D5-93FAADC31BC7}"/>
              </a:ext>
            </a:extLst>
          </p:cNvPr>
          <p:cNvSpPr>
            <a:spLocks noChangeShapeType="1"/>
          </p:cNvSpPr>
          <p:nvPr/>
        </p:nvSpPr>
        <p:spPr bwMode="auto">
          <a:xfrm>
            <a:off x="4543425" y="5060950"/>
            <a:ext cx="390683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6640" name="Line 18">
            <a:extLst>
              <a:ext uri="{FF2B5EF4-FFF2-40B4-BE49-F238E27FC236}">
                <a16:creationId xmlns:a16="http://schemas.microsoft.com/office/drawing/2014/main" id="{60878BEA-0FA1-467F-B62C-A6977E04975E}"/>
              </a:ext>
            </a:extLst>
          </p:cNvPr>
          <p:cNvSpPr>
            <a:spLocks noChangeShapeType="1"/>
          </p:cNvSpPr>
          <p:nvPr/>
        </p:nvSpPr>
        <p:spPr bwMode="auto">
          <a:xfrm flipV="1">
            <a:off x="4543425" y="5018088"/>
            <a:ext cx="1588" cy="428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6641" name="Line 19">
            <a:extLst>
              <a:ext uri="{FF2B5EF4-FFF2-40B4-BE49-F238E27FC236}">
                <a16:creationId xmlns:a16="http://schemas.microsoft.com/office/drawing/2014/main" id="{74E51979-4E2F-4914-BFF9-83D269543CA5}"/>
              </a:ext>
            </a:extLst>
          </p:cNvPr>
          <p:cNvSpPr>
            <a:spLocks noChangeShapeType="1"/>
          </p:cNvSpPr>
          <p:nvPr/>
        </p:nvSpPr>
        <p:spPr bwMode="auto">
          <a:xfrm>
            <a:off x="4543425" y="2174875"/>
            <a:ext cx="1588" cy="333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6642" name="Rectangle 20">
            <a:extLst>
              <a:ext uri="{FF2B5EF4-FFF2-40B4-BE49-F238E27FC236}">
                <a16:creationId xmlns:a16="http://schemas.microsoft.com/office/drawing/2014/main" id="{F3E9AC3A-9A9E-47B0-8139-2E21E5209FFB}"/>
              </a:ext>
            </a:extLst>
          </p:cNvPr>
          <p:cNvSpPr>
            <a:spLocks noChangeArrowheads="1"/>
          </p:cNvSpPr>
          <p:nvPr/>
        </p:nvSpPr>
        <p:spPr bwMode="auto">
          <a:xfrm>
            <a:off x="4516438" y="5110163"/>
            <a:ext cx="127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0</a:t>
            </a:r>
            <a:endParaRPr lang="en-US" altLang="en-US" sz="1800">
              <a:latin typeface="Arial" panose="020B0604020202020204" pitchFamily="34" charset="0"/>
            </a:endParaRPr>
          </a:p>
        </p:txBody>
      </p:sp>
      <p:sp>
        <p:nvSpPr>
          <p:cNvPr id="26643" name="Line 21">
            <a:extLst>
              <a:ext uri="{FF2B5EF4-FFF2-40B4-BE49-F238E27FC236}">
                <a16:creationId xmlns:a16="http://schemas.microsoft.com/office/drawing/2014/main" id="{B748513C-93AB-4478-B6AD-A37C463D0FBE}"/>
              </a:ext>
            </a:extLst>
          </p:cNvPr>
          <p:cNvSpPr>
            <a:spLocks noChangeShapeType="1"/>
          </p:cNvSpPr>
          <p:nvPr/>
        </p:nvSpPr>
        <p:spPr bwMode="auto">
          <a:xfrm flipV="1">
            <a:off x="5029200" y="5018088"/>
            <a:ext cx="1588" cy="428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6644" name="Line 22">
            <a:extLst>
              <a:ext uri="{FF2B5EF4-FFF2-40B4-BE49-F238E27FC236}">
                <a16:creationId xmlns:a16="http://schemas.microsoft.com/office/drawing/2014/main" id="{4CCDB312-0981-4BEA-82A6-D035510D2DE4}"/>
              </a:ext>
            </a:extLst>
          </p:cNvPr>
          <p:cNvSpPr>
            <a:spLocks noChangeShapeType="1"/>
          </p:cNvSpPr>
          <p:nvPr/>
        </p:nvSpPr>
        <p:spPr bwMode="auto">
          <a:xfrm>
            <a:off x="5029200" y="2174875"/>
            <a:ext cx="1588" cy="333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6645" name="Rectangle 23">
            <a:extLst>
              <a:ext uri="{FF2B5EF4-FFF2-40B4-BE49-F238E27FC236}">
                <a16:creationId xmlns:a16="http://schemas.microsoft.com/office/drawing/2014/main" id="{CD326FD1-949A-4BAC-8BCD-72B56BD2C82C}"/>
              </a:ext>
            </a:extLst>
          </p:cNvPr>
          <p:cNvSpPr>
            <a:spLocks noChangeArrowheads="1"/>
          </p:cNvSpPr>
          <p:nvPr/>
        </p:nvSpPr>
        <p:spPr bwMode="auto">
          <a:xfrm>
            <a:off x="4948238" y="5110163"/>
            <a:ext cx="3175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0.5</a:t>
            </a:r>
            <a:endParaRPr lang="en-US" altLang="en-US" sz="1800">
              <a:latin typeface="Arial" panose="020B0604020202020204" pitchFamily="34" charset="0"/>
            </a:endParaRPr>
          </a:p>
        </p:txBody>
      </p:sp>
      <p:sp>
        <p:nvSpPr>
          <p:cNvPr id="26646" name="Line 24">
            <a:extLst>
              <a:ext uri="{FF2B5EF4-FFF2-40B4-BE49-F238E27FC236}">
                <a16:creationId xmlns:a16="http://schemas.microsoft.com/office/drawing/2014/main" id="{4C9658C6-0716-49E7-B698-E9E279D915FF}"/>
              </a:ext>
            </a:extLst>
          </p:cNvPr>
          <p:cNvSpPr>
            <a:spLocks noChangeShapeType="1"/>
          </p:cNvSpPr>
          <p:nvPr/>
        </p:nvSpPr>
        <p:spPr bwMode="auto">
          <a:xfrm flipV="1">
            <a:off x="5514975" y="5018088"/>
            <a:ext cx="1588" cy="428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6647" name="Line 25">
            <a:extLst>
              <a:ext uri="{FF2B5EF4-FFF2-40B4-BE49-F238E27FC236}">
                <a16:creationId xmlns:a16="http://schemas.microsoft.com/office/drawing/2014/main" id="{8BAE8B4B-37C5-4E0F-B191-80A242D17D94}"/>
              </a:ext>
            </a:extLst>
          </p:cNvPr>
          <p:cNvSpPr>
            <a:spLocks noChangeShapeType="1"/>
          </p:cNvSpPr>
          <p:nvPr/>
        </p:nvSpPr>
        <p:spPr bwMode="auto">
          <a:xfrm>
            <a:off x="5514975" y="2174875"/>
            <a:ext cx="1588" cy="333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6648" name="Rectangle 26">
            <a:extLst>
              <a:ext uri="{FF2B5EF4-FFF2-40B4-BE49-F238E27FC236}">
                <a16:creationId xmlns:a16="http://schemas.microsoft.com/office/drawing/2014/main" id="{718A3C38-04E0-45CD-8185-EDDA3E57F491}"/>
              </a:ext>
            </a:extLst>
          </p:cNvPr>
          <p:cNvSpPr>
            <a:spLocks noChangeArrowheads="1"/>
          </p:cNvSpPr>
          <p:nvPr/>
        </p:nvSpPr>
        <p:spPr bwMode="auto">
          <a:xfrm>
            <a:off x="5487988" y="5110163"/>
            <a:ext cx="127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1</a:t>
            </a:r>
            <a:endParaRPr lang="en-US" altLang="en-US" sz="1800">
              <a:latin typeface="Arial" panose="020B0604020202020204" pitchFamily="34" charset="0"/>
            </a:endParaRPr>
          </a:p>
        </p:txBody>
      </p:sp>
      <p:sp>
        <p:nvSpPr>
          <p:cNvPr id="26649" name="Line 27">
            <a:extLst>
              <a:ext uri="{FF2B5EF4-FFF2-40B4-BE49-F238E27FC236}">
                <a16:creationId xmlns:a16="http://schemas.microsoft.com/office/drawing/2014/main" id="{E3667A53-692E-4365-94E0-F4186303015D}"/>
              </a:ext>
            </a:extLst>
          </p:cNvPr>
          <p:cNvSpPr>
            <a:spLocks noChangeShapeType="1"/>
          </p:cNvSpPr>
          <p:nvPr/>
        </p:nvSpPr>
        <p:spPr bwMode="auto">
          <a:xfrm flipV="1">
            <a:off x="6000750" y="5018088"/>
            <a:ext cx="1588" cy="428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6650" name="Line 28">
            <a:extLst>
              <a:ext uri="{FF2B5EF4-FFF2-40B4-BE49-F238E27FC236}">
                <a16:creationId xmlns:a16="http://schemas.microsoft.com/office/drawing/2014/main" id="{C43908F2-95B6-4550-BA80-A1937924D9BA}"/>
              </a:ext>
            </a:extLst>
          </p:cNvPr>
          <p:cNvSpPr>
            <a:spLocks noChangeShapeType="1"/>
          </p:cNvSpPr>
          <p:nvPr/>
        </p:nvSpPr>
        <p:spPr bwMode="auto">
          <a:xfrm>
            <a:off x="6000750" y="2174875"/>
            <a:ext cx="1588" cy="333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6651" name="Rectangle 29">
            <a:extLst>
              <a:ext uri="{FF2B5EF4-FFF2-40B4-BE49-F238E27FC236}">
                <a16:creationId xmlns:a16="http://schemas.microsoft.com/office/drawing/2014/main" id="{4A814F06-DC72-4644-ACF9-38F50B1E161A}"/>
              </a:ext>
            </a:extLst>
          </p:cNvPr>
          <p:cNvSpPr>
            <a:spLocks noChangeArrowheads="1"/>
          </p:cNvSpPr>
          <p:nvPr/>
        </p:nvSpPr>
        <p:spPr bwMode="auto">
          <a:xfrm>
            <a:off x="5919788" y="5110163"/>
            <a:ext cx="3175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1.5</a:t>
            </a:r>
            <a:endParaRPr lang="en-US" altLang="en-US" sz="1800">
              <a:latin typeface="Arial" panose="020B0604020202020204" pitchFamily="34" charset="0"/>
            </a:endParaRPr>
          </a:p>
        </p:txBody>
      </p:sp>
      <p:sp>
        <p:nvSpPr>
          <p:cNvPr id="26652" name="Line 30">
            <a:extLst>
              <a:ext uri="{FF2B5EF4-FFF2-40B4-BE49-F238E27FC236}">
                <a16:creationId xmlns:a16="http://schemas.microsoft.com/office/drawing/2014/main" id="{09A5EB29-F8B7-4C3F-B89B-D1D8AF9304C3}"/>
              </a:ext>
            </a:extLst>
          </p:cNvPr>
          <p:cNvSpPr>
            <a:spLocks noChangeShapeType="1"/>
          </p:cNvSpPr>
          <p:nvPr/>
        </p:nvSpPr>
        <p:spPr bwMode="auto">
          <a:xfrm flipV="1">
            <a:off x="6496050" y="5018088"/>
            <a:ext cx="1588" cy="428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6653" name="Line 31">
            <a:extLst>
              <a:ext uri="{FF2B5EF4-FFF2-40B4-BE49-F238E27FC236}">
                <a16:creationId xmlns:a16="http://schemas.microsoft.com/office/drawing/2014/main" id="{B86502E0-C180-42AE-A2CB-F003996559C2}"/>
              </a:ext>
            </a:extLst>
          </p:cNvPr>
          <p:cNvSpPr>
            <a:spLocks noChangeShapeType="1"/>
          </p:cNvSpPr>
          <p:nvPr/>
        </p:nvSpPr>
        <p:spPr bwMode="auto">
          <a:xfrm>
            <a:off x="6496050" y="2174875"/>
            <a:ext cx="1588" cy="333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6654" name="Rectangle 32">
            <a:extLst>
              <a:ext uri="{FF2B5EF4-FFF2-40B4-BE49-F238E27FC236}">
                <a16:creationId xmlns:a16="http://schemas.microsoft.com/office/drawing/2014/main" id="{18CD61C6-9AF5-4AAF-85AD-48DD8700DB4B}"/>
              </a:ext>
            </a:extLst>
          </p:cNvPr>
          <p:cNvSpPr>
            <a:spLocks noChangeArrowheads="1"/>
          </p:cNvSpPr>
          <p:nvPr/>
        </p:nvSpPr>
        <p:spPr bwMode="auto">
          <a:xfrm>
            <a:off x="6469063" y="5110163"/>
            <a:ext cx="127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2</a:t>
            </a:r>
            <a:endParaRPr lang="en-US" altLang="en-US" sz="1800">
              <a:latin typeface="Arial" panose="020B0604020202020204" pitchFamily="34" charset="0"/>
            </a:endParaRPr>
          </a:p>
        </p:txBody>
      </p:sp>
      <p:sp>
        <p:nvSpPr>
          <p:cNvPr id="26655" name="Line 33">
            <a:extLst>
              <a:ext uri="{FF2B5EF4-FFF2-40B4-BE49-F238E27FC236}">
                <a16:creationId xmlns:a16="http://schemas.microsoft.com/office/drawing/2014/main" id="{7C33E764-9019-4A23-BEBC-87E6470CDEA3}"/>
              </a:ext>
            </a:extLst>
          </p:cNvPr>
          <p:cNvSpPr>
            <a:spLocks noChangeShapeType="1"/>
          </p:cNvSpPr>
          <p:nvPr/>
        </p:nvSpPr>
        <p:spPr bwMode="auto">
          <a:xfrm flipV="1">
            <a:off x="6981825" y="5018088"/>
            <a:ext cx="1588" cy="428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6656" name="Line 34">
            <a:extLst>
              <a:ext uri="{FF2B5EF4-FFF2-40B4-BE49-F238E27FC236}">
                <a16:creationId xmlns:a16="http://schemas.microsoft.com/office/drawing/2014/main" id="{3D51C82F-022D-4B1A-B2A2-66EA42B5A2CB}"/>
              </a:ext>
            </a:extLst>
          </p:cNvPr>
          <p:cNvSpPr>
            <a:spLocks noChangeShapeType="1"/>
          </p:cNvSpPr>
          <p:nvPr/>
        </p:nvSpPr>
        <p:spPr bwMode="auto">
          <a:xfrm>
            <a:off x="6981825" y="2174875"/>
            <a:ext cx="1588" cy="333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6657" name="Rectangle 35">
            <a:extLst>
              <a:ext uri="{FF2B5EF4-FFF2-40B4-BE49-F238E27FC236}">
                <a16:creationId xmlns:a16="http://schemas.microsoft.com/office/drawing/2014/main" id="{EF754C60-FE14-460F-B8C7-45B67767D47A}"/>
              </a:ext>
            </a:extLst>
          </p:cNvPr>
          <p:cNvSpPr>
            <a:spLocks noChangeArrowheads="1"/>
          </p:cNvSpPr>
          <p:nvPr/>
        </p:nvSpPr>
        <p:spPr bwMode="auto">
          <a:xfrm>
            <a:off x="6900863" y="5110163"/>
            <a:ext cx="3175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2.5</a:t>
            </a:r>
            <a:endParaRPr lang="en-US" altLang="en-US" sz="1800">
              <a:latin typeface="Arial" panose="020B0604020202020204" pitchFamily="34" charset="0"/>
            </a:endParaRPr>
          </a:p>
        </p:txBody>
      </p:sp>
      <p:sp>
        <p:nvSpPr>
          <p:cNvPr id="26658" name="Line 36">
            <a:extLst>
              <a:ext uri="{FF2B5EF4-FFF2-40B4-BE49-F238E27FC236}">
                <a16:creationId xmlns:a16="http://schemas.microsoft.com/office/drawing/2014/main" id="{5CFC8353-5CBB-4E93-9AAB-5727A122F317}"/>
              </a:ext>
            </a:extLst>
          </p:cNvPr>
          <p:cNvSpPr>
            <a:spLocks noChangeShapeType="1"/>
          </p:cNvSpPr>
          <p:nvPr/>
        </p:nvSpPr>
        <p:spPr bwMode="auto">
          <a:xfrm flipV="1">
            <a:off x="7469188" y="5018088"/>
            <a:ext cx="1587" cy="428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6659" name="Line 37">
            <a:extLst>
              <a:ext uri="{FF2B5EF4-FFF2-40B4-BE49-F238E27FC236}">
                <a16:creationId xmlns:a16="http://schemas.microsoft.com/office/drawing/2014/main" id="{532C0B34-FBDE-444C-9F83-467045DDD90C}"/>
              </a:ext>
            </a:extLst>
          </p:cNvPr>
          <p:cNvSpPr>
            <a:spLocks noChangeShapeType="1"/>
          </p:cNvSpPr>
          <p:nvPr/>
        </p:nvSpPr>
        <p:spPr bwMode="auto">
          <a:xfrm>
            <a:off x="7469188" y="2174875"/>
            <a:ext cx="1587" cy="333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6660" name="Rectangle 38">
            <a:extLst>
              <a:ext uri="{FF2B5EF4-FFF2-40B4-BE49-F238E27FC236}">
                <a16:creationId xmlns:a16="http://schemas.microsoft.com/office/drawing/2014/main" id="{6696CE6A-02A7-4593-8890-A67B67B9B41F}"/>
              </a:ext>
            </a:extLst>
          </p:cNvPr>
          <p:cNvSpPr>
            <a:spLocks noChangeArrowheads="1"/>
          </p:cNvSpPr>
          <p:nvPr/>
        </p:nvSpPr>
        <p:spPr bwMode="auto">
          <a:xfrm>
            <a:off x="7442200" y="5110163"/>
            <a:ext cx="127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3</a:t>
            </a:r>
            <a:endParaRPr lang="en-US" altLang="en-US" sz="1800">
              <a:latin typeface="Arial" panose="020B0604020202020204" pitchFamily="34" charset="0"/>
            </a:endParaRPr>
          </a:p>
        </p:txBody>
      </p:sp>
      <p:sp>
        <p:nvSpPr>
          <p:cNvPr id="26661" name="Line 39">
            <a:extLst>
              <a:ext uri="{FF2B5EF4-FFF2-40B4-BE49-F238E27FC236}">
                <a16:creationId xmlns:a16="http://schemas.microsoft.com/office/drawing/2014/main" id="{F45E343A-E642-4150-9AE3-DB9D9DBDC8EC}"/>
              </a:ext>
            </a:extLst>
          </p:cNvPr>
          <p:cNvSpPr>
            <a:spLocks noChangeShapeType="1"/>
          </p:cNvSpPr>
          <p:nvPr/>
        </p:nvSpPr>
        <p:spPr bwMode="auto">
          <a:xfrm flipV="1">
            <a:off x="7954963" y="5018088"/>
            <a:ext cx="1587" cy="428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6662" name="Line 40">
            <a:extLst>
              <a:ext uri="{FF2B5EF4-FFF2-40B4-BE49-F238E27FC236}">
                <a16:creationId xmlns:a16="http://schemas.microsoft.com/office/drawing/2014/main" id="{E7CBC034-7C1D-49B7-B72C-F82670DBBCBE}"/>
              </a:ext>
            </a:extLst>
          </p:cNvPr>
          <p:cNvSpPr>
            <a:spLocks noChangeShapeType="1"/>
          </p:cNvSpPr>
          <p:nvPr/>
        </p:nvSpPr>
        <p:spPr bwMode="auto">
          <a:xfrm>
            <a:off x="7954963" y="2174875"/>
            <a:ext cx="1587" cy="333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6663" name="Rectangle 41">
            <a:extLst>
              <a:ext uri="{FF2B5EF4-FFF2-40B4-BE49-F238E27FC236}">
                <a16:creationId xmlns:a16="http://schemas.microsoft.com/office/drawing/2014/main" id="{D82C777C-25F4-44D9-9B83-AA046279A9F8}"/>
              </a:ext>
            </a:extLst>
          </p:cNvPr>
          <p:cNvSpPr>
            <a:spLocks noChangeArrowheads="1"/>
          </p:cNvSpPr>
          <p:nvPr/>
        </p:nvSpPr>
        <p:spPr bwMode="auto">
          <a:xfrm>
            <a:off x="7874000" y="5110163"/>
            <a:ext cx="3175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3.5</a:t>
            </a:r>
            <a:endParaRPr lang="en-US" altLang="en-US" sz="1800">
              <a:latin typeface="Arial" panose="020B0604020202020204" pitchFamily="34" charset="0"/>
            </a:endParaRPr>
          </a:p>
        </p:txBody>
      </p:sp>
      <p:sp>
        <p:nvSpPr>
          <p:cNvPr id="26664" name="Line 42">
            <a:extLst>
              <a:ext uri="{FF2B5EF4-FFF2-40B4-BE49-F238E27FC236}">
                <a16:creationId xmlns:a16="http://schemas.microsoft.com/office/drawing/2014/main" id="{98C5D4BB-8489-460C-B6C5-DE10DAC8D264}"/>
              </a:ext>
            </a:extLst>
          </p:cNvPr>
          <p:cNvSpPr>
            <a:spLocks noChangeShapeType="1"/>
          </p:cNvSpPr>
          <p:nvPr/>
        </p:nvSpPr>
        <p:spPr bwMode="auto">
          <a:xfrm flipV="1">
            <a:off x="8450263" y="5018088"/>
            <a:ext cx="1587" cy="428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6665" name="Line 43">
            <a:extLst>
              <a:ext uri="{FF2B5EF4-FFF2-40B4-BE49-F238E27FC236}">
                <a16:creationId xmlns:a16="http://schemas.microsoft.com/office/drawing/2014/main" id="{D3E93B40-E331-4098-9A60-161825AE30FE}"/>
              </a:ext>
            </a:extLst>
          </p:cNvPr>
          <p:cNvSpPr>
            <a:spLocks noChangeShapeType="1"/>
          </p:cNvSpPr>
          <p:nvPr/>
        </p:nvSpPr>
        <p:spPr bwMode="auto">
          <a:xfrm>
            <a:off x="8450263" y="2174875"/>
            <a:ext cx="1587" cy="333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6666" name="Rectangle 44">
            <a:extLst>
              <a:ext uri="{FF2B5EF4-FFF2-40B4-BE49-F238E27FC236}">
                <a16:creationId xmlns:a16="http://schemas.microsoft.com/office/drawing/2014/main" id="{6DB6C458-07E2-453F-A1EC-B5A0F018CA3E}"/>
              </a:ext>
            </a:extLst>
          </p:cNvPr>
          <p:cNvSpPr>
            <a:spLocks noChangeArrowheads="1"/>
          </p:cNvSpPr>
          <p:nvPr/>
        </p:nvSpPr>
        <p:spPr bwMode="auto">
          <a:xfrm>
            <a:off x="8423275" y="5110163"/>
            <a:ext cx="127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4</a:t>
            </a:r>
            <a:endParaRPr lang="en-US" altLang="en-US" sz="1800">
              <a:latin typeface="Arial" panose="020B0604020202020204" pitchFamily="34" charset="0"/>
            </a:endParaRPr>
          </a:p>
        </p:txBody>
      </p:sp>
      <p:sp>
        <p:nvSpPr>
          <p:cNvPr id="26667" name="Line 45">
            <a:extLst>
              <a:ext uri="{FF2B5EF4-FFF2-40B4-BE49-F238E27FC236}">
                <a16:creationId xmlns:a16="http://schemas.microsoft.com/office/drawing/2014/main" id="{0D8419EA-FD42-4F1B-9503-4BBF66BA7FF4}"/>
              </a:ext>
            </a:extLst>
          </p:cNvPr>
          <p:cNvSpPr>
            <a:spLocks noChangeShapeType="1"/>
          </p:cNvSpPr>
          <p:nvPr/>
        </p:nvSpPr>
        <p:spPr bwMode="auto">
          <a:xfrm>
            <a:off x="4543425" y="5060950"/>
            <a:ext cx="3651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6668" name="Line 46">
            <a:extLst>
              <a:ext uri="{FF2B5EF4-FFF2-40B4-BE49-F238E27FC236}">
                <a16:creationId xmlns:a16="http://schemas.microsoft.com/office/drawing/2014/main" id="{3707DE16-AAA8-4671-9C5E-C18AA0F40E2C}"/>
              </a:ext>
            </a:extLst>
          </p:cNvPr>
          <p:cNvSpPr>
            <a:spLocks noChangeShapeType="1"/>
          </p:cNvSpPr>
          <p:nvPr/>
        </p:nvSpPr>
        <p:spPr bwMode="auto">
          <a:xfrm flipH="1">
            <a:off x="8404225" y="5060950"/>
            <a:ext cx="4603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6669" name="Rectangle 47">
            <a:extLst>
              <a:ext uri="{FF2B5EF4-FFF2-40B4-BE49-F238E27FC236}">
                <a16:creationId xmlns:a16="http://schemas.microsoft.com/office/drawing/2014/main" id="{10D4E28D-6A0C-4F06-AC4B-49D648EFFBAA}"/>
              </a:ext>
            </a:extLst>
          </p:cNvPr>
          <p:cNvSpPr>
            <a:spLocks noChangeArrowheads="1"/>
          </p:cNvSpPr>
          <p:nvPr/>
        </p:nvSpPr>
        <p:spPr bwMode="auto">
          <a:xfrm>
            <a:off x="4214813" y="4943475"/>
            <a:ext cx="1270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0</a:t>
            </a:r>
            <a:endParaRPr lang="en-US" altLang="en-US" sz="1800">
              <a:latin typeface="Arial" panose="020B0604020202020204" pitchFamily="34" charset="0"/>
            </a:endParaRPr>
          </a:p>
        </p:txBody>
      </p:sp>
      <p:sp>
        <p:nvSpPr>
          <p:cNvPr id="26670" name="Line 48">
            <a:extLst>
              <a:ext uri="{FF2B5EF4-FFF2-40B4-BE49-F238E27FC236}">
                <a16:creationId xmlns:a16="http://schemas.microsoft.com/office/drawing/2014/main" id="{9763E1BA-A395-461B-8B41-40D688C53718}"/>
              </a:ext>
            </a:extLst>
          </p:cNvPr>
          <p:cNvSpPr>
            <a:spLocks noChangeShapeType="1"/>
          </p:cNvSpPr>
          <p:nvPr/>
        </p:nvSpPr>
        <p:spPr bwMode="auto">
          <a:xfrm>
            <a:off x="4543425" y="4579938"/>
            <a:ext cx="36513"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6671" name="Line 49">
            <a:extLst>
              <a:ext uri="{FF2B5EF4-FFF2-40B4-BE49-F238E27FC236}">
                <a16:creationId xmlns:a16="http://schemas.microsoft.com/office/drawing/2014/main" id="{46A60C2E-FEA1-45BA-B7EF-2C6A20549A8D}"/>
              </a:ext>
            </a:extLst>
          </p:cNvPr>
          <p:cNvSpPr>
            <a:spLocks noChangeShapeType="1"/>
          </p:cNvSpPr>
          <p:nvPr/>
        </p:nvSpPr>
        <p:spPr bwMode="auto">
          <a:xfrm flipH="1">
            <a:off x="8404225" y="4579938"/>
            <a:ext cx="46038"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6672" name="Rectangle 50">
            <a:extLst>
              <a:ext uri="{FF2B5EF4-FFF2-40B4-BE49-F238E27FC236}">
                <a16:creationId xmlns:a16="http://schemas.microsoft.com/office/drawing/2014/main" id="{C4C396B0-88E7-453B-9F7C-2F444CEBD497}"/>
              </a:ext>
            </a:extLst>
          </p:cNvPr>
          <p:cNvSpPr>
            <a:spLocks noChangeArrowheads="1"/>
          </p:cNvSpPr>
          <p:nvPr/>
        </p:nvSpPr>
        <p:spPr bwMode="auto">
          <a:xfrm>
            <a:off x="4051300" y="4462463"/>
            <a:ext cx="4445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0.05</a:t>
            </a:r>
            <a:endParaRPr lang="en-US" altLang="en-US" sz="1800">
              <a:latin typeface="Arial" panose="020B0604020202020204" pitchFamily="34" charset="0"/>
            </a:endParaRPr>
          </a:p>
        </p:txBody>
      </p:sp>
      <p:sp>
        <p:nvSpPr>
          <p:cNvPr id="26673" name="Line 51">
            <a:extLst>
              <a:ext uri="{FF2B5EF4-FFF2-40B4-BE49-F238E27FC236}">
                <a16:creationId xmlns:a16="http://schemas.microsoft.com/office/drawing/2014/main" id="{D282978F-9053-4E7D-A15B-7BB65DC910DF}"/>
              </a:ext>
            </a:extLst>
          </p:cNvPr>
          <p:cNvSpPr>
            <a:spLocks noChangeShapeType="1"/>
          </p:cNvSpPr>
          <p:nvPr/>
        </p:nvSpPr>
        <p:spPr bwMode="auto">
          <a:xfrm>
            <a:off x="4543425" y="4098925"/>
            <a:ext cx="3651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6674" name="Line 52">
            <a:extLst>
              <a:ext uri="{FF2B5EF4-FFF2-40B4-BE49-F238E27FC236}">
                <a16:creationId xmlns:a16="http://schemas.microsoft.com/office/drawing/2014/main" id="{228B4859-02A2-4993-B2BE-B903C8603FB6}"/>
              </a:ext>
            </a:extLst>
          </p:cNvPr>
          <p:cNvSpPr>
            <a:spLocks noChangeShapeType="1"/>
          </p:cNvSpPr>
          <p:nvPr/>
        </p:nvSpPr>
        <p:spPr bwMode="auto">
          <a:xfrm flipH="1">
            <a:off x="8404225" y="4098925"/>
            <a:ext cx="4603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6675" name="Rectangle 53">
            <a:extLst>
              <a:ext uri="{FF2B5EF4-FFF2-40B4-BE49-F238E27FC236}">
                <a16:creationId xmlns:a16="http://schemas.microsoft.com/office/drawing/2014/main" id="{74446B49-DF1E-4A30-90AB-6B0015200990}"/>
              </a:ext>
            </a:extLst>
          </p:cNvPr>
          <p:cNvSpPr>
            <a:spLocks noChangeArrowheads="1"/>
          </p:cNvSpPr>
          <p:nvPr/>
        </p:nvSpPr>
        <p:spPr bwMode="auto">
          <a:xfrm>
            <a:off x="4114800" y="3981450"/>
            <a:ext cx="3175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0.1</a:t>
            </a:r>
            <a:endParaRPr lang="en-US" altLang="en-US" sz="1800">
              <a:latin typeface="Arial" panose="020B0604020202020204" pitchFamily="34" charset="0"/>
            </a:endParaRPr>
          </a:p>
        </p:txBody>
      </p:sp>
      <p:sp>
        <p:nvSpPr>
          <p:cNvPr id="26676" name="Line 54">
            <a:extLst>
              <a:ext uri="{FF2B5EF4-FFF2-40B4-BE49-F238E27FC236}">
                <a16:creationId xmlns:a16="http://schemas.microsoft.com/office/drawing/2014/main" id="{8D07582B-3C59-4F85-BB6C-D51B747FB1FF}"/>
              </a:ext>
            </a:extLst>
          </p:cNvPr>
          <p:cNvSpPr>
            <a:spLocks noChangeShapeType="1"/>
          </p:cNvSpPr>
          <p:nvPr/>
        </p:nvSpPr>
        <p:spPr bwMode="auto">
          <a:xfrm>
            <a:off x="4543425" y="3608388"/>
            <a:ext cx="36513"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6677" name="Line 55">
            <a:extLst>
              <a:ext uri="{FF2B5EF4-FFF2-40B4-BE49-F238E27FC236}">
                <a16:creationId xmlns:a16="http://schemas.microsoft.com/office/drawing/2014/main" id="{813F50A5-CCD0-4BC9-A506-FEF067C32B70}"/>
              </a:ext>
            </a:extLst>
          </p:cNvPr>
          <p:cNvSpPr>
            <a:spLocks noChangeShapeType="1"/>
          </p:cNvSpPr>
          <p:nvPr/>
        </p:nvSpPr>
        <p:spPr bwMode="auto">
          <a:xfrm flipH="1">
            <a:off x="8404225" y="3608388"/>
            <a:ext cx="46038"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6678" name="Rectangle 56">
            <a:extLst>
              <a:ext uri="{FF2B5EF4-FFF2-40B4-BE49-F238E27FC236}">
                <a16:creationId xmlns:a16="http://schemas.microsoft.com/office/drawing/2014/main" id="{55831400-9362-4C05-B761-DFE653211714}"/>
              </a:ext>
            </a:extLst>
          </p:cNvPr>
          <p:cNvSpPr>
            <a:spLocks noChangeArrowheads="1"/>
          </p:cNvSpPr>
          <p:nvPr/>
        </p:nvSpPr>
        <p:spPr bwMode="auto">
          <a:xfrm>
            <a:off x="4051300" y="3492500"/>
            <a:ext cx="4445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0.15</a:t>
            </a:r>
            <a:endParaRPr lang="en-US" altLang="en-US" sz="1800">
              <a:latin typeface="Arial" panose="020B0604020202020204" pitchFamily="34" charset="0"/>
            </a:endParaRPr>
          </a:p>
        </p:txBody>
      </p:sp>
      <p:sp>
        <p:nvSpPr>
          <p:cNvPr id="26679" name="Line 57">
            <a:extLst>
              <a:ext uri="{FF2B5EF4-FFF2-40B4-BE49-F238E27FC236}">
                <a16:creationId xmlns:a16="http://schemas.microsoft.com/office/drawing/2014/main" id="{5983FA14-2637-404F-8C55-FFE644890130}"/>
              </a:ext>
            </a:extLst>
          </p:cNvPr>
          <p:cNvSpPr>
            <a:spLocks noChangeShapeType="1"/>
          </p:cNvSpPr>
          <p:nvPr/>
        </p:nvSpPr>
        <p:spPr bwMode="auto">
          <a:xfrm>
            <a:off x="4543425" y="3128963"/>
            <a:ext cx="36513"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6680" name="Line 58">
            <a:extLst>
              <a:ext uri="{FF2B5EF4-FFF2-40B4-BE49-F238E27FC236}">
                <a16:creationId xmlns:a16="http://schemas.microsoft.com/office/drawing/2014/main" id="{1E4947CD-D83C-484B-869E-5FD279FCE425}"/>
              </a:ext>
            </a:extLst>
          </p:cNvPr>
          <p:cNvSpPr>
            <a:spLocks noChangeShapeType="1"/>
          </p:cNvSpPr>
          <p:nvPr/>
        </p:nvSpPr>
        <p:spPr bwMode="auto">
          <a:xfrm flipH="1">
            <a:off x="8404225" y="3128963"/>
            <a:ext cx="46038"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6681" name="Rectangle 59">
            <a:extLst>
              <a:ext uri="{FF2B5EF4-FFF2-40B4-BE49-F238E27FC236}">
                <a16:creationId xmlns:a16="http://schemas.microsoft.com/office/drawing/2014/main" id="{494C4B87-F3F4-46F0-AEEB-54E42255A1BC}"/>
              </a:ext>
            </a:extLst>
          </p:cNvPr>
          <p:cNvSpPr>
            <a:spLocks noChangeArrowheads="1"/>
          </p:cNvSpPr>
          <p:nvPr/>
        </p:nvSpPr>
        <p:spPr bwMode="auto">
          <a:xfrm>
            <a:off x="4114800" y="3011488"/>
            <a:ext cx="3175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0.2</a:t>
            </a:r>
            <a:endParaRPr lang="en-US" altLang="en-US" sz="1800">
              <a:latin typeface="Arial" panose="020B0604020202020204" pitchFamily="34" charset="0"/>
            </a:endParaRPr>
          </a:p>
        </p:txBody>
      </p:sp>
      <p:sp>
        <p:nvSpPr>
          <p:cNvPr id="26682" name="Line 60">
            <a:extLst>
              <a:ext uri="{FF2B5EF4-FFF2-40B4-BE49-F238E27FC236}">
                <a16:creationId xmlns:a16="http://schemas.microsoft.com/office/drawing/2014/main" id="{E2E4C3E0-00D6-44F8-A3D0-1E3CE3566514}"/>
              </a:ext>
            </a:extLst>
          </p:cNvPr>
          <p:cNvSpPr>
            <a:spLocks noChangeShapeType="1"/>
          </p:cNvSpPr>
          <p:nvPr/>
        </p:nvSpPr>
        <p:spPr bwMode="auto">
          <a:xfrm>
            <a:off x="4543425" y="2647950"/>
            <a:ext cx="3651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6683" name="Line 61">
            <a:extLst>
              <a:ext uri="{FF2B5EF4-FFF2-40B4-BE49-F238E27FC236}">
                <a16:creationId xmlns:a16="http://schemas.microsoft.com/office/drawing/2014/main" id="{03A65D21-AF91-4BD0-B5C1-8AEB2D17A241}"/>
              </a:ext>
            </a:extLst>
          </p:cNvPr>
          <p:cNvSpPr>
            <a:spLocks noChangeShapeType="1"/>
          </p:cNvSpPr>
          <p:nvPr/>
        </p:nvSpPr>
        <p:spPr bwMode="auto">
          <a:xfrm flipH="1">
            <a:off x="8404225" y="2647950"/>
            <a:ext cx="4603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6684" name="Rectangle 62">
            <a:extLst>
              <a:ext uri="{FF2B5EF4-FFF2-40B4-BE49-F238E27FC236}">
                <a16:creationId xmlns:a16="http://schemas.microsoft.com/office/drawing/2014/main" id="{45121C19-6A6C-486C-8D1A-0B6FDB2ECE31}"/>
              </a:ext>
            </a:extLst>
          </p:cNvPr>
          <p:cNvSpPr>
            <a:spLocks noChangeArrowheads="1"/>
          </p:cNvSpPr>
          <p:nvPr/>
        </p:nvSpPr>
        <p:spPr bwMode="auto">
          <a:xfrm>
            <a:off x="4051300" y="2530475"/>
            <a:ext cx="4445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0.25</a:t>
            </a:r>
            <a:endParaRPr lang="en-US" altLang="en-US" sz="1800">
              <a:latin typeface="Arial" panose="020B0604020202020204" pitchFamily="34" charset="0"/>
            </a:endParaRPr>
          </a:p>
        </p:txBody>
      </p:sp>
      <p:sp>
        <p:nvSpPr>
          <p:cNvPr id="26685" name="Freeform 63">
            <a:extLst>
              <a:ext uri="{FF2B5EF4-FFF2-40B4-BE49-F238E27FC236}">
                <a16:creationId xmlns:a16="http://schemas.microsoft.com/office/drawing/2014/main" id="{28E59529-2C70-47EE-A5F7-6055E616F43D}"/>
              </a:ext>
            </a:extLst>
          </p:cNvPr>
          <p:cNvSpPr>
            <a:spLocks/>
          </p:cNvSpPr>
          <p:nvPr/>
        </p:nvSpPr>
        <p:spPr bwMode="auto">
          <a:xfrm>
            <a:off x="4543425" y="2174875"/>
            <a:ext cx="3906838" cy="2886075"/>
          </a:xfrm>
          <a:custGeom>
            <a:avLst/>
            <a:gdLst>
              <a:gd name="T0" fmla="*/ 0 w 434"/>
              <a:gd name="T1" fmla="*/ 342 h 342"/>
              <a:gd name="T2" fmla="*/ 434 w 434"/>
              <a:gd name="T3" fmla="*/ 342 h 342"/>
              <a:gd name="T4" fmla="*/ 434 w 434"/>
              <a:gd name="T5" fmla="*/ 0 h 342"/>
              <a:gd name="T6" fmla="*/ 0 60000 65536"/>
              <a:gd name="T7" fmla="*/ 0 60000 65536"/>
              <a:gd name="T8" fmla="*/ 0 60000 65536"/>
              <a:gd name="T9" fmla="*/ 0 w 434"/>
              <a:gd name="T10" fmla="*/ 0 h 342"/>
              <a:gd name="T11" fmla="*/ 434 w 434"/>
              <a:gd name="T12" fmla="*/ 342 h 342"/>
            </a:gdLst>
            <a:ahLst/>
            <a:cxnLst>
              <a:cxn ang="T6">
                <a:pos x="T0" y="T1"/>
              </a:cxn>
              <a:cxn ang="T7">
                <a:pos x="T2" y="T3"/>
              </a:cxn>
              <a:cxn ang="T8">
                <a:pos x="T4" y="T5"/>
              </a:cxn>
            </a:cxnLst>
            <a:rect l="T9" t="T10" r="T11" b="T12"/>
            <a:pathLst>
              <a:path w="434" h="342">
                <a:moveTo>
                  <a:pt x="0" y="342"/>
                </a:moveTo>
                <a:lnTo>
                  <a:pt x="434" y="342"/>
                </a:lnTo>
                <a:lnTo>
                  <a:pt x="434" y="0"/>
                </a:lnTo>
              </a:path>
            </a:pathLst>
          </a:cu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6686" name="Oval 64">
            <a:extLst>
              <a:ext uri="{FF2B5EF4-FFF2-40B4-BE49-F238E27FC236}">
                <a16:creationId xmlns:a16="http://schemas.microsoft.com/office/drawing/2014/main" id="{0D749CE9-F9B7-4FFA-9106-F03B8694E764}"/>
              </a:ext>
            </a:extLst>
          </p:cNvPr>
          <p:cNvSpPr>
            <a:spLocks noChangeArrowheads="1"/>
          </p:cNvSpPr>
          <p:nvPr/>
        </p:nvSpPr>
        <p:spPr bwMode="auto">
          <a:xfrm>
            <a:off x="4506913" y="2622550"/>
            <a:ext cx="80962" cy="7620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6687" name="Oval 65">
            <a:extLst>
              <a:ext uri="{FF2B5EF4-FFF2-40B4-BE49-F238E27FC236}">
                <a16:creationId xmlns:a16="http://schemas.microsoft.com/office/drawing/2014/main" id="{175ED326-9884-4B58-95D9-679B1E6052DD}"/>
              </a:ext>
            </a:extLst>
          </p:cNvPr>
          <p:cNvSpPr>
            <a:spLocks noChangeArrowheads="1"/>
          </p:cNvSpPr>
          <p:nvPr/>
        </p:nvSpPr>
        <p:spPr bwMode="auto">
          <a:xfrm>
            <a:off x="4624388" y="2638425"/>
            <a:ext cx="80962" cy="7620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6688" name="Oval 66">
            <a:extLst>
              <a:ext uri="{FF2B5EF4-FFF2-40B4-BE49-F238E27FC236}">
                <a16:creationId xmlns:a16="http://schemas.microsoft.com/office/drawing/2014/main" id="{E9D2901E-0416-440D-8503-D92081FF1909}"/>
              </a:ext>
            </a:extLst>
          </p:cNvPr>
          <p:cNvSpPr>
            <a:spLocks noChangeArrowheads="1"/>
          </p:cNvSpPr>
          <p:nvPr/>
        </p:nvSpPr>
        <p:spPr bwMode="auto">
          <a:xfrm>
            <a:off x="4749800" y="2706688"/>
            <a:ext cx="80963" cy="7620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6689" name="Oval 67">
            <a:extLst>
              <a:ext uri="{FF2B5EF4-FFF2-40B4-BE49-F238E27FC236}">
                <a16:creationId xmlns:a16="http://schemas.microsoft.com/office/drawing/2014/main" id="{61330D8F-0BDE-46F8-AE65-538580BBA0BF}"/>
              </a:ext>
            </a:extLst>
          </p:cNvPr>
          <p:cNvSpPr>
            <a:spLocks noChangeArrowheads="1"/>
          </p:cNvSpPr>
          <p:nvPr/>
        </p:nvSpPr>
        <p:spPr bwMode="auto">
          <a:xfrm>
            <a:off x="4867275" y="2824163"/>
            <a:ext cx="80963" cy="7620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6690" name="Oval 68">
            <a:extLst>
              <a:ext uri="{FF2B5EF4-FFF2-40B4-BE49-F238E27FC236}">
                <a16:creationId xmlns:a16="http://schemas.microsoft.com/office/drawing/2014/main" id="{DA4E32E9-FE6E-42EA-A0FD-7BB24C41355C}"/>
              </a:ext>
            </a:extLst>
          </p:cNvPr>
          <p:cNvSpPr>
            <a:spLocks noChangeArrowheads="1"/>
          </p:cNvSpPr>
          <p:nvPr/>
        </p:nvSpPr>
        <p:spPr bwMode="auto">
          <a:xfrm>
            <a:off x="4992688" y="2968625"/>
            <a:ext cx="80962" cy="74613"/>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6691" name="Oval 69">
            <a:extLst>
              <a:ext uri="{FF2B5EF4-FFF2-40B4-BE49-F238E27FC236}">
                <a16:creationId xmlns:a16="http://schemas.microsoft.com/office/drawing/2014/main" id="{134B1A70-38FB-47AF-B674-D6F135686254}"/>
              </a:ext>
            </a:extLst>
          </p:cNvPr>
          <p:cNvSpPr>
            <a:spLocks noChangeArrowheads="1"/>
          </p:cNvSpPr>
          <p:nvPr/>
        </p:nvSpPr>
        <p:spPr bwMode="auto">
          <a:xfrm>
            <a:off x="5110163" y="3154363"/>
            <a:ext cx="80962" cy="74612"/>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6692" name="Oval 70">
            <a:extLst>
              <a:ext uri="{FF2B5EF4-FFF2-40B4-BE49-F238E27FC236}">
                <a16:creationId xmlns:a16="http://schemas.microsoft.com/office/drawing/2014/main" id="{5AAE6B9E-F2C4-4610-AACA-1A9864046DBA}"/>
              </a:ext>
            </a:extLst>
          </p:cNvPr>
          <p:cNvSpPr>
            <a:spLocks noChangeArrowheads="1"/>
          </p:cNvSpPr>
          <p:nvPr/>
        </p:nvSpPr>
        <p:spPr bwMode="auto">
          <a:xfrm>
            <a:off x="5235575" y="3355975"/>
            <a:ext cx="80963" cy="7620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6693" name="Oval 71">
            <a:extLst>
              <a:ext uri="{FF2B5EF4-FFF2-40B4-BE49-F238E27FC236}">
                <a16:creationId xmlns:a16="http://schemas.microsoft.com/office/drawing/2014/main" id="{A445C141-1FC9-454F-998A-39FC67166A29}"/>
              </a:ext>
            </a:extLst>
          </p:cNvPr>
          <p:cNvSpPr>
            <a:spLocks noChangeArrowheads="1"/>
          </p:cNvSpPr>
          <p:nvPr/>
        </p:nvSpPr>
        <p:spPr bwMode="auto">
          <a:xfrm>
            <a:off x="5353050" y="3584575"/>
            <a:ext cx="80963" cy="74613"/>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6694" name="Oval 72">
            <a:extLst>
              <a:ext uri="{FF2B5EF4-FFF2-40B4-BE49-F238E27FC236}">
                <a16:creationId xmlns:a16="http://schemas.microsoft.com/office/drawing/2014/main" id="{E729F668-B4DD-450A-A85D-36E9509860AE}"/>
              </a:ext>
            </a:extLst>
          </p:cNvPr>
          <p:cNvSpPr>
            <a:spLocks noChangeArrowheads="1"/>
          </p:cNvSpPr>
          <p:nvPr/>
        </p:nvSpPr>
        <p:spPr bwMode="auto">
          <a:xfrm>
            <a:off x="5480050" y="3819525"/>
            <a:ext cx="80963" cy="7620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6695" name="Oval 73">
            <a:extLst>
              <a:ext uri="{FF2B5EF4-FFF2-40B4-BE49-F238E27FC236}">
                <a16:creationId xmlns:a16="http://schemas.microsoft.com/office/drawing/2014/main" id="{A88AEFA8-A83C-4123-9B98-6872FE2FBAEE}"/>
              </a:ext>
            </a:extLst>
          </p:cNvPr>
          <p:cNvSpPr>
            <a:spLocks noChangeArrowheads="1"/>
          </p:cNvSpPr>
          <p:nvPr/>
        </p:nvSpPr>
        <p:spPr bwMode="auto">
          <a:xfrm>
            <a:off x="5605463" y="4056063"/>
            <a:ext cx="80962" cy="7620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6696" name="Oval 74">
            <a:extLst>
              <a:ext uri="{FF2B5EF4-FFF2-40B4-BE49-F238E27FC236}">
                <a16:creationId xmlns:a16="http://schemas.microsoft.com/office/drawing/2014/main" id="{4F5A53AA-EE50-4603-9D10-49F42BF70846}"/>
              </a:ext>
            </a:extLst>
          </p:cNvPr>
          <p:cNvSpPr>
            <a:spLocks noChangeArrowheads="1"/>
          </p:cNvSpPr>
          <p:nvPr/>
        </p:nvSpPr>
        <p:spPr bwMode="auto">
          <a:xfrm>
            <a:off x="5722938" y="4284663"/>
            <a:ext cx="80962" cy="74612"/>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6697" name="Oval 75">
            <a:extLst>
              <a:ext uri="{FF2B5EF4-FFF2-40B4-BE49-F238E27FC236}">
                <a16:creationId xmlns:a16="http://schemas.microsoft.com/office/drawing/2014/main" id="{9769E86A-8620-40D4-BB30-C1745E6F0373}"/>
              </a:ext>
            </a:extLst>
          </p:cNvPr>
          <p:cNvSpPr>
            <a:spLocks noChangeArrowheads="1"/>
          </p:cNvSpPr>
          <p:nvPr/>
        </p:nvSpPr>
        <p:spPr bwMode="auto">
          <a:xfrm>
            <a:off x="5848350" y="4486275"/>
            <a:ext cx="80963" cy="7620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6698" name="Oval 76">
            <a:extLst>
              <a:ext uri="{FF2B5EF4-FFF2-40B4-BE49-F238E27FC236}">
                <a16:creationId xmlns:a16="http://schemas.microsoft.com/office/drawing/2014/main" id="{21B5BC3D-2FB7-4D78-B657-CF2B8F6DCC09}"/>
              </a:ext>
            </a:extLst>
          </p:cNvPr>
          <p:cNvSpPr>
            <a:spLocks noChangeArrowheads="1"/>
          </p:cNvSpPr>
          <p:nvPr/>
        </p:nvSpPr>
        <p:spPr bwMode="auto">
          <a:xfrm>
            <a:off x="5965825" y="4672013"/>
            <a:ext cx="80963" cy="7620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6699" name="Oval 77">
            <a:extLst>
              <a:ext uri="{FF2B5EF4-FFF2-40B4-BE49-F238E27FC236}">
                <a16:creationId xmlns:a16="http://schemas.microsoft.com/office/drawing/2014/main" id="{14BE2A97-B458-418D-B754-40ACC4804830}"/>
              </a:ext>
            </a:extLst>
          </p:cNvPr>
          <p:cNvSpPr>
            <a:spLocks noChangeArrowheads="1"/>
          </p:cNvSpPr>
          <p:nvPr/>
        </p:nvSpPr>
        <p:spPr bwMode="auto">
          <a:xfrm>
            <a:off x="6091238" y="4814888"/>
            <a:ext cx="80962" cy="7620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6700" name="Oval 78">
            <a:extLst>
              <a:ext uri="{FF2B5EF4-FFF2-40B4-BE49-F238E27FC236}">
                <a16:creationId xmlns:a16="http://schemas.microsoft.com/office/drawing/2014/main" id="{19E897C0-80EA-45DE-9219-10A7F13CA10C}"/>
              </a:ext>
            </a:extLst>
          </p:cNvPr>
          <p:cNvSpPr>
            <a:spLocks noChangeArrowheads="1"/>
          </p:cNvSpPr>
          <p:nvPr/>
        </p:nvSpPr>
        <p:spPr bwMode="auto">
          <a:xfrm>
            <a:off x="6208713" y="4933950"/>
            <a:ext cx="80962" cy="7620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6701" name="Oval 79">
            <a:extLst>
              <a:ext uri="{FF2B5EF4-FFF2-40B4-BE49-F238E27FC236}">
                <a16:creationId xmlns:a16="http://schemas.microsoft.com/office/drawing/2014/main" id="{3D086D82-3606-4614-AF99-012A514CE057}"/>
              </a:ext>
            </a:extLst>
          </p:cNvPr>
          <p:cNvSpPr>
            <a:spLocks noChangeArrowheads="1"/>
          </p:cNvSpPr>
          <p:nvPr/>
        </p:nvSpPr>
        <p:spPr bwMode="auto">
          <a:xfrm>
            <a:off x="6334125" y="5000625"/>
            <a:ext cx="80963" cy="7620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6702" name="Oval 80">
            <a:extLst>
              <a:ext uri="{FF2B5EF4-FFF2-40B4-BE49-F238E27FC236}">
                <a16:creationId xmlns:a16="http://schemas.microsoft.com/office/drawing/2014/main" id="{3154C1D1-C6B1-496B-9619-F7EB105A92A6}"/>
              </a:ext>
            </a:extLst>
          </p:cNvPr>
          <p:cNvSpPr>
            <a:spLocks noChangeArrowheads="1"/>
          </p:cNvSpPr>
          <p:nvPr/>
        </p:nvSpPr>
        <p:spPr bwMode="auto">
          <a:xfrm>
            <a:off x="6461125" y="5026025"/>
            <a:ext cx="80963" cy="7620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6703" name="Oval 81">
            <a:extLst>
              <a:ext uri="{FF2B5EF4-FFF2-40B4-BE49-F238E27FC236}">
                <a16:creationId xmlns:a16="http://schemas.microsoft.com/office/drawing/2014/main" id="{E09CF5B8-1261-4856-886D-4AF2E768C37E}"/>
              </a:ext>
            </a:extLst>
          </p:cNvPr>
          <p:cNvSpPr>
            <a:spLocks noChangeArrowheads="1"/>
          </p:cNvSpPr>
          <p:nvPr/>
        </p:nvSpPr>
        <p:spPr bwMode="auto">
          <a:xfrm>
            <a:off x="6577013" y="5000625"/>
            <a:ext cx="80962" cy="7620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6704" name="Oval 82">
            <a:extLst>
              <a:ext uri="{FF2B5EF4-FFF2-40B4-BE49-F238E27FC236}">
                <a16:creationId xmlns:a16="http://schemas.microsoft.com/office/drawing/2014/main" id="{3CFEDE2F-DA9A-457B-9EF9-B365E3BD6FD9}"/>
              </a:ext>
            </a:extLst>
          </p:cNvPr>
          <p:cNvSpPr>
            <a:spLocks noChangeArrowheads="1"/>
          </p:cNvSpPr>
          <p:nvPr/>
        </p:nvSpPr>
        <p:spPr bwMode="auto">
          <a:xfrm>
            <a:off x="6704013" y="4933950"/>
            <a:ext cx="80962" cy="7620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6705" name="Oval 83">
            <a:extLst>
              <a:ext uri="{FF2B5EF4-FFF2-40B4-BE49-F238E27FC236}">
                <a16:creationId xmlns:a16="http://schemas.microsoft.com/office/drawing/2014/main" id="{430A0194-F0AC-4F0F-B0D3-6259FA51DB85}"/>
              </a:ext>
            </a:extLst>
          </p:cNvPr>
          <p:cNvSpPr>
            <a:spLocks noChangeArrowheads="1"/>
          </p:cNvSpPr>
          <p:nvPr/>
        </p:nvSpPr>
        <p:spPr bwMode="auto">
          <a:xfrm>
            <a:off x="6819900" y="4814888"/>
            <a:ext cx="80963" cy="7620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6706" name="Oval 84">
            <a:extLst>
              <a:ext uri="{FF2B5EF4-FFF2-40B4-BE49-F238E27FC236}">
                <a16:creationId xmlns:a16="http://schemas.microsoft.com/office/drawing/2014/main" id="{B2AA55BF-A9CA-48B1-914D-332FFFDA0403}"/>
              </a:ext>
            </a:extLst>
          </p:cNvPr>
          <p:cNvSpPr>
            <a:spLocks noChangeArrowheads="1"/>
          </p:cNvSpPr>
          <p:nvPr/>
        </p:nvSpPr>
        <p:spPr bwMode="auto">
          <a:xfrm>
            <a:off x="6946900" y="4672013"/>
            <a:ext cx="80963" cy="7620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6707" name="Oval 85">
            <a:extLst>
              <a:ext uri="{FF2B5EF4-FFF2-40B4-BE49-F238E27FC236}">
                <a16:creationId xmlns:a16="http://schemas.microsoft.com/office/drawing/2014/main" id="{96C43F77-69EC-4BD1-9213-7A8F6D753870}"/>
              </a:ext>
            </a:extLst>
          </p:cNvPr>
          <p:cNvSpPr>
            <a:spLocks noChangeArrowheads="1"/>
          </p:cNvSpPr>
          <p:nvPr/>
        </p:nvSpPr>
        <p:spPr bwMode="auto">
          <a:xfrm>
            <a:off x="7062788" y="4486275"/>
            <a:ext cx="80962" cy="7620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6708" name="Oval 86">
            <a:extLst>
              <a:ext uri="{FF2B5EF4-FFF2-40B4-BE49-F238E27FC236}">
                <a16:creationId xmlns:a16="http://schemas.microsoft.com/office/drawing/2014/main" id="{7873A434-AF62-4D71-BE00-625B8C597778}"/>
              </a:ext>
            </a:extLst>
          </p:cNvPr>
          <p:cNvSpPr>
            <a:spLocks noChangeArrowheads="1"/>
          </p:cNvSpPr>
          <p:nvPr/>
        </p:nvSpPr>
        <p:spPr bwMode="auto">
          <a:xfrm>
            <a:off x="7189788" y="4284663"/>
            <a:ext cx="80962" cy="74612"/>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6709" name="Oval 87">
            <a:extLst>
              <a:ext uri="{FF2B5EF4-FFF2-40B4-BE49-F238E27FC236}">
                <a16:creationId xmlns:a16="http://schemas.microsoft.com/office/drawing/2014/main" id="{8D8B1798-622F-43A4-A163-E19CB2F20982}"/>
              </a:ext>
            </a:extLst>
          </p:cNvPr>
          <p:cNvSpPr>
            <a:spLocks noChangeArrowheads="1"/>
          </p:cNvSpPr>
          <p:nvPr/>
        </p:nvSpPr>
        <p:spPr bwMode="auto">
          <a:xfrm>
            <a:off x="7305675" y="4056063"/>
            <a:ext cx="80963" cy="7620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6710" name="Oval 88">
            <a:extLst>
              <a:ext uri="{FF2B5EF4-FFF2-40B4-BE49-F238E27FC236}">
                <a16:creationId xmlns:a16="http://schemas.microsoft.com/office/drawing/2014/main" id="{F60CD7CD-678F-4E9E-85B7-56E28C436383}"/>
              </a:ext>
            </a:extLst>
          </p:cNvPr>
          <p:cNvSpPr>
            <a:spLocks noChangeArrowheads="1"/>
          </p:cNvSpPr>
          <p:nvPr/>
        </p:nvSpPr>
        <p:spPr bwMode="auto">
          <a:xfrm>
            <a:off x="7432675" y="3819525"/>
            <a:ext cx="80963" cy="7620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6711" name="Oval 89">
            <a:extLst>
              <a:ext uri="{FF2B5EF4-FFF2-40B4-BE49-F238E27FC236}">
                <a16:creationId xmlns:a16="http://schemas.microsoft.com/office/drawing/2014/main" id="{A06774F5-0B81-40A5-BE58-AB60E9C1D569}"/>
              </a:ext>
            </a:extLst>
          </p:cNvPr>
          <p:cNvSpPr>
            <a:spLocks noChangeArrowheads="1"/>
          </p:cNvSpPr>
          <p:nvPr/>
        </p:nvSpPr>
        <p:spPr bwMode="auto">
          <a:xfrm>
            <a:off x="7558088" y="3584575"/>
            <a:ext cx="80962" cy="74613"/>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6712" name="Oval 90">
            <a:extLst>
              <a:ext uri="{FF2B5EF4-FFF2-40B4-BE49-F238E27FC236}">
                <a16:creationId xmlns:a16="http://schemas.microsoft.com/office/drawing/2014/main" id="{FF46E873-FAB4-42F8-B171-A14031EDF682}"/>
              </a:ext>
            </a:extLst>
          </p:cNvPr>
          <p:cNvSpPr>
            <a:spLocks noChangeArrowheads="1"/>
          </p:cNvSpPr>
          <p:nvPr/>
        </p:nvSpPr>
        <p:spPr bwMode="auto">
          <a:xfrm>
            <a:off x="7675563" y="3355975"/>
            <a:ext cx="80962" cy="7620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6713" name="Oval 91">
            <a:extLst>
              <a:ext uri="{FF2B5EF4-FFF2-40B4-BE49-F238E27FC236}">
                <a16:creationId xmlns:a16="http://schemas.microsoft.com/office/drawing/2014/main" id="{D0B7D779-5000-46A8-8C07-28BBF42A227C}"/>
              </a:ext>
            </a:extLst>
          </p:cNvPr>
          <p:cNvSpPr>
            <a:spLocks noChangeArrowheads="1"/>
          </p:cNvSpPr>
          <p:nvPr/>
        </p:nvSpPr>
        <p:spPr bwMode="auto">
          <a:xfrm>
            <a:off x="7800975" y="3154363"/>
            <a:ext cx="80963" cy="74612"/>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6714" name="Oval 92">
            <a:extLst>
              <a:ext uri="{FF2B5EF4-FFF2-40B4-BE49-F238E27FC236}">
                <a16:creationId xmlns:a16="http://schemas.microsoft.com/office/drawing/2014/main" id="{4A7C098D-DAEC-4A1D-8B49-57DCCD1C3442}"/>
              </a:ext>
            </a:extLst>
          </p:cNvPr>
          <p:cNvSpPr>
            <a:spLocks noChangeArrowheads="1"/>
          </p:cNvSpPr>
          <p:nvPr/>
        </p:nvSpPr>
        <p:spPr bwMode="auto">
          <a:xfrm>
            <a:off x="7918450" y="2968625"/>
            <a:ext cx="80963" cy="74613"/>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6715" name="Oval 93">
            <a:extLst>
              <a:ext uri="{FF2B5EF4-FFF2-40B4-BE49-F238E27FC236}">
                <a16:creationId xmlns:a16="http://schemas.microsoft.com/office/drawing/2014/main" id="{3D550C60-501C-4CE3-87FB-7A485CB57755}"/>
              </a:ext>
            </a:extLst>
          </p:cNvPr>
          <p:cNvSpPr>
            <a:spLocks noChangeArrowheads="1"/>
          </p:cNvSpPr>
          <p:nvPr/>
        </p:nvSpPr>
        <p:spPr bwMode="auto">
          <a:xfrm>
            <a:off x="8043863" y="2824163"/>
            <a:ext cx="80962" cy="7620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6716" name="Oval 94">
            <a:extLst>
              <a:ext uri="{FF2B5EF4-FFF2-40B4-BE49-F238E27FC236}">
                <a16:creationId xmlns:a16="http://schemas.microsoft.com/office/drawing/2014/main" id="{D052B17F-5CA3-44DF-AC20-EC6559DF5E63}"/>
              </a:ext>
            </a:extLst>
          </p:cNvPr>
          <p:cNvSpPr>
            <a:spLocks noChangeArrowheads="1"/>
          </p:cNvSpPr>
          <p:nvPr/>
        </p:nvSpPr>
        <p:spPr bwMode="auto">
          <a:xfrm>
            <a:off x="8161338" y="2706688"/>
            <a:ext cx="80962" cy="7620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6717" name="Oval 95">
            <a:extLst>
              <a:ext uri="{FF2B5EF4-FFF2-40B4-BE49-F238E27FC236}">
                <a16:creationId xmlns:a16="http://schemas.microsoft.com/office/drawing/2014/main" id="{9AF1AE52-0045-4AD2-9E9D-D85B95CC8FAB}"/>
              </a:ext>
            </a:extLst>
          </p:cNvPr>
          <p:cNvSpPr>
            <a:spLocks noChangeArrowheads="1"/>
          </p:cNvSpPr>
          <p:nvPr/>
        </p:nvSpPr>
        <p:spPr bwMode="auto">
          <a:xfrm>
            <a:off x="8286750" y="2638425"/>
            <a:ext cx="80963" cy="7620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6718" name="Oval 96">
            <a:extLst>
              <a:ext uri="{FF2B5EF4-FFF2-40B4-BE49-F238E27FC236}">
                <a16:creationId xmlns:a16="http://schemas.microsoft.com/office/drawing/2014/main" id="{3A386D02-FFD8-4729-9714-87198C53E3BA}"/>
              </a:ext>
            </a:extLst>
          </p:cNvPr>
          <p:cNvSpPr>
            <a:spLocks noChangeArrowheads="1"/>
          </p:cNvSpPr>
          <p:nvPr/>
        </p:nvSpPr>
        <p:spPr bwMode="auto">
          <a:xfrm>
            <a:off x="4506913" y="2622550"/>
            <a:ext cx="80962" cy="76200"/>
          </a:xfrm>
          <a:prstGeom prst="ellipse">
            <a:avLst/>
          </a:pr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6719" name="Oval 97">
            <a:extLst>
              <a:ext uri="{FF2B5EF4-FFF2-40B4-BE49-F238E27FC236}">
                <a16:creationId xmlns:a16="http://schemas.microsoft.com/office/drawing/2014/main" id="{0DC8BA80-4A38-44A2-A057-ECDB5B4F3B76}"/>
              </a:ext>
            </a:extLst>
          </p:cNvPr>
          <p:cNvSpPr>
            <a:spLocks noChangeArrowheads="1"/>
          </p:cNvSpPr>
          <p:nvPr/>
        </p:nvSpPr>
        <p:spPr bwMode="auto">
          <a:xfrm>
            <a:off x="4624388" y="2638425"/>
            <a:ext cx="80962" cy="76200"/>
          </a:xfrm>
          <a:prstGeom prst="ellipse">
            <a:avLst/>
          </a:pr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6720" name="Oval 98">
            <a:extLst>
              <a:ext uri="{FF2B5EF4-FFF2-40B4-BE49-F238E27FC236}">
                <a16:creationId xmlns:a16="http://schemas.microsoft.com/office/drawing/2014/main" id="{8AAD8C45-221E-4B5A-B988-D6A4AF125ADD}"/>
              </a:ext>
            </a:extLst>
          </p:cNvPr>
          <p:cNvSpPr>
            <a:spLocks noChangeArrowheads="1"/>
          </p:cNvSpPr>
          <p:nvPr/>
        </p:nvSpPr>
        <p:spPr bwMode="auto">
          <a:xfrm>
            <a:off x="4749800" y="2706688"/>
            <a:ext cx="80963" cy="76200"/>
          </a:xfrm>
          <a:prstGeom prst="ellipse">
            <a:avLst/>
          </a:pr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6721" name="Oval 99">
            <a:extLst>
              <a:ext uri="{FF2B5EF4-FFF2-40B4-BE49-F238E27FC236}">
                <a16:creationId xmlns:a16="http://schemas.microsoft.com/office/drawing/2014/main" id="{D435CEA5-E853-40B3-BD12-4241EE78FD76}"/>
              </a:ext>
            </a:extLst>
          </p:cNvPr>
          <p:cNvSpPr>
            <a:spLocks noChangeArrowheads="1"/>
          </p:cNvSpPr>
          <p:nvPr/>
        </p:nvSpPr>
        <p:spPr bwMode="auto">
          <a:xfrm>
            <a:off x="4867275" y="2824163"/>
            <a:ext cx="80963" cy="76200"/>
          </a:xfrm>
          <a:prstGeom prst="ellipse">
            <a:avLst/>
          </a:pr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6722" name="Oval 100">
            <a:extLst>
              <a:ext uri="{FF2B5EF4-FFF2-40B4-BE49-F238E27FC236}">
                <a16:creationId xmlns:a16="http://schemas.microsoft.com/office/drawing/2014/main" id="{2026B7AE-12D5-4046-A450-F65F2C7E1520}"/>
              </a:ext>
            </a:extLst>
          </p:cNvPr>
          <p:cNvSpPr>
            <a:spLocks noChangeArrowheads="1"/>
          </p:cNvSpPr>
          <p:nvPr/>
        </p:nvSpPr>
        <p:spPr bwMode="auto">
          <a:xfrm>
            <a:off x="4992688" y="2968625"/>
            <a:ext cx="80962" cy="74613"/>
          </a:xfrm>
          <a:prstGeom prst="ellipse">
            <a:avLst/>
          </a:pr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6723" name="Oval 101">
            <a:extLst>
              <a:ext uri="{FF2B5EF4-FFF2-40B4-BE49-F238E27FC236}">
                <a16:creationId xmlns:a16="http://schemas.microsoft.com/office/drawing/2014/main" id="{78911F61-A000-4A11-9C22-083885AF0ADF}"/>
              </a:ext>
            </a:extLst>
          </p:cNvPr>
          <p:cNvSpPr>
            <a:spLocks noChangeArrowheads="1"/>
          </p:cNvSpPr>
          <p:nvPr/>
        </p:nvSpPr>
        <p:spPr bwMode="auto">
          <a:xfrm>
            <a:off x="5110163" y="3154363"/>
            <a:ext cx="80962" cy="74612"/>
          </a:xfrm>
          <a:prstGeom prst="ellipse">
            <a:avLst/>
          </a:pr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6724" name="Oval 102">
            <a:extLst>
              <a:ext uri="{FF2B5EF4-FFF2-40B4-BE49-F238E27FC236}">
                <a16:creationId xmlns:a16="http://schemas.microsoft.com/office/drawing/2014/main" id="{1A73A337-8CDD-4BD9-866D-0B5133CBF79A}"/>
              </a:ext>
            </a:extLst>
          </p:cNvPr>
          <p:cNvSpPr>
            <a:spLocks noChangeArrowheads="1"/>
          </p:cNvSpPr>
          <p:nvPr/>
        </p:nvSpPr>
        <p:spPr bwMode="auto">
          <a:xfrm>
            <a:off x="5235575" y="3355975"/>
            <a:ext cx="80963" cy="76200"/>
          </a:xfrm>
          <a:prstGeom prst="ellipse">
            <a:avLst/>
          </a:pr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6725" name="Oval 103">
            <a:extLst>
              <a:ext uri="{FF2B5EF4-FFF2-40B4-BE49-F238E27FC236}">
                <a16:creationId xmlns:a16="http://schemas.microsoft.com/office/drawing/2014/main" id="{F95C8C52-6364-47A7-95D9-4C7A1E918061}"/>
              </a:ext>
            </a:extLst>
          </p:cNvPr>
          <p:cNvSpPr>
            <a:spLocks noChangeArrowheads="1"/>
          </p:cNvSpPr>
          <p:nvPr/>
        </p:nvSpPr>
        <p:spPr bwMode="auto">
          <a:xfrm>
            <a:off x="5353050" y="3584575"/>
            <a:ext cx="80963" cy="74613"/>
          </a:xfrm>
          <a:prstGeom prst="ellipse">
            <a:avLst/>
          </a:pr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6726" name="Oval 104">
            <a:extLst>
              <a:ext uri="{FF2B5EF4-FFF2-40B4-BE49-F238E27FC236}">
                <a16:creationId xmlns:a16="http://schemas.microsoft.com/office/drawing/2014/main" id="{38DAAB06-E2CD-4371-AE1F-D1F508FC5A05}"/>
              </a:ext>
            </a:extLst>
          </p:cNvPr>
          <p:cNvSpPr>
            <a:spLocks noChangeArrowheads="1"/>
          </p:cNvSpPr>
          <p:nvPr/>
        </p:nvSpPr>
        <p:spPr bwMode="auto">
          <a:xfrm>
            <a:off x="5480050" y="3819525"/>
            <a:ext cx="80963" cy="76200"/>
          </a:xfrm>
          <a:prstGeom prst="ellipse">
            <a:avLst/>
          </a:pr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6727" name="Oval 105">
            <a:extLst>
              <a:ext uri="{FF2B5EF4-FFF2-40B4-BE49-F238E27FC236}">
                <a16:creationId xmlns:a16="http://schemas.microsoft.com/office/drawing/2014/main" id="{CF56389E-EFF5-4D51-84D4-408D59DDF6AC}"/>
              </a:ext>
            </a:extLst>
          </p:cNvPr>
          <p:cNvSpPr>
            <a:spLocks noChangeArrowheads="1"/>
          </p:cNvSpPr>
          <p:nvPr/>
        </p:nvSpPr>
        <p:spPr bwMode="auto">
          <a:xfrm>
            <a:off x="5605463" y="4056063"/>
            <a:ext cx="80962" cy="76200"/>
          </a:xfrm>
          <a:prstGeom prst="ellipse">
            <a:avLst/>
          </a:pr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6728" name="Oval 106">
            <a:extLst>
              <a:ext uri="{FF2B5EF4-FFF2-40B4-BE49-F238E27FC236}">
                <a16:creationId xmlns:a16="http://schemas.microsoft.com/office/drawing/2014/main" id="{2BD0843A-9F38-45BA-9B48-133E10CEB7E3}"/>
              </a:ext>
            </a:extLst>
          </p:cNvPr>
          <p:cNvSpPr>
            <a:spLocks noChangeArrowheads="1"/>
          </p:cNvSpPr>
          <p:nvPr/>
        </p:nvSpPr>
        <p:spPr bwMode="auto">
          <a:xfrm>
            <a:off x="5722938" y="4284663"/>
            <a:ext cx="80962" cy="74612"/>
          </a:xfrm>
          <a:prstGeom prst="ellipse">
            <a:avLst/>
          </a:pr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6729" name="Oval 107">
            <a:extLst>
              <a:ext uri="{FF2B5EF4-FFF2-40B4-BE49-F238E27FC236}">
                <a16:creationId xmlns:a16="http://schemas.microsoft.com/office/drawing/2014/main" id="{5AEFE2FA-DF67-471C-B0DB-4C4C94954869}"/>
              </a:ext>
            </a:extLst>
          </p:cNvPr>
          <p:cNvSpPr>
            <a:spLocks noChangeArrowheads="1"/>
          </p:cNvSpPr>
          <p:nvPr/>
        </p:nvSpPr>
        <p:spPr bwMode="auto">
          <a:xfrm>
            <a:off x="5848350" y="4486275"/>
            <a:ext cx="80963" cy="76200"/>
          </a:xfrm>
          <a:prstGeom prst="ellipse">
            <a:avLst/>
          </a:pr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6730" name="Oval 108">
            <a:extLst>
              <a:ext uri="{FF2B5EF4-FFF2-40B4-BE49-F238E27FC236}">
                <a16:creationId xmlns:a16="http://schemas.microsoft.com/office/drawing/2014/main" id="{B6641EE9-A3CD-46C8-A16E-359DFCCB51EB}"/>
              </a:ext>
            </a:extLst>
          </p:cNvPr>
          <p:cNvSpPr>
            <a:spLocks noChangeArrowheads="1"/>
          </p:cNvSpPr>
          <p:nvPr/>
        </p:nvSpPr>
        <p:spPr bwMode="auto">
          <a:xfrm>
            <a:off x="5965825" y="4672013"/>
            <a:ext cx="80963" cy="76200"/>
          </a:xfrm>
          <a:prstGeom prst="ellipse">
            <a:avLst/>
          </a:pr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6731" name="Oval 109">
            <a:extLst>
              <a:ext uri="{FF2B5EF4-FFF2-40B4-BE49-F238E27FC236}">
                <a16:creationId xmlns:a16="http://schemas.microsoft.com/office/drawing/2014/main" id="{F498669A-C162-4254-B6ED-67F742A9EE12}"/>
              </a:ext>
            </a:extLst>
          </p:cNvPr>
          <p:cNvSpPr>
            <a:spLocks noChangeArrowheads="1"/>
          </p:cNvSpPr>
          <p:nvPr/>
        </p:nvSpPr>
        <p:spPr bwMode="auto">
          <a:xfrm>
            <a:off x="6091238" y="4814888"/>
            <a:ext cx="80962" cy="76200"/>
          </a:xfrm>
          <a:prstGeom prst="ellipse">
            <a:avLst/>
          </a:pr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6732" name="Oval 110">
            <a:extLst>
              <a:ext uri="{FF2B5EF4-FFF2-40B4-BE49-F238E27FC236}">
                <a16:creationId xmlns:a16="http://schemas.microsoft.com/office/drawing/2014/main" id="{AEA73161-8491-4CBC-9683-635AFABF6433}"/>
              </a:ext>
            </a:extLst>
          </p:cNvPr>
          <p:cNvSpPr>
            <a:spLocks noChangeArrowheads="1"/>
          </p:cNvSpPr>
          <p:nvPr/>
        </p:nvSpPr>
        <p:spPr bwMode="auto">
          <a:xfrm>
            <a:off x="6208713" y="4933950"/>
            <a:ext cx="80962" cy="76200"/>
          </a:xfrm>
          <a:prstGeom prst="ellipse">
            <a:avLst/>
          </a:pr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6733" name="Oval 111">
            <a:extLst>
              <a:ext uri="{FF2B5EF4-FFF2-40B4-BE49-F238E27FC236}">
                <a16:creationId xmlns:a16="http://schemas.microsoft.com/office/drawing/2014/main" id="{B15BE319-0DD9-4061-B898-2A40E2F32144}"/>
              </a:ext>
            </a:extLst>
          </p:cNvPr>
          <p:cNvSpPr>
            <a:spLocks noChangeArrowheads="1"/>
          </p:cNvSpPr>
          <p:nvPr/>
        </p:nvSpPr>
        <p:spPr bwMode="auto">
          <a:xfrm>
            <a:off x="6334125" y="5000625"/>
            <a:ext cx="80963" cy="76200"/>
          </a:xfrm>
          <a:prstGeom prst="ellipse">
            <a:avLst/>
          </a:pr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6734" name="Oval 112">
            <a:extLst>
              <a:ext uri="{FF2B5EF4-FFF2-40B4-BE49-F238E27FC236}">
                <a16:creationId xmlns:a16="http://schemas.microsoft.com/office/drawing/2014/main" id="{51C48A62-1FED-4299-B299-D582DA4DD887}"/>
              </a:ext>
            </a:extLst>
          </p:cNvPr>
          <p:cNvSpPr>
            <a:spLocks noChangeArrowheads="1"/>
          </p:cNvSpPr>
          <p:nvPr/>
        </p:nvSpPr>
        <p:spPr bwMode="auto">
          <a:xfrm>
            <a:off x="6461125" y="5026025"/>
            <a:ext cx="80963" cy="76200"/>
          </a:xfrm>
          <a:prstGeom prst="ellipse">
            <a:avLst/>
          </a:pr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6735" name="Oval 113">
            <a:extLst>
              <a:ext uri="{FF2B5EF4-FFF2-40B4-BE49-F238E27FC236}">
                <a16:creationId xmlns:a16="http://schemas.microsoft.com/office/drawing/2014/main" id="{F92E3F07-6A72-43FB-A6AE-6EE677D0A474}"/>
              </a:ext>
            </a:extLst>
          </p:cNvPr>
          <p:cNvSpPr>
            <a:spLocks noChangeArrowheads="1"/>
          </p:cNvSpPr>
          <p:nvPr/>
        </p:nvSpPr>
        <p:spPr bwMode="auto">
          <a:xfrm>
            <a:off x="6577013" y="5000625"/>
            <a:ext cx="80962" cy="76200"/>
          </a:xfrm>
          <a:prstGeom prst="ellipse">
            <a:avLst/>
          </a:pr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6736" name="Oval 114">
            <a:extLst>
              <a:ext uri="{FF2B5EF4-FFF2-40B4-BE49-F238E27FC236}">
                <a16:creationId xmlns:a16="http://schemas.microsoft.com/office/drawing/2014/main" id="{B0250CE3-3131-4384-8902-78DC52F7C19D}"/>
              </a:ext>
            </a:extLst>
          </p:cNvPr>
          <p:cNvSpPr>
            <a:spLocks noChangeArrowheads="1"/>
          </p:cNvSpPr>
          <p:nvPr/>
        </p:nvSpPr>
        <p:spPr bwMode="auto">
          <a:xfrm>
            <a:off x="6704013" y="4933950"/>
            <a:ext cx="80962" cy="76200"/>
          </a:xfrm>
          <a:prstGeom prst="ellipse">
            <a:avLst/>
          </a:pr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6737" name="Oval 115">
            <a:extLst>
              <a:ext uri="{FF2B5EF4-FFF2-40B4-BE49-F238E27FC236}">
                <a16:creationId xmlns:a16="http://schemas.microsoft.com/office/drawing/2014/main" id="{11D133A1-2411-468F-9E2D-32C4B5894740}"/>
              </a:ext>
            </a:extLst>
          </p:cNvPr>
          <p:cNvSpPr>
            <a:spLocks noChangeArrowheads="1"/>
          </p:cNvSpPr>
          <p:nvPr/>
        </p:nvSpPr>
        <p:spPr bwMode="auto">
          <a:xfrm>
            <a:off x="6819900" y="4814888"/>
            <a:ext cx="80963" cy="76200"/>
          </a:xfrm>
          <a:prstGeom prst="ellipse">
            <a:avLst/>
          </a:pr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6738" name="Oval 116">
            <a:extLst>
              <a:ext uri="{FF2B5EF4-FFF2-40B4-BE49-F238E27FC236}">
                <a16:creationId xmlns:a16="http://schemas.microsoft.com/office/drawing/2014/main" id="{61DF4CD3-4D68-4907-8631-5EE7DFCD8C6F}"/>
              </a:ext>
            </a:extLst>
          </p:cNvPr>
          <p:cNvSpPr>
            <a:spLocks noChangeArrowheads="1"/>
          </p:cNvSpPr>
          <p:nvPr/>
        </p:nvSpPr>
        <p:spPr bwMode="auto">
          <a:xfrm>
            <a:off x="6946900" y="4672013"/>
            <a:ext cx="80963" cy="76200"/>
          </a:xfrm>
          <a:prstGeom prst="ellipse">
            <a:avLst/>
          </a:pr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6739" name="Oval 117">
            <a:extLst>
              <a:ext uri="{FF2B5EF4-FFF2-40B4-BE49-F238E27FC236}">
                <a16:creationId xmlns:a16="http://schemas.microsoft.com/office/drawing/2014/main" id="{5629E956-07C0-4C10-85D4-0C2640179E7E}"/>
              </a:ext>
            </a:extLst>
          </p:cNvPr>
          <p:cNvSpPr>
            <a:spLocks noChangeArrowheads="1"/>
          </p:cNvSpPr>
          <p:nvPr/>
        </p:nvSpPr>
        <p:spPr bwMode="auto">
          <a:xfrm>
            <a:off x="7062788" y="4486275"/>
            <a:ext cx="80962" cy="76200"/>
          </a:xfrm>
          <a:prstGeom prst="ellipse">
            <a:avLst/>
          </a:pr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6740" name="Oval 118">
            <a:extLst>
              <a:ext uri="{FF2B5EF4-FFF2-40B4-BE49-F238E27FC236}">
                <a16:creationId xmlns:a16="http://schemas.microsoft.com/office/drawing/2014/main" id="{88E289C4-4D9D-45DE-9027-303C549CFE3F}"/>
              </a:ext>
            </a:extLst>
          </p:cNvPr>
          <p:cNvSpPr>
            <a:spLocks noChangeArrowheads="1"/>
          </p:cNvSpPr>
          <p:nvPr/>
        </p:nvSpPr>
        <p:spPr bwMode="auto">
          <a:xfrm>
            <a:off x="7189788" y="4284663"/>
            <a:ext cx="80962" cy="74612"/>
          </a:xfrm>
          <a:prstGeom prst="ellipse">
            <a:avLst/>
          </a:pr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6741" name="Oval 119">
            <a:extLst>
              <a:ext uri="{FF2B5EF4-FFF2-40B4-BE49-F238E27FC236}">
                <a16:creationId xmlns:a16="http://schemas.microsoft.com/office/drawing/2014/main" id="{F64C53C7-21D8-47C3-88F0-6A15F4ED7D44}"/>
              </a:ext>
            </a:extLst>
          </p:cNvPr>
          <p:cNvSpPr>
            <a:spLocks noChangeArrowheads="1"/>
          </p:cNvSpPr>
          <p:nvPr/>
        </p:nvSpPr>
        <p:spPr bwMode="auto">
          <a:xfrm>
            <a:off x="7305675" y="4056063"/>
            <a:ext cx="80963" cy="76200"/>
          </a:xfrm>
          <a:prstGeom prst="ellipse">
            <a:avLst/>
          </a:pr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6742" name="Oval 120">
            <a:extLst>
              <a:ext uri="{FF2B5EF4-FFF2-40B4-BE49-F238E27FC236}">
                <a16:creationId xmlns:a16="http://schemas.microsoft.com/office/drawing/2014/main" id="{8D6A65B0-88FB-4C0C-9B56-3690259196D8}"/>
              </a:ext>
            </a:extLst>
          </p:cNvPr>
          <p:cNvSpPr>
            <a:spLocks noChangeArrowheads="1"/>
          </p:cNvSpPr>
          <p:nvPr/>
        </p:nvSpPr>
        <p:spPr bwMode="auto">
          <a:xfrm>
            <a:off x="7432675" y="3819525"/>
            <a:ext cx="80963" cy="76200"/>
          </a:xfrm>
          <a:prstGeom prst="ellipse">
            <a:avLst/>
          </a:pr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6743" name="Oval 121">
            <a:extLst>
              <a:ext uri="{FF2B5EF4-FFF2-40B4-BE49-F238E27FC236}">
                <a16:creationId xmlns:a16="http://schemas.microsoft.com/office/drawing/2014/main" id="{DEFE7DBC-9DEC-4CA8-BF1E-79A59812CA6E}"/>
              </a:ext>
            </a:extLst>
          </p:cNvPr>
          <p:cNvSpPr>
            <a:spLocks noChangeArrowheads="1"/>
          </p:cNvSpPr>
          <p:nvPr/>
        </p:nvSpPr>
        <p:spPr bwMode="auto">
          <a:xfrm>
            <a:off x="7558088" y="3584575"/>
            <a:ext cx="80962" cy="74613"/>
          </a:xfrm>
          <a:prstGeom prst="ellipse">
            <a:avLst/>
          </a:pr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6744" name="Oval 122">
            <a:extLst>
              <a:ext uri="{FF2B5EF4-FFF2-40B4-BE49-F238E27FC236}">
                <a16:creationId xmlns:a16="http://schemas.microsoft.com/office/drawing/2014/main" id="{F06F7301-C13F-41A7-BB0F-46BD7B633CFD}"/>
              </a:ext>
            </a:extLst>
          </p:cNvPr>
          <p:cNvSpPr>
            <a:spLocks noChangeArrowheads="1"/>
          </p:cNvSpPr>
          <p:nvPr/>
        </p:nvSpPr>
        <p:spPr bwMode="auto">
          <a:xfrm>
            <a:off x="7675563" y="3355975"/>
            <a:ext cx="80962" cy="76200"/>
          </a:xfrm>
          <a:prstGeom prst="ellipse">
            <a:avLst/>
          </a:pr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6745" name="Oval 123">
            <a:extLst>
              <a:ext uri="{FF2B5EF4-FFF2-40B4-BE49-F238E27FC236}">
                <a16:creationId xmlns:a16="http://schemas.microsoft.com/office/drawing/2014/main" id="{CA1207AA-1AA0-498D-A6DB-7AF6A9A14A5C}"/>
              </a:ext>
            </a:extLst>
          </p:cNvPr>
          <p:cNvSpPr>
            <a:spLocks noChangeArrowheads="1"/>
          </p:cNvSpPr>
          <p:nvPr/>
        </p:nvSpPr>
        <p:spPr bwMode="auto">
          <a:xfrm>
            <a:off x="7800975" y="3154363"/>
            <a:ext cx="80963" cy="74612"/>
          </a:xfrm>
          <a:prstGeom prst="ellipse">
            <a:avLst/>
          </a:pr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6746" name="Oval 124">
            <a:extLst>
              <a:ext uri="{FF2B5EF4-FFF2-40B4-BE49-F238E27FC236}">
                <a16:creationId xmlns:a16="http://schemas.microsoft.com/office/drawing/2014/main" id="{45F7A826-FAB2-4532-8576-DAAE4A96E659}"/>
              </a:ext>
            </a:extLst>
          </p:cNvPr>
          <p:cNvSpPr>
            <a:spLocks noChangeArrowheads="1"/>
          </p:cNvSpPr>
          <p:nvPr/>
        </p:nvSpPr>
        <p:spPr bwMode="auto">
          <a:xfrm>
            <a:off x="7918450" y="2968625"/>
            <a:ext cx="80963" cy="74613"/>
          </a:xfrm>
          <a:prstGeom prst="ellipse">
            <a:avLst/>
          </a:pr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6747" name="Oval 125">
            <a:extLst>
              <a:ext uri="{FF2B5EF4-FFF2-40B4-BE49-F238E27FC236}">
                <a16:creationId xmlns:a16="http://schemas.microsoft.com/office/drawing/2014/main" id="{32A8BA25-6261-40A6-AD12-64B24B827B66}"/>
              </a:ext>
            </a:extLst>
          </p:cNvPr>
          <p:cNvSpPr>
            <a:spLocks noChangeArrowheads="1"/>
          </p:cNvSpPr>
          <p:nvPr/>
        </p:nvSpPr>
        <p:spPr bwMode="auto">
          <a:xfrm>
            <a:off x="8043863" y="2824163"/>
            <a:ext cx="80962" cy="76200"/>
          </a:xfrm>
          <a:prstGeom prst="ellipse">
            <a:avLst/>
          </a:pr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6748" name="Oval 126">
            <a:extLst>
              <a:ext uri="{FF2B5EF4-FFF2-40B4-BE49-F238E27FC236}">
                <a16:creationId xmlns:a16="http://schemas.microsoft.com/office/drawing/2014/main" id="{F536BCD1-D0D4-43D4-9A53-DFF7A281A60A}"/>
              </a:ext>
            </a:extLst>
          </p:cNvPr>
          <p:cNvSpPr>
            <a:spLocks noChangeArrowheads="1"/>
          </p:cNvSpPr>
          <p:nvPr/>
        </p:nvSpPr>
        <p:spPr bwMode="auto">
          <a:xfrm>
            <a:off x="8161338" y="2706688"/>
            <a:ext cx="80962" cy="76200"/>
          </a:xfrm>
          <a:prstGeom prst="ellipse">
            <a:avLst/>
          </a:pr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6749" name="Oval 127">
            <a:extLst>
              <a:ext uri="{FF2B5EF4-FFF2-40B4-BE49-F238E27FC236}">
                <a16:creationId xmlns:a16="http://schemas.microsoft.com/office/drawing/2014/main" id="{AA2CA46C-DE10-40A8-9283-5CD75BF4AA38}"/>
              </a:ext>
            </a:extLst>
          </p:cNvPr>
          <p:cNvSpPr>
            <a:spLocks noChangeArrowheads="1"/>
          </p:cNvSpPr>
          <p:nvPr/>
        </p:nvSpPr>
        <p:spPr bwMode="auto">
          <a:xfrm>
            <a:off x="8286750" y="2638425"/>
            <a:ext cx="80963" cy="76200"/>
          </a:xfrm>
          <a:prstGeom prst="ellipse">
            <a:avLst/>
          </a:pr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6750" name="Line 128">
            <a:extLst>
              <a:ext uri="{FF2B5EF4-FFF2-40B4-BE49-F238E27FC236}">
                <a16:creationId xmlns:a16="http://schemas.microsoft.com/office/drawing/2014/main" id="{76779BF8-B246-452A-A430-432DC78395DB}"/>
              </a:ext>
            </a:extLst>
          </p:cNvPr>
          <p:cNvSpPr>
            <a:spLocks noChangeShapeType="1"/>
          </p:cNvSpPr>
          <p:nvPr/>
        </p:nvSpPr>
        <p:spPr bwMode="auto">
          <a:xfrm flipV="1">
            <a:off x="4495800" y="2649538"/>
            <a:ext cx="3992563" cy="17462"/>
          </a:xfrm>
          <a:prstGeom prst="line">
            <a:avLst/>
          </a:prstGeom>
          <a:noFill/>
          <a:ln w="28575">
            <a:solidFill>
              <a:srgbClr val="FF0000"/>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2" name="TextBox 1">
            <a:extLst>
              <a:ext uri="{FF2B5EF4-FFF2-40B4-BE49-F238E27FC236}">
                <a16:creationId xmlns:a16="http://schemas.microsoft.com/office/drawing/2014/main" id="{02E41C6D-4D98-4067-BA05-6856985BFF81}"/>
              </a:ext>
            </a:extLst>
          </p:cNvPr>
          <p:cNvSpPr txBox="1"/>
          <p:nvPr/>
        </p:nvSpPr>
        <p:spPr>
          <a:xfrm flipH="1">
            <a:off x="6128444" y="5402818"/>
            <a:ext cx="881381" cy="369332"/>
          </a:xfrm>
          <a:prstGeom prst="rect">
            <a:avLst/>
          </a:prstGeom>
          <a:noFill/>
        </p:spPr>
        <p:txBody>
          <a:bodyPr wrap="square" rtlCol="0">
            <a:spAutoFit/>
          </a:bodyPr>
          <a:lstStyle/>
          <a:p>
            <a:r>
              <a:rPr lang="en-US" sz="1800" dirty="0"/>
              <a:t>MHz</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4">
            <a:extLst>
              <a:ext uri="{FF2B5EF4-FFF2-40B4-BE49-F238E27FC236}">
                <a16:creationId xmlns:a16="http://schemas.microsoft.com/office/drawing/2014/main" id="{5AA99DA4-1222-4B1E-B40E-49CAB8547DD7}"/>
              </a:ext>
            </a:extLst>
          </p:cNvPr>
          <p:cNvSpPr>
            <a:spLocks noChangeArrowheads="1"/>
          </p:cNvSpPr>
          <p:nvPr/>
        </p:nvSpPr>
        <p:spPr bwMode="auto">
          <a:xfrm>
            <a:off x="304800" y="1066800"/>
            <a:ext cx="5029200" cy="4081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fr-FR" altLang="en-US" sz="1800">
                <a:latin typeface="Arial" panose="020B0604020202020204" pitchFamily="34" charset="0"/>
              </a:rPr>
              <a:t>&gt;&gt; t =s_space(0, 4, 512);</a:t>
            </a:r>
          </a:p>
          <a:p>
            <a:pPr eaLnBrk="1" hangingPunct="1">
              <a:spcBef>
                <a:spcPct val="50000"/>
              </a:spcBef>
            </a:pPr>
            <a:r>
              <a:rPr lang="fr-FR" altLang="en-US" sz="1800">
                <a:latin typeface="Arial" panose="020B0604020202020204" pitchFamily="34" charset="0"/>
              </a:rPr>
              <a:t>&gt;&gt; </a:t>
            </a:r>
            <a:r>
              <a:rPr lang="en-US" altLang="en-US" sz="1800">
                <a:latin typeface="Arial" panose="020B0604020202020204" pitchFamily="34" charset="0"/>
              </a:rPr>
              <a:t>v = t.*(t &lt; 0.5) + (1-t).*(t &gt;= 0.5 &amp; t&lt;=1.0);</a:t>
            </a:r>
            <a:r>
              <a:rPr lang="fr-FR" altLang="en-US" sz="1800">
                <a:latin typeface="Arial" panose="020B0604020202020204" pitchFamily="34" charset="0"/>
              </a:rPr>
              <a:t> </a:t>
            </a:r>
          </a:p>
          <a:p>
            <a:pPr eaLnBrk="1" hangingPunct="1">
              <a:spcBef>
                <a:spcPct val="50000"/>
              </a:spcBef>
            </a:pPr>
            <a:r>
              <a:rPr lang="fr-FR" altLang="en-US" sz="1800">
                <a:latin typeface="Arial" panose="020B0604020202020204" pitchFamily="34" charset="0"/>
              </a:rPr>
              <a:t>&gt;&gt; dt = t(2) -t(1)</a:t>
            </a:r>
          </a:p>
          <a:p>
            <a:pPr eaLnBrk="1" hangingPunct="1">
              <a:spcBef>
                <a:spcPct val="50000"/>
              </a:spcBef>
            </a:pPr>
            <a:r>
              <a:rPr lang="fr-FR" altLang="en-US" sz="1800">
                <a:latin typeface="Arial" panose="020B0604020202020204" pitchFamily="34" charset="0"/>
              </a:rPr>
              <a:t>dt = 0.0078</a:t>
            </a:r>
          </a:p>
          <a:p>
            <a:pPr eaLnBrk="1" hangingPunct="1">
              <a:spcBef>
                <a:spcPct val="50000"/>
              </a:spcBef>
            </a:pPr>
            <a:r>
              <a:rPr lang="fr-FR" altLang="en-US" sz="1800">
                <a:latin typeface="Arial" panose="020B0604020202020204" pitchFamily="34" charset="0"/>
              </a:rPr>
              <a:t>&gt;&gt; fs =1/dt</a:t>
            </a:r>
          </a:p>
          <a:p>
            <a:pPr eaLnBrk="1" hangingPunct="1">
              <a:spcBef>
                <a:spcPct val="50000"/>
              </a:spcBef>
            </a:pPr>
            <a:r>
              <a:rPr lang="fr-FR" altLang="en-US" sz="1800">
                <a:latin typeface="Arial" panose="020B0604020202020204" pitchFamily="34" charset="0"/>
              </a:rPr>
              <a:t>fs = 128</a:t>
            </a:r>
          </a:p>
          <a:p>
            <a:pPr eaLnBrk="1" hangingPunct="1">
              <a:spcBef>
                <a:spcPct val="50000"/>
              </a:spcBef>
            </a:pPr>
            <a:endParaRPr lang="fr-FR" altLang="en-US" sz="1800">
              <a:latin typeface="Arial" panose="020B0604020202020204" pitchFamily="34" charset="0"/>
            </a:endParaRPr>
          </a:p>
          <a:p>
            <a:pPr eaLnBrk="1" hangingPunct="1">
              <a:spcBef>
                <a:spcPct val="50000"/>
              </a:spcBef>
            </a:pPr>
            <a:r>
              <a:rPr lang="fr-FR" altLang="en-US" sz="1800">
                <a:latin typeface="Arial" panose="020B0604020202020204" pitchFamily="34" charset="0"/>
              </a:rPr>
              <a:t>&gt;&gt; f =s_space(0, fs, 512);</a:t>
            </a:r>
          </a:p>
          <a:p>
            <a:pPr eaLnBrk="1" hangingPunct="1">
              <a:spcBef>
                <a:spcPct val="50000"/>
              </a:spcBef>
            </a:pPr>
            <a:r>
              <a:rPr lang="fr-FR" altLang="en-US" sz="1800">
                <a:latin typeface="Arial" panose="020B0604020202020204" pitchFamily="34" charset="0"/>
              </a:rPr>
              <a:t>&gt;&gt; vf =FourierT(v, dt);</a:t>
            </a:r>
          </a:p>
          <a:p>
            <a:pPr eaLnBrk="1" hangingPunct="1">
              <a:spcBef>
                <a:spcPct val="50000"/>
              </a:spcBef>
            </a:pPr>
            <a:r>
              <a:rPr lang="fr-FR" altLang="en-US" sz="1800">
                <a:latin typeface="Arial" panose="020B0604020202020204" pitchFamily="34" charset="0"/>
              </a:rPr>
              <a:t>&gt;&gt; plot(f, abs(vf))</a:t>
            </a:r>
            <a:endParaRPr lang="en-US" altLang="en-US" sz="1800">
              <a:latin typeface="Arial" panose="020B0604020202020204" pitchFamily="34" charset="0"/>
            </a:endParaRPr>
          </a:p>
        </p:txBody>
      </p:sp>
      <p:sp>
        <p:nvSpPr>
          <p:cNvPr id="27651" name="Text Box 5">
            <a:extLst>
              <a:ext uri="{FF2B5EF4-FFF2-40B4-BE49-F238E27FC236}">
                <a16:creationId xmlns:a16="http://schemas.microsoft.com/office/drawing/2014/main" id="{9350542D-4989-44F8-842B-84B3C2EDA3BA}"/>
              </a:ext>
            </a:extLst>
          </p:cNvPr>
          <p:cNvSpPr txBox="1">
            <a:spLocks noChangeArrowheads="1"/>
          </p:cNvSpPr>
          <p:nvPr/>
        </p:nvSpPr>
        <p:spPr bwMode="auto">
          <a:xfrm>
            <a:off x="2041525" y="341313"/>
            <a:ext cx="46926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latin typeface="Arial" panose="020B0604020202020204" pitchFamily="34" charset="0"/>
              </a:rPr>
              <a:t>Now, use a much higher sampling frequency</a:t>
            </a:r>
          </a:p>
        </p:txBody>
      </p:sp>
      <p:sp>
        <p:nvSpPr>
          <p:cNvPr id="27652" name="Rectangle 6">
            <a:extLst>
              <a:ext uri="{FF2B5EF4-FFF2-40B4-BE49-F238E27FC236}">
                <a16:creationId xmlns:a16="http://schemas.microsoft.com/office/drawing/2014/main" id="{7A253D4C-99D3-4E53-BCFC-8C8E32F271EA}"/>
              </a:ext>
            </a:extLst>
          </p:cNvPr>
          <p:cNvSpPr>
            <a:spLocks noChangeArrowheads="1"/>
          </p:cNvSpPr>
          <p:nvPr/>
        </p:nvSpPr>
        <p:spPr bwMode="auto">
          <a:xfrm>
            <a:off x="4010025" y="2251075"/>
            <a:ext cx="3906838" cy="2886075"/>
          </a:xfrm>
          <a:prstGeom prst="rect">
            <a:avLst/>
          </a:prstGeom>
          <a:noFill/>
          <a:ln w="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7653" name="Line 7">
            <a:extLst>
              <a:ext uri="{FF2B5EF4-FFF2-40B4-BE49-F238E27FC236}">
                <a16:creationId xmlns:a16="http://schemas.microsoft.com/office/drawing/2014/main" id="{87578C9A-9053-4507-A98A-1B11FC60D167}"/>
              </a:ext>
            </a:extLst>
          </p:cNvPr>
          <p:cNvSpPr>
            <a:spLocks noChangeShapeType="1"/>
          </p:cNvSpPr>
          <p:nvPr/>
        </p:nvSpPr>
        <p:spPr bwMode="auto">
          <a:xfrm>
            <a:off x="4010025" y="2251075"/>
            <a:ext cx="390683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654" name="Freeform 8">
            <a:extLst>
              <a:ext uri="{FF2B5EF4-FFF2-40B4-BE49-F238E27FC236}">
                <a16:creationId xmlns:a16="http://schemas.microsoft.com/office/drawing/2014/main" id="{0A659D13-42DA-4638-BDBA-F6206D91D4EE}"/>
              </a:ext>
            </a:extLst>
          </p:cNvPr>
          <p:cNvSpPr>
            <a:spLocks/>
          </p:cNvSpPr>
          <p:nvPr/>
        </p:nvSpPr>
        <p:spPr bwMode="auto">
          <a:xfrm>
            <a:off x="4010025" y="2251075"/>
            <a:ext cx="3906838" cy="2886075"/>
          </a:xfrm>
          <a:custGeom>
            <a:avLst/>
            <a:gdLst>
              <a:gd name="T0" fmla="*/ 0 w 434"/>
              <a:gd name="T1" fmla="*/ 342 h 342"/>
              <a:gd name="T2" fmla="*/ 434 w 434"/>
              <a:gd name="T3" fmla="*/ 342 h 342"/>
              <a:gd name="T4" fmla="*/ 434 w 434"/>
              <a:gd name="T5" fmla="*/ 0 h 342"/>
              <a:gd name="T6" fmla="*/ 0 60000 65536"/>
              <a:gd name="T7" fmla="*/ 0 60000 65536"/>
              <a:gd name="T8" fmla="*/ 0 60000 65536"/>
              <a:gd name="T9" fmla="*/ 0 w 434"/>
              <a:gd name="T10" fmla="*/ 0 h 342"/>
              <a:gd name="T11" fmla="*/ 434 w 434"/>
              <a:gd name="T12" fmla="*/ 342 h 342"/>
            </a:gdLst>
            <a:ahLst/>
            <a:cxnLst>
              <a:cxn ang="T6">
                <a:pos x="T0" y="T1"/>
              </a:cxn>
              <a:cxn ang="T7">
                <a:pos x="T2" y="T3"/>
              </a:cxn>
              <a:cxn ang="T8">
                <a:pos x="T4" y="T5"/>
              </a:cxn>
            </a:cxnLst>
            <a:rect l="T9" t="T10" r="T11" b="T12"/>
            <a:pathLst>
              <a:path w="434" h="342">
                <a:moveTo>
                  <a:pt x="0" y="342"/>
                </a:moveTo>
                <a:lnTo>
                  <a:pt x="434" y="342"/>
                </a:lnTo>
                <a:lnTo>
                  <a:pt x="434" y="0"/>
                </a:lnTo>
              </a:path>
            </a:pathLst>
          </a:cu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7655" name="Line 9">
            <a:extLst>
              <a:ext uri="{FF2B5EF4-FFF2-40B4-BE49-F238E27FC236}">
                <a16:creationId xmlns:a16="http://schemas.microsoft.com/office/drawing/2014/main" id="{B86E97DA-1439-44E2-BA58-1E1D4B3D2D3F}"/>
              </a:ext>
            </a:extLst>
          </p:cNvPr>
          <p:cNvSpPr>
            <a:spLocks noChangeShapeType="1"/>
          </p:cNvSpPr>
          <p:nvPr/>
        </p:nvSpPr>
        <p:spPr bwMode="auto">
          <a:xfrm flipV="1">
            <a:off x="4010025" y="2251075"/>
            <a:ext cx="1588" cy="28860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656" name="Line 10">
            <a:extLst>
              <a:ext uri="{FF2B5EF4-FFF2-40B4-BE49-F238E27FC236}">
                <a16:creationId xmlns:a16="http://schemas.microsoft.com/office/drawing/2014/main" id="{4DC43965-AB2A-4AF3-9D19-C24F2FF72C6C}"/>
              </a:ext>
            </a:extLst>
          </p:cNvPr>
          <p:cNvSpPr>
            <a:spLocks noChangeShapeType="1"/>
          </p:cNvSpPr>
          <p:nvPr/>
        </p:nvSpPr>
        <p:spPr bwMode="auto">
          <a:xfrm>
            <a:off x="4010025" y="5137150"/>
            <a:ext cx="390683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657" name="Line 11">
            <a:extLst>
              <a:ext uri="{FF2B5EF4-FFF2-40B4-BE49-F238E27FC236}">
                <a16:creationId xmlns:a16="http://schemas.microsoft.com/office/drawing/2014/main" id="{1598E2EA-624C-4494-8D30-A2ECB99A3130}"/>
              </a:ext>
            </a:extLst>
          </p:cNvPr>
          <p:cNvSpPr>
            <a:spLocks noChangeShapeType="1"/>
          </p:cNvSpPr>
          <p:nvPr/>
        </p:nvSpPr>
        <p:spPr bwMode="auto">
          <a:xfrm flipV="1">
            <a:off x="4010025" y="2251075"/>
            <a:ext cx="1588" cy="28860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658" name="Line 12">
            <a:extLst>
              <a:ext uri="{FF2B5EF4-FFF2-40B4-BE49-F238E27FC236}">
                <a16:creationId xmlns:a16="http://schemas.microsoft.com/office/drawing/2014/main" id="{5DE464A2-218B-4CFE-90CB-CD95175A8248}"/>
              </a:ext>
            </a:extLst>
          </p:cNvPr>
          <p:cNvSpPr>
            <a:spLocks noChangeShapeType="1"/>
          </p:cNvSpPr>
          <p:nvPr/>
        </p:nvSpPr>
        <p:spPr bwMode="auto">
          <a:xfrm flipV="1">
            <a:off x="4010025" y="5094288"/>
            <a:ext cx="1588" cy="428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659" name="Line 13">
            <a:extLst>
              <a:ext uri="{FF2B5EF4-FFF2-40B4-BE49-F238E27FC236}">
                <a16:creationId xmlns:a16="http://schemas.microsoft.com/office/drawing/2014/main" id="{FE9BA018-4DA0-4CB3-AB7D-9416B081BF71}"/>
              </a:ext>
            </a:extLst>
          </p:cNvPr>
          <p:cNvSpPr>
            <a:spLocks noChangeShapeType="1"/>
          </p:cNvSpPr>
          <p:nvPr/>
        </p:nvSpPr>
        <p:spPr bwMode="auto">
          <a:xfrm>
            <a:off x="4010025" y="2251075"/>
            <a:ext cx="1588" cy="333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660" name="Rectangle 14">
            <a:extLst>
              <a:ext uri="{FF2B5EF4-FFF2-40B4-BE49-F238E27FC236}">
                <a16:creationId xmlns:a16="http://schemas.microsoft.com/office/drawing/2014/main" id="{F4F4F9B1-556B-4970-86D2-3E541FBB3672}"/>
              </a:ext>
            </a:extLst>
          </p:cNvPr>
          <p:cNvSpPr>
            <a:spLocks noChangeArrowheads="1"/>
          </p:cNvSpPr>
          <p:nvPr/>
        </p:nvSpPr>
        <p:spPr bwMode="auto">
          <a:xfrm>
            <a:off x="3983038" y="5160963"/>
            <a:ext cx="127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0</a:t>
            </a:r>
            <a:endParaRPr lang="en-US" altLang="en-US" sz="1800">
              <a:latin typeface="Arial" panose="020B0604020202020204" pitchFamily="34" charset="0"/>
            </a:endParaRPr>
          </a:p>
        </p:txBody>
      </p:sp>
      <p:sp>
        <p:nvSpPr>
          <p:cNvPr id="27661" name="Line 15">
            <a:extLst>
              <a:ext uri="{FF2B5EF4-FFF2-40B4-BE49-F238E27FC236}">
                <a16:creationId xmlns:a16="http://schemas.microsoft.com/office/drawing/2014/main" id="{FD159C6C-46B9-4B32-93B2-2EF902AB6D30}"/>
              </a:ext>
            </a:extLst>
          </p:cNvPr>
          <p:cNvSpPr>
            <a:spLocks noChangeShapeType="1"/>
          </p:cNvSpPr>
          <p:nvPr/>
        </p:nvSpPr>
        <p:spPr bwMode="auto">
          <a:xfrm flipV="1">
            <a:off x="4567238" y="5094288"/>
            <a:ext cx="1587" cy="428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662" name="Line 16">
            <a:extLst>
              <a:ext uri="{FF2B5EF4-FFF2-40B4-BE49-F238E27FC236}">
                <a16:creationId xmlns:a16="http://schemas.microsoft.com/office/drawing/2014/main" id="{64D58BAF-B3B2-41B6-9505-2F00FE93FE8B}"/>
              </a:ext>
            </a:extLst>
          </p:cNvPr>
          <p:cNvSpPr>
            <a:spLocks noChangeShapeType="1"/>
          </p:cNvSpPr>
          <p:nvPr/>
        </p:nvSpPr>
        <p:spPr bwMode="auto">
          <a:xfrm>
            <a:off x="4567238" y="2251075"/>
            <a:ext cx="1587" cy="333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663" name="Rectangle 17">
            <a:extLst>
              <a:ext uri="{FF2B5EF4-FFF2-40B4-BE49-F238E27FC236}">
                <a16:creationId xmlns:a16="http://schemas.microsoft.com/office/drawing/2014/main" id="{B0E62CB3-2210-47F4-A699-E825D962472D}"/>
              </a:ext>
            </a:extLst>
          </p:cNvPr>
          <p:cNvSpPr>
            <a:spLocks noChangeArrowheads="1"/>
          </p:cNvSpPr>
          <p:nvPr/>
        </p:nvSpPr>
        <p:spPr bwMode="auto">
          <a:xfrm>
            <a:off x="4505325" y="5160963"/>
            <a:ext cx="254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20</a:t>
            </a:r>
            <a:endParaRPr lang="en-US" altLang="en-US" sz="1800">
              <a:latin typeface="Arial" panose="020B0604020202020204" pitchFamily="34" charset="0"/>
            </a:endParaRPr>
          </a:p>
        </p:txBody>
      </p:sp>
      <p:sp>
        <p:nvSpPr>
          <p:cNvPr id="27664" name="Line 18">
            <a:extLst>
              <a:ext uri="{FF2B5EF4-FFF2-40B4-BE49-F238E27FC236}">
                <a16:creationId xmlns:a16="http://schemas.microsoft.com/office/drawing/2014/main" id="{B4287F5E-1672-430E-93CF-0C4DD3E930DC}"/>
              </a:ext>
            </a:extLst>
          </p:cNvPr>
          <p:cNvSpPr>
            <a:spLocks noChangeShapeType="1"/>
          </p:cNvSpPr>
          <p:nvPr/>
        </p:nvSpPr>
        <p:spPr bwMode="auto">
          <a:xfrm flipV="1">
            <a:off x="5126038" y="5094288"/>
            <a:ext cx="1587" cy="428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665" name="Line 19">
            <a:extLst>
              <a:ext uri="{FF2B5EF4-FFF2-40B4-BE49-F238E27FC236}">
                <a16:creationId xmlns:a16="http://schemas.microsoft.com/office/drawing/2014/main" id="{5119F5F4-66DC-43DA-8393-9401890E8D1D}"/>
              </a:ext>
            </a:extLst>
          </p:cNvPr>
          <p:cNvSpPr>
            <a:spLocks noChangeShapeType="1"/>
          </p:cNvSpPr>
          <p:nvPr/>
        </p:nvSpPr>
        <p:spPr bwMode="auto">
          <a:xfrm>
            <a:off x="5126038" y="2251075"/>
            <a:ext cx="1587" cy="333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666" name="Rectangle 20">
            <a:extLst>
              <a:ext uri="{FF2B5EF4-FFF2-40B4-BE49-F238E27FC236}">
                <a16:creationId xmlns:a16="http://schemas.microsoft.com/office/drawing/2014/main" id="{C50FE254-4940-459A-B75C-272EC3B0EC54}"/>
              </a:ext>
            </a:extLst>
          </p:cNvPr>
          <p:cNvSpPr>
            <a:spLocks noChangeArrowheads="1"/>
          </p:cNvSpPr>
          <p:nvPr/>
        </p:nvSpPr>
        <p:spPr bwMode="auto">
          <a:xfrm>
            <a:off x="5062538" y="5160963"/>
            <a:ext cx="254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40</a:t>
            </a:r>
            <a:endParaRPr lang="en-US" altLang="en-US" sz="1800">
              <a:latin typeface="Arial" panose="020B0604020202020204" pitchFamily="34" charset="0"/>
            </a:endParaRPr>
          </a:p>
        </p:txBody>
      </p:sp>
      <p:sp>
        <p:nvSpPr>
          <p:cNvPr id="27667" name="Line 21">
            <a:extLst>
              <a:ext uri="{FF2B5EF4-FFF2-40B4-BE49-F238E27FC236}">
                <a16:creationId xmlns:a16="http://schemas.microsoft.com/office/drawing/2014/main" id="{F02DFC7D-C597-41C7-BA8C-52D7CED9132A}"/>
              </a:ext>
            </a:extLst>
          </p:cNvPr>
          <p:cNvSpPr>
            <a:spLocks noChangeShapeType="1"/>
          </p:cNvSpPr>
          <p:nvPr/>
        </p:nvSpPr>
        <p:spPr bwMode="auto">
          <a:xfrm flipV="1">
            <a:off x="5683250" y="5094288"/>
            <a:ext cx="1588" cy="428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668" name="Line 22">
            <a:extLst>
              <a:ext uri="{FF2B5EF4-FFF2-40B4-BE49-F238E27FC236}">
                <a16:creationId xmlns:a16="http://schemas.microsoft.com/office/drawing/2014/main" id="{7BCB4DF9-5383-4029-BFB0-ACF076186747}"/>
              </a:ext>
            </a:extLst>
          </p:cNvPr>
          <p:cNvSpPr>
            <a:spLocks noChangeShapeType="1"/>
          </p:cNvSpPr>
          <p:nvPr/>
        </p:nvSpPr>
        <p:spPr bwMode="auto">
          <a:xfrm>
            <a:off x="5683250" y="2251075"/>
            <a:ext cx="1588" cy="333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669" name="Rectangle 23">
            <a:extLst>
              <a:ext uri="{FF2B5EF4-FFF2-40B4-BE49-F238E27FC236}">
                <a16:creationId xmlns:a16="http://schemas.microsoft.com/office/drawing/2014/main" id="{F5043950-378D-4A57-9A86-472764F72F8B}"/>
              </a:ext>
            </a:extLst>
          </p:cNvPr>
          <p:cNvSpPr>
            <a:spLocks noChangeArrowheads="1"/>
          </p:cNvSpPr>
          <p:nvPr/>
        </p:nvSpPr>
        <p:spPr bwMode="auto">
          <a:xfrm>
            <a:off x="5621338" y="5160963"/>
            <a:ext cx="254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60</a:t>
            </a:r>
            <a:endParaRPr lang="en-US" altLang="en-US" sz="1800">
              <a:latin typeface="Arial" panose="020B0604020202020204" pitchFamily="34" charset="0"/>
            </a:endParaRPr>
          </a:p>
        </p:txBody>
      </p:sp>
      <p:sp>
        <p:nvSpPr>
          <p:cNvPr id="27670" name="Line 24">
            <a:extLst>
              <a:ext uri="{FF2B5EF4-FFF2-40B4-BE49-F238E27FC236}">
                <a16:creationId xmlns:a16="http://schemas.microsoft.com/office/drawing/2014/main" id="{DEB8A239-90F4-46B8-B547-DC3278851B93}"/>
              </a:ext>
            </a:extLst>
          </p:cNvPr>
          <p:cNvSpPr>
            <a:spLocks noChangeShapeType="1"/>
          </p:cNvSpPr>
          <p:nvPr/>
        </p:nvSpPr>
        <p:spPr bwMode="auto">
          <a:xfrm flipV="1">
            <a:off x="6242050" y="5094288"/>
            <a:ext cx="1588" cy="428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671" name="Line 25">
            <a:extLst>
              <a:ext uri="{FF2B5EF4-FFF2-40B4-BE49-F238E27FC236}">
                <a16:creationId xmlns:a16="http://schemas.microsoft.com/office/drawing/2014/main" id="{66281376-1EC2-4D6D-A856-F9D804A591F5}"/>
              </a:ext>
            </a:extLst>
          </p:cNvPr>
          <p:cNvSpPr>
            <a:spLocks noChangeShapeType="1"/>
          </p:cNvSpPr>
          <p:nvPr/>
        </p:nvSpPr>
        <p:spPr bwMode="auto">
          <a:xfrm>
            <a:off x="6242050" y="2251075"/>
            <a:ext cx="1588" cy="333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672" name="Rectangle 26">
            <a:extLst>
              <a:ext uri="{FF2B5EF4-FFF2-40B4-BE49-F238E27FC236}">
                <a16:creationId xmlns:a16="http://schemas.microsoft.com/office/drawing/2014/main" id="{9B7B0037-EBE4-49FA-875B-3CE96826BB10}"/>
              </a:ext>
            </a:extLst>
          </p:cNvPr>
          <p:cNvSpPr>
            <a:spLocks noChangeArrowheads="1"/>
          </p:cNvSpPr>
          <p:nvPr/>
        </p:nvSpPr>
        <p:spPr bwMode="auto">
          <a:xfrm>
            <a:off x="6178550" y="5160963"/>
            <a:ext cx="254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80</a:t>
            </a:r>
            <a:endParaRPr lang="en-US" altLang="en-US" sz="1800">
              <a:latin typeface="Arial" panose="020B0604020202020204" pitchFamily="34" charset="0"/>
            </a:endParaRPr>
          </a:p>
        </p:txBody>
      </p:sp>
      <p:sp>
        <p:nvSpPr>
          <p:cNvPr id="27673" name="Line 27">
            <a:extLst>
              <a:ext uri="{FF2B5EF4-FFF2-40B4-BE49-F238E27FC236}">
                <a16:creationId xmlns:a16="http://schemas.microsoft.com/office/drawing/2014/main" id="{EC7D8A1C-375C-41E7-A809-C7A851EC6C76}"/>
              </a:ext>
            </a:extLst>
          </p:cNvPr>
          <p:cNvSpPr>
            <a:spLocks noChangeShapeType="1"/>
          </p:cNvSpPr>
          <p:nvPr/>
        </p:nvSpPr>
        <p:spPr bwMode="auto">
          <a:xfrm flipV="1">
            <a:off x="6799263" y="5094288"/>
            <a:ext cx="1587" cy="428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674" name="Line 28">
            <a:extLst>
              <a:ext uri="{FF2B5EF4-FFF2-40B4-BE49-F238E27FC236}">
                <a16:creationId xmlns:a16="http://schemas.microsoft.com/office/drawing/2014/main" id="{E60FB1BA-92B8-417E-8462-BDF0DD842773}"/>
              </a:ext>
            </a:extLst>
          </p:cNvPr>
          <p:cNvSpPr>
            <a:spLocks noChangeShapeType="1"/>
          </p:cNvSpPr>
          <p:nvPr/>
        </p:nvSpPr>
        <p:spPr bwMode="auto">
          <a:xfrm>
            <a:off x="6799263" y="2251075"/>
            <a:ext cx="1587" cy="333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675" name="Rectangle 29">
            <a:extLst>
              <a:ext uri="{FF2B5EF4-FFF2-40B4-BE49-F238E27FC236}">
                <a16:creationId xmlns:a16="http://schemas.microsoft.com/office/drawing/2014/main" id="{5CC2FCA8-E808-4522-B98C-724ABDE55C01}"/>
              </a:ext>
            </a:extLst>
          </p:cNvPr>
          <p:cNvSpPr>
            <a:spLocks noChangeArrowheads="1"/>
          </p:cNvSpPr>
          <p:nvPr/>
        </p:nvSpPr>
        <p:spPr bwMode="auto">
          <a:xfrm>
            <a:off x="6710363" y="5160963"/>
            <a:ext cx="381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100</a:t>
            </a:r>
            <a:endParaRPr lang="en-US" altLang="en-US" sz="1800">
              <a:latin typeface="Arial" panose="020B0604020202020204" pitchFamily="34" charset="0"/>
            </a:endParaRPr>
          </a:p>
        </p:txBody>
      </p:sp>
      <p:sp>
        <p:nvSpPr>
          <p:cNvPr id="27676" name="Line 30">
            <a:extLst>
              <a:ext uri="{FF2B5EF4-FFF2-40B4-BE49-F238E27FC236}">
                <a16:creationId xmlns:a16="http://schemas.microsoft.com/office/drawing/2014/main" id="{556E1A3B-E3EA-48E5-9A36-D4E97CE0A955}"/>
              </a:ext>
            </a:extLst>
          </p:cNvPr>
          <p:cNvSpPr>
            <a:spLocks noChangeShapeType="1"/>
          </p:cNvSpPr>
          <p:nvPr/>
        </p:nvSpPr>
        <p:spPr bwMode="auto">
          <a:xfrm flipV="1">
            <a:off x="7358063" y="5094288"/>
            <a:ext cx="1587" cy="428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677" name="Line 31">
            <a:extLst>
              <a:ext uri="{FF2B5EF4-FFF2-40B4-BE49-F238E27FC236}">
                <a16:creationId xmlns:a16="http://schemas.microsoft.com/office/drawing/2014/main" id="{9B0C6B1D-8D8B-4AAE-870E-F863CA0F97F7}"/>
              </a:ext>
            </a:extLst>
          </p:cNvPr>
          <p:cNvSpPr>
            <a:spLocks noChangeShapeType="1"/>
          </p:cNvSpPr>
          <p:nvPr/>
        </p:nvSpPr>
        <p:spPr bwMode="auto">
          <a:xfrm>
            <a:off x="7358063" y="2251075"/>
            <a:ext cx="1587" cy="333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678" name="Rectangle 32">
            <a:extLst>
              <a:ext uri="{FF2B5EF4-FFF2-40B4-BE49-F238E27FC236}">
                <a16:creationId xmlns:a16="http://schemas.microsoft.com/office/drawing/2014/main" id="{92191F5B-288C-450A-9261-D7393973C11E}"/>
              </a:ext>
            </a:extLst>
          </p:cNvPr>
          <p:cNvSpPr>
            <a:spLocks noChangeArrowheads="1"/>
          </p:cNvSpPr>
          <p:nvPr/>
        </p:nvSpPr>
        <p:spPr bwMode="auto">
          <a:xfrm>
            <a:off x="7267575" y="5160963"/>
            <a:ext cx="381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120</a:t>
            </a:r>
            <a:endParaRPr lang="en-US" altLang="en-US" sz="1800">
              <a:latin typeface="Arial" panose="020B0604020202020204" pitchFamily="34" charset="0"/>
            </a:endParaRPr>
          </a:p>
        </p:txBody>
      </p:sp>
      <p:sp>
        <p:nvSpPr>
          <p:cNvPr id="27679" name="Line 33">
            <a:extLst>
              <a:ext uri="{FF2B5EF4-FFF2-40B4-BE49-F238E27FC236}">
                <a16:creationId xmlns:a16="http://schemas.microsoft.com/office/drawing/2014/main" id="{3C476C32-255E-4D45-986E-FAB2500BD6DF}"/>
              </a:ext>
            </a:extLst>
          </p:cNvPr>
          <p:cNvSpPr>
            <a:spLocks noChangeShapeType="1"/>
          </p:cNvSpPr>
          <p:nvPr/>
        </p:nvSpPr>
        <p:spPr bwMode="auto">
          <a:xfrm flipV="1">
            <a:off x="7916863" y="5094288"/>
            <a:ext cx="1587" cy="428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680" name="Line 34">
            <a:extLst>
              <a:ext uri="{FF2B5EF4-FFF2-40B4-BE49-F238E27FC236}">
                <a16:creationId xmlns:a16="http://schemas.microsoft.com/office/drawing/2014/main" id="{5F6B8BBC-6E8D-4DBE-BA8D-7FE5B09141BE}"/>
              </a:ext>
            </a:extLst>
          </p:cNvPr>
          <p:cNvSpPr>
            <a:spLocks noChangeShapeType="1"/>
          </p:cNvSpPr>
          <p:nvPr/>
        </p:nvSpPr>
        <p:spPr bwMode="auto">
          <a:xfrm>
            <a:off x="7916863" y="2251075"/>
            <a:ext cx="1587" cy="333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681" name="Rectangle 35">
            <a:extLst>
              <a:ext uri="{FF2B5EF4-FFF2-40B4-BE49-F238E27FC236}">
                <a16:creationId xmlns:a16="http://schemas.microsoft.com/office/drawing/2014/main" id="{4A6F2459-5761-4983-860C-0E6F2DF3F027}"/>
              </a:ext>
            </a:extLst>
          </p:cNvPr>
          <p:cNvSpPr>
            <a:spLocks noChangeArrowheads="1"/>
          </p:cNvSpPr>
          <p:nvPr/>
        </p:nvSpPr>
        <p:spPr bwMode="auto">
          <a:xfrm>
            <a:off x="7826375" y="5160963"/>
            <a:ext cx="381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140</a:t>
            </a:r>
            <a:endParaRPr lang="en-US" altLang="en-US" sz="1800">
              <a:latin typeface="Arial" panose="020B0604020202020204" pitchFamily="34" charset="0"/>
            </a:endParaRPr>
          </a:p>
        </p:txBody>
      </p:sp>
      <p:sp>
        <p:nvSpPr>
          <p:cNvPr id="27682" name="Line 36">
            <a:extLst>
              <a:ext uri="{FF2B5EF4-FFF2-40B4-BE49-F238E27FC236}">
                <a16:creationId xmlns:a16="http://schemas.microsoft.com/office/drawing/2014/main" id="{50CBACC0-EC9B-4DD7-9B7C-CE89885A1C83}"/>
              </a:ext>
            </a:extLst>
          </p:cNvPr>
          <p:cNvSpPr>
            <a:spLocks noChangeShapeType="1"/>
          </p:cNvSpPr>
          <p:nvPr/>
        </p:nvSpPr>
        <p:spPr bwMode="auto">
          <a:xfrm>
            <a:off x="4010025" y="5137150"/>
            <a:ext cx="3651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683" name="Line 37">
            <a:extLst>
              <a:ext uri="{FF2B5EF4-FFF2-40B4-BE49-F238E27FC236}">
                <a16:creationId xmlns:a16="http://schemas.microsoft.com/office/drawing/2014/main" id="{486EDB15-19DD-41DE-BB24-95F05FBF609F}"/>
              </a:ext>
            </a:extLst>
          </p:cNvPr>
          <p:cNvSpPr>
            <a:spLocks noChangeShapeType="1"/>
          </p:cNvSpPr>
          <p:nvPr/>
        </p:nvSpPr>
        <p:spPr bwMode="auto">
          <a:xfrm flipH="1">
            <a:off x="7870825" y="5137150"/>
            <a:ext cx="4603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684" name="Rectangle 38">
            <a:extLst>
              <a:ext uri="{FF2B5EF4-FFF2-40B4-BE49-F238E27FC236}">
                <a16:creationId xmlns:a16="http://schemas.microsoft.com/office/drawing/2014/main" id="{CF74B2EC-A441-43B2-8AAD-5B3CAACB7F9F}"/>
              </a:ext>
            </a:extLst>
          </p:cNvPr>
          <p:cNvSpPr>
            <a:spLocks noChangeArrowheads="1"/>
          </p:cNvSpPr>
          <p:nvPr/>
        </p:nvSpPr>
        <p:spPr bwMode="auto">
          <a:xfrm>
            <a:off x="3679825" y="5068888"/>
            <a:ext cx="127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0</a:t>
            </a:r>
            <a:endParaRPr lang="en-US" altLang="en-US" sz="1800">
              <a:latin typeface="Arial" panose="020B0604020202020204" pitchFamily="34" charset="0"/>
            </a:endParaRPr>
          </a:p>
        </p:txBody>
      </p:sp>
      <p:sp>
        <p:nvSpPr>
          <p:cNvPr id="27685" name="Line 39">
            <a:extLst>
              <a:ext uri="{FF2B5EF4-FFF2-40B4-BE49-F238E27FC236}">
                <a16:creationId xmlns:a16="http://schemas.microsoft.com/office/drawing/2014/main" id="{DC10AB05-7A57-4AA4-9C1A-2C5F1A875214}"/>
              </a:ext>
            </a:extLst>
          </p:cNvPr>
          <p:cNvSpPr>
            <a:spLocks noChangeShapeType="1"/>
          </p:cNvSpPr>
          <p:nvPr/>
        </p:nvSpPr>
        <p:spPr bwMode="auto">
          <a:xfrm>
            <a:off x="4010025" y="4554538"/>
            <a:ext cx="36513"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686" name="Line 40">
            <a:extLst>
              <a:ext uri="{FF2B5EF4-FFF2-40B4-BE49-F238E27FC236}">
                <a16:creationId xmlns:a16="http://schemas.microsoft.com/office/drawing/2014/main" id="{D5C93411-5231-4A1A-A581-6DB3A1C87CCD}"/>
              </a:ext>
            </a:extLst>
          </p:cNvPr>
          <p:cNvSpPr>
            <a:spLocks noChangeShapeType="1"/>
          </p:cNvSpPr>
          <p:nvPr/>
        </p:nvSpPr>
        <p:spPr bwMode="auto">
          <a:xfrm flipH="1">
            <a:off x="7870825" y="4554538"/>
            <a:ext cx="46038"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687" name="Rectangle 41">
            <a:extLst>
              <a:ext uri="{FF2B5EF4-FFF2-40B4-BE49-F238E27FC236}">
                <a16:creationId xmlns:a16="http://schemas.microsoft.com/office/drawing/2014/main" id="{5999CF6E-6B35-4141-84E6-17A936819DBF}"/>
              </a:ext>
            </a:extLst>
          </p:cNvPr>
          <p:cNvSpPr>
            <a:spLocks noChangeArrowheads="1"/>
          </p:cNvSpPr>
          <p:nvPr/>
        </p:nvSpPr>
        <p:spPr bwMode="auto">
          <a:xfrm>
            <a:off x="3516313" y="4486275"/>
            <a:ext cx="4445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0.05</a:t>
            </a:r>
            <a:endParaRPr lang="en-US" altLang="en-US" sz="1800">
              <a:latin typeface="Arial" panose="020B0604020202020204" pitchFamily="34" charset="0"/>
            </a:endParaRPr>
          </a:p>
        </p:txBody>
      </p:sp>
      <p:sp>
        <p:nvSpPr>
          <p:cNvPr id="27688" name="Line 42">
            <a:extLst>
              <a:ext uri="{FF2B5EF4-FFF2-40B4-BE49-F238E27FC236}">
                <a16:creationId xmlns:a16="http://schemas.microsoft.com/office/drawing/2014/main" id="{D11002D7-6FAC-4173-A607-89C55D05C0AC}"/>
              </a:ext>
            </a:extLst>
          </p:cNvPr>
          <p:cNvSpPr>
            <a:spLocks noChangeShapeType="1"/>
          </p:cNvSpPr>
          <p:nvPr/>
        </p:nvSpPr>
        <p:spPr bwMode="auto">
          <a:xfrm>
            <a:off x="4010025" y="3979863"/>
            <a:ext cx="36513"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689" name="Line 43">
            <a:extLst>
              <a:ext uri="{FF2B5EF4-FFF2-40B4-BE49-F238E27FC236}">
                <a16:creationId xmlns:a16="http://schemas.microsoft.com/office/drawing/2014/main" id="{B63EA66A-C1BC-4F95-ABC8-A0A967A81C09}"/>
              </a:ext>
            </a:extLst>
          </p:cNvPr>
          <p:cNvSpPr>
            <a:spLocks noChangeShapeType="1"/>
          </p:cNvSpPr>
          <p:nvPr/>
        </p:nvSpPr>
        <p:spPr bwMode="auto">
          <a:xfrm flipH="1">
            <a:off x="7870825" y="3979863"/>
            <a:ext cx="46038"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690" name="Rectangle 44">
            <a:extLst>
              <a:ext uri="{FF2B5EF4-FFF2-40B4-BE49-F238E27FC236}">
                <a16:creationId xmlns:a16="http://schemas.microsoft.com/office/drawing/2014/main" id="{013A5C10-84C1-4F4F-A5D1-2ED00D8D8E35}"/>
              </a:ext>
            </a:extLst>
          </p:cNvPr>
          <p:cNvSpPr>
            <a:spLocks noChangeArrowheads="1"/>
          </p:cNvSpPr>
          <p:nvPr/>
        </p:nvSpPr>
        <p:spPr bwMode="auto">
          <a:xfrm>
            <a:off x="3579813" y="3913188"/>
            <a:ext cx="3175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0.1</a:t>
            </a:r>
            <a:endParaRPr lang="en-US" altLang="en-US" sz="1800">
              <a:latin typeface="Arial" panose="020B0604020202020204" pitchFamily="34" charset="0"/>
            </a:endParaRPr>
          </a:p>
        </p:txBody>
      </p:sp>
      <p:sp>
        <p:nvSpPr>
          <p:cNvPr id="27691" name="Line 45">
            <a:extLst>
              <a:ext uri="{FF2B5EF4-FFF2-40B4-BE49-F238E27FC236}">
                <a16:creationId xmlns:a16="http://schemas.microsoft.com/office/drawing/2014/main" id="{6E277B2D-0C10-4038-A91A-BF9596C3B1D3}"/>
              </a:ext>
            </a:extLst>
          </p:cNvPr>
          <p:cNvSpPr>
            <a:spLocks noChangeShapeType="1"/>
          </p:cNvSpPr>
          <p:nvPr/>
        </p:nvSpPr>
        <p:spPr bwMode="auto">
          <a:xfrm>
            <a:off x="4010025" y="3398838"/>
            <a:ext cx="36513"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692" name="Line 46">
            <a:extLst>
              <a:ext uri="{FF2B5EF4-FFF2-40B4-BE49-F238E27FC236}">
                <a16:creationId xmlns:a16="http://schemas.microsoft.com/office/drawing/2014/main" id="{89C57146-BD69-4D40-8A1E-196A25D7B633}"/>
              </a:ext>
            </a:extLst>
          </p:cNvPr>
          <p:cNvSpPr>
            <a:spLocks noChangeShapeType="1"/>
          </p:cNvSpPr>
          <p:nvPr/>
        </p:nvSpPr>
        <p:spPr bwMode="auto">
          <a:xfrm flipH="1">
            <a:off x="7870825" y="3398838"/>
            <a:ext cx="46038"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693" name="Rectangle 47">
            <a:extLst>
              <a:ext uri="{FF2B5EF4-FFF2-40B4-BE49-F238E27FC236}">
                <a16:creationId xmlns:a16="http://schemas.microsoft.com/office/drawing/2014/main" id="{CA1511D8-A407-417B-AE1A-F21D14B6F22C}"/>
              </a:ext>
            </a:extLst>
          </p:cNvPr>
          <p:cNvSpPr>
            <a:spLocks noChangeArrowheads="1"/>
          </p:cNvSpPr>
          <p:nvPr/>
        </p:nvSpPr>
        <p:spPr bwMode="auto">
          <a:xfrm>
            <a:off x="3516313" y="3330575"/>
            <a:ext cx="4445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0.15</a:t>
            </a:r>
            <a:endParaRPr lang="en-US" altLang="en-US" sz="1800">
              <a:latin typeface="Arial" panose="020B0604020202020204" pitchFamily="34" charset="0"/>
            </a:endParaRPr>
          </a:p>
        </p:txBody>
      </p:sp>
      <p:sp>
        <p:nvSpPr>
          <p:cNvPr id="27694" name="Line 48">
            <a:extLst>
              <a:ext uri="{FF2B5EF4-FFF2-40B4-BE49-F238E27FC236}">
                <a16:creationId xmlns:a16="http://schemas.microsoft.com/office/drawing/2014/main" id="{0E09D698-E7D0-459C-BF41-B9F135E03998}"/>
              </a:ext>
            </a:extLst>
          </p:cNvPr>
          <p:cNvSpPr>
            <a:spLocks noChangeShapeType="1"/>
          </p:cNvSpPr>
          <p:nvPr/>
        </p:nvSpPr>
        <p:spPr bwMode="auto">
          <a:xfrm>
            <a:off x="4010025" y="2824163"/>
            <a:ext cx="36513"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695" name="Line 49">
            <a:extLst>
              <a:ext uri="{FF2B5EF4-FFF2-40B4-BE49-F238E27FC236}">
                <a16:creationId xmlns:a16="http://schemas.microsoft.com/office/drawing/2014/main" id="{3F6F5289-D1AD-4052-B53E-8FCE514E81ED}"/>
              </a:ext>
            </a:extLst>
          </p:cNvPr>
          <p:cNvSpPr>
            <a:spLocks noChangeShapeType="1"/>
          </p:cNvSpPr>
          <p:nvPr/>
        </p:nvSpPr>
        <p:spPr bwMode="auto">
          <a:xfrm flipH="1">
            <a:off x="7870825" y="2824163"/>
            <a:ext cx="46038"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696" name="Rectangle 50">
            <a:extLst>
              <a:ext uri="{FF2B5EF4-FFF2-40B4-BE49-F238E27FC236}">
                <a16:creationId xmlns:a16="http://schemas.microsoft.com/office/drawing/2014/main" id="{1B347AC0-BCD2-442A-BFED-73BC3FE9D986}"/>
              </a:ext>
            </a:extLst>
          </p:cNvPr>
          <p:cNvSpPr>
            <a:spLocks noChangeArrowheads="1"/>
          </p:cNvSpPr>
          <p:nvPr/>
        </p:nvSpPr>
        <p:spPr bwMode="auto">
          <a:xfrm>
            <a:off x="3579813" y="2757488"/>
            <a:ext cx="3175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0.2</a:t>
            </a:r>
            <a:endParaRPr lang="en-US" altLang="en-US" sz="1800">
              <a:latin typeface="Arial" panose="020B0604020202020204" pitchFamily="34" charset="0"/>
            </a:endParaRPr>
          </a:p>
        </p:txBody>
      </p:sp>
      <p:sp>
        <p:nvSpPr>
          <p:cNvPr id="27697" name="Line 51">
            <a:extLst>
              <a:ext uri="{FF2B5EF4-FFF2-40B4-BE49-F238E27FC236}">
                <a16:creationId xmlns:a16="http://schemas.microsoft.com/office/drawing/2014/main" id="{D1D875BB-B73A-47C6-8A20-34A8FD9FA2DF}"/>
              </a:ext>
            </a:extLst>
          </p:cNvPr>
          <p:cNvSpPr>
            <a:spLocks noChangeShapeType="1"/>
          </p:cNvSpPr>
          <p:nvPr/>
        </p:nvSpPr>
        <p:spPr bwMode="auto">
          <a:xfrm>
            <a:off x="4010025" y="2251075"/>
            <a:ext cx="3651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698" name="Line 52">
            <a:extLst>
              <a:ext uri="{FF2B5EF4-FFF2-40B4-BE49-F238E27FC236}">
                <a16:creationId xmlns:a16="http://schemas.microsoft.com/office/drawing/2014/main" id="{D4EB0D43-5685-46ED-AD30-02D48F26482E}"/>
              </a:ext>
            </a:extLst>
          </p:cNvPr>
          <p:cNvSpPr>
            <a:spLocks noChangeShapeType="1"/>
          </p:cNvSpPr>
          <p:nvPr/>
        </p:nvSpPr>
        <p:spPr bwMode="auto">
          <a:xfrm flipH="1">
            <a:off x="7870825" y="2251075"/>
            <a:ext cx="4603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699" name="Rectangle 53">
            <a:extLst>
              <a:ext uri="{FF2B5EF4-FFF2-40B4-BE49-F238E27FC236}">
                <a16:creationId xmlns:a16="http://schemas.microsoft.com/office/drawing/2014/main" id="{75308274-84F5-4C8F-9A2C-003C91E94B31}"/>
              </a:ext>
            </a:extLst>
          </p:cNvPr>
          <p:cNvSpPr>
            <a:spLocks noChangeArrowheads="1"/>
          </p:cNvSpPr>
          <p:nvPr/>
        </p:nvSpPr>
        <p:spPr bwMode="auto">
          <a:xfrm>
            <a:off x="3516313" y="2184400"/>
            <a:ext cx="4445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0.25</a:t>
            </a:r>
            <a:endParaRPr lang="en-US" altLang="en-US" sz="1800">
              <a:latin typeface="Arial" panose="020B0604020202020204" pitchFamily="34" charset="0"/>
            </a:endParaRPr>
          </a:p>
        </p:txBody>
      </p:sp>
      <p:sp>
        <p:nvSpPr>
          <p:cNvPr id="27700" name="Freeform 54">
            <a:extLst>
              <a:ext uri="{FF2B5EF4-FFF2-40B4-BE49-F238E27FC236}">
                <a16:creationId xmlns:a16="http://schemas.microsoft.com/office/drawing/2014/main" id="{BEF6C26B-BBBB-490F-AA2F-52E9CE1C5B4E}"/>
              </a:ext>
            </a:extLst>
          </p:cNvPr>
          <p:cNvSpPr>
            <a:spLocks/>
          </p:cNvSpPr>
          <p:nvPr/>
        </p:nvSpPr>
        <p:spPr bwMode="auto">
          <a:xfrm>
            <a:off x="4010025" y="2251075"/>
            <a:ext cx="3906838" cy="2886075"/>
          </a:xfrm>
          <a:custGeom>
            <a:avLst/>
            <a:gdLst>
              <a:gd name="T0" fmla="*/ 0 w 434"/>
              <a:gd name="T1" fmla="*/ 342 h 342"/>
              <a:gd name="T2" fmla="*/ 434 w 434"/>
              <a:gd name="T3" fmla="*/ 342 h 342"/>
              <a:gd name="T4" fmla="*/ 434 w 434"/>
              <a:gd name="T5" fmla="*/ 0 h 342"/>
              <a:gd name="T6" fmla="*/ 0 60000 65536"/>
              <a:gd name="T7" fmla="*/ 0 60000 65536"/>
              <a:gd name="T8" fmla="*/ 0 60000 65536"/>
              <a:gd name="T9" fmla="*/ 0 w 434"/>
              <a:gd name="T10" fmla="*/ 0 h 342"/>
              <a:gd name="T11" fmla="*/ 434 w 434"/>
              <a:gd name="T12" fmla="*/ 342 h 342"/>
            </a:gdLst>
            <a:ahLst/>
            <a:cxnLst>
              <a:cxn ang="T6">
                <a:pos x="T0" y="T1"/>
              </a:cxn>
              <a:cxn ang="T7">
                <a:pos x="T2" y="T3"/>
              </a:cxn>
              <a:cxn ang="T8">
                <a:pos x="T4" y="T5"/>
              </a:cxn>
            </a:cxnLst>
            <a:rect l="T9" t="T10" r="T11" b="T12"/>
            <a:pathLst>
              <a:path w="434" h="342">
                <a:moveTo>
                  <a:pt x="0" y="342"/>
                </a:moveTo>
                <a:lnTo>
                  <a:pt x="434" y="342"/>
                </a:lnTo>
                <a:lnTo>
                  <a:pt x="434" y="0"/>
                </a:lnTo>
              </a:path>
            </a:pathLst>
          </a:cu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7701" name="Freeform 55">
            <a:extLst>
              <a:ext uri="{FF2B5EF4-FFF2-40B4-BE49-F238E27FC236}">
                <a16:creationId xmlns:a16="http://schemas.microsoft.com/office/drawing/2014/main" id="{DAD1E918-758F-46C1-B1C7-7BA606585A08}"/>
              </a:ext>
            </a:extLst>
          </p:cNvPr>
          <p:cNvSpPr>
            <a:spLocks/>
          </p:cNvSpPr>
          <p:nvPr/>
        </p:nvSpPr>
        <p:spPr bwMode="auto">
          <a:xfrm>
            <a:off x="4010025" y="2251075"/>
            <a:ext cx="1017588" cy="2886075"/>
          </a:xfrm>
          <a:custGeom>
            <a:avLst/>
            <a:gdLst>
              <a:gd name="T0" fmla="*/ 6 w 641"/>
              <a:gd name="T1" fmla="*/ 340 h 1818"/>
              <a:gd name="T2" fmla="*/ 17 w 641"/>
              <a:gd name="T3" fmla="*/ 1414 h 1818"/>
              <a:gd name="T4" fmla="*/ 34 w 641"/>
              <a:gd name="T5" fmla="*/ 1818 h 1818"/>
              <a:gd name="T6" fmla="*/ 45 w 641"/>
              <a:gd name="T7" fmla="*/ 1733 h 1818"/>
              <a:gd name="T8" fmla="*/ 57 w 641"/>
              <a:gd name="T9" fmla="*/ 1786 h 1818"/>
              <a:gd name="T10" fmla="*/ 74 w 641"/>
              <a:gd name="T11" fmla="*/ 1807 h 1818"/>
              <a:gd name="T12" fmla="*/ 85 w 641"/>
              <a:gd name="T13" fmla="*/ 1786 h 1818"/>
              <a:gd name="T14" fmla="*/ 96 w 641"/>
              <a:gd name="T15" fmla="*/ 1812 h 1818"/>
              <a:gd name="T16" fmla="*/ 119 w 641"/>
              <a:gd name="T17" fmla="*/ 1802 h 1818"/>
              <a:gd name="T18" fmla="*/ 125 w 641"/>
              <a:gd name="T19" fmla="*/ 1802 h 1818"/>
              <a:gd name="T20" fmla="*/ 136 w 641"/>
              <a:gd name="T21" fmla="*/ 1818 h 1818"/>
              <a:gd name="T22" fmla="*/ 153 w 641"/>
              <a:gd name="T23" fmla="*/ 1807 h 1818"/>
              <a:gd name="T24" fmla="*/ 170 w 641"/>
              <a:gd name="T25" fmla="*/ 1812 h 1818"/>
              <a:gd name="T26" fmla="*/ 181 w 641"/>
              <a:gd name="T27" fmla="*/ 1812 h 1818"/>
              <a:gd name="T28" fmla="*/ 198 w 641"/>
              <a:gd name="T29" fmla="*/ 1812 h 1818"/>
              <a:gd name="T30" fmla="*/ 210 w 641"/>
              <a:gd name="T31" fmla="*/ 1812 h 1818"/>
              <a:gd name="T32" fmla="*/ 227 w 641"/>
              <a:gd name="T33" fmla="*/ 1812 h 1818"/>
              <a:gd name="T34" fmla="*/ 244 w 641"/>
              <a:gd name="T35" fmla="*/ 1818 h 1818"/>
              <a:gd name="T36" fmla="*/ 261 w 641"/>
              <a:gd name="T37" fmla="*/ 1812 h 1818"/>
              <a:gd name="T38" fmla="*/ 278 w 641"/>
              <a:gd name="T39" fmla="*/ 1818 h 1818"/>
              <a:gd name="T40" fmla="*/ 295 w 641"/>
              <a:gd name="T41" fmla="*/ 1812 h 1818"/>
              <a:gd name="T42" fmla="*/ 312 w 641"/>
              <a:gd name="T43" fmla="*/ 1818 h 1818"/>
              <a:gd name="T44" fmla="*/ 329 w 641"/>
              <a:gd name="T45" fmla="*/ 1812 h 1818"/>
              <a:gd name="T46" fmla="*/ 346 w 641"/>
              <a:gd name="T47" fmla="*/ 1812 h 1818"/>
              <a:gd name="T48" fmla="*/ 357 w 641"/>
              <a:gd name="T49" fmla="*/ 1812 h 1818"/>
              <a:gd name="T50" fmla="*/ 374 w 641"/>
              <a:gd name="T51" fmla="*/ 1812 h 1818"/>
              <a:gd name="T52" fmla="*/ 385 w 641"/>
              <a:gd name="T53" fmla="*/ 1812 h 1818"/>
              <a:gd name="T54" fmla="*/ 402 w 641"/>
              <a:gd name="T55" fmla="*/ 1812 h 1818"/>
              <a:gd name="T56" fmla="*/ 419 w 641"/>
              <a:gd name="T57" fmla="*/ 1818 h 1818"/>
              <a:gd name="T58" fmla="*/ 436 w 641"/>
              <a:gd name="T59" fmla="*/ 1812 h 1818"/>
              <a:gd name="T60" fmla="*/ 453 w 641"/>
              <a:gd name="T61" fmla="*/ 1818 h 1818"/>
              <a:gd name="T62" fmla="*/ 470 w 641"/>
              <a:gd name="T63" fmla="*/ 1812 h 1818"/>
              <a:gd name="T64" fmla="*/ 487 w 641"/>
              <a:gd name="T65" fmla="*/ 1818 h 1818"/>
              <a:gd name="T66" fmla="*/ 504 w 641"/>
              <a:gd name="T67" fmla="*/ 1812 h 1818"/>
              <a:gd name="T68" fmla="*/ 521 w 641"/>
              <a:gd name="T69" fmla="*/ 1812 h 1818"/>
              <a:gd name="T70" fmla="*/ 533 w 641"/>
              <a:gd name="T71" fmla="*/ 1812 h 1818"/>
              <a:gd name="T72" fmla="*/ 550 w 641"/>
              <a:gd name="T73" fmla="*/ 1812 h 1818"/>
              <a:gd name="T74" fmla="*/ 561 w 641"/>
              <a:gd name="T75" fmla="*/ 1812 h 1818"/>
              <a:gd name="T76" fmla="*/ 578 w 641"/>
              <a:gd name="T77" fmla="*/ 1812 h 1818"/>
              <a:gd name="T78" fmla="*/ 595 w 641"/>
              <a:gd name="T79" fmla="*/ 1818 h 1818"/>
              <a:gd name="T80" fmla="*/ 612 w 641"/>
              <a:gd name="T81" fmla="*/ 1812 h 1818"/>
              <a:gd name="T82" fmla="*/ 629 w 641"/>
              <a:gd name="T83" fmla="*/ 1818 h 181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641"/>
              <a:gd name="T127" fmla="*/ 0 h 1818"/>
              <a:gd name="T128" fmla="*/ 641 w 641"/>
              <a:gd name="T129" fmla="*/ 1818 h 1818"/>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641" h="1818">
                <a:moveTo>
                  <a:pt x="0" y="0"/>
                </a:moveTo>
                <a:lnTo>
                  <a:pt x="0" y="90"/>
                </a:lnTo>
                <a:lnTo>
                  <a:pt x="6" y="340"/>
                </a:lnTo>
                <a:lnTo>
                  <a:pt x="11" y="696"/>
                </a:lnTo>
                <a:lnTo>
                  <a:pt x="17" y="1079"/>
                </a:lnTo>
                <a:lnTo>
                  <a:pt x="17" y="1414"/>
                </a:lnTo>
                <a:lnTo>
                  <a:pt x="23" y="1653"/>
                </a:lnTo>
                <a:lnTo>
                  <a:pt x="28" y="1780"/>
                </a:lnTo>
                <a:lnTo>
                  <a:pt x="34" y="1818"/>
                </a:lnTo>
                <a:lnTo>
                  <a:pt x="34" y="1791"/>
                </a:lnTo>
                <a:lnTo>
                  <a:pt x="40" y="1754"/>
                </a:lnTo>
                <a:lnTo>
                  <a:pt x="45" y="1733"/>
                </a:lnTo>
                <a:lnTo>
                  <a:pt x="51" y="1733"/>
                </a:lnTo>
                <a:lnTo>
                  <a:pt x="57" y="1754"/>
                </a:lnTo>
                <a:lnTo>
                  <a:pt x="57" y="1786"/>
                </a:lnTo>
                <a:lnTo>
                  <a:pt x="62" y="1807"/>
                </a:lnTo>
                <a:lnTo>
                  <a:pt x="68" y="1818"/>
                </a:lnTo>
                <a:lnTo>
                  <a:pt x="74" y="1807"/>
                </a:lnTo>
                <a:lnTo>
                  <a:pt x="74" y="1796"/>
                </a:lnTo>
                <a:lnTo>
                  <a:pt x="79" y="1786"/>
                </a:lnTo>
                <a:lnTo>
                  <a:pt x="85" y="1786"/>
                </a:lnTo>
                <a:lnTo>
                  <a:pt x="91" y="1791"/>
                </a:lnTo>
                <a:lnTo>
                  <a:pt x="96" y="1802"/>
                </a:lnTo>
                <a:lnTo>
                  <a:pt x="96" y="1812"/>
                </a:lnTo>
                <a:lnTo>
                  <a:pt x="102" y="1818"/>
                </a:lnTo>
                <a:lnTo>
                  <a:pt x="108" y="1812"/>
                </a:lnTo>
                <a:lnTo>
                  <a:pt x="119" y="1802"/>
                </a:lnTo>
                <a:lnTo>
                  <a:pt x="113" y="1802"/>
                </a:lnTo>
                <a:lnTo>
                  <a:pt x="119" y="1802"/>
                </a:lnTo>
                <a:lnTo>
                  <a:pt x="125" y="1802"/>
                </a:lnTo>
                <a:lnTo>
                  <a:pt x="130" y="1807"/>
                </a:lnTo>
                <a:lnTo>
                  <a:pt x="136" y="1812"/>
                </a:lnTo>
                <a:lnTo>
                  <a:pt x="136" y="1818"/>
                </a:lnTo>
                <a:lnTo>
                  <a:pt x="142" y="1812"/>
                </a:lnTo>
                <a:lnTo>
                  <a:pt x="147" y="1812"/>
                </a:lnTo>
                <a:lnTo>
                  <a:pt x="153" y="1807"/>
                </a:lnTo>
                <a:lnTo>
                  <a:pt x="159" y="1807"/>
                </a:lnTo>
                <a:lnTo>
                  <a:pt x="164" y="1812"/>
                </a:lnTo>
                <a:lnTo>
                  <a:pt x="170" y="1812"/>
                </a:lnTo>
                <a:lnTo>
                  <a:pt x="181" y="1812"/>
                </a:lnTo>
                <a:lnTo>
                  <a:pt x="176" y="1812"/>
                </a:lnTo>
                <a:lnTo>
                  <a:pt x="181" y="1812"/>
                </a:lnTo>
                <a:lnTo>
                  <a:pt x="187" y="1807"/>
                </a:lnTo>
                <a:lnTo>
                  <a:pt x="193" y="1812"/>
                </a:lnTo>
                <a:lnTo>
                  <a:pt x="198" y="1812"/>
                </a:lnTo>
                <a:lnTo>
                  <a:pt x="204" y="1812"/>
                </a:lnTo>
                <a:lnTo>
                  <a:pt x="215" y="1812"/>
                </a:lnTo>
                <a:lnTo>
                  <a:pt x="210" y="1812"/>
                </a:lnTo>
                <a:lnTo>
                  <a:pt x="215" y="1812"/>
                </a:lnTo>
                <a:lnTo>
                  <a:pt x="221" y="1812"/>
                </a:lnTo>
                <a:lnTo>
                  <a:pt x="227" y="1812"/>
                </a:lnTo>
                <a:lnTo>
                  <a:pt x="232" y="1812"/>
                </a:lnTo>
                <a:lnTo>
                  <a:pt x="238" y="1812"/>
                </a:lnTo>
                <a:lnTo>
                  <a:pt x="244" y="1818"/>
                </a:lnTo>
                <a:lnTo>
                  <a:pt x="249" y="1812"/>
                </a:lnTo>
                <a:lnTo>
                  <a:pt x="255" y="1812"/>
                </a:lnTo>
                <a:lnTo>
                  <a:pt x="261" y="1812"/>
                </a:lnTo>
                <a:lnTo>
                  <a:pt x="266" y="1812"/>
                </a:lnTo>
                <a:lnTo>
                  <a:pt x="272" y="1812"/>
                </a:lnTo>
                <a:lnTo>
                  <a:pt x="278" y="1818"/>
                </a:lnTo>
                <a:lnTo>
                  <a:pt x="283" y="1812"/>
                </a:lnTo>
                <a:lnTo>
                  <a:pt x="289" y="1812"/>
                </a:lnTo>
                <a:lnTo>
                  <a:pt x="295" y="1812"/>
                </a:lnTo>
                <a:lnTo>
                  <a:pt x="300" y="1812"/>
                </a:lnTo>
                <a:lnTo>
                  <a:pt x="306" y="1812"/>
                </a:lnTo>
                <a:lnTo>
                  <a:pt x="312" y="1818"/>
                </a:lnTo>
                <a:lnTo>
                  <a:pt x="317" y="1812"/>
                </a:lnTo>
                <a:lnTo>
                  <a:pt x="323" y="1812"/>
                </a:lnTo>
                <a:lnTo>
                  <a:pt x="329" y="1812"/>
                </a:lnTo>
                <a:lnTo>
                  <a:pt x="334" y="1812"/>
                </a:lnTo>
                <a:lnTo>
                  <a:pt x="340" y="1812"/>
                </a:lnTo>
                <a:lnTo>
                  <a:pt x="346" y="1812"/>
                </a:lnTo>
                <a:lnTo>
                  <a:pt x="357" y="1812"/>
                </a:lnTo>
                <a:lnTo>
                  <a:pt x="351" y="1812"/>
                </a:lnTo>
                <a:lnTo>
                  <a:pt x="357" y="1812"/>
                </a:lnTo>
                <a:lnTo>
                  <a:pt x="363" y="1812"/>
                </a:lnTo>
                <a:lnTo>
                  <a:pt x="368" y="1812"/>
                </a:lnTo>
                <a:lnTo>
                  <a:pt x="374" y="1812"/>
                </a:lnTo>
                <a:lnTo>
                  <a:pt x="380" y="1812"/>
                </a:lnTo>
                <a:lnTo>
                  <a:pt x="391" y="1812"/>
                </a:lnTo>
                <a:lnTo>
                  <a:pt x="385" y="1812"/>
                </a:lnTo>
                <a:lnTo>
                  <a:pt x="391" y="1812"/>
                </a:lnTo>
                <a:lnTo>
                  <a:pt x="397" y="1812"/>
                </a:lnTo>
                <a:lnTo>
                  <a:pt x="402" y="1812"/>
                </a:lnTo>
                <a:lnTo>
                  <a:pt x="408" y="1812"/>
                </a:lnTo>
                <a:lnTo>
                  <a:pt x="414" y="1812"/>
                </a:lnTo>
                <a:lnTo>
                  <a:pt x="419" y="1818"/>
                </a:lnTo>
                <a:lnTo>
                  <a:pt x="425" y="1812"/>
                </a:lnTo>
                <a:lnTo>
                  <a:pt x="431" y="1812"/>
                </a:lnTo>
                <a:lnTo>
                  <a:pt x="436" y="1812"/>
                </a:lnTo>
                <a:lnTo>
                  <a:pt x="442" y="1812"/>
                </a:lnTo>
                <a:lnTo>
                  <a:pt x="448" y="1812"/>
                </a:lnTo>
                <a:lnTo>
                  <a:pt x="453" y="1818"/>
                </a:lnTo>
                <a:lnTo>
                  <a:pt x="459" y="1812"/>
                </a:lnTo>
                <a:lnTo>
                  <a:pt x="465" y="1812"/>
                </a:lnTo>
                <a:lnTo>
                  <a:pt x="470" y="1812"/>
                </a:lnTo>
                <a:lnTo>
                  <a:pt x="476" y="1812"/>
                </a:lnTo>
                <a:lnTo>
                  <a:pt x="482" y="1812"/>
                </a:lnTo>
                <a:lnTo>
                  <a:pt x="487" y="1818"/>
                </a:lnTo>
                <a:lnTo>
                  <a:pt x="493" y="1812"/>
                </a:lnTo>
                <a:lnTo>
                  <a:pt x="499" y="1812"/>
                </a:lnTo>
                <a:lnTo>
                  <a:pt x="504" y="1812"/>
                </a:lnTo>
                <a:lnTo>
                  <a:pt x="510" y="1812"/>
                </a:lnTo>
                <a:lnTo>
                  <a:pt x="516" y="1812"/>
                </a:lnTo>
                <a:lnTo>
                  <a:pt x="521" y="1812"/>
                </a:lnTo>
                <a:lnTo>
                  <a:pt x="533" y="1812"/>
                </a:lnTo>
                <a:lnTo>
                  <a:pt x="527" y="1812"/>
                </a:lnTo>
                <a:lnTo>
                  <a:pt x="533" y="1812"/>
                </a:lnTo>
                <a:lnTo>
                  <a:pt x="539" y="1812"/>
                </a:lnTo>
                <a:lnTo>
                  <a:pt x="544" y="1812"/>
                </a:lnTo>
                <a:lnTo>
                  <a:pt x="550" y="1812"/>
                </a:lnTo>
                <a:lnTo>
                  <a:pt x="556" y="1812"/>
                </a:lnTo>
                <a:lnTo>
                  <a:pt x="567" y="1812"/>
                </a:lnTo>
                <a:lnTo>
                  <a:pt x="561" y="1812"/>
                </a:lnTo>
                <a:lnTo>
                  <a:pt x="567" y="1812"/>
                </a:lnTo>
                <a:lnTo>
                  <a:pt x="573" y="1812"/>
                </a:lnTo>
                <a:lnTo>
                  <a:pt x="578" y="1812"/>
                </a:lnTo>
                <a:lnTo>
                  <a:pt x="584" y="1812"/>
                </a:lnTo>
                <a:lnTo>
                  <a:pt x="590" y="1812"/>
                </a:lnTo>
                <a:lnTo>
                  <a:pt x="595" y="1818"/>
                </a:lnTo>
                <a:lnTo>
                  <a:pt x="601" y="1812"/>
                </a:lnTo>
                <a:lnTo>
                  <a:pt x="607" y="1812"/>
                </a:lnTo>
                <a:lnTo>
                  <a:pt x="612" y="1812"/>
                </a:lnTo>
                <a:lnTo>
                  <a:pt x="618" y="1812"/>
                </a:lnTo>
                <a:lnTo>
                  <a:pt x="624" y="1812"/>
                </a:lnTo>
                <a:lnTo>
                  <a:pt x="629" y="1818"/>
                </a:lnTo>
                <a:lnTo>
                  <a:pt x="635" y="1812"/>
                </a:lnTo>
                <a:lnTo>
                  <a:pt x="641" y="1812"/>
                </a:lnTo>
              </a:path>
            </a:pathLst>
          </a:custGeom>
          <a:noFill/>
          <a:ln w="28575">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7702" name="Freeform 56">
            <a:extLst>
              <a:ext uri="{FF2B5EF4-FFF2-40B4-BE49-F238E27FC236}">
                <a16:creationId xmlns:a16="http://schemas.microsoft.com/office/drawing/2014/main" id="{CFB78766-06CA-4FD2-BC77-4C756AE1F9A5}"/>
              </a:ext>
            </a:extLst>
          </p:cNvPr>
          <p:cNvSpPr>
            <a:spLocks/>
          </p:cNvSpPr>
          <p:nvPr/>
        </p:nvSpPr>
        <p:spPr bwMode="auto">
          <a:xfrm>
            <a:off x="5027613" y="5127625"/>
            <a:ext cx="1069975" cy="9525"/>
          </a:xfrm>
          <a:custGeom>
            <a:avLst/>
            <a:gdLst>
              <a:gd name="T0" fmla="*/ 11 w 674"/>
              <a:gd name="T1" fmla="*/ 0 h 6"/>
              <a:gd name="T2" fmla="*/ 28 w 674"/>
              <a:gd name="T3" fmla="*/ 0 h 6"/>
              <a:gd name="T4" fmla="*/ 45 w 674"/>
              <a:gd name="T5" fmla="*/ 0 h 6"/>
              <a:gd name="T6" fmla="*/ 68 w 674"/>
              <a:gd name="T7" fmla="*/ 0 h 6"/>
              <a:gd name="T8" fmla="*/ 73 w 674"/>
              <a:gd name="T9" fmla="*/ 0 h 6"/>
              <a:gd name="T10" fmla="*/ 90 w 674"/>
              <a:gd name="T11" fmla="*/ 0 h 6"/>
              <a:gd name="T12" fmla="*/ 102 w 674"/>
              <a:gd name="T13" fmla="*/ 0 h 6"/>
              <a:gd name="T14" fmla="*/ 119 w 674"/>
              <a:gd name="T15" fmla="*/ 0 h 6"/>
              <a:gd name="T16" fmla="*/ 136 w 674"/>
              <a:gd name="T17" fmla="*/ 0 h 6"/>
              <a:gd name="T18" fmla="*/ 153 w 674"/>
              <a:gd name="T19" fmla="*/ 0 h 6"/>
              <a:gd name="T20" fmla="*/ 170 w 674"/>
              <a:gd name="T21" fmla="*/ 0 h 6"/>
              <a:gd name="T22" fmla="*/ 187 w 674"/>
              <a:gd name="T23" fmla="*/ 0 h 6"/>
              <a:gd name="T24" fmla="*/ 204 w 674"/>
              <a:gd name="T25" fmla="*/ 0 h 6"/>
              <a:gd name="T26" fmla="*/ 221 w 674"/>
              <a:gd name="T27" fmla="*/ 0 h 6"/>
              <a:gd name="T28" fmla="*/ 243 w 674"/>
              <a:gd name="T29" fmla="*/ 0 h 6"/>
              <a:gd name="T30" fmla="*/ 249 w 674"/>
              <a:gd name="T31" fmla="*/ 0 h 6"/>
              <a:gd name="T32" fmla="*/ 266 w 674"/>
              <a:gd name="T33" fmla="*/ 0 h 6"/>
              <a:gd name="T34" fmla="*/ 277 w 674"/>
              <a:gd name="T35" fmla="*/ 0 h 6"/>
              <a:gd name="T36" fmla="*/ 294 w 674"/>
              <a:gd name="T37" fmla="*/ 0 h 6"/>
              <a:gd name="T38" fmla="*/ 311 w 674"/>
              <a:gd name="T39" fmla="*/ 0 h 6"/>
              <a:gd name="T40" fmla="*/ 328 w 674"/>
              <a:gd name="T41" fmla="*/ 0 h 6"/>
              <a:gd name="T42" fmla="*/ 345 w 674"/>
              <a:gd name="T43" fmla="*/ 0 h 6"/>
              <a:gd name="T44" fmla="*/ 362 w 674"/>
              <a:gd name="T45" fmla="*/ 0 h 6"/>
              <a:gd name="T46" fmla="*/ 379 w 674"/>
              <a:gd name="T47" fmla="*/ 0 h 6"/>
              <a:gd name="T48" fmla="*/ 396 w 674"/>
              <a:gd name="T49" fmla="*/ 0 h 6"/>
              <a:gd name="T50" fmla="*/ 419 w 674"/>
              <a:gd name="T51" fmla="*/ 0 h 6"/>
              <a:gd name="T52" fmla="*/ 425 w 674"/>
              <a:gd name="T53" fmla="*/ 0 h 6"/>
              <a:gd name="T54" fmla="*/ 442 w 674"/>
              <a:gd name="T55" fmla="*/ 0 h 6"/>
              <a:gd name="T56" fmla="*/ 453 w 674"/>
              <a:gd name="T57" fmla="*/ 0 h 6"/>
              <a:gd name="T58" fmla="*/ 470 w 674"/>
              <a:gd name="T59" fmla="*/ 0 h 6"/>
              <a:gd name="T60" fmla="*/ 487 w 674"/>
              <a:gd name="T61" fmla="*/ 0 h 6"/>
              <a:gd name="T62" fmla="*/ 504 w 674"/>
              <a:gd name="T63" fmla="*/ 0 h 6"/>
              <a:gd name="T64" fmla="*/ 521 w 674"/>
              <a:gd name="T65" fmla="*/ 0 h 6"/>
              <a:gd name="T66" fmla="*/ 538 w 674"/>
              <a:gd name="T67" fmla="*/ 0 h 6"/>
              <a:gd name="T68" fmla="*/ 555 w 674"/>
              <a:gd name="T69" fmla="*/ 0 h 6"/>
              <a:gd name="T70" fmla="*/ 572 w 674"/>
              <a:gd name="T71" fmla="*/ 0 h 6"/>
              <a:gd name="T72" fmla="*/ 595 w 674"/>
              <a:gd name="T73" fmla="*/ 0 h 6"/>
              <a:gd name="T74" fmla="*/ 601 w 674"/>
              <a:gd name="T75" fmla="*/ 0 h 6"/>
              <a:gd name="T76" fmla="*/ 618 w 674"/>
              <a:gd name="T77" fmla="*/ 0 h 6"/>
              <a:gd name="T78" fmla="*/ 629 w 674"/>
              <a:gd name="T79" fmla="*/ 0 h 6"/>
              <a:gd name="T80" fmla="*/ 646 w 674"/>
              <a:gd name="T81" fmla="*/ 0 h 6"/>
              <a:gd name="T82" fmla="*/ 663 w 674"/>
              <a:gd name="T83" fmla="*/ 0 h 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674"/>
              <a:gd name="T127" fmla="*/ 0 h 6"/>
              <a:gd name="T128" fmla="*/ 674 w 674"/>
              <a:gd name="T129" fmla="*/ 6 h 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674" h="6">
                <a:moveTo>
                  <a:pt x="0" y="0"/>
                </a:moveTo>
                <a:lnTo>
                  <a:pt x="5" y="0"/>
                </a:lnTo>
                <a:lnTo>
                  <a:pt x="11" y="0"/>
                </a:lnTo>
                <a:lnTo>
                  <a:pt x="17" y="0"/>
                </a:lnTo>
                <a:lnTo>
                  <a:pt x="22" y="6"/>
                </a:lnTo>
                <a:lnTo>
                  <a:pt x="28" y="0"/>
                </a:lnTo>
                <a:lnTo>
                  <a:pt x="34" y="0"/>
                </a:lnTo>
                <a:lnTo>
                  <a:pt x="39" y="0"/>
                </a:lnTo>
                <a:lnTo>
                  <a:pt x="45" y="0"/>
                </a:lnTo>
                <a:lnTo>
                  <a:pt x="51" y="0"/>
                </a:lnTo>
                <a:lnTo>
                  <a:pt x="56" y="0"/>
                </a:lnTo>
                <a:lnTo>
                  <a:pt x="68" y="0"/>
                </a:lnTo>
                <a:lnTo>
                  <a:pt x="62" y="0"/>
                </a:lnTo>
                <a:lnTo>
                  <a:pt x="68" y="0"/>
                </a:lnTo>
                <a:lnTo>
                  <a:pt x="73" y="0"/>
                </a:lnTo>
                <a:lnTo>
                  <a:pt x="79" y="0"/>
                </a:lnTo>
                <a:lnTo>
                  <a:pt x="85" y="0"/>
                </a:lnTo>
                <a:lnTo>
                  <a:pt x="90" y="0"/>
                </a:lnTo>
                <a:lnTo>
                  <a:pt x="102" y="0"/>
                </a:lnTo>
                <a:lnTo>
                  <a:pt x="96" y="0"/>
                </a:lnTo>
                <a:lnTo>
                  <a:pt x="102" y="0"/>
                </a:lnTo>
                <a:lnTo>
                  <a:pt x="107" y="0"/>
                </a:lnTo>
                <a:lnTo>
                  <a:pt x="113" y="0"/>
                </a:lnTo>
                <a:lnTo>
                  <a:pt x="119" y="0"/>
                </a:lnTo>
                <a:lnTo>
                  <a:pt x="124" y="0"/>
                </a:lnTo>
                <a:lnTo>
                  <a:pt x="130" y="6"/>
                </a:lnTo>
                <a:lnTo>
                  <a:pt x="136" y="0"/>
                </a:lnTo>
                <a:lnTo>
                  <a:pt x="141" y="0"/>
                </a:lnTo>
                <a:lnTo>
                  <a:pt x="147" y="0"/>
                </a:lnTo>
                <a:lnTo>
                  <a:pt x="153" y="0"/>
                </a:lnTo>
                <a:lnTo>
                  <a:pt x="158" y="0"/>
                </a:lnTo>
                <a:lnTo>
                  <a:pt x="164" y="6"/>
                </a:lnTo>
                <a:lnTo>
                  <a:pt x="170" y="0"/>
                </a:lnTo>
                <a:lnTo>
                  <a:pt x="175" y="0"/>
                </a:lnTo>
                <a:lnTo>
                  <a:pt x="181" y="0"/>
                </a:lnTo>
                <a:lnTo>
                  <a:pt x="187" y="0"/>
                </a:lnTo>
                <a:lnTo>
                  <a:pt x="192" y="0"/>
                </a:lnTo>
                <a:lnTo>
                  <a:pt x="198" y="6"/>
                </a:lnTo>
                <a:lnTo>
                  <a:pt x="204" y="0"/>
                </a:lnTo>
                <a:lnTo>
                  <a:pt x="209" y="0"/>
                </a:lnTo>
                <a:lnTo>
                  <a:pt x="215" y="0"/>
                </a:lnTo>
                <a:lnTo>
                  <a:pt x="221" y="0"/>
                </a:lnTo>
                <a:lnTo>
                  <a:pt x="226" y="0"/>
                </a:lnTo>
                <a:lnTo>
                  <a:pt x="232" y="0"/>
                </a:lnTo>
                <a:lnTo>
                  <a:pt x="243" y="0"/>
                </a:lnTo>
                <a:lnTo>
                  <a:pt x="238" y="0"/>
                </a:lnTo>
                <a:lnTo>
                  <a:pt x="243" y="0"/>
                </a:lnTo>
                <a:lnTo>
                  <a:pt x="249" y="0"/>
                </a:lnTo>
                <a:lnTo>
                  <a:pt x="255" y="0"/>
                </a:lnTo>
                <a:lnTo>
                  <a:pt x="260" y="0"/>
                </a:lnTo>
                <a:lnTo>
                  <a:pt x="266" y="0"/>
                </a:lnTo>
                <a:lnTo>
                  <a:pt x="277" y="0"/>
                </a:lnTo>
                <a:lnTo>
                  <a:pt x="272" y="0"/>
                </a:lnTo>
                <a:lnTo>
                  <a:pt x="277" y="0"/>
                </a:lnTo>
                <a:lnTo>
                  <a:pt x="283" y="0"/>
                </a:lnTo>
                <a:lnTo>
                  <a:pt x="289" y="0"/>
                </a:lnTo>
                <a:lnTo>
                  <a:pt x="294" y="0"/>
                </a:lnTo>
                <a:lnTo>
                  <a:pt x="300" y="0"/>
                </a:lnTo>
                <a:lnTo>
                  <a:pt x="306" y="6"/>
                </a:lnTo>
                <a:lnTo>
                  <a:pt x="311" y="0"/>
                </a:lnTo>
                <a:lnTo>
                  <a:pt x="317" y="0"/>
                </a:lnTo>
                <a:lnTo>
                  <a:pt x="323" y="0"/>
                </a:lnTo>
                <a:lnTo>
                  <a:pt x="328" y="0"/>
                </a:lnTo>
                <a:lnTo>
                  <a:pt x="334" y="0"/>
                </a:lnTo>
                <a:lnTo>
                  <a:pt x="340" y="6"/>
                </a:lnTo>
                <a:lnTo>
                  <a:pt x="345" y="0"/>
                </a:lnTo>
                <a:lnTo>
                  <a:pt x="351" y="0"/>
                </a:lnTo>
                <a:lnTo>
                  <a:pt x="357" y="0"/>
                </a:lnTo>
                <a:lnTo>
                  <a:pt x="362" y="0"/>
                </a:lnTo>
                <a:lnTo>
                  <a:pt x="368" y="0"/>
                </a:lnTo>
                <a:lnTo>
                  <a:pt x="374" y="6"/>
                </a:lnTo>
                <a:lnTo>
                  <a:pt x="379" y="0"/>
                </a:lnTo>
                <a:lnTo>
                  <a:pt x="385" y="0"/>
                </a:lnTo>
                <a:lnTo>
                  <a:pt x="391" y="0"/>
                </a:lnTo>
                <a:lnTo>
                  <a:pt x="396" y="0"/>
                </a:lnTo>
                <a:lnTo>
                  <a:pt x="402" y="0"/>
                </a:lnTo>
                <a:lnTo>
                  <a:pt x="408" y="0"/>
                </a:lnTo>
                <a:lnTo>
                  <a:pt x="419" y="0"/>
                </a:lnTo>
                <a:lnTo>
                  <a:pt x="413" y="0"/>
                </a:lnTo>
                <a:lnTo>
                  <a:pt x="419" y="0"/>
                </a:lnTo>
                <a:lnTo>
                  <a:pt x="425" y="0"/>
                </a:lnTo>
                <a:lnTo>
                  <a:pt x="430" y="0"/>
                </a:lnTo>
                <a:lnTo>
                  <a:pt x="436" y="0"/>
                </a:lnTo>
                <a:lnTo>
                  <a:pt x="442" y="0"/>
                </a:lnTo>
                <a:lnTo>
                  <a:pt x="453" y="0"/>
                </a:lnTo>
                <a:lnTo>
                  <a:pt x="447" y="0"/>
                </a:lnTo>
                <a:lnTo>
                  <a:pt x="453" y="0"/>
                </a:lnTo>
                <a:lnTo>
                  <a:pt x="459" y="0"/>
                </a:lnTo>
                <a:lnTo>
                  <a:pt x="464" y="0"/>
                </a:lnTo>
                <a:lnTo>
                  <a:pt x="470" y="0"/>
                </a:lnTo>
                <a:lnTo>
                  <a:pt x="476" y="0"/>
                </a:lnTo>
                <a:lnTo>
                  <a:pt x="481" y="6"/>
                </a:lnTo>
                <a:lnTo>
                  <a:pt x="487" y="0"/>
                </a:lnTo>
                <a:lnTo>
                  <a:pt x="493" y="0"/>
                </a:lnTo>
                <a:lnTo>
                  <a:pt x="498" y="0"/>
                </a:lnTo>
                <a:lnTo>
                  <a:pt x="504" y="0"/>
                </a:lnTo>
                <a:lnTo>
                  <a:pt x="510" y="0"/>
                </a:lnTo>
                <a:lnTo>
                  <a:pt x="515" y="6"/>
                </a:lnTo>
                <a:lnTo>
                  <a:pt x="521" y="0"/>
                </a:lnTo>
                <a:lnTo>
                  <a:pt x="527" y="0"/>
                </a:lnTo>
                <a:lnTo>
                  <a:pt x="533" y="0"/>
                </a:lnTo>
                <a:lnTo>
                  <a:pt x="538" y="0"/>
                </a:lnTo>
                <a:lnTo>
                  <a:pt x="544" y="0"/>
                </a:lnTo>
                <a:lnTo>
                  <a:pt x="550" y="6"/>
                </a:lnTo>
                <a:lnTo>
                  <a:pt x="555" y="0"/>
                </a:lnTo>
                <a:lnTo>
                  <a:pt x="561" y="0"/>
                </a:lnTo>
                <a:lnTo>
                  <a:pt x="567" y="0"/>
                </a:lnTo>
                <a:lnTo>
                  <a:pt x="572" y="0"/>
                </a:lnTo>
                <a:lnTo>
                  <a:pt x="578" y="0"/>
                </a:lnTo>
                <a:lnTo>
                  <a:pt x="584" y="0"/>
                </a:lnTo>
                <a:lnTo>
                  <a:pt x="595" y="0"/>
                </a:lnTo>
                <a:lnTo>
                  <a:pt x="589" y="0"/>
                </a:lnTo>
                <a:lnTo>
                  <a:pt x="595" y="0"/>
                </a:lnTo>
                <a:lnTo>
                  <a:pt x="601" y="0"/>
                </a:lnTo>
                <a:lnTo>
                  <a:pt x="606" y="0"/>
                </a:lnTo>
                <a:lnTo>
                  <a:pt x="612" y="0"/>
                </a:lnTo>
                <a:lnTo>
                  <a:pt x="618" y="0"/>
                </a:lnTo>
                <a:lnTo>
                  <a:pt x="629" y="0"/>
                </a:lnTo>
                <a:lnTo>
                  <a:pt x="623" y="0"/>
                </a:lnTo>
                <a:lnTo>
                  <a:pt x="629" y="0"/>
                </a:lnTo>
                <a:lnTo>
                  <a:pt x="635" y="0"/>
                </a:lnTo>
                <a:lnTo>
                  <a:pt x="640" y="0"/>
                </a:lnTo>
                <a:lnTo>
                  <a:pt x="646" y="0"/>
                </a:lnTo>
                <a:lnTo>
                  <a:pt x="652" y="0"/>
                </a:lnTo>
                <a:lnTo>
                  <a:pt x="657" y="6"/>
                </a:lnTo>
                <a:lnTo>
                  <a:pt x="663" y="0"/>
                </a:lnTo>
                <a:lnTo>
                  <a:pt x="669" y="0"/>
                </a:lnTo>
                <a:lnTo>
                  <a:pt x="674" y="0"/>
                </a:lnTo>
              </a:path>
            </a:pathLst>
          </a:custGeom>
          <a:noFill/>
          <a:ln w="28575">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7703" name="Freeform 57">
            <a:extLst>
              <a:ext uri="{FF2B5EF4-FFF2-40B4-BE49-F238E27FC236}">
                <a16:creationId xmlns:a16="http://schemas.microsoft.com/office/drawing/2014/main" id="{F23CEC13-ACED-4113-AD84-C069533E8098}"/>
              </a:ext>
            </a:extLst>
          </p:cNvPr>
          <p:cNvSpPr>
            <a:spLocks/>
          </p:cNvSpPr>
          <p:nvPr/>
        </p:nvSpPr>
        <p:spPr bwMode="auto">
          <a:xfrm>
            <a:off x="6097588" y="5127625"/>
            <a:ext cx="1071562" cy="9525"/>
          </a:xfrm>
          <a:custGeom>
            <a:avLst/>
            <a:gdLst>
              <a:gd name="T0" fmla="*/ 12 w 675"/>
              <a:gd name="T1" fmla="*/ 0 h 6"/>
              <a:gd name="T2" fmla="*/ 29 w 675"/>
              <a:gd name="T3" fmla="*/ 0 h 6"/>
              <a:gd name="T4" fmla="*/ 46 w 675"/>
              <a:gd name="T5" fmla="*/ 0 h 6"/>
              <a:gd name="T6" fmla="*/ 63 w 675"/>
              <a:gd name="T7" fmla="*/ 0 h 6"/>
              <a:gd name="T8" fmla="*/ 80 w 675"/>
              <a:gd name="T9" fmla="*/ 0 h 6"/>
              <a:gd name="T10" fmla="*/ 91 w 675"/>
              <a:gd name="T11" fmla="*/ 0 h 6"/>
              <a:gd name="T12" fmla="*/ 108 w 675"/>
              <a:gd name="T13" fmla="*/ 0 h 6"/>
              <a:gd name="T14" fmla="*/ 131 w 675"/>
              <a:gd name="T15" fmla="*/ 0 h 6"/>
              <a:gd name="T16" fmla="*/ 136 w 675"/>
              <a:gd name="T17" fmla="*/ 0 h 6"/>
              <a:gd name="T18" fmla="*/ 153 w 675"/>
              <a:gd name="T19" fmla="*/ 0 h 6"/>
              <a:gd name="T20" fmla="*/ 170 w 675"/>
              <a:gd name="T21" fmla="*/ 0 h 6"/>
              <a:gd name="T22" fmla="*/ 187 w 675"/>
              <a:gd name="T23" fmla="*/ 0 h 6"/>
              <a:gd name="T24" fmla="*/ 204 w 675"/>
              <a:gd name="T25" fmla="*/ 0 h 6"/>
              <a:gd name="T26" fmla="*/ 221 w 675"/>
              <a:gd name="T27" fmla="*/ 0 h 6"/>
              <a:gd name="T28" fmla="*/ 238 w 675"/>
              <a:gd name="T29" fmla="*/ 0 h 6"/>
              <a:gd name="T30" fmla="*/ 255 w 675"/>
              <a:gd name="T31" fmla="*/ 0 h 6"/>
              <a:gd name="T32" fmla="*/ 267 w 675"/>
              <a:gd name="T33" fmla="*/ 0 h 6"/>
              <a:gd name="T34" fmla="*/ 284 w 675"/>
              <a:gd name="T35" fmla="*/ 0 h 6"/>
              <a:gd name="T36" fmla="*/ 306 w 675"/>
              <a:gd name="T37" fmla="*/ 0 h 6"/>
              <a:gd name="T38" fmla="*/ 312 w 675"/>
              <a:gd name="T39" fmla="*/ 0 h 6"/>
              <a:gd name="T40" fmla="*/ 329 w 675"/>
              <a:gd name="T41" fmla="*/ 0 h 6"/>
              <a:gd name="T42" fmla="*/ 346 w 675"/>
              <a:gd name="T43" fmla="*/ 0 h 6"/>
              <a:gd name="T44" fmla="*/ 363 w 675"/>
              <a:gd name="T45" fmla="*/ 0 h 6"/>
              <a:gd name="T46" fmla="*/ 380 w 675"/>
              <a:gd name="T47" fmla="*/ 0 h 6"/>
              <a:gd name="T48" fmla="*/ 397 w 675"/>
              <a:gd name="T49" fmla="*/ 0 h 6"/>
              <a:gd name="T50" fmla="*/ 414 w 675"/>
              <a:gd name="T51" fmla="*/ 0 h 6"/>
              <a:gd name="T52" fmla="*/ 431 w 675"/>
              <a:gd name="T53" fmla="*/ 0 h 6"/>
              <a:gd name="T54" fmla="*/ 442 w 675"/>
              <a:gd name="T55" fmla="*/ 0 h 6"/>
              <a:gd name="T56" fmla="*/ 459 w 675"/>
              <a:gd name="T57" fmla="*/ 0 h 6"/>
              <a:gd name="T58" fmla="*/ 482 w 675"/>
              <a:gd name="T59" fmla="*/ 0 h 6"/>
              <a:gd name="T60" fmla="*/ 488 w 675"/>
              <a:gd name="T61" fmla="*/ 0 h 6"/>
              <a:gd name="T62" fmla="*/ 505 w 675"/>
              <a:gd name="T63" fmla="*/ 0 h 6"/>
              <a:gd name="T64" fmla="*/ 522 w 675"/>
              <a:gd name="T65" fmla="*/ 0 h 6"/>
              <a:gd name="T66" fmla="*/ 539 w 675"/>
              <a:gd name="T67" fmla="*/ 0 h 6"/>
              <a:gd name="T68" fmla="*/ 556 w 675"/>
              <a:gd name="T69" fmla="*/ 0 h 6"/>
              <a:gd name="T70" fmla="*/ 573 w 675"/>
              <a:gd name="T71" fmla="*/ 0 h 6"/>
              <a:gd name="T72" fmla="*/ 590 w 675"/>
              <a:gd name="T73" fmla="*/ 0 h 6"/>
              <a:gd name="T74" fmla="*/ 607 w 675"/>
              <a:gd name="T75" fmla="*/ 0 h 6"/>
              <a:gd name="T76" fmla="*/ 618 w 675"/>
              <a:gd name="T77" fmla="*/ 0 h 6"/>
              <a:gd name="T78" fmla="*/ 635 w 675"/>
              <a:gd name="T79" fmla="*/ 0 h 6"/>
              <a:gd name="T80" fmla="*/ 658 w 675"/>
              <a:gd name="T81" fmla="*/ 0 h 6"/>
              <a:gd name="T82" fmla="*/ 664 w 675"/>
              <a:gd name="T83" fmla="*/ 0 h 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675"/>
              <a:gd name="T127" fmla="*/ 0 h 6"/>
              <a:gd name="T128" fmla="*/ 675 w 675"/>
              <a:gd name="T129" fmla="*/ 6 h 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675" h="6">
                <a:moveTo>
                  <a:pt x="0" y="0"/>
                </a:moveTo>
                <a:lnTo>
                  <a:pt x="6" y="0"/>
                </a:lnTo>
                <a:lnTo>
                  <a:pt x="12" y="0"/>
                </a:lnTo>
                <a:lnTo>
                  <a:pt x="17" y="6"/>
                </a:lnTo>
                <a:lnTo>
                  <a:pt x="23" y="0"/>
                </a:lnTo>
                <a:lnTo>
                  <a:pt x="29" y="0"/>
                </a:lnTo>
                <a:lnTo>
                  <a:pt x="34" y="0"/>
                </a:lnTo>
                <a:lnTo>
                  <a:pt x="40" y="0"/>
                </a:lnTo>
                <a:lnTo>
                  <a:pt x="46" y="0"/>
                </a:lnTo>
                <a:lnTo>
                  <a:pt x="51" y="6"/>
                </a:lnTo>
                <a:lnTo>
                  <a:pt x="57" y="0"/>
                </a:lnTo>
                <a:lnTo>
                  <a:pt x="63" y="0"/>
                </a:lnTo>
                <a:lnTo>
                  <a:pt x="68" y="0"/>
                </a:lnTo>
                <a:lnTo>
                  <a:pt x="74" y="0"/>
                </a:lnTo>
                <a:lnTo>
                  <a:pt x="80" y="0"/>
                </a:lnTo>
                <a:lnTo>
                  <a:pt x="85" y="0"/>
                </a:lnTo>
                <a:lnTo>
                  <a:pt x="97" y="0"/>
                </a:lnTo>
                <a:lnTo>
                  <a:pt x="91" y="0"/>
                </a:lnTo>
                <a:lnTo>
                  <a:pt x="97" y="0"/>
                </a:lnTo>
                <a:lnTo>
                  <a:pt x="102" y="0"/>
                </a:lnTo>
                <a:lnTo>
                  <a:pt x="108" y="0"/>
                </a:lnTo>
                <a:lnTo>
                  <a:pt x="114" y="0"/>
                </a:lnTo>
                <a:lnTo>
                  <a:pt x="119" y="0"/>
                </a:lnTo>
                <a:lnTo>
                  <a:pt x="131" y="0"/>
                </a:lnTo>
                <a:lnTo>
                  <a:pt x="125" y="0"/>
                </a:lnTo>
                <a:lnTo>
                  <a:pt x="131" y="0"/>
                </a:lnTo>
                <a:lnTo>
                  <a:pt x="136" y="0"/>
                </a:lnTo>
                <a:lnTo>
                  <a:pt x="142" y="0"/>
                </a:lnTo>
                <a:lnTo>
                  <a:pt x="148" y="0"/>
                </a:lnTo>
                <a:lnTo>
                  <a:pt x="153" y="0"/>
                </a:lnTo>
                <a:lnTo>
                  <a:pt x="159" y="6"/>
                </a:lnTo>
                <a:lnTo>
                  <a:pt x="165" y="0"/>
                </a:lnTo>
                <a:lnTo>
                  <a:pt x="170" y="0"/>
                </a:lnTo>
                <a:lnTo>
                  <a:pt x="176" y="0"/>
                </a:lnTo>
                <a:lnTo>
                  <a:pt x="182" y="0"/>
                </a:lnTo>
                <a:lnTo>
                  <a:pt x="187" y="0"/>
                </a:lnTo>
                <a:lnTo>
                  <a:pt x="193" y="6"/>
                </a:lnTo>
                <a:lnTo>
                  <a:pt x="199" y="0"/>
                </a:lnTo>
                <a:lnTo>
                  <a:pt x="204" y="0"/>
                </a:lnTo>
                <a:lnTo>
                  <a:pt x="210" y="0"/>
                </a:lnTo>
                <a:lnTo>
                  <a:pt x="216" y="0"/>
                </a:lnTo>
                <a:lnTo>
                  <a:pt x="221" y="0"/>
                </a:lnTo>
                <a:lnTo>
                  <a:pt x="227" y="6"/>
                </a:lnTo>
                <a:lnTo>
                  <a:pt x="233" y="0"/>
                </a:lnTo>
                <a:lnTo>
                  <a:pt x="238" y="0"/>
                </a:lnTo>
                <a:lnTo>
                  <a:pt x="244" y="0"/>
                </a:lnTo>
                <a:lnTo>
                  <a:pt x="250" y="0"/>
                </a:lnTo>
                <a:lnTo>
                  <a:pt x="255" y="0"/>
                </a:lnTo>
                <a:lnTo>
                  <a:pt x="261" y="0"/>
                </a:lnTo>
                <a:lnTo>
                  <a:pt x="272" y="0"/>
                </a:lnTo>
                <a:lnTo>
                  <a:pt x="267" y="0"/>
                </a:lnTo>
                <a:lnTo>
                  <a:pt x="272" y="0"/>
                </a:lnTo>
                <a:lnTo>
                  <a:pt x="278" y="0"/>
                </a:lnTo>
                <a:lnTo>
                  <a:pt x="284" y="0"/>
                </a:lnTo>
                <a:lnTo>
                  <a:pt x="289" y="0"/>
                </a:lnTo>
                <a:lnTo>
                  <a:pt x="295" y="0"/>
                </a:lnTo>
                <a:lnTo>
                  <a:pt x="306" y="0"/>
                </a:lnTo>
                <a:lnTo>
                  <a:pt x="301" y="0"/>
                </a:lnTo>
                <a:lnTo>
                  <a:pt x="306" y="0"/>
                </a:lnTo>
                <a:lnTo>
                  <a:pt x="312" y="0"/>
                </a:lnTo>
                <a:lnTo>
                  <a:pt x="318" y="0"/>
                </a:lnTo>
                <a:lnTo>
                  <a:pt x="323" y="0"/>
                </a:lnTo>
                <a:lnTo>
                  <a:pt x="329" y="0"/>
                </a:lnTo>
                <a:lnTo>
                  <a:pt x="335" y="6"/>
                </a:lnTo>
                <a:lnTo>
                  <a:pt x="340" y="0"/>
                </a:lnTo>
                <a:lnTo>
                  <a:pt x="346" y="0"/>
                </a:lnTo>
                <a:lnTo>
                  <a:pt x="352" y="0"/>
                </a:lnTo>
                <a:lnTo>
                  <a:pt x="357" y="0"/>
                </a:lnTo>
                <a:lnTo>
                  <a:pt x="363" y="0"/>
                </a:lnTo>
                <a:lnTo>
                  <a:pt x="369" y="6"/>
                </a:lnTo>
                <a:lnTo>
                  <a:pt x="374" y="0"/>
                </a:lnTo>
                <a:lnTo>
                  <a:pt x="380" y="0"/>
                </a:lnTo>
                <a:lnTo>
                  <a:pt x="386" y="0"/>
                </a:lnTo>
                <a:lnTo>
                  <a:pt x="391" y="0"/>
                </a:lnTo>
                <a:lnTo>
                  <a:pt x="397" y="0"/>
                </a:lnTo>
                <a:lnTo>
                  <a:pt x="403" y="6"/>
                </a:lnTo>
                <a:lnTo>
                  <a:pt x="408" y="0"/>
                </a:lnTo>
                <a:lnTo>
                  <a:pt x="414" y="0"/>
                </a:lnTo>
                <a:lnTo>
                  <a:pt x="420" y="0"/>
                </a:lnTo>
                <a:lnTo>
                  <a:pt x="425" y="0"/>
                </a:lnTo>
                <a:lnTo>
                  <a:pt x="431" y="0"/>
                </a:lnTo>
                <a:lnTo>
                  <a:pt x="437" y="0"/>
                </a:lnTo>
                <a:lnTo>
                  <a:pt x="448" y="0"/>
                </a:lnTo>
                <a:lnTo>
                  <a:pt x="442" y="0"/>
                </a:lnTo>
                <a:lnTo>
                  <a:pt x="448" y="0"/>
                </a:lnTo>
                <a:lnTo>
                  <a:pt x="454" y="0"/>
                </a:lnTo>
                <a:lnTo>
                  <a:pt x="459" y="0"/>
                </a:lnTo>
                <a:lnTo>
                  <a:pt x="465" y="0"/>
                </a:lnTo>
                <a:lnTo>
                  <a:pt x="471" y="0"/>
                </a:lnTo>
                <a:lnTo>
                  <a:pt x="482" y="0"/>
                </a:lnTo>
                <a:lnTo>
                  <a:pt x="476" y="0"/>
                </a:lnTo>
                <a:lnTo>
                  <a:pt x="482" y="0"/>
                </a:lnTo>
                <a:lnTo>
                  <a:pt x="488" y="0"/>
                </a:lnTo>
                <a:lnTo>
                  <a:pt x="494" y="0"/>
                </a:lnTo>
                <a:lnTo>
                  <a:pt x="499" y="0"/>
                </a:lnTo>
                <a:lnTo>
                  <a:pt x="505" y="0"/>
                </a:lnTo>
                <a:lnTo>
                  <a:pt x="511" y="6"/>
                </a:lnTo>
                <a:lnTo>
                  <a:pt x="516" y="0"/>
                </a:lnTo>
                <a:lnTo>
                  <a:pt x="522" y="0"/>
                </a:lnTo>
                <a:lnTo>
                  <a:pt x="528" y="0"/>
                </a:lnTo>
                <a:lnTo>
                  <a:pt x="533" y="0"/>
                </a:lnTo>
                <a:lnTo>
                  <a:pt x="539" y="0"/>
                </a:lnTo>
                <a:lnTo>
                  <a:pt x="545" y="6"/>
                </a:lnTo>
                <a:lnTo>
                  <a:pt x="550" y="0"/>
                </a:lnTo>
                <a:lnTo>
                  <a:pt x="556" y="0"/>
                </a:lnTo>
                <a:lnTo>
                  <a:pt x="562" y="0"/>
                </a:lnTo>
                <a:lnTo>
                  <a:pt x="567" y="0"/>
                </a:lnTo>
                <a:lnTo>
                  <a:pt x="573" y="0"/>
                </a:lnTo>
                <a:lnTo>
                  <a:pt x="579" y="6"/>
                </a:lnTo>
                <a:lnTo>
                  <a:pt x="584" y="0"/>
                </a:lnTo>
                <a:lnTo>
                  <a:pt x="590" y="0"/>
                </a:lnTo>
                <a:lnTo>
                  <a:pt x="596" y="0"/>
                </a:lnTo>
                <a:lnTo>
                  <a:pt x="601" y="0"/>
                </a:lnTo>
                <a:lnTo>
                  <a:pt x="607" y="0"/>
                </a:lnTo>
                <a:lnTo>
                  <a:pt x="613" y="0"/>
                </a:lnTo>
                <a:lnTo>
                  <a:pt x="624" y="0"/>
                </a:lnTo>
                <a:lnTo>
                  <a:pt x="618" y="0"/>
                </a:lnTo>
                <a:lnTo>
                  <a:pt x="624" y="0"/>
                </a:lnTo>
                <a:lnTo>
                  <a:pt x="630" y="0"/>
                </a:lnTo>
                <a:lnTo>
                  <a:pt x="635" y="0"/>
                </a:lnTo>
                <a:lnTo>
                  <a:pt x="641" y="0"/>
                </a:lnTo>
                <a:lnTo>
                  <a:pt x="647" y="0"/>
                </a:lnTo>
                <a:lnTo>
                  <a:pt x="658" y="0"/>
                </a:lnTo>
                <a:lnTo>
                  <a:pt x="652" y="0"/>
                </a:lnTo>
                <a:lnTo>
                  <a:pt x="658" y="0"/>
                </a:lnTo>
                <a:lnTo>
                  <a:pt x="664" y="0"/>
                </a:lnTo>
                <a:lnTo>
                  <a:pt x="669" y="0"/>
                </a:lnTo>
                <a:lnTo>
                  <a:pt x="675" y="0"/>
                </a:lnTo>
              </a:path>
            </a:pathLst>
          </a:custGeom>
          <a:noFill/>
          <a:ln w="28575">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7704" name="Freeform 58">
            <a:extLst>
              <a:ext uri="{FF2B5EF4-FFF2-40B4-BE49-F238E27FC236}">
                <a16:creationId xmlns:a16="http://schemas.microsoft.com/office/drawing/2014/main" id="{795A8982-B731-438C-AAAA-DF50371FEFFB}"/>
              </a:ext>
            </a:extLst>
          </p:cNvPr>
          <p:cNvSpPr>
            <a:spLocks/>
          </p:cNvSpPr>
          <p:nvPr/>
        </p:nvSpPr>
        <p:spPr bwMode="auto">
          <a:xfrm>
            <a:off x="7169150" y="2393950"/>
            <a:ext cx="404813" cy="2743200"/>
          </a:xfrm>
          <a:custGeom>
            <a:avLst/>
            <a:gdLst>
              <a:gd name="T0" fmla="*/ 0 w 255"/>
              <a:gd name="T1" fmla="*/ 1722 h 1728"/>
              <a:gd name="T2" fmla="*/ 6 w 255"/>
              <a:gd name="T3" fmla="*/ 1722 h 1728"/>
              <a:gd name="T4" fmla="*/ 11 w 255"/>
              <a:gd name="T5" fmla="*/ 1728 h 1728"/>
              <a:gd name="T6" fmla="*/ 17 w 255"/>
              <a:gd name="T7" fmla="*/ 1722 h 1728"/>
              <a:gd name="T8" fmla="*/ 23 w 255"/>
              <a:gd name="T9" fmla="*/ 1722 h 1728"/>
              <a:gd name="T10" fmla="*/ 28 w 255"/>
              <a:gd name="T11" fmla="*/ 1722 h 1728"/>
              <a:gd name="T12" fmla="*/ 34 w 255"/>
              <a:gd name="T13" fmla="*/ 1722 h 1728"/>
              <a:gd name="T14" fmla="*/ 40 w 255"/>
              <a:gd name="T15" fmla="*/ 1722 h 1728"/>
              <a:gd name="T16" fmla="*/ 45 w 255"/>
              <a:gd name="T17" fmla="*/ 1728 h 1728"/>
              <a:gd name="T18" fmla="*/ 51 w 255"/>
              <a:gd name="T19" fmla="*/ 1722 h 1728"/>
              <a:gd name="T20" fmla="*/ 57 w 255"/>
              <a:gd name="T21" fmla="*/ 1722 h 1728"/>
              <a:gd name="T22" fmla="*/ 62 w 255"/>
              <a:gd name="T23" fmla="*/ 1717 h 1728"/>
              <a:gd name="T24" fmla="*/ 68 w 255"/>
              <a:gd name="T25" fmla="*/ 1717 h 1728"/>
              <a:gd name="T26" fmla="*/ 74 w 255"/>
              <a:gd name="T27" fmla="*/ 1722 h 1728"/>
              <a:gd name="T28" fmla="*/ 79 w 255"/>
              <a:gd name="T29" fmla="*/ 1728 h 1728"/>
              <a:gd name="T30" fmla="*/ 85 w 255"/>
              <a:gd name="T31" fmla="*/ 1722 h 1728"/>
              <a:gd name="T32" fmla="*/ 91 w 255"/>
              <a:gd name="T33" fmla="*/ 1722 h 1728"/>
              <a:gd name="T34" fmla="*/ 96 w 255"/>
              <a:gd name="T35" fmla="*/ 1717 h 1728"/>
              <a:gd name="T36" fmla="*/ 102 w 255"/>
              <a:gd name="T37" fmla="*/ 1717 h 1728"/>
              <a:gd name="T38" fmla="*/ 108 w 255"/>
              <a:gd name="T39" fmla="*/ 1722 h 1728"/>
              <a:gd name="T40" fmla="*/ 113 w 255"/>
              <a:gd name="T41" fmla="*/ 1722 h 1728"/>
              <a:gd name="T42" fmla="*/ 119 w 255"/>
              <a:gd name="T43" fmla="*/ 1728 h 1728"/>
              <a:gd name="T44" fmla="*/ 119 w 255"/>
              <a:gd name="T45" fmla="*/ 1722 h 1728"/>
              <a:gd name="T46" fmla="*/ 125 w 255"/>
              <a:gd name="T47" fmla="*/ 1717 h 1728"/>
              <a:gd name="T48" fmla="*/ 130 w 255"/>
              <a:gd name="T49" fmla="*/ 1712 h 1728"/>
              <a:gd name="T50" fmla="*/ 136 w 255"/>
              <a:gd name="T51" fmla="*/ 1712 h 1728"/>
              <a:gd name="T52" fmla="*/ 142 w 255"/>
              <a:gd name="T53" fmla="*/ 1717 h 1728"/>
              <a:gd name="T54" fmla="*/ 147 w 255"/>
              <a:gd name="T55" fmla="*/ 1722 h 1728"/>
              <a:gd name="T56" fmla="*/ 153 w 255"/>
              <a:gd name="T57" fmla="*/ 1728 h 1728"/>
              <a:gd name="T58" fmla="*/ 153 w 255"/>
              <a:gd name="T59" fmla="*/ 1722 h 1728"/>
              <a:gd name="T60" fmla="*/ 159 w 255"/>
              <a:gd name="T61" fmla="*/ 1712 h 1728"/>
              <a:gd name="T62" fmla="*/ 164 w 255"/>
              <a:gd name="T63" fmla="*/ 1701 h 1728"/>
              <a:gd name="T64" fmla="*/ 170 w 255"/>
              <a:gd name="T65" fmla="*/ 1696 h 1728"/>
              <a:gd name="T66" fmla="*/ 176 w 255"/>
              <a:gd name="T67" fmla="*/ 1696 h 1728"/>
              <a:gd name="T68" fmla="*/ 176 w 255"/>
              <a:gd name="T69" fmla="*/ 1706 h 1728"/>
              <a:gd name="T70" fmla="*/ 181 w 255"/>
              <a:gd name="T71" fmla="*/ 1717 h 1728"/>
              <a:gd name="T72" fmla="*/ 187 w 255"/>
              <a:gd name="T73" fmla="*/ 1728 h 1728"/>
              <a:gd name="T74" fmla="*/ 193 w 255"/>
              <a:gd name="T75" fmla="*/ 1717 h 1728"/>
              <a:gd name="T76" fmla="*/ 193 w 255"/>
              <a:gd name="T77" fmla="*/ 1696 h 1728"/>
              <a:gd name="T78" fmla="*/ 198 w 255"/>
              <a:gd name="T79" fmla="*/ 1664 h 1728"/>
              <a:gd name="T80" fmla="*/ 204 w 255"/>
              <a:gd name="T81" fmla="*/ 1643 h 1728"/>
              <a:gd name="T82" fmla="*/ 210 w 255"/>
              <a:gd name="T83" fmla="*/ 1643 h 1728"/>
              <a:gd name="T84" fmla="*/ 215 w 255"/>
              <a:gd name="T85" fmla="*/ 1664 h 1728"/>
              <a:gd name="T86" fmla="*/ 215 w 255"/>
              <a:gd name="T87" fmla="*/ 1701 h 1728"/>
              <a:gd name="T88" fmla="*/ 221 w 255"/>
              <a:gd name="T89" fmla="*/ 1728 h 1728"/>
              <a:gd name="T90" fmla="*/ 227 w 255"/>
              <a:gd name="T91" fmla="*/ 1690 h 1728"/>
              <a:gd name="T92" fmla="*/ 232 w 255"/>
              <a:gd name="T93" fmla="*/ 1563 h 1728"/>
              <a:gd name="T94" fmla="*/ 232 w 255"/>
              <a:gd name="T95" fmla="*/ 1324 h 1728"/>
              <a:gd name="T96" fmla="*/ 238 w 255"/>
              <a:gd name="T97" fmla="*/ 989 h 1728"/>
              <a:gd name="T98" fmla="*/ 244 w 255"/>
              <a:gd name="T99" fmla="*/ 606 h 1728"/>
              <a:gd name="T100" fmla="*/ 249 w 255"/>
              <a:gd name="T101" fmla="*/ 250 h 1728"/>
              <a:gd name="T102" fmla="*/ 255 w 255"/>
              <a:gd name="T103" fmla="*/ 0 h 172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255"/>
              <a:gd name="T157" fmla="*/ 0 h 1728"/>
              <a:gd name="T158" fmla="*/ 255 w 255"/>
              <a:gd name="T159" fmla="*/ 1728 h 1728"/>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255" h="1728">
                <a:moveTo>
                  <a:pt x="0" y="1722"/>
                </a:moveTo>
                <a:lnTo>
                  <a:pt x="6" y="1722"/>
                </a:lnTo>
                <a:lnTo>
                  <a:pt x="11" y="1728"/>
                </a:lnTo>
                <a:lnTo>
                  <a:pt x="17" y="1722"/>
                </a:lnTo>
                <a:lnTo>
                  <a:pt x="23" y="1722"/>
                </a:lnTo>
                <a:lnTo>
                  <a:pt x="28" y="1722"/>
                </a:lnTo>
                <a:lnTo>
                  <a:pt x="34" y="1722"/>
                </a:lnTo>
                <a:lnTo>
                  <a:pt x="40" y="1722"/>
                </a:lnTo>
                <a:lnTo>
                  <a:pt x="45" y="1728"/>
                </a:lnTo>
                <a:lnTo>
                  <a:pt x="51" y="1722"/>
                </a:lnTo>
                <a:lnTo>
                  <a:pt x="57" y="1722"/>
                </a:lnTo>
                <a:lnTo>
                  <a:pt x="62" y="1717"/>
                </a:lnTo>
                <a:lnTo>
                  <a:pt x="68" y="1717"/>
                </a:lnTo>
                <a:lnTo>
                  <a:pt x="74" y="1722"/>
                </a:lnTo>
                <a:lnTo>
                  <a:pt x="79" y="1728"/>
                </a:lnTo>
                <a:lnTo>
                  <a:pt x="85" y="1722"/>
                </a:lnTo>
                <a:lnTo>
                  <a:pt x="91" y="1722"/>
                </a:lnTo>
                <a:lnTo>
                  <a:pt x="96" y="1717"/>
                </a:lnTo>
                <a:lnTo>
                  <a:pt x="102" y="1717"/>
                </a:lnTo>
                <a:lnTo>
                  <a:pt x="108" y="1722"/>
                </a:lnTo>
                <a:lnTo>
                  <a:pt x="113" y="1722"/>
                </a:lnTo>
                <a:lnTo>
                  <a:pt x="119" y="1728"/>
                </a:lnTo>
                <a:lnTo>
                  <a:pt x="119" y="1722"/>
                </a:lnTo>
                <a:lnTo>
                  <a:pt x="125" y="1717"/>
                </a:lnTo>
                <a:lnTo>
                  <a:pt x="130" y="1712"/>
                </a:lnTo>
                <a:lnTo>
                  <a:pt x="136" y="1712"/>
                </a:lnTo>
                <a:lnTo>
                  <a:pt x="142" y="1717"/>
                </a:lnTo>
                <a:lnTo>
                  <a:pt x="147" y="1722"/>
                </a:lnTo>
                <a:lnTo>
                  <a:pt x="153" y="1728"/>
                </a:lnTo>
                <a:lnTo>
                  <a:pt x="153" y="1722"/>
                </a:lnTo>
                <a:lnTo>
                  <a:pt x="159" y="1712"/>
                </a:lnTo>
                <a:lnTo>
                  <a:pt x="164" y="1701"/>
                </a:lnTo>
                <a:lnTo>
                  <a:pt x="170" y="1696"/>
                </a:lnTo>
                <a:lnTo>
                  <a:pt x="176" y="1696"/>
                </a:lnTo>
                <a:lnTo>
                  <a:pt x="176" y="1706"/>
                </a:lnTo>
                <a:lnTo>
                  <a:pt x="181" y="1717"/>
                </a:lnTo>
                <a:lnTo>
                  <a:pt x="187" y="1728"/>
                </a:lnTo>
                <a:lnTo>
                  <a:pt x="193" y="1717"/>
                </a:lnTo>
                <a:lnTo>
                  <a:pt x="193" y="1696"/>
                </a:lnTo>
                <a:lnTo>
                  <a:pt x="198" y="1664"/>
                </a:lnTo>
                <a:lnTo>
                  <a:pt x="204" y="1643"/>
                </a:lnTo>
                <a:lnTo>
                  <a:pt x="210" y="1643"/>
                </a:lnTo>
                <a:lnTo>
                  <a:pt x="215" y="1664"/>
                </a:lnTo>
                <a:lnTo>
                  <a:pt x="215" y="1701"/>
                </a:lnTo>
                <a:lnTo>
                  <a:pt x="221" y="1728"/>
                </a:lnTo>
                <a:lnTo>
                  <a:pt x="227" y="1690"/>
                </a:lnTo>
                <a:lnTo>
                  <a:pt x="232" y="1563"/>
                </a:lnTo>
                <a:lnTo>
                  <a:pt x="232" y="1324"/>
                </a:lnTo>
                <a:lnTo>
                  <a:pt x="238" y="989"/>
                </a:lnTo>
                <a:lnTo>
                  <a:pt x="244" y="606"/>
                </a:lnTo>
                <a:lnTo>
                  <a:pt x="249" y="250"/>
                </a:lnTo>
                <a:lnTo>
                  <a:pt x="255" y="0"/>
                </a:lnTo>
              </a:path>
            </a:pathLst>
          </a:custGeom>
          <a:noFill/>
          <a:ln w="28575">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 name="TextBox 1">
            <a:extLst>
              <a:ext uri="{FF2B5EF4-FFF2-40B4-BE49-F238E27FC236}">
                <a16:creationId xmlns:a16="http://schemas.microsoft.com/office/drawing/2014/main" id="{EE6DE55D-9E5F-410A-8929-CA503538BA1A}"/>
              </a:ext>
            </a:extLst>
          </p:cNvPr>
          <p:cNvSpPr txBox="1"/>
          <p:nvPr/>
        </p:nvSpPr>
        <p:spPr>
          <a:xfrm>
            <a:off x="5418760" y="5525571"/>
            <a:ext cx="659155" cy="369332"/>
          </a:xfrm>
          <a:prstGeom prst="rect">
            <a:avLst/>
          </a:prstGeom>
          <a:noFill/>
        </p:spPr>
        <p:txBody>
          <a:bodyPr wrap="none" rtlCol="0">
            <a:spAutoFit/>
          </a:bodyPr>
          <a:lstStyle/>
          <a:p>
            <a:r>
              <a:rPr lang="en-US" sz="1800" dirty="0"/>
              <a:t>MHz</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4">
            <a:extLst>
              <a:ext uri="{FF2B5EF4-FFF2-40B4-BE49-F238E27FC236}">
                <a16:creationId xmlns:a16="http://schemas.microsoft.com/office/drawing/2014/main" id="{C0DD709D-8472-4E3F-AA7C-D3B53B4652B3}"/>
              </a:ext>
            </a:extLst>
          </p:cNvPr>
          <p:cNvSpPr>
            <a:spLocks noChangeArrowheads="1"/>
          </p:cNvSpPr>
          <p:nvPr/>
        </p:nvSpPr>
        <p:spPr bwMode="auto">
          <a:xfrm>
            <a:off x="228600" y="914400"/>
            <a:ext cx="4572000" cy="779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800">
                <a:latin typeface="Arial" panose="020B0604020202020204" pitchFamily="34" charset="0"/>
              </a:rPr>
              <a:t>&gt;&gt; h = plot(f(1:20), abs(vf(1:20)), 'ko');</a:t>
            </a:r>
          </a:p>
          <a:p>
            <a:pPr eaLnBrk="1" hangingPunct="1">
              <a:spcBef>
                <a:spcPct val="50000"/>
              </a:spcBef>
            </a:pPr>
            <a:r>
              <a:rPr lang="en-US" altLang="en-US" sz="1800">
                <a:latin typeface="Arial" panose="020B0604020202020204" pitchFamily="34" charset="0"/>
              </a:rPr>
              <a:t>&gt;&gt; set(h,  'MarkerFaceColor', 'k')</a:t>
            </a:r>
          </a:p>
        </p:txBody>
      </p:sp>
      <p:sp>
        <p:nvSpPr>
          <p:cNvPr id="28675" name="Text Box 5">
            <a:extLst>
              <a:ext uri="{FF2B5EF4-FFF2-40B4-BE49-F238E27FC236}">
                <a16:creationId xmlns:a16="http://schemas.microsoft.com/office/drawing/2014/main" id="{451808C6-3D57-4377-847B-1367233FB796}"/>
              </a:ext>
            </a:extLst>
          </p:cNvPr>
          <p:cNvSpPr txBox="1">
            <a:spLocks noChangeArrowheads="1"/>
          </p:cNvSpPr>
          <p:nvPr/>
        </p:nvSpPr>
        <p:spPr bwMode="auto">
          <a:xfrm>
            <a:off x="746125" y="188913"/>
            <a:ext cx="5010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latin typeface="Arial" panose="020B0604020202020204" pitchFamily="34" charset="0"/>
              </a:rPr>
              <a:t>To see the frequency spectrum  on a finer scale</a:t>
            </a:r>
          </a:p>
        </p:txBody>
      </p:sp>
      <p:sp>
        <p:nvSpPr>
          <p:cNvPr id="28676" name="Rectangle 6">
            <a:extLst>
              <a:ext uri="{FF2B5EF4-FFF2-40B4-BE49-F238E27FC236}">
                <a16:creationId xmlns:a16="http://schemas.microsoft.com/office/drawing/2014/main" id="{09A200D7-152F-42D5-AF78-22124E48BDDB}"/>
              </a:ext>
            </a:extLst>
          </p:cNvPr>
          <p:cNvSpPr>
            <a:spLocks noChangeArrowheads="1"/>
          </p:cNvSpPr>
          <p:nvPr/>
        </p:nvSpPr>
        <p:spPr bwMode="auto">
          <a:xfrm>
            <a:off x="3933825" y="2708275"/>
            <a:ext cx="3906838" cy="2886075"/>
          </a:xfrm>
          <a:prstGeom prst="rect">
            <a:avLst/>
          </a:prstGeom>
          <a:noFill/>
          <a:ln w="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8677" name="Line 7">
            <a:extLst>
              <a:ext uri="{FF2B5EF4-FFF2-40B4-BE49-F238E27FC236}">
                <a16:creationId xmlns:a16="http://schemas.microsoft.com/office/drawing/2014/main" id="{103442B9-D508-4FFF-997F-75C990BDE2FB}"/>
              </a:ext>
            </a:extLst>
          </p:cNvPr>
          <p:cNvSpPr>
            <a:spLocks noChangeShapeType="1"/>
          </p:cNvSpPr>
          <p:nvPr/>
        </p:nvSpPr>
        <p:spPr bwMode="auto">
          <a:xfrm>
            <a:off x="3933825" y="2708275"/>
            <a:ext cx="390683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678" name="Freeform 8">
            <a:extLst>
              <a:ext uri="{FF2B5EF4-FFF2-40B4-BE49-F238E27FC236}">
                <a16:creationId xmlns:a16="http://schemas.microsoft.com/office/drawing/2014/main" id="{EBC06BC7-B185-4D8A-88D2-67853AA35EDA}"/>
              </a:ext>
            </a:extLst>
          </p:cNvPr>
          <p:cNvSpPr>
            <a:spLocks/>
          </p:cNvSpPr>
          <p:nvPr/>
        </p:nvSpPr>
        <p:spPr bwMode="auto">
          <a:xfrm>
            <a:off x="3933825" y="2708275"/>
            <a:ext cx="3906838" cy="2886075"/>
          </a:xfrm>
          <a:custGeom>
            <a:avLst/>
            <a:gdLst>
              <a:gd name="T0" fmla="*/ 0 w 434"/>
              <a:gd name="T1" fmla="*/ 342 h 342"/>
              <a:gd name="T2" fmla="*/ 434 w 434"/>
              <a:gd name="T3" fmla="*/ 342 h 342"/>
              <a:gd name="T4" fmla="*/ 434 w 434"/>
              <a:gd name="T5" fmla="*/ 0 h 342"/>
              <a:gd name="T6" fmla="*/ 0 60000 65536"/>
              <a:gd name="T7" fmla="*/ 0 60000 65536"/>
              <a:gd name="T8" fmla="*/ 0 60000 65536"/>
              <a:gd name="T9" fmla="*/ 0 w 434"/>
              <a:gd name="T10" fmla="*/ 0 h 342"/>
              <a:gd name="T11" fmla="*/ 434 w 434"/>
              <a:gd name="T12" fmla="*/ 342 h 342"/>
            </a:gdLst>
            <a:ahLst/>
            <a:cxnLst>
              <a:cxn ang="T6">
                <a:pos x="T0" y="T1"/>
              </a:cxn>
              <a:cxn ang="T7">
                <a:pos x="T2" y="T3"/>
              </a:cxn>
              <a:cxn ang="T8">
                <a:pos x="T4" y="T5"/>
              </a:cxn>
            </a:cxnLst>
            <a:rect l="T9" t="T10" r="T11" b="T12"/>
            <a:pathLst>
              <a:path w="434" h="342">
                <a:moveTo>
                  <a:pt x="0" y="342"/>
                </a:moveTo>
                <a:lnTo>
                  <a:pt x="434" y="342"/>
                </a:lnTo>
                <a:lnTo>
                  <a:pt x="434" y="0"/>
                </a:lnTo>
              </a:path>
            </a:pathLst>
          </a:cu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8679" name="Line 9">
            <a:extLst>
              <a:ext uri="{FF2B5EF4-FFF2-40B4-BE49-F238E27FC236}">
                <a16:creationId xmlns:a16="http://schemas.microsoft.com/office/drawing/2014/main" id="{BB38671F-95CB-4396-8B5F-EF620587B64F}"/>
              </a:ext>
            </a:extLst>
          </p:cNvPr>
          <p:cNvSpPr>
            <a:spLocks noChangeShapeType="1"/>
          </p:cNvSpPr>
          <p:nvPr/>
        </p:nvSpPr>
        <p:spPr bwMode="auto">
          <a:xfrm flipV="1">
            <a:off x="3933825" y="2708275"/>
            <a:ext cx="1588" cy="28860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680" name="Line 10">
            <a:extLst>
              <a:ext uri="{FF2B5EF4-FFF2-40B4-BE49-F238E27FC236}">
                <a16:creationId xmlns:a16="http://schemas.microsoft.com/office/drawing/2014/main" id="{9D3CF2CA-2427-48F4-98DC-3B48BD3F7B77}"/>
              </a:ext>
            </a:extLst>
          </p:cNvPr>
          <p:cNvSpPr>
            <a:spLocks noChangeShapeType="1"/>
          </p:cNvSpPr>
          <p:nvPr/>
        </p:nvSpPr>
        <p:spPr bwMode="auto">
          <a:xfrm>
            <a:off x="3933825" y="5594350"/>
            <a:ext cx="390683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681" name="Line 11">
            <a:extLst>
              <a:ext uri="{FF2B5EF4-FFF2-40B4-BE49-F238E27FC236}">
                <a16:creationId xmlns:a16="http://schemas.microsoft.com/office/drawing/2014/main" id="{C4A2FA86-0C3B-450B-BC3D-D73B173AB2B8}"/>
              </a:ext>
            </a:extLst>
          </p:cNvPr>
          <p:cNvSpPr>
            <a:spLocks noChangeShapeType="1"/>
          </p:cNvSpPr>
          <p:nvPr/>
        </p:nvSpPr>
        <p:spPr bwMode="auto">
          <a:xfrm flipV="1">
            <a:off x="3933825" y="5551488"/>
            <a:ext cx="1588" cy="428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682" name="Line 12">
            <a:extLst>
              <a:ext uri="{FF2B5EF4-FFF2-40B4-BE49-F238E27FC236}">
                <a16:creationId xmlns:a16="http://schemas.microsoft.com/office/drawing/2014/main" id="{31EAAE95-5B16-4811-B106-754EDFDD8C1C}"/>
              </a:ext>
            </a:extLst>
          </p:cNvPr>
          <p:cNvSpPr>
            <a:spLocks noChangeShapeType="1"/>
          </p:cNvSpPr>
          <p:nvPr/>
        </p:nvSpPr>
        <p:spPr bwMode="auto">
          <a:xfrm>
            <a:off x="3933825" y="2708275"/>
            <a:ext cx="1588" cy="333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683" name="Rectangle 13">
            <a:extLst>
              <a:ext uri="{FF2B5EF4-FFF2-40B4-BE49-F238E27FC236}">
                <a16:creationId xmlns:a16="http://schemas.microsoft.com/office/drawing/2014/main" id="{A502E525-8E98-440D-8219-4F6BAB8ADC6F}"/>
              </a:ext>
            </a:extLst>
          </p:cNvPr>
          <p:cNvSpPr>
            <a:spLocks noChangeArrowheads="1"/>
          </p:cNvSpPr>
          <p:nvPr/>
        </p:nvSpPr>
        <p:spPr bwMode="auto">
          <a:xfrm>
            <a:off x="3906838" y="5618163"/>
            <a:ext cx="127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0</a:t>
            </a:r>
            <a:endParaRPr lang="en-US" altLang="en-US" sz="1800">
              <a:latin typeface="Arial" panose="020B0604020202020204" pitchFamily="34" charset="0"/>
            </a:endParaRPr>
          </a:p>
        </p:txBody>
      </p:sp>
      <p:sp>
        <p:nvSpPr>
          <p:cNvPr id="28684" name="Line 14">
            <a:extLst>
              <a:ext uri="{FF2B5EF4-FFF2-40B4-BE49-F238E27FC236}">
                <a16:creationId xmlns:a16="http://schemas.microsoft.com/office/drawing/2014/main" id="{0CB9FF23-EB60-4472-A3A2-7786184925EF}"/>
              </a:ext>
            </a:extLst>
          </p:cNvPr>
          <p:cNvSpPr>
            <a:spLocks noChangeShapeType="1"/>
          </p:cNvSpPr>
          <p:nvPr/>
        </p:nvSpPr>
        <p:spPr bwMode="auto">
          <a:xfrm flipV="1">
            <a:off x="4321175" y="5551488"/>
            <a:ext cx="1588" cy="428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685" name="Line 15">
            <a:extLst>
              <a:ext uri="{FF2B5EF4-FFF2-40B4-BE49-F238E27FC236}">
                <a16:creationId xmlns:a16="http://schemas.microsoft.com/office/drawing/2014/main" id="{2E3F8254-2ED3-4E1A-83A9-642C1D1D0CB2}"/>
              </a:ext>
            </a:extLst>
          </p:cNvPr>
          <p:cNvSpPr>
            <a:spLocks noChangeShapeType="1"/>
          </p:cNvSpPr>
          <p:nvPr/>
        </p:nvSpPr>
        <p:spPr bwMode="auto">
          <a:xfrm>
            <a:off x="4321175" y="2708275"/>
            <a:ext cx="1588" cy="333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686" name="Line 16">
            <a:extLst>
              <a:ext uri="{FF2B5EF4-FFF2-40B4-BE49-F238E27FC236}">
                <a16:creationId xmlns:a16="http://schemas.microsoft.com/office/drawing/2014/main" id="{33BDCABF-D132-471B-B21C-6EBBE212269F}"/>
              </a:ext>
            </a:extLst>
          </p:cNvPr>
          <p:cNvSpPr>
            <a:spLocks noChangeShapeType="1"/>
          </p:cNvSpPr>
          <p:nvPr/>
        </p:nvSpPr>
        <p:spPr bwMode="auto">
          <a:xfrm flipV="1">
            <a:off x="4706938" y="5551488"/>
            <a:ext cx="1587" cy="428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687" name="Line 17">
            <a:extLst>
              <a:ext uri="{FF2B5EF4-FFF2-40B4-BE49-F238E27FC236}">
                <a16:creationId xmlns:a16="http://schemas.microsoft.com/office/drawing/2014/main" id="{3920A032-967D-4057-B5FC-F3DAD8E02052}"/>
              </a:ext>
            </a:extLst>
          </p:cNvPr>
          <p:cNvSpPr>
            <a:spLocks noChangeShapeType="1"/>
          </p:cNvSpPr>
          <p:nvPr/>
        </p:nvSpPr>
        <p:spPr bwMode="auto">
          <a:xfrm>
            <a:off x="4706938" y="2708275"/>
            <a:ext cx="1587" cy="333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688" name="Rectangle 18">
            <a:extLst>
              <a:ext uri="{FF2B5EF4-FFF2-40B4-BE49-F238E27FC236}">
                <a16:creationId xmlns:a16="http://schemas.microsoft.com/office/drawing/2014/main" id="{C5027E02-4E78-4526-9A31-869E3283AA06}"/>
              </a:ext>
            </a:extLst>
          </p:cNvPr>
          <p:cNvSpPr>
            <a:spLocks noChangeArrowheads="1"/>
          </p:cNvSpPr>
          <p:nvPr/>
        </p:nvSpPr>
        <p:spPr bwMode="auto">
          <a:xfrm>
            <a:off x="4679950" y="5618163"/>
            <a:ext cx="127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1</a:t>
            </a:r>
            <a:endParaRPr lang="en-US" altLang="en-US" sz="1800">
              <a:latin typeface="Arial" panose="020B0604020202020204" pitchFamily="34" charset="0"/>
            </a:endParaRPr>
          </a:p>
        </p:txBody>
      </p:sp>
      <p:sp>
        <p:nvSpPr>
          <p:cNvPr id="28689" name="Line 19">
            <a:extLst>
              <a:ext uri="{FF2B5EF4-FFF2-40B4-BE49-F238E27FC236}">
                <a16:creationId xmlns:a16="http://schemas.microsoft.com/office/drawing/2014/main" id="{E816312A-0F72-4206-959A-D5FB69C83E22}"/>
              </a:ext>
            </a:extLst>
          </p:cNvPr>
          <p:cNvSpPr>
            <a:spLocks noChangeShapeType="1"/>
          </p:cNvSpPr>
          <p:nvPr/>
        </p:nvSpPr>
        <p:spPr bwMode="auto">
          <a:xfrm flipV="1">
            <a:off x="5103813" y="5551488"/>
            <a:ext cx="1587" cy="428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690" name="Line 20">
            <a:extLst>
              <a:ext uri="{FF2B5EF4-FFF2-40B4-BE49-F238E27FC236}">
                <a16:creationId xmlns:a16="http://schemas.microsoft.com/office/drawing/2014/main" id="{876A18F9-C2A1-45E6-AA68-AB5CDF191FAC}"/>
              </a:ext>
            </a:extLst>
          </p:cNvPr>
          <p:cNvSpPr>
            <a:spLocks noChangeShapeType="1"/>
          </p:cNvSpPr>
          <p:nvPr/>
        </p:nvSpPr>
        <p:spPr bwMode="auto">
          <a:xfrm>
            <a:off x="5103813" y="2708275"/>
            <a:ext cx="1587" cy="333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691" name="Line 21">
            <a:extLst>
              <a:ext uri="{FF2B5EF4-FFF2-40B4-BE49-F238E27FC236}">
                <a16:creationId xmlns:a16="http://schemas.microsoft.com/office/drawing/2014/main" id="{F3D27A29-0EE5-4816-8878-36EB050A4EE3}"/>
              </a:ext>
            </a:extLst>
          </p:cNvPr>
          <p:cNvSpPr>
            <a:spLocks noChangeShapeType="1"/>
          </p:cNvSpPr>
          <p:nvPr/>
        </p:nvSpPr>
        <p:spPr bwMode="auto">
          <a:xfrm flipV="1">
            <a:off x="5491163" y="5551488"/>
            <a:ext cx="1587" cy="428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692" name="Line 22">
            <a:extLst>
              <a:ext uri="{FF2B5EF4-FFF2-40B4-BE49-F238E27FC236}">
                <a16:creationId xmlns:a16="http://schemas.microsoft.com/office/drawing/2014/main" id="{9AE61809-1401-4D21-A293-5FE3DB4CA3BD}"/>
              </a:ext>
            </a:extLst>
          </p:cNvPr>
          <p:cNvSpPr>
            <a:spLocks noChangeShapeType="1"/>
          </p:cNvSpPr>
          <p:nvPr/>
        </p:nvSpPr>
        <p:spPr bwMode="auto">
          <a:xfrm>
            <a:off x="5491163" y="2708275"/>
            <a:ext cx="1587" cy="333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693" name="Rectangle 23">
            <a:extLst>
              <a:ext uri="{FF2B5EF4-FFF2-40B4-BE49-F238E27FC236}">
                <a16:creationId xmlns:a16="http://schemas.microsoft.com/office/drawing/2014/main" id="{5CA438EA-5794-440E-9251-4C57FDB4DA61}"/>
              </a:ext>
            </a:extLst>
          </p:cNvPr>
          <p:cNvSpPr>
            <a:spLocks noChangeArrowheads="1"/>
          </p:cNvSpPr>
          <p:nvPr/>
        </p:nvSpPr>
        <p:spPr bwMode="auto">
          <a:xfrm>
            <a:off x="5464175" y="5618163"/>
            <a:ext cx="127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2</a:t>
            </a:r>
            <a:endParaRPr lang="en-US" altLang="en-US" sz="1800">
              <a:latin typeface="Arial" panose="020B0604020202020204" pitchFamily="34" charset="0"/>
            </a:endParaRPr>
          </a:p>
        </p:txBody>
      </p:sp>
      <p:sp>
        <p:nvSpPr>
          <p:cNvPr id="28694" name="Line 24">
            <a:extLst>
              <a:ext uri="{FF2B5EF4-FFF2-40B4-BE49-F238E27FC236}">
                <a16:creationId xmlns:a16="http://schemas.microsoft.com/office/drawing/2014/main" id="{B70F1E07-58D6-4773-8A1C-4EB400C8BC27}"/>
              </a:ext>
            </a:extLst>
          </p:cNvPr>
          <p:cNvSpPr>
            <a:spLocks noChangeShapeType="1"/>
          </p:cNvSpPr>
          <p:nvPr/>
        </p:nvSpPr>
        <p:spPr bwMode="auto">
          <a:xfrm flipV="1">
            <a:off x="5886450" y="5551488"/>
            <a:ext cx="1588" cy="428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695" name="Line 25">
            <a:extLst>
              <a:ext uri="{FF2B5EF4-FFF2-40B4-BE49-F238E27FC236}">
                <a16:creationId xmlns:a16="http://schemas.microsoft.com/office/drawing/2014/main" id="{09BDF4A3-8DD3-4EF4-BCAC-93BA1D0DA2C6}"/>
              </a:ext>
            </a:extLst>
          </p:cNvPr>
          <p:cNvSpPr>
            <a:spLocks noChangeShapeType="1"/>
          </p:cNvSpPr>
          <p:nvPr/>
        </p:nvSpPr>
        <p:spPr bwMode="auto">
          <a:xfrm>
            <a:off x="5886450" y="2708275"/>
            <a:ext cx="1588" cy="333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696" name="Line 26">
            <a:extLst>
              <a:ext uri="{FF2B5EF4-FFF2-40B4-BE49-F238E27FC236}">
                <a16:creationId xmlns:a16="http://schemas.microsoft.com/office/drawing/2014/main" id="{C2173109-4F94-44E0-B268-CDED16879EA0}"/>
              </a:ext>
            </a:extLst>
          </p:cNvPr>
          <p:cNvSpPr>
            <a:spLocks noChangeShapeType="1"/>
          </p:cNvSpPr>
          <p:nvPr/>
        </p:nvSpPr>
        <p:spPr bwMode="auto">
          <a:xfrm flipV="1">
            <a:off x="6273800" y="5551488"/>
            <a:ext cx="1588" cy="428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697" name="Line 27">
            <a:extLst>
              <a:ext uri="{FF2B5EF4-FFF2-40B4-BE49-F238E27FC236}">
                <a16:creationId xmlns:a16="http://schemas.microsoft.com/office/drawing/2014/main" id="{0F8B572B-56E3-4E9D-9F76-C25CC023FE8C}"/>
              </a:ext>
            </a:extLst>
          </p:cNvPr>
          <p:cNvSpPr>
            <a:spLocks noChangeShapeType="1"/>
          </p:cNvSpPr>
          <p:nvPr/>
        </p:nvSpPr>
        <p:spPr bwMode="auto">
          <a:xfrm>
            <a:off x="6273800" y="2708275"/>
            <a:ext cx="1588" cy="333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698" name="Rectangle 28">
            <a:extLst>
              <a:ext uri="{FF2B5EF4-FFF2-40B4-BE49-F238E27FC236}">
                <a16:creationId xmlns:a16="http://schemas.microsoft.com/office/drawing/2014/main" id="{916F498D-3296-44FC-B262-B9253ADFA267}"/>
              </a:ext>
            </a:extLst>
          </p:cNvPr>
          <p:cNvSpPr>
            <a:spLocks noChangeArrowheads="1"/>
          </p:cNvSpPr>
          <p:nvPr/>
        </p:nvSpPr>
        <p:spPr bwMode="auto">
          <a:xfrm>
            <a:off x="6246813" y="5618163"/>
            <a:ext cx="127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3</a:t>
            </a:r>
            <a:endParaRPr lang="en-US" altLang="en-US" sz="1800">
              <a:latin typeface="Arial" panose="020B0604020202020204" pitchFamily="34" charset="0"/>
            </a:endParaRPr>
          </a:p>
        </p:txBody>
      </p:sp>
      <p:sp>
        <p:nvSpPr>
          <p:cNvPr id="28699" name="Line 29">
            <a:extLst>
              <a:ext uri="{FF2B5EF4-FFF2-40B4-BE49-F238E27FC236}">
                <a16:creationId xmlns:a16="http://schemas.microsoft.com/office/drawing/2014/main" id="{D6BCA104-749D-48A1-9A19-25466AA58068}"/>
              </a:ext>
            </a:extLst>
          </p:cNvPr>
          <p:cNvSpPr>
            <a:spLocks noChangeShapeType="1"/>
          </p:cNvSpPr>
          <p:nvPr/>
        </p:nvSpPr>
        <p:spPr bwMode="auto">
          <a:xfrm flipV="1">
            <a:off x="6661150" y="5551488"/>
            <a:ext cx="1588" cy="428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700" name="Line 30">
            <a:extLst>
              <a:ext uri="{FF2B5EF4-FFF2-40B4-BE49-F238E27FC236}">
                <a16:creationId xmlns:a16="http://schemas.microsoft.com/office/drawing/2014/main" id="{D5E0384B-D51E-4317-979C-AF15E4DF4C6E}"/>
              </a:ext>
            </a:extLst>
          </p:cNvPr>
          <p:cNvSpPr>
            <a:spLocks noChangeShapeType="1"/>
          </p:cNvSpPr>
          <p:nvPr/>
        </p:nvSpPr>
        <p:spPr bwMode="auto">
          <a:xfrm>
            <a:off x="6661150" y="2708275"/>
            <a:ext cx="1588" cy="333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701" name="Line 31">
            <a:extLst>
              <a:ext uri="{FF2B5EF4-FFF2-40B4-BE49-F238E27FC236}">
                <a16:creationId xmlns:a16="http://schemas.microsoft.com/office/drawing/2014/main" id="{565CA503-8540-43B1-B8F8-A2CA284A1546}"/>
              </a:ext>
            </a:extLst>
          </p:cNvPr>
          <p:cNvSpPr>
            <a:spLocks noChangeShapeType="1"/>
          </p:cNvSpPr>
          <p:nvPr/>
        </p:nvSpPr>
        <p:spPr bwMode="auto">
          <a:xfrm flipV="1">
            <a:off x="7056438" y="5551488"/>
            <a:ext cx="1587" cy="428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702" name="Line 32">
            <a:extLst>
              <a:ext uri="{FF2B5EF4-FFF2-40B4-BE49-F238E27FC236}">
                <a16:creationId xmlns:a16="http://schemas.microsoft.com/office/drawing/2014/main" id="{459AC47F-17E0-4E46-994E-C59D7312A989}"/>
              </a:ext>
            </a:extLst>
          </p:cNvPr>
          <p:cNvSpPr>
            <a:spLocks noChangeShapeType="1"/>
          </p:cNvSpPr>
          <p:nvPr/>
        </p:nvSpPr>
        <p:spPr bwMode="auto">
          <a:xfrm>
            <a:off x="7056438" y="2708275"/>
            <a:ext cx="1587" cy="333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703" name="Rectangle 33">
            <a:extLst>
              <a:ext uri="{FF2B5EF4-FFF2-40B4-BE49-F238E27FC236}">
                <a16:creationId xmlns:a16="http://schemas.microsoft.com/office/drawing/2014/main" id="{0225770D-2511-4155-BE4E-89708FA49AB9}"/>
              </a:ext>
            </a:extLst>
          </p:cNvPr>
          <p:cNvSpPr>
            <a:spLocks noChangeArrowheads="1"/>
          </p:cNvSpPr>
          <p:nvPr/>
        </p:nvSpPr>
        <p:spPr bwMode="auto">
          <a:xfrm>
            <a:off x="7029450" y="5618163"/>
            <a:ext cx="127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4</a:t>
            </a:r>
            <a:endParaRPr lang="en-US" altLang="en-US" sz="1800">
              <a:latin typeface="Arial" panose="020B0604020202020204" pitchFamily="34" charset="0"/>
            </a:endParaRPr>
          </a:p>
        </p:txBody>
      </p:sp>
      <p:sp>
        <p:nvSpPr>
          <p:cNvPr id="28704" name="Line 34">
            <a:extLst>
              <a:ext uri="{FF2B5EF4-FFF2-40B4-BE49-F238E27FC236}">
                <a16:creationId xmlns:a16="http://schemas.microsoft.com/office/drawing/2014/main" id="{AF0D4634-8C30-4F8E-AE09-18B636603649}"/>
              </a:ext>
            </a:extLst>
          </p:cNvPr>
          <p:cNvSpPr>
            <a:spLocks noChangeShapeType="1"/>
          </p:cNvSpPr>
          <p:nvPr/>
        </p:nvSpPr>
        <p:spPr bwMode="auto">
          <a:xfrm flipV="1">
            <a:off x="7443788" y="5551488"/>
            <a:ext cx="1587" cy="428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705" name="Line 35">
            <a:extLst>
              <a:ext uri="{FF2B5EF4-FFF2-40B4-BE49-F238E27FC236}">
                <a16:creationId xmlns:a16="http://schemas.microsoft.com/office/drawing/2014/main" id="{55041F71-348C-4B88-AEED-7D38D77C4FF2}"/>
              </a:ext>
            </a:extLst>
          </p:cNvPr>
          <p:cNvSpPr>
            <a:spLocks noChangeShapeType="1"/>
          </p:cNvSpPr>
          <p:nvPr/>
        </p:nvSpPr>
        <p:spPr bwMode="auto">
          <a:xfrm>
            <a:off x="7443788" y="2708275"/>
            <a:ext cx="1587" cy="333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706" name="Line 36">
            <a:extLst>
              <a:ext uri="{FF2B5EF4-FFF2-40B4-BE49-F238E27FC236}">
                <a16:creationId xmlns:a16="http://schemas.microsoft.com/office/drawing/2014/main" id="{C52FBFDD-FC04-49E5-9A77-3FF1739D420C}"/>
              </a:ext>
            </a:extLst>
          </p:cNvPr>
          <p:cNvSpPr>
            <a:spLocks noChangeShapeType="1"/>
          </p:cNvSpPr>
          <p:nvPr/>
        </p:nvSpPr>
        <p:spPr bwMode="auto">
          <a:xfrm flipV="1">
            <a:off x="7840663" y="5551488"/>
            <a:ext cx="1587" cy="428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707" name="Line 37">
            <a:extLst>
              <a:ext uri="{FF2B5EF4-FFF2-40B4-BE49-F238E27FC236}">
                <a16:creationId xmlns:a16="http://schemas.microsoft.com/office/drawing/2014/main" id="{6BF53543-2007-48F0-B407-AB78630119AC}"/>
              </a:ext>
            </a:extLst>
          </p:cNvPr>
          <p:cNvSpPr>
            <a:spLocks noChangeShapeType="1"/>
          </p:cNvSpPr>
          <p:nvPr/>
        </p:nvSpPr>
        <p:spPr bwMode="auto">
          <a:xfrm>
            <a:off x="7840663" y="2708275"/>
            <a:ext cx="1587" cy="333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708" name="Rectangle 38">
            <a:extLst>
              <a:ext uri="{FF2B5EF4-FFF2-40B4-BE49-F238E27FC236}">
                <a16:creationId xmlns:a16="http://schemas.microsoft.com/office/drawing/2014/main" id="{721791B9-3A23-421F-A7BB-0749AE7107CF}"/>
              </a:ext>
            </a:extLst>
          </p:cNvPr>
          <p:cNvSpPr>
            <a:spLocks noChangeArrowheads="1"/>
          </p:cNvSpPr>
          <p:nvPr/>
        </p:nvSpPr>
        <p:spPr bwMode="auto">
          <a:xfrm>
            <a:off x="7813675" y="5618163"/>
            <a:ext cx="127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5</a:t>
            </a:r>
            <a:endParaRPr lang="en-US" altLang="en-US" sz="1800">
              <a:latin typeface="Arial" panose="020B0604020202020204" pitchFamily="34" charset="0"/>
            </a:endParaRPr>
          </a:p>
        </p:txBody>
      </p:sp>
      <p:sp>
        <p:nvSpPr>
          <p:cNvPr id="28709" name="Line 39">
            <a:extLst>
              <a:ext uri="{FF2B5EF4-FFF2-40B4-BE49-F238E27FC236}">
                <a16:creationId xmlns:a16="http://schemas.microsoft.com/office/drawing/2014/main" id="{C6B6B97F-696E-4626-94FB-0DED22750F57}"/>
              </a:ext>
            </a:extLst>
          </p:cNvPr>
          <p:cNvSpPr>
            <a:spLocks noChangeShapeType="1"/>
          </p:cNvSpPr>
          <p:nvPr/>
        </p:nvSpPr>
        <p:spPr bwMode="auto">
          <a:xfrm>
            <a:off x="3933825" y="5594350"/>
            <a:ext cx="3651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710" name="Line 40">
            <a:extLst>
              <a:ext uri="{FF2B5EF4-FFF2-40B4-BE49-F238E27FC236}">
                <a16:creationId xmlns:a16="http://schemas.microsoft.com/office/drawing/2014/main" id="{ABD4160A-4882-494D-B86E-FE53ED23C83A}"/>
              </a:ext>
            </a:extLst>
          </p:cNvPr>
          <p:cNvSpPr>
            <a:spLocks noChangeShapeType="1"/>
          </p:cNvSpPr>
          <p:nvPr/>
        </p:nvSpPr>
        <p:spPr bwMode="auto">
          <a:xfrm flipH="1">
            <a:off x="7794625" y="5594350"/>
            <a:ext cx="4603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711" name="Rectangle 41">
            <a:extLst>
              <a:ext uri="{FF2B5EF4-FFF2-40B4-BE49-F238E27FC236}">
                <a16:creationId xmlns:a16="http://schemas.microsoft.com/office/drawing/2014/main" id="{A191E396-917D-46C9-90A7-31EAF8655CF4}"/>
              </a:ext>
            </a:extLst>
          </p:cNvPr>
          <p:cNvSpPr>
            <a:spLocks noChangeArrowheads="1"/>
          </p:cNvSpPr>
          <p:nvPr/>
        </p:nvSpPr>
        <p:spPr bwMode="auto">
          <a:xfrm>
            <a:off x="3590925" y="5487988"/>
            <a:ext cx="127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0</a:t>
            </a:r>
            <a:endParaRPr lang="en-US" altLang="en-US" sz="1800">
              <a:latin typeface="Arial" panose="020B0604020202020204" pitchFamily="34" charset="0"/>
            </a:endParaRPr>
          </a:p>
        </p:txBody>
      </p:sp>
      <p:sp>
        <p:nvSpPr>
          <p:cNvPr id="28712" name="Line 42">
            <a:extLst>
              <a:ext uri="{FF2B5EF4-FFF2-40B4-BE49-F238E27FC236}">
                <a16:creationId xmlns:a16="http://schemas.microsoft.com/office/drawing/2014/main" id="{ECBBDA03-3069-458C-8324-CC3AA80C93ED}"/>
              </a:ext>
            </a:extLst>
          </p:cNvPr>
          <p:cNvSpPr>
            <a:spLocks noChangeShapeType="1"/>
          </p:cNvSpPr>
          <p:nvPr/>
        </p:nvSpPr>
        <p:spPr bwMode="auto">
          <a:xfrm>
            <a:off x="3933825" y="5011738"/>
            <a:ext cx="36513"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713" name="Line 43">
            <a:extLst>
              <a:ext uri="{FF2B5EF4-FFF2-40B4-BE49-F238E27FC236}">
                <a16:creationId xmlns:a16="http://schemas.microsoft.com/office/drawing/2014/main" id="{21477295-B67A-4B6E-AAF0-94D4FFB68DD4}"/>
              </a:ext>
            </a:extLst>
          </p:cNvPr>
          <p:cNvSpPr>
            <a:spLocks noChangeShapeType="1"/>
          </p:cNvSpPr>
          <p:nvPr/>
        </p:nvSpPr>
        <p:spPr bwMode="auto">
          <a:xfrm flipH="1">
            <a:off x="7794625" y="5011738"/>
            <a:ext cx="46038"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714" name="Rectangle 44">
            <a:extLst>
              <a:ext uri="{FF2B5EF4-FFF2-40B4-BE49-F238E27FC236}">
                <a16:creationId xmlns:a16="http://schemas.microsoft.com/office/drawing/2014/main" id="{4768DB65-B7DD-4B96-8CCC-F0305F17EB87}"/>
              </a:ext>
            </a:extLst>
          </p:cNvPr>
          <p:cNvSpPr>
            <a:spLocks noChangeArrowheads="1"/>
          </p:cNvSpPr>
          <p:nvPr/>
        </p:nvSpPr>
        <p:spPr bwMode="auto">
          <a:xfrm>
            <a:off x="3427413" y="4905375"/>
            <a:ext cx="4445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0.05</a:t>
            </a:r>
            <a:endParaRPr lang="en-US" altLang="en-US" sz="1800">
              <a:latin typeface="Arial" panose="020B0604020202020204" pitchFamily="34" charset="0"/>
            </a:endParaRPr>
          </a:p>
        </p:txBody>
      </p:sp>
      <p:sp>
        <p:nvSpPr>
          <p:cNvPr id="28715" name="Line 45">
            <a:extLst>
              <a:ext uri="{FF2B5EF4-FFF2-40B4-BE49-F238E27FC236}">
                <a16:creationId xmlns:a16="http://schemas.microsoft.com/office/drawing/2014/main" id="{C2D72184-92DB-402C-8252-ECC1573F4D13}"/>
              </a:ext>
            </a:extLst>
          </p:cNvPr>
          <p:cNvSpPr>
            <a:spLocks noChangeShapeType="1"/>
          </p:cNvSpPr>
          <p:nvPr/>
        </p:nvSpPr>
        <p:spPr bwMode="auto">
          <a:xfrm>
            <a:off x="3933825" y="4437063"/>
            <a:ext cx="36513"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716" name="Line 46">
            <a:extLst>
              <a:ext uri="{FF2B5EF4-FFF2-40B4-BE49-F238E27FC236}">
                <a16:creationId xmlns:a16="http://schemas.microsoft.com/office/drawing/2014/main" id="{42FC7A1D-433B-491B-BE4B-23FF0C8CE641}"/>
              </a:ext>
            </a:extLst>
          </p:cNvPr>
          <p:cNvSpPr>
            <a:spLocks noChangeShapeType="1"/>
          </p:cNvSpPr>
          <p:nvPr/>
        </p:nvSpPr>
        <p:spPr bwMode="auto">
          <a:xfrm flipH="1">
            <a:off x="7794625" y="4437063"/>
            <a:ext cx="46038"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717" name="Rectangle 47">
            <a:extLst>
              <a:ext uri="{FF2B5EF4-FFF2-40B4-BE49-F238E27FC236}">
                <a16:creationId xmlns:a16="http://schemas.microsoft.com/office/drawing/2014/main" id="{F03375F3-295E-4CC9-9182-C0CD7614370C}"/>
              </a:ext>
            </a:extLst>
          </p:cNvPr>
          <p:cNvSpPr>
            <a:spLocks noChangeArrowheads="1"/>
          </p:cNvSpPr>
          <p:nvPr/>
        </p:nvSpPr>
        <p:spPr bwMode="auto">
          <a:xfrm>
            <a:off x="3490913" y="4332288"/>
            <a:ext cx="3175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0.1</a:t>
            </a:r>
            <a:endParaRPr lang="en-US" altLang="en-US" sz="1800">
              <a:latin typeface="Arial" panose="020B0604020202020204" pitchFamily="34" charset="0"/>
            </a:endParaRPr>
          </a:p>
        </p:txBody>
      </p:sp>
      <p:sp>
        <p:nvSpPr>
          <p:cNvPr id="28718" name="Line 48">
            <a:extLst>
              <a:ext uri="{FF2B5EF4-FFF2-40B4-BE49-F238E27FC236}">
                <a16:creationId xmlns:a16="http://schemas.microsoft.com/office/drawing/2014/main" id="{CFDB27AE-C3D7-4840-9BD0-1B1450A76F0C}"/>
              </a:ext>
            </a:extLst>
          </p:cNvPr>
          <p:cNvSpPr>
            <a:spLocks noChangeShapeType="1"/>
          </p:cNvSpPr>
          <p:nvPr/>
        </p:nvSpPr>
        <p:spPr bwMode="auto">
          <a:xfrm>
            <a:off x="3933825" y="3856038"/>
            <a:ext cx="36513"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719" name="Line 49">
            <a:extLst>
              <a:ext uri="{FF2B5EF4-FFF2-40B4-BE49-F238E27FC236}">
                <a16:creationId xmlns:a16="http://schemas.microsoft.com/office/drawing/2014/main" id="{13FE9F63-D26E-4262-8B39-9A8D31266820}"/>
              </a:ext>
            </a:extLst>
          </p:cNvPr>
          <p:cNvSpPr>
            <a:spLocks noChangeShapeType="1"/>
          </p:cNvSpPr>
          <p:nvPr/>
        </p:nvSpPr>
        <p:spPr bwMode="auto">
          <a:xfrm flipH="1">
            <a:off x="7794625" y="3856038"/>
            <a:ext cx="46038"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720" name="Rectangle 50">
            <a:extLst>
              <a:ext uri="{FF2B5EF4-FFF2-40B4-BE49-F238E27FC236}">
                <a16:creationId xmlns:a16="http://schemas.microsoft.com/office/drawing/2014/main" id="{C82532EA-A0A8-4788-BC7C-20525BD3A633}"/>
              </a:ext>
            </a:extLst>
          </p:cNvPr>
          <p:cNvSpPr>
            <a:spLocks noChangeArrowheads="1"/>
          </p:cNvSpPr>
          <p:nvPr/>
        </p:nvSpPr>
        <p:spPr bwMode="auto">
          <a:xfrm>
            <a:off x="3427413" y="3749675"/>
            <a:ext cx="4445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0.15</a:t>
            </a:r>
            <a:endParaRPr lang="en-US" altLang="en-US" sz="1800">
              <a:latin typeface="Arial" panose="020B0604020202020204" pitchFamily="34" charset="0"/>
            </a:endParaRPr>
          </a:p>
        </p:txBody>
      </p:sp>
      <p:sp>
        <p:nvSpPr>
          <p:cNvPr id="28721" name="Line 51">
            <a:extLst>
              <a:ext uri="{FF2B5EF4-FFF2-40B4-BE49-F238E27FC236}">
                <a16:creationId xmlns:a16="http://schemas.microsoft.com/office/drawing/2014/main" id="{FE69CEB6-30A9-4C76-AF85-797F76871296}"/>
              </a:ext>
            </a:extLst>
          </p:cNvPr>
          <p:cNvSpPr>
            <a:spLocks noChangeShapeType="1"/>
          </p:cNvSpPr>
          <p:nvPr/>
        </p:nvSpPr>
        <p:spPr bwMode="auto">
          <a:xfrm>
            <a:off x="3933825" y="3281363"/>
            <a:ext cx="36513"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722" name="Line 52">
            <a:extLst>
              <a:ext uri="{FF2B5EF4-FFF2-40B4-BE49-F238E27FC236}">
                <a16:creationId xmlns:a16="http://schemas.microsoft.com/office/drawing/2014/main" id="{C6997699-22D4-4B08-8009-783089587ACD}"/>
              </a:ext>
            </a:extLst>
          </p:cNvPr>
          <p:cNvSpPr>
            <a:spLocks noChangeShapeType="1"/>
          </p:cNvSpPr>
          <p:nvPr/>
        </p:nvSpPr>
        <p:spPr bwMode="auto">
          <a:xfrm flipH="1">
            <a:off x="7794625" y="3281363"/>
            <a:ext cx="46038"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723" name="Rectangle 53">
            <a:extLst>
              <a:ext uri="{FF2B5EF4-FFF2-40B4-BE49-F238E27FC236}">
                <a16:creationId xmlns:a16="http://schemas.microsoft.com/office/drawing/2014/main" id="{9B9A13AC-5B50-4B75-9C9A-1170BCBE0F42}"/>
              </a:ext>
            </a:extLst>
          </p:cNvPr>
          <p:cNvSpPr>
            <a:spLocks noChangeArrowheads="1"/>
          </p:cNvSpPr>
          <p:nvPr/>
        </p:nvSpPr>
        <p:spPr bwMode="auto">
          <a:xfrm>
            <a:off x="3490913" y="3176588"/>
            <a:ext cx="3175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0.2</a:t>
            </a:r>
            <a:endParaRPr lang="en-US" altLang="en-US" sz="1800">
              <a:latin typeface="Arial" panose="020B0604020202020204" pitchFamily="34" charset="0"/>
            </a:endParaRPr>
          </a:p>
        </p:txBody>
      </p:sp>
      <p:sp>
        <p:nvSpPr>
          <p:cNvPr id="28724" name="Line 54">
            <a:extLst>
              <a:ext uri="{FF2B5EF4-FFF2-40B4-BE49-F238E27FC236}">
                <a16:creationId xmlns:a16="http://schemas.microsoft.com/office/drawing/2014/main" id="{8427DF7F-C3B1-4534-9625-0BE05725BEF5}"/>
              </a:ext>
            </a:extLst>
          </p:cNvPr>
          <p:cNvSpPr>
            <a:spLocks noChangeShapeType="1"/>
          </p:cNvSpPr>
          <p:nvPr/>
        </p:nvSpPr>
        <p:spPr bwMode="auto">
          <a:xfrm>
            <a:off x="3933825" y="2708275"/>
            <a:ext cx="3651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725" name="Line 55">
            <a:extLst>
              <a:ext uri="{FF2B5EF4-FFF2-40B4-BE49-F238E27FC236}">
                <a16:creationId xmlns:a16="http://schemas.microsoft.com/office/drawing/2014/main" id="{8C361C48-AB8F-4309-9562-F5F568677B7B}"/>
              </a:ext>
            </a:extLst>
          </p:cNvPr>
          <p:cNvSpPr>
            <a:spLocks noChangeShapeType="1"/>
          </p:cNvSpPr>
          <p:nvPr/>
        </p:nvSpPr>
        <p:spPr bwMode="auto">
          <a:xfrm flipH="1">
            <a:off x="7794625" y="2708275"/>
            <a:ext cx="4603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726" name="Rectangle 56">
            <a:extLst>
              <a:ext uri="{FF2B5EF4-FFF2-40B4-BE49-F238E27FC236}">
                <a16:creationId xmlns:a16="http://schemas.microsoft.com/office/drawing/2014/main" id="{9233F497-26B6-4D68-9EA8-9BB1AD2EECF4}"/>
              </a:ext>
            </a:extLst>
          </p:cNvPr>
          <p:cNvSpPr>
            <a:spLocks noChangeArrowheads="1"/>
          </p:cNvSpPr>
          <p:nvPr/>
        </p:nvSpPr>
        <p:spPr bwMode="auto">
          <a:xfrm>
            <a:off x="3427413" y="2603500"/>
            <a:ext cx="4445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0.25</a:t>
            </a:r>
            <a:endParaRPr lang="en-US" altLang="en-US" sz="1800">
              <a:latin typeface="Arial" panose="020B0604020202020204" pitchFamily="34" charset="0"/>
            </a:endParaRPr>
          </a:p>
        </p:txBody>
      </p:sp>
      <p:sp>
        <p:nvSpPr>
          <p:cNvPr id="28727" name="Freeform 57">
            <a:extLst>
              <a:ext uri="{FF2B5EF4-FFF2-40B4-BE49-F238E27FC236}">
                <a16:creationId xmlns:a16="http://schemas.microsoft.com/office/drawing/2014/main" id="{5E36A81F-BF95-46B0-8DB1-29C52DED19B1}"/>
              </a:ext>
            </a:extLst>
          </p:cNvPr>
          <p:cNvSpPr>
            <a:spLocks/>
          </p:cNvSpPr>
          <p:nvPr/>
        </p:nvSpPr>
        <p:spPr bwMode="auto">
          <a:xfrm>
            <a:off x="3933825" y="2708275"/>
            <a:ext cx="3906838" cy="2886075"/>
          </a:xfrm>
          <a:custGeom>
            <a:avLst/>
            <a:gdLst>
              <a:gd name="T0" fmla="*/ 0 w 434"/>
              <a:gd name="T1" fmla="*/ 342 h 342"/>
              <a:gd name="T2" fmla="*/ 434 w 434"/>
              <a:gd name="T3" fmla="*/ 342 h 342"/>
              <a:gd name="T4" fmla="*/ 434 w 434"/>
              <a:gd name="T5" fmla="*/ 0 h 342"/>
              <a:gd name="T6" fmla="*/ 0 60000 65536"/>
              <a:gd name="T7" fmla="*/ 0 60000 65536"/>
              <a:gd name="T8" fmla="*/ 0 60000 65536"/>
              <a:gd name="T9" fmla="*/ 0 w 434"/>
              <a:gd name="T10" fmla="*/ 0 h 342"/>
              <a:gd name="T11" fmla="*/ 434 w 434"/>
              <a:gd name="T12" fmla="*/ 342 h 342"/>
            </a:gdLst>
            <a:ahLst/>
            <a:cxnLst>
              <a:cxn ang="T6">
                <a:pos x="T0" y="T1"/>
              </a:cxn>
              <a:cxn ang="T7">
                <a:pos x="T2" y="T3"/>
              </a:cxn>
              <a:cxn ang="T8">
                <a:pos x="T4" y="T5"/>
              </a:cxn>
            </a:cxnLst>
            <a:rect l="T9" t="T10" r="T11" b="T12"/>
            <a:pathLst>
              <a:path w="434" h="342">
                <a:moveTo>
                  <a:pt x="0" y="342"/>
                </a:moveTo>
                <a:lnTo>
                  <a:pt x="434" y="342"/>
                </a:lnTo>
                <a:lnTo>
                  <a:pt x="434" y="0"/>
                </a:lnTo>
              </a:path>
            </a:pathLst>
          </a:cu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8728" name="Oval 58">
            <a:extLst>
              <a:ext uri="{FF2B5EF4-FFF2-40B4-BE49-F238E27FC236}">
                <a16:creationId xmlns:a16="http://schemas.microsoft.com/office/drawing/2014/main" id="{9F55AB64-2675-4CE2-A6D3-0BE24EE53BB8}"/>
              </a:ext>
            </a:extLst>
          </p:cNvPr>
          <p:cNvSpPr>
            <a:spLocks noChangeArrowheads="1"/>
          </p:cNvSpPr>
          <p:nvPr/>
        </p:nvSpPr>
        <p:spPr bwMode="auto">
          <a:xfrm>
            <a:off x="3897313" y="2674938"/>
            <a:ext cx="80962" cy="7620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8729" name="Oval 59">
            <a:extLst>
              <a:ext uri="{FF2B5EF4-FFF2-40B4-BE49-F238E27FC236}">
                <a16:creationId xmlns:a16="http://schemas.microsoft.com/office/drawing/2014/main" id="{22495126-F13C-4FC9-B6E0-22B394402B9C}"/>
              </a:ext>
            </a:extLst>
          </p:cNvPr>
          <p:cNvSpPr>
            <a:spLocks noChangeArrowheads="1"/>
          </p:cNvSpPr>
          <p:nvPr/>
        </p:nvSpPr>
        <p:spPr bwMode="auto">
          <a:xfrm>
            <a:off x="4086225" y="2817813"/>
            <a:ext cx="80963" cy="7620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8730" name="Oval 60">
            <a:extLst>
              <a:ext uri="{FF2B5EF4-FFF2-40B4-BE49-F238E27FC236}">
                <a16:creationId xmlns:a16="http://schemas.microsoft.com/office/drawing/2014/main" id="{DF218286-63FC-4E2E-B6DE-82A684B01E82}"/>
              </a:ext>
            </a:extLst>
          </p:cNvPr>
          <p:cNvSpPr>
            <a:spLocks noChangeArrowheads="1"/>
          </p:cNvSpPr>
          <p:nvPr/>
        </p:nvSpPr>
        <p:spPr bwMode="auto">
          <a:xfrm>
            <a:off x="4284663" y="3214688"/>
            <a:ext cx="80962" cy="7620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8731" name="Oval 61">
            <a:extLst>
              <a:ext uri="{FF2B5EF4-FFF2-40B4-BE49-F238E27FC236}">
                <a16:creationId xmlns:a16="http://schemas.microsoft.com/office/drawing/2014/main" id="{681DE79E-35CB-4F72-861B-C69F3C6AB5F0}"/>
              </a:ext>
            </a:extLst>
          </p:cNvPr>
          <p:cNvSpPr>
            <a:spLocks noChangeArrowheads="1"/>
          </p:cNvSpPr>
          <p:nvPr/>
        </p:nvSpPr>
        <p:spPr bwMode="auto">
          <a:xfrm>
            <a:off x="4483100" y="3779838"/>
            <a:ext cx="80963" cy="7620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8732" name="Oval 62">
            <a:extLst>
              <a:ext uri="{FF2B5EF4-FFF2-40B4-BE49-F238E27FC236}">
                <a16:creationId xmlns:a16="http://schemas.microsoft.com/office/drawing/2014/main" id="{3716B3A4-7AD2-4CEC-8466-49601DCAA36F}"/>
              </a:ext>
            </a:extLst>
          </p:cNvPr>
          <p:cNvSpPr>
            <a:spLocks noChangeArrowheads="1"/>
          </p:cNvSpPr>
          <p:nvPr/>
        </p:nvSpPr>
        <p:spPr bwMode="auto">
          <a:xfrm>
            <a:off x="4672013" y="4387850"/>
            <a:ext cx="80962" cy="74613"/>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8733" name="Oval 63">
            <a:extLst>
              <a:ext uri="{FF2B5EF4-FFF2-40B4-BE49-F238E27FC236}">
                <a16:creationId xmlns:a16="http://schemas.microsoft.com/office/drawing/2014/main" id="{D893ED0A-5EFD-4A12-A098-F564B83BB1EB}"/>
              </a:ext>
            </a:extLst>
          </p:cNvPr>
          <p:cNvSpPr>
            <a:spLocks noChangeArrowheads="1"/>
          </p:cNvSpPr>
          <p:nvPr/>
        </p:nvSpPr>
        <p:spPr bwMode="auto">
          <a:xfrm>
            <a:off x="4870450" y="4918075"/>
            <a:ext cx="80963" cy="7620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8734" name="Oval 64">
            <a:extLst>
              <a:ext uri="{FF2B5EF4-FFF2-40B4-BE49-F238E27FC236}">
                <a16:creationId xmlns:a16="http://schemas.microsoft.com/office/drawing/2014/main" id="{6C8ADFD1-AD2A-4D28-9A9E-A465C0B4C22E}"/>
              </a:ext>
            </a:extLst>
          </p:cNvPr>
          <p:cNvSpPr>
            <a:spLocks noChangeArrowheads="1"/>
          </p:cNvSpPr>
          <p:nvPr/>
        </p:nvSpPr>
        <p:spPr bwMode="auto">
          <a:xfrm>
            <a:off x="5067300" y="5299075"/>
            <a:ext cx="80963" cy="74613"/>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8735" name="Oval 65">
            <a:extLst>
              <a:ext uri="{FF2B5EF4-FFF2-40B4-BE49-F238E27FC236}">
                <a16:creationId xmlns:a16="http://schemas.microsoft.com/office/drawing/2014/main" id="{377D1B4D-9162-4A04-80F6-4BE2C83E7BAE}"/>
              </a:ext>
            </a:extLst>
          </p:cNvPr>
          <p:cNvSpPr>
            <a:spLocks noChangeArrowheads="1"/>
          </p:cNvSpPr>
          <p:nvPr/>
        </p:nvSpPr>
        <p:spPr bwMode="auto">
          <a:xfrm>
            <a:off x="5256213" y="5500688"/>
            <a:ext cx="80962" cy="7620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8736" name="Oval 66">
            <a:extLst>
              <a:ext uri="{FF2B5EF4-FFF2-40B4-BE49-F238E27FC236}">
                <a16:creationId xmlns:a16="http://schemas.microsoft.com/office/drawing/2014/main" id="{B42B76BD-616E-465B-930D-C3243995E3EE}"/>
              </a:ext>
            </a:extLst>
          </p:cNvPr>
          <p:cNvSpPr>
            <a:spLocks noChangeArrowheads="1"/>
          </p:cNvSpPr>
          <p:nvPr/>
        </p:nvSpPr>
        <p:spPr bwMode="auto">
          <a:xfrm>
            <a:off x="5454650" y="5559425"/>
            <a:ext cx="80963" cy="7620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8737" name="Oval 67">
            <a:extLst>
              <a:ext uri="{FF2B5EF4-FFF2-40B4-BE49-F238E27FC236}">
                <a16:creationId xmlns:a16="http://schemas.microsoft.com/office/drawing/2014/main" id="{E403F60F-1C34-4BEA-B88F-340C0C42D964}"/>
              </a:ext>
            </a:extLst>
          </p:cNvPr>
          <p:cNvSpPr>
            <a:spLocks noChangeArrowheads="1"/>
          </p:cNvSpPr>
          <p:nvPr/>
        </p:nvSpPr>
        <p:spPr bwMode="auto">
          <a:xfrm>
            <a:off x="5653088" y="5518150"/>
            <a:ext cx="80962" cy="7620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8738" name="Oval 68">
            <a:extLst>
              <a:ext uri="{FF2B5EF4-FFF2-40B4-BE49-F238E27FC236}">
                <a16:creationId xmlns:a16="http://schemas.microsoft.com/office/drawing/2014/main" id="{FDC32E9C-C18C-453B-8429-B227C4363693}"/>
              </a:ext>
            </a:extLst>
          </p:cNvPr>
          <p:cNvSpPr>
            <a:spLocks noChangeArrowheads="1"/>
          </p:cNvSpPr>
          <p:nvPr/>
        </p:nvSpPr>
        <p:spPr bwMode="auto">
          <a:xfrm>
            <a:off x="5851525" y="5459413"/>
            <a:ext cx="80963" cy="74612"/>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8739" name="Oval 69">
            <a:extLst>
              <a:ext uri="{FF2B5EF4-FFF2-40B4-BE49-F238E27FC236}">
                <a16:creationId xmlns:a16="http://schemas.microsoft.com/office/drawing/2014/main" id="{4031B415-F25A-46A3-85A0-B150604D562D}"/>
              </a:ext>
            </a:extLst>
          </p:cNvPr>
          <p:cNvSpPr>
            <a:spLocks noChangeArrowheads="1"/>
          </p:cNvSpPr>
          <p:nvPr/>
        </p:nvSpPr>
        <p:spPr bwMode="auto">
          <a:xfrm>
            <a:off x="6040438" y="5424488"/>
            <a:ext cx="80962" cy="7620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8740" name="Oval 70">
            <a:extLst>
              <a:ext uri="{FF2B5EF4-FFF2-40B4-BE49-F238E27FC236}">
                <a16:creationId xmlns:a16="http://schemas.microsoft.com/office/drawing/2014/main" id="{181523E1-7B7E-4C04-AE9E-43969E9AD796}"/>
              </a:ext>
            </a:extLst>
          </p:cNvPr>
          <p:cNvSpPr>
            <a:spLocks noChangeArrowheads="1"/>
          </p:cNvSpPr>
          <p:nvPr/>
        </p:nvSpPr>
        <p:spPr bwMode="auto">
          <a:xfrm>
            <a:off x="6237288" y="5424488"/>
            <a:ext cx="80962" cy="7620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8741" name="Oval 71">
            <a:extLst>
              <a:ext uri="{FF2B5EF4-FFF2-40B4-BE49-F238E27FC236}">
                <a16:creationId xmlns:a16="http://schemas.microsoft.com/office/drawing/2014/main" id="{62739E29-3CE5-40ED-8A11-3BAC931D641A}"/>
              </a:ext>
            </a:extLst>
          </p:cNvPr>
          <p:cNvSpPr>
            <a:spLocks noChangeArrowheads="1"/>
          </p:cNvSpPr>
          <p:nvPr/>
        </p:nvSpPr>
        <p:spPr bwMode="auto">
          <a:xfrm>
            <a:off x="6435725" y="5459413"/>
            <a:ext cx="80963" cy="74612"/>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8742" name="Oval 72">
            <a:extLst>
              <a:ext uri="{FF2B5EF4-FFF2-40B4-BE49-F238E27FC236}">
                <a16:creationId xmlns:a16="http://schemas.microsoft.com/office/drawing/2014/main" id="{4AD8EDE2-3D46-40BA-8AC6-3CD746921636}"/>
              </a:ext>
            </a:extLst>
          </p:cNvPr>
          <p:cNvSpPr>
            <a:spLocks noChangeArrowheads="1"/>
          </p:cNvSpPr>
          <p:nvPr/>
        </p:nvSpPr>
        <p:spPr bwMode="auto">
          <a:xfrm>
            <a:off x="6624638" y="5508625"/>
            <a:ext cx="80962" cy="7620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8743" name="Oval 73">
            <a:extLst>
              <a:ext uri="{FF2B5EF4-FFF2-40B4-BE49-F238E27FC236}">
                <a16:creationId xmlns:a16="http://schemas.microsoft.com/office/drawing/2014/main" id="{4DA29399-A88C-4465-9522-37657DF92E82}"/>
              </a:ext>
            </a:extLst>
          </p:cNvPr>
          <p:cNvSpPr>
            <a:spLocks noChangeArrowheads="1"/>
          </p:cNvSpPr>
          <p:nvPr/>
        </p:nvSpPr>
        <p:spPr bwMode="auto">
          <a:xfrm>
            <a:off x="6823075" y="5543550"/>
            <a:ext cx="80963" cy="74613"/>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8744" name="Oval 74">
            <a:extLst>
              <a:ext uri="{FF2B5EF4-FFF2-40B4-BE49-F238E27FC236}">
                <a16:creationId xmlns:a16="http://schemas.microsoft.com/office/drawing/2014/main" id="{7E7B4A86-A69E-471B-A3E0-1C79F98DFF35}"/>
              </a:ext>
            </a:extLst>
          </p:cNvPr>
          <p:cNvSpPr>
            <a:spLocks noChangeArrowheads="1"/>
          </p:cNvSpPr>
          <p:nvPr/>
        </p:nvSpPr>
        <p:spPr bwMode="auto">
          <a:xfrm>
            <a:off x="7021513" y="5559425"/>
            <a:ext cx="80962" cy="7620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8745" name="Oval 75">
            <a:extLst>
              <a:ext uri="{FF2B5EF4-FFF2-40B4-BE49-F238E27FC236}">
                <a16:creationId xmlns:a16="http://schemas.microsoft.com/office/drawing/2014/main" id="{BEE1D13B-2C86-4C0F-A7B5-C8F45812C82A}"/>
              </a:ext>
            </a:extLst>
          </p:cNvPr>
          <p:cNvSpPr>
            <a:spLocks noChangeArrowheads="1"/>
          </p:cNvSpPr>
          <p:nvPr/>
        </p:nvSpPr>
        <p:spPr bwMode="auto">
          <a:xfrm>
            <a:off x="7210425" y="5543550"/>
            <a:ext cx="80963" cy="74613"/>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8746" name="Oval 76">
            <a:extLst>
              <a:ext uri="{FF2B5EF4-FFF2-40B4-BE49-F238E27FC236}">
                <a16:creationId xmlns:a16="http://schemas.microsoft.com/office/drawing/2014/main" id="{EEB622AA-68D6-45A2-8988-FC020D0722F6}"/>
              </a:ext>
            </a:extLst>
          </p:cNvPr>
          <p:cNvSpPr>
            <a:spLocks noChangeArrowheads="1"/>
          </p:cNvSpPr>
          <p:nvPr/>
        </p:nvSpPr>
        <p:spPr bwMode="auto">
          <a:xfrm>
            <a:off x="7407275" y="5526088"/>
            <a:ext cx="80963" cy="7620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8747" name="Oval 77">
            <a:extLst>
              <a:ext uri="{FF2B5EF4-FFF2-40B4-BE49-F238E27FC236}">
                <a16:creationId xmlns:a16="http://schemas.microsoft.com/office/drawing/2014/main" id="{80D0EE57-FAA7-4C6C-BD8B-5A89E3FEF5B3}"/>
              </a:ext>
            </a:extLst>
          </p:cNvPr>
          <p:cNvSpPr>
            <a:spLocks noChangeArrowheads="1"/>
          </p:cNvSpPr>
          <p:nvPr/>
        </p:nvSpPr>
        <p:spPr bwMode="auto">
          <a:xfrm>
            <a:off x="7605713" y="5508625"/>
            <a:ext cx="80962" cy="7620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8748" name="Oval 78">
            <a:extLst>
              <a:ext uri="{FF2B5EF4-FFF2-40B4-BE49-F238E27FC236}">
                <a16:creationId xmlns:a16="http://schemas.microsoft.com/office/drawing/2014/main" id="{C1BA0CF8-15DA-4C1E-9B98-532093FC5CE0}"/>
              </a:ext>
            </a:extLst>
          </p:cNvPr>
          <p:cNvSpPr>
            <a:spLocks noChangeArrowheads="1"/>
          </p:cNvSpPr>
          <p:nvPr/>
        </p:nvSpPr>
        <p:spPr bwMode="auto">
          <a:xfrm>
            <a:off x="3897313" y="2674938"/>
            <a:ext cx="80962" cy="76200"/>
          </a:xfrm>
          <a:prstGeom prst="ellipse">
            <a:avLst/>
          </a:pr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8749" name="Oval 79">
            <a:extLst>
              <a:ext uri="{FF2B5EF4-FFF2-40B4-BE49-F238E27FC236}">
                <a16:creationId xmlns:a16="http://schemas.microsoft.com/office/drawing/2014/main" id="{78818E7D-FF3F-46E0-84FF-2068F443AB46}"/>
              </a:ext>
            </a:extLst>
          </p:cNvPr>
          <p:cNvSpPr>
            <a:spLocks noChangeArrowheads="1"/>
          </p:cNvSpPr>
          <p:nvPr/>
        </p:nvSpPr>
        <p:spPr bwMode="auto">
          <a:xfrm>
            <a:off x="4086225" y="2817813"/>
            <a:ext cx="80963" cy="76200"/>
          </a:xfrm>
          <a:prstGeom prst="ellipse">
            <a:avLst/>
          </a:pr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8750" name="Oval 80">
            <a:extLst>
              <a:ext uri="{FF2B5EF4-FFF2-40B4-BE49-F238E27FC236}">
                <a16:creationId xmlns:a16="http://schemas.microsoft.com/office/drawing/2014/main" id="{0BB40789-E4BE-43C8-8826-826C22BB151A}"/>
              </a:ext>
            </a:extLst>
          </p:cNvPr>
          <p:cNvSpPr>
            <a:spLocks noChangeArrowheads="1"/>
          </p:cNvSpPr>
          <p:nvPr/>
        </p:nvSpPr>
        <p:spPr bwMode="auto">
          <a:xfrm>
            <a:off x="4284663" y="3214688"/>
            <a:ext cx="80962" cy="76200"/>
          </a:xfrm>
          <a:prstGeom prst="ellipse">
            <a:avLst/>
          </a:pr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8751" name="Oval 81">
            <a:extLst>
              <a:ext uri="{FF2B5EF4-FFF2-40B4-BE49-F238E27FC236}">
                <a16:creationId xmlns:a16="http://schemas.microsoft.com/office/drawing/2014/main" id="{BDDEC53C-AADF-4161-BDAE-8935E029C49E}"/>
              </a:ext>
            </a:extLst>
          </p:cNvPr>
          <p:cNvSpPr>
            <a:spLocks noChangeArrowheads="1"/>
          </p:cNvSpPr>
          <p:nvPr/>
        </p:nvSpPr>
        <p:spPr bwMode="auto">
          <a:xfrm>
            <a:off x="4483100" y="3779838"/>
            <a:ext cx="80963" cy="76200"/>
          </a:xfrm>
          <a:prstGeom prst="ellipse">
            <a:avLst/>
          </a:pr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8752" name="Oval 82">
            <a:extLst>
              <a:ext uri="{FF2B5EF4-FFF2-40B4-BE49-F238E27FC236}">
                <a16:creationId xmlns:a16="http://schemas.microsoft.com/office/drawing/2014/main" id="{E10ECCCE-4599-4C07-A783-AABF9EE8D7A8}"/>
              </a:ext>
            </a:extLst>
          </p:cNvPr>
          <p:cNvSpPr>
            <a:spLocks noChangeArrowheads="1"/>
          </p:cNvSpPr>
          <p:nvPr/>
        </p:nvSpPr>
        <p:spPr bwMode="auto">
          <a:xfrm>
            <a:off x="4672013" y="4387850"/>
            <a:ext cx="80962" cy="74613"/>
          </a:xfrm>
          <a:prstGeom prst="ellipse">
            <a:avLst/>
          </a:pr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8753" name="Oval 83">
            <a:extLst>
              <a:ext uri="{FF2B5EF4-FFF2-40B4-BE49-F238E27FC236}">
                <a16:creationId xmlns:a16="http://schemas.microsoft.com/office/drawing/2014/main" id="{04719DA2-B40B-4C3E-86F5-2BB47AADB495}"/>
              </a:ext>
            </a:extLst>
          </p:cNvPr>
          <p:cNvSpPr>
            <a:spLocks noChangeArrowheads="1"/>
          </p:cNvSpPr>
          <p:nvPr/>
        </p:nvSpPr>
        <p:spPr bwMode="auto">
          <a:xfrm>
            <a:off x="4870450" y="4918075"/>
            <a:ext cx="80963" cy="76200"/>
          </a:xfrm>
          <a:prstGeom prst="ellipse">
            <a:avLst/>
          </a:pr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8754" name="Oval 84">
            <a:extLst>
              <a:ext uri="{FF2B5EF4-FFF2-40B4-BE49-F238E27FC236}">
                <a16:creationId xmlns:a16="http://schemas.microsoft.com/office/drawing/2014/main" id="{3B08F2A3-1607-44B7-B933-4F3120C016FE}"/>
              </a:ext>
            </a:extLst>
          </p:cNvPr>
          <p:cNvSpPr>
            <a:spLocks noChangeArrowheads="1"/>
          </p:cNvSpPr>
          <p:nvPr/>
        </p:nvSpPr>
        <p:spPr bwMode="auto">
          <a:xfrm>
            <a:off x="5067300" y="5299075"/>
            <a:ext cx="80963" cy="74613"/>
          </a:xfrm>
          <a:prstGeom prst="ellipse">
            <a:avLst/>
          </a:pr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8755" name="Oval 85">
            <a:extLst>
              <a:ext uri="{FF2B5EF4-FFF2-40B4-BE49-F238E27FC236}">
                <a16:creationId xmlns:a16="http://schemas.microsoft.com/office/drawing/2014/main" id="{8C458315-CC6E-4C73-AE4E-281E1B51D15A}"/>
              </a:ext>
            </a:extLst>
          </p:cNvPr>
          <p:cNvSpPr>
            <a:spLocks noChangeArrowheads="1"/>
          </p:cNvSpPr>
          <p:nvPr/>
        </p:nvSpPr>
        <p:spPr bwMode="auto">
          <a:xfrm>
            <a:off x="5256213" y="5500688"/>
            <a:ext cx="80962" cy="76200"/>
          </a:xfrm>
          <a:prstGeom prst="ellipse">
            <a:avLst/>
          </a:pr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8756" name="Oval 86">
            <a:extLst>
              <a:ext uri="{FF2B5EF4-FFF2-40B4-BE49-F238E27FC236}">
                <a16:creationId xmlns:a16="http://schemas.microsoft.com/office/drawing/2014/main" id="{7E1781D7-271D-4A44-8B15-516EC127E2E6}"/>
              </a:ext>
            </a:extLst>
          </p:cNvPr>
          <p:cNvSpPr>
            <a:spLocks noChangeArrowheads="1"/>
          </p:cNvSpPr>
          <p:nvPr/>
        </p:nvSpPr>
        <p:spPr bwMode="auto">
          <a:xfrm>
            <a:off x="5454650" y="5559425"/>
            <a:ext cx="80963" cy="76200"/>
          </a:xfrm>
          <a:prstGeom prst="ellipse">
            <a:avLst/>
          </a:pr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8757" name="Oval 87">
            <a:extLst>
              <a:ext uri="{FF2B5EF4-FFF2-40B4-BE49-F238E27FC236}">
                <a16:creationId xmlns:a16="http://schemas.microsoft.com/office/drawing/2014/main" id="{F5C1B767-1EC0-4F3C-994D-ACB3C000B6B7}"/>
              </a:ext>
            </a:extLst>
          </p:cNvPr>
          <p:cNvSpPr>
            <a:spLocks noChangeArrowheads="1"/>
          </p:cNvSpPr>
          <p:nvPr/>
        </p:nvSpPr>
        <p:spPr bwMode="auto">
          <a:xfrm>
            <a:off x="5653088" y="5518150"/>
            <a:ext cx="80962" cy="76200"/>
          </a:xfrm>
          <a:prstGeom prst="ellipse">
            <a:avLst/>
          </a:pr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8758" name="Oval 88">
            <a:extLst>
              <a:ext uri="{FF2B5EF4-FFF2-40B4-BE49-F238E27FC236}">
                <a16:creationId xmlns:a16="http://schemas.microsoft.com/office/drawing/2014/main" id="{118610F0-698E-43AC-B884-F132E23763CF}"/>
              </a:ext>
            </a:extLst>
          </p:cNvPr>
          <p:cNvSpPr>
            <a:spLocks noChangeArrowheads="1"/>
          </p:cNvSpPr>
          <p:nvPr/>
        </p:nvSpPr>
        <p:spPr bwMode="auto">
          <a:xfrm>
            <a:off x="5851525" y="5459413"/>
            <a:ext cx="80963" cy="74612"/>
          </a:xfrm>
          <a:prstGeom prst="ellipse">
            <a:avLst/>
          </a:pr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8759" name="Oval 89">
            <a:extLst>
              <a:ext uri="{FF2B5EF4-FFF2-40B4-BE49-F238E27FC236}">
                <a16:creationId xmlns:a16="http://schemas.microsoft.com/office/drawing/2014/main" id="{63C3DD3E-0113-4F55-ACA1-C750F2BB8803}"/>
              </a:ext>
            </a:extLst>
          </p:cNvPr>
          <p:cNvSpPr>
            <a:spLocks noChangeArrowheads="1"/>
          </p:cNvSpPr>
          <p:nvPr/>
        </p:nvSpPr>
        <p:spPr bwMode="auto">
          <a:xfrm>
            <a:off x="6040438" y="5424488"/>
            <a:ext cx="80962" cy="76200"/>
          </a:xfrm>
          <a:prstGeom prst="ellipse">
            <a:avLst/>
          </a:pr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8760" name="Oval 90">
            <a:extLst>
              <a:ext uri="{FF2B5EF4-FFF2-40B4-BE49-F238E27FC236}">
                <a16:creationId xmlns:a16="http://schemas.microsoft.com/office/drawing/2014/main" id="{24D43824-A1C3-4929-81FF-1F3C10DD14A8}"/>
              </a:ext>
            </a:extLst>
          </p:cNvPr>
          <p:cNvSpPr>
            <a:spLocks noChangeArrowheads="1"/>
          </p:cNvSpPr>
          <p:nvPr/>
        </p:nvSpPr>
        <p:spPr bwMode="auto">
          <a:xfrm>
            <a:off x="6237288" y="5424488"/>
            <a:ext cx="80962" cy="76200"/>
          </a:xfrm>
          <a:prstGeom prst="ellipse">
            <a:avLst/>
          </a:pr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8761" name="Oval 91">
            <a:extLst>
              <a:ext uri="{FF2B5EF4-FFF2-40B4-BE49-F238E27FC236}">
                <a16:creationId xmlns:a16="http://schemas.microsoft.com/office/drawing/2014/main" id="{E20D05E7-3E2A-4FF9-AFD1-60B82A7FA13D}"/>
              </a:ext>
            </a:extLst>
          </p:cNvPr>
          <p:cNvSpPr>
            <a:spLocks noChangeArrowheads="1"/>
          </p:cNvSpPr>
          <p:nvPr/>
        </p:nvSpPr>
        <p:spPr bwMode="auto">
          <a:xfrm>
            <a:off x="6435725" y="5459413"/>
            <a:ext cx="80963" cy="74612"/>
          </a:xfrm>
          <a:prstGeom prst="ellipse">
            <a:avLst/>
          </a:pr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8762" name="Oval 92">
            <a:extLst>
              <a:ext uri="{FF2B5EF4-FFF2-40B4-BE49-F238E27FC236}">
                <a16:creationId xmlns:a16="http://schemas.microsoft.com/office/drawing/2014/main" id="{DEC19756-04F2-4F31-8AB1-9A16F888E92E}"/>
              </a:ext>
            </a:extLst>
          </p:cNvPr>
          <p:cNvSpPr>
            <a:spLocks noChangeArrowheads="1"/>
          </p:cNvSpPr>
          <p:nvPr/>
        </p:nvSpPr>
        <p:spPr bwMode="auto">
          <a:xfrm>
            <a:off x="6624638" y="5508625"/>
            <a:ext cx="80962" cy="76200"/>
          </a:xfrm>
          <a:prstGeom prst="ellipse">
            <a:avLst/>
          </a:pr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8763" name="Oval 93">
            <a:extLst>
              <a:ext uri="{FF2B5EF4-FFF2-40B4-BE49-F238E27FC236}">
                <a16:creationId xmlns:a16="http://schemas.microsoft.com/office/drawing/2014/main" id="{1CE72FAE-5DC7-4D89-B80F-53D500837EA6}"/>
              </a:ext>
            </a:extLst>
          </p:cNvPr>
          <p:cNvSpPr>
            <a:spLocks noChangeArrowheads="1"/>
          </p:cNvSpPr>
          <p:nvPr/>
        </p:nvSpPr>
        <p:spPr bwMode="auto">
          <a:xfrm>
            <a:off x="6823075" y="5543550"/>
            <a:ext cx="80963" cy="74613"/>
          </a:xfrm>
          <a:prstGeom prst="ellipse">
            <a:avLst/>
          </a:pr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8764" name="Oval 94">
            <a:extLst>
              <a:ext uri="{FF2B5EF4-FFF2-40B4-BE49-F238E27FC236}">
                <a16:creationId xmlns:a16="http://schemas.microsoft.com/office/drawing/2014/main" id="{33076647-D67F-4EC3-AC39-F67A9EADF727}"/>
              </a:ext>
            </a:extLst>
          </p:cNvPr>
          <p:cNvSpPr>
            <a:spLocks noChangeArrowheads="1"/>
          </p:cNvSpPr>
          <p:nvPr/>
        </p:nvSpPr>
        <p:spPr bwMode="auto">
          <a:xfrm>
            <a:off x="7021513" y="5559425"/>
            <a:ext cx="80962" cy="76200"/>
          </a:xfrm>
          <a:prstGeom prst="ellipse">
            <a:avLst/>
          </a:pr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8765" name="Oval 95">
            <a:extLst>
              <a:ext uri="{FF2B5EF4-FFF2-40B4-BE49-F238E27FC236}">
                <a16:creationId xmlns:a16="http://schemas.microsoft.com/office/drawing/2014/main" id="{A7BC591E-5DD8-4795-A76B-1900DE251E49}"/>
              </a:ext>
            </a:extLst>
          </p:cNvPr>
          <p:cNvSpPr>
            <a:spLocks noChangeArrowheads="1"/>
          </p:cNvSpPr>
          <p:nvPr/>
        </p:nvSpPr>
        <p:spPr bwMode="auto">
          <a:xfrm>
            <a:off x="7210425" y="5543550"/>
            <a:ext cx="80963" cy="74613"/>
          </a:xfrm>
          <a:prstGeom prst="ellipse">
            <a:avLst/>
          </a:pr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8766" name="Oval 96">
            <a:extLst>
              <a:ext uri="{FF2B5EF4-FFF2-40B4-BE49-F238E27FC236}">
                <a16:creationId xmlns:a16="http://schemas.microsoft.com/office/drawing/2014/main" id="{6D0B957A-A495-480A-8C9E-13B070700648}"/>
              </a:ext>
            </a:extLst>
          </p:cNvPr>
          <p:cNvSpPr>
            <a:spLocks noChangeArrowheads="1"/>
          </p:cNvSpPr>
          <p:nvPr/>
        </p:nvSpPr>
        <p:spPr bwMode="auto">
          <a:xfrm>
            <a:off x="7407275" y="5526088"/>
            <a:ext cx="80963" cy="76200"/>
          </a:xfrm>
          <a:prstGeom prst="ellipse">
            <a:avLst/>
          </a:pr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8767" name="Oval 97">
            <a:extLst>
              <a:ext uri="{FF2B5EF4-FFF2-40B4-BE49-F238E27FC236}">
                <a16:creationId xmlns:a16="http://schemas.microsoft.com/office/drawing/2014/main" id="{3C726A3E-432E-45A2-9CDF-69397DBAF8E6}"/>
              </a:ext>
            </a:extLst>
          </p:cNvPr>
          <p:cNvSpPr>
            <a:spLocks noChangeArrowheads="1"/>
          </p:cNvSpPr>
          <p:nvPr/>
        </p:nvSpPr>
        <p:spPr bwMode="auto">
          <a:xfrm>
            <a:off x="7605713" y="5508625"/>
            <a:ext cx="80962" cy="76200"/>
          </a:xfrm>
          <a:prstGeom prst="ellipse">
            <a:avLst/>
          </a:pr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8768" name="Text Box 98">
            <a:extLst>
              <a:ext uri="{FF2B5EF4-FFF2-40B4-BE49-F238E27FC236}">
                <a16:creationId xmlns:a16="http://schemas.microsoft.com/office/drawing/2014/main" id="{BA54FCC3-3E9F-43A6-A36A-5A031BBEFC26}"/>
              </a:ext>
            </a:extLst>
          </p:cNvPr>
          <p:cNvSpPr txBox="1">
            <a:spLocks noChangeArrowheads="1"/>
          </p:cNvSpPr>
          <p:nvPr/>
        </p:nvSpPr>
        <p:spPr bwMode="auto">
          <a:xfrm>
            <a:off x="4033838" y="6378574"/>
            <a:ext cx="37020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dirty="0">
                <a:latin typeface="Arial" panose="020B0604020202020204" pitchFamily="34" charset="0"/>
              </a:rPr>
              <a:t>Note: we had some aliasing before</a:t>
            </a:r>
          </a:p>
        </p:txBody>
      </p:sp>
      <p:sp>
        <p:nvSpPr>
          <p:cNvPr id="2" name="TextBox 1">
            <a:extLst>
              <a:ext uri="{FF2B5EF4-FFF2-40B4-BE49-F238E27FC236}">
                <a16:creationId xmlns:a16="http://schemas.microsoft.com/office/drawing/2014/main" id="{91493503-AADB-4170-BBF0-642DB3E482D4}"/>
              </a:ext>
            </a:extLst>
          </p:cNvPr>
          <p:cNvSpPr txBox="1"/>
          <p:nvPr/>
        </p:nvSpPr>
        <p:spPr>
          <a:xfrm>
            <a:off x="5693569" y="5887851"/>
            <a:ext cx="659155" cy="369332"/>
          </a:xfrm>
          <a:prstGeom prst="rect">
            <a:avLst/>
          </a:prstGeom>
          <a:noFill/>
        </p:spPr>
        <p:txBody>
          <a:bodyPr wrap="none" rtlCol="0">
            <a:spAutoFit/>
          </a:bodyPr>
          <a:lstStyle/>
          <a:p>
            <a:r>
              <a:rPr lang="en-US" sz="1800" dirty="0"/>
              <a:t>MHz</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ext Box 4">
            <a:extLst>
              <a:ext uri="{FF2B5EF4-FFF2-40B4-BE49-F238E27FC236}">
                <a16:creationId xmlns:a16="http://schemas.microsoft.com/office/drawing/2014/main" id="{42F5D6BC-BAF8-40C3-AA78-C71A22FE624B}"/>
              </a:ext>
            </a:extLst>
          </p:cNvPr>
          <p:cNvSpPr txBox="1">
            <a:spLocks noChangeArrowheads="1"/>
          </p:cNvSpPr>
          <p:nvPr/>
        </p:nvSpPr>
        <p:spPr bwMode="auto">
          <a:xfrm>
            <a:off x="1600200" y="304800"/>
            <a:ext cx="44132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latin typeface="Arial" panose="020B0604020202020204" pitchFamily="34" charset="0"/>
              </a:rPr>
              <a:t>We can do multiple FFTs or IFFTs</a:t>
            </a:r>
          </a:p>
          <a:p>
            <a:pPr eaLnBrk="1" hangingPunct="1"/>
            <a:r>
              <a:rPr lang="en-US" altLang="en-US" sz="1800">
                <a:latin typeface="Arial" panose="020B0604020202020204" pitchFamily="34" charset="0"/>
              </a:rPr>
              <a:t>all at once if we place the data in columns</a:t>
            </a:r>
          </a:p>
        </p:txBody>
      </p:sp>
      <p:sp>
        <p:nvSpPr>
          <p:cNvPr id="30723" name="Rectangle 5">
            <a:extLst>
              <a:ext uri="{FF2B5EF4-FFF2-40B4-BE49-F238E27FC236}">
                <a16:creationId xmlns:a16="http://schemas.microsoft.com/office/drawing/2014/main" id="{7C25D733-CE90-42B9-A200-4C651F14EDFA}"/>
              </a:ext>
            </a:extLst>
          </p:cNvPr>
          <p:cNvSpPr>
            <a:spLocks noChangeArrowheads="1"/>
          </p:cNvSpPr>
          <p:nvPr/>
        </p:nvSpPr>
        <p:spPr bwMode="auto">
          <a:xfrm>
            <a:off x="533400" y="1143000"/>
            <a:ext cx="5181600" cy="3668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800">
                <a:latin typeface="Arial" panose="020B0604020202020204" pitchFamily="34" charset="0"/>
              </a:rPr>
              <a:t>&gt;&gt; t =s_space(0, 4, 16);</a:t>
            </a:r>
          </a:p>
          <a:p>
            <a:pPr eaLnBrk="1" hangingPunct="1">
              <a:spcBef>
                <a:spcPct val="50000"/>
              </a:spcBef>
            </a:pPr>
            <a:r>
              <a:rPr lang="en-US" altLang="en-US" sz="1800">
                <a:latin typeface="Arial" panose="020B0604020202020204" pitchFamily="34" charset="0"/>
              </a:rPr>
              <a:t>&gt;&gt; v = t.*(t &lt; 0.5) + (1-t).*(t &gt;= 0.5 &amp; t&lt;=1.0); </a:t>
            </a:r>
          </a:p>
          <a:p>
            <a:pPr eaLnBrk="1" hangingPunct="1">
              <a:spcBef>
                <a:spcPct val="50000"/>
              </a:spcBef>
            </a:pPr>
            <a:r>
              <a:rPr lang="en-US" altLang="en-US" sz="1800">
                <a:latin typeface="Arial" panose="020B0604020202020204" pitchFamily="34" charset="0"/>
              </a:rPr>
              <a:t>&gt;&gt; dt = t(2) - t(1);</a:t>
            </a:r>
          </a:p>
          <a:p>
            <a:pPr eaLnBrk="1" hangingPunct="1">
              <a:spcBef>
                <a:spcPct val="50000"/>
              </a:spcBef>
            </a:pPr>
            <a:r>
              <a:rPr lang="en-US" altLang="en-US" sz="1800">
                <a:latin typeface="Arial" panose="020B0604020202020204" pitchFamily="34" charset="0"/>
              </a:rPr>
              <a:t>&gt;&gt; mv= [ v'  v'  v'];</a:t>
            </a:r>
          </a:p>
          <a:p>
            <a:pPr eaLnBrk="1" hangingPunct="1">
              <a:spcBef>
                <a:spcPct val="50000"/>
              </a:spcBef>
            </a:pPr>
            <a:r>
              <a:rPr lang="en-US" altLang="en-US" sz="1800">
                <a:latin typeface="Arial" panose="020B0604020202020204" pitchFamily="34" charset="0"/>
              </a:rPr>
              <a:t>&gt;&gt; mvf = FourierT(mv, dt);</a:t>
            </a:r>
          </a:p>
          <a:p>
            <a:pPr eaLnBrk="1" hangingPunct="1">
              <a:spcBef>
                <a:spcPct val="50000"/>
              </a:spcBef>
            </a:pPr>
            <a:r>
              <a:rPr lang="en-US" altLang="en-US" sz="1800">
                <a:latin typeface="Arial" panose="020B0604020202020204" pitchFamily="34" charset="0"/>
              </a:rPr>
              <a:t>&gt;&gt; vf1 = mvf(:,1);</a:t>
            </a:r>
          </a:p>
          <a:p>
            <a:pPr eaLnBrk="1" hangingPunct="1">
              <a:spcBef>
                <a:spcPct val="50000"/>
              </a:spcBef>
            </a:pPr>
            <a:r>
              <a:rPr lang="en-US" altLang="en-US" sz="1800">
                <a:latin typeface="Arial" panose="020B0604020202020204" pitchFamily="34" charset="0"/>
              </a:rPr>
              <a:t>&gt;&gt; f = s_space(0, 1/dt, 16);</a:t>
            </a:r>
          </a:p>
          <a:p>
            <a:pPr eaLnBrk="1" hangingPunct="1">
              <a:spcBef>
                <a:spcPct val="50000"/>
              </a:spcBef>
            </a:pPr>
            <a:r>
              <a:rPr lang="en-US" altLang="en-US" sz="1800">
                <a:latin typeface="Arial" panose="020B0604020202020204" pitchFamily="34" charset="0"/>
              </a:rPr>
              <a:t>&gt;&gt; h = plot(f, abs(vf1)', 'ko')</a:t>
            </a:r>
          </a:p>
          <a:p>
            <a:pPr eaLnBrk="1" hangingPunct="1">
              <a:spcBef>
                <a:spcPct val="50000"/>
              </a:spcBef>
            </a:pPr>
            <a:r>
              <a:rPr lang="en-US" altLang="en-US" sz="1800">
                <a:latin typeface="Arial" panose="020B0604020202020204" pitchFamily="34" charset="0"/>
              </a:rPr>
              <a:t>&gt;&gt; set(h, 'MarkerFaceColor', 'k')</a:t>
            </a:r>
          </a:p>
        </p:txBody>
      </p:sp>
      <p:sp>
        <p:nvSpPr>
          <p:cNvPr id="30724" name="Rectangle 6">
            <a:extLst>
              <a:ext uri="{FF2B5EF4-FFF2-40B4-BE49-F238E27FC236}">
                <a16:creationId xmlns:a16="http://schemas.microsoft.com/office/drawing/2014/main" id="{D24B96E7-3B6A-46BB-B558-E173D586BF83}"/>
              </a:ext>
            </a:extLst>
          </p:cNvPr>
          <p:cNvSpPr>
            <a:spLocks noChangeArrowheads="1"/>
          </p:cNvSpPr>
          <p:nvPr/>
        </p:nvSpPr>
        <p:spPr bwMode="auto">
          <a:xfrm>
            <a:off x="4238625" y="2251075"/>
            <a:ext cx="3906838" cy="2886075"/>
          </a:xfrm>
          <a:prstGeom prst="rect">
            <a:avLst/>
          </a:prstGeom>
          <a:noFill/>
          <a:ln w="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30725" name="Line 7">
            <a:extLst>
              <a:ext uri="{FF2B5EF4-FFF2-40B4-BE49-F238E27FC236}">
                <a16:creationId xmlns:a16="http://schemas.microsoft.com/office/drawing/2014/main" id="{2635650B-2730-482F-93F8-CC0B1C394FB4}"/>
              </a:ext>
            </a:extLst>
          </p:cNvPr>
          <p:cNvSpPr>
            <a:spLocks noChangeShapeType="1"/>
          </p:cNvSpPr>
          <p:nvPr/>
        </p:nvSpPr>
        <p:spPr bwMode="auto">
          <a:xfrm>
            <a:off x="4238625" y="2251075"/>
            <a:ext cx="390683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26" name="Freeform 8">
            <a:extLst>
              <a:ext uri="{FF2B5EF4-FFF2-40B4-BE49-F238E27FC236}">
                <a16:creationId xmlns:a16="http://schemas.microsoft.com/office/drawing/2014/main" id="{91BB9CDB-189C-40E5-80F0-02CC74540C57}"/>
              </a:ext>
            </a:extLst>
          </p:cNvPr>
          <p:cNvSpPr>
            <a:spLocks/>
          </p:cNvSpPr>
          <p:nvPr/>
        </p:nvSpPr>
        <p:spPr bwMode="auto">
          <a:xfrm>
            <a:off x="4238625" y="2251075"/>
            <a:ext cx="3906838" cy="2886075"/>
          </a:xfrm>
          <a:custGeom>
            <a:avLst/>
            <a:gdLst>
              <a:gd name="T0" fmla="*/ 0 w 434"/>
              <a:gd name="T1" fmla="*/ 342 h 342"/>
              <a:gd name="T2" fmla="*/ 434 w 434"/>
              <a:gd name="T3" fmla="*/ 342 h 342"/>
              <a:gd name="T4" fmla="*/ 434 w 434"/>
              <a:gd name="T5" fmla="*/ 0 h 342"/>
              <a:gd name="T6" fmla="*/ 0 60000 65536"/>
              <a:gd name="T7" fmla="*/ 0 60000 65536"/>
              <a:gd name="T8" fmla="*/ 0 60000 65536"/>
              <a:gd name="T9" fmla="*/ 0 w 434"/>
              <a:gd name="T10" fmla="*/ 0 h 342"/>
              <a:gd name="T11" fmla="*/ 434 w 434"/>
              <a:gd name="T12" fmla="*/ 342 h 342"/>
            </a:gdLst>
            <a:ahLst/>
            <a:cxnLst>
              <a:cxn ang="T6">
                <a:pos x="T0" y="T1"/>
              </a:cxn>
              <a:cxn ang="T7">
                <a:pos x="T2" y="T3"/>
              </a:cxn>
              <a:cxn ang="T8">
                <a:pos x="T4" y="T5"/>
              </a:cxn>
            </a:cxnLst>
            <a:rect l="T9" t="T10" r="T11" b="T12"/>
            <a:pathLst>
              <a:path w="434" h="342">
                <a:moveTo>
                  <a:pt x="0" y="342"/>
                </a:moveTo>
                <a:lnTo>
                  <a:pt x="434" y="342"/>
                </a:lnTo>
                <a:lnTo>
                  <a:pt x="434" y="0"/>
                </a:lnTo>
              </a:path>
            </a:pathLst>
          </a:cu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30727" name="Line 9">
            <a:extLst>
              <a:ext uri="{FF2B5EF4-FFF2-40B4-BE49-F238E27FC236}">
                <a16:creationId xmlns:a16="http://schemas.microsoft.com/office/drawing/2014/main" id="{FF0F726A-6F6A-4B55-9767-BFA4D304B9CB}"/>
              </a:ext>
            </a:extLst>
          </p:cNvPr>
          <p:cNvSpPr>
            <a:spLocks noChangeShapeType="1"/>
          </p:cNvSpPr>
          <p:nvPr/>
        </p:nvSpPr>
        <p:spPr bwMode="auto">
          <a:xfrm flipV="1">
            <a:off x="4238625" y="2251075"/>
            <a:ext cx="1588" cy="28860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28" name="Line 10">
            <a:extLst>
              <a:ext uri="{FF2B5EF4-FFF2-40B4-BE49-F238E27FC236}">
                <a16:creationId xmlns:a16="http://schemas.microsoft.com/office/drawing/2014/main" id="{885E3BD4-C668-4391-BC8D-2EB8DE721D34}"/>
              </a:ext>
            </a:extLst>
          </p:cNvPr>
          <p:cNvSpPr>
            <a:spLocks noChangeShapeType="1"/>
          </p:cNvSpPr>
          <p:nvPr/>
        </p:nvSpPr>
        <p:spPr bwMode="auto">
          <a:xfrm>
            <a:off x="4238625" y="5137150"/>
            <a:ext cx="390683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29" name="Line 11">
            <a:extLst>
              <a:ext uri="{FF2B5EF4-FFF2-40B4-BE49-F238E27FC236}">
                <a16:creationId xmlns:a16="http://schemas.microsoft.com/office/drawing/2014/main" id="{84161531-6F8F-4319-808F-D177830F6CC6}"/>
              </a:ext>
            </a:extLst>
          </p:cNvPr>
          <p:cNvSpPr>
            <a:spLocks noChangeShapeType="1"/>
          </p:cNvSpPr>
          <p:nvPr/>
        </p:nvSpPr>
        <p:spPr bwMode="auto">
          <a:xfrm flipV="1">
            <a:off x="4238625" y="2251075"/>
            <a:ext cx="1588" cy="28860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30" name="Line 12">
            <a:extLst>
              <a:ext uri="{FF2B5EF4-FFF2-40B4-BE49-F238E27FC236}">
                <a16:creationId xmlns:a16="http://schemas.microsoft.com/office/drawing/2014/main" id="{2A867C30-5478-41EB-84E5-38487C2FF3EB}"/>
              </a:ext>
            </a:extLst>
          </p:cNvPr>
          <p:cNvSpPr>
            <a:spLocks noChangeShapeType="1"/>
          </p:cNvSpPr>
          <p:nvPr/>
        </p:nvSpPr>
        <p:spPr bwMode="auto">
          <a:xfrm flipV="1">
            <a:off x="4238625" y="5094288"/>
            <a:ext cx="1588" cy="428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31" name="Line 13">
            <a:extLst>
              <a:ext uri="{FF2B5EF4-FFF2-40B4-BE49-F238E27FC236}">
                <a16:creationId xmlns:a16="http://schemas.microsoft.com/office/drawing/2014/main" id="{496476FF-6C0B-45B3-8928-F86E8FDF49F3}"/>
              </a:ext>
            </a:extLst>
          </p:cNvPr>
          <p:cNvSpPr>
            <a:spLocks noChangeShapeType="1"/>
          </p:cNvSpPr>
          <p:nvPr/>
        </p:nvSpPr>
        <p:spPr bwMode="auto">
          <a:xfrm>
            <a:off x="4238625" y="2251075"/>
            <a:ext cx="1588" cy="333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32" name="Rectangle 14">
            <a:extLst>
              <a:ext uri="{FF2B5EF4-FFF2-40B4-BE49-F238E27FC236}">
                <a16:creationId xmlns:a16="http://schemas.microsoft.com/office/drawing/2014/main" id="{EC7970D0-E22F-471A-9746-807A260C5C32}"/>
              </a:ext>
            </a:extLst>
          </p:cNvPr>
          <p:cNvSpPr>
            <a:spLocks noChangeArrowheads="1"/>
          </p:cNvSpPr>
          <p:nvPr/>
        </p:nvSpPr>
        <p:spPr bwMode="auto">
          <a:xfrm>
            <a:off x="4211638" y="5160963"/>
            <a:ext cx="127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0</a:t>
            </a:r>
            <a:endParaRPr lang="en-US" altLang="en-US" sz="1800">
              <a:latin typeface="Arial" panose="020B0604020202020204" pitchFamily="34" charset="0"/>
            </a:endParaRPr>
          </a:p>
        </p:txBody>
      </p:sp>
      <p:sp>
        <p:nvSpPr>
          <p:cNvPr id="30733" name="Line 15">
            <a:extLst>
              <a:ext uri="{FF2B5EF4-FFF2-40B4-BE49-F238E27FC236}">
                <a16:creationId xmlns:a16="http://schemas.microsoft.com/office/drawing/2014/main" id="{1ED064A1-4251-4FCA-8878-61FE07BF9269}"/>
              </a:ext>
            </a:extLst>
          </p:cNvPr>
          <p:cNvSpPr>
            <a:spLocks noChangeShapeType="1"/>
          </p:cNvSpPr>
          <p:nvPr/>
        </p:nvSpPr>
        <p:spPr bwMode="auto">
          <a:xfrm flipV="1">
            <a:off x="4724400" y="5094288"/>
            <a:ext cx="1588" cy="428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34" name="Line 16">
            <a:extLst>
              <a:ext uri="{FF2B5EF4-FFF2-40B4-BE49-F238E27FC236}">
                <a16:creationId xmlns:a16="http://schemas.microsoft.com/office/drawing/2014/main" id="{B6798260-F028-4B9A-9FA6-17C274045E48}"/>
              </a:ext>
            </a:extLst>
          </p:cNvPr>
          <p:cNvSpPr>
            <a:spLocks noChangeShapeType="1"/>
          </p:cNvSpPr>
          <p:nvPr/>
        </p:nvSpPr>
        <p:spPr bwMode="auto">
          <a:xfrm>
            <a:off x="4724400" y="2251075"/>
            <a:ext cx="1588" cy="333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35" name="Rectangle 17">
            <a:extLst>
              <a:ext uri="{FF2B5EF4-FFF2-40B4-BE49-F238E27FC236}">
                <a16:creationId xmlns:a16="http://schemas.microsoft.com/office/drawing/2014/main" id="{90946CA3-A68D-4293-A0C3-2BBCEC0743CE}"/>
              </a:ext>
            </a:extLst>
          </p:cNvPr>
          <p:cNvSpPr>
            <a:spLocks noChangeArrowheads="1"/>
          </p:cNvSpPr>
          <p:nvPr/>
        </p:nvSpPr>
        <p:spPr bwMode="auto">
          <a:xfrm>
            <a:off x="4643438" y="5160963"/>
            <a:ext cx="3175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0.5</a:t>
            </a:r>
            <a:endParaRPr lang="en-US" altLang="en-US" sz="1800">
              <a:latin typeface="Arial" panose="020B0604020202020204" pitchFamily="34" charset="0"/>
            </a:endParaRPr>
          </a:p>
        </p:txBody>
      </p:sp>
      <p:sp>
        <p:nvSpPr>
          <p:cNvPr id="30736" name="Line 18">
            <a:extLst>
              <a:ext uri="{FF2B5EF4-FFF2-40B4-BE49-F238E27FC236}">
                <a16:creationId xmlns:a16="http://schemas.microsoft.com/office/drawing/2014/main" id="{596F12F2-77AB-4062-9525-15EF7224AAFF}"/>
              </a:ext>
            </a:extLst>
          </p:cNvPr>
          <p:cNvSpPr>
            <a:spLocks noChangeShapeType="1"/>
          </p:cNvSpPr>
          <p:nvPr/>
        </p:nvSpPr>
        <p:spPr bwMode="auto">
          <a:xfrm flipV="1">
            <a:off x="5210175" y="5094288"/>
            <a:ext cx="1588" cy="428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37" name="Line 19">
            <a:extLst>
              <a:ext uri="{FF2B5EF4-FFF2-40B4-BE49-F238E27FC236}">
                <a16:creationId xmlns:a16="http://schemas.microsoft.com/office/drawing/2014/main" id="{C6EEBF84-A059-4880-ACC8-5B56F85F174D}"/>
              </a:ext>
            </a:extLst>
          </p:cNvPr>
          <p:cNvSpPr>
            <a:spLocks noChangeShapeType="1"/>
          </p:cNvSpPr>
          <p:nvPr/>
        </p:nvSpPr>
        <p:spPr bwMode="auto">
          <a:xfrm>
            <a:off x="5210175" y="2251075"/>
            <a:ext cx="1588" cy="333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38" name="Rectangle 20">
            <a:extLst>
              <a:ext uri="{FF2B5EF4-FFF2-40B4-BE49-F238E27FC236}">
                <a16:creationId xmlns:a16="http://schemas.microsoft.com/office/drawing/2014/main" id="{E6A245B1-04A8-4E12-A500-856144C536B7}"/>
              </a:ext>
            </a:extLst>
          </p:cNvPr>
          <p:cNvSpPr>
            <a:spLocks noChangeArrowheads="1"/>
          </p:cNvSpPr>
          <p:nvPr/>
        </p:nvSpPr>
        <p:spPr bwMode="auto">
          <a:xfrm>
            <a:off x="5183188" y="5160963"/>
            <a:ext cx="127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1</a:t>
            </a:r>
            <a:endParaRPr lang="en-US" altLang="en-US" sz="1800">
              <a:latin typeface="Arial" panose="020B0604020202020204" pitchFamily="34" charset="0"/>
            </a:endParaRPr>
          </a:p>
        </p:txBody>
      </p:sp>
      <p:sp>
        <p:nvSpPr>
          <p:cNvPr id="30739" name="Line 21">
            <a:extLst>
              <a:ext uri="{FF2B5EF4-FFF2-40B4-BE49-F238E27FC236}">
                <a16:creationId xmlns:a16="http://schemas.microsoft.com/office/drawing/2014/main" id="{A3B36178-A446-438D-BCB8-0FC7AEA56D47}"/>
              </a:ext>
            </a:extLst>
          </p:cNvPr>
          <p:cNvSpPr>
            <a:spLocks noChangeShapeType="1"/>
          </p:cNvSpPr>
          <p:nvPr/>
        </p:nvSpPr>
        <p:spPr bwMode="auto">
          <a:xfrm flipV="1">
            <a:off x="5695950" y="5094288"/>
            <a:ext cx="1588" cy="428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40" name="Line 22">
            <a:extLst>
              <a:ext uri="{FF2B5EF4-FFF2-40B4-BE49-F238E27FC236}">
                <a16:creationId xmlns:a16="http://schemas.microsoft.com/office/drawing/2014/main" id="{7A57DFED-85F4-4DA3-9544-CB69B3B677C5}"/>
              </a:ext>
            </a:extLst>
          </p:cNvPr>
          <p:cNvSpPr>
            <a:spLocks noChangeShapeType="1"/>
          </p:cNvSpPr>
          <p:nvPr/>
        </p:nvSpPr>
        <p:spPr bwMode="auto">
          <a:xfrm>
            <a:off x="5695950" y="2251075"/>
            <a:ext cx="1588" cy="333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41" name="Rectangle 23">
            <a:extLst>
              <a:ext uri="{FF2B5EF4-FFF2-40B4-BE49-F238E27FC236}">
                <a16:creationId xmlns:a16="http://schemas.microsoft.com/office/drawing/2014/main" id="{9E0A192E-CAE8-4098-AEBC-9247443AE646}"/>
              </a:ext>
            </a:extLst>
          </p:cNvPr>
          <p:cNvSpPr>
            <a:spLocks noChangeArrowheads="1"/>
          </p:cNvSpPr>
          <p:nvPr/>
        </p:nvSpPr>
        <p:spPr bwMode="auto">
          <a:xfrm>
            <a:off x="5614988" y="5160963"/>
            <a:ext cx="3175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1.5</a:t>
            </a:r>
            <a:endParaRPr lang="en-US" altLang="en-US" sz="1800">
              <a:latin typeface="Arial" panose="020B0604020202020204" pitchFamily="34" charset="0"/>
            </a:endParaRPr>
          </a:p>
        </p:txBody>
      </p:sp>
      <p:sp>
        <p:nvSpPr>
          <p:cNvPr id="30742" name="Line 24">
            <a:extLst>
              <a:ext uri="{FF2B5EF4-FFF2-40B4-BE49-F238E27FC236}">
                <a16:creationId xmlns:a16="http://schemas.microsoft.com/office/drawing/2014/main" id="{DF9E1864-6177-4DD7-96B9-C6B0BD272864}"/>
              </a:ext>
            </a:extLst>
          </p:cNvPr>
          <p:cNvSpPr>
            <a:spLocks noChangeShapeType="1"/>
          </p:cNvSpPr>
          <p:nvPr/>
        </p:nvSpPr>
        <p:spPr bwMode="auto">
          <a:xfrm flipV="1">
            <a:off x="6191250" y="5094288"/>
            <a:ext cx="1588" cy="428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43" name="Line 25">
            <a:extLst>
              <a:ext uri="{FF2B5EF4-FFF2-40B4-BE49-F238E27FC236}">
                <a16:creationId xmlns:a16="http://schemas.microsoft.com/office/drawing/2014/main" id="{0D2909F3-75E5-41EC-84E1-235EF1E006BA}"/>
              </a:ext>
            </a:extLst>
          </p:cNvPr>
          <p:cNvSpPr>
            <a:spLocks noChangeShapeType="1"/>
          </p:cNvSpPr>
          <p:nvPr/>
        </p:nvSpPr>
        <p:spPr bwMode="auto">
          <a:xfrm>
            <a:off x="6191250" y="2251075"/>
            <a:ext cx="1588" cy="333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44" name="Rectangle 26">
            <a:extLst>
              <a:ext uri="{FF2B5EF4-FFF2-40B4-BE49-F238E27FC236}">
                <a16:creationId xmlns:a16="http://schemas.microsoft.com/office/drawing/2014/main" id="{5AD9C35F-8DE7-4ED8-BAB1-6798E83FB90C}"/>
              </a:ext>
            </a:extLst>
          </p:cNvPr>
          <p:cNvSpPr>
            <a:spLocks noChangeArrowheads="1"/>
          </p:cNvSpPr>
          <p:nvPr/>
        </p:nvSpPr>
        <p:spPr bwMode="auto">
          <a:xfrm>
            <a:off x="6164263" y="5160963"/>
            <a:ext cx="127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2</a:t>
            </a:r>
            <a:endParaRPr lang="en-US" altLang="en-US" sz="1800">
              <a:latin typeface="Arial" panose="020B0604020202020204" pitchFamily="34" charset="0"/>
            </a:endParaRPr>
          </a:p>
        </p:txBody>
      </p:sp>
      <p:sp>
        <p:nvSpPr>
          <p:cNvPr id="30745" name="Line 27">
            <a:extLst>
              <a:ext uri="{FF2B5EF4-FFF2-40B4-BE49-F238E27FC236}">
                <a16:creationId xmlns:a16="http://schemas.microsoft.com/office/drawing/2014/main" id="{A7FFF174-BE02-418C-BB94-C42FED2C8492}"/>
              </a:ext>
            </a:extLst>
          </p:cNvPr>
          <p:cNvSpPr>
            <a:spLocks noChangeShapeType="1"/>
          </p:cNvSpPr>
          <p:nvPr/>
        </p:nvSpPr>
        <p:spPr bwMode="auto">
          <a:xfrm flipV="1">
            <a:off x="6677025" y="5094288"/>
            <a:ext cx="1588" cy="428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46" name="Line 28">
            <a:extLst>
              <a:ext uri="{FF2B5EF4-FFF2-40B4-BE49-F238E27FC236}">
                <a16:creationId xmlns:a16="http://schemas.microsoft.com/office/drawing/2014/main" id="{5CEAF929-F25A-4506-BD8B-C328AFE34875}"/>
              </a:ext>
            </a:extLst>
          </p:cNvPr>
          <p:cNvSpPr>
            <a:spLocks noChangeShapeType="1"/>
          </p:cNvSpPr>
          <p:nvPr/>
        </p:nvSpPr>
        <p:spPr bwMode="auto">
          <a:xfrm>
            <a:off x="6677025" y="2251075"/>
            <a:ext cx="1588" cy="333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47" name="Rectangle 29">
            <a:extLst>
              <a:ext uri="{FF2B5EF4-FFF2-40B4-BE49-F238E27FC236}">
                <a16:creationId xmlns:a16="http://schemas.microsoft.com/office/drawing/2014/main" id="{6A03AA31-33F0-4730-A5AD-AB13750BCA5E}"/>
              </a:ext>
            </a:extLst>
          </p:cNvPr>
          <p:cNvSpPr>
            <a:spLocks noChangeArrowheads="1"/>
          </p:cNvSpPr>
          <p:nvPr/>
        </p:nvSpPr>
        <p:spPr bwMode="auto">
          <a:xfrm>
            <a:off x="6596063" y="5160963"/>
            <a:ext cx="3175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2.5</a:t>
            </a:r>
            <a:endParaRPr lang="en-US" altLang="en-US" sz="1800">
              <a:latin typeface="Arial" panose="020B0604020202020204" pitchFamily="34" charset="0"/>
            </a:endParaRPr>
          </a:p>
        </p:txBody>
      </p:sp>
      <p:sp>
        <p:nvSpPr>
          <p:cNvPr id="30748" name="Line 30">
            <a:extLst>
              <a:ext uri="{FF2B5EF4-FFF2-40B4-BE49-F238E27FC236}">
                <a16:creationId xmlns:a16="http://schemas.microsoft.com/office/drawing/2014/main" id="{8B4EF199-487D-42DE-B4D8-8785E4480241}"/>
              </a:ext>
            </a:extLst>
          </p:cNvPr>
          <p:cNvSpPr>
            <a:spLocks noChangeShapeType="1"/>
          </p:cNvSpPr>
          <p:nvPr/>
        </p:nvSpPr>
        <p:spPr bwMode="auto">
          <a:xfrm flipV="1">
            <a:off x="7164388" y="5094288"/>
            <a:ext cx="1587" cy="428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49" name="Line 31">
            <a:extLst>
              <a:ext uri="{FF2B5EF4-FFF2-40B4-BE49-F238E27FC236}">
                <a16:creationId xmlns:a16="http://schemas.microsoft.com/office/drawing/2014/main" id="{C45A25AD-C589-4160-84B6-36C908D3F1ED}"/>
              </a:ext>
            </a:extLst>
          </p:cNvPr>
          <p:cNvSpPr>
            <a:spLocks noChangeShapeType="1"/>
          </p:cNvSpPr>
          <p:nvPr/>
        </p:nvSpPr>
        <p:spPr bwMode="auto">
          <a:xfrm>
            <a:off x="7164388" y="2251075"/>
            <a:ext cx="1587" cy="333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50" name="Rectangle 32">
            <a:extLst>
              <a:ext uri="{FF2B5EF4-FFF2-40B4-BE49-F238E27FC236}">
                <a16:creationId xmlns:a16="http://schemas.microsoft.com/office/drawing/2014/main" id="{B3A4663A-8BAE-4E2C-9C1A-018BD28F7E3E}"/>
              </a:ext>
            </a:extLst>
          </p:cNvPr>
          <p:cNvSpPr>
            <a:spLocks noChangeArrowheads="1"/>
          </p:cNvSpPr>
          <p:nvPr/>
        </p:nvSpPr>
        <p:spPr bwMode="auto">
          <a:xfrm>
            <a:off x="7137400" y="5160963"/>
            <a:ext cx="127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3</a:t>
            </a:r>
            <a:endParaRPr lang="en-US" altLang="en-US" sz="1800">
              <a:latin typeface="Arial" panose="020B0604020202020204" pitchFamily="34" charset="0"/>
            </a:endParaRPr>
          </a:p>
        </p:txBody>
      </p:sp>
      <p:sp>
        <p:nvSpPr>
          <p:cNvPr id="30751" name="Line 33">
            <a:extLst>
              <a:ext uri="{FF2B5EF4-FFF2-40B4-BE49-F238E27FC236}">
                <a16:creationId xmlns:a16="http://schemas.microsoft.com/office/drawing/2014/main" id="{7BD8CAED-DBF9-4F9D-A2D3-657D68013E53}"/>
              </a:ext>
            </a:extLst>
          </p:cNvPr>
          <p:cNvSpPr>
            <a:spLocks noChangeShapeType="1"/>
          </p:cNvSpPr>
          <p:nvPr/>
        </p:nvSpPr>
        <p:spPr bwMode="auto">
          <a:xfrm flipV="1">
            <a:off x="7650163" y="5094288"/>
            <a:ext cx="1587" cy="428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52" name="Line 34">
            <a:extLst>
              <a:ext uri="{FF2B5EF4-FFF2-40B4-BE49-F238E27FC236}">
                <a16:creationId xmlns:a16="http://schemas.microsoft.com/office/drawing/2014/main" id="{868F5462-5753-46FD-BB03-F7F0A2288525}"/>
              </a:ext>
            </a:extLst>
          </p:cNvPr>
          <p:cNvSpPr>
            <a:spLocks noChangeShapeType="1"/>
          </p:cNvSpPr>
          <p:nvPr/>
        </p:nvSpPr>
        <p:spPr bwMode="auto">
          <a:xfrm>
            <a:off x="7650163" y="2251075"/>
            <a:ext cx="1587" cy="333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53" name="Rectangle 35">
            <a:extLst>
              <a:ext uri="{FF2B5EF4-FFF2-40B4-BE49-F238E27FC236}">
                <a16:creationId xmlns:a16="http://schemas.microsoft.com/office/drawing/2014/main" id="{07B18E51-87A1-4912-845F-878FB03EEEB0}"/>
              </a:ext>
            </a:extLst>
          </p:cNvPr>
          <p:cNvSpPr>
            <a:spLocks noChangeArrowheads="1"/>
          </p:cNvSpPr>
          <p:nvPr/>
        </p:nvSpPr>
        <p:spPr bwMode="auto">
          <a:xfrm>
            <a:off x="7569200" y="5160963"/>
            <a:ext cx="3175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3.5</a:t>
            </a:r>
            <a:endParaRPr lang="en-US" altLang="en-US" sz="1800">
              <a:latin typeface="Arial" panose="020B0604020202020204" pitchFamily="34" charset="0"/>
            </a:endParaRPr>
          </a:p>
        </p:txBody>
      </p:sp>
      <p:sp>
        <p:nvSpPr>
          <p:cNvPr id="30754" name="Line 36">
            <a:extLst>
              <a:ext uri="{FF2B5EF4-FFF2-40B4-BE49-F238E27FC236}">
                <a16:creationId xmlns:a16="http://schemas.microsoft.com/office/drawing/2014/main" id="{F51B94B4-8997-4EC7-8041-5B4200402B06}"/>
              </a:ext>
            </a:extLst>
          </p:cNvPr>
          <p:cNvSpPr>
            <a:spLocks noChangeShapeType="1"/>
          </p:cNvSpPr>
          <p:nvPr/>
        </p:nvSpPr>
        <p:spPr bwMode="auto">
          <a:xfrm flipV="1">
            <a:off x="8145463" y="5094288"/>
            <a:ext cx="1587" cy="428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55" name="Line 37">
            <a:extLst>
              <a:ext uri="{FF2B5EF4-FFF2-40B4-BE49-F238E27FC236}">
                <a16:creationId xmlns:a16="http://schemas.microsoft.com/office/drawing/2014/main" id="{F8448FE0-0743-463F-8FCC-25D820E7F761}"/>
              </a:ext>
            </a:extLst>
          </p:cNvPr>
          <p:cNvSpPr>
            <a:spLocks noChangeShapeType="1"/>
          </p:cNvSpPr>
          <p:nvPr/>
        </p:nvSpPr>
        <p:spPr bwMode="auto">
          <a:xfrm>
            <a:off x="8145463" y="2251075"/>
            <a:ext cx="1587" cy="333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56" name="Rectangle 38">
            <a:extLst>
              <a:ext uri="{FF2B5EF4-FFF2-40B4-BE49-F238E27FC236}">
                <a16:creationId xmlns:a16="http://schemas.microsoft.com/office/drawing/2014/main" id="{B7B05D59-8FBF-4068-A654-AC2DEEBECD85}"/>
              </a:ext>
            </a:extLst>
          </p:cNvPr>
          <p:cNvSpPr>
            <a:spLocks noChangeArrowheads="1"/>
          </p:cNvSpPr>
          <p:nvPr/>
        </p:nvSpPr>
        <p:spPr bwMode="auto">
          <a:xfrm>
            <a:off x="8118475" y="5160963"/>
            <a:ext cx="127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4</a:t>
            </a:r>
            <a:endParaRPr lang="en-US" altLang="en-US" sz="1800">
              <a:latin typeface="Arial" panose="020B0604020202020204" pitchFamily="34" charset="0"/>
            </a:endParaRPr>
          </a:p>
        </p:txBody>
      </p:sp>
      <p:sp>
        <p:nvSpPr>
          <p:cNvPr id="30757" name="Line 39">
            <a:extLst>
              <a:ext uri="{FF2B5EF4-FFF2-40B4-BE49-F238E27FC236}">
                <a16:creationId xmlns:a16="http://schemas.microsoft.com/office/drawing/2014/main" id="{549D9BE7-ACD2-4639-9039-A741BD63F70C}"/>
              </a:ext>
            </a:extLst>
          </p:cNvPr>
          <p:cNvSpPr>
            <a:spLocks noChangeShapeType="1"/>
          </p:cNvSpPr>
          <p:nvPr/>
        </p:nvSpPr>
        <p:spPr bwMode="auto">
          <a:xfrm>
            <a:off x="4238625" y="5137150"/>
            <a:ext cx="3651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58" name="Line 40">
            <a:extLst>
              <a:ext uri="{FF2B5EF4-FFF2-40B4-BE49-F238E27FC236}">
                <a16:creationId xmlns:a16="http://schemas.microsoft.com/office/drawing/2014/main" id="{DB8731DC-6A39-4EA3-AE4B-BFCC924395B7}"/>
              </a:ext>
            </a:extLst>
          </p:cNvPr>
          <p:cNvSpPr>
            <a:spLocks noChangeShapeType="1"/>
          </p:cNvSpPr>
          <p:nvPr/>
        </p:nvSpPr>
        <p:spPr bwMode="auto">
          <a:xfrm flipH="1">
            <a:off x="8099425" y="5137150"/>
            <a:ext cx="4603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59" name="Rectangle 41">
            <a:extLst>
              <a:ext uri="{FF2B5EF4-FFF2-40B4-BE49-F238E27FC236}">
                <a16:creationId xmlns:a16="http://schemas.microsoft.com/office/drawing/2014/main" id="{1EC5E00B-5602-4BBF-B6D3-1D10B1362CB1}"/>
              </a:ext>
            </a:extLst>
          </p:cNvPr>
          <p:cNvSpPr>
            <a:spLocks noChangeArrowheads="1"/>
          </p:cNvSpPr>
          <p:nvPr/>
        </p:nvSpPr>
        <p:spPr bwMode="auto">
          <a:xfrm>
            <a:off x="4140200" y="5068888"/>
            <a:ext cx="6350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900">
                <a:solidFill>
                  <a:srgbClr val="000000"/>
                </a:solidFill>
                <a:latin typeface="Helvetica" panose="020B0604020202020204" pitchFamily="34" charset="0"/>
              </a:rPr>
              <a:t>0</a:t>
            </a:r>
            <a:endParaRPr lang="en-US" altLang="en-US" sz="1800">
              <a:latin typeface="Arial" panose="020B0604020202020204" pitchFamily="34" charset="0"/>
            </a:endParaRPr>
          </a:p>
        </p:txBody>
      </p:sp>
      <p:sp>
        <p:nvSpPr>
          <p:cNvPr id="30760" name="Line 42">
            <a:extLst>
              <a:ext uri="{FF2B5EF4-FFF2-40B4-BE49-F238E27FC236}">
                <a16:creationId xmlns:a16="http://schemas.microsoft.com/office/drawing/2014/main" id="{27AEBEDB-CFF9-4DD4-A1F8-56AC188ED164}"/>
              </a:ext>
            </a:extLst>
          </p:cNvPr>
          <p:cNvSpPr>
            <a:spLocks noChangeShapeType="1"/>
          </p:cNvSpPr>
          <p:nvPr/>
        </p:nvSpPr>
        <p:spPr bwMode="auto">
          <a:xfrm>
            <a:off x="4238625" y="4554538"/>
            <a:ext cx="36513"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61" name="Line 43">
            <a:extLst>
              <a:ext uri="{FF2B5EF4-FFF2-40B4-BE49-F238E27FC236}">
                <a16:creationId xmlns:a16="http://schemas.microsoft.com/office/drawing/2014/main" id="{0BFFF2B3-1F94-4968-BCAA-9789BB5D8F1C}"/>
              </a:ext>
            </a:extLst>
          </p:cNvPr>
          <p:cNvSpPr>
            <a:spLocks noChangeShapeType="1"/>
          </p:cNvSpPr>
          <p:nvPr/>
        </p:nvSpPr>
        <p:spPr bwMode="auto">
          <a:xfrm flipH="1">
            <a:off x="8099425" y="4554538"/>
            <a:ext cx="46038"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62" name="Rectangle 44">
            <a:extLst>
              <a:ext uri="{FF2B5EF4-FFF2-40B4-BE49-F238E27FC236}">
                <a16:creationId xmlns:a16="http://schemas.microsoft.com/office/drawing/2014/main" id="{5D101418-258D-472A-945A-E09C2B270E83}"/>
              </a:ext>
            </a:extLst>
          </p:cNvPr>
          <p:cNvSpPr>
            <a:spLocks noChangeArrowheads="1"/>
          </p:cNvSpPr>
          <p:nvPr/>
        </p:nvSpPr>
        <p:spPr bwMode="auto">
          <a:xfrm>
            <a:off x="3976688" y="4486275"/>
            <a:ext cx="22225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900">
                <a:solidFill>
                  <a:srgbClr val="000000"/>
                </a:solidFill>
                <a:latin typeface="Helvetica" panose="020B0604020202020204" pitchFamily="34" charset="0"/>
              </a:rPr>
              <a:t>0.05</a:t>
            </a:r>
            <a:endParaRPr lang="en-US" altLang="en-US" sz="1800">
              <a:latin typeface="Arial" panose="020B0604020202020204" pitchFamily="34" charset="0"/>
            </a:endParaRPr>
          </a:p>
        </p:txBody>
      </p:sp>
      <p:sp>
        <p:nvSpPr>
          <p:cNvPr id="30763" name="Line 45">
            <a:extLst>
              <a:ext uri="{FF2B5EF4-FFF2-40B4-BE49-F238E27FC236}">
                <a16:creationId xmlns:a16="http://schemas.microsoft.com/office/drawing/2014/main" id="{DDE97384-F61B-4AAF-86B3-D5B2D338E5B6}"/>
              </a:ext>
            </a:extLst>
          </p:cNvPr>
          <p:cNvSpPr>
            <a:spLocks noChangeShapeType="1"/>
          </p:cNvSpPr>
          <p:nvPr/>
        </p:nvSpPr>
        <p:spPr bwMode="auto">
          <a:xfrm>
            <a:off x="4238625" y="3979863"/>
            <a:ext cx="36513"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64" name="Line 46">
            <a:extLst>
              <a:ext uri="{FF2B5EF4-FFF2-40B4-BE49-F238E27FC236}">
                <a16:creationId xmlns:a16="http://schemas.microsoft.com/office/drawing/2014/main" id="{665BEE1D-7E62-468A-A122-99DC17DE17AD}"/>
              </a:ext>
            </a:extLst>
          </p:cNvPr>
          <p:cNvSpPr>
            <a:spLocks noChangeShapeType="1"/>
          </p:cNvSpPr>
          <p:nvPr/>
        </p:nvSpPr>
        <p:spPr bwMode="auto">
          <a:xfrm flipH="1">
            <a:off x="8099425" y="3979863"/>
            <a:ext cx="46038"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65" name="Rectangle 47">
            <a:extLst>
              <a:ext uri="{FF2B5EF4-FFF2-40B4-BE49-F238E27FC236}">
                <a16:creationId xmlns:a16="http://schemas.microsoft.com/office/drawing/2014/main" id="{634893F8-E12D-4A5F-8A6F-3BFAAE0B94AD}"/>
              </a:ext>
            </a:extLst>
          </p:cNvPr>
          <p:cNvSpPr>
            <a:spLocks noChangeArrowheads="1"/>
          </p:cNvSpPr>
          <p:nvPr/>
        </p:nvSpPr>
        <p:spPr bwMode="auto">
          <a:xfrm>
            <a:off x="4040188" y="3913188"/>
            <a:ext cx="15875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900">
                <a:solidFill>
                  <a:srgbClr val="000000"/>
                </a:solidFill>
                <a:latin typeface="Helvetica" panose="020B0604020202020204" pitchFamily="34" charset="0"/>
              </a:rPr>
              <a:t>0.1</a:t>
            </a:r>
            <a:endParaRPr lang="en-US" altLang="en-US" sz="1800">
              <a:latin typeface="Arial" panose="020B0604020202020204" pitchFamily="34" charset="0"/>
            </a:endParaRPr>
          </a:p>
        </p:txBody>
      </p:sp>
      <p:sp>
        <p:nvSpPr>
          <p:cNvPr id="30766" name="Line 48">
            <a:extLst>
              <a:ext uri="{FF2B5EF4-FFF2-40B4-BE49-F238E27FC236}">
                <a16:creationId xmlns:a16="http://schemas.microsoft.com/office/drawing/2014/main" id="{48801FBB-54CB-4095-9E97-FC0A337D2E44}"/>
              </a:ext>
            </a:extLst>
          </p:cNvPr>
          <p:cNvSpPr>
            <a:spLocks noChangeShapeType="1"/>
          </p:cNvSpPr>
          <p:nvPr/>
        </p:nvSpPr>
        <p:spPr bwMode="auto">
          <a:xfrm>
            <a:off x="4238625" y="3398838"/>
            <a:ext cx="36513"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67" name="Line 49">
            <a:extLst>
              <a:ext uri="{FF2B5EF4-FFF2-40B4-BE49-F238E27FC236}">
                <a16:creationId xmlns:a16="http://schemas.microsoft.com/office/drawing/2014/main" id="{90331873-6EF6-4EAA-AC45-E258938BFF07}"/>
              </a:ext>
            </a:extLst>
          </p:cNvPr>
          <p:cNvSpPr>
            <a:spLocks noChangeShapeType="1"/>
          </p:cNvSpPr>
          <p:nvPr/>
        </p:nvSpPr>
        <p:spPr bwMode="auto">
          <a:xfrm flipH="1">
            <a:off x="8099425" y="3398838"/>
            <a:ext cx="46038"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68" name="Rectangle 50">
            <a:extLst>
              <a:ext uri="{FF2B5EF4-FFF2-40B4-BE49-F238E27FC236}">
                <a16:creationId xmlns:a16="http://schemas.microsoft.com/office/drawing/2014/main" id="{F19ADA6E-0518-49DD-94AF-15DDEE752D16}"/>
              </a:ext>
            </a:extLst>
          </p:cNvPr>
          <p:cNvSpPr>
            <a:spLocks noChangeArrowheads="1"/>
          </p:cNvSpPr>
          <p:nvPr/>
        </p:nvSpPr>
        <p:spPr bwMode="auto">
          <a:xfrm>
            <a:off x="3976688" y="3330575"/>
            <a:ext cx="22225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900">
                <a:solidFill>
                  <a:srgbClr val="000000"/>
                </a:solidFill>
                <a:latin typeface="Helvetica" panose="020B0604020202020204" pitchFamily="34" charset="0"/>
              </a:rPr>
              <a:t>0.15</a:t>
            </a:r>
            <a:endParaRPr lang="en-US" altLang="en-US" sz="1800">
              <a:latin typeface="Arial" panose="020B0604020202020204" pitchFamily="34" charset="0"/>
            </a:endParaRPr>
          </a:p>
        </p:txBody>
      </p:sp>
      <p:sp>
        <p:nvSpPr>
          <p:cNvPr id="30769" name="Line 51">
            <a:extLst>
              <a:ext uri="{FF2B5EF4-FFF2-40B4-BE49-F238E27FC236}">
                <a16:creationId xmlns:a16="http://schemas.microsoft.com/office/drawing/2014/main" id="{5358BB2A-B1AA-415F-A0D9-CE57216BBF51}"/>
              </a:ext>
            </a:extLst>
          </p:cNvPr>
          <p:cNvSpPr>
            <a:spLocks noChangeShapeType="1"/>
          </p:cNvSpPr>
          <p:nvPr/>
        </p:nvSpPr>
        <p:spPr bwMode="auto">
          <a:xfrm>
            <a:off x="4238625" y="2824163"/>
            <a:ext cx="36513"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70" name="Line 52">
            <a:extLst>
              <a:ext uri="{FF2B5EF4-FFF2-40B4-BE49-F238E27FC236}">
                <a16:creationId xmlns:a16="http://schemas.microsoft.com/office/drawing/2014/main" id="{0BA04BF4-C268-470F-A697-584733607B66}"/>
              </a:ext>
            </a:extLst>
          </p:cNvPr>
          <p:cNvSpPr>
            <a:spLocks noChangeShapeType="1"/>
          </p:cNvSpPr>
          <p:nvPr/>
        </p:nvSpPr>
        <p:spPr bwMode="auto">
          <a:xfrm flipH="1">
            <a:off x="8099425" y="2824163"/>
            <a:ext cx="46038"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71" name="Rectangle 53">
            <a:extLst>
              <a:ext uri="{FF2B5EF4-FFF2-40B4-BE49-F238E27FC236}">
                <a16:creationId xmlns:a16="http://schemas.microsoft.com/office/drawing/2014/main" id="{A81F6638-3023-4F71-87A0-E07267E50461}"/>
              </a:ext>
            </a:extLst>
          </p:cNvPr>
          <p:cNvSpPr>
            <a:spLocks noChangeArrowheads="1"/>
          </p:cNvSpPr>
          <p:nvPr/>
        </p:nvSpPr>
        <p:spPr bwMode="auto">
          <a:xfrm>
            <a:off x="4040188" y="2757488"/>
            <a:ext cx="15875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900">
                <a:solidFill>
                  <a:srgbClr val="000000"/>
                </a:solidFill>
                <a:latin typeface="Helvetica" panose="020B0604020202020204" pitchFamily="34" charset="0"/>
              </a:rPr>
              <a:t>0.2</a:t>
            </a:r>
            <a:endParaRPr lang="en-US" altLang="en-US" sz="1800">
              <a:latin typeface="Arial" panose="020B0604020202020204" pitchFamily="34" charset="0"/>
            </a:endParaRPr>
          </a:p>
        </p:txBody>
      </p:sp>
      <p:sp>
        <p:nvSpPr>
          <p:cNvPr id="30772" name="Line 54">
            <a:extLst>
              <a:ext uri="{FF2B5EF4-FFF2-40B4-BE49-F238E27FC236}">
                <a16:creationId xmlns:a16="http://schemas.microsoft.com/office/drawing/2014/main" id="{AA3932EF-07BA-49CB-87AF-27908E58C351}"/>
              </a:ext>
            </a:extLst>
          </p:cNvPr>
          <p:cNvSpPr>
            <a:spLocks noChangeShapeType="1"/>
          </p:cNvSpPr>
          <p:nvPr/>
        </p:nvSpPr>
        <p:spPr bwMode="auto">
          <a:xfrm>
            <a:off x="4238625" y="2251075"/>
            <a:ext cx="3651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73" name="Line 55">
            <a:extLst>
              <a:ext uri="{FF2B5EF4-FFF2-40B4-BE49-F238E27FC236}">
                <a16:creationId xmlns:a16="http://schemas.microsoft.com/office/drawing/2014/main" id="{03C2A7ED-4EBA-422B-857A-AA636BA168BD}"/>
              </a:ext>
            </a:extLst>
          </p:cNvPr>
          <p:cNvSpPr>
            <a:spLocks noChangeShapeType="1"/>
          </p:cNvSpPr>
          <p:nvPr/>
        </p:nvSpPr>
        <p:spPr bwMode="auto">
          <a:xfrm flipH="1">
            <a:off x="8099425" y="2251075"/>
            <a:ext cx="4603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74" name="Rectangle 56">
            <a:extLst>
              <a:ext uri="{FF2B5EF4-FFF2-40B4-BE49-F238E27FC236}">
                <a16:creationId xmlns:a16="http://schemas.microsoft.com/office/drawing/2014/main" id="{35AAFD89-9855-48A5-937F-9E6EF45DB83B}"/>
              </a:ext>
            </a:extLst>
          </p:cNvPr>
          <p:cNvSpPr>
            <a:spLocks noChangeArrowheads="1"/>
          </p:cNvSpPr>
          <p:nvPr/>
        </p:nvSpPr>
        <p:spPr bwMode="auto">
          <a:xfrm>
            <a:off x="3976688" y="2184400"/>
            <a:ext cx="22225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900">
                <a:solidFill>
                  <a:srgbClr val="000000"/>
                </a:solidFill>
                <a:latin typeface="Helvetica" panose="020B0604020202020204" pitchFamily="34" charset="0"/>
              </a:rPr>
              <a:t>0.25</a:t>
            </a:r>
            <a:endParaRPr lang="en-US" altLang="en-US" sz="1800">
              <a:latin typeface="Arial" panose="020B0604020202020204" pitchFamily="34" charset="0"/>
            </a:endParaRPr>
          </a:p>
        </p:txBody>
      </p:sp>
      <p:sp>
        <p:nvSpPr>
          <p:cNvPr id="30775" name="Freeform 57">
            <a:extLst>
              <a:ext uri="{FF2B5EF4-FFF2-40B4-BE49-F238E27FC236}">
                <a16:creationId xmlns:a16="http://schemas.microsoft.com/office/drawing/2014/main" id="{7B2C9A70-A2A9-467E-B167-1788A8E295DD}"/>
              </a:ext>
            </a:extLst>
          </p:cNvPr>
          <p:cNvSpPr>
            <a:spLocks/>
          </p:cNvSpPr>
          <p:nvPr/>
        </p:nvSpPr>
        <p:spPr bwMode="auto">
          <a:xfrm>
            <a:off x="4238625" y="2251075"/>
            <a:ext cx="3906838" cy="2886075"/>
          </a:xfrm>
          <a:custGeom>
            <a:avLst/>
            <a:gdLst>
              <a:gd name="T0" fmla="*/ 0 w 434"/>
              <a:gd name="T1" fmla="*/ 342 h 342"/>
              <a:gd name="T2" fmla="*/ 434 w 434"/>
              <a:gd name="T3" fmla="*/ 342 h 342"/>
              <a:gd name="T4" fmla="*/ 434 w 434"/>
              <a:gd name="T5" fmla="*/ 0 h 342"/>
              <a:gd name="T6" fmla="*/ 0 60000 65536"/>
              <a:gd name="T7" fmla="*/ 0 60000 65536"/>
              <a:gd name="T8" fmla="*/ 0 60000 65536"/>
              <a:gd name="T9" fmla="*/ 0 w 434"/>
              <a:gd name="T10" fmla="*/ 0 h 342"/>
              <a:gd name="T11" fmla="*/ 434 w 434"/>
              <a:gd name="T12" fmla="*/ 342 h 342"/>
            </a:gdLst>
            <a:ahLst/>
            <a:cxnLst>
              <a:cxn ang="T6">
                <a:pos x="T0" y="T1"/>
              </a:cxn>
              <a:cxn ang="T7">
                <a:pos x="T2" y="T3"/>
              </a:cxn>
              <a:cxn ang="T8">
                <a:pos x="T4" y="T5"/>
              </a:cxn>
            </a:cxnLst>
            <a:rect l="T9" t="T10" r="T11" b="T12"/>
            <a:pathLst>
              <a:path w="434" h="342">
                <a:moveTo>
                  <a:pt x="0" y="342"/>
                </a:moveTo>
                <a:lnTo>
                  <a:pt x="434" y="342"/>
                </a:lnTo>
                <a:lnTo>
                  <a:pt x="434" y="0"/>
                </a:lnTo>
              </a:path>
            </a:pathLst>
          </a:cu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30776" name="Oval 58">
            <a:extLst>
              <a:ext uri="{FF2B5EF4-FFF2-40B4-BE49-F238E27FC236}">
                <a16:creationId xmlns:a16="http://schemas.microsoft.com/office/drawing/2014/main" id="{4FF04AC1-7E56-48DA-A88B-EDF270178E5B}"/>
              </a:ext>
            </a:extLst>
          </p:cNvPr>
          <p:cNvSpPr>
            <a:spLocks noChangeArrowheads="1"/>
          </p:cNvSpPr>
          <p:nvPr/>
        </p:nvSpPr>
        <p:spPr bwMode="auto">
          <a:xfrm>
            <a:off x="4202113" y="2217738"/>
            <a:ext cx="80962" cy="7620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30777" name="Oval 59">
            <a:extLst>
              <a:ext uri="{FF2B5EF4-FFF2-40B4-BE49-F238E27FC236}">
                <a16:creationId xmlns:a16="http://schemas.microsoft.com/office/drawing/2014/main" id="{4E227220-ABB7-4EA2-8E0A-2762F88D901D}"/>
              </a:ext>
            </a:extLst>
          </p:cNvPr>
          <p:cNvSpPr>
            <a:spLocks noChangeArrowheads="1"/>
          </p:cNvSpPr>
          <p:nvPr/>
        </p:nvSpPr>
        <p:spPr bwMode="auto">
          <a:xfrm>
            <a:off x="4445000" y="2327275"/>
            <a:ext cx="80963" cy="7620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30778" name="Oval 60">
            <a:extLst>
              <a:ext uri="{FF2B5EF4-FFF2-40B4-BE49-F238E27FC236}">
                <a16:creationId xmlns:a16="http://schemas.microsoft.com/office/drawing/2014/main" id="{1EE4FB2D-52ED-464D-B085-CAC832E5711E}"/>
              </a:ext>
            </a:extLst>
          </p:cNvPr>
          <p:cNvSpPr>
            <a:spLocks noChangeArrowheads="1"/>
          </p:cNvSpPr>
          <p:nvPr/>
        </p:nvSpPr>
        <p:spPr bwMode="auto">
          <a:xfrm>
            <a:off x="4687888" y="2640013"/>
            <a:ext cx="80962" cy="74612"/>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30779" name="Oval 61">
            <a:extLst>
              <a:ext uri="{FF2B5EF4-FFF2-40B4-BE49-F238E27FC236}">
                <a16:creationId xmlns:a16="http://schemas.microsoft.com/office/drawing/2014/main" id="{EEB8D110-998C-4C6F-8414-43602FDCC5F1}"/>
              </a:ext>
            </a:extLst>
          </p:cNvPr>
          <p:cNvSpPr>
            <a:spLocks noChangeArrowheads="1"/>
          </p:cNvSpPr>
          <p:nvPr/>
        </p:nvSpPr>
        <p:spPr bwMode="auto">
          <a:xfrm>
            <a:off x="4930775" y="3103563"/>
            <a:ext cx="80963" cy="7620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30780" name="Oval 62">
            <a:extLst>
              <a:ext uri="{FF2B5EF4-FFF2-40B4-BE49-F238E27FC236}">
                <a16:creationId xmlns:a16="http://schemas.microsoft.com/office/drawing/2014/main" id="{C9F6DC2E-A67E-415D-88D8-0A937C6283C8}"/>
              </a:ext>
            </a:extLst>
          </p:cNvPr>
          <p:cNvSpPr>
            <a:spLocks noChangeArrowheads="1"/>
          </p:cNvSpPr>
          <p:nvPr/>
        </p:nvSpPr>
        <p:spPr bwMode="auto">
          <a:xfrm>
            <a:off x="5175250" y="3660775"/>
            <a:ext cx="80963" cy="74613"/>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30781" name="Oval 63">
            <a:extLst>
              <a:ext uri="{FF2B5EF4-FFF2-40B4-BE49-F238E27FC236}">
                <a16:creationId xmlns:a16="http://schemas.microsoft.com/office/drawing/2014/main" id="{EFAB07D6-84A3-4DE5-A3A7-23BAC1678715}"/>
              </a:ext>
            </a:extLst>
          </p:cNvPr>
          <p:cNvSpPr>
            <a:spLocks noChangeArrowheads="1"/>
          </p:cNvSpPr>
          <p:nvPr/>
        </p:nvSpPr>
        <p:spPr bwMode="auto">
          <a:xfrm>
            <a:off x="5418138" y="4208463"/>
            <a:ext cx="80962" cy="7620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30782" name="Oval 64">
            <a:extLst>
              <a:ext uri="{FF2B5EF4-FFF2-40B4-BE49-F238E27FC236}">
                <a16:creationId xmlns:a16="http://schemas.microsoft.com/office/drawing/2014/main" id="{8CCA0DE2-AE9A-4E1D-BB59-74FAA95BC39D}"/>
              </a:ext>
            </a:extLst>
          </p:cNvPr>
          <p:cNvSpPr>
            <a:spLocks noChangeArrowheads="1"/>
          </p:cNvSpPr>
          <p:nvPr/>
        </p:nvSpPr>
        <p:spPr bwMode="auto">
          <a:xfrm>
            <a:off x="5661025" y="4672013"/>
            <a:ext cx="80963" cy="7620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30783" name="Oval 65">
            <a:extLst>
              <a:ext uri="{FF2B5EF4-FFF2-40B4-BE49-F238E27FC236}">
                <a16:creationId xmlns:a16="http://schemas.microsoft.com/office/drawing/2014/main" id="{18C91B19-4F01-4679-91ED-348663670530}"/>
              </a:ext>
            </a:extLst>
          </p:cNvPr>
          <p:cNvSpPr>
            <a:spLocks noChangeArrowheads="1"/>
          </p:cNvSpPr>
          <p:nvPr/>
        </p:nvSpPr>
        <p:spPr bwMode="auto">
          <a:xfrm>
            <a:off x="5903913" y="4984750"/>
            <a:ext cx="80962" cy="7620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30784" name="Oval 66">
            <a:extLst>
              <a:ext uri="{FF2B5EF4-FFF2-40B4-BE49-F238E27FC236}">
                <a16:creationId xmlns:a16="http://schemas.microsoft.com/office/drawing/2014/main" id="{E484FFCE-2A35-49E3-89D3-8BCB359696D9}"/>
              </a:ext>
            </a:extLst>
          </p:cNvPr>
          <p:cNvSpPr>
            <a:spLocks noChangeArrowheads="1"/>
          </p:cNvSpPr>
          <p:nvPr/>
        </p:nvSpPr>
        <p:spPr bwMode="auto">
          <a:xfrm>
            <a:off x="6156325" y="5102225"/>
            <a:ext cx="80963" cy="7620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30785" name="Oval 67">
            <a:extLst>
              <a:ext uri="{FF2B5EF4-FFF2-40B4-BE49-F238E27FC236}">
                <a16:creationId xmlns:a16="http://schemas.microsoft.com/office/drawing/2014/main" id="{86756551-1EB9-42B3-BB9C-194853482854}"/>
              </a:ext>
            </a:extLst>
          </p:cNvPr>
          <p:cNvSpPr>
            <a:spLocks noChangeArrowheads="1"/>
          </p:cNvSpPr>
          <p:nvPr/>
        </p:nvSpPr>
        <p:spPr bwMode="auto">
          <a:xfrm>
            <a:off x="6399213" y="4984750"/>
            <a:ext cx="80962" cy="7620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30786" name="Oval 68">
            <a:extLst>
              <a:ext uri="{FF2B5EF4-FFF2-40B4-BE49-F238E27FC236}">
                <a16:creationId xmlns:a16="http://schemas.microsoft.com/office/drawing/2014/main" id="{532F5C83-F3A5-4EE9-8300-063F7A32CAA2}"/>
              </a:ext>
            </a:extLst>
          </p:cNvPr>
          <p:cNvSpPr>
            <a:spLocks noChangeArrowheads="1"/>
          </p:cNvSpPr>
          <p:nvPr/>
        </p:nvSpPr>
        <p:spPr bwMode="auto">
          <a:xfrm>
            <a:off x="6642100" y="4672013"/>
            <a:ext cx="80963" cy="7620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30787" name="Oval 69">
            <a:extLst>
              <a:ext uri="{FF2B5EF4-FFF2-40B4-BE49-F238E27FC236}">
                <a16:creationId xmlns:a16="http://schemas.microsoft.com/office/drawing/2014/main" id="{A6711853-7750-42F9-95CC-CE00AE0D3977}"/>
              </a:ext>
            </a:extLst>
          </p:cNvPr>
          <p:cNvSpPr>
            <a:spLocks noChangeArrowheads="1"/>
          </p:cNvSpPr>
          <p:nvPr/>
        </p:nvSpPr>
        <p:spPr bwMode="auto">
          <a:xfrm>
            <a:off x="6884988" y="4208463"/>
            <a:ext cx="80962" cy="7620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30788" name="Oval 70">
            <a:extLst>
              <a:ext uri="{FF2B5EF4-FFF2-40B4-BE49-F238E27FC236}">
                <a16:creationId xmlns:a16="http://schemas.microsoft.com/office/drawing/2014/main" id="{8C3A1747-8760-4C00-8392-250B797A7716}"/>
              </a:ext>
            </a:extLst>
          </p:cNvPr>
          <p:cNvSpPr>
            <a:spLocks noChangeArrowheads="1"/>
          </p:cNvSpPr>
          <p:nvPr/>
        </p:nvSpPr>
        <p:spPr bwMode="auto">
          <a:xfrm>
            <a:off x="7127875" y="3660775"/>
            <a:ext cx="80963" cy="74613"/>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30789" name="Oval 71">
            <a:extLst>
              <a:ext uri="{FF2B5EF4-FFF2-40B4-BE49-F238E27FC236}">
                <a16:creationId xmlns:a16="http://schemas.microsoft.com/office/drawing/2014/main" id="{763E913C-8883-49E3-91FF-D39D35679AC7}"/>
              </a:ext>
            </a:extLst>
          </p:cNvPr>
          <p:cNvSpPr>
            <a:spLocks noChangeArrowheads="1"/>
          </p:cNvSpPr>
          <p:nvPr/>
        </p:nvSpPr>
        <p:spPr bwMode="auto">
          <a:xfrm>
            <a:off x="7370763" y="3103563"/>
            <a:ext cx="80962" cy="7620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30790" name="Oval 72">
            <a:extLst>
              <a:ext uri="{FF2B5EF4-FFF2-40B4-BE49-F238E27FC236}">
                <a16:creationId xmlns:a16="http://schemas.microsoft.com/office/drawing/2014/main" id="{2201E628-491A-4CA9-9EB8-EE7864B53F39}"/>
              </a:ext>
            </a:extLst>
          </p:cNvPr>
          <p:cNvSpPr>
            <a:spLocks noChangeArrowheads="1"/>
          </p:cNvSpPr>
          <p:nvPr/>
        </p:nvSpPr>
        <p:spPr bwMode="auto">
          <a:xfrm>
            <a:off x="7613650" y="2640013"/>
            <a:ext cx="80963" cy="74612"/>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30791" name="Oval 73">
            <a:extLst>
              <a:ext uri="{FF2B5EF4-FFF2-40B4-BE49-F238E27FC236}">
                <a16:creationId xmlns:a16="http://schemas.microsoft.com/office/drawing/2014/main" id="{09472194-71F1-46D2-93D2-1FCEEE315573}"/>
              </a:ext>
            </a:extLst>
          </p:cNvPr>
          <p:cNvSpPr>
            <a:spLocks noChangeArrowheads="1"/>
          </p:cNvSpPr>
          <p:nvPr/>
        </p:nvSpPr>
        <p:spPr bwMode="auto">
          <a:xfrm>
            <a:off x="7856538" y="2327275"/>
            <a:ext cx="80962" cy="7620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30792" name="Oval 74">
            <a:extLst>
              <a:ext uri="{FF2B5EF4-FFF2-40B4-BE49-F238E27FC236}">
                <a16:creationId xmlns:a16="http://schemas.microsoft.com/office/drawing/2014/main" id="{0444B09B-0E26-4137-B328-D4CC2E70F785}"/>
              </a:ext>
            </a:extLst>
          </p:cNvPr>
          <p:cNvSpPr>
            <a:spLocks noChangeArrowheads="1"/>
          </p:cNvSpPr>
          <p:nvPr/>
        </p:nvSpPr>
        <p:spPr bwMode="auto">
          <a:xfrm>
            <a:off x="4202113" y="2217738"/>
            <a:ext cx="80962" cy="76200"/>
          </a:xfrm>
          <a:prstGeom prst="ellipse">
            <a:avLst/>
          </a:pr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30793" name="Oval 75">
            <a:extLst>
              <a:ext uri="{FF2B5EF4-FFF2-40B4-BE49-F238E27FC236}">
                <a16:creationId xmlns:a16="http://schemas.microsoft.com/office/drawing/2014/main" id="{60F1005C-C212-4707-9C00-672D0BED904F}"/>
              </a:ext>
            </a:extLst>
          </p:cNvPr>
          <p:cNvSpPr>
            <a:spLocks noChangeArrowheads="1"/>
          </p:cNvSpPr>
          <p:nvPr/>
        </p:nvSpPr>
        <p:spPr bwMode="auto">
          <a:xfrm>
            <a:off x="4445000" y="2327275"/>
            <a:ext cx="80963" cy="76200"/>
          </a:xfrm>
          <a:prstGeom prst="ellipse">
            <a:avLst/>
          </a:pr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30794" name="Oval 76">
            <a:extLst>
              <a:ext uri="{FF2B5EF4-FFF2-40B4-BE49-F238E27FC236}">
                <a16:creationId xmlns:a16="http://schemas.microsoft.com/office/drawing/2014/main" id="{C48C8642-5F4E-4104-A779-B074A0116704}"/>
              </a:ext>
            </a:extLst>
          </p:cNvPr>
          <p:cNvSpPr>
            <a:spLocks noChangeArrowheads="1"/>
          </p:cNvSpPr>
          <p:nvPr/>
        </p:nvSpPr>
        <p:spPr bwMode="auto">
          <a:xfrm>
            <a:off x="4687888" y="2640013"/>
            <a:ext cx="80962" cy="74612"/>
          </a:xfrm>
          <a:prstGeom prst="ellipse">
            <a:avLst/>
          </a:pr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30795" name="Oval 77">
            <a:extLst>
              <a:ext uri="{FF2B5EF4-FFF2-40B4-BE49-F238E27FC236}">
                <a16:creationId xmlns:a16="http://schemas.microsoft.com/office/drawing/2014/main" id="{D668DE35-5D32-4263-838A-7701950E1F61}"/>
              </a:ext>
            </a:extLst>
          </p:cNvPr>
          <p:cNvSpPr>
            <a:spLocks noChangeArrowheads="1"/>
          </p:cNvSpPr>
          <p:nvPr/>
        </p:nvSpPr>
        <p:spPr bwMode="auto">
          <a:xfrm>
            <a:off x="4930775" y="3103563"/>
            <a:ext cx="80963" cy="76200"/>
          </a:xfrm>
          <a:prstGeom prst="ellipse">
            <a:avLst/>
          </a:pr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30796" name="Oval 78">
            <a:extLst>
              <a:ext uri="{FF2B5EF4-FFF2-40B4-BE49-F238E27FC236}">
                <a16:creationId xmlns:a16="http://schemas.microsoft.com/office/drawing/2014/main" id="{8BF951D4-6B58-47A9-86AB-28D799BB5CD4}"/>
              </a:ext>
            </a:extLst>
          </p:cNvPr>
          <p:cNvSpPr>
            <a:spLocks noChangeArrowheads="1"/>
          </p:cNvSpPr>
          <p:nvPr/>
        </p:nvSpPr>
        <p:spPr bwMode="auto">
          <a:xfrm>
            <a:off x="5175250" y="3660775"/>
            <a:ext cx="80963" cy="74613"/>
          </a:xfrm>
          <a:prstGeom prst="ellipse">
            <a:avLst/>
          </a:pr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30797" name="Oval 79">
            <a:extLst>
              <a:ext uri="{FF2B5EF4-FFF2-40B4-BE49-F238E27FC236}">
                <a16:creationId xmlns:a16="http://schemas.microsoft.com/office/drawing/2014/main" id="{FF40CC29-66A1-489D-962A-B7451F05C0C9}"/>
              </a:ext>
            </a:extLst>
          </p:cNvPr>
          <p:cNvSpPr>
            <a:spLocks noChangeArrowheads="1"/>
          </p:cNvSpPr>
          <p:nvPr/>
        </p:nvSpPr>
        <p:spPr bwMode="auto">
          <a:xfrm>
            <a:off x="5418138" y="4208463"/>
            <a:ext cx="80962" cy="76200"/>
          </a:xfrm>
          <a:prstGeom prst="ellipse">
            <a:avLst/>
          </a:pr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30798" name="Oval 80">
            <a:extLst>
              <a:ext uri="{FF2B5EF4-FFF2-40B4-BE49-F238E27FC236}">
                <a16:creationId xmlns:a16="http://schemas.microsoft.com/office/drawing/2014/main" id="{98E14880-061E-41F7-B9D3-0A87BE0B166F}"/>
              </a:ext>
            </a:extLst>
          </p:cNvPr>
          <p:cNvSpPr>
            <a:spLocks noChangeArrowheads="1"/>
          </p:cNvSpPr>
          <p:nvPr/>
        </p:nvSpPr>
        <p:spPr bwMode="auto">
          <a:xfrm>
            <a:off x="5661025" y="4672013"/>
            <a:ext cx="80963" cy="76200"/>
          </a:xfrm>
          <a:prstGeom prst="ellipse">
            <a:avLst/>
          </a:pr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30799" name="Oval 81">
            <a:extLst>
              <a:ext uri="{FF2B5EF4-FFF2-40B4-BE49-F238E27FC236}">
                <a16:creationId xmlns:a16="http://schemas.microsoft.com/office/drawing/2014/main" id="{56CA16F0-2E60-4B25-AD66-956728FE9149}"/>
              </a:ext>
            </a:extLst>
          </p:cNvPr>
          <p:cNvSpPr>
            <a:spLocks noChangeArrowheads="1"/>
          </p:cNvSpPr>
          <p:nvPr/>
        </p:nvSpPr>
        <p:spPr bwMode="auto">
          <a:xfrm>
            <a:off x="5903913" y="4984750"/>
            <a:ext cx="80962" cy="76200"/>
          </a:xfrm>
          <a:prstGeom prst="ellipse">
            <a:avLst/>
          </a:pr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30800" name="Oval 82">
            <a:extLst>
              <a:ext uri="{FF2B5EF4-FFF2-40B4-BE49-F238E27FC236}">
                <a16:creationId xmlns:a16="http://schemas.microsoft.com/office/drawing/2014/main" id="{09992C3B-235E-47D7-B8C4-9B168B19891D}"/>
              </a:ext>
            </a:extLst>
          </p:cNvPr>
          <p:cNvSpPr>
            <a:spLocks noChangeArrowheads="1"/>
          </p:cNvSpPr>
          <p:nvPr/>
        </p:nvSpPr>
        <p:spPr bwMode="auto">
          <a:xfrm>
            <a:off x="6156325" y="5102225"/>
            <a:ext cx="80963" cy="76200"/>
          </a:xfrm>
          <a:prstGeom prst="ellipse">
            <a:avLst/>
          </a:pr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30801" name="Oval 83">
            <a:extLst>
              <a:ext uri="{FF2B5EF4-FFF2-40B4-BE49-F238E27FC236}">
                <a16:creationId xmlns:a16="http://schemas.microsoft.com/office/drawing/2014/main" id="{3CF44BED-8FFD-412D-8D25-98B270C7DB3C}"/>
              </a:ext>
            </a:extLst>
          </p:cNvPr>
          <p:cNvSpPr>
            <a:spLocks noChangeArrowheads="1"/>
          </p:cNvSpPr>
          <p:nvPr/>
        </p:nvSpPr>
        <p:spPr bwMode="auto">
          <a:xfrm>
            <a:off x="6399213" y="4984750"/>
            <a:ext cx="80962" cy="76200"/>
          </a:xfrm>
          <a:prstGeom prst="ellipse">
            <a:avLst/>
          </a:pr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30802" name="Oval 84">
            <a:extLst>
              <a:ext uri="{FF2B5EF4-FFF2-40B4-BE49-F238E27FC236}">
                <a16:creationId xmlns:a16="http://schemas.microsoft.com/office/drawing/2014/main" id="{C19E6DF5-2145-4AF9-8EA2-69FFDE4FE196}"/>
              </a:ext>
            </a:extLst>
          </p:cNvPr>
          <p:cNvSpPr>
            <a:spLocks noChangeArrowheads="1"/>
          </p:cNvSpPr>
          <p:nvPr/>
        </p:nvSpPr>
        <p:spPr bwMode="auto">
          <a:xfrm>
            <a:off x="6642100" y="4672013"/>
            <a:ext cx="80963" cy="76200"/>
          </a:xfrm>
          <a:prstGeom prst="ellipse">
            <a:avLst/>
          </a:pr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30803" name="Oval 85">
            <a:extLst>
              <a:ext uri="{FF2B5EF4-FFF2-40B4-BE49-F238E27FC236}">
                <a16:creationId xmlns:a16="http://schemas.microsoft.com/office/drawing/2014/main" id="{F7CF55E5-7BE8-4E3C-9586-EECDB011FD00}"/>
              </a:ext>
            </a:extLst>
          </p:cNvPr>
          <p:cNvSpPr>
            <a:spLocks noChangeArrowheads="1"/>
          </p:cNvSpPr>
          <p:nvPr/>
        </p:nvSpPr>
        <p:spPr bwMode="auto">
          <a:xfrm>
            <a:off x="6884988" y="4208463"/>
            <a:ext cx="80962" cy="76200"/>
          </a:xfrm>
          <a:prstGeom prst="ellipse">
            <a:avLst/>
          </a:pr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30804" name="Oval 86">
            <a:extLst>
              <a:ext uri="{FF2B5EF4-FFF2-40B4-BE49-F238E27FC236}">
                <a16:creationId xmlns:a16="http://schemas.microsoft.com/office/drawing/2014/main" id="{E57AE415-F522-46EB-BBFC-9834CC51F770}"/>
              </a:ext>
            </a:extLst>
          </p:cNvPr>
          <p:cNvSpPr>
            <a:spLocks noChangeArrowheads="1"/>
          </p:cNvSpPr>
          <p:nvPr/>
        </p:nvSpPr>
        <p:spPr bwMode="auto">
          <a:xfrm>
            <a:off x="7127875" y="3660775"/>
            <a:ext cx="80963" cy="74613"/>
          </a:xfrm>
          <a:prstGeom prst="ellipse">
            <a:avLst/>
          </a:pr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30805" name="Oval 87">
            <a:extLst>
              <a:ext uri="{FF2B5EF4-FFF2-40B4-BE49-F238E27FC236}">
                <a16:creationId xmlns:a16="http://schemas.microsoft.com/office/drawing/2014/main" id="{75B51679-2148-485E-B5DB-0AD5853A21D4}"/>
              </a:ext>
            </a:extLst>
          </p:cNvPr>
          <p:cNvSpPr>
            <a:spLocks noChangeArrowheads="1"/>
          </p:cNvSpPr>
          <p:nvPr/>
        </p:nvSpPr>
        <p:spPr bwMode="auto">
          <a:xfrm>
            <a:off x="7370763" y="3103563"/>
            <a:ext cx="80962" cy="76200"/>
          </a:xfrm>
          <a:prstGeom prst="ellipse">
            <a:avLst/>
          </a:pr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30806" name="Oval 88">
            <a:extLst>
              <a:ext uri="{FF2B5EF4-FFF2-40B4-BE49-F238E27FC236}">
                <a16:creationId xmlns:a16="http://schemas.microsoft.com/office/drawing/2014/main" id="{C540283E-EF62-4026-8416-ED7243232C4F}"/>
              </a:ext>
            </a:extLst>
          </p:cNvPr>
          <p:cNvSpPr>
            <a:spLocks noChangeArrowheads="1"/>
          </p:cNvSpPr>
          <p:nvPr/>
        </p:nvSpPr>
        <p:spPr bwMode="auto">
          <a:xfrm>
            <a:off x="7613650" y="2640013"/>
            <a:ext cx="80963" cy="74612"/>
          </a:xfrm>
          <a:prstGeom prst="ellipse">
            <a:avLst/>
          </a:pr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30807" name="Oval 89">
            <a:extLst>
              <a:ext uri="{FF2B5EF4-FFF2-40B4-BE49-F238E27FC236}">
                <a16:creationId xmlns:a16="http://schemas.microsoft.com/office/drawing/2014/main" id="{B41FD57E-FB95-4DD3-B867-29203087CFA2}"/>
              </a:ext>
            </a:extLst>
          </p:cNvPr>
          <p:cNvSpPr>
            <a:spLocks noChangeArrowheads="1"/>
          </p:cNvSpPr>
          <p:nvPr/>
        </p:nvSpPr>
        <p:spPr bwMode="auto">
          <a:xfrm>
            <a:off x="7856538" y="2327275"/>
            <a:ext cx="80962" cy="76200"/>
          </a:xfrm>
          <a:prstGeom prst="ellipse">
            <a:avLst/>
          </a:pr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 name="TextBox 1">
            <a:extLst>
              <a:ext uri="{FF2B5EF4-FFF2-40B4-BE49-F238E27FC236}">
                <a16:creationId xmlns:a16="http://schemas.microsoft.com/office/drawing/2014/main" id="{50091A4E-5DFC-4C0E-A234-A90A403A86B6}"/>
              </a:ext>
            </a:extLst>
          </p:cNvPr>
          <p:cNvSpPr txBox="1"/>
          <p:nvPr/>
        </p:nvSpPr>
        <p:spPr>
          <a:xfrm flipH="1">
            <a:off x="5821184" y="5567362"/>
            <a:ext cx="646431" cy="646331"/>
          </a:xfrm>
          <a:prstGeom prst="rect">
            <a:avLst/>
          </a:prstGeom>
          <a:noFill/>
        </p:spPr>
        <p:txBody>
          <a:bodyPr wrap="square" rtlCol="0">
            <a:spAutoFit/>
          </a:bodyPr>
          <a:lstStyle/>
          <a:p>
            <a:r>
              <a:rPr lang="en-US" sz="1800" dirty="0"/>
              <a:t>MHz</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ext Box 4">
            <a:extLst>
              <a:ext uri="{FF2B5EF4-FFF2-40B4-BE49-F238E27FC236}">
                <a16:creationId xmlns:a16="http://schemas.microsoft.com/office/drawing/2014/main" id="{F332265F-D160-46CC-B23F-0B2E9C7FE453}"/>
              </a:ext>
            </a:extLst>
          </p:cNvPr>
          <p:cNvSpPr txBox="1">
            <a:spLocks noChangeArrowheads="1"/>
          </p:cNvSpPr>
          <p:nvPr/>
        </p:nvSpPr>
        <p:spPr bwMode="auto">
          <a:xfrm>
            <a:off x="1050925" y="493713"/>
            <a:ext cx="7254875"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latin typeface="Arial" panose="020B0604020202020204" pitchFamily="34" charset="0"/>
              </a:rPr>
              <a:t>Note that even though there is aliasing here if we do the inverse FFT of these samples we do recover the original time samples:</a:t>
            </a:r>
          </a:p>
        </p:txBody>
      </p:sp>
      <p:sp>
        <p:nvSpPr>
          <p:cNvPr id="31747" name="Rectangle 5">
            <a:extLst>
              <a:ext uri="{FF2B5EF4-FFF2-40B4-BE49-F238E27FC236}">
                <a16:creationId xmlns:a16="http://schemas.microsoft.com/office/drawing/2014/main" id="{CF8E4659-9CCB-4716-96C1-66D870296699}"/>
              </a:ext>
            </a:extLst>
          </p:cNvPr>
          <p:cNvSpPr>
            <a:spLocks noChangeArrowheads="1"/>
          </p:cNvSpPr>
          <p:nvPr/>
        </p:nvSpPr>
        <p:spPr bwMode="auto">
          <a:xfrm>
            <a:off x="533400" y="1600200"/>
            <a:ext cx="4572000" cy="1192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800">
                <a:latin typeface="Arial" panose="020B0604020202020204" pitchFamily="34" charset="0"/>
              </a:rPr>
              <a:t>&gt;&gt; v1 =IFourierT(vf1,dt);</a:t>
            </a:r>
          </a:p>
          <a:p>
            <a:pPr eaLnBrk="1" hangingPunct="1">
              <a:spcBef>
                <a:spcPct val="50000"/>
              </a:spcBef>
            </a:pPr>
            <a:r>
              <a:rPr lang="en-US" altLang="en-US" sz="1800">
                <a:latin typeface="Arial" panose="020B0604020202020204" pitchFamily="34" charset="0"/>
              </a:rPr>
              <a:t>&gt;&gt; h=plot(t, real(v1), 'ko');</a:t>
            </a:r>
          </a:p>
          <a:p>
            <a:pPr eaLnBrk="1" hangingPunct="1">
              <a:spcBef>
                <a:spcPct val="50000"/>
              </a:spcBef>
            </a:pPr>
            <a:r>
              <a:rPr lang="en-US" altLang="en-US" sz="1800">
                <a:latin typeface="Arial" panose="020B0604020202020204" pitchFamily="34" charset="0"/>
              </a:rPr>
              <a:t>&gt;&gt; set(h, 'MarkerFaceColor', 'k')</a:t>
            </a:r>
          </a:p>
        </p:txBody>
      </p:sp>
      <p:sp>
        <p:nvSpPr>
          <p:cNvPr id="31748" name="Rectangle 6">
            <a:extLst>
              <a:ext uri="{FF2B5EF4-FFF2-40B4-BE49-F238E27FC236}">
                <a16:creationId xmlns:a16="http://schemas.microsoft.com/office/drawing/2014/main" id="{4B97BF73-78B3-42EC-BED6-FE9DF7DA7E51}"/>
              </a:ext>
            </a:extLst>
          </p:cNvPr>
          <p:cNvSpPr>
            <a:spLocks noChangeArrowheads="1"/>
          </p:cNvSpPr>
          <p:nvPr/>
        </p:nvSpPr>
        <p:spPr bwMode="auto">
          <a:xfrm>
            <a:off x="4314825" y="2632075"/>
            <a:ext cx="3906838" cy="2886075"/>
          </a:xfrm>
          <a:prstGeom prst="rect">
            <a:avLst/>
          </a:prstGeom>
          <a:noFill/>
          <a:ln w="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31749" name="Line 7">
            <a:extLst>
              <a:ext uri="{FF2B5EF4-FFF2-40B4-BE49-F238E27FC236}">
                <a16:creationId xmlns:a16="http://schemas.microsoft.com/office/drawing/2014/main" id="{7F4BC897-257C-43E7-9848-6D06396B7BF7}"/>
              </a:ext>
            </a:extLst>
          </p:cNvPr>
          <p:cNvSpPr>
            <a:spLocks noChangeShapeType="1"/>
          </p:cNvSpPr>
          <p:nvPr/>
        </p:nvSpPr>
        <p:spPr bwMode="auto">
          <a:xfrm>
            <a:off x="4314825" y="2632075"/>
            <a:ext cx="390683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750" name="Freeform 8">
            <a:extLst>
              <a:ext uri="{FF2B5EF4-FFF2-40B4-BE49-F238E27FC236}">
                <a16:creationId xmlns:a16="http://schemas.microsoft.com/office/drawing/2014/main" id="{7824C206-182C-40BB-970F-86CC4682807D}"/>
              </a:ext>
            </a:extLst>
          </p:cNvPr>
          <p:cNvSpPr>
            <a:spLocks/>
          </p:cNvSpPr>
          <p:nvPr/>
        </p:nvSpPr>
        <p:spPr bwMode="auto">
          <a:xfrm>
            <a:off x="4314825" y="2632075"/>
            <a:ext cx="3906838" cy="2886075"/>
          </a:xfrm>
          <a:custGeom>
            <a:avLst/>
            <a:gdLst>
              <a:gd name="T0" fmla="*/ 0 w 434"/>
              <a:gd name="T1" fmla="*/ 342 h 342"/>
              <a:gd name="T2" fmla="*/ 434 w 434"/>
              <a:gd name="T3" fmla="*/ 342 h 342"/>
              <a:gd name="T4" fmla="*/ 434 w 434"/>
              <a:gd name="T5" fmla="*/ 0 h 342"/>
              <a:gd name="T6" fmla="*/ 0 60000 65536"/>
              <a:gd name="T7" fmla="*/ 0 60000 65536"/>
              <a:gd name="T8" fmla="*/ 0 60000 65536"/>
              <a:gd name="T9" fmla="*/ 0 w 434"/>
              <a:gd name="T10" fmla="*/ 0 h 342"/>
              <a:gd name="T11" fmla="*/ 434 w 434"/>
              <a:gd name="T12" fmla="*/ 342 h 342"/>
            </a:gdLst>
            <a:ahLst/>
            <a:cxnLst>
              <a:cxn ang="T6">
                <a:pos x="T0" y="T1"/>
              </a:cxn>
              <a:cxn ang="T7">
                <a:pos x="T2" y="T3"/>
              </a:cxn>
              <a:cxn ang="T8">
                <a:pos x="T4" y="T5"/>
              </a:cxn>
            </a:cxnLst>
            <a:rect l="T9" t="T10" r="T11" b="T12"/>
            <a:pathLst>
              <a:path w="434" h="342">
                <a:moveTo>
                  <a:pt x="0" y="342"/>
                </a:moveTo>
                <a:lnTo>
                  <a:pt x="434" y="342"/>
                </a:lnTo>
                <a:lnTo>
                  <a:pt x="434" y="0"/>
                </a:lnTo>
              </a:path>
            </a:pathLst>
          </a:cu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31751" name="Line 9">
            <a:extLst>
              <a:ext uri="{FF2B5EF4-FFF2-40B4-BE49-F238E27FC236}">
                <a16:creationId xmlns:a16="http://schemas.microsoft.com/office/drawing/2014/main" id="{977138BD-622F-4791-8DDD-66C9689D68B7}"/>
              </a:ext>
            </a:extLst>
          </p:cNvPr>
          <p:cNvSpPr>
            <a:spLocks noChangeShapeType="1"/>
          </p:cNvSpPr>
          <p:nvPr/>
        </p:nvSpPr>
        <p:spPr bwMode="auto">
          <a:xfrm flipV="1">
            <a:off x="4314825" y="2632075"/>
            <a:ext cx="1588" cy="28860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752" name="Line 10">
            <a:extLst>
              <a:ext uri="{FF2B5EF4-FFF2-40B4-BE49-F238E27FC236}">
                <a16:creationId xmlns:a16="http://schemas.microsoft.com/office/drawing/2014/main" id="{65F988B8-D5E1-433B-8D17-82CAB28237EF}"/>
              </a:ext>
            </a:extLst>
          </p:cNvPr>
          <p:cNvSpPr>
            <a:spLocks noChangeShapeType="1"/>
          </p:cNvSpPr>
          <p:nvPr/>
        </p:nvSpPr>
        <p:spPr bwMode="auto">
          <a:xfrm>
            <a:off x="4314825" y="5518150"/>
            <a:ext cx="390683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753" name="Line 11">
            <a:extLst>
              <a:ext uri="{FF2B5EF4-FFF2-40B4-BE49-F238E27FC236}">
                <a16:creationId xmlns:a16="http://schemas.microsoft.com/office/drawing/2014/main" id="{4EBCE4A6-15F0-465B-8AC4-60BA1815708C}"/>
              </a:ext>
            </a:extLst>
          </p:cNvPr>
          <p:cNvSpPr>
            <a:spLocks noChangeShapeType="1"/>
          </p:cNvSpPr>
          <p:nvPr/>
        </p:nvSpPr>
        <p:spPr bwMode="auto">
          <a:xfrm flipV="1">
            <a:off x="4314825" y="5475288"/>
            <a:ext cx="1588" cy="428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754" name="Line 12">
            <a:extLst>
              <a:ext uri="{FF2B5EF4-FFF2-40B4-BE49-F238E27FC236}">
                <a16:creationId xmlns:a16="http://schemas.microsoft.com/office/drawing/2014/main" id="{98602913-B2A8-48A4-85DA-9607EC129BAF}"/>
              </a:ext>
            </a:extLst>
          </p:cNvPr>
          <p:cNvSpPr>
            <a:spLocks noChangeShapeType="1"/>
          </p:cNvSpPr>
          <p:nvPr/>
        </p:nvSpPr>
        <p:spPr bwMode="auto">
          <a:xfrm>
            <a:off x="4314825" y="2632075"/>
            <a:ext cx="1588" cy="333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755" name="Rectangle 13">
            <a:extLst>
              <a:ext uri="{FF2B5EF4-FFF2-40B4-BE49-F238E27FC236}">
                <a16:creationId xmlns:a16="http://schemas.microsoft.com/office/drawing/2014/main" id="{927D2999-8A84-41C6-880F-8F8F9A882EBF}"/>
              </a:ext>
            </a:extLst>
          </p:cNvPr>
          <p:cNvSpPr>
            <a:spLocks noChangeArrowheads="1"/>
          </p:cNvSpPr>
          <p:nvPr/>
        </p:nvSpPr>
        <p:spPr bwMode="auto">
          <a:xfrm>
            <a:off x="4287838" y="5541963"/>
            <a:ext cx="127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0</a:t>
            </a:r>
            <a:endParaRPr lang="en-US" altLang="en-US" sz="1800">
              <a:latin typeface="Arial" panose="020B0604020202020204" pitchFamily="34" charset="0"/>
            </a:endParaRPr>
          </a:p>
        </p:txBody>
      </p:sp>
      <p:sp>
        <p:nvSpPr>
          <p:cNvPr id="31756" name="Line 14">
            <a:extLst>
              <a:ext uri="{FF2B5EF4-FFF2-40B4-BE49-F238E27FC236}">
                <a16:creationId xmlns:a16="http://schemas.microsoft.com/office/drawing/2014/main" id="{BDBE32BE-7A5D-4B61-BFCB-6569D68DC632}"/>
              </a:ext>
            </a:extLst>
          </p:cNvPr>
          <p:cNvSpPr>
            <a:spLocks noChangeShapeType="1"/>
          </p:cNvSpPr>
          <p:nvPr/>
        </p:nvSpPr>
        <p:spPr bwMode="auto">
          <a:xfrm flipV="1">
            <a:off x="4800600" y="5475288"/>
            <a:ext cx="1588" cy="428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757" name="Line 15">
            <a:extLst>
              <a:ext uri="{FF2B5EF4-FFF2-40B4-BE49-F238E27FC236}">
                <a16:creationId xmlns:a16="http://schemas.microsoft.com/office/drawing/2014/main" id="{E64099DC-90E2-4CE2-BF29-ADC908CBE882}"/>
              </a:ext>
            </a:extLst>
          </p:cNvPr>
          <p:cNvSpPr>
            <a:spLocks noChangeShapeType="1"/>
          </p:cNvSpPr>
          <p:nvPr/>
        </p:nvSpPr>
        <p:spPr bwMode="auto">
          <a:xfrm>
            <a:off x="4800600" y="2632075"/>
            <a:ext cx="1588" cy="333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758" name="Rectangle 16">
            <a:extLst>
              <a:ext uri="{FF2B5EF4-FFF2-40B4-BE49-F238E27FC236}">
                <a16:creationId xmlns:a16="http://schemas.microsoft.com/office/drawing/2014/main" id="{CDEBDC73-BCE3-409E-8A19-F0BCAEB08FA8}"/>
              </a:ext>
            </a:extLst>
          </p:cNvPr>
          <p:cNvSpPr>
            <a:spLocks noChangeArrowheads="1"/>
          </p:cNvSpPr>
          <p:nvPr/>
        </p:nvSpPr>
        <p:spPr bwMode="auto">
          <a:xfrm>
            <a:off x="4719638" y="5541963"/>
            <a:ext cx="3175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0.5</a:t>
            </a:r>
            <a:endParaRPr lang="en-US" altLang="en-US" sz="1800">
              <a:latin typeface="Arial" panose="020B0604020202020204" pitchFamily="34" charset="0"/>
            </a:endParaRPr>
          </a:p>
        </p:txBody>
      </p:sp>
      <p:sp>
        <p:nvSpPr>
          <p:cNvPr id="31759" name="Line 17">
            <a:extLst>
              <a:ext uri="{FF2B5EF4-FFF2-40B4-BE49-F238E27FC236}">
                <a16:creationId xmlns:a16="http://schemas.microsoft.com/office/drawing/2014/main" id="{867A5D4C-A6F8-4E66-B4CF-CE876AF9771B}"/>
              </a:ext>
            </a:extLst>
          </p:cNvPr>
          <p:cNvSpPr>
            <a:spLocks noChangeShapeType="1"/>
          </p:cNvSpPr>
          <p:nvPr/>
        </p:nvSpPr>
        <p:spPr bwMode="auto">
          <a:xfrm flipV="1">
            <a:off x="5286375" y="5475288"/>
            <a:ext cx="1588" cy="428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760" name="Line 18">
            <a:extLst>
              <a:ext uri="{FF2B5EF4-FFF2-40B4-BE49-F238E27FC236}">
                <a16:creationId xmlns:a16="http://schemas.microsoft.com/office/drawing/2014/main" id="{F492EF04-ED54-42B4-A8D9-21F8ED63120F}"/>
              </a:ext>
            </a:extLst>
          </p:cNvPr>
          <p:cNvSpPr>
            <a:spLocks noChangeShapeType="1"/>
          </p:cNvSpPr>
          <p:nvPr/>
        </p:nvSpPr>
        <p:spPr bwMode="auto">
          <a:xfrm>
            <a:off x="5286375" y="2632075"/>
            <a:ext cx="1588" cy="333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761" name="Rectangle 19">
            <a:extLst>
              <a:ext uri="{FF2B5EF4-FFF2-40B4-BE49-F238E27FC236}">
                <a16:creationId xmlns:a16="http://schemas.microsoft.com/office/drawing/2014/main" id="{55BBAA8E-0561-4F5B-AD4B-5803CF232F8B}"/>
              </a:ext>
            </a:extLst>
          </p:cNvPr>
          <p:cNvSpPr>
            <a:spLocks noChangeArrowheads="1"/>
          </p:cNvSpPr>
          <p:nvPr/>
        </p:nvSpPr>
        <p:spPr bwMode="auto">
          <a:xfrm>
            <a:off x="5259388" y="5541963"/>
            <a:ext cx="127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1</a:t>
            </a:r>
            <a:endParaRPr lang="en-US" altLang="en-US" sz="1800">
              <a:latin typeface="Arial" panose="020B0604020202020204" pitchFamily="34" charset="0"/>
            </a:endParaRPr>
          </a:p>
        </p:txBody>
      </p:sp>
      <p:sp>
        <p:nvSpPr>
          <p:cNvPr id="31762" name="Line 20">
            <a:extLst>
              <a:ext uri="{FF2B5EF4-FFF2-40B4-BE49-F238E27FC236}">
                <a16:creationId xmlns:a16="http://schemas.microsoft.com/office/drawing/2014/main" id="{66E1E516-ADAA-4CD0-8D85-B042C107175F}"/>
              </a:ext>
            </a:extLst>
          </p:cNvPr>
          <p:cNvSpPr>
            <a:spLocks noChangeShapeType="1"/>
          </p:cNvSpPr>
          <p:nvPr/>
        </p:nvSpPr>
        <p:spPr bwMode="auto">
          <a:xfrm flipV="1">
            <a:off x="5772150" y="5475288"/>
            <a:ext cx="1588" cy="428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763" name="Line 21">
            <a:extLst>
              <a:ext uri="{FF2B5EF4-FFF2-40B4-BE49-F238E27FC236}">
                <a16:creationId xmlns:a16="http://schemas.microsoft.com/office/drawing/2014/main" id="{EC057611-1D8A-413F-80D8-D2A4AC93B101}"/>
              </a:ext>
            </a:extLst>
          </p:cNvPr>
          <p:cNvSpPr>
            <a:spLocks noChangeShapeType="1"/>
          </p:cNvSpPr>
          <p:nvPr/>
        </p:nvSpPr>
        <p:spPr bwMode="auto">
          <a:xfrm>
            <a:off x="5772150" y="2632075"/>
            <a:ext cx="1588" cy="333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764" name="Rectangle 22">
            <a:extLst>
              <a:ext uri="{FF2B5EF4-FFF2-40B4-BE49-F238E27FC236}">
                <a16:creationId xmlns:a16="http://schemas.microsoft.com/office/drawing/2014/main" id="{21DEEEE2-2D8F-4197-B2AE-A5C65DB3F05E}"/>
              </a:ext>
            </a:extLst>
          </p:cNvPr>
          <p:cNvSpPr>
            <a:spLocks noChangeArrowheads="1"/>
          </p:cNvSpPr>
          <p:nvPr/>
        </p:nvSpPr>
        <p:spPr bwMode="auto">
          <a:xfrm>
            <a:off x="5691188" y="5541963"/>
            <a:ext cx="3175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1.5</a:t>
            </a:r>
            <a:endParaRPr lang="en-US" altLang="en-US" sz="1800">
              <a:latin typeface="Arial" panose="020B0604020202020204" pitchFamily="34" charset="0"/>
            </a:endParaRPr>
          </a:p>
        </p:txBody>
      </p:sp>
      <p:sp>
        <p:nvSpPr>
          <p:cNvPr id="31765" name="Line 23">
            <a:extLst>
              <a:ext uri="{FF2B5EF4-FFF2-40B4-BE49-F238E27FC236}">
                <a16:creationId xmlns:a16="http://schemas.microsoft.com/office/drawing/2014/main" id="{5B574B6D-B685-47BA-BA4A-1BFAD602F8EB}"/>
              </a:ext>
            </a:extLst>
          </p:cNvPr>
          <p:cNvSpPr>
            <a:spLocks noChangeShapeType="1"/>
          </p:cNvSpPr>
          <p:nvPr/>
        </p:nvSpPr>
        <p:spPr bwMode="auto">
          <a:xfrm flipV="1">
            <a:off x="6267450" y="5475288"/>
            <a:ext cx="1588" cy="428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766" name="Line 24">
            <a:extLst>
              <a:ext uri="{FF2B5EF4-FFF2-40B4-BE49-F238E27FC236}">
                <a16:creationId xmlns:a16="http://schemas.microsoft.com/office/drawing/2014/main" id="{E117C154-56EF-4544-BFD6-917B03E47461}"/>
              </a:ext>
            </a:extLst>
          </p:cNvPr>
          <p:cNvSpPr>
            <a:spLocks noChangeShapeType="1"/>
          </p:cNvSpPr>
          <p:nvPr/>
        </p:nvSpPr>
        <p:spPr bwMode="auto">
          <a:xfrm>
            <a:off x="6267450" y="2632075"/>
            <a:ext cx="1588" cy="333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767" name="Rectangle 25">
            <a:extLst>
              <a:ext uri="{FF2B5EF4-FFF2-40B4-BE49-F238E27FC236}">
                <a16:creationId xmlns:a16="http://schemas.microsoft.com/office/drawing/2014/main" id="{82E0E292-978D-41CB-933B-9421637DED79}"/>
              </a:ext>
            </a:extLst>
          </p:cNvPr>
          <p:cNvSpPr>
            <a:spLocks noChangeArrowheads="1"/>
          </p:cNvSpPr>
          <p:nvPr/>
        </p:nvSpPr>
        <p:spPr bwMode="auto">
          <a:xfrm>
            <a:off x="6240463" y="5541963"/>
            <a:ext cx="127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2</a:t>
            </a:r>
            <a:endParaRPr lang="en-US" altLang="en-US" sz="1800">
              <a:latin typeface="Arial" panose="020B0604020202020204" pitchFamily="34" charset="0"/>
            </a:endParaRPr>
          </a:p>
        </p:txBody>
      </p:sp>
      <p:sp>
        <p:nvSpPr>
          <p:cNvPr id="31768" name="Line 26">
            <a:extLst>
              <a:ext uri="{FF2B5EF4-FFF2-40B4-BE49-F238E27FC236}">
                <a16:creationId xmlns:a16="http://schemas.microsoft.com/office/drawing/2014/main" id="{1DEA29BE-7DA1-49E6-8F2D-0AC5263BC652}"/>
              </a:ext>
            </a:extLst>
          </p:cNvPr>
          <p:cNvSpPr>
            <a:spLocks noChangeShapeType="1"/>
          </p:cNvSpPr>
          <p:nvPr/>
        </p:nvSpPr>
        <p:spPr bwMode="auto">
          <a:xfrm flipV="1">
            <a:off x="6753225" y="5475288"/>
            <a:ext cx="1588" cy="428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769" name="Line 27">
            <a:extLst>
              <a:ext uri="{FF2B5EF4-FFF2-40B4-BE49-F238E27FC236}">
                <a16:creationId xmlns:a16="http://schemas.microsoft.com/office/drawing/2014/main" id="{6801CAFF-E432-4ED6-82D8-9BB56A7051C7}"/>
              </a:ext>
            </a:extLst>
          </p:cNvPr>
          <p:cNvSpPr>
            <a:spLocks noChangeShapeType="1"/>
          </p:cNvSpPr>
          <p:nvPr/>
        </p:nvSpPr>
        <p:spPr bwMode="auto">
          <a:xfrm>
            <a:off x="6753225" y="2632075"/>
            <a:ext cx="1588" cy="333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770" name="Rectangle 28">
            <a:extLst>
              <a:ext uri="{FF2B5EF4-FFF2-40B4-BE49-F238E27FC236}">
                <a16:creationId xmlns:a16="http://schemas.microsoft.com/office/drawing/2014/main" id="{5CC3F5A2-4C17-4F4B-93B4-FFEA0BDDC6C5}"/>
              </a:ext>
            </a:extLst>
          </p:cNvPr>
          <p:cNvSpPr>
            <a:spLocks noChangeArrowheads="1"/>
          </p:cNvSpPr>
          <p:nvPr/>
        </p:nvSpPr>
        <p:spPr bwMode="auto">
          <a:xfrm>
            <a:off x="6672263" y="5541963"/>
            <a:ext cx="3175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2.5</a:t>
            </a:r>
            <a:endParaRPr lang="en-US" altLang="en-US" sz="1800">
              <a:latin typeface="Arial" panose="020B0604020202020204" pitchFamily="34" charset="0"/>
            </a:endParaRPr>
          </a:p>
        </p:txBody>
      </p:sp>
      <p:sp>
        <p:nvSpPr>
          <p:cNvPr id="31771" name="Line 29">
            <a:extLst>
              <a:ext uri="{FF2B5EF4-FFF2-40B4-BE49-F238E27FC236}">
                <a16:creationId xmlns:a16="http://schemas.microsoft.com/office/drawing/2014/main" id="{D4C5ED81-2585-47E1-B25F-CCB2CF253768}"/>
              </a:ext>
            </a:extLst>
          </p:cNvPr>
          <p:cNvSpPr>
            <a:spLocks noChangeShapeType="1"/>
          </p:cNvSpPr>
          <p:nvPr/>
        </p:nvSpPr>
        <p:spPr bwMode="auto">
          <a:xfrm flipV="1">
            <a:off x="7240588" y="5475288"/>
            <a:ext cx="1587" cy="428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772" name="Line 30">
            <a:extLst>
              <a:ext uri="{FF2B5EF4-FFF2-40B4-BE49-F238E27FC236}">
                <a16:creationId xmlns:a16="http://schemas.microsoft.com/office/drawing/2014/main" id="{76B0E4C3-7C0A-48D4-A6DF-B0E63233B258}"/>
              </a:ext>
            </a:extLst>
          </p:cNvPr>
          <p:cNvSpPr>
            <a:spLocks noChangeShapeType="1"/>
          </p:cNvSpPr>
          <p:nvPr/>
        </p:nvSpPr>
        <p:spPr bwMode="auto">
          <a:xfrm>
            <a:off x="7240588" y="2632075"/>
            <a:ext cx="1587" cy="333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773" name="Rectangle 31">
            <a:extLst>
              <a:ext uri="{FF2B5EF4-FFF2-40B4-BE49-F238E27FC236}">
                <a16:creationId xmlns:a16="http://schemas.microsoft.com/office/drawing/2014/main" id="{65ABEA83-6D51-49B8-AA9B-F2C57690520D}"/>
              </a:ext>
            </a:extLst>
          </p:cNvPr>
          <p:cNvSpPr>
            <a:spLocks noChangeArrowheads="1"/>
          </p:cNvSpPr>
          <p:nvPr/>
        </p:nvSpPr>
        <p:spPr bwMode="auto">
          <a:xfrm>
            <a:off x="7213600" y="5541963"/>
            <a:ext cx="127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3</a:t>
            </a:r>
            <a:endParaRPr lang="en-US" altLang="en-US" sz="1800">
              <a:latin typeface="Arial" panose="020B0604020202020204" pitchFamily="34" charset="0"/>
            </a:endParaRPr>
          </a:p>
        </p:txBody>
      </p:sp>
      <p:sp>
        <p:nvSpPr>
          <p:cNvPr id="31774" name="Line 32">
            <a:extLst>
              <a:ext uri="{FF2B5EF4-FFF2-40B4-BE49-F238E27FC236}">
                <a16:creationId xmlns:a16="http://schemas.microsoft.com/office/drawing/2014/main" id="{C4043B91-2870-4158-9C15-6BF0BBB0FCD1}"/>
              </a:ext>
            </a:extLst>
          </p:cNvPr>
          <p:cNvSpPr>
            <a:spLocks noChangeShapeType="1"/>
          </p:cNvSpPr>
          <p:nvPr/>
        </p:nvSpPr>
        <p:spPr bwMode="auto">
          <a:xfrm flipV="1">
            <a:off x="7726363" y="5475288"/>
            <a:ext cx="1587" cy="428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775" name="Line 33">
            <a:extLst>
              <a:ext uri="{FF2B5EF4-FFF2-40B4-BE49-F238E27FC236}">
                <a16:creationId xmlns:a16="http://schemas.microsoft.com/office/drawing/2014/main" id="{C3448024-59E3-443A-8A44-3F4C815594CE}"/>
              </a:ext>
            </a:extLst>
          </p:cNvPr>
          <p:cNvSpPr>
            <a:spLocks noChangeShapeType="1"/>
          </p:cNvSpPr>
          <p:nvPr/>
        </p:nvSpPr>
        <p:spPr bwMode="auto">
          <a:xfrm>
            <a:off x="7726363" y="2632075"/>
            <a:ext cx="1587" cy="333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776" name="Rectangle 34">
            <a:extLst>
              <a:ext uri="{FF2B5EF4-FFF2-40B4-BE49-F238E27FC236}">
                <a16:creationId xmlns:a16="http://schemas.microsoft.com/office/drawing/2014/main" id="{F471FDD5-C79F-4BA1-BC4B-5835A21B083E}"/>
              </a:ext>
            </a:extLst>
          </p:cNvPr>
          <p:cNvSpPr>
            <a:spLocks noChangeArrowheads="1"/>
          </p:cNvSpPr>
          <p:nvPr/>
        </p:nvSpPr>
        <p:spPr bwMode="auto">
          <a:xfrm>
            <a:off x="7645400" y="5541963"/>
            <a:ext cx="3175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3.5</a:t>
            </a:r>
            <a:endParaRPr lang="en-US" altLang="en-US" sz="1800">
              <a:latin typeface="Arial" panose="020B0604020202020204" pitchFamily="34" charset="0"/>
            </a:endParaRPr>
          </a:p>
        </p:txBody>
      </p:sp>
      <p:sp>
        <p:nvSpPr>
          <p:cNvPr id="31777" name="Line 35">
            <a:extLst>
              <a:ext uri="{FF2B5EF4-FFF2-40B4-BE49-F238E27FC236}">
                <a16:creationId xmlns:a16="http://schemas.microsoft.com/office/drawing/2014/main" id="{BF5F6150-2D34-4D2E-BDB0-12ADE41BD325}"/>
              </a:ext>
            </a:extLst>
          </p:cNvPr>
          <p:cNvSpPr>
            <a:spLocks noChangeShapeType="1"/>
          </p:cNvSpPr>
          <p:nvPr/>
        </p:nvSpPr>
        <p:spPr bwMode="auto">
          <a:xfrm flipV="1">
            <a:off x="8221663" y="5475288"/>
            <a:ext cx="1587" cy="428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778" name="Line 36">
            <a:extLst>
              <a:ext uri="{FF2B5EF4-FFF2-40B4-BE49-F238E27FC236}">
                <a16:creationId xmlns:a16="http://schemas.microsoft.com/office/drawing/2014/main" id="{EA2AB64B-975C-4DF5-B335-769CB6175DAC}"/>
              </a:ext>
            </a:extLst>
          </p:cNvPr>
          <p:cNvSpPr>
            <a:spLocks noChangeShapeType="1"/>
          </p:cNvSpPr>
          <p:nvPr/>
        </p:nvSpPr>
        <p:spPr bwMode="auto">
          <a:xfrm>
            <a:off x="8221663" y="2632075"/>
            <a:ext cx="1587" cy="333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779" name="Rectangle 37">
            <a:extLst>
              <a:ext uri="{FF2B5EF4-FFF2-40B4-BE49-F238E27FC236}">
                <a16:creationId xmlns:a16="http://schemas.microsoft.com/office/drawing/2014/main" id="{4660E643-3DE0-488C-AD54-747111D2CF78}"/>
              </a:ext>
            </a:extLst>
          </p:cNvPr>
          <p:cNvSpPr>
            <a:spLocks noChangeArrowheads="1"/>
          </p:cNvSpPr>
          <p:nvPr/>
        </p:nvSpPr>
        <p:spPr bwMode="auto">
          <a:xfrm>
            <a:off x="8194675" y="5541963"/>
            <a:ext cx="127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4</a:t>
            </a:r>
            <a:endParaRPr lang="en-US" altLang="en-US" sz="1800">
              <a:latin typeface="Arial" panose="020B0604020202020204" pitchFamily="34" charset="0"/>
            </a:endParaRPr>
          </a:p>
        </p:txBody>
      </p:sp>
      <p:sp>
        <p:nvSpPr>
          <p:cNvPr id="31780" name="Line 38">
            <a:extLst>
              <a:ext uri="{FF2B5EF4-FFF2-40B4-BE49-F238E27FC236}">
                <a16:creationId xmlns:a16="http://schemas.microsoft.com/office/drawing/2014/main" id="{D028A8D5-04B4-42C0-9D6B-E58855CD25B3}"/>
              </a:ext>
            </a:extLst>
          </p:cNvPr>
          <p:cNvSpPr>
            <a:spLocks noChangeShapeType="1"/>
          </p:cNvSpPr>
          <p:nvPr/>
        </p:nvSpPr>
        <p:spPr bwMode="auto">
          <a:xfrm>
            <a:off x="4314825" y="5518150"/>
            <a:ext cx="3651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781" name="Line 39">
            <a:extLst>
              <a:ext uri="{FF2B5EF4-FFF2-40B4-BE49-F238E27FC236}">
                <a16:creationId xmlns:a16="http://schemas.microsoft.com/office/drawing/2014/main" id="{C13ABF5E-906B-4AC6-A510-33C679465295}"/>
              </a:ext>
            </a:extLst>
          </p:cNvPr>
          <p:cNvSpPr>
            <a:spLocks noChangeShapeType="1"/>
          </p:cNvSpPr>
          <p:nvPr/>
        </p:nvSpPr>
        <p:spPr bwMode="auto">
          <a:xfrm flipH="1">
            <a:off x="8175625" y="5518150"/>
            <a:ext cx="4603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782" name="Rectangle 40">
            <a:extLst>
              <a:ext uri="{FF2B5EF4-FFF2-40B4-BE49-F238E27FC236}">
                <a16:creationId xmlns:a16="http://schemas.microsoft.com/office/drawing/2014/main" id="{9C0A05AB-6BCF-4798-8C27-823CC1102444}"/>
              </a:ext>
            </a:extLst>
          </p:cNvPr>
          <p:cNvSpPr>
            <a:spLocks noChangeArrowheads="1"/>
          </p:cNvSpPr>
          <p:nvPr/>
        </p:nvSpPr>
        <p:spPr bwMode="auto">
          <a:xfrm>
            <a:off x="3884613" y="5413375"/>
            <a:ext cx="3937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-0.1</a:t>
            </a:r>
            <a:endParaRPr lang="en-US" altLang="en-US" sz="1800">
              <a:latin typeface="Arial" panose="020B0604020202020204" pitchFamily="34" charset="0"/>
            </a:endParaRPr>
          </a:p>
        </p:txBody>
      </p:sp>
      <p:sp>
        <p:nvSpPr>
          <p:cNvPr id="31783" name="Line 41">
            <a:extLst>
              <a:ext uri="{FF2B5EF4-FFF2-40B4-BE49-F238E27FC236}">
                <a16:creationId xmlns:a16="http://schemas.microsoft.com/office/drawing/2014/main" id="{D5969E41-E044-4417-A746-D23724BBA2AF}"/>
              </a:ext>
            </a:extLst>
          </p:cNvPr>
          <p:cNvSpPr>
            <a:spLocks noChangeShapeType="1"/>
          </p:cNvSpPr>
          <p:nvPr/>
        </p:nvSpPr>
        <p:spPr bwMode="auto">
          <a:xfrm>
            <a:off x="4314825" y="5103813"/>
            <a:ext cx="36513"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784" name="Line 42">
            <a:extLst>
              <a:ext uri="{FF2B5EF4-FFF2-40B4-BE49-F238E27FC236}">
                <a16:creationId xmlns:a16="http://schemas.microsoft.com/office/drawing/2014/main" id="{A9E388FF-59EC-483A-A48E-A4C9AADA8449}"/>
              </a:ext>
            </a:extLst>
          </p:cNvPr>
          <p:cNvSpPr>
            <a:spLocks noChangeShapeType="1"/>
          </p:cNvSpPr>
          <p:nvPr/>
        </p:nvSpPr>
        <p:spPr bwMode="auto">
          <a:xfrm flipH="1">
            <a:off x="8175625" y="5103813"/>
            <a:ext cx="46038"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785" name="Rectangle 43">
            <a:extLst>
              <a:ext uri="{FF2B5EF4-FFF2-40B4-BE49-F238E27FC236}">
                <a16:creationId xmlns:a16="http://schemas.microsoft.com/office/drawing/2014/main" id="{CA5E6ED8-2D2D-49B6-8599-CA55178500CC}"/>
              </a:ext>
            </a:extLst>
          </p:cNvPr>
          <p:cNvSpPr>
            <a:spLocks noChangeArrowheads="1"/>
          </p:cNvSpPr>
          <p:nvPr/>
        </p:nvSpPr>
        <p:spPr bwMode="auto">
          <a:xfrm>
            <a:off x="4021138" y="5000625"/>
            <a:ext cx="1270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0</a:t>
            </a:r>
            <a:endParaRPr lang="en-US" altLang="en-US" sz="1800">
              <a:latin typeface="Arial" panose="020B0604020202020204" pitchFamily="34" charset="0"/>
            </a:endParaRPr>
          </a:p>
        </p:txBody>
      </p:sp>
      <p:sp>
        <p:nvSpPr>
          <p:cNvPr id="31786" name="Line 44">
            <a:extLst>
              <a:ext uri="{FF2B5EF4-FFF2-40B4-BE49-F238E27FC236}">
                <a16:creationId xmlns:a16="http://schemas.microsoft.com/office/drawing/2014/main" id="{8A7609ED-DA27-4CC8-B982-8901D8AB7249}"/>
              </a:ext>
            </a:extLst>
          </p:cNvPr>
          <p:cNvSpPr>
            <a:spLocks noChangeShapeType="1"/>
          </p:cNvSpPr>
          <p:nvPr/>
        </p:nvSpPr>
        <p:spPr bwMode="auto">
          <a:xfrm>
            <a:off x="4314825" y="4691063"/>
            <a:ext cx="36513"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787" name="Line 45">
            <a:extLst>
              <a:ext uri="{FF2B5EF4-FFF2-40B4-BE49-F238E27FC236}">
                <a16:creationId xmlns:a16="http://schemas.microsoft.com/office/drawing/2014/main" id="{EADE2CCC-F35B-4A87-8C66-14123BBF3B3F}"/>
              </a:ext>
            </a:extLst>
          </p:cNvPr>
          <p:cNvSpPr>
            <a:spLocks noChangeShapeType="1"/>
          </p:cNvSpPr>
          <p:nvPr/>
        </p:nvSpPr>
        <p:spPr bwMode="auto">
          <a:xfrm flipH="1">
            <a:off x="8175625" y="4691063"/>
            <a:ext cx="46038"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788" name="Rectangle 46">
            <a:extLst>
              <a:ext uri="{FF2B5EF4-FFF2-40B4-BE49-F238E27FC236}">
                <a16:creationId xmlns:a16="http://schemas.microsoft.com/office/drawing/2014/main" id="{DE0A360C-63D6-47DF-8059-032B109CA498}"/>
              </a:ext>
            </a:extLst>
          </p:cNvPr>
          <p:cNvSpPr>
            <a:spLocks noChangeArrowheads="1"/>
          </p:cNvSpPr>
          <p:nvPr/>
        </p:nvSpPr>
        <p:spPr bwMode="auto">
          <a:xfrm>
            <a:off x="3921125" y="4586288"/>
            <a:ext cx="3175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0.1</a:t>
            </a:r>
            <a:endParaRPr lang="en-US" altLang="en-US" sz="1800">
              <a:latin typeface="Arial" panose="020B0604020202020204" pitchFamily="34" charset="0"/>
            </a:endParaRPr>
          </a:p>
        </p:txBody>
      </p:sp>
      <p:sp>
        <p:nvSpPr>
          <p:cNvPr id="31789" name="Line 47">
            <a:extLst>
              <a:ext uri="{FF2B5EF4-FFF2-40B4-BE49-F238E27FC236}">
                <a16:creationId xmlns:a16="http://schemas.microsoft.com/office/drawing/2014/main" id="{156E034B-F6EC-434A-9DFA-5E84CA557755}"/>
              </a:ext>
            </a:extLst>
          </p:cNvPr>
          <p:cNvSpPr>
            <a:spLocks noChangeShapeType="1"/>
          </p:cNvSpPr>
          <p:nvPr/>
        </p:nvSpPr>
        <p:spPr bwMode="auto">
          <a:xfrm>
            <a:off x="4314825" y="4276725"/>
            <a:ext cx="3651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790" name="Line 48">
            <a:extLst>
              <a:ext uri="{FF2B5EF4-FFF2-40B4-BE49-F238E27FC236}">
                <a16:creationId xmlns:a16="http://schemas.microsoft.com/office/drawing/2014/main" id="{5E083727-9F53-4D00-92C2-DA0734021F08}"/>
              </a:ext>
            </a:extLst>
          </p:cNvPr>
          <p:cNvSpPr>
            <a:spLocks noChangeShapeType="1"/>
          </p:cNvSpPr>
          <p:nvPr/>
        </p:nvSpPr>
        <p:spPr bwMode="auto">
          <a:xfrm flipH="1">
            <a:off x="8175625" y="4276725"/>
            <a:ext cx="4603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791" name="Rectangle 49">
            <a:extLst>
              <a:ext uri="{FF2B5EF4-FFF2-40B4-BE49-F238E27FC236}">
                <a16:creationId xmlns:a16="http://schemas.microsoft.com/office/drawing/2014/main" id="{B229B778-77CB-41D0-98D5-98DB3F5858CC}"/>
              </a:ext>
            </a:extLst>
          </p:cNvPr>
          <p:cNvSpPr>
            <a:spLocks noChangeArrowheads="1"/>
          </p:cNvSpPr>
          <p:nvPr/>
        </p:nvSpPr>
        <p:spPr bwMode="auto">
          <a:xfrm>
            <a:off x="3921125" y="4173538"/>
            <a:ext cx="3175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0.2</a:t>
            </a:r>
            <a:endParaRPr lang="en-US" altLang="en-US" sz="1800">
              <a:latin typeface="Arial" panose="020B0604020202020204" pitchFamily="34" charset="0"/>
            </a:endParaRPr>
          </a:p>
        </p:txBody>
      </p:sp>
      <p:sp>
        <p:nvSpPr>
          <p:cNvPr id="31792" name="Line 50">
            <a:extLst>
              <a:ext uri="{FF2B5EF4-FFF2-40B4-BE49-F238E27FC236}">
                <a16:creationId xmlns:a16="http://schemas.microsoft.com/office/drawing/2014/main" id="{C951BF13-791B-41B9-A09F-76E196E09BA1}"/>
              </a:ext>
            </a:extLst>
          </p:cNvPr>
          <p:cNvSpPr>
            <a:spLocks noChangeShapeType="1"/>
          </p:cNvSpPr>
          <p:nvPr/>
        </p:nvSpPr>
        <p:spPr bwMode="auto">
          <a:xfrm>
            <a:off x="4314825" y="3863975"/>
            <a:ext cx="3651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793" name="Line 51">
            <a:extLst>
              <a:ext uri="{FF2B5EF4-FFF2-40B4-BE49-F238E27FC236}">
                <a16:creationId xmlns:a16="http://schemas.microsoft.com/office/drawing/2014/main" id="{7E55C2B3-72C5-4C8B-BCB5-467FE4AE62FD}"/>
              </a:ext>
            </a:extLst>
          </p:cNvPr>
          <p:cNvSpPr>
            <a:spLocks noChangeShapeType="1"/>
          </p:cNvSpPr>
          <p:nvPr/>
        </p:nvSpPr>
        <p:spPr bwMode="auto">
          <a:xfrm flipH="1">
            <a:off x="8175625" y="3863975"/>
            <a:ext cx="4603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794" name="Rectangle 52">
            <a:extLst>
              <a:ext uri="{FF2B5EF4-FFF2-40B4-BE49-F238E27FC236}">
                <a16:creationId xmlns:a16="http://schemas.microsoft.com/office/drawing/2014/main" id="{71CAC642-1F3A-4231-BDB3-81724CF0A7B9}"/>
              </a:ext>
            </a:extLst>
          </p:cNvPr>
          <p:cNvSpPr>
            <a:spLocks noChangeArrowheads="1"/>
          </p:cNvSpPr>
          <p:nvPr/>
        </p:nvSpPr>
        <p:spPr bwMode="auto">
          <a:xfrm>
            <a:off x="3921125" y="3759200"/>
            <a:ext cx="3175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0.3</a:t>
            </a:r>
            <a:endParaRPr lang="en-US" altLang="en-US" sz="1800">
              <a:latin typeface="Arial" panose="020B0604020202020204" pitchFamily="34" charset="0"/>
            </a:endParaRPr>
          </a:p>
        </p:txBody>
      </p:sp>
      <p:sp>
        <p:nvSpPr>
          <p:cNvPr id="31795" name="Line 53">
            <a:extLst>
              <a:ext uri="{FF2B5EF4-FFF2-40B4-BE49-F238E27FC236}">
                <a16:creationId xmlns:a16="http://schemas.microsoft.com/office/drawing/2014/main" id="{BCF6734D-248C-43A9-8F8E-03A7BCA4832D}"/>
              </a:ext>
            </a:extLst>
          </p:cNvPr>
          <p:cNvSpPr>
            <a:spLocks noChangeShapeType="1"/>
          </p:cNvSpPr>
          <p:nvPr/>
        </p:nvSpPr>
        <p:spPr bwMode="auto">
          <a:xfrm>
            <a:off x="4314825" y="3451225"/>
            <a:ext cx="3651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796" name="Line 54">
            <a:extLst>
              <a:ext uri="{FF2B5EF4-FFF2-40B4-BE49-F238E27FC236}">
                <a16:creationId xmlns:a16="http://schemas.microsoft.com/office/drawing/2014/main" id="{4696C3C7-C6AB-48C5-9E77-CE6F1E082583}"/>
              </a:ext>
            </a:extLst>
          </p:cNvPr>
          <p:cNvSpPr>
            <a:spLocks noChangeShapeType="1"/>
          </p:cNvSpPr>
          <p:nvPr/>
        </p:nvSpPr>
        <p:spPr bwMode="auto">
          <a:xfrm flipH="1">
            <a:off x="8175625" y="3451225"/>
            <a:ext cx="4603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797" name="Rectangle 55">
            <a:extLst>
              <a:ext uri="{FF2B5EF4-FFF2-40B4-BE49-F238E27FC236}">
                <a16:creationId xmlns:a16="http://schemas.microsoft.com/office/drawing/2014/main" id="{38146BF9-3782-4136-84FF-E603B1DBC188}"/>
              </a:ext>
            </a:extLst>
          </p:cNvPr>
          <p:cNvSpPr>
            <a:spLocks noChangeArrowheads="1"/>
          </p:cNvSpPr>
          <p:nvPr/>
        </p:nvSpPr>
        <p:spPr bwMode="auto">
          <a:xfrm>
            <a:off x="3921125" y="3346450"/>
            <a:ext cx="3175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0.4</a:t>
            </a:r>
            <a:endParaRPr lang="en-US" altLang="en-US" sz="1800">
              <a:latin typeface="Arial" panose="020B0604020202020204" pitchFamily="34" charset="0"/>
            </a:endParaRPr>
          </a:p>
        </p:txBody>
      </p:sp>
      <p:sp>
        <p:nvSpPr>
          <p:cNvPr id="31798" name="Line 56">
            <a:extLst>
              <a:ext uri="{FF2B5EF4-FFF2-40B4-BE49-F238E27FC236}">
                <a16:creationId xmlns:a16="http://schemas.microsoft.com/office/drawing/2014/main" id="{26437C25-B1C3-429B-84A1-C29186EC9DB7}"/>
              </a:ext>
            </a:extLst>
          </p:cNvPr>
          <p:cNvSpPr>
            <a:spLocks noChangeShapeType="1"/>
          </p:cNvSpPr>
          <p:nvPr/>
        </p:nvSpPr>
        <p:spPr bwMode="auto">
          <a:xfrm>
            <a:off x="4314825" y="3036888"/>
            <a:ext cx="36513"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799" name="Line 57">
            <a:extLst>
              <a:ext uri="{FF2B5EF4-FFF2-40B4-BE49-F238E27FC236}">
                <a16:creationId xmlns:a16="http://schemas.microsoft.com/office/drawing/2014/main" id="{AFE2907C-B99A-45F1-A434-E7CFC247C991}"/>
              </a:ext>
            </a:extLst>
          </p:cNvPr>
          <p:cNvSpPr>
            <a:spLocks noChangeShapeType="1"/>
          </p:cNvSpPr>
          <p:nvPr/>
        </p:nvSpPr>
        <p:spPr bwMode="auto">
          <a:xfrm flipH="1">
            <a:off x="8175625" y="3036888"/>
            <a:ext cx="46038"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800" name="Rectangle 58">
            <a:extLst>
              <a:ext uri="{FF2B5EF4-FFF2-40B4-BE49-F238E27FC236}">
                <a16:creationId xmlns:a16="http://schemas.microsoft.com/office/drawing/2014/main" id="{63EABF09-7BB5-49B8-83EB-D6B4FFEC97CC}"/>
              </a:ext>
            </a:extLst>
          </p:cNvPr>
          <p:cNvSpPr>
            <a:spLocks noChangeArrowheads="1"/>
          </p:cNvSpPr>
          <p:nvPr/>
        </p:nvSpPr>
        <p:spPr bwMode="auto">
          <a:xfrm>
            <a:off x="3921125" y="2933700"/>
            <a:ext cx="3175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0.5</a:t>
            </a:r>
            <a:endParaRPr lang="en-US" altLang="en-US" sz="1800">
              <a:latin typeface="Arial" panose="020B0604020202020204" pitchFamily="34" charset="0"/>
            </a:endParaRPr>
          </a:p>
        </p:txBody>
      </p:sp>
      <p:sp>
        <p:nvSpPr>
          <p:cNvPr id="31801" name="Line 59">
            <a:extLst>
              <a:ext uri="{FF2B5EF4-FFF2-40B4-BE49-F238E27FC236}">
                <a16:creationId xmlns:a16="http://schemas.microsoft.com/office/drawing/2014/main" id="{0DAC7BAD-C1D4-4A54-B566-B7E51393B00E}"/>
              </a:ext>
            </a:extLst>
          </p:cNvPr>
          <p:cNvSpPr>
            <a:spLocks noChangeShapeType="1"/>
          </p:cNvSpPr>
          <p:nvPr/>
        </p:nvSpPr>
        <p:spPr bwMode="auto">
          <a:xfrm>
            <a:off x="4314825" y="2632075"/>
            <a:ext cx="3651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802" name="Line 60">
            <a:extLst>
              <a:ext uri="{FF2B5EF4-FFF2-40B4-BE49-F238E27FC236}">
                <a16:creationId xmlns:a16="http://schemas.microsoft.com/office/drawing/2014/main" id="{96C4164B-D85D-4F31-801A-F97696A87A98}"/>
              </a:ext>
            </a:extLst>
          </p:cNvPr>
          <p:cNvSpPr>
            <a:spLocks noChangeShapeType="1"/>
          </p:cNvSpPr>
          <p:nvPr/>
        </p:nvSpPr>
        <p:spPr bwMode="auto">
          <a:xfrm flipH="1">
            <a:off x="8175625" y="2632075"/>
            <a:ext cx="4603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803" name="Rectangle 61">
            <a:extLst>
              <a:ext uri="{FF2B5EF4-FFF2-40B4-BE49-F238E27FC236}">
                <a16:creationId xmlns:a16="http://schemas.microsoft.com/office/drawing/2014/main" id="{14E6C452-AAAB-4747-B250-7AA6A288B927}"/>
              </a:ext>
            </a:extLst>
          </p:cNvPr>
          <p:cNvSpPr>
            <a:spLocks noChangeArrowheads="1"/>
          </p:cNvSpPr>
          <p:nvPr/>
        </p:nvSpPr>
        <p:spPr bwMode="auto">
          <a:xfrm>
            <a:off x="3921125" y="2528888"/>
            <a:ext cx="3175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0.6</a:t>
            </a:r>
            <a:endParaRPr lang="en-US" altLang="en-US" sz="1800">
              <a:latin typeface="Arial" panose="020B0604020202020204" pitchFamily="34" charset="0"/>
            </a:endParaRPr>
          </a:p>
        </p:txBody>
      </p:sp>
      <p:sp>
        <p:nvSpPr>
          <p:cNvPr id="31804" name="Freeform 62">
            <a:extLst>
              <a:ext uri="{FF2B5EF4-FFF2-40B4-BE49-F238E27FC236}">
                <a16:creationId xmlns:a16="http://schemas.microsoft.com/office/drawing/2014/main" id="{C2DB3815-D284-4109-84B4-F61A9E89566E}"/>
              </a:ext>
            </a:extLst>
          </p:cNvPr>
          <p:cNvSpPr>
            <a:spLocks/>
          </p:cNvSpPr>
          <p:nvPr/>
        </p:nvSpPr>
        <p:spPr bwMode="auto">
          <a:xfrm>
            <a:off x="4314825" y="2632075"/>
            <a:ext cx="3906838" cy="2886075"/>
          </a:xfrm>
          <a:custGeom>
            <a:avLst/>
            <a:gdLst>
              <a:gd name="T0" fmla="*/ 0 w 434"/>
              <a:gd name="T1" fmla="*/ 342 h 342"/>
              <a:gd name="T2" fmla="*/ 434 w 434"/>
              <a:gd name="T3" fmla="*/ 342 h 342"/>
              <a:gd name="T4" fmla="*/ 434 w 434"/>
              <a:gd name="T5" fmla="*/ 0 h 342"/>
              <a:gd name="T6" fmla="*/ 0 60000 65536"/>
              <a:gd name="T7" fmla="*/ 0 60000 65536"/>
              <a:gd name="T8" fmla="*/ 0 60000 65536"/>
              <a:gd name="T9" fmla="*/ 0 w 434"/>
              <a:gd name="T10" fmla="*/ 0 h 342"/>
              <a:gd name="T11" fmla="*/ 434 w 434"/>
              <a:gd name="T12" fmla="*/ 342 h 342"/>
            </a:gdLst>
            <a:ahLst/>
            <a:cxnLst>
              <a:cxn ang="T6">
                <a:pos x="T0" y="T1"/>
              </a:cxn>
              <a:cxn ang="T7">
                <a:pos x="T2" y="T3"/>
              </a:cxn>
              <a:cxn ang="T8">
                <a:pos x="T4" y="T5"/>
              </a:cxn>
            </a:cxnLst>
            <a:rect l="T9" t="T10" r="T11" b="T12"/>
            <a:pathLst>
              <a:path w="434" h="342">
                <a:moveTo>
                  <a:pt x="0" y="342"/>
                </a:moveTo>
                <a:lnTo>
                  <a:pt x="434" y="342"/>
                </a:lnTo>
                <a:lnTo>
                  <a:pt x="434" y="0"/>
                </a:lnTo>
              </a:path>
            </a:pathLst>
          </a:cu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31805" name="Oval 63">
            <a:extLst>
              <a:ext uri="{FF2B5EF4-FFF2-40B4-BE49-F238E27FC236}">
                <a16:creationId xmlns:a16="http://schemas.microsoft.com/office/drawing/2014/main" id="{15E8306F-A332-49CD-8DAA-F049D2C92DD1}"/>
              </a:ext>
            </a:extLst>
          </p:cNvPr>
          <p:cNvSpPr>
            <a:spLocks noChangeArrowheads="1"/>
          </p:cNvSpPr>
          <p:nvPr/>
        </p:nvSpPr>
        <p:spPr bwMode="auto">
          <a:xfrm>
            <a:off x="4278313" y="5070475"/>
            <a:ext cx="80962" cy="7620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31806" name="Oval 64">
            <a:extLst>
              <a:ext uri="{FF2B5EF4-FFF2-40B4-BE49-F238E27FC236}">
                <a16:creationId xmlns:a16="http://schemas.microsoft.com/office/drawing/2014/main" id="{1F77CB3E-9920-4047-BDAE-5A927CE9E201}"/>
              </a:ext>
            </a:extLst>
          </p:cNvPr>
          <p:cNvSpPr>
            <a:spLocks noChangeArrowheads="1"/>
          </p:cNvSpPr>
          <p:nvPr/>
        </p:nvSpPr>
        <p:spPr bwMode="auto">
          <a:xfrm>
            <a:off x="4521200" y="4041775"/>
            <a:ext cx="80963" cy="74613"/>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31807" name="Oval 65">
            <a:extLst>
              <a:ext uri="{FF2B5EF4-FFF2-40B4-BE49-F238E27FC236}">
                <a16:creationId xmlns:a16="http://schemas.microsoft.com/office/drawing/2014/main" id="{5EEE405D-ACA0-4A32-88D7-FADDBE4A7669}"/>
              </a:ext>
            </a:extLst>
          </p:cNvPr>
          <p:cNvSpPr>
            <a:spLocks noChangeArrowheads="1"/>
          </p:cNvSpPr>
          <p:nvPr/>
        </p:nvSpPr>
        <p:spPr bwMode="auto">
          <a:xfrm>
            <a:off x="4764088" y="3003550"/>
            <a:ext cx="80962" cy="7620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31808" name="Oval 66">
            <a:extLst>
              <a:ext uri="{FF2B5EF4-FFF2-40B4-BE49-F238E27FC236}">
                <a16:creationId xmlns:a16="http://schemas.microsoft.com/office/drawing/2014/main" id="{B08E1E8E-43B3-41C4-BD19-1B02D2C06090}"/>
              </a:ext>
            </a:extLst>
          </p:cNvPr>
          <p:cNvSpPr>
            <a:spLocks noChangeArrowheads="1"/>
          </p:cNvSpPr>
          <p:nvPr/>
        </p:nvSpPr>
        <p:spPr bwMode="auto">
          <a:xfrm>
            <a:off x="5006975" y="4041775"/>
            <a:ext cx="80963" cy="74613"/>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31809" name="Oval 67">
            <a:extLst>
              <a:ext uri="{FF2B5EF4-FFF2-40B4-BE49-F238E27FC236}">
                <a16:creationId xmlns:a16="http://schemas.microsoft.com/office/drawing/2014/main" id="{2D5E8A0D-691D-47EC-BF9A-9114D36A7035}"/>
              </a:ext>
            </a:extLst>
          </p:cNvPr>
          <p:cNvSpPr>
            <a:spLocks noChangeArrowheads="1"/>
          </p:cNvSpPr>
          <p:nvPr/>
        </p:nvSpPr>
        <p:spPr bwMode="auto">
          <a:xfrm>
            <a:off x="5251450" y="5070475"/>
            <a:ext cx="80963" cy="7620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31810" name="Oval 68">
            <a:extLst>
              <a:ext uri="{FF2B5EF4-FFF2-40B4-BE49-F238E27FC236}">
                <a16:creationId xmlns:a16="http://schemas.microsoft.com/office/drawing/2014/main" id="{BD18265C-0752-4CBA-9AC1-9989AFCF8BFF}"/>
              </a:ext>
            </a:extLst>
          </p:cNvPr>
          <p:cNvSpPr>
            <a:spLocks noChangeArrowheads="1"/>
          </p:cNvSpPr>
          <p:nvPr/>
        </p:nvSpPr>
        <p:spPr bwMode="auto">
          <a:xfrm>
            <a:off x="5494338" y="5070475"/>
            <a:ext cx="80962" cy="7620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31811" name="Oval 69">
            <a:extLst>
              <a:ext uri="{FF2B5EF4-FFF2-40B4-BE49-F238E27FC236}">
                <a16:creationId xmlns:a16="http://schemas.microsoft.com/office/drawing/2014/main" id="{B58B8CEC-4E4C-4880-BA13-ED1F4DAE223E}"/>
              </a:ext>
            </a:extLst>
          </p:cNvPr>
          <p:cNvSpPr>
            <a:spLocks noChangeArrowheads="1"/>
          </p:cNvSpPr>
          <p:nvPr/>
        </p:nvSpPr>
        <p:spPr bwMode="auto">
          <a:xfrm>
            <a:off x="5737225" y="5070475"/>
            <a:ext cx="80963" cy="7620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31812" name="Oval 70">
            <a:extLst>
              <a:ext uri="{FF2B5EF4-FFF2-40B4-BE49-F238E27FC236}">
                <a16:creationId xmlns:a16="http://schemas.microsoft.com/office/drawing/2014/main" id="{373C49F7-D36B-4171-990C-135062A55092}"/>
              </a:ext>
            </a:extLst>
          </p:cNvPr>
          <p:cNvSpPr>
            <a:spLocks noChangeArrowheads="1"/>
          </p:cNvSpPr>
          <p:nvPr/>
        </p:nvSpPr>
        <p:spPr bwMode="auto">
          <a:xfrm>
            <a:off x="5980113" y="5070475"/>
            <a:ext cx="80962" cy="7620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31813" name="Oval 71">
            <a:extLst>
              <a:ext uri="{FF2B5EF4-FFF2-40B4-BE49-F238E27FC236}">
                <a16:creationId xmlns:a16="http://schemas.microsoft.com/office/drawing/2014/main" id="{18B7EA4C-A228-47F1-8941-924D2D57D058}"/>
              </a:ext>
            </a:extLst>
          </p:cNvPr>
          <p:cNvSpPr>
            <a:spLocks noChangeArrowheads="1"/>
          </p:cNvSpPr>
          <p:nvPr/>
        </p:nvSpPr>
        <p:spPr bwMode="auto">
          <a:xfrm>
            <a:off x="6232525" y="5070475"/>
            <a:ext cx="80963" cy="7620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31814" name="Oval 72">
            <a:extLst>
              <a:ext uri="{FF2B5EF4-FFF2-40B4-BE49-F238E27FC236}">
                <a16:creationId xmlns:a16="http://schemas.microsoft.com/office/drawing/2014/main" id="{CD05870F-0372-49E3-97A3-1979C9A3592B}"/>
              </a:ext>
            </a:extLst>
          </p:cNvPr>
          <p:cNvSpPr>
            <a:spLocks noChangeArrowheads="1"/>
          </p:cNvSpPr>
          <p:nvPr/>
        </p:nvSpPr>
        <p:spPr bwMode="auto">
          <a:xfrm>
            <a:off x="6475413" y="5070475"/>
            <a:ext cx="80962" cy="7620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31815" name="Oval 73">
            <a:extLst>
              <a:ext uri="{FF2B5EF4-FFF2-40B4-BE49-F238E27FC236}">
                <a16:creationId xmlns:a16="http://schemas.microsoft.com/office/drawing/2014/main" id="{E274AF08-9056-4F8F-B8F4-20DEC3032A58}"/>
              </a:ext>
            </a:extLst>
          </p:cNvPr>
          <p:cNvSpPr>
            <a:spLocks noChangeArrowheads="1"/>
          </p:cNvSpPr>
          <p:nvPr/>
        </p:nvSpPr>
        <p:spPr bwMode="auto">
          <a:xfrm>
            <a:off x="6718300" y="5070475"/>
            <a:ext cx="80963" cy="7620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31816" name="Oval 74">
            <a:extLst>
              <a:ext uri="{FF2B5EF4-FFF2-40B4-BE49-F238E27FC236}">
                <a16:creationId xmlns:a16="http://schemas.microsoft.com/office/drawing/2014/main" id="{7E7E72C8-A5A7-4230-BCB4-E043C12DB470}"/>
              </a:ext>
            </a:extLst>
          </p:cNvPr>
          <p:cNvSpPr>
            <a:spLocks noChangeArrowheads="1"/>
          </p:cNvSpPr>
          <p:nvPr/>
        </p:nvSpPr>
        <p:spPr bwMode="auto">
          <a:xfrm>
            <a:off x="6961188" y="5070475"/>
            <a:ext cx="80962" cy="7620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31817" name="Oval 75">
            <a:extLst>
              <a:ext uri="{FF2B5EF4-FFF2-40B4-BE49-F238E27FC236}">
                <a16:creationId xmlns:a16="http://schemas.microsoft.com/office/drawing/2014/main" id="{DB254CF3-AFFB-4D41-8C02-DEA4D0155454}"/>
              </a:ext>
            </a:extLst>
          </p:cNvPr>
          <p:cNvSpPr>
            <a:spLocks noChangeArrowheads="1"/>
          </p:cNvSpPr>
          <p:nvPr/>
        </p:nvSpPr>
        <p:spPr bwMode="auto">
          <a:xfrm>
            <a:off x="7204075" y="5070475"/>
            <a:ext cx="80963" cy="7620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31818" name="Oval 76">
            <a:extLst>
              <a:ext uri="{FF2B5EF4-FFF2-40B4-BE49-F238E27FC236}">
                <a16:creationId xmlns:a16="http://schemas.microsoft.com/office/drawing/2014/main" id="{3AD92F66-569C-46AD-81F5-E9C87265DDBE}"/>
              </a:ext>
            </a:extLst>
          </p:cNvPr>
          <p:cNvSpPr>
            <a:spLocks noChangeArrowheads="1"/>
          </p:cNvSpPr>
          <p:nvPr/>
        </p:nvSpPr>
        <p:spPr bwMode="auto">
          <a:xfrm>
            <a:off x="7446963" y="5070475"/>
            <a:ext cx="80962" cy="7620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31819" name="Oval 77">
            <a:extLst>
              <a:ext uri="{FF2B5EF4-FFF2-40B4-BE49-F238E27FC236}">
                <a16:creationId xmlns:a16="http://schemas.microsoft.com/office/drawing/2014/main" id="{68DCDE2A-4D80-4FF3-AD44-FE7B24A54FC6}"/>
              </a:ext>
            </a:extLst>
          </p:cNvPr>
          <p:cNvSpPr>
            <a:spLocks noChangeArrowheads="1"/>
          </p:cNvSpPr>
          <p:nvPr/>
        </p:nvSpPr>
        <p:spPr bwMode="auto">
          <a:xfrm>
            <a:off x="7689850" y="5070475"/>
            <a:ext cx="80963" cy="7620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31820" name="Oval 78">
            <a:extLst>
              <a:ext uri="{FF2B5EF4-FFF2-40B4-BE49-F238E27FC236}">
                <a16:creationId xmlns:a16="http://schemas.microsoft.com/office/drawing/2014/main" id="{BE6D1B4B-DE6A-434C-A948-767524D943C7}"/>
              </a:ext>
            </a:extLst>
          </p:cNvPr>
          <p:cNvSpPr>
            <a:spLocks noChangeArrowheads="1"/>
          </p:cNvSpPr>
          <p:nvPr/>
        </p:nvSpPr>
        <p:spPr bwMode="auto">
          <a:xfrm>
            <a:off x="7932738" y="5070475"/>
            <a:ext cx="80962" cy="7620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31821" name="Oval 79">
            <a:extLst>
              <a:ext uri="{FF2B5EF4-FFF2-40B4-BE49-F238E27FC236}">
                <a16:creationId xmlns:a16="http://schemas.microsoft.com/office/drawing/2014/main" id="{0EFD73F0-10AE-4849-92DF-60A51AA5E940}"/>
              </a:ext>
            </a:extLst>
          </p:cNvPr>
          <p:cNvSpPr>
            <a:spLocks noChangeArrowheads="1"/>
          </p:cNvSpPr>
          <p:nvPr/>
        </p:nvSpPr>
        <p:spPr bwMode="auto">
          <a:xfrm>
            <a:off x="4278313" y="5070475"/>
            <a:ext cx="80962" cy="76200"/>
          </a:xfrm>
          <a:prstGeom prst="ellipse">
            <a:avLst/>
          </a:pr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31822" name="Oval 80">
            <a:extLst>
              <a:ext uri="{FF2B5EF4-FFF2-40B4-BE49-F238E27FC236}">
                <a16:creationId xmlns:a16="http://schemas.microsoft.com/office/drawing/2014/main" id="{ABFBF622-4B61-4F93-8269-28E84C3F7335}"/>
              </a:ext>
            </a:extLst>
          </p:cNvPr>
          <p:cNvSpPr>
            <a:spLocks noChangeArrowheads="1"/>
          </p:cNvSpPr>
          <p:nvPr/>
        </p:nvSpPr>
        <p:spPr bwMode="auto">
          <a:xfrm>
            <a:off x="4521200" y="4041775"/>
            <a:ext cx="80963" cy="74613"/>
          </a:xfrm>
          <a:prstGeom prst="ellipse">
            <a:avLst/>
          </a:pr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31823" name="Oval 81">
            <a:extLst>
              <a:ext uri="{FF2B5EF4-FFF2-40B4-BE49-F238E27FC236}">
                <a16:creationId xmlns:a16="http://schemas.microsoft.com/office/drawing/2014/main" id="{B00BA509-416B-41FA-B238-30CC5C87E8A0}"/>
              </a:ext>
            </a:extLst>
          </p:cNvPr>
          <p:cNvSpPr>
            <a:spLocks noChangeArrowheads="1"/>
          </p:cNvSpPr>
          <p:nvPr/>
        </p:nvSpPr>
        <p:spPr bwMode="auto">
          <a:xfrm>
            <a:off x="4764088" y="3003550"/>
            <a:ext cx="80962" cy="76200"/>
          </a:xfrm>
          <a:prstGeom prst="ellipse">
            <a:avLst/>
          </a:pr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31824" name="Oval 82">
            <a:extLst>
              <a:ext uri="{FF2B5EF4-FFF2-40B4-BE49-F238E27FC236}">
                <a16:creationId xmlns:a16="http://schemas.microsoft.com/office/drawing/2014/main" id="{781A67EE-8D47-4576-84C6-660F5DB5C1B0}"/>
              </a:ext>
            </a:extLst>
          </p:cNvPr>
          <p:cNvSpPr>
            <a:spLocks noChangeArrowheads="1"/>
          </p:cNvSpPr>
          <p:nvPr/>
        </p:nvSpPr>
        <p:spPr bwMode="auto">
          <a:xfrm>
            <a:off x="5006975" y="4041775"/>
            <a:ext cx="80963" cy="74613"/>
          </a:xfrm>
          <a:prstGeom prst="ellipse">
            <a:avLst/>
          </a:pr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31825" name="Oval 83">
            <a:extLst>
              <a:ext uri="{FF2B5EF4-FFF2-40B4-BE49-F238E27FC236}">
                <a16:creationId xmlns:a16="http://schemas.microsoft.com/office/drawing/2014/main" id="{FB90BBE1-B46C-43E1-A872-5D9C41B4FDD8}"/>
              </a:ext>
            </a:extLst>
          </p:cNvPr>
          <p:cNvSpPr>
            <a:spLocks noChangeArrowheads="1"/>
          </p:cNvSpPr>
          <p:nvPr/>
        </p:nvSpPr>
        <p:spPr bwMode="auto">
          <a:xfrm>
            <a:off x="5251450" y="5070475"/>
            <a:ext cx="80963" cy="76200"/>
          </a:xfrm>
          <a:prstGeom prst="ellipse">
            <a:avLst/>
          </a:pr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31826" name="Oval 84">
            <a:extLst>
              <a:ext uri="{FF2B5EF4-FFF2-40B4-BE49-F238E27FC236}">
                <a16:creationId xmlns:a16="http://schemas.microsoft.com/office/drawing/2014/main" id="{CE8490BC-3BAA-4027-AFAB-3A976C5D71F8}"/>
              </a:ext>
            </a:extLst>
          </p:cNvPr>
          <p:cNvSpPr>
            <a:spLocks noChangeArrowheads="1"/>
          </p:cNvSpPr>
          <p:nvPr/>
        </p:nvSpPr>
        <p:spPr bwMode="auto">
          <a:xfrm>
            <a:off x="5494338" y="5070475"/>
            <a:ext cx="80962" cy="76200"/>
          </a:xfrm>
          <a:prstGeom prst="ellipse">
            <a:avLst/>
          </a:pr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31827" name="Oval 85">
            <a:extLst>
              <a:ext uri="{FF2B5EF4-FFF2-40B4-BE49-F238E27FC236}">
                <a16:creationId xmlns:a16="http://schemas.microsoft.com/office/drawing/2014/main" id="{C48D1A3B-ECFF-4D4A-BFDE-C8A2A6912CD4}"/>
              </a:ext>
            </a:extLst>
          </p:cNvPr>
          <p:cNvSpPr>
            <a:spLocks noChangeArrowheads="1"/>
          </p:cNvSpPr>
          <p:nvPr/>
        </p:nvSpPr>
        <p:spPr bwMode="auto">
          <a:xfrm>
            <a:off x="5737225" y="5070475"/>
            <a:ext cx="80963" cy="76200"/>
          </a:xfrm>
          <a:prstGeom prst="ellipse">
            <a:avLst/>
          </a:pr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31828" name="Oval 86">
            <a:extLst>
              <a:ext uri="{FF2B5EF4-FFF2-40B4-BE49-F238E27FC236}">
                <a16:creationId xmlns:a16="http://schemas.microsoft.com/office/drawing/2014/main" id="{CE3FCE4B-897A-4C0A-B8CF-3A5A38C95AD7}"/>
              </a:ext>
            </a:extLst>
          </p:cNvPr>
          <p:cNvSpPr>
            <a:spLocks noChangeArrowheads="1"/>
          </p:cNvSpPr>
          <p:nvPr/>
        </p:nvSpPr>
        <p:spPr bwMode="auto">
          <a:xfrm>
            <a:off x="5980113" y="5070475"/>
            <a:ext cx="80962" cy="76200"/>
          </a:xfrm>
          <a:prstGeom prst="ellipse">
            <a:avLst/>
          </a:pr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31829" name="Oval 87">
            <a:extLst>
              <a:ext uri="{FF2B5EF4-FFF2-40B4-BE49-F238E27FC236}">
                <a16:creationId xmlns:a16="http://schemas.microsoft.com/office/drawing/2014/main" id="{FA814AD1-05C4-4C94-B284-60CB83114D81}"/>
              </a:ext>
            </a:extLst>
          </p:cNvPr>
          <p:cNvSpPr>
            <a:spLocks noChangeArrowheads="1"/>
          </p:cNvSpPr>
          <p:nvPr/>
        </p:nvSpPr>
        <p:spPr bwMode="auto">
          <a:xfrm>
            <a:off x="6232525" y="5070475"/>
            <a:ext cx="80963" cy="76200"/>
          </a:xfrm>
          <a:prstGeom prst="ellipse">
            <a:avLst/>
          </a:pr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31830" name="Oval 88">
            <a:extLst>
              <a:ext uri="{FF2B5EF4-FFF2-40B4-BE49-F238E27FC236}">
                <a16:creationId xmlns:a16="http://schemas.microsoft.com/office/drawing/2014/main" id="{1A9E8E79-F8DB-4B29-A3BD-B0346434773C}"/>
              </a:ext>
            </a:extLst>
          </p:cNvPr>
          <p:cNvSpPr>
            <a:spLocks noChangeArrowheads="1"/>
          </p:cNvSpPr>
          <p:nvPr/>
        </p:nvSpPr>
        <p:spPr bwMode="auto">
          <a:xfrm>
            <a:off x="6475413" y="5070475"/>
            <a:ext cx="80962" cy="76200"/>
          </a:xfrm>
          <a:prstGeom prst="ellipse">
            <a:avLst/>
          </a:pr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31831" name="Oval 89">
            <a:extLst>
              <a:ext uri="{FF2B5EF4-FFF2-40B4-BE49-F238E27FC236}">
                <a16:creationId xmlns:a16="http://schemas.microsoft.com/office/drawing/2014/main" id="{CB5DE64B-19E8-4CDD-9A75-F217B9A19501}"/>
              </a:ext>
            </a:extLst>
          </p:cNvPr>
          <p:cNvSpPr>
            <a:spLocks noChangeArrowheads="1"/>
          </p:cNvSpPr>
          <p:nvPr/>
        </p:nvSpPr>
        <p:spPr bwMode="auto">
          <a:xfrm>
            <a:off x="6718300" y="5070475"/>
            <a:ext cx="80963" cy="76200"/>
          </a:xfrm>
          <a:prstGeom prst="ellipse">
            <a:avLst/>
          </a:pr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31832" name="Oval 90">
            <a:extLst>
              <a:ext uri="{FF2B5EF4-FFF2-40B4-BE49-F238E27FC236}">
                <a16:creationId xmlns:a16="http://schemas.microsoft.com/office/drawing/2014/main" id="{B407884D-F192-43B1-8A2E-4E6C478F469E}"/>
              </a:ext>
            </a:extLst>
          </p:cNvPr>
          <p:cNvSpPr>
            <a:spLocks noChangeArrowheads="1"/>
          </p:cNvSpPr>
          <p:nvPr/>
        </p:nvSpPr>
        <p:spPr bwMode="auto">
          <a:xfrm>
            <a:off x="6961188" y="5070475"/>
            <a:ext cx="80962" cy="76200"/>
          </a:xfrm>
          <a:prstGeom prst="ellipse">
            <a:avLst/>
          </a:pr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31833" name="Oval 91">
            <a:extLst>
              <a:ext uri="{FF2B5EF4-FFF2-40B4-BE49-F238E27FC236}">
                <a16:creationId xmlns:a16="http://schemas.microsoft.com/office/drawing/2014/main" id="{0BEB1768-DFD6-489B-88B6-26AA226ACB8E}"/>
              </a:ext>
            </a:extLst>
          </p:cNvPr>
          <p:cNvSpPr>
            <a:spLocks noChangeArrowheads="1"/>
          </p:cNvSpPr>
          <p:nvPr/>
        </p:nvSpPr>
        <p:spPr bwMode="auto">
          <a:xfrm>
            <a:off x="7204075" y="5070475"/>
            <a:ext cx="80963" cy="76200"/>
          </a:xfrm>
          <a:prstGeom prst="ellipse">
            <a:avLst/>
          </a:pr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31834" name="Oval 92">
            <a:extLst>
              <a:ext uri="{FF2B5EF4-FFF2-40B4-BE49-F238E27FC236}">
                <a16:creationId xmlns:a16="http://schemas.microsoft.com/office/drawing/2014/main" id="{98635414-3A27-4627-88F0-CA0FA51C0117}"/>
              </a:ext>
            </a:extLst>
          </p:cNvPr>
          <p:cNvSpPr>
            <a:spLocks noChangeArrowheads="1"/>
          </p:cNvSpPr>
          <p:nvPr/>
        </p:nvSpPr>
        <p:spPr bwMode="auto">
          <a:xfrm>
            <a:off x="7446963" y="5070475"/>
            <a:ext cx="80962" cy="76200"/>
          </a:xfrm>
          <a:prstGeom prst="ellipse">
            <a:avLst/>
          </a:pr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31835" name="Oval 93">
            <a:extLst>
              <a:ext uri="{FF2B5EF4-FFF2-40B4-BE49-F238E27FC236}">
                <a16:creationId xmlns:a16="http://schemas.microsoft.com/office/drawing/2014/main" id="{2EB9EB7A-0356-42AB-9CBF-9006119BD6B1}"/>
              </a:ext>
            </a:extLst>
          </p:cNvPr>
          <p:cNvSpPr>
            <a:spLocks noChangeArrowheads="1"/>
          </p:cNvSpPr>
          <p:nvPr/>
        </p:nvSpPr>
        <p:spPr bwMode="auto">
          <a:xfrm>
            <a:off x="7689850" y="5070475"/>
            <a:ext cx="80963" cy="76200"/>
          </a:xfrm>
          <a:prstGeom prst="ellipse">
            <a:avLst/>
          </a:pr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31836" name="Oval 94">
            <a:extLst>
              <a:ext uri="{FF2B5EF4-FFF2-40B4-BE49-F238E27FC236}">
                <a16:creationId xmlns:a16="http://schemas.microsoft.com/office/drawing/2014/main" id="{BF6536A1-1356-427C-A933-5E58450CC974}"/>
              </a:ext>
            </a:extLst>
          </p:cNvPr>
          <p:cNvSpPr>
            <a:spLocks noChangeArrowheads="1"/>
          </p:cNvSpPr>
          <p:nvPr/>
        </p:nvSpPr>
        <p:spPr bwMode="auto">
          <a:xfrm>
            <a:off x="7932738" y="5070475"/>
            <a:ext cx="80962" cy="76200"/>
          </a:xfrm>
          <a:prstGeom prst="ellipse">
            <a:avLst/>
          </a:pr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93" name="TextBox 92">
            <a:extLst>
              <a:ext uri="{FF2B5EF4-FFF2-40B4-BE49-F238E27FC236}">
                <a16:creationId xmlns:a16="http://schemas.microsoft.com/office/drawing/2014/main" id="{803D42BC-3A08-4CA4-A7ED-E2A03465E2D2}"/>
              </a:ext>
            </a:extLst>
          </p:cNvPr>
          <p:cNvSpPr txBox="1"/>
          <p:nvPr/>
        </p:nvSpPr>
        <p:spPr>
          <a:xfrm>
            <a:off x="5960481" y="5793913"/>
            <a:ext cx="612668" cy="369332"/>
          </a:xfrm>
          <a:prstGeom prst="rect">
            <a:avLst/>
          </a:prstGeom>
          <a:noFill/>
        </p:spPr>
        <p:txBody>
          <a:bodyPr wrap="none" rtlCol="0">
            <a:spAutoFit/>
          </a:bodyPr>
          <a:lstStyle/>
          <a:p>
            <a:r>
              <a:rPr lang="en-US" sz="1800" dirty="0">
                <a:latin typeface="Symbol" panose="05050102010706020507" pitchFamily="18" charset="2"/>
              </a:rPr>
              <a:t>m</a:t>
            </a:r>
            <a:r>
              <a:rPr lang="en-US" sz="1800" dirty="0"/>
              <a:t>sec</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Text Box 2">
            <a:extLst>
              <a:ext uri="{FF2B5EF4-FFF2-40B4-BE49-F238E27FC236}">
                <a16:creationId xmlns:a16="http://schemas.microsoft.com/office/drawing/2014/main" id="{AACFDE5F-AB10-48A3-8440-EC8A38C31C2C}"/>
              </a:ext>
            </a:extLst>
          </p:cNvPr>
          <p:cNvSpPr txBox="1">
            <a:spLocks noChangeArrowheads="1"/>
          </p:cNvSpPr>
          <p:nvPr/>
        </p:nvSpPr>
        <p:spPr bwMode="auto">
          <a:xfrm>
            <a:off x="2743200" y="304800"/>
            <a:ext cx="30273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a:solidFill>
                  <a:schemeClr val="accent2"/>
                </a:solidFill>
                <a:latin typeface="Times" panose="02020603050405020304" pitchFamily="18" charset="0"/>
              </a:rPr>
              <a:t>Fast Fourier Transform</a:t>
            </a:r>
            <a:endParaRPr lang="en-US" altLang="en-US">
              <a:latin typeface="Times" panose="02020603050405020304" pitchFamily="18" charset="0"/>
            </a:endParaRPr>
          </a:p>
        </p:txBody>
      </p:sp>
      <p:sp>
        <p:nvSpPr>
          <p:cNvPr id="8196" name="Line 3">
            <a:extLst>
              <a:ext uri="{FF2B5EF4-FFF2-40B4-BE49-F238E27FC236}">
                <a16:creationId xmlns:a16="http://schemas.microsoft.com/office/drawing/2014/main" id="{3C913F67-F698-42C1-9D48-874F1658ED8B}"/>
              </a:ext>
            </a:extLst>
          </p:cNvPr>
          <p:cNvSpPr>
            <a:spLocks noChangeShapeType="1"/>
          </p:cNvSpPr>
          <p:nvPr/>
        </p:nvSpPr>
        <p:spPr bwMode="auto">
          <a:xfrm>
            <a:off x="1143000" y="914400"/>
            <a:ext cx="6629400" cy="0"/>
          </a:xfrm>
          <a:prstGeom prst="line">
            <a:avLst/>
          </a:prstGeom>
          <a:noFill/>
          <a:ln w="9525">
            <a:solidFill>
              <a:schemeClr val="accent2"/>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197" name="Text Box 4">
            <a:extLst>
              <a:ext uri="{FF2B5EF4-FFF2-40B4-BE49-F238E27FC236}">
                <a16:creationId xmlns:a16="http://schemas.microsoft.com/office/drawing/2014/main" id="{B7765EAA-47E8-4E2E-A18D-866EEE07BB8C}"/>
              </a:ext>
            </a:extLst>
          </p:cNvPr>
          <p:cNvSpPr txBox="1">
            <a:spLocks noChangeArrowheads="1"/>
          </p:cNvSpPr>
          <p:nvPr/>
        </p:nvSpPr>
        <p:spPr bwMode="auto">
          <a:xfrm>
            <a:off x="1050925" y="1336675"/>
            <a:ext cx="434498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a:t>FFT Examples using the function:</a:t>
            </a:r>
          </a:p>
        </p:txBody>
      </p:sp>
      <p:sp>
        <p:nvSpPr>
          <p:cNvPr id="8198" name="Rectangle 5">
            <a:extLst>
              <a:ext uri="{FF2B5EF4-FFF2-40B4-BE49-F238E27FC236}">
                <a16:creationId xmlns:a16="http://schemas.microsoft.com/office/drawing/2014/main" id="{2F966DF0-2F4F-4BF8-94D2-0DA867FB912A}"/>
              </a:ext>
            </a:extLst>
          </p:cNvPr>
          <p:cNvSpPr>
            <a:spLocks noChangeArrowheads="1"/>
          </p:cNvSpPr>
          <p:nvPr/>
        </p:nvSpPr>
        <p:spPr bwMode="auto">
          <a:xfrm>
            <a:off x="838200" y="5638800"/>
            <a:ext cx="6324600" cy="703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600"/>
              <a:t>function y = pulse_ref(A,F,N, t)</a:t>
            </a:r>
          </a:p>
          <a:p>
            <a:pPr eaLnBrk="1" hangingPunct="1">
              <a:spcBef>
                <a:spcPct val="50000"/>
              </a:spcBef>
            </a:pPr>
            <a:r>
              <a:rPr lang="en-US" altLang="en-US" sz="1600"/>
              <a:t>y = A*(1 -cos(2*pi*F*t./N)).*cos(2*pi*F*t).*(t &gt;= 0 &amp; t &lt;= N/F);</a:t>
            </a:r>
          </a:p>
        </p:txBody>
      </p:sp>
      <p:graphicFrame>
        <p:nvGraphicFramePr>
          <p:cNvPr id="8194" name="Object 6">
            <a:extLst>
              <a:ext uri="{FF2B5EF4-FFF2-40B4-BE49-F238E27FC236}">
                <a16:creationId xmlns:a16="http://schemas.microsoft.com/office/drawing/2014/main" id="{70EA70E4-41C8-459E-B4A7-A4317EACCE16}"/>
              </a:ext>
            </a:extLst>
          </p:cNvPr>
          <p:cNvGraphicFramePr>
            <a:graphicFrameLocks noChangeAspect="1"/>
          </p:cNvGraphicFramePr>
          <p:nvPr/>
        </p:nvGraphicFramePr>
        <p:xfrm>
          <a:off x="914400" y="2057400"/>
          <a:ext cx="7315200" cy="1030288"/>
        </p:xfrm>
        <a:graphic>
          <a:graphicData uri="http://schemas.openxmlformats.org/presentationml/2006/ole">
            <mc:AlternateContent xmlns:mc="http://schemas.openxmlformats.org/markup-compatibility/2006">
              <mc:Choice xmlns:v="urn:schemas-microsoft-com:vml" Requires="v">
                <p:oleObj spid="_x0000_s9221" name="Equation" r:id="rId4" imgW="3606480" imgH="507960" progId="Equation.DSMT4">
                  <p:embed/>
                </p:oleObj>
              </mc:Choice>
              <mc:Fallback>
                <p:oleObj name="Equation" r:id="rId4" imgW="3606480" imgH="507960" progId="Equation.DSMT4">
                  <p:embed/>
                  <p:pic>
                    <p:nvPicPr>
                      <p:cNvPr id="0" name="Object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14400" y="2057400"/>
                        <a:ext cx="7315200" cy="1030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8199" name="Text Box 7">
            <a:extLst>
              <a:ext uri="{FF2B5EF4-FFF2-40B4-BE49-F238E27FC236}">
                <a16:creationId xmlns:a16="http://schemas.microsoft.com/office/drawing/2014/main" id="{FEB1894D-AB44-4B7C-AFF1-46E0B68F109A}"/>
              </a:ext>
            </a:extLst>
          </p:cNvPr>
          <p:cNvSpPr txBox="1">
            <a:spLocks noChangeArrowheads="1"/>
          </p:cNvSpPr>
          <p:nvPr/>
        </p:nvSpPr>
        <p:spPr bwMode="auto">
          <a:xfrm>
            <a:off x="1066800" y="3352800"/>
            <a:ext cx="7189788" cy="1552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a:t>A … controls the amplitude</a:t>
            </a:r>
          </a:p>
          <a:p>
            <a:pPr eaLnBrk="1" hangingPunct="1"/>
            <a:r>
              <a:rPr lang="en-US" altLang="en-US"/>
              <a:t>F …  controls the dominant frequency in the pulse</a:t>
            </a:r>
          </a:p>
          <a:p>
            <a:pPr eaLnBrk="1" hangingPunct="1"/>
            <a:r>
              <a:rPr lang="en-US" altLang="en-US"/>
              <a:t>N … controls the number of cycles (amount of "ringing")</a:t>
            </a:r>
          </a:p>
          <a:p>
            <a:pPr eaLnBrk="1" hangingPunct="1"/>
            <a:r>
              <a:rPr lang="en-US" altLang="en-US"/>
              <a:t>         in the pulse and hence the bandwidth</a:t>
            </a:r>
          </a:p>
        </p:txBody>
      </p:sp>
      <p:sp>
        <p:nvSpPr>
          <p:cNvPr id="8200" name="Text Box 8">
            <a:extLst>
              <a:ext uri="{FF2B5EF4-FFF2-40B4-BE49-F238E27FC236}">
                <a16:creationId xmlns:a16="http://schemas.microsoft.com/office/drawing/2014/main" id="{31B1FABA-37BA-403C-8104-915091E89273}"/>
              </a:ext>
            </a:extLst>
          </p:cNvPr>
          <p:cNvSpPr txBox="1">
            <a:spLocks noChangeArrowheads="1"/>
          </p:cNvSpPr>
          <p:nvPr/>
        </p:nvSpPr>
        <p:spPr bwMode="auto">
          <a:xfrm>
            <a:off x="457200" y="5105400"/>
            <a:ext cx="26463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a:t>MATLAB function: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152">
            <a:extLst>
              <a:ext uri="{FF2B5EF4-FFF2-40B4-BE49-F238E27FC236}">
                <a16:creationId xmlns:a16="http://schemas.microsoft.com/office/drawing/2014/main" id="{42520F76-F64B-46AE-962A-14DCEB03C3E9}"/>
              </a:ext>
            </a:extLst>
          </p:cNvPr>
          <p:cNvSpPr>
            <a:spLocks noChangeArrowheads="1"/>
          </p:cNvSpPr>
          <p:nvPr/>
        </p:nvSpPr>
        <p:spPr bwMode="auto">
          <a:xfrm>
            <a:off x="381000" y="457200"/>
            <a:ext cx="4572000" cy="4370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fr-FR" altLang="en-US" sz="1600"/>
              <a:t>&gt;&gt; t = s_space(0,5,512);</a:t>
            </a:r>
          </a:p>
          <a:p>
            <a:pPr eaLnBrk="1" hangingPunct="1">
              <a:spcBef>
                <a:spcPct val="50000"/>
              </a:spcBef>
            </a:pPr>
            <a:r>
              <a:rPr lang="fr-FR" altLang="en-US" sz="1600"/>
              <a:t>&gt;&gt; dt = t(2)- t(1)</a:t>
            </a:r>
          </a:p>
          <a:p>
            <a:pPr eaLnBrk="1" hangingPunct="1">
              <a:spcBef>
                <a:spcPct val="50000"/>
              </a:spcBef>
            </a:pPr>
            <a:r>
              <a:rPr lang="fr-FR" altLang="en-US" sz="1600"/>
              <a:t>dt =  0.0098</a:t>
            </a:r>
          </a:p>
          <a:p>
            <a:pPr eaLnBrk="1" hangingPunct="1">
              <a:spcBef>
                <a:spcPct val="50000"/>
              </a:spcBef>
            </a:pPr>
            <a:endParaRPr lang="fr-FR" altLang="en-US" sz="1600"/>
          </a:p>
          <a:p>
            <a:pPr eaLnBrk="1" hangingPunct="1">
              <a:spcBef>
                <a:spcPct val="50000"/>
              </a:spcBef>
            </a:pPr>
            <a:r>
              <a:rPr lang="fr-FR" altLang="en-US" sz="1600"/>
              <a:t>&gt;&gt; y=pulse_ref(1,5,3,t);</a:t>
            </a:r>
          </a:p>
          <a:p>
            <a:pPr eaLnBrk="1" hangingPunct="1">
              <a:spcBef>
                <a:spcPct val="50000"/>
              </a:spcBef>
            </a:pPr>
            <a:r>
              <a:rPr lang="fr-FR" altLang="en-US" sz="1600"/>
              <a:t>&gt;&gt; plot(t, y)</a:t>
            </a:r>
          </a:p>
          <a:p>
            <a:pPr eaLnBrk="1" hangingPunct="1">
              <a:spcBef>
                <a:spcPct val="50000"/>
              </a:spcBef>
            </a:pPr>
            <a:r>
              <a:rPr lang="fr-FR" altLang="en-US" sz="1600"/>
              <a:t>&gt;&gt; yf1=FourierT(y,dt);</a:t>
            </a:r>
          </a:p>
          <a:p>
            <a:pPr eaLnBrk="1" hangingPunct="1">
              <a:spcBef>
                <a:spcPct val="50000"/>
              </a:spcBef>
            </a:pPr>
            <a:r>
              <a:rPr lang="fr-FR" altLang="en-US" sz="1600"/>
              <a:t>&gt;&gt; f=s_space(0, 1/dt, 512);</a:t>
            </a:r>
          </a:p>
          <a:p>
            <a:pPr eaLnBrk="1" hangingPunct="1">
              <a:spcBef>
                <a:spcPct val="50000"/>
              </a:spcBef>
            </a:pPr>
            <a:r>
              <a:rPr lang="fr-FR" altLang="en-US" sz="1600"/>
              <a:t>&gt;&gt; f(end)</a:t>
            </a:r>
          </a:p>
          <a:p>
            <a:pPr eaLnBrk="1" hangingPunct="1">
              <a:spcBef>
                <a:spcPct val="50000"/>
              </a:spcBef>
            </a:pPr>
            <a:r>
              <a:rPr lang="fr-FR" altLang="en-US" sz="1600"/>
              <a:t>ans = 102.2000</a:t>
            </a:r>
          </a:p>
          <a:p>
            <a:pPr eaLnBrk="1" hangingPunct="1">
              <a:spcBef>
                <a:spcPct val="50000"/>
              </a:spcBef>
            </a:pPr>
            <a:endParaRPr lang="fr-FR" altLang="en-US" sz="1600"/>
          </a:p>
          <a:p>
            <a:pPr eaLnBrk="1" hangingPunct="1">
              <a:spcBef>
                <a:spcPct val="50000"/>
              </a:spcBef>
            </a:pPr>
            <a:r>
              <a:rPr lang="fr-FR" altLang="en-US" sz="1600"/>
              <a:t>&gt;&gt; plot(f, abs(yf1))</a:t>
            </a:r>
            <a:endParaRPr lang="en-US" altLang="en-US" sz="1600"/>
          </a:p>
        </p:txBody>
      </p:sp>
      <p:sp>
        <p:nvSpPr>
          <p:cNvPr id="32771" name="Line 5">
            <a:extLst>
              <a:ext uri="{FF2B5EF4-FFF2-40B4-BE49-F238E27FC236}">
                <a16:creationId xmlns:a16="http://schemas.microsoft.com/office/drawing/2014/main" id="{4A27D525-82EF-4552-97CD-8C3A29D08BED}"/>
              </a:ext>
            </a:extLst>
          </p:cNvPr>
          <p:cNvSpPr>
            <a:spLocks noChangeShapeType="1"/>
          </p:cNvSpPr>
          <p:nvPr/>
        </p:nvSpPr>
        <p:spPr bwMode="auto">
          <a:xfrm>
            <a:off x="2514600" y="2362200"/>
            <a:ext cx="15240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2772" name="Text Box 7">
            <a:extLst>
              <a:ext uri="{FF2B5EF4-FFF2-40B4-BE49-F238E27FC236}">
                <a16:creationId xmlns:a16="http://schemas.microsoft.com/office/drawing/2014/main" id="{0A31BF66-0659-47BF-B41C-9EED3FD33F51}"/>
              </a:ext>
            </a:extLst>
          </p:cNvPr>
          <p:cNvSpPr txBox="1">
            <a:spLocks noChangeArrowheads="1"/>
          </p:cNvSpPr>
          <p:nvPr/>
        </p:nvSpPr>
        <p:spPr bwMode="auto">
          <a:xfrm>
            <a:off x="1965325" y="117475"/>
            <a:ext cx="62976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a:t>Frequency spectrum for relatively wideband pulse</a:t>
            </a:r>
          </a:p>
        </p:txBody>
      </p:sp>
      <p:sp>
        <p:nvSpPr>
          <p:cNvPr id="32773" name="Text Box 8">
            <a:extLst>
              <a:ext uri="{FF2B5EF4-FFF2-40B4-BE49-F238E27FC236}">
                <a16:creationId xmlns:a16="http://schemas.microsoft.com/office/drawing/2014/main" id="{1BB3BB0B-0E96-478E-BFFF-B1B1052EF7DB}"/>
              </a:ext>
            </a:extLst>
          </p:cNvPr>
          <p:cNvSpPr txBox="1">
            <a:spLocks noChangeArrowheads="1"/>
          </p:cNvSpPr>
          <p:nvPr/>
        </p:nvSpPr>
        <p:spPr bwMode="auto">
          <a:xfrm>
            <a:off x="365125" y="4987925"/>
            <a:ext cx="176371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a:t>if t is in </a:t>
            </a:r>
            <a:r>
              <a:rPr lang="en-US" altLang="en-US">
                <a:latin typeface="Symbol" panose="05050102010706020507" pitchFamily="18" charset="2"/>
              </a:rPr>
              <a:t>m</a:t>
            </a:r>
            <a:r>
              <a:rPr lang="en-US" altLang="en-US"/>
              <a:t>sec</a:t>
            </a:r>
          </a:p>
          <a:p>
            <a:pPr eaLnBrk="1" hangingPunct="1"/>
            <a:r>
              <a:rPr lang="en-US" altLang="en-US"/>
              <a:t>f is in MHz</a:t>
            </a:r>
          </a:p>
        </p:txBody>
      </p:sp>
      <p:sp>
        <p:nvSpPr>
          <p:cNvPr id="32774" name="Line 9">
            <a:extLst>
              <a:ext uri="{FF2B5EF4-FFF2-40B4-BE49-F238E27FC236}">
                <a16:creationId xmlns:a16="http://schemas.microsoft.com/office/drawing/2014/main" id="{2C41C557-04DD-42E7-8EBC-E7CBF85A1B5C}"/>
              </a:ext>
            </a:extLst>
          </p:cNvPr>
          <p:cNvSpPr>
            <a:spLocks noChangeShapeType="1"/>
          </p:cNvSpPr>
          <p:nvPr/>
        </p:nvSpPr>
        <p:spPr bwMode="auto">
          <a:xfrm flipH="1">
            <a:off x="1828800" y="3886200"/>
            <a:ext cx="5334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2775" name="Text Box 10">
            <a:extLst>
              <a:ext uri="{FF2B5EF4-FFF2-40B4-BE49-F238E27FC236}">
                <a16:creationId xmlns:a16="http://schemas.microsoft.com/office/drawing/2014/main" id="{F8A385D1-73F9-4E03-8CF7-3D632C491611}"/>
              </a:ext>
            </a:extLst>
          </p:cNvPr>
          <p:cNvSpPr txBox="1">
            <a:spLocks noChangeArrowheads="1"/>
          </p:cNvSpPr>
          <p:nvPr/>
        </p:nvSpPr>
        <p:spPr bwMode="auto">
          <a:xfrm>
            <a:off x="1981200" y="3810000"/>
            <a:ext cx="140176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a:t>sampling </a:t>
            </a:r>
          </a:p>
          <a:p>
            <a:pPr eaLnBrk="1" hangingPunct="1"/>
            <a:r>
              <a:rPr lang="en-US" altLang="en-US"/>
              <a:t>frequency</a:t>
            </a:r>
          </a:p>
        </p:txBody>
      </p:sp>
      <p:sp>
        <p:nvSpPr>
          <p:cNvPr id="32776" name="Line 11">
            <a:extLst>
              <a:ext uri="{FF2B5EF4-FFF2-40B4-BE49-F238E27FC236}">
                <a16:creationId xmlns:a16="http://schemas.microsoft.com/office/drawing/2014/main" id="{A8460E5B-E48B-4FCD-B051-5DC43F47D301}"/>
              </a:ext>
            </a:extLst>
          </p:cNvPr>
          <p:cNvSpPr>
            <a:spLocks noChangeShapeType="1"/>
          </p:cNvSpPr>
          <p:nvPr/>
        </p:nvSpPr>
        <p:spPr bwMode="auto">
          <a:xfrm>
            <a:off x="5486400" y="5867400"/>
            <a:ext cx="0" cy="5334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2777" name="Text Box 12">
            <a:extLst>
              <a:ext uri="{FF2B5EF4-FFF2-40B4-BE49-F238E27FC236}">
                <a16:creationId xmlns:a16="http://schemas.microsoft.com/office/drawing/2014/main" id="{E8B6BF3D-096A-427E-9328-70CC259A456F}"/>
              </a:ext>
            </a:extLst>
          </p:cNvPr>
          <p:cNvSpPr txBox="1">
            <a:spLocks noChangeArrowheads="1"/>
          </p:cNvSpPr>
          <p:nvPr/>
        </p:nvSpPr>
        <p:spPr bwMode="auto">
          <a:xfrm>
            <a:off x="4419600" y="4572000"/>
            <a:ext cx="2443163" cy="118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a:t>Nyquist frequency</a:t>
            </a:r>
          </a:p>
          <a:p>
            <a:pPr eaLnBrk="1" hangingPunct="1"/>
            <a:r>
              <a:rPr lang="en-US" altLang="en-US"/>
              <a:t>= ½ sampling </a:t>
            </a:r>
          </a:p>
          <a:p>
            <a:pPr eaLnBrk="1" hangingPunct="1"/>
            <a:r>
              <a:rPr lang="en-US" altLang="en-US"/>
              <a:t>frequency</a:t>
            </a:r>
          </a:p>
        </p:txBody>
      </p:sp>
      <p:sp>
        <p:nvSpPr>
          <p:cNvPr id="32778" name="Rectangle 17">
            <a:extLst>
              <a:ext uri="{FF2B5EF4-FFF2-40B4-BE49-F238E27FC236}">
                <a16:creationId xmlns:a16="http://schemas.microsoft.com/office/drawing/2014/main" id="{219A58E5-D2A1-48A6-B5F6-0B1C304EF912}"/>
              </a:ext>
            </a:extLst>
          </p:cNvPr>
          <p:cNvSpPr>
            <a:spLocks noChangeArrowheads="1"/>
          </p:cNvSpPr>
          <p:nvPr/>
        </p:nvSpPr>
        <p:spPr bwMode="auto">
          <a:xfrm>
            <a:off x="4598988" y="741363"/>
            <a:ext cx="2420937" cy="1849437"/>
          </a:xfrm>
          <a:prstGeom prst="rect">
            <a:avLst/>
          </a:prstGeom>
          <a:noFill/>
          <a:ln w="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32779" name="Line 18">
            <a:extLst>
              <a:ext uri="{FF2B5EF4-FFF2-40B4-BE49-F238E27FC236}">
                <a16:creationId xmlns:a16="http://schemas.microsoft.com/office/drawing/2014/main" id="{042CFF3F-93A8-476A-8F45-F75967F46564}"/>
              </a:ext>
            </a:extLst>
          </p:cNvPr>
          <p:cNvSpPr>
            <a:spLocks noChangeShapeType="1"/>
          </p:cNvSpPr>
          <p:nvPr/>
        </p:nvSpPr>
        <p:spPr bwMode="auto">
          <a:xfrm>
            <a:off x="4598988" y="741363"/>
            <a:ext cx="2420937"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780" name="Freeform 19">
            <a:extLst>
              <a:ext uri="{FF2B5EF4-FFF2-40B4-BE49-F238E27FC236}">
                <a16:creationId xmlns:a16="http://schemas.microsoft.com/office/drawing/2014/main" id="{D90CEEB4-09FC-4B77-8E60-A91D818AE9EC}"/>
              </a:ext>
            </a:extLst>
          </p:cNvPr>
          <p:cNvSpPr>
            <a:spLocks/>
          </p:cNvSpPr>
          <p:nvPr/>
        </p:nvSpPr>
        <p:spPr bwMode="auto">
          <a:xfrm>
            <a:off x="4598988" y="741363"/>
            <a:ext cx="2420937" cy="1849437"/>
          </a:xfrm>
          <a:custGeom>
            <a:avLst/>
            <a:gdLst>
              <a:gd name="T0" fmla="*/ 0 w 434"/>
              <a:gd name="T1" fmla="*/ 342 h 342"/>
              <a:gd name="T2" fmla="*/ 434 w 434"/>
              <a:gd name="T3" fmla="*/ 342 h 342"/>
              <a:gd name="T4" fmla="*/ 434 w 434"/>
              <a:gd name="T5" fmla="*/ 0 h 342"/>
              <a:gd name="T6" fmla="*/ 0 60000 65536"/>
              <a:gd name="T7" fmla="*/ 0 60000 65536"/>
              <a:gd name="T8" fmla="*/ 0 60000 65536"/>
              <a:gd name="T9" fmla="*/ 0 w 434"/>
              <a:gd name="T10" fmla="*/ 0 h 342"/>
              <a:gd name="T11" fmla="*/ 434 w 434"/>
              <a:gd name="T12" fmla="*/ 342 h 342"/>
            </a:gdLst>
            <a:ahLst/>
            <a:cxnLst>
              <a:cxn ang="T6">
                <a:pos x="T0" y="T1"/>
              </a:cxn>
              <a:cxn ang="T7">
                <a:pos x="T2" y="T3"/>
              </a:cxn>
              <a:cxn ang="T8">
                <a:pos x="T4" y="T5"/>
              </a:cxn>
            </a:cxnLst>
            <a:rect l="T9" t="T10" r="T11" b="T12"/>
            <a:pathLst>
              <a:path w="434" h="342">
                <a:moveTo>
                  <a:pt x="0" y="342"/>
                </a:moveTo>
                <a:lnTo>
                  <a:pt x="434" y="342"/>
                </a:lnTo>
                <a:lnTo>
                  <a:pt x="434" y="0"/>
                </a:lnTo>
              </a:path>
            </a:pathLst>
          </a:cu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32781" name="Line 20">
            <a:extLst>
              <a:ext uri="{FF2B5EF4-FFF2-40B4-BE49-F238E27FC236}">
                <a16:creationId xmlns:a16="http://schemas.microsoft.com/office/drawing/2014/main" id="{B0FB8222-2F3E-4ECF-A119-AB64BE9BAFE9}"/>
              </a:ext>
            </a:extLst>
          </p:cNvPr>
          <p:cNvSpPr>
            <a:spLocks noChangeShapeType="1"/>
          </p:cNvSpPr>
          <p:nvPr/>
        </p:nvSpPr>
        <p:spPr bwMode="auto">
          <a:xfrm flipV="1">
            <a:off x="4598988" y="741363"/>
            <a:ext cx="1587" cy="184943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782" name="Line 21">
            <a:extLst>
              <a:ext uri="{FF2B5EF4-FFF2-40B4-BE49-F238E27FC236}">
                <a16:creationId xmlns:a16="http://schemas.microsoft.com/office/drawing/2014/main" id="{59401AFB-4E85-4A05-8341-6B87FD156363}"/>
              </a:ext>
            </a:extLst>
          </p:cNvPr>
          <p:cNvSpPr>
            <a:spLocks noChangeShapeType="1"/>
          </p:cNvSpPr>
          <p:nvPr/>
        </p:nvSpPr>
        <p:spPr bwMode="auto">
          <a:xfrm>
            <a:off x="4598988" y="2590800"/>
            <a:ext cx="2420937"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783" name="Line 22">
            <a:extLst>
              <a:ext uri="{FF2B5EF4-FFF2-40B4-BE49-F238E27FC236}">
                <a16:creationId xmlns:a16="http://schemas.microsoft.com/office/drawing/2014/main" id="{D28CC214-4EC7-4AAE-B695-AD8200F9EE2D}"/>
              </a:ext>
            </a:extLst>
          </p:cNvPr>
          <p:cNvSpPr>
            <a:spLocks noChangeShapeType="1"/>
          </p:cNvSpPr>
          <p:nvPr/>
        </p:nvSpPr>
        <p:spPr bwMode="auto">
          <a:xfrm flipV="1">
            <a:off x="4598988" y="741363"/>
            <a:ext cx="1587" cy="184943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784" name="Line 23">
            <a:extLst>
              <a:ext uri="{FF2B5EF4-FFF2-40B4-BE49-F238E27FC236}">
                <a16:creationId xmlns:a16="http://schemas.microsoft.com/office/drawing/2014/main" id="{2AC755B6-DE55-43DF-9CEF-DB2C6AD74F5D}"/>
              </a:ext>
            </a:extLst>
          </p:cNvPr>
          <p:cNvSpPr>
            <a:spLocks noChangeShapeType="1"/>
          </p:cNvSpPr>
          <p:nvPr/>
        </p:nvSpPr>
        <p:spPr bwMode="auto">
          <a:xfrm flipV="1">
            <a:off x="4598988" y="2563813"/>
            <a:ext cx="1587" cy="269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785" name="Line 24">
            <a:extLst>
              <a:ext uri="{FF2B5EF4-FFF2-40B4-BE49-F238E27FC236}">
                <a16:creationId xmlns:a16="http://schemas.microsoft.com/office/drawing/2014/main" id="{B46A78B3-B61F-4A6E-AC06-4B4511F33A03}"/>
              </a:ext>
            </a:extLst>
          </p:cNvPr>
          <p:cNvSpPr>
            <a:spLocks noChangeShapeType="1"/>
          </p:cNvSpPr>
          <p:nvPr/>
        </p:nvSpPr>
        <p:spPr bwMode="auto">
          <a:xfrm>
            <a:off x="4598988" y="741363"/>
            <a:ext cx="1587" cy="222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786" name="Rectangle 25">
            <a:extLst>
              <a:ext uri="{FF2B5EF4-FFF2-40B4-BE49-F238E27FC236}">
                <a16:creationId xmlns:a16="http://schemas.microsoft.com/office/drawing/2014/main" id="{F3360AD7-970E-4A95-ACAC-5F88356540F9}"/>
              </a:ext>
            </a:extLst>
          </p:cNvPr>
          <p:cNvSpPr>
            <a:spLocks noChangeArrowheads="1"/>
          </p:cNvSpPr>
          <p:nvPr/>
        </p:nvSpPr>
        <p:spPr bwMode="auto">
          <a:xfrm>
            <a:off x="4581525" y="2606675"/>
            <a:ext cx="84138"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200">
                <a:solidFill>
                  <a:srgbClr val="000000"/>
                </a:solidFill>
                <a:latin typeface="Helvetica" panose="020B0604020202020204" pitchFamily="34" charset="0"/>
              </a:rPr>
              <a:t>0</a:t>
            </a:r>
            <a:endParaRPr lang="en-US" altLang="en-US" sz="1200"/>
          </a:p>
        </p:txBody>
      </p:sp>
      <p:sp>
        <p:nvSpPr>
          <p:cNvPr id="32787" name="Line 26">
            <a:extLst>
              <a:ext uri="{FF2B5EF4-FFF2-40B4-BE49-F238E27FC236}">
                <a16:creationId xmlns:a16="http://schemas.microsoft.com/office/drawing/2014/main" id="{2017BDE3-4E8F-4471-8595-7A725CFBDC0E}"/>
              </a:ext>
            </a:extLst>
          </p:cNvPr>
          <p:cNvSpPr>
            <a:spLocks noChangeShapeType="1"/>
          </p:cNvSpPr>
          <p:nvPr/>
        </p:nvSpPr>
        <p:spPr bwMode="auto">
          <a:xfrm flipV="1">
            <a:off x="4838700" y="2563813"/>
            <a:ext cx="1588" cy="269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788" name="Line 27">
            <a:extLst>
              <a:ext uri="{FF2B5EF4-FFF2-40B4-BE49-F238E27FC236}">
                <a16:creationId xmlns:a16="http://schemas.microsoft.com/office/drawing/2014/main" id="{B688F85A-791D-4DCC-817B-E93195C2C8CC}"/>
              </a:ext>
            </a:extLst>
          </p:cNvPr>
          <p:cNvSpPr>
            <a:spLocks noChangeShapeType="1"/>
          </p:cNvSpPr>
          <p:nvPr/>
        </p:nvSpPr>
        <p:spPr bwMode="auto">
          <a:xfrm>
            <a:off x="4838700" y="741363"/>
            <a:ext cx="1588" cy="222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789" name="Line 29">
            <a:extLst>
              <a:ext uri="{FF2B5EF4-FFF2-40B4-BE49-F238E27FC236}">
                <a16:creationId xmlns:a16="http://schemas.microsoft.com/office/drawing/2014/main" id="{689FB2AE-9E41-43E6-ACEC-43D8D5C685F7}"/>
              </a:ext>
            </a:extLst>
          </p:cNvPr>
          <p:cNvSpPr>
            <a:spLocks noChangeShapeType="1"/>
          </p:cNvSpPr>
          <p:nvPr/>
        </p:nvSpPr>
        <p:spPr bwMode="auto">
          <a:xfrm flipV="1">
            <a:off x="5078413" y="2563813"/>
            <a:ext cx="1587" cy="269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790" name="Line 30">
            <a:extLst>
              <a:ext uri="{FF2B5EF4-FFF2-40B4-BE49-F238E27FC236}">
                <a16:creationId xmlns:a16="http://schemas.microsoft.com/office/drawing/2014/main" id="{72507724-71EC-4BC9-BAA6-DE4C587300C6}"/>
              </a:ext>
            </a:extLst>
          </p:cNvPr>
          <p:cNvSpPr>
            <a:spLocks noChangeShapeType="1"/>
          </p:cNvSpPr>
          <p:nvPr/>
        </p:nvSpPr>
        <p:spPr bwMode="auto">
          <a:xfrm>
            <a:off x="5078413" y="741363"/>
            <a:ext cx="1587" cy="222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791" name="Rectangle 31">
            <a:extLst>
              <a:ext uri="{FF2B5EF4-FFF2-40B4-BE49-F238E27FC236}">
                <a16:creationId xmlns:a16="http://schemas.microsoft.com/office/drawing/2014/main" id="{589A35BD-5AE5-422B-A924-6132C1817815}"/>
              </a:ext>
            </a:extLst>
          </p:cNvPr>
          <p:cNvSpPr>
            <a:spLocks noChangeArrowheads="1"/>
          </p:cNvSpPr>
          <p:nvPr/>
        </p:nvSpPr>
        <p:spPr bwMode="auto">
          <a:xfrm>
            <a:off x="5060950" y="2606675"/>
            <a:ext cx="84138"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200">
                <a:solidFill>
                  <a:srgbClr val="000000"/>
                </a:solidFill>
                <a:latin typeface="Helvetica" panose="020B0604020202020204" pitchFamily="34" charset="0"/>
              </a:rPr>
              <a:t>1</a:t>
            </a:r>
            <a:endParaRPr lang="en-US" altLang="en-US" sz="1200"/>
          </a:p>
        </p:txBody>
      </p:sp>
      <p:sp>
        <p:nvSpPr>
          <p:cNvPr id="32792" name="Line 32">
            <a:extLst>
              <a:ext uri="{FF2B5EF4-FFF2-40B4-BE49-F238E27FC236}">
                <a16:creationId xmlns:a16="http://schemas.microsoft.com/office/drawing/2014/main" id="{D06FE7B1-F3AA-4227-B0B0-2440AAB4A99B}"/>
              </a:ext>
            </a:extLst>
          </p:cNvPr>
          <p:cNvSpPr>
            <a:spLocks noChangeShapeType="1"/>
          </p:cNvSpPr>
          <p:nvPr/>
        </p:nvSpPr>
        <p:spPr bwMode="auto">
          <a:xfrm flipV="1">
            <a:off x="5322888" y="2563813"/>
            <a:ext cx="1587" cy="269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793" name="Line 33">
            <a:extLst>
              <a:ext uri="{FF2B5EF4-FFF2-40B4-BE49-F238E27FC236}">
                <a16:creationId xmlns:a16="http://schemas.microsoft.com/office/drawing/2014/main" id="{7056EF83-82CE-4A5E-9194-AC702E66D377}"/>
              </a:ext>
            </a:extLst>
          </p:cNvPr>
          <p:cNvSpPr>
            <a:spLocks noChangeShapeType="1"/>
          </p:cNvSpPr>
          <p:nvPr/>
        </p:nvSpPr>
        <p:spPr bwMode="auto">
          <a:xfrm>
            <a:off x="5322888" y="741363"/>
            <a:ext cx="1587" cy="222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794" name="Line 35">
            <a:extLst>
              <a:ext uri="{FF2B5EF4-FFF2-40B4-BE49-F238E27FC236}">
                <a16:creationId xmlns:a16="http://schemas.microsoft.com/office/drawing/2014/main" id="{BA1A0540-CA6B-441D-8B6D-F04FE7E880EE}"/>
              </a:ext>
            </a:extLst>
          </p:cNvPr>
          <p:cNvSpPr>
            <a:spLocks noChangeShapeType="1"/>
          </p:cNvSpPr>
          <p:nvPr/>
        </p:nvSpPr>
        <p:spPr bwMode="auto">
          <a:xfrm flipV="1">
            <a:off x="5564188" y="2563813"/>
            <a:ext cx="1587" cy="269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795" name="Line 36">
            <a:extLst>
              <a:ext uri="{FF2B5EF4-FFF2-40B4-BE49-F238E27FC236}">
                <a16:creationId xmlns:a16="http://schemas.microsoft.com/office/drawing/2014/main" id="{B4FEFC7B-0F11-4F3E-B2BC-500323035594}"/>
              </a:ext>
            </a:extLst>
          </p:cNvPr>
          <p:cNvSpPr>
            <a:spLocks noChangeShapeType="1"/>
          </p:cNvSpPr>
          <p:nvPr/>
        </p:nvSpPr>
        <p:spPr bwMode="auto">
          <a:xfrm>
            <a:off x="5564188" y="741363"/>
            <a:ext cx="1587" cy="222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796" name="Rectangle 37">
            <a:extLst>
              <a:ext uri="{FF2B5EF4-FFF2-40B4-BE49-F238E27FC236}">
                <a16:creationId xmlns:a16="http://schemas.microsoft.com/office/drawing/2014/main" id="{27A0315B-CBC9-4989-A83A-D0DFDC7D2BF3}"/>
              </a:ext>
            </a:extLst>
          </p:cNvPr>
          <p:cNvSpPr>
            <a:spLocks noChangeArrowheads="1"/>
          </p:cNvSpPr>
          <p:nvPr/>
        </p:nvSpPr>
        <p:spPr bwMode="auto">
          <a:xfrm>
            <a:off x="5546725" y="2606675"/>
            <a:ext cx="84138"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200">
                <a:solidFill>
                  <a:srgbClr val="000000"/>
                </a:solidFill>
                <a:latin typeface="Helvetica" panose="020B0604020202020204" pitchFamily="34" charset="0"/>
              </a:rPr>
              <a:t>2</a:t>
            </a:r>
            <a:endParaRPr lang="en-US" altLang="en-US" sz="1200"/>
          </a:p>
        </p:txBody>
      </p:sp>
      <p:sp>
        <p:nvSpPr>
          <p:cNvPr id="32797" name="Line 38">
            <a:extLst>
              <a:ext uri="{FF2B5EF4-FFF2-40B4-BE49-F238E27FC236}">
                <a16:creationId xmlns:a16="http://schemas.microsoft.com/office/drawing/2014/main" id="{DE2D3B57-2E2E-44D5-A8BD-0B57F30D00D4}"/>
              </a:ext>
            </a:extLst>
          </p:cNvPr>
          <p:cNvSpPr>
            <a:spLocks noChangeShapeType="1"/>
          </p:cNvSpPr>
          <p:nvPr/>
        </p:nvSpPr>
        <p:spPr bwMode="auto">
          <a:xfrm flipV="1">
            <a:off x="5808663" y="2563813"/>
            <a:ext cx="1587" cy="269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798" name="Line 39">
            <a:extLst>
              <a:ext uri="{FF2B5EF4-FFF2-40B4-BE49-F238E27FC236}">
                <a16:creationId xmlns:a16="http://schemas.microsoft.com/office/drawing/2014/main" id="{1448EF5B-6DEA-473B-BB0F-39DD83449255}"/>
              </a:ext>
            </a:extLst>
          </p:cNvPr>
          <p:cNvSpPr>
            <a:spLocks noChangeShapeType="1"/>
          </p:cNvSpPr>
          <p:nvPr/>
        </p:nvSpPr>
        <p:spPr bwMode="auto">
          <a:xfrm>
            <a:off x="5808663" y="741363"/>
            <a:ext cx="1587" cy="222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799" name="Line 41">
            <a:extLst>
              <a:ext uri="{FF2B5EF4-FFF2-40B4-BE49-F238E27FC236}">
                <a16:creationId xmlns:a16="http://schemas.microsoft.com/office/drawing/2014/main" id="{F88443FC-014E-466B-B988-467EB844EEC8}"/>
              </a:ext>
            </a:extLst>
          </p:cNvPr>
          <p:cNvSpPr>
            <a:spLocks noChangeShapeType="1"/>
          </p:cNvSpPr>
          <p:nvPr/>
        </p:nvSpPr>
        <p:spPr bwMode="auto">
          <a:xfrm flipV="1">
            <a:off x="6048375" y="2563813"/>
            <a:ext cx="1588" cy="269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800" name="Line 42">
            <a:extLst>
              <a:ext uri="{FF2B5EF4-FFF2-40B4-BE49-F238E27FC236}">
                <a16:creationId xmlns:a16="http://schemas.microsoft.com/office/drawing/2014/main" id="{CF4122A3-DE24-4B7B-814E-2A869CC0CE2C}"/>
              </a:ext>
            </a:extLst>
          </p:cNvPr>
          <p:cNvSpPr>
            <a:spLocks noChangeShapeType="1"/>
          </p:cNvSpPr>
          <p:nvPr/>
        </p:nvSpPr>
        <p:spPr bwMode="auto">
          <a:xfrm>
            <a:off x="6048375" y="741363"/>
            <a:ext cx="1588" cy="222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801" name="Rectangle 43">
            <a:extLst>
              <a:ext uri="{FF2B5EF4-FFF2-40B4-BE49-F238E27FC236}">
                <a16:creationId xmlns:a16="http://schemas.microsoft.com/office/drawing/2014/main" id="{088B3865-0AC6-4068-9669-3967AD5155B2}"/>
              </a:ext>
            </a:extLst>
          </p:cNvPr>
          <p:cNvSpPr>
            <a:spLocks noChangeArrowheads="1"/>
          </p:cNvSpPr>
          <p:nvPr/>
        </p:nvSpPr>
        <p:spPr bwMode="auto">
          <a:xfrm>
            <a:off x="6032500" y="2606675"/>
            <a:ext cx="84138"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200">
                <a:solidFill>
                  <a:srgbClr val="000000"/>
                </a:solidFill>
                <a:latin typeface="Helvetica" panose="020B0604020202020204" pitchFamily="34" charset="0"/>
              </a:rPr>
              <a:t>3</a:t>
            </a:r>
            <a:endParaRPr lang="en-US" altLang="en-US" sz="1200"/>
          </a:p>
        </p:txBody>
      </p:sp>
      <p:sp>
        <p:nvSpPr>
          <p:cNvPr id="32802" name="Line 44">
            <a:extLst>
              <a:ext uri="{FF2B5EF4-FFF2-40B4-BE49-F238E27FC236}">
                <a16:creationId xmlns:a16="http://schemas.microsoft.com/office/drawing/2014/main" id="{29B858ED-AA8E-4787-9958-246BC2E9EC56}"/>
              </a:ext>
            </a:extLst>
          </p:cNvPr>
          <p:cNvSpPr>
            <a:spLocks noChangeShapeType="1"/>
          </p:cNvSpPr>
          <p:nvPr/>
        </p:nvSpPr>
        <p:spPr bwMode="auto">
          <a:xfrm flipV="1">
            <a:off x="6288088" y="2563813"/>
            <a:ext cx="1587" cy="269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803" name="Line 45">
            <a:extLst>
              <a:ext uri="{FF2B5EF4-FFF2-40B4-BE49-F238E27FC236}">
                <a16:creationId xmlns:a16="http://schemas.microsoft.com/office/drawing/2014/main" id="{EA8C6875-7623-4C5E-90D9-F14F0CBA3E2F}"/>
              </a:ext>
            </a:extLst>
          </p:cNvPr>
          <p:cNvSpPr>
            <a:spLocks noChangeShapeType="1"/>
          </p:cNvSpPr>
          <p:nvPr/>
        </p:nvSpPr>
        <p:spPr bwMode="auto">
          <a:xfrm>
            <a:off x="6288088" y="741363"/>
            <a:ext cx="1587" cy="222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804" name="Line 47">
            <a:extLst>
              <a:ext uri="{FF2B5EF4-FFF2-40B4-BE49-F238E27FC236}">
                <a16:creationId xmlns:a16="http://schemas.microsoft.com/office/drawing/2014/main" id="{EE49F4CA-361D-4ADA-B994-A600C45D46E7}"/>
              </a:ext>
            </a:extLst>
          </p:cNvPr>
          <p:cNvSpPr>
            <a:spLocks noChangeShapeType="1"/>
          </p:cNvSpPr>
          <p:nvPr/>
        </p:nvSpPr>
        <p:spPr bwMode="auto">
          <a:xfrm flipV="1">
            <a:off x="6534150" y="2563813"/>
            <a:ext cx="1588" cy="269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805" name="Line 48">
            <a:extLst>
              <a:ext uri="{FF2B5EF4-FFF2-40B4-BE49-F238E27FC236}">
                <a16:creationId xmlns:a16="http://schemas.microsoft.com/office/drawing/2014/main" id="{AFE28BDE-E0F8-433C-937D-015686E68BEA}"/>
              </a:ext>
            </a:extLst>
          </p:cNvPr>
          <p:cNvSpPr>
            <a:spLocks noChangeShapeType="1"/>
          </p:cNvSpPr>
          <p:nvPr/>
        </p:nvSpPr>
        <p:spPr bwMode="auto">
          <a:xfrm>
            <a:off x="6534150" y="741363"/>
            <a:ext cx="1588" cy="222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806" name="Rectangle 49">
            <a:extLst>
              <a:ext uri="{FF2B5EF4-FFF2-40B4-BE49-F238E27FC236}">
                <a16:creationId xmlns:a16="http://schemas.microsoft.com/office/drawing/2014/main" id="{54557786-1D1F-48B5-90BB-318BACABE74A}"/>
              </a:ext>
            </a:extLst>
          </p:cNvPr>
          <p:cNvSpPr>
            <a:spLocks noChangeArrowheads="1"/>
          </p:cNvSpPr>
          <p:nvPr/>
        </p:nvSpPr>
        <p:spPr bwMode="auto">
          <a:xfrm>
            <a:off x="6516688" y="2606675"/>
            <a:ext cx="84137"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200">
                <a:solidFill>
                  <a:srgbClr val="000000"/>
                </a:solidFill>
                <a:latin typeface="Helvetica" panose="020B0604020202020204" pitchFamily="34" charset="0"/>
              </a:rPr>
              <a:t>4</a:t>
            </a:r>
            <a:endParaRPr lang="en-US" altLang="en-US" sz="1200"/>
          </a:p>
        </p:txBody>
      </p:sp>
      <p:sp>
        <p:nvSpPr>
          <p:cNvPr id="32807" name="Line 50">
            <a:extLst>
              <a:ext uri="{FF2B5EF4-FFF2-40B4-BE49-F238E27FC236}">
                <a16:creationId xmlns:a16="http://schemas.microsoft.com/office/drawing/2014/main" id="{BFD9007B-F1F4-42DF-888B-CE042E8ABFC0}"/>
              </a:ext>
            </a:extLst>
          </p:cNvPr>
          <p:cNvSpPr>
            <a:spLocks noChangeShapeType="1"/>
          </p:cNvSpPr>
          <p:nvPr/>
        </p:nvSpPr>
        <p:spPr bwMode="auto">
          <a:xfrm flipV="1">
            <a:off x="6773863" y="2563813"/>
            <a:ext cx="1587" cy="269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808" name="Line 51">
            <a:extLst>
              <a:ext uri="{FF2B5EF4-FFF2-40B4-BE49-F238E27FC236}">
                <a16:creationId xmlns:a16="http://schemas.microsoft.com/office/drawing/2014/main" id="{6B1AE562-761D-45EA-9010-AD9DDADB49AD}"/>
              </a:ext>
            </a:extLst>
          </p:cNvPr>
          <p:cNvSpPr>
            <a:spLocks noChangeShapeType="1"/>
          </p:cNvSpPr>
          <p:nvPr/>
        </p:nvSpPr>
        <p:spPr bwMode="auto">
          <a:xfrm>
            <a:off x="6773863" y="741363"/>
            <a:ext cx="1587" cy="222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809" name="Line 53">
            <a:extLst>
              <a:ext uri="{FF2B5EF4-FFF2-40B4-BE49-F238E27FC236}">
                <a16:creationId xmlns:a16="http://schemas.microsoft.com/office/drawing/2014/main" id="{EACCFEE4-5B77-4D3F-9851-E67080D19B5B}"/>
              </a:ext>
            </a:extLst>
          </p:cNvPr>
          <p:cNvSpPr>
            <a:spLocks noChangeShapeType="1"/>
          </p:cNvSpPr>
          <p:nvPr/>
        </p:nvSpPr>
        <p:spPr bwMode="auto">
          <a:xfrm flipV="1">
            <a:off x="7019925" y="2563813"/>
            <a:ext cx="1588" cy="269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810" name="Line 54">
            <a:extLst>
              <a:ext uri="{FF2B5EF4-FFF2-40B4-BE49-F238E27FC236}">
                <a16:creationId xmlns:a16="http://schemas.microsoft.com/office/drawing/2014/main" id="{A8CAD22F-9BCF-4770-B1E4-6934BBEA1B39}"/>
              </a:ext>
            </a:extLst>
          </p:cNvPr>
          <p:cNvSpPr>
            <a:spLocks noChangeShapeType="1"/>
          </p:cNvSpPr>
          <p:nvPr/>
        </p:nvSpPr>
        <p:spPr bwMode="auto">
          <a:xfrm>
            <a:off x="7019925" y="741363"/>
            <a:ext cx="1588" cy="222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811" name="Rectangle 55">
            <a:extLst>
              <a:ext uri="{FF2B5EF4-FFF2-40B4-BE49-F238E27FC236}">
                <a16:creationId xmlns:a16="http://schemas.microsoft.com/office/drawing/2014/main" id="{A9791F9A-B5D6-4795-98B8-D4161B39EB49}"/>
              </a:ext>
            </a:extLst>
          </p:cNvPr>
          <p:cNvSpPr>
            <a:spLocks noChangeArrowheads="1"/>
          </p:cNvSpPr>
          <p:nvPr/>
        </p:nvSpPr>
        <p:spPr bwMode="auto">
          <a:xfrm>
            <a:off x="7002463" y="2606675"/>
            <a:ext cx="84137"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200">
                <a:solidFill>
                  <a:srgbClr val="000000"/>
                </a:solidFill>
                <a:latin typeface="Helvetica" panose="020B0604020202020204" pitchFamily="34" charset="0"/>
              </a:rPr>
              <a:t>5</a:t>
            </a:r>
            <a:endParaRPr lang="en-US" altLang="en-US" sz="1200"/>
          </a:p>
        </p:txBody>
      </p:sp>
      <p:sp>
        <p:nvSpPr>
          <p:cNvPr id="32812" name="Line 56">
            <a:extLst>
              <a:ext uri="{FF2B5EF4-FFF2-40B4-BE49-F238E27FC236}">
                <a16:creationId xmlns:a16="http://schemas.microsoft.com/office/drawing/2014/main" id="{C34A213A-011D-4318-9522-DE25014061FD}"/>
              </a:ext>
            </a:extLst>
          </p:cNvPr>
          <p:cNvSpPr>
            <a:spLocks noChangeShapeType="1"/>
          </p:cNvSpPr>
          <p:nvPr/>
        </p:nvSpPr>
        <p:spPr bwMode="auto">
          <a:xfrm>
            <a:off x="4598988" y="2590800"/>
            <a:ext cx="2222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813" name="Line 57">
            <a:extLst>
              <a:ext uri="{FF2B5EF4-FFF2-40B4-BE49-F238E27FC236}">
                <a16:creationId xmlns:a16="http://schemas.microsoft.com/office/drawing/2014/main" id="{841061C6-14E7-4D30-B8CE-51022BBAFB6E}"/>
              </a:ext>
            </a:extLst>
          </p:cNvPr>
          <p:cNvSpPr>
            <a:spLocks noChangeShapeType="1"/>
          </p:cNvSpPr>
          <p:nvPr/>
        </p:nvSpPr>
        <p:spPr bwMode="auto">
          <a:xfrm flipH="1">
            <a:off x="6991350" y="2590800"/>
            <a:ext cx="2857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814" name="Rectangle 58">
            <a:extLst>
              <a:ext uri="{FF2B5EF4-FFF2-40B4-BE49-F238E27FC236}">
                <a16:creationId xmlns:a16="http://schemas.microsoft.com/office/drawing/2014/main" id="{E36D35CE-F7DF-4089-B908-FE56D6B0B3B3}"/>
              </a:ext>
            </a:extLst>
          </p:cNvPr>
          <p:cNvSpPr>
            <a:spLocks noChangeArrowheads="1"/>
          </p:cNvSpPr>
          <p:nvPr/>
        </p:nvSpPr>
        <p:spPr bwMode="auto">
          <a:xfrm>
            <a:off x="4343400" y="2524125"/>
            <a:ext cx="134938"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200">
                <a:solidFill>
                  <a:srgbClr val="000000"/>
                </a:solidFill>
                <a:latin typeface="Helvetica" panose="020B0604020202020204" pitchFamily="34" charset="0"/>
              </a:rPr>
              <a:t>-2</a:t>
            </a:r>
            <a:endParaRPr lang="en-US" altLang="en-US" sz="1200"/>
          </a:p>
        </p:txBody>
      </p:sp>
      <p:sp>
        <p:nvSpPr>
          <p:cNvPr id="32815" name="Line 59">
            <a:extLst>
              <a:ext uri="{FF2B5EF4-FFF2-40B4-BE49-F238E27FC236}">
                <a16:creationId xmlns:a16="http://schemas.microsoft.com/office/drawing/2014/main" id="{871BD95C-7FED-4330-8252-8BCFD382C88C}"/>
              </a:ext>
            </a:extLst>
          </p:cNvPr>
          <p:cNvSpPr>
            <a:spLocks noChangeShapeType="1"/>
          </p:cNvSpPr>
          <p:nvPr/>
        </p:nvSpPr>
        <p:spPr bwMode="auto">
          <a:xfrm>
            <a:off x="4598988" y="2359025"/>
            <a:ext cx="2222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816" name="Line 60">
            <a:extLst>
              <a:ext uri="{FF2B5EF4-FFF2-40B4-BE49-F238E27FC236}">
                <a16:creationId xmlns:a16="http://schemas.microsoft.com/office/drawing/2014/main" id="{C784E9BD-8AC0-45F2-992F-F4DA39AF5C6A}"/>
              </a:ext>
            </a:extLst>
          </p:cNvPr>
          <p:cNvSpPr>
            <a:spLocks noChangeShapeType="1"/>
          </p:cNvSpPr>
          <p:nvPr/>
        </p:nvSpPr>
        <p:spPr bwMode="auto">
          <a:xfrm flipH="1">
            <a:off x="6991350" y="2359025"/>
            <a:ext cx="2857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817" name="Line 62">
            <a:extLst>
              <a:ext uri="{FF2B5EF4-FFF2-40B4-BE49-F238E27FC236}">
                <a16:creationId xmlns:a16="http://schemas.microsoft.com/office/drawing/2014/main" id="{D111F36E-3A79-4AE8-BE1E-956818ED0F79}"/>
              </a:ext>
            </a:extLst>
          </p:cNvPr>
          <p:cNvSpPr>
            <a:spLocks noChangeShapeType="1"/>
          </p:cNvSpPr>
          <p:nvPr/>
        </p:nvSpPr>
        <p:spPr bwMode="auto">
          <a:xfrm>
            <a:off x="4598988" y="2125663"/>
            <a:ext cx="2222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818" name="Line 63">
            <a:extLst>
              <a:ext uri="{FF2B5EF4-FFF2-40B4-BE49-F238E27FC236}">
                <a16:creationId xmlns:a16="http://schemas.microsoft.com/office/drawing/2014/main" id="{6131C0F9-0A5D-4D8C-9BC1-CA220E109BD3}"/>
              </a:ext>
            </a:extLst>
          </p:cNvPr>
          <p:cNvSpPr>
            <a:spLocks noChangeShapeType="1"/>
          </p:cNvSpPr>
          <p:nvPr/>
        </p:nvSpPr>
        <p:spPr bwMode="auto">
          <a:xfrm flipH="1">
            <a:off x="6991350" y="2125663"/>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819" name="Rectangle 64">
            <a:extLst>
              <a:ext uri="{FF2B5EF4-FFF2-40B4-BE49-F238E27FC236}">
                <a16:creationId xmlns:a16="http://schemas.microsoft.com/office/drawing/2014/main" id="{7F236BF4-001D-4D29-A1ED-7A8CD35CF21F}"/>
              </a:ext>
            </a:extLst>
          </p:cNvPr>
          <p:cNvSpPr>
            <a:spLocks noChangeArrowheads="1"/>
          </p:cNvSpPr>
          <p:nvPr/>
        </p:nvSpPr>
        <p:spPr bwMode="auto">
          <a:xfrm>
            <a:off x="4343400" y="2058988"/>
            <a:ext cx="134938"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200">
                <a:solidFill>
                  <a:srgbClr val="000000"/>
                </a:solidFill>
                <a:latin typeface="Helvetica" panose="020B0604020202020204" pitchFamily="34" charset="0"/>
              </a:rPr>
              <a:t>-1</a:t>
            </a:r>
            <a:endParaRPr lang="en-US" altLang="en-US" sz="1200"/>
          </a:p>
        </p:txBody>
      </p:sp>
      <p:sp>
        <p:nvSpPr>
          <p:cNvPr id="32820" name="Line 65">
            <a:extLst>
              <a:ext uri="{FF2B5EF4-FFF2-40B4-BE49-F238E27FC236}">
                <a16:creationId xmlns:a16="http://schemas.microsoft.com/office/drawing/2014/main" id="{4BCCA805-B8E1-4E9F-B3B2-4568FB4987F3}"/>
              </a:ext>
            </a:extLst>
          </p:cNvPr>
          <p:cNvSpPr>
            <a:spLocks noChangeShapeType="1"/>
          </p:cNvSpPr>
          <p:nvPr/>
        </p:nvSpPr>
        <p:spPr bwMode="auto">
          <a:xfrm>
            <a:off x="4598988" y="1893888"/>
            <a:ext cx="2222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821" name="Line 66">
            <a:extLst>
              <a:ext uri="{FF2B5EF4-FFF2-40B4-BE49-F238E27FC236}">
                <a16:creationId xmlns:a16="http://schemas.microsoft.com/office/drawing/2014/main" id="{618FEB2B-22B3-4745-96B3-C5A9C06CB456}"/>
              </a:ext>
            </a:extLst>
          </p:cNvPr>
          <p:cNvSpPr>
            <a:spLocks noChangeShapeType="1"/>
          </p:cNvSpPr>
          <p:nvPr/>
        </p:nvSpPr>
        <p:spPr bwMode="auto">
          <a:xfrm flipH="1">
            <a:off x="6991350" y="1893888"/>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822" name="Line 68">
            <a:extLst>
              <a:ext uri="{FF2B5EF4-FFF2-40B4-BE49-F238E27FC236}">
                <a16:creationId xmlns:a16="http://schemas.microsoft.com/office/drawing/2014/main" id="{FE3A93DD-0F6F-4ACC-963E-A06676CD980B}"/>
              </a:ext>
            </a:extLst>
          </p:cNvPr>
          <p:cNvSpPr>
            <a:spLocks noChangeShapeType="1"/>
          </p:cNvSpPr>
          <p:nvPr/>
        </p:nvSpPr>
        <p:spPr bwMode="auto">
          <a:xfrm>
            <a:off x="4598988" y="1666875"/>
            <a:ext cx="2222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823" name="Line 69">
            <a:extLst>
              <a:ext uri="{FF2B5EF4-FFF2-40B4-BE49-F238E27FC236}">
                <a16:creationId xmlns:a16="http://schemas.microsoft.com/office/drawing/2014/main" id="{3B91E2CD-DE60-45B3-8F4F-343C145EA97B}"/>
              </a:ext>
            </a:extLst>
          </p:cNvPr>
          <p:cNvSpPr>
            <a:spLocks noChangeShapeType="1"/>
          </p:cNvSpPr>
          <p:nvPr/>
        </p:nvSpPr>
        <p:spPr bwMode="auto">
          <a:xfrm flipH="1">
            <a:off x="6991350" y="1666875"/>
            <a:ext cx="2857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824" name="Rectangle 70">
            <a:extLst>
              <a:ext uri="{FF2B5EF4-FFF2-40B4-BE49-F238E27FC236}">
                <a16:creationId xmlns:a16="http://schemas.microsoft.com/office/drawing/2014/main" id="{F875247D-E1DD-44F9-AA02-C884156D2C2E}"/>
              </a:ext>
            </a:extLst>
          </p:cNvPr>
          <p:cNvSpPr>
            <a:spLocks noChangeArrowheads="1"/>
          </p:cNvSpPr>
          <p:nvPr/>
        </p:nvSpPr>
        <p:spPr bwMode="auto">
          <a:xfrm>
            <a:off x="4365625" y="1598613"/>
            <a:ext cx="84138"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200">
                <a:solidFill>
                  <a:srgbClr val="000000"/>
                </a:solidFill>
                <a:latin typeface="Helvetica" panose="020B0604020202020204" pitchFamily="34" charset="0"/>
              </a:rPr>
              <a:t>0</a:t>
            </a:r>
            <a:endParaRPr lang="en-US" altLang="en-US" sz="1200"/>
          </a:p>
        </p:txBody>
      </p:sp>
      <p:sp>
        <p:nvSpPr>
          <p:cNvPr id="32825" name="Line 71">
            <a:extLst>
              <a:ext uri="{FF2B5EF4-FFF2-40B4-BE49-F238E27FC236}">
                <a16:creationId xmlns:a16="http://schemas.microsoft.com/office/drawing/2014/main" id="{5AC5DA1D-A0AE-41B0-95F0-F4311E3E0D13}"/>
              </a:ext>
            </a:extLst>
          </p:cNvPr>
          <p:cNvSpPr>
            <a:spLocks noChangeShapeType="1"/>
          </p:cNvSpPr>
          <p:nvPr/>
        </p:nvSpPr>
        <p:spPr bwMode="auto">
          <a:xfrm>
            <a:off x="4598988" y="1433513"/>
            <a:ext cx="2222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826" name="Line 72">
            <a:extLst>
              <a:ext uri="{FF2B5EF4-FFF2-40B4-BE49-F238E27FC236}">
                <a16:creationId xmlns:a16="http://schemas.microsoft.com/office/drawing/2014/main" id="{C0DC4307-40DA-49C6-BD8F-B1C20260C15E}"/>
              </a:ext>
            </a:extLst>
          </p:cNvPr>
          <p:cNvSpPr>
            <a:spLocks noChangeShapeType="1"/>
          </p:cNvSpPr>
          <p:nvPr/>
        </p:nvSpPr>
        <p:spPr bwMode="auto">
          <a:xfrm flipH="1">
            <a:off x="6991350" y="1433513"/>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827" name="Line 74">
            <a:extLst>
              <a:ext uri="{FF2B5EF4-FFF2-40B4-BE49-F238E27FC236}">
                <a16:creationId xmlns:a16="http://schemas.microsoft.com/office/drawing/2014/main" id="{1D66D6D5-8AC1-4FE9-AD56-6AC93C7AE543}"/>
              </a:ext>
            </a:extLst>
          </p:cNvPr>
          <p:cNvSpPr>
            <a:spLocks noChangeShapeType="1"/>
          </p:cNvSpPr>
          <p:nvPr/>
        </p:nvSpPr>
        <p:spPr bwMode="auto">
          <a:xfrm>
            <a:off x="4598988" y="1201738"/>
            <a:ext cx="2222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828" name="Line 75">
            <a:extLst>
              <a:ext uri="{FF2B5EF4-FFF2-40B4-BE49-F238E27FC236}">
                <a16:creationId xmlns:a16="http://schemas.microsoft.com/office/drawing/2014/main" id="{E38889E3-DF1C-4AC7-8FCD-0FF88EC3130B}"/>
              </a:ext>
            </a:extLst>
          </p:cNvPr>
          <p:cNvSpPr>
            <a:spLocks noChangeShapeType="1"/>
          </p:cNvSpPr>
          <p:nvPr/>
        </p:nvSpPr>
        <p:spPr bwMode="auto">
          <a:xfrm flipH="1">
            <a:off x="6991350" y="1201738"/>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829" name="Rectangle 76">
            <a:extLst>
              <a:ext uri="{FF2B5EF4-FFF2-40B4-BE49-F238E27FC236}">
                <a16:creationId xmlns:a16="http://schemas.microsoft.com/office/drawing/2014/main" id="{FB1032B4-7B8A-43B6-92EC-361F0AA12620}"/>
              </a:ext>
            </a:extLst>
          </p:cNvPr>
          <p:cNvSpPr>
            <a:spLocks noChangeArrowheads="1"/>
          </p:cNvSpPr>
          <p:nvPr/>
        </p:nvSpPr>
        <p:spPr bwMode="auto">
          <a:xfrm>
            <a:off x="4365625" y="1133475"/>
            <a:ext cx="84138"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200">
                <a:solidFill>
                  <a:srgbClr val="000000"/>
                </a:solidFill>
                <a:latin typeface="Helvetica" panose="020B0604020202020204" pitchFamily="34" charset="0"/>
              </a:rPr>
              <a:t>1</a:t>
            </a:r>
            <a:endParaRPr lang="en-US" altLang="en-US" sz="1200"/>
          </a:p>
        </p:txBody>
      </p:sp>
      <p:sp>
        <p:nvSpPr>
          <p:cNvPr id="32830" name="Line 77">
            <a:extLst>
              <a:ext uri="{FF2B5EF4-FFF2-40B4-BE49-F238E27FC236}">
                <a16:creationId xmlns:a16="http://schemas.microsoft.com/office/drawing/2014/main" id="{00ADEFB3-46A3-45DE-97EE-4841F63C5381}"/>
              </a:ext>
            </a:extLst>
          </p:cNvPr>
          <p:cNvSpPr>
            <a:spLocks noChangeShapeType="1"/>
          </p:cNvSpPr>
          <p:nvPr/>
        </p:nvSpPr>
        <p:spPr bwMode="auto">
          <a:xfrm>
            <a:off x="4598988" y="968375"/>
            <a:ext cx="2222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831" name="Line 78">
            <a:extLst>
              <a:ext uri="{FF2B5EF4-FFF2-40B4-BE49-F238E27FC236}">
                <a16:creationId xmlns:a16="http://schemas.microsoft.com/office/drawing/2014/main" id="{0B7ECADD-9D80-4264-85DB-2F3CBA135F54}"/>
              </a:ext>
            </a:extLst>
          </p:cNvPr>
          <p:cNvSpPr>
            <a:spLocks noChangeShapeType="1"/>
          </p:cNvSpPr>
          <p:nvPr/>
        </p:nvSpPr>
        <p:spPr bwMode="auto">
          <a:xfrm flipH="1">
            <a:off x="6991350" y="968375"/>
            <a:ext cx="2857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832" name="Line 80">
            <a:extLst>
              <a:ext uri="{FF2B5EF4-FFF2-40B4-BE49-F238E27FC236}">
                <a16:creationId xmlns:a16="http://schemas.microsoft.com/office/drawing/2014/main" id="{221F8420-0DAA-41D1-A8B0-5F61B8828446}"/>
              </a:ext>
            </a:extLst>
          </p:cNvPr>
          <p:cNvSpPr>
            <a:spLocks noChangeShapeType="1"/>
          </p:cNvSpPr>
          <p:nvPr/>
        </p:nvSpPr>
        <p:spPr bwMode="auto">
          <a:xfrm>
            <a:off x="4598988" y="741363"/>
            <a:ext cx="2222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833" name="Line 81">
            <a:extLst>
              <a:ext uri="{FF2B5EF4-FFF2-40B4-BE49-F238E27FC236}">
                <a16:creationId xmlns:a16="http://schemas.microsoft.com/office/drawing/2014/main" id="{3744DEDE-A822-4D59-8F24-9F8056F871DB}"/>
              </a:ext>
            </a:extLst>
          </p:cNvPr>
          <p:cNvSpPr>
            <a:spLocks noChangeShapeType="1"/>
          </p:cNvSpPr>
          <p:nvPr/>
        </p:nvSpPr>
        <p:spPr bwMode="auto">
          <a:xfrm flipH="1">
            <a:off x="6991350" y="741363"/>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834" name="Rectangle 82">
            <a:extLst>
              <a:ext uri="{FF2B5EF4-FFF2-40B4-BE49-F238E27FC236}">
                <a16:creationId xmlns:a16="http://schemas.microsoft.com/office/drawing/2014/main" id="{82824E30-B3F4-483A-AA59-BBAB2CE07054}"/>
              </a:ext>
            </a:extLst>
          </p:cNvPr>
          <p:cNvSpPr>
            <a:spLocks noChangeArrowheads="1"/>
          </p:cNvSpPr>
          <p:nvPr/>
        </p:nvSpPr>
        <p:spPr bwMode="auto">
          <a:xfrm>
            <a:off x="4365625" y="674688"/>
            <a:ext cx="84138"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200">
                <a:solidFill>
                  <a:srgbClr val="000000"/>
                </a:solidFill>
                <a:latin typeface="Helvetica" panose="020B0604020202020204" pitchFamily="34" charset="0"/>
              </a:rPr>
              <a:t>2</a:t>
            </a:r>
            <a:endParaRPr lang="en-US" altLang="en-US" sz="1200"/>
          </a:p>
        </p:txBody>
      </p:sp>
      <p:sp>
        <p:nvSpPr>
          <p:cNvPr id="32835" name="Freeform 84">
            <a:extLst>
              <a:ext uri="{FF2B5EF4-FFF2-40B4-BE49-F238E27FC236}">
                <a16:creationId xmlns:a16="http://schemas.microsoft.com/office/drawing/2014/main" id="{E2B61F4A-DE36-423A-B37A-13B7B9E7DC7C}"/>
              </a:ext>
            </a:extLst>
          </p:cNvPr>
          <p:cNvSpPr>
            <a:spLocks/>
          </p:cNvSpPr>
          <p:nvPr/>
        </p:nvSpPr>
        <p:spPr bwMode="auto">
          <a:xfrm>
            <a:off x="4598988" y="741363"/>
            <a:ext cx="2420937" cy="1849437"/>
          </a:xfrm>
          <a:custGeom>
            <a:avLst/>
            <a:gdLst>
              <a:gd name="T0" fmla="*/ 0 w 434"/>
              <a:gd name="T1" fmla="*/ 342 h 342"/>
              <a:gd name="T2" fmla="*/ 434 w 434"/>
              <a:gd name="T3" fmla="*/ 342 h 342"/>
              <a:gd name="T4" fmla="*/ 434 w 434"/>
              <a:gd name="T5" fmla="*/ 0 h 342"/>
              <a:gd name="T6" fmla="*/ 0 60000 65536"/>
              <a:gd name="T7" fmla="*/ 0 60000 65536"/>
              <a:gd name="T8" fmla="*/ 0 60000 65536"/>
              <a:gd name="T9" fmla="*/ 0 w 434"/>
              <a:gd name="T10" fmla="*/ 0 h 342"/>
              <a:gd name="T11" fmla="*/ 434 w 434"/>
              <a:gd name="T12" fmla="*/ 342 h 342"/>
            </a:gdLst>
            <a:ahLst/>
            <a:cxnLst>
              <a:cxn ang="T6">
                <a:pos x="T0" y="T1"/>
              </a:cxn>
              <a:cxn ang="T7">
                <a:pos x="T2" y="T3"/>
              </a:cxn>
              <a:cxn ang="T8">
                <a:pos x="T4" y="T5"/>
              </a:cxn>
            </a:cxnLst>
            <a:rect l="T9" t="T10" r="T11" b="T12"/>
            <a:pathLst>
              <a:path w="434" h="342">
                <a:moveTo>
                  <a:pt x="0" y="342"/>
                </a:moveTo>
                <a:lnTo>
                  <a:pt x="434" y="342"/>
                </a:lnTo>
                <a:lnTo>
                  <a:pt x="434" y="0"/>
                </a:lnTo>
              </a:path>
            </a:pathLst>
          </a:cu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32836" name="Freeform 86">
            <a:extLst>
              <a:ext uri="{FF2B5EF4-FFF2-40B4-BE49-F238E27FC236}">
                <a16:creationId xmlns:a16="http://schemas.microsoft.com/office/drawing/2014/main" id="{20F7E87B-CD37-43A4-96CB-C19D1AAC774D}"/>
              </a:ext>
            </a:extLst>
          </p:cNvPr>
          <p:cNvSpPr>
            <a:spLocks/>
          </p:cNvSpPr>
          <p:nvPr/>
        </p:nvSpPr>
        <p:spPr bwMode="auto">
          <a:xfrm>
            <a:off x="4598988" y="957263"/>
            <a:ext cx="657225" cy="1628775"/>
          </a:xfrm>
          <a:custGeom>
            <a:avLst/>
            <a:gdLst>
              <a:gd name="T0" fmla="*/ 3 w 414"/>
              <a:gd name="T1" fmla="*/ 440 h 1026"/>
              <a:gd name="T2" fmla="*/ 17 w 414"/>
              <a:gd name="T3" fmla="*/ 460 h 1026"/>
              <a:gd name="T4" fmla="*/ 24 w 414"/>
              <a:gd name="T5" fmla="*/ 552 h 1026"/>
              <a:gd name="T6" fmla="*/ 35 w 414"/>
              <a:gd name="T7" fmla="*/ 610 h 1026"/>
              <a:gd name="T8" fmla="*/ 42 w 414"/>
              <a:gd name="T9" fmla="*/ 474 h 1026"/>
              <a:gd name="T10" fmla="*/ 52 w 414"/>
              <a:gd name="T11" fmla="*/ 174 h 1026"/>
              <a:gd name="T12" fmla="*/ 59 w 414"/>
              <a:gd name="T13" fmla="*/ 0 h 1026"/>
              <a:gd name="T14" fmla="*/ 70 w 414"/>
              <a:gd name="T15" fmla="*/ 208 h 1026"/>
              <a:gd name="T16" fmla="*/ 77 w 414"/>
              <a:gd name="T17" fmla="*/ 689 h 1026"/>
              <a:gd name="T18" fmla="*/ 87 w 414"/>
              <a:gd name="T19" fmla="*/ 1016 h 1026"/>
              <a:gd name="T20" fmla="*/ 98 w 414"/>
              <a:gd name="T21" fmla="*/ 876 h 1026"/>
              <a:gd name="T22" fmla="*/ 105 w 414"/>
              <a:gd name="T23" fmla="*/ 406 h 1026"/>
              <a:gd name="T24" fmla="*/ 116 w 414"/>
              <a:gd name="T25" fmla="*/ 41 h 1026"/>
              <a:gd name="T26" fmla="*/ 123 w 414"/>
              <a:gd name="T27" fmla="*/ 62 h 1026"/>
              <a:gd name="T28" fmla="*/ 133 w 414"/>
              <a:gd name="T29" fmla="*/ 348 h 1026"/>
              <a:gd name="T30" fmla="*/ 140 w 414"/>
              <a:gd name="T31" fmla="*/ 580 h 1026"/>
              <a:gd name="T32" fmla="*/ 151 w 414"/>
              <a:gd name="T33" fmla="*/ 593 h 1026"/>
              <a:gd name="T34" fmla="*/ 158 w 414"/>
              <a:gd name="T35" fmla="*/ 494 h 1026"/>
              <a:gd name="T36" fmla="*/ 168 w 414"/>
              <a:gd name="T37" fmla="*/ 440 h 1026"/>
              <a:gd name="T38" fmla="*/ 175 w 414"/>
              <a:gd name="T39" fmla="*/ 443 h 1026"/>
              <a:gd name="T40" fmla="*/ 186 w 414"/>
              <a:gd name="T41" fmla="*/ 447 h 1026"/>
              <a:gd name="T42" fmla="*/ 196 w 414"/>
              <a:gd name="T43" fmla="*/ 447 h 1026"/>
              <a:gd name="T44" fmla="*/ 207 w 414"/>
              <a:gd name="T45" fmla="*/ 447 h 1026"/>
              <a:gd name="T46" fmla="*/ 217 w 414"/>
              <a:gd name="T47" fmla="*/ 447 h 1026"/>
              <a:gd name="T48" fmla="*/ 228 w 414"/>
              <a:gd name="T49" fmla="*/ 447 h 1026"/>
              <a:gd name="T50" fmla="*/ 239 w 414"/>
              <a:gd name="T51" fmla="*/ 447 h 1026"/>
              <a:gd name="T52" fmla="*/ 249 w 414"/>
              <a:gd name="T53" fmla="*/ 447 h 1026"/>
              <a:gd name="T54" fmla="*/ 260 w 414"/>
              <a:gd name="T55" fmla="*/ 447 h 1026"/>
              <a:gd name="T56" fmla="*/ 270 w 414"/>
              <a:gd name="T57" fmla="*/ 447 h 1026"/>
              <a:gd name="T58" fmla="*/ 281 w 414"/>
              <a:gd name="T59" fmla="*/ 447 h 1026"/>
              <a:gd name="T60" fmla="*/ 291 w 414"/>
              <a:gd name="T61" fmla="*/ 447 h 1026"/>
              <a:gd name="T62" fmla="*/ 302 w 414"/>
              <a:gd name="T63" fmla="*/ 447 h 1026"/>
              <a:gd name="T64" fmla="*/ 312 w 414"/>
              <a:gd name="T65" fmla="*/ 447 h 1026"/>
              <a:gd name="T66" fmla="*/ 323 w 414"/>
              <a:gd name="T67" fmla="*/ 447 h 1026"/>
              <a:gd name="T68" fmla="*/ 333 w 414"/>
              <a:gd name="T69" fmla="*/ 447 h 1026"/>
              <a:gd name="T70" fmla="*/ 344 w 414"/>
              <a:gd name="T71" fmla="*/ 447 h 1026"/>
              <a:gd name="T72" fmla="*/ 354 w 414"/>
              <a:gd name="T73" fmla="*/ 447 h 1026"/>
              <a:gd name="T74" fmla="*/ 365 w 414"/>
              <a:gd name="T75" fmla="*/ 447 h 1026"/>
              <a:gd name="T76" fmla="*/ 376 w 414"/>
              <a:gd name="T77" fmla="*/ 447 h 1026"/>
              <a:gd name="T78" fmla="*/ 386 w 414"/>
              <a:gd name="T79" fmla="*/ 447 h 1026"/>
              <a:gd name="T80" fmla="*/ 397 w 414"/>
              <a:gd name="T81" fmla="*/ 447 h 1026"/>
              <a:gd name="T82" fmla="*/ 407 w 414"/>
              <a:gd name="T83" fmla="*/ 447 h 102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414"/>
              <a:gd name="T127" fmla="*/ 0 h 1026"/>
              <a:gd name="T128" fmla="*/ 414 w 414"/>
              <a:gd name="T129" fmla="*/ 1026 h 102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414" h="1026">
                <a:moveTo>
                  <a:pt x="0" y="447"/>
                </a:moveTo>
                <a:lnTo>
                  <a:pt x="0" y="443"/>
                </a:lnTo>
                <a:lnTo>
                  <a:pt x="3" y="440"/>
                </a:lnTo>
                <a:lnTo>
                  <a:pt x="10" y="436"/>
                </a:lnTo>
                <a:lnTo>
                  <a:pt x="14" y="443"/>
                </a:lnTo>
                <a:lnTo>
                  <a:pt x="17" y="460"/>
                </a:lnTo>
                <a:lnTo>
                  <a:pt x="17" y="484"/>
                </a:lnTo>
                <a:lnTo>
                  <a:pt x="21" y="518"/>
                </a:lnTo>
                <a:lnTo>
                  <a:pt x="24" y="552"/>
                </a:lnTo>
                <a:lnTo>
                  <a:pt x="28" y="583"/>
                </a:lnTo>
                <a:lnTo>
                  <a:pt x="31" y="607"/>
                </a:lnTo>
                <a:lnTo>
                  <a:pt x="35" y="610"/>
                </a:lnTo>
                <a:lnTo>
                  <a:pt x="38" y="590"/>
                </a:lnTo>
                <a:lnTo>
                  <a:pt x="38" y="545"/>
                </a:lnTo>
                <a:lnTo>
                  <a:pt x="42" y="474"/>
                </a:lnTo>
                <a:lnTo>
                  <a:pt x="45" y="382"/>
                </a:lnTo>
                <a:lnTo>
                  <a:pt x="49" y="276"/>
                </a:lnTo>
                <a:lnTo>
                  <a:pt x="52" y="174"/>
                </a:lnTo>
                <a:lnTo>
                  <a:pt x="56" y="85"/>
                </a:lnTo>
                <a:lnTo>
                  <a:pt x="56" y="24"/>
                </a:lnTo>
                <a:lnTo>
                  <a:pt x="59" y="0"/>
                </a:lnTo>
                <a:lnTo>
                  <a:pt x="63" y="24"/>
                </a:lnTo>
                <a:lnTo>
                  <a:pt x="66" y="92"/>
                </a:lnTo>
                <a:lnTo>
                  <a:pt x="70" y="208"/>
                </a:lnTo>
                <a:lnTo>
                  <a:pt x="73" y="355"/>
                </a:lnTo>
                <a:lnTo>
                  <a:pt x="77" y="522"/>
                </a:lnTo>
                <a:lnTo>
                  <a:pt x="77" y="689"/>
                </a:lnTo>
                <a:lnTo>
                  <a:pt x="80" y="835"/>
                </a:lnTo>
                <a:lnTo>
                  <a:pt x="84" y="951"/>
                </a:lnTo>
                <a:lnTo>
                  <a:pt x="87" y="1016"/>
                </a:lnTo>
                <a:lnTo>
                  <a:pt x="91" y="1026"/>
                </a:lnTo>
                <a:lnTo>
                  <a:pt x="94" y="975"/>
                </a:lnTo>
                <a:lnTo>
                  <a:pt x="98" y="876"/>
                </a:lnTo>
                <a:lnTo>
                  <a:pt x="98" y="736"/>
                </a:lnTo>
                <a:lnTo>
                  <a:pt x="101" y="576"/>
                </a:lnTo>
                <a:lnTo>
                  <a:pt x="105" y="406"/>
                </a:lnTo>
                <a:lnTo>
                  <a:pt x="108" y="252"/>
                </a:lnTo>
                <a:lnTo>
                  <a:pt x="112" y="126"/>
                </a:lnTo>
                <a:lnTo>
                  <a:pt x="116" y="41"/>
                </a:lnTo>
                <a:lnTo>
                  <a:pt x="116" y="4"/>
                </a:lnTo>
                <a:lnTo>
                  <a:pt x="119" y="11"/>
                </a:lnTo>
                <a:lnTo>
                  <a:pt x="123" y="62"/>
                </a:lnTo>
                <a:lnTo>
                  <a:pt x="126" y="143"/>
                </a:lnTo>
                <a:lnTo>
                  <a:pt x="130" y="242"/>
                </a:lnTo>
                <a:lnTo>
                  <a:pt x="133" y="348"/>
                </a:lnTo>
                <a:lnTo>
                  <a:pt x="137" y="447"/>
                </a:lnTo>
                <a:lnTo>
                  <a:pt x="137" y="525"/>
                </a:lnTo>
                <a:lnTo>
                  <a:pt x="140" y="580"/>
                </a:lnTo>
                <a:lnTo>
                  <a:pt x="144" y="607"/>
                </a:lnTo>
                <a:lnTo>
                  <a:pt x="147" y="610"/>
                </a:lnTo>
                <a:lnTo>
                  <a:pt x="151" y="593"/>
                </a:lnTo>
                <a:lnTo>
                  <a:pt x="154" y="562"/>
                </a:lnTo>
                <a:lnTo>
                  <a:pt x="158" y="528"/>
                </a:lnTo>
                <a:lnTo>
                  <a:pt x="158" y="494"/>
                </a:lnTo>
                <a:lnTo>
                  <a:pt x="161" y="467"/>
                </a:lnTo>
                <a:lnTo>
                  <a:pt x="165" y="447"/>
                </a:lnTo>
                <a:lnTo>
                  <a:pt x="168" y="440"/>
                </a:lnTo>
                <a:lnTo>
                  <a:pt x="172" y="436"/>
                </a:lnTo>
                <a:lnTo>
                  <a:pt x="179" y="443"/>
                </a:lnTo>
                <a:lnTo>
                  <a:pt x="175" y="443"/>
                </a:lnTo>
                <a:lnTo>
                  <a:pt x="179" y="443"/>
                </a:lnTo>
                <a:lnTo>
                  <a:pt x="182" y="447"/>
                </a:lnTo>
                <a:lnTo>
                  <a:pt x="186" y="447"/>
                </a:lnTo>
                <a:lnTo>
                  <a:pt x="189" y="447"/>
                </a:lnTo>
                <a:lnTo>
                  <a:pt x="193" y="447"/>
                </a:lnTo>
                <a:lnTo>
                  <a:pt x="196" y="447"/>
                </a:lnTo>
                <a:lnTo>
                  <a:pt x="200" y="447"/>
                </a:lnTo>
                <a:lnTo>
                  <a:pt x="203" y="447"/>
                </a:lnTo>
                <a:lnTo>
                  <a:pt x="207" y="447"/>
                </a:lnTo>
                <a:lnTo>
                  <a:pt x="210" y="447"/>
                </a:lnTo>
                <a:lnTo>
                  <a:pt x="214" y="447"/>
                </a:lnTo>
                <a:lnTo>
                  <a:pt x="217" y="447"/>
                </a:lnTo>
                <a:lnTo>
                  <a:pt x="221" y="447"/>
                </a:lnTo>
                <a:lnTo>
                  <a:pt x="224" y="447"/>
                </a:lnTo>
                <a:lnTo>
                  <a:pt x="228" y="447"/>
                </a:lnTo>
                <a:lnTo>
                  <a:pt x="231" y="447"/>
                </a:lnTo>
                <a:lnTo>
                  <a:pt x="235" y="447"/>
                </a:lnTo>
                <a:lnTo>
                  <a:pt x="239" y="447"/>
                </a:lnTo>
                <a:lnTo>
                  <a:pt x="242" y="447"/>
                </a:lnTo>
                <a:lnTo>
                  <a:pt x="246" y="447"/>
                </a:lnTo>
                <a:lnTo>
                  <a:pt x="249" y="447"/>
                </a:lnTo>
                <a:lnTo>
                  <a:pt x="253" y="447"/>
                </a:lnTo>
                <a:lnTo>
                  <a:pt x="256" y="447"/>
                </a:lnTo>
                <a:lnTo>
                  <a:pt x="260" y="447"/>
                </a:lnTo>
                <a:lnTo>
                  <a:pt x="263" y="447"/>
                </a:lnTo>
                <a:lnTo>
                  <a:pt x="267" y="447"/>
                </a:lnTo>
                <a:lnTo>
                  <a:pt x="270" y="447"/>
                </a:lnTo>
                <a:lnTo>
                  <a:pt x="274" y="447"/>
                </a:lnTo>
                <a:lnTo>
                  <a:pt x="277" y="447"/>
                </a:lnTo>
                <a:lnTo>
                  <a:pt x="281" y="447"/>
                </a:lnTo>
                <a:lnTo>
                  <a:pt x="284" y="447"/>
                </a:lnTo>
                <a:lnTo>
                  <a:pt x="288" y="447"/>
                </a:lnTo>
                <a:lnTo>
                  <a:pt x="291" y="447"/>
                </a:lnTo>
                <a:lnTo>
                  <a:pt x="295" y="447"/>
                </a:lnTo>
                <a:lnTo>
                  <a:pt x="298" y="447"/>
                </a:lnTo>
                <a:lnTo>
                  <a:pt x="302" y="447"/>
                </a:lnTo>
                <a:lnTo>
                  <a:pt x="305" y="447"/>
                </a:lnTo>
                <a:lnTo>
                  <a:pt x="309" y="447"/>
                </a:lnTo>
                <a:lnTo>
                  <a:pt x="312" y="447"/>
                </a:lnTo>
                <a:lnTo>
                  <a:pt x="316" y="447"/>
                </a:lnTo>
                <a:lnTo>
                  <a:pt x="319" y="447"/>
                </a:lnTo>
                <a:lnTo>
                  <a:pt x="323" y="447"/>
                </a:lnTo>
                <a:lnTo>
                  <a:pt x="326" y="447"/>
                </a:lnTo>
                <a:lnTo>
                  <a:pt x="330" y="447"/>
                </a:lnTo>
                <a:lnTo>
                  <a:pt x="333" y="447"/>
                </a:lnTo>
                <a:lnTo>
                  <a:pt x="337" y="447"/>
                </a:lnTo>
                <a:lnTo>
                  <a:pt x="340" y="447"/>
                </a:lnTo>
                <a:lnTo>
                  <a:pt x="344" y="447"/>
                </a:lnTo>
                <a:lnTo>
                  <a:pt x="347" y="447"/>
                </a:lnTo>
                <a:lnTo>
                  <a:pt x="351" y="447"/>
                </a:lnTo>
                <a:lnTo>
                  <a:pt x="354" y="447"/>
                </a:lnTo>
                <a:lnTo>
                  <a:pt x="358" y="447"/>
                </a:lnTo>
                <a:lnTo>
                  <a:pt x="362" y="447"/>
                </a:lnTo>
                <a:lnTo>
                  <a:pt x="365" y="447"/>
                </a:lnTo>
                <a:lnTo>
                  <a:pt x="369" y="447"/>
                </a:lnTo>
                <a:lnTo>
                  <a:pt x="372" y="447"/>
                </a:lnTo>
                <a:lnTo>
                  <a:pt x="376" y="447"/>
                </a:lnTo>
                <a:lnTo>
                  <a:pt x="379" y="447"/>
                </a:lnTo>
                <a:lnTo>
                  <a:pt x="383" y="447"/>
                </a:lnTo>
                <a:lnTo>
                  <a:pt x="386" y="447"/>
                </a:lnTo>
                <a:lnTo>
                  <a:pt x="390" y="447"/>
                </a:lnTo>
                <a:lnTo>
                  <a:pt x="393" y="447"/>
                </a:lnTo>
                <a:lnTo>
                  <a:pt x="397" y="447"/>
                </a:lnTo>
                <a:lnTo>
                  <a:pt x="400" y="447"/>
                </a:lnTo>
                <a:lnTo>
                  <a:pt x="404" y="447"/>
                </a:lnTo>
                <a:lnTo>
                  <a:pt x="407" y="447"/>
                </a:lnTo>
                <a:lnTo>
                  <a:pt x="411" y="447"/>
                </a:lnTo>
                <a:lnTo>
                  <a:pt x="414" y="447"/>
                </a:lnTo>
              </a:path>
            </a:pathLst>
          </a:custGeom>
          <a:noFill/>
          <a:ln w="28575">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32837" name="Freeform 87">
            <a:extLst>
              <a:ext uri="{FF2B5EF4-FFF2-40B4-BE49-F238E27FC236}">
                <a16:creationId xmlns:a16="http://schemas.microsoft.com/office/drawing/2014/main" id="{948CD30E-798D-40C8-8ACE-2FDA72B2C09D}"/>
              </a:ext>
            </a:extLst>
          </p:cNvPr>
          <p:cNvSpPr>
            <a:spLocks/>
          </p:cNvSpPr>
          <p:nvPr/>
        </p:nvSpPr>
        <p:spPr bwMode="auto">
          <a:xfrm>
            <a:off x="5256213" y="1666875"/>
            <a:ext cx="709612" cy="1588"/>
          </a:xfrm>
          <a:custGeom>
            <a:avLst/>
            <a:gdLst>
              <a:gd name="T0" fmla="*/ 7 w 447"/>
              <a:gd name="T1" fmla="*/ 0 h 1588"/>
              <a:gd name="T2" fmla="*/ 18 w 447"/>
              <a:gd name="T3" fmla="*/ 0 h 1588"/>
              <a:gd name="T4" fmla="*/ 28 w 447"/>
              <a:gd name="T5" fmla="*/ 0 h 1588"/>
              <a:gd name="T6" fmla="*/ 39 w 447"/>
              <a:gd name="T7" fmla="*/ 0 h 1588"/>
              <a:gd name="T8" fmla="*/ 49 w 447"/>
              <a:gd name="T9" fmla="*/ 0 h 1588"/>
              <a:gd name="T10" fmla="*/ 60 w 447"/>
              <a:gd name="T11" fmla="*/ 0 h 1588"/>
              <a:gd name="T12" fmla="*/ 71 w 447"/>
              <a:gd name="T13" fmla="*/ 0 h 1588"/>
              <a:gd name="T14" fmla="*/ 81 w 447"/>
              <a:gd name="T15" fmla="*/ 0 h 1588"/>
              <a:gd name="T16" fmla="*/ 92 w 447"/>
              <a:gd name="T17" fmla="*/ 0 h 1588"/>
              <a:gd name="T18" fmla="*/ 102 w 447"/>
              <a:gd name="T19" fmla="*/ 0 h 1588"/>
              <a:gd name="T20" fmla="*/ 113 w 447"/>
              <a:gd name="T21" fmla="*/ 0 h 1588"/>
              <a:gd name="T22" fmla="*/ 123 w 447"/>
              <a:gd name="T23" fmla="*/ 0 h 1588"/>
              <a:gd name="T24" fmla="*/ 134 w 447"/>
              <a:gd name="T25" fmla="*/ 0 h 1588"/>
              <a:gd name="T26" fmla="*/ 144 w 447"/>
              <a:gd name="T27" fmla="*/ 0 h 1588"/>
              <a:gd name="T28" fmla="*/ 155 w 447"/>
              <a:gd name="T29" fmla="*/ 0 h 1588"/>
              <a:gd name="T30" fmla="*/ 165 w 447"/>
              <a:gd name="T31" fmla="*/ 0 h 1588"/>
              <a:gd name="T32" fmla="*/ 176 w 447"/>
              <a:gd name="T33" fmla="*/ 0 h 1588"/>
              <a:gd name="T34" fmla="*/ 186 w 447"/>
              <a:gd name="T35" fmla="*/ 0 h 1588"/>
              <a:gd name="T36" fmla="*/ 197 w 447"/>
              <a:gd name="T37" fmla="*/ 0 h 1588"/>
              <a:gd name="T38" fmla="*/ 208 w 447"/>
              <a:gd name="T39" fmla="*/ 0 h 1588"/>
              <a:gd name="T40" fmla="*/ 218 w 447"/>
              <a:gd name="T41" fmla="*/ 0 h 1588"/>
              <a:gd name="T42" fmla="*/ 229 w 447"/>
              <a:gd name="T43" fmla="*/ 0 h 1588"/>
              <a:gd name="T44" fmla="*/ 239 w 447"/>
              <a:gd name="T45" fmla="*/ 0 h 1588"/>
              <a:gd name="T46" fmla="*/ 250 w 447"/>
              <a:gd name="T47" fmla="*/ 0 h 1588"/>
              <a:gd name="T48" fmla="*/ 260 w 447"/>
              <a:gd name="T49" fmla="*/ 0 h 1588"/>
              <a:gd name="T50" fmla="*/ 271 w 447"/>
              <a:gd name="T51" fmla="*/ 0 h 1588"/>
              <a:gd name="T52" fmla="*/ 281 w 447"/>
              <a:gd name="T53" fmla="*/ 0 h 1588"/>
              <a:gd name="T54" fmla="*/ 292 w 447"/>
              <a:gd name="T55" fmla="*/ 0 h 1588"/>
              <a:gd name="T56" fmla="*/ 302 w 447"/>
              <a:gd name="T57" fmla="*/ 0 h 1588"/>
              <a:gd name="T58" fmla="*/ 313 w 447"/>
              <a:gd name="T59" fmla="*/ 0 h 1588"/>
              <a:gd name="T60" fmla="*/ 324 w 447"/>
              <a:gd name="T61" fmla="*/ 0 h 1588"/>
              <a:gd name="T62" fmla="*/ 334 w 447"/>
              <a:gd name="T63" fmla="*/ 0 h 1588"/>
              <a:gd name="T64" fmla="*/ 345 w 447"/>
              <a:gd name="T65" fmla="*/ 0 h 1588"/>
              <a:gd name="T66" fmla="*/ 355 w 447"/>
              <a:gd name="T67" fmla="*/ 0 h 1588"/>
              <a:gd name="T68" fmla="*/ 366 w 447"/>
              <a:gd name="T69" fmla="*/ 0 h 1588"/>
              <a:gd name="T70" fmla="*/ 376 w 447"/>
              <a:gd name="T71" fmla="*/ 0 h 1588"/>
              <a:gd name="T72" fmla="*/ 387 w 447"/>
              <a:gd name="T73" fmla="*/ 0 h 1588"/>
              <a:gd name="T74" fmla="*/ 397 w 447"/>
              <a:gd name="T75" fmla="*/ 0 h 1588"/>
              <a:gd name="T76" fmla="*/ 408 w 447"/>
              <a:gd name="T77" fmla="*/ 0 h 1588"/>
              <a:gd name="T78" fmla="*/ 418 w 447"/>
              <a:gd name="T79" fmla="*/ 0 h 1588"/>
              <a:gd name="T80" fmla="*/ 429 w 447"/>
              <a:gd name="T81" fmla="*/ 0 h 1588"/>
              <a:gd name="T82" fmla="*/ 440 w 447"/>
              <a:gd name="T83" fmla="*/ 0 h 158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447"/>
              <a:gd name="T127" fmla="*/ 0 h 1588"/>
              <a:gd name="T128" fmla="*/ 447 w 447"/>
              <a:gd name="T129" fmla="*/ 1588 h 1588"/>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447" h="1588">
                <a:moveTo>
                  <a:pt x="0" y="0"/>
                </a:moveTo>
                <a:lnTo>
                  <a:pt x="4" y="0"/>
                </a:lnTo>
                <a:lnTo>
                  <a:pt x="7" y="0"/>
                </a:lnTo>
                <a:lnTo>
                  <a:pt x="11" y="0"/>
                </a:lnTo>
                <a:lnTo>
                  <a:pt x="14" y="0"/>
                </a:lnTo>
                <a:lnTo>
                  <a:pt x="18" y="0"/>
                </a:lnTo>
                <a:lnTo>
                  <a:pt x="21" y="0"/>
                </a:lnTo>
                <a:lnTo>
                  <a:pt x="25" y="0"/>
                </a:lnTo>
                <a:lnTo>
                  <a:pt x="28" y="0"/>
                </a:lnTo>
                <a:lnTo>
                  <a:pt x="32" y="0"/>
                </a:lnTo>
                <a:lnTo>
                  <a:pt x="35" y="0"/>
                </a:lnTo>
                <a:lnTo>
                  <a:pt x="39" y="0"/>
                </a:lnTo>
                <a:lnTo>
                  <a:pt x="42" y="0"/>
                </a:lnTo>
                <a:lnTo>
                  <a:pt x="46" y="0"/>
                </a:lnTo>
                <a:lnTo>
                  <a:pt x="49" y="0"/>
                </a:lnTo>
                <a:lnTo>
                  <a:pt x="53" y="0"/>
                </a:lnTo>
                <a:lnTo>
                  <a:pt x="56" y="0"/>
                </a:lnTo>
                <a:lnTo>
                  <a:pt x="60" y="0"/>
                </a:lnTo>
                <a:lnTo>
                  <a:pt x="63" y="0"/>
                </a:lnTo>
                <a:lnTo>
                  <a:pt x="67" y="0"/>
                </a:lnTo>
                <a:lnTo>
                  <a:pt x="71" y="0"/>
                </a:lnTo>
                <a:lnTo>
                  <a:pt x="74" y="0"/>
                </a:lnTo>
                <a:lnTo>
                  <a:pt x="78" y="0"/>
                </a:lnTo>
                <a:lnTo>
                  <a:pt x="81" y="0"/>
                </a:lnTo>
                <a:lnTo>
                  <a:pt x="85" y="0"/>
                </a:lnTo>
                <a:lnTo>
                  <a:pt x="88" y="0"/>
                </a:lnTo>
                <a:lnTo>
                  <a:pt x="92" y="0"/>
                </a:lnTo>
                <a:lnTo>
                  <a:pt x="95" y="0"/>
                </a:lnTo>
                <a:lnTo>
                  <a:pt x="99" y="0"/>
                </a:lnTo>
                <a:lnTo>
                  <a:pt x="102" y="0"/>
                </a:lnTo>
                <a:lnTo>
                  <a:pt x="106" y="0"/>
                </a:lnTo>
                <a:lnTo>
                  <a:pt x="109" y="0"/>
                </a:lnTo>
                <a:lnTo>
                  <a:pt x="113" y="0"/>
                </a:lnTo>
                <a:lnTo>
                  <a:pt x="116" y="0"/>
                </a:lnTo>
                <a:lnTo>
                  <a:pt x="120" y="0"/>
                </a:lnTo>
                <a:lnTo>
                  <a:pt x="123" y="0"/>
                </a:lnTo>
                <a:lnTo>
                  <a:pt x="127" y="0"/>
                </a:lnTo>
                <a:lnTo>
                  <a:pt x="130" y="0"/>
                </a:lnTo>
                <a:lnTo>
                  <a:pt x="134" y="0"/>
                </a:lnTo>
                <a:lnTo>
                  <a:pt x="137" y="0"/>
                </a:lnTo>
                <a:lnTo>
                  <a:pt x="141" y="0"/>
                </a:lnTo>
                <a:lnTo>
                  <a:pt x="144" y="0"/>
                </a:lnTo>
                <a:lnTo>
                  <a:pt x="148" y="0"/>
                </a:lnTo>
                <a:lnTo>
                  <a:pt x="151" y="0"/>
                </a:lnTo>
                <a:lnTo>
                  <a:pt x="155" y="0"/>
                </a:lnTo>
                <a:lnTo>
                  <a:pt x="158" y="0"/>
                </a:lnTo>
                <a:lnTo>
                  <a:pt x="162" y="0"/>
                </a:lnTo>
                <a:lnTo>
                  <a:pt x="165" y="0"/>
                </a:lnTo>
                <a:lnTo>
                  <a:pt x="169" y="0"/>
                </a:lnTo>
                <a:lnTo>
                  <a:pt x="172" y="0"/>
                </a:lnTo>
                <a:lnTo>
                  <a:pt x="176" y="0"/>
                </a:lnTo>
                <a:lnTo>
                  <a:pt x="179" y="0"/>
                </a:lnTo>
                <a:lnTo>
                  <a:pt x="183" y="0"/>
                </a:lnTo>
                <a:lnTo>
                  <a:pt x="186" y="0"/>
                </a:lnTo>
                <a:lnTo>
                  <a:pt x="190" y="0"/>
                </a:lnTo>
                <a:lnTo>
                  <a:pt x="194" y="0"/>
                </a:lnTo>
                <a:lnTo>
                  <a:pt x="197" y="0"/>
                </a:lnTo>
                <a:lnTo>
                  <a:pt x="201" y="0"/>
                </a:lnTo>
                <a:lnTo>
                  <a:pt x="204" y="0"/>
                </a:lnTo>
                <a:lnTo>
                  <a:pt x="208" y="0"/>
                </a:lnTo>
                <a:lnTo>
                  <a:pt x="211" y="0"/>
                </a:lnTo>
                <a:lnTo>
                  <a:pt x="215" y="0"/>
                </a:lnTo>
                <a:lnTo>
                  <a:pt x="218" y="0"/>
                </a:lnTo>
                <a:lnTo>
                  <a:pt x="222" y="0"/>
                </a:lnTo>
                <a:lnTo>
                  <a:pt x="225" y="0"/>
                </a:lnTo>
                <a:lnTo>
                  <a:pt x="229" y="0"/>
                </a:lnTo>
                <a:lnTo>
                  <a:pt x="232" y="0"/>
                </a:lnTo>
                <a:lnTo>
                  <a:pt x="236" y="0"/>
                </a:lnTo>
                <a:lnTo>
                  <a:pt x="239" y="0"/>
                </a:lnTo>
                <a:lnTo>
                  <a:pt x="243" y="0"/>
                </a:lnTo>
                <a:lnTo>
                  <a:pt x="246" y="0"/>
                </a:lnTo>
                <a:lnTo>
                  <a:pt x="250" y="0"/>
                </a:lnTo>
                <a:lnTo>
                  <a:pt x="253" y="0"/>
                </a:lnTo>
                <a:lnTo>
                  <a:pt x="257" y="0"/>
                </a:lnTo>
                <a:lnTo>
                  <a:pt x="260" y="0"/>
                </a:lnTo>
                <a:lnTo>
                  <a:pt x="264" y="0"/>
                </a:lnTo>
                <a:lnTo>
                  <a:pt x="267" y="0"/>
                </a:lnTo>
                <a:lnTo>
                  <a:pt x="271" y="0"/>
                </a:lnTo>
                <a:lnTo>
                  <a:pt x="274" y="0"/>
                </a:lnTo>
                <a:lnTo>
                  <a:pt x="278" y="0"/>
                </a:lnTo>
                <a:lnTo>
                  <a:pt x="281" y="0"/>
                </a:lnTo>
                <a:lnTo>
                  <a:pt x="285" y="0"/>
                </a:lnTo>
                <a:lnTo>
                  <a:pt x="288" y="0"/>
                </a:lnTo>
                <a:lnTo>
                  <a:pt x="292" y="0"/>
                </a:lnTo>
                <a:lnTo>
                  <a:pt x="295" y="0"/>
                </a:lnTo>
                <a:lnTo>
                  <a:pt x="299" y="0"/>
                </a:lnTo>
                <a:lnTo>
                  <a:pt x="302" y="0"/>
                </a:lnTo>
                <a:lnTo>
                  <a:pt x="306" y="0"/>
                </a:lnTo>
                <a:lnTo>
                  <a:pt x="309" y="0"/>
                </a:lnTo>
                <a:lnTo>
                  <a:pt x="313" y="0"/>
                </a:lnTo>
                <a:lnTo>
                  <a:pt x="317" y="0"/>
                </a:lnTo>
                <a:lnTo>
                  <a:pt x="320" y="0"/>
                </a:lnTo>
                <a:lnTo>
                  <a:pt x="324" y="0"/>
                </a:lnTo>
                <a:lnTo>
                  <a:pt x="327" y="0"/>
                </a:lnTo>
                <a:lnTo>
                  <a:pt x="331" y="0"/>
                </a:lnTo>
                <a:lnTo>
                  <a:pt x="334" y="0"/>
                </a:lnTo>
                <a:lnTo>
                  <a:pt x="338" y="0"/>
                </a:lnTo>
                <a:lnTo>
                  <a:pt x="341" y="0"/>
                </a:lnTo>
                <a:lnTo>
                  <a:pt x="345" y="0"/>
                </a:lnTo>
                <a:lnTo>
                  <a:pt x="348" y="0"/>
                </a:lnTo>
                <a:lnTo>
                  <a:pt x="352" y="0"/>
                </a:lnTo>
                <a:lnTo>
                  <a:pt x="355" y="0"/>
                </a:lnTo>
                <a:lnTo>
                  <a:pt x="359" y="0"/>
                </a:lnTo>
                <a:lnTo>
                  <a:pt x="362" y="0"/>
                </a:lnTo>
                <a:lnTo>
                  <a:pt x="366" y="0"/>
                </a:lnTo>
                <a:lnTo>
                  <a:pt x="369" y="0"/>
                </a:lnTo>
                <a:lnTo>
                  <a:pt x="373" y="0"/>
                </a:lnTo>
                <a:lnTo>
                  <a:pt x="376" y="0"/>
                </a:lnTo>
                <a:lnTo>
                  <a:pt x="380" y="0"/>
                </a:lnTo>
                <a:lnTo>
                  <a:pt x="383" y="0"/>
                </a:lnTo>
                <a:lnTo>
                  <a:pt x="387" y="0"/>
                </a:lnTo>
                <a:lnTo>
                  <a:pt x="390" y="0"/>
                </a:lnTo>
                <a:lnTo>
                  <a:pt x="394" y="0"/>
                </a:lnTo>
                <a:lnTo>
                  <a:pt x="397" y="0"/>
                </a:lnTo>
                <a:lnTo>
                  <a:pt x="401" y="0"/>
                </a:lnTo>
                <a:lnTo>
                  <a:pt x="404" y="0"/>
                </a:lnTo>
                <a:lnTo>
                  <a:pt x="408" y="0"/>
                </a:lnTo>
                <a:lnTo>
                  <a:pt x="411" y="0"/>
                </a:lnTo>
                <a:lnTo>
                  <a:pt x="415" y="0"/>
                </a:lnTo>
                <a:lnTo>
                  <a:pt x="418" y="0"/>
                </a:lnTo>
                <a:lnTo>
                  <a:pt x="422" y="0"/>
                </a:lnTo>
                <a:lnTo>
                  <a:pt x="425" y="0"/>
                </a:lnTo>
                <a:lnTo>
                  <a:pt x="429" y="0"/>
                </a:lnTo>
                <a:lnTo>
                  <a:pt x="432" y="0"/>
                </a:lnTo>
                <a:lnTo>
                  <a:pt x="436" y="0"/>
                </a:lnTo>
                <a:lnTo>
                  <a:pt x="440" y="0"/>
                </a:lnTo>
                <a:lnTo>
                  <a:pt x="443" y="0"/>
                </a:lnTo>
                <a:lnTo>
                  <a:pt x="447" y="0"/>
                </a:lnTo>
              </a:path>
            </a:pathLst>
          </a:custGeom>
          <a:noFill/>
          <a:ln w="28575">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32838" name="Freeform 88">
            <a:extLst>
              <a:ext uri="{FF2B5EF4-FFF2-40B4-BE49-F238E27FC236}">
                <a16:creationId xmlns:a16="http://schemas.microsoft.com/office/drawing/2014/main" id="{3A410778-A5FF-4EC6-B8AF-60EC26BD753F}"/>
              </a:ext>
            </a:extLst>
          </p:cNvPr>
          <p:cNvSpPr>
            <a:spLocks/>
          </p:cNvSpPr>
          <p:nvPr/>
        </p:nvSpPr>
        <p:spPr bwMode="auto">
          <a:xfrm>
            <a:off x="5965825" y="1666875"/>
            <a:ext cx="708025" cy="1588"/>
          </a:xfrm>
          <a:custGeom>
            <a:avLst/>
            <a:gdLst>
              <a:gd name="T0" fmla="*/ 7 w 446"/>
              <a:gd name="T1" fmla="*/ 0 h 1588"/>
              <a:gd name="T2" fmla="*/ 17 w 446"/>
              <a:gd name="T3" fmla="*/ 0 h 1588"/>
              <a:gd name="T4" fmla="*/ 28 w 446"/>
              <a:gd name="T5" fmla="*/ 0 h 1588"/>
              <a:gd name="T6" fmla="*/ 38 w 446"/>
              <a:gd name="T7" fmla="*/ 0 h 1588"/>
              <a:gd name="T8" fmla="*/ 49 w 446"/>
              <a:gd name="T9" fmla="*/ 0 h 1588"/>
              <a:gd name="T10" fmla="*/ 59 w 446"/>
              <a:gd name="T11" fmla="*/ 0 h 1588"/>
              <a:gd name="T12" fmla="*/ 70 w 446"/>
              <a:gd name="T13" fmla="*/ 0 h 1588"/>
              <a:gd name="T14" fmla="*/ 80 w 446"/>
              <a:gd name="T15" fmla="*/ 0 h 1588"/>
              <a:gd name="T16" fmla="*/ 91 w 446"/>
              <a:gd name="T17" fmla="*/ 0 h 1588"/>
              <a:gd name="T18" fmla="*/ 101 w 446"/>
              <a:gd name="T19" fmla="*/ 0 h 1588"/>
              <a:gd name="T20" fmla="*/ 112 w 446"/>
              <a:gd name="T21" fmla="*/ 0 h 1588"/>
              <a:gd name="T22" fmla="*/ 123 w 446"/>
              <a:gd name="T23" fmla="*/ 0 h 1588"/>
              <a:gd name="T24" fmla="*/ 133 w 446"/>
              <a:gd name="T25" fmla="*/ 0 h 1588"/>
              <a:gd name="T26" fmla="*/ 144 w 446"/>
              <a:gd name="T27" fmla="*/ 0 h 1588"/>
              <a:gd name="T28" fmla="*/ 154 w 446"/>
              <a:gd name="T29" fmla="*/ 0 h 1588"/>
              <a:gd name="T30" fmla="*/ 165 w 446"/>
              <a:gd name="T31" fmla="*/ 0 h 1588"/>
              <a:gd name="T32" fmla="*/ 175 w 446"/>
              <a:gd name="T33" fmla="*/ 0 h 1588"/>
              <a:gd name="T34" fmla="*/ 186 w 446"/>
              <a:gd name="T35" fmla="*/ 0 h 1588"/>
              <a:gd name="T36" fmla="*/ 196 w 446"/>
              <a:gd name="T37" fmla="*/ 0 h 1588"/>
              <a:gd name="T38" fmla="*/ 207 w 446"/>
              <a:gd name="T39" fmla="*/ 0 h 1588"/>
              <a:gd name="T40" fmla="*/ 217 w 446"/>
              <a:gd name="T41" fmla="*/ 0 h 1588"/>
              <a:gd name="T42" fmla="*/ 228 w 446"/>
              <a:gd name="T43" fmla="*/ 0 h 1588"/>
              <a:gd name="T44" fmla="*/ 239 w 446"/>
              <a:gd name="T45" fmla="*/ 0 h 1588"/>
              <a:gd name="T46" fmla="*/ 249 w 446"/>
              <a:gd name="T47" fmla="*/ 0 h 1588"/>
              <a:gd name="T48" fmla="*/ 260 w 446"/>
              <a:gd name="T49" fmla="*/ 0 h 1588"/>
              <a:gd name="T50" fmla="*/ 270 w 446"/>
              <a:gd name="T51" fmla="*/ 0 h 1588"/>
              <a:gd name="T52" fmla="*/ 281 w 446"/>
              <a:gd name="T53" fmla="*/ 0 h 1588"/>
              <a:gd name="T54" fmla="*/ 291 w 446"/>
              <a:gd name="T55" fmla="*/ 0 h 1588"/>
              <a:gd name="T56" fmla="*/ 302 w 446"/>
              <a:gd name="T57" fmla="*/ 0 h 1588"/>
              <a:gd name="T58" fmla="*/ 312 w 446"/>
              <a:gd name="T59" fmla="*/ 0 h 1588"/>
              <a:gd name="T60" fmla="*/ 323 w 446"/>
              <a:gd name="T61" fmla="*/ 0 h 1588"/>
              <a:gd name="T62" fmla="*/ 333 w 446"/>
              <a:gd name="T63" fmla="*/ 0 h 1588"/>
              <a:gd name="T64" fmla="*/ 344 w 446"/>
              <a:gd name="T65" fmla="*/ 0 h 1588"/>
              <a:gd name="T66" fmla="*/ 354 w 446"/>
              <a:gd name="T67" fmla="*/ 0 h 1588"/>
              <a:gd name="T68" fmla="*/ 365 w 446"/>
              <a:gd name="T69" fmla="*/ 0 h 1588"/>
              <a:gd name="T70" fmla="*/ 376 w 446"/>
              <a:gd name="T71" fmla="*/ 0 h 1588"/>
              <a:gd name="T72" fmla="*/ 386 w 446"/>
              <a:gd name="T73" fmla="*/ 0 h 1588"/>
              <a:gd name="T74" fmla="*/ 397 w 446"/>
              <a:gd name="T75" fmla="*/ 0 h 1588"/>
              <a:gd name="T76" fmla="*/ 407 w 446"/>
              <a:gd name="T77" fmla="*/ 0 h 1588"/>
              <a:gd name="T78" fmla="*/ 418 w 446"/>
              <a:gd name="T79" fmla="*/ 0 h 1588"/>
              <a:gd name="T80" fmla="*/ 428 w 446"/>
              <a:gd name="T81" fmla="*/ 0 h 1588"/>
              <a:gd name="T82" fmla="*/ 439 w 446"/>
              <a:gd name="T83" fmla="*/ 0 h 158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446"/>
              <a:gd name="T127" fmla="*/ 0 h 1588"/>
              <a:gd name="T128" fmla="*/ 446 w 446"/>
              <a:gd name="T129" fmla="*/ 1588 h 1588"/>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446" h="1588">
                <a:moveTo>
                  <a:pt x="0" y="0"/>
                </a:moveTo>
                <a:lnTo>
                  <a:pt x="3" y="0"/>
                </a:lnTo>
                <a:lnTo>
                  <a:pt x="7" y="0"/>
                </a:lnTo>
                <a:lnTo>
                  <a:pt x="10" y="0"/>
                </a:lnTo>
                <a:lnTo>
                  <a:pt x="14" y="0"/>
                </a:lnTo>
                <a:lnTo>
                  <a:pt x="17" y="0"/>
                </a:lnTo>
                <a:lnTo>
                  <a:pt x="21" y="0"/>
                </a:lnTo>
                <a:lnTo>
                  <a:pt x="24" y="0"/>
                </a:lnTo>
                <a:lnTo>
                  <a:pt x="28" y="0"/>
                </a:lnTo>
                <a:lnTo>
                  <a:pt x="31" y="0"/>
                </a:lnTo>
                <a:lnTo>
                  <a:pt x="35" y="0"/>
                </a:lnTo>
                <a:lnTo>
                  <a:pt x="38" y="0"/>
                </a:lnTo>
                <a:lnTo>
                  <a:pt x="42" y="0"/>
                </a:lnTo>
                <a:lnTo>
                  <a:pt x="45" y="0"/>
                </a:lnTo>
                <a:lnTo>
                  <a:pt x="49" y="0"/>
                </a:lnTo>
                <a:lnTo>
                  <a:pt x="52" y="0"/>
                </a:lnTo>
                <a:lnTo>
                  <a:pt x="56" y="0"/>
                </a:lnTo>
                <a:lnTo>
                  <a:pt x="59" y="0"/>
                </a:lnTo>
                <a:lnTo>
                  <a:pt x="63" y="0"/>
                </a:lnTo>
                <a:lnTo>
                  <a:pt x="66" y="0"/>
                </a:lnTo>
                <a:lnTo>
                  <a:pt x="70" y="0"/>
                </a:lnTo>
                <a:lnTo>
                  <a:pt x="73" y="0"/>
                </a:lnTo>
                <a:lnTo>
                  <a:pt x="77" y="0"/>
                </a:lnTo>
                <a:lnTo>
                  <a:pt x="80" y="0"/>
                </a:lnTo>
                <a:lnTo>
                  <a:pt x="84" y="0"/>
                </a:lnTo>
                <a:lnTo>
                  <a:pt x="87" y="0"/>
                </a:lnTo>
                <a:lnTo>
                  <a:pt x="91" y="0"/>
                </a:lnTo>
                <a:lnTo>
                  <a:pt x="94" y="0"/>
                </a:lnTo>
                <a:lnTo>
                  <a:pt x="98" y="0"/>
                </a:lnTo>
                <a:lnTo>
                  <a:pt x="101" y="0"/>
                </a:lnTo>
                <a:lnTo>
                  <a:pt x="105" y="0"/>
                </a:lnTo>
                <a:lnTo>
                  <a:pt x="108" y="0"/>
                </a:lnTo>
                <a:lnTo>
                  <a:pt x="112" y="0"/>
                </a:lnTo>
                <a:lnTo>
                  <a:pt x="116" y="0"/>
                </a:lnTo>
                <a:lnTo>
                  <a:pt x="119" y="0"/>
                </a:lnTo>
                <a:lnTo>
                  <a:pt x="123" y="0"/>
                </a:lnTo>
                <a:lnTo>
                  <a:pt x="126" y="0"/>
                </a:lnTo>
                <a:lnTo>
                  <a:pt x="130" y="0"/>
                </a:lnTo>
                <a:lnTo>
                  <a:pt x="133" y="0"/>
                </a:lnTo>
                <a:lnTo>
                  <a:pt x="137" y="0"/>
                </a:lnTo>
                <a:lnTo>
                  <a:pt x="140" y="0"/>
                </a:lnTo>
                <a:lnTo>
                  <a:pt x="144" y="0"/>
                </a:lnTo>
                <a:lnTo>
                  <a:pt x="147" y="0"/>
                </a:lnTo>
                <a:lnTo>
                  <a:pt x="151" y="0"/>
                </a:lnTo>
                <a:lnTo>
                  <a:pt x="154" y="0"/>
                </a:lnTo>
                <a:lnTo>
                  <a:pt x="158" y="0"/>
                </a:lnTo>
                <a:lnTo>
                  <a:pt x="161" y="0"/>
                </a:lnTo>
                <a:lnTo>
                  <a:pt x="165" y="0"/>
                </a:lnTo>
                <a:lnTo>
                  <a:pt x="168" y="0"/>
                </a:lnTo>
                <a:lnTo>
                  <a:pt x="172" y="0"/>
                </a:lnTo>
                <a:lnTo>
                  <a:pt x="175" y="0"/>
                </a:lnTo>
                <a:lnTo>
                  <a:pt x="179" y="0"/>
                </a:lnTo>
                <a:lnTo>
                  <a:pt x="182" y="0"/>
                </a:lnTo>
                <a:lnTo>
                  <a:pt x="186" y="0"/>
                </a:lnTo>
                <a:lnTo>
                  <a:pt x="189" y="0"/>
                </a:lnTo>
                <a:lnTo>
                  <a:pt x="193" y="0"/>
                </a:lnTo>
                <a:lnTo>
                  <a:pt x="196" y="0"/>
                </a:lnTo>
                <a:lnTo>
                  <a:pt x="200" y="0"/>
                </a:lnTo>
                <a:lnTo>
                  <a:pt x="203" y="0"/>
                </a:lnTo>
                <a:lnTo>
                  <a:pt x="207" y="0"/>
                </a:lnTo>
                <a:lnTo>
                  <a:pt x="210" y="0"/>
                </a:lnTo>
                <a:lnTo>
                  <a:pt x="214" y="0"/>
                </a:lnTo>
                <a:lnTo>
                  <a:pt x="217" y="0"/>
                </a:lnTo>
                <a:lnTo>
                  <a:pt x="221" y="0"/>
                </a:lnTo>
                <a:lnTo>
                  <a:pt x="224" y="0"/>
                </a:lnTo>
                <a:lnTo>
                  <a:pt x="228" y="0"/>
                </a:lnTo>
                <a:lnTo>
                  <a:pt x="231" y="0"/>
                </a:lnTo>
                <a:lnTo>
                  <a:pt x="235" y="0"/>
                </a:lnTo>
                <a:lnTo>
                  <a:pt x="239" y="0"/>
                </a:lnTo>
                <a:lnTo>
                  <a:pt x="242" y="0"/>
                </a:lnTo>
                <a:lnTo>
                  <a:pt x="246" y="0"/>
                </a:lnTo>
                <a:lnTo>
                  <a:pt x="249" y="0"/>
                </a:lnTo>
                <a:lnTo>
                  <a:pt x="253" y="0"/>
                </a:lnTo>
                <a:lnTo>
                  <a:pt x="256" y="0"/>
                </a:lnTo>
                <a:lnTo>
                  <a:pt x="260" y="0"/>
                </a:lnTo>
                <a:lnTo>
                  <a:pt x="263" y="0"/>
                </a:lnTo>
                <a:lnTo>
                  <a:pt x="267" y="0"/>
                </a:lnTo>
                <a:lnTo>
                  <a:pt x="270" y="0"/>
                </a:lnTo>
                <a:lnTo>
                  <a:pt x="274" y="0"/>
                </a:lnTo>
                <a:lnTo>
                  <a:pt x="277" y="0"/>
                </a:lnTo>
                <a:lnTo>
                  <a:pt x="281" y="0"/>
                </a:lnTo>
                <a:lnTo>
                  <a:pt x="284" y="0"/>
                </a:lnTo>
                <a:lnTo>
                  <a:pt x="288" y="0"/>
                </a:lnTo>
                <a:lnTo>
                  <a:pt x="291" y="0"/>
                </a:lnTo>
                <a:lnTo>
                  <a:pt x="295" y="0"/>
                </a:lnTo>
                <a:lnTo>
                  <a:pt x="298" y="0"/>
                </a:lnTo>
                <a:lnTo>
                  <a:pt x="302" y="0"/>
                </a:lnTo>
                <a:lnTo>
                  <a:pt x="305" y="0"/>
                </a:lnTo>
                <a:lnTo>
                  <a:pt x="309" y="0"/>
                </a:lnTo>
                <a:lnTo>
                  <a:pt x="312" y="0"/>
                </a:lnTo>
                <a:lnTo>
                  <a:pt x="316" y="0"/>
                </a:lnTo>
                <a:lnTo>
                  <a:pt x="319" y="0"/>
                </a:lnTo>
                <a:lnTo>
                  <a:pt x="323" y="0"/>
                </a:lnTo>
                <a:lnTo>
                  <a:pt x="326" y="0"/>
                </a:lnTo>
                <a:lnTo>
                  <a:pt x="330" y="0"/>
                </a:lnTo>
                <a:lnTo>
                  <a:pt x="333" y="0"/>
                </a:lnTo>
                <a:lnTo>
                  <a:pt x="337" y="0"/>
                </a:lnTo>
                <a:lnTo>
                  <a:pt x="340" y="0"/>
                </a:lnTo>
                <a:lnTo>
                  <a:pt x="344" y="0"/>
                </a:lnTo>
                <a:lnTo>
                  <a:pt x="347" y="0"/>
                </a:lnTo>
                <a:lnTo>
                  <a:pt x="351" y="0"/>
                </a:lnTo>
                <a:lnTo>
                  <a:pt x="354" y="0"/>
                </a:lnTo>
                <a:lnTo>
                  <a:pt x="358" y="0"/>
                </a:lnTo>
                <a:lnTo>
                  <a:pt x="362" y="0"/>
                </a:lnTo>
                <a:lnTo>
                  <a:pt x="365" y="0"/>
                </a:lnTo>
                <a:lnTo>
                  <a:pt x="369" y="0"/>
                </a:lnTo>
                <a:lnTo>
                  <a:pt x="372" y="0"/>
                </a:lnTo>
                <a:lnTo>
                  <a:pt x="376" y="0"/>
                </a:lnTo>
                <a:lnTo>
                  <a:pt x="379" y="0"/>
                </a:lnTo>
                <a:lnTo>
                  <a:pt x="383" y="0"/>
                </a:lnTo>
                <a:lnTo>
                  <a:pt x="386" y="0"/>
                </a:lnTo>
                <a:lnTo>
                  <a:pt x="390" y="0"/>
                </a:lnTo>
                <a:lnTo>
                  <a:pt x="393" y="0"/>
                </a:lnTo>
                <a:lnTo>
                  <a:pt x="397" y="0"/>
                </a:lnTo>
                <a:lnTo>
                  <a:pt x="400" y="0"/>
                </a:lnTo>
                <a:lnTo>
                  <a:pt x="404" y="0"/>
                </a:lnTo>
                <a:lnTo>
                  <a:pt x="407" y="0"/>
                </a:lnTo>
                <a:lnTo>
                  <a:pt x="411" y="0"/>
                </a:lnTo>
                <a:lnTo>
                  <a:pt x="414" y="0"/>
                </a:lnTo>
                <a:lnTo>
                  <a:pt x="418" y="0"/>
                </a:lnTo>
                <a:lnTo>
                  <a:pt x="421" y="0"/>
                </a:lnTo>
                <a:lnTo>
                  <a:pt x="425" y="0"/>
                </a:lnTo>
                <a:lnTo>
                  <a:pt x="428" y="0"/>
                </a:lnTo>
                <a:lnTo>
                  <a:pt x="432" y="0"/>
                </a:lnTo>
                <a:lnTo>
                  <a:pt x="435" y="0"/>
                </a:lnTo>
                <a:lnTo>
                  <a:pt x="439" y="0"/>
                </a:lnTo>
                <a:lnTo>
                  <a:pt x="442" y="0"/>
                </a:lnTo>
                <a:lnTo>
                  <a:pt x="446" y="0"/>
                </a:lnTo>
              </a:path>
            </a:pathLst>
          </a:custGeom>
          <a:noFill/>
          <a:ln w="28575">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32839" name="Freeform 89">
            <a:extLst>
              <a:ext uri="{FF2B5EF4-FFF2-40B4-BE49-F238E27FC236}">
                <a16:creationId xmlns:a16="http://schemas.microsoft.com/office/drawing/2014/main" id="{F10D7757-2966-4851-ACEA-C8DD5FE25231}"/>
              </a:ext>
            </a:extLst>
          </p:cNvPr>
          <p:cNvSpPr>
            <a:spLocks/>
          </p:cNvSpPr>
          <p:nvPr/>
        </p:nvSpPr>
        <p:spPr bwMode="auto">
          <a:xfrm>
            <a:off x="6673850" y="1666875"/>
            <a:ext cx="346075" cy="1588"/>
          </a:xfrm>
          <a:custGeom>
            <a:avLst/>
            <a:gdLst>
              <a:gd name="T0" fmla="*/ 0 w 218"/>
              <a:gd name="T1" fmla="*/ 0 h 1588"/>
              <a:gd name="T2" fmla="*/ 3 w 218"/>
              <a:gd name="T3" fmla="*/ 0 h 1588"/>
              <a:gd name="T4" fmla="*/ 7 w 218"/>
              <a:gd name="T5" fmla="*/ 0 h 1588"/>
              <a:gd name="T6" fmla="*/ 10 w 218"/>
              <a:gd name="T7" fmla="*/ 0 h 1588"/>
              <a:gd name="T8" fmla="*/ 14 w 218"/>
              <a:gd name="T9" fmla="*/ 0 h 1588"/>
              <a:gd name="T10" fmla="*/ 17 w 218"/>
              <a:gd name="T11" fmla="*/ 0 h 1588"/>
              <a:gd name="T12" fmla="*/ 21 w 218"/>
              <a:gd name="T13" fmla="*/ 0 h 1588"/>
              <a:gd name="T14" fmla="*/ 24 w 218"/>
              <a:gd name="T15" fmla="*/ 0 h 1588"/>
              <a:gd name="T16" fmla="*/ 28 w 218"/>
              <a:gd name="T17" fmla="*/ 0 h 1588"/>
              <a:gd name="T18" fmla="*/ 31 w 218"/>
              <a:gd name="T19" fmla="*/ 0 h 1588"/>
              <a:gd name="T20" fmla="*/ 35 w 218"/>
              <a:gd name="T21" fmla="*/ 0 h 1588"/>
              <a:gd name="T22" fmla="*/ 39 w 218"/>
              <a:gd name="T23" fmla="*/ 0 h 1588"/>
              <a:gd name="T24" fmla="*/ 42 w 218"/>
              <a:gd name="T25" fmla="*/ 0 h 1588"/>
              <a:gd name="T26" fmla="*/ 46 w 218"/>
              <a:gd name="T27" fmla="*/ 0 h 1588"/>
              <a:gd name="T28" fmla="*/ 49 w 218"/>
              <a:gd name="T29" fmla="*/ 0 h 1588"/>
              <a:gd name="T30" fmla="*/ 53 w 218"/>
              <a:gd name="T31" fmla="*/ 0 h 1588"/>
              <a:gd name="T32" fmla="*/ 56 w 218"/>
              <a:gd name="T33" fmla="*/ 0 h 1588"/>
              <a:gd name="T34" fmla="*/ 60 w 218"/>
              <a:gd name="T35" fmla="*/ 0 h 1588"/>
              <a:gd name="T36" fmla="*/ 63 w 218"/>
              <a:gd name="T37" fmla="*/ 0 h 1588"/>
              <a:gd name="T38" fmla="*/ 67 w 218"/>
              <a:gd name="T39" fmla="*/ 0 h 1588"/>
              <a:gd name="T40" fmla="*/ 70 w 218"/>
              <a:gd name="T41" fmla="*/ 0 h 1588"/>
              <a:gd name="T42" fmla="*/ 74 w 218"/>
              <a:gd name="T43" fmla="*/ 0 h 1588"/>
              <a:gd name="T44" fmla="*/ 77 w 218"/>
              <a:gd name="T45" fmla="*/ 0 h 1588"/>
              <a:gd name="T46" fmla="*/ 81 w 218"/>
              <a:gd name="T47" fmla="*/ 0 h 1588"/>
              <a:gd name="T48" fmla="*/ 84 w 218"/>
              <a:gd name="T49" fmla="*/ 0 h 1588"/>
              <a:gd name="T50" fmla="*/ 88 w 218"/>
              <a:gd name="T51" fmla="*/ 0 h 1588"/>
              <a:gd name="T52" fmla="*/ 91 w 218"/>
              <a:gd name="T53" fmla="*/ 0 h 1588"/>
              <a:gd name="T54" fmla="*/ 95 w 218"/>
              <a:gd name="T55" fmla="*/ 0 h 1588"/>
              <a:gd name="T56" fmla="*/ 98 w 218"/>
              <a:gd name="T57" fmla="*/ 0 h 1588"/>
              <a:gd name="T58" fmla="*/ 102 w 218"/>
              <a:gd name="T59" fmla="*/ 0 h 1588"/>
              <a:gd name="T60" fmla="*/ 105 w 218"/>
              <a:gd name="T61" fmla="*/ 0 h 1588"/>
              <a:gd name="T62" fmla="*/ 109 w 218"/>
              <a:gd name="T63" fmla="*/ 0 h 1588"/>
              <a:gd name="T64" fmla="*/ 112 w 218"/>
              <a:gd name="T65" fmla="*/ 0 h 1588"/>
              <a:gd name="T66" fmla="*/ 116 w 218"/>
              <a:gd name="T67" fmla="*/ 0 h 1588"/>
              <a:gd name="T68" fmla="*/ 119 w 218"/>
              <a:gd name="T69" fmla="*/ 0 h 1588"/>
              <a:gd name="T70" fmla="*/ 123 w 218"/>
              <a:gd name="T71" fmla="*/ 0 h 1588"/>
              <a:gd name="T72" fmla="*/ 126 w 218"/>
              <a:gd name="T73" fmla="*/ 0 h 1588"/>
              <a:gd name="T74" fmla="*/ 130 w 218"/>
              <a:gd name="T75" fmla="*/ 0 h 1588"/>
              <a:gd name="T76" fmla="*/ 133 w 218"/>
              <a:gd name="T77" fmla="*/ 0 h 1588"/>
              <a:gd name="T78" fmla="*/ 137 w 218"/>
              <a:gd name="T79" fmla="*/ 0 h 1588"/>
              <a:gd name="T80" fmla="*/ 140 w 218"/>
              <a:gd name="T81" fmla="*/ 0 h 1588"/>
              <a:gd name="T82" fmla="*/ 144 w 218"/>
              <a:gd name="T83" fmla="*/ 0 h 1588"/>
              <a:gd name="T84" fmla="*/ 147 w 218"/>
              <a:gd name="T85" fmla="*/ 0 h 1588"/>
              <a:gd name="T86" fmla="*/ 151 w 218"/>
              <a:gd name="T87" fmla="*/ 0 h 1588"/>
              <a:gd name="T88" fmla="*/ 154 w 218"/>
              <a:gd name="T89" fmla="*/ 0 h 1588"/>
              <a:gd name="T90" fmla="*/ 158 w 218"/>
              <a:gd name="T91" fmla="*/ 0 h 1588"/>
              <a:gd name="T92" fmla="*/ 162 w 218"/>
              <a:gd name="T93" fmla="*/ 0 h 1588"/>
              <a:gd name="T94" fmla="*/ 165 w 218"/>
              <a:gd name="T95" fmla="*/ 0 h 1588"/>
              <a:gd name="T96" fmla="*/ 169 w 218"/>
              <a:gd name="T97" fmla="*/ 0 h 1588"/>
              <a:gd name="T98" fmla="*/ 172 w 218"/>
              <a:gd name="T99" fmla="*/ 0 h 1588"/>
              <a:gd name="T100" fmla="*/ 176 w 218"/>
              <a:gd name="T101" fmla="*/ 0 h 1588"/>
              <a:gd name="T102" fmla="*/ 179 w 218"/>
              <a:gd name="T103" fmla="*/ 0 h 1588"/>
              <a:gd name="T104" fmla="*/ 183 w 218"/>
              <a:gd name="T105" fmla="*/ 0 h 1588"/>
              <a:gd name="T106" fmla="*/ 186 w 218"/>
              <a:gd name="T107" fmla="*/ 0 h 1588"/>
              <a:gd name="T108" fmla="*/ 190 w 218"/>
              <a:gd name="T109" fmla="*/ 0 h 1588"/>
              <a:gd name="T110" fmla="*/ 193 w 218"/>
              <a:gd name="T111" fmla="*/ 0 h 1588"/>
              <a:gd name="T112" fmla="*/ 197 w 218"/>
              <a:gd name="T113" fmla="*/ 0 h 1588"/>
              <a:gd name="T114" fmla="*/ 200 w 218"/>
              <a:gd name="T115" fmla="*/ 0 h 1588"/>
              <a:gd name="T116" fmla="*/ 204 w 218"/>
              <a:gd name="T117" fmla="*/ 0 h 1588"/>
              <a:gd name="T118" fmla="*/ 207 w 218"/>
              <a:gd name="T119" fmla="*/ 0 h 1588"/>
              <a:gd name="T120" fmla="*/ 211 w 218"/>
              <a:gd name="T121" fmla="*/ 0 h 1588"/>
              <a:gd name="T122" fmla="*/ 214 w 218"/>
              <a:gd name="T123" fmla="*/ 0 h 1588"/>
              <a:gd name="T124" fmla="*/ 218 w 218"/>
              <a:gd name="T125" fmla="*/ 0 h 1588"/>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18"/>
              <a:gd name="T190" fmla="*/ 0 h 1588"/>
              <a:gd name="T191" fmla="*/ 218 w 218"/>
              <a:gd name="T192" fmla="*/ 1588 h 1588"/>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18" h="1588">
                <a:moveTo>
                  <a:pt x="0" y="0"/>
                </a:moveTo>
                <a:lnTo>
                  <a:pt x="3" y="0"/>
                </a:lnTo>
                <a:lnTo>
                  <a:pt x="7" y="0"/>
                </a:lnTo>
                <a:lnTo>
                  <a:pt x="10" y="0"/>
                </a:lnTo>
                <a:lnTo>
                  <a:pt x="14" y="0"/>
                </a:lnTo>
                <a:lnTo>
                  <a:pt x="17" y="0"/>
                </a:lnTo>
                <a:lnTo>
                  <a:pt x="21" y="0"/>
                </a:lnTo>
                <a:lnTo>
                  <a:pt x="24" y="0"/>
                </a:lnTo>
                <a:lnTo>
                  <a:pt x="28" y="0"/>
                </a:lnTo>
                <a:lnTo>
                  <a:pt x="31" y="0"/>
                </a:lnTo>
                <a:lnTo>
                  <a:pt x="35" y="0"/>
                </a:lnTo>
                <a:lnTo>
                  <a:pt x="39" y="0"/>
                </a:lnTo>
                <a:lnTo>
                  <a:pt x="42" y="0"/>
                </a:lnTo>
                <a:lnTo>
                  <a:pt x="46" y="0"/>
                </a:lnTo>
                <a:lnTo>
                  <a:pt x="49" y="0"/>
                </a:lnTo>
                <a:lnTo>
                  <a:pt x="53" y="0"/>
                </a:lnTo>
                <a:lnTo>
                  <a:pt x="56" y="0"/>
                </a:lnTo>
                <a:lnTo>
                  <a:pt x="60" y="0"/>
                </a:lnTo>
                <a:lnTo>
                  <a:pt x="63" y="0"/>
                </a:lnTo>
                <a:lnTo>
                  <a:pt x="67" y="0"/>
                </a:lnTo>
                <a:lnTo>
                  <a:pt x="70" y="0"/>
                </a:lnTo>
                <a:lnTo>
                  <a:pt x="74" y="0"/>
                </a:lnTo>
                <a:lnTo>
                  <a:pt x="77" y="0"/>
                </a:lnTo>
                <a:lnTo>
                  <a:pt x="81" y="0"/>
                </a:lnTo>
                <a:lnTo>
                  <a:pt x="84" y="0"/>
                </a:lnTo>
                <a:lnTo>
                  <a:pt x="88" y="0"/>
                </a:lnTo>
                <a:lnTo>
                  <a:pt x="91" y="0"/>
                </a:lnTo>
                <a:lnTo>
                  <a:pt x="95" y="0"/>
                </a:lnTo>
                <a:lnTo>
                  <a:pt x="98" y="0"/>
                </a:lnTo>
                <a:lnTo>
                  <a:pt x="102" y="0"/>
                </a:lnTo>
                <a:lnTo>
                  <a:pt x="105" y="0"/>
                </a:lnTo>
                <a:lnTo>
                  <a:pt x="109" y="0"/>
                </a:lnTo>
                <a:lnTo>
                  <a:pt x="112" y="0"/>
                </a:lnTo>
                <a:lnTo>
                  <a:pt x="116" y="0"/>
                </a:lnTo>
                <a:lnTo>
                  <a:pt x="119" y="0"/>
                </a:lnTo>
                <a:lnTo>
                  <a:pt x="123" y="0"/>
                </a:lnTo>
                <a:lnTo>
                  <a:pt x="126" y="0"/>
                </a:lnTo>
                <a:lnTo>
                  <a:pt x="130" y="0"/>
                </a:lnTo>
                <a:lnTo>
                  <a:pt x="133" y="0"/>
                </a:lnTo>
                <a:lnTo>
                  <a:pt x="137" y="0"/>
                </a:lnTo>
                <a:lnTo>
                  <a:pt x="140" y="0"/>
                </a:lnTo>
                <a:lnTo>
                  <a:pt x="144" y="0"/>
                </a:lnTo>
                <a:lnTo>
                  <a:pt x="147" y="0"/>
                </a:lnTo>
                <a:lnTo>
                  <a:pt x="151" y="0"/>
                </a:lnTo>
                <a:lnTo>
                  <a:pt x="154" y="0"/>
                </a:lnTo>
                <a:lnTo>
                  <a:pt x="158" y="0"/>
                </a:lnTo>
                <a:lnTo>
                  <a:pt x="162" y="0"/>
                </a:lnTo>
                <a:lnTo>
                  <a:pt x="165" y="0"/>
                </a:lnTo>
                <a:lnTo>
                  <a:pt x="169" y="0"/>
                </a:lnTo>
                <a:lnTo>
                  <a:pt x="172" y="0"/>
                </a:lnTo>
                <a:lnTo>
                  <a:pt x="176" y="0"/>
                </a:lnTo>
                <a:lnTo>
                  <a:pt x="179" y="0"/>
                </a:lnTo>
                <a:lnTo>
                  <a:pt x="183" y="0"/>
                </a:lnTo>
                <a:lnTo>
                  <a:pt x="186" y="0"/>
                </a:lnTo>
                <a:lnTo>
                  <a:pt x="190" y="0"/>
                </a:lnTo>
                <a:lnTo>
                  <a:pt x="193" y="0"/>
                </a:lnTo>
                <a:lnTo>
                  <a:pt x="197" y="0"/>
                </a:lnTo>
                <a:lnTo>
                  <a:pt x="200" y="0"/>
                </a:lnTo>
                <a:lnTo>
                  <a:pt x="204" y="0"/>
                </a:lnTo>
                <a:lnTo>
                  <a:pt x="207" y="0"/>
                </a:lnTo>
                <a:lnTo>
                  <a:pt x="211" y="0"/>
                </a:lnTo>
                <a:lnTo>
                  <a:pt x="214" y="0"/>
                </a:lnTo>
                <a:lnTo>
                  <a:pt x="218" y="0"/>
                </a:lnTo>
              </a:path>
            </a:pathLst>
          </a:custGeom>
          <a:noFill/>
          <a:ln w="28575">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32840" name="Rectangle 94">
            <a:extLst>
              <a:ext uri="{FF2B5EF4-FFF2-40B4-BE49-F238E27FC236}">
                <a16:creationId xmlns:a16="http://schemas.microsoft.com/office/drawing/2014/main" id="{18F0A39A-75B4-4B1C-BBB5-56A1DB12B9C4}"/>
              </a:ext>
            </a:extLst>
          </p:cNvPr>
          <p:cNvSpPr>
            <a:spLocks noChangeArrowheads="1"/>
          </p:cNvSpPr>
          <p:nvPr/>
        </p:nvSpPr>
        <p:spPr bwMode="auto">
          <a:xfrm>
            <a:off x="3759200" y="3190875"/>
            <a:ext cx="4230688" cy="3232150"/>
          </a:xfrm>
          <a:prstGeom prst="rect">
            <a:avLst/>
          </a:prstGeom>
          <a:noFill/>
          <a:ln w="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32841" name="Line 95">
            <a:extLst>
              <a:ext uri="{FF2B5EF4-FFF2-40B4-BE49-F238E27FC236}">
                <a16:creationId xmlns:a16="http://schemas.microsoft.com/office/drawing/2014/main" id="{0C8CB24C-739E-4FD2-B266-B95F05D76C3A}"/>
              </a:ext>
            </a:extLst>
          </p:cNvPr>
          <p:cNvSpPr>
            <a:spLocks noChangeShapeType="1"/>
          </p:cNvSpPr>
          <p:nvPr/>
        </p:nvSpPr>
        <p:spPr bwMode="auto">
          <a:xfrm>
            <a:off x="3759200" y="3190875"/>
            <a:ext cx="423068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842" name="Freeform 96">
            <a:extLst>
              <a:ext uri="{FF2B5EF4-FFF2-40B4-BE49-F238E27FC236}">
                <a16:creationId xmlns:a16="http://schemas.microsoft.com/office/drawing/2014/main" id="{5F5A6887-1697-4AA6-8CFC-7246771BDB71}"/>
              </a:ext>
            </a:extLst>
          </p:cNvPr>
          <p:cNvSpPr>
            <a:spLocks/>
          </p:cNvSpPr>
          <p:nvPr/>
        </p:nvSpPr>
        <p:spPr bwMode="auto">
          <a:xfrm>
            <a:off x="3759200" y="3190875"/>
            <a:ext cx="4230688" cy="3232150"/>
          </a:xfrm>
          <a:custGeom>
            <a:avLst/>
            <a:gdLst>
              <a:gd name="T0" fmla="*/ 0 w 434"/>
              <a:gd name="T1" fmla="*/ 342 h 342"/>
              <a:gd name="T2" fmla="*/ 434 w 434"/>
              <a:gd name="T3" fmla="*/ 342 h 342"/>
              <a:gd name="T4" fmla="*/ 434 w 434"/>
              <a:gd name="T5" fmla="*/ 0 h 342"/>
              <a:gd name="T6" fmla="*/ 0 60000 65536"/>
              <a:gd name="T7" fmla="*/ 0 60000 65536"/>
              <a:gd name="T8" fmla="*/ 0 60000 65536"/>
              <a:gd name="T9" fmla="*/ 0 w 434"/>
              <a:gd name="T10" fmla="*/ 0 h 342"/>
              <a:gd name="T11" fmla="*/ 434 w 434"/>
              <a:gd name="T12" fmla="*/ 342 h 342"/>
            </a:gdLst>
            <a:ahLst/>
            <a:cxnLst>
              <a:cxn ang="T6">
                <a:pos x="T0" y="T1"/>
              </a:cxn>
              <a:cxn ang="T7">
                <a:pos x="T2" y="T3"/>
              </a:cxn>
              <a:cxn ang="T8">
                <a:pos x="T4" y="T5"/>
              </a:cxn>
            </a:cxnLst>
            <a:rect l="T9" t="T10" r="T11" b="T12"/>
            <a:pathLst>
              <a:path w="434" h="342">
                <a:moveTo>
                  <a:pt x="0" y="342"/>
                </a:moveTo>
                <a:lnTo>
                  <a:pt x="434" y="342"/>
                </a:lnTo>
                <a:lnTo>
                  <a:pt x="434" y="0"/>
                </a:lnTo>
              </a:path>
            </a:pathLst>
          </a:cu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32843" name="Line 97">
            <a:extLst>
              <a:ext uri="{FF2B5EF4-FFF2-40B4-BE49-F238E27FC236}">
                <a16:creationId xmlns:a16="http://schemas.microsoft.com/office/drawing/2014/main" id="{9681C741-8C21-4F29-A732-8F8D7165BAF3}"/>
              </a:ext>
            </a:extLst>
          </p:cNvPr>
          <p:cNvSpPr>
            <a:spLocks noChangeShapeType="1"/>
          </p:cNvSpPr>
          <p:nvPr/>
        </p:nvSpPr>
        <p:spPr bwMode="auto">
          <a:xfrm flipV="1">
            <a:off x="3759200" y="3190875"/>
            <a:ext cx="1588" cy="32321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844" name="Line 98">
            <a:extLst>
              <a:ext uri="{FF2B5EF4-FFF2-40B4-BE49-F238E27FC236}">
                <a16:creationId xmlns:a16="http://schemas.microsoft.com/office/drawing/2014/main" id="{1C7D0B8F-51BC-42AE-B6A1-66FF703271C7}"/>
              </a:ext>
            </a:extLst>
          </p:cNvPr>
          <p:cNvSpPr>
            <a:spLocks noChangeShapeType="1"/>
          </p:cNvSpPr>
          <p:nvPr/>
        </p:nvSpPr>
        <p:spPr bwMode="auto">
          <a:xfrm>
            <a:off x="3759200" y="6423025"/>
            <a:ext cx="423068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845" name="Line 99">
            <a:extLst>
              <a:ext uri="{FF2B5EF4-FFF2-40B4-BE49-F238E27FC236}">
                <a16:creationId xmlns:a16="http://schemas.microsoft.com/office/drawing/2014/main" id="{39936D56-519A-44D4-8446-D76FAF125610}"/>
              </a:ext>
            </a:extLst>
          </p:cNvPr>
          <p:cNvSpPr>
            <a:spLocks noChangeShapeType="1"/>
          </p:cNvSpPr>
          <p:nvPr/>
        </p:nvSpPr>
        <p:spPr bwMode="auto">
          <a:xfrm flipV="1">
            <a:off x="3759200" y="3190875"/>
            <a:ext cx="1588" cy="32321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846" name="Line 100">
            <a:extLst>
              <a:ext uri="{FF2B5EF4-FFF2-40B4-BE49-F238E27FC236}">
                <a16:creationId xmlns:a16="http://schemas.microsoft.com/office/drawing/2014/main" id="{7D67DD03-62C0-4A98-905B-C778FC0B4F41}"/>
              </a:ext>
            </a:extLst>
          </p:cNvPr>
          <p:cNvSpPr>
            <a:spLocks noChangeShapeType="1"/>
          </p:cNvSpPr>
          <p:nvPr/>
        </p:nvSpPr>
        <p:spPr bwMode="auto">
          <a:xfrm flipV="1">
            <a:off x="3759200" y="6375400"/>
            <a:ext cx="1588"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847" name="Line 101">
            <a:extLst>
              <a:ext uri="{FF2B5EF4-FFF2-40B4-BE49-F238E27FC236}">
                <a16:creationId xmlns:a16="http://schemas.microsoft.com/office/drawing/2014/main" id="{6CCAA00E-971A-481F-B668-DF6A4EA28027}"/>
              </a:ext>
            </a:extLst>
          </p:cNvPr>
          <p:cNvSpPr>
            <a:spLocks noChangeShapeType="1"/>
          </p:cNvSpPr>
          <p:nvPr/>
        </p:nvSpPr>
        <p:spPr bwMode="auto">
          <a:xfrm>
            <a:off x="3759200" y="3190875"/>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848" name="Rectangle 102">
            <a:extLst>
              <a:ext uri="{FF2B5EF4-FFF2-40B4-BE49-F238E27FC236}">
                <a16:creationId xmlns:a16="http://schemas.microsoft.com/office/drawing/2014/main" id="{A5B5F27A-AA78-4592-AA61-18663BAE69FA}"/>
              </a:ext>
            </a:extLst>
          </p:cNvPr>
          <p:cNvSpPr>
            <a:spLocks noChangeArrowheads="1"/>
          </p:cNvSpPr>
          <p:nvPr/>
        </p:nvSpPr>
        <p:spPr bwMode="auto">
          <a:xfrm>
            <a:off x="3730625" y="6451600"/>
            <a:ext cx="84138"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200">
                <a:solidFill>
                  <a:srgbClr val="000000"/>
                </a:solidFill>
                <a:latin typeface="Helvetica" panose="020B0604020202020204" pitchFamily="34" charset="0"/>
              </a:rPr>
              <a:t>0</a:t>
            </a:r>
            <a:endParaRPr lang="en-US" altLang="en-US" sz="1200"/>
          </a:p>
        </p:txBody>
      </p:sp>
      <p:sp>
        <p:nvSpPr>
          <p:cNvPr id="32849" name="Line 103">
            <a:extLst>
              <a:ext uri="{FF2B5EF4-FFF2-40B4-BE49-F238E27FC236}">
                <a16:creationId xmlns:a16="http://schemas.microsoft.com/office/drawing/2014/main" id="{05552AE7-B7B5-4AE2-BEFE-3EDD8908127F}"/>
              </a:ext>
            </a:extLst>
          </p:cNvPr>
          <p:cNvSpPr>
            <a:spLocks noChangeShapeType="1"/>
          </p:cNvSpPr>
          <p:nvPr/>
        </p:nvSpPr>
        <p:spPr bwMode="auto">
          <a:xfrm flipV="1">
            <a:off x="4460875" y="6375400"/>
            <a:ext cx="1588"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850" name="Line 104">
            <a:extLst>
              <a:ext uri="{FF2B5EF4-FFF2-40B4-BE49-F238E27FC236}">
                <a16:creationId xmlns:a16="http://schemas.microsoft.com/office/drawing/2014/main" id="{7CF89517-3EE3-499C-847C-B994A7D29456}"/>
              </a:ext>
            </a:extLst>
          </p:cNvPr>
          <p:cNvSpPr>
            <a:spLocks noChangeShapeType="1"/>
          </p:cNvSpPr>
          <p:nvPr/>
        </p:nvSpPr>
        <p:spPr bwMode="auto">
          <a:xfrm>
            <a:off x="4460875" y="3190875"/>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851" name="Rectangle 105">
            <a:extLst>
              <a:ext uri="{FF2B5EF4-FFF2-40B4-BE49-F238E27FC236}">
                <a16:creationId xmlns:a16="http://schemas.microsoft.com/office/drawing/2014/main" id="{FA364D0C-FF97-4FE9-B44A-61FF2F0C2B80}"/>
              </a:ext>
            </a:extLst>
          </p:cNvPr>
          <p:cNvSpPr>
            <a:spLocks noChangeArrowheads="1"/>
          </p:cNvSpPr>
          <p:nvPr/>
        </p:nvSpPr>
        <p:spPr bwMode="auto">
          <a:xfrm>
            <a:off x="4392613" y="6451600"/>
            <a:ext cx="168275"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200">
                <a:solidFill>
                  <a:srgbClr val="000000"/>
                </a:solidFill>
                <a:latin typeface="Helvetica" panose="020B0604020202020204" pitchFamily="34" charset="0"/>
              </a:rPr>
              <a:t>20</a:t>
            </a:r>
            <a:endParaRPr lang="en-US" altLang="en-US" sz="1200"/>
          </a:p>
        </p:txBody>
      </p:sp>
      <p:sp>
        <p:nvSpPr>
          <p:cNvPr id="32852" name="Line 106">
            <a:extLst>
              <a:ext uri="{FF2B5EF4-FFF2-40B4-BE49-F238E27FC236}">
                <a16:creationId xmlns:a16="http://schemas.microsoft.com/office/drawing/2014/main" id="{6F665562-F7AD-4F9F-93E1-B0C9D981573D}"/>
              </a:ext>
            </a:extLst>
          </p:cNvPr>
          <p:cNvSpPr>
            <a:spLocks noChangeShapeType="1"/>
          </p:cNvSpPr>
          <p:nvPr/>
        </p:nvSpPr>
        <p:spPr bwMode="auto">
          <a:xfrm flipV="1">
            <a:off x="5162550" y="6375400"/>
            <a:ext cx="1588"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853" name="Line 107">
            <a:extLst>
              <a:ext uri="{FF2B5EF4-FFF2-40B4-BE49-F238E27FC236}">
                <a16:creationId xmlns:a16="http://schemas.microsoft.com/office/drawing/2014/main" id="{282EAF8F-F0EE-4ECA-9FD3-708C96454863}"/>
              </a:ext>
            </a:extLst>
          </p:cNvPr>
          <p:cNvSpPr>
            <a:spLocks noChangeShapeType="1"/>
          </p:cNvSpPr>
          <p:nvPr/>
        </p:nvSpPr>
        <p:spPr bwMode="auto">
          <a:xfrm>
            <a:off x="5162550" y="3190875"/>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854" name="Rectangle 108">
            <a:extLst>
              <a:ext uri="{FF2B5EF4-FFF2-40B4-BE49-F238E27FC236}">
                <a16:creationId xmlns:a16="http://schemas.microsoft.com/office/drawing/2014/main" id="{5B36D396-C1B8-4F10-ACF6-17988989E211}"/>
              </a:ext>
            </a:extLst>
          </p:cNvPr>
          <p:cNvSpPr>
            <a:spLocks noChangeArrowheads="1"/>
          </p:cNvSpPr>
          <p:nvPr/>
        </p:nvSpPr>
        <p:spPr bwMode="auto">
          <a:xfrm>
            <a:off x="5094288" y="6451600"/>
            <a:ext cx="168275"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200">
                <a:solidFill>
                  <a:srgbClr val="000000"/>
                </a:solidFill>
                <a:latin typeface="Helvetica" panose="020B0604020202020204" pitchFamily="34" charset="0"/>
              </a:rPr>
              <a:t>40</a:t>
            </a:r>
            <a:endParaRPr lang="en-US" altLang="en-US" sz="1200"/>
          </a:p>
        </p:txBody>
      </p:sp>
      <p:sp>
        <p:nvSpPr>
          <p:cNvPr id="32855" name="Line 109">
            <a:extLst>
              <a:ext uri="{FF2B5EF4-FFF2-40B4-BE49-F238E27FC236}">
                <a16:creationId xmlns:a16="http://schemas.microsoft.com/office/drawing/2014/main" id="{55552EB9-D433-4027-AC65-54FDD5905394}"/>
              </a:ext>
            </a:extLst>
          </p:cNvPr>
          <p:cNvSpPr>
            <a:spLocks noChangeShapeType="1"/>
          </p:cNvSpPr>
          <p:nvPr/>
        </p:nvSpPr>
        <p:spPr bwMode="auto">
          <a:xfrm flipV="1">
            <a:off x="5873750" y="6375400"/>
            <a:ext cx="1588"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856" name="Line 110">
            <a:extLst>
              <a:ext uri="{FF2B5EF4-FFF2-40B4-BE49-F238E27FC236}">
                <a16:creationId xmlns:a16="http://schemas.microsoft.com/office/drawing/2014/main" id="{DA264BFA-E9E8-4E5C-995C-3C5295907424}"/>
              </a:ext>
            </a:extLst>
          </p:cNvPr>
          <p:cNvSpPr>
            <a:spLocks noChangeShapeType="1"/>
          </p:cNvSpPr>
          <p:nvPr/>
        </p:nvSpPr>
        <p:spPr bwMode="auto">
          <a:xfrm>
            <a:off x="5873750" y="3190875"/>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857" name="Rectangle 111">
            <a:extLst>
              <a:ext uri="{FF2B5EF4-FFF2-40B4-BE49-F238E27FC236}">
                <a16:creationId xmlns:a16="http://schemas.microsoft.com/office/drawing/2014/main" id="{7D7C4EA5-6FF5-4175-94FC-DD35F3E5A1A2}"/>
              </a:ext>
            </a:extLst>
          </p:cNvPr>
          <p:cNvSpPr>
            <a:spLocks noChangeArrowheads="1"/>
          </p:cNvSpPr>
          <p:nvPr/>
        </p:nvSpPr>
        <p:spPr bwMode="auto">
          <a:xfrm>
            <a:off x="5805488" y="6451600"/>
            <a:ext cx="168275"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200">
                <a:solidFill>
                  <a:srgbClr val="000000"/>
                </a:solidFill>
                <a:latin typeface="Helvetica" panose="020B0604020202020204" pitchFamily="34" charset="0"/>
              </a:rPr>
              <a:t>60</a:t>
            </a:r>
            <a:endParaRPr lang="en-US" altLang="en-US" sz="1200"/>
          </a:p>
        </p:txBody>
      </p:sp>
      <p:sp>
        <p:nvSpPr>
          <p:cNvPr id="32858" name="Line 112">
            <a:extLst>
              <a:ext uri="{FF2B5EF4-FFF2-40B4-BE49-F238E27FC236}">
                <a16:creationId xmlns:a16="http://schemas.microsoft.com/office/drawing/2014/main" id="{B255067C-1957-45C3-9F0A-37A0461DF0B3}"/>
              </a:ext>
            </a:extLst>
          </p:cNvPr>
          <p:cNvSpPr>
            <a:spLocks noChangeShapeType="1"/>
          </p:cNvSpPr>
          <p:nvPr/>
        </p:nvSpPr>
        <p:spPr bwMode="auto">
          <a:xfrm flipV="1">
            <a:off x="6575425" y="6375400"/>
            <a:ext cx="1588"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859" name="Line 113">
            <a:extLst>
              <a:ext uri="{FF2B5EF4-FFF2-40B4-BE49-F238E27FC236}">
                <a16:creationId xmlns:a16="http://schemas.microsoft.com/office/drawing/2014/main" id="{ECC111E4-1794-487B-BB9F-D37A4FB4C3CF}"/>
              </a:ext>
            </a:extLst>
          </p:cNvPr>
          <p:cNvSpPr>
            <a:spLocks noChangeShapeType="1"/>
          </p:cNvSpPr>
          <p:nvPr/>
        </p:nvSpPr>
        <p:spPr bwMode="auto">
          <a:xfrm>
            <a:off x="6575425" y="3190875"/>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860" name="Rectangle 114">
            <a:extLst>
              <a:ext uri="{FF2B5EF4-FFF2-40B4-BE49-F238E27FC236}">
                <a16:creationId xmlns:a16="http://schemas.microsoft.com/office/drawing/2014/main" id="{1B648F43-164F-4621-AFCF-4BF8050A7E45}"/>
              </a:ext>
            </a:extLst>
          </p:cNvPr>
          <p:cNvSpPr>
            <a:spLocks noChangeArrowheads="1"/>
          </p:cNvSpPr>
          <p:nvPr/>
        </p:nvSpPr>
        <p:spPr bwMode="auto">
          <a:xfrm>
            <a:off x="6507163" y="6451600"/>
            <a:ext cx="168275"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200">
                <a:solidFill>
                  <a:srgbClr val="000000"/>
                </a:solidFill>
                <a:latin typeface="Helvetica" panose="020B0604020202020204" pitchFamily="34" charset="0"/>
              </a:rPr>
              <a:t>80</a:t>
            </a:r>
            <a:endParaRPr lang="en-US" altLang="en-US" sz="1200"/>
          </a:p>
        </p:txBody>
      </p:sp>
      <p:sp>
        <p:nvSpPr>
          <p:cNvPr id="32861" name="Line 115">
            <a:extLst>
              <a:ext uri="{FF2B5EF4-FFF2-40B4-BE49-F238E27FC236}">
                <a16:creationId xmlns:a16="http://schemas.microsoft.com/office/drawing/2014/main" id="{EACA91D7-C49A-4316-8729-4AAE6A648F75}"/>
              </a:ext>
            </a:extLst>
          </p:cNvPr>
          <p:cNvSpPr>
            <a:spLocks noChangeShapeType="1"/>
          </p:cNvSpPr>
          <p:nvPr/>
        </p:nvSpPr>
        <p:spPr bwMode="auto">
          <a:xfrm flipV="1">
            <a:off x="7277100" y="6375400"/>
            <a:ext cx="1588"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862" name="Line 116">
            <a:extLst>
              <a:ext uri="{FF2B5EF4-FFF2-40B4-BE49-F238E27FC236}">
                <a16:creationId xmlns:a16="http://schemas.microsoft.com/office/drawing/2014/main" id="{05B2EBB2-7633-4F33-9DC4-DB8A503650ED}"/>
              </a:ext>
            </a:extLst>
          </p:cNvPr>
          <p:cNvSpPr>
            <a:spLocks noChangeShapeType="1"/>
          </p:cNvSpPr>
          <p:nvPr/>
        </p:nvSpPr>
        <p:spPr bwMode="auto">
          <a:xfrm>
            <a:off x="7277100" y="3190875"/>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863" name="Rectangle 117">
            <a:extLst>
              <a:ext uri="{FF2B5EF4-FFF2-40B4-BE49-F238E27FC236}">
                <a16:creationId xmlns:a16="http://schemas.microsoft.com/office/drawing/2014/main" id="{29756BB1-6796-4509-9347-65966E2CD80F}"/>
              </a:ext>
            </a:extLst>
          </p:cNvPr>
          <p:cNvSpPr>
            <a:spLocks noChangeArrowheads="1"/>
          </p:cNvSpPr>
          <p:nvPr/>
        </p:nvSpPr>
        <p:spPr bwMode="auto">
          <a:xfrm>
            <a:off x="7180263" y="6451600"/>
            <a:ext cx="252412"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200">
                <a:solidFill>
                  <a:srgbClr val="000000"/>
                </a:solidFill>
                <a:latin typeface="Helvetica" panose="020B0604020202020204" pitchFamily="34" charset="0"/>
              </a:rPr>
              <a:t>100</a:t>
            </a:r>
            <a:endParaRPr lang="en-US" altLang="en-US" sz="1200"/>
          </a:p>
        </p:txBody>
      </p:sp>
      <p:sp>
        <p:nvSpPr>
          <p:cNvPr id="32864" name="Line 118">
            <a:extLst>
              <a:ext uri="{FF2B5EF4-FFF2-40B4-BE49-F238E27FC236}">
                <a16:creationId xmlns:a16="http://schemas.microsoft.com/office/drawing/2014/main" id="{71774773-1234-4D00-9756-B37F021BF87F}"/>
              </a:ext>
            </a:extLst>
          </p:cNvPr>
          <p:cNvSpPr>
            <a:spLocks noChangeShapeType="1"/>
          </p:cNvSpPr>
          <p:nvPr/>
        </p:nvSpPr>
        <p:spPr bwMode="auto">
          <a:xfrm flipV="1">
            <a:off x="7989888" y="6375400"/>
            <a:ext cx="1587"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865" name="Line 119">
            <a:extLst>
              <a:ext uri="{FF2B5EF4-FFF2-40B4-BE49-F238E27FC236}">
                <a16:creationId xmlns:a16="http://schemas.microsoft.com/office/drawing/2014/main" id="{10D11265-9FA0-4249-B284-1FF7693E8B04}"/>
              </a:ext>
            </a:extLst>
          </p:cNvPr>
          <p:cNvSpPr>
            <a:spLocks noChangeShapeType="1"/>
          </p:cNvSpPr>
          <p:nvPr/>
        </p:nvSpPr>
        <p:spPr bwMode="auto">
          <a:xfrm>
            <a:off x="7989888" y="3190875"/>
            <a:ext cx="1587"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866" name="Rectangle 120">
            <a:extLst>
              <a:ext uri="{FF2B5EF4-FFF2-40B4-BE49-F238E27FC236}">
                <a16:creationId xmlns:a16="http://schemas.microsoft.com/office/drawing/2014/main" id="{5441820C-8A00-48E7-81FD-D08128DDB2EE}"/>
              </a:ext>
            </a:extLst>
          </p:cNvPr>
          <p:cNvSpPr>
            <a:spLocks noChangeArrowheads="1"/>
          </p:cNvSpPr>
          <p:nvPr/>
        </p:nvSpPr>
        <p:spPr bwMode="auto">
          <a:xfrm>
            <a:off x="7891463" y="6451600"/>
            <a:ext cx="252412"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200">
                <a:solidFill>
                  <a:srgbClr val="000000"/>
                </a:solidFill>
                <a:latin typeface="Helvetica" panose="020B0604020202020204" pitchFamily="34" charset="0"/>
              </a:rPr>
              <a:t>120</a:t>
            </a:r>
            <a:endParaRPr lang="en-US" altLang="en-US" sz="1200"/>
          </a:p>
        </p:txBody>
      </p:sp>
      <p:sp>
        <p:nvSpPr>
          <p:cNvPr id="32867" name="Line 121">
            <a:extLst>
              <a:ext uri="{FF2B5EF4-FFF2-40B4-BE49-F238E27FC236}">
                <a16:creationId xmlns:a16="http://schemas.microsoft.com/office/drawing/2014/main" id="{BE210512-9CEC-4800-AD5E-0736366E58BD}"/>
              </a:ext>
            </a:extLst>
          </p:cNvPr>
          <p:cNvSpPr>
            <a:spLocks noChangeShapeType="1"/>
          </p:cNvSpPr>
          <p:nvPr/>
        </p:nvSpPr>
        <p:spPr bwMode="auto">
          <a:xfrm>
            <a:off x="3759200" y="6423025"/>
            <a:ext cx="3968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868" name="Line 122">
            <a:extLst>
              <a:ext uri="{FF2B5EF4-FFF2-40B4-BE49-F238E27FC236}">
                <a16:creationId xmlns:a16="http://schemas.microsoft.com/office/drawing/2014/main" id="{B36276A9-7A98-4949-AF7F-0ED1066AE6A8}"/>
              </a:ext>
            </a:extLst>
          </p:cNvPr>
          <p:cNvSpPr>
            <a:spLocks noChangeShapeType="1"/>
          </p:cNvSpPr>
          <p:nvPr/>
        </p:nvSpPr>
        <p:spPr bwMode="auto">
          <a:xfrm flipH="1">
            <a:off x="7940675" y="6423025"/>
            <a:ext cx="4921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869" name="Rectangle 123">
            <a:extLst>
              <a:ext uri="{FF2B5EF4-FFF2-40B4-BE49-F238E27FC236}">
                <a16:creationId xmlns:a16="http://schemas.microsoft.com/office/drawing/2014/main" id="{E1C1511B-C92E-4D10-A672-A72E9A2C5317}"/>
              </a:ext>
            </a:extLst>
          </p:cNvPr>
          <p:cNvSpPr>
            <a:spLocks noChangeArrowheads="1"/>
          </p:cNvSpPr>
          <p:nvPr/>
        </p:nvSpPr>
        <p:spPr bwMode="auto">
          <a:xfrm>
            <a:off x="3652838" y="6348413"/>
            <a:ext cx="698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000">
                <a:solidFill>
                  <a:srgbClr val="000000"/>
                </a:solidFill>
                <a:latin typeface="Helvetica" panose="020B0604020202020204" pitchFamily="34" charset="0"/>
              </a:rPr>
              <a:t>0</a:t>
            </a:r>
            <a:endParaRPr lang="en-US" altLang="en-US" sz="1400"/>
          </a:p>
        </p:txBody>
      </p:sp>
      <p:sp>
        <p:nvSpPr>
          <p:cNvPr id="32870" name="Line 124">
            <a:extLst>
              <a:ext uri="{FF2B5EF4-FFF2-40B4-BE49-F238E27FC236}">
                <a16:creationId xmlns:a16="http://schemas.microsoft.com/office/drawing/2014/main" id="{ED639A48-0A94-4D0F-9327-375423EB2E8C}"/>
              </a:ext>
            </a:extLst>
          </p:cNvPr>
          <p:cNvSpPr>
            <a:spLocks noChangeShapeType="1"/>
          </p:cNvSpPr>
          <p:nvPr/>
        </p:nvSpPr>
        <p:spPr bwMode="auto">
          <a:xfrm>
            <a:off x="3759200" y="5961063"/>
            <a:ext cx="39688"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871" name="Line 125">
            <a:extLst>
              <a:ext uri="{FF2B5EF4-FFF2-40B4-BE49-F238E27FC236}">
                <a16:creationId xmlns:a16="http://schemas.microsoft.com/office/drawing/2014/main" id="{3432117F-EE0D-48F5-A69B-3861B9A83CE8}"/>
              </a:ext>
            </a:extLst>
          </p:cNvPr>
          <p:cNvSpPr>
            <a:spLocks noChangeShapeType="1"/>
          </p:cNvSpPr>
          <p:nvPr/>
        </p:nvSpPr>
        <p:spPr bwMode="auto">
          <a:xfrm flipH="1">
            <a:off x="7940675" y="5961063"/>
            <a:ext cx="49213"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872" name="Rectangle 126">
            <a:extLst>
              <a:ext uri="{FF2B5EF4-FFF2-40B4-BE49-F238E27FC236}">
                <a16:creationId xmlns:a16="http://schemas.microsoft.com/office/drawing/2014/main" id="{EFB57292-80F1-49E1-99DC-BD53CBFE1F90}"/>
              </a:ext>
            </a:extLst>
          </p:cNvPr>
          <p:cNvSpPr>
            <a:spLocks noChangeArrowheads="1"/>
          </p:cNvSpPr>
          <p:nvPr/>
        </p:nvSpPr>
        <p:spPr bwMode="auto">
          <a:xfrm>
            <a:off x="3390900" y="5872163"/>
            <a:ext cx="295275"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200">
                <a:solidFill>
                  <a:srgbClr val="000000"/>
                </a:solidFill>
                <a:latin typeface="Helvetica" panose="020B0604020202020204" pitchFamily="34" charset="0"/>
              </a:rPr>
              <a:t>0.05</a:t>
            </a:r>
            <a:endParaRPr lang="en-US" altLang="en-US" sz="1200"/>
          </a:p>
        </p:txBody>
      </p:sp>
      <p:sp>
        <p:nvSpPr>
          <p:cNvPr id="32873" name="Line 127">
            <a:extLst>
              <a:ext uri="{FF2B5EF4-FFF2-40B4-BE49-F238E27FC236}">
                <a16:creationId xmlns:a16="http://schemas.microsoft.com/office/drawing/2014/main" id="{443F1DA2-FFD9-4313-8A8C-931A752DA2F0}"/>
              </a:ext>
            </a:extLst>
          </p:cNvPr>
          <p:cNvSpPr>
            <a:spLocks noChangeShapeType="1"/>
          </p:cNvSpPr>
          <p:nvPr/>
        </p:nvSpPr>
        <p:spPr bwMode="auto">
          <a:xfrm>
            <a:off x="3759200" y="5497513"/>
            <a:ext cx="39688"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874" name="Line 128">
            <a:extLst>
              <a:ext uri="{FF2B5EF4-FFF2-40B4-BE49-F238E27FC236}">
                <a16:creationId xmlns:a16="http://schemas.microsoft.com/office/drawing/2014/main" id="{E5EE5941-6B9B-4D71-A747-FCA1761B1E32}"/>
              </a:ext>
            </a:extLst>
          </p:cNvPr>
          <p:cNvSpPr>
            <a:spLocks noChangeShapeType="1"/>
          </p:cNvSpPr>
          <p:nvPr/>
        </p:nvSpPr>
        <p:spPr bwMode="auto">
          <a:xfrm flipH="1">
            <a:off x="7940675" y="5497513"/>
            <a:ext cx="49213"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875" name="Rectangle 129">
            <a:extLst>
              <a:ext uri="{FF2B5EF4-FFF2-40B4-BE49-F238E27FC236}">
                <a16:creationId xmlns:a16="http://schemas.microsoft.com/office/drawing/2014/main" id="{3A5A8570-341E-4D2D-92D9-89F60457696D}"/>
              </a:ext>
            </a:extLst>
          </p:cNvPr>
          <p:cNvSpPr>
            <a:spLocks noChangeArrowheads="1"/>
          </p:cNvSpPr>
          <p:nvPr/>
        </p:nvSpPr>
        <p:spPr bwMode="auto">
          <a:xfrm>
            <a:off x="3459163" y="5408613"/>
            <a:ext cx="211137"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200">
                <a:solidFill>
                  <a:srgbClr val="000000"/>
                </a:solidFill>
                <a:latin typeface="Helvetica" panose="020B0604020202020204" pitchFamily="34" charset="0"/>
              </a:rPr>
              <a:t>0.1</a:t>
            </a:r>
            <a:endParaRPr lang="en-US" altLang="en-US" sz="1200"/>
          </a:p>
        </p:txBody>
      </p:sp>
      <p:sp>
        <p:nvSpPr>
          <p:cNvPr id="32876" name="Line 130">
            <a:extLst>
              <a:ext uri="{FF2B5EF4-FFF2-40B4-BE49-F238E27FC236}">
                <a16:creationId xmlns:a16="http://schemas.microsoft.com/office/drawing/2014/main" id="{A690407A-3B90-46E1-94BE-36EAE6F5F784}"/>
              </a:ext>
            </a:extLst>
          </p:cNvPr>
          <p:cNvSpPr>
            <a:spLocks noChangeShapeType="1"/>
          </p:cNvSpPr>
          <p:nvPr/>
        </p:nvSpPr>
        <p:spPr bwMode="auto">
          <a:xfrm>
            <a:off x="3759200" y="5033963"/>
            <a:ext cx="39688"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877" name="Line 131">
            <a:extLst>
              <a:ext uri="{FF2B5EF4-FFF2-40B4-BE49-F238E27FC236}">
                <a16:creationId xmlns:a16="http://schemas.microsoft.com/office/drawing/2014/main" id="{9941878A-2B3A-459F-AEEE-6B581F0AA4D0}"/>
              </a:ext>
            </a:extLst>
          </p:cNvPr>
          <p:cNvSpPr>
            <a:spLocks noChangeShapeType="1"/>
          </p:cNvSpPr>
          <p:nvPr/>
        </p:nvSpPr>
        <p:spPr bwMode="auto">
          <a:xfrm flipH="1">
            <a:off x="7940675" y="5033963"/>
            <a:ext cx="49213"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878" name="Rectangle 132">
            <a:extLst>
              <a:ext uri="{FF2B5EF4-FFF2-40B4-BE49-F238E27FC236}">
                <a16:creationId xmlns:a16="http://schemas.microsoft.com/office/drawing/2014/main" id="{59F34FB1-87D8-4D0C-BB4F-04FC42043FC1}"/>
              </a:ext>
            </a:extLst>
          </p:cNvPr>
          <p:cNvSpPr>
            <a:spLocks noChangeArrowheads="1"/>
          </p:cNvSpPr>
          <p:nvPr/>
        </p:nvSpPr>
        <p:spPr bwMode="auto">
          <a:xfrm>
            <a:off x="3390900" y="4946650"/>
            <a:ext cx="295275"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200">
                <a:solidFill>
                  <a:srgbClr val="000000"/>
                </a:solidFill>
                <a:latin typeface="Helvetica" panose="020B0604020202020204" pitchFamily="34" charset="0"/>
              </a:rPr>
              <a:t>0.15</a:t>
            </a:r>
            <a:endParaRPr lang="en-US" altLang="en-US" sz="1200"/>
          </a:p>
        </p:txBody>
      </p:sp>
      <p:sp>
        <p:nvSpPr>
          <p:cNvPr id="32879" name="Line 133">
            <a:extLst>
              <a:ext uri="{FF2B5EF4-FFF2-40B4-BE49-F238E27FC236}">
                <a16:creationId xmlns:a16="http://schemas.microsoft.com/office/drawing/2014/main" id="{A82B383C-93D7-4D3F-93DB-666CA1E0F2EF}"/>
              </a:ext>
            </a:extLst>
          </p:cNvPr>
          <p:cNvSpPr>
            <a:spLocks noChangeShapeType="1"/>
          </p:cNvSpPr>
          <p:nvPr/>
        </p:nvSpPr>
        <p:spPr bwMode="auto">
          <a:xfrm>
            <a:off x="3759200" y="4572000"/>
            <a:ext cx="3968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880" name="Line 134">
            <a:extLst>
              <a:ext uri="{FF2B5EF4-FFF2-40B4-BE49-F238E27FC236}">
                <a16:creationId xmlns:a16="http://schemas.microsoft.com/office/drawing/2014/main" id="{E64EE47C-F854-43DD-87A5-8ED3677B3F83}"/>
              </a:ext>
            </a:extLst>
          </p:cNvPr>
          <p:cNvSpPr>
            <a:spLocks noChangeShapeType="1"/>
          </p:cNvSpPr>
          <p:nvPr/>
        </p:nvSpPr>
        <p:spPr bwMode="auto">
          <a:xfrm flipH="1">
            <a:off x="7940675" y="4572000"/>
            <a:ext cx="4921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881" name="Rectangle 135">
            <a:extLst>
              <a:ext uri="{FF2B5EF4-FFF2-40B4-BE49-F238E27FC236}">
                <a16:creationId xmlns:a16="http://schemas.microsoft.com/office/drawing/2014/main" id="{CC10B998-9B76-40B2-9CFB-8202510D5781}"/>
              </a:ext>
            </a:extLst>
          </p:cNvPr>
          <p:cNvSpPr>
            <a:spLocks noChangeArrowheads="1"/>
          </p:cNvSpPr>
          <p:nvPr/>
        </p:nvSpPr>
        <p:spPr bwMode="auto">
          <a:xfrm>
            <a:off x="3459163" y="4483100"/>
            <a:ext cx="211137"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200">
                <a:solidFill>
                  <a:srgbClr val="000000"/>
                </a:solidFill>
                <a:latin typeface="Helvetica" panose="020B0604020202020204" pitchFamily="34" charset="0"/>
              </a:rPr>
              <a:t>0.2</a:t>
            </a:r>
            <a:endParaRPr lang="en-US" altLang="en-US" sz="1200"/>
          </a:p>
        </p:txBody>
      </p:sp>
      <p:sp>
        <p:nvSpPr>
          <p:cNvPr id="32882" name="Line 136">
            <a:extLst>
              <a:ext uri="{FF2B5EF4-FFF2-40B4-BE49-F238E27FC236}">
                <a16:creationId xmlns:a16="http://schemas.microsoft.com/office/drawing/2014/main" id="{24AB78D1-A9A7-4CA6-95CC-774C38F0BE01}"/>
              </a:ext>
            </a:extLst>
          </p:cNvPr>
          <p:cNvSpPr>
            <a:spLocks noChangeShapeType="1"/>
          </p:cNvSpPr>
          <p:nvPr/>
        </p:nvSpPr>
        <p:spPr bwMode="auto">
          <a:xfrm>
            <a:off x="3759200" y="4108450"/>
            <a:ext cx="3968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883" name="Line 137">
            <a:extLst>
              <a:ext uri="{FF2B5EF4-FFF2-40B4-BE49-F238E27FC236}">
                <a16:creationId xmlns:a16="http://schemas.microsoft.com/office/drawing/2014/main" id="{393E9246-3DA5-4E4B-BF39-23AA00432E59}"/>
              </a:ext>
            </a:extLst>
          </p:cNvPr>
          <p:cNvSpPr>
            <a:spLocks noChangeShapeType="1"/>
          </p:cNvSpPr>
          <p:nvPr/>
        </p:nvSpPr>
        <p:spPr bwMode="auto">
          <a:xfrm flipH="1">
            <a:off x="7940675" y="4108450"/>
            <a:ext cx="4921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884" name="Rectangle 138">
            <a:extLst>
              <a:ext uri="{FF2B5EF4-FFF2-40B4-BE49-F238E27FC236}">
                <a16:creationId xmlns:a16="http://schemas.microsoft.com/office/drawing/2014/main" id="{E164EE7C-FD62-4D8E-8736-7FA029D82080}"/>
              </a:ext>
            </a:extLst>
          </p:cNvPr>
          <p:cNvSpPr>
            <a:spLocks noChangeArrowheads="1"/>
          </p:cNvSpPr>
          <p:nvPr/>
        </p:nvSpPr>
        <p:spPr bwMode="auto">
          <a:xfrm>
            <a:off x="3390900" y="4019550"/>
            <a:ext cx="295275"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200">
                <a:solidFill>
                  <a:srgbClr val="000000"/>
                </a:solidFill>
                <a:latin typeface="Helvetica" panose="020B0604020202020204" pitchFamily="34" charset="0"/>
              </a:rPr>
              <a:t>0.25</a:t>
            </a:r>
            <a:endParaRPr lang="en-US" altLang="en-US" sz="1200"/>
          </a:p>
        </p:txBody>
      </p:sp>
      <p:sp>
        <p:nvSpPr>
          <p:cNvPr id="32885" name="Line 139">
            <a:extLst>
              <a:ext uri="{FF2B5EF4-FFF2-40B4-BE49-F238E27FC236}">
                <a16:creationId xmlns:a16="http://schemas.microsoft.com/office/drawing/2014/main" id="{3C089D7A-F3AF-4CB9-824A-543F8D1C2F5A}"/>
              </a:ext>
            </a:extLst>
          </p:cNvPr>
          <p:cNvSpPr>
            <a:spLocks noChangeShapeType="1"/>
          </p:cNvSpPr>
          <p:nvPr/>
        </p:nvSpPr>
        <p:spPr bwMode="auto">
          <a:xfrm>
            <a:off x="3759200" y="3644900"/>
            <a:ext cx="3968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886" name="Line 140">
            <a:extLst>
              <a:ext uri="{FF2B5EF4-FFF2-40B4-BE49-F238E27FC236}">
                <a16:creationId xmlns:a16="http://schemas.microsoft.com/office/drawing/2014/main" id="{A7AB2FD9-5498-48CA-A062-2E7A63F084A3}"/>
              </a:ext>
            </a:extLst>
          </p:cNvPr>
          <p:cNvSpPr>
            <a:spLocks noChangeShapeType="1"/>
          </p:cNvSpPr>
          <p:nvPr/>
        </p:nvSpPr>
        <p:spPr bwMode="auto">
          <a:xfrm flipH="1">
            <a:off x="7940675" y="3644900"/>
            <a:ext cx="4921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887" name="Rectangle 141">
            <a:extLst>
              <a:ext uri="{FF2B5EF4-FFF2-40B4-BE49-F238E27FC236}">
                <a16:creationId xmlns:a16="http://schemas.microsoft.com/office/drawing/2014/main" id="{CAA45285-479B-479A-82D4-73119E36182B}"/>
              </a:ext>
            </a:extLst>
          </p:cNvPr>
          <p:cNvSpPr>
            <a:spLocks noChangeArrowheads="1"/>
          </p:cNvSpPr>
          <p:nvPr/>
        </p:nvSpPr>
        <p:spPr bwMode="auto">
          <a:xfrm>
            <a:off x="3459163" y="3557588"/>
            <a:ext cx="211137"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200">
                <a:solidFill>
                  <a:srgbClr val="000000"/>
                </a:solidFill>
                <a:latin typeface="Helvetica" panose="020B0604020202020204" pitchFamily="34" charset="0"/>
              </a:rPr>
              <a:t>0.3</a:t>
            </a:r>
            <a:endParaRPr lang="en-US" altLang="en-US" sz="1200"/>
          </a:p>
        </p:txBody>
      </p:sp>
      <p:sp>
        <p:nvSpPr>
          <p:cNvPr id="32888" name="Line 142">
            <a:extLst>
              <a:ext uri="{FF2B5EF4-FFF2-40B4-BE49-F238E27FC236}">
                <a16:creationId xmlns:a16="http://schemas.microsoft.com/office/drawing/2014/main" id="{A8E667E2-5C3E-46FF-B489-FEF663EFD460}"/>
              </a:ext>
            </a:extLst>
          </p:cNvPr>
          <p:cNvSpPr>
            <a:spLocks noChangeShapeType="1"/>
          </p:cNvSpPr>
          <p:nvPr/>
        </p:nvSpPr>
        <p:spPr bwMode="auto">
          <a:xfrm>
            <a:off x="3759200" y="3190875"/>
            <a:ext cx="3968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889" name="Line 143">
            <a:extLst>
              <a:ext uri="{FF2B5EF4-FFF2-40B4-BE49-F238E27FC236}">
                <a16:creationId xmlns:a16="http://schemas.microsoft.com/office/drawing/2014/main" id="{31E5CB13-5444-4895-AFCE-CFCDD01843E8}"/>
              </a:ext>
            </a:extLst>
          </p:cNvPr>
          <p:cNvSpPr>
            <a:spLocks noChangeShapeType="1"/>
          </p:cNvSpPr>
          <p:nvPr/>
        </p:nvSpPr>
        <p:spPr bwMode="auto">
          <a:xfrm flipH="1">
            <a:off x="7940675" y="3190875"/>
            <a:ext cx="4921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890" name="Rectangle 144">
            <a:extLst>
              <a:ext uri="{FF2B5EF4-FFF2-40B4-BE49-F238E27FC236}">
                <a16:creationId xmlns:a16="http://schemas.microsoft.com/office/drawing/2014/main" id="{34DFDDB9-1E70-469F-9C7C-27332ACAB11F}"/>
              </a:ext>
            </a:extLst>
          </p:cNvPr>
          <p:cNvSpPr>
            <a:spLocks noChangeArrowheads="1"/>
          </p:cNvSpPr>
          <p:nvPr/>
        </p:nvSpPr>
        <p:spPr bwMode="auto">
          <a:xfrm>
            <a:off x="3390900" y="3103563"/>
            <a:ext cx="295275"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200">
                <a:solidFill>
                  <a:srgbClr val="000000"/>
                </a:solidFill>
                <a:latin typeface="Helvetica" panose="020B0604020202020204" pitchFamily="34" charset="0"/>
              </a:rPr>
              <a:t>0.35</a:t>
            </a:r>
            <a:endParaRPr lang="en-US" altLang="en-US" sz="1200"/>
          </a:p>
        </p:txBody>
      </p:sp>
      <p:sp>
        <p:nvSpPr>
          <p:cNvPr id="32891" name="Line 147">
            <a:extLst>
              <a:ext uri="{FF2B5EF4-FFF2-40B4-BE49-F238E27FC236}">
                <a16:creationId xmlns:a16="http://schemas.microsoft.com/office/drawing/2014/main" id="{053B7BC0-729A-4450-B722-9E28F07AC677}"/>
              </a:ext>
            </a:extLst>
          </p:cNvPr>
          <p:cNvSpPr>
            <a:spLocks noChangeShapeType="1"/>
          </p:cNvSpPr>
          <p:nvPr/>
        </p:nvSpPr>
        <p:spPr bwMode="auto">
          <a:xfrm flipV="1">
            <a:off x="3759200" y="3190875"/>
            <a:ext cx="1588" cy="32321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892" name="Freeform 148">
            <a:extLst>
              <a:ext uri="{FF2B5EF4-FFF2-40B4-BE49-F238E27FC236}">
                <a16:creationId xmlns:a16="http://schemas.microsoft.com/office/drawing/2014/main" id="{BB5A02D9-00B2-47B8-89A1-F5E5384AD893}"/>
              </a:ext>
            </a:extLst>
          </p:cNvPr>
          <p:cNvSpPr>
            <a:spLocks/>
          </p:cNvSpPr>
          <p:nvPr/>
        </p:nvSpPr>
        <p:spPr bwMode="auto">
          <a:xfrm>
            <a:off x="3759200" y="3644900"/>
            <a:ext cx="1111250" cy="2768600"/>
          </a:xfrm>
          <a:custGeom>
            <a:avLst/>
            <a:gdLst>
              <a:gd name="T0" fmla="*/ 12 w 700"/>
              <a:gd name="T1" fmla="*/ 1732 h 1744"/>
              <a:gd name="T2" fmla="*/ 25 w 700"/>
              <a:gd name="T3" fmla="*/ 1709 h 1744"/>
              <a:gd name="T4" fmla="*/ 37 w 700"/>
              <a:gd name="T5" fmla="*/ 1720 h 1744"/>
              <a:gd name="T6" fmla="*/ 49 w 700"/>
              <a:gd name="T7" fmla="*/ 1512 h 1744"/>
              <a:gd name="T8" fmla="*/ 62 w 700"/>
              <a:gd name="T9" fmla="*/ 1137 h 1744"/>
              <a:gd name="T10" fmla="*/ 80 w 700"/>
              <a:gd name="T11" fmla="*/ 667 h 1744"/>
              <a:gd name="T12" fmla="*/ 92 w 700"/>
              <a:gd name="T13" fmla="*/ 250 h 1744"/>
              <a:gd name="T14" fmla="*/ 105 w 700"/>
              <a:gd name="T15" fmla="*/ 18 h 1744"/>
              <a:gd name="T16" fmla="*/ 117 w 700"/>
              <a:gd name="T17" fmla="*/ 66 h 1744"/>
              <a:gd name="T18" fmla="*/ 129 w 700"/>
              <a:gd name="T19" fmla="*/ 363 h 1744"/>
              <a:gd name="T20" fmla="*/ 141 w 700"/>
              <a:gd name="T21" fmla="*/ 810 h 1744"/>
              <a:gd name="T22" fmla="*/ 160 w 700"/>
              <a:gd name="T23" fmla="*/ 1256 h 1744"/>
              <a:gd name="T24" fmla="*/ 172 w 700"/>
              <a:gd name="T25" fmla="*/ 1589 h 1744"/>
              <a:gd name="T26" fmla="*/ 184 w 700"/>
              <a:gd name="T27" fmla="*/ 1738 h 1744"/>
              <a:gd name="T28" fmla="*/ 197 w 700"/>
              <a:gd name="T29" fmla="*/ 1703 h 1744"/>
              <a:gd name="T30" fmla="*/ 209 w 700"/>
              <a:gd name="T31" fmla="*/ 1726 h 1744"/>
              <a:gd name="T32" fmla="*/ 227 w 700"/>
              <a:gd name="T33" fmla="*/ 1732 h 1744"/>
              <a:gd name="T34" fmla="*/ 246 w 700"/>
              <a:gd name="T35" fmla="*/ 1738 h 1744"/>
              <a:gd name="T36" fmla="*/ 264 w 700"/>
              <a:gd name="T37" fmla="*/ 1744 h 1744"/>
              <a:gd name="T38" fmla="*/ 283 w 700"/>
              <a:gd name="T39" fmla="*/ 1744 h 1744"/>
              <a:gd name="T40" fmla="*/ 301 w 700"/>
              <a:gd name="T41" fmla="*/ 1744 h 1744"/>
              <a:gd name="T42" fmla="*/ 319 w 700"/>
              <a:gd name="T43" fmla="*/ 1744 h 1744"/>
              <a:gd name="T44" fmla="*/ 338 w 700"/>
              <a:gd name="T45" fmla="*/ 1744 h 1744"/>
              <a:gd name="T46" fmla="*/ 356 w 700"/>
              <a:gd name="T47" fmla="*/ 1744 h 1744"/>
              <a:gd name="T48" fmla="*/ 375 w 700"/>
              <a:gd name="T49" fmla="*/ 1744 h 1744"/>
              <a:gd name="T50" fmla="*/ 393 w 700"/>
              <a:gd name="T51" fmla="*/ 1744 h 1744"/>
              <a:gd name="T52" fmla="*/ 412 w 700"/>
              <a:gd name="T53" fmla="*/ 1744 h 1744"/>
              <a:gd name="T54" fmla="*/ 430 w 700"/>
              <a:gd name="T55" fmla="*/ 1744 h 1744"/>
              <a:gd name="T56" fmla="*/ 448 w 700"/>
              <a:gd name="T57" fmla="*/ 1744 h 1744"/>
              <a:gd name="T58" fmla="*/ 467 w 700"/>
              <a:gd name="T59" fmla="*/ 1744 h 1744"/>
              <a:gd name="T60" fmla="*/ 485 w 700"/>
              <a:gd name="T61" fmla="*/ 1744 h 1744"/>
              <a:gd name="T62" fmla="*/ 504 w 700"/>
              <a:gd name="T63" fmla="*/ 1744 h 1744"/>
              <a:gd name="T64" fmla="*/ 522 w 700"/>
              <a:gd name="T65" fmla="*/ 1744 h 1744"/>
              <a:gd name="T66" fmla="*/ 540 w 700"/>
              <a:gd name="T67" fmla="*/ 1744 h 1744"/>
              <a:gd name="T68" fmla="*/ 559 w 700"/>
              <a:gd name="T69" fmla="*/ 1744 h 1744"/>
              <a:gd name="T70" fmla="*/ 577 w 700"/>
              <a:gd name="T71" fmla="*/ 1744 h 1744"/>
              <a:gd name="T72" fmla="*/ 596 w 700"/>
              <a:gd name="T73" fmla="*/ 1744 h 1744"/>
              <a:gd name="T74" fmla="*/ 614 w 700"/>
              <a:gd name="T75" fmla="*/ 1744 h 1744"/>
              <a:gd name="T76" fmla="*/ 633 w 700"/>
              <a:gd name="T77" fmla="*/ 1744 h 1744"/>
              <a:gd name="T78" fmla="*/ 651 w 700"/>
              <a:gd name="T79" fmla="*/ 1744 h 1744"/>
              <a:gd name="T80" fmla="*/ 669 w 700"/>
              <a:gd name="T81" fmla="*/ 1744 h 1744"/>
              <a:gd name="T82" fmla="*/ 688 w 700"/>
              <a:gd name="T83" fmla="*/ 1744 h 1744"/>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700"/>
              <a:gd name="T127" fmla="*/ 0 h 1744"/>
              <a:gd name="T128" fmla="*/ 700 w 700"/>
              <a:gd name="T129" fmla="*/ 1744 h 1744"/>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700" h="1744">
                <a:moveTo>
                  <a:pt x="0" y="1744"/>
                </a:moveTo>
                <a:lnTo>
                  <a:pt x="6" y="1738"/>
                </a:lnTo>
                <a:lnTo>
                  <a:pt x="12" y="1732"/>
                </a:lnTo>
                <a:lnTo>
                  <a:pt x="12" y="1720"/>
                </a:lnTo>
                <a:lnTo>
                  <a:pt x="19" y="1714"/>
                </a:lnTo>
                <a:lnTo>
                  <a:pt x="25" y="1709"/>
                </a:lnTo>
                <a:lnTo>
                  <a:pt x="31" y="1720"/>
                </a:lnTo>
                <a:lnTo>
                  <a:pt x="31" y="1738"/>
                </a:lnTo>
                <a:lnTo>
                  <a:pt x="37" y="1720"/>
                </a:lnTo>
                <a:lnTo>
                  <a:pt x="43" y="1673"/>
                </a:lnTo>
                <a:lnTo>
                  <a:pt x="43" y="1601"/>
                </a:lnTo>
                <a:lnTo>
                  <a:pt x="49" y="1512"/>
                </a:lnTo>
                <a:lnTo>
                  <a:pt x="55" y="1405"/>
                </a:lnTo>
                <a:lnTo>
                  <a:pt x="62" y="1280"/>
                </a:lnTo>
                <a:lnTo>
                  <a:pt x="62" y="1137"/>
                </a:lnTo>
                <a:lnTo>
                  <a:pt x="68" y="982"/>
                </a:lnTo>
                <a:lnTo>
                  <a:pt x="74" y="828"/>
                </a:lnTo>
                <a:lnTo>
                  <a:pt x="80" y="667"/>
                </a:lnTo>
                <a:lnTo>
                  <a:pt x="80" y="518"/>
                </a:lnTo>
                <a:lnTo>
                  <a:pt x="86" y="375"/>
                </a:lnTo>
                <a:lnTo>
                  <a:pt x="92" y="250"/>
                </a:lnTo>
                <a:lnTo>
                  <a:pt x="92" y="143"/>
                </a:lnTo>
                <a:lnTo>
                  <a:pt x="98" y="66"/>
                </a:lnTo>
                <a:lnTo>
                  <a:pt x="105" y="18"/>
                </a:lnTo>
                <a:lnTo>
                  <a:pt x="111" y="0"/>
                </a:lnTo>
                <a:lnTo>
                  <a:pt x="111" y="18"/>
                </a:lnTo>
                <a:lnTo>
                  <a:pt x="117" y="66"/>
                </a:lnTo>
                <a:lnTo>
                  <a:pt x="123" y="143"/>
                </a:lnTo>
                <a:lnTo>
                  <a:pt x="123" y="244"/>
                </a:lnTo>
                <a:lnTo>
                  <a:pt x="129" y="363"/>
                </a:lnTo>
                <a:lnTo>
                  <a:pt x="135" y="506"/>
                </a:lnTo>
                <a:lnTo>
                  <a:pt x="141" y="655"/>
                </a:lnTo>
                <a:lnTo>
                  <a:pt x="141" y="810"/>
                </a:lnTo>
                <a:lnTo>
                  <a:pt x="148" y="970"/>
                </a:lnTo>
                <a:lnTo>
                  <a:pt x="154" y="1119"/>
                </a:lnTo>
                <a:lnTo>
                  <a:pt x="160" y="1256"/>
                </a:lnTo>
                <a:lnTo>
                  <a:pt x="160" y="1387"/>
                </a:lnTo>
                <a:lnTo>
                  <a:pt x="166" y="1494"/>
                </a:lnTo>
                <a:lnTo>
                  <a:pt x="172" y="1589"/>
                </a:lnTo>
                <a:lnTo>
                  <a:pt x="172" y="1661"/>
                </a:lnTo>
                <a:lnTo>
                  <a:pt x="178" y="1714"/>
                </a:lnTo>
                <a:lnTo>
                  <a:pt x="184" y="1738"/>
                </a:lnTo>
                <a:lnTo>
                  <a:pt x="190" y="1714"/>
                </a:lnTo>
                <a:lnTo>
                  <a:pt x="190" y="1703"/>
                </a:lnTo>
                <a:lnTo>
                  <a:pt x="197" y="1703"/>
                </a:lnTo>
                <a:lnTo>
                  <a:pt x="203" y="1703"/>
                </a:lnTo>
                <a:lnTo>
                  <a:pt x="203" y="1714"/>
                </a:lnTo>
                <a:lnTo>
                  <a:pt x="209" y="1726"/>
                </a:lnTo>
                <a:lnTo>
                  <a:pt x="215" y="1738"/>
                </a:lnTo>
                <a:lnTo>
                  <a:pt x="221" y="1738"/>
                </a:lnTo>
                <a:lnTo>
                  <a:pt x="227" y="1732"/>
                </a:lnTo>
                <a:lnTo>
                  <a:pt x="233" y="1732"/>
                </a:lnTo>
                <a:lnTo>
                  <a:pt x="240" y="1732"/>
                </a:lnTo>
                <a:lnTo>
                  <a:pt x="246" y="1738"/>
                </a:lnTo>
                <a:lnTo>
                  <a:pt x="252" y="1744"/>
                </a:lnTo>
                <a:lnTo>
                  <a:pt x="258" y="1744"/>
                </a:lnTo>
                <a:lnTo>
                  <a:pt x="264" y="1744"/>
                </a:lnTo>
                <a:lnTo>
                  <a:pt x="270" y="1738"/>
                </a:lnTo>
                <a:lnTo>
                  <a:pt x="276" y="1738"/>
                </a:lnTo>
                <a:lnTo>
                  <a:pt x="283" y="1744"/>
                </a:lnTo>
                <a:lnTo>
                  <a:pt x="289" y="1744"/>
                </a:lnTo>
                <a:lnTo>
                  <a:pt x="295" y="1744"/>
                </a:lnTo>
                <a:lnTo>
                  <a:pt x="301" y="1744"/>
                </a:lnTo>
                <a:lnTo>
                  <a:pt x="307" y="1744"/>
                </a:lnTo>
                <a:lnTo>
                  <a:pt x="313" y="1744"/>
                </a:lnTo>
                <a:lnTo>
                  <a:pt x="319" y="1744"/>
                </a:lnTo>
                <a:lnTo>
                  <a:pt x="326" y="1744"/>
                </a:lnTo>
                <a:lnTo>
                  <a:pt x="332" y="1744"/>
                </a:lnTo>
                <a:lnTo>
                  <a:pt x="338" y="1744"/>
                </a:lnTo>
                <a:lnTo>
                  <a:pt x="344" y="1744"/>
                </a:lnTo>
                <a:lnTo>
                  <a:pt x="350" y="1744"/>
                </a:lnTo>
                <a:lnTo>
                  <a:pt x="356" y="1744"/>
                </a:lnTo>
                <a:lnTo>
                  <a:pt x="362" y="1744"/>
                </a:lnTo>
                <a:lnTo>
                  <a:pt x="369" y="1744"/>
                </a:lnTo>
                <a:lnTo>
                  <a:pt x="375" y="1744"/>
                </a:lnTo>
                <a:lnTo>
                  <a:pt x="381" y="1744"/>
                </a:lnTo>
                <a:lnTo>
                  <a:pt x="387" y="1744"/>
                </a:lnTo>
                <a:lnTo>
                  <a:pt x="393" y="1744"/>
                </a:lnTo>
                <a:lnTo>
                  <a:pt x="399" y="1744"/>
                </a:lnTo>
                <a:lnTo>
                  <a:pt x="405" y="1744"/>
                </a:lnTo>
                <a:lnTo>
                  <a:pt x="412" y="1744"/>
                </a:lnTo>
                <a:lnTo>
                  <a:pt x="418" y="1744"/>
                </a:lnTo>
                <a:lnTo>
                  <a:pt x="424" y="1744"/>
                </a:lnTo>
                <a:lnTo>
                  <a:pt x="430" y="1744"/>
                </a:lnTo>
                <a:lnTo>
                  <a:pt x="436" y="1744"/>
                </a:lnTo>
                <a:lnTo>
                  <a:pt x="442" y="1744"/>
                </a:lnTo>
                <a:lnTo>
                  <a:pt x="448" y="1744"/>
                </a:lnTo>
                <a:lnTo>
                  <a:pt x="454" y="1744"/>
                </a:lnTo>
                <a:lnTo>
                  <a:pt x="461" y="1744"/>
                </a:lnTo>
                <a:lnTo>
                  <a:pt x="467" y="1744"/>
                </a:lnTo>
                <a:lnTo>
                  <a:pt x="473" y="1744"/>
                </a:lnTo>
                <a:lnTo>
                  <a:pt x="479" y="1744"/>
                </a:lnTo>
                <a:lnTo>
                  <a:pt x="485" y="1744"/>
                </a:lnTo>
                <a:lnTo>
                  <a:pt x="491" y="1744"/>
                </a:lnTo>
                <a:lnTo>
                  <a:pt x="497" y="1744"/>
                </a:lnTo>
                <a:lnTo>
                  <a:pt x="504" y="1744"/>
                </a:lnTo>
                <a:lnTo>
                  <a:pt x="510" y="1744"/>
                </a:lnTo>
                <a:lnTo>
                  <a:pt x="516" y="1744"/>
                </a:lnTo>
                <a:lnTo>
                  <a:pt x="522" y="1744"/>
                </a:lnTo>
                <a:lnTo>
                  <a:pt x="528" y="1744"/>
                </a:lnTo>
                <a:lnTo>
                  <a:pt x="534" y="1744"/>
                </a:lnTo>
                <a:lnTo>
                  <a:pt x="540" y="1744"/>
                </a:lnTo>
                <a:lnTo>
                  <a:pt x="547" y="1744"/>
                </a:lnTo>
                <a:lnTo>
                  <a:pt x="553" y="1744"/>
                </a:lnTo>
                <a:lnTo>
                  <a:pt x="559" y="1744"/>
                </a:lnTo>
                <a:lnTo>
                  <a:pt x="565" y="1744"/>
                </a:lnTo>
                <a:lnTo>
                  <a:pt x="571" y="1744"/>
                </a:lnTo>
                <a:lnTo>
                  <a:pt x="577" y="1744"/>
                </a:lnTo>
                <a:lnTo>
                  <a:pt x="583" y="1744"/>
                </a:lnTo>
                <a:lnTo>
                  <a:pt x="590" y="1744"/>
                </a:lnTo>
                <a:lnTo>
                  <a:pt x="596" y="1744"/>
                </a:lnTo>
                <a:lnTo>
                  <a:pt x="602" y="1744"/>
                </a:lnTo>
                <a:lnTo>
                  <a:pt x="608" y="1744"/>
                </a:lnTo>
                <a:lnTo>
                  <a:pt x="614" y="1744"/>
                </a:lnTo>
                <a:lnTo>
                  <a:pt x="620" y="1744"/>
                </a:lnTo>
                <a:lnTo>
                  <a:pt x="626" y="1744"/>
                </a:lnTo>
                <a:lnTo>
                  <a:pt x="633" y="1744"/>
                </a:lnTo>
                <a:lnTo>
                  <a:pt x="639" y="1744"/>
                </a:lnTo>
                <a:lnTo>
                  <a:pt x="645" y="1744"/>
                </a:lnTo>
                <a:lnTo>
                  <a:pt x="651" y="1744"/>
                </a:lnTo>
                <a:lnTo>
                  <a:pt x="657" y="1744"/>
                </a:lnTo>
                <a:lnTo>
                  <a:pt x="663" y="1744"/>
                </a:lnTo>
                <a:lnTo>
                  <a:pt x="669" y="1744"/>
                </a:lnTo>
                <a:lnTo>
                  <a:pt x="675" y="1744"/>
                </a:lnTo>
                <a:lnTo>
                  <a:pt x="682" y="1744"/>
                </a:lnTo>
                <a:lnTo>
                  <a:pt x="688" y="1744"/>
                </a:lnTo>
                <a:lnTo>
                  <a:pt x="694" y="1744"/>
                </a:lnTo>
                <a:lnTo>
                  <a:pt x="700" y="1744"/>
                </a:lnTo>
              </a:path>
            </a:pathLst>
          </a:custGeom>
          <a:noFill/>
          <a:ln w="28575">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32893" name="Freeform 149">
            <a:extLst>
              <a:ext uri="{FF2B5EF4-FFF2-40B4-BE49-F238E27FC236}">
                <a16:creationId xmlns:a16="http://schemas.microsoft.com/office/drawing/2014/main" id="{21FA8E87-257C-4DD5-A473-101F16B9A1A6}"/>
              </a:ext>
            </a:extLst>
          </p:cNvPr>
          <p:cNvSpPr>
            <a:spLocks/>
          </p:cNvSpPr>
          <p:nvPr/>
        </p:nvSpPr>
        <p:spPr bwMode="auto">
          <a:xfrm>
            <a:off x="4870450" y="6413500"/>
            <a:ext cx="1238250" cy="1588"/>
          </a:xfrm>
          <a:custGeom>
            <a:avLst/>
            <a:gdLst>
              <a:gd name="T0" fmla="*/ 12 w 780"/>
              <a:gd name="T1" fmla="*/ 0 h 1588"/>
              <a:gd name="T2" fmla="*/ 31 w 780"/>
              <a:gd name="T3" fmla="*/ 0 h 1588"/>
              <a:gd name="T4" fmla="*/ 49 w 780"/>
              <a:gd name="T5" fmla="*/ 0 h 1588"/>
              <a:gd name="T6" fmla="*/ 68 w 780"/>
              <a:gd name="T7" fmla="*/ 0 h 1588"/>
              <a:gd name="T8" fmla="*/ 86 w 780"/>
              <a:gd name="T9" fmla="*/ 0 h 1588"/>
              <a:gd name="T10" fmla="*/ 104 w 780"/>
              <a:gd name="T11" fmla="*/ 0 h 1588"/>
              <a:gd name="T12" fmla="*/ 123 w 780"/>
              <a:gd name="T13" fmla="*/ 0 h 1588"/>
              <a:gd name="T14" fmla="*/ 141 w 780"/>
              <a:gd name="T15" fmla="*/ 0 h 1588"/>
              <a:gd name="T16" fmla="*/ 160 w 780"/>
              <a:gd name="T17" fmla="*/ 0 h 1588"/>
              <a:gd name="T18" fmla="*/ 178 w 780"/>
              <a:gd name="T19" fmla="*/ 0 h 1588"/>
              <a:gd name="T20" fmla="*/ 197 w 780"/>
              <a:gd name="T21" fmla="*/ 0 h 1588"/>
              <a:gd name="T22" fmla="*/ 215 w 780"/>
              <a:gd name="T23" fmla="*/ 0 h 1588"/>
              <a:gd name="T24" fmla="*/ 233 w 780"/>
              <a:gd name="T25" fmla="*/ 0 h 1588"/>
              <a:gd name="T26" fmla="*/ 252 w 780"/>
              <a:gd name="T27" fmla="*/ 0 h 1588"/>
              <a:gd name="T28" fmla="*/ 270 w 780"/>
              <a:gd name="T29" fmla="*/ 0 h 1588"/>
              <a:gd name="T30" fmla="*/ 289 w 780"/>
              <a:gd name="T31" fmla="*/ 0 h 1588"/>
              <a:gd name="T32" fmla="*/ 307 w 780"/>
              <a:gd name="T33" fmla="*/ 0 h 1588"/>
              <a:gd name="T34" fmla="*/ 325 w 780"/>
              <a:gd name="T35" fmla="*/ 0 h 1588"/>
              <a:gd name="T36" fmla="*/ 344 w 780"/>
              <a:gd name="T37" fmla="*/ 0 h 1588"/>
              <a:gd name="T38" fmla="*/ 362 w 780"/>
              <a:gd name="T39" fmla="*/ 0 h 1588"/>
              <a:gd name="T40" fmla="*/ 381 w 780"/>
              <a:gd name="T41" fmla="*/ 0 h 1588"/>
              <a:gd name="T42" fmla="*/ 399 w 780"/>
              <a:gd name="T43" fmla="*/ 0 h 1588"/>
              <a:gd name="T44" fmla="*/ 418 w 780"/>
              <a:gd name="T45" fmla="*/ 0 h 1588"/>
              <a:gd name="T46" fmla="*/ 436 w 780"/>
              <a:gd name="T47" fmla="*/ 0 h 1588"/>
              <a:gd name="T48" fmla="*/ 454 w 780"/>
              <a:gd name="T49" fmla="*/ 0 h 1588"/>
              <a:gd name="T50" fmla="*/ 473 w 780"/>
              <a:gd name="T51" fmla="*/ 0 h 1588"/>
              <a:gd name="T52" fmla="*/ 491 w 780"/>
              <a:gd name="T53" fmla="*/ 0 h 1588"/>
              <a:gd name="T54" fmla="*/ 510 w 780"/>
              <a:gd name="T55" fmla="*/ 0 h 1588"/>
              <a:gd name="T56" fmla="*/ 528 w 780"/>
              <a:gd name="T57" fmla="*/ 0 h 1588"/>
              <a:gd name="T58" fmla="*/ 546 w 780"/>
              <a:gd name="T59" fmla="*/ 0 h 1588"/>
              <a:gd name="T60" fmla="*/ 565 w 780"/>
              <a:gd name="T61" fmla="*/ 0 h 1588"/>
              <a:gd name="T62" fmla="*/ 583 w 780"/>
              <a:gd name="T63" fmla="*/ 0 h 1588"/>
              <a:gd name="T64" fmla="*/ 602 w 780"/>
              <a:gd name="T65" fmla="*/ 0 h 1588"/>
              <a:gd name="T66" fmla="*/ 620 w 780"/>
              <a:gd name="T67" fmla="*/ 0 h 1588"/>
              <a:gd name="T68" fmla="*/ 639 w 780"/>
              <a:gd name="T69" fmla="*/ 0 h 1588"/>
              <a:gd name="T70" fmla="*/ 657 w 780"/>
              <a:gd name="T71" fmla="*/ 0 h 1588"/>
              <a:gd name="T72" fmla="*/ 675 w 780"/>
              <a:gd name="T73" fmla="*/ 0 h 1588"/>
              <a:gd name="T74" fmla="*/ 694 w 780"/>
              <a:gd name="T75" fmla="*/ 0 h 1588"/>
              <a:gd name="T76" fmla="*/ 712 w 780"/>
              <a:gd name="T77" fmla="*/ 0 h 1588"/>
              <a:gd name="T78" fmla="*/ 731 w 780"/>
              <a:gd name="T79" fmla="*/ 0 h 1588"/>
              <a:gd name="T80" fmla="*/ 749 w 780"/>
              <a:gd name="T81" fmla="*/ 0 h 1588"/>
              <a:gd name="T82" fmla="*/ 767 w 780"/>
              <a:gd name="T83" fmla="*/ 0 h 158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780"/>
              <a:gd name="T127" fmla="*/ 0 h 1588"/>
              <a:gd name="T128" fmla="*/ 780 w 780"/>
              <a:gd name="T129" fmla="*/ 1588 h 1588"/>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780" h="1588">
                <a:moveTo>
                  <a:pt x="0" y="0"/>
                </a:moveTo>
                <a:lnTo>
                  <a:pt x="6" y="0"/>
                </a:lnTo>
                <a:lnTo>
                  <a:pt x="12" y="0"/>
                </a:lnTo>
                <a:lnTo>
                  <a:pt x="18" y="0"/>
                </a:lnTo>
                <a:lnTo>
                  <a:pt x="25" y="0"/>
                </a:lnTo>
                <a:lnTo>
                  <a:pt x="31" y="0"/>
                </a:lnTo>
                <a:lnTo>
                  <a:pt x="37" y="0"/>
                </a:lnTo>
                <a:lnTo>
                  <a:pt x="43" y="0"/>
                </a:lnTo>
                <a:lnTo>
                  <a:pt x="49" y="0"/>
                </a:lnTo>
                <a:lnTo>
                  <a:pt x="55" y="0"/>
                </a:lnTo>
                <a:lnTo>
                  <a:pt x="61" y="0"/>
                </a:lnTo>
                <a:lnTo>
                  <a:pt x="68" y="0"/>
                </a:lnTo>
                <a:lnTo>
                  <a:pt x="74" y="0"/>
                </a:lnTo>
                <a:lnTo>
                  <a:pt x="80" y="0"/>
                </a:lnTo>
                <a:lnTo>
                  <a:pt x="86" y="0"/>
                </a:lnTo>
                <a:lnTo>
                  <a:pt x="92" y="0"/>
                </a:lnTo>
                <a:lnTo>
                  <a:pt x="98" y="0"/>
                </a:lnTo>
                <a:lnTo>
                  <a:pt x="104" y="0"/>
                </a:lnTo>
                <a:lnTo>
                  <a:pt x="111" y="0"/>
                </a:lnTo>
                <a:lnTo>
                  <a:pt x="117" y="0"/>
                </a:lnTo>
                <a:lnTo>
                  <a:pt x="123" y="0"/>
                </a:lnTo>
                <a:lnTo>
                  <a:pt x="129" y="0"/>
                </a:lnTo>
                <a:lnTo>
                  <a:pt x="135" y="0"/>
                </a:lnTo>
                <a:lnTo>
                  <a:pt x="141" y="0"/>
                </a:lnTo>
                <a:lnTo>
                  <a:pt x="147" y="0"/>
                </a:lnTo>
                <a:lnTo>
                  <a:pt x="154" y="0"/>
                </a:lnTo>
                <a:lnTo>
                  <a:pt x="160" y="0"/>
                </a:lnTo>
                <a:lnTo>
                  <a:pt x="166" y="0"/>
                </a:lnTo>
                <a:lnTo>
                  <a:pt x="172" y="0"/>
                </a:lnTo>
                <a:lnTo>
                  <a:pt x="178" y="0"/>
                </a:lnTo>
                <a:lnTo>
                  <a:pt x="184" y="0"/>
                </a:lnTo>
                <a:lnTo>
                  <a:pt x="190" y="0"/>
                </a:lnTo>
                <a:lnTo>
                  <a:pt x="197" y="0"/>
                </a:lnTo>
                <a:lnTo>
                  <a:pt x="203" y="0"/>
                </a:lnTo>
                <a:lnTo>
                  <a:pt x="209" y="0"/>
                </a:lnTo>
                <a:lnTo>
                  <a:pt x="215" y="0"/>
                </a:lnTo>
                <a:lnTo>
                  <a:pt x="221" y="0"/>
                </a:lnTo>
                <a:lnTo>
                  <a:pt x="227" y="0"/>
                </a:lnTo>
                <a:lnTo>
                  <a:pt x="233" y="0"/>
                </a:lnTo>
                <a:lnTo>
                  <a:pt x="239" y="0"/>
                </a:lnTo>
                <a:lnTo>
                  <a:pt x="246" y="0"/>
                </a:lnTo>
                <a:lnTo>
                  <a:pt x="252" y="0"/>
                </a:lnTo>
                <a:lnTo>
                  <a:pt x="258" y="0"/>
                </a:lnTo>
                <a:lnTo>
                  <a:pt x="264" y="0"/>
                </a:lnTo>
                <a:lnTo>
                  <a:pt x="270" y="0"/>
                </a:lnTo>
                <a:lnTo>
                  <a:pt x="276" y="0"/>
                </a:lnTo>
                <a:lnTo>
                  <a:pt x="282" y="0"/>
                </a:lnTo>
                <a:lnTo>
                  <a:pt x="289" y="0"/>
                </a:lnTo>
                <a:lnTo>
                  <a:pt x="295" y="0"/>
                </a:lnTo>
                <a:lnTo>
                  <a:pt x="301" y="0"/>
                </a:lnTo>
                <a:lnTo>
                  <a:pt x="307" y="0"/>
                </a:lnTo>
                <a:lnTo>
                  <a:pt x="313" y="0"/>
                </a:lnTo>
                <a:lnTo>
                  <a:pt x="319" y="0"/>
                </a:lnTo>
                <a:lnTo>
                  <a:pt x="325" y="0"/>
                </a:lnTo>
                <a:lnTo>
                  <a:pt x="332" y="0"/>
                </a:lnTo>
                <a:lnTo>
                  <a:pt x="338" y="0"/>
                </a:lnTo>
                <a:lnTo>
                  <a:pt x="344" y="0"/>
                </a:lnTo>
                <a:lnTo>
                  <a:pt x="350" y="0"/>
                </a:lnTo>
                <a:lnTo>
                  <a:pt x="356" y="0"/>
                </a:lnTo>
                <a:lnTo>
                  <a:pt x="362" y="0"/>
                </a:lnTo>
                <a:lnTo>
                  <a:pt x="368" y="0"/>
                </a:lnTo>
                <a:lnTo>
                  <a:pt x="375" y="0"/>
                </a:lnTo>
                <a:lnTo>
                  <a:pt x="381" y="0"/>
                </a:lnTo>
                <a:lnTo>
                  <a:pt x="387" y="0"/>
                </a:lnTo>
                <a:lnTo>
                  <a:pt x="393" y="0"/>
                </a:lnTo>
                <a:lnTo>
                  <a:pt x="399" y="0"/>
                </a:lnTo>
                <a:lnTo>
                  <a:pt x="405" y="0"/>
                </a:lnTo>
                <a:lnTo>
                  <a:pt x="411" y="0"/>
                </a:lnTo>
                <a:lnTo>
                  <a:pt x="418" y="0"/>
                </a:lnTo>
                <a:lnTo>
                  <a:pt x="424" y="0"/>
                </a:lnTo>
                <a:lnTo>
                  <a:pt x="430" y="0"/>
                </a:lnTo>
                <a:lnTo>
                  <a:pt x="436" y="0"/>
                </a:lnTo>
                <a:lnTo>
                  <a:pt x="442" y="0"/>
                </a:lnTo>
                <a:lnTo>
                  <a:pt x="448" y="0"/>
                </a:lnTo>
                <a:lnTo>
                  <a:pt x="454" y="0"/>
                </a:lnTo>
                <a:lnTo>
                  <a:pt x="460" y="0"/>
                </a:lnTo>
                <a:lnTo>
                  <a:pt x="467" y="0"/>
                </a:lnTo>
                <a:lnTo>
                  <a:pt x="473" y="0"/>
                </a:lnTo>
                <a:lnTo>
                  <a:pt x="479" y="0"/>
                </a:lnTo>
                <a:lnTo>
                  <a:pt x="485" y="0"/>
                </a:lnTo>
                <a:lnTo>
                  <a:pt x="491" y="0"/>
                </a:lnTo>
                <a:lnTo>
                  <a:pt x="497" y="0"/>
                </a:lnTo>
                <a:lnTo>
                  <a:pt x="503" y="0"/>
                </a:lnTo>
                <a:lnTo>
                  <a:pt x="510" y="0"/>
                </a:lnTo>
                <a:lnTo>
                  <a:pt x="516" y="0"/>
                </a:lnTo>
                <a:lnTo>
                  <a:pt x="522" y="0"/>
                </a:lnTo>
                <a:lnTo>
                  <a:pt x="528" y="0"/>
                </a:lnTo>
                <a:lnTo>
                  <a:pt x="534" y="0"/>
                </a:lnTo>
                <a:lnTo>
                  <a:pt x="540" y="0"/>
                </a:lnTo>
                <a:lnTo>
                  <a:pt x="546" y="0"/>
                </a:lnTo>
                <a:lnTo>
                  <a:pt x="553" y="0"/>
                </a:lnTo>
                <a:lnTo>
                  <a:pt x="559" y="0"/>
                </a:lnTo>
                <a:lnTo>
                  <a:pt x="565" y="0"/>
                </a:lnTo>
                <a:lnTo>
                  <a:pt x="571" y="0"/>
                </a:lnTo>
                <a:lnTo>
                  <a:pt x="577" y="0"/>
                </a:lnTo>
                <a:lnTo>
                  <a:pt x="583" y="0"/>
                </a:lnTo>
                <a:lnTo>
                  <a:pt x="589" y="0"/>
                </a:lnTo>
                <a:lnTo>
                  <a:pt x="596" y="0"/>
                </a:lnTo>
                <a:lnTo>
                  <a:pt x="602" y="0"/>
                </a:lnTo>
                <a:lnTo>
                  <a:pt x="608" y="0"/>
                </a:lnTo>
                <a:lnTo>
                  <a:pt x="614" y="0"/>
                </a:lnTo>
                <a:lnTo>
                  <a:pt x="620" y="0"/>
                </a:lnTo>
                <a:lnTo>
                  <a:pt x="626" y="0"/>
                </a:lnTo>
                <a:lnTo>
                  <a:pt x="632" y="0"/>
                </a:lnTo>
                <a:lnTo>
                  <a:pt x="639" y="0"/>
                </a:lnTo>
                <a:lnTo>
                  <a:pt x="645" y="0"/>
                </a:lnTo>
                <a:lnTo>
                  <a:pt x="651" y="0"/>
                </a:lnTo>
                <a:lnTo>
                  <a:pt x="657" y="0"/>
                </a:lnTo>
                <a:lnTo>
                  <a:pt x="663" y="0"/>
                </a:lnTo>
                <a:lnTo>
                  <a:pt x="669" y="0"/>
                </a:lnTo>
                <a:lnTo>
                  <a:pt x="675" y="0"/>
                </a:lnTo>
                <a:lnTo>
                  <a:pt x="682" y="0"/>
                </a:lnTo>
                <a:lnTo>
                  <a:pt x="688" y="0"/>
                </a:lnTo>
                <a:lnTo>
                  <a:pt x="694" y="0"/>
                </a:lnTo>
                <a:lnTo>
                  <a:pt x="700" y="0"/>
                </a:lnTo>
                <a:lnTo>
                  <a:pt x="706" y="0"/>
                </a:lnTo>
                <a:lnTo>
                  <a:pt x="712" y="0"/>
                </a:lnTo>
                <a:lnTo>
                  <a:pt x="718" y="0"/>
                </a:lnTo>
                <a:lnTo>
                  <a:pt x="724" y="0"/>
                </a:lnTo>
                <a:lnTo>
                  <a:pt x="731" y="0"/>
                </a:lnTo>
                <a:lnTo>
                  <a:pt x="737" y="0"/>
                </a:lnTo>
                <a:lnTo>
                  <a:pt x="743" y="0"/>
                </a:lnTo>
                <a:lnTo>
                  <a:pt x="749" y="0"/>
                </a:lnTo>
                <a:lnTo>
                  <a:pt x="755" y="0"/>
                </a:lnTo>
                <a:lnTo>
                  <a:pt x="761" y="0"/>
                </a:lnTo>
                <a:lnTo>
                  <a:pt x="767" y="0"/>
                </a:lnTo>
                <a:lnTo>
                  <a:pt x="774" y="0"/>
                </a:lnTo>
                <a:lnTo>
                  <a:pt x="780" y="0"/>
                </a:lnTo>
              </a:path>
            </a:pathLst>
          </a:custGeom>
          <a:noFill/>
          <a:ln w="28575">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32894" name="Freeform 150">
            <a:extLst>
              <a:ext uri="{FF2B5EF4-FFF2-40B4-BE49-F238E27FC236}">
                <a16:creationId xmlns:a16="http://schemas.microsoft.com/office/drawing/2014/main" id="{971644F3-5C42-4223-9249-027D35CF7B66}"/>
              </a:ext>
            </a:extLst>
          </p:cNvPr>
          <p:cNvSpPr>
            <a:spLocks/>
          </p:cNvSpPr>
          <p:nvPr/>
        </p:nvSpPr>
        <p:spPr bwMode="auto">
          <a:xfrm>
            <a:off x="6108700" y="3644900"/>
            <a:ext cx="1158875" cy="2768600"/>
          </a:xfrm>
          <a:custGeom>
            <a:avLst/>
            <a:gdLst>
              <a:gd name="T0" fmla="*/ 12 w 730"/>
              <a:gd name="T1" fmla="*/ 1744 h 1744"/>
              <a:gd name="T2" fmla="*/ 30 w 730"/>
              <a:gd name="T3" fmla="*/ 1744 h 1744"/>
              <a:gd name="T4" fmla="*/ 49 w 730"/>
              <a:gd name="T5" fmla="*/ 1744 h 1744"/>
              <a:gd name="T6" fmla="*/ 67 w 730"/>
              <a:gd name="T7" fmla="*/ 1744 h 1744"/>
              <a:gd name="T8" fmla="*/ 86 w 730"/>
              <a:gd name="T9" fmla="*/ 1744 h 1744"/>
              <a:gd name="T10" fmla="*/ 104 w 730"/>
              <a:gd name="T11" fmla="*/ 1744 h 1744"/>
              <a:gd name="T12" fmla="*/ 123 w 730"/>
              <a:gd name="T13" fmla="*/ 1744 h 1744"/>
              <a:gd name="T14" fmla="*/ 141 w 730"/>
              <a:gd name="T15" fmla="*/ 1744 h 1744"/>
              <a:gd name="T16" fmla="*/ 159 w 730"/>
              <a:gd name="T17" fmla="*/ 1744 h 1744"/>
              <a:gd name="T18" fmla="*/ 178 w 730"/>
              <a:gd name="T19" fmla="*/ 1744 h 1744"/>
              <a:gd name="T20" fmla="*/ 196 w 730"/>
              <a:gd name="T21" fmla="*/ 1744 h 1744"/>
              <a:gd name="T22" fmla="*/ 215 w 730"/>
              <a:gd name="T23" fmla="*/ 1744 h 1744"/>
              <a:gd name="T24" fmla="*/ 233 w 730"/>
              <a:gd name="T25" fmla="*/ 1744 h 1744"/>
              <a:gd name="T26" fmla="*/ 251 w 730"/>
              <a:gd name="T27" fmla="*/ 1744 h 1744"/>
              <a:gd name="T28" fmla="*/ 270 w 730"/>
              <a:gd name="T29" fmla="*/ 1744 h 1744"/>
              <a:gd name="T30" fmla="*/ 288 w 730"/>
              <a:gd name="T31" fmla="*/ 1744 h 1744"/>
              <a:gd name="T32" fmla="*/ 307 w 730"/>
              <a:gd name="T33" fmla="*/ 1744 h 1744"/>
              <a:gd name="T34" fmla="*/ 325 w 730"/>
              <a:gd name="T35" fmla="*/ 1744 h 1744"/>
              <a:gd name="T36" fmla="*/ 344 w 730"/>
              <a:gd name="T37" fmla="*/ 1744 h 1744"/>
              <a:gd name="T38" fmla="*/ 362 w 730"/>
              <a:gd name="T39" fmla="*/ 1744 h 1744"/>
              <a:gd name="T40" fmla="*/ 380 w 730"/>
              <a:gd name="T41" fmla="*/ 1744 h 1744"/>
              <a:gd name="T42" fmla="*/ 399 w 730"/>
              <a:gd name="T43" fmla="*/ 1744 h 1744"/>
              <a:gd name="T44" fmla="*/ 417 w 730"/>
              <a:gd name="T45" fmla="*/ 1744 h 1744"/>
              <a:gd name="T46" fmla="*/ 436 w 730"/>
              <a:gd name="T47" fmla="*/ 1744 h 1744"/>
              <a:gd name="T48" fmla="*/ 454 w 730"/>
              <a:gd name="T49" fmla="*/ 1744 h 1744"/>
              <a:gd name="T50" fmla="*/ 472 w 730"/>
              <a:gd name="T51" fmla="*/ 1744 h 1744"/>
              <a:gd name="T52" fmla="*/ 491 w 730"/>
              <a:gd name="T53" fmla="*/ 1744 h 1744"/>
              <a:gd name="T54" fmla="*/ 509 w 730"/>
              <a:gd name="T55" fmla="*/ 1738 h 1744"/>
              <a:gd name="T56" fmla="*/ 528 w 730"/>
              <a:gd name="T57" fmla="*/ 1744 h 1744"/>
              <a:gd name="T58" fmla="*/ 546 w 730"/>
              <a:gd name="T59" fmla="*/ 1732 h 1744"/>
              <a:gd name="T60" fmla="*/ 565 w 730"/>
              <a:gd name="T61" fmla="*/ 1738 h 1744"/>
              <a:gd name="T62" fmla="*/ 583 w 730"/>
              <a:gd name="T63" fmla="*/ 1714 h 1744"/>
              <a:gd name="T64" fmla="*/ 601 w 730"/>
              <a:gd name="T65" fmla="*/ 1714 h 1744"/>
              <a:gd name="T66" fmla="*/ 614 w 730"/>
              <a:gd name="T67" fmla="*/ 1661 h 1744"/>
              <a:gd name="T68" fmla="*/ 626 w 730"/>
              <a:gd name="T69" fmla="*/ 1387 h 1744"/>
              <a:gd name="T70" fmla="*/ 638 w 730"/>
              <a:gd name="T71" fmla="*/ 970 h 1744"/>
              <a:gd name="T72" fmla="*/ 651 w 730"/>
              <a:gd name="T73" fmla="*/ 506 h 1744"/>
              <a:gd name="T74" fmla="*/ 669 w 730"/>
              <a:gd name="T75" fmla="*/ 143 h 1744"/>
              <a:gd name="T76" fmla="*/ 681 w 730"/>
              <a:gd name="T77" fmla="*/ 0 h 1744"/>
              <a:gd name="T78" fmla="*/ 693 w 730"/>
              <a:gd name="T79" fmla="*/ 143 h 1744"/>
              <a:gd name="T80" fmla="*/ 706 w 730"/>
              <a:gd name="T81" fmla="*/ 518 h 1744"/>
              <a:gd name="T82" fmla="*/ 718 w 730"/>
              <a:gd name="T83" fmla="*/ 982 h 1744"/>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730"/>
              <a:gd name="T127" fmla="*/ 0 h 1744"/>
              <a:gd name="T128" fmla="*/ 730 w 730"/>
              <a:gd name="T129" fmla="*/ 1744 h 1744"/>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730" h="1744">
                <a:moveTo>
                  <a:pt x="0" y="1744"/>
                </a:moveTo>
                <a:lnTo>
                  <a:pt x="6" y="1744"/>
                </a:lnTo>
                <a:lnTo>
                  <a:pt x="12" y="1744"/>
                </a:lnTo>
                <a:lnTo>
                  <a:pt x="18" y="1744"/>
                </a:lnTo>
                <a:lnTo>
                  <a:pt x="24" y="1744"/>
                </a:lnTo>
                <a:lnTo>
                  <a:pt x="30" y="1744"/>
                </a:lnTo>
                <a:lnTo>
                  <a:pt x="37" y="1744"/>
                </a:lnTo>
                <a:lnTo>
                  <a:pt x="43" y="1744"/>
                </a:lnTo>
                <a:lnTo>
                  <a:pt x="49" y="1744"/>
                </a:lnTo>
                <a:lnTo>
                  <a:pt x="55" y="1744"/>
                </a:lnTo>
                <a:lnTo>
                  <a:pt x="61" y="1744"/>
                </a:lnTo>
                <a:lnTo>
                  <a:pt x="67" y="1744"/>
                </a:lnTo>
                <a:lnTo>
                  <a:pt x="73" y="1744"/>
                </a:lnTo>
                <a:lnTo>
                  <a:pt x="80" y="1744"/>
                </a:lnTo>
                <a:lnTo>
                  <a:pt x="86" y="1744"/>
                </a:lnTo>
                <a:lnTo>
                  <a:pt x="92" y="1744"/>
                </a:lnTo>
                <a:lnTo>
                  <a:pt x="98" y="1744"/>
                </a:lnTo>
                <a:lnTo>
                  <a:pt x="104" y="1744"/>
                </a:lnTo>
                <a:lnTo>
                  <a:pt x="110" y="1744"/>
                </a:lnTo>
                <a:lnTo>
                  <a:pt x="116" y="1744"/>
                </a:lnTo>
                <a:lnTo>
                  <a:pt x="123" y="1744"/>
                </a:lnTo>
                <a:lnTo>
                  <a:pt x="129" y="1744"/>
                </a:lnTo>
                <a:lnTo>
                  <a:pt x="135" y="1744"/>
                </a:lnTo>
                <a:lnTo>
                  <a:pt x="141" y="1744"/>
                </a:lnTo>
                <a:lnTo>
                  <a:pt x="147" y="1744"/>
                </a:lnTo>
                <a:lnTo>
                  <a:pt x="153" y="1744"/>
                </a:lnTo>
                <a:lnTo>
                  <a:pt x="159" y="1744"/>
                </a:lnTo>
                <a:lnTo>
                  <a:pt x="165" y="1744"/>
                </a:lnTo>
                <a:lnTo>
                  <a:pt x="172" y="1744"/>
                </a:lnTo>
                <a:lnTo>
                  <a:pt x="178" y="1744"/>
                </a:lnTo>
                <a:lnTo>
                  <a:pt x="184" y="1744"/>
                </a:lnTo>
                <a:lnTo>
                  <a:pt x="190" y="1744"/>
                </a:lnTo>
                <a:lnTo>
                  <a:pt x="196" y="1744"/>
                </a:lnTo>
                <a:lnTo>
                  <a:pt x="202" y="1744"/>
                </a:lnTo>
                <a:lnTo>
                  <a:pt x="208" y="1744"/>
                </a:lnTo>
                <a:lnTo>
                  <a:pt x="215" y="1744"/>
                </a:lnTo>
                <a:lnTo>
                  <a:pt x="221" y="1744"/>
                </a:lnTo>
                <a:lnTo>
                  <a:pt x="227" y="1744"/>
                </a:lnTo>
                <a:lnTo>
                  <a:pt x="233" y="1744"/>
                </a:lnTo>
                <a:lnTo>
                  <a:pt x="239" y="1744"/>
                </a:lnTo>
                <a:lnTo>
                  <a:pt x="245" y="1744"/>
                </a:lnTo>
                <a:lnTo>
                  <a:pt x="251" y="1744"/>
                </a:lnTo>
                <a:lnTo>
                  <a:pt x="258" y="1744"/>
                </a:lnTo>
                <a:lnTo>
                  <a:pt x="264" y="1744"/>
                </a:lnTo>
                <a:lnTo>
                  <a:pt x="270" y="1744"/>
                </a:lnTo>
                <a:lnTo>
                  <a:pt x="276" y="1744"/>
                </a:lnTo>
                <a:lnTo>
                  <a:pt x="282" y="1744"/>
                </a:lnTo>
                <a:lnTo>
                  <a:pt x="288" y="1744"/>
                </a:lnTo>
                <a:lnTo>
                  <a:pt x="294" y="1744"/>
                </a:lnTo>
                <a:lnTo>
                  <a:pt x="301" y="1744"/>
                </a:lnTo>
                <a:lnTo>
                  <a:pt x="307" y="1744"/>
                </a:lnTo>
                <a:lnTo>
                  <a:pt x="313" y="1744"/>
                </a:lnTo>
                <a:lnTo>
                  <a:pt x="319" y="1744"/>
                </a:lnTo>
                <a:lnTo>
                  <a:pt x="325" y="1744"/>
                </a:lnTo>
                <a:lnTo>
                  <a:pt x="331" y="1744"/>
                </a:lnTo>
                <a:lnTo>
                  <a:pt x="337" y="1744"/>
                </a:lnTo>
                <a:lnTo>
                  <a:pt x="344" y="1744"/>
                </a:lnTo>
                <a:lnTo>
                  <a:pt x="350" y="1744"/>
                </a:lnTo>
                <a:lnTo>
                  <a:pt x="356" y="1744"/>
                </a:lnTo>
                <a:lnTo>
                  <a:pt x="362" y="1744"/>
                </a:lnTo>
                <a:lnTo>
                  <a:pt x="368" y="1744"/>
                </a:lnTo>
                <a:lnTo>
                  <a:pt x="374" y="1744"/>
                </a:lnTo>
                <a:lnTo>
                  <a:pt x="380" y="1744"/>
                </a:lnTo>
                <a:lnTo>
                  <a:pt x="387" y="1744"/>
                </a:lnTo>
                <a:lnTo>
                  <a:pt x="393" y="1744"/>
                </a:lnTo>
                <a:lnTo>
                  <a:pt x="399" y="1744"/>
                </a:lnTo>
                <a:lnTo>
                  <a:pt x="405" y="1744"/>
                </a:lnTo>
                <a:lnTo>
                  <a:pt x="411" y="1744"/>
                </a:lnTo>
                <a:lnTo>
                  <a:pt x="417" y="1744"/>
                </a:lnTo>
                <a:lnTo>
                  <a:pt x="423" y="1744"/>
                </a:lnTo>
                <a:lnTo>
                  <a:pt x="429" y="1744"/>
                </a:lnTo>
                <a:lnTo>
                  <a:pt x="436" y="1744"/>
                </a:lnTo>
                <a:lnTo>
                  <a:pt x="442" y="1744"/>
                </a:lnTo>
                <a:lnTo>
                  <a:pt x="448" y="1744"/>
                </a:lnTo>
                <a:lnTo>
                  <a:pt x="454" y="1744"/>
                </a:lnTo>
                <a:lnTo>
                  <a:pt x="460" y="1744"/>
                </a:lnTo>
                <a:lnTo>
                  <a:pt x="466" y="1744"/>
                </a:lnTo>
                <a:lnTo>
                  <a:pt x="472" y="1744"/>
                </a:lnTo>
                <a:lnTo>
                  <a:pt x="479" y="1744"/>
                </a:lnTo>
                <a:lnTo>
                  <a:pt x="485" y="1744"/>
                </a:lnTo>
                <a:lnTo>
                  <a:pt x="491" y="1744"/>
                </a:lnTo>
                <a:lnTo>
                  <a:pt x="497" y="1744"/>
                </a:lnTo>
                <a:lnTo>
                  <a:pt x="503" y="1744"/>
                </a:lnTo>
                <a:lnTo>
                  <a:pt x="509" y="1738"/>
                </a:lnTo>
                <a:lnTo>
                  <a:pt x="515" y="1738"/>
                </a:lnTo>
                <a:lnTo>
                  <a:pt x="522" y="1744"/>
                </a:lnTo>
                <a:lnTo>
                  <a:pt x="528" y="1744"/>
                </a:lnTo>
                <a:lnTo>
                  <a:pt x="534" y="1744"/>
                </a:lnTo>
                <a:lnTo>
                  <a:pt x="540" y="1738"/>
                </a:lnTo>
                <a:lnTo>
                  <a:pt x="546" y="1732"/>
                </a:lnTo>
                <a:lnTo>
                  <a:pt x="552" y="1732"/>
                </a:lnTo>
                <a:lnTo>
                  <a:pt x="558" y="1732"/>
                </a:lnTo>
                <a:lnTo>
                  <a:pt x="565" y="1738"/>
                </a:lnTo>
                <a:lnTo>
                  <a:pt x="571" y="1738"/>
                </a:lnTo>
                <a:lnTo>
                  <a:pt x="577" y="1726"/>
                </a:lnTo>
                <a:lnTo>
                  <a:pt x="583" y="1714"/>
                </a:lnTo>
                <a:lnTo>
                  <a:pt x="589" y="1703"/>
                </a:lnTo>
                <a:lnTo>
                  <a:pt x="595" y="1703"/>
                </a:lnTo>
                <a:lnTo>
                  <a:pt x="601" y="1714"/>
                </a:lnTo>
                <a:lnTo>
                  <a:pt x="601" y="1738"/>
                </a:lnTo>
                <a:lnTo>
                  <a:pt x="608" y="1714"/>
                </a:lnTo>
                <a:lnTo>
                  <a:pt x="614" y="1661"/>
                </a:lnTo>
                <a:lnTo>
                  <a:pt x="620" y="1589"/>
                </a:lnTo>
                <a:lnTo>
                  <a:pt x="620" y="1494"/>
                </a:lnTo>
                <a:lnTo>
                  <a:pt x="626" y="1387"/>
                </a:lnTo>
                <a:lnTo>
                  <a:pt x="632" y="1256"/>
                </a:lnTo>
                <a:lnTo>
                  <a:pt x="638" y="1119"/>
                </a:lnTo>
                <a:lnTo>
                  <a:pt x="638" y="970"/>
                </a:lnTo>
                <a:lnTo>
                  <a:pt x="644" y="810"/>
                </a:lnTo>
                <a:lnTo>
                  <a:pt x="651" y="655"/>
                </a:lnTo>
                <a:lnTo>
                  <a:pt x="651" y="506"/>
                </a:lnTo>
                <a:lnTo>
                  <a:pt x="657" y="363"/>
                </a:lnTo>
                <a:lnTo>
                  <a:pt x="663" y="244"/>
                </a:lnTo>
                <a:lnTo>
                  <a:pt x="669" y="143"/>
                </a:lnTo>
                <a:lnTo>
                  <a:pt x="669" y="66"/>
                </a:lnTo>
                <a:lnTo>
                  <a:pt x="675" y="18"/>
                </a:lnTo>
                <a:lnTo>
                  <a:pt x="681" y="0"/>
                </a:lnTo>
                <a:lnTo>
                  <a:pt x="681" y="18"/>
                </a:lnTo>
                <a:lnTo>
                  <a:pt x="687" y="66"/>
                </a:lnTo>
                <a:lnTo>
                  <a:pt x="693" y="143"/>
                </a:lnTo>
                <a:lnTo>
                  <a:pt x="700" y="250"/>
                </a:lnTo>
                <a:lnTo>
                  <a:pt x="700" y="375"/>
                </a:lnTo>
                <a:lnTo>
                  <a:pt x="706" y="518"/>
                </a:lnTo>
                <a:lnTo>
                  <a:pt x="712" y="667"/>
                </a:lnTo>
                <a:lnTo>
                  <a:pt x="718" y="828"/>
                </a:lnTo>
                <a:lnTo>
                  <a:pt x="718" y="982"/>
                </a:lnTo>
                <a:lnTo>
                  <a:pt x="724" y="1137"/>
                </a:lnTo>
                <a:lnTo>
                  <a:pt x="730" y="1280"/>
                </a:lnTo>
              </a:path>
            </a:pathLst>
          </a:custGeom>
          <a:noFill/>
          <a:ln w="28575">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32895" name="Freeform 151">
            <a:extLst>
              <a:ext uri="{FF2B5EF4-FFF2-40B4-BE49-F238E27FC236}">
                <a16:creationId xmlns:a16="http://schemas.microsoft.com/office/drawing/2014/main" id="{2FE91359-0638-48C7-B863-6007BD6BA564}"/>
              </a:ext>
            </a:extLst>
          </p:cNvPr>
          <p:cNvSpPr>
            <a:spLocks/>
          </p:cNvSpPr>
          <p:nvPr/>
        </p:nvSpPr>
        <p:spPr bwMode="auto">
          <a:xfrm>
            <a:off x="7267575" y="5676900"/>
            <a:ext cx="88900" cy="736600"/>
          </a:xfrm>
          <a:custGeom>
            <a:avLst/>
            <a:gdLst>
              <a:gd name="T0" fmla="*/ 0 w 56"/>
              <a:gd name="T1" fmla="*/ 0 h 464"/>
              <a:gd name="T2" fmla="*/ 0 w 56"/>
              <a:gd name="T3" fmla="*/ 125 h 464"/>
              <a:gd name="T4" fmla="*/ 6 w 56"/>
              <a:gd name="T5" fmla="*/ 232 h 464"/>
              <a:gd name="T6" fmla="*/ 13 w 56"/>
              <a:gd name="T7" fmla="*/ 321 h 464"/>
              <a:gd name="T8" fmla="*/ 19 w 56"/>
              <a:gd name="T9" fmla="*/ 393 h 464"/>
              <a:gd name="T10" fmla="*/ 19 w 56"/>
              <a:gd name="T11" fmla="*/ 440 h 464"/>
              <a:gd name="T12" fmla="*/ 25 w 56"/>
              <a:gd name="T13" fmla="*/ 458 h 464"/>
              <a:gd name="T14" fmla="*/ 31 w 56"/>
              <a:gd name="T15" fmla="*/ 440 h 464"/>
              <a:gd name="T16" fmla="*/ 37 w 56"/>
              <a:gd name="T17" fmla="*/ 434 h 464"/>
              <a:gd name="T18" fmla="*/ 43 w 56"/>
              <a:gd name="T19" fmla="*/ 440 h 464"/>
              <a:gd name="T20" fmla="*/ 49 w 56"/>
              <a:gd name="T21" fmla="*/ 452 h 464"/>
              <a:gd name="T22" fmla="*/ 49 w 56"/>
              <a:gd name="T23" fmla="*/ 458 h 464"/>
              <a:gd name="T24" fmla="*/ 56 w 56"/>
              <a:gd name="T25" fmla="*/ 464 h 46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56"/>
              <a:gd name="T40" fmla="*/ 0 h 464"/>
              <a:gd name="T41" fmla="*/ 56 w 56"/>
              <a:gd name="T42" fmla="*/ 464 h 464"/>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56" h="464">
                <a:moveTo>
                  <a:pt x="0" y="0"/>
                </a:moveTo>
                <a:lnTo>
                  <a:pt x="0" y="125"/>
                </a:lnTo>
                <a:lnTo>
                  <a:pt x="6" y="232"/>
                </a:lnTo>
                <a:lnTo>
                  <a:pt x="13" y="321"/>
                </a:lnTo>
                <a:lnTo>
                  <a:pt x="19" y="393"/>
                </a:lnTo>
                <a:lnTo>
                  <a:pt x="19" y="440"/>
                </a:lnTo>
                <a:lnTo>
                  <a:pt x="25" y="458"/>
                </a:lnTo>
                <a:lnTo>
                  <a:pt x="31" y="440"/>
                </a:lnTo>
                <a:lnTo>
                  <a:pt x="37" y="434"/>
                </a:lnTo>
                <a:lnTo>
                  <a:pt x="43" y="440"/>
                </a:lnTo>
                <a:lnTo>
                  <a:pt x="49" y="452"/>
                </a:lnTo>
                <a:lnTo>
                  <a:pt x="49" y="458"/>
                </a:lnTo>
                <a:lnTo>
                  <a:pt x="56" y="464"/>
                </a:lnTo>
              </a:path>
            </a:pathLst>
          </a:custGeom>
          <a:noFill/>
          <a:ln w="28575">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128" name="TextBox 127">
            <a:extLst>
              <a:ext uri="{FF2B5EF4-FFF2-40B4-BE49-F238E27FC236}">
                <a16:creationId xmlns:a16="http://schemas.microsoft.com/office/drawing/2014/main" id="{4451A08A-837D-422C-9C46-D5DB8CE565C9}"/>
              </a:ext>
            </a:extLst>
          </p:cNvPr>
          <p:cNvSpPr txBox="1"/>
          <p:nvPr/>
        </p:nvSpPr>
        <p:spPr>
          <a:xfrm>
            <a:off x="5545138" y="2751415"/>
            <a:ext cx="612668" cy="369332"/>
          </a:xfrm>
          <a:prstGeom prst="rect">
            <a:avLst/>
          </a:prstGeom>
          <a:noFill/>
        </p:spPr>
        <p:txBody>
          <a:bodyPr wrap="none" rtlCol="0">
            <a:spAutoFit/>
          </a:bodyPr>
          <a:lstStyle/>
          <a:p>
            <a:r>
              <a:rPr lang="en-US" sz="1800" dirty="0">
                <a:latin typeface="Symbol" panose="05050102010706020507" pitchFamily="18" charset="2"/>
              </a:rPr>
              <a:t>m</a:t>
            </a:r>
            <a:r>
              <a:rPr lang="en-US" sz="1800" dirty="0"/>
              <a:t>sec</a:t>
            </a:r>
          </a:p>
        </p:txBody>
      </p:sp>
      <p:sp>
        <p:nvSpPr>
          <p:cNvPr id="2" name="TextBox 1">
            <a:extLst>
              <a:ext uri="{FF2B5EF4-FFF2-40B4-BE49-F238E27FC236}">
                <a16:creationId xmlns:a16="http://schemas.microsoft.com/office/drawing/2014/main" id="{06A07441-62C3-450C-877E-7AC02A743615}"/>
              </a:ext>
            </a:extLst>
          </p:cNvPr>
          <p:cNvSpPr txBox="1"/>
          <p:nvPr/>
        </p:nvSpPr>
        <p:spPr>
          <a:xfrm>
            <a:off x="5311603" y="6515472"/>
            <a:ext cx="659155" cy="369332"/>
          </a:xfrm>
          <a:prstGeom prst="rect">
            <a:avLst/>
          </a:prstGeom>
          <a:noFill/>
        </p:spPr>
        <p:txBody>
          <a:bodyPr wrap="none" rtlCol="0">
            <a:spAutoFit/>
          </a:bodyPr>
          <a:lstStyle/>
          <a:p>
            <a:r>
              <a:rPr lang="en-US" sz="1800" dirty="0"/>
              <a:t>MHz</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26" name="Object 2">
            <a:extLst>
              <a:ext uri="{FF2B5EF4-FFF2-40B4-BE49-F238E27FC236}">
                <a16:creationId xmlns:a16="http://schemas.microsoft.com/office/drawing/2014/main" id="{084086A2-17A2-41B6-A392-91FCCE27973B}"/>
              </a:ext>
            </a:extLst>
          </p:cNvPr>
          <p:cNvGraphicFramePr>
            <a:graphicFrameLocks noChangeAspect="1"/>
          </p:cNvGraphicFramePr>
          <p:nvPr/>
        </p:nvGraphicFramePr>
        <p:xfrm>
          <a:off x="2438400" y="990600"/>
          <a:ext cx="3802063" cy="1827213"/>
        </p:xfrm>
        <a:graphic>
          <a:graphicData uri="http://schemas.openxmlformats.org/presentationml/2006/ole">
            <mc:AlternateContent xmlns:mc="http://schemas.openxmlformats.org/markup-compatibility/2006">
              <mc:Choice xmlns:v="urn:schemas-microsoft-com:vml" Requires="v">
                <p:oleObj spid="_x0000_s1029" name="MathType Equation" r:id="rId4" imgW="2565400" imgH="1231900" progId="Equation">
                  <p:embed/>
                </p:oleObj>
              </mc:Choice>
              <mc:Fallback>
                <p:oleObj name="MathType Equation" r:id="rId4" imgW="2565400" imgH="1231900" progId="Equation">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38400" y="990600"/>
                        <a:ext cx="3802063" cy="1827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027" name="Text Box 3">
            <a:extLst>
              <a:ext uri="{FF2B5EF4-FFF2-40B4-BE49-F238E27FC236}">
                <a16:creationId xmlns:a16="http://schemas.microsoft.com/office/drawing/2014/main" id="{039CA472-D45E-456F-A08D-16C190627FA6}"/>
              </a:ext>
            </a:extLst>
          </p:cNvPr>
          <p:cNvSpPr txBox="1">
            <a:spLocks noChangeArrowheads="1"/>
          </p:cNvSpPr>
          <p:nvPr/>
        </p:nvSpPr>
        <p:spPr bwMode="auto">
          <a:xfrm>
            <a:off x="1584325" y="3317875"/>
            <a:ext cx="7153275" cy="191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a:t>These Fourier integral pairs normally are performed</a:t>
            </a:r>
          </a:p>
          <a:p>
            <a:pPr eaLnBrk="1" hangingPunct="1"/>
            <a:r>
              <a:rPr lang="en-US" altLang="en-US"/>
              <a:t>numerically by sampling the time and frequency</a:t>
            </a:r>
          </a:p>
          <a:p>
            <a:pPr eaLnBrk="1" hangingPunct="1"/>
            <a:r>
              <a:rPr lang="en-US" altLang="en-US"/>
              <a:t>domain functions at discrete values of time and</a:t>
            </a:r>
          </a:p>
          <a:p>
            <a:pPr eaLnBrk="1" hangingPunct="1"/>
            <a:r>
              <a:rPr lang="en-US" altLang="en-US"/>
              <a:t>frequency and then using the discrete Fourier transforms </a:t>
            </a:r>
          </a:p>
          <a:p>
            <a:pPr eaLnBrk="1" hangingPunct="1"/>
            <a:r>
              <a:rPr lang="en-US" altLang="en-US"/>
              <a:t>to relate the sampled values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3">
            <a:extLst>
              <a:ext uri="{FF2B5EF4-FFF2-40B4-BE49-F238E27FC236}">
                <a16:creationId xmlns:a16="http://schemas.microsoft.com/office/drawing/2014/main" id="{B5CC8AA8-DE09-4730-9262-0B0EF29C6E17}"/>
              </a:ext>
            </a:extLst>
          </p:cNvPr>
          <p:cNvSpPr>
            <a:spLocks noChangeArrowheads="1"/>
          </p:cNvSpPr>
          <p:nvPr/>
        </p:nvSpPr>
        <p:spPr bwMode="auto">
          <a:xfrm>
            <a:off x="304800" y="2133600"/>
            <a:ext cx="2967038"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600"/>
              <a:t>&gt;&gt; plot(f(1:100), abs(yf1(1:100)))</a:t>
            </a:r>
          </a:p>
        </p:txBody>
      </p:sp>
      <p:sp>
        <p:nvSpPr>
          <p:cNvPr id="33795" name="Text Box 5">
            <a:extLst>
              <a:ext uri="{FF2B5EF4-FFF2-40B4-BE49-F238E27FC236}">
                <a16:creationId xmlns:a16="http://schemas.microsoft.com/office/drawing/2014/main" id="{B6629153-3892-483F-9F74-9A5B0DBBC449}"/>
              </a:ext>
            </a:extLst>
          </p:cNvPr>
          <p:cNvSpPr txBox="1">
            <a:spLocks noChangeArrowheads="1"/>
          </p:cNvSpPr>
          <p:nvPr/>
        </p:nvSpPr>
        <p:spPr bwMode="auto">
          <a:xfrm>
            <a:off x="441325" y="955675"/>
            <a:ext cx="20701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a:t>Expanded view</a:t>
            </a:r>
          </a:p>
          <a:p>
            <a:pPr eaLnBrk="1" hangingPunct="1"/>
            <a:r>
              <a:rPr lang="en-US" altLang="en-US"/>
              <a:t>0 – 20 MHz</a:t>
            </a:r>
          </a:p>
        </p:txBody>
      </p:sp>
      <p:sp>
        <p:nvSpPr>
          <p:cNvPr id="33796" name="Rectangle 10">
            <a:extLst>
              <a:ext uri="{FF2B5EF4-FFF2-40B4-BE49-F238E27FC236}">
                <a16:creationId xmlns:a16="http://schemas.microsoft.com/office/drawing/2014/main" id="{A18171DD-218E-4709-9975-EF2FCF2D95E0}"/>
              </a:ext>
            </a:extLst>
          </p:cNvPr>
          <p:cNvSpPr>
            <a:spLocks noChangeArrowheads="1"/>
          </p:cNvSpPr>
          <p:nvPr/>
        </p:nvSpPr>
        <p:spPr bwMode="auto">
          <a:xfrm>
            <a:off x="3240088" y="2828925"/>
            <a:ext cx="4310062" cy="3294063"/>
          </a:xfrm>
          <a:prstGeom prst="rect">
            <a:avLst/>
          </a:prstGeom>
          <a:noFill/>
          <a:ln w="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33797" name="Line 11">
            <a:extLst>
              <a:ext uri="{FF2B5EF4-FFF2-40B4-BE49-F238E27FC236}">
                <a16:creationId xmlns:a16="http://schemas.microsoft.com/office/drawing/2014/main" id="{4433CF9E-2AE2-4CBD-A9FC-913722517304}"/>
              </a:ext>
            </a:extLst>
          </p:cNvPr>
          <p:cNvSpPr>
            <a:spLocks noChangeShapeType="1"/>
          </p:cNvSpPr>
          <p:nvPr/>
        </p:nvSpPr>
        <p:spPr bwMode="auto">
          <a:xfrm>
            <a:off x="3240088" y="2828925"/>
            <a:ext cx="4310062"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798" name="Freeform 12">
            <a:extLst>
              <a:ext uri="{FF2B5EF4-FFF2-40B4-BE49-F238E27FC236}">
                <a16:creationId xmlns:a16="http://schemas.microsoft.com/office/drawing/2014/main" id="{FD1B000E-B612-4CDA-96B3-C52C9D887D11}"/>
              </a:ext>
            </a:extLst>
          </p:cNvPr>
          <p:cNvSpPr>
            <a:spLocks/>
          </p:cNvSpPr>
          <p:nvPr/>
        </p:nvSpPr>
        <p:spPr bwMode="auto">
          <a:xfrm>
            <a:off x="3240088" y="2828925"/>
            <a:ext cx="4310062" cy="3294063"/>
          </a:xfrm>
          <a:custGeom>
            <a:avLst/>
            <a:gdLst>
              <a:gd name="T0" fmla="*/ 0 w 434"/>
              <a:gd name="T1" fmla="*/ 342 h 342"/>
              <a:gd name="T2" fmla="*/ 434 w 434"/>
              <a:gd name="T3" fmla="*/ 342 h 342"/>
              <a:gd name="T4" fmla="*/ 434 w 434"/>
              <a:gd name="T5" fmla="*/ 0 h 342"/>
              <a:gd name="T6" fmla="*/ 0 60000 65536"/>
              <a:gd name="T7" fmla="*/ 0 60000 65536"/>
              <a:gd name="T8" fmla="*/ 0 60000 65536"/>
              <a:gd name="T9" fmla="*/ 0 w 434"/>
              <a:gd name="T10" fmla="*/ 0 h 342"/>
              <a:gd name="T11" fmla="*/ 434 w 434"/>
              <a:gd name="T12" fmla="*/ 342 h 342"/>
            </a:gdLst>
            <a:ahLst/>
            <a:cxnLst>
              <a:cxn ang="T6">
                <a:pos x="T0" y="T1"/>
              </a:cxn>
              <a:cxn ang="T7">
                <a:pos x="T2" y="T3"/>
              </a:cxn>
              <a:cxn ang="T8">
                <a:pos x="T4" y="T5"/>
              </a:cxn>
            </a:cxnLst>
            <a:rect l="T9" t="T10" r="T11" b="T12"/>
            <a:pathLst>
              <a:path w="434" h="342">
                <a:moveTo>
                  <a:pt x="0" y="342"/>
                </a:moveTo>
                <a:lnTo>
                  <a:pt x="434" y="342"/>
                </a:lnTo>
                <a:lnTo>
                  <a:pt x="434" y="0"/>
                </a:lnTo>
              </a:path>
            </a:pathLst>
          </a:cu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33799" name="Line 13">
            <a:extLst>
              <a:ext uri="{FF2B5EF4-FFF2-40B4-BE49-F238E27FC236}">
                <a16:creationId xmlns:a16="http://schemas.microsoft.com/office/drawing/2014/main" id="{EBE24052-2316-4B3F-AAEA-53BAC0A8A2D6}"/>
              </a:ext>
            </a:extLst>
          </p:cNvPr>
          <p:cNvSpPr>
            <a:spLocks noChangeShapeType="1"/>
          </p:cNvSpPr>
          <p:nvPr/>
        </p:nvSpPr>
        <p:spPr bwMode="auto">
          <a:xfrm flipV="1">
            <a:off x="3240088" y="2828925"/>
            <a:ext cx="1587" cy="32940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00" name="Line 14">
            <a:extLst>
              <a:ext uri="{FF2B5EF4-FFF2-40B4-BE49-F238E27FC236}">
                <a16:creationId xmlns:a16="http://schemas.microsoft.com/office/drawing/2014/main" id="{B6A24AB9-7AFA-4412-9170-A1B403D20EAE}"/>
              </a:ext>
            </a:extLst>
          </p:cNvPr>
          <p:cNvSpPr>
            <a:spLocks noChangeShapeType="1"/>
          </p:cNvSpPr>
          <p:nvPr/>
        </p:nvSpPr>
        <p:spPr bwMode="auto">
          <a:xfrm>
            <a:off x="3240088" y="6122988"/>
            <a:ext cx="4310062"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01" name="Line 16">
            <a:extLst>
              <a:ext uri="{FF2B5EF4-FFF2-40B4-BE49-F238E27FC236}">
                <a16:creationId xmlns:a16="http://schemas.microsoft.com/office/drawing/2014/main" id="{B62F7F26-BB22-4264-822E-BD66D674A7F8}"/>
              </a:ext>
            </a:extLst>
          </p:cNvPr>
          <p:cNvSpPr>
            <a:spLocks noChangeShapeType="1"/>
          </p:cNvSpPr>
          <p:nvPr/>
        </p:nvSpPr>
        <p:spPr bwMode="auto">
          <a:xfrm flipV="1">
            <a:off x="3240088" y="6075363"/>
            <a:ext cx="1587"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02" name="Line 17">
            <a:extLst>
              <a:ext uri="{FF2B5EF4-FFF2-40B4-BE49-F238E27FC236}">
                <a16:creationId xmlns:a16="http://schemas.microsoft.com/office/drawing/2014/main" id="{F2E10346-3714-4FD5-AB5A-9822767F79BB}"/>
              </a:ext>
            </a:extLst>
          </p:cNvPr>
          <p:cNvSpPr>
            <a:spLocks noChangeShapeType="1"/>
          </p:cNvSpPr>
          <p:nvPr/>
        </p:nvSpPr>
        <p:spPr bwMode="auto">
          <a:xfrm>
            <a:off x="3240088" y="2828925"/>
            <a:ext cx="1587"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03" name="Rectangle 18">
            <a:extLst>
              <a:ext uri="{FF2B5EF4-FFF2-40B4-BE49-F238E27FC236}">
                <a16:creationId xmlns:a16="http://schemas.microsoft.com/office/drawing/2014/main" id="{F9460B7E-5D3F-4741-ABF2-9DB35A3F9DA8}"/>
              </a:ext>
            </a:extLst>
          </p:cNvPr>
          <p:cNvSpPr>
            <a:spLocks noChangeArrowheads="1"/>
          </p:cNvSpPr>
          <p:nvPr/>
        </p:nvSpPr>
        <p:spPr bwMode="auto">
          <a:xfrm>
            <a:off x="3209925" y="6151563"/>
            <a:ext cx="127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0</a:t>
            </a:r>
            <a:endParaRPr lang="en-US" altLang="en-US" sz="1800"/>
          </a:p>
        </p:txBody>
      </p:sp>
      <p:sp>
        <p:nvSpPr>
          <p:cNvPr id="33804" name="Line 19">
            <a:extLst>
              <a:ext uri="{FF2B5EF4-FFF2-40B4-BE49-F238E27FC236}">
                <a16:creationId xmlns:a16="http://schemas.microsoft.com/office/drawing/2014/main" id="{27E76A34-1E98-4460-A4E0-E9846E683C89}"/>
              </a:ext>
            </a:extLst>
          </p:cNvPr>
          <p:cNvSpPr>
            <a:spLocks noChangeShapeType="1"/>
          </p:cNvSpPr>
          <p:nvPr/>
        </p:nvSpPr>
        <p:spPr bwMode="auto">
          <a:xfrm flipV="1">
            <a:off x="3667125" y="6075363"/>
            <a:ext cx="1588"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05" name="Line 20">
            <a:extLst>
              <a:ext uri="{FF2B5EF4-FFF2-40B4-BE49-F238E27FC236}">
                <a16:creationId xmlns:a16="http://schemas.microsoft.com/office/drawing/2014/main" id="{5A4AE19E-5796-4BC4-8652-35D8BD762731}"/>
              </a:ext>
            </a:extLst>
          </p:cNvPr>
          <p:cNvSpPr>
            <a:spLocks noChangeShapeType="1"/>
          </p:cNvSpPr>
          <p:nvPr/>
        </p:nvSpPr>
        <p:spPr bwMode="auto">
          <a:xfrm>
            <a:off x="3667125" y="2828925"/>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06" name="Rectangle 21">
            <a:extLst>
              <a:ext uri="{FF2B5EF4-FFF2-40B4-BE49-F238E27FC236}">
                <a16:creationId xmlns:a16="http://schemas.microsoft.com/office/drawing/2014/main" id="{CB214915-99B3-4141-BEA9-8B030B669B5F}"/>
              </a:ext>
            </a:extLst>
          </p:cNvPr>
          <p:cNvSpPr>
            <a:spLocks noChangeArrowheads="1"/>
          </p:cNvSpPr>
          <p:nvPr/>
        </p:nvSpPr>
        <p:spPr bwMode="auto">
          <a:xfrm>
            <a:off x="3636963" y="6151563"/>
            <a:ext cx="127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2</a:t>
            </a:r>
            <a:endParaRPr lang="en-US" altLang="en-US" sz="1800"/>
          </a:p>
        </p:txBody>
      </p:sp>
      <p:sp>
        <p:nvSpPr>
          <p:cNvPr id="33807" name="Line 22">
            <a:extLst>
              <a:ext uri="{FF2B5EF4-FFF2-40B4-BE49-F238E27FC236}">
                <a16:creationId xmlns:a16="http://schemas.microsoft.com/office/drawing/2014/main" id="{C49C2D6A-0504-493C-B46A-B684000FE8D9}"/>
              </a:ext>
            </a:extLst>
          </p:cNvPr>
          <p:cNvSpPr>
            <a:spLocks noChangeShapeType="1"/>
          </p:cNvSpPr>
          <p:nvPr/>
        </p:nvSpPr>
        <p:spPr bwMode="auto">
          <a:xfrm flipV="1">
            <a:off x="4094163" y="6075363"/>
            <a:ext cx="1587"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08" name="Line 23">
            <a:extLst>
              <a:ext uri="{FF2B5EF4-FFF2-40B4-BE49-F238E27FC236}">
                <a16:creationId xmlns:a16="http://schemas.microsoft.com/office/drawing/2014/main" id="{DAF1D23F-8254-4DA7-9FD0-DF10F989269E}"/>
              </a:ext>
            </a:extLst>
          </p:cNvPr>
          <p:cNvSpPr>
            <a:spLocks noChangeShapeType="1"/>
          </p:cNvSpPr>
          <p:nvPr/>
        </p:nvSpPr>
        <p:spPr bwMode="auto">
          <a:xfrm>
            <a:off x="4094163" y="2828925"/>
            <a:ext cx="1587"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09" name="Rectangle 24">
            <a:extLst>
              <a:ext uri="{FF2B5EF4-FFF2-40B4-BE49-F238E27FC236}">
                <a16:creationId xmlns:a16="http://schemas.microsoft.com/office/drawing/2014/main" id="{605962AE-0764-4202-A996-17031B974FFF}"/>
              </a:ext>
            </a:extLst>
          </p:cNvPr>
          <p:cNvSpPr>
            <a:spLocks noChangeArrowheads="1"/>
          </p:cNvSpPr>
          <p:nvPr/>
        </p:nvSpPr>
        <p:spPr bwMode="auto">
          <a:xfrm>
            <a:off x="4064000" y="6151563"/>
            <a:ext cx="127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4</a:t>
            </a:r>
            <a:endParaRPr lang="en-US" altLang="en-US" sz="1800"/>
          </a:p>
        </p:txBody>
      </p:sp>
      <p:sp>
        <p:nvSpPr>
          <p:cNvPr id="33810" name="Line 25">
            <a:extLst>
              <a:ext uri="{FF2B5EF4-FFF2-40B4-BE49-F238E27FC236}">
                <a16:creationId xmlns:a16="http://schemas.microsoft.com/office/drawing/2014/main" id="{BF4699C3-52AD-4352-9D3B-988784526E81}"/>
              </a:ext>
            </a:extLst>
          </p:cNvPr>
          <p:cNvSpPr>
            <a:spLocks noChangeShapeType="1"/>
          </p:cNvSpPr>
          <p:nvPr/>
        </p:nvSpPr>
        <p:spPr bwMode="auto">
          <a:xfrm flipV="1">
            <a:off x="4530725" y="6075363"/>
            <a:ext cx="1588"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11" name="Line 26">
            <a:extLst>
              <a:ext uri="{FF2B5EF4-FFF2-40B4-BE49-F238E27FC236}">
                <a16:creationId xmlns:a16="http://schemas.microsoft.com/office/drawing/2014/main" id="{A756B8C4-995D-4EFB-A5AD-BDB6BE424356}"/>
              </a:ext>
            </a:extLst>
          </p:cNvPr>
          <p:cNvSpPr>
            <a:spLocks noChangeShapeType="1"/>
          </p:cNvSpPr>
          <p:nvPr/>
        </p:nvSpPr>
        <p:spPr bwMode="auto">
          <a:xfrm>
            <a:off x="4530725" y="2828925"/>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12" name="Rectangle 27">
            <a:extLst>
              <a:ext uri="{FF2B5EF4-FFF2-40B4-BE49-F238E27FC236}">
                <a16:creationId xmlns:a16="http://schemas.microsoft.com/office/drawing/2014/main" id="{B20DF17E-EB37-490D-BE5B-D9D37E6987CE}"/>
              </a:ext>
            </a:extLst>
          </p:cNvPr>
          <p:cNvSpPr>
            <a:spLocks noChangeArrowheads="1"/>
          </p:cNvSpPr>
          <p:nvPr/>
        </p:nvSpPr>
        <p:spPr bwMode="auto">
          <a:xfrm>
            <a:off x="4500563" y="6151563"/>
            <a:ext cx="127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6</a:t>
            </a:r>
            <a:endParaRPr lang="en-US" altLang="en-US" sz="1800"/>
          </a:p>
        </p:txBody>
      </p:sp>
      <p:sp>
        <p:nvSpPr>
          <p:cNvPr id="33813" name="Line 28">
            <a:extLst>
              <a:ext uri="{FF2B5EF4-FFF2-40B4-BE49-F238E27FC236}">
                <a16:creationId xmlns:a16="http://schemas.microsoft.com/office/drawing/2014/main" id="{AD7717D1-3AC8-49C5-81BF-14EF08271B12}"/>
              </a:ext>
            </a:extLst>
          </p:cNvPr>
          <p:cNvSpPr>
            <a:spLocks noChangeShapeType="1"/>
          </p:cNvSpPr>
          <p:nvPr/>
        </p:nvSpPr>
        <p:spPr bwMode="auto">
          <a:xfrm flipV="1">
            <a:off x="4957763" y="6075363"/>
            <a:ext cx="1587"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14" name="Line 29">
            <a:extLst>
              <a:ext uri="{FF2B5EF4-FFF2-40B4-BE49-F238E27FC236}">
                <a16:creationId xmlns:a16="http://schemas.microsoft.com/office/drawing/2014/main" id="{F90CE3EB-37C0-4B99-B7D0-1563BEB0531C}"/>
              </a:ext>
            </a:extLst>
          </p:cNvPr>
          <p:cNvSpPr>
            <a:spLocks noChangeShapeType="1"/>
          </p:cNvSpPr>
          <p:nvPr/>
        </p:nvSpPr>
        <p:spPr bwMode="auto">
          <a:xfrm>
            <a:off x="4957763" y="2828925"/>
            <a:ext cx="1587"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15" name="Rectangle 30">
            <a:extLst>
              <a:ext uri="{FF2B5EF4-FFF2-40B4-BE49-F238E27FC236}">
                <a16:creationId xmlns:a16="http://schemas.microsoft.com/office/drawing/2014/main" id="{C65D60B2-77CB-4A6F-A6F2-60525CE1FB1C}"/>
              </a:ext>
            </a:extLst>
          </p:cNvPr>
          <p:cNvSpPr>
            <a:spLocks noChangeArrowheads="1"/>
          </p:cNvSpPr>
          <p:nvPr/>
        </p:nvSpPr>
        <p:spPr bwMode="auto">
          <a:xfrm>
            <a:off x="4927600" y="6151563"/>
            <a:ext cx="127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8</a:t>
            </a:r>
            <a:endParaRPr lang="en-US" altLang="en-US" sz="1800"/>
          </a:p>
        </p:txBody>
      </p:sp>
      <p:sp>
        <p:nvSpPr>
          <p:cNvPr id="33816" name="Line 31">
            <a:extLst>
              <a:ext uri="{FF2B5EF4-FFF2-40B4-BE49-F238E27FC236}">
                <a16:creationId xmlns:a16="http://schemas.microsoft.com/office/drawing/2014/main" id="{637D3AD9-2034-4205-8651-45A5AA0B4534}"/>
              </a:ext>
            </a:extLst>
          </p:cNvPr>
          <p:cNvSpPr>
            <a:spLocks noChangeShapeType="1"/>
          </p:cNvSpPr>
          <p:nvPr/>
        </p:nvSpPr>
        <p:spPr bwMode="auto">
          <a:xfrm flipV="1">
            <a:off x="5395913" y="6075363"/>
            <a:ext cx="1587"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17" name="Line 32">
            <a:extLst>
              <a:ext uri="{FF2B5EF4-FFF2-40B4-BE49-F238E27FC236}">
                <a16:creationId xmlns:a16="http://schemas.microsoft.com/office/drawing/2014/main" id="{DC14E24C-8ADD-482D-9ACA-4DD30E46F338}"/>
              </a:ext>
            </a:extLst>
          </p:cNvPr>
          <p:cNvSpPr>
            <a:spLocks noChangeShapeType="1"/>
          </p:cNvSpPr>
          <p:nvPr/>
        </p:nvSpPr>
        <p:spPr bwMode="auto">
          <a:xfrm>
            <a:off x="5395913" y="2828925"/>
            <a:ext cx="1587"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18" name="Rectangle 33">
            <a:extLst>
              <a:ext uri="{FF2B5EF4-FFF2-40B4-BE49-F238E27FC236}">
                <a16:creationId xmlns:a16="http://schemas.microsoft.com/office/drawing/2014/main" id="{034436E5-97BA-4295-9ED3-CC73D46CA992}"/>
              </a:ext>
            </a:extLst>
          </p:cNvPr>
          <p:cNvSpPr>
            <a:spLocks noChangeArrowheads="1"/>
          </p:cNvSpPr>
          <p:nvPr/>
        </p:nvSpPr>
        <p:spPr bwMode="auto">
          <a:xfrm>
            <a:off x="5326063" y="6151563"/>
            <a:ext cx="254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10</a:t>
            </a:r>
            <a:endParaRPr lang="en-US" altLang="en-US" sz="1800"/>
          </a:p>
        </p:txBody>
      </p:sp>
      <p:sp>
        <p:nvSpPr>
          <p:cNvPr id="33819" name="Line 34">
            <a:extLst>
              <a:ext uri="{FF2B5EF4-FFF2-40B4-BE49-F238E27FC236}">
                <a16:creationId xmlns:a16="http://schemas.microsoft.com/office/drawing/2014/main" id="{1E947808-8491-44A6-8546-798F882F56A4}"/>
              </a:ext>
            </a:extLst>
          </p:cNvPr>
          <p:cNvSpPr>
            <a:spLocks noChangeShapeType="1"/>
          </p:cNvSpPr>
          <p:nvPr/>
        </p:nvSpPr>
        <p:spPr bwMode="auto">
          <a:xfrm flipV="1">
            <a:off x="5822950" y="6075363"/>
            <a:ext cx="1588"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20" name="Line 35">
            <a:extLst>
              <a:ext uri="{FF2B5EF4-FFF2-40B4-BE49-F238E27FC236}">
                <a16:creationId xmlns:a16="http://schemas.microsoft.com/office/drawing/2014/main" id="{2DFD89EF-6359-4ABF-B77A-21BF3F5AF646}"/>
              </a:ext>
            </a:extLst>
          </p:cNvPr>
          <p:cNvSpPr>
            <a:spLocks noChangeShapeType="1"/>
          </p:cNvSpPr>
          <p:nvPr/>
        </p:nvSpPr>
        <p:spPr bwMode="auto">
          <a:xfrm>
            <a:off x="5822950" y="2828925"/>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21" name="Rectangle 36">
            <a:extLst>
              <a:ext uri="{FF2B5EF4-FFF2-40B4-BE49-F238E27FC236}">
                <a16:creationId xmlns:a16="http://schemas.microsoft.com/office/drawing/2014/main" id="{6A522B28-F0C8-49D7-AAEB-C8EE1535C5CC}"/>
              </a:ext>
            </a:extLst>
          </p:cNvPr>
          <p:cNvSpPr>
            <a:spLocks noChangeArrowheads="1"/>
          </p:cNvSpPr>
          <p:nvPr/>
        </p:nvSpPr>
        <p:spPr bwMode="auto">
          <a:xfrm>
            <a:off x="5753100" y="6151563"/>
            <a:ext cx="254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12</a:t>
            </a:r>
            <a:endParaRPr lang="en-US" altLang="en-US" sz="1800"/>
          </a:p>
        </p:txBody>
      </p:sp>
      <p:sp>
        <p:nvSpPr>
          <p:cNvPr id="33822" name="Line 37">
            <a:extLst>
              <a:ext uri="{FF2B5EF4-FFF2-40B4-BE49-F238E27FC236}">
                <a16:creationId xmlns:a16="http://schemas.microsoft.com/office/drawing/2014/main" id="{3E983951-3CD4-4EAC-A721-7EDACD80660A}"/>
              </a:ext>
            </a:extLst>
          </p:cNvPr>
          <p:cNvSpPr>
            <a:spLocks noChangeShapeType="1"/>
          </p:cNvSpPr>
          <p:nvPr/>
        </p:nvSpPr>
        <p:spPr bwMode="auto">
          <a:xfrm flipV="1">
            <a:off x="6249988" y="6075363"/>
            <a:ext cx="1587"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23" name="Line 38">
            <a:extLst>
              <a:ext uri="{FF2B5EF4-FFF2-40B4-BE49-F238E27FC236}">
                <a16:creationId xmlns:a16="http://schemas.microsoft.com/office/drawing/2014/main" id="{694E93C8-528A-4E2B-8945-34C3D314931D}"/>
              </a:ext>
            </a:extLst>
          </p:cNvPr>
          <p:cNvSpPr>
            <a:spLocks noChangeShapeType="1"/>
          </p:cNvSpPr>
          <p:nvPr/>
        </p:nvSpPr>
        <p:spPr bwMode="auto">
          <a:xfrm>
            <a:off x="6249988" y="2828925"/>
            <a:ext cx="1587"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24" name="Rectangle 39">
            <a:extLst>
              <a:ext uri="{FF2B5EF4-FFF2-40B4-BE49-F238E27FC236}">
                <a16:creationId xmlns:a16="http://schemas.microsoft.com/office/drawing/2014/main" id="{9FC34D45-E0E1-4D12-AD3D-C3638AFA04CE}"/>
              </a:ext>
            </a:extLst>
          </p:cNvPr>
          <p:cNvSpPr>
            <a:spLocks noChangeArrowheads="1"/>
          </p:cNvSpPr>
          <p:nvPr/>
        </p:nvSpPr>
        <p:spPr bwMode="auto">
          <a:xfrm>
            <a:off x="6180138" y="6151563"/>
            <a:ext cx="254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14</a:t>
            </a:r>
            <a:endParaRPr lang="en-US" altLang="en-US" sz="1800"/>
          </a:p>
        </p:txBody>
      </p:sp>
      <p:sp>
        <p:nvSpPr>
          <p:cNvPr id="33825" name="Line 40">
            <a:extLst>
              <a:ext uri="{FF2B5EF4-FFF2-40B4-BE49-F238E27FC236}">
                <a16:creationId xmlns:a16="http://schemas.microsoft.com/office/drawing/2014/main" id="{C11DC0FF-4E8E-415E-BEF5-EAFE699199A2}"/>
              </a:ext>
            </a:extLst>
          </p:cNvPr>
          <p:cNvSpPr>
            <a:spLocks noChangeShapeType="1"/>
          </p:cNvSpPr>
          <p:nvPr/>
        </p:nvSpPr>
        <p:spPr bwMode="auto">
          <a:xfrm flipV="1">
            <a:off x="6686550" y="6075363"/>
            <a:ext cx="1588"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26" name="Line 41">
            <a:extLst>
              <a:ext uri="{FF2B5EF4-FFF2-40B4-BE49-F238E27FC236}">
                <a16:creationId xmlns:a16="http://schemas.microsoft.com/office/drawing/2014/main" id="{158882B7-0DCA-46FD-84EE-E9B18C0D66C4}"/>
              </a:ext>
            </a:extLst>
          </p:cNvPr>
          <p:cNvSpPr>
            <a:spLocks noChangeShapeType="1"/>
          </p:cNvSpPr>
          <p:nvPr/>
        </p:nvSpPr>
        <p:spPr bwMode="auto">
          <a:xfrm>
            <a:off x="6686550" y="2828925"/>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27" name="Rectangle 42">
            <a:extLst>
              <a:ext uri="{FF2B5EF4-FFF2-40B4-BE49-F238E27FC236}">
                <a16:creationId xmlns:a16="http://schemas.microsoft.com/office/drawing/2014/main" id="{2D49221C-B7DC-4845-B1E1-3A4172DFF9A3}"/>
              </a:ext>
            </a:extLst>
          </p:cNvPr>
          <p:cNvSpPr>
            <a:spLocks noChangeArrowheads="1"/>
          </p:cNvSpPr>
          <p:nvPr/>
        </p:nvSpPr>
        <p:spPr bwMode="auto">
          <a:xfrm>
            <a:off x="6616700" y="6151563"/>
            <a:ext cx="254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16</a:t>
            </a:r>
            <a:endParaRPr lang="en-US" altLang="en-US" sz="1800"/>
          </a:p>
        </p:txBody>
      </p:sp>
      <p:sp>
        <p:nvSpPr>
          <p:cNvPr id="33828" name="Line 43">
            <a:extLst>
              <a:ext uri="{FF2B5EF4-FFF2-40B4-BE49-F238E27FC236}">
                <a16:creationId xmlns:a16="http://schemas.microsoft.com/office/drawing/2014/main" id="{F5A0C15A-6032-4AA7-8066-E44EB4B52D79}"/>
              </a:ext>
            </a:extLst>
          </p:cNvPr>
          <p:cNvSpPr>
            <a:spLocks noChangeShapeType="1"/>
          </p:cNvSpPr>
          <p:nvPr/>
        </p:nvSpPr>
        <p:spPr bwMode="auto">
          <a:xfrm flipV="1">
            <a:off x="7113588" y="6075363"/>
            <a:ext cx="1587"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29" name="Line 44">
            <a:extLst>
              <a:ext uri="{FF2B5EF4-FFF2-40B4-BE49-F238E27FC236}">
                <a16:creationId xmlns:a16="http://schemas.microsoft.com/office/drawing/2014/main" id="{E29C9716-D4AE-474E-A7BB-D159381E4935}"/>
              </a:ext>
            </a:extLst>
          </p:cNvPr>
          <p:cNvSpPr>
            <a:spLocks noChangeShapeType="1"/>
          </p:cNvSpPr>
          <p:nvPr/>
        </p:nvSpPr>
        <p:spPr bwMode="auto">
          <a:xfrm>
            <a:off x="7113588" y="2828925"/>
            <a:ext cx="1587"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30" name="Rectangle 45">
            <a:extLst>
              <a:ext uri="{FF2B5EF4-FFF2-40B4-BE49-F238E27FC236}">
                <a16:creationId xmlns:a16="http://schemas.microsoft.com/office/drawing/2014/main" id="{EE46D3BE-F91C-4358-949B-06B368BA6C57}"/>
              </a:ext>
            </a:extLst>
          </p:cNvPr>
          <p:cNvSpPr>
            <a:spLocks noChangeArrowheads="1"/>
          </p:cNvSpPr>
          <p:nvPr/>
        </p:nvSpPr>
        <p:spPr bwMode="auto">
          <a:xfrm>
            <a:off x="7043738" y="6151563"/>
            <a:ext cx="254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18</a:t>
            </a:r>
            <a:endParaRPr lang="en-US" altLang="en-US" sz="1800"/>
          </a:p>
        </p:txBody>
      </p:sp>
      <p:sp>
        <p:nvSpPr>
          <p:cNvPr id="33831" name="Line 46">
            <a:extLst>
              <a:ext uri="{FF2B5EF4-FFF2-40B4-BE49-F238E27FC236}">
                <a16:creationId xmlns:a16="http://schemas.microsoft.com/office/drawing/2014/main" id="{9F7C87AE-7AD9-4626-81A4-5C9BB1B41FA7}"/>
              </a:ext>
            </a:extLst>
          </p:cNvPr>
          <p:cNvSpPr>
            <a:spLocks noChangeShapeType="1"/>
          </p:cNvSpPr>
          <p:nvPr/>
        </p:nvSpPr>
        <p:spPr bwMode="auto">
          <a:xfrm flipV="1">
            <a:off x="7550150" y="6075363"/>
            <a:ext cx="1588"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32" name="Line 47">
            <a:extLst>
              <a:ext uri="{FF2B5EF4-FFF2-40B4-BE49-F238E27FC236}">
                <a16:creationId xmlns:a16="http://schemas.microsoft.com/office/drawing/2014/main" id="{251C771E-AFBC-4B97-B4B9-8F381582A087}"/>
              </a:ext>
            </a:extLst>
          </p:cNvPr>
          <p:cNvSpPr>
            <a:spLocks noChangeShapeType="1"/>
          </p:cNvSpPr>
          <p:nvPr/>
        </p:nvSpPr>
        <p:spPr bwMode="auto">
          <a:xfrm>
            <a:off x="7550150" y="2828925"/>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33" name="Rectangle 48">
            <a:extLst>
              <a:ext uri="{FF2B5EF4-FFF2-40B4-BE49-F238E27FC236}">
                <a16:creationId xmlns:a16="http://schemas.microsoft.com/office/drawing/2014/main" id="{BD7B6B2D-E6C2-4ADA-A651-54F31B501A30}"/>
              </a:ext>
            </a:extLst>
          </p:cNvPr>
          <p:cNvSpPr>
            <a:spLocks noChangeArrowheads="1"/>
          </p:cNvSpPr>
          <p:nvPr/>
        </p:nvSpPr>
        <p:spPr bwMode="auto">
          <a:xfrm>
            <a:off x="7481888" y="6151563"/>
            <a:ext cx="254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20</a:t>
            </a:r>
            <a:endParaRPr lang="en-US" altLang="en-US" sz="1800"/>
          </a:p>
        </p:txBody>
      </p:sp>
      <p:sp>
        <p:nvSpPr>
          <p:cNvPr id="33834" name="Line 49">
            <a:extLst>
              <a:ext uri="{FF2B5EF4-FFF2-40B4-BE49-F238E27FC236}">
                <a16:creationId xmlns:a16="http://schemas.microsoft.com/office/drawing/2014/main" id="{F286FEC4-3EF9-4C78-A9E6-D39ECB6E39A3}"/>
              </a:ext>
            </a:extLst>
          </p:cNvPr>
          <p:cNvSpPr>
            <a:spLocks noChangeShapeType="1"/>
          </p:cNvSpPr>
          <p:nvPr/>
        </p:nvSpPr>
        <p:spPr bwMode="auto">
          <a:xfrm>
            <a:off x="3240088" y="6122988"/>
            <a:ext cx="39687"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35" name="Line 50">
            <a:extLst>
              <a:ext uri="{FF2B5EF4-FFF2-40B4-BE49-F238E27FC236}">
                <a16:creationId xmlns:a16="http://schemas.microsoft.com/office/drawing/2014/main" id="{C0C02527-4855-4DDD-838E-04CCEE89C923}"/>
              </a:ext>
            </a:extLst>
          </p:cNvPr>
          <p:cNvSpPr>
            <a:spLocks noChangeShapeType="1"/>
          </p:cNvSpPr>
          <p:nvPr/>
        </p:nvSpPr>
        <p:spPr bwMode="auto">
          <a:xfrm flipH="1">
            <a:off x="7500938" y="6122988"/>
            <a:ext cx="49212"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36" name="Rectangle 51">
            <a:extLst>
              <a:ext uri="{FF2B5EF4-FFF2-40B4-BE49-F238E27FC236}">
                <a16:creationId xmlns:a16="http://schemas.microsoft.com/office/drawing/2014/main" id="{161083CF-151B-4FD8-BA2E-5D9B9B7EFE50}"/>
              </a:ext>
            </a:extLst>
          </p:cNvPr>
          <p:cNvSpPr>
            <a:spLocks noChangeArrowheads="1"/>
          </p:cNvSpPr>
          <p:nvPr/>
        </p:nvSpPr>
        <p:spPr bwMode="auto">
          <a:xfrm>
            <a:off x="2935288" y="6019800"/>
            <a:ext cx="1270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0</a:t>
            </a:r>
            <a:endParaRPr lang="en-US" altLang="en-US" sz="1800"/>
          </a:p>
        </p:txBody>
      </p:sp>
      <p:sp>
        <p:nvSpPr>
          <p:cNvPr id="33837" name="Line 52">
            <a:extLst>
              <a:ext uri="{FF2B5EF4-FFF2-40B4-BE49-F238E27FC236}">
                <a16:creationId xmlns:a16="http://schemas.microsoft.com/office/drawing/2014/main" id="{986AFED4-4ED0-4063-A955-DF307EC4499F}"/>
              </a:ext>
            </a:extLst>
          </p:cNvPr>
          <p:cNvSpPr>
            <a:spLocks noChangeShapeType="1"/>
          </p:cNvSpPr>
          <p:nvPr/>
        </p:nvSpPr>
        <p:spPr bwMode="auto">
          <a:xfrm>
            <a:off x="3240088" y="5651500"/>
            <a:ext cx="39687"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38" name="Line 53">
            <a:extLst>
              <a:ext uri="{FF2B5EF4-FFF2-40B4-BE49-F238E27FC236}">
                <a16:creationId xmlns:a16="http://schemas.microsoft.com/office/drawing/2014/main" id="{2FFD3D71-4DEE-4013-80C6-EDFF7A227D6A}"/>
              </a:ext>
            </a:extLst>
          </p:cNvPr>
          <p:cNvSpPr>
            <a:spLocks noChangeShapeType="1"/>
          </p:cNvSpPr>
          <p:nvPr/>
        </p:nvSpPr>
        <p:spPr bwMode="auto">
          <a:xfrm flipH="1">
            <a:off x="7500938" y="5651500"/>
            <a:ext cx="49212"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39" name="Rectangle 54">
            <a:extLst>
              <a:ext uri="{FF2B5EF4-FFF2-40B4-BE49-F238E27FC236}">
                <a16:creationId xmlns:a16="http://schemas.microsoft.com/office/drawing/2014/main" id="{50CF282E-D604-4660-AEF2-AEE92536E312}"/>
              </a:ext>
            </a:extLst>
          </p:cNvPr>
          <p:cNvSpPr>
            <a:spLocks noChangeArrowheads="1"/>
          </p:cNvSpPr>
          <p:nvPr/>
        </p:nvSpPr>
        <p:spPr bwMode="auto">
          <a:xfrm>
            <a:off x="2755900" y="5548313"/>
            <a:ext cx="4445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0.05</a:t>
            </a:r>
            <a:endParaRPr lang="en-US" altLang="en-US" sz="1800"/>
          </a:p>
        </p:txBody>
      </p:sp>
      <p:sp>
        <p:nvSpPr>
          <p:cNvPr id="33840" name="Line 55">
            <a:extLst>
              <a:ext uri="{FF2B5EF4-FFF2-40B4-BE49-F238E27FC236}">
                <a16:creationId xmlns:a16="http://schemas.microsoft.com/office/drawing/2014/main" id="{B5E91DE7-7D4A-4250-A99D-AC8F15C667C5}"/>
              </a:ext>
            </a:extLst>
          </p:cNvPr>
          <p:cNvSpPr>
            <a:spLocks noChangeShapeType="1"/>
          </p:cNvSpPr>
          <p:nvPr/>
        </p:nvSpPr>
        <p:spPr bwMode="auto">
          <a:xfrm>
            <a:off x="3240088" y="5178425"/>
            <a:ext cx="39687"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41" name="Line 56">
            <a:extLst>
              <a:ext uri="{FF2B5EF4-FFF2-40B4-BE49-F238E27FC236}">
                <a16:creationId xmlns:a16="http://schemas.microsoft.com/office/drawing/2014/main" id="{3C9299ED-245E-41CD-9905-EC4BA0109A2B}"/>
              </a:ext>
            </a:extLst>
          </p:cNvPr>
          <p:cNvSpPr>
            <a:spLocks noChangeShapeType="1"/>
          </p:cNvSpPr>
          <p:nvPr/>
        </p:nvSpPr>
        <p:spPr bwMode="auto">
          <a:xfrm flipH="1">
            <a:off x="7500938" y="5178425"/>
            <a:ext cx="49212"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42" name="Rectangle 57">
            <a:extLst>
              <a:ext uri="{FF2B5EF4-FFF2-40B4-BE49-F238E27FC236}">
                <a16:creationId xmlns:a16="http://schemas.microsoft.com/office/drawing/2014/main" id="{26362417-4759-4026-9578-FBCAB5D9C46B}"/>
              </a:ext>
            </a:extLst>
          </p:cNvPr>
          <p:cNvSpPr>
            <a:spLocks noChangeArrowheads="1"/>
          </p:cNvSpPr>
          <p:nvPr/>
        </p:nvSpPr>
        <p:spPr bwMode="auto">
          <a:xfrm>
            <a:off x="2825750" y="5076825"/>
            <a:ext cx="3175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0.1</a:t>
            </a:r>
            <a:endParaRPr lang="en-US" altLang="en-US" sz="1800"/>
          </a:p>
        </p:txBody>
      </p:sp>
      <p:sp>
        <p:nvSpPr>
          <p:cNvPr id="33843" name="Line 58">
            <a:extLst>
              <a:ext uri="{FF2B5EF4-FFF2-40B4-BE49-F238E27FC236}">
                <a16:creationId xmlns:a16="http://schemas.microsoft.com/office/drawing/2014/main" id="{E45E7F2C-5B71-418F-A4F1-72BD888C8073}"/>
              </a:ext>
            </a:extLst>
          </p:cNvPr>
          <p:cNvSpPr>
            <a:spLocks noChangeShapeType="1"/>
          </p:cNvSpPr>
          <p:nvPr/>
        </p:nvSpPr>
        <p:spPr bwMode="auto">
          <a:xfrm>
            <a:off x="3240088" y="4706938"/>
            <a:ext cx="39687"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44" name="Line 59">
            <a:extLst>
              <a:ext uri="{FF2B5EF4-FFF2-40B4-BE49-F238E27FC236}">
                <a16:creationId xmlns:a16="http://schemas.microsoft.com/office/drawing/2014/main" id="{6DDF2CD8-7F1F-4F75-A719-479B5AC08127}"/>
              </a:ext>
            </a:extLst>
          </p:cNvPr>
          <p:cNvSpPr>
            <a:spLocks noChangeShapeType="1"/>
          </p:cNvSpPr>
          <p:nvPr/>
        </p:nvSpPr>
        <p:spPr bwMode="auto">
          <a:xfrm flipH="1">
            <a:off x="7500938" y="4706938"/>
            <a:ext cx="49212"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45" name="Rectangle 60">
            <a:extLst>
              <a:ext uri="{FF2B5EF4-FFF2-40B4-BE49-F238E27FC236}">
                <a16:creationId xmlns:a16="http://schemas.microsoft.com/office/drawing/2014/main" id="{ADB66239-4E09-4305-A9DE-BE38569BF1A8}"/>
              </a:ext>
            </a:extLst>
          </p:cNvPr>
          <p:cNvSpPr>
            <a:spLocks noChangeArrowheads="1"/>
          </p:cNvSpPr>
          <p:nvPr/>
        </p:nvSpPr>
        <p:spPr bwMode="auto">
          <a:xfrm>
            <a:off x="2755900" y="4605338"/>
            <a:ext cx="4445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0.15</a:t>
            </a:r>
            <a:endParaRPr lang="en-US" altLang="en-US" sz="1800"/>
          </a:p>
        </p:txBody>
      </p:sp>
      <p:sp>
        <p:nvSpPr>
          <p:cNvPr id="33846" name="Line 61">
            <a:extLst>
              <a:ext uri="{FF2B5EF4-FFF2-40B4-BE49-F238E27FC236}">
                <a16:creationId xmlns:a16="http://schemas.microsoft.com/office/drawing/2014/main" id="{4F1B6AA3-654F-4890-8F38-6BB61D18B646}"/>
              </a:ext>
            </a:extLst>
          </p:cNvPr>
          <p:cNvSpPr>
            <a:spLocks noChangeShapeType="1"/>
          </p:cNvSpPr>
          <p:nvPr/>
        </p:nvSpPr>
        <p:spPr bwMode="auto">
          <a:xfrm>
            <a:off x="3240088" y="4235450"/>
            <a:ext cx="39687"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47" name="Line 62">
            <a:extLst>
              <a:ext uri="{FF2B5EF4-FFF2-40B4-BE49-F238E27FC236}">
                <a16:creationId xmlns:a16="http://schemas.microsoft.com/office/drawing/2014/main" id="{454EA230-6016-4D83-B460-D4ABB3E83A23}"/>
              </a:ext>
            </a:extLst>
          </p:cNvPr>
          <p:cNvSpPr>
            <a:spLocks noChangeShapeType="1"/>
          </p:cNvSpPr>
          <p:nvPr/>
        </p:nvSpPr>
        <p:spPr bwMode="auto">
          <a:xfrm flipH="1">
            <a:off x="7500938" y="4235450"/>
            <a:ext cx="49212"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48" name="Rectangle 63">
            <a:extLst>
              <a:ext uri="{FF2B5EF4-FFF2-40B4-BE49-F238E27FC236}">
                <a16:creationId xmlns:a16="http://schemas.microsoft.com/office/drawing/2014/main" id="{6C0E8D10-BA16-47E9-BCC9-4B809EE9DCA3}"/>
              </a:ext>
            </a:extLst>
          </p:cNvPr>
          <p:cNvSpPr>
            <a:spLocks noChangeArrowheads="1"/>
          </p:cNvSpPr>
          <p:nvPr/>
        </p:nvSpPr>
        <p:spPr bwMode="auto">
          <a:xfrm>
            <a:off x="2825750" y="4132263"/>
            <a:ext cx="3175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0.2</a:t>
            </a:r>
            <a:endParaRPr lang="en-US" altLang="en-US" sz="1800"/>
          </a:p>
        </p:txBody>
      </p:sp>
      <p:sp>
        <p:nvSpPr>
          <p:cNvPr id="33849" name="Line 64">
            <a:extLst>
              <a:ext uri="{FF2B5EF4-FFF2-40B4-BE49-F238E27FC236}">
                <a16:creationId xmlns:a16="http://schemas.microsoft.com/office/drawing/2014/main" id="{2169BDF2-1BBD-414A-AB95-5888C1B7BF47}"/>
              </a:ext>
            </a:extLst>
          </p:cNvPr>
          <p:cNvSpPr>
            <a:spLocks noChangeShapeType="1"/>
          </p:cNvSpPr>
          <p:nvPr/>
        </p:nvSpPr>
        <p:spPr bwMode="auto">
          <a:xfrm>
            <a:off x="3240088" y="3763963"/>
            <a:ext cx="39687"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50" name="Line 65">
            <a:extLst>
              <a:ext uri="{FF2B5EF4-FFF2-40B4-BE49-F238E27FC236}">
                <a16:creationId xmlns:a16="http://schemas.microsoft.com/office/drawing/2014/main" id="{6C1B376A-DDA9-419C-9811-0C8EBD97DC3A}"/>
              </a:ext>
            </a:extLst>
          </p:cNvPr>
          <p:cNvSpPr>
            <a:spLocks noChangeShapeType="1"/>
          </p:cNvSpPr>
          <p:nvPr/>
        </p:nvSpPr>
        <p:spPr bwMode="auto">
          <a:xfrm flipH="1">
            <a:off x="7500938" y="3763963"/>
            <a:ext cx="49212"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51" name="Rectangle 66">
            <a:extLst>
              <a:ext uri="{FF2B5EF4-FFF2-40B4-BE49-F238E27FC236}">
                <a16:creationId xmlns:a16="http://schemas.microsoft.com/office/drawing/2014/main" id="{45D9E0C0-BF6C-4184-89B8-F89046CB0738}"/>
              </a:ext>
            </a:extLst>
          </p:cNvPr>
          <p:cNvSpPr>
            <a:spLocks noChangeArrowheads="1"/>
          </p:cNvSpPr>
          <p:nvPr/>
        </p:nvSpPr>
        <p:spPr bwMode="auto">
          <a:xfrm>
            <a:off x="2755900" y="3660775"/>
            <a:ext cx="4445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0.25</a:t>
            </a:r>
            <a:endParaRPr lang="en-US" altLang="en-US" sz="1800"/>
          </a:p>
        </p:txBody>
      </p:sp>
      <p:sp>
        <p:nvSpPr>
          <p:cNvPr id="33852" name="Line 67">
            <a:extLst>
              <a:ext uri="{FF2B5EF4-FFF2-40B4-BE49-F238E27FC236}">
                <a16:creationId xmlns:a16="http://schemas.microsoft.com/office/drawing/2014/main" id="{CE094318-F43D-4D09-8412-82C48FF62D0F}"/>
              </a:ext>
            </a:extLst>
          </p:cNvPr>
          <p:cNvSpPr>
            <a:spLocks noChangeShapeType="1"/>
          </p:cNvSpPr>
          <p:nvPr/>
        </p:nvSpPr>
        <p:spPr bwMode="auto">
          <a:xfrm>
            <a:off x="3240088" y="3290888"/>
            <a:ext cx="39687"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53" name="Line 68">
            <a:extLst>
              <a:ext uri="{FF2B5EF4-FFF2-40B4-BE49-F238E27FC236}">
                <a16:creationId xmlns:a16="http://schemas.microsoft.com/office/drawing/2014/main" id="{EA7CE4CA-D3B4-4269-809A-034BDE81E13A}"/>
              </a:ext>
            </a:extLst>
          </p:cNvPr>
          <p:cNvSpPr>
            <a:spLocks noChangeShapeType="1"/>
          </p:cNvSpPr>
          <p:nvPr/>
        </p:nvSpPr>
        <p:spPr bwMode="auto">
          <a:xfrm flipH="1">
            <a:off x="7500938" y="3290888"/>
            <a:ext cx="49212"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54" name="Rectangle 69">
            <a:extLst>
              <a:ext uri="{FF2B5EF4-FFF2-40B4-BE49-F238E27FC236}">
                <a16:creationId xmlns:a16="http://schemas.microsoft.com/office/drawing/2014/main" id="{29F46230-1951-4910-928A-0B5BA4DC8574}"/>
              </a:ext>
            </a:extLst>
          </p:cNvPr>
          <p:cNvSpPr>
            <a:spLocks noChangeArrowheads="1"/>
          </p:cNvSpPr>
          <p:nvPr/>
        </p:nvSpPr>
        <p:spPr bwMode="auto">
          <a:xfrm>
            <a:off x="2825750" y="3189288"/>
            <a:ext cx="3175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0.3</a:t>
            </a:r>
            <a:endParaRPr lang="en-US" altLang="en-US" sz="1800"/>
          </a:p>
        </p:txBody>
      </p:sp>
      <p:sp>
        <p:nvSpPr>
          <p:cNvPr id="33855" name="Line 70">
            <a:extLst>
              <a:ext uri="{FF2B5EF4-FFF2-40B4-BE49-F238E27FC236}">
                <a16:creationId xmlns:a16="http://schemas.microsoft.com/office/drawing/2014/main" id="{654FB424-1DC0-4F71-B5F1-C9F87488ABD5}"/>
              </a:ext>
            </a:extLst>
          </p:cNvPr>
          <p:cNvSpPr>
            <a:spLocks noChangeShapeType="1"/>
          </p:cNvSpPr>
          <p:nvPr/>
        </p:nvSpPr>
        <p:spPr bwMode="auto">
          <a:xfrm>
            <a:off x="3240088" y="2828925"/>
            <a:ext cx="39687"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56" name="Line 71">
            <a:extLst>
              <a:ext uri="{FF2B5EF4-FFF2-40B4-BE49-F238E27FC236}">
                <a16:creationId xmlns:a16="http://schemas.microsoft.com/office/drawing/2014/main" id="{C4AE3BEB-D0E9-49F3-9396-BAD47785B0DD}"/>
              </a:ext>
            </a:extLst>
          </p:cNvPr>
          <p:cNvSpPr>
            <a:spLocks noChangeShapeType="1"/>
          </p:cNvSpPr>
          <p:nvPr/>
        </p:nvSpPr>
        <p:spPr bwMode="auto">
          <a:xfrm flipH="1">
            <a:off x="7500938" y="2828925"/>
            <a:ext cx="49212"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57" name="Rectangle 72">
            <a:extLst>
              <a:ext uri="{FF2B5EF4-FFF2-40B4-BE49-F238E27FC236}">
                <a16:creationId xmlns:a16="http://schemas.microsoft.com/office/drawing/2014/main" id="{D479FC3A-F03B-4088-B36D-7F26DEC6F680}"/>
              </a:ext>
            </a:extLst>
          </p:cNvPr>
          <p:cNvSpPr>
            <a:spLocks noChangeArrowheads="1"/>
          </p:cNvSpPr>
          <p:nvPr/>
        </p:nvSpPr>
        <p:spPr bwMode="auto">
          <a:xfrm>
            <a:off x="2755900" y="2727325"/>
            <a:ext cx="4445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0.35</a:t>
            </a:r>
            <a:endParaRPr lang="en-US" altLang="en-US" sz="1800"/>
          </a:p>
        </p:txBody>
      </p:sp>
      <p:sp>
        <p:nvSpPr>
          <p:cNvPr id="33858" name="Freeform 74">
            <a:extLst>
              <a:ext uri="{FF2B5EF4-FFF2-40B4-BE49-F238E27FC236}">
                <a16:creationId xmlns:a16="http://schemas.microsoft.com/office/drawing/2014/main" id="{FDDB3B17-1415-48C2-9EC6-57D7D41D695E}"/>
              </a:ext>
            </a:extLst>
          </p:cNvPr>
          <p:cNvSpPr>
            <a:spLocks/>
          </p:cNvSpPr>
          <p:nvPr/>
        </p:nvSpPr>
        <p:spPr bwMode="auto">
          <a:xfrm>
            <a:off x="3240088" y="2828925"/>
            <a:ext cx="4310062" cy="3294063"/>
          </a:xfrm>
          <a:custGeom>
            <a:avLst/>
            <a:gdLst>
              <a:gd name="T0" fmla="*/ 0 w 434"/>
              <a:gd name="T1" fmla="*/ 342 h 342"/>
              <a:gd name="T2" fmla="*/ 434 w 434"/>
              <a:gd name="T3" fmla="*/ 342 h 342"/>
              <a:gd name="T4" fmla="*/ 434 w 434"/>
              <a:gd name="T5" fmla="*/ 0 h 342"/>
              <a:gd name="T6" fmla="*/ 0 60000 65536"/>
              <a:gd name="T7" fmla="*/ 0 60000 65536"/>
              <a:gd name="T8" fmla="*/ 0 60000 65536"/>
              <a:gd name="T9" fmla="*/ 0 w 434"/>
              <a:gd name="T10" fmla="*/ 0 h 342"/>
              <a:gd name="T11" fmla="*/ 434 w 434"/>
              <a:gd name="T12" fmla="*/ 342 h 342"/>
            </a:gdLst>
            <a:ahLst/>
            <a:cxnLst>
              <a:cxn ang="T6">
                <a:pos x="T0" y="T1"/>
              </a:cxn>
              <a:cxn ang="T7">
                <a:pos x="T2" y="T3"/>
              </a:cxn>
              <a:cxn ang="T8">
                <a:pos x="T4" y="T5"/>
              </a:cxn>
            </a:cxnLst>
            <a:rect l="T9" t="T10" r="T11" b="T12"/>
            <a:pathLst>
              <a:path w="434" h="342">
                <a:moveTo>
                  <a:pt x="0" y="342"/>
                </a:moveTo>
                <a:lnTo>
                  <a:pt x="434" y="342"/>
                </a:lnTo>
                <a:lnTo>
                  <a:pt x="434" y="0"/>
                </a:lnTo>
              </a:path>
            </a:pathLst>
          </a:cu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33859" name="Freeform 76">
            <a:extLst>
              <a:ext uri="{FF2B5EF4-FFF2-40B4-BE49-F238E27FC236}">
                <a16:creationId xmlns:a16="http://schemas.microsoft.com/office/drawing/2014/main" id="{BD8E959C-5EF3-462E-9FE8-A992FCAD6DCD}"/>
              </a:ext>
            </a:extLst>
          </p:cNvPr>
          <p:cNvSpPr>
            <a:spLocks/>
          </p:cNvSpPr>
          <p:nvPr/>
        </p:nvSpPr>
        <p:spPr bwMode="auto">
          <a:xfrm>
            <a:off x="3240088" y="3290888"/>
            <a:ext cx="4260850" cy="2822575"/>
          </a:xfrm>
          <a:custGeom>
            <a:avLst/>
            <a:gdLst>
              <a:gd name="T0" fmla="*/ 25 w 2684"/>
              <a:gd name="T1" fmla="*/ 1778 h 1778"/>
              <a:gd name="T2" fmla="*/ 81 w 2684"/>
              <a:gd name="T3" fmla="*/ 1766 h 1778"/>
              <a:gd name="T4" fmla="*/ 131 w 2684"/>
              <a:gd name="T5" fmla="*/ 1748 h 1778"/>
              <a:gd name="T6" fmla="*/ 187 w 2684"/>
              <a:gd name="T7" fmla="*/ 1754 h 1778"/>
              <a:gd name="T8" fmla="*/ 244 w 2684"/>
              <a:gd name="T9" fmla="*/ 1754 h 1778"/>
              <a:gd name="T10" fmla="*/ 294 w 2684"/>
              <a:gd name="T11" fmla="*/ 1632 h 1778"/>
              <a:gd name="T12" fmla="*/ 350 w 2684"/>
              <a:gd name="T13" fmla="*/ 1432 h 1778"/>
              <a:gd name="T14" fmla="*/ 406 w 2684"/>
              <a:gd name="T15" fmla="*/ 1159 h 1778"/>
              <a:gd name="T16" fmla="*/ 457 w 2684"/>
              <a:gd name="T17" fmla="*/ 844 h 1778"/>
              <a:gd name="T18" fmla="*/ 513 w 2684"/>
              <a:gd name="T19" fmla="*/ 528 h 1778"/>
              <a:gd name="T20" fmla="*/ 569 w 2684"/>
              <a:gd name="T21" fmla="*/ 255 h 1778"/>
              <a:gd name="T22" fmla="*/ 619 w 2684"/>
              <a:gd name="T23" fmla="*/ 67 h 1778"/>
              <a:gd name="T24" fmla="*/ 676 w 2684"/>
              <a:gd name="T25" fmla="*/ 0 h 1778"/>
              <a:gd name="T26" fmla="*/ 732 w 2684"/>
              <a:gd name="T27" fmla="*/ 67 h 1778"/>
              <a:gd name="T28" fmla="*/ 782 w 2684"/>
              <a:gd name="T29" fmla="*/ 249 h 1778"/>
              <a:gd name="T30" fmla="*/ 838 w 2684"/>
              <a:gd name="T31" fmla="*/ 516 h 1778"/>
              <a:gd name="T32" fmla="*/ 895 w 2684"/>
              <a:gd name="T33" fmla="*/ 825 h 1778"/>
              <a:gd name="T34" fmla="*/ 945 w 2684"/>
              <a:gd name="T35" fmla="*/ 1141 h 1778"/>
              <a:gd name="T36" fmla="*/ 1001 w 2684"/>
              <a:gd name="T37" fmla="*/ 1414 h 1778"/>
              <a:gd name="T38" fmla="*/ 1057 w 2684"/>
              <a:gd name="T39" fmla="*/ 1620 h 1778"/>
              <a:gd name="T40" fmla="*/ 1107 w 2684"/>
              <a:gd name="T41" fmla="*/ 1748 h 1778"/>
              <a:gd name="T42" fmla="*/ 1164 w 2684"/>
              <a:gd name="T43" fmla="*/ 1748 h 1778"/>
              <a:gd name="T44" fmla="*/ 1220 w 2684"/>
              <a:gd name="T45" fmla="*/ 1735 h 1778"/>
              <a:gd name="T46" fmla="*/ 1270 w 2684"/>
              <a:gd name="T47" fmla="*/ 1748 h 1778"/>
              <a:gd name="T48" fmla="*/ 1326 w 2684"/>
              <a:gd name="T49" fmla="*/ 1772 h 1778"/>
              <a:gd name="T50" fmla="*/ 1383 w 2684"/>
              <a:gd name="T51" fmla="*/ 1772 h 1778"/>
              <a:gd name="T52" fmla="*/ 1439 w 2684"/>
              <a:gd name="T53" fmla="*/ 1766 h 1778"/>
              <a:gd name="T54" fmla="*/ 1489 w 2684"/>
              <a:gd name="T55" fmla="*/ 1766 h 1778"/>
              <a:gd name="T56" fmla="*/ 1545 w 2684"/>
              <a:gd name="T57" fmla="*/ 1778 h 1778"/>
              <a:gd name="T58" fmla="*/ 1602 w 2684"/>
              <a:gd name="T59" fmla="*/ 1778 h 1778"/>
              <a:gd name="T60" fmla="*/ 1652 w 2684"/>
              <a:gd name="T61" fmla="*/ 1772 h 1778"/>
              <a:gd name="T62" fmla="*/ 1708 w 2684"/>
              <a:gd name="T63" fmla="*/ 1772 h 1778"/>
              <a:gd name="T64" fmla="*/ 1764 w 2684"/>
              <a:gd name="T65" fmla="*/ 1778 h 1778"/>
              <a:gd name="T66" fmla="*/ 1814 w 2684"/>
              <a:gd name="T67" fmla="*/ 1778 h 1778"/>
              <a:gd name="T68" fmla="*/ 1871 w 2684"/>
              <a:gd name="T69" fmla="*/ 1778 h 1778"/>
              <a:gd name="T70" fmla="*/ 1927 w 2684"/>
              <a:gd name="T71" fmla="*/ 1778 h 1778"/>
              <a:gd name="T72" fmla="*/ 1977 w 2684"/>
              <a:gd name="T73" fmla="*/ 1778 h 1778"/>
              <a:gd name="T74" fmla="*/ 2033 w 2684"/>
              <a:gd name="T75" fmla="*/ 1778 h 1778"/>
              <a:gd name="T76" fmla="*/ 2090 w 2684"/>
              <a:gd name="T77" fmla="*/ 1778 h 1778"/>
              <a:gd name="T78" fmla="*/ 2140 w 2684"/>
              <a:gd name="T79" fmla="*/ 1778 h 1778"/>
              <a:gd name="T80" fmla="*/ 2196 w 2684"/>
              <a:gd name="T81" fmla="*/ 1778 h 1778"/>
              <a:gd name="T82" fmla="*/ 2252 w 2684"/>
              <a:gd name="T83" fmla="*/ 1778 h 1778"/>
              <a:gd name="T84" fmla="*/ 2302 w 2684"/>
              <a:gd name="T85" fmla="*/ 1778 h 1778"/>
              <a:gd name="T86" fmla="*/ 2359 w 2684"/>
              <a:gd name="T87" fmla="*/ 1778 h 1778"/>
              <a:gd name="T88" fmla="*/ 2415 w 2684"/>
              <a:gd name="T89" fmla="*/ 1778 h 1778"/>
              <a:gd name="T90" fmla="*/ 2465 w 2684"/>
              <a:gd name="T91" fmla="*/ 1778 h 1778"/>
              <a:gd name="T92" fmla="*/ 2521 w 2684"/>
              <a:gd name="T93" fmla="*/ 1778 h 1778"/>
              <a:gd name="T94" fmla="*/ 2578 w 2684"/>
              <a:gd name="T95" fmla="*/ 1778 h 1778"/>
              <a:gd name="T96" fmla="*/ 2628 w 2684"/>
              <a:gd name="T97" fmla="*/ 1778 h 1778"/>
              <a:gd name="T98" fmla="*/ 2684 w 2684"/>
              <a:gd name="T99" fmla="*/ 1778 h 177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2684"/>
              <a:gd name="T151" fmla="*/ 0 h 1778"/>
              <a:gd name="T152" fmla="*/ 2684 w 2684"/>
              <a:gd name="T153" fmla="*/ 1778 h 1778"/>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2684" h="1778">
                <a:moveTo>
                  <a:pt x="0" y="1778"/>
                </a:moveTo>
                <a:lnTo>
                  <a:pt x="25" y="1778"/>
                </a:lnTo>
                <a:lnTo>
                  <a:pt x="50" y="1772"/>
                </a:lnTo>
                <a:lnTo>
                  <a:pt x="81" y="1766"/>
                </a:lnTo>
                <a:lnTo>
                  <a:pt x="106" y="1754"/>
                </a:lnTo>
                <a:lnTo>
                  <a:pt x="131" y="1748"/>
                </a:lnTo>
                <a:lnTo>
                  <a:pt x="162" y="1741"/>
                </a:lnTo>
                <a:lnTo>
                  <a:pt x="187" y="1754"/>
                </a:lnTo>
                <a:lnTo>
                  <a:pt x="213" y="1772"/>
                </a:lnTo>
                <a:lnTo>
                  <a:pt x="244" y="1754"/>
                </a:lnTo>
                <a:lnTo>
                  <a:pt x="269" y="1705"/>
                </a:lnTo>
                <a:lnTo>
                  <a:pt x="294" y="1632"/>
                </a:lnTo>
                <a:lnTo>
                  <a:pt x="325" y="1541"/>
                </a:lnTo>
                <a:lnTo>
                  <a:pt x="350" y="1432"/>
                </a:lnTo>
                <a:lnTo>
                  <a:pt x="375" y="1305"/>
                </a:lnTo>
                <a:lnTo>
                  <a:pt x="406" y="1159"/>
                </a:lnTo>
                <a:lnTo>
                  <a:pt x="432" y="1001"/>
                </a:lnTo>
                <a:lnTo>
                  <a:pt x="457" y="844"/>
                </a:lnTo>
                <a:lnTo>
                  <a:pt x="488" y="680"/>
                </a:lnTo>
                <a:lnTo>
                  <a:pt x="513" y="528"/>
                </a:lnTo>
                <a:lnTo>
                  <a:pt x="538" y="383"/>
                </a:lnTo>
                <a:lnTo>
                  <a:pt x="569" y="255"/>
                </a:lnTo>
                <a:lnTo>
                  <a:pt x="594" y="146"/>
                </a:lnTo>
                <a:lnTo>
                  <a:pt x="619" y="67"/>
                </a:lnTo>
                <a:lnTo>
                  <a:pt x="651" y="19"/>
                </a:lnTo>
                <a:lnTo>
                  <a:pt x="676" y="0"/>
                </a:lnTo>
                <a:lnTo>
                  <a:pt x="701" y="19"/>
                </a:lnTo>
                <a:lnTo>
                  <a:pt x="732" y="67"/>
                </a:lnTo>
                <a:lnTo>
                  <a:pt x="757" y="146"/>
                </a:lnTo>
                <a:lnTo>
                  <a:pt x="782" y="249"/>
                </a:lnTo>
                <a:lnTo>
                  <a:pt x="813" y="370"/>
                </a:lnTo>
                <a:lnTo>
                  <a:pt x="838" y="516"/>
                </a:lnTo>
                <a:lnTo>
                  <a:pt x="863" y="668"/>
                </a:lnTo>
                <a:lnTo>
                  <a:pt x="895" y="825"/>
                </a:lnTo>
                <a:lnTo>
                  <a:pt x="920" y="989"/>
                </a:lnTo>
                <a:lnTo>
                  <a:pt x="945" y="1141"/>
                </a:lnTo>
                <a:lnTo>
                  <a:pt x="976" y="1280"/>
                </a:lnTo>
                <a:lnTo>
                  <a:pt x="1001" y="1414"/>
                </a:lnTo>
                <a:lnTo>
                  <a:pt x="1026" y="1523"/>
                </a:lnTo>
                <a:lnTo>
                  <a:pt x="1057" y="1620"/>
                </a:lnTo>
                <a:lnTo>
                  <a:pt x="1082" y="1693"/>
                </a:lnTo>
                <a:lnTo>
                  <a:pt x="1107" y="1748"/>
                </a:lnTo>
                <a:lnTo>
                  <a:pt x="1139" y="1772"/>
                </a:lnTo>
                <a:lnTo>
                  <a:pt x="1164" y="1748"/>
                </a:lnTo>
                <a:lnTo>
                  <a:pt x="1189" y="1735"/>
                </a:lnTo>
                <a:lnTo>
                  <a:pt x="1220" y="1735"/>
                </a:lnTo>
                <a:lnTo>
                  <a:pt x="1245" y="1735"/>
                </a:lnTo>
                <a:lnTo>
                  <a:pt x="1270" y="1748"/>
                </a:lnTo>
                <a:lnTo>
                  <a:pt x="1301" y="1760"/>
                </a:lnTo>
                <a:lnTo>
                  <a:pt x="1326" y="1772"/>
                </a:lnTo>
                <a:lnTo>
                  <a:pt x="1358" y="1778"/>
                </a:lnTo>
                <a:lnTo>
                  <a:pt x="1383" y="1772"/>
                </a:lnTo>
                <a:lnTo>
                  <a:pt x="1408" y="1766"/>
                </a:lnTo>
                <a:lnTo>
                  <a:pt x="1439" y="1766"/>
                </a:lnTo>
                <a:lnTo>
                  <a:pt x="1464" y="1766"/>
                </a:lnTo>
                <a:lnTo>
                  <a:pt x="1489" y="1766"/>
                </a:lnTo>
                <a:lnTo>
                  <a:pt x="1520" y="1772"/>
                </a:lnTo>
                <a:lnTo>
                  <a:pt x="1545" y="1778"/>
                </a:lnTo>
                <a:lnTo>
                  <a:pt x="1570" y="1778"/>
                </a:lnTo>
                <a:lnTo>
                  <a:pt x="1602" y="1778"/>
                </a:lnTo>
                <a:lnTo>
                  <a:pt x="1627" y="1778"/>
                </a:lnTo>
                <a:lnTo>
                  <a:pt x="1652" y="1772"/>
                </a:lnTo>
                <a:lnTo>
                  <a:pt x="1683" y="1772"/>
                </a:lnTo>
                <a:lnTo>
                  <a:pt x="1708" y="1772"/>
                </a:lnTo>
                <a:lnTo>
                  <a:pt x="1733" y="1778"/>
                </a:lnTo>
                <a:lnTo>
                  <a:pt x="1764" y="1778"/>
                </a:lnTo>
                <a:lnTo>
                  <a:pt x="1789" y="1778"/>
                </a:lnTo>
                <a:lnTo>
                  <a:pt x="1814" y="1778"/>
                </a:lnTo>
                <a:lnTo>
                  <a:pt x="1846" y="1778"/>
                </a:lnTo>
                <a:lnTo>
                  <a:pt x="1871" y="1778"/>
                </a:lnTo>
                <a:lnTo>
                  <a:pt x="1896" y="1778"/>
                </a:lnTo>
                <a:lnTo>
                  <a:pt x="1927" y="1778"/>
                </a:lnTo>
                <a:lnTo>
                  <a:pt x="1952" y="1778"/>
                </a:lnTo>
                <a:lnTo>
                  <a:pt x="1977" y="1778"/>
                </a:lnTo>
                <a:lnTo>
                  <a:pt x="2008" y="1778"/>
                </a:lnTo>
                <a:lnTo>
                  <a:pt x="2033" y="1778"/>
                </a:lnTo>
                <a:lnTo>
                  <a:pt x="2058" y="1778"/>
                </a:lnTo>
                <a:lnTo>
                  <a:pt x="2090" y="1778"/>
                </a:lnTo>
                <a:lnTo>
                  <a:pt x="2115" y="1778"/>
                </a:lnTo>
                <a:lnTo>
                  <a:pt x="2140" y="1778"/>
                </a:lnTo>
                <a:lnTo>
                  <a:pt x="2171" y="1778"/>
                </a:lnTo>
                <a:lnTo>
                  <a:pt x="2196" y="1778"/>
                </a:lnTo>
                <a:lnTo>
                  <a:pt x="2221" y="1778"/>
                </a:lnTo>
                <a:lnTo>
                  <a:pt x="2252" y="1778"/>
                </a:lnTo>
                <a:lnTo>
                  <a:pt x="2277" y="1778"/>
                </a:lnTo>
                <a:lnTo>
                  <a:pt x="2302" y="1778"/>
                </a:lnTo>
                <a:lnTo>
                  <a:pt x="2334" y="1778"/>
                </a:lnTo>
                <a:lnTo>
                  <a:pt x="2359" y="1778"/>
                </a:lnTo>
                <a:lnTo>
                  <a:pt x="2384" y="1778"/>
                </a:lnTo>
                <a:lnTo>
                  <a:pt x="2415" y="1778"/>
                </a:lnTo>
                <a:lnTo>
                  <a:pt x="2440" y="1778"/>
                </a:lnTo>
                <a:lnTo>
                  <a:pt x="2465" y="1778"/>
                </a:lnTo>
                <a:lnTo>
                  <a:pt x="2496" y="1778"/>
                </a:lnTo>
                <a:lnTo>
                  <a:pt x="2521" y="1778"/>
                </a:lnTo>
                <a:lnTo>
                  <a:pt x="2546" y="1778"/>
                </a:lnTo>
                <a:lnTo>
                  <a:pt x="2578" y="1778"/>
                </a:lnTo>
                <a:lnTo>
                  <a:pt x="2603" y="1778"/>
                </a:lnTo>
                <a:lnTo>
                  <a:pt x="2628" y="1778"/>
                </a:lnTo>
                <a:lnTo>
                  <a:pt x="2659" y="1778"/>
                </a:lnTo>
                <a:lnTo>
                  <a:pt x="2684" y="1778"/>
                </a:lnTo>
              </a:path>
            </a:pathLst>
          </a:custGeom>
          <a:noFill/>
          <a:ln w="28575">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33860" name="Rectangle 81">
            <a:extLst>
              <a:ext uri="{FF2B5EF4-FFF2-40B4-BE49-F238E27FC236}">
                <a16:creationId xmlns:a16="http://schemas.microsoft.com/office/drawing/2014/main" id="{44A84D2E-60B9-4EC7-97A2-808396108439}"/>
              </a:ext>
            </a:extLst>
          </p:cNvPr>
          <p:cNvSpPr>
            <a:spLocks noChangeArrowheads="1"/>
          </p:cNvSpPr>
          <p:nvPr/>
        </p:nvSpPr>
        <p:spPr bwMode="auto">
          <a:xfrm>
            <a:off x="5321300" y="536575"/>
            <a:ext cx="2184400" cy="1670050"/>
          </a:xfrm>
          <a:prstGeom prst="rect">
            <a:avLst/>
          </a:prstGeom>
          <a:noFill/>
          <a:ln w="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33861" name="Line 82">
            <a:extLst>
              <a:ext uri="{FF2B5EF4-FFF2-40B4-BE49-F238E27FC236}">
                <a16:creationId xmlns:a16="http://schemas.microsoft.com/office/drawing/2014/main" id="{3C3910E7-C742-4F62-AB79-276089E0B670}"/>
              </a:ext>
            </a:extLst>
          </p:cNvPr>
          <p:cNvSpPr>
            <a:spLocks noChangeShapeType="1"/>
          </p:cNvSpPr>
          <p:nvPr/>
        </p:nvSpPr>
        <p:spPr bwMode="auto">
          <a:xfrm>
            <a:off x="5321300" y="536575"/>
            <a:ext cx="21844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62" name="Freeform 83">
            <a:extLst>
              <a:ext uri="{FF2B5EF4-FFF2-40B4-BE49-F238E27FC236}">
                <a16:creationId xmlns:a16="http://schemas.microsoft.com/office/drawing/2014/main" id="{64D2F621-7E3F-4DA6-8E63-3040613F2F67}"/>
              </a:ext>
            </a:extLst>
          </p:cNvPr>
          <p:cNvSpPr>
            <a:spLocks/>
          </p:cNvSpPr>
          <p:nvPr/>
        </p:nvSpPr>
        <p:spPr bwMode="auto">
          <a:xfrm>
            <a:off x="5321300" y="536575"/>
            <a:ext cx="2184400" cy="1670050"/>
          </a:xfrm>
          <a:custGeom>
            <a:avLst/>
            <a:gdLst>
              <a:gd name="T0" fmla="*/ 0 w 434"/>
              <a:gd name="T1" fmla="*/ 342 h 342"/>
              <a:gd name="T2" fmla="*/ 434 w 434"/>
              <a:gd name="T3" fmla="*/ 342 h 342"/>
              <a:gd name="T4" fmla="*/ 434 w 434"/>
              <a:gd name="T5" fmla="*/ 0 h 342"/>
              <a:gd name="T6" fmla="*/ 0 60000 65536"/>
              <a:gd name="T7" fmla="*/ 0 60000 65536"/>
              <a:gd name="T8" fmla="*/ 0 60000 65536"/>
              <a:gd name="T9" fmla="*/ 0 w 434"/>
              <a:gd name="T10" fmla="*/ 0 h 342"/>
              <a:gd name="T11" fmla="*/ 434 w 434"/>
              <a:gd name="T12" fmla="*/ 342 h 342"/>
            </a:gdLst>
            <a:ahLst/>
            <a:cxnLst>
              <a:cxn ang="T6">
                <a:pos x="T0" y="T1"/>
              </a:cxn>
              <a:cxn ang="T7">
                <a:pos x="T2" y="T3"/>
              </a:cxn>
              <a:cxn ang="T8">
                <a:pos x="T4" y="T5"/>
              </a:cxn>
            </a:cxnLst>
            <a:rect l="T9" t="T10" r="T11" b="T12"/>
            <a:pathLst>
              <a:path w="434" h="342">
                <a:moveTo>
                  <a:pt x="0" y="342"/>
                </a:moveTo>
                <a:lnTo>
                  <a:pt x="434" y="342"/>
                </a:lnTo>
                <a:lnTo>
                  <a:pt x="434" y="0"/>
                </a:lnTo>
              </a:path>
            </a:pathLst>
          </a:cu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33863" name="Line 84">
            <a:extLst>
              <a:ext uri="{FF2B5EF4-FFF2-40B4-BE49-F238E27FC236}">
                <a16:creationId xmlns:a16="http://schemas.microsoft.com/office/drawing/2014/main" id="{46F82B62-43DD-4978-BC7D-162D9D9D87E7}"/>
              </a:ext>
            </a:extLst>
          </p:cNvPr>
          <p:cNvSpPr>
            <a:spLocks noChangeShapeType="1"/>
          </p:cNvSpPr>
          <p:nvPr/>
        </p:nvSpPr>
        <p:spPr bwMode="auto">
          <a:xfrm flipV="1">
            <a:off x="5321300" y="536575"/>
            <a:ext cx="1588" cy="16700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64" name="Line 85">
            <a:extLst>
              <a:ext uri="{FF2B5EF4-FFF2-40B4-BE49-F238E27FC236}">
                <a16:creationId xmlns:a16="http://schemas.microsoft.com/office/drawing/2014/main" id="{AD72618A-DF2F-4FAB-BF16-BFBA47219B5F}"/>
              </a:ext>
            </a:extLst>
          </p:cNvPr>
          <p:cNvSpPr>
            <a:spLocks noChangeShapeType="1"/>
          </p:cNvSpPr>
          <p:nvPr/>
        </p:nvSpPr>
        <p:spPr bwMode="auto">
          <a:xfrm>
            <a:off x="5321300" y="2206625"/>
            <a:ext cx="21844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65" name="Line 86">
            <a:extLst>
              <a:ext uri="{FF2B5EF4-FFF2-40B4-BE49-F238E27FC236}">
                <a16:creationId xmlns:a16="http://schemas.microsoft.com/office/drawing/2014/main" id="{FDE9396B-50B9-4FA4-887C-5E63AE930532}"/>
              </a:ext>
            </a:extLst>
          </p:cNvPr>
          <p:cNvSpPr>
            <a:spLocks noChangeShapeType="1"/>
          </p:cNvSpPr>
          <p:nvPr/>
        </p:nvSpPr>
        <p:spPr bwMode="auto">
          <a:xfrm flipV="1">
            <a:off x="5321300" y="536575"/>
            <a:ext cx="1588" cy="16700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66" name="Line 87">
            <a:extLst>
              <a:ext uri="{FF2B5EF4-FFF2-40B4-BE49-F238E27FC236}">
                <a16:creationId xmlns:a16="http://schemas.microsoft.com/office/drawing/2014/main" id="{85D5CA65-EDE8-4354-9896-F0DF3BA6AAE0}"/>
              </a:ext>
            </a:extLst>
          </p:cNvPr>
          <p:cNvSpPr>
            <a:spLocks noChangeShapeType="1"/>
          </p:cNvSpPr>
          <p:nvPr/>
        </p:nvSpPr>
        <p:spPr bwMode="auto">
          <a:xfrm flipV="1">
            <a:off x="5321300" y="2181225"/>
            <a:ext cx="1588" cy="254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67" name="Line 88">
            <a:extLst>
              <a:ext uri="{FF2B5EF4-FFF2-40B4-BE49-F238E27FC236}">
                <a16:creationId xmlns:a16="http://schemas.microsoft.com/office/drawing/2014/main" id="{98E8B63B-1D40-418C-85EC-16D8D4401F7A}"/>
              </a:ext>
            </a:extLst>
          </p:cNvPr>
          <p:cNvSpPr>
            <a:spLocks noChangeShapeType="1"/>
          </p:cNvSpPr>
          <p:nvPr/>
        </p:nvSpPr>
        <p:spPr bwMode="auto">
          <a:xfrm>
            <a:off x="5321300" y="536575"/>
            <a:ext cx="1588" cy="206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68" name="Rectangle 89">
            <a:extLst>
              <a:ext uri="{FF2B5EF4-FFF2-40B4-BE49-F238E27FC236}">
                <a16:creationId xmlns:a16="http://schemas.microsoft.com/office/drawing/2014/main" id="{BF8DE9E0-F9C5-400E-9380-390F93801311}"/>
              </a:ext>
            </a:extLst>
          </p:cNvPr>
          <p:cNvSpPr>
            <a:spLocks noChangeArrowheads="1"/>
          </p:cNvSpPr>
          <p:nvPr/>
        </p:nvSpPr>
        <p:spPr bwMode="auto">
          <a:xfrm>
            <a:off x="5305425" y="2220913"/>
            <a:ext cx="34925" cy="7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500">
                <a:solidFill>
                  <a:srgbClr val="000000"/>
                </a:solidFill>
                <a:latin typeface="Helvetica" panose="020B0604020202020204" pitchFamily="34" charset="0"/>
              </a:rPr>
              <a:t>0</a:t>
            </a:r>
            <a:endParaRPr lang="en-US" altLang="en-US" sz="1400"/>
          </a:p>
        </p:txBody>
      </p:sp>
      <p:sp>
        <p:nvSpPr>
          <p:cNvPr id="33869" name="Line 90">
            <a:extLst>
              <a:ext uri="{FF2B5EF4-FFF2-40B4-BE49-F238E27FC236}">
                <a16:creationId xmlns:a16="http://schemas.microsoft.com/office/drawing/2014/main" id="{1AE76FC4-8D10-435C-B3CB-83FAE02E3E84}"/>
              </a:ext>
            </a:extLst>
          </p:cNvPr>
          <p:cNvSpPr>
            <a:spLocks noChangeShapeType="1"/>
          </p:cNvSpPr>
          <p:nvPr/>
        </p:nvSpPr>
        <p:spPr bwMode="auto">
          <a:xfrm flipV="1">
            <a:off x="5537200" y="2181225"/>
            <a:ext cx="1588" cy="254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70" name="Line 91">
            <a:extLst>
              <a:ext uri="{FF2B5EF4-FFF2-40B4-BE49-F238E27FC236}">
                <a16:creationId xmlns:a16="http://schemas.microsoft.com/office/drawing/2014/main" id="{41653C3A-FAE3-45AA-91D6-3BFF69A90D39}"/>
              </a:ext>
            </a:extLst>
          </p:cNvPr>
          <p:cNvSpPr>
            <a:spLocks noChangeShapeType="1"/>
          </p:cNvSpPr>
          <p:nvPr/>
        </p:nvSpPr>
        <p:spPr bwMode="auto">
          <a:xfrm>
            <a:off x="5537200" y="536575"/>
            <a:ext cx="1588" cy="206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71" name="Rectangle 92">
            <a:extLst>
              <a:ext uri="{FF2B5EF4-FFF2-40B4-BE49-F238E27FC236}">
                <a16:creationId xmlns:a16="http://schemas.microsoft.com/office/drawing/2014/main" id="{5DB09BCD-343E-43A8-9181-B5B538259FC5}"/>
              </a:ext>
            </a:extLst>
          </p:cNvPr>
          <p:cNvSpPr>
            <a:spLocks noChangeArrowheads="1"/>
          </p:cNvSpPr>
          <p:nvPr/>
        </p:nvSpPr>
        <p:spPr bwMode="auto">
          <a:xfrm>
            <a:off x="5491163" y="2220913"/>
            <a:ext cx="87312" cy="7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500">
                <a:solidFill>
                  <a:srgbClr val="000000"/>
                </a:solidFill>
                <a:latin typeface="Helvetica" panose="020B0604020202020204" pitchFamily="34" charset="0"/>
              </a:rPr>
              <a:t>0.5</a:t>
            </a:r>
            <a:endParaRPr lang="en-US" altLang="en-US" sz="1400"/>
          </a:p>
        </p:txBody>
      </p:sp>
      <p:sp>
        <p:nvSpPr>
          <p:cNvPr id="33872" name="Line 93">
            <a:extLst>
              <a:ext uri="{FF2B5EF4-FFF2-40B4-BE49-F238E27FC236}">
                <a16:creationId xmlns:a16="http://schemas.microsoft.com/office/drawing/2014/main" id="{E78AF6C4-4453-4C8E-843F-4FCE731168B9}"/>
              </a:ext>
            </a:extLst>
          </p:cNvPr>
          <p:cNvSpPr>
            <a:spLocks noChangeShapeType="1"/>
          </p:cNvSpPr>
          <p:nvPr/>
        </p:nvSpPr>
        <p:spPr bwMode="auto">
          <a:xfrm flipV="1">
            <a:off x="5753100" y="2181225"/>
            <a:ext cx="1588" cy="254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73" name="Line 94">
            <a:extLst>
              <a:ext uri="{FF2B5EF4-FFF2-40B4-BE49-F238E27FC236}">
                <a16:creationId xmlns:a16="http://schemas.microsoft.com/office/drawing/2014/main" id="{78589148-19A6-4A63-AA49-3D22B3637D73}"/>
              </a:ext>
            </a:extLst>
          </p:cNvPr>
          <p:cNvSpPr>
            <a:spLocks noChangeShapeType="1"/>
          </p:cNvSpPr>
          <p:nvPr/>
        </p:nvSpPr>
        <p:spPr bwMode="auto">
          <a:xfrm>
            <a:off x="5753100" y="536575"/>
            <a:ext cx="1588" cy="206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74" name="Rectangle 95">
            <a:extLst>
              <a:ext uri="{FF2B5EF4-FFF2-40B4-BE49-F238E27FC236}">
                <a16:creationId xmlns:a16="http://schemas.microsoft.com/office/drawing/2014/main" id="{2EEBD457-F190-4022-8638-4D1BDBF56CFA}"/>
              </a:ext>
            </a:extLst>
          </p:cNvPr>
          <p:cNvSpPr>
            <a:spLocks noChangeArrowheads="1"/>
          </p:cNvSpPr>
          <p:nvPr/>
        </p:nvSpPr>
        <p:spPr bwMode="auto">
          <a:xfrm>
            <a:off x="5738813" y="2220913"/>
            <a:ext cx="34925" cy="7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500">
                <a:solidFill>
                  <a:srgbClr val="000000"/>
                </a:solidFill>
                <a:latin typeface="Helvetica" panose="020B0604020202020204" pitchFamily="34" charset="0"/>
              </a:rPr>
              <a:t>1</a:t>
            </a:r>
            <a:endParaRPr lang="en-US" altLang="en-US" sz="1400"/>
          </a:p>
        </p:txBody>
      </p:sp>
      <p:sp>
        <p:nvSpPr>
          <p:cNvPr id="33875" name="Line 96">
            <a:extLst>
              <a:ext uri="{FF2B5EF4-FFF2-40B4-BE49-F238E27FC236}">
                <a16:creationId xmlns:a16="http://schemas.microsoft.com/office/drawing/2014/main" id="{B93CA7FE-A008-4B4D-AA16-AC67CB24EE13}"/>
              </a:ext>
            </a:extLst>
          </p:cNvPr>
          <p:cNvSpPr>
            <a:spLocks noChangeShapeType="1"/>
          </p:cNvSpPr>
          <p:nvPr/>
        </p:nvSpPr>
        <p:spPr bwMode="auto">
          <a:xfrm flipV="1">
            <a:off x="5975350" y="2181225"/>
            <a:ext cx="1588" cy="254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76" name="Line 97">
            <a:extLst>
              <a:ext uri="{FF2B5EF4-FFF2-40B4-BE49-F238E27FC236}">
                <a16:creationId xmlns:a16="http://schemas.microsoft.com/office/drawing/2014/main" id="{4966850C-D7E2-4069-8A8F-CF7173C849D5}"/>
              </a:ext>
            </a:extLst>
          </p:cNvPr>
          <p:cNvSpPr>
            <a:spLocks noChangeShapeType="1"/>
          </p:cNvSpPr>
          <p:nvPr/>
        </p:nvSpPr>
        <p:spPr bwMode="auto">
          <a:xfrm>
            <a:off x="5975350" y="536575"/>
            <a:ext cx="1588" cy="206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77" name="Rectangle 98">
            <a:extLst>
              <a:ext uri="{FF2B5EF4-FFF2-40B4-BE49-F238E27FC236}">
                <a16:creationId xmlns:a16="http://schemas.microsoft.com/office/drawing/2014/main" id="{04277026-A194-4322-BF6D-5B5FAABD5867}"/>
              </a:ext>
            </a:extLst>
          </p:cNvPr>
          <p:cNvSpPr>
            <a:spLocks noChangeArrowheads="1"/>
          </p:cNvSpPr>
          <p:nvPr/>
        </p:nvSpPr>
        <p:spPr bwMode="auto">
          <a:xfrm>
            <a:off x="5929313" y="2220913"/>
            <a:ext cx="87312" cy="7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500">
                <a:solidFill>
                  <a:srgbClr val="000000"/>
                </a:solidFill>
                <a:latin typeface="Helvetica" panose="020B0604020202020204" pitchFamily="34" charset="0"/>
              </a:rPr>
              <a:t>1.5</a:t>
            </a:r>
            <a:endParaRPr lang="en-US" altLang="en-US" sz="1400"/>
          </a:p>
        </p:txBody>
      </p:sp>
      <p:sp>
        <p:nvSpPr>
          <p:cNvPr id="33878" name="Line 99">
            <a:extLst>
              <a:ext uri="{FF2B5EF4-FFF2-40B4-BE49-F238E27FC236}">
                <a16:creationId xmlns:a16="http://schemas.microsoft.com/office/drawing/2014/main" id="{FF96B479-565E-4838-9350-CEA2675779DE}"/>
              </a:ext>
            </a:extLst>
          </p:cNvPr>
          <p:cNvSpPr>
            <a:spLocks noChangeShapeType="1"/>
          </p:cNvSpPr>
          <p:nvPr/>
        </p:nvSpPr>
        <p:spPr bwMode="auto">
          <a:xfrm flipV="1">
            <a:off x="6191250" y="2181225"/>
            <a:ext cx="1588" cy="254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79" name="Line 100">
            <a:extLst>
              <a:ext uri="{FF2B5EF4-FFF2-40B4-BE49-F238E27FC236}">
                <a16:creationId xmlns:a16="http://schemas.microsoft.com/office/drawing/2014/main" id="{F3102C6F-290A-4D83-A8FA-3823736A235F}"/>
              </a:ext>
            </a:extLst>
          </p:cNvPr>
          <p:cNvSpPr>
            <a:spLocks noChangeShapeType="1"/>
          </p:cNvSpPr>
          <p:nvPr/>
        </p:nvSpPr>
        <p:spPr bwMode="auto">
          <a:xfrm>
            <a:off x="6191250" y="536575"/>
            <a:ext cx="1588" cy="206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80" name="Rectangle 101">
            <a:extLst>
              <a:ext uri="{FF2B5EF4-FFF2-40B4-BE49-F238E27FC236}">
                <a16:creationId xmlns:a16="http://schemas.microsoft.com/office/drawing/2014/main" id="{037FB5B5-6B9A-4652-BDD1-7E57A563609B}"/>
              </a:ext>
            </a:extLst>
          </p:cNvPr>
          <p:cNvSpPr>
            <a:spLocks noChangeArrowheads="1"/>
          </p:cNvSpPr>
          <p:nvPr/>
        </p:nvSpPr>
        <p:spPr bwMode="auto">
          <a:xfrm>
            <a:off x="6176963" y="2220913"/>
            <a:ext cx="34925" cy="7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500">
                <a:solidFill>
                  <a:srgbClr val="000000"/>
                </a:solidFill>
                <a:latin typeface="Helvetica" panose="020B0604020202020204" pitchFamily="34" charset="0"/>
              </a:rPr>
              <a:t>2</a:t>
            </a:r>
            <a:endParaRPr lang="en-US" altLang="en-US" sz="1400"/>
          </a:p>
        </p:txBody>
      </p:sp>
      <p:sp>
        <p:nvSpPr>
          <p:cNvPr id="33881" name="Line 102">
            <a:extLst>
              <a:ext uri="{FF2B5EF4-FFF2-40B4-BE49-F238E27FC236}">
                <a16:creationId xmlns:a16="http://schemas.microsoft.com/office/drawing/2014/main" id="{AADF16EB-E2EA-4373-8813-C6EAD4005F57}"/>
              </a:ext>
            </a:extLst>
          </p:cNvPr>
          <p:cNvSpPr>
            <a:spLocks noChangeShapeType="1"/>
          </p:cNvSpPr>
          <p:nvPr/>
        </p:nvSpPr>
        <p:spPr bwMode="auto">
          <a:xfrm flipV="1">
            <a:off x="6413500" y="2181225"/>
            <a:ext cx="1588" cy="254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82" name="Line 103">
            <a:extLst>
              <a:ext uri="{FF2B5EF4-FFF2-40B4-BE49-F238E27FC236}">
                <a16:creationId xmlns:a16="http://schemas.microsoft.com/office/drawing/2014/main" id="{BE3432AB-49FC-4FD4-B89C-9DFE1B4B199B}"/>
              </a:ext>
            </a:extLst>
          </p:cNvPr>
          <p:cNvSpPr>
            <a:spLocks noChangeShapeType="1"/>
          </p:cNvSpPr>
          <p:nvPr/>
        </p:nvSpPr>
        <p:spPr bwMode="auto">
          <a:xfrm>
            <a:off x="6413500" y="536575"/>
            <a:ext cx="1588" cy="206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83" name="Rectangle 104">
            <a:extLst>
              <a:ext uri="{FF2B5EF4-FFF2-40B4-BE49-F238E27FC236}">
                <a16:creationId xmlns:a16="http://schemas.microsoft.com/office/drawing/2014/main" id="{1F5D5F95-7A40-4E50-BC4E-CDFF5BF20A9A}"/>
              </a:ext>
            </a:extLst>
          </p:cNvPr>
          <p:cNvSpPr>
            <a:spLocks noChangeArrowheads="1"/>
          </p:cNvSpPr>
          <p:nvPr/>
        </p:nvSpPr>
        <p:spPr bwMode="auto">
          <a:xfrm>
            <a:off x="6367463" y="2220913"/>
            <a:ext cx="87312" cy="7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500">
                <a:solidFill>
                  <a:srgbClr val="000000"/>
                </a:solidFill>
                <a:latin typeface="Helvetica" panose="020B0604020202020204" pitchFamily="34" charset="0"/>
              </a:rPr>
              <a:t>2.5</a:t>
            </a:r>
            <a:endParaRPr lang="en-US" altLang="en-US" sz="1400"/>
          </a:p>
        </p:txBody>
      </p:sp>
      <p:sp>
        <p:nvSpPr>
          <p:cNvPr id="33884" name="Line 105">
            <a:extLst>
              <a:ext uri="{FF2B5EF4-FFF2-40B4-BE49-F238E27FC236}">
                <a16:creationId xmlns:a16="http://schemas.microsoft.com/office/drawing/2014/main" id="{9892A184-C899-4679-883D-D1006C3D70C7}"/>
              </a:ext>
            </a:extLst>
          </p:cNvPr>
          <p:cNvSpPr>
            <a:spLocks noChangeShapeType="1"/>
          </p:cNvSpPr>
          <p:nvPr/>
        </p:nvSpPr>
        <p:spPr bwMode="auto">
          <a:xfrm flipV="1">
            <a:off x="6629400" y="2181225"/>
            <a:ext cx="1588" cy="254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85" name="Line 106">
            <a:extLst>
              <a:ext uri="{FF2B5EF4-FFF2-40B4-BE49-F238E27FC236}">
                <a16:creationId xmlns:a16="http://schemas.microsoft.com/office/drawing/2014/main" id="{323D25FB-7684-4FAD-AD4E-F75BA89BB8A3}"/>
              </a:ext>
            </a:extLst>
          </p:cNvPr>
          <p:cNvSpPr>
            <a:spLocks noChangeShapeType="1"/>
          </p:cNvSpPr>
          <p:nvPr/>
        </p:nvSpPr>
        <p:spPr bwMode="auto">
          <a:xfrm>
            <a:off x="6629400" y="536575"/>
            <a:ext cx="1588" cy="206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86" name="Rectangle 107">
            <a:extLst>
              <a:ext uri="{FF2B5EF4-FFF2-40B4-BE49-F238E27FC236}">
                <a16:creationId xmlns:a16="http://schemas.microsoft.com/office/drawing/2014/main" id="{B1F76421-52C1-4A14-A4ED-4AA891AAD4E8}"/>
              </a:ext>
            </a:extLst>
          </p:cNvPr>
          <p:cNvSpPr>
            <a:spLocks noChangeArrowheads="1"/>
          </p:cNvSpPr>
          <p:nvPr/>
        </p:nvSpPr>
        <p:spPr bwMode="auto">
          <a:xfrm>
            <a:off x="6615113" y="2220913"/>
            <a:ext cx="34925" cy="7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500">
                <a:solidFill>
                  <a:srgbClr val="000000"/>
                </a:solidFill>
                <a:latin typeface="Helvetica" panose="020B0604020202020204" pitchFamily="34" charset="0"/>
              </a:rPr>
              <a:t>3</a:t>
            </a:r>
            <a:endParaRPr lang="en-US" altLang="en-US" sz="1400"/>
          </a:p>
        </p:txBody>
      </p:sp>
      <p:sp>
        <p:nvSpPr>
          <p:cNvPr id="33887" name="Line 108">
            <a:extLst>
              <a:ext uri="{FF2B5EF4-FFF2-40B4-BE49-F238E27FC236}">
                <a16:creationId xmlns:a16="http://schemas.microsoft.com/office/drawing/2014/main" id="{798AB1B7-DA42-4F19-85D4-2946C1778BC1}"/>
              </a:ext>
            </a:extLst>
          </p:cNvPr>
          <p:cNvSpPr>
            <a:spLocks noChangeShapeType="1"/>
          </p:cNvSpPr>
          <p:nvPr/>
        </p:nvSpPr>
        <p:spPr bwMode="auto">
          <a:xfrm flipV="1">
            <a:off x="6845300" y="2181225"/>
            <a:ext cx="1588" cy="254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88" name="Line 109">
            <a:extLst>
              <a:ext uri="{FF2B5EF4-FFF2-40B4-BE49-F238E27FC236}">
                <a16:creationId xmlns:a16="http://schemas.microsoft.com/office/drawing/2014/main" id="{6121321D-DBDC-49BF-A743-94758D5C8596}"/>
              </a:ext>
            </a:extLst>
          </p:cNvPr>
          <p:cNvSpPr>
            <a:spLocks noChangeShapeType="1"/>
          </p:cNvSpPr>
          <p:nvPr/>
        </p:nvSpPr>
        <p:spPr bwMode="auto">
          <a:xfrm>
            <a:off x="6845300" y="536575"/>
            <a:ext cx="1588" cy="206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89" name="Rectangle 110">
            <a:extLst>
              <a:ext uri="{FF2B5EF4-FFF2-40B4-BE49-F238E27FC236}">
                <a16:creationId xmlns:a16="http://schemas.microsoft.com/office/drawing/2014/main" id="{D601ED25-4D72-49D8-9E7A-8018B0B2E64A}"/>
              </a:ext>
            </a:extLst>
          </p:cNvPr>
          <p:cNvSpPr>
            <a:spLocks noChangeArrowheads="1"/>
          </p:cNvSpPr>
          <p:nvPr/>
        </p:nvSpPr>
        <p:spPr bwMode="auto">
          <a:xfrm>
            <a:off x="6800850" y="2220913"/>
            <a:ext cx="87313" cy="7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500">
                <a:solidFill>
                  <a:srgbClr val="000000"/>
                </a:solidFill>
                <a:latin typeface="Helvetica" panose="020B0604020202020204" pitchFamily="34" charset="0"/>
              </a:rPr>
              <a:t>3.5</a:t>
            </a:r>
            <a:endParaRPr lang="en-US" altLang="en-US" sz="1400"/>
          </a:p>
        </p:txBody>
      </p:sp>
      <p:sp>
        <p:nvSpPr>
          <p:cNvPr id="33890" name="Line 111">
            <a:extLst>
              <a:ext uri="{FF2B5EF4-FFF2-40B4-BE49-F238E27FC236}">
                <a16:creationId xmlns:a16="http://schemas.microsoft.com/office/drawing/2014/main" id="{13B6CA38-60BA-43D5-9312-99E3EE5844BF}"/>
              </a:ext>
            </a:extLst>
          </p:cNvPr>
          <p:cNvSpPr>
            <a:spLocks noChangeShapeType="1"/>
          </p:cNvSpPr>
          <p:nvPr/>
        </p:nvSpPr>
        <p:spPr bwMode="auto">
          <a:xfrm flipV="1">
            <a:off x="7067550" y="2181225"/>
            <a:ext cx="1588" cy="254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91" name="Line 112">
            <a:extLst>
              <a:ext uri="{FF2B5EF4-FFF2-40B4-BE49-F238E27FC236}">
                <a16:creationId xmlns:a16="http://schemas.microsoft.com/office/drawing/2014/main" id="{82C15158-81E6-4208-B177-29CE4D5C1C84}"/>
              </a:ext>
            </a:extLst>
          </p:cNvPr>
          <p:cNvSpPr>
            <a:spLocks noChangeShapeType="1"/>
          </p:cNvSpPr>
          <p:nvPr/>
        </p:nvSpPr>
        <p:spPr bwMode="auto">
          <a:xfrm>
            <a:off x="7067550" y="536575"/>
            <a:ext cx="1588" cy="206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92" name="Rectangle 113">
            <a:extLst>
              <a:ext uri="{FF2B5EF4-FFF2-40B4-BE49-F238E27FC236}">
                <a16:creationId xmlns:a16="http://schemas.microsoft.com/office/drawing/2014/main" id="{EC060FE4-29CF-47ED-9B9E-FB1F6CD0020A}"/>
              </a:ext>
            </a:extLst>
          </p:cNvPr>
          <p:cNvSpPr>
            <a:spLocks noChangeArrowheads="1"/>
          </p:cNvSpPr>
          <p:nvPr/>
        </p:nvSpPr>
        <p:spPr bwMode="auto">
          <a:xfrm>
            <a:off x="7051675" y="2220913"/>
            <a:ext cx="34925" cy="7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500">
                <a:solidFill>
                  <a:srgbClr val="000000"/>
                </a:solidFill>
                <a:latin typeface="Helvetica" panose="020B0604020202020204" pitchFamily="34" charset="0"/>
              </a:rPr>
              <a:t>4</a:t>
            </a:r>
            <a:endParaRPr lang="en-US" altLang="en-US" sz="1400"/>
          </a:p>
        </p:txBody>
      </p:sp>
      <p:sp>
        <p:nvSpPr>
          <p:cNvPr id="33893" name="Line 114">
            <a:extLst>
              <a:ext uri="{FF2B5EF4-FFF2-40B4-BE49-F238E27FC236}">
                <a16:creationId xmlns:a16="http://schemas.microsoft.com/office/drawing/2014/main" id="{01C8102E-25F0-42B1-9D15-7789C376FE11}"/>
              </a:ext>
            </a:extLst>
          </p:cNvPr>
          <p:cNvSpPr>
            <a:spLocks noChangeShapeType="1"/>
          </p:cNvSpPr>
          <p:nvPr/>
        </p:nvSpPr>
        <p:spPr bwMode="auto">
          <a:xfrm flipV="1">
            <a:off x="7283450" y="2181225"/>
            <a:ext cx="1588" cy="254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94" name="Line 115">
            <a:extLst>
              <a:ext uri="{FF2B5EF4-FFF2-40B4-BE49-F238E27FC236}">
                <a16:creationId xmlns:a16="http://schemas.microsoft.com/office/drawing/2014/main" id="{D54E59FC-168A-4A38-937B-D92F3061EE69}"/>
              </a:ext>
            </a:extLst>
          </p:cNvPr>
          <p:cNvSpPr>
            <a:spLocks noChangeShapeType="1"/>
          </p:cNvSpPr>
          <p:nvPr/>
        </p:nvSpPr>
        <p:spPr bwMode="auto">
          <a:xfrm>
            <a:off x="7283450" y="536575"/>
            <a:ext cx="1588" cy="206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95" name="Rectangle 116">
            <a:extLst>
              <a:ext uri="{FF2B5EF4-FFF2-40B4-BE49-F238E27FC236}">
                <a16:creationId xmlns:a16="http://schemas.microsoft.com/office/drawing/2014/main" id="{E35DBC03-72DC-4283-B656-338672B714C4}"/>
              </a:ext>
            </a:extLst>
          </p:cNvPr>
          <p:cNvSpPr>
            <a:spLocks noChangeArrowheads="1"/>
          </p:cNvSpPr>
          <p:nvPr/>
        </p:nvSpPr>
        <p:spPr bwMode="auto">
          <a:xfrm>
            <a:off x="7239000" y="2220913"/>
            <a:ext cx="87313" cy="7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500">
                <a:solidFill>
                  <a:srgbClr val="000000"/>
                </a:solidFill>
                <a:latin typeface="Helvetica" panose="020B0604020202020204" pitchFamily="34" charset="0"/>
              </a:rPr>
              <a:t>4.5</a:t>
            </a:r>
            <a:endParaRPr lang="en-US" altLang="en-US" sz="1400"/>
          </a:p>
        </p:txBody>
      </p:sp>
      <p:sp>
        <p:nvSpPr>
          <p:cNvPr id="33896" name="Line 117">
            <a:extLst>
              <a:ext uri="{FF2B5EF4-FFF2-40B4-BE49-F238E27FC236}">
                <a16:creationId xmlns:a16="http://schemas.microsoft.com/office/drawing/2014/main" id="{724FA90A-D17E-478E-978D-D08AF4C2DA0E}"/>
              </a:ext>
            </a:extLst>
          </p:cNvPr>
          <p:cNvSpPr>
            <a:spLocks noChangeShapeType="1"/>
          </p:cNvSpPr>
          <p:nvPr/>
        </p:nvSpPr>
        <p:spPr bwMode="auto">
          <a:xfrm flipV="1">
            <a:off x="7505700" y="2181225"/>
            <a:ext cx="1588" cy="254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97" name="Line 118">
            <a:extLst>
              <a:ext uri="{FF2B5EF4-FFF2-40B4-BE49-F238E27FC236}">
                <a16:creationId xmlns:a16="http://schemas.microsoft.com/office/drawing/2014/main" id="{34C62818-35E8-42CE-B1FE-E40344A77ECA}"/>
              </a:ext>
            </a:extLst>
          </p:cNvPr>
          <p:cNvSpPr>
            <a:spLocks noChangeShapeType="1"/>
          </p:cNvSpPr>
          <p:nvPr/>
        </p:nvSpPr>
        <p:spPr bwMode="auto">
          <a:xfrm>
            <a:off x="7505700" y="536575"/>
            <a:ext cx="1588" cy="206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898" name="Rectangle 119">
            <a:extLst>
              <a:ext uri="{FF2B5EF4-FFF2-40B4-BE49-F238E27FC236}">
                <a16:creationId xmlns:a16="http://schemas.microsoft.com/office/drawing/2014/main" id="{CD8296C0-3FB5-4360-9178-6A12881C77AA}"/>
              </a:ext>
            </a:extLst>
          </p:cNvPr>
          <p:cNvSpPr>
            <a:spLocks noChangeArrowheads="1"/>
          </p:cNvSpPr>
          <p:nvPr/>
        </p:nvSpPr>
        <p:spPr bwMode="auto">
          <a:xfrm>
            <a:off x="7489825" y="2220913"/>
            <a:ext cx="34925" cy="7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500">
                <a:solidFill>
                  <a:srgbClr val="000000"/>
                </a:solidFill>
                <a:latin typeface="Helvetica" panose="020B0604020202020204" pitchFamily="34" charset="0"/>
              </a:rPr>
              <a:t>5</a:t>
            </a:r>
            <a:endParaRPr lang="en-US" altLang="en-US" sz="1400"/>
          </a:p>
        </p:txBody>
      </p:sp>
      <p:sp>
        <p:nvSpPr>
          <p:cNvPr id="33899" name="Line 120">
            <a:extLst>
              <a:ext uri="{FF2B5EF4-FFF2-40B4-BE49-F238E27FC236}">
                <a16:creationId xmlns:a16="http://schemas.microsoft.com/office/drawing/2014/main" id="{11E2C537-B080-45E8-BD78-6CECFC867B52}"/>
              </a:ext>
            </a:extLst>
          </p:cNvPr>
          <p:cNvSpPr>
            <a:spLocks noChangeShapeType="1"/>
          </p:cNvSpPr>
          <p:nvPr/>
        </p:nvSpPr>
        <p:spPr bwMode="auto">
          <a:xfrm>
            <a:off x="5321300" y="2206625"/>
            <a:ext cx="1905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900" name="Line 121">
            <a:extLst>
              <a:ext uri="{FF2B5EF4-FFF2-40B4-BE49-F238E27FC236}">
                <a16:creationId xmlns:a16="http://schemas.microsoft.com/office/drawing/2014/main" id="{704808CE-9929-4657-8095-5684E2DA92D0}"/>
              </a:ext>
            </a:extLst>
          </p:cNvPr>
          <p:cNvSpPr>
            <a:spLocks noChangeShapeType="1"/>
          </p:cNvSpPr>
          <p:nvPr/>
        </p:nvSpPr>
        <p:spPr bwMode="auto">
          <a:xfrm flipH="1">
            <a:off x="7480300" y="2206625"/>
            <a:ext cx="254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901" name="Rectangle 122">
            <a:extLst>
              <a:ext uri="{FF2B5EF4-FFF2-40B4-BE49-F238E27FC236}">
                <a16:creationId xmlns:a16="http://schemas.microsoft.com/office/drawing/2014/main" id="{A44AB4FF-B650-467B-9883-16C37BA656FF}"/>
              </a:ext>
            </a:extLst>
          </p:cNvPr>
          <p:cNvSpPr>
            <a:spLocks noChangeArrowheads="1"/>
          </p:cNvSpPr>
          <p:nvPr/>
        </p:nvSpPr>
        <p:spPr bwMode="auto">
          <a:xfrm>
            <a:off x="5245100" y="2166938"/>
            <a:ext cx="55563" cy="7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500">
                <a:solidFill>
                  <a:srgbClr val="000000"/>
                </a:solidFill>
                <a:latin typeface="Helvetica" panose="020B0604020202020204" pitchFamily="34" charset="0"/>
              </a:rPr>
              <a:t>-2</a:t>
            </a:r>
            <a:endParaRPr lang="en-US" altLang="en-US" sz="1400"/>
          </a:p>
        </p:txBody>
      </p:sp>
      <p:sp>
        <p:nvSpPr>
          <p:cNvPr id="33902" name="Line 123">
            <a:extLst>
              <a:ext uri="{FF2B5EF4-FFF2-40B4-BE49-F238E27FC236}">
                <a16:creationId xmlns:a16="http://schemas.microsoft.com/office/drawing/2014/main" id="{796D0855-4AE3-4A50-AD3A-626C0D0135B2}"/>
              </a:ext>
            </a:extLst>
          </p:cNvPr>
          <p:cNvSpPr>
            <a:spLocks noChangeShapeType="1"/>
          </p:cNvSpPr>
          <p:nvPr/>
        </p:nvSpPr>
        <p:spPr bwMode="auto">
          <a:xfrm>
            <a:off x="5321300" y="1995488"/>
            <a:ext cx="1905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903" name="Line 124">
            <a:extLst>
              <a:ext uri="{FF2B5EF4-FFF2-40B4-BE49-F238E27FC236}">
                <a16:creationId xmlns:a16="http://schemas.microsoft.com/office/drawing/2014/main" id="{7474D795-42CF-4A5B-A108-902733CA296A}"/>
              </a:ext>
            </a:extLst>
          </p:cNvPr>
          <p:cNvSpPr>
            <a:spLocks noChangeShapeType="1"/>
          </p:cNvSpPr>
          <p:nvPr/>
        </p:nvSpPr>
        <p:spPr bwMode="auto">
          <a:xfrm flipH="1">
            <a:off x="7480300" y="1995488"/>
            <a:ext cx="2540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904" name="Rectangle 125">
            <a:extLst>
              <a:ext uri="{FF2B5EF4-FFF2-40B4-BE49-F238E27FC236}">
                <a16:creationId xmlns:a16="http://schemas.microsoft.com/office/drawing/2014/main" id="{AFB4CCC1-3F20-4C31-9791-D3ACC56BB183}"/>
              </a:ext>
            </a:extLst>
          </p:cNvPr>
          <p:cNvSpPr>
            <a:spLocks noChangeArrowheads="1"/>
          </p:cNvSpPr>
          <p:nvPr/>
        </p:nvSpPr>
        <p:spPr bwMode="auto">
          <a:xfrm>
            <a:off x="5189538" y="1957388"/>
            <a:ext cx="107950" cy="7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500">
                <a:solidFill>
                  <a:srgbClr val="000000"/>
                </a:solidFill>
                <a:latin typeface="Helvetica" panose="020B0604020202020204" pitchFamily="34" charset="0"/>
              </a:rPr>
              <a:t>-1.5</a:t>
            </a:r>
            <a:endParaRPr lang="en-US" altLang="en-US" sz="1400"/>
          </a:p>
        </p:txBody>
      </p:sp>
      <p:sp>
        <p:nvSpPr>
          <p:cNvPr id="33905" name="Line 126">
            <a:extLst>
              <a:ext uri="{FF2B5EF4-FFF2-40B4-BE49-F238E27FC236}">
                <a16:creationId xmlns:a16="http://schemas.microsoft.com/office/drawing/2014/main" id="{FF026E9E-0572-483B-B44F-777B3A38AAB4}"/>
              </a:ext>
            </a:extLst>
          </p:cNvPr>
          <p:cNvSpPr>
            <a:spLocks noChangeShapeType="1"/>
          </p:cNvSpPr>
          <p:nvPr/>
        </p:nvSpPr>
        <p:spPr bwMode="auto">
          <a:xfrm>
            <a:off x="5321300" y="1785938"/>
            <a:ext cx="1905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906" name="Line 127">
            <a:extLst>
              <a:ext uri="{FF2B5EF4-FFF2-40B4-BE49-F238E27FC236}">
                <a16:creationId xmlns:a16="http://schemas.microsoft.com/office/drawing/2014/main" id="{E6177F7B-77A2-48AE-AFAD-6A7A078B8E5B}"/>
              </a:ext>
            </a:extLst>
          </p:cNvPr>
          <p:cNvSpPr>
            <a:spLocks noChangeShapeType="1"/>
          </p:cNvSpPr>
          <p:nvPr/>
        </p:nvSpPr>
        <p:spPr bwMode="auto">
          <a:xfrm flipH="1">
            <a:off x="7480300" y="1785938"/>
            <a:ext cx="2540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907" name="Rectangle 128">
            <a:extLst>
              <a:ext uri="{FF2B5EF4-FFF2-40B4-BE49-F238E27FC236}">
                <a16:creationId xmlns:a16="http://schemas.microsoft.com/office/drawing/2014/main" id="{B4AD4DA9-B722-4B54-811F-4CCCC7A0783E}"/>
              </a:ext>
            </a:extLst>
          </p:cNvPr>
          <p:cNvSpPr>
            <a:spLocks noChangeArrowheads="1"/>
          </p:cNvSpPr>
          <p:nvPr/>
        </p:nvSpPr>
        <p:spPr bwMode="auto">
          <a:xfrm>
            <a:off x="5245100" y="1747838"/>
            <a:ext cx="55563" cy="7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500">
                <a:solidFill>
                  <a:srgbClr val="000000"/>
                </a:solidFill>
                <a:latin typeface="Helvetica" panose="020B0604020202020204" pitchFamily="34" charset="0"/>
              </a:rPr>
              <a:t>-1</a:t>
            </a:r>
            <a:endParaRPr lang="en-US" altLang="en-US" sz="1400"/>
          </a:p>
        </p:txBody>
      </p:sp>
      <p:sp>
        <p:nvSpPr>
          <p:cNvPr id="33908" name="Line 129">
            <a:extLst>
              <a:ext uri="{FF2B5EF4-FFF2-40B4-BE49-F238E27FC236}">
                <a16:creationId xmlns:a16="http://schemas.microsoft.com/office/drawing/2014/main" id="{1341FC2B-EEDA-43D8-A56F-5A653117F84B}"/>
              </a:ext>
            </a:extLst>
          </p:cNvPr>
          <p:cNvSpPr>
            <a:spLocks noChangeShapeType="1"/>
          </p:cNvSpPr>
          <p:nvPr/>
        </p:nvSpPr>
        <p:spPr bwMode="auto">
          <a:xfrm>
            <a:off x="5321300" y="1576388"/>
            <a:ext cx="1905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909" name="Line 130">
            <a:extLst>
              <a:ext uri="{FF2B5EF4-FFF2-40B4-BE49-F238E27FC236}">
                <a16:creationId xmlns:a16="http://schemas.microsoft.com/office/drawing/2014/main" id="{F20E8E6E-5339-4C65-BF0A-9684870C8EEE}"/>
              </a:ext>
            </a:extLst>
          </p:cNvPr>
          <p:cNvSpPr>
            <a:spLocks noChangeShapeType="1"/>
          </p:cNvSpPr>
          <p:nvPr/>
        </p:nvSpPr>
        <p:spPr bwMode="auto">
          <a:xfrm flipH="1">
            <a:off x="7480300" y="1576388"/>
            <a:ext cx="2540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910" name="Rectangle 131">
            <a:extLst>
              <a:ext uri="{FF2B5EF4-FFF2-40B4-BE49-F238E27FC236}">
                <a16:creationId xmlns:a16="http://schemas.microsoft.com/office/drawing/2014/main" id="{F591AC30-63A9-41F2-AEB9-9F7A47B7A209}"/>
              </a:ext>
            </a:extLst>
          </p:cNvPr>
          <p:cNvSpPr>
            <a:spLocks noChangeArrowheads="1"/>
          </p:cNvSpPr>
          <p:nvPr/>
        </p:nvSpPr>
        <p:spPr bwMode="auto">
          <a:xfrm>
            <a:off x="5189538" y="1536700"/>
            <a:ext cx="107950" cy="7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500">
                <a:solidFill>
                  <a:srgbClr val="000000"/>
                </a:solidFill>
                <a:latin typeface="Helvetica" panose="020B0604020202020204" pitchFamily="34" charset="0"/>
              </a:rPr>
              <a:t>-0.5</a:t>
            </a:r>
            <a:endParaRPr lang="en-US" altLang="en-US" sz="1400"/>
          </a:p>
        </p:txBody>
      </p:sp>
      <p:sp>
        <p:nvSpPr>
          <p:cNvPr id="33911" name="Line 132">
            <a:extLst>
              <a:ext uri="{FF2B5EF4-FFF2-40B4-BE49-F238E27FC236}">
                <a16:creationId xmlns:a16="http://schemas.microsoft.com/office/drawing/2014/main" id="{436BFA7D-CB16-4C72-B245-89E89F58C83F}"/>
              </a:ext>
            </a:extLst>
          </p:cNvPr>
          <p:cNvSpPr>
            <a:spLocks noChangeShapeType="1"/>
          </p:cNvSpPr>
          <p:nvPr/>
        </p:nvSpPr>
        <p:spPr bwMode="auto">
          <a:xfrm>
            <a:off x="5321300" y="1371600"/>
            <a:ext cx="1905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912" name="Line 133">
            <a:extLst>
              <a:ext uri="{FF2B5EF4-FFF2-40B4-BE49-F238E27FC236}">
                <a16:creationId xmlns:a16="http://schemas.microsoft.com/office/drawing/2014/main" id="{D9D1AE89-A09E-494F-ACD1-8E16BB9207A9}"/>
              </a:ext>
            </a:extLst>
          </p:cNvPr>
          <p:cNvSpPr>
            <a:spLocks noChangeShapeType="1"/>
          </p:cNvSpPr>
          <p:nvPr/>
        </p:nvSpPr>
        <p:spPr bwMode="auto">
          <a:xfrm flipH="1">
            <a:off x="7480300" y="1371600"/>
            <a:ext cx="254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913" name="Rectangle 134">
            <a:extLst>
              <a:ext uri="{FF2B5EF4-FFF2-40B4-BE49-F238E27FC236}">
                <a16:creationId xmlns:a16="http://schemas.microsoft.com/office/drawing/2014/main" id="{359E0BA7-6854-491F-B1BF-17EEDD860A32}"/>
              </a:ext>
            </a:extLst>
          </p:cNvPr>
          <p:cNvSpPr>
            <a:spLocks noChangeArrowheads="1"/>
          </p:cNvSpPr>
          <p:nvPr/>
        </p:nvSpPr>
        <p:spPr bwMode="auto">
          <a:xfrm>
            <a:off x="5265738" y="1331913"/>
            <a:ext cx="34925" cy="7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500">
                <a:solidFill>
                  <a:srgbClr val="000000"/>
                </a:solidFill>
                <a:latin typeface="Helvetica" panose="020B0604020202020204" pitchFamily="34" charset="0"/>
              </a:rPr>
              <a:t>0</a:t>
            </a:r>
            <a:endParaRPr lang="en-US" altLang="en-US" sz="1400"/>
          </a:p>
        </p:txBody>
      </p:sp>
      <p:sp>
        <p:nvSpPr>
          <p:cNvPr id="33914" name="Line 135">
            <a:extLst>
              <a:ext uri="{FF2B5EF4-FFF2-40B4-BE49-F238E27FC236}">
                <a16:creationId xmlns:a16="http://schemas.microsoft.com/office/drawing/2014/main" id="{605A47D4-505D-4E91-91E7-E0D97F12872D}"/>
              </a:ext>
            </a:extLst>
          </p:cNvPr>
          <p:cNvSpPr>
            <a:spLocks noChangeShapeType="1"/>
          </p:cNvSpPr>
          <p:nvPr/>
        </p:nvSpPr>
        <p:spPr bwMode="auto">
          <a:xfrm>
            <a:off x="5321300" y="1162050"/>
            <a:ext cx="1905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915" name="Line 136">
            <a:extLst>
              <a:ext uri="{FF2B5EF4-FFF2-40B4-BE49-F238E27FC236}">
                <a16:creationId xmlns:a16="http://schemas.microsoft.com/office/drawing/2014/main" id="{E18F71F1-1A0E-49D1-BA2C-C28C46175327}"/>
              </a:ext>
            </a:extLst>
          </p:cNvPr>
          <p:cNvSpPr>
            <a:spLocks noChangeShapeType="1"/>
          </p:cNvSpPr>
          <p:nvPr/>
        </p:nvSpPr>
        <p:spPr bwMode="auto">
          <a:xfrm flipH="1">
            <a:off x="7480300" y="1162050"/>
            <a:ext cx="254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916" name="Rectangle 137">
            <a:extLst>
              <a:ext uri="{FF2B5EF4-FFF2-40B4-BE49-F238E27FC236}">
                <a16:creationId xmlns:a16="http://schemas.microsoft.com/office/drawing/2014/main" id="{156FD449-EAE5-40F2-BCEC-18CD39374FD1}"/>
              </a:ext>
            </a:extLst>
          </p:cNvPr>
          <p:cNvSpPr>
            <a:spLocks noChangeArrowheads="1"/>
          </p:cNvSpPr>
          <p:nvPr/>
        </p:nvSpPr>
        <p:spPr bwMode="auto">
          <a:xfrm>
            <a:off x="5210175" y="1122363"/>
            <a:ext cx="87313" cy="7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500">
                <a:solidFill>
                  <a:srgbClr val="000000"/>
                </a:solidFill>
                <a:latin typeface="Helvetica" panose="020B0604020202020204" pitchFamily="34" charset="0"/>
              </a:rPr>
              <a:t>0.5</a:t>
            </a:r>
            <a:endParaRPr lang="en-US" altLang="en-US" sz="1400"/>
          </a:p>
        </p:txBody>
      </p:sp>
      <p:sp>
        <p:nvSpPr>
          <p:cNvPr id="33917" name="Line 138">
            <a:extLst>
              <a:ext uri="{FF2B5EF4-FFF2-40B4-BE49-F238E27FC236}">
                <a16:creationId xmlns:a16="http://schemas.microsoft.com/office/drawing/2014/main" id="{F53BFF56-792B-4263-9BF1-0A0818387655}"/>
              </a:ext>
            </a:extLst>
          </p:cNvPr>
          <p:cNvSpPr>
            <a:spLocks noChangeShapeType="1"/>
          </p:cNvSpPr>
          <p:nvPr/>
        </p:nvSpPr>
        <p:spPr bwMode="auto">
          <a:xfrm>
            <a:off x="5321300" y="952500"/>
            <a:ext cx="1905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918" name="Line 139">
            <a:extLst>
              <a:ext uri="{FF2B5EF4-FFF2-40B4-BE49-F238E27FC236}">
                <a16:creationId xmlns:a16="http://schemas.microsoft.com/office/drawing/2014/main" id="{7A30AB46-1C40-4E57-A2B9-DEDE16A5E603}"/>
              </a:ext>
            </a:extLst>
          </p:cNvPr>
          <p:cNvSpPr>
            <a:spLocks noChangeShapeType="1"/>
          </p:cNvSpPr>
          <p:nvPr/>
        </p:nvSpPr>
        <p:spPr bwMode="auto">
          <a:xfrm flipH="1">
            <a:off x="7480300" y="952500"/>
            <a:ext cx="254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919" name="Rectangle 140">
            <a:extLst>
              <a:ext uri="{FF2B5EF4-FFF2-40B4-BE49-F238E27FC236}">
                <a16:creationId xmlns:a16="http://schemas.microsoft.com/office/drawing/2014/main" id="{F97529EF-3856-4D11-B7C1-3E1CB511C744}"/>
              </a:ext>
            </a:extLst>
          </p:cNvPr>
          <p:cNvSpPr>
            <a:spLocks noChangeArrowheads="1"/>
          </p:cNvSpPr>
          <p:nvPr/>
        </p:nvSpPr>
        <p:spPr bwMode="auto">
          <a:xfrm>
            <a:off x="5265738" y="912813"/>
            <a:ext cx="34925" cy="7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500">
                <a:solidFill>
                  <a:srgbClr val="000000"/>
                </a:solidFill>
                <a:latin typeface="Helvetica" panose="020B0604020202020204" pitchFamily="34" charset="0"/>
              </a:rPr>
              <a:t>1</a:t>
            </a:r>
            <a:endParaRPr lang="en-US" altLang="en-US" sz="1400"/>
          </a:p>
        </p:txBody>
      </p:sp>
      <p:sp>
        <p:nvSpPr>
          <p:cNvPr id="33920" name="Line 141">
            <a:extLst>
              <a:ext uri="{FF2B5EF4-FFF2-40B4-BE49-F238E27FC236}">
                <a16:creationId xmlns:a16="http://schemas.microsoft.com/office/drawing/2014/main" id="{A27EE57D-6D21-4C0F-88B9-275562FCE0CA}"/>
              </a:ext>
            </a:extLst>
          </p:cNvPr>
          <p:cNvSpPr>
            <a:spLocks noChangeShapeType="1"/>
          </p:cNvSpPr>
          <p:nvPr/>
        </p:nvSpPr>
        <p:spPr bwMode="auto">
          <a:xfrm>
            <a:off x="5321300" y="741363"/>
            <a:ext cx="1905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921" name="Line 142">
            <a:extLst>
              <a:ext uri="{FF2B5EF4-FFF2-40B4-BE49-F238E27FC236}">
                <a16:creationId xmlns:a16="http://schemas.microsoft.com/office/drawing/2014/main" id="{BAEFA407-1261-436E-9EC0-9695CACBC603}"/>
              </a:ext>
            </a:extLst>
          </p:cNvPr>
          <p:cNvSpPr>
            <a:spLocks noChangeShapeType="1"/>
          </p:cNvSpPr>
          <p:nvPr/>
        </p:nvSpPr>
        <p:spPr bwMode="auto">
          <a:xfrm flipH="1">
            <a:off x="7480300" y="741363"/>
            <a:ext cx="2540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922" name="Rectangle 143">
            <a:extLst>
              <a:ext uri="{FF2B5EF4-FFF2-40B4-BE49-F238E27FC236}">
                <a16:creationId xmlns:a16="http://schemas.microsoft.com/office/drawing/2014/main" id="{73B15D8E-2F64-4635-B0DB-BF9A15A2599B}"/>
              </a:ext>
            </a:extLst>
          </p:cNvPr>
          <p:cNvSpPr>
            <a:spLocks noChangeArrowheads="1"/>
          </p:cNvSpPr>
          <p:nvPr/>
        </p:nvSpPr>
        <p:spPr bwMode="auto">
          <a:xfrm>
            <a:off x="5210175" y="703263"/>
            <a:ext cx="87313" cy="7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500">
                <a:solidFill>
                  <a:srgbClr val="000000"/>
                </a:solidFill>
                <a:latin typeface="Helvetica" panose="020B0604020202020204" pitchFamily="34" charset="0"/>
              </a:rPr>
              <a:t>1.5</a:t>
            </a:r>
            <a:endParaRPr lang="en-US" altLang="en-US" sz="1400"/>
          </a:p>
        </p:txBody>
      </p:sp>
      <p:sp>
        <p:nvSpPr>
          <p:cNvPr id="33923" name="Line 144">
            <a:extLst>
              <a:ext uri="{FF2B5EF4-FFF2-40B4-BE49-F238E27FC236}">
                <a16:creationId xmlns:a16="http://schemas.microsoft.com/office/drawing/2014/main" id="{81F5103F-FA74-4988-A1CC-963C26789FD2}"/>
              </a:ext>
            </a:extLst>
          </p:cNvPr>
          <p:cNvSpPr>
            <a:spLocks noChangeShapeType="1"/>
          </p:cNvSpPr>
          <p:nvPr/>
        </p:nvSpPr>
        <p:spPr bwMode="auto">
          <a:xfrm>
            <a:off x="5321300" y="536575"/>
            <a:ext cx="1905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924" name="Line 145">
            <a:extLst>
              <a:ext uri="{FF2B5EF4-FFF2-40B4-BE49-F238E27FC236}">
                <a16:creationId xmlns:a16="http://schemas.microsoft.com/office/drawing/2014/main" id="{94055F73-8C5D-4CB2-B866-65EA65DC15ED}"/>
              </a:ext>
            </a:extLst>
          </p:cNvPr>
          <p:cNvSpPr>
            <a:spLocks noChangeShapeType="1"/>
          </p:cNvSpPr>
          <p:nvPr/>
        </p:nvSpPr>
        <p:spPr bwMode="auto">
          <a:xfrm flipH="1">
            <a:off x="7480300" y="536575"/>
            <a:ext cx="254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925" name="Rectangle 146">
            <a:extLst>
              <a:ext uri="{FF2B5EF4-FFF2-40B4-BE49-F238E27FC236}">
                <a16:creationId xmlns:a16="http://schemas.microsoft.com/office/drawing/2014/main" id="{621D153E-D832-40B2-858D-C9C3B1CC4208}"/>
              </a:ext>
            </a:extLst>
          </p:cNvPr>
          <p:cNvSpPr>
            <a:spLocks noChangeArrowheads="1"/>
          </p:cNvSpPr>
          <p:nvPr/>
        </p:nvSpPr>
        <p:spPr bwMode="auto">
          <a:xfrm>
            <a:off x="5265738" y="498475"/>
            <a:ext cx="34925" cy="7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500">
                <a:solidFill>
                  <a:srgbClr val="000000"/>
                </a:solidFill>
                <a:latin typeface="Helvetica" panose="020B0604020202020204" pitchFamily="34" charset="0"/>
              </a:rPr>
              <a:t>2</a:t>
            </a:r>
            <a:endParaRPr lang="en-US" altLang="en-US" sz="1400"/>
          </a:p>
        </p:txBody>
      </p:sp>
      <p:sp>
        <p:nvSpPr>
          <p:cNvPr id="33926" name="Freeform 150">
            <a:extLst>
              <a:ext uri="{FF2B5EF4-FFF2-40B4-BE49-F238E27FC236}">
                <a16:creationId xmlns:a16="http://schemas.microsoft.com/office/drawing/2014/main" id="{63595AA7-36AF-4754-85C2-23C618B4DEAE}"/>
              </a:ext>
            </a:extLst>
          </p:cNvPr>
          <p:cNvSpPr>
            <a:spLocks/>
          </p:cNvSpPr>
          <p:nvPr/>
        </p:nvSpPr>
        <p:spPr bwMode="auto">
          <a:xfrm>
            <a:off x="5321300" y="731838"/>
            <a:ext cx="593725" cy="1470025"/>
          </a:xfrm>
          <a:custGeom>
            <a:avLst/>
            <a:gdLst>
              <a:gd name="T0" fmla="*/ 3 w 374"/>
              <a:gd name="T1" fmla="*/ 397 h 926"/>
              <a:gd name="T2" fmla="*/ 15 w 374"/>
              <a:gd name="T3" fmla="*/ 415 h 926"/>
              <a:gd name="T4" fmla="*/ 22 w 374"/>
              <a:gd name="T5" fmla="*/ 498 h 926"/>
              <a:gd name="T6" fmla="*/ 31 w 374"/>
              <a:gd name="T7" fmla="*/ 551 h 926"/>
              <a:gd name="T8" fmla="*/ 38 w 374"/>
              <a:gd name="T9" fmla="*/ 428 h 926"/>
              <a:gd name="T10" fmla="*/ 47 w 374"/>
              <a:gd name="T11" fmla="*/ 157 h 926"/>
              <a:gd name="T12" fmla="*/ 53 w 374"/>
              <a:gd name="T13" fmla="*/ 0 h 926"/>
              <a:gd name="T14" fmla="*/ 63 w 374"/>
              <a:gd name="T15" fmla="*/ 188 h 926"/>
              <a:gd name="T16" fmla="*/ 69 w 374"/>
              <a:gd name="T17" fmla="*/ 621 h 926"/>
              <a:gd name="T18" fmla="*/ 79 w 374"/>
              <a:gd name="T19" fmla="*/ 916 h 926"/>
              <a:gd name="T20" fmla="*/ 88 w 374"/>
              <a:gd name="T21" fmla="*/ 790 h 926"/>
              <a:gd name="T22" fmla="*/ 95 w 374"/>
              <a:gd name="T23" fmla="*/ 366 h 926"/>
              <a:gd name="T24" fmla="*/ 104 w 374"/>
              <a:gd name="T25" fmla="*/ 37 h 926"/>
              <a:gd name="T26" fmla="*/ 111 w 374"/>
              <a:gd name="T27" fmla="*/ 56 h 926"/>
              <a:gd name="T28" fmla="*/ 120 w 374"/>
              <a:gd name="T29" fmla="*/ 314 h 926"/>
              <a:gd name="T30" fmla="*/ 126 w 374"/>
              <a:gd name="T31" fmla="*/ 523 h 926"/>
              <a:gd name="T32" fmla="*/ 136 w 374"/>
              <a:gd name="T33" fmla="*/ 535 h 926"/>
              <a:gd name="T34" fmla="*/ 142 w 374"/>
              <a:gd name="T35" fmla="*/ 446 h 926"/>
              <a:gd name="T36" fmla="*/ 152 w 374"/>
              <a:gd name="T37" fmla="*/ 397 h 926"/>
              <a:gd name="T38" fmla="*/ 158 w 374"/>
              <a:gd name="T39" fmla="*/ 400 h 926"/>
              <a:gd name="T40" fmla="*/ 168 w 374"/>
              <a:gd name="T41" fmla="*/ 403 h 926"/>
              <a:gd name="T42" fmla="*/ 177 w 374"/>
              <a:gd name="T43" fmla="*/ 403 h 926"/>
              <a:gd name="T44" fmla="*/ 187 w 374"/>
              <a:gd name="T45" fmla="*/ 403 h 926"/>
              <a:gd name="T46" fmla="*/ 196 w 374"/>
              <a:gd name="T47" fmla="*/ 403 h 926"/>
              <a:gd name="T48" fmla="*/ 206 w 374"/>
              <a:gd name="T49" fmla="*/ 403 h 926"/>
              <a:gd name="T50" fmla="*/ 215 w 374"/>
              <a:gd name="T51" fmla="*/ 403 h 926"/>
              <a:gd name="T52" fmla="*/ 225 w 374"/>
              <a:gd name="T53" fmla="*/ 403 h 926"/>
              <a:gd name="T54" fmla="*/ 234 w 374"/>
              <a:gd name="T55" fmla="*/ 403 h 926"/>
              <a:gd name="T56" fmla="*/ 244 w 374"/>
              <a:gd name="T57" fmla="*/ 403 h 926"/>
              <a:gd name="T58" fmla="*/ 253 w 374"/>
              <a:gd name="T59" fmla="*/ 403 h 926"/>
              <a:gd name="T60" fmla="*/ 263 w 374"/>
              <a:gd name="T61" fmla="*/ 403 h 926"/>
              <a:gd name="T62" fmla="*/ 272 w 374"/>
              <a:gd name="T63" fmla="*/ 403 h 926"/>
              <a:gd name="T64" fmla="*/ 282 w 374"/>
              <a:gd name="T65" fmla="*/ 403 h 926"/>
              <a:gd name="T66" fmla="*/ 291 w 374"/>
              <a:gd name="T67" fmla="*/ 403 h 926"/>
              <a:gd name="T68" fmla="*/ 301 w 374"/>
              <a:gd name="T69" fmla="*/ 403 h 926"/>
              <a:gd name="T70" fmla="*/ 310 w 374"/>
              <a:gd name="T71" fmla="*/ 403 h 926"/>
              <a:gd name="T72" fmla="*/ 320 w 374"/>
              <a:gd name="T73" fmla="*/ 403 h 926"/>
              <a:gd name="T74" fmla="*/ 329 w 374"/>
              <a:gd name="T75" fmla="*/ 403 h 926"/>
              <a:gd name="T76" fmla="*/ 339 w 374"/>
              <a:gd name="T77" fmla="*/ 403 h 926"/>
              <a:gd name="T78" fmla="*/ 348 w 374"/>
              <a:gd name="T79" fmla="*/ 403 h 926"/>
              <a:gd name="T80" fmla="*/ 358 w 374"/>
              <a:gd name="T81" fmla="*/ 403 h 926"/>
              <a:gd name="T82" fmla="*/ 367 w 374"/>
              <a:gd name="T83" fmla="*/ 403 h 92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374"/>
              <a:gd name="T127" fmla="*/ 0 h 926"/>
              <a:gd name="T128" fmla="*/ 374 w 374"/>
              <a:gd name="T129" fmla="*/ 926 h 92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374" h="926">
                <a:moveTo>
                  <a:pt x="0" y="403"/>
                </a:moveTo>
                <a:lnTo>
                  <a:pt x="0" y="400"/>
                </a:lnTo>
                <a:lnTo>
                  <a:pt x="3" y="397"/>
                </a:lnTo>
                <a:lnTo>
                  <a:pt x="9" y="394"/>
                </a:lnTo>
                <a:lnTo>
                  <a:pt x="12" y="400"/>
                </a:lnTo>
                <a:lnTo>
                  <a:pt x="15" y="415"/>
                </a:lnTo>
                <a:lnTo>
                  <a:pt x="15" y="437"/>
                </a:lnTo>
                <a:lnTo>
                  <a:pt x="19" y="468"/>
                </a:lnTo>
                <a:lnTo>
                  <a:pt x="22" y="498"/>
                </a:lnTo>
                <a:lnTo>
                  <a:pt x="25" y="526"/>
                </a:lnTo>
                <a:lnTo>
                  <a:pt x="28" y="547"/>
                </a:lnTo>
                <a:lnTo>
                  <a:pt x="31" y="551"/>
                </a:lnTo>
                <a:lnTo>
                  <a:pt x="34" y="532"/>
                </a:lnTo>
                <a:lnTo>
                  <a:pt x="34" y="492"/>
                </a:lnTo>
                <a:lnTo>
                  <a:pt x="38" y="428"/>
                </a:lnTo>
                <a:lnTo>
                  <a:pt x="41" y="345"/>
                </a:lnTo>
                <a:lnTo>
                  <a:pt x="44" y="249"/>
                </a:lnTo>
                <a:lnTo>
                  <a:pt x="47" y="157"/>
                </a:lnTo>
                <a:lnTo>
                  <a:pt x="50" y="77"/>
                </a:lnTo>
                <a:lnTo>
                  <a:pt x="50" y="22"/>
                </a:lnTo>
                <a:lnTo>
                  <a:pt x="53" y="0"/>
                </a:lnTo>
                <a:lnTo>
                  <a:pt x="57" y="22"/>
                </a:lnTo>
                <a:lnTo>
                  <a:pt x="60" y="83"/>
                </a:lnTo>
                <a:lnTo>
                  <a:pt x="63" y="188"/>
                </a:lnTo>
                <a:lnTo>
                  <a:pt x="66" y="320"/>
                </a:lnTo>
                <a:lnTo>
                  <a:pt x="69" y="471"/>
                </a:lnTo>
                <a:lnTo>
                  <a:pt x="69" y="621"/>
                </a:lnTo>
                <a:lnTo>
                  <a:pt x="72" y="753"/>
                </a:lnTo>
                <a:lnTo>
                  <a:pt x="76" y="858"/>
                </a:lnTo>
                <a:lnTo>
                  <a:pt x="79" y="916"/>
                </a:lnTo>
                <a:lnTo>
                  <a:pt x="82" y="926"/>
                </a:lnTo>
                <a:lnTo>
                  <a:pt x="85" y="879"/>
                </a:lnTo>
                <a:lnTo>
                  <a:pt x="88" y="790"/>
                </a:lnTo>
                <a:lnTo>
                  <a:pt x="88" y="664"/>
                </a:lnTo>
                <a:lnTo>
                  <a:pt x="91" y="520"/>
                </a:lnTo>
                <a:lnTo>
                  <a:pt x="95" y="366"/>
                </a:lnTo>
                <a:lnTo>
                  <a:pt x="98" y="228"/>
                </a:lnTo>
                <a:lnTo>
                  <a:pt x="101" y="114"/>
                </a:lnTo>
                <a:lnTo>
                  <a:pt x="104" y="37"/>
                </a:lnTo>
                <a:lnTo>
                  <a:pt x="104" y="3"/>
                </a:lnTo>
                <a:lnTo>
                  <a:pt x="107" y="10"/>
                </a:lnTo>
                <a:lnTo>
                  <a:pt x="111" y="56"/>
                </a:lnTo>
                <a:lnTo>
                  <a:pt x="114" y="129"/>
                </a:lnTo>
                <a:lnTo>
                  <a:pt x="117" y="219"/>
                </a:lnTo>
                <a:lnTo>
                  <a:pt x="120" y="314"/>
                </a:lnTo>
                <a:lnTo>
                  <a:pt x="123" y="403"/>
                </a:lnTo>
                <a:lnTo>
                  <a:pt x="123" y="474"/>
                </a:lnTo>
                <a:lnTo>
                  <a:pt x="126" y="523"/>
                </a:lnTo>
                <a:lnTo>
                  <a:pt x="130" y="547"/>
                </a:lnTo>
                <a:lnTo>
                  <a:pt x="133" y="551"/>
                </a:lnTo>
                <a:lnTo>
                  <a:pt x="136" y="535"/>
                </a:lnTo>
                <a:lnTo>
                  <a:pt x="139" y="507"/>
                </a:lnTo>
                <a:lnTo>
                  <a:pt x="142" y="477"/>
                </a:lnTo>
                <a:lnTo>
                  <a:pt x="142" y="446"/>
                </a:lnTo>
                <a:lnTo>
                  <a:pt x="145" y="421"/>
                </a:lnTo>
                <a:lnTo>
                  <a:pt x="149" y="403"/>
                </a:lnTo>
                <a:lnTo>
                  <a:pt x="152" y="397"/>
                </a:lnTo>
                <a:lnTo>
                  <a:pt x="155" y="394"/>
                </a:lnTo>
                <a:lnTo>
                  <a:pt x="161" y="400"/>
                </a:lnTo>
                <a:lnTo>
                  <a:pt x="158" y="400"/>
                </a:lnTo>
                <a:lnTo>
                  <a:pt x="161" y="400"/>
                </a:lnTo>
                <a:lnTo>
                  <a:pt x="164" y="403"/>
                </a:lnTo>
                <a:lnTo>
                  <a:pt x="168" y="403"/>
                </a:lnTo>
                <a:lnTo>
                  <a:pt x="171" y="403"/>
                </a:lnTo>
                <a:lnTo>
                  <a:pt x="174" y="403"/>
                </a:lnTo>
                <a:lnTo>
                  <a:pt x="177" y="403"/>
                </a:lnTo>
                <a:lnTo>
                  <a:pt x="180" y="403"/>
                </a:lnTo>
                <a:lnTo>
                  <a:pt x="183" y="403"/>
                </a:lnTo>
                <a:lnTo>
                  <a:pt x="187" y="403"/>
                </a:lnTo>
                <a:lnTo>
                  <a:pt x="190" y="403"/>
                </a:lnTo>
                <a:lnTo>
                  <a:pt x="193" y="403"/>
                </a:lnTo>
                <a:lnTo>
                  <a:pt x="196" y="403"/>
                </a:lnTo>
                <a:lnTo>
                  <a:pt x="199" y="403"/>
                </a:lnTo>
                <a:lnTo>
                  <a:pt x="202" y="403"/>
                </a:lnTo>
                <a:lnTo>
                  <a:pt x="206" y="403"/>
                </a:lnTo>
                <a:lnTo>
                  <a:pt x="209" y="403"/>
                </a:lnTo>
                <a:lnTo>
                  <a:pt x="212" y="403"/>
                </a:lnTo>
                <a:lnTo>
                  <a:pt x="215" y="403"/>
                </a:lnTo>
                <a:lnTo>
                  <a:pt x="218" y="403"/>
                </a:lnTo>
                <a:lnTo>
                  <a:pt x="222" y="403"/>
                </a:lnTo>
                <a:lnTo>
                  <a:pt x="225" y="403"/>
                </a:lnTo>
                <a:lnTo>
                  <a:pt x="228" y="403"/>
                </a:lnTo>
                <a:lnTo>
                  <a:pt x="231" y="403"/>
                </a:lnTo>
                <a:lnTo>
                  <a:pt x="234" y="403"/>
                </a:lnTo>
                <a:lnTo>
                  <a:pt x="237" y="403"/>
                </a:lnTo>
                <a:lnTo>
                  <a:pt x="241" y="403"/>
                </a:lnTo>
                <a:lnTo>
                  <a:pt x="244" y="403"/>
                </a:lnTo>
                <a:lnTo>
                  <a:pt x="247" y="403"/>
                </a:lnTo>
                <a:lnTo>
                  <a:pt x="250" y="403"/>
                </a:lnTo>
                <a:lnTo>
                  <a:pt x="253" y="403"/>
                </a:lnTo>
                <a:lnTo>
                  <a:pt x="256" y="403"/>
                </a:lnTo>
                <a:lnTo>
                  <a:pt x="260" y="403"/>
                </a:lnTo>
                <a:lnTo>
                  <a:pt x="263" y="403"/>
                </a:lnTo>
                <a:lnTo>
                  <a:pt x="266" y="403"/>
                </a:lnTo>
                <a:lnTo>
                  <a:pt x="269" y="403"/>
                </a:lnTo>
                <a:lnTo>
                  <a:pt x="272" y="403"/>
                </a:lnTo>
                <a:lnTo>
                  <a:pt x="275" y="403"/>
                </a:lnTo>
                <a:lnTo>
                  <a:pt x="279" y="403"/>
                </a:lnTo>
                <a:lnTo>
                  <a:pt x="282" y="403"/>
                </a:lnTo>
                <a:lnTo>
                  <a:pt x="285" y="403"/>
                </a:lnTo>
                <a:lnTo>
                  <a:pt x="288" y="403"/>
                </a:lnTo>
                <a:lnTo>
                  <a:pt x="291" y="403"/>
                </a:lnTo>
                <a:lnTo>
                  <a:pt x="294" y="403"/>
                </a:lnTo>
                <a:lnTo>
                  <a:pt x="298" y="403"/>
                </a:lnTo>
                <a:lnTo>
                  <a:pt x="301" y="403"/>
                </a:lnTo>
                <a:lnTo>
                  <a:pt x="304" y="403"/>
                </a:lnTo>
                <a:lnTo>
                  <a:pt x="307" y="403"/>
                </a:lnTo>
                <a:lnTo>
                  <a:pt x="310" y="403"/>
                </a:lnTo>
                <a:lnTo>
                  <a:pt x="313" y="403"/>
                </a:lnTo>
                <a:lnTo>
                  <a:pt x="317" y="403"/>
                </a:lnTo>
                <a:lnTo>
                  <a:pt x="320" y="403"/>
                </a:lnTo>
                <a:lnTo>
                  <a:pt x="323" y="403"/>
                </a:lnTo>
                <a:lnTo>
                  <a:pt x="326" y="403"/>
                </a:lnTo>
                <a:lnTo>
                  <a:pt x="329" y="403"/>
                </a:lnTo>
                <a:lnTo>
                  <a:pt x="333" y="403"/>
                </a:lnTo>
                <a:lnTo>
                  <a:pt x="336" y="403"/>
                </a:lnTo>
                <a:lnTo>
                  <a:pt x="339" y="403"/>
                </a:lnTo>
                <a:lnTo>
                  <a:pt x="342" y="403"/>
                </a:lnTo>
                <a:lnTo>
                  <a:pt x="345" y="403"/>
                </a:lnTo>
                <a:lnTo>
                  <a:pt x="348" y="403"/>
                </a:lnTo>
                <a:lnTo>
                  <a:pt x="352" y="403"/>
                </a:lnTo>
                <a:lnTo>
                  <a:pt x="355" y="403"/>
                </a:lnTo>
                <a:lnTo>
                  <a:pt x="358" y="403"/>
                </a:lnTo>
                <a:lnTo>
                  <a:pt x="361" y="403"/>
                </a:lnTo>
                <a:lnTo>
                  <a:pt x="364" y="403"/>
                </a:lnTo>
                <a:lnTo>
                  <a:pt x="367" y="403"/>
                </a:lnTo>
                <a:lnTo>
                  <a:pt x="371" y="403"/>
                </a:lnTo>
                <a:lnTo>
                  <a:pt x="374" y="403"/>
                </a:lnTo>
              </a:path>
            </a:pathLst>
          </a:custGeom>
          <a:noFill/>
          <a:ln w="28575">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33927" name="Freeform 151">
            <a:extLst>
              <a:ext uri="{FF2B5EF4-FFF2-40B4-BE49-F238E27FC236}">
                <a16:creationId xmlns:a16="http://schemas.microsoft.com/office/drawing/2014/main" id="{3C536809-825C-4CE8-ADED-5D18D9E1F875}"/>
              </a:ext>
            </a:extLst>
          </p:cNvPr>
          <p:cNvSpPr>
            <a:spLocks/>
          </p:cNvSpPr>
          <p:nvPr/>
        </p:nvSpPr>
        <p:spPr bwMode="auto">
          <a:xfrm>
            <a:off x="5915025" y="1371600"/>
            <a:ext cx="639763" cy="1588"/>
          </a:xfrm>
          <a:custGeom>
            <a:avLst/>
            <a:gdLst>
              <a:gd name="T0" fmla="*/ 6 w 403"/>
              <a:gd name="T1" fmla="*/ 0 h 1588"/>
              <a:gd name="T2" fmla="*/ 16 w 403"/>
              <a:gd name="T3" fmla="*/ 0 h 1588"/>
              <a:gd name="T4" fmla="*/ 25 w 403"/>
              <a:gd name="T5" fmla="*/ 0 h 1588"/>
              <a:gd name="T6" fmla="*/ 35 w 403"/>
              <a:gd name="T7" fmla="*/ 0 h 1588"/>
              <a:gd name="T8" fmla="*/ 44 w 403"/>
              <a:gd name="T9" fmla="*/ 0 h 1588"/>
              <a:gd name="T10" fmla="*/ 54 w 403"/>
              <a:gd name="T11" fmla="*/ 0 h 1588"/>
              <a:gd name="T12" fmla="*/ 63 w 403"/>
              <a:gd name="T13" fmla="*/ 0 h 1588"/>
              <a:gd name="T14" fmla="*/ 73 w 403"/>
              <a:gd name="T15" fmla="*/ 0 h 1588"/>
              <a:gd name="T16" fmla="*/ 82 w 403"/>
              <a:gd name="T17" fmla="*/ 0 h 1588"/>
              <a:gd name="T18" fmla="*/ 92 w 403"/>
              <a:gd name="T19" fmla="*/ 0 h 1588"/>
              <a:gd name="T20" fmla="*/ 101 w 403"/>
              <a:gd name="T21" fmla="*/ 0 h 1588"/>
              <a:gd name="T22" fmla="*/ 111 w 403"/>
              <a:gd name="T23" fmla="*/ 0 h 1588"/>
              <a:gd name="T24" fmla="*/ 120 w 403"/>
              <a:gd name="T25" fmla="*/ 0 h 1588"/>
              <a:gd name="T26" fmla="*/ 130 w 403"/>
              <a:gd name="T27" fmla="*/ 0 h 1588"/>
              <a:gd name="T28" fmla="*/ 139 w 403"/>
              <a:gd name="T29" fmla="*/ 0 h 1588"/>
              <a:gd name="T30" fmla="*/ 149 w 403"/>
              <a:gd name="T31" fmla="*/ 0 h 1588"/>
              <a:gd name="T32" fmla="*/ 158 w 403"/>
              <a:gd name="T33" fmla="*/ 0 h 1588"/>
              <a:gd name="T34" fmla="*/ 168 w 403"/>
              <a:gd name="T35" fmla="*/ 0 h 1588"/>
              <a:gd name="T36" fmla="*/ 177 w 403"/>
              <a:gd name="T37" fmla="*/ 0 h 1588"/>
              <a:gd name="T38" fmla="*/ 187 w 403"/>
              <a:gd name="T39" fmla="*/ 0 h 1588"/>
              <a:gd name="T40" fmla="*/ 196 w 403"/>
              <a:gd name="T41" fmla="*/ 0 h 1588"/>
              <a:gd name="T42" fmla="*/ 206 w 403"/>
              <a:gd name="T43" fmla="*/ 0 h 1588"/>
              <a:gd name="T44" fmla="*/ 215 w 403"/>
              <a:gd name="T45" fmla="*/ 0 h 1588"/>
              <a:gd name="T46" fmla="*/ 225 w 403"/>
              <a:gd name="T47" fmla="*/ 0 h 1588"/>
              <a:gd name="T48" fmla="*/ 234 w 403"/>
              <a:gd name="T49" fmla="*/ 0 h 1588"/>
              <a:gd name="T50" fmla="*/ 244 w 403"/>
              <a:gd name="T51" fmla="*/ 0 h 1588"/>
              <a:gd name="T52" fmla="*/ 253 w 403"/>
              <a:gd name="T53" fmla="*/ 0 h 1588"/>
              <a:gd name="T54" fmla="*/ 263 w 403"/>
              <a:gd name="T55" fmla="*/ 0 h 1588"/>
              <a:gd name="T56" fmla="*/ 272 w 403"/>
              <a:gd name="T57" fmla="*/ 0 h 1588"/>
              <a:gd name="T58" fmla="*/ 282 w 403"/>
              <a:gd name="T59" fmla="*/ 0 h 1588"/>
              <a:gd name="T60" fmla="*/ 292 w 403"/>
              <a:gd name="T61" fmla="*/ 0 h 1588"/>
              <a:gd name="T62" fmla="*/ 301 w 403"/>
              <a:gd name="T63" fmla="*/ 0 h 1588"/>
              <a:gd name="T64" fmla="*/ 311 w 403"/>
              <a:gd name="T65" fmla="*/ 0 h 1588"/>
              <a:gd name="T66" fmla="*/ 320 w 403"/>
              <a:gd name="T67" fmla="*/ 0 h 1588"/>
              <a:gd name="T68" fmla="*/ 330 w 403"/>
              <a:gd name="T69" fmla="*/ 0 h 1588"/>
              <a:gd name="T70" fmla="*/ 339 w 403"/>
              <a:gd name="T71" fmla="*/ 0 h 1588"/>
              <a:gd name="T72" fmla="*/ 349 w 403"/>
              <a:gd name="T73" fmla="*/ 0 h 1588"/>
              <a:gd name="T74" fmla="*/ 358 w 403"/>
              <a:gd name="T75" fmla="*/ 0 h 1588"/>
              <a:gd name="T76" fmla="*/ 368 w 403"/>
              <a:gd name="T77" fmla="*/ 0 h 1588"/>
              <a:gd name="T78" fmla="*/ 377 w 403"/>
              <a:gd name="T79" fmla="*/ 0 h 1588"/>
              <a:gd name="T80" fmla="*/ 387 w 403"/>
              <a:gd name="T81" fmla="*/ 0 h 1588"/>
              <a:gd name="T82" fmla="*/ 396 w 403"/>
              <a:gd name="T83" fmla="*/ 0 h 158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403"/>
              <a:gd name="T127" fmla="*/ 0 h 1588"/>
              <a:gd name="T128" fmla="*/ 403 w 403"/>
              <a:gd name="T129" fmla="*/ 1588 h 1588"/>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403" h="1588">
                <a:moveTo>
                  <a:pt x="0" y="0"/>
                </a:moveTo>
                <a:lnTo>
                  <a:pt x="3" y="0"/>
                </a:lnTo>
                <a:lnTo>
                  <a:pt x="6" y="0"/>
                </a:lnTo>
                <a:lnTo>
                  <a:pt x="9" y="0"/>
                </a:lnTo>
                <a:lnTo>
                  <a:pt x="12" y="0"/>
                </a:lnTo>
                <a:lnTo>
                  <a:pt x="16" y="0"/>
                </a:lnTo>
                <a:lnTo>
                  <a:pt x="19" y="0"/>
                </a:lnTo>
                <a:lnTo>
                  <a:pt x="22" y="0"/>
                </a:lnTo>
                <a:lnTo>
                  <a:pt x="25" y="0"/>
                </a:lnTo>
                <a:lnTo>
                  <a:pt x="28" y="0"/>
                </a:lnTo>
                <a:lnTo>
                  <a:pt x="31" y="0"/>
                </a:lnTo>
                <a:lnTo>
                  <a:pt x="35" y="0"/>
                </a:lnTo>
                <a:lnTo>
                  <a:pt x="38" y="0"/>
                </a:lnTo>
                <a:lnTo>
                  <a:pt x="41" y="0"/>
                </a:lnTo>
                <a:lnTo>
                  <a:pt x="44" y="0"/>
                </a:lnTo>
                <a:lnTo>
                  <a:pt x="47" y="0"/>
                </a:lnTo>
                <a:lnTo>
                  <a:pt x="50" y="0"/>
                </a:lnTo>
                <a:lnTo>
                  <a:pt x="54" y="0"/>
                </a:lnTo>
                <a:lnTo>
                  <a:pt x="57" y="0"/>
                </a:lnTo>
                <a:lnTo>
                  <a:pt x="60" y="0"/>
                </a:lnTo>
                <a:lnTo>
                  <a:pt x="63" y="0"/>
                </a:lnTo>
                <a:lnTo>
                  <a:pt x="66" y="0"/>
                </a:lnTo>
                <a:lnTo>
                  <a:pt x="70" y="0"/>
                </a:lnTo>
                <a:lnTo>
                  <a:pt x="73" y="0"/>
                </a:lnTo>
                <a:lnTo>
                  <a:pt x="76" y="0"/>
                </a:lnTo>
                <a:lnTo>
                  <a:pt x="79" y="0"/>
                </a:lnTo>
                <a:lnTo>
                  <a:pt x="82" y="0"/>
                </a:lnTo>
                <a:lnTo>
                  <a:pt x="85" y="0"/>
                </a:lnTo>
                <a:lnTo>
                  <a:pt x="89" y="0"/>
                </a:lnTo>
                <a:lnTo>
                  <a:pt x="92" y="0"/>
                </a:lnTo>
                <a:lnTo>
                  <a:pt x="95" y="0"/>
                </a:lnTo>
                <a:lnTo>
                  <a:pt x="98" y="0"/>
                </a:lnTo>
                <a:lnTo>
                  <a:pt x="101" y="0"/>
                </a:lnTo>
                <a:lnTo>
                  <a:pt x="104" y="0"/>
                </a:lnTo>
                <a:lnTo>
                  <a:pt x="108" y="0"/>
                </a:lnTo>
                <a:lnTo>
                  <a:pt x="111" y="0"/>
                </a:lnTo>
                <a:lnTo>
                  <a:pt x="114" y="0"/>
                </a:lnTo>
                <a:lnTo>
                  <a:pt x="117" y="0"/>
                </a:lnTo>
                <a:lnTo>
                  <a:pt x="120" y="0"/>
                </a:lnTo>
                <a:lnTo>
                  <a:pt x="123" y="0"/>
                </a:lnTo>
                <a:lnTo>
                  <a:pt x="127" y="0"/>
                </a:lnTo>
                <a:lnTo>
                  <a:pt x="130" y="0"/>
                </a:lnTo>
                <a:lnTo>
                  <a:pt x="133" y="0"/>
                </a:lnTo>
                <a:lnTo>
                  <a:pt x="136" y="0"/>
                </a:lnTo>
                <a:lnTo>
                  <a:pt x="139" y="0"/>
                </a:lnTo>
                <a:lnTo>
                  <a:pt x="142" y="0"/>
                </a:lnTo>
                <a:lnTo>
                  <a:pt x="146" y="0"/>
                </a:lnTo>
                <a:lnTo>
                  <a:pt x="149" y="0"/>
                </a:lnTo>
                <a:lnTo>
                  <a:pt x="152" y="0"/>
                </a:lnTo>
                <a:lnTo>
                  <a:pt x="155" y="0"/>
                </a:lnTo>
                <a:lnTo>
                  <a:pt x="158" y="0"/>
                </a:lnTo>
                <a:lnTo>
                  <a:pt x="161" y="0"/>
                </a:lnTo>
                <a:lnTo>
                  <a:pt x="165" y="0"/>
                </a:lnTo>
                <a:lnTo>
                  <a:pt x="168" y="0"/>
                </a:lnTo>
                <a:lnTo>
                  <a:pt x="171" y="0"/>
                </a:lnTo>
                <a:lnTo>
                  <a:pt x="174" y="0"/>
                </a:lnTo>
                <a:lnTo>
                  <a:pt x="177" y="0"/>
                </a:lnTo>
                <a:lnTo>
                  <a:pt x="181" y="0"/>
                </a:lnTo>
                <a:lnTo>
                  <a:pt x="184" y="0"/>
                </a:lnTo>
                <a:lnTo>
                  <a:pt x="187" y="0"/>
                </a:lnTo>
                <a:lnTo>
                  <a:pt x="190" y="0"/>
                </a:lnTo>
                <a:lnTo>
                  <a:pt x="193" y="0"/>
                </a:lnTo>
                <a:lnTo>
                  <a:pt x="196" y="0"/>
                </a:lnTo>
                <a:lnTo>
                  <a:pt x="200" y="0"/>
                </a:lnTo>
                <a:lnTo>
                  <a:pt x="203" y="0"/>
                </a:lnTo>
                <a:lnTo>
                  <a:pt x="206" y="0"/>
                </a:lnTo>
                <a:lnTo>
                  <a:pt x="209" y="0"/>
                </a:lnTo>
                <a:lnTo>
                  <a:pt x="212" y="0"/>
                </a:lnTo>
                <a:lnTo>
                  <a:pt x="215" y="0"/>
                </a:lnTo>
                <a:lnTo>
                  <a:pt x="219" y="0"/>
                </a:lnTo>
                <a:lnTo>
                  <a:pt x="222" y="0"/>
                </a:lnTo>
                <a:lnTo>
                  <a:pt x="225" y="0"/>
                </a:lnTo>
                <a:lnTo>
                  <a:pt x="228" y="0"/>
                </a:lnTo>
                <a:lnTo>
                  <a:pt x="231" y="0"/>
                </a:lnTo>
                <a:lnTo>
                  <a:pt x="234" y="0"/>
                </a:lnTo>
                <a:lnTo>
                  <a:pt x="238" y="0"/>
                </a:lnTo>
                <a:lnTo>
                  <a:pt x="241" y="0"/>
                </a:lnTo>
                <a:lnTo>
                  <a:pt x="244" y="0"/>
                </a:lnTo>
                <a:lnTo>
                  <a:pt x="247" y="0"/>
                </a:lnTo>
                <a:lnTo>
                  <a:pt x="250" y="0"/>
                </a:lnTo>
                <a:lnTo>
                  <a:pt x="253" y="0"/>
                </a:lnTo>
                <a:lnTo>
                  <a:pt x="257" y="0"/>
                </a:lnTo>
                <a:lnTo>
                  <a:pt x="260" y="0"/>
                </a:lnTo>
                <a:lnTo>
                  <a:pt x="263" y="0"/>
                </a:lnTo>
                <a:lnTo>
                  <a:pt x="266" y="0"/>
                </a:lnTo>
                <a:lnTo>
                  <a:pt x="269" y="0"/>
                </a:lnTo>
                <a:lnTo>
                  <a:pt x="272" y="0"/>
                </a:lnTo>
                <a:lnTo>
                  <a:pt x="276" y="0"/>
                </a:lnTo>
                <a:lnTo>
                  <a:pt x="279" y="0"/>
                </a:lnTo>
                <a:lnTo>
                  <a:pt x="282" y="0"/>
                </a:lnTo>
                <a:lnTo>
                  <a:pt x="285" y="0"/>
                </a:lnTo>
                <a:lnTo>
                  <a:pt x="288" y="0"/>
                </a:lnTo>
                <a:lnTo>
                  <a:pt x="292" y="0"/>
                </a:lnTo>
                <a:lnTo>
                  <a:pt x="295" y="0"/>
                </a:lnTo>
                <a:lnTo>
                  <a:pt x="298" y="0"/>
                </a:lnTo>
                <a:lnTo>
                  <a:pt x="301" y="0"/>
                </a:lnTo>
                <a:lnTo>
                  <a:pt x="304" y="0"/>
                </a:lnTo>
                <a:lnTo>
                  <a:pt x="307" y="0"/>
                </a:lnTo>
                <a:lnTo>
                  <a:pt x="311" y="0"/>
                </a:lnTo>
                <a:lnTo>
                  <a:pt x="314" y="0"/>
                </a:lnTo>
                <a:lnTo>
                  <a:pt x="317" y="0"/>
                </a:lnTo>
                <a:lnTo>
                  <a:pt x="320" y="0"/>
                </a:lnTo>
                <a:lnTo>
                  <a:pt x="323" y="0"/>
                </a:lnTo>
                <a:lnTo>
                  <a:pt x="326" y="0"/>
                </a:lnTo>
                <a:lnTo>
                  <a:pt x="330" y="0"/>
                </a:lnTo>
                <a:lnTo>
                  <a:pt x="333" y="0"/>
                </a:lnTo>
                <a:lnTo>
                  <a:pt x="336" y="0"/>
                </a:lnTo>
                <a:lnTo>
                  <a:pt x="339" y="0"/>
                </a:lnTo>
                <a:lnTo>
                  <a:pt x="342" y="0"/>
                </a:lnTo>
                <a:lnTo>
                  <a:pt x="345" y="0"/>
                </a:lnTo>
                <a:lnTo>
                  <a:pt x="349" y="0"/>
                </a:lnTo>
                <a:lnTo>
                  <a:pt x="352" y="0"/>
                </a:lnTo>
                <a:lnTo>
                  <a:pt x="355" y="0"/>
                </a:lnTo>
                <a:lnTo>
                  <a:pt x="358" y="0"/>
                </a:lnTo>
                <a:lnTo>
                  <a:pt x="361" y="0"/>
                </a:lnTo>
                <a:lnTo>
                  <a:pt x="364" y="0"/>
                </a:lnTo>
                <a:lnTo>
                  <a:pt x="368" y="0"/>
                </a:lnTo>
                <a:lnTo>
                  <a:pt x="371" y="0"/>
                </a:lnTo>
                <a:lnTo>
                  <a:pt x="374" y="0"/>
                </a:lnTo>
                <a:lnTo>
                  <a:pt x="377" y="0"/>
                </a:lnTo>
                <a:lnTo>
                  <a:pt x="380" y="0"/>
                </a:lnTo>
                <a:lnTo>
                  <a:pt x="383" y="0"/>
                </a:lnTo>
                <a:lnTo>
                  <a:pt x="387" y="0"/>
                </a:lnTo>
                <a:lnTo>
                  <a:pt x="390" y="0"/>
                </a:lnTo>
                <a:lnTo>
                  <a:pt x="393" y="0"/>
                </a:lnTo>
                <a:lnTo>
                  <a:pt x="396" y="0"/>
                </a:lnTo>
                <a:lnTo>
                  <a:pt x="399" y="0"/>
                </a:lnTo>
                <a:lnTo>
                  <a:pt x="403" y="0"/>
                </a:lnTo>
              </a:path>
            </a:pathLst>
          </a:custGeom>
          <a:noFill/>
          <a:ln w="28575">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33928" name="Freeform 152">
            <a:extLst>
              <a:ext uri="{FF2B5EF4-FFF2-40B4-BE49-F238E27FC236}">
                <a16:creationId xmlns:a16="http://schemas.microsoft.com/office/drawing/2014/main" id="{0C35A88D-C9FB-4171-A6C6-069974871EE5}"/>
              </a:ext>
            </a:extLst>
          </p:cNvPr>
          <p:cNvSpPr>
            <a:spLocks/>
          </p:cNvSpPr>
          <p:nvPr/>
        </p:nvSpPr>
        <p:spPr bwMode="auto">
          <a:xfrm>
            <a:off x="6554788" y="1371600"/>
            <a:ext cx="638175" cy="1588"/>
          </a:xfrm>
          <a:custGeom>
            <a:avLst/>
            <a:gdLst>
              <a:gd name="T0" fmla="*/ 6 w 402"/>
              <a:gd name="T1" fmla="*/ 0 h 1588"/>
              <a:gd name="T2" fmla="*/ 15 w 402"/>
              <a:gd name="T3" fmla="*/ 0 h 1588"/>
              <a:gd name="T4" fmla="*/ 25 w 402"/>
              <a:gd name="T5" fmla="*/ 0 h 1588"/>
              <a:gd name="T6" fmla="*/ 34 w 402"/>
              <a:gd name="T7" fmla="*/ 0 h 1588"/>
              <a:gd name="T8" fmla="*/ 44 w 402"/>
              <a:gd name="T9" fmla="*/ 0 h 1588"/>
              <a:gd name="T10" fmla="*/ 53 w 402"/>
              <a:gd name="T11" fmla="*/ 0 h 1588"/>
              <a:gd name="T12" fmla="*/ 63 w 402"/>
              <a:gd name="T13" fmla="*/ 0 h 1588"/>
              <a:gd name="T14" fmla="*/ 72 w 402"/>
              <a:gd name="T15" fmla="*/ 0 h 1588"/>
              <a:gd name="T16" fmla="*/ 82 w 402"/>
              <a:gd name="T17" fmla="*/ 0 h 1588"/>
              <a:gd name="T18" fmla="*/ 91 w 402"/>
              <a:gd name="T19" fmla="*/ 0 h 1588"/>
              <a:gd name="T20" fmla="*/ 101 w 402"/>
              <a:gd name="T21" fmla="*/ 0 h 1588"/>
              <a:gd name="T22" fmla="*/ 111 w 402"/>
              <a:gd name="T23" fmla="*/ 0 h 1588"/>
              <a:gd name="T24" fmla="*/ 120 w 402"/>
              <a:gd name="T25" fmla="*/ 0 h 1588"/>
              <a:gd name="T26" fmla="*/ 130 w 402"/>
              <a:gd name="T27" fmla="*/ 0 h 1588"/>
              <a:gd name="T28" fmla="*/ 139 w 402"/>
              <a:gd name="T29" fmla="*/ 0 h 1588"/>
              <a:gd name="T30" fmla="*/ 149 w 402"/>
              <a:gd name="T31" fmla="*/ 0 h 1588"/>
              <a:gd name="T32" fmla="*/ 158 w 402"/>
              <a:gd name="T33" fmla="*/ 0 h 1588"/>
              <a:gd name="T34" fmla="*/ 168 w 402"/>
              <a:gd name="T35" fmla="*/ 0 h 1588"/>
              <a:gd name="T36" fmla="*/ 177 w 402"/>
              <a:gd name="T37" fmla="*/ 0 h 1588"/>
              <a:gd name="T38" fmla="*/ 187 w 402"/>
              <a:gd name="T39" fmla="*/ 0 h 1588"/>
              <a:gd name="T40" fmla="*/ 196 w 402"/>
              <a:gd name="T41" fmla="*/ 0 h 1588"/>
              <a:gd name="T42" fmla="*/ 206 w 402"/>
              <a:gd name="T43" fmla="*/ 0 h 1588"/>
              <a:gd name="T44" fmla="*/ 215 w 402"/>
              <a:gd name="T45" fmla="*/ 0 h 1588"/>
              <a:gd name="T46" fmla="*/ 225 w 402"/>
              <a:gd name="T47" fmla="*/ 0 h 1588"/>
              <a:gd name="T48" fmla="*/ 234 w 402"/>
              <a:gd name="T49" fmla="*/ 0 h 1588"/>
              <a:gd name="T50" fmla="*/ 244 w 402"/>
              <a:gd name="T51" fmla="*/ 0 h 1588"/>
              <a:gd name="T52" fmla="*/ 253 w 402"/>
              <a:gd name="T53" fmla="*/ 0 h 1588"/>
              <a:gd name="T54" fmla="*/ 263 w 402"/>
              <a:gd name="T55" fmla="*/ 0 h 1588"/>
              <a:gd name="T56" fmla="*/ 272 w 402"/>
              <a:gd name="T57" fmla="*/ 0 h 1588"/>
              <a:gd name="T58" fmla="*/ 282 w 402"/>
              <a:gd name="T59" fmla="*/ 0 h 1588"/>
              <a:gd name="T60" fmla="*/ 291 w 402"/>
              <a:gd name="T61" fmla="*/ 0 h 1588"/>
              <a:gd name="T62" fmla="*/ 301 w 402"/>
              <a:gd name="T63" fmla="*/ 0 h 1588"/>
              <a:gd name="T64" fmla="*/ 310 w 402"/>
              <a:gd name="T65" fmla="*/ 0 h 1588"/>
              <a:gd name="T66" fmla="*/ 320 w 402"/>
              <a:gd name="T67" fmla="*/ 0 h 1588"/>
              <a:gd name="T68" fmla="*/ 329 w 402"/>
              <a:gd name="T69" fmla="*/ 0 h 1588"/>
              <a:gd name="T70" fmla="*/ 339 w 402"/>
              <a:gd name="T71" fmla="*/ 0 h 1588"/>
              <a:gd name="T72" fmla="*/ 348 w 402"/>
              <a:gd name="T73" fmla="*/ 0 h 1588"/>
              <a:gd name="T74" fmla="*/ 358 w 402"/>
              <a:gd name="T75" fmla="*/ 0 h 1588"/>
              <a:gd name="T76" fmla="*/ 367 w 402"/>
              <a:gd name="T77" fmla="*/ 0 h 1588"/>
              <a:gd name="T78" fmla="*/ 377 w 402"/>
              <a:gd name="T79" fmla="*/ 0 h 1588"/>
              <a:gd name="T80" fmla="*/ 386 w 402"/>
              <a:gd name="T81" fmla="*/ 0 h 1588"/>
              <a:gd name="T82" fmla="*/ 396 w 402"/>
              <a:gd name="T83" fmla="*/ 0 h 158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402"/>
              <a:gd name="T127" fmla="*/ 0 h 1588"/>
              <a:gd name="T128" fmla="*/ 402 w 402"/>
              <a:gd name="T129" fmla="*/ 1588 h 1588"/>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402" h="1588">
                <a:moveTo>
                  <a:pt x="0" y="0"/>
                </a:moveTo>
                <a:lnTo>
                  <a:pt x="3" y="0"/>
                </a:lnTo>
                <a:lnTo>
                  <a:pt x="6" y="0"/>
                </a:lnTo>
                <a:lnTo>
                  <a:pt x="9" y="0"/>
                </a:lnTo>
                <a:lnTo>
                  <a:pt x="12" y="0"/>
                </a:lnTo>
                <a:lnTo>
                  <a:pt x="15" y="0"/>
                </a:lnTo>
                <a:lnTo>
                  <a:pt x="19" y="0"/>
                </a:lnTo>
                <a:lnTo>
                  <a:pt x="22" y="0"/>
                </a:lnTo>
                <a:lnTo>
                  <a:pt x="25" y="0"/>
                </a:lnTo>
                <a:lnTo>
                  <a:pt x="28" y="0"/>
                </a:lnTo>
                <a:lnTo>
                  <a:pt x="31" y="0"/>
                </a:lnTo>
                <a:lnTo>
                  <a:pt x="34" y="0"/>
                </a:lnTo>
                <a:lnTo>
                  <a:pt x="38" y="0"/>
                </a:lnTo>
                <a:lnTo>
                  <a:pt x="41" y="0"/>
                </a:lnTo>
                <a:lnTo>
                  <a:pt x="44" y="0"/>
                </a:lnTo>
                <a:lnTo>
                  <a:pt x="47" y="0"/>
                </a:lnTo>
                <a:lnTo>
                  <a:pt x="50" y="0"/>
                </a:lnTo>
                <a:lnTo>
                  <a:pt x="53" y="0"/>
                </a:lnTo>
                <a:lnTo>
                  <a:pt x="57" y="0"/>
                </a:lnTo>
                <a:lnTo>
                  <a:pt x="60" y="0"/>
                </a:lnTo>
                <a:lnTo>
                  <a:pt x="63" y="0"/>
                </a:lnTo>
                <a:lnTo>
                  <a:pt x="66" y="0"/>
                </a:lnTo>
                <a:lnTo>
                  <a:pt x="69" y="0"/>
                </a:lnTo>
                <a:lnTo>
                  <a:pt x="72" y="0"/>
                </a:lnTo>
                <a:lnTo>
                  <a:pt x="76" y="0"/>
                </a:lnTo>
                <a:lnTo>
                  <a:pt x="79" y="0"/>
                </a:lnTo>
                <a:lnTo>
                  <a:pt x="82" y="0"/>
                </a:lnTo>
                <a:lnTo>
                  <a:pt x="85" y="0"/>
                </a:lnTo>
                <a:lnTo>
                  <a:pt x="88" y="0"/>
                </a:lnTo>
                <a:lnTo>
                  <a:pt x="91" y="0"/>
                </a:lnTo>
                <a:lnTo>
                  <a:pt x="95" y="0"/>
                </a:lnTo>
                <a:lnTo>
                  <a:pt x="98" y="0"/>
                </a:lnTo>
                <a:lnTo>
                  <a:pt x="101" y="0"/>
                </a:lnTo>
                <a:lnTo>
                  <a:pt x="104" y="0"/>
                </a:lnTo>
                <a:lnTo>
                  <a:pt x="107" y="0"/>
                </a:lnTo>
                <a:lnTo>
                  <a:pt x="111" y="0"/>
                </a:lnTo>
                <a:lnTo>
                  <a:pt x="114" y="0"/>
                </a:lnTo>
                <a:lnTo>
                  <a:pt x="117" y="0"/>
                </a:lnTo>
                <a:lnTo>
                  <a:pt x="120" y="0"/>
                </a:lnTo>
                <a:lnTo>
                  <a:pt x="123" y="0"/>
                </a:lnTo>
                <a:lnTo>
                  <a:pt x="126" y="0"/>
                </a:lnTo>
                <a:lnTo>
                  <a:pt x="130" y="0"/>
                </a:lnTo>
                <a:lnTo>
                  <a:pt x="133" y="0"/>
                </a:lnTo>
                <a:lnTo>
                  <a:pt x="136" y="0"/>
                </a:lnTo>
                <a:lnTo>
                  <a:pt x="139" y="0"/>
                </a:lnTo>
                <a:lnTo>
                  <a:pt x="142" y="0"/>
                </a:lnTo>
                <a:lnTo>
                  <a:pt x="145" y="0"/>
                </a:lnTo>
                <a:lnTo>
                  <a:pt x="149" y="0"/>
                </a:lnTo>
                <a:lnTo>
                  <a:pt x="152" y="0"/>
                </a:lnTo>
                <a:lnTo>
                  <a:pt x="155" y="0"/>
                </a:lnTo>
                <a:lnTo>
                  <a:pt x="158" y="0"/>
                </a:lnTo>
                <a:lnTo>
                  <a:pt x="161" y="0"/>
                </a:lnTo>
                <a:lnTo>
                  <a:pt x="164" y="0"/>
                </a:lnTo>
                <a:lnTo>
                  <a:pt x="168" y="0"/>
                </a:lnTo>
                <a:lnTo>
                  <a:pt x="171" y="0"/>
                </a:lnTo>
                <a:lnTo>
                  <a:pt x="174" y="0"/>
                </a:lnTo>
                <a:lnTo>
                  <a:pt x="177" y="0"/>
                </a:lnTo>
                <a:lnTo>
                  <a:pt x="180" y="0"/>
                </a:lnTo>
                <a:lnTo>
                  <a:pt x="183" y="0"/>
                </a:lnTo>
                <a:lnTo>
                  <a:pt x="187" y="0"/>
                </a:lnTo>
                <a:lnTo>
                  <a:pt x="190" y="0"/>
                </a:lnTo>
                <a:lnTo>
                  <a:pt x="193" y="0"/>
                </a:lnTo>
                <a:lnTo>
                  <a:pt x="196" y="0"/>
                </a:lnTo>
                <a:lnTo>
                  <a:pt x="199" y="0"/>
                </a:lnTo>
                <a:lnTo>
                  <a:pt x="202" y="0"/>
                </a:lnTo>
                <a:lnTo>
                  <a:pt x="206" y="0"/>
                </a:lnTo>
                <a:lnTo>
                  <a:pt x="209" y="0"/>
                </a:lnTo>
                <a:lnTo>
                  <a:pt x="212" y="0"/>
                </a:lnTo>
                <a:lnTo>
                  <a:pt x="215" y="0"/>
                </a:lnTo>
                <a:lnTo>
                  <a:pt x="218" y="0"/>
                </a:lnTo>
                <a:lnTo>
                  <a:pt x="222" y="0"/>
                </a:lnTo>
                <a:lnTo>
                  <a:pt x="225" y="0"/>
                </a:lnTo>
                <a:lnTo>
                  <a:pt x="228" y="0"/>
                </a:lnTo>
                <a:lnTo>
                  <a:pt x="231" y="0"/>
                </a:lnTo>
                <a:lnTo>
                  <a:pt x="234" y="0"/>
                </a:lnTo>
                <a:lnTo>
                  <a:pt x="237" y="0"/>
                </a:lnTo>
                <a:lnTo>
                  <a:pt x="241" y="0"/>
                </a:lnTo>
                <a:lnTo>
                  <a:pt x="244" y="0"/>
                </a:lnTo>
                <a:lnTo>
                  <a:pt x="247" y="0"/>
                </a:lnTo>
                <a:lnTo>
                  <a:pt x="250" y="0"/>
                </a:lnTo>
                <a:lnTo>
                  <a:pt x="253" y="0"/>
                </a:lnTo>
                <a:lnTo>
                  <a:pt x="256" y="0"/>
                </a:lnTo>
                <a:lnTo>
                  <a:pt x="260" y="0"/>
                </a:lnTo>
                <a:lnTo>
                  <a:pt x="263" y="0"/>
                </a:lnTo>
                <a:lnTo>
                  <a:pt x="266" y="0"/>
                </a:lnTo>
                <a:lnTo>
                  <a:pt x="269" y="0"/>
                </a:lnTo>
                <a:lnTo>
                  <a:pt x="272" y="0"/>
                </a:lnTo>
                <a:lnTo>
                  <a:pt x="275" y="0"/>
                </a:lnTo>
                <a:lnTo>
                  <a:pt x="279" y="0"/>
                </a:lnTo>
                <a:lnTo>
                  <a:pt x="282" y="0"/>
                </a:lnTo>
                <a:lnTo>
                  <a:pt x="285" y="0"/>
                </a:lnTo>
                <a:lnTo>
                  <a:pt x="288" y="0"/>
                </a:lnTo>
                <a:lnTo>
                  <a:pt x="291" y="0"/>
                </a:lnTo>
                <a:lnTo>
                  <a:pt x="294" y="0"/>
                </a:lnTo>
                <a:lnTo>
                  <a:pt x="298" y="0"/>
                </a:lnTo>
                <a:lnTo>
                  <a:pt x="301" y="0"/>
                </a:lnTo>
                <a:lnTo>
                  <a:pt x="304" y="0"/>
                </a:lnTo>
                <a:lnTo>
                  <a:pt x="307" y="0"/>
                </a:lnTo>
                <a:lnTo>
                  <a:pt x="310" y="0"/>
                </a:lnTo>
                <a:lnTo>
                  <a:pt x="313" y="0"/>
                </a:lnTo>
                <a:lnTo>
                  <a:pt x="317" y="0"/>
                </a:lnTo>
                <a:lnTo>
                  <a:pt x="320" y="0"/>
                </a:lnTo>
                <a:lnTo>
                  <a:pt x="323" y="0"/>
                </a:lnTo>
                <a:lnTo>
                  <a:pt x="326" y="0"/>
                </a:lnTo>
                <a:lnTo>
                  <a:pt x="329" y="0"/>
                </a:lnTo>
                <a:lnTo>
                  <a:pt x="333" y="0"/>
                </a:lnTo>
                <a:lnTo>
                  <a:pt x="336" y="0"/>
                </a:lnTo>
                <a:lnTo>
                  <a:pt x="339" y="0"/>
                </a:lnTo>
                <a:lnTo>
                  <a:pt x="342" y="0"/>
                </a:lnTo>
                <a:lnTo>
                  <a:pt x="345" y="0"/>
                </a:lnTo>
                <a:lnTo>
                  <a:pt x="348" y="0"/>
                </a:lnTo>
                <a:lnTo>
                  <a:pt x="352" y="0"/>
                </a:lnTo>
                <a:lnTo>
                  <a:pt x="355" y="0"/>
                </a:lnTo>
                <a:lnTo>
                  <a:pt x="358" y="0"/>
                </a:lnTo>
                <a:lnTo>
                  <a:pt x="361" y="0"/>
                </a:lnTo>
                <a:lnTo>
                  <a:pt x="364" y="0"/>
                </a:lnTo>
                <a:lnTo>
                  <a:pt x="367" y="0"/>
                </a:lnTo>
                <a:lnTo>
                  <a:pt x="371" y="0"/>
                </a:lnTo>
                <a:lnTo>
                  <a:pt x="374" y="0"/>
                </a:lnTo>
                <a:lnTo>
                  <a:pt x="377" y="0"/>
                </a:lnTo>
                <a:lnTo>
                  <a:pt x="380" y="0"/>
                </a:lnTo>
                <a:lnTo>
                  <a:pt x="383" y="0"/>
                </a:lnTo>
                <a:lnTo>
                  <a:pt x="386" y="0"/>
                </a:lnTo>
                <a:lnTo>
                  <a:pt x="390" y="0"/>
                </a:lnTo>
                <a:lnTo>
                  <a:pt x="393" y="0"/>
                </a:lnTo>
                <a:lnTo>
                  <a:pt x="396" y="0"/>
                </a:lnTo>
                <a:lnTo>
                  <a:pt x="399" y="0"/>
                </a:lnTo>
                <a:lnTo>
                  <a:pt x="402" y="0"/>
                </a:lnTo>
              </a:path>
            </a:pathLst>
          </a:custGeom>
          <a:noFill/>
          <a:ln w="28575">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33929" name="Freeform 153">
            <a:extLst>
              <a:ext uri="{FF2B5EF4-FFF2-40B4-BE49-F238E27FC236}">
                <a16:creationId xmlns:a16="http://schemas.microsoft.com/office/drawing/2014/main" id="{20ABE660-F51A-42EA-99DA-616DFAAD7447}"/>
              </a:ext>
            </a:extLst>
          </p:cNvPr>
          <p:cNvSpPr>
            <a:spLocks/>
          </p:cNvSpPr>
          <p:nvPr/>
        </p:nvSpPr>
        <p:spPr bwMode="auto">
          <a:xfrm>
            <a:off x="7192963" y="1371600"/>
            <a:ext cx="312737" cy="1588"/>
          </a:xfrm>
          <a:custGeom>
            <a:avLst/>
            <a:gdLst>
              <a:gd name="T0" fmla="*/ 0 w 197"/>
              <a:gd name="T1" fmla="*/ 0 h 1588"/>
              <a:gd name="T2" fmla="*/ 3 w 197"/>
              <a:gd name="T3" fmla="*/ 0 h 1588"/>
              <a:gd name="T4" fmla="*/ 7 w 197"/>
              <a:gd name="T5" fmla="*/ 0 h 1588"/>
              <a:gd name="T6" fmla="*/ 10 w 197"/>
              <a:gd name="T7" fmla="*/ 0 h 1588"/>
              <a:gd name="T8" fmla="*/ 13 w 197"/>
              <a:gd name="T9" fmla="*/ 0 h 1588"/>
              <a:gd name="T10" fmla="*/ 16 w 197"/>
              <a:gd name="T11" fmla="*/ 0 h 1588"/>
              <a:gd name="T12" fmla="*/ 19 w 197"/>
              <a:gd name="T13" fmla="*/ 0 h 1588"/>
              <a:gd name="T14" fmla="*/ 22 w 197"/>
              <a:gd name="T15" fmla="*/ 0 h 1588"/>
              <a:gd name="T16" fmla="*/ 26 w 197"/>
              <a:gd name="T17" fmla="*/ 0 h 1588"/>
              <a:gd name="T18" fmla="*/ 29 w 197"/>
              <a:gd name="T19" fmla="*/ 0 h 1588"/>
              <a:gd name="T20" fmla="*/ 32 w 197"/>
              <a:gd name="T21" fmla="*/ 0 h 1588"/>
              <a:gd name="T22" fmla="*/ 35 w 197"/>
              <a:gd name="T23" fmla="*/ 0 h 1588"/>
              <a:gd name="T24" fmla="*/ 38 w 197"/>
              <a:gd name="T25" fmla="*/ 0 h 1588"/>
              <a:gd name="T26" fmla="*/ 42 w 197"/>
              <a:gd name="T27" fmla="*/ 0 h 1588"/>
              <a:gd name="T28" fmla="*/ 45 w 197"/>
              <a:gd name="T29" fmla="*/ 0 h 1588"/>
              <a:gd name="T30" fmla="*/ 48 w 197"/>
              <a:gd name="T31" fmla="*/ 0 h 1588"/>
              <a:gd name="T32" fmla="*/ 51 w 197"/>
              <a:gd name="T33" fmla="*/ 0 h 1588"/>
              <a:gd name="T34" fmla="*/ 54 w 197"/>
              <a:gd name="T35" fmla="*/ 0 h 1588"/>
              <a:gd name="T36" fmla="*/ 57 w 197"/>
              <a:gd name="T37" fmla="*/ 0 h 1588"/>
              <a:gd name="T38" fmla="*/ 61 w 197"/>
              <a:gd name="T39" fmla="*/ 0 h 1588"/>
              <a:gd name="T40" fmla="*/ 64 w 197"/>
              <a:gd name="T41" fmla="*/ 0 h 1588"/>
              <a:gd name="T42" fmla="*/ 67 w 197"/>
              <a:gd name="T43" fmla="*/ 0 h 1588"/>
              <a:gd name="T44" fmla="*/ 70 w 197"/>
              <a:gd name="T45" fmla="*/ 0 h 1588"/>
              <a:gd name="T46" fmla="*/ 73 w 197"/>
              <a:gd name="T47" fmla="*/ 0 h 1588"/>
              <a:gd name="T48" fmla="*/ 76 w 197"/>
              <a:gd name="T49" fmla="*/ 0 h 1588"/>
              <a:gd name="T50" fmla="*/ 80 w 197"/>
              <a:gd name="T51" fmla="*/ 0 h 1588"/>
              <a:gd name="T52" fmla="*/ 83 w 197"/>
              <a:gd name="T53" fmla="*/ 0 h 1588"/>
              <a:gd name="T54" fmla="*/ 86 w 197"/>
              <a:gd name="T55" fmla="*/ 0 h 1588"/>
              <a:gd name="T56" fmla="*/ 89 w 197"/>
              <a:gd name="T57" fmla="*/ 0 h 1588"/>
              <a:gd name="T58" fmla="*/ 92 w 197"/>
              <a:gd name="T59" fmla="*/ 0 h 1588"/>
              <a:gd name="T60" fmla="*/ 95 w 197"/>
              <a:gd name="T61" fmla="*/ 0 h 1588"/>
              <a:gd name="T62" fmla="*/ 99 w 197"/>
              <a:gd name="T63" fmla="*/ 0 h 1588"/>
              <a:gd name="T64" fmla="*/ 102 w 197"/>
              <a:gd name="T65" fmla="*/ 0 h 1588"/>
              <a:gd name="T66" fmla="*/ 105 w 197"/>
              <a:gd name="T67" fmla="*/ 0 h 1588"/>
              <a:gd name="T68" fmla="*/ 108 w 197"/>
              <a:gd name="T69" fmla="*/ 0 h 1588"/>
              <a:gd name="T70" fmla="*/ 111 w 197"/>
              <a:gd name="T71" fmla="*/ 0 h 1588"/>
              <a:gd name="T72" fmla="*/ 114 w 197"/>
              <a:gd name="T73" fmla="*/ 0 h 1588"/>
              <a:gd name="T74" fmla="*/ 118 w 197"/>
              <a:gd name="T75" fmla="*/ 0 h 1588"/>
              <a:gd name="T76" fmla="*/ 121 w 197"/>
              <a:gd name="T77" fmla="*/ 0 h 1588"/>
              <a:gd name="T78" fmla="*/ 124 w 197"/>
              <a:gd name="T79" fmla="*/ 0 h 1588"/>
              <a:gd name="T80" fmla="*/ 127 w 197"/>
              <a:gd name="T81" fmla="*/ 0 h 1588"/>
              <a:gd name="T82" fmla="*/ 130 w 197"/>
              <a:gd name="T83" fmla="*/ 0 h 1588"/>
              <a:gd name="T84" fmla="*/ 133 w 197"/>
              <a:gd name="T85" fmla="*/ 0 h 1588"/>
              <a:gd name="T86" fmla="*/ 137 w 197"/>
              <a:gd name="T87" fmla="*/ 0 h 1588"/>
              <a:gd name="T88" fmla="*/ 140 w 197"/>
              <a:gd name="T89" fmla="*/ 0 h 1588"/>
              <a:gd name="T90" fmla="*/ 143 w 197"/>
              <a:gd name="T91" fmla="*/ 0 h 1588"/>
              <a:gd name="T92" fmla="*/ 146 w 197"/>
              <a:gd name="T93" fmla="*/ 0 h 1588"/>
              <a:gd name="T94" fmla="*/ 149 w 197"/>
              <a:gd name="T95" fmla="*/ 0 h 1588"/>
              <a:gd name="T96" fmla="*/ 153 w 197"/>
              <a:gd name="T97" fmla="*/ 0 h 1588"/>
              <a:gd name="T98" fmla="*/ 156 w 197"/>
              <a:gd name="T99" fmla="*/ 0 h 1588"/>
              <a:gd name="T100" fmla="*/ 159 w 197"/>
              <a:gd name="T101" fmla="*/ 0 h 1588"/>
              <a:gd name="T102" fmla="*/ 162 w 197"/>
              <a:gd name="T103" fmla="*/ 0 h 1588"/>
              <a:gd name="T104" fmla="*/ 165 w 197"/>
              <a:gd name="T105" fmla="*/ 0 h 1588"/>
              <a:gd name="T106" fmla="*/ 168 w 197"/>
              <a:gd name="T107" fmla="*/ 0 h 1588"/>
              <a:gd name="T108" fmla="*/ 172 w 197"/>
              <a:gd name="T109" fmla="*/ 0 h 1588"/>
              <a:gd name="T110" fmla="*/ 175 w 197"/>
              <a:gd name="T111" fmla="*/ 0 h 1588"/>
              <a:gd name="T112" fmla="*/ 178 w 197"/>
              <a:gd name="T113" fmla="*/ 0 h 1588"/>
              <a:gd name="T114" fmla="*/ 181 w 197"/>
              <a:gd name="T115" fmla="*/ 0 h 1588"/>
              <a:gd name="T116" fmla="*/ 184 w 197"/>
              <a:gd name="T117" fmla="*/ 0 h 1588"/>
              <a:gd name="T118" fmla="*/ 187 w 197"/>
              <a:gd name="T119" fmla="*/ 0 h 1588"/>
              <a:gd name="T120" fmla="*/ 191 w 197"/>
              <a:gd name="T121" fmla="*/ 0 h 1588"/>
              <a:gd name="T122" fmla="*/ 194 w 197"/>
              <a:gd name="T123" fmla="*/ 0 h 1588"/>
              <a:gd name="T124" fmla="*/ 197 w 197"/>
              <a:gd name="T125" fmla="*/ 0 h 1588"/>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97"/>
              <a:gd name="T190" fmla="*/ 0 h 1588"/>
              <a:gd name="T191" fmla="*/ 197 w 197"/>
              <a:gd name="T192" fmla="*/ 1588 h 1588"/>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97" h="1588">
                <a:moveTo>
                  <a:pt x="0" y="0"/>
                </a:moveTo>
                <a:lnTo>
                  <a:pt x="3" y="0"/>
                </a:lnTo>
                <a:lnTo>
                  <a:pt x="7" y="0"/>
                </a:lnTo>
                <a:lnTo>
                  <a:pt x="10" y="0"/>
                </a:lnTo>
                <a:lnTo>
                  <a:pt x="13" y="0"/>
                </a:lnTo>
                <a:lnTo>
                  <a:pt x="16" y="0"/>
                </a:lnTo>
                <a:lnTo>
                  <a:pt x="19" y="0"/>
                </a:lnTo>
                <a:lnTo>
                  <a:pt x="22" y="0"/>
                </a:lnTo>
                <a:lnTo>
                  <a:pt x="26" y="0"/>
                </a:lnTo>
                <a:lnTo>
                  <a:pt x="29" y="0"/>
                </a:lnTo>
                <a:lnTo>
                  <a:pt x="32" y="0"/>
                </a:lnTo>
                <a:lnTo>
                  <a:pt x="35" y="0"/>
                </a:lnTo>
                <a:lnTo>
                  <a:pt x="38" y="0"/>
                </a:lnTo>
                <a:lnTo>
                  <a:pt x="42" y="0"/>
                </a:lnTo>
                <a:lnTo>
                  <a:pt x="45" y="0"/>
                </a:lnTo>
                <a:lnTo>
                  <a:pt x="48" y="0"/>
                </a:lnTo>
                <a:lnTo>
                  <a:pt x="51" y="0"/>
                </a:lnTo>
                <a:lnTo>
                  <a:pt x="54" y="0"/>
                </a:lnTo>
                <a:lnTo>
                  <a:pt x="57" y="0"/>
                </a:lnTo>
                <a:lnTo>
                  <a:pt x="61" y="0"/>
                </a:lnTo>
                <a:lnTo>
                  <a:pt x="64" y="0"/>
                </a:lnTo>
                <a:lnTo>
                  <a:pt x="67" y="0"/>
                </a:lnTo>
                <a:lnTo>
                  <a:pt x="70" y="0"/>
                </a:lnTo>
                <a:lnTo>
                  <a:pt x="73" y="0"/>
                </a:lnTo>
                <a:lnTo>
                  <a:pt x="76" y="0"/>
                </a:lnTo>
                <a:lnTo>
                  <a:pt x="80" y="0"/>
                </a:lnTo>
                <a:lnTo>
                  <a:pt x="83" y="0"/>
                </a:lnTo>
                <a:lnTo>
                  <a:pt x="86" y="0"/>
                </a:lnTo>
                <a:lnTo>
                  <a:pt x="89" y="0"/>
                </a:lnTo>
                <a:lnTo>
                  <a:pt x="92" y="0"/>
                </a:lnTo>
                <a:lnTo>
                  <a:pt x="95" y="0"/>
                </a:lnTo>
                <a:lnTo>
                  <a:pt x="99" y="0"/>
                </a:lnTo>
                <a:lnTo>
                  <a:pt x="102" y="0"/>
                </a:lnTo>
                <a:lnTo>
                  <a:pt x="105" y="0"/>
                </a:lnTo>
                <a:lnTo>
                  <a:pt x="108" y="0"/>
                </a:lnTo>
                <a:lnTo>
                  <a:pt x="111" y="0"/>
                </a:lnTo>
                <a:lnTo>
                  <a:pt x="114" y="0"/>
                </a:lnTo>
                <a:lnTo>
                  <a:pt x="118" y="0"/>
                </a:lnTo>
                <a:lnTo>
                  <a:pt x="121" y="0"/>
                </a:lnTo>
                <a:lnTo>
                  <a:pt x="124" y="0"/>
                </a:lnTo>
                <a:lnTo>
                  <a:pt x="127" y="0"/>
                </a:lnTo>
                <a:lnTo>
                  <a:pt x="130" y="0"/>
                </a:lnTo>
                <a:lnTo>
                  <a:pt x="133" y="0"/>
                </a:lnTo>
                <a:lnTo>
                  <a:pt x="137" y="0"/>
                </a:lnTo>
                <a:lnTo>
                  <a:pt x="140" y="0"/>
                </a:lnTo>
                <a:lnTo>
                  <a:pt x="143" y="0"/>
                </a:lnTo>
                <a:lnTo>
                  <a:pt x="146" y="0"/>
                </a:lnTo>
                <a:lnTo>
                  <a:pt x="149" y="0"/>
                </a:lnTo>
                <a:lnTo>
                  <a:pt x="153" y="0"/>
                </a:lnTo>
                <a:lnTo>
                  <a:pt x="156" y="0"/>
                </a:lnTo>
                <a:lnTo>
                  <a:pt x="159" y="0"/>
                </a:lnTo>
                <a:lnTo>
                  <a:pt x="162" y="0"/>
                </a:lnTo>
                <a:lnTo>
                  <a:pt x="165" y="0"/>
                </a:lnTo>
                <a:lnTo>
                  <a:pt x="168" y="0"/>
                </a:lnTo>
                <a:lnTo>
                  <a:pt x="172" y="0"/>
                </a:lnTo>
                <a:lnTo>
                  <a:pt x="175" y="0"/>
                </a:lnTo>
                <a:lnTo>
                  <a:pt x="178" y="0"/>
                </a:lnTo>
                <a:lnTo>
                  <a:pt x="181" y="0"/>
                </a:lnTo>
                <a:lnTo>
                  <a:pt x="184" y="0"/>
                </a:lnTo>
                <a:lnTo>
                  <a:pt x="187" y="0"/>
                </a:lnTo>
                <a:lnTo>
                  <a:pt x="191" y="0"/>
                </a:lnTo>
                <a:lnTo>
                  <a:pt x="194" y="0"/>
                </a:lnTo>
                <a:lnTo>
                  <a:pt x="197" y="0"/>
                </a:lnTo>
              </a:path>
            </a:pathLst>
          </a:custGeom>
          <a:noFill/>
          <a:ln w="28575">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138" name="TextBox 137">
            <a:extLst>
              <a:ext uri="{FF2B5EF4-FFF2-40B4-BE49-F238E27FC236}">
                <a16:creationId xmlns:a16="http://schemas.microsoft.com/office/drawing/2014/main" id="{3528D246-77A6-43DE-BC66-67B4B5DF3BB0}"/>
              </a:ext>
            </a:extLst>
          </p:cNvPr>
          <p:cNvSpPr txBox="1"/>
          <p:nvPr/>
        </p:nvSpPr>
        <p:spPr>
          <a:xfrm>
            <a:off x="6104785" y="2387782"/>
            <a:ext cx="612668" cy="369332"/>
          </a:xfrm>
          <a:prstGeom prst="rect">
            <a:avLst/>
          </a:prstGeom>
          <a:noFill/>
        </p:spPr>
        <p:txBody>
          <a:bodyPr wrap="none" rtlCol="0">
            <a:spAutoFit/>
          </a:bodyPr>
          <a:lstStyle/>
          <a:p>
            <a:r>
              <a:rPr lang="en-US" sz="1800" dirty="0">
                <a:latin typeface="Symbol" panose="05050102010706020507" pitchFamily="18" charset="2"/>
              </a:rPr>
              <a:t>m</a:t>
            </a:r>
            <a:r>
              <a:rPr lang="en-US" sz="1800" dirty="0"/>
              <a:t>sec</a:t>
            </a:r>
          </a:p>
        </p:txBody>
      </p:sp>
      <p:sp>
        <p:nvSpPr>
          <p:cNvPr id="2" name="TextBox 1">
            <a:extLst>
              <a:ext uri="{FF2B5EF4-FFF2-40B4-BE49-F238E27FC236}">
                <a16:creationId xmlns:a16="http://schemas.microsoft.com/office/drawing/2014/main" id="{CA8C092C-5385-4887-985E-B41B83181FB6}"/>
              </a:ext>
            </a:extLst>
          </p:cNvPr>
          <p:cNvSpPr txBox="1"/>
          <p:nvPr/>
        </p:nvSpPr>
        <p:spPr>
          <a:xfrm>
            <a:off x="5166929" y="6398697"/>
            <a:ext cx="659155" cy="369332"/>
          </a:xfrm>
          <a:prstGeom prst="rect">
            <a:avLst/>
          </a:prstGeom>
          <a:noFill/>
        </p:spPr>
        <p:txBody>
          <a:bodyPr wrap="none" rtlCol="0">
            <a:spAutoFit/>
          </a:bodyPr>
          <a:lstStyle/>
          <a:p>
            <a:r>
              <a:rPr lang="en-US" sz="1800" dirty="0"/>
              <a:t>MHz</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3">
            <a:extLst>
              <a:ext uri="{FF2B5EF4-FFF2-40B4-BE49-F238E27FC236}">
                <a16:creationId xmlns:a16="http://schemas.microsoft.com/office/drawing/2014/main" id="{A3E10D6D-BF4C-46F0-A8A8-3EBB6954B92A}"/>
              </a:ext>
            </a:extLst>
          </p:cNvPr>
          <p:cNvSpPr>
            <a:spLocks noChangeArrowheads="1"/>
          </p:cNvSpPr>
          <p:nvPr/>
        </p:nvSpPr>
        <p:spPr bwMode="auto">
          <a:xfrm>
            <a:off x="381000" y="533400"/>
            <a:ext cx="4572000" cy="1069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600"/>
              <a:t>&gt;&gt; y = pulse_ref(1,5,5,t);</a:t>
            </a:r>
          </a:p>
          <a:p>
            <a:pPr eaLnBrk="1" hangingPunct="1">
              <a:spcBef>
                <a:spcPct val="50000"/>
              </a:spcBef>
            </a:pPr>
            <a:r>
              <a:rPr lang="en-US" altLang="en-US" sz="1600"/>
              <a:t>&gt;&gt; yf2 = FourierT(y, dt);</a:t>
            </a:r>
          </a:p>
          <a:p>
            <a:pPr eaLnBrk="1" hangingPunct="1">
              <a:spcBef>
                <a:spcPct val="50000"/>
              </a:spcBef>
            </a:pPr>
            <a:r>
              <a:rPr lang="en-US" altLang="en-US" sz="1600"/>
              <a:t>&gt;&gt; plot(f(1:100), abs(yf2(1:100)))</a:t>
            </a:r>
          </a:p>
        </p:txBody>
      </p:sp>
      <p:sp>
        <p:nvSpPr>
          <p:cNvPr id="34819" name="Line 5">
            <a:extLst>
              <a:ext uri="{FF2B5EF4-FFF2-40B4-BE49-F238E27FC236}">
                <a16:creationId xmlns:a16="http://schemas.microsoft.com/office/drawing/2014/main" id="{E4000385-4419-476E-BE80-07A803639F0F}"/>
              </a:ext>
            </a:extLst>
          </p:cNvPr>
          <p:cNvSpPr>
            <a:spLocks noChangeShapeType="1"/>
          </p:cNvSpPr>
          <p:nvPr/>
        </p:nvSpPr>
        <p:spPr bwMode="auto">
          <a:xfrm>
            <a:off x="2667000" y="685800"/>
            <a:ext cx="14478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4820" name="Text Box 6">
            <a:extLst>
              <a:ext uri="{FF2B5EF4-FFF2-40B4-BE49-F238E27FC236}">
                <a16:creationId xmlns:a16="http://schemas.microsoft.com/office/drawing/2014/main" id="{51D096E4-EB62-4835-9832-CDA97C8E2B59}"/>
              </a:ext>
            </a:extLst>
          </p:cNvPr>
          <p:cNvSpPr txBox="1">
            <a:spLocks noChangeArrowheads="1"/>
          </p:cNvSpPr>
          <p:nvPr/>
        </p:nvSpPr>
        <p:spPr bwMode="auto">
          <a:xfrm>
            <a:off x="365125" y="3394075"/>
            <a:ext cx="2435225" cy="1552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a:t>Somewhat more</a:t>
            </a:r>
          </a:p>
          <a:p>
            <a:pPr eaLnBrk="1" hangingPunct="1"/>
            <a:r>
              <a:rPr lang="en-US" altLang="en-US"/>
              <a:t>narrow band pulse</a:t>
            </a:r>
          </a:p>
          <a:p>
            <a:pPr eaLnBrk="1" hangingPunct="1"/>
            <a:r>
              <a:rPr lang="en-US" altLang="en-US"/>
              <a:t>(only 0 - 20 MHz</a:t>
            </a:r>
          </a:p>
          <a:p>
            <a:pPr eaLnBrk="1" hangingPunct="1"/>
            <a:r>
              <a:rPr lang="en-US" altLang="en-US"/>
              <a:t>shown)</a:t>
            </a:r>
          </a:p>
        </p:txBody>
      </p:sp>
      <p:sp>
        <p:nvSpPr>
          <p:cNvPr id="34821" name="Rectangle 11">
            <a:extLst>
              <a:ext uri="{FF2B5EF4-FFF2-40B4-BE49-F238E27FC236}">
                <a16:creationId xmlns:a16="http://schemas.microsoft.com/office/drawing/2014/main" id="{8A9EE722-B9E0-4716-B5D0-B5DF4CE95752}"/>
              </a:ext>
            </a:extLst>
          </p:cNvPr>
          <p:cNvSpPr>
            <a:spLocks noChangeArrowheads="1"/>
          </p:cNvSpPr>
          <p:nvPr/>
        </p:nvSpPr>
        <p:spPr bwMode="auto">
          <a:xfrm>
            <a:off x="4465638" y="638175"/>
            <a:ext cx="2540000" cy="1939925"/>
          </a:xfrm>
          <a:prstGeom prst="rect">
            <a:avLst/>
          </a:prstGeom>
          <a:noFill/>
          <a:ln w="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34822" name="Line 12">
            <a:extLst>
              <a:ext uri="{FF2B5EF4-FFF2-40B4-BE49-F238E27FC236}">
                <a16:creationId xmlns:a16="http://schemas.microsoft.com/office/drawing/2014/main" id="{5ADDAEFF-57E4-4E54-B4B9-69C27BDAA2C6}"/>
              </a:ext>
            </a:extLst>
          </p:cNvPr>
          <p:cNvSpPr>
            <a:spLocks noChangeShapeType="1"/>
          </p:cNvSpPr>
          <p:nvPr/>
        </p:nvSpPr>
        <p:spPr bwMode="auto">
          <a:xfrm>
            <a:off x="4465638" y="638175"/>
            <a:ext cx="25400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823" name="Freeform 13">
            <a:extLst>
              <a:ext uri="{FF2B5EF4-FFF2-40B4-BE49-F238E27FC236}">
                <a16:creationId xmlns:a16="http://schemas.microsoft.com/office/drawing/2014/main" id="{7CE208EA-86B5-44E9-A836-C3F7AD4F2350}"/>
              </a:ext>
            </a:extLst>
          </p:cNvPr>
          <p:cNvSpPr>
            <a:spLocks/>
          </p:cNvSpPr>
          <p:nvPr/>
        </p:nvSpPr>
        <p:spPr bwMode="auto">
          <a:xfrm>
            <a:off x="4465638" y="638175"/>
            <a:ext cx="2540000" cy="1939925"/>
          </a:xfrm>
          <a:custGeom>
            <a:avLst/>
            <a:gdLst>
              <a:gd name="T0" fmla="*/ 0 w 434"/>
              <a:gd name="T1" fmla="*/ 342 h 342"/>
              <a:gd name="T2" fmla="*/ 434 w 434"/>
              <a:gd name="T3" fmla="*/ 342 h 342"/>
              <a:gd name="T4" fmla="*/ 434 w 434"/>
              <a:gd name="T5" fmla="*/ 0 h 342"/>
              <a:gd name="T6" fmla="*/ 0 60000 65536"/>
              <a:gd name="T7" fmla="*/ 0 60000 65536"/>
              <a:gd name="T8" fmla="*/ 0 60000 65536"/>
              <a:gd name="T9" fmla="*/ 0 w 434"/>
              <a:gd name="T10" fmla="*/ 0 h 342"/>
              <a:gd name="T11" fmla="*/ 434 w 434"/>
              <a:gd name="T12" fmla="*/ 342 h 342"/>
            </a:gdLst>
            <a:ahLst/>
            <a:cxnLst>
              <a:cxn ang="T6">
                <a:pos x="T0" y="T1"/>
              </a:cxn>
              <a:cxn ang="T7">
                <a:pos x="T2" y="T3"/>
              </a:cxn>
              <a:cxn ang="T8">
                <a:pos x="T4" y="T5"/>
              </a:cxn>
            </a:cxnLst>
            <a:rect l="T9" t="T10" r="T11" b="T12"/>
            <a:pathLst>
              <a:path w="434" h="342">
                <a:moveTo>
                  <a:pt x="0" y="342"/>
                </a:moveTo>
                <a:lnTo>
                  <a:pt x="434" y="342"/>
                </a:lnTo>
                <a:lnTo>
                  <a:pt x="434" y="0"/>
                </a:lnTo>
              </a:path>
            </a:pathLst>
          </a:cu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34824" name="Line 14">
            <a:extLst>
              <a:ext uri="{FF2B5EF4-FFF2-40B4-BE49-F238E27FC236}">
                <a16:creationId xmlns:a16="http://schemas.microsoft.com/office/drawing/2014/main" id="{8CA2B75A-3338-469D-A1EE-E718438DCAB3}"/>
              </a:ext>
            </a:extLst>
          </p:cNvPr>
          <p:cNvSpPr>
            <a:spLocks noChangeShapeType="1"/>
          </p:cNvSpPr>
          <p:nvPr/>
        </p:nvSpPr>
        <p:spPr bwMode="auto">
          <a:xfrm flipV="1">
            <a:off x="4465638" y="638175"/>
            <a:ext cx="1587" cy="19399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825" name="Line 15">
            <a:extLst>
              <a:ext uri="{FF2B5EF4-FFF2-40B4-BE49-F238E27FC236}">
                <a16:creationId xmlns:a16="http://schemas.microsoft.com/office/drawing/2014/main" id="{0E560B15-D03A-4575-AA98-ACA9F6ABF0BE}"/>
              </a:ext>
            </a:extLst>
          </p:cNvPr>
          <p:cNvSpPr>
            <a:spLocks noChangeShapeType="1"/>
          </p:cNvSpPr>
          <p:nvPr/>
        </p:nvSpPr>
        <p:spPr bwMode="auto">
          <a:xfrm>
            <a:off x="4465638" y="2578100"/>
            <a:ext cx="25400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826" name="Line 16">
            <a:extLst>
              <a:ext uri="{FF2B5EF4-FFF2-40B4-BE49-F238E27FC236}">
                <a16:creationId xmlns:a16="http://schemas.microsoft.com/office/drawing/2014/main" id="{5F6E91EC-01F6-4874-9BF4-30B4186193B2}"/>
              </a:ext>
            </a:extLst>
          </p:cNvPr>
          <p:cNvSpPr>
            <a:spLocks noChangeShapeType="1"/>
          </p:cNvSpPr>
          <p:nvPr/>
        </p:nvSpPr>
        <p:spPr bwMode="auto">
          <a:xfrm flipV="1">
            <a:off x="4465638" y="638175"/>
            <a:ext cx="1587" cy="19399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827" name="Line 17">
            <a:extLst>
              <a:ext uri="{FF2B5EF4-FFF2-40B4-BE49-F238E27FC236}">
                <a16:creationId xmlns:a16="http://schemas.microsoft.com/office/drawing/2014/main" id="{13123FEA-75F8-40D1-AADE-2B69A6992541}"/>
              </a:ext>
            </a:extLst>
          </p:cNvPr>
          <p:cNvSpPr>
            <a:spLocks noChangeShapeType="1"/>
          </p:cNvSpPr>
          <p:nvPr/>
        </p:nvSpPr>
        <p:spPr bwMode="auto">
          <a:xfrm flipV="1">
            <a:off x="4465638" y="2549525"/>
            <a:ext cx="1587"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828" name="Line 18">
            <a:extLst>
              <a:ext uri="{FF2B5EF4-FFF2-40B4-BE49-F238E27FC236}">
                <a16:creationId xmlns:a16="http://schemas.microsoft.com/office/drawing/2014/main" id="{07BBC566-D083-4B54-8E95-9E82E49622F8}"/>
              </a:ext>
            </a:extLst>
          </p:cNvPr>
          <p:cNvSpPr>
            <a:spLocks noChangeShapeType="1"/>
          </p:cNvSpPr>
          <p:nvPr/>
        </p:nvSpPr>
        <p:spPr bwMode="auto">
          <a:xfrm>
            <a:off x="4465638" y="638175"/>
            <a:ext cx="1587" cy="238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829" name="Rectangle 19">
            <a:extLst>
              <a:ext uri="{FF2B5EF4-FFF2-40B4-BE49-F238E27FC236}">
                <a16:creationId xmlns:a16="http://schemas.microsoft.com/office/drawing/2014/main" id="{7C2F15D0-5A42-4C81-B9E1-C8012BB80781}"/>
              </a:ext>
            </a:extLst>
          </p:cNvPr>
          <p:cNvSpPr>
            <a:spLocks noChangeArrowheads="1"/>
          </p:cNvSpPr>
          <p:nvPr/>
        </p:nvSpPr>
        <p:spPr bwMode="auto">
          <a:xfrm>
            <a:off x="4448175" y="2593975"/>
            <a:ext cx="42863"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600">
                <a:solidFill>
                  <a:srgbClr val="000000"/>
                </a:solidFill>
                <a:latin typeface="Helvetica" panose="020B0604020202020204" pitchFamily="34" charset="0"/>
              </a:rPr>
              <a:t>0</a:t>
            </a:r>
            <a:endParaRPr lang="en-US" altLang="en-US" sz="1400"/>
          </a:p>
        </p:txBody>
      </p:sp>
      <p:sp>
        <p:nvSpPr>
          <p:cNvPr id="34830" name="Line 20">
            <a:extLst>
              <a:ext uri="{FF2B5EF4-FFF2-40B4-BE49-F238E27FC236}">
                <a16:creationId xmlns:a16="http://schemas.microsoft.com/office/drawing/2014/main" id="{A07DBCEE-6108-4CE9-A47F-DDCDFFDB46A7}"/>
              </a:ext>
            </a:extLst>
          </p:cNvPr>
          <p:cNvSpPr>
            <a:spLocks noChangeShapeType="1"/>
          </p:cNvSpPr>
          <p:nvPr/>
        </p:nvSpPr>
        <p:spPr bwMode="auto">
          <a:xfrm flipV="1">
            <a:off x="4718050" y="2549525"/>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831" name="Line 21">
            <a:extLst>
              <a:ext uri="{FF2B5EF4-FFF2-40B4-BE49-F238E27FC236}">
                <a16:creationId xmlns:a16="http://schemas.microsoft.com/office/drawing/2014/main" id="{CF51170C-0775-4514-A628-E9D4163E8D02}"/>
              </a:ext>
            </a:extLst>
          </p:cNvPr>
          <p:cNvSpPr>
            <a:spLocks noChangeShapeType="1"/>
          </p:cNvSpPr>
          <p:nvPr/>
        </p:nvSpPr>
        <p:spPr bwMode="auto">
          <a:xfrm>
            <a:off x="4718050" y="638175"/>
            <a:ext cx="1588" cy="238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832" name="Rectangle 22">
            <a:extLst>
              <a:ext uri="{FF2B5EF4-FFF2-40B4-BE49-F238E27FC236}">
                <a16:creationId xmlns:a16="http://schemas.microsoft.com/office/drawing/2014/main" id="{80335487-5863-4330-8262-507C42FCD20E}"/>
              </a:ext>
            </a:extLst>
          </p:cNvPr>
          <p:cNvSpPr>
            <a:spLocks noChangeArrowheads="1"/>
          </p:cNvSpPr>
          <p:nvPr/>
        </p:nvSpPr>
        <p:spPr bwMode="auto">
          <a:xfrm>
            <a:off x="4664075" y="2593975"/>
            <a:ext cx="106363"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600">
                <a:solidFill>
                  <a:srgbClr val="000000"/>
                </a:solidFill>
                <a:latin typeface="Helvetica" panose="020B0604020202020204" pitchFamily="34" charset="0"/>
              </a:rPr>
              <a:t>0.5</a:t>
            </a:r>
            <a:endParaRPr lang="en-US" altLang="en-US" sz="1400"/>
          </a:p>
        </p:txBody>
      </p:sp>
      <p:sp>
        <p:nvSpPr>
          <p:cNvPr id="34833" name="Line 23">
            <a:extLst>
              <a:ext uri="{FF2B5EF4-FFF2-40B4-BE49-F238E27FC236}">
                <a16:creationId xmlns:a16="http://schemas.microsoft.com/office/drawing/2014/main" id="{4802038C-89D6-41A1-AF70-D50EB203ADAC}"/>
              </a:ext>
            </a:extLst>
          </p:cNvPr>
          <p:cNvSpPr>
            <a:spLocks noChangeShapeType="1"/>
          </p:cNvSpPr>
          <p:nvPr/>
        </p:nvSpPr>
        <p:spPr bwMode="auto">
          <a:xfrm flipV="1">
            <a:off x="4968875" y="2549525"/>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834" name="Line 24">
            <a:extLst>
              <a:ext uri="{FF2B5EF4-FFF2-40B4-BE49-F238E27FC236}">
                <a16:creationId xmlns:a16="http://schemas.microsoft.com/office/drawing/2014/main" id="{C3CB2429-83A1-4D7C-B4C6-2AC997A96DE4}"/>
              </a:ext>
            </a:extLst>
          </p:cNvPr>
          <p:cNvSpPr>
            <a:spLocks noChangeShapeType="1"/>
          </p:cNvSpPr>
          <p:nvPr/>
        </p:nvSpPr>
        <p:spPr bwMode="auto">
          <a:xfrm>
            <a:off x="4968875" y="638175"/>
            <a:ext cx="1588" cy="238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835" name="Rectangle 25">
            <a:extLst>
              <a:ext uri="{FF2B5EF4-FFF2-40B4-BE49-F238E27FC236}">
                <a16:creationId xmlns:a16="http://schemas.microsoft.com/office/drawing/2014/main" id="{31B4DE4E-A635-410C-871C-5416B0142AF9}"/>
              </a:ext>
            </a:extLst>
          </p:cNvPr>
          <p:cNvSpPr>
            <a:spLocks noChangeArrowheads="1"/>
          </p:cNvSpPr>
          <p:nvPr/>
        </p:nvSpPr>
        <p:spPr bwMode="auto">
          <a:xfrm>
            <a:off x="4951413" y="2593975"/>
            <a:ext cx="42862"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600">
                <a:solidFill>
                  <a:srgbClr val="000000"/>
                </a:solidFill>
                <a:latin typeface="Helvetica" panose="020B0604020202020204" pitchFamily="34" charset="0"/>
              </a:rPr>
              <a:t>1</a:t>
            </a:r>
            <a:endParaRPr lang="en-US" altLang="en-US" sz="1400"/>
          </a:p>
        </p:txBody>
      </p:sp>
      <p:sp>
        <p:nvSpPr>
          <p:cNvPr id="34836" name="Line 26">
            <a:extLst>
              <a:ext uri="{FF2B5EF4-FFF2-40B4-BE49-F238E27FC236}">
                <a16:creationId xmlns:a16="http://schemas.microsoft.com/office/drawing/2014/main" id="{ED8CBC98-0DE7-45E3-B2C9-B6978D8DAB4B}"/>
              </a:ext>
            </a:extLst>
          </p:cNvPr>
          <p:cNvSpPr>
            <a:spLocks noChangeShapeType="1"/>
          </p:cNvSpPr>
          <p:nvPr/>
        </p:nvSpPr>
        <p:spPr bwMode="auto">
          <a:xfrm flipV="1">
            <a:off x="5226050" y="2549525"/>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837" name="Line 27">
            <a:extLst>
              <a:ext uri="{FF2B5EF4-FFF2-40B4-BE49-F238E27FC236}">
                <a16:creationId xmlns:a16="http://schemas.microsoft.com/office/drawing/2014/main" id="{C5F5EC20-C0A0-4D16-8F30-D75F6DC291AC}"/>
              </a:ext>
            </a:extLst>
          </p:cNvPr>
          <p:cNvSpPr>
            <a:spLocks noChangeShapeType="1"/>
          </p:cNvSpPr>
          <p:nvPr/>
        </p:nvSpPr>
        <p:spPr bwMode="auto">
          <a:xfrm>
            <a:off x="5226050" y="638175"/>
            <a:ext cx="1588" cy="238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838" name="Rectangle 28">
            <a:extLst>
              <a:ext uri="{FF2B5EF4-FFF2-40B4-BE49-F238E27FC236}">
                <a16:creationId xmlns:a16="http://schemas.microsoft.com/office/drawing/2014/main" id="{8B6B43A1-AF98-4BFC-8207-41C70C6E39B2}"/>
              </a:ext>
            </a:extLst>
          </p:cNvPr>
          <p:cNvSpPr>
            <a:spLocks noChangeArrowheads="1"/>
          </p:cNvSpPr>
          <p:nvPr/>
        </p:nvSpPr>
        <p:spPr bwMode="auto">
          <a:xfrm>
            <a:off x="5173663" y="2593975"/>
            <a:ext cx="106362"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600">
                <a:solidFill>
                  <a:srgbClr val="000000"/>
                </a:solidFill>
                <a:latin typeface="Helvetica" panose="020B0604020202020204" pitchFamily="34" charset="0"/>
              </a:rPr>
              <a:t>1.5</a:t>
            </a:r>
            <a:endParaRPr lang="en-US" altLang="en-US" sz="1400"/>
          </a:p>
        </p:txBody>
      </p:sp>
      <p:sp>
        <p:nvSpPr>
          <p:cNvPr id="34839" name="Line 29">
            <a:extLst>
              <a:ext uri="{FF2B5EF4-FFF2-40B4-BE49-F238E27FC236}">
                <a16:creationId xmlns:a16="http://schemas.microsoft.com/office/drawing/2014/main" id="{A82BAA3C-3F3B-4B58-B366-8C9174CDC49D}"/>
              </a:ext>
            </a:extLst>
          </p:cNvPr>
          <p:cNvSpPr>
            <a:spLocks noChangeShapeType="1"/>
          </p:cNvSpPr>
          <p:nvPr/>
        </p:nvSpPr>
        <p:spPr bwMode="auto">
          <a:xfrm flipV="1">
            <a:off x="5478463" y="2549525"/>
            <a:ext cx="1587"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840" name="Line 30">
            <a:extLst>
              <a:ext uri="{FF2B5EF4-FFF2-40B4-BE49-F238E27FC236}">
                <a16:creationId xmlns:a16="http://schemas.microsoft.com/office/drawing/2014/main" id="{DCD8B529-6F92-4558-8B40-863BE903955F}"/>
              </a:ext>
            </a:extLst>
          </p:cNvPr>
          <p:cNvSpPr>
            <a:spLocks noChangeShapeType="1"/>
          </p:cNvSpPr>
          <p:nvPr/>
        </p:nvSpPr>
        <p:spPr bwMode="auto">
          <a:xfrm>
            <a:off x="5478463" y="638175"/>
            <a:ext cx="1587" cy="238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841" name="Rectangle 31">
            <a:extLst>
              <a:ext uri="{FF2B5EF4-FFF2-40B4-BE49-F238E27FC236}">
                <a16:creationId xmlns:a16="http://schemas.microsoft.com/office/drawing/2014/main" id="{D33FA3E4-DFE5-4E23-87C0-47788F0A1CE0}"/>
              </a:ext>
            </a:extLst>
          </p:cNvPr>
          <p:cNvSpPr>
            <a:spLocks noChangeArrowheads="1"/>
          </p:cNvSpPr>
          <p:nvPr/>
        </p:nvSpPr>
        <p:spPr bwMode="auto">
          <a:xfrm>
            <a:off x="5461000" y="2593975"/>
            <a:ext cx="42863"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600">
                <a:solidFill>
                  <a:srgbClr val="000000"/>
                </a:solidFill>
                <a:latin typeface="Helvetica" panose="020B0604020202020204" pitchFamily="34" charset="0"/>
              </a:rPr>
              <a:t>2</a:t>
            </a:r>
            <a:endParaRPr lang="en-US" altLang="en-US" sz="1400"/>
          </a:p>
        </p:txBody>
      </p:sp>
      <p:sp>
        <p:nvSpPr>
          <p:cNvPr id="34842" name="Line 32">
            <a:extLst>
              <a:ext uri="{FF2B5EF4-FFF2-40B4-BE49-F238E27FC236}">
                <a16:creationId xmlns:a16="http://schemas.microsoft.com/office/drawing/2014/main" id="{B02A6D0D-E8C5-4E4B-A6D7-C4DD129A433F}"/>
              </a:ext>
            </a:extLst>
          </p:cNvPr>
          <p:cNvSpPr>
            <a:spLocks noChangeShapeType="1"/>
          </p:cNvSpPr>
          <p:nvPr/>
        </p:nvSpPr>
        <p:spPr bwMode="auto">
          <a:xfrm flipV="1">
            <a:off x="5735638" y="2549525"/>
            <a:ext cx="1587"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843" name="Line 33">
            <a:extLst>
              <a:ext uri="{FF2B5EF4-FFF2-40B4-BE49-F238E27FC236}">
                <a16:creationId xmlns:a16="http://schemas.microsoft.com/office/drawing/2014/main" id="{646F4E41-F8E6-41E8-9F3C-B230E409E3E0}"/>
              </a:ext>
            </a:extLst>
          </p:cNvPr>
          <p:cNvSpPr>
            <a:spLocks noChangeShapeType="1"/>
          </p:cNvSpPr>
          <p:nvPr/>
        </p:nvSpPr>
        <p:spPr bwMode="auto">
          <a:xfrm>
            <a:off x="5735638" y="638175"/>
            <a:ext cx="1587" cy="238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844" name="Rectangle 34">
            <a:extLst>
              <a:ext uri="{FF2B5EF4-FFF2-40B4-BE49-F238E27FC236}">
                <a16:creationId xmlns:a16="http://schemas.microsoft.com/office/drawing/2014/main" id="{9CAA29DF-B572-4B7D-BD5D-FCFB509DF6E1}"/>
              </a:ext>
            </a:extLst>
          </p:cNvPr>
          <p:cNvSpPr>
            <a:spLocks noChangeArrowheads="1"/>
          </p:cNvSpPr>
          <p:nvPr/>
        </p:nvSpPr>
        <p:spPr bwMode="auto">
          <a:xfrm>
            <a:off x="5683250" y="2593975"/>
            <a:ext cx="106363"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600">
                <a:solidFill>
                  <a:srgbClr val="000000"/>
                </a:solidFill>
                <a:latin typeface="Helvetica" panose="020B0604020202020204" pitchFamily="34" charset="0"/>
              </a:rPr>
              <a:t>2.5</a:t>
            </a:r>
            <a:endParaRPr lang="en-US" altLang="en-US" sz="1400"/>
          </a:p>
        </p:txBody>
      </p:sp>
      <p:sp>
        <p:nvSpPr>
          <p:cNvPr id="34845" name="Line 35">
            <a:extLst>
              <a:ext uri="{FF2B5EF4-FFF2-40B4-BE49-F238E27FC236}">
                <a16:creationId xmlns:a16="http://schemas.microsoft.com/office/drawing/2014/main" id="{07225A7C-8D4C-49A1-8936-D63A2B2815A6}"/>
              </a:ext>
            </a:extLst>
          </p:cNvPr>
          <p:cNvSpPr>
            <a:spLocks noChangeShapeType="1"/>
          </p:cNvSpPr>
          <p:nvPr/>
        </p:nvSpPr>
        <p:spPr bwMode="auto">
          <a:xfrm flipV="1">
            <a:off x="5986463" y="2549525"/>
            <a:ext cx="1587"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846" name="Line 36">
            <a:extLst>
              <a:ext uri="{FF2B5EF4-FFF2-40B4-BE49-F238E27FC236}">
                <a16:creationId xmlns:a16="http://schemas.microsoft.com/office/drawing/2014/main" id="{62EE14B1-8C4B-4B48-A150-F7D319A085F8}"/>
              </a:ext>
            </a:extLst>
          </p:cNvPr>
          <p:cNvSpPr>
            <a:spLocks noChangeShapeType="1"/>
          </p:cNvSpPr>
          <p:nvPr/>
        </p:nvSpPr>
        <p:spPr bwMode="auto">
          <a:xfrm>
            <a:off x="5986463" y="638175"/>
            <a:ext cx="1587" cy="238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847" name="Rectangle 37">
            <a:extLst>
              <a:ext uri="{FF2B5EF4-FFF2-40B4-BE49-F238E27FC236}">
                <a16:creationId xmlns:a16="http://schemas.microsoft.com/office/drawing/2014/main" id="{DEB3D68D-87FE-4B10-80C3-F096DB1FBCBD}"/>
              </a:ext>
            </a:extLst>
          </p:cNvPr>
          <p:cNvSpPr>
            <a:spLocks noChangeArrowheads="1"/>
          </p:cNvSpPr>
          <p:nvPr/>
        </p:nvSpPr>
        <p:spPr bwMode="auto">
          <a:xfrm>
            <a:off x="5969000" y="2593975"/>
            <a:ext cx="42863"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600">
                <a:solidFill>
                  <a:srgbClr val="000000"/>
                </a:solidFill>
                <a:latin typeface="Helvetica" panose="020B0604020202020204" pitchFamily="34" charset="0"/>
              </a:rPr>
              <a:t>3</a:t>
            </a:r>
            <a:endParaRPr lang="en-US" altLang="en-US" sz="1400"/>
          </a:p>
        </p:txBody>
      </p:sp>
      <p:sp>
        <p:nvSpPr>
          <p:cNvPr id="34848" name="Line 38">
            <a:extLst>
              <a:ext uri="{FF2B5EF4-FFF2-40B4-BE49-F238E27FC236}">
                <a16:creationId xmlns:a16="http://schemas.microsoft.com/office/drawing/2014/main" id="{30055EFE-6F3D-4609-9ACD-6491EC9A6439}"/>
              </a:ext>
            </a:extLst>
          </p:cNvPr>
          <p:cNvSpPr>
            <a:spLocks noChangeShapeType="1"/>
          </p:cNvSpPr>
          <p:nvPr/>
        </p:nvSpPr>
        <p:spPr bwMode="auto">
          <a:xfrm flipV="1">
            <a:off x="6238875" y="2549525"/>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849" name="Line 39">
            <a:extLst>
              <a:ext uri="{FF2B5EF4-FFF2-40B4-BE49-F238E27FC236}">
                <a16:creationId xmlns:a16="http://schemas.microsoft.com/office/drawing/2014/main" id="{E7A0C55F-977A-4586-9165-1A01F8ABCF5D}"/>
              </a:ext>
            </a:extLst>
          </p:cNvPr>
          <p:cNvSpPr>
            <a:spLocks noChangeShapeType="1"/>
          </p:cNvSpPr>
          <p:nvPr/>
        </p:nvSpPr>
        <p:spPr bwMode="auto">
          <a:xfrm>
            <a:off x="6238875" y="638175"/>
            <a:ext cx="1588" cy="238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850" name="Rectangle 40">
            <a:extLst>
              <a:ext uri="{FF2B5EF4-FFF2-40B4-BE49-F238E27FC236}">
                <a16:creationId xmlns:a16="http://schemas.microsoft.com/office/drawing/2014/main" id="{E07CD7AB-632C-4B57-9E67-D3A30E8EA982}"/>
              </a:ext>
            </a:extLst>
          </p:cNvPr>
          <p:cNvSpPr>
            <a:spLocks noChangeArrowheads="1"/>
          </p:cNvSpPr>
          <p:nvPr/>
        </p:nvSpPr>
        <p:spPr bwMode="auto">
          <a:xfrm>
            <a:off x="6186488" y="2593975"/>
            <a:ext cx="106362"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600">
                <a:solidFill>
                  <a:srgbClr val="000000"/>
                </a:solidFill>
                <a:latin typeface="Helvetica" panose="020B0604020202020204" pitchFamily="34" charset="0"/>
              </a:rPr>
              <a:t>3.5</a:t>
            </a:r>
            <a:endParaRPr lang="en-US" altLang="en-US" sz="1400"/>
          </a:p>
        </p:txBody>
      </p:sp>
      <p:sp>
        <p:nvSpPr>
          <p:cNvPr id="34851" name="Line 41">
            <a:extLst>
              <a:ext uri="{FF2B5EF4-FFF2-40B4-BE49-F238E27FC236}">
                <a16:creationId xmlns:a16="http://schemas.microsoft.com/office/drawing/2014/main" id="{A18E0F03-D83B-4A77-9583-94AF602C3712}"/>
              </a:ext>
            </a:extLst>
          </p:cNvPr>
          <p:cNvSpPr>
            <a:spLocks noChangeShapeType="1"/>
          </p:cNvSpPr>
          <p:nvPr/>
        </p:nvSpPr>
        <p:spPr bwMode="auto">
          <a:xfrm flipV="1">
            <a:off x="6496050" y="2549525"/>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852" name="Line 42">
            <a:extLst>
              <a:ext uri="{FF2B5EF4-FFF2-40B4-BE49-F238E27FC236}">
                <a16:creationId xmlns:a16="http://schemas.microsoft.com/office/drawing/2014/main" id="{49BE1A36-5A4E-4D53-8444-C0F8514AB8C0}"/>
              </a:ext>
            </a:extLst>
          </p:cNvPr>
          <p:cNvSpPr>
            <a:spLocks noChangeShapeType="1"/>
          </p:cNvSpPr>
          <p:nvPr/>
        </p:nvSpPr>
        <p:spPr bwMode="auto">
          <a:xfrm>
            <a:off x="6496050" y="638175"/>
            <a:ext cx="1588" cy="238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853" name="Rectangle 43">
            <a:extLst>
              <a:ext uri="{FF2B5EF4-FFF2-40B4-BE49-F238E27FC236}">
                <a16:creationId xmlns:a16="http://schemas.microsoft.com/office/drawing/2014/main" id="{67326942-5B8C-4C89-8765-0175A33CD2C4}"/>
              </a:ext>
            </a:extLst>
          </p:cNvPr>
          <p:cNvSpPr>
            <a:spLocks noChangeArrowheads="1"/>
          </p:cNvSpPr>
          <p:nvPr/>
        </p:nvSpPr>
        <p:spPr bwMode="auto">
          <a:xfrm>
            <a:off x="6478588" y="2593975"/>
            <a:ext cx="42862"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600">
                <a:solidFill>
                  <a:srgbClr val="000000"/>
                </a:solidFill>
                <a:latin typeface="Helvetica" panose="020B0604020202020204" pitchFamily="34" charset="0"/>
              </a:rPr>
              <a:t>4</a:t>
            </a:r>
            <a:endParaRPr lang="en-US" altLang="en-US" sz="1400"/>
          </a:p>
        </p:txBody>
      </p:sp>
      <p:sp>
        <p:nvSpPr>
          <p:cNvPr id="34854" name="Line 44">
            <a:extLst>
              <a:ext uri="{FF2B5EF4-FFF2-40B4-BE49-F238E27FC236}">
                <a16:creationId xmlns:a16="http://schemas.microsoft.com/office/drawing/2014/main" id="{B19F97C2-45B2-4038-AB82-C06C0F208D50}"/>
              </a:ext>
            </a:extLst>
          </p:cNvPr>
          <p:cNvSpPr>
            <a:spLocks noChangeShapeType="1"/>
          </p:cNvSpPr>
          <p:nvPr/>
        </p:nvSpPr>
        <p:spPr bwMode="auto">
          <a:xfrm flipV="1">
            <a:off x="6746875" y="2549525"/>
            <a:ext cx="1588"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855" name="Line 45">
            <a:extLst>
              <a:ext uri="{FF2B5EF4-FFF2-40B4-BE49-F238E27FC236}">
                <a16:creationId xmlns:a16="http://schemas.microsoft.com/office/drawing/2014/main" id="{E30146EC-C161-432F-8D43-531981A817F0}"/>
              </a:ext>
            </a:extLst>
          </p:cNvPr>
          <p:cNvSpPr>
            <a:spLocks noChangeShapeType="1"/>
          </p:cNvSpPr>
          <p:nvPr/>
        </p:nvSpPr>
        <p:spPr bwMode="auto">
          <a:xfrm>
            <a:off x="6746875" y="638175"/>
            <a:ext cx="1588" cy="238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856" name="Rectangle 46">
            <a:extLst>
              <a:ext uri="{FF2B5EF4-FFF2-40B4-BE49-F238E27FC236}">
                <a16:creationId xmlns:a16="http://schemas.microsoft.com/office/drawing/2014/main" id="{86EA506C-5713-4DB9-A7B5-9F8B176B0EED}"/>
              </a:ext>
            </a:extLst>
          </p:cNvPr>
          <p:cNvSpPr>
            <a:spLocks noChangeArrowheads="1"/>
          </p:cNvSpPr>
          <p:nvPr/>
        </p:nvSpPr>
        <p:spPr bwMode="auto">
          <a:xfrm>
            <a:off x="6694488" y="2593975"/>
            <a:ext cx="106362"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600">
                <a:solidFill>
                  <a:srgbClr val="000000"/>
                </a:solidFill>
                <a:latin typeface="Helvetica" panose="020B0604020202020204" pitchFamily="34" charset="0"/>
              </a:rPr>
              <a:t>4.5</a:t>
            </a:r>
            <a:endParaRPr lang="en-US" altLang="en-US" sz="1400"/>
          </a:p>
        </p:txBody>
      </p:sp>
      <p:sp>
        <p:nvSpPr>
          <p:cNvPr id="34857" name="Line 47">
            <a:extLst>
              <a:ext uri="{FF2B5EF4-FFF2-40B4-BE49-F238E27FC236}">
                <a16:creationId xmlns:a16="http://schemas.microsoft.com/office/drawing/2014/main" id="{DA0BAC77-F880-4933-9BC9-4EEA253E1946}"/>
              </a:ext>
            </a:extLst>
          </p:cNvPr>
          <p:cNvSpPr>
            <a:spLocks noChangeShapeType="1"/>
          </p:cNvSpPr>
          <p:nvPr/>
        </p:nvSpPr>
        <p:spPr bwMode="auto">
          <a:xfrm flipV="1">
            <a:off x="7005638" y="2549525"/>
            <a:ext cx="1587" cy="28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858" name="Line 48">
            <a:extLst>
              <a:ext uri="{FF2B5EF4-FFF2-40B4-BE49-F238E27FC236}">
                <a16:creationId xmlns:a16="http://schemas.microsoft.com/office/drawing/2014/main" id="{E82F18BF-3C53-4E56-85BD-EE4D2A3C1BD1}"/>
              </a:ext>
            </a:extLst>
          </p:cNvPr>
          <p:cNvSpPr>
            <a:spLocks noChangeShapeType="1"/>
          </p:cNvSpPr>
          <p:nvPr/>
        </p:nvSpPr>
        <p:spPr bwMode="auto">
          <a:xfrm>
            <a:off x="7005638" y="638175"/>
            <a:ext cx="1587" cy="238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859" name="Rectangle 49">
            <a:extLst>
              <a:ext uri="{FF2B5EF4-FFF2-40B4-BE49-F238E27FC236}">
                <a16:creationId xmlns:a16="http://schemas.microsoft.com/office/drawing/2014/main" id="{6558AFCC-BCB4-4A49-A7AE-21B5B2A6766B}"/>
              </a:ext>
            </a:extLst>
          </p:cNvPr>
          <p:cNvSpPr>
            <a:spLocks noChangeArrowheads="1"/>
          </p:cNvSpPr>
          <p:nvPr/>
        </p:nvSpPr>
        <p:spPr bwMode="auto">
          <a:xfrm>
            <a:off x="6988175" y="2593975"/>
            <a:ext cx="42863"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600">
                <a:solidFill>
                  <a:srgbClr val="000000"/>
                </a:solidFill>
                <a:latin typeface="Helvetica" panose="020B0604020202020204" pitchFamily="34" charset="0"/>
              </a:rPr>
              <a:t>5</a:t>
            </a:r>
            <a:endParaRPr lang="en-US" altLang="en-US" sz="1400"/>
          </a:p>
        </p:txBody>
      </p:sp>
      <p:sp>
        <p:nvSpPr>
          <p:cNvPr id="34860" name="Line 50">
            <a:extLst>
              <a:ext uri="{FF2B5EF4-FFF2-40B4-BE49-F238E27FC236}">
                <a16:creationId xmlns:a16="http://schemas.microsoft.com/office/drawing/2014/main" id="{4BF11CE7-D9E1-479B-AEF4-AC995EFF5F23}"/>
              </a:ext>
            </a:extLst>
          </p:cNvPr>
          <p:cNvSpPr>
            <a:spLocks noChangeShapeType="1"/>
          </p:cNvSpPr>
          <p:nvPr/>
        </p:nvSpPr>
        <p:spPr bwMode="auto">
          <a:xfrm>
            <a:off x="4465638" y="2578100"/>
            <a:ext cx="23812"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861" name="Line 51">
            <a:extLst>
              <a:ext uri="{FF2B5EF4-FFF2-40B4-BE49-F238E27FC236}">
                <a16:creationId xmlns:a16="http://schemas.microsoft.com/office/drawing/2014/main" id="{A36E9F6A-17CF-410D-B3C3-C843C8AE217C}"/>
              </a:ext>
            </a:extLst>
          </p:cNvPr>
          <p:cNvSpPr>
            <a:spLocks noChangeShapeType="1"/>
          </p:cNvSpPr>
          <p:nvPr/>
        </p:nvSpPr>
        <p:spPr bwMode="auto">
          <a:xfrm flipH="1">
            <a:off x="6975475" y="2578100"/>
            <a:ext cx="3016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862" name="Rectangle 52">
            <a:extLst>
              <a:ext uri="{FF2B5EF4-FFF2-40B4-BE49-F238E27FC236}">
                <a16:creationId xmlns:a16="http://schemas.microsoft.com/office/drawing/2014/main" id="{8E4A093A-FB6E-41C2-8F61-4FD21B70F6DE}"/>
              </a:ext>
            </a:extLst>
          </p:cNvPr>
          <p:cNvSpPr>
            <a:spLocks noChangeArrowheads="1"/>
          </p:cNvSpPr>
          <p:nvPr/>
        </p:nvSpPr>
        <p:spPr bwMode="auto">
          <a:xfrm>
            <a:off x="4378325" y="2532063"/>
            <a:ext cx="68263"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600">
                <a:solidFill>
                  <a:srgbClr val="000000"/>
                </a:solidFill>
                <a:latin typeface="Helvetica" panose="020B0604020202020204" pitchFamily="34" charset="0"/>
              </a:rPr>
              <a:t>-2</a:t>
            </a:r>
            <a:endParaRPr lang="en-US" altLang="en-US" sz="1400"/>
          </a:p>
        </p:txBody>
      </p:sp>
      <p:sp>
        <p:nvSpPr>
          <p:cNvPr id="34863" name="Line 53">
            <a:extLst>
              <a:ext uri="{FF2B5EF4-FFF2-40B4-BE49-F238E27FC236}">
                <a16:creationId xmlns:a16="http://schemas.microsoft.com/office/drawing/2014/main" id="{BC6D5538-0341-41BE-ABF2-0E5E987E06EB}"/>
              </a:ext>
            </a:extLst>
          </p:cNvPr>
          <p:cNvSpPr>
            <a:spLocks noChangeShapeType="1"/>
          </p:cNvSpPr>
          <p:nvPr/>
        </p:nvSpPr>
        <p:spPr bwMode="auto">
          <a:xfrm>
            <a:off x="4465638" y="2333625"/>
            <a:ext cx="23812"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864" name="Line 54">
            <a:extLst>
              <a:ext uri="{FF2B5EF4-FFF2-40B4-BE49-F238E27FC236}">
                <a16:creationId xmlns:a16="http://schemas.microsoft.com/office/drawing/2014/main" id="{D237584C-DD25-46A7-8CE9-20A1F9999F67}"/>
              </a:ext>
            </a:extLst>
          </p:cNvPr>
          <p:cNvSpPr>
            <a:spLocks noChangeShapeType="1"/>
          </p:cNvSpPr>
          <p:nvPr/>
        </p:nvSpPr>
        <p:spPr bwMode="auto">
          <a:xfrm flipH="1">
            <a:off x="6975475" y="2333625"/>
            <a:ext cx="3016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865" name="Rectangle 55">
            <a:extLst>
              <a:ext uri="{FF2B5EF4-FFF2-40B4-BE49-F238E27FC236}">
                <a16:creationId xmlns:a16="http://schemas.microsoft.com/office/drawing/2014/main" id="{F92257B3-2D99-401F-820B-D90AF809E91D}"/>
              </a:ext>
            </a:extLst>
          </p:cNvPr>
          <p:cNvSpPr>
            <a:spLocks noChangeArrowheads="1"/>
          </p:cNvSpPr>
          <p:nvPr/>
        </p:nvSpPr>
        <p:spPr bwMode="auto">
          <a:xfrm>
            <a:off x="4313238" y="2289175"/>
            <a:ext cx="131762"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600">
                <a:solidFill>
                  <a:srgbClr val="000000"/>
                </a:solidFill>
                <a:latin typeface="Helvetica" panose="020B0604020202020204" pitchFamily="34" charset="0"/>
              </a:rPr>
              <a:t>-1.5</a:t>
            </a:r>
            <a:endParaRPr lang="en-US" altLang="en-US" sz="1400"/>
          </a:p>
        </p:txBody>
      </p:sp>
      <p:sp>
        <p:nvSpPr>
          <p:cNvPr id="34866" name="Line 56">
            <a:extLst>
              <a:ext uri="{FF2B5EF4-FFF2-40B4-BE49-F238E27FC236}">
                <a16:creationId xmlns:a16="http://schemas.microsoft.com/office/drawing/2014/main" id="{FC77A214-4D19-4C85-A72B-5AD073C9F696}"/>
              </a:ext>
            </a:extLst>
          </p:cNvPr>
          <p:cNvSpPr>
            <a:spLocks noChangeShapeType="1"/>
          </p:cNvSpPr>
          <p:nvPr/>
        </p:nvSpPr>
        <p:spPr bwMode="auto">
          <a:xfrm>
            <a:off x="4465638" y="2090738"/>
            <a:ext cx="23812"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867" name="Line 57">
            <a:extLst>
              <a:ext uri="{FF2B5EF4-FFF2-40B4-BE49-F238E27FC236}">
                <a16:creationId xmlns:a16="http://schemas.microsoft.com/office/drawing/2014/main" id="{D9A715EC-78B2-48D8-916A-8559F00FF7C2}"/>
              </a:ext>
            </a:extLst>
          </p:cNvPr>
          <p:cNvSpPr>
            <a:spLocks noChangeShapeType="1"/>
          </p:cNvSpPr>
          <p:nvPr/>
        </p:nvSpPr>
        <p:spPr bwMode="auto">
          <a:xfrm flipH="1">
            <a:off x="6975475" y="2090738"/>
            <a:ext cx="30163"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868" name="Rectangle 58">
            <a:extLst>
              <a:ext uri="{FF2B5EF4-FFF2-40B4-BE49-F238E27FC236}">
                <a16:creationId xmlns:a16="http://schemas.microsoft.com/office/drawing/2014/main" id="{B7E4AB16-8486-47FE-8EFE-93EF67E5B838}"/>
              </a:ext>
            </a:extLst>
          </p:cNvPr>
          <p:cNvSpPr>
            <a:spLocks noChangeArrowheads="1"/>
          </p:cNvSpPr>
          <p:nvPr/>
        </p:nvSpPr>
        <p:spPr bwMode="auto">
          <a:xfrm>
            <a:off x="4378325" y="2044700"/>
            <a:ext cx="68263"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600">
                <a:solidFill>
                  <a:srgbClr val="000000"/>
                </a:solidFill>
                <a:latin typeface="Helvetica" panose="020B0604020202020204" pitchFamily="34" charset="0"/>
              </a:rPr>
              <a:t>-1</a:t>
            </a:r>
            <a:endParaRPr lang="en-US" altLang="en-US" sz="1400"/>
          </a:p>
        </p:txBody>
      </p:sp>
      <p:sp>
        <p:nvSpPr>
          <p:cNvPr id="34869" name="Line 59">
            <a:extLst>
              <a:ext uri="{FF2B5EF4-FFF2-40B4-BE49-F238E27FC236}">
                <a16:creationId xmlns:a16="http://schemas.microsoft.com/office/drawing/2014/main" id="{327B8B3B-A9D8-4DE0-B833-D356826A4400}"/>
              </a:ext>
            </a:extLst>
          </p:cNvPr>
          <p:cNvSpPr>
            <a:spLocks noChangeShapeType="1"/>
          </p:cNvSpPr>
          <p:nvPr/>
        </p:nvSpPr>
        <p:spPr bwMode="auto">
          <a:xfrm>
            <a:off x="4465638" y="1846263"/>
            <a:ext cx="23812"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870" name="Line 60">
            <a:extLst>
              <a:ext uri="{FF2B5EF4-FFF2-40B4-BE49-F238E27FC236}">
                <a16:creationId xmlns:a16="http://schemas.microsoft.com/office/drawing/2014/main" id="{A17EE703-3826-41D2-BD57-DA6074C651B1}"/>
              </a:ext>
            </a:extLst>
          </p:cNvPr>
          <p:cNvSpPr>
            <a:spLocks noChangeShapeType="1"/>
          </p:cNvSpPr>
          <p:nvPr/>
        </p:nvSpPr>
        <p:spPr bwMode="auto">
          <a:xfrm flipH="1">
            <a:off x="6975475" y="1846263"/>
            <a:ext cx="30163"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871" name="Rectangle 61">
            <a:extLst>
              <a:ext uri="{FF2B5EF4-FFF2-40B4-BE49-F238E27FC236}">
                <a16:creationId xmlns:a16="http://schemas.microsoft.com/office/drawing/2014/main" id="{0F5B398E-6631-483D-B9B3-88267840D6B5}"/>
              </a:ext>
            </a:extLst>
          </p:cNvPr>
          <p:cNvSpPr>
            <a:spLocks noChangeArrowheads="1"/>
          </p:cNvSpPr>
          <p:nvPr/>
        </p:nvSpPr>
        <p:spPr bwMode="auto">
          <a:xfrm>
            <a:off x="4313238" y="1800225"/>
            <a:ext cx="131762"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600">
                <a:solidFill>
                  <a:srgbClr val="000000"/>
                </a:solidFill>
                <a:latin typeface="Helvetica" panose="020B0604020202020204" pitchFamily="34" charset="0"/>
              </a:rPr>
              <a:t>-0.5</a:t>
            </a:r>
            <a:endParaRPr lang="en-US" altLang="en-US" sz="1400"/>
          </a:p>
        </p:txBody>
      </p:sp>
      <p:sp>
        <p:nvSpPr>
          <p:cNvPr id="34872" name="Line 62">
            <a:extLst>
              <a:ext uri="{FF2B5EF4-FFF2-40B4-BE49-F238E27FC236}">
                <a16:creationId xmlns:a16="http://schemas.microsoft.com/office/drawing/2014/main" id="{0E58827C-2776-47E1-81BC-CAAEFB0CA7B7}"/>
              </a:ext>
            </a:extLst>
          </p:cNvPr>
          <p:cNvSpPr>
            <a:spLocks noChangeShapeType="1"/>
          </p:cNvSpPr>
          <p:nvPr/>
        </p:nvSpPr>
        <p:spPr bwMode="auto">
          <a:xfrm>
            <a:off x="4465638" y="1608138"/>
            <a:ext cx="23812"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873" name="Line 63">
            <a:extLst>
              <a:ext uri="{FF2B5EF4-FFF2-40B4-BE49-F238E27FC236}">
                <a16:creationId xmlns:a16="http://schemas.microsoft.com/office/drawing/2014/main" id="{E18CF97A-6EDC-4ED7-96A2-CA92A1C251C9}"/>
              </a:ext>
            </a:extLst>
          </p:cNvPr>
          <p:cNvSpPr>
            <a:spLocks noChangeShapeType="1"/>
          </p:cNvSpPr>
          <p:nvPr/>
        </p:nvSpPr>
        <p:spPr bwMode="auto">
          <a:xfrm flipH="1">
            <a:off x="6975475" y="1608138"/>
            <a:ext cx="30163"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874" name="Rectangle 64">
            <a:extLst>
              <a:ext uri="{FF2B5EF4-FFF2-40B4-BE49-F238E27FC236}">
                <a16:creationId xmlns:a16="http://schemas.microsoft.com/office/drawing/2014/main" id="{0769882F-95CE-42C1-A199-833D9F90E34C}"/>
              </a:ext>
            </a:extLst>
          </p:cNvPr>
          <p:cNvSpPr>
            <a:spLocks noChangeArrowheads="1"/>
          </p:cNvSpPr>
          <p:nvPr/>
        </p:nvSpPr>
        <p:spPr bwMode="auto">
          <a:xfrm>
            <a:off x="4402138" y="1562100"/>
            <a:ext cx="42862"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600">
                <a:solidFill>
                  <a:srgbClr val="000000"/>
                </a:solidFill>
                <a:latin typeface="Helvetica" panose="020B0604020202020204" pitchFamily="34" charset="0"/>
              </a:rPr>
              <a:t>0</a:t>
            </a:r>
            <a:endParaRPr lang="en-US" altLang="en-US" sz="1400"/>
          </a:p>
        </p:txBody>
      </p:sp>
      <p:sp>
        <p:nvSpPr>
          <p:cNvPr id="34875" name="Line 65">
            <a:extLst>
              <a:ext uri="{FF2B5EF4-FFF2-40B4-BE49-F238E27FC236}">
                <a16:creationId xmlns:a16="http://schemas.microsoft.com/office/drawing/2014/main" id="{FBD89975-1476-4129-8BB0-BF654D5C5D58}"/>
              </a:ext>
            </a:extLst>
          </p:cNvPr>
          <p:cNvSpPr>
            <a:spLocks noChangeShapeType="1"/>
          </p:cNvSpPr>
          <p:nvPr/>
        </p:nvSpPr>
        <p:spPr bwMode="auto">
          <a:xfrm>
            <a:off x="4465638" y="1363663"/>
            <a:ext cx="23812"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876" name="Line 66">
            <a:extLst>
              <a:ext uri="{FF2B5EF4-FFF2-40B4-BE49-F238E27FC236}">
                <a16:creationId xmlns:a16="http://schemas.microsoft.com/office/drawing/2014/main" id="{47C57280-B6E2-4397-BC87-33B314942863}"/>
              </a:ext>
            </a:extLst>
          </p:cNvPr>
          <p:cNvSpPr>
            <a:spLocks noChangeShapeType="1"/>
          </p:cNvSpPr>
          <p:nvPr/>
        </p:nvSpPr>
        <p:spPr bwMode="auto">
          <a:xfrm flipH="1">
            <a:off x="6975475" y="1363663"/>
            <a:ext cx="30163"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877" name="Rectangle 67">
            <a:extLst>
              <a:ext uri="{FF2B5EF4-FFF2-40B4-BE49-F238E27FC236}">
                <a16:creationId xmlns:a16="http://schemas.microsoft.com/office/drawing/2014/main" id="{A49F7203-EC4C-4773-9B79-8D463AF46257}"/>
              </a:ext>
            </a:extLst>
          </p:cNvPr>
          <p:cNvSpPr>
            <a:spLocks noChangeArrowheads="1"/>
          </p:cNvSpPr>
          <p:nvPr/>
        </p:nvSpPr>
        <p:spPr bwMode="auto">
          <a:xfrm>
            <a:off x="4337050" y="1319213"/>
            <a:ext cx="106363"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600">
                <a:solidFill>
                  <a:srgbClr val="000000"/>
                </a:solidFill>
                <a:latin typeface="Helvetica" panose="020B0604020202020204" pitchFamily="34" charset="0"/>
              </a:rPr>
              <a:t>0.5</a:t>
            </a:r>
            <a:endParaRPr lang="en-US" altLang="en-US" sz="1400"/>
          </a:p>
        </p:txBody>
      </p:sp>
      <p:sp>
        <p:nvSpPr>
          <p:cNvPr id="34878" name="Line 68">
            <a:extLst>
              <a:ext uri="{FF2B5EF4-FFF2-40B4-BE49-F238E27FC236}">
                <a16:creationId xmlns:a16="http://schemas.microsoft.com/office/drawing/2014/main" id="{1875C67D-A279-4583-98D3-7914A67BB412}"/>
              </a:ext>
            </a:extLst>
          </p:cNvPr>
          <p:cNvSpPr>
            <a:spLocks noChangeShapeType="1"/>
          </p:cNvSpPr>
          <p:nvPr/>
        </p:nvSpPr>
        <p:spPr bwMode="auto">
          <a:xfrm>
            <a:off x="4465638" y="1120775"/>
            <a:ext cx="23812"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879" name="Line 69">
            <a:extLst>
              <a:ext uri="{FF2B5EF4-FFF2-40B4-BE49-F238E27FC236}">
                <a16:creationId xmlns:a16="http://schemas.microsoft.com/office/drawing/2014/main" id="{0124BB8F-8863-4084-BAE4-1D4FE3FD4B13}"/>
              </a:ext>
            </a:extLst>
          </p:cNvPr>
          <p:cNvSpPr>
            <a:spLocks noChangeShapeType="1"/>
          </p:cNvSpPr>
          <p:nvPr/>
        </p:nvSpPr>
        <p:spPr bwMode="auto">
          <a:xfrm flipH="1">
            <a:off x="6975475" y="1120775"/>
            <a:ext cx="3016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880" name="Rectangle 70">
            <a:extLst>
              <a:ext uri="{FF2B5EF4-FFF2-40B4-BE49-F238E27FC236}">
                <a16:creationId xmlns:a16="http://schemas.microsoft.com/office/drawing/2014/main" id="{B01C5F30-12DC-472E-8FD8-CA1D74C23E4C}"/>
              </a:ext>
            </a:extLst>
          </p:cNvPr>
          <p:cNvSpPr>
            <a:spLocks noChangeArrowheads="1"/>
          </p:cNvSpPr>
          <p:nvPr/>
        </p:nvSpPr>
        <p:spPr bwMode="auto">
          <a:xfrm>
            <a:off x="4402138" y="1074738"/>
            <a:ext cx="42862"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600">
                <a:solidFill>
                  <a:srgbClr val="000000"/>
                </a:solidFill>
                <a:latin typeface="Helvetica" panose="020B0604020202020204" pitchFamily="34" charset="0"/>
              </a:rPr>
              <a:t>1</a:t>
            </a:r>
            <a:endParaRPr lang="en-US" altLang="en-US" sz="1400"/>
          </a:p>
        </p:txBody>
      </p:sp>
      <p:sp>
        <p:nvSpPr>
          <p:cNvPr id="34881" name="Line 71">
            <a:extLst>
              <a:ext uri="{FF2B5EF4-FFF2-40B4-BE49-F238E27FC236}">
                <a16:creationId xmlns:a16="http://schemas.microsoft.com/office/drawing/2014/main" id="{ADD80903-2168-4E56-AF0F-60790772B202}"/>
              </a:ext>
            </a:extLst>
          </p:cNvPr>
          <p:cNvSpPr>
            <a:spLocks noChangeShapeType="1"/>
          </p:cNvSpPr>
          <p:nvPr/>
        </p:nvSpPr>
        <p:spPr bwMode="auto">
          <a:xfrm>
            <a:off x="4465638" y="876300"/>
            <a:ext cx="23812"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882" name="Line 72">
            <a:extLst>
              <a:ext uri="{FF2B5EF4-FFF2-40B4-BE49-F238E27FC236}">
                <a16:creationId xmlns:a16="http://schemas.microsoft.com/office/drawing/2014/main" id="{E316F57E-2019-45E9-9766-4DA86456FC46}"/>
              </a:ext>
            </a:extLst>
          </p:cNvPr>
          <p:cNvSpPr>
            <a:spLocks noChangeShapeType="1"/>
          </p:cNvSpPr>
          <p:nvPr/>
        </p:nvSpPr>
        <p:spPr bwMode="auto">
          <a:xfrm flipH="1">
            <a:off x="6975475" y="876300"/>
            <a:ext cx="3016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883" name="Rectangle 73">
            <a:extLst>
              <a:ext uri="{FF2B5EF4-FFF2-40B4-BE49-F238E27FC236}">
                <a16:creationId xmlns:a16="http://schemas.microsoft.com/office/drawing/2014/main" id="{B9E927A0-7131-413C-A357-D598B6670067}"/>
              </a:ext>
            </a:extLst>
          </p:cNvPr>
          <p:cNvSpPr>
            <a:spLocks noChangeArrowheads="1"/>
          </p:cNvSpPr>
          <p:nvPr/>
        </p:nvSpPr>
        <p:spPr bwMode="auto">
          <a:xfrm>
            <a:off x="4337050" y="831850"/>
            <a:ext cx="106363"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600">
                <a:solidFill>
                  <a:srgbClr val="000000"/>
                </a:solidFill>
                <a:latin typeface="Helvetica" panose="020B0604020202020204" pitchFamily="34" charset="0"/>
              </a:rPr>
              <a:t>1.5</a:t>
            </a:r>
            <a:endParaRPr lang="en-US" altLang="en-US" sz="1400"/>
          </a:p>
        </p:txBody>
      </p:sp>
      <p:sp>
        <p:nvSpPr>
          <p:cNvPr id="34884" name="Line 74">
            <a:extLst>
              <a:ext uri="{FF2B5EF4-FFF2-40B4-BE49-F238E27FC236}">
                <a16:creationId xmlns:a16="http://schemas.microsoft.com/office/drawing/2014/main" id="{F7A584A4-8827-4D3B-B2DA-B6B2B1F66842}"/>
              </a:ext>
            </a:extLst>
          </p:cNvPr>
          <p:cNvSpPr>
            <a:spLocks noChangeShapeType="1"/>
          </p:cNvSpPr>
          <p:nvPr/>
        </p:nvSpPr>
        <p:spPr bwMode="auto">
          <a:xfrm>
            <a:off x="4465638" y="638175"/>
            <a:ext cx="23812"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885" name="Line 75">
            <a:extLst>
              <a:ext uri="{FF2B5EF4-FFF2-40B4-BE49-F238E27FC236}">
                <a16:creationId xmlns:a16="http://schemas.microsoft.com/office/drawing/2014/main" id="{BE5BF123-F82E-411A-B602-79FC3142A355}"/>
              </a:ext>
            </a:extLst>
          </p:cNvPr>
          <p:cNvSpPr>
            <a:spLocks noChangeShapeType="1"/>
          </p:cNvSpPr>
          <p:nvPr/>
        </p:nvSpPr>
        <p:spPr bwMode="auto">
          <a:xfrm flipH="1">
            <a:off x="6975475" y="638175"/>
            <a:ext cx="3016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886" name="Rectangle 76">
            <a:extLst>
              <a:ext uri="{FF2B5EF4-FFF2-40B4-BE49-F238E27FC236}">
                <a16:creationId xmlns:a16="http://schemas.microsoft.com/office/drawing/2014/main" id="{E0915F7E-4315-433F-A41C-5287031D1511}"/>
              </a:ext>
            </a:extLst>
          </p:cNvPr>
          <p:cNvSpPr>
            <a:spLocks noChangeArrowheads="1"/>
          </p:cNvSpPr>
          <p:nvPr/>
        </p:nvSpPr>
        <p:spPr bwMode="auto">
          <a:xfrm>
            <a:off x="4402138" y="593725"/>
            <a:ext cx="42862"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600">
                <a:solidFill>
                  <a:srgbClr val="000000"/>
                </a:solidFill>
                <a:latin typeface="Helvetica" panose="020B0604020202020204" pitchFamily="34" charset="0"/>
              </a:rPr>
              <a:t>2</a:t>
            </a:r>
            <a:endParaRPr lang="en-US" altLang="en-US" sz="1400"/>
          </a:p>
        </p:txBody>
      </p:sp>
      <p:sp>
        <p:nvSpPr>
          <p:cNvPr id="34887" name="Line 77">
            <a:extLst>
              <a:ext uri="{FF2B5EF4-FFF2-40B4-BE49-F238E27FC236}">
                <a16:creationId xmlns:a16="http://schemas.microsoft.com/office/drawing/2014/main" id="{8A3542E1-8785-4BE6-AED6-53D8716932BE}"/>
              </a:ext>
            </a:extLst>
          </p:cNvPr>
          <p:cNvSpPr>
            <a:spLocks noChangeShapeType="1"/>
          </p:cNvSpPr>
          <p:nvPr/>
        </p:nvSpPr>
        <p:spPr bwMode="auto">
          <a:xfrm>
            <a:off x="4465638" y="638175"/>
            <a:ext cx="25400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888" name="Freeform 78">
            <a:extLst>
              <a:ext uri="{FF2B5EF4-FFF2-40B4-BE49-F238E27FC236}">
                <a16:creationId xmlns:a16="http://schemas.microsoft.com/office/drawing/2014/main" id="{2B8B77CD-96FA-4DE2-AF28-159B616CBC4D}"/>
              </a:ext>
            </a:extLst>
          </p:cNvPr>
          <p:cNvSpPr>
            <a:spLocks/>
          </p:cNvSpPr>
          <p:nvPr/>
        </p:nvSpPr>
        <p:spPr bwMode="auto">
          <a:xfrm>
            <a:off x="4465638" y="638175"/>
            <a:ext cx="2540000" cy="1939925"/>
          </a:xfrm>
          <a:custGeom>
            <a:avLst/>
            <a:gdLst>
              <a:gd name="T0" fmla="*/ 0 w 434"/>
              <a:gd name="T1" fmla="*/ 342 h 342"/>
              <a:gd name="T2" fmla="*/ 434 w 434"/>
              <a:gd name="T3" fmla="*/ 342 h 342"/>
              <a:gd name="T4" fmla="*/ 434 w 434"/>
              <a:gd name="T5" fmla="*/ 0 h 342"/>
              <a:gd name="T6" fmla="*/ 0 60000 65536"/>
              <a:gd name="T7" fmla="*/ 0 60000 65536"/>
              <a:gd name="T8" fmla="*/ 0 60000 65536"/>
              <a:gd name="T9" fmla="*/ 0 w 434"/>
              <a:gd name="T10" fmla="*/ 0 h 342"/>
              <a:gd name="T11" fmla="*/ 434 w 434"/>
              <a:gd name="T12" fmla="*/ 342 h 342"/>
            </a:gdLst>
            <a:ahLst/>
            <a:cxnLst>
              <a:cxn ang="T6">
                <a:pos x="T0" y="T1"/>
              </a:cxn>
              <a:cxn ang="T7">
                <a:pos x="T2" y="T3"/>
              </a:cxn>
              <a:cxn ang="T8">
                <a:pos x="T4" y="T5"/>
              </a:cxn>
            </a:cxnLst>
            <a:rect l="T9" t="T10" r="T11" b="T12"/>
            <a:pathLst>
              <a:path w="434" h="342">
                <a:moveTo>
                  <a:pt x="0" y="342"/>
                </a:moveTo>
                <a:lnTo>
                  <a:pt x="434" y="342"/>
                </a:lnTo>
                <a:lnTo>
                  <a:pt x="434" y="0"/>
                </a:lnTo>
              </a:path>
            </a:pathLst>
          </a:cu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34889" name="Line 79">
            <a:extLst>
              <a:ext uri="{FF2B5EF4-FFF2-40B4-BE49-F238E27FC236}">
                <a16:creationId xmlns:a16="http://schemas.microsoft.com/office/drawing/2014/main" id="{60334DF8-D782-4460-A949-27F0B700A44A}"/>
              </a:ext>
            </a:extLst>
          </p:cNvPr>
          <p:cNvSpPr>
            <a:spLocks noChangeShapeType="1"/>
          </p:cNvSpPr>
          <p:nvPr/>
        </p:nvSpPr>
        <p:spPr bwMode="auto">
          <a:xfrm flipV="1">
            <a:off x="4465638" y="638175"/>
            <a:ext cx="1587" cy="19399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890" name="Freeform 80">
            <a:extLst>
              <a:ext uri="{FF2B5EF4-FFF2-40B4-BE49-F238E27FC236}">
                <a16:creationId xmlns:a16="http://schemas.microsoft.com/office/drawing/2014/main" id="{7EC30C24-63BB-40A2-9C5D-88F4B45518C9}"/>
              </a:ext>
            </a:extLst>
          </p:cNvPr>
          <p:cNvSpPr>
            <a:spLocks/>
          </p:cNvSpPr>
          <p:nvPr/>
        </p:nvSpPr>
        <p:spPr bwMode="auto">
          <a:xfrm>
            <a:off x="4465638" y="728663"/>
            <a:ext cx="655637" cy="1843087"/>
          </a:xfrm>
          <a:custGeom>
            <a:avLst/>
            <a:gdLst>
              <a:gd name="T0" fmla="*/ 4 w 413"/>
              <a:gd name="T1" fmla="*/ 550 h 1161"/>
              <a:gd name="T2" fmla="*/ 15 w 413"/>
              <a:gd name="T3" fmla="*/ 550 h 1161"/>
              <a:gd name="T4" fmla="*/ 22 w 413"/>
              <a:gd name="T5" fmla="*/ 579 h 1161"/>
              <a:gd name="T6" fmla="*/ 33 w 413"/>
              <a:gd name="T7" fmla="*/ 618 h 1161"/>
              <a:gd name="T8" fmla="*/ 41 w 413"/>
              <a:gd name="T9" fmla="*/ 593 h 1161"/>
              <a:gd name="T10" fmla="*/ 52 w 413"/>
              <a:gd name="T11" fmla="*/ 479 h 1161"/>
              <a:gd name="T12" fmla="*/ 59 w 413"/>
              <a:gd name="T13" fmla="*/ 350 h 1161"/>
              <a:gd name="T14" fmla="*/ 70 w 413"/>
              <a:gd name="T15" fmla="*/ 372 h 1161"/>
              <a:gd name="T16" fmla="*/ 81 w 413"/>
              <a:gd name="T17" fmla="*/ 597 h 1161"/>
              <a:gd name="T18" fmla="*/ 89 w 413"/>
              <a:gd name="T19" fmla="*/ 875 h 1161"/>
              <a:gd name="T20" fmla="*/ 100 w 413"/>
              <a:gd name="T21" fmla="*/ 940 h 1161"/>
              <a:gd name="T22" fmla="*/ 107 w 413"/>
              <a:gd name="T23" fmla="*/ 665 h 1161"/>
              <a:gd name="T24" fmla="*/ 118 w 413"/>
              <a:gd name="T25" fmla="*/ 225 h 1161"/>
              <a:gd name="T26" fmla="*/ 125 w 413"/>
              <a:gd name="T27" fmla="*/ 0 h 1161"/>
              <a:gd name="T28" fmla="*/ 136 w 413"/>
              <a:gd name="T29" fmla="*/ 218 h 1161"/>
              <a:gd name="T30" fmla="*/ 144 w 413"/>
              <a:gd name="T31" fmla="*/ 736 h 1161"/>
              <a:gd name="T32" fmla="*/ 155 w 413"/>
              <a:gd name="T33" fmla="*/ 1129 h 1161"/>
              <a:gd name="T34" fmla="*/ 166 w 413"/>
              <a:gd name="T35" fmla="*/ 1061 h 1161"/>
              <a:gd name="T36" fmla="*/ 173 w 413"/>
              <a:gd name="T37" fmla="*/ 590 h 1161"/>
              <a:gd name="T38" fmla="*/ 184 w 413"/>
              <a:gd name="T39" fmla="*/ 118 h 1161"/>
              <a:gd name="T40" fmla="*/ 192 w 413"/>
              <a:gd name="T41" fmla="*/ 18 h 1161"/>
              <a:gd name="T42" fmla="*/ 203 w 413"/>
              <a:gd name="T43" fmla="*/ 336 h 1161"/>
              <a:gd name="T44" fmla="*/ 210 w 413"/>
              <a:gd name="T45" fmla="*/ 765 h 1161"/>
              <a:gd name="T46" fmla="*/ 221 w 413"/>
              <a:gd name="T47" fmla="*/ 958 h 1161"/>
              <a:gd name="T48" fmla="*/ 229 w 413"/>
              <a:gd name="T49" fmla="*/ 811 h 1161"/>
              <a:gd name="T50" fmla="*/ 240 w 413"/>
              <a:gd name="T51" fmla="*/ 522 h 1161"/>
              <a:gd name="T52" fmla="*/ 247 w 413"/>
              <a:gd name="T53" fmla="*/ 343 h 1161"/>
              <a:gd name="T54" fmla="*/ 258 w 413"/>
              <a:gd name="T55" fmla="*/ 375 h 1161"/>
              <a:gd name="T56" fmla="*/ 269 w 413"/>
              <a:gd name="T57" fmla="*/ 515 h 1161"/>
              <a:gd name="T58" fmla="*/ 276 w 413"/>
              <a:gd name="T59" fmla="*/ 611 h 1161"/>
              <a:gd name="T60" fmla="*/ 288 w 413"/>
              <a:gd name="T61" fmla="*/ 611 h 1161"/>
              <a:gd name="T62" fmla="*/ 295 w 413"/>
              <a:gd name="T63" fmla="*/ 568 h 1161"/>
              <a:gd name="T64" fmla="*/ 306 w 413"/>
              <a:gd name="T65" fmla="*/ 550 h 1161"/>
              <a:gd name="T66" fmla="*/ 317 w 413"/>
              <a:gd name="T67" fmla="*/ 550 h 1161"/>
              <a:gd name="T68" fmla="*/ 328 w 413"/>
              <a:gd name="T69" fmla="*/ 554 h 1161"/>
              <a:gd name="T70" fmla="*/ 339 w 413"/>
              <a:gd name="T71" fmla="*/ 554 h 1161"/>
              <a:gd name="T72" fmla="*/ 350 w 413"/>
              <a:gd name="T73" fmla="*/ 554 h 1161"/>
              <a:gd name="T74" fmla="*/ 361 w 413"/>
              <a:gd name="T75" fmla="*/ 554 h 1161"/>
              <a:gd name="T76" fmla="*/ 372 w 413"/>
              <a:gd name="T77" fmla="*/ 554 h 1161"/>
              <a:gd name="T78" fmla="*/ 383 w 413"/>
              <a:gd name="T79" fmla="*/ 554 h 1161"/>
              <a:gd name="T80" fmla="*/ 394 w 413"/>
              <a:gd name="T81" fmla="*/ 554 h 1161"/>
              <a:gd name="T82" fmla="*/ 405 w 413"/>
              <a:gd name="T83" fmla="*/ 554 h 1161"/>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413"/>
              <a:gd name="T127" fmla="*/ 0 h 1161"/>
              <a:gd name="T128" fmla="*/ 413 w 413"/>
              <a:gd name="T129" fmla="*/ 1161 h 1161"/>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413" h="1161">
                <a:moveTo>
                  <a:pt x="4" y="550"/>
                </a:moveTo>
                <a:lnTo>
                  <a:pt x="0" y="550"/>
                </a:lnTo>
                <a:lnTo>
                  <a:pt x="4" y="550"/>
                </a:lnTo>
                <a:lnTo>
                  <a:pt x="7" y="550"/>
                </a:lnTo>
                <a:lnTo>
                  <a:pt x="11" y="550"/>
                </a:lnTo>
                <a:lnTo>
                  <a:pt x="15" y="550"/>
                </a:lnTo>
                <a:lnTo>
                  <a:pt x="18" y="558"/>
                </a:lnTo>
                <a:lnTo>
                  <a:pt x="18" y="568"/>
                </a:lnTo>
                <a:lnTo>
                  <a:pt x="22" y="579"/>
                </a:lnTo>
                <a:lnTo>
                  <a:pt x="26" y="593"/>
                </a:lnTo>
                <a:lnTo>
                  <a:pt x="30" y="608"/>
                </a:lnTo>
                <a:lnTo>
                  <a:pt x="33" y="618"/>
                </a:lnTo>
                <a:lnTo>
                  <a:pt x="37" y="618"/>
                </a:lnTo>
                <a:lnTo>
                  <a:pt x="41" y="611"/>
                </a:lnTo>
                <a:lnTo>
                  <a:pt x="41" y="593"/>
                </a:lnTo>
                <a:lnTo>
                  <a:pt x="44" y="565"/>
                </a:lnTo>
                <a:lnTo>
                  <a:pt x="48" y="525"/>
                </a:lnTo>
                <a:lnTo>
                  <a:pt x="52" y="479"/>
                </a:lnTo>
                <a:lnTo>
                  <a:pt x="55" y="429"/>
                </a:lnTo>
                <a:lnTo>
                  <a:pt x="59" y="386"/>
                </a:lnTo>
                <a:lnTo>
                  <a:pt x="59" y="350"/>
                </a:lnTo>
                <a:lnTo>
                  <a:pt x="63" y="336"/>
                </a:lnTo>
                <a:lnTo>
                  <a:pt x="66" y="340"/>
                </a:lnTo>
                <a:lnTo>
                  <a:pt x="70" y="372"/>
                </a:lnTo>
                <a:lnTo>
                  <a:pt x="74" y="425"/>
                </a:lnTo>
                <a:lnTo>
                  <a:pt x="77" y="504"/>
                </a:lnTo>
                <a:lnTo>
                  <a:pt x="81" y="597"/>
                </a:lnTo>
                <a:lnTo>
                  <a:pt x="81" y="697"/>
                </a:lnTo>
                <a:lnTo>
                  <a:pt x="85" y="793"/>
                </a:lnTo>
                <a:lnTo>
                  <a:pt x="89" y="875"/>
                </a:lnTo>
                <a:lnTo>
                  <a:pt x="92" y="933"/>
                </a:lnTo>
                <a:lnTo>
                  <a:pt x="96" y="954"/>
                </a:lnTo>
                <a:lnTo>
                  <a:pt x="100" y="940"/>
                </a:lnTo>
                <a:lnTo>
                  <a:pt x="103" y="883"/>
                </a:lnTo>
                <a:lnTo>
                  <a:pt x="103" y="790"/>
                </a:lnTo>
                <a:lnTo>
                  <a:pt x="107" y="665"/>
                </a:lnTo>
                <a:lnTo>
                  <a:pt x="111" y="518"/>
                </a:lnTo>
                <a:lnTo>
                  <a:pt x="114" y="368"/>
                </a:lnTo>
                <a:lnTo>
                  <a:pt x="118" y="225"/>
                </a:lnTo>
                <a:lnTo>
                  <a:pt x="122" y="108"/>
                </a:lnTo>
                <a:lnTo>
                  <a:pt x="122" y="29"/>
                </a:lnTo>
                <a:lnTo>
                  <a:pt x="125" y="0"/>
                </a:lnTo>
                <a:lnTo>
                  <a:pt x="129" y="22"/>
                </a:lnTo>
                <a:lnTo>
                  <a:pt x="133" y="97"/>
                </a:lnTo>
                <a:lnTo>
                  <a:pt x="136" y="218"/>
                </a:lnTo>
                <a:lnTo>
                  <a:pt x="140" y="375"/>
                </a:lnTo>
                <a:lnTo>
                  <a:pt x="144" y="554"/>
                </a:lnTo>
                <a:lnTo>
                  <a:pt x="144" y="736"/>
                </a:lnTo>
                <a:lnTo>
                  <a:pt x="147" y="904"/>
                </a:lnTo>
                <a:lnTo>
                  <a:pt x="151" y="1040"/>
                </a:lnTo>
                <a:lnTo>
                  <a:pt x="155" y="1129"/>
                </a:lnTo>
                <a:lnTo>
                  <a:pt x="159" y="1161"/>
                </a:lnTo>
                <a:lnTo>
                  <a:pt x="162" y="1140"/>
                </a:lnTo>
                <a:lnTo>
                  <a:pt x="166" y="1061"/>
                </a:lnTo>
                <a:lnTo>
                  <a:pt x="166" y="933"/>
                </a:lnTo>
                <a:lnTo>
                  <a:pt x="170" y="772"/>
                </a:lnTo>
                <a:lnTo>
                  <a:pt x="173" y="590"/>
                </a:lnTo>
                <a:lnTo>
                  <a:pt x="177" y="411"/>
                </a:lnTo>
                <a:lnTo>
                  <a:pt x="181" y="247"/>
                </a:lnTo>
                <a:lnTo>
                  <a:pt x="184" y="118"/>
                </a:lnTo>
                <a:lnTo>
                  <a:pt x="184" y="33"/>
                </a:lnTo>
                <a:lnTo>
                  <a:pt x="188" y="0"/>
                </a:lnTo>
                <a:lnTo>
                  <a:pt x="192" y="18"/>
                </a:lnTo>
                <a:lnTo>
                  <a:pt x="195" y="90"/>
                </a:lnTo>
                <a:lnTo>
                  <a:pt x="199" y="200"/>
                </a:lnTo>
                <a:lnTo>
                  <a:pt x="203" y="336"/>
                </a:lnTo>
                <a:lnTo>
                  <a:pt x="206" y="486"/>
                </a:lnTo>
                <a:lnTo>
                  <a:pt x="206" y="636"/>
                </a:lnTo>
                <a:lnTo>
                  <a:pt x="210" y="765"/>
                </a:lnTo>
                <a:lnTo>
                  <a:pt x="214" y="868"/>
                </a:lnTo>
                <a:lnTo>
                  <a:pt x="218" y="933"/>
                </a:lnTo>
                <a:lnTo>
                  <a:pt x="221" y="958"/>
                </a:lnTo>
                <a:lnTo>
                  <a:pt x="225" y="940"/>
                </a:lnTo>
                <a:lnTo>
                  <a:pt x="229" y="890"/>
                </a:lnTo>
                <a:lnTo>
                  <a:pt x="229" y="811"/>
                </a:lnTo>
                <a:lnTo>
                  <a:pt x="232" y="715"/>
                </a:lnTo>
                <a:lnTo>
                  <a:pt x="236" y="615"/>
                </a:lnTo>
                <a:lnTo>
                  <a:pt x="240" y="522"/>
                </a:lnTo>
                <a:lnTo>
                  <a:pt x="243" y="440"/>
                </a:lnTo>
                <a:lnTo>
                  <a:pt x="247" y="379"/>
                </a:lnTo>
                <a:lnTo>
                  <a:pt x="247" y="343"/>
                </a:lnTo>
                <a:lnTo>
                  <a:pt x="251" y="333"/>
                </a:lnTo>
                <a:lnTo>
                  <a:pt x="254" y="347"/>
                </a:lnTo>
                <a:lnTo>
                  <a:pt x="258" y="375"/>
                </a:lnTo>
                <a:lnTo>
                  <a:pt x="262" y="418"/>
                </a:lnTo>
                <a:lnTo>
                  <a:pt x="265" y="468"/>
                </a:lnTo>
                <a:lnTo>
                  <a:pt x="269" y="515"/>
                </a:lnTo>
                <a:lnTo>
                  <a:pt x="269" y="558"/>
                </a:lnTo>
                <a:lnTo>
                  <a:pt x="273" y="590"/>
                </a:lnTo>
                <a:lnTo>
                  <a:pt x="276" y="611"/>
                </a:lnTo>
                <a:lnTo>
                  <a:pt x="280" y="618"/>
                </a:lnTo>
                <a:lnTo>
                  <a:pt x="284" y="618"/>
                </a:lnTo>
                <a:lnTo>
                  <a:pt x="288" y="611"/>
                </a:lnTo>
                <a:lnTo>
                  <a:pt x="288" y="597"/>
                </a:lnTo>
                <a:lnTo>
                  <a:pt x="291" y="583"/>
                </a:lnTo>
                <a:lnTo>
                  <a:pt x="295" y="568"/>
                </a:lnTo>
                <a:lnTo>
                  <a:pt x="299" y="561"/>
                </a:lnTo>
                <a:lnTo>
                  <a:pt x="302" y="554"/>
                </a:lnTo>
                <a:lnTo>
                  <a:pt x="306" y="550"/>
                </a:lnTo>
                <a:lnTo>
                  <a:pt x="310" y="550"/>
                </a:lnTo>
                <a:lnTo>
                  <a:pt x="313" y="550"/>
                </a:lnTo>
                <a:lnTo>
                  <a:pt x="317" y="550"/>
                </a:lnTo>
                <a:lnTo>
                  <a:pt x="321" y="554"/>
                </a:lnTo>
                <a:lnTo>
                  <a:pt x="324" y="554"/>
                </a:lnTo>
                <a:lnTo>
                  <a:pt x="328" y="554"/>
                </a:lnTo>
                <a:lnTo>
                  <a:pt x="332" y="554"/>
                </a:lnTo>
                <a:lnTo>
                  <a:pt x="335" y="554"/>
                </a:lnTo>
                <a:lnTo>
                  <a:pt x="339" y="554"/>
                </a:lnTo>
                <a:lnTo>
                  <a:pt x="343" y="554"/>
                </a:lnTo>
                <a:lnTo>
                  <a:pt x="347" y="554"/>
                </a:lnTo>
                <a:lnTo>
                  <a:pt x="350" y="554"/>
                </a:lnTo>
                <a:lnTo>
                  <a:pt x="354" y="554"/>
                </a:lnTo>
                <a:lnTo>
                  <a:pt x="358" y="554"/>
                </a:lnTo>
                <a:lnTo>
                  <a:pt x="361" y="554"/>
                </a:lnTo>
                <a:lnTo>
                  <a:pt x="365" y="554"/>
                </a:lnTo>
                <a:lnTo>
                  <a:pt x="369" y="554"/>
                </a:lnTo>
                <a:lnTo>
                  <a:pt x="372" y="554"/>
                </a:lnTo>
                <a:lnTo>
                  <a:pt x="376" y="554"/>
                </a:lnTo>
                <a:lnTo>
                  <a:pt x="380" y="554"/>
                </a:lnTo>
                <a:lnTo>
                  <a:pt x="383" y="554"/>
                </a:lnTo>
                <a:lnTo>
                  <a:pt x="387" y="554"/>
                </a:lnTo>
                <a:lnTo>
                  <a:pt x="391" y="554"/>
                </a:lnTo>
                <a:lnTo>
                  <a:pt x="394" y="554"/>
                </a:lnTo>
                <a:lnTo>
                  <a:pt x="398" y="554"/>
                </a:lnTo>
                <a:lnTo>
                  <a:pt x="402" y="554"/>
                </a:lnTo>
                <a:lnTo>
                  <a:pt x="405" y="554"/>
                </a:lnTo>
                <a:lnTo>
                  <a:pt x="409" y="554"/>
                </a:lnTo>
                <a:lnTo>
                  <a:pt x="413" y="554"/>
                </a:lnTo>
              </a:path>
            </a:pathLst>
          </a:custGeom>
          <a:noFill/>
          <a:ln w="28575">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34891" name="Freeform 81">
            <a:extLst>
              <a:ext uri="{FF2B5EF4-FFF2-40B4-BE49-F238E27FC236}">
                <a16:creationId xmlns:a16="http://schemas.microsoft.com/office/drawing/2014/main" id="{FA2AA0F4-E7B9-4E1F-BAF4-59352B0FD000}"/>
              </a:ext>
            </a:extLst>
          </p:cNvPr>
          <p:cNvSpPr>
            <a:spLocks/>
          </p:cNvSpPr>
          <p:nvPr/>
        </p:nvSpPr>
        <p:spPr bwMode="auto">
          <a:xfrm>
            <a:off x="5121275" y="1608138"/>
            <a:ext cx="742950" cy="1587"/>
          </a:xfrm>
          <a:custGeom>
            <a:avLst/>
            <a:gdLst>
              <a:gd name="T0" fmla="*/ 7 w 468"/>
              <a:gd name="T1" fmla="*/ 0 h 1587"/>
              <a:gd name="T2" fmla="*/ 18 w 468"/>
              <a:gd name="T3" fmla="*/ 0 h 1587"/>
              <a:gd name="T4" fmla="*/ 29 w 468"/>
              <a:gd name="T5" fmla="*/ 0 h 1587"/>
              <a:gd name="T6" fmla="*/ 40 w 468"/>
              <a:gd name="T7" fmla="*/ 0 h 1587"/>
              <a:gd name="T8" fmla="*/ 51 w 468"/>
              <a:gd name="T9" fmla="*/ 0 h 1587"/>
              <a:gd name="T10" fmla="*/ 63 w 468"/>
              <a:gd name="T11" fmla="*/ 0 h 1587"/>
              <a:gd name="T12" fmla="*/ 74 w 468"/>
              <a:gd name="T13" fmla="*/ 0 h 1587"/>
              <a:gd name="T14" fmla="*/ 85 w 468"/>
              <a:gd name="T15" fmla="*/ 0 h 1587"/>
              <a:gd name="T16" fmla="*/ 96 w 468"/>
              <a:gd name="T17" fmla="*/ 0 h 1587"/>
              <a:gd name="T18" fmla="*/ 107 w 468"/>
              <a:gd name="T19" fmla="*/ 0 h 1587"/>
              <a:gd name="T20" fmla="*/ 118 w 468"/>
              <a:gd name="T21" fmla="*/ 0 h 1587"/>
              <a:gd name="T22" fmla="*/ 129 w 468"/>
              <a:gd name="T23" fmla="*/ 0 h 1587"/>
              <a:gd name="T24" fmla="*/ 140 w 468"/>
              <a:gd name="T25" fmla="*/ 0 h 1587"/>
              <a:gd name="T26" fmla="*/ 151 w 468"/>
              <a:gd name="T27" fmla="*/ 0 h 1587"/>
              <a:gd name="T28" fmla="*/ 162 w 468"/>
              <a:gd name="T29" fmla="*/ 0 h 1587"/>
              <a:gd name="T30" fmla="*/ 173 w 468"/>
              <a:gd name="T31" fmla="*/ 0 h 1587"/>
              <a:gd name="T32" fmla="*/ 184 w 468"/>
              <a:gd name="T33" fmla="*/ 0 h 1587"/>
              <a:gd name="T34" fmla="*/ 195 w 468"/>
              <a:gd name="T35" fmla="*/ 0 h 1587"/>
              <a:gd name="T36" fmla="*/ 206 w 468"/>
              <a:gd name="T37" fmla="*/ 0 h 1587"/>
              <a:gd name="T38" fmla="*/ 217 w 468"/>
              <a:gd name="T39" fmla="*/ 0 h 1587"/>
              <a:gd name="T40" fmla="*/ 228 w 468"/>
              <a:gd name="T41" fmla="*/ 0 h 1587"/>
              <a:gd name="T42" fmla="*/ 239 w 468"/>
              <a:gd name="T43" fmla="*/ 0 h 1587"/>
              <a:gd name="T44" fmla="*/ 250 w 468"/>
              <a:gd name="T45" fmla="*/ 0 h 1587"/>
              <a:gd name="T46" fmla="*/ 262 w 468"/>
              <a:gd name="T47" fmla="*/ 0 h 1587"/>
              <a:gd name="T48" fmla="*/ 273 w 468"/>
              <a:gd name="T49" fmla="*/ 0 h 1587"/>
              <a:gd name="T50" fmla="*/ 284 w 468"/>
              <a:gd name="T51" fmla="*/ 0 h 1587"/>
              <a:gd name="T52" fmla="*/ 295 w 468"/>
              <a:gd name="T53" fmla="*/ 0 h 1587"/>
              <a:gd name="T54" fmla="*/ 306 w 468"/>
              <a:gd name="T55" fmla="*/ 0 h 1587"/>
              <a:gd name="T56" fmla="*/ 317 w 468"/>
              <a:gd name="T57" fmla="*/ 0 h 1587"/>
              <a:gd name="T58" fmla="*/ 328 w 468"/>
              <a:gd name="T59" fmla="*/ 0 h 1587"/>
              <a:gd name="T60" fmla="*/ 339 w 468"/>
              <a:gd name="T61" fmla="*/ 0 h 1587"/>
              <a:gd name="T62" fmla="*/ 350 w 468"/>
              <a:gd name="T63" fmla="*/ 0 h 1587"/>
              <a:gd name="T64" fmla="*/ 361 w 468"/>
              <a:gd name="T65" fmla="*/ 0 h 1587"/>
              <a:gd name="T66" fmla="*/ 372 w 468"/>
              <a:gd name="T67" fmla="*/ 0 h 1587"/>
              <a:gd name="T68" fmla="*/ 383 w 468"/>
              <a:gd name="T69" fmla="*/ 0 h 1587"/>
              <a:gd name="T70" fmla="*/ 394 w 468"/>
              <a:gd name="T71" fmla="*/ 0 h 1587"/>
              <a:gd name="T72" fmla="*/ 405 w 468"/>
              <a:gd name="T73" fmla="*/ 0 h 1587"/>
              <a:gd name="T74" fmla="*/ 416 w 468"/>
              <a:gd name="T75" fmla="*/ 0 h 1587"/>
              <a:gd name="T76" fmla="*/ 427 w 468"/>
              <a:gd name="T77" fmla="*/ 0 h 1587"/>
              <a:gd name="T78" fmla="*/ 438 w 468"/>
              <a:gd name="T79" fmla="*/ 0 h 1587"/>
              <a:gd name="T80" fmla="*/ 450 w 468"/>
              <a:gd name="T81" fmla="*/ 0 h 1587"/>
              <a:gd name="T82" fmla="*/ 461 w 468"/>
              <a:gd name="T83" fmla="*/ 0 h 1587"/>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468"/>
              <a:gd name="T127" fmla="*/ 0 h 1587"/>
              <a:gd name="T128" fmla="*/ 468 w 468"/>
              <a:gd name="T129" fmla="*/ 1587 h 1587"/>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468" h="1587">
                <a:moveTo>
                  <a:pt x="0" y="0"/>
                </a:moveTo>
                <a:lnTo>
                  <a:pt x="4" y="0"/>
                </a:lnTo>
                <a:lnTo>
                  <a:pt x="7" y="0"/>
                </a:lnTo>
                <a:lnTo>
                  <a:pt x="11" y="0"/>
                </a:lnTo>
                <a:lnTo>
                  <a:pt x="15" y="0"/>
                </a:lnTo>
                <a:lnTo>
                  <a:pt x="18" y="0"/>
                </a:lnTo>
                <a:lnTo>
                  <a:pt x="22" y="0"/>
                </a:lnTo>
                <a:lnTo>
                  <a:pt x="26" y="0"/>
                </a:lnTo>
                <a:lnTo>
                  <a:pt x="29" y="0"/>
                </a:lnTo>
                <a:lnTo>
                  <a:pt x="33" y="0"/>
                </a:lnTo>
                <a:lnTo>
                  <a:pt x="37" y="0"/>
                </a:lnTo>
                <a:lnTo>
                  <a:pt x="40" y="0"/>
                </a:lnTo>
                <a:lnTo>
                  <a:pt x="44" y="0"/>
                </a:lnTo>
                <a:lnTo>
                  <a:pt x="48" y="0"/>
                </a:lnTo>
                <a:lnTo>
                  <a:pt x="51" y="0"/>
                </a:lnTo>
                <a:lnTo>
                  <a:pt x="55" y="0"/>
                </a:lnTo>
                <a:lnTo>
                  <a:pt x="59" y="0"/>
                </a:lnTo>
                <a:lnTo>
                  <a:pt x="63" y="0"/>
                </a:lnTo>
                <a:lnTo>
                  <a:pt x="66" y="0"/>
                </a:lnTo>
                <a:lnTo>
                  <a:pt x="70" y="0"/>
                </a:lnTo>
                <a:lnTo>
                  <a:pt x="74" y="0"/>
                </a:lnTo>
                <a:lnTo>
                  <a:pt x="77" y="0"/>
                </a:lnTo>
                <a:lnTo>
                  <a:pt x="81" y="0"/>
                </a:lnTo>
                <a:lnTo>
                  <a:pt x="85" y="0"/>
                </a:lnTo>
                <a:lnTo>
                  <a:pt x="88" y="0"/>
                </a:lnTo>
                <a:lnTo>
                  <a:pt x="92" y="0"/>
                </a:lnTo>
                <a:lnTo>
                  <a:pt x="96" y="0"/>
                </a:lnTo>
                <a:lnTo>
                  <a:pt x="99" y="0"/>
                </a:lnTo>
                <a:lnTo>
                  <a:pt x="103" y="0"/>
                </a:lnTo>
                <a:lnTo>
                  <a:pt x="107" y="0"/>
                </a:lnTo>
                <a:lnTo>
                  <a:pt x="110" y="0"/>
                </a:lnTo>
                <a:lnTo>
                  <a:pt x="114" y="0"/>
                </a:lnTo>
                <a:lnTo>
                  <a:pt x="118" y="0"/>
                </a:lnTo>
                <a:lnTo>
                  <a:pt x="121" y="0"/>
                </a:lnTo>
                <a:lnTo>
                  <a:pt x="125" y="0"/>
                </a:lnTo>
                <a:lnTo>
                  <a:pt x="129" y="0"/>
                </a:lnTo>
                <a:lnTo>
                  <a:pt x="133" y="0"/>
                </a:lnTo>
                <a:lnTo>
                  <a:pt x="136" y="0"/>
                </a:lnTo>
                <a:lnTo>
                  <a:pt x="140" y="0"/>
                </a:lnTo>
                <a:lnTo>
                  <a:pt x="144" y="0"/>
                </a:lnTo>
                <a:lnTo>
                  <a:pt x="147" y="0"/>
                </a:lnTo>
                <a:lnTo>
                  <a:pt x="151" y="0"/>
                </a:lnTo>
                <a:lnTo>
                  <a:pt x="155" y="0"/>
                </a:lnTo>
                <a:lnTo>
                  <a:pt x="158" y="0"/>
                </a:lnTo>
                <a:lnTo>
                  <a:pt x="162" y="0"/>
                </a:lnTo>
                <a:lnTo>
                  <a:pt x="166" y="0"/>
                </a:lnTo>
                <a:lnTo>
                  <a:pt x="169" y="0"/>
                </a:lnTo>
                <a:lnTo>
                  <a:pt x="173" y="0"/>
                </a:lnTo>
                <a:lnTo>
                  <a:pt x="177" y="0"/>
                </a:lnTo>
                <a:lnTo>
                  <a:pt x="180" y="0"/>
                </a:lnTo>
                <a:lnTo>
                  <a:pt x="184" y="0"/>
                </a:lnTo>
                <a:lnTo>
                  <a:pt x="188" y="0"/>
                </a:lnTo>
                <a:lnTo>
                  <a:pt x="192" y="0"/>
                </a:lnTo>
                <a:lnTo>
                  <a:pt x="195" y="0"/>
                </a:lnTo>
                <a:lnTo>
                  <a:pt x="199" y="0"/>
                </a:lnTo>
                <a:lnTo>
                  <a:pt x="203" y="0"/>
                </a:lnTo>
                <a:lnTo>
                  <a:pt x="206" y="0"/>
                </a:lnTo>
                <a:lnTo>
                  <a:pt x="210" y="0"/>
                </a:lnTo>
                <a:lnTo>
                  <a:pt x="214" y="0"/>
                </a:lnTo>
                <a:lnTo>
                  <a:pt x="217" y="0"/>
                </a:lnTo>
                <a:lnTo>
                  <a:pt x="221" y="0"/>
                </a:lnTo>
                <a:lnTo>
                  <a:pt x="225" y="0"/>
                </a:lnTo>
                <a:lnTo>
                  <a:pt x="228" y="0"/>
                </a:lnTo>
                <a:lnTo>
                  <a:pt x="232" y="0"/>
                </a:lnTo>
                <a:lnTo>
                  <a:pt x="236" y="0"/>
                </a:lnTo>
                <a:lnTo>
                  <a:pt x="239" y="0"/>
                </a:lnTo>
                <a:lnTo>
                  <a:pt x="243" y="0"/>
                </a:lnTo>
                <a:lnTo>
                  <a:pt x="247" y="0"/>
                </a:lnTo>
                <a:lnTo>
                  <a:pt x="250" y="0"/>
                </a:lnTo>
                <a:lnTo>
                  <a:pt x="254" y="0"/>
                </a:lnTo>
                <a:lnTo>
                  <a:pt x="258" y="0"/>
                </a:lnTo>
                <a:lnTo>
                  <a:pt x="262" y="0"/>
                </a:lnTo>
                <a:lnTo>
                  <a:pt x="265" y="0"/>
                </a:lnTo>
                <a:lnTo>
                  <a:pt x="269" y="0"/>
                </a:lnTo>
                <a:lnTo>
                  <a:pt x="273" y="0"/>
                </a:lnTo>
                <a:lnTo>
                  <a:pt x="276" y="0"/>
                </a:lnTo>
                <a:lnTo>
                  <a:pt x="280" y="0"/>
                </a:lnTo>
                <a:lnTo>
                  <a:pt x="284" y="0"/>
                </a:lnTo>
                <a:lnTo>
                  <a:pt x="287" y="0"/>
                </a:lnTo>
                <a:lnTo>
                  <a:pt x="291" y="0"/>
                </a:lnTo>
                <a:lnTo>
                  <a:pt x="295" y="0"/>
                </a:lnTo>
                <a:lnTo>
                  <a:pt x="298" y="0"/>
                </a:lnTo>
                <a:lnTo>
                  <a:pt x="302" y="0"/>
                </a:lnTo>
                <a:lnTo>
                  <a:pt x="306" y="0"/>
                </a:lnTo>
                <a:lnTo>
                  <a:pt x="309" y="0"/>
                </a:lnTo>
                <a:lnTo>
                  <a:pt x="313" y="0"/>
                </a:lnTo>
                <a:lnTo>
                  <a:pt x="317" y="0"/>
                </a:lnTo>
                <a:lnTo>
                  <a:pt x="321" y="0"/>
                </a:lnTo>
                <a:lnTo>
                  <a:pt x="324" y="0"/>
                </a:lnTo>
                <a:lnTo>
                  <a:pt x="328" y="0"/>
                </a:lnTo>
                <a:lnTo>
                  <a:pt x="332" y="0"/>
                </a:lnTo>
                <a:lnTo>
                  <a:pt x="335" y="0"/>
                </a:lnTo>
                <a:lnTo>
                  <a:pt x="339" y="0"/>
                </a:lnTo>
                <a:lnTo>
                  <a:pt x="343" y="0"/>
                </a:lnTo>
                <a:lnTo>
                  <a:pt x="346" y="0"/>
                </a:lnTo>
                <a:lnTo>
                  <a:pt x="350" y="0"/>
                </a:lnTo>
                <a:lnTo>
                  <a:pt x="354" y="0"/>
                </a:lnTo>
                <a:lnTo>
                  <a:pt x="357" y="0"/>
                </a:lnTo>
                <a:lnTo>
                  <a:pt x="361" y="0"/>
                </a:lnTo>
                <a:lnTo>
                  <a:pt x="365" y="0"/>
                </a:lnTo>
                <a:lnTo>
                  <a:pt x="368" y="0"/>
                </a:lnTo>
                <a:lnTo>
                  <a:pt x="372" y="0"/>
                </a:lnTo>
                <a:lnTo>
                  <a:pt x="376" y="0"/>
                </a:lnTo>
                <a:lnTo>
                  <a:pt x="379" y="0"/>
                </a:lnTo>
                <a:lnTo>
                  <a:pt x="383" y="0"/>
                </a:lnTo>
                <a:lnTo>
                  <a:pt x="387" y="0"/>
                </a:lnTo>
                <a:lnTo>
                  <a:pt x="391" y="0"/>
                </a:lnTo>
                <a:lnTo>
                  <a:pt x="394" y="0"/>
                </a:lnTo>
                <a:lnTo>
                  <a:pt x="398" y="0"/>
                </a:lnTo>
                <a:lnTo>
                  <a:pt x="402" y="0"/>
                </a:lnTo>
                <a:lnTo>
                  <a:pt x="405" y="0"/>
                </a:lnTo>
                <a:lnTo>
                  <a:pt x="409" y="0"/>
                </a:lnTo>
                <a:lnTo>
                  <a:pt x="413" y="0"/>
                </a:lnTo>
                <a:lnTo>
                  <a:pt x="416" y="0"/>
                </a:lnTo>
                <a:lnTo>
                  <a:pt x="420" y="0"/>
                </a:lnTo>
                <a:lnTo>
                  <a:pt x="424" y="0"/>
                </a:lnTo>
                <a:lnTo>
                  <a:pt x="427" y="0"/>
                </a:lnTo>
                <a:lnTo>
                  <a:pt x="431" y="0"/>
                </a:lnTo>
                <a:lnTo>
                  <a:pt x="435" y="0"/>
                </a:lnTo>
                <a:lnTo>
                  <a:pt x="438" y="0"/>
                </a:lnTo>
                <a:lnTo>
                  <a:pt x="442" y="0"/>
                </a:lnTo>
                <a:lnTo>
                  <a:pt x="446" y="0"/>
                </a:lnTo>
                <a:lnTo>
                  <a:pt x="450" y="0"/>
                </a:lnTo>
                <a:lnTo>
                  <a:pt x="453" y="0"/>
                </a:lnTo>
                <a:lnTo>
                  <a:pt x="457" y="0"/>
                </a:lnTo>
                <a:lnTo>
                  <a:pt x="461" y="0"/>
                </a:lnTo>
                <a:lnTo>
                  <a:pt x="464" y="0"/>
                </a:lnTo>
                <a:lnTo>
                  <a:pt x="468" y="0"/>
                </a:lnTo>
              </a:path>
            </a:pathLst>
          </a:custGeom>
          <a:noFill/>
          <a:ln w="28575">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34892" name="Freeform 82">
            <a:extLst>
              <a:ext uri="{FF2B5EF4-FFF2-40B4-BE49-F238E27FC236}">
                <a16:creationId xmlns:a16="http://schemas.microsoft.com/office/drawing/2014/main" id="{ACE39DEB-B1FE-4600-8B2D-24F9387DC15D}"/>
              </a:ext>
            </a:extLst>
          </p:cNvPr>
          <p:cNvSpPr>
            <a:spLocks/>
          </p:cNvSpPr>
          <p:nvPr/>
        </p:nvSpPr>
        <p:spPr bwMode="auto">
          <a:xfrm>
            <a:off x="5864225" y="1608138"/>
            <a:ext cx="742950" cy="1587"/>
          </a:xfrm>
          <a:custGeom>
            <a:avLst/>
            <a:gdLst>
              <a:gd name="T0" fmla="*/ 7 w 468"/>
              <a:gd name="T1" fmla="*/ 0 h 1587"/>
              <a:gd name="T2" fmla="*/ 18 w 468"/>
              <a:gd name="T3" fmla="*/ 0 h 1587"/>
              <a:gd name="T4" fmla="*/ 29 w 468"/>
              <a:gd name="T5" fmla="*/ 0 h 1587"/>
              <a:gd name="T6" fmla="*/ 40 w 468"/>
              <a:gd name="T7" fmla="*/ 0 h 1587"/>
              <a:gd name="T8" fmla="*/ 52 w 468"/>
              <a:gd name="T9" fmla="*/ 0 h 1587"/>
              <a:gd name="T10" fmla="*/ 63 w 468"/>
              <a:gd name="T11" fmla="*/ 0 h 1587"/>
              <a:gd name="T12" fmla="*/ 74 w 468"/>
              <a:gd name="T13" fmla="*/ 0 h 1587"/>
              <a:gd name="T14" fmla="*/ 85 w 468"/>
              <a:gd name="T15" fmla="*/ 0 h 1587"/>
              <a:gd name="T16" fmla="*/ 96 w 468"/>
              <a:gd name="T17" fmla="*/ 0 h 1587"/>
              <a:gd name="T18" fmla="*/ 107 w 468"/>
              <a:gd name="T19" fmla="*/ 0 h 1587"/>
              <a:gd name="T20" fmla="*/ 118 w 468"/>
              <a:gd name="T21" fmla="*/ 0 h 1587"/>
              <a:gd name="T22" fmla="*/ 129 w 468"/>
              <a:gd name="T23" fmla="*/ 0 h 1587"/>
              <a:gd name="T24" fmla="*/ 140 w 468"/>
              <a:gd name="T25" fmla="*/ 0 h 1587"/>
              <a:gd name="T26" fmla="*/ 151 w 468"/>
              <a:gd name="T27" fmla="*/ 0 h 1587"/>
              <a:gd name="T28" fmla="*/ 162 w 468"/>
              <a:gd name="T29" fmla="*/ 0 h 1587"/>
              <a:gd name="T30" fmla="*/ 173 w 468"/>
              <a:gd name="T31" fmla="*/ 0 h 1587"/>
              <a:gd name="T32" fmla="*/ 184 w 468"/>
              <a:gd name="T33" fmla="*/ 0 h 1587"/>
              <a:gd name="T34" fmla="*/ 195 w 468"/>
              <a:gd name="T35" fmla="*/ 0 h 1587"/>
              <a:gd name="T36" fmla="*/ 206 w 468"/>
              <a:gd name="T37" fmla="*/ 0 h 1587"/>
              <a:gd name="T38" fmla="*/ 217 w 468"/>
              <a:gd name="T39" fmla="*/ 0 h 1587"/>
              <a:gd name="T40" fmla="*/ 228 w 468"/>
              <a:gd name="T41" fmla="*/ 0 h 1587"/>
              <a:gd name="T42" fmla="*/ 240 w 468"/>
              <a:gd name="T43" fmla="*/ 0 h 1587"/>
              <a:gd name="T44" fmla="*/ 251 w 468"/>
              <a:gd name="T45" fmla="*/ 0 h 1587"/>
              <a:gd name="T46" fmla="*/ 262 w 468"/>
              <a:gd name="T47" fmla="*/ 0 h 1587"/>
              <a:gd name="T48" fmla="*/ 273 w 468"/>
              <a:gd name="T49" fmla="*/ 0 h 1587"/>
              <a:gd name="T50" fmla="*/ 284 w 468"/>
              <a:gd name="T51" fmla="*/ 0 h 1587"/>
              <a:gd name="T52" fmla="*/ 295 w 468"/>
              <a:gd name="T53" fmla="*/ 0 h 1587"/>
              <a:gd name="T54" fmla="*/ 306 w 468"/>
              <a:gd name="T55" fmla="*/ 0 h 1587"/>
              <a:gd name="T56" fmla="*/ 317 w 468"/>
              <a:gd name="T57" fmla="*/ 0 h 1587"/>
              <a:gd name="T58" fmla="*/ 328 w 468"/>
              <a:gd name="T59" fmla="*/ 0 h 1587"/>
              <a:gd name="T60" fmla="*/ 339 w 468"/>
              <a:gd name="T61" fmla="*/ 0 h 1587"/>
              <a:gd name="T62" fmla="*/ 350 w 468"/>
              <a:gd name="T63" fmla="*/ 0 h 1587"/>
              <a:gd name="T64" fmla="*/ 361 w 468"/>
              <a:gd name="T65" fmla="*/ 0 h 1587"/>
              <a:gd name="T66" fmla="*/ 372 w 468"/>
              <a:gd name="T67" fmla="*/ 0 h 1587"/>
              <a:gd name="T68" fmla="*/ 383 w 468"/>
              <a:gd name="T69" fmla="*/ 0 h 1587"/>
              <a:gd name="T70" fmla="*/ 394 w 468"/>
              <a:gd name="T71" fmla="*/ 0 h 1587"/>
              <a:gd name="T72" fmla="*/ 405 w 468"/>
              <a:gd name="T73" fmla="*/ 0 h 1587"/>
              <a:gd name="T74" fmla="*/ 416 w 468"/>
              <a:gd name="T75" fmla="*/ 0 h 1587"/>
              <a:gd name="T76" fmla="*/ 427 w 468"/>
              <a:gd name="T77" fmla="*/ 0 h 1587"/>
              <a:gd name="T78" fmla="*/ 439 w 468"/>
              <a:gd name="T79" fmla="*/ 0 h 1587"/>
              <a:gd name="T80" fmla="*/ 450 w 468"/>
              <a:gd name="T81" fmla="*/ 0 h 1587"/>
              <a:gd name="T82" fmla="*/ 461 w 468"/>
              <a:gd name="T83" fmla="*/ 0 h 1587"/>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468"/>
              <a:gd name="T127" fmla="*/ 0 h 1587"/>
              <a:gd name="T128" fmla="*/ 468 w 468"/>
              <a:gd name="T129" fmla="*/ 1587 h 1587"/>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468" h="1587">
                <a:moveTo>
                  <a:pt x="0" y="0"/>
                </a:moveTo>
                <a:lnTo>
                  <a:pt x="4" y="0"/>
                </a:lnTo>
                <a:lnTo>
                  <a:pt x="7" y="0"/>
                </a:lnTo>
                <a:lnTo>
                  <a:pt x="11" y="0"/>
                </a:lnTo>
                <a:lnTo>
                  <a:pt x="15" y="0"/>
                </a:lnTo>
                <a:lnTo>
                  <a:pt x="18" y="0"/>
                </a:lnTo>
                <a:lnTo>
                  <a:pt x="22" y="0"/>
                </a:lnTo>
                <a:lnTo>
                  <a:pt x="26" y="0"/>
                </a:lnTo>
                <a:lnTo>
                  <a:pt x="29" y="0"/>
                </a:lnTo>
                <a:lnTo>
                  <a:pt x="33" y="0"/>
                </a:lnTo>
                <a:lnTo>
                  <a:pt x="37" y="0"/>
                </a:lnTo>
                <a:lnTo>
                  <a:pt x="40" y="0"/>
                </a:lnTo>
                <a:lnTo>
                  <a:pt x="44" y="0"/>
                </a:lnTo>
                <a:lnTo>
                  <a:pt x="48" y="0"/>
                </a:lnTo>
                <a:lnTo>
                  <a:pt x="52" y="0"/>
                </a:lnTo>
                <a:lnTo>
                  <a:pt x="55" y="0"/>
                </a:lnTo>
                <a:lnTo>
                  <a:pt x="59" y="0"/>
                </a:lnTo>
                <a:lnTo>
                  <a:pt x="63" y="0"/>
                </a:lnTo>
                <a:lnTo>
                  <a:pt x="66" y="0"/>
                </a:lnTo>
                <a:lnTo>
                  <a:pt x="70" y="0"/>
                </a:lnTo>
                <a:lnTo>
                  <a:pt x="74" y="0"/>
                </a:lnTo>
                <a:lnTo>
                  <a:pt x="77" y="0"/>
                </a:lnTo>
                <a:lnTo>
                  <a:pt x="81" y="0"/>
                </a:lnTo>
                <a:lnTo>
                  <a:pt x="85" y="0"/>
                </a:lnTo>
                <a:lnTo>
                  <a:pt x="88" y="0"/>
                </a:lnTo>
                <a:lnTo>
                  <a:pt x="92" y="0"/>
                </a:lnTo>
                <a:lnTo>
                  <a:pt x="96" y="0"/>
                </a:lnTo>
                <a:lnTo>
                  <a:pt x="99" y="0"/>
                </a:lnTo>
                <a:lnTo>
                  <a:pt x="103" y="0"/>
                </a:lnTo>
                <a:lnTo>
                  <a:pt x="107" y="0"/>
                </a:lnTo>
                <a:lnTo>
                  <a:pt x="111" y="0"/>
                </a:lnTo>
                <a:lnTo>
                  <a:pt x="114" y="0"/>
                </a:lnTo>
                <a:lnTo>
                  <a:pt x="118" y="0"/>
                </a:lnTo>
                <a:lnTo>
                  <a:pt x="122" y="0"/>
                </a:lnTo>
                <a:lnTo>
                  <a:pt x="125" y="0"/>
                </a:lnTo>
                <a:lnTo>
                  <a:pt x="129" y="0"/>
                </a:lnTo>
                <a:lnTo>
                  <a:pt x="133" y="0"/>
                </a:lnTo>
                <a:lnTo>
                  <a:pt x="136" y="0"/>
                </a:lnTo>
                <a:lnTo>
                  <a:pt x="140" y="0"/>
                </a:lnTo>
                <a:lnTo>
                  <a:pt x="144" y="0"/>
                </a:lnTo>
                <a:lnTo>
                  <a:pt x="147" y="0"/>
                </a:lnTo>
                <a:lnTo>
                  <a:pt x="151" y="0"/>
                </a:lnTo>
                <a:lnTo>
                  <a:pt x="155" y="0"/>
                </a:lnTo>
                <a:lnTo>
                  <a:pt x="158" y="0"/>
                </a:lnTo>
                <a:lnTo>
                  <a:pt x="162" y="0"/>
                </a:lnTo>
                <a:lnTo>
                  <a:pt x="166" y="0"/>
                </a:lnTo>
                <a:lnTo>
                  <a:pt x="169" y="0"/>
                </a:lnTo>
                <a:lnTo>
                  <a:pt x="173" y="0"/>
                </a:lnTo>
                <a:lnTo>
                  <a:pt x="177" y="0"/>
                </a:lnTo>
                <a:lnTo>
                  <a:pt x="181" y="0"/>
                </a:lnTo>
                <a:lnTo>
                  <a:pt x="184" y="0"/>
                </a:lnTo>
                <a:lnTo>
                  <a:pt x="188" y="0"/>
                </a:lnTo>
                <a:lnTo>
                  <a:pt x="192" y="0"/>
                </a:lnTo>
                <a:lnTo>
                  <a:pt x="195" y="0"/>
                </a:lnTo>
                <a:lnTo>
                  <a:pt x="199" y="0"/>
                </a:lnTo>
                <a:lnTo>
                  <a:pt x="203" y="0"/>
                </a:lnTo>
                <a:lnTo>
                  <a:pt x="206" y="0"/>
                </a:lnTo>
                <a:lnTo>
                  <a:pt x="210" y="0"/>
                </a:lnTo>
                <a:lnTo>
                  <a:pt x="214" y="0"/>
                </a:lnTo>
                <a:lnTo>
                  <a:pt x="217" y="0"/>
                </a:lnTo>
                <a:lnTo>
                  <a:pt x="221" y="0"/>
                </a:lnTo>
                <a:lnTo>
                  <a:pt x="225" y="0"/>
                </a:lnTo>
                <a:lnTo>
                  <a:pt x="228" y="0"/>
                </a:lnTo>
                <a:lnTo>
                  <a:pt x="232" y="0"/>
                </a:lnTo>
                <a:lnTo>
                  <a:pt x="236" y="0"/>
                </a:lnTo>
                <a:lnTo>
                  <a:pt x="240" y="0"/>
                </a:lnTo>
                <a:lnTo>
                  <a:pt x="243" y="0"/>
                </a:lnTo>
                <a:lnTo>
                  <a:pt x="247" y="0"/>
                </a:lnTo>
                <a:lnTo>
                  <a:pt x="251" y="0"/>
                </a:lnTo>
                <a:lnTo>
                  <a:pt x="254" y="0"/>
                </a:lnTo>
                <a:lnTo>
                  <a:pt x="258" y="0"/>
                </a:lnTo>
                <a:lnTo>
                  <a:pt x="262" y="0"/>
                </a:lnTo>
                <a:lnTo>
                  <a:pt x="265" y="0"/>
                </a:lnTo>
                <a:lnTo>
                  <a:pt x="269" y="0"/>
                </a:lnTo>
                <a:lnTo>
                  <a:pt x="273" y="0"/>
                </a:lnTo>
                <a:lnTo>
                  <a:pt x="276" y="0"/>
                </a:lnTo>
                <a:lnTo>
                  <a:pt x="280" y="0"/>
                </a:lnTo>
                <a:lnTo>
                  <a:pt x="284" y="0"/>
                </a:lnTo>
                <a:lnTo>
                  <a:pt x="287" y="0"/>
                </a:lnTo>
                <a:lnTo>
                  <a:pt x="291" y="0"/>
                </a:lnTo>
                <a:lnTo>
                  <a:pt x="295" y="0"/>
                </a:lnTo>
                <a:lnTo>
                  <a:pt x="298" y="0"/>
                </a:lnTo>
                <a:lnTo>
                  <a:pt x="302" y="0"/>
                </a:lnTo>
                <a:lnTo>
                  <a:pt x="306" y="0"/>
                </a:lnTo>
                <a:lnTo>
                  <a:pt x="310" y="0"/>
                </a:lnTo>
                <a:lnTo>
                  <a:pt x="313" y="0"/>
                </a:lnTo>
                <a:lnTo>
                  <a:pt x="317" y="0"/>
                </a:lnTo>
                <a:lnTo>
                  <a:pt x="321" y="0"/>
                </a:lnTo>
                <a:lnTo>
                  <a:pt x="324" y="0"/>
                </a:lnTo>
                <a:lnTo>
                  <a:pt x="328" y="0"/>
                </a:lnTo>
                <a:lnTo>
                  <a:pt x="332" y="0"/>
                </a:lnTo>
                <a:lnTo>
                  <a:pt x="335" y="0"/>
                </a:lnTo>
                <a:lnTo>
                  <a:pt x="339" y="0"/>
                </a:lnTo>
                <a:lnTo>
                  <a:pt x="343" y="0"/>
                </a:lnTo>
                <a:lnTo>
                  <a:pt x="346" y="0"/>
                </a:lnTo>
                <a:lnTo>
                  <a:pt x="350" y="0"/>
                </a:lnTo>
                <a:lnTo>
                  <a:pt x="354" y="0"/>
                </a:lnTo>
                <a:lnTo>
                  <a:pt x="357" y="0"/>
                </a:lnTo>
                <a:lnTo>
                  <a:pt x="361" y="0"/>
                </a:lnTo>
                <a:lnTo>
                  <a:pt x="365" y="0"/>
                </a:lnTo>
                <a:lnTo>
                  <a:pt x="369" y="0"/>
                </a:lnTo>
                <a:lnTo>
                  <a:pt x="372" y="0"/>
                </a:lnTo>
                <a:lnTo>
                  <a:pt x="376" y="0"/>
                </a:lnTo>
                <a:lnTo>
                  <a:pt x="380" y="0"/>
                </a:lnTo>
                <a:lnTo>
                  <a:pt x="383" y="0"/>
                </a:lnTo>
                <a:lnTo>
                  <a:pt x="387" y="0"/>
                </a:lnTo>
                <a:lnTo>
                  <a:pt x="391" y="0"/>
                </a:lnTo>
                <a:lnTo>
                  <a:pt x="394" y="0"/>
                </a:lnTo>
                <a:lnTo>
                  <a:pt x="398" y="0"/>
                </a:lnTo>
                <a:lnTo>
                  <a:pt x="402" y="0"/>
                </a:lnTo>
                <a:lnTo>
                  <a:pt x="405" y="0"/>
                </a:lnTo>
                <a:lnTo>
                  <a:pt x="409" y="0"/>
                </a:lnTo>
                <a:lnTo>
                  <a:pt x="413" y="0"/>
                </a:lnTo>
                <a:lnTo>
                  <a:pt x="416" y="0"/>
                </a:lnTo>
                <a:lnTo>
                  <a:pt x="420" y="0"/>
                </a:lnTo>
                <a:lnTo>
                  <a:pt x="424" y="0"/>
                </a:lnTo>
                <a:lnTo>
                  <a:pt x="427" y="0"/>
                </a:lnTo>
                <a:lnTo>
                  <a:pt x="431" y="0"/>
                </a:lnTo>
                <a:lnTo>
                  <a:pt x="435" y="0"/>
                </a:lnTo>
                <a:lnTo>
                  <a:pt x="439" y="0"/>
                </a:lnTo>
                <a:lnTo>
                  <a:pt x="442" y="0"/>
                </a:lnTo>
                <a:lnTo>
                  <a:pt x="446" y="0"/>
                </a:lnTo>
                <a:lnTo>
                  <a:pt x="450" y="0"/>
                </a:lnTo>
                <a:lnTo>
                  <a:pt x="453" y="0"/>
                </a:lnTo>
                <a:lnTo>
                  <a:pt x="457" y="0"/>
                </a:lnTo>
                <a:lnTo>
                  <a:pt x="461" y="0"/>
                </a:lnTo>
                <a:lnTo>
                  <a:pt x="464" y="0"/>
                </a:lnTo>
                <a:lnTo>
                  <a:pt x="468" y="0"/>
                </a:lnTo>
              </a:path>
            </a:pathLst>
          </a:custGeom>
          <a:noFill/>
          <a:ln w="28575">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34893" name="Freeform 83">
            <a:extLst>
              <a:ext uri="{FF2B5EF4-FFF2-40B4-BE49-F238E27FC236}">
                <a16:creationId xmlns:a16="http://schemas.microsoft.com/office/drawing/2014/main" id="{937A0459-1CE5-4AC7-8BE1-46834AA17FE0}"/>
              </a:ext>
            </a:extLst>
          </p:cNvPr>
          <p:cNvSpPr>
            <a:spLocks/>
          </p:cNvSpPr>
          <p:nvPr/>
        </p:nvSpPr>
        <p:spPr bwMode="auto">
          <a:xfrm>
            <a:off x="6607175" y="1608138"/>
            <a:ext cx="398463" cy="1587"/>
          </a:xfrm>
          <a:custGeom>
            <a:avLst/>
            <a:gdLst>
              <a:gd name="T0" fmla="*/ 4 w 251"/>
              <a:gd name="T1" fmla="*/ 0 h 1587"/>
              <a:gd name="T2" fmla="*/ 11 w 251"/>
              <a:gd name="T3" fmla="*/ 0 h 1587"/>
              <a:gd name="T4" fmla="*/ 18 w 251"/>
              <a:gd name="T5" fmla="*/ 0 h 1587"/>
              <a:gd name="T6" fmla="*/ 26 w 251"/>
              <a:gd name="T7" fmla="*/ 0 h 1587"/>
              <a:gd name="T8" fmla="*/ 33 w 251"/>
              <a:gd name="T9" fmla="*/ 0 h 1587"/>
              <a:gd name="T10" fmla="*/ 41 w 251"/>
              <a:gd name="T11" fmla="*/ 0 h 1587"/>
              <a:gd name="T12" fmla="*/ 48 w 251"/>
              <a:gd name="T13" fmla="*/ 0 h 1587"/>
              <a:gd name="T14" fmla="*/ 55 w 251"/>
              <a:gd name="T15" fmla="*/ 0 h 1587"/>
              <a:gd name="T16" fmla="*/ 63 w 251"/>
              <a:gd name="T17" fmla="*/ 0 h 1587"/>
              <a:gd name="T18" fmla="*/ 70 w 251"/>
              <a:gd name="T19" fmla="*/ 0 h 1587"/>
              <a:gd name="T20" fmla="*/ 77 w 251"/>
              <a:gd name="T21" fmla="*/ 0 h 1587"/>
              <a:gd name="T22" fmla="*/ 85 w 251"/>
              <a:gd name="T23" fmla="*/ 0 h 1587"/>
              <a:gd name="T24" fmla="*/ 92 w 251"/>
              <a:gd name="T25" fmla="*/ 0 h 1587"/>
              <a:gd name="T26" fmla="*/ 100 w 251"/>
              <a:gd name="T27" fmla="*/ 0 h 1587"/>
              <a:gd name="T28" fmla="*/ 107 w 251"/>
              <a:gd name="T29" fmla="*/ 0 h 1587"/>
              <a:gd name="T30" fmla="*/ 114 w 251"/>
              <a:gd name="T31" fmla="*/ 0 h 1587"/>
              <a:gd name="T32" fmla="*/ 122 w 251"/>
              <a:gd name="T33" fmla="*/ 0 h 1587"/>
              <a:gd name="T34" fmla="*/ 129 w 251"/>
              <a:gd name="T35" fmla="*/ 0 h 1587"/>
              <a:gd name="T36" fmla="*/ 136 w 251"/>
              <a:gd name="T37" fmla="*/ 0 h 1587"/>
              <a:gd name="T38" fmla="*/ 144 w 251"/>
              <a:gd name="T39" fmla="*/ 0 h 1587"/>
              <a:gd name="T40" fmla="*/ 151 w 251"/>
              <a:gd name="T41" fmla="*/ 0 h 1587"/>
              <a:gd name="T42" fmla="*/ 159 w 251"/>
              <a:gd name="T43" fmla="*/ 0 h 1587"/>
              <a:gd name="T44" fmla="*/ 166 w 251"/>
              <a:gd name="T45" fmla="*/ 0 h 1587"/>
              <a:gd name="T46" fmla="*/ 173 w 251"/>
              <a:gd name="T47" fmla="*/ 0 h 1587"/>
              <a:gd name="T48" fmla="*/ 181 w 251"/>
              <a:gd name="T49" fmla="*/ 0 h 1587"/>
              <a:gd name="T50" fmla="*/ 188 w 251"/>
              <a:gd name="T51" fmla="*/ 0 h 1587"/>
              <a:gd name="T52" fmla="*/ 195 w 251"/>
              <a:gd name="T53" fmla="*/ 0 h 1587"/>
              <a:gd name="T54" fmla="*/ 203 w 251"/>
              <a:gd name="T55" fmla="*/ 0 h 1587"/>
              <a:gd name="T56" fmla="*/ 210 w 251"/>
              <a:gd name="T57" fmla="*/ 0 h 1587"/>
              <a:gd name="T58" fmla="*/ 217 w 251"/>
              <a:gd name="T59" fmla="*/ 0 h 1587"/>
              <a:gd name="T60" fmla="*/ 225 w 251"/>
              <a:gd name="T61" fmla="*/ 0 h 1587"/>
              <a:gd name="T62" fmla="*/ 232 w 251"/>
              <a:gd name="T63" fmla="*/ 0 h 1587"/>
              <a:gd name="T64" fmla="*/ 240 w 251"/>
              <a:gd name="T65" fmla="*/ 0 h 1587"/>
              <a:gd name="T66" fmla="*/ 247 w 251"/>
              <a:gd name="T67" fmla="*/ 0 h 1587"/>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251"/>
              <a:gd name="T103" fmla="*/ 0 h 1587"/>
              <a:gd name="T104" fmla="*/ 251 w 251"/>
              <a:gd name="T105" fmla="*/ 1587 h 1587"/>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251" h="1587">
                <a:moveTo>
                  <a:pt x="0" y="0"/>
                </a:moveTo>
                <a:lnTo>
                  <a:pt x="4" y="0"/>
                </a:lnTo>
                <a:lnTo>
                  <a:pt x="7" y="0"/>
                </a:lnTo>
                <a:lnTo>
                  <a:pt x="11" y="0"/>
                </a:lnTo>
                <a:lnTo>
                  <a:pt x="15" y="0"/>
                </a:lnTo>
                <a:lnTo>
                  <a:pt x="18" y="0"/>
                </a:lnTo>
                <a:lnTo>
                  <a:pt x="22" y="0"/>
                </a:lnTo>
                <a:lnTo>
                  <a:pt x="26" y="0"/>
                </a:lnTo>
                <a:lnTo>
                  <a:pt x="30" y="0"/>
                </a:lnTo>
                <a:lnTo>
                  <a:pt x="33" y="0"/>
                </a:lnTo>
                <a:lnTo>
                  <a:pt x="37" y="0"/>
                </a:lnTo>
                <a:lnTo>
                  <a:pt x="41" y="0"/>
                </a:lnTo>
                <a:lnTo>
                  <a:pt x="44" y="0"/>
                </a:lnTo>
                <a:lnTo>
                  <a:pt x="48" y="0"/>
                </a:lnTo>
                <a:lnTo>
                  <a:pt x="52" y="0"/>
                </a:lnTo>
                <a:lnTo>
                  <a:pt x="55" y="0"/>
                </a:lnTo>
                <a:lnTo>
                  <a:pt x="59" y="0"/>
                </a:lnTo>
                <a:lnTo>
                  <a:pt x="63" y="0"/>
                </a:lnTo>
                <a:lnTo>
                  <a:pt x="66" y="0"/>
                </a:lnTo>
                <a:lnTo>
                  <a:pt x="70" y="0"/>
                </a:lnTo>
                <a:lnTo>
                  <a:pt x="74" y="0"/>
                </a:lnTo>
                <a:lnTo>
                  <a:pt x="77" y="0"/>
                </a:lnTo>
                <a:lnTo>
                  <a:pt x="81" y="0"/>
                </a:lnTo>
                <a:lnTo>
                  <a:pt x="85" y="0"/>
                </a:lnTo>
                <a:lnTo>
                  <a:pt x="88" y="0"/>
                </a:lnTo>
                <a:lnTo>
                  <a:pt x="92" y="0"/>
                </a:lnTo>
                <a:lnTo>
                  <a:pt x="96" y="0"/>
                </a:lnTo>
                <a:lnTo>
                  <a:pt x="100" y="0"/>
                </a:lnTo>
                <a:lnTo>
                  <a:pt x="103" y="0"/>
                </a:lnTo>
                <a:lnTo>
                  <a:pt x="107" y="0"/>
                </a:lnTo>
                <a:lnTo>
                  <a:pt x="111" y="0"/>
                </a:lnTo>
                <a:lnTo>
                  <a:pt x="114" y="0"/>
                </a:lnTo>
                <a:lnTo>
                  <a:pt x="118" y="0"/>
                </a:lnTo>
                <a:lnTo>
                  <a:pt x="122" y="0"/>
                </a:lnTo>
                <a:lnTo>
                  <a:pt x="125" y="0"/>
                </a:lnTo>
                <a:lnTo>
                  <a:pt x="129" y="0"/>
                </a:lnTo>
                <a:lnTo>
                  <a:pt x="133" y="0"/>
                </a:lnTo>
                <a:lnTo>
                  <a:pt x="136" y="0"/>
                </a:lnTo>
                <a:lnTo>
                  <a:pt x="140" y="0"/>
                </a:lnTo>
                <a:lnTo>
                  <a:pt x="144" y="0"/>
                </a:lnTo>
                <a:lnTo>
                  <a:pt x="147" y="0"/>
                </a:lnTo>
                <a:lnTo>
                  <a:pt x="151" y="0"/>
                </a:lnTo>
                <a:lnTo>
                  <a:pt x="155" y="0"/>
                </a:lnTo>
                <a:lnTo>
                  <a:pt x="159" y="0"/>
                </a:lnTo>
                <a:lnTo>
                  <a:pt x="162" y="0"/>
                </a:lnTo>
                <a:lnTo>
                  <a:pt x="166" y="0"/>
                </a:lnTo>
                <a:lnTo>
                  <a:pt x="170" y="0"/>
                </a:lnTo>
                <a:lnTo>
                  <a:pt x="173" y="0"/>
                </a:lnTo>
                <a:lnTo>
                  <a:pt x="177" y="0"/>
                </a:lnTo>
                <a:lnTo>
                  <a:pt x="181" y="0"/>
                </a:lnTo>
                <a:lnTo>
                  <a:pt x="184" y="0"/>
                </a:lnTo>
                <a:lnTo>
                  <a:pt x="188" y="0"/>
                </a:lnTo>
                <a:lnTo>
                  <a:pt x="192" y="0"/>
                </a:lnTo>
                <a:lnTo>
                  <a:pt x="195" y="0"/>
                </a:lnTo>
                <a:lnTo>
                  <a:pt x="199" y="0"/>
                </a:lnTo>
                <a:lnTo>
                  <a:pt x="203" y="0"/>
                </a:lnTo>
                <a:lnTo>
                  <a:pt x="206" y="0"/>
                </a:lnTo>
                <a:lnTo>
                  <a:pt x="210" y="0"/>
                </a:lnTo>
                <a:lnTo>
                  <a:pt x="214" y="0"/>
                </a:lnTo>
                <a:lnTo>
                  <a:pt x="217" y="0"/>
                </a:lnTo>
                <a:lnTo>
                  <a:pt x="221" y="0"/>
                </a:lnTo>
                <a:lnTo>
                  <a:pt x="225" y="0"/>
                </a:lnTo>
                <a:lnTo>
                  <a:pt x="229" y="0"/>
                </a:lnTo>
                <a:lnTo>
                  <a:pt x="232" y="0"/>
                </a:lnTo>
                <a:lnTo>
                  <a:pt x="236" y="0"/>
                </a:lnTo>
                <a:lnTo>
                  <a:pt x="240" y="0"/>
                </a:lnTo>
                <a:lnTo>
                  <a:pt x="243" y="0"/>
                </a:lnTo>
                <a:lnTo>
                  <a:pt x="247" y="0"/>
                </a:lnTo>
                <a:lnTo>
                  <a:pt x="251" y="0"/>
                </a:lnTo>
              </a:path>
            </a:pathLst>
          </a:custGeom>
          <a:noFill/>
          <a:ln w="28575">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34894" name="Rectangle 88">
            <a:extLst>
              <a:ext uri="{FF2B5EF4-FFF2-40B4-BE49-F238E27FC236}">
                <a16:creationId xmlns:a16="http://schemas.microsoft.com/office/drawing/2014/main" id="{2755FD7C-7AD8-4BE9-B834-303335C7B700}"/>
              </a:ext>
            </a:extLst>
          </p:cNvPr>
          <p:cNvSpPr>
            <a:spLocks noChangeArrowheads="1"/>
          </p:cNvSpPr>
          <p:nvPr/>
        </p:nvSpPr>
        <p:spPr bwMode="auto">
          <a:xfrm>
            <a:off x="3454400" y="3044825"/>
            <a:ext cx="4230688" cy="3232150"/>
          </a:xfrm>
          <a:prstGeom prst="rect">
            <a:avLst/>
          </a:prstGeom>
          <a:noFill/>
          <a:ln w="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34895" name="Line 89">
            <a:extLst>
              <a:ext uri="{FF2B5EF4-FFF2-40B4-BE49-F238E27FC236}">
                <a16:creationId xmlns:a16="http://schemas.microsoft.com/office/drawing/2014/main" id="{F2C11387-9C9F-4B83-A99E-4A683012F776}"/>
              </a:ext>
            </a:extLst>
          </p:cNvPr>
          <p:cNvSpPr>
            <a:spLocks noChangeShapeType="1"/>
          </p:cNvSpPr>
          <p:nvPr/>
        </p:nvSpPr>
        <p:spPr bwMode="auto">
          <a:xfrm>
            <a:off x="3454400" y="3044825"/>
            <a:ext cx="423068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896" name="Freeform 90">
            <a:extLst>
              <a:ext uri="{FF2B5EF4-FFF2-40B4-BE49-F238E27FC236}">
                <a16:creationId xmlns:a16="http://schemas.microsoft.com/office/drawing/2014/main" id="{E27F3D2E-23C5-4E05-A49F-0ADDC1CBAAD7}"/>
              </a:ext>
            </a:extLst>
          </p:cNvPr>
          <p:cNvSpPr>
            <a:spLocks/>
          </p:cNvSpPr>
          <p:nvPr/>
        </p:nvSpPr>
        <p:spPr bwMode="auto">
          <a:xfrm>
            <a:off x="3454400" y="3044825"/>
            <a:ext cx="4230688" cy="3232150"/>
          </a:xfrm>
          <a:custGeom>
            <a:avLst/>
            <a:gdLst>
              <a:gd name="T0" fmla="*/ 0 w 434"/>
              <a:gd name="T1" fmla="*/ 342 h 342"/>
              <a:gd name="T2" fmla="*/ 434 w 434"/>
              <a:gd name="T3" fmla="*/ 342 h 342"/>
              <a:gd name="T4" fmla="*/ 434 w 434"/>
              <a:gd name="T5" fmla="*/ 0 h 342"/>
              <a:gd name="T6" fmla="*/ 0 60000 65536"/>
              <a:gd name="T7" fmla="*/ 0 60000 65536"/>
              <a:gd name="T8" fmla="*/ 0 60000 65536"/>
              <a:gd name="T9" fmla="*/ 0 w 434"/>
              <a:gd name="T10" fmla="*/ 0 h 342"/>
              <a:gd name="T11" fmla="*/ 434 w 434"/>
              <a:gd name="T12" fmla="*/ 342 h 342"/>
            </a:gdLst>
            <a:ahLst/>
            <a:cxnLst>
              <a:cxn ang="T6">
                <a:pos x="T0" y="T1"/>
              </a:cxn>
              <a:cxn ang="T7">
                <a:pos x="T2" y="T3"/>
              </a:cxn>
              <a:cxn ang="T8">
                <a:pos x="T4" y="T5"/>
              </a:cxn>
            </a:cxnLst>
            <a:rect l="T9" t="T10" r="T11" b="T12"/>
            <a:pathLst>
              <a:path w="434" h="342">
                <a:moveTo>
                  <a:pt x="0" y="342"/>
                </a:moveTo>
                <a:lnTo>
                  <a:pt x="434" y="342"/>
                </a:lnTo>
                <a:lnTo>
                  <a:pt x="434" y="0"/>
                </a:lnTo>
              </a:path>
            </a:pathLst>
          </a:cu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34897" name="Line 91">
            <a:extLst>
              <a:ext uri="{FF2B5EF4-FFF2-40B4-BE49-F238E27FC236}">
                <a16:creationId xmlns:a16="http://schemas.microsoft.com/office/drawing/2014/main" id="{2AA6D753-C2CC-4962-8D59-193AD7E07D01}"/>
              </a:ext>
            </a:extLst>
          </p:cNvPr>
          <p:cNvSpPr>
            <a:spLocks noChangeShapeType="1"/>
          </p:cNvSpPr>
          <p:nvPr/>
        </p:nvSpPr>
        <p:spPr bwMode="auto">
          <a:xfrm flipV="1">
            <a:off x="3454400" y="3044825"/>
            <a:ext cx="1588" cy="32321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898" name="Line 92">
            <a:extLst>
              <a:ext uri="{FF2B5EF4-FFF2-40B4-BE49-F238E27FC236}">
                <a16:creationId xmlns:a16="http://schemas.microsoft.com/office/drawing/2014/main" id="{B6E97AE1-F252-424E-9547-E4291FBAD369}"/>
              </a:ext>
            </a:extLst>
          </p:cNvPr>
          <p:cNvSpPr>
            <a:spLocks noChangeShapeType="1"/>
          </p:cNvSpPr>
          <p:nvPr/>
        </p:nvSpPr>
        <p:spPr bwMode="auto">
          <a:xfrm>
            <a:off x="3454400" y="6276975"/>
            <a:ext cx="423068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899" name="Line 93">
            <a:extLst>
              <a:ext uri="{FF2B5EF4-FFF2-40B4-BE49-F238E27FC236}">
                <a16:creationId xmlns:a16="http://schemas.microsoft.com/office/drawing/2014/main" id="{37426FFC-8AA2-45D0-A398-D93F20EF0831}"/>
              </a:ext>
            </a:extLst>
          </p:cNvPr>
          <p:cNvSpPr>
            <a:spLocks noChangeShapeType="1"/>
          </p:cNvSpPr>
          <p:nvPr/>
        </p:nvSpPr>
        <p:spPr bwMode="auto">
          <a:xfrm flipV="1">
            <a:off x="3454400" y="3044825"/>
            <a:ext cx="1588" cy="32321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900" name="Line 94">
            <a:extLst>
              <a:ext uri="{FF2B5EF4-FFF2-40B4-BE49-F238E27FC236}">
                <a16:creationId xmlns:a16="http://schemas.microsoft.com/office/drawing/2014/main" id="{E7B5E137-FF9F-4982-A48E-B0C64CDDA4C1}"/>
              </a:ext>
            </a:extLst>
          </p:cNvPr>
          <p:cNvSpPr>
            <a:spLocks noChangeShapeType="1"/>
          </p:cNvSpPr>
          <p:nvPr/>
        </p:nvSpPr>
        <p:spPr bwMode="auto">
          <a:xfrm flipV="1">
            <a:off x="3454400" y="6229350"/>
            <a:ext cx="1588"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901" name="Line 95">
            <a:extLst>
              <a:ext uri="{FF2B5EF4-FFF2-40B4-BE49-F238E27FC236}">
                <a16:creationId xmlns:a16="http://schemas.microsoft.com/office/drawing/2014/main" id="{65F304A1-64DA-4A4B-84F3-169815F049E7}"/>
              </a:ext>
            </a:extLst>
          </p:cNvPr>
          <p:cNvSpPr>
            <a:spLocks noChangeShapeType="1"/>
          </p:cNvSpPr>
          <p:nvPr/>
        </p:nvSpPr>
        <p:spPr bwMode="auto">
          <a:xfrm>
            <a:off x="3454400" y="3044825"/>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902" name="Rectangle 96">
            <a:extLst>
              <a:ext uri="{FF2B5EF4-FFF2-40B4-BE49-F238E27FC236}">
                <a16:creationId xmlns:a16="http://schemas.microsoft.com/office/drawing/2014/main" id="{C06A1113-48FB-4958-9434-04A46C8F9725}"/>
              </a:ext>
            </a:extLst>
          </p:cNvPr>
          <p:cNvSpPr>
            <a:spLocks noChangeArrowheads="1"/>
          </p:cNvSpPr>
          <p:nvPr/>
        </p:nvSpPr>
        <p:spPr bwMode="auto">
          <a:xfrm>
            <a:off x="3425825" y="6305550"/>
            <a:ext cx="1270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0</a:t>
            </a:r>
            <a:endParaRPr lang="en-US" altLang="en-US" sz="1800"/>
          </a:p>
        </p:txBody>
      </p:sp>
      <p:sp>
        <p:nvSpPr>
          <p:cNvPr id="34903" name="Line 97">
            <a:extLst>
              <a:ext uri="{FF2B5EF4-FFF2-40B4-BE49-F238E27FC236}">
                <a16:creationId xmlns:a16="http://schemas.microsoft.com/office/drawing/2014/main" id="{46DDB554-95C9-44E9-A29F-CE50FED5A804}"/>
              </a:ext>
            </a:extLst>
          </p:cNvPr>
          <p:cNvSpPr>
            <a:spLocks noChangeShapeType="1"/>
          </p:cNvSpPr>
          <p:nvPr/>
        </p:nvSpPr>
        <p:spPr bwMode="auto">
          <a:xfrm flipV="1">
            <a:off x="3873500" y="6229350"/>
            <a:ext cx="1588"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904" name="Line 98">
            <a:extLst>
              <a:ext uri="{FF2B5EF4-FFF2-40B4-BE49-F238E27FC236}">
                <a16:creationId xmlns:a16="http://schemas.microsoft.com/office/drawing/2014/main" id="{8BAEB9FF-1FEF-4EAC-8CF2-5CB66B33EE21}"/>
              </a:ext>
            </a:extLst>
          </p:cNvPr>
          <p:cNvSpPr>
            <a:spLocks noChangeShapeType="1"/>
          </p:cNvSpPr>
          <p:nvPr/>
        </p:nvSpPr>
        <p:spPr bwMode="auto">
          <a:xfrm>
            <a:off x="3873500" y="3044825"/>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905" name="Rectangle 99">
            <a:extLst>
              <a:ext uri="{FF2B5EF4-FFF2-40B4-BE49-F238E27FC236}">
                <a16:creationId xmlns:a16="http://schemas.microsoft.com/office/drawing/2014/main" id="{64ACEE9E-96F2-4971-9ADE-883B7591A2EA}"/>
              </a:ext>
            </a:extLst>
          </p:cNvPr>
          <p:cNvSpPr>
            <a:spLocks noChangeArrowheads="1"/>
          </p:cNvSpPr>
          <p:nvPr/>
        </p:nvSpPr>
        <p:spPr bwMode="auto">
          <a:xfrm>
            <a:off x="3844925" y="6305550"/>
            <a:ext cx="1270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2</a:t>
            </a:r>
            <a:endParaRPr lang="en-US" altLang="en-US" sz="1800"/>
          </a:p>
        </p:txBody>
      </p:sp>
      <p:sp>
        <p:nvSpPr>
          <p:cNvPr id="34906" name="Line 100">
            <a:extLst>
              <a:ext uri="{FF2B5EF4-FFF2-40B4-BE49-F238E27FC236}">
                <a16:creationId xmlns:a16="http://schemas.microsoft.com/office/drawing/2014/main" id="{75168C34-DE04-4725-BEE5-9D4D9269B51C}"/>
              </a:ext>
            </a:extLst>
          </p:cNvPr>
          <p:cNvSpPr>
            <a:spLocks noChangeShapeType="1"/>
          </p:cNvSpPr>
          <p:nvPr/>
        </p:nvSpPr>
        <p:spPr bwMode="auto">
          <a:xfrm flipV="1">
            <a:off x="4292600" y="6229350"/>
            <a:ext cx="1588"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907" name="Line 101">
            <a:extLst>
              <a:ext uri="{FF2B5EF4-FFF2-40B4-BE49-F238E27FC236}">
                <a16:creationId xmlns:a16="http://schemas.microsoft.com/office/drawing/2014/main" id="{D1DF7E8F-884F-4E3A-8EDB-C220923D62A7}"/>
              </a:ext>
            </a:extLst>
          </p:cNvPr>
          <p:cNvSpPr>
            <a:spLocks noChangeShapeType="1"/>
          </p:cNvSpPr>
          <p:nvPr/>
        </p:nvSpPr>
        <p:spPr bwMode="auto">
          <a:xfrm>
            <a:off x="4292600" y="3044825"/>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908" name="Rectangle 102">
            <a:extLst>
              <a:ext uri="{FF2B5EF4-FFF2-40B4-BE49-F238E27FC236}">
                <a16:creationId xmlns:a16="http://schemas.microsoft.com/office/drawing/2014/main" id="{2E427D08-0BF5-40D5-A2DF-7881E158A9BE}"/>
              </a:ext>
            </a:extLst>
          </p:cNvPr>
          <p:cNvSpPr>
            <a:spLocks noChangeArrowheads="1"/>
          </p:cNvSpPr>
          <p:nvPr/>
        </p:nvSpPr>
        <p:spPr bwMode="auto">
          <a:xfrm>
            <a:off x="4264025" y="6305550"/>
            <a:ext cx="1270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4</a:t>
            </a:r>
            <a:endParaRPr lang="en-US" altLang="en-US" sz="1800"/>
          </a:p>
        </p:txBody>
      </p:sp>
      <p:sp>
        <p:nvSpPr>
          <p:cNvPr id="34909" name="Line 103">
            <a:extLst>
              <a:ext uri="{FF2B5EF4-FFF2-40B4-BE49-F238E27FC236}">
                <a16:creationId xmlns:a16="http://schemas.microsoft.com/office/drawing/2014/main" id="{ECA1F740-24E2-405C-865B-37E1B91FF477}"/>
              </a:ext>
            </a:extLst>
          </p:cNvPr>
          <p:cNvSpPr>
            <a:spLocks noChangeShapeType="1"/>
          </p:cNvSpPr>
          <p:nvPr/>
        </p:nvSpPr>
        <p:spPr bwMode="auto">
          <a:xfrm flipV="1">
            <a:off x="4721225" y="6229350"/>
            <a:ext cx="1588"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910" name="Line 104">
            <a:extLst>
              <a:ext uri="{FF2B5EF4-FFF2-40B4-BE49-F238E27FC236}">
                <a16:creationId xmlns:a16="http://schemas.microsoft.com/office/drawing/2014/main" id="{658E53E0-0A37-4B0C-A336-95E3732C0AF6}"/>
              </a:ext>
            </a:extLst>
          </p:cNvPr>
          <p:cNvSpPr>
            <a:spLocks noChangeShapeType="1"/>
          </p:cNvSpPr>
          <p:nvPr/>
        </p:nvSpPr>
        <p:spPr bwMode="auto">
          <a:xfrm>
            <a:off x="4721225" y="3044825"/>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911" name="Rectangle 105">
            <a:extLst>
              <a:ext uri="{FF2B5EF4-FFF2-40B4-BE49-F238E27FC236}">
                <a16:creationId xmlns:a16="http://schemas.microsoft.com/office/drawing/2014/main" id="{0E3E3A04-0B31-4CA1-A225-499C70F8667F}"/>
              </a:ext>
            </a:extLst>
          </p:cNvPr>
          <p:cNvSpPr>
            <a:spLocks noChangeArrowheads="1"/>
          </p:cNvSpPr>
          <p:nvPr/>
        </p:nvSpPr>
        <p:spPr bwMode="auto">
          <a:xfrm>
            <a:off x="4692650" y="6305550"/>
            <a:ext cx="1270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6</a:t>
            </a:r>
            <a:endParaRPr lang="en-US" altLang="en-US" sz="1800"/>
          </a:p>
        </p:txBody>
      </p:sp>
      <p:sp>
        <p:nvSpPr>
          <p:cNvPr id="34912" name="Line 106">
            <a:extLst>
              <a:ext uri="{FF2B5EF4-FFF2-40B4-BE49-F238E27FC236}">
                <a16:creationId xmlns:a16="http://schemas.microsoft.com/office/drawing/2014/main" id="{0440241E-CADA-4D93-8F37-264F0A29DD3F}"/>
              </a:ext>
            </a:extLst>
          </p:cNvPr>
          <p:cNvSpPr>
            <a:spLocks noChangeShapeType="1"/>
          </p:cNvSpPr>
          <p:nvPr/>
        </p:nvSpPr>
        <p:spPr bwMode="auto">
          <a:xfrm flipV="1">
            <a:off x="5140325" y="6229350"/>
            <a:ext cx="1588"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913" name="Line 107">
            <a:extLst>
              <a:ext uri="{FF2B5EF4-FFF2-40B4-BE49-F238E27FC236}">
                <a16:creationId xmlns:a16="http://schemas.microsoft.com/office/drawing/2014/main" id="{16848995-58D5-4122-9CBE-F90CA161A911}"/>
              </a:ext>
            </a:extLst>
          </p:cNvPr>
          <p:cNvSpPr>
            <a:spLocks noChangeShapeType="1"/>
          </p:cNvSpPr>
          <p:nvPr/>
        </p:nvSpPr>
        <p:spPr bwMode="auto">
          <a:xfrm>
            <a:off x="5140325" y="3044825"/>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914" name="Rectangle 108">
            <a:extLst>
              <a:ext uri="{FF2B5EF4-FFF2-40B4-BE49-F238E27FC236}">
                <a16:creationId xmlns:a16="http://schemas.microsoft.com/office/drawing/2014/main" id="{454EAC37-3C61-4CAB-8233-19CF9B932679}"/>
              </a:ext>
            </a:extLst>
          </p:cNvPr>
          <p:cNvSpPr>
            <a:spLocks noChangeArrowheads="1"/>
          </p:cNvSpPr>
          <p:nvPr/>
        </p:nvSpPr>
        <p:spPr bwMode="auto">
          <a:xfrm>
            <a:off x="5111750" y="6305550"/>
            <a:ext cx="1270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8</a:t>
            </a:r>
            <a:endParaRPr lang="en-US" altLang="en-US" sz="1800"/>
          </a:p>
        </p:txBody>
      </p:sp>
      <p:sp>
        <p:nvSpPr>
          <p:cNvPr id="34915" name="Line 109">
            <a:extLst>
              <a:ext uri="{FF2B5EF4-FFF2-40B4-BE49-F238E27FC236}">
                <a16:creationId xmlns:a16="http://schemas.microsoft.com/office/drawing/2014/main" id="{130617CF-306C-4CC8-B4F6-C0FD50A1D030}"/>
              </a:ext>
            </a:extLst>
          </p:cNvPr>
          <p:cNvSpPr>
            <a:spLocks noChangeShapeType="1"/>
          </p:cNvSpPr>
          <p:nvPr/>
        </p:nvSpPr>
        <p:spPr bwMode="auto">
          <a:xfrm flipV="1">
            <a:off x="5568950" y="6229350"/>
            <a:ext cx="1588"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916" name="Line 110">
            <a:extLst>
              <a:ext uri="{FF2B5EF4-FFF2-40B4-BE49-F238E27FC236}">
                <a16:creationId xmlns:a16="http://schemas.microsoft.com/office/drawing/2014/main" id="{A486CE7F-6308-4C69-A018-B3C68E5DA29C}"/>
              </a:ext>
            </a:extLst>
          </p:cNvPr>
          <p:cNvSpPr>
            <a:spLocks noChangeShapeType="1"/>
          </p:cNvSpPr>
          <p:nvPr/>
        </p:nvSpPr>
        <p:spPr bwMode="auto">
          <a:xfrm>
            <a:off x="5568950" y="3044825"/>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917" name="Rectangle 111">
            <a:extLst>
              <a:ext uri="{FF2B5EF4-FFF2-40B4-BE49-F238E27FC236}">
                <a16:creationId xmlns:a16="http://schemas.microsoft.com/office/drawing/2014/main" id="{2C70E3C2-A45D-4EE3-A63D-9D4B8701EDD4}"/>
              </a:ext>
            </a:extLst>
          </p:cNvPr>
          <p:cNvSpPr>
            <a:spLocks noChangeArrowheads="1"/>
          </p:cNvSpPr>
          <p:nvPr/>
        </p:nvSpPr>
        <p:spPr bwMode="auto">
          <a:xfrm>
            <a:off x="5500688" y="6305550"/>
            <a:ext cx="2540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10</a:t>
            </a:r>
            <a:endParaRPr lang="en-US" altLang="en-US" sz="1800"/>
          </a:p>
        </p:txBody>
      </p:sp>
      <p:sp>
        <p:nvSpPr>
          <p:cNvPr id="34918" name="Line 112">
            <a:extLst>
              <a:ext uri="{FF2B5EF4-FFF2-40B4-BE49-F238E27FC236}">
                <a16:creationId xmlns:a16="http://schemas.microsoft.com/office/drawing/2014/main" id="{73E3DF04-6DDD-4F9B-AA4D-DB3A2F9E332B}"/>
              </a:ext>
            </a:extLst>
          </p:cNvPr>
          <p:cNvSpPr>
            <a:spLocks noChangeShapeType="1"/>
          </p:cNvSpPr>
          <p:nvPr/>
        </p:nvSpPr>
        <p:spPr bwMode="auto">
          <a:xfrm flipV="1">
            <a:off x="5988050" y="6229350"/>
            <a:ext cx="1588"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919" name="Line 113">
            <a:extLst>
              <a:ext uri="{FF2B5EF4-FFF2-40B4-BE49-F238E27FC236}">
                <a16:creationId xmlns:a16="http://schemas.microsoft.com/office/drawing/2014/main" id="{0E4BD92F-CEC4-4450-A2E8-A836F0C3C320}"/>
              </a:ext>
            </a:extLst>
          </p:cNvPr>
          <p:cNvSpPr>
            <a:spLocks noChangeShapeType="1"/>
          </p:cNvSpPr>
          <p:nvPr/>
        </p:nvSpPr>
        <p:spPr bwMode="auto">
          <a:xfrm>
            <a:off x="5988050" y="3044825"/>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920" name="Rectangle 114">
            <a:extLst>
              <a:ext uri="{FF2B5EF4-FFF2-40B4-BE49-F238E27FC236}">
                <a16:creationId xmlns:a16="http://schemas.microsoft.com/office/drawing/2014/main" id="{074C47A7-7A3F-409A-8BA2-AAA196B5FE5F}"/>
              </a:ext>
            </a:extLst>
          </p:cNvPr>
          <p:cNvSpPr>
            <a:spLocks noChangeArrowheads="1"/>
          </p:cNvSpPr>
          <p:nvPr/>
        </p:nvSpPr>
        <p:spPr bwMode="auto">
          <a:xfrm>
            <a:off x="5919788" y="6305550"/>
            <a:ext cx="2540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12</a:t>
            </a:r>
            <a:endParaRPr lang="en-US" altLang="en-US" sz="1800"/>
          </a:p>
        </p:txBody>
      </p:sp>
      <p:sp>
        <p:nvSpPr>
          <p:cNvPr id="34921" name="Line 115">
            <a:extLst>
              <a:ext uri="{FF2B5EF4-FFF2-40B4-BE49-F238E27FC236}">
                <a16:creationId xmlns:a16="http://schemas.microsoft.com/office/drawing/2014/main" id="{D16C0AA2-8224-4470-953F-6D80676B29AD}"/>
              </a:ext>
            </a:extLst>
          </p:cNvPr>
          <p:cNvSpPr>
            <a:spLocks noChangeShapeType="1"/>
          </p:cNvSpPr>
          <p:nvPr/>
        </p:nvSpPr>
        <p:spPr bwMode="auto">
          <a:xfrm flipV="1">
            <a:off x="6407150" y="6229350"/>
            <a:ext cx="1588"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922" name="Line 116">
            <a:extLst>
              <a:ext uri="{FF2B5EF4-FFF2-40B4-BE49-F238E27FC236}">
                <a16:creationId xmlns:a16="http://schemas.microsoft.com/office/drawing/2014/main" id="{B1E41DA9-9D62-42B9-8015-92E4EFD0B914}"/>
              </a:ext>
            </a:extLst>
          </p:cNvPr>
          <p:cNvSpPr>
            <a:spLocks noChangeShapeType="1"/>
          </p:cNvSpPr>
          <p:nvPr/>
        </p:nvSpPr>
        <p:spPr bwMode="auto">
          <a:xfrm>
            <a:off x="6407150" y="3044825"/>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923" name="Rectangle 117">
            <a:extLst>
              <a:ext uri="{FF2B5EF4-FFF2-40B4-BE49-F238E27FC236}">
                <a16:creationId xmlns:a16="http://schemas.microsoft.com/office/drawing/2014/main" id="{9361C999-5888-4DFA-A1E4-7A32EC9ECAC9}"/>
              </a:ext>
            </a:extLst>
          </p:cNvPr>
          <p:cNvSpPr>
            <a:spLocks noChangeArrowheads="1"/>
          </p:cNvSpPr>
          <p:nvPr/>
        </p:nvSpPr>
        <p:spPr bwMode="auto">
          <a:xfrm>
            <a:off x="6338888" y="6305550"/>
            <a:ext cx="2540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14</a:t>
            </a:r>
            <a:endParaRPr lang="en-US" altLang="en-US" sz="1800"/>
          </a:p>
        </p:txBody>
      </p:sp>
      <p:sp>
        <p:nvSpPr>
          <p:cNvPr id="34924" name="Line 118">
            <a:extLst>
              <a:ext uri="{FF2B5EF4-FFF2-40B4-BE49-F238E27FC236}">
                <a16:creationId xmlns:a16="http://schemas.microsoft.com/office/drawing/2014/main" id="{67016170-D722-447A-82A3-54447E344807}"/>
              </a:ext>
            </a:extLst>
          </p:cNvPr>
          <p:cNvSpPr>
            <a:spLocks noChangeShapeType="1"/>
          </p:cNvSpPr>
          <p:nvPr/>
        </p:nvSpPr>
        <p:spPr bwMode="auto">
          <a:xfrm flipV="1">
            <a:off x="6837363" y="6229350"/>
            <a:ext cx="1587"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925" name="Line 119">
            <a:extLst>
              <a:ext uri="{FF2B5EF4-FFF2-40B4-BE49-F238E27FC236}">
                <a16:creationId xmlns:a16="http://schemas.microsoft.com/office/drawing/2014/main" id="{AD237C69-6E75-45AC-86C7-7A4D68EBA7EC}"/>
              </a:ext>
            </a:extLst>
          </p:cNvPr>
          <p:cNvSpPr>
            <a:spLocks noChangeShapeType="1"/>
          </p:cNvSpPr>
          <p:nvPr/>
        </p:nvSpPr>
        <p:spPr bwMode="auto">
          <a:xfrm>
            <a:off x="6837363" y="3044825"/>
            <a:ext cx="1587"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926" name="Rectangle 120">
            <a:extLst>
              <a:ext uri="{FF2B5EF4-FFF2-40B4-BE49-F238E27FC236}">
                <a16:creationId xmlns:a16="http://schemas.microsoft.com/office/drawing/2014/main" id="{E0D2CF8B-B3D8-4A22-98AC-6EEBCE664818}"/>
              </a:ext>
            </a:extLst>
          </p:cNvPr>
          <p:cNvSpPr>
            <a:spLocks noChangeArrowheads="1"/>
          </p:cNvSpPr>
          <p:nvPr/>
        </p:nvSpPr>
        <p:spPr bwMode="auto">
          <a:xfrm>
            <a:off x="6769100" y="6305550"/>
            <a:ext cx="2540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16</a:t>
            </a:r>
            <a:endParaRPr lang="en-US" altLang="en-US" sz="1800"/>
          </a:p>
        </p:txBody>
      </p:sp>
      <p:sp>
        <p:nvSpPr>
          <p:cNvPr id="34927" name="Line 121">
            <a:extLst>
              <a:ext uri="{FF2B5EF4-FFF2-40B4-BE49-F238E27FC236}">
                <a16:creationId xmlns:a16="http://schemas.microsoft.com/office/drawing/2014/main" id="{5DE7A950-B7F1-460E-873B-727A53DB2D33}"/>
              </a:ext>
            </a:extLst>
          </p:cNvPr>
          <p:cNvSpPr>
            <a:spLocks noChangeShapeType="1"/>
          </p:cNvSpPr>
          <p:nvPr/>
        </p:nvSpPr>
        <p:spPr bwMode="auto">
          <a:xfrm flipV="1">
            <a:off x="7254875" y="6229350"/>
            <a:ext cx="1588"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928" name="Line 122">
            <a:extLst>
              <a:ext uri="{FF2B5EF4-FFF2-40B4-BE49-F238E27FC236}">
                <a16:creationId xmlns:a16="http://schemas.microsoft.com/office/drawing/2014/main" id="{669FCB51-4500-46E1-A553-D91E1B7AF058}"/>
              </a:ext>
            </a:extLst>
          </p:cNvPr>
          <p:cNvSpPr>
            <a:spLocks noChangeShapeType="1"/>
          </p:cNvSpPr>
          <p:nvPr/>
        </p:nvSpPr>
        <p:spPr bwMode="auto">
          <a:xfrm>
            <a:off x="7254875" y="3044825"/>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929" name="Rectangle 123">
            <a:extLst>
              <a:ext uri="{FF2B5EF4-FFF2-40B4-BE49-F238E27FC236}">
                <a16:creationId xmlns:a16="http://schemas.microsoft.com/office/drawing/2014/main" id="{FEFC6FD4-4547-4A16-8A33-FE247050BA6E}"/>
              </a:ext>
            </a:extLst>
          </p:cNvPr>
          <p:cNvSpPr>
            <a:spLocks noChangeArrowheads="1"/>
          </p:cNvSpPr>
          <p:nvPr/>
        </p:nvSpPr>
        <p:spPr bwMode="auto">
          <a:xfrm>
            <a:off x="7188200" y="6305550"/>
            <a:ext cx="2540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18</a:t>
            </a:r>
            <a:endParaRPr lang="en-US" altLang="en-US" sz="1800"/>
          </a:p>
        </p:txBody>
      </p:sp>
      <p:sp>
        <p:nvSpPr>
          <p:cNvPr id="34930" name="Line 124">
            <a:extLst>
              <a:ext uri="{FF2B5EF4-FFF2-40B4-BE49-F238E27FC236}">
                <a16:creationId xmlns:a16="http://schemas.microsoft.com/office/drawing/2014/main" id="{04BC397D-670E-45A8-B118-F4B22C724E72}"/>
              </a:ext>
            </a:extLst>
          </p:cNvPr>
          <p:cNvSpPr>
            <a:spLocks noChangeShapeType="1"/>
          </p:cNvSpPr>
          <p:nvPr/>
        </p:nvSpPr>
        <p:spPr bwMode="auto">
          <a:xfrm flipV="1">
            <a:off x="7685088" y="6229350"/>
            <a:ext cx="1587"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931" name="Line 125">
            <a:extLst>
              <a:ext uri="{FF2B5EF4-FFF2-40B4-BE49-F238E27FC236}">
                <a16:creationId xmlns:a16="http://schemas.microsoft.com/office/drawing/2014/main" id="{658DD0C4-21F1-4D0E-9CBD-09551C6FD33A}"/>
              </a:ext>
            </a:extLst>
          </p:cNvPr>
          <p:cNvSpPr>
            <a:spLocks noChangeShapeType="1"/>
          </p:cNvSpPr>
          <p:nvPr/>
        </p:nvSpPr>
        <p:spPr bwMode="auto">
          <a:xfrm>
            <a:off x="7685088" y="3044825"/>
            <a:ext cx="1587"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932" name="Rectangle 126">
            <a:extLst>
              <a:ext uri="{FF2B5EF4-FFF2-40B4-BE49-F238E27FC236}">
                <a16:creationId xmlns:a16="http://schemas.microsoft.com/office/drawing/2014/main" id="{B24F4A86-A528-4027-912B-FC08DF7164AA}"/>
              </a:ext>
            </a:extLst>
          </p:cNvPr>
          <p:cNvSpPr>
            <a:spLocks noChangeArrowheads="1"/>
          </p:cNvSpPr>
          <p:nvPr/>
        </p:nvSpPr>
        <p:spPr bwMode="auto">
          <a:xfrm>
            <a:off x="7616825" y="6305550"/>
            <a:ext cx="2540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20</a:t>
            </a:r>
            <a:endParaRPr lang="en-US" altLang="en-US" sz="1800"/>
          </a:p>
        </p:txBody>
      </p:sp>
      <p:sp>
        <p:nvSpPr>
          <p:cNvPr id="34933" name="Line 127">
            <a:extLst>
              <a:ext uri="{FF2B5EF4-FFF2-40B4-BE49-F238E27FC236}">
                <a16:creationId xmlns:a16="http://schemas.microsoft.com/office/drawing/2014/main" id="{A79963D5-40E2-41A8-9D34-1953B1D5C5E5}"/>
              </a:ext>
            </a:extLst>
          </p:cNvPr>
          <p:cNvSpPr>
            <a:spLocks noChangeShapeType="1"/>
          </p:cNvSpPr>
          <p:nvPr/>
        </p:nvSpPr>
        <p:spPr bwMode="auto">
          <a:xfrm>
            <a:off x="3454400" y="6276975"/>
            <a:ext cx="3968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934" name="Line 128">
            <a:extLst>
              <a:ext uri="{FF2B5EF4-FFF2-40B4-BE49-F238E27FC236}">
                <a16:creationId xmlns:a16="http://schemas.microsoft.com/office/drawing/2014/main" id="{EEAA81D7-768D-4CD2-9B07-D4F0B51B4A72}"/>
              </a:ext>
            </a:extLst>
          </p:cNvPr>
          <p:cNvSpPr>
            <a:spLocks noChangeShapeType="1"/>
          </p:cNvSpPr>
          <p:nvPr/>
        </p:nvSpPr>
        <p:spPr bwMode="auto">
          <a:xfrm flipH="1">
            <a:off x="7635875" y="6276975"/>
            <a:ext cx="4921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935" name="Rectangle 129">
            <a:extLst>
              <a:ext uri="{FF2B5EF4-FFF2-40B4-BE49-F238E27FC236}">
                <a16:creationId xmlns:a16="http://schemas.microsoft.com/office/drawing/2014/main" id="{A98482FB-9E67-4983-A0F1-883664387F74}"/>
              </a:ext>
            </a:extLst>
          </p:cNvPr>
          <p:cNvSpPr>
            <a:spLocks noChangeArrowheads="1"/>
          </p:cNvSpPr>
          <p:nvPr/>
        </p:nvSpPr>
        <p:spPr bwMode="auto">
          <a:xfrm>
            <a:off x="3152775" y="6189663"/>
            <a:ext cx="127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0</a:t>
            </a:r>
            <a:endParaRPr lang="en-US" altLang="en-US" sz="1800"/>
          </a:p>
        </p:txBody>
      </p:sp>
      <p:sp>
        <p:nvSpPr>
          <p:cNvPr id="34936" name="Line 130">
            <a:extLst>
              <a:ext uri="{FF2B5EF4-FFF2-40B4-BE49-F238E27FC236}">
                <a16:creationId xmlns:a16="http://schemas.microsoft.com/office/drawing/2014/main" id="{7EE9D0D1-B6F6-4C23-9F40-13484A65B183}"/>
              </a:ext>
            </a:extLst>
          </p:cNvPr>
          <p:cNvSpPr>
            <a:spLocks noChangeShapeType="1"/>
          </p:cNvSpPr>
          <p:nvPr/>
        </p:nvSpPr>
        <p:spPr bwMode="auto">
          <a:xfrm>
            <a:off x="3454400" y="5946775"/>
            <a:ext cx="3968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937" name="Line 131">
            <a:extLst>
              <a:ext uri="{FF2B5EF4-FFF2-40B4-BE49-F238E27FC236}">
                <a16:creationId xmlns:a16="http://schemas.microsoft.com/office/drawing/2014/main" id="{638B9226-0B16-4CBE-9795-7733A6898B8C}"/>
              </a:ext>
            </a:extLst>
          </p:cNvPr>
          <p:cNvSpPr>
            <a:spLocks noChangeShapeType="1"/>
          </p:cNvSpPr>
          <p:nvPr/>
        </p:nvSpPr>
        <p:spPr bwMode="auto">
          <a:xfrm flipH="1">
            <a:off x="7635875" y="5946775"/>
            <a:ext cx="4921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938" name="Line 133">
            <a:extLst>
              <a:ext uri="{FF2B5EF4-FFF2-40B4-BE49-F238E27FC236}">
                <a16:creationId xmlns:a16="http://schemas.microsoft.com/office/drawing/2014/main" id="{B71A94FA-1C4C-4F38-90FD-F8AFAA48B857}"/>
              </a:ext>
            </a:extLst>
          </p:cNvPr>
          <p:cNvSpPr>
            <a:spLocks noChangeShapeType="1"/>
          </p:cNvSpPr>
          <p:nvPr/>
        </p:nvSpPr>
        <p:spPr bwMode="auto">
          <a:xfrm>
            <a:off x="3454400" y="5624513"/>
            <a:ext cx="39688"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939" name="Line 134">
            <a:extLst>
              <a:ext uri="{FF2B5EF4-FFF2-40B4-BE49-F238E27FC236}">
                <a16:creationId xmlns:a16="http://schemas.microsoft.com/office/drawing/2014/main" id="{C4DA4497-C845-49F3-AFD5-034274C67677}"/>
              </a:ext>
            </a:extLst>
          </p:cNvPr>
          <p:cNvSpPr>
            <a:spLocks noChangeShapeType="1"/>
          </p:cNvSpPr>
          <p:nvPr/>
        </p:nvSpPr>
        <p:spPr bwMode="auto">
          <a:xfrm flipH="1">
            <a:off x="7635875" y="5624513"/>
            <a:ext cx="49213"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940" name="Rectangle 135">
            <a:extLst>
              <a:ext uri="{FF2B5EF4-FFF2-40B4-BE49-F238E27FC236}">
                <a16:creationId xmlns:a16="http://schemas.microsoft.com/office/drawing/2014/main" id="{9E1F61E8-8E00-4119-83C6-1C8DA4C405BE}"/>
              </a:ext>
            </a:extLst>
          </p:cNvPr>
          <p:cNvSpPr>
            <a:spLocks noChangeArrowheads="1"/>
          </p:cNvSpPr>
          <p:nvPr/>
        </p:nvSpPr>
        <p:spPr bwMode="auto">
          <a:xfrm>
            <a:off x="3044825" y="5537200"/>
            <a:ext cx="3175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0.1</a:t>
            </a:r>
            <a:endParaRPr lang="en-US" altLang="en-US" sz="1800"/>
          </a:p>
        </p:txBody>
      </p:sp>
      <p:sp>
        <p:nvSpPr>
          <p:cNvPr id="34941" name="Line 136">
            <a:extLst>
              <a:ext uri="{FF2B5EF4-FFF2-40B4-BE49-F238E27FC236}">
                <a16:creationId xmlns:a16="http://schemas.microsoft.com/office/drawing/2014/main" id="{7234E1ED-6FA0-4564-B24B-51F5178147F2}"/>
              </a:ext>
            </a:extLst>
          </p:cNvPr>
          <p:cNvSpPr>
            <a:spLocks noChangeShapeType="1"/>
          </p:cNvSpPr>
          <p:nvPr/>
        </p:nvSpPr>
        <p:spPr bwMode="auto">
          <a:xfrm>
            <a:off x="3454400" y="5303838"/>
            <a:ext cx="39688"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942" name="Line 137">
            <a:extLst>
              <a:ext uri="{FF2B5EF4-FFF2-40B4-BE49-F238E27FC236}">
                <a16:creationId xmlns:a16="http://schemas.microsoft.com/office/drawing/2014/main" id="{0F105543-E374-43E8-ABC2-04B794C19A36}"/>
              </a:ext>
            </a:extLst>
          </p:cNvPr>
          <p:cNvSpPr>
            <a:spLocks noChangeShapeType="1"/>
          </p:cNvSpPr>
          <p:nvPr/>
        </p:nvSpPr>
        <p:spPr bwMode="auto">
          <a:xfrm flipH="1">
            <a:off x="7635875" y="5303838"/>
            <a:ext cx="49213"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943" name="Line 139">
            <a:extLst>
              <a:ext uri="{FF2B5EF4-FFF2-40B4-BE49-F238E27FC236}">
                <a16:creationId xmlns:a16="http://schemas.microsoft.com/office/drawing/2014/main" id="{7C3B9EA5-6455-4348-9986-0FBE5B00C0BE}"/>
              </a:ext>
            </a:extLst>
          </p:cNvPr>
          <p:cNvSpPr>
            <a:spLocks noChangeShapeType="1"/>
          </p:cNvSpPr>
          <p:nvPr/>
        </p:nvSpPr>
        <p:spPr bwMode="auto">
          <a:xfrm>
            <a:off x="3454400" y="4983163"/>
            <a:ext cx="39688"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944" name="Line 140">
            <a:extLst>
              <a:ext uri="{FF2B5EF4-FFF2-40B4-BE49-F238E27FC236}">
                <a16:creationId xmlns:a16="http://schemas.microsoft.com/office/drawing/2014/main" id="{EE073260-EF5E-470C-9473-C9825B5BCC67}"/>
              </a:ext>
            </a:extLst>
          </p:cNvPr>
          <p:cNvSpPr>
            <a:spLocks noChangeShapeType="1"/>
          </p:cNvSpPr>
          <p:nvPr/>
        </p:nvSpPr>
        <p:spPr bwMode="auto">
          <a:xfrm flipH="1">
            <a:off x="7635875" y="4983163"/>
            <a:ext cx="49213"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945" name="Rectangle 141">
            <a:extLst>
              <a:ext uri="{FF2B5EF4-FFF2-40B4-BE49-F238E27FC236}">
                <a16:creationId xmlns:a16="http://schemas.microsoft.com/office/drawing/2014/main" id="{4D4FD96E-02B8-4597-ACF3-BFA20B6F31C9}"/>
              </a:ext>
            </a:extLst>
          </p:cNvPr>
          <p:cNvSpPr>
            <a:spLocks noChangeArrowheads="1"/>
          </p:cNvSpPr>
          <p:nvPr/>
        </p:nvSpPr>
        <p:spPr bwMode="auto">
          <a:xfrm>
            <a:off x="3044825" y="4894263"/>
            <a:ext cx="3175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0.2</a:t>
            </a:r>
            <a:endParaRPr lang="en-US" altLang="en-US" sz="1800"/>
          </a:p>
        </p:txBody>
      </p:sp>
      <p:sp>
        <p:nvSpPr>
          <p:cNvPr id="34946" name="Line 142">
            <a:extLst>
              <a:ext uri="{FF2B5EF4-FFF2-40B4-BE49-F238E27FC236}">
                <a16:creationId xmlns:a16="http://schemas.microsoft.com/office/drawing/2014/main" id="{F003EBAE-D68E-46C7-9453-F5190951C159}"/>
              </a:ext>
            </a:extLst>
          </p:cNvPr>
          <p:cNvSpPr>
            <a:spLocks noChangeShapeType="1"/>
          </p:cNvSpPr>
          <p:nvPr/>
        </p:nvSpPr>
        <p:spPr bwMode="auto">
          <a:xfrm>
            <a:off x="3454400" y="4660900"/>
            <a:ext cx="3968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947" name="Line 143">
            <a:extLst>
              <a:ext uri="{FF2B5EF4-FFF2-40B4-BE49-F238E27FC236}">
                <a16:creationId xmlns:a16="http://schemas.microsoft.com/office/drawing/2014/main" id="{0CF3625D-A168-42D7-B2D7-E11D3DAC47DA}"/>
              </a:ext>
            </a:extLst>
          </p:cNvPr>
          <p:cNvSpPr>
            <a:spLocks noChangeShapeType="1"/>
          </p:cNvSpPr>
          <p:nvPr/>
        </p:nvSpPr>
        <p:spPr bwMode="auto">
          <a:xfrm flipH="1">
            <a:off x="7635875" y="4660900"/>
            <a:ext cx="4921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948" name="Line 145">
            <a:extLst>
              <a:ext uri="{FF2B5EF4-FFF2-40B4-BE49-F238E27FC236}">
                <a16:creationId xmlns:a16="http://schemas.microsoft.com/office/drawing/2014/main" id="{CC5593B1-0450-43B7-8A23-DED4964C7ADF}"/>
              </a:ext>
            </a:extLst>
          </p:cNvPr>
          <p:cNvSpPr>
            <a:spLocks noChangeShapeType="1"/>
          </p:cNvSpPr>
          <p:nvPr/>
        </p:nvSpPr>
        <p:spPr bwMode="auto">
          <a:xfrm>
            <a:off x="3454400" y="4330700"/>
            <a:ext cx="3968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949" name="Line 146">
            <a:extLst>
              <a:ext uri="{FF2B5EF4-FFF2-40B4-BE49-F238E27FC236}">
                <a16:creationId xmlns:a16="http://schemas.microsoft.com/office/drawing/2014/main" id="{E32C658D-1DA1-4434-81AD-CFF0C01B31D9}"/>
              </a:ext>
            </a:extLst>
          </p:cNvPr>
          <p:cNvSpPr>
            <a:spLocks noChangeShapeType="1"/>
          </p:cNvSpPr>
          <p:nvPr/>
        </p:nvSpPr>
        <p:spPr bwMode="auto">
          <a:xfrm flipH="1">
            <a:off x="7635875" y="4330700"/>
            <a:ext cx="4921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950" name="Rectangle 147">
            <a:extLst>
              <a:ext uri="{FF2B5EF4-FFF2-40B4-BE49-F238E27FC236}">
                <a16:creationId xmlns:a16="http://schemas.microsoft.com/office/drawing/2014/main" id="{122297A4-E8B5-44EC-9626-5BCA36FD1386}"/>
              </a:ext>
            </a:extLst>
          </p:cNvPr>
          <p:cNvSpPr>
            <a:spLocks noChangeArrowheads="1"/>
          </p:cNvSpPr>
          <p:nvPr/>
        </p:nvSpPr>
        <p:spPr bwMode="auto">
          <a:xfrm>
            <a:off x="3044825" y="4241800"/>
            <a:ext cx="3175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0.3</a:t>
            </a:r>
            <a:endParaRPr lang="en-US" altLang="en-US" sz="1800"/>
          </a:p>
        </p:txBody>
      </p:sp>
      <p:sp>
        <p:nvSpPr>
          <p:cNvPr id="34951" name="Line 148">
            <a:extLst>
              <a:ext uri="{FF2B5EF4-FFF2-40B4-BE49-F238E27FC236}">
                <a16:creationId xmlns:a16="http://schemas.microsoft.com/office/drawing/2014/main" id="{FABA0B12-CB1A-4FE7-A4DD-A17B6BECD896}"/>
              </a:ext>
            </a:extLst>
          </p:cNvPr>
          <p:cNvSpPr>
            <a:spLocks noChangeShapeType="1"/>
          </p:cNvSpPr>
          <p:nvPr/>
        </p:nvSpPr>
        <p:spPr bwMode="auto">
          <a:xfrm>
            <a:off x="3454400" y="4010025"/>
            <a:ext cx="3968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952" name="Line 149">
            <a:extLst>
              <a:ext uri="{FF2B5EF4-FFF2-40B4-BE49-F238E27FC236}">
                <a16:creationId xmlns:a16="http://schemas.microsoft.com/office/drawing/2014/main" id="{CDEC8B82-3A6C-4CC0-9F9D-65542E3FFA14}"/>
              </a:ext>
            </a:extLst>
          </p:cNvPr>
          <p:cNvSpPr>
            <a:spLocks noChangeShapeType="1"/>
          </p:cNvSpPr>
          <p:nvPr/>
        </p:nvSpPr>
        <p:spPr bwMode="auto">
          <a:xfrm flipH="1">
            <a:off x="7635875" y="4010025"/>
            <a:ext cx="4921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953" name="Line 151">
            <a:extLst>
              <a:ext uri="{FF2B5EF4-FFF2-40B4-BE49-F238E27FC236}">
                <a16:creationId xmlns:a16="http://schemas.microsoft.com/office/drawing/2014/main" id="{6F7561AB-99A3-4672-9556-91540D986C11}"/>
              </a:ext>
            </a:extLst>
          </p:cNvPr>
          <p:cNvSpPr>
            <a:spLocks noChangeShapeType="1"/>
          </p:cNvSpPr>
          <p:nvPr/>
        </p:nvSpPr>
        <p:spPr bwMode="auto">
          <a:xfrm>
            <a:off x="3454400" y="3687763"/>
            <a:ext cx="39688"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954" name="Line 152">
            <a:extLst>
              <a:ext uri="{FF2B5EF4-FFF2-40B4-BE49-F238E27FC236}">
                <a16:creationId xmlns:a16="http://schemas.microsoft.com/office/drawing/2014/main" id="{CB33313B-A6BE-4784-89A6-332B91E7E094}"/>
              </a:ext>
            </a:extLst>
          </p:cNvPr>
          <p:cNvSpPr>
            <a:spLocks noChangeShapeType="1"/>
          </p:cNvSpPr>
          <p:nvPr/>
        </p:nvSpPr>
        <p:spPr bwMode="auto">
          <a:xfrm flipH="1">
            <a:off x="7635875" y="3687763"/>
            <a:ext cx="49213"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955" name="Rectangle 153">
            <a:extLst>
              <a:ext uri="{FF2B5EF4-FFF2-40B4-BE49-F238E27FC236}">
                <a16:creationId xmlns:a16="http://schemas.microsoft.com/office/drawing/2014/main" id="{B47A0B4B-F761-4FC9-804F-EA156B7C9441}"/>
              </a:ext>
            </a:extLst>
          </p:cNvPr>
          <p:cNvSpPr>
            <a:spLocks noChangeArrowheads="1"/>
          </p:cNvSpPr>
          <p:nvPr/>
        </p:nvSpPr>
        <p:spPr bwMode="auto">
          <a:xfrm>
            <a:off x="3044825" y="3600450"/>
            <a:ext cx="3175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0.4</a:t>
            </a:r>
            <a:endParaRPr lang="en-US" altLang="en-US" sz="1800"/>
          </a:p>
        </p:txBody>
      </p:sp>
      <p:sp>
        <p:nvSpPr>
          <p:cNvPr id="34956" name="Line 154">
            <a:extLst>
              <a:ext uri="{FF2B5EF4-FFF2-40B4-BE49-F238E27FC236}">
                <a16:creationId xmlns:a16="http://schemas.microsoft.com/office/drawing/2014/main" id="{EF8BC9A7-2B80-430F-A37C-1E943447C136}"/>
              </a:ext>
            </a:extLst>
          </p:cNvPr>
          <p:cNvSpPr>
            <a:spLocks noChangeShapeType="1"/>
          </p:cNvSpPr>
          <p:nvPr/>
        </p:nvSpPr>
        <p:spPr bwMode="auto">
          <a:xfrm>
            <a:off x="3454400" y="3367088"/>
            <a:ext cx="39688"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957" name="Line 155">
            <a:extLst>
              <a:ext uri="{FF2B5EF4-FFF2-40B4-BE49-F238E27FC236}">
                <a16:creationId xmlns:a16="http://schemas.microsoft.com/office/drawing/2014/main" id="{392CF1C3-BEBC-4E52-A166-D0B434FE8413}"/>
              </a:ext>
            </a:extLst>
          </p:cNvPr>
          <p:cNvSpPr>
            <a:spLocks noChangeShapeType="1"/>
          </p:cNvSpPr>
          <p:nvPr/>
        </p:nvSpPr>
        <p:spPr bwMode="auto">
          <a:xfrm flipH="1">
            <a:off x="7635875" y="3367088"/>
            <a:ext cx="49213"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958" name="Line 157">
            <a:extLst>
              <a:ext uri="{FF2B5EF4-FFF2-40B4-BE49-F238E27FC236}">
                <a16:creationId xmlns:a16="http://schemas.microsoft.com/office/drawing/2014/main" id="{02F2261F-42F3-4A8D-B7EC-2B1A6054FC20}"/>
              </a:ext>
            </a:extLst>
          </p:cNvPr>
          <p:cNvSpPr>
            <a:spLocks noChangeShapeType="1"/>
          </p:cNvSpPr>
          <p:nvPr/>
        </p:nvSpPr>
        <p:spPr bwMode="auto">
          <a:xfrm>
            <a:off x="3454400" y="3044825"/>
            <a:ext cx="3968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959" name="Line 158">
            <a:extLst>
              <a:ext uri="{FF2B5EF4-FFF2-40B4-BE49-F238E27FC236}">
                <a16:creationId xmlns:a16="http://schemas.microsoft.com/office/drawing/2014/main" id="{2E22ADED-6E65-4428-A5D7-A8346102FC88}"/>
              </a:ext>
            </a:extLst>
          </p:cNvPr>
          <p:cNvSpPr>
            <a:spLocks noChangeShapeType="1"/>
          </p:cNvSpPr>
          <p:nvPr/>
        </p:nvSpPr>
        <p:spPr bwMode="auto">
          <a:xfrm flipH="1">
            <a:off x="7635875" y="3044825"/>
            <a:ext cx="4921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960" name="Rectangle 159">
            <a:extLst>
              <a:ext uri="{FF2B5EF4-FFF2-40B4-BE49-F238E27FC236}">
                <a16:creationId xmlns:a16="http://schemas.microsoft.com/office/drawing/2014/main" id="{49F2AB57-DB9E-4CC2-9513-58F8976A5C83}"/>
              </a:ext>
            </a:extLst>
          </p:cNvPr>
          <p:cNvSpPr>
            <a:spLocks noChangeArrowheads="1"/>
          </p:cNvSpPr>
          <p:nvPr/>
        </p:nvSpPr>
        <p:spPr bwMode="auto">
          <a:xfrm>
            <a:off x="3044825" y="2957513"/>
            <a:ext cx="3175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0.5</a:t>
            </a:r>
            <a:endParaRPr lang="en-US" altLang="en-US" sz="1800"/>
          </a:p>
        </p:txBody>
      </p:sp>
      <p:sp>
        <p:nvSpPr>
          <p:cNvPr id="34961" name="Freeform 161">
            <a:extLst>
              <a:ext uri="{FF2B5EF4-FFF2-40B4-BE49-F238E27FC236}">
                <a16:creationId xmlns:a16="http://schemas.microsoft.com/office/drawing/2014/main" id="{23B6FA72-94C2-435D-AEEB-3409215103C5}"/>
              </a:ext>
            </a:extLst>
          </p:cNvPr>
          <p:cNvSpPr>
            <a:spLocks/>
          </p:cNvSpPr>
          <p:nvPr/>
        </p:nvSpPr>
        <p:spPr bwMode="auto">
          <a:xfrm>
            <a:off x="3454400" y="3044825"/>
            <a:ext cx="4230688" cy="3232150"/>
          </a:xfrm>
          <a:custGeom>
            <a:avLst/>
            <a:gdLst>
              <a:gd name="T0" fmla="*/ 0 w 434"/>
              <a:gd name="T1" fmla="*/ 342 h 342"/>
              <a:gd name="T2" fmla="*/ 434 w 434"/>
              <a:gd name="T3" fmla="*/ 342 h 342"/>
              <a:gd name="T4" fmla="*/ 434 w 434"/>
              <a:gd name="T5" fmla="*/ 0 h 342"/>
              <a:gd name="T6" fmla="*/ 0 60000 65536"/>
              <a:gd name="T7" fmla="*/ 0 60000 65536"/>
              <a:gd name="T8" fmla="*/ 0 60000 65536"/>
              <a:gd name="T9" fmla="*/ 0 w 434"/>
              <a:gd name="T10" fmla="*/ 0 h 342"/>
              <a:gd name="T11" fmla="*/ 434 w 434"/>
              <a:gd name="T12" fmla="*/ 342 h 342"/>
            </a:gdLst>
            <a:ahLst/>
            <a:cxnLst>
              <a:cxn ang="T6">
                <a:pos x="T0" y="T1"/>
              </a:cxn>
              <a:cxn ang="T7">
                <a:pos x="T2" y="T3"/>
              </a:cxn>
              <a:cxn ang="T8">
                <a:pos x="T4" y="T5"/>
              </a:cxn>
            </a:cxnLst>
            <a:rect l="T9" t="T10" r="T11" b="T12"/>
            <a:pathLst>
              <a:path w="434" h="342">
                <a:moveTo>
                  <a:pt x="0" y="342"/>
                </a:moveTo>
                <a:lnTo>
                  <a:pt x="434" y="342"/>
                </a:lnTo>
                <a:lnTo>
                  <a:pt x="434" y="0"/>
                </a:lnTo>
              </a:path>
            </a:pathLst>
          </a:cu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34962" name="Line 162">
            <a:extLst>
              <a:ext uri="{FF2B5EF4-FFF2-40B4-BE49-F238E27FC236}">
                <a16:creationId xmlns:a16="http://schemas.microsoft.com/office/drawing/2014/main" id="{7621241D-8C6E-407E-8957-CE61D17516E9}"/>
              </a:ext>
            </a:extLst>
          </p:cNvPr>
          <p:cNvSpPr>
            <a:spLocks noChangeShapeType="1"/>
          </p:cNvSpPr>
          <p:nvPr/>
        </p:nvSpPr>
        <p:spPr bwMode="auto">
          <a:xfrm flipV="1">
            <a:off x="3454400" y="3044825"/>
            <a:ext cx="1588" cy="32321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963" name="Freeform 163">
            <a:extLst>
              <a:ext uri="{FF2B5EF4-FFF2-40B4-BE49-F238E27FC236}">
                <a16:creationId xmlns:a16="http://schemas.microsoft.com/office/drawing/2014/main" id="{F934A23F-1AEC-49E2-9154-43C1FFFB75E0}"/>
              </a:ext>
            </a:extLst>
          </p:cNvPr>
          <p:cNvSpPr>
            <a:spLocks/>
          </p:cNvSpPr>
          <p:nvPr/>
        </p:nvSpPr>
        <p:spPr bwMode="auto">
          <a:xfrm>
            <a:off x="3454400" y="3044825"/>
            <a:ext cx="4181475" cy="3222625"/>
          </a:xfrm>
          <a:custGeom>
            <a:avLst/>
            <a:gdLst>
              <a:gd name="T0" fmla="*/ 25 w 2634"/>
              <a:gd name="T1" fmla="*/ 2030 h 2030"/>
              <a:gd name="T2" fmla="*/ 80 w 2634"/>
              <a:gd name="T3" fmla="*/ 2030 h 2030"/>
              <a:gd name="T4" fmla="*/ 129 w 2634"/>
              <a:gd name="T5" fmla="*/ 2030 h 2030"/>
              <a:gd name="T6" fmla="*/ 184 w 2634"/>
              <a:gd name="T7" fmla="*/ 2024 h 2030"/>
              <a:gd name="T8" fmla="*/ 240 w 2634"/>
              <a:gd name="T9" fmla="*/ 2024 h 2030"/>
              <a:gd name="T10" fmla="*/ 289 w 2634"/>
              <a:gd name="T11" fmla="*/ 2012 h 2030"/>
              <a:gd name="T12" fmla="*/ 344 w 2634"/>
              <a:gd name="T13" fmla="*/ 1983 h 2030"/>
              <a:gd name="T14" fmla="*/ 399 w 2634"/>
              <a:gd name="T15" fmla="*/ 2030 h 2030"/>
              <a:gd name="T16" fmla="*/ 448 w 2634"/>
              <a:gd name="T17" fmla="*/ 1792 h 2030"/>
              <a:gd name="T18" fmla="*/ 504 w 2634"/>
              <a:gd name="T19" fmla="*/ 1322 h 2030"/>
              <a:gd name="T20" fmla="*/ 559 w 2634"/>
              <a:gd name="T21" fmla="*/ 721 h 2030"/>
              <a:gd name="T22" fmla="*/ 608 w 2634"/>
              <a:gd name="T23" fmla="*/ 209 h 2030"/>
              <a:gd name="T24" fmla="*/ 663 w 2634"/>
              <a:gd name="T25" fmla="*/ 0 h 2030"/>
              <a:gd name="T26" fmla="*/ 718 w 2634"/>
              <a:gd name="T27" fmla="*/ 191 h 2030"/>
              <a:gd name="T28" fmla="*/ 768 w 2634"/>
              <a:gd name="T29" fmla="*/ 697 h 2030"/>
              <a:gd name="T30" fmla="*/ 823 w 2634"/>
              <a:gd name="T31" fmla="*/ 1292 h 2030"/>
              <a:gd name="T32" fmla="*/ 878 w 2634"/>
              <a:gd name="T33" fmla="*/ 1774 h 2030"/>
              <a:gd name="T34" fmla="*/ 927 w 2634"/>
              <a:gd name="T35" fmla="*/ 2030 h 2030"/>
              <a:gd name="T36" fmla="*/ 982 w 2634"/>
              <a:gd name="T37" fmla="*/ 1977 h 2030"/>
              <a:gd name="T38" fmla="*/ 1038 w 2634"/>
              <a:gd name="T39" fmla="*/ 2012 h 2030"/>
              <a:gd name="T40" fmla="*/ 1087 w 2634"/>
              <a:gd name="T41" fmla="*/ 2018 h 2030"/>
              <a:gd name="T42" fmla="*/ 1142 w 2634"/>
              <a:gd name="T43" fmla="*/ 2018 h 2030"/>
              <a:gd name="T44" fmla="*/ 1197 w 2634"/>
              <a:gd name="T45" fmla="*/ 2030 h 2030"/>
              <a:gd name="T46" fmla="*/ 1246 w 2634"/>
              <a:gd name="T47" fmla="*/ 2024 h 2030"/>
              <a:gd name="T48" fmla="*/ 1302 w 2634"/>
              <a:gd name="T49" fmla="*/ 2030 h 2030"/>
              <a:gd name="T50" fmla="*/ 1357 w 2634"/>
              <a:gd name="T51" fmla="*/ 2030 h 2030"/>
              <a:gd name="T52" fmla="*/ 1412 w 2634"/>
              <a:gd name="T53" fmla="*/ 2030 h 2030"/>
              <a:gd name="T54" fmla="*/ 1461 w 2634"/>
              <a:gd name="T55" fmla="*/ 2030 h 2030"/>
              <a:gd name="T56" fmla="*/ 1517 w 2634"/>
              <a:gd name="T57" fmla="*/ 2030 h 2030"/>
              <a:gd name="T58" fmla="*/ 1572 w 2634"/>
              <a:gd name="T59" fmla="*/ 2030 h 2030"/>
              <a:gd name="T60" fmla="*/ 1621 w 2634"/>
              <a:gd name="T61" fmla="*/ 2030 h 2030"/>
              <a:gd name="T62" fmla="*/ 1676 w 2634"/>
              <a:gd name="T63" fmla="*/ 2030 h 2030"/>
              <a:gd name="T64" fmla="*/ 1731 w 2634"/>
              <a:gd name="T65" fmla="*/ 2030 h 2030"/>
              <a:gd name="T66" fmla="*/ 1781 w 2634"/>
              <a:gd name="T67" fmla="*/ 2030 h 2030"/>
              <a:gd name="T68" fmla="*/ 1836 w 2634"/>
              <a:gd name="T69" fmla="*/ 2030 h 2030"/>
              <a:gd name="T70" fmla="*/ 1891 w 2634"/>
              <a:gd name="T71" fmla="*/ 2030 h 2030"/>
              <a:gd name="T72" fmla="*/ 1940 w 2634"/>
              <a:gd name="T73" fmla="*/ 2030 h 2030"/>
              <a:gd name="T74" fmla="*/ 1995 w 2634"/>
              <a:gd name="T75" fmla="*/ 2030 h 2030"/>
              <a:gd name="T76" fmla="*/ 2051 w 2634"/>
              <a:gd name="T77" fmla="*/ 2030 h 2030"/>
              <a:gd name="T78" fmla="*/ 2100 w 2634"/>
              <a:gd name="T79" fmla="*/ 2030 h 2030"/>
              <a:gd name="T80" fmla="*/ 2155 w 2634"/>
              <a:gd name="T81" fmla="*/ 2030 h 2030"/>
              <a:gd name="T82" fmla="*/ 2210 w 2634"/>
              <a:gd name="T83" fmla="*/ 2030 h 2030"/>
              <a:gd name="T84" fmla="*/ 2259 w 2634"/>
              <a:gd name="T85" fmla="*/ 2030 h 2030"/>
              <a:gd name="T86" fmla="*/ 2315 w 2634"/>
              <a:gd name="T87" fmla="*/ 2030 h 2030"/>
              <a:gd name="T88" fmla="*/ 2370 w 2634"/>
              <a:gd name="T89" fmla="*/ 2030 h 2030"/>
              <a:gd name="T90" fmla="*/ 2419 w 2634"/>
              <a:gd name="T91" fmla="*/ 2030 h 2030"/>
              <a:gd name="T92" fmla="*/ 2474 w 2634"/>
              <a:gd name="T93" fmla="*/ 2030 h 2030"/>
              <a:gd name="T94" fmla="*/ 2530 w 2634"/>
              <a:gd name="T95" fmla="*/ 2030 h 2030"/>
              <a:gd name="T96" fmla="*/ 2579 w 2634"/>
              <a:gd name="T97" fmla="*/ 2030 h 2030"/>
              <a:gd name="T98" fmla="*/ 2634 w 2634"/>
              <a:gd name="T99" fmla="*/ 2030 h 203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2634"/>
              <a:gd name="T151" fmla="*/ 0 h 2030"/>
              <a:gd name="T152" fmla="*/ 2634 w 2634"/>
              <a:gd name="T153" fmla="*/ 2030 h 2030"/>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2634" h="2030">
                <a:moveTo>
                  <a:pt x="0" y="2030"/>
                </a:moveTo>
                <a:lnTo>
                  <a:pt x="25" y="2030"/>
                </a:lnTo>
                <a:lnTo>
                  <a:pt x="49" y="2030"/>
                </a:lnTo>
                <a:lnTo>
                  <a:pt x="80" y="2030"/>
                </a:lnTo>
                <a:lnTo>
                  <a:pt x="105" y="2030"/>
                </a:lnTo>
                <a:lnTo>
                  <a:pt x="129" y="2030"/>
                </a:lnTo>
                <a:lnTo>
                  <a:pt x="160" y="2030"/>
                </a:lnTo>
                <a:lnTo>
                  <a:pt x="184" y="2024"/>
                </a:lnTo>
                <a:lnTo>
                  <a:pt x="209" y="2018"/>
                </a:lnTo>
                <a:lnTo>
                  <a:pt x="240" y="2024"/>
                </a:lnTo>
                <a:lnTo>
                  <a:pt x="264" y="2030"/>
                </a:lnTo>
                <a:lnTo>
                  <a:pt x="289" y="2012"/>
                </a:lnTo>
                <a:lnTo>
                  <a:pt x="319" y="1995"/>
                </a:lnTo>
                <a:lnTo>
                  <a:pt x="344" y="1983"/>
                </a:lnTo>
                <a:lnTo>
                  <a:pt x="369" y="1989"/>
                </a:lnTo>
                <a:lnTo>
                  <a:pt x="399" y="2030"/>
                </a:lnTo>
                <a:lnTo>
                  <a:pt x="424" y="1941"/>
                </a:lnTo>
                <a:lnTo>
                  <a:pt x="448" y="1792"/>
                </a:lnTo>
                <a:lnTo>
                  <a:pt x="479" y="1584"/>
                </a:lnTo>
                <a:lnTo>
                  <a:pt x="504" y="1322"/>
                </a:lnTo>
                <a:lnTo>
                  <a:pt x="528" y="1030"/>
                </a:lnTo>
                <a:lnTo>
                  <a:pt x="559" y="721"/>
                </a:lnTo>
                <a:lnTo>
                  <a:pt x="583" y="441"/>
                </a:lnTo>
                <a:lnTo>
                  <a:pt x="608" y="209"/>
                </a:lnTo>
                <a:lnTo>
                  <a:pt x="639" y="54"/>
                </a:lnTo>
                <a:lnTo>
                  <a:pt x="663" y="0"/>
                </a:lnTo>
                <a:lnTo>
                  <a:pt x="688" y="42"/>
                </a:lnTo>
                <a:lnTo>
                  <a:pt x="718" y="191"/>
                </a:lnTo>
                <a:lnTo>
                  <a:pt x="743" y="417"/>
                </a:lnTo>
                <a:lnTo>
                  <a:pt x="768" y="697"/>
                </a:lnTo>
                <a:lnTo>
                  <a:pt x="798" y="995"/>
                </a:lnTo>
                <a:lnTo>
                  <a:pt x="823" y="1292"/>
                </a:lnTo>
                <a:lnTo>
                  <a:pt x="847" y="1560"/>
                </a:lnTo>
                <a:lnTo>
                  <a:pt x="878" y="1774"/>
                </a:lnTo>
                <a:lnTo>
                  <a:pt x="903" y="1929"/>
                </a:lnTo>
                <a:lnTo>
                  <a:pt x="927" y="2030"/>
                </a:lnTo>
                <a:lnTo>
                  <a:pt x="958" y="1989"/>
                </a:lnTo>
                <a:lnTo>
                  <a:pt x="982" y="1977"/>
                </a:lnTo>
                <a:lnTo>
                  <a:pt x="1007" y="1989"/>
                </a:lnTo>
                <a:lnTo>
                  <a:pt x="1038" y="2012"/>
                </a:lnTo>
                <a:lnTo>
                  <a:pt x="1062" y="2030"/>
                </a:lnTo>
                <a:lnTo>
                  <a:pt x="1087" y="2018"/>
                </a:lnTo>
                <a:lnTo>
                  <a:pt x="1118" y="2018"/>
                </a:lnTo>
                <a:lnTo>
                  <a:pt x="1142" y="2018"/>
                </a:lnTo>
                <a:lnTo>
                  <a:pt x="1167" y="2024"/>
                </a:lnTo>
                <a:lnTo>
                  <a:pt x="1197" y="2030"/>
                </a:lnTo>
                <a:lnTo>
                  <a:pt x="1222" y="2030"/>
                </a:lnTo>
                <a:lnTo>
                  <a:pt x="1246" y="2024"/>
                </a:lnTo>
                <a:lnTo>
                  <a:pt x="1277" y="2024"/>
                </a:lnTo>
                <a:lnTo>
                  <a:pt x="1302" y="2030"/>
                </a:lnTo>
                <a:lnTo>
                  <a:pt x="1332" y="2030"/>
                </a:lnTo>
                <a:lnTo>
                  <a:pt x="1357" y="2030"/>
                </a:lnTo>
                <a:lnTo>
                  <a:pt x="1382" y="2030"/>
                </a:lnTo>
                <a:lnTo>
                  <a:pt x="1412" y="2030"/>
                </a:lnTo>
                <a:lnTo>
                  <a:pt x="1437" y="2030"/>
                </a:lnTo>
                <a:lnTo>
                  <a:pt x="1461" y="2030"/>
                </a:lnTo>
                <a:lnTo>
                  <a:pt x="1492" y="2030"/>
                </a:lnTo>
                <a:lnTo>
                  <a:pt x="1517" y="2030"/>
                </a:lnTo>
                <a:lnTo>
                  <a:pt x="1541" y="2030"/>
                </a:lnTo>
                <a:lnTo>
                  <a:pt x="1572" y="2030"/>
                </a:lnTo>
                <a:lnTo>
                  <a:pt x="1596" y="2030"/>
                </a:lnTo>
                <a:lnTo>
                  <a:pt x="1621" y="2030"/>
                </a:lnTo>
                <a:lnTo>
                  <a:pt x="1652" y="2030"/>
                </a:lnTo>
                <a:lnTo>
                  <a:pt x="1676" y="2030"/>
                </a:lnTo>
                <a:lnTo>
                  <a:pt x="1701" y="2030"/>
                </a:lnTo>
                <a:lnTo>
                  <a:pt x="1731" y="2030"/>
                </a:lnTo>
                <a:lnTo>
                  <a:pt x="1756" y="2030"/>
                </a:lnTo>
                <a:lnTo>
                  <a:pt x="1781" y="2030"/>
                </a:lnTo>
                <a:lnTo>
                  <a:pt x="1811" y="2030"/>
                </a:lnTo>
                <a:lnTo>
                  <a:pt x="1836" y="2030"/>
                </a:lnTo>
                <a:lnTo>
                  <a:pt x="1860" y="2030"/>
                </a:lnTo>
                <a:lnTo>
                  <a:pt x="1891" y="2030"/>
                </a:lnTo>
                <a:lnTo>
                  <a:pt x="1916" y="2030"/>
                </a:lnTo>
                <a:lnTo>
                  <a:pt x="1940" y="2030"/>
                </a:lnTo>
                <a:lnTo>
                  <a:pt x="1971" y="2030"/>
                </a:lnTo>
                <a:lnTo>
                  <a:pt x="1995" y="2030"/>
                </a:lnTo>
                <a:lnTo>
                  <a:pt x="2020" y="2030"/>
                </a:lnTo>
                <a:lnTo>
                  <a:pt x="2051" y="2030"/>
                </a:lnTo>
                <a:lnTo>
                  <a:pt x="2075" y="2030"/>
                </a:lnTo>
                <a:lnTo>
                  <a:pt x="2100" y="2030"/>
                </a:lnTo>
                <a:lnTo>
                  <a:pt x="2131" y="2030"/>
                </a:lnTo>
                <a:lnTo>
                  <a:pt x="2155" y="2030"/>
                </a:lnTo>
                <a:lnTo>
                  <a:pt x="2180" y="2030"/>
                </a:lnTo>
                <a:lnTo>
                  <a:pt x="2210" y="2030"/>
                </a:lnTo>
                <a:lnTo>
                  <a:pt x="2235" y="2030"/>
                </a:lnTo>
                <a:lnTo>
                  <a:pt x="2259" y="2030"/>
                </a:lnTo>
                <a:lnTo>
                  <a:pt x="2290" y="2030"/>
                </a:lnTo>
                <a:lnTo>
                  <a:pt x="2315" y="2030"/>
                </a:lnTo>
                <a:lnTo>
                  <a:pt x="2339" y="2030"/>
                </a:lnTo>
                <a:lnTo>
                  <a:pt x="2370" y="2030"/>
                </a:lnTo>
                <a:lnTo>
                  <a:pt x="2394" y="2030"/>
                </a:lnTo>
                <a:lnTo>
                  <a:pt x="2419" y="2030"/>
                </a:lnTo>
                <a:lnTo>
                  <a:pt x="2450" y="2030"/>
                </a:lnTo>
                <a:lnTo>
                  <a:pt x="2474" y="2030"/>
                </a:lnTo>
                <a:lnTo>
                  <a:pt x="2499" y="2030"/>
                </a:lnTo>
                <a:lnTo>
                  <a:pt x="2530" y="2030"/>
                </a:lnTo>
                <a:lnTo>
                  <a:pt x="2554" y="2030"/>
                </a:lnTo>
                <a:lnTo>
                  <a:pt x="2579" y="2030"/>
                </a:lnTo>
                <a:lnTo>
                  <a:pt x="2609" y="2030"/>
                </a:lnTo>
                <a:lnTo>
                  <a:pt x="2634" y="2030"/>
                </a:lnTo>
              </a:path>
            </a:pathLst>
          </a:custGeom>
          <a:noFill/>
          <a:ln w="28575">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148" name="TextBox 147">
            <a:extLst>
              <a:ext uri="{FF2B5EF4-FFF2-40B4-BE49-F238E27FC236}">
                <a16:creationId xmlns:a16="http://schemas.microsoft.com/office/drawing/2014/main" id="{4BD3B18A-E1E2-46DA-A562-AD172154807A}"/>
              </a:ext>
            </a:extLst>
          </p:cNvPr>
          <p:cNvSpPr txBox="1"/>
          <p:nvPr/>
        </p:nvSpPr>
        <p:spPr>
          <a:xfrm>
            <a:off x="5359422" y="2670731"/>
            <a:ext cx="612668" cy="369332"/>
          </a:xfrm>
          <a:prstGeom prst="rect">
            <a:avLst/>
          </a:prstGeom>
          <a:noFill/>
        </p:spPr>
        <p:txBody>
          <a:bodyPr wrap="none" rtlCol="0">
            <a:spAutoFit/>
          </a:bodyPr>
          <a:lstStyle/>
          <a:p>
            <a:r>
              <a:rPr lang="en-US" sz="1800" dirty="0">
                <a:latin typeface="Symbol" panose="05050102010706020507" pitchFamily="18" charset="2"/>
              </a:rPr>
              <a:t>m</a:t>
            </a:r>
            <a:r>
              <a:rPr lang="en-US" sz="1800" dirty="0"/>
              <a:t>sec</a:t>
            </a:r>
          </a:p>
        </p:txBody>
      </p:sp>
      <p:sp>
        <p:nvSpPr>
          <p:cNvPr id="2" name="TextBox 1">
            <a:extLst>
              <a:ext uri="{FF2B5EF4-FFF2-40B4-BE49-F238E27FC236}">
                <a16:creationId xmlns:a16="http://schemas.microsoft.com/office/drawing/2014/main" id="{F93B115E-BEA1-46E1-8CC8-A260FF49791E}"/>
              </a:ext>
            </a:extLst>
          </p:cNvPr>
          <p:cNvSpPr txBox="1"/>
          <p:nvPr/>
        </p:nvSpPr>
        <p:spPr>
          <a:xfrm>
            <a:off x="5387633" y="6521009"/>
            <a:ext cx="659155" cy="369332"/>
          </a:xfrm>
          <a:prstGeom prst="rect">
            <a:avLst/>
          </a:prstGeom>
          <a:noFill/>
        </p:spPr>
        <p:txBody>
          <a:bodyPr wrap="none" rtlCol="0">
            <a:spAutoFit/>
          </a:bodyPr>
          <a:lstStyle/>
          <a:p>
            <a:r>
              <a:rPr lang="en-US" sz="1800" dirty="0"/>
              <a:t>MHz</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3">
            <a:extLst>
              <a:ext uri="{FF2B5EF4-FFF2-40B4-BE49-F238E27FC236}">
                <a16:creationId xmlns:a16="http://schemas.microsoft.com/office/drawing/2014/main" id="{1AD224C3-268E-467E-A76B-1D79AF07F073}"/>
              </a:ext>
            </a:extLst>
          </p:cNvPr>
          <p:cNvSpPr>
            <a:spLocks noChangeArrowheads="1"/>
          </p:cNvSpPr>
          <p:nvPr/>
        </p:nvSpPr>
        <p:spPr bwMode="auto">
          <a:xfrm>
            <a:off x="990600" y="533400"/>
            <a:ext cx="4572000" cy="1192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800"/>
              <a:t>&gt;&gt; y = pulse_ref(1,5,10,t);</a:t>
            </a:r>
          </a:p>
          <a:p>
            <a:pPr eaLnBrk="1" hangingPunct="1">
              <a:spcBef>
                <a:spcPct val="50000"/>
              </a:spcBef>
            </a:pPr>
            <a:r>
              <a:rPr lang="en-US" altLang="en-US" sz="1800"/>
              <a:t>&gt;&gt; yf3 = FourierT(y, dt);</a:t>
            </a:r>
          </a:p>
          <a:p>
            <a:pPr eaLnBrk="1" hangingPunct="1">
              <a:spcBef>
                <a:spcPct val="50000"/>
              </a:spcBef>
            </a:pPr>
            <a:r>
              <a:rPr lang="en-US" altLang="en-US" sz="1800"/>
              <a:t>&gt;&gt; plot(f(1:100), abs(yf3(1:100)))</a:t>
            </a:r>
          </a:p>
        </p:txBody>
      </p:sp>
      <p:sp>
        <p:nvSpPr>
          <p:cNvPr id="35843" name="Line 5">
            <a:extLst>
              <a:ext uri="{FF2B5EF4-FFF2-40B4-BE49-F238E27FC236}">
                <a16:creationId xmlns:a16="http://schemas.microsoft.com/office/drawing/2014/main" id="{FEBEF4BA-7BA6-40D9-94B5-F7191D6732B1}"/>
              </a:ext>
            </a:extLst>
          </p:cNvPr>
          <p:cNvSpPr>
            <a:spLocks noChangeShapeType="1"/>
          </p:cNvSpPr>
          <p:nvPr/>
        </p:nvSpPr>
        <p:spPr bwMode="auto">
          <a:xfrm>
            <a:off x="3733800" y="685800"/>
            <a:ext cx="9144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5844" name="Text Box 6">
            <a:extLst>
              <a:ext uri="{FF2B5EF4-FFF2-40B4-BE49-F238E27FC236}">
                <a16:creationId xmlns:a16="http://schemas.microsoft.com/office/drawing/2014/main" id="{5C41A598-A0F2-4FE0-ABDF-41FD48F93442}"/>
              </a:ext>
            </a:extLst>
          </p:cNvPr>
          <p:cNvSpPr txBox="1">
            <a:spLocks noChangeArrowheads="1"/>
          </p:cNvSpPr>
          <p:nvPr/>
        </p:nvSpPr>
        <p:spPr bwMode="auto">
          <a:xfrm>
            <a:off x="441325" y="3394075"/>
            <a:ext cx="2662238"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a:t>Decrease bandwidth</a:t>
            </a:r>
          </a:p>
          <a:p>
            <a:pPr eaLnBrk="1" hangingPunct="1"/>
            <a:r>
              <a:rPr lang="en-US" altLang="en-US"/>
              <a:t>even more</a:t>
            </a:r>
          </a:p>
        </p:txBody>
      </p:sp>
      <p:sp>
        <p:nvSpPr>
          <p:cNvPr id="35845" name="Text Box 7">
            <a:extLst>
              <a:ext uri="{FF2B5EF4-FFF2-40B4-BE49-F238E27FC236}">
                <a16:creationId xmlns:a16="http://schemas.microsoft.com/office/drawing/2014/main" id="{03DFFD71-98D5-4D08-B50A-B6B750003438}"/>
              </a:ext>
            </a:extLst>
          </p:cNvPr>
          <p:cNvSpPr txBox="1">
            <a:spLocks noChangeArrowheads="1"/>
          </p:cNvSpPr>
          <p:nvPr/>
        </p:nvSpPr>
        <p:spPr bwMode="auto">
          <a:xfrm>
            <a:off x="533400" y="4419600"/>
            <a:ext cx="231775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a:t>(only 0 - 20 MHz</a:t>
            </a:r>
          </a:p>
          <a:p>
            <a:pPr eaLnBrk="1" hangingPunct="1"/>
            <a:r>
              <a:rPr lang="en-US" altLang="en-US"/>
              <a:t>shown)</a:t>
            </a:r>
          </a:p>
        </p:txBody>
      </p:sp>
      <p:sp>
        <p:nvSpPr>
          <p:cNvPr id="35846" name="Rectangle 12">
            <a:extLst>
              <a:ext uri="{FF2B5EF4-FFF2-40B4-BE49-F238E27FC236}">
                <a16:creationId xmlns:a16="http://schemas.microsoft.com/office/drawing/2014/main" id="{12F76A80-1AC1-4C8C-872E-0022B427981E}"/>
              </a:ext>
            </a:extLst>
          </p:cNvPr>
          <p:cNvSpPr>
            <a:spLocks noChangeArrowheads="1"/>
          </p:cNvSpPr>
          <p:nvPr/>
        </p:nvSpPr>
        <p:spPr bwMode="auto">
          <a:xfrm>
            <a:off x="4903788" y="554038"/>
            <a:ext cx="2420937" cy="1847850"/>
          </a:xfrm>
          <a:prstGeom prst="rect">
            <a:avLst/>
          </a:prstGeom>
          <a:noFill/>
          <a:ln w="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35847" name="Line 13">
            <a:extLst>
              <a:ext uri="{FF2B5EF4-FFF2-40B4-BE49-F238E27FC236}">
                <a16:creationId xmlns:a16="http://schemas.microsoft.com/office/drawing/2014/main" id="{2CEF493E-E9A1-462B-93A8-0DD252962ED5}"/>
              </a:ext>
            </a:extLst>
          </p:cNvPr>
          <p:cNvSpPr>
            <a:spLocks noChangeShapeType="1"/>
          </p:cNvSpPr>
          <p:nvPr/>
        </p:nvSpPr>
        <p:spPr bwMode="auto">
          <a:xfrm>
            <a:off x="4903788" y="554038"/>
            <a:ext cx="2420937"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848" name="Freeform 14">
            <a:extLst>
              <a:ext uri="{FF2B5EF4-FFF2-40B4-BE49-F238E27FC236}">
                <a16:creationId xmlns:a16="http://schemas.microsoft.com/office/drawing/2014/main" id="{F60AC0A0-F789-47AA-B97B-6F82A76A3C27}"/>
              </a:ext>
            </a:extLst>
          </p:cNvPr>
          <p:cNvSpPr>
            <a:spLocks/>
          </p:cNvSpPr>
          <p:nvPr/>
        </p:nvSpPr>
        <p:spPr bwMode="auto">
          <a:xfrm>
            <a:off x="4903788" y="554038"/>
            <a:ext cx="2420937" cy="1847850"/>
          </a:xfrm>
          <a:custGeom>
            <a:avLst/>
            <a:gdLst>
              <a:gd name="T0" fmla="*/ 0 w 434"/>
              <a:gd name="T1" fmla="*/ 342 h 342"/>
              <a:gd name="T2" fmla="*/ 434 w 434"/>
              <a:gd name="T3" fmla="*/ 342 h 342"/>
              <a:gd name="T4" fmla="*/ 434 w 434"/>
              <a:gd name="T5" fmla="*/ 0 h 342"/>
              <a:gd name="T6" fmla="*/ 0 60000 65536"/>
              <a:gd name="T7" fmla="*/ 0 60000 65536"/>
              <a:gd name="T8" fmla="*/ 0 60000 65536"/>
              <a:gd name="T9" fmla="*/ 0 w 434"/>
              <a:gd name="T10" fmla="*/ 0 h 342"/>
              <a:gd name="T11" fmla="*/ 434 w 434"/>
              <a:gd name="T12" fmla="*/ 342 h 342"/>
            </a:gdLst>
            <a:ahLst/>
            <a:cxnLst>
              <a:cxn ang="T6">
                <a:pos x="T0" y="T1"/>
              </a:cxn>
              <a:cxn ang="T7">
                <a:pos x="T2" y="T3"/>
              </a:cxn>
              <a:cxn ang="T8">
                <a:pos x="T4" y="T5"/>
              </a:cxn>
            </a:cxnLst>
            <a:rect l="T9" t="T10" r="T11" b="T12"/>
            <a:pathLst>
              <a:path w="434" h="342">
                <a:moveTo>
                  <a:pt x="0" y="342"/>
                </a:moveTo>
                <a:lnTo>
                  <a:pt x="434" y="342"/>
                </a:lnTo>
                <a:lnTo>
                  <a:pt x="434" y="0"/>
                </a:lnTo>
              </a:path>
            </a:pathLst>
          </a:cu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35849" name="Line 15">
            <a:extLst>
              <a:ext uri="{FF2B5EF4-FFF2-40B4-BE49-F238E27FC236}">
                <a16:creationId xmlns:a16="http://schemas.microsoft.com/office/drawing/2014/main" id="{D4EDB3D1-7330-4F9F-89D6-505D2B54D589}"/>
              </a:ext>
            </a:extLst>
          </p:cNvPr>
          <p:cNvSpPr>
            <a:spLocks noChangeShapeType="1"/>
          </p:cNvSpPr>
          <p:nvPr/>
        </p:nvSpPr>
        <p:spPr bwMode="auto">
          <a:xfrm flipV="1">
            <a:off x="4903788" y="554038"/>
            <a:ext cx="1587" cy="18478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850" name="Line 16">
            <a:extLst>
              <a:ext uri="{FF2B5EF4-FFF2-40B4-BE49-F238E27FC236}">
                <a16:creationId xmlns:a16="http://schemas.microsoft.com/office/drawing/2014/main" id="{A96D54A4-BB83-41FA-9DA9-6531E98F3C72}"/>
              </a:ext>
            </a:extLst>
          </p:cNvPr>
          <p:cNvSpPr>
            <a:spLocks noChangeShapeType="1"/>
          </p:cNvSpPr>
          <p:nvPr/>
        </p:nvSpPr>
        <p:spPr bwMode="auto">
          <a:xfrm>
            <a:off x="4903788" y="2401888"/>
            <a:ext cx="2420937"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851" name="Line 17">
            <a:extLst>
              <a:ext uri="{FF2B5EF4-FFF2-40B4-BE49-F238E27FC236}">
                <a16:creationId xmlns:a16="http://schemas.microsoft.com/office/drawing/2014/main" id="{05F54565-CDC2-42AB-9D8E-C088DC713C93}"/>
              </a:ext>
            </a:extLst>
          </p:cNvPr>
          <p:cNvSpPr>
            <a:spLocks noChangeShapeType="1"/>
          </p:cNvSpPr>
          <p:nvPr/>
        </p:nvSpPr>
        <p:spPr bwMode="auto">
          <a:xfrm flipV="1">
            <a:off x="4903788" y="554038"/>
            <a:ext cx="1587" cy="18478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852" name="Line 18">
            <a:extLst>
              <a:ext uri="{FF2B5EF4-FFF2-40B4-BE49-F238E27FC236}">
                <a16:creationId xmlns:a16="http://schemas.microsoft.com/office/drawing/2014/main" id="{8291F979-2B78-44A7-8848-47819CBB24D5}"/>
              </a:ext>
            </a:extLst>
          </p:cNvPr>
          <p:cNvSpPr>
            <a:spLocks noChangeShapeType="1"/>
          </p:cNvSpPr>
          <p:nvPr/>
        </p:nvSpPr>
        <p:spPr bwMode="auto">
          <a:xfrm flipV="1">
            <a:off x="4903788" y="2374900"/>
            <a:ext cx="1587" cy="269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853" name="Line 19">
            <a:extLst>
              <a:ext uri="{FF2B5EF4-FFF2-40B4-BE49-F238E27FC236}">
                <a16:creationId xmlns:a16="http://schemas.microsoft.com/office/drawing/2014/main" id="{A0663744-B44E-40BD-AB59-D8E7DD497D7E}"/>
              </a:ext>
            </a:extLst>
          </p:cNvPr>
          <p:cNvSpPr>
            <a:spLocks noChangeShapeType="1"/>
          </p:cNvSpPr>
          <p:nvPr/>
        </p:nvSpPr>
        <p:spPr bwMode="auto">
          <a:xfrm>
            <a:off x="4903788" y="554038"/>
            <a:ext cx="1587" cy="222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854" name="Rectangle 20">
            <a:extLst>
              <a:ext uri="{FF2B5EF4-FFF2-40B4-BE49-F238E27FC236}">
                <a16:creationId xmlns:a16="http://schemas.microsoft.com/office/drawing/2014/main" id="{67617DC0-5DF6-4EBF-9144-3E26608E4B95}"/>
              </a:ext>
            </a:extLst>
          </p:cNvPr>
          <p:cNvSpPr>
            <a:spLocks noChangeArrowheads="1"/>
          </p:cNvSpPr>
          <p:nvPr/>
        </p:nvSpPr>
        <p:spPr bwMode="auto">
          <a:xfrm>
            <a:off x="4886325" y="2419350"/>
            <a:ext cx="84138"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200">
                <a:solidFill>
                  <a:srgbClr val="000000"/>
                </a:solidFill>
                <a:latin typeface="Helvetica" panose="020B0604020202020204" pitchFamily="34" charset="0"/>
              </a:rPr>
              <a:t>0</a:t>
            </a:r>
            <a:endParaRPr lang="en-US" altLang="en-US" sz="1200"/>
          </a:p>
        </p:txBody>
      </p:sp>
      <p:sp>
        <p:nvSpPr>
          <p:cNvPr id="35855" name="Line 21">
            <a:extLst>
              <a:ext uri="{FF2B5EF4-FFF2-40B4-BE49-F238E27FC236}">
                <a16:creationId xmlns:a16="http://schemas.microsoft.com/office/drawing/2014/main" id="{61D84ACB-6D34-4FE6-BEE0-C0687CD83246}"/>
              </a:ext>
            </a:extLst>
          </p:cNvPr>
          <p:cNvSpPr>
            <a:spLocks noChangeShapeType="1"/>
          </p:cNvSpPr>
          <p:nvPr/>
        </p:nvSpPr>
        <p:spPr bwMode="auto">
          <a:xfrm flipV="1">
            <a:off x="5143500" y="2374900"/>
            <a:ext cx="1588" cy="269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856" name="Line 22">
            <a:extLst>
              <a:ext uri="{FF2B5EF4-FFF2-40B4-BE49-F238E27FC236}">
                <a16:creationId xmlns:a16="http://schemas.microsoft.com/office/drawing/2014/main" id="{7BB0B6A4-FA2F-4933-8513-55B4F911B11D}"/>
              </a:ext>
            </a:extLst>
          </p:cNvPr>
          <p:cNvSpPr>
            <a:spLocks noChangeShapeType="1"/>
          </p:cNvSpPr>
          <p:nvPr/>
        </p:nvSpPr>
        <p:spPr bwMode="auto">
          <a:xfrm>
            <a:off x="5143500" y="554038"/>
            <a:ext cx="1588" cy="222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857" name="Line 24">
            <a:extLst>
              <a:ext uri="{FF2B5EF4-FFF2-40B4-BE49-F238E27FC236}">
                <a16:creationId xmlns:a16="http://schemas.microsoft.com/office/drawing/2014/main" id="{D5267A2D-F64E-43FE-A195-3A4CD1D3C257}"/>
              </a:ext>
            </a:extLst>
          </p:cNvPr>
          <p:cNvSpPr>
            <a:spLocks noChangeShapeType="1"/>
          </p:cNvSpPr>
          <p:nvPr/>
        </p:nvSpPr>
        <p:spPr bwMode="auto">
          <a:xfrm flipV="1">
            <a:off x="5383213" y="2374900"/>
            <a:ext cx="1587" cy="269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858" name="Line 25">
            <a:extLst>
              <a:ext uri="{FF2B5EF4-FFF2-40B4-BE49-F238E27FC236}">
                <a16:creationId xmlns:a16="http://schemas.microsoft.com/office/drawing/2014/main" id="{63DC1245-62A6-4FF4-998F-E7C50B96E932}"/>
              </a:ext>
            </a:extLst>
          </p:cNvPr>
          <p:cNvSpPr>
            <a:spLocks noChangeShapeType="1"/>
          </p:cNvSpPr>
          <p:nvPr/>
        </p:nvSpPr>
        <p:spPr bwMode="auto">
          <a:xfrm>
            <a:off x="5383213" y="554038"/>
            <a:ext cx="1587" cy="222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859" name="Rectangle 26">
            <a:extLst>
              <a:ext uri="{FF2B5EF4-FFF2-40B4-BE49-F238E27FC236}">
                <a16:creationId xmlns:a16="http://schemas.microsoft.com/office/drawing/2014/main" id="{35DCC826-F692-4C14-9BB3-FBFB733DA40D}"/>
              </a:ext>
            </a:extLst>
          </p:cNvPr>
          <p:cNvSpPr>
            <a:spLocks noChangeArrowheads="1"/>
          </p:cNvSpPr>
          <p:nvPr/>
        </p:nvSpPr>
        <p:spPr bwMode="auto">
          <a:xfrm>
            <a:off x="5365750" y="2419350"/>
            <a:ext cx="84138"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200">
                <a:solidFill>
                  <a:srgbClr val="000000"/>
                </a:solidFill>
                <a:latin typeface="Helvetica" panose="020B0604020202020204" pitchFamily="34" charset="0"/>
              </a:rPr>
              <a:t>1</a:t>
            </a:r>
            <a:endParaRPr lang="en-US" altLang="en-US" sz="1200"/>
          </a:p>
        </p:txBody>
      </p:sp>
      <p:sp>
        <p:nvSpPr>
          <p:cNvPr id="35860" name="Line 27">
            <a:extLst>
              <a:ext uri="{FF2B5EF4-FFF2-40B4-BE49-F238E27FC236}">
                <a16:creationId xmlns:a16="http://schemas.microsoft.com/office/drawing/2014/main" id="{77272B5A-C366-4462-8469-9306C5598561}"/>
              </a:ext>
            </a:extLst>
          </p:cNvPr>
          <p:cNvSpPr>
            <a:spLocks noChangeShapeType="1"/>
          </p:cNvSpPr>
          <p:nvPr/>
        </p:nvSpPr>
        <p:spPr bwMode="auto">
          <a:xfrm flipV="1">
            <a:off x="5627688" y="2374900"/>
            <a:ext cx="1587" cy="269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861" name="Line 28">
            <a:extLst>
              <a:ext uri="{FF2B5EF4-FFF2-40B4-BE49-F238E27FC236}">
                <a16:creationId xmlns:a16="http://schemas.microsoft.com/office/drawing/2014/main" id="{04DE6704-991A-4CFC-94F7-AFB2FD9E888E}"/>
              </a:ext>
            </a:extLst>
          </p:cNvPr>
          <p:cNvSpPr>
            <a:spLocks noChangeShapeType="1"/>
          </p:cNvSpPr>
          <p:nvPr/>
        </p:nvSpPr>
        <p:spPr bwMode="auto">
          <a:xfrm>
            <a:off x="5627688" y="554038"/>
            <a:ext cx="1587" cy="222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862" name="Line 30">
            <a:extLst>
              <a:ext uri="{FF2B5EF4-FFF2-40B4-BE49-F238E27FC236}">
                <a16:creationId xmlns:a16="http://schemas.microsoft.com/office/drawing/2014/main" id="{579458AB-017A-44B5-98DC-66EAD3E84AED}"/>
              </a:ext>
            </a:extLst>
          </p:cNvPr>
          <p:cNvSpPr>
            <a:spLocks noChangeShapeType="1"/>
          </p:cNvSpPr>
          <p:nvPr/>
        </p:nvSpPr>
        <p:spPr bwMode="auto">
          <a:xfrm flipV="1">
            <a:off x="5868988" y="2374900"/>
            <a:ext cx="1587" cy="269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863" name="Line 31">
            <a:extLst>
              <a:ext uri="{FF2B5EF4-FFF2-40B4-BE49-F238E27FC236}">
                <a16:creationId xmlns:a16="http://schemas.microsoft.com/office/drawing/2014/main" id="{618EF42A-9B9D-4346-8A47-FC374C56EA42}"/>
              </a:ext>
            </a:extLst>
          </p:cNvPr>
          <p:cNvSpPr>
            <a:spLocks noChangeShapeType="1"/>
          </p:cNvSpPr>
          <p:nvPr/>
        </p:nvSpPr>
        <p:spPr bwMode="auto">
          <a:xfrm>
            <a:off x="5868988" y="554038"/>
            <a:ext cx="1587" cy="222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864" name="Rectangle 32">
            <a:extLst>
              <a:ext uri="{FF2B5EF4-FFF2-40B4-BE49-F238E27FC236}">
                <a16:creationId xmlns:a16="http://schemas.microsoft.com/office/drawing/2014/main" id="{DDB3A749-47E6-4374-B4C0-AFF8134EB4A4}"/>
              </a:ext>
            </a:extLst>
          </p:cNvPr>
          <p:cNvSpPr>
            <a:spLocks noChangeArrowheads="1"/>
          </p:cNvSpPr>
          <p:nvPr/>
        </p:nvSpPr>
        <p:spPr bwMode="auto">
          <a:xfrm>
            <a:off x="5851525" y="2419350"/>
            <a:ext cx="84138"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200">
                <a:solidFill>
                  <a:srgbClr val="000000"/>
                </a:solidFill>
                <a:latin typeface="Helvetica" panose="020B0604020202020204" pitchFamily="34" charset="0"/>
              </a:rPr>
              <a:t>2</a:t>
            </a:r>
            <a:endParaRPr lang="en-US" altLang="en-US" sz="1200"/>
          </a:p>
        </p:txBody>
      </p:sp>
      <p:sp>
        <p:nvSpPr>
          <p:cNvPr id="35865" name="Line 33">
            <a:extLst>
              <a:ext uri="{FF2B5EF4-FFF2-40B4-BE49-F238E27FC236}">
                <a16:creationId xmlns:a16="http://schemas.microsoft.com/office/drawing/2014/main" id="{7BE2356A-64CE-49B8-81F6-3CBF91A28447}"/>
              </a:ext>
            </a:extLst>
          </p:cNvPr>
          <p:cNvSpPr>
            <a:spLocks noChangeShapeType="1"/>
          </p:cNvSpPr>
          <p:nvPr/>
        </p:nvSpPr>
        <p:spPr bwMode="auto">
          <a:xfrm flipV="1">
            <a:off x="6113463" y="2374900"/>
            <a:ext cx="1587" cy="269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866" name="Line 34">
            <a:extLst>
              <a:ext uri="{FF2B5EF4-FFF2-40B4-BE49-F238E27FC236}">
                <a16:creationId xmlns:a16="http://schemas.microsoft.com/office/drawing/2014/main" id="{23C7D0ED-9840-4D38-8B4B-51A21374F144}"/>
              </a:ext>
            </a:extLst>
          </p:cNvPr>
          <p:cNvSpPr>
            <a:spLocks noChangeShapeType="1"/>
          </p:cNvSpPr>
          <p:nvPr/>
        </p:nvSpPr>
        <p:spPr bwMode="auto">
          <a:xfrm>
            <a:off x="6113463" y="554038"/>
            <a:ext cx="1587" cy="222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867" name="Line 36">
            <a:extLst>
              <a:ext uri="{FF2B5EF4-FFF2-40B4-BE49-F238E27FC236}">
                <a16:creationId xmlns:a16="http://schemas.microsoft.com/office/drawing/2014/main" id="{7DC9C39D-A453-4AB6-940B-E52AC6F97244}"/>
              </a:ext>
            </a:extLst>
          </p:cNvPr>
          <p:cNvSpPr>
            <a:spLocks noChangeShapeType="1"/>
          </p:cNvSpPr>
          <p:nvPr/>
        </p:nvSpPr>
        <p:spPr bwMode="auto">
          <a:xfrm flipV="1">
            <a:off x="6353175" y="2374900"/>
            <a:ext cx="1588" cy="269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868" name="Line 37">
            <a:extLst>
              <a:ext uri="{FF2B5EF4-FFF2-40B4-BE49-F238E27FC236}">
                <a16:creationId xmlns:a16="http://schemas.microsoft.com/office/drawing/2014/main" id="{B1260170-2704-4C34-9F52-1630DA9E8A33}"/>
              </a:ext>
            </a:extLst>
          </p:cNvPr>
          <p:cNvSpPr>
            <a:spLocks noChangeShapeType="1"/>
          </p:cNvSpPr>
          <p:nvPr/>
        </p:nvSpPr>
        <p:spPr bwMode="auto">
          <a:xfrm>
            <a:off x="6353175" y="554038"/>
            <a:ext cx="1588" cy="222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869" name="Rectangle 38">
            <a:extLst>
              <a:ext uri="{FF2B5EF4-FFF2-40B4-BE49-F238E27FC236}">
                <a16:creationId xmlns:a16="http://schemas.microsoft.com/office/drawing/2014/main" id="{35840523-44F3-4559-BA41-EFC4577B3D85}"/>
              </a:ext>
            </a:extLst>
          </p:cNvPr>
          <p:cNvSpPr>
            <a:spLocks noChangeArrowheads="1"/>
          </p:cNvSpPr>
          <p:nvPr/>
        </p:nvSpPr>
        <p:spPr bwMode="auto">
          <a:xfrm>
            <a:off x="6337300" y="2419350"/>
            <a:ext cx="84138"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200">
                <a:solidFill>
                  <a:srgbClr val="000000"/>
                </a:solidFill>
                <a:latin typeface="Helvetica" panose="020B0604020202020204" pitchFamily="34" charset="0"/>
              </a:rPr>
              <a:t>3</a:t>
            </a:r>
            <a:endParaRPr lang="en-US" altLang="en-US" sz="1200"/>
          </a:p>
        </p:txBody>
      </p:sp>
      <p:sp>
        <p:nvSpPr>
          <p:cNvPr id="35870" name="Line 39">
            <a:extLst>
              <a:ext uri="{FF2B5EF4-FFF2-40B4-BE49-F238E27FC236}">
                <a16:creationId xmlns:a16="http://schemas.microsoft.com/office/drawing/2014/main" id="{74E9D6D6-9F27-4DF0-A4DB-B9D5FBFACE23}"/>
              </a:ext>
            </a:extLst>
          </p:cNvPr>
          <p:cNvSpPr>
            <a:spLocks noChangeShapeType="1"/>
          </p:cNvSpPr>
          <p:nvPr/>
        </p:nvSpPr>
        <p:spPr bwMode="auto">
          <a:xfrm flipV="1">
            <a:off x="6592888" y="2374900"/>
            <a:ext cx="1587" cy="269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871" name="Line 40">
            <a:extLst>
              <a:ext uri="{FF2B5EF4-FFF2-40B4-BE49-F238E27FC236}">
                <a16:creationId xmlns:a16="http://schemas.microsoft.com/office/drawing/2014/main" id="{CA31DF46-36D1-4CF6-85C6-C38A09748F6A}"/>
              </a:ext>
            </a:extLst>
          </p:cNvPr>
          <p:cNvSpPr>
            <a:spLocks noChangeShapeType="1"/>
          </p:cNvSpPr>
          <p:nvPr/>
        </p:nvSpPr>
        <p:spPr bwMode="auto">
          <a:xfrm>
            <a:off x="6592888" y="554038"/>
            <a:ext cx="1587" cy="222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872" name="Line 42">
            <a:extLst>
              <a:ext uri="{FF2B5EF4-FFF2-40B4-BE49-F238E27FC236}">
                <a16:creationId xmlns:a16="http://schemas.microsoft.com/office/drawing/2014/main" id="{8B3C5DA9-F603-49AE-8F6B-16536CA57761}"/>
              </a:ext>
            </a:extLst>
          </p:cNvPr>
          <p:cNvSpPr>
            <a:spLocks noChangeShapeType="1"/>
          </p:cNvSpPr>
          <p:nvPr/>
        </p:nvSpPr>
        <p:spPr bwMode="auto">
          <a:xfrm flipV="1">
            <a:off x="6838950" y="2374900"/>
            <a:ext cx="1588" cy="269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873" name="Line 43">
            <a:extLst>
              <a:ext uri="{FF2B5EF4-FFF2-40B4-BE49-F238E27FC236}">
                <a16:creationId xmlns:a16="http://schemas.microsoft.com/office/drawing/2014/main" id="{BEB3A91A-7EFF-466B-9376-A8A0E5A57D6C}"/>
              </a:ext>
            </a:extLst>
          </p:cNvPr>
          <p:cNvSpPr>
            <a:spLocks noChangeShapeType="1"/>
          </p:cNvSpPr>
          <p:nvPr/>
        </p:nvSpPr>
        <p:spPr bwMode="auto">
          <a:xfrm>
            <a:off x="6838950" y="554038"/>
            <a:ext cx="1588" cy="222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874" name="Rectangle 44">
            <a:extLst>
              <a:ext uri="{FF2B5EF4-FFF2-40B4-BE49-F238E27FC236}">
                <a16:creationId xmlns:a16="http://schemas.microsoft.com/office/drawing/2014/main" id="{68930298-0010-4D3F-9FA2-A5F905A2C5D8}"/>
              </a:ext>
            </a:extLst>
          </p:cNvPr>
          <p:cNvSpPr>
            <a:spLocks noChangeArrowheads="1"/>
          </p:cNvSpPr>
          <p:nvPr/>
        </p:nvSpPr>
        <p:spPr bwMode="auto">
          <a:xfrm>
            <a:off x="6821488" y="2419350"/>
            <a:ext cx="84137"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200">
                <a:solidFill>
                  <a:srgbClr val="000000"/>
                </a:solidFill>
                <a:latin typeface="Helvetica" panose="020B0604020202020204" pitchFamily="34" charset="0"/>
              </a:rPr>
              <a:t>4</a:t>
            </a:r>
            <a:endParaRPr lang="en-US" altLang="en-US" sz="1200"/>
          </a:p>
        </p:txBody>
      </p:sp>
      <p:sp>
        <p:nvSpPr>
          <p:cNvPr id="35875" name="Line 45">
            <a:extLst>
              <a:ext uri="{FF2B5EF4-FFF2-40B4-BE49-F238E27FC236}">
                <a16:creationId xmlns:a16="http://schemas.microsoft.com/office/drawing/2014/main" id="{A5659D6D-3A4F-4564-A5E2-541EB3F4CE76}"/>
              </a:ext>
            </a:extLst>
          </p:cNvPr>
          <p:cNvSpPr>
            <a:spLocks noChangeShapeType="1"/>
          </p:cNvSpPr>
          <p:nvPr/>
        </p:nvSpPr>
        <p:spPr bwMode="auto">
          <a:xfrm flipV="1">
            <a:off x="7078663" y="2374900"/>
            <a:ext cx="1587" cy="269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876" name="Line 46">
            <a:extLst>
              <a:ext uri="{FF2B5EF4-FFF2-40B4-BE49-F238E27FC236}">
                <a16:creationId xmlns:a16="http://schemas.microsoft.com/office/drawing/2014/main" id="{B60917EA-9A5E-42EE-AD6C-B479A2CE57B3}"/>
              </a:ext>
            </a:extLst>
          </p:cNvPr>
          <p:cNvSpPr>
            <a:spLocks noChangeShapeType="1"/>
          </p:cNvSpPr>
          <p:nvPr/>
        </p:nvSpPr>
        <p:spPr bwMode="auto">
          <a:xfrm>
            <a:off x="7078663" y="554038"/>
            <a:ext cx="1587" cy="222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877" name="Line 48">
            <a:extLst>
              <a:ext uri="{FF2B5EF4-FFF2-40B4-BE49-F238E27FC236}">
                <a16:creationId xmlns:a16="http://schemas.microsoft.com/office/drawing/2014/main" id="{CDCF9036-B220-480C-8451-3B2692920F99}"/>
              </a:ext>
            </a:extLst>
          </p:cNvPr>
          <p:cNvSpPr>
            <a:spLocks noChangeShapeType="1"/>
          </p:cNvSpPr>
          <p:nvPr/>
        </p:nvSpPr>
        <p:spPr bwMode="auto">
          <a:xfrm flipV="1">
            <a:off x="7324725" y="2374900"/>
            <a:ext cx="1588" cy="269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878" name="Line 49">
            <a:extLst>
              <a:ext uri="{FF2B5EF4-FFF2-40B4-BE49-F238E27FC236}">
                <a16:creationId xmlns:a16="http://schemas.microsoft.com/office/drawing/2014/main" id="{8D6DDDC1-26A3-4FD1-9B39-E222E2A1F8FE}"/>
              </a:ext>
            </a:extLst>
          </p:cNvPr>
          <p:cNvSpPr>
            <a:spLocks noChangeShapeType="1"/>
          </p:cNvSpPr>
          <p:nvPr/>
        </p:nvSpPr>
        <p:spPr bwMode="auto">
          <a:xfrm>
            <a:off x="7324725" y="554038"/>
            <a:ext cx="1588" cy="222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879" name="Rectangle 50">
            <a:extLst>
              <a:ext uri="{FF2B5EF4-FFF2-40B4-BE49-F238E27FC236}">
                <a16:creationId xmlns:a16="http://schemas.microsoft.com/office/drawing/2014/main" id="{603A0260-A042-4A2C-A2F3-1E299E96018A}"/>
              </a:ext>
            </a:extLst>
          </p:cNvPr>
          <p:cNvSpPr>
            <a:spLocks noChangeArrowheads="1"/>
          </p:cNvSpPr>
          <p:nvPr/>
        </p:nvSpPr>
        <p:spPr bwMode="auto">
          <a:xfrm>
            <a:off x="7307263" y="2419350"/>
            <a:ext cx="84137"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200">
                <a:solidFill>
                  <a:srgbClr val="000000"/>
                </a:solidFill>
                <a:latin typeface="Helvetica" panose="020B0604020202020204" pitchFamily="34" charset="0"/>
              </a:rPr>
              <a:t>5</a:t>
            </a:r>
            <a:endParaRPr lang="en-US" altLang="en-US" sz="1200"/>
          </a:p>
        </p:txBody>
      </p:sp>
      <p:sp>
        <p:nvSpPr>
          <p:cNvPr id="35880" name="Line 51">
            <a:extLst>
              <a:ext uri="{FF2B5EF4-FFF2-40B4-BE49-F238E27FC236}">
                <a16:creationId xmlns:a16="http://schemas.microsoft.com/office/drawing/2014/main" id="{4415B089-A24E-40D1-B293-CCDD4A33C649}"/>
              </a:ext>
            </a:extLst>
          </p:cNvPr>
          <p:cNvSpPr>
            <a:spLocks noChangeShapeType="1"/>
          </p:cNvSpPr>
          <p:nvPr/>
        </p:nvSpPr>
        <p:spPr bwMode="auto">
          <a:xfrm>
            <a:off x="4903788" y="2401888"/>
            <a:ext cx="2222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881" name="Line 52">
            <a:extLst>
              <a:ext uri="{FF2B5EF4-FFF2-40B4-BE49-F238E27FC236}">
                <a16:creationId xmlns:a16="http://schemas.microsoft.com/office/drawing/2014/main" id="{955423DD-77E5-4BBA-A611-CD7E9BF43CAA}"/>
              </a:ext>
            </a:extLst>
          </p:cNvPr>
          <p:cNvSpPr>
            <a:spLocks noChangeShapeType="1"/>
          </p:cNvSpPr>
          <p:nvPr/>
        </p:nvSpPr>
        <p:spPr bwMode="auto">
          <a:xfrm flipH="1">
            <a:off x="7296150" y="2401888"/>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882" name="Rectangle 53">
            <a:extLst>
              <a:ext uri="{FF2B5EF4-FFF2-40B4-BE49-F238E27FC236}">
                <a16:creationId xmlns:a16="http://schemas.microsoft.com/office/drawing/2014/main" id="{A11F5AB7-2F7A-4618-BDCC-28BEDEFA6A3C}"/>
              </a:ext>
            </a:extLst>
          </p:cNvPr>
          <p:cNvSpPr>
            <a:spLocks noChangeArrowheads="1"/>
          </p:cNvSpPr>
          <p:nvPr/>
        </p:nvSpPr>
        <p:spPr bwMode="auto">
          <a:xfrm>
            <a:off x="4710113" y="2333625"/>
            <a:ext cx="134937"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200">
                <a:solidFill>
                  <a:srgbClr val="000000"/>
                </a:solidFill>
                <a:latin typeface="Helvetica" panose="020B0604020202020204" pitchFamily="34" charset="0"/>
              </a:rPr>
              <a:t>-2</a:t>
            </a:r>
            <a:endParaRPr lang="en-US" altLang="en-US" sz="1200"/>
          </a:p>
        </p:txBody>
      </p:sp>
      <p:sp>
        <p:nvSpPr>
          <p:cNvPr id="35883" name="Line 54">
            <a:extLst>
              <a:ext uri="{FF2B5EF4-FFF2-40B4-BE49-F238E27FC236}">
                <a16:creationId xmlns:a16="http://schemas.microsoft.com/office/drawing/2014/main" id="{D5158089-A98D-4F46-AC11-9C8D8072697B}"/>
              </a:ext>
            </a:extLst>
          </p:cNvPr>
          <p:cNvSpPr>
            <a:spLocks noChangeShapeType="1"/>
          </p:cNvSpPr>
          <p:nvPr/>
        </p:nvSpPr>
        <p:spPr bwMode="auto">
          <a:xfrm>
            <a:off x="4903788" y="2170113"/>
            <a:ext cx="2222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884" name="Line 55">
            <a:extLst>
              <a:ext uri="{FF2B5EF4-FFF2-40B4-BE49-F238E27FC236}">
                <a16:creationId xmlns:a16="http://schemas.microsoft.com/office/drawing/2014/main" id="{092DFF62-B360-4632-9DA9-B2ED519BD268}"/>
              </a:ext>
            </a:extLst>
          </p:cNvPr>
          <p:cNvSpPr>
            <a:spLocks noChangeShapeType="1"/>
          </p:cNvSpPr>
          <p:nvPr/>
        </p:nvSpPr>
        <p:spPr bwMode="auto">
          <a:xfrm flipH="1">
            <a:off x="7296150" y="2170113"/>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885" name="Line 57">
            <a:extLst>
              <a:ext uri="{FF2B5EF4-FFF2-40B4-BE49-F238E27FC236}">
                <a16:creationId xmlns:a16="http://schemas.microsoft.com/office/drawing/2014/main" id="{32BC1EBD-EB0B-4C8E-9176-96EB0CD9EC00}"/>
              </a:ext>
            </a:extLst>
          </p:cNvPr>
          <p:cNvSpPr>
            <a:spLocks noChangeShapeType="1"/>
          </p:cNvSpPr>
          <p:nvPr/>
        </p:nvSpPr>
        <p:spPr bwMode="auto">
          <a:xfrm>
            <a:off x="4903788" y="1938338"/>
            <a:ext cx="2222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886" name="Line 58">
            <a:extLst>
              <a:ext uri="{FF2B5EF4-FFF2-40B4-BE49-F238E27FC236}">
                <a16:creationId xmlns:a16="http://schemas.microsoft.com/office/drawing/2014/main" id="{80ECB451-1977-434B-9BA8-7F94E4A156D2}"/>
              </a:ext>
            </a:extLst>
          </p:cNvPr>
          <p:cNvSpPr>
            <a:spLocks noChangeShapeType="1"/>
          </p:cNvSpPr>
          <p:nvPr/>
        </p:nvSpPr>
        <p:spPr bwMode="auto">
          <a:xfrm flipH="1">
            <a:off x="7296150" y="1938338"/>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887" name="Rectangle 59">
            <a:extLst>
              <a:ext uri="{FF2B5EF4-FFF2-40B4-BE49-F238E27FC236}">
                <a16:creationId xmlns:a16="http://schemas.microsoft.com/office/drawing/2014/main" id="{C0D94110-CD7E-468E-8236-906892C32DB2}"/>
              </a:ext>
            </a:extLst>
          </p:cNvPr>
          <p:cNvSpPr>
            <a:spLocks noChangeArrowheads="1"/>
          </p:cNvSpPr>
          <p:nvPr/>
        </p:nvSpPr>
        <p:spPr bwMode="auto">
          <a:xfrm>
            <a:off x="4710113" y="1868488"/>
            <a:ext cx="134937"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200">
                <a:solidFill>
                  <a:srgbClr val="000000"/>
                </a:solidFill>
                <a:latin typeface="Helvetica" panose="020B0604020202020204" pitchFamily="34" charset="0"/>
              </a:rPr>
              <a:t>-1</a:t>
            </a:r>
            <a:endParaRPr lang="en-US" altLang="en-US" sz="1200"/>
          </a:p>
        </p:txBody>
      </p:sp>
      <p:sp>
        <p:nvSpPr>
          <p:cNvPr id="35888" name="Line 60">
            <a:extLst>
              <a:ext uri="{FF2B5EF4-FFF2-40B4-BE49-F238E27FC236}">
                <a16:creationId xmlns:a16="http://schemas.microsoft.com/office/drawing/2014/main" id="{6271790B-D45E-4262-B535-D5F51C8DAA75}"/>
              </a:ext>
            </a:extLst>
          </p:cNvPr>
          <p:cNvSpPr>
            <a:spLocks noChangeShapeType="1"/>
          </p:cNvSpPr>
          <p:nvPr/>
        </p:nvSpPr>
        <p:spPr bwMode="auto">
          <a:xfrm>
            <a:off x="4903788" y="1704975"/>
            <a:ext cx="2222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889" name="Line 61">
            <a:extLst>
              <a:ext uri="{FF2B5EF4-FFF2-40B4-BE49-F238E27FC236}">
                <a16:creationId xmlns:a16="http://schemas.microsoft.com/office/drawing/2014/main" id="{510BD969-D768-4E70-AC81-21D12A9148F1}"/>
              </a:ext>
            </a:extLst>
          </p:cNvPr>
          <p:cNvSpPr>
            <a:spLocks noChangeShapeType="1"/>
          </p:cNvSpPr>
          <p:nvPr/>
        </p:nvSpPr>
        <p:spPr bwMode="auto">
          <a:xfrm flipH="1">
            <a:off x="7296150" y="1704975"/>
            <a:ext cx="2857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890" name="Line 63">
            <a:extLst>
              <a:ext uri="{FF2B5EF4-FFF2-40B4-BE49-F238E27FC236}">
                <a16:creationId xmlns:a16="http://schemas.microsoft.com/office/drawing/2014/main" id="{2D8C098C-2414-46B0-AD2D-332874E8C5EC}"/>
              </a:ext>
            </a:extLst>
          </p:cNvPr>
          <p:cNvSpPr>
            <a:spLocks noChangeShapeType="1"/>
          </p:cNvSpPr>
          <p:nvPr/>
        </p:nvSpPr>
        <p:spPr bwMode="auto">
          <a:xfrm>
            <a:off x="4903788" y="1477963"/>
            <a:ext cx="2222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891" name="Line 64">
            <a:extLst>
              <a:ext uri="{FF2B5EF4-FFF2-40B4-BE49-F238E27FC236}">
                <a16:creationId xmlns:a16="http://schemas.microsoft.com/office/drawing/2014/main" id="{BDD8AE1C-9D87-4749-9EC8-84E900AAD044}"/>
              </a:ext>
            </a:extLst>
          </p:cNvPr>
          <p:cNvSpPr>
            <a:spLocks noChangeShapeType="1"/>
          </p:cNvSpPr>
          <p:nvPr/>
        </p:nvSpPr>
        <p:spPr bwMode="auto">
          <a:xfrm flipH="1">
            <a:off x="7296150" y="1477963"/>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892" name="Rectangle 65">
            <a:extLst>
              <a:ext uri="{FF2B5EF4-FFF2-40B4-BE49-F238E27FC236}">
                <a16:creationId xmlns:a16="http://schemas.microsoft.com/office/drawing/2014/main" id="{F8DE0665-2318-4950-8E78-44CEE92B763E}"/>
              </a:ext>
            </a:extLst>
          </p:cNvPr>
          <p:cNvSpPr>
            <a:spLocks noChangeArrowheads="1"/>
          </p:cNvSpPr>
          <p:nvPr/>
        </p:nvSpPr>
        <p:spPr bwMode="auto">
          <a:xfrm>
            <a:off x="4732338" y="1409700"/>
            <a:ext cx="84137"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200">
                <a:solidFill>
                  <a:srgbClr val="000000"/>
                </a:solidFill>
                <a:latin typeface="Helvetica" panose="020B0604020202020204" pitchFamily="34" charset="0"/>
              </a:rPr>
              <a:t>0</a:t>
            </a:r>
            <a:endParaRPr lang="en-US" altLang="en-US" sz="1200"/>
          </a:p>
        </p:txBody>
      </p:sp>
      <p:sp>
        <p:nvSpPr>
          <p:cNvPr id="35893" name="Line 66">
            <a:extLst>
              <a:ext uri="{FF2B5EF4-FFF2-40B4-BE49-F238E27FC236}">
                <a16:creationId xmlns:a16="http://schemas.microsoft.com/office/drawing/2014/main" id="{ECF2421E-717C-439A-BA2A-77C09CB45193}"/>
              </a:ext>
            </a:extLst>
          </p:cNvPr>
          <p:cNvSpPr>
            <a:spLocks noChangeShapeType="1"/>
          </p:cNvSpPr>
          <p:nvPr/>
        </p:nvSpPr>
        <p:spPr bwMode="auto">
          <a:xfrm>
            <a:off x="4903788" y="1246188"/>
            <a:ext cx="2222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894" name="Line 67">
            <a:extLst>
              <a:ext uri="{FF2B5EF4-FFF2-40B4-BE49-F238E27FC236}">
                <a16:creationId xmlns:a16="http://schemas.microsoft.com/office/drawing/2014/main" id="{5309AF35-5F98-4A97-BEF4-B67A13AC353F}"/>
              </a:ext>
            </a:extLst>
          </p:cNvPr>
          <p:cNvSpPr>
            <a:spLocks noChangeShapeType="1"/>
          </p:cNvSpPr>
          <p:nvPr/>
        </p:nvSpPr>
        <p:spPr bwMode="auto">
          <a:xfrm flipH="1">
            <a:off x="7296150" y="1246188"/>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895" name="Line 69">
            <a:extLst>
              <a:ext uri="{FF2B5EF4-FFF2-40B4-BE49-F238E27FC236}">
                <a16:creationId xmlns:a16="http://schemas.microsoft.com/office/drawing/2014/main" id="{6D4EF79C-DFAD-456F-9E1B-EE3D7A0B77D0}"/>
              </a:ext>
            </a:extLst>
          </p:cNvPr>
          <p:cNvSpPr>
            <a:spLocks noChangeShapeType="1"/>
          </p:cNvSpPr>
          <p:nvPr/>
        </p:nvSpPr>
        <p:spPr bwMode="auto">
          <a:xfrm>
            <a:off x="4903788" y="1012825"/>
            <a:ext cx="2222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896" name="Line 70">
            <a:extLst>
              <a:ext uri="{FF2B5EF4-FFF2-40B4-BE49-F238E27FC236}">
                <a16:creationId xmlns:a16="http://schemas.microsoft.com/office/drawing/2014/main" id="{6601244C-6578-4823-8887-5B12B6920C6F}"/>
              </a:ext>
            </a:extLst>
          </p:cNvPr>
          <p:cNvSpPr>
            <a:spLocks noChangeShapeType="1"/>
          </p:cNvSpPr>
          <p:nvPr/>
        </p:nvSpPr>
        <p:spPr bwMode="auto">
          <a:xfrm flipH="1">
            <a:off x="7296150" y="1012825"/>
            <a:ext cx="2857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897" name="Rectangle 71">
            <a:extLst>
              <a:ext uri="{FF2B5EF4-FFF2-40B4-BE49-F238E27FC236}">
                <a16:creationId xmlns:a16="http://schemas.microsoft.com/office/drawing/2014/main" id="{5E666027-9A7C-45A0-82D2-29DB4E8BE0A3}"/>
              </a:ext>
            </a:extLst>
          </p:cNvPr>
          <p:cNvSpPr>
            <a:spLocks noChangeArrowheads="1"/>
          </p:cNvSpPr>
          <p:nvPr/>
        </p:nvSpPr>
        <p:spPr bwMode="auto">
          <a:xfrm>
            <a:off x="4732338" y="944563"/>
            <a:ext cx="84137"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200">
                <a:solidFill>
                  <a:srgbClr val="000000"/>
                </a:solidFill>
                <a:latin typeface="Helvetica" panose="020B0604020202020204" pitchFamily="34" charset="0"/>
              </a:rPr>
              <a:t>1</a:t>
            </a:r>
            <a:endParaRPr lang="en-US" altLang="en-US" sz="1200"/>
          </a:p>
        </p:txBody>
      </p:sp>
      <p:sp>
        <p:nvSpPr>
          <p:cNvPr id="35898" name="Line 72">
            <a:extLst>
              <a:ext uri="{FF2B5EF4-FFF2-40B4-BE49-F238E27FC236}">
                <a16:creationId xmlns:a16="http://schemas.microsoft.com/office/drawing/2014/main" id="{3B7338C7-0AD3-43AE-A8C1-5B72D8641CCE}"/>
              </a:ext>
            </a:extLst>
          </p:cNvPr>
          <p:cNvSpPr>
            <a:spLocks noChangeShapeType="1"/>
          </p:cNvSpPr>
          <p:nvPr/>
        </p:nvSpPr>
        <p:spPr bwMode="auto">
          <a:xfrm>
            <a:off x="4903788" y="781050"/>
            <a:ext cx="2222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899" name="Line 73">
            <a:extLst>
              <a:ext uri="{FF2B5EF4-FFF2-40B4-BE49-F238E27FC236}">
                <a16:creationId xmlns:a16="http://schemas.microsoft.com/office/drawing/2014/main" id="{308DA7C4-2DE2-4722-AD5E-940F1D59F708}"/>
              </a:ext>
            </a:extLst>
          </p:cNvPr>
          <p:cNvSpPr>
            <a:spLocks noChangeShapeType="1"/>
          </p:cNvSpPr>
          <p:nvPr/>
        </p:nvSpPr>
        <p:spPr bwMode="auto">
          <a:xfrm flipH="1">
            <a:off x="7296150" y="781050"/>
            <a:ext cx="2857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900" name="Line 75">
            <a:extLst>
              <a:ext uri="{FF2B5EF4-FFF2-40B4-BE49-F238E27FC236}">
                <a16:creationId xmlns:a16="http://schemas.microsoft.com/office/drawing/2014/main" id="{73DBCF30-8A0D-4A9B-8D97-B0987CDB10E2}"/>
              </a:ext>
            </a:extLst>
          </p:cNvPr>
          <p:cNvSpPr>
            <a:spLocks noChangeShapeType="1"/>
          </p:cNvSpPr>
          <p:nvPr/>
        </p:nvSpPr>
        <p:spPr bwMode="auto">
          <a:xfrm>
            <a:off x="4903788" y="554038"/>
            <a:ext cx="2222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901" name="Line 76">
            <a:extLst>
              <a:ext uri="{FF2B5EF4-FFF2-40B4-BE49-F238E27FC236}">
                <a16:creationId xmlns:a16="http://schemas.microsoft.com/office/drawing/2014/main" id="{F95B6710-F5BA-4E21-9CB6-625CFB90D561}"/>
              </a:ext>
            </a:extLst>
          </p:cNvPr>
          <p:cNvSpPr>
            <a:spLocks noChangeShapeType="1"/>
          </p:cNvSpPr>
          <p:nvPr/>
        </p:nvSpPr>
        <p:spPr bwMode="auto">
          <a:xfrm flipH="1">
            <a:off x="7296150" y="554038"/>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902" name="Rectangle 77">
            <a:extLst>
              <a:ext uri="{FF2B5EF4-FFF2-40B4-BE49-F238E27FC236}">
                <a16:creationId xmlns:a16="http://schemas.microsoft.com/office/drawing/2014/main" id="{EC27720C-7A47-4C1F-A612-6C8CC070A6CB}"/>
              </a:ext>
            </a:extLst>
          </p:cNvPr>
          <p:cNvSpPr>
            <a:spLocks noChangeArrowheads="1"/>
          </p:cNvSpPr>
          <p:nvPr/>
        </p:nvSpPr>
        <p:spPr bwMode="auto">
          <a:xfrm>
            <a:off x="4732338" y="485775"/>
            <a:ext cx="84137"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200">
                <a:solidFill>
                  <a:srgbClr val="000000"/>
                </a:solidFill>
                <a:latin typeface="Helvetica" panose="020B0604020202020204" pitchFamily="34" charset="0"/>
              </a:rPr>
              <a:t>2</a:t>
            </a:r>
            <a:endParaRPr lang="en-US" altLang="en-US" sz="1200"/>
          </a:p>
        </p:txBody>
      </p:sp>
      <p:sp>
        <p:nvSpPr>
          <p:cNvPr id="35903" name="Freeform 81">
            <a:extLst>
              <a:ext uri="{FF2B5EF4-FFF2-40B4-BE49-F238E27FC236}">
                <a16:creationId xmlns:a16="http://schemas.microsoft.com/office/drawing/2014/main" id="{1D75904F-5877-4454-8264-5EAB47887D1E}"/>
              </a:ext>
            </a:extLst>
          </p:cNvPr>
          <p:cNvSpPr>
            <a:spLocks/>
          </p:cNvSpPr>
          <p:nvPr/>
        </p:nvSpPr>
        <p:spPr bwMode="auto">
          <a:xfrm>
            <a:off x="4903788" y="554038"/>
            <a:ext cx="608012" cy="1820862"/>
          </a:xfrm>
          <a:custGeom>
            <a:avLst/>
            <a:gdLst>
              <a:gd name="T0" fmla="*/ 3 w 383"/>
              <a:gd name="T1" fmla="*/ 579 h 1147"/>
              <a:gd name="T2" fmla="*/ 14 w 383"/>
              <a:gd name="T3" fmla="*/ 579 h 1147"/>
              <a:gd name="T4" fmla="*/ 24 w 383"/>
              <a:gd name="T5" fmla="*/ 592 h 1147"/>
              <a:gd name="T6" fmla="*/ 35 w 383"/>
              <a:gd name="T7" fmla="*/ 596 h 1147"/>
              <a:gd name="T8" fmla="*/ 45 w 383"/>
              <a:gd name="T9" fmla="*/ 572 h 1147"/>
              <a:gd name="T10" fmla="*/ 56 w 383"/>
              <a:gd name="T11" fmla="*/ 538 h 1147"/>
              <a:gd name="T12" fmla="*/ 63 w 383"/>
              <a:gd name="T13" fmla="*/ 524 h 1147"/>
              <a:gd name="T14" fmla="*/ 73 w 383"/>
              <a:gd name="T15" fmla="*/ 565 h 1147"/>
              <a:gd name="T16" fmla="*/ 80 w 383"/>
              <a:gd name="T17" fmla="*/ 650 h 1147"/>
              <a:gd name="T18" fmla="*/ 91 w 383"/>
              <a:gd name="T19" fmla="*/ 701 h 1147"/>
              <a:gd name="T20" fmla="*/ 98 w 383"/>
              <a:gd name="T21" fmla="*/ 657 h 1147"/>
              <a:gd name="T22" fmla="*/ 108 w 383"/>
              <a:gd name="T23" fmla="*/ 517 h 1147"/>
              <a:gd name="T24" fmla="*/ 116 w 383"/>
              <a:gd name="T25" fmla="*/ 395 h 1147"/>
              <a:gd name="T26" fmla="*/ 126 w 383"/>
              <a:gd name="T27" fmla="*/ 405 h 1147"/>
              <a:gd name="T28" fmla="*/ 137 w 383"/>
              <a:gd name="T29" fmla="*/ 582 h 1147"/>
              <a:gd name="T30" fmla="*/ 144 w 383"/>
              <a:gd name="T31" fmla="*/ 797 h 1147"/>
              <a:gd name="T32" fmla="*/ 154 w 383"/>
              <a:gd name="T33" fmla="*/ 868 h 1147"/>
              <a:gd name="T34" fmla="*/ 161 w 383"/>
              <a:gd name="T35" fmla="*/ 698 h 1147"/>
              <a:gd name="T36" fmla="*/ 172 w 383"/>
              <a:gd name="T37" fmla="*/ 395 h 1147"/>
              <a:gd name="T38" fmla="*/ 179 w 383"/>
              <a:gd name="T39" fmla="*/ 204 h 1147"/>
              <a:gd name="T40" fmla="*/ 189 w 383"/>
              <a:gd name="T41" fmla="*/ 306 h 1147"/>
              <a:gd name="T42" fmla="*/ 196 w 383"/>
              <a:gd name="T43" fmla="*/ 654 h 1147"/>
              <a:gd name="T44" fmla="*/ 207 w 383"/>
              <a:gd name="T45" fmla="*/ 981 h 1147"/>
              <a:gd name="T46" fmla="*/ 217 w 383"/>
              <a:gd name="T47" fmla="*/ 1008 h 1147"/>
              <a:gd name="T48" fmla="*/ 224 w 383"/>
              <a:gd name="T49" fmla="*/ 678 h 1147"/>
              <a:gd name="T50" fmla="*/ 235 w 383"/>
              <a:gd name="T51" fmla="*/ 242 h 1147"/>
              <a:gd name="T52" fmla="*/ 242 w 383"/>
              <a:gd name="T53" fmla="*/ 54 h 1147"/>
              <a:gd name="T54" fmla="*/ 253 w 383"/>
              <a:gd name="T55" fmla="*/ 286 h 1147"/>
              <a:gd name="T56" fmla="*/ 260 w 383"/>
              <a:gd name="T57" fmla="*/ 769 h 1147"/>
              <a:gd name="T58" fmla="*/ 270 w 383"/>
              <a:gd name="T59" fmla="*/ 1120 h 1147"/>
              <a:gd name="T60" fmla="*/ 277 w 383"/>
              <a:gd name="T61" fmla="*/ 1045 h 1147"/>
              <a:gd name="T62" fmla="*/ 288 w 383"/>
              <a:gd name="T63" fmla="*/ 596 h 1147"/>
              <a:gd name="T64" fmla="*/ 295 w 383"/>
              <a:gd name="T65" fmla="*/ 126 h 1147"/>
              <a:gd name="T66" fmla="*/ 305 w 383"/>
              <a:gd name="T67" fmla="*/ 17 h 1147"/>
              <a:gd name="T68" fmla="*/ 316 w 383"/>
              <a:gd name="T69" fmla="*/ 354 h 1147"/>
              <a:gd name="T70" fmla="*/ 323 w 383"/>
              <a:gd name="T71" fmla="*/ 865 h 1147"/>
              <a:gd name="T72" fmla="*/ 333 w 383"/>
              <a:gd name="T73" fmla="*/ 1144 h 1147"/>
              <a:gd name="T74" fmla="*/ 340 w 383"/>
              <a:gd name="T75" fmla="*/ 974 h 1147"/>
              <a:gd name="T76" fmla="*/ 351 w 383"/>
              <a:gd name="T77" fmla="*/ 500 h 1147"/>
              <a:gd name="T78" fmla="*/ 358 w 383"/>
              <a:gd name="T79" fmla="*/ 112 h 1147"/>
              <a:gd name="T80" fmla="*/ 369 w 383"/>
              <a:gd name="T81" fmla="*/ 106 h 1147"/>
              <a:gd name="T82" fmla="*/ 376 w 383"/>
              <a:gd name="T83" fmla="*/ 466 h 1147"/>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383"/>
              <a:gd name="T127" fmla="*/ 0 h 1147"/>
              <a:gd name="T128" fmla="*/ 383 w 383"/>
              <a:gd name="T129" fmla="*/ 1147 h 1147"/>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383" h="1147">
                <a:moveTo>
                  <a:pt x="3" y="579"/>
                </a:moveTo>
                <a:lnTo>
                  <a:pt x="0" y="579"/>
                </a:lnTo>
                <a:lnTo>
                  <a:pt x="3" y="579"/>
                </a:lnTo>
                <a:lnTo>
                  <a:pt x="7" y="579"/>
                </a:lnTo>
                <a:lnTo>
                  <a:pt x="10" y="579"/>
                </a:lnTo>
                <a:lnTo>
                  <a:pt x="14" y="579"/>
                </a:lnTo>
                <a:lnTo>
                  <a:pt x="17" y="586"/>
                </a:lnTo>
                <a:lnTo>
                  <a:pt x="21" y="586"/>
                </a:lnTo>
                <a:lnTo>
                  <a:pt x="24" y="592"/>
                </a:lnTo>
                <a:lnTo>
                  <a:pt x="28" y="592"/>
                </a:lnTo>
                <a:lnTo>
                  <a:pt x="31" y="596"/>
                </a:lnTo>
                <a:lnTo>
                  <a:pt x="35" y="596"/>
                </a:lnTo>
                <a:lnTo>
                  <a:pt x="38" y="592"/>
                </a:lnTo>
                <a:lnTo>
                  <a:pt x="42" y="582"/>
                </a:lnTo>
                <a:lnTo>
                  <a:pt x="45" y="572"/>
                </a:lnTo>
                <a:lnTo>
                  <a:pt x="49" y="562"/>
                </a:lnTo>
                <a:lnTo>
                  <a:pt x="52" y="548"/>
                </a:lnTo>
                <a:lnTo>
                  <a:pt x="56" y="538"/>
                </a:lnTo>
                <a:lnTo>
                  <a:pt x="56" y="528"/>
                </a:lnTo>
                <a:lnTo>
                  <a:pt x="59" y="524"/>
                </a:lnTo>
                <a:lnTo>
                  <a:pt x="63" y="524"/>
                </a:lnTo>
                <a:lnTo>
                  <a:pt x="66" y="531"/>
                </a:lnTo>
                <a:lnTo>
                  <a:pt x="70" y="545"/>
                </a:lnTo>
                <a:lnTo>
                  <a:pt x="73" y="565"/>
                </a:lnTo>
                <a:lnTo>
                  <a:pt x="77" y="592"/>
                </a:lnTo>
                <a:lnTo>
                  <a:pt x="77" y="620"/>
                </a:lnTo>
                <a:lnTo>
                  <a:pt x="80" y="650"/>
                </a:lnTo>
                <a:lnTo>
                  <a:pt x="84" y="674"/>
                </a:lnTo>
                <a:lnTo>
                  <a:pt x="87" y="695"/>
                </a:lnTo>
                <a:lnTo>
                  <a:pt x="91" y="701"/>
                </a:lnTo>
                <a:lnTo>
                  <a:pt x="94" y="698"/>
                </a:lnTo>
                <a:lnTo>
                  <a:pt x="98" y="684"/>
                </a:lnTo>
                <a:lnTo>
                  <a:pt x="98" y="657"/>
                </a:lnTo>
                <a:lnTo>
                  <a:pt x="101" y="616"/>
                </a:lnTo>
                <a:lnTo>
                  <a:pt x="105" y="569"/>
                </a:lnTo>
                <a:lnTo>
                  <a:pt x="108" y="517"/>
                </a:lnTo>
                <a:lnTo>
                  <a:pt x="112" y="470"/>
                </a:lnTo>
                <a:lnTo>
                  <a:pt x="116" y="426"/>
                </a:lnTo>
                <a:lnTo>
                  <a:pt x="116" y="395"/>
                </a:lnTo>
                <a:lnTo>
                  <a:pt x="119" y="378"/>
                </a:lnTo>
                <a:lnTo>
                  <a:pt x="123" y="381"/>
                </a:lnTo>
                <a:lnTo>
                  <a:pt x="126" y="405"/>
                </a:lnTo>
                <a:lnTo>
                  <a:pt x="130" y="449"/>
                </a:lnTo>
                <a:lnTo>
                  <a:pt x="133" y="511"/>
                </a:lnTo>
                <a:lnTo>
                  <a:pt x="137" y="582"/>
                </a:lnTo>
                <a:lnTo>
                  <a:pt x="137" y="657"/>
                </a:lnTo>
                <a:lnTo>
                  <a:pt x="140" y="732"/>
                </a:lnTo>
                <a:lnTo>
                  <a:pt x="144" y="797"/>
                </a:lnTo>
                <a:lnTo>
                  <a:pt x="147" y="844"/>
                </a:lnTo>
                <a:lnTo>
                  <a:pt x="151" y="872"/>
                </a:lnTo>
                <a:lnTo>
                  <a:pt x="154" y="868"/>
                </a:lnTo>
                <a:lnTo>
                  <a:pt x="158" y="838"/>
                </a:lnTo>
                <a:lnTo>
                  <a:pt x="158" y="780"/>
                </a:lnTo>
                <a:lnTo>
                  <a:pt x="161" y="698"/>
                </a:lnTo>
                <a:lnTo>
                  <a:pt x="165" y="603"/>
                </a:lnTo>
                <a:lnTo>
                  <a:pt x="168" y="497"/>
                </a:lnTo>
                <a:lnTo>
                  <a:pt x="172" y="395"/>
                </a:lnTo>
                <a:lnTo>
                  <a:pt x="175" y="306"/>
                </a:lnTo>
                <a:lnTo>
                  <a:pt x="175" y="242"/>
                </a:lnTo>
                <a:lnTo>
                  <a:pt x="179" y="204"/>
                </a:lnTo>
                <a:lnTo>
                  <a:pt x="182" y="201"/>
                </a:lnTo>
                <a:lnTo>
                  <a:pt x="186" y="238"/>
                </a:lnTo>
                <a:lnTo>
                  <a:pt x="189" y="306"/>
                </a:lnTo>
                <a:lnTo>
                  <a:pt x="193" y="405"/>
                </a:lnTo>
                <a:lnTo>
                  <a:pt x="196" y="524"/>
                </a:lnTo>
                <a:lnTo>
                  <a:pt x="196" y="654"/>
                </a:lnTo>
                <a:lnTo>
                  <a:pt x="200" y="783"/>
                </a:lnTo>
                <a:lnTo>
                  <a:pt x="203" y="895"/>
                </a:lnTo>
                <a:lnTo>
                  <a:pt x="207" y="981"/>
                </a:lnTo>
                <a:lnTo>
                  <a:pt x="210" y="1032"/>
                </a:lnTo>
                <a:lnTo>
                  <a:pt x="214" y="1042"/>
                </a:lnTo>
                <a:lnTo>
                  <a:pt x="217" y="1008"/>
                </a:lnTo>
                <a:lnTo>
                  <a:pt x="217" y="929"/>
                </a:lnTo>
                <a:lnTo>
                  <a:pt x="221" y="817"/>
                </a:lnTo>
                <a:lnTo>
                  <a:pt x="224" y="678"/>
                </a:lnTo>
                <a:lnTo>
                  <a:pt x="228" y="528"/>
                </a:lnTo>
                <a:lnTo>
                  <a:pt x="231" y="378"/>
                </a:lnTo>
                <a:lnTo>
                  <a:pt x="235" y="242"/>
                </a:lnTo>
                <a:lnTo>
                  <a:pt x="235" y="136"/>
                </a:lnTo>
                <a:lnTo>
                  <a:pt x="239" y="71"/>
                </a:lnTo>
                <a:lnTo>
                  <a:pt x="242" y="54"/>
                </a:lnTo>
                <a:lnTo>
                  <a:pt x="246" y="85"/>
                </a:lnTo>
                <a:lnTo>
                  <a:pt x="249" y="167"/>
                </a:lnTo>
                <a:lnTo>
                  <a:pt x="253" y="286"/>
                </a:lnTo>
                <a:lnTo>
                  <a:pt x="256" y="436"/>
                </a:lnTo>
                <a:lnTo>
                  <a:pt x="256" y="603"/>
                </a:lnTo>
                <a:lnTo>
                  <a:pt x="260" y="769"/>
                </a:lnTo>
                <a:lnTo>
                  <a:pt x="263" y="919"/>
                </a:lnTo>
                <a:lnTo>
                  <a:pt x="267" y="1042"/>
                </a:lnTo>
                <a:lnTo>
                  <a:pt x="270" y="1120"/>
                </a:lnTo>
                <a:lnTo>
                  <a:pt x="274" y="1147"/>
                </a:lnTo>
                <a:lnTo>
                  <a:pt x="274" y="1124"/>
                </a:lnTo>
                <a:lnTo>
                  <a:pt x="277" y="1045"/>
                </a:lnTo>
                <a:lnTo>
                  <a:pt x="281" y="926"/>
                </a:lnTo>
                <a:lnTo>
                  <a:pt x="284" y="769"/>
                </a:lnTo>
                <a:lnTo>
                  <a:pt x="288" y="596"/>
                </a:lnTo>
                <a:lnTo>
                  <a:pt x="291" y="419"/>
                </a:lnTo>
                <a:lnTo>
                  <a:pt x="295" y="259"/>
                </a:lnTo>
                <a:lnTo>
                  <a:pt x="295" y="126"/>
                </a:lnTo>
                <a:lnTo>
                  <a:pt x="298" y="37"/>
                </a:lnTo>
                <a:lnTo>
                  <a:pt x="302" y="0"/>
                </a:lnTo>
                <a:lnTo>
                  <a:pt x="305" y="17"/>
                </a:lnTo>
                <a:lnTo>
                  <a:pt x="309" y="85"/>
                </a:lnTo>
                <a:lnTo>
                  <a:pt x="312" y="201"/>
                </a:lnTo>
                <a:lnTo>
                  <a:pt x="316" y="354"/>
                </a:lnTo>
                <a:lnTo>
                  <a:pt x="316" y="524"/>
                </a:lnTo>
                <a:lnTo>
                  <a:pt x="319" y="701"/>
                </a:lnTo>
                <a:lnTo>
                  <a:pt x="323" y="865"/>
                </a:lnTo>
                <a:lnTo>
                  <a:pt x="326" y="1004"/>
                </a:lnTo>
                <a:lnTo>
                  <a:pt x="330" y="1100"/>
                </a:lnTo>
                <a:lnTo>
                  <a:pt x="333" y="1144"/>
                </a:lnTo>
                <a:lnTo>
                  <a:pt x="333" y="1137"/>
                </a:lnTo>
                <a:lnTo>
                  <a:pt x="337" y="1079"/>
                </a:lnTo>
                <a:lnTo>
                  <a:pt x="340" y="974"/>
                </a:lnTo>
                <a:lnTo>
                  <a:pt x="344" y="834"/>
                </a:lnTo>
                <a:lnTo>
                  <a:pt x="347" y="671"/>
                </a:lnTo>
                <a:lnTo>
                  <a:pt x="351" y="500"/>
                </a:lnTo>
                <a:lnTo>
                  <a:pt x="354" y="344"/>
                </a:lnTo>
                <a:lnTo>
                  <a:pt x="354" y="208"/>
                </a:lnTo>
                <a:lnTo>
                  <a:pt x="358" y="112"/>
                </a:lnTo>
                <a:lnTo>
                  <a:pt x="362" y="61"/>
                </a:lnTo>
                <a:lnTo>
                  <a:pt x="365" y="58"/>
                </a:lnTo>
                <a:lnTo>
                  <a:pt x="369" y="106"/>
                </a:lnTo>
                <a:lnTo>
                  <a:pt x="372" y="197"/>
                </a:lnTo>
                <a:lnTo>
                  <a:pt x="376" y="320"/>
                </a:lnTo>
                <a:lnTo>
                  <a:pt x="376" y="466"/>
                </a:lnTo>
                <a:lnTo>
                  <a:pt x="379" y="620"/>
                </a:lnTo>
                <a:lnTo>
                  <a:pt x="383" y="763"/>
                </a:lnTo>
              </a:path>
            </a:pathLst>
          </a:custGeom>
          <a:noFill/>
          <a:ln w="28575">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35904" name="Freeform 82">
            <a:extLst>
              <a:ext uri="{FF2B5EF4-FFF2-40B4-BE49-F238E27FC236}">
                <a16:creationId xmlns:a16="http://schemas.microsoft.com/office/drawing/2014/main" id="{561FC48A-0E61-4862-B3CD-77B0806583F5}"/>
              </a:ext>
            </a:extLst>
          </p:cNvPr>
          <p:cNvSpPr>
            <a:spLocks/>
          </p:cNvSpPr>
          <p:nvPr/>
        </p:nvSpPr>
        <p:spPr bwMode="auto">
          <a:xfrm>
            <a:off x="5511800" y="866775"/>
            <a:ext cx="657225" cy="1341438"/>
          </a:xfrm>
          <a:custGeom>
            <a:avLst/>
            <a:gdLst>
              <a:gd name="T0" fmla="*/ 7 w 414"/>
              <a:gd name="T1" fmla="*/ 784 h 845"/>
              <a:gd name="T2" fmla="*/ 14 w 414"/>
              <a:gd name="T3" fmla="*/ 811 h 845"/>
              <a:gd name="T4" fmla="*/ 24 w 414"/>
              <a:gd name="T5" fmla="*/ 511 h 845"/>
              <a:gd name="T6" fmla="*/ 31 w 414"/>
              <a:gd name="T7" fmla="*/ 147 h 845"/>
              <a:gd name="T8" fmla="*/ 42 w 414"/>
              <a:gd name="T9" fmla="*/ 0 h 845"/>
              <a:gd name="T10" fmla="*/ 52 w 414"/>
              <a:gd name="T11" fmla="*/ 160 h 845"/>
              <a:gd name="T12" fmla="*/ 59 w 414"/>
              <a:gd name="T13" fmla="*/ 463 h 845"/>
              <a:gd name="T14" fmla="*/ 70 w 414"/>
              <a:gd name="T15" fmla="*/ 661 h 845"/>
              <a:gd name="T16" fmla="*/ 77 w 414"/>
              <a:gd name="T17" fmla="*/ 624 h 845"/>
              <a:gd name="T18" fmla="*/ 87 w 414"/>
              <a:gd name="T19" fmla="*/ 416 h 845"/>
              <a:gd name="T20" fmla="*/ 94 w 414"/>
              <a:gd name="T21" fmla="*/ 225 h 845"/>
              <a:gd name="T22" fmla="*/ 105 w 414"/>
              <a:gd name="T23" fmla="*/ 188 h 845"/>
              <a:gd name="T24" fmla="*/ 112 w 414"/>
              <a:gd name="T25" fmla="*/ 300 h 845"/>
              <a:gd name="T26" fmla="*/ 123 w 414"/>
              <a:gd name="T27" fmla="*/ 443 h 845"/>
              <a:gd name="T28" fmla="*/ 130 w 414"/>
              <a:gd name="T29" fmla="*/ 504 h 845"/>
              <a:gd name="T30" fmla="*/ 140 w 414"/>
              <a:gd name="T31" fmla="*/ 463 h 845"/>
              <a:gd name="T32" fmla="*/ 151 w 414"/>
              <a:gd name="T33" fmla="*/ 378 h 845"/>
              <a:gd name="T34" fmla="*/ 158 w 414"/>
              <a:gd name="T35" fmla="*/ 327 h 845"/>
              <a:gd name="T36" fmla="*/ 168 w 414"/>
              <a:gd name="T37" fmla="*/ 334 h 845"/>
              <a:gd name="T38" fmla="*/ 175 w 414"/>
              <a:gd name="T39" fmla="*/ 372 h 845"/>
              <a:gd name="T40" fmla="*/ 186 w 414"/>
              <a:gd name="T41" fmla="*/ 395 h 845"/>
              <a:gd name="T42" fmla="*/ 196 w 414"/>
              <a:gd name="T43" fmla="*/ 395 h 845"/>
              <a:gd name="T44" fmla="*/ 207 w 414"/>
              <a:gd name="T45" fmla="*/ 385 h 845"/>
              <a:gd name="T46" fmla="*/ 217 w 414"/>
              <a:gd name="T47" fmla="*/ 382 h 845"/>
              <a:gd name="T48" fmla="*/ 228 w 414"/>
              <a:gd name="T49" fmla="*/ 385 h 845"/>
              <a:gd name="T50" fmla="*/ 239 w 414"/>
              <a:gd name="T51" fmla="*/ 385 h 845"/>
              <a:gd name="T52" fmla="*/ 249 w 414"/>
              <a:gd name="T53" fmla="*/ 385 h 845"/>
              <a:gd name="T54" fmla="*/ 260 w 414"/>
              <a:gd name="T55" fmla="*/ 385 h 845"/>
              <a:gd name="T56" fmla="*/ 270 w 414"/>
              <a:gd name="T57" fmla="*/ 385 h 845"/>
              <a:gd name="T58" fmla="*/ 281 w 414"/>
              <a:gd name="T59" fmla="*/ 385 h 845"/>
              <a:gd name="T60" fmla="*/ 291 w 414"/>
              <a:gd name="T61" fmla="*/ 385 h 845"/>
              <a:gd name="T62" fmla="*/ 302 w 414"/>
              <a:gd name="T63" fmla="*/ 385 h 845"/>
              <a:gd name="T64" fmla="*/ 312 w 414"/>
              <a:gd name="T65" fmla="*/ 385 h 845"/>
              <a:gd name="T66" fmla="*/ 323 w 414"/>
              <a:gd name="T67" fmla="*/ 385 h 845"/>
              <a:gd name="T68" fmla="*/ 333 w 414"/>
              <a:gd name="T69" fmla="*/ 385 h 845"/>
              <a:gd name="T70" fmla="*/ 344 w 414"/>
              <a:gd name="T71" fmla="*/ 385 h 845"/>
              <a:gd name="T72" fmla="*/ 355 w 414"/>
              <a:gd name="T73" fmla="*/ 385 h 845"/>
              <a:gd name="T74" fmla="*/ 365 w 414"/>
              <a:gd name="T75" fmla="*/ 385 h 845"/>
              <a:gd name="T76" fmla="*/ 376 w 414"/>
              <a:gd name="T77" fmla="*/ 385 h 845"/>
              <a:gd name="T78" fmla="*/ 386 w 414"/>
              <a:gd name="T79" fmla="*/ 385 h 845"/>
              <a:gd name="T80" fmla="*/ 397 w 414"/>
              <a:gd name="T81" fmla="*/ 385 h 845"/>
              <a:gd name="T82" fmla="*/ 407 w 414"/>
              <a:gd name="T83" fmla="*/ 385 h 845"/>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414"/>
              <a:gd name="T127" fmla="*/ 0 h 845"/>
              <a:gd name="T128" fmla="*/ 414 w 414"/>
              <a:gd name="T129" fmla="*/ 845 h 845"/>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414" h="845">
                <a:moveTo>
                  <a:pt x="0" y="566"/>
                </a:moveTo>
                <a:lnTo>
                  <a:pt x="3" y="692"/>
                </a:lnTo>
                <a:lnTo>
                  <a:pt x="7" y="784"/>
                </a:lnTo>
                <a:lnTo>
                  <a:pt x="10" y="835"/>
                </a:lnTo>
                <a:lnTo>
                  <a:pt x="10" y="845"/>
                </a:lnTo>
                <a:lnTo>
                  <a:pt x="14" y="811"/>
                </a:lnTo>
                <a:lnTo>
                  <a:pt x="17" y="736"/>
                </a:lnTo>
                <a:lnTo>
                  <a:pt x="21" y="634"/>
                </a:lnTo>
                <a:lnTo>
                  <a:pt x="24" y="511"/>
                </a:lnTo>
                <a:lnTo>
                  <a:pt x="28" y="378"/>
                </a:lnTo>
                <a:lnTo>
                  <a:pt x="31" y="256"/>
                </a:lnTo>
                <a:lnTo>
                  <a:pt x="31" y="147"/>
                </a:lnTo>
                <a:lnTo>
                  <a:pt x="35" y="65"/>
                </a:lnTo>
                <a:lnTo>
                  <a:pt x="38" y="14"/>
                </a:lnTo>
                <a:lnTo>
                  <a:pt x="42" y="0"/>
                </a:lnTo>
                <a:lnTo>
                  <a:pt x="45" y="24"/>
                </a:lnTo>
                <a:lnTo>
                  <a:pt x="49" y="82"/>
                </a:lnTo>
                <a:lnTo>
                  <a:pt x="52" y="160"/>
                </a:lnTo>
                <a:lnTo>
                  <a:pt x="52" y="259"/>
                </a:lnTo>
                <a:lnTo>
                  <a:pt x="56" y="365"/>
                </a:lnTo>
                <a:lnTo>
                  <a:pt x="59" y="463"/>
                </a:lnTo>
                <a:lnTo>
                  <a:pt x="63" y="552"/>
                </a:lnTo>
                <a:lnTo>
                  <a:pt x="66" y="620"/>
                </a:lnTo>
                <a:lnTo>
                  <a:pt x="70" y="661"/>
                </a:lnTo>
                <a:lnTo>
                  <a:pt x="70" y="675"/>
                </a:lnTo>
                <a:lnTo>
                  <a:pt x="73" y="661"/>
                </a:lnTo>
                <a:lnTo>
                  <a:pt x="77" y="624"/>
                </a:lnTo>
                <a:lnTo>
                  <a:pt x="80" y="562"/>
                </a:lnTo>
                <a:lnTo>
                  <a:pt x="84" y="491"/>
                </a:lnTo>
                <a:lnTo>
                  <a:pt x="87" y="416"/>
                </a:lnTo>
                <a:lnTo>
                  <a:pt x="91" y="341"/>
                </a:lnTo>
                <a:lnTo>
                  <a:pt x="91" y="276"/>
                </a:lnTo>
                <a:lnTo>
                  <a:pt x="94" y="225"/>
                </a:lnTo>
                <a:lnTo>
                  <a:pt x="98" y="191"/>
                </a:lnTo>
                <a:lnTo>
                  <a:pt x="102" y="181"/>
                </a:lnTo>
                <a:lnTo>
                  <a:pt x="105" y="188"/>
                </a:lnTo>
                <a:lnTo>
                  <a:pt x="109" y="215"/>
                </a:lnTo>
                <a:lnTo>
                  <a:pt x="109" y="252"/>
                </a:lnTo>
                <a:lnTo>
                  <a:pt x="112" y="300"/>
                </a:lnTo>
                <a:lnTo>
                  <a:pt x="116" y="351"/>
                </a:lnTo>
                <a:lnTo>
                  <a:pt x="119" y="402"/>
                </a:lnTo>
                <a:lnTo>
                  <a:pt x="123" y="443"/>
                </a:lnTo>
                <a:lnTo>
                  <a:pt x="126" y="477"/>
                </a:lnTo>
                <a:lnTo>
                  <a:pt x="130" y="498"/>
                </a:lnTo>
                <a:lnTo>
                  <a:pt x="130" y="504"/>
                </a:lnTo>
                <a:lnTo>
                  <a:pt x="133" y="501"/>
                </a:lnTo>
                <a:lnTo>
                  <a:pt x="137" y="487"/>
                </a:lnTo>
                <a:lnTo>
                  <a:pt x="140" y="463"/>
                </a:lnTo>
                <a:lnTo>
                  <a:pt x="144" y="436"/>
                </a:lnTo>
                <a:lnTo>
                  <a:pt x="147" y="406"/>
                </a:lnTo>
                <a:lnTo>
                  <a:pt x="151" y="378"/>
                </a:lnTo>
                <a:lnTo>
                  <a:pt x="151" y="358"/>
                </a:lnTo>
                <a:lnTo>
                  <a:pt x="154" y="338"/>
                </a:lnTo>
                <a:lnTo>
                  <a:pt x="158" y="327"/>
                </a:lnTo>
                <a:lnTo>
                  <a:pt x="161" y="324"/>
                </a:lnTo>
                <a:lnTo>
                  <a:pt x="165" y="327"/>
                </a:lnTo>
                <a:lnTo>
                  <a:pt x="168" y="334"/>
                </a:lnTo>
                <a:lnTo>
                  <a:pt x="168" y="348"/>
                </a:lnTo>
                <a:lnTo>
                  <a:pt x="172" y="358"/>
                </a:lnTo>
                <a:lnTo>
                  <a:pt x="175" y="372"/>
                </a:lnTo>
                <a:lnTo>
                  <a:pt x="179" y="382"/>
                </a:lnTo>
                <a:lnTo>
                  <a:pt x="182" y="392"/>
                </a:lnTo>
                <a:lnTo>
                  <a:pt x="186" y="395"/>
                </a:lnTo>
                <a:lnTo>
                  <a:pt x="189" y="399"/>
                </a:lnTo>
                <a:lnTo>
                  <a:pt x="193" y="399"/>
                </a:lnTo>
                <a:lnTo>
                  <a:pt x="196" y="395"/>
                </a:lnTo>
                <a:lnTo>
                  <a:pt x="200" y="392"/>
                </a:lnTo>
                <a:lnTo>
                  <a:pt x="203" y="389"/>
                </a:lnTo>
                <a:lnTo>
                  <a:pt x="207" y="385"/>
                </a:lnTo>
                <a:lnTo>
                  <a:pt x="210" y="382"/>
                </a:lnTo>
                <a:lnTo>
                  <a:pt x="214" y="382"/>
                </a:lnTo>
                <a:lnTo>
                  <a:pt x="217" y="382"/>
                </a:lnTo>
                <a:lnTo>
                  <a:pt x="221" y="382"/>
                </a:lnTo>
                <a:lnTo>
                  <a:pt x="225" y="382"/>
                </a:lnTo>
                <a:lnTo>
                  <a:pt x="228" y="385"/>
                </a:lnTo>
                <a:lnTo>
                  <a:pt x="232" y="385"/>
                </a:lnTo>
                <a:lnTo>
                  <a:pt x="235" y="385"/>
                </a:lnTo>
                <a:lnTo>
                  <a:pt x="239" y="385"/>
                </a:lnTo>
                <a:lnTo>
                  <a:pt x="242" y="385"/>
                </a:lnTo>
                <a:lnTo>
                  <a:pt x="246" y="385"/>
                </a:lnTo>
                <a:lnTo>
                  <a:pt x="249" y="385"/>
                </a:lnTo>
                <a:lnTo>
                  <a:pt x="253" y="385"/>
                </a:lnTo>
                <a:lnTo>
                  <a:pt x="256" y="385"/>
                </a:lnTo>
                <a:lnTo>
                  <a:pt x="260" y="385"/>
                </a:lnTo>
                <a:lnTo>
                  <a:pt x="263" y="385"/>
                </a:lnTo>
                <a:lnTo>
                  <a:pt x="267" y="385"/>
                </a:lnTo>
                <a:lnTo>
                  <a:pt x="270" y="385"/>
                </a:lnTo>
                <a:lnTo>
                  <a:pt x="274" y="385"/>
                </a:lnTo>
                <a:lnTo>
                  <a:pt x="277" y="385"/>
                </a:lnTo>
                <a:lnTo>
                  <a:pt x="281" y="385"/>
                </a:lnTo>
                <a:lnTo>
                  <a:pt x="284" y="385"/>
                </a:lnTo>
                <a:lnTo>
                  <a:pt x="288" y="385"/>
                </a:lnTo>
                <a:lnTo>
                  <a:pt x="291" y="385"/>
                </a:lnTo>
                <a:lnTo>
                  <a:pt x="295" y="385"/>
                </a:lnTo>
                <a:lnTo>
                  <a:pt x="298" y="385"/>
                </a:lnTo>
                <a:lnTo>
                  <a:pt x="302" y="385"/>
                </a:lnTo>
                <a:lnTo>
                  <a:pt x="305" y="385"/>
                </a:lnTo>
                <a:lnTo>
                  <a:pt x="309" y="385"/>
                </a:lnTo>
                <a:lnTo>
                  <a:pt x="312" y="385"/>
                </a:lnTo>
                <a:lnTo>
                  <a:pt x="316" y="385"/>
                </a:lnTo>
                <a:lnTo>
                  <a:pt x="319" y="385"/>
                </a:lnTo>
                <a:lnTo>
                  <a:pt x="323" y="385"/>
                </a:lnTo>
                <a:lnTo>
                  <a:pt x="326" y="385"/>
                </a:lnTo>
                <a:lnTo>
                  <a:pt x="330" y="385"/>
                </a:lnTo>
                <a:lnTo>
                  <a:pt x="333" y="385"/>
                </a:lnTo>
                <a:lnTo>
                  <a:pt x="337" y="385"/>
                </a:lnTo>
                <a:lnTo>
                  <a:pt x="340" y="385"/>
                </a:lnTo>
                <a:lnTo>
                  <a:pt x="344" y="385"/>
                </a:lnTo>
                <a:lnTo>
                  <a:pt x="348" y="385"/>
                </a:lnTo>
                <a:lnTo>
                  <a:pt x="351" y="385"/>
                </a:lnTo>
                <a:lnTo>
                  <a:pt x="355" y="385"/>
                </a:lnTo>
                <a:lnTo>
                  <a:pt x="358" y="385"/>
                </a:lnTo>
                <a:lnTo>
                  <a:pt x="362" y="385"/>
                </a:lnTo>
                <a:lnTo>
                  <a:pt x="365" y="385"/>
                </a:lnTo>
                <a:lnTo>
                  <a:pt x="369" y="385"/>
                </a:lnTo>
                <a:lnTo>
                  <a:pt x="372" y="385"/>
                </a:lnTo>
                <a:lnTo>
                  <a:pt x="376" y="385"/>
                </a:lnTo>
                <a:lnTo>
                  <a:pt x="379" y="385"/>
                </a:lnTo>
                <a:lnTo>
                  <a:pt x="383" y="385"/>
                </a:lnTo>
                <a:lnTo>
                  <a:pt x="386" y="385"/>
                </a:lnTo>
                <a:lnTo>
                  <a:pt x="390" y="385"/>
                </a:lnTo>
                <a:lnTo>
                  <a:pt x="393" y="385"/>
                </a:lnTo>
                <a:lnTo>
                  <a:pt x="397" y="385"/>
                </a:lnTo>
                <a:lnTo>
                  <a:pt x="400" y="385"/>
                </a:lnTo>
                <a:lnTo>
                  <a:pt x="404" y="385"/>
                </a:lnTo>
                <a:lnTo>
                  <a:pt x="407" y="385"/>
                </a:lnTo>
                <a:lnTo>
                  <a:pt x="411" y="385"/>
                </a:lnTo>
                <a:lnTo>
                  <a:pt x="414" y="385"/>
                </a:lnTo>
              </a:path>
            </a:pathLst>
          </a:custGeom>
          <a:noFill/>
          <a:ln w="28575">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35905" name="Freeform 83">
            <a:extLst>
              <a:ext uri="{FF2B5EF4-FFF2-40B4-BE49-F238E27FC236}">
                <a16:creationId xmlns:a16="http://schemas.microsoft.com/office/drawing/2014/main" id="{89E3A326-3C4F-4810-87DA-89AE2FBF61F2}"/>
              </a:ext>
            </a:extLst>
          </p:cNvPr>
          <p:cNvSpPr>
            <a:spLocks/>
          </p:cNvSpPr>
          <p:nvPr/>
        </p:nvSpPr>
        <p:spPr bwMode="auto">
          <a:xfrm>
            <a:off x="6169025" y="1477963"/>
            <a:ext cx="709613" cy="1587"/>
          </a:xfrm>
          <a:custGeom>
            <a:avLst/>
            <a:gdLst>
              <a:gd name="T0" fmla="*/ 7 w 447"/>
              <a:gd name="T1" fmla="*/ 0 h 1587"/>
              <a:gd name="T2" fmla="*/ 18 w 447"/>
              <a:gd name="T3" fmla="*/ 0 h 1587"/>
              <a:gd name="T4" fmla="*/ 28 w 447"/>
              <a:gd name="T5" fmla="*/ 0 h 1587"/>
              <a:gd name="T6" fmla="*/ 39 w 447"/>
              <a:gd name="T7" fmla="*/ 0 h 1587"/>
              <a:gd name="T8" fmla="*/ 49 w 447"/>
              <a:gd name="T9" fmla="*/ 0 h 1587"/>
              <a:gd name="T10" fmla="*/ 60 w 447"/>
              <a:gd name="T11" fmla="*/ 0 h 1587"/>
              <a:gd name="T12" fmla="*/ 71 w 447"/>
              <a:gd name="T13" fmla="*/ 0 h 1587"/>
              <a:gd name="T14" fmla="*/ 81 w 447"/>
              <a:gd name="T15" fmla="*/ 0 h 1587"/>
              <a:gd name="T16" fmla="*/ 92 w 447"/>
              <a:gd name="T17" fmla="*/ 0 h 1587"/>
              <a:gd name="T18" fmla="*/ 102 w 447"/>
              <a:gd name="T19" fmla="*/ 0 h 1587"/>
              <a:gd name="T20" fmla="*/ 113 w 447"/>
              <a:gd name="T21" fmla="*/ 0 h 1587"/>
              <a:gd name="T22" fmla="*/ 123 w 447"/>
              <a:gd name="T23" fmla="*/ 0 h 1587"/>
              <a:gd name="T24" fmla="*/ 134 w 447"/>
              <a:gd name="T25" fmla="*/ 0 h 1587"/>
              <a:gd name="T26" fmla="*/ 144 w 447"/>
              <a:gd name="T27" fmla="*/ 0 h 1587"/>
              <a:gd name="T28" fmla="*/ 155 w 447"/>
              <a:gd name="T29" fmla="*/ 0 h 1587"/>
              <a:gd name="T30" fmla="*/ 165 w 447"/>
              <a:gd name="T31" fmla="*/ 0 h 1587"/>
              <a:gd name="T32" fmla="*/ 176 w 447"/>
              <a:gd name="T33" fmla="*/ 0 h 1587"/>
              <a:gd name="T34" fmla="*/ 187 w 447"/>
              <a:gd name="T35" fmla="*/ 0 h 1587"/>
              <a:gd name="T36" fmla="*/ 197 w 447"/>
              <a:gd name="T37" fmla="*/ 0 h 1587"/>
              <a:gd name="T38" fmla="*/ 208 w 447"/>
              <a:gd name="T39" fmla="*/ 0 h 1587"/>
              <a:gd name="T40" fmla="*/ 218 w 447"/>
              <a:gd name="T41" fmla="*/ 0 h 1587"/>
              <a:gd name="T42" fmla="*/ 229 w 447"/>
              <a:gd name="T43" fmla="*/ 0 h 1587"/>
              <a:gd name="T44" fmla="*/ 239 w 447"/>
              <a:gd name="T45" fmla="*/ 0 h 1587"/>
              <a:gd name="T46" fmla="*/ 250 w 447"/>
              <a:gd name="T47" fmla="*/ 0 h 1587"/>
              <a:gd name="T48" fmla="*/ 260 w 447"/>
              <a:gd name="T49" fmla="*/ 0 h 1587"/>
              <a:gd name="T50" fmla="*/ 271 w 447"/>
              <a:gd name="T51" fmla="*/ 0 h 1587"/>
              <a:gd name="T52" fmla="*/ 281 w 447"/>
              <a:gd name="T53" fmla="*/ 0 h 1587"/>
              <a:gd name="T54" fmla="*/ 292 w 447"/>
              <a:gd name="T55" fmla="*/ 0 h 1587"/>
              <a:gd name="T56" fmla="*/ 303 w 447"/>
              <a:gd name="T57" fmla="*/ 0 h 1587"/>
              <a:gd name="T58" fmla="*/ 313 w 447"/>
              <a:gd name="T59" fmla="*/ 0 h 1587"/>
              <a:gd name="T60" fmla="*/ 324 w 447"/>
              <a:gd name="T61" fmla="*/ 0 h 1587"/>
              <a:gd name="T62" fmla="*/ 334 w 447"/>
              <a:gd name="T63" fmla="*/ 0 h 1587"/>
              <a:gd name="T64" fmla="*/ 345 w 447"/>
              <a:gd name="T65" fmla="*/ 0 h 1587"/>
              <a:gd name="T66" fmla="*/ 355 w 447"/>
              <a:gd name="T67" fmla="*/ 0 h 1587"/>
              <a:gd name="T68" fmla="*/ 366 w 447"/>
              <a:gd name="T69" fmla="*/ 0 h 1587"/>
              <a:gd name="T70" fmla="*/ 376 w 447"/>
              <a:gd name="T71" fmla="*/ 0 h 1587"/>
              <a:gd name="T72" fmla="*/ 387 w 447"/>
              <a:gd name="T73" fmla="*/ 0 h 1587"/>
              <a:gd name="T74" fmla="*/ 397 w 447"/>
              <a:gd name="T75" fmla="*/ 0 h 1587"/>
              <a:gd name="T76" fmla="*/ 408 w 447"/>
              <a:gd name="T77" fmla="*/ 0 h 1587"/>
              <a:gd name="T78" fmla="*/ 418 w 447"/>
              <a:gd name="T79" fmla="*/ 0 h 1587"/>
              <a:gd name="T80" fmla="*/ 429 w 447"/>
              <a:gd name="T81" fmla="*/ 0 h 1587"/>
              <a:gd name="T82" fmla="*/ 440 w 447"/>
              <a:gd name="T83" fmla="*/ 0 h 1587"/>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447"/>
              <a:gd name="T127" fmla="*/ 0 h 1587"/>
              <a:gd name="T128" fmla="*/ 447 w 447"/>
              <a:gd name="T129" fmla="*/ 1587 h 1587"/>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447" h="1587">
                <a:moveTo>
                  <a:pt x="0" y="0"/>
                </a:moveTo>
                <a:lnTo>
                  <a:pt x="4" y="0"/>
                </a:lnTo>
                <a:lnTo>
                  <a:pt x="7" y="0"/>
                </a:lnTo>
                <a:lnTo>
                  <a:pt x="11" y="0"/>
                </a:lnTo>
                <a:lnTo>
                  <a:pt x="14" y="0"/>
                </a:lnTo>
                <a:lnTo>
                  <a:pt x="18" y="0"/>
                </a:lnTo>
                <a:lnTo>
                  <a:pt x="21" y="0"/>
                </a:lnTo>
                <a:lnTo>
                  <a:pt x="25" y="0"/>
                </a:lnTo>
                <a:lnTo>
                  <a:pt x="28" y="0"/>
                </a:lnTo>
                <a:lnTo>
                  <a:pt x="32" y="0"/>
                </a:lnTo>
                <a:lnTo>
                  <a:pt x="35" y="0"/>
                </a:lnTo>
                <a:lnTo>
                  <a:pt x="39" y="0"/>
                </a:lnTo>
                <a:lnTo>
                  <a:pt x="42" y="0"/>
                </a:lnTo>
                <a:lnTo>
                  <a:pt x="46" y="0"/>
                </a:lnTo>
                <a:lnTo>
                  <a:pt x="49" y="0"/>
                </a:lnTo>
                <a:lnTo>
                  <a:pt x="53" y="0"/>
                </a:lnTo>
                <a:lnTo>
                  <a:pt x="57" y="0"/>
                </a:lnTo>
                <a:lnTo>
                  <a:pt x="60" y="0"/>
                </a:lnTo>
                <a:lnTo>
                  <a:pt x="64" y="0"/>
                </a:lnTo>
                <a:lnTo>
                  <a:pt x="67" y="0"/>
                </a:lnTo>
                <a:lnTo>
                  <a:pt x="71" y="0"/>
                </a:lnTo>
                <a:lnTo>
                  <a:pt x="74" y="0"/>
                </a:lnTo>
                <a:lnTo>
                  <a:pt x="78" y="0"/>
                </a:lnTo>
                <a:lnTo>
                  <a:pt x="81" y="0"/>
                </a:lnTo>
                <a:lnTo>
                  <a:pt x="85" y="0"/>
                </a:lnTo>
                <a:lnTo>
                  <a:pt x="88" y="0"/>
                </a:lnTo>
                <a:lnTo>
                  <a:pt x="92" y="0"/>
                </a:lnTo>
                <a:lnTo>
                  <a:pt x="95" y="0"/>
                </a:lnTo>
                <a:lnTo>
                  <a:pt x="99" y="0"/>
                </a:lnTo>
                <a:lnTo>
                  <a:pt x="102" y="0"/>
                </a:lnTo>
                <a:lnTo>
                  <a:pt x="106" y="0"/>
                </a:lnTo>
                <a:lnTo>
                  <a:pt x="109" y="0"/>
                </a:lnTo>
                <a:lnTo>
                  <a:pt x="113" y="0"/>
                </a:lnTo>
                <a:lnTo>
                  <a:pt x="116" y="0"/>
                </a:lnTo>
                <a:lnTo>
                  <a:pt x="120" y="0"/>
                </a:lnTo>
                <a:lnTo>
                  <a:pt x="123" y="0"/>
                </a:lnTo>
                <a:lnTo>
                  <a:pt x="127" y="0"/>
                </a:lnTo>
                <a:lnTo>
                  <a:pt x="130" y="0"/>
                </a:lnTo>
                <a:lnTo>
                  <a:pt x="134" y="0"/>
                </a:lnTo>
                <a:lnTo>
                  <a:pt x="137" y="0"/>
                </a:lnTo>
                <a:lnTo>
                  <a:pt x="141" y="0"/>
                </a:lnTo>
                <a:lnTo>
                  <a:pt x="144" y="0"/>
                </a:lnTo>
                <a:lnTo>
                  <a:pt x="148" y="0"/>
                </a:lnTo>
                <a:lnTo>
                  <a:pt x="151" y="0"/>
                </a:lnTo>
                <a:lnTo>
                  <a:pt x="155" y="0"/>
                </a:lnTo>
                <a:lnTo>
                  <a:pt x="158" y="0"/>
                </a:lnTo>
                <a:lnTo>
                  <a:pt x="162" y="0"/>
                </a:lnTo>
                <a:lnTo>
                  <a:pt x="165" y="0"/>
                </a:lnTo>
                <a:lnTo>
                  <a:pt x="169" y="0"/>
                </a:lnTo>
                <a:lnTo>
                  <a:pt x="172" y="0"/>
                </a:lnTo>
                <a:lnTo>
                  <a:pt x="176" y="0"/>
                </a:lnTo>
                <a:lnTo>
                  <a:pt x="180" y="0"/>
                </a:lnTo>
                <a:lnTo>
                  <a:pt x="183" y="0"/>
                </a:lnTo>
                <a:lnTo>
                  <a:pt x="187" y="0"/>
                </a:lnTo>
                <a:lnTo>
                  <a:pt x="190" y="0"/>
                </a:lnTo>
                <a:lnTo>
                  <a:pt x="194" y="0"/>
                </a:lnTo>
                <a:lnTo>
                  <a:pt x="197" y="0"/>
                </a:lnTo>
                <a:lnTo>
                  <a:pt x="201" y="0"/>
                </a:lnTo>
                <a:lnTo>
                  <a:pt x="204" y="0"/>
                </a:lnTo>
                <a:lnTo>
                  <a:pt x="208" y="0"/>
                </a:lnTo>
                <a:lnTo>
                  <a:pt x="211" y="0"/>
                </a:lnTo>
                <a:lnTo>
                  <a:pt x="215" y="0"/>
                </a:lnTo>
                <a:lnTo>
                  <a:pt x="218" y="0"/>
                </a:lnTo>
                <a:lnTo>
                  <a:pt x="222" y="0"/>
                </a:lnTo>
                <a:lnTo>
                  <a:pt x="225" y="0"/>
                </a:lnTo>
                <a:lnTo>
                  <a:pt x="229" y="0"/>
                </a:lnTo>
                <a:lnTo>
                  <a:pt x="232" y="0"/>
                </a:lnTo>
                <a:lnTo>
                  <a:pt x="236" y="0"/>
                </a:lnTo>
                <a:lnTo>
                  <a:pt x="239" y="0"/>
                </a:lnTo>
                <a:lnTo>
                  <a:pt x="243" y="0"/>
                </a:lnTo>
                <a:lnTo>
                  <a:pt x="246" y="0"/>
                </a:lnTo>
                <a:lnTo>
                  <a:pt x="250" y="0"/>
                </a:lnTo>
                <a:lnTo>
                  <a:pt x="253" y="0"/>
                </a:lnTo>
                <a:lnTo>
                  <a:pt x="257" y="0"/>
                </a:lnTo>
                <a:lnTo>
                  <a:pt x="260" y="0"/>
                </a:lnTo>
                <a:lnTo>
                  <a:pt x="264" y="0"/>
                </a:lnTo>
                <a:lnTo>
                  <a:pt x="267" y="0"/>
                </a:lnTo>
                <a:lnTo>
                  <a:pt x="271" y="0"/>
                </a:lnTo>
                <a:lnTo>
                  <a:pt x="274" y="0"/>
                </a:lnTo>
                <a:lnTo>
                  <a:pt x="278" y="0"/>
                </a:lnTo>
                <a:lnTo>
                  <a:pt x="281" y="0"/>
                </a:lnTo>
                <a:lnTo>
                  <a:pt x="285" y="0"/>
                </a:lnTo>
                <a:lnTo>
                  <a:pt x="288" y="0"/>
                </a:lnTo>
                <a:lnTo>
                  <a:pt x="292" y="0"/>
                </a:lnTo>
                <a:lnTo>
                  <a:pt x="295" y="0"/>
                </a:lnTo>
                <a:lnTo>
                  <a:pt x="299" y="0"/>
                </a:lnTo>
                <a:lnTo>
                  <a:pt x="303" y="0"/>
                </a:lnTo>
                <a:lnTo>
                  <a:pt x="306" y="0"/>
                </a:lnTo>
                <a:lnTo>
                  <a:pt x="310" y="0"/>
                </a:lnTo>
                <a:lnTo>
                  <a:pt x="313" y="0"/>
                </a:lnTo>
                <a:lnTo>
                  <a:pt x="317" y="0"/>
                </a:lnTo>
                <a:lnTo>
                  <a:pt x="320" y="0"/>
                </a:lnTo>
                <a:lnTo>
                  <a:pt x="324" y="0"/>
                </a:lnTo>
                <a:lnTo>
                  <a:pt x="327" y="0"/>
                </a:lnTo>
                <a:lnTo>
                  <a:pt x="331" y="0"/>
                </a:lnTo>
                <a:lnTo>
                  <a:pt x="334" y="0"/>
                </a:lnTo>
                <a:lnTo>
                  <a:pt x="338" y="0"/>
                </a:lnTo>
                <a:lnTo>
                  <a:pt x="341" y="0"/>
                </a:lnTo>
                <a:lnTo>
                  <a:pt x="345" y="0"/>
                </a:lnTo>
                <a:lnTo>
                  <a:pt x="348" y="0"/>
                </a:lnTo>
                <a:lnTo>
                  <a:pt x="352" y="0"/>
                </a:lnTo>
                <a:lnTo>
                  <a:pt x="355" y="0"/>
                </a:lnTo>
                <a:lnTo>
                  <a:pt x="359" y="0"/>
                </a:lnTo>
                <a:lnTo>
                  <a:pt x="362" y="0"/>
                </a:lnTo>
                <a:lnTo>
                  <a:pt x="366" y="0"/>
                </a:lnTo>
                <a:lnTo>
                  <a:pt x="369" y="0"/>
                </a:lnTo>
                <a:lnTo>
                  <a:pt x="373" y="0"/>
                </a:lnTo>
                <a:lnTo>
                  <a:pt x="376" y="0"/>
                </a:lnTo>
                <a:lnTo>
                  <a:pt x="380" y="0"/>
                </a:lnTo>
                <a:lnTo>
                  <a:pt x="383" y="0"/>
                </a:lnTo>
                <a:lnTo>
                  <a:pt x="387" y="0"/>
                </a:lnTo>
                <a:lnTo>
                  <a:pt x="390" y="0"/>
                </a:lnTo>
                <a:lnTo>
                  <a:pt x="394" y="0"/>
                </a:lnTo>
                <a:lnTo>
                  <a:pt x="397" y="0"/>
                </a:lnTo>
                <a:lnTo>
                  <a:pt x="401" y="0"/>
                </a:lnTo>
                <a:lnTo>
                  <a:pt x="404" y="0"/>
                </a:lnTo>
                <a:lnTo>
                  <a:pt x="408" y="0"/>
                </a:lnTo>
                <a:lnTo>
                  <a:pt x="411" y="0"/>
                </a:lnTo>
                <a:lnTo>
                  <a:pt x="415" y="0"/>
                </a:lnTo>
                <a:lnTo>
                  <a:pt x="418" y="0"/>
                </a:lnTo>
                <a:lnTo>
                  <a:pt x="422" y="0"/>
                </a:lnTo>
                <a:lnTo>
                  <a:pt x="426" y="0"/>
                </a:lnTo>
                <a:lnTo>
                  <a:pt x="429" y="0"/>
                </a:lnTo>
                <a:lnTo>
                  <a:pt x="433" y="0"/>
                </a:lnTo>
                <a:lnTo>
                  <a:pt x="436" y="0"/>
                </a:lnTo>
                <a:lnTo>
                  <a:pt x="440" y="0"/>
                </a:lnTo>
                <a:lnTo>
                  <a:pt x="443" y="0"/>
                </a:lnTo>
                <a:lnTo>
                  <a:pt x="447" y="0"/>
                </a:lnTo>
              </a:path>
            </a:pathLst>
          </a:custGeom>
          <a:noFill/>
          <a:ln w="28575">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35906" name="Freeform 84">
            <a:extLst>
              <a:ext uri="{FF2B5EF4-FFF2-40B4-BE49-F238E27FC236}">
                <a16:creationId xmlns:a16="http://schemas.microsoft.com/office/drawing/2014/main" id="{F6EAD2B3-D852-4B26-A599-869F0E4489EF}"/>
              </a:ext>
            </a:extLst>
          </p:cNvPr>
          <p:cNvSpPr>
            <a:spLocks/>
          </p:cNvSpPr>
          <p:nvPr/>
        </p:nvSpPr>
        <p:spPr bwMode="auto">
          <a:xfrm>
            <a:off x="6878638" y="1477963"/>
            <a:ext cx="446087" cy="1587"/>
          </a:xfrm>
          <a:custGeom>
            <a:avLst/>
            <a:gdLst>
              <a:gd name="T0" fmla="*/ 3 w 281"/>
              <a:gd name="T1" fmla="*/ 0 h 1587"/>
              <a:gd name="T2" fmla="*/ 10 w 281"/>
              <a:gd name="T3" fmla="*/ 0 h 1587"/>
              <a:gd name="T4" fmla="*/ 17 w 281"/>
              <a:gd name="T5" fmla="*/ 0 h 1587"/>
              <a:gd name="T6" fmla="*/ 24 w 281"/>
              <a:gd name="T7" fmla="*/ 0 h 1587"/>
              <a:gd name="T8" fmla="*/ 31 w 281"/>
              <a:gd name="T9" fmla="*/ 0 h 1587"/>
              <a:gd name="T10" fmla="*/ 38 w 281"/>
              <a:gd name="T11" fmla="*/ 0 h 1587"/>
              <a:gd name="T12" fmla="*/ 45 w 281"/>
              <a:gd name="T13" fmla="*/ 0 h 1587"/>
              <a:gd name="T14" fmla="*/ 52 w 281"/>
              <a:gd name="T15" fmla="*/ 0 h 1587"/>
              <a:gd name="T16" fmla="*/ 59 w 281"/>
              <a:gd name="T17" fmla="*/ 0 h 1587"/>
              <a:gd name="T18" fmla="*/ 66 w 281"/>
              <a:gd name="T19" fmla="*/ 0 h 1587"/>
              <a:gd name="T20" fmla="*/ 73 w 281"/>
              <a:gd name="T21" fmla="*/ 0 h 1587"/>
              <a:gd name="T22" fmla="*/ 80 w 281"/>
              <a:gd name="T23" fmla="*/ 0 h 1587"/>
              <a:gd name="T24" fmla="*/ 87 w 281"/>
              <a:gd name="T25" fmla="*/ 0 h 1587"/>
              <a:gd name="T26" fmla="*/ 94 w 281"/>
              <a:gd name="T27" fmla="*/ 0 h 1587"/>
              <a:gd name="T28" fmla="*/ 102 w 281"/>
              <a:gd name="T29" fmla="*/ 0 h 1587"/>
              <a:gd name="T30" fmla="*/ 109 w 281"/>
              <a:gd name="T31" fmla="*/ 0 h 1587"/>
              <a:gd name="T32" fmla="*/ 116 w 281"/>
              <a:gd name="T33" fmla="*/ 0 h 1587"/>
              <a:gd name="T34" fmla="*/ 123 w 281"/>
              <a:gd name="T35" fmla="*/ 0 h 1587"/>
              <a:gd name="T36" fmla="*/ 130 w 281"/>
              <a:gd name="T37" fmla="*/ 0 h 1587"/>
              <a:gd name="T38" fmla="*/ 137 w 281"/>
              <a:gd name="T39" fmla="*/ 0 h 1587"/>
              <a:gd name="T40" fmla="*/ 144 w 281"/>
              <a:gd name="T41" fmla="*/ 0 h 1587"/>
              <a:gd name="T42" fmla="*/ 151 w 281"/>
              <a:gd name="T43" fmla="*/ 0 h 1587"/>
              <a:gd name="T44" fmla="*/ 158 w 281"/>
              <a:gd name="T45" fmla="*/ 0 h 1587"/>
              <a:gd name="T46" fmla="*/ 165 w 281"/>
              <a:gd name="T47" fmla="*/ 0 h 1587"/>
              <a:gd name="T48" fmla="*/ 172 w 281"/>
              <a:gd name="T49" fmla="*/ 0 h 1587"/>
              <a:gd name="T50" fmla="*/ 179 w 281"/>
              <a:gd name="T51" fmla="*/ 0 h 1587"/>
              <a:gd name="T52" fmla="*/ 186 w 281"/>
              <a:gd name="T53" fmla="*/ 0 h 1587"/>
              <a:gd name="T54" fmla="*/ 193 w 281"/>
              <a:gd name="T55" fmla="*/ 0 h 1587"/>
              <a:gd name="T56" fmla="*/ 200 w 281"/>
              <a:gd name="T57" fmla="*/ 0 h 1587"/>
              <a:gd name="T58" fmla="*/ 207 w 281"/>
              <a:gd name="T59" fmla="*/ 0 h 1587"/>
              <a:gd name="T60" fmla="*/ 214 w 281"/>
              <a:gd name="T61" fmla="*/ 0 h 1587"/>
              <a:gd name="T62" fmla="*/ 221 w 281"/>
              <a:gd name="T63" fmla="*/ 0 h 1587"/>
              <a:gd name="T64" fmla="*/ 228 w 281"/>
              <a:gd name="T65" fmla="*/ 0 h 1587"/>
              <a:gd name="T66" fmla="*/ 235 w 281"/>
              <a:gd name="T67" fmla="*/ 0 h 1587"/>
              <a:gd name="T68" fmla="*/ 242 w 281"/>
              <a:gd name="T69" fmla="*/ 0 h 1587"/>
              <a:gd name="T70" fmla="*/ 249 w 281"/>
              <a:gd name="T71" fmla="*/ 0 h 1587"/>
              <a:gd name="T72" fmla="*/ 256 w 281"/>
              <a:gd name="T73" fmla="*/ 0 h 1587"/>
              <a:gd name="T74" fmla="*/ 263 w 281"/>
              <a:gd name="T75" fmla="*/ 0 h 1587"/>
              <a:gd name="T76" fmla="*/ 270 w 281"/>
              <a:gd name="T77" fmla="*/ 0 h 1587"/>
              <a:gd name="T78" fmla="*/ 277 w 281"/>
              <a:gd name="T79" fmla="*/ 0 h 1587"/>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281"/>
              <a:gd name="T121" fmla="*/ 0 h 1587"/>
              <a:gd name="T122" fmla="*/ 281 w 281"/>
              <a:gd name="T123" fmla="*/ 1587 h 1587"/>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281" h="1587">
                <a:moveTo>
                  <a:pt x="0" y="0"/>
                </a:moveTo>
                <a:lnTo>
                  <a:pt x="3" y="0"/>
                </a:lnTo>
                <a:lnTo>
                  <a:pt x="7" y="0"/>
                </a:lnTo>
                <a:lnTo>
                  <a:pt x="10" y="0"/>
                </a:lnTo>
                <a:lnTo>
                  <a:pt x="14" y="0"/>
                </a:lnTo>
                <a:lnTo>
                  <a:pt x="17" y="0"/>
                </a:lnTo>
                <a:lnTo>
                  <a:pt x="21" y="0"/>
                </a:lnTo>
                <a:lnTo>
                  <a:pt x="24" y="0"/>
                </a:lnTo>
                <a:lnTo>
                  <a:pt x="28" y="0"/>
                </a:lnTo>
                <a:lnTo>
                  <a:pt x="31" y="0"/>
                </a:lnTo>
                <a:lnTo>
                  <a:pt x="35" y="0"/>
                </a:lnTo>
                <a:lnTo>
                  <a:pt x="38" y="0"/>
                </a:lnTo>
                <a:lnTo>
                  <a:pt x="42" y="0"/>
                </a:lnTo>
                <a:lnTo>
                  <a:pt x="45" y="0"/>
                </a:lnTo>
                <a:lnTo>
                  <a:pt x="49" y="0"/>
                </a:lnTo>
                <a:lnTo>
                  <a:pt x="52" y="0"/>
                </a:lnTo>
                <a:lnTo>
                  <a:pt x="56" y="0"/>
                </a:lnTo>
                <a:lnTo>
                  <a:pt x="59" y="0"/>
                </a:lnTo>
                <a:lnTo>
                  <a:pt x="63" y="0"/>
                </a:lnTo>
                <a:lnTo>
                  <a:pt x="66" y="0"/>
                </a:lnTo>
                <a:lnTo>
                  <a:pt x="70" y="0"/>
                </a:lnTo>
                <a:lnTo>
                  <a:pt x="73" y="0"/>
                </a:lnTo>
                <a:lnTo>
                  <a:pt x="77" y="0"/>
                </a:lnTo>
                <a:lnTo>
                  <a:pt x="80" y="0"/>
                </a:lnTo>
                <a:lnTo>
                  <a:pt x="84" y="0"/>
                </a:lnTo>
                <a:lnTo>
                  <a:pt x="87" y="0"/>
                </a:lnTo>
                <a:lnTo>
                  <a:pt x="91" y="0"/>
                </a:lnTo>
                <a:lnTo>
                  <a:pt x="94" y="0"/>
                </a:lnTo>
                <a:lnTo>
                  <a:pt x="98" y="0"/>
                </a:lnTo>
                <a:lnTo>
                  <a:pt x="102" y="0"/>
                </a:lnTo>
                <a:lnTo>
                  <a:pt x="105" y="0"/>
                </a:lnTo>
                <a:lnTo>
                  <a:pt x="109" y="0"/>
                </a:lnTo>
                <a:lnTo>
                  <a:pt x="112" y="0"/>
                </a:lnTo>
                <a:lnTo>
                  <a:pt x="116" y="0"/>
                </a:lnTo>
                <a:lnTo>
                  <a:pt x="119" y="0"/>
                </a:lnTo>
                <a:lnTo>
                  <a:pt x="123" y="0"/>
                </a:lnTo>
                <a:lnTo>
                  <a:pt x="126" y="0"/>
                </a:lnTo>
                <a:lnTo>
                  <a:pt x="130" y="0"/>
                </a:lnTo>
                <a:lnTo>
                  <a:pt x="133" y="0"/>
                </a:lnTo>
                <a:lnTo>
                  <a:pt x="137" y="0"/>
                </a:lnTo>
                <a:lnTo>
                  <a:pt x="140" y="0"/>
                </a:lnTo>
                <a:lnTo>
                  <a:pt x="144" y="0"/>
                </a:lnTo>
                <a:lnTo>
                  <a:pt x="147" y="0"/>
                </a:lnTo>
                <a:lnTo>
                  <a:pt x="151" y="0"/>
                </a:lnTo>
                <a:lnTo>
                  <a:pt x="154" y="0"/>
                </a:lnTo>
                <a:lnTo>
                  <a:pt x="158" y="0"/>
                </a:lnTo>
                <a:lnTo>
                  <a:pt x="161" y="0"/>
                </a:lnTo>
                <a:lnTo>
                  <a:pt x="165" y="0"/>
                </a:lnTo>
                <a:lnTo>
                  <a:pt x="168" y="0"/>
                </a:lnTo>
                <a:lnTo>
                  <a:pt x="172" y="0"/>
                </a:lnTo>
                <a:lnTo>
                  <a:pt x="175" y="0"/>
                </a:lnTo>
                <a:lnTo>
                  <a:pt x="179" y="0"/>
                </a:lnTo>
                <a:lnTo>
                  <a:pt x="182" y="0"/>
                </a:lnTo>
                <a:lnTo>
                  <a:pt x="186" y="0"/>
                </a:lnTo>
                <a:lnTo>
                  <a:pt x="189" y="0"/>
                </a:lnTo>
                <a:lnTo>
                  <a:pt x="193" y="0"/>
                </a:lnTo>
                <a:lnTo>
                  <a:pt x="196" y="0"/>
                </a:lnTo>
                <a:lnTo>
                  <a:pt x="200" y="0"/>
                </a:lnTo>
                <a:lnTo>
                  <a:pt x="203" y="0"/>
                </a:lnTo>
                <a:lnTo>
                  <a:pt x="207" y="0"/>
                </a:lnTo>
                <a:lnTo>
                  <a:pt x="210" y="0"/>
                </a:lnTo>
                <a:lnTo>
                  <a:pt x="214" y="0"/>
                </a:lnTo>
                <a:lnTo>
                  <a:pt x="217" y="0"/>
                </a:lnTo>
                <a:lnTo>
                  <a:pt x="221" y="0"/>
                </a:lnTo>
                <a:lnTo>
                  <a:pt x="225" y="0"/>
                </a:lnTo>
                <a:lnTo>
                  <a:pt x="228" y="0"/>
                </a:lnTo>
                <a:lnTo>
                  <a:pt x="232" y="0"/>
                </a:lnTo>
                <a:lnTo>
                  <a:pt x="235" y="0"/>
                </a:lnTo>
                <a:lnTo>
                  <a:pt x="239" y="0"/>
                </a:lnTo>
                <a:lnTo>
                  <a:pt x="242" y="0"/>
                </a:lnTo>
                <a:lnTo>
                  <a:pt x="246" y="0"/>
                </a:lnTo>
                <a:lnTo>
                  <a:pt x="249" y="0"/>
                </a:lnTo>
                <a:lnTo>
                  <a:pt x="253" y="0"/>
                </a:lnTo>
                <a:lnTo>
                  <a:pt x="256" y="0"/>
                </a:lnTo>
                <a:lnTo>
                  <a:pt x="260" y="0"/>
                </a:lnTo>
                <a:lnTo>
                  <a:pt x="263" y="0"/>
                </a:lnTo>
                <a:lnTo>
                  <a:pt x="267" y="0"/>
                </a:lnTo>
                <a:lnTo>
                  <a:pt x="270" y="0"/>
                </a:lnTo>
                <a:lnTo>
                  <a:pt x="274" y="0"/>
                </a:lnTo>
                <a:lnTo>
                  <a:pt x="277" y="0"/>
                </a:lnTo>
                <a:lnTo>
                  <a:pt x="281" y="0"/>
                </a:lnTo>
              </a:path>
            </a:pathLst>
          </a:custGeom>
          <a:noFill/>
          <a:ln w="28575">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35907" name="Rectangle 89">
            <a:extLst>
              <a:ext uri="{FF2B5EF4-FFF2-40B4-BE49-F238E27FC236}">
                <a16:creationId xmlns:a16="http://schemas.microsoft.com/office/drawing/2014/main" id="{A42F09F8-0B54-493A-8878-AB237A97AFC4}"/>
              </a:ext>
            </a:extLst>
          </p:cNvPr>
          <p:cNvSpPr>
            <a:spLocks noChangeArrowheads="1"/>
          </p:cNvSpPr>
          <p:nvPr/>
        </p:nvSpPr>
        <p:spPr bwMode="auto">
          <a:xfrm>
            <a:off x="3730625" y="3033713"/>
            <a:ext cx="4052888" cy="3097212"/>
          </a:xfrm>
          <a:prstGeom prst="rect">
            <a:avLst/>
          </a:prstGeom>
          <a:noFill/>
          <a:ln w="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35908" name="Line 90">
            <a:extLst>
              <a:ext uri="{FF2B5EF4-FFF2-40B4-BE49-F238E27FC236}">
                <a16:creationId xmlns:a16="http://schemas.microsoft.com/office/drawing/2014/main" id="{1FB66097-742A-49D0-9FE5-4D736091F7D8}"/>
              </a:ext>
            </a:extLst>
          </p:cNvPr>
          <p:cNvSpPr>
            <a:spLocks noChangeShapeType="1"/>
          </p:cNvSpPr>
          <p:nvPr/>
        </p:nvSpPr>
        <p:spPr bwMode="auto">
          <a:xfrm>
            <a:off x="3730625" y="3033713"/>
            <a:ext cx="4052888"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909" name="Freeform 91">
            <a:extLst>
              <a:ext uri="{FF2B5EF4-FFF2-40B4-BE49-F238E27FC236}">
                <a16:creationId xmlns:a16="http://schemas.microsoft.com/office/drawing/2014/main" id="{DAB3700E-4008-4C56-9CC4-838F80663182}"/>
              </a:ext>
            </a:extLst>
          </p:cNvPr>
          <p:cNvSpPr>
            <a:spLocks/>
          </p:cNvSpPr>
          <p:nvPr/>
        </p:nvSpPr>
        <p:spPr bwMode="auto">
          <a:xfrm>
            <a:off x="3730625" y="3033713"/>
            <a:ext cx="4052888" cy="3097212"/>
          </a:xfrm>
          <a:custGeom>
            <a:avLst/>
            <a:gdLst>
              <a:gd name="T0" fmla="*/ 0 w 434"/>
              <a:gd name="T1" fmla="*/ 342 h 342"/>
              <a:gd name="T2" fmla="*/ 434 w 434"/>
              <a:gd name="T3" fmla="*/ 342 h 342"/>
              <a:gd name="T4" fmla="*/ 434 w 434"/>
              <a:gd name="T5" fmla="*/ 0 h 342"/>
              <a:gd name="T6" fmla="*/ 0 60000 65536"/>
              <a:gd name="T7" fmla="*/ 0 60000 65536"/>
              <a:gd name="T8" fmla="*/ 0 60000 65536"/>
              <a:gd name="T9" fmla="*/ 0 w 434"/>
              <a:gd name="T10" fmla="*/ 0 h 342"/>
              <a:gd name="T11" fmla="*/ 434 w 434"/>
              <a:gd name="T12" fmla="*/ 342 h 342"/>
            </a:gdLst>
            <a:ahLst/>
            <a:cxnLst>
              <a:cxn ang="T6">
                <a:pos x="T0" y="T1"/>
              </a:cxn>
              <a:cxn ang="T7">
                <a:pos x="T2" y="T3"/>
              </a:cxn>
              <a:cxn ang="T8">
                <a:pos x="T4" y="T5"/>
              </a:cxn>
            </a:cxnLst>
            <a:rect l="T9" t="T10" r="T11" b="T12"/>
            <a:pathLst>
              <a:path w="434" h="342">
                <a:moveTo>
                  <a:pt x="0" y="342"/>
                </a:moveTo>
                <a:lnTo>
                  <a:pt x="434" y="342"/>
                </a:lnTo>
                <a:lnTo>
                  <a:pt x="434" y="0"/>
                </a:lnTo>
              </a:path>
            </a:pathLst>
          </a:cu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35910" name="Line 92">
            <a:extLst>
              <a:ext uri="{FF2B5EF4-FFF2-40B4-BE49-F238E27FC236}">
                <a16:creationId xmlns:a16="http://schemas.microsoft.com/office/drawing/2014/main" id="{4EEB0DBC-6C9E-49D3-9D14-83017BE739D2}"/>
              </a:ext>
            </a:extLst>
          </p:cNvPr>
          <p:cNvSpPr>
            <a:spLocks noChangeShapeType="1"/>
          </p:cNvSpPr>
          <p:nvPr/>
        </p:nvSpPr>
        <p:spPr bwMode="auto">
          <a:xfrm flipV="1">
            <a:off x="3730625" y="3033713"/>
            <a:ext cx="1588" cy="30972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911" name="Line 93">
            <a:extLst>
              <a:ext uri="{FF2B5EF4-FFF2-40B4-BE49-F238E27FC236}">
                <a16:creationId xmlns:a16="http://schemas.microsoft.com/office/drawing/2014/main" id="{C50D3A0A-00D6-4F63-B358-840B82D2E828}"/>
              </a:ext>
            </a:extLst>
          </p:cNvPr>
          <p:cNvSpPr>
            <a:spLocks noChangeShapeType="1"/>
          </p:cNvSpPr>
          <p:nvPr/>
        </p:nvSpPr>
        <p:spPr bwMode="auto">
          <a:xfrm>
            <a:off x="3730625" y="6130925"/>
            <a:ext cx="405288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912" name="Line 94">
            <a:extLst>
              <a:ext uri="{FF2B5EF4-FFF2-40B4-BE49-F238E27FC236}">
                <a16:creationId xmlns:a16="http://schemas.microsoft.com/office/drawing/2014/main" id="{9FDDBAAC-290E-40ED-BB7E-E12791389F3A}"/>
              </a:ext>
            </a:extLst>
          </p:cNvPr>
          <p:cNvSpPr>
            <a:spLocks noChangeShapeType="1"/>
          </p:cNvSpPr>
          <p:nvPr/>
        </p:nvSpPr>
        <p:spPr bwMode="auto">
          <a:xfrm flipV="1">
            <a:off x="3730625" y="3033713"/>
            <a:ext cx="1588" cy="30972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913" name="Line 95">
            <a:extLst>
              <a:ext uri="{FF2B5EF4-FFF2-40B4-BE49-F238E27FC236}">
                <a16:creationId xmlns:a16="http://schemas.microsoft.com/office/drawing/2014/main" id="{4B0AFC76-7CD2-487A-B6F0-A86119052013}"/>
              </a:ext>
            </a:extLst>
          </p:cNvPr>
          <p:cNvSpPr>
            <a:spLocks noChangeShapeType="1"/>
          </p:cNvSpPr>
          <p:nvPr/>
        </p:nvSpPr>
        <p:spPr bwMode="auto">
          <a:xfrm flipV="1">
            <a:off x="3730625" y="6084888"/>
            <a:ext cx="1588" cy="4603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914" name="Line 96">
            <a:extLst>
              <a:ext uri="{FF2B5EF4-FFF2-40B4-BE49-F238E27FC236}">
                <a16:creationId xmlns:a16="http://schemas.microsoft.com/office/drawing/2014/main" id="{B25553BA-3777-495D-8CB5-08A800AC4EE8}"/>
              </a:ext>
            </a:extLst>
          </p:cNvPr>
          <p:cNvSpPr>
            <a:spLocks noChangeShapeType="1"/>
          </p:cNvSpPr>
          <p:nvPr/>
        </p:nvSpPr>
        <p:spPr bwMode="auto">
          <a:xfrm>
            <a:off x="3730625" y="3033713"/>
            <a:ext cx="1588" cy="349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915" name="Rectangle 97">
            <a:extLst>
              <a:ext uri="{FF2B5EF4-FFF2-40B4-BE49-F238E27FC236}">
                <a16:creationId xmlns:a16="http://schemas.microsoft.com/office/drawing/2014/main" id="{882BB776-AA87-48E2-A06E-C0579D98F526}"/>
              </a:ext>
            </a:extLst>
          </p:cNvPr>
          <p:cNvSpPr>
            <a:spLocks noChangeArrowheads="1"/>
          </p:cNvSpPr>
          <p:nvPr/>
        </p:nvSpPr>
        <p:spPr bwMode="auto">
          <a:xfrm>
            <a:off x="3702050" y="6157913"/>
            <a:ext cx="127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0</a:t>
            </a:r>
            <a:endParaRPr lang="en-US" altLang="en-US" sz="1800"/>
          </a:p>
        </p:txBody>
      </p:sp>
      <p:sp>
        <p:nvSpPr>
          <p:cNvPr id="35916" name="Line 98">
            <a:extLst>
              <a:ext uri="{FF2B5EF4-FFF2-40B4-BE49-F238E27FC236}">
                <a16:creationId xmlns:a16="http://schemas.microsoft.com/office/drawing/2014/main" id="{3BA1BAB4-F8AD-4508-B32C-6746A147C6A7}"/>
              </a:ext>
            </a:extLst>
          </p:cNvPr>
          <p:cNvSpPr>
            <a:spLocks noChangeShapeType="1"/>
          </p:cNvSpPr>
          <p:nvPr/>
        </p:nvSpPr>
        <p:spPr bwMode="auto">
          <a:xfrm flipV="1">
            <a:off x="4132263" y="6084888"/>
            <a:ext cx="1587" cy="4603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917" name="Line 99">
            <a:extLst>
              <a:ext uri="{FF2B5EF4-FFF2-40B4-BE49-F238E27FC236}">
                <a16:creationId xmlns:a16="http://schemas.microsoft.com/office/drawing/2014/main" id="{6BAAC495-2997-4D22-9B4C-D186251CA303}"/>
              </a:ext>
            </a:extLst>
          </p:cNvPr>
          <p:cNvSpPr>
            <a:spLocks noChangeShapeType="1"/>
          </p:cNvSpPr>
          <p:nvPr/>
        </p:nvSpPr>
        <p:spPr bwMode="auto">
          <a:xfrm>
            <a:off x="4132263" y="3033713"/>
            <a:ext cx="1587" cy="349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918" name="Rectangle 100">
            <a:extLst>
              <a:ext uri="{FF2B5EF4-FFF2-40B4-BE49-F238E27FC236}">
                <a16:creationId xmlns:a16="http://schemas.microsoft.com/office/drawing/2014/main" id="{2129155E-7A36-433D-A023-7EBFF67BFBA0}"/>
              </a:ext>
            </a:extLst>
          </p:cNvPr>
          <p:cNvSpPr>
            <a:spLocks noChangeArrowheads="1"/>
          </p:cNvSpPr>
          <p:nvPr/>
        </p:nvSpPr>
        <p:spPr bwMode="auto">
          <a:xfrm>
            <a:off x="4103688" y="6157913"/>
            <a:ext cx="127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2</a:t>
            </a:r>
            <a:endParaRPr lang="en-US" altLang="en-US" sz="1800"/>
          </a:p>
        </p:txBody>
      </p:sp>
      <p:sp>
        <p:nvSpPr>
          <p:cNvPr id="35919" name="Line 101">
            <a:extLst>
              <a:ext uri="{FF2B5EF4-FFF2-40B4-BE49-F238E27FC236}">
                <a16:creationId xmlns:a16="http://schemas.microsoft.com/office/drawing/2014/main" id="{F913FD10-FBEC-4DE6-AC32-712EC8C44DB0}"/>
              </a:ext>
            </a:extLst>
          </p:cNvPr>
          <p:cNvSpPr>
            <a:spLocks noChangeShapeType="1"/>
          </p:cNvSpPr>
          <p:nvPr/>
        </p:nvSpPr>
        <p:spPr bwMode="auto">
          <a:xfrm flipV="1">
            <a:off x="4533900" y="6084888"/>
            <a:ext cx="1588" cy="4603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920" name="Line 102">
            <a:extLst>
              <a:ext uri="{FF2B5EF4-FFF2-40B4-BE49-F238E27FC236}">
                <a16:creationId xmlns:a16="http://schemas.microsoft.com/office/drawing/2014/main" id="{149F6CA8-7DD8-46CC-973F-72FC0039D14C}"/>
              </a:ext>
            </a:extLst>
          </p:cNvPr>
          <p:cNvSpPr>
            <a:spLocks noChangeShapeType="1"/>
          </p:cNvSpPr>
          <p:nvPr/>
        </p:nvSpPr>
        <p:spPr bwMode="auto">
          <a:xfrm>
            <a:off x="4533900" y="3033713"/>
            <a:ext cx="1588" cy="349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921" name="Rectangle 103">
            <a:extLst>
              <a:ext uri="{FF2B5EF4-FFF2-40B4-BE49-F238E27FC236}">
                <a16:creationId xmlns:a16="http://schemas.microsoft.com/office/drawing/2014/main" id="{303CA83E-17E7-453A-B700-733192D7B305}"/>
              </a:ext>
            </a:extLst>
          </p:cNvPr>
          <p:cNvSpPr>
            <a:spLocks noChangeArrowheads="1"/>
          </p:cNvSpPr>
          <p:nvPr/>
        </p:nvSpPr>
        <p:spPr bwMode="auto">
          <a:xfrm>
            <a:off x="4505325" y="6157913"/>
            <a:ext cx="127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4</a:t>
            </a:r>
            <a:endParaRPr lang="en-US" altLang="en-US" sz="1800"/>
          </a:p>
        </p:txBody>
      </p:sp>
      <p:sp>
        <p:nvSpPr>
          <p:cNvPr id="35922" name="Line 104">
            <a:extLst>
              <a:ext uri="{FF2B5EF4-FFF2-40B4-BE49-F238E27FC236}">
                <a16:creationId xmlns:a16="http://schemas.microsoft.com/office/drawing/2014/main" id="{55624994-C2F1-4010-B6D0-FE4B574804A7}"/>
              </a:ext>
            </a:extLst>
          </p:cNvPr>
          <p:cNvSpPr>
            <a:spLocks noChangeShapeType="1"/>
          </p:cNvSpPr>
          <p:nvPr/>
        </p:nvSpPr>
        <p:spPr bwMode="auto">
          <a:xfrm flipV="1">
            <a:off x="4943475" y="6084888"/>
            <a:ext cx="1588" cy="4603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923" name="Line 105">
            <a:extLst>
              <a:ext uri="{FF2B5EF4-FFF2-40B4-BE49-F238E27FC236}">
                <a16:creationId xmlns:a16="http://schemas.microsoft.com/office/drawing/2014/main" id="{595D9A58-F437-4BD6-A9A6-2F6BB6854359}"/>
              </a:ext>
            </a:extLst>
          </p:cNvPr>
          <p:cNvSpPr>
            <a:spLocks noChangeShapeType="1"/>
          </p:cNvSpPr>
          <p:nvPr/>
        </p:nvSpPr>
        <p:spPr bwMode="auto">
          <a:xfrm>
            <a:off x="4943475" y="3033713"/>
            <a:ext cx="1588" cy="349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924" name="Rectangle 106">
            <a:extLst>
              <a:ext uri="{FF2B5EF4-FFF2-40B4-BE49-F238E27FC236}">
                <a16:creationId xmlns:a16="http://schemas.microsoft.com/office/drawing/2014/main" id="{77FD89BA-B76B-46A6-A25E-7A22CF43281F}"/>
              </a:ext>
            </a:extLst>
          </p:cNvPr>
          <p:cNvSpPr>
            <a:spLocks noChangeArrowheads="1"/>
          </p:cNvSpPr>
          <p:nvPr/>
        </p:nvSpPr>
        <p:spPr bwMode="auto">
          <a:xfrm>
            <a:off x="4916488" y="6157913"/>
            <a:ext cx="127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6</a:t>
            </a:r>
            <a:endParaRPr lang="en-US" altLang="en-US" sz="1800"/>
          </a:p>
        </p:txBody>
      </p:sp>
      <p:sp>
        <p:nvSpPr>
          <p:cNvPr id="35925" name="Line 107">
            <a:extLst>
              <a:ext uri="{FF2B5EF4-FFF2-40B4-BE49-F238E27FC236}">
                <a16:creationId xmlns:a16="http://schemas.microsoft.com/office/drawing/2014/main" id="{26132917-76AE-4DF4-8515-9027FA588950}"/>
              </a:ext>
            </a:extLst>
          </p:cNvPr>
          <p:cNvSpPr>
            <a:spLocks noChangeShapeType="1"/>
          </p:cNvSpPr>
          <p:nvPr/>
        </p:nvSpPr>
        <p:spPr bwMode="auto">
          <a:xfrm flipV="1">
            <a:off x="5345113" y="6084888"/>
            <a:ext cx="1587" cy="4603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926" name="Line 108">
            <a:extLst>
              <a:ext uri="{FF2B5EF4-FFF2-40B4-BE49-F238E27FC236}">
                <a16:creationId xmlns:a16="http://schemas.microsoft.com/office/drawing/2014/main" id="{DB933BA2-1629-40BA-B593-CFD52F5A8A0A}"/>
              </a:ext>
            </a:extLst>
          </p:cNvPr>
          <p:cNvSpPr>
            <a:spLocks noChangeShapeType="1"/>
          </p:cNvSpPr>
          <p:nvPr/>
        </p:nvSpPr>
        <p:spPr bwMode="auto">
          <a:xfrm>
            <a:off x="5345113" y="3033713"/>
            <a:ext cx="1587" cy="349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927" name="Rectangle 109">
            <a:extLst>
              <a:ext uri="{FF2B5EF4-FFF2-40B4-BE49-F238E27FC236}">
                <a16:creationId xmlns:a16="http://schemas.microsoft.com/office/drawing/2014/main" id="{CD15C686-B3F0-46C5-AD7E-AC3C875EEDF2}"/>
              </a:ext>
            </a:extLst>
          </p:cNvPr>
          <p:cNvSpPr>
            <a:spLocks noChangeArrowheads="1"/>
          </p:cNvSpPr>
          <p:nvPr/>
        </p:nvSpPr>
        <p:spPr bwMode="auto">
          <a:xfrm>
            <a:off x="5318125" y="6157913"/>
            <a:ext cx="127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8</a:t>
            </a:r>
            <a:endParaRPr lang="en-US" altLang="en-US" sz="1800"/>
          </a:p>
        </p:txBody>
      </p:sp>
      <p:sp>
        <p:nvSpPr>
          <p:cNvPr id="35928" name="Line 110">
            <a:extLst>
              <a:ext uri="{FF2B5EF4-FFF2-40B4-BE49-F238E27FC236}">
                <a16:creationId xmlns:a16="http://schemas.microsoft.com/office/drawing/2014/main" id="{356A0288-A299-42D4-822A-DCD563B605BD}"/>
              </a:ext>
            </a:extLst>
          </p:cNvPr>
          <p:cNvSpPr>
            <a:spLocks noChangeShapeType="1"/>
          </p:cNvSpPr>
          <p:nvPr/>
        </p:nvSpPr>
        <p:spPr bwMode="auto">
          <a:xfrm flipV="1">
            <a:off x="5756275" y="6084888"/>
            <a:ext cx="1588" cy="4603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929" name="Line 111">
            <a:extLst>
              <a:ext uri="{FF2B5EF4-FFF2-40B4-BE49-F238E27FC236}">
                <a16:creationId xmlns:a16="http://schemas.microsoft.com/office/drawing/2014/main" id="{1E6ACC68-71C9-4895-997E-2DD901980D83}"/>
              </a:ext>
            </a:extLst>
          </p:cNvPr>
          <p:cNvSpPr>
            <a:spLocks noChangeShapeType="1"/>
          </p:cNvSpPr>
          <p:nvPr/>
        </p:nvSpPr>
        <p:spPr bwMode="auto">
          <a:xfrm>
            <a:off x="5756275" y="3033713"/>
            <a:ext cx="1588" cy="349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930" name="Rectangle 112">
            <a:extLst>
              <a:ext uri="{FF2B5EF4-FFF2-40B4-BE49-F238E27FC236}">
                <a16:creationId xmlns:a16="http://schemas.microsoft.com/office/drawing/2014/main" id="{145EE122-55BB-4A2B-86D1-60118ACD2047}"/>
              </a:ext>
            </a:extLst>
          </p:cNvPr>
          <p:cNvSpPr>
            <a:spLocks noChangeArrowheads="1"/>
          </p:cNvSpPr>
          <p:nvPr/>
        </p:nvSpPr>
        <p:spPr bwMode="auto">
          <a:xfrm>
            <a:off x="5691188" y="6157913"/>
            <a:ext cx="254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10</a:t>
            </a:r>
            <a:endParaRPr lang="en-US" altLang="en-US" sz="1800"/>
          </a:p>
        </p:txBody>
      </p:sp>
      <p:sp>
        <p:nvSpPr>
          <p:cNvPr id="35931" name="Line 113">
            <a:extLst>
              <a:ext uri="{FF2B5EF4-FFF2-40B4-BE49-F238E27FC236}">
                <a16:creationId xmlns:a16="http://schemas.microsoft.com/office/drawing/2014/main" id="{8C7C43F8-1F34-4CC9-9C04-DBDB14467070}"/>
              </a:ext>
            </a:extLst>
          </p:cNvPr>
          <p:cNvSpPr>
            <a:spLocks noChangeShapeType="1"/>
          </p:cNvSpPr>
          <p:nvPr/>
        </p:nvSpPr>
        <p:spPr bwMode="auto">
          <a:xfrm flipV="1">
            <a:off x="6157913" y="6084888"/>
            <a:ext cx="1587" cy="4603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932" name="Line 114">
            <a:extLst>
              <a:ext uri="{FF2B5EF4-FFF2-40B4-BE49-F238E27FC236}">
                <a16:creationId xmlns:a16="http://schemas.microsoft.com/office/drawing/2014/main" id="{B2C1AF05-E1D2-4BE6-87BD-48DB9A4A8E84}"/>
              </a:ext>
            </a:extLst>
          </p:cNvPr>
          <p:cNvSpPr>
            <a:spLocks noChangeShapeType="1"/>
          </p:cNvSpPr>
          <p:nvPr/>
        </p:nvSpPr>
        <p:spPr bwMode="auto">
          <a:xfrm>
            <a:off x="6157913" y="3033713"/>
            <a:ext cx="1587" cy="349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933" name="Rectangle 115">
            <a:extLst>
              <a:ext uri="{FF2B5EF4-FFF2-40B4-BE49-F238E27FC236}">
                <a16:creationId xmlns:a16="http://schemas.microsoft.com/office/drawing/2014/main" id="{B5257436-DD12-4246-AD9E-593821C70B18}"/>
              </a:ext>
            </a:extLst>
          </p:cNvPr>
          <p:cNvSpPr>
            <a:spLocks noChangeArrowheads="1"/>
          </p:cNvSpPr>
          <p:nvPr/>
        </p:nvSpPr>
        <p:spPr bwMode="auto">
          <a:xfrm>
            <a:off x="6092825" y="6157913"/>
            <a:ext cx="254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12</a:t>
            </a:r>
            <a:endParaRPr lang="en-US" altLang="en-US" sz="1800"/>
          </a:p>
        </p:txBody>
      </p:sp>
      <p:sp>
        <p:nvSpPr>
          <p:cNvPr id="35934" name="Line 116">
            <a:extLst>
              <a:ext uri="{FF2B5EF4-FFF2-40B4-BE49-F238E27FC236}">
                <a16:creationId xmlns:a16="http://schemas.microsoft.com/office/drawing/2014/main" id="{E842C7C8-E13B-4CA9-B893-A79FAC20EB7F}"/>
              </a:ext>
            </a:extLst>
          </p:cNvPr>
          <p:cNvSpPr>
            <a:spLocks noChangeShapeType="1"/>
          </p:cNvSpPr>
          <p:nvPr/>
        </p:nvSpPr>
        <p:spPr bwMode="auto">
          <a:xfrm flipV="1">
            <a:off x="6559550" y="6084888"/>
            <a:ext cx="1588" cy="4603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935" name="Line 117">
            <a:extLst>
              <a:ext uri="{FF2B5EF4-FFF2-40B4-BE49-F238E27FC236}">
                <a16:creationId xmlns:a16="http://schemas.microsoft.com/office/drawing/2014/main" id="{FDF13FAB-C6CE-447E-B792-172639FCA8A6}"/>
              </a:ext>
            </a:extLst>
          </p:cNvPr>
          <p:cNvSpPr>
            <a:spLocks noChangeShapeType="1"/>
          </p:cNvSpPr>
          <p:nvPr/>
        </p:nvSpPr>
        <p:spPr bwMode="auto">
          <a:xfrm>
            <a:off x="6559550" y="3033713"/>
            <a:ext cx="1588" cy="349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936" name="Rectangle 118">
            <a:extLst>
              <a:ext uri="{FF2B5EF4-FFF2-40B4-BE49-F238E27FC236}">
                <a16:creationId xmlns:a16="http://schemas.microsoft.com/office/drawing/2014/main" id="{116062DB-9017-49D4-AB75-B004AB982BD4}"/>
              </a:ext>
            </a:extLst>
          </p:cNvPr>
          <p:cNvSpPr>
            <a:spLocks noChangeArrowheads="1"/>
          </p:cNvSpPr>
          <p:nvPr/>
        </p:nvSpPr>
        <p:spPr bwMode="auto">
          <a:xfrm>
            <a:off x="6494463" y="6157913"/>
            <a:ext cx="254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14</a:t>
            </a:r>
            <a:endParaRPr lang="en-US" altLang="en-US" sz="1800"/>
          </a:p>
        </p:txBody>
      </p:sp>
      <p:sp>
        <p:nvSpPr>
          <p:cNvPr id="35937" name="Line 119">
            <a:extLst>
              <a:ext uri="{FF2B5EF4-FFF2-40B4-BE49-F238E27FC236}">
                <a16:creationId xmlns:a16="http://schemas.microsoft.com/office/drawing/2014/main" id="{EF196251-9C48-4D24-A670-37B7F59E15CE}"/>
              </a:ext>
            </a:extLst>
          </p:cNvPr>
          <p:cNvSpPr>
            <a:spLocks noChangeShapeType="1"/>
          </p:cNvSpPr>
          <p:nvPr/>
        </p:nvSpPr>
        <p:spPr bwMode="auto">
          <a:xfrm flipV="1">
            <a:off x="6970713" y="6084888"/>
            <a:ext cx="1587" cy="4603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938" name="Line 120">
            <a:extLst>
              <a:ext uri="{FF2B5EF4-FFF2-40B4-BE49-F238E27FC236}">
                <a16:creationId xmlns:a16="http://schemas.microsoft.com/office/drawing/2014/main" id="{979C7135-133B-436A-9EBA-67357422B55C}"/>
              </a:ext>
            </a:extLst>
          </p:cNvPr>
          <p:cNvSpPr>
            <a:spLocks noChangeShapeType="1"/>
          </p:cNvSpPr>
          <p:nvPr/>
        </p:nvSpPr>
        <p:spPr bwMode="auto">
          <a:xfrm>
            <a:off x="6970713" y="3033713"/>
            <a:ext cx="1587" cy="349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939" name="Rectangle 121">
            <a:extLst>
              <a:ext uri="{FF2B5EF4-FFF2-40B4-BE49-F238E27FC236}">
                <a16:creationId xmlns:a16="http://schemas.microsoft.com/office/drawing/2014/main" id="{AD4E44BE-6E0D-4FFD-A279-81283271E7C3}"/>
              </a:ext>
            </a:extLst>
          </p:cNvPr>
          <p:cNvSpPr>
            <a:spLocks noChangeArrowheads="1"/>
          </p:cNvSpPr>
          <p:nvPr/>
        </p:nvSpPr>
        <p:spPr bwMode="auto">
          <a:xfrm>
            <a:off x="6905625" y="6157913"/>
            <a:ext cx="254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16</a:t>
            </a:r>
            <a:endParaRPr lang="en-US" altLang="en-US" sz="1800"/>
          </a:p>
        </p:txBody>
      </p:sp>
      <p:sp>
        <p:nvSpPr>
          <p:cNvPr id="35940" name="Line 122">
            <a:extLst>
              <a:ext uri="{FF2B5EF4-FFF2-40B4-BE49-F238E27FC236}">
                <a16:creationId xmlns:a16="http://schemas.microsoft.com/office/drawing/2014/main" id="{2E11D535-310D-4ED1-B19B-B4ED4CA4D303}"/>
              </a:ext>
            </a:extLst>
          </p:cNvPr>
          <p:cNvSpPr>
            <a:spLocks noChangeShapeType="1"/>
          </p:cNvSpPr>
          <p:nvPr/>
        </p:nvSpPr>
        <p:spPr bwMode="auto">
          <a:xfrm flipV="1">
            <a:off x="7372350" y="6084888"/>
            <a:ext cx="1588" cy="4603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941" name="Line 123">
            <a:extLst>
              <a:ext uri="{FF2B5EF4-FFF2-40B4-BE49-F238E27FC236}">
                <a16:creationId xmlns:a16="http://schemas.microsoft.com/office/drawing/2014/main" id="{229742FF-E2AF-4EE9-A237-9E99C5649832}"/>
              </a:ext>
            </a:extLst>
          </p:cNvPr>
          <p:cNvSpPr>
            <a:spLocks noChangeShapeType="1"/>
          </p:cNvSpPr>
          <p:nvPr/>
        </p:nvSpPr>
        <p:spPr bwMode="auto">
          <a:xfrm>
            <a:off x="7372350" y="3033713"/>
            <a:ext cx="1588" cy="349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942" name="Rectangle 124">
            <a:extLst>
              <a:ext uri="{FF2B5EF4-FFF2-40B4-BE49-F238E27FC236}">
                <a16:creationId xmlns:a16="http://schemas.microsoft.com/office/drawing/2014/main" id="{285C85F5-BF56-401B-AD01-7C4BE76A0B81}"/>
              </a:ext>
            </a:extLst>
          </p:cNvPr>
          <p:cNvSpPr>
            <a:spLocks noChangeArrowheads="1"/>
          </p:cNvSpPr>
          <p:nvPr/>
        </p:nvSpPr>
        <p:spPr bwMode="auto">
          <a:xfrm>
            <a:off x="7307263" y="6157913"/>
            <a:ext cx="254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18</a:t>
            </a:r>
            <a:endParaRPr lang="en-US" altLang="en-US" sz="1800"/>
          </a:p>
        </p:txBody>
      </p:sp>
      <p:sp>
        <p:nvSpPr>
          <p:cNvPr id="35943" name="Line 125">
            <a:extLst>
              <a:ext uri="{FF2B5EF4-FFF2-40B4-BE49-F238E27FC236}">
                <a16:creationId xmlns:a16="http://schemas.microsoft.com/office/drawing/2014/main" id="{FF768F5C-BE52-475B-A1FC-EA3F99ADFCDB}"/>
              </a:ext>
            </a:extLst>
          </p:cNvPr>
          <p:cNvSpPr>
            <a:spLocks noChangeShapeType="1"/>
          </p:cNvSpPr>
          <p:nvPr/>
        </p:nvSpPr>
        <p:spPr bwMode="auto">
          <a:xfrm flipV="1">
            <a:off x="7783513" y="6084888"/>
            <a:ext cx="1587" cy="4603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944" name="Line 126">
            <a:extLst>
              <a:ext uri="{FF2B5EF4-FFF2-40B4-BE49-F238E27FC236}">
                <a16:creationId xmlns:a16="http://schemas.microsoft.com/office/drawing/2014/main" id="{26E6EB10-FB68-4007-8ABC-D7B460DECA3B}"/>
              </a:ext>
            </a:extLst>
          </p:cNvPr>
          <p:cNvSpPr>
            <a:spLocks noChangeShapeType="1"/>
          </p:cNvSpPr>
          <p:nvPr/>
        </p:nvSpPr>
        <p:spPr bwMode="auto">
          <a:xfrm>
            <a:off x="7783513" y="3033713"/>
            <a:ext cx="1587" cy="349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945" name="Rectangle 127">
            <a:extLst>
              <a:ext uri="{FF2B5EF4-FFF2-40B4-BE49-F238E27FC236}">
                <a16:creationId xmlns:a16="http://schemas.microsoft.com/office/drawing/2014/main" id="{8FDE309A-B248-4968-A492-880A39E06163}"/>
              </a:ext>
            </a:extLst>
          </p:cNvPr>
          <p:cNvSpPr>
            <a:spLocks noChangeArrowheads="1"/>
          </p:cNvSpPr>
          <p:nvPr/>
        </p:nvSpPr>
        <p:spPr bwMode="auto">
          <a:xfrm>
            <a:off x="7718425" y="6157913"/>
            <a:ext cx="254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20</a:t>
            </a:r>
            <a:endParaRPr lang="en-US" altLang="en-US" sz="1800"/>
          </a:p>
        </p:txBody>
      </p:sp>
      <p:sp>
        <p:nvSpPr>
          <p:cNvPr id="35946" name="Line 128">
            <a:extLst>
              <a:ext uri="{FF2B5EF4-FFF2-40B4-BE49-F238E27FC236}">
                <a16:creationId xmlns:a16="http://schemas.microsoft.com/office/drawing/2014/main" id="{97513F98-8D3A-415C-988A-6EFB4F79DFE0}"/>
              </a:ext>
            </a:extLst>
          </p:cNvPr>
          <p:cNvSpPr>
            <a:spLocks noChangeShapeType="1"/>
          </p:cNvSpPr>
          <p:nvPr/>
        </p:nvSpPr>
        <p:spPr bwMode="auto">
          <a:xfrm>
            <a:off x="3730625" y="6130925"/>
            <a:ext cx="3651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947" name="Line 129">
            <a:extLst>
              <a:ext uri="{FF2B5EF4-FFF2-40B4-BE49-F238E27FC236}">
                <a16:creationId xmlns:a16="http://schemas.microsoft.com/office/drawing/2014/main" id="{775B4638-D523-47E0-A7F0-82AF6F516900}"/>
              </a:ext>
            </a:extLst>
          </p:cNvPr>
          <p:cNvSpPr>
            <a:spLocks noChangeShapeType="1"/>
          </p:cNvSpPr>
          <p:nvPr/>
        </p:nvSpPr>
        <p:spPr bwMode="auto">
          <a:xfrm flipH="1">
            <a:off x="7737475" y="6130925"/>
            <a:ext cx="4603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948" name="Rectangle 130">
            <a:extLst>
              <a:ext uri="{FF2B5EF4-FFF2-40B4-BE49-F238E27FC236}">
                <a16:creationId xmlns:a16="http://schemas.microsoft.com/office/drawing/2014/main" id="{21C3DC68-4E1D-45B4-878E-7E960466C34F}"/>
              </a:ext>
            </a:extLst>
          </p:cNvPr>
          <p:cNvSpPr>
            <a:spLocks noChangeArrowheads="1"/>
          </p:cNvSpPr>
          <p:nvPr/>
        </p:nvSpPr>
        <p:spPr bwMode="auto">
          <a:xfrm>
            <a:off x="3444875" y="6032500"/>
            <a:ext cx="1270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0</a:t>
            </a:r>
            <a:endParaRPr lang="en-US" altLang="en-US" sz="1800"/>
          </a:p>
        </p:txBody>
      </p:sp>
      <p:sp>
        <p:nvSpPr>
          <p:cNvPr id="35949" name="Line 131">
            <a:extLst>
              <a:ext uri="{FF2B5EF4-FFF2-40B4-BE49-F238E27FC236}">
                <a16:creationId xmlns:a16="http://schemas.microsoft.com/office/drawing/2014/main" id="{0C92160D-BB17-4EBE-8F8F-20A0CC1D848D}"/>
              </a:ext>
            </a:extLst>
          </p:cNvPr>
          <p:cNvSpPr>
            <a:spLocks noChangeShapeType="1"/>
          </p:cNvSpPr>
          <p:nvPr/>
        </p:nvSpPr>
        <p:spPr bwMode="auto">
          <a:xfrm>
            <a:off x="3730625" y="5813425"/>
            <a:ext cx="3651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950" name="Line 132">
            <a:extLst>
              <a:ext uri="{FF2B5EF4-FFF2-40B4-BE49-F238E27FC236}">
                <a16:creationId xmlns:a16="http://schemas.microsoft.com/office/drawing/2014/main" id="{0ECED473-3FB2-46C7-B4BC-11C9A6697F84}"/>
              </a:ext>
            </a:extLst>
          </p:cNvPr>
          <p:cNvSpPr>
            <a:spLocks noChangeShapeType="1"/>
          </p:cNvSpPr>
          <p:nvPr/>
        </p:nvSpPr>
        <p:spPr bwMode="auto">
          <a:xfrm flipH="1">
            <a:off x="7737475" y="5813425"/>
            <a:ext cx="4603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951" name="Line 134">
            <a:extLst>
              <a:ext uri="{FF2B5EF4-FFF2-40B4-BE49-F238E27FC236}">
                <a16:creationId xmlns:a16="http://schemas.microsoft.com/office/drawing/2014/main" id="{24E5FDE1-7419-469C-BD90-0E6035103721}"/>
              </a:ext>
            </a:extLst>
          </p:cNvPr>
          <p:cNvSpPr>
            <a:spLocks noChangeShapeType="1"/>
          </p:cNvSpPr>
          <p:nvPr/>
        </p:nvSpPr>
        <p:spPr bwMode="auto">
          <a:xfrm>
            <a:off x="3730625" y="5505450"/>
            <a:ext cx="3651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952" name="Line 135">
            <a:extLst>
              <a:ext uri="{FF2B5EF4-FFF2-40B4-BE49-F238E27FC236}">
                <a16:creationId xmlns:a16="http://schemas.microsoft.com/office/drawing/2014/main" id="{08AE2FC8-C6D5-47CF-9E61-81B54729A85D}"/>
              </a:ext>
            </a:extLst>
          </p:cNvPr>
          <p:cNvSpPr>
            <a:spLocks noChangeShapeType="1"/>
          </p:cNvSpPr>
          <p:nvPr/>
        </p:nvSpPr>
        <p:spPr bwMode="auto">
          <a:xfrm flipH="1">
            <a:off x="7737475" y="5505450"/>
            <a:ext cx="4603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953" name="Rectangle 136">
            <a:extLst>
              <a:ext uri="{FF2B5EF4-FFF2-40B4-BE49-F238E27FC236}">
                <a16:creationId xmlns:a16="http://schemas.microsoft.com/office/drawing/2014/main" id="{8CD6B9E1-F9E9-4CA1-B1FA-3C0043C43AD0}"/>
              </a:ext>
            </a:extLst>
          </p:cNvPr>
          <p:cNvSpPr>
            <a:spLocks noChangeArrowheads="1"/>
          </p:cNvSpPr>
          <p:nvPr/>
        </p:nvSpPr>
        <p:spPr bwMode="auto">
          <a:xfrm>
            <a:off x="3341688" y="5407025"/>
            <a:ext cx="3175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0.2</a:t>
            </a:r>
            <a:endParaRPr lang="en-US" altLang="en-US" sz="1800"/>
          </a:p>
        </p:txBody>
      </p:sp>
      <p:sp>
        <p:nvSpPr>
          <p:cNvPr id="35954" name="Line 137">
            <a:extLst>
              <a:ext uri="{FF2B5EF4-FFF2-40B4-BE49-F238E27FC236}">
                <a16:creationId xmlns:a16="http://schemas.microsoft.com/office/drawing/2014/main" id="{7EF101B6-CC45-483E-BC06-C3CA61CC5F94}"/>
              </a:ext>
            </a:extLst>
          </p:cNvPr>
          <p:cNvSpPr>
            <a:spLocks noChangeShapeType="1"/>
          </p:cNvSpPr>
          <p:nvPr/>
        </p:nvSpPr>
        <p:spPr bwMode="auto">
          <a:xfrm>
            <a:off x="3730625" y="5197475"/>
            <a:ext cx="3651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955" name="Line 138">
            <a:extLst>
              <a:ext uri="{FF2B5EF4-FFF2-40B4-BE49-F238E27FC236}">
                <a16:creationId xmlns:a16="http://schemas.microsoft.com/office/drawing/2014/main" id="{336236CC-4F78-4C49-A7F5-A9F6C4ECC6AD}"/>
              </a:ext>
            </a:extLst>
          </p:cNvPr>
          <p:cNvSpPr>
            <a:spLocks noChangeShapeType="1"/>
          </p:cNvSpPr>
          <p:nvPr/>
        </p:nvSpPr>
        <p:spPr bwMode="auto">
          <a:xfrm flipH="1">
            <a:off x="7737475" y="5197475"/>
            <a:ext cx="4603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956" name="Line 140">
            <a:extLst>
              <a:ext uri="{FF2B5EF4-FFF2-40B4-BE49-F238E27FC236}">
                <a16:creationId xmlns:a16="http://schemas.microsoft.com/office/drawing/2014/main" id="{ADF5244E-C370-46CF-AB6A-7D98EAA2EA16}"/>
              </a:ext>
            </a:extLst>
          </p:cNvPr>
          <p:cNvSpPr>
            <a:spLocks noChangeShapeType="1"/>
          </p:cNvSpPr>
          <p:nvPr/>
        </p:nvSpPr>
        <p:spPr bwMode="auto">
          <a:xfrm>
            <a:off x="3730625" y="4889500"/>
            <a:ext cx="3651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957" name="Line 141">
            <a:extLst>
              <a:ext uri="{FF2B5EF4-FFF2-40B4-BE49-F238E27FC236}">
                <a16:creationId xmlns:a16="http://schemas.microsoft.com/office/drawing/2014/main" id="{60B656EF-732B-40A9-A37B-39A4BA0580B9}"/>
              </a:ext>
            </a:extLst>
          </p:cNvPr>
          <p:cNvSpPr>
            <a:spLocks noChangeShapeType="1"/>
          </p:cNvSpPr>
          <p:nvPr/>
        </p:nvSpPr>
        <p:spPr bwMode="auto">
          <a:xfrm flipH="1">
            <a:off x="7737475" y="4889500"/>
            <a:ext cx="4603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958" name="Rectangle 142">
            <a:extLst>
              <a:ext uri="{FF2B5EF4-FFF2-40B4-BE49-F238E27FC236}">
                <a16:creationId xmlns:a16="http://schemas.microsoft.com/office/drawing/2014/main" id="{4F167C2A-821D-4A9F-B57C-76108BDFEEE2}"/>
              </a:ext>
            </a:extLst>
          </p:cNvPr>
          <p:cNvSpPr>
            <a:spLocks noChangeArrowheads="1"/>
          </p:cNvSpPr>
          <p:nvPr/>
        </p:nvSpPr>
        <p:spPr bwMode="auto">
          <a:xfrm>
            <a:off x="3341688" y="4791075"/>
            <a:ext cx="3175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0.4</a:t>
            </a:r>
            <a:endParaRPr lang="en-US" altLang="en-US" sz="1800"/>
          </a:p>
        </p:txBody>
      </p:sp>
      <p:sp>
        <p:nvSpPr>
          <p:cNvPr id="35959" name="Line 143">
            <a:extLst>
              <a:ext uri="{FF2B5EF4-FFF2-40B4-BE49-F238E27FC236}">
                <a16:creationId xmlns:a16="http://schemas.microsoft.com/office/drawing/2014/main" id="{1032FF9B-2359-4049-BF4C-CAA22D62BD15}"/>
              </a:ext>
            </a:extLst>
          </p:cNvPr>
          <p:cNvSpPr>
            <a:spLocks noChangeShapeType="1"/>
          </p:cNvSpPr>
          <p:nvPr/>
        </p:nvSpPr>
        <p:spPr bwMode="auto">
          <a:xfrm>
            <a:off x="3730625" y="4581525"/>
            <a:ext cx="3651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960" name="Line 144">
            <a:extLst>
              <a:ext uri="{FF2B5EF4-FFF2-40B4-BE49-F238E27FC236}">
                <a16:creationId xmlns:a16="http://schemas.microsoft.com/office/drawing/2014/main" id="{8F999BB0-BBC2-4325-A3D7-5A64CCEF843E}"/>
              </a:ext>
            </a:extLst>
          </p:cNvPr>
          <p:cNvSpPr>
            <a:spLocks noChangeShapeType="1"/>
          </p:cNvSpPr>
          <p:nvPr/>
        </p:nvSpPr>
        <p:spPr bwMode="auto">
          <a:xfrm flipH="1">
            <a:off x="7737475" y="4581525"/>
            <a:ext cx="4603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961" name="Line 146">
            <a:extLst>
              <a:ext uri="{FF2B5EF4-FFF2-40B4-BE49-F238E27FC236}">
                <a16:creationId xmlns:a16="http://schemas.microsoft.com/office/drawing/2014/main" id="{C9AA4BE9-D833-4DD5-B5CD-08E022919C09}"/>
              </a:ext>
            </a:extLst>
          </p:cNvPr>
          <p:cNvSpPr>
            <a:spLocks noChangeShapeType="1"/>
          </p:cNvSpPr>
          <p:nvPr/>
        </p:nvSpPr>
        <p:spPr bwMode="auto">
          <a:xfrm>
            <a:off x="3730625" y="4264025"/>
            <a:ext cx="3651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962" name="Line 147">
            <a:extLst>
              <a:ext uri="{FF2B5EF4-FFF2-40B4-BE49-F238E27FC236}">
                <a16:creationId xmlns:a16="http://schemas.microsoft.com/office/drawing/2014/main" id="{E2E1FB42-CCFA-43D5-AF9C-124F6E6344F4}"/>
              </a:ext>
            </a:extLst>
          </p:cNvPr>
          <p:cNvSpPr>
            <a:spLocks noChangeShapeType="1"/>
          </p:cNvSpPr>
          <p:nvPr/>
        </p:nvSpPr>
        <p:spPr bwMode="auto">
          <a:xfrm flipH="1">
            <a:off x="7737475" y="4264025"/>
            <a:ext cx="4603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963" name="Rectangle 148">
            <a:extLst>
              <a:ext uri="{FF2B5EF4-FFF2-40B4-BE49-F238E27FC236}">
                <a16:creationId xmlns:a16="http://schemas.microsoft.com/office/drawing/2014/main" id="{018FCD32-508E-498F-A755-23E97E8B8EB2}"/>
              </a:ext>
            </a:extLst>
          </p:cNvPr>
          <p:cNvSpPr>
            <a:spLocks noChangeArrowheads="1"/>
          </p:cNvSpPr>
          <p:nvPr/>
        </p:nvSpPr>
        <p:spPr bwMode="auto">
          <a:xfrm>
            <a:off x="3341688" y="4167188"/>
            <a:ext cx="3175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0.6</a:t>
            </a:r>
            <a:endParaRPr lang="en-US" altLang="en-US" sz="1800"/>
          </a:p>
        </p:txBody>
      </p:sp>
      <p:sp>
        <p:nvSpPr>
          <p:cNvPr id="35964" name="Line 149">
            <a:extLst>
              <a:ext uri="{FF2B5EF4-FFF2-40B4-BE49-F238E27FC236}">
                <a16:creationId xmlns:a16="http://schemas.microsoft.com/office/drawing/2014/main" id="{F651C2D6-9A79-47A3-B6CF-E4064BDBF5BD}"/>
              </a:ext>
            </a:extLst>
          </p:cNvPr>
          <p:cNvSpPr>
            <a:spLocks noChangeShapeType="1"/>
          </p:cNvSpPr>
          <p:nvPr/>
        </p:nvSpPr>
        <p:spPr bwMode="auto">
          <a:xfrm>
            <a:off x="3730625" y="3956050"/>
            <a:ext cx="3651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965" name="Line 150">
            <a:extLst>
              <a:ext uri="{FF2B5EF4-FFF2-40B4-BE49-F238E27FC236}">
                <a16:creationId xmlns:a16="http://schemas.microsoft.com/office/drawing/2014/main" id="{330E9894-B350-454C-84BD-57CD515A0223}"/>
              </a:ext>
            </a:extLst>
          </p:cNvPr>
          <p:cNvSpPr>
            <a:spLocks noChangeShapeType="1"/>
          </p:cNvSpPr>
          <p:nvPr/>
        </p:nvSpPr>
        <p:spPr bwMode="auto">
          <a:xfrm flipH="1">
            <a:off x="7737475" y="3956050"/>
            <a:ext cx="4603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966" name="Line 152">
            <a:extLst>
              <a:ext uri="{FF2B5EF4-FFF2-40B4-BE49-F238E27FC236}">
                <a16:creationId xmlns:a16="http://schemas.microsoft.com/office/drawing/2014/main" id="{7EB5C6B0-F2E9-4D64-B750-2AFC58DF22CB}"/>
              </a:ext>
            </a:extLst>
          </p:cNvPr>
          <p:cNvSpPr>
            <a:spLocks noChangeShapeType="1"/>
          </p:cNvSpPr>
          <p:nvPr/>
        </p:nvSpPr>
        <p:spPr bwMode="auto">
          <a:xfrm>
            <a:off x="3730625" y="3648075"/>
            <a:ext cx="3651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967" name="Line 153">
            <a:extLst>
              <a:ext uri="{FF2B5EF4-FFF2-40B4-BE49-F238E27FC236}">
                <a16:creationId xmlns:a16="http://schemas.microsoft.com/office/drawing/2014/main" id="{EC672E37-007D-457C-BFC4-B83A96280BCA}"/>
              </a:ext>
            </a:extLst>
          </p:cNvPr>
          <p:cNvSpPr>
            <a:spLocks noChangeShapeType="1"/>
          </p:cNvSpPr>
          <p:nvPr/>
        </p:nvSpPr>
        <p:spPr bwMode="auto">
          <a:xfrm flipH="1">
            <a:off x="7737475" y="3648075"/>
            <a:ext cx="4603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968" name="Rectangle 154">
            <a:extLst>
              <a:ext uri="{FF2B5EF4-FFF2-40B4-BE49-F238E27FC236}">
                <a16:creationId xmlns:a16="http://schemas.microsoft.com/office/drawing/2014/main" id="{6C60A577-9B95-4348-AEE7-A41EDF2C5F0E}"/>
              </a:ext>
            </a:extLst>
          </p:cNvPr>
          <p:cNvSpPr>
            <a:spLocks noChangeArrowheads="1"/>
          </p:cNvSpPr>
          <p:nvPr/>
        </p:nvSpPr>
        <p:spPr bwMode="auto">
          <a:xfrm>
            <a:off x="3341688" y="3551238"/>
            <a:ext cx="3175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0.8</a:t>
            </a:r>
            <a:endParaRPr lang="en-US" altLang="en-US" sz="1800"/>
          </a:p>
        </p:txBody>
      </p:sp>
      <p:sp>
        <p:nvSpPr>
          <p:cNvPr id="35969" name="Line 155">
            <a:extLst>
              <a:ext uri="{FF2B5EF4-FFF2-40B4-BE49-F238E27FC236}">
                <a16:creationId xmlns:a16="http://schemas.microsoft.com/office/drawing/2014/main" id="{9054D0B7-664B-4B75-BF5F-9B9A0A513555}"/>
              </a:ext>
            </a:extLst>
          </p:cNvPr>
          <p:cNvSpPr>
            <a:spLocks noChangeShapeType="1"/>
          </p:cNvSpPr>
          <p:nvPr/>
        </p:nvSpPr>
        <p:spPr bwMode="auto">
          <a:xfrm>
            <a:off x="3730625" y="3341688"/>
            <a:ext cx="36513"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970" name="Line 156">
            <a:extLst>
              <a:ext uri="{FF2B5EF4-FFF2-40B4-BE49-F238E27FC236}">
                <a16:creationId xmlns:a16="http://schemas.microsoft.com/office/drawing/2014/main" id="{EF0F4384-1C54-4C2E-B303-F5C9F62C5989}"/>
              </a:ext>
            </a:extLst>
          </p:cNvPr>
          <p:cNvSpPr>
            <a:spLocks noChangeShapeType="1"/>
          </p:cNvSpPr>
          <p:nvPr/>
        </p:nvSpPr>
        <p:spPr bwMode="auto">
          <a:xfrm flipH="1">
            <a:off x="7737475" y="3341688"/>
            <a:ext cx="46038"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971" name="Line 158">
            <a:extLst>
              <a:ext uri="{FF2B5EF4-FFF2-40B4-BE49-F238E27FC236}">
                <a16:creationId xmlns:a16="http://schemas.microsoft.com/office/drawing/2014/main" id="{EF4CAEA4-8518-45D4-9571-6BC85C6E11C1}"/>
              </a:ext>
            </a:extLst>
          </p:cNvPr>
          <p:cNvSpPr>
            <a:spLocks noChangeShapeType="1"/>
          </p:cNvSpPr>
          <p:nvPr/>
        </p:nvSpPr>
        <p:spPr bwMode="auto">
          <a:xfrm>
            <a:off x="3730625" y="3033713"/>
            <a:ext cx="36513"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972" name="Line 159">
            <a:extLst>
              <a:ext uri="{FF2B5EF4-FFF2-40B4-BE49-F238E27FC236}">
                <a16:creationId xmlns:a16="http://schemas.microsoft.com/office/drawing/2014/main" id="{84AB5DB7-61C1-4A8E-AF6C-60DB4A6C8EFD}"/>
              </a:ext>
            </a:extLst>
          </p:cNvPr>
          <p:cNvSpPr>
            <a:spLocks noChangeShapeType="1"/>
          </p:cNvSpPr>
          <p:nvPr/>
        </p:nvSpPr>
        <p:spPr bwMode="auto">
          <a:xfrm flipH="1">
            <a:off x="7737475" y="3033713"/>
            <a:ext cx="46038"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973" name="Rectangle 160">
            <a:extLst>
              <a:ext uri="{FF2B5EF4-FFF2-40B4-BE49-F238E27FC236}">
                <a16:creationId xmlns:a16="http://schemas.microsoft.com/office/drawing/2014/main" id="{0A84022A-EDAF-4A0B-91DF-2FA18EFEBC37}"/>
              </a:ext>
            </a:extLst>
          </p:cNvPr>
          <p:cNvSpPr>
            <a:spLocks noChangeArrowheads="1"/>
          </p:cNvSpPr>
          <p:nvPr/>
        </p:nvSpPr>
        <p:spPr bwMode="auto">
          <a:xfrm>
            <a:off x="3444875" y="2935288"/>
            <a:ext cx="127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1</a:t>
            </a:r>
            <a:endParaRPr lang="en-US" altLang="en-US" sz="1800"/>
          </a:p>
        </p:txBody>
      </p:sp>
      <p:sp>
        <p:nvSpPr>
          <p:cNvPr id="35974" name="Freeform 162">
            <a:extLst>
              <a:ext uri="{FF2B5EF4-FFF2-40B4-BE49-F238E27FC236}">
                <a16:creationId xmlns:a16="http://schemas.microsoft.com/office/drawing/2014/main" id="{8970A2FF-2254-4E68-B14C-83956DD53D96}"/>
              </a:ext>
            </a:extLst>
          </p:cNvPr>
          <p:cNvSpPr>
            <a:spLocks/>
          </p:cNvSpPr>
          <p:nvPr/>
        </p:nvSpPr>
        <p:spPr bwMode="auto">
          <a:xfrm>
            <a:off x="3730625" y="3033713"/>
            <a:ext cx="4052888" cy="3097212"/>
          </a:xfrm>
          <a:custGeom>
            <a:avLst/>
            <a:gdLst>
              <a:gd name="T0" fmla="*/ 0 w 434"/>
              <a:gd name="T1" fmla="*/ 342 h 342"/>
              <a:gd name="T2" fmla="*/ 434 w 434"/>
              <a:gd name="T3" fmla="*/ 342 h 342"/>
              <a:gd name="T4" fmla="*/ 434 w 434"/>
              <a:gd name="T5" fmla="*/ 0 h 342"/>
              <a:gd name="T6" fmla="*/ 0 60000 65536"/>
              <a:gd name="T7" fmla="*/ 0 60000 65536"/>
              <a:gd name="T8" fmla="*/ 0 60000 65536"/>
              <a:gd name="T9" fmla="*/ 0 w 434"/>
              <a:gd name="T10" fmla="*/ 0 h 342"/>
              <a:gd name="T11" fmla="*/ 434 w 434"/>
              <a:gd name="T12" fmla="*/ 342 h 342"/>
            </a:gdLst>
            <a:ahLst/>
            <a:cxnLst>
              <a:cxn ang="T6">
                <a:pos x="T0" y="T1"/>
              </a:cxn>
              <a:cxn ang="T7">
                <a:pos x="T2" y="T3"/>
              </a:cxn>
              <a:cxn ang="T8">
                <a:pos x="T4" y="T5"/>
              </a:cxn>
            </a:cxnLst>
            <a:rect l="T9" t="T10" r="T11" b="T12"/>
            <a:pathLst>
              <a:path w="434" h="342">
                <a:moveTo>
                  <a:pt x="0" y="342"/>
                </a:moveTo>
                <a:lnTo>
                  <a:pt x="434" y="342"/>
                </a:lnTo>
                <a:lnTo>
                  <a:pt x="434" y="0"/>
                </a:lnTo>
              </a:path>
            </a:pathLst>
          </a:cu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35975" name="Freeform 164">
            <a:extLst>
              <a:ext uri="{FF2B5EF4-FFF2-40B4-BE49-F238E27FC236}">
                <a16:creationId xmlns:a16="http://schemas.microsoft.com/office/drawing/2014/main" id="{CB1CA3CC-FD85-4828-A72D-5A475E9592D4}"/>
              </a:ext>
            </a:extLst>
          </p:cNvPr>
          <p:cNvSpPr>
            <a:spLocks/>
          </p:cNvSpPr>
          <p:nvPr/>
        </p:nvSpPr>
        <p:spPr bwMode="auto">
          <a:xfrm>
            <a:off x="3730625" y="3033713"/>
            <a:ext cx="4006850" cy="3087687"/>
          </a:xfrm>
          <a:custGeom>
            <a:avLst/>
            <a:gdLst>
              <a:gd name="T0" fmla="*/ 23 w 2524"/>
              <a:gd name="T1" fmla="*/ 1945 h 1945"/>
              <a:gd name="T2" fmla="*/ 76 w 2524"/>
              <a:gd name="T3" fmla="*/ 1945 h 1945"/>
              <a:gd name="T4" fmla="*/ 123 w 2524"/>
              <a:gd name="T5" fmla="*/ 1945 h 1945"/>
              <a:gd name="T6" fmla="*/ 176 w 2524"/>
              <a:gd name="T7" fmla="*/ 1945 h 1945"/>
              <a:gd name="T8" fmla="*/ 229 w 2524"/>
              <a:gd name="T9" fmla="*/ 1945 h 1945"/>
              <a:gd name="T10" fmla="*/ 276 w 2524"/>
              <a:gd name="T11" fmla="*/ 1945 h 1945"/>
              <a:gd name="T12" fmla="*/ 329 w 2524"/>
              <a:gd name="T13" fmla="*/ 1945 h 1945"/>
              <a:gd name="T14" fmla="*/ 382 w 2524"/>
              <a:gd name="T15" fmla="*/ 1945 h 1945"/>
              <a:gd name="T16" fmla="*/ 429 w 2524"/>
              <a:gd name="T17" fmla="*/ 1933 h 1945"/>
              <a:gd name="T18" fmla="*/ 482 w 2524"/>
              <a:gd name="T19" fmla="*/ 1899 h 1945"/>
              <a:gd name="T20" fmla="*/ 535 w 2524"/>
              <a:gd name="T21" fmla="*/ 1728 h 1945"/>
              <a:gd name="T22" fmla="*/ 582 w 2524"/>
              <a:gd name="T23" fmla="*/ 707 h 1945"/>
              <a:gd name="T24" fmla="*/ 635 w 2524"/>
              <a:gd name="T25" fmla="*/ 0 h 1945"/>
              <a:gd name="T26" fmla="*/ 688 w 2524"/>
              <a:gd name="T27" fmla="*/ 650 h 1945"/>
              <a:gd name="T28" fmla="*/ 735 w 2524"/>
              <a:gd name="T29" fmla="*/ 1688 h 1945"/>
              <a:gd name="T30" fmla="*/ 788 w 2524"/>
              <a:gd name="T31" fmla="*/ 1894 h 1945"/>
              <a:gd name="T32" fmla="*/ 841 w 2524"/>
              <a:gd name="T33" fmla="*/ 1939 h 1945"/>
              <a:gd name="T34" fmla="*/ 888 w 2524"/>
              <a:gd name="T35" fmla="*/ 1945 h 1945"/>
              <a:gd name="T36" fmla="*/ 941 w 2524"/>
              <a:gd name="T37" fmla="*/ 1945 h 1945"/>
              <a:gd name="T38" fmla="*/ 994 w 2524"/>
              <a:gd name="T39" fmla="*/ 1945 h 1945"/>
              <a:gd name="T40" fmla="*/ 1041 w 2524"/>
              <a:gd name="T41" fmla="*/ 1945 h 1945"/>
              <a:gd name="T42" fmla="*/ 1094 w 2524"/>
              <a:gd name="T43" fmla="*/ 1945 h 1945"/>
              <a:gd name="T44" fmla="*/ 1147 w 2524"/>
              <a:gd name="T45" fmla="*/ 1945 h 1945"/>
              <a:gd name="T46" fmla="*/ 1194 w 2524"/>
              <a:gd name="T47" fmla="*/ 1945 h 1945"/>
              <a:gd name="T48" fmla="*/ 1247 w 2524"/>
              <a:gd name="T49" fmla="*/ 1945 h 1945"/>
              <a:gd name="T50" fmla="*/ 1300 w 2524"/>
              <a:gd name="T51" fmla="*/ 1945 h 1945"/>
              <a:gd name="T52" fmla="*/ 1353 w 2524"/>
              <a:gd name="T53" fmla="*/ 1945 h 1945"/>
              <a:gd name="T54" fmla="*/ 1400 w 2524"/>
              <a:gd name="T55" fmla="*/ 1945 h 1945"/>
              <a:gd name="T56" fmla="*/ 1453 w 2524"/>
              <a:gd name="T57" fmla="*/ 1945 h 1945"/>
              <a:gd name="T58" fmla="*/ 1506 w 2524"/>
              <a:gd name="T59" fmla="*/ 1945 h 1945"/>
              <a:gd name="T60" fmla="*/ 1553 w 2524"/>
              <a:gd name="T61" fmla="*/ 1945 h 1945"/>
              <a:gd name="T62" fmla="*/ 1606 w 2524"/>
              <a:gd name="T63" fmla="*/ 1945 h 1945"/>
              <a:gd name="T64" fmla="*/ 1659 w 2524"/>
              <a:gd name="T65" fmla="*/ 1945 h 1945"/>
              <a:gd name="T66" fmla="*/ 1706 w 2524"/>
              <a:gd name="T67" fmla="*/ 1945 h 1945"/>
              <a:gd name="T68" fmla="*/ 1759 w 2524"/>
              <a:gd name="T69" fmla="*/ 1945 h 1945"/>
              <a:gd name="T70" fmla="*/ 1812 w 2524"/>
              <a:gd name="T71" fmla="*/ 1945 h 1945"/>
              <a:gd name="T72" fmla="*/ 1859 w 2524"/>
              <a:gd name="T73" fmla="*/ 1945 h 1945"/>
              <a:gd name="T74" fmla="*/ 1912 w 2524"/>
              <a:gd name="T75" fmla="*/ 1945 h 1945"/>
              <a:gd name="T76" fmla="*/ 1965 w 2524"/>
              <a:gd name="T77" fmla="*/ 1945 h 1945"/>
              <a:gd name="T78" fmla="*/ 2012 w 2524"/>
              <a:gd name="T79" fmla="*/ 1945 h 1945"/>
              <a:gd name="T80" fmla="*/ 2065 w 2524"/>
              <a:gd name="T81" fmla="*/ 1945 h 1945"/>
              <a:gd name="T82" fmla="*/ 2118 w 2524"/>
              <a:gd name="T83" fmla="*/ 1945 h 1945"/>
              <a:gd name="T84" fmla="*/ 2165 w 2524"/>
              <a:gd name="T85" fmla="*/ 1945 h 1945"/>
              <a:gd name="T86" fmla="*/ 2218 w 2524"/>
              <a:gd name="T87" fmla="*/ 1945 h 1945"/>
              <a:gd name="T88" fmla="*/ 2271 w 2524"/>
              <a:gd name="T89" fmla="*/ 1945 h 1945"/>
              <a:gd name="T90" fmla="*/ 2318 w 2524"/>
              <a:gd name="T91" fmla="*/ 1945 h 1945"/>
              <a:gd name="T92" fmla="*/ 2371 w 2524"/>
              <a:gd name="T93" fmla="*/ 1945 h 1945"/>
              <a:gd name="T94" fmla="*/ 2424 w 2524"/>
              <a:gd name="T95" fmla="*/ 1945 h 1945"/>
              <a:gd name="T96" fmla="*/ 2471 w 2524"/>
              <a:gd name="T97" fmla="*/ 1945 h 1945"/>
              <a:gd name="T98" fmla="*/ 2524 w 2524"/>
              <a:gd name="T99" fmla="*/ 1945 h 1945"/>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2524"/>
              <a:gd name="T151" fmla="*/ 0 h 1945"/>
              <a:gd name="T152" fmla="*/ 2524 w 2524"/>
              <a:gd name="T153" fmla="*/ 1945 h 1945"/>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2524" h="1945">
                <a:moveTo>
                  <a:pt x="0" y="1945"/>
                </a:moveTo>
                <a:lnTo>
                  <a:pt x="23" y="1945"/>
                </a:lnTo>
                <a:lnTo>
                  <a:pt x="47" y="1945"/>
                </a:lnTo>
                <a:lnTo>
                  <a:pt x="76" y="1945"/>
                </a:lnTo>
                <a:lnTo>
                  <a:pt x="100" y="1945"/>
                </a:lnTo>
                <a:lnTo>
                  <a:pt x="123" y="1945"/>
                </a:lnTo>
                <a:lnTo>
                  <a:pt x="153" y="1945"/>
                </a:lnTo>
                <a:lnTo>
                  <a:pt x="176" y="1945"/>
                </a:lnTo>
                <a:lnTo>
                  <a:pt x="200" y="1945"/>
                </a:lnTo>
                <a:lnTo>
                  <a:pt x="229" y="1945"/>
                </a:lnTo>
                <a:lnTo>
                  <a:pt x="253" y="1945"/>
                </a:lnTo>
                <a:lnTo>
                  <a:pt x="276" y="1945"/>
                </a:lnTo>
                <a:lnTo>
                  <a:pt x="305" y="1945"/>
                </a:lnTo>
                <a:lnTo>
                  <a:pt x="329" y="1945"/>
                </a:lnTo>
                <a:lnTo>
                  <a:pt x="353" y="1939"/>
                </a:lnTo>
                <a:lnTo>
                  <a:pt x="382" y="1945"/>
                </a:lnTo>
                <a:lnTo>
                  <a:pt x="406" y="1933"/>
                </a:lnTo>
                <a:lnTo>
                  <a:pt x="429" y="1933"/>
                </a:lnTo>
                <a:lnTo>
                  <a:pt x="458" y="1928"/>
                </a:lnTo>
                <a:lnTo>
                  <a:pt x="482" y="1899"/>
                </a:lnTo>
                <a:lnTo>
                  <a:pt x="506" y="1945"/>
                </a:lnTo>
                <a:lnTo>
                  <a:pt x="535" y="1728"/>
                </a:lnTo>
                <a:lnTo>
                  <a:pt x="559" y="1277"/>
                </a:lnTo>
                <a:lnTo>
                  <a:pt x="582" y="707"/>
                </a:lnTo>
                <a:lnTo>
                  <a:pt x="611" y="205"/>
                </a:lnTo>
                <a:lnTo>
                  <a:pt x="635" y="0"/>
                </a:lnTo>
                <a:lnTo>
                  <a:pt x="659" y="171"/>
                </a:lnTo>
                <a:lnTo>
                  <a:pt x="688" y="650"/>
                </a:lnTo>
                <a:lnTo>
                  <a:pt x="711" y="1226"/>
                </a:lnTo>
                <a:lnTo>
                  <a:pt x="735" y="1688"/>
                </a:lnTo>
                <a:lnTo>
                  <a:pt x="764" y="1939"/>
                </a:lnTo>
                <a:lnTo>
                  <a:pt x="788" y="1894"/>
                </a:lnTo>
                <a:lnTo>
                  <a:pt x="812" y="1928"/>
                </a:lnTo>
                <a:lnTo>
                  <a:pt x="841" y="1939"/>
                </a:lnTo>
                <a:lnTo>
                  <a:pt x="864" y="1933"/>
                </a:lnTo>
                <a:lnTo>
                  <a:pt x="888" y="1945"/>
                </a:lnTo>
                <a:lnTo>
                  <a:pt x="917" y="1939"/>
                </a:lnTo>
                <a:lnTo>
                  <a:pt x="941" y="1945"/>
                </a:lnTo>
                <a:lnTo>
                  <a:pt x="964" y="1945"/>
                </a:lnTo>
                <a:lnTo>
                  <a:pt x="994" y="1945"/>
                </a:lnTo>
                <a:lnTo>
                  <a:pt x="1017" y="1945"/>
                </a:lnTo>
                <a:lnTo>
                  <a:pt x="1041" y="1945"/>
                </a:lnTo>
                <a:lnTo>
                  <a:pt x="1070" y="1945"/>
                </a:lnTo>
                <a:lnTo>
                  <a:pt x="1094" y="1945"/>
                </a:lnTo>
                <a:lnTo>
                  <a:pt x="1117" y="1945"/>
                </a:lnTo>
                <a:lnTo>
                  <a:pt x="1147" y="1945"/>
                </a:lnTo>
                <a:lnTo>
                  <a:pt x="1170" y="1945"/>
                </a:lnTo>
                <a:lnTo>
                  <a:pt x="1194" y="1945"/>
                </a:lnTo>
                <a:lnTo>
                  <a:pt x="1223" y="1945"/>
                </a:lnTo>
                <a:lnTo>
                  <a:pt x="1247" y="1945"/>
                </a:lnTo>
                <a:lnTo>
                  <a:pt x="1276" y="1945"/>
                </a:lnTo>
                <a:lnTo>
                  <a:pt x="1300" y="1945"/>
                </a:lnTo>
                <a:lnTo>
                  <a:pt x="1323" y="1945"/>
                </a:lnTo>
                <a:lnTo>
                  <a:pt x="1353" y="1945"/>
                </a:lnTo>
                <a:lnTo>
                  <a:pt x="1376" y="1945"/>
                </a:lnTo>
                <a:lnTo>
                  <a:pt x="1400" y="1945"/>
                </a:lnTo>
                <a:lnTo>
                  <a:pt x="1429" y="1945"/>
                </a:lnTo>
                <a:lnTo>
                  <a:pt x="1453" y="1945"/>
                </a:lnTo>
                <a:lnTo>
                  <a:pt x="1476" y="1945"/>
                </a:lnTo>
                <a:lnTo>
                  <a:pt x="1506" y="1945"/>
                </a:lnTo>
                <a:lnTo>
                  <a:pt x="1529" y="1945"/>
                </a:lnTo>
                <a:lnTo>
                  <a:pt x="1553" y="1945"/>
                </a:lnTo>
                <a:lnTo>
                  <a:pt x="1582" y="1945"/>
                </a:lnTo>
                <a:lnTo>
                  <a:pt x="1606" y="1945"/>
                </a:lnTo>
                <a:lnTo>
                  <a:pt x="1629" y="1945"/>
                </a:lnTo>
                <a:lnTo>
                  <a:pt x="1659" y="1945"/>
                </a:lnTo>
                <a:lnTo>
                  <a:pt x="1682" y="1945"/>
                </a:lnTo>
                <a:lnTo>
                  <a:pt x="1706" y="1945"/>
                </a:lnTo>
                <a:lnTo>
                  <a:pt x="1735" y="1945"/>
                </a:lnTo>
                <a:lnTo>
                  <a:pt x="1759" y="1945"/>
                </a:lnTo>
                <a:lnTo>
                  <a:pt x="1782" y="1945"/>
                </a:lnTo>
                <a:lnTo>
                  <a:pt x="1812" y="1945"/>
                </a:lnTo>
                <a:lnTo>
                  <a:pt x="1835" y="1945"/>
                </a:lnTo>
                <a:lnTo>
                  <a:pt x="1859" y="1945"/>
                </a:lnTo>
                <a:lnTo>
                  <a:pt x="1888" y="1945"/>
                </a:lnTo>
                <a:lnTo>
                  <a:pt x="1912" y="1945"/>
                </a:lnTo>
                <a:lnTo>
                  <a:pt x="1935" y="1945"/>
                </a:lnTo>
                <a:lnTo>
                  <a:pt x="1965" y="1945"/>
                </a:lnTo>
                <a:lnTo>
                  <a:pt x="1988" y="1945"/>
                </a:lnTo>
                <a:lnTo>
                  <a:pt x="2012" y="1945"/>
                </a:lnTo>
                <a:lnTo>
                  <a:pt x="2041" y="1945"/>
                </a:lnTo>
                <a:lnTo>
                  <a:pt x="2065" y="1945"/>
                </a:lnTo>
                <a:lnTo>
                  <a:pt x="2088" y="1945"/>
                </a:lnTo>
                <a:lnTo>
                  <a:pt x="2118" y="1945"/>
                </a:lnTo>
                <a:lnTo>
                  <a:pt x="2141" y="1945"/>
                </a:lnTo>
                <a:lnTo>
                  <a:pt x="2165" y="1945"/>
                </a:lnTo>
                <a:lnTo>
                  <a:pt x="2194" y="1945"/>
                </a:lnTo>
                <a:lnTo>
                  <a:pt x="2218" y="1945"/>
                </a:lnTo>
                <a:lnTo>
                  <a:pt x="2241" y="1945"/>
                </a:lnTo>
                <a:lnTo>
                  <a:pt x="2271" y="1945"/>
                </a:lnTo>
                <a:lnTo>
                  <a:pt x="2294" y="1945"/>
                </a:lnTo>
                <a:lnTo>
                  <a:pt x="2318" y="1945"/>
                </a:lnTo>
                <a:lnTo>
                  <a:pt x="2347" y="1945"/>
                </a:lnTo>
                <a:lnTo>
                  <a:pt x="2371" y="1945"/>
                </a:lnTo>
                <a:lnTo>
                  <a:pt x="2394" y="1945"/>
                </a:lnTo>
                <a:lnTo>
                  <a:pt x="2424" y="1945"/>
                </a:lnTo>
                <a:lnTo>
                  <a:pt x="2447" y="1945"/>
                </a:lnTo>
                <a:lnTo>
                  <a:pt x="2471" y="1945"/>
                </a:lnTo>
                <a:lnTo>
                  <a:pt x="2500" y="1945"/>
                </a:lnTo>
                <a:lnTo>
                  <a:pt x="2524" y="1945"/>
                </a:lnTo>
              </a:path>
            </a:pathLst>
          </a:custGeom>
          <a:noFill/>
          <a:ln w="28575">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136" name="TextBox 135">
            <a:extLst>
              <a:ext uri="{FF2B5EF4-FFF2-40B4-BE49-F238E27FC236}">
                <a16:creationId xmlns:a16="http://schemas.microsoft.com/office/drawing/2014/main" id="{70167530-4732-4144-8E48-97506F9E6290}"/>
              </a:ext>
            </a:extLst>
          </p:cNvPr>
          <p:cNvSpPr txBox="1"/>
          <p:nvPr/>
        </p:nvSpPr>
        <p:spPr>
          <a:xfrm>
            <a:off x="5699940" y="2528372"/>
            <a:ext cx="612668" cy="369332"/>
          </a:xfrm>
          <a:prstGeom prst="rect">
            <a:avLst/>
          </a:prstGeom>
          <a:noFill/>
        </p:spPr>
        <p:txBody>
          <a:bodyPr wrap="none" rtlCol="0">
            <a:spAutoFit/>
          </a:bodyPr>
          <a:lstStyle/>
          <a:p>
            <a:r>
              <a:rPr lang="en-US" sz="1800" dirty="0">
                <a:latin typeface="Symbol" panose="05050102010706020507" pitchFamily="18" charset="2"/>
              </a:rPr>
              <a:t>m</a:t>
            </a:r>
            <a:r>
              <a:rPr lang="en-US" sz="1800" dirty="0"/>
              <a:t>sec</a:t>
            </a:r>
          </a:p>
        </p:txBody>
      </p:sp>
      <p:sp>
        <p:nvSpPr>
          <p:cNvPr id="2" name="TextBox 1">
            <a:extLst>
              <a:ext uri="{FF2B5EF4-FFF2-40B4-BE49-F238E27FC236}">
                <a16:creationId xmlns:a16="http://schemas.microsoft.com/office/drawing/2014/main" id="{76AB5C79-106B-4B30-A9AF-501C31190C10}"/>
              </a:ext>
            </a:extLst>
          </p:cNvPr>
          <p:cNvSpPr txBox="1"/>
          <p:nvPr/>
        </p:nvSpPr>
        <p:spPr>
          <a:xfrm>
            <a:off x="5370362" y="6437511"/>
            <a:ext cx="659155" cy="369332"/>
          </a:xfrm>
          <a:prstGeom prst="rect">
            <a:avLst/>
          </a:prstGeom>
          <a:noFill/>
        </p:spPr>
        <p:txBody>
          <a:bodyPr wrap="none" rtlCol="0">
            <a:spAutoFit/>
          </a:bodyPr>
          <a:lstStyle/>
          <a:p>
            <a:r>
              <a:rPr lang="en-US" sz="1800" dirty="0"/>
              <a:t>MHz</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ext Box 6">
            <a:extLst>
              <a:ext uri="{FF2B5EF4-FFF2-40B4-BE49-F238E27FC236}">
                <a16:creationId xmlns:a16="http://schemas.microsoft.com/office/drawing/2014/main" id="{A1F1CFF0-0806-4127-B5B2-70BFE3979B8C}"/>
              </a:ext>
            </a:extLst>
          </p:cNvPr>
          <p:cNvSpPr txBox="1">
            <a:spLocks noChangeArrowheads="1"/>
          </p:cNvSpPr>
          <p:nvPr/>
        </p:nvSpPr>
        <p:spPr bwMode="auto">
          <a:xfrm>
            <a:off x="5105400" y="304800"/>
            <a:ext cx="36576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a:latin typeface="Symbol" panose="05050102010706020507" pitchFamily="18" charset="2"/>
              </a:rPr>
              <a:t>D</a:t>
            </a:r>
            <a:r>
              <a:rPr lang="en-US" altLang="en-US"/>
              <a:t>f is not quite adequate here</a:t>
            </a:r>
          </a:p>
          <a:p>
            <a:pPr eaLnBrk="1" hangingPunct="1"/>
            <a:r>
              <a:rPr lang="en-US" altLang="en-US">
                <a:latin typeface="Symbol" panose="05050102010706020507" pitchFamily="18" charset="2"/>
              </a:rPr>
              <a:t>       D</a:t>
            </a:r>
            <a:r>
              <a:rPr lang="en-US" altLang="en-US"/>
              <a:t>f =1/T = 1/5 MHz</a:t>
            </a:r>
          </a:p>
        </p:txBody>
      </p:sp>
      <p:sp>
        <p:nvSpPr>
          <p:cNvPr id="36867" name="Rectangle 7">
            <a:extLst>
              <a:ext uri="{FF2B5EF4-FFF2-40B4-BE49-F238E27FC236}">
                <a16:creationId xmlns:a16="http://schemas.microsoft.com/office/drawing/2014/main" id="{9ABE96E3-B5AA-45DC-8C10-8C0EB1B94CC6}"/>
              </a:ext>
            </a:extLst>
          </p:cNvPr>
          <p:cNvSpPr>
            <a:spLocks noChangeArrowheads="1"/>
          </p:cNvSpPr>
          <p:nvPr/>
        </p:nvSpPr>
        <p:spPr bwMode="auto">
          <a:xfrm>
            <a:off x="457200" y="762000"/>
            <a:ext cx="2763838"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600"/>
              <a:t>&gt;&gt; plot(f(1:50), abs(yf3(1:50)))</a:t>
            </a:r>
          </a:p>
        </p:txBody>
      </p:sp>
      <p:sp>
        <p:nvSpPr>
          <p:cNvPr id="36868" name="Text Box 8">
            <a:extLst>
              <a:ext uri="{FF2B5EF4-FFF2-40B4-BE49-F238E27FC236}">
                <a16:creationId xmlns:a16="http://schemas.microsoft.com/office/drawing/2014/main" id="{3D27D4F7-7111-46DF-B99D-BB22B1F9B585}"/>
              </a:ext>
            </a:extLst>
          </p:cNvPr>
          <p:cNvSpPr txBox="1">
            <a:spLocks noChangeArrowheads="1"/>
          </p:cNvSpPr>
          <p:nvPr/>
        </p:nvSpPr>
        <p:spPr bwMode="auto">
          <a:xfrm>
            <a:off x="517525" y="269875"/>
            <a:ext cx="31940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a:t>Show plot in more detail</a:t>
            </a:r>
          </a:p>
        </p:txBody>
      </p:sp>
      <p:sp>
        <p:nvSpPr>
          <p:cNvPr id="36869" name="Line 9">
            <a:extLst>
              <a:ext uri="{FF2B5EF4-FFF2-40B4-BE49-F238E27FC236}">
                <a16:creationId xmlns:a16="http://schemas.microsoft.com/office/drawing/2014/main" id="{2EB9C6CB-56AA-498C-A16C-EA8218E68FA0}"/>
              </a:ext>
            </a:extLst>
          </p:cNvPr>
          <p:cNvSpPr>
            <a:spLocks noChangeShapeType="1"/>
          </p:cNvSpPr>
          <p:nvPr/>
        </p:nvSpPr>
        <p:spPr bwMode="auto">
          <a:xfrm flipH="1">
            <a:off x="4800600" y="1066800"/>
            <a:ext cx="457200" cy="5334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6870" name="Rectangle 14">
            <a:extLst>
              <a:ext uri="{FF2B5EF4-FFF2-40B4-BE49-F238E27FC236}">
                <a16:creationId xmlns:a16="http://schemas.microsoft.com/office/drawing/2014/main" id="{9E96B2BE-0157-4104-BE1C-AAFA2E8FA109}"/>
              </a:ext>
            </a:extLst>
          </p:cNvPr>
          <p:cNvSpPr>
            <a:spLocks noChangeArrowheads="1"/>
          </p:cNvSpPr>
          <p:nvPr/>
        </p:nvSpPr>
        <p:spPr bwMode="auto">
          <a:xfrm>
            <a:off x="2143125" y="1427163"/>
            <a:ext cx="5035550" cy="3846512"/>
          </a:xfrm>
          <a:prstGeom prst="rect">
            <a:avLst/>
          </a:prstGeom>
          <a:noFill/>
          <a:ln w="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36871" name="Line 15">
            <a:extLst>
              <a:ext uri="{FF2B5EF4-FFF2-40B4-BE49-F238E27FC236}">
                <a16:creationId xmlns:a16="http://schemas.microsoft.com/office/drawing/2014/main" id="{B9C325C9-52B2-424F-BA0B-FE0EA21DB4DD}"/>
              </a:ext>
            </a:extLst>
          </p:cNvPr>
          <p:cNvSpPr>
            <a:spLocks noChangeShapeType="1"/>
          </p:cNvSpPr>
          <p:nvPr/>
        </p:nvSpPr>
        <p:spPr bwMode="auto">
          <a:xfrm>
            <a:off x="2143125" y="1427163"/>
            <a:ext cx="503555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6872" name="Freeform 16">
            <a:extLst>
              <a:ext uri="{FF2B5EF4-FFF2-40B4-BE49-F238E27FC236}">
                <a16:creationId xmlns:a16="http://schemas.microsoft.com/office/drawing/2014/main" id="{84C69B47-DAC6-469C-8CE2-6B46FA98884F}"/>
              </a:ext>
            </a:extLst>
          </p:cNvPr>
          <p:cNvSpPr>
            <a:spLocks/>
          </p:cNvSpPr>
          <p:nvPr/>
        </p:nvSpPr>
        <p:spPr bwMode="auto">
          <a:xfrm>
            <a:off x="2143125" y="1427163"/>
            <a:ext cx="5035550" cy="3846512"/>
          </a:xfrm>
          <a:custGeom>
            <a:avLst/>
            <a:gdLst>
              <a:gd name="T0" fmla="*/ 0 w 434"/>
              <a:gd name="T1" fmla="*/ 342 h 342"/>
              <a:gd name="T2" fmla="*/ 434 w 434"/>
              <a:gd name="T3" fmla="*/ 342 h 342"/>
              <a:gd name="T4" fmla="*/ 434 w 434"/>
              <a:gd name="T5" fmla="*/ 0 h 342"/>
              <a:gd name="T6" fmla="*/ 0 60000 65536"/>
              <a:gd name="T7" fmla="*/ 0 60000 65536"/>
              <a:gd name="T8" fmla="*/ 0 60000 65536"/>
              <a:gd name="T9" fmla="*/ 0 w 434"/>
              <a:gd name="T10" fmla="*/ 0 h 342"/>
              <a:gd name="T11" fmla="*/ 434 w 434"/>
              <a:gd name="T12" fmla="*/ 342 h 342"/>
            </a:gdLst>
            <a:ahLst/>
            <a:cxnLst>
              <a:cxn ang="T6">
                <a:pos x="T0" y="T1"/>
              </a:cxn>
              <a:cxn ang="T7">
                <a:pos x="T2" y="T3"/>
              </a:cxn>
              <a:cxn ang="T8">
                <a:pos x="T4" y="T5"/>
              </a:cxn>
            </a:cxnLst>
            <a:rect l="T9" t="T10" r="T11" b="T12"/>
            <a:pathLst>
              <a:path w="434" h="342">
                <a:moveTo>
                  <a:pt x="0" y="342"/>
                </a:moveTo>
                <a:lnTo>
                  <a:pt x="434" y="342"/>
                </a:lnTo>
                <a:lnTo>
                  <a:pt x="434" y="0"/>
                </a:lnTo>
              </a:path>
            </a:pathLst>
          </a:cu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36873" name="Line 17">
            <a:extLst>
              <a:ext uri="{FF2B5EF4-FFF2-40B4-BE49-F238E27FC236}">
                <a16:creationId xmlns:a16="http://schemas.microsoft.com/office/drawing/2014/main" id="{43D2D2C8-0BF1-451E-940C-6D918DF8B899}"/>
              </a:ext>
            </a:extLst>
          </p:cNvPr>
          <p:cNvSpPr>
            <a:spLocks noChangeShapeType="1"/>
          </p:cNvSpPr>
          <p:nvPr/>
        </p:nvSpPr>
        <p:spPr bwMode="auto">
          <a:xfrm flipV="1">
            <a:off x="2143125" y="1427163"/>
            <a:ext cx="1588" cy="38465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6874" name="Line 18">
            <a:extLst>
              <a:ext uri="{FF2B5EF4-FFF2-40B4-BE49-F238E27FC236}">
                <a16:creationId xmlns:a16="http://schemas.microsoft.com/office/drawing/2014/main" id="{A5389C0F-3811-471D-A714-61734FE6EF1A}"/>
              </a:ext>
            </a:extLst>
          </p:cNvPr>
          <p:cNvSpPr>
            <a:spLocks noChangeShapeType="1"/>
          </p:cNvSpPr>
          <p:nvPr/>
        </p:nvSpPr>
        <p:spPr bwMode="auto">
          <a:xfrm>
            <a:off x="2143125" y="5273675"/>
            <a:ext cx="503555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6875" name="Line 19">
            <a:extLst>
              <a:ext uri="{FF2B5EF4-FFF2-40B4-BE49-F238E27FC236}">
                <a16:creationId xmlns:a16="http://schemas.microsoft.com/office/drawing/2014/main" id="{CA465C33-596F-46A0-8D80-47078077B069}"/>
              </a:ext>
            </a:extLst>
          </p:cNvPr>
          <p:cNvSpPr>
            <a:spLocks noChangeShapeType="1"/>
          </p:cNvSpPr>
          <p:nvPr/>
        </p:nvSpPr>
        <p:spPr bwMode="auto">
          <a:xfrm flipV="1">
            <a:off x="2143125" y="1427163"/>
            <a:ext cx="1588" cy="38465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6876" name="Line 20">
            <a:extLst>
              <a:ext uri="{FF2B5EF4-FFF2-40B4-BE49-F238E27FC236}">
                <a16:creationId xmlns:a16="http://schemas.microsoft.com/office/drawing/2014/main" id="{D2D8E382-C558-49D7-903A-E19359582DB2}"/>
              </a:ext>
            </a:extLst>
          </p:cNvPr>
          <p:cNvSpPr>
            <a:spLocks noChangeShapeType="1"/>
          </p:cNvSpPr>
          <p:nvPr/>
        </p:nvSpPr>
        <p:spPr bwMode="auto">
          <a:xfrm flipV="1">
            <a:off x="2143125" y="5218113"/>
            <a:ext cx="1588" cy="555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6877" name="Line 21">
            <a:extLst>
              <a:ext uri="{FF2B5EF4-FFF2-40B4-BE49-F238E27FC236}">
                <a16:creationId xmlns:a16="http://schemas.microsoft.com/office/drawing/2014/main" id="{2204032A-738B-4D64-BA88-4C14BEA32C68}"/>
              </a:ext>
            </a:extLst>
          </p:cNvPr>
          <p:cNvSpPr>
            <a:spLocks noChangeShapeType="1"/>
          </p:cNvSpPr>
          <p:nvPr/>
        </p:nvSpPr>
        <p:spPr bwMode="auto">
          <a:xfrm>
            <a:off x="2143125" y="1427163"/>
            <a:ext cx="1588" cy="444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6878" name="Rectangle 22">
            <a:extLst>
              <a:ext uri="{FF2B5EF4-FFF2-40B4-BE49-F238E27FC236}">
                <a16:creationId xmlns:a16="http://schemas.microsoft.com/office/drawing/2014/main" id="{DD87C17E-666C-4B30-B572-CAC49E7FEED1}"/>
              </a:ext>
            </a:extLst>
          </p:cNvPr>
          <p:cNvSpPr>
            <a:spLocks noChangeArrowheads="1"/>
          </p:cNvSpPr>
          <p:nvPr/>
        </p:nvSpPr>
        <p:spPr bwMode="auto">
          <a:xfrm>
            <a:off x="2108200" y="5307013"/>
            <a:ext cx="127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0</a:t>
            </a:r>
            <a:endParaRPr lang="en-US" altLang="en-US" sz="1800"/>
          </a:p>
        </p:txBody>
      </p:sp>
      <p:sp>
        <p:nvSpPr>
          <p:cNvPr id="36879" name="Line 23">
            <a:extLst>
              <a:ext uri="{FF2B5EF4-FFF2-40B4-BE49-F238E27FC236}">
                <a16:creationId xmlns:a16="http://schemas.microsoft.com/office/drawing/2014/main" id="{802572B0-1BC8-4C75-8426-BACCB2ED3D4B}"/>
              </a:ext>
            </a:extLst>
          </p:cNvPr>
          <p:cNvSpPr>
            <a:spLocks noChangeShapeType="1"/>
          </p:cNvSpPr>
          <p:nvPr/>
        </p:nvSpPr>
        <p:spPr bwMode="auto">
          <a:xfrm flipV="1">
            <a:off x="2641600" y="5218113"/>
            <a:ext cx="1588" cy="555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6880" name="Line 24">
            <a:extLst>
              <a:ext uri="{FF2B5EF4-FFF2-40B4-BE49-F238E27FC236}">
                <a16:creationId xmlns:a16="http://schemas.microsoft.com/office/drawing/2014/main" id="{2BFCE32E-EF7A-457A-9956-77615B6BAC89}"/>
              </a:ext>
            </a:extLst>
          </p:cNvPr>
          <p:cNvSpPr>
            <a:spLocks noChangeShapeType="1"/>
          </p:cNvSpPr>
          <p:nvPr/>
        </p:nvSpPr>
        <p:spPr bwMode="auto">
          <a:xfrm>
            <a:off x="2641600" y="1427163"/>
            <a:ext cx="1588" cy="444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6881" name="Rectangle 25">
            <a:extLst>
              <a:ext uri="{FF2B5EF4-FFF2-40B4-BE49-F238E27FC236}">
                <a16:creationId xmlns:a16="http://schemas.microsoft.com/office/drawing/2014/main" id="{7241B4F8-2974-40B0-ACB1-037DD59A960C}"/>
              </a:ext>
            </a:extLst>
          </p:cNvPr>
          <p:cNvSpPr>
            <a:spLocks noChangeArrowheads="1"/>
          </p:cNvSpPr>
          <p:nvPr/>
        </p:nvSpPr>
        <p:spPr bwMode="auto">
          <a:xfrm>
            <a:off x="2606675" y="5307013"/>
            <a:ext cx="127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1</a:t>
            </a:r>
            <a:endParaRPr lang="en-US" altLang="en-US" sz="1800"/>
          </a:p>
        </p:txBody>
      </p:sp>
      <p:sp>
        <p:nvSpPr>
          <p:cNvPr id="36882" name="Line 26">
            <a:extLst>
              <a:ext uri="{FF2B5EF4-FFF2-40B4-BE49-F238E27FC236}">
                <a16:creationId xmlns:a16="http://schemas.microsoft.com/office/drawing/2014/main" id="{FECBB343-7D68-4C9F-B76F-EFE3704C1EA8}"/>
              </a:ext>
            </a:extLst>
          </p:cNvPr>
          <p:cNvSpPr>
            <a:spLocks noChangeShapeType="1"/>
          </p:cNvSpPr>
          <p:nvPr/>
        </p:nvSpPr>
        <p:spPr bwMode="auto">
          <a:xfrm flipV="1">
            <a:off x="3140075" y="5218113"/>
            <a:ext cx="1588" cy="555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6883" name="Line 27">
            <a:extLst>
              <a:ext uri="{FF2B5EF4-FFF2-40B4-BE49-F238E27FC236}">
                <a16:creationId xmlns:a16="http://schemas.microsoft.com/office/drawing/2014/main" id="{DBEF70A7-19C0-4B45-913F-0179DECDD2D4}"/>
              </a:ext>
            </a:extLst>
          </p:cNvPr>
          <p:cNvSpPr>
            <a:spLocks noChangeShapeType="1"/>
          </p:cNvSpPr>
          <p:nvPr/>
        </p:nvSpPr>
        <p:spPr bwMode="auto">
          <a:xfrm>
            <a:off x="3140075" y="1427163"/>
            <a:ext cx="1588" cy="444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6884" name="Rectangle 28">
            <a:extLst>
              <a:ext uri="{FF2B5EF4-FFF2-40B4-BE49-F238E27FC236}">
                <a16:creationId xmlns:a16="http://schemas.microsoft.com/office/drawing/2014/main" id="{F5D6C79A-AEB0-471D-AC7B-5471D37B1F40}"/>
              </a:ext>
            </a:extLst>
          </p:cNvPr>
          <p:cNvSpPr>
            <a:spLocks noChangeArrowheads="1"/>
          </p:cNvSpPr>
          <p:nvPr/>
        </p:nvSpPr>
        <p:spPr bwMode="auto">
          <a:xfrm>
            <a:off x="3105150" y="5307013"/>
            <a:ext cx="127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2</a:t>
            </a:r>
            <a:endParaRPr lang="en-US" altLang="en-US" sz="1800"/>
          </a:p>
        </p:txBody>
      </p:sp>
      <p:sp>
        <p:nvSpPr>
          <p:cNvPr id="36885" name="Line 29">
            <a:extLst>
              <a:ext uri="{FF2B5EF4-FFF2-40B4-BE49-F238E27FC236}">
                <a16:creationId xmlns:a16="http://schemas.microsoft.com/office/drawing/2014/main" id="{3C28BAF3-EF44-4C9C-A11C-EC93FC165943}"/>
              </a:ext>
            </a:extLst>
          </p:cNvPr>
          <p:cNvSpPr>
            <a:spLocks noChangeShapeType="1"/>
          </p:cNvSpPr>
          <p:nvPr/>
        </p:nvSpPr>
        <p:spPr bwMode="auto">
          <a:xfrm flipV="1">
            <a:off x="3651250" y="5218113"/>
            <a:ext cx="1588" cy="555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6886" name="Line 30">
            <a:extLst>
              <a:ext uri="{FF2B5EF4-FFF2-40B4-BE49-F238E27FC236}">
                <a16:creationId xmlns:a16="http://schemas.microsoft.com/office/drawing/2014/main" id="{6D8149B3-D87C-41A0-BFA3-11C7F43D176F}"/>
              </a:ext>
            </a:extLst>
          </p:cNvPr>
          <p:cNvSpPr>
            <a:spLocks noChangeShapeType="1"/>
          </p:cNvSpPr>
          <p:nvPr/>
        </p:nvSpPr>
        <p:spPr bwMode="auto">
          <a:xfrm>
            <a:off x="3651250" y="1427163"/>
            <a:ext cx="1588" cy="444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6887" name="Rectangle 31">
            <a:extLst>
              <a:ext uri="{FF2B5EF4-FFF2-40B4-BE49-F238E27FC236}">
                <a16:creationId xmlns:a16="http://schemas.microsoft.com/office/drawing/2014/main" id="{D19539BE-31DE-4663-9242-8671BCA9DAD8}"/>
              </a:ext>
            </a:extLst>
          </p:cNvPr>
          <p:cNvSpPr>
            <a:spLocks noChangeArrowheads="1"/>
          </p:cNvSpPr>
          <p:nvPr/>
        </p:nvSpPr>
        <p:spPr bwMode="auto">
          <a:xfrm>
            <a:off x="3616325" y="5307013"/>
            <a:ext cx="127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3</a:t>
            </a:r>
            <a:endParaRPr lang="en-US" altLang="en-US" sz="1800"/>
          </a:p>
        </p:txBody>
      </p:sp>
      <p:sp>
        <p:nvSpPr>
          <p:cNvPr id="36888" name="Line 32">
            <a:extLst>
              <a:ext uri="{FF2B5EF4-FFF2-40B4-BE49-F238E27FC236}">
                <a16:creationId xmlns:a16="http://schemas.microsoft.com/office/drawing/2014/main" id="{D656CE19-8744-4923-A0CF-B1BC9D535E63}"/>
              </a:ext>
            </a:extLst>
          </p:cNvPr>
          <p:cNvSpPr>
            <a:spLocks noChangeShapeType="1"/>
          </p:cNvSpPr>
          <p:nvPr/>
        </p:nvSpPr>
        <p:spPr bwMode="auto">
          <a:xfrm flipV="1">
            <a:off x="4149725" y="5218113"/>
            <a:ext cx="1588" cy="555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6889" name="Line 33">
            <a:extLst>
              <a:ext uri="{FF2B5EF4-FFF2-40B4-BE49-F238E27FC236}">
                <a16:creationId xmlns:a16="http://schemas.microsoft.com/office/drawing/2014/main" id="{4D1894C8-8345-4829-8DB4-2C2EF9B26C31}"/>
              </a:ext>
            </a:extLst>
          </p:cNvPr>
          <p:cNvSpPr>
            <a:spLocks noChangeShapeType="1"/>
          </p:cNvSpPr>
          <p:nvPr/>
        </p:nvSpPr>
        <p:spPr bwMode="auto">
          <a:xfrm>
            <a:off x="4149725" y="1427163"/>
            <a:ext cx="1588" cy="444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6890" name="Rectangle 34">
            <a:extLst>
              <a:ext uri="{FF2B5EF4-FFF2-40B4-BE49-F238E27FC236}">
                <a16:creationId xmlns:a16="http://schemas.microsoft.com/office/drawing/2014/main" id="{5A190909-CB1D-4093-BE19-706C46FA2F37}"/>
              </a:ext>
            </a:extLst>
          </p:cNvPr>
          <p:cNvSpPr>
            <a:spLocks noChangeArrowheads="1"/>
          </p:cNvSpPr>
          <p:nvPr/>
        </p:nvSpPr>
        <p:spPr bwMode="auto">
          <a:xfrm>
            <a:off x="4114800" y="5307013"/>
            <a:ext cx="127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4</a:t>
            </a:r>
            <a:endParaRPr lang="en-US" altLang="en-US" sz="1800"/>
          </a:p>
        </p:txBody>
      </p:sp>
      <p:sp>
        <p:nvSpPr>
          <p:cNvPr id="36891" name="Line 35">
            <a:extLst>
              <a:ext uri="{FF2B5EF4-FFF2-40B4-BE49-F238E27FC236}">
                <a16:creationId xmlns:a16="http://schemas.microsoft.com/office/drawing/2014/main" id="{194FBA36-052E-43A2-8C6D-0BAA7BCD5D32}"/>
              </a:ext>
            </a:extLst>
          </p:cNvPr>
          <p:cNvSpPr>
            <a:spLocks noChangeShapeType="1"/>
          </p:cNvSpPr>
          <p:nvPr/>
        </p:nvSpPr>
        <p:spPr bwMode="auto">
          <a:xfrm flipV="1">
            <a:off x="4660900" y="5218113"/>
            <a:ext cx="1588" cy="555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6892" name="Line 36">
            <a:extLst>
              <a:ext uri="{FF2B5EF4-FFF2-40B4-BE49-F238E27FC236}">
                <a16:creationId xmlns:a16="http://schemas.microsoft.com/office/drawing/2014/main" id="{CD1C6B38-D28A-40E8-B8E7-2EAE4C5E7E72}"/>
              </a:ext>
            </a:extLst>
          </p:cNvPr>
          <p:cNvSpPr>
            <a:spLocks noChangeShapeType="1"/>
          </p:cNvSpPr>
          <p:nvPr/>
        </p:nvSpPr>
        <p:spPr bwMode="auto">
          <a:xfrm>
            <a:off x="4660900" y="1427163"/>
            <a:ext cx="1588" cy="444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6893" name="Rectangle 37">
            <a:extLst>
              <a:ext uri="{FF2B5EF4-FFF2-40B4-BE49-F238E27FC236}">
                <a16:creationId xmlns:a16="http://schemas.microsoft.com/office/drawing/2014/main" id="{AA3004AC-1F9A-4667-B7D8-DB453E9A59F5}"/>
              </a:ext>
            </a:extLst>
          </p:cNvPr>
          <p:cNvSpPr>
            <a:spLocks noChangeArrowheads="1"/>
          </p:cNvSpPr>
          <p:nvPr/>
        </p:nvSpPr>
        <p:spPr bwMode="auto">
          <a:xfrm>
            <a:off x="4625975" y="5307013"/>
            <a:ext cx="127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5</a:t>
            </a:r>
            <a:endParaRPr lang="en-US" altLang="en-US" sz="1800"/>
          </a:p>
        </p:txBody>
      </p:sp>
      <p:sp>
        <p:nvSpPr>
          <p:cNvPr id="36894" name="Line 38">
            <a:extLst>
              <a:ext uri="{FF2B5EF4-FFF2-40B4-BE49-F238E27FC236}">
                <a16:creationId xmlns:a16="http://schemas.microsoft.com/office/drawing/2014/main" id="{37392977-15F8-4056-BCC6-819DAED21D15}"/>
              </a:ext>
            </a:extLst>
          </p:cNvPr>
          <p:cNvSpPr>
            <a:spLocks noChangeShapeType="1"/>
          </p:cNvSpPr>
          <p:nvPr/>
        </p:nvSpPr>
        <p:spPr bwMode="auto">
          <a:xfrm flipV="1">
            <a:off x="5159375" y="5218113"/>
            <a:ext cx="1588" cy="555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6895" name="Line 39">
            <a:extLst>
              <a:ext uri="{FF2B5EF4-FFF2-40B4-BE49-F238E27FC236}">
                <a16:creationId xmlns:a16="http://schemas.microsoft.com/office/drawing/2014/main" id="{728A4F7F-5A58-4DBF-B132-61E233F16CE7}"/>
              </a:ext>
            </a:extLst>
          </p:cNvPr>
          <p:cNvSpPr>
            <a:spLocks noChangeShapeType="1"/>
          </p:cNvSpPr>
          <p:nvPr/>
        </p:nvSpPr>
        <p:spPr bwMode="auto">
          <a:xfrm>
            <a:off x="5159375" y="1427163"/>
            <a:ext cx="1588" cy="444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6896" name="Rectangle 40">
            <a:extLst>
              <a:ext uri="{FF2B5EF4-FFF2-40B4-BE49-F238E27FC236}">
                <a16:creationId xmlns:a16="http://schemas.microsoft.com/office/drawing/2014/main" id="{A275E2DB-D9AE-4175-9002-19ABFBE17C0F}"/>
              </a:ext>
            </a:extLst>
          </p:cNvPr>
          <p:cNvSpPr>
            <a:spLocks noChangeArrowheads="1"/>
          </p:cNvSpPr>
          <p:nvPr/>
        </p:nvSpPr>
        <p:spPr bwMode="auto">
          <a:xfrm>
            <a:off x="5124450" y="5307013"/>
            <a:ext cx="127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6</a:t>
            </a:r>
            <a:endParaRPr lang="en-US" altLang="en-US" sz="1800"/>
          </a:p>
        </p:txBody>
      </p:sp>
      <p:sp>
        <p:nvSpPr>
          <p:cNvPr id="36897" name="Line 41">
            <a:extLst>
              <a:ext uri="{FF2B5EF4-FFF2-40B4-BE49-F238E27FC236}">
                <a16:creationId xmlns:a16="http://schemas.microsoft.com/office/drawing/2014/main" id="{7B7968FD-8FE3-484D-8EDE-8CF5B56044AE}"/>
              </a:ext>
            </a:extLst>
          </p:cNvPr>
          <p:cNvSpPr>
            <a:spLocks noChangeShapeType="1"/>
          </p:cNvSpPr>
          <p:nvPr/>
        </p:nvSpPr>
        <p:spPr bwMode="auto">
          <a:xfrm flipV="1">
            <a:off x="5657850" y="5218113"/>
            <a:ext cx="1588" cy="555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6898" name="Line 42">
            <a:extLst>
              <a:ext uri="{FF2B5EF4-FFF2-40B4-BE49-F238E27FC236}">
                <a16:creationId xmlns:a16="http://schemas.microsoft.com/office/drawing/2014/main" id="{11A128AC-6B26-4F9C-9427-48AAFDBD0094}"/>
              </a:ext>
            </a:extLst>
          </p:cNvPr>
          <p:cNvSpPr>
            <a:spLocks noChangeShapeType="1"/>
          </p:cNvSpPr>
          <p:nvPr/>
        </p:nvSpPr>
        <p:spPr bwMode="auto">
          <a:xfrm>
            <a:off x="5657850" y="1427163"/>
            <a:ext cx="1588" cy="444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6899" name="Rectangle 43">
            <a:extLst>
              <a:ext uri="{FF2B5EF4-FFF2-40B4-BE49-F238E27FC236}">
                <a16:creationId xmlns:a16="http://schemas.microsoft.com/office/drawing/2014/main" id="{4CC93C25-B1B8-4497-894D-08CAB6172ED5}"/>
              </a:ext>
            </a:extLst>
          </p:cNvPr>
          <p:cNvSpPr>
            <a:spLocks noChangeArrowheads="1"/>
          </p:cNvSpPr>
          <p:nvPr/>
        </p:nvSpPr>
        <p:spPr bwMode="auto">
          <a:xfrm>
            <a:off x="5622925" y="5307013"/>
            <a:ext cx="127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7</a:t>
            </a:r>
            <a:endParaRPr lang="en-US" altLang="en-US" sz="1800"/>
          </a:p>
        </p:txBody>
      </p:sp>
      <p:sp>
        <p:nvSpPr>
          <p:cNvPr id="36900" name="Line 44">
            <a:extLst>
              <a:ext uri="{FF2B5EF4-FFF2-40B4-BE49-F238E27FC236}">
                <a16:creationId xmlns:a16="http://schemas.microsoft.com/office/drawing/2014/main" id="{E2A69B0F-2CD2-46A0-B541-AC5E95AC3F2C}"/>
              </a:ext>
            </a:extLst>
          </p:cNvPr>
          <p:cNvSpPr>
            <a:spLocks noChangeShapeType="1"/>
          </p:cNvSpPr>
          <p:nvPr/>
        </p:nvSpPr>
        <p:spPr bwMode="auto">
          <a:xfrm flipV="1">
            <a:off x="6169025" y="5218113"/>
            <a:ext cx="1588" cy="555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6901" name="Line 45">
            <a:extLst>
              <a:ext uri="{FF2B5EF4-FFF2-40B4-BE49-F238E27FC236}">
                <a16:creationId xmlns:a16="http://schemas.microsoft.com/office/drawing/2014/main" id="{62478CD1-106A-4CC6-BA4A-79262A6CC2F7}"/>
              </a:ext>
            </a:extLst>
          </p:cNvPr>
          <p:cNvSpPr>
            <a:spLocks noChangeShapeType="1"/>
          </p:cNvSpPr>
          <p:nvPr/>
        </p:nvSpPr>
        <p:spPr bwMode="auto">
          <a:xfrm>
            <a:off x="6169025" y="1427163"/>
            <a:ext cx="1588" cy="444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6902" name="Rectangle 46">
            <a:extLst>
              <a:ext uri="{FF2B5EF4-FFF2-40B4-BE49-F238E27FC236}">
                <a16:creationId xmlns:a16="http://schemas.microsoft.com/office/drawing/2014/main" id="{C64E0392-D793-47F6-88A7-3162CB245147}"/>
              </a:ext>
            </a:extLst>
          </p:cNvPr>
          <p:cNvSpPr>
            <a:spLocks noChangeArrowheads="1"/>
          </p:cNvSpPr>
          <p:nvPr/>
        </p:nvSpPr>
        <p:spPr bwMode="auto">
          <a:xfrm>
            <a:off x="6134100" y="5307013"/>
            <a:ext cx="127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8</a:t>
            </a:r>
            <a:endParaRPr lang="en-US" altLang="en-US" sz="1800"/>
          </a:p>
        </p:txBody>
      </p:sp>
      <p:sp>
        <p:nvSpPr>
          <p:cNvPr id="36903" name="Line 47">
            <a:extLst>
              <a:ext uri="{FF2B5EF4-FFF2-40B4-BE49-F238E27FC236}">
                <a16:creationId xmlns:a16="http://schemas.microsoft.com/office/drawing/2014/main" id="{59FED60C-6D39-41EA-921D-3E24EE2706FF}"/>
              </a:ext>
            </a:extLst>
          </p:cNvPr>
          <p:cNvSpPr>
            <a:spLocks noChangeShapeType="1"/>
          </p:cNvSpPr>
          <p:nvPr/>
        </p:nvSpPr>
        <p:spPr bwMode="auto">
          <a:xfrm flipV="1">
            <a:off x="6667500" y="5218113"/>
            <a:ext cx="1588" cy="555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6904" name="Line 48">
            <a:extLst>
              <a:ext uri="{FF2B5EF4-FFF2-40B4-BE49-F238E27FC236}">
                <a16:creationId xmlns:a16="http://schemas.microsoft.com/office/drawing/2014/main" id="{4A1C7FE2-5C28-4C87-8438-A559497E9EEA}"/>
              </a:ext>
            </a:extLst>
          </p:cNvPr>
          <p:cNvSpPr>
            <a:spLocks noChangeShapeType="1"/>
          </p:cNvSpPr>
          <p:nvPr/>
        </p:nvSpPr>
        <p:spPr bwMode="auto">
          <a:xfrm>
            <a:off x="6667500" y="1427163"/>
            <a:ext cx="1588" cy="444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6905" name="Rectangle 49">
            <a:extLst>
              <a:ext uri="{FF2B5EF4-FFF2-40B4-BE49-F238E27FC236}">
                <a16:creationId xmlns:a16="http://schemas.microsoft.com/office/drawing/2014/main" id="{B63D0D33-CBAF-4A7B-A75A-B02D448DBAA9}"/>
              </a:ext>
            </a:extLst>
          </p:cNvPr>
          <p:cNvSpPr>
            <a:spLocks noChangeArrowheads="1"/>
          </p:cNvSpPr>
          <p:nvPr/>
        </p:nvSpPr>
        <p:spPr bwMode="auto">
          <a:xfrm>
            <a:off x="6632575" y="5307013"/>
            <a:ext cx="127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9</a:t>
            </a:r>
            <a:endParaRPr lang="en-US" altLang="en-US" sz="1800"/>
          </a:p>
        </p:txBody>
      </p:sp>
      <p:sp>
        <p:nvSpPr>
          <p:cNvPr id="36906" name="Line 50">
            <a:extLst>
              <a:ext uri="{FF2B5EF4-FFF2-40B4-BE49-F238E27FC236}">
                <a16:creationId xmlns:a16="http://schemas.microsoft.com/office/drawing/2014/main" id="{AF073993-459A-4DC8-B019-6F73F5BDEC05}"/>
              </a:ext>
            </a:extLst>
          </p:cNvPr>
          <p:cNvSpPr>
            <a:spLocks noChangeShapeType="1"/>
          </p:cNvSpPr>
          <p:nvPr/>
        </p:nvSpPr>
        <p:spPr bwMode="auto">
          <a:xfrm flipV="1">
            <a:off x="7178675" y="5218113"/>
            <a:ext cx="1588" cy="555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6907" name="Line 51">
            <a:extLst>
              <a:ext uri="{FF2B5EF4-FFF2-40B4-BE49-F238E27FC236}">
                <a16:creationId xmlns:a16="http://schemas.microsoft.com/office/drawing/2014/main" id="{2B70F1A9-B7EC-4E10-8D62-E8E15250F3D5}"/>
              </a:ext>
            </a:extLst>
          </p:cNvPr>
          <p:cNvSpPr>
            <a:spLocks noChangeShapeType="1"/>
          </p:cNvSpPr>
          <p:nvPr/>
        </p:nvSpPr>
        <p:spPr bwMode="auto">
          <a:xfrm>
            <a:off x="7178675" y="1427163"/>
            <a:ext cx="1588" cy="444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6908" name="Rectangle 52">
            <a:extLst>
              <a:ext uri="{FF2B5EF4-FFF2-40B4-BE49-F238E27FC236}">
                <a16:creationId xmlns:a16="http://schemas.microsoft.com/office/drawing/2014/main" id="{1DBCECA4-D2FD-42D8-9A2C-F4DDC3302691}"/>
              </a:ext>
            </a:extLst>
          </p:cNvPr>
          <p:cNvSpPr>
            <a:spLocks noChangeArrowheads="1"/>
          </p:cNvSpPr>
          <p:nvPr/>
        </p:nvSpPr>
        <p:spPr bwMode="auto">
          <a:xfrm>
            <a:off x="7096125" y="5307013"/>
            <a:ext cx="254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10</a:t>
            </a:r>
            <a:endParaRPr lang="en-US" altLang="en-US" sz="1800"/>
          </a:p>
        </p:txBody>
      </p:sp>
      <p:sp>
        <p:nvSpPr>
          <p:cNvPr id="36909" name="Line 53">
            <a:extLst>
              <a:ext uri="{FF2B5EF4-FFF2-40B4-BE49-F238E27FC236}">
                <a16:creationId xmlns:a16="http://schemas.microsoft.com/office/drawing/2014/main" id="{5A6F9EF2-F2CE-4F99-B5B6-7A8FEBBFC837}"/>
              </a:ext>
            </a:extLst>
          </p:cNvPr>
          <p:cNvSpPr>
            <a:spLocks noChangeShapeType="1"/>
          </p:cNvSpPr>
          <p:nvPr/>
        </p:nvSpPr>
        <p:spPr bwMode="auto">
          <a:xfrm>
            <a:off x="2143125" y="5273675"/>
            <a:ext cx="4603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6910" name="Line 54">
            <a:extLst>
              <a:ext uri="{FF2B5EF4-FFF2-40B4-BE49-F238E27FC236}">
                <a16:creationId xmlns:a16="http://schemas.microsoft.com/office/drawing/2014/main" id="{2CF4BD74-A8C1-468D-BB0A-C68BCC761A3E}"/>
              </a:ext>
            </a:extLst>
          </p:cNvPr>
          <p:cNvSpPr>
            <a:spLocks noChangeShapeType="1"/>
          </p:cNvSpPr>
          <p:nvPr/>
        </p:nvSpPr>
        <p:spPr bwMode="auto">
          <a:xfrm flipH="1">
            <a:off x="7119938" y="5273675"/>
            <a:ext cx="58737"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6911" name="Rectangle 55">
            <a:extLst>
              <a:ext uri="{FF2B5EF4-FFF2-40B4-BE49-F238E27FC236}">
                <a16:creationId xmlns:a16="http://schemas.microsoft.com/office/drawing/2014/main" id="{2475E51F-7DCE-49FB-A783-1E5CCD6A20B8}"/>
              </a:ext>
            </a:extLst>
          </p:cNvPr>
          <p:cNvSpPr>
            <a:spLocks noChangeArrowheads="1"/>
          </p:cNvSpPr>
          <p:nvPr/>
        </p:nvSpPr>
        <p:spPr bwMode="auto">
          <a:xfrm>
            <a:off x="1879600" y="5159375"/>
            <a:ext cx="1270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0</a:t>
            </a:r>
            <a:endParaRPr lang="en-US" altLang="en-US" sz="1800"/>
          </a:p>
        </p:txBody>
      </p:sp>
      <p:sp>
        <p:nvSpPr>
          <p:cNvPr id="36912" name="Line 56">
            <a:extLst>
              <a:ext uri="{FF2B5EF4-FFF2-40B4-BE49-F238E27FC236}">
                <a16:creationId xmlns:a16="http://schemas.microsoft.com/office/drawing/2014/main" id="{6146AA0A-9482-4E04-A6B5-B9C463E6FC5D}"/>
              </a:ext>
            </a:extLst>
          </p:cNvPr>
          <p:cNvSpPr>
            <a:spLocks noChangeShapeType="1"/>
          </p:cNvSpPr>
          <p:nvPr/>
        </p:nvSpPr>
        <p:spPr bwMode="auto">
          <a:xfrm>
            <a:off x="2143125" y="4879975"/>
            <a:ext cx="4603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6913" name="Line 57">
            <a:extLst>
              <a:ext uri="{FF2B5EF4-FFF2-40B4-BE49-F238E27FC236}">
                <a16:creationId xmlns:a16="http://schemas.microsoft.com/office/drawing/2014/main" id="{0EC3B7C0-D722-45A8-942A-98376CA7680F}"/>
              </a:ext>
            </a:extLst>
          </p:cNvPr>
          <p:cNvSpPr>
            <a:spLocks noChangeShapeType="1"/>
          </p:cNvSpPr>
          <p:nvPr/>
        </p:nvSpPr>
        <p:spPr bwMode="auto">
          <a:xfrm flipH="1">
            <a:off x="7119938" y="4879975"/>
            <a:ext cx="58737"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6914" name="Line 59">
            <a:extLst>
              <a:ext uri="{FF2B5EF4-FFF2-40B4-BE49-F238E27FC236}">
                <a16:creationId xmlns:a16="http://schemas.microsoft.com/office/drawing/2014/main" id="{02DF6A52-538E-4E6D-B7EE-0500F52BDA66}"/>
              </a:ext>
            </a:extLst>
          </p:cNvPr>
          <p:cNvSpPr>
            <a:spLocks noChangeShapeType="1"/>
          </p:cNvSpPr>
          <p:nvPr/>
        </p:nvSpPr>
        <p:spPr bwMode="auto">
          <a:xfrm>
            <a:off x="2143125" y="4497388"/>
            <a:ext cx="46038"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6915" name="Line 60">
            <a:extLst>
              <a:ext uri="{FF2B5EF4-FFF2-40B4-BE49-F238E27FC236}">
                <a16:creationId xmlns:a16="http://schemas.microsoft.com/office/drawing/2014/main" id="{4F5CF05F-70D3-4336-9BBC-1E4101FA5B2B}"/>
              </a:ext>
            </a:extLst>
          </p:cNvPr>
          <p:cNvSpPr>
            <a:spLocks noChangeShapeType="1"/>
          </p:cNvSpPr>
          <p:nvPr/>
        </p:nvSpPr>
        <p:spPr bwMode="auto">
          <a:xfrm flipH="1">
            <a:off x="7119938" y="4497388"/>
            <a:ext cx="58737"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6916" name="Rectangle 61">
            <a:extLst>
              <a:ext uri="{FF2B5EF4-FFF2-40B4-BE49-F238E27FC236}">
                <a16:creationId xmlns:a16="http://schemas.microsoft.com/office/drawing/2014/main" id="{F6C6BBFC-DAC6-4E5C-8E47-55CB6AC32C96}"/>
              </a:ext>
            </a:extLst>
          </p:cNvPr>
          <p:cNvSpPr>
            <a:spLocks noChangeArrowheads="1"/>
          </p:cNvSpPr>
          <p:nvPr/>
        </p:nvSpPr>
        <p:spPr bwMode="auto">
          <a:xfrm>
            <a:off x="1752600" y="4383088"/>
            <a:ext cx="3175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0.2</a:t>
            </a:r>
            <a:endParaRPr lang="en-US" altLang="en-US" sz="1800"/>
          </a:p>
        </p:txBody>
      </p:sp>
      <p:sp>
        <p:nvSpPr>
          <p:cNvPr id="36917" name="Line 62">
            <a:extLst>
              <a:ext uri="{FF2B5EF4-FFF2-40B4-BE49-F238E27FC236}">
                <a16:creationId xmlns:a16="http://schemas.microsoft.com/office/drawing/2014/main" id="{F6F6E71F-8DA7-407D-96E5-658A0E7B1FEC}"/>
              </a:ext>
            </a:extLst>
          </p:cNvPr>
          <p:cNvSpPr>
            <a:spLocks noChangeShapeType="1"/>
          </p:cNvSpPr>
          <p:nvPr/>
        </p:nvSpPr>
        <p:spPr bwMode="auto">
          <a:xfrm>
            <a:off x="2143125" y="4114800"/>
            <a:ext cx="4603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6918" name="Line 63">
            <a:extLst>
              <a:ext uri="{FF2B5EF4-FFF2-40B4-BE49-F238E27FC236}">
                <a16:creationId xmlns:a16="http://schemas.microsoft.com/office/drawing/2014/main" id="{B1E3B705-E0EE-4441-936C-0BD732203A28}"/>
              </a:ext>
            </a:extLst>
          </p:cNvPr>
          <p:cNvSpPr>
            <a:spLocks noChangeShapeType="1"/>
          </p:cNvSpPr>
          <p:nvPr/>
        </p:nvSpPr>
        <p:spPr bwMode="auto">
          <a:xfrm flipH="1">
            <a:off x="7119938" y="4114800"/>
            <a:ext cx="58737"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6919" name="Line 65">
            <a:extLst>
              <a:ext uri="{FF2B5EF4-FFF2-40B4-BE49-F238E27FC236}">
                <a16:creationId xmlns:a16="http://schemas.microsoft.com/office/drawing/2014/main" id="{F9E93134-3B43-4F5B-9E2C-0D2476A8B35F}"/>
              </a:ext>
            </a:extLst>
          </p:cNvPr>
          <p:cNvSpPr>
            <a:spLocks noChangeShapeType="1"/>
          </p:cNvSpPr>
          <p:nvPr/>
        </p:nvSpPr>
        <p:spPr bwMode="auto">
          <a:xfrm>
            <a:off x="2143125" y="3732213"/>
            <a:ext cx="46038"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6920" name="Line 66">
            <a:extLst>
              <a:ext uri="{FF2B5EF4-FFF2-40B4-BE49-F238E27FC236}">
                <a16:creationId xmlns:a16="http://schemas.microsoft.com/office/drawing/2014/main" id="{AEA64515-7E20-4412-92BE-723BFE766AE3}"/>
              </a:ext>
            </a:extLst>
          </p:cNvPr>
          <p:cNvSpPr>
            <a:spLocks noChangeShapeType="1"/>
          </p:cNvSpPr>
          <p:nvPr/>
        </p:nvSpPr>
        <p:spPr bwMode="auto">
          <a:xfrm flipH="1">
            <a:off x="7119938" y="3732213"/>
            <a:ext cx="58737"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6921" name="Rectangle 67">
            <a:extLst>
              <a:ext uri="{FF2B5EF4-FFF2-40B4-BE49-F238E27FC236}">
                <a16:creationId xmlns:a16="http://schemas.microsoft.com/office/drawing/2014/main" id="{7F893006-C449-492E-B85C-EA21874813F7}"/>
              </a:ext>
            </a:extLst>
          </p:cNvPr>
          <p:cNvSpPr>
            <a:spLocks noChangeArrowheads="1"/>
          </p:cNvSpPr>
          <p:nvPr/>
        </p:nvSpPr>
        <p:spPr bwMode="auto">
          <a:xfrm>
            <a:off x="1752600" y="3619500"/>
            <a:ext cx="3175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0.4</a:t>
            </a:r>
            <a:endParaRPr lang="en-US" altLang="en-US" sz="1800"/>
          </a:p>
        </p:txBody>
      </p:sp>
      <p:sp>
        <p:nvSpPr>
          <p:cNvPr id="36922" name="Line 68">
            <a:extLst>
              <a:ext uri="{FF2B5EF4-FFF2-40B4-BE49-F238E27FC236}">
                <a16:creationId xmlns:a16="http://schemas.microsoft.com/office/drawing/2014/main" id="{36EDDA23-25C2-465C-AE0D-B8629DD882E6}"/>
              </a:ext>
            </a:extLst>
          </p:cNvPr>
          <p:cNvSpPr>
            <a:spLocks noChangeShapeType="1"/>
          </p:cNvSpPr>
          <p:nvPr/>
        </p:nvSpPr>
        <p:spPr bwMode="auto">
          <a:xfrm>
            <a:off x="2143125" y="3349625"/>
            <a:ext cx="4603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6923" name="Line 69">
            <a:extLst>
              <a:ext uri="{FF2B5EF4-FFF2-40B4-BE49-F238E27FC236}">
                <a16:creationId xmlns:a16="http://schemas.microsoft.com/office/drawing/2014/main" id="{67D078D9-F5DA-4D23-9A60-4F8632FA790E}"/>
              </a:ext>
            </a:extLst>
          </p:cNvPr>
          <p:cNvSpPr>
            <a:spLocks noChangeShapeType="1"/>
          </p:cNvSpPr>
          <p:nvPr/>
        </p:nvSpPr>
        <p:spPr bwMode="auto">
          <a:xfrm flipH="1">
            <a:off x="7119938" y="3349625"/>
            <a:ext cx="58737"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6924" name="Line 71">
            <a:extLst>
              <a:ext uri="{FF2B5EF4-FFF2-40B4-BE49-F238E27FC236}">
                <a16:creationId xmlns:a16="http://schemas.microsoft.com/office/drawing/2014/main" id="{B658C1BF-FE0C-4EC3-AAD1-9C98B8CFC728}"/>
              </a:ext>
            </a:extLst>
          </p:cNvPr>
          <p:cNvSpPr>
            <a:spLocks noChangeShapeType="1"/>
          </p:cNvSpPr>
          <p:nvPr/>
        </p:nvSpPr>
        <p:spPr bwMode="auto">
          <a:xfrm>
            <a:off x="2143125" y="2955925"/>
            <a:ext cx="4603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6925" name="Line 72">
            <a:extLst>
              <a:ext uri="{FF2B5EF4-FFF2-40B4-BE49-F238E27FC236}">
                <a16:creationId xmlns:a16="http://schemas.microsoft.com/office/drawing/2014/main" id="{E0B34357-7A71-4AF9-B6C2-1919E324F4AF}"/>
              </a:ext>
            </a:extLst>
          </p:cNvPr>
          <p:cNvSpPr>
            <a:spLocks noChangeShapeType="1"/>
          </p:cNvSpPr>
          <p:nvPr/>
        </p:nvSpPr>
        <p:spPr bwMode="auto">
          <a:xfrm flipH="1">
            <a:off x="7119938" y="2955925"/>
            <a:ext cx="58737"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6926" name="Rectangle 73">
            <a:extLst>
              <a:ext uri="{FF2B5EF4-FFF2-40B4-BE49-F238E27FC236}">
                <a16:creationId xmlns:a16="http://schemas.microsoft.com/office/drawing/2014/main" id="{2F49E074-3930-4A73-A244-C0C93887366A}"/>
              </a:ext>
            </a:extLst>
          </p:cNvPr>
          <p:cNvSpPr>
            <a:spLocks noChangeArrowheads="1"/>
          </p:cNvSpPr>
          <p:nvPr/>
        </p:nvSpPr>
        <p:spPr bwMode="auto">
          <a:xfrm>
            <a:off x="1752600" y="2843213"/>
            <a:ext cx="3175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0.6</a:t>
            </a:r>
            <a:endParaRPr lang="en-US" altLang="en-US" sz="1800"/>
          </a:p>
        </p:txBody>
      </p:sp>
      <p:sp>
        <p:nvSpPr>
          <p:cNvPr id="36927" name="Line 74">
            <a:extLst>
              <a:ext uri="{FF2B5EF4-FFF2-40B4-BE49-F238E27FC236}">
                <a16:creationId xmlns:a16="http://schemas.microsoft.com/office/drawing/2014/main" id="{527C4DAE-CA15-4D41-9EE8-E5DA32829E61}"/>
              </a:ext>
            </a:extLst>
          </p:cNvPr>
          <p:cNvSpPr>
            <a:spLocks noChangeShapeType="1"/>
          </p:cNvSpPr>
          <p:nvPr/>
        </p:nvSpPr>
        <p:spPr bwMode="auto">
          <a:xfrm>
            <a:off x="2143125" y="2573338"/>
            <a:ext cx="46038"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6928" name="Line 75">
            <a:extLst>
              <a:ext uri="{FF2B5EF4-FFF2-40B4-BE49-F238E27FC236}">
                <a16:creationId xmlns:a16="http://schemas.microsoft.com/office/drawing/2014/main" id="{3B77AC75-02F2-42CB-9D4B-719E4D33EA89}"/>
              </a:ext>
            </a:extLst>
          </p:cNvPr>
          <p:cNvSpPr>
            <a:spLocks noChangeShapeType="1"/>
          </p:cNvSpPr>
          <p:nvPr/>
        </p:nvSpPr>
        <p:spPr bwMode="auto">
          <a:xfrm flipH="1">
            <a:off x="7119938" y="2573338"/>
            <a:ext cx="58737"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6929" name="Line 77">
            <a:extLst>
              <a:ext uri="{FF2B5EF4-FFF2-40B4-BE49-F238E27FC236}">
                <a16:creationId xmlns:a16="http://schemas.microsoft.com/office/drawing/2014/main" id="{18409D08-B20F-457E-9230-66FCEBAF3492}"/>
              </a:ext>
            </a:extLst>
          </p:cNvPr>
          <p:cNvSpPr>
            <a:spLocks noChangeShapeType="1"/>
          </p:cNvSpPr>
          <p:nvPr/>
        </p:nvSpPr>
        <p:spPr bwMode="auto">
          <a:xfrm>
            <a:off x="2143125" y="2192338"/>
            <a:ext cx="46038"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6930" name="Line 78">
            <a:extLst>
              <a:ext uri="{FF2B5EF4-FFF2-40B4-BE49-F238E27FC236}">
                <a16:creationId xmlns:a16="http://schemas.microsoft.com/office/drawing/2014/main" id="{4C4A829B-D095-4FBD-B8F2-A35D548E5663}"/>
              </a:ext>
            </a:extLst>
          </p:cNvPr>
          <p:cNvSpPr>
            <a:spLocks noChangeShapeType="1"/>
          </p:cNvSpPr>
          <p:nvPr/>
        </p:nvSpPr>
        <p:spPr bwMode="auto">
          <a:xfrm flipH="1">
            <a:off x="7119938" y="2192338"/>
            <a:ext cx="58737"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6931" name="Rectangle 79">
            <a:extLst>
              <a:ext uri="{FF2B5EF4-FFF2-40B4-BE49-F238E27FC236}">
                <a16:creationId xmlns:a16="http://schemas.microsoft.com/office/drawing/2014/main" id="{65C179F5-A622-45F6-B303-D711F4BE7EF7}"/>
              </a:ext>
            </a:extLst>
          </p:cNvPr>
          <p:cNvSpPr>
            <a:spLocks noChangeArrowheads="1"/>
          </p:cNvSpPr>
          <p:nvPr/>
        </p:nvSpPr>
        <p:spPr bwMode="auto">
          <a:xfrm>
            <a:off x="1752600" y="2078038"/>
            <a:ext cx="3175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0.8</a:t>
            </a:r>
            <a:endParaRPr lang="en-US" altLang="en-US" sz="1800"/>
          </a:p>
        </p:txBody>
      </p:sp>
      <p:sp>
        <p:nvSpPr>
          <p:cNvPr id="36932" name="Line 80">
            <a:extLst>
              <a:ext uri="{FF2B5EF4-FFF2-40B4-BE49-F238E27FC236}">
                <a16:creationId xmlns:a16="http://schemas.microsoft.com/office/drawing/2014/main" id="{5A6A8393-1EDC-4220-B484-5544EFA6BCCD}"/>
              </a:ext>
            </a:extLst>
          </p:cNvPr>
          <p:cNvSpPr>
            <a:spLocks noChangeShapeType="1"/>
          </p:cNvSpPr>
          <p:nvPr/>
        </p:nvSpPr>
        <p:spPr bwMode="auto">
          <a:xfrm>
            <a:off x="2143125" y="1809750"/>
            <a:ext cx="4603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6933" name="Line 81">
            <a:extLst>
              <a:ext uri="{FF2B5EF4-FFF2-40B4-BE49-F238E27FC236}">
                <a16:creationId xmlns:a16="http://schemas.microsoft.com/office/drawing/2014/main" id="{C41960C4-2D82-436B-8724-4E779B2646D4}"/>
              </a:ext>
            </a:extLst>
          </p:cNvPr>
          <p:cNvSpPr>
            <a:spLocks noChangeShapeType="1"/>
          </p:cNvSpPr>
          <p:nvPr/>
        </p:nvSpPr>
        <p:spPr bwMode="auto">
          <a:xfrm flipH="1">
            <a:off x="7119938" y="1809750"/>
            <a:ext cx="58737"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6934" name="Line 83">
            <a:extLst>
              <a:ext uri="{FF2B5EF4-FFF2-40B4-BE49-F238E27FC236}">
                <a16:creationId xmlns:a16="http://schemas.microsoft.com/office/drawing/2014/main" id="{8BEE4CCA-3762-415A-AEA6-FE86EB27DBF7}"/>
              </a:ext>
            </a:extLst>
          </p:cNvPr>
          <p:cNvSpPr>
            <a:spLocks noChangeShapeType="1"/>
          </p:cNvSpPr>
          <p:nvPr/>
        </p:nvSpPr>
        <p:spPr bwMode="auto">
          <a:xfrm>
            <a:off x="2143125" y="1427163"/>
            <a:ext cx="46038"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6935" name="Line 84">
            <a:extLst>
              <a:ext uri="{FF2B5EF4-FFF2-40B4-BE49-F238E27FC236}">
                <a16:creationId xmlns:a16="http://schemas.microsoft.com/office/drawing/2014/main" id="{4F2000FA-3A87-4D83-AFD5-F5A54394FC8F}"/>
              </a:ext>
            </a:extLst>
          </p:cNvPr>
          <p:cNvSpPr>
            <a:spLocks noChangeShapeType="1"/>
          </p:cNvSpPr>
          <p:nvPr/>
        </p:nvSpPr>
        <p:spPr bwMode="auto">
          <a:xfrm flipH="1">
            <a:off x="7119938" y="1427163"/>
            <a:ext cx="58737"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6936" name="Rectangle 85">
            <a:extLst>
              <a:ext uri="{FF2B5EF4-FFF2-40B4-BE49-F238E27FC236}">
                <a16:creationId xmlns:a16="http://schemas.microsoft.com/office/drawing/2014/main" id="{4E8BE696-8052-4985-9745-DD37B72A306A}"/>
              </a:ext>
            </a:extLst>
          </p:cNvPr>
          <p:cNvSpPr>
            <a:spLocks noChangeArrowheads="1"/>
          </p:cNvSpPr>
          <p:nvPr/>
        </p:nvSpPr>
        <p:spPr bwMode="auto">
          <a:xfrm>
            <a:off x="1879600" y="1312863"/>
            <a:ext cx="127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1</a:t>
            </a:r>
            <a:endParaRPr lang="en-US" altLang="en-US" sz="1800"/>
          </a:p>
        </p:txBody>
      </p:sp>
      <p:sp>
        <p:nvSpPr>
          <p:cNvPr id="36937" name="Freeform 87">
            <a:extLst>
              <a:ext uri="{FF2B5EF4-FFF2-40B4-BE49-F238E27FC236}">
                <a16:creationId xmlns:a16="http://schemas.microsoft.com/office/drawing/2014/main" id="{FCFFD15F-275A-411B-B51D-53B527B803F6}"/>
              </a:ext>
            </a:extLst>
          </p:cNvPr>
          <p:cNvSpPr>
            <a:spLocks/>
          </p:cNvSpPr>
          <p:nvPr/>
        </p:nvSpPr>
        <p:spPr bwMode="auto">
          <a:xfrm>
            <a:off x="2143125" y="1427163"/>
            <a:ext cx="5035550" cy="3846512"/>
          </a:xfrm>
          <a:custGeom>
            <a:avLst/>
            <a:gdLst>
              <a:gd name="T0" fmla="*/ 0 w 434"/>
              <a:gd name="T1" fmla="*/ 342 h 342"/>
              <a:gd name="T2" fmla="*/ 434 w 434"/>
              <a:gd name="T3" fmla="*/ 342 h 342"/>
              <a:gd name="T4" fmla="*/ 434 w 434"/>
              <a:gd name="T5" fmla="*/ 0 h 342"/>
              <a:gd name="T6" fmla="*/ 0 60000 65536"/>
              <a:gd name="T7" fmla="*/ 0 60000 65536"/>
              <a:gd name="T8" fmla="*/ 0 60000 65536"/>
              <a:gd name="T9" fmla="*/ 0 w 434"/>
              <a:gd name="T10" fmla="*/ 0 h 342"/>
              <a:gd name="T11" fmla="*/ 434 w 434"/>
              <a:gd name="T12" fmla="*/ 342 h 342"/>
            </a:gdLst>
            <a:ahLst/>
            <a:cxnLst>
              <a:cxn ang="T6">
                <a:pos x="T0" y="T1"/>
              </a:cxn>
              <a:cxn ang="T7">
                <a:pos x="T2" y="T3"/>
              </a:cxn>
              <a:cxn ang="T8">
                <a:pos x="T4" y="T5"/>
              </a:cxn>
            </a:cxnLst>
            <a:rect l="T9" t="T10" r="T11" b="T12"/>
            <a:pathLst>
              <a:path w="434" h="342">
                <a:moveTo>
                  <a:pt x="0" y="342"/>
                </a:moveTo>
                <a:lnTo>
                  <a:pt x="434" y="342"/>
                </a:lnTo>
                <a:lnTo>
                  <a:pt x="434" y="0"/>
                </a:lnTo>
              </a:path>
            </a:pathLst>
          </a:cu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36938" name="Freeform 89">
            <a:extLst>
              <a:ext uri="{FF2B5EF4-FFF2-40B4-BE49-F238E27FC236}">
                <a16:creationId xmlns:a16="http://schemas.microsoft.com/office/drawing/2014/main" id="{B32DE297-CF6D-420B-AB7F-AF397E4AF21C}"/>
              </a:ext>
            </a:extLst>
          </p:cNvPr>
          <p:cNvSpPr>
            <a:spLocks/>
          </p:cNvSpPr>
          <p:nvPr/>
        </p:nvSpPr>
        <p:spPr bwMode="auto">
          <a:xfrm>
            <a:off x="2143125" y="1427163"/>
            <a:ext cx="4930775" cy="3835400"/>
          </a:xfrm>
          <a:custGeom>
            <a:avLst/>
            <a:gdLst>
              <a:gd name="T0" fmla="*/ 0 w 3106"/>
              <a:gd name="T1" fmla="*/ 2416 h 2416"/>
              <a:gd name="T2" fmla="*/ 58 w 3106"/>
              <a:gd name="T3" fmla="*/ 2416 h 2416"/>
              <a:gd name="T4" fmla="*/ 124 w 3106"/>
              <a:gd name="T5" fmla="*/ 2416 h 2416"/>
              <a:gd name="T6" fmla="*/ 190 w 3106"/>
              <a:gd name="T7" fmla="*/ 2416 h 2416"/>
              <a:gd name="T8" fmla="*/ 248 w 3106"/>
              <a:gd name="T9" fmla="*/ 2416 h 2416"/>
              <a:gd name="T10" fmla="*/ 314 w 3106"/>
              <a:gd name="T11" fmla="*/ 2416 h 2416"/>
              <a:gd name="T12" fmla="*/ 380 w 3106"/>
              <a:gd name="T13" fmla="*/ 2416 h 2416"/>
              <a:gd name="T14" fmla="*/ 438 w 3106"/>
              <a:gd name="T15" fmla="*/ 2416 h 2416"/>
              <a:gd name="T16" fmla="*/ 504 w 3106"/>
              <a:gd name="T17" fmla="*/ 2416 h 2416"/>
              <a:gd name="T18" fmla="*/ 570 w 3106"/>
              <a:gd name="T19" fmla="*/ 2416 h 2416"/>
              <a:gd name="T20" fmla="*/ 628 w 3106"/>
              <a:gd name="T21" fmla="*/ 2416 h 2416"/>
              <a:gd name="T22" fmla="*/ 694 w 3106"/>
              <a:gd name="T23" fmla="*/ 2416 h 2416"/>
              <a:gd name="T24" fmla="*/ 760 w 3106"/>
              <a:gd name="T25" fmla="*/ 2416 h 2416"/>
              <a:gd name="T26" fmla="*/ 818 w 3106"/>
              <a:gd name="T27" fmla="*/ 2416 h 2416"/>
              <a:gd name="T28" fmla="*/ 884 w 3106"/>
              <a:gd name="T29" fmla="*/ 2409 h 2416"/>
              <a:gd name="T30" fmla="*/ 950 w 3106"/>
              <a:gd name="T31" fmla="*/ 2416 h 2416"/>
              <a:gd name="T32" fmla="*/ 1008 w 3106"/>
              <a:gd name="T33" fmla="*/ 2402 h 2416"/>
              <a:gd name="T34" fmla="*/ 1074 w 3106"/>
              <a:gd name="T35" fmla="*/ 2402 h 2416"/>
              <a:gd name="T36" fmla="*/ 1140 w 3106"/>
              <a:gd name="T37" fmla="*/ 2395 h 2416"/>
              <a:gd name="T38" fmla="*/ 1198 w 3106"/>
              <a:gd name="T39" fmla="*/ 2359 h 2416"/>
              <a:gd name="T40" fmla="*/ 1264 w 3106"/>
              <a:gd name="T41" fmla="*/ 2416 h 2416"/>
              <a:gd name="T42" fmla="*/ 1330 w 3106"/>
              <a:gd name="T43" fmla="*/ 2147 h 2416"/>
              <a:gd name="T44" fmla="*/ 1388 w 3106"/>
              <a:gd name="T45" fmla="*/ 1587 h 2416"/>
              <a:gd name="T46" fmla="*/ 1454 w 3106"/>
              <a:gd name="T47" fmla="*/ 878 h 2416"/>
              <a:gd name="T48" fmla="*/ 1520 w 3106"/>
              <a:gd name="T49" fmla="*/ 255 h 2416"/>
              <a:gd name="T50" fmla="*/ 1586 w 3106"/>
              <a:gd name="T51" fmla="*/ 0 h 2416"/>
              <a:gd name="T52" fmla="*/ 1644 w 3106"/>
              <a:gd name="T53" fmla="*/ 212 h 2416"/>
              <a:gd name="T54" fmla="*/ 1710 w 3106"/>
              <a:gd name="T55" fmla="*/ 808 h 2416"/>
              <a:gd name="T56" fmla="*/ 1776 w 3106"/>
              <a:gd name="T57" fmla="*/ 1523 h 2416"/>
              <a:gd name="T58" fmla="*/ 1834 w 3106"/>
              <a:gd name="T59" fmla="*/ 2097 h 2416"/>
              <a:gd name="T60" fmla="*/ 1900 w 3106"/>
              <a:gd name="T61" fmla="*/ 2409 h 2416"/>
              <a:gd name="T62" fmla="*/ 1966 w 3106"/>
              <a:gd name="T63" fmla="*/ 2352 h 2416"/>
              <a:gd name="T64" fmla="*/ 2024 w 3106"/>
              <a:gd name="T65" fmla="*/ 2395 h 2416"/>
              <a:gd name="T66" fmla="*/ 2090 w 3106"/>
              <a:gd name="T67" fmla="*/ 2409 h 2416"/>
              <a:gd name="T68" fmla="*/ 2156 w 3106"/>
              <a:gd name="T69" fmla="*/ 2402 h 2416"/>
              <a:gd name="T70" fmla="*/ 2214 w 3106"/>
              <a:gd name="T71" fmla="*/ 2416 h 2416"/>
              <a:gd name="T72" fmla="*/ 2280 w 3106"/>
              <a:gd name="T73" fmla="*/ 2409 h 2416"/>
              <a:gd name="T74" fmla="*/ 2346 w 3106"/>
              <a:gd name="T75" fmla="*/ 2416 h 2416"/>
              <a:gd name="T76" fmla="*/ 2404 w 3106"/>
              <a:gd name="T77" fmla="*/ 2416 h 2416"/>
              <a:gd name="T78" fmla="*/ 2470 w 3106"/>
              <a:gd name="T79" fmla="*/ 2416 h 2416"/>
              <a:gd name="T80" fmla="*/ 2536 w 3106"/>
              <a:gd name="T81" fmla="*/ 2416 h 2416"/>
              <a:gd name="T82" fmla="*/ 2594 w 3106"/>
              <a:gd name="T83" fmla="*/ 2416 h 2416"/>
              <a:gd name="T84" fmla="*/ 2660 w 3106"/>
              <a:gd name="T85" fmla="*/ 2416 h 2416"/>
              <a:gd name="T86" fmla="*/ 2726 w 3106"/>
              <a:gd name="T87" fmla="*/ 2416 h 2416"/>
              <a:gd name="T88" fmla="*/ 2784 w 3106"/>
              <a:gd name="T89" fmla="*/ 2416 h 2416"/>
              <a:gd name="T90" fmla="*/ 2850 w 3106"/>
              <a:gd name="T91" fmla="*/ 2416 h 2416"/>
              <a:gd name="T92" fmla="*/ 2916 w 3106"/>
              <a:gd name="T93" fmla="*/ 2416 h 2416"/>
              <a:gd name="T94" fmla="*/ 2974 w 3106"/>
              <a:gd name="T95" fmla="*/ 2416 h 2416"/>
              <a:gd name="T96" fmla="*/ 3040 w 3106"/>
              <a:gd name="T97" fmla="*/ 2416 h 2416"/>
              <a:gd name="T98" fmla="*/ 3106 w 3106"/>
              <a:gd name="T99" fmla="*/ 2416 h 241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106"/>
              <a:gd name="T151" fmla="*/ 0 h 2416"/>
              <a:gd name="T152" fmla="*/ 3106 w 3106"/>
              <a:gd name="T153" fmla="*/ 2416 h 241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106" h="2416">
                <a:moveTo>
                  <a:pt x="0" y="2416"/>
                </a:moveTo>
                <a:lnTo>
                  <a:pt x="58" y="2416"/>
                </a:lnTo>
                <a:lnTo>
                  <a:pt x="124" y="2416"/>
                </a:lnTo>
                <a:lnTo>
                  <a:pt x="190" y="2416"/>
                </a:lnTo>
                <a:lnTo>
                  <a:pt x="248" y="2416"/>
                </a:lnTo>
                <a:lnTo>
                  <a:pt x="314" y="2416"/>
                </a:lnTo>
                <a:lnTo>
                  <a:pt x="380" y="2416"/>
                </a:lnTo>
                <a:lnTo>
                  <a:pt x="438" y="2416"/>
                </a:lnTo>
                <a:lnTo>
                  <a:pt x="504" y="2416"/>
                </a:lnTo>
                <a:lnTo>
                  <a:pt x="570" y="2416"/>
                </a:lnTo>
                <a:lnTo>
                  <a:pt x="628" y="2416"/>
                </a:lnTo>
                <a:lnTo>
                  <a:pt x="694" y="2416"/>
                </a:lnTo>
                <a:lnTo>
                  <a:pt x="760" y="2416"/>
                </a:lnTo>
                <a:lnTo>
                  <a:pt x="818" y="2416"/>
                </a:lnTo>
                <a:lnTo>
                  <a:pt x="884" y="2409"/>
                </a:lnTo>
                <a:lnTo>
                  <a:pt x="950" y="2416"/>
                </a:lnTo>
                <a:lnTo>
                  <a:pt x="1008" y="2402"/>
                </a:lnTo>
                <a:lnTo>
                  <a:pt x="1074" y="2402"/>
                </a:lnTo>
                <a:lnTo>
                  <a:pt x="1140" y="2395"/>
                </a:lnTo>
                <a:lnTo>
                  <a:pt x="1198" y="2359"/>
                </a:lnTo>
                <a:lnTo>
                  <a:pt x="1264" y="2416"/>
                </a:lnTo>
                <a:lnTo>
                  <a:pt x="1330" y="2147"/>
                </a:lnTo>
                <a:lnTo>
                  <a:pt x="1388" y="1587"/>
                </a:lnTo>
                <a:lnTo>
                  <a:pt x="1454" y="878"/>
                </a:lnTo>
                <a:lnTo>
                  <a:pt x="1520" y="255"/>
                </a:lnTo>
                <a:lnTo>
                  <a:pt x="1586" y="0"/>
                </a:lnTo>
                <a:lnTo>
                  <a:pt x="1644" y="212"/>
                </a:lnTo>
                <a:lnTo>
                  <a:pt x="1710" y="808"/>
                </a:lnTo>
                <a:lnTo>
                  <a:pt x="1776" y="1523"/>
                </a:lnTo>
                <a:lnTo>
                  <a:pt x="1834" y="2097"/>
                </a:lnTo>
                <a:lnTo>
                  <a:pt x="1900" y="2409"/>
                </a:lnTo>
                <a:lnTo>
                  <a:pt x="1966" y="2352"/>
                </a:lnTo>
                <a:lnTo>
                  <a:pt x="2024" y="2395"/>
                </a:lnTo>
                <a:lnTo>
                  <a:pt x="2090" y="2409"/>
                </a:lnTo>
                <a:lnTo>
                  <a:pt x="2156" y="2402"/>
                </a:lnTo>
                <a:lnTo>
                  <a:pt x="2214" y="2416"/>
                </a:lnTo>
                <a:lnTo>
                  <a:pt x="2280" y="2409"/>
                </a:lnTo>
                <a:lnTo>
                  <a:pt x="2346" y="2416"/>
                </a:lnTo>
                <a:lnTo>
                  <a:pt x="2404" y="2416"/>
                </a:lnTo>
                <a:lnTo>
                  <a:pt x="2470" y="2416"/>
                </a:lnTo>
                <a:lnTo>
                  <a:pt x="2536" y="2416"/>
                </a:lnTo>
                <a:lnTo>
                  <a:pt x="2594" y="2416"/>
                </a:lnTo>
                <a:lnTo>
                  <a:pt x="2660" y="2416"/>
                </a:lnTo>
                <a:lnTo>
                  <a:pt x="2726" y="2416"/>
                </a:lnTo>
                <a:lnTo>
                  <a:pt x="2784" y="2416"/>
                </a:lnTo>
                <a:lnTo>
                  <a:pt x="2850" y="2416"/>
                </a:lnTo>
                <a:lnTo>
                  <a:pt x="2916" y="2416"/>
                </a:lnTo>
                <a:lnTo>
                  <a:pt x="2974" y="2416"/>
                </a:lnTo>
                <a:lnTo>
                  <a:pt x="3040" y="2416"/>
                </a:lnTo>
                <a:lnTo>
                  <a:pt x="3106" y="2416"/>
                </a:lnTo>
              </a:path>
            </a:pathLst>
          </a:custGeom>
          <a:noFill/>
          <a:ln w="28575">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36939" name="Text Box 91">
            <a:extLst>
              <a:ext uri="{FF2B5EF4-FFF2-40B4-BE49-F238E27FC236}">
                <a16:creationId xmlns:a16="http://schemas.microsoft.com/office/drawing/2014/main" id="{010514FD-216E-457D-BC1C-07937D01FF57}"/>
              </a:ext>
            </a:extLst>
          </p:cNvPr>
          <p:cNvSpPr txBox="1">
            <a:spLocks noChangeArrowheads="1"/>
          </p:cNvSpPr>
          <p:nvPr/>
        </p:nvSpPr>
        <p:spPr bwMode="auto">
          <a:xfrm>
            <a:off x="1127125" y="5832475"/>
            <a:ext cx="75930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a:t>we can improve these results with zero padding of our signal</a:t>
            </a:r>
          </a:p>
        </p:txBody>
      </p:sp>
      <p:sp>
        <p:nvSpPr>
          <p:cNvPr id="2" name="TextBox 1">
            <a:extLst>
              <a:ext uri="{FF2B5EF4-FFF2-40B4-BE49-F238E27FC236}">
                <a16:creationId xmlns:a16="http://schemas.microsoft.com/office/drawing/2014/main" id="{3CA7048C-CDD0-434D-BD4B-8CC3415BA250}"/>
              </a:ext>
            </a:extLst>
          </p:cNvPr>
          <p:cNvSpPr txBox="1"/>
          <p:nvPr/>
        </p:nvSpPr>
        <p:spPr>
          <a:xfrm>
            <a:off x="4410697" y="5529996"/>
            <a:ext cx="659155" cy="369332"/>
          </a:xfrm>
          <a:prstGeom prst="rect">
            <a:avLst/>
          </a:prstGeom>
          <a:noFill/>
        </p:spPr>
        <p:txBody>
          <a:bodyPr wrap="none" rtlCol="0">
            <a:spAutoFit/>
          </a:bodyPr>
          <a:lstStyle/>
          <a:p>
            <a:r>
              <a:rPr lang="en-US" sz="1800" dirty="0"/>
              <a:t>MHz</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ext Box 2">
            <a:extLst>
              <a:ext uri="{FF2B5EF4-FFF2-40B4-BE49-F238E27FC236}">
                <a16:creationId xmlns:a16="http://schemas.microsoft.com/office/drawing/2014/main" id="{8AE086F3-8715-4F3B-9F19-4B62B1927942}"/>
              </a:ext>
            </a:extLst>
          </p:cNvPr>
          <p:cNvSpPr txBox="1">
            <a:spLocks noChangeArrowheads="1"/>
          </p:cNvSpPr>
          <p:nvPr/>
        </p:nvSpPr>
        <p:spPr bwMode="auto">
          <a:xfrm>
            <a:off x="457200" y="457200"/>
            <a:ext cx="17653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a:t>zero padding</a:t>
            </a:r>
          </a:p>
        </p:txBody>
      </p:sp>
      <p:sp>
        <p:nvSpPr>
          <p:cNvPr id="37891" name="Text Box 6">
            <a:extLst>
              <a:ext uri="{FF2B5EF4-FFF2-40B4-BE49-F238E27FC236}">
                <a16:creationId xmlns:a16="http://schemas.microsoft.com/office/drawing/2014/main" id="{37D9FD17-006D-45E8-91A5-DDF4DA458C6C}"/>
              </a:ext>
            </a:extLst>
          </p:cNvPr>
          <p:cNvSpPr txBox="1">
            <a:spLocks noChangeArrowheads="1"/>
          </p:cNvSpPr>
          <p:nvPr/>
        </p:nvSpPr>
        <p:spPr bwMode="auto">
          <a:xfrm>
            <a:off x="4379425" y="4525195"/>
            <a:ext cx="4041775" cy="118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dirty="0"/>
              <a:t>now, have 1024 points over 10</a:t>
            </a:r>
          </a:p>
          <a:p>
            <a:pPr eaLnBrk="1" hangingPunct="1"/>
            <a:r>
              <a:rPr lang="en-US" altLang="en-US" dirty="0"/>
              <a:t>microseconds, so dt is same but</a:t>
            </a:r>
          </a:p>
          <a:p>
            <a:pPr eaLnBrk="1" hangingPunct="1"/>
            <a:r>
              <a:rPr lang="en-US" altLang="en-US" dirty="0"/>
              <a:t>T = </a:t>
            </a:r>
            <a:r>
              <a:rPr lang="en-US" altLang="en-US" dirty="0" err="1"/>
              <a:t>Ndt</a:t>
            </a:r>
            <a:r>
              <a:rPr lang="en-US" altLang="en-US" dirty="0"/>
              <a:t> is twice as large</a:t>
            </a:r>
          </a:p>
        </p:txBody>
      </p:sp>
      <p:sp>
        <p:nvSpPr>
          <p:cNvPr id="37892" name="Rectangle 12">
            <a:extLst>
              <a:ext uri="{FF2B5EF4-FFF2-40B4-BE49-F238E27FC236}">
                <a16:creationId xmlns:a16="http://schemas.microsoft.com/office/drawing/2014/main" id="{3955CB8F-4AA6-4E14-A28B-53A8FA4F530E}"/>
              </a:ext>
            </a:extLst>
          </p:cNvPr>
          <p:cNvSpPr>
            <a:spLocks noChangeArrowheads="1"/>
          </p:cNvSpPr>
          <p:nvPr/>
        </p:nvSpPr>
        <p:spPr bwMode="auto">
          <a:xfrm>
            <a:off x="4133850" y="604838"/>
            <a:ext cx="4192588" cy="3203575"/>
          </a:xfrm>
          <a:prstGeom prst="rect">
            <a:avLst/>
          </a:prstGeom>
          <a:noFill/>
          <a:ln w="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37893" name="Line 13">
            <a:extLst>
              <a:ext uri="{FF2B5EF4-FFF2-40B4-BE49-F238E27FC236}">
                <a16:creationId xmlns:a16="http://schemas.microsoft.com/office/drawing/2014/main" id="{1AA5C01A-5C4B-4EFB-AEFA-DF77A45F8656}"/>
              </a:ext>
            </a:extLst>
          </p:cNvPr>
          <p:cNvSpPr>
            <a:spLocks noChangeShapeType="1"/>
          </p:cNvSpPr>
          <p:nvPr/>
        </p:nvSpPr>
        <p:spPr bwMode="auto">
          <a:xfrm>
            <a:off x="4133850" y="604838"/>
            <a:ext cx="4192588"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7894" name="Freeform 14">
            <a:extLst>
              <a:ext uri="{FF2B5EF4-FFF2-40B4-BE49-F238E27FC236}">
                <a16:creationId xmlns:a16="http://schemas.microsoft.com/office/drawing/2014/main" id="{1C856543-1543-4BF3-ABEA-F6EBFB5BFA35}"/>
              </a:ext>
            </a:extLst>
          </p:cNvPr>
          <p:cNvSpPr>
            <a:spLocks/>
          </p:cNvSpPr>
          <p:nvPr/>
        </p:nvSpPr>
        <p:spPr bwMode="auto">
          <a:xfrm>
            <a:off x="4133850" y="604838"/>
            <a:ext cx="4192588" cy="3203575"/>
          </a:xfrm>
          <a:custGeom>
            <a:avLst/>
            <a:gdLst>
              <a:gd name="T0" fmla="*/ 0 w 434"/>
              <a:gd name="T1" fmla="*/ 342 h 342"/>
              <a:gd name="T2" fmla="*/ 434 w 434"/>
              <a:gd name="T3" fmla="*/ 342 h 342"/>
              <a:gd name="T4" fmla="*/ 434 w 434"/>
              <a:gd name="T5" fmla="*/ 0 h 342"/>
              <a:gd name="T6" fmla="*/ 0 60000 65536"/>
              <a:gd name="T7" fmla="*/ 0 60000 65536"/>
              <a:gd name="T8" fmla="*/ 0 60000 65536"/>
              <a:gd name="T9" fmla="*/ 0 w 434"/>
              <a:gd name="T10" fmla="*/ 0 h 342"/>
              <a:gd name="T11" fmla="*/ 434 w 434"/>
              <a:gd name="T12" fmla="*/ 342 h 342"/>
            </a:gdLst>
            <a:ahLst/>
            <a:cxnLst>
              <a:cxn ang="T6">
                <a:pos x="T0" y="T1"/>
              </a:cxn>
              <a:cxn ang="T7">
                <a:pos x="T2" y="T3"/>
              </a:cxn>
              <a:cxn ang="T8">
                <a:pos x="T4" y="T5"/>
              </a:cxn>
            </a:cxnLst>
            <a:rect l="T9" t="T10" r="T11" b="T12"/>
            <a:pathLst>
              <a:path w="434" h="342">
                <a:moveTo>
                  <a:pt x="0" y="342"/>
                </a:moveTo>
                <a:lnTo>
                  <a:pt x="434" y="342"/>
                </a:lnTo>
                <a:lnTo>
                  <a:pt x="434" y="0"/>
                </a:lnTo>
              </a:path>
            </a:pathLst>
          </a:cu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37895" name="Line 15">
            <a:extLst>
              <a:ext uri="{FF2B5EF4-FFF2-40B4-BE49-F238E27FC236}">
                <a16:creationId xmlns:a16="http://schemas.microsoft.com/office/drawing/2014/main" id="{402176FE-6CBB-4D65-8FBC-25AEE23BF29C}"/>
              </a:ext>
            </a:extLst>
          </p:cNvPr>
          <p:cNvSpPr>
            <a:spLocks noChangeShapeType="1"/>
          </p:cNvSpPr>
          <p:nvPr/>
        </p:nvSpPr>
        <p:spPr bwMode="auto">
          <a:xfrm flipV="1">
            <a:off x="4133850" y="604838"/>
            <a:ext cx="1588" cy="3203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7896" name="Line 16">
            <a:extLst>
              <a:ext uri="{FF2B5EF4-FFF2-40B4-BE49-F238E27FC236}">
                <a16:creationId xmlns:a16="http://schemas.microsoft.com/office/drawing/2014/main" id="{A47A913B-BCC5-4C87-9F96-097DC962853C}"/>
              </a:ext>
            </a:extLst>
          </p:cNvPr>
          <p:cNvSpPr>
            <a:spLocks noChangeShapeType="1"/>
          </p:cNvSpPr>
          <p:nvPr/>
        </p:nvSpPr>
        <p:spPr bwMode="auto">
          <a:xfrm>
            <a:off x="4133850" y="3808413"/>
            <a:ext cx="4192588"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7897" name="Line 17">
            <a:extLst>
              <a:ext uri="{FF2B5EF4-FFF2-40B4-BE49-F238E27FC236}">
                <a16:creationId xmlns:a16="http://schemas.microsoft.com/office/drawing/2014/main" id="{8FA0339B-011C-4243-B5D9-E683B0559C8A}"/>
              </a:ext>
            </a:extLst>
          </p:cNvPr>
          <p:cNvSpPr>
            <a:spLocks noChangeShapeType="1"/>
          </p:cNvSpPr>
          <p:nvPr/>
        </p:nvSpPr>
        <p:spPr bwMode="auto">
          <a:xfrm flipV="1">
            <a:off x="4133850" y="604838"/>
            <a:ext cx="1588" cy="32035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7898" name="Line 18">
            <a:extLst>
              <a:ext uri="{FF2B5EF4-FFF2-40B4-BE49-F238E27FC236}">
                <a16:creationId xmlns:a16="http://schemas.microsoft.com/office/drawing/2014/main" id="{DD36A946-99A9-47F2-AD5E-BCA91199014B}"/>
              </a:ext>
            </a:extLst>
          </p:cNvPr>
          <p:cNvSpPr>
            <a:spLocks noChangeShapeType="1"/>
          </p:cNvSpPr>
          <p:nvPr/>
        </p:nvSpPr>
        <p:spPr bwMode="auto">
          <a:xfrm flipV="1">
            <a:off x="4133850" y="3760788"/>
            <a:ext cx="1588"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7899" name="Line 19">
            <a:extLst>
              <a:ext uri="{FF2B5EF4-FFF2-40B4-BE49-F238E27FC236}">
                <a16:creationId xmlns:a16="http://schemas.microsoft.com/office/drawing/2014/main" id="{F8F40FDE-000B-44BB-98D1-EDFC1C4B5A99}"/>
              </a:ext>
            </a:extLst>
          </p:cNvPr>
          <p:cNvSpPr>
            <a:spLocks noChangeShapeType="1"/>
          </p:cNvSpPr>
          <p:nvPr/>
        </p:nvSpPr>
        <p:spPr bwMode="auto">
          <a:xfrm>
            <a:off x="4133850" y="604838"/>
            <a:ext cx="1588" cy="365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7900" name="Rectangle 20">
            <a:extLst>
              <a:ext uri="{FF2B5EF4-FFF2-40B4-BE49-F238E27FC236}">
                <a16:creationId xmlns:a16="http://schemas.microsoft.com/office/drawing/2014/main" id="{DE115221-CED5-446D-854D-77804016431D}"/>
              </a:ext>
            </a:extLst>
          </p:cNvPr>
          <p:cNvSpPr>
            <a:spLocks noChangeArrowheads="1"/>
          </p:cNvSpPr>
          <p:nvPr/>
        </p:nvSpPr>
        <p:spPr bwMode="auto">
          <a:xfrm>
            <a:off x="4105275" y="3835400"/>
            <a:ext cx="1270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0</a:t>
            </a:r>
            <a:endParaRPr lang="en-US" altLang="en-US" sz="1800"/>
          </a:p>
        </p:txBody>
      </p:sp>
      <p:sp>
        <p:nvSpPr>
          <p:cNvPr id="37901" name="Line 21">
            <a:extLst>
              <a:ext uri="{FF2B5EF4-FFF2-40B4-BE49-F238E27FC236}">
                <a16:creationId xmlns:a16="http://schemas.microsoft.com/office/drawing/2014/main" id="{8EF59983-50FB-49F6-99AC-5C43FA4987F5}"/>
              </a:ext>
            </a:extLst>
          </p:cNvPr>
          <p:cNvSpPr>
            <a:spLocks noChangeShapeType="1"/>
          </p:cNvSpPr>
          <p:nvPr/>
        </p:nvSpPr>
        <p:spPr bwMode="auto">
          <a:xfrm flipV="1">
            <a:off x="4549775" y="3760788"/>
            <a:ext cx="1588"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7902" name="Line 22">
            <a:extLst>
              <a:ext uri="{FF2B5EF4-FFF2-40B4-BE49-F238E27FC236}">
                <a16:creationId xmlns:a16="http://schemas.microsoft.com/office/drawing/2014/main" id="{3BA994AB-8113-46E1-9EF7-9C3D390C9D34}"/>
              </a:ext>
            </a:extLst>
          </p:cNvPr>
          <p:cNvSpPr>
            <a:spLocks noChangeShapeType="1"/>
          </p:cNvSpPr>
          <p:nvPr/>
        </p:nvSpPr>
        <p:spPr bwMode="auto">
          <a:xfrm>
            <a:off x="4549775" y="604838"/>
            <a:ext cx="1588" cy="365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7903" name="Rectangle 23">
            <a:extLst>
              <a:ext uri="{FF2B5EF4-FFF2-40B4-BE49-F238E27FC236}">
                <a16:creationId xmlns:a16="http://schemas.microsoft.com/office/drawing/2014/main" id="{C270FE1C-F1B8-4DCB-BA95-74B32DFF8A08}"/>
              </a:ext>
            </a:extLst>
          </p:cNvPr>
          <p:cNvSpPr>
            <a:spLocks noChangeArrowheads="1"/>
          </p:cNvSpPr>
          <p:nvPr/>
        </p:nvSpPr>
        <p:spPr bwMode="auto">
          <a:xfrm>
            <a:off x="4521200" y="3835400"/>
            <a:ext cx="1270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1</a:t>
            </a:r>
            <a:endParaRPr lang="en-US" altLang="en-US" sz="1800"/>
          </a:p>
        </p:txBody>
      </p:sp>
      <p:sp>
        <p:nvSpPr>
          <p:cNvPr id="37904" name="Line 24">
            <a:extLst>
              <a:ext uri="{FF2B5EF4-FFF2-40B4-BE49-F238E27FC236}">
                <a16:creationId xmlns:a16="http://schemas.microsoft.com/office/drawing/2014/main" id="{2100ECED-366A-4B5E-A289-47FC66741C10}"/>
              </a:ext>
            </a:extLst>
          </p:cNvPr>
          <p:cNvSpPr>
            <a:spLocks noChangeShapeType="1"/>
          </p:cNvSpPr>
          <p:nvPr/>
        </p:nvSpPr>
        <p:spPr bwMode="auto">
          <a:xfrm flipV="1">
            <a:off x="4965700" y="3760788"/>
            <a:ext cx="1588"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7905" name="Line 25">
            <a:extLst>
              <a:ext uri="{FF2B5EF4-FFF2-40B4-BE49-F238E27FC236}">
                <a16:creationId xmlns:a16="http://schemas.microsoft.com/office/drawing/2014/main" id="{15A2B684-EA63-415A-870D-E2FD13331752}"/>
              </a:ext>
            </a:extLst>
          </p:cNvPr>
          <p:cNvSpPr>
            <a:spLocks noChangeShapeType="1"/>
          </p:cNvSpPr>
          <p:nvPr/>
        </p:nvSpPr>
        <p:spPr bwMode="auto">
          <a:xfrm>
            <a:off x="4965700" y="604838"/>
            <a:ext cx="1588" cy="365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7906" name="Rectangle 26">
            <a:extLst>
              <a:ext uri="{FF2B5EF4-FFF2-40B4-BE49-F238E27FC236}">
                <a16:creationId xmlns:a16="http://schemas.microsoft.com/office/drawing/2014/main" id="{A990E5A0-F070-419F-8A21-C7B1B4872EFD}"/>
              </a:ext>
            </a:extLst>
          </p:cNvPr>
          <p:cNvSpPr>
            <a:spLocks noChangeArrowheads="1"/>
          </p:cNvSpPr>
          <p:nvPr/>
        </p:nvSpPr>
        <p:spPr bwMode="auto">
          <a:xfrm>
            <a:off x="4935538" y="3835400"/>
            <a:ext cx="1270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2</a:t>
            </a:r>
            <a:endParaRPr lang="en-US" altLang="en-US" sz="1800"/>
          </a:p>
        </p:txBody>
      </p:sp>
      <p:sp>
        <p:nvSpPr>
          <p:cNvPr id="37907" name="Line 27">
            <a:extLst>
              <a:ext uri="{FF2B5EF4-FFF2-40B4-BE49-F238E27FC236}">
                <a16:creationId xmlns:a16="http://schemas.microsoft.com/office/drawing/2014/main" id="{98CE1BA1-808F-4D61-A41E-1709D6FAB076}"/>
              </a:ext>
            </a:extLst>
          </p:cNvPr>
          <p:cNvSpPr>
            <a:spLocks noChangeShapeType="1"/>
          </p:cNvSpPr>
          <p:nvPr/>
        </p:nvSpPr>
        <p:spPr bwMode="auto">
          <a:xfrm flipV="1">
            <a:off x="5389563" y="3760788"/>
            <a:ext cx="1587"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7908" name="Line 28">
            <a:extLst>
              <a:ext uri="{FF2B5EF4-FFF2-40B4-BE49-F238E27FC236}">
                <a16:creationId xmlns:a16="http://schemas.microsoft.com/office/drawing/2014/main" id="{2B5BE0E5-8111-4D0A-BC2B-5F963E2F6579}"/>
              </a:ext>
            </a:extLst>
          </p:cNvPr>
          <p:cNvSpPr>
            <a:spLocks noChangeShapeType="1"/>
          </p:cNvSpPr>
          <p:nvPr/>
        </p:nvSpPr>
        <p:spPr bwMode="auto">
          <a:xfrm>
            <a:off x="5389563" y="604838"/>
            <a:ext cx="1587" cy="365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7909" name="Rectangle 29">
            <a:extLst>
              <a:ext uri="{FF2B5EF4-FFF2-40B4-BE49-F238E27FC236}">
                <a16:creationId xmlns:a16="http://schemas.microsoft.com/office/drawing/2014/main" id="{76BE6D3E-D450-466D-A2AA-B6FF358BDA99}"/>
              </a:ext>
            </a:extLst>
          </p:cNvPr>
          <p:cNvSpPr>
            <a:spLocks noChangeArrowheads="1"/>
          </p:cNvSpPr>
          <p:nvPr/>
        </p:nvSpPr>
        <p:spPr bwMode="auto">
          <a:xfrm>
            <a:off x="5360988" y="3835400"/>
            <a:ext cx="1270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3</a:t>
            </a:r>
            <a:endParaRPr lang="en-US" altLang="en-US" sz="1800"/>
          </a:p>
        </p:txBody>
      </p:sp>
      <p:sp>
        <p:nvSpPr>
          <p:cNvPr id="37910" name="Line 30">
            <a:extLst>
              <a:ext uri="{FF2B5EF4-FFF2-40B4-BE49-F238E27FC236}">
                <a16:creationId xmlns:a16="http://schemas.microsoft.com/office/drawing/2014/main" id="{45876FB8-0FD0-41F4-9367-B7BF05445007}"/>
              </a:ext>
            </a:extLst>
          </p:cNvPr>
          <p:cNvSpPr>
            <a:spLocks noChangeShapeType="1"/>
          </p:cNvSpPr>
          <p:nvPr/>
        </p:nvSpPr>
        <p:spPr bwMode="auto">
          <a:xfrm flipV="1">
            <a:off x="5805488" y="3760788"/>
            <a:ext cx="1587"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7911" name="Line 31">
            <a:extLst>
              <a:ext uri="{FF2B5EF4-FFF2-40B4-BE49-F238E27FC236}">
                <a16:creationId xmlns:a16="http://schemas.microsoft.com/office/drawing/2014/main" id="{C2CBA224-F876-41F0-B957-6835A73FCF82}"/>
              </a:ext>
            </a:extLst>
          </p:cNvPr>
          <p:cNvSpPr>
            <a:spLocks noChangeShapeType="1"/>
          </p:cNvSpPr>
          <p:nvPr/>
        </p:nvSpPr>
        <p:spPr bwMode="auto">
          <a:xfrm>
            <a:off x="5805488" y="604838"/>
            <a:ext cx="1587" cy="365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7912" name="Rectangle 32">
            <a:extLst>
              <a:ext uri="{FF2B5EF4-FFF2-40B4-BE49-F238E27FC236}">
                <a16:creationId xmlns:a16="http://schemas.microsoft.com/office/drawing/2014/main" id="{F62F4EA1-C84E-4F13-860C-4F8ADA09698F}"/>
              </a:ext>
            </a:extLst>
          </p:cNvPr>
          <p:cNvSpPr>
            <a:spLocks noChangeArrowheads="1"/>
          </p:cNvSpPr>
          <p:nvPr/>
        </p:nvSpPr>
        <p:spPr bwMode="auto">
          <a:xfrm>
            <a:off x="5776913" y="3835400"/>
            <a:ext cx="1270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4</a:t>
            </a:r>
            <a:endParaRPr lang="en-US" altLang="en-US" sz="1800"/>
          </a:p>
        </p:txBody>
      </p:sp>
      <p:sp>
        <p:nvSpPr>
          <p:cNvPr id="37913" name="Line 33">
            <a:extLst>
              <a:ext uri="{FF2B5EF4-FFF2-40B4-BE49-F238E27FC236}">
                <a16:creationId xmlns:a16="http://schemas.microsoft.com/office/drawing/2014/main" id="{BBB03811-D201-431A-9351-48BCB6960EE5}"/>
              </a:ext>
            </a:extLst>
          </p:cNvPr>
          <p:cNvSpPr>
            <a:spLocks noChangeShapeType="1"/>
          </p:cNvSpPr>
          <p:nvPr/>
        </p:nvSpPr>
        <p:spPr bwMode="auto">
          <a:xfrm flipV="1">
            <a:off x="6230938" y="3760788"/>
            <a:ext cx="1587"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7914" name="Line 34">
            <a:extLst>
              <a:ext uri="{FF2B5EF4-FFF2-40B4-BE49-F238E27FC236}">
                <a16:creationId xmlns:a16="http://schemas.microsoft.com/office/drawing/2014/main" id="{31D4D8B9-C21A-4A23-94B4-1BC2BCCBDE7C}"/>
              </a:ext>
            </a:extLst>
          </p:cNvPr>
          <p:cNvSpPr>
            <a:spLocks noChangeShapeType="1"/>
          </p:cNvSpPr>
          <p:nvPr/>
        </p:nvSpPr>
        <p:spPr bwMode="auto">
          <a:xfrm>
            <a:off x="6230938" y="604838"/>
            <a:ext cx="1587" cy="365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7915" name="Rectangle 35">
            <a:extLst>
              <a:ext uri="{FF2B5EF4-FFF2-40B4-BE49-F238E27FC236}">
                <a16:creationId xmlns:a16="http://schemas.microsoft.com/office/drawing/2014/main" id="{DDA0E098-8465-4002-9BCB-C9FC489BA688}"/>
              </a:ext>
            </a:extLst>
          </p:cNvPr>
          <p:cNvSpPr>
            <a:spLocks noChangeArrowheads="1"/>
          </p:cNvSpPr>
          <p:nvPr/>
        </p:nvSpPr>
        <p:spPr bwMode="auto">
          <a:xfrm>
            <a:off x="6202363" y="3835400"/>
            <a:ext cx="1270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5</a:t>
            </a:r>
            <a:endParaRPr lang="en-US" altLang="en-US" sz="1800"/>
          </a:p>
        </p:txBody>
      </p:sp>
      <p:sp>
        <p:nvSpPr>
          <p:cNvPr id="37916" name="Line 36">
            <a:extLst>
              <a:ext uri="{FF2B5EF4-FFF2-40B4-BE49-F238E27FC236}">
                <a16:creationId xmlns:a16="http://schemas.microsoft.com/office/drawing/2014/main" id="{A8C22004-4DBE-458F-9387-6062C6CD12D7}"/>
              </a:ext>
            </a:extLst>
          </p:cNvPr>
          <p:cNvSpPr>
            <a:spLocks noChangeShapeType="1"/>
          </p:cNvSpPr>
          <p:nvPr/>
        </p:nvSpPr>
        <p:spPr bwMode="auto">
          <a:xfrm flipV="1">
            <a:off x="6646863" y="3760788"/>
            <a:ext cx="1587"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7917" name="Line 37">
            <a:extLst>
              <a:ext uri="{FF2B5EF4-FFF2-40B4-BE49-F238E27FC236}">
                <a16:creationId xmlns:a16="http://schemas.microsoft.com/office/drawing/2014/main" id="{67F05842-78FA-4502-81ED-31E16ECF5D5C}"/>
              </a:ext>
            </a:extLst>
          </p:cNvPr>
          <p:cNvSpPr>
            <a:spLocks noChangeShapeType="1"/>
          </p:cNvSpPr>
          <p:nvPr/>
        </p:nvSpPr>
        <p:spPr bwMode="auto">
          <a:xfrm>
            <a:off x="6646863" y="604838"/>
            <a:ext cx="1587" cy="365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7918" name="Rectangle 38">
            <a:extLst>
              <a:ext uri="{FF2B5EF4-FFF2-40B4-BE49-F238E27FC236}">
                <a16:creationId xmlns:a16="http://schemas.microsoft.com/office/drawing/2014/main" id="{739FD1FD-D973-44EF-A4D2-73343361ABC9}"/>
              </a:ext>
            </a:extLst>
          </p:cNvPr>
          <p:cNvSpPr>
            <a:spLocks noChangeArrowheads="1"/>
          </p:cNvSpPr>
          <p:nvPr/>
        </p:nvSpPr>
        <p:spPr bwMode="auto">
          <a:xfrm>
            <a:off x="6616700" y="3835400"/>
            <a:ext cx="1270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6</a:t>
            </a:r>
            <a:endParaRPr lang="en-US" altLang="en-US" sz="1800"/>
          </a:p>
        </p:txBody>
      </p:sp>
      <p:sp>
        <p:nvSpPr>
          <p:cNvPr id="37919" name="Line 39">
            <a:extLst>
              <a:ext uri="{FF2B5EF4-FFF2-40B4-BE49-F238E27FC236}">
                <a16:creationId xmlns:a16="http://schemas.microsoft.com/office/drawing/2014/main" id="{F0A59464-261A-470A-BD18-9C3C3FAB6300}"/>
              </a:ext>
            </a:extLst>
          </p:cNvPr>
          <p:cNvSpPr>
            <a:spLocks noChangeShapeType="1"/>
          </p:cNvSpPr>
          <p:nvPr/>
        </p:nvSpPr>
        <p:spPr bwMode="auto">
          <a:xfrm flipV="1">
            <a:off x="7061200" y="3760788"/>
            <a:ext cx="1588"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7920" name="Line 40">
            <a:extLst>
              <a:ext uri="{FF2B5EF4-FFF2-40B4-BE49-F238E27FC236}">
                <a16:creationId xmlns:a16="http://schemas.microsoft.com/office/drawing/2014/main" id="{DBB328B3-A5E6-4EAF-B834-716DE8EFBEFE}"/>
              </a:ext>
            </a:extLst>
          </p:cNvPr>
          <p:cNvSpPr>
            <a:spLocks noChangeShapeType="1"/>
          </p:cNvSpPr>
          <p:nvPr/>
        </p:nvSpPr>
        <p:spPr bwMode="auto">
          <a:xfrm>
            <a:off x="7061200" y="604838"/>
            <a:ext cx="1588" cy="365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7921" name="Rectangle 41">
            <a:extLst>
              <a:ext uri="{FF2B5EF4-FFF2-40B4-BE49-F238E27FC236}">
                <a16:creationId xmlns:a16="http://schemas.microsoft.com/office/drawing/2014/main" id="{6DEE3A6B-EDD9-4BDB-8686-2DC988F8A7DD}"/>
              </a:ext>
            </a:extLst>
          </p:cNvPr>
          <p:cNvSpPr>
            <a:spLocks noChangeArrowheads="1"/>
          </p:cNvSpPr>
          <p:nvPr/>
        </p:nvSpPr>
        <p:spPr bwMode="auto">
          <a:xfrm>
            <a:off x="7032625" y="3835400"/>
            <a:ext cx="1270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7</a:t>
            </a:r>
            <a:endParaRPr lang="en-US" altLang="en-US" sz="1800"/>
          </a:p>
        </p:txBody>
      </p:sp>
      <p:sp>
        <p:nvSpPr>
          <p:cNvPr id="37922" name="Line 42">
            <a:extLst>
              <a:ext uri="{FF2B5EF4-FFF2-40B4-BE49-F238E27FC236}">
                <a16:creationId xmlns:a16="http://schemas.microsoft.com/office/drawing/2014/main" id="{7F885487-5656-4600-B69A-902322F076AE}"/>
              </a:ext>
            </a:extLst>
          </p:cNvPr>
          <p:cNvSpPr>
            <a:spLocks noChangeShapeType="1"/>
          </p:cNvSpPr>
          <p:nvPr/>
        </p:nvSpPr>
        <p:spPr bwMode="auto">
          <a:xfrm flipV="1">
            <a:off x="7486650" y="3760788"/>
            <a:ext cx="1588"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7923" name="Line 43">
            <a:extLst>
              <a:ext uri="{FF2B5EF4-FFF2-40B4-BE49-F238E27FC236}">
                <a16:creationId xmlns:a16="http://schemas.microsoft.com/office/drawing/2014/main" id="{5F1F35FD-D608-41B6-B8C6-2A6021D4DEFC}"/>
              </a:ext>
            </a:extLst>
          </p:cNvPr>
          <p:cNvSpPr>
            <a:spLocks noChangeShapeType="1"/>
          </p:cNvSpPr>
          <p:nvPr/>
        </p:nvSpPr>
        <p:spPr bwMode="auto">
          <a:xfrm>
            <a:off x="7486650" y="604838"/>
            <a:ext cx="1588" cy="365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7924" name="Rectangle 44">
            <a:extLst>
              <a:ext uri="{FF2B5EF4-FFF2-40B4-BE49-F238E27FC236}">
                <a16:creationId xmlns:a16="http://schemas.microsoft.com/office/drawing/2014/main" id="{6554CFD0-84B1-475A-AF39-ED97144D70FF}"/>
              </a:ext>
            </a:extLst>
          </p:cNvPr>
          <p:cNvSpPr>
            <a:spLocks noChangeArrowheads="1"/>
          </p:cNvSpPr>
          <p:nvPr/>
        </p:nvSpPr>
        <p:spPr bwMode="auto">
          <a:xfrm>
            <a:off x="7458075" y="3835400"/>
            <a:ext cx="1270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8</a:t>
            </a:r>
            <a:endParaRPr lang="en-US" altLang="en-US" sz="1800"/>
          </a:p>
        </p:txBody>
      </p:sp>
      <p:sp>
        <p:nvSpPr>
          <p:cNvPr id="37925" name="Line 45">
            <a:extLst>
              <a:ext uri="{FF2B5EF4-FFF2-40B4-BE49-F238E27FC236}">
                <a16:creationId xmlns:a16="http://schemas.microsoft.com/office/drawing/2014/main" id="{0B6DC432-2709-42B2-B94F-9B7EF9D7E987}"/>
              </a:ext>
            </a:extLst>
          </p:cNvPr>
          <p:cNvSpPr>
            <a:spLocks noChangeShapeType="1"/>
          </p:cNvSpPr>
          <p:nvPr/>
        </p:nvSpPr>
        <p:spPr bwMode="auto">
          <a:xfrm flipV="1">
            <a:off x="7902575" y="3760788"/>
            <a:ext cx="1588"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7926" name="Line 46">
            <a:extLst>
              <a:ext uri="{FF2B5EF4-FFF2-40B4-BE49-F238E27FC236}">
                <a16:creationId xmlns:a16="http://schemas.microsoft.com/office/drawing/2014/main" id="{0BB8356E-BA00-4840-8383-703BA25532A7}"/>
              </a:ext>
            </a:extLst>
          </p:cNvPr>
          <p:cNvSpPr>
            <a:spLocks noChangeShapeType="1"/>
          </p:cNvSpPr>
          <p:nvPr/>
        </p:nvSpPr>
        <p:spPr bwMode="auto">
          <a:xfrm>
            <a:off x="7902575" y="604838"/>
            <a:ext cx="1588" cy="365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7927" name="Rectangle 47">
            <a:extLst>
              <a:ext uri="{FF2B5EF4-FFF2-40B4-BE49-F238E27FC236}">
                <a16:creationId xmlns:a16="http://schemas.microsoft.com/office/drawing/2014/main" id="{8FA110F8-2875-4717-BB80-858B29D1E86C}"/>
              </a:ext>
            </a:extLst>
          </p:cNvPr>
          <p:cNvSpPr>
            <a:spLocks noChangeArrowheads="1"/>
          </p:cNvSpPr>
          <p:nvPr/>
        </p:nvSpPr>
        <p:spPr bwMode="auto">
          <a:xfrm>
            <a:off x="7872413" y="3835400"/>
            <a:ext cx="1270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9</a:t>
            </a:r>
            <a:endParaRPr lang="en-US" altLang="en-US" sz="1800"/>
          </a:p>
        </p:txBody>
      </p:sp>
      <p:sp>
        <p:nvSpPr>
          <p:cNvPr id="37928" name="Line 48">
            <a:extLst>
              <a:ext uri="{FF2B5EF4-FFF2-40B4-BE49-F238E27FC236}">
                <a16:creationId xmlns:a16="http://schemas.microsoft.com/office/drawing/2014/main" id="{0AC9D1EC-3522-41BB-BEED-B3F65AB23AD6}"/>
              </a:ext>
            </a:extLst>
          </p:cNvPr>
          <p:cNvSpPr>
            <a:spLocks noChangeShapeType="1"/>
          </p:cNvSpPr>
          <p:nvPr/>
        </p:nvSpPr>
        <p:spPr bwMode="auto">
          <a:xfrm flipV="1">
            <a:off x="8326438" y="3760788"/>
            <a:ext cx="1587"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7929" name="Line 49">
            <a:extLst>
              <a:ext uri="{FF2B5EF4-FFF2-40B4-BE49-F238E27FC236}">
                <a16:creationId xmlns:a16="http://schemas.microsoft.com/office/drawing/2014/main" id="{44898ECA-FB30-453B-A875-B4FD6D3E3717}"/>
              </a:ext>
            </a:extLst>
          </p:cNvPr>
          <p:cNvSpPr>
            <a:spLocks noChangeShapeType="1"/>
          </p:cNvSpPr>
          <p:nvPr/>
        </p:nvSpPr>
        <p:spPr bwMode="auto">
          <a:xfrm>
            <a:off x="8326438" y="604838"/>
            <a:ext cx="1587" cy="365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7930" name="Rectangle 50">
            <a:extLst>
              <a:ext uri="{FF2B5EF4-FFF2-40B4-BE49-F238E27FC236}">
                <a16:creationId xmlns:a16="http://schemas.microsoft.com/office/drawing/2014/main" id="{219AC66E-4494-4E53-8D4E-C0A7E043308F}"/>
              </a:ext>
            </a:extLst>
          </p:cNvPr>
          <p:cNvSpPr>
            <a:spLocks noChangeArrowheads="1"/>
          </p:cNvSpPr>
          <p:nvPr/>
        </p:nvSpPr>
        <p:spPr bwMode="auto">
          <a:xfrm>
            <a:off x="8259763" y="3835400"/>
            <a:ext cx="2540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10</a:t>
            </a:r>
            <a:endParaRPr lang="en-US" altLang="en-US" sz="1800"/>
          </a:p>
        </p:txBody>
      </p:sp>
      <p:sp>
        <p:nvSpPr>
          <p:cNvPr id="37931" name="Line 51">
            <a:extLst>
              <a:ext uri="{FF2B5EF4-FFF2-40B4-BE49-F238E27FC236}">
                <a16:creationId xmlns:a16="http://schemas.microsoft.com/office/drawing/2014/main" id="{58321C96-60B0-4F7F-934B-E9142C091622}"/>
              </a:ext>
            </a:extLst>
          </p:cNvPr>
          <p:cNvSpPr>
            <a:spLocks noChangeShapeType="1"/>
          </p:cNvSpPr>
          <p:nvPr/>
        </p:nvSpPr>
        <p:spPr bwMode="auto">
          <a:xfrm>
            <a:off x="4133850" y="3808413"/>
            <a:ext cx="39688"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7932" name="Line 52">
            <a:extLst>
              <a:ext uri="{FF2B5EF4-FFF2-40B4-BE49-F238E27FC236}">
                <a16:creationId xmlns:a16="http://schemas.microsoft.com/office/drawing/2014/main" id="{09CD984C-4988-4069-A625-31B580FD7C10}"/>
              </a:ext>
            </a:extLst>
          </p:cNvPr>
          <p:cNvSpPr>
            <a:spLocks noChangeShapeType="1"/>
          </p:cNvSpPr>
          <p:nvPr/>
        </p:nvSpPr>
        <p:spPr bwMode="auto">
          <a:xfrm flipH="1">
            <a:off x="8278813" y="3808413"/>
            <a:ext cx="4762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7933" name="Rectangle 53">
            <a:extLst>
              <a:ext uri="{FF2B5EF4-FFF2-40B4-BE49-F238E27FC236}">
                <a16:creationId xmlns:a16="http://schemas.microsoft.com/office/drawing/2014/main" id="{441F5710-0029-41AE-87DF-9DF32A459A89}"/>
              </a:ext>
            </a:extLst>
          </p:cNvPr>
          <p:cNvSpPr>
            <a:spLocks noChangeArrowheads="1"/>
          </p:cNvSpPr>
          <p:nvPr/>
        </p:nvSpPr>
        <p:spPr bwMode="auto">
          <a:xfrm>
            <a:off x="3794125" y="3719513"/>
            <a:ext cx="2032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-2</a:t>
            </a:r>
            <a:endParaRPr lang="en-US" altLang="en-US" sz="1800"/>
          </a:p>
        </p:txBody>
      </p:sp>
      <p:sp>
        <p:nvSpPr>
          <p:cNvPr id="37934" name="Line 54">
            <a:extLst>
              <a:ext uri="{FF2B5EF4-FFF2-40B4-BE49-F238E27FC236}">
                <a16:creationId xmlns:a16="http://schemas.microsoft.com/office/drawing/2014/main" id="{E9845816-30A7-491D-81EE-C22C3E6AC76B}"/>
              </a:ext>
            </a:extLst>
          </p:cNvPr>
          <p:cNvSpPr>
            <a:spLocks noChangeShapeType="1"/>
          </p:cNvSpPr>
          <p:nvPr/>
        </p:nvSpPr>
        <p:spPr bwMode="auto">
          <a:xfrm>
            <a:off x="4133850" y="3405188"/>
            <a:ext cx="39688"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7935" name="Line 55">
            <a:extLst>
              <a:ext uri="{FF2B5EF4-FFF2-40B4-BE49-F238E27FC236}">
                <a16:creationId xmlns:a16="http://schemas.microsoft.com/office/drawing/2014/main" id="{1760ADDA-4224-409C-9107-A7EE95F8A13C}"/>
              </a:ext>
            </a:extLst>
          </p:cNvPr>
          <p:cNvSpPr>
            <a:spLocks noChangeShapeType="1"/>
          </p:cNvSpPr>
          <p:nvPr/>
        </p:nvSpPr>
        <p:spPr bwMode="auto">
          <a:xfrm flipH="1">
            <a:off x="8278813" y="3405188"/>
            <a:ext cx="4762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7936" name="Line 57">
            <a:extLst>
              <a:ext uri="{FF2B5EF4-FFF2-40B4-BE49-F238E27FC236}">
                <a16:creationId xmlns:a16="http://schemas.microsoft.com/office/drawing/2014/main" id="{7F1E7FC9-129A-4860-8949-B61720D5EE42}"/>
              </a:ext>
            </a:extLst>
          </p:cNvPr>
          <p:cNvSpPr>
            <a:spLocks noChangeShapeType="1"/>
          </p:cNvSpPr>
          <p:nvPr/>
        </p:nvSpPr>
        <p:spPr bwMode="auto">
          <a:xfrm>
            <a:off x="4133850" y="3001963"/>
            <a:ext cx="39688"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7937" name="Line 58">
            <a:extLst>
              <a:ext uri="{FF2B5EF4-FFF2-40B4-BE49-F238E27FC236}">
                <a16:creationId xmlns:a16="http://schemas.microsoft.com/office/drawing/2014/main" id="{E39705D4-5C5A-4F16-8B62-2F9DCB2CF19E}"/>
              </a:ext>
            </a:extLst>
          </p:cNvPr>
          <p:cNvSpPr>
            <a:spLocks noChangeShapeType="1"/>
          </p:cNvSpPr>
          <p:nvPr/>
        </p:nvSpPr>
        <p:spPr bwMode="auto">
          <a:xfrm flipH="1">
            <a:off x="8278813" y="3001963"/>
            <a:ext cx="4762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7938" name="Rectangle 59">
            <a:extLst>
              <a:ext uri="{FF2B5EF4-FFF2-40B4-BE49-F238E27FC236}">
                <a16:creationId xmlns:a16="http://schemas.microsoft.com/office/drawing/2014/main" id="{4DFB77D4-3C18-4FB6-8347-21A368FD1E9E}"/>
              </a:ext>
            </a:extLst>
          </p:cNvPr>
          <p:cNvSpPr>
            <a:spLocks noChangeArrowheads="1"/>
          </p:cNvSpPr>
          <p:nvPr/>
        </p:nvSpPr>
        <p:spPr bwMode="auto">
          <a:xfrm>
            <a:off x="3794125" y="2914650"/>
            <a:ext cx="2032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-1</a:t>
            </a:r>
            <a:endParaRPr lang="en-US" altLang="en-US" sz="1800"/>
          </a:p>
        </p:txBody>
      </p:sp>
      <p:sp>
        <p:nvSpPr>
          <p:cNvPr id="37939" name="Line 60">
            <a:extLst>
              <a:ext uri="{FF2B5EF4-FFF2-40B4-BE49-F238E27FC236}">
                <a16:creationId xmlns:a16="http://schemas.microsoft.com/office/drawing/2014/main" id="{705723C4-13AE-4F1C-93A4-5A837B2854CA}"/>
              </a:ext>
            </a:extLst>
          </p:cNvPr>
          <p:cNvSpPr>
            <a:spLocks noChangeShapeType="1"/>
          </p:cNvSpPr>
          <p:nvPr/>
        </p:nvSpPr>
        <p:spPr bwMode="auto">
          <a:xfrm>
            <a:off x="4133850" y="2600325"/>
            <a:ext cx="3968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7940" name="Line 61">
            <a:extLst>
              <a:ext uri="{FF2B5EF4-FFF2-40B4-BE49-F238E27FC236}">
                <a16:creationId xmlns:a16="http://schemas.microsoft.com/office/drawing/2014/main" id="{6B9F8F66-40B6-4369-96AE-3EEC79A9E272}"/>
              </a:ext>
            </a:extLst>
          </p:cNvPr>
          <p:cNvSpPr>
            <a:spLocks noChangeShapeType="1"/>
          </p:cNvSpPr>
          <p:nvPr/>
        </p:nvSpPr>
        <p:spPr bwMode="auto">
          <a:xfrm flipH="1">
            <a:off x="8278813" y="2600325"/>
            <a:ext cx="4762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7941" name="Line 63">
            <a:extLst>
              <a:ext uri="{FF2B5EF4-FFF2-40B4-BE49-F238E27FC236}">
                <a16:creationId xmlns:a16="http://schemas.microsoft.com/office/drawing/2014/main" id="{D8E91A44-3F84-4972-9536-F0342F2DFF9E}"/>
              </a:ext>
            </a:extLst>
          </p:cNvPr>
          <p:cNvSpPr>
            <a:spLocks noChangeShapeType="1"/>
          </p:cNvSpPr>
          <p:nvPr/>
        </p:nvSpPr>
        <p:spPr bwMode="auto">
          <a:xfrm>
            <a:off x="4133850" y="2206625"/>
            <a:ext cx="3968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7942" name="Line 64">
            <a:extLst>
              <a:ext uri="{FF2B5EF4-FFF2-40B4-BE49-F238E27FC236}">
                <a16:creationId xmlns:a16="http://schemas.microsoft.com/office/drawing/2014/main" id="{892260E0-92F7-4B3E-947F-9634DC4F071D}"/>
              </a:ext>
            </a:extLst>
          </p:cNvPr>
          <p:cNvSpPr>
            <a:spLocks noChangeShapeType="1"/>
          </p:cNvSpPr>
          <p:nvPr/>
        </p:nvSpPr>
        <p:spPr bwMode="auto">
          <a:xfrm flipH="1">
            <a:off x="8278813" y="2206625"/>
            <a:ext cx="4762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7943" name="Rectangle 65">
            <a:extLst>
              <a:ext uri="{FF2B5EF4-FFF2-40B4-BE49-F238E27FC236}">
                <a16:creationId xmlns:a16="http://schemas.microsoft.com/office/drawing/2014/main" id="{711F4A8B-4F5C-40FA-AC2B-4FA99361328E}"/>
              </a:ext>
            </a:extLst>
          </p:cNvPr>
          <p:cNvSpPr>
            <a:spLocks noChangeArrowheads="1"/>
          </p:cNvSpPr>
          <p:nvPr/>
        </p:nvSpPr>
        <p:spPr bwMode="auto">
          <a:xfrm>
            <a:off x="3832225" y="2119313"/>
            <a:ext cx="127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0</a:t>
            </a:r>
            <a:endParaRPr lang="en-US" altLang="en-US" sz="1800"/>
          </a:p>
        </p:txBody>
      </p:sp>
      <p:sp>
        <p:nvSpPr>
          <p:cNvPr id="37944" name="Line 66">
            <a:extLst>
              <a:ext uri="{FF2B5EF4-FFF2-40B4-BE49-F238E27FC236}">
                <a16:creationId xmlns:a16="http://schemas.microsoft.com/office/drawing/2014/main" id="{6B0C16D5-350A-4FF6-BC87-33E6AE142A38}"/>
              </a:ext>
            </a:extLst>
          </p:cNvPr>
          <p:cNvSpPr>
            <a:spLocks noChangeShapeType="1"/>
          </p:cNvSpPr>
          <p:nvPr/>
        </p:nvSpPr>
        <p:spPr bwMode="auto">
          <a:xfrm>
            <a:off x="4133850" y="1803400"/>
            <a:ext cx="3968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7945" name="Line 67">
            <a:extLst>
              <a:ext uri="{FF2B5EF4-FFF2-40B4-BE49-F238E27FC236}">
                <a16:creationId xmlns:a16="http://schemas.microsoft.com/office/drawing/2014/main" id="{23807ED9-16F4-43E3-A9C3-A23BD42E5807}"/>
              </a:ext>
            </a:extLst>
          </p:cNvPr>
          <p:cNvSpPr>
            <a:spLocks noChangeShapeType="1"/>
          </p:cNvSpPr>
          <p:nvPr/>
        </p:nvSpPr>
        <p:spPr bwMode="auto">
          <a:xfrm flipH="1">
            <a:off x="8278813" y="1803400"/>
            <a:ext cx="4762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7946" name="Line 69">
            <a:extLst>
              <a:ext uri="{FF2B5EF4-FFF2-40B4-BE49-F238E27FC236}">
                <a16:creationId xmlns:a16="http://schemas.microsoft.com/office/drawing/2014/main" id="{6E7FD878-25F1-449E-8C6F-8ED564E22ACC}"/>
              </a:ext>
            </a:extLst>
          </p:cNvPr>
          <p:cNvSpPr>
            <a:spLocks noChangeShapeType="1"/>
          </p:cNvSpPr>
          <p:nvPr/>
        </p:nvSpPr>
        <p:spPr bwMode="auto">
          <a:xfrm>
            <a:off x="4133850" y="1400175"/>
            <a:ext cx="3968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7947" name="Line 70">
            <a:extLst>
              <a:ext uri="{FF2B5EF4-FFF2-40B4-BE49-F238E27FC236}">
                <a16:creationId xmlns:a16="http://schemas.microsoft.com/office/drawing/2014/main" id="{EE313137-15A9-4485-8949-76C71F4CA493}"/>
              </a:ext>
            </a:extLst>
          </p:cNvPr>
          <p:cNvSpPr>
            <a:spLocks noChangeShapeType="1"/>
          </p:cNvSpPr>
          <p:nvPr/>
        </p:nvSpPr>
        <p:spPr bwMode="auto">
          <a:xfrm flipH="1">
            <a:off x="8278813" y="1400175"/>
            <a:ext cx="4762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7948" name="Rectangle 71">
            <a:extLst>
              <a:ext uri="{FF2B5EF4-FFF2-40B4-BE49-F238E27FC236}">
                <a16:creationId xmlns:a16="http://schemas.microsoft.com/office/drawing/2014/main" id="{3312AC48-6E90-4883-A9F2-1C873EC9D0D7}"/>
              </a:ext>
            </a:extLst>
          </p:cNvPr>
          <p:cNvSpPr>
            <a:spLocks noChangeArrowheads="1"/>
          </p:cNvSpPr>
          <p:nvPr/>
        </p:nvSpPr>
        <p:spPr bwMode="auto">
          <a:xfrm>
            <a:off x="3832225" y="1312863"/>
            <a:ext cx="127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1</a:t>
            </a:r>
            <a:endParaRPr lang="en-US" altLang="en-US" sz="1800"/>
          </a:p>
        </p:txBody>
      </p:sp>
      <p:sp>
        <p:nvSpPr>
          <p:cNvPr id="37949" name="Line 72">
            <a:extLst>
              <a:ext uri="{FF2B5EF4-FFF2-40B4-BE49-F238E27FC236}">
                <a16:creationId xmlns:a16="http://schemas.microsoft.com/office/drawing/2014/main" id="{608CEFB8-5974-49C2-89F3-6E63825C474A}"/>
              </a:ext>
            </a:extLst>
          </p:cNvPr>
          <p:cNvSpPr>
            <a:spLocks noChangeShapeType="1"/>
          </p:cNvSpPr>
          <p:nvPr/>
        </p:nvSpPr>
        <p:spPr bwMode="auto">
          <a:xfrm>
            <a:off x="4133850" y="998538"/>
            <a:ext cx="39688"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7950" name="Line 73">
            <a:extLst>
              <a:ext uri="{FF2B5EF4-FFF2-40B4-BE49-F238E27FC236}">
                <a16:creationId xmlns:a16="http://schemas.microsoft.com/office/drawing/2014/main" id="{1A9C6F29-C145-4E30-A73A-DE6AC402EC8B}"/>
              </a:ext>
            </a:extLst>
          </p:cNvPr>
          <p:cNvSpPr>
            <a:spLocks noChangeShapeType="1"/>
          </p:cNvSpPr>
          <p:nvPr/>
        </p:nvSpPr>
        <p:spPr bwMode="auto">
          <a:xfrm flipH="1">
            <a:off x="8278813" y="998538"/>
            <a:ext cx="4762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7951" name="Line 75">
            <a:extLst>
              <a:ext uri="{FF2B5EF4-FFF2-40B4-BE49-F238E27FC236}">
                <a16:creationId xmlns:a16="http://schemas.microsoft.com/office/drawing/2014/main" id="{E17F1878-B564-4D42-A33A-35C8D97C4519}"/>
              </a:ext>
            </a:extLst>
          </p:cNvPr>
          <p:cNvSpPr>
            <a:spLocks noChangeShapeType="1"/>
          </p:cNvSpPr>
          <p:nvPr/>
        </p:nvSpPr>
        <p:spPr bwMode="auto">
          <a:xfrm>
            <a:off x="4133850" y="604838"/>
            <a:ext cx="39688"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7952" name="Line 76">
            <a:extLst>
              <a:ext uri="{FF2B5EF4-FFF2-40B4-BE49-F238E27FC236}">
                <a16:creationId xmlns:a16="http://schemas.microsoft.com/office/drawing/2014/main" id="{4F1D8C90-5C73-4246-BC1C-6F2161794D7E}"/>
              </a:ext>
            </a:extLst>
          </p:cNvPr>
          <p:cNvSpPr>
            <a:spLocks noChangeShapeType="1"/>
          </p:cNvSpPr>
          <p:nvPr/>
        </p:nvSpPr>
        <p:spPr bwMode="auto">
          <a:xfrm flipH="1">
            <a:off x="8278813" y="604838"/>
            <a:ext cx="4762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7953" name="Rectangle 77">
            <a:extLst>
              <a:ext uri="{FF2B5EF4-FFF2-40B4-BE49-F238E27FC236}">
                <a16:creationId xmlns:a16="http://schemas.microsoft.com/office/drawing/2014/main" id="{704F6D74-C0E8-4093-925C-F4C71DEC4301}"/>
              </a:ext>
            </a:extLst>
          </p:cNvPr>
          <p:cNvSpPr>
            <a:spLocks noChangeArrowheads="1"/>
          </p:cNvSpPr>
          <p:nvPr/>
        </p:nvSpPr>
        <p:spPr bwMode="auto">
          <a:xfrm>
            <a:off x="3832225" y="517525"/>
            <a:ext cx="1270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2</a:t>
            </a:r>
            <a:endParaRPr lang="en-US" altLang="en-US" sz="1800"/>
          </a:p>
        </p:txBody>
      </p:sp>
      <p:sp>
        <p:nvSpPr>
          <p:cNvPr id="37954" name="Freeform 79">
            <a:extLst>
              <a:ext uri="{FF2B5EF4-FFF2-40B4-BE49-F238E27FC236}">
                <a16:creationId xmlns:a16="http://schemas.microsoft.com/office/drawing/2014/main" id="{45462783-E6DA-42BD-A971-47B53F811A07}"/>
              </a:ext>
            </a:extLst>
          </p:cNvPr>
          <p:cNvSpPr>
            <a:spLocks/>
          </p:cNvSpPr>
          <p:nvPr/>
        </p:nvSpPr>
        <p:spPr bwMode="auto">
          <a:xfrm>
            <a:off x="4133850" y="604838"/>
            <a:ext cx="4192588" cy="3203575"/>
          </a:xfrm>
          <a:custGeom>
            <a:avLst/>
            <a:gdLst>
              <a:gd name="T0" fmla="*/ 0 w 434"/>
              <a:gd name="T1" fmla="*/ 342 h 342"/>
              <a:gd name="T2" fmla="*/ 434 w 434"/>
              <a:gd name="T3" fmla="*/ 342 h 342"/>
              <a:gd name="T4" fmla="*/ 434 w 434"/>
              <a:gd name="T5" fmla="*/ 0 h 342"/>
              <a:gd name="T6" fmla="*/ 0 60000 65536"/>
              <a:gd name="T7" fmla="*/ 0 60000 65536"/>
              <a:gd name="T8" fmla="*/ 0 60000 65536"/>
              <a:gd name="T9" fmla="*/ 0 w 434"/>
              <a:gd name="T10" fmla="*/ 0 h 342"/>
              <a:gd name="T11" fmla="*/ 434 w 434"/>
              <a:gd name="T12" fmla="*/ 342 h 342"/>
            </a:gdLst>
            <a:ahLst/>
            <a:cxnLst>
              <a:cxn ang="T6">
                <a:pos x="T0" y="T1"/>
              </a:cxn>
              <a:cxn ang="T7">
                <a:pos x="T2" y="T3"/>
              </a:cxn>
              <a:cxn ang="T8">
                <a:pos x="T4" y="T5"/>
              </a:cxn>
            </a:cxnLst>
            <a:rect l="T9" t="T10" r="T11" b="T12"/>
            <a:pathLst>
              <a:path w="434" h="342">
                <a:moveTo>
                  <a:pt x="0" y="342"/>
                </a:moveTo>
                <a:lnTo>
                  <a:pt x="434" y="342"/>
                </a:lnTo>
                <a:lnTo>
                  <a:pt x="434" y="0"/>
                </a:lnTo>
              </a:path>
            </a:pathLst>
          </a:cu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37955" name="Freeform 81">
            <a:extLst>
              <a:ext uri="{FF2B5EF4-FFF2-40B4-BE49-F238E27FC236}">
                <a16:creationId xmlns:a16="http://schemas.microsoft.com/office/drawing/2014/main" id="{C90DC90A-79C3-438D-BF82-70BA24D9E78B}"/>
              </a:ext>
            </a:extLst>
          </p:cNvPr>
          <p:cNvSpPr>
            <a:spLocks/>
          </p:cNvSpPr>
          <p:nvPr/>
        </p:nvSpPr>
        <p:spPr bwMode="auto">
          <a:xfrm>
            <a:off x="4133850" y="604838"/>
            <a:ext cx="628650" cy="3155950"/>
          </a:xfrm>
          <a:custGeom>
            <a:avLst/>
            <a:gdLst>
              <a:gd name="T0" fmla="*/ 6 w 396"/>
              <a:gd name="T1" fmla="*/ 1003 h 1988"/>
              <a:gd name="T2" fmla="*/ 25 w 396"/>
              <a:gd name="T3" fmla="*/ 1032 h 1988"/>
              <a:gd name="T4" fmla="*/ 37 w 396"/>
              <a:gd name="T5" fmla="*/ 991 h 1988"/>
              <a:gd name="T6" fmla="*/ 49 w 396"/>
              <a:gd name="T7" fmla="*/ 932 h 1988"/>
              <a:gd name="T8" fmla="*/ 55 w 396"/>
              <a:gd name="T9" fmla="*/ 920 h 1988"/>
              <a:gd name="T10" fmla="*/ 67 w 396"/>
              <a:gd name="T11" fmla="*/ 1026 h 1988"/>
              <a:gd name="T12" fmla="*/ 73 w 396"/>
              <a:gd name="T13" fmla="*/ 1203 h 1988"/>
              <a:gd name="T14" fmla="*/ 85 w 396"/>
              <a:gd name="T15" fmla="*/ 1068 h 1988"/>
              <a:gd name="T16" fmla="*/ 98 w 396"/>
              <a:gd name="T17" fmla="*/ 814 h 1988"/>
              <a:gd name="T18" fmla="*/ 104 w 396"/>
              <a:gd name="T19" fmla="*/ 661 h 1988"/>
              <a:gd name="T20" fmla="*/ 116 w 396"/>
              <a:gd name="T21" fmla="*/ 879 h 1988"/>
              <a:gd name="T22" fmla="*/ 122 w 396"/>
              <a:gd name="T23" fmla="*/ 1380 h 1988"/>
              <a:gd name="T24" fmla="*/ 134 w 396"/>
              <a:gd name="T25" fmla="*/ 1504 h 1988"/>
              <a:gd name="T26" fmla="*/ 140 w 396"/>
              <a:gd name="T27" fmla="*/ 1050 h 1988"/>
              <a:gd name="T28" fmla="*/ 152 w 396"/>
              <a:gd name="T29" fmla="*/ 543 h 1988"/>
              <a:gd name="T30" fmla="*/ 158 w 396"/>
              <a:gd name="T31" fmla="*/ 407 h 1988"/>
              <a:gd name="T32" fmla="*/ 171 w 396"/>
              <a:gd name="T33" fmla="*/ 897 h 1988"/>
              <a:gd name="T34" fmla="*/ 177 w 396"/>
              <a:gd name="T35" fmla="*/ 1693 h 1988"/>
              <a:gd name="T36" fmla="*/ 183 w 396"/>
              <a:gd name="T37" fmla="*/ 1752 h 1988"/>
              <a:gd name="T38" fmla="*/ 195 w 396"/>
              <a:gd name="T39" fmla="*/ 1192 h 1988"/>
              <a:gd name="T40" fmla="*/ 201 w 396"/>
              <a:gd name="T41" fmla="*/ 248 h 1988"/>
              <a:gd name="T42" fmla="*/ 213 w 396"/>
              <a:gd name="T43" fmla="*/ 141 h 1988"/>
              <a:gd name="T44" fmla="*/ 219 w 396"/>
              <a:gd name="T45" fmla="*/ 1021 h 1988"/>
              <a:gd name="T46" fmla="*/ 232 w 396"/>
              <a:gd name="T47" fmla="*/ 1788 h 1988"/>
              <a:gd name="T48" fmla="*/ 238 w 396"/>
              <a:gd name="T49" fmla="*/ 1829 h 1988"/>
              <a:gd name="T50" fmla="*/ 250 w 396"/>
              <a:gd name="T51" fmla="*/ 1062 h 1988"/>
              <a:gd name="T52" fmla="*/ 256 w 396"/>
              <a:gd name="T53" fmla="*/ 77 h 1988"/>
              <a:gd name="T54" fmla="*/ 268 w 396"/>
              <a:gd name="T55" fmla="*/ 130 h 1988"/>
              <a:gd name="T56" fmla="*/ 274 w 396"/>
              <a:gd name="T57" fmla="*/ 1186 h 1988"/>
              <a:gd name="T58" fmla="*/ 286 w 396"/>
              <a:gd name="T59" fmla="*/ 1888 h 1988"/>
              <a:gd name="T60" fmla="*/ 292 w 396"/>
              <a:gd name="T61" fmla="*/ 1882 h 1988"/>
              <a:gd name="T62" fmla="*/ 298 w 396"/>
              <a:gd name="T63" fmla="*/ 1192 h 1988"/>
              <a:gd name="T64" fmla="*/ 311 w 396"/>
              <a:gd name="T65" fmla="*/ 212 h 1988"/>
              <a:gd name="T66" fmla="*/ 317 w 396"/>
              <a:gd name="T67" fmla="*/ 171 h 1988"/>
              <a:gd name="T68" fmla="*/ 329 w 396"/>
              <a:gd name="T69" fmla="*/ 1038 h 1988"/>
              <a:gd name="T70" fmla="*/ 335 w 396"/>
              <a:gd name="T71" fmla="*/ 1681 h 1988"/>
              <a:gd name="T72" fmla="*/ 341 w 396"/>
              <a:gd name="T73" fmla="*/ 1758 h 1988"/>
              <a:gd name="T74" fmla="*/ 353 w 396"/>
              <a:gd name="T75" fmla="*/ 1257 h 1988"/>
              <a:gd name="T76" fmla="*/ 359 w 396"/>
              <a:gd name="T77" fmla="*/ 466 h 1988"/>
              <a:gd name="T78" fmla="*/ 371 w 396"/>
              <a:gd name="T79" fmla="*/ 377 h 1988"/>
              <a:gd name="T80" fmla="*/ 378 w 396"/>
              <a:gd name="T81" fmla="*/ 944 h 1988"/>
              <a:gd name="T82" fmla="*/ 390 w 396"/>
              <a:gd name="T83" fmla="*/ 1404 h 198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396"/>
              <a:gd name="T127" fmla="*/ 0 h 1988"/>
              <a:gd name="T128" fmla="*/ 396 w 396"/>
              <a:gd name="T129" fmla="*/ 1988 h 1988"/>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396" h="1988">
                <a:moveTo>
                  <a:pt x="6" y="1003"/>
                </a:moveTo>
                <a:lnTo>
                  <a:pt x="0" y="1003"/>
                </a:lnTo>
                <a:lnTo>
                  <a:pt x="6" y="1003"/>
                </a:lnTo>
                <a:lnTo>
                  <a:pt x="19" y="1015"/>
                </a:lnTo>
                <a:lnTo>
                  <a:pt x="19" y="1026"/>
                </a:lnTo>
                <a:lnTo>
                  <a:pt x="25" y="1032"/>
                </a:lnTo>
                <a:lnTo>
                  <a:pt x="31" y="1026"/>
                </a:lnTo>
                <a:lnTo>
                  <a:pt x="37" y="1009"/>
                </a:lnTo>
                <a:lnTo>
                  <a:pt x="37" y="991"/>
                </a:lnTo>
                <a:lnTo>
                  <a:pt x="43" y="973"/>
                </a:lnTo>
                <a:lnTo>
                  <a:pt x="43" y="950"/>
                </a:lnTo>
                <a:lnTo>
                  <a:pt x="49" y="932"/>
                </a:lnTo>
                <a:lnTo>
                  <a:pt x="49" y="908"/>
                </a:lnTo>
                <a:lnTo>
                  <a:pt x="55" y="908"/>
                </a:lnTo>
                <a:lnTo>
                  <a:pt x="55" y="920"/>
                </a:lnTo>
                <a:lnTo>
                  <a:pt x="61" y="944"/>
                </a:lnTo>
                <a:lnTo>
                  <a:pt x="61" y="979"/>
                </a:lnTo>
                <a:lnTo>
                  <a:pt x="67" y="1026"/>
                </a:lnTo>
                <a:lnTo>
                  <a:pt x="67" y="1127"/>
                </a:lnTo>
                <a:lnTo>
                  <a:pt x="73" y="1168"/>
                </a:lnTo>
                <a:lnTo>
                  <a:pt x="73" y="1203"/>
                </a:lnTo>
                <a:lnTo>
                  <a:pt x="79" y="1215"/>
                </a:lnTo>
                <a:lnTo>
                  <a:pt x="85" y="1186"/>
                </a:lnTo>
                <a:lnTo>
                  <a:pt x="85" y="1068"/>
                </a:lnTo>
                <a:lnTo>
                  <a:pt x="92" y="991"/>
                </a:lnTo>
                <a:lnTo>
                  <a:pt x="92" y="903"/>
                </a:lnTo>
                <a:lnTo>
                  <a:pt x="98" y="814"/>
                </a:lnTo>
                <a:lnTo>
                  <a:pt x="98" y="684"/>
                </a:lnTo>
                <a:lnTo>
                  <a:pt x="104" y="655"/>
                </a:lnTo>
                <a:lnTo>
                  <a:pt x="104" y="661"/>
                </a:lnTo>
                <a:lnTo>
                  <a:pt x="110" y="702"/>
                </a:lnTo>
                <a:lnTo>
                  <a:pt x="110" y="773"/>
                </a:lnTo>
                <a:lnTo>
                  <a:pt x="116" y="879"/>
                </a:lnTo>
                <a:lnTo>
                  <a:pt x="116" y="1133"/>
                </a:lnTo>
                <a:lnTo>
                  <a:pt x="122" y="1262"/>
                </a:lnTo>
                <a:lnTo>
                  <a:pt x="122" y="1380"/>
                </a:lnTo>
                <a:lnTo>
                  <a:pt x="128" y="1463"/>
                </a:lnTo>
                <a:lnTo>
                  <a:pt x="128" y="1510"/>
                </a:lnTo>
                <a:lnTo>
                  <a:pt x="134" y="1504"/>
                </a:lnTo>
                <a:lnTo>
                  <a:pt x="134" y="1357"/>
                </a:lnTo>
                <a:lnTo>
                  <a:pt x="140" y="1221"/>
                </a:lnTo>
                <a:lnTo>
                  <a:pt x="140" y="1050"/>
                </a:lnTo>
                <a:lnTo>
                  <a:pt x="146" y="873"/>
                </a:lnTo>
                <a:lnTo>
                  <a:pt x="146" y="696"/>
                </a:lnTo>
                <a:lnTo>
                  <a:pt x="152" y="543"/>
                </a:lnTo>
                <a:lnTo>
                  <a:pt x="152" y="354"/>
                </a:lnTo>
                <a:lnTo>
                  <a:pt x="158" y="348"/>
                </a:lnTo>
                <a:lnTo>
                  <a:pt x="158" y="407"/>
                </a:lnTo>
                <a:lnTo>
                  <a:pt x="165" y="519"/>
                </a:lnTo>
                <a:lnTo>
                  <a:pt x="165" y="690"/>
                </a:lnTo>
                <a:lnTo>
                  <a:pt x="171" y="897"/>
                </a:lnTo>
                <a:lnTo>
                  <a:pt x="171" y="1339"/>
                </a:lnTo>
                <a:lnTo>
                  <a:pt x="177" y="1540"/>
                </a:lnTo>
                <a:lnTo>
                  <a:pt x="177" y="1693"/>
                </a:lnTo>
                <a:lnTo>
                  <a:pt x="183" y="1788"/>
                </a:lnTo>
                <a:lnTo>
                  <a:pt x="183" y="1805"/>
                </a:lnTo>
                <a:lnTo>
                  <a:pt x="183" y="1752"/>
                </a:lnTo>
                <a:lnTo>
                  <a:pt x="189" y="1622"/>
                </a:lnTo>
                <a:lnTo>
                  <a:pt x="189" y="1434"/>
                </a:lnTo>
                <a:lnTo>
                  <a:pt x="195" y="1192"/>
                </a:lnTo>
                <a:lnTo>
                  <a:pt x="195" y="932"/>
                </a:lnTo>
                <a:lnTo>
                  <a:pt x="201" y="672"/>
                </a:lnTo>
                <a:lnTo>
                  <a:pt x="201" y="248"/>
                </a:lnTo>
                <a:lnTo>
                  <a:pt x="207" y="130"/>
                </a:lnTo>
                <a:lnTo>
                  <a:pt x="207" y="94"/>
                </a:lnTo>
                <a:lnTo>
                  <a:pt x="213" y="141"/>
                </a:lnTo>
                <a:lnTo>
                  <a:pt x="213" y="271"/>
                </a:lnTo>
                <a:lnTo>
                  <a:pt x="219" y="478"/>
                </a:lnTo>
                <a:lnTo>
                  <a:pt x="219" y="1021"/>
                </a:lnTo>
                <a:lnTo>
                  <a:pt x="225" y="1310"/>
                </a:lnTo>
                <a:lnTo>
                  <a:pt x="225" y="1575"/>
                </a:lnTo>
                <a:lnTo>
                  <a:pt x="232" y="1788"/>
                </a:lnTo>
                <a:lnTo>
                  <a:pt x="232" y="1935"/>
                </a:lnTo>
                <a:lnTo>
                  <a:pt x="238" y="1988"/>
                </a:lnTo>
                <a:lnTo>
                  <a:pt x="238" y="1829"/>
                </a:lnTo>
                <a:lnTo>
                  <a:pt x="244" y="1622"/>
                </a:lnTo>
                <a:lnTo>
                  <a:pt x="244" y="1363"/>
                </a:lnTo>
                <a:lnTo>
                  <a:pt x="250" y="1062"/>
                </a:lnTo>
                <a:lnTo>
                  <a:pt x="250" y="755"/>
                </a:lnTo>
                <a:lnTo>
                  <a:pt x="256" y="472"/>
                </a:lnTo>
                <a:lnTo>
                  <a:pt x="256" y="77"/>
                </a:lnTo>
                <a:lnTo>
                  <a:pt x="262" y="0"/>
                </a:lnTo>
                <a:lnTo>
                  <a:pt x="262" y="18"/>
                </a:lnTo>
                <a:lnTo>
                  <a:pt x="268" y="130"/>
                </a:lnTo>
                <a:lnTo>
                  <a:pt x="268" y="584"/>
                </a:lnTo>
                <a:lnTo>
                  <a:pt x="274" y="879"/>
                </a:lnTo>
                <a:lnTo>
                  <a:pt x="274" y="1186"/>
                </a:lnTo>
                <a:lnTo>
                  <a:pt x="280" y="1475"/>
                </a:lnTo>
                <a:lnTo>
                  <a:pt x="280" y="1717"/>
                </a:lnTo>
                <a:lnTo>
                  <a:pt x="286" y="1888"/>
                </a:lnTo>
                <a:lnTo>
                  <a:pt x="286" y="1982"/>
                </a:lnTo>
                <a:lnTo>
                  <a:pt x="286" y="1976"/>
                </a:lnTo>
                <a:lnTo>
                  <a:pt x="292" y="1882"/>
                </a:lnTo>
                <a:lnTo>
                  <a:pt x="292" y="1711"/>
                </a:lnTo>
                <a:lnTo>
                  <a:pt x="298" y="1475"/>
                </a:lnTo>
                <a:lnTo>
                  <a:pt x="298" y="1192"/>
                </a:lnTo>
                <a:lnTo>
                  <a:pt x="305" y="903"/>
                </a:lnTo>
                <a:lnTo>
                  <a:pt x="305" y="383"/>
                </a:lnTo>
                <a:lnTo>
                  <a:pt x="311" y="212"/>
                </a:lnTo>
                <a:lnTo>
                  <a:pt x="311" y="112"/>
                </a:lnTo>
                <a:lnTo>
                  <a:pt x="317" y="100"/>
                </a:lnTo>
                <a:lnTo>
                  <a:pt x="317" y="171"/>
                </a:lnTo>
                <a:lnTo>
                  <a:pt x="323" y="318"/>
                </a:lnTo>
                <a:lnTo>
                  <a:pt x="323" y="773"/>
                </a:lnTo>
                <a:lnTo>
                  <a:pt x="329" y="1038"/>
                </a:lnTo>
                <a:lnTo>
                  <a:pt x="329" y="1292"/>
                </a:lnTo>
                <a:lnTo>
                  <a:pt x="335" y="1516"/>
                </a:lnTo>
                <a:lnTo>
                  <a:pt x="335" y="1681"/>
                </a:lnTo>
                <a:lnTo>
                  <a:pt x="341" y="1782"/>
                </a:lnTo>
                <a:lnTo>
                  <a:pt x="341" y="1805"/>
                </a:lnTo>
                <a:lnTo>
                  <a:pt x="341" y="1758"/>
                </a:lnTo>
                <a:lnTo>
                  <a:pt x="347" y="1640"/>
                </a:lnTo>
                <a:lnTo>
                  <a:pt x="347" y="1463"/>
                </a:lnTo>
                <a:lnTo>
                  <a:pt x="353" y="1257"/>
                </a:lnTo>
                <a:lnTo>
                  <a:pt x="353" y="808"/>
                </a:lnTo>
                <a:lnTo>
                  <a:pt x="359" y="619"/>
                </a:lnTo>
                <a:lnTo>
                  <a:pt x="359" y="466"/>
                </a:lnTo>
                <a:lnTo>
                  <a:pt x="365" y="377"/>
                </a:lnTo>
                <a:lnTo>
                  <a:pt x="365" y="342"/>
                </a:lnTo>
                <a:lnTo>
                  <a:pt x="371" y="377"/>
                </a:lnTo>
                <a:lnTo>
                  <a:pt x="371" y="602"/>
                </a:lnTo>
                <a:lnTo>
                  <a:pt x="378" y="767"/>
                </a:lnTo>
                <a:lnTo>
                  <a:pt x="378" y="944"/>
                </a:lnTo>
                <a:lnTo>
                  <a:pt x="384" y="1121"/>
                </a:lnTo>
                <a:lnTo>
                  <a:pt x="384" y="1280"/>
                </a:lnTo>
                <a:lnTo>
                  <a:pt x="390" y="1404"/>
                </a:lnTo>
                <a:lnTo>
                  <a:pt x="390" y="1510"/>
                </a:lnTo>
                <a:lnTo>
                  <a:pt x="396" y="1493"/>
                </a:lnTo>
              </a:path>
            </a:pathLst>
          </a:custGeom>
          <a:noFill/>
          <a:ln w="0">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37956" name="Freeform 82">
            <a:extLst>
              <a:ext uri="{FF2B5EF4-FFF2-40B4-BE49-F238E27FC236}">
                <a16:creationId xmlns:a16="http://schemas.microsoft.com/office/drawing/2014/main" id="{4B4A7F1D-0B2A-4B70-A959-B61D17E72FD1}"/>
              </a:ext>
            </a:extLst>
          </p:cNvPr>
          <p:cNvSpPr>
            <a:spLocks/>
          </p:cNvSpPr>
          <p:nvPr/>
        </p:nvSpPr>
        <p:spPr bwMode="auto">
          <a:xfrm>
            <a:off x="4762500" y="1644650"/>
            <a:ext cx="1052513" cy="1330325"/>
          </a:xfrm>
          <a:custGeom>
            <a:avLst/>
            <a:gdLst>
              <a:gd name="T0" fmla="*/ 6 w 663"/>
              <a:gd name="T1" fmla="*/ 678 h 838"/>
              <a:gd name="T2" fmla="*/ 12 w 663"/>
              <a:gd name="T3" fmla="*/ 177 h 838"/>
              <a:gd name="T4" fmla="*/ 24 w 663"/>
              <a:gd name="T5" fmla="*/ 0 h 838"/>
              <a:gd name="T6" fmla="*/ 30 w 663"/>
              <a:gd name="T7" fmla="*/ 194 h 838"/>
              <a:gd name="T8" fmla="*/ 42 w 663"/>
              <a:gd name="T9" fmla="*/ 442 h 838"/>
              <a:gd name="T10" fmla="*/ 55 w 663"/>
              <a:gd name="T11" fmla="*/ 537 h 838"/>
              <a:gd name="T12" fmla="*/ 61 w 663"/>
              <a:gd name="T13" fmla="*/ 354 h 838"/>
              <a:gd name="T14" fmla="*/ 73 w 663"/>
              <a:gd name="T15" fmla="*/ 259 h 838"/>
              <a:gd name="T16" fmla="*/ 79 w 663"/>
              <a:gd name="T17" fmla="*/ 283 h 838"/>
              <a:gd name="T18" fmla="*/ 91 w 663"/>
              <a:gd name="T19" fmla="*/ 348 h 838"/>
              <a:gd name="T20" fmla="*/ 97 w 663"/>
              <a:gd name="T21" fmla="*/ 377 h 838"/>
              <a:gd name="T22" fmla="*/ 109 w 663"/>
              <a:gd name="T23" fmla="*/ 360 h 838"/>
              <a:gd name="T24" fmla="*/ 122 w 663"/>
              <a:gd name="T25" fmla="*/ 348 h 838"/>
              <a:gd name="T26" fmla="*/ 140 w 663"/>
              <a:gd name="T27" fmla="*/ 354 h 838"/>
              <a:gd name="T28" fmla="*/ 158 w 663"/>
              <a:gd name="T29" fmla="*/ 354 h 838"/>
              <a:gd name="T30" fmla="*/ 176 w 663"/>
              <a:gd name="T31" fmla="*/ 354 h 838"/>
              <a:gd name="T32" fmla="*/ 195 w 663"/>
              <a:gd name="T33" fmla="*/ 354 h 838"/>
              <a:gd name="T34" fmla="*/ 213 w 663"/>
              <a:gd name="T35" fmla="*/ 354 h 838"/>
              <a:gd name="T36" fmla="*/ 231 w 663"/>
              <a:gd name="T37" fmla="*/ 354 h 838"/>
              <a:gd name="T38" fmla="*/ 249 w 663"/>
              <a:gd name="T39" fmla="*/ 354 h 838"/>
              <a:gd name="T40" fmla="*/ 268 w 663"/>
              <a:gd name="T41" fmla="*/ 354 h 838"/>
              <a:gd name="T42" fmla="*/ 286 w 663"/>
              <a:gd name="T43" fmla="*/ 354 h 838"/>
              <a:gd name="T44" fmla="*/ 304 w 663"/>
              <a:gd name="T45" fmla="*/ 354 h 838"/>
              <a:gd name="T46" fmla="*/ 322 w 663"/>
              <a:gd name="T47" fmla="*/ 354 h 838"/>
              <a:gd name="T48" fmla="*/ 341 w 663"/>
              <a:gd name="T49" fmla="*/ 354 h 838"/>
              <a:gd name="T50" fmla="*/ 359 w 663"/>
              <a:gd name="T51" fmla="*/ 354 h 838"/>
              <a:gd name="T52" fmla="*/ 377 w 663"/>
              <a:gd name="T53" fmla="*/ 354 h 838"/>
              <a:gd name="T54" fmla="*/ 395 w 663"/>
              <a:gd name="T55" fmla="*/ 354 h 838"/>
              <a:gd name="T56" fmla="*/ 414 w 663"/>
              <a:gd name="T57" fmla="*/ 354 h 838"/>
              <a:gd name="T58" fmla="*/ 432 w 663"/>
              <a:gd name="T59" fmla="*/ 354 h 838"/>
              <a:gd name="T60" fmla="*/ 450 w 663"/>
              <a:gd name="T61" fmla="*/ 354 h 838"/>
              <a:gd name="T62" fmla="*/ 468 w 663"/>
              <a:gd name="T63" fmla="*/ 354 h 838"/>
              <a:gd name="T64" fmla="*/ 487 w 663"/>
              <a:gd name="T65" fmla="*/ 354 h 838"/>
              <a:gd name="T66" fmla="*/ 505 w 663"/>
              <a:gd name="T67" fmla="*/ 354 h 838"/>
              <a:gd name="T68" fmla="*/ 523 w 663"/>
              <a:gd name="T69" fmla="*/ 354 h 838"/>
              <a:gd name="T70" fmla="*/ 541 w 663"/>
              <a:gd name="T71" fmla="*/ 354 h 838"/>
              <a:gd name="T72" fmla="*/ 560 w 663"/>
              <a:gd name="T73" fmla="*/ 354 h 838"/>
              <a:gd name="T74" fmla="*/ 578 w 663"/>
              <a:gd name="T75" fmla="*/ 354 h 838"/>
              <a:gd name="T76" fmla="*/ 596 w 663"/>
              <a:gd name="T77" fmla="*/ 354 h 838"/>
              <a:gd name="T78" fmla="*/ 614 w 663"/>
              <a:gd name="T79" fmla="*/ 354 h 838"/>
              <a:gd name="T80" fmla="*/ 633 w 663"/>
              <a:gd name="T81" fmla="*/ 354 h 838"/>
              <a:gd name="T82" fmla="*/ 651 w 663"/>
              <a:gd name="T83" fmla="*/ 354 h 83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663"/>
              <a:gd name="T127" fmla="*/ 0 h 838"/>
              <a:gd name="T128" fmla="*/ 663 w 663"/>
              <a:gd name="T129" fmla="*/ 838 h 838"/>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663" h="838">
                <a:moveTo>
                  <a:pt x="0" y="838"/>
                </a:moveTo>
                <a:lnTo>
                  <a:pt x="0" y="779"/>
                </a:lnTo>
                <a:lnTo>
                  <a:pt x="6" y="678"/>
                </a:lnTo>
                <a:lnTo>
                  <a:pt x="6" y="560"/>
                </a:lnTo>
                <a:lnTo>
                  <a:pt x="12" y="425"/>
                </a:lnTo>
                <a:lnTo>
                  <a:pt x="12" y="177"/>
                </a:lnTo>
                <a:lnTo>
                  <a:pt x="18" y="88"/>
                </a:lnTo>
                <a:lnTo>
                  <a:pt x="18" y="23"/>
                </a:lnTo>
                <a:lnTo>
                  <a:pt x="24" y="0"/>
                </a:lnTo>
                <a:lnTo>
                  <a:pt x="24" y="6"/>
                </a:lnTo>
                <a:lnTo>
                  <a:pt x="30" y="47"/>
                </a:lnTo>
                <a:lnTo>
                  <a:pt x="30" y="194"/>
                </a:lnTo>
                <a:lnTo>
                  <a:pt x="36" y="283"/>
                </a:lnTo>
                <a:lnTo>
                  <a:pt x="36" y="366"/>
                </a:lnTo>
                <a:lnTo>
                  <a:pt x="42" y="442"/>
                </a:lnTo>
                <a:lnTo>
                  <a:pt x="42" y="543"/>
                </a:lnTo>
                <a:lnTo>
                  <a:pt x="49" y="560"/>
                </a:lnTo>
                <a:lnTo>
                  <a:pt x="55" y="537"/>
                </a:lnTo>
                <a:lnTo>
                  <a:pt x="55" y="495"/>
                </a:lnTo>
                <a:lnTo>
                  <a:pt x="61" y="448"/>
                </a:lnTo>
                <a:lnTo>
                  <a:pt x="61" y="354"/>
                </a:lnTo>
                <a:lnTo>
                  <a:pt x="67" y="312"/>
                </a:lnTo>
                <a:lnTo>
                  <a:pt x="67" y="277"/>
                </a:lnTo>
                <a:lnTo>
                  <a:pt x="73" y="259"/>
                </a:lnTo>
                <a:lnTo>
                  <a:pt x="73" y="248"/>
                </a:lnTo>
                <a:lnTo>
                  <a:pt x="79" y="253"/>
                </a:lnTo>
                <a:lnTo>
                  <a:pt x="79" y="283"/>
                </a:lnTo>
                <a:lnTo>
                  <a:pt x="85" y="307"/>
                </a:lnTo>
                <a:lnTo>
                  <a:pt x="85" y="324"/>
                </a:lnTo>
                <a:lnTo>
                  <a:pt x="91" y="348"/>
                </a:lnTo>
                <a:lnTo>
                  <a:pt x="91" y="360"/>
                </a:lnTo>
                <a:lnTo>
                  <a:pt x="103" y="377"/>
                </a:lnTo>
                <a:lnTo>
                  <a:pt x="97" y="377"/>
                </a:lnTo>
                <a:lnTo>
                  <a:pt x="103" y="371"/>
                </a:lnTo>
                <a:lnTo>
                  <a:pt x="109" y="366"/>
                </a:lnTo>
                <a:lnTo>
                  <a:pt x="109" y="360"/>
                </a:lnTo>
                <a:lnTo>
                  <a:pt x="122" y="348"/>
                </a:lnTo>
                <a:lnTo>
                  <a:pt x="115" y="348"/>
                </a:lnTo>
                <a:lnTo>
                  <a:pt x="122" y="348"/>
                </a:lnTo>
                <a:lnTo>
                  <a:pt x="128" y="354"/>
                </a:lnTo>
                <a:lnTo>
                  <a:pt x="134" y="354"/>
                </a:lnTo>
                <a:lnTo>
                  <a:pt x="140" y="354"/>
                </a:lnTo>
                <a:lnTo>
                  <a:pt x="146" y="354"/>
                </a:lnTo>
                <a:lnTo>
                  <a:pt x="152" y="354"/>
                </a:lnTo>
                <a:lnTo>
                  <a:pt x="158" y="354"/>
                </a:lnTo>
                <a:lnTo>
                  <a:pt x="164" y="354"/>
                </a:lnTo>
                <a:lnTo>
                  <a:pt x="170" y="354"/>
                </a:lnTo>
                <a:lnTo>
                  <a:pt x="176" y="354"/>
                </a:lnTo>
                <a:lnTo>
                  <a:pt x="182" y="354"/>
                </a:lnTo>
                <a:lnTo>
                  <a:pt x="188" y="354"/>
                </a:lnTo>
                <a:lnTo>
                  <a:pt x="195" y="354"/>
                </a:lnTo>
                <a:lnTo>
                  <a:pt x="201" y="354"/>
                </a:lnTo>
                <a:lnTo>
                  <a:pt x="207" y="354"/>
                </a:lnTo>
                <a:lnTo>
                  <a:pt x="213" y="354"/>
                </a:lnTo>
                <a:lnTo>
                  <a:pt x="219" y="354"/>
                </a:lnTo>
                <a:lnTo>
                  <a:pt x="225" y="354"/>
                </a:lnTo>
                <a:lnTo>
                  <a:pt x="231" y="354"/>
                </a:lnTo>
                <a:lnTo>
                  <a:pt x="237" y="354"/>
                </a:lnTo>
                <a:lnTo>
                  <a:pt x="243" y="354"/>
                </a:lnTo>
                <a:lnTo>
                  <a:pt x="249" y="354"/>
                </a:lnTo>
                <a:lnTo>
                  <a:pt x="255" y="354"/>
                </a:lnTo>
                <a:lnTo>
                  <a:pt x="262" y="354"/>
                </a:lnTo>
                <a:lnTo>
                  <a:pt x="268" y="354"/>
                </a:lnTo>
                <a:lnTo>
                  <a:pt x="274" y="354"/>
                </a:lnTo>
                <a:lnTo>
                  <a:pt x="280" y="354"/>
                </a:lnTo>
                <a:lnTo>
                  <a:pt x="286" y="354"/>
                </a:lnTo>
                <a:lnTo>
                  <a:pt x="292" y="354"/>
                </a:lnTo>
                <a:lnTo>
                  <a:pt x="298" y="354"/>
                </a:lnTo>
                <a:lnTo>
                  <a:pt x="304" y="354"/>
                </a:lnTo>
                <a:lnTo>
                  <a:pt x="310" y="354"/>
                </a:lnTo>
                <a:lnTo>
                  <a:pt x="316" y="354"/>
                </a:lnTo>
                <a:lnTo>
                  <a:pt x="322" y="354"/>
                </a:lnTo>
                <a:lnTo>
                  <a:pt x="328" y="354"/>
                </a:lnTo>
                <a:lnTo>
                  <a:pt x="335" y="354"/>
                </a:lnTo>
                <a:lnTo>
                  <a:pt x="341" y="354"/>
                </a:lnTo>
                <a:lnTo>
                  <a:pt x="347" y="354"/>
                </a:lnTo>
                <a:lnTo>
                  <a:pt x="353" y="354"/>
                </a:lnTo>
                <a:lnTo>
                  <a:pt x="359" y="354"/>
                </a:lnTo>
                <a:lnTo>
                  <a:pt x="365" y="354"/>
                </a:lnTo>
                <a:lnTo>
                  <a:pt x="371" y="354"/>
                </a:lnTo>
                <a:lnTo>
                  <a:pt x="377" y="354"/>
                </a:lnTo>
                <a:lnTo>
                  <a:pt x="383" y="354"/>
                </a:lnTo>
                <a:lnTo>
                  <a:pt x="389" y="354"/>
                </a:lnTo>
                <a:lnTo>
                  <a:pt x="395" y="354"/>
                </a:lnTo>
                <a:lnTo>
                  <a:pt x="401" y="354"/>
                </a:lnTo>
                <a:lnTo>
                  <a:pt x="408" y="354"/>
                </a:lnTo>
                <a:lnTo>
                  <a:pt x="414" y="354"/>
                </a:lnTo>
                <a:lnTo>
                  <a:pt x="420" y="354"/>
                </a:lnTo>
                <a:lnTo>
                  <a:pt x="426" y="354"/>
                </a:lnTo>
                <a:lnTo>
                  <a:pt x="432" y="354"/>
                </a:lnTo>
                <a:lnTo>
                  <a:pt x="438" y="354"/>
                </a:lnTo>
                <a:lnTo>
                  <a:pt x="444" y="354"/>
                </a:lnTo>
                <a:lnTo>
                  <a:pt x="450" y="354"/>
                </a:lnTo>
                <a:lnTo>
                  <a:pt x="456" y="354"/>
                </a:lnTo>
                <a:lnTo>
                  <a:pt x="462" y="354"/>
                </a:lnTo>
                <a:lnTo>
                  <a:pt x="468" y="354"/>
                </a:lnTo>
                <a:lnTo>
                  <a:pt x="475" y="354"/>
                </a:lnTo>
                <a:lnTo>
                  <a:pt x="481" y="354"/>
                </a:lnTo>
                <a:lnTo>
                  <a:pt x="487" y="354"/>
                </a:lnTo>
                <a:lnTo>
                  <a:pt x="493" y="354"/>
                </a:lnTo>
                <a:lnTo>
                  <a:pt x="499" y="354"/>
                </a:lnTo>
                <a:lnTo>
                  <a:pt x="505" y="354"/>
                </a:lnTo>
                <a:lnTo>
                  <a:pt x="511" y="354"/>
                </a:lnTo>
                <a:lnTo>
                  <a:pt x="517" y="354"/>
                </a:lnTo>
                <a:lnTo>
                  <a:pt x="523" y="354"/>
                </a:lnTo>
                <a:lnTo>
                  <a:pt x="529" y="354"/>
                </a:lnTo>
                <a:lnTo>
                  <a:pt x="535" y="354"/>
                </a:lnTo>
                <a:lnTo>
                  <a:pt x="541" y="354"/>
                </a:lnTo>
                <a:lnTo>
                  <a:pt x="548" y="354"/>
                </a:lnTo>
                <a:lnTo>
                  <a:pt x="554" y="354"/>
                </a:lnTo>
                <a:lnTo>
                  <a:pt x="560" y="354"/>
                </a:lnTo>
                <a:lnTo>
                  <a:pt x="566" y="354"/>
                </a:lnTo>
                <a:lnTo>
                  <a:pt x="572" y="354"/>
                </a:lnTo>
                <a:lnTo>
                  <a:pt x="578" y="354"/>
                </a:lnTo>
                <a:lnTo>
                  <a:pt x="584" y="354"/>
                </a:lnTo>
                <a:lnTo>
                  <a:pt x="590" y="354"/>
                </a:lnTo>
                <a:lnTo>
                  <a:pt x="596" y="354"/>
                </a:lnTo>
                <a:lnTo>
                  <a:pt x="602" y="354"/>
                </a:lnTo>
                <a:lnTo>
                  <a:pt x="608" y="354"/>
                </a:lnTo>
                <a:lnTo>
                  <a:pt x="614" y="354"/>
                </a:lnTo>
                <a:lnTo>
                  <a:pt x="621" y="354"/>
                </a:lnTo>
                <a:lnTo>
                  <a:pt x="627" y="354"/>
                </a:lnTo>
                <a:lnTo>
                  <a:pt x="633" y="354"/>
                </a:lnTo>
                <a:lnTo>
                  <a:pt x="639" y="354"/>
                </a:lnTo>
                <a:lnTo>
                  <a:pt x="645" y="354"/>
                </a:lnTo>
                <a:lnTo>
                  <a:pt x="651" y="354"/>
                </a:lnTo>
                <a:lnTo>
                  <a:pt x="657" y="354"/>
                </a:lnTo>
                <a:lnTo>
                  <a:pt x="663" y="354"/>
                </a:lnTo>
              </a:path>
            </a:pathLst>
          </a:custGeom>
          <a:noFill/>
          <a:ln w="0">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37957" name="Freeform 83">
            <a:extLst>
              <a:ext uri="{FF2B5EF4-FFF2-40B4-BE49-F238E27FC236}">
                <a16:creationId xmlns:a16="http://schemas.microsoft.com/office/drawing/2014/main" id="{C6AF9123-1CBD-443F-9D64-E02E66E84755}"/>
              </a:ext>
            </a:extLst>
          </p:cNvPr>
          <p:cNvSpPr>
            <a:spLocks/>
          </p:cNvSpPr>
          <p:nvPr/>
        </p:nvSpPr>
        <p:spPr bwMode="auto">
          <a:xfrm>
            <a:off x="5815013" y="2206625"/>
            <a:ext cx="1227137" cy="1588"/>
          </a:xfrm>
          <a:custGeom>
            <a:avLst/>
            <a:gdLst>
              <a:gd name="T0" fmla="*/ 12 w 773"/>
              <a:gd name="T1" fmla="*/ 0 h 1588"/>
              <a:gd name="T2" fmla="*/ 31 w 773"/>
              <a:gd name="T3" fmla="*/ 0 h 1588"/>
              <a:gd name="T4" fmla="*/ 49 w 773"/>
              <a:gd name="T5" fmla="*/ 0 h 1588"/>
              <a:gd name="T6" fmla="*/ 67 w 773"/>
              <a:gd name="T7" fmla="*/ 0 h 1588"/>
              <a:gd name="T8" fmla="*/ 85 w 773"/>
              <a:gd name="T9" fmla="*/ 0 h 1588"/>
              <a:gd name="T10" fmla="*/ 104 w 773"/>
              <a:gd name="T11" fmla="*/ 0 h 1588"/>
              <a:gd name="T12" fmla="*/ 122 w 773"/>
              <a:gd name="T13" fmla="*/ 0 h 1588"/>
              <a:gd name="T14" fmla="*/ 140 w 773"/>
              <a:gd name="T15" fmla="*/ 0 h 1588"/>
              <a:gd name="T16" fmla="*/ 158 w 773"/>
              <a:gd name="T17" fmla="*/ 0 h 1588"/>
              <a:gd name="T18" fmla="*/ 177 w 773"/>
              <a:gd name="T19" fmla="*/ 0 h 1588"/>
              <a:gd name="T20" fmla="*/ 195 w 773"/>
              <a:gd name="T21" fmla="*/ 0 h 1588"/>
              <a:gd name="T22" fmla="*/ 213 w 773"/>
              <a:gd name="T23" fmla="*/ 0 h 1588"/>
              <a:gd name="T24" fmla="*/ 231 w 773"/>
              <a:gd name="T25" fmla="*/ 0 h 1588"/>
              <a:gd name="T26" fmla="*/ 250 w 773"/>
              <a:gd name="T27" fmla="*/ 0 h 1588"/>
              <a:gd name="T28" fmla="*/ 268 w 773"/>
              <a:gd name="T29" fmla="*/ 0 h 1588"/>
              <a:gd name="T30" fmla="*/ 286 w 773"/>
              <a:gd name="T31" fmla="*/ 0 h 1588"/>
              <a:gd name="T32" fmla="*/ 304 w 773"/>
              <a:gd name="T33" fmla="*/ 0 h 1588"/>
              <a:gd name="T34" fmla="*/ 323 w 773"/>
              <a:gd name="T35" fmla="*/ 0 h 1588"/>
              <a:gd name="T36" fmla="*/ 341 w 773"/>
              <a:gd name="T37" fmla="*/ 0 h 1588"/>
              <a:gd name="T38" fmla="*/ 359 w 773"/>
              <a:gd name="T39" fmla="*/ 0 h 1588"/>
              <a:gd name="T40" fmla="*/ 377 w 773"/>
              <a:gd name="T41" fmla="*/ 0 h 1588"/>
              <a:gd name="T42" fmla="*/ 396 w 773"/>
              <a:gd name="T43" fmla="*/ 0 h 1588"/>
              <a:gd name="T44" fmla="*/ 414 w 773"/>
              <a:gd name="T45" fmla="*/ 0 h 1588"/>
              <a:gd name="T46" fmla="*/ 432 w 773"/>
              <a:gd name="T47" fmla="*/ 0 h 1588"/>
              <a:gd name="T48" fmla="*/ 451 w 773"/>
              <a:gd name="T49" fmla="*/ 0 h 1588"/>
              <a:gd name="T50" fmla="*/ 469 w 773"/>
              <a:gd name="T51" fmla="*/ 0 h 1588"/>
              <a:gd name="T52" fmla="*/ 487 w 773"/>
              <a:gd name="T53" fmla="*/ 0 h 1588"/>
              <a:gd name="T54" fmla="*/ 505 w 773"/>
              <a:gd name="T55" fmla="*/ 0 h 1588"/>
              <a:gd name="T56" fmla="*/ 524 w 773"/>
              <a:gd name="T57" fmla="*/ 0 h 1588"/>
              <a:gd name="T58" fmla="*/ 542 w 773"/>
              <a:gd name="T59" fmla="*/ 0 h 1588"/>
              <a:gd name="T60" fmla="*/ 560 w 773"/>
              <a:gd name="T61" fmla="*/ 0 h 1588"/>
              <a:gd name="T62" fmla="*/ 578 w 773"/>
              <a:gd name="T63" fmla="*/ 0 h 1588"/>
              <a:gd name="T64" fmla="*/ 597 w 773"/>
              <a:gd name="T65" fmla="*/ 0 h 1588"/>
              <a:gd name="T66" fmla="*/ 615 w 773"/>
              <a:gd name="T67" fmla="*/ 0 h 1588"/>
              <a:gd name="T68" fmla="*/ 633 w 773"/>
              <a:gd name="T69" fmla="*/ 0 h 1588"/>
              <a:gd name="T70" fmla="*/ 651 w 773"/>
              <a:gd name="T71" fmla="*/ 0 h 1588"/>
              <a:gd name="T72" fmla="*/ 670 w 773"/>
              <a:gd name="T73" fmla="*/ 0 h 1588"/>
              <a:gd name="T74" fmla="*/ 688 w 773"/>
              <a:gd name="T75" fmla="*/ 0 h 1588"/>
              <a:gd name="T76" fmla="*/ 706 w 773"/>
              <a:gd name="T77" fmla="*/ 0 h 1588"/>
              <a:gd name="T78" fmla="*/ 724 w 773"/>
              <a:gd name="T79" fmla="*/ 0 h 1588"/>
              <a:gd name="T80" fmla="*/ 743 w 773"/>
              <a:gd name="T81" fmla="*/ 0 h 1588"/>
              <a:gd name="T82" fmla="*/ 761 w 773"/>
              <a:gd name="T83" fmla="*/ 0 h 158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773"/>
              <a:gd name="T127" fmla="*/ 0 h 1588"/>
              <a:gd name="T128" fmla="*/ 773 w 773"/>
              <a:gd name="T129" fmla="*/ 1588 h 1588"/>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773" h="1588">
                <a:moveTo>
                  <a:pt x="0" y="0"/>
                </a:moveTo>
                <a:lnTo>
                  <a:pt x="6" y="0"/>
                </a:lnTo>
                <a:lnTo>
                  <a:pt x="12" y="0"/>
                </a:lnTo>
                <a:lnTo>
                  <a:pt x="18" y="0"/>
                </a:lnTo>
                <a:lnTo>
                  <a:pt x="25" y="0"/>
                </a:lnTo>
                <a:lnTo>
                  <a:pt x="31" y="0"/>
                </a:lnTo>
                <a:lnTo>
                  <a:pt x="37" y="0"/>
                </a:lnTo>
                <a:lnTo>
                  <a:pt x="43" y="0"/>
                </a:lnTo>
                <a:lnTo>
                  <a:pt x="49" y="0"/>
                </a:lnTo>
                <a:lnTo>
                  <a:pt x="55" y="0"/>
                </a:lnTo>
                <a:lnTo>
                  <a:pt x="61" y="0"/>
                </a:lnTo>
                <a:lnTo>
                  <a:pt x="67" y="0"/>
                </a:lnTo>
                <a:lnTo>
                  <a:pt x="73" y="0"/>
                </a:lnTo>
                <a:lnTo>
                  <a:pt x="79" y="0"/>
                </a:lnTo>
                <a:lnTo>
                  <a:pt x="85" y="0"/>
                </a:lnTo>
                <a:lnTo>
                  <a:pt x="91" y="0"/>
                </a:lnTo>
                <a:lnTo>
                  <a:pt x="98" y="0"/>
                </a:lnTo>
                <a:lnTo>
                  <a:pt x="104" y="0"/>
                </a:lnTo>
                <a:lnTo>
                  <a:pt x="110" y="0"/>
                </a:lnTo>
                <a:lnTo>
                  <a:pt x="116" y="0"/>
                </a:lnTo>
                <a:lnTo>
                  <a:pt x="122" y="0"/>
                </a:lnTo>
                <a:lnTo>
                  <a:pt x="128" y="0"/>
                </a:lnTo>
                <a:lnTo>
                  <a:pt x="134" y="0"/>
                </a:lnTo>
                <a:lnTo>
                  <a:pt x="140" y="0"/>
                </a:lnTo>
                <a:lnTo>
                  <a:pt x="146" y="0"/>
                </a:lnTo>
                <a:lnTo>
                  <a:pt x="152" y="0"/>
                </a:lnTo>
                <a:lnTo>
                  <a:pt x="158" y="0"/>
                </a:lnTo>
                <a:lnTo>
                  <a:pt x="164" y="0"/>
                </a:lnTo>
                <a:lnTo>
                  <a:pt x="171" y="0"/>
                </a:lnTo>
                <a:lnTo>
                  <a:pt x="177" y="0"/>
                </a:lnTo>
                <a:lnTo>
                  <a:pt x="183" y="0"/>
                </a:lnTo>
                <a:lnTo>
                  <a:pt x="189" y="0"/>
                </a:lnTo>
                <a:lnTo>
                  <a:pt x="195" y="0"/>
                </a:lnTo>
                <a:lnTo>
                  <a:pt x="201" y="0"/>
                </a:lnTo>
                <a:lnTo>
                  <a:pt x="207" y="0"/>
                </a:lnTo>
                <a:lnTo>
                  <a:pt x="213" y="0"/>
                </a:lnTo>
                <a:lnTo>
                  <a:pt x="219" y="0"/>
                </a:lnTo>
                <a:lnTo>
                  <a:pt x="225" y="0"/>
                </a:lnTo>
                <a:lnTo>
                  <a:pt x="231" y="0"/>
                </a:lnTo>
                <a:lnTo>
                  <a:pt x="238" y="0"/>
                </a:lnTo>
                <a:lnTo>
                  <a:pt x="244" y="0"/>
                </a:lnTo>
                <a:lnTo>
                  <a:pt x="250" y="0"/>
                </a:lnTo>
                <a:lnTo>
                  <a:pt x="256" y="0"/>
                </a:lnTo>
                <a:lnTo>
                  <a:pt x="262" y="0"/>
                </a:lnTo>
                <a:lnTo>
                  <a:pt x="268" y="0"/>
                </a:lnTo>
                <a:lnTo>
                  <a:pt x="274" y="0"/>
                </a:lnTo>
                <a:lnTo>
                  <a:pt x="280" y="0"/>
                </a:lnTo>
                <a:lnTo>
                  <a:pt x="286" y="0"/>
                </a:lnTo>
                <a:lnTo>
                  <a:pt x="292" y="0"/>
                </a:lnTo>
                <a:lnTo>
                  <a:pt x="298" y="0"/>
                </a:lnTo>
                <a:lnTo>
                  <a:pt x="304" y="0"/>
                </a:lnTo>
                <a:lnTo>
                  <a:pt x="311" y="0"/>
                </a:lnTo>
                <a:lnTo>
                  <a:pt x="317" y="0"/>
                </a:lnTo>
                <a:lnTo>
                  <a:pt x="323" y="0"/>
                </a:lnTo>
                <a:lnTo>
                  <a:pt x="329" y="0"/>
                </a:lnTo>
                <a:lnTo>
                  <a:pt x="335" y="0"/>
                </a:lnTo>
                <a:lnTo>
                  <a:pt x="341" y="0"/>
                </a:lnTo>
                <a:lnTo>
                  <a:pt x="347" y="0"/>
                </a:lnTo>
                <a:lnTo>
                  <a:pt x="353" y="0"/>
                </a:lnTo>
                <a:lnTo>
                  <a:pt x="359" y="0"/>
                </a:lnTo>
                <a:lnTo>
                  <a:pt x="365" y="0"/>
                </a:lnTo>
                <a:lnTo>
                  <a:pt x="371" y="0"/>
                </a:lnTo>
                <a:lnTo>
                  <a:pt x="377" y="0"/>
                </a:lnTo>
                <a:lnTo>
                  <a:pt x="384" y="0"/>
                </a:lnTo>
                <a:lnTo>
                  <a:pt x="390" y="0"/>
                </a:lnTo>
                <a:lnTo>
                  <a:pt x="396" y="0"/>
                </a:lnTo>
                <a:lnTo>
                  <a:pt x="402" y="0"/>
                </a:lnTo>
                <a:lnTo>
                  <a:pt x="408" y="0"/>
                </a:lnTo>
                <a:lnTo>
                  <a:pt x="414" y="0"/>
                </a:lnTo>
                <a:lnTo>
                  <a:pt x="420" y="0"/>
                </a:lnTo>
                <a:lnTo>
                  <a:pt x="426" y="0"/>
                </a:lnTo>
                <a:lnTo>
                  <a:pt x="432" y="0"/>
                </a:lnTo>
                <a:lnTo>
                  <a:pt x="438" y="0"/>
                </a:lnTo>
                <a:lnTo>
                  <a:pt x="444" y="0"/>
                </a:lnTo>
                <a:lnTo>
                  <a:pt x="451" y="0"/>
                </a:lnTo>
                <a:lnTo>
                  <a:pt x="457" y="0"/>
                </a:lnTo>
                <a:lnTo>
                  <a:pt x="463" y="0"/>
                </a:lnTo>
                <a:lnTo>
                  <a:pt x="469" y="0"/>
                </a:lnTo>
                <a:lnTo>
                  <a:pt x="475" y="0"/>
                </a:lnTo>
                <a:lnTo>
                  <a:pt x="481" y="0"/>
                </a:lnTo>
                <a:lnTo>
                  <a:pt x="487" y="0"/>
                </a:lnTo>
                <a:lnTo>
                  <a:pt x="493" y="0"/>
                </a:lnTo>
                <a:lnTo>
                  <a:pt x="499" y="0"/>
                </a:lnTo>
                <a:lnTo>
                  <a:pt x="505" y="0"/>
                </a:lnTo>
                <a:lnTo>
                  <a:pt x="511" y="0"/>
                </a:lnTo>
                <a:lnTo>
                  <a:pt x="517" y="0"/>
                </a:lnTo>
                <a:lnTo>
                  <a:pt x="524" y="0"/>
                </a:lnTo>
                <a:lnTo>
                  <a:pt x="530" y="0"/>
                </a:lnTo>
                <a:lnTo>
                  <a:pt x="536" y="0"/>
                </a:lnTo>
                <a:lnTo>
                  <a:pt x="542" y="0"/>
                </a:lnTo>
                <a:lnTo>
                  <a:pt x="548" y="0"/>
                </a:lnTo>
                <a:lnTo>
                  <a:pt x="554" y="0"/>
                </a:lnTo>
                <a:lnTo>
                  <a:pt x="560" y="0"/>
                </a:lnTo>
                <a:lnTo>
                  <a:pt x="566" y="0"/>
                </a:lnTo>
                <a:lnTo>
                  <a:pt x="572" y="0"/>
                </a:lnTo>
                <a:lnTo>
                  <a:pt x="578" y="0"/>
                </a:lnTo>
                <a:lnTo>
                  <a:pt x="584" y="0"/>
                </a:lnTo>
                <a:lnTo>
                  <a:pt x="590" y="0"/>
                </a:lnTo>
                <a:lnTo>
                  <a:pt x="597" y="0"/>
                </a:lnTo>
                <a:lnTo>
                  <a:pt x="603" y="0"/>
                </a:lnTo>
                <a:lnTo>
                  <a:pt x="609" y="0"/>
                </a:lnTo>
                <a:lnTo>
                  <a:pt x="615" y="0"/>
                </a:lnTo>
                <a:lnTo>
                  <a:pt x="621" y="0"/>
                </a:lnTo>
                <a:lnTo>
                  <a:pt x="627" y="0"/>
                </a:lnTo>
                <a:lnTo>
                  <a:pt x="633" y="0"/>
                </a:lnTo>
                <a:lnTo>
                  <a:pt x="639" y="0"/>
                </a:lnTo>
                <a:lnTo>
                  <a:pt x="645" y="0"/>
                </a:lnTo>
                <a:lnTo>
                  <a:pt x="651" y="0"/>
                </a:lnTo>
                <a:lnTo>
                  <a:pt x="657" y="0"/>
                </a:lnTo>
                <a:lnTo>
                  <a:pt x="664" y="0"/>
                </a:lnTo>
                <a:lnTo>
                  <a:pt x="670" y="0"/>
                </a:lnTo>
                <a:lnTo>
                  <a:pt x="676" y="0"/>
                </a:lnTo>
                <a:lnTo>
                  <a:pt x="682" y="0"/>
                </a:lnTo>
                <a:lnTo>
                  <a:pt x="688" y="0"/>
                </a:lnTo>
                <a:lnTo>
                  <a:pt x="694" y="0"/>
                </a:lnTo>
                <a:lnTo>
                  <a:pt x="700" y="0"/>
                </a:lnTo>
                <a:lnTo>
                  <a:pt x="706" y="0"/>
                </a:lnTo>
                <a:lnTo>
                  <a:pt x="712" y="0"/>
                </a:lnTo>
                <a:lnTo>
                  <a:pt x="718" y="0"/>
                </a:lnTo>
                <a:lnTo>
                  <a:pt x="724" y="0"/>
                </a:lnTo>
                <a:lnTo>
                  <a:pt x="730" y="0"/>
                </a:lnTo>
                <a:lnTo>
                  <a:pt x="737" y="0"/>
                </a:lnTo>
                <a:lnTo>
                  <a:pt x="743" y="0"/>
                </a:lnTo>
                <a:lnTo>
                  <a:pt x="749" y="0"/>
                </a:lnTo>
                <a:lnTo>
                  <a:pt x="755" y="0"/>
                </a:lnTo>
                <a:lnTo>
                  <a:pt x="761" y="0"/>
                </a:lnTo>
                <a:lnTo>
                  <a:pt x="767" y="0"/>
                </a:lnTo>
                <a:lnTo>
                  <a:pt x="773" y="0"/>
                </a:lnTo>
              </a:path>
            </a:pathLst>
          </a:custGeom>
          <a:noFill/>
          <a:ln w="0">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37958" name="Freeform 84">
            <a:extLst>
              <a:ext uri="{FF2B5EF4-FFF2-40B4-BE49-F238E27FC236}">
                <a16:creationId xmlns:a16="http://schemas.microsoft.com/office/drawing/2014/main" id="{2864DC83-4867-4905-91DE-6C56A569C5D0}"/>
              </a:ext>
            </a:extLst>
          </p:cNvPr>
          <p:cNvSpPr>
            <a:spLocks/>
          </p:cNvSpPr>
          <p:nvPr/>
        </p:nvSpPr>
        <p:spPr bwMode="auto">
          <a:xfrm>
            <a:off x="7042150" y="2206625"/>
            <a:ext cx="1227138" cy="1588"/>
          </a:xfrm>
          <a:custGeom>
            <a:avLst/>
            <a:gdLst>
              <a:gd name="T0" fmla="*/ 12 w 773"/>
              <a:gd name="T1" fmla="*/ 0 h 1588"/>
              <a:gd name="T2" fmla="*/ 30 w 773"/>
              <a:gd name="T3" fmla="*/ 0 h 1588"/>
              <a:gd name="T4" fmla="*/ 49 w 773"/>
              <a:gd name="T5" fmla="*/ 0 h 1588"/>
              <a:gd name="T6" fmla="*/ 67 w 773"/>
              <a:gd name="T7" fmla="*/ 0 h 1588"/>
              <a:gd name="T8" fmla="*/ 85 w 773"/>
              <a:gd name="T9" fmla="*/ 0 h 1588"/>
              <a:gd name="T10" fmla="*/ 104 w 773"/>
              <a:gd name="T11" fmla="*/ 0 h 1588"/>
              <a:gd name="T12" fmla="*/ 122 w 773"/>
              <a:gd name="T13" fmla="*/ 0 h 1588"/>
              <a:gd name="T14" fmla="*/ 140 w 773"/>
              <a:gd name="T15" fmla="*/ 0 h 1588"/>
              <a:gd name="T16" fmla="*/ 158 w 773"/>
              <a:gd name="T17" fmla="*/ 0 h 1588"/>
              <a:gd name="T18" fmla="*/ 177 w 773"/>
              <a:gd name="T19" fmla="*/ 0 h 1588"/>
              <a:gd name="T20" fmla="*/ 195 w 773"/>
              <a:gd name="T21" fmla="*/ 0 h 1588"/>
              <a:gd name="T22" fmla="*/ 213 w 773"/>
              <a:gd name="T23" fmla="*/ 0 h 1588"/>
              <a:gd name="T24" fmla="*/ 231 w 773"/>
              <a:gd name="T25" fmla="*/ 0 h 1588"/>
              <a:gd name="T26" fmla="*/ 250 w 773"/>
              <a:gd name="T27" fmla="*/ 0 h 1588"/>
              <a:gd name="T28" fmla="*/ 268 w 773"/>
              <a:gd name="T29" fmla="*/ 0 h 1588"/>
              <a:gd name="T30" fmla="*/ 286 w 773"/>
              <a:gd name="T31" fmla="*/ 0 h 1588"/>
              <a:gd name="T32" fmla="*/ 304 w 773"/>
              <a:gd name="T33" fmla="*/ 0 h 1588"/>
              <a:gd name="T34" fmla="*/ 323 w 773"/>
              <a:gd name="T35" fmla="*/ 0 h 1588"/>
              <a:gd name="T36" fmla="*/ 341 w 773"/>
              <a:gd name="T37" fmla="*/ 0 h 1588"/>
              <a:gd name="T38" fmla="*/ 359 w 773"/>
              <a:gd name="T39" fmla="*/ 0 h 1588"/>
              <a:gd name="T40" fmla="*/ 377 w 773"/>
              <a:gd name="T41" fmla="*/ 0 h 1588"/>
              <a:gd name="T42" fmla="*/ 396 w 773"/>
              <a:gd name="T43" fmla="*/ 0 h 1588"/>
              <a:gd name="T44" fmla="*/ 414 w 773"/>
              <a:gd name="T45" fmla="*/ 0 h 1588"/>
              <a:gd name="T46" fmla="*/ 432 w 773"/>
              <a:gd name="T47" fmla="*/ 0 h 1588"/>
              <a:gd name="T48" fmla="*/ 450 w 773"/>
              <a:gd name="T49" fmla="*/ 0 h 1588"/>
              <a:gd name="T50" fmla="*/ 469 w 773"/>
              <a:gd name="T51" fmla="*/ 0 h 1588"/>
              <a:gd name="T52" fmla="*/ 487 w 773"/>
              <a:gd name="T53" fmla="*/ 0 h 1588"/>
              <a:gd name="T54" fmla="*/ 505 w 773"/>
              <a:gd name="T55" fmla="*/ 0 h 1588"/>
              <a:gd name="T56" fmla="*/ 523 w 773"/>
              <a:gd name="T57" fmla="*/ 0 h 1588"/>
              <a:gd name="T58" fmla="*/ 542 w 773"/>
              <a:gd name="T59" fmla="*/ 0 h 1588"/>
              <a:gd name="T60" fmla="*/ 560 w 773"/>
              <a:gd name="T61" fmla="*/ 0 h 1588"/>
              <a:gd name="T62" fmla="*/ 578 w 773"/>
              <a:gd name="T63" fmla="*/ 0 h 1588"/>
              <a:gd name="T64" fmla="*/ 596 w 773"/>
              <a:gd name="T65" fmla="*/ 0 h 1588"/>
              <a:gd name="T66" fmla="*/ 615 w 773"/>
              <a:gd name="T67" fmla="*/ 0 h 1588"/>
              <a:gd name="T68" fmla="*/ 633 w 773"/>
              <a:gd name="T69" fmla="*/ 0 h 1588"/>
              <a:gd name="T70" fmla="*/ 651 w 773"/>
              <a:gd name="T71" fmla="*/ 0 h 1588"/>
              <a:gd name="T72" fmla="*/ 669 w 773"/>
              <a:gd name="T73" fmla="*/ 0 h 1588"/>
              <a:gd name="T74" fmla="*/ 688 w 773"/>
              <a:gd name="T75" fmla="*/ 0 h 1588"/>
              <a:gd name="T76" fmla="*/ 706 w 773"/>
              <a:gd name="T77" fmla="*/ 0 h 1588"/>
              <a:gd name="T78" fmla="*/ 724 w 773"/>
              <a:gd name="T79" fmla="*/ 0 h 1588"/>
              <a:gd name="T80" fmla="*/ 743 w 773"/>
              <a:gd name="T81" fmla="*/ 0 h 1588"/>
              <a:gd name="T82" fmla="*/ 761 w 773"/>
              <a:gd name="T83" fmla="*/ 0 h 158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773"/>
              <a:gd name="T127" fmla="*/ 0 h 1588"/>
              <a:gd name="T128" fmla="*/ 773 w 773"/>
              <a:gd name="T129" fmla="*/ 1588 h 1588"/>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773" h="1588">
                <a:moveTo>
                  <a:pt x="0" y="0"/>
                </a:moveTo>
                <a:lnTo>
                  <a:pt x="6" y="0"/>
                </a:lnTo>
                <a:lnTo>
                  <a:pt x="12" y="0"/>
                </a:lnTo>
                <a:lnTo>
                  <a:pt x="18" y="0"/>
                </a:lnTo>
                <a:lnTo>
                  <a:pt x="24" y="0"/>
                </a:lnTo>
                <a:lnTo>
                  <a:pt x="30" y="0"/>
                </a:lnTo>
                <a:lnTo>
                  <a:pt x="37" y="0"/>
                </a:lnTo>
                <a:lnTo>
                  <a:pt x="43" y="0"/>
                </a:lnTo>
                <a:lnTo>
                  <a:pt x="49" y="0"/>
                </a:lnTo>
                <a:lnTo>
                  <a:pt x="55" y="0"/>
                </a:lnTo>
                <a:lnTo>
                  <a:pt x="61" y="0"/>
                </a:lnTo>
                <a:lnTo>
                  <a:pt x="67" y="0"/>
                </a:lnTo>
                <a:lnTo>
                  <a:pt x="73" y="0"/>
                </a:lnTo>
                <a:lnTo>
                  <a:pt x="79" y="0"/>
                </a:lnTo>
                <a:lnTo>
                  <a:pt x="85" y="0"/>
                </a:lnTo>
                <a:lnTo>
                  <a:pt x="91" y="0"/>
                </a:lnTo>
                <a:lnTo>
                  <a:pt x="97" y="0"/>
                </a:lnTo>
                <a:lnTo>
                  <a:pt x="104" y="0"/>
                </a:lnTo>
                <a:lnTo>
                  <a:pt x="110" y="0"/>
                </a:lnTo>
                <a:lnTo>
                  <a:pt x="116" y="0"/>
                </a:lnTo>
                <a:lnTo>
                  <a:pt x="122" y="0"/>
                </a:lnTo>
                <a:lnTo>
                  <a:pt x="128" y="0"/>
                </a:lnTo>
                <a:lnTo>
                  <a:pt x="134" y="0"/>
                </a:lnTo>
                <a:lnTo>
                  <a:pt x="140" y="0"/>
                </a:lnTo>
                <a:lnTo>
                  <a:pt x="146" y="0"/>
                </a:lnTo>
                <a:lnTo>
                  <a:pt x="152" y="0"/>
                </a:lnTo>
                <a:lnTo>
                  <a:pt x="158" y="0"/>
                </a:lnTo>
                <a:lnTo>
                  <a:pt x="164" y="0"/>
                </a:lnTo>
                <a:lnTo>
                  <a:pt x="170" y="0"/>
                </a:lnTo>
                <a:lnTo>
                  <a:pt x="177" y="0"/>
                </a:lnTo>
                <a:lnTo>
                  <a:pt x="183" y="0"/>
                </a:lnTo>
                <a:lnTo>
                  <a:pt x="189" y="0"/>
                </a:lnTo>
                <a:lnTo>
                  <a:pt x="195" y="0"/>
                </a:lnTo>
                <a:lnTo>
                  <a:pt x="201" y="0"/>
                </a:lnTo>
                <a:lnTo>
                  <a:pt x="207" y="0"/>
                </a:lnTo>
                <a:lnTo>
                  <a:pt x="213" y="0"/>
                </a:lnTo>
                <a:lnTo>
                  <a:pt x="219" y="0"/>
                </a:lnTo>
                <a:lnTo>
                  <a:pt x="225" y="0"/>
                </a:lnTo>
                <a:lnTo>
                  <a:pt x="231" y="0"/>
                </a:lnTo>
                <a:lnTo>
                  <a:pt x="237" y="0"/>
                </a:lnTo>
                <a:lnTo>
                  <a:pt x="243" y="0"/>
                </a:lnTo>
                <a:lnTo>
                  <a:pt x="250" y="0"/>
                </a:lnTo>
                <a:lnTo>
                  <a:pt x="256" y="0"/>
                </a:lnTo>
                <a:lnTo>
                  <a:pt x="262" y="0"/>
                </a:lnTo>
                <a:lnTo>
                  <a:pt x="268" y="0"/>
                </a:lnTo>
                <a:lnTo>
                  <a:pt x="274" y="0"/>
                </a:lnTo>
                <a:lnTo>
                  <a:pt x="280" y="0"/>
                </a:lnTo>
                <a:lnTo>
                  <a:pt x="286" y="0"/>
                </a:lnTo>
                <a:lnTo>
                  <a:pt x="292" y="0"/>
                </a:lnTo>
                <a:lnTo>
                  <a:pt x="298" y="0"/>
                </a:lnTo>
                <a:lnTo>
                  <a:pt x="304" y="0"/>
                </a:lnTo>
                <a:lnTo>
                  <a:pt x="310" y="0"/>
                </a:lnTo>
                <a:lnTo>
                  <a:pt x="317" y="0"/>
                </a:lnTo>
                <a:lnTo>
                  <a:pt x="323" y="0"/>
                </a:lnTo>
                <a:lnTo>
                  <a:pt x="329" y="0"/>
                </a:lnTo>
                <a:lnTo>
                  <a:pt x="335" y="0"/>
                </a:lnTo>
                <a:lnTo>
                  <a:pt x="341" y="0"/>
                </a:lnTo>
                <a:lnTo>
                  <a:pt x="347" y="0"/>
                </a:lnTo>
                <a:lnTo>
                  <a:pt x="353" y="0"/>
                </a:lnTo>
                <a:lnTo>
                  <a:pt x="359" y="0"/>
                </a:lnTo>
                <a:lnTo>
                  <a:pt x="365" y="0"/>
                </a:lnTo>
                <a:lnTo>
                  <a:pt x="371" y="0"/>
                </a:lnTo>
                <a:lnTo>
                  <a:pt x="377" y="0"/>
                </a:lnTo>
                <a:lnTo>
                  <a:pt x="383" y="0"/>
                </a:lnTo>
                <a:lnTo>
                  <a:pt x="390" y="0"/>
                </a:lnTo>
                <a:lnTo>
                  <a:pt x="396" y="0"/>
                </a:lnTo>
                <a:lnTo>
                  <a:pt x="402" y="0"/>
                </a:lnTo>
                <a:lnTo>
                  <a:pt x="408" y="0"/>
                </a:lnTo>
                <a:lnTo>
                  <a:pt x="414" y="0"/>
                </a:lnTo>
                <a:lnTo>
                  <a:pt x="420" y="0"/>
                </a:lnTo>
                <a:lnTo>
                  <a:pt x="426" y="0"/>
                </a:lnTo>
                <a:lnTo>
                  <a:pt x="432" y="0"/>
                </a:lnTo>
                <a:lnTo>
                  <a:pt x="438" y="0"/>
                </a:lnTo>
                <a:lnTo>
                  <a:pt x="444" y="0"/>
                </a:lnTo>
                <a:lnTo>
                  <a:pt x="450" y="0"/>
                </a:lnTo>
                <a:lnTo>
                  <a:pt x="456" y="0"/>
                </a:lnTo>
                <a:lnTo>
                  <a:pt x="463" y="0"/>
                </a:lnTo>
                <a:lnTo>
                  <a:pt x="469" y="0"/>
                </a:lnTo>
                <a:lnTo>
                  <a:pt x="475" y="0"/>
                </a:lnTo>
                <a:lnTo>
                  <a:pt x="481" y="0"/>
                </a:lnTo>
                <a:lnTo>
                  <a:pt x="487" y="0"/>
                </a:lnTo>
                <a:lnTo>
                  <a:pt x="493" y="0"/>
                </a:lnTo>
                <a:lnTo>
                  <a:pt x="499" y="0"/>
                </a:lnTo>
                <a:lnTo>
                  <a:pt x="505" y="0"/>
                </a:lnTo>
                <a:lnTo>
                  <a:pt x="511" y="0"/>
                </a:lnTo>
                <a:lnTo>
                  <a:pt x="517" y="0"/>
                </a:lnTo>
                <a:lnTo>
                  <a:pt x="523" y="0"/>
                </a:lnTo>
                <a:lnTo>
                  <a:pt x="530" y="0"/>
                </a:lnTo>
                <a:lnTo>
                  <a:pt x="536" y="0"/>
                </a:lnTo>
                <a:lnTo>
                  <a:pt x="542" y="0"/>
                </a:lnTo>
                <a:lnTo>
                  <a:pt x="548" y="0"/>
                </a:lnTo>
                <a:lnTo>
                  <a:pt x="554" y="0"/>
                </a:lnTo>
                <a:lnTo>
                  <a:pt x="560" y="0"/>
                </a:lnTo>
                <a:lnTo>
                  <a:pt x="566" y="0"/>
                </a:lnTo>
                <a:lnTo>
                  <a:pt x="572" y="0"/>
                </a:lnTo>
                <a:lnTo>
                  <a:pt x="578" y="0"/>
                </a:lnTo>
                <a:lnTo>
                  <a:pt x="584" y="0"/>
                </a:lnTo>
                <a:lnTo>
                  <a:pt x="590" y="0"/>
                </a:lnTo>
                <a:lnTo>
                  <a:pt x="596" y="0"/>
                </a:lnTo>
                <a:lnTo>
                  <a:pt x="603" y="0"/>
                </a:lnTo>
                <a:lnTo>
                  <a:pt x="609" y="0"/>
                </a:lnTo>
                <a:lnTo>
                  <a:pt x="615" y="0"/>
                </a:lnTo>
                <a:lnTo>
                  <a:pt x="621" y="0"/>
                </a:lnTo>
                <a:lnTo>
                  <a:pt x="627" y="0"/>
                </a:lnTo>
                <a:lnTo>
                  <a:pt x="633" y="0"/>
                </a:lnTo>
                <a:lnTo>
                  <a:pt x="639" y="0"/>
                </a:lnTo>
                <a:lnTo>
                  <a:pt x="645" y="0"/>
                </a:lnTo>
                <a:lnTo>
                  <a:pt x="651" y="0"/>
                </a:lnTo>
                <a:lnTo>
                  <a:pt x="657" y="0"/>
                </a:lnTo>
                <a:lnTo>
                  <a:pt x="663" y="0"/>
                </a:lnTo>
                <a:lnTo>
                  <a:pt x="669" y="0"/>
                </a:lnTo>
                <a:lnTo>
                  <a:pt x="676" y="0"/>
                </a:lnTo>
                <a:lnTo>
                  <a:pt x="682" y="0"/>
                </a:lnTo>
                <a:lnTo>
                  <a:pt x="688" y="0"/>
                </a:lnTo>
                <a:lnTo>
                  <a:pt x="694" y="0"/>
                </a:lnTo>
                <a:lnTo>
                  <a:pt x="700" y="0"/>
                </a:lnTo>
                <a:lnTo>
                  <a:pt x="706" y="0"/>
                </a:lnTo>
                <a:lnTo>
                  <a:pt x="712" y="0"/>
                </a:lnTo>
                <a:lnTo>
                  <a:pt x="718" y="0"/>
                </a:lnTo>
                <a:lnTo>
                  <a:pt x="724" y="0"/>
                </a:lnTo>
                <a:lnTo>
                  <a:pt x="730" y="0"/>
                </a:lnTo>
                <a:lnTo>
                  <a:pt x="736" y="0"/>
                </a:lnTo>
                <a:lnTo>
                  <a:pt x="743" y="0"/>
                </a:lnTo>
                <a:lnTo>
                  <a:pt x="749" y="0"/>
                </a:lnTo>
                <a:lnTo>
                  <a:pt x="755" y="0"/>
                </a:lnTo>
                <a:lnTo>
                  <a:pt x="761" y="0"/>
                </a:lnTo>
                <a:lnTo>
                  <a:pt x="767" y="0"/>
                </a:lnTo>
                <a:lnTo>
                  <a:pt x="773" y="0"/>
                </a:lnTo>
              </a:path>
            </a:pathLst>
          </a:custGeom>
          <a:noFill/>
          <a:ln w="0">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37959" name="Freeform 85">
            <a:extLst>
              <a:ext uri="{FF2B5EF4-FFF2-40B4-BE49-F238E27FC236}">
                <a16:creationId xmlns:a16="http://schemas.microsoft.com/office/drawing/2014/main" id="{1B5AA94F-A1FD-4003-989B-081C9A97C4BE}"/>
              </a:ext>
            </a:extLst>
          </p:cNvPr>
          <p:cNvSpPr>
            <a:spLocks/>
          </p:cNvSpPr>
          <p:nvPr/>
        </p:nvSpPr>
        <p:spPr bwMode="auto">
          <a:xfrm>
            <a:off x="8269288" y="2206625"/>
            <a:ext cx="57150" cy="1588"/>
          </a:xfrm>
          <a:custGeom>
            <a:avLst/>
            <a:gdLst>
              <a:gd name="T0" fmla="*/ 0 w 36"/>
              <a:gd name="T1" fmla="*/ 0 h 1588"/>
              <a:gd name="T2" fmla="*/ 6 w 36"/>
              <a:gd name="T3" fmla="*/ 0 h 1588"/>
              <a:gd name="T4" fmla="*/ 12 w 36"/>
              <a:gd name="T5" fmla="*/ 0 h 1588"/>
              <a:gd name="T6" fmla="*/ 18 w 36"/>
              <a:gd name="T7" fmla="*/ 0 h 1588"/>
              <a:gd name="T8" fmla="*/ 24 w 36"/>
              <a:gd name="T9" fmla="*/ 0 h 1588"/>
              <a:gd name="T10" fmla="*/ 30 w 36"/>
              <a:gd name="T11" fmla="*/ 0 h 1588"/>
              <a:gd name="T12" fmla="*/ 36 w 36"/>
              <a:gd name="T13" fmla="*/ 0 h 1588"/>
              <a:gd name="T14" fmla="*/ 0 60000 65536"/>
              <a:gd name="T15" fmla="*/ 0 60000 65536"/>
              <a:gd name="T16" fmla="*/ 0 60000 65536"/>
              <a:gd name="T17" fmla="*/ 0 60000 65536"/>
              <a:gd name="T18" fmla="*/ 0 60000 65536"/>
              <a:gd name="T19" fmla="*/ 0 60000 65536"/>
              <a:gd name="T20" fmla="*/ 0 60000 65536"/>
              <a:gd name="T21" fmla="*/ 0 w 36"/>
              <a:gd name="T22" fmla="*/ 0 h 1588"/>
              <a:gd name="T23" fmla="*/ 36 w 36"/>
              <a:gd name="T24" fmla="*/ 1588 h 158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6" h="1588">
                <a:moveTo>
                  <a:pt x="0" y="0"/>
                </a:moveTo>
                <a:lnTo>
                  <a:pt x="6" y="0"/>
                </a:lnTo>
                <a:lnTo>
                  <a:pt x="12" y="0"/>
                </a:lnTo>
                <a:lnTo>
                  <a:pt x="18" y="0"/>
                </a:lnTo>
                <a:lnTo>
                  <a:pt x="24" y="0"/>
                </a:lnTo>
                <a:lnTo>
                  <a:pt x="30" y="0"/>
                </a:lnTo>
                <a:lnTo>
                  <a:pt x="36" y="0"/>
                </a:lnTo>
              </a:path>
            </a:pathLst>
          </a:custGeom>
          <a:noFill/>
          <a:ln w="0">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37960" name="Rectangle 86">
            <a:extLst>
              <a:ext uri="{FF2B5EF4-FFF2-40B4-BE49-F238E27FC236}">
                <a16:creationId xmlns:a16="http://schemas.microsoft.com/office/drawing/2014/main" id="{7DE2BA22-33BD-4D9E-94CD-C9EC3B1A04C4}"/>
              </a:ext>
            </a:extLst>
          </p:cNvPr>
          <p:cNvSpPr>
            <a:spLocks noChangeArrowheads="1"/>
          </p:cNvSpPr>
          <p:nvPr/>
        </p:nvSpPr>
        <p:spPr bwMode="auto">
          <a:xfrm>
            <a:off x="381000" y="1219200"/>
            <a:ext cx="4572000" cy="190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fr-FR" altLang="en-US" sz="1400"/>
              <a:t>&gt;&gt; t=s_space(0, 10, 1024);</a:t>
            </a:r>
          </a:p>
          <a:p>
            <a:pPr eaLnBrk="1" hangingPunct="1">
              <a:spcBef>
                <a:spcPct val="50000"/>
              </a:spcBef>
            </a:pPr>
            <a:r>
              <a:rPr lang="fr-FR" altLang="en-US" sz="1400"/>
              <a:t>&gt;&gt; y=pulse_ref(1, 5,10, t);</a:t>
            </a:r>
          </a:p>
          <a:p>
            <a:pPr eaLnBrk="1" hangingPunct="1">
              <a:spcBef>
                <a:spcPct val="50000"/>
              </a:spcBef>
            </a:pPr>
            <a:r>
              <a:rPr lang="fr-FR" altLang="en-US" sz="1400"/>
              <a:t>&gt;&gt; plot(t,y)</a:t>
            </a:r>
          </a:p>
          <a:p>
            <a:pPr eaLnBrk="1" hangingPunct="1">
              <a:spcBef>
                <a:spcPct val="50000"/>
              </a:spcBef>
            </a:pPr>
            <a:r>
              <a:rPr lang="fr-FR" altLang="en-US" sz="1400"/>
              <a:t>&gt;&gt; dt = t(2) -t(1)</a:t>
            </a:r>
          </a:p>
          <a:p>
            <a:pPr eaLnBrk="1" hangingPunct="1">
              <a:spcBef>
                <a:spcPct val="50000"/>
              </a:spcBef>
            </a:pPr>
            <a:endParaRPr lang="fr-FR" altLang="en-US" sz="1400"/>
          </a:p>
          <a:p>
            <a:pPr eaLnBrk="1" hangingPunct="1">
              <a:spcBef>
                <a:spcPct val="50000"/>
              </a:spcBef>
            </a:pPr>
            <a:r>
              <a:rPr lang="fr-FR" altLang="en-US" sz="1400"/>
              <a:t>dt = 0.0098</a:t>
            </a:r>
            <a:endParaRPr lang="en-US" altLang="en-US" sz="1400"/>
          </a:p>
        </p:txBody>
      </p:sp>
      <p:sp>
        <p:nvSpPr>
          <p:cNvPr id="37961" name="Text Box 88">
            <a:extLst>
              <a:ext uri="{FF2B5EF4-FFF2-40B4-BE49-F238E27FC236}">
                <a16:creationId xmlns:a16="http://schemas.microsoft.com/office/drawing/2014/main" id="{B6A394FC-E00A-4BF7-9FA2-0D6D88D3FA13}"/>
              </a:ext>
            </a:extLst>
          </p:cNvPr>
          <p:cNvSpPr txBox="1">
            <a:spLocks noChangeArrowheads="1"/>
          </p:cNvSpPr>
          <p:nvPr/>
        </p:nvSpPr>
        <p:spPr bwMode="auto">
          <a:xfrm>
            <a:off x="304800" y="3352800"/>
            <a:ext cx="3422650" cy="2282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dirty="0"/>
              <a:t>recall, originally, we had</a:t>
            </a:r>
          </a:p>
          <a:p>
            <a:pPr eaLnBrk="1" hangingPunct="1"/>
            <a:endParaRPr lang="en-US" altLang="en-US" dirty="0"/>
          </a:p>
          <a:p>
            <a:pPr eaLnBrk="1" hangingPunct="1"/>
            <a:r>
              <a:rPr lang="en-US" altLang="en-US" dirty="0"/>
              <a:t>t = </a:t>
            </a:r>
            <a:r>
              <a:rPr lang="en-US" altLang="en-US" dirty="0" err="1"/>
              <a:t>s_space</a:t>
            </a:r>
            <a:r>
              <a:rPr lang="en-US" altLang="en-US" dirty="0"/>
              <a:t>(0,5, 512);</a:t>
            </a:r>
          </a:p>
          <a:p>
            <a:pPr eaLnBrk="1" hangingPunct="1"/>
            <a:endParaRPr lang="en-US" altLang="en-US" dirty="0"/>
          </a:p>
          <a:p>
            <a:pPr eaLnBrk="1" hangingPunct="1"/>
            <a:r>
              <a:rPr lang="en-US" altLang="en-US" dirty="0"/>
              <a:t>we could also zero pad via</a:t>
            </a:r>
          </a:p>
          <a:p>
            <a:pPr eaLnBrk="1" hangingPunct="1"/>
            <a:r>
              <a:rPr lang="en-US" altLang="en-US" dirty="0"/>
              <a:t>t = [t, zeros(1, 512)];</a:t>
            </a:r>
          </a:p>
        </p:txBody>
      </p:sp>
      <p:sp>
        <p:nvSpPr>
          <p:cNvPr id="74" name="TextBox 73">
            <a:extLst>
              <a:ext uri="{FF2B5EF4-FFF2-40B4-BE49-F238E27FC236}">
                <a16:creationId xmlns:a16="http://schemas.microsoft.com/office/drawing/2014/main" id="{1DAF9418-7A79-4C84-92DF-4C52EB058006}"/>
              </a:ext>
            </a:extLst>
          </p:cNvPr>
          <p:cNvSpPr txBox="1"/>
          <p:nvPr/>
        </p:nvSpPr>
        <p:spPr>
          <a:xfrm>
            <a:off x="5973923" y="4113387"/>
            <a:ext cx="612668" cy="369332"/>
          </a:xfrm>
          <a:prstGeom prst="rect">
            <a:avLst/>
          </a:prstGeom>
          <a:noFill/>
        </p:spPr>
        <p:txBody>
          <a:bodyPr wrap="none" rtlCol="0">
            <a:spAutoFit/>
          </a:bodyPr>
          <a:lstStyle/>
          <a:p>
            <a:r>
              <a:rPr lang="en-US" sz="1800" dirty="0">
                <a:latin typeface="Symbol" panose="05050102010706020507" pitchFamily="18" charset="2"/>
              </a:rPr>
              <a:t>m</a:t>
            </a:r>
            <a:r>
              <a:rPr lang="en-US" sz="1800" dirty="0"/>
              <a:t>sec</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5">
            <a:extLst>
              <a:ext uri="{FF2B5EF4-FFF2-40B4-BE49-F238E27FC236}">
                <a16:creationId xmlns:a16="http://schemas.microsoft.com/office/drawing/2014/main" id="{7399E2AB-3DFF-4263-B995-9769D94B3403}"/>
              </a:ext>
            </a:extLst>
          </p:cNvPr>
          <p:cNvSpPr>
            <a:spLocks noChangeArrowheads="1"/>
          </p:cNvSpPr>
          <p:nvPr/>
        </p:nvSpPr>
        <p:spPr bwMode="auto">
          <a:xfrm>
            <a:off x="457200" y="381000"/>
            <a:ext cx="4572000" cy="1069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600"/>
              <a:t>&gt;&gt; yf4 = FourierT(y, dt);</a:t>
            </a:r>
          </a:p>
          <a:p>
            <a:pPr eaLnBrk="1" hangingPunct="1">
              <a:spcBef>
                <a:spcPct val="50000"/>
              </a:spcBef>
            </a:pPr>
            <a:r>
              <a:rPr lang="en-US" altLang="en-US" sz="1600"/>
              <a:t>&gt;&gt; f = s_space(0, 1/dt, 1024);</a:t>
            </a:r>
          </a:p>
          <a:p>
            <a:pPr eaLnBrk="1" hangingPunct="1">
              <a:spcBef>
                <a:spcPct val="50000"/>
              </a:spcBef>
            </a:pPr>
            <a:r>
              <a:rPr lang="en-US" altLang="en-US" sz="1600"/>
              <a:t>&gt;&gt; plot(f(1:100), abs(yf4(1:100)))</a:t>
            </a:r>
          </a:p>
        </p:txBody>
      </p:sp>
      <p:sp>
        <p:nvSpPr>
          <p:cNvPr id="38915" name="Text Box 6">
            <a:extLst>
              <a:ext uri="{FF2B5EF4-FFF2-40B4-BE49-F238E27FC236}">
                <a16:creationId xmlns:a16="http://schemas.microsoft.com/office/drawing/2014/main" id="{4D747CB6-6689-44F7-A7D4-070C08ECB884}"/>
              </a:ext>
            </a:extLst>
          </p:cNvPr>
          <p:cNvSpPr txBox="1">
            <a:spLocks noChangeArrowheads="1"/>
          </p:cNvSpPr>
          <p:nvPr/>
        </p:nvSpPr>
        <p:spPr bwMode="auto">
          <a:xfrm>
            <a:off x="4251325" y="346075"/>
            <a:ext cx="3978275"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a:t>Improved representation of the</a:t>
            </a:r>
          </a:p>
          <a:p>
            <a:pPr eaLnBrk="1" hangingPunct="1"/>
            <a:r>
              <a:rPr lang="en-US" altLang="en-US"/>
              <a:t>spectrum </a:t>
            </a:r>
            <a:r>
              <a:rPr lang="en-US" altLang="en-US">
                <a:latin typeface="Symbol" panose="05050102010706020507" pitchFamily="18" charset="2"/>
              </a:rPr>
              <a:t>D</a:t>
            </a:r>
            <a:r>
              <a:rPr lang="en-US" altLang="en-US"/>
              <a:t>f = 1/T = 1/10 MHz</a:t>
            </a:r>
          </a:p>
        </p:txBody>
      </p:sp>
      <p:sp>
        <p:nvSpPr>
          <p:cNvPr id="38916" name="Rectangle 11">
            <a:extLst>
              <a:ext uri="{FF2B5EF4-FFF2-40B4-BE49-F238E27FC236}">
                <a16:creationId xmlns:a16="http://schemas.microsoft.com/office/drawing/2014/main" id="{D7BD3D88-2969-4EDF-A25F-BCE585091A36}"/>
              </a:ext>
            </a:extLst>
          </p:cNvPr>
          <p:cNvSpPr>
            <a:spLocks noChangeArrowheads="1"/>
          </p:cNvSpPr>
          <p:nvPr/>
        </p:nvSpPr>
        <p:spPr bwMode="auto">
          <a:xfrm>
            <a:off x="2981325" y="1579563"/>
            <a:ext cx="5035550" cy="3846512"/>
          </a:xfrm>
          <a:prstGeom prst="rect">
            <a:avLst/>
          </a:prstGeom>
          <a:noFill/>
          <a:ln w="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38917" name="Line 12">
            <a:extLst>
              <a:ext uri="{FF2B5EF4-FFF2-40B4-BE49-F238E27FC236}">
                <a16:creationId xmlns:a16="http://schemas.microsoft.com/office/drawing/2014/main" id="{84C08EED-80B9-4FB1-9454-FC61AC8BE130}"/>
              </a:ext>
            </a:extLst>
          </p:cNvPr>
          <p:cNvSpPr>
            <a:spLocks noChangeShapeType="1"/>
          </p:cNvSpPr>
          <p:nvPr/>
        </p:nvSpPr>
        <p:spPr bwMode="auto">
          <a:xfrm>
            <a:off x="2981325" y="1579563"/>
            <a:ext cx="503555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8918" name="Freeform 13">
            <a:extLst>
              <a:ext uri="{FF2B5EF4-FFF2-40B4-BE49-F238E27FC236}">
                <a16:creationId xmlns:a16="http://schemas.microsoft.com/office/drawing/2014/main" id="{7C7731DB-9D06-42E1-AE8B-500056445408}"/>
              </a:ext>
            </a:extLst>
          </p:cNvPr>
          <p:cNvSpPr>
            <a:spLocks/>
          </p:cNvSpPr>
          <p:nvPr/>
        </p:nvSpPr>
        <p:spPr bwMode="auto">
          <a:xfrm>
            <a:off x="2981325" y="1579563"/>
            <a:ext cx="5035550" cy="3846512"/>
          </a:xfrm>
          <a:custGeom>
            <a:avLst/>
            <a:gdLst>
              <a:gd name="T0" fmla="*/ 0 w 434"/>
              <a:gd name="T1" fmla="*/ 342 h 342"/>
              <a:gd name="T2" fmla="*/ 434 w 434"/>
              <a:gd name="T3" fmla="*/ 342 h 342"/>
              <a:gd name="T4" fmla="*/ 434 w 434"/>
              <a:gd name="T5" fmla="*/ 0 h 342"/>
              <a:gd name="T6" fmla="*/ 0 60000 65536"/>
              <a:gd name="T7" fmla="*/ 0 60000 65536"/>
              <a:gd name="T8" fmla="*/ 0 60000 65536"/>
              <a:gd name="T9" fmla="*/ 0 w 434"/>
              <a:gd name="T10" fmla="*/ 0 h 342"/>
              <a:gd name="T11" fmla="*/ 434 w 434"/>
              <a:gd name="T12" fmla="*/ 342 h 342"/>
            </a:gdLst>
            <a:ahLst/>
            <a:cxnLst>
              <a:cxn ang="T6">
                <a:pos x="T0" y="T1"/>
              </a:cxn>
              <a:cxn ang="T7">
                <a:pos x="T2" y="T3"/>
              </a:cxn>
              <a:cxn ang="T8">
                <a:pos x="T4" y="T5"/>
              </a:cxn>
            </a:cxnLst>
            <a:rect l="T9" t="T10" r="T11" b="T12"/>
            <a:pathLst>
              <a:path w="434" h="342">
                <a:moveTo>
                  <a:pt x="0" y="342"/>
                </a:moveTo>
                <a:lnTo>
                  <a:pt x="434" y="342"/>
                </a:lnTo>
                <a:lnTo>
                  <a:pt x="434" y="0"/>
                </a:lnTo>
              </a:path>
            </a:pathLst>
          </a:cu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38919" name="Line 14">
            <a:extLst>
              <a:ext uri="{FF2B5EF4-FFF2-40B4-BE49-F238E27FC236}">
                <a16:creationId xmlns:a16="http://schemas.microsoft.com/office/drawing/2014/main" id="{1403E943-4825-4AB3-A2C3-FE44E2995CF8}"/>
              </a:ext>
            </a:extLst>
          </p:cNvPr>
          <p:cNvSpPr>
            <a:spLocks noChangeShapeType="1"/>
          </p:cNvSpPr>
          <p:nvPr/>
        </p:nvSpPr>
        <p:spPr bwMode="auto">
          <a:xfrm flipV="1">
            <a:off x="2981325" y="1579563"/>
            <a:ext cx="1588" cy="38465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8920" name="Line 15">
            <a:extLst>
              <a:ext uri="{FF2B5EF4-FFF2-40B4-BE49-F238E27FC236}">
                <a16:creationId xmlns:a16="http://schemas.microsoft.com/office/drawing/2014/main" id="{0CF34C63-DC55-40D3-A6EC-6C1CB6DD20EB}"/>
              </a:ext>
            </a:extLst>
          </p:cNvPr>
          <p:cNvSpPr>
            <a:spLocks noChangeShapeType="1"/>
          </p:cNvSpPr>
          <p:nvPr/>
        </p:nvSpPr>
        <p:spPr bwMode="auto">
          <a:xfrm>
            <a:off x="2981325" y="5426075"/>
            <a:ext cx="503555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8921" name="Line 16">
            <a:extLst>
              <a:ext uri="{FF2B5EF4-FFF2-40B4-BE49-F238E27FC236}">
                <a16:creationId xmlns:a16="http://schemas.microsoft.com/office/drawing/2014/main" id="{B9F51A4B-7DAC-4442-836E-487F5B4F0741}"/>
              </a:ext>
            </a:extLst>
          </p:cNvPr>
          <p:cNvSpPr>
            <a:spLocks noChangeShapeType="1"/>
          </p:cNvSpPr>
          <p:nvPr/>
        </p:nvSpPr>
        <p:spPr bwMode="auto">
          <a:xfrm flipV="1">
            <a:off x="2981325" y="1579563"/>
            <a:ext cx="1588" cy="38465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8922" name="Line 17">
            <a:extLst>
              <a:ext uri="{FF2B5EF4-FFF2-40B4-BE49-F238E27FC236}">
                <a16:creationId xmlns:a16="http://schemas.microsoft.com/office/drawing/2014/main" id="{2D65A2B4-C8A5-48B3-B968-67A32C2CABAA}"/>
              </a:ext>
            </a:extLst>
          </p:cNvPr>
          <p:cNvSpPr>
            <a:spLocks noChangeShapeType="1"/>
          </p:cNvSpPr>
          <p:nvPr/>
        </p:nvSpPr>
        <p:spPr bwMode="auto">
          <a:xfrm flipV="1">
            <a:off x="2981325" y="5370513"/>
            <a:ext cx="1588" cy="555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8923" name="Line 18">
            <a:extLst>
              <a:ext uri="{FF2B5EF4-FFF2-40B4-BE49-F238E27FC236}">
                <a16:creationId xmlns:a16="http://schemas.microsoft.com/office/drawing/2014/main" id="{7CB1CC16-603F-4E62-87F1-E44331981B83}"/>
              </a:ext>
            </a:extLst>
          </p:cNvPr>
          <p:cNvSpPr>
            <a:spLocks noChangeShapeType="1"/>
          </p:cNvSpPr>
          <p:nvPr/>
        </p:nvSpPr>
        <p:spPr bwMode="auto">
          <a:xfrm>
            <a:off x="2981325" y="1579563"/>
            <a:ext cx="1588" cy="444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8924" name="Rectangle 19">
            <a:extLst>
              <a:ext uri="{FF2B5EF4-FFF2-40B4-BE49-F238E27FC236}">
                <a16:creationId xmlns:a16="http://schemas.microsoft.com/office/drawing/2014/main" id="{0EED0C58-CFD8-469A-8775-085149F0358F}"/>
              </a:ext>
            </a:extLst>
          </p:cNvPr>
          <p:cNvSpPr>
            <a:spLocks noChangeArrowheads="1"/>
          </p:cNvSpPr>
          <p:nvPr/>
        </p:nvSpPr>
        <p:spPr bwMode="auto">
          <a:xfrm>
            <a:off x="2946400" y="5459413"/>
            <a:ext cx="127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0</a:t>
            </a:r>
            <a:endParaRPr lang="en-US" altLang="en-US" sz="1800"/>
          </a:p>
        </p:txBody>
      </p:sp>
      <p:sp>
        <p:nvSpPr>
          <p:cNvPr id="38925" name="Line 20">
            <a:extLst>
              <a:ext uri="{FF2B5EF4-FFF2-40B4-BE49-F238E27FC236}">
                <a16:creationId xmlns:a16="http://schemas.microsoft.com/office/drawing/2014/main" id="{05E9B24D-C00D-4F0D-AED9-18131F407626}"/>
              </a:ext>
            </a:extLst>
          </p:cNvPr>
          <p:cNvSpPr>
            <a:spLocks noChangeShapeType="1"/>
          </p:cNvSpPr>
          <p:nvPr/>
        </p:nvSpPr>
        <p:spPr bwMode="auto">
          <a:xfrm flipV="1">
            <a:off x="3479800" y="5370513"/>
            <a:ext cx="1588" cy="555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8926" name="Line 21">
            <a:extLst>
              <a:ext uri="{FF2B5EF4-FFF2-40B4-BE49-F238E27FC236}">
                <a16:creationId xmlns:a16="http://schemas.microsoft.com/office/drawing/2014/main" id="{73FEB668-6DAA-4738-8D65-0F5782C02427}"/>
              </a:ext>
            </a:extLst>
          </p:cNvPr>
          <p:cNvSpPr>
            <a:spLocks noChangeShapeType="1"/>
          </p:cNvSpPr>
          <p:nvPr/>
        </p:nvSpPr>
        <p:spPr bwMode="auto">
          <a:xfrm>
            <a:off x="3479800" y="1579563"/>
            <a:ext cx="1588" cy="444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8927" name="Rectangle 22">
            <a:extLst>
              <a:ext uri="{FF2B5EF4-FFF2-40B4-BE49-F238E27FC236}">
                <a16:creationId xmlns:a16="http://schemas.microsoft.com/office/drawing/2014/main" id="{74FB7C4F-5A88-4955-AC92-5997CEC13913}"/>
              </a:ext>
            </a:extLst>
          </p:cNvPr>
          <p:cNvSpPr>
            <a:spLocks noChangeArrowheads="1"/>
          </p:cNvSpPr>
          <p:nvPr/>
        </p:nvSpPr>
        <p:spPr bwMode="auto">
          <a:xfrm>
            <a:off x="3444875" y="5459413"/>
            <a:ext cx="127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1</a:t>
            </a:r>
            <a:endParaRPr lang="en-US" altLang="en-US" sz="1800"/>
          </a:p>
        </p:txBody>
      </p:sp>
      <p:sp>
        <p:nvSpPr>
          <p:cNvPr id="38928" name="Line 23">
            <a:extLst>
              <a:ext uri="{FF2B5EF4-FFF2-40B4-BE49-F238E27FC236}">
                <a16:creationId xmlns:a16="http://schemas.microsoft.com/office/drawing/2014/main" id="{1C621E50-11A9-4DB3-9F5A-BE7969486E78}"/>
              </a:ext>
            </a:extLst>
          </p:cNvPr>
          <p:cNvSpPr>
            <a:spLocks noChangeShapeType="1"/>
          </p:cNvSpPr>
          <p:nvPr/>
        </p:nvSpPr>
        <p:spPr bwMode="auto">
          <a:xfrm flipV="1">
            <a:off x="3978275" y="5370513"/>
            <a:ext cx="1588" cy="555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8929" name="Line 24">
            <a:extLst>
              <a:ext uri="{FF2B5EF4-FFF2-40B4-BE49-F238E27FC236}">
                <a16:creationId xmlns:a16="http://schemas.microsoft.com/office/drawing/2014/main" id="{0B17CF87-35DF-444F-9752-801294CCFF19}"/>
              </a:ext>
            </a:extLst>
          </p:cNvPr>
          <p:cNvSpPr>
            <a:spLocks noChangeShapeType="1"/>
          </p:cNvSpPr>
          <p:nvPr/>
        </p:nvSpPr>
        <p:spPr bwMode="auto">
          <a:xfrm>
            <a:off x="3978275" y="1579563"/>
            <a:ext cx="1588" cy="444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8930" name="Rectangle 25">
            <a:extLst>
              <a:ext uri="{FF2B5EF4-FFF2-40B4-BE49-F238E27FC236}">
                <a16:creationId xmlns:a16="http://schemas.microsoft.com/office/drawing/2014/main" id="{A9F8A66B-26BB-4FC0-8DED-F3C883E20208}"/>
              </a:ext>
            </a:extLst>
          </p:cNvPr>
          <p:cNvSpPr>
            <a:spLocks noChangeArrowheads="1"/>
          </p:cNvSpPr>
          <p:nvPr/>
        </p:nvSpPr>
        <p:spPr bwMode="auto">
          <a:xfrm>
            <a:off x="3943350" y="5459413"/>
            <a:ext cx="127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2</a:t>
            </a:r>
            <a:endParaRPr lang="en-US" altLang="en-US" sz="1800"/>
          </a:p>
        </p:txBody>
      </p:sp>
      <p:sp>
        <p:nvSpPr>
          <p:cNvPr id="38931" name="Line 26">
            <a:extLst>
              <a:ext uri="{FF2B5EF4-FFF2-40B4-BE49-F238E27FC236}">
                <a16:creationId xmlns:a16="http://schemas.microsoft.com/office/drawing/2014/main" id="{344BD202-7059-402E-9273-D578894482E8}"/>
              </a:ext>
            </a:extLst>
          </p:cNvPr>
          <p:cNvSpPr>
            <a:spLocks noChangeShapeType="1"/>
          </p:cNvSpPr>
          <p:nvPr/>
        </p:nvSpPr>
        <p:spPr bwMode="auto">
          <a:xfrm flipV="1">
            <a:off x="4489450" y="5370513"/>
            <a:ext cx="1588" cy="555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8932" name="Line 27">
            <a:extLst>
              <a:ext uri="{FF2B5EF4-FFF2-40B4-BE49-F238E27FC236}">
                <a16:creationId xmlns:a16="http://schemas.microsoft.com/office/drawing/2014/main" id="{C202BF1D-A2DE-40FB-A2CF-8AF68A5BDCAF}"/>
              </a:ext>
            </a:extLst>
          </p:cNvPr>
          <p:cNvSpPr>
            <a:spLocks noChangeShapeType="1"/>
          </p:cNvSpPr>
          <p:nvPr/>
        </p:nvSpPr>
        <p:spPr bwMode="auto">
          <a:xfrm>
            <a:off x="4489450" y="1579563"/>
            <a:ext cx="1588" cy="444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8933" name="Rectangle 28">
            <a:extLst>
              <a:ext uri="{FF2B5EF4-FFF2-40B4-BE49-F238E27FC236}">
                <a16:creationId xmlns:a16="http://schemas.microsoft.com/office/drawing/2014/main" id="{F97C47EB-3532-4BD0-A49F-39F5DABDB049}"/>
              </a:ext>
            </a:extLst>
          </p:cNvPr>
          <p:cNvSpPr>
            <a:spLocks noChangeArrowheads="1"/>
          </p:cNvSpPr>
          <p:nvPr/>
        </p:nvSpPr>
        <p:spPr bwMode="auto">
          <a:xfrm>
            <a:off x="4454525" y="5459413"/>
            <a:ext cx="127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3</a:t>
            </a:r>
            <a:endParaRPr lang="en-US" altLang="en-US" sz="1800"/>
          </a:p>
        </p:txBody>
      </p:sp>
      <p:sp>
        <p:nvSpPr>
          <p:cNvPr id="38934" name="Line 29">
            <a:extLst>
              <a:ext uri="{FF2B5EF4-FFF2-40B4-BE49-F238E27FC236}">
                <a16:creationId xmlns:a16="http://schemas.microsoft.com/office/drawing/2014/main" id="{5C9F9A58-FD26-4281-B3F2-8F84DF1C4528}"/>
              </a:ext>
            </a:extLst>
          </p:cNvPr>
          <p:cNvSpPr>
            <a:spLocks noChangeShapeType="1"/>
          </p:cNvSpPr>
          <p:nvPr/>
        </p:nvSpPr>
        <p:spPr bwMode="auto">
          <a:xfrm flipV="1">
            <a:off x="4987925" y="5370513"/>
            <a:ext cx="1588" cy="555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8935" name="Line 30">
            <a:extLst>
              <a:ext uri="{FF2B5EF4-FFF2-40B4-BE49-F238E27FC236}">
                <a16:creationId xmlns:a16="http://schemas.microsoft.com/office/drawing/2014/main" id="{2C159454-51A4-4279-AF48-4362927E23E2}"/>
              </a:ext>
            </a:extLst>
          </p:cNvPr>
          <p:cNvSpPr>
            <a:spLocks noChangeShapeType="1"/>
          </p:cNvSpPr>
          <p:nvPr/>
        </p:nvSpPr>
        <p:spPr bwMode="auto">
          <a:xfrm>
            <a:off x="4987925" y="1579563"/>
            <a:ext cx="1588" cy="444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8936" name="Rectangle 31">
            <a:extLst>
              <a:ext uri="{FF2B5EF4-FFF2-40B4-BE49-F238E27FC236}">
                <a16:creationId xmlns:a16="http://schemas.microsoft.com/office/drawing/2014/main" id="{D626811E-A5CB-4DB7-AD11-69DB7AA92F98}"/>
              </a:ext>
            </a:extLst>
          </p:cNvPr>
          <p:cNvSpPr>
            <a:spLocks noChangeArrowheads="1"/>
          </p:cNvSpPr>
          <p:nvPr/>
        </p:nvSpPr>
        <p:spPr bwMode="auto">
          <a:xfrm>
            <a:off x="4953000" y="5459413"/>
            <a:ext cx="127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4</a:t>
            </a:r>
            <a:endParaRPr lang="en-US" altLang="en-US" sz="1800"/>
          </a:p>
        </p:txBody>
      </p:sp>
      <p:sp>
        <p:nvSpPr>
          <p:cNvPr id="38937" name="Line 32">
            <a:extLst>
              <a:ext uri="{FF2B5EF4-FFF2-40B4-BE49-F238E27FC236}">
                <a16:creationId xmlns:a16="http://schemas.microsoft.com/office/drawing/2014/main" id="{AF775E5D-C00F-4592-ABC5-D8C47E7FB897}"/>
              </a:ext>
            </a:extLst>
          </p:cNvPr>
          <p:cNvSpPr>
            <a:spLocks noChangeShapeType="1"/>
          </p:cNvSpPr>
          <p:nvPr/>
        </p:nvSpPr>
        <p:spPr bwMode="auto">
          <a:xfrm flipV="1">
            <a:off x="5499100" y="5370513"/>
            <a:ext cx="1588" cy="555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8938" name="Line 33">
            <a:extLst>
              <a:ext uri="{FF2B5EF4-FFF2-40B4-BE49-F238E27FC236}">
                <a16:creationId xmlns:a16="http://schemas.microsoft.com/office/drawing/2014/main" id="{83655E1C-D817-45CB-B4E0-AE3DD5ACEAFA}"/>
              </a:ext>
            </a:extLst>
          </p:cNvPr>
          <p:cNvSpPr>
            <a:spLocks noChangeShapeType="1"/>
          </p:cNvSpPr>
          <p:nvPr/>
        </p:nvSpPr>
        <p:spPr bwMode="auto">
          <a:xfrm>
            <a:off x="5499100" y="1579563"/>
            <a:ext cx="1588" cy="444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8939" name="Rectangle 34">
            <a:extLst>
              <a:ext uri="{FF2B5EF4-FFF2-40B4-BE49-F238E27FC236}">
                <a16:creationId xmlns:a16="http://schemas.microsoft.com/office/drawing/2014/main" id="{68A7D9CB-88F8-416F-8A7E-3A5478BF59BB}"/>
              </a:ext>
            </a:extLst>
          </p:cNvPr>
          <p:cNvSpPr>
            <a:spLocks noChangeArrowheads="1"/>
          </p:cNvSpPr>
          <p:nvPr/>
        </p:nvSpPr>
        <p:spPr bwMode="auto">
          <a:xfrm>
            <a:off x="5464175" y="5459413"/>
            <a:ext cx="127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5</a:t>
            </a:r>
            <a:endParaRPr lang="en-US" altLang="en-US" sz="1800"/>
          </a:p>
        </p:txBody>
      </p:sp>
      <p:sp>
        <p:nvSpPr>
          <p:cNvPr id="38940" name="Line 35">
            <a:extLst>
              <a:ext uri="{FF2B5EF4-FFF2-40B4-BE49-F238E27FC236}">
                <a16:creationId xmlns:a16="http://schemas.microsoft.com/office/drawing/2014/main" id="{FBBA46C7-E95D-4E5D-81BC-8BB2AD96469E}"/>
              </a:ext>
            </a:extLst>
          </p:cNvPr>
          <p:cNvSpPr>
            <a:spLocks noChangeShapeType="1"/>
          </p:cNvSpPr>
          <p:nvPr/>
        </p:nvSpPr>
        <p:spPr bwMode="auto">
          <a:xfrm flipV="1">
            <a:off x="5997575" y="5370513"/>
            <a:ext cx="1588" cy="555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8941" name="Line 36">
            <a:extLst>
              <a:ext uri="{FF2B5EF4-FFF2-40B4-BE49-F238E27FC236}">
                <a16:creationId xmlns:a16="http://schemas.microsoft.com/office/drawing/2014/main" id="{50B54CFB-2531-48A6-979A-65D18CCCC9CE}"/>
              </a:ext>
            </a:extLst>
          </p:cNvPr>
          <p:cNvSpPr>
            <a:spLocks noChangeShapeType="1"/>
          </p:cNvSpPr>
          <p:nvPr/>
        </p:nvSpPr>
        <p:spPr bwMode="auto">
          <a:xfrm>
            <a:off x="5997575" y="1579563"/>
            <a:ext cx="1588" cy="444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8942" name="Rectangle 37">
            <a:extLst>
              <a:ext uri="{FF2B5EF4-FFF2-40B4-BE49-F238E27FC236}">
                <a16:creationId xmlns:a16="http://schemas.microsoft.com/office/drawing/2014/main" id="{94843FCA-3F68-410B-9249-B3C7AAE3AFAA}"/>
              </a:ext>
            </a:extLst>
          </p:cNvPr>
          <p:cNvSpPr>
            <a:spLocks noChangeArrowheads="1"/>
          </p:cNvSpPr>
          <p:nvPr/>
        </p:nvSpPr>
        <p:spPr bwMode="auto">
          <a:xfrm>
            <a:off x="5962650" y="5459413"/>
            <a:ext cx="127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6</a:t>
            </a:r>
            <a:endParaRPr lang="en-US" altLang="en-US" sz="1800"/>
          </a:p>
        </p:txBody>
      </p:sp>
      <p:sp>
        <p:nvSpPr>
          <p:cNvPr id="38943" name="Line 38">
            <a:extLst>
              <a:ext uri="{FF2B5EF4-FFF2-40B4-BE49-F238E27FC236}">
                <a16:creationId xmlns:a16="http://schemas.microsoft.com/office/drawing/2014/main" id="{56FF3A73-2201-4992-A09F-1D7455289563}"/>
              </a:ext>
            </a:extLst>
          </p:cNvPr>
          <p:cNvSpPr>
            <a:spLocks noChangeShapeType="1"/>
          </p:cNvSpPr>
          <p:nvPr/>
        </p:nvSpPr>
        <p:spPr bwMode="auto">
          <a:xfrm flipV="1">
            <a:off x="6496050" y="5370513"/>
            <a:ext cx="1588" cy="555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8944" name="Line 39">
            <a:extLst>
              <a:ext uri="{FF2B5EF4-FFF2-40B4-BE49-F238E27FC236}">
                <a16:creationId xmlns:a16="http://schemas.microsoft.com/office/drawing/2014/main" id="{D5B06A11-A325-462F-9300-1D6736BA83E8}"/>
              </a:ext>
            </a:extLst>
          </p:cNvPr>
          <p:cNvSpPr>
            <a:spLocks noChangeShapeType="1"/>
          </p:cNvSpPr>
          <p:nvPr/>
        </p:nvSpPr>
        <p:spPr bwMode="auto">
          <a:xfrm>
            <a:off x="6496050" y="1579563"/>
            <a:ext cx="1588" cy="444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8945" name="Rectangle 40">
            <a:extLst>
              <a:ext uri="{FF2B5EF4-FFF2-40B4-BE49-F238E27FC236}">
                <a16:creationId xmlns:a16="http://schemas.microsoft.com/office/drawing/2014/main" id="{816B26A2-75EA-438B-B641-81252ECE18DC}"/>
              </a:ext>
            </a:extLst>
          </p:cNvPr>
          <p:cNvSpPr>
            <a:spLocks noChangeArrowheads="1"/>
          </p:cNvSpPr>
          <p:nvPr/>
        </p:nvSpPr>
        <p:spPr bwMode="auto">
          <a:xfrm>
            <a:off x="6461125" y="5459413"/>
            <a:ext cx="127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7</a:t>
            </a:r>
            <a:endParaRPr lang="en-US" altLang="en-US" sz="1800"/>
          </a:p>
        </p:txBody>
      </p:sp>
      <p:sp>
        <p:nvSpPr>
          <p:cNvPr id="38946" name="Line 41">
            <a:extLst>
              <a:ext uri="{FF2B5EF4-FFF2-40B4-BE49-F238E27FC236}">
                <a16:creationId xmlns:a16="http://schemas.microsoft.com/office/drawing/2014/main" id="{991B1A6B-A5E7-436F-995D-32C679E5D6BB}"/>
              </a:ext>
            </a:extLst>
          </p:cNvPr>
          <p:cNvSpPr>
            <a:spLocks noChangeShapeType="1"/>
          </p:cNvSpPr>
          <p:nvPr/>
        </p:nvSpPr>
        <p:spPr bwMode="auto">
          <a:xfrm flipV="1">
            <a:off x="7007225" y="5370513"/>
            <a:ext cx="1588" cy="555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8947" name="Line 42">
            <a:extLst>
              <a:ext uri="{FF2B5EF4-FFF2-40B4-BE49-F238E27FC236}">
                <a16:creationId xmlns:a16="http://schemas.microsoft.com/office/drawing/2014/main" id="{6FFB1DF0-0C68-4E6B-B562-F24D9F526234}"/>
              </a:ext>
            </a:extLst>
          </p:cNvPr>
          <p:cNvSpPr>
            <a:spLocks noChangeShapeType="1"/>
          </p:cNvSpPr>
          <p:nvPr/>
        </p:nvSpPr>
        <p:spPr bwMode="auto">
          <a:xfrm>
            <a:off x="7007225" y="1579563"/>
            <a:ext cx="1588" cy="444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8948" name="Rectangle 43">
            <a:extLst>
              <a:ext uri="{FF2B5EF4-FFF2-40B4-BE49-F238E27FC236}">
                <a16:creationId xmlns:a16="http://schemas.microsoft.com/office/drawing/2014/main" id="{DA651CC3-6288-4E25-AFAF-3E8B40563F42}"/>
              </a:ext>
            </a:extLst>
          </p:cNvPr>
          <p:cNvSpPr>
            <a:spLocks noChangeArrowheads="1"/>
          </p:cNvSpPr>
          <p:nvPr/>
        </p:nvSpPr>
        <p:spPr bwMode="auto">
          <a:xfrm>
            <a:off x="6972300" y="5459413"/>
            <a:ext cx="127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8</a:t>
            </a:r>
            <a:endParaRPr lang="en-US" altLang="en-US" sz="1800"/>
          </a:p>
        </p:txBody>
      </p:sp>
      <p:sp>
        <p:nvSpPr>
          <p:cNvPr id="38949" name="Line 44">
            <a:extLst>
              <a:ext uri="{FF2B5EF4-FFF2-40B4-BE49-F238E27FC236}">
                <a16:creationId xmlns:a16="http://schemas.microsoft.com/office/drawing/2014/main" id="{15F52967-32C0-4D43-AE3B-A8CFAF8BBADA}"/>
              </a:ext>
            </a:extLst>
          </p:cNvPr>
          <p:cNvSpPr>
            <a:spLocks noChangeShapeType="1"/>
          </p:cNvSpPr>
          <p:nvPr/>
        </p:nvSpPr>
        <p:spPr bwMode="auto">
          <a:xfrm flipV="1">
            <a:off x="7505700" y="5370513"/>
            <a:ext cx="1588" cy="555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8950" name="Line 45">
            <a:extLst>
              <a:ext uri="{FF2B5EF4-FFF2-40B4-BE49-F238E27FC236}">
                <a16:creationId xmlns:a16="http://schemas.microsoft.com/office/drawing/2014/main" id="{03C5E765-E386-4713-BD45-7BEC7F73D016}"/>
              </a:ext>
            </a:extLst>
          </p:cNvPr>
          <p:cNvSpPr>
            <a:spLocks noChangeShapeType="1"/>
          </p:cNvSpPr>
          <p:nvPr/>
        </p:nvSpPr>
        <p:spPr bwMode="auto">
          <a:xfrm>
            <a:off x="7505700" y="1579563"/>
            <a:ext cx="1588" cy="444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8951" name="Rectangle 46">
            <a:extLst>
              <a:ext uri="{FF2B5EF4-FFF2-40B4-BE49-F238E27FC236}">
                <a16:creationId xmlns:a16="http://schemas.microsoft.com/office/drawing/2014/main" id="{A8F5C151-129B-454A-B9DE-3B0C81A42D35}"/>
              </a:ext>
            </a:extLst>
          </p:cNvPr>
          <p:cNvSpPr>
            <a:spLocks noChangeArrowheads="1"/>
          </p:cNvSpPr>
          <p:nvPr/>
        </p:nvSpPr>
        <p:spPr bwMode="auto">
          <a:xfrm>
            <a:off x="7470775" y="5459413"/>
            <a:ext cx="127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9</a:t>
            </a:r>
            <a:endParaRPr lang="en-US" altLang="en-US" sz="1800"/>
          </a:p>
        </p:txBody>
      </p:sp>
      <p:sp>
        <p:nvSpPr>
          <p:cNvPr id="38952" name="Line 47">
            <a:extLst>
              <a:ext uri="{FF2B5EF4-FFF2-40B4-BE49-F238E27FC236}">
                <a16:creationId xmlns:a16="http://schemas.microsoft.com/office/drawing/2014/main" id="{FE6165E4-C94D-41E6-B6FC-63DEA06B1EE3}"/>
              </a:ext>
            </a:extLst>
          </p:cNvPr>
          <p:cNvSpPr>
            <a:spLocks noChangeShapeType="1"/>
          </p:cNvSpPr>
          <p:nvPr/>
        </p:nvSpPr>
        <p:spPr bwMode="auto">
          <a:xfrm flipV="1">
            <a:off x="8016875" y="5370513"/>
            <a:ext cx="1588" cy="555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8953" name="Line 48">
            <a:extLst>
              <a:ext uri="{FF2B5EF4-FFF2-40B4-BE49-F238E27FC236}">
                <a16:creationId xmlns:a16="http://schemas.microsoft.com/office/drawing/2014/main" id="{99A5E589-1DB2-4183-8876-FBD24F196641}"/>
              </a:ext>
            </a:extLst>
          </p:cNvPr>
          <p:cNvSpPr>
            <a:spLocks noChangeShapeType="1"/>
          </p:cNvSpPr>
          <p:nvPr/>
        </p:nvSpPr>
        <p:spPr bwMode="auto">
          <a:xfrm>
            <a:off x="8016875" y="1579563"/>
            <a:ext cx="1588" cy="444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8954" name="Rectangle 49">
            <a:extLst>
              <a:ext uri="{FF2B5EF4-FFF2-40B4-BE49-F238E27FC236}">
                <a16:creationId xmlns:a16="http://schemas.microsoft.com/office/drawing/2014/main" id="{31A0D99A-C02E-46F9-8AAA-548086D7E752}"/>
              </a:ext>
            </a:extLst>
          </p:cNvPr>
          <p:cNvSpPr>
            <a:spLocks noChangeArrowheads="1"/>
          </p:cNvSpPr>
          <p:nvPr/>
        </p:nvSpPr>
        <p:spPr bwMode="auto">
          <a:xfrm>
            <a:off x="7934325" y="5459413"/>
            <a:ext cx="254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10</a:t>
            </a:r>
            <a:endParaRPr lang="en-US" altLang="en-US" sz="1800"/>
          </a:p>
        </p:txBody>
      </p:sp>
      <p:sp>
        <p:nvSpPr>
          <p:cNvPr id="38955" name="Line 50">
            <a:extLst>
              <a:ext uri="{FF2B5EF4-FFF2-40B4-BE49-F238E27FC236}">
                <a16:creationId xmlns:a16="http://schemas.microsoft.com/office/drawing/2014/main" id="{C49F4FA4-B8DE-4A0F-A115-BEF8F0BC0F11}"/>
              </a:ext>
            </a:extLst>
          </p:cNvPr>
          <p:cNvSpPr>
            <a:spLocks noChangeShapeType="1"/>
          </p:cNvSpPr>
          <p:nvPr/>
        </p:nvSpPr>
        <p:spPr bwMode="auto">
          <a:xfrm>
            <a:off x="2981325" y="5426075"/>
            <a:ext cx="4603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8956" name="Line 51">
            <a:extLst>
              <a:ext uri="{FF2B5EF4-FFF2-40B4-BE49-F238E27FC236}">
                <a16:creationId xmlns:a16="http://schemas.microsoft.com/office/drawing/2014/main" id="{5D97C104-1042-41A8-B60C-58F5DCC323C4}"/>
              </a:ext>
            </a:extLst>
          </p:cNvPr>
          <p:cNvSpPr>
            <a:spLocks noChangeShapeType="1"/>
          </p:cNvSpPr>
          <p:nvPr/>
        </p:nvSpPr>
        <p:spPr bwMode="auto">
          <a:xfrm flipH="1">
            <a:off x="7958138" y="5426075"/>
            <a:ext cx="58737"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8957" name="Rectangle 52">
            <a:extLst>
              <a:ext uri="{FF2B5EF4-FFF2-40B4-BE49-F238E27FC236}">
                <a16:creationId xmlns:a16="http://schemas.microsoft.com/office/drawing/2014/main" id="{771F4BD6-45C5-4B31-A2BC-AE90137457A8}"/>
              </a:ext>
            </a:extLst>
          </p:cNvPr>
          <p:cNvSpPr>
            <a:spLocks noChangeArrowheads="1"/>
          </p:cNvSpPr>
          <p:nvPr/>
        </p:nvSpPr>
        <p:spPr bwMode="auto">
          <a:xfrm>
            <a:off x="2730500" y="5335588"/>
            <a:ext cx="127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0</a:t>
            </a:r>
            <a:endParaRPr lang="en-US" altLang="en-US" sz="1800"/>
          </a:p>
        </p:txBody>
      </p:sp>
      <p:sp>
        <p:nvSpPr>
          <p:cNvPr id="38958" name="Line 53">
            <a:extLst>
              <a:ext uri="{FF2B5EF4-FFF2-40B4-BE49-F238E27FC236}">
                <a16:creationId xmlns:a16="http://schemas.microsoft.com/office/drawing/2014/main" id="{CF0CB9F4-A739-4854-B68A-4797EBDD9B82}"/>
              </a:ext>
            </a:extLst>
          </p:cNvPr>
          <p:cNvSpPr>
            <a:spLocks noChangeShapeType="1"/>
          </p:cNvSpPr>
          <p:nvPr/>
        </p:nvSpPr>
        <p:spPr bwMode="auto">
          <a:xfrm>
            <a:off x="2981325" y="4875213"/>
            <a:ext cx="46038"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8959" name="Line 54">
            <a:extLst>
              <a:ext uri="{FF2B5EF4-FFF2-40B4-BE49-F238E27FC236}">
                <a16:creationId xmlns:a16="http://schemas.microsoft.com/office/drawing/2014/main" id="{B4A7AEBA-7B35-4C83-A4CB-F62D78461FEB}"/>
              </a:ext>
            </a:extLst>
          </p:cNvPr>
          <p:cNvSpPr>
            <a:spLocks noChangeShapeType="1"/>
          </p:cNvSpPr>
          <p:nvPr/>
        </p:nvSpPr>
        <p:spPr bwMode="auto">
          <a:xfrm flipH="1">
            <a:off x="7958138" y="4875213"/>
            <a:ext cx="58737"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8960" name="Rectangle 55">
            <a:extLst>
              <a:ext uri="{FF2B5EF4-FFF2-40B4-BE49-F238E27FC236}">
                <a16:creationId xmlns:a16="http://schemas.microsoft.com/office/drawing/2014/main" id="{D070AEE5-4906-45DE-8CD8-F8D03955833D}"/>
              </a:ext>
            </a:extLst>
          </p:cNvPr>
          <p:cNvSpPr>
            <a:spLocks noChangeArrowheads="1"/>
          </p:cNvSpPr>
          <p:nvPr/>
        </p:nvSpPr>
        <p:spPr bwMode="auto">
          <a:xfrm>
            <a:off x="2603500" y="4784725"/>
            <a:ext cx="3175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0.2</a:t>
            </a:r>
            <a:endParaRPr lang="en-US" altLang="en-US" sz="1800"/>
          </a:p>
        </p:txBody>
      </p:sp>
      <p:sp>
        <p:nvSpPr>
          <p:cNvPr id="38961" name="Line 56">
            <a:extLst>
              <a:ext uri="{FF2B5EF4-FFF2-40B4-BE49-F238E27FC236}">
                <a16:creationId xmlns:a16="http://schemas.microsoft.com/office/drawing/2014/main" id="{728647FA-1686-4D5F-BAAA-9B6D35BC667C}"/>
              </a:ext>
            </a:extLst>
          </p:cNvPr>
          <p:cNvSpPr>
            <a:spLocks noChangeShapeType="1"/>
          </p:cNvSpPr>
          <p:nvPr/>
        </p:nvSpPr>
        <p:spPr bwMode="auto">
          <a:xfrm>
            <a:off x="2981325" y="4324350"/>
            <a:ext cx="4603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8962" name="Line 57">
            <a:extLst>
              <a:ext uri="{FF2B5EF4-FFF2-40B4-BE49-F238E27FC236}">
                <a16:creationId xmlns:a16="http://schemas.microsoft.com/office/drawing/2014/main" id="{D8121BDD-005E-4390-B3F2-7355CEA120DC}"/>
              </a:ext>
            </a:extLst>
          </p:cNvPr>
          <p:cNvSpPr>
            <a:spLocks noChangeShapeType="1"/>
          </p:cNvSpPr>
          <p:nvPr/>
        </p:nvSpPr>
        <p:spPr bwMode="auto">
          <a:xfrm flipH="1">
            <a:off x="7958138" y="4324350"/>
            <a:ext cx="58737"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8963" name="Rectangle 58">
            <a:extLst>
              <a:ext uri="{FF2B5EF4-FFF2-40B4-BE49-F238E27FC236}">
                <a16:creationId xmlns:a16="http://schemas.microsoft.com/office/drawing/2014/main" id="{D6462369-53DB-4560-AE82-0488117CDED0}"/>
              </a:ext>
            </a:extLst>
          </p:cNvPr>
          <p:cNvSpPr>
            <a:spLocks noChangeArrowheads="1"/>
          </p:cNvSpPr>
          <p:nvPr/>
        </p:nvSpPr>
        <p:spPr bwMode="auto">
          <a:xfrm>
            <a:off x="2603500" y="4233863"/>
            <a:ext cx="3175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0.4</a:t>
            </a:r>
            <a:endParaRPr lang="en-US" altLang="en-US" sz="1800"/>
          </a:p>
        </p:txBody>
      </p:sp>
      <p:sp>
        <p:nvSpPr>
          <p:cNvPr id="38964" name="Line 59">
            <a:extLst>
              <a:ext uri="{FF2B5EF4-FFF2-40B4-BE49-F238E27FC236}">
                <a16:creationId xmlns:a16="http://schemas.microsoft.com/office/drawing/2014/main" id="{0641F7EF-C2AC-40F2-8ACA-CF9F9408E5A0}"/>
              </a:ext>
            </a:extLst>
          </p:cNvPr>
          <p:cNvSpPr>
            <a:spLocks noChangeShapeType="1"/>
          </p:cNvSpPr>
          <p:nvPr/>
        </p:nvSpPr>
        <p:spPr bwMode="auto">
          <a:xfrm>
            <a:off x="2981325" y="3771900"/>
            <a:ext cx="4603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8965" name="Line 60">
            <a:extLst>
              <a:ext uri="{FF2B5EF4-FFF2-40B4-BE49-F238E27FC236}">
                <a16:creationId xmlns:a16="http://schemas.microsoft.com/office/drawing/2014/main" id="{879105BF-544C-4BFA-9CE2-4F9E000611C9}"/>
              </a:ext>
            </a:extLst>
          </p:cNvPr>
          <p:cNvSpPr>
            <a:spLocks noChangeShapeType="1"/>
          </p:cNvSpPr>
          <p:nvPr/>
        </p:nvSpPr>
        <p:spPr bwMode="auto">
          <a:xfrm flipH="1">
            <a:off x="7958138" y="3771900"/>
            <a:ext cx="58737"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8966" name="Rectangle 61">
            <a:extLst>
              <a:ext uri="{FF2B5EF4-FFF2-40B4-BE49-F238E27FC236}">
                <a16:creationId xmlns:a16="http://schemas.microsoft.com/office/drawing/2014/main" id="{9E654C30-1680-4A6A-89D3-2A3EBC6013AE}"/>
              </a:ext>
            </a:extLst>
          </p:cNvPr>
          <p:cNvSpPr>
            <a:spLocks noChangeArrowheads="1"/>
          </p:cNvSpPr>
          <p:nvPr/>
        </p:nvSpPr>
        <p:spPr bwMode="auto">
          <a:xfrm>
            <a:off x="2603500" y="3683000"/>
            <a:ext cx="3175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0.6</a:t>
            </a:r>
            <a:endParaRPr lang="en-US" altLang="en-US" sz="1800"/>
          </a:p>
        </p:txBody>
      </p:sp>
      <p:sp>
        <p:nvSpPr>
          <p:cNvPr id="38967" name="Line 62">
            <a:extLst>
              <a:ext uri="{FF2B5EF4-FFF2-40B4-BE49-F238E27FC236}">
                <a16:creationId xmlns:a16="http://schemas.microsoft.com/office/drawing/2014/main" id="{181057FE-8D4A-4EA6-BED4-267937596C6E}"/>
              </a:ext>
            </a:extLst>
          </p:cNvPr>
          <p:cNvSpPr>
            <a:spLocks noChangeShapeType="1"/>
          </p:cNvSpPr>
          <p:nvPr/>
        </p:nvSpPr>
        <p:spPr bwMode="auto">
          <a:xfrm>
            <a:off x="2981325" y="3221038"/>
            <a:ext cx="46038"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8968" name="Line 63">
            <a:extLst>
              <a:ext uri="{FF2B5EF4-FFF2-40B4-BE49-F238E27FC236}">
                <a16:creationId xmlns:a16="http://schemas.microsoft.com/office/drawing/2014/main" id="{BCECE92C-2D46-4771-B9BD-798A8FF9C90D}"/>
              </a:ext>
            </a:extLst>
          </p:cNvPr>
          <p:cNvSpPr>
            <a:spLocks noChangeShapeType="1"/>
          </p:cNvSpPr>
          <p:nvPr/>
        </p:nvSpPr>
        <p:spPr bwMode="auto">
          <a:xfrm flipH="1">
            <a:off x="7958138" y="3221038"/>
            <a:ext cx="58737"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8969" name="Rectangle 64">
            <a:extLst>
              <a:ext uri="{FF2B5EF4-FFF2-40B4-BE49-F238E27FC236}">
                <a16:creationId xmlns:a16="http://schemas.microsoft.com/office/drawing/2014/main" id="{B7A9CEAA-B66F-49D0-892A-00A3B7B533B7}"/>
              </a:ext>
            </a:extLst>
          </p:cNvPr>
          <p:cNvSpPr>
            <a:spLocks noChangeArrowheads="1"/>
          </p:cNvSpPr>
          <p:nvPr/>
        </p:nvSpPr>
        <p:spPr bwMode="auto">
          <a:xfrm>
            <a:off x="2603500" y="3132138"/>
            <a:ext cx="3175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0.8</a:t>
            </a:r>
            <a:endParaRPr lang="en-US" altLang="en-US" sz="1800"/>
          </a:p>
        </p:txBody>
      </p:sp>
      <p:sp>
        <p:nvSpPr>
          <p:cNvPr id="38970" name="Line 65">
            <a:extLst>
              <a:ext uri="{FF2B5EF4-FFF2-40B4-BE49-F238E27FC236}">
                <a16:creationId xmlns:a16="http://schemas.microsoft.com/office/drawing/2014/main" id="{1A7CEF03-6FE1-423E-875E-E9877EFC8B4E}"/>
              </a:ext>
            </a:extLst>
          </p:cNvPr>
          <p:cNvSpPr>
            <a:spLocks noChangeShapeType="1"/>
          </p:cNvSpPr>
          <p:nvPr/>
        </p:nvSpPr>
        <p:spPr bwMode="auto">
          <a:xfrm>
            <a:off x="2981325" y="2670175"/>
            <a:ext cx="4603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8971" name="Line 66">
            <a:extLst>
              <a:ext uri="{FF2B5EF4-FFF2-40B4-BE49-F238E27FC236}">
                <a16:creationId xmlns:a16="http://schemas.microsoft.com/office/drawing/2014/main" id="{1B663BB6-7D9A-4D8C-BF0C-C8AB728F5272}"/>
              </a:ext>
            </a:extLst>
          </p:cNvPr>
          <p:cNvSpPr>
            <a:spLocks noChangeShapeType="1"/>
          </p:cNvSpPr>
          <p:nvPr/>
        </p:nvSpPr>
        <p:spPr bwMode="auto">
          <a:xfrm flipH="1">
            <a:off x="7958138" y="2670175"/>
            <a:ext cx="58737"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8972" name="Rectangle 67">
            <a:extLst>
              <a:ext uri="{FF2B5EF4-FFF2-40B4-BE49-F238E27FC236}">
                <a16:creationId xmlns:a16="http://schemas.microsoft.com/office/drawing/2014/main" id="{B4D5774C-2648-4198-8089-8108E5377417}"/>
              </a:ext>
            </a:extLst>
          </p:cNvPr>
          <p:cNvSpPr>
            <a:spLocks noChangeArrowheads="1"/>
          </p:cNvSpPr>
          <p:nvPr/>
        </p:nvSpPr>
        <p:spPr bwMode="auto">
          <a:xfrm>
            <a:off x="2730500" y="2579688"/>
            <a:ext cx="127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1</a:t>
            </a:r>
            <a:endParaRPr lang="en-US" altLang="en-US" sz="1800"/>
          </a:p>
        </p:txBody>
      </p:sp>
      <p:sp>
        <p:nvSpPr>
          <p:cNvPr id="38973" name="Line 68">
            <a:extLst>
              <a:ext uri="{FF2B5EF4-FFF2-40B4-BE49-F238E27FC236}">
                <a16:creationId xmlns:a16="http://schemas.microsoft.com/office/drawing/2014/main" id="{19CCF3BC-0687-4A2C-BA81-966667A58C5A}"/>
              </a:ext>
            </a:extLst>
          </p:cNvPr>
          <p:cNvSpPr>
            <a:spLocks noChangeShapeType="1"/>
          </p:cNvSpPr>
          <p:nvPr/>
        </p:nvSpPr>
        <p:spPr bwMode="auto">
          <a:xfrm>
            <a:off x="2981325" y="2119313"/>
            <a:ext cx="46038"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8974" name="Line 69">
            <a:extLst>
              <a:ext uri="{FF2B5EF4-FFF2-40B4-BE49-F238E27FC236}">
                <a16:creationId xmlns:a16="http://schemas.microsoft.com/office/drawing/2014/main" id="{9FEDB732-7CDA-4F0D-8D19-352218624647}"/>
              </a:ext>
            </a:extLst>
          </p:cNvPr>
          <p:cNvSpPr>
            <a:spLocks noChangeShapeType="1"/>
          </p:cNvSpPr>
          <p:nvPr/>
        </p:nvSpPr>
        <p:spPr bwMode="auto">
          <a:xfrm flipH="1">
            <a:off x="7958138" y="2119313"/>
            <a:ext cx="58737"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8975" name="Rectangle 70">
            <a:extLst>
              <a:ext uri="{FF2B5EF4-FFF2-40B4-BE49-F238E27FC236}">
                <a16:creationId xmlns:a16="http://schemas.microsoft.com/office/drawing/2014/main" id="{2DBFB11C-D5C9-45D5-8AF0-8B5F75BE512F}"/>
              </a:ext>
            </a:extLst>
          </p:cNvPr>
          <p:cNvSpPr>
            <a:spLocks noChangeArrowheads="1"/>
          </p:cNvSpPr>
          <p:nvPr/>
        </p:nvSpPr>
        <p:spPr bwMode="auto">
          <a:xfrm>
            <a:off x="2603500" y="2028825"/>
            <a:ext cx="3175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1.2</a:t>
            </a:r>
            <a:endParaRPr lang="en-US" altLang="en-US" sz="1800"/>
          </a:p>
        </p:txBody>
      </p:sp>
      <p:sp>
        <p:nvSpPr>
          <p:cNvPr id="38976" name="Line 71">
            <a:extLst>
              <a:ext uri="{FF2B5EF4-FFF2-40B4-BE49-F238E27FC236}">
                <a16:creationId xmlns:a16="http://schemas.microsoft.com/office/drawing/2014/main" id="{3BE73846-82C3-4586-B6E4-E1839180A07C}"/>
              </a:ext>
            </a:extLst>
          </p:cNvPr>
          <p:cNvSpPr>
            <a:spLocks noChangeShapeType="1"/>
          </p:cNvSpPr>
          <p:nvPr/>
        </p:nvSpPr>
        <p:spPr bwMode="auto">
          <a:xfrm>
            <a:off x="2981325" y="1579563"/>
            <a:ext cx="46038"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8977" name="Line 72">
            <a:extLst>
              <a:ext uri="{FF2B5EF4-FFF2-40B4-BE49-F238E27FC236}">
                <a16:creationId xmlns:a16="http://schemas.microsoft.com/office/drawing/2014/main" id="{95C44F66-23B3-420A-AC1A-2FE1557FB043}"/>
              </a:ext>
            </a:extLst>
          </p:cNvPr>
          <p:cNvSpPr>
            <a:spLocks noChangeShapeType="1"/>
          </p:cNvSpPr>
          <p:nvPr/>
        </p:nvSpPr>
        <p:spPr bwMode="auto">
          <a:xfrm flipH="1">
            <a:off x="7958138" y="1579563"/>
            <a:ext cx="58737"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8978" name="Rectangle 73">
            <a:extLst>
              <a:ext uri="{FF2B5EF4-FFF2-40B4-BE49-F238E27FC236}">
                <a16:creationId xmlns:a16="http://schemas.microsoft.com/office/drawing/2014/main" id="{6E94B194-1FB9-4C79-8F42-28D24ECCDD75}"/>
              </a:ext>
            </a:extLst>
          </p:cNvPr>
          <p:cNvSpPr>
            <a:spLocks noChangeArrowheads="1"/>
          </p:cNvSpPr>
          <p:nvPr/>
        </p:nvSpPr>
        <p:spPr bwMode="auto">
          <a:xfrm>
            <a:off x="2603500" y="1489075"/>
            <a:ext cx="3175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solidFill>
                  <a:srgbClr val="000000"/>
                </a:solidFill>
                <a:latin typeface="Helvetica" panose="020B0604020202020204" pitchFamily="34" charset="0"/>
              </a:rPr>
              <a:t>1.4</a:t>
            </a:r>
            <a:endParaRPr lang="en-US" altLang="en-US" sz="1800"/>
          </a:p>
        </p:txBody>
      </p:sp>
      <p:sp>
        <p:nvSpPr>
          <p:cNvPr id="38979" name="Freeform 75">
            <a:extLst>
              <a:ext uri="{FF2B5EF4-FFF2-40B4-BE49-F238E27FC236}">
                <a16:creationId xmlns:a16="http://schemas.microsoft.com/office/drawing/2014/main" id="{34F45C6B-91A0-45E9-A605-821804F66CAD}"/>
              </a:ext>
            </a:extLst>
          </p:cNvPr>
          <p:cNvSpPr>
            <a:spLocks/>
          </p:cNvSpPr>
          <p:nvPr/>
        </p:nvSpPr>
        <p:spPr bwMode="auto">
          <a:xfrm>
            <a:off x="2981325" y="1579563"/>
            <a:ext cx="5035550" cy="3846512"/>
          </a:xfrm>
          <a:custGeom>
            <a:avLst/>
            <a:gdLst>
              <a:gd name="T0" fmla="*/ 0 w 434"/>
              <a:gd name="T1" fmla="*/ 342 h 342"/>
              <a:gd name="T2" fmla="*/ 434 w 434"/>
              <a:gd name="T3" fmla="*/ 342 h 342"/>
              <a:gd name="T4" fmla="*/ 434 w 434"/>
              <a:gd name="T5" fmla="*/ 0 h 342"/>
              <a:gd name="T6" fmla="*/ 0 60000 65536"/>
              <a:gd name="T7" fmla="*/ 0 60000 65536"/>
              <a:gd name="T8" fmla="*/ 0 60000 65536"/>
              <a:gd name="T9" fmla="*/ 0 w 434"/>
              <a:gd name="T10" fmla="*/ 0 h 342"/>
              <a:gd name="T11" fmla="*/ 434 w 434"/>
              <a:gd name="T12" fmla="*/ 342 h 342"/>
            </a:gdLst>
            <a:ahLst/>
            <a:cxnLst>
              <a:cxn ang="T6">
                <a:pos x="T0" y="T1"/>
              </a:cxn>
              <a:cxn ang="T7">
                <a:pos x="T2" y="T3"/>
              </a:cxn>
              <a:cxn ang="T8">
                <a:pos x="T4" y="T5"/>
              </a:cxn>
            </a:cxnLst>
            <a:rect l="T9" t="T10" r="T11" b="T12"/>
            <a:pathLst>
              <a:path w="434" h="342">
                <a:moveTo>
                  <a:pt x="0" y="342"/>
                </a:moveTo>
                <a:lnTo>
                  <a:pt x="434" y="342"/>
                </a:lnTo>
                <a:lnTo>
                  <a:pt x="434" y="0"/>
                </a:lnTo>
              </a:path>
            </a:pathLst>
          </a:cu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38980" name="Freeform 77">
            <a:extLst>
              <a:ext uri="{FF2B5EF4-FFF2-40B4-BE49-F238E27FC236}">
                <a16:creationId xmlns:a16="http://schemas.microsoft.com/office/drawing/2014/main" id="{FA2D1A52-C056-4686-A935-C54B2C6B9B8D}"/>
              </a:ext>
            </a:extLst>
          </p:cNvPr>
          <p:cNvSpPr>
            <a:spLocks/>
          </p:cNvSpPr>
          <p:nvPr/>
        </p:nvSpPr>
        <p:spPr bwMode="auto">
          <a:xfrm>
            <a:off x="2981325" y="2670175"/>
            <a:ext cx="4976813" cy="2744788"/>
          </a:xfrm>
          <a:custGeom>
            <a:avLst/>
            <a:gdLst>
              <a:gd name="T0" fmla="*/ 29 w 3135"/>
              <a:gd name="T1" fmla="*/ 1729 h 1729"/>
              <a:gd name="T2" fmla="*/ 95 w 3135"/>
              <a:gd name="T3" fmla="*/ 1729 h 1729"/>
              <a:gd name="T4" fmla="*/ 153 w 3135"/>
              <a:gd name="T5" fmla="*/ 1729 h 1729"/>
              <a:gd name="T6" fmla="*/ 219 w 3135"/>
              <a:gd name="T7" fmla="*/ 1729 h 1729"/>
              <a:gd name="T8" fmla="*/ 285 w 3135"/>
              <a:gd name="T9" fmla="*/ 1729 h 1729"/>
              <a:gd name="T10" fmla="*/ 343 w 3135"/>
              <a:gd name="T11" fmla="*/ 1729 h 1729"/>
              <a:gd name="T12" fmla="*/ 409 w 3135"/>
              <a:gd name="T13" fmla="*/ 1729 h 1729"/>
              <a:gd name="T14" fmla="*/ 475 w 3135"/>
              <a:gd name="T15" fmla="*/ 1729 h 1729"/>
              <a:gd name="T16" fmla="*/ 533 w 3135"/>
              <a:gd name="T17" fmla="*/ 1729 h 1729"/>
              <a:gd name="T18" fmla="*/ 599 w 3135"/>
              <a:gd name="T19" fmla="*/ 1729 h 1729"/>
              <a:gd name="T20" fmla="*/ 665 w 3135"/>
              <a:gd name="T21" fmla="*/ 1729 h 1729"/>
              <a:gd name="T22" fmla="*/ 723 w 3135"/>
              <a:gd name="T23" fmla="*/ 1729 h 1729"/>
              <a:gd name="T24" fmla="*/ 789 w 3135"/>
              <a:gd name="T25" fmla="*/ 1729 h 1729"/>
              <a:gd name="T26" fmla="*/ 855 w 3135"/>
              <a:gd name="T27" fmla="*/ 1729 h 1729"/>
              <a:gd name="T28" fmla="*/ 913 w 3135"/>
              <a:gd name="T29" fmla="*/ 1729 h 1729"/>
              <a:gd name="T30" fmla="*/ 979 w 3135"/>
              <a:gd name="T31" fmla="*/ 1729 h 1729"/>
              <a:gd name="T32" fmla="*/ 1045 w 3135"/>
              <a:gd name="T33" fmla="*/ 1715 h 1729"/>
              <a:gd name="T34" fmla="*/ 1103 w 3135"/>
              <a:gd name="T35" fmla="*/ 1729 h 1729"/>
              <a:gd name="T36" fmla="*/ 1169 w 3135"/>
              <a:gd name="T37" fmla="*/ 1701 h 1729"/>
              <a:gd name="T38" fmla="*/ 1235 w 3135"/>
              <a:gd name="T39" fmla="*/ 1694 h 1729"/>
              <a:gd name="T40" fmla="*/ 1293 w 3135"/>
              <a:gd name="T41" fmla="*/ 1658 h 1729"/>
              <a:gd name="T42" fmla="*/ 1359 w 3135"/>
              <a:gd name="T43" fmla="*/ 1353 h 1729"/>
              <a:gd name="T44" fmla="*/ 1425 w 3135"/>
              <a:gd name="T45" fmla="*/ 879 h 1729"/>
              <a:gd name="T46" fmla="*/ 1483 w 3135"/>
              <a:gd name="T47" fmla="*/ 376 h 1729"/>
              <a:gd name="T48" fmla="*/ 1549 w 3135"/>
              <a:gd name="T49" fmla="*/ 50 h 1729"/>
              <a:gd name="T50" fmla="*/ 1615 w 3135"/>
              <a:gd name="T51" fmla="*/ 43 h 1729"/>
              <a:gd name="T52" fmla="*/ 1681 w 3135"/>
              <a:gd name="T53" fmla="*/ 354 h 1729"/>
              <a:gd name="T54" fmla="*/ 1739 w 3135"/>
              <a:gd name="T55" fmla="*/ 850 h 1729"/>
              <a:gd name="T56" fmla="*/ 1805 w 3135"/>
              <a:gd name="T57" fmla="*/ 1332 h 1729"/>
              <a:gd name="T58" fmla="*/ 1871 w 3135"/>
              <a:gd name="T59" fmla="*/ 1644 h 1729"/>
              <a:gd name="T60" fmla="*/ 1929 w 3135"/>
              <a:gd name="T61" fmla="*/ 1694 h 1729"/>
              <a:gd name="T62" fmla="*/ 1995 w 3135"/>
              <a:gd name="T63" fmla="*/ 1694 h 1729"/>
              <a:gd name="T64" fmla="*/ 2061 w 3135"/>
              <a:gd name="T65" fmla="*/ 1729 h 1729"/>
              <a:gd name="T66" fmla="*/ 2119 w 3135"/>
              <a:gd name="T67" fmla="*/ 1715 h 1729"/>
              <a:gd name="T68" fmla="*/ 2185 w 3135"/>
              <a:gd name="T69" fmla="*/ 1729 h 1729"/>
              <a:gd name="T70" fmla="*/ 2251 w 3135"/>
              <a:gd name="T71" fmla="*/ 1729 h 1729"/>
              <a:gd name="T72" fmla="*/ 2309 w 3135"/>
              <a:gd name="T73" fmla="*/ 1729 h 1729"/>
              <a:gd name="T74" fmla="*/ 2375 w 3135"/>
              <a:gd name="T75" fmla="*/ 1729 h 1729"/>
              <a:gd name="T76" fmla="*/ 2441 w 3135"/>
              <a:gd name="T77" fmla="*/ 1729 h 1729"/>
              <a:gd name="T78" fmla="*/ 2499 w 3135"/>
              <a:gd name="T79" fmla="*/ 1729 h 1729"/>
              <a:gd name="T80" fmla="*/ 2565 w 3135"/>
              <a:gd name="T81" fmla="*/ 1729 h 1729"/>
              <a:gd name="T82" fmla="*/ 2631 w 3135"/>
              <a:gd name="T83" fmla="*/ 1729 h 1729"/>
              <a:gd name="T84" fmla="*/ 2689 w 3135"/>
              <a:gd name="T85" fmla="*/ 1729 h 1729"/>
              <a:gd name="T86" fmla="*/ 2755 w 3135"/>
              <a:gd name="T87" fmla="*/ 1729 h 1729"/>
              <a:gd name="T88" fmla="*/ 2821 w 3135"/>
              <a:gd name="T89" fmla="*/ 1729 h 1729"/>
              <a:gd name="T90" fmla="*/ 2879 w 3135"/>
              <a:gd name="T91" fmla="*/ 1729 h 1729"/>
              <a:gd name="T92" fmla="*/ 2945 w 3135"/>
              <a:gd name="T93" fmla="*/ 1729 h 1729"/>
              <a:gd name="T94" fmla="*/ 3011 w 3135"/>
              <a:gd name="T95" fmla="*/ 1729 h 1729"/>
              <a:gd name="T96" fmla="*/ 3069 w 3135"/>
              <a:gd name="T97" fmla="*/ 1729 h 1729"/>
              <a:gd name="T98" fmla="*/ 3135 w 3135"/>
              <a:gd name="T99" fmla="*/ 1729 h 172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135"/>
              <a:gd name="T151" fmla="*/ 0 h 1729"/>
              <a:gd name="T152" fmla="*/ 3135 w 3135"/>
              <a:gd name="T153" fmla="*/ 1729 h 1729"/>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135" h="1729">
                <a:moveTo>
                  <a:pt x="0" y="1729"/>
                </a:moveTo>
                <a:lnTo>
                  <a:pt x="29" y="1729"/>
                </a:lnTo>
                <a:lnTo>
                  <a:pt x="58" y="1729"/>
                </a:lnTo>
                <a:lnTo>
                  <a:pt x="95" y="1729"/>
                </a:lnTo>
                <a:lnTo>
                  <a:pt x="124" y="1729"/>
                </a:lnTo>
                <a:lnTo>
                  <a:pt x="153" y="1729"/>
                </a:lnTo>
                <a:lnTo>
                  <a:pt x="190" y="1729"/>
                </a:lnTo>
                <a:lnTo>
                  <a:pt x="219" y="1729"/>
                </a:lnTo>
                <a:lnTo>
                  <a:pt x="248" y="1729"/>
                </a:lnTo>
                <a:lnTo>
                  <a:pt x="285" y="1729"/>
                </a:lnTo>
                <a:lnTo>
                  <a:pt x="314" y="1729"/>
                </a:lnTo>
                <a:lnTo>
                  <a:pt x="343" y="1729"/>
                </a:lnTo>
                <a:lnTo>
                  <a:pt x="380" y="1729"/>
                </a:lnTo>
                <a:lnTo>
                  <a:pt x="409" y="1729"/>
                </a:lnTo>
                <a:lnTo>
                  <a:pt x="438" y="1729"/>
                </a:lnTo>
                <a:lnTo>
                  <a:pt x="475" y="1729"/>
                </a:lnTo>
                <a:lnTo>
                  <a:pt x="504" y="1729"/>
                </a:lnTo>
                <a:lnTo>
                  <a:pt x="533" y="1729"/>
                </a:lnTo>
                <a:lnTo>
                  <a:pt x="570" y="1729"/>
                </a:lnTo>
                <a:lnTo>
                  <a:pt x="599" y="1729"/>
                </a:lnTo>
                <a:lnTo>
                  <a:pt x="628" y="1729"/>
                </a:lnTo>
                <a:lnTo>
                  <a:pt x="665" y="1729"/>
                </a:lnTo>
                <a:lnTo>
                  <a:pt x="694" y="1729"/>
                </a:lnTo>
                <a:lnTo>
                  <a:pt x="723" y="1729"/>
                </a:lnTo>
                <a:lnTo>
                  <a:pt x="760" y="1729"/>
                </a:lnTo>
                <a:lnTo>
                  <a:pt x="789" y="1729"/>
                </a:lnTo>
                <a:lnTo>
                  <a:pt x="818" y="1729"/>
                </a:lnTo>
                <a:lnTo>
                  <a:pt x="855" y="1729"/>
                </a:lnTo>
                <a:lnTo>
                  <a:pt x="884" y="1729"/>
                </a:lnTo>
                <a:lnTo>
                  <a:pt x="913" y="1729"/>
                </a:lnTo>
                <a:lnTo>
                  <a:pt x="950" y="1729"/>
                </a:lnTo>
                <a:lnTo>
                  <a:pt x="979" y="1729"/>
                </a:lnTo>
                <a:lnTo>
                  <a:pt x="1008" y="1722"/>
                </a:lnTo>
                <a:lnTo>
                  <a:pt x="1045" y="1715"/>
                </a:lnTo>
                <a:lnTo>
                  <a:pt x="1074" y="1722"/>
                </a:lnTo>
                <a:lnTo>
                  <a:pt x="1103" y="1729"/>
                </a:lnTo>
                <a:lnTo>
                  <a:pt x="1140" y="1715"/>
                </a:lnTo>
                <a:lnTo>
                  <a:pt x="1169" y="1701"/>
                </a:lnTo>
                <a:lnTo>
                  <a:pt x="1198" y="1686"/>
                </a:lnTo>
                <a:lnTo>
                  <a:pt x="1235" y="1694"/>
                </a:lnTo>
                <a:lnTo>
                  <a:pt x="1264" y="1729"/>
                </a:lnTo>
                <a:lnTo>
                  <a:pt x="1293" y="1658"/>
                </a:lnTo>
                <a:lnTo>
                  <a:pt x="1330" y="1531"/>
                </a:lnTo>
                <a:lnTo>
                  <a:pt x="1359" y="1353"/>
                </a:lnTo>
                <a:lnTo>
                  <a:pt x="1388" y="1127"/>
                </a:lnTo>
                <a:lnTo>
                  <a:pt x="1425" y="879"/>
                </a:lnTo>
                <a:lnTo>
                  <a:pt x="1454" y="617"/>
                </a:lnTo>
                <a:lnTo>
                  <a:pt x="1483" y="376"/>
                </a:lnTo>
                <a:lnTo>
                  <a:pt x="1520" y="177"/>
                </a:lnTo>
                <a:lnTo>
                  <a:pt x="1549" y="50"/>
                </a:lnTo>
                <a:lnTo>
                  <a:pt x="1586" y="0"/>
                </a:lnTo>
                <a:lnTo>
                  <a:pt x="1615" y="43"/>
                </a:lnTo>
                <a:lnTo>
                  <a:pt x="1644" y="163"/>
                </a:lnTo>
                <a:lnTo>
                  <a:pt x="1681" y="354"/>
                </a:lnTo>
                <a:lnTo>
                  <a:pt x="1710" y="595"/>
                </a:lnTo>
                <a:lnTo>
                  <a:pt x="1739" y="850"/>
                </a:lnTo>
                <a:lnTo>
                  <a:pt x="1776" y="1105"/>
                </a:lnTo>
                <a:lnTo>
                  <a:pt x="1805" y="1332"/>
                </a:lnTo>
                <a:lnTo>
                  <a:pt x="1834" y="1516"/>
                </a:lnTo>
                <a:lnTo>
                  <a:pt x="1871" y="1644"/>
                </a:lnTo>
                <a:lnTo>
                  <a:pt x="1900" y="1729"/>
                </a:lnTo>
                <a:lnTo>
                  <a:pt x="1929" y="1694"/>
                </a:lnTo>
                <a:lnTo>
                  <a:pt x="1966" y="1686"/>
                </a:lnTo>
                <a:lnTo>
                  <a:pt x="1995" y="1694"/>
                </a:lnTo>
                <a:lnTo>
                  <a:pt x="2024" y="1715"/>
                </a:lnTo>
                <a:lnTo>
                  <a:pt x="2061" y="1729"/>
                </a:lnTo>
                <a:lnTo>
                  <a:pt x="2090" y="1722"/>
                </a:lnTo>
                <a:lnTo>
                  <a:pt x="2119" y="1715"/>
                </a:lnTo>
                <a:lnTo>
                  <a:pt x="2156" y="1722"/>
                </a:lnTo>
                <a:lnTo>
                  <a:pt x="2185" y="1729"/>
                </a:lnTo>
                <a:lnTo>
                  <a:pt x="2214" y="1729"/>
                </a:lnTo>
                <a:lnTo>
                  <a:pt x="2251" y="1729"/>
                </a:lnTo>
                <a:lnTo>
                  <a:pt x="2280" y="1729"/>
                </a:lnTo>
                <a:lnTo>
                  <a:pt x="2309" y="1729"/>
                </a:lnTo>
                <a:lnTo>
                  <a:pt x="2346" y="1729"/>
                </a:lnTo>
                <a:lnTo>
                  <a:pt x="2375" y="1729"/>
                </a:lnTo>
                <a:lnTo>
                  <a:pt x="2404" y="1729"/>
                </a:lnTo>
                <a:lnTo>
                  <a:pt x="2441" y="1729"/>
                </a:lnTo>
                <a:lnTo>
                  <a:pt x="2470" y="1729"/>
                </a:lnTo>
                <a:lnTo>
                  <a:pt x="2499" y="1729"/>
                </a:lnTo>
                <a:lnTo>
                  <a:pt x="2536" y="1729"/>
                </a:lnTo>
                <a:lnTo>
                  <a:pt x="2565" y="1729"/>
                </a:lnTo>
                <a:lnTo>
                  <a:pt x="2594" y="1729"/>
                </a:lnTo>
                <a:lnTo>
                  <a:pt x="2631" y="1729"/>
                </a:lnTo>
                <a:lnTo>
                  <a:pt x="2660" y="1729"/>
                </a:lnTo>
                <a:lnTo>
                  <a:pt x="2689" y="1729"/>
                </a:lnTo>
                <a:lnTo>
                  <a:pt x="2726" y="1729"/>
                </a:lnTo>
                <a:lnTo>
                  <a:pt x="2755" y="1729"/>
                </a:lnTo>
                <a:lnTo>
                  <a:pt x="2784" y="1729"/>
                </a:lnTo>
                <a:lnTo>
                  <a:pt x="2821" y="1729"/>
                </a:lnTo>
                <a:lnTo>
                  <a:pt x="2850" y="1729"/>
                </a:lnTo>
                <a:lnTo>
                  <a:pt x="2879" y="1729"/>
                </a:lnTo>
                <a:lnTo>
                  <a:pt x="2916" y="1729"/>
                </a:lnTo>
                <a:lnTo>
                  <a:pt x="2945" y="1729"/>
                </a:lnTo>
                <a:lnTo>
                  <a:pt x="2974" y="1729"/>
                </a:lnTo>
                <a:lnTo>
                  <a:pt x="3011" y="1729"/>
                </a:lnTo>
                <a:lnTo>
                  <a:pt x="3040" y="1729"/>
                </a:lnTo>
                <a:lnTo>
                  <a:pt x="3069" y="1729"/>
                </a:lnTo>
                <a:lnTo>
                  <a:pt x="3106" y="1729"/>
                </a:lnTo>
                <a:lnTo>
                  <a:pt x="3135" y="1729"/>
                </a:lnTo>
              </a:path>
            </a:pathLst>
          </a:custGeom>
          <a:noFill/>
          <a:ln w="28575">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 name="TextBox 1">
            <a:extLst>
              <a:ext uri="{FF2B5EF4-FFF2-40B4-BE49-F238E27FC236}">
                <a16:creationId xmlns:a16="http://schemas.microsoft.com/office/drawing/2014/main" id="{86AA96BB-1F15-449B-8B10-2BC25DB894B3}"/>
              </a:ext>
            </a:extLst>
          </p:cNvPr>
          <p:cNvSpPr txBox="1"/>
          <p:nvPr/>
        </p:nvSpPr>
        <p:spPr>
          <a:xfrm>
            <a:off x="5242549" y="5734050"/>
            <a:ext cx="659155" cy="369332"/>
          </a:xfrm>
          <a:prstGeom prst="rect">
            <a:avLst/>
          </a:prstGeom>
          <a:noFill/>
        </p:spPr>
        <p:txBody>
          <a:bodyPr wrap="none" rtlCol="0">
            <a:spAutoFit/>
          </a:bodyPr>
          <a:lstStyle/>
          <a:p>
            <a:r>
              <a:rPr lang="en-US" sz="1800" dirty="0"/>
              <a:t>MHz</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Line 2">
            <a:extLst>
              <a:ext uri="{FF2B5EF4-FFF2-40B4-BE49-F238E27FC236}">
                <a16:creationId xmlns:a16="http://schemas.microsoft.com/office/drawing/2014/main" id="{DAA97061-4E54-446B-B480-C8EE7B40E689}"/>
              </a:ext>
            </a:extLst>
          </p:cNvPr>
          <p:cNvSpPr>
            <a:spLocks noChangeShapeType="1"/>
          </p:cNvSpPr>
          <p:nvPr/>
        </p:nvSpPr>
        <p:spPr bwMode="auto">
          <a:xfrm>
            <a:off x="2743200" y="2819400"/>
            <a:ext cx="36576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9220" name="Line 3">
            <a:extLst>
              <a:ext uri="{FF2B5EF4-FFF2-40B4-BE49-F238E27FC236}">
                <a16:creationId xmlns:a16="http://schemas.microsoft.com/office/drawing/2014/main" id="{F2300498-FC2B-4DAD-B58F-3E84C863CA3B}"/>
              </a:ext>
            </a:extLst>
          </p:cNvPr>
          <p:cNvSpPr>
            <a:spLocks noChangeShapeType="1"/>
          </p:cNvSpPr>
          <p:nvPr/>
        </p:nvSpPr>
        <p:spPr bwMode="auto">
          <a:xfrm flipV="1">
            <a:off x="3886200" y="1676400"/>
            <a:ext cx="0" cy="1143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nvGrpSpPr>
          <p:cNvPr id="9221" name="Group 4">
            <a:extLst>
              <a:ext uri="{FF2B5EF4-FFF2-40B4-BE49-F238E27FC236}">
                <a16:creationId xmlns:a16="http://schemas.microsoft.com/office/drawing/2014/main" id="{D53D26FF-1E2F-4C85-98B9-E2DBAC157808}"/>
              </a:ext>
            </a:extLst>
          </p:cNvPr>
          <p:cNvGrpSpPr>
            <a:grpSpLocks/>
          </p:cNvGrpSpPr>
          <p:nvPr/>
        </p:nvGrpSpPr>
        <p:grpSpPr bwMode="auto">
          <a:xfrm>
            <a:off x="4876800" y="1905000"/>
            <a:ext cx="1193800" cy="865188"/>
            <a:chOff x="3320" y="2287"/>
            <a:chExt cx="1144" cy="545"/>
          </a:xfrm>
        </p:grpSpPr>
        <p:sp>
          <p:nvSpPr>
            <p:cNvPr id="9285" name="Freeform 5">
              <a:extLst>
                <a:ext uri="{FF2B5EF4-FFF2-40B4-BE49-F238E27FC236}">
                  <a16:creationId xmlns:a16="http://schemas.microsoft.com/office/drawing/2014/main" id="{8D2B10FA-BFA4-4C8F-BC27-21DA4667736B}"/>
                </a:ext>
              </a:extLst>
            </p:cNvPr>
            <p:cNvSpPr>
              <a:spLocks/>
            </p:cNvSpPr>
            <p:nvPr/>
          </p:nvSpPr>
          <p:spPr bwMode="auto">
            <a:xfrm>
              <a:off x="3888" y="2287"/>
              <a:ext cx="576" cy="545"/>
            </a:xfrm>
            <a:custGeom>
              <a:avLst/>
              <a:gdLst>
                <a:gd name="T0" fmla="*/ 0 w 576"/>
                <a:gd name="T1" fmla="*/ 17 h 545"/>
                <a:gd name="T2" fmla="*/ 144 w 576"/>
                <a:gd name="T3" fmla="*/ 65 h 545"/>
                <a:gd name="T4" fmla="*/ 288 w 576"/>
                <a:gd name="T5" fmla="*/ 401 h 545"/>
                <a:gd name="T6" fmla="*/ 576 w 576"/>
                <a:gd name="T7" fmla="*/ 545 h 545"/>
                <a:gd name="T8" fmla="*/ 0 60000 65536"/>
                <a:gd name="T9" fmla="*/ 0 60000 65536"/>
                <a:gd name="T10" fmla="*/ 0 60000 65536"/>
                <a:gd name="T11" fmla="*/ 0 60000 65536"/>
                <a:gd name="T12" fmla="*/ 0 w 576"/>
                <a:gd name="T13" fmla="*/ 0 h 545"/>
                <a:gd name="T14" fmla="*/ 576 w 576"/>
                <a:gd name="T15" fmla="*/ 545 h 545"/>
              </a:gdLst>
              <a:ahLst/>
              <a:cxnLst>
                <a:cxn ang="T8">
                  <a:pos x="T0" y="T1"/>
                </a:cxn>
                <a:cxn ang="T9">
                  <a:pos x="T2" y="T3"/>
                </a:cxn>
                <a:cxn ang="T10">
                  <a:pos x="T4" y="T5"/>
                </a:cxn>
                <a:cxn ang="T11">
                  <a:pos x="T6" y="T7"/>
                </a:cxn>
              </a:cxnLst>
              <a:rect l="T12" t="T13" r="T14" b="T15"/>
              <a:pathLst>
                <a:path w="576" h="545">
                  <a:moveTo>
                    <a:pt x="0" y="17"/>
                  </a:moveTo>
                  <a:cubicBezTo>
                    <a:pt x="47" y="8"/>
                    <a:pt x="95" y="0"/>
                    <a:pt x="144" y="65"/>
                  </a:cubicBezTo>
                  <a:cubicBezTo>
                    <a:pt x="192" y="129"/>
                    <a:pt x="215" y="320"/>
                    <a:pt x="288" y="401"/>
                  </a:cubicBezTo>
                  <a:cubicBezTo>
                    <a:pt x="360" y="481"/>
                    <a:pt x="528" y="521"/>
                    <a:pt x="576" y="545"/>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9286" name="Freeform 6">
              <a:extLst>
                <a:ext uri="{FF2B5EF4-FFF2-40B4-BE49-F238E27FC236}">
                  <a16:creationId xmlns:a16="http://schemas.microsoft.com/office/drawing/2014/main" id="{0864007F-A847-48EB-A75B-FDC20417122C}"/>
                </a:ext>
              </a:extLst>
            </p:cNvPr>
            <p:cNvSpPr>
              <a:spLocks/>
            </p:cNvSpPr>
            <p:nvPr/>
          </p:nvSpPr>
          <p:spPr bwMode="auto">
            <a:xfrm flipH="1">
              <a:off x="3320" y="2287"/>
              <a:ext cx="576" cy="545"/>
            </a:xfrm>
            <a:custGeom>
              <a:avLst/>
              <a:gdLst>
                <a:gd name="T0" fmla="*/ 0 w 576"/>
                <a:gd name="T1" fmla="*/ 17 h 545"/>
                <a:gd name="T2" fmla="*/ 144 w 576"/>
                <a:gd name="T3" fmla="*/ 65 h 545"/>
                <a:gd name="T4" fmla="*/ 288 w 576"/>
                <a:gd name="T5" fmla="*/ 401 h 545"/>
                <a:gd name="T6" fmla="*/ 576 w 576"/>
                <a:gd name="T7" fmla="*/ 545 h 545"/>
                <a:gd name="T8" fmla="*/ 0 60000 65536"/>
                <a:gd name="T9" fmla="*/ 0 60000 65536"/>
                <a:gd name="T10" fmla="*/ 0 60000 65536"/>
                <a:gd name="T11" fmla="*/ 0 60000 65536"/>
                <a:gd name="T12" fmla="*/ 0 w 576"/>
                <a:gd name="T13" fmla="*/ 0 h 545"/>
                <a:gd name="T14" fmla="*/ 576 w 576"/>
                <a:gd name="T15" fmla="*/ 545 h 545"/>
              </a:gdLst>
              <a:ahLst/>
              <a:cxnLst>
                <a:cxn ang="T8">
                  <a:pos x="T0" y="T1"/>
                </a:cxn>
                <a:cxn ang="T9">
                  <a:pos x="T2" y="T3"/>
                </a:cxn>
                <a:cxn ang="T10">
                  <a:pos x="T4" y="T5"/>
                </a:cxn>
                <a:cxn ang="T11">
                  <a:pos x="T6" y="T7"/>
                </a:cxn>
              </a:cxnLst>
              <a:rect l="T12" t="T13" r="T14" b="T15"/>
              <a:pathLst>
                <a:path w="576" h="545">
                  <a:moveTo>
                    <a:pt x="0" y="17"/>
                  </a:moveTo>
                  <a:cubicBezTo>
                    <a:pt x="47" y="8"/>
                    <a:pt x="95" y="0"/>
                    <a:pt x="144" y="65"/>
                  </a:cubicBezTo>
                  <a:cubicBezTo>
                    <a:pt x="192" y="129"/>
                    <a:pt x="215" y="320"/>
                    <a:pt x="288" y="401"/>
                  </a:cubicBezTo>
                  <a:cubicBezTo>
                    <a:pt x="360" y="481"/>
                    <a:pt x="528" y="521"/>
                    <a:pt x="576" y="545"/>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grpSp>
      <p:sp>
        <p:nvSpPr>
          <p:cNvPr id="9222" name="Line 7">
            <a:extLst>
              <a:ext uri="{FF2B5EF4-FFF2-40B4-BE49-F238E27FC236}">
                <a16:creationId xmlns:a16="http://schemas.microsoft.com/office/drawing/2014/main" id="{E223DE89-E067-46ED-9F19-FEABA3BAFFA4}"/>
              </a:ext>
            </a:extLst>
          </p:cNvPr>
          <p:cNvSpPr>
            <a:spLocks noChangeShapeType="1"/>
          </p:cNvSpPr>
          <p:nvPr/>
        </p:nvSpPr>
        <p:spPr bwMode="auto">
          <a:xfrm>
            <a:off x="5410200" y="2895600"/>
            <a:ext cx="0" cy="304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9223" name="Text Box 8">
            <a:extLst>
              <a:ext uri="{FF2B5EF4-FFF2-40B4-BE49-F238E27FC236}">
                <a16:creationId xmlns:a16="http://schemas.microsoft.com/office/drawing/2014/main" id="{BCF40FDD-8F0E-4F64-B95C-2E6C155D5EDA}"/>
              </a:ext>
            </a:extLst>
          </p:cNvPr>
          <p:cNvSpPr txBox="1">
            <a:spLocks noChangeArrowheads="1"/>
          </p:cNvSpPr>
          <p:nvPr/>
        </p:nvSpPr>
        <p:spPr bwMode="auto">
          <a:xfrm>
            <a:off x="5257800" y="3276600"/>
            <a:ext cx="3651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a:latin typeface="Times" panose="02020603050405020304" pitchFamily="18" charset="0"/>
              </a:rPr>
              <a:t>f</a:t>
            </a:r>
            <a:r>
              <a:rPr lang="en-US" altLang="en-US" baseline="-25000">
                <a:latin typeface="Times" panose="02020603050405020304" pitchFamily="18" charset="0"/>
              </a:rPr>
              <a:t>s</a:t>
            </a:r>
            <a:endParaRPr lang="en-US" altLang="en-US">
              <a:latin typeface="Times" panose="02020603050405020304" pitchFamily="18" charset="0"/>
            </a:endParaRPr>
          </a:p>
        </p:txBody>
      </p:sp>
      <p:grpSp>
        <p:nvGrpSpPr>
          <p:cNvPr id="9224" name="Group 9">
            <a:extLst>
              <a:ext uri="{FF2B5EF4-FFF2-40B4-BE49-F238E27FC236}">
                <a16:creationId xmlns:a16="http://schemas.microsoft.com/office/drawing/2014/main" id="{1F7A0269-338F-4B27-B2F9-B983967E32D3}"/>
              </a:ext>
            </a:extLst>
          </p:cNvPr>
          <p:cNvGrpSpPr>
            <a:grpSpLocks/>
          </p:cNvGrpSpPr>
          <p:nvPr/>
        </p:nvGrpSpPr>
        <p:grpSpPr bwMode="auto">
          <a:xfrm>
            <a:off x="3302000" y="1955800"/>
            <a:ext cx="1193800" cy="865188"/>
            <a:chOff x="3320" y="2287"/>
            <a:chExt cx="1144" cy="545"/>
          </a:xfrm>
        </p:grpSpPr>
        <p:sp>
          <p:nvSpPr>
            <p:cNvPr id="9283" name="Freeform 10">
              <a:extLst>
                <a:ext uri="{FF2B5EF4-FFF2-40B4-BE49-F238E27FC236}">
                  <a16:creationId xmlns:a16="http://schemas.microsoft.com/office/drawing/2014/main" id="{E2A9D17F-4EA9-4F21-8DB8-208740DD11F1}"/>
                </a:ext>
              </a:extLst>
            </p:cNvPr>
            <p:cNvSpPr>
              <a:spLocks/>
            </p:cNvSpPr>
            <p:nvPr/>
          </p:nvSpPr>
          <p:spPr bwMode="auto">
            <a:xfrm>
              <a:off x="3888" y="2287"/>
              <a:ext cx="576" cy="545"/>
            </a:xfrm>
            <a:custGeom>
              <a:avLst/>
              <a:gdLst>
                <a:gd name="T0" fmla="*/ 0 w 576"/>
                <a:gd name="T1" fmla="*/ 17 h 545"/>
                <a:gd name="T2" fmla="*/ 144 w 576"/>
                <a:gd name="T3" fmla="*/ 65 h 545"/>
                <a:gd name="T4" fmla="*/ 288 w 576"/>
                <a:gd name="T5" fmla="*/ 401 h 545"/>
                <a:gd name="T6" fmla="*/ 576 w 576"/>
                <a:gd name="T7" fmla="*/ 545 h 545"/>
                <a:gd name="T8" fmla="*/ 0 60000 65536"/>
                <a:gd name="T9" fmla="*/ 0 60000 65536"/>
                <a:gd name="T10" fmla="*/ 0 60000 65536"/>
                <a:gd name="T11" fmla="*/ 0 60000 65536"/>
                <a:gd name="T12" fmla="*/ 0 w 576"/>
                <a:gd name="T13" fmla="*/ 0 h 545"/>
                <a:gd name="T14" fmla="*/ 576 w 576"/>
                <a:gd name="T15" fmla="*/ 545 h 545"/>
              </a:gdLst>
              <a:ahLst/>
              <a:cxnLst>
                <a:cxn ang="T8">
                  <a:pos x="T0" y="T1"/>
                </a:cxn>
                <a:cxn ang="T9">
                  <a:pos x="T2" y="T3"/>
                </a:cxn>
                <a:cxn ang="T10">
                  <a:pos x="T4" y="T5"/>
                </a:cxn>
                <a:cxn ang="T11">
                  <a:pos x="T6" y="T7"/>
                </a:cxn>
              </a:cxnLst>
              <a:rect l="T12" t="T13" r="T14" b="T15"/>
              <a:pathLst>
                <a:path w="576" h="545">
                  <a:moveTo>
                    <a:pt x="0" y="17"/>
                  </a:moveTo>
                  <a:cubicBezTo>
                    <a:pt x="47" y="8"/>
                    <a:pt x="95" y="0"/>
                    <a:pt x="144" y="65"/>
                  </a:cubicBezTo>
                  <a:cubicBezTo>
                    <a:pt x="192" y="129"/>
                    <a:pt x="215" y="320"/>
                    <a:pt x="288" y="401"/>
                  </a:cubicBezTo>
                  <a:cubicBezTo>
                    <a:pt x="360" y="481"/>
                    <a:pt x="528" y="521"/>
                    <a:pt x="576" y="545"/>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9284" name="Freeform 11">
              <a:extLst>
                <a:ext uri="{FF2B5EF4-FFF2-40B4-BE49-F238E27FC236}">
                  <a16:creationId xmlns:a16="http://schemas.microsoft.com/office/drawing/2014/main" id="{615677F9-E15D-4D7A-815A-FA2953AE16E4}"/>
                </a:ext>
              </a:extLst>
            </p:cNvPr>
            <p:cNvSpPr>
              <a:spLocks/>
            </p:cNvSpPr>
            <p:nvPr/>
          </p:nvSpPr>
          <p:spPr bwMode="auto">
            <a:xfrm flipH="1">
              <a:off x="3320" y="2287"/>
              <a:ext cx="576" cy="545"/>
            </a:xfrm>
            <a:custGeom>
              <a:avLst/>
              <a:gdLst>
                <a:gd name="T0" fmla="*/ 0 w 576"/>
                <a:gd name="T1" fmla="*/ 17 h 545"/>
                <a:gd name="T2" fmla="*/ 144 w 576"/>
                <a:gd name="T3" fmla="*/ 65 h 545"/>
                <a:gd name="T4" fmla="*/ 288 w 576"/>
                <a:gd name="T5" fmla="*/ 401 h 545"/>
                <a:gd name="T6" fmla="*/ 576 w 576"/>
                <a:gd name="T7" fmla="*/ 545 h 545"/>
                <a:gd name="T8" fmla="*/ 0 60000 65536"/>
                <a:gd name="T9" fmla="*/ 0 60000 65536"/>
                <a:gd name="T10" fmla="*/ 0 60000 65536"/>
                <a:gd name="T11" fmla="*/ 0 60000 65536"/>
                <a:gd name="T12" fmla="*/ 0 w 576"/>
                <a:gd name="T13" fmla="*/ 0 h 545"/>
                <a:gd name="T14" fmla="*/ 576 w 576"/>
                <a:gd name="T15" fmla="*/ 545 h 545"/>
              </a:gdLst>
              <a:ahLst/>
              <a:cxnLst>
                <a:cxn ang="T8">
                  <a:pos x="T0" y="T1"/>
                </a:cxn>
                <a:cxn ang="T9">
                  <a:pos x="T2" y="T3"/>
                </a:cxn>
                <a:cxn ang="T10">
                  <a:pos x="T4" y="T5"/>
                </a:cxn>
                <a:cxn ang="T11">
                  <a:pos x="T6" y="T7"/>
                </a:cxn>
              </a:cxnLst>
              <a:rect l="T12" t="T13" r="T14" b="T15"/>
              <a:pathLst>
                <a:path w="576" h="545">
                  <a:moveTo>
                    <a:pt x="0" y="17"/>
                  </a:moveTo>
                  <a:cubicBezTo>
                    <a:pt x="47" y="8"/>
                    <a:pt x="95" y="0"/>
                    <a:pt x="144" y="65"/>
                  </a:cubicBezTo>
                  <a:cubicBezTo>
                    <a:pt x="192" y="129"/>
                    <a:pt x="215" y="320"/>
                    <a:pt x="288" y="401"/>
                  </a:cubicBezTo>
                  <a:cubicBezTo>
                    <a:pt x="360" y="481"/>
                    <a:pt x="528" y="521"/>
                    <a:pt x="576" y="545"/>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grpSp>
      <p:sp>
        <p:nvSpPr>
          <p:cNvPr id="9225" name="Line 12">
            <a:extLst>
              <a:ext uri="{FF2B5EF4-FFF2-40B4-BE49-F238E27FC236}">
                <a16:creationId xmlns:a16="http://schemas.microsoft.com/office/drawing/2014/main" id="{D774AB95-A82F-4032-A7D5-7E043869EB46}"/>
              </a:ext>
            </a:extLst>
          </p:cNvPr>
          <p:cNvSpPr>
            <a:spLocks noChangeShapeType="1"/>
          </p:cNvSpPr>
          <p:nvPr/>
        </p:nvSpPr>
        <p:spPr bwMode="auto">
          <a:xfrm>
            <a:off x="4495800" y="2895600"/>
            <a:ext cx="0" cy="304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9226" name="Text Box 13">
            <a:extLst>
              <a:ext uri="{FF2B5EF4-FFF2-40B4-BE49-F238E27FC236}">
                <a16:creationId xmlns:a16="http://schemas.microsoft.com/office/drawing/2014/main" id="{3BCDB83B-083F-4139-9414-47974A9ED690}"/>
              </a:ext>
            </a:extLst>
          </p:cNvPr>
          <p:cNvSpPr txBox="1">
            <a:spLocks noChangeArrowheads="1"/>
          </p:cNvSpPr>
          <p:nvPr/>
        </p:nvSpPr>
        <p:spPr bwMode="auto">
          <a:xfrm>
            <a:off x="4175125" y="3184525"/>
            <a:ext cx="63658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a:latin typeface="Times" panose="02020603050405020304" pitchFamily="18" charset="0"/>
              </a:rPr>
              <a:t>f</a:t>
            </a:r>
            <a:r>
              <a:rPr lang="en-US" altLang="en-US" baseline="-25000">
                <a:latin typeface="Times" panose="02020603050405020304" pitchFamily="18" charset="0"/>
              </a:rPr>
              <a:t>max</a:t>
            </a:r>
            <a:endParaRPr lang="en-US" altLang="en-US">
              <a:latin typeface="Times" panose="02020603050405020304" pitchFamily="18" charset="0"/>
            </a:endParaRPr>
          </a:p>
        </p:txBody>
      </p:sp>
      <p:sp>
        <p:nvSpPr>
          <p:cNvPr id="9227" name="Text Box 14">
            <a:extLst>
              <a:ext uri="{FF2B5EF4-FFF2-40B4-BE49-F238E27FC236}">
                <a16:creationId xmlns:a16="http://schemas.microsoft.com/office/drawing/2014/main" id="{F85D4F96-4EF4-47AF-A562-E0186DF30E64}"/>
              </a:ext>
            </a:extLst>
          </p:cNvPr>
          <p:cNvSpPr txBox="1">
            <a:spLocks noChangeArrowheads="1"/>
          </p:cNvSpPr>
          <p:nvPr/>
        </p:nvSpPr>
        <p:spPr bwMode="auto">
          <a:xfrm>
            <a:off x="3505200" y="1143000"/>
            <a:ext cx="10842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a:latin typeface="Times" panose="02020603050405020304" pitchFamily="18" charset="0"/>
              </a:rPr>
              <a:t>| V</a:t>
            </a:r>
            <a:r>
              <a:rPr lang="en-US" altLang="en-US" baseline="-25000">
                <a:latin typeface="Times" panose="02020603050405020304" pitchFamily="18" charset="0"/>
              </a:rPr>
              <a:t>p</a:t>
            </a:r>
            <a:r>
              <a:rPr lang="en-US" altLang="en-US">
                <a:latin typeface="Times" panose="02020603050405020304" pitchFamily="18" charset="0"/>
              </a:rPr>
              <a:t>(f) |</a:t>
            </a:r>
          </a:p>
        </p:txBody>
      </p:sp>
      <p:sp>
        <p:nvSpPr>
          <p:cNvPr id="9228" name="Oval 15">
            <a:extLst>
              <a:ext uri="{FF2B5EF4-FFF2-40B4-BE49-F238E27FC236}">
                <a16:creationId xmlns:a16="http://schemas.microsoft.com/office/drawing/2014/main" id="{E0C67635-8CEF-45F8-92BC-37FAB2362662}"/>
              </a:ext>
            </a:extLst>
          </p:cNvPr>
          <p:cNvSpPr>
            <a:spLocks noChangeArrowheads="1"/>
          </p:cNvSpPr>
          <p:nvPr/>
        </p:nvSpPr>
        <p:spPr bwMode="auto">
          <a:xfrm>
            <a:off x="5211763" y="2341563"/>
            <a:ext cx="76200" cy="76200"/>
          </a:xfrm>
          <a:prstGeom prst="ellipse">
            <a:avLst/>
          </a:prstGeom>
          <a:solidFill>
            <a:schemeClr val="accent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9229" name="Oval 16">
            <a:extLst>
              <a:ext uri="{FF2B5EF4-FFF2-40B4-BE49-F238E27FC236}">
                <a16:creationId xmlns:a16="http://schemas.microsoft.com/office/drawing/2014/main" id="{2CEC11C4-F717-4713-ADE2-EA8CC7A8F8B3}"/>
              </a:ext>
            </a:extLst>
          </p:cNvPr>
          <p:cNvSpPr>
            <a:spLocks noChangeArrowheads="1"/>
          </p:cNvSpPr>
          <p:nvPr/>
        </p:nvSpPr>
        <p:spPr bwMode="auto">
          <a:xfrm>
            <a:off x="3852863" y="1930400"/>
            <a:ext cx="76200" cy="76200"/>
          </a:xfrm>
          <a:prstGeom prst="ellipse">
            <a:avLst/>
          </a:prstGeom>
          <a:solidFill>
            <a:schemeClr val="accent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9230" name="Oval 17">
            <a:extLst>
              <a:ext uri="{FF2B5EF4-FFF2-40B4-BE49-F238E27FC236}">
                <a16:creationId xmlns:a16="http://schemas.microsoft.com/office/drawing/2014/main" id="{FEC68A27-7071-4039-ADAD-2525647C5AC1}"/>
              </a:ext>
            </a:extLst>
          </p:cNvPr>
          <p:cNvSpPr>
            <a:spLocks noChangeArrowheads="1"/>
          </p:cNvSpPr>
          <p:nvPr/>
        </p:nvSpPr>
        <p:spPr bwMode="auto">
          <a:xfrm>
            <a:off x="4005263" y="2039938"/>
            <a:ext cx="76200" cy="76200"/>
          </a:xfrm>
          <a:prstGeom prst="ellipse">
            <a:avLst/>
          </a:prstGeom>
          <a:solidFill>
            <a:schemeClr val="accent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9231" name="Oval 18">
            <a:extLst>
              <a:ext uri="{FF2B5EF4-FFF2-40B4-BE49-F238E27FC236}">
                <a16:creationId xmlns:a16="http://schemas.microsoft.com/office/drawing/2014/main" id="{15BFD1B9-4D18-466B-9E97-73218E669D06}"/>
              </a:ext>
            </a:extLst>
          </p:cNvPr>
          <p:cNvSpPr>
            <a:spLocks noChangeArrowheads="1"/>
          </p:cNvSpPr>
          <p:nvPr/>
        </p:nvSpPr>
        <p:spPr bwMode="auto">
          <a:xfrm>
            <a:off x="4089400" y="2344738"/>
            <a:ext cx="76200" cy="76200"/>
          </a:xfrm>
          <a:prstGeom prst="ellipse">
            <a:avLst/>
          </a:prstGeom>
          <a:solidFill>
            <a:schemeClr val="accent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9232" name="Oval 19">
            <a:extLst>
              <a:ext uri="{FF2B5EF4-FFF2-40B4-BE49-F238E27FC236}">
                <a16:creationId xmlns:a16="http://schemas.microsoft.com/office/drawing/2014/main" id="{B8DF34E8-7B4C-4B69-8B87-E716094B6DB7}"/>
              </a:ext>
            </a:extLst>
          </p:cNvPr>
          <p:cNvSpPr>
            <a:spLocks noChangeArrowheads="1"/>
          </p:cNvSpPr>
          <p:nvPr/>
        </p:nvSpPr>
        <p:spPr bwMode="auto">
          <a:xfrm>
            <a:off x="4173538" y="2573338"/>
            <a:ext cx="76200" cy="76200"/>
          </a:xfrm>
          <a:prstGeom prst="ellipse">
            <a:avLst/>
          </a:prstGeom>
          <a:solidFill>
            <a:schemeClr val="accent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9233" name="Oval 20">
            <a:extLst>
              <a:ext uri="{FF2B5EF4-FFF2-40B4-BE49-F238E27FC236}">
                <a16:creationId xmlns:a16="http://schemas.microsoft.com/office/drawing/2014/main" id="{3C8DD3D9-7570-4CFD-BA15-062678C736F4}"/>
              </a:ext>
            </a:extLst>
          </p:cNvPr>
          <p:cNvSpPr>
            <a:spLocks noChangeArrowheads="1"/>
          </p:cNvSpPr>
          <p:nvPr/>
        </p:nvSpPr>
        <p:spPr bwMode="auto">
          <a:xfrm>
            <a:off x="4308475" y="2709863"/>
            <a:ext cx="76200" cy="76200"/>
          </a:xfrm>
          <a:prstGeom prst="ellipse">
            <a:avLst/>
          </a:prstGeom>
          <a:solidFill>
            <a:schemeClr val="accent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9234" name="Oval 21">
            <a:extLst>
              <a:ext uri="{FF2B5EF4-FFF2-40B4-BE49-F238E27FC236}">
                <a16:creationId xmlns:a16="http://schemas.microsoft.com/office/drawing/2014/main" id="{912A5A6E-5967-4E53-9994-9099F647F411}"/>
              </a:ext>
            </a:extLst>
          </p:cNvPr>
          <p:cNvSpPr>
            <a:spLocks noChangeArrowheads="1"/>
          </p:cNvSpPr>
          <p:nvPr/>
        </p:nvSpPr>
        <p:spPr bwMode="auto">
          <a:xfrm>
            <a:off x="4533900" y="2789238"/>
            <a:ext cx="76200" cy="76200"/>
          </a:xfrm>
          <a:prstGeom prst="ellipse">
            <a:avLst/>
          </a:prstGeom>
          <a:solidFill>
            <a:schemeClr val="accent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9235" name="Oval 22">
            <a:extLst>
              <a:ext uri="{FF2B5EF4-FFF2-40B4-BE49-F238E27FC236}">
                <a16:creationId xmlns:a16="http://schemas.microsoft.com/office/drawing/2014/main" id="{65362A63-3701-4114-BADD-36C067E1F49A}"/>
              </a:ext>
            </a:extLst>
          </p:cNvPr>
          <p:cNvSpPr>
            <a:spLocks noChangeArrowheads="1"/>
          </p:cNvSpPr>
          <p:nvPr/>
        </p:nvSpPr>
        <p:spPr bwMode="auto">
          <a:xfrm>
            <a:off x="4724400" y="2794000"/>
            <a:ext cx="76200" cy="76200"/>
          </a:xfrm>
          <a:prstGeom prst="ellipse">
            <a:avLst/>
          </a:prstGeom>
          <a:solidFill>
            <a:schemeClr val="accent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9236" name="Oval 23">
            <a:extLst>
              <a:ext uri="{FF2B5EF4-FFF2-40B4-BE49-F238E27FC236}">
                <a16:creationId xmlns:a16="http://schemas.microsoft.com/office/drawing/2014/main" id="{D9BA30B7-6701-42FC-BC74-21E796F9D67E}"/>
              </a:ext>
            </a:extLst>
          </p:cNvPr>
          <p:cNvSpPr>
            <a:spLocks noChangeArrowheads="1"/>
          </p:cNvSpPr>
          <p:nvPr/>
        </p:nvSpPr>
        <p:spPr bwMode="auto">
          <a:xfrm>
            <a:off x="4906963" y="2692400"/>
            <a:ext cx="76200" cy="76200"/>
          </a:xfrm>
          <a:prstGeom prst="ellipse">
            <a:avLst/>
          </a:prstGeom>
          <a:solidFill>
            <a:schemeClr val="accent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9237" name="Oval 24">
            <a:extLst>
              <a:ext uri="{FF2B5EF4-FFF2-40B4-BE49-F238E27FC236}">
                <a16:creationId xmlns:a16="http://schemas.microsoft.com/office/drawing/2014/main" id="{2AEB95A1-007E-46A5-8160-0F6AD9C672BD}"/>
              </a:ext>
            </a:extLst>
          </p:cNvPr>
          <p:cNvSpPr>
            <a:spLocks noChangeArrowheads="1"/>
          </p:cNvSpPr>
          <p:nvPr/>
        </p:nvSpPr>
        <p:spPr bwMode="auto">
          <a:xfrm>
            <a:off x="5087938" y="2574925"/>
            <a:ext cx="76200" cy="76200"/>
          </a:xfrm>
          <a:prstGeom prst="ellipse">
            <a:avLst/>
          </a:prstGeom>
          <a:solidFill>
            <a:schemeClr val="accent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9238" name="Oval 25">
            <a:extLst>
              <a:ext uri="{FF2B5EF4-FFF2-40B4-BE49-F238E27FC236}">
                <a16:creationId xmlns:a16="http://schemas.microsoft.com/office/drawing/2014/main" id="{28827A14-5657-4AF3-8078-367BCC7FC347}"/>
              </a:ext>
            </a:extLst>
          </p:cNvPr>
          <p:cNvSpPr>
            <a:spLocks noChangeArrowheads="1"/>
          </p:cNvSpPr>
          <p:nvPr/>
        </p:nvSpPr>
        <p:spPr bwMode="auto">
          <a:xfrm>
            <a:off x="5283200" y="2047875"/>
            <a:ext cx="76200" cy="76200"/>
          </a:xfrm>
          <a:prstGeom prst="ellipse">
            <a:avLst/>
          </a:prstGeom>
          <a:solidFill>
            <a:schemeClr val="accent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9239" name="Text Box 26">
            <a:extLst>
              <a:ext uri="{FF2B5EF4-FFF2-40B4-BE49-F238E27FC236}">
                <a16:creationId xmlns:a16="http://schemas.microsoft.com/office/drawing/2014/main" id="{56822416-44B5-4B63-9686-B9F9D51050AF}"/>
              </a:ext>
            </a:extLst>
          </p:cNvPr>
          <p:cNvSpPr txBox="1">
            <a:spLocks noChangeArrowheads="1"/>
          </p:cNvSpPr>
          <p:nvPr/>
        </p:nvSpPr>
        <p:spPr bwMode="auto">
          <a:xfrm>
            <a:off x="4572000" y="1295400"/>
            <a:ext cx="15017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spcBef>
                <a:spcPct val="50000"/>
              </a:spcBef>
            </a:pPr>
            <a:r>
              <a:rPr lang="en-US" altLang="en-US">
                <a:latin typeface="Times" panose="02020603050405020304" pitchFamily="18" charset="0"/>
              </a:rPr>
              <a:t>N samples</a:t>
            </a:r>
          </a:p>
        </p:txBody>
      </p:sp>
      <p:sp>
        <p:nvSpPr>
          <p:cNvPr id="9240" name="Line 27">
            <a:extLst>
              <a:ext uri="{FF2B5EF4-FFF2-40B4-BE49-F238E27FC236}">
                <a16:creationId xmlns:a16="http://schemas.microsoft.com/office/drawing/2014/main" id="{EE753AA0-6A93-447B-A265-1AC8685A8E86}"/>
              </a:ext>
            </a:extLst>
          </p:cNvPr>
          <p:cNvSpPr>
            <a:spLocks noChangeShapeType="1"/>
          </p:cNvSpPr>
          <p:nvPr/>
        </p:nvSpPr>
        <p:spPr bwMode="auto">
          <a:xfrm flipH="1">
            <a:off x="3581400" y="2590800"/>
            <a:ext cx="533400" cy="685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9241" name="Text Box 28">
            <a:extLst>
              <a:ext uri="{FF2B5EF4-FFF2-40B4-BE49-F238E27FC236}">
                <a16:creationId xmlns:a16="http://schemas.microsoft.com/office/drawing/2014/main" id="{70841F38-4AE8-4FB1-BB0E-9B484EC9AB13}"/>
              </a:ext>
            </a:extLst>
          </p:cNvPr>
          <p:cNvSpPr txBox="1">
            <a:spLocks noChangeArrowheads="1"/>
          </p:cNvSpPr>
          <p:nvPr/>
        </p:nvSpPr>
        <p:spPr bwMode="auto">
          <a:xfrm>
            <a:off x="1584325" y="3024188"/>
            <a:ext cx="18796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sz="1800">
                <a:latin typeface="Times" panose="02020603050405020304" pitchFamily="18" charset="0"/>
              </a:rPr>
              <a:t>positive frequency</a:t>
            </a:r>
          </a:p>
          <a:p>
            <a:r>
              <a:rPr lang="en-US" altLang="en-US" sz="1800">
                <a:latin typeface="Times" panose="02020603050405020304" pitchFamily="18" charset="0"/>
              </a:rPr>
              <a:t>components</a:t>
            </a:r>
            <a:endParaRPr lang="en-US" altLang="en-US">
              <a:latin typeface="Times" panose="02020603050405020304" pitchFamily="18" charset="0"/>
            </a:endParaRPr>
          </a:p>
        </p:txBody>
      </p:sp>
      <p:sp>
        <p:nvSpPr>
          <p:cNvPr id="9242" name="Text Box 29">
            <a:extLst>
              <a:ext uri="{FF2B5EF4-FFF2-40B4-BE49-F238E27FC236}">
                <a16:creationId xmlns:a16="http://schemas.microsoft.com/office/drawing/2014/main" id="{10143B88-E527-429B-A52A-C893B27AC7D7}"/>
              </a:ext>
            </a:extLst>
          </p:cNvPr>
          <p:cNvSpPr txBox="1">
            <a:spLocks noChangeArrowheads="1"/>
          </p:cNvSpPr>
          <p:nvPr/>
        </p:nvSpPr>
        <p:spPr bwMode="auto">
          <a:xfrm>
            <a:off x="5794461" y="2928937"/>
            <a:ext cx="19304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sz="1800" dirty="0">
                <a:latin typeface="Times" panose="02020603050405020304" pitchFamily="18" charset="0"/>
              </a:rPr>
              <a:t>negative frequency</a:t>
            </a:r>
          </a:p>
          <a:p>
            <a:r>
              <a:rPr lang="en-US" altLang="en-US" sz="1800" dirty="0">
                <a:latin typeface="Times" panose="02020603050405020304" pitchFamily="18" charset="0"/>
              </a:rPr>
              <a:t>components</a:t>
            </a:r>
            <a:endParaRPr lang="en-US" altLang="en-US" dirty="0">
              <a:latin typeface="Times" panose="02020603050405020304" pitchFamily="18" charset="0"/>
            </a:endParaRPr>
          </a:p>
        </p:txBody>
      </p:sp>
      <p:sp>
        <p:nvSpPr>
          <p:cNvPr id="9243" name="Line 30">
            <a:extLst>
              <a:ext uri="{FF2B5EF4-FFF2-40B4-BE49-F238E27FC236}">
                <a16:creationId xmlns:a16="http://schemas.microsoft.com/office/drawing/2014/main" id="{1AC7915B-67F1-4519-8362-1A0CDB818E67}"/>
              </a:ext>
            </a:extLst>
          </p:cNvPr>
          <p:cNvSpPr>
            <a:spLocks noChangeShapeType="1"/>
          </p:cNvSpPr>
          <p:nvPr/>
        </p:nvSpPr>
        <p:spPr bwMode="auto">
          <a:xfrm>
            <a:off x="5257800" y="2590800"/>
            <a:ext cx="533400" cy="6096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9244" name="Line 31">
            <a:extLst>
              <a:ext uri="{FF2B5EF4-FFF2-40B4-BE49-F238E27FC236}">
                <a16:creationId xmlns:a16="http://schemas.microsoft.com/office/drawing/2014/main" id="{0A7B4718-0AF0-48B7-89EB-7AFD1A4A39FE}"/>
              </a:ext>
            </a:extLst>
          </p:cNvPr>
          <p:cNvSpPr>
            <a:spLocks noChangeShapeType="1"/>
          </p:cNvSpPr>
          <p:nvPr/>
        </p:nvSpPr>
        <p:spPr bwMode="auto">
          <a:xfrm>
            <a:off x="1311275" y="5410200"/>
            <a:ext cx="36576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9245" name="Line 32">
            <a:extLst>
              <a:ext uri="{FF2B5EF4-FFF2-40B4-BE49-F238E27FC236}">
                <a16:creationId xmlns:a16="http://schemas.microsoft.com/office/drawing/2014/main" id="{7B5A83F6-9D2E-479D-BFD8-54790F0F9F12}"/>
              </a:ext>
            </a:extLst>
          </p:cNvPr>
          <p:cNvSpPr>
            <a:spLocks noChangeShapeType="1"/>
          </p:cNvSpPr>
          <p:nvPr/>
        </p:nvSpPr>
        <p:spPr bwMode="auto">
          <a:xfrm flipV="1">
            <a:off x="2454275" y="4267200"/>
            <a:ext cx="0" cy="1143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9246" name="Line 33">
            <a:extLst>
              <a:ext uri="{FF2B5EF4-FFF2-40B4-BE49-F238E27FC236}">
                <a16:creationId xmlns:a16="http://schemas.microsoft.com/office/drawing/2014/main" id="{AA1E6FDE-DBD0-4695-A9B1-4B1539B37A8A}"/>
              </a:ext>
            </a:extLst>
          </p:cNvPr>
          <p:cNvSpPr>
            <a:spLocks noChangeShapeType="1"/>
          </p:cNvSpPr>
          <p:nvPr/>
        </p:nvSpPr>
        <p:spPr bwMode="auto">
          <a:xfrm>
            <a:off x="3978275" y="5486400"/>
            <a:ext cx="0" cy="304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9247" name="Text Box 34">
            <a:extLst>
              <a:ext uri="{FF2B5EF4-FFF2-40B4-BE49-F238E27FC236}">
                <a16:creationId xmlns:a16="http://schemas.microsoft.com/office/drawing/2014/main" id="{EF16C050-5494-4333-89C8-35B4F47F7B60}"/>
              </a:ext>
            </a:extLst>
          </p:cNvPr>
          <p:cNvSpPr txBox="1">
            <a:spLocks noChangeArrowheads="1"/>
          </p:cNvSpPr>
          <p:nvPr/>
        </p:nvSpPr>
        <p:spPr bwMode="auto">
          <a:xfrm>
            <a:off x="3825875" y="5867400"/>
            <a:ext cx="3651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a:latin typeface="Times" panose="02020603050405020304" pitchFamily="18" charset="0"/>
              </a:rPr>
              <a:t>f</a:t>
            </a:r>
            <a:r>
              <a:rPr lang="en-US" altLang="en-US" baseline="-25000">
                <a:latin typeface="Times" panose="02020603050405020304" pitchFamily="18" charset="0"/>
              </a:rPr>
              <a:t>s</a:t>
            </a:r>
            <a:endParaRPr lang="en-US" altLang="en-US">
              <a:latin typeface="Times" panose="02020603050405020304" pitchFamily="18" charset="0"/>
            </a:endParaRPr>
          </a:p>
        </p:txBody>
      </p:sp>
      <p:grpSp>
        <p:nvGrpSpPr>
          <p:cNvPr id="9248" name="Group 35">
            <a:extLst>
              <a:ext uri="{FF2B5EF4-FFF2-40B4-BE49-F238E27FC236}">
                <a16:creationId xmlns:a16="http://schemas.microsoft.com/office/drawing/2014/main" id="{0477D6E3-753D-4F55-9803-5648CD9A6371}"/>
              </a:ext>
            </a:extLst>
          </p:cNvPr>
          <p:cNvGrpSpPr>
            <a:grpSpLocks/>
          </p:cNvGrpSpPr>
          <p:nvPr/>
        </p:nvGrpSpPr>
        <p:grpSpPr bwMode="auto">
          <a:xfrm>
            <a:off x="1870075" y="4546600"/>
            <a:ext cx="1193800" cy="865188"/>
            <a:chOff x="3320" y="2287"/>
            <a:chExt cx="1144" cy="545"/>
          </a:xfrm>
        </p:grpSpPr>
        <p:sp>
          <p:nvSpPr>
            <p:cNvPr id="9281" name="Freeform 36">
              <a:extLst>
                <a:ext uri="{FF2B5EF4-FFF2-40B4-BE49-F238E27FC236}">
                  <a16:creationId xmlns:a16="http://schemas.microsoft.com/office/drawing/2014/main" id="{F7BFF442-EC18-4985-B802-EBA543203F0C}"/>
                </a:ext>
              </a:extLst>
            </p:cNvPr>
            <p:cNvSpPr>
              <a:spLocks/>
            </p:cNvSpPr>
            <p:nvPr/>
          </p:nvSpPr>
          <p:spPr bwMode="auto">
            <a:xfrm>
              <a:off x="3888" y="2287"/>
              <a:ext cx="576" cy="545"/>
            </a:xfrm>
            <a:custGeom>
              <a:avLst/>
              <a:gdLst>
                <a:gd name="T0" fmla="*/ 0 w 576"/>
                <a:gd name="T1" fmla="*/ 17 h 545"/>
                <a:gd name="T2" fmla="*/ 144 w 576"/>
                <a:gd name="T3" fmla="*/ 65 h 545"/>
                <a:gd name="T4" fmla="*/ 288 w 576"/>
                <a:gd name="T5" fmla="*/ 401 h 545"/>
                <a:gd name="T6" fmla="*/ 576 w 576"/>
                <a:gd name="T7" fmla="*/ 545 h 545"/>
                <a:gd name="T8" fmla="*/ 0 60000 65536"/>
                <a:gd name="T9" fmla="*/ 0 60000 65536"/>
                <a:gd name="T10" fmla="*/ 0 60000 65536"/>
                <a:gd name="T11" fmla="*/ 0 60000 65536"/>
                <a:gd name="T12" fmla="*/ 0 w 576"/>
                <a:gd name="T13" fmla="*/ 0 h 545"/>
                <a:gd name="T14" fmla="*/ 576 w 576"/>
                <a:gd name="T15" fmla="*/ 545 h 545"/>
              </a:gdLst>
              <a:ahLst/>
              <a:cxnLst>
                <a:cxn ang="T8">
                  <a:pos x="T0" y="T1"/>
                </a:cxn>
                <a:cxn ang="T9">
                  <a:pos x="T2" y="T3"/>
                </a:cxn>
                <a:cxn ang="T10">
                  <a:pos x="T4" y="T5"/>
                </a:cxn>
                <a:cxn ang="T11">
                  <a:pos x="T6" y="T7"/>
                </a:cxn>
              </a:cxnLst>
              <a:rect l="T12" t="T13" r="T14" b="T15"/>
              <a:pathLst>
                <a:path w="576" h="545">
                  <a:moveTo>
                    <a:pt x="0" y="17"/>
                  </a:moveTo>
                  <a:cubicBezTo>
                    <a:pt x="47" y="8"/>
                    <a:pt x="95" y="0"/>
                    <a:pt x="144" y="65"/>
                  </a:cubicBezTo>
                  <a:cubicBezTo>
                    <a:pt x="192" y="129"/>
                    <a:pt x="215" y="320"/>
                    <a:pt x="288" y="401"/>
                  </a:cubicBezTo>
                  <a:cubicBezTo>
                    <a:pt x="360" y="481"/>
                    <a:pt x="528" y="521"/>
                    <a:pt x="576" y="545"/>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9282" name="Freeform 37">
              <a:extLst>
                <a:ext uri="{FF2B5EF4-FFF2-40B4-BE49-F238E27FC236}">
                  <a16:creationId xmlns:a16="http://schemas.microsoft.com/office/drawing/2014/main" id="{C8445443-51E9-4AC5-B5BD-6D44A951B006}"/>
                </a:ext>
              </a:extLst>
            </p:cNvPr>
            <p:cNvSpPr>
              <a:spLocks/>
            </p:cNvSpPr>
            <p:nvPr/>
          </p:nvSpPr>
          <p:spPr bwMode="auto">
            <a:xfrm flipH="1">
              <a:off x="3320" y="2287"/>
              <a:ext cx="576" cy="545"/>
            </a:xfrm>
            <a:custGeom>
              <a:avLst/>
              <a:gdLst>
                <a:gd name="T0" fmla="*/ 0 w 576"/>
                <a:gd name="T1" fmla="*/ 17 h 545"/>
                <a:gd name="T2" fmla="*/ 144 w 576"/>
                <a:gd name="T3" fmla="*/ 65 h 545"/>
                <a:gd name="T4" fmla="*/ 288 w 576"/>
                <a:gd name="T5" fmla="*/ 401 h 545"/>
                <a:gd name="T6" fmla="*/ 576 w 576"/>
                <a:gd name="T7" fmla="*/ 545 h 545"/>
                <a:gd name="T8" fmla="*/ 0 60000 65536"/>
                <a:gd name="T9" fmla="*/ 0 60000 65536"/>
                <a:gd name="T10" fmla="*/ 0 60000 65536"/>
                <a:gd name="T11" fmla="*/ 0 60000 65536"/>
                <a:gd name="T12" fmla="*/ 0 w 576"/>
                <a:gd name="T13" fmla="*/ 0 h 545"/>
                <a:gd name="T14" fmla="*/ 576 w 576"/>
                <a:gd name="T15" fmla="*/ 545 h 545"/>
              </a:gdLst>
              <a:ahLst/>
              <a:cxnLst>
                <a:cxn ang="T8">
                  <a:pos x="T0" y="T1"/>
                </a:cxn>
                <a:cxn ang="T9">
                  <a:pos x="T2" y="T3"/>
                </a:cxn>
                <a:cxn ang="T10">
                  <a:pos x="T4" y="T5"/>
                </a:cxn>
                <a:cxn ang="T11">
                  <a:pos x="T6" y="T7"/>
                </a:cxn>
              </a:cxnLst>
              <a:rect l="T12" t="T13" r="T14" b="T15"/>
              <a:pathLst>
                <a:path w="576" h="545">
                  <a:moveTo>
                    <a:pt x="0" y="17"/>
                  </a:moveTo>
                  <a:cubicBezTo>
                    <a:pt x="47" y="8"/>
                    <a:pt x="95" y="0"/>
                    <a:pt x="144" y="65"/>
                  </a:cubicBezTo>
                  <a:cubicBezTo>
                    <a:pt x="192" y="129"/>
                    <a:pt x="215" y="320"/>
                    <a:pt x="288" y="401"/>
                  </a:cubicBezTo>
                  <a:cubicBezTo>
                    <a:pt x="360" y="481"/>
                    <a:pt x="528" y="521"/>
                    <a:pt x="576" y="545"/>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grpSp>
      <p:sp>
        <p:nvSpPr>
          <p:cNvPr id="9249" name="Line 38">
            <a:extLst>
              <a:ext uri="{FF2B5EF4-FFF2-40B4-BE49-F238E27FC236}">
                <a16:creationId xmlns:a16="http://schemas.microsoft.com/office/drawing/2014/main" id="{DAB50365-E7DA-420C-8541-CA5CD073E905}"/>
              </a:ext>
            </a:extLst>
          </p:cNvPr>
          <p:cNvSpPr>
            <a:spLocks noChangeShapeType="1"/>
          </p:cNvSpPr>
          <p:nvPr/>
        </p:nvSpPr>
        <p:spPr bwMode="auto">
          <a:xfrm>
            <a:off x="3063875" y="5486400"/>
            <a:ext cx="0" cy="304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9250" name="Text Box 39">
            <a:extLst>
              <a:ext uri="{FF2B5EF4-FFF2-40B4-BE49-F238E27FC236}">
                <a16:creationId xmlns:a16="http://schemas.microsoft.com/office/drawing/2014/main" id="{F58A0774-517B-4C42-B726-260AC060910D}"/>
              </a:ext>
            </a:extLst>
          </p:cNvPr>
          <p:cNvSpPr txBox="1">
            <a:spLocks noChangeArrowheads="1"/>
          </p:cNvSpPr>
          <p:nvPr/>
        </p:nvSpPr>
        <p:spPr bwMode="auto">
          <a:xfrm>
            <a:off x="2743200" y="5775325"/>
            <a:ext cx="63658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a:latin typeface="Times" panose="02020603050405020304" pitchFamily="18" charset="0"/>
              </a:rPr>
              <a:t>f</a:t>
            </a:r>
            <a:r>
              <a:rPr lang="en-US" altLang="en-US" baseline="-25000">
                <a:latin typeface="Times" panose="02020603050405020304" pitchFamily="18" charset="0"/>
              </a:rPr>
              <a:t>max</a:t>
            </a:r>
            <a:endParaRPr lang="en-US" altLang="en-US">
              <a:latin typeface="Times" panose="02020603050405020304" pitchFamily="18" charset="0"/>
            </a:endParaRPr>
          </a:p>
        </p:txBody>
      </p:sp>
      <p:sp>
        <p:nvSpPr>
          <p:cNvPr id="9251" name="Text Box 40">
            <a:extLst>
              <a:ext uri="{FF2B5EF4-FFF2-40B4-BE49-F238E27FC236}">
                <a16:creationId xmlns:a16="http://schemas.microsoft.com/office/drawing/2014/main" id="{C421B93F-2943-40B6-AC58-D6B1B38E3087}"/>
              </a:ext>
            </a:extLst>
          </p:cNvPr>
          <p:cNvSpPr txBox="1">
            <a:spLocks noChangeArrowheads="1"/>
          </p:cNvSpPr>
          <p:nvPr/>
        </p:nvSpPr>
        <p:spPr bwMode="auto">
          <a:xfrm>
            <a:off x="2073275" y="3733800"/>
            <a:ext cx="10842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a:latin typeface="Times" panose="02020603050405020304" pitchFamily="18" charset="0"/>
              </a:rPr>
              <a:t>| V</a:t>
            </a:r>
            <a:r>
              <a:rPr lang="en-US" altLang="en-US" baseline="-25000">
                <a:latin typeface="Times" panose="02020603050405020304" pitchFamily="18" charset="0"/>
              </a:rPr>
              <a:t>p</a:t>
            </a:r>
            <a:r>
              <a:rPr lang="en-US" altLang="en-US">
                <a:latin typeface="Times" panose="02020603050405020304" pitchFamily="18" charset="0"/>
              </a:rPr>
              <a:t>(f) |</a:t>
            </a:r>
          </a:p>
        </p:txBody>
      </p:sp>
      <p:sp>
        <p:nvSpPr>
          <p:cNvPr id="9252" name="Oval 41">
            <a:extLst>
              <a:ext uri="{FF2B5EF4-FFF2-40B4-BE49-F238E27FC236}">
                <a16:creationId xmlns:a16="http://schemas.microsoft.com/office/drawing/2014/main" id="{D9CAB0A3-5F89-4CD9-94AF-321F741AF3AD}"/>
              </a:ext>
            </a:extLst>
          </p:cNvPr>
          <p:cNvSpPr>
            <a:spLocks noChangeArrowheads="1"/>
          </p:cNvSpPr>
          <p:nvPr/>
        </p:nvSpPr>
        <p:spPr bwMode="auto">
          <a:xfrm>
            <a:off x="3830638" y="5389563"/>
            <a:ext cx="76200" cy="76200"/>
          </a:xfrm>
          <a:prstGeom prst="ellipse">
            <a:avLst/>
          </a:prstGeom>
          <a:solidFill>
            <a:schemeClr val="accent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9253" name="Oval 42">
            <a:extLst>
              <a:ext uri="{FF2B5EF4-FFF2-40B4-BE49-F238E27FC236}">
                <a16:creationId xmlns:a16="http://schemas.microsoft.com/office/drawing/2014/main" id="{E2292857-D7B0-472D-B66A-0C1DF31259D2}"/>
              </a:ext>
            </a:extLst>
          </p:cNvPr>
          <p:cNvSpPr>
            <a:spLocks noChangeArrowheads="1"/>
          </p:cNvSpPr>
          <p:nvPr/>
        </p:nvSpPr>
        <p:spPr bwMode="auto">
          <a:xfrm>
            <a:off x="2420938" y="4521200"/>
            <a:ext cx="76200" cy="76200"/>
          </a:xfrm>
          <a:prstGeom prst="ellipse">
            <a:avLst/>
          </a:prstGeom>
          <a:solidFill>
            <a:schemeClr val="accent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9254" name="Oval 43">
            <a:extLst>
              <a:ext uri="{FF2B5EF4-FFF2-40B4-BE49-F238E27FC236}">
                <a16:creationId xmlns:a16="http://schemas.microsoft.com/office/drawing/2014/main" id="{AC782183-1857-455C-9851-819602456B8B}"/>
              </a:ext>
            </a:extLst>
          </p:cNvPr>
          <p:cNvSpPr>
            <a:spLocks noChangeArrowheads="1"/>
          </p:cNvSpPr>
          <p:nvPr/>
        </p:nvSpPr>
        <p:spPr bwMode="auto">
          <a:xfrm>
            <a:off x="2573338" y="4630738"/>
            <a:ext cx="76200" cy="76200"/>
          </a:xfrm>
          <a:prstGeom prst="ellipse">
            <a:avLst/>
          </a:prstGeom>
          <a:solidFill>
            <a:schemeClr val="accent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9255" name="Oval 44">
            <a:extLst>
              <a:ext uri="{FF2B5EF4-FFF2-40B4-BE49-F238E27FC236}">
                <a16:creationId xmlns:a16="http://schemas.microsoft.com/office/drawing/2014/main" id="{F6195F0E-65B9-4D86-A0E5-AFF4E2BF9121}"/>
              </a:ext>
            </a:extLst>
          </p:cNvPr>
          <p:cNvSpPr>
            <a:spLocks noChangeArrowheads="1"/>
          </p:cNvSpPr>
          <p:nvPr/>
        </p:nvSpPr>
        <p:spPr bwMode="auto">
          <a:xfrm>
            <a:off x="2657475" y="4935538"/>
            <a:ext cx="76200" cy="76200"/>
          </a:xfrm>
          <a:prstGeom prst="ellipse">
            <a:avLst/>
          </a:prstGeom>
          <a:solidFill>
            <a:schemeClr val="accent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9256" name="Oval 45">
            <a:extLst>
              <a:ext uri="{FF2B5EF4-FFF2-40B4-BE49-F238E27FC236}">
                <a16:creationId xmlns:a16="http://schemas.microsoft.com/office/drawing/2014/main" id="{DCE6E9F0-9674-4A66-AED4-E9FA933E5A92}"/>
              </a:ext>
            </a:extLst>
          </p:cNvPr>
          <p:cNvSpPr>
            <a:spLocks noChangeArrowheads="1"/>
          </p:cNvSpPr>
          <p:nvPr/>
        </p:nvSpPr>
        <p:spPr bwMode="auto">
          <a:xfrm>
            <a:off x="2741613" y="5164138"/>
            <a:ext cx="76200" cy="76200"/>
          </a:xfrm>
          <a:prstGeom prst="ellipse">
            <a:avLst/>
          </a:prstGeom>
          <a:solidFill>
            <a:schemeClr val="accent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9257" name="Oval 46">
            <a:extLst>
              <a:ext uri="{FF2B5EF4-FFF2-40B4-BE49-F238E27FC236}">
                <a16:creationId xmlns:a16="http://schemas.microsoft.com/office/drawing/2014/main" id="{09FDF402-E97D-445C-BC65-93CCA223D8D1}"/>
              </a:ext>
            </a:extLst>
          </p:cNvPr>
          <p:cNvSpPr>
            <a:spLocks noChangeArrowheads="1"/>
          </p:cNvSpPr>
          <p:nvPr/>
        </p:nvSpPr>
        <p:spPr bwMode="auto">
          <a:xfrm>
            <a:off x="2876550" y="5300663"/>
            <a:ext cx="76200" cy="76200"/>
          </a:xfrm>
          <a:prstGeom prst="ellipse">
            <a:avLst/>
          </a:prstGeom>
          <a:solidFill>
            <a:schemeClr val="accent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9258" name="Oval 47">
            <a:extLst>
              <a:ext uri="{FF2B5EF4-FFF2-40B4-BE49-F238E27FC236}">
                <a16:creationId xmlns:a16="http://schemas.microsoft.com/office/drawing/2014/main" id="{988C7685-C6C3-457B-BA91-0C4FFA39728F}"/>
              </a:ext>
            </a:extLst>
          </p:cNvPr>
          <p:cNvSpPr>
            <a:spLocks noChangeArrowheads="1"/>
          </p:cNvSpPr>
          <p:nvPr/>
        </p:nvSpPr>
        <p:spPr bwMode="auto">
          <a:xfrm>
            <a:off x="3101975" y="5380038"/>
            <a:ext cx="76200" cy="76200"/>
          </a:xfrm>
          <a:prstGeom prst="ellipse">
            <a:avLst/>
          </a:prstGeom>
          <a:solidFill>
            <a:schemeClr val="accent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9259" name="Oval 48">
            <a:extLst>
              <a:ext uri="{FF2B5EF4-FFF2-40B4-BE49-F238E27FC236}">
                <a16:creationId xmlns:a16="http://schemas.microsoft.com/office/drawing/2014/main" id="{293F14BB-757D-4C8B-B728-10D1C15A0951}"/>
              </a:ext>
            </a:extLst>
          </p:cNvPr>
          <p:cNvSpPr>
            <a:spLocks noChangeArrowheads="1"/>
          </p:cNvSpPr>
          <p:nvPr/>
        </p:nvSpPr>
        <p:spPr bwMode="auto">
          <a:xfrm>
            <a:off x="3292475" y="5384800"/>
            <a:ext cx="76200" cy="76200"/>
          </a:xfrm>
          <a:prstGeom prst="ellipse">
            <a:avLst/>
          </a:prstGeom>
          <a:solidFill>
            <a:schemeClr val="accent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9260" name="Oval 49">
            <a:extLst>
              <a:ext uri="{FF2B5EF4-FFF2-40B4-BE49-F238E27FC236}">
                <a16:creationId xmlns:a16="http://schemas.microsoft.com/office/drawing/2014/main" id="{ACF85990-F2CD-4013-BA92-DA029E459490}"/>
              </a:ext>
            </a:extLst>
          </p:cNvPr>
          <p:cNvSpPr>
            <a:spLocks noChangeArrowheads="1"/>
          </p:cNvSpPr>
          <p:nvPr/>
        </p:nvSpPr>
        <p:spPr bwMode="auto">
          <a:xfrm>
            <a:off x="3449638" y="5384800"/>
            <a:ext cx="76200" cy="76200"/>
          </a:xfrm>
          <a:prstGeom prst="ellipse">
            <a:avLst/>
          </a:prstGeom>
          <a:solidFill>
            <a:schemeClr val="accent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9261" name="Oval 50">
            <a:extLst>
              <a:ext uri="{FF2B5EF4-FFF2-40B4-BE49-F238E27FC236}">
                <a16:creationId xmlns:a16="http://schemas.microsoft.com/office/drawing/2014/main" id="{C5B600D0-7CCD-4637-97BA-DAC1F95BAB2A}"/>
              </a:ext>
            </a:extLst>
          </p:cNvPr>
          <p:cNvSpPr>
            <a:spLocks noChangeArrowheads="1"/>
          </p:cNvSpPr>
          <p:nvPr/>
        </p:nvSpPr>
        <p:spPr bwMode="auto">
          <a:xfrm>
            <a:off x="3656013" y="5381625"/>
            <a:ext cx="76200" cy="76200"/>
          </a:xfrm>
          <a:prstGeom prst="ellipse">
            <a:avLst/>
          </a:prstGeom>
          <a:solidFill>
            <a:schemeClr val="accent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9262" name="Text Box 51">
            <a:extLst>
              <a:ext uri="{FF2B5EF4-FFF2-40B4-BE49-F238E27FC236}">
                <a16:creationId xmlns:a16="http://schemas.microsoft.com/office/drawing/2014/main" id="{23BF1EF6-A3A0-4DCF-AC74-C3E83D57D748}"/>
              </a:ext>
            </a:extLst>
          </p:cNvPr>
          <p:cNvSpPr txBox="1">
            <a:spLocks noChangeArrowheads="1"/>
          </p:cNvSpPr>
          <p:nvPr/>
        </p:nvSpPr>
        <p:spPr bwMode="auto">
          <a:xfrm>
            <a:off x="3140075" y="3886200"/>
            <a:ext cx="15017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spcBef>
                <a:spcPct val="50000"/>
              </a:spcBef>
            </a:pPr>
            <a:r>
              <a:rPr lang="en-US" altLang="en-US">
                <a:latin typeface="Times" panose="02020603050405020304" pitchFamily="18" charset="0"/>
              </a:rPr>
              <a:t>N samples</a:t>
            </a:r>
          </a:p>
        </p:txBody>
      </p:sp>
      <p:sp>
        <p:nvSpPr>
          <p:cNvPr id="9263" name="Line 52">
            <a:extLst>
              <a:ext uri="{FF2B5EF4-FFF2-40B4-BE49-F238E27FC236}">
                <a16:creationId xmlns:a16="http://schemas.microsoft.com/office/drawing/2014/main" id="{D29DBA12-955E-4B4E-A239-98C4E73149BD}"/>
              </a:ext>
            </a:extLst>
          </p:cNvPr>
          <p:cNvSpPr>
            <a:spLocks noChangeShapeType="1"/>
          </p:cNvSpPr>
          <p:nvPr/>
        </p:nvSpPr>
        <p:spPr bwMode="auto">
          <a:xfrm flipH="1">
            <a:off x="2149475" y="5181600"/>
            <a:ext cx="533400" cy="685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9264" name="Text Box 53">
            <a:extLst>
              <a:ext uri="{FF2B5EF4-FFF2-40B4-BE49-F238E27FC236}">
                <a16:creationId xmlns:a16="http://schemas.microsoft.com/office/drawing/2014/main" id="{E0A87DF0-EFA5-441C-B952-A346B59E20BB}"/>
              </a:ext>
            </a:extLst>
          </p:cNvPr>
          <p:cNvSpPr txBox="1">
            <a:spLocks noChangeArrowheads="1"/>
          </p:cNvSpPr>
          <p:nvPr/>
        </p:nvSpPr>
        <p:spPr bwMode="auto">
          <a:xfrm>
            <a:off x="152400" y="5614988"/>
            <a:ext cx="18796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sz="1800">
                <a:latin typeface="Times" panose="02020603050405020304" pitchFamily="18" charset="0"/>
              </a:rPr>
              <a:t>positive frequency</a:t>
            </a:r>
          </a:p>
          <a:p>
            <a:r>
              <a:rPr lang="en-US" altLang="en-US" sz="1800">
                <a:latin typeface="Times" panose="02020603050405020304" pitchFamily="18" charset="0"/>
              </a:rPr>
              <a:t>components</a:t>
            </a:r>
            <a:endParaRPr lang="en-US" altLang="en-US">
              <a:latin typeface="Times" panose="02020603050405020304" pitchFamily="18" charset="0"/>
            </a:endParaRPr>
          </a:p>
        </p:txBody>
      </p:sp>
      <p:sp>
        <p:nvSpPr>
          <p:cNvPr id="9265" name="Line 54">
            <a:extLst>
              <a:ext uri="{FF2B5EF4-FFF2-40B4-BE49-F238E27FC236}">
                <a16:creationId xmlns:a16="http://schemas.microsoft.com/office/drawing/2014/main" id="{3B0656E0-2C73-4B2C-911F-2D8217C9C0BA}"/>
              </a:ext>
            </a:extLst>
          </p:cNvPr>
          <p:cNvSpPr>
            <a:spLocks noChangeShapeType="1"/>
          </p:cNvSpPr>
          <p:nvPr/>
        </p:nvSpPr>
        <p:spPr bwMode="auto">
          <a:xfrm>
            <a:off x="5105400" y="4724400"/>
            <a:ext cx="304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9266" name="Line 55">
            <a:extLst>
              <a:ext uri="{FF2B5EF4-FFF2-40B4-BE49-F238E27FC236}">
                <a16:creationId xmlns:a16="http://schemas.microsoft.com/office/drawing/2014/main" id="{6B0CD21A-1AEC-4C47-A1B0-6423EDCD8ACD}"/>
              </a:ext>
            </a:extLst>
          </p:cNvPr>
          <p:cNvSpPr>
            <a:spLocks noChangeShapeType="1"/>
          </p:cNvSpPr>
          <p:nvPr/>
        </p:nvSpPr>
        <p:spPr bwMode="auto">
          <a:xfrm>
            <a:off x="5105400" y="4876800"/>
            <a:ext cx="304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9267" name="Line 56">
            <a:extLst>
              <a:ext uri="{FF2B5EF4-FFF2-40B4-BE49-F238E27FC236}">
                <a16:creationId xmlns:a16="http://schemas.microsoft.com/office/drawing/2014/main" id="{9870D5AC-CDCB-4F58-8EE8-FF9A4B81643F}"/>
              </a:ext>
            </a:extLst>
          </p:cNvPr>
          <p:cNvSpPr>
            <a:spLocks noChangeShapeType="1"/>
          </p:cNvSpPr>
          <p:nvPr/>
        </p:nvSpPr>
        <p:spPr bwMode="auto">
          <a:xfrm>
            <a:off x="5410200" y="4648200"/>
            <a:ext cx="152400" cy="1524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9268" name="Line 57">
            <a:extLst>
              <a:ext uri="{FF2B5EF4-FFF2-40B4-BE49-F238E27FC236}">
                <a16:creationId xmlns:a16="http://schemas.microsoft.com/office/drawing/2014/main" id="{BBB12181-AD2E-46B9-8EC4-163398D7C1FD}"/>
              </a:ext>
            </a:extLst>
          </p:cNvPr>
          <p:cNvSpPr>
            <a:spLocks noChangeShapeType="1"/>
          </p:cNvSpPr>
          <p:nvPr/>
        </p:nvSpPr>
        <p:spPr bwMode="auto">
          <a:xfrm flipH="1">
            <a:off x="5410200" y="4800600"/>
            <a:ext cx="152400" cy="1524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9269" name="Text Box 58">
            <a:extLst>
              <a:ext uri="{FF2B5EF4-FFF2-40B4-BE49-F238E27FC236}">
                <a16:creationId xmlns:a16="http://schemas.microsoft.com/office/drawing/2014/main" id="{93DC8BDE-3564-4099-9552-53DFC5E1116E}"/>
              </a:ext>
            </a:extLst>
          </p:cNvPr>
          <p:cNvSpPr txBox="1">
            <a:spLocks noChangeArrowheads="1"/>
          </p:cNvSpPr>
          <p:nvPr/>
        </p:nvSpPr>
        <p:spPr bwMode="auto">
          <a:xfrm>
            <a:off x="5715000" y="4495800"/>
            <a:ext cx="202565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a:latin typeface="Times" panose="02020603050405020304" pitchFamily="18" charset="0"/>
              </a:rPr>
              <a:t>           ? </a:t>
            </a:r>
          </a:p>
          <a:p>
            <a:r>
              <a:rPr lang="en-US" altLang="en-US">
                <a:latin typeface="Times" panose="02020603050405020304" pitchFamily="18" charset="0"/>
              </a:rPr>
              <a:t>in time domain</a:t>
            </a:r>
          </a:p>
        </p:txBody>
      </p:sp>
      <p:graphicFrame>
        <p:nvGraphicFramePr>
          <p:cNvPr id="9218" name="Object 59">
            <a:extLst>
              <a:ext uri="{FF2B5EF4-FFF2-40B4-BE49-F238E27FC236}">
                <a16:creationId xmlns:a16="http://schemas.microsoft.com/office/drawing/2014/main" id="{1F586869-F4DE-42A6-8AB4-574A38FBD9AD}"/>
              </a:ext>
            </a:extLst>
          </p:cNvPr>
          <p:cNvGraphicFramePr>
            <a:graphicFrameLocks noChangeAspect="1"/>
          </p:cNvGraphicFramePr>
          <p:nvPr>
            <p:extLst>
              <p:ext uri="{D42A27DB-BD31-4B8C-83A1-F6EECF244321}">
                <p14:modId xmlns:p14="http://schemas.microsoft.com/office/powerpoint/2010/main" val="500554570"/>
              </p:ext>
            </p:extLst>
          </p:nvPr>
        </p:nvGraphicFramePr>
        <p:xfrm>
          <a:off x="5791200" y="3543157"/>
          <a:ext cx="1397000" cy="304800"/>
        </p:xfrm>
        <a:graphic>
          <a:graphicData uri="http://schemas.openxmlformats.org/presentationml/2006/ole">
            <mc:AlternateContent xmlns:mc="http://schemas.openxmlformats.org/markup-compatibility/2006">
              <mc:Choice xmlns:v="urn:schemas-microsoft-com:vml" Requires="v">
                <p:oleObj spid="_x0000_s10245" name="MathType Equation" r:id="rId4" imgW="1397000" imgH="304800" progId="Equation">
                  <p:embed/>
                </p:oleObj>
              </mc:Choice>
              <mc:Fallback>
                <p:oleObj name="MathType Equation" r:id="rId4" imgW="1397000" imgH="304800" progId="Equation">
                  <p:embed/>
                  <p:pic>
                    <p:nvPicPr>
                      <p:cNvPr id="0" name="Object 5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91200" y="3543157"/>
                        <a:ext cx="13970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9270" name="Text Box 60">
            <a:extLst>
              <a:ext uri="{FF2B5EF4-FFF2-40B4-BE49-F238E27FC236}">
                <a16:creationId xmlns:a16="http://schemas.microsoft.com/office/drawing/2014/main" id="{F068051B-073B-4A5B-B6E1-FB89F5227ADB}"/>
              </a:ext>
            </a:extLst>
          </p:cNvPr>
          <p:cNvSpPr txBox="1">
            <a:spLocks noChangeArrowheads="1"/>
          </p:cNvSpPr>
          <p:nvPr/>
        </p:nvSpPr>
        <p:spPr bwMode="auto">
          <a:xfrm>
            <a:off x="7199365" y="3505200"/>
            <a:ext cx="16002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spcBef>
                <a:spcPct val="50000"/>
              </a:spcBef>
            </a:pPr>
            <a:r>
              <a:rPr lang="en-US" altLang="en-US" sz="1800" dirty="0">
                <a:latin typeface="Times" panose="02020603050405020304" pitchFamily="18" charset="0"/>
              </a:rPr>
              <a:t>if   </a:t>
            </a:r>
            <a:r>
              <a:rPr lang="en-US" altLang="en-US" sz="1800" i="1" dirty="0">
                <a:latin typeface="Times" panose="02020603050405020304" pitchFamily="18" charset="0"/>
              </a:rPr>
              <a:t>v</a:t>
            </a:r>
            <a:r>
              <a:rPr lang="en-US" altLang="en-US" sz="1800" dirty="0">
                <a:latin typeface="Times" panose="02020603050405020304" pitchFamily="18" charset="0"/>
              </a:rPr>
              <a:t>(</a:t>
            </a:r>
            <a:r>
              <a:rPr lang="en-US" altLang="en-US" sz="1800" i="1" dirty="0">
                <a:latin typeface="Times" panose="02020603050405020304" pitchFamily="18" charset="0"/>
              </a:rPr>
              <a:t>t</a:t>
            </a:r>
            <a:r>
              <a:rPr lang="en-US" altLang="en-US" sz="1800" dirty="0">
                <a:latin typeface="Times" panose="02020603050405020304" pitchFamily="18" charset="0"/>
              </a:rPr>
              <a:t>) is real</a:t>
            </a:r>
            <a:endParaRPr lang="en-US" altLang="en-US" dirty="0">
              <a:latin typeface="Times" panose="02020603050405020304" pitchFamily="18" charset="0"/>
            </a:endParaRPr>
          </a:p>
        </p:txBody>
      </p:sp>
      <p:grpSp>
        <p:nvGrpSpPr>
          <p:cNvPr id="9271" name="Group 61">
            <a:extLst>
              <a:ext uri="{FF2B5EF4-FFF2-40B4-BE49-F238E27FC236}">
                <a16:creationId xmlns:a16="http://schemas.microsoft.com/office/drawing/2014/main" id="{CF6C6B86-C0EE-46FE-9831-473F574BE98F}"/>
              </a:ext>
            </a:extLst>
          </p:cNvPr>
          <p:cNvGrpSpPr>
            <a:grpSpLocks/>
          </p:cNvGrpSpPr>
          <p:nvPr/>
        </p:nvGrpSpPr>
        <p:grpSpPr bwMode="auto">
          <a:xfrm>
            <a:off x="2451100" y="4330700"/>
            <a:ext cx="1524000" cy="152400"/>
            <a:chOff x="1594" y="2736"/>
            <a:chExt cx="816" cy="96"/>
          </a:xfrm>
        </p:grpSpPr>
        <p:sp>
          <p:nvSpPr>
            <p:cNvPr id="9278" name="Line 62">
              <a:extLst>
                <a:ext uri="{FF2B5EF4-FFF2-40B4-BE49-F238E27FC236}">
                  <a16:creationId xmlns:a16="http://schemas.microsoft.com/office/drawing/2014/main" id="{29A5F259-16B5-4F48-A583-CCCCFEDC7BF5}"/>
                </a:ext>
              </a:extLst>
            </p:cNvPr>
            <p:cNvSpPr>
              <a:spLocks noChangeShapeType="1"/>
            </p:cNvSpPr>
            <p:nvPr/>
          </p:nvSpPr>
          <p:spPr bwMode="auto">
            <a:xfrm>
              <a:off x="1594" y="2736"/>
              <a:ext cx="816"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9279" name="Line 63">
              <a:extLst>
                <a:ext uri="{FF2B5EF4-FFF2-40B4-BE49-F238E27FC236}">
                  <a16:creationId xmlns:a16="http://schemas.microsoft.com/office/drawing/2014/main" id="{54966174-A604-4AAA-ABDA-B06C3D700182}"/>
                </a:ext>
              </a:extLst>
            </p:cNvPr>
            <p:cNvSpPr>
              <a:spLocks noChangeShapeType="1"/>
            </p:cNvSpPr>
            <p:nvPr/>
          </p:nvSpPr>
          <p:spPr bwMode="auto">
            <a:xfrm>
              <a:off x="2410" y="2736"/>
              <a:ext cx="0" cy="96"/>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9280" name="Line 64">
              <a:extLst>
                <a:ext uri="{FF2B5EF4-FFF2-40B4-BE49-F238E27FC236}">
                  <a16:creationId xmlns:a16="http://schemas.microsoft.com/office/drawing/2014/main" id="{8B61D575-19D2-475F-98B6-D37EE10175A0}"/>
                </a:ext>
              </a:extLst>
            </p:cNvPr>
            <p:cNvSpPr>
              <a:spLocks noChangeShapeType="1"/>
            </p:cNvSpPr>
            <p:nvPr/>
          </p:nvSpPr>
          <p:spPr bwMode="auto">
            <a:xfrm>
              <a:off x="1594" y="2736"/>
              <a:ext cx="0" cy="96"/>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9272" name="Group 65">
            <a:extLst>
              <a:ext uri="{FF2B5EF4-FFF2-40B4-BE49-F238E27FC236}">
                <a16:creationId xmlns:a16="http://schemas.microsoft.com/office/drawing/2014/main" id="{DFC14666-266D-49B0-8518-487CACAA94E5}"/>
              </a:ext>
            </a:extLst>
          </p:cNvPr>
          <p:cNvGrpSpPr>
            <a:grpSpLocks/>
          </p:cNvGrpSpPr>
          <p:nvPr/>
        </p:nvGrpSpPr>
        <p:grpSpPr bwMode="auto">
          <a:xfrm>
            <a:off x="3886200" y="1714500"/>
            <a:ext cx="1397000" cy="165100"/>
            <a:chOff x="1594" y="2736"/>
            <a:chExt cx="816" cy="96"/>
          </a:xfrm>
        </p:grpSpPr>
        <p:sp>
          <p:nvSpPr>
            <p:cNvPr id="9275" name="Line 66">
              <a:extLst>
                <a:ext uri="{FF2B5EF4-FFF2-40B4-BE49-F238E27FC236}">
                  <a16:creationId xmlns:a16="http://schemas.microsoft.com/office/drawing/2014/main" id="{F2EF4E1D-A5F8-49B9-919A-8EB38A041B74}"/>
                </a:ext>
              </a:extLst>
            </p:cNvPr>
            <p:cNvSpPr>
              <a:spLocks noChangeShapeType="1"/>
            </p:cNvSpPr>
            <p:nvPr/>
          </p:nvSpPr>
          <p:spPr bwMode="auto">
            <a:xfrm>
              <a:off x="1594" y="2736"/>
              <a:ext cx="816"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9276" name="Line 67">
              <a:extLst>
                <a:ext uri="{FF2B5EF4-FFF2-40B4-BE49-F238E27FC236}">
                  <a16:creationId xmlns:a16="http://schemas.microsoft.com/office/drawing/2014/main" id="{572F7834-F28A-4124-9348-9F9FA2BBC8AC}"/>
                </a:ext>
              </a:extLst>
            </p:cNvPr>
            <p:cNvSpPr>
              <a:spLocks noChangeShapeType="1"/>
            </p:cNvSpPr>
            <p:nvPr/>
          </p:nvSpPr>
          <p:spPr bwMode="auto">
            <a:xfrm>
              <a:off x="2410" y="2736"/>
              <a:ext cx="0" cy="96"/>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9277" name="Line 68">
              <a:extLst>
                <a:ext uri="{FF2B5EF4-FFF2-40B4-BE49-F238E27FC236}">
                  <a16:creationId xmlns:a16="http://schemas.microsoft.com/office/drawing/2014/main" id="{F2597B7C-E30C-40D4-8C21-980C82D1E37A}"/>
                </a:ext>
              </a:extLst>
            </p:cNvPr>
            <p:cNvSpPr>
              <a:spLocks noChangeShapeType="1"/>
            </p:cNvSpPr>
            <p:nvPr/>
          </p:nvSpPr>
          <p:spPr bwMode="auto">
            <a:xfrm>
              <a:off x="1594" y="2736"/>
              <a:ext cx="0" cy="96"/>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9273" name="Text Box 69">
            <a:extLst>
              <a:ext uri="{FF2B5EF4-FFF2-40B4-BE49-F238E27FC236}">
                <a16:creationId xmlns:a16="http://schemas.microsoft.com/office/drawing/2014/main" id="{D995828B-67DA-4C13-BBA1-A62BA68283A1}"/>
              </a:ext>
            </a:extLst>
          </p:cNvPr>
          <p:cNvSpPr txBox="1">
            <a:spLocks noChangeArrowheads="1"/>
          </p:cNvSpPr>
          <p:nvPr/>
        </p:nvSpPr>
        <p:spPr bwMode="auto">
          <a:xfrm>
            <a:off x="2743200" y="304800"/>
            <a:ext cx="30273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a:solidFill>
                  <a:schemeClr val="accent2"/>
                </a:solidFill>
                <a:latin typeface="Times" panose="02020603050405020304" pitchFamily="18" charset="0"/>
              </a:rPr>
              <a:t>Fast Fourier Transform</a:t>
            </a:r>
            <a:endParaRPr lang="en-US" altLang="en-US">
              <a:latin typeface="Times" panose="02020603050405020304" pitchFamily="18" charset="0"/>
            </a:endParaRPr>
          </a:p>
        </p:txBody>
      </p:sp>
      <p:sp>
        <p:nvSpPr>
          <p:cNvPr id="9274" name="Line 70">
            <a:extLst>
              <a:ext uri="{FF2B5EF4-FFF2-40B4-BE49-F238E27FC236}">
                <a16:creationId xmlns:a16="http://schemas.microsoft.com/office/drawing/2014/main" id="{16F8118B-B443-4113-8591-27E30CDEB20E}"/>
              </a:ext>
            </a:extLst>
          </p:cNvPr>
          <p:cNvSpPr>
            <a:spLocks noChangeShapeType="1"/>
          </p:cNvSpPr>
          <p:nvPr/>
        </p:nvSpPr>
        <p:spPr bwMode="auto">
          <a:xfrm>
            <a:off x="1143000" y="914400"/>
            <a:ext cx="6629400" cy="0"/>
          </a:xfrm>
          <a:prstGeom prst="line">
            <a:avLst/>
          </a:prstGeom>
          <a:noFill/>
          <a:ln w="9525">
            <a:solidFill>
              <a:schemeClr val="accent2"/>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 name="TextBox 1">
            <a:extLst>
              <a:ext uri="{FF2B5EF4-FFF2-40B4-BE49-F238E27FC236}">
                <a16:creationId xmlns:a16="http://schemas.microsoft.com/office/drawing/2014/main" id="{9FE9A6F0-6BB4-4CC4-A3E3-47A0E4F9A4C0}"/>
              </a:ext>
            </a:extLst>
          </p:cNvPr>
          <p:cNvSpPr txBox="1"/>
          <p:nvPr/>
        </p:nvSpPr>
        <p:spPr>
          <a:xfrm>
            <a:off x="6074961" y="4006334"/>
            <a:ext cx="2820861" cy="369332"/>
          </a:xfrm>
          <a:prstGeom prst="rect">
            <a:avLst/>
          </a:prstGeom>
          <a:noFill/>
        </p:spPr>
        <p:txBody>
          <a:bodyPr wrap="square" rtlCol="0">
            <a:spAutoFit/>
          </a:bodyPr>
          <a:lstStyle/>
          <a:p>
            <a:r>
              <a:rPr lang="en-US" sz="1800" dirty="0"/>
              <a:t>( )* = complex conjugate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242" name="Object 2">
            <a:extLst>
              <a:ext uri="{FF2B5EF4-FFF2-40B4-BE49-F238E27FC236}">
                <a16:creationId xmlns:a16="http://schemas.microsoft.com/office/drawing/2014/main" id="{967120F3-4818-49A2-B03D-C1C947FA1F8D}"/>
              </a:ext>
            </a:extLst>
          </p:cNvPr>
          <p:cNvGraphicFramePr>
            <a:graphicFrameLocks noChangeAspect="1"/>
          </p:cNvGraphicFramePr>
          <p:nvPr/>
        </p:nvGraphicFramePr>
        <p:xfrm>
          <a:off x="2514600" y="1600200"/>
          <a:ext cx="4572000" cy="1555750"/>
        </p:xfrm>
        <a:graphic>
          <a:graphicData uri="http://schemas.openxmlformats.org/presentationml/2006/ole">
            <mc:AlternateContent xmlns:mc="http://schemas.openxmlformats.org/markup-compatibility/2006">
              <mc:Choice xmlns:v="urn:schemas-microsoft-com:vml" Requires="v">
                <p:oleObj spid="_x0000_s11272" name="MathType Equation" r:id="rId4" imgW="3619500" imgH="1231900" progId="Equation">
                  <p:embed/>
                </p:oleObj>
              </mc:Choice>
              <mc:Fallback>
                <p:oleObj name="MathType Equation" r:id="rId4" imgW="3619500" imgH="1231900" progId="Equation">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14600" y="1600200"/>
                        <a:ext cx="45720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0244" name="Line 3">
            <a:extLst>
              <a:ext uri="{FF2B5EF4-FFF2-40B4-BE49-F238E27FC236}">
                <a16:creationId xmlns:a16="http://schemas.microsoft.com/office/drawing/2014/main" id="{2CAE27C8-F9E7-4882-BAEC-4A694AC0D1EF}"/>
              </a:ext>
            </a:extLst>
          </p:cNvPr>
          <p:cNvSpPr>
            <a:spLocks noChangeShapeType="1"/>
          </p:cNvSpPr>
          <p:nvPr/>
        </p:nvSpPr>
        <p:spPr bwMode="auto">
          <a:xfrm flipV="1">
            <a:off x="3810000" y="3048000"/>
            <a:ext cx="0" cy="3048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0245" name="Text Box 4">
            <a:extLst>
              <a:ext uri="{FF2B5EF4-FFF2-40B4-BE49-F238E27FC236}">
                <a16:creationId xmlns:a16="http://schemas.microsoft.com/office/drawing/2014/main" id="{AECB3EB2-1F0F-466B-B7B4-D4528ABEF7AB}"/>
              </a:ext>
            </a:extLst>
          </p:cNvPr>
          <p:cNvSpPr txBox="1">
            <a:spLocks noChangeArrowheads="1"/>
          </p:cNvSpPr>
          <p:nvPr/>
        </p:nvSpPr>
        <p:spPr bwMode="auto">
          <a:xfrm>
            <a:off x="3565525" y="3413125"/>
            <a:ext cx="35972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a:latin typeface="Times" panose="02020603050405020304" pitchFamily="18" charset="0"/>
              </a:rPr>
              <a:t>Hilbert transform of v(t)</a:t>
            </a:r>
          </a:p>
        </p:txBody>
      </p:sp>
      <p:sp>
        <p:nvSpPr>
          <p:cNvPr id="10246" name="Text Box 5">
            <a:extLst>
              <a:ext uri="{FF2B5EF4-FFF2-40B4-BE49-F238E27FC236}">
                <a16:creationId xmlns:a16="http://schemas.microsoft.com/office/drawing/2014/main" id="{BC2B69E6-BE9A-4FD4-8830-AF2CA3C8DF14}"/>
              </a:ext>
            </a:extLst>
          </p:cNvPr>
          <p:cNvSpPr txBox="1">
            <a:spLocks noChangeArrowheads="1"/>
          </p:cNvSpPr>
          <p:nvPr/>
        </p:nvSpPr>
        <p:spPr bwMode="auto">
          <a:xfrm>
            <a:off x="2498725" y="3717925"/>
            <a:ext cx="4556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a:latin typeface="Times" panose="02020603050405020304" pitchFamily="18" charset="0"/>
              </a:rPr>
              <a:t>so</a:t>
            </a:r>
          </a:p>
        </p:txBody>
      </p:sp>
      <p:graphicFrame>
        <p:nvGraphicFramePr>
          <p:cNvPr id="10243" name="Object 6">
            <a:extLst>
              <a:ext uri="{FF2B5EF4-FFF2-40B4-BE49-F238E27FC236}">
                <a16:creationId xmlns:a16="http://schemas.microsoft.com/office/drawing/2014/main" id="{9948D0C3-E680-4743-9361-955E2EB140CA}"/>
              </a:ext>
            </a:extLst>
          </p:cNvPr>
          <p:cNvGraphicFramePr>
            <a:graphicFrameLocks noChangeAspect="1"/>
          </p:cNvGraphicFramePr>
          <p:nvPr/>
        </p:nvGraphicFramePr>
        <p:xfrm>
          <a:off x="2590800" y="4267200"/>
          <a:ext cx="4648200" cy="866775"/>
        </p:xfrm>
        <a:graphic>
          <a:graphicData uri="http://schemas.openxmlformats.org/presentationml/2006/ole">
            <mc:AlternateContent xmlns:mc="http://schemas.openxmlformats.org/markup-compatibility/2006">
              <mc:Choice xmlns:v="urn:schemas-microsoft-com:vml" Requires="v">
                <p:oleObj spid="_x0000_s11273" name="MathType Equation" r:id="rId6" imgW="3200400" imgH="596900" progId="Equation">
                  <p:embed/>
                </p:oleObj>
              </mc:Choice>
              <mc:Fallback>
                <p:oleObj name="MathType Equation" r:id="rId6" imgW="3200400" imgH="596900" progId="Equation">
                  <p:embed/>
                  <p:pic>
                    <p:nvPicPr>
                      <p:cNvPr id="0" name="Object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590800" y="4267200"/>
                        <a:ext cx="4648200" cy="866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0247" name="Text Box 7">
            <a:extLst>
              <a:ext uri="{FF2B5EF4-FFF2-40B4-BE49-F238E27FC236}">
                <a16:creationId xmlns:a16="http://schemas.microsoft.com/office/drawing/2014/main" id="{B808D577-F235-4542-BB48-8E16725AA78D}"/>
              </a:ext>
            </a:extLst>
          </p:cNvPr>
          <p:cNvSpPr txBox="1">
            <a:spLocks noChangeArrowheads="1"/>
          </p:cNvSpPr>
          <p:nvPr/>
        </p:nvSpPr>
        <p:spPr bwMode="auto">
          <a:xfrm>
            <a:off x="2743200" y="304800"/>
            <a:ext cx="30273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a:solidFill>
                  <a:schemeClr val="accent2"/>
                </a:solidFill>
                <a:latin typeface="Times" panose="02020603050405020304" pitchFamily="18" charset="0"/>
              </a:rPr>
              <a:t>Fast Fourier Transform</a:t>
            </a:r>
            <a:endParaRPr lang="en-US" altLang="en-US">
              <a:latin typeface="Times" panose="02020603050405020304" pitchFamily="18" charset="0"/>
            </a:endParaRPr>
          </a:p>
        </p:txBody>
      </p:sp>
      <p:sp>
        <p:nvSpPr>
          <p:cNvPr id="10248" name="Line 8">
            <a:extLst>
              <a:ext uri="{FF2B5EF4-FFF2-40B4-BE49-F238E27FC236}">
                <a16:creationId xmlns:a16="http://schemas.microsoft.com/office/drawing/2014/main" id="{215C4FE8-D5F0-43A0-83F3-AAD8F1DD0BF4}"/>
              </a:ext>
            </a:extLst>
          </p:cNvPr>
          <p:cNvSpPr>
            <a:spLocks noChangeShapeType="1"/>
          </p:cNvSpPr>
          <p:nvPr/>
        </p:nvSpPr>
        <p:spPr bwMode="auto">
          <a:xfrm>
            <a:off x="1143000" y="914400"/>
            <a:ext cx="6629400" cy="0"/>
          </a:xfrm>
          <a:prstGeom prst="line">
            <a:avLst/>
          </a:prstGeom>
          <a:noFill/>
          <a:ln w="9525">
            <a:solidFill>
              <a:schemeClr val="accent2"/>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4">
            <a:extLst>
              <a:ext uri="{FF2B5EF4-FFF2-40B4-BE49-F238E27FC236}">
                <a16:creationId xmlns:a16="http://schemas.microsoft.com/office/drawing/2014/main" id="{7F36AC25-E275-4DE1-980E-3B631DC392E9}"/>
              </a:ext>
            </a:extLst>
          </p:cNvPr>
          <p:cNvSpPr>
            <a:spLocks noChangeArrowheads="1"/>
          </p:cNvSpPr>
          <p:nvPr/>
        </p:nvSpPr>
        <p:spPr bwMode="auto">
          <a:xfrm>
            <a:off x="381000" y="838200"/>
            <a:ext cx="4572000" cy="2170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600"/>
              <a:t>&gt;&gt; t = s_space(0,5, 512);</a:t>
            </a:r>
          </a:p>
          <a:p>
            <a:pPr eaLnBrk="1" hangingPunct="1">
              <a:spcBef>
                <a:spcPct val="50000"/>
              </a:spcBef>
            </a:pPr>
            <a:r>
              <a:rPr lang="en-US" altLang="en-US" sz="1600"/>
              <a:t>&gt;&gt; y = pulse_ref(1,5,10,t);</a:t>
            </a:r>
          </a:p>
          <a:p>
            <a:pPr eaLnBrk="1" hangingPunct="1">
              <a:spcBef>
                <a:spcPct val="50000"/>
              </a:spcBef>
            </a:pPr>
            <a:r>
              <a:rPr lang="en-US" altLang="en-US" sz="1600"/>
              <a:t>&gt;&gt; plot(t, y)</a:t>
            </a:r>
          </a:p>
          <a:p>
            <a:pPr eaLnBrk="1" hangingPunct="1">
              <a:spcBef>
                <a:spcPct val="50000"/>
              </a:spcBef>
            </a:pPr>
            <a:r>
              <a:rPr lang="en-US" altLang="en-US" sz="1600"/>
              <a:t>&gt;&gt; yf= FourierT(y, dt);</a:t>
            </a:r>
          </a:p>
          <a:p>
            <a:pPr eaLnBrk="1" hangingPunct="1">
              <a:spcBef>
                <a:spcPct val="50000"/>
              </a:spcBef>
            </a:pPr>
            <a:r>
              <a:rPr lang="en-US" altLang="en-US" sz="1600"/>
              <a:t>&gt;&gt; yf5 = yf .*(f &lt; 50);</a:t>
            </a:r>
          </a:p>
          <a:p>
            <a:pPr eaLnBrk="1" hangingPunct="1">
              <a:spcBef>
                <a:spcPct val="50000"/>
              </a:spcBef>
            </a:pPr>
            <a:r>
              <a:rPr lang="en-US" altLang="en-US" sz="1600"/>
              <a:t>&gt;&gt; plot(f, abs(yf5))</a:t>
            </a:r>
          </a:p>
        </p:txBody>
      </p:sp>
      <p:sp>
        <p:nvSpPr>
          <p:cNvPr id="40963" name="Line 5">
            <a:extLst>
              <a:ext uri="{FF2B5EF4-FFF2-40B4-BE49-F238E27FC236}">
                <a16:creationId xmlns:a16="http://schemas.microsoft.com/office/drawing/2014/main" id="{A85D8945-E285-4B6E-9101-92D822AB5961}"/>
              </a:ext>
            </a:extLst>
          </p:cNvPr>
          <p:cNvSpPr>
            <a:spLocks noChangeShapeType="1"/>
          </p:cNvSpPr>
          <p:nvPr/>
        </p:nvSpPr>
        <p:spPr bwMode="auto">
          <a:xfrm>
            <a:off x="3048000" y="1371600"/>
            <a:ext cx="15240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0964" name="Line 6">
            <a:extLst>
              <a:ext uri="{FF2B5EF4-FFF2-40B4-BE49-F238E27FC236}">
                <a16:creationId xmlns:a16="http://schemas.microsoft.com/office/drawing/2014/main" id="{A249AE59-DEAC-4C68-82E1-D5A93F84C10D}"/>
              </a:ext>
            </a:extLst>
          </p:cNvPr>
          <p:cNvSpPr>
            <a:spLocks noChangeShapeType="1"/>
          </p:cNvSpPr>
          <p:nvPr/>
        </p:nvSpPr>
        <p:spPr bwMode="auto">
          <a:xfrm flipH="1">
            <a:off x="2514600" y="2514600"/>
            <a:ext cx="3810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0965" name="Text Box 8">
            <a:extLst>
              <a:ext uri="{FF2B5EF4-FFF2-40B4-BE49-F238E27FC236}">
                <a16:creationId xmlns:a16="http://schemas.microsoft.com/office/drawing/2014/main" id="{4C1C270D-CC00-4716-97E3-4EC7C4FB74FE}"/>
              </a:ext>
            </a:extLst>
          </p:cNvPr>
          <p:cNvSpPr txBox="1">
            <a:spLocks noChangeArrowheads="1"/>
          </p:cNvSpPr>
          <p:nvPr/>
        </p:nvSpPr>
        <p:spPr bwMode="auto">
          <a:xfrm>
            <a:off x="990600" y="3352800"/>
            <a:ext cx="22606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t>             zero negative</a:t>
            </a:r>
          </a:p>
          <a:p>
            <a:pPr eaLnBrk="1" hangingPunct="1"/>
            <a:r>
              <a:rPr lang="en-US" altLang="en-US" sz="1800"/>
              <a:t>frequency components</a:t>
            </a:r>
          </a:p>
        </p:txBody>
      </p:sp>
      <p:sp>
        <p:nvSpPr>
          <p:cNvPr id="40966" name="Line 9">
            <a:extLst>
              <a:ext uri="{FF2B5EF4-FFF2-40B4-BE49-F238E27FC236}">
                <a16:creationId xmlns:a16="http://schemas.microsoft.com/office/drawing/2014/main" id="{37E9A953-CFF4-4FC0-BE74-EAC29B40DBC8}"/>
              </a:ext>
            </a:extLst>
          </p:cNvPr>
          <p:cNvSpPr>
            <a:spLocks noChangeShapeType="1"/>
          </p:cNvSpPr>
          <p:nvPr/>
        </p:nvSpPr>
        <p:spPr bwMode="auto">
          <a:xfrm>
            <a:off x="2895600" y="2514600"/>
            <a:ext cx="0" cy="8382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0967" name="Text Box 10">
            <a:extLst>
              <a:ext uri="{FF2B5EF4-FFF2-40B4-BE49-F238E27FC236}">
                <a16:creationId xmlns:a16="http://schemas.microsoft.com/office/drawing/2014/main" id="{4E2D3862-B56F-44B1-921D-425278640ACA}"/>
              </a:ext>
            </a:extLst>
          </p:cNvPr>
          <p:cNvSpPr txBox="1">
            <a:spLocks noChangeArrowheads="1"/>
          </p:cNvSpPr>
          <p:nvPr/>
        </p:nvSpPr>
        <p:spPr bwMode="auto">
          <a:xfrm>
            <a:off x="1905000" y="228600"/>
            <a:ext cx="522130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dirty="0"/>
              <a:t>Zero out negative frequency components</a:t>
            </a:r>
          </a:p>
        </p:txBody>
      </p:sp>
      <p:sp>
        <p:nvSpPr>
          <p:cNvPr id="40968" name="Text Box 11">
            <a:extLst>
              <a:ext uri="{FF2B5EF4-FFF2-40B4-BE49-F238E27FC236}">
                <a16:creationId xmlns:a16="http://schemas.microsoft.com/office/drawing/2014/main" id="{76B98EFB-E376-4ED2-8EBA-F63C364E2126}"/>
              </a:ext>
            </a:extLst>
          </p:cNvPr>
          <p:cNvSpPr txBox="1">
            <a:spLocks noChangeArrowheads="1"/>
          </p:cNvSpPr>
          <p:nvPr/>
        </p:nvSpPr>
        <p:spPr bwMode="auto">
          <a:xfrm>
            <a:off x="152400" y="4419600"/>
            <a:ext cx="3411511"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dirty="0"/>
              <a:t>now, do the inverse FFT</a:t>
            </a:r>
          </a:p>
          <a:p>
            <a:pPr eaLnBrk="1" hangingPunct="1"/>
            <a:r>
              <a:rPr lang="en-US" altLang="en-US" dirty="0"/>
              <a:t>on just these positive</a:t>
            </a:r>
          </a:p>
          <a:p>
            <a:pPr eaLnBrk="1" hangingPunct="1"/>
            <a:r>
              <a:rPr lang="en-US" altLang="en-US" dirty="0"/>
              <a:t>frequency components</a:t>
            </a:r>
          </a:p>
          <a:p>
            <a:pPr eaLnBrk="1" hangingPunct="1"/>
            <a:r>
              <a:rPr lang="en-US" altLang="en-US" dirty="0"/>
              <a:t>(and zeros in the upper </a:t>
            </a:r>
          </a:p>
          <a:p>
            <a:pPr eaLnBrk="1" hangingPunct="1"/>
            <a:r>
              <a:rPr lang="en-US" altLang="en-US" dirty="0"/>
              <a:t>half part of the spectrum)</a:t>
            </a:r>
          </a:p>
        </p:txBody>
      </p:sp>
      <p:grpSp>
        <p:nvGrpSpPr>
          <p:cNvPr id="2" name="Group 1">
            <a:extLst>
              <a:ext uri="{FF2B5EF4-FFF2-40B4-BE49-F238E27FC236}">
                <a16:creationId xmlns:a16="http://schemas.microsoft.com/office/drawing/2014/main" id="{8DFE20F5-4A1C-460B-98C4-FD5B51094AD3}"/>
              </a:ext>
            </a:extLst>
          </p:cNvPr>
          <p:cNvGrpSpPr/>
          <p:nvPr/>
        </p:nvGrpSpPr>
        <p:grpSpPr>
          <a:xfrm>
            <a:off x="4813300" y="968375"/>
            <a:ext cx="2730500" cy="2090738"/>
            <a:chOff x="4813300" y="968375"/>
            <a:chExt cx="2730500" cy="2090738"/>
          </a:xfrm>
        </p:grpSpPr>
        <p:sp>
          <p:nvSpPr>
            <p:cNvPr id="40969" name="Rectangle 16">
              <a:extLst>
                <a:ext uri="{FF2B5EF4-FFF2-40B4-BE49-F238E27FC236}">
                  <a16:creationId xmlns:a16="http://schemas.microsoft.com/office/drawing/2014/main" id="{BC34C793-36CC-42B4-B8B5-06DCE6A8F6E0}"/>
                </a:ext>
              </a:extLst>
            </p:cNvPr>
            <p:cNvSpPr>
              <a:spLocks noChangeArrowheads="1"/>
            </p:cNvSpPr>
            <p:nvPr/>
          </p:nvSpPr>
          <p:spPr bwMode="auto">
            <a:xfrm>
              <a:off x="5056188" y="1011238"/>
              <a:ext cx="2420937" cy="1847850"/>
            </a:xfrm>
            <a:prstGeom prst="rect">
              <a:avLst/>
            </a:prstGeom>
            <a:noFill/>
            <a:ln w="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40970" name="Line 17">
              <a:extLst>
                <a:ext uri="{FF2B5EF4-FFF2-40B4-BE49-F238E27FC236}">
                  <a16:creationId xmlns:a16="http://schemas.microsoft.com/office/drawing/2014/main" id="{9E3EA209-7515-485D-9405-25654987DFA5}"/>
                </a:ext>
              </a:extLst>
            </p:cNvPr>
            <p:cNvSpPr>
              <a:spLocks noChangeShapeType="1"/>
            </p:cNvSpPr>
            <p:nvPr/>
          </p:nvSpPr>
          <p:spPr bwMode="auto">
            <a:xfrm>
              <a:off x="5056188" y="1011238"/>
              <a:ext cx="2420937"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0971" name="Freeform 18">
              <a:extLst>
                <a:ext uri="{FF2B5EF4-FFF2-40B4-BE49-F238E27FC236}">
                  <a16:creationId xmlns:a16="http://schemas.microsoft.com/office/drawing/2014/main" id="{0B9E59AA-F061-4DB8-9A64-A53DEEB95CFB}"/>
                </a:ext>
              </a:extLst>
            </p:cNvPr>
            <p:cNvSpPr>
              <a:spLocks/>
            </p:cNvSpPr>
            <p:nvPr/>
          </p:nvSpPr>
          <p:spPr bwMode="auto">
            <a:xfrm>
              <a:off x="5056188" y="1011238"/>
              <a:ext cx="2420937" cy="1847850"/>
            </a:xfrm>
            <a:custGeom>
              <a:avLst/>
              <a:gdLst>
                <a:gd name="T0" fmla="*/ 0 w 434"/>
                <a:gd name="T1" fmla="*/ 342 h 342"/>
                <a:gd name="T2" fmla="*/ 434 w 434"/>
                <a:gd name="T3" fmla="*/ 342 h 342"/>
                <a:gd name="T4" fmla="*/ 434 w 434"/>
                <a:gd name="T5" fmla="*/ 0 h 342"/>
                <a:gd name="T6" fmla="*/ 0 60000 65536"/>
                <a:gd name="T7" fmla="*/ 0 60000 65536"/>
                <a:gd name="T8" fmla="*/ 0 60000 65536"/>
                <a:gd name="T9" fmla="*/ 0 w 434"/>
                <a:gd name="T10" fmla="*/ 0 h 342"/>
                <a:gd name="T11" fmla="*/ 434 w 434"/>
                <a:gd name="T12" fmla="*/ 342 h 342"/>
              </a:gdLst>
              <a:ahLst/>
              <a:cxnLst>
                <a:cxn ang="T6">
                  <a:pos x="T0" y="T1"/>
                </a:cxn>
                <a:cxn ang="T7">
                  <a:pos x="T2" y="T3"/>
                </a:cxn>
                <a:cxn ang="T8">
                  <a:pos x="T4" y="T5"/>
                </a:cxn>
              </a:cxnLst>
              <a:rect l="T9" t="T10" r="T11" b="T12"/>
              <a:pathLst>
                <a:path w="434" h="342">
                  <a:moveTo>
                    <a:pt x="0" y="342"/>
                  </a:moveTo>
                  <a:lnTo>
                    <a:pt x="434" y="342"/>
                  </a:lnTo>
                  <a:lnTo>
                    <a:pt x="434" y="0"/>
                  </a:lnTo>
                </a:path>
              </a:pathLst>
            </a:cu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40972" name="Line 19">
              <a:extLst>
                <a:ext uri="{FF2B5EF4-FFF2-40B4-BE49-F238E27FC236}">
                  <a16:creationId xmlns:a16="http://schemas.microsoft.com/office/drawing/2014/main" id="{CDC4BCFA-CD81-455C-AE5A-978E18075B8D}"/>
                </a:ext>
              </a:extLst>
            </p:cNvPr>
            <p:cNvSpPr>
              <a:spLocks noChangeShapeType="1"/>
            </p:cNvSpPr>
            <p:nvPr/>
          </p:nvSpPr>
          <p:spPr bwMode="auto">
            <a:xfrm flipV="1">
              <a:off x="5056188" y="1011238"/>
              <a:ext cx="1587" cy="18478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0973" name="Line 20">
              <a:extLst>
                <a:ext uri="{FF2B5EF4-FFF2-40B4-BE49-F238E27FC236}">
                  <a16:creationId xmlns:a16="http://schemas.microsoft.com/office/drawing/2014/main" id="{9B80C212-D620-486D-B1EA-401EA85CABF5}"/>
                </a:ext>
              </a:extLst>
            </p:cNvPr>
            <p:cNvSpPr>
              <a:spLocks noChangeShapeType="1"/>
            </p:cNvSpPr>
            <p:nvPr/>
          </p:nvSpPr>
          <p:spPr bwMode="auto">
            <a:xfrm>
              <a:off x="5056188" y="2859088"/>
              <a:ext cx="2420937"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0974" name="Line 21">
              <a:extLst>
                <a:ext uri="{FF2B5EF4-FFF2-40B4-BE49-F238E27FC236}">
                  <a16:creationId xmlns:a16="http://schemas.microsoft.com/office/drawing/2014/main" id="{A8357C5F-6DAC-4A4F-9EAD-0574B6A12D0E}"/>
                </a:ext>
              </a:extLst>
            </p:cNvPr>
            <p:cNvSpPr>
              <a:spLocks noChangeShapeType="1"/>
            </p:cNvSpPr>
            <p:nvPr/>
          </p:nvSpPr>
          <p:spPr bwMode="auto">
            <a:xfrm flipV="1">
              <a:off x="5056188" y="1011238"/>
              <a:ext cx="1587" cy="18478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0975" name="Line 22">
              <a:extLst>
                <a:ext uri="{FF2B5EF4-FFF2-40B4-BE49-F238E27FC236}">
                  <a16:creationId xmlns:a16="http://schemas.microsoft.com/office/drawing/2014/main" id="{F0D95BBC-5E79-4EBF-9FEC-2761338E05ED}"/>
                </a:ext>
              </a:extLst>
            </p:cNvPr>
            <p:cNvSpPr>
              <a:spLocks noChangeShapeType="1"/>
            </p:cNvSpPr>
            <p:nvPr/>
          </p:nvSpPr>
          <p:spPr bwMode="auto">
            <a:xfrm flipV="1">
              <a:off x="5056188" y="2832100"/>
              <a:ext cx="1587" cy="269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0976" name="Line 23">
              <a:extLst>
                <a:ext uri="{FF2B5EF4-FFF2-40B4-BE49-F238E27FC236}">
                  <a16:creationId xmlns:a16="http://schemas.microsoft.com/office/drawing/2014/main" id="{3C0FB691-CFFD-41D6-84D2-22344FF6C2D1}"/>
                </a:ext>
              </a:extLst>
            </p:cNvPr>
            <p:cNvSpPr>
              <a:spLocks noChangeShapeType="1"/>
            </p:cNvSpPr>
            <p:nvPr/>
          </p:nvSpPr>
          <p:spPr bwMode="auto">
            <a:xfrm>
              <a:off x="5056188" y="1011238"/>
              <a:ext cx="1587" cy="222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0977" name="Rectangle 24">
              <a:extLst>
                <a:ext uri="{FF2B5EF4-FFF2-40B4-BE49-F238E27FC236}">
                  <a16:creationId xmlns:a16="http://schemas.microsoft.com/office/drawing/2014/main" id="{3A88B0D1-5868-4E5B-94A4-270B78ED5F67}"/>
                </a:ext>
              </a:extLst>
            </p:cNvPr>
            <p:cNvSpPr>
              <a:spLocks noChangeArrowheads="1"/>
            </p:cNvSpPr>
            <p:nvPr/>
          </p:nvSpPr>
          <p:spPr bwMode="auto">
            <a:xfrm>
              <a:off x="5038725" y="2876550"/>
              <a:ext cx="84138"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200">
                  <a:solidFill>
                    <a:srgbClr val="000000"/>
                  </a:solidFill>
                  <a:latin typeface="Helvetica" panose="020B0604020202020204" pitchFamily="34" charset="0"/>
                </a:rPr>
                <a:t>0</a:t>
              </a:r>
              <a:endParaRPr lang="en-US" altLang="en-US" sz="1200"/>
            </a:p>
          </p:txBody>
        </p:sp>
        <p:sp>
          <p:nvSpPr>
            <p:cNvPr id="40978" name="Line 25">
              <a:extLst>
                <a:ext uri="{FF2B5EF4-FFF2-40B4-BE49-F238E27FC236}">
                  <a16:creationId xmlns:a16="http://schemas.microsoft.com/office/drawing/2014/main" id="{65F621E8-5236-4425-9AB5-D83D38DDD165}"/>
                </a:ext>
              </a:extLst>
            </p:cNvPr>
            <p:cNvSpPr>
              <a:spLocks noChangeShapeType="1"/>
            </p:cNvSpPr>
            <p:nvPr/>
          </p:nvSpPr>
          <p:spPr bwMode="auto">
            <a:xfrm flipV="1">
              <a:off x="5295900" y="2832100"/>
              <a:ext cx="1588" cy="269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0979" name="Line 26">
              <a:extLst>
                <a:ext uri="{FF2B5EF4-FFF2-40B4-BE49-F238E27FC236}">
                  <a16:creationId xmlns:a16="http://schemas.microsoft.com/office/drawing/2014/main" id="{2E31E76F-7345-48FE-8A6E-6440BA268647}"/>
                </a:ext>
              </a:extLst>
            </p:cNvPr>
            <p:cNvSpPr>
              <a:spLocks noChangeShapeType="1"/>
            </p:cNvSpPr>
            <p:nvPr/>
          </p:nvSpPr>
          <p:spPr bwMode="auto">
            <a:xfrm>
              <a:off x="5295900" y="1011238"/>
              <a:ext cx="1588" cy="222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0980" name="Line 28">
              <a:extLst>
                <a:ext uri="{FF2B5EF4-FFF2-40B4-BE49-F238E27FC236}">
                  <a16:creationId xmlns:a16="http://schemas.microsoft.com/office/drawing/2014/main" id="{16058305-EB24-4407-B055-1BDD1D601668}"/>
                </a:ext>
              </a:extLst>
            </p:cNvPr>
            <p:cNvSpPr>
              <a:spLocks noChangeShapeType="1"/>
            </p:cNvSpPr>
            <p:nvPr/>
          </p:nvSpPr>
          <p:spPr bwMode="auto">
            <a:xfrm flipV="1">
              <a:off x="5535613" y="2832100"/>
              <a:ext cx="1587" cy="269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0981" name="Line 29">
              <a:extLst>
                <a:ext uri="{FF2B5EF4-FFF2-40B4-BE49-F238E27FC236}">
                  <a16:creationId xmlns:a16="http://schemas.microsoft.com/office/drawing/2014/main" id="{55625946-DE5C-4E70-8539-DB5F3CCD5202}"/>
                </a:ext>
              </a:extLst>
            </p:cNvPr>
            <p:cNvSpPr>
              <a:spLocks noChangeShapeType="1"/>
            </p:cNvSpPr>
            <p:nvPr/>
          </p:nvSpPr>
          <p:spPr bwMode="auto">
            <a:xfrm>
              <a:off x="5535613" y="1011238"/>
              <a:ext cx="1587" cy="222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0982" name="Rectangle 30">
              <a:extLst>
                <a:ext uri="{FF2B5EF4-FFF2-40B4-BE49-F238E27FC236}">
                  <a16:creationId xmlns:a16="http://schemas.microsoft.com/office/drawing/2014/main" id="{8C64D89D-CA01-436A-B161-7A3EC87F65AC}"/>
                </a:ext>
              </a:extLst>
            </p:cNvPr>
            <p:cNvSpPr>
              <a:spLocks noChangeArrowheads="1"/>
            </p:cNvSpPr>
            <p:nvPr/>
          </p:nvSpPr>
          <p:spPr bwMode="auto">
            <a:xfrm>
              <a:off x="5518150" y="2876550"/>
              <a:ext cx="84138"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200">
                  <a:solidFill>
                    <a:srgbClr val="000000"/>
                  </a:solidFill>
                  <a:latin typeface="Helvetica" panose="020B0604020202020204" pitchFamily="34" charset="0"/>
                </a:rPr>
                <a:t>1</a:t>
              </a:r>
              <a:endParaRPr lang="en-US" altLang="en-US" sz="1200"/>
            </a:p>
          </p:txBody>
        </p:sp>
        <p:sp>
          <p:nvSpPr>
            <p:cNvPr id="40983" name="Line 31">
              <a:extLst>
                <a:ext uri="{FF2B5EF4-FFF2-40B4-BE49-F238E27FC236}">
                  <a16:creationId xmlns:a16="http://schemas.microsoft.com/office/drawing/2014/main" id="{64DD4479-D313-48BE-BF4B-21FB587D6E0F}"/>
                </a:ext>
              </a:extLst>
            </p:cNvPr>
            <p:cNvSpPr>
              <a:spLocks noChangeShapeType="1"/>
            </p:cNvSpPr>
            <p:nvPr/>
          </p:nvSpPr>
          <p:spPr bwMode="auto">
            <a:xfrm flipV="1">
              <a:off x="5780088" y="2832100"/>
              <a:ext cx="1587" cy="269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0984" name="Line 32">
              <a:extLst>
                <a:ext uri="{FF2B5EF4-FFF2-40B4-BE49-F238E27FC236}">
                  <a16:creationId xmlns:a16="http://schemas.microsoft.com/office/drawing/2014/main" id="{A74B014D-A2F7-4EC0-AC6D-0D5111F0A9FC}"/>
                </a:ext>
              </a:extLst>
            </p:cNvPr>
            <p:cNvSpPr>
              <a:spLocks noChangeShapeType="1"/>
            </p:cNvSpPr>
            <p:nvPr/>
          </p:nvSpPr>
          <p:spPr bwMode="auto">
            <a:xfrm>
              <a:off x="5780088" y="1011238"/>
              <a:ext cx="1587" cy="222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0985" name="Line 34">
              <a:extLst>
                <a:ext uri="{FF2B5EF4-FFF2-40B4-BE49-F238E27FC236}">
                  <a16:creationId xmlns:a16="http://schemas.microsoft.com/office/drawing/2014/main" id="{9C35B57E-E82A-43C1-94F0-A8C8AB9D76E8}"/>
                </a:ext>
              </a:extLst>
            </p:cNvPr>
            <p:cNvSpPr>
              <a:spLocks noChangeShapeType="1"/>
            </p:cNvSpPr>
            <p:nvPr/>
          </p:nvSpPr>
          <p:spPr bwMode="auto">
            <a:xfrm flipV="1">
              <a:off x="6021388" y="2832100"/>
              <a:ext cx="1587" cy="269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0986" name="Line 35">
              <a:extLst>
                <a:ext uri="{FF2B5EF4-FFF2-40B4-BE49-F238E27FC236}">
                  <a16:creationId xmlns:a16="http://schemas.microsoft.com/office/drawing/2014/main" id="{AEE7BC00-99E0-4F3A-A413-ED9C4E3714BF}"/>
                </a:ext>
              </a:extLst>
            </p:cNvPr>
            <p:cNvSpPr>
              <a:spLocks noChangeShapeType="1"/>
            </p:cNvSpPr>
            <p:nvPr/>
          </p:nvSpPr>
          <p:spPr bwMode="auto">
            <a:xfrm>
              <a:off x="6021388" y="1011238"/>
              <a:ext cx="1587" cy="222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0987" name="Rectangle 36">
              <a:extLst>
                <a:ext uri="{FF2B5EF4-FFF2-40B4-BE49-F238E27FC236}">
                  <a16:creationId xmlns:a16="http://schemas.microsoft.com/office/drawing/2014/main" id="{D20FCA2C-C954-4B95-8406-C64D3BDDB380}"/>
                </a:ext>
              </a:extLst>
            </p:cNvPr>
            <p:cNvSpPr>
              <a:spLocks noChangeArrowheads="1"/>
            </p:cNvSpPr>
            <p:nvPr/>
          </p:nvSpPr>
          <p:spPr bwMode="auto">
            <a:xfrm>
              <a:off x="6003925" y="2876550"/>
              <a:ext cx="84138"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200">
                  <a:solidFill>
                    <a:srgbClr val="000000"/>
                  </a:solidFill>
                  <a:latin typeface="Helvetica" panose="020B0604020202020204" pitchFamily="34" charset="0"/>
                </a:rPr>
                <a:t>2</a:t>
              </a:r>
              <a:endParaRPr lang="en-US" altLang="en-US" sz="1200"/>
            </a:p>
          </p:txBody>
        </p:sp>
        <p:sp>
          <p:nvSpPr>
            <p:cNvPr id="40988" name="Line 37">
              <a:extLst>
                <a:ext uri="{FF2B5EF4-FFF2-40B4-BE49-F238E27FC236}">
                  <a16:creationId xmlns:a16="http://schemas.microsoft.com/office/drawing/2014/main" id="{D1EDB99D-8D2E-4850-8765-CEB88315FF2B}"/>
                </a:ext>
              </a:extLst>
            </p:cNvPr>
            <p:cNvSpPr>
              <a:spLocks noChangeShapeType="1"/>
            </p:cNvSpPr>
            <p:nvPr/>
          </p:nvSpPr>
          <p:spPr bwMode="auto">
            <a:xfrm flipV="1">
              <a:off x="6265863" y="2832100"/>
              <a:ext cx="1587" cy="269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0989" name="Line 38">
              <a:extLst>
                <a:ext uri="{FF2B5EF4-FFF2-40B4-BE49-F238E27FC236}">
                  <a16:creationId xmlns:a16="http://schemas.microsoft.com/office/drawing/2014/main" id="{363CC1FB-1A8A-4DC1-A946-F0875F9DF6B3}"/>
                </a:ext>
              </a:extLst>
            </p:cNvPr>
            <p:cNvSpPr>
              <a:spLocks noChangeShapeType="1"/>
            </p:cNvSpPr>
            <p:nvPr/>
          </p:nvSpPr>
          <p:spPr bwMode="auto">
            <a:xfrm>
              <a:off x="6265863" y="1011238"/>
              <a:ext cx="1587" cy="222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0990" name="Line 40">
              <a:extLst>
                <a:ext uri="{FF2B5EF4-FFF2-40B4-BE49-F238E27FC236}">
                  <a16:creationId xmlns:a16="http://schemas.microsoft.com/office/drawing/2014/main" id="{02B22E4C-3B78-4B6E-BF39-E21209E6DDD4}"/>
                </a:ext>
              </a:extLst>
            </p:cNvPr>
            <p:cNvSpPr>
              <a:spLocks noChangeShapeType="1"/>
            </p:cNvSpPr>
            <p:nvPr/>
          </p:nvSpPr>
          <p:spPr bwMode="auto">
            <a:xfrm flipV="1">
              <a:off x="6505575" y="2832100"/>
              <a:ext cx="1588" cy="269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0991" name="Line 41">
              <a:extLst>
                <a:ext uri="{FF2B5EF4-FFF2-40B4-BE49-F238E27FC236}">
                  <a16:creationId xmlns:a16="http://schemas.microsoft.com/office/drawing/2014/main" id="{7B3BFE59-E7BA-4B9F-AC4B-11B2BE888F9F}"/>
                </a:ext>
              </a:extLst>
            </p:cNvPr>
            <p:cNvSpPr>
              <a:spLocks noChangeShapeType="1"/>
            </p:cNvSpPr>
            <p:nvPr/>
          </p:nvSpPr>
          <p:spPr bwMode="auto">
            <a:xfrm>
              <a:off x="6505575" y="1011238"/>
              <a:ext cx="1588" cy="222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0992" name="Rectangle 42">
              <a:extLst>
                <a:ext uri="{FF2B5EF4-FFF2-40B4-BE49-F238E27FC236}">
                  <a16:creationId xmlns:a16="http://schemas.microsoft.com/office/drawing/2014/main" id="{DCB5BDEC-534A-4B0C-BA51-EF955DC1F2CE}"/>
                </a:ext>
              </a:extLst>
            </p:cNvPr>
            <p:cNvSpPr>
              <a:spLocks noChangeArrowheads="1"/>
            </p:cNvSpPr>
            <p:nvPr/>
          </p:nvSpPr>
          <p:spPr bwMode="auto">
            <a:xfrm>
              <a:off x="6489700" y="2876550"/>
              <a:ext cx="84138"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200">
                  <a:solidFill>
                    <a:srgbClr val="000000"/>
                  </a:solidFill>
                  <a:latin typeface="Helvetica" panose="020B0604020202020204" pitchFamily="34" charset="0"/>
                </a:rPr>
                <a:t>3</a:t>
              </a:r>
              <a:endParaRPr lang="en-US" altLang="en-US" sz="1200"/>
            </a:p>
          </p:txBody>
        </p:sp>
        <p:sp>
          <p:nvSpPr>
            <p:cNvPr id="40993" name="Line 43">
              <a:extLst>
                <a:ext uri="{FF2B5EF4-FFF2-40B4-BE49-F238E27FC236}">
                  <a16:creationId xmlns:a16="http://schemas.microsoft.com/office/drawing/2014/main" id="{84443BB9-92F1-489F-B3FC-8987B18D1436}"/>
                </a:ext>
              </a:extLst>
            </p:cNvPr>
            <p:cNvSpPr>
              <a:spLocks noChangeShapeType="1"/>
            </p:cNvSpPr>
            <p:nvPr/>
          </p:nvSpPr>
          <p:spPr bwMode="auto">
            <a:xfrm flipV="1">
              <a:off x="6745288" y="2832100"/>
              <a:ext cx="1587" cy="269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0994" name="Line 44">
              <a:extLst>
                <a:ext uri="{FF2B5EF4-FFF2-40B4-BE49-F238E27FC236}">
                  <a16:creationId xmlns:a16="http://schemas.microsoft.com/office/drawing/2014/main" id="{6F9CF412-BE3C-45D5-9DF5-CCAAC4E22961}"/>
                </a:ext>
              </a:extLst>
            </p:cNvPr>
            <p:cNvSpPr>
              <a:spLocks noChangeShapeType="1"/>
            </p:cNvSpPr>
            <p:nvPr/>
          </p:nvSpPr>
          <p:spPr bwMode="auto">
            <a:xfrm>
              <a:off x="6745288" y="1011238"/>
              <a:ext cx="1587" cy="222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0995" name="Line 46">
              <a:extLst>
                <a:ext uri="{FF2B5EF4-FFF2-40B4-BE49-F238E27FC236}">
                  <a16:creationId xmlns:a16="http://schemas.microsoft.com/office/drawing/2014/main" id="{6922468B-40B5-4AAF-8E09-551904D8379A}"/>
                </a:ext>
              </a:extLst>
            </p:cNvPr>
            <p:cNvSpPr>
              <a:spLocks noChangeShapeType="1"/>
            </p:cNvSpPr>
            <p:nvPr/>
          </p:nvSpPr>
          <p:spPr bwMode="auto">
            <a:xfrm flipV="1">
              <a:off x="6991350" y="2832100"/>
              <a:ext cx="1588" cy="269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0996" name="Line 47">
              <a:extLst>
                <a:ext uri="{FF2B5EF4-FFF2-40B4-BE49-F238E27FC236}">
                  <a16:creationId xmlns:a16="http://schemas.microsoft.com/office/drawing/2014/main" id="{9A644764-622A-4AFC-B3D7-A3CE9DD4775C}"/>
                </a:ext>
              </a:extLst>
            </p:cNvPr>
            <p:cNvSpPr>
              <a:spLocks noChangeShapeType="1"/>
            </p:cNvSpPr>
            <p:nvPr/>
          </p:nvSpPr>
          <p:spPr bwMode="auto">
            <a:xfrm>
              <a:off x="6991350" y="1011238"/>
              <a:ext cx="1588" cy="222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0997" name="Rectangle 48">
              <a:extLst>
                <a:ext uri="{FF2B5EF4-FFF2-40B4-BE49-F238E27FC236}">
                  <a16:creationId xmlns:a16="http://schemas.microsoft.com/office/drawing/2014/main" id="{72DF7E4E-3C5D-44B5-98D6-B7D8E9E3DF1A}"/>
                </a:ext>
              </a:extLst>
            </p:cNvPr>
            <p:cNvSpPr>
              <a:spLocks noChangeArrowheads="1"/>
            </p:cNvSpPr>
            <p:nvPr/>
          </p:nvSpPr>
          <p:spPr bwMode="auto">
            <a:xfrm>
              <a:off x="6973888" y="2876550"/>
              <a:ext cx="84137"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200">
                  <a:solidFill>
                    <a:srgbClr val="000000"/>
                  </a:solidFill>
                  <a:latin typeface="Helvetica" panose="020B0604020202020204" pitchFamily="34" charset="0"/>
                </a:rPr>
                <a:t>4</a:t>
              </a:r>
              <a:endParaRPr lang="en-US" altLang="en-US" sz="1200"/>
            </a:p>
          </p:txBody>
        </p:sp>
        <p:sp>
          <p:nvSpPr>
            <p:cNvPr id="40998" name="Line 49">
              <a:extLst>
                <a:ext uri="{FF2B5EF4-FFF2-40B4-BE49-F238E27FC236}">
                  <a16:creationId xmlns:a16="http://schemas.microsoft.com/office/drawing/2014/main" id="{641EF6A1-17E2-44F2-B66B-CB88E4343897}"/>
                </a:ext>
              </a:extLst>
            </p:cNvPr>
            <p:cNvSpPr>
              <a:spLocks noChangeShapeType="1"/>
            </p:cNvSpPr>
            <p:nvPr/>
          </p:nvSpPr>
          <p:spPr bwMode="auto">
            <a:xfrm flipV="1">
              <a:off x="7231063" y="2832100"/>
              <a:ext cx="1587" cy="269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0999" name="Line 50">
              <a:extLst>
                <a:ext uri="{FF2B5EF4-FFF2-40B4-BE49-F238E27FC236}">
                  <a16:creationId xmlns:a16="http://schemas.microsoft.com/office/drawing/2014/main" id="{1E8A6D4C-B046-44C0-8F4A-F67DF9E729B0}"/>
                </a:ext>
              </a:extLst>
            </p:cNvPr>
            <p:cNvSpPr>
              <a:spLocks noChangeShapeType="1"/>
            </p:cNvSpPr>
            <p:nvPr/>
          </p:nvSpPr>
          <p:spPr bwMode="auto">
            <a:xfrm>
              <a:off x="7231063" y="1011238"/>
              <a:ext cx="1587" cy="222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000" name="Line 52">
              <a:extLst>
                <a:ext uri="{FF2B5EF4-FFF2-40B4-BE49-F238E27FC236}">
                  <a16:creationId xmlns:a16="http://schemas.microsoft.com/office/drawing/2014/main" id="{AB067490-31FB-404B-8872-8F5ACC3311DF}"/>
                </a:ext>
              </a:extLst>
            </p:cNvPr>
            <p:cNvSpPr>
              <a:spLocks noChangeShapeType="1"/>
            </p:cNvSpPr>
            <p:nvPr/>
          </p:nvSpPr>
          <p:spPr bwMode="auto">
            <a:xfrm flipV="1">
              <a:off x="7477125" y="2832100"/>
              <a:ext cx="1588" cy="269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001" name="Line 53">
              <a:extLst>
                <a:ext uri="{FF2B5EF4-FFF2-40B4-BE49-F238E27FC236}">
                  <a16:creationId xmlns:a16="http://schemas.microsoft.com/office/drawing/2014/main" id="{3D73A657-E8F8-4928-8240-4B3A9DE16D56}"/>
                </a:ext>
              </a:extLst>
            </p:cNvPr>
            <p:cNvSpPr>
              <a:spLocks noChangeShapeType="1"/>
            </p:cNvSpPr>
            <p:nvPr/>
          </p:nvSpPr>
          <p:spPr bwMode="auto">
            <a:xfrm>
              <a:off x="7477125" y="1011238"/>
              <a:ext cx="1588" cy="222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002" name="Rectangle 54">
              <a:extLst>
                <a:ext uri="{FF2B5EF4-FFF2-40B4-BE49-F238E27FC236}">
                  <a16:creationId xmlns:a16="http://schemas.microsoft.com/office/drawing/2014/main" id="{BEC894B8-2447-40DC-B704-BD944EF7A293}"/>
                </a:ext>
              </a:extLst>
            </p:cNvPr>
            <p:cNvSpPr>
              <a:spLocks noChangeArrowheads="1"/>
            </p:cNvSpPr>
            <p:nvPr/>
          </p:nvSpPr>
          <p:spPr bwMode="auto">
            <a:xfrm>
              <a:off x="7459663" y="2876550"/>
              <a:ext cx="84137"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200">
                  <a:solidFill>
                    <a:srgbClr val="000000"/>
                  </a:solidFill>
                  <a:latin typeface="Helvetica" panose="020B0604020202020204" pitchFamily="34" charset="0"/>
                </a:rPr>
                <a:t>5</a:t>
              </a:r>
              <a:endParaRPr lang="en-US" altLang="en-US" sz="1200"/>
            </a:p>
          </p:txBody>
        </p:sp>
        <p:sp>
          <p:nvSpPr>
            <p:cNvPr id="41003" name="Line 55">
              <a:extLst>
                <a:ext uri="{FF2B5EF4-FFF2-40B4-BE49-F238E27FC236}">
                  <a16:creationId xmlns:a16="http://schemas.microsoft.com/office/drawing/2014/main" id="{FFF1420D-2DA4-4C6A-A9CB-2F377F9025F8}"/>
                </a:ext>
              </a:extLst>
            </p:cNvPr>
            <p:cNvSpPr>
              <a:spLocks noChangeShapeType="1"/>
            </p:cNvSpPr>
            <p:nvPr/>
          </p:nvSpPr>
          <p:spPr bwMode="auto">
            <a:xfrm>
              <a:off x="5056188" y="2859088"/>
              <a:ext cx="2222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004" name="Line 56">
              <a:extLst>
                <a:ext uri="{FF2B5EF4-FFF2-40B4-BE49-F238E27FC236}">
                  <a16:creationId xmlns:a16="http://schemas.microsoft.com/office/drawing/2014/main" id="{102268AA-2CBD-4BAB-89A7-93CF8048B0F1}"/>
                </a:ext>
              </a:extLst>
            </p:cNvPr>
            <p:cNvSpPr>
              <a:spLocks noChangeShapeType="1"/>
            </p:cNvSpPr>
            <p:nvPr/>
          </p:nvSpPr>
          <p:spPr bwMode="auto">
            <a:xfrm flipH="1">
              <a:off x="7448550" y="2859088"/>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005" name="Rectangle 57">
              <a:extLst>
                <a:ext uri="{FF2B5EF4-FFF2-40B4-BE49-F238E27FC236}">
                  <a16:creationId xmlns:a16="http://schemas.microsoft.com/office/drawing/2014/main" id="{0D23E175-4D9F-4820-BF5F-781663A379D3}"/>
                </a:ext>
              </a:extLst>
            </p:cNvPr>
            <p:cNvSpPr>
              <a:spLocks noChangeArrowheads="1"/>
            </p:cNvSpPr>
            <p:nvPr/>
          </p:nvSpPr>
          <p:spPr bwMode="auto">
            <a:xfrm>
              <a:off x="4813300" y="2816225"/>
              <a:ext cx="134938"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200">
                  <a:solidFill>
                    <a:srgbClr val="000000"/>
                  </a:solidFill>
                  <a:latin typeface="Helvetica" panose="020B0604020202020204" pitchFamily="34" charset="0"/>
                </a:rPr>
                <a:t>-2</a:t>
              </a:r>
              <a:endParaRPr lang="en-US" altLang="en-US" sz="1200"/>
            </a:p>
          </p:txBody>
        </p:sp>
        <p:sp>
          <p:nvSpPr>
            <p:cNvPr id="41006" name="Line 58">
              <a:extLst>
                <a:ext uri="{FF2B5EF4-FFF2-40B4-BE49-F238E27FC236}">
                  <a16:creationId xmlns:a16="http://schemas.microsoft.com/office/drawing/2014/main" id="{58AD23F6-81D4-4D01-BE0A-F1608F461209}"/>
                </a:ext>
              </a:extLst>
            </p:cNvPr>
            <p:cNvSpPr>
              <a:spLocks noChangeShapeType="1"/>
            </p:cNvSpPr>
            <p:nvPr/>
          </p:nvSpPr>
          <p:spPr bwMode="auto">
            <a:xfrm>
              <a:off x="5056188" y="2627313"/>
              <a:ext cx="2222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007" name="Line 59">
              <a:extLst>
                <a:ext uri="{FF2B5EF4-FFF2-40B4-BE49-F238E27FC236}">
                  <a16:creationId xmlns:a16="http://schemas.microsoft.com/office/drawing/2014/main" id="{14923DD4-43F3-459E-BCC8-3AAE86E7E596}"/>
                </a:ext>
              </a:extLst>
            </p:cNvPr>
            <p:cNvSpPr>
              <a:spLocks noChangeShapeType="1"/>
            </p:cNvSpPr>
            <p:nvPr/>
          </p:nvSpPr>
          <p:spPr bwMode="auto">
            <a:xfrm flipH="1">
              <a:off x="7448550" y="2627313"/>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008" name="Line 61">
              <a:extLst>
                <a:ext uri="{FF2B5EF4-FFF2-40B4-BE49-F238E27FC236}">
                  <a16:creationId xmlns:a16="http://schemas.microsoft.com/office/drawing/2014/main" id="{56109343-59BC-4AA3-80CB-7D719161F42E}"/>
                </a:ext>
              </a:extLst>
            </p:cNvPr>
            <p:cNvSpPr>
              <a:spLocks noChangeShapeType="1"/>
            </p:cNvSpPr>
            <p:nvPr/>
          </p:nvSpPr>
          <p:spPr bwMode="auto">
            <a:xfrm>
              <a:off x="5056188" y="2395538"/>
              <a:ext cx="2222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009" name="Line 62">
              <a:extLst>
                <a:ext uri="{FF2B5EF4-FFF2-40B4-BE49-F238E27FC236}">
                  <a16:creationId xmlns:a16="http://schemas.microsoft.com/office/drawing/2014/main" id="{2EED0F9B-1245-4EFD-9750-49906156D0ED}"/>
                </a:ext>
              </a:extLst>
            </p:cNvPr>
            <p:cNvSpPr>
              <a:spLocks noChangeShapeType="1"/>
            </p:cNvSpPr>
            <p:nvPr/>
          </p:nvSpPr>
          <p:spPr bwMode="auto">
            <a:xfrm flipH="1">
              <a:off x="7448550" y="2395538"/>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010" name="Rectangle 63">
              <a:extLst>
                <a:ext uri="{FF2B5EF4-FFF2-40B4-BE49-F238E27FC236}">
                  <a16:creationId xmlns:a16="http://schemas.microsoft.com/office/drawing/2014/main" id="{78973CA6-FA04-4DDA-9A40-7D1B3D2D5C1C}"/>
                </a:ext>
              </a:extLst>
            </p:cNvPr>
            <p:cNvSpPr>
              <a:spLocks noChangeArrowheads="1"/>
            </p:cNvSpPr>
            <p:nvPr/>
          </p:nvSpPr>
          <p:spPr bwMode="auto">
            <a:xfrm>
              <a:off x="4813300" y="2351088"/>
              <a:ext cx="134938"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200">
                  <a:solidFill>
                    <a:srgbClr val="000000"/>
                  </a:solidFill>
                  <a:latin typeface="Helvetica" panose="020B0604020202020204" pitchFamily="34" charset="0"/>
                </a:rPr>
                <a:t>-1</a:t>
              </a:r>
              <a:endParaRPr lang="en-US" altLang="en-US" sz="1200"/>
            </a:p>
          </p:txBody>
        </p:sp>
        <p:sp>
          <p:nvSpPr>
            <p:cNvPr id="41011" name="Line 64">
              <a:extLst>
                <a:ext uri="{FF2B5EF4-FFF2-40B4-BE49-F238E27FC236}">
                  <a16:creationId xmlns:a16="http://schemas.microsoft.com/office/drawing/2014/main" id="{F8A60011-C34D-4C03-BD43-EC1915EC5C66}"/>
                </a:ext>
              </a:extLst>
            </p:cNvPr>
            <p:cNvSpPr>
              <a:spLocks noChangeShapeType="1"/>
            </p:cNvSpPr>
            <p:nvPr/>
          </p:nvSpPr>
          <p:spPr bwMode="auto">
            <a:xfrm>
              <a:off x="5056188" y="2162175"/>
              <a:ext cx="2222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012" name="Line 65">
              <a:extLst>
                <a:ext uri="{FF2B5EF4-FFF2-40B4-BE49-F238E27FC236}">
                  <a16:creationId xmlns:a16="http://schemas.microsoft.com/office/drawing/2014/main" id="{1C8F5249-A4A1-4A19-AB02-BEE7014B0A4F}"/>
                </a:ext>
              </a:extLst>
            </p:cNvPr>
            <p:cNvSpPr>
              <a:spLocks noChangeShapeType="1"/>
            </p:cNvSpPr>
            <p:nvPr/>
          </p:nvSpPr>
          <p:spPr bwMode="auto">
            <a:xfrm flipH="1">
              <a:off x="7448550" y="2162175"/>
              <a:ext cx="2857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013" name="Line 67">
              <a:extLst>
                <a:ext uri="{FF2B5EF4-FFF2-40B4-BE49-F238E27FC236}">
                  <a16:creationId xmlns:a16="http://schemas.microsoft.com/office/drawing/2014/main" id="{82C6AEFF-AD6A-400F-8114-652E2E983E78}"/>
                </a:ext>
              </a:extLst>
            </p:cNvPr>
            <p:cNvSpPr>
              <a:spLocks noChangeShapeType="1"/>
            </p:cNvSpPr>
            <p:nvPr/>
          </p:nvSpPr>
          <p:spPr bwMode="auto">
            <a:xfrm>
              <a:off x="5056188" y="1935163"/>
              <a:ext cx="2222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014" name="Line 68">
              <a:extLst>
                <a:ext uri="{FF2B5EF4-FFF2-40B4-BE49-F238E27FC236}">
                  <a16:creationId xmlns:a16="http://schemas.microsoft.com/office/drawing/2014/main" id="{B67837D1-DFE9-4F43-8C12-6591E4E6EBAB}"/>
                </a:ext>
              </a:extLst>
            </p:cNvPr>
            <p:cNvSpPr>
              <a:spLocks noChangeShapeType="1"/>
            </p:cNvSpPr>
            <p:nvPr/>
          </p:nvSpPr>
          <p:spPr bwMode="auto">
            <a:xfrm flipH="1">
              <a:off x="7448550" y="1935163"/>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015" name="Rectangle 69">
              <a:extLst>
                <a:ext uri="{FF2B5EF4-FFF2-40B4-BE49-F238E27FC236}">
                  <a16:creationId xmlns:a16="http://schemas.microsoft.com/office/drawing/2014/main" id="{7ADA3CEB-1A31-4CFA-9C01-2D26C50C79F4}"/>
                </a:ext>
              </a:extLst>
            </p:cNvPr>
            <p:cNvSpPr>
              <a:spLocks noChangeArrowheads="1"/>
            </p:cNvSpPr>
            <p:nvPr/>
          </p:nvSpPr>
          <p:spPr bwMode="auto">
            <a:xfrm>
              <a:off x="4835525" y="1892300"/>
              <a:ext cx="84138"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200">
                  <a:solidFill>
                    <a:srgbClr val="000000"/>
                  </a:solidFill>
                  <a:latin typeface="Helvetica" panose="020B0604020202020204" pitchFamily="34" charset="0"/>
                </a:rPr>
                <a:t>0</a:t>
              </a:r>
              <a:endParaRPr lang="en-US" altLang="en-US" sz="1200"/>
            </a:p>
          </p:txBody>
        </p:sp>
        <p:sp>
          <p:nvSpPr>
            <p:cNvPr id="41016" name="Line 70">
              <a:extLst>
                <a:ext uri="{FF2B5EF4-FFF2-40B4-BE49-F238E27FC236}">
                  <a16:creationId xmlns:a16="http://schemas.microsoft.com/office/drawing/2014/main" id="{22AC25F6-809F-4091-91A6-0CE30032F0FA}"/>
                </a:ext>
              </a:extLst>
            </p:cNvPr>
            <p:cNvSpPr>
              <a:spLocks noChangeShapeType="1"/>
            </p:cNvSpPr>
            <p:nvPr/>
          </p:nvSpPr>
          <p:spPr bwMode="auto">
            <a:xfrm>
              <a:off x="5056188" y="1703388"/>
              <a:ext cx="2222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017" name="Line 71">
              <a:extLst>
                <a:ext uri="{FF2B5EF4-FFF2-40B4-BE49-F238E27FC236}">
                  <a16:creationId xmlns:a16="http://schemas.microsoft.com/office/drawing/2014/main" id="{3B6F2FFB-09D4-4E78-8AC0-96B6BACABFDB}"/>
                </a:ext>
              </a:extLst>
            </p:cNvPr>
            <p:cNvSpPr>
              <a:spLocks noChangeShapeType="1"/>
            </p:cNvSpPr>
            <p:nvPr/>
          </p:nvSpPr>
          <p:spPr bwMode="auto">
            <a:xfrm flipH="1">
              <a:off x="7448550" y="1703388"/>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018" name="Line 73">
              <a:extLst>
                <a:ext uri="{FF2B5EF4-FFF2-40B4-BE49-F238E27FC236}">
                  <a16:creationId xmlns:a16="http://schemas.microsoft.com/office/drawing/2014/main" id="{94F48D54-7DB5-4A4F-A741-39B298CD44C0}"/>
                </a:ext>
              </a:extLst>
            </p:cNvPr>
            <p:cNvSpPr>
              <a:spLocks noChangeShapeType="1"/>
            </p:cNvSpPr>
            <p:nvPr/>
          </p:nvSpPr>
          <p:spPr bwMode="auto">
            <a:xfrm>
              <a:off x="5056188" y="1470025"/>
              <a:ext cx="2222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019" name="Line 74">
              <a:extLst>
                <a:ext uri="{FF2B5EF4-FFF2-40B4-BE49-F238E27FC236}">
                  <a16:creationId xmlns:a16="http://schemas.microsoft.com/office/drawing/2014/main" id="{C41F3A9A-9F8D-48C5-8054-DFD90D863538}"/>
                </a:ext>
              </a:extLst>
            </p:cNvPr>
            <p:cNvSpPr>
              <a:spLocks noChangeShapeType="1"/>
            </p:cNvSpPr>
            <p:nvPr/>
          </p:nvSpPr>
          <p:spPr bwMode="auto">
            <a:xfrm flipH="1">
              <a:off x="7448550" y="1470025"/>
              <a:ext cx="2857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020" name="Rectangle 75">
              <a:extLst>
                <a:ext uri="{FF2B5EF4-FFF2-40B4-BE49-F238E27FC236}">
                  <a16:creationId xmlns:a16="http://schemas.microsoft.com/office/drawing/2014/main" id="{48C80149-F378-48CC-A388-1B826EC6AFDA}"/>
                </a:ext>
              </a:extLst>
            </p:cNvPr>
            <p:cNvSpPr>
              <a:spLocks noChangeArrowheads="1"/>
            </p:cNvSpPr>
            <p:nvPr/>
          </p:nvSpPr>
          <p:spPr bwMode="auto">
            <a:xfrm>
              <a:off x="4835525" y="1427163"/>
              <a:ext cx="84138"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200">
                  <a:solidFill>
                    <a:srgbClr val="000000"/>
                  </a:solidFill>
                  <a:latin typeface="Helvetica" panose="020B0604020202020204" pitchFamily="34" charset="0"/>
                </a:rPr>
                <a:t>1</a:t>
              </a:r>
              <a:endParaRPr lang="en-US" altLang="en-US" sz="1200"/>
            </a:p>
          </p:txBody>
        </p:sp>
        <p:sp>
          <p:nvSpPr>
            <p:cNvPr id="41021" name="Line 76">
              <a:extLst>
                <a:ext uri="{FF2B5EF4-FFF2-40B4-BE49-F238E27FC236}">
                  <a16:creationId xmlns:a16="http://schemas.microsoft.com/office/drawing/2014/main" id="{EA2342C7-402C-41F6-907C-ECDBFBDDBDAB}"/>
                </a:ext>
              </a:extLst>
            </p:cNvPr>
            <p:cNvSpPr>
              <a:spLocks noChangeShapeType="1"/>
            </p:cNvSpPr>
            <p:nvPr/>
          </p:nvSpPr>
          <p:spPr bwMode="auto">
            <a:xfrm>
              <a:off x="5056188" y="1238250"/>
              <a:ext cx="2222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022" name="Line 77">
              <a:extLst>
                <a:ext uri="{FF2B5EF4-FFF2-40B4-BE49-F238E27FC236}">
                  <a16:creationId xmlns:a16="http://schemas.microsoft.com/office/drawing/2014/main" id="{9DABCF2E-5E9B-4E36-AF27-FBA985417220}"/>
                </a:ext>
              </a:extLst>
            </p:cNvPr>
            <p:cNvSpPr>
              <a:spLocks noChangeShapeType="1"/>
            </p:cNvSpPr>
            <p:nvPr/>
          </p:nvSpPr>
          <p:spPr bwMode="auto">
            <a:xfrm flipH="1">
              <a:off x="7448550" y="1238250"/>
              <a:ext cx="2857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023" name="Line 79">
              <a:extLst>
                <a:ext uri="{FF2B5EF4-FFF2-40B4-BE49-F238E27FC236}">
                  <a16:creationId xmlns:a16="http://schemas.microsoft.com/office/drawing/2014/main" id="{3DC288A6-5D4B-4ABD-AEFB-C0001EF1A5D9}"/>
                </a:ext>
              </a:extLst>
            </p:cNvPr>
            <p:cNvSpPr>
              <a:spLocks noChangeShapeType="1"/>
            </p:cNvSpPr>
            <p:nvPr/>
          </p:nvSpPr>
          <p:spPr bwMode="auto">
            <a:xfrm>
              <a:off x="5056188" y="1011238"/>
              <a:ext cx="2222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024" name="Line 80">
              <a:extLst>
                <a:ext uri="{FF2B5EF4-FFF2-40B4-BE49-F238E27FC236}">
                  <a16:creationId xmlns:a16="http://schemas.microsoft.com/office/drawing/2014/main" id="{20FF8258-C78D-4B0C-82F8-01CFFAE431CE}"/>
                </a:ext>
              </a:extLst>
            </p:cNvPr>
            <p:cNvSpPr>
              <a:spLocks noChangeShapeType="1"/>
            </p:cNvSpPr>
            <p:nvPr/>
          </p:nvSpPr>
          <p:spPr bwMode="auto">
            <a:xfrm flipH="1">
              <a:off x="7448550" y="1011238"/>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025" name="Rectangle 81">
              <a:extLst>
                <a:ext uri="{FF2B5EF4-FFF2-40B4-BE49-F238E27FC236}">
                  <a16:creationId xmlns:a16="http://schemas.microsoft.com/office/drawing/2014/main" id="{92294390-3E15-4420-B915-E51EB49442C6}"/>
                </a:ext>
              </a:extLst>
            </p:cNvPr>
            <p:cNvSpPr>
              <a:spLocks noChangeArrowheads="1"/>
            </p:cNvSpPr>
            <p:nvPr/>
          </p:nvSpPr>
          <p:spPr bwMode="auto">
            <a:xfrm>
              <a:off x="4835525" y="968375"/>
              <a:ext cx="84138"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200">
                  <a:solidFill>
                    <a:srgbClr val="000000"/>
                  </a:solidFill>
                  <a:latin typeface="Helvetica" panose="020B0604020202020204" pitchFamily="34" charset="0"/>
                </a:rPr>
                <a:t>2</a:t>
              </a:r>
              <a:endParaRPr lang="en-US" altLang="en-US" sz="1200"/>
            </a:p>
          </p:txBody>
        </p:sp>
        <p:sp>
          <p:nvSpPr>
            <p:cNvPr id="41026" name="Freeform 85">
              <a:extLst>
                <a:ext uri="{FF2B5EF4-FFF2-40B4-BE49-F238E27FC236}">
                  <a16:creationId xmlns:a16="http://schemas.microsoft.com/office/drawing/2014/main" id="{A2538A1A-260A-44D0-B73B-8255D83E9A91}"/>
                </a:ext>
              </a:extLst>
            </p:cNvPr>
            <p:cNvSpPr>
              <a:spLocks/>
            </p:cNvSpPr>
            <p:nvPr/>
          </p:nvSpPr>
          <p:spPr bwMode="auto">
            <a:xfrm>
              <a:off x="5056188" y="1011238"/>
              <a:ext cx="608012" cy="1820862"/>
            </a:xfrm>
            <a:custGeom>
              <a:avLst/>
              <a:gdLst>
                <a:gd name="T0" fmla="*/ 3 w 383"/>
                <a:gd name="T1" fmla="*/ 579 h 1147"/>
                <a:gd name="T2" fmla="*/ 14 w 383"/>
                <a:gd name="T3" fmla="*/ 579 h 1147"/>
                <a:gd name="T4" fmla="*/ 24 w 383"/>
                <a:gd name="T5" fmla="*/ 592 h 1147"/>
                <a:gd name="T6" fmla="*/ 35 w 383"/>
                <a:gd name="T7" fmla="*/ 596 h 1147"/>
                <a:gd name="T8" fmla="*/ 45 w 383"/>
                <a:gd name="T9" fmla="*/ 572 h 1147"/>
                <a:gd name="T10" fmla="*/ 56 w 383"/>
                <a:gd name="T11" fmla="*/ 538 h 1147"/>
                <a:gd name="T12" fmla="*/ 63 w 383"/>
                <a:gd name="T13" fmla="*/ 524 h 1147"/>
                <a:gd name="T14" fmla="*/ 73 w 383"/>
                <a:gd name="T15" fmla="*/ 565 h 1147"/>
                <a:gd name="T16" fmla="*/ 80 w 383"/>
                <a:gd name="T17" fmla="*/ 650 h 1147"/>
                <a:gd name="T18" fmla="*/ 91 w 383"/>
                <a:gd name="T19" fmla="*/ 701 h 1147"/>
                <a:gd name="T20" fmla="*/ 98 w 383"/>
                <a:gd name="T21" fmla="*/ 657 h 1147"/>
                <a:gd name="T22" fmla="*/ 108 w 383"/>
                <a:gd name="T23" fmla="*/ 517 h 1147"/>
                <a:gd name="T24" fmla="*/ 116 w 383"/>
                <a:gd name="T25" fmla="*/ 395 h 1147"/>
                <a:gd name="T26" fmla="*/ 126 w 383"/>
                <a:gd name="T27" fmla="*/ 405 h 1147"/>
                <a:gd name="T28" fmla="*/ 137 w 383"/>
                <a:gd name="T29" fmla="*/ 582 h 1147"/>
                <a:gd name="T30" fmla="*/ 144 w 383"/>
                <a:gd name="T31" fmla="*/ 797 h 1147"/>
                <a:gd name="T32" fmla="*/ 154 w 383"/>
                <a:gd name="T33" fmla="*/ 868 h 1147"/>
                <a:gd name="T34" fmla="*/ 161 w 383"/>
                <a:gd name="T35" fmla="*/ 698 h 1147"/>
                <a:gd name="T36" fmla="*/ 172 w 383"/>
                <a:gd name="T37" fmla="*/ 395 h 1147"/>
                <a:gd name="T38" fmla="*/ 179 w 383"/>
                <a:gd name="T39" fmla="*/ 204 h 1147"/>
                <a:gd name="T40" fmla="*/ 189 w 383"/>
                <a:gd name="T41" fmla="*/ 306 h 1147"/>
                <a:gd name="T42" fmla="*/ 196 w 383"/>
                <a:gd name="T43" fmla="*/ 654 h 1147"/>
                <a:gd name="T44" fmla="*/ 207 w 383"/>
                <a:gd name="T45" fmla="*/ 981 h 1147"/>
                <a:gd name="T46" fmla="*/ 217 w 383"/>
                <a:gd name="T47" fmla="*/ 1008 h 1147"/>
                <a:gd name="T48" fmla="*/ 224 w 383"/>
                <a:gd name="T49" fmla="*/ 678 h 1147"/>
                <a:gd name="T50" fmla="*/ 235 w 383"/>
                <a:gd name="T51" fmla="*/ 242 h 1147"/>
                <a:gd name="T52" fmla="*/ 242 w 383"/>
                <a:gd name="T53" fmla="*/ 54 h 1147"/>
                <a:gd name="T54" fmla="*/ 253 w 383"/>
                <a:gd name="T55" fmla="*/ 286 h 1147"/>
                <a:gd name="T56" fmla="*/ 260 w 383"/>
                <a:gd name="T57" fmla="*/ 769 h 1147"/>
                <a:gd name="T58" fmla="*/ 270 w 383"/>
                <a:gd name="T59" fmla="*/ 1120 h 1147"/>
                <a:gd name="T60" fmla="*/ 277 w 383"/>
                <a:gd name="T61" fmla="*/ 1045 h 1147"/>
                <a:gd name="T62" fmla="*/ 288 w 383"/>
                <a:gd name="T63" fmla="*/ 596 h 1147"/>
                <a:gd name="T64" fmla="*/ 295 w 383"/>
                <a:gd name="T65" fmla="*/ 126 h 1147"/>
                <a:gd name="T66" fmla="*/ 305 w 383"/>
                <a:gd name="T67" fmla="*/ 17 h 1147"/>
                <a:gd name="T68" fmla="*/ 316 w 383"/>
                <a:gd name="T69" fmla="*/ 354 h 1147"/>
                <a:gd name="T70" fmla="*/ 323 w 383"/>
                <a:gd name="T71" fmla="*/ 865 h 1147"/>
                <a:gd name="T72" fmla="*/ 333 w 383"/>
                <a:gd name="T73" fmla="*/ 1144 h 1147"/>
                <a:gd name="T74" fmla="*/ 340 w 383"/>
                <a:gd name="T75" fmla="*/ 974 h 1147"/>
                <a:gd name="T76" fmla="*/ 351 w 383"/>
                <a:gd name="T77" fmla="*/ 500 h 1147"/>
                <a:gd name="T78" fmla="*/ 358 w 383"/>
                <a:gd name="T79" fmla="*/ 112 h 1147"/>
                <a:gd name="T80" fmla="*/ 369 w 383"/>
                <a:gd name="T81" fmla="*/ 106 h 1147"/>
                <a:gd name="T82" fmla="*/ 376 w 383"/>
                <a:gd name="T83" fmla="*/ 466 h 1147"/>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383"/>
                <a:gd name="T127" fmla="*/ 0 h 1147"/>
                <a:gd name="T128" fmla="*/ 383 w 383"/>
                <a:gd name="T129" fmla="*/ 1147 h 1147"/>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383" h="1147">
                  <a:moveTo>
                    <a:pt x="3" y="579"/>
                  </a:moveTo>
                  <a:lnTo>
                    <a:pt x="0" y="579"/>
                  </a:lnTo>
                  <a:lnTo>
                    <a:pt x="3" y="579"/>
                  </a:lnTo>
                  <a:lnTo>
                    <a:pt x="7" y="579"/>
                  </a:lnTo>
                  <a:lnTo>
                    <a:pt x="10" y="579"/>
                  </a:lnTo>
                  <a:lnTo>
                    <a:pt x="14" y="579"/>
                  </a:lnTo>
                  <a:lnTo>
                    <a:pt x="17" y="586"/>
                  </a:lnTo>
                  <a:lnTo>
                    <a:pt x="21" y="586"/>
                  </a:lnTo>
                  <a:lnTo>
                    <a:pt x="24" y="592"/>
                  </a:lnTo>
                  <a:lnTo>
                    <a:pt x="28" y="592"/>
                  </a:lnTo>
                  <a:lnTo>
                    <a:pt x="31" y="596"/>
                  </a:lnTo>
                  <a:lnTo>
                    <a:pt x="35" y="596"/>
                  </a:lnTo>
                  <a:lnTo>
                    <a:pt x="38" y="592"/>
                  </a:lnTo>
                  <a:lnTo>
                    <a:pt x="42" y="582"/>
                  </a:lnTo>
                  <a:lnTo>
                    <a:pt x="45" y="572"/>
                  </a:lnTo>
                  <a:lnTo>
                    <a:pt x="49" y="562"/>
                  </a:lnTo>
                  <a:lnTo>
                    <a:pt x="52" y="548"/>
                  </a:lnTo>
                  <a:lnTo>
                    <a:pt x="56" y="538"/>
                  </a:lnTo>
                  <a:lnTo>
                    <a:pt x="56" y="528"/>
                  </a:lnTo>
                  <a:lnTo>
                    <a:pt x="59" y="524"/>
                  </a:lnTo>
                  <a:lnTo>
                    <a:pt x="63" y="524"/>
                  </a:lnTo>
                  <a:lnTo>
                    <a:pt x="66" y="531"/>
                  </a:lnTo>
                  <a:lnTo>
                    <a:pt x="70" y="545"/>
                  </a:lnTo>
                  <a:lnTo>
                    <a:pt x="73" y="565"/>
                  </a:lnTo>
                  <a:lnTo>
                    <a:pt x="77" y="592"/>
                  </a:lnTo>
                  <a:lnTo>
                    <a:pt x="77" y="620"/>
                  </a:lnTo>
                  <a:lnTo>
                    <a:pt x="80" y="650"/>
                  </a:lnTo>
                  <a:lnTo>
                    <a:pt x="84" y="674"/>
                  </a:lnTo>
                  <a:lnTo>
                    <a:pt x="87" y="695"/>
                  </a:lnTo>
                  <a:lnTo>
                    <a:pt x="91" y="701"/>
                  </a:lnTo>
                  <a:lnTo>
                    <a:pt x="94" y="698"/>
                  </a:lnTo>
                  <a:lnTo>
                    <a:pt x="98" y="684"/>
                  </a:lnTo>
                  <a:lnTo>
                    <a:pt x="98" y="657"/>
                  </a:lnTo>
                  <a:lnTo>
                    <a:pt x="101" y="616"/>
                  </a:lnTo>
                  <a:lnTo>
                    <a:pt x="105" y="569"/>
                  </a:lnTo>
                  <a:lnTo>
                    <a:pt x="108" y="517"/>
                  </a:lnTo>
                  <a:lnTo>
                    <a:pt x="112" y="470"/>
                  </a:lnTo>
                  <a:lnTo>
                    <a:pt x="116" y="426"/>
                  </a:lnTo>
                  <a:lnTo>
                    <a:pt x="116" y="395"/>
                  </a:lnTo>
                  <a:lnTo>
                    <a:pt x="119" y="378"/>
                  </a:lnTo>
                  <a:lnTo>
                    <a:pt x="123" y="381"/>
                  </a:lnTo>
                  <a:lnTo>
                    <a:pt x="126" y="405"/>
                  </a:lnTo>
                  <a:lnTo>
                    <a:pt x="130" y="449"/>
                  </a:lnTo>
                  <a:lnTo>
                    <a:pt x="133" y="511"/>
                  </a:lnTo>
                  <a:lnTo>
                    <a:pt x="137" y="582"/>
                  </a:lnTo>
                  <a:lnTo>
                    <a:pt x="137" y="657"/>
                  </a:lnTo>
                  <a:lnTo>
                    <a:pt x="140" y="732"/>
                  </a:lnTo>
                  <a:lnTo>
                    <a:pt x="144" y="797"/>
                  </a:lnTo>
                  <a:lnTo>
                    <a:pt x="147" y="844"/>
                  </a:lnTo>
                  <a:lnTo>
                    <a:pt x="151" y="872"/>
                  </a:lnTo>
                  <a:lnTo>
                    <a:pt x="154" y="868"/>
                  </a:lnTo>
                  <a:lnTo>
                    <a:pt x="158" y="838"/>
                  </a:lnTo>
                  <a:lnTo>
                    <a:pt x="158" y="780"/>
                  </a:lnTo>
                  <a:lnTo>
                    <a:pt x="161" y="698"/>
                  </a:lnTo>
                  <a:lnTo>
                    <a:pt x="165" y="603"/>
                  </a:lnTo>
                  <a:lnTo>
                    <a:pt x="168" y="497"/>
                  </a:lnTo>
                  <a:lnTo>
                    <a:pt x="172" y="395"/>
                  </a:lnTo>
                  <a:lnTo>
                    <a:pt x="175" y="306"/>
                  </a:lnTo>
                  <a:lnTo>
                    <a:pt x="175" y="242"/>
                  </a:lnTo>
                  <a:lnTo>
                    <a:pt x="179" y="204"/>
                  </a:lnTo>
                  <a:lnTo>
                    <a:pt x="182" y="201"/>
                  </a:lnTo>
                  <a:lnTo>
                    <a:pt x="186" y="238"/>
                  </a:lnTo>
                  <a:lnTo>
                    <a:pt x="189" y="306"/>
                  </a:lnTo>
                  <a:lnTo>
                    <a:pt x="193" y="405"/>
                  </a:lnTo>
                  <a:lnTo>
                    <a:pt x="196" y="524"/>
                  </a:lnTo>
                  <a:lnTo>
                    <a:pt x="196" y="654"/>
                  </a:lnTo>
                  <a:lnTo>
                    <a:pt x="200" y="783"/>
                  </a:lnTo>
                  <a:lnTo>
                    <a:pt x="203" y="895"/>
                  </a:lnTo>
                  <a:lnTo>
                    <a:pt x="207" y="981"/>
                  </a:lnTo>
                  <a:lnTo>
                    <a:pt x="210" y="1032"/>
                  </a:lnTo>
                  <a:lnTo>
                    <a:pt x="214" y="1042"/>
                  </a:lnTo>
                  <a:lnTo>
                    <a:pt x="217" y="1008"/>
                  </a:lnTo>
                  <a:lnTo>
                    <a:pt x="217" y="929"/>
                  </a:lnTo>
                  <a:lnTo>
                    <a:pt x="221" y="817"/>
                  </a:lnTo>
                  <a:lnTo>
                    <a:pt x="224" y="678"/>
                  </a:lnTo>
                  <a:lnTo>
                    <a:pt x="228" y="528"/>
                  </a:lnTo>
                  <a:lnTo>
                    <a:pt x="231" y="378"/>
                  </a:lnTo>
                  <a:lnTo>
                    <a:pt x="235" y="242"/>
                  </a:lnTo>
                  <a:lnTo>
                    <a:pt x="235" y="136"/>
                  </a:lnTo>
                  <a:lnTo>
                    <a:pt x="239" y="71"/>
                  </a:lnTo>
                  <a:lnTo>
                    <a:pt x="242" y="54"/>
                  </a:lnTo>
                  <a:lnTo>
                    <a:pt x="246" y="85"/>
                  </a:lnTo>
                  <a:lnTo>
                    <a:pt x="249" y="167"/>
                  </a:lnTo>
                  <a:lnTo>
                    <a:pt x="253" y="286"/>
                  </a:lnTo>
                  <a:lnTo>
                    <a:pt x="256" y="436"/>
                  </a:lnTo>
                  <a:lnTo>
                    <a:pt x="256" y="603"/>
                  </a:lnTo>
                  <a:lnTo>
                    <a:pt x="260" y="769"/>
                  </a:lnTo>
                  <a:lnTo>
                    <a:pt x="263" y="919"/>
                  </a:lnTo>
                  <a:lnTo>
                    <a:pt x="267" y="1042"/>
                  </a:lnTo>
                  <a:lnTo>
                    <a:pt x="270" y="1120"/>
                  </a:lnTo>
                  <a:lnTo>
                    <a:pt x="274" y="1147"/>
                  </a:lnTo>
                  <a:lnTo>
                    <a:pt x="274" y="1124"/>
                  </a:lnTo>
                  <a:lnTo>
                    <a:pt x="277" y="1045"/>
                  </a:lnTo>
                  <a:lnTo>
                    <a:pt x="281" y="926"/>
                  </a:lnTo>
                  <a:lnTo>
                    <a:pt x="284" y="769"/>
                  </a:lnTo>
                  <a:lnTo>
                    <a:pt x="288" y="596"/>
                  </a:lnTo>
                  <a:lnTo>
                    <a:pt x="291" y="419"/>
                  </a:lnTo>
                  <a:lnTo>
                    <a:pt x="295" y="259"/>
                  </a:lnTo>
                  <a:lnTo>
                    <a:pt x="295" y="126"/>
                  </a:lnTo>
                  <a:lnTo>
                    <a:pt x="298" y="37"/>
                  </a:lnTo>
                  <a:lnTo>
                    <a:pt x="302" y="0"/>
                  </a:lnTo>
                  <a:lnTo>
                    <a:pt x="305" y="17"/>
                  </a:lnTo>
                  <a:lnTo>
                    <a:pt x="309" y="85"/>
                  </a:lnTo>
                  <a:lnTo>
                    <a:pt x="312" y="201"/>
                  </a:lnTo>
                  <a:lnTo>
                    <a:pt x="316" y="354"/>
                  </a:lnTo>
                  <a:lnTo>
                    <a:pt x="316" y="524"/>
                  </a:lnTo>
                  <a:lnTo>
                    <a:pt x="319" y="701"/>
                  </a:lnTo>
                  <a:lnTo>
                    <a:pt x="323" y="865"/>
                  </a:lnTo>
                  <a:lnTo>
                    <a:pt x="326" y="1004"/>
                  </a:lnTo>
                  <a:lnTo>
                    <a:pt x="330" y="1100"/>
                  </a:lnTo>
                  <a:lnTo>
                    <a:pt x="333" y="1144"/>
                  </a:lnTo>
                  <a:lnTo>
                    <a:pt x="333" y="1137"/>
                  </a:lnTo>
                  <a:lnTo>
                    <a:pt x="337" y="1079"/>
                  </a:lnTo>
                  <a:lnTo>
                    <a:pt x="340" y="974"/>
                  </a:lnTo>
                  <a:lnTo>
                    <a:pt x="344" y="834"/>
                  </a:lnTo>
                  <a:lnTo>
                    <a:pt x="347" y="671"/>
                  </a:lnTo>
                  <a:lnTo>
                    <a:pt x="351" y="500"/>
                  </a:lnTo>
                  <a:lnTo>
                    <a:pt x="354" y="344"/>
                  </a:lnTo>
                  <a:lnTo>
                    <a:pt x="354" y="208"/>
                  </a:lnTo>
                  <a:lnTo>
                    <a:pt x="358" y="112"/>
                  </a:lnTo>
                  <a:lnTo>
                    <a:pt x="362" y="61"/>
                  </a:lnTo>
                  <a:lnTo>
                    <a:pt x="365" y="58"/>
                  </a:lnTo>
                  <a:lnTo>
                    <a:pt x="369" y="106"/>
                  </a:lnTo>
                  <a:lnTo>
                    <a:pt x="372" y="197"/>
                  </a:lnTo>
                  <a:lnTo>
                    <a:pt x="376" y="320"/>
                  </a:lnTo>
                  <a:lnTo>
                    <a:pt x="376" y="466"/>
                  </a:lnTo>
                  <a:lnTo>
                    <a:pt x="379" y="620"/>
                  </a:lnTo>
                  <a:lnTo>
                    <a:pt x="383" y="763"/>
                  </a:lnTo>
                </a:path>
              </a:pathLst>
            </a:custGeom>
            <a:noFill/>
            <a:ln w="28575">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41027" name="Freeform 86">
              <a:extLst>
                <a:ext uri="{FF2B5EF4-FFF2-40B4-BE49-F238E27FC236}">
                  <a16:creationId xmlns:a16="http://schemas.microsoft.com/office/drawing/2014/main" id="{C9E5973D-812A-4CC7-8E2C-BBBDA13EC2D8}"/>
                </a:ext>
              </a:extLst>
            </p:cNvPr>
            <p:cNvSpPr>
              <a:spLocks/>
            </p:cNvSpPr>
            <p:nvPr/>
          </p:nvSpPr>
          <p:spPr bwMode="auto">
            <a:xfrm>
              <a:off x="5664200" y="1323975"/>
              <a:ext cx="657225" cy="1341438"/>
            </a:xfrm>
            <a:custGeom>
              <a:avLst/>
              <a:gdLst>
                <a:gd name="T0" fmla="*/ 7 w 414"/>
                <a:gd name="T1" fmla="*/ 784 h 845"/>
                <a:gd name="T2" fmla="*/ 14 w 414"/>
                <a:gd name="T3" fmla="*/ 811 h 845"/>
                <a:gd name="T4" fmla="*/ 24 w 414"/>
                <a:gd name="T5" fmla="*/ 511 h 845"/>
                <a:gd name="T6" fmla="*/ 31 w 414"/>
                <a:gd name="T7" fmla="*/ 147 h 845"/>
                <a:gd name="T8" fmla="*/ 42 w 414"/>
                <a:gd name="T9" fmla="*/ 0 h 845"/>
                <a:gd name="T10" fmla="*/ 52 w 414"/>
                <a:gd name="T11" fmla="*/ 160 h 845"/>
                <a:gd name="T12" fmla="*/ 59 w 414"/>
                <a:gd name="T13" fmla="*/ 463 h 845"/>
                <a:gd name="T14" fmla="*/ 70 w 414"/>
                <a:gd name="T15" fmla="*/ 661 h 845"/>
                <a:gd name="T16" fmla="*/ 77 w 414"/>
                <a:gd name="T17" fmla="*/ 624 h 845"/>
                <a:gd name="T18" fmla="*/ 87 w 414"/>
                <a:gd name="T19" fmla="*/ 416 h 845"/>
                <a:gd name="T20" fmla="*/ 94 w 414"/>
                <a:gd name="T21" fmla="*/ 225 h 845"/>
                <a:gd name="T22" fmla="*/ 105 w 414"/>
                <a:gd name="T23" fmla="*/ 188 h 845"/>
                <a:gd name="T24" fmla="*/ 112 w 414"/>
                <a:gd name="T25" fmla="*/ 300 h 845"/>
                <a:gd name="T26" fmla="*/ 123 w 414"/>
                <a:gd name="T27" fmla="*/ 443 h 845"/>
                <a:gd name="T28" fmla="*/ 130 w 414"/>
                <a:gd name="T29" fmla="*/ 504 h 845"/>
                <a:gd name="T30" fmla="*/ 140 w 414"/>
                <a:gd name="T31" fmla="*/ 463 h 845"/>
                <a:gd name="T32" fmla="*/ 151 w 414"/>
                <a:gd name="T33" fmla="*/ 378 h 845"/>
                <a:gd name="T34" fmla="*/ 158 w 414"/>
                <a:gd name="T35" fmla="*/ 327 h 845"/>
                <a:gd name="T36" fmla="*/ 168 w 414"/>
                <a:gd name="T37" fmla="*/ 334 h 845"/>
                <a:gd name="T38" fmla="*/ 175 w 414"/>
                <a:gd name="T39" fmla="*/ 372 h 845"/>
                <a:gd name="T40" fmla="*/ 186 w 414"/>
                <a:gd name="T41" fmla="*/ 395 h 845"/>
                <a:gd name="T42" fmla="*/ 196 w 414"/>
                <a:gd name="T43" fmla="*/ 395 h 845"/>
                <a:gd name="T44" fmla="*/ 207 w 414"/>
                <a:gd name="T45" fmla="*/ 385 h 845"/>
                <a:gd name="T46" fmla="*/ 217 w 414"/>
                <a:gd name="T47" fmla="*/ 382 h 845"/>
                <a:gd name="T48" fmla="*/ 228 w 414"/>
                <a:gd name="T49" fmla="*/ 385 h 845"/>
                <a:gd name="T50" fmla="*/ 239 w 414"/>
                <a:gd name="T51" fmla="*/ 385 h 845"/>
                <a:gd name="T52" fmla="*/ 249 w 414"/>
                <a:gd name="T53" fmla="*/ 385 h 845"/>
                <a:gd name="T54" fmla="*/ 260 w 414"/>
                <a:gd name="T55" fmla="*/ 385 h 845"/>
                <a:gd name="T56" fmla="*/ 270 w 414"/>
                <a:gd name="T57" fmla="*/ 385 h 845"/>
                <a:gd name="T58" fmla="*/ 281 w 414"/>
                <a:gd name="T59" fmla="*/ 385 h 845"/>
                <a:gd name="T60" fmla="*/ 291 w 414"/>
                <a:gd name="T61" fmla="*/ 385 h 845"/>
                <a:gd name="T62" fmla="*/ 302 w 414"/>
                <a:gd name="T63" fmla="*/ 385 h 845"/>
                <a:gd name="T64" fmla="*/ 312 w 414"/>
                <a:gd name="T65" fmla="*/ 385 h 845"/>
                <a:gd name="T66" fmla="*/ 323 w 414"/>
                <a:gd name="T67" fmla="*/ 385 h 845"/>
                <a:gd name="T68" fmla="*/ 333 w 414"/>
                <a:gd name="T69" fmla="*/ 385 h 845"/>
                <a:gd name="T70" fmla="*/ 344 w 414"/>
                <a:gd name="T71" fmla="*/ 385 h 845"/>
                <a:gd name="T72" fmla="*/ 355 w 414"/>
                <a:gd name="T73" fmla="*/ 385 h 845"/>
                <a:gd name="T74" fmla="*/ 365 w 414"/>
                <a:gd name="T75" fmla="*/ 385 h 845"/>
                <a:gd name="T76" fmla="*/ 376 w 414"/>
                <a:gd name="T77" fmla="*/ 385 h 845"/>
                <a:gd name="T78" fmla="*/ 386 w 414"/>
                <a:gd name="T79" fmla="*/ 385 h 845"/>
                <a:gd name="T80" fmla="*/ 397 w 414"/>
                <a:gd name="T81" fmla="*/ 385 h 845"/>
                <a:gd name="T82" fmla="*/ 407 w 414"/>
                <a:gd name="T83" fmla="*/ 385 h 845"/>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414"/>
                <a:gd name="T127" fmla="*/ 0 h 845"/>
                <a:gd name="T128" fmla="*/ 414 w 414"/>
                <a:gd name="T129" fmla="*/ 845 h 845"/>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414" h="845">
                  <a:moveTo>
                    <a:pt x="0" y="566"/>
                  </a:moveTo>
                  <a:lnTo>
                    <a:pt x="3" y="692"/>
                  </a:lnTo>
                  <a:lnTo>
                    <a:pt x="7" y="784"/>
                  </a:lnTo>
                  <a:lnTo>
                    <a:pt x="10" y="835"/>
                  </a:lnTo>
                  <a:lnTo>
                    <a:pt x="10" y="845"/>
                  </a:lnTo>
                  <a:lnTo>
                    <a:pt x="14" y="811"/>
                  </a:lnTo>
                  <a:lnTo>
                    <a:pt x="17" y="736"/>
                  </a:lnTo>
                  <a:lnTo>
                    <a:pt x="21" y="634"/>
                  </a:lnTo>
                  <a:lnTo>
                    <a:pt x="24" y="511"/>
                  </a:lnTo>
                  <a:lnTo>
                    <a:pt x="28" y="378"/>
                  </a:lnTo>
                  <a:lnTo>
                    <a:pt x="31" y="256"/>
                  </a:lnTo>
                  <a:lnTo>
                    <a:pt x="31" y="147"/>
                  </a:lnTo>
                  <a:lnTo>
                    <a:pt x="35" y="65"/>
                  </a:lnTo>
                  <a:lnTo>
                    <a:pt x="38" y="14"/>
                  </a:lnTo>
                  <a:lnTo>
                    <a:pt x="42" y="0"/>
                  </a:lnTo>
                  <a:lnTo>
                    <a:pt x="45" y="24"/>
                  </a:lnTo>
                  <a:lnTo>
                    <a:pt x="49" y="82"/>
                  </a:lnTo>
                  <a:lnTo>
                    <a:pt x="52" y="160"/>
                  </a:lnTo>
                  <a:lnTo>
                    <a:pt x="52" y="259"/>
                  </a:lnTo>
                  <a:lnTo>
                    <a:pt x="56" y="365"/>
                  </a:lnTo>
                  <a:lnTo>
                    <a:pt x="59" y="463"/>
                  </a:lnTo>
                  <a:lnTo>
                    <a:pt x="63" y="552"/>
                  </a:lnTo>
                  <a:lnTo>
                    <a:pt x="66" y="620"/>
                  </a:lnTo>
                  <a:lnTo>
                    <a:pt x="70" y="661"/>
                  </a:lnTo>
                  <a:lnTo>
                    <a:pt x="70" y="675"/>
                  </a:lnTo>
                  <a:lnTo>
                    <a:pt x="73" y="661"/>
                  </a:lnTo>
                  <a:lnTo>
                    <a:pt x="77" y="624"/>
                  </a:lnTo>
                  <a:lnTo>
                    <a:pt x="80" y="562"/>
                  </a:lnTo>
                  <a:lnTo>
                    <a:pt x="84" y="491"/>
                  </a:lnTo>
                  <a:lnTo>
                    <a:pt x="87" y="416"/>
                  </a:lnTo>
                  <a:lnTo>
                    <a:pt x="91" y="341"/>
                  </a:lnTo>
                  <a:lnTo>
                    <a:pt x="91" y="276"/>
                  </a:lnTo>
                  <a:lnTo>
                    <a:pt x="94" y="225"/>
                  </a:lnTo>
                  <a:lnTo>
                    <a:pt x="98" y="191"/>
                  </a:lnTo>
                  <a:lnTo>
                    <a:pt x="102" y="181"/>
                  </a:lnTo>
                  <a:lnTo>
                    <a:pt x="105" y="188"/>
                  </a:lnTo>
                  <a:lnTo>
                    <a:pt x="109" y="215"/>
                  </a:lnTo>
                  <a:lnTo>
                    <a:pt x="109" y="252"/>
                  </a:lnTo>
                  <a:lnTo>
                    <a:pt x="112" y="300"/>
                  </a:lnTo>
                  <a:lnTo>
                    <a:pt x="116" y="351"/>
                  </a:lnTo>
                  <a:lnTo>
                    <a:pt x="119" y="402"/>
                  </a:lnTo>
                  <a:lnTo>
                    <a:pt x="123" y="443"/>
                  </a:lnTo>
                  <a:lnTo>
                    <a:pt x="126" y="477"/>
                  </a:lnTo>
                  <a:lnTo>
                    <a:pt x="130" y="498"/>
                  </a:lnTo>
                  <a:lnTo>
                    <a:pt x="130" y="504"/>
                  </a:lnTo>
                  <a:lnTo>
                    <a:pt x="133" y="501"/>
                  </a:lnTo>
                  <a:lnTo>
                    <a:pt x="137" y="487"/>
                  </a:lnTo>
                  <a:lnTo>
                    <a:pt x="140" y="463"/>
                  </a:lnTo>
                  <a:lnTo>
                    <a:pt x="144" y="436"/>
                  </a:lnTo>
                  <a:lnTo>
                    <a:pt x="147" y="406"/>
                  </a:lnTo>
                  <a:lnTo>
                    <a:pt x="151" y="378"/>
                  </a:lnTo>
                  <a:lnTo>
                    <a:pt x="151" y="358"/>
                  </a:lnTo>
                  <a:lnTo>
                    <a:pt x="154" y="338"/>
                  </a:lnTo>
                  <a:lnTo>
                    <a:pt x="158" y="327"/>
                  </a:lnTo>
                  <a:lnTo>
                    <a:pt x="161" y="324"/>
                  </a:lnTo>
                  <a:lnTo>
                    <a:pt x="165" y="327"/>
                  </a:lnTo>
                  <a:lnTo>
                    <a:pt x="168" y="334"/>
                  </a:lnTo>
                  <a:lnTo>
                    <a:pt x="168" y="348"/>
                  </a:lnTo>
                  <a:lnTo>
                    <a:pt x="172" y="358"/>
                  </a:lnTo>
                  <a:lnTo>
                    <a:pt x="175" y="372"/>
                  </a:lnTo>
                  <a:lnTo>
                    <a:pt x="179" y="382"/>
                  </a:lnTo>
                  <a:lnTo>
                    <a:pt x="182" y="392"/>
                  </a:lnTo>
                  <a:lnTo>
                    <a:pt x="186" y="395"/>
                  </a:lnTo>
                  <a:lnTo>
                    <a:pt x="189" y="399"/>
                  </a:lnTo>
                  <a:lnTo>
                    <a:pt x="193" y="399"/>
                  </a:lnTo>
                  <a:lnTo>
                    <a:pt x="196" y="395"/>
                  </a:lnTo>
                  <a:lnTo>
                    <a:pt x="200" y="392"/>
                  </a:lnTo>
                  <a:lnTo>
                    <a:pt x="203" y="389"/>
                  </a:lnTo>
                  <a:lnTo>
                    <a:pt x="207" y="385"/>
                  </a:lnTo>
                  <a:lnTo>
                    <a:pt x="210" y="382"/>
                  </a:lnTo>
                  <a:lnTo>
                    <a:pt x="214" y="382"/>
                  </a:lnTo>
                  <a:lnTo>
                    <a:pt x="217" y="382"/>
                  </a:lnTo>
                  <a:lnTo>
                    <a:pt x="221" y="382"/>
                  </a:lnTo>
                  <a:lnTo>
                    <a:pt x="225" y="382"/>
                  </a:lnTo>
                  <a:lnTo>
                    <a:pt x="228" y="385"/>
                  </a:lnTo>
                  <a:lnTo>
                    <a:pt x="232" y="385"/>
                  </a:lnTo>
                  <a:lnTo>
                    <a:pt x="235" y="385"/>
                  </a:lnTo>
                  <a:lnTo>
                    <a:pt x="239" y="385"/>
                  </a:lnTo>
                  <a:lnTo>
                    <a:pt x="242" y="385"/>
                  </a:lnTo>
                  <a:lnTo>
                    <a:pt x="246" y="385"/>
                  </a:lnTo>
                  <a:lnTo>
                    <a:pt x="249" y="385"/>
                  </a:lnTo>
                  <a:lnTo>
                    <a:pt x="253" y="385"/>
                  </a:lnTo>
                  <a:lnTo>
                    <a:pt x="256" y="385"/>
                  </a:lnTo>
                  <a:lnTo>
                    <a:pt x="260" y="385"/>
                  </a:lnTo>
                  <a:lnTo>
                    <a:pt x="263" y="385"/>
                  </a:lnTo>
                  <a:lnTo>
                    <a:pt x="267" y="385"/>
                  </a:lnTo>
                  <a:lnTo>
                    <a:pt x="270" y="385"/>
                  </a:lnTo>
                  <a:lnTo>
                    <a:pt x="274" y="385"/>
                  </a:lnTo>
                  <a:lnTo>
                    <a:pt x="277" y="385"/>
                  </a:lnTo>
                  <a:lnTo>
                    <a:pt x="281" y="385"/>
                  </a:lnTo>
                  <a:lnTo>
                    <a:pt x="284" y="385"/>
                  </a:lnTo>
                  <a:lnTo>
                    <a:pt x="288" y="385"/>
                  </a:lnTo>
                  <a:lnTo>
                    <a:pt x="291" y="385"/>
                  </a:lnTo>
                  <a:lnTo>
                    <a:pt x="295" y="385"/>
                  </a:lnTo>
                  <a:lnTo>
                    <a:pt x="298" y="385"/>
                  </a:lnTo>
                  <a:lnTo>
                    <a:pt x="302" y="385"/>
                  </a:lnTo>
                  <a:lnTo>
                    <a:pt x="305" y="385"/>
                  </a:lnTo>
                  <a:lnTo>
                    <a:pt x="309" y="385"/>
                  </a:lnTo>
                  <a:lnTo>
                    <a:pt x="312" y="385"/>
                  </a:lnTo>
                  <a:lnTo>
                    <a:pt x="316" y="385"/>
                  </a:lnTo>
                  <a:lnTo>
                    <a:pt x="319" y="385"/>
                  </a:lnTo>
                  <a:lnTo>
                    <a:pt x="323" y="385"/>
                  </a:lnTo>
                  <a:lnTo>
                    <a:pt x="326" y="385"/>
                  </a:lnTo>
                  <a:lnTo>
                    <a:pt x="330" y="385"/>
                  </a:lnTo>
                  <a:lnTo>
                    <a:pt x="333" y="385"/>
                  </a:lnTo>
                  <a:lnTo>
                    <a:pt x="337" y="385"/>
                  </a:lnTo>
                  <a:lnTo>
                    <a:pt x="340" y="385"/>
                  </a:lnTo>
                  <a:lnTo>
                    <a:pt x="344" y="385"/>
                  </a:lnTo>
                  <a:lnTo>
                    <a:pt x="348" y="385"/>
                  </a:lnTo>
                  <a:lnTo>
                    <a:pt x="351" y="385"/>
                  </a:lnTo>
                  <a:lnTo>
                    <a:pt x="355" y="385"/>
                  </a:lnTo>
                  <a:lnTo>
                    <a:pt x="358" y="385"/>
                  </a:lnTo>
                  <a:lnTo>
                    <a:pt x="362" y="385"/>
                  </a:lnTo>
                  <a:lnTo>
                    <a:pt x="365" y="385"/>
                  </a:lnTo>
                  <a:lnTo>
                    <a:pt x="369" y="385"/>
                  </a:lnTo>
                  <a:lnTo>
                    <a:pt x="372" y="385"/>
                  </a:lnTo>
                  <a:lnTo>
                    <a:pt x="376" y="385"/>
                  </a:lnTo>
                  <a:lnTo>
                    <a:pt x="379" y="385"/>
                  </a:lnTo>
                  <a:lnTo>
                    <a:pt x="383" y="385"/>
                  </a:lnTo>
                  <a:lnTo>
                    <a:pt x="386" y="385"/>
                  </a:lnTo>
                  <a:lnTo>
                    <a:pt x="390" y="385"/>
                  </a:lnTo>
                  <a:lnTo>
                    <a:pt x="393" y="385"/>
                  </a:lnTo>
                  <a:lnTo>
                    <a:pt x="397" y="385"/>
                  </a:lnTo>
                  <a:lnTo>
                    <a:pt x="400" y="385"/>
                  </a:lnTo>
                  <a:lnTo>
                    <a:pt x="404" y="385"/>
                  </a:lnTo>
                  <a:lnTo>
                    <a:pt x="407" y="385"/>
                  </a:lnTo>
                  <a:lnTo>
                    <a:pt x="411" y="385"/>
                  </a:lnTo>
                  <a:lnTo>
                    <a:pt x="414" y="385"/>
                  </a:lnTo>
                </a:path>
              </a:pathLst>
            </a:custGeom>
            <a:noFill/>
            <a:ln w="28575">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41028" name="Freeform 87">
              <a:extLst>
                <a:ext uri="{FF2B5EF4-FFF2-40B4-BE49-F238E27FC236}">
                  <a16:creationId xmlns:a16="http://schemas.microsoft.com/office/drawing/2014/main" id="{85B6778C-8201-412F-9635-D4B3B7F7116E}"/>
                </a:ext>
              </a:extLst>
            </p:cNvPr>
            <p:cNvSpPr>
              <a:spLocks/>
            </p:cNvSpPr>
            <p:nvPr/>
          </p:nvSpPr>
          <p:spPr bwMode="auto">
            <a:xfrm>
              <a:off x="6321425" y="1935163"/>
              <a:ext cx="709613" cy="1587"/>
            </a:xfrm>
            <a:custGeom>
              <a:avLst/>
              <a:gdLst>
                <a:gd name="T0" fmla="*/ 7 w 447"/>
                <a:gd name="T1" fmla="*/ 0 h 1587"/>
                <a:gd name="T2" fmla="*/ 18 w 447"/>
                <a:gd name="T3" fmla="*/ 0 h 1587"/>
                <a:gd name="T4" fmla="*/ 28 w 447"/>
                <a:gd name="T5" fmla="*/ 0 h 1587"/>
                <a:gd name="T6" fmla="*/ 39 w 447"/>
                <a:gd name="T7" fmla="*/ 0 h 1587"/>
                <a:gd name="T8" fmla="*/ 49 w 447"/>
                <a:gd name="T9" fmla="*/ 0 h 1587"/>
                <a:gd name="T10" fmla="*/ 60 w 447"/>
                <a:gd name="T11" fmla="*/ 0 h 1587"/>
                <a:gd name="T12" fmla="*/ 71 w 447"/>
                <a:gd name="T13" fmla="*/ 0 h 1587"/>
                <a:gd name="T14" fmla="*/ 81 w 447"/>
                <a:gd name="T15" fmla="*/ 0 h 1587"/>
                <a:gd name="T16" fmla="*/ 92 w 447"/>
                <a:gd name="T17" fmla="*/ 0 h 1587"/>
                <a:gd name="T18" fmla="*/ 102 w 447"/>
                <a:gd name="T19" fmla="*/ 0 h 1587"/>
                <a:gd name="T20" fmla="*/ 113 w 447"/>
                <a:gd name="T21" fmla="*/ 0 h 1587"/>
                <a:gd name="T22" fmla="*/ 123 w 447"/>
                <a:gd name="T23" fmla="*/ 0 h 1587"/>
                <a:gd name="T24" fmla="*/ 134 w 447"/>
                <a:gd name="T25" fmla="*/ 0 h 1587"/>
                <a:gd name="T26" fmla="*/ 144 w 447"/>
                <a:gd name="T27" fmla="*/ 0 h 1587"/>
                <a:gd name="T28" fmla="*/ 155 w 447"/>
                <a:gd name="T29" fmla="*/ 0 h 1587"/>
                <a:gd name="T30" fmla="*/ 165 w 447"/>
                <a:gd name="T31" fmla="*/ 0 h 1587"/>
                <a:gd name="T32" fmla="*/ 176 w 447"/>
                <a:gd name="T33" fmla="*/ 0 h 1587"/>
                <a:gd name="T34" fmla="*/ 187 w 447"/>
                <a:gd name="T35" fmla="*/ 0 h 1587"/>
                <a:gd name="T36" fmla="*/ 197 w 447"/>
                <a:gd name="T37" fmla="*/ 0 h 1587"/>
                <a:gd name="T38" fmla="*/ 208 w 447"/>
                <a:gd name="T39" fmla="*/ 0 h 1587"/>
                <a:gd name="T40" fmla="*/ 218 w 447"/>
                <a:gd name="T41" fmla="*/ 0 h 1587"/>
                <a:gd name="T42" fmla="*/ 229 w 447"/>
                <a:gd name="T43" fmla="*/ 0 h 1587"/>
                <a:gd name="T44" fmla="*/ 239 w 447"/>
                <a:gd name="T45" fmla="*/ 0 h 1587"/>
                <a:gd name="T46" fmla="*/ 250 w 447"/>
                <a:gd name="T47" fmla="*/ 0 h 1587"/>
                <a:gd name="T48" fmla="*/ 260 w 447"/>
                <a:gd name="T49" fmla="*/ 0 h 1587"/>
                <a:gd name="T50" fmla="*/ 271 w 447"/>
                <a:gd name="T51" fmla="*/ 0 h 1587"/>
                <a:gd name="T52" fmla="*/ 281 w 447"/>
                <a:gd name="T53" fmla="*/ 0 h 1587"/>
                <a:gd name="T54" fmla="*/ 292 w 447"/>
                <a:gd name="T55" fmla="*/ 0 h 1587"/>
                <a:gd name="T56" fmla="*/ 303 w 447"/>
                <a:gd name="T57" fmla="*/ 0 h 1587"/>
                <a:gd name="T58" fmla="*/ 313 w 447"/>
                <a:gd name="T59" fmla="*/ 0 h 1587"/>
                <a:gd name="T60" fmla="*/ 324 w 447"/>
                <a:gd name="T61" fmla="*/ 0 h 1587"/>
                <a:gd name="T62" fmla="*/ 334 w 447"/>
                <a:gd name="T63" fmla="*/ 0 h 1587"/>
                <a:gd name="T64" fmla="*/ 345 w 447"/>
                <a:gd name="T65" fmla="*/ 0 h 1587"/>
                <a:gd name="T66" fmla="*/ 355 w 447"/>
                <a:gd name="T67" fmla="*/ 0 h 1587"/>
                <a:gd name="T68" fmla="*/ 366 w 447"/>
                <a:gd name="T69" fmla="*/ 0 h 1587"/>
                <a:gd name="T70" fmla="*/ 376 w 447"/>
                <a:gd name="T71" fmla="*/ 0 h 1587"/>
                <a:gd name="T72" fmla="*/ 387 w 447"/>
                <a:gd name="T73" fmla="*/ 0 h 1587"/>
                <a:gd name="T74" fmla="*/ 397 w 447"/>
                <a:gd name="T75" fmla="*/ 0 h 1587"/>
                <a:gd name="T76" fmla="*/ 408 w 447"/>
                <a:gd name="T77" fmla="*/ 0 h 1587"/>
                <a:gd name="T78" fmla="*/ 418 w 447"/>
                <a:gd name="T79" fmla="*/ 0 h 1587"/>
                <a:gd name="T80" fmla="*/ 429 w 447"/>
                <a:gd name="T81" fmla="*/ 0 h 1587"/>
                <a:gd name="T82" fmla="*/ 440 w 447"/>
                <a:gd name="T83" fmla="*/ 0 h 1587"/>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447"/>
                <a:gd name="T127" fmla="*/ 0 h 1587"/>
                <a:gd name="T128" fmla="*/ 447 w 447"/>
                <a:gd name="T129" fmla="*/ 1587 h 1587"/>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447" h="1587">
                  <a:moveTo>
                    <a:pt x="0" y="0"/>
                  </a:moveTo>
                  <a:lnTo>
                    <a:pt x="4" y="0"/>
                  </a:lnTo>
                  <a:lnTo>
                    <a:pt x="7" y="0"/>
                  </a:lnTo>
                  <a:lnTo>
                    <a:pt x="11" y="0"/>
                  </a:lnTo>
                  <a:lnTo>
                    <a:pt x="14" y="0"/>
                  </a:lnTo>
                  <a:lnTo>
                    <a:pt x="18" y="0"/>
                  </a:lnTo>
                  <a:lnTo>
                    <a:pt x="21" y="0"/>
                  </a:lnTo>
                  <a:lnTo>
                    <a:pt x="25" y="0"/>
                  </a:lnTo>
                  <a:lnTo>
                    <a:pt x="28" y="0"/>
                  </a:lnTo>
                  <a:lnTo>
                    <a:pt x="32" y="0"/>
                  </a:lnTo>
                  <a:lnTo>
                    <a:pt x="35" y="0"/>
                  </a:lnTo>
                  <a:lnTo>
                    <a:pt x="39" y="0"/>
                  </a:lnTo>
                  <a:lnTo>
                    <a:pt x="42" y="0"/>
                  </a:lnTo>
                  <a:lnTo>
                    <a:pt x="46" y="0"/>
                  </a:lnTo>
                  <a:lnTo>
                    <a:pt x="49" y="0"/>
                  </a:lnTo>
                  <a:lnTo>
                    <a:pt x="53" y="0"/>
                  </a:lnTo>
                  <a:lnTo>
                    <a:pt x="57" y="0"/>
                  </a:lnTo>
                  <a:lnTo>
                    <a:pt x="60" y="0"/>
                  </a:lnTo>
                  <a:lnTo>
                    <a:pt x="64" y="0"/>
                  </a:lnTo>
                  <a:lnTo>
                    <a:pt x="67" y="0"/>
                  </a:lnTo>
                  <a:lnTo>
                    <a:pt x="71" y="0"/>
                  </a:lnTo>
                  <a:lnTo>
                    <a:pt x="74" y="0"/>
                  </a:lnTo>
                  <a:lnTo>
                    <a:pt x="78" y="0"/>
                  </a:lnTo>
                  <a:lnTo>
                    <a:pt x="81" y="0"/>
                  </a:lnTo>
                  <a:lnTo>
                    <a:pt x="85" y="0"/>
                  </a:lnTo>
                  <a:lnTo>
                    <a:pt x="88" y="0"/>
                  </a:lnTo>
                  <a:lnTo>
                    <a:pt x="92" y="0"/>
                  </a:lnTo>
                  <a:lnTo>
                    <a:pt x="95" y="0"/>
                  </a:lnTo>
                  <a:lnTo>
                    <a:pt x="99" y="0"/>
                  </a:lnTo>
                  <a:lnTo>
                    <a:pt x="102" y="0"/>
                  </a:lnTo>
                  <a:lnTo>
                    <a:pt x="106" y="0"/>
                  </a:lnTo>
                  <a:lnTo>
                    <a:pt x="109" y="0"/>
                  </a:lnTo>
                  <a:lnTo>
                    <a:pt x="113" y="0"/>
                  </a:lnTo>
                  <a:lnTo>
                    <a:pt x="116" y="0"/>
                  </a:lnTo>
                  <a:lnTo>
                    <a:pt x="120" y="0"/>
                  </a:lnTo>
                  <a:lnTo>
                    <a:pt x="123" y="0"/>
                  </a:lnTo>
                  <a:lnTo>
                    <a:pt x="127" y="0"/>
                  </a:lnTo>
                  <a:lnTo>
                    <a:pt x="130" y="0"/>
                  </a:lnTo>
                  <a:lnTo>
                    <a:pt x="134" y="0"/>
                  </a:lnTo>
                  <a:lnTo>
                    <a:pt x="137" y="0"/>
                  </a:lnTo>
                  <a:lnTo>
                    <a:pt x="141" y="0"/>
                  </a:lnTo>
                  <a:lnTo>
                    <a:pt x="144" y="0"/>
                  </a:lnTo>
                  <a:lnTo>
                    <a:pt x="148" y="0"/>
                  </a:lnTo>
                  <a:lnTo>
                    <a:pt x="151" y="0"/>
                  </a:lnTo>
                  <a:lnTo>
                    <a:pt x="155" y="0"/>
                  </a:lnTo>
                  <a:lnTo>
                    <a:pt x="158" y="0"/>
                  </a:lnTo>
                  <a:lnTo>
                    <a:pt x="162" y="0"/>
                  </a:lnTo>
                  <a:lnTo>
                    <a:pt x="165" y="0"/>
                  </a:lnTo>
                  <a:lnTo>
                    <a:pt x="169" y="0"/>
                  </a:lnTo>
                  <a:lnTo>
                    <a:pt x="172" y="0"/>
                  </a:lnTo>
                  <a:lnTo>
                    <a:pt x="176" y="0"/>
                  </a:lnTo>
                  <a:lnTo>
                    <a:pt x="180" y="0"/>
                  </a:lnTo>
                  <a:lnTo>
                    <a:pt x="183" y="0"/>
                  </a:lnTo>
                  <a:lnTo>
                    <a:pt x="187" y="0"/>
                  </a:lnTo>
                  <a:lnTo>
                    <a:pt x="190" y="0"/>
                  </a:lnTo>
                  <a:lnTo>
                    <a:pt x="194" y="0"/>
                  </a:lnTo>
                  <a:lnTo>
                    <a:pt x="197" y="0"/>
                  </a:lnTo>
                  <a:lnTo>
                    <a:pt x="201" y="0"/>
                  </a:lnTo>
                  <a:lnTo>
                    <a:pt x="204" y="0"/>
                  </a:lnTo>
                  <a:lnTo>
                    <a:pt x="208" y="0"/>
                  </a:lnTo>
                  <a:lnTo>
                    <a:pt x="211" y="0"/>
                  </a:lnTo>
                  <a:lnTo>
                    <a:pt x="215" y="0"/>
                  </a:lnTo>
                  <a:lnTo>
                    <a:pt x="218" y="0"/>
                  </a:lnTo>
                  <a:lnTo>
                    <a:pt x="222" y="0"/>
                  </a:lnTo>
                  <a:lnTo>
                    <a:pt x="225" y="0"/>
                  </a:lnTo>
                  <a:lnTo>
                    <a:pt x="229" y="0"/>
                  </a:lnTo>
                  <a:lnTo>
                    <a:pt x="232" y="0"/>
                  </a:lnTo>
                  <a:lnTo>
                    <a:pt x="236" y="0"/>
                  </a:lnTo>
                  <a:lnTo>
                    <a:pt x="239" y="0"/>
                  </a:lnTo>
                  <a:lnTo>
                    <a:pt x="243" y="0"/>
                  </a:lnTo>
                  <a:lnTo>
                    <a:pt x="246" y="0"/>
                  </a:lnTo>
                  <a:lnTo>
                    <a:pt x="250" y="0"/>
                  </a:lnTo>
                  <a:lnTo>
                    <a:pt x="253" y="0"/>
                  </a:lnTo>
                  <a:lnTo>
                    <a:pt x="257" y="0"/>
                  </a:lnTo>
                  <a:lnTo>
                    <a:pt x="260" y="0"/>
                  </a:lnTo>
                  <a:lnTo>
                    <a:pt x="264" y="0"/>
                  </a:lnTo>
                  <a:lnTo>
                    <a:pt x="267" y="0"/>
                  </a:lnTo>
                  <a:lnTo>
                    <a:pt x="271" y="0"/>
                  </a:lnTo>
                  <a:lnTo>
                    <a:pt x="274" y="0"/>
                  </a:lnTo>
                  <a:lnTo>
                    <a:pt x="278" y="0"/>
                  </a:lnTo>
                  <a:lnTo>
                    <a:pt x="281" y="0"/>
                  </a:lnTo>
                  <a:lnTo>
                    <a:pt x="285" y="0"/>
                  </a:lnTo>
                  <a:lnTo>
                    <a:pt x="288" y="0"/>
                  </a:lnTo>
                  <a:lnTo>
                    <a:pt x="292" y="0"/>
                  </a:lnTo>
                  <a:lnTo>
                    <a:pt x="295" y="0"/>
                  </a:lnTo>
                  <a:lnTo>
                    <a:pt x="299" y="0"/>
                  </a:lnTo>
                  <a:lnTo>
                    <a:pt x="303" y="0"/>
                  </a:lnTo>
                  <a:lnTo>
                    <a:pt x="306" y="0"/>
                  </a:lnTo>
                  <a:lnTo>
                    <a:pt x="310" y="0"/>
                  </a:lnTo>
                  <a:lnTo>
                    <a:pt x="313" y="0"/>
                  </a:lnTo>
                  <a:lnTo>
                    <a:pt x="317" y="0"/>
                  </a:lnTo>
                  <a:lnTo>
                    <a:pt x="320" y="0"/>
                  </a:lnTo>
                  <a:lnTo>
                    <a:pt x="324" y="0"/>
                  </a:lnTo>
                  <a:lnTo>
                    <a:pt x="327" y="0"/>
                  </a:lnTo>
                  <a:lnTo>
                    <a:pt x="331" y="0"/>
                  </a:lnTo>
                  <a:lnTo>
                    <a:pt x="334" y="0"/>
                  </a:lnTo>
                  <a:lnTo>
                    <a:pt x="338" y="0"/>
                  </a:lnTo>
                  <a:lnTo>
                    <a:pt x="341" y="0"/>
                  </a:lnTo>
                  <a:lnTo>
                    <a:pt x="345" y="0"/>
                  </a:lnTo>
                  <a:lnTo>
                    <a:pt x="348" y="0"/>
                  </a:lnTo>
                  <a:lnTo>
                    <a:pt x="352" y="0"/>
                  </a:lnTo>
                  <a:lnTo>
                    <a:pt x="355" y="0"/>
                  </a:lnTo>
                  <a:lnTo>
                    <a:pt x="359" y="0"/>
                  </a:lnTo>
                  <a:lnTo>
                    <a:pt x="362" y="0"/>
                  </a:lnTo>
                  <a:lnTo>
                    <a:pt x="366" y="0"/>
                  </a:lnTo>
                  <a:lnTo>
                    <a:pt x="369" y="0"/>
                  </a:lnTo>
                  <a:lnTo>
                    <a:pt x="373" y="0"/>
                  </a:lnTo>
                  <a:lnTo>
                    <a:pt x="376" y="0"/>
                  </a:lnTo>
                  <a:lnTo>
                    <a:pt x="380" y="0"/>
                  </a:lnTo>
                  <a:lnTo>
                    <a:pt x="383" y="0"/>
                  </a:lnTo>
                  <a:lnTo>
                    <a:pt x="387" y="0"/>
                  </a:lnTo>
                  <a:lnTo>
                    <a:pt x="390" y="0"/>
                  </a:lnTo>
                  <a:lnTo>
                    <a:pt x="394" y="0"/>
                  </a:lnTo>
                  <a:lnTo>
                    <a:pt x="397" y="0"/>
                  </a:lnTo>
                  <a:lnTo>
                    <a:pt x="401" y="0"/>
                  </a:lnTo>
                  <a:lnTo>
                    <a:pt x="404" y="0"/>
                  </a:lnTo>
                  <a:lnTo>
                    <a:pt x="408" y="0"/>
                  </a:lnTo>
                  <a:lnTo>
                    <a:pt x="411" y="0"/>
                  </a:lnTo>
                  <a:lnTo>
                    <a:pt x="415" y="0"/>
                  </a:lnTo>
                  <a:lnTo>
                    <a:pt x="418" y="0"/>
                  </a:lnTo>
                  <a:lnTo>
                    <a:pt x="422" y="0"/>
                  </a:lnTo>
                  <a:lnTo>
                    <a:pt x="426" y="0"/>
                  </a:lnTo>
                  <a:lnTo>
                    <a:pt x="429" y="0"/>
                  </a:lnTo>
                  <a:lnTo>
                    <a:pt x="433" y="0"/>
                  </a:lnTo>
                  <a:lnTo>
                    <a:pt x="436" y="0"/>
                  </a:lnTo>
                  <a:lnTo>
                    <a:pt x="440" y="0"/>
                  </a:lnTo>
                  <a:lnTo>
                    <a:pt x="443" y="0"/>
                  </a:lnTo>
                  <a:lnTo>
                    <a:pt x="447" y="0"/>
                  </a:lnTo>
                </a:path>
              </a:pathLst>
            </a:custGeom>
            <a:noFill/>
            <a:ln w="28575">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41029" name="Freeform 88">
              <a:extLst>
                <a:ext uri="{FF2B5EF4-FFF2-40B4-BE49-F238E27FC236}">
                  <a16:creationId xmlns:a16="http://schemas.microsoft.com/office/drawing/2014/main" id="{2746DC23-BECA-45D8-95A3-50CA79E7D303}"/>
                </a:ext>
              </a:extLst>
            </p:cNvPr>
            <p:cNvSpPr>
              <a:spLocks/>
            </p:cNvSpPr>
            <p:nvPr/>
          </p:nvSpPr>
          <p:spPr bwMode="auto">
            <a:xfrm>
              <a:off x="7031038" y="1935163"/>
              <a:ext cx="446087" cy="1587"/>
            </a:xfrm>
            <a:custGeom>
              <a:avLst/>
              <a:gdLst>
                <a:gd name="T0" fmla="*/ 3 w 281"/>
                <a:gd name="T1" fmla="*/ 0 h 1587"/>
                <a:gd name="T2" fmla="*/ 10 w 281"/>
                <a:gd name="T3" fmla="*/ 0 h 1587"/>
                <a:gd name="T4" fmla="*/ 17 w 281"/>
                <a:gd name="T5" fmla="*/ 0 h 1587"/>
                <a:gd name="T6" fmla="*/ 24 w 281"/>
                <a:gd name="T7" fmla="*/ 0 h 1587"/>
                <a:gd name="T8" fmla="*/ 31 w 281"/>
                <a:gd name="T9" fmla="*/ 0 h 1587"/>
                <a:gd name="T10" fmla="*/ 38 w 281"/>
                <a:gd name="T11" fmla="*/ 0 h 1587"/>
                <a:gd name="T12" fmla="*/ 45 w 281"/>
                <a:gd name="T13" fmla="*/ 0 h 1587"/>
                <a:gd name="T14" fmla="*/ 52 w 281"/>
                <a:gd name="T15" fmla="*/ 0 h 1587"/>
                <a:gd name="T16" fmla="*/ 59 w 281"/>
                <a:gd name="T17" fmla="*/ 0 h 1587"/>
                <a:gd name="T18" fmla="*/ 66 w 281"/>
                <a:gd name="T19" fmla="*/ 0 h 1587"/>
                <a:gd name="T20" fmla="*/ 73 w 281"/>
                <a:gd name="T21" fmla="*/ 0 h 1587"/>
                <a:gd name="T22" fmla="*/ 80 w 281"/>
                <a:gd name="T23" fmla="*/ 0 h 1587"/>
                <a:gd name="T24" fmla="*/ 87 w 281"/>
                <a:gd name="T25" fmla="*/ 0 h 1587"/>
                <a:gd name="T26" fmla="*/ 94 w 281"/>
                <a:gd name="T27" fmla="*/ 0 h 1587"/>
                <a:gd name="T28" fmla="*/ 102 w 281"/>
                <a:gd name="T29" fmla="*/ 0 h 1587"/>
                <a:gd name="T30" fmla="*/ 109 w 281"/>
                <a:gd name="T31" fmla="*/ 0 h 1587"/>
                <a:gd name="T32" fmla="*/ 116 w 281"/>
                <a:gd name="T33" fmla="*/ 0 h 1587"/>
                <a:gd name="T34" fmla="*/ 123 w 281"/>
                <a:gd name="T35" fmla="*/ 0 h 1587"/>
                <a:gd name="T36" fmla="*/ 130 w 281"/>
                <a:gd name="T37" fmla="*/ 0 h 1587"/>
                <a:gd name="T38" fmla="*/ 137 w 281"/>
                <a:gd name="T39" fmla="*/ 0 h 1587"/>
                <a:gd name="T40" fmla="*/ 144 w 281"/>
                <a:gd name="T41" fmla="*/ 0 h 1587"/>
                <a:gd name="T42" fmla="*/ 151 w 281"/>
                <a:gd name="T43" fmla="*/ 0 h 1587"/>
                <a:gd name="T44" fmla="*/ 158 w 281"/>
                <a:gd name="T45" fmla="*/ 0 h 1587"/>
                <a:gd name="T46" fmla="*/ 165 w 281"/>
                <a:gd name="T47" fmla="*/ 0 h 1587"/>
                <a:gd name="T48" fmla="*/ 172 w 281"/>
                <a:gd name="T49" fmla="*/ 0 h 1587"/>
                <a:gd name="T50" fmla="*/ 179 w 281"/>
                <a:gd name="T51" fmla="*/ 0 h 1587"/>
                <a:gd name="T52" fmla="*/ 186 w 281"/>
                <a:gd name="T53" fmla="*/ 0 h 1587"/>
                <a:gd name="T54" fmla="*/ 193 w 281"/>
                <a:gd name="T55" fmla="*/ 0 h 1587"/>
                <a:gd name="T56" fmla="*/ 200 w 281"/>
                <a:gd name="T57" fmla="*/ 0 h 1587"/>
                <a:gd name="T58" fmla="*/ 207 w 281"/>
                <a:gd name="T59" fmla="*/ 0 h 1587"/>
                <a:gd name="T60" fmla="*/ 214 w 281"/>
                <a:gd name="T61" fmla="*/ 0 h 1587"/>
                <a:gd name="T62" fmla="*/ 221 w 281"/>
                <a:gd name="T63" fmla="*/ 0 h 1587"/>
                <a:gd name="T64" fmla="*/ 228 w 281"/>
                <a:gd name="T65" fmla="*/ 0 h 1587"/>
                <a:gd name="T66" fmla="*/ 235 w 281"/>
                <a:gd name="T67" fmla="*/ 0 h 1587"/>
                <a:gd name="T68" fmla="*/ 242 w 281"/>
                <a:gd name="T69" fmla="*/ 0 h 1587"/>
                <a:gd name="T70" fmla="*/ 249 w 281"/>
                <a:gd name="T71" fmla="*/ 0 h 1587"/>
                <a:gd name="T72" fmla="*/ 256 w 281"/>
                <a:gd name="T73" fmla="*/ 0 h 1587"/>
                <a:gd name="T74" fmla="*/ 263 w 281"/>
                <a:gd name="T75" fmla="*/ 0 h 1587"/>
                <a:gd name="T76" fmla="*/ 270 w 281"/>
                <a:gd name="T77" fmla="*/ 0 h 1587"/>
                <a:gd name="T78" fmla="*/ 277 w 281"/>
                <a:gd name="T79" fmla="*/ 0 h 1587"/>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281"/>
                <a:gd name="T121" fmla="*/ 0 h 1587"/>
                <a:gd name="T122" fmla="*/ 281 w 281"/>
                <a:gd name="T123" fmla="*/ 1587 h 1587"/>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281" h="1587">
                  <a:moveTo>
                    <a:pt x="0" y="0"/>
                  </a:moveTo>
                  <a:lnTo>
                    <a:pt x="3" y="0"/>
                  </a:lnTo>
                  <a:lnTo>
                    <a:pt x="7" y="0"/>
                  </a:lnTo>
                  <a:lnTo>
                    <a:pt x="10" y="0"/>
                  </a:lnTo>
                  <a:lnTo>
                    <a:pt x="14" y="0"/>
                  </a:lnTo>
                  <a:lnTo>
                    <a:pt x="17" y="0"/>
                  </a:lnTo>
                  <a:lnTo>
                    <a:pt x="21" y="0"/>
                  </a:lnTo>
                  <a:lnTo>
                    <a:pt x="24" y="0"/>
                  </a:lnTo>
                  <a:lnTo>
                    <a:pt x="28" y="0"/>
                  </a:lnTo>
                  <a:lnTo>
                    <a:pt x="31" y="0"/>
                  </a:lnTo>
                  <a:lnTo>
                    <a:pt x="35" y="0"/>
                  </a:lnTo>
                  <a:lnTo>
                    <a:pt x="38" y="0"/>
                  </a:lnTo>
                  <a:lnTo>
                    <a:pt x="42" y="0"/>
                  </a:lnTo>
                  <a:lnTo>
                    <a:pt x="45" y="0"/>
                  </a:lnTo>
                  <a:lnTo>
                    <a:pt x="49" y="0"/>
                  </a:lnTo>
                  <a:lnTo>
                    <a:pt x="52" y="0"/>
                  </a:lnTo>
                  <a:lnTo>
                    <a:pt x="56" y="0"/>
                  </a:lnTo>
                  <a:lnTo>
                    <a:pt x="59" y="0"/>
                  </a:lnTo>
                  <a:lnTo>
                    <a:pt x="63" y="0"/>
                  </a:lnTo>
                  <a:lnTo>
                    <a:pt x="66" y="0"/>
                  </a:lnTo>
                  <a:lnTo>
                    <a:pt x="70" y="0"/>
                  </a:lnTo>
                  <a:lnTo>
                    <a:pt x="73" y="0"/>
                  </a:lnTo>
                  <a:lnTo>
                    <a:pt x="77" y="0"/>
                  </a:lnTo>
                  <a:lnTo>
                    <a:pt x="80" y="0"/>
                  </a:lnTo>
                  <a:lnTo>
                    <a:pt x="84" y="0"/>
                  </a:lnTo>
                  <a:lnTo>
                    <a:pt x="87" y="0"/>
                  </a:lnTo>
                  <a:lnTo>
                    <a:pt x="91" y="0"/>
                  </a:lnTo>
                  <a:lnTo>
                    <a:pt x="94" y="0"/>
                  </a:lnTo>
                  <a:lnTo>
                    <a:pt x="98" y="0"/>
                  </a:lnTo>
                  <a:lnTo>
                    <a:pt x="102" y="0"/>
                  </a:lnTo>
                  <a:lnTo>
                    <a:pt x="105" y="0"/>
                  </a:lnTo>
                  <a:lnTo>
                    <a:pt x="109" y="0"/>
                  </a:lnTo>
                  <a:lnTo>
                    <a:pt x="112" y="0"/>
                  </a:lnTo>
                  <a:lnTo>
                    <a:pt x="116" y="0"/>
                  </a:lnTo>
                  <a:lnTo>
                    <a:pt x="119" y="0"/>
                  </a:lnTo>
                  <a:lnTo>
                    <a:pt x="123" y="0"/>
                  </a:lnTo>
                  <a:lnTo>
                    <a:pt x="126" y="0"/>
                  </a:lnTo>
                  <a:lnTo>
                    <a:pt x="130" y="0"/>
                  </a:lnTo>
                  <a:lnTo>
                    <a:pt x="133" y="0"/>
                  </a:lnTo>
                  <a:lnTo>
                    <a:pt x="137" y="0"/>
                  </a:lnTo>
                  <a:lnTo>
                    <a:pt x="140" y="0"/>
                  </a:lnTo>
                  <a:lnTo>
                    <a:pt x="144" y="0"/>
                  </a:lnTo>
                  <a:lnTo>
                    <a:pt x="147" y="0"/>
                  </a:lnTo>
                  <a:lnTo>
                    <a:pt x="151" y="0"/>
                  </a:lnTo>
                  <a:lnTo>
                    <a:pt x="154" y="0"/>
                  </a:lnTo>
                  <a:lnTo>
                    <a:pt x="158" y="0"/>
                  </a:lnTo>
                  <a:lnTo>
                    <a:pt x="161" y="0"/>
                  </a:lnTo>
                  <a:lnTo>
                    <a:pt x="165" y="0"/>
                  </a:lnTo>
                  <a:lnTo>
                    <a:pt x="168" y="0"/>
                  </a:lnTo>
                  <a:lnTo>
                    <a:pt x="172" y="0"/>
                  </a:lnTo>
                  <a:lnTo>
                    <a:pt x="175" y="0"/>
                  </a:lnTo>
                  <a:lnTo>
                    <a:pt x="179" y="0"/>
                  </a:lnTo>
                  <a:lnTo>
                    <a:pt x="182" y="0"/>
                  </a:lnTo>
                  <a:lnTo>
                    <a:pt x="186" y="0"/>
                  </a:lnTo>
                  <a:lnTo>
                    <a:pt x="189" y="0"/>
                  </a:lnTo>
                  <a:lnTo>
                    <a:pt x="193" y="0"/>
                  </a:lnTo>
                  <a:lnTo>
                    <a:pt x="196" y="0"/>
                  </a:lnTo>
                  <a:lnTo>
                    <a:pt x="200" y="0"/>
                  </a:lnTo>
                  <a:lnTo>
                    <a:pt x="203" y="0"/>
                  </a:lnTo>
                  <a:lnTo>
                    <a:pt x="207" y="0"/>
                  </a:lnTo>
                  <a:lnTo>
                    <a:pt x="210" y="0"/>
                  </a:lnTo>
                  <a:lnTo>
                    <a:pt x="214" y="0"/>
                  </a:lnTo>
                  <a:lnTo>
                    <a:pt x="217" y="0"/>
                  </a:lnTo>
                  <a:lnTo>
                    <a:pt x="221" y="0"/>
                  </a:lnTo>
                  <a:lnTo>
                    <a:pt x="225" y="0"/>
                  </a:lnTo>
                  <a:lnTo>
                    <a:pt x="228" y="0"/>
                  </a:lnTo>
                  <a:lnTo>
                    <a:pt x="232" y="0"/>
                  </a:lnTo>
                  <a:lnTo>
                    <a:pt x="235" y="0"/>
                  </a:lnTo>
                  <a:lnTo>
                    <a:pt x="239" y="0"/>
                  </a:lnTo>
                  <a:lnTo>
                    <a:pt x="242" y="0"/>
                  </a:lnTo>
                  <a:lnTo>
                    <a:pt x="246" y="0"/>
                  </a:lnTo>
                  <a:lnTo>
                    <a:pt x="249" y="0"/>
                  </a:lnTo>
                  <a:lnTo>
                    <a:pt x="253" y="0"/>
                  </a:lnTo>
                  <a:lnTo>
                    <a:pt x="256" y="0"/>
                  </a:lnTo>
                  <a:lnTo>
                    <a:pt x="260" y="0"/>
                  </a:lnTo>
                  <a:lnTo>
                    <a:pt x="263" y="0"/>
                  </a:lnTo>
                  <a:lnTo>
                    <a:pt x="267" y="0"/>
                  </a:lnTo>
                  <a:lnTo>
                    <a:pt x="270" y="0"/>
                  </a:lnTo>
                  <a:lnTo>
                    <a:pt x="274" y="0"/>
                  </a:lnTo>
                  <a:lnTo>
                    <a:pt x="277" y="0"/>
                  </a:lnTo>
                  <a:lnTo>
                    <a:pt x="281" y="0"/>
                  </a:lnTo>
                </a:path>
              </a:pathLst>
            </a:custGeom>
            <a:noFill/>
            <a:ln w="28575">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grpSp>
      <p:sp>
        <p:nvSpPr>
          <p:cNvPr id="41030" name="Rectangle 93">
            <a:extLst>
              <a:ext uri="{FF2B5EF4-FFF2-40B4-BE49-F238E27FC236}">
                <a16:creationId xmlns:a16="http://schemas.microsoft.com/office/drawing/2014/main" id="{C0CD5EF2-E25C-41D1-A1B7-F496E2F390C7}"/>
              </a:ext>
            </a:extLst>
          </p:cNvPr>
          <p:cNvSpPr>
            <a:spLocks noChangeArrowheads="1"/>
          </p:cNvSpPr>
          <p:nvPr/>
        </p:nvSpPr>
        <p:spPr bwMode="auto">
          <a:xfrm>
            <a:off x="3862388" y="3252788"/>
            <a:ext cx="3933825" cy="3006725"/>
          </a:xfrm>
          <a:prstGeom prst="rect">
            <a:avLst/>
          </a:prstGeom>
          <a:noFill/>
          <a:ln w="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41031" name="Line 94">
            <a:extLst>
              <a:ext uri="{FF2B5EF4-FFF2-40B4-BE49-F238E27FC236}">
                <a16:creationId xmlns:a16="http://schemas.microsoft.com/office/drawing/2014/main" id="{C3797B54-5940-4BF5-AC0C-B0E00BD3ADD8}"/>
              </a:ext>
            </a:extLst>
          </p:cNvPr>
          <p:cNvSpPr>
            <a:spLocks noChangeShapeType="1"/>
          </p:cNvSpPr>
          <p:nvPr/>
        </p:nvSpPr>
        <p:spPr bwMode="auto">
          <a:xfrm>
            <a:off x="3862388" y="3252788"/>
            <a:ext cx="393382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032" name="Freeform 95">
            <a:extLst>
              <a:ext uri="{FF2B5EF4-FFF2-40B4-BE49-F238E27FC236}">
                <a16:creationId xmlns:a16="http://schemas.microsoft.com/office/drawing/2014/main" id="{8839DAFA-FC32-4FCC-B812-CCF3716D3B75}"/>
              </a:ext>
            </a:extLst>
          </p:cNvPr>
          <p:cNvSpPr>
            <a:spLocks/>
          </p:cNvSpPr>
          <p:nvPr/>
        </p:nvSpPr>
        <p:spPr bwMode="auto">
          <a:xfrm>
            <a:off x="3862388" y="3252788"/>
            <a:ext cx="3933825" cy="3006725"/>
          </a:xfrm>
          <a:custGeom>
            <a:avLst/>
            <a:gdLst>
              <a:gd name="T0" fmla="*/ 0 w 434"/>
              <a:gd name="T1" fmla="*/ 342 h 342"/>
              <a:gd name="T2" fmla="*/ 434 w 434"/>
              <a:gd name="T3" fmla="*/ 342 h 342"/>
              <a:gd name="T4" fmla="*/ 434 w 434"/>
              <a:gd name="T5" fmla="*/ 0 h 342"/>
              <a:gd name="T6" fmla="*/ 0 60000 65536"/>
              <a:gd name="T7" fmla="*/ 0 60000 65536"/>
              <a:gd name="T8" fmla="*/ 0 60000 65536"/>
              <a:gd name="T9" fmla="*/ 0 w 434"/>
              <a:gd name="T10" fmla="*/ 0 h 342"/>
              <a:gd name="T11" fmla="*/ 434 w 434"/>
              <a:gd name="T12" fmla="*/ 342 h 342"/>
            </a:gdLst>
            <a:ahLst/>
            <a:cxnLst>
              <a:cxn ang="T6">
                <a:pos x="T0" y="T1"/>
              </a:cxn>
              <a:cxn ang="T7">
                <a:pos x="T2" y="T3"/>
              </a:cxn>
              <a:cxn ang="T8">
                <a:pos x="T4" y="T5"/>
              </a:cxn>
            </a:cxnLst>
            <a:rect l="T9" t="T10" r="T11" b="T12"/>
            <a:pathLst>
              <a:path w="434" h="342">
                <a:moveTo>
                  <a:pt x="0" y="342"/>
                </a:moveTo>
                <a:lnTo>
                  <a:pt x="434" y="342"/>
                </a:lnTo>
                <a:lnTo>
                  <a:pt x="434" y="0"/>
                </a:lnTo>
              </a:path>
            </a:pathLst>
          </a:cu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41033" name="Line 96">
            <a:extLst>
              <a:ext uri="{FF2B5EF4-FFF2-40B4-BE49-F238E27FC236}">
                <a16:creationId xmlns:a16="http://schemas.microsoft.com/office/drawing/2014/main" id="{F58B2F94-EF46-4D4F-A7DB-C714BB759BED}"/>
              </a:ext>
            </a:extLst>
          </p:cNvPr>
          <p:cNvSpPr>
            <a:spLocks noChangeShapeType="1"/>
          </p:cNvSpPr>
          <p:nvPr/>
        </p:nvSpPr>
        <p:spPr bwMode="auto">
          <a:xfrm flipV="1">
            <a:off x="3862388" y="3252788"/>
            <a:ext cx="1587" cy="30067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034" name="Line 97">
            <a:extLst>
              <a:ext uri="{FF2B5EF4-FFF2-40B4-BE49-F238E27FC236}">
                <a16:creationId xmlns:a16="http://schemas.microsoft.com/office/drawing/2014/main" id="{060D0BE2-7900-4CF6-90F7-3AA2F0394AA4}"/>
              </a:ext>
            </a:extLst>
          </p:cNvPr>
          <p:cNvSpPr>
            <a:spLocks noChangeShapeType="1"/>
          </p:cNvSpPr>
          <p:nvPr/>
        </p:nvSpPr>
        <p:spPr bwMode="auto">
          <a:xfrm>
            <a:off x="3862388" y="6259513"/>
            <a:ext cx="393382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035" name="Line 99">
            <a:extLst>
              <a:ext uri="{FF2B5EF4-FFF2-40B4-BE49-F238E27FC236}">
                <a16:creationId xmlns:a16="http://schemas.microsoft.com/office/drawing/2014/main" id="{A365DE93-2316-43E8-8506-7F046640C63D}"/>
              </a:ext>
            </a:extLst>
          </p:cNvPr>
          <p:cNvSpPr>
            <a:spLocks noChangeShapeType="1"/>
          </p:cNvSpPr>
          <p:nvPr/>
        </p:nvSpPr>
        <p:spPr bwMode="auto">
          <a:xfrm flipV="1">
            <a:off x="3862388" y="6216650"/>
            <a:ext cx="1587" cy="428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036" name="Line 100">
            <a:extLst>
              <a:ext uri="{FF2B5EF4-FFF2-40B4-BE49-F238E27FC236}">
                <a16:creationId xmlns:a16="http://schemas.microsoft.com/office/drawing/2014/main" id="{4D23D182-3AE2-4BDD-B275-FF44F57F0A8F}"/>
              </a:ext>
            </a:extLst>
          </p:cNvPr>
          <p:cNvSpPr>
            <a:spLocks noChangeShapeType="1"/>
          </p:cNvSpPr>
          <p:nvPr/>
        </p:nvSpPr>
        <p:spPr bwMode="auto">
          <a:xfrm>
            <a:off x="3862388" y="3252788"/>
            <a:ext cx="1587" cy="349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037" name="Rectangle 101">
            <a:extLst>
              <a:ext uri="{FF2B5EF4-FFF2-40B4-BE49-F238E27FC236}">
                <a16:creationId xmlns:a16="http://schemas.microsoft.com/office/drawing/2014/main" id="{27C9430D-D400-41C0-80EE-3FDCC5EF98E0}"/>
              </a:ext>
            </a:extLst>
          </p:cNvPr>
          <p:cNvSpPr>
            <a:spLocks noChangeArrowheads="1"/>
          </p:cNvSpPr>
          <p:nvPr/>
        </p:nvSpPr>
        <p:spPr bwMode="auto">
          <a:xfrm>
            <a:off x="3835400" y="6286500"/>
            <a:ext cx="6350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900">
                <a:solidFill>
                  <a:srgbClr val="000000"/>
                </a:solidFill>
                <a:latin typeface="Helvetica" panose="020B0604020202020204" pitchFamily="34" charset="0"/>
              </a:rPr>
              <a:t>0</a:t>
            </a:r>
            <a:endParaRPr lang="en-US" altLang="en-US"/>
          </a:p>
        </p:txBody>
      </p:sp>
      <p:sp>
        <p:nvSpPr>
          <p:cNvPr id="41038" name="Line 102">
            <a:extLst>
              <a:ext uri="{FF2B5EF4-FFF2-40B4-BE49-F238E27FC236}">
                <a16:creationId xmlns:a16="http://schemas.microsoft.com/office/drawing/2014/main" id="{A8A6E5BE-A1A6-4500-B853-76E8DE6AE206}"/>
              </a:ext>
            </a:extLst>
          </p:cNvPr>
          <p:cNvSpPr>
            <a:spLocks noChangeShapeType="1"/>
          </p:cNvSpPr>
          <p:nvPr/>
        </p:nvSpPr>
        <p:spPr bwMode="auto">
          <a:xfrm flipV="1">
            <a:off x="4514850" y="6216650"/>
            <a:ext cx="1588" cy="428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039" name="Line 103">
            <a:extLst>
              <a:ext uri="{FF2B5EF4-FFF2-40B4-BE49-F238E27FC236}">
                <a16:creationId xmlns:a16="http://schemas.microsoft.com/office/drawing/2014/main" id="{520D2B15-B2D3-4D4F-BD14-D68111D52316}"/>
              </a:ext>
            </a:extLst>
          </p:cNvPr>
          <p:cNvSpPr>
            <a:spLocks noChangeShapeType="1"/>
          </p:cNvSpPr>
          <p:nvPr/>
        </p:nvSpPr>
        <p:spPr bwMode="auto">
          <a:xfrm>
            <a:off x="4514850" y="3252788"/>
            <a:ext cx="1588" cy="349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040" name="Rectangle 104">
            <a:extLst>
              <a:ext uri="{FF2B5EF4-FFF2-40B4-BE49-F238E27FC236}">
                <a16:creationId xmlns:a16="http://schemas.microsoft.com/office/drawing/2014/main" id="{99986239-2909-44E0-9811-F48171A4A2F8}"/>
              </a:ext>
            </a:extLst>
          </p:cNvPr>
          <p:cNvSpPr>
            <a:spLocks noChangeArrowheads="1"/>
          </p:cNvSpPr>
          <p:nvPr/>
        </p:nvSpPr>
        <p:spPr bwMode="auto">
          <a:xfrm>
            <a:off x="4451350" y="6286500"/>
            <a:ext cx="12700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900">
                <a:solidFill>
                  <a:srgbClr val="000000"/>
                </a:solidFill>
                <a:latin typeface="Helvetica" panose="020B0604020202020204" pitchFamily="34" charset="0"/>
              </a:rPr>
              <a:t>20</a:t>
            </a:r>
            <a:endParaRPr lang="en-US" altLang="en-US"/>
          </a:p>
        </p:txBody>
      </p:sp>
      <p:sp>
        <p:nvSpPr>
          <p:cNvPr id="41041" name="Line 105">
            <a:extLst>
              <a:ext uri="{FF2B5EF4-FFF2-40B4-BE49-F238E27FC236}">
                <a16:creationId xmlns:a16="http://schemas.microsoft.com/office/drawing/2014/main" id="{B7F70BDA-91C2-4BD8-B175-32D061067F28}"/>
              </a:ext>
            </a:extLst>
          </p:cNvPr>
          <p:cNvSpPr>
            <a:spLocks noChangeShapeType="1"/>
          </p:cNvSpPr>
          <p:nvPr/>
        </p:nvSpPr>
        <p:spPr bwMode="auto">
          <a:xfrm flipV="1">
            <a:off x="5167313" y="6216650"/>
            <a:ext cx="1587" cy="428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042" name="Line 106">
            <a:extLst>
              <a:ext uri="{FF2B5EF4-FFF2-40B4-BE49-F238E27FC236}">
                <a16:creationId xmlns:a16="http://schemas.microsoft.com/office/drawing/2014/main" id="{19B88CD2-AFE9-410B-89A0-3FEACE7FA869}"/>
              </a:ext>
            </a:extLst>
          </p:cNvPr>
          <p:cNvSpPr>
            <a:spLocks noChangeShapeType="1"/>
          </p:cNvSpPr>
          <p:nvPr/>
        </p:nvSpPr>
        <p:spPr bwMode="auto">
          <a:xfrm>
            <a:off x="5167313" y="3252788"/>
            <a:ext cx="1587" cy="349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043" name="Rectangle 107">
            <a:extLst>
              <a:ext uri="{FF2B5EF4-FFF2-40B4-BE49-F238E27FC236}">
                <a16:creationId xmlns:a16="http://schemas.microsoft.com/office/drawing/2014/main" id="{795EC139-0FE7-4CE2-9D1B-8B9C8A4B3888}"/>
              </a:ext>
            </a:extLst>
          </p:cNvPr>
          <p:cNvSpPr>
            <a:spLocks noChangeArrowheads="1"/>
          </p:cNvSpPr>
          <p:nvPr/>
        </p:nvSpPr>
        <p:spPr bwMode="auto">
          <a:xfrm>
            <a:off x="5103813" y="6286500"/>
            <a:ext cx="12700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900">
                <a:solidFill>
                  <a:srgbClr val="000000"/>
                </a:solidFill>
                <a:latin typeface="Helvetica" panose="020B0604020202020204" pitchFamily="34" charset="0"/>
              </a:rPr>
              <a:t>40</a:t>
            </a:r>
            <a:endParaRPr lang="en-US" altLang="en-US"/>
          </a:p>
        </p:txBody>
      </p:sp>
      <p:sp>
        <p:nvSpPr>
          <p:cNvPr id="41044" name="Line 108">
            <a:extLst>
              <a:ext uri="{FF2B5EF4-FFF2-40B4-BE49-F238E27FC236}">
                <a16:creationId xmlns:a16="http://schemas.microsoft.com/office/drawing/2014/main" id="{6595C3D6-16CA-409D-B03D-E95A9F992F71}"/>
              </a:ext>
            </a:extLst>
          </p:cNvPr>
          <p:cNvSpPr>
            <a:spLocks noChangeShapeType="1"/>
          </p:cNvSpPr>
          <p:nvPr/>
        </p:nvSpPr>
        <p:spPr bwMode="auto">
          <a:xfrm flipV="1">
            <a:off x="5829300" y="6216650"/>
            <a:ext cx="1588" cy="428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045" name="Line 109">
            <a:extLst>
              <a:ext uri="{FF2B5EF4-FFF2-40B4-BE49-F238E27FC236}">
                <a16:creationId xmlns:a16="http://schemas.microsoft.com/office/drawing/2014/main" id="{3F1AA7D1-4AEC-435A-8934-E73735BE55DB}"/>
              </a:ext>
            </a:extLst>
          </p:cNvPr>
          <p:cNvSpPr>
            <a:spLocks noChangeShapeType="1"/>
          </p:cNvSpPr>
          <p:nvPr/>
        </p:nvSpPr>
        <p:spPr bwMode="auto">
          <a:xfrm>
            <a:off x="5829300" y="3252788"/>
            <a:ext cx="1588" cy="349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046" name="Rectangle 110">
            <a:extLst>
              <a:ext uri="{FF2B5EF4-FFF2-40B4-BE49-F238E27FC236}">
                <a16:creationId xmlns:a16="http://schemas.microsoft.com/office/drawing/2014/main" id="{F03FD051-2897-4A77-9F35-B4D22B3AEE3F}"/>
              </a:ext>
            </a:extLst>
          </p:cNvPr>
          <p:cNvSpPr>
            <a:spLocks noChangeArrowheads="1"/>
          </p:cNvSpPr>
          <p:nvPr/>
        </p:nvSpPr>
        <p:spPr bwMode="auto">
          <a:xfrm>
            <a:off x="5765800" y="6286500"/>
            <a:ext cx="12700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900">
                <a:solidFill>
                  <a:srgbClr val="000000"/>
                </a:solidFill>
                <a:latin typeface="Helvetica" panose="020B0604020202020204" pitchFamily="34" charset="0"/>
              </a:rPr>
              <a:t>60</a:t>
            </a:r>
            <a:endParaRPr lang="en-US" altLang="en-US"/>
          </a:p>
        </p:txBody>
      </p:sp>
      <p:sp>
        <p:nvSpPr>
          <p:cNvPr id="41047" name="Line 111">
            <a:extLst>
              <a:ext uri="{FF2B5EF4-FFF2-40B4-BE49-F238E27FC236}">
                <a16:creationId xmlns:a16="http://schemas.microsoft.com/office/drawing/2014/main" id="{809FF716-7C5C-46C9-9C29-1FA59F5FD467}"/>
              </a:ext>
            </a:extLst>
          </p:cNvPr>
          <p:cNvSpPr>
            <a:spLocks noChangeShapeType="1"/>
          </p:cNvSpPr>
          <p:nvPr/>
        </p:nvSpPr>
        <p:spPr bwMode="auto">
          <a:xfrm flipV="1">
            <a:off x="6481763" y="6216650"/>
            <a:ext cx="1587" cy="428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048" name="Line 112">
            <a:extLst>
              <a:ext uri="{FF2B5EF4-FFF2-40B4-BE49-F238E27FC236}">
                <a16:creationId xmlns:a16="http://schemas.microsoft.com/office/drawing/2014/main" id="{C907F840-9A80-4E9F-9AA9-0B3AC9758DCF}"/>
              </a:ext>
            </a:extLst>
          </p:cNvPr>
          <p:cNvSpPr>
            <a:spLocks noChangeShapeType="1"/>
          </p:cNvSpPr>
          <p:nvPr/>
        </p:nvSpPr>
        <p:spPr bwMode="auto">
          <a:xfrm>
            <a:off x="6481763" y="3252788"/>
            <a:ext cx="1587" cy="349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049" name="Rectangle 113">
            <a:extLst>
              <a:ext uri="{FF2B5EF4-FFF2-40B4-BE49-F238E27FC236}">
                <a16:creationId xmlns:a16="http://schemas.microsoft.com/office/drawing/2014/main" id="{A3EAE0DD-3E80-4D57-827D-6AFF8178A4EB}"/>
              </a:ext>
            </a:extLst>
          </p:cNvPr>
          <p:cNvSpPr>
            <a:spLocks noChangeArrowheads="1"/>
          </p:cNvSpPr>
          <p:nvPr/>
        </p:nvSpPr>
        <p:spPr bwMode="auto">
          <a:xfrm>
            <a:off x="6418263" y="6286500"/>
            <a:ext cx="12700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900">
                <a:solidFill>
                  <a:srgbClr val="000000"/>
                </a:solidFill>
                <a:latin typeface="Helvetica" panose="020B0604020202020204" pitchFamily="34" charset="0"/>
              </a:rPr>
              <a:t>80</a:t>
            </a:r>
            <a:endParaRPr lang="en-US" altLang="en-US"/>
          </a:p>
        </p:txBody>
      </p:sp>
      <p:sp>
        <p:nvSpPr>
          <p:cNvPr id="41050" name="Line 114">
            <a:extLst>
              <a:ext uri="{FF2B5EF4-FFF2-40B4-BE49-F238E27FC236}">
                <a16:creationId xmlns:a16="http://schemas.microsoft.com/office/drawing/2014/main" id="{BE30B30E-49A9-4140-8343-CDE7B52DA17C}"/>
              </a:ext>
            </a:extLst>
          </p:cNvPr>
          <p:cNvSpPr>
            <a:spLocks noChangeShapeType="1"/>
          </p:cNvSpPr>
          <p:nvPr/>
        </p:nvSpPr>
        <p:spPr bwMode="auto">
          <a:xfrm flipV="1">
            <a:off x="7134225" y="6216650"/>
            <a:ext cx="1588" cy="428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051" name="Line 115">
            <a:extLst>
              <a:ext uri="{FF2B5EF4-FFF2-40B4-BE49-F238E27FC236}">
                <a16:creationId xmlns:a16="http://schemas.microsoft.com/office/drawing/2014/main" id="{DC528D3D-AEBF-4C95-B2C8-6810AED7DEB9}"/>
              </a:ext>
            </a:extLst>
          </p:cNvPr>
          <p:cNvSpPr>
            <a:spLocks noChangeShapeType="1"/>
          </p:cNvSpPr>
          <p:nvPr/>
        </p:nvSpPr>
        <p:spPr bwMode="auto">
          <a:xfrm>
            <a:off x="7134225" y="3252788"/>
            <a:ext cx="1588" cy="349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052" name="Rectangle 116">
            <a:extLst>
              <a:ext uri="{FF2B5EF4-FFF2-40B4-BE49-F238E27FC236}">
                <a16:creationId xmlns:a16="http://schemas.microsoft.com/office/drawing/2014/main" id="{29681917-1F09-4B3D-B883-3A8A90912BC3}"/>
              </a:ext>
            </a:extLst>
          </p:cNvPr>
          <p:cNvSpPr>
            <a:spLocks noChangeArrowheads="1"/>
          </p:cNvSpPr>
          <p:nvPr/>
        </p:nvSpPr>
        <p:spPr bwMode="auto">
          <a:xfrm>
            <a:off x="7043738" y="6286500"/>
            <a:ext cx="19050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900">
                <a:solidFill>
                  <a:srgbClr val="000000"/>
                </a:solidFill>
                <a:latin typeface="Helvetica" panose="020B0604020202020204" pitchFamily="34" charset="0"/>
              </a:rPr>
              <a:t>100</a:t>
            </a:r>
            <a:endParaRPr lang="en-US" altLang="en-US"/>
          </a:p>
        </p:txBody>
      </p:sp>
      <p:sp>
        <p:nvSpPr>
          <p:cNvPr id="41053" name="Line 117">
            <a:extLst>
              <a:ext uri="{FF2B5EF4-FFF2-40B4-BE49-F238E27FC236}">
                <a16:creationId xmlns:a16="http://schemas.microsoft.com/office/drawing/2014/main" id="{12560C6E-84E1-45B4-A038-A3AE3796869D}"/>
              </a:ext>
            </a:extLst>
          </p:cNvPr>
          <p:cNvSpPr>
            <a:spLocks noChangeShapeType="1"/>
          </p:cNvSpPr>
          <p:nvPr/>
        </p:nvSpPr>
        <p:spPr bwMode="auto">
          <a:xfrm flipV="1">
            <a:off x="7796213" y="6216650"/>
            <a:ext cx="1587" cy="428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054" name="Line 118">
            <a:extLst>
              <a:ext uri="{FF2B5EF4-FFF2-40B4-BE49-F238E27FC236}">
                <a16:creationId xmlns:a16="http://schemas.microsoft.com/office/drawing/2014/main" id="{2EC60DE6-8C0B-4C20-B5D5-94A378B4E5A9}"/>
              </a:ext>
            </a:extLst>
          </p:cNvPr>
          <p:cNvSpPr>
            <a:spLocks noChangeShapeType="1"/>
          </p:cNvSpPr>
          <p:nvPr/>
        </p:nvSpPr>
        <p:spPr bwMode="auto">
          <a:xfrm>
            <a:off x="7796213" y="3252788"/>
            <a:ext cx="1587" cy="349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055" name="Rectangle 119">
            <a:extLst>
              <a:ext uri="{FF2B5EF4-FFF2-40B4-BE49-F238E27FC236}">
                <a16:creationId xmlns:a16="http://schemas.microsoft.com/office/drawing/2014/main" id="{31290A77-7CE7-4DBE-863C-8E35AB15E663}"/>
              </a:ext>
            </a:extLst>
          </p:cNvPr>
          <p:cNvSpPr>
            <a:spLocks noChangeArrowheads="1"/>
          </p:cNvSpPr>
          <p:nvPr/>
        </p:nvSpPr>
        <p:spPr bwMode="auto">
          <a:xfrm>
            <a:off x="7705725" y="6286500"/>
            <a:ext cx="19050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900">
                <a:solidFill>
                  <a:srgbClr val="000000"/>
                </a:solidFill>
                <a:latin typeface="Helvetica" panose="020B0604020202020204" pitchFamily="34" charset="0"/>
              </a:rPr>
              <a:t>120</a:t>
            </a:r>
            <a:endParaRPr lang="en-US" altLang="en-US"/>
          </a:p>
        </p:txBody>
      </p:sp>
      <p:sp>
        <p:nvSpPr>
          <p:cNvPr id="41056" name="Line 120">
            <a:extLst>
              <a:ext uri="{FF2B5EF4-FFF2-40B4-BE49-F238E27FC236}">
                <a16:creationId xmlns:a16="http://schemas.microsoft.com/office/drawing/2014/main" id="{BA428023-2B0E-44A5-A76F-8E10DB72F9F1}"/>
              </a:ext>
            </a:extLst>
          </p:cNvPr>
          <p:cNvSpPr>
            <a:spLocks noChangeShapeType="1"/>
          </p:cNvSpPr>
          <p:nvPr/>
        </p:nvSpPr>
        <p:spPr bwMode="auto">
          <a:xfrm>
            <a:off x="3862388" y="6259513"/>
            <a:ext cx="36512"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057" name="Line 121">
            <a:extLst>
              <a:ext uri="{FF2B5EF4-FFF2-40B4-BE49-F238E27FC236}">
                <a16:creationId xmlns:a16="http://schemas.microsoft.com/office/drawing/2014/main" id="{8347FA91-9DED-4086-BA85-DC37FF566DE5}"/>
              </a:ext>
            </a:extLst>
          </p:cNvPr>
          <p:cNvSpPr>
            <a:spLocks noChangeShapeType="1"/>
          </p:cNvSpPr>
          <p:nvPr/>
        </p:nvSpPr>
        <p:spPr bwMode="auto">
          <a:xfrm flipH="1">
            <a:off x="7751763" y="6259513"/>
            <a:ext cx="4445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058" name="Rectangle 122">
            <a:extLst>
              <a:ext uri="{FF2B5EF4-FFF2-40B4-BE49-F238E27FC236}">
                <a16:creationId xmlns:a16="http://schemas.microsoft.com/office/drawing/2014/main" id="{8B50F9F0-39F9-4B7E-8177-AB8F0C8B834C}"/>
              </a:ext>
            </a:extLst>
          </p:cNvPr>
          <p:cNvSpPr>
            <a:spLocks noChangeArrowheads="1"/>
          </p:cNvSpPr>
          <p:nvPr/>
        </p:nvSpPr>
        <p:spPr bwMode="auto">
          <a:xfrm>
            <a:off x="3762375" y="6189663"/>
            <a:ext cx="6350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900">
                <a:solidFill>
                  <a:srgbClr val="000000"/>
                </a:solidFill>
                <a:latin typeface="Helvetica" panose="020B0604020202020204" pitchFamily="34" charset="0"/>
              </a:rPr>
              <a:t>0</a:t>
            </a:r>
            <a:endParaRPr lang="en-US" altLang="en-US"/>
          </a:p>
        </p:txBody>
      </p:sp>
      <p:sp>
        <p:nvSpPr>
          <p:cNvPr id="41059" name="Line 123">
            <a:extLst>
              <a:ext uri="{FF2B5EF4-FFF2-40B4-BE49-F238E27FC236}">
                <a16:creationId xmlns:a16="http://schemas.microsoft.com/office/drawing/2014/main" id="{A781D03F-C96B-44B5-A8FA-400B72F456FC}"/>
              </a:ext>
            </a:extLst>
          </p:cNvPr>
          <p:cNvSpPr>
            <a:spLocks noChangeShapeType="1"/>
          </p:cNvSpPr>
          <p:nvPr/>
        </p:nvSpPr>
        <p:spPr bwMode="auto">
          <a:xfrm>
            <a:off x="3862388" y="5951538"/>
            <a:ext cx="36512"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060" name="Line 124">
            <a:extLst>
              <a:ext uri="{FF2B5EF4-FFF2-40B4-BE49-F238E27FC236}">
                <a16:creationId xmlns:a16="http://schemas.microsoft.com/office/drawing/2014/main" id="{AFA1773C-2B1C-46D4-85C1-1F12498B59DE}"/>
              </a:ext>
            </a:extLst>
          </p:cNvPr>
          <p:cNvSpPr>
            <a:spLocks noChangeShapeType="1"/>
          </p:cNvSpPr>
          <p:nvPr/>
        </p:nvSpPr>
        <p:spPr bwMode="auto">
          <a:xfrm flipH="1">
            <a:off x="7751763" y="5951538"/>
            <a:ext cx="4445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061" name="Rectangle 125">
            <a:extLst>
              <a:ext uri="{FF2B5EF4-FFF2-40B4-BE49-F238E27FC236}">
                <a16:creationId xmlns:a16="http://schemas.microsoft.com/office/drawing/2014/main" id="{A9E0E641-5199-42ED-9D09-678252737F2F}"/>
              </a:ext>
            </a:extLst>
          </p:cNvPr>
          <p:cNvSpPr>
            <a:spLocks noChangeArrowheads="1"/>
          </p:cNvSpPr>
          <p:nvPr/>
        </p:nvSpPr>
        <p:spPr bwMode="auto">
          <a:xfrm>
            <a:off x="3662363" y="5881688"/>
            <a:ext cx="15875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900">
                <a:solidFill>
                  <a:srgbClr val="000000"/>
                </a:solidFill>
                <a:latin typeface="Helvetica" panose="020B0604020202020204" pitchFamily="34" charset="0"/>
              </a:rPr>
              <a:t>0.1</a:t>
            </a:r>
            <a:endParaRPr lang="en-US" altLang="en-US"/>
          </a:p>
        </p:txBody>
      </p:sp>
      <p:sp>
        <p:nvSpPr>
          <p:cNvPr id="41062" name="Line 126">
            <a:extLst>
              <a:ext uri="{FF2B5EF4-FFF2-40B4-BE49-F238E27FC236}">
                <a16:creationId xmlns:a16="http://schemas.microsoft.com/office/drawing/2014/main" id="{F3C7330C-BB5E-44F6-A284-E6B545F114A9}"/>
              </a:ext>
            </a:extLst>
          </p:cNvPr>
          <p:cNvSpPr>
            <a:spLocks noChangeShapeType="1"/>
          </p:cNvSpPr>
          <p:nvPr/>
        </p:nvSpPr>
        <p:spPr bwMode="auto">
          <a:xfrm>
            <a:off x="3862388" y="5653088"/>
            <a:ext cx="36512"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063" name="Line 127">
            <a:extLst>
              <a:ext uri="{FF2B5EF4-FFF2-40B4-BE49-F238E27FC236}">
                <a16:creationId xmlns:a16="http://schemas.microsoft.com/office/drawing/2014/main" id="{3932E4DF-54F3-4281-A337-54DD3E21876F}"/>
              </a:ext>
            </a:extLst>
          </p:cNvPr>
          <p:cNvSpPr>
            <a:spLocks noChangeShapeType="1"/>
          </p:cNvSpPr>
          <p:nvPr/>
        </p:nvSpPr>
        <p:spPr bwMode="auto">
          <a:xfrm flipH="1">
            <a:off x="7751763" y="5653088"/>
            <a:ext cx="4445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064" name="Rectangle 128">
            <a:extLst>
              <a:ext uri="{FF2B5EF4-FFF2-40B4-BE49-F238E27FC236}">
                <a16:creationId xmlns:a16="http://schemas.microsoft.com/office/drawing/2014/main" id="{601A3F89-093A-45C1-A273-23866F5E7DD2}"/>
              </a:ext>
            </a:extLst>
          </p:cNvPr>
          <p:cNvSpPr>
            <a:spLocks noChangeArrowheads="1"/>
          </p:cNvSpPr>
          <p:nvPr/>
        </p:nvSpPr>
        <p:spPr bwMode="auto">
          <a:xfrm>
            <a:off x="3662363" y="5583238"/>
            <a:ext cx="15875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900">
                <a:solidFill>
                  <a:srgbClr val="000000"/>
                </a:solidFill>
                <a:latin typeface="Helvetica" panose="020B0604020202020204" pitchFamily="34" charset="0"/>
              </a:rPr>
              <a:t>0.2</a:t>
            </a:r>
            <a:endParaRPr lang="en-US" altLang="en-US"/>
          </a:p>
        </p:txBody>
      </p:sp>
      <p:sp>
        <p:nvSpPr>
          <p:cNvPr id="41065" name="Line 129">
            <a:extLst>
              <a:ext uri="{FF2B5EF4-FFF2-40B4-BE49-F238E27FC236}">
                <a16:creationId xmlns:a16="http://schemas.microsoft.com/office/drawing/2014/main" id="{C0CC6E5B-271D-4DAE-A2BE-09A671088F69}"/>
              </a:ext>
            </a:extLst>
          </p:cNvPr>
          <p:cNvSpPr>
            <a:spLocks noChangeShapeType="1"/>
          </p:cNvSpPr>
          <p:nvPr/>
        </p:nvSpPr>
        <p:spPr bwMode="auto">
          <a:xfrm>
            <a:off x="3862388" y="5354638"/>
            <a:ext cx="36512"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066" name="Line 130">
            <a:extLst>
              <a:ext uri="{FF2B5EF4-FFF2-40B4-BE49-F238E27FC236}">
                <a16:creationId xmlns:a16="http://schemas.microsoft.com/office/drawing/2014/main" id="{6AC99040-CC0C-4A95-8C2B-C2D6F18EE8C4}"/>
              </a:ext>
            </a:extLst>
          </p:cNvPr>
          <p:cNvSpPr>
            <a:spLocks noChangeShapeType="1"/>
          </p:cNvSpPr>
          <p:nvPr/>
        </p:nvSpPr>
        <p:spPr bwMode="auto">
          <a:xfrm flipH="1">
            <a:off x="7751763" y="5354638"/>
            <a:ext cx="4445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067" name="Rectangle 131">
            <a:extLst>
              <a:ext uri="{FF2B5EF4-FFF2-40B4-BE49-F238E27FC236}">
                <a16:creationId xmlns:a16="http://schemas.microsoft.com/office/drawing/2014/main" id="{4F71E049-02F1-4FF3-AE07-77DE835918EF}"/>
              </a:ext>
            </a:extLst>
          </p:cNvPr>
          <p:cNvSpPr>
            <a:spLocks noChangeArrowheads="1"/>
          </p:cNvSpPr>
          <p:nvPr/>
        </p:nvSpPr>
        <p:spPr bwMode="auto">
          <a:xfrm>
            <a:off x="3662363" y="5284788"/>
            <a:ext cx="15875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900">
                <a:solidFill>
                  <a:srgbClr val="000000"/>
                </a:solidFill>
                <a:latin typeface="Helvetica" panose="020B0604020202020204" pitchFamily="34" charset="0"/>
              </a:rPr>
              <a:t>0.3</a:t>
            </a:r>
            <a:endParaRPr lang="en-US" altLang="en-US"/>
          </a:p>
        </p:txBody>
      </p:sp>
      <p:sp>
        <p:nvSpPr>
          <p:cNvPr id="41068" name="Line 132">
            <a:extLst>
              <a:ext uri="{FF2B5EF4-FFF2-40B4-BE49-F238E27FC236}">
                <a16:creationId xmlns:a16="http://schemas.microsoft.com/office/drawing/2014/main" id="{A76293DD-EDC9-42ED-AF31-1EABF4AFEAF6}"/>
              </a:ext>
            </a:extLst>
          </p:cNvPr>
          <p:cNvSpPr>
            <a:spLocks noChangeShapeType="1"/>
          </p:cNvSpPr>
          <p:nvPr/>
        </p:nvSpPr>
        <p:spPr bwMode="auto">
          <a:xfrm>
            <a:off x="3862388" y="5056188"/>
            <a:ext cx="36512"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069" name="Line 133">
            <a:extLst>
              <a:ext uri="{FF2B5EF4-FFF2-40B4-BE49-F238E27FC236}">
                <a16:creationId xmlns:a16="http://schemas.microsoft.com/office/drawing/2014/main" id="{3B237E75-909D-4EC4-AD2E-5AE30F45BEB1}"/>
              </a:ext>
            </a:extLst>
          </p:cNvPr>
          <p:cNvSpPr>
            <a:spLocks noChangeShapeType="1"/>
          </p:cNvSpPr>
          <p:nvPr/>
        </p:nvSpPr>
        <p:spPr bwMode="auto">
          <a:xfrm flipH="1">
            <a:off x="7751763" y="5056188"/>
            <a:ext cx="4445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070" name="Rectangle 134">
            <a:extLst>
              <a:ext uri="{FF2B5EF4-FFF2-40B4-BE49-F238E27FC236}">
                <a16:creationId xmlns:a16="http://schemas.microsoft.com/office/drawing/2014/main" id="{F3D5A2D0-BA9C-4D64-A082-5B479FB26B3D}"/>
              </a:ext>
            </a:extLst>
          </p:cNvPr>
          <p:cNvSpPr>
            <a:spLocks noChangeArrowheads="1"/>
          </p:cNvSpPr>
          <p:nvPr/>
        </p:nvSpPr>
        <p:spPr bwMode="auto">
          <a:xfrm>
            <a:off x="3662363" y="4984750"/>
            <a:ext cx="15875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900">
                <a:solidFill>
                  <a:srgbClr val="000000"/>
                </a:solidFill>
                <a:latin typeface="Helvetica" panose="020B0604020202020204" pitchFamily="34" charset="0"/>
              </a:rPr>
              <a:t>0.4</a:t>
            </a:r>
            <a:endParaRPr lang="en-US" altLang="en-US"/>
          </a:p>
        </p:txBody>
      </p:sp>
      <p:sp>
        <p:nvSpPr>
          <p:cNvPr id="41071" name="Line 135">
            <a:extLst>
              <a:ext uri="{FF2B5EF4-FFF2-40B4-BE49-F238E27FC236}">
                <a16:creationId xmlns:a16="http://schemas.microsoft.com/office/drawing/2014/main" id="{D32F4DD4-3596-478E-9492-A403893D6E38}"/>
              </a:ext>
            </a:extLst>
          </p:cNvPr>
          <p:cNvSpPr>
            <a:spLocks noChangeShapeType="1"/>
          </p:cNvSpPr>
          <p:nvPr/>
        </p:nvSpPr>
        <p:spPr bwMode="auto">
          <a:xfrm>
            <a:off x="3862388" y="4756150"/>
            <a:ext cx="36512"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072" name="Line 136">
            <a:extLst>
              <a:ext uri="{FF2B5EF4-FFF2-40B4-BE49-F238E27FC236}">
                <a16:creationId xmlns:a16="http://schemas.microsoft.com/office/drawing/2014/main" id="{1E9BE830-C3B9-4C85-ACBC-EC39DEEB5BDD}"/>
              </a:ext>
            </a:extLst>
          </p:cNvPr>
          <p:cNvSpPr>
            <a:spLocks noChangeShapeType="1"/>
          </p:cNvSpPr>
          <p:nvPr/>
        </p:nvSpPr>
        <p:spPr bwMode="auto">
          <a:xfrm flipH="1">
            <a:off x="7751763" y="4756150"/>
            <a:ext cx="4445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073" name="Rectangle 137">
            <a:extLst>
              <a:ext uri="{FF2B5EF4-FFF2-40B4-BE49-F238E27FC236}">
                <a16:creationId xmlns:a16="http://schemas.microsoft.com/office/drawing/2014/main" id="{FB3AC3E8-767E-4389-A962-1192D536E0E8}"/>
              </a:ext>
            </a:extLst>
          </p:cNvPr>
          <p:cNvSpPr>
            <a:spLocks noChangeArrowheads="1"/>
          </p:cNvSpPr>
          <p:nvPr/>
        </p:nvSpPr>
        <p:spPr bwMode="auto">
          <a:xfrm>
            <a:off x="3662363" y="4686300"/>
            <a:ext cx="15875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900">
                <a:solidFill>
                  <a:srgbClr val="000000"/>
                </a:solidFill>
                <a:latin typeface="Helvetica" panose="020B0604020202020204" pitchFamily="34" charset="0"/>
              </a:rPr>
              <a:t>0.5</a:t>
            </a:r>
            <a:endParaRPr lang="en-US" altLang="en-US"/>
          </a:p>
        </p:txBody>
      </p:sp>
      <p:sp>
        <p:nvSpPr>
          <p:cNvPr id="41074" name="Line 138">
            <a:extLst>
              <a:ext uri="{FF2B5EF4-FFF2-40B4-BE49-F238E27FC236}">
                <a16:creationId xmlns:a16="http://schemas.microsoft.com/office/drawing/2014/main" id="{A78E6CD0-707A-4925-BBCA-BACBF8CE5830}"/>
              </a:ext>
            </a:extLst>
          </p:cNvPr>
          <p:cNvSpPr>
            <a:spLocks noChangeShapeType="1"/>
          </p:cNvSpPr>
          <p:nvPr/>
        </p:nvSpPr>
        <p:spPr bwMode="auto">
          <a:xfrm>
            <a:off x="3862388" y="4448175"/>
            <a:ext cx="36512"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075" name="Line 139">
            <a:extLst>
              <a:ext uri="{FF2B5EF4-FFF2-40B4-BE49-F238E27FC236}">
                <a16:creationId xmlns:a16="http://schemas.microsoft.com/office/drawing/2014/main" id="{4D17598B-E095-456F-B80D-7F2FEE4CF143}"/>
              </a:ext>
            </a:extLst>
          </p:cNvPr>
          <p:cNvSpPr>
            <a:spLocks noChangeShapeType="1"/>
          </p:cNvSpPr>
          <p:nvPr/>
        </p:nvSpPr>
        <p:spPr bwMode="auto">
          <a:xfrm flipH="1">
            <a:off x="7751763" y="4448175"/>
            <a:ext cx="4445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076" name="Rectangle 140">
            <a:extLst>
              <a:ext uri="{FF2B5EF4-FFF2-40B4-BE49-F238E27FC236}">
                <a16:creationId xmlns:a16="http://schemas.microsoft.com/office/drawing/2014/main" id="{2D29542D-AEE3-4B9E-88B9-23AEF8CEE83E}"/>
              </a:ext>
            </a:extLst>
          </p:cNvPr>
          <p:cNvSpPr>
            <a:spLocks noChangeArrowheads="1"/>
          </p:cNvSpPr>
          <p:nvPr/>
        </p:nvSpPr>
        <p:spPr bwMode="auto">
          <a:xfrm>
            <a:off x="3662363" y="4378325"/>
            <a:ext cx="15875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900">
                <a:solidFill>
                  <a:srgbClr val="000000"/>
                </a:solidFill>
                <a:latin typeface="Helvetica" panose="020B0604020202020204" pitchFamily="34" charset="0"/>
              </a:rPr>
              <a:t>0.6</a:t>
            </a:r>
            <a:endParaRPr lang="en-US" altLang="en-US"/>
          </a:p>
        </p:txBody>
      </p:sp>
      <p:sp>
        <p:nvSpPr>
          <p:cNvPr id="41077" name="Line 141">
            <a:extLst>
              <a:ext uri="{FF2B5EF4-FFF2-40B4-BE49-F238E27FC236}">
                <a16:creationId xmlns:a16="http://schemas.microsoft.com/office/drawing/2014/main" id="{9D69F5CF-4453-4C07-AB41-04B9A2080A17}"/>
              </a:ext>
            </a:extLst>
          </p:cNvPr>
          <p:cNvSpPr>
            <a:spLocks noChangeShapeType="1"/>
          </p:cNvSpPr>
          <p:nvPr/>
        </p:nvSpPr>
        <p:spPr bwMode="auto">
          <a:xfrm>
            <a:off x="3862388" y="4149725"/>
            <a:ext cx="36512"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078" name="Line 142">
            <a:extLst>
              <a:ext uri="{FF2B5EF4-FFF2-40B4-BE49-F238E27FC236}">
                <a16:creationId xmlns:a16="http://schemas.microsoft.com/office/drawing/2014/main" id="{3DC1156B-57EB-4FFD-AB02-9DD0DF354BA1}"/>
              </a:ext>
            </a:extLst>
          </p:cNvPr>
          <p:cNvSpPr>
            <a:spLocks noChangeShapeType="1"/>
          </p:cNvSpPr>
          <p:nvPr/>
        </p:nvSpPr>
        <p:spPr bwMode="auto">
          <a:xfrm flipH="1">
            <a:off x="7751763" y="4149725"/>
            <a:ext cx="4445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079" name="Rectangle 143">
            <a:extLst>
              <a:ext uri="{FF2B5EF4-FFF2-40B4-BE49-F238E27FC236}">
                <a16:creationId xmlns:a16="http://schemas.microsoft.com/office/drawing/2014/main" id="{480DA49E-B249-44BE-8E97-69047EBF69E2}"/>
              </a:ext>
            </a:extLst>
          </p:cNvPr>
          <p:cNvSpPr>
            <a:spLocks noChangeArrowheads="1"/>
          </p:cNvSpPr>
          <p:nvPr/>
        </p:nvSpPr>
        <p:spPr bwMode="auto">
          <a:xfrm>
            <a:off x="3662363" y="4079875"/>
            <a:ext cx="15875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900">
                <a:solidFill>
                  <a:srgbClr val="000000"/>
                </a:solidFill>
                <a:latin typeface="Helvetica" panose="020B0604020202020204" pitchFamily="34" charset="0"/>
              </a:rPr>
              <a:t>0.7</a:t>
            </a:r>
            <a:endParaRPr lang="en-US" altLang="en-US"/>
          </a:p>
        </p:txBody>
      </p:sp>
      <p:sp>
        <p:nvSpPr>
          <p:cNvPr id="41080" name="Line 144">
            <a:extLst>
              <a:ext uri="{FF2B5EF4-FFF2-40B4-BE49-F238E27FC236}">
                <a16:creationId xmlns:a16="http://schemas.microsoft.com/office/drawing/2014/main" id="{5AC3AABC-DB89-4DE7-86AB-5F8CAA0BB944}"/>
              </a:ext>
            </a:extLst>
          </p:cNvPr>
          <p:cNvSpPr>
            <a:spLocks noChangeShapeType="1"/>
          </p:cNvSpPr>
          <p:nvPr/>
        </p:nvSpPr>
        <p:spPr bwMode="auto">
          <a:xfrm>
            <a:off x="3862388" y="3851275"/>
            <a:ext cx="36512"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081" name="Line 145">
            <a:extLst>
              <a:ext uri="{FF2B5EF4-FFF2-40B4-BE49-F238E27FC236}">
                <a16:creationId xmlns:a16="http://schemas.microsoft.com/office/drawing/2014/main" id="{3096F1F6-C7AC-4211-826C-6255327C39C6}"/>
              </a:ext>
            </a:extLst>
          </p:cNvPr>
          <p:cNvSpPr>
            <a:spLocks noChangeShapeType="1"/>
          </p:cNvSpPr>
          <p:nvPr/>
        </p:nvSpPr>
        <p:spPr bwMode="auto">
          <a:xfrm flipH="1">
            <a:off x="7751763" y="3851275"/>
            <a:ext cx="4445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082" name="Rectangle 146">
            <a:extLst>
              <a:ext uri="{FF2B5EF4-FFF2-40B4-BE49-F238E27FC236}">
                <a16:creationId xmlns:a16="http://schemas.microsoft.com/office/drawing/2014/main" id="{3A944251-0013-4755-83E9-840FA70B1EE7}"/>
              </a:ext>
            </a:extLst>
          </p:cNvPr>
          <p:cNvSpPr>
            <a:spLocks noChangeArrowheads="1"/>
          </p:cNvSpPr>
          <p:nvPr/>
        </p:nvSpPr>
        <p:spPr bwMode="auto">
          <a:xfrm>
            <a:off x="3662363" y="3781425"/>
            <a:ext cx="15875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900">
                <a:solidFill>
                  <a:srgbClr val="000000"/>
                </a:solidFill>
                <a:latin typeface="Helvetica" panose="020B0604020202020204" pitchFamily="34" charset="0"/>
              </a:rPr>
              <a:t>0.8</a:t>
            </a:r>
            <a:endParaRPr lang="en-US" altLang="en-US"/>
          </a:p>
        </p:txBody>
      </p:sp>
      <p:sp>
        <p:nvSpPr>
          <p:cNvPr id="41083" name="Line 147">
            <a:extLst>
              <a:ext uri="{FF2B5EF4-FFF2-40B4-BE49-F238E27FC236}">
                <a16:creationId xmlns:a16="http://schemas.microsoft.com/office/drawing/2014/main" id="{4643D6E8-65CF-49D8-85D4-9B234F44AB51}"/>
              </a:ext>
            </a:extLst>
          </p:cNvPr>
          <p:cNvSpPr>
            <a:spLocks noChangeShapeType="1"/>
          </p:cNvSpPr>
          <p:nvPr/>
        </p:nvSpPr>
        <p:spPr bwMode="auto">
          <a:xfrm>
            <a:off x="3862388" y="3552825"/>
            <a:ext cx="36512"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084" name="Line 148">
            <a:extLst>
              <a:ext uri="{FF2B5EF4-FFF2-40B4-BE49-F238E27FC236}">
                <a16:creationId xmlns:a16="http://schemas.microsoft.com/office/drawing/2014/main" id="{C76E42F1-A2D1-48A0-B3C9-9FF7A9EFDE61}"/>
              </a:ext>
            </a:extLst>
          </p:cNvPr>
          <p:cNvSpPr>
            <a:spLocks noChangeShapeType="1"/>
          </p:cNvSpPr>
          <p:nvPr/>
        </p:nvSpPr>
        <p:spPr bwMode="auto">
          <a:xfrm flipH="1">
            <a:off x="7751763" y="3552825"/>
            <a:ext cx="4445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085" name="Rectangle 149">
            <a:extLst>
              <a:ext uri="{FF2B5EF4-FFF2-40B4-BE49-F238E27FC236}">
                <a16:creationId xmlns:a16="http://schemas.microsoft.com/office/drawing/2014/main" id="{8CA82DC6-A07D-40AA-A895-DB5F7973AF72}"/>
              </a:ext>
            </a:extLst>
          </p:cNvPr>
          <p:cNvSpPr>
            <a:spLocks noChangeArrowheads="1"/>
          </p:cNvSpPr>
          <p:nvPr/>
        </p:nvSpPr>
        <p:spPr bwMode="auto">
          <a:xfrm>
            <a:off x="3662363" y="3481388"/>
            <a:ext cx="15875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900">
                <a:solidFill>
                  <a:srgbClr val="000000"/>
                </a:solidFill>
                <a:latin typeface="Helvetica" panose="020B0604020202020204" pitchFamily="34" charset="0"/>
              </a:rPr>
              <a:t>0.9</a:t>
            </a:r>
            <a:endParaRPr lang="en-US" altLang="en-US"/>
          </a:p>
        </p:txBody>
      </p:sp>
      <p:sp>
        <p:nvSpPr>
          <p:cNvPr id="41086" name="Line 150">
            <a:extLst>
              <a:ext uri="{FF2B5EF4-FFF2-40B4-BE49-F238E27FC236}">
                <a16:creationId xmlns:a16="http://schemas.microsoft.com/office/drawing/2014/main" id="{0A620829-1AB2-496C-BEA6-2BC23C017BAD}"/>
              </a:ext>
            </a:extLst>
          </p:cNvPr>
          <p:cNvSpPr>
            <a:spLocks noChangeShapeType="1"/>
          </p:cNvSpPr>
          <p:nvPr/>
        </p:nvSpPr>
        <p:spPr bwMode="auto">
          <a:xfrm>
            <a:off x="3862388" y="3252788"/>
            <a:ext cx="36512"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087" name="Line 151">
            <a:extLst>
              <a:ext uri="{FF2B5EF4-FFF2-40B4-BE49-F238E27FC236}">
                <a16:creationId xmlns:a16="http://schemas.microsoft.com/office/drawing/2014/main" id="{31A78E8E-C3F1-4CD0-BE1A-479AF851A672}"/>
              </a:ext>
            </a:extLst>
          </p:cNvPr>
          <p:cNvSpPr>
            <a:spLocks noChangeShapeType="1"/>
          </p:cNvSpPr>
          <p:nvPr/>
        </p:nvSpPr>
        <p:spPr bwMode="auto">
          <a:xfrm flipH="1">
            <a:off x="7751763" y="3252788"/>
            <a:ext cx="4445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088" name="Rectangle 152">
            <a:extLst>
              <a:ext uri="{FF2B5EF4-FFF2-40B4-BE49-F238E27FC236}">
                <a16:creationId xmlns:a16="http://schemas.microsoft.com/office/drawing/2014/main" id="{53BA5DEB-2D18-42B2-8B23-61D41A54E5F3}"/>
              </a:ext>
            </a:extLst>
          </p:cNvPr>
          <p:cNvSpPr>
            <a:spLocks noChangeArrowheads="1"/>
          </p:cNvSpPr>
          <p:nvPr/>
        </p:nvSpPr>
        <p:spPr bwMode="auto">
          <a:xfrm>
            <a:off x="3762375" y="3182938"/>
            <a:ext cx="6350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900">
                <a:solidFill>
                  <a:srgbClr val="000000"/>
                </a:solidFill>
                <a:latin typeface="Helvetica" panose="020B0604020202020204" pitchFamily="34" charset="0"/>
              </a:rPr>
              <a:t>1</a:t>
            </a:r>
            <a:endParaRPr lang="en-US" altLang="en-US"/>
          </a:p>
        </p:txBody>
      </p:sp>
      <p:sp>
        <p:nvSpPr>
          <p:cNvPr id="41089" name="Freeform 154">
            <a:extLst>
              <a:ext uri="{FF2B5EF4-FFF2-40B4-BE49-F238E27FC236}">
                <a16:creationId xmlns:a16="http://schemas.microsoft.com/office/drawing/2014/main" id="{A2E29FA1-23B5-4411-B7CB-7F5346DB755C}"/>
              </a:ext>
            </a:extLst>
          </p:cNvPr>
          <p:cNvSpPr>
            <a:spLocks/>
          </p:cNvSpPr>
          <p:nvPr/>
        </p:nvSpPr>
        <p:spPr bwMode="auto">
          <a:xfrm>
            <a:off x="3862388" y="3252788"/>
            <a:ext cx="3933825" cy="3006725"/>
          </a:xfrm>
          <a:custGeom>
            <a:avLst/>
            <a:gdLst>
              <a:gd name="T0" fmla="*/ 0 w 434"/>
              <a:gd name="T1" fmla="*/ 342 h 342"/>
              <a:gd name="T2" fmla="*/ 434 w 434"/>
              <a:gd name="T3" fmla="*/ 342 h 342"/>
              <a:gd name="T4" fmla="*/ 434 w 434"/>
              <a:gd name="T5" fmla="*/ 0 h 342"/>
              <a:gd name="T6" fmla="*/ 0 60000 65536"/>
              <a:gd name="T7" fmla="*/ 0 60000 65536"/>
              <a:gd name="T8" fmla="*/ 0 60000 65536"/>
              <a:gd name="T9" fmla="*/ 0 w 434"/>
              <a:gd name="T10" fmla="*/ 0 h 342"/>
              <a:gd name="T11" fmla="*/ 434 w 434"/>
              <a:gd name="T12" fmla="*/ 342 h 342"/>
            </a:gdLst>
            <a:ahLst/>
            <a:cxnLst>
              <a:cxn ang="T6">
                <a:pos x="T0" y="T1"/>
              </a:cxn>
              <a:cxn ang="T7">
                <a:pos x="T2" y="T3"/>
              </a:cxn>
              <a:cxn ang="T8">
                <a:pos x="T4" y="T5"/>
              </a:cxn>
            </a:cxnLst>
            <a:rect l="T9" t="T10" r="T11" b="T12"/>
            <a:pathLst>
              <a:path w="434" h="342">
                <a:moveTo>
                  <a:pt x="0" y="342"/>
                </a:moveTo>
                <a:lnTo>
                  <a:pt x="434" y="342"/>
                </a:lnTo>
                <a:lnTo>
                  <a:pt x="434" y="0"/>
                </a:lnTo>
              </a:path>
            </a:pathLst>
          </a:cu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41090" name="Freeform 156">
            <a:extLst>
              <a:ext uri="{FF2B5EF4-FFF2-40B4-BE49-F238E27FC236}">
                <a16:creationId xmlns:a16="http://schemas.microsoft.com/office/drawing/2014/main" id="{50378BCC-D20C-4BEE-858A-462A5793C84A}"/>
              </a:ext>
            </a:extLst>
          </p:cNvPr>
          <p:cNvSpPr>
            <a:spLocks/>
          </p:cNvSpPr>
          <p:nvPr/>
        </p:nvSpPr>
        <p:spPr bwMode="auto">
          <a:xfrm>
            <a:off x="3862388" y="3252788"/>
            <a:ext cx="1106487" cy="2998787"/>
          </a:xfrm>
          <a:custGeom>
            <a:avLst/>
            <a:gdLst>
              <a:gd name="T0" fmla="*/ 11 w 697"/>
              <a:gd name="T1" fmla="*/ 1889 h 1889"/>
              <a:gd name="T2" fmla="*/ 28 w 697"/>
              <a:gd name="T3" fmla="*/ 1889 h 1889"/>
              <a:gd name="T4" fmla="*/ 46 w 697"/>
              <a:gd name="T5" fmla="*/ 1889 h 1889"/>
              <a:gd name="T6" fmla="*/ 63 w 697"/>
              <a:gd name="T7" fmla="*/ 1878 h 1889"/>
              <a:gd name="T8" fmla="*/ 74 w 697"/>
              <a:gd name="T9" fmla="*/ 1844 h 1889"/>
              <a:gd name="T10" fmla="*/ 86 w 697"/>
              <a:gd name="T11" fmla="*/ 1241 h 1889"/>
              <a:gd name="T12" fmla="*/ 103 w 697"/>
              <a:gd name="T13" fmla="*/ 0 h 1889"/>
              <a:gd name="T14" fmla="*/ 114 w 697"/>
              <a:gd name="T15" fmla="*/ 1191 h 1889"/>
              <a:gd name="T16" fmla="*/ 126 w 697"/>
              <a:gd name="T17" fmla="*/ 1839 h 1889"/>
              <a:gd name="T18" fmla="*/ 137 w 697"/>
              <a:gd name="T19" fmla="*/ 1878 h 1889"/>
              <a:gd name="T20" fmla="*/ 154 w 697"/>
              <a:gd name="T21" fmla="*/ 1889 h 1889"/>
              <a:gd name="T22" fmla="*/ 171 w 697"/>
              <a:gd name="T23" fmla="*/ 1889 h 1889"/>
              <a:gd name="T24" fmla="*/ 188 w 697"/>
              <a:gd name="T25" fmla="*/ 1889 h 1889"/>
              <a:gd name="T26" fmla="*/ 205 w 697"/>
              <a:gd name="T27" fmla="*/ 1889 h 1889"/>
              <a:gd name="T28" fmla="*/ 223 w 697"/>
              <a:gd name="T29" fmla="*/ 1889 h 1889"/>
              <a:gd name="T30" fmla="*/ 240 w 697"/>
              <a:gd name="T31" fmla="*/ 1889 h 1889"/>
              <a:gd name="T32" fmla="*/ 257 w 697"/>
              <a:gd name="T33" fmla="*/ 1889 h 1889"/>
              <a:gd name="T34" fmla="*/ 274 w 697"/>
              <a:gd name="T35" fmla="*/ 1889 h 1889"/>
              <a:gd name="T36" fmla="*/ 291 w 697"/>
              <a:gd name="T37" fmla="*/ 1889 h 1889"/>
              <a:gd name="T38" fmla="*/ 308 w 697"/>
              <a:gd name="T39" fmla="*/ 1889 h 1889"/>
              <a:gd name="T40" fmla="*/ 325 w 697"/>
              <a:gd name="T41" fmla="*/ 1889 h 1889"/>
              <a:gd name="T42" fmla="*/ 343 w 697"/>
              <a:gd name="T43" fmla="*/ 1889 h 1889"/>
              <a:gd name="T44" fmla="*/ 360 w 697"/>
              <a:gd name="T45" fmla="*/ 1889 h 1889"/>
              <a:gd name="T46" fmla="*/ 377 w 697"/>
              <a:gd name="T47" fmla="*/ 1889 h 1889"/>
              <a:gd name="T48" fmla="*/ 394 w 697"/>
              <a:gd name="T49" fmla="*/ 1889 h 1889"/>
              <a:gd name="T50" fmla="*/ 411 w 697"/>
              <a:gd name="T51" fmla="*/ 1889 h 1889"/>
              <a:gd name="T52" fmla="*/ 428 w 697"/>
              <a:gd name="T53" fmla="*/ 1889 h 1889"/>
              <a:gd name="T54" fmla="*/ 445 w 697"/>
              <a:gd name="T55" fmla="*/ 1889 h 1889"/>
              <a:gd name="T56" fmla="*/ 462 w 697"/>
              <a:gd name="T57" fmla="*/ 1889 h 1889"/>
              <a:gd name="T58" fmla="*/ 480 w 697"/>
              <a:gd name="T59" fmla="*/ 1889 h 1889"/>
              <a:gd name="T60" fmla="*/ 497 w 697"/>
              <a:gd name="T61" fmla="*/ 1889 h 1889"/>
              <a:gd name="T62" fmla="*/ 514 w 697"/>
              <a:gd name="T63" fmla="*/ 1889 h 1889"/>
              <a:gd name="T64" fmla="*/ 531 w 697"/>
              <a:gd name="T65" fmla="*/ 1889 h 1889"/>
              <a:gd name="T66" fmla="*/ 548 w 697"/>
              <a:gd name="T67" fmla="*/ 1889 h 1889"/>
              <a:gd name="T68" fmla="*/ 565 w 697"/>
              <a:gd name="T69" fmla="*/ 1889 h 1889"/>
              <a:gd name="T70" fmla="*/ 582 w 697"/>
              <a:gd name="T71" fmla="*/ 1889 h 1889"/>
              <a:gd name="T72" fmla="*/ 600 w 697"/>
              <a:gd name="T73" fmla="*/ 1889 h 1889"/>
              <a:gd name="T74" fmla="*/ 617 w 697"/>
              <a:gd name="T75" fmla="*/ 1889 h 1889"/>
              <a:gd name="T76" fmla="*/ 634 w 697"/>
              <a:gd name="T77" fmla="*/ 1889 h 1889"/>
              <a:gd name="T78" fmla="*/ 651 w 697"/>
              <a:gd name="T79" fmla="*/ 1889 h 1889"/>
              <a:gd name="T80" fmla="*/ 668 w 697"/>
              <a:gd name="T81" fmla="*/ 1889 h 1889"/>
              <a:gd name="T82" fmla="*/ 685 w 697"/>
              <a:gd name="T83" fmla="*/ 1889 h 1889"/>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697"/>
              <a:gd name="T127" fmla="*/ 0 h 1889"/>
              <a:gd name="T128" fmla="*/ 697 w 697"/>
              <a:gd name="T129" fmla="*/ 1889 h 1889"/>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697" h="1889">
                <a:moveTo>
                  <a:pt x="0" y="1889"/>
                </a:moveTo>
                <a:lnTo>
                  <a:pt x="6" y="1889"/>
                </a:lnTo>
                <a:lnTo>
                  <a:pt x="11" y="1889"/>
                </a:lnTo>
                <a:lnTo>
                  <a:pt x="17" y="1889"/>
                </a:lnTo>
                <a:lnTo>
                  <a:pt x="23" y="1889"/>
                </a:lnTo>
                <a:lnTo>
                  <a:pt x="28" y="1889"/>
                </a:lnTo>
                <a:lnTo>
                  <a:pt x="34" y="1889"/>
                </a:lnTo>
                <a:lnTo>
                  <a:pt x="40" y="1889"/>
                </a:lnTo>
                <a:lnTo>
                  <a:pt x="46" y="1889"/>
                </a:lnTo>
                <a:lnTo>
                  <a:pt x="51" y="1889"/>
                </a:lnTo>
                <a:lnTo>
                  <a:pt x="57" y="1889"/>
                </a:lnTo>
                <a:lnTo>
                  <a:pt x="63" y="1878"/>
                </a:lnTo>
                <a:lnTo>
                  <a:pt x="68" y="1878"/>
                </a:lnTo>
                <a:lnTo>
                  <a:pt x="74" y="1872"/>
                </a:lnTo>
                <a:lnTo>
                  <a:pt x="74" y="1844"/>
                </a:lnTo>
                <a:lnTo>
                  <a:pt x="80" y="1889"/>
                </a:lnTo>
                <a:lnTo>
                  <a:pt x="86" y="1678"/>
                </a:lnTo>
                <a:lnTo>
                  <a:pt x="86" y="1241"/>
                </a:lnTo>
                <a:lnTo>
                  <a:pt x="91" y="687"/>
                </a:lnTo>
                <a:lnTo>
                  <a:pt x="97" y="200"/>
                </a:lnTo>
                <a:lnTo>
                  <a:pt x="103" y="0"/>
                </a:lnTo>
                <a:lnTo>
                  <a:pt x="103" y="166"/>
                </a:lnTo>
                <a:lnTo>
                  <a:pt x="108" y="632"/>
                </a:lnTo>
                <a:lnTo>
                  <a:pt x="114" y="1191"/>
                </a:lnTo>
                <a:lnTo>
                  <a:pt x="114" y="1639"/>
                </a:lnTo>
                <a:lnTo>
                  <a:pt x="120" y="1883"/>
                </a:lnTo>
                <a:lnTo>
                  <a:pt x="126" y="1839"/>
                </a:lnTo>
                <a:lnTo>
                  <a:pt x="131" y="1872"/>
                </a:lnTo>
                <a:lnTo>
                  <a:pt x="131" y="1883"/>
                </a:lnTo>
                <a:lnTo>
                  <a:pt x="137" y="1878"/>
                </a:lnTo>
                <a:lnTo>
                  <a:pt x="143" y="1889"/>
                </a:lnTo>
                <a:lnTo>
                  <a:pt x="148" y="1889"/>
                </a:lnTo>
                <a:lnTo>
                  <a:pt x="154" y="1889"/>
                </a:lnTo>
                <a:lnTo>
                  <a:pt x="160" y="1889"/>
                </a:lnTo>
                <a:lnTo>
                  <a:pt x="165" y="1889"/>
                </a:lnTo>
                <a:lnTo>
                  <a:pt x="171" y="1889"/>
                </a:lnTo>
                <a:lnTo>
                  <a:pt x="177" y="1889"/>
                </a:lnTo>
                <a:lnTo>
                  <a:pt x="183" y="1889"/>
                </a:lnTo>
                <a:lnTo>
                  <a:pt x="188" y="1889"/>
                </a:lnTo>
                <a:lnTo>
                  <a:pt x="194" y="1889"/>
                </a:lnTo>
                <a:lnTo>
                  <a:pt x="200" y="1889"/>
                </a:lnTo>
                <a:lnTo>
                  <a:pt x="205" y="1889"/>
                </a:lnTo>
                <a:lnTo>
                  <a:pt x="211" y="1889"/>
                </a:lnTo>
                <a:lnTo>
                  <a:pt x="217" y="1889"/>
                </a:lnTo>
                <a:lnTo>
                  <a:pt x="223" y="1889"/>
                </a:lnTo>
                <a:lnTo>
                  <a:pt x="228" y="1889"/>
                </a:lnTo>
                <a:lnTo>
                  <a:pt x="234" y="1889"/>
                </a:lnTo>
                <a:lnTo>
                  <a:pt x="240" y="1889"/>
                </a:lnTo>
                <a:lnTo>
                  <a:pt x="245" y="1889"/>
                </a:lnTo>
                <a:lnTo>
                  <a:pt x="251" y="1889"/>
                </a:lnTo>
                <a:lnTo>
                  <a:pt x="257" y="1889"/>
                </a:lnTo>
                <a:lnTo>
                  <a:pt x="263" y="1889"/>
                </a:lnTo>
                <a:lnTo>
                  <a:pt x="268" y="1889"/>
                </a:lnTo>
                <a:lnTo>
                  <a:pt x="274" y="1889"/>
                </a:lnTo>
                <a:lnTo>
                  <a:pt x="280" y="1889"/>
                </a:lnTo>
                <a:lnTo>
                  <a:pt x="285" y="1889"/>
                </a:lnTo>
                <a:lnTo>
                  <a:pt x="291" y="1889"/>
                </a:lnTo>
                <a:lnTo>
                  <a:pt x="297" y="1889"/>
                </a:lnTo>
                <a:lnTo>
                  <a:pt x="303" y="1889"/>
                </a:lnTo>
                <a:lnTo>
                  <a:pt x="308" y="1889"/>
                </a:lnTo>
                <a:lnTo>
                  <a:pt x="314" y="1889"/>
                </a:lnTo>
                <a:lnTo>
                  <a:pt x="320" y="1889"/>
                </a:lnTo>
                <a:lnTo>
                  <a:pt x="325" y="1889"/>
                </a:lnTo>
                <a:lnTo>
                  <a:pt x="331" y="1889"/>
                </a:lnTo>
                <a:lnTo>
                  <a:pt x="337" y="1889"/>
                </a:lnTo>
                <a:lnTo>
                  <a:pt x="343" y="1889"/>
                </a:lnTo>
                <a:lnTo>
                  <a:pt x="348" y="1889"/>
                </a:lnTo>
                <a:lnTo>
                  <a:pt x="354" y="1889"/>
                </a:lnTo>
                <a:lnTo>
                  <a:pt x="360" y="1889"/>
                </a:lnTo>
                <a:lnTo>
                  <a:pt x="365" y="1889"/>
                </a:lnTo>
                <a:lnTo>
                  <a:pt x="371" y="1889"/>
                </a:lnTo>
                <a:lnTo>
                  <a:pt x="377" y="1889"/>
                </a:lnTo>
                <a:lnTo>
                  <a:pt x="383" y="1889"/>
                </a:lnTo>
                <a:lnTo>
                  <a:pt x="388" y="1889"/>
                </a:lnTo>
                <a:lnTo>
                  <a:pt x="394" y="1889"/>
                </a:lnTo>
                <a:lnTo>
                  <a:pt x="400" y="1889"/>
                </a:lnTo>
                <a:lnTo>
                  <a:pt x="405" y="1889"/>
                </a:lnTo>
                <a:lnTo>
                  <a:pt x="411" y="1889"/>
                </a:lnTo>
                <a:lnTo>
                  <a:pt x="417" y="1889"/>
                </a:lnTo>
                <a:lnTo>
                  <a:pt x="422" y="1889"/>
                </a:lnTo>
                <a:lnTo>
                  <a:pt x="428" y="1889"/>
                </a:lnTo>
                <a:lnTo>
                  <a:pt x="434" y="1889"/>
                </a:lnTo>
                <a:lnTo>
                  <a:pt x="440" y="1889"/>
                </a:lnTo>
                <a:lnTo>
                  <a:pt x="445" y="1889"/>
                </a:lnTo>
                <a:lnTo>
                  <a:pt x="451" y="1889"/>
                </a:lnTo>
                <a:lnTo>
                  <a:pt x="457" y="1889"/>
                </a:lnTo>
                <a:lnTo>
                  <a:pt x="462" y="1889"/>
                </a:lnTo>
                <a:lnTo>
                  <a:pt x="468" y="1889"/>
                </a:lnTo>
                <a:lnTo>
                  <a:pt x="474" y="1889"/>
                </a:lnTo>
                <a:lnTo>
                  <a:pt x="480" y="1889"/>
                </a:lnTo>
                <a:lnTo>
                  <a:pt x="485" y="1889"/>
                </a:lnTo>
                <a:lnTo>
                  <a:pt x="491" y="1889"/>
                </a:lnTo>
                <a:lnTo>
                  <a:pt x="497" y="1889"/>
                </a:lnTo>
                <a:lnTo>
                  <a:pt x="502" y="1889"/>
                </a:lnTo>
                <a:lnTo>
                  <a:pt x="508" y="1889"/>
                </a:lnTo>
                <a:lnTo>
                  <a:pt x="514" y="1889"/>
                </a:lnTo>
                <a:lnTo>
                  <a:pt x="520" y="1889"/>
                </a:lnTo>
                <a:lnTo>
                  <a:pt x="525" y="1889"/>
                </a:lnTo>
                <a:lnTo>
                  <a:pt x="531" y="1889"/>
                </a:lnTo>
                <a:lnTo>
                  <a:pt x="537" y="1889"/>
                </a:lnTo>
                <a:lnTo>
                  <a:pt x="542" y="1889"/>
                </a:lnTo>
                <a:lnTo>
                  <a:pt x="548" y="1889"/>
                </a:lnTo>
                <a:lnTo>
                  <a:pt x="554" y="1889"/>
                </a:lnTo>
                <a:lnTo>
                  <a:pt x="560" y="1889"/>
                </a:lnTo>
                <a:lnTo>
                  <a:pt x="565" y="1889"/>
                </a:lnTo>
                <a:lnTo>
                  <a:pt x="571" y="1889"/>
                </a:lnTo>
                <a:lnTo>
                  <a:pt x="577" y="1889"/>
                </a:lnTo>
                <a:lnTo>
                  <a:pt x="582" y="1889"/>
                </a:lnTo>
                <a:lnTo>
                  <a:pt x="588" y="1889"/>
                </a:lnTo>
                <a:lnTo>
                  <a:pt x="594" y="1889"/>
                </a:lnTo>
                <a:lnTo>
                  <a:pt x="600" y="1889"/>
                </a:lnTo>
                <a:lnTo>
                  <a:pt x="605" y="1889"/>
                </a:lnTo>
                <a:lnTo>
                  <a:pt x="611" y="1889"/>
                </a:lnTo>
                <a:lnTo>
                  <a:pt x="617" y="1889"/>
                </a:lnTo>
                <a:lnTo>
                  <a:pt x="622" y="1889"/>
                </a:lnTo>
                <a:lnTo>
                  <a:pt x="628" y="1889"/>
                </a:lnTo>
                <a:lnTo>
                  <a:pt x="634" y="1889"/>
                </a:lnTo>
                <a:lnTo>
                  <a:pt x="639" y="1889"/>
                </a:lnTo>
                <a:lnTo>
                  <a:pt x="645" y="1889"/>
                </a:lnTo>
                <a:lnTo>
                  <a:pt x="651" y="1889"/>
                </a:lnTo>
                <a:lnTo>
                  <a:pt x="657" y="1889"/>
                </a:lnTo>
                <a:lnTo>
                  <a:pt x="662" y="1889"/>
                </a:lnTo>
                <a:lnTo>
                  <a:pt x="668" y="1889"/>
                </a:lnTo>
                <a:lnTo>
                  <a:pt x="674" y="1889"/>
                </a:lnTo>
                <a:lnTo>
                  <a:pt x="679" y="1889"/>
                </a:lnTo>
                <a:lnTo>
                  <a:pt x="685" y="1889"/>
                </a:lnTo>
                <a:lnTo>
                  <a:pt x="691" y="1889"/>
                </a:lnTo>
                <a:lnTo>
                  <a:pt x="697" y="1889"/>
                </a:lnTo>
              </a:path>
            </a:pathLst>
          </a:custGeom>
          <a:noFill/>
          <a:ln w="28575">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41091" name="Freeform 157">
            <a:extLst>
              <a:ext uri="{FF2B5EF4-FFF2-40B4-BE49-F238E27FC236}">
                <a16:creationId xmlns:a16="http://schemas.microsoft.com/office/drawing/2014/main" id="{F9B0167F-5629-4B3C-98C2-49E6FF18C8E1}"/>
              </a:ext>
            </a:extLst>
          </p:cNvPr>
          <p:cNvSpPr>
            <a:spLocks/>
          </p:cNvSpPr>
          <p:nvPr/>
        </p:nvSpPr>
        <p:spPr bwMode="auto">
          <a:xfrm>
            <a:off x="4968875" y="6251575"/>
            <a:ext cx="1150938" cy="7938"/>
          </a:xfrm>
          <a:custGeom>
            <a:avLst/>
            <a:gdLst>
              <a:gd name="T0" fmla="*/ 11 w 725"/>
              <a:gd name="T1" fmla="*/ 0 h 5"/>
              <a:gd name="T2" fmla="*/ 28 w 725"/>
              <a:gd name="T3" fmla="*/ 0 h 5"/>
              <a:gd name="T4" fmla="*/ 45 w 725"/>
              <a:gd name="T5" fmla="*/ 0 h 5"/>
              <a:gd name="T6" fmla="*/ 62 w 725"/>
              <a:gd name="T7" fmla="*/ 0 h 5"/>
              <a:gd name="T8" fmla="*/ 80 w 725"/>
              <a:gd name="T9" fmla="*/ 0 h 5"/>
              <a:gd name="T10" fmla="*/ 97 w 725"/>
              <a:gd name="T11" fmla="*/ 0 h 5"/>
              <a:gd name="T12" fmla="*/ 114 w 725"/>
              <a:gd name="T13" fmla="*/ 0 h 5"/>
              <a:gd name="T14" fmla="*/ 131 w 725"/>
              <a:gd name="T15" fmla="*/ 0 h 5"/>
              <a:gd name="T16" fmla="*/ 148 w 725"/>
              <a:gd name="T17" fmla="*/ 0 h 5"/>
              <a:gd name="T18" fmla="*/ 165 w 725"/>
              <a:gd name="T19" fmla="*/ 0 h 5"/>
              <a:gd name="T20" fmla="*/ 182 w 725"/>
              <a:gd name="T21" fmla="*/ 0 h 5"/>
              <a:gd name="T22" fmla="*/ 199 w 725"/>
              <a:gd name="T23" fmla="*/ 0 h 5"/>
              <a:gd name="T24" fmla="*/ 217 w 725"/>
              <a:gd name="T25" fmla="*/ 0 h 5"/>
              <a:gd name="T26" fmla="*/ 234 w 725"/>
              <a:gd name="T27" fmla="*/ 0 h 5"/>
              <a:gd name="T28" fmla="*/ 251 w 725"/>
              <a:gd name="T29" fmla="*/ 0 h 5"/>
              <a:gd name="T30" fmla="*/ 268 w 725"/>
              <a:gd name="T31" fmla="*/ 0 h 5"/>
              <a:gd name="T32" fmla="*/ 285 w 725"/>
              <a:gd name="T33" fmla="*/ 0 h 5"/>
              <a:gd name="T34" fmla="*/ 302 w 725"/>
              <a:gd name="T35" fmla="*/ 0 h 5"/>
              <a:gd name="T36" fmla="*/ 319 w 725"/>
              <a:gd name="T37" fmla="*/ 0 h 5"/>
              <a:gd name="T38" fmla="*/ 337 w 725"/>
              <a:gd name="T39" fmla="*/ 5 h 5"/>
              <a:gd name="T40" fmla="*/ 354 w 725"/>
              <a:gd name="T41" fmla="*/ 5 h 5"/>
              <a:gd name="T42" fmla="*/ 371 w 725"/>
              <a:gd name="T43" fmla="*/ 5 h 5"/>
              <a:gd name="T44" fmla="*/ 388 w 725"/>
              <a:gd name="T45" fmla="*/ 5 h 5"/>
              <a:gd name="T46" fmla="*/ 405 w 725"/>
              <a:gd name="T47" fmla="*/ 5 h 5"/>
              <a:gd name="T48" fmla="*/ 422 w 725"/>
              <a:gd name="T49" fmla="*/ 5 h 5"/>
              <a:gd name="T50" fmla="*/ 439 w 725"/>
              <a:gd name="T51" fmla="*/ 5 h 5"/>
              <a:gd name="T52" fmla="*/ 456 w 725"/>
              <a:gd name="T53" fmla="*/ 5 h 5"/>
              <a:gd name="T54" fmla="*/ 474 w 725"/>
              <a:gd name="T55" fmla="*/ 5 h 5"/>
              <a:gd name="T56" fmla="*/ 491 w 725"/>
              <a:gd name="T57" fmla="*/ 5 h 5"/>
              <a:gd name="T58" fmla="*/ 508 w 725"/>
              <a:gd name="T59" fmla="*/ 5 h 5"/>
              <a:gd name="T60" fmla="*/ 525 w 725"/>
              <a:gd name="T61" fmla="*/ 5 h 5"/>
              <a:gd name="T62" fmla="*/ 542 w 725"/>
              <a:gd name="T63" fmla="*/ 5 h 5"/>
              <a:gd name="T64" fmla="*/ 559 w 725"/>
              <a:gd name="T65" fmla="*/ 5 h 5"/>
              <a:gd name="T66" fmla="*/ 576 w 725"/>
              <a:gd name="T67" fmla="*/ 5 h 5"/>
              <a:gd name="T68" fmla="*/ 594 w 725"/>
              <a:gd name="T69" fmla="*/ 5 h 5"/>
              <a:gd name="T70" fmla="*/ 611 w 725"/>
              <a:gd name="T71" fmla="*/ 5 h 5"/>
              <a:gd name="T72" fmla="*/ 628 w 725"/>
              <a:gd name="T73" fmla="*/ 5 h 5"/>
              <a:gd name="T74" fmla="*/ 645 w 725"/>
              <a:gd name="T75" fmla="*/ 5 h 5"/>
              <a:gd name="T76" fmla="*/ 662 w 725"/>
              <a:gd name="T77" fmla="*/ 5 h 5"/>
              <a:gd name="T78" fmla="*/ 679 w 725"/>
              <a:gd name="T79" fmla="*/ 5 h 5"/>
              <a:gd name="T80" fmla="*/ 696 w 725"/>
              <a:gd name="T81" fmla="*/ 5 h 5"/>
              <a:gd name="T82" fmla="*/ 713 w 725"/>
              <a:gd name="T83" fmla="*/ 5 h 5"/>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725"/>
              <a:gd name="T127" fmla="*/ 0 h 5"/>
              <a:gd name="T128" fmla="*/ 725 w 725"/>
              <a:gd name="T129" fmla="*/ 5 h 5"/>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725" h="5">
                <a:moveTo>
                  <a:pt x="0" y="0"/>
                </a:moveTo>
                <a:lnTo>
                  <a:pt x="5" y="0"/>
                </a:lnTo>
                <a:lnTo>
                  <a:pt x="11" y="0"/>
                </a:lnTo>
                <a:lnTo>
                  <a:pt x="17" y="0"/>
                </a:lnTo>
                <a:lnTo>
                  <a:pt x="22" y="0"/>
                </a:lnTo>
                <a:lnTo>
                  <a:pt x="28" y="0"/>
                </a:lnTo>
                <a:lnTo>
                  <a:pt x="34" y="0"/>
                </a:lnTo>
                <a:lnTo>
                  <a:pt x="40" y="0"/>
                </a:lnTo>
                <a:lnTo>
                  <a:pt x="45" y="0"/>
                </a:lnTo>
                <a:lnTo>
                  <a:pt x="51" y="0"/>
                </a:lnTo>
                <a:lnTo>
                  <a:pt x="57" y="0"/>
                </a:lnTo>
                <a:lnTo>
                  <a:pt x="62" y="0"/>
                </a:lnTo>
                <a:lnTo>
                  <a:pt x="68" y="0"/>
                </a:lnTo>
                <a:lnTo>
                  <a:pt x="74" y="0"/>
                </a:lnTo>
                <a:lnTo>
                  <a:pt x="80" y="0"/>
                </a:lnTo>
                <a:lnTo>
                  <a:pt x="85" y="0"/>
                </a:lnTo>
                <a:lnTo>
                  <a:pt x="91" y="0"/>
                </a:lnTo>
                <a:lnTo>
                  <a:pt x="97" y="0"/>
                </a:lnTo>
                <a:lnTo>
                  <a:pt x="102" y="0"/>
                </a:lnTo>
                <a:lnTo>
                  <a:pt x="108" y="0"/>
                </a:lnTo>
                <a:lnTo>
                  <a:pt x="114" y="0"/>
                </a:lnTo>
                <a:lnTo>
                  <a:pt x="120" y="0"/>
                </a:lnTo>
                <a:lnTo>
                  <a:pt x="125" y="0"/>
                </a:lnTo>
                <a:lnTo>
                  <a:pt x="131" y="0"/>
                </a:lnTo>
                <a:lnTo>
                  <a:pt x="137" y="0"/>
                </a:lnTo>
                <a:lnTo>
                  <a:pt x="142" y="0"/>
                </a:lnTo>
                <a:lnTo>
                  <a:pt x="148" y="0"/>
                </a:lnTo>
                <a:lnTo>
                  <a:pt x="154" y="0"/>
                </a:lnTo>
                <a:lnTo>
                  <a:pt x="159" y="0"/>
                </a:lnTo>
                <a:lnTo>
                  <a:pt x="165" y="0"/>
                </a:lnTo>
                <a:lnTo>
                  <a:pt x="171" y="0"/>
                </a:lnTo>
                <a:lnTo>
                  <a:pt x="177" y="0"/>
                </a:lnTo>
                <a:lnTo>
                  <a:pt x="182" y="0"/>
                </a:lnTo>
                <a:lnTo>
                  <a:pt x="188" y="0"/>
                </a:lnTo>
                <a:lnTo>
                  <a:pt x="194" y="0"/>
                </a:lnTo>
                <a:lnTo>
                  <a:pt x="199" y="0"/>
                </a:lnTo>
                <a:lnTo>
                  <a:pt x="205" y="0"/>
                </a:lnTo>
                <a:lnTo>
                  <a:pt x="211" y="0"/>
                </a:lnTo>
                <a:lnTo>
                  <a:pt x="217" y="0"/>
                </a:lnTo>
                <a:lnTo>
                  <a:pt x="222" y="0"/>
                </a:lnTo>
                <a:lnTo>
                  <a:pt x="228" y="0"/>
                </a:lnTo>
                <a:lnTo>
                  <a:pt x="234" y="0"/>
                </a:lnTo>
                <a:lnTo>
                  <a:pt x="239" y="0"/>
                </a:lnTo>
                <a:lnTo>
                  <a:pt x="245" y="0"/>
                </a:lnTo>
                <a:lnTo>
                  <a:pt x="251" y="0"/>
                </a:lnTo>
                <a:lnTo>
                  <a:pt x="257" y="0"/>
                </a:lnTo>
                <a:lnTo>
                  <a:pt x="262" y="0"/>
                </a:lnTo>
                <a:lnTo>
                  <a:pt x="268" y="0"/>
                </a:lnTo>
                <a:lnTo>
                  <a:pt x="274" y="0"/>
                </a:lnTo>
                <a:lnTo>
                  <a:pt x="279" y="0"/>
                </a:lnTo>
                <a:lnTo>
                  <a:pt x="285" y="0"/>
                </a:lnTo>
                <a:lnTo>
                  <a:pt x="291" y="0"/>
                </a:lnTo>
                <a:lnTo>
                  <a:pt x="297" y="0"/>
                </a:lnTo>
                <a:lnTo>
                  <a:pt x="302" y="0"/>
                </a:lnTo>
                <a:lnTo>
                  <a:pt x="308" y="0"/>
                </a:lnTo>
                <a:lnTo>
                  <a:pt x="314" y="0"/>
                </a:lnTo>
                <a:lnTo>
                  <a:pt x="319" y="0"/>
                </a:lnTo>
                <a:lnTo>
                  <a:pt x="325" y="0"/>
                </a:lnTo>
                <a:lnTo>
                  <a:pt x="331" y="5"/>
                </a:lnTo>
                <a:lnTo>
                  <a:pt x="337" y="5"/>
                </a:lnTo>
                <a:lnTo>
                  <a:pt x="342" y="5"/>
                </a:lnTo>
                <a:lnTo>
                  <a:pt x="348" y="5"/>
                </a:lnTo>
                <a:lnTo>
                  <a:pt x="354" y="5"/>
                </a:lnTo>
                <a:lnTo>
                  <a:pt x="359" y="5"/>
                </a:lnTo>
                <a:lnTo>
                  <a:pt x="365" y="5"/>
                </a:lnTo>
                <a:lnTo>
                  <a:pt x="371" y="5"/>
                </a:lnTo>
                <a:lnTo>
                  <a:pt x="376" y="5"/>
                </a:lnTo>
                <a:lnTo>
                  <a:pt x="382" y="5"/>
                </a:lnTo>
                <a:lnTo>
                  <a:pt x="388" y="5"/>
                </a:lnTo>
                <a:lnTo>
                  <a:pt x="394" y="5"/>
                </a:lnTo>
                <a:lnTo>
                  <a:pt x="399" y="5"/>
                </a:lnTo>
                <a:lnTo>
                  <a:pt x="405" y="5"/>
                </a:lnTo>
                <a:lnTo>
                  <a:pt x="411" y="5"/>
                </a:lnTo>
                <a:lnTo>
                  <a:pt x="416" y="5"/>
                </a:lnTo>
                <a:lnTo>
                  <a:pt x="422" y="5"/>
                </a:lnTo>
                <a:lnTo>
                  <a:pt x="428" y="5"/>
                </a:lnTo>
                <a:lnTo>
                  <a:pt x="434" y="5"/>
                </a:lnTo>
                <a:lnTo>
                  <a:pt x="439" y="5"/>
                </a:lnTo>
                <a:lnTo>
                  <a:pt x="445" y="5"/>
                </a:lnTo>
                <a:lnTo>
                  <a:pt x="451" y="5"/>
                </a:lnTo>
                <a:lnTo>
                  <a:pt x="456" y="5"/>
                </a:lnTo>
                <a:lnTo>
                  <a:pt x="462" y="5"/>
                </a:lnTo>
                <a:lnTo>
                  <a:pt x="468" y="5"/>
                </a:lnTo>
                <a:lnTo>
                  <a:pt x="474" y="5"/>
                </a:lnTo>
                <a:lnTo>
                  <a:pt x="479" y="5"/>
                </a:lnTo>
                <a:lnTo>
                  <a:pt x="485" y="5"/>
                </a:lnTo>
                <a:lnTo>
                  <a:pt x="491" y="5"/>
                </a:lnTo>
                <a:lnTo>
                  <a:pt x="496" y="5"/>
                </a:lnTo>
                <a:lnTo>
                  <a:pt x="502" y="5"/>
                </a:lnTo>
                <a:lnTo>
                  <a:pt x="508" y="5"/>
                </a:lnTo>
                <a:lnTo>
                  <a:pt x="514" y="5"/>
                </a:lnTo>
                <a:lnTo>
                  <a:pt x="519" y="5"/>
                </a:lnTo>
                <a:lnTo>
                  <a:pt x="525" y="5"/>
                </a:lnTo>
                <a:lnTo>
                  <a:pt x="531" y="5"/>
                </a:lnTo>
                <a:lnTo>
                  <a:pt x="536" y="5"/>
                </a:lnTo>
                <a:lnTo>
                  <a:pt x="542" y="5"/>
                </a:lnTo>
                <a:lnTo>
                  <a:pt x="548" y="5"/>
                </a:lnTo>
                <a:lnTo>
                  <a:pt x="554" y="5"/>
                </a:lnTo>
                <a:lnTo>
                  <a:pt x="559" y="5"/>
                </a:lnTo>
                <a:lnTo>
                  <a:pt x="565" y="5"/>
                </a:lnTo>
                <a:lnTo>
                  <a:pt x="571" y="5"/>
                </a:lnTo>
                <a:lnTo>
                  <a:pt x="576" y="5"/>
                </a:lnTo>
                <a:lnTo>
                  <a:pt x="582" y="5"/>
                </a:lnTo>
                <a:lnTo>
                  <a:pt x="588" y="5"/>
                </a:lnTo>
                <a:lnTo>
                  <a:pt x="594" y="5"/>
                </a:lnTo>
                <a:lnTo>
                  <a:pt x="599" y="5"/>
                </a:lnTo>
                <a:lnTo>
                  <a:pt x="605" y="5"/>
                </a:lnTo>
                <a:lnTo>
                  <a:pt x="611" y="5"/>
                </a:lnTo>
                <a:lnTo>
                  <a:pt x="616" y="5"/>
                </a:lnTo>
                <a:lnTo>
                  <a:pt x="622" y="5"/>
                </a:lnTo>
                <a:lnTo>
                  <a:pt x="628" y="5"/>
                </a:lnTo>
                <a:lnTo>
                  <a:pt x="633" y="5"/>
                </a:lnTo>
                <a:lnTo>
                  <a:pt x="639" y="5"/>
                </a:lnTo>
                <a:lnTo>
                  <a:pt x="645" y="5"/>
                </a:lnTo>
                <a:lnTo>
                  <a:pt x="651" y="5"/>
                </a:lnTo>
                <a:lnTo>
                  <a:pt x="656" y="5"/>
                </a:lnTo>
                <a:lnTo>
                  <a:pt x="662" y="5"/>
                </a:lnTo>
                <a:lnTo>
                  <a:pt x="668" y="5"/>
                </a:lnTo>
                <a:lnTo>
                  <a:pt x="673" y="5"/>
                </a:lnTo>
                <a:lnTo>
                  <a:pt x="679" y="5"/>
                </a:lnTo>
                <a:lnTo>
                  <a:pt x="685" y="5"/>
                </a:lnTo>
                <a:lnTo>
                  <a:pt x="691" y="5"/>
                </a:lnTo>
                <a:lnTo>
                  <a:pt x="696" y="5"/>
                </a:lnTo>
                <a:lnTo>
                  <a:pt x="702" y="5"/>
                </a:lnTo>
                <a:lnTo>
                  <a:pt x="708" y="5"/>
                </a:lnTo>
                <a:lnTo>
                  <a:pt x="713" y="5"/>
                </a:lnTo>
                <a:lnTo>
                  <a:pt x="719" y="5"/>
                </a:lnTo>
                <a:lnTo>
                  <a:pt x="725" y="5"/>
                </a:lnTo>
              </a:path>
            </a:pathLst>
          </a:custGeom>
          <a:noFill/>
          <a:ln w="28575">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41092" name="Freeform 158">
            <a:extLst>
              <a:ext uri="{FF2B5EF4-FFF2-40B4-BE49-F238E27FC236}">
                <a16:creationId xmlns:a16="http://schemas.microsoft.com/office/drawing/2014/main" id="{08055E6E-A750-4F4D-B0D5-C5B2A6E16BB3}"/>
              </a:ext>
            </a:extLst>
          </p:cNvPr>
          <p:cNvSpPr>
            <a:spLocks/>
          </p:cNvSpPr>
          <p:nvPr/>
        </p:nvSpPr>
        <p:spPr bwMode="auto">
          <a:xfrm>
            <a:off x="6119813" y="6259513"/>
            <a:ext cx="1087437" cy="1587"/>
          </a:xfrm>
          <a:custGeom>
            <a:avLst/>
            <a:gdLst>
              <a:gd name="T0" fmla="*/ 6 w 685"/>
              <a:gd name="T1" fmla="*/ 0 h 1587"/>
              <a:gd name="T2" fmla="*/ 17 w 685"/>
              <a:gd name="T3" fmla="*/ 0 h 1587"/>
              <a:gd name="T4" fmla="*/ 28 w 685"/>
              <a:gd name="T5" fmla="*/ 0 h 1587"/>
              <a:gd name="T6" fmla="*/ 40 w 685"/>
              <a:gd name="T7" fmla="*/ 0 h 1587"/>
              <a:gd name="T8" fmla="*/ 51 w 685"/>
              <a:gd name="T9" fmla="*/ 0 h 1587"/>
              <a:gd name="T10" fmla="*/ 63 w 685"/>
              <a:gd name="T11" fmla="*/ 0 h 1587"/>
              <a:gd name="T12" fmla="*/ 74 w 685"/>
              <a:gd name="T13" fmla="*/ 0 h 1587"/>
              <a:gd name="T14" fmla="*/ 86 w 685"/>
              <a:gd name="T15" fmla="*/ 0 h 1587"/>
              <a:gd name="T16" fmla="*/ 97 w 685"/>
              <a:gd name="T17" fmla="*/ 0 h 1587"/>
              <a:gd name="T18" fmla="*/ 108 w 685"/>
              <a:gd name="T19" fmla="*/ 0 h 1587"/>
              <a:gd name="T20" fmla="*/ 120 w 685"/>
              <a:gd name="T21" fmla="*/ 0 h 1587"/>
              <a:gd name="T22" fmla="*/ 131 w 685"/>
              <a:gd name="T23" fmla="*/ 0 h 1587"/>
              <a:gd name="T24" fmla="*/ 143 w 685"/>
              <a:gd name="T25" fmla="*/ 0 h 1587"/>
              <a:gd name="T26" fmla="*/ 154 w 685"/>
              <a:gd name="T27" fmla="*/ 0 h 1587"/>
              <a:gd name="T28" fmla="*/ 165 w 685"/>
              <a:gd name="T29" fmla="*/ 0 h 1587"/>
              <a:gd name="T30" fmla="*/ 177 w 685"/>
              <a:gd name="T31" fmla="*/ 0 h 1587"/>
              <a:gd name="T32" fmla="*/ 188 w 685"/>
              <a:gd name="T33" fmla="*/ 0 h 1587"/>
              <a:gd name="T34" fmla="*/ 200 w 685"/>
              <a:gd name="T35" fmla="*/ 0 h 1587"/>
              <a:gd name="T36" fmla="*/ 211 w 685"/>
              <a:gd name="T37" fmla="*/ 0 h 1587"/>
              <a:gd name="T38" fmla="*/ 223 w 685"/>
              <a:gd name="T39" fmla="*/ 0 h 1587"/>
              <a:gd name="T40" fmla="*/ 234 w 685"/>
              <a:gd name="T41" fmla="*/ 0 h 1587"/>
              <a:gd name="T42" fmla="*/ 245 w 685"/>
              <a:gd name="T43" fmla="*/ 0 h 1587"/>
              <a:gd name="T44" fmla="*/ 257 w 685"/>
              <a:gd name="T45" fmla="*/ 0 h 1587"/>
              <a:gd name="T46" fmla="*/ 268 w 685"/>
              <a:gd name="T47" fmla="*/ 0 h 1587"/>
              <a:gd name="T48" fmla="*/ 280 w 685"/>
              <a:gd name="T49" fmla="*/ 0 h 1587"/>
              <a:gd name="T50" fmla="*/ 291 w 685"/>
              <a:gd name="T51" fmla="*/ 0 h 1587"/>
              <a:gd name="T52" fmla="*/ 303 w 685"/>
              <a:gd name="T53" fmla="*/ 0 h 1587"/>
              <a:gd name="T54" fmla="*/ 314 w 685"/>
              <a:gd name="T55" fmla="*/ 0 h 1587"/>
              <a:gd name="T56" fmla="*/ 325 w 685"/>
              <a:gd name="T57" fmla="*/ 0 h 1587"/>
              <a:gd name="T58" fmla="*/ 337 w 685"/>
              <a:gd name="T59" fmla="*/ 0 h 1587"/>
              <a:gd name="T60" fmla="*/ 348 w 685"/>
              <a:gd name="T61" fmla="*/ 0 h 1587"/>
              <a:gd name="T62" fmla="*/ 360 w 685"/>
              <a:gd name="T63" fmla="*/ 0 h 1587"/>
              <a:gd name="T64" fmla="*/ 371 w 685"/>
              <a:gd name="T65" fmla="*/ 0 h 1587"/>
              <a:gd name="T66" fmla="*/ 382 w 685"/>
              <a:gd name="T67" fmla="*/ 0 h 1587"/>
              <a:gd name="T68" fmla="*/ 394 w 685"/>
              <a:gd name="T69" fmla="*/ 0 h 1587"/>
              <a:gd name="T70" fmla="*/ 405 w 685"/>
              <a:gd name="T71" fmla="*/ 0 h 1587"/>
              <a:gd name="T72" fmla="*/ 417 w 685"/>
              <a:gd name="T73" fmla="*/ 0 h 1587"/>
              <a:gd name="T74" fmla="*/ 428 w 685"/>
              <a:gd name="T75" fmla="*/ 0 h 1587"/>
              <a:gd name="T76" fmla="*/ 440 w 685"/>
              <a:gd name="T77" fmla="*/ 0 h 1587"/>
              <a:gd name="T78" fmla="*/ 451 w 685"/>
              <a:gd name="T79" fmla="*/ 0 h 1587"/>
              <a:gd name="T80" fmla="*/ 462 w 685"/>
              <a:gd name="T81" fmla="*/ 0 h 1587"/>
              <a:gd name="T82" fmla="*/ 474 w 685"/>
              <a:gd name="T83" fmla="*/ 0 h 1587"/>
              <a:gd name="T84" fmla="*/ 485 w 685"/>
              <a:gd name="T85" fmla="*/ 0 h 1587"/>
              <a:gd name="T86" fmla="*/ 497 w 685"/>
              <a:gd name="T87" fmla="*/ 0 h 1587"/>
              <a:gd name="T88" fmla="*/ 508 w 685"/>
              <a:gd name="T89" fmla="*/ 0 h 1587"/>
              <a:gd name="T90" fmla="*/ 520 w 685"/>
              <a:gd name="T91" fmla="*/ 0 h 1587"/>
              <a:gd name="T92" fmla="*/ 531 w 685"/>
              <a:gd name="T93" fmla="*/ 0 h 1587"/>
              <a:gd name="T94" fmla="*/ 542 w 685"/>
              <a:gd name="T95" fmla="*/ 0 h 1587"/>
              <a:gd name="T96" fmla="*/ 554 w 685"/>
              <a:gd name="T97" fmla="*/ 0 h 1587"/>
              <a:gd name="T98" fmla="*/ 565 w 685"/>
              <a:gd name="T99" fmla="*/ 0 h 1587"/>
              <a:gd name="T100" fmla="*/ 577 w 685"/>
              <a:gd name="T101" fmla="*/ 0 h 1587"/>
              <a:gd name="T102" fmla="*/ 588 w 685"/>
              <a:gd name="T103" fmla="*/ 0 h 1587"/>
              <a:gd name="T104" fmla="*/ 599 w 685"/>
              <a:gd name="T105" fmla="*/ 0 h 1587"/>
              <a:gd name="T106" fmla="*/ 611 w 685"/>
              <a:gd name="T107" fmla="*/ 0 h 1587"/>
              <a:gd name="T108" fmla="*/ 622 w 685"/>
              <a:gd name="T109" fmla="*/ 0 h 1587"/>
              <a:gd name="T110" fmla="*/ 634 w 685"/>
              <a:gd name="T111" fmla="*/ 0 h 1587"/>
              <a:gd name="T112" fmla="*/ 645 w 685"/>
              <a:gd name="T113" fmla="*/ 0 h 1587"/>
              <a:gd name="T114" fmla="*/ 657 w 685"/>
              <a:gd name="T115" fmla="*/ 0 h 1587"/>
              <a:gd name="T116" fmla="*/ 668 w 685"/>
              <a:gd name="T117" fmla="*/ 0 h 1587"/>
              <a:gd name="T118" fmla="*/ 679 w 685"/>
              <a:gd name="T119" fmla="*/ 0 h 1587"/>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685"/>
              <a:gd name="T181" fmla="*/ 0 h 1587"/>
              <a:gd name="T182" fmla="*/ 685 w 685"/>
              <a:gd name="T183" fmla="*/ 1587 h 1587"/>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685" h="1587">
                <a:moveTo>
                  <a:pt x="0" y="0"/>
                </a:moveTo>
                <a:lnTo>
                  <a:pt x="6" y="0"/>
                </a:lnTo>
                <a:lnTo>
                  <a:pt x="11" y="0"/>
                </a:lnTo>
                <a:lnTo>
                  <a:pt x="17" y="0"/>
                </a:lnTo>
                <a:lnTo>
                  <a:pt x="23" y="0"/>
                </a:lnTo>
                <a:lnTo>
                  <a:pt x="28" y="0"/>
                </a:lnTo>
                <a:lnTo>
                  <a:pt x="34" y="0"/>
                </a:lnTo>
                <a:lnTo>
                  <a:pt x="40" y="0"/>
                </a:lnTo>
                <a:lnTo>
                  <a:pt x="46" y="0"/>
                </a:lnTo>
                <a:lnTo>
                  <a:pt x="51" y="0"/>
                </a:lnTo>
                <a:lnTo>
                  <a:pt x="57" y="0"/>
                </a:lnTo>
                <a:lnTo>
                  <a:pt x="63" y="0"/>
                </a:lnTo>
                <a:lnTo>
                  <a:pt x="68" y="0"/>
                </a:lnTo>
                <a:lnTo>
                  <a:pt x="74" y="0"/>
                </a:lnTo>
                <a:lnTo>
                  <a:pt x="80" y="0"/>
                </a:lnTo>
                <a:lnTo>
                  <a:pt x="86" y="0"/>
                </a:lnTo>
                <a:lnTo>
                  <a:pt x="91" y="0"/>
                </a:lnTo>
                <a:lnTo>
                  <a:pt x="97" y="0"/>
                </a:lnTo>
                <a:lnTo>
                  <a:pt x="103" y="0"/>
                </a:lnTo>
                <a:lnTo>
                  <a:pt x="108" y="0"/>
                </a:lnTo>
                <a:lnTo>
                  <a:pt x="114" y="0"/>
                </a:lnTo>
                <a:lnTo>
                  <a:pt x="120" y="0"/>
                </a:lnTo>
                <a:lnTo>
                  <a:pt x="125" y="0"/>
                </a:lnTo>
                <a:lnTo>
                  <a:pt x="131" y="0"/>
                </a:lnTo>
                <a:lnTo>
                  <a:pt x="137" y="0"/>
                </a:lnTo>
                <a:lnTo>
                  <a:pt x="143" y="0"/>
                </a:lnTo>
                <a:lnTo>
                  <a:pt x="148" y="0"/>
                </a:lnTo>
                <a:lnTo>
                  <a:pt x="154" y="0"/>
                </a:lnTo>
                <a:lnTo>
                  <a:pt x="160" y="0"/>
                </a:lnTo>
                <a:lnTo>
                  <a:pt x="165" y="0"/>
                </a:lnTo>
                <a:lnTo>
                  <a:pt x="171" y="0"/>
                </a:lnTo>
                <a:lnTo>
                  <a:pt x="177" y="0"/>
                </a:lnTo>
                <a:lnTo>
                  <a:pt x="183" y="0"/>
                </a:lnTo>
                <a:lnTo>
                  <a:pt x="188" y="0"/>
                </a:lnTo>
                <a:lnTo>
                  <a:pt x="194" y="0"/>
                </a:lnTo>
                <a:lnTo>
                  <a:pt x="200" y="0"/>
                </a:lnTo>
                <a:lnTo>
                  <a:pt x="205" y="0"/>
                </a:lnTo>
                <a:lnTo>
                  <a:pt x="211" y="0"/>
                </a:lnTo>
                <a:lnTo>
                  <a:pt x="217" y="0"/>
                </a:lnTo>
                <a:lnTo>
                  <a:pt x="223" y="0"/>
                </a:lnTo>
                <a:lnTo>
                  <a:pt x="228" y="0"/>
                </a:lnTo>
                <a:lnTo>
                  <a:pt x="234" y="0"/>
                </a:lnTo>
                <a:lnTo>
                  <a:pt x="240" y="0"/>
                </a:lnTo>
                <a:lnTo>
                  <a:pt x="245" y="0"/>
                </a:lnTo>
                <a:lnTo>
                  <a:pt x="251" y="0"/>
                </a:lnTo>
                <a:lnTo>
                  <a:pt x="257" y="0"/>
                </a:lnTo>
                <a:lnTo>
                  <a:pt x="263" y="0"/>
                </a:lnTo>
                <a:lnTo>
                  <a:pt x="268" y="0"/>
                </a:lnTo>
                <a:lnTo>
                  <a:pt x="274" y="0"/>
                </a:lnTo>
                <a:lnTo>
                  <a:pt x="280" y="0"/>
                </a:lnTo>
                <a:lnTo>
                  <a:pt x="285" y="0"/>
                </a:lnTo>
                <a:lnTo>
                  <a:pt x="291" y="0"/>
                </a:lnTo>
                <a:lnTo>
                  <a:pt x="297" y="0"/>
                </a:lnTo>
                <a:lnTo>
                  <a:pt x="303" y="0"/>
                </a:lnTo>
                <a:lnTo>
                  <a:pt x="308" y="0"/>
                </a:lnTo>
                <a:lnTo>
                  <a:pt x="314" y="0"/>
                </a:lnTo>
                <a:lnTo>
                  <a:pt x="320" y="0"/>
                </a:lnTo>
                <a:lnTo>
                  <a:pt x="325" y="0"/>
                </a:lnTo>
                <a:lnTo>
                  <a:pt x="331" y="0"/>
                </a:lnTo>
                <a:lnTo>
                  <a:pt x="337" y="0"/>
                </a:lnTo>
                <a:lnTo>
                  <a:pt x="342" y="0"/>
                </a:lnTo>
                <a:lnTo>
                  <a:pt x="348" y="0"/>
                </a:lnTo>
                <a:lnTo>
                  <a:pt x="354" y="0"/>
                </a:lnTo>
                <a:lnTo>
                  <a:pt x="360" y="0"/>
                </a:lnTo>
                <a:lnTo>
                  <a:pt x="365" y="0"/>
                </a:lnTo>
                <a:lnTo>
                  <a:pt x="371" y="0"/>
                </a:lnTo>
                <a:lnTo>
                  <a:pt x="377" y="0"/>
                </a:lnTo>
                <a:lnTo>
                  <a:pt x="382" y="0"/>
                </a:lnTo>
                <a:lnTo>
                  <a:pt x="388" y="0"/>
                </a:lnTo>
                <a:lnTo>
                  <a:pt x="394" y="0"/>
                </a:lnTo>
                <a:lnTo>
                  <a:pt x="400" y="0"/>
                </a:lnTo>
                <a:lnTo>
                  <a:pt x="405" y="0"/>
                </a:lnTo>
                <a:lnTo>
                  <a:pt x="411" y="0"/>
                </a:lnTo>
                <a:lnTo>
                  <a:pt x="417" y="0"/>
                </a:lnTo>
                <a:lnTo>
                  <a:pt x="422" y="0"/>
                </a:lnTo>
                <a:lnTo>
                  <a:pt x="428" y="0"/>
                </a:lnTo>
                <a:lnTo>
                  <a:pt x="434" y="0"/>
                </a:lnTo>
                <a:lnTo>
                  <a:pt x="440" y="0"/>
                </a:lnTo>
                <a:lnTo>
                  <a:pt x="445" y="0"/>
                </a:lnTo>
                <a:lnTo>
                  <a:pt x="451" y="0"/>
                </a:lnTo>
                <a:lnTo>
                  <a:pt x="457" y="0"/>
                </a:lnTo>
                <a:lnTo>
                  <a:pt x="462" y="0"/>
                </a:lnTo>
                <a:lnTo>
                  <a:pt x="468" y="0"/>
                </a:lnTo>
                <a:lnTo>
                  <a:pt x="474" y="0"/>
                </a:lnTo>
                <a:lnTo>
                  <a:pt x="480" y="0"/>
                </a:lnTo>
                <a:lnTo>
                  <a:pt x="485" y="0"/>
                </a:lnTo>
                <a:lnTo>
                  <a:pt x="491" y="0"/>
                </a:lnTo>
                <a:lnTo>
                  <a:pt x="497" y="0"/>
                </a:lnTo>
                <a:lnTo>
                  <a:pt x="502" y="0"/>
                </a:lnTo>
                <a:lnTo>
                  <a:pt x="508" y="0"/>
                </a:lnTo>
                <a:lnTo>
                  <a:pt x="514" y="0"/>
                </a:lnTo>
                <a:lnTo>
                  <a:pt x="520" y="0"/>
                </a:lnTo>
                <a:lnTo>
                  <a:pt x="525" y="0"/>
                </a:lnTo>
                <a:lnTo>
                  <a:pt x="531" y="0"/>
                </a:lnTo>
                <a:lnTo>
                  <a:pt x="537" y="0"/>
                </a:lnTo>
                <a:lnTo>
                  <a:pt x="542" y="0"/>
                </a:lnTo>
                <a:lnTo>
                  <a:pt x="548" y="0"/>
                </a:lnTo>
                <a:lnTo>
                  <a:pt x="554" y="0"/>
                </a:lnTo>
                <a:lnTo>
                  <a:pt x="560" y="0"/>
                </a:lnTo>
                <a:lnTo>
                  <a:pt x="565" y="0"/>
                </a:lnTo>
                <a:lnTo>
                  <a:pt x="571" y="0"/>
                </a:lnTo>
                <a:lnTo>
                  <a:pt x="577" y="0"/>
                </a:lnTo>
                <a:lnTo>
                  <a:pt x="582" y="0"/>
                </a:lnTo>
                <a:lnTo>
                  <a:pt x="588" y="0"/>
                </a:lnTo>
                <a:lnTo>
                  <a:pt x="594" y="0"/>
                </a:lnTo>
                <a:lnTo>
                  <a:pt x="599" y="0"/>
                </a:lnTo>
                <a:lnTo>
                  <a:pt x="605" y="0"/>
                </a:lnTo>
                <a:lnTo>
                  <a:pt x="611" y="0"/>
                </a:lnTo>
                <a:lnTo>
                  <a:pt x="617" y="0"/>
                </a:lnTo>
                <a:lnTo>
                  <a:pt x="622" y="0"/>
                </a:lnTo>
                <a:lnTo>
                  <a:pt x="628" y="0"/>
                </a:lnTo>
                <a:lnTo>
                  <a:pt x="634" y="0"/>
                </a:lnTo>
                <a:lnTo>
                  <a:pt x="639" y="0"/>
                </a:lnTo>
                <a:lnTo>
                  <a:pt x="645" y="0"/>
                </a:lnTo>
                <a:lnTo>
                  <a:pt x="651" y="0"/>
                </a:lnTo>
                <a:lnTo>
                  <a:pt x="657" y="0"/>
                </a:lnTo>
                <a:lnTo>
                  <a:pt x="662" y="0"/>
                </a:lnTo>
                <a:lnTo>
                  <a:pt x="668" y="0"/>
                </a:lnTo>
                <a:lnTo>
                  <a:pt x="674" y="0"/>
                </a:lnTo>
                <a:lnTo>
                  <a:pt x="679" y="0"/>
                </a:lnTo>
                <a:lnTo>
                  <a:pt x="685" y="0"/>
                </a:lnTo>
              </a:path>
            </a:pathLst>
          </a:custGeom>
          <a:noFill/>
          <a:ln w="28575">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135" name="TextBox 134">
            <a:extLst>
              <a:ext uri="{FF2B5EF4-FFF2-40B4-BE49-F238E27FC236}">
                <a16:creationId xmlns:a16="http://schemas.microsoft.com/office/drawing/2014/main" id="{126D060C-53DE-468B-BA89-B687E6105273}"/>
              </a:ext>
            </a:extLst>
          </p:cNvPr>
          <p:cNvSpPr txBox="1"/>
          <p:nvPr/>
        </p:nvSpPr>
        <p:spPr>
          <a:xfrm>
            <a:off x="6007154" y="2890322"/>
            <a:ext cx="612668" cy="369332"/>
          </a:xfrm>
          <a:prstGeom prst="rect">
            <a:avLst/>
          </a:prstGeom>
          <a:noFill/>
        </p:spPr>
        <p:txBody>
          <a:bodyPr wrap="none" rtlCol="0">
            <a:spAutoFit/>
          </a:bodyPr>
          <a:lstStyle/>
          <a:p>
            <a:r>
              <a:rPr lang="en-US" sz="1800" dirty="0">
                <a:latin typeface="Symbol" panose="05050102010706020507" pitchFamily="18" charset="2"/>
              </a:rPr>
              <a:t>m</a:t>
            </a:r>
            <a:r>
              <a:rPr lang="en-US" sz="1800" dirty="0"/>
              <a:t>sec</a:t>
            </a:r>
          </a:p>
        </p:txBody>
      </p:sp>
      <p:sp>
        <p:nvSpPr>
          <p:cNvPr id="4" name="TextBox 3">
            <a:extLst>
              <a:ext uri="{FF2B5EF4-FFF2-40B4-BE49-F238E27FC236}">
                <a16:creationId xmlns:a16="http://schemas.microsoft.com/office/drawing/2014/main" id="{1EC6E560-A357-4BB2-959A-0EF95C6BAF54}"/>
              </a:ext>
            </a:extLst>
          </p:cNvPr>
          <p:cNvSpPr txBox="1"/>
          <p:nvPr/>
        </p:nvSpPr>
        <p:spPr>
          <a:xfrm>
            <a:off x="5612360" y="6326188"/>
            <a:ext cx="659155" cy="369332"/>
          </a:xfrm>
          <a:prstGeom prst="rect">
            <a:avLst/>
          </a:prstGeom>
          <a:noFill/>
        </p:spPr>
        <p:txBody>
          <a:bodyPr wrap="none" rtlCol="0">
            <a:spAutoFit/>
          </a:bodyPr>
          <a:lstStyle/>
          <a:p>
            <a:r>
              <a:rPr lang="en-US" sz="1800" dirty="0"/>
              <a:t>MHz</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3">
            <a:extLst>
              <a:ext uri="{FF2B5EF4-FFF2-40B4-BE49-F238E27FC236}">
                <a16:creationId xmlns:a16="http://schemas.microsoft.com/office/drawing/2014/main" id="{CA419E83-3734-491C-A78C-A95CB16BA4BB}"/>
              </a:ext>
            </a:extLst>
          </p:cNvPr>
          <p:cNvSpPr>
            <a:spLocks noChangeArrowheads="1"/>
          </p:cNvSpPr>
          <p:nvPr/>
        </p:nvSpPr>
        <p:spPr bwMode="auto">
          <a:xfrm>
            <a:off x="304800" y="533400"/>
            <a:ext cx="4572000" cy="1069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600"/>
              <a:t>&gt;&gt; yf5(1) = yf5(1)/2;</a:t>
            </a:r>
          </a:p>
          <a:p>
            <a:pPr eaLnBrk="1" hangingPunct="1">
              <a:spcBef>
                <a:spcPct val="50000"/>
              </a:spcBef>
            </a:pPr>
            <a:r>
              <a:rPr lang="en-US" altLang="en-US" sz="1600"/>
              <a:t>&gt;&gt; y = 2*real(IFourierT(yf5, dt));</a:t>
            </a:r>
          </a:p>
          <a:p>
            <a:pPr eaLnBrk="1" hangingPunct="1">
              <a:spcBef>
                <a:spcPct val="50000"/>
              </a:spcBef>
            </a:pPr>
            <a:r>
              <a:rPr lang="en-US" altLang="en-US" sz="1600"/>
              <a:t>&gt;&gt; plot(t, y)</a:t>
            </a:r>
          </a:p>
        </p:txBody>
      </p:sp>
      <p:sp>
        <p:nvSpPr>
          <p:cNvPr id="41987" name="Line 4">
            <a:extLst>
              <a:ext uri="{FF2B5EF4-FFF2-40B4-BE49-F238E27FC236}">
                <a16:creationId xmlns:a16="http://schemas.microsoft.com/office/drawing/2014/main" id="{1BE488C4-7A9F-420E-8518-28F7335F86EF}"/>
              </a:ext>
            </a:extLst>
          </p:cNvPr>
          <p:cNvSpPr>
            <a:spLocks noChangeShapeType="1"/>
          </p:cNvSpPr>
          <p:nvPr/>
        </p:nvSpPr>
        <p:spPr bwMode="auto">
          <a:xfrm flipH="1">
            <a:off x="2590800" y="762000"/>
            <a:ext cx="8382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1988" name="Text Box 5">
            <a:extLst>
              <a:ext uri="{FF2B5EF4-FFF2-40B4-BE49-F238E27FC236}">
                <a16:creationId xmlns:a16="http://schemas.microsoft.com/office/drawing/2014/main" id="{01EB74C0-D13F-44B9-880A-A470B523C372}"/>
              </a:ext>
            </a:extLst>
          </p:cNvPr>
          <p:cNvSpPr txBox="1">
            <a:spLocks noChangeArrowheads="1"/>
          </p:cNvSpPr>
          <p:nvPr/>
        </p:nvSpPr>
        <p:spPr bwMode="auto">
          <a:xfrm>
            <a:off x="3505200" y="533400"/>
            <a:ext cx="4698722"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dirty="0"/>
              <a:t>when throwing out negative frequency</a:t>
            </a:r>
          </a:p>
          <a:p>
            <a:pPr eaLnBrk="1" hangingPunct="1"/>
            <a:r>
              <a:rPr lang="en-US" altLang="en-US" sz="1800" dirty="0"/>
              <a:t>components, need to divide dc value </a:t>
            </a:r>
          </a:p>
          <a:p>
            <a:pPr eaLnBrk="1" hangingPunct="1"/>
            <a:r>
              <a:rPr lang="en-US" altLang="en-US" sz="1800" dirty="0"/>
              <a:t>by half also (not needed if dc value is zero or</a:t>
            </a:r>
          </a:p>
          <a:p>
            <a:pPr eaLnBrk="1" hangingPunct="1"/>
            <a:r>
              <a:rPr lang="en-US" altLang="en-US" sz="1800" dirty="0"/>
              <a:t>already very small but it is a good idea to always</a:t>
            </a:r>
          </a:p>
          <a:p>
            <a:pPr eaLnBrk="1" hangingPunct="1"/>
            <a:r>
              <a:rPr lang="en-US" altLang="en-US" sz="1800" dirty="0"/>
              <a:t>do it)</a:t>
            </a:r>
          </a:p>
        </p:txBody>
      </p:sp>
      <p:sp>
        <p:nvSpPr>
          <p:cNvPr id="41989" name="Rectangle 11">
            <a:extLst>
              <a:ext uri="{FF2B5EF4-FFF2-40B4-BE49-F238E27FC236}">
                <a16:creationId xmlns:a16="http://schemas.microsoft.com/office/drawing/2014/main" id="{2ACB1089-5402-4244-9EA9-8318708923D2}"/>
              </a:ext>
            </a:extLst>
          </p:cNvPr>
          <p:cNvSpPr>
            <a:spLocks noChangeArrowheads="1"/>
          </p:cNvSpPr>
          <p:nvPr/>
        </p:nvSpPr>
        <p:spPr bwMode="auto">
          <a:xfrm>
            <a:off x="4783974" y="2437258"/>
            <a:ext cx="3242028" cy="3003525"/>
          </a:xfrm>
          <a:prstGeom prst="rect">
            <a:avLst/>
          </a:prstGeom>
          <a:noFill/>
          <a:ln w="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41990" name="Line 12">
            <a:extLst>
              <a:ext uri="{FF2B5EF4-FFF2-40B4-BE49-F238E27FC236}">
                <a16:creationId xmlns:a16="http://schemas.microsoft.com/office/drawing/2014/main" id="{48670521-5C4A-4641-9210-DA97527999D6}"/>
              </a:ext>
            </a:extLst>
          </p:cNvPr>
          <p:cNvSpPr>
            <a:spLocks noChangeShapeType="1"/>
          </p:cNvSpPr>
          <p:nvPr/>
        </p:nvSpPr>
        <p:spPr bwMode="auto">
          <a:xfrm>
            <a:off x="4783974" y="2437258"/>
            <a:ext cx="3242028" cy="142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991" name="Freeform 13">
            <a:extLst>
              <a:ext uri="{FF2B5EF4-FFF2-40B4-BE49-F238E27FC236}">
                <a16:creationId xmlns:a16="http://schemas.microsoft.com/office/drawing/2014/main" id="{A8F2A495-A5B7-437C-981B-59C04C433C36}"/>
              </a:ext>
            </a:extLst>
          </p:cNvPr>
          <p:cNvSpPr>
            <a:spLocks/>
          </p:cNvSpPr>
          <p:nvPr/>
        </p:nvSpPr>
        <p:spPr bwMode="auto">
          <a:xfrm>
            <a:off x="4783974" y="2437258"/>
            <a:ext cx="3242028" cy="3003525"/>
          </a:xfrm>
          <a:custGeom>
            <a:avLst/>
            <a:gdLst>
              <a:gd name="T0" fmla="*/ 0 w 434"/>
              <a:gd name="T1" fmla="*/ 342 h 342"/>
              <a:gd name="T2" fmla="*/ 434 w 434"/>
              <a:gd name="T3" fmla="*/ 342 h 342"/>
              <a:gd name="T4" fmla="*/ 434 w 434"/>
              <a:gd name="T5" fmla="*/ 0 h 342"/>
              <a:gd name="T6" fmla="*/ 0 60000 65536"/>
              <a:gd name="T7" fmla="*/ 0 60000 65536"/>
              <a:gd name="T8" fmla="*/ 0 60000 65536"/>
              <a:gd name="T9" fmla="*/ 0 w 434"/>
              <a:gd name="T10" fmla="*/ 0 h 342"/>
              <a:gd name="T11" fmla="*/ 434 w 434"/>
              <a:gd name="T12" fmla="*/ 342 h 342"/>
            </a:gdLst>
            <a:ahLst/>
            <a:cxnLst>
              <a:cxn ang="T6">
                <a:pos x="T0" y="T1"/>
              </a:cxn>
              <a:cxn ang="T7">
                <a:pos x="T2" y="T3"/>
              </a:cxn>
              <a:cxn ang="T8">
                <a:pos x="T4" y="T5"/>
              </a:cxn>
            </a:cxnLst>
            <a:rect l="T9" t="T10" r="T11" b="T12"/>
            <a:pathLst>
              <a:path w="434" h="342">
                <a:moveTo>
                  <a:pt x="0" y="342"/>
                </a:moveTo>
                <a:lnTo>
                  <a:pt x="434" y="342"/>
                </a:lnTo>
                <a:lnTo>
                  <a:pt x="434" y="0"/>
                </a:lnTo>
              </a:path>
            </a:pathLst>
          </a:cu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41992" name="Line 14">
            <a:extLst>
              <a:ext uri="{FF2B5EF4-FFF2-40B4-BE49-F238E27FC236}">
                <a16:creationId xmlns:a16="http://schemas.microsoft.com/office/drawing/2014/main" id="{AD453ADD-CBD2-4CBC-A443-F7F76B7A19FA}"/>
              </a:ext>
            </a:extLst>
          </p:cNvPr>
          <p:cNvSpPr>
            <a:spLocks noChangeShapeType="1"/>
          </p:cNvSpPr>
          <p:nvPr/>
        </p:nvSpPr>
        <p:spPr bwMode="auto">
          <a:xfrm flipV="1">
            <a:off x="4783974" y="2437258"/>
            <a:ext cx="1177" cy="30035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993" name="Line 15">
            <a:extLst>
              <a:ext uri="{FF2B5EF4-FFF2-40B4-BE49-F238E27FC236}">
                <a16:creationId xmlns:a16="http://schemas.microsoft.com/office/drawing/2014/main" id="{5B7C69F9-7577-4A9E-943F-399F40F68B6F}"/>
              </a:ext>
            </a:extLst>
          </p:cNvPr>
          <p:cNvSpPr>
            <a:spLocks noChangeShapeType="1"/>
          </p:cNvSpPr>
          <p:nvPr/>
        </p:nvSpPr>
        <p:spPr bwMode="auto">
          <a:xfrm>
            <a:off x="4783974" y="5440784"/>
            <a:ext cx="3242028" cy="142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994" name="Line 17">
            <a:extLst>
              <a:ext uri="{FF2B5EF4-FFF2-40B4-BE49-F238E27FC236}">
                <a16:creationId xmlns:a16="http://schemas.microsoft.com/office/drawing/2014/main" id="{845FA902-BEEB-412A-B09E-40E76CF79EE8}"/>
              </a:ext>
            </a:extLst>
          </p:cNvPr>
          <p:cNvSpPr>
            <a:spLocks noChangeShapeType="1"/>
          </p:cNvSpPr>
          <p:nvPr/>
        </p:nvSpPr>
        <p:spPr bwMode="auto">
          <a:xfrm flipV="1">
            <a:off x="4783974" y="5396510"/>
            <a:ext cx="1177" cy="4427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995" name="Line 18">
            <a:extLst>
              <a:ext uri="{FF2B5EF4-FFF2-40B4-BE49-F238E27FC236}">
                <a16:creationId xmlns:a16="http://schemas.microsoft.com/office/drawing/2014/main" id="{0386360C-A67D-4650-B6F1-B46F56E196F6}"/>
              </a:ext>
            </a:extLst>
          </p:cNvPr>
          <p:cNvSpPr>
            <a:spLocks noChangeShapeType="1"/>
          </p:cNvSpPr>
          <p:nvPr/>
        </p:nvSpPr>
        <p:spPr bwMode="auto">
          <a:xfrm>
            <a:off x="4783974" y="2437258"/>
            <a:ext cx="1177" cy="3427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996" name="Rectangle 19">
            <a:extLst>
              <a:ext uri="{FF2B5EF4-FFF2-40B4-BE49-F238E27FC236}">
                <a16:creationId xmlns:a16="http://schemas.microsoft.com/office/drawing/2014/main" id="{2150714F-4724-4E07-95A2-57B946562526}"/>
              </a:ext>
            </a:extLst>
          </p:cNvPr>
          <p:cNvSpPr>
            <a:spLocks noChangeArrowheads="1"/>
          </p:cNvSpPr>
          <p:nvPr/>
        </p:nvSpPr>
        <p:spPr bwMode="auto">
          <a:xfrm>
            <a:off x="4761599" y="5467920"/>
            <a:ext cx="84960"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200">
                <a:solidFill>
                  <a:srgbClr val="000000"/>
                </a:solidFill>
                <a:latin typeface="Helvetica" panose="020B0604020202020204" pitchFamily="34" charset="0"/>
              </a:rPr>
              <a:t>0</a:t>
            </a:r>
            <a:endParaRPr lang="en-US" altLang="en-US" sz="1200"/>
          </a:p>
        </p:txBody>
      </p:sp>
      <p:sp>
        <p:nvSpPr>
          <p:cNvPr id="41997" name="Line 20">
            <a:extLst>
              <a:ext uri="{FF2B5EF4-FFF2-40B4-BE49-F238E27FC236}">
                <a16:creationId xmlns:a16="http://schemas.microsoft.com/office/drawing/2014/main" id="{DCDBFE10-F06E-450C-BD0A-5B3A1A3130F2}"/>
              </a:ext>
            </a:extLst>
          </p:cNvPr>
          <p:cNvSpPr>
            <a:spLocks noChangeShapeType="1"/>
          </p:cNvSpPr>
          <p:nvPr/>
        </p:nvSpPr>
        <p:spPr bwMode="auto">
          <a:xfrm flipV="1">
            <a:off x="5105468" y="5396510"/>
            <a:ext cx="1178" cy="4427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998" name="Line 21">
            <a:extLst>
              <a:ext uri="{FF2B5EF4-FFF2-40B4-BE49-F238E27FC236}">
                <a16:creationId xmlns:a16="http://schemas.microsoft.com/office/drawing/2014/main" id="{4505C3E7-738A-4E7F-B65F-3256230C30A5}"/>
              </a:ext>
            </a:extLst>
          </p:cNvPr>
          <p:cNvSpPr>
            <a:spLocks noChangeShapeType="1"/>
          </p:cNvSpPr>
          <p:nvPr/>
        </p:nvSpPr>
        <p:spPr bwMode="auto">
          <a:xfrm>
            <a:off x="5105468" y="2437258"/>
            <a:ext cx="1178" cy="3427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999" name="Line 23">
            <a:extLst>
              <a:ext uri="{FF2B5EF4-FFF2-40B4-BE49-F238E27FC236}">
                <a16:creationId xmlns:a16="http://schemas.microsoft.com/office/drawing/2014/main" id="{78F136B5-8741-4F86-B1C9-5C879656A2CE}"/>
              </a:ext>
            </a:extLst>
          </p:cNvPr>
          <p:cNvSpPr>
            <a:spLocks noChangeShapeType="1"/>
          </p:cNvSpPr>
          <p:nvPr/>
        </p:nvSpPr>
        <p:spPr bwMode="auto">
          <a:xfrm flipV="1">
            <a:off x="5426963" y="5396510"/>
            <a:ext cx="1177" cy="4427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2000" name="Line 24">
            <a:extLst>
              <a:ext uri="{FF2B5EF4-FFF2-40B4-BE49-F238E27FC236}">
                <a16:creationId xmlns:a16="http://schemas.microsoft.com/office/drawing/2014/main" id="{29BD65E8-CA30-474E-B522-9A257E0F013F}"/>
              </a:ext>
            </a:extLst>
          </p:cNvPr>
          <p:cNvSpPr>
            <a:spLocks noChangeShapeType="1"/>
          </p:cNvSpPr>
          <p:nvPr/>
        </p:nvSpPr>
        <p:spPr bwMode="auto">
          <a:xfrm>
            <a:off x="5426963" y="2437258"/>
            <a:ext cx="1177" cy="3427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2001" name="Rectangle 25">
            <a:extLst>
              <a:ext uri="{FF2B5EF4-FFF2-40B4-BE49-F238E27FC236}">
                <a16:creationId xmlns:a16="http://schemas.microsoft.com/office/drawing/2014/main" id="{C0925FA6-A03C-42ED-ACDB-2117D1C857C1}"/>
              </a:ext>
            </a:extLst>
          </p:cNvPr>
          <p:cNvSpPr>
            <a:spLocks noChangeArrowheads="1"/>
          </p:cNvSpPr>
          <p:nvPr/>
        </p:nvSpPr>
        <p:spPr bwMode="auto">
          <a:xfrm>
            <a:off x="5403410" y="5467920"/>
            <a:ext cx="84960"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200">
                <a:solidFill>
                  <a:srgbClr val="000000"/>
                </a:solidFill>
                <a:latin typeface="Helvetica" panose="020B0604020202020204" pitchFamily="34" charset="0"/>
              </a:rPr>
              <a:t>1</a:t>
            </a:r>
            <a:endParaRPr lang="en-US" altLang="en-US" sz="1200"/>
          </a:p>
        </p:txBody>
      </p:sp>
      <p:sp>
        <p:nvSpPr>
          <p:cNvPr id="42002" name="Line 26">
            <a:extLst>
              <a:ext uri="{FF2B5EF4-FFF2-40B4-BE49-F238E27FC236}">
                <a16:creationId xmlns:a16="http://schemas.microsoft.com/office/drawing/2014/main" id="{3AA1B80D-31D2-4F38-9833-2A0986141A98}"/>
              </a:ext>
            </a:extLst>
          </p:cNvPr>
          <p:cNvSpPr>
            <a:spLocks noChangeShapeType="1"/>
          </p:cNvSpPr>
          <p:nvPr/>
        </p:nvSpPr>
        <p:spPr bwMode="auto">
          <a:xfrm flipV="1">
            <a:off x="5755522" y="5396510"/>
            <a:ext cx="1178" cy="4427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2003" name="Line 27">
            <a:extLst>
              <a:ext uri="{FF2B5EF4-FFF2-40B4-BE49-F238E27FC236}">
                <a16:creationId xmlns:a16="http://schemas.microsoft.com/office/drawing/2014/main" id="{19B5684C-AD44-4293-ABAC-706D817F4FFB}"/>
              </a:ext>
            </a:extLst>
          </p:cNvPr>
          <p:cNvSpPr>
            <a:spLocks noChangeShapeType="1"/>
          </p:cNvSpPr>
          <p:nvPr/>
        </p:nvSpPr>
        <p:spPr bwMode="auto">
          <a:xfrm>
            <a:off x="5755522" y="2437258"/>
            <a:ext cx="1178" cy="3427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2004" name="Line 29">
            <a:extLst>
              <a:ext uri="{FF2B5EF4-FFF2-40B4-BE49-F238E27FC236}">
                <a16:creationId xmlns:a16="http://schemas.microsoft.com/office/drawing/2014/main" id="{75F4C6FF-CECF-41A5-B160-1FB943E26118}"/>
              </a:ext>
            </a:extLst>
          </p:cNvPr>
          <p:cNvSpPr>
            <a:spLocks noChangeShapeType="1"/>
          </p:cNvSpPr>
          <p:nvPr/>
        </p:nvSpPr>
        <p:spPr bwMode="auto">
          <a:xfrm flipV="1">
            <a:off x="6075839" y="5396510"/>
            <a:ext cx="1178" cy="4427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2005" name="Line 30">
            <a:extLst>
              <a:ext uri="{FF2B5EF4-FFF2-40B4-BE49-F238E27FC236}">
                <a16:creationId xmlns:a16="http://schemas.microsoft.com/office/drawing/2014/main" id="{2AFC9DBF-DBCF-40B1-87BD-83DF14266C52}"/>
              </a:ext>
            </a:extLst>
          </p:cNvPr>
          <p:cNvSpPr>
            <a:spLocks noChangeShapeType="1"/>
          </p:cNvSpPr>
          <p:nvPr/>
        </p:nvSpPr>
        <p:spPr bwMode="auto">
          <a:xfrm>
            <a:off x="6075839" y="2437258"/>
            <a:ext cx="1178" cy="3427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2006" name="Rectangle 31">
            <a:extLst>
              <a:ext uri="{FF2B5EF4-FFF2-40B4-BE49-F238E27FC236}">
                <a16:creationId xmlns:a16="http://schemas.microsoft.com/office/drawing/2014/main" id="{A868970B-3CB8-49AD-84DA-95E955F20C96}"/>
              </a:ext>
            </a:extLst>
          </p:cNvPr>
          <p:cNvSpPr>
            <a:spLocks noChangeArrowheads="1"/>
          </p:cNvSpPr>
          <p:nvPr/>
        </p:nvSpPr>
        <p:spPr bwMode="auto">
          <a:xfrm>
            <a:off x="6053464" y="5467920"/>
            <a:ext cx="84960"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200">
                <a:solidFill>
                  <a:srgbClr val="000000"/>
                </a:solidFill>
                <a:latin typeface="Helvetica" panose="020B0604020202020204" pitchFamily="34" charset="0"/>
              </a:rPr>
              <a:t>2</a:t>
            </a:r>
            <a:endParaRPr lang="en-US" altLang="en-US" sz="1200"/>
          </a:p>
        </p:txBody>
      </p:sp>
      <p:sp>
        <p:nvSpPr>
          <p:cNvPr id="42007" name="Line 32">
            <a:extLst>
              <a:ext uri="{FF2B5EF4-FFF2-40B4-BE49-F238E27FC236}">
                <a16:creationId xmlns:a16="http://schemas.microsoft.com/office/drawing/2014/main" id="{271397B4-10CE-48C4-A3AB-5229E887FB0A}"/>
              </a:ext>
            </a:extLst>
          </p:cNvPr>
          <p:cNvSpPr>
            <a:spLocks noChangeShapeType="1"/>
          </p:cNvSpPr>
          <p:nvPr/>
        </p:nvSpPr>
        <p:spPr bwMode="auto">
          <a:xfrm flipV="1">
            <a:off x="6404399" y="5396510"/>
            <a:ext cx="1177" cy="4427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2008" name="Line 33">
            <a:extLst>
              <a:ext uri="{FF2B5EF4-FFF2-40B4-BE49-F238E27FC236}">
                <a16:creationId xmlns:a16="http://schemas.microsoft.com/office/drawing/2014/main" id="{02FE10C6-4C0F-48B1-B400-089C7FBE3F4F}"/>
              </a:ext>
            </a:extLst>
          </p:cNvPr>
          <p:cNvSpPr>
            <a:spLocks noChangeShapeType="1"/>
          </p:cNvSpPr>
          <p:nvPr/>
        </p:nvSpPr>
        <p:spPr bwMode="auto">
          <a:xfrm>
            <a:off x="6404399" y="2437258"/>
            <a:ext cx="1177" cy="3427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2009" name="Line 35">
            <a:extLst>
              <a:ext uri="{FF2B5EF4-FFF2-40B4-BE49-F238E27FC236}">
                <a16:creationId xmlns:a16="http://schemas.microsoft.com/office/drawing/2014/main" id="{CC669EFF-3FAA-4EA2-B9BC-DFBEF7E19BD4}"/>
              </a:ext>
            </a:extLst>
          </p:cNvPr>
          <p:cNvSpPr>
            <a:spLocks noChangeShapeType="1"/>
          </p:cNvSpPr>
          <p:nvPr/>
        </p:nvSpPr>
        <p:spPr bwMode="auto">
          <a:xfrm flipV="1">
            <a:off x="6725893" y="5396510"/>
            <a:ext cx="1178" cy="4427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2010" name="Line 36">
            <a:extLst>
              <a:ext uri="{FF2B5EF4-FFF2-40B4-BE49-F238E27FC236}">
                <a16:creationId xmlns:a16="http://schemas.microsoft.com/office/drawing/2014/main" id="{0DCA6017-705D-4A94-BFBD-DF8F36C65347}"/>
              </a:ext>
            </a:extLst>
          </p:cNvPr>
          <p:cNvSpPr>
            <a:spLocks noChangeShapeType="1"/>
          </p:cNvSpPr>
          <p:nvPr/>
        </p:nvSpPr>
        <p:spPr bwMode="auto">
          <a:xfrm>
            <a:off x="6725893" y="2437258"/>
            <a:ext cx="1178" cy="3427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2011" name="Rectangle 37">
            <a:extLst>
              <a:ext uri="{FF2B5EF4-FFF2-40B4-BE49-F238E27FC236}">
                <a16:creationId xmlns:a16="http://schemas.microsoft.com/office/drawing/2014/main" id="{89A8FE4C-78E8-491B-8CA3-8A799695D04F}"/>
              </a:ext>
            </a:extLst>
          </p:cNvPr>
          <p:cNvSpPr>
            <a:spLocks noChangeArrowheads="1"/>
          </p:cNvSpPr>
          <p:nvPr/>
        </p:nvSpPr>
        <p:spPr bwMode="auto">
          <a:xfrm>
            <a:off x="6703519" y="5467920"/>
            <a:ext cx="84960"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200">
                <a:solidFill>
                  <a:srgbClr val="000000"/>
                </a:solidFill>
                <a:latin typeface="Helvetica" panose="020B0604020202020204" pitchFamily="34" charset="0"/>
              </a:rPr>
              <a:t>3</a:t>
            </a:r>
            <a:endParaRPr lang="en-US" altLang="en-US" sz="1200"/>
          </a:p>
        </p:txBody>
      </p:sp>
      <p:sp>
        <p:nvSpPr>
          <p:cNvPr id="42012" name="Line 38">
            <a:extLst>
              <a:ext uri="{FF2B5EF4-FFF2-40B4-BE49-F238E27FC236}">
                <a16:creationId xmlns:a16="http://schemas.microsoft.com/office/drawing/2014/main" id="{5F2F07CB-C780-40F2-B8BA-C45B03607158}"/>
              </a:ext>
            </a:extLst>
          </p:cNvPr>
          <p:cNvSpPr>
            <a:spLocks noChangeShapeType="1"/>
          </p:cNvSpPr>
          <p:nvPr/>
        </p:nvSpPr>
        <p:spPr bwMode="auto">
          <a:xfrm flipV="1">
            <a:off x="7047388" y="5396510"/>
            <a:ext cx="1177" cy="4427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2013" name="Line 39">
            <a:extLst>
              <a:ext uri="{FF2B5EF4-FFF2-40B4-BE49-F238E27FC236}">
                <a16:creationId xmlns:a16="http://schemas.microsoft.com/office/drawing/2014/main" id="{EA567F2A-4769-4388-9639-BC14CEDD2DAB}"/>
              </a:ext>
            </a:extLst>
          </p:cNvPr>
          <p:cNvSpPr>
            <a:spLocks noChangeShapeType="1"/>
          </p:cNvSpPr>
          <p:nvPr/>
        </p:nvSpPr>
        <p:spPr bwMode="auto">
          <a:xfrm>
            <a:off x="7047388" y="2437258"/>
            <a:ext cx="1177" cy="3427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2014" name="Line 41">
            <a:extLst>
              <a:ext uri="{FF2B5EF4-FFF2-40B4-BE49-F238E27FC236}">
                <a16:creationId xmlns:a16="http://schemas.microsoft.com/office/drawing/2014/main" id="{B7F602EC-E85D-4B21-99D7-465D0028772C}"/>
              </a:ext>
            </a:extLst>
          </p:cNvPr>
          <p:cNvSpPr>
            <a:spLocks noChangeShapeType="1"/>
          </p:cNvSpPr>
          <p:nvPr/>
        </p:nvSpPr>
        <p:spPr bwMode="auto">
          <a:xfrm flipV="1">
            <a:off x="7375948" y="5396510"/>
            <a:ext cx="1178" cy="4427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2015" name="Line 42">
            <a:extLst>
              <a:ext uri="{FF2B5EF4-FFF2-40B4-BE49-F238E27FC236}">
                <a16:creationId xmlns:a16="http://schemas.microsoft.com/office/drawing/2014/main" id="{D30FF9A3-A235-474D-A589-1A63C8392ED2}"/>
              </a:ext>
            </a:extLst>
          </p:cNvPr>
          <p:cNvSpPr>
            <a:spLocks noChangeShapeType="1"/>
          </p:cNvSpPr>
          <p:nvPr/>
        </p:nvSpPr>
        <p:spPr bwMode="auto">
          <a:xfrm>
            <a:off x="7375948" y="2437258"/>
            <a:ext cx="1178" cy="3427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2016" name="Rectangle 43">
            <a:extLst>
              <a:ext uri="{FF2B5EF4-FFF2-40B4-BE49-F238E27FC236}">
                <a16:creationId xmlns:a16="http://schemas.microsoft.com/office/drawing/2014/main" id="{8A25986C-88C3-4F96-B9AE-ACE1AD40D857}"/>
              </a:ext>
            </a:extLst>
          </p:cNvPr>
          <p:cNvSpPr>
            <a:spLocks noChangeArrowheads="1"/>
          </p:cNvSpPr>
          <p:nvPr/>
        </p:nvSpPr>
        <p:spPr bwMode="auto">
          <a:xfrm>
            <a:off x="7353573" y="5467920"/>
            <a:ext cx="84960"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200">
                <a:solidFill>
                  <a:srgbClr val="000000"/>
                </a:solidFill>
                <a:latin typeface="Helvetica" panose="020B0604020202020204" pitchFamily="34" charset="0"/>
              </a:rPr>
              <a:t>4</a:t>
            </a:r>
            <a:endParaRPr lang="en-US" altLang="en-US" sz="1200"/>
          </a:p>
        </p:txBody>
      </p:sp>
      <p:sp>
        <p:nvSpPr>
          <p:cNvPr id="42017" name="Line 44">
            <a:extLst>
              <a:ext uri="{FF2B5EF4-FFF2-40B4-BE49-F238E27FC236}">
                <a16:creationId xmlns:a16="http://schemas.microsoft.com/office/drawing/2014/main" id="{3E8EFDA7-E0B6-461C-B16A-B03065B66981}"/>
              </a:ext>
            </a:extLst>
          </p:cNvPr>
          <p:cNvSpPr>
            <a:spLocks noChangeShapeType="1"/>
          </p:cNvSpPr>
          <p:nvPr/>
        </p:nvSpPr>
        <p:spPr bwMode="auto">
          <a:xfrm flipV="1">
            <a:off x="7697442" y="5396510"/>
            <a:ext cx="1177" cy="4427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2018" name="Line 45">
            <a:extLst>
              <a:ext uri="{FF2B5EF4-FFF2-40B4-BE49-F238E27FC236}">
                <a16:creationId xmlns:a16="http://schemas.microsoft.com/office/drawing/2014/main" id="{1557BB2D-A547-4870-BE32-32FD3BD78E4F}"/>
              </a:ext>
            </a:extLst>
          </p:cNvPr>
          <p:cNvSpPr>
            <a:spLocks noChangeShapeType="1"/>
          </p:cNvSpPr>
          <p:nvPr/>
        </p:nvSpPr>
        <p:spPr bwMode="auto">
          <a:xfrm>
            <a:off x="7697442" y="2437258"/>
            <a:ext cx="1177" cy="3427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2019" name="Line 47">
            <a:extLst>
              <a:ext uri="{FF2B5EF4-FFF2-40B4-BE49-F238E27FC236}">
                <a16:creationId xmlns:a16="http://schemas.microsoft.com/office/drawing/2014/main" id="{65D7C8ED-747E-4679-AD53-32BC280C6AAA}"/>
              </a:ext>
            </a:extLst>
          </p:cNvPr>
          <p:cNvSpPr>
            <a:spLocks noChangeShapeType="1"/>
          </p:cNvSpPr>
          <p:nvPr/>
        </p:nvSpPr>
        <p:spPr bwMode="auto">
          <a:xfrm flipV="1">
            <a:off x="8026002" y="5396510"/>
            <a:ext cx="1178" cy="4427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2020" name="Line 48">
            <a:extLst>
              <a:ext uri="{FF2B5EF4-FFF2-40B4-BE49-F238E27FC236}">
                <a16:creationId xmlns:a16="http://schemas.microsoft.com/office/drawing/2014/main" id="{C766BB06-AF90-44BD-A750-FB996EB293F6}"/>
              </a:ext>
            </a:extLst>
          </p:cNvPr>
          <p:cNvSpPr>
            <a:spLocks noChangeShapeType="1"/>
          </p:cNvSpPr>
          <p:nvPr/>
        </p:nvSpPr>
        <p:spPr bwMode="auto">
          <a:xfrm>
            <a:off x="8026002" y="2437258"/>
            <a:ext cx="1178" cy="3427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2021" name="Rectangle 49">
            <a:extLst>
              <a:ext uri="{FF2B5EF4-FFF2-40B4-BE49-F238E27FC236}">
                <a16:creationId xmlns:a16="http://schemas.microsoft.com/office/drawing/2014/main" id="{AF541479-4FA3-4F6D-956F-B57953967741}"/>
              </a:ext>
            </a:extLst>
          </p:cNvPr>
          <p:cNvSpPr>
            <a:spLocks noChangeArrowheads="1"/>
          </p:cNvSpPr>
          <p:nvPr/>
        </p:nvSpPr>
        <p:spPr bwMode="auto">
          <a:xfrm>
            <a:off x="8003627" y="5467920"/>
            <a:ext cx="84960"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200">
                <a:solidFill>
                  <a:srgbClr val="000000"/>
                </a:solidFill>
                <a:latin typeface="Helvetica" panose="020B0604020202020204" pitchFamily="34" charset="0"/>
              </a:rPr>
              <a:t>5</a:t>
            </a:r>
            <a:endParaRPr lang="en-US" altLang="en-US" sz="1200"/>
          </a:p>
        </p:txBody>
      </p:sp>
      <p:sp>
        <p:nvSpPr>
          <p:cNvPr id="42022" name="Line 50">
            <a:extLst>
              <a:ext uri="{FF2B5EF4-FFF2-40B4-BE49-F238E27FC236}">
                <a16:creationId xmlns:a16="http://schemas.microsoft.com/office/drawing/2014/main" id="{2CD58FE6-E94F-4A83-81CF-A874E78A8293}"/>
              </a:ext>
            </a:extLst>
          </p:cNvPr>
          <p:cNvSpPr>
            <a:spLocks noChangeShapeType="1"/>
          </p:cNvSpPr>
          <p:nvPr/>
        </p:nvSpPr>
        <p:spPr bwMode="auto">
          <a:xfrm>
            <a:off x="4783974" y="5440784"/>
            <a:ext cx="29440" cy="142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2023" name="Line 51">
            <a:extLst>
              <a:ext uri="{FF2B5EF4-FFF2-40B4-BE49-F238E27FC236}">
                <a16:creationId xmlns:a16="http://schemas.microsoft.com/office/drawing/2014/main" id="{AC51B69D-36B7-4CA3-9DFB-B133B5FFACE2}"/>
              </a:ext>
            </a:extLst>
          </p:cNvPr>
          <p:cNvSpPr>
            <a:spLocks noChangeShapeType="1"/>
          </p:cNvSpPr>
          <p:nvPr/>
        </p:nvSpPr>
        <p:spPr bwMode="auto">
          <a:xfrm flipH="1">
            <a:off x="7988318" y="5440784"/>
            <a:ext cx="37684" cy="142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2024" name="Rectangle 52">
            <a:extLst>
              <a:ext uri="{FF2B5EF4-FFF2-40B4-BE49-F238E27FC236}">
                <a16:creationId xmlns:a16="http://schemas.microsoft.com/office/drawing/2014/main" id="{72AF44DF-031A-4E26-B93E-65A7C9AEBD09}"/>
              </a:ext>
            </a:extLst>
          </p:cNvPr>
          <p:cNvSpPr>
            <a:spLocks noChangeArrowheads="1"/>
          </p:cNvSpPr>
          <p:nvPr/>
        </p:nvSpPr>
        <p:spPr bwMode="auto">
          <a:xfrm>
            <a:off x="4572000" y="5359376"/>
            <a:ext cx="136256"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200">
                <a:solidFill>
                  <a:srgbClr val="000000"/>
                </a:solidFill>
                <a:latin typeface="Helvetica" panose="020B0604020202020204" pitchFamily="34" charset="0"/>
              </a:rPr>
              <a:t>-2</a:t>
            </a:r>
            <a:endParaRPr lang="en-US" altLang="en-US" sz="1200"/>
          </a:p>
        </p:txBody>
      </p:sp>
      <p:sp>
        <p:nvSpPr>
          <p:cNvPr id="42025" name="Line 53">
            <a:extLst>
              <a:ext uri="{FF2B5EF4-FFF2-40B4-BE49-F238E27FC236}">
                <a16:creationId xmlns:a16="http://schemas.microsoft.com/office/drawing/2014/main" id="{5D9F223C-FA0E-44F3-907B-DA611EB4775E}"/>
              </a:ext>
            </a:extLst>
          </p:cNvPr>
          <p:cNvSpPr>
            <a:spLocks noChangeShapeType="1"/>
          </p:cNvSpPr>
          <p:nvPr/>
        </p:nvSpPr>
        <p:spPr bwMode="auto">
          <a:xfrm>
            <a:off x="4783974" y="5063736"/>
            <a:ext cx="29440" cy="142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2026" name="Line 54">
            <a:extLst>
              <a:ext uri="{FF2B5EF4-FFF2-40B4-BE49-F238E27FC236}">
                <a16:creationId xmlns:a16="http://schemas.microsoft.com/office/drawing/2014/main" id="{142C9C70-24EF-42CE-83A7-6E1F888CFFD0}"/>
              </a:ext>
            </a:extLst>
          </p:cNvPr>
          <p:cNvSpPr>
            <a:spLocks noChangeShapeType="1"/>
          </p:cNvSpPr>
          <p:nvPr/>
        </p:nvSpPr>
        <p:spPr bwMode="auto">
          <a:xfrm flipH="1">
            <a:off x="7988318" y="5063736"/>
            <a:ext cx="37684" cy="142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2027" name="Line 56">
            <a:extLst>
              <a:ext uri="{FF2B5EF4-FFF2-40B4-BE49-F238E27FC236}">
                <a16:creationId xmlns:a16="http://schemas.microsoft.com/office/drawing/2014/main" id="{53BC0284-E5B2-4AD9-AB04-8A9EA1810054}"/>
              </a:ext>
            </a:extLst>
          </p:cNvPr>
          <p:cNvSpPr>
            <a:spLocks noChangeShapeType="1"/>
          </p:cNvSpPr>
          <p:nvPr/>
        </p:nvSpPr>
        <p:spPr bwMode="auto">
          <a:xfrm>
            <a:off x="4783974" y="4685261"/>
            <a:ext cx="29440" cy="142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2028" name="Line 57">
            <a:extLst>
              <a:ext uri="{FF2B5EF4-FFF2-40B4-BE49-F238E27FC236}">
                <a16:creationId xmlns:a16="http://schemas.microsoft.com/office/drawing/2014/main" id="{EF795D7F-496D-4A6B-846B-550C2388C8ED}"/>
              </a:ext>
            </a:extLst>
          </p:cNvPr>
          <p:cNvSpPr>
            <a:spLocks noChangeShapeType="1"/>
          </p:cNvSpPr>
          <p:nvPr/>
        </p:nvSpPr>
        <p:spPr bwMode="auto">
          <a:xfrm flipH="1">
            <a:off x="7988318" y="4685261"/>
            <a:ext cx="37684" cy="142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2029" name="Rectangle 58">
            <a:extLst>
              <a:ext uri="{FF2B5EF4-FFF2-40B4-BE49-F238E27FC236}">
                <a16:creationId xmlns:a16="http://schemas.microsoft.com/office/drawing/2014/main" id="{EC4832C5-86A4-4BB1-91B3-92FB5496B71A}"/>
              </a:ext>
            </a:extLst>
          </p:cNvPr>
          <p:cNvSpPr>
            <a:spLocks noChangeArrowheads="1"/>
          </p:cNvSpPr>
          <p:nvPr/>
        </p:nvSpPr>
        <p:spPr bwMode="auto">
          <a:xfrm>
            <a:off x="4572000" y="4603853"/>
            <a:ext cx="136256"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200" dirty="0">
                <a:solidFill>
                  <a:srgbClr val="000000"/>
                </a:solidFill>
                <a:latin typeface="Helvetica" panose="020B0604020202020204" pitchFamily="34" charset="0"/>
              </a:rPr>
              <a:t>-1</a:t>
            </a:r>
            <a:endParaRPr lang="en-US" altLang="en-US" sz="1200" dirty="0"/>
          </a:p>
        </p:txBody>
      </p:sp>
      <p:sp>
        <p:nvSpPr>
          <p:cNvPr id="42030" name="Line 59">
            <a:extLst>
              <a:ext uri="{FF2B5EF4-FFF2-40B4-BE49-F238E27FC236}">
                <a16:creationId xmlns:a16="http://schemas.microsoft.com/office/drawing/2014/main" id="{3B93F860-3944-4B1E-86B2-2C38AB6D4540}"/>
              </a:ext>
            </a:extLst>
          </p:cNvPr>
          <p:cNvSpPr>
            <a:spLocks noChangeShapeType="1"/>
          </p:cNvSpPr>
          <p:nvPr/>
        </p:nvSpPr>
        <p:spPr bwMode="auto">
          <a:xfrm>
            <a:off x="4783974" y="4308214"/>
            <a:ext cx="29440" cy="142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2031" name="Line 60">
            <a:extLst>
              <a:ext uri="{FF2B5EF4-FFF2-40B4-BE49-F238E27FC236}">
                <a16:creationId xmlns:a16="http://schemas.microsoft.com/office/drawing/2014/main" id="{4D8EAD52-ECC1-4E2F-BE38-BC9F205958A3}"/>
              </a:ext>
            </a:extLst>
          </p:cNvPr>
          <p:cNvSpPr>
            <a:spLocks noChangeShapeType="1"/>
          </p:cNvSpPr>
          <p:nvPr/>
        </p:nvSpPr>
        <p:spPr bwMode="auto">
          <a:xfrm flipH="1">
            <a:off x="7988318" y="4308214"/>
            <a:ext cx="37684" cy="142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2032" name="Line 62">
            <a:extLst>
              <a:ext uri="{FF2B5EF4-FFF2-40B4-BE49-F238E27FC236}">
                <a16:creationId xmlns:a16="http://schemas.microsoft.com/office/drawing/2014/main" id="{F6A7ED55-AC89-4EB2-9387-8E20D2300DD1}"/>
              </a:ext>
            </a:extLst>
          </p:cNvPr>
          <p:cNvSpPr>
            <a:spLocks noChangeShapeType="1"/>
          </p:cNvSpPr>
          <p:nvPr/>
        </p:nvSpPr>
        <p:spPr bwMode="auto">
          <a:xfrm>
            <a:off x="4783974" y="3938307"/>
            <a:ext cx="29440" cy="142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2033" name="Line 63">
            <a:extLst>
              <a:ext uri="{FF2B5EF4-FFF2-40B4-BE49-F238E27FC236}">
                <a16:creationId xmlns:a16="http://schemas.microsoft.com/office/drawing/2014/main" id="{EFFF11AD-D68F-4975-9662-271C65D28C56}"/>
              </a:ext>
            </a:extLst>
          </p:cNvPr>
          <p:cNvSpPr>
            <a:spLocks noChangeShapeType="1"/>
          </p:cNvSpPr>
          <p:nvPr/>
        </p:nvSpPr>
        <p:spPr bwMode="auto">
          <a:xfrm flipH="1">
            <a:off x="7988318" y="3938307"/>
            <a:ext cx="37684" cy="142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2034" name="Rectangle 64">
            <a:extLst>
              <a:ext uri="{FF2B5EF4-FFF2-40B4-BE49-F238E27FC236}">
                <a16:creationId xmlns:a16="http://schemas.microsoft.com/office/drawing/2014/main" id="{ABE2606B-0629-425F-BE9F-BC0B8D8205BD}"/>
              </a:ext>
            </a:extLst>
          </p:cNvPr>
          <p:cNvSpPr>
            <a:spLocks noChangeArrowheads="1"/>
          </p:cNvSpPr>
          <p:nvPr/>
        </p:nvSpPr>
        <p:spPr bwMode="auto">
          <a:xfrm>
            <a:off x="4601440" y="3856899"/>
            <a:ext cx="84960"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200">
                <a:solidFill>
                  <a:srgbClr val="000000"/>
                </a:solidFill>
                <a:latin typeface="Helvetica" panose="020B0604020202020204" pitchFamily="34" charset="0"/>
              </a:rPr>
              <a:t>0</a:t>
            </a:r>
            <a:endParaRPr lang="en-US" altLang="en-US" sz="1200"/>
          </a:p>
        </p:txBody>
      </p:sp>
      <p:sp>
        <p:nvSpPr>
          <p:cNvPr id="42035" name="Line 65">
            <a:extLst>
              <a:ext uri="{FF2B5EF4-FFF2-40B4-BE49-F238E27FC236}">
                <a16:creationId xmlns:a16="http://schemas.microsoft.com/office/drawing/2014/main" id="{98019FB6-B758-411D-8652-CF2C3FDE0A7D}"/>
              </a:ext>
            </a:extLst>
          </p:cNvPr>
          <p:cNvSpPr>
            <a:spLocks noChangeShapeType="1"/>
          </p:cNvSpPr>
          <p:nvPr/>
        </p:nvSpPr>
        <p:spPr bwMode="auto">
          <a:xfrm>
            <a:off x="4783974" y="3561259"/>
            <a:ext cx="29440" cy="142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2036" name="Line 66">
            <a:extLst>
              <a:ext uri="{FF2B5EF4-FFF2-40B4-BE49-F238E27FC236}">
                <a16:creationId xmlns:a16="http://schemas.microsoft.com/office/drawing/2014/main" id="{60387B73-4F5F-4A9F-BF41-A89CE8DC139C}"/>
              </a:ext>
            </a:extLst>
          </p:cNvPr>
          <p:cNvSpPr>
            <a:spLocks noChangeShapeType="1"/>
          </p:cNvSpPr>
          <p:nvPr/>
        </p:nvSpPr>
        <p:spPr bwMode="auto">
          <a:xfrm flipH="1">
            <a:off x="7988318" y="3561259"/>
            <a:ext cx="37684" cy="142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2037" name="Line 68">
            <a:extLst>
              <a:ext uri="{FF2B5EF4-FFF2-40B4-BE49-F238E27FC236}">
                <a16:creationId xmlns:a16="http://schemas.microsoft.com/office/drawing/2014/main" id="{B7AB6A59-ADFF-475A-B106-9BDB60F1A964}"/>
              </a:ext>
            </a:extLst>
          </p:cNvPr>
          <p:cNvSpPr>
            <a:spLocks noChangeShapeType="1"/>
          </p:cNvSpPr>
          <p:nvPr/>
        </p:nvSpPr>
        <p:spPr bwMode="auto">
          <a:xfrm>
            <a:off x="4783974" y="3184212"/>
            <a:ext cx="29440" cy="142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2038" name="Line 69">
            <a:extLst>
              <a:ext uri="{FF2B5EF4-FFF2-40B4-BE49-F238E27FC236}">
                <a16:creationId xmlns:a16="http://schemas.microsoft.com/office/drawing/2014/main" id="{5D20B183-31A8-460A-8B75-0E705E9E9230}"/>
              </a:ext>
            </a:extLst>
          </p:cNvPr>
          <p:cNvSpPr>
            <a:spLocks noChangeShapeType="1"/>
          </p:cNvSpPr>
          <p:nvPr/>
        </p:nvSpPr>
        <p:spPr bwMode="auto">
          <a:xfrm flipH="1">
            <a:off x="7988318" y="3184212"/>
            <a:ext cx="37684" cy="142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2039" name="Rectangle 70">
            <a:extLst>
              <a:ext uri="{FF2B5EF4-FFF2-40B4-BE49-F238E27FC236}">
                <a16:creationId xmlns:a16="http://schemas.microsoft.com/office/drawing/2014/main" id="{770B939F-B286-4071-A395-4EF9F40C1D54}"/>
              </a:ext>
            </a:extLst>
          </p:cNvPr>
          <p:cNvSpPr>
            <a:spLocks noChangeArrowheads="1"/>
          </p:cNvSpPr>
          <p:nvPr/>
        </p:nvSpPr>
        <p:spPr bwMode="auto">
          <a:xfrm>
            <a:off x="4601440" y="3101376"/>
            <a:ext cx="84960"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200">
                <a:solidFill>
                  <a:srgbClr val="000000"/>
                </a:solidFill>
                <a:latin typeface="Helvetica" panose="020B0604020202020204" pitchFamily="34" charset="0"/>
              </a:rPr>
              <a:t>1</a:t>
            </a:r>
            <a:endParaRPr lang="en-US" altLang="en-US" sz="1200"/>
          </a:p>
        </p:txBody>
      </p:sp>
      <p:sp>
        <p:nvSpPr>
          <p:cNvPr id="42040" name="Line 71">
            <a:extLst>
              <a:ext uri="{FF2B5EF4-FFF2-40B4-BE49-F238E27FC236}">
                <a16:creationId xmlns:a16="http://schemas.microsoft.com/office/drawing/2014/main" id="{B0888893-05E4-47F3-BCA9-5C5AC17ACFB6}"/>
              </a:ext>
            </a:extLst>
          </p:cNvPr>
          <p:cNvSpPr>
            <a:spLocks noChangeShapeType="1"/>
          </p:cNvSpPr>
          <p:nvPr/>
        </p:nvSpPr>
        <p:spPr bwMode="auto">
          <a:xfrm>
            <a:off x="4783974" y="2805737"/>
            <a:ext cx="29440" cy="142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2041" name="Line 72">
            <a:extLst>
              <a:ext uri="{FF2B5EF4-FFF2-40B4-BE49-F238E27FC236}">
                <a16:creationId xmlns:a16="http://schemas.microsoft.com/office/drawing/2014/main" id="{92065B49-DEFD-47A4-B70B-3152F0FACF92}"/>
              </a:ext>
            </a:extLst>
          </p:cNvPr>
          <p:cNvSpPr>
            <a:spLocks noChangeShapeType="1"/>
          </p:cNvSpPr>
          <p:nvPr/>
        </p:nvSpPr>
        <p:spPr bwMode="auto">
          <a:xfrm flipH="1">
            <a:off x="7988318" y="2805737"/>
            <a:ext cx="37684" cy="142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2042" name="Line 74">
            <a:extLst>
              <a:ext uri="{FF2B5EF4-FFF2-40B4-BE49-F238E27FC236}">
                <a16:creationId xmlns:a16="http://schemas.microsoft.com/office/drawing/2014/main" id="{FE7168F6-3105-4BE2-98F8-93157F828E64}"/>
              </a:ext>
            </a:extLst>
          </p:cNvPr>
          <p:cNvSpPr>
            <a:spLocks noChangeShapeType="1"/>
          </p:cNvSpPr>
          <p:nvPr/>
        </p:nvSpPr>
        <p:spPr bwMode="auto">
          <a:xfrm>
            <a:off x="4783974" y="2437258"/>
            <a:ext cx="29440" cy="142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2043" name="Line 75">
            <a:extLst>
              <a:ext uri="{FF2B5EF4-FFF2-40B4-BE49-F238E27FC236}">
                <a16:creationId xmlns:a16="http://schemas.microsoft.com/office/drawing/2014/main" id="{775FCD7E-E482-441D-BABE-B2A60CC67019}"/>
              </a:ext>
            </a:extLst>
          </p:cNvPr>
          <p:cNvSpPr>
            <a:spLocks noChangeShapeType="1"/>
          </p:cNvSpPr>
          <p:nvPr/>
        </p:nvSpPr>
        <p:spPr bwMode="auto">
          <a:xfrm flipH="1">
            <a:off x="7988318" y="2437258"/>
            <a:ext cx="37684" cy="142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2044" name="Rectangle 76">
            <a:extLst>
              <a:ext uri="{FF2B5EF4-FFF2-40B4-BE49-F238E27FC236}">
                <a16:creationId xmlns:a16="http://schemas.microsoft.com/office/drawing/2014/main" id="{F43114E4-5F2F-4042-A571-8E0AC579325B}"/>
              </a:ext>
            </a:extLst>
          </p:cNvPr>
          <p:cNvSpPr>
            <a:spLocks noChangeArrowheads="1"/>
          </p:cNvSpPr>
          <p:nvPr/>
        </p:nvSpPr>
        <p:spPr bwMode="auto">
          <a:xfrm>
            <a:off x="4601440" y="2355850"/>
            <a:ext cx="84960"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200">
                <a:solidFill>
                  <a:srgbClr val="000000"/>
                </a:solidFill>
                <a:latin typeface="Helvetica" panose="020B0604020202020204" pitchFamily="34" charset="0"/>
              </a:rPr>
              <a:t>2</a:t>
            </a:r>
            <a:endParaRPr lang="en-US" altLang="en-US" sz="1200"/>
          </a:p>
        </p:txBody>
      </p:sp>
      <p:sp>
        <p:nvSpPr>
          <p:cNvPr id="42045" name="Freeform 78">
            <a:extLst>
              <a:ext uri="{FF2B5EF4-FFF2-40B4-BE49-F238E27FC236}">
                <a16:creationId xmlns:a16="http://schemas.microsoft.com/office/drawing/2014/main" id="{9AD62825-122C-4765-8F89-FBF37838E2DA}"/>
              </a:ext>
            </a:extLst>
          </p:cNvPr>
          <p:cNvSpPr>
            <a:spLocks/>
          </p:cNvSpPr>
          <p:nvPr/>
        </p:nvSpPr>
        <p:spPr bwMode="auto">
          <a:xfrm>
            <a:off x="4783974" y="2437258"/>
            <a:ext cx="3242028" cy="3003525"/>
          </a:xfrm>
          <a:custGeom>
            <a:avLst/>
            <a:gdLst>
              <a:gd name="T0" fmla="*/ 0 w 434"/>
              <a:gd name="T1" fmla="*/ 342 h 342"/>
              <a:gd name="T2" fmla="*/ 434 w 434"/>
              <a:gd name="T3" fmla="*/ 342 h 342"/>
              <a:gd name="T4" fmla="*/ 434 w 434"/>
              <a:gd name="T5" fmla="*/ 0 h 342"/>
              <a:gd name="T6" fmla="*/ 0 60000 65536"/>
              <a:gd name="T7" fmla="*/ 0 60000 65536"/>
              <a:gd name="T8" fmla="*/ 0 60000 65536"/>
              <a:gd name="T9" fmla="*/ 0 w 434"/>
              <a:gd name="T10" fmla="*/ 0 h 342"/>
              <a:gd name="T11" fmla="*/ 434 w 434"/>
              <a:gd name="T12" fmla="*/ 342 h 342"/>
            </a:gdLst>
            <a:ahLst/>
            <a:cxnLst>
              <a:cxn ang="T6">
                <a:pos x="T0" y="T1"/>
              </a:cxn>
              <a:cxn ang="T7">
                <a:pos x="T2" y="T3"/>
              </a:cxn>
              <a:cxn ang="T8">
                <a:pos x="T4" y="T5"/>
              </a:cxn>
            </a:cxnLst>
            <a:rect l="T9" t="T10" r="T11" b="T12"/>
            <a:pathLst>
              <a:path w="434" h="342">
                <a:moveTo>
                  <a:pt x="0" y="342"/>
                </a:moveTo>
                <a:lnTo>
                  <a:pt x="434" y="342"/>
                </a:lnTo>
                <a:lnTo>
                  <a:pt x="434" y="0"/>
                </a:lnTo>
              </a:path>
            </a:pathLst>
          </a:cu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42046" name="Freeform 80">
            <a:extLst>
              <a:ext uri="{FF2B5EF4-FFF2-40B4-BE49-F238E27FC236}">
                <a16:creationId xmlns:a16="http://schemas.microsoft.com/office/drawing/2014/main" id="{E801965B-75D5-401A-937D-B06DA296347F}"/>
              </a:ext>
            </a:extLst>
          </p:cNvPr>
          <p:cNvSpPr>
            <a:spLocks/>
          </p:cNvSpPr>
          <p:nvPr/>
        </p:nvSpPr>
        <p:spPr bwMode="auto">
          <a:xfrm>
            <a:off x="4783974" y="2437258"/>
            <a:ext cx="813745" cy="2959251"/>
          </a:xfrm>
          <a:custGeom>
            <a:avLst/>
            <a:gdLst>
              <a:gd name="T0" fmla="*/ 6 w 691"/>
              <a:gd name="T1" fmla="*/ 1045 h 2072"/>
              <a:gd name="T2" fmla="*/ 25 w 691"/>
              <a:gd name="T3" fmla="*/ 1045 h 2072"/>
              <a:gd name="T4" fmla="*/ 44 w 691"/>
              <a:gd name="T5" fmla="*/ 1070 h 2072"/>
              <a:gd name="T6" fmla="*/ 63 w 691"/>
              <a:gd name="T7" fmla="*/ 1076 h 2072"/>
              <a:gd name="T8" fmla="*/ 82 w 691"/>
              <a:gd name="T9" fmla="*/ 1033 h 2072"/>
              <a:gd name="T10" fmla="*/ 102 w 691"/>
              <a:gd name="T11" fmla="*/ 972 h 2072"/>
              <a:gd name="T12" fmla="*/ 114 w 691"/>
              <a:gd name="T13" fmla="*/ 947 h 2072"/>
              <a:gd name="T14" fmla="*/ 133 w 691"/>
              <a:gd name="T15" fmla="*/ 1021 h 2072"/>
              <a:gd name="T16" fmla="*/ 146 w 691"/>
              <a:gd name="T17" fmla="*/ 1174 h 2072"/>
              <a:gd name="T18" fmla="*/ 165 w 691"/>
              <a:gd name="T19" fmla="*/ 1267 h 2072"/>
              <a:gd name="T20" fmla="*/ 178 w 691"/>
              <a:gd name="T21" fmla="*/ 1187 h 2072"/>
              <a:gd name="T22" fmla="*/ 197 w 691"/>
              <a:gd name="T23" fmla="*/ 935 h 2072"/>
              <a:gd name="T24" fmla="*/ 209 w 691"/>
              <a:gd name="T25" fmla="*/ 713 h 2072"/>
              <a:gd name="T26" fmla="*/ 228 w 691"/>
              <a:gd name="T27" fmla="*/ 732 h 2072"/>
              <a:gd name="T28" fmla="*/ 247 w 691"/>
              <a:gd name="T29" fmla="*/ 1051 h 2072"/>
              <a:gd name="T30" fmla="*/ 260 w 691"/>
              <a:gd name="T31" fmla="*/ 1439 h 2072"/>
              <a:gd name="T32" fmla="*/ 279 w 691"/>
              <a:gd name="T33" fmla="*/ 1568 h 2072"/>
              <a:gd name="T34" fmla="*/ 292 w 691"/>
              <a:gd name="T35" fmla="*/ 1261 h 2072"/>
              <a:gd name="T36" fmla="*/ 311 w 691"/>
              <a:gd name="T37" fmla="*/ 713 h 2072"/>
              <a:gd name="T38" fmla="*/ 324 w 691"/>
              <a:gd name="T39" fmla="*/ 369 h 2072"/>
              <a:gd name="T40" fmla="*/ 343 w 691"/>
              <a:gd name="T41" fmla="*/ 553 h 2072"/>
              <a:gd name="T42" fmla="*/ 355 w 691"/>
              <a:gd name="T43" fmla="*/ 1181 h 2072"/>
              <a:gd name="T44" fmla="*/ 374 w 691"/>
              <a:gd name="T45" fmla="*/ 1771 h 2072"/>
              <a:gd name="T46" fmla="*/ 393 w 691"/>
              <a:gd name="T47" fmla="*/ 1820 h 2072"/>
              <a:gd name="T48" fmla="*/ 406 w 691"/>
              <a:gd name="T49" fmla="*/ 1224 h 2072"/>
              <a:gd name="T50" fmla="*/ 425 w 691"/>
              <a:gd name="T51" fmla="*/ 436 h 2072"/>
              <a:gd name="T52" fmla="*/ 438 w 691"/>
              <a:gd name="T53" fmla="*/ 98 h 2072"/>
              <a:gd name="T54" fmla="*/ 457 w 691"/>
              <a:gd name="T55" fmla="*/ 516 h 2072"/>
              <a:gd name="T56" fmla="*/ 469 w 691"/>
              <a:gd name="T57" fmla="*/ 1390 h 2072"/>
              <a:gd name="T58" fmla="*/ 488 w 691"/>
              <a:gd name="T59" fmla="*/ 2023 h 2072"/>
              <a:gd name="T60" fmla="*/ 501 w 691"/>
              <a:gd name="T61" fmla="*/ 1888 h 2072"/>
              <a:gd name="T62" fmla="*/ 520 w 691"/>
              <a:gd name="T63" fmla="*/ 1076 h 2072"/>
              <a:gd name="T64" fmla="*/ 533 w 691"/>
              <a:gd name="T65" fmla="*/ 227 h 2072"/>
              <a:gd name="T66" fmla="*/ 552 w 691"/>
              <a:gd name="T67" fmla="*/ 31 h 2072"/>
              <a:gd name="T68" fmla="*/ 571 w 691"/>
              <a:gd name="T69" fmla="*/ 639 h 2072"/>
              <a:gd name="T70" fmla="*/ 584 w 691"/>
              <a:gd name="T71" fmla="*/ 1562 h 2072"/>
              <a:gd name="T72" fmla="*/ 603 w 691"/>
              <a:gd name="T73" fmla="*/ 2066 h 2072"/>
              <a:gd name="T74" fmla="*/ 615 w 691"/>
              <a:gd name="T75" fmla="*/ 1759 h 2072"/>
              <a:gd name="T76" fmla="*/ 634 w 691"/>
              <a:gd name="T77" fmla="*/ 904 h 2072"/>
              <a:gd name="T78" fmla="*/ 647 w 691"/>
              <a:gd name="T79" fmla="*/ 203 h 2072"/>
              <a:gd name="T80" fmla="*/ 666 w 691"/>
              <a:gd name="T81" fmla="*/ 190 h 2072"/>
              <a:gd name="T82" fmla="*/ 679 w 691"/>
              <a:gd name="T83" fmla="*/ 842 h 2072"/>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691"/>
              <a:gd name="T127" fmla="*/ 0 h 2072"/>
              <a:gd name="T128" fmla="*/ 691 w 691"/>
              <a:gd name="T129" fmla="*/ 2072 h 2072"/>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691" h="2072">
                <a:moveTo>
                  <a:pt x="6" y="1045"/>
                </a:moveTo>
                <a:lnTo>
                  <a:pt x="0" y="1045"/>
                </a:lnTo>
                <a:lnTo>
                  <a:pt x="6" y="1045"/>
                </a:lnTo>
                <a:lnTo>
                  <a:pt x="13" y="1045"/>
                </a:lnTo>
                <a:lnTo>
                  <a:pt x="19" y="1045"/>
                </a:lnTo>
                <a:lnTo>
                  <a:pt x="25" y="1045"/>
                </a:lnTo>
                <a:lnTo>
                  <a:pt x="32" y="1058"/>
                </a:lnTo>
                <a:lnTo>
                  <a:pt x="38" y="1058"/>
                </a:lnTo>
                <a:lnTo>
                  <a:pt x="44" y="1070"/>
                </a:lnTo>
                <a:lnTo>
                  <a:pt x="51" y="1070"/>
                </a:lnTo>
                <a:lnTo>
                  <a:pt x="57" y="1076"/>
                </a:lnTo>
                <a:lnTo>
                  <a:pt x="63" y="1076"/>
                </a:lnTo>
                <a:lnTo>
                  <a:pt x="70" y="1070"/>
                </a:lnTo>
                <a:lnTo>
                  <a:pt x="76" y="1051"/>
                </a:lnTo>
                <a:lnTo>
                  <a:pt x="82" y="1033"/>
                </a:lnTo>
                <a:lnTo>
                  <a:pt x="89" y="1015"/>
                </a:lnTo>
                <a:lnTo>
                  <a:pt x="95" y="990"/>
                </a:lnTo>
                <a:lnTo>
                  <a:pt x="102" y="972"/>
                </a:lnTo>
                <a:lnTo>
                  <a:pt x="102" y="953"/>
                </a:lnTo>
                <a:lnTo>
                  <a:pt x="108" y="947"/>
                </a:lnTo>
                <a:lnTo>
                  <a:pt x="114" y="947"/>
                </a:lnTo>
                <a:lnTo>
                  <a:pt x="121" y="959"/>
                </a:lnTo>
                <a:lnTo>
                  <a:pt x="127" y="984"/>
                </a:lnTo>
                <a:lnTo>
                  <a:pt x="133" y="1021"/>
                </a:lnTo>
                <a:lnTo>
                  <a:pt x="140" y="1070"/>
                </a:lnTo>
                <a:lnTo>
                  <a:pt x="140" y="1119"/>
                </a:lnTo>
                <a:lnTo>
                  <a:pt x="146" y="1174"/>
                </a:lnTo>
                <a:lnTo>
                  <a:pt x="152" y="1218"/>
                </a:lnTo>
                <a:lnTo>
                  <a:pt x="159" y="1254"/>
                </a:lnTo>
                <a:lnTo>
                  <a:pt x="165" y="1267"/>
                </a:lnTo>
                <a:lnTo>
                  <a:pt x="171" y="1261"/>
                </a:lnTo>
                <a:lnTo>
                  <a:pt x="178" y="1236"/>
                </a:lnTo>
                <a:lnTo>
                  <a:pt x="178" y="1187"/>
                </a:lnTo>
                <a:lnTo>
                  <a:pt x="184" y="1113"/>
                </a:lnTo>
                <a:lnTo>
                  <a:pt x="190" y="1027"/>
                </a:lnTo>
                <a:lnTo>
                  <a:pt x="197" y="935"/>
                </a:lnTo>
                <a:lnTo>
                  <a:pt x="203" y="849"/>
                </a:lnTo>
                <a:lnTo>
                  <a:pt x="209" y="769"/>
                </a:lnTo>
                <a:lnTo>
                  <a:pt x="209" y="713"/>
                </a:lnTo>
                <a:lnTo>
                  <a:pt x="216" y="682"/>
                </a:lnTo>
                <a:lnTo>
                  <a:pt x="222" y="689"/>
                </a:lnTo>
                <a:lnTo>
                  <a:pt x="228" y="732"/>
                </a:lnTo>
                <a:lnTo>
                  <a:pt x="235" y="812"/>
                </a:lnTo>
                <a:lnTo>
                  <a:pt x="241" y="922"/>
                </a:lnTo>
                <a:lnTo>
                  <a:pt x="247" y="1051"/>
                </a:lnTo>
                <a:lnTo>
                  <a:pt x="247" y="1187"/>
                </a:lnTo>
                <a:lnTo>
                  <a:pt x="254" y="1322"/>
                </a:lnTo>
                <a:lnTo>
                  <a:pt x="260" y="1439"/>
                </a:lnTo>
                <a:lnTo>
                  <a:pt x="266" y="1525"/>
                </a:lnTo>
                <a:lnTo>
                  <a:pt x="273" y="1574"/>
                </a:lnTo>
                <a:lnTo>
                  <a:pt x="279" y="1568"/>
                </a:lnTo>
                <a:lnTo>
                  <a:pt x="285" y="1513"/>
                </a:lnTo>
                <a:lnTo>
                  <a:pt x="285" y="1408"/>
                </a:lnTo>
                <a:lnTo>
                  <a:pt x="292" y="1261"/>
                </a:lnTo>
                <a:lnTo>
                  <a:pt x="298" y="1088"/>
                </a:lnTo>
                <a:lnTo>
                  <a:pt x="304" y="898"/>
                </a:lnTo>
                <a:lnTo>
                  <a:pt x="311" y="713"/>
                </a:lnTo>
                <a:lnTo>
                  <a:pt x="317" y="553"/>
                </a:lnTo>
                <a:lnTo>
                  <a:pt x="317" y="436"/>
                </a:lnTo>
                <a:lnTo>
                  <a:pt x="324" y="369"/>
                </a:lnTo>
                <a:lnTo>
                  <a:pt x="330" y="363"/>
                </a:lnTo>
                <a:lnTo>
                  <a:pt x="336" y="430"/>
                </a:lnTo>
                <a:lnTo>
                  <a:pt x="343" y="553"/>
                </a:lnTo>
                <a:lnTo>
                  <a:pt x="349" y="732"/>
                </a:lnTo>
                <a:lnTo>
                  <a:pt x="355" y="947"/>
                </a:lnTo>
                <a:lnTo>
                  <a:pt x="355" y="1181"/>
                </a:lnTo>
                <a:lnTo>
                  <a:pt x="362" y="1414"/>
                </a:lnTo>
                <a:lnTo>
                  <a:pt x="368" y="1617"/>
                </a:lnTo>
                <a:lnTo>
                  <a:pt x="374" y="1771"/>
                </a:lnTo>
                <a:lnTo>
                  <a:pt x="381" y="1863"/>
                </a:lnTo>
                <a:lnTo>
                  <a:pt x="387" y="1882"/>
                </a:lnTo>
                <a:lnTo>
                  <a:pt x="393" y="1820"/>
                </a:lnTo>
                <a:lnTo>
                  <a:pt x="393" y="1679"/>
                </a:lnTo>
                <a:lnTo>
                  <a:pt x="400" y="1476"/>
                </a:lnTo>
                <a:lnTo>
                  <a:pt x="406" y="1224"/>
                </a:lnTo>
                <a:lnTo>
                  <a:pt x="412" y="953"/>
                </a:lnTo>
                <a:lnTo>
                  <a:pt x="419" y="682"/>
                </a:lnTo>
                <a:lnTo>
                  <a:pt x="425" y="436"/>
                </a:lnTo>
                <a:lnTo>
                  <a:pt x="425" y="246"/>
                </a:lnTo>
                <a:lnTo>
                  <a:pt x="431" y="129"/>
                </a:lnTo>
                <a:lnTo>
                  <a:pt x="438" y="98"/>
                </a:lnTo>
                <a:lnTo>
                  <a:pt x="444" y="154"/>
                </a:lnTo>
                <a:lnTo>
                  <a:pt x="450" y="301"/>
                </a:lnTo>
                <a:lnTo>
                  <a:pt x="457" y="516"/>
                </a:lnTo>
                <a:lnTo>
                  <a:pt x="463" y="787"/>
                </a:lnTo>
                <a:lnTo>
                  <a:pt x="463" y="1088"/>
                </a:lnTo>
                <a:lnTo>
                  <a:pt x="469" y="1390"/>
                </a:lnTo>
                <a:lnTo>
                  <a:pt x="476" y="1660"/>
                </a:lnTo>
                <a:lnTo>
                  <a:pt x="482" y="1882"/>
                </a:lnTo>
                <a:lnTo>
                  <a:pt x="488" y="2023"/>
                </a:lnTo>
                <a:lnTo>
                  <a:pt x="495" y="2072"/>
                </a:lnTo>
                <a:lnTo>
                  <a:pt x="495" y="2029"/>
                </a:lnTo>
                <a:lnTo>
                  <a:pt x="501" y="1888"/>
                </a:lnTo>
                <a:lnTo>
                  <a:pt x="507" y="1673"/>
                </a:lnTo>
                <a:lnTo>
                  <a:pt x="514" y="1390"/>
                </a:lnTo>
                <a:lnTo>
                  <a:pt x="520" y="1076"/>
                </a:lnTo>
                <a:lnTo>
                  <a:pt x="526" y="756"/>
                </a:lnTo>
                <a:lnTo>
                  <a:pt x="533" y="467"/>
                </a:lnTo>
                <a:lnTo>
                  <a:pt x="533" y="227"/>
                </a:lnTo>
                <a:lnTo>
                  <a:pt x="539" y="67"/>
                </a:lnTo>
                <a:lnTo>
                  <a:pt x="546" y="0"/>
                </a:lnTo>
                <a:lnTo>
                  <a:pt x="552" y="31"/>
                </a:lnTo>
                <a:lnTo>
                  <a:pt x="558" y="154"/>
                </a:lnTo>
                <a:lnTo>
                  <a:pt x="565" y="363"/>
                </a:lnTo>
                <a:lnTo>
                  <a:pt x="571" y="639"/>
                </a:lnTo>
                <a:lnTo>
                  <a:pt x="571" y="947"/>
                </a:lnTo>
                <a:lnTo>
                  <a:pt x="577" y="1267"/>
                </a:lnTo>
                <a:lnTo>
                  <a:pt x="584" y="1562"/>
                </a:lnTo>
                <a:lnTo>
                  <a:pt x="590" y="1814"/>
                </a:lnTo>
                <a:lnTo>
                  <a:pt x="596" y="1986"/>
                </a:lnTo>
                <a:lnTo>
                  <a:pt x="603" y="2066"/>
                </a:lnTo>
                <a:lnTo>
                  <a:pt x="603" y="2054"/>
                </a:lnTo>
                <a:lnTo>
                  <a:pt x="609" y="1949"/>
                </a:lnTo>
                <a:lnTo>
                  <a:pt x="615" y="1759"/>
                </a:lnTo>
                <a:lnTo>
                  <a:pt x="622" y="1507"/>
                </a:lnTo>
                <a:lnTo>
                  <a:pt x="628" y="1211"/>
                </a:lnTo>
                <a:lnTo>
                  <a:pt x="634" y="904"/>
                </a:lnTo>
                <a:lnTo>
                  <a:pt x="641" y="621"/>
                </a:lnTo>
                <a:lnTo>
                  <a:pt x="641" y="375"/>
                </a:lnTo>
                <a:lnTo>
                  <a:pt x="647" y="203"/>
                </a:lnTo>
                <a:lnTo>
                  <a:pt x="653" y="111"/>
                </a:lnTo>
                <a:lnTo>
                  <a:pt x="660" y="104"/>
                </a:lnTo>
                <a:lnTo>
                  <a:pt x="666" y="190"/>
                </a:lnTo>
                <a:lnTo>
                  <a:pt x="672" y="357"/>
                </a:lnTo>
                <a:lnTo>
                  <a:pt x="679" y="578"/>
                </a:lnTo>
                <a:lnTo>
                  <a:pt x="679" y="842"/>
                </a:lnTo>
                <a:lnTo>
                  <a:pt x="685" y="1119"/>
                </a:lnTo>
                <a:lnTo>
                  <a:pt x="691" y="1377"/>
                </a:lnTo>
              </a:path>
            </a:pathLst>
          </a:custGeom>
          <a:noFill/>
          <a:ln w="28575">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42047" name="Freeform 81">
            <a:extLst>
              <a:ext uri="{FF2B5EF4-FFF2-40B4-BE49-F238E27FC236}">
                <a16:creationId xmlns:a16="http://schemas.microsoft.com/office/drawing/2014/main" id="{926927A1-AC3B-4B80-976F-F49A5803AE1D}"/>
              </a:ext>
            </a:extLst>
          </p:cNvPr>
          <p:cNvSpPr>
            <a:spLocks/>
          </p:cNvSpPr>
          <p:nvPr/>
        </p:nvSpPr>
        <p:spPr bwMode="auto">
          <a:xfrm>
            <a:off x="5597719" y="2947129"/>
            <a:ext cx="829055" cy="2178021"/>
          </a:xfrm>
          <a:custGeom>
            <a:avLst/>
            <a:gdLst>
              <a:gd name="T0" fmla="*/ 13 w 704"/>
              <a:gd name="T1" fmla="*/ 1414 h 1525"/>
              <a:gd name="T2" fmla="*/ 26 w 704"/>
              <a:gd name="T3" fmla="*/ 1463 h 1525"/>
              <a:gd name="T4" fmla="*/ 45 w 704"/>
              <a:gd name="T5" fmla="*/ 922 h 1525"/>
              <a:gd name="T6" fmla="*/ 57 w 704"/>
              <a:gd name="T7" fmla="*/ 264 h 1525"/>
              <a:gd name="T8" fmla="*/ 77 w 704"/>
              <a:gd name="T9" fmla="*/ 0 h 1525"/>
              <a:gd name="T10" fmla="*/ 96 w 704"/>
              <a:gd name="T11" fmla="*/ 289 h 1525"/>
              <a:gd name="T12" fmla="*/ 108 w 704"/>
              <a:gd name="T13" fmla="*/ 836 h 1525"/>
              <a:gd name="T14" fmla="*/ 127 w 704"/>
              <a:gd name="T15" fmla="*/ 1193 h 1525"/>
              <a:gd name="T16" fmla="*/ 140 w 704"/>
              <a:gd name="T17" fmla="*/ 1125 h 1525"/>
              <a:gd name="T18" fmla="*/ 159 w 704"/>
              <a:gd name="T19" fmla="*/ 750 h 1525"/>
              <a:gd name="T20" fmla="*/ 172 w 704"/>
              <a:gd name="T21" fmla="*/ 405 h 1525"/>
              <a:gd name="T22" fmla="*/ 191 w 704"/>
              <a:gd name="T23" fmla="*/ 338 h 1525"/>
              <a:gd name="T24" fmla="*/ 203 w 704"/>
              <a:gd name="T25" fmla="*/ 541 h 1525"/>
              <a:gd name="T26" fmla="*/ 222 w 704"/>
              <a:gd name="T27" fmla="*/ 799 h 1525"/>
              <a:gd name="T28" fmla="*/ 235 w 704"/>
              <a:gd name="T29" fmla="*/ 910 h 1525"/>
              <a:gd name="T30" fmla="*/ 254 w 704"/>
              <a:gd name="T31" fmla="*/ 836 h 1525"/>
              <a:gd name="T32" fmla="*/ 273 w 704"/>
              <a:gd name="T33" fmla="*/ 682 h 1525"/>
              <a:gd name="T34" fmla="*/ 286 w 704"/>
              <a:gd name="T35" fmla="*/ 590 h 1525"/>
              <a:gd name="T36" fmla="*/ 305 w 704"/>
              <a:gd name="T37" fmla="*/ 602 h 1525"/>
              <a:gd name="T38" fmla="*/ 318 w 704"/>
              <a:gd name="T39" fmla="*/ 670 h 1525"/>
              <a:gd name="T40" fmla="*/ 337 w 704"/>
              <a:gd name="T41" fmla="*/ 713 h 1525"/>
              <a:gd name="T42" fmla="*/ 356 w 704"/>
              <a:gd name="T43" fmla="*/ 713 h 1525"/>
              <a:gd name="T44" fmla="*/ 375 w 704"/>
              <a:gd name="T45" fmla="*/ 694 h 1525"/>
              <a:gd name="T46" fmla="*/ 394 w 704"/>
              <a:gd name="T47" fmla="*/ 688 h 1525"/>
              <a:gd name="T48" fmla="*/ 413 w 704"/>
              <a:gd name="T49" fmla="*/ 688 h 1525"/>
              <a:gd name="T50" fmla="*/ 432 w 704"/>
              <a:gd name="T51" fmla="*/ 694 h 1525"/>
              <a:gd name="T52" fmla="*/ 451 w 704"/>
              <a:gd name="T53" fmla="*/ 688 h 1525"/>
              <a:gd name="T54" fmla="*/ 463 w 704"/>
              <a:gd name="T55" fmla="*/ 694 h 1525"/>
              <a:gd name="T56" fmla="*/ 482 w 704"/>
              <a:gd name="T57" fmla="*/ 688 h 1525"/>
              <a:gd name="T58" fmla="*/ 495 w 704"/>
              <a:gd name="T59" fmla="*/ 694 h 1525"/>
              <a:gd name="T60" fmla="*/ 514 w 704"/>
              <a:gd name="T61" fmla="*/ 688 h 1525"/>
              <a:gd name="T62" fmla="*/ 527 w 704"/>
              <a:gd name="T63" fmla="*/ 694 h 1525"/>
              <a:gd name="T64" fmla="*/ 546 w 704"/>
              <a:gd name="T65" fmla="*/ 688 h 1525"/>
              <a:gd name="T66" fmla="*/ 559 w 704"/>
              <a:gd name="T67" fmla="*/ 694 h 1525"/>
              <a:gd name="T68" fmla="*/ 578 w 704"/>
              <a:gd name="T69" fmla="*/ 688 h 1525"/>
              <a:gd name="T70" fmla="*/ 590 w 704"/>
              <a:gd name="T71" fmla="*/ 694 h 1525"/>
              <a:gd name="T72" fmla="*/ 609 w 704"/>
              <a:gd name="T73" fmla="*/ 688 h 1525"/>
              <a:gd name="T74" fmla="*/ 628 w 704"/>
              <a:gd name="T75" fmla="*/ 694 h 1525"/>
              <a:gd name="T76" fmla="*/ 647 w 704"/>
              <a:gd name="T77" fmla="*/ 688 h 1525"/>
              <a:gd name="T78" fmla="*/ 666 w 704"/>
              <a:gd name="T79" fmla="*/ 694 h 1525"/>
              <a:gd name="T80" fmla="*/ 679 w 704"/>
              <a:gd name="T81" fmla="*/ 688 h 1525"/>
              <a:gd name="T82" fmla="*/ 698 w 704"/>
              <a:gd name="T83" fmla="*/ 694 h 1525"/>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704"/>
              <a:gd name="T127" fmla="*/ 0 h 1525"/>
              <a:gd name="T128" fmla="*/ 704 w 704"/>
              <a:gd name="T129" fmla="*/ 1525 h 1525"/>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704" h="1525">
                <a:moveTo>
                  <a:pt x="0" y="1020"/>
                </a:moveTo>
                <a:lnTo>
                  <a:pt x="7" y="1248"/>
                </a:lnTo>
                <a:lnTo>
                  <a:pt x="13" y="1414"/>
                </a:lnTo>
                <a:lnTo>
                  <a:pt x="19" y="1506"/>
                </a:lnTo>
                <a:lnTo>
                  <a:pt x="19" y="1525"/>
                </a:lnTo>
                <a:lnTo>
                  <a:pt x="26" y="1463"/>
                </a:lnTo>
                <a:lnTo>
                  <a:pt x="32" y="1328"/>
                </a:lnTo>
                <a:lnTo>
                  <a:pt x="38" y="1143"/>
                </a:lnTo>
                <a:lnTo>
                  <a:pt x="45" y="922"/>
                </a:lnTo>
                <a:lnTo>
                  <a:pt x="51" y="682"/>
                </a:lnTo>
                <a:lnTo>
                  <a:pt x="57" y="461"/>
                </a:lnTo>
                <a:lnTo>
                  <a:pt x="57" y="264"/>
                </a:lnTo>
                <a:lnTo>
                  <a:pt x="64" y="116"/>
                </a:lnTo>
                <a:lnTo>
                  <a:pt x="70" y="24"/>
                </a:lnTo>
                <a:lnTo>
                  <a:pt x="77" y="0"/>
                </a:lnTo>
                <a:lnTo>
                  <a:pt x="83" y="43"/>
                </a:lnTo>
                <a:lnTo>
                  <a:pt x="89" y="147"/>
                </a:lnTo>
                <a:lnTo>
                  <a:pt x="96" y="289"/>
                </a:lnTo>
                <a:lnTo>
                  <a:pt x="96" y="467"/>
                </a:lnTo>
                <a:lnTo>
                  <a:pt x="102" y="658"/>
                </a:lnTo>
                <a:lnTo>
                  <a:pt x="108" y="836"/>
                </a:lnTo>
                <a:lnTo>
                  <a:pt x="115" y="996"/>
                </a:lnTo>
                <a:lnTo>
                  <a:pt x="121" y="1119"/>
                </a:lnTo>
                <a:lnTo>
                  <a:pt x="127" y="1193"/>
                </a:lnTo>
                <a:lnTo>
                  <a:pt x="127" y="1217"/>
                </a:lnTo>
                <a:lnTo>
                  <a:pt x="134" y="1193"/>
                </a:lnTo>
                <a:lnTo>
                  <a:pt x="140" y="1125"/>
                </a:lnTo>
                <a:lnTo>
                  <a:pt x="146" y="1014"/>
                </a:lnTo>
                <a:lnTo>
                  <a:pt x="153" y="885"/>
                </a:lnTo>
                <a:lnTo>
                  <a:pt x="159" y="750"/>
                </a:lnTo>
                <a:lnTo>
                  <a:pt x="165" y="615"/>
                </a:lnTo>
                <a:lnTo>
                  <a:pt x="165" y="498"/>
                </a:lnTo>
                <a:lnTo>
                  <a:pt x="172" y="405"/>
                </a:lnTo>
                <a:lnTo>
                  <a:pt x="178" y="344"/>
                </a:lnTo>
                <a:lnTo>
                  <a:pt x="184" y="325"/>
                </a:lnTo>
                <a:lnTo>
                  <a:pt x="191" y="338"/>
                </a:lnTo>
                <a:lnTo>
                  <a:pt x="197" y="387"/>
                </a:lnTo>
                <a:lnTo>
                  <a:pt x="197" y="455"/>
                </a:lnTo>
                <a:lnTo>
                  <a:pt x="203" y="541"/>
                </a:lnTo>
                <a:lnTo>
                  <a:pt x="210" y="633"/>
                </a:lnTo>
                <a:lnTo>
                  <a:pt x="216" y="725"/>
                </a:lnTo>
                <a:lnTo>
                  <a:pt x="222" y="799"/>
                </a:lnTo>
                <a:lnTo>
                  <a:pt x="229" y="861"/>
                </a:lnTo>
                <a:lnTo>
                  <a:pt x="235" y="897"/>
                </a:lnTo>
                <a:lnTo>
                  <a:pt x="235" y="910"/>
                </a:lnTo>
                <a:lnTo>
                  <a:pt x="241" y="904"/>
                </a:lnTo>
                <a:lnTo>
                  <a:pt x="248" y="879"/>
                </a:lnTo>
                <a:lnTo>
                  <a:pt x="254" y="836"/>
                </a:lnTo>
                <a:lnTo>
                  <a:pt x="260" y="787"/>
                </a:lnTo>
                <a:lnTo>
                  <a:pt x="267" y="731"/>
                </a:lnTo>
                <a:lnTo>
                  <a:pt x="273" y="682"/>
                </a:lnTo>
                <a:lnTo>
                  <a:pt x="273" y="645"/>
                </a:lnTo>
                <a:lnTo>
                  <a:pt x="279" y="608"/>
                </a:lnTo>
                <a:lnTo>
                  <a:pt x="286" y="590"/>
                </a:lnTo>
                <a:lnTo>
                  <a:pt x="292" y="584"/>
                </a:lnTo>
                <a:lnTo>
                  <a:pt x="299" y="590"/>
                </a:lnTo>
                <a:lnTo>
                  <a:pt x="305" y="602"/>
                </a:lnTo>
                <a:lnTo>
                  <a:pt x="305" y="627"/>
                </a:lnTo>
                <a:lnTo>
                  <a:pt x="311" y="645"/>
                </a:lnTo>
                <a:lnTo>
                  <a:pt x="318" y="670"/>
                </a:lnTo>
                <a:lnTo>
                  <a:pt x="324" y="688"/>
                </a:lnTo>
                <a:lnTo>
                  <a:pt x="330" y="707"/>
                </a:lnTo>
                <a:lnTo>
                  <a:pt x="337" y="713"/>
                </a:lnTo>
                <a:lnTo>
                  <a:pt x="343" y="719"/>
                </a:lnTo>
                <a:lnTo>
                  <a:pt x="349" y="719"/>
                </a:lnTo>
                <a:lnTo>
                  <a:pt x="356" y="713"/>
                </a:lnTo>
                <a:lnTo>
                  <a:pt x="362" y="707"/>
                </a:lnTo>
                <a:lnTo>
                  <a:pt x="368" y="701"/>
                </a:lnTo>
                <a:lnTo>
                  <a:pt x="375" y="694"/>
                </a:lnTo>
                <a:lnTo>
                  <a:pt x="381" y="688"/>
                </a:lnTo>
                <a:lnTo>
                  <a:pt x="387" y="688"/>
                </a:lnTo>
                <a:lnTo>
                  <a:pt x="394" y="688"/>
                </a:lnTo>
                <a:lnTo>
                  <a:pt x="400" y="688"/>
                </a:lnTo>
                <a:lnTo>
                  <a:pt x="406" y="688"/>
                </a:lnTo>
                <a:lnTo>
                  <a:pt x="413" y="688"/>
                </a:lnTo>
                <a:lnTo>
                  <a:pt x="419" y="694"/>
                </a:lnTo>
                <a:lnTo>
                  <a:pt x="425" y="688"/>
                </a:lnTo>
                <a:lnTo>
                  <a:pt x="432" y="694"/>
                </a:lnTo>
                <a:lnTo>
                  <a:pt x="438" y="688"/>
                </a:lnTo>
                <a:lnTo>
                  <a:pt x="444" y="694"/>
                </a:lnTo>
                <a:lnTo>
                  <a:pt x="451" y="688"/>
                </a:lnTo>
                <a:lnTo>
                  <a:pt x="451" y="694"/>
                </a:lnTo>
                <a:lnTo>
                  <a:pt x="457" y="688"/>
                </a:lnTo>
                <a:lnTo>
                  <a:pt x="463" y="694"/>
                </a:lnTo>
                <a:lnTo>
                  <a:pt x="470" y="688"/>
                </a:lnTo>
                <a:lnTo>
                  <a:pt x="476" y="694"/>
                </a:lnTo>
                <a:lnTo>
                  <a:pt x="482" y="688"/>
                </a:lnTo>
                <a:lnTo>
                  <a:pt x="489" y="694"/>
                </a:lnTo>
                <a:lnTo>
                  <a:pt x="489" y="688"/>
                </a:lnTo>
                <a:lnTo>
                  <a:pt x="495" y="694"/>
                </a:lnTo>
                <a:lnTo>
                  <a:pt x="501" y="688"/>
                </a:lnTo>
                <a:lnTo>
                  <a:pt x="508" y="694"/>
                </a:lnTo>
                <a:lnTo>
                  <a:pt x="514" y="688"/>
                </a:lnTo>
                <a:lnTo>
                  <a:pt x="521" y="694"/>
                </a:lnTo>
                <a:lnTo>
                  <a:pt x="521" y="688"/>
                </a:lnTo>
                <a:lnTo>
                  <a:pt x="527" y="694"/>
                </a:lnTo>
                <a:lnTo>
                  <a:pt x="533" y="688"/>
                </a:lnTo>
                <a:lnTo>
                  <a:pt x="540" y="694"/>
                </a:lnTo>
                <a:lnTo>
                  <a:pt x="546" y="688"/>
                </a:lnTo>
                <a:lnTo>
                  <a:pt x="552" y="694"/>
                </a:lnTo>
                <a:lnTo>
                  <a:pt x="559" y="688"/>
                </a:lnTo>
                <a:lnTo>
                  <a:pt x="559" y="694"/>
                </a:lnTo>
                <a:lnTo>
                  <a:pt x="565" y="688"/>
                </a:lnTo>
                <a:lnTo>
                  <a:pt x="571" y="694"/>
                </a:lnTo>
                <a:lnTo>
                  <a:pt x="578" y="688"/>
                </a:lnTo>
                <a:lnTo>
                  <a:pt x="584" y="694"/>
                </a:lnTo>
                <a:lnTo>
                  <a:pt x="590" y="688"/>
                </a:lnTo>
                <a:lnTo>
                  <a:pt x="590" y="694"/>
                </a:lnTo>
                <a:lnTo>
                  <a:pt x="597" y="688"/>
                </a:lnTo>
                <a:lnTo>
                  <a:pt x="603" y="694"/>
                </a:lnTo>
                <a:lnTo>
                  <a:pt x="609" y="688"/>
                </a:lnTo>
                <a:lnTo>
                  <a:pt x="616" y="694"/>
                </a:lnTo>
                <a:lnTo>
                  <a:pt x="628" y="688"/>
                </a:lnTo>
                <a:lnTo>
                  <a:pt x="628" y="694"/>
                </a:lnTo>
                <a:lnTo>
                  <a:pt x="635" y="688"/>
                </a:lnTo>
                <a:lnTo>
                  <a:pt x="641" y="694"/>
                </a:lnTo>
                <a:lnTo>
                  <a:pt x="647" y="688"/>
                </a:lnTo>
                <a:lnTo>
                  <a:pt x="654" y="694"/>
                </a:lnTo>
                <a:lnTo>
                  <a:pt x="660" y="688"/>
                </a:lnTo>
                <a:lnTo>
                  <a:pt x="666" y="694"/>
                </a:lnTo>
                <a:lnTo>
                  <a:pt x="666" y="688"/>
                </a:lnTo>
                <a:lnTo>
                  <a:pt x="673" y="694"/>
                </a:lnTo>
                <a:lnTo>
                  <a:pt x="679" y="688"/>
                </a:lnTo>
                <a:lnTo>
                  <a:pt x="685" y="694"/>
                </a:lnTo>
                <a:lnTo>
                  <a:pt x="692" y="688"/>
                </a:lnTo>
                <a:lnTo>
                  <a:pt x="698" y="694"/>
                </a:lnTo>
                <a:lnTo>
                  <a:pt x="698" y="688"/>
                </a:lnTo>
                <a:lnTo>
                  <a:pt x="704" y="694"/>
                </a:lnTo>
              </a:path>
            </a:pathLst>
          </a:custGeom>
          <a:noFill/>
          <a:ln w="28575">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42048" name="Freeform 82">
            <a:extLst>
              <a:ext uri="{FF2B5EF4-FFF2-40B4-BE49-F238E27FC236}">
                <a16:creationId xmlns:a16="http://schemas.microsoft.com/office/drawing/2014/main" id="{ED62D556-F3E3-47BD-A142-8F07F2B01C8B}"/>
              </a:ext>
            </a:extLst>
          </p:cNvPr>
          <p:cNvSpPr>
            <a:spLocks/>
          </p:cNvSpPr>
          <p:nvPr/>
        </p:nvSpPr>
        <p:spPr bwMode="auto">
          <a:xfrm>
            <a:off x="6426774" y="3929737"/>
            <a:ext cx="830233" cy="8569"/>
          </a:xfrm>
          <a:custGeom>
            <a:avLst/>
            <a:gdLst>
              <a:gd name="T0" fmla="*/ 13 w 705"/>
              <a:gd name="T1" fmla="*/ 6 h 6"/>
              <a:gd name="T2" fmla="*/ 32 w 705"/>
              <a:gd name="T3" fmla="*/ 0 h 6"/>
              <a:gd name="T4" fmla="*/ 45 w 705"/>
              <a:gd name="T5" fmla="*/ 6 h 6"/>
              <a:gd name="T6" fmla="*/ 64 w 705"/>
              <a:gd name="T7" fmla="*/ 0 h 6"/>
              <a:gd name="T8" fmla="*/ 77 w 705"/>
              <a:gd name="T9" fmla="*/ 6 h 6"/>
              <a:gd name="T10" fmla="*/ 96 w 705"/>
              <a:gd name="T11" fmla="*/ 0 h 6"/>
              <a:gd name="T12" fmla="*/ 108 w 705"/>
              <a:gd name="T13" fmla="*/ 6 h 6"/>
              <a:gd name="T14" fmla="*/ 134 w 705"/>
              <a:gd name="T15" fmla="*/ 0 h 6"/>
              <a:gd name="T16" fmla="*/ 146 w 705"/>
              <a:gd name="T17" fmla="*/ 6 h 6"/>
              <a:gd name="T18" fmla="*/ 165 w 705"/>
              <a:gd name="T19" fmla="*/ 0 h 6"/>
              <a:gd name="T20" fmla="*/ 178 w 705"/>
              <a:gd name="T21" fmla="*/ 6 h 6"/>
              <a:gd name="T22" fmla="*/ 197 w 705"/>
              <a:gd name="T23" fmla="*/ 0 h 6"/>
              <a:gd name="T24" fmla="*/ 210 w 705"/>
              <a:gd name="T25" fmla="*/ 6 h 6"/>
              <a:gd name="T26" fmla="*/ 229 w 705"/>
              <a:gd name="T27" fmla="*/ 0 h 6"/>
              <a:gd name="T28" fmla="*/ 248 w 705"/>
              <a:gd name="T29" fmla="*/ 6 h 6"/>
              <a:gd name="T30" fmla="*/ 261 w 705"/>
              <a:gd name="T31" fmla="*/ 0 h 6"/>
              <a:gd name="T32" fmla="*/ 280 w 705"/>
              <a:gd name="T33" fmla="*/ 6 h 6"/>
              <a:gd name="T34" fmla="*/ 292 w 705"/>
              <a:gd name="T35" fmla="*/ 0 h 6"/>
              <a:gd name="T36" fmla="*/ 311 w 705"/>
              <a:gd name="T37" fmla="*/ 6 h 6"/>
              <a:gd name="T38" fmla="*/ 324 w 705"/>
              <a:gd name="T39" fmla="*/ 0 h 6"/>
              <a:gd name="T40" fmla="*/ 349 w 705"/>
              <a:gd name="T41" fmla="*/ 6 h 6"/>
              <a:gd name="T42" fmla="*/ 362 w 705"/>
              <a:gd name="T43" fmla="*/ 0 h 6"/>
              <a:gd name="T44" fmla="*/ 381 w 705"/>
              <a:gd name="T45" fmla="*/ 6 h 6"/>
              <a:gd name="T46" fmla="*/ 394 w 705"/>
              <a:gd name="T47" fmla="*/ 0 h 6"/>
              <a:gd name="T48" fmla="*/ 413 w 705"/>
              <a:gd name="T49" fmla="*/ 6 h 6"/>
              <a:gd name="T50" fmla="*/ 425 w 705"/>
              <a:gd name="T51" fmla="*/ 0 h 6"/>
              <a:gd name="T52" fmla="*/ 444 w 705"/>
              <a:gd name="T53" fmla="*/ 6 h 6"/>
              <a:gd name="T54" fmla="*/ 463 w 705"/>
              <a:gd name="T55" fmla="*/ 0 h 6"/>
              <a:gd name="T56" fmla="*/ 476 w 705"/>
              <a:gd name="T57" fmla="*/ 6 h 6"/>
              <a:gd name="T58" fmla="*/ 495 w 705"/>
              <a:gd name="T59" fmla="*/ 0 h 6"/>
              <a:gd name="T60" fmla="*/ 508 w 705"/>
              <a:gd name="T61" fmla="*/ 6 h 6"/>
              <a:gd name="T62" fmla="*/ 527 w 705"/>
              <a:gd name="T63" fmla="*/ 0 h 6"/>
              <a:gd name="T64" fmla="*/ 540 w 705"/>
              <a:gd name="T65" fmla="*/ 6 h 6"/>
              <a:gd name="T66" fmla="*/ 565 w 705"/>
              <a:gd name="T67" fmla="*/ 0 h 6"/>
              <a:gd name="T68" fmla="*/ 578 w 705"/>
              <a:gd name="T69" fmla="*/ 6 h 6"/>
              <a:gd name="T70" fmla="*/ 597 w 705"/>
              <a:gd name="T71" fmla="*/ 0 h 6"/>
              <a:gd name="T72" fmla="*/ 609 w 705"/>
              <a:gd name="T73" fmla="*/ 6 h 6"/>
              <a:gd name="T74" fmla="*/ 628 w 705"/>
              <a:gd name="T75" fmla="*/ 0 h 6"/>
              <a:gd name="T76" fmla="*/ 641 w 705"/>
              <a:gd name="T77" fmla="*/ 6 h 6"/>
              <a:gd name="T78" fmla="*/ 660 w 705"/>
              <a:gd name="T79" fmla="*/ 0 h 6"/>
              <a:gd name="T80" fmla="*/ 673 w 705"/>
              <a:gd name="T81" fmla="*/ 6 h 6"/>
              <a:gd name="T82" fmla="*/ 692 w 705"/>
              <a:gd name="T83" fmla="*/ 0 h 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705"/>
              <a:gd name="T127" fmla="*/ 0 h 6"/>
              <a:gd name="T128" fmla="*/ 705 w 705"/>
              <a:gd name="T129" fmla="*/ 6 h 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705" h="6">
                <a:moveTo>
                  <a:pt x="0" y="6"/>
                </a:moveTo>
                <a:lnTo>
                  <a:pt x="7" y="0"/>
                </a:lnTo>
                <a:lnTo>
                  <a:pt x="13" y="6"/>
                </a:lnTo>
                <a:lnTo>
                  <a:pt x="19" y="0"/>
                </a:lnTo>
                <a:lnTo>
                  <a:pt x="26" y="6"/>
                </a:lnTo>
                <a:lnTo>
                  <a:pt x="32" y="0"/>
                </a:lnTo>
                <a:lnTo>
                  <a:pt x="32" y="6"/>
                </a:lnTo>
                <a:lnTo>
                  <a:pt x="39" y="0"/>
                </a:lnTo>
                <a:lnTo>
                  <a:pt x="45" y="6"/>
                </a:lnTo>
                <a:lnTo>
                  <a:pt x="51" y="0"/>
                </a:lnTo>
                <a:lnTo>
                  <a:pt x="58" y="6"/>
                </a:lnTo>
                <a:lnTo>
                  <a:pt x="64" y="0"/>
                </a:lnTo>
                <a:lnTo>
                  <a:pt x="70" y="6"/>
                </a:lnTo>
                <a:lnTo>
                  <a:pt x="70" y="0"/>
                </a:lnTo>
                <a:lnTo>
                  <a:pt x="77" y="6"/>
                </a:lnTo>
                <a:lnTo>
                  <a:pt x="83" y="0"/>
                </a:lnTo>
                <a:lnTo>
                  <a:pt x="89" y="6"/>
                </a:lnTo>
                <a:lnTo>
                  <a:pt x="96" y="0"/>
                </a:lnTo>
                <a:lnTo>
                  <a:pt x="102" y="6"/>
                </a:lnTo>
                <a:lnTo>
                  <a:pt x="102" y="0"/>
                </a:lnTo>
                <a:lnTo>
                  <a:pt x="108" y="6"/>
                </a:lnTo>
                <a:lnTo>
                  <a:pt x="115" y="0"/>
                </a:lnTo>
                <a:lnTo>
                  <a:pt x="121" y="6"/>
                </a:lnTo>
                <a:lnTo>
                  <a:pt x="134" y="0"/>
                </a:lnTo>
                <a:lnTo>
                  <a:pt x="140" y="6"/>
                </a:lnTo>
                <a:lnTo>
                  <a:pt x="140" y="0"/>
                </a:lnTo>
                <a:lnTo>
                  <a:pt x="146" y="6"/>
                </a:lnTo>
                <a:lnTo>
                  <a:pt x="153" y="0"/>
                </a:lnTo>
                <a:lnTo>
                  <a:pt x="159" y="6"/>
                </a:lnTo>
                <a:lnTo>
                  <a:pt x="165" y="0"/>
                </a:lnTo>
                <a:lnTo>
                  <a:pt x="172" y="6"/>
                </a:lnTo>
                <a:lnTo>
                  <a:pt x="178" y="0"/>
                </a:lnTo>
                <a:lnTo>
                  <a:pt x="178" y="6"/>
                </a:lnTo>
                <a:lnTo>
                  <a:pt x="184" y="0"/>
                </a:lnTo>
                <a:lnTo>
                  <a:pt x="191" y="6"/>
                </a:lnTo>
                <a:lnTo>
                  <a:pt x="197" y="0"/>
                </a:lnTo>
                <a:lnTo>
                  <a:pt x="203" y="6"/>
                </a:lnTo>
                <a:lnTo>
                  <a:pt x="210" y="0"/>
                </a:lnTo>
                <a:lnTo>
                  <a:pt x="210" y="6"/>
                </a:lnTo>
                <a:lnTo>
                  <a:pt x="216" y="0"/>
                </a:lnTo>
                <a:lnTo>
                  <a:pt x="222" y="6"/>
                </a:lnTo>
                <a:lnTo>
                  <a:pt x="229" y="0"/>
                </a:lnTo>
                <a:lnTo>
                  <a:pt x="235" y="6"/>
                </a:lnTo>
                <a:lnTo>
                  <a:pt x="241" y="0"/>
                </a:lnTo>
                <a:lnTo>
                  <a:pt x="248" y="6"/>
                </a:lnTo>
                <a:lnTo>
                  <a:pt x="248" y="0"/>
                </a:lnTo>
                <a:lnTo>
                  <a:pt x="254" y="6"/>
                </a:lnTo>
                <a:lnTo>
                  <a:pt x="261" y="0"/>
                </a:lnTo>
                <a:lnTo>
                  <a:pt x="267" y="6"/>
                </a:lnTo>
                <a:lnTo>
                  <a:pt x="273" y="0"/>
                </a:lnTo>
                <a:lnTo>
                  <a:pt x="280" y="6"/>
                </a:lnTo>
                <a:lnTo>
                  <a:pt x="280" y="0"/>
                </a:lnTo>
                <a:lnTo>
                  <a:pt x="286" y="6"/>
                </a:lnTo>
                <a:lnTo>
                  <a:pt x="292" y="0"/>
                </a:lnTo>
                <a:lnTo>
                  <a:pt x="299" y="6"/>
                </a:lnTo>
                <a:lnTo>
                  <a:pt x="305" y="0"/>
                </a:lnTo>
                <a:lnTo>
                  <a:pt x="311" y="6"/>
                </a:lnTo>
                <a:lnTo>
                  <a:pt x="318" y="0"/>
                </a:lnTo>
                <a:lnTo>
                  <a:pt x="318" y="6"/>
                </a:lnTo>
                <a:lnTo>
                  <a:pt x="324" y="0"/>
                </a:lnTo>
                <a:lnTo>
                  <a:pt x="330" y="6"/>
                </a:lnTo>
                <a:lnTo>
                  <a:pt x="337" y="0"/>
                </a:lnTo>
                <a:lnTo>
                  <a:pt x="349" y="6"/>
                </a:lnTo>
                <a:lnTo>
                  <a:pt x="356" y="0"/>
                </a:lnTo>
                <a:lnTo>
                  <a:pt x="356" y="6"/>
                </a:lnTo>
                <a:lnTo>
                  <a:pt x="362" y="0"/>
                </a:lnTo>
                <a:lnTo>
                  <a:pt x="368" y="6"/>
                </a:lnTo>
                <a:lnTo>
                  <a:pt x="375" y="0"/>
                </a:lnTo>
                <a:lnTo>
                  <a:pt x="381" y="6"/>
                </a:lnTo>
                <a:lnTo>
                  <a:pt x="387" y="0"/>
                </a:lnTo>
                <a:lnTo>
                  <a:pt x="387" y="6"/>
                </a:lnTo>
                <a:lnTo>
                  <a:pt x="394" y="0"/>
                </a:lnTo>
                <a:lnTo>
                  <a:pt x="400" y="6"/>
                </a:lnTo>
                <a:lnTo>
                  <a:pt x="406" y="0"/>
                </a:lnTo>
                <a:lnTo>
                  <a:pt x="413" y="6"/>
                </a:lnTo>
                <a:lnTo>
                  <a:pt x="419" y="0"/>
                </a:lnTo>
                <a:lnTo>
                  <a:pt x="425" y="6"/>
                </a:lnTo>
                <a:lnTo>
                  <a:pt x="425" y="0"/>
                </a:lnTo>
                <a:lnTo>
                  <a:pt x="432" y="6"/>
                </a:lnTo>
                <a:lnTo>
                  <a:pt x="438" y="0"/>
                </a:lnTo>
                <a:lnTo>
                  <a:pt x="444" y="6"/>
                </a:lnTo>
                <a:lnTo>
                  <a:pt x="451" y="0"/>
                </a:lnTo>
                <a:lnTo>
                  <a:pt x="457" y="6"/>
                </a:lnTo>
                <a:lnTo>
                  <a:pt x="463" y="0"/>
                </a:lnTo>
                <a:lnTo>
                  <a:pt x="463" y="6"/>
                </a:lnTo>
                <a:lnTo>
                  <a:pt x="470" y="0"/>
                </a:lnTo>
                <a:lnTo>
                  <a:pt x="476" y="6"/>
                </a:lnTo>
                <a:lnTo>
                  <a:pt x="483" y="0"/>
                </a:lnTo>
                <a:lnTo>
                  <a:pt x="489" y="6"/>
                </a:lnTo>
                <a:lnTo>
                  <a:pt x="495" y="0"/>
                </a:lnTo>
                <a:lnTo>
                  <a:pt x="495" y="6"/>
                </a:lnTo>
                <a:lnTo>
                  <a:pt x="502" y="0"/>
                </a:lnTo>
                <a:lnTo>
                  <a:pt x="508" y="6"/>
                </a:lnTo>
                <a:lnTo>
                  <a:pt x="514" y="0"/>
                </a:lnTo>
                <a:lnTo>
                  <a:pt x="521" y="6"/>
                </a:lnTo>
                <a:lnTo>
                  <a:pt x="527" y="0"/>
                </a:lnTo>
                <a:lnTo>
                  <a:pt x="533" y="6"/>
                </a:lnTo>
                <a:lnTo>
                  <a:pt x="533" y="0"/>
                </a:lnTo>
                <a:lnTo>
                  <a:pt x="540" y="6"/>
                </a:lnTo>
                <a:lnTo>
                  <a:pt x="546" y="0"/>
                </a:lnTo>
                <a:lnTo>
                  <a:pt x="552" y="6"/>
                </a:lnTo>
                <a:lnTo>
                  <a:pt x="565" y="0"/>
                </a:lnTo>
                <a:lnTo>
                  <a:pt x="571" y="6"/>
                </a:lnTo>
                <a:lnTo>
                  <a:pt x="571" y="0"/>
                </a:lnTo>
                <a:lnTo>
                  <a:pt x="578" y="6"/>
                </a:lnTo>
                <a:lnTo>
                  <a:pt x="584" y="0"/>
                </a:lnTo>
                <a:lnTo>
                  <a:pt x="590" y="6"/>
                </a:lnTo>
                <a:lnTo>
                  <a:pt x="597" y="0"/>
                </a:lnTo>
                <a:lnTo>
                  <a:pt x="603" y="6"/>
                </a:lnTo>
                <a:lnTo>
                  <a:pt x="603" y="0"/>
                </a:lnTo>
                <a:lnTo>
                  <a:pt x="609" y="6"/>
                </a:lnTo>
                <a:lnTo>
                  <a:pt x="616" y="0"/>
                </a:lnTo>
                <a:lnTo>
                  <a:pt x="622" y="6"/>
                </a:lnTo>
                <a:lnTo>
                  <a:pt x="628" y="0"/>
                </a:lnTo>
                <a:lnTo>
                  <a:pt x="635" y="6"/>
                </a:lnTo>
                <a:lnTo>
                  <a:pt x="641" y="0"/>
                </a:lnTo>
                <a:lnTo>
                  <a:pt x="641" y="6"/>
                </a:lnTo>
                <a:lnTo>
                  <a:pt x="647" y="0"/>
                </a:lnTo>
                <a:lnTo>
                  <a:pt x="654" y="6"/>
                </a:lnTo>
                <a:lnTo>
                  <a:pt x="660" y="0"/>
                </a:lnTo>
                <a:lnTo>
                  <a:pt x="666" y="6"/>
                </a:lnTo>
                <a:lnTo>
                  <a:pt x="673" y="0"/>
                </a:lnTo>
                <a:lnTo>
                  <a:pt x="673" y="6"/>
                </a:lnTo>
                <a:lnTo>
                  <a:pt x="679" y="0"/>
                </a:lnTo>
                <a:lnTo>
                  <a:pt x="685" y="6"/>
                </a:lnTo>
                <a:lnTo>
                  <a:pt x="692" y="0"/>
                </a:lnTo>
                <a:lnTo>
                  <a:pt x="698" y="6"/>
                </a:lnTo>
                <a:lnTo>
                  <a:pt x="705" y="0"/>
                </a:lnTo>
              </a:path>
            </a:pathLst>
          </a:custGeom>
          <a:noFill/>
          <a:ln w="19050">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42049" name="Freeform 83">
            <a:extLst>
              <a:ext uri="{FF2B5EF4-FFF2-40B4-BE49-F238E27FC236}">
                <a16:creationId xmlns:a16="http://schemas.microsoft.com/office/drawing/2014/main" id="{ED0B1E56-29FC-4B43-8CF6-A069B53E1BAB}"/>
              </a:ext>
            </a:extLst>
          </p:cNvPr>
          <p:cNvSpPr>
            <a:spLocks/>
          </p:cNvSpPr>
          <p:nvPr/>
        </p:nvSpPr>
        <p:spPr bwMode="auto">
          <a:xfrm>
            <a:off x="7257007" y="3929737"/>
            <a:ext cx="768995" cy="8569"/>
          </a:xfrm>
          <a:custGeom>
            <a:avLst/>
            <a:gdLst>
              <a:gd name="T0" fmla="*/ 6 w 653"/>
              <a:gd name="T1" fmla="*/ 6 h 6"/>
              <a:gd name="T2" fmla="*/ 12 w 653"/>
              <a:gd name="T3" fmla="*/ 6 h 6"/>
              <a:gd name="T4" fmla="*/ 25 w 653"/>
              <a:gd name="T5" fmla="*/ 6 h 6"/>
              <a:gd name="T6" fmla="*/ 38 w 653"/>
              <a:gd name="T7" fmla="*/ 6 h 6"/>
              <a:gd name="T8" fmla="*/ 44 w 653"/>
              <a:gd name="T9" fmla="*/ 6 h 6"/>
              <a:gd name="T10" fmla="*/ 57 w 653"/>
              <a:gd name="T11" fmla="*/ 6 h 6"/>
              <a:gd name="T12" fmla="*/ 76 w 653"/>
              <a:gd name="T13" fmla="*/ 6 h 6"/>
              <a:gd name="T14" fmla="*/ 82 w 653"/>
              <a:gd name="T15" fmla="*/ 6 h 6"/>
              <a:gd name="T16" fmla="*/ 95 w 653"/>
              <a:gd name="T17" fmla="*/ 6 h 6"/>
              <a:gd name="T18" fmla="*/ 107 w 653"/>
              <a:gd name="T19" fmla="*/ 6 h 6"/>
              <a:gd name="T20" fmla="*/ 114 w 653"/>
              <a:gd name="T21" fmla="*/ 6 h 6"/>
              <a:gd name="T22" fmla="*/ 126 w 653"/>
              <a:gd name="T23" fmla="*/ 6 h 6"/>
              <a:gd name="T24" fmla="*/ 139 w 653"/>
              <a:gd name="T25" fmla="*/ 6 h 6"/>
              <a:gd name="T26" fmla="*/ 152 w 653"/>
              <a:gd name="T27" fmla="*/ 6 h 6"/>
              <a:gd name="T28" fmla="*/ 158 w 653"/>
              <a:gd name="T29" fmla="*/ 6 h 6"/>
              <a:gd name="T30" fmla="*/ 171 w 653"/>
              <a:gd name="T31" fmla="*/ 6 h 6"/>
              <a:gd name="T32" fmla="*/ 183 w 653"/>
              <a:gd name="T33" fmla="*/ 6 h 6"/>
              <a:gd name="T34" fmla="*/ 190 w 653"/>
              <a:gd name="T35" fmla="*/ 6 h 6"/>
              <a:gd name="T36" fmla="*/ 202 w 653"/>
              <a:gd name="T37" fmla="*/ 6 h 6"/>
              <a:gd name="T38" fmla="*/ 215 w 653"/>
              <a:gd name="T39" fmla="*/ 6 h 6"/>
              <a:gd name="T40" fmla="*/ 222 w 653"/>
              <a:gd name="T41" fmla="*/ 6 h 6"/>
              <a:gd name="T42" fmla="*/ 234 w 653"/>
              <a:gd name="T43" fmla="*/ 6 h 6"/>
              <a:gd name="T44" fmla="*/ 247 w 653"/>
              <a:gd name="T45" fmla="*/ 6 h 6"/>
              <a:gd name="T46" fmla="*/ 260 w 653"/>
              <a:gd name="T47" fmla="*/ 6 h 6"/>
              <a:gd name="T48" fmla="*/ 266 w 653"/>
              <a:gd name="T49" fmla="*/ 6 h 6"/>
              <a:gd name="T50" fmla="*/ 279 w 653"/>
              <a:gd name="T51" fmla="*/ 6 h 6"/>
              <a:gd name="T52" fmla="*/ 291 w 653"/>
              <a:gd name="T53" fmla="*/ 6 h 6"/>
              <a:gd name="T54" fmla="*/ 304 w 653"/>
              <a:gd name="T55" fmla="*/ 6 h 6"/>
              <a:gd name="T56" fmla="*/ 317 w 653"/>
              <a:gd name="T57" fmla="*/ 6 h 6"/>
              <a:gd name="T58" fmla="*/ 329 w 653"/>
              <a:gd name="T59" fmla="*/ 6 h 6"/>
              <a:gd name="T60" fmla="*/ 336 w 653"/>
              <a:gd name="T61" fmla="*/ 6 h 6"/>
              <a:gd name="T62" fmla="*/ 348 w 653"/>
              <a:gd name="T63" fmla="*/ 6 h 6"/>
              <a:gd name="T64" fmla="*/ 361 w 653"/>
              <a:gd name="T65" fmla="*/ 6 h 6"/>
              <a:gd name="T66" fmla="*/ 367 w 653"/>
              <a:gd name="T67" fmla="*/ 6 h 6"/>
              <a:gd name="T68" fmla="*/ 380 w 653"/>
              <a:gd name="T69" fmla="*/ 6 h 6"/>
              <a:gd name="T70" fmla="*/ 393 w 653"/>
              <a:gd name="T71" fmla="*/ 6 h 6"/>
              <a:gd name="T72" fmla="*/ 399 w 653"/>
              <a:gd name="T73" fmla="*/ 6 h 6"/>
              <a:gd name="T74" fmla="*/ 412 w 653"/>
              <a:gd name="T75" fmla="*/ 6 h 6"/>
              <a:gd name="T76" fmla="*/ 424 w 653"/>
              <a:gd name="T77" fmla="*/ 6 h 6"/>
              <a:gd name="T78" fmla="*/ 437 w 653"/>
              <a:gd name="T79" fmla="*/ 6 h 6"/>
              <a:gd name="T80" fmla="*/ 444 w 653"/>
              <a:gd name="T81" fmla="*/ 6 h 6"/>
              <a:gd name="T82" fmla="*/ 456 w 653"/>
              <a:gd name="T83" fmla="*/ 6 h 6"/>
              <a:gd name="T84" fmla="*/ 469 w 653"/>
              <a:gd name="T85" fmla="*/ 6 h 6"/>
              <a:gd name="T86" fmla="*/ 475 w 653"/>
              <a:gd name="T87" fmla="*/ 6 h 6"/>
              <a:gd name="T88" fmla="*/ 488 w 653"/>
              <a:gd name="T89" fmla="*/ 6 h 6"/>
              <a:gd name="T90" fmla="*/ 501 w 653"/>
              <a:gd name="T91" fmla="*/ 6 h 6"/>
              <a:gd name="T92" fmla="*/ 507 w 653"/>
              <a:gd name="T93" fmla="*/ 6 h 6"/>
              <a:gd name="T94" fmla="*/ 526 w 653"/>
              <a:gd name="T95" fmla="*/ 6 h 6"/>
              <a:gd name="T96" fmla="*/ 539 w 653"/>
              <a:gd name="T97" fmla="*/ 6 h 6"/>
              <a:gd name="T98" fmla="*/ 545 w 653"/>
              <a:gd name="T99" fmla="*/ 6 h 6"/>
              <a:gd name="T100" fmla="*/ 558 w 653"/>
              <a:gd name="T101" fmla="*/ 6 h 6"/>
              <a:gd name="T102" fmla="*/ 570 w 653"/>
              <a:gd name="T103" fmla="*/ 6 h 6"/>
              <a:gd name="T104" fmla="*/ 577 w 653"/>
              <a:gd name="T105" fmla="*/ 6 h 6"/>
              <a:gd name="T106" fmla="*/ 589 w 653"/>
              <a:gd name="T107" fmla="*/ 6 h 6"/>
              <a:gd name="T108" fmla="*/ 602 w 653"/>
              <a:gd name="T109" fmla="*/ 6 h 6"/>
              <a:gd name="T110" fmla="*/ 615 w 653"/>
              <a:gd name="T111" fmla="*/ 6 h 6"/>
              <a:gd name="T112" fmla="*/ 621 w 653"/>
              <a:gd name="T113" fmla="*/ 6 h 6"/>
              <a:gd name="T114" fmla="*/ 634 w 653"/>
              <a:gd name="T115" fmla="*/ 6 h 6"/>
              <a:gd name="T116" fmla="*/ 646 w 653"/>
              <a:gd name="T117" fmla="*/ 6 h 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653"/>
              <a:gd name="T178" fmla="*/ 0 h 6"/>
              <a:gd name="T179" fmla="*/ 653 w 653"/>
              <a:gd name="T180" fmla="*/ 6 h 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653" h="6">
                <a:moveTo>
                  <a:pt x="0" y="0"/>
                </a:moveTo>
                <a:lnTo>
                  <a:pt x="6" y="6"/>
                </a:lnTo>
                <a:lnTo>
                  <a:pt x="6" y="0"/>
                </a:lnTo>
                <a:lnTo>
                  <a:pt x="12" y="6"/>
                </a:lnTo>
                <a:lnTo>
                  <a:pt x="19" y="0"/>
                </a:lnTo>
                <a:lnTo>
                  <a:pt x="25" y="6"/>
                </a:lnTo>
                <a:lnTo>
                  <a:pt x="31" y="0"/>
                </a:lnTo>
                <a:lnTo>
                  <a:pt x="38" y="6"/>
                </a:lnTo>
                <a:lnTo>
                  <a:pt x="44" y="0"/>
                </a:lnTo>
                <a:lnTo>
                  <a:pt x="44" y="6"/>
                </a:lnTo>
                <a:lnTo>
                  <a:pt x="50" y="0"/>
                </a:lnTo>
                <a:lnTo>
                  <a:pt x="57" y="6"/>
                </a:lnTo>
                <a:lnTo>
                  <a:pt x="69" y="0"/>
                </a:lnTo>
                <a:lnTo>
                  <a:pt x="76" y="6"/>
                </a:lnTo>
                <a:lnTo>
                  <a:pt x="76" y="0"/>
                </a:lnTo>
                <a:lnTo>
                  <a:pt x="82" y="6"/>
                </a:lnTo>
                <a:lnTo>
                  <a:pt x="88" y="0"/>
                </a:lnTo>
                <a:lnTo>
                  <a:pt x="95" y="6"/>
                </a:lnTo>
                <a:lnTo>
                  <a:pt x="101" y="0"/>
                </a:lnTo>
                <a:lnTo>
                  <a:pt x="107" y="6"/>
                </a:lnTo>
                <a:lnTo>
                  <a:pt x="114" y="0"/>
                </a:lnTo>
                <a:lnTo>
                  <a:pt x="114" y="6"/>
                </a:lnTo>
                <a:lnTo>
                  <a:pt x="120" y="0"/>
                </a:lnTo>
                <a:lnTo>
                  <a:pt x="126" y="6"/>
                </a:lnTo>
                <a:lnTo>
                  <a:pt x="133" y="0"/>
                </a:lnTo>
                <a:lnTo>
                  <a:pt x="139" y="6"/>
                </a:lnTo>
                <a:lnTo>
                  <a:pt x="145" y="0"/>
                </a:lnTo>
                <a:lnTo>
                  <a:pt x="152" y="6"/>
                </a:lnTo>
                <a:lnTo>
                  <a:pt x="152" y="0"/>
                </a:lnTo>
                <a:lnTo>
                  <a:pt x="158" y="6"/>
                </a:lnTo>
                <a:lnTo>
                  <a:pt x="164" y="0"/>
                </a:lnTo>
                <a:lnTo>
                  <a:pt x="171" y="6"/>
                </a:lnTo>
                <a:lnTo>
                  <a:pt x="177" y="0"/>
                </a:lnTo>
                <a:lnTo>
                  <a:pt x="183" y="6"/>
                </a:lnTo>
                <a:lnTo>
                  <a:pt x="183" y="0"/>
                </a:lnTo>
                <a:lnTo>
                  <a:pt x="190" y="6"/>
                </a:lnTo>
                <a:lnTo>
                  <a:pt x="196" y="0"/>
                </a:lnTo>
                <a:lnTo>
                  <a:pt x="202" y="6"/>
                </a:lnTo>
                <a:lnTo>
                  <a:pt x="209" y="0"/>
                </a:lnTo>
                <a:lnTo>
                  <a:pt x="215" y="6"/>
                </a:lnTo>
                <a:lnTo>
                  <a:pt x="222" y="0"/>
                </a:lnTo>
                <a:lnTo>
                  <a:pt x="222" y="6"/>
                </a:lnTo>
                <a:lnTo>
                  <a:pt x="228" y="0"/>
                </a:lnTo>
                <a:lnTo>
                  <a:pt x="234" y="6"/>
                </a:lnTo>
                <a:lnTo>
                  <a:pt x="241" y="0"/>
                </a:lnTo>
                <a:lnTo>
                  <a:pt x="247" y="6"/>
                </a:lnTo>
                <a:lnTo>
                  <a:pt x="253" y="0"/>
                </a:lnTo>
                <a:lnTo>
                  <a:pt x="260" y="6"/>
                </a:lnTo>
                <a:lnTo>
                  <a:pt x="260" y="0"/>
                </a:lnTo>
                <a:lnTo>
                  <a:pt x="266" y="6"/>
                </a:lnTo>
                <a:lnTo>
                  <a:pt x="272" y="0"/>
                </a:lnTo>
                <a:lnTo>
                  <a:pt x="279" y="6"/>
                </a:lnTo>
                <a:lnTo>
                  <a:pt x="291" y="0"/>
                </a:lnTo>
                <a:lnTo>
                  <a:pt x="291" y="6"/>
                </a:lnTo>
                <a:lnTo>
                  <a:pt x="298" y="0"/>
                </a:lnTo>
                <a:lnTo>
                  <a:pt x="304" y="6"/>
                </a:lnTo>
                <a:lnTo>
                  <a:pt x="310" y="0"/>
                </a:lnTo>
                <a:lnTo>
                  <a:pt x="317" y="6"/>
                </a:lnTo>
                <a:lnTo>
                  <a:pt x="323" y="0"/>
                </a:lnTo>
                <a:lnTo>
                  <a:pt x="329" y="6"/>
                </a:lnTo>
                <a:lnTo>
                  <a:pt x="329" y="0"/>
                </a:lnTo>
                <a:lnTo>
                  <a:pt x="336" y="6"/>
                </a:lnTo>
                <a:lnTo>
                  <a:pt x="342" y="0"/>
                </a:lnTo>
                <a:lnTo>
                  <a:pt x="348" y="6"/>
                </a:lnTo>
                <a:lnTo>
                  <a:pt x="355" y="0"/>
                </a:lnTo>
                <a:lnTo>
                  <a:pt x="361" y="6"/>
                </a:lnTo>
                <a:lnTo>
                  <a:pt x="361" y="0"/>
                </a:lnTo>
                <a:lnTo>
                  <a:pt x="367" y="6"/>
                </a:lnTo>
                <a:lnTo>
                  <a:pt x="374" y="0"/>
                </a:lnTo>
                <a:lnTo>
                  <a:pt x="380" y="6"/>
                </a:lnTo>
                <a:lnTo>
                  <a:pt x="386" y="0"/>
                </a:lnTo>
                <a:lnTo>
                  <a:pt x="393" y="6"/>
                </a:lnTo>
                <a:lnTo>
                  <a:pt x="399" y="0"/>
                </a:lnTo>
                <a:lnTo>
                  <a:pt x="399" y="6"/>
                </a:lnTo>
                <a:lnTo>
                  <a:pt x="405" y="0"/>
                </a:lnTo>
                <a:lnTo>
                  <a:pt x="412" y="6"/>
                </a:lnTo>
                <a:lnTo>
                  <a:pt x="418" y="0"/>
                </a:lnTo>
                <a:lnTo>
                  <a:pt x="424" y="6"/>
                </a:lnTo>
                <a:lnTo>
                  <a:pt x="431" y="0"/>
                </a:lnTo>
                <a:lnTo>
                  <a:pt x="437" y="6"/>
                </a:lnTo>
                <a:lnTo>
                  <a:pt x="437" y="0"/>
                </a:lnTo>
                <a:lnTo>
                  <a:pt x="444" y="6"/>
                </a:lnTo>
                <a:lnTo>
                  <a:pt x="450" y="0"/>
                </a:lnTo>
                <a:lnTo>
                  <a:pt x="456" y="6"/>
                </a:lnTo>
                <a:lnTo>
                  <a:pt x="463" y="0"/>
                </a:lnTo>
                <a:lnTo>
                  <a:pt x="469" y="6"/>
                </a:lnTo>
                <a:lnTo>
                  <a:pt x="469" y="0"/>
                </a:lnTo>
                <a:lnTo>
                  <a:pt x="475" y="6"/>
                </a:lnTo>
                <a:lnTo>
                  <a:pt x="482" y="0"/>
                </a:lnTo>
                <a:lnTo>
                  <a:pt x="488" y="6"/>
                </a:lnTo>
                <a:lnTo>
                  <a:pt x="494" y="0"/>
                </a:lnTo>
                <a:lnTo>
                  <a:pt x="501" y="6"/>
                </a:lnTo>
                <a:lnTo>
                  <a:pt x="507" y="0"/>
                </a:lnTo>
                <a:lnTo>
                  <a:pt x="507" y="6"/>
                </a:lnTo>
                <a:lnTo>
                  <a:pt x="520" y="0"/>
                </a:lnTo>
                <a:lnTo>
                  <a:pt x="526" y="6"/>
                </a:lnTo>
                <a:lnTo>
                  <a:pt x="532" y="0"/>
                </a:lnTo>
                <a:lnTo>
                  <a:pt x="539" y="6"/>
                </a:lnTo>
                <a:lnTo>
                  <a:pt x="545" y="0"/>
                </a:lnTo>
                <a:lnTo>
                  <a:pt x="545" y="6"/>
                </a:lnTo>
                <a:lnTo>
                  <a:pt x="551" y="0"/>
                </a:lnTo>
                <a:lnTo>
                  <a:pt x="558" y="6"/>
                </a:lnTo>
                <a:lnTo>
                  <a:pt x="564" y="0"/>
                </a:lnTo>
                <a:lnTo>
                  <a:pt x="570" y="6"/>
                </a:lnTo>
                <a:lnTo>
                  <a:pt x="577" y="0"/>
                </a:lnTo>
                <a:lnTo>
                  <a:pt x="577" y="6"/>
                </a:lnTo>
                <a:lnTo>
                  <a:pt x="583" y="0"/>
                </a:lnTo>
                <a:lnTo>
                  <a:pt x="589" y="6"/>
                </a:lnTo>
                <a:lnTo>
                  <a:pt x="596" y="0"/>
                </a:lnTo>
                <a:lnTo>
                  <a:pt x="602" y="6"/>
                </a:lnTo>
                <a:lnTo>
                  <a:pt x="608" y="0"/>
                </a:lnTo>
                <a:lnTo>
                  <a:pt x="615" y="6"/>
                </a:lnTo>
                <a:lnTo>
                  <a:pt x="615" y="0"/>
                </a:lnTo>
                <a:lnTo>
                  <a:pt x="621" y="6"/>
                </a:lnTo>
                <a:lnTo>
                  <a:pt x="627" y="0"/>
                </a:lnTo>
                <a:lnTo>
                  <a:pt x="634" y="6"/>
                </a:lnTo>
                <a:lnTo>
                  <a:pt x="640" y="0"/>
                </a:lnTo>
                <a:lnTo>
                  <a:pt x="646" y="6"/>
                </a:lnTo>
                <a:lnTo>
                  <a:pt x="653" y="0"/>
                </a:lnTo>
              </a:path>
            </a:pathLst>
          </a:custGeom>
          <a:noFill/>
          <a:ln w="28575">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grpSp>
        <p:nvGrpSpPr>
          <p:cNvPr id="68" name="Group 67">
            <a:extLst>
              <a:ext uri="{FF2B5EF4-FFF2-40B4-BE49-F238E27FC236}">
                <a16:creationId xmlns:a16="http://schemas.microsoft.com/office/drawing/2014/main" id="{0A88BD27-8504-4252-AD21-4BA32F32105E}"/>
              </a:ext>
            </a:extLst>
          </p:cNvPr>
          <p:cNvGrpSpPr/>
          <p:nvPr/>
        </p:nvGrpSpPr>
        <p:grpSpPr>
          <a:xfrm>
            <a:off x="657605" y="2355850"/>
            <a:ext cx="3395057" cy="3435350"/>
            <a:chOff x="4813300" y="968375"/>
            <a:chExt cx="2730500" cy="2090738"/>
          </a:xfrm>
        </p:grpSpPr>
        <p:sp>
          <p:nvSpPr>
            <p:cNvPr id="69" name="Rectangle 16">
              <a:extLst>
                <a:ext uri="{FF2B5EF4-FFF2-40B4-BE49-F238E27FC236}">
                  <a16:creationId xmlns:a16="http://schemas.microsoft.com/office/drawing/2014/main" id="{4C9A4260-9EA0-4130-BE14-3A60D80C7C48}"/>
                </a:ext>
              </a:extLst>
            </p:cNvPr>
            <p:cNvSpPr>
              <a:spLocks noChangeArrowheads="1"/>
            </p:cNvSpPr>
            <p:nvPr/>
          </p:nvSpPr>
          <p:spPr bwMode="auto">
            <a:xfrm>
              <a:off x="5056188" y="1011238"/>
              <a:ext cx="2420937" cy="1847850"/>
            </a:xfrm>
            <a:prstGeom prst="rect">
              <a:avLst/>
            </a:prstGeom>
            <a:noFill/>
            <a:ln w="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70" name="Line 17">
              <a:extLst>
                <a:ext uri="{FF2B5EF4-FFF2-40B4-BE49-F238E27FC236}">
                  <a16:creationId xmlns:a16="http://schemas.microsoft.com/office/drawing/2014/main" id="{1C318551-FE1E-4878-B4E1-821AF43C617D}"/>
                </a:ext>
              </a:extLst>
            </p:cNvPr>
            <p:cNvSpPr>
              <a:spLocks noChangeShapeType="1"/>
            </p:cNvSpPr>
            <p:nvPr/>
          </p:nvSpPr>
          <p:spPr bwMode="auto">
            <a:xfrm>
              <a:off x="5056188" y="1011238"/>
              <a:ext cx="2420937"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1" name="Freeform 18">
              <a:extLst>
                <a:ext uri="{FF2B5EF4-FFF2-40B4-BE49-F238E27FC236}">
                  <a16:creationId xmlns:a16="http://schemas.microsoft.com/office/drawing/2014/main" id="{25F1C642-D121-4C8A-94C6-99728E813A18}"/>
                </a:ext>
              </a:extLst>
            </p:cNvPr>
            <p:cNvSpPr>
              <a:spLocks/>
            </p:cNvSpPr>
            <p:nvPr/>
          </p:nvSpPr>
          <p:spPr bwMode="auto">
            <a:xfrm>
              <a:off x="5056188" y="1011238"/>
              <a:ext cx="2420937" cy="1847850"/>
            </a:xfrm>
            <a:custGeom>
              <a:avLst/>
              <a:gdLst>
                <a:gd name="T0" fmla="*/ 0 w 434"/>
                <a:gd name="T1" fmla="*/ 342 h 342"/>
                <a:gd name="T2" fmla="*/ 434 w 434"/>
                <a:gd name="T3" fmla="*/ 342 h 342"/>
                <a:gd name="T4" fmla="*/ 434 w 434"/>
                <a:gd name="T5" fmla="*/ 0 h 342"/>
                <a:gd name="T6" fmla="*/ 0 60000 65536"/>
                <a:gd name="T7" fmla="*/ 0 60000 65536"/>
                <a:gd name="T8" fmla="*/ 0 60000 65536"/>
                <a:gd name="T9" fmla="*/ 0 w 434"/>
                <a:gd name="T10" fmla="*/ 0 h 342"/>
                <a:gd name="T11" fmla="*/ 434 w 434"/>
                <a:gd name="T12" fmla="*/ 342 h 342"/>
              </a:gdLst>
              <a:ahLst/>
              <a:cxnLst>
                <a:cxn ang="T6">
                  <a:pos x="T0" y="T1"/>
                </a:cxn>
                <a:cxn ang="T7">
                  <a:pos x="T2" y="T3"/>
                </a:cxn>
                <a:cxn ang="T8">
                  <a:pos x="T4" y="T5"/>
                </a:cxn>
              </a:cxnLst>
              <a:rect l="T9" t="T10" r="T11" b="T12"/>
              <a:pathLst>
                <a:path w="434" h="342">
                  <a:moveTo>
                    <a:pt x="0" y="342"/>
                  </a:moveTo>
                  <a:lnTo>
                    <a:pt x="434" y="342"/>
                  </a:lnTo>
                  <a:lnTo>
                    <a:pt x="434" y="0"/>
                  </a:lnTo>
                </a:path>
              </a:pathLst>
            </a:cu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72" name="Line 19">
              <a:extLst>
                <a:ext uri="{FF2B5EF4-FFF2-40B4-BE49-F238E27FC236}">
                  <a16:creationId xmlns:a16="http://schemas.microsoft.com/office/drawing/2014/main" id="{23BA2407-AA96-41F3-ACA4-BE2927B7179D}"/>
                </a:ext>
              </a:extLst>
            </p:cNvPr>
            <p:cNvSpPr>
              <a:spLocks noChangeShapeType="1"/>
            </p:cNvSpPr>
            <p:nvPr/>
          </p:nvSpPr>
          <p:spPr bwMode="auto">
            <a:xfrm flipV="1">
              <a:off x="5056188" y="1011238"/>
              <a:ext cx="1587" cy="18478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3" name="Line 20">
              <a:extLst>
                <a:ext uri="{FF2B5EF4-FFF2-40B4-BE49-F238E27FC236}">
                  <a16:creationId xmlns:a16="http://schemas.microsoft.com/office/drawing/2014/main" id="{C7760A96-F113-43DF-86E6-4323505C778A}"/>
                </a:ext>
              </a:extLst>
            </p:cNvPr>
            <p:cNvSpPr>
              <a:spLocks noChangeShapeType="1"/>
            </p:cNvSpPr>
            <p:nvPr/>
          </p:nvSpPr>
          <p:spPr bwMode="auto">
            <a:xfrm>
              <a:off x="5056188" y="2859088"/>
              <a:ext cx="2420937"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4" name="Line 21">
              <a:extLst>
                <a:ext uri="{FF2B5EF4-FFF2-40B4-BE49-F238E27FC236}">
                  <a16:creationId xmlns:a16="http://schemas.microsoft.com/office/drawing/2014/main" id="{EF563FF2-48E1-4F51-93A4-3F8C3F6A6020}"/>
                </a:ext>
              </a:extLst>
            </p:cNvPr>
            <p:cNvSpPr>
              <a:spLocks noChangeShapeType="1"/>
            </p:cNvSpPr>
            <p:nvPr/>
          </p:nvSpPr>
          <p:spPr bwMode="auto">
            <a:xfrm flipV="1">
              <a:off x="5056188" y="1011238"/>
              <a:ext cx="1587" cy="18478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5" name="Line 22">
              <a:extLst>
                <a:ext uri="{FF2B5EF4-FFF2-40B4-BE49-F238E27FC236}">
                  <a16:creationId xmlns:a16="http://schemas.microsoft.com/office/drawing/2014/main" id="{9FE4FA07-6559-423B-8FD5-5DC5CAE06C50}"/>
                </a:ext>
              </a:extLst>
            </p:cNvPr>
            <p:cNvSpPr>
              <a:spLocks noChangeShapeType="1"/>
            </p:cNvSpPr>
            <p:nvPr/>
          </p:nvSpPr>
          <p:spPr bwMode="auto">
            <a:xfrm flipV="1">
              <a:off x="5056188" y="2832100"/>
              <a:ext cx="1587" cy="269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6" name="Line 23">
              <a:extLst>
                <a:ext uri="{FF2B5EF4-FFF2-40B4-BE49-F238E27FC236}">
                  <a16:creationId xmlns:a16="http://schemas.microsoft.com/office/drawing/2014/main" id="{6BDAD3E5-83DD-4798-B1CE-A2570639BA0F}"/>
                </a:ext>
              </a:extLst>
            </p:cNvPr>
            <p:cNvSpPr>
              <a:spLocks noChangeShapeType="1"/>
            </p:cNvSpPr>
            <p:nvPr/>
          </p:nvSpPr>
          <p:spPr bwMode="auto">
            <a:xfrm>
              <a:off x="5056188" y="1011238"/>
              <a:ext cx="1587" cy="222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7" name="Rectangle 24">
              <a:extLst>
                <a:ext uri="{FF2B5EF4-FFF2-40B4-BE49-F238E27FC236}">
                  <a16:creationId xmlns:a16="http://schemas.microsoft.com/office/drawing/2014/main" id="{E9BAEB2A-B097-4D7C-954E-4D0B78EE4FE0}"/>
                </a:ext>
              </a:extLst>
            </p:cNvPr>
            <p:cNvSpPr>
              <a:spLocks noChangeArrowheads="1"/>
            </p:cNvSpPr>
            <p:nvPr/>
          </p:nvSpPr>
          <p:spPr bwMode="auto">
            <a:xfrm>
              <a:off x="5038725" y="2876550"/>
              <a:ext cx="84138"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200">
                  <a:solidFill>
                    <a:srgbClr val="000000"/>
                  </a:solidFill>
                  <a:latin typeface="Helvetica" panose="020B0604020202020204" pitchFamily="34" charset="0"/>
                </a:rPr>
                <a:t>0</a:t>
              </a:r>
              <a:endParaRPr lang="en-US" altLang="en-US" sz="1200"/>
            </a:p>
          </p:txBody>
        </p:sp>
        <p:sp>
          <p:nvSpPr>
            <p:cNvPr id="78" name="Line 25">
              <a:extLst>
                <a:ext uri="{FF2B5EF4-FFF2-40B4-BE49-F238E27FC236}">
                  <a16:creationId xmlns:a16="http://schemas.microsoft.com/office/drawing/2014/main" id="{EAB469C7-507D-4C83-816F-D08EF67352DF}"/>
                </a:ext>
              </a:extLst>
            </p:cNvPr>
            <p:cNvSpPr>
              <a:spLocks noChangeShapeType="1"/>
            </p:cNvSpPr>
            <p:nvPr/>
          </p:nvSpPr>
          <p:spPr bwMode="auto">
            <a:xfrm flipV="1">
              <a:off x="5295900" y="2832100"/>
              <a:ext cx="1588" cy="269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9" name="Line 26">
              <a:extLst>
                <a:ext uri="{FF2B5EF4-FFF2-40B4-BE49-F238E27FC236}">
                  <a16:creationId xmlns:a16="http://schemas.microsoft.com/office/drawing/2014/main" id="{15BDFDEF-C7DB-4B4F-9EC3-331DE4595252}"/>
                </a:ext>
              </a:extLst>
            </p:cNvPr>
            <p:cNvSpPr>
              <a:spLocks noChangeShapeType="1"/>
            </p:cNvSpPr>
            <p:nvPr/>
          </p:nvSpPr>
          <p:spPr bwMode="auto">
            <a:xfrm>
              <a:off x="5295900" y="1011238"/>
              <a:ext cx="1588" cy="222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0" name="Line 28">
              <a:extLst>
                <a:ext uri="{FF2B5EF4-FFF2-40B4-BE49-F238E27FC236}">
                  <a16:creationId xmlns:a16="http://schemas.microsoft.com/office/drawing/2014/main" id="{4D3FD865-CABF-46A0-AA7E-84CFD6AD4A24}"/>
                </a:ext>
              </a:extLst>
            </p:cNvPr>
            <p:cNvSpPr>
              <a:spLocks noChangeShapeType="1"/>
            </p:cNvSpPr>
            <p:nvPr/>
          </p:nvSpPr>
          <p:spPr bwMode="auto">
            <a:xfrm flipV="1">
              <a:off x="5535613" y="2832100"/>
              <a:ext cx="1587" cy="269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1" name="Line 29">
              <a:extLst>
                <a:ext uri="{FF2B5EF4-FFF2-40B4-BE49-F238E27FC236}">
                  <a16:creationId xmlns:a16="http://schemas.microsoft.com/office/drawing/2014/main" id="{E1B226DA-45BC-4D28-BE97-84BB5DEE5007}"/>
                </a:ext>
              </a:extLst>
            </p:cNvPr>
            <p:cNvSpPr>
              <a:spLocks noChangeShapeType="1"/>
            </p:cNvSpPr>
            <p:nvPr/>
          </p:nvSpPr>
          <p:spPr bwMode="auto">
            <a:xfrm>
              <a:off x="5535613" y="1011238"/>
              <a:ext cx="1587" cy="222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 name="Rectangle 30">
              <a:extLst>
                <a:ext uri="{FF2B5EF4-FFF2-40B4-BE49-F238E27FC236}">
                  <a16:creationId xmlns:a16="http://schemas.microsoft.com/office/drawing/2014/main" id="{011F46AF-3470-46BE-A5F9-8E65B95D4935}"/>
                </a:ext>
              </a:extLst>
            </p:cNvPr>
            <p:cNvSpPr>
              <a:spLocks noChangeArrowheads="1"/>
            </p:cNvSpPr>
            <p:nvPr/>
          </p:nvSpPr>
          <p:spPr bwMode="auto">
            <a:xfrm>
              <a:off x="5518150" y="2876550"/>
              <a:ext cx="84138"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200">
                  <a:solidFill>
                    <a:srgbClr val="000000"/>
                  </a:solidFill>
                  <a:latin typeface="Helvetica" panose="020B0604020202020204" pitchFamily="34" charset="0"/>
                </a:rPr>
                <a:t>1</a:t>
              </a:r>
              <a:endParaRPr lang="en-US" altLang="en-US" sz="1200"/>
            </a:p>
          </p:txBody>
        </p:sp>
        <p:sp>
          <p:nvSpPr>
            <p:cNvPr id="83" name="Line 31">
              <a:extLst>
                <a:ext uri="{FF2B5EF4-FFF2-40B4-BE49-F238E27FC236}">
                  <a16:creationId xmlns:a16="http://schemas.microsoft.com/office/drawing/2014/main" id="{086CCF30-A827-47F4-B07F-11A904B997D8}"/>
                </a:ext>
              </a:extLst>
            </p:cNvPr>
            <p:cNvSpPr>
              <a:spLocks noChangeShapeType="1"/>
            </p:cNvSpPr>
            <p:nvPr/>
          </p:nvSpPr>
          <p:spPr bwMode="auto">
            <a:xfrm flipV="1">
              <a:off x="5780088" y="2832100"/>
              <a:ext cx="1587" cy="269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4" name="Line 32">
              <a:extLst>
                <a:ext uri="{FF2B5EF4-FFF2-40B4-BE49-F238E27FC236}">
                  <a16:creationId xmlns:a16="http://schemas.microsoft.com/office/drawing/2014/main" id="{A485CD33-A2FD-4E74-9745-3134CE346411}"/>
                </a:ext>
              </a:extLst>
            </p:cNvPr>
            <p:cNvSpPr>
              <a:spLocks noChangeShapeType="1"/>
            </p:cNvSpPr>
            <p:nvPr/>
          </p:nvSpPr>
          <p:spPr bwMode="auto">
            <a:xfrm>
              <a:off x="5780088" y="1011238"/>
              <a:ext cx="1587" cy="222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5" name="Line 34">
              <a:extLst>
                <a:ext uri="{FF2B5EF4-FFF2-40B4-BE49-F238E27FC236}">
                  <a16:creationId xmlns:a16="http://schemas.microsoft.com/office/drawing/2014/main" id="{66335E58-9632-40D8-92FD-2BA8E98497EE}"/>
                </a:ext>
              </a:extLst>
            </p:cNvPr>
            <p:cNvSpPr>
              <a:spLocks noChangeShapeType="1"/>
            </p:cNvSpPr>
            <p:nvPr/>
          </p:nvSpPr>
          <p:spPr bwMode="auto">
            <a:xfrm flipV="1">
              <a:off x="6021388" y="2832100"/>
              <a:ext cx="1587" cy="269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6" name="Line 35">
              <a:extLst>
                <a:ext uri="{FF2B5EF4-FFF2-40B4-BE49-F238E27FC236}">
                  <a16:creationId xmlns:a16="http://schemas.microsoft.com/office/drawing/2014/main" id="{06DF362B-148C-462B-B5C1-3858381E5133}"/>
                </a:ext>
              </a:extLst>
            </p:cNvPr>
            <p:cNvSpPr>
              <a:spLocks noChangeShapeType="1"/>
            </p:cNvSpPr>
            <p:nvPr/>
          </p:nvSpPr>
          <p:spPr bwMode="auto">
            <a:xfrm>
              <a:off x="6021388" y="1011238"/>
              <a:ext cx="1587" cy="222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7" name="Rectangle 36">
              <a:extLst>
                <a:ext uri="{FF2B5EF4-FFF2-40B4-BE49-F238E27FC236}">
                  <a16:creationId xmlns:a16="http://schemas.microsoft.com/office/drawing/2014/main" id="{664C6E34-5BF0-4A1F-8603-F53CEAF9E89F}"/>
                </a:ext>
              </a:extLst>
            </p:cNvPr>
            <p:cNvSpPr>
              <a:spLocks noChangeArrowheads="1"/>
            </p:cNvSpPr>
            <p:nvPr/>
          </p:nvSpPr>
          <p:spPr bwMode="auto">
            <a:xfrm>
              <a:off x="6003925" y="2876550"/>
              <a:ext cx="84138"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200">
                  <a:solidFill>
                    <a:srgbClr val="000000"/>
                  </a:solidFill>
                  <a:latin typeface="Helvetica" panose="020B0604020202020204" pitchFamily="34" charset="0"/>
                </a:rPr>
                <a:t>2</a:t>
              </a:r>
              <a:endParaRPr lang="en-US" altLang="en-US" sz="1200"/>
            </a:p>
          </p:txBody>
        </p:sp>
        <p:sp>
          <p:nvSpPr>
            <p:cNvPr id="88" name="Line 37">
              <a:extLst>
                <a:ext uri="{FF2B5EF4-FFF2-40B4-BE49-F238E27FC236}">
                  <a16:creationId xmlns:a16="http://schemas.microsoft.com/office/drawing/2014/main" id="{04E6BC69-4BB8-4A65-9A05-C559AFCDC45C}"/>
                </a:ext>
              </a:extLst>
            </p:cNvPr>
            <p:cNvSpPr>
              <a:spLocks noChangeShapeType="1"/>
            </p:cNvSpPr>
            <p:nvPr/>
          </p:nvSpPr>
          <p:spPr bwMode="auto">
            <a:xfrm flipV="1">
              <a:off x="6265863" y="2832100"/>
              <a:ext cx="1587" cy="269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9" name="Line 38">
              <a:extLst>
                <a:ext uri="{FF2B5EF4-FFF2-40B4-BE49-F238E27FC236}">
                  <a16:creationId xmlns:a16="http://schemas.microsoft.com/office/drawing/2014/main" id="{74089073-61AB-4E11-AB31-6C2A8FEB0396}"/>
                </a:ext>
              </a:extLst>
            </p:cNvPr>
            <p:cNvSpPr>
              <a:spLocks noChangeShapeType="1"/>
            </p:cNvSpPr>
            <p:nvPr/>
          </p:nvSpPr>
          <p:spPr bwMode="auto">
            <a:xfrm>
              <a:off x="6265863" y="1011238"/>
              <a:ext cx="1587" cy="222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0" name="Line 40">
              <a:extLst>
                <a:ext uri="{FF2B5EF4-FFF2-40B4-BE49-F238E27FC236}">
                  <a16:creationId xmlns:a16="http://schemas.microsoft.com/office/drawing/2014/main" id="{9C24FF2B-7019-44CD-8BF3-0F5E40041D27}"/>
                </a:ext>
              </a:extLst>
            </p:cNvPr>
            <p:cNvSpPr>
              <a:spLocks noChangeShapeType="1"/>
            </p:cNvSpPr>
            <p:nvPr/>
          </p:nvSpPr>
          <p:spPr bwMode="auto">
            <a:xfrm flipV="1">
              <a:off x="6505575" y="2832100"/>
              <a:ext cx="1588" cy="269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1" name="Line 41">
              <a:extLst>
                <a:ext uri="{FF2B5EF4-FFF2-40B4-BE49-F238E27FC236}">
                  <a16:creationId xmlns:a16="http://schemas.microsoft.com/office/drawing/2014/main" id="{24B8718D-5A07-42EF-AA97-7B517C256F2D}"/>
                </a:ext>
              </a:extLst>
            </p:cNvPr>
            <p:cNvSpPr>
              <a:spLocks noChangeShapeType="1"/>
            </p:cNvSpPr>
            <p:nvPr/>
          </p:nvSpPr>
          <p:spPr bwMode="auto">
            <a:xfrm>
              <a:off x="6505575" y="1011238"/>
              <a:ext cx="1588" cy="222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 name="Rectangle 42">
              <a:extLst>
                <a:ext uri="{FF2B5EF4-FFF2-40B4-BE49-F238E27FC236}">
                  <a16:creationId xmlns:a16="http://schemas.microsoft.com/office/drawing/2014/main" id="{861274CB-757C-4B92-B1A7-34FAE264D711}"/>
                </a:ext>
              </a:extLst>
            </p:cNvPr>
            <p:cNvSpPr>
              <a:spLocks noChangeArrowheads="1"/>
            </p:cNvSpPr>
            <p:nvPr/>
          </p:nvSpPr>
          <p:spPr bwMode="auto">
            <a:xfrm>
              <a:off x="6489700" y="2876550"/>
              <a:ext cx="84138"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200">
                  <a:solidFill>
                    <a:srgbClr val="000000"/>
                  </a:solidFill>
                  <a:latin typeface="Helvetica" panose="020B0604020202020204" pitchFamily="34" charset="0"/>
                </a:rPr>
                <a:t>3</a:t>
              </a:r>
              <a:endParaRPr lang="en-US" altLang="en-US" sz="1200"/>
            </a:p>
          </p:txBody>
        </p:sp>
        <p:sp>
          <p:nvSpPr>
            <p:cNvPr id="93" name="Line 43">
              <a:extLst>
                <a:ext uri="{FF2B5EF4-FFF2-40B4-BE49-F238E27FC236}">
                  <a16:creationId xmlns:a16="http://schemas.microsoft.com/office/drawing/2014/main" id="{AE6C4CA8-BF94-441F-9403-5DD899416DB1}"/>
                </a:ext>
              </a:extLst>
            </p:cNvPr>
            <p:cNvSpPr>
              <a:spLocks noChangeShapeType="1"/>
            </p:cNvSpPr>
            <p:nvPr/>
          </p:nvSpPr>
          <p:spPr bwMode="auto">
            <a:xfrm flipV="1">
              <a:off x="6745288" y="2832100"/>
              <a:ext cx="1587" cy="269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4" name="Line 44">
              <a:extLst>
                <a:ext uri="{FF2B5EF4-FFF2-40B4-BE49-F238E27FC236}">
                  <a16:creationId xmlns:a16="http://schemas.microsoft.com/office/drawing/2014/main" id="{902421B0-6C2D-485E-9A3B-B541DB14FA8E}"/>
                </a:ext>
              </a:extLst>
            </p:cNvPr>
            <p:cNvSpPr>
              <a:spLocks noChangeShapeType="1"/>
            </p:cNvSpPr>
            <p:nvPr/>
          </p:nvSpPr>
          <p:spPr bwMode="auto">
            <a:xfrm>
              <a:off x="6745288" y="1011238"/>
              <a:ext cx="1587" cy="222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5" name="Line 46">
              <a:extLst>
                <a:ext uri="{FF2B5EF4-FFF2-40B4-BE49-F238E27FC236}">
                  <a16:creationId xmlns:a16="http://schemas.microsoft.com/office/drawing/2014/main" id="{5295352E-C2F6-4516-8602-AC0A24A1B639}"/>
                </a:ext>
              </a:extLst>
            </p:cNvPr>
            <p:cNvSpPr>
              <a:spLocks noChangeShapeType="1"/>
            </p:cNvSpPr>
            <p:nvPr/>
          </p:nvSpPr>
          <p:spPr bwMode="auto">
            <a:xfrm flipV="1">
              <a:off x="6991350" y="2832100"/>
              <a:ext cx="1588" cy="269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6" name="Line 47">
              <a:extLst>
                <a:ext uri="{FF2B5EF4-FFF2-40B4-BE49-F238E27FC236}">
                  <a16:creationId xmlns:a16="http://schemas.microsoft.com/office/drawing/2014/main" id="{65F39A03-5309-4635-A96A-70BD028BD93F}"/>
                </a:ext>
              </a:extLst>
            </p:cNvPr>
            <p:cNvSpPr>
              <a:spLocks noChangeShapeType="1"/>
            </p:cNvSpPr>
            <p:nvPr/>
          </p:nvSpPr>
          <p:spPr bwMode="auto">
            <a:xfrm>
              <a:off x="6991350" y="1011238"/>
              <a:ext cx="1588" cy="222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7" name="Rectangle 48">
              <a:extLst>
                <a:ext uri="{FF2B5EF4-FFF2-40B4-BE49-F238E27FC236}">
                  <a16:creationId xmlns:a16="http://schemas.microsoft.com/office/drawing/2014/main" id="{74E8528D-6164-417E-8686-32353EB113FE}"/>
                </a:ext>
              </a:extLst>
            </p:cNvPr>
            <p:cNvSpPr>
              <a:spLocks noChangeArrowheads="1"/>
            </p:cNvSpPr>
            <p:nvPr/>
          </p:nvSpPr>
          <p:spPr bwMode="auto">
            <a:xfrm>
              <a:off x="6973888" y="2876550"/>
              <a:ext cx="84137"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200">
                  <a:solidFill>
                    <a:srgbClr val="000000"/>
                  </a:solidFill>
                  <a:latin typeface="Helvetica" panose="020B0604020202020204" pitchFamily="34" charset="0"/>
                </a:rPr>
                <a:t>4</a:t>
              </a:r>
              <a:endParaRPr lang="en-US" altLang="en-US" sz="1200"/>
            </a:p>
          </p:txBody>
        </p:sp>
        <p:sp>
          <p:nvSpPr>
            <p:cNvPr id="98" name="Line 49">
              <a:extLst>
                <a:ext uri="{FF2B5EF4-FFF2-40B4-BE49-F238E27FC236}">
                  <a16:creationId xmlns:a16="http://schemas.microsoft.com/office/drawing/2014/main" id="{18418932-6EE8-4C8A-B954-69ABB01565D2}"/>
                </a:ext>
              </a:extLst>
            </p:cNvPr>
            <p:cNvSpPr>
              <a:spLocks noChangeShapeType="1"/>
            </p:cNvSpPr>
            <p:nvPr/>
          </p:nvSpPr>
          <p:spPr bwMode="auto">
            <a:xfrm flipV="1">
              <a:off x="7231063" y="2832100"/>
              <a:ext cx="1587" cy="269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9" name="Line 50">
              <a:extLst>
                <a:ext uri="{FF2B5EF4-FFF2-40B4-BE49-F238E27FC236}">
                  <a16:creationId xmlns:a16="http://schemas.microsoft.com/office/drawing/2014/main" id="{E8DC0CC7-C222-4AAC-A3A1-77FDA48352F1}"/>
                </a:ext>
              </a:extLst>
            </p:cNvPr>
            <p:cNvSpPr>
              <a:spLocks noChangeShapeType="1"/>
            </p:cNvSpPr>
            <p:nvPr/>
          </p:nvSpPr>
          <p:spPr bwMode="auto">
            <a:xfrm>
              <a:off x="7231063" y="1011238"/>
              <a:ext cx="1587" cy="222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0" name="Line 52">
              <a:extLst>
                <a:ext uri="{FF2B5EF4-FFF2-40B4-BE49-F238E27FC236}">
                  <a16:creationId xmlns:a16="http://schemas.microsoft.com/office/drawing/2014/main" id="{EEE47967-8A2D-4292-9309-147D264B642C}"/>
                </a:ext>
              </a:extLst>
            </p:cNvPr>
            <p:cNvSpPr>
              <a:spLocks noChangeShapeType="1"/>
            </p:cNvSpPr>
            <p:nvPr/>
          </p:nvSpPr>
          <p:spPr bwMode="auto">
            <a:xfrm flipV="1">
              <a:off x="7477125" y="2832100"/>
              <a:ext cx="1588" cy="269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1" name="Line 53">
              <a:extLst>
                <a:ext uri="{FF2B5EF4-FFF2-40B4-BE49-F238E27FC236}">
                  <a16:creationId xmlns:a16="http://schemas.microsoft.com/office/drawing/2014/main" id="{BB91B9AB-780C-4FDA-A3F2-D30388C54B67}"/>
                </a:ext>
              </a:extLst>
            </p:cNvPr>
            <p:cNvSpPr>
              <a:spLocks noChangeShapeType="1"/>
            </p:cNvSpPr>
            <p:nvPr/>
          </p:nvSpPr>
          <p:spPr bwMode="auto">
            <a:xfrm>
              <a:off x="7477125" y="1011238"/>
              <a:ext cx="1588" cy="222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 name="Rectangle 54">
              <a:extLst>
                <a:ext uri="{FF2B5EF4-FFF2-40B4-BE49-F238E27FC236}">
                  <a16:creationId xmlns:a16="http://schemas.microsoft.com/office/drawing/2014/main" id="{9D045916-A02A-4105-B2F8-2B9BC68C0117}"/>
                </a:ext>
              </a:extLst>
            </p:cNvPr>
            <p:cNvSpPr>
              <a:spLocks noChangeArrowheads="1"/>
            </p:cNvSpPr>
            <p:nvPr/>
          </p:nvSpPr>
          <p:spPr bwMode="auto">
            <a:xfrm>
              <a:off x="7459663" y="2876550"/>
              <a:ext cx="84137"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200">
                  <a:solidFill>
                    <a:srgbClr val="000000"/>
                  </a:solidFill>
                  <a:latin typeface="Helvetica" panose="020B0604020202020204" pitchFamily="34" charset="0"/>
                </a:rPr>
                <a:t>5</a:t>
              </a:r>
              <a:endParaRPr lang="en-US" altLang="en-US" sz="1200"/>
            </a:p>
          </p:txBody>
        </p:sp>
        <p:sp>
          <p:nvSpPr>
            <p:cNvPr id="103" name="Line 55">
              <a:extLst>
                <a:ext uri="{FF2B5EF4-FFF2-40B4-BE49-F238E27FC236}">
                  <a16:creationId xmlns:a16="http://schemas.microsoft.com/office/drawing/2014/main" id="{73BDD84D-0037-44CF-997D-E975BCA05484}"/>
                </a:ext>
              </a:extLst>
            </p:cNvPr>
            <p:cNvSpPr>
              <a:spLocks noChangeShapeType="1"/>
            </p:cNvSpPr>
            <p:nvPr/>
          </p:nvSpPr>
          <p:spPr bwMode="auto">
            <a:xfrm>
              <a:off x="5056188" y="2859088"/>
              <a:ext cx="2222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4" name="Line 56">
              <a:extLst>
                <a:ext uri="{FF2B5EF4-FFF2-40B4-BE49-F238E27FC236}">
                  <a16:creationId xmlns:a16="http://schemas.microsoft.com/office/drawing/2014/main" id="{3768965B-3BDB-4787-A553-0B6854EB259B}"/>
                </a:ext>
              </a:extLst>
            </p:cNvPr>
            <p:cNvSpPr>
              <a:spLocks noChangeShapeType="1"/>
            </p:cNvSpPr>
            <p:nvPr/>
          </p:nvSpPr>
          <p:spPr bwMode="auto">
            <a:xfrm flipH="1">
              <a:off x="7448550" y="2859088"/>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5" name="Rectangle 57">
              <a:extLst>
                <a:ext uri="{FF2B5EF4-FFF2-40B4-BE49-F238E27FC236}">
                  <a16:creationId xmlns:a16="http://schemas.microsoft.com/office/drawing/2014/main" id="{57091897-0B74-4797-9A8E-D2B321FEA605}"/>
                </a:ext>
              </a:extLst>
            </p:cNvPr>
            <p:cNvSpPr>
              <a:spLocks noChangeArrowheads="1"/>
            </p:cNvSpPr>
            <p:nvPr/>
          </p:nvSpPr>
          <p:spPr bwMode="auto">
            <a:xfrm>
              <a:off x="4813300" y="2816225"/>
              <a:ext cx="134938"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200">
                  <a:solidFill>
                    <a:srgbClr val="000000"/>
                  </a:solidFill>
                  <a:latin typeface="Helvetica" panose="020B0604020202020204" pitchFamily="34" charset="0"/>
                </a:rPr>
                <a:t>-2</a:t>
              </a:r>
              <a:endParaRPr lang="en-US" altLang="en-US" sz="1200"/>
            </a:p>
          </p:txBody>
        </p:sp>
        <p:sp>
          <p:nvSpPr>
            <p:cNvPr id="106" name="Line 58">
              <a:extLst>
                <a:ext uri="{FF2B5EF4-FFF2-40B4-BE49-F238E27FC236}">
                  <a16:creationId xmlns:a16="http://schemas.microsoft.com/office/drawing/2014/main" id="{525D64CC-55AF-444A-B4E9-EE4AFD7A5532}"/>
                </a:ext>
              </a:extLst>
            </p:cNvPr>
            <p:cNvSpPr>
              <a:spLocks noChangeShapeType="1"/>
            </p:cNvSpPr>
            <p:nvPr/>
          </p:nvSpPr>
          <p:spPr bwMode="auto">
            <a:xfrm>
              <a:off x="5056188" y="2627313"/>
              <a:ext cx="2222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7" name="Line 59">
              <a:extLst>
                <a:ext uri="{FF2B5EF4-FFF2-40B4-BE49-F238E27FC236}">
                  <a16:creationId xmlns:a16="http://schemas.microsoft.com/office/drawing/2014/main" id="{3DE6671B-BA57-4348-9A76-206B55F48A69}"/>
                </a:ext>
              </a:extLst>
            </p:cNvPr>
            <p:cNvSpPr>
              <a:spLocks noChangeShapeType="1"/>
            </p:cNvSpPr>
            <p:nvPr/>
          </p:nvSpPr>
          <p:spPr bwMode="auto">
            <a:xfrm flipH="1">
              <a:off x="7448550" y="2627313"/>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8" name="Line 61">
              <a:extLst>
                <a:ext uri="{FF2B5EF4-FFF2-40B4-BE49-F238E27FC236}">
                  <a16:creationId xmlns:a16="http://schemas.microsoft.com/office/drawing/2014/main" id="{126E3EBC-BBB5-4D1F-A7D5-625A5252DDFF}"/>
                </a:ext>
              </a:extLst>
            </p:cNvPr>
            <p:cNvSpPr>
              <a:spLocks noChangeShapeType="1"/>
            </p:cNvSpPr>
            <p:nvPr/>
          </p:nvSpPr>
          <p:spPr bwMode="auto">
            <a:xfrm>
              <a:off x="5056188" y="2395538"/>
              <a:ext cx="2222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9" name="Line 62">
              <a:extLst>
                <a:ext uri="{FF2B5EF4-FFF2-40B4-BE49-F238E27FC236}">
                  <a16:creationId xmlns:a16="http://schemas.microsoft.com/office/drawing/2014/main" id="{2B46E5BB-4D2E-4906-8432-D87C399EE4A3}"/>
                </a:ext>
              </a:extLst>
            </p:cNvPr>
            <p:cNvSpPr>
              <a:spLocks noChangeShapeType="1"/>
            </p:cNvSpPr>
            <p:nvPr/>
          </p:nvSpPr>
          <p:spPr bwMode="auto">
            <a:xfrm flipH="1">
              <a:off x="7448550" y="2395538"/>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0" name="Rectangle 63">
              <a:extLst>
                <a:ext uri="{FF2B5EF4-FFF2-40B4-BE49-F238E27FC236}">
                  <a16:creationId xmlns:a16="http://schemas.microsoft.com/office/drawing/2014/main" id="{7817DD11-3DF1-45C4-9B73-848F482F58AE}"/>
                </a:ext>
              </a:extLst>
            </p:cNvPr>
            <p:cNvSpPr>
              <a:spLocks noChangeArrowheads="1"/>
            </p:cNvSpPr>
            <p:nvPr/>
          </p:nvSpPr>
          <p:spPr bwMode="auto">
            <a:xfrm>
              <a:off x="4813300" y="2351088"/>
              <a:ext cx="134938"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200">
                  <a:solidFill>
                    <a:srgbClr val="000000"/>
                  </a:solidFill>
                  <a:latin typeface="Helvetica" panose="020B0604020202020204" pitchFamily="34" charset="0"/>
                </a:rPr>
                <a:t>-1</a:t>
              </a:r>
              <a:endParaRPr lang="en-US" altLang="en-US" sz="1200"/>
            </a:p>
          </p:txBody>
        </p:sp>
        <p:sp>
          <p:nvSpPr>
            <p:cNvPr id="111" name="Line 64">
              <a:extLst>
                <a:ext uri="{FF2B5EF4-FFF2-40B4-BE49-F238E27FC236}">
                  <a16:creationId xmlns:a16="http://schemas.microsoft.com/office/drawing/2014/main" id="{88A61B63-61D3-4422-9790-926FAC1209B8}"/>
                </a:ext>
              </a:extLst>
            </p:cNvPr>
            <p:cNvSpPr>
              <a:spLocks noChangeShapeType="1"/>
            </p:cNvSpPr>
            <p:nvPr/>
          </p:nvSpPr>
          <p:spPr bwMode="auto">
            <a:xfrm>
              <a:off x="5056188" y="2162175"/>
              <a:ext cx="2222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2" name="Line 65">
              <a:extLst>
                <a:ext uri="{FF2B5EF4-FFF2-40B4-BE49-F238E27FC236}">
                  <a16:creationId xmlns:a16="http://schemas.microsoft.com/office/drawing/2014/main" id="{B22EC97F-CBD5-4342-829A-0CD460F72B2C}"/>
                </a:ext>
              </a:extLst>
            </p:cNvPr>
            <p:cNvSpPr>
              <a:spLocks noChangeShapeType="1"/>
            </p:cNvSpPr>
            <p:nvPr/>
          </p:nvSpPr>
          <p:spPr bwMode="auto">
            <a:xfrm flipH="1">
              <a:off x="7448550" y="2162175"/>
              <a:ext cx="2857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3" name="Line 67">
              <a:extLst>
                <a:ext uri="{FF2B5EF4-FFF2-40B4-BE49-F238E27FC236}">
                  <a16:creationId xmlns:a16="http://schemas.microsoft.com/office/drawing/2014/main" id="{B1AFF1DB-2C3E-460D-B992-6FB632B22A1B}"/>
                </a:ext>
              </a:extLst>
            </p:cNvPr>
            <p:cNvSpPr>
              <a:spLocks noChangeShapeType="1"/>
            </p:cNvSpPr>
            <p:nvPr/>
          </p:nvSpPr>
          <p:spPr bwMode="auto">
            <a:xfrm>
              <a:off x="5056188" y="1935163"/>
              <a:ext cx="2222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4" name="Line 68">
              <a:extLst>
                <a:ext uri="{FF2B5EF4-FFF2-40B4-BE49-F238E27FC236}">
                  <a16:creationId xmlns:a16="http://schemas.microsoft.com/office/drawing/2014/main" id="{60D5623F-971B-4E30-8887-96F91034D489}"/>
                </a:ext>
              </a:extLst>
            </p:cNvPr>
            <p:cNvSpPr>
              <a:spLocks noChangeShapeType="1"/>
            </p:cNvSpPr>
            <p:nvPr/>
          </p:nvSpPr>
          <p:spPr bwMode="auto">
            <a:xfrm flipH="1">
              <a:off x="7448550" y="1935163"/>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5" name="Rectangle 69">
              <a:extLst>
                <a:ext uri="{FF2B5EF4-FFF2-40B4-BE49-F238E27FC236}">
                  <a16:creationId xmlns:a16="http://schemas.microsoft.com/office/drawing/2014/main" id="{A4B01F06-A1D0-41B2-817E-ABA0EE45436D}"/>
                </a:ext>
              </a:extLst>
            </p:cNvPr>
            <p:cNvSpPr>
              <a:spLocks noChangeArrowheads="1"/>
            </p:cNvSpPr>
            <p:nvPr/>
          </p:nvSpPr>
          <p:spPr bwMode="auto">
            <a:xfrm>
              <a:off x="4835525" y="1892300"/>
              <a:ext cx="84138"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200">
                  <a:solidFill>
                    <a:srgbClr val="000000"/>
                  </a:solidFill>
                  <a:latin typeface="Helvetica" panose="020B0604020202020204" pitchFamily="34" charset="0"/>
                </a:rPr>
                <a:t>0</a:t>
              </a:r>
              <a:endParaRPr lang="en-US" altLang="en-US" sz="1200"/>
            </a:p>
          </p:txBody>
        </p:sp>
        <p:sp>
          <p:nvSpPr>
            <p:cNvPr id="116" name="Line 70">
              <a:extLst>
                <a:ext uri="{FF2B5EF4-FFF2-40B4-BE49-F238E27FC236}">
                  <a16:creationId xmlns:a16="http://schemas.microsoft.com/office/drawing/2014/main" id="{F93804F4-683E-4D02-9B4B-A5236B0A36AD}"/>
                </a:ext>
              </a:extLst>
            </p:cNvPr>
            <p:cNvSpPr>
              <a:spLocks noChangeShapeType="1"/>
            </p:cNvSpPr>
            <p:nvPr/>
          </p:nvSpPr>
          <p:spPr bwMode="auto">
            <a:xfrm>
              <a:off x="5056188" y="1703388"/>
              <a:ext cx="2222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7" name="Line 71">
              <a:extLst>
                <a:ext uri="{FF2B5EF4-FFF2-40B4-BE49-F238E27FC236}">
                  <a16:creationId xmlns:a16="http://schemas.microsoft.com/office/drawing/2014/main" id="{6403414D-98EA-4468-8DFE-38FEC52C72C9}"/>
                </a:ext>
              </a:extLst>
            </p:cNvPr>
            <p:cNvSpPr>
              <a:spLocks noChangeShapeType="1"/>
            </p:cNvSpPr>
            <p:nvPr/>
          </p:nvSpPr>
          <p:spPr bwMode="auto">
            <a:xfrm flipH="1">
              <a:off x="7448550" y="1703388"/>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8" name="Line 73">
              <a:extLst>
                <a:ext uri="{FF2B5EF4-FFF2-40B4-BE49-F238E27FC236}">
                  <a16:creationId xmlns:a16="http://schemas.microsoft.com/office/drawing/2014/main" id="{DA967EE9-D01C-4CCA-A50C-B578697FB52B}"/>
                </a:ext>
              </a:extLst>
            </p:cNvPr>
            <p:cNvSpPr>
              <a:spLocks noChangeShapeType="1"/>
            </p:cNvSpPr>
            <p:nvPr/>
          </p:nvSpPr>
          <p:spPr bwMode="auto">
            <a:xfrm>
              <a:off x="5056188" y="1470025"/>
              <a:ext cx="2222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9" name="Line 74">
              <a:extLst>
                <a:ext uri="{FF2B5EF4-FFF2-40B4-BE49-F238E27FC236}">
                  <a16:creationId xmlns:a16="http://schemas.microsoft.com/office/drawing/2014/main" id="{5F226657-A731-4B92-B77D-7A52414457BD}"/>
                </a:ext>
              </a:extLst>
            </p:cNvPr>
            <p:cNvSpPr>
              <a:spLocks noChangeShapeType="1"/>
            </p:cNvSpPr>
            <p:nvPr/>
          </p:nvSpPr>
          <p:spPr bwMode="auto">
            <a:xfrm flipH="1">
              <a:off x="7448550" y="1470025"/>
              <a:ext cx="2857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0" name="Rectangle 75">
              <a:extLst>
                <a:ext uri="{FF2B5EF4-FFF2-40B4-BE49-F238E27FC236}">
                  <a16:creationId xmlns:a16="http://schemas.microsoft.com/office/drawing/2014/main" id="{087EBF3E-0645-4214-84EE-2DFDDA072DC5}"/>
                </a:ext>
              </a:extLst>
            </p:cNvPr>
            <p:cNvSpPr>
              <a:spLocks noChangeArrowheads="1"/>
            </p:cNvSpPr>
            <p:nvPr/>
          </p:nvSpPr>
          <p:spPr bwMode="auto">
            <a:xfrm>
              <a:off x="4835525" y="1427163"/>
              <a:ext cx="84138"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200">
                  <a:solidFill>
                    <a:srgbClr val="000000"/>
                  </a:solidFill>
                  <a:latin typeface="Helvetica" panose="020B0604020202020204" pitchFamily="34" charset="0"/>
                </a:rPr>
                <a:t>1</a:t>
              </a:r>
              <a:endParaRPr lang="en-US" altLang="en-US" sz="1200"/>
            </a:p>
          </p:txBody>
        </p:sp>
        <p:sp>
          <p:nvSpPr>
            <p:cNvPr id="121" name="Line 76">
              <a:extLst>
                <a:ext uri="{FF2B5EF4-FFF2-40B4-BE49-F238E27FC236}">
                  <a16:creationId xmlns:a16="http://schemas.microsoft.com/office/drawing/2014/main" id="{C66E61E2-B26A-4AB5-93B5-D1C899394BC8}"/>
                </a:ext>
              </a:extLst>
            </p:cNvPr>
            <p:cNvSpPr>
              <a:spLocks noChangeShapeType="1"/>
            </p:cNvSpPr>
            <p:nvPr/>
          </p:nvSpPr>
          <p:spPr bwMode="auto">
            <a:xfrm>
              <a:off x="5056188" y="1238250"/>
              <a:ext cx="2222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2" name="Line 77">
              <a:extLst>
                <a:ext uri="{FF2B5EF4-FFF2-40B4-BE49-F238E27FC236}">
                  <a16:creationId xmlns:a16="http://schemas.microsoft.com/office/drawing/2014/main" id="{8E00E373-3EB3-4510-A261-31393B92031A}"/>
                </a:ext>
              </a:extLst>
            </p:cNvPr>
            <p:cNvSpPr>
              <a:spLocks noChangeShapeType="1"/>
            </p:cNvSpPr>
            <p:nvPr/>
          </p:nvSpPr>
          <p:spPr bwMode="auto">
            <a:xfrm flipH="1">
              <a:off x="7448550" y="1238250"/>
              <a:ext cx="2857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3" name="Line 79">
              <a:extLst>
                <a:ext uri="{FF2B5EF4-FFF2-40B4-BE49-F238E27FC236}">
                  <a16:creationId xmlns:a16="http://schemas.microsoft.com/office/drawing/2014/main" id="{A1AF9455-E227-4917-A39F-549A53C4BB86}"/>
                </a:ext>
              </a:extLst>
            </p:cNvPr>
            <p:cNvSpPr>
              <a:spLocks noChangeShapeType="1"/>
            </p:cNvSpPr>
            <p:nvPr/>
          </p:nvSpPr>
          <p:spPr bwMode="auto">
            <a:xfrm>
              <a:off x="5056188" y="1011238"/>
              <a:ext cx="2222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4" name="Line 80">
              <a:extLst>
                <a:ext uri="{FF2B5EF4-FFF2-40B4-BE49-F238E27FC236}">
                  <a16:creationId xmlns:a16="http://schemas.microsoft.com/office/drawing/2014/main" id="{3D288EA6-00F1-4EAA-8938-B1E234EEF97D}"/>
                </a:ext>
              </a:extLst>
            </p:cNvPr>
            <p:cNvSpPr>
              <a:spLocks noChangeShapeType="1"/>
            </p:cNvSpPr>
            <p:nvPr/>
          </p:nvSpPr>
          <p:spPr bwMode="auto">
            <a:xfrm flipH="1">
              <a:off x="7448550" y="1011238"/>
              <a:ext cx="285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5" name="Rectangle 81">
              <a:extLst>
                <a:ext uri="{FF2B5EF4-FFF2-40B4-BE49-F238E27FC236}">
                  <a16:creationId xmlns:a16="http://schemas.microsoft.com/office/drawing/2014/main" id="{5F55DAB3-B7C9-4D56-A761-FBC75AE25954}"/>
                </a:ext>
              </a:extLst>
            </p:cNvPr>
            <p:cNvSpPr>
              <a:spLocks noChangeArrowheads="1"/>
            </p:cNvSpPr>
            <p:nvPr/>
          </p:nvSpPr>
          <p:spPr bwMode="auto">
            <a:xfrm>
              <a:off x="4835525" y="968375"/>
              <a:ext cx="84138"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200">
                  <a:solidFill>
                    <a:srgbClr val="000000"/>
                  </a:solidFill>
                  <a:latin typeface="Helvetica" panose="020B0604020202020204" pitchFamily="34" charset="0"/>
                </a:rPr>
                <a:t>2</a:t>
              </a:r>
              <a:endParaRPr lang="en-US" altLang="en-US" sz="1200"/>
            </a:p>
          </p:txBody>
        </p:sp>
        <p:sp>
          <p:nvSpPr>
            <p:cNvPr id="126" name="Freeform 85">
              <a:extLst>
                <a:ext uri="{FF2B5EF4-FFF2-40B4-BE49-F238E27FC236}">
                  <a16:creationId xmlns:a16="http://schemas.microsoft.com/office/drawing/2014/main" id="{A185826F-D22F-42EA-895C-E0CDAD275068}"/>
                </a:ext>
              </a:extLst>
            </p:cNvPr>
            <p:cNvSpPr>
              <a:spLocks/>
            </p:cNvSpPr>
            <p:nvPr/>
          </p:nvSpPr>
          <p:spPr bwMode="auto">
            <a:xfrm>
              <a:off x="5056188" y="1011238"/>
              <a:ext cx="608012" cy="1820862"/>
            </a:xfrm>
            <a:custGeom>
              <a:avLst/>
              <a:gdLst>
                <a:gd name="T0" fmla="*/ 3 w 383"/>
                <a:gd name="T1" fmla="*/ 579 h 1147"/>
                <a:gd name="T2" fmla="*/ 14 w 383"/>
                <a:gd name="T3" fmla="*/ 579 h 1147"/>
                <a:gd name="T4" fmla="*/ 24 w 383"/>
                <a:gd name="T5" fmla="*/ 592 h 1147"/>
                <a:gd name="T6" fmla="*/ 35 w 383"/>
                <a:gd name="T7" fmla="*/ 596 h 1147"/>
                <a:gd name="T8" fmla="*/ 45 w 383"/>
                <a:gd name="T9" fmla="*/ 572 h 1147"/>
                <a:gd name="T10" fmla="*/ 56 w 383"/>
                <a:gd name="T11" fmla="*/ 538 h 1147"/>
                <a:gd name="T12" fmla="*/ 63 w 383"/>
                <a:gd name="T13" fmla="*/ 524 h 1147"/>
                <a:gd name="T14" fmla="*/ 73 w 383"/>
                <a:gd name="T15" fmla="*/ 565 h 1147"/>
                <a:gd name="T16" fmla="*/ 80 w 383"/>
                <a:gd name="T17" fmla="*/ 650 h 1147"/>
                <a:gd name="T18" fmla="*/ 91 w 383"/>
                <a:gd name="T19" fmla="*/ 701 h 1147"/>
                <a:gd name="T20" fmla="*/ 98 w 383"/>
                <a:gd name="T21" fmla="*/ 657 h 1147"/>
                <a:gd name="T22" fmla="*/ 108 w 383"/>
                <a:gd name="T23" fmla="*/ 517 h 1147"/>
                <a:gd name="T24" fmla="*/ 116 w 383"/>
                <a:gd name="T25" fmla="*/ 395 h 1147"/>
                <a:gd name="T26" fmla="*/ 126 w 383"/>
                <a:gd name="T27" fmla="*/ 405 h 1147"/>
                <a:gd name="T28" fmla="*/ 137 w 383"/>
                <a:gd name="T29" fmla="*/ 582 h 1147"/>
                <a:gd name="T30" fmla="*/ 144 w 383"/>
                <a:gd name="T31" fmla="*/ 797 h 1147"/>
                <a:gd name="T32" fmla="*/ 154 w 383"/>
                <a:gd name="T33" fmla="*/ 868 h 1147"/>
                <a:gd name="T34" fmla="*/ 161 w 383"/>
                <a:gd name="T35" fmla="*/ 698 h 1147"/>
                <a:gd name="T36" fmla="*/ 172 w 383"/>
                <a:gd name="T37" fmla="*/ 395 h 1147"/>
                <a:gd name="T38" fmla="*/ 179 w 383"/>
                <a:gd name="T39" fmla="*/ 204 h 1147"/>
                <a:gd name="T40" fmla="*/ 189 w 383"/>
                <a:gd name="T41" fmla="*/ 306 h 1147"/>
                <a:gd name="T42" fmla="*/ 196 w 383"/>
                <a:gd name="T43" fmla="*/ 654 h 1147"/>
                <a:gd name="T44" fmla="*/ 207 w 383"/>
                <a:gd name="T45" fmla="*/ 981 h 1147"/>
                <a:gd name="T46" fmla="*/ 217 w 383"/>
                <a:gd name="T47" fmla="*/ 1008 h 1147"/>
                <a:gd name="T48" fmla="*/ 224 w 383"/>
                <a:gd name="T49" fmla="*/ 678 h 1147"/>
                <a:gd name="T50" fmla="*/ 235 w 383"/>
                <a:gd name="T51" fmla="*/ 242 h 1147"/>
                <a:gd name="T52" fmla="*/ 242 w 383"/>
                <a:gd name="T53" fmla="*/ 54 h 1147"/>
                <a:gd name="T54" fmla="*/ 253 w 383"/>
                <a:gd name="T55" fmla="*/ 286 h 1147"/>
                <a:gd name="T56" fmla="*/ 260 w 383"/>
                <a:gd name="T57" fmla="*/ 769 h 1147"/>
                <a:gd name="T58" fmla="*/ 270 w 383"/>
                <a:gd name="T59" fmla="*/ 1120 h 1147"/>
                <a:gd name="T60" fmla="*/ 277 w 383"/>
                <a:gd name="T61" fmla="*/ 1045 h 1147"/>
                <a:gd name="T62" fmla="*/ 288 w 383"/>
                <a:gd name="T63" fmla="*/ 596 h 1147"/>
                <a:gd name="T64" fmla="*/ 295 w 383"/>
                <a:gd name="T65" fmla="*/ 126 h 1147"/>
                <a:gd name="T66" fmla="*/ 305 w 383"/>
                <a:gd name="T67" fmla="*/ 17 h 1147"/>
                <a:gd name="T68" fmla="*/ 316 w 383"/>
                <a:gd name="T69" fmla="*/ 354 h 1147"/>
                <a:gd name="T70" fmla="*/ 323 w 383"/>
                <a:gd name="T71" fmla="*/ 865 h 1147"/>
                <a:gd name="T72" fmla="*/ 333 w 383"/>
                <a:gd name="T73" fmla="*/ 1144 h 1147"/>
                <a:gd name="T74" fmla="*/ 340 w 383"/>
                <a:gd name="T75" fmla="*/ 974 h 1147"/>
                <a:gd name="T76" fmla="*/ 351 w 383"/>
                <a:gd name="T77" fmla="*/ 500 h 1147"/>
                <a:gd name="T78" fmla="*/ 358 w 383"/>
                <a:gd name="T79" fmla="*/ 112 h 1147"/>
                <a:gd name="T80" fmla="*/ 369 w 383"/>
                <a:gd name="T81" fmla="*/ 106 h 1147"/>
                <a:gd name="T82" fmla="*/ 376 w 383"/>
                <a:gd name="T83" fmla="*/ 466 h 1147"/>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383"/>
                <a:gd name="T127" fmla="*/ 0 h 1147"/>
                <a:gd name="T128" fmla="*/ 383 w 383"/>
                <a:gd name="T129" fmla="*/ 1147 h 1147"/>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383" h="1147">
                  <a:moveTo>
                    <a:pt x="3" y="579"/>
                  </a:moveTo>
                  <a:lnTo>
                    <a:pt x="0" y="579"/>
                  </a:lnTo>
                  <a:lnTo>
                    <a:pt x="3" y="579"/>
                  </a:lnTo>
                  <a:lnTo>
                    <a:pt x="7" y="579"/>
                  </a:lnTo>
                  <a:lnTo>
                    <a:pt x="10" y="579"/>
                  </a:lnTo>
                  <a:lnTo>
                    <a:pt x="14" y="579"/>
                  </a:lnTo>
                  <a:lnTo>
                    <a:pt x="17" y="586"/>
                  </a:lnTo>
                  <a:lnTo>
                    <a:pt x="21" y="586"/>
                  </a:lnTo>
                  <a:lnTo>
                    <a:pt x="24" y="592"/>
                  </a:lnTo>
                  <a:lnTo>
                    <a:pt x="28" y="592"/>
                  </a:lnTo>
                  <a:lnTo>
                    <a:pt x="31" y="596"/>
                  </a:lnTo>
                  <a:lnTo>
                    <a:pt x="35" y="596"/>
                  </a:lnTo>
                  <a:lnTo>
                    <a:pt x="38" y="592"/>
                  </a:lnTo>
                  <a:lnTo>
                    <a:pt x="42" y="582"/>
                  </a:lnTo>
                  <a:lnTo>
                    <a:pt x="45" y="572"/>
                  </a:lnTo>
                  <a:lnTo>
                    <a:pt x="49" y="562"/>
                  </a:lnTo>
                  <a:lnTo>
                    <a:pt x="52" y="548"/>
                  </a:lnTo>
                  <a:lnTo>
                    <a:pt x="56" y="538"/>
                  </a:lnTo>
                  <a:lnTo>
                    <a:pt x="56" y="528"/>
                  </a:lnTo>
                  <a:lnTo>
                    <a:pt x="59" y="524"/>
                  </a:lnTo>
                  <a:lnTo>
                    <a:pt x="63" y="524"/>
                  </a:lnTo>
                  <a:lnTo>
                    <a:pt x="66" y="531"/>
                  </a:lnTo>
                  <a:lnTo>
                    <a:pt x="70" y="545"/>
                  </a:lnTo>
                  <a:lnTo>
                    <a:pt x="73" y="565"/>
                  </a:lnTo>
                  <a:lnTo>
                    <a:pt x="77" y="592"/>
                  </a:lnTo>
                  <a:lnTo>
                    <a:pt x="77" y="620"/>
                  </a:lnTo>
                  <a:lnTo>
                    <a:pt x="80" y="650"/>
                  </a:lnTo>
                  <a:lnTo>
                    <a:pt x="84" y="674"/>
                  </a:lnTo>
                  <a:lnTo>
                    <a:pt x="87" y="695"/>
                  </a:lnTo>
                  <a:lnTo>
                    <a:pt x="91" y="701"/>
                  </a:lnTo>
                  <a:lnTo>
                    <a:pt x="94" y="698"/>
                  </a:lnTo>
                  <a:lnTo>
                    <a:pt x="98" y="684"/>
                  </a:lnTo>
                  <a:lnTo>
                    <a:pt x="98" y="657"/>
                  </a:lnTo>
                  <a:lnTo>
                    <a:pt x="101" y="616"/>
                  </a:lnTo>
                  <a:lnTo>
                    <a:pt x="105" y="569"/>
                  </a:lnTo>
                  <a:lnTo>
                    <a:pt x="108" y="517"/>
                  </a:lnTo>
                  <a:lnTo>
                    <a:pt x="112" y="470"/>
                  </a:lnTo>
                  <a:lnTo>
                    <a:pt x="116" y="426"/>
                  </a:lnTo>
                  <a:lnTo>
                    <a:pt x="116" y="395"/>
                  </a:lnTo>
                  <a:lnTo>
                    <a:pt x="119" y="378"/>
                  </a:lnTo>
                  <a:lnTo>
                    <a:pt x="123" y="381"/>
                  </a:lnTo>
                  <a:lnTo>
                    <a:pt x="126" y="405"/>
                  </a:lnTo>
                  <a:lnTo>
                    <a:pt x="130" y="449"/>
                  </a:lnTo>
                  <a:lnTo>
                    <a:pt x="133" y="511"/>
                  </a:lnTo>
                  <a:lnTo>
                    <a:pt x="137" y="582"/>
                  </a:lnTo>
                  <a:lnTo>
                    <a:pt x="137" y="657"/>
                  </a:lnTo>
                  <a:lnTo>
                    <a:pt x="140" y="732"/>
                  </a:lnTo>
                  <a:lnTo>
                    <a:pt x="144" y="797"/>
                  </a:lnTo>
                  <a:lnTo>
                    <a:pt x="147" y="844"/>
                  </a:lnTo>
                  <a:lnTo>
                    <a:pt x="151" y="872"/>
                  </a:lnTo>
                  <a:lnTo>
                    <a:pt x="154" y="868"/>
                  </a:lnTo>
                  <a:lnTo>
                    <a:pt x="158" y="838"/>
                  </a:lnTo>
                  <a:lnTo>
                    <a:pt x="158" y="780"/>
                  </a:lnTo>
                  <a:lnTo>
                    <a:pt x="161" y="698"/>
                  </a:lnTo>
                  <a:lnTo>
                    <a:pt x="165" y="603"/>
                  </a:lnTo>
                  <a:lnTo>
                    <a:pt x="168" y="497"/>
                  </a:lnTo>
                  <a:lnTo>
                    <a:pt x="172" y="395"/>
                  </a:lnTo>
                  <a:lnTo>
                    <a:pt x="175" y="306"/>
                  </a:lnTo>
                  <a:lnTo>
                    <a:pt x="175" y="242"/>
                  </a:lnTo>
                  <a:lnTo>
                    <a:pt x="179" y="204"/>
                  </a:lnTo>
                  <a:lnTo>
                    <a:pt x="182" y="201"/>
                  </a:lnTo>
                  <a:lnTo>
                    <a:pt x="186" y="238"/>
                  </a:lnTo>
                  <a:lnTo>
                    <a:pt x="189" y="306"/>
                  </a:lnTo>
                  <a:lnTo>
                    <a:pt x="193" y="405"/>
                  </a:lnTo>
                  <a:lnTo>
                    <a:pt x="196" y="524"/>
                  </a:lnTo>
                  <a:lnTo>
                    <a:pt x="196" y="654"/>
                  </a:lnTo>
                  <a:lnTo>
                    <a:pt x="200" y="783"/>
                  </a:lnTo>
                  <a:lnTo>
                    <a:pt x="203" y="895"/>
                  </a:lnTo>
                  <a:lnTo>
                    <a:pt x="207" y="981"/>
                  </a:lnTo>
                  <a:lnTo>
                    <a:pt x="210" y="1032"/>
                  </a:lnTo>
                  <a:lnTo>
                    <a:pt x="214" y="1042"/>
                  </a:lnTo>
                  <a:lnTo>
                    <a:pt x="217" y="1008"/>
                  </a:lnTo>
                  <a:lnTo>
                    <a:pt x="217" y="929"/>
                  </a:lnTo>
                  <a:lnTo>
                    <a:pt x="221" y="817"/>
                  </a:lnTo>
                  <a:lnTo>
                    <a:pt x="224" y="678"/>
                  </a:lnTo>
                  <a:lnTo>
                    <a:pt x="228" y="528"/>
                  </a:lnTo>
                  <a:lnTo>
                    <a:pt x="231" y="378"/>
                  </a:lnTo>
                  <a:lnTo>
                    <a:pt x="235" y="242"/>
                  </a:lnTo>
                  <a:lnTo>
                    <a:pt x="235" y="136"/>
                  </a:lnTo>
                  <a:lnTo>
                    <a:pt x="239" y="71"/>
                  </a:lnTo>
                  <a:lnTo>
                    <a:pt x="242" y="54"/>
                  </a:lnTo>
                  <a:lnTo>
                    <a:pt x="246" y="85"/>
                  </a:lnTo>
                  <a:lnTo>
                    <a:pt x="249" y="167"/>
                  </a:lnTo>
                  <a:lnTo>
                    <a:pt x="253" y="286"/>
                  </a:lnTo>
                  <a:lnTo>
                    <a:pt x="256" y="436"/>
                  </a:lnTo>
                  <a:lnTo>
                    <a:pt x="256" y="603"/>
                  </a:lnTo>
                  <a:lnTo>
                    <a:pt x="260" y="769"/>
                  </a:lnTo>
                  <a:lnTo>
                    <a:pt x="263" y="919"/>
                  </a:lnTo>
                  <a:lnTo>
                    <a:pt x="267" y="1042"/>
                  </a:lnTo>
                  <a:lnTo>
                    <a:pt x="270" y="1120"/>
                  </a:lnTo>
                  <a:lnTo>
                    <a:pt x="274" y="1147"/>
                  </a:lnTo>
                  <a:lnTo>
                    <a:pt x="274" y="1124"/>
                  </a:lnTo>
                  <a:lnTo>
                    <a:pt x="277" y="1045"/>
                  </a:lnTo>
                  <a:lnTo>
                    <a:pt x="281" y="926"/>
                  </a:lnTo>
                  <a:lnTo>
                    <a:pt x="284" y="769"/>
                  </a:lnTo>
                  <a:lnTo>
                    <a:pt x="288" y="596"/>
                  </a:lnTo>
                  <a:lnTo>
                    <a:pt x="291" y="419"/>
                  </a:lnTo>
                  <a:lnTo>
                    <a:pt x="295" y="259"/>
                  </a:lnTo>
                  <a:lnTo>
                    <a:pt x="295" y="126"/>
                  </a:lnTo>
                  <a:lnTo>
                    <a:pt x="298" y="37"/>
                  </a:lnTo>
                  <a:lnTo>
                    <a:pt x="302" y="0"/>
                  </a:lnTo>
                  <a:lnTo>
                    <a:pt x="305" y="17"/>
                  </a:lnTo>
                  <a:lnTo>
                    <a:pt x="309" y="85"/>
                  </a:lnTo>
                  <a:lnTo>
                    <a:pt x="312" y="201"/>
                  </a:lnTo>
                  <a:lnTo>
                    <a:pt x="316" y="354"/>
                  </a:lnTo>
                  <a:lnTo>
                    <a:pt x="316" y="524"/>
                  </a:lnTo>
                  <a:lnTo>
                    <a:pt x="319" y="701"/>
                  </a:lnTo>
                  <a:lnTo>
                    <a:pt x="323" y="865"/>
                  </a:lnTo>
                  <a:lnTo>
                    <a:pt x="326" y="1004"/>
                  </a:lnTo>
                  <a:lnTo>
                    <a:pt x="330" y="1100"/>
                  </a:lnTo>
                  <a:lnTo>
                    <a:pt x="333" y="1144"/>
                  </a:lnTo>
                  <a:lnTo>
                    <a:pt x="333" y="1137"/>
                  </a:lnTo>
                  <a:lnTo>
                    <a:pt x="337" y="1079"/>
                  </a:lnTo>
                  <a:lnTo>
                    <a:pt x="340" y="974"/>
                  </a:lnTo>
                  <a:lnTo>
                    <a:pt x="344" y="834"/>
                  </a:lnTo>
                  <a:lnTo>
                    <a:pt x="347" y="671"/>
                  </a:lnTo>
                  <a:lnTo>
                    <a:pt x="351" y="500"/>
                  </a:lnTo>
                  <a:lnTo>
                    <a:pt x="354" y="344"/>
                  </a:lnTo>
                  <a:lnTo>
                    <a:pt x="354" y="208"/>
                  </a:lnTo>
                  <a:lnTo>
                    <a:pt x="358" y="112"/>
                  </a:lnTo>
                  <a:lnTo>
                    <a:pt x="362" y="61"/>
                  </a:lnTo>
                  <a:lnTo>
                    <a:pt x="365" y="58"/>
                  </a:lnTo>
                  <a:lnTo>
                    <a:pt x="369" y="106"/>
                  </a:lnTo>
                  <a:lnTo>
                    <a:pt x="372" y="197"/>
                  </a:lnTo>
                  <a:lnTo>
                    <a:pt x="376" y="320"/>
                  </a:lnTo>
                  <a:lnTo>
                    <a:pt x="376" y="466"/>
                  </a:lnTo>
                  <a:lnTo>
                    <a:pt x="379" y="620"/>
                  </a:lnTo>
                  <a:lnTo>
                    <a:pt x="383" y="763"/>
                  </a:lnTo>
                </a:path>
              </a:pathLst>
            </a:custGeom>
            <a:noFill/>
            <a:ln w="28575">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127" name="Freeform 86">
              <a:extLst>
                <a:ext uri="{FF2B5EF4-FFF2-40B4-BE49-F238E27FC236}">
                  <a16:creationId xmlns:a16="http://schemas.microsoft.com/office/drawing/2014/main" id="{995C856A-F9B4-4EA0-9F9F-36EAC0D5ED9B}"/>
                </a:ext>
              </a:extLst>
            </p:cNvPr>
            <p:cNvSpPr>
              <a:spLocks/>
            </p:cNvSpPr>
            <p:nvPr/>
          </p:nvSpPr>
          <p:spPr bwMode="auto">
            <a:xfrm>
              <a:off x="5664200" y="1323975"/>
              <a:ext cx="657225" cy="1341438"/>
            </a:xfrm>
            <a:custGeom>
              <a:avLst/>
              <a:gdLst>
                <a:gd name="T0" fmla="*/ 7 w 414"/>
                <a:gd name="T1" fmla="*/ 784 h 845"/>
                <a:gd name="T2" fmla="*/ 14 w 414"/>
                <a:gd name="T3" fmla="*/ 811 h 845"/>
                <a:gd name="T4" fmla="*/ 24 w 414"/>
                <a:gd name="T5" fmla="*/ 511 h 845"/>
                <a:gd name="T6" fmla="*/ 31 w 414"/>
                <a:gd name="T7" fmla="*/ 147 h 845"/>
                <a:gd name="T8" fmla="*/ 42 w 414"/>
                <a:gd name="T9" fmla="*/ 0 h 845"/>
                <a:gd name="T10" fmla="*/ 52 w 414"/>
                <a:gd name="T11" fmla="*/ 160 h 845"/>
                <a:gd name="T12" fmla="*/ 59 w 414"/>
                <a:gd name="T13" fmla="*/ 463 h 845"/>
                <a:gd name="T14" fmla="*/ 70 w 414"/>
                <a:gd name="T15" fmla="*/ 661 h 845"/>
                <a:gd name="T16" fmla="*/ 77 w 414"/>
                <a:gd name="T17" fmla="*/ 624 h 845"/>
                <a:gd name="T18" fmla="*/ 87 w 414"/>
                <a:gd name="T19" fmla="*/ 416 h 845"/>
                <a:gd name="T20" fmla="*/ 94 w 414"/>
                <a:gd name="T21" fmla="*/ 225 h 845"/>
                <a:gd name="T22" fmla="*/ 105 w 414"/>
                <a:gd name="T23" fmla="*/ 188 h 845"/>
                <a:gd name="T24" fmla="*/ 112 w 414"/>
                <a:gd name="T25" fmla="*/ 300 h 845"/>
                <a:gd name="T26" fmla="*/ 123 w 414"/>
                <a:gd name="T27" fmla="*/ 443 h 845"/>
                <a:gd name="T28" fmla="*/ 130 w 414"/>
                <a:gd name="T29" fmla="*/ 504 h 845"/>
                <a:gd name="T30" fmla="*/ 140 w 414"/>
                <a:gd name="T31" fmla="*/ 463 h 845"/>
                <a:gd name="T32" fmla="*/ 151 w 414"/>
                <a:gd name="T33" fmla="*/ 378 h 845"/>
                <a:gd name="T34" fmla="*/ 158 w 414"/>
                <a:gd name="T35" fmla="*/ 327 h 845"/>
                <a:gd name="T36" fmla="*/ 168 w 414"/>
                <a:gd name="T37" fmla="*/ 334 h 845"/>
                <a:gd name="T38" fmla="*/ 175 w 414"/>
                <a:gd name="T39" fmla="*/ 372 h 845"/>
                <a:gd name="T40" fmla="*/ 186 w 414"/>
                <a:gd name="T41" fmla="*/ 395 h 845"/>
                <a:gd name="T42" fmla="*/ 196 w 414"/>
                <a:gd name="T43" fmla="*/ 395 h 845"/>
                <a:gd name="T44" fmla="*/ 207 w 414"/>
                <a:gd name="T45" fmla="*/ 385 h 845"/>
                <a:gd name="T46" fmla="*/ 217 w 414"/>
                <a:gd name="T47" fmla="*/ 382 h 845"/>
                <a:gd name="T48" fmla="*/ 228 w 414"/>
                <a:gd name="T49" fmla="*/ 385 h 845"/>
                <a:gd name="T50" fmla="*/ 239 w 414"/>
                <a:gd name="T51" fmla="*/ 385 h 845"/>
                <a:gd name="T52" fmla="*/ 249 w 414"/>
                <a:gd name="T53" fmla="*/ 385 h 845"/>
                <a:gd name="T54" fmla="*/ 260 w 414"/>
                <a:gd name="T55" fmla="*/ 385 h 845"/>
                <a:gd name="T56" fmla="*/ 270 w 414"/>
                <a:gd name="T57" fmla="*/ 385 h 845"/>
                <a:gd name="T58" fmla="*/ 281 w 414"/>
                <a:gd name="T59" fmla="*/ 385 h 845"/>
                <a:gd name="T60" fmla="*/ 291 w 414"/>
                <a:gd name="T61" fmla="*/ 385 h 845"/>
                <a:gd name="T62" fmla="*/ 302 w 414"/>
                <a:gd name="T63" fmla="*/ 385 h 845"/>
                <a:gd name="T64" fmla="*/ 312 w 414"/>
                <a:gd name="T65" fmla="*/ 385 h 845"/>
                <a:gd name="T66" fmla="*/ 323 w 414"/>
                <a:gd name="T67" fmla="*/ 385 h 845"/>
                <a:gd name="T68" fmla="*/ 333 w 414"/>
                <a:gd name="T69" fmla="*/ 385 h 845"/>
                <a:gd name="T70" fmla="*/ 344 w 414"/>
                <a:gd name="T71" fmla="*/ 385 h 845"/>
                <a:gd name="T72" fmla="*/ 355 w 414"/>
                <a:gd name="T73" fmla="*/ 385 h 845"/>
                <a:gd name="T74" fmla="*/ 365 w 414"/>
                <a:gd name="T75" fmla="*/ 385 h 845"/>
                <a:gd name="T76" fmla="*/ 376 w 414"/>
                <a:gd name="T77" fmla="*/ 385 h 845"/>
                <a:gd name="T78" fmla="*/ 386 w 414"/>
                <a:gd name="T79" fmla="*/ 385 h 845"/>
                <a:gd name="T80" fmla="*/ 397 w 414"/>
                <a:gd name="T81" fmla="*/ 385 h 845"/>
                <a:gd name="T82" fmla="*/ 407 w 414"/>
                <a:gd name="T83" fmla="*/ 385 h 845"/>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414"/>
                <a:gd name="T127" fmla="*/ 0 h 845"/>
                <a:gd name="T128" fmla="*/ 414 w 414"/>
                <a:gd name="T129" fmla="*/ 845 h 845"/>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414" h="845">
                  <a:moveTo>
                    <a:pt x="0" y="566"/>
                  </a:moveTo>
                  <a:lnTo>
                    <a:pt x="3" y="692"/>
                  </a:lnTo>
                  <a:lnTo>
                    <a:pt x="7" y="784"/>
                  </a:lnTo>
                  <a:lnTo>
                    <a:pt x="10" y="835"/>
                  </a:lnTo>
                  <a:lnTo>
                    <a:pt x="10" y="845"/>
                  </a:lnTo>
                  <a:lnTo>
                    <a:pt x="14" y="811"/>
                  </a:lnTo>
                  <a:lnTo>
                    <a:pt x="17" y="736"/>
                  </a:lnTo>
                  <a:lnTo>
                    <a:pt x="21" y="634"/>
                  </a:lnTo>
                  <a:lnTo>
                    <a:pt x="24" y="511"/>
                  </a:lnTo>
                  <a:lnTo>
                    <a:pt x="28" y="378"/>
                  </a:lnTo>
                  <a:lnTo>
                    <a:pt x="31" y="256"/>
                  </a:lnTo>
                  <a:lnTo>
                    <a:pt x="31" y="147"/>
                  </a:lnTo>
                  <a:lnTo>
                    <a:pt x="35" y="65"/>
                  </a:lnTo>
                  <a:lnTo>
                    <a:pt x="38" y="14"/>
                  </a:lnTo>
                  <a:lnTo>
                    <a:pt x="42" y="0"/>
                  </a:lnTo>
                  <a:lnTo>
                    <a:pt x="45" y="24"/>
                  </a:lnTo>
                  <a:lnTo>
                    <a:pt x="49" y="82"/>
                  </a:lnTo>
                  <a:lnTo>
                    <a:pt x="52" y="160"/>
                  </a:lnTo>
                  <a:lnTo>
                    <a:pt x="52" y="259"/>
                  </a:lnTo>
                  <a:lnTo>
                    <a:pt x="56" y="365"/>
                  </a:lnTo>
                  <a:lnTo>
                    <a:pt x="59" y="463"/>
                  </a:lnTo>
                  <a:lnTo>
                    <a:pt x="63" y="552"/>
                  </a:lnTo>
                  <a:lnTo>
                    <a:pt x="66" y="620"/>
                  </a:lnTo>
                  <a:lnTo>
                    <a:pt x="70" y="661"/>
                  </a:lnTo>
                  <a:lnTo>
                    <a:pt x="70" y="675"/>
                  </a:lnTo>
                  <a:lnTo>
                    <a:pt x="73" y="661"/>
                  </a:lnTo>
                  <a:lnTo>
                    <a:pt x="77" y="624"/>
                  </a:lnTo>
                  <a:lnTo>
                    <a:pt x="80" y="562"/>
                  </a:lnTo>
                  <a:lnTo>
                    <a:pt x="84" y="491"/>
                  </a:lnTo>
                  <a:lnTo>
                    <a:pt x="87" y="416"/>
                  </a:lnTo>
                  <a:lnTo>
                    <a:pt x="91" y="341"/>
                  </a:lnTo>
                  <a:lnTo>
                    <a:pt x="91" y="276"/>
                  </a:lnTo>
                  <a:lnTo>
                    <a:pt x="94" y="225"/>
                  </a:lnTo>
                  <a:lnTo>
                    <a:pt x="98" y="191"/>
                  </a:lnTo>
                  <a:lnTo>
                    <a:pt x="102" y="181"/>
                  </a:lnTo>
                  <a:lnTo>
                    <a:pt x="105" y="188"/>
                  </a:lnTo>
                  <a:lnTo>
                    <a:pt x="109" y="215"/>
                  </a:lnTo>
                  <a:lnTo>
                    <a:pt x="109" y="252"/>
                  </a:lnTo>
                  <a:lnTo>
                    <a:pt x="112" y="300"/>
                  </a:lnTo>
                  <a:lnTo>
                    <a:pt x="116" y="351"/>
                  </a:lnTo>
                  <a:lnTo>
                    <a:pt x="119" y="402"/>
                  </a:lnTo>
                  <a:lnTo>
                    <a:pt x="123" y="443"/>
                  </a:lnTo>
                  <a:lnTo>
                    <a:pt x="126" y="477"/>
                  </a:lnTo>
                  <a:lnTo>
                    <a:pt x="130" y="498"/>
                  </a:lnTo>
                  <a:lnTo>
                    <a:pt x="130" y="504"/>
                  </a:lnTo>
                  <a:lnTo>
                    <a:pt x="133" y="501"/>
                  </a:lnTo>
                  <a:lnTo>
                    <a:pt x="137" y="487"/>
                  </a:lnTo>
                  <a:lnTo>
                    <a:pt x="140" y="463"/>
                  </a:lnTo>
                  <a:lnTo>
                    <a:pt x="144" y="436"/>
                  </a:lnTo>
                  <a:lnTo>
                    <a:pt x="147" y="406"/>
                  </a:lnTo>
                  <a:lnTo>
                    <a:pt x="151" y="378"/>
                  </a:lnTo>
                  <a:lnTo>
                    <a:pt x="151" y="358"/>
                  </a:lnTo>
                  <a:lnTo>
                    <a:pt x="154" y="338"/>
                  </a:lnTo>
                  <a:lnTo>
                    <a:pt x="158" y="327"/>
                  </a:lnTo>
                  <a:lnTo>
                    <a:pt x="161" y="324"/>
                  </a:lnTo>
                  <a:lnTo>
                    <a:pt x="165" y="327"/>
                  </a:lnTo>
                  <a:lnTo>
                    <a:pt x="168" y="334"/>
                  </a:lnTo>
                  <a:lnTo>
                    <a:pt x="168" y="348"/>
                  </a:lnTo>
                  <a:lnTo>
                    <a:pt x="172" y="358"/>
                  </a:lnTo>
                  <a:lnTo>
                    <a:pt x="175" y="372"/>
                  </a:lnTo>
                  <a:lnTo>
                    <a:pt x="179" y="382"/>
                  </a:lnTo>
                  <a:lnTo>
                    <a:pt x="182" y="392"/>
                  </a:lnTo>
                  <a:lnTo>
                    <a:pt x="186" y="395"/>
                  </a:lnTo>
                  <a:lnTo>
                    <a:pt x="189" y="399"/>
                  </a:lnTo>
                  <a:lnTo>
                    <a:pt x="193" y="399"/>
                  </a:lnTo>
                  <a:lnTo>
                    <a:pt x="196" y="395"/>
                  </a:lnTo>
                  <a:lnTo>
                    <a:pt x="200" y="392"/>
                  </a:lnTo>
                  <a:lnTo>
                    <a:pt x="203" y="389"/>
                  </a:lnTo>
                  <a:lnTo>
                    <a:pt x="207" y="385"/>
                  </a:lnTo>
                  <a:lnTo>
                    <a:pt x="210" y="382"/>
                  </a:lnTo>
                  <a:lnTo>
                    <a:pt x="214" y="382"/>
                  </a:lnTo>
                  <a:lnTo>
                    <a:pt x="217" y="382"/>
                  </a:lnTo>
                  <a:lnTo>
                    <a:pt x="221" y="382"/>
                  </a:lnTo>
                  <a:lnTo>
                    <a:pt x="225" y="382"/>
                  </a:lnTo>
                  <a:lnTo>
                    <a:pt x="228" y="385"/>
                  </a:lnTo>
                  <a:lnTo>
                    <a:pt x="232" y="385"/>
                  </a:lnTo>
                  <a:lnTo>
                    <a:pt x="235" y="385"/>
                  </a:lnTo>
                  <a:lnTo>
                    <a:pt x="239" y="385"/>
                  </a:lnTo>
                  <a:lnTo>
                    <a:pt x="242" y="385"/>
                  </a:lnTo>
                  <a:lnTo>
                    <a:pt x="246" y="385"/>
                  </a:lnTo>
                  <a:lnTo>
                    <a:pt x="249" y="385"/>
                  </a:lnTo>
                  <a:lnTo>
                    <a:pt x="253" y="385"/>
                  </a:lnTo>
                  <a:lnTo>
                    <a:pt x="256" y="385"/>
                  </a:lnTo>
                  <a:lnTo>
                    <a:pt x="260" y="385"/>
                  </a:lnTo>
                  <a:lnTo>
                    <a:pt x="263" y="385"/>
                  </a:lnTo>
                  <a:lnTo>
                    <a:pt x="267" y="385"/>
                  </a:lnTo>
                  <a:lnTo>
                    <a:pt x="270" y="385"/>
                  </a:lnTo>
                  <a:lnTo>
                    <a:pt x="274" y="385"/>
                  </a:lnTo>
                  <a:lnTo>
                    <a:pt x="277" y="385"/>
                  </a:lnTo>
                  <a:lnTo>
                    <a:pt x="281" y="385"/>
                  </a:lnTo>
                  <a:lnTo>
                    <a:pt x="284" y="385"/>
                  </a:lnTo>
                  <a:lnTo>
                    <a:pt x="288" y="385"/>
                  </a:lnTo>
                  <a:lnTo>
                    <a:pt x="291" y="385"/>
                  </a:lnTo>
                  <a:lnTo>
                    <a:pt x="295" y="385"/>
                  </a:lnTo>
                  <a:lnTo>
                    <a:pt x="298" y="385"/>
                  </a:lnTo>
                  <a:lnTo>
                    <a:pt x="302" y="385"/>
                  </a:lnTo>
                  <a:lnTo>
                    <a:pt x="305" y="385"/>
                  </a:lnTo>
                  <a:lnTo>
                    <a:pt x="309" y="385"/>
                  </a:lnTo>
                  <a:lnTo>
                    <a:pt x="312" y="385"/>
                  </a:lnTo>
                  <a:lnTo>
                    <a:pt x="316" y="385"/>
                  </a:lnTo>
                  <a:lnTo>
                    <a:pt x="319" y="385"/>
                  </a:lnTo>
                  <a:lnTo>
                    <a:pt x="323" y="385"/>
                  </a:lnTo>
                  <a:lnTo>
                    <a:pt x="326" y="385"/>
                  </a:lnTo>
                  <a:lnTo>
                    <a:pt x="330" y="385"/>
                  </a:lnTo>
                  <a:lnTo>
                    <a:pt x="333" y="385"/>
                  </a:lnTo>
                  <a:lnTo>
                    <a:pt x="337" y="385"/>
                  </a:lnTo>
                  <a:lnTo>
                    <a:pt x="340" y="385"/>
                  </a:lnTo>
                  <a:lnTo>
                    <a:pt x="344" y="385"/>
                  </a:lnTo>
                  <a:lnTo>
                    <a:pt x="348" y="385"/>
                  </a:lnTo>
                  <a:lnTo>
                    <a:pt x="351" y="385"/>
                  </a:lnTo>
                  <a:lnTo>
                    <a:pt x="355" y="385"/>
                  </a:lnTo>
                  <a:lnTo>
                    <a:pt x="358" y="385"/>
                  </a:lnTo>
                  <a:lnTo>
                    <a:pt x="362" y="385"/>
                  </a:lnTo>
                  <a:lnTo>
                    <a:pt x="365" y="385"/>
                  </a:lnTo>
                  <a:lnTo>
                    <a:pt x="369" y="385"/>
                  </a:lnTo>
                  <a:lnTo>
                    <a:pt x="372" y="385"/>
                  </a:lnTo>
                  <a:lnTo>
                    <a:pt x="376" y="385"/>
                  </a:lnTo>
                  <a:lnTo>
                    <a:pt x="379" y="385"/>
                  </a:lnTo>
                  <a:lnTo>
                    <a:pt x="383" y="385"/>
                  </a:lnTo>
                  <a:lnTo>
                    <a:pt x="386" y="385"/>
                  </a:lnTo>
                  <a:lnTo>
                    <a:pt x="390" y="385"/>
                  </a:lnTo>
                  <a:lnTo>
                    <a:pt x="393" y="385"/>
                  </a:lnTo>
                  <a:lnTo>
                    <a:pt x="397" y="385"/>
                  </a:lnTo>
                  <a:lnTo>
                    <a:pt x="400" y="385"/>
                  </a:lnTo>
                  <a:lnTo>
                    <a:pt x="404" y="385"/>
                  </a:lnTo>
                  <a:lnTo>
                    <a:pt x="407" y="385"/>
                  </a:lnTo>
                  <a:lnTo>
                    <a:pt x="411" y="385"/>
                  </a:lnTo>
                  <a:lnTo>
                    <a:pt x="414" y="385"/>
                  </a:lnTo>
                </a:path>
              </a:pathLst>
            </a:custGeom>
            <a:noFill/>
            <a:ln w="28575">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128" name="Freeform 87">
              <a:extLst>
                <a:ext uri="{FF2B5EF4-FFF2-40B4-BE49-F238E27FC236}">
                  <a16:creationId xmlns:a16="http://schemas.microsoft.com/office/drawing/2014/main" id="{D8AE4147-E9A8-41A1-9BCD-C659E769DE99}"/>
                </a:ext>
              </a:extLst>
            </p:cNvPr>
            <p:cNvSpPr>
              <a:spLocks/>
            </p:cNvSpPr>
            <p:nvPr/>
          </p:nvSpPr>
          <p:spPr bwMode="auto">
            <a:xfrm>
              <a:off x="6321425" y="1935163"/>
              <a:ext cx="709613" cy="1587"/>
            </a:xfrm>
            <a:custGeom>
              <a:avLst/>
              <a:gdLst>
                <a:gd name="T0" fmla="*/ 7 w 447"/>
                <a:gd name="T1" fmla="*/ 0 h 1587"/>
                <a:gd name="T2" fmla="*/ 18 w 447"/>
                <a:gd name="T3" fmla="*/ 0 h 1587"/>
                <a:gd name="T4" fmla="*/ 28 w 447"/>
                <a:gd name="T5" fmla="*/ 0 h 1587"/>
                <a:gd name="T6" fmla="*/ 39 w 447"/>
                <a:gd name="T7" fmla="*/ 0 h 1587"/>
                <a:gd name="T8" fmla="*/ 49 w 447"/>
                <a:gd name="T9" fmla="*/ 0 h 1587"/>
                <a:gd name="T10" fmla="*/ 60 w 447"/>
                <a:gd name="T11" fmla="*/ 0 h 1587"/>
                <a:gd name="T12" fmla="*/ 71 w 447"/>
                <a:gd name="T13" fmla="*/ 0 h 1587"/>
                <a:gd name="T14" fmla="*/ 81 w 447"/>
                <a:gd name="T15" fmla="*/ 0 h 1587"/>
                <a:gd name="T16" fmla="*/ 92 w 447"/>
                <a:gd name="T17" fmla="*/ 0 h 1587"/>
                <a:gd name="T18" fmla="*/ 102 w 447"/>
                <a:gd name="T19" fmla="*/ 0 h 1587"/>
                <a:gd name="T20" fmla="*/ 113 w 447"/>
                <a:gd name="T21" fmla="*/ 0 h 1587"/>
                <a:gd name="T22" fmla="*/ 123 w 447"/>
                <a:gd name="T23" fmla="*/ 0 h 1587"/>
                <a:gd name="T24" fmla="*/ 134 w 447"/>
                <a:gd name="T25" fmla="*/ 0 h 1587"/>
                <a:gd name="T26" fmla="*/ 144 w 447"/>
                <a:gd name="T27" fmla="*/ 0 h 1587"/>
                <a:gd name="T28" fmla="*/ 155 w 447"/>
                <a:gd name="T29" fmla="*/ 0 h 1587"/>
                <a:gd name="T30" fmla="*/ 165 w 447"/>
                <a:gd name="T31" fmla="*/ 0 h 1587"/>
                <a:gd name="T32" fmla="*/ 176 w 447"/>
                <a:gd name="T33" fmla="*/ 0 h 1587"/>
                <a:gd name="T34" fmla="*/ 187 w 447"/>
                <a:gd name="T35" fmla="*/ 0 h 1587"/>
                <a:gd name="T36" fmla="*/ 197 w 447"/>
                <a:gd name="T37" fmla="*/ 0 h 1587"/>
                <a:gd name="T38" fmla="*/ 208 w 447"/>
                <a:gd name="T39" fmla="*/ 0 h 1587"/>
                <a:gd name="T40" fmla="*/ 218 w 447"/>
                <a:gd name="T41" fmla="*/ 0 h 1587"/>
                <a:gd name="T42" fmla="*/ 229 w 447"/>
                <a:gd name="T43" fmla="*/ 0 h 1587"/>
                <a:gd name="T44" fmla="*/ 239 w 447"/>
                <a:gd name="T45" fmla="*/ 0 h 1587"/>
                <a:gd name="T46" fmla="*/ 250 w 447"/>
                <a:gd name="T47" fmla="*/ 0 h 1587"/>
                <a:gd name="T48" fmla="*/ 260 w 447"/>
                <a:gd name="T49" fmla="*/ 0 h 1587"/>
                <a:gd name="T50" fmla="*/ 271 w 447"/>
                <a:gd name="T51" fmla="*/ 0 h 1587"/>
                <a:gd name="T52" fmla="*/ 281 w 447"/>
                <a:gd name="T53" fmla="*/ 0 h 1587"/>
                <a:gd name="T54" fmla="*/ 292 w 447"/>
                <a:gd name="T55" fmla="*/ 0 h 1587"/>
                <a:gd name="T56" fmla="*/ 303 w 447"/>
                <a:gd name="T57" fmla="*/ 0 h 1587"/>
                <a:gd name="T58" fmla="*/ 313 w 447"/>
                <a:gd name="T59" fmla="*/ 0 h 1587"/>
                <a:gd name="T60" fmla="*/ 324 w 447"/>
                <a:gd name="T61" fmla="*/ 0 h 1587"/>
                <a:gd name="T62" fmla="*/ 334 w 447"/>
                <a:gd name="T63" fmla="*/ 0 h 1587"/>
                <a:gd name="T64" fmla="*/ 345 w 447"/>
                <a:gd name="T65" fmla="*/ 0 h 1587"/>
                <a:gd name="T66" fmla="*/ 355 w 447"/>
                <a:gd name="T67" fmla="*/ 0 h 1587"/>
                <a:gd name="T68" fmla="*/ 366 w 447"/>
                <a:gd name="T69" fmla="*/ 0 h 1587"/>
                <a:gd name="T70" fmla="*/ 376 w 447"/>
                <a:gd name="T71" fmla="*/ 0 h 1587"/>
                <a:gd name="T72" fmla="*/ 387 w 447"/>
                <a:gd name="T73" fmla="*/ 0 h 1587"/>
                <a:gd name="T74" fmla="*/ 397 w 447"/>
                <a:gd name="T75" fmla="*/ 0 h 1587"/>
                <a:gd name="T76" fmla="*/ 408 w 447"/>
                <a:gd name="T77" fmla="*/ 0 h 1587"/>
                <a:gd name="T78" fmla="*/ 418 w 447"/>
                <a:gd name="T79" fmla="*/ 0 h 1587"/>
                <a:gd name="T80" fmla="*/ 429 w 447"/>
                <a:gd name="T81" fmla="*/ 0 h 1587"/>
                <a:gd name="T82" fmla="*/ 440 w 447"/>
                <a:gd name="T83" fmla="*/ 0 h 1587"/>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447"/>
                <a:gd name="T127" fmla="*/ 0 h 1587"/>
                <a:gd name="T128" fmla="*/ 447 w 447"/>
                <a:gd name="T129" fmla="*/ 1587 h 1587"/>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447" h="1587">
                  <a:moveTo>
                    <a:pt x="0" y="0"/>
                  </a:moveTo>
                  <a:lnTo>
                    <a:pt x="4" y="0"/>
                  </a:lnTo>
                  <a:lnTo>
                    <a:pt x="7" y="0"/>
                  </a:lnTo>
                  <a:lnTo>
                    <a:pt x="11" y="0"/>
                  </a:lnTo>
                  <a:lnTo>
                    <a:pt x="14" y="0"/>
                  </a:lnTo>
                  <a:lnTo>
                    <a:pt x="18" y="0"/>
                  </a:lnTo>
                  <a:lnTo>
                    <a:pt x="21" y="0"/>
                  </a:lnTo>
                  <a:lnTo>
                    <a:pt x="25" y="0"/>
                  </a:lnTo>
                  <a:lnTo>
                    <a:pt x="28" y="0"/>
                  </a:lnTo>
                  <a:lnTo>
                    <a:pt x="32" y="0"/>
                  </a:lnTo>
                  <a:lnTo>
                    <a:pt x="35" y="0"/>
                  </a:lnTo>
                  <a:lnTo>
                    <a:pt x="39" y="0"/>
                  </a:lnTo>
                  <a:lnTo>
                    <a:pt x="42" y="0"/>
                  </a:lnTo>
                  <a:lnTo>
                    <a:pt x="46" y="0"/>
                  </a:lnTo>
                  <a:lnTo>
                    <a:pt x="49" y="0"/>
                  </a:lnTo>
                  <a:lnTo>
                    <a:pt x="53" y="0"/>
                  </a:lnTo>
                  <a:lnTo>
                    <a:pt x="57" y="0"/>
                  </a:lnTo>
                  <a:lnTo>
                    <a:pt x="60" y="0"/>
                  </a:lnTo>
                  <a:lnTo>
                    <a:pt x="64" y="0"/>
                  </a:lnTo>
                  <a:lnTo>
                    <a:pt x="67" y="0"/>
                  </a:lnTo>
                  <a:lnTo>
                    <a:pt x="71" y="0"/>
                  </a:lnTo>
                  <a:lnTo>
                    <a:pt x="74" y="0"/>
                  </a:lnTo>
                  <a:lnTo>
                    <a:pt x="78" y="0"/>
                  </a:lnTo>
                  <a:lnTo>
                    <a:pt x="81" y="0"/>
                  </a:lnTo>
                  <a:lnTo>
                    <a:pt x="85" y="0"/>
                  </a:lnTo>
                  <a:lnTo>
                    <a:pt x="88" y="0"/>
                  </a:lnTo>
                  <a:lnTo>
                    <a:pt x="92" y="0"/>
                  </a:lnTo>
                  <a:lnTo>
                    <a:pt x="95" y="0"/>
                  </a:lnTo>
                  <a:lnTo>
                    <a:pt x="99" y="0"/>
                  </a:lnTo>
                  <a:lnTo>
                    <a:pt x="102" y="0"/>
                  </a:lnTo>
                  <a:lnTo>
                    <a:pt x="106" y="0"/>
                  </a:lnTo>
                  <a:lnTo>
                    <a:pt x="109" y="0"/>
                  </a:lnTo>
                  <a:lnTo>
                    <a:pt x="113" y="0"/>
                  </a:lnTo>
                  <a:lnTo>
                    <a:pt x="116" y="0"/>
                  </a:lnTo>
                  <a:lnTo>
                    <a:pt x="120" y="0"/>
                  </a:lnTo>
                  <a:lnTo>
                    <a:pt x="123" y="0"/>
                  </a:lnTo>
                  <a:lnTo>
                    <a:pt x="127" y="0"/>
                  </a:lnTo>
                  <a:lnTo>
                    <a:pt x="130" y="0"/>
                  </a:lnTo>
                  <a:lnTo>
                    <a:pt x="134" y="0"/>
                  </a:lnTo>
                  <a:lnTo>
                    <a:pt x="137" y="0"/>
                  </a:lnTo>
                  <a:lnTo>
                    <a:pt x="141" y="0"/>
                  </a:lnTo>
                  <a:lnTo>
                    <a:pt x="144" y="0"/>
                  </a:lnTo>
                  <a:lnTo>
                    <a:pt x="148" y="0"/>
                  </a:lnTo>
                  <a:lnTo>
                    <a:pt x="151" y="0"/>
                  </a:lnTo>
                  <a:lnTo>
                    <a:pt x="155" y="0"/>
                  </a:lnTo>
                  <a:lnTo>
                    <a:pt x="158" y="0"/>
                  </a:lnTo>
                  <a:lnTo>
                    <a:pt x="162" y="0"/>
                  </a:lnTo>
                  <a:lnTo>
                    <a:pt x="165" y="0"/>
                  </a:lnTo>
                  <a:lnTo>
                    <a:pt x="169" y="0"/>
                  </a:lnTo>
                  <a:lnTo>
                    <a:pt x="172" y="0"/>
                  </a:lnTo>
                  <a:lnTo>
                    <a:pt x="176" y="0"/>
                  </a:lnTo>
                  <a:lnTo>
                    <a:pt x="180" y="0"/>
                  </a:lnTo>
                  <a:lnTo>
                    <a:pt x="183" y="0"/>
                  </a:lnTo>
                  <a:lnTo>
                    <a:pt x="187" y="0"/>
                  </a:lnTo>
                  <a:lnTo>
                    <a:pt x="190" y="0"/>
                  </a:lnTo>
                  <a:lnTo>
                    <a:pt x="194" y="0"/>
                  </a:lnTo>
                  <a:lnTo>
                    <a:pt x="197" y="0"/>
                  </a:lnTo>
                  <a:lnTo>
                    <a:pt x="201" y="0"/>
                  </a:lnTo>
                  <a:lnTo>
                    <a:pt x="204" y="0"/>
                  </a:lnTo>
                  <a:lnTo>
                    <a:pt x="208" y="0"/>
                  </a:lnTo>
                  <a:lnTo>
                    <a:pt x="211" y="0"/>
                  </a:lnTo>
                  <a:lnTo>
                    <a:pt x="215" y="0"/>
                  </a:lnTo>
                  <a:lnTo>
                    <a:pt x="218" y="0"/>
                  </a:lnTo>
                  <a:lnTo>
                    <a:pt x="222" y="0"/>
                  </a:lnTo>
                  <a:lnTo>
                    <a:pt x="225" y="0"/>
                  </a:lnTo>
                  <a:lnTo>
                    <a:pt x="229" y="0"/>
                  </a:lnTo>
                  <a:lnTo>
                    <a:pt x="232" y="0"/>
                  </a:lnTo>
                  <a:lnTo>
                    <a:pt x="236" y="0"/>
                  </a:lnTo>
                  <a:lnTo>
                    <a:pt x="239" y="0"/>
                  </a:lnTo>
                  <a:lnTo>
                    <a:pt x="243" y="0"/>
                  </a:lnTo>
                  <a:lnTo>
                    <a:pt x="246" y="0"/>
                  </a:lnTo>
                  <a:lnTo>
                    <a:pt x="250" y="0"/>
                  </a:lnTo>
                  <a:lnTo>
                    <a:pt x="253" y="0"/>
                  </a:lnTo>
                  <a:lnTo>
                    <a:pt x="257" y="0"/>
                  </a:lnTo>
                  <a:lnTo>
                    <a:pt x="260" y="0"/>
                  </a:lnTo>
                  <a:lnTo>
                    <a:pt x="264" y="0"/>
                  </a:lnTo>
                  <a:lnTo>
                    <a:pt x="267" y="0"/>
                  </a:lnTo>
                  <a:lnTo>
                    <a:pt x="271" y="0"/>
                  </a:lnTo>
                  <a:lnTo>
                    <a:pt x="274" y="0"/>
                  </a:lnTo>
                  <a:lnTo>
                    <a:pt x="278" y="0"/>
                  </a:lnTo>
                  <a:lnTo>
                    <a:pt x="281" y="0"/>
                  </a:lnTo>
                  <a:lnTo>
                    <a:pt x="285" y="0"/>
                  </a:lnTo>
                  <a:lnTo>
                    <a:pt x="288" y="0"/>
                  </a:lnTo>
                  <a:lnTo>
                    <a:pt x="292" y="0"/>
                  </a:lnTo>
                  <a:lnTo>
                    <a:pt x="295" y="0"/>
                  </a:lnTo>
                  <a:lnTo>
                    <a:pt x="299" y="0"/>
                  </a:lnTo>
                  <a:lnTo>
                    <a:pt x="303" y="0"/>
                  </a:lnTo>
                  <a:lnTo>
                    <a:pt x="306" y="0"/>
                  </a:lnTo>
                  <a:lnTo>
                    <a:pt x="310" y="0"/>
                  </a:lnTo>
                  <a:lnTo>
                    <a:pt x="313" y="0"/>
                  </a:lnTo>
                  <a:lnTo>
                    <a:pt x="317" y="0"/>
                  </a:lnTo>
                  <a:lnTo>
                    <a:pt x="320" y="0"/>
                  </a:lnTo>
                  <a:lnTo>
                    <a:pt x="324" y="0"/>
                  </a:lnTo>
                  <a:lnTo>
                    <a:pt x="327" y="0"/>
                  </a:lnTo>
                  <a:lnTo>
                    <a:pt x="331" y="0"/>
                  </a:lnTo>
                  <a:lnTo>
                    <a:pt x="334" y="0"/>
                  </a:lnTo>
                  <a:lnTo>
                    <a:pt x="338" y="0"/>
                  </a:lnTo>
                  <a:lnTo>
                    <a:pt x="341" y="0"/>
                  </a:lnTo>
                  <a:lnTo>
                    <a:pt x="345" y="0"/>
                  </a:lnTo>
                  <a:lnTo>
                    <a:pt x="348" y="0"/>
                  </a:lnTo>
                  <a:lnTo>
                    <a:pt x="352" y="0"/>
                  </a:lnTo>
                  <a:lnTo>
                    <a:pt x="355" y="0"/>
                  </a:lnTo>
                  <a:lnTo>
                    <a:pt x="359" y="0"/>
                  </a:lnTo>
                  <a:lnTo>
                    <a:pt x="362" y="0"/>
                  </a:lnTo>
                  <a:lnTo>
                    <a:pt x="366" y="0"/>
                  </a:lnTo>
                  <a:lnTo>
                    <a:pt x="369" y="0"/>
                  </a:lnTo>
                  <a:lnTo>
                    <a:pt x="373" y="0"/>
                  </a:lnTo>
                  <a:lnTo>
                    <a:pt x="376" y="0"/>
                  </a:lnTo>
                  <a:lnTo>
                    <a:pt x="380" y="0"/>
                  </a:lnTo>
                  <a:lnTo>
                    <a:pt x="383" y="0"/>
                  </a:lnTo>
                  <a:lnTo>
                    <a:pt x="387" y="0"/>
                  </a:lnTo>
                  <a:lnTo>
                    <a:pt x="390" y="0"/>
                  </a:lnTo>
                  <a:lnTo>
                    <a:pt x="394" y="0"/>
                  </a:lnTo>
                  <a:lnTo>
                    <a:pt x="397" y="0"/>
                  </a:lnTo>
                  <a:lnTo>
                    <a:pt x="401" y="0"/>
                  </a:lnTo>
                  <a:lnTo>
                    <a:pt x="404" y="0"/>
                  </a:lnTo>
                  <a:lnTo>
                    <a:pt x="408" y="0"/>
                  </a:lnTo>
                  <a:lnTo>
                    <a:pt x="411" y="0"/>
                  </a:lnTo>
                  <a:lnTo>
                    <a:pt x="415" y="0"/>
                  </a:lnTo>
                  <a:lnTo>
                    <a:pt x="418" y="0"/>
                  </a:lnTo>
                  <a:lnTo>
                    <a:pt x="422" y="0"/>
                  </a:lnTo>
                  <a:lnTo>
                    <a:pt x="426" y="0"/>
                  </a:lnTo>
                  <a:lnTo>
                    <a:pt x="429" y="0"/>
                  </a:lnTo>
                  <a:lnTo>
                    <a:pt x="433" y="0"/>
                  </a:lnTo>
                  <a:lnTo>
                    <a:pt x="436" y="0"/>
                  </a:lnTo>
                  <a:lnTo>
                    <a:pt x="440" y="0"/>
                  </a:lnTo>
                  <a:lnTo>
                    <a:pt x="443" y="0"/>
                  </a:lnTo>
                  <a:lnTo>
                    <a:pt x="447" y="0"/>
                  </a:lnTo>
                </a:path>
              </a:pathLst>
            </a:custGeom>
            <a:noFill/>
            <a:ln w="28575">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129" name="Freeform 88">
              <a:extLst>
                <a:ext uri="{FF2B5EF4-FFF2-40B4-BE49-F238E27FC236}">
                  <a16:creationId xmlns:a16="http://schemas.microsoft.com/office/drawing/2014/main" id="{B07EA6FA-F123-4D0F-A2B4-10A7893ECB1F}"/>
                </a:ext>
              </a:extLst>
            </p:cNvPr>
            <p:cNvSpPr>
              <a:spLocks/>
            </p:cNvSpPr>
            <p:nvPr/>
          </p:nvSpPr>
          <p:spPr bwMode="auto">
            <a:xfrm>
              <a:off x="7031038" y="1935163"/>
              <a:ext cx="446087" cy="1587"/>
            </a:xfrm>
            <a:custGeom>
              <a:avLst/>
              <a:gdLst>
                <a:gd name="T0" fmla="*/ 3 w 281"/>
                <a:gd name="T1" fmla="*/ 0 h 1587"/>
                <a:gd name="T2" fmla="*/ 10 w 281"/>
                <a:gd name="T3" fmla="*/ 0 h 1587"/>
                <a:gd name="T4" fmla="*/ 17 w 281"/>
                <a:gd name="T5" fmla="*/ 0 h 1587"/>
                <a:gd name="T6" fmla="*/ 24 w 281"/>
                <a:gd name="T7" fmla="*/ 0 h 1587"/>
                <a:gd name="T8" fmla="*/ 31 w 281"/>
                <a:gd name="T9" fmla="*/ 0 h 1587"/>
                <a:gd name="T10" fmla="*/ 38 w 281"/>
                <a:gd name="T11" fmla="*/ 0 h 1587"/>
                <a:gd name="T12" fmla="*/ 45 w 281"/>
                <a:gd name="T13" fmla="*/ 0 h 1587"/>
                <a:gd name="T14" fmla="*/ 52 w 281"/>
                <a:gd name="T15" fmla="*/ 0 h 1587"/>
                <a:gd name="T16" fmla="*/ 59 w 281"/>
                <a:gd name="T17" fmla="*/ 0 h 1587"/>
                <a:gd name="T18" fmla="*/ 66 w 281"/>
                <a:gd name="T19" fmla="*/ 0 h 1587"/>
                <a:gd name="T20" fmla="*/ 73 w 281"/>
                <a:gd name="T21" fmla="*/ 0 h 1587"/>
                <a:gd name="T22" fmla="*/ 80 w 281"/>
                <a:gd name="T23" fmla="*/ 0 h 1587"/>
                <a:gd name="T24" fmla="*/ 87 w 281"/>
                <a:gd name="T25" fmla="*/ 0 h 1587"/>
                <a:gd name="T26" fmla="*/ 94 w 281"/>
                <a:gd name="T27" fmla="*/ 0 h 1587"/>
                <a:gd name="T28" fmla="*/ 102 w 281"/>
                <a:gd name="T29" fmla="*/ 0 h 1587"/>
                <a:gd name="T30" fmla="*/ 109 w 281"/>
                <a:gd name="T31" fmla="*/ 0 h 1587"/>
                <a:gd name="T32" fmla="*/ 116 w 281"/>
                <a:gd name="T33" fmla="*/ 0 h 1587"/>
                <a:gd name="T34" fmla="*/ 123 w 281"/>
                <a:gd name="T35" fmla="*/ 0 h 1587"/>
                <a:gd name="T36" fmla="*/ 130 w 281"/>
                <a:gd name="T37" fmla="*/ 0 h 1587"/>
                <a:gd name="T38" fmla="*/ 137 w 281"/>
                <a:gd name="T39" fmla="*/ 0 h 1587"/>
                <a:gd name="T40" fmla="*/ 144 w 281"/>
                <a:gd name="T41" fmla="*/ 0 h 1587"/>
                <a:gd name="T42" fmla="*/ 151 w 281"/>
                <a:gd name="T43" fmla="*/ 0 h 1587"/>
                <a:gd name="T44" fmla="*/ 158 w 281"/>
                <a:gd name="T45" fmla="*/ 0 h 1587"/>
                <a:gd name="T46" fmla="*/ 165 w 281"/>
                <a:gd name="T47" fmla="*/ 0 h 1587"/>
                <a:gd name="T48" fmla="*/ 172 w 281"/>
                <a:gd name="T49" fmla="*/ 0 h 1587"/>
                <a:gd name="T50" fmla="*/ 179 w 281"/>
                <a:gd name="T51" fmla="*/ 0 h 1587"/>
                <a:gd name="T52" fmla="*/ 186 w 281"/>
                <a:gd name="T53" fmla="*/ 0 h 1587"/>
                <a:gd name="T54" fmla="*/ 193 w 281"/>
                <a:gd name="T55" fmla="*/ 0 h 1587"/>
                <a:gd name="T56" fmla="*/ 200 w 281"/>
                <a:gd name="T57" fmla="*/ 0 h 1587"/>
                <a:gd name="T58" fmla="*/ 207 w 281"/>
                <a:gd name="T59" fmla="*/ 0 h 1587"/>
                <a:gd name="T60" fmla="*/ 214 w 281"/>
                <a:gd name="T61" fmla="*/ 0 h 1587"/>
                <a:gd name="T62" fmla="*/ 221 w 281"/>
                <a:gd name="T63" fmla="*/ 0 h 1587"/>
                <a:gd name="T64" fmla="*/ 228 w 281"/>
                <a:gd name="T65" fmla="*/ 0 h 1587"/>
                <a:gd name="T66" fmla="*/ 235 w 281"/>
                <a:gd name="T67" fmla="*/ 0 h 1587"/>
                <a:gd name="T68" fmla="*/ 242 w 281"/>
                <a:gd name="T69" fmla="*/ 0 h 1587"/>
                <a:gd name="T70" fmla="*/ 249 w 281"/>
                <a:gd name="T71" fmla="*/ 0 h 1587"/>
                <a:gd name="T72" fmla="*/ 256 w 281"/>
                <a:gd name="T73" fmla="*/ 0 h 1587"/>
                <a:gd name="T74" fmla="*/ 263 w 281"/>
                <a:gd name="T75" fmla="*/ 0 h 1587"/>
                <a:gd name="T76" fmla="*/ 270 w 281"/>
                <a:gd name="T77" fmla="*/ 0 h 1587"/>
                <a:gd name="T78" fmla="*/ 277 w 281"/>
                <a:gd name="T79" fmla="*/ 0 h 1587"/>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281"/>
                <a:gd name="T121" fmla="*/ 0 h 1587"/>
                <a:gd name="T122" fmla="*/ 281 w 281"/>
                <a:gd name="T123" fmla="*/ 1587 h 1587"/>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281" h="1587">
                  <a:moveTo>
                    <a:pt x="0" y="0"/>
                  </a:moveTo>
                  <a:lnTo>
                    <a:pt x="3" y="0"/>
                  </a:lnTo>
                  <a:lnTo>
                    <a:pt x="7" y="0"/>
                  </a:lnTo>
                  <a:lnTo>
                    <a:pt x="10" y="0"/>
                  </a:lnTo>
                  <a:lnTo>
                    <a:pt x="14" y="0"/>
                  </a:lnTo>
                  <a:lnTo>
                    <a:pt x="17" y="0"/>
                  </a:lnTo>
                  <a:lnTo>
                    <a:pt x="21" y="0"/>
                  </a:lnTo>
                  <a:lnTo>
                    <a:pt x="24" y="0"/>
                  </a:lnTo>
                  <a:lnTo>
                    <a:pt x="28" y="0"/>
                  </a:lnTo>
                  <a:lnTo>
                    <a:pt x="31" y="0"/>
                  </a:lnTo>
                  <a:lnTo>
                    <a:pt x="35" y="0"/>
                  </a:lnTo>
                  <a:lnTo>
                    <a:pt x="38" y="0"/>
                  </a:lnTo>
                  <a:lnTo>
                    <a:pt x="42" y="0"/>
                  </a:lnTo>
                  <a:lnTo>
                    <a:pt x="45" y="0"/>
                  </a:lnTo>
                  <a:lnTo>
                    <a:pt x="49" y="0"/>
                  </a:lnTo>
                  <a:lnTo>
                    <a:pt x="52" y="0"/>
                  </a:lnTo>
                  <a:lnTo>
                    <a:pt x="56" y="0"/>
                  </a:lnTo>
                  <a:lnTo>
                    <a:pt x="59" y="0"/>
                  </a:lnTo>
                  <a:lnTo>
                    <a:pt x="63" y="0"/>
                  </a:lnTo>
                  <a:lnTo>
                    <a:pt x="66" y="0"/>
                  </a:lnTo>
                  <a:lnTo>
                    <a:pt x="70" y="0"/>
                  </a:lnTo>
                  <a:lnTo>
                    <a:pt x="73" y="0"/>
                  </a:lnTo>
                  <a:lnTo>
                    <a:pt x="77" y="0"/>
                  </a:lnTo>
                  <a:lnTo>
                    <a:pt x="80" y="0"/>
                  </a:lnTo>
                  <a:lnTo>
                    <a:pt x="84" y="0"/>
                  </a:lnTo>
                  <a:lnTo>
                    <a:pt x="87" y="0"/>
                  </a:lnTo>
                  <a:lnTo>
                    <a:pt x="91" y="0"/>
                  </a:lnTo>
                  <a:lnTo>
                    <a:pt x="94" y="0"/>
                  </a:lnTo>
                  <a:lnTo>
                    <a:pt x="98" y="0"/>
                  </a:lnTo>
                  <a:lnTo>
                    <a:pt x="102" y="0"/>
                  </a:lnTo>
                  <a:lnTo>
                    <a:pt x="105" y="0"/>
                  </a:lnTo>
                  <a:lnTo>
                    <a:pt x="109" y="0"/>
                  </a:lnTo>
                  <a:lnTo>
                    <a:pt x="112" y="0"/>
                  </a:lnTo>
                  <a:lnTo>
                    <a:pt x="116" y="0"/>
                  </a:lnTo>
                  <a:lnTo>
                    <a:pt x="119" y="0"/>
                  </a:lnTo>
                  <a:lnTo>
                    <a:pt x="123" y="0"/>
                  </a:lnTo>
                  <a:lnTo>
                    <a:pt x="126" y="0"/>
                  </a:lnTo>
                  <a:lnTo>
                    <a:pt x="130" y="0"/>
                  </a:lnTo>
                  <a:lnTo>
                    <a:pt x="133" y="0"/>
                  </a:lnTo>
                  <a:lnTo>
                    <a:pt x="137" y="0"/>
                  </a:lnTo>
                  <a:lnTo>
                    <a:pt x="140" y="0"/>
                  </a:lnTo>
                  <a:lnTo>
                    <a:pt x="144" y="0"/>
                  </a:lnTo>
                  <a:lnTo>
                    <a:pt x="147" y="0"/>
                  </a:lnTo>
                  <a:lnTo>
                    <a:pt x="151" y="0"/>
                  </a:lnTo>
                  <a:lnTo>
                    <a:pt x="154" y="0"/>
                  </a:lnTo>
                  <a:lnTo>
                    <a:pt x="158" y="0"/>
                  </a:lnTo>
                  <a:lnTo>
                    <a:pt x="161" y="0"/>
                  </a:lnTo>
                  <a:lnTo>
                    <a:pt x="165" y="0"/>
                  </a:lnTo>
                  <a:lnTo>
                    <a:pt x="168" y="0"/>
                  </a:lnTo>
                  <a:lnTo>
                    <a:pt x="172" y="0"/>
                  </a:lnTo>
                  <a:lnTo>
                    <a:pt x="175" y="0"/>
                  </a:lnTo>
                  <a:lnTo>
                    <a:pt x="179" y="0"/>
                  </a:lnTo>
                  <a:lnTo>
                    <a:pt x="182" y="0"/>
                  </a:lnTo>
                  <a:lnTo>
                    <a:pt x="186" y="0"/>
                  </a:lnTo>
                  <a:lnTo>
                    <a:pt x="189" y="0"/>
                  </a:lnTo>
                  <a:lnTo>
                    <a:pt x="193" y="0"/>
                  </a:lnTo>
                  <a:lnTo>
                    <a:pt x="196" y="0"/>
                  </a:lnTo>
                  <a:lnTo>
                    <a:pt x="200" y="0"/>
                  </a:lnTo>
                  <a:lnTo>
                    <a:pt x="203" y="0"/>
                  </a:lnTo>
                  <a:lnTo>
                    <a:pt x="207" y="0"/>
                  </a:lnTo>
                  <a:lnTo>
                    <a:pt x="210" y="0"/>
                  </a:lnTo>
                  <a:lnTo>
                    <a:pt x="214" y="0"/>
                  </a:lnTo>
                  <a:lnTo>
                    <a:pt x="217" y="0"/>
                  </a:lnTo>
                  <a:lnTo>
                    <a:pt x="221" y="0"/>
                  </a:lnTo>
                  <a:lnTo>
                    <a:pt x="225" y="0"/>
                  </a:lnTo>
                  <a:lnTo>
                    <a:pt x="228" y="0"/>
                  </a:lnTo>
                  <a:lnTo>
                    <a:pt x="232" y="0"/>
                  </a:lnTo>
                  <a:lnTo>
                    <a:pt x="235" y="0"/>
                  </a:lnTo>
                  <a:lnTo>
                    <a:pt x="239" y="0"/>
                  </a:lnTo>
                  <a:lnTo>
                    <a:pt x="242" y="0"/>
                  </a:lnTo>
                  <a:lnTo>
                    <a:pt x="246" y="0"/>
                  </a:lnTo>
                  <a:lnTo>
                    <a:pt x="249" y="0"/>
                  </a:lnTo>
                  <a:lnTo>
                    <a:pt x="253" y="0"/>
                  </a:lnTo>
                  <a:lnTo>
                    <a:pt x="256" y="0"/>
                  </a:lnTo>
                  <a:lnTo>
                    <a:pt x="260" y="0"/>
                  </a:lnTo>
                  <a:lnTo>
                    <a:pt x="263" y="0"/>
                  </a:lnTo>
                  <a:lnTo>
                    <a:pt x="267" y="0"/>
                  </a:lnTo>
                  <a:lnTo>
                    <a:pt x="270" y="0"/>
                  </a:lnTo>
                  <a:lnTo>
                    <a:pt x="274" y="0"/>
                  </a:lnTo>
                  <a:lnTo>
                    <a:pt x="277" y="0"/>
                  </a:lnTo>
                  <a:lnTo>
                    <a:pt x="281" y="0"/>
                  </a:lnTo>
                </a:path>
              </a:pathLst>
            </a:custGeom>
            <a:noFill/>
            <a:ln w="28575">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grpSp>
      <p:sp>
        <p:nvSpPr>
          <p:cNvPr id="4" name="TextBox 3">
            <a:extLst>
              <a:ext uri="{FF2B5EF4-FFF2-40B4-BE49-F238E27FC236}">
                <a16:creationId xmlns:a16="http://schemas.microsoft.com/office/drawing/2014/main" id="{28DBA0F6-80B2-4084-A845-82F245324843}"/>
              </a:ext>
            </a:extLst>
          </p:cNvPr>
          <p:cNvSpPr txBox="1"/>
          <p:nvPr/>
        </p:nvSpPr>
        <p:spPr>
          <a:xfrm>
            <a:off x="1534003" y="6019800"/>
            <a:ext cx="1511952" cy="369332"/>
          </a:xfrm>
          <a:prstGeom prst="rect">
            <a:avLst/>
          </a:prstGeom>
          <a:noFill/>
        </p:spPr>
        <p:txBody>
          <a:bodyPr wrap="none" rtlCol="0">
            <a:spAutoFit/>
          </a:bodyPr>
          <a:lstStyle/>
          <a:p>
            <a:r>
              <a:rPr lang="en-US" sz="1800" dirty="0"/>
              <a:t>original signal</a:t>
            </a:r>
          </a:p>
        </p:txBody>
      </p:sp>
      <p:sp>
        <p:nvSpPr>
          <p:cNvPr id="5" name="TextBox 4">
            <a:extLst>
              <a:ext uri="{FF2B5EF4-FFF2-40B4-BE49-F238E27FC236}">
                <a16:creationId xmlns:a16="http://schemas.microsoft.com/office/drawing/2014/main" id="{9A5CBB0C-CE1B-4580-AB7D-112D5E3B98DA}"/>
              </a:ext>
            </a:extLst>
          </p:cNvPr>
          <p:cNvSpPr txBox="1"/>
          <p:nvPr/>
        </p:nvSpPr>
        <p:spPr>
          <a:xfrm>
            <a:off x="5029200" y="5851003"/>
            <a:ext cx="3191899" cy="646331"/>
          </a:xfrm>
          <a:prstGeom prst="rect">
            <a:avLst/>
          </a:prstGeom>
          <a:noFill/>
        </p:spPr>
        <p:txBody>
          <a:bodyPr wrap="none" rtlCol="0">
            <a:spAutoFit/>
          </a:bodyPr>
          <a:lstStyle/>
          <a:p>
            <a:r>
              <a:rPr lang="en-US" sz="1800" dirty="0"/>
              <a:t>           recovered signal</a:t>
            </a:r>
          </a:p>
          <a:p>
            <a:r>
              <a:rPr lang="en-US" sz="1800" dirty="0"/>
              <a:t>from real frequency components</a:t>
            </a:r>
          </a:p>
        </p:txBody>
      </p:sp>
      <p:sp>
        <p:nvSpPr>
          <p:cNvPr id="132" name="TextBox 131">
            <a:extLst>
              <a:ext uri="{FF2B5EF4-FFF2-40B4-BE49-F238E27FC236}">
                <a16:creationId xmlns:a16="http://schemas.microsoft.com/office/drawing/2014/main" id="{283A7EB1-1D0D-4249-B956-349A9378E089}"/>
              </a:ext>
            </a:extLst>
          </p:cNvPr>
          <p:cNvSpPr txBox="1"/>
          <p:nvPr/>
        </p:nvSpPr>
        <p:spPr>
          <a:xfrm>
            <a:off x="1954622" y="5617858"/>
            <a:ext cx="612668" cy="369332"/>
          </a:xfrm>
          <a:prstGeom prst="rect">
            <a:avLst/>
          </a:prstGeom>
          <a:noFill/>
        </p:spPr>
        <p:txBody>
          <a:bodyPr wrap="none" rtlCol="0">
            <a:spAutoFit/>
          </a:bodyPr>
          <a:lstStyle/>
          <a:p>
            <a:r>
              <a:rPr lang="en-US" sz="1800" dirty="0">
                <a:latin typeface="Symbol" panose="05050102010706020507" pitchFamily="18" charset="2"/>
              </a:rPr>
              <a:t>m</a:t>
            </a:r>
            <a:r>
              <a:rPr lang="en-US" sz="1800" dirty="0"/>
              <a:t>sec</a:t>
            </a:r>
          </a:p>
        </p:txBody>
      </p:sp>
      <p:sp>
        <p:nvSpPr>
          <p:cNvPr id="133" name="TextBox 132">
            <a:extLst>
              <a:ext uri="{FF2B5EF4-FFF2-40B4-BE49-F238E27FC236}">
                <a16:creationId xmlns:a16="http://schemas.microsoft.com/office/drawing/2014/main" id="{C92BDCCC-26BF-4178-8C92-A3F0B385F769}"/>
              </a:ext>
            </a:extLst>
          </p:cNvPr>
          <p:cNvSpPr txBox="1"/>
          <p:nvPr/>
        </p:nvSpPr>
        <p:spPr>
          <a:xfrm>
            <a:off x="6072425" y="5583243"/>
            <a:ext cx="612668" cy="369332"/>
          </a:xfrm>
          <a:prstGeom prst="rect">
            <a:avLst/>
          </a:prstGeom>
          <a:noFill/>
        </p:spPr>
        <p:txBody>
          <a:bodyPr wrap="none" rtlCol="0">
            <a:spAutoFit/>
          </a:bodyPr>
          <a:lstStyle/>
          <a:p>
            <a:r>
              <a:rPr lang="en-US" sz="1800" dirty="0">
                <a:latin typeface="Symbol" panose="05050102010706020507" pitchFamily="18" charset="2"/>
              </a:rPr>
              <a:t>m</a:t>
            </a:r>
            <a:r>
              <a:rPr lang="en-US" sz="1800" dirty="0"/>
              <a:t>sec</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5" name="Text Box 2">
            <a:extLst>
              <a:ext uri="{FF2B5EF4-FFF2-40B4-BE49-F238E27FC236}">
                <a16:creationId xmlns:a16="http://schemas.microsoft.com/office/drawing/2014/main" id="{A42A60F5-EC60-4FA1-B65E-B2031B2F54B5}"/>
              </a:ext>
            </a:extLst>
          </p:cNvPr>
          <p:cNvSpPr txBox="1">
            <a:spLocks noChangeArrowheads="1"/>
          </p:cNvSpPr>
          <p:nvPr/>
        </p:nvSpPr>
        <p:spPr bwMode="auto">
          <a:xfrm>
            <a:off x="2743200" y="304800"/>
            <a:ext cx="30273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a:solidFill>
                  <a:schemeClr val="accent2"/>
                </a:solidFill>
                <a:latin typeface="Times" panose="02020603050405020304" pitchFamily="18" charset="0"/>
              </a:rPr>
              <a:t>Fast Fourier Transform</a:t>
            </a:r>
            <a:endParaRPr lang="en-US" altLang="en-US">
              <a:latin typeface="Times" panose="02020603050405020304" pitchFamily="18" charset="0"/>
            </a:endParaRPr>
          </a:p>
        </p:txBody>
      </p:sp>
      <p:sp>
        <p:nvSpPr>
          <p:cNvPr id="2056" name="Line 3">
            <a:extLst>
              <a:ext uri="{FF2B5EF4-FFF2-40B4-BE49-F238E27FC236}">
                <a16:creationId xmlns:a16="http://schemas.microsoft.com/office/drawing/2014/main" id="{9499390B-6D44-4F41-BC97-3E4B08990CD4}"/>
              </a:ext>
            </a:extLst>
          </p:cNvPr>
          <p:cNvSpPr>
            <a:spLocks noChangeShapeType="1"/>
          </p:cNvSpPr>
          <p:nvPr/>
        </p:nvSpPr>
        <p:spPr bwMode="auto">
          <a:xfrm>
            <a:off x="1143000" y="914400"/>
            <a:ext cx="6629400" cy="0"/>
          </a:xfrm>
          <a:prstGeom prst="line">
            <a:avLst/>
          </a:prstGeom>
          <a:noFill/>
          <a:ln w="9525">
            <a:solidFill>
              <a:schemeClr val="accent2"/>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057" name="Text Box 4">
            <a:extLst>
              <a:ext uri="{FF2B5EF4-FFF2-40B4-BE49-F238E27FC236}">
                <a16:creationId xmlns:a16="http://schemas.microsoft.com/office/drawing/2014/main" id="{831A121B-6F9D-4858-8CB9-8DB4B75B17FC}"/>
              </a:ext>
            </a:extLst>
          </p:cNvPr>
          <p:cNvSpPr txBox="1">
            <a:spLocks noChangeArrowheads="1"/>
          </p:cNvSpPr>
          <p:nvPr/>
        </p:nvSpPr>
        <p:spPr bwMode="auto">
          <a:xfrm>
            <a:off x="1508125" y="1127125"/>
            <a:ext cx="35337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a:latin typeface="Times" panose="02020603050405020304" pitchFamily="18" charset="0"/>
              </a:rPr>
              <a:t>Discrete Fourier Transform</a:t>
            </a:r>
          </a:p>
        </p:txBody>
      </p:sp>
      <p:graphicFrame>
        <p:nvGraphicFramePr>
          <p:cNvPr id="2050" name="Object 5">
            <a:extLst>
              <a:ext uri="{FF2B5EF4-FFF2-40B4-BE49-F238E27FC236}">
                <a16:creationId xmlns:a16="http://schemas.microsoft.com/office/drawing/2014/main" id="{F1B57372-5C2E-4113-83DB-564F2E092419}"/>
              </a:ext>
            </a:extLst>
          </p:cNvPr>
          <p:cNvGraphicFramePr>
            <a:graphicFrameLocks noChangeAspect="1"/>
          </p:cNvGraphicFramePr>
          <p:nvPr/>
        </p:nvGraphicFramePr>
        <p:xfrm>
          <a:off x="2590800" y="1905000"/>
          <a:ext cx="4572000" cy="1625600"/>
        </p:xfrm>
        <a:graphic>
          <a:graphicData uri="http://schemas.openxmlformats.org/presentationml/2006/ole">
            <mc:AlternateContent xmlns:mc="http://schemas.openxmlformats.org/markup-compatibility/2006">
              <mc:Choice xmlns:v="urn:schemas-microsoft-com:vml" Requires="v">
                <p:oleObj spid="_x0000_s2065" name="Equation" r:id="rId4" imgW="3352800" imgH="1193800" progId="Equation.DSMT4">
                  <p:embed/>
                </p:oleObj>
              </mc:Choice>
              <mc:Fallback>
                <p:oleObj name="Equation" r:id="rId4" imgW="3352800" imgH="1193800" progId="Equation.DSMT4">
                  <p:embed/>
                  <p:pic>
                    <p:nvPicPr>
                      <p:cNvPr id="0"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90800" y="1905000"/>
                        <a:ext cx="4572000" cy="1625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051" name="Object 7">
            <a:extLst>
              <a:ext uri="{FF2B5EF4-FFF2-40B4-BE49-F238E27FC236}">
                <a16:creationId xmlns:a16="http://schemas.microsoft.com/office/drawing/2014/main" id="{85C45725-B003-4696-AC67-782CCE976024}"/>
              </a:ext>
            </a:extLst>
          </p:cNvPr>
          <p:cNvGraphicFramePr>
            <a:graphicFrameLocks noChangeAspect="1"/>
          </p:cNvGraphicFramePr>
          <p:nvPr/>
        </p:nvGraphicFramePr>
        <p:xfrm>
          <a:off x="1692275" y="4054475"/>
          <a:ext cx="1295400" cy="334963"/>
        </p:xfrm>
        <a:graphic>
          <a:graphicData uri="http://schemas.openxmlformats.org/presentationml/2006/ole">
            <mc:AlternateContent xmlns:mc="http://schemas.openxmlformats.org/markup-compatibility/2006">
              <mc:Choice xmlns:v="urn:schemas-microsoft-com:vml" Requires="v">
                <p:oleObj spid="_x0000_s2066" name="MathType Equation" r:id="rId6" imgW="787400" imgH="203200" progId="Equation">
                  <p:embed/>
                </p:oleObj>
              </mc:Choice>
              <mc:Fallback>
                <p:oleObj name="MathType Equation" r:id="rId6" imgW="787400" imgH="203200" progId="Equation">
                  <p:embed/>
                  <p:pic>
                    <p:nvPicPr>
                      <p:cNvPr id="0" name="Object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692275" y="4054475"/>
                        <a:ext cx="1295400" cy="334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058" name="Text Box 8">
            <a:extLst>
              <a:ext uri="{FF2B5EF4-FFF2-40B4-BE49-F238E27FC236}">
                <a16:creationId xmlns:a16="http://schemas.microsoft.com/office/drawing/2014/main" id="{183FABAD-34FB-4933-BD17-D96876C0493E}"/>
              </a:ext>
            </a:extLst>
          </p:cNvPr>
          <p:cNvSpPr txBox="1">
            <a:spLocks noChangeArrowheads="1"/>
          </p:cNvSpPr>
          <p:nvPr/>
        </p:nvSpPr>
        <p:spPr bwMode="auto">
          <a:xfrm>
            <a:off x="3200400" y="3962400"/>
            <a:ext cx="49720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a:latin typeface="Times" panose="02020603050405020304" pitchFamily="18" charset="0"/>
              </a:rPr>
              <a:t>… time window sampled with </a:t>
            </a:r>
            <a:r>
              <a:rPr lang="en-US" altLang="en-US" i="1">
                <a:latin typeface="Times" panose="02020603050405020304" pitchFamily="18" charset="0"/>
              </a:rPr>
              <a:t>N</a:t>
            </a:r>
            <a:r>
              <a:rPr lang="en-US" altLang="en-US">
                <a:latin typeface="Times" panose="02020603050405020304" pitchFamily="18" charset="0"/>
              </a:rPr>
              <a:t> points</a:t>
            </a:r>
          </a:p>
        </p:txBody>
      </p:sp>
      <p:graphicFrame>
        <p:nvGraphicFramePr>
          <p:cNvPr id="2052" name="Object 9">
            <a:extLst>
              <a:ext uri="{FF2B5EF4-FFF2-40B4-BE49-F238E27FC236}">
                <a16:creationId xmlns:a16="http://schemas.microsoft.com/office/drawing/2014/main" id="{2A8B1EE5-431D-4518-BEE2-741E6005E1AD}"/>
              </a:ext>
            </a:extLst>
          </p:cNvPr>
          <p:cNvGraphicFramePr>
            <a:graphicFrameLocks noChangeAspect="1"/>
          </p:cNvGraphicFramePr>
          <p:nvPr/>
        </p:nvGraphicFramePr>
        <p:xfrm>
          <a:off x="2487613" y="4691063"/>
          <a:ext cx="436562" cy="350837"/>
        </p:xfrm>
        <a:graphic>
          <a:graphicData uri="http://schemas.openxmlformats.org/presentationml/2006/ole">
            <mc:AlternateContent xmlns:mc="http://schemas.openxmlformats.org/markup-compatibility/2006">
              <mc:Choice xmlns:v="urn:schemas-microsoft-com:vml" Requires="v">
                <p:oleObj spid="_x0000_s2067" name="MathType Equation" r:id="rId8" imgW="254000" imgH="203200" progId="Equation">
                  <p:embed/>
                </p:oleObj>
              </mc:Choice>
              <mc:Fallback>
                <p:oleObj name="MathType Equation" r:id="rId8" imgW="254000" imgH="203200" progId="Equation">
                  <p:embed/>
                  <p:pic>
                    <p:nvPicPr>
                      <p:cNvPr id="0" name="Object 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487613" y="4691063"/>
                        <a:ext cx="436562" cy="350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059" name="Text Box 10">
            <a:extLst>
              <a:ext uri="{FF2B5EF4-FFF2-40B4-BE49-F238E27FC236}">
                <a16:creationId xmlns:a16="http://schemas.microsoft.com/office/drawing/2014/main" id="{F1573C20-05A2-4F9B-80AC-0B497C9349A8}"/>
              </a:ext>
            </a:extLst>
          </p:cNvPr>
          <p:cNvSpPr txBox="1">
            <a:spLocks noChangeArrowheads="1"/>
          </p:cNvSpPr>
          <p:nvPr/>
        </p:nvSpPr>
        <p:spPr bwMode="auto">
          <a:xfrm>
            <a:off x="3429000" y="4648200"/>
            <a:ext cx="3302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a:latin typeface="Times" panose="02020603050405020304" pitchFamily="18" charset="0"/>
              </a:rPr>
              <a:t>… sampling time interval</a:t>
            </a:r>
          </a:p>
        </p:txBody>
      </p:sp>
      <p:graphicFrame>
        <p:nvGraphicFramePr>
          <p:cNvPr id="2053" name="Object 11">
            <a:extLst>
              <a:ext uri="{FF2B5EF4-FFF2-40B4-BE49-F238E27FC236}">
                <a16:creationId xmlns:a16="http://schemas.microsoft.com/office/drawing/2014/main" id="{CD59CD63-7D39-4D9A-BCD0-D37F4EEE67AF}"/>
              </a:ext>
            </a:extLst>
          </p:cNvPr>
          <p:cNvGraphicFramePr>
            <a:graphicFrameLocks noChangeAspect="1"/>
          </p:cNvGraphicFramePr>
          <p:nvPr/>
        </p:nvGraphicFramePr>
        <p:xfrm>
          <a:off x="1158875" y="5426075"/>
          <a:ext cx="1143000" cy="528638"/>
        </p:xfrm>
        <a:graphic>
          <a:graphicData uri="http://schemas.openxmlformats.org/presentationml/2006/ole">
            <mc:AlternateContent xmlns:mc="http://schemas.openxmlformats.org/markup-compatibility/2006">
              <mc:Choice xmlns:v="urn:schemas-microsoft-com:vml" Requires="v">
                <p:oleObj spid="_x0000_s2068" name="Equation" r:id="rId10" imgW="520560" imgH="241200" progId="Equation.DSMT4">
                  <p:embed/>
                </p:oleObj>
              </mc:Choice>
              <mc:Fallback>
                <p:oleObj name="Equation" r:id="rId10" imgW="520560" imgH="241200" progId="Equation.DSMT4">
                  <p:embed/>
                  <p:pic>
                    <p:nvPicPr>
                      <p:cNvPr id="0" name="Object 11"/>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158875" y="5426075"/>
                        <a:ext cx="1143000" cy="5286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054" name="Object 12">
            <a:extLst>
              <a:ext uri="{FF2B5EF4-FFF2-40B4-BE49-F238E27FC236}">
                <a16:creationId xmlns:a16="http://schemas.microsoft.com/office/drawing/2014/main" id="{F5960679-7AF0-41AC-A310-55BAEBE03BF0}"/>
              </a:ext>
            </a:extLst>
          </p:cNvPr>
          <p:cNvGraphicFramePr>
            <a:graphicFrameLocks noChangeAspect="1"/>
          </p:cNvGraphicFramePr>
          <p:nvPr/>
        </p:nvGraphicFramePr>
        <p:xfrm>
          <a:off x="2835275" y="5440363"/>
          <a:ext cx="2743200" cy="530225"/>
        </p:xfrm>
        <a:graphic>
          <a:graphicData uri="http://schemas.openxmlformats.org/presentationml/2006/ole">
            <mc:AlternateContent xmlns:mc="http://schemas.openxmlformats.org/markup-compatibility/2006">
              <mc:Choice xmlns:v="urn:schemas-microsoft-com:vml" Requires="v">
                <p:oleObj spid="_x0000_s2069" name="Equation" r:id="rId12" imgW="1180800" imgH="228600" progId="Equation.DSMT4">
                  <p:embed/>
                </p:oleObj>
              </mc:Choice>
              <mc:Fallback>
                <p:oleObj name="Equation" r:id="rId12" imgW="1180800" imgH="228600" progId="Equation.DSMT4">
                  <p:embed/>
                  <p:pic>
                    <p:nvPicPr>
                      <p:cNvPr id="0" name="Object 12"/>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835275" y="5440363"/>
                        <a:ext cx="2743200" cy="530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955B55D-6082-483A-B114-8C191FBAA676}"/>
              </a:ext>
            </a:extLst>
          </p:cNvPr>
          <p:cNvSpPr txBox="1"/>
          <p:nvPr/>
        </p:nvSpPr>
        <p:spPr>
          <a:xfrm>
            <a:off x="914400" y="762000"/>
            <a:ext cx="2153154" cy="923330"/>
          </a:xfrm>
          <a:prstGeom prst="rect">
            <a:avLst/>
          </a:prstGeom>
          <a:noFill/>
        </p:spPr>
        <p:txBody>
          <a:bodyPr wrap="none" rtlCol="0">
            <a:spAutoFit/>
          </a:bodyPr>
          <a:lstStyle/>
          <a:p>
            <a:r>
              <a:rPr lang="en-US" sz="1800" dirty="0"/>
              <a:t>Homework Problems</a:t>
            </a:r>
          </a:p>
          <a:p>
            <a:endParaRPr lang="en-US" sz="1800" dirty="0"/>
          </a:p>
          <a:p>
            <a:r>
              <a:rPr lang="en-US" sz="1800" dirty="0"/>
              <a:t>A.1, A.2, S.0, S.1</a:t>
            </a:r>
          </a:p>
        </p:txBody>
      </p:sp>
    </p:spTree>
    <p:extLst>
      <p:ext uri="{BB962C8B-B14F-4D97-AF65-F5344CB8AC3E}">
        <p14:creationId xmlns:p14="http://schemas.microsoft.com/office/powerpoint/2010/main" val="164139097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ext Box 2">
            <a:extLst>
              <a:ext uri="{FF2B5EF4-FFF2-40B4-BE49-F238E27FC236}">
                <a16:creationId xmlns:a16="http://schemas.microsoft.com/office/drawing/2014/main" id="{AD950EB3-7A11-4374-8C2C-E36982AC4551}"/>
              </a:ext>
            </a:extLst>
          </p:cNvPr>
          <p:cNvSpPr txBox="1">
            <a:spLocks noChangeArrowheads="1"/>
          </p:cNvSpPr>
          <p:nvPr/>
        </p:nvSpPr>
        <p:spPr bwMode="auto">
          <a:xfrm>
            <a:off x="3733800" y="1371600"/>
            <a:ext cx="15367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a:latin typeface="Times" panose="02020603050405020304" pitchFamily="18" charset="0"/>
              </a:rPr>
              <a:t>References</a:t>
            </a:r>
          </a:p>
        </p:txBody>
      </p:sp>
      <p:sp>
        <p:nvSpPr>
          <p:cNvPr id="43011" name="Text Box 3">
            <a:extLst>
              <a:ext uri="{FF2B5EF4-FFF2-40B4-BE49-F238E27FC236}">
                <a16:creationId xmlns:a16="http://schemas.microsoft.com/office/drawing/2014/main" id="{DDD01409-7E62-41FE-AC72-0545D5B5BDCD}"/>
              </a:ext>
            </a:extLst>
          </p:cNvPr>
          <p:cNvSpPr txBox="1">
            <a:spLocks noChangeArrowheads="1"/>
          </p:cNvSpPr>
          <p:nvPr/>
        </p:nvSpPr>
        <p:spPr bwMode="auto">
          <a:xfrm>
            <a:off x="838200" y="2209800"/>
            <a:ext cx="7415213" cy="191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latin typeface="Times" panose="02020603050405020304" pitchFamily="18" charset="0"/>
            </a:endParaRPr>
          </a:p>
          <a:p>
            <a:r>
              <a:rPr lang="en-US" altLang="en-US">
                <a:latin typeface="Times" panose="02020603050405020304" pitchFamily="18" charset="0"/>
              </a:rPr>
              <a:t>Walker, J.S., </a:t>
            </a:r>
            <a:r>
              <a:rPr lang="en-US" altLang="en-US" b="1">
                <a:latin typeface="Times" panose="02020603050405020304" pitchFamily="18" charset="0"/>
              </a:rPr>
              <a:t>Fast Fourier Transforms</a:t>
            </a:r>
            <a:r>
              <a:rPr lang="en-US" altLang="en-US">
                <a:latin typeface="Times" panose="02020603050405020304" pitchFamily="18" charset="0"/>
              </a:rPr>
              <a:t>, CRC Press, 1996</a:t>
            </a:r>
          </a:p>
          <a:p>
            <a:endParaRPr lang="en-US" altLang="en-US">
              <a:latin typeface="Times" panose="02020603050405020304" pitchFamily="18" charset="0"/>
            </a:endParaRPr>
          </a:p>
          <a:p>
            <a:r>
              <a:rPr lang="en-US" altLang="en-US">
                <a:latin typeface="Times" panose="02020603050405020304" pitchFamily="18" charset="0"/>
              </a:rPr>
              <a:t>Burrus, C.S. and T.W. Parks, </a:t>
            </a:r>
            <a:r>
              <a:rPr lang="en-US" altLang="en-US" b="1">
                <a:latin typeface="Times" panose="02020603050405020304" pitchFamily="18" charset="0"/>
              </a:rPr>
              <a:t>DFT/FFT and Convolution </a:t>
            </a:r>
          </a:p>
          <a:p>
            <a:r>
              <a:rPr lang="en-US" altLang="en-US" b="1">
                <a:latin typeface="Times" panose="02020603050405020304" pitchFamily="18" charset="0"/>
              </a:rPr>
              <a:t>Algorithms</a:t>
            </a:r>
            <a:r>
              <a:rPr lang="en-US" altLang="en-US">
                <a:latin typeface="Times" panose="02020603050405020304" pitchFamily="18" charset="0"/>
              </a:rPr>
              <a:t>, John Wiley and Sons, New York, 1985.</a:t>
            </a:r>
          </a:p>
        </p:txBody>
      </p:sp>
      <p:sp>
        <p:nvSpPr>
          <p:cNvPr id="43012" name="Text Box 4">
            <a:extLst>
              <a:ext uri="{FF2B5EF4-FFF2-40B4-BE49-F238E27FC236}">
                <a16:creationId xmlns:a16="http://schemas.microsoft.com/office/drawing/2014/main" id="{DADA8D59-060B-411F-884F-306890A17B10}"/>
              </a:ext>
            </a:extLst>
          </p:cNvPr>
          <p:cNvSpPr txBox="1">
            <a:spLocks noChangeArrowheads="1"/>
          </p:cNvSpPr>
          <p:nvPr/>
        </p:nvSpPr>
        <p:spPr bwMode="auto">
          <a:xfrm>
            <a:off x="2743200" y="304800"/>
            <a:ext cx="30273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a:solidFill>
                  <a:schemeClr val="accent2"/>
                </a:solidFill>
                <a:latin typeface="Times" panose="02020603050405020304" pitchFamily="18" charset="0"/>
              </a:rPr>
              <a:t>Fast Fourier Transform</a:t>
            </a:r>
            <a:endParaRPr lang="en-US" altLang="en-US">
              <a:latin typeface="Times" panose="02020603050405020304" pitchFamily="18" charset="0"/>
            </a:endParaRPr>
          </a:p>
        </p:txBody>
      </p:sp>
      <p:sp>
        <p:nvSpPr>
          <p:cNvPr id="43013" name="Line 5">
            <a:extLst>
              <a:ext uri="{FF2B5EF4-FFF2-40B4-BE49-F238E27FC236}">
                <a16:creationId xmlns:a16="http://schemas.microsoft.com/office/drawing/2014/main" id="{E06F73F9-95D5-4343-B784-B52A0336F301}"/>
              </a:ext>
            </a:extLst>
          </p:cNvPr>
          <p:cNvSpPr>
            <a:spLocks noChangeShapeType="1"/>
          </p:cNvSpPr>
          <p:nvPr/>
        </p:nvSpPr>
        <p:spPr bwMode="auto">
          <a:xfrm>
            <a:off x="1143000" y="914400"/>
            <a:ext cx="6629400" cy="0"/>
          </a:xfrm>
          <a:prstGeom prst="line">
            <a:avLst/>
          </a:prstGeom>
          <a:noFill/>
          <a:ln w="9525">
            <a:solidFill>
              <a:schemeClr val="accent2"/>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Text Box 2">
            <a:extLst>
              <a:ext uri="{FF2B5EF4-FFF2-40B4-BE49-F238E27FC236}">
                <a16:creationId xmlns:a16="http://schemas.microsoft.com/office/drawing/2014/main" id="{4C1DF43B-C499-411F-95E2-6B7983758992}"/>
              </a:ext>
            </a:extLst>
          </p:cNvPr>
          <p:cNvSpPr txBox="1">
            <a:spLocks noChangeArrowheads="1"/>
          </p:cNvSpPr>
          <p:nvPr/>
        </p:nvSpPr>
        <p:spPr bwMode="auto">
          <a:xfrm>
            <a:off x="838200" y="1295400"/>
            <a:ext cx="7600950" cy="118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a:t>As with the Fourier transforms, there are different choices</a:t>
            </a:r>
          </a:p>
          <a:p>
            <a:pPr eaLnBrk="1" hangingPunct="1"/>
            <a:r>
              <a:rPr lang="en-US" altLang="en-US"/>
              <a:t>made for the Discrete Fourier transform pairs. In general, we</a:t>
            </a:r>
          </a:p>
          <a:p>
            <a:pPr eaLnBrk="1" hangingPunct="1"/>
            <a:r>
              <a:rPr lang="en-US" altLang="en-US"/>
              <a:t>could write:</a:t>
            </a:r>
          </a:p>
        </p:txBody>
      </p:sp>
      <p:graphicFrame>
        <p:nvGraphicFramePr>
          <p:cNvPr id="3074" name="Object 3">
            <a:extLst>
              <a:ext uri="{FF2B5EF4-FFF2-40B4-BE49-F238E27FC236}">
                <a16:creationId xmlns:a16="http://schemas.microsoft.com/office/drawing/2014/main" id="{E4E82647-41FF-4F4A-95F4-2C7D177907A3}"/>
              </a:ext>
            </a:extLst>
          </p:cNvPr>
          <p:cNvGraphicFramePr>
            <a:graphicFrameLocks noChangeAspect="1"/>
          </p:cNvGraphicFramePr>
          <p:nvPr/>
        </p:nvGraphicFramePr>
        <p:xfrm>
          <a:off x="1828800" y="2590800"/>
          <a:ext cx="5257800" cy="1978025"/>
        </p:xfrm>
        <a:graphic>
          <a:graphicData uri="http://schemas.openxmlformats.org/presentationml/2006/ole">
            <mc:AlternateContent xmlns:mc="http://schemas.openxmlformats.org/markup-compatibility/2006">
              <mc:Choice xmlns:v="urn:schemas-microsoft-com:vml" Requires="v">
                <p:oleObj spid="_x0000_s3080" name="Equation" r:id="rId4" imgW="2361960" imgH="888840" progId="Equation.DSMT4">
                  <p:embed/>
                </p:oleObj>
              </mc:Choice>
              <mc:Fallback>
                <p:oleObj name="Equation" r:id="rId4" imgW="2361960" imgH="888840" progId="Equation.DSMT4">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28800" y="2590800"/>
                        <a:ext cx="5257800" cy="1978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077" name="Text Box 4">
            <a:extLst>
              <a:ext uri="{FF2B5EF4-FFF2-40B4-BE49-F238E27FC236}">
                <a16:creationId xmlns:a16="http://schemas.microsoft.com/office/drawing/2014/main" id="{F80013DA-C6C4-4F90-BECD-8B188670CE3E}"/>
              </a:ext>
            </a:extLst>
          </p:cNvPr>
          <p:cNvSpPr txBox="1">
            <a:spLocks noChangeArrowheads="1"/>
          </p:cNvSpPr>
          <p:nvPr/>
        </p:nvSpPr>
        <p:spPr bwMode="auto">
          <a:xfrm>
            <a:off x="898525" y="4994275"/>
            <a:ext cx="146208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a:t>as long as </a:t>
            </a:r>
          </a:p>
        </p:txBody>
      </p:sp>
      <p:graphicFrame>
        <p:nvGraphicFramePr>
          <p:cNvPr id="3075" name="Object 5">
            <a:extLst>
              <a:ext uri="{FF2B5EF4-FFF2-40B4-BE49-F238E27FC236}">
                <a16:creationId xmlns:a16="http://schemas.microsoft.com/office/drawing/2014/main" id="{0AAAFE5C-47FB-4306-B820-2603C9ABA221}"/>
              </a:ext>
            </a:extLst>
          </p:cNvPr>
          <p:cNvGraphicFramePr>
            <a:graphicFrameLocks noChangeAspect="1"/>
          </p:cNvGraphicFramePr>
          <p:nvPr/>
        </p:nvGraphicFramePr>
        <p:xfrm>
          <a:off x="2366963" y="4792663"/>
          <a:ext cx="1350962" cy="854075"/>
        </p:xfrm>
        <a:graphic>
          <a:graphicData uri="http://schemas.openxmlformats.org/presentationml/2006/ole">
            <mc:AlternateContent xmlns:mc="http://schemas.openxmlformats.org/markup-compatibility/2006">
              <mc:Choice xmlns:v="urn:schemas-microsoft-com:vml" Requires="v">
                <p:oleObj spid="_x0000_s3081" name="Equation" r:id="rId6" imgW="622080" imgH="393480" progId="Equation.DSMT4">
                  <p:embed/>
                </p:oleObj>
              </mc:Choice>
              <mc:Fallback>
                <p:oleObj name="Equation" r:id="rId6" imgW="622080" imgH="393480" progId="Equation.DSMT4">
                  <p:embed/>
                  <p:pic>
                    <p:nvPicPr>
                      <p:cNvPr id="0" name="Object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366963" y="4792663"/>
                        <a:ext cx="1350962" cy="8540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078" name="Text Box 6">
            <a:extLst>
              <a:ext uri="{FF2B5EF4-FFF2-40B4-BE49-F238E27FC236}">
                <a16:creationId xmlns:a16="http://schemas.microsoft.com/office/drawing/2014/main" id="{ED2C91A4-DBC4-46CF-B17A-22794BB97B0C}"/>
              </a:ext>
            </a:extLst>
          </p:cNvPr>
          <p:cNvSpPr txBox="1">
            <a:spLocks noChangeArrowheads="1"/>
          </p:cNvSpPr>
          <p:nvPr/>
        </p:nvSpPr>
        <p:spPr bwMode="auto">
          <a:xfrm>
            <a:off x="4175125" y="4994275"/>
            <a:ext cx="4167188"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a:t>The indexing could also go from</a:t>
            </a:r>
          </a:p>
          <a:p>
            <a:pPr eaLnBrk="1" hangingPunct="1"/>
            <a:r>
              <a:rPr lang="en-US" altLang="en-US"/>
              <a:t>1 to </a:t>
            </a:r>
            <a:r>
              <a:rPr lang="en-US" altLang="en-US" i="1"/>
              <a:t>N</a:t>
            </a:r>
            <a:r>
              <a:rPr lang="en-US" altLang="en-US"/>
              <a:t> instead of 0 to </a:t>
            </a:r>
            <a:r>
              <a:rPr lang="en-US" altLang="en-US" i="1"/>
              <a:t>N-1</a:t>
            </a:r>
          </a:p>
        </p:txBody>
      </p:sp>
      <p:sp>
        <p:nvSpPr>
          <p:cNvPr id="3079" name="Text Box 7">
            <a:extLst>
              <a:ext uri="{FF2B5EF4-FFF2-40B4-BE49-F238E27FC236}">
                <a16:creationId xmlns:a16="http://schemas.microsoft.com/office/drawing/2014/main" id="{C917A73E-2D77-4332-8CE0-5A4F8661AB3D}"/>
              </a:ext>
            </a:extLst>
          </p:cNvPr>
          <p:cNvSpPr txBox="1">
            <a:spLocks noChangeArrowheads="1"/>
          </p:cNvSpPr>
          <p:nvPr/>
        </p:nvSpPr>
        <p:spPr bwMode="auto">
          <a:xfrm>
            <a:off x="2743200" y="304800"/>
            <a:ext cx="30273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a:solidFill>
                  <a:schemeClr val="accent2"/>
                </a:solidFill>
                <a:latin typeface="Times" panose="02020603050405020304" pitchFamily="18" charset="0"/>
              </a:rPr>
              <a:t>Fast Fourier Transform</a:t>
            </a:r>
            <a:endParaRPr lang="en-US" altLang="en-US">
              <a:latin typeface="Times" panose="02020603050405020304" pitchFamily="18" charset="0"/>
            </a:endParaRPr>
          </a:p>
        </p:txBody>
      </p:sp>
      <p:sp>
        <p:nvSpPr>
          <p:cNvPr id="3080" name="Line 8">
            <a:extLst>
              <a:ext uri="{FF2B5EF4-FFF2-40B4-BE49-F238E27FC236}">
                <a16:creationId xmlns:a16="http://schemas.microsoft.com/office/drawing/2014/main" id="{AAA65BA4-3AAC-45F0-83ED-EB30BD5F1264}"/>
              </a:ext>
            </a:extLst>
          </p:cNvPr>
          <p:cNvSpPr>
            <a:spLocks noChangeShapeType="1"/>
          </p:cNvSpPr>
          <p:nvPr/>
        </p:nvSpPr>
        <p:spPr bwMode="auto">
          <a:xfrm>
            <a:off x="1143000" y="914400"/>
            <a:ext cx="6629400" cy="0"/>
          </a:xfrm>
          <a:prstGeom prst="line">
            <a:avLst/>
          </a:prstGeom>
          <a:noFill/>
          <a:ln w="9525">
            <a:solidFill>
              <a:schemeClr val="accent2"/>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098" name="Object 2">
            <a:extLst>
              <a:ext uri="{FF2B5EF4-FFF2-40B4-BE49-F238E27FC236}">
                <a16:creationId xmlns:a16="http://schemas.microsoft.com/office/drawing/2014/main" id="{14D716C1-5900-43A4-BE7F-E6105C8E8900}"/>
              </a:ext>
            </a:extLst>
          </p:cNvPr>
          <p:cNvGraphicFramePr>
            <a:graphicFrameLocks noChangeAspect="1"/>
          </p:cNvGraphicFramePr>
          <p:nvPr>
            <p:extLst>
              <p:ext uri="{D42A27DB-BD31-4B8C-83A1-F6EECF244321}">
                <p14:modId xmlns:p14="http://schemas.microsoft.com/office/powerpoint/2010/main" val="2249235007"/>
              </p:ext>
            </p:extLst>
          </p:nvPr>
        </p:nvGraphicFramePr>
        <p:xfrm>
          <a:off x="2171700" y="1138076"/>
          <a:ext cx="4572000" cy="1625600"/>
        </p:xfrm>
        <a:graphic>
          <a:graphicData uri="http://schemas.openxmlformats.org/presentationml/2006/ole">
            <mc:AlternateContent xmlns:mc="http://schemas.openxmlformats.org/markup-compatibility/2006">
              <mc:Choice xmlns:v="urn:schemas-microsoft-com:vml" Requires="v">
                <p:oleObj spid="_x0000_s4101" name="Equation" r:id="rId4" imgW="3352800" imgH="1193800" progId="Equation.DSMT4">
                  <p:embed/>
                </p:oleObj>
              </mc:Choice>
              <mc:Fallback>
                <p:oleObj name="Equation" r:id="rId4" imgW="3352800" imgH="1193800" progId="Equation.DSMT4">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71700" y="1138076"/>
                        <a:ext cx="4572000" cy="1625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4099" name="Text Box 3">
            <a:extLst>
              <a:ext uri="{FF2B5EF4-FFF2-40B4-BE49-F238E27FC236}">
                <a16:creationId xmlns:a16="http://schemas.microsoft.com/office/drawing/2014/main" id="{86F0A658-61B9-4C48-9D62-F230C3186B92}"/>
              </a:ext>
            </a:extLst>
          </p:cNvPr>
          <p:cNvSpPr txBox="1">
            <a:spLocks noChangeArrowheads="1"/>
          </p:cNvSpPr>
          <p:nvPr/>
        </p:nvSpPr>
        <p:spPr bwMode="auto">
          <a:xfrm>
            <a:off x="633412" y="2751137"/>
            <a:ext cx="7246938"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dirty="0">
                <a:latin typeface="Times" panose="02020603050405020304" pitchFamily="18" charset="0"/>
              </a:rPr>
              <a:t>These discrete Fourier Transforms can be implemented </a:t>
            </a:r>
          </a:p>
          <a:p>
            <a:r>
              <a:rPr lang="en-US" altLang="en-US" dirty="0">
                <a:latin typeface="Times" panose="02020603050405020304" pitchFamily="18" charset="0"/>
              </a:rPr>
              <a:t>rapidly  with the Fast Fourier Transform (FFT) algorithm </a:t>
            </a:r>
          </a:p>
        </p:txBody>
      </p:sp>
      <p:sp>
        <p:nvSpPr>
          <p:cNvPr id="4100" name="Text Box 4">
            <a:extLst>
              <a:ext uri="{FF2B5EF4-FFF2-40B4-BE49-F238E27FC236}">
                <a16:creationId xmlns:a16="http://schemas.microsoft.com/office/drawing/2014/main" id="{C10C2F43-4AFC-4886-B4F9-1E11496AF85D}"/>
              </a:ext>
            </a:extLst>
          </p:cNvPr>
          <p:cNvSpPr txBox="1">
            <a:spLocks noChangeArrowheads="1"/>
          </p:cNvSpPr>
          <p:nvPr/>
        </p:nvSpPr>
        <p:spPr bwMode="auto">
          <a:xfrm>
            <a:off x="2743200" y="304800"/>
            <a:ext cx="30273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a:solidFill>
                  <a:schemeClr val="accent2"/>
                </a:solidFill>
                <a:latin typeface="Times" panose="02020603050405020304" pitchFamily="18" charset="0"/>
              </a:rPr>
              <a:t>Fast Fourier Transform</a:t>
            </a:r>
            <a:endParaRPr lang="en-US" altLang="en-US">
              <a:latin typeface="Times" panose="02020603050405020304" pitchFamily="18" charset="0"/>
            </a:endParaRPr>
          </a:p>
        </p:txBody>
      </p:sp>
      <p:sp>
        <p:nvSpPr>
          <p:cNvPr id="4101" name="Line 5">
            <a:extLst>
              <a:ext uri="{FF2B5EF4-FFF2-40B4-BE49-F238E27FC236}">
                <a16:creationId xmlns:a16="http://schemas.microsoft.com/office/drawing/2014/main" id="{0B9530FA-D5D6-4306-B882-5A7840EE8980}"/>
              </a:ext>
            </a:extLst>
          </p:cNvPr>
          <p:cNvSpPr>
            <a:spLocks noChangeShapeType="1"/>
          </p:cNvSpPr>
          <p:nvPr/>
        </p:nvSpPr>
        <p:spPr bwMode="auto">
          <a:xfrm>
            <a:off x="1143000" y="914400"/>
            <a:ext cx="6629400" cy="0"/>
          </a:xfrm>
          <a:prstGeom prst="line">
            <a:avLst/>
          </a:prstGeom>
          <a:noFill/>
          <a:ln w="9525">
            <a:solidFill>
              <a:schemeClr val="accent2"/>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4102" name="Text Box 6">
            <a:extLst>
              <a:ext uri="{FF2B5EF4-FFF2-40B4-BE49-F238E27FC236}">
                <a16:creationId xmlns:a16="http://schemas.microsoft.com/office/drawing/2014/main" id="{D1C192B6-9FC8-4AB7-81D1-AB73E7AC1F5A}"/>
              </a:ext>
            </a:extLst>
          </p:cNvPr>
          <p:cNvSpPr txBox="1">
            <a:spLocks noChangeArrowheads="1"/>
          </p:cNvSpPr>
          <p:nvPr/>
        </p:nvSpPr>
        <p:spPr bwMode="auto">
          <a:xfrm>
            <a:off x="533400" y="5715000"/>
            <a:ext cx="792321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a:t>FFTs are most efficient if the number of samples, N, is</a:t>
            </a:r>
          </a:p>
          <a:p>
            <a:pPr eaLnBrk="1" hangingPunct="1"/>
            <a:r>
              <a:rPr lang="en-US" altLang="en-US"/>
              <a:t>a power of 2. Some FFT software implementations </a:t>
            </a:r>
            <a:r>
              <a:rPr lang="en-US" altLang="en-US" u="sng"/>
              <a:t>require</a:t>
            </a:r>
            <a:r>
              <a:rPr lang="en-US" altLang="en-US"/>
              <a:t> this.</a:t>
            </a:r>
          </a:p>
        </p:txBody>
      </p:sp>
      <p:graphicFrame>
        <p:nvGraphicFramePr>
          <p:cNvPr id="33826" name="Group 34">
            <a:extLst>
              <a:ext uri="{FF2B5EF4-FFF2-40B4-BE49-F238E27FC236}">
                <a16:creationId xmlns:a16="http://schemas.microsoft.com/office/drawing/2014/main" id="{7FB7C46B-E0B2-444B-99EE-8F8C93C38209}"/>
              </a:ext>
            </a:extLst>
          </p:cNvPr>
          <p:cNvGraphicFramePr>
            <a:graphicFrameLocks noGrp="1"/>
          </p:cNvGraphicFramePr>
          <p:nvPr>
            <p:extLst>
              <p:ext uri="{D42A27DB-BD31-4B8C-83A1-F6EECF244321}">
                <p14:modId xmlns:p14="http://schemas.microsoft.com/office/powerpoint/2010/main" val="644281590"/>
              </p:ext>
            </p:extLst>
          </p:nvPr>
        </p:nvGraphicFramePr>
        <p:xfrm>
          <a:off x="1339599" y="4139089"/>
          <a:ext cx="5638800" cy="1371600"/>
        </p:xfrm>
        <a:graphic>
          <a:graphicData uri="http://schemas.openxmlformats.org/drawingml/2006/table">
            <a:tbl>
              <a:tblPr/>
              <a:tblGrid>
                <a:gridCol w="1879600">
                  <a:extLst>
                    <a:ext uri="{9D8B030D-6E8A-4147-A177-3AD203B41FA5}">
                      <a16:colId xmlns:a16="http://schemas.microsoft.com/office/drawing/2014/main" val="20000"/>
                    </a:ext>
                  </a:extLst>
                </a:gridCol>
                <a:gridCol w="1879600">
                  <a:extLst>
                    <a:ext uri="{9D8B030D-6E8A-4147-A177-3AD203B41FA5}">
                      <a16:colId xmlns:a16="http://schemas.microsoft.com/office/drawing/2014/main" val="20001"/>
                    </a:ext>
                  </a:extLst>
                </a:gridCol>
                <a:gridCol w="1879600">
                  <a:extLst>
                    <a:ext uri="{9D8B030D-6E8A-4147-A177-3AD203B41FA5}">
                      <a16:colId xmlns:a16="http://schemas.microsoft.com/office/drawing/2014/main" val="20002"/>
                    </a:ext>
                  </a:extLst>
                </a:gridCol>
              </a:tblGrid>
              <a:tr h="3429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chemeClr val="tx1"/>
                          </a:solidFill>
                          <a:effectLst/>
                          <a:latin typeface="Times New Roman" pitchFamily="18" charset="0"/>
                        </a:rPr>
                        <a:t>              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chemeClr val="tx1"/>
                          </a:solidFill>
                          <a:effectLst/>
                          <a:latin typeface="Times New Roman" pitchFamily="18" charset="0"/>
                        </a:rPr>
                        <a:t>          (N-1)</a:t>
                      </a:r>
                      <a:r>
                        <a:rPr kumimoji="0" lang="en-US" sz="1400" b="0" i="0" u="none" strike="noStrike" cap="none" normalizeH="0" baseline="30000">
                          <a:ln>
                            <a:noFill/>
                          </a:ln>
                          <a:solidFill>
                            <a:schemeClr val="tx1"/>
                          </a:solidFill>
                          <a:effectLst/>
                          <a:latin typeface="Times New Roman" pitchFamily="18" charset="0"/>
                        </a:rPr>
                        <a:t>2</a:t>
                      </a:r>
                      <a:endParaRPr kumimoji="0" lang="en-US" sz="1400" b="0" i="0" u="none" strike="noStrike" cap="none" normalizeH="0" baseline="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chemeClr val="tx1"/>
                          </a:solidFill>
                          <a:effectLst/>
                          <a:latin typeface="Times New Roman" pitchFamily="18" charset="0"/>
                        </a:rPr>
                        <a:t>      (N/2)log</a:t>
                      </a:r>
                      <a:r>
                        <a:rPr kumimoji="0" lang="en-US" sz="1400" b="0" i="0" u="none" strike="noStrike" cap="none" normalizeH="0" baseline="-25000">
                          <a:ln>
                            <a:noFill/>
                          </a:ln>
                          <a:solidFill>
                            <a:schemeClr val="tx1"/>
                          </a:solidFill>
                          <a:effectLst/>
                          <a:latin typeface="Times New Roman" pitchFamily="18" charset="0"/>
                        </a:rPr>
                        <a:t>2</a:t>
                      </a:r>
                      <a:r>
                        <a:rPr kumimoji="0" lang="en-US" sz="1400" b="0" i="0" u="none" strike="noStrike" cap="none" normalizeH="0" baseline="0">
                          <a:ln>
                            <a:noFill/>
                          </a:ln>
                          <a:solidFill>
                            <a:schemeClr val="tx1"/>
                          </a:solidFill>
                          <a:effectLst/>
                          <a:latin typeface="Times New Roman" pitchFamily="18" charset="0"/>
                        </a:rPr>
                        <a:t>N</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3429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a:ln>
                            <a:noFill/>
                          </a:ln>
                          <a:solidFill>
                            <a:schemeClr val="tx1"/>
                          </a:solidFill>
                          <a:effectLst/>
                          <a:latin typeface="Times New Roman" pitchFamily="18" charset="0"/>
                        </a:rPr>
                        <a:t>            256</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chemeClr val="tx1"/>
                          </a:solidFill>
                          <a:effectLst/>
                          <a:latin typeface="Times New Roman" pitchFamily="18" charset="0"/>
                        </a:rPr>
                        <a:t>         65,025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chemeClr val="tx1"/>
                          </a:solidFill>
                          <a:effectLst/>
                          <a:latin typeface="Times New Roman" pitchFamily="18" charset="0"/>
                        </a:rPr>
                        <a:t>           1,024</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3429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chemeClr val="tx1"/>
                          </a:solidFill>
                          <a:effectLst/>
                          <a:latin typeface="Times New Roman" pitchFamily="18" charset="0"/>
                        </a:rPr>
                        <a:t>          1,024</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chemeClr val="tx1"/>
                          </a:solidFill>
                          <a:effectLst/>
                          <a:latin typeface="Times New Roman" pitchFamily="18" charset="0"/>
                        </a:rPr>
                        <a:t>      1,046,529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chemeClr val="tx1"/>
                          </a:solidFill>
                          <a:effectLst/>
                          <a:latin typeface="Times New Roman" pitchFamily="18" charset="0"/>
                        </a:rPr>
                        <a:t>           5,120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3429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chemeClr val="tx1"/>
                          </a:solidFill>
                          <a:effectLst/>
                          <a:latin typeface="Times New Roman" pitchFamily="18" charset="0"/>
                        </a:rPr>
                        <a:t>          4,096</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a:ln>
                            <a:noFill/>
                          </a:ln>
                          <a:solidFill>
                            <a:schemeClr val="tx1"/>
                          </a:solidFill>
                          <a:effectLst/>
                          <a:latin typeface="Times New Roman" pitchFamily="18" charset="0"/>
                        </a:rPr>
                        <a:t>     16,769,025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a:ln>
                            <a:noFill/>
                          </a:ln>
                          <a:solidFill>
                            <a:schemeClr val="tx1"/>
                          </a:solidFill>
                          <a:effectLst/>
                          <a:latin typeface="Times New Roman" pitchFamily="18" charset="0"/>
                        </a:rPr>
                        <a:t>         24,576</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2" name="TextBox 1">
            <a:extLst>
              <a:ext uri="{FF2B5EF4-FFF2-40B4-BE49-F238E27FC236}">
                <a16:creationId xmlns:a16="http://schemas.microsoft.com/office/drawing/2014/main" id="{0146D2EE-C23F-4406-8D51-F73CB47802F4}"/>
              </a:ext>
            </a:extLst>
          </p:cNvPr>
          <p:cNvSpPr txBox="1"/>
          <p:nvPr/>
        </p:nvSpPr>
        <p:spPr>
          <a:xfrm>
            <a:off x="3276600" y="3400425"/>
            <a:ext cx="3320799" cy="738664"/>
          </a:xfrm>
          <a:prstGeom prst="rect">
            <a:avLst/>
          </a:prstGeom>
          <a:noFill/>
        </p:spPr>
        <p:txBody>
          <a:bodyPr wrap="square" rtlCol="0">
            <a:spAutoFit/>
          </a:bodyPr>
          <a:lstStyle/>
          <a:p>
            <a:endParaRPr lang="en-US" sz="1400" dirty="0"/>
          </a:p>
          <a:p>
            <a:r>
              <a:rPr lang="en-US" sz="1400" dirty="0"/>
              <a:t>                number of multiplications</a:t>
            </a:r>
          </a:p>
          <a:p>
            <a:r>
              <a:rPr lang="en-US" sz="1400" dirty="0"/>
              <a:t>     direct calculation               with the FFT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8" name="Text Box 4">
            <a:extLst>
              <a:ext uri="{FF2B5EF4-FFF2-40B4-BE49-F238E27FC236}">
                <a16:creationId xmlns:a16="http://schemas.microsoft.com/office/drawing/2014/main" id="{12338008-B41B-47AA-8314-51972DD7EE10}"/>
              </a:ext>
            </a:extLst>
          </p:cNvPr>
          <p:cNvSpPr txBox="1">
            <a:spLocks noChangeArrowheads="1"/>
          </p:cNvSpPr>
          <p:nvPr/>
        </p:nvSpPr>
        <p:spPr bwMode="auto">
          <a:xfrm>
            <a:off x="685800" y="1066800"/>
            <a:ext cx="19097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b="1" u="sng">
                <a:latin typeface="Times" panose="02020603050405020304" pitchFamily="18" charset="0"/>
              </a:rPr>
              <a:t>Mathematica</a:t>
            </a:r>
            <a:endParaRPr lang="en-US" altLang="en-US">
              <a:latin typeface="Times" panose="02020603050405020304" pitchFamily="18" charset="0"/>
            </a:endParaRPr>
          </a:p>
        </p:txBody>
      </p:sp>
      <p:sp>
        <p:nvSpPr>
          <p:cNvPr id="5129" name="Text Box 5">
            <a:extLst>
              <a:ext uri="{FF2B5EF4-FFF2-40B4-BE49-F238E27FC236}">
                <a16:creationId xmlns:a16="http://schemas.microsoft.com/office/drawing/2014/main" id="{3F3E08C9-DC19-42C9-8B1E-90FDB0060FCD}"/>
              </a:ext>
            </a:extLst>
          </p:cNvPr>
          <p:cNvSpPr txBox="1">
            <a:spLocks noChangeArrowheads="1"/>
          </p:cNvSpPr>
          <p:nvPr/>
        </p:nvSpPr>
        <p:spPr bwMode="auto">
          <a:xfrm>
            <a:off x="685800" y="1600200"/>
            <a:ext cx="28638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a:latin typeface="Times" panose="02020603050405020304" pitchFamily="18" charset="0"/>
              </a:rPr>
              <a:t>Fourier[{a</a:t>
            </a:r>
            <a:r>
              <a:rPr lang="en-US" altLang="en-US" baseline="-25000">
                <a:latin typeface="Times" panose="02020603050405020304" pitchFamily="18" charset="0"/>
              </a:rPr>
              <a:t>1</a:t>
            </a:r>
            <a:r>
              <a:rPr lang="en-US" altLang="en-US">
                <a:latin typeface="Times" panose="02020603050405020304" pitchFamily="18" charset="0"/>
              </a:rPr>
              <a:t>,a</a:t>
            </a:r>
            <a:r>
              <a:rPr lang="en-US" altLang="en-US" baseline="-25000">
                <a:latin typeface="Times" panose="02020603050405020304" pitchFamily="18" charset="0"/>
              </a:rPr>
              <a:t>2</a:t>
            </a:r>
            <a:r>
              <a:rPr lang="en-US" altLang="en-US">
                <a:latin typeface="Times" panose="02020603050405020304" pitchFamily="18" charset="0"/>
              </a:rPr>
              <a:t>,…,a</a:t>
            </a:r>
            <a:r>
              <a:rPr lang="en-US" altLang="en-US" baseline="-25000">
                <a:latin typeface="Times" panose="02020603050405020304" pitchFamily="18" charset="0"/>
              </a:rPr>
              <a:t>N</a:t>
            </a:r>
            <a:r>
              <a:rPr lang="en-US" altLang="en-US">
                <a:latin typeface="Times" panose="02020603050405020304" pitchFamily="18" charset="0"/>
              </a:rPr>
              <a:t>}]</a:t>
            </a:r>
          </a:p>
        </p:txBody>
      </p:sp>
      <p:graphicFrame>
        <p:nvGraphicFramePr>
          <p:cNvPr id="5122" name="Object 6">
            <a:extLst>
              <a:ext uri="{FF2B5EF4-FFF2-40B4-BE49-F238E27FC236}">
                <a16:creationId xmlns:a16="http://schemas.microsoft.com/office/drawing/2014/main" id="{DF1C8C07-1A36-4FB2-8224-B9EE5B87901F}"/>
              </a:ext>
            </a:extLst>
          </p:cNvPr>
          <p:cNvGraphicFramePr>
            <a:graphicFrameLocks noChangeAspect="1"/>
          </p:cNvGraphicFramePr>
          <p:nvPr/>
        </p:nvGraphicFramePr>
        <p:xfrm>
          <a:off x="4267200" y="1371600"/>
          <a:ext cx="4191000" cy="730250"/>
        </p:xfrm>
        <a:graphic>
          <a:graphicData uri="http://schemas.openxmlformats.org/presentationml/2006/ole">
            <mc:AlternateContent xmlns:mc="http://schemas.openxmlformats.org/markup-compatibility/2006">
              <mc:Choice xmlns:v="urn:schemas-microsoft-com:vml" Requires="v">
                <p:oleObj spid="_x0000_s5140" name="MathType Equation" r:id="rId4" imgW="3060700" imgH="533400" progId="Equation">
                  <p:embed/>
                </p:oleObj>
              </mc:Choice>
              <mc:Fallback>
                <p:oleObj name="MathType Equation" r:id="rId4" imgW="3060700" imgH="533400" progId="Equation">
                  <p:embed/>
                  <p:pic>
                    <p:nvPicPr>
                      <p:cNvPr id="0" name="Object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67200" y="1371600"/>
                        <a:ext cx="4191000" cy="730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130" name="Text Box 7">
            <a:extLst>
              <a:ext uri="{FF2B5EF4-FFF2-40B4-BE49-F238E27FC236}">
                <a16:creationId xmlns:a16="http://schemas.microsoft.com/office/drawing/2014/main" id="{1CDEF6E8-05E4-485C-9B16-46D041D0DF3D}"/>
              </a:ext>
            </a:extLst>
          </p:cNvPr>
          <p:cNvSpPr txBox="1">
            <a:spLocks noChangeArrowheads="1"/>
          </p:cNvSpPr>
          <p:nvPr/>
        </p:nvSpPr>
        <p:spPr bwMode="auto">
          <a:xfrm>
            <a:off x="304800" y="2438400"/>
            <a:ext cx="38131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a:latin typeface="Times" panose="02020603050405020304" pitchFamily="18" charset="0"/>
              </a:rPr>
              <a:t>InverseFourier[{b</a:t>
            </a:r>
            <a:r>
              <a:rPr lang="en-US" altLang="en-US" baseline="-25000">
                <a:latin typeface="Times" panose="02020603050405020304" pitchFamily="18" charset="0"/>
              </a:rPr>
              <a:t>1</a:t>
            </a:r>
            <a:r>
              <a:rPr lang="en-US" altLang="en-US">
                <a:latin typeface="Times" panose="02020603050405020304" pitchFamily="18" charset="0"/>
              </a:rPr>
              <a:t>,b</a:t>
            </a:r>
            <a:r>
              <a:rPr lang="en-US" altLang="en-US" baseline="-25000">
                <a:latin typeface="Times" panose="02020603050405020304" pitchFamily="18" charset="0"/>
              </a:rPr>
              <a:t>2</a:t>
            </a:r>
            <a:r>
              <a:rPr lang="en-US" altLang="en-US">
                <a:latin typeface="Times" panose="02020603050405020304" pitchFamily="18" charset="0"/>
              </a:rPr>
              <a:t>,…,b</a:t>
            </a:r>
            <a:r>
              <a:rPr lang="en-US" altLang="en-US" baseline="-25000">
                <a:latin typeface="Times" panose="02020603050405020304" pitchFamily="18" charset="0"/>
              </a:rPr>
              <a:t>N</a:t>
            </a:r>
            <a:r>
              <a:rPr lang="en-US" altLang="en-US">
                <a:latin typeface="Times" panose="02020603050405020304" pitchFamily="18" charset="0"/>
              </a:rPr>
              <a:t>}]</a:t>
            </a:r>
          </a:p>
        </p:txBody>
      </p:sp>
      <p:graphicFrame>
        <p:nvGraphicFramePr>
          <p:cNvPr id="5123" name="Object 8">
            <a:extLst>
              <a:ext uri="{FF2B5EF4-FFF2-40B4-BE49-F238E27FC236}">
                <a16:creationId xmlns:a16="http://schemas.microsoft.com/office/drawing/2014/main" id="{5A6DD75D-52FA-455B-A72B-C68F5D8D696E}"/>
              </a:ext>
            </a:extLst>
          </p:cNvPr>
          <p:cNvGraphicFramePr>
            <a:graphicFrameLocks noChangeAspect="1"/>
          </p:cNvGraphicFramePr>
          <p:nvPr/>
        </p:nvGraphicFramePr>
        <p:xfrm>
          <a:off x="4191000" y="2209800"/>
          <a:ext cx="4343400" cy="730250"/>
        </p:xfrm>
        <a:graphic>
          <a:graphicData uri="http://schemas.openxmlformats.org/presentationml/2006/ole">
            <mc:AlternateContent xmlns:mc="http://schemas.openxmlformats.org/markup-compatibility/2006">
              <mc:Choice xmlns:v="urn:schemas-microsoft-com:vml" Requires="v">
                <p:oleObj spid="_x0000_s5141" name="MathType Equation" r:id="rId6" imgW="3175000" imgH="533400" progId="Equation">
                  <p:embed/>
                </p:oleObj>
              </mc:Choice>
              <mc:Fallback>
                <p:oleObj name="MathType Equation" r:id="rId6" imgW="3175000" imgH="533400" progId="Equation">
                  <p:embed/>
                  <p:pic>
                    <p:nvPicPr>
                      <p:cNvPr id="0" name="Object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191000" y="2209800"/>
                        <a:ext cx="4343400" cy="730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131" name="Line 9">
            <a:extLst>
              <a:ext uri="{FF2B5EF4-FFF2-40B4-BE49-F238E27FC236}">
                <a16:creationId xmlns:a16="http://schemas.microsoft.com/office/drawing/2014/main" id="{1F2E7DBE-20FE-4BBB-9348-56088C7D7E5D}"/>
              </a:ext>
            </a:extLst>
          </p:cNvPr>
          <p:cNvSpPr>
            <a:spLocks noChangeShapeType="1"/>
          </p:cNvSpPr>
          <p:nvPr/>
        </p:nvSpPr>
        <p:spPr bwMode="auto">
          <a:xfrm>
            <a:off x="2590800" y="2057400"/>
            <a:ext cx="0" cy="381000"/>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5132" name="Text Box 10">
            <a:extLst>
              <a:ext uri="{FF2B5EF4-FFF2-40B4-BE49-F238E27FC236}">
                <a16:creationId xmlns:a16="http://schemas.microsoft.com/office/drawing/2014/main" id="{26B009CE-2897-4A19-AB6F-82BD4BE3EA47}"/>
              </a:ext>
            </a:extLst>
          </p:cNvPr>
          <p:cNvSpPr txBox="1">
            <a:spLocks noChangeArrowheads="1"/>
          </p:cNvSpPr>
          <p:nvPr/>
        </p:nvSpPr>
        <p:spPr bwMode="auto">
          <a:xfrm>
            <a:off x="2806700" y="2006600"/>
            <a:ext cx="67468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a:latin typeface="Times" panose="02020603050405020304" pitchFamily="18" charset="0"/>
              </a:rPr>
              <a:t>lists</a:t>
            </a:r>
          </a:p>
        </p:txBody>
      </p:sp>
      <p:sp>
        <p:nvSpPr>
          <p:cNvPr id="5133" name="Text Box 11">
            <a:extLst>
              <a:ext uri="{FF2B5EF4-FFF2-40B4-BE49-F238E27FC236}">
                <a16:creationId xmlns:a16="http://schemas.microsoft.com/office/drawing/2014/main" id="{1AEC78E8-D2BA-4C37-8DED-066F471FCA47}"/>
              </a:ext>
            </a:extLst>
          </p:cNvPr>
          <p:cNvSpPr txBox="1">
            <a:spLocks noChangeArrowheads="1"/>
          </p:cNvSpPr>
          <p:nvPr/>
        </p:nvSpPr>
        <p:spPr bwMode="auto">
          <a:xfrm>
            <a:off x="685800" y="2971800"/>
            <a:ext cx="10128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b="1" u="sng">
                <a:latin typeface="Times" panose="02020603050405020304" pitchFamily="18" charset="0"/>
              </a:rPr>
              <a:t>Maple</a:t>
            </a:r>
            <a:endParaRPr lang="en-US" altLang="en-US">
              <a:latin typeface="Times" panose="02020603050405020304" pitchFamily="18" charset="0"/>
            </a:endParaRPr>
          </a:p>
        </p:txBody>
      </p:sp>
      <p:sp>
        <p:nvSpPr>
          <p:cNvPr id="5134" name="Text Box 12">
            <a:extLst>
              <a:ext uri="{FF2B5EF4-FFF2-40B4-BE49-F238E27FC236}">
                <a16:creationId xmlns:a16="http://schemas.microsoft.com/office/drawing/2014/main" id="{ED11B9AA-CB32-49D1-9E8D-CACDD044F64D}"/>
              </a:ext>
            </a:extLst>
          </p:cNvPr>
          <p:cNvSpPr txBox="1">
            <a:spLocks noChangeArrowheads="1"/>
          </p:cNvSpPr>
          <p:nvPr/>
        </p:nvSpPr>
        <p:spPr bwMode="auto">
          <a:xfrm>
            <a:off x="609600" y="3429000"/>
            <a:ext cx="21177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a:latin typeface="Times" panose="02020603050405020304" pitchFamily="18" charset="0"/>
              </a:rPr>
              <a:t>FFT(N, x</a:t>
            </a:r>
            <a:r>
              <a:rPr lang="en-US" altLang="en-US" baseline="-25000">
                <a:latin typeface="Times" panose="02020603050405020304" pitchFamily="18" charset="0"/>
              </a:rPr>
              <a:t>re</a:t>
            </a:r>
            <a:r>
              <a:rPr lang="en-US" altLang="en-US">
                <a:latin typeface="Times" panose="02020603050405020304" pitchFamily="18" charset="0"/>
              </a:rPr>
              <a:t>, x</a:t>
            </a:r>
            <a:r>
              <a:rPr lang="en-US" altLang="en-US" baseline="-25000">
                <a:latin typeface="Times" panose="02020603050405020304" pitchFamily="18" charset="0"/>
              </a:rPr>
              <a:t>im</a:t>
            </a:r>
            <a:r>
              <a:rPr lang="en-US" altLang="en-US">
                <a:latin typeface="Times" panose="02020603050405020304" pitchFamily="18" charset="0"/>
              </a:rPr>
              <a:t>)</a:t>
            </a:r>
          </a:p>
        </p:txBody>
      </p:sp>
      <p:sp>
        <p:nvSpPr>
          <p:cNvPr id="5135" name="Text Box 13">
            <a:extLst>
              <a:ext uri="{FF2B5EF4-FFF2-40B4-BE49-F238E27FC236}">
                <a16:creationId xmlns:a16="http://schemas.microsoft.com/office/drawing/2014/main" id="{ADEC7062-4972-4B2E-AA47-CBE9B4209BA0}"/>
              </a:ext>
            </a:extLst>
          </p:cNvPr>
          <p:cNvSpPr txBox="1">
            <a:spLocks noChangeArrowheads="1"/>
          </p:cNvSpPr>
          <p:nvPr/>
        </p:nvSpPr>
        <p:spPr bwMode="auto">
          <a:xfrm>
            <a:off x="7391400" y="3810000"/>
            <a:ext cx="965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i="1">
                <a:latin typeface="Times" panose="02020603050405020304" pitchFamily="18" charset="0"/>
              </a:rPr>
              <a:t>N</a:t>
            </a:r>
            <a:r>
              <a:rPr lang="en-US" altLang="en-US">
                <a:latin typeface="Times" panose="02020603050405020304" pitchFamily="18" charset="0"/>
              </a:rPr>
              <a:t> = 2</a:t>
            </a:r>
            <a:r>
              <a:rPr lang="en-US" altLang="en-US" i="1" baseline="30000">
                <a:latin typeface="Times" panose="02020603050405020304" pitchFamily="18" charset="0"/>
              </a:rPr>
              <a:t>n</a:t>
            </a:r>
            <a:endParaRPr lang="en-US" altLang="en-US">
              <a:latin typeface="Times" panose="02020603050405020304" pitchFamily="18" charset="0"/>
            </a:endParaRPr>
          </a:p>
        </p:txBody>
      </p:sp>
      <p:graphicFrame>
        <p:nvGraphicFramePr>
          <p:cNvPr id="5124" name="Object 14">
            <a:extLst>
              <a:ext uri="{FF2B5EF4-FFF2-40B4-BE49-F238E27FC236}">
                <a16:creationId xmlns:a16="http://schemas.microsoft.com/office/drawing/2014/main" id="{1C89D46C-5956-4A4E-B390-777D36F9C0C5}"/>
              </a:ext>
            </a:extLst>
          </p:cNvPr>
          <p:cNvGraphicFramePr>
            <a:graphicFrameLocks noChangeAspect="1"/>
          </p:cNvGraphicFramePr>
          <p:nvPr/>
        </p:nvGraphicFramePr>
        <p:xfrm>
          <a:off x="4267200" y="3352800"/>
          <a:ext cx="2743200" cy="719138"/>
        </p:xfrm>
        <a:graphic>
          <a:graphicData uri="http://schemas.openxmlformats.org/presentationml/2006/ole">
            <mc:AlternateContent xmlns:mc="http://schemas.openxmlformats.org/markup-compatibility/2006">
              <mc:Choice xmlns:v="urn:schemas-microsoft-com:vml" Requires="v">
                <p:oleObj spid="_x0000_s5142" name="MathType Equation" r:id="rId8" imgW="2133600" imgH="558800" progId="Equation">
                  <p:embed/>
                </p:oleObj>
              </mc:Choice>
              <mc:Fallback>
                <p:oleObj name="MathType Equation" r:id="rId8" imgW="2133600" imgH="558800" progId="Equation">
                  <p:embed/>
                  <p:pic>
                    <p:nvPicPr>
                      <p:cNvPr id="0" name="Object 1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267200" y="3352800"/>
                        <a:ext cx="2743200" cy="719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5125" name="Object 15">
            <a:extLst>
              <a:ext uri="{FF2B5EF4-FFF2-40B4-BE49-F238E27FC236}">
                <a16:creationId xmlns:a16="http://schemas.microsoft.com/office/drawing/2014/main" id="{F1DD737D-B922-4444-BAF2-0B46F24C412D}"/>
              </a:ext>
            </a:extLst>
          </p:cNvPr>
          <p:cNvGraphicFramePr>
            <a:graphicFrameLocks noChangeAspect="1"/>
          </p:cNvGraphicFramePr>
          <p:nvPr/>
        </p:nvGraphicFramePr>
        <p:xfrm>
          <a:off x="4114800" y="4114800"/>
          <a:ext cx="2971800" cy="693738"/>
        </p:xfrm>
        <a:graphic>
          <a:graphicData uri="http://schemas.openxmlformats.org/presentationml/2006/ole">
            <mc:AlternateContent xmlns:mc="http://schemas.openxmlformats.org/markup-compatibility/2006">
              <mc:Choice xmlns:v="urn:schemas-microsoft-com:vml" Requires="v">
                <p:oleObj spid="_x0000_s5143" name="MathType Equation" r:id="rId10" imgW="2286000" imgH="533400" progId="Equation">
                  <p:embed/>
                </p:oleObj>
              </mc:Choice>
              <mc:Fallback>
                <p:oleObj name="MathType Equation" r:id="rId10" imgW="2286000" imgH="533400" progId="Equation">
                  <p:embed/>
                  <p:pic>
                    <p:nvPicPr>
                      <p:cNvPr id="0" name="Object 15"/>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114800" y="4114800"/>
                        <a:ext cx="2971800" cy="6937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136" name="Text Box 16">
            <a:extLst>
              <a:ext uri="{FF2B5EF4-FFF2-40B4-BE49-F238E27FC236}">
                <a16:creationId xmlns:a16="http://schemas.microsoft.com/office/drawing/2014/main" id="{283D525C-C09E-4465-A289-8184009AF407}"/>
              </a:ext>
            </a:extLst>
          </p:cNvPr>
          <p:cNvSpPr txBox="1">
            <a:spLocks noChangeArrowheads="1"/>
          </p:cNvSpPr>
          <p:nvPr/>
        </p:nvSpPr>
        <p:spPr bwMode="auto">
          <a:xfrm>
            <a:off x="685800" y="4191000"/>
            <a:ext cx="218598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a:latin typeface="Times" panose="02020603050405020304" pitchFamily="18" charset="0"/>
              </a:rPr>
              <a:t>iFFT(N,X</a:t>
            </a:r>
            <a:r>
              <a:rPr lang="en-US" altLang="en-US" baseline="-25000">
                <a:latin typeface="Times" panose="02020603050405020304" pitchFamily="18" charset="0"/>
              </a:rPr>
              <a:t>re</a:t>
            </a:r>
            <a:r>
              <a:rPr lang="en-US" altLang="en-US">
                <a:latin typeface="Times" panose="02020603050405020304" pitchFamily="18" charset="0"/>
              </a:rPr>
              <a:t>,X</a:t>
            </a:r>
            <a:r>
              <a:rPr lang="en-US" altLang="en-US" baseline="-25000">
                <a:latin typeface="Times" panose="02020603050405020304" pitchFamily="18" charset="0"/>
              </a:rPr>
              <a:t>im</a:t>
            </a:r>
            <a:r>
              <a:rPr lang="en-US" altLang="en-US">
                <a:latin typeface="Times" panose="02020603050405020304" pitchFamily="18" charset="0"/>
              </a:rPr>
              <a:t>)</a:t>
            </a:r>
          </a:p>
        </p:txBody>
      </p:sp>
      <p:sp>
        <p:nvSpPr>
          <p:cNvPr id="5137" name="Text Box 17">
            <a:extLst>
              <a:ext uri="{FF2B5EF4-FFF2-40B4-BE49-F238E27FC236}">
                <a16:creationId xmlns:a16="http://schemas.microsoft.com/office/drawing/2014/main" id="{61CF6D5D-8C62-468D-AA19-60E2C0FDA01E}"/>
              </a:ext>
            </a:extLst>
          </p:cNvPr>
          <p:cNvSpPr txBox="1">
            <a:spLocks noChangeArrowheads="1"/>
          </p:cNvSpPr>
          <p:nvPr/>
        </p:nvSpPr>
        <p:spPr bwMode="auto">
          <a:xfrm>
            <a:off x="685800" y="4724400"/>
            <a:ext cx="15224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b="1" u="sng">
                <a:latin typeface="Times" panose="02020603050405020304" pitchFamily="18" charset="0"/>
              </a:rPr>
              <a:t>MATLAB</a:t>
            </a:r>
            <a:endParaRPr lang="en-US" altLang="en-US">
              <a:latin typeface="Times" panose="02020603050405020304" pitchFamily="18" charset="0"/>
            </a:endParaRPr>
          </a:p>
        </p:txBody>
      </p:sp>
      <p:sp>
        <p:nvSpPr>
          <p:cNvPr id="5138" name="Line 18">
            <a:extLst>
              <a:ext uri="{FF2B5EF4-FFF2-40B4-BE49-F238E27FC236}">
                <a16:creationId xmlns:a16="http://schemas.microsoft.com/office/drawing/2014/main" id="{737EA6DE-64AB-48E2-8728-67FB6B2937FB}"/>
              </a:ext>
            </a:extLst>
          </p:cNvPr>
          <p:cNvSpPr>
            <a:spLocks noChangeShapeType="1"/>
          </p:cNvSpPr>
          <p:nvPr/>
        </p:nvSpPr>
        <p:spPr bwMode="auto">
          <a:xfrm flipV="1">
            <a:off x="1828800" y="3886200"/>
            <a:ext cx="0" cy="304800"/>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5139" name="Text Box 19">
            <a:extLst>
              <a:ext uri="{FF2B5EF4-FFF2-40B4-BE49-F238E27FC236}">
                <a16:creationId xmlns:a16="http://schemas.microsoft.com/office/drawing/2014/main" id="{FF1DF880-8518-47BB-A228-77C258B59BB2}"/>
              </a:ext>
            </a:extLst>
          </p:cNvPr>
          <p:cNvSpPr txBox="1">
            <a:spLocks noChangeArrowheads="1"/>
          </p:cNvSpPr>
          <p:nvPr/>
        </p:nvSpPr>
        <p:spPr bwMode="auto">
          <a:xfrm>
            <a:off x="2057400" y="3810000"/>
            <a:ext cx="92868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a:latin typeface="Times" panose="02020603050405020304" pitchFamily="18" charset="0"/>
              </a:rPr>
              <a:t>arrays</a:t>
            </a:r>
          </a:p>
        </p:txBody>
      </p:sp>
      <p:graphicFrame>
        <p:nvGraphicFramePr>
          <p:cNvPr id="5126" name="Object 20">
            <a:extLst>
              <a:ext uri="{FF2B5EF4-FFF2-40B4-BE49-F238E27FC236}">
                <a16:creationId xmlns:a16="http://schemas.microsoft.com/office/drawing/2014/main" id="{8E92C880-D815-4680-95E7-85A534C59DC2}"/>
              </a:ext>
            </a:extLst>
          </p:cNvPr>
          <p:cNvGraphicFramePr>
            <a:graphicFrameLocks noChangeAspect="1"/>
          </p:cNvGraphicFramePr>
          <p:nvPr/>
        </p:nvGraphicFramePr>
        <p:xfrm>
          <a:off x="4343400" y="5029200"/>
          <a:ext cx="3810000" cy="709613"/>
        </p:xfrm>
        <a:graphic>
          <a:graphicData uri="http://schemas.openxmlformats.org/presentationml/2006/ole">
            <mc:AlternateContent xmlns:mc="http://schemas.openxmlformats.org/markup-compatibility/2006">
              <mc:Choice xmlns:v="urn:schemas-microsoft-com:vml" Requires="v">
                <p:oleObj spid="_x0000_s5144" name="MathType Equation" r:id="rId12" imgW="2997200" imgH="558800" progId="Equation">
                  <p:embed/>
                </p:oleObj>
              </mc:Choice>
              <mc:Fallback>
                <p:oleObj name="MathType Equation" r:id="rId12" imgW="2997200" imgH="558800" progId="Equation">
                  <p:embed/>
                  <p:pic>
                    <p:nvPicPr>
                      <p:cNvPr id="0" name="Object 20"/>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343400" y="5029200"/>
                        <a:ext cx="3810000" cy="709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140" name="Text Box 21">
            <a:extLst>
              <a:ext uri="{FF2B5EF4-FFF2-40B4-BE49-F238E27FC236}">
                <a16:creationId xmlns:a16="http://schemas.microsoft.com/office/drawing/2014/main" id="{1C08FBB2-451E-47BA-A072-C905293632FE}"/>
              </a:ext>
            </a:extLst>
          </p:cNvPr>
          <p:cNvSpPr txBox="1">
            <a:spLocks noChangeArrowheads="1"/>
          </p:cNvSpPr>
          <p:nvPr/>
        </p:nvSpPr>
        <p:spPr bwMode="auto">
          <a:xfrm>
            <a:off x="1371600" y="5257800"/>
            <a:ext cx="82708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a:latin typeface="Times" panose="02020603050405020304" pitchFamily="18" charset="0"/>
              </a:rPr>
              <a:t>fft(x)</a:t>
            </a:r>
          </a:p>
        </p:txBody>
      </p:sp>
      <p:sp>
        <p:nvSpPr>
          <p:cNvPr id="5141" name="Text Box 22">
            <a:extLst>
              <a:ext uri="{FF2B5EF4-FFF2-40B4-BE49-F238E27FC236}">
                <a16:creationId xmlns:a16="http://schemas.microsoft.com/office/drawing/2014/main" id="{C5E82E58-A2C8-4F03-8171-1B5C0B043B86}"/>
              </a:ext>
            </a:extLst>
          </p:cNvPr>
          <p:cNvSpPr txBox="1">
            <a:spLocks noChangeArrowheads="1"/>
          </p:cNvSpPr>
          <p:nvPr/>
        </p:nvSpPr>
        <p:spPr bwMode="auto">
          <a:xfrm>
            <a:off x="1295400" y="5943600"/>
            <a:ext cx="97948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a:latin typeface="Times" panose="02020603050405020304" pitchFamily="18" charset="0"/>
              </a:rPr>
              <a:t>ifft(X)</a:t>
            </a:r>
          </a:p>
        </p:txBody>
      </p:sp>
      <p:graphicFrame>
        <p:nvGraphicFramePr>
          <p:cNvPr id="5127" name="Object 23">
            <a:extLst>
              <a:ext uri="{FF2B5EF4-FFF2-40B4-BE49-F238E27FC236}">
                <a16:creationId xmlns:a16="http://schemas.microsoft.com/office/drawing/2014/main" id="{F7966CC9-FFC2-4294-812A-A38E1BD0BA24}"/>
              </a:ext>
            </a:extLst>
          </p:cNvPr>
          <p:cNvGraphicFramePr>
            <a:graphicFrameLocks noChangeAspect="1"/>
          </p:cNvGraphicFramePr>
          <p:nvPr/>
        </p:nvGraphicFramePr>
        <p:xfrm>
          <a:off x="4267200" y="5791200"/>
          <a:ext cx="3962400" cy="706438"/>
        </p:xfrm>
        <a:graphic>
          <a:graphicData uri="http://schemas.openxmlformats.org/presentationml/2006/ole">
            <mc:AlternateContent xmlns:mc="http://schemas.openxmlformats.org/markup-compatibility/2006">
              <mc:Choice xmlns:v="urn:schemas-microsoft-com:vml" Requires="v">
                <p:oleObj spid="_x0000_s5145" name="MathType Equation" r:id="rId14" imgW="3136900" imgH="558800" progId="Equation">
                  <p:embed/>
                </p:oleObj>
              </mc:Choice>
              <mc:Fallback>
                <p:oleObj name="MathType Equation" r:id="rId14" imgW="3136900" imgH="558800" progId="Equation">
                  <p:embed/>
                  <p:pic>
                    <p:nvPicPr>
                      <p:cNvPr id="0" name="Object 23"/>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4267200" y="5791200"/>
                        <a:ext cx="3962400" cy="706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142" name="Line 24">
            <a:extLst>
              <a:ext uri="{FF2B5EF4-FFF2-40B4-BE49-F238E27FC236}">
                <a16:creationId xmlns:a16="http://schemas.microsoft.com/office/drawing/2014/main" id="{9BB1654E-FA67-457E-A9B0-EAD2E9EB8E0D}"/>
              </a:ext>
            </a:extLst>
          </p:cNvPr>
          <p:cNvSpPr>
            <a:spLocks noChangeShapeType="1"/>
          </p:cNvSpPr>
          <p:nvPr/>
        </p:nvSpPr>
        <p:spPr bwMode="auto">
          <a:xfrm flipV="1">
            <a:off x="1955800" y="5651500"/>
            <a:ext cx="0" cy="304800"/>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5143" name="Text Box 25">
            <a:extLst>
              <a:ext uri="{FF2B5EF4-FFF2-40B4-BE49-F238E27FC236}">
                <a16:creationId xmlns:a16="http://schemas.microsoft.com/office/drawing/2014/main" id="{19C56C76-3348-4290-B403-473965C0D103}"/>
              </a:ext>
            </a:extLst>
          </p:cNvPr>
          <p:cNvSpPr txBox="1">
            <a:spLocks noChangeArrowheads="1"/>
          </p:cNvSpPr>
          <p:nvPr/>
        </p:nvSpPr>
        <p:spPr bwMode="auto">
          <a:xfrm>
            <a:off x="2209800" y="5638800"/>
            <a:ext cx="92868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a:latin typeface="Times" panose="02020603050405020304" pitchFamily="18" charset="0"/>
              </a:rPr>
              <a:t>arrays</a:t>
            </a:r>
          </a:p>
        </p:txBody>
      </p:sp>
      <p:sp>
        <p:nvSpPr>
          <p:cNvPr id="5144" name="Text Box 26">
            <a:extLst>
              <a:ext uri="{FF2B5EF4-FFF2-40B4-BE49-F238E27FC236}">
                <a16:creationId xmlns:a16="http://schemas.microsoft.com/office/drawing/2014/main" id="{B43F77BE-2E61-4987-8E89-1FFD895B595D}"/>
              </a:ext>
            </a:extLst>
          </p:cNvPr>
          <p:cNvSpPr txBox="1">
            <a:spLocks noChangeArrowheads="1"/>
          </p:cNvSpPr>
          <p:nvPr/>
        </p:nvSpPr>
        <p:spPr bwMode="auto">
          <a:xfrm>
            <a:off x="2743200" y="304800"/>
            <a:ext cx="30273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a:solidFill>
                  <a:schemeClr val="accent2"/>
                </a:solidFill>
                <a:latin typeface="Times" panose="02020603050405020304" pitchFamily="18" charset="0"/>
              </a:rPr>
              <a:t>Fast Fourier Transform</a:t>
            </a:r>
            <a:endParaRPr lang="en-US" altLang="en-US">
              <a:latin typeface="Times" panose="02020603050405020304" pitchFamily="18" charset="0"/>
            </a:endParaRPr>
          </a:p>
        </p:txBody>
      </p:sp>
      <p:sp>
        <p:nvSpPr>
          <p:cNvPr id="5145" name="Line 27">
            <a:extLst>
              <a:ext uri="{FF2B5EF4-FFF2-40B4-BE49-F238E27FC236}">
                <a16:creationId xmlns:a16="http://schemas.microsoft.com/office/drawing/2014/main" id="{BFC9957F-376F-4598-AF15-2ED8DCDA0164}"/>
              </a:ext>
            </a:extLst>
          </p:cNvPr>
          <p:cNvSpPr>
            <a:spLocks noChangeShapeType="1"/>
          </p:cNvSpPr>
          <p:nvPr/>
        </p:nvSpPr>
        <p:spPr bwMode="auto">
          <a:xfrm>
            <a:off x="1143000" y="914400"/>
            <a:ext cx="6629400" cy="0"/>
          </a:xfrm>
          <a:prstGeom prst="line">
            <a:avLst/>
          </a:prstGeom>
          <a:noFill/>
          <a:ln w="9525">
            <a:solidFill>
              <a:schemeClr val="accent2"/>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3">
            <a:extLst>
              <a:ext uri="{FF2B5EF4-FFF2-40B4-BE49-F238E27FC236}">
                <a16:creationId xmlns:a16="http://schemas.microsoft.com/office/drawing/2014/main" id="{A276DB97-559B-4B73-AD8E-04CABB9CDD52}"/>
              </a:ext>
            </a:extLst>
          </p:cNvPr>
          <p:cNvSpPr txBox="1">
            <a:spLocks noChangeArrowheads="1"/>
          </p:cNvSpPr>
          <p:nvPr/>
        </p:nvSpPr>
        <p:spPr bwMode="auto">
          <a:xfrm>
            <a:off x="3276600" y="1295400"/>
            <a:ext cx="18002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a:t>FFT function</a:t>
            </a:r>
          </a:p>
        </p:txBody>
      </p:sp>
      <p:sp>
        <p:nvSpPr>
          <p:cNvPr id="14339" name="Text Box 4">
            <a:extLst>
              <a:ext uri="{FF2B5EF4-FFF2-40B4-BE49-F238E27FC236}">
                <a16:creationId xmlns:a16="http://schemas.microsoft.com/office/drawing/2014/main" id="{3622C34B-43A1-459C-B2D4-6B4266E95420}"/>
              </a:ext>
            </a:extLst>
          </p:cNvPr>
          <p:cNvSpPr txBox="1">
            <a:spLocks noChangeArrowheads="1"/>
          </p:cNvSpPr>
          <p:nvPr/>
        </p:nvSpPr>
        <p:spPr bwMode="auto">
          <a:xfrm>
            <a:off x="2743200" y="304800"/>
            <a:ext cx="30273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a:solidFill>
                  <a:schemeClr val="accent2"/>
                </a:solidFill>
                <a:latin typeface="Times" panose="02020603050405020304" pitchFamily="18" charset="0"/>
              </a:rPr>
              <a:t>Fast Fourier Transform</a:t>
            </a:r>
            <a:endParaRPr lang="en-US" altLang="en-US">
              <a:latin typeface="Times" panose="02020603050405020304" pitchFamily="18" charset="0"/>
            </a:endParaRPr>
          </a:p>
        </p:txBody>
      </p:sp>
      <p:sp>
        <p:nvSpPr>
          <p:cNvPr id="14340" name="Line 5">
            <a:extLst>
              <a:ext uri="{FF2B5EF4-FFF2-40B4-BE49-F238E27FC236}">
                <a16:creationId xmlns:a16="http://schemas.microsoft.com/office/drawing/2014/main" id="{3E93EDBA-00D9-4934-B808-CA5B7DCF5F4E}"/>
              </a:ext>
            </a:extLst>
          </p:cNvPr>
          <p:cNvSpPr>
            <a:spLocks noChangeShapeType="1"/>
          </p:cNvSpPr>
          <p:nvPr/>
        </p:nvSpPr>
        <p:spPr bwMode="auto">
          <a:xfrm>
            <a:off x="1143000" y="914400"/>
            <a:ext cx="6629400" cy="0"/>
          </a:xfrm>
          <a:prstGeom prst="line">
            <a:avLst/>
          </a:prstGeom>
          <a:noFill/>
          <a:ln w="9525">
            <a:solidFill>
              <a:schemeClr val="accent2"/>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4341" name="Rectangle 7">
            <a:extLst>
              <a:ext uri="{FF2B5EF4-FFF2-40B4-BE49-F238E27FC236}">
                <a16:creationId xmlns:a16="http://schemas.microsoft.com/office/drawing/2014/main" id="{B6289979-212B-40B1-8F3D-D28393C87225}"/>
              </a:ext>
            </a:extLst>
          </p:cNvPr>
          <p:cNvSpPr>
            <a:spLocks noChangeArrowheads="1"/>
          </p:cNvSpPr>
          <p:nvPr/>
        </p:nvSpPr>
        <p:spPr bwMode="auto">
          <a:xfrm>
            <a:off x="2362200" y="1905000"/>
            <a:ext cx="5791200" cy="285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400"/>
              <a:t>function y = FourierT(x, dt)</a:t>
            </a:r>
          </a:p>
          <a:p>
            <a:pPr eaLnBrk="1" hangingPunct="1"/>
            <a:r>
              <a:rPr lang="en-US" altLang="en-US" sz="1400"/>
              <a:t>% FourierT(x,dt) computes forward FFT of x with sampling time interval dt</a:t>
            </a:r>
          </a:p>
          <a:p>
            <a:pPr eaLnBrk="1" hangingPunct="1"/>
            <a:r>
              <a:rPr lang="en-US" altLang="en-US" sz="1400"/>
              <a:t>% FourierT approximates the Fourier transform  where the integrand of the</a:t>
            </a:r>
          </a:p>
          <a:p>
            <a:pPr eaLnBrk="1" hangingPunct="1"/>
            <a:r>
              <a:rPr lang="en-US" altLang="en-US" sz="1400"/>
              <a:t>% transform is x*exp(2*pi*i*f*t)</a:t>
            </a:r>
          </a:p>
          <a:p>
            <a:pPr eaLnBrk="1" hangingPunct="1"/>
            <a:r>
              <a:rPr lang="en-US" altLang="en-US" sz="1400"/>
              <a:t>% For NDE applications the frequency components are normally in MHz, </a:t>
            </a:r>
          </a:p>
          <a:p>
            <a:pPr eaLnBrk="1" hangingPunct="1"/>
            <a:r>
              <a:rPr lang="en-US" altLang="en-US" sz="1400"/>
              <a:t>% dt in microseconds </a:t>
            </a:r>
          </a:p>
          <a:p>
            <a:pPr eaLnBrk="1" hangingPunct="1"/>
            <a:r>
              <a:rPr lang="en-US" altLang="en-US" sz="1400"/>
              <a:t>[nr, nc] = size(x);</a:t>
            </a:r>
          </a:p>
          <a:p>
            <a:pPr eaLnBrk="1" hangingPunct="1"/>
            <a:r>
              <a:rPr lang="en-US" altLang="en-US" sz="1400"/>
              <a:t>if nr == 1</a:t>
            </a:r>
          </a:p>
          <a:p>
            <a:pPr eaLnBrk="1" hangingPunct="1"/>
            <a:r>
              <a:rPr lang="en-US" altLang="en-US" sz="1400"/>
              <a:t>    N = nc;</a:t>
            </a:r>
          </a:p>
          <a:p>
            <a:pPr eaLnBrk="1" hangingPunct="1"/>
            <a:r>
              <a:rPr lang="en-US" altLang="en-US" sz="1400"/>
              <a:t>else </a:t>
            </a:r>
          </a:p>
          <a:p>
            <a:pPr eaLnBrk="1" hangingPunct="1"/>
            <a:r>
              <a:rPr lang="en-US" altLang="en-US" sz="1400"/>
              <a:t>    N = nr;</a:t>
            </a:r>
          </a:p>
          <a:p>
            <a:pPr eaLnBrk="1" hangingPunct="1"/>
            <a:r>
              <a:rPr lang="en-US" altLang="en-US" sz="1400"/>
              <a:t>end</a:t>
            </a:r>
          </a:p>
          <a:p>
            <a:pPr eaLnBrk="1" hangingPunct="1"/>
            <a:r>
              <a:rPr lang="en-US" altLang="en-US" sz="1400"/>
              <a:t>y = N*dt*ifft(x);</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1027">
            <a:extLst>
              <a:ext uri="{FF2B5EF4-FFF2-40B4-BE49-F238E27FC236}">
                <a16:creationId xmlns:a16="http://schemas.microsoft.com/office/drawing/2014/main" id="{C95C3914-FED8-44D1-BDA4-DBD4597F638E}"/>
              </a:ext>
            </a:extLst>
          </p:cNvPr>
          <p:cNvSpPr txBox="1">
            <a:spLocks noChangeArrowheads="1"/>
          </p:cNvSpPr>
          <p:nvPr/>
        </p:nvSpPr>
        <p:spPr bwMode="auto">
          <a:xfrm>
            <a:off x="2971800" y="1371600"/>
            <a:ext cx="27559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a:t>inverse FFT function</a:t>
            </a:r>
          </a:p>
        </p:txBody>
      </p:sp>
      <p:sp>
        <p:nvSpPr>
          <p:cNvPr id="15363" name="Text Box 1028">
            <a:extLst>
              <a:ext uri="{FF2B5EF4-FFF2-40B4-BE49-F238E27FC236}">
                <a16:creationId xmlns:a16="http://schemas.microsoft.com/office/drawing/2014/main" id="{2E8B0EBB-A996-4438-A120-068CCA6D1DB9}"/>
              </a:ext>
            </a:extLst>
          </p:cNvPr>
          <p:cNvSpPr txBox="1">
            <a:spLocks noChangeArrowheads="1"/>
          </p:cNvSpPr>
          <p:nvPr/>
        </p:nvSpPr>
        <p:spPr bwMode="auto">
          <a:xfrm>
            <a:off x="2743200" y="304800"/>
            <a:ext cx="30273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a:solidFill>
                  <a:schemeClr val="accent2"/>
                </a:solidFill>
                <a:latin typeface="Times" panose="02020603050405020304" pitchFamily="18" charset="0"/>
              </a:rPr>
              <a:t>Fast Fourier Transform</a:t>
            </a:r>
            <a:endParaRPr lang="en-US" altLang="en-US">
              <a:latin typeface="Times" panose="02020603050405020304" pitchFamily="18" charset="0"/>
            </a:endParaRPr>
          </a:p>
        </p:txBody>
      </p:sp>
      <p:sp>
        <p:nvSpPr>
          <p:cNvPr id="15364" name="Line 1029">
            <a:extLst>
              <a:ext uri="{FF2B5EF4-FFF2-40B4-BE49-F238E27FC236}">
                <a16:creationId xmlns:a16="http://schemas.microsoft.com/office/drawing/2014/main" id="{617E9627-F77C-4540-B468-3A580E11AE24}"/>
              </a:ext>
            </a:extLst>
          </p:cNvPr>
          <p:cNvSpPr>
            <a:spLocks noChangeShapeType="1"/>
          </p:cNvSpPr>
          <p:nvPr/>
        </p:nvSpPr>
        <p:spPr bwMode="auto">
          <a:xfrm>
            <a:off x="1143000" y="914400"/>
            <a:ext cx="6629400" cy="0"/>
          </a:xfrm>
          <a:prstGeom prst="line">
            <a:avLst/>
          </a:prstGeom>
          <a:noFill/>
          <a:ln w="9525">
            <a:solidFill>
              <a:schemeClr val="accent2"/>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5365" name="Rectangle 1030">
            <a:extLst>
              <a:ext uri="{FF2B5EF4-FFF2-40B4-BE49-F238E27FC236}">
                <a16:creationId xmlns:a16="http://schemas.microsoft.com/office/drawing/2014/main" id="{8AD2CFDF-79EC-4B19-B015-193945BFE0A3}"/>
              </a:ext>
            </a:extLst>
          </p:cNvPr>
          <p:cNvSpPr>
            <a:spLocks noChangeArrowheads="1"/>
          </p:cNvSpPr>
          <p:nvPr/>
        </p:nvSpPr>
        <p:spPr bwMode="auto">
          <a:xfrm>
            <a:off x="2133600" y="2133600"/>
            <a:ext cx="6400800" cy="3921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400"/>
              <a:t>function y = IFourierT(x, dt)</a:t>
            </a:r>
          </a:p>
          <a:p>
            <a:pPr eaLnBrk="1" hangingPunct="1"/>
            <a:r>
              <a:rPr lang="en-US" altLang="en-US" sz="1400"/>
              <a:t>% IFourierT(x,dt) computes the inverse FFT of x, for a sampling time interval dt</a:t>
            </a:r>
          </a:p>
          <a:p>
            <a:pPr eaLnBrk="1" hangingPunct="1"/>
            <a:r>
              <a:rPr lang="en-US" altLang="en-US" sz="1400"/>
              <a:t>% IFourierT assumes the integrand of the inverse transform is given by</a:t>
            </a:r>
          </a:p>
          <a:p>
            <a:pPr eaLnBrk="1" hangingPunct="1"/>
            <a:r>
              <a:rPr lang="en-US" altLang="en-US" sz="1400"/>
              <a:t>% x*exp(-2*pi*i*f*t) </a:t>
            </a:r>
          </a:p>
          <a:p>
            <a:pPr eaLnBrk="1" hangingPunct="1"/>
            <a:r>
              <a:rPr lang="en-US" altLang="en-US" sz="1400"/>
              <a:t>% The first half of the sampled values of x are the spectral components for</a:t>
            </a:r>
          </a:p>
          <a:p>
            <a:pPr eaLnBrk="1" hangingPunct="1"/>
            <a:r>
              <a:rPr lang="en-US" altLang="en-US" sz="1400"/>
              <a:t>% positive frequencies ranging from 0 to the Nyquist frequency 1/(2*dt)</a:t>
            </a:r>
          </a:p>
          <a:p>
            <a:pPr eaLnBrk="1" hangingPunct="1"/>
            <a:r>
              <a:rPr lang="en-US" altLang="en-US" sz="1400"/>
              <a:t>% The second half of the sampled values are the spectral components for</a:t>
            </a:r>
          </a:p>
          <a:p>
            <a:pPr eaLnBrk="1" hangingPunct="1"/>
            <a:r>
              <a:rPr lang="en-US" altLang="en-US" sz="1400"/>
              <a:t>% the corresponding negative frequencies. If these negative frequency</a:t>
            </a:r>
          </a:p>
          <a:p>
            <a:pPr eaLnBrk="1" hangingPunct="1"/>
            <a:r>
              <a:rPr lang="en-US" altLang="en-US" sz="1400"/>
              <a:t>% values are set equal to zero then to recover the inverse FFT of x we must</a:t>
            </a:r>
          </a:p>
          <a:p>
            <a:pPr eaLnBrk="1" hangingPunct="1"/>
            <a:r>
              <a:rPr lang="en-US" altLang="en-US" sz="1400"/>
              <a:t>% replace x(1) by x(1)/2 and then compute 2*real(IFourierT(x,dt))</a:t>
            </a:r>
          </a:p>
          <a:p>
            <a:pPr eaLnBrk="1" hangingPunct="1"/>
            <a:endParaRPr lang="en-US" altLang="en-US" sz="1400"/>
          </a:p>
          <a:p>
            <a:pPr eaLnBrk="1" hangingPunct="1"/>
            <a:r>
              <a:rPr lang="en-US" altLang="en-US" sz="1400"/>
              <a:t>[nr,nc] = size(x);</a:t>
            </a:r>
          </a:p>
          <a:p>
            <a:pPr eaLnBrk="1" hangingPunct="1"/>
            <a:r>
              <a:rPr lang="en-US" altLang="en-US" sz="1400"/>
              <a:t>if nr == 1</a:t>
            </a:r>
          </a:p>
          <a:p>
            <a:pPr eaLnBrk="1" hangingPunct="1"/>
            <a:r>
              <a:rPr lang="en-US" altLang="en-US" sz="1400"/>
              <a:t>	N = nc;</a:t>
            </a:r>
          </a:p>
          <a:p>
            <a:pPr eaLnBrk="1" hangingPunct="1"/>
            <a:r>
              <a:rPr lang="en-US" altLang="en-US" sz="1400"/>
              <a:t>else</a:t>
            </a:r>
          </a:p>
          <a:p>
            <a:pPr eaLnBrk="1" hangingPunct="1"/>
            <a:r>
              <a:rPr lang="en-US" altLang="en-US" sz="1400"/>
              <a:t>	N = nr;</a:t>
            </a:r>
          </a:p>
          <a:p>
            <a:pPr eaLnBrk="1" hangingPunct="1"/>
            <a:r>
              <a:rPr lang="en-US" altLang="en-US" sz="1400"/>
              <a:t>end</a:t>
            </a:r>
          </a:p>
          <a:p>
            <a:pPr eaLnBrk="1" hangingPunct="1"/>
            <a:r>
              <a:rPr lang="en-US" altLang="en-US" sz="1400"/>
              <a:t>y =(1/(N*dt))*fft(x);</a:t>
            </a:r>
          </a:p>
        </p:txBody>
      </p:sp>
    </p:spTree>
  </p:cSld>
  <p:clrMapOvr>
    <a:masterClrMapping/>
  </p:clrMapOvr>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none" rtlCol="0">
        <a:spAutoFit/>
      </a:bodyPr>
      <a:lstStyle>
        <a:defPPr>
          <a:defRPr sz="1400" dirty="0" smtClean="0"/>
        </a:defPPr>
      </a:lstStyle>
    </a:tx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1632</TotalTime>
  <Words>5932</Words>
  <Application>Microsoft Office PowerPoint</Application>
  <PresentationFormat>On-screen Show (4:3)</PresentationFormat>
  <Paragraphs>1066</Paragraphs>
  <Slides>41</Slides>
  <Notes>41</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2</vt:i4>
      </vt:variant>
      <vt:variant>
        <vt:lpstr>Slide Titles</vt:lpstr>
      </vt:variant>
      <vt:variant>
        <vt:i4>41</vt:i4>
      </vt:variant>
    </vt:vector>
  </HeadingPairs>
  <TitlesOfParts>
    <vt:vector size="50" baseType="lpstr">
      <vt:lpstr>Arial</vt:lpstr>
      <vt:lpstr>Calibri</vt:lpstr>
      <vt:lpstr>Helvetica</vt:lpstr>
      <vt:lpstr>Symbol</vt:lpstr>
      <vt:lpstr>Times</vt:lpstr>
      <vt:lpstr>Times New Roman</vt:lpstr>
      <vt:lpstr>Default Design</vt:lpstr>
      <vt:lpstr>MathType Equation</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ISU</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lschmerr</dc:creator>
  <cp:lastModifiedBy>Lester Schmerr</cp:lastModifiedBy>
  <cp:revision>85</cp:revision>
  <cp:lastPrinted>2021-10-26T21:07:13Z</cp:lastPrinted>
  <dcterms:created xsi:type="dcterms:W3CDTF">2002-01-29T20:17:15Z</dcterms:created>
  <dcterms:modified xsi:type="dcterms:W3CDTF">2021-10-26T21:12:20Z</dcterms:modified>
</cp:coreProperties>
</file>