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4"/>
  </p:notesMasterIdLst>
  <p:handoutMasterIdLst>
    <p:handoutMasterId r:id="rId15"/>
  </p:handoutMasterIdLst>
  <p:sldIdLst>
    <p:sldId id="264" r:id="rId2"/>
    <p:sldId id="268" r:id="rId3"/>
    <p:sldId id="256" r:id="rId4"/>
    <p:sldId id="265" r:id="rId5"/>
    <p:sldId id="257" r:id="rId6"/>
    <p:sldId id="258" r:id="rId7"/>
    <p:sldId id="262" r:id="rId8"/>
    <p:sldId id="259" r:id="rId9"/>
    <p:sldId id="260" r:id="rId10"/>
    <p:sldId id="261" r:id="rId11"/>
    <p:sldId id="269" r:id="rId12"/>
    <p:sldId id="263" r:id="rId13"/>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340" autoAdjust="0"/>
    <p:restoredTop sz="91716" autoAdjust="0"/>
  </p:normalViewPr>
  <p:slideViewPr>
    <p:cSldViewPr>
      <p:cViewPr varScale="1">
        <p:scale>
          <a:sx n="110" d="100"/>
          <a:sy n="110" d="100"/>
        </p:scale>
        <p:origin x="114" y="4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1026">
            <a:extLst>
              <a:ext uri="{FF2B5EF4-FFF2-40B4-BE49-F238E27FC236}">
                <a16:creationId xmlns:a16="http://schemas.microsoft.com/office/drawing/2014/main" id="{F26B3319-1D30-4EE5-945B-04F131113092}"/>
              </a:ext>
            </a:extLst>
          </p:cNvPr>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03" tIns="48052" rIns="96103" bIns="48052" numCol="1" anchor="t" anchorCtr="0" compatLnSpc="1">
            <a:prstTxWarp prst="textNoShape">
              <a:avLst/>
            </a:prstTxWarp>
          </a:bodyPr>
          <a:lstStyle>
            <a:lvl1pPr defTabSz="960438">
              <a:defRPr sz="1300"/>
            </a:lvl1pPr>
          </a:lstStyle>
          <a:p>
            <a:endParaRPr lang="en-US" altLang="en-US"/>
          </a:p>
        </p:txBody>
      </p:sp>
      <p:sp>
        <p:nvSpPr>
          <p:cNvPr id="15363" name="Rectangle 1027">
            <a:extLst>
              <a:ext uri="{FF2B5EF4-FFF2-40B4-BE49-F238E27FC236}">
                <a16:creationId xmlns:a16="http://schemas.microsoft.com/office/drawing/2014/main" id="{1094405F-901E-47F9-A93E-0803A9391B6B}"/>
              </a:ext>
            </a:extLst>
          </p:cNvPr>
          <p:cNvSpPr>
            <a:spLocks noGrp="1" noChangeArrowheads="1"/>
          </p:cNvSpPr>
          <p:nvPr>
            <p:ph type="dt" sz="quarter" idx="1"/>
          </p:nvPr>
        </p:nvSpPr>
        <p:spPr bwMode="auto">
          <a:xfrm>
            <a:off x="4144963" y="0"/>
            <a:ext cx="3170237"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03" tIns="48052" rIns="96103" bIns="48052" numCol="1" anchor="t" anchorCtr="0" compatLnSpc="1">
            <a:prstTxWarp prst="textNoShape">
              <a:avLst/>
            </a:prstTxWarp>
          </a:bodyPr>
          <a:lstStyle>
            <a:lvl1pPr algn="r" defTabSz="960438">
              <a:defRPr sz="1300"/>
            </a:lvl1pPr>
          </a:lstStyle>
          <a:p>
            <a:endParaRPr lang="en-US" altLang="en-US"/>
          </a:p>
        </p:txBody>
      </p:sp>
      <p:sp>
        <p:nvSpPr>
          <p:cNvPr id="15364" name="Rectangle 1028">
            <a:extLst>
              <a:ext uri="{FF2B5EF4-FFF2-40B4-BE49-F238E27FC236}">
                <a16:creationId xmlns:a16="http://schemas.microsoft.com/office/drawing/2014/main" id="{97533CC7-1990-45CC-89CB-1E0535632902}"/>
              </a:ext>
            </a:extLst>
          </p:cNvPr>
          <p:cNvSpPr>
            <a:spLocks noGrp="1" noChangeArrowheads="1"/>
          </p:cNvSpPr>
          <p:nvPr>
            <p:ph type="ftr" sz="quarter" idx="2"/>
          </p:nvPr>
        </p:nvSpPr>
        <p:spPr bwMode="auto">
          <a:xfrm>
            <a:off x="0" y="9121775"/>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03" tIns="48052" rIns="96103" bIns="48052" numCol="1" anchor="b" anchorCtr="0" compatLnSpc="1">
            <a:prstTxWarp prst="textNoShape">
              <a:avLst/>
            </a:prstTxWarp>
          </a:bodyPr>
          <a:lstStyle>
            <a:lvl1pPr defTabSz="960438">
              <a:defRPr sz="1300"/>
            </a:lvl1pPr>
          </a:lstStyle>
          <a:p>
            <a:endParaRPr lang="en-US" altLang="en-US"/>
          </a:p>
        </p:txBody>
      </p:sp>
      <p:sp>
        <p:nvSpPr>
          <p:cNvPr id="15365" name="Rectangle 1029">
            <a:extLst>
              <a:ext uri="{FF2B5EF4-FFF2-40B4-BE49-F238E27FC236}">
                <a16:creationId xmlns:a16="http://schemas.microsoft.com/office/drawing/2014/main" id="{FA8EAEA9-AB14-498C-8CDB-2F75D98AC2DF}"/>
              </a:ext>
            </a:extLst>
          </p:cNvPr>
          <p:cNvSpPr>
            <a:spLocks noGrp="1" noChangeArrowheads="1"/>
          </p:cNvSpPr>
          <p:nvPr>
            <p:ph type="sldNum" sz="quarter" idx="3"/>
          </p:nvPr>
        </p:nvSpPr>
        <p:spPr bwMode="auto">
          <a:xfrm>
            <a:off x="4144963" y="9121775"/>
            <a:ext cx="3170237"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03" tIns="48052" rIns="96103" bIns="48052" numCol="1" anchor="b" anchorCtr="0" compatLnSpc="1">
            <a:prstTxWarp prst="textNoShape">
              <a:avLst/>
            </a:prstTxWarp>
          </a:bodyPr>
          <a:lstStyle>
            <a:lvl1pPr algn="r" defTabSz="960438">
              <a:defRPr sz="1300"/>
            </a:lvl1pPr>
          </a:lstStyle>
          <a:p>
            <a:fld id="{889100A5-5202-4A0C-A969-636B54DCFD31}"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AE58092A-266D-4B11-A8C0-6390F36D12AB}" type="datetimeFigureOut">
              <a:rPr lang="en-US" smtClean="0"/>
              <a:t>10/21/2021</a:t>
            </a:fld>
            <a:endParaRPr lang="en-US"/>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173A9A44-12D2-491E-A85E-FD965A309784}" type="slidenum">
              <a:rPr lang="en-US" smtClean="0"/>
              <a:t>‹#›</a:t>
            </a:fld>
            <a:endParaRPr lang="en-US"/>
          </a:p>
        </p:txBody>
      </p:sp>
    </p:spTree>
    <p:extLst>
      <p:ext uri="{BB962C8B-B14F-4D97-AF65-F5344CB8AC3E}">
        <p14:creationId xmlns:p14="http://schemas.microsoft.com/office/powerpoint/2010/main" val="27903549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Cabling can play a role in the measurement process for an ultrasonic NDE system so we will discuss the effects of cabling here in some detail.</a:t>
            </a:r>
          </a:p>
        </p:txBody>
      </p:sp>
      <p:sp>
        <p:nvSpPr>
          <p:cNvPr id="4" name="Slide Number Placeholder 3"/>
          <p:cNvSpPr>
            <a:spLocks noGrp="1"/>
          </p:cNvSpPr>
          <p:nvPr>
            <p:ph type="sldNum" sz="quarter" idx="5"/>
          </p:nvPr>
        </p:nvSpPr>
        <p:spPr/>
        <p:txBody>
          <a:bodyPr/>
          <a:lstStyle/>
          <a:p>
            <a:fld id="{173A9A44-12D2-491E-A85E-FD965A309784}" type="slidenum">
              <a:rPr lang="en-US" smtClean="0"/>
              <a:t>1</a:t>
            </a:fld>
            <a:endParaRPr lang="en-US"/>
          </a:p>
        </p:txBody>
      </p:sp>
    </p:spTree>
    <p:extLst>
      <p:ext uri="{BB962C8B-B14F-4D97-AF65-F5344CB8AC3E}">
        <p14:creationId xmlns:p14="http://schemas.microsoft.com/office/powerpoint/2010/main" val="32048195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evaluate the determinant of the 2x2 transfer matrix we do get nearly a real value of unity for all frequencies, demonstrating the cable indeed is reciprocal.</a:t>
            </a:r>
          </a:p>
        </p:txBody>
      </p:sp>
      <p:sp>
        <p:nvSpPr>
          <p:cNvPr id="4" name="Slide Number Placeholder 3"/>
          <p:cNvSpPr>
            <a:spLocks noGrp="1"/>
          </p:cNvSpPr>
          <p:nvPr>
            <p:ph type="sldNum" sz="quarter" idx="5"/>
          </p:nvPr>
        </p:nvSpPr>
        <p:spPr/>
        <p:txBody>
          <a:bodyPr/>
          <a:lstStyle/>
          <a:p>
            <a:fld id="{173A9A44-12D2-491E-A85E-FD965A309784}" type="slidenum">
              <a:rPr lang="en-US" smtClean="0"/>
              <a:t>10</a:t>
            </a:fld>
            <a:endParaRPr lang="en-US"/>
          </a:p>
        </p:txBody>
      </p:sp>
    </p:spTree>
    <p:extLst>
      <p:ext uri="{BB962C8B-B14F-4D97-AF65-F5344CB8AC3E}">
        <p14:creationId xmlns:p14="http://schemas.microsoft.com/office/powerpoint/2010/main" val="13105015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Homework problems </a:t>
            </a:r>
            <a:r>
              <a:rPr lang="en-US"/>
              <a:t>from Chapter 3.</a:t>
            </a:r>
          </a:p>
        </p:txBody>
      </p:sp>
      <p:sp>
        <p:nvSpPr>
          <p:cNvPr id="4" name="Slide Number Placeholder 3"/>
          <p:cNvSpPr>
            <a:spLocks noGrp="1"/>
          </p:cNvSpPr>
          <p:nvPr>
            <p:ph type="sldNum" sz="quarter" idx="5"/>
          </p:nvPr>
        </p:nvSpPr>
        <p:spPr/>
        <p:txBody>
          <a:bodyPr/>
          <a:lstStyle/>
          <a:p>
            <a:fld id="{173A9A44-12D2-491E-A85E-FD965A309784}" type="slidenum">
              <a:rPr lang="en-US" smtClean="0"/>
              <a:t>11</a:t>
            </a:fld>
            <a:endParaRPr lang="en-US"/>
          </a:p>
        </p:txBody>
      </p:sp>
    </p:spTree>
    <p:extLst>
      <p:ext uri="{BB962C8B-B14F-4D97-AF65-F5344CB8AC3E}">
        <p14:creationId xmlns:p14="http://schemas.microsoft.com/office/powerpoint/2010/main" val="11547730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Cables are discussed in a variety of EE texts. Here are some representative ones.</a:t>
            </a:r>
          </a:p>
        </p:txBody>
      </p:sp>
      <p:sp>
        <p:nvSpPr>
          <p:cNvPr id="4" name="Slide Number Placeholder 3"/>
          <p:cNvSpPr>
            <a:spLocks noGrp="1"/>
          </p:cNvSpPr>
          <p:nvPr>
            <p:ph type="sldNum" sz="quarter" idx="5"/>
          </p:nvPr>
        </p:nvSpPr>
        <p:spPr/>
        <p:txBody>
          <a:bodyPr/>
          <a:lstStyle/>
          <a:p>
            <a:fld id="{173A9A44-12D2-491E-A85E-FD965A309784}" type="slidenum">
              <a:rPr lang="en-US" smtClean="0"/>
              <a:t>12</a:t>
            </a:fld>
            <a:endParaRPr lang="en-US"/>
          </a:p>
        </p:txBody>
      </p:sp>
    </p:spTree>
    <p:extLst>
      <p:ext uri="{BB962C8B-B14F-4D97-AF65-F5344CB8AC3E}">
        <p14:creationId xmlns:p14="http://schemas.microsoft.com/office/powerpoint/2010/main" val="23695978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model a cable as a two port system and show the effects of having different termination conditions. We will describe how we can measure the transfer elements of the cable directly and check to see if it acts as a reciprocal system.</a:t>
            </a:r>
          </a:p>
        </p:txBody>
      </p:sp>
      <p:sp>
        <p:nvSpPr>
          <p:cNvPr id="4" name="Slide Number Placeholder 3"/>
          <p:cNvSpPr>
            <a:spLocks noGrp="1"/>
          </p:cNvSpPr>
          <p:nvPr>
            <p:ph type="sldNum" sz="quarter" idx="5"/>
          </p:nvPr>
        </p:nvSpPr>
        <p:spPr/>
        <p:txBody>
          <a:bodyPr/>
          <a:lstStyle/>
          <a:p>
            <a:fld id="{173A9A44-12D2-491E-A85E-FD965A309784}" type="slidenum">
              <a:rPr lang="en-US" smtClean="0"/>
              <a:t>2</a:t>
            </a:fld>
            <a:endParaRPr lang="en-US"/>
          </a:p>
        </p:txBody>
      </p:sp>
    </p:spTree>
    <p:extLst>
      <p:ext uri="{BB962C8B-B14F-4D97-AF65-F5344CB8AC3E}">
        <p14:creationId xmlns:p14="http://schemas.microsoft.com/office/powerpoint/2010/main" val="30271560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 fundamental level we can consider modeling the propagating electric and magnetic fields in a coaxial cable. However, we can use a simpler transmission line model where we consider the cable as a two port system that relates the voltages and currents at its ends though a 2x2 transfer matrix of components that depends on an electrical impedance of the cable, its length, and the wavenumber (or frequency).</a:t>
            </a:r>
          </a:p>
        </p:txBody>
      </p:sp>
      <p:sp>
        <p:nvSpPr>
          <p:cNvPr id="4" name="Slide Number Placeholder 3"/>
          <p:cNvSpPr>
            <a:spLocks noGrp="1"/>
          </p:cNvSpPr>
          <p:nvPr>
            <p:ph type="sldNum" sz="quarter" idx="5"/>
          </p:nvPr>
        </p:nvSpPr>
        <p:spPr/>
        <p:txBody>
          <a:bodyPr/>
          <a:lstStyle/>
          <a:p>
            <a:fld id="{173A9A44-12D2-491E-A85E-FD965A309784}" type="slidenum">
              <a:rPr lang="en-US" smtClean="0"/>
              <a:t>3</a:t>
            </a:fld>
            <a:endParaRPr lang="en-US"/>
          </a:p>
        </p:txBody>
      </p:sp>
    </p:spTree>
    <p:extLst>
      <p:ext uri="{BB962C8B-B14F-4D97-AF65-F5344CB8AC3E}">
        <p14:creationId xmlns:p14="http://schemas.microsoft.com/office/powerpoint/2010/main" val="20646929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an ideal circular coaxial cable we can write down an explicit expression for the impedance in terms of the radii of the inner and outer conductors and the electromagnetic properties of the material between those conductors.</a:t>
            </a:r>
          </a:p>
        </p:txBody>
      </p:sp>
      <p:sp>
        <p:nvSpPr>
          <p:cNvPr id="4" name="Slide Number Placeholder 3"/>
          <p:cNvSpPr>
            <a:spLocks noGrp="1"/>
          </p:cNvSpPr>
          <p:nvPr>
            <p:ph type="sldNum" sz="quarter" idx="5"/>
          </p:nvPr>
        </p:nvSpPr>
        <p:spPr/>
        <p:txBody>
          <a:bodyPr/>
          <a:lstStyle/>
          <a:p>
            <a:fld id="{173A9A44-12D2-491E-A85E-FD965A309784}" type="slidenum">
              <a:rPr lang="en-US" smtClean="0"/>
              <a:t>4</a:t>
            </a:fld>
            <a:endParaRPr lang="en-US"/>
          </a:p>
        </p:txBody>
      </p:sp>
    </p:spTree>
    <p:extLst>
      <p:ext uri="{BB962C8B-B14F-4D97-AF65-F5344CB8AC3E}">
        <p14:creationId xmlns:p14="http://schemas.microsoft.com/office/powerpoint/2010/main" val="20937324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also represent the cable as two port system involving equivalent circuit components. The “T” type of equivalent circuit shown above is a popular choice but there are other equivalent circuits that can be used as well.</a:t>
            </a:r>
          </a:p>
        </p:txBody>
      </p:sp>
      <p:sp>
        <p:nvSpPr>
          <p:cNvPr id="4" name="Slide Number Placeholder 3"/>
          <p:cNvSpPr>
            <a:spLocks noGrp="1"/>
          </p:cNvSpPr>
          <p:nvPr>
            <p:ph type="sldNum" sz="quarter" idx="5"/>
          </p:nvPr>
        </p:nvSpPr>
        <p:spPr/>
        <p:txBody>
          <a:bodyPr/>
          <a:lstStyle/>
          <a:p>
            <a:fld id="{173A9A44-12D2-491E-A85E-FD965A309784}" type="slidenum">
              <a:rPr lang="en-US" smtClean="0"/>
              <a:t>5</a:t>
            </a:fld>
            <a:endParaRPr lang="en-US"/>
          </a:p>
        </p:txBody>
      </p:sp>
    </p:spTree>
    <p:extLst>
      <p:ext uri="{BB962C8B-B14F-4D97-AF65-F5344CB8AC3E}">
        <p14:creationId xmlns:p14="http://schemas.microsoft.com/office/powerpoint/2010/main" val="16934123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consider a cable that is terminated at one end, then we can characterize the terminated cable as an equivalent impedance, and by examining the ratio of the input voltage to the input current we can evaluate that equivalent impedance.  Show are three cases where the cable is terminated by an impedance equal to the characteristic impedance of the cable and where the termination is either open circuit or closed circuit. </a:t>
            </a:r>
          </a:p>
        </p:txBody>
      </p:sp>
      <p:sp>
        <p:nvSpPr>
          <p:cNvPr id="4" name="Slide Number Placeholder 3"/>
          <p:cNvSpPr>
            <a:spLocks noGrp="1"/>
          </p:cNvSpPr>
          <p:nvPr>
            <p:ph type="sldNum" sz="quarter" idx="5"/>
          </p:nvPr>
        </p:nvSpPr>
        <p:spPr/>
        <p:txBody>
          <a:bodyPr/>
          <a:lstStyle/>
          <a:p>
            <a:fld id="{173A9A44-12D2-491E-A85E-FD965A309784}" type="slidenum">
              <a:rPr lang="en-US" smtClean="0"/>
              <a:t>6</a:t>
            </a:fld>
            <a:endParaRPr lang="en-US"/>
          </a:p>
        </p:txBody>
      </p:sp>
    </p:spTree>
    <p:extLst>
      <p:ext uri="{BB962C8B-B14F-4D97-AF65-F5344CB8AC3E}">
        <p14:creationId xmlns:p14="http://schemas.microsoft.com/office/powerpoint/2010/main" val="39038013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actual measurements of the magnitude and phase of the equivalent impedance of a 50 ohm coaxial cable when it is terminated by a 50 ohm resistor or is under open or closed circuit conditions. The equivalent impedance is measured by taking the ratio of the measured input voltage to the measured input current.</a:t>
            </a:r>
          </a:p>
        </p:txBody>
      </p:sp>
      <p:sp>
        <p:nvSpPr>
          <p:cNvPr id="4" name="Slide Number Placeholder 3"/>
          <p:cNvSpPr>
            <a:spLocks noGrp="1"/>
          </p:cNvSpPr>
          <p:nvPr>
            <p:ph type="sldNum" sz="quarter" idx="5"/>
          </p:nvPr>
        </p:nvSpPr>
        <p:spPr/>
        <p:txBody>
          <a:bodyPr/>
          <a:lstStyle/>
          <a:p>
            <a:fld id="{173A9A44-12D2-491E-A85E-FD965A309784}" type="slidenum">
              <a:rPr lang="en-US" smtClean="0"/>
              <a:t>7</a:t>
            </a:fld>
            <a:endParaRPr lang="en-US"/>
          </a:p>
        </p:txBody>
      </p:sp>
    </p:spTree>
    <p:extLst>
      <p:ext uri="{BB962C8B-B14F-4D97-AF65-F5344CB8AC3E}">
        <p14:creationId xmlns:p14="http://schemas.microsoft.com/office/powerpoint/2010/main" val="27793904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By making various voltage and current measurements under different termination conditions we can also measure the individual elements of the 2x2 transfer matrix that characterizes the cable as a two port system. </a:t>
            </a:r>
          </a:p>
        </p:txBody>
      </p:sp>
      <p:sp>
        <p:nvSpPr>
          <p:cNvPr id="4" name="Slide Number Placeholder 3"/>
          <p:cNvSpPr>
            <a:spLocks noGrp="1"/>
          </p:cNvSpPr>
          <p:nvPr>
            <p:ph type="sldNum" sz="quarter" idx="5"/>
          </p:nvPr>
        </p:nvSpPr>
        <p:spPr/>
        <p:txBody>
          <a:bodyPr/>
          <a:lstStyle/>
          <a:p>
            <a:fld id="{173A9A44-12D2-491E-A85E-FD965A309784}" type="slidenum">
              <a:rPr lang="en-US" smtClean="0"/>
              <a:t>8</a:t>
            </a:fld>
            <a:endParaRPr lang="en-US"/>
          </a:p>
        </p:txBody>
      </p:sp>
    </p:spTree>
    <p:extLst>
      <p:ext uri="{BB962C8B-B14F-4D97-AF65-F5344CB8AC3E}">
        <p14:creationId xmlns:p14="http://schemas.microsoft.com/office/powerpoint/2010/main" val="39061240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results of those measurements. It can be seen that the magnitudes of the  T11 and T22 components have a cosine like behavior while the magnitudes of the T12 and T21 have a sine like behavior, consistent with the transmission line model. The phases also are consistent with that model </a:t>
            </a:r>
          </a:p>
        </p:txBody>
      </p:sp>
      <p:sp>
        <p:nvSpPr>
          <p:cNvPr id="4" name="Slide Number Placeholder 3"/>
          <p:cNvSpPr>
            <a:spLocks noGrp="1"/>
          </p:cNvSpPr>
          <p:nvPr>
            <p:ph type="sldNum" sz="quarter" idx="5"/>
          </p:nvPr>
        </p:nvSpPr>
        <p:spPr/>
        <p:txBody>
          <a:bodyPr/>
          <a:lstStyle/>
          <a:p>
            <a:fld id="{173A9A44-12D2-491E-A85E-FD965A309784}" type="slidenum">
              <a:rPr lang="en-US" smtClean="0"/>
              <a:t>9</a:t>
            </a:fld>
            <a:endParaRPr lang="en-US"/>
          </a:p>
        </p:txBody>
      </p:sp>
    </p:spTree>
    <p:extLst>
      <p:ext uri="{BB962C8B-B14F-4D97-AF65-F5344CB8AC3E}">
        <p14:creationId xmlns:p14="http://schemas.microsoft.com/office/powerpoint/2010/main" val="15700814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91EAD-7F6E-4A0A-A39E-C214F028E55D}"/>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3ADAE9F-0C0B-497A-8DF3-7ECEB82442BA}"/>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3F9B313-3A5F-4FD8-B36D-A9B1EE8371BB}"/>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4B2FD290-AC82-424E-AB80-3316D6FF7030}"/>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EF43AA0D-F827-4351-B4A4-2861269E7478}"/>
              </a:ext>
            </a:extLst>
          </p:cNvPr>
          <p:cNvSpPr>
            <a:spLocks noGrp="1"/>
          </p:cNvSpPr>
          <p:nvPr>
            <p:ph type="sldNum" sz="quarter" idx="12"/>
          </p:nvPr>
        </p:nvSpPr>
        <p:spPr/>
        <p:txBody>
          <a:bodyPr/>
          <a:lstStyle>
            <a:lvl1pPr>
              <a:defRPr/>
            </a:lvl1pPr>
          </a:lstStyle>
          <a:p>
            <a:fld id="{1E857847-5A52-42A6-AB7C-B2530FE9EBD1}" type="slidenum">
              <a:rPr lang="en-US" altLang="en-US"/>
              <a:pPr/>
              <a:t>‹#›</a:t>
            </a:fld>
            <a:endParaRPr lang="en-US" altLang="en-US"/>
          </a:p>
        </p:txBody>
      </p:sp>
    </p:spTree>
    <p:extLst>
      <p:ext uri="{BB962C8B-B14F-4D97-AF65-F5344CB8AC3E}">
        <p14:creationId xmlns:p14="http://schemas.microsoft.com/office/powerpoint/2010/main" val="3676573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341D2-B677-40AA-B3A1-CF7902D96F1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087F20E-0282-4E20-AFC7-EB7DB5A815A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2E99BB-51E5-4207-97BF-C6200847A27B}"/>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E025AF20-6443-4F4E-822E-BC0D37E31BEF}"/>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F9C22F91-22B2-4BEC-BD22-AEA960C0898F}"/>
              </a:ext>
            </a:extLst>
          </p:cNvPr>
          <p:cNvSpPr>
            <a:spLocks noGrp="1"/>
          </p:cNvSpPr>
          <p:nvPr>
            <p:ph type="sldNum" sz="quarter" idx="12"/>
          </p:nvPr>
        </p:nvSpPr>
        <p:spPr/>
        <p:txBody>
          <a:bodyPr/>
          <a:lstStyle>
            <a:lvl1pPr>
              <a:defRPr/>
            </a:lvl1pPr>
          </a:lstStyle>
          <a:p>
            <a:fld id="{BD47C436-8214-49DA-8167-133F22290D9C}" type="slidenum">
              <a:rPr lang="en-US" altLang="en-US"/>
              <a:pPr/>
              <a:t>‹#›</a:t>
            </a:fld>
            <a:endParaRPr lang="en-US" altLang="en-US"/>
          </a:p>
        </p:txBody>
      </p:sp>
    </p:spTree>
    <p:extLst>
      <p:ext uri="{BB962C8B-B14F-4D97-AF65-F5344CB8AC3E}">
        <p14:creationId xmlns:p14="http://schemas.microsoft.com/office/powerpoint/2010/main" val="33441480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691F30D-606F-4B57-B2AB-A22846A1675D}"/>
              </a:ext>
            </a:extLst>
          </p:cNvPr>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F7E1719-09B2-4327-95AB-A98810DD55EE}"/>
              </a:ext>
            </a:extLst>
          </p:cNvPr>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E4EA15C-D7D1-4820-97E4-6C09915E54A3}"/>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A6E97E48-F7D3-4D32-909C-EFA3E0FC817F}"/>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DFC6239C-A6B2-4840-98B8-17628089457B}"/>
              </a:ext>
            </a:extLst>
          </p:cNvPr>
          <p:cNvSpPr>
            <a:spLocks noGrp="1"/>
          </p:cNvSpPr>
          <p:nvPr>
            <p:ph type="sldNum" sz="quarter" idx="12"/>
          </p:nvPr>
        </p:nvSpPr>
        <p:spPr/>
        <p:txBody>
          <a:bodyPr/>
          <a:lstStyle>
            <a:lvl1pPr>
              <a:defRPr/>
            </a:lvl1pPr>
          </a:lstStyle>
          <a:p>
            <a:fld id="{195322F2-8863-495C-9508-83B21D9434B0}" type="slidenum">
              <a:rPr lang="en-US" altLang="en-US"/>
              <a:pPr/>
              <a:t>‹#›</a:t>
            </a:fld>
            <a:endParaRPr lang="en-US" altLang="en-US"/>
          </a:p>
        </p:txBody>
      </p:sp>
    </p:spTree>
    <p:extLst>
      <p:ext uri="{BB962C8B-B14F-4D97-AF65-F5344CB8AC3E}">
        <p14:creationId xmlns:p14="http://schemas.microsoft.com/office/powerpoint/2010/main" val="3336494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B2DFC1-ED20-47F4-875D-0E638556DF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4573EC-4D70-4E46-9981-D64936C2DF3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4C3CD4-5D9D-4EF4-B05E-42522E7D3FDF}"/>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854C3D3D-312F-43A9-8ECE-84D51CD3B6C2}"/>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B9AD48AA-56DF-498A-861C-8BFBB4CA280D}"/>
              </a:ext>
            </a:extLst>
          </p:cNvPr>
          <p:cNvSpPr>
            <a:spLocks noGrp="1"/>
          </p:cNvSpPr>
          <p:nvPr>
            <p:ph type="sldNum" sz="quarter" idx="12"/>
          </p:nvPr>
        </p:nvSpPr>
        <p:spPr/>
        <p:txBody>
          <a:bodyPr/>
          <a:lstStyle>
            <a:lvl1pPr>
              <a:defRPr/>
            </a:lvl1pPr>
          </a:lstStyle>
          <a:p>
            <a:fld id="{5A1F2529-F496-41B0-8783-1FB77FB1E2B3}" type="slidenum">
              <a:rPr lang="en-US" altLang="en-US"/>
              <a:pPr/>
              <a:t>‹#›</a:t>
            </a:fld>
            <a:endParaRPr lang="en-US" altLang="en-US"/>
          </a:p>
        </p:txBody>
      </p:sp>
    </p:spTree>
    <p:extLst>
      <p:ext uri="{BB962C8B-B14F-4D97-AF65-F5344CB8AC3E}">
        <p14:creationId xmlns:p14="http://schemas.microsoft.com/office/powerpoint/2010/main" val="2977054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89AB38-4F72-4605-BA38-B23F81118763}"/>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0B1B23C-CB29-4843-8E4B-1FC97C8BAAB3}"/>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A5763055-F46C-4278-A84E-48C77E56DEB3}"/>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4B72DEFE-D3BA-423C-9DB6-31B265D48D92}"/>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A7FC1702-E83D-42ED-A1AA-7E5181E6F096}"/>
              </a:ext>
            </a:extLst>
          </p:cNvPr>
          <p:cNvSpPr>
            <a:spLocks noGrp="1"/>
          </p:cNvSpPr>
          <p:nvPr>
            <p:ph type="sldNum" sz="quarter" idx="12"/>
          </p:nvPr>
        </p:nvSpPr>
        <p:spPr/>
        <p:txBody>
          <a:bodyPr/>
          <a:lstStyle>
            <a:lvl1pPr>
              <a:defRPr/>
            </a:lvl1pPr>
          </a:lstStyle>
          <a:p>
            <a:fld id="{BA0428C8-7FB2-4C55-A8A6-938EB7F8540E}" type="slidenum">
              <a:rPr lang="en-US" altLang="en-US"/>
              <a:pPr/>
              <a:t>‹#›</a:t>
            </a:fld>
            <a:endParaRPr lang="en-US" altLang="en-US"/>
          </a:p>
        </p:txBody>
      </p:sp>
    </p:spTree>
    <p:extLst>
      <p:ext uri="{BB962C8B-B14F-4D97-AF65-F5344CB8AC3E}">
        <p14:creationId xmlns:p14="http://schemas.microsoft.com/office/powerpoint/2010/main" val="3842866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50C60E-12F0-4AEF-9C84-0536C63E780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24199F6-D1D3-44FA-9637-7B7D21468EE5}"/>
              </a:ext>
            </a:extLst>
          </p:cNvPr>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2C12ABA-6648-4A34-8063-F5284C65FA85}"/>
              </a:ext>
            </a:extLst>
          </p:cNvPr>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F6143DC-F53E-47EE-8428-1589E07140F1}"/>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2D777DA8-631C-42E1-9FDA-76A2664F5EF7}"/>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9DA2BD31-27F0-464D-91EA-D810CBC3F382}"/>
              </a:ext>
            </a:extLst>
          </p:cNvPr>
          <p:cNvSpPr>
            <a:spLocks noGrp="1"/>
          </p:cNvSpPr>
          <p:nvPr>
            <p:ph type="sldNum" sz="quarter" idx="12"/>
          </p:nvPr>
        </p:nvSpPr>
        <p:spPr/>
        <p:txBody>
          <a:bodyPr/>
          <a:lstStyle>
            <a:lvl1pPr>
              <a:defRPr/>
            </a:lvl1pPr>
          </a:lstStyle>
          <a:p>
            <a:fld id="{A680F82B-65A9-40B4-A640-3FFE4978777A}" type="slidenum">
              <a:rPr lang="en-US" altLang="en-US"/>
              <a:pPr/>
              <a:t>‹#›</a:t>
            </a:fld>
            <a:endParaRPr lang="en-US" altLang="en-US"/>
          </a:p>
        </p:txBody>
      </p:sp>
    </p:spTree>
    <p:extLst>
      <p:ext uri="{BB962C8B-B14F-4D97-AF65-F5344CB8AC3E}">
        <p14:creationId xmlns:p14="http://schemas.microsoft.com/office/powerpoint/2010/main" val="3883368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51B1C-6BE8-4172-B97A-04A649212CB4}"/>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ED76BA6-E387-4EE4-9981-241E4612D722}"/>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9969CBC-4166-4281-A0AD-D89B26AB1610}"/>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E6DB28C-9B6F-434D-AF6E-70DE29E4462C}"/>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F0CB309-CDD5-4BDD-8AEA-CC28A96E8D1C}"/>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86C7A16-25F9-430C-B1BF-BFD2CB36A7FC}"/>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2C22F314-5D0F-43D1-84E4-FCFC87963C58}"/>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43A6EDE4-6796-4984-92C7-3E3785DBAC83}"/>
              </a:ext>
            </a:extLst>
          </p:cNvPr>
          <p:cNvSpPr>
            <a:spLocks noGrp="1"/>
          </p:cNvSpPr>
          <p:nvPr>
            <p:ph type="sldNum" sz="quarter" idx="12"/>
          </p:nvPr>
        </p:nvSpPr>
        <p:spPr/>
        <p:txBody>
          <a:bodyPr/>
          <a:lstStyle>
            <a:lvl1pPr>
              <a:defRPr/>
            </a:lvl1pPr>
          </a:lstStyle>
          <a:p>
            <a:fld id="{8855B460-211E-4D38-A0E2-E5AFC76342AA}" type="slidenum">
              <a:rPr lang="en-US" altLang="en-US"/>
              <a:pPr/>
              <a:t>‹#›</a:t>
            </a:fld>
            <a:endParaRPr lang="en-US" altLang="en-US"/>
          </a:p>
        </p:txBody>
      </p:sp>
    </p:spTree>
    <p:extLst>
      <p:ext uri="{BB962C8B-B14F-4D97-AF65-F5344CB8AC3E}">
        <p14:creationId xmlns:p14="http://schemas.microsoft.com/office/powerpoint/2010/main" val="32634935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A6CDD-D411-4CE8-94C4-C42C63E790B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9F3BA0E-3B78-4990-890A-E80967C72A60}"/>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E692045C-5428-4201-9B89-7149BB831759}"/>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25DA9D0B-6836-46E1-B65A-2B1D27658A2D}"/>
              </a:ext>
            </a:extLst>
          </p:cNvPr>
          <p:cNvSpPr>
            <a:spLocks noGrp="1"/>
          </p:cNvSpPr>
          <p:nvPr>
            <p:ph type="sldNum" sz="quarter" idx="12"/>
          </p:nvPr>
        </p:nvSpPr>
        <p:spPr/>
        <p:txBody>
          <a:bodyPr/>
          <a:lstStyle>
            <a:lvl1pPr>
              <a:defRPr/>
            </a:lvl1pPr>
          </a:lstStyle>
          <a:p>
            <a:fld id="{5CE49B46-47EE-4B5E-B652-778155BECCDB}" type="slidenum">
              <a:rPr lang="en-US" altLang="en-US"/>
              <a:pPr/>
              <a:t>‹#›</a:t>
            </a:fld>
            <a:endParaRPr lang="en-US" altLang="en-US"/>
          </a:p>
        </p:txBody>
      </p:sp>
    </p:spTree>
    <p:extLst>
      <p:ext uri="{BB962C8B-B14F-4D97-AF65-F5344CB8AC3E}">
        <p14:creationId xmlns:p14="http://schemas.microsoft.com/office/powerpoint/2010/main" val="2581783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1C84D52-4155-4867-AA07-3B327EE69D67}"/>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E6B2ADC7-A9D9-4030-B80B-C7F5277B0883}"/>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016F5832-264F-437F-BD1D-B82FE98B5498}"/>
              </a:ext>
            </a:extLst>
          </p:cNvPr>
          <p:cNvSpPr>
            <a:spLocks noGrp="1"/>
          </p:cNvSpPr>
          <p:nvPr>
            <p:ph type="sldNum" sz="quarter" idx="12"/>
          </p:nvPr>
        </p:nvSpPr>
        <p:spPr/>
        <p:txBody>
          <a:bodyPr/>
          <a:lstStyle>
            <a:lvl1pPr>
              <a:defRPr/>
            </a:lvl1pPr>
          </a:lstStyle>
          <a:p>
            <a:fld id="{195990B3-29D1-40B9-85AB-4163995E7F65}" type="slidenum">
              <a:rPr lang="en-US" altLang="en-US"/>
              <a:pPr/>
              <a:t>‹#›</a:t>
            </a:fld>
            <a:endParaRPr lang="en-US" altLang="en-US"/>
          </a:p>
        </p:txBody>
      </p:sp>
    </p:spTree>
    <p:extLst>
      <p:ext uri="{BB962C8B-B14F-4D97-AF65-F5344CB8AC3E}">
        <p14:creationId xmlns:p14="http://schemas.microsoft.com/office/powerpoint/2010/main" val="3345956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0CCEA-B4E4-4A27-9549-2EBA730403A4}"/>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9CE2EB0-A594-4C0E-BEF8-50D00AB3C4C1}"/>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C725043-ABD1-4FFF-8EF5-F189F864314C}"/>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6562F9-440B-4454-B0F8-E782DA097089}"/>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691FFFA3-C7EB-40A6-A194-84A868C7BFFF}"/>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04377C15-32E8-4899-AE2F-EBDA32EC02E5}"/>
              </a:ext>
            </a:extLst>
          </p:cNvPr>
          <p:cNvSpPr>
            <a:spLocks noGrp="1"/>
          </p:cNvSpPr>
          <p:nvPr>
            <p:ph type="sldNum" sz="quarter" idx="12"/>
          </p:nvPr>
        </p:nvSpPr>
        <p:spPr/>
        <p:txBody>
          <a:bodyPr/>
          <a:lstStyle>
            <a:lvl1pPr>
              <a:defRPr/>
            </a:lvl1pPr>
          </a:lstStyle>
          <a:p>
            <a:fld id="{2C80AD3E-FD96-4E98-8E9B-EE8C93B637B3}" type="slidenum">
              <a:rPr lang="en-US" altLang="en-US"/>
              <a:pPr/>
              <a:t>‹#›</a:t>
            </a:fld>
            <a:endParaRPr lang="en-US" altLang="en-US"/>
          </a:p>
        </p:txBody>
      </p:sp>
    </p:spTree>
    <p:extLst>
      <p:ext uri="{BB962C8B-B14F-4D97-AF65-F5344CB8AC3E}">
        <p14:creationId xmlns:p14="http://schemas.microsoft.com/office/powerpoint/2010/main" val="36795577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F257E-0681-4C78-954E-354461C2CB7F}"/>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99A7068-6B5C-4DEE-872C-4142612C84C5}"/>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AE812F9-B039-4C65-9CCF-E2DE8422F440}"/>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D44D682-2785-408E-AAB5-32AE2340FB18}"/>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1327F467-1D44-417F-95F5-48F2A032BAEE}"/>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87F6A0B0-580F-4FC7-B74A-9D03FA573BE3}"/>
              </a:ext>
            </a:extLst>
          </p:cNvPr>
          <p:cNvSpPr>
            <a:spLocks noGrp="1"/>
          </p:cNvSpPr>
          <p:nvPr>
            <p:ph type="sldNum" sz="quarter" idx="12"/>
          </p:nvPr>
        </p:nvSpPr>
        <p:spPr/>
        <p:txBody>
          <a:bodyPr/>
          <a:lstStyle>
            <a:lvl1pPr>
              <a:defRPr/>
            </a:lvl1pPr>
          </a:lstStyle>
          <a:p>
            <a:fld id="{272CD40F-1FB3-49DE-9623-48842FB4655B}" type="slidenum">
              <a:rPr lang="en-US" altLang="en-US"/>
              <a:pPr/>
              <a:t>‹#›</a:t>
            </a:fld>
            <a:endParaRPr lang="en-US" altLang="en-US"/>
          </a:p>
        </p:txBody>
      </p:sp>
    </p:spTree>
    <p:extLst>
      <p:ext uri="{BB962C8B-B14F-4D97-AF65-F5344CB8AC3E}">
        <p14:creationId xmlns:p14="http://schemas.microsoft.com/office/powerpoint/2010/main" val="2743045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91A3D07-FF07-477C-9E33-67642587B354}"/>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9E9D5985-8DC4-4487-93A7-B6D5AF5F3E0A}"/>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47111D36-A491-4606-9B6C-84CC6475E505}"/>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DA85143D-13E7-487C-9265-9ACD4243D556}"/>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C914398C-E443-41C5-B1D4-1BD40DC7293B}"/>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C191D550-3FE6-4121-BAA5-CC31B991EB77}"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panose="02020603050405020304" pitchFamily="18" charset="0"/>
        </a:defRPr>
      </a:lvl2pPr>
      <a:lvl3pPr algn="ctr" rtl="0" eaLnBrk="0" fontAlgn="base" hangingPunct="0">
        <a:spcBef>
          <a:spcPct val="0"/>
        </a:spcBef>
        <a:spcAft>
          <a:spcPct val="0"/>
        </a:spcAft>
        <a:defRPr sz="4400">
          <a:solidFill>
            <a:schemeClr val="tx2"/>
          </a:solidFill>
          <a:latin typeface="Times" panose="02020603050405020304" pitchFamily="18" charset="0"/>
        </a:defRPr>
      </a:lvl3pPr>
      <a:lvl4pPr algn="ctr" rtl="0" eaLnBrk="0" fontAlgn="base" hangingPunct="0">
        <a:spcBef>
          <a:spcPct val="0"/>
        </a:spcBef>
        <a:spcAft>
          <a:spcPct val="0"/>
        </a:spcAft>
        <a:defRPr sz="4400">
          <a:solidFill>
            <a:schemeClr val="tx2"/>
          </a:solidFill>
          <a:latin typeface="Times" panose="02020603050405020304" pitchFamily="18" charset="0"/>
        </a:defRPr>
      </a:lvl4pPr>
      <a:lvl5pPr algn="ctr" rtl="0" eaLnBrk="0" fontAlgn="base" hangingPunct="0">
        <a:spcBef>
          <a:spcPct val="0"/>
        </a:spcBef>
        <a:spcAft>
          <a:spcPct val="0"/>
        </a:spcAft>
        <a:defRPr sz="4400">
          <a:solidFill>
            <a:schemeClr val="tx2"/>
          </a:solidFill>
          <a:latin typeface="Times" panose="02020603050405020304" pitchFamily="18" charset="0"/>
        </a:defRPr>
      </a:lvl5pPr>
      <a:lvl6pPr marL="457200" algn="ctr" rtl="0" eaLnBrk="0" fontAlgn="base" hangingPunct="0">
        <a:spcBef>
          <a:spcPct val="0"/>
        </a:spcBef>
        <a:spcAft>
          <a:spcPct val="0"/>
        </a:spcAft>
        <a:defRPr sz="4400">
          <a:solidFill>
            <a:schemeClr val="tx2"/>
          </a:solidFill>
          <a:latin typeface="Times" panose="02020603050405020304" pitchFamily="18" charset="0"/>
        </a:defRPr>
      </a:lvl6pPr>
      <a:lvl7pPr marL="914400" algn="ctr" rtl="0" eaLnBrk="0" fontAlgn="base" hangingPunct="0">
        <a:spcBef>
          <a:spcPct val="0"/>
        </a:spcBef>
        <a:spcAft>
          <a:spcPct val="0"/>
        </a:spcAft>
        <a:defRPr sz="4400">
          <a:solidFill>
            <a:schemeClr val="tx2"/>
          </a:solidFill>
          <a:latin typeface="Times" panose="02020603050405020304" pitchFamily="18" charset="0"/>
        </a:defRPr>
      </a:lvl7pPr>
      <a:lvl8pPr marL="1371600" algn="ctr" rtl="0" eaLnBrk="0" fontAlgn="base" hangingPunct="0">
        <a:spcBef>
          <a:spcPct val="0"/>
        </a:spcBef>
        <a:spcAft>
          <a:spcPct val="0"/>
        </a:spcAft>
        <a:defRPr sz="4400">
          <a:solidFill>
            <a:schemeClr val="tx2"/>
          </a:solidFill>
          <a:latin typeface="Times" panose="02020603050405020304" pitchFamily="18" charset="0"/>
        </a:defRPr>
      </a:lvl8pPr>
      <a:lvl9pPr marL="1828800" algn="ctr" rtl="0" eaLnBrk="0" fontAlgn="base" hangingPunct="0">
        <a:spcBef>
          <a:spcPct val="0"/>
        </a:spcBef>
        <a:spcAft>
          <a:spcPct val="0"/>
        </a:spcAft>
        <a:defRPr sz="4400">
          <a:solidFill>
            <a:schemeClr val="tx2"/>
          </a:solidFill>
          <a:latin typeface="Times"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vmlDrawing" Target="../drawings/vmlDrawing7.vml"/><Relationship Id="rId5" Type="http://schemas.openxmlformats.org/officeDocument/2006/relationships/image" Target="../media/image9.wmf"/><Relationship Id="rId4" Type="http://schemas.openxmlformats.org/officeDocument/2006/relationships/oleObject" Target="../embeddings/oleObject10.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3.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2.wmf"/><Relationship Id="rId4" Type="http://schemas.openxmlformats.org/officeDocument/2006/relationships/oleObject" Target="../embeddings/oleObject2.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4.wmf"/><Relationship Id="rId5" Type="http://schemas.openxmlformats.org/officeDocument/2006/relationships/oleObject" Target="../embeddings/oleObject4.bin"/><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6.wmf"/><Relationship Id="rId4" Type="http://schemas.openxmlformats.org/officeDocument/2006/relationships/oleObject" Target="../embeddings/oleObject5.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7.bin"/><Relationship Id="rId5" Type="http://schemas.openxmlformats.org/officeDocument/2006/relationships/image" Target="../media/image7.wmf"/><Relationship Id="rId4" Type="http://schemas.openxmlformats.org/officeDocument/2006/relationships/oleObject" Target="../embeddings/oleObject6.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vmlDrawing" Target="../drawings/vmlDrawing6.vml"/><Relationship Id="rId5" Type="http://schemas.openxmlformats.org/officeDocument/2006/relationships/image" Target="../media/image8.wmf"/><Relationship Id="rId4" Type="http://schemas.openxmlformats.org/officeDocument/2006/relationships/oleObject" Target="../embeddings/oleObject9.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reeform 1026">
            <a:extLst>
              <a:ext uri="{FF2B5EF4-FFF2-40B4-BE49-F238E27FC236}">
                <a16:creationId xmlns:a16="http://schemas.microsoft.com/office/drawing/2014/main" id="{B4F169EC-7BDF-46A0-A088-30CD094DC940}"/>
              </a:ext>
            </a:extLst>
          </p:cNvPr>
          <p:cNvSpPr>
            <a:spLocks/>
          </p:cNvSpPr>
          <p:nvPr/>
        </p:nvSpPr>
        <p:spPr bwMode="auto">
          <a:xfrm>
            <a:off x="2895600" y="1524000"/>
            <a:ext cx="2684463" cy="773113"/>
          </a:xfrm>
          <a:custGeom>
            <a:avLst/>
            <a:gdLst>
              <a:gd name="T0" fmla="*/ 0 w 1691"/>
              <a:gd name="T1" fmla="*/ 257 h 487"/>
              <a:gd name="T2" fmla="*/ 672 w 1691"/>
              <a:gd name="T3" fmla="*/ 257 h 487"/>
              <a:gd name="T4" fmla="*/ 720 w 1691"/>
              <a:gd name="T5" fmla="*/ 257 h 487"/>
              <a:gd name="T6" fmla="*/ 768 w 1691"/>
              <a:gd name="T7" fmla="*/ 257 h 487"/>
              <a:gd name="T8" fmla="*/ 795 w 1691"/>
              <a:gd name="T9" fmla="*/ 38 h 487"/>
              <a:gd name="T10" fmla="*/ 848 w 1691"/>
              <a:gd name="T11" fmla="*/ 481 h 487"/>
              <a:gd name="T12" fmla="*/ 901 w 1691"/>
              <a:gd name="T13" fmla="*/ 76 h 487"/>
              <a:gd name="T14" fmla="*/ 939 w 1691"/>
              <a:gd name="T15" fmla="*/ 326 h 487"/>
              <a:gd name="T16" fmla="*/ 992 w 1691"/>
              <a:gd name="T17" fmla="*/ 257 h 487"/>
              <a:gd name="T18" fmla="*/ 1056 w 1691"/>
              <a:gd name="T19" fmla="*/ 257 h 487"/>
              <a:gd name="T20" fmla="*/ 1691 w 1691"/>
              <a:gd name="T21" fmla="*/ 257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1" h="487">
                <a:moveTo>
                  <a:pt x="0" y="257"/>
                </a:moveTo>
                <a:cubicBezTo>
                  <a:pt x="276" y="257"/>
                  <a:pt x="552" y="257"/>
                  <a:pt x="672" y="257"/>
                </a:cubicBezTo>
                <a:cubicBezTo>
                  <a:pt x="792" y="257"/>
                  <a:pt x="704" y="257"/>
                  <a:pt x="720" y="257"/>
                </a:cubicBezTo>
                <a:cubicBezTo>
                  <a:pt x="736" y="257"/>
                  <a:pt x="755" y="293"/>
                  <a:pt x="768" y="257"/>
                </a:cubicBezTo>
                <a:cubicBezTo>
                  <a:pt x="780" y="220"/>
                  <a:pt x="781" y="0"/>
                  <a:pt x="795" y="38"/>
                </a:cubicBezTo>
                <a:cubicBezTo>
                  <a:pt x="808" y="75"/>
                  <a:pt x="830" y="474"/>
                  <a:pt x="848" y="481"/>
                </a:cubicBezTo>
                <a:cubicBezTo>
                  <a:pt x="865" y="487"/>
                  <a:pt x="885" y="101"/>
                  <a:pt x="901" y="76"/>
                </a:cubicBezTo>
                <a:cubicBezTo>
                  <a:pt x="916" y="50"/>
                  <a:pt x="923" y="295"/>
                  <a:pt x="939" y="326"/>
                </a:cubicBezTo>
                <a:cubicBezTo>
                  <a:pt x="954" y="356"/>
                  <a:pt x="972" y="268"/>
                  <a:pt x="992" y="257"/>
                </a:cubicBezTo>
                <a:cubicBezTo>
                  <a:pt x="1011" y="245"/>
                  <a:pt x="939" y="257"/>
                  <a:pt x="1056" y="257"/>
                </a:cubicBezTo>
                <a:cubicBezTo>
                  <a:pt x="1172" y="257"/>
                  <a:pt x="1431" y="257"/>
                  <a:pt x="1691" y="257"/>
                </a:cubicBezTo>
              </a:path>
            </a:pathLst>
          </a:cu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67" name="Text Box 1027">
            <a:extLst>
              <a:ext uri="{FF2B5EF4-FFF2-40B4-BE49-F238E27FC236}">
                <a16:creationId xmlns:a16="http://schemas.microsoft.com/office/drawing/2014/main" id="{C776AD2E-D02F-4629-8CFF-CE7E62C4D4FD}"/>
              </a:ext>
            </a:extLst>
          </p:cNvPr>
          <p:cNvSpPr txBox="1">
            <a:spLocks noChangeArrowheads="1"/>
          </p:cNvSpPr>
          <p:nvPr/>
        </p:nvSpPr>
        <p:spPr bwMode="auto">
          <a:xfrm>
            <a:off x="2133600" y="3581400"/>
            <a:ext cx="4684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Cabling - Models and Measurements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6" name="Object 4">
            <a:extLst>
              <a:ext uri="{FF2B5EF4-FFF2-40B4-BE49-F238E27FC236}">
                <a16:creationId xmlns:a16="http://schemas.microsoft.com/office/drawing/2014/main" id="{DE9F1311-ED8C-4E49-AFFA-DE7465B4E8E8}"/>
              </a:ext>
            </a:extLst>
          </p:cNvPr>
          <p:cNvGraphicFramePr>
            <a:graphicFrameLocks noChangeAspect="1"/>
          </p:cNvGraphicFramePr>
          <p:nvPr/>
        </p:nvGraphicFramePr>
        <p:xfrm>
          <a:off x="1828800" y="2133600"/>
          <a:ext cx="5487988" cy="3935413"/>
        </p:xfrm>
        <a:graphic>
          <a:graphicData uri="http://schemas.openxmlformats.org/presentationml/2006/ole">
            <mc:AlternateContent xmlns:mc="http://schemas.openxmlformats.org/markup-compatibility/2006">
              <mc:Choice xmlns:v="urn:schemas-microsoft-com:vml" Requires="v">
                <p:oleObj spid="_x0000_s7171" name="Document" r:id="rId4" imgW="5486400" imgH="3934460" progId="Word.Document.8">
                  <p:embed/>
                </p:oleObj>
              </mc:Choice>
              <mc:Fallback>
                <p:oleObj name="Document" r:id="rId4" imgW="5486400" imgH="3934460" progId="Word.Document.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8800" y="2133600"/>
                        <a:ext cx="5487988" cy="3935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198" name="Text Box 6">
            <a:extLst>
              <a:ext uri="{FF2B5EF4-FFF2-40B4-BE49-F238E27FC236}">
                <a16:creationId xmlns:a16="http://schemas.microsoft.com/office/drawing/2014/main" id="{7EB650ED-721B-414B-A1FF-03F28A8A208F}"/>
              </a:ext>
            </a:extLst>
          </p:cNvPr>
          <p:cNvSpPr txBox="1">
            <a:spLocks noChangeArrowheads="1"/>
          </p:cNvSpPr>
          <p:nvPr/>
        </p:nvSpPr>
        <p:spPr bwMode="auto">
          <a:xfrm>
            <a:off x="3352800" y="1219200"/>
            <a:ext cx="24574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Reciprocity Check</a:t>
            </a:r>
          </a:p>
        </p:txBody>
      </p:sp>
      <p:sp>
        <p:nvSpPr>
          <p:cNvPr id="8199" name="Text Box 7">
            <a:extLst>
              <a:ext uri="{FF2B5EF4-FFF2-40B4-BE49-F238E27FC236}">
                <a16:creationId xmlns:a16="http://schemas.microsoft.com/office/drawing/2014/main" id="{953E60A4-E60F-4453-9FBD-484793DFEEC8}"/>
              </a:ext>
            </a:extLst>
          </p:cNvPr>
          <p:cNvSpPr txBox="1">
            <a:spLocks noChangeArrowheads="1"/>
          </p:cNvSpPr>
          <p:nvPr/>
        </p:nvSpPr>
        <p:spPr bwMode="auto">
          <a:xfrm>
            <a:off x="2743200" y="304800"/>
            <a:ext cx="383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Cable – transfer matrix model</a:t>
            </a:r>
          </a:p>
        </p:txBody>
      </p:sp>
      <p:sp>
        <p:nvSpPr>
          <p:cNvPr id="8200" name="Line 8">
            <a:extLst>
              <a:ext uri="{FF2B5EF4-FFF2-40B4-BE49-F238E27FC236}">
                <a16:creationId xmlns:a16="http://schemas.microsoft.com/office/drawing/2014/main" id="{C3A0628A-24AE-4A1D-8A65-DE40BC29BF1A}"/>
              </a:ext>
            </a:extLst>
          </p:cNvPr>
          <p:cNvSpPr>
            <a:spLocks noChangeShapeType="1"/>
          </p:cNvSpPr>
          <p:nvPr/>
        </p:nvSpPr>
        <p:spPr bwMode="auto">
          <a:xfrm>
            <a:off x="1447800" y="914400"/>
            <a:ext cx="69342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cxnSp>
        <p:nvCxnSpPr>
          <p:cNvPr id="3" name="Straight Connector 2">
            <a:extLst>
              <a:ext uri="{FF2B5EF4-FFF2-40B4-BE49-F238E27FC236}">
                <a16:creationId xmlns:a16="http://schemas.microsoft.com/office/drawing/2014/main" id="{BE3F8084-F54A-4D9A-86C7-FC1FF3D391A0}"/>
              </a:ext>
            </a:extLst>
          </p:cNvPr>
          <p:cNvCxnSpPr/>
          <p:nvPr/>
        </p:nvCxnSpPr>
        <p:spPr bwMode="auto">
          <a:xfrm>
            <a:off x="2497183" y="4818017"/>
            <a:ext cx="4267200" cy="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 name="Straight Arrow Connector 4">
            <a:extLst>
              <a:ext uri="{FF2B5EF4-FFF2-40B4-BE49-F238E27FC236}">
                <a16:creationId xmlns:a16="http://schemas.microsoft.com/office/drawing/2014/main" id="{79366E2E-817B-42BD-8ADB-CCABFC18DB17}"/>
              </a:ext>
            </a:extLst>
          </p:cNvPr>
          <p:cNvCxnSpPr/>
          <p:nvPr/>
        </p:nvCxnSpPr>
        <p:spPr bwMode="auto">
          <a:xfrm flipV="1">
            <a:off x="2743200" y="4876800"/>
            <a:ext cx="685800" cy="1192213"/>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 name="TextBox 5">
            <a:extLst>
              <a:ext uri="{FF2B5EF4-FFF2-40B4-BE49-F238E27FC236}">
                <a16:creationId xmlns:a16="http://schemas.microsoft.com/office/drawing/2014/main" id="{A7DC5A66-8AAA-4EE2-961A-B2D193E63134}"/>
              </a:ext>
            </a:extLst>
          </p:cNvPr>
          <p:cNvSpPr txBox="1"/>
          <p:nvPr/>
        </p:nvSpPr>
        <p:spPr>
          <a:xfrm>
            <a:off x="1340456" y="6069013"/>
            <a:ext cx="2313454" cy="646331"/>
          </a:xfrm>
          <a:prstGeom prst="rect">
            <a:avLst/>
          </a:prstGeom>
          <a:noFill/>
        </p:spPr>
        <p:txBody>
          <a:bodyPr wrap="none" rtlCol="0">
            <a:spAutoFit/>
          </a:bodyPr>
          <a:lstStyle/>
          <a:p>
            <a:r>
              <a:rPr lang="en-US" sz="1800" dirty="0"/>
              <a:t>ideal reciprocal system</a:t>
            </a:r>
          </a:p>
          <a:p>
            <a:r>
              <a:rPr lang="en-US" sz="1800" dirty="0"/>
              <a:t>(amplitude)</a:t>
            </a:r>
          </a:p>
        </p:txBody>
      </p:sp>
      <p:cxnSp>
        <p:nvCxnSpPr>
          <p:cNvPr id="8" name="Straight Connector 7">
            <a:extLst>
              <a:ext uri="{FF2B5EF4-FFF2-40B4-BE49-F238E27FC236}">
                <a16:creationId xmlns:a16="http://schemas.microsoft.com/office/drawing/2014/main" id="{5D3E488E-F42B-49F5-BB2C-60F4FCCCDE50}"/>
              </a:ext>
            </a:extLst>
          </p:cNvPr>
          <p:cNvCxnSpPr/>
          <p:nvPr/>
        </p:nvCxnSpPr>
        <p:spPr bwMode="auto">
          <a:xfrm flipH="1">
            <a:off x="2497183" y="3810000"/>
            <a:ext cx="4267200" cy="0"/>
          </a:xfrm>
          <a:prstGeom prst="line">
            <a:avLst/>
          </a:prstGeom>
          <a:solidFill>
            <a:schemeClr val="accent1"/>
          </a:solidFill>
          <a:ln w="9525" cap="flat" cmpd="sng" algn="ctr">
            <a:solidFill>
              <a:srgbClr val="3333FF"/>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Straight Arrow Connector 9">
            <a:extLst>
              <a:ext uri="{FF2B5EF4-FFF2-40B4-BE49-F238E27FC236}">
                <a16:creationId xmlns:a16="http://schemas.microsoft.com/office/drawing/2014/main" id="{F09DC654-268A-4041-B819-E1BBD0791B42}"/>
              </a:ext>
            </a:extLst>
          </p:cNvPr>
          <p:cNvCxnSpPr/>
          <p:nvPr/>
        </p:nvCxnSpPr>
        <p:spPr bwMode="auto">
          <a:xfrm flipH="1">
            <a:off x="6324600" y="2971800"/>
            <a:ext cx="609600" cy="76200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Box 10">
            <a:extLst>
              <a:ext uri="{FF2B5EF4-FFF2-40B4-BE49-F238E27FC236}">
                <a16:creationId xmlns:a16="http://schemas.microsoft.com/office/drawing/2014/main" id="{9D6C0C8E-3989-4DAB-AC5D-6216C966182D}"/>
              </a:ext>
            </a:extLst>
          </p:cNvPr>
          <p:cNvSpPr txBox="1"/>
          <p:nvPr/>
        </p:nvSpPr>
        <p:spPr>
          <a:xfrm>
            <a:off x="6934200" y="2438400"/>
            <a:ext cx="1672253" cy="646331"/>
          </a:xfrm>
          <a:prstGeom prst="rect">
            <a:avLst/>
          </a:prstGeom>
          <a:noFill/>
        </p:spPr>
        <p:txBody>
          <a:bodyPr wrap="none" rtlCol="0">
            <a:spAutoFit/>
          </a:bodyPr>
          <a:lstStyle/>
          <a:p>
            <a:r>
              <a:rPr lang="en-US" sz="1800" dirty="0"/>
              <a:t>ideal reciprocal </a:t>
            </a:r>
          </a:p>
          <a:p>
            <a:r>
              <a:rPr lang="en-US" sz="1800" dirty="0"/>
              <a:t>system (phase)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D9542BA-E621-4887-ADD5-6118C352A6EF}"/>
              </a:ext>
            </a:extLst>
          </p:cNvPr>
          <p:cNvSpPr txBox="1"/>
          <p:nvPr/>
        </p:nvSpPr>
        <p:spPr>
          <a:xfrm>
            <a:off x="1066800" y="914400"/>
            <a:ext cx="2140330" cy="923330"/>
          </a:xfrm>
          <a:prstGeom prst="rect">
            <a:avLst/>
          </a:prstGeom>
          <a:noFill/>
        </p:spPr>
        <p:txBody>
          <a:bodyPr wrap="none" rtlCol="0">
            <a:spAutoFit/>
          </a:bodyPr>
          <a:lstStyle/>
          <a:p>
            <a:r>
              <a:rPr lang="en-US" sz="1800" dirty="0"/>
              <a:t>Homework problems</a:t>
            </a:r>
          </a:p>
          <a:p>
            <a:endParaRPr lang="en-US" sz="1800" dirty="0"/>
          </a:p>
          <a:p>
            <a:r>
              <a:rPr lang="en-US" sz="1800" dirty="0"/>
              <a:t>3.1, 3.2</a:t>
            </a:r>
          </a:p>
        </p:txBody>
      </p:sp>
    </p:spTree>
    <p:extLst>
      <p:ext uri="{BB962C8B-B14F-4D97-AF65-F5344CB8AC3E}">
        <p14:creationId xmlns:p14="http://schemas.microsoft.com/office/powerpoint/2010/main" val="15443726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Text Box 5">
            <a:extLst>
              <a:ext uri="{FF2B5EF4-FFF2-40B4-BE49-F238E27FC236}">
                <a16:creationId xmlns:a16="http://schemas.microsoft.com/office/drawing/2014/main" id="{EA1B36D4-0986-43C1-98CF-6E01F7B4F3F1}"/>
              </a:ext>
            </a:extLst>
          </p:cNvPr>
          <p:cNvSpPr txBox="1">
            <a:spLocks noChangeArrowheads="1"/>
          </p:cNvSpPr>
          <p:nvPr/>
        </p:nvSpPr>
        <p:spPr bwMode="auto">
          <a:xfrm>
            <a:off x="304800" y="1143000"/>
            <a:ext cx="8105775" cy="520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Staelin, D.H., Morgenthaler, A.W., and J. Kong, </a:t>
            </a:r>
          </a:p>
          <a:p>
            <a:r>
              <a:rPr lang="en-US" altLang="en-US"/>
              <a:t>Electromagnetic Waves,Prentice-Hall, 1994.</a:t>
            </a:r>
          </a:p>
          <a:p>
            <a:endParaRPr lang="en-US" altLang="en-US"/>
          </a:p>
          <a:p>
            <a:r>
              <a:rPr lang="en-US" altLang="en-US"/>
              <a:t>Balanis, C.A., Advanced Engineering Electromagnetics, </a:t>
            </a:r>
          </a:p>
          <a:p>
            <a:r>
              <a:rPr lang="en-US" altLang="en-US"/>
              <a:t>John Wiley, 1989.</a:t>
            </a:r>
          </a:p>
          <a:p>
            <a:endParaRPr lang="en-US" altLang="en-US"/>
          </a:p>
          <a:p>
            <a:r>
              <a:rPr lang="en-US" altLang="en-US"/>
              <a:t>Bladel, J.V., Electromagnetic Fields, Hemisphere Publuishing</a:t>
            </a:r>
          </a:p>
          <a:p>
            <a:r>
              <a:rPr lang="en-US" altLang="en-US"/>
              <a:t>Co., 1985.</a:t>
            </a:r>
          </a:p>
          <a:p>
            <a:endParaRPr lang="en-US" altLang="en-US"/>
          </a:p>
          <a:p>
            <a:r>
              <a:rPr lang="en-US" altLang="en-US"/>
              <a:t>Pozar, D.M., Microwave Engineering, John Wiley, 1998.</a:t>
            </a:r>
          </a:p>
          <a:p>
            <a:endParaRPr lang="en-US" altLang="en-US"/>
          </a:p>
          <a:p>
            <a:r>
              <a:rPr lang="en-US" altLang="en-US"/>
              <a:t>Karmel, P.R., Colef, G.D., and R.L. Camisa, Introduction to</a:t>
            </a:r>
          </a:p>
          <a:p>
            <a:r>
              <a:rPr lang="en-US" altLang="en-US"/>
              <a:t>Electromagnetic and Microwave Engineering, John Wiley, 1998.</a:t>
            </a:r>
          </a:p>
          <a:p>
            <a:endParaRPr lang="en-US" altLang="en-US"/>
          </a:p>
        </p:txBody>
      </p:sp>
      <p:sp>
        <p:nvSpPr>
          <p:cNvPr id="10246" name="Text Box 6">
            <a:extLst>
              <a:ext uri="{FF2B5EF4-FFF2-40B4-BE49-F238E27FC236}">
                <a16:creationId xmlns:a16="http://schemas.microsoft.com/office/drawing/2014/main" id="{A85CA03A-BB42-4D59-9D86-82A823BCFC93}"/>
              </a:ext>
            </a:extLst>
          </p:cNvPr>
          <p:cNvSpPr txBox="1">
            <a:spLocks noChangeArrowheads="1"/>
          </p:cNvSpPr>
          <p:nvPr/>
        </p:nvSpPr>
        <p:spPr bwMode="auto">
          <a:xfrm>
            <a:off x="2743200" y="304800"/>
            <a:ext cx="383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Cable – transfer matrix model</a:t>
            </a:r>
          </a:p>
        </p:txBody>
      </p:sp>
      <p:sp>
        <p:nvSpPr>
          <p:cNvPr id="10247" name="Line 7">
            <a:extLst>
              <a:ext uri="{FF2B5EF4-FFF2-40B4-BE49-F238E27FC236}">
                <a16:creationId xmlns:a16="http://schemas.microsoft.com/office/drawing/2014/main" id="{5EF57AE0-C62C-4C24-83EF-9FF073971B70}"/>
              </a:ext>
            </a:extLst>
          </p:cNvPr>
          <p:cNvSpPr>
            <a:spLocks noChangeShapeType="1"/>
          </p:cNvSpPr>
          <p:nvPr/>
        </p:nvSpPr>
        <p:spPr bwMode="auto">
          <a:xfrm>
            <a:off x="1447800" y="914400"/>
            <a:ext cx="69342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a:extLst>
              <a:ext uri="{FF2B5EF4-FFF2-40B4-BE49-F238E27FC236}">
                <a16:creationId xmlns:a16="http://schemas.microsoft.com/office/drawing/2014/main" id="{7412A528-E7FB-4AD8-A4B8-B42B4D108C2B}"/>
              </a:ext>
            </a:extLst>
          </p:cNvPr>
          <p:cNvSpPr txBox="1">
            <a:spLocks noChangeArrowheads="1"/>
          </p:cNvSpPr>
          <p:nvPr/>
        </p:nvSpPr>
        <p:spPr bwMode="auto">
          <a:xfrm>
            <a:off x="1127125" y="904875"/>
            <a:ext cx="5205413" cy="2771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i="1"/>
              <a:t>	      </a:t>
            </a:r>
            <a:r>
              <a:rPr lang="en-US" altLang="en-US" sz="2800" i="1">
                <a:solidFill>
                  <a:srgbClr val="009900"/>
                </a:solidFill>
              </a:rPr>
              <a:t>Learning Objectives</a:t>
            </a:r>
          </a:p>
          <a:p>
            <a:endParaRPr lang="en-US" altLang="en-US" sz="2800" i="1">
              <a:solidFill>
                <a:srgbClr val="66FF66"/>
              </a:solidFill>
            </a:endParaRPr>
          </a:p>
          <a:p>
            <a:r>
              <a:rPr lang="en-US" altLang="en-US"/>
              <a:t>Cable transfer matrix model</a:t>
            </a:r>
          </a:p>
          <a:p>
            <a:r>
              <a:rPr lang="en-US" altLang="en-US"/>
              <a:t>Equivalent circuit model</a:t>
            </a:r>
          </a:p>
          <a:p>
            <a:r>
              <a:rPr lang="en-US" altLang="en-US"/>
              <a:t>Effects of termination conditions</a:t>
            </a:r>
          </a:p>
          <a:p>
            <a:r>
              <a:rPr lang="en-US" altLang="en-US"/>
              <a:t>Measurement of transfer matrix elements</a:t>
            </a:r>
          </a:p>
          <a:p>
            <a:r>
              <a:rPr lang="en-US" altLang="en-US"/>
              <a:t>Reciprocity check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Oval 2">
            <a:extLst>
              <a:ext uri="{FF2B5EF4-FFF2-40B4-BE49-F238E27FC236}">
                <a16:creationId xmlns:a16="http://schemas.microsoft.com/office/drawing/2014/main" id="{7D850191-8B1F-497B-B0DA-32EE23493F38}"/>
              </a:ext>
            </a:extLst>
          </p:cNvPr>
          <p:cNvSpPr>
            <a:spLocks noChangeArrowheads="1"/>
          </p:cNvSpPr>
          <p:nvPr/>
        </p:nvSpPr>
        <p:spPr bwMode="auto">
          <a:xfrm>
            <a:off x="2743200" y="1295400"/>
            <a:ext cx="304800" cy="6858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5" name="Line 3">
            <a:extLst>
              <a:ext uri="{FF2B5EF4-FFF2-40B4-BE49-F238E27FC236}">
                <a16:creationId xmlns:a16="http://schemas.microsoft.com/office/drawing/2014/main" id="{CF5BE267-856C-4E81-91D3-1B886B303833}"/>
              </a:ext>
            </a:extLst>
          </p:cNvPr>
          <p:cNvSpPr>
            <a:spLocks noChangeShapeType="1"/>
          </p:cNvSpPr>
          <p:nvPr/>
        </p:nvSpPr>
        <p:spPr bwMode="auto">
          <a:xfrm>
            <a:off x="2895600" y="1295400"/>
            <a:ext cx="2895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6" name="Line 4">
            <a:extLst>
              <a:ext uri="{FF2B5EF4-FFF2-40B4-BE49-F238E27FC236}">
                <a16:creationId xmlns:a16="http://schemas.microsoft.com/office/drawing/2014/main" id="{9F86D3B0-0BBC-4F93-A781-21C257EF341C}"/>
              </a:ext>
            </a:extLst>
          </p:cNvPr>
          <p:cNvSpPr>
            <a:spLocks noChangeShapeType="1"/>
          </p:cNvSpPr>
          <p:nvPr/>
        </p:nvSpPr>
        <p:spPr bwMode="auto">
          <a:xfrm>
            <a:off x="2895600" y="1981200"/>
            <a:ext cx="2895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7" name="Oval 5">
            <a:extLst>
              <a:ext uri="{FF2B5EF4-FFF2-40B4-BE49-F238E27FC236}">
                <a16:creationId xmlns:a16="http://schemas.microsoft.com/office/drawing/2014/main" id="{EEBDF31B-DA2C-42B6-A468-355BB0299A8B}"/>
              </a:ext>
            </a:extLst>
          </p:cNvPr>
          <p:cNvSpPr>
            <a:spLocks noChangeArrowheads="1"/>
          </p:cNvSpPr>
          <p:nvPr/>
        </p:nvSpPr>
        <p:spPr bwMode="auto">
          <a:xfrm>
            <a:off x="5715000" y="1295400"/>
            <a:ext cx="304800" cy="6858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8" name="Oval 6">
            <a:extLst>
              <a:ext uri="{FF2B5EF4-FFF2-40B4-BE49-F238E27FC236}">
                <a16:creationId xmlns:a16="http://schemas.microsoft.com/office/drawing/2014/main" id="{DD638A0F-3B46-4E88-9CF8-BA03386EC84C}"/>
              </a:ext>
            </a:extLst>
          </p:cNvPr>
          <p:cNvSpPr>
            <a:spLocks noChangeArrowheads="1"/>
          </p:cNvSpPr>
          <p:nvPr/>
        </p:nvSpPr>
        <p:spPr bwMode="auto">
          <a:xfrm>
            <a:off x="2819400" y="1524000"/>
            <a:ext cx="76200" cy="228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9" name="Oval 7">
            <a:extLst>
              <a:ext uri="{FF2B5EF4-FFF2-40B4-BE49-F238E27FC236}">
                <a16:creationId xmlns:a16="http://schemas.microsoft.com/office/drawing/2014/main" id="{0AF5100D-8C2C-4849-96B6-C351F949953F}"/>
              </a:ext>
            </a:extLst>
          </p:cNvPr>
          <p:cNvSpPr>
            <a:spLocks noChangeArrowheads="1"/>
          </p:cNvSpPr>
          <p:nvPr/>
        </p:nvSpPr>
        <p:spPr bwMode="auto">
          <a:xfrm>
            <a:off x="5867400" y="1524000"/>
            <a:ext cx="76200" cy="228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0" name="Line 8">
            <a:extLst>
              <a:ext uri="{FF2B5EF4-FFF2-40B4-BE49-F238E27FC236}">
                <a16:creationId xmlns:a16="http://schemas.microsoft.com/office/drawing/2014/main" id="{AC1EC46E-D3CE-4D61-AA5A-B8D9C15DE0E5}"/>
              </a:ext>
            </a:extLst>
          </p:cNvPr>
          <p:cNvSpPr>
            <a:spLocks noChangeShapeType="1"/>
          </p:cNvSpPr>
          <p:nvPr/>
        </p:nvSpPr>
        <p:spPr bwMode="auto">
          <a:xfrm>
            <a:off x="2895600" y="1524000"/>
            <a:ext cx="2971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1" name="Line 9">
            <a:extLst>
              <a:ext uri="{FF2B5EF4-FFF2-40B4-BE49-F238E27FC236}">
                <a16:creationId xmlns:a16="http://schemas.microsoft.com/office/drawing/2014/main" id="{C09A0518-F5B7-43C7-B48E-48EE7FDAD38F}"/>
              </a:ext>
            </a:extLst>
          </p:cNvPr>
          <p:cNvSpPr>
            <a:spLocks noChangeShapeType="1"/>
          </p:cNvSpPr>
          <p:nvPr/>
        </p:nvSpPr>
        <p:spPr bwMode="auto">
          <a:xfrm>
            <a:off x="2895600" y="1752600"/>
            <a:ext cx="304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2" name="Line 10">
            <a:extLst>
              <a:ext uri="{FF2B5EF4-FFF2-40B4-BE49-F238E27FC236}">
                <a16:creationId xmlns:a16="http://schemas.microsoft.com/office/drawing/2014/main" id="{FC6F96B6-289C-4832-9533-9D527F7E85C3}"/>
              </a:ext>
            </a:extLst>
          </p:cNvPr>
          <p:cNvSpPr>
            <a:spLocks noChangeShapeType="1"/>
          </p:cNvSpPr>
          <p:nvPr/>
        </p:nvSpPr>
        <p:spPr bwMode="auto">
          <a:xfrm flipH="1">
            <a:off x="2133600" y="1295400"/>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3" name="Line 11">
            <a:extLst>
              <a:ext uri="{FF2B5EF4-FFF2-40B4-BE49-F238E27FC236}">
                <a16:creationId xmlns:a16="http://schemas.microsoft.com/office/drawing/2014/main" id="{DEE540FF-9F8E-4369-AB5E-AC3035546202}"/>
              </a:ext>
            </a:extLst>
          </p:cNvPr>
          <p:cNvSpPr>
            <a:spLocks noChangeShapeType="1"/>
          </p:cNvSpPr>
          <p:nvPr/>
        </p:nvSpPr>
        <p:spPr bwMode="auto">
          <a:xfrm flipH="1">
            <a:off x="2133600" y="1600200"/>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4" name="Line 12">
            <a:extLst>
              <a:ext uri="{FF2B5EF4-FFF2-40B4-BE49-F238E27FC236}">
                <a16:creationId xmlns:a16="http://schemas.microsoft.com/office/drawing/2014/main" id="{15F501B1-04DD-407F-9EAB-3320163EE775}"/>
              </a:ext>
            </a:extLst>
          </p:cNvPr>
          <p:cNvSpPr>
            <a:spLocks noChangeShapeType="1"/>
          </p:cNvSpPr>
          <p:nvPr/>
        </p:nvSpPr>
        <p:spPr bwMode="auto">
          <a:xfrm>
            <a:off x="2362200" y="12954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5" name="Line 13">
            <a:extLst>
              <a:ext uri="{FF2B5EF4-FFF2-40B4-BE49-F238E27FC236}">
                <a16:creationId xmlns:a16="http://schemas.microsoft.com/office/drawing/2014/main" id="{BF4ADD73-9A09-4B05-975A-B8550E70D8E7}"/>
              </a:ext>
            </a:extLst>
          </p:cNvPr>
          <p:cNvSpPr>
            <a:spLocks noChangeShapeType="1"/>
          </p:cNvSpPr>
          <p:nvPr/>
        </p:nvSpPr>
        <p:spPr bwMode="auto">
          <a:xfrm>
            <a:off x="5943600" y="1295400"/>
            <a:ext cx="457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6" name="Line 14">
            <a:extLst>
              <a:ext uri="{FF2B5EF4-FFF2-40B4-BE49-F238E27FC236}">
                <a16:creationId xmlns:a16="http://schemas.microsoft.com/office/drawing/2014/main" id="{2CDBBC1A-4EEE-4C46-9F2C-66A9624C065A}"/>
              </a:ext>
            </a:extLst>
          </p:cNvPr>
          <p:cNvSpPr>
            <a:spLocks noChangeShapeType="1"/>
          </p:cNvSpPr>
          <p:nvPr/>
        </p:nvSpPr>
        <p:spPr bwMode="auto">
          <a:xfrm>
            <a:off x="6096000" y="16764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7" name="Line 15">
            <a:extLst>
              <a:ext uri="{FF2B5EF4-FFF2-40B4-BE49-F238E27FC236}">
                <a16:creationId xmlns:a16="http://schemas.microsoft.com/office/drawing/2014/main" id="{CC7791FC-9A1D-4DE3-A9EF-46BC4E86A5A0}"/>
              </a:ext>
            </a:extLst>
          </p:cNvPr>
          <p:cNvSpPr>
            <a:spLocks noChangeShapeType="1"/>
          </p:cNvSpPr>
          <p:nvPr/>
        </p:nvSpPr>
        <p:spPr bwMode="auto">
          <a:xfrm>
            <a:off x="6248400" y="12954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8" name="Line 16">
            <a:extLst>
              <a:ext uri="{FF2B5EF4-FFF2-40B4-BE49-F238E27FC236}">
                <a16:creationId xmlns:a16="http://schemas.microsoft.com/office/drawing/2014/main" id="{7D5AB5F8-F0F0-4806-B5DA-F63D7EFAB1E3}"/>
              </a:ext>
            </a:extLst>
          </p:cNvPr>
          <p:cNvSpPr>
            <a:spLocks noChangeShapeType="1"/>
          </p:cNvSpPr>
          <p:nvPr/>
        </p:nvSpPr>
        <p:spPr bwMode="auto">
          <a:xfrm>
            <a:off x="2971800" y="16002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9" name="Line 17">
            <a:extLst>
              <a:ext uri="{FF2B5EF4-FFF2-40B4-BE49-F238E27FC236}">
                <a16:creationId xmlns:a16="http://schemas.microsoft.com/office/drawing/2014/main" id="{FE9ACFA2-F8DA-4381-B2C4-E507A5985051}"/>
              </a:ext>
            </a:extLst>
          </p:cNvPr>
          <p:cNvSpPr>
            <a:spLocks noChangeShapeType="1"/>
          </p:cNvSpPr>
          <p:nvPr/>
        </p:nvSpPr>
        <p:spPr bwMode="auto">
          <a:xfrm>
            <a:off x="5410200" y="16002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90" name="Text Box 18">
            <a:extLst>
              <a:ext uri="{FF2B5EF4-FFF2-40B4-BE49-F238E27FC236}">
                <a16:creationId xmlns:a16="http://schemas.microsoft.com/office/drawing/2014/main" id="{4B34A92E-CC78-4F0E-B509-053780859B9B}"/>
              </a:ext>
            </a:extLst>
          </p:cNvPr>
          <p:cNvSpPr txBox="1">
            <a:spLocks noChangeArrowheads="1"/>
          </p:cNvSpPr>
          <p:nvPr/>
        </p:nvSpPr>
        <p:spPr bwMode="auto">
          <a:xfrm>
            <a:off x="1584325" y="1127125"/>
            <a:ext cx="506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a:t>
            </a:r>
            <a:r>
              <a:rPr lang="en-US" altLang="en-US" baseline="-25000"/>
              <a:t>1</a:t>
            </a:r>
            <a:endParaRPr lang="en-US" altLang="en-US"/>
          </a:p>
        </p:txBody>
      </p:sp>
      <p:sp>
        <p:nvSpPr>
          <p:cNvPr id="3091" name="Text Box 19">
            <a:extLst>
              <a:ext uri="{FF2B5EF4-FFF2-40B4-BE49-F238E27FC236}">
                <a16:creationId xmlns:a16="http://schemas.microsoft.com/office/drawing/2014/main" id="{3C3A4806-1F79-4775-A9F2-70E87B4A067F}"/>
              </a:ext>
            </a:extLst>
          </p:cNvPr>
          <p:cNvSpPr txBox="1">
            <a:spLocks noChangeArrowheads="1"/>
          </p:cNvSpPr>
          <p:nvPr/>
        </p:nvSpPr>
        <p:spPr bwMode="auto">
          <a:xfrm>
            <a:off x="3352800" y="1524000"/>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a:t>
            </a:r>
            <a:r>
              <a:rPr lang="en-US" altLang="en-US" baseline="-25000"/>
              <a:t>1</a:t>
            </a:r>
            <a:endParaRPr lang="en-US" altLang="en-US"/>
          </a:p>
        </p:txBody>
      </p:sp>
      <p:sp>
        <p:nvSpPr>
          <p:cNvPr id="3092" name="Text Box 20">
            <a:extLst>
              <a:ext uri="{FF2B5EF4-FFF2-40B4-BE49-F238E27FC236}">
                <a16:creationId xmlns:a16="http://schemas.microsoft.com/office/drawing/2014/main" id="{43C31AD9-EFA1-4CF6-8B53-A1196C7EB3AB}"/>
              </a:ext>
            </a:extLst>
          </p:cNvPr>
          <p:cNvSpPr txBox="1">
            <a:spLocks noChangeArrowheads="1"/>
          </p:cNvSpPr>
          <p:nvPr/>
        </p:nvSpPr>
        <p:spPr bwMode="auto">
          <a:xfrm>
            <a:off x="6553200" y="1295400"/>
            <a:ext cx="506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a:t>
            </a:r>
            <a:r>
              <a:rPr lang="en-US" altLang="en-US" baseline="-25000"/>
              <a:t>2</a:t>
            </a:r>
            <a:endParaRPr lang="en-US" altLang="en-US"/>
          </a:p>
        </p:txBody>
      </p:sp>
      <p:sp>
        <p:nvSpPr>
          <p:cNvPr id="3093" name="Text Box 21">
            <a:extLst>
              <a:ext uri="{FF2B5EF4-FFF2-40B4-BE49-F238E27FC236}">
                <a16:creationId xmlns:a16="http://schemas.microsoft.com/office/drawing/2014/main" id="{5A17059A-CDAB-4B96-AA84-7A6ED7A0195C}"/>
              </a:ext>
            </a:extLst>
          </p:cNvPr>
          <p:cNvSpPr txBox="1">
            <a:spLocks noChangeArrowheads="1"/>
          </p:cNvSpPr>
          <p:nvPr/>
        </p:nvSpPr>
        <p:spPr bwMode="auto">
          <a:xfrm>
            <a:off x="5105400" y="1524000"/>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a:t>
            </a:r>
            <a:r>
              <a:rPr lang="en-US" altLang="en-US" baseline="-25000"/>
              <a:t>2</a:t>
            </a:r>
            <a:endParaRPr lang="en-US" altLang="en-US"/>
          </a:p>
        </p:txBody>
      </p:sp>
      <p:sp>
        <p:nvSpPr>
          <p:cNvPr id="3094" name="Text Box 22">
            <a:extLst>
              <a:ext uri="{FF2B5EF4-FFF2-40B4-BE49-F238E27FC236}">
                <a16:creationId xmlns:a16="http://schemas.microsoft.com/office/drawing/2014/main" id="{D5021B71-8B5C-475F-A453-B8677580E12A}"/>
              </a:ext>
            </a:extLst>
          </p:cNvPr>
          <p:cNvSpPr txBox="1">
            <a:spLocks noChangeArrowheads="1"/>
          </p:cNvSpPr>
          <p:nvPr/>
        </p:nvSpPr>
        <p:spPr bwMode="auto">
          <a:xfrm>
            <a:off x="2743200" y="304800"/>
            <a:ext cx="383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Cable – transfer matrix model</a:t>
            </a:r>
          </a:p>
        </p:txBody>
      </p:sp>
      <p:graphicFrame>
        <p:nvGraphicFramePr>
          <p:cNvPr id="3095" name="Object 23">
            <a:extLst>
              <a:ext uri="{FF2B5EF4-FFF2-40B4-BE49-F238E27FC236}">
                <a16:creationId xmlns:a16="http://schemas.microsoft.com/office/drawing/2014/main" id="{1D399230-E93B-4387-9C31-706F6C695C42}"/>
              </a:ext>
            </a:extLst>
          </p:cNvPr>
          <p:cNvGraphicFramePr>
            <a:graphicFrameLocks noChangeAspect="1"/>
          </p:cNvGraphicFramePr>
          <p:nvPr/>
        </p:nvGraphicFramePr>
        <p:xfrm>
          <a:off x="1752600" y="4972050"/>
          <a:ext cx="5638800" cy="1044575"/>
        </p:xfrm>
        <a:graphic>
          <a:graphicData uri="http://schemas.openxmlformats.org/presentationml/2006/ole">
            <mc:AlternateContent xmlns:mc="http://schemas.openxmlformats.org/markup-compatibility/2006">
              <mc:Choice xmlns:v="urn:schemas-microsoft-com:vml" Requires="v">
                <p:oleObj spid="_x0000_s1027" name="Equation" r:id="rId4" imgW="2743200" imgH="507960" progId="Equation.DSMT4">
                  <p:embed/>
                </p:oleObj>
              </mc:Choice>
              <mc:Fallback>
                <p:oleObj name="Equation" r:id="rId4" imgW="2743200" imgH="507960" progId="Equation.DSMT4">
                  <p:embed/>
                  <p:pic>
                    <p:nvPicPr>
                      <p:cNvPr id="0" name="Object 2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2600" y="4972050"/>
                        <a:ext cx="5638800" cy="1044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96" name="Rectangle 24">
            <a:extLst>
              <a:ext uri="{FF2B5EF4-FFF2-40B4-BE49-F238E27FC236}">
                <a16:creationId xmlns:a16="http://schemas.microsoft.com/office/drawing/2014/main" id="{01117DCC-953B-46AC-98DB-EA41AF2FF8C1}"/>
              </a:ext>
            </a:extLst>
          </p:cNvPr>
          <p:cNvSpPr>
            <a:spLocks noChangeArrowheads="1"/>
          </p:cNvSpPr>
          <p:nvPr/>
        </p:nvSpPr>
        <p:spPr bwMode="auto">
          <a:xfrm>
            <a:off x="3886200" y="2895600"/>
            <a:ext cx="1143000" cy="914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t>[T]</a:t>
            </a:r>
          </a:p>
        </p:txBody>
      </p:sp>
      <p:sp>
        <p:nvSpPr>
          <p:cNvPr id="3097" name="Line 25">
            <a:extLst>
              <a:ext uri="{FF2B5EF4-FFF2-40B4-BE49-F238E27FC236}">
                <a16:creationId xmlns:a16="http://schemas.microsoft.com/office/drawing/2014/main" id="{15C41CF4-1A07-4696-A00B-80A71C80B019}"/>
              </a:ext>
            </a:extLst>
          </p:cNvPr>
          <p:cNvSpPr>
            <a:spLocks noChangeShapeType="1"/>
          </p:cNvSpPr>
          <p:nvPr/>
        </p:nvSpPr>
        <p:spPr bwMode="auto">
          <a:xfrm flipH="1">
            <a:off x="3505200" y="30480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98" name="Line 26">
            <a:extLst>
              <a:ext uri="{FF2B5EF4-FFF2-40B4-BE49-F238E27FC236}">
                <a16:creationId xmlns:a16="http://schemas.microsoft.com/office/drawing/2014/main" id="{6096ADF8-D47D-413A-A77E-2E2BE06B21E9}"/>
              </a:ext>
            </a:extLst>
          </p:cNvPr>
          <p:cNvSpPr>
            <a:spLocks noChangeShapeType="1"/>
          </p:cNvSpPr>
          <p:nvPr/>
        </p:nvSpPr>
        <p:spPr bwMode="auto">
          <a:xfrm>
            <a:off x="5029200" y="30480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99" name="Line 27">
            <a:extLst>
              <a:ext uri="{FF2B5EF4-FFF2-40B4-BE49-F238E27FC236}">
                <a16:creationId xmlns:a16="http://schemas.microsoft.com/office/drawing/2014/main" id="{213DDAB6-9155-480E-AB07-CF39D3FC974F}"/>
              </a:ext>
            </a:extLst>
          </p:cNvPr>
          <p:cNvSpPr>
            <a:spLocks noChangeShapeType="1"/>
          </p:cNvSpPr>
          <p:nvPr/>
        </p:nvSpPr>
        <p:spPr bwMode="auto">
          <a:xfrm>
            <a:off x="5029200" y="36576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00" name="Line 28">
            <a:extLst>
              <a:ext uri="{FF2B5EF4-FFF2-40B4-BE49-F238E27FC236}">
                <a16:creationId xmlns:a16="http://schemas.microsoft.com/office/drawing/2014/main" id="{AE7613A7-1211-4145-AA3E-7E52EDF223A4}"/>
              </a:ext>
            </a:extLst>
          </p:cNvPr>
          <p:cNvSpPr>
            <a:spLocks noChangeShapeType="1"/>
          </p:cNvSpPr>
          <p:nvPr/>
        </p:nvSpPr>
        <p:spPr bwMode="auto">
          <a:xfrm flipH="1">
            <a:off x="3505200" y="36576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01" name="Line 29">
            <a:extLst>
              <a:ext uri="{FF2B5EF4-FFF2-40B4-BE49-F238E27FC236}">
                <a16:creationId xmlns:a16="http://schemas.microsoft.com/office/drawing/2014/main" id="{A579F690-124D-442A-9F1E-796F5E0D2F63}"/>
              </a:ext>
            </a:extLst>
          </p:cNvPr>
          <p:cNvSpPr>
            <a:spLocks noChangeShapeType="1"/>
          </p:cNvSpPr>
          <p:nvPr/>
        </p:nvSpPr>
        <p:spPr bwMode="auto">
          <a:xfrm flipV="1">
            <a:off x="3429000" y="3048000"/>
            <a:ext cx="0"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02" name="Line 30">
            <a:extLst>
              <a:ext uri="{FF2B5EF4-FFF2-40B4-BE49-F238E27FC236}">
                <a16:creationId xmlns:a16="http://schemas.microsoft.com/office/drawing/2014/main" id="{BD72E4C2-E77E-4C7A-9EAD-09B552E5E59D}"/>
              </a:ext>
            </a:extLst>
          </p:cNvPr>
          <p:cNvSpPr>
            <a:spLocks noChangeShapeType="1"/>
          </p:cNvSpPr>
          <p:nvPr/>
        </p:nvSpPr>
        <p:spPr bwMode="auto">
          <a:xfrm flipV="1">
            <a:off x="5486400" y="3048000"/>
            <a:ext cx="0"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03" name="Text Box 31">
            <a:extLst>
              <a:ext uri="{FF2B5EF4-FFF2-40B4-BE49-F238E27FC236}">
                <a16:creationId xmlns:a16="http://schemas.microsoft.com/office/drawing/2014/main" id="{3265AC5B-B1C1-4FC9-97D9-35B38EDBBCE7}"/>
              </a:ext>
            </a:extLst>
          </p:cNvPr>
          <p:cNvSpPr txBox="1">
            <a:spLocks noChangeArrowheads="1"/>
          </p:cNvSpPr>
          <p:nvPr/>
        </p:nvSpPr>
        <p:spPr bwMode="auto">
          <a:xfrm>
            <a:off x="2819400" y="3124200"/>
            <a:ext cx="506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a:t>
            </a:r>
            <a:r>
              <a:rPr lang="en-US" altLang="en-US" baseline="-25000"/>
              <a:t>1</a:t>
            </a:r>
            <a:endParaRPr lang="en-US" altLang="en-US"/>
          </a:p>
        </p:txBody>
      </p:sp>
      <p:sp>
        <p:nvSpPr>
          <p:cNvPr id="3104" name="Line 32">
            <a:extLst>
              <a:ext uri="{FF2B5EF4-FFF2-40B4-BE49-F238E27FC236}">
                <a16:creationId xmlns:a16="http://schemas.microsoft.com/office/drawing/2014/main" id="{F7FF30FF-CCBA-4A80-A58C-5DA4EF750083}"/>
              </a:ext>
            </a:extLst>
          </p:cNvPr>
          <p:cNvSpPr>
            <a:spLocks noChangeShapeType="1"/>
          </p:cNvSpPr>
          <p:nvPr/>
        </p:nvSpPr>
        <p:spPr bwMode="auto">
          <a:xfrm>
            <a:off x="3429000" y="28956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05" name="Line 33">
            <a:extLst>
              <a:ext uri="{FF2B5EF4-FFF2-40B4-BE49-F238E27FC236}">
                <a16:creationId xmlns:a16="http://schemas.microsoft.com/office/drawing/2014/main" id="{855F1212-49D5-4A81-BB32-31CBFEE3A696}"/>
              </a:ext>
            </a:extLst>
          </p:cNvPr>
          <p:cNvSpPr>
            <a:spLocks noChangeShapeType="1"/>
          </p:cNvSpPr>
          <p:nvPr/>
        </p:nvSpPr>
        <p:spPr bwMode="auto">
          <a:xfrm>
            <a:off x="5181600" y="28956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06" name="Text Box 34">
            <a:extLst>
              <a:ext uri="{FF2B5EF4-FFF2-40B4-BE49-F238E27FC236}">
                <a16:creationId xmlns:a16="http://schemas.microsoft.com/office/drawing/2014/main" id="{374291E4-51B9-42B4-ABA6-C6CF0984ECE4}"/>
              </a:ext>
            </a:extLst>
          </p:cNvPr>
          <p:cNvSpPr txBox="1">
            <a:spLocks noChangeArrowheads="1"/>
          </p:cNvSpPr>
          <p:nvPr/>
        </p:nvSpPr>
        <p:spPr bwMode="auto">
          <a:xfrm>
            <a:off x="3429000" y="2438400"/>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a:t>
            </a:r>
            <a:r>
              <a:rPr lang="en-US" altLang="en-US" baseline="-25000"/>
              <a:t>1</a:t>
            </a:r>
            <a:endParaRPr lang="en-US" altLang="en-US"/>
          </a:p>
        </p:txBody>
      </p:sp>
      <p:sp>
        <p:nvSpPr>
          <p:cNvPr id="3107" name="Text Box 35">
            <a:extLst>
              <a:ext uri="{FF2B5EF4-FFF2-40B4-BE49-F238E27FC236}">
                <a16:creationId xmlns:a16="http://schemas.microsoft.com/office/drawing/2014/main" id="{058DC2CA-FD20-4C76-A02B-5CB16873474D}"/>
              </a:ext>
            </a:extLst>
          </p:cNvPr>
          <p:cNvSpPr txBox="1">
            <a:spLocks noChangeArrowheads="1"/>
          </p:cNvSpPr>
          <p:nvPr/>
        </p:nvSpPr>
        <p:spPr bwMode="auto">
          <a:xfrm>
            <a:off x="5638800" y="3124200"/>
            <a:ext cx="506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a:t>
            </a:r>
            <a:r>
              <a:rPr lang="en-US" altLang="en-US" baseline="-25000"/>
              <a:t>2</a:t>
            </a:r>
            <a:endParaRPr lang="en-US" altLang="en-US"/>
          </a:p>
        </p:txBody>
      </p:sp>
      <p:sp>
        <p:nvSpPr>
          <p:cNvPr id="3108" name="Text Box 36">
            <a:extLst>
              <a:ext uri="{FF2B5EF4-FFF2-40B4-BE49-F238E27FC236}">
                <a16:creationId xmlns:a16="http://schemas.microsoft.com/office/drawing/2014/main" id="{E4B470CC-763E-42B9-A63E-C1DA1051B983}"/>
              </a:ext>
            </a:extLst>
          </p:cNvPr>
          <p:cNvSpPr txBox="1">
            <a:spLocks noChangeArrowheads="1"/>
          </p:cNvSpPr>
          <p:nvPr/>
        </p:nvSpPr>
        <p:spPr bwMode="auto">
          <a:xfrm>
            <a:off x="5029200" y="2438400"/>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a:t>
            </a:r>
            <a:r>
              <a:rPr lang="en-US" altLang="en-US" baseline="-25000"/>
              <a:t>2</a:t>
            </a:r>
            <a:endParaRPr lang="en-US" altLang="en-US"/>
          </a:p>
        </p:txBody>
      </p:sp>
      <p:sp>
        <p:nvSpPr>
          <p:cNvPr id="3109" name="Line 37">
            <a:extLst>
              <a:ext uri="{FF2B5EF4-FFF2-40B4-BE49-F238E27FC236}">
                <a16:creationId xmlns:a16="http://schemas.microsoft.com/office/drawing/2014/main" id="{00B69E03-85AF-47FB-A7A5-3D1AE4E648AE}"/>
              </a:ext>
            </a:extLst>
          </p:cNvPr>
          <p:cNvSpPr>
            <a:spLocks noChangeShapeType="1"/>
          </p:cNvSpPr>
          <p:nvPr/>
        </p:nvSpPr>
        <p:spPr bwMode="auto">
          <a:xfrm>
            <a:off x="1447800" y="914400"/>
            <a:ext cx="69342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10" name="Text Box 38">
            <a:extLst>
              <a:ext uri="{FF2B5EF4-FFF2-40B4-BE49-F238E27FC236}">
                <a16:creationId xmlns:a16="http://schemas.microsoft.com/office/drawing/2014/main" id="{7C7B6FA2-8409-4B2E-A511-13177A67CC9B}"/>
              </a:ext>
            </a:extLst>
          </p:cNvPr>
          <p:cNvSpPr txBox="1">
            <a:spLocks noChangeArrowheads="1"/>
          </p:cNvSpPr>
          <p:nvPr/>
        </p:nvSpPr>
        <p:spPr bwMode="auto">
          <a:xfrm>
            <a:off x="990600" y="4114800"/>
            <a:ext cx="73882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Transfer matrix from a simple 1-D transmission line model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Oval 1026">
            <a:extLst>
              <a:ext uri="{FF2B5EF4-FFF2-40B4-BE49-F238E27FC236}">
                <a16:creationId xmlns:a16="http://schemas.microsoft.com/office/drawing/2014/main" id="{857BC62D-AA0A-48C0-AE54-D5F29E514DEE}"/>
              </a:ext>
            </a:extLst>
          </p:cNvPr>
          <p:cNvSpPr>
            <a:spLocks noChangeArrowheads="1"/>
          </p:cNvSpPr>
          <p:nvPr/>
        </p:nvSpPr>
        <p:spPr bwMode="auto">
          <a:xfrm>
            <a:off x="2743200" y="1295400"/>
            <a:ext cx="304800" cy="6858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1" name="Line 1027">
            <a:extLst>
              <a:ext uri="{FF2B5EF4-FFF2-40B4-BE49-F238E27FC236}">
                <a16:creationId xmlns:a16="http://schemas.microsoft.com/office/drawing/2014/main" id="{64B2A7F6-33D4-4CDF-9390-18762A0247F5}"/>
              </a:ext>
            </a:extLst>
          </p:cNvPr>
          <p:cNvSpPr>
            <a:spLocks noChangeShapeType="1"/>
          </p:cNvSpPr>
          <p:nvPr/>
        </p:nvSpPr>
        <p:spPr bwMode="auto">
          <a:xfrm>
            <a:off x="2895600" y="1295400"/>
            <a:ext cx="2895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2" name="Line 1028">
            <a:extLst>
              <a:ext uri="{FF2B5EF4-FFF2-40B4-BE49-F238E27FC236}">
                <a16:creationId xmlns:a16="http://schemas.microsoft.com/office/drawing/2014/main" id="{A0B20F88-1D36-4E78-BB87-FA62811EDAAE}"/>
              </a:ext>
            </a:extLst>
          </p:cNvPr>
          <p:cNvSpPr>
            <a:spLocks noChangeShapeType="1"/>
          </p:cNvSpPr>
          <p:nvPr/>
        </p:nvSpPr>
        <p:spPr bwMode="auto">
          <a:xfrm>
            <a:off x="2895600" y="1981200"/>
            <a:ext cx="2895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3" name="Oval 1029">
            <a:extLst>
              <a:ext uri="{FF2B5EF4-FFF2-40B4-BE49-F238E27FC236}">
                <a16:creationId xmlns:a16="http://schemas.microsoft.com/office/drawing/2014/main" id="{DBA42651-1333-47C6-96D2-0397608EA4CB}"/>
              </a:ext>
            </a:extLst>
          </p:cNvPr>
          <p:cNvSpPr>
            <a:spLocks noChangeArrowheads="1"/>
          </p:cNvSpPr>
          <p:nvPr/>
        </p:nvSpPr>
        <p:spPr bwMode="auto">
          <a:xfrm>
            <a:off x="5715000" y="1295400"/>
            <a:ext cx="304800" cy="6858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4" name="Oval 1030">
            <a:extLst>
              <a:ext uri="{FF2B5EF4-FFF2-40B4-BE49-F238E27FC236}">
                <a16:creationId xmlns:a16="http://schemas.microsoft.com/office/drawing/2014/main" id="{804EDC18-65A2-4DCE-99D7-F7F39998EEB3}"/>
              </a:ext>
            </a:extLst>
          </p:cNvPr>
          <p:cNvSpPr>
            <a:spLocks noChangeArrowheads="1"/>
          </p:cNvSpPr>
          <p:nvPr/>
        </p:nvSpPr>
        <p:spPr bwMode="auto">
          <a:xfrm>
            <a:off x="2819400" y="1524000"/>
            <a:ext cx="76200" cy="228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5" name="Oval 1031">
            <a:extLst>
              <a:ext uri="{FF2B5EF4-FFF2-40B4-BE49-F238E27FC236}">
                <a16:creationId xmlns:a16="http://schemas.microsoft.com/office/drawing/2014/main" id="{D0967077-E750-4EA4-880E-434E18552E24}"/>
              </a:ext>
            </a:extLst>
          </p:cNvPr>
          <p:cNvSpPr>
            <a:spLocks noChangeArrowheads="1"/>
          </p:cNvSpPr>
          <p:nvPr/>
        </p:nvSpPr>
        <p:spPr bwMode="auto">
          <a:xfrm>
            <a:off x="5867400" y="1524000"/>
            <a:ext cx="76200" cy="228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6" name="Line 1032">
            <a:extLst>
              <a:ext uri="{FF2B5EF4-FFF2-40B4-BE49-F238E27FC236}">
                <a16:creationId xmlns:a16="http://schemas.microsoft.com/office/drawing/2014/main" id="{8FB800EE-7745-4D65-8FB3-4D6392CA32BC}"/>
              </a:ext>
            </a:extLst>
          </p:cNvPr>
          <p:cNvSpPr>
            <a:spLocks noChangeShapeType="1"/>
          </p:cNvSpPr>
          <p:nvPr/>
        </p:nvSpPr>
        <p:spPr bwMode="auto">
          <a:xfrm>
            <a:off x="2895600" y="1524000"/>
            <a:ext cx="2971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7" name="Line 1033">
            <a:extLst>
              <a:ext uri="{FF2B5EF4-FFF2-40B4-BE49-F238E27FC236}">
                <a16:creationId xmlns:a16="http://schemas.microsoft.com/office/drawing/2014/main" id="{714F48E9-8421-47D1-88A6-0573BDEF9161}"/>
              </a:ext>
            </a:extLst>
          </p:cNvPr>
          <p:cNvSpPr>
            <a:spLocks noChangeShapeType="1"/>
          </p:cNvSpPr>
          <p:nvPr/>
        </p:nvSpPr>
        <p:spPr bwMode="auto">
          <a:xfrm>
            <a:off x="2895600" y="1752600"/>
            <a:ext cx="304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8" name="Line 1034">
            <a:extLst>
              <a:ext uri="{FF2B5EF4-FFF2-40B4-BE49-F238E27FC236}">
                <a16:creationId xmlns:a16="http://schemas.microsoft.com/office/drawing/2014/main" id="{5D14CD5B-4414-4E09-A1B1-CD059C52DD8A}"/>
              </a:ext>
            </a:extLst>
          </p:cNvPr>
          <p:cNvSpPr>
            <a:spLocks noChangeShapeType="1"/>
          </p:cNvSpPr>
          <p:nvPr/>
        </p:nvSpPr>
        <p:spPr bwMode="auto">
          <a:xfrm flipH="1">
            <a:off x="2133600" y="1295400"/>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9" name="Line 1035">
            <a:extLst>
              <a:ext uri="{FF2B5EF4-FFF2-40B4-BE49-F238E27FC236}">
                <a16:creationId xmlns:a16="http://schemas.microsoft.com/office/drawing/2014/main" id="{65314A18-2ED6-4229-8996-9352B357C9DE}"/>
              </a:ext>
            </a:extLst>
          </p:cNvPr>
          <p:cNvSpPr>
            <a:spLocks noChangeShapeType="1"/>
          </p:cNvSpPr>
          <p:nvPr/>
        </p:nvSpPr>
        <p:spPr bwMode="auto">
          <a:xfrm flipH="1">
            <a:off x="2133600" y="1600200"/>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00" name="Line 1036">
            <a:extLst>
              <a:ext uri="{FF2B5EF4-FFF2-40B4-BE49-F238E27FC236}">
                <a16:creationId xmlns:a16="http://schemas.microsoft.com/office/drawing/2014/main" id="{37C53B05-8263-4A6D-8BBA-831AE420F04E}"/>
              </a:ext>
            </a:extLst>
          </p:cNvPr>
          <p:cNvSpPr>
            <a:spLocks noChangeShapeType="1"/>
          </p:cNvSpPr>
          <p:nvPr/>
        </p:nvSpPr>
        <p:spPr bwMode="auto">
          <a:xfrm>
            <a:off x="2362200" y="12954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01" name="Line 1037">
            <a:extLst>
              <a:ext uri="{FF2B5EF4-FFF2-40B4-BE49-F238E27FC236}">
                <a16:creationId xmlns:a16="http://schemas.microsoft.com/office/drawing/2014/main" id="{21473BC2-342F-4592-9CCF-62AE94A9C62A}"/>
              </a:ext>
            </a:extLst>
          </p:cNvPr>
          <p:cNvSpPr>
            <a:spLocks noChangeShapeType="1"/>
          </p:cNvSpPr>
          <p:nvPr/>
        </p:nvSpPr>
        <p:spPr bwMode="auto">
          <a:xfrm>
            <a:off x="5943600" y="1295400"/>
            <a:ext cx="457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02" name="Line 1038">
            <a:extLst>
              <a:ext uri="{FF2B5EF4-FFF2-40B4-BE49-F238E27FC236}">
                <a16:creationId xmlns:a16="http://schemas.microsoft.com/office/drawing/2014/main" id="{31A64532-02D7-4CC6-9EAB-1E4E601982B9}"/>
              </a:ext>
            </a:extLst>
          </p:cNvPr>
          <p:cNvSpPr>
            <a:spLocks noChangeShapeType="1"/>
          </p:cNvSpPr>
          <p:nvPr/>
        </p:nvSpPr>
        <p:spPr bwMode="auto">
          <a:xfrm>
            <a:off x="6096000" y="16764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03" name="Line 1039">
            <a:extLst>
              <a:ext uri="{FF2B5EF4-FFF2-40B4-BE49-F238E27FC236}">
                <a16:creationId xmlns:a16="http://schemas.microsoft.com/office/drawing/2014/main" id="{C7B32BE1-6F4E-4704-AC0E-44BDAE68928B}"/>
              </a:ext>
            </a:extLst>
          </p:cNvPr>
          <p:cNvSpPr>
            <a:spLocks noChangeShapeType="1"/>
          </p:cNvSpPr>
          <p:nvPr/>
        </p:nvSpPr>
        <p:spPr bwMode="auto">
          <a:xfrm>
            <a:off x="6248400" y="12954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04" name="Line 1040">
            <a:extLst>
              <a:ext uri="{FF2B5EF4-FFF2-40B4-BE49-F238E27FC236}">
                <a16:creationId xmlns:a16="http://schemas.microsoft.com/office/drawing/2014/main" id="{F038F282-EDD1-4143-BA8F-0BB3AC5C8753}"/>
              </a:ext>
            </a:extLst>
          </p:cNvPr>
          <p:cNvSpPr>
            <a:spLocks noChangeShapeType="1"/>
          </p:cNvSpPr>
          <p:nvPr/>
        </p:nvSpPr>
        <p:spPr bwMode="auto">
          <a:xfrm>
            <a:off x="2971800" y="16002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05" name="Line 1041">
            <a:extLst>
              <a:ext uri="{FF2B5EF4-FFF2-40B4-BE49-F238E27FC236}">
                <a16:creationId xmlns:a16="http://schemas.microsoft.com/office/drawing/2014/main" id="{B8548F94-476A-4F3E-8D41-2B2532F94600}"/>
              </a:ext>
            </a:extLst>
          </p:cNvPr>
          <p:cNvSpPr>
            <a:spLocks noChangeShapeType="1"/>
          </p:cNvSpPr>
          <p:nvPr/>
        </p:nvSpPr>
        <p:spPr bwMode="auto">
          <a:xfrm>
            <a:off x="5410200" y="16002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06" name="Text Box 1042">
            <a:extLst>
              <a:ext uri="{FF2B5EF4-FFF2-40B4-BE49-F238E27FC236}">
                <a16:creationId xmlns:a16="http://schemas.microsoft.com/office/drawing/2014/main" id="{9C9E32B7-2202-4158-B913-3E84A3A5DC54}"/>
              </a:ext>
            </a:extLst>
          </p:cNvPr>
          <p:cNvSpPr txBox="1">
            <a:spLocks noChangeArrowheads="1"/>
          </p:cNvSpPr>
          <p:nvPr/>
        </p:nvSpPr>
        <p:spPr bwMode="auto">
          <a:xfrm>
            <a:off x="1584325" y="1127125"/>
            <a:ext cx="506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a:t>
            </a:r>
            <a:r>
              <a:rPr lang="en-US" altLang="en-US" baseline="-25000"/>
              <a:t>1</a:t>
            </a:r>
            <a:endParaRPr lang="en-US" altLang="en-US"/>
          </a:p>
        </p:txBody>
      </p:sp>
      <p:sp>
        <p:nvSpPr>
          <p:cNvPr id="12307" name="Text Box 1043">
            <a:extLst>
              <a:ext uri="{FF2B5EF4-FFF2-40B4-BE49-F238E27FC236}">
                <a16:creationId xmlns:a16="http://schemas.microsoft.com/office/drawing/2014/main" id="{65212D51-CD4C-4101-BC8A-089A94C0602E}"/>
              </a:ext>
            </a:extLst>
          </p:cNvPr>
          <p:cNvSpPr txBox="1">
            <a:spLocks noChangeArrowheads="1"/>
          </p:cNvSpPr>
          <p:nvPr/>
        </p:nvSpPr>
        <p:spPr bwMode="auto">
          <a:xfrm>
            <a:off x="3352800" y="1524000"/>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a:t>
            </a:r>
            <a:r>
              <a:rPr lang="en-US" altLang="en-US" baseline="-25000"/>
              <a:t>1</a:t>
            </a:r>
            <a:endParaRPr lang="en-US" altLang="en-US"/>
          </a:p>
        </p:txBody>
      </p:sp>
      <p:sp>
        <p:nvSpPr>
          <p:cNvPr id="12308" name="Text Box 1044">
            <a:extLst>
              <a:ext uri="{FF2B5EF4-FFF2-40B4-BE49-F238E27FC236}">
                <a16:creationId xmlns:a16="http://schemas.microsoft.com/office/drawing/2014/main" id="{E686D411-5257-4D5D-9F44-CC5555132818}"/>
              </a:ext>
            </a:extLst>
          </p:cNvPr>
          <p:cNvSpPr txBox="1">
            <a:spLocks noChangeArrowheads="1"/>
          </p:cNvSpPr>
          <p:nvPr/>
        </p:nvSpPr>
        <p:spPr bwMode="auto">
          <a:xfrm>
            <a:off x="6553200" y="1295400"/>
            <a:ext cx="506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a:t>
            </a:r>
            <a:r>
              <a:rPr lang="en-US" altLang="en-US" baseline="-25000"/>
              <a:t>2</a:t>
            </a:r>
            <a:endParaRPr lang="en-US" altLang="en-US"/>
          </a:p>
        </p:txBody>
      </p:sp>
      <p:sp>
        <p:nvSpPr>
          <p:cNvPr id="12309" name="Text Box 1045">
            <a:extLst>
              <a:ext uri="{FF2B5EF4-FFF2-40B4-BE49-F238E27FC236}">
                <a16:creationId xmlns:a16="http://schemas.microsoft.com/office/drawing/2014/main" id="{35C8EE39-A7F9-4CE8-A90F-064F934BBBF5}"/>
              </a:ext>
            </a:extLst>
          </p:cNvPr>
          <p:cNvSpPr txBox="1">
            <a:spLocks noChangeArrowheads="1"/>
          </p:cNvSpPr>
          <p:nvPr/>
        </p:nvSpPr>
        <p:spPr bwMode="auto">
          <a:xfrm>
            <a:off x="5105400" y="1524000"/>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a:t>
            </a:r>
            <a:r>
              <a:rPr lang="en-US" altLang="en-US" baseline="-25000"/>
              <a:t>2</a:t>
            </a:r>
            <a:endParaRPr lang="en-US" altLang="en-US"/>
          </a:p>
        </p:txBody>
      </p:sp>
      <p:sp>
        <p:nvSpPr>
          <p:cNvPr id="12310" name="Line 1046">
            <a:extLst>
              <a:ext uri="{FF2B5EF4-FFF2-40B4-BE49-F238E27FC236}">
                <a16:creationId xmlns:a16="http://schemas.microsoft.com/office/drawing/2014/main" id="{DB3B0CAB-C7C4-445D-8F0D-D366BE96C461}"/>
              </a:ext>
            </a:extLst>
          </p:cNvPr>
          <p:cNvSpPr>
            <a:spLocks noChangeShapeType="1"/>
          </p:cNvSpPr>
          <p:nvPr/>
        </p:nvSpPr>
        <p:spPr bwMode="auto">
          <a:xfrm>
            <a:off x="2895600" y="21336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11" name="Line 1047">
            <a:extLst>
              <a:ext uri="{FF2B5EF4-FFF2-40B4-BE49-F238E27FC236}">
                <a16:creationId xmlns:a16="http://schemas.microsoft.com/office/drawing/2014/main" id="{729EE94A-3297-43AA-AA7E-26EDC7B4A372}"/>
              </a:ext>
            </a:extLst>
          </p:cNvPr>
          <p:cNvSpPr>
            <a:spLocks noChangeShapeType="1"/>
          </p:cNvSpPr>
          <p:nvPr/>
        </p:nvSpPr>
        <p:spPr bwMode="auto">
          <a:xfrm>
            <a:off x="5867400" y="21336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12" name="Line 1048">
            <a:extLst>
              <a:ext uri="{FF2B5EF4-FFF2-40B4-BE49-F238E27FC236}">
                <a16:creationId xmlns:a16="http://schemas.microsoft.com/office/drawing/2014/main" id="{9D3F23A7-9D8E-46E0-ABA7-E70C0745BF7B}"/>
              </a:ext>
            </a:extLst>
          </p:cNvPr>
          <p:cNvSpPr>
            <a:spLocks noChangeShapeType="1"/>
          </p:cNvSpPr>
          <p:nvPr/>
        </p:nvSpPr>
        <p:spPr bwMode="auto">
          <a:xfrm flipH="1">
            <a:off x="2895600" y="2362200"/>
            <a:ext cx="914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13" name="Line 1049">
            <a:extLst>
              <a:ext uri="{FF2B5EF4-FFF2-40B4-BE49-F238E27FC236}">
                <a16:creationId xmlns:a16="http://schemas.microsoft.com/office/drawing/2014/main" id="{5076B5CE-5017-4E37-8363-381E9DA04841}"/>
              </a:ext>
            </a:extLst>
          </p:cNvPr>
          <p:cNvSpPr>
            <a:spLocks noChangeShapeType="1"/>
          </p:cNvSpPr>
          <p:nvPr/>
        </p:nvSpPr>
        <p:spPr bwMode="auto">
          <a:xfrm>
            <a:off x="4876800" y="2362200"/>
            <a:ext cx="990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14" name="Text Box 1050">
            <a:extLst>
              <a:ext uri="{FF2B5EF4-FFF2-40B4-BE49-F238E27FC236}">
                <a16:creationId xmlns:a16="http://schemas.microsoft.com/office/drawing/2014/main" id="{A19B2A2D-37F5-4D65-A4CB-8C74E7448C74}"/>
              </a:ext>
            </a:extLst>
          </p:cNvPr>
          <p:cNvSpPr txBox="1">
            <a:spLocks noChangeArrowheads="1"/>
          </p:cNvSpPr>
          <p:nvPr/>
        </p:nvSpPr>
        <p:spPr bwMode="auto">
          <a:xfrm>
            <a:off x="4098925" y="2098675"/>
            <a:ext cx="358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l</a:t>
            </a:r>
            <a:endParaRPr lang="en-US" altLang="en-US"/>
          </a:p>
        </p:txBody>
      </p:sp>
      <p:sp>
        <p:nvSpPr>
          <p:cNvPr id="12315" name="Text Box 1051">
            <a:extLst>
              <a:ext uri="{FF2B5EF4-FFF2-40B4-BE49-F238E27FC236}">
                <a16:creationId xmlns:a16="http://schemas.microsoft.com/office/drawing/2014/main" id="{501E62BB-5584-4E91-96D5-09FFACE6E4C1}"/>
              </a:ext>
            </a:extLst>
          </p:cNvPr>
          <p:cNvSpPr txBox="1">
            <a:spLocks noChangeArrowheads="1"/>
          </p:cNvSpPr>
          <p:nvPr/>
        </p:nvSpPr>
        <p:spPr bwMode="auto">
          <a:xfrm>
            <a:off x="1431925" y="2936875"/>
            <a:ext cx="52863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l</a:t>
            </a:r>
            <a:r>
              <a:rPr lang="en-US" altLang="en-US"/>
              <a:t> = length of cable</a:t>
            </a:r>
          </a:p>
          <a:p>
            <a:r>
              <a:rPr lang="en-US" altLang="en-US" i="1"/>
              <a:t>k</a:t>
            </a:r>
            <a:r>
              <a:rPr lang="en-US" altLang="en-US" baseline="-25000"/>
              <a:t>c</a:t>
            </a:r>
            <a:r>
              <a:rPr lang="en-US" altLang="en-US"/>
              <a:t> = </a:t>
            </a:r>
            <a:r>
              <a:rPr lang="en-US" altLang="en-US">
                <a:latin typeface="Symbol" panose="05050102010706020507" pitchFamily="18" charset="2"/>
              </a:rPr>
              <a:t>w</a:t>
            </a:r>
            <a:r>
              <a:rPr lang="en-US" altLang="en-US"/>
              <a:t>/c = wave number (c = wave speed)</a:t>
            </a:r>
          </a:p>
        </p:txBody>
      </p:sp>
      <p:graphicFrame>
        <p:nvGraphicFramePr>
          <p:cNvPr id="12316" name="Object 1052">
            <a:extLst>
              <a:ext uri="{FF2B5EF4-FFF2-40B4-BE49-F238E27FC236}">
                <a16:creationId xmlns:a16="http://schemas.microsoft.com/office/drawing/2014/main" id="{6F3004D8-29BD-4D64-82BD-2FDA46CE169A}"/>
              </a:ext>
            </a:extLst>
          </p:cNvPr>
          <p:cNvGraphicFramePr>
            <a:graphicFrameLocks noChangeAspect="1"/>
          </p:cNvGraphicFramePr>
          <p:nvPr/>
        </p:nvGraphicFramePr>
        <p:xfrm>
          <a:off x="1371600" y="3810000"/>
          <a:ext cx="449263" cy="533400"/>
        </p:xfrm>
        <a:graphic>
          <a:graphicData uri="http://schemas.openxmlformats.org/presentationml/2006/ole">
            <mc:AlternateContent xmlns:mc="http://schemas.openxmlformats.org/markup-compatibility/2006">
              <mc:Choice xmlns:v="urn:schemas-microsoft-com:vml" Requires="v">
                <p:oleObj spid="_x0000_s2052" name="Equation" r:id="rId4" imgW="203040" imgH="241200" progId="Equation.DSMT4">
                  <p:embed/>
                </p:oleObj>
              </mc:Choice>
              <mc:Fallback>
                <p:oleObj name="Equation" r:id="rId4" imgW="203040" imgH="241200" progId="Equation.DSMT4">
                  <p:embed/>
                  <p:pic>
                    <p:nvPicPr>
                      <p:cNvPr id="0" name="Object 105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3810000"/>
                        <a:ext cx="449263"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317" name="Text Box 1053">
            <a:extLst>
              <a:ext uri="{FF2B5EF4-FFF2-40B4-BE49-F238E27FC236}">
                <a16:creationId xmlns:a16="http://schemas.microsoft.com/office/drawing/2014/main" id="{F0D046A8-2267-469D-98A3-63ABF186EEE2}"/>
              </a:ext>
            </a:extLst>
          </p:cNvPr>
          <p:cNvSpPr txBox="1">
            <a:spLocks noChangeArrowheads="1"/>
          </p:cNvSpPr>
          <p:nvPr/>
        </p:nvSpPr>
        <p:spPr bwMode="auto">
          <a:xfrm>
            <a:off x="1828800" y="3832225"/>
            <a:ext cx="30146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  electrical impedance</a:t>
            </a:r>
          </a:p>
        </p:txBody>
      </p:sp>
      <p:sp>
        <p:nvSpPr>
          <p:cNvPr id="12318" name="Text Box 1054">
            <a:extLst>
              <a:ext uri="{FF2B5EF4-FFF2-40B4-BE49-F238E27FC236}">
                <a16:creationId xmlns:a16="http://schemas.microsoft.com/office/drawing/2014/main" id="{5309F405-CD65-4E0D-B732-2F25B30EBD07}"/>
              </a:ext>
            </a:extLst>
          </p:cNvPr>
          <p:cNvSpPr txBox="1">
            <a:spLocks noChangeArrowheads="1"/>
          </p:cNvSpPr>
          <p:nvPr/>
        </p:nvSpPr>
        <p:spPr bwMode="auto">
          <a:xfrm>
            <a:off x="381000" y="4572000"/>
            <a:ext cx="33940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For an ideal coaxial cable:</a:t>
            </a:r>
          </a:p>
        </p:txBody>
      </p:sp>
      <p:sp>
        <p:nvSpPr>
          <p:cNvPr id="12319" name="Oval 1055">
            <a:extLst>
              <a:ext uri="{FF2B5EF4-FFF2-40B4-BE49-F238E27FC236}">
                <a16:creationId xmlns:a16="http://schemas.microsoft.com/office/drawing/2014/main" id="{37635500-4718-433A-A907-EE8AF437B621}"/>
              </a:ext>
            </a:extLst>
          </p:cNvPr>
          <p:cNvSpPr>
            <a:spLocks noChangeArrowheads="1"/>
          </p:cNvSpPr>
          <p:nvPr/>
        </p:nvSpPr>
        <p:spPr bwMode="auto">
          <a:xfrm>
            <a:off x="1905000" y="5105400"/>
            <a:ext cx="1143000" cy="1143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20" name="Oval 1056">
            <a:extLst>
              <a:ext uri="{FF2B5EF4-FFF2-40B4-BE49-F238E27FC236}">
                <a16:creationId xmlns:a16="http://schemas.microsoft.com/office/drawing/2014/main" id="{FAB06BE4-2ADB-4C4D-B3E5-2433E741413F}"/>
              </a:ext>
            </a:extLst>
          </p:cNvPr>
          <p:cNvSpPr>
            <a:spLocks noChangeArrowheads="1"/>
          </p:cNvSpPr>
          <p:nvPr/>
        </p:nvSpPr>
        <p:spPr bwMode="auto">
          <a:xfrm>
            <a:off x="2154238" y="5370513"/>
            <a:ext cx="609600" cy="609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21" name="Line 1057">
            <a:extLst>
              <a:ext uri="{FF2B5EF4-FFF2-40B4-BE49-F238E27FC236}">
                <a16:creationId xmlns:a16="http://schemas.microsoft.com/office/drawing/2014/main" id="{848ED8F2-EF21-49F4-A2A8-FAB421F431CE}"/>
              </a:ext>
            </a:extLst>
          </p:cNvPr>
          <p:cNvSpPr>
            <a:spLocks noChangeShapeType="1"/>
          </p:cNvSpPr>
          <p:nvPr/>
        </p:nvSpPr>
        <p:spPr bwMode="auto">
          <a:xfrm flipH="1">
            <a:off x="2209800" y="5638800"/>
            <a:ext cx="3048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22" name="Line 1058">
            <a:extLst>
              <a:ext uri="{FF2B5EF4-FFF2-40B4-BE49-F238E27FC236}">
                <a16:creationId xmlns:a16="http://schemas.microsoft.com/office/drawing/2014/main" id="{C663E3D1-A6CF-4B82-81C2-8BBB6846CA72}"/>
              </a:ext>
            </a:extLst>
          </p:cNvPr>
          <p:cNvSpPr>
            <a:spLocks noChangeShapeType="1"/>
          </p:cNvSpPr>
          <p:nvPr/>
        </p:nvSpPr>
        <p:spPr bwMode="auto">
          <a:xfrm>
            <a:off x="2514600" y="5638800"/>
            <a:ext cx="30480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2323" name="Object 1059">
            <a:extLst>
              <a:ext uri="{FF2B5EF4-FFF2-40B4-BE49-F238E27FC236}">
                <a16:creationId xmlns:a16="http://schemas.microsoft.com/office/drawing/2014/main" id="{2CE3DCD1-A184-4FFD-8CD8-F7C19FC1B02F}"/>
              </a:ext>
            </a:extLst>
          </p:cNvPr>
          <p:cNvGraphicFramePr>
            <a:graphicFrameLocks noChangeAspect="1"/>
          </p:cNvGraphicFramePr>
          <p:nvPr/>
        </p:nvGraphicFramePr>
        <p:xfrm>
          <a:off x="3810000" y="4343400"/>
          <a:ext cx="2667000" cy="989013"/>
        </p:xfrm>
        <a:graphic>
          <a:graphicData uri="http://schemas.openxmlformats.org/presentationml/2006/ole">
            <mc:AlternateContent xmlns:mc="http://schemas.openxmlformats.org/markup-compatibility/2006">
              <mc:Choice xmlns:v="urn:schemas-microsoft-com:vml" Requires="v">
                <p:oleObj spid="_x0000_s2053" name="Equation" r:id="rId6" imgW="1231560" imgH="457200" progId="Equation.DSMT4">
                  <p:embed/>
                </p:oleObj>
              </mc:Choice>
              <mc:Fallback>
                <p:oleObj name="Equation" r:id="rId6" imgW="1231560" imgH="457200" progId="Equation.DSMT4">
                  <p:embed/>
                  <p:pic>
                    <p:nvPicPr>
                      <p:cNvPr id="0" name="Object 105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10000" y="4343400"/>
                        <a:ext cx="2667000" cy="989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324" name="Text Box 1060">
            <a:extLst>
              <a:ext uri="{FF2B5EF4-FFF2-40B4-BE49-F238E27FC236}">
                <a16:creationId xmlns:a16="http://schemas.microsoft.com/office/drawing/2014/main" id="{FF83252C-63E3-4D14-91B8-DC7E13A41A5F}"/>
              </a:ext>
            </a:extLst>
          </p:cNvPr>
          <p:cNvSpPr txBox="1">
            <a:spLocks noChangeArrowheads="1"/>
          </p:cNvSpPr>
          <p:nvPr/>
        </p:nvSpPr>
        <p:spPr bwMode="auto">
          <a:xfrm>
            <a:off x="2733675" y="559276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b</a:t>
            </a:r>
          </a:p>
        </p:txBody>
      </p:sp>
      <p:sp>
        <p:nvSpPr>
          <p:cNvPr id="12325" name="Text Box 1061">
            <a:extLst>
              <a:ext uri="{FF2B5EF4-FFF2-40B4-BE49-F238E27FC236}">
                <a16:creationId xmlns:a16="http://schemas.microsoft.com/office/drawing/2014/main" id="{04917F11-F1A6-4C6F-838D-3064ED27D191}"/>
              </a:ext>
            </a:extLst>
          </p:cNvPr>
          <p:cNvSpPr txBox="1">
            <a:spLocks noChangeArrowheads="1"/>
          </p:cNvSpPr>
          <p:nvPr/>
        </p:nvSpPr>
        <p:spPr bwMode="auto">
          <a:xfrm>
            <a:off x="2182813" y="5421313"/>
            <a:ext cx="285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a</a:t>
            </a:r>
          </a:p>
        </p:txBody>
      </p:sp>
      <p:sp>
        <p:nvSpPr>
          <p:cNvPr id="12326" name="Text Box 1062">
            <a:extLst>
              <a:ext uri="{FF2B5EF4-FFF2-40B4-BE49-F238E27FC236}">
                <a16:creationId xmlns:a16="http://schemas.microsoft.com/office/drawing/2014/main" id="{B11BBA1D-B83C-44B1-94E6-A47F0F77A14A}"/>
              </a:ext>
            </a:extLst>
          </p:cNvPr>
          <p:cNvSpPr txBox="1">
            <a:spLocks noChangeArrowheads="1"/>
          </p:cNvSpPr>
          <p:nvPr/>
        </p:nvSpPr>
        <p:spPr bwMode="auto">
          <a:xfrm>
            <a:off x="4724400" y="5562600"/>
            <a:ext cx="243046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Symbol" panose="05050102010706020507" pitchFamily="18" charset="2"/>
              </a:rPr>
              <a:t>e</a:t>
            </a:r>
            <a:r>
              <a:rPr lang="en-US" altLang="en-US"/>
              <a:t> … permittivity</a:t>
            </a:r>
          </a:p>
          <a:p>
            <a:r>
              <a:rPr lang="en-US" altLang="en-US">
                <a:latin typeface="Symbol" panose="05050102010706020507" pitchFamily="18" charset="2"/>
              </a:rPr>
              <a:t>m</a:t>
            </a:r>
            <a:r>
              <a:rPr lang="en-US" altLang="en-US"/>
              <a:t>  … permeability</a:t>
            </a:r>
          </a:p>
        </p:txBody>
      </p:sp>
      <p:sp>
        <p:nvSpPr>
          <p:cNvPr id="12327" name="Text Box 1063">
            <a:extLst>
              <a:ext uri="{FF2B5EF4-FFF2-40B4-BE49-F238E27FC236}">
                <a16:creationId xmlns:a16="http://schemas.microsoft.com/office/drawing/2014/main" id="{584E7CB6-B564-4CE7-9E66-C1D3045D2A82}"/>
              </a:ext>
            </a:extLst>
          </p:cNvPr>
          <p:cNvSpPr txBox="1">
            <a:spLocks noChangeArrowheads="1"/>
          </p:cNvSpPr>
          <p:nvPr/>
        </p:nvSpPr>
        <p:spPr bwMode="auto">
          <a:xfrm>
            <a:off x="2743200" y="304800"/>
            <a:ext cx="383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Cable – transfer matrix model</a:t>
            </a:r>
          </a:p>
        </p:txBody>
      </p:sp>
      <p:sp>
        <p:nvSpPr>
          <p:cNvPr id="12328" name="Line 1064">
            <a:extLst>
              <a:ext uri="{FF2B5EF4-FFF2-40B4-BE49-F238E27FC236}">
                <a16:creationId xmlns:a16="http://schemas.microsoft.com/office/drawing/2014/main" id="{3F2F836D-0DFE-41CF-B55C-BF91552E5821}"/>
              </a:ext>
            </a:extLst>
          </p:cNvPr>
          <p:cNvSpPr>
            <a:spLocks noChangeShapeType="1"/>
          </p:cNvSpPr>
          <p:nvPr/>
        </p:nvSpPr>
        <p:spPr bwMode="auto">
          <a:xfrm>
            <a:off x="1447800" y="914400"/>
            <a:ext cx="69342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Text Box 4">
            <a:extLst>
              <a:ext uri="{FF2B5EF4-FFF2-40B4-BE49-F238E27FC236}">
                <a16:creationId xmlns:a16="http://schemas.microsoft.com/office/drawing/2014/main" id="{A98A11AB-E297-43F7-B4B7-C2B7170F504B}"/>
              </a:ext>
            </a:extLst>
          </p:cNvPr>
          <p:cNvSpPr txBox="1">
            <a:spLocks noChangeArrowheads="1"/>
          </p:cNvSpPr>
          <p:nvPr/>
        </p:nvSpPr>
        <p:spPr bwMode="auto">
          <a:xfrm>
            <a:off x="1371600" y="1295400"/>
            <a:ext cx="69532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Equivalent circuit model of the transmission line model</a:t>
            </a:r>
          </a:p>
        </p:txBody>
      </p:sp>
      <p:sp>
        <p:nvSpPr>
          <p:cNvPr id="4103" name="Rectangle 7">
            <a:extLst>
              <a:ext uri="{FF2B5EF4-FFF2-40B4-BE49-F238E27FC236}">
                <a16:creationId xmlns:a16="http://schemas.microsoft.com/office/drawing/2014/main" id="{7564694D-7F13-40BB-B0B0-FC46F26C1F27}"/>
              </a:ext>
            </a:extLst>
          </p:cNvPr>
          <p:cNvSpPr>
            <a:spLocks noChangeArrowheads="1"/>
          </p:cNvSpPr>
          <p:nvPr/>
        </p:nvSpPr>
        <p:spPr bwMode="auto">
          <a:xfrm>
            <a:off x="3184525" y="2576513"/>
            <a:ext cx="549275" cy="182562"/>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04" name="Rectangle 8">
            <a:extLst>
              <a:ext uri="{FF2B5EF4-FFF2-40B4-BE49-F238E27FC236}">
                <a16:creationId xmlns:a16="http://schemas.microsoft.com/office/drawing/2014/main" id="{9F4DF4A6-5207-4221-9323-E9C3DD3142EC}"/>
              </a:ext>
            </a:extLst>
          </p:cNvPr>
          <p:cNvSpPr>
            <a:spLocks noChangeArrowheads="1"/>
          </p:cNvSpPr>
          <p:nvPr/>
        </p:nvSpPr>
        <p:spPr bwMode="auto">
          <a:xfrm>
            <a:off x="5105400" y="2576513"/>
            <a:ext cx="549275" cy="182562"/>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05" name="Rectangle 9">
            <a:extLst>
              <a:ext uri="{FF2B5EF4-FFF2-40B4-BE49-F238E27FC236}">
                <a16:creationId xmlns:a16="http://schemas.microsoft.com/office/drawing/2014/main" id="{F609BA23-C390-4A6C-9B95-BC410F0C85AE}"/>
              </a:ext>
            </a:extLst>
          </p:cNvPr>
          <p:cNvSpPr>
            <a:spLocks noChangeArrowheads="1"/>
          </p:cNvSpPr>
          <p:nvPr/>
        </p:nvSpPr>
        <p:spPr bwMode="auto">
          <a:xfrm>
            <a:off x="4373563" y="3033713"/>
            <a:ext cx="182562" cy="549275"/>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06" name="Line 10">
            <a:extLst>
              <a:ext uri="{FF2B5EF4-FFF2-40B4-BE49-F238E27FC236}">
                <a16:creationId xmlns:a16="http://schemas.microsoft.com/office/drawing/2014/main" id="{D9D75EEE-F8FF-45C1-8F0E-0305C383E861}"/>
              </a:ext>
            </a:extLst>
          </p:cNvPr>
          <p:cNvSpPr>
            <a:spLocks noChangeShapeType="1"/>
          </p:cNvSpPr>
          <p:nvPr/>
        </p:nvSpPr>
        <p:spPr bwMode="auto">
          <a:xfrm>
            <a:off x="3733800" y="2667000"/>
            <a:ext cx="1371600" cy="1588"/>
          </a:xfrm>
          <a:prstGeom prst="line">
            <a:avLst/>
          </a:prstGeom>
          <a:noFill/>
          <a:ln w="3175">
            <a:solidFill>
              <a:srgbClr val="000000"/>
            </a:solidFill>
            <a:round/>
            <a:headEnd type="none" w="lg" len="lg"/>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07" name="Line 11">
            <a:extLst>
              <a:ext uri="{FF2B5EF4-FFF2-40B4-BE49-F238E27FC236}">
                <a16:creationId xmlns:a16="http://schemas.microsoft.com/office/drawing/2014/main" id="{2A6F439E-AED7-4EDD-AD0C-9471E1767819}"/>
              </a:ext>
            </a:extLst>
          </p:cNvPr>
          <p:cNvSpPr>
            <a:spLocks noChangeShapeType="1"/>
          </p:cNvSpPr>
          <p:nvPr/>
        </p:nvSpPr>
        <p:spPr bwMode="auto">
          <a:xfrm>
            <a:off x="4464050" y="2667000"/>
            <a:ext cx="1588" cy="366713"/>
          </a:xfrm>
          <a:prstGeom prst="line">
            <a:avLst/>
          </a:prstGeom>
          <a:noFill/>
          <a:ln w="3175">
            <a:solidFill>
              <a:srgbClr val="000000"/>
            </a:solidFill>
            <a:round/>
            <a:headEnd type="none" w="lg" len="lg"/>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08" name="Line 12">
            <a:extLst>
              <a:ext uri="{FF2B5EF4-FFF2-40B4-BE49-F238E27FC236}">
                <a16:creationId xmlns:a16="http://schemas.microsoft.com/office/drawing/2014/main" id="{553481E8-7D60-41C6-90E3-48A90138D26A}"/>
              </a:ext>
            </a:extLst>
          </p:cNvPr>
          <p:cNvSpPr>
            <a:spLocks noChangeShapeType="1"/>
          </p:cNvSpPr>
          <p:nvPr/>
        </p:nvSpPr>
        <p:spPr bwMode="auto">
          <a:xfrm>
            <a:off x="2452688" y="3894138"/>
            <a:ext cx="3841750" cy="0"/>
          </a:xfrm>
          <a:prstGeom prst="line">
            <a:avLst/>
          </a:prstGeom>
          <a:noFill/>
          <a:ln w="3175">
            <a:solidFill>
              <a:srgbClr val="000000"/>
            </a:solidFill>
            <a:round/>
            <a:headEnd type="none" w="lg" len="lg"/>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09" name="Line 13">
            <a:extLst>
              <a:ext uri="{FF2B5EF4-FFF2-40B4-BE49-F238E27FC236}">
                <a16:creationId xmlns:a16="http://schemas.microsoft.com/office/drawing/2014/main" id="{D6D64F02-686E-4248-9542-1DCC0F32902A}"/>
              </a:ext>
            </a:extLst>
          </p:cNvPr>
          <p:cNvSpPr>
            <a:spLocks noChangeShapeType="1"/>
          </p:cNvSpPr>
          <p:nvPr/>
        </p:nvSpPr>
        <p:spPr bwMode="auto">
          <a:xfrm>
            <a:off x="6019800" y="2514600"/>
            <a:ext cx="641350" cy="1588"/>
          </a:xfrm>
          <a:prstGeom prst="line">
            <a:avLst/>
          </a:prstGeom>
          <a:noFill/>
          <a:ln w="9525">
            <a:solidFill>
              <a:srgbClr val="000000"/>
            </a:solidFill>
            <a:round/>
            <a:headEnd type="none" w="lg" len="lg"/>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10" name="Line 14">
            <a:extLst>
              <a:ext uri="{FF2B5EF4-FFF2-40B4-BE49-F238E27FC236}">
                <a16:creationId xmlns:a16="http://schemas.microsoft.com/office/drawing/2014/main" id="{6E636302-4EB3-4474-876F-F317B59DF126}"/>
              </a:ext>
            </a:extLst>
          </p:cNvPr>
          <p:cNvSpPr>
            <a:spLocks noChangeShapeType="1"/>
          </p:cNvSpPr>
          <p:nvPr/>
        </p:nvSpPr>
        <p:spPr bwMode="auto">
          <a:xfrm flipH="1">
            <a:off x="1905000" y="2438400"/>
            <a:ext cx="731838" cy="1588"/>
          </a:xfrm>
          <a:prstGeom prst="line">
            <a:avLst/>
          </a:prstGeom>
          <a:noFill/>
          <a:ln w="9525">
            <a:solidFill>
              <a:srgbClr val="000000"/>
            </a:solidFill>
            <a:round/>
            <a:headEnd type="triangle" w="lg" len="lg"/>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11" name="Line 15">
            <a:extLst>
              <a:ext uri="{FF2B5EF4-FFF2-40B4-BE49-F238E27FC236}">
                <a16:creationId xmlns:a16="http://schemas.microsoft.com/office/drawing/2014/main" id="{E72FAA2E-7E4A-416E-A716-12A58EC3B98D}"/>
              </a:ext>
            </a:extLst>
          </p:cNvPr>
          <p:cNvSpPr>
            <a:spLocks noChangeShapeType="1"/>
          </p:cNvSpPr>
          <p:nvPr/>
        </p:nvSpPr>
        <p:spPr bwMode="auto">
          <a:xfrm flipV="1">
            <a:off x="2452688" y="2759075"/>
            <a:ext cx="1587" cy="942975"/>
          </a:xfrm>
          <a:prstGeom prst="line">
            <a:avLst/>
          </a:prstGeom>
          <a:noFill/>
          <a:ln w="9525">
            <a:solidFill>
              <a:srgbClr val="000000"/>
            </a:solidFill>
            <a:round/>
            <a:headEnd type="none" w="lg" len="lg"/>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12" name="Line 16">
            <a:extLst>
              <a:ext uri="{FF2B5EF4-FFF2-40B4-BE49-F238E27FC236}">
                <a16:creationId xmlns:a16="http://schemas.microsoft.com/office/drawing/2014/main" id="{49C4EF9C-96C0-445E-B595-3BECF2067E65}"/>
              </a:ext>
            </a:extLst>
          </p:cNvPr>
          <p:cNvSpPr>
            <a:spLocks noChangeShapeType="1"/>
          </p:cNvSpPr>
          <p:nvPr/>
        </p:nvSpPr>
        <p:spPr bwMode="auto">
          <a:xfrm flipV="1">
            <a:off x="6292850" y="2732088"/>
            <a:ext cx="1588" cy="1033462"/>
          </a:xfrm>
          <a:prstGeom prst="line">
            <a:avLst/>
          </a:prstGeom>
          <a:noFill/>
          <a:ln w="9525">
            <a:solidFill>
              <a:srgbClr val="000000"/>
            </a:solidFill>
            <a:round/>
            <a:headEnd type="none" w="lg" len="lg"/>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13" name="Line 17">
            <a:extLst>
              <a:ext uri="{FF2B5EF4-FFF2-40B4-BE49-F238E27FC236}">
                <a16:creationId xmlns:a16="http://schemas.microsoft.com/office/drawing/2014/main" id="{1C87EAE5-4BC1-4BE6-9691-A6A6FE1DBE93}"/>
              </a:ext>
            </a:extLst>
          </p:cNvPr>
          <p:cNvSpPr>
            <a:spLocks noChangeShapeType="1"/>
          </p:cNvSpPr>
          <p:nvPr/>
        </p:nvSpPr>
        <p:spPr bwMode="auto">
          <a:xfrm>
            <a:off x="4464050" y="3606800"/>
            <a:ext cx="1588" cy="274638"/>
          </a:xfrm>
          <a:prstGeom prst="line">
            <a:avLst/>
          </a:prstGeom>
          <a:noFill/>
          <a:ln w="3175">
            <a:solidFill>
              <a:srgbClr val="000000"/>
            </a:solidFill>
            <a:round/>
            <a:headEnd type="none" w="lg" len="lg"/>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114" name="Text Box 18">
            <a:extLst>
              <a:ext uri="{FF2B5EF4-FFF2-40B4-BE49-F238E27FC236}">
                <a16:creationId xmlns:a16="http://schemas.microsoft.com/office/drawing/2014/main" id="{C4C18C81-6FAA-4F55-82D7-70A99DA42E71}"/>
              </a:ext>
            </a:extLst>
          </p:cNvPr>
          <p:cNvSpPr txBox="1">
            <a:spLocks noChangeArrowheads="1"/>
          </p:cNvSpPr>
          <p:nvPr/>
        </p:nvSpPr>
        <p:spPr bwMode="auto">
          <a:xfrm>
            <a:off x="1905000" y="1981200"/>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a:t>
            </a:r>
            <a:r>
              <a:rPr lang="en-US" altLang="en-US" baseline="-25000"/>
              <a:t>1</a:t>
            </a:r>
            <a:endParaRPr lang="en-US" altLang="en-US"/>
          </a:p>
        </p:txBody>
      </p:sp>
      <p:sp>
        <p:nvSpPr>
          <p:cNvPr id="4115" name="Text Box 19">
            <a:extLst>
              <a:ext uri="{FF2B5EF4-FFF2-40B4-BE49-F238E27FC236}">
                <a16:creationId xmlns:a16="http://schemas.microsoft.com/office/drawing/2014/main" id="{51645EBC-775C-47EC-BA56-8B553BB942B9}"/>
              </a:ext>
            </a:extLst>
          </p:cNvPr>
          <p:cNvSpPr txBox="1">
            <a:spLocks noChangeArrowheads="1"/>
          </p:cNvSpPr>
          <p:nvPr/>
        </p:nvSpPr>
        <p:spPr bwMode="auto">
          <a:xfrm>
            <a:off x="1905000" y="2971800"/>
            <a:ext cx="506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a:t>
            </a:r>
            <a:r>
              <a:rPr lang="en-US" altLang="en-US" baseline="-25000"/>
              <a:t>1</a:t>
            </a:r>
            <a:endParaRPr lang="en-US" altLang="en-US"/>
          </a:p>
        </p:txBody>
      </p:sp>
      <p:sp>
        <p:nvSpPr>
          <p:cNvPr id="4116" name="Text Box 20">
            <a:extLst>
              <a:ext uri="{FF2B5EF4-FFF2-40B4-BE49-F238E27FC236}">
                <a16:creationId xmlns:a16="http://schemas.microsoft.com/office/drawing/2014/main" id="{0ACE4F9D-8A5B-4817-96B6-828E8ED79E9C}"/>
              </a:ext>
            </a:extLst>
          </p:cNvPr>
          <p:cNvSpPr txBox="1">
            <a:spLocks noChangeArrowheads="1"/>
          </p:cNvSpPr>
          <p:nvPr/>
        </p:nvSpPr>
        <p:spPr bwMode="auto">
          <a:xfrm>
            <a:off x="6248400" y="1981200"/>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a:t>
            </a:r>
            <a:r>
              <a:rPr lang="en-US" altLang="en-US" baseline="-25000"/>
              <a:t>2</a:t>
            </a:r>
            <a:endParaRPr lang="en-US" altLang="en-US"/>
          </a:p>
        </p:txBody>
      </p:sp>
      <p:sp>
        <p:nvSpPr>
          <p:cNvPr id="4117" name="Text Box 21">
            <a:extLst>
              <a:ext uri="{FF2B5EF4-FFF2-40B4-BE49-F238E27FC236}">
                <a16:creationId xmlns:a16="http://schemas.microsoft.com/office/drawing/2014/main" id="{789C36C7-12EB-4F3B-AFA6-2D463E0A4F76}"/>
              </a:ext>
            </a:extLst>
          </p:cNvPr>
          <p:cNvSpPr txBox="1">
            <a:spLocks noChangeArrowheads="1"/>
          </p:cNvSpPr>
          <p:nvPr/>
        </p:nvSpPr>
        <p:spPr bwMode="auto">
          <a:xfrm>
            <a:off x="6400800" y="2971800"/>
            <a:ext cx="506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a:t>
            </a:r>
            <a:r>
              <a:rPr lang="en-US" altLang="en-US" baseline="-25000"/>
              <a:t>2</a:t>
            </a:r>
            <a:endParaRPr lang="en-US" altLang="en-US"/>
          </a:p>
        </p:txBody>
      </p:sp>
      <p:sp>
        <p:nvSpPr>
          <p:cNvPr id="4118" name="Text Box 22">
            <a:extLst>
              <a:ext uri="{FF2B5EF4-FFF2-40B4-BE49-F238E27FC236}">
                <a16:creationId xmlns:a16="http://schemas.microsoft.com/office/drawing/2014/main" id="{8B7AC674-7938-44A1-9839-019460B8B274}"/>
              </a:ext>
            </a:extLst>
          </p:cNvPr>
          <p:cNvSpPr txBox="1">
            <a:spLocks noChangeArrowheads="1"/>
          </p:cNvSpPr>
          <p:nvPr/>
        </p:nvSpPr>
        <p:spPr bwMode="auto">
          <a:xfrm>
            <a:off x="4419600" y="2233613"/>
            <a:ext cx="1365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-iZ</a:t>
            </a:r>
            <a:r>
              <a:rPr lang="en-US" altLang="en-US" sz="1800" baseline="-25000"/>
              <a:t>0 </a:t>
            </a:r>
            <a:r>
              <a:rPr lang="en-US" altLang="en-US" sz="1800"/>
              <a:t>tan(kl/2)</a:t>
            </a:r>
            <a:endParaRPr lang="en-US" altLang="en-US"/>
          </a:p>
        </p:txBody>
      </p:sp>
      <p:sp>
        <p:nvSpPr>
          <p:cNvPr id="4120" name="Text Box 24">
            <a:extLst>
              <a:ext uri="{FF2B5EF4-FFF2-40B4-BE49-F238E27FC236}">
                <a16:creationId xmlns:a16="http://schemas.microsoft.com/office/drawing/2014/main" id="{168EDD14-4A74-42F6-921C-9341FB801B71}"/>
              </a:ext>
            </a:extLst>
          </p:cNvPr>
          <p:cNvSpPr txBox="1">
            <a:spLocks noChangeArrowheads="1"/>
          </p:cNvSpPr>
          <p:nvPr/>
        </p:nvSpPr>
        <p:spPr bwMode="auto">
          <a:xfrm>
            <a:off x="3048000" y="2057400"/>
            <a:ext cx="2857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400"/>
              <a:t>e</a:t>
            </a:r>
            <a:endParaRPr lang="en-US" altLang="en-US"/>
          </a:p>
        </p:txBody>
      </p:sp>
      <p:sp>
        <p:nvSpPr>
          <p:cNvPr id="4127" name="Text Box 31">
            <a:extLst>
              <a:ext uri="{FF2B5EF4-FFF2-40B4-BE49-F238E27FC236}">
                <a16:creationId xmlns:a16="http://schemas.microsoft.com/office/drawing/2014/main" id="{94BA1602-E752-4E4D-BE23-0A7001DA0265}"/>
              </a:ext>
            </a:extLst>
          </p:cNvPr>
          <p:cNvSpPr txBox="1">
            <a:spLocks noChangeArrowheads="1"/>
          </p:cNvSpPr>
          <p:nvPr/>
        </p:nvSpPr>
        <p:spPr bwMode="auto">
          <a:xfrm>
            <a:off x="2743200" y="2157413"/>
            <a:ext cx="1365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-iZ</a:t>
            </a:r>
            <a:r>
              <a:rPr lang="en-US" altLang="en-US" sz="1800" baseline="-25000"/>
              <a:t>0 </a:t>
            </a:r>
            <a:r>
              <a:rPr lang="en-US" altLang="en-US" sz="1800"/>
              <a:t>tan(kl/2)</a:t>
            </a:r>
            <a:endParaRPr lang="en-US" altLang="en-US"/>
          </a:p>
        </p:txBody>
      </p:sp>
      <p:sp>
        <p:nvSpPr>
          <p:cNvPr id="4128" name="Text Box 32">
            <a:extLst>
              <a:ext uri="{FF2B5EF4-FFF2-40B4-BE49-F238E27FC236}">
                <a16:creationId xmlns:a16="http://schemas.microsoft.com/office/drawing/2014/main" id="{5F701B27-11FD-4333-8E6F-665C30041180}"/>
              </a:ext>
            </a:extLst>
          </p:cNvPr>
          <p:cNvSpPr txBox="1">
            <a:spLocks noChangeArrowheads="1"/>
          </p:cNvSpPr>
          <p:nvPr/>
        </p:nvSpPr>
        <p:spPr bwMode="auto">
          <a:xfrm>
            <a:off x="4787900" y="3095625"/>
            <a:ext cx="2857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400"/>
              <a:t>e</a:t>
            </a:r>
            <a:endParaRPr lang="en-US" altLang="en-US"/>
          </a:p>
        </p:txBody>
      </p:sp>
      <p:sp>
        <p:nvSpPr>
          <p:cNvPr id="4129" name="Text Box 33">
            <a:extLst>
              <a:ext uri="{FF2B5EF4-FFF2-40B4-BE49-F238E27FC236}">
                <a16:creationId xmlns:a16="http://schemas.microsoft.com/office/drawing/2014/main" id="{FC51CC79-DFCB-4910-BD1E-6E201CBA1A08}"/>
              </a:ext>
            </a:extLst>
          </p:cNvPr>
          <p:cNvSpPr txBox="1">
            <a:spLocks noChangeArrowheads="1"/>
          </p:cNvSpPr>
          <p:nvPr/>
        </p:nvSpPr>
        <p:spPr bwMode="auto">
          <a:xfrm>
            <a:off x="4495800" y="3200400"/>
            <a:ext cx="1492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-iZ</a:t>
            </a:r>
            <a:r>
              <a:rPr lang="en-US" altLang="en-US" sz="1800" baseline="-25000"/>
              <a:t>0 </a:t>
            </a:r>
            <a:r>
              <a:rPr lang="en-US" altLang="en-US" sz="1800"/>
              <a:t>/</a:t>
            </a:r>
            <a:r>
              <a:rPr lang="en-US" altLang="en-US" sz="1800" baseline="-25000"/>
              <a:t>  </a:t>
            </a:r>
            <a:r>
              <a:rPr lang="en-US" altLang="en-US" sz="1800"/>
              <a:t>sin(kl/2)</a:t>
            </a:r>
            <a:endParaRPr lang="en-US" altLang="en-US"/>
          </a:p>
        </p:txBody>
      </p:sp>
      <p:sp>
        <p:nvSpPr>
          <p:cNvPr id="4130" name="Text Box 34">
            <a:extLst>
              <a:ext uri="{FF2B5EF4-FFF2-40B4-BE49-F238E27FC236}">
                <a16:creationId xmlns:a16="http://schemas.microsoft.com/office/drawing/2014/main" id="{4386F11C-C0D7-4EF6-BB91-B13153ED8E0D}"/>
              </a:ext>
            </a:extLst>
          </p:cNvPr>
          <p:cNvSpPr txBox="1">
            <a:spLocks noChangeArrowheads="1"/>
          </p:cNvSpPr>
          <p:nvPr/>
        </p:nvSpPr>
        <p:spPr bwMode="auto">
          <a:xfrm>
            <a:off x="4724400" y="2105025"/>
            <a:ext cx="2857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400"/>
              <a:t>e</a:t>
            </a:r>
            <a:endParaRPr lang="en-US" altLang="en-US"/>
          </a:p>
        </p:txBody>
      </p:sp>
      <p:sp>
        <p:nvSpPr>
          <p:cNvPr id="4131" name="Text Box 35">
            <a:extLst>
              <a:ext uri="{FF2B5EF4-FFF2-40B4-BE49-F238E27FC236}">
                <a16:creationId xmlns:a16="http://schemas.microsoft.com/office/drawing/2014/main" id="{28A77D7A-9475-4F27-B1A3-B0A759C63102}"/>
              </a:ext>
            </a:extLst>
          </p:cNvPr>
          <p:cNvSpPr txBox="1">
            <a:spLocks noChangeArrowheads="1"/>
          </p:cNvSpPr>
          <p:nvPr/>
        </p:nvSpPr>
        <p:spPr bwMode="auto">
          <a:xfrm>
            <a:off x="2743200" y="304800"/>
            <a:ext cx="383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Cable – transfer matrix model</a:t>
            </a:r>
          </a:p>
        </p:txBody>
      </p:sp>
      <p:sp>
        <p:nvSpPr>
          <p:cNvPr id="4132" name="Line 36">
            <a:extLst>
              <a:ext uri="{FF2B5EF4-FFF2-40B4-BE49-F238E27FC236}">
                <a16:creationId xmlns:a16="http://schemas.microsoft.com/office/drawing/2014/main" id="{C540093A-E8BF-4CFB-B80D-3C13A0BF7916}"/>
              </a:ext>
            </a:extLst>
          </p:cNvPr>
          <p:cNvSpPr>
            <a:spLocks noChangeShapeType="1"/>
          </p:cNvSpPr>
          <p:nvPr/>
        </p:nvSpPr>
        <p:spPr bwMode="auto">
          <a:xfrm>
            <a:off x="1447800" y="914400"/>
            <a:ext cx="69342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33" name="Text Box 37">
            <a:extLst>
              <a:ext uri="{FF2B5EF4-FFF2-40B4-BE49-F238E27FC236}">
                <a16:creationId xmlns:a16="http://schemas.microsoft.com/office/drawing/2014/main" id="{41E40580-7CCF-4ABF-8269-12FEF8A86C13}"/>
              </a:ext>
            </a:extLst>
          </p:cNvPr>
          <p:cNvSpPr txBox="1">
            <a:spLocks noChangeArrowheads="1"/>
          </p:cNvSpPr>
          <p:nvPr/>
        </p:nvSpPr>
        <p:spPr bwMode="auto">
          <a:xfrm>
            <a:off x="2270125" y="4613275"/>
            <a:ext cx="484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Other equivalent circuits are also used</a:t>
            </a:r>
          </a:p>
        </p:txBody>
      </p:sp>
      <p:sp>
        <p:nvSpPr>
          <p:cNvPr id="4134" name="Line 38">
            <a:extLst>
              <a:ext uri="{FF2B5EF4-FFF2-40B4-BE49-F238E27FC236}">
                <a16:creationId xmlns:a16="http://schemas.microsoft.com/office/drawing/2014/main" id="{7FDF7ABB-BEBE-4BA5-A825-3D1D362FD20B}"/>
              </a:ext>
            </a:extLst>
          </p:cNvPr>
          <p:cNvSpPr>
            <a:spLocks noChangeShapeType="1"/>
          </p:cNvSpPr>
          <p:nvPr/>
        </p:nvSpPr>
        <p:spPr bwMode="auto">
          <a:xfrm flipH="1">
            <a:off x="2362200" y="2667000"/>
            <a:ext cx="83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5" name="Line 39">
            <a:extLst>
              <a:ext uri="{FF2B5EF4-FFF2-40B4-BE49-F238E27FC236}">
                <a16:creationId xmlns:a16="http://schemas.microsoft.com/office/drawing/2014/main" id="{EB84D95C-C2E7-44D2-A67A-9D7E9CC4DCAD}"/>
              </a:ext>
            </a:extLst>
          </p:cNvPr>
          <p:cNvSpPr>
            <a:spLocks noChangeShapeType="1"/>
          </p:cNvSpPr>
          <p:nvPr/>
        </p:nvSpPr>
        <p:spPr bwMode="auto">
          <a:xfrm>
            <a:off x="5695950" y="2659063"/>
            <a:ext cx="762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F34EC1B6-9585-4975-8281-1B50D8AB08CD}"/>
              </a:ext>
            </a:extLst>
          </p:cNvPr>
          <p:cNvSpPr>
            <a:spLocks noChangeArrowheads="1"/>
          </p:cNvSpPr>
          <p:nvPr/>
        </p:nvSpPr>
        <p:spPr bwMode="auto">
          <a:xfrm>
            <a:off x="3352800" y="2133600"/>
            <a:ext cx="1143000" cy="914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t>[T]</a:t>
            </a:r>
          </a:p>
        </p:txBody>
      </p:sp>
      <p:sp>
        <p:nvSpPr>
          <p:cNvPr id="5123" name="Line 3">
            <a:extLst>
              <a:ext uri="{FF2B5EF4-FFF2-40B4-BE49-F238E27FC236}">
                <a16:creationId xmlns:a16="http://schemas.microsoft.com/office/drawing/2014/main" id="{98350260-0AF8-4FC2-8702-6B65B8913D6C}"/>
              </a:ext>
            </a:extLst>
          </p:cNvPr>
          <p:cNvSpPr>
            <a:spLocks noChangeShapeType="1"/>
          </p:cNvSpPr>
          <p:nvPr/>
        </p:nvSpPr>
        <p:spPr bwMode="auto">
          <a:xfrm flipH="1">
            <a:off x="2971800" y="22860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4" name="Line 4">
            <a:extLst>
              <a:ext uri="{FF2B5EF4-FFF2-40B4-BE49-F238E27FC236}">
                <a16:creationId xmlns:a16="http://schemas.microsoft.com/office/drawing/2014/main" id="{4F8094A0-7F38-4E50-AE0B-A4819FDD8478}"/>
              </a:ext>
            </a:extLst>
          </p:cNvPr>
          <p:cNvSpPr>
            <a:spLocks noChangeShapeType="1"/>
          </p:cNvSpPr>
          <p:nvPr/>
        </p:nvSpPr>
        <p:spPr bwMode="auto">
          <a:xfrm>
            <a:off x="4495800" y="22860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5" name="Line 5">
            <a:extLst>
              <a:ext uri="{FF2B5EF4-FFF2-40B4-BE49-F238E27FC236}">
                <a16:creationId xmlns:a16="http://schemas.microsoft.com/office/drawing/2014/main" id="{18C0E0CC-0012-42FD-B20C-2DE7B7C433DD}"/>
              </a:ext>
            </a:extLst>
          </p:cNvPr>
          <p:cNvSpPr>
            <a:spLocks noChangeShapeType="1"/>
          </p:cNvSpPr>
          <p:nvPr/>
        </p:nvSpPr>
        <p:spPr bwMode="auto">
          <a:xfrm>
            <a:off x="4495800" y="28956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6" name="Line 6">
            <a:extLst>
              <a:ext uri="{FF2B5EF4-FFF2-40B4-BE49-F238E27FC236}">
                <a16:creationId xmlns:a16="http://schemas.microsoft.com/office/drawing/2014/main" id="{4A258A79-BD0A-40F8-961E-5DDA259D3D4E}"/>
              </a:ext>
            </a:extLst>
          </p:cNvPr>
          <p:cNvSpPr>
            <a:spLocks noChangeShapeType="1"/>
          </p:cNvSpPr>
          <p:nvPr/>
        </p:nvSpPr>
        <p:spPr bwMode="auto">
          <a:xfrm flipH="1">
            <a:off x="2971800" y="28956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7" name="Line 7">
            <a:extLst>
              <a:ext uri="{FF2B5EF4-FFF2-40B4-BE49-F238E27FC236}">
                <a16:creationId xmlns:a16="http://schemas.microsoft.com/office/drawing/2014/main" id="{8539500F-013F-4AF1-8843-21887496FA92}"/>
              </a:ext>
            </a:extLst>
          </p:cNvPr>
          <p:cNvSpPr>
            <a:spLocks noChangeShapeType="1"/>
          </p:cNvSpPr>
          <p:nvPr/>
        </p:nvSpPr>
        <p:spPr bwMode="auto">
          <a:xfrm flipV="1">
            <a:off x="2895600" y="2286000"/>
            <a:ext cx="0"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9" name="Text Box 9">
            <a:extLst>
              <a:ext uri="{FF2B5EF4-FFF2-40B4-BE49-F238E27FC236}">
                <a16:creationId xmlns:a16="http://schemas.microsoft.com/office/drawing/2014/main" id="{21B6DEED-5301-4D1B-AEC0-5BB4D1EC1621}"/>
              </a:ext>
            </a:extLst>
          </p:cNvPr>
          <p:cNvSpPr txBox="1">
            <a:spLocks noChangeArrowheads="1"/>
          </p:cNvSpPr>
          <p:nvPr/>
        </p:nvSpPr>
        <p:spPr bwMode="auto">
          <a:xfrm>
            <a:off x="2286000" y="2362200"/>
            <a:ext cx="506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a:t>
            </a:r>
            <a:r>
              <a:rPr lang="en-US" altLang="en-US" baseline="-25000"/>
              <a:t>1</a:t>
            </a:r>
            <a:endParaRPr lang="en-US" altLang="en-US"/>
          </a:p>
        </p:txBody>
      </p:sp>
      <p:sp>
        <p:nvSpPr>
          <p:cNvPr id="5130" name="Line 10">
            <a:extLst>
              <a:ext uri="{FF2B5EF4-FFF2-40B4-BE49-F238E27FC236}">
                <a16:creationId xmlns:a16="http://schemas.microsoft.com/office/drawing/2014/main" id="{E3D9416D-DA40-4C52-92F2-DC726AEBF86F}"/>
              </a:ext>
            </a:extLst>
          </p:cNvPr>
          <p:cNvSpPr>
            <a:spLocks noChangeShapeType="1"/>
          </p:cNvSpPr>
          <p:nvPr/>
        </p:nvSpPr>
        <p:spPr bwMode="auto">
          <a:xfrm>
            <a:off x="2895600" y="21336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32" name="Text Box 12">
            <a:extLst>
              <a:ext uri="{FF2B5EF4-FFF2-40B4-BE49-F238E27FC236}">
                <a16:creationId xmlns:a16="http://schemas.microsoft.com/office/drawing/2014/main" id="{46682296-99E9-4CFA-9C74-5B2D42228EEB}"/>
              </a:ext>
            </a:extLst>
          </p:cNvPr>
          <p:cNvSpPr txBox="1">
            <a:spLocks noChangeArrowheads="1"/>
          </p:cNvSpPr>
          <p:nvPr/>
        </p:nvSpPr>
        <p:spPr bwMode="auto">
          <a:xfrm>
            <a:off x="2895600" y="1676400"/>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a:t>
            </a:r>
            <a:r>
              <a:rPr lang="en-US" altLang="en-US" baseline="-25000"/>
              <a:t>1</a:t>
            </a:r>
            <a:endParaRPr lang="en-US" altLang="en-US"/>
          </a:p>
        </p:txBody>
      </p:sp>
      <p:sp>
        <p:nvSpPr>
          <p:cNvPr id="5137" name="Rectangle 17">
            <a:extLst>
              <a:ext uri="{FF2B5EF4-FFF2-40B4-BE49-F238E27FC236}">
                <a16:creationId xmlns:a16="http://schemas.microsoft.com/office/drawing/2014/main" id="{C9C112A8-A96D-4806-A0D4-C605D3FEDEEF}"/>
              </a:ext>
            </a:extLst>
          </p:cNvPr>
          <p:cNvSpPr>
            <a:spLocks noChangeArrowheads="1"/>
          </p:cNvSpPr>
          <p:nvPr/>
        </p:nvSpPr>
        <p:spPr bwMode="auto">
          <a:xfrm>
            <a:off x="4805363" y="2425700"/>
            <a:ext cx="152400" cy="304800"/>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39" name="Line 19">
            <a:extLst>
              <a:ext uri="{FF2B5EF4-FFF2-40B4-BE49-F238E27FC236}">
                <a16:creationId xmlns:a16="http://schemas.microsoft.com/office/drawing/2014/main" id="{2A10F77E-81DB-4302-AFCC-0D18E3BB389C}"/>
              </a:ext>
            </a:extLst>
          </p:cNvPr>
          <p:cNvSpPr>
            <a:spLocks noChangeShapeType="1"/>
          </p:cNvSpPr>
          <p:nvPr/>
        </p:nvSpPr>
        <p:spPr bwMode="auto">
          <a:xfrm>
            <a:off x="4876800" y="22860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40" name="Line 20">
            <a:extLst>
              <a:ext uri="{FF2B5EF4-FFF2-40B4-BE49-F238E27FC236}">
                <a16:creationId xmlns:a16="http://schemas.microsoft.com/office/drawing/2014/main" id="{32DE02DE-5BA5-4F3A-AF4E-8CD662606670}"/>
              </a:ext>
            </a:extLst>
          </p:cNvPr>
          <p:cNvSpPr>
            <a:spLocks noChangeShapeType="1"/>
          </p:cNvSpPr>
          <p:nvPr/>
        </p:nvSpPr>
        <p:spPr bwMode="auto">
          <a:xfrm>
            <a:off x="4876800" y="27432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41" name="Text Box 21">
            <a:extLst>
              <a:ext uri="{FF2B5EF4-FFF2-40B4-BE49-F238E27FC236}">
                <a16:creationId xmlns:a16="http://schemas.microsoft.com/office/drawing/2014/main" id="{85DD607A-FA29-474F-B502-F6AB1A14537F}"/>
              </a:ext>
            </a:extLst>
          </p:cNvPr>
          <p:cNvSpPr txBox="1">
            <a:spLocks noChangeArrowheads="1"/>
          </p:cNvSpPr>
          <p:nvPr/>
        </p:nvSpPr>
        <p:spPr bwMode="auto">
          <a:xfrm>
            <a:off x="5105400" y="2362200"/>
            <a:ext cx="4714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Z</a:t>
            </a:r>
            <a:r>
              <a:rPr lang="en-US" altLang="en-US" baseline="-25000"/>
              <a:t>2</a:t>
            </a:r>
            <a:endParaRPr lang="en-US" altLang="en-US"/>
          </a:p>
        </p:txBody>
      </p:sp>
      <p:sp>
        <p:nvSpPr>
          <p:cNvPr id="5144" name="Text Box 24">
            <a:extLst>
              <a:ext uri="{FF2B5EF4-FFF2-40B4-BE49-F238E27FC236}">
                <a16:creationId xmlns:a16="http://schemas.microsoft.com/office/drawing/2014/main" id="{9E8BC8E8-D6CB-4437-8029-2FE0E39B3FA5}"/>
              </a:ext>
            </a:extLst>
          </p:cNvPr>
          <p:cNvSpPr txBox="1">
            <a:spLocks noChangeArrowheads="1"/>
          </p:cNvSpPr>
          <p:nvPr/>
        </p:nvSpPr>
        <p:spPr bwMode="auto">
          <a:xfrm>
            <a:off x="2133600" y="1143000"/>
            <a:ext cx="5322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Effects of different termination conditions</a:t>
            </a:r>
          </a:p>
        </p:txBody>
      </p:sp>
      <p:sp>
        <p:nvSpPr>
          <p:cNvPr id="5145" name="Text Box 25">
            <a:extLst>
              <a:ext uri="{FF2B5EF4-FFF2-40B4-BE49-F238E27FC236}">
                <a16:creationId xmlns:a16="http://schemas.microsoft.com/office/drawing/2014/main" id="{DE78A036-F34B-4187-9916-5D42412A6123}"/>
              </a:ext>
            </a:extLst>
          </p:cNvPr>
          <p:cNvSpPr txBox="1">
            <a:spLocks noChangeArrowheads="1"/>
          </p:cNvSpPr>
          <p:nvPr/>
        </p:nvSpPr>
        <p:spPr bwMode="auto">
          <a:xfrm>
            <a:off x="2743200" y="304800"/>
            <a:ext cx="383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Cable – transfer matrix model</a:t>
            </a:r>
          </a:p>
        </p:txBody>
      </p:sp>
      <p:sp>
        <p:nvSpPr>
          <p:cNvPr id="5146" name="Line 26">
            <a:extLst>
              <a:ext uri="{FF2B5EF4-FFF2-40B4-BE49-F238E27FC236}">
                <a16:creationId xmlns:a16="http://schemas.microsoft.com/office/drawing/2014/main" id="{9E20E045-D98C-42D5-B734-49F98B9180CA}"/>
              </a:ext>
            </a:extLst>
          </p:cNvPr>
          <p:cNvSpPr>
            <a:spLocks noChangeShapeType="1"/>
          </p:cNvSpPr>
          <p:nvPr/>
        </p:nvSpPr>
        <p:spPr bwMode="auto">
          <a:xfrm>
            <a:off x="1447800" y="914400"/>
            <a:ext cx="69342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47" name="AutoShape 27">
            <a:extLst>
              <a:ext uri="{FF2B5EF4-FFF2-40B4-BE49-F238E27FC236}">
                <a16:creationId xmlns:a16="http://schemas.microsoft.com/office/drawing/2014/main" id="{D2390CDF-9E58-4D62-8A67-266520475312}"/>
              </a:ext>
            </a:extLst>
          </p:cNvPr>
          <p:cNvSpPr>
            <a:spLocks noChangeAspect="1" noChangeArrowheads="1" noTextEdit="1"/>
          </p:cNvSpPr>
          <p:nvPr/>
        </p:nvSpPr>
        <p:spPr bwMode="auto">
          <a:xfrm>
            <a:off x="2286000" y="3276600"/>
            <a:ext cx="5030788" cy="328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pic>
        <p:nvPicPr>
          <p:cNvPr id="5149" name="Picture 29">
            <a:extLst>
              <a:ext uri="{FF2B5EF4-FFF2-40B4-BE49-F238E27FC236}">
                <a16:creationId xmlns:a16="http://schemas.microsoft.com/office/drawing/2014/main" id="{D1EB55AC-7364-406A-95EE-7D41469B418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3276600"/>
            <a:ext cx="5029200" cy="328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50" name="Rectangle 30">
            <a:extLst>
              <a:ext uri="{FF2B5EF4-FFF2-40B4-BE49-F238E27FC236}">
                <a16:creationId xmlns:a16="http://schemas.microsoft.com/office/drawing/2014/main" id="{67556817-1555-4A2F-9A3D-AFF7FB526444}"/>
              </a:ext>
            </a:extLst>
          </p:cNvPr>
          <p:cNvSpPr>
            <a:spLocks noChangeArrowheads="1"/>
          </p:cNvSpPr>
          <p:nvPr/>
        </p:nvSpPr>
        <p:spPr bwMode="auto">
          <a:xfrm>
            <a:off x="7010400" y="2209800"/>
            <a:ext cx="381000" cy="609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51" name="Line 31">
            <a:extLst>
              <a:ext uri="{FF2B5EF4-FFF2-40B4-BE49-F238E27FC236}">
                <a16:creationId xmlns:a16="http://schemas.microsoft.com/office/drawing/2014/main" id="{460A1BB9-A322-4D57-8D3C-50232053BC08}"/>
              </a:ext>
            </a:extLst>
          </p:cNvPr>
          <p:cNvSpPr>
            <a:spLocks noChangeShapeType="1"/>
          </p:cNvSpPr>
          <p:nvPr/>
        </p:nvSpPr>
        <p:spPr bwMode="auto">
          <a:xfrm flipV="1">
            <a:off x="7162800" y="20574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52" name="Line 32">
            <a:extLst>
              <a:ext uri="{FF2B5EF4-FFF2-40B4-BE49-F238E27FC236}">
                <a16:creationId xmlns:a16="http://schemas.microsoft.com/office/drawing/2014/main" id="{18F8BCD7-FC37-449D-90A7-18BA4D9606B8}"/>
              </a:ext>
            </a:extLst>
          </p:cNvPr>
          <p:cNvSpPr>
            <a:spLocks noChangeShapeType="1"/>
          </p:cNvSpPr>
          <p:nvPr/>
        </p:nvSpPr>
        <p:spPr bwMode="auto">
          <a:xfrm flipV="1">
            <a:off x="7189788" y="28194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53" name="Line 33">
            <a:extLst>
              <a:ext uri="{FF2B5EF4-FFF2-40B4-BE49-F238E27FC236}">
                <a16:creationId xmlns:a16="http://schemas.microsoft.com/office/drawing/2014/main" id="{1AA7EAB8-4773-4A7C-B2AB-011731D7EC5F}"/>
              </a:ext>
            </a:extLst>
          </p:cNvPr>
          <p:cNvSpPr>
            <a:spLocks noChangeShapeType="1"/>
          </p:cNvSpPr>
          <p:nvPr/>
        </p:nvSpPr>
        <p:spPr bwMode="auto">
          <a:xfrm flipH="1">
            <a:off x="6248400" y="2057400"/>
            <a:ext cx="914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54" name="Line 34">
            <a:extLst>
              <a:ext uri="{FF2B5EF4-FFF2-40B4-BE49-F238E27FC236}">
                <a16:creationId xmlns:a16="http://schemas.microsoft.com/office/drawing/2014/main" id="{182ADCED-4783-4EBF-89C5-416CACABD2BC}"/>
              </a:ext>
            </a:extLst>
          </p:cNvPr>
          <p:cNvSpPr>
            <a:spLocks noChangeShapeType="1"/>
          </p:cNvSpPr>
          <p:nvPr/>
        </p:nvSpPr>
        <p:spPr bwMode="auto">
          <a:xfrm flipH="1">
            <a:off x="6297613" y="2976563"/>
            <a:ext cx="914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55" name="Line 35">
            <a:extLst>
              <a:ext uri="{FF2B5EF4-FFF2-40B4-BE49-F238E27FC236}">
                <a16:creationId xmlns:a16="http://schemas.microsoft.com/office/drawing/2014/main" id="{9909538E-89CF-446D-9A4E-A1052CF72CE4}"/>
              </a:ext>
            </a:extLst>
          </p:cNvPr>
          <p:cNvSpPr>
            <a:spLocks noChangeShapeType="1"/>
          </p:cNvSpPr>
          <p:nvPr/>
        </p:nvSpPr>
        <p:spPr bwMode="auto">
          <a:xfrm flipV="1">
            <a:off x="6172200" y="2209800"/>
            <a:ext cx="0"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56" name="Text Box 36">
            <a:extLst>
              <a:ext uri="{FF2B5EF4-FFF2-40B4-BE49-F238E27FC236}">
                <a16:creationId xmlns:a16="http://schemas.microsoft.com/office/drawing/2014/main" id="{DA0D146A-CAA1-4DAB-87BD-4AA93F6F370A}"/>
              </a:ext>
            </a:extLst>
          </p:cNvPr>
          <p:cNvSpPr txBox="1">
            <a:spLocks noChangeArrowheads="1"/>
          </p:cNvSpPr>
          <p:nvPr/>
        </p:nvSpPr>
        <p:spPr bwMode="auto">
          <a:xfrm>
            <a:off x="5562600" y="2286000"/>
            <a:ext cx="506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a:t>
            </a:r>
            <a:r>
              <a:rPr lang="en-US" altLang="en-US" baseline="-25000"/>
              <a:t>1</a:t>
            </a:r>
            <a:endParaRPr lang="en-US" altLang="en-US"/>
          </a:p>
        </p:txBody>
      </p:sp>
      <p:sp>
        <p:nvSpPr>
          <p:cNvPr id="5157" name="Line 37">
            <a:extLst>
              <a:ext uri="{FF2B5EF4-FFF2-40B4-BE49-F238E27FC236}">
                <a16:creationId xmlns:a16="http://schemas.microsoft.com/office/drawing/2014/main" id="{2377E0BB-ED17-4CED-980C-AC881C729A14}"/>
              </a:ext>
            </a:extLst>
          </p:cNvPr>
          <p:cNvSpPr>
            <a:spLocks noChangeShapeType="1"/>
          </p:cNvSpPr>
          <p:nvPr/>
        </p:nvSpPr>
        <p:spPr bwMode="auto">
          <a:xfrm>
            <a:off x="6172200" y="19812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58" name="Text Box 38">
            <a:extLst>
              <a:ext uri="{FF2B5EF4-FFF2-40B4-BE49-F238E27FC236}">
                <a16:creationId xmlns:a16="http://schemas.microsoft.com/office/drawing/2014/main" id="{968AA48E-04A3-4269-976A-A008F416A6F1}"/>
              </a:ext>
            </a:extLst>
          </p:cNvPr>
          <p:cNvSpPr txBox="1">
            <a:spLocks noChangeArrowheads="1"/>
          </p:cNvSpPr>
          <p:nvPr/>
        </p:nvSpPr>
        <p:spPr bwMode="auto">
          <a:xfrm>
            <a:off x="6172200" y="1524000"/>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a:t>
            </a:r>
            <a:r>
              <a:rPr lang="en-US" altLang="en-US" baseline="-25000"/>
              <a:t>1</a:t>
            </a:r>
            <a:endParaRPr lang="en-US" altLang="en-US"/>
          </a:p>
        </p:txBody>
      </p:sp>
      <p:sp>
        <p:nvSpPr>
          <p:cNvPr id="5159" name="Text Box 39">
            <a:extLst>
              <a:ext uri="{FF2B5EF4-FFF2-40B4-BE49-F238E27FC236}">
                <a16:creationId xmlns:a16="http://schemas.microsoft.com/office/drawing/2014/main" id="{95A47F08-4F7F-450E-8EA8-2FA5F383B3FF}"/>
              </a:ext>
            </a:extLst>
          </p:cNvPr>
          <p:cNvSpPr txBox="1">
            <a:spLocks noChangeArrowheads="1"/>
          </p:cNvSpPr>
          <p:nvPr/>
        </p:nvSpPr>
        <p:spPr bwMode="auto">
          <a:xfrm>
            <a:off x="5294313" y="2319338"/>
            <a:ext cx="263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e</a:t>
            </a:r>
          </a:p>
        </p:txBody>
      </p:sp>
      <p:sp>
        <p:nvSpPr>
          <p:cNvPr id="5160" name="Text Box 40">
            <a:extLst>
              <a:ext uri="{FF2B5EF4-FFF2-40B4-BE49-F238E27FC236}">
                <a16:creationId xmlns:a16="http://schemas.microsoft.com/office/drawing/2014/main" id="{23D1F032-6C02-4665-ABB3-10A16830789D}"/>
              </a:ext>
            </a:extLst>
          </p:cNvPr>
          <p:cNvSpPr txBox="1">
            <a:spLocks noChangeArrowheads="1"/>
          </p:cNvSpPr>
          <p:nvPr/>
        </p:nvSpPr>
        <p:spPr bwMode="auto">
          <a:xfrm>
            <a:off x="7467600" y="2209800"/>
            <a:ext cx="4714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Z</a:t>
            </a:r>
            <a:r>
              <a:rPr lang="en-US" altLang="en-US" baseline="-25000"/>
              <a:t>1</a:t>
            </a:r>
            <a:endParaRPr lang="en-US" altLang="en-US"/>
          </a:p>
        </p:txBody>
      </p:sp>
      <p:sp>
        <p:nvSpPr>
          <p:cNvPr id="5161" name="Text Box 41">
            <a:extLst>
              <a:ext uri="{FF2B5EF4-FFF2-40B4-BE49-F238E27FC236}">
                <a16:creationId xmlns:a16="http://schemas.microsoft.com/office/drawing/2014/main" id="{E932A1F5-3D50-47DB-BCF5-F87226E58FFB}"/>
              </a:ext>
            </a:extLst>
          </p:cNvPr>
          <p:cNvSpPr txBox="1">
            <a:spLocks noChangeArrowheads="1"/>
          </p:cNvSpPr>
          <p:nvPr/>
        </p:nvSpPr>
        <p:spPr bwMode="auto">
          <a:xfrm>
            <a:off x="7727950" y="2152650"/>
            <a:ext cx="263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e</a:t>
            </a:r>
          </a:p>
        </p:txBody>
      </p:sp>
      <p:graphicFrame>
        <p:nvGraphicFramePr>
          <p:cNvPr id="5162" name="Object 42">
            <a:extLst>
              <a:ext uri="{FF2B5EF4-FFF2-40B4-BE49-F238E27FC236}">
                <a16:creationId xmlns:a16="http://schemas.microsoft.com/office/drawing/2014/main" id="{1196538A-51EA-4A0A-9EE1-F3C2254268D5}"/>
              </a:ext>
            </a:extLst>
          </p:cNvPr>
          <p:cNvGraphicFramePr>
            <a:graphicFrameLocks noChangeAspect="1"/>
          </p:cNvGraphicFramePr>
          <p:nvPr/>
        </p:nvGraphicFramePr>
        <p:xfrm>
          <a:off x="7467600" y="3048000"/>
          <a:ext cx="838200" cy="725488"/>
        </p:xfrm>
        <a:graphic>
          <a:graphicData uri="http://schemas.openxmlformats.org/presentationml/2006/ole">
            <mc:AlternateContent xmlns:mc="http://schemas.openxmlformats.org/markup-compatibility/2006">
              <mc:Choice xmlns:v="urn:schemas-microsoft-com:vml" Requires="v">
                <p:oleObj spid="_x0000_s3075" name="Equation" r:id="rId5" imgW="469800" imgH="406080" progId="Equation.DSMT4">
                  <p:embed/>
                </p:oleObj>
              </mc:Choice>
              <mc:Fallback>
                <p:oleObj name="Equation" r:id="rId5" imgW="469800" imgH="406080" progId="Equation.DSMT4">
                  <p:embed/>
                  <p:pic>
                    <p:nvPicPr>
                      <p:cNvPr id="0" name="Object 4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67600" y="3048000"/>
                        <a:ext cx="838200" cy="725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220" name="Object 4">
            <a:extLst>
              <a:ext uri="{FF2B5EF4-FFF2-40B4-BE49-F238E27FC236}">
                <a16:creationId xmlns:a16="http://schemas.microsoft.com/office/drawing/2014/main" id="{07A3AD97-D957-467A-8121-EB86B42587C9}"/>
              </a:ext>
            </a:extLst>
          </p:cNvPr>
          <p:cNvGraphicFramePr>
            <a:graphicFrameLocks noChangeAspect="1"/>
          </p:cNvGraphicFramePr>
          <p:nvPr/>
        </p:nvGraphicFramePr>
        <p:xfrm>
          <a:off x="2438400" y="1524000"/>
          <a:ext cx="4243388" cy="5176838"/>
        </p:xfrm>
        <a:graphic>
          <a:graphicData uri="http://schemas.openxmlformats.org/presentationml/2006/ole">
            <mc:AlternateContent xmlns:mc="http://schemas.openxmlformats.org/markup-compatibility/2006">
              <mc:Choice xmlns:v="urn:schemas-microsoft-com:vml" Requires="v">
                <p:oleObj spid="_x0000_s4099" name="Document" r:id="rId4" imgW="5486400" imgH="6692900" progId="Word.Document.8">
                  <p:embed/>
                </p:oleObj>
              </mc:Choice>
              <mc:Fallback>
                <p:oleObj name="Document" r:id="rId4" imgW="5486400" imgH="6692900" progId="Word.Document.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8400" y="1524000"/>
                        <a:ext cx="4243388" cy="5176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221" name="Text Box 5">
            <a:extLst>
              <a:ext uri="{FF2B5EF4-FFF2-40B4-BE49-F238E27FC236}">
                <a16:creationId xmlns:a16="http://schemas.microsoft.com/office/drawing/2014/main" id="{E823DCFA-A689-4733-8B61-89B174E5D105}"/>
              </a:ext>
            </a:extLst>
          </p:cNvPr>
          <p:cNvSpPr txBox="1">
            <a:spLocks noChangeArrowheads="1"/>
          </p:cNvSpPr>
          <p:nvPr/>
        </p:nvSpPr>
        <p:spPr bwMode="auto">
          <a:xfrm>
            <a:off x="1219200" y="990600"/>
            <a:ext cx="7596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Cable impedance measurements under different terminations</a:t>
            </a:r>
          </a:p>
        </p:txBody>
      </p:sp>
      <p:sp>
        <p:nvSpPr>
          <p:cNvPr id="9222" name="Text Box 6">
            <a:extLst>
              <a:ext uri="{FF2B5EF4-FFF2-40B4-BE49-F238E27FC236}">
                <a16:creationId xmlns:a16="http://schemas.microsoft.com/office/drawing/2014/main" id="{02625BB2-B52F-45FE-8BCC-8D8146846B55}"/>
              </a:ext>
            </a:extLst>
          </p:cNvPr>
          <p:cNvSpPr txBox="1">
            <a:spLocks noChangeArrowheads="1"/>
          </p:cNvSpPr>
          <p:nvPr/>
        </p:nvSpPr>
        <p:spPr bwMode="auto">
          <a:xfrm>
            <a:off x="2743200" y="304800"/>
            <a:ext cx="383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Cable – transfer matrix model</a:t>
            </a:r>
          </a:p>
        </p:txBody>
      </p:sp>
      <p:sp>
        <p:nvSpPr>
          <p:cNvPr id="9223" name="Line 7">
            <a:extLst>
              <a:ext uri="{FF2B5EF4-FFF2-40B4-BE49-F238E27FC236}">
                <a16:creationId xmlns:a16="http://schemas.microsoft.com/office/drawing/2014/main" id="{6EFF4301-40B5-454B-8397-C392A1C54B4A}"/>
              </a:ext>
            </a:extLst>
          </p:cNvPr>
          <p:cNvSpPr>
            <a:spLocks noChangeShapeType="1"/>
          </p:cNvSpPr>
          <p:nvPr/>
        </p:nvSpPr>
        <p:spPr bwMode="auto">
          <a:xfrm>
            <a:off x="1447800" y="914400"/>
            <a:ext cx="69342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72" name="Group 28">
            <a:extLst>
              <a:ext uri="{FF2B5EF4-FFF2-40B4-BE49-F238E27FC236}">
                <a16:creationId xmlns:a16="http://schemas.microsoft.com/office/drawing/2014/main" id="{FE4709F5-20C8-44CD-9F96-878A34E0BBFB}"/>
              </a:ext>
            </a:extLst>
          </p:cNvPr>
          <p:cNvGrpSpPr>
            <a:grpSpLocks/>
          </p:cNvGrpSpPr>
          <p:nvPr/>
        </p:nvGrpSpPr>
        <p:grpSpPr bwMode="auto">
          <a:xfrm>
            <a:off x="1295400" y="1752600"/>
            <a:ext cx="2590800" cy="1371600"/>
            <a:chOff x="816" y="1104"/>
            <a:chExt cx="1632" cy="864"/>
          </a:xfrm>
        </p:grpSpPr>
        <p:sp>
          <p:nvSpPr>
            <p:cNvPr id="6149" name="Rectangle 5">
              <a:extLst>
                <a:ext uri="{FF2B5EF4-FFF2-40B4-BE49-F238E27FC236}">
                  <a16:creationId xmlns:a16="http://schemas.microsoft.com/office/drawing/2014/main" id="{3C6648AB-B42B-4055-9D59-7E0B868D216F}"/>
                </a:ext>
              </a:extLst>
            </p:cNvPr>
            <p:cNvSpPr>
              <a:spLocks noChangeArrowheads="1"/>
            </p:cNvSpPr>
            <p:nvPr/>
          </p:nvSpPr>
          <p:spPr bwMode="auto">
            <a:xfrm>
              <a:off x="1488" y="1392"/>
              <a:ext cx="720" cy="57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t>[T]</a:t>
              </a:r>
            </a:p>
          </p:txBody>
        </p:sp>
        <p:sp>
          <p:nvSpPr>
            <p:cNvPr id="6150" name="Line 6">
              <a:extLst>
                <a:ext uri="{FF2B5EF4-FFF2-40B4-BE49-F238E27FC236}">
                  <a16:creationId xmlns:a16="http://schemas.microsoft.com/office/drawing/2014/main" id="{D5B9529D-74D1-46EF-9B30-2F5701E0DAAA}"/>
                </a:ext>
              </a:extLst>
            </p:cNvPr>
            <p:cNvSpPr>
              <a:spLocks noChangeShapeType="1"/>
            </p:cNvSpPr>
            <p:nvPr/>
          </p:nvSpPr>
          <p:spPr bwMode="auto">
            <a:xfrm flipH="1">
              <a:off x="1248" y="1488"/>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1" name="Line 7">
              <a:extLst>
                <a:ext uri="{FF2B5EF4-FFF2-40B4-BE49-F238E27FC236}">
                  <a16:creationId xmlns:a16="http://schemas.microsoft.com/office/drawing/2014/main" id="{604399D0-E85C-4E22-BDFC-B74EF792611A}"/>
                </a:ext>
              </a:extLst>
            </p:cNvPr>
            <p:cNvSpPr>
              <a:spLocks noChangeShapeType="1"/>
            </p:cNvSpPr>
            <p:nvPr/>
          </p:nvSpPr>
          <p:spPr bwMode="auto">
            <a:xfrm>
              <a:off x="2208" y="1488"/>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2" name="Line 8">
              <a:extLst>
                <a:ext uri="{FF2B5EF4-FFF2-40B4-BE49-F238E27FC236}">
                  <a16:creationId xmlns:a16="http://schemas.microsoft.com/office/drawing/2014/main" id="{25B91FF9-5E49-4759-AF55-CC144577CBED}"/>
                </a:ext>
              </a:extLst>
            </p:cNvPr>
            <p:cNvSpPr>
              <a:spLocks noChangeShapeType="1"/>
            </p:cNvSpPr>
            <p:nvPr/>
          </p:nvSpPr>
          <p:spPr bwMode="auto">
            <a:xfrm>
              <a:off x="2208" y="1872"/>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3" name="Line 9">
              <a:extLst>
                <a:ext uri="{FF2B5EF4-FFF2-40B4-BE49-F238E27FC236}">
                  <a16:creationId xmlns:a16="http://schemas.microsoft.com/office/drawing/2014/main" id="{E473A38D-AD2D-4C5B-905E-A9014C6FD1F4}"/>
                </a:ext>
              </a:extLst>
            </p:cNvPr>
            <p:cNvSpPr>
              <a:spLocks noChangeShapeType="1"/>
            </p:cNvSpPr>
            <p:nvPr/>
          </p:nvSpPr>
          <p:spPr bwMode="auto">
            <a:xfrm flipH="1">
              <a:off x="1248" y="1872"/>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4" name="Line 10">
              <a:extLst>
                <a:ext uri="{FF2B5EF4-FFF2-40B4-BE49-F238E27FC236}">
                  <a16:creationId xmlns:a16="http://schemas.microsoft.com/office/drawing/2014/main" id="{60299E81-E1B1-4090-8E06-27E2788366F4}"/>
                </a:ext>
              </a:extLst>
            </p:cNvPr>
            <p:cNvSpPr>
              <a:spLocks noChangeShapeType="1"/>
            </p:cNvSpPr>
            <p:nvPr/>
          </p:nvSpPr>
          <p:spPr bwMode="auto">
            <a:xfrm flipV="1">
              <a:off x="1200" y="1488"/>
              <a:ext cx="0"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5" name="Text Box 11">
              <a:extLst>
                <a:ext uri="{FF2B5EF4-FFF2-40B4-BE49-F238E27FC236}">
                  <a16:creationId xmlns:a16="http://schemas.microsoft.com/office/drawing/2014/main" id="{DAA0B73B-E01B-4D60-91A1-F1C5491DA9F3}"/>
                </a:ext>
              </a:extLst>
            </p:cNvPr>
            <p:cNvSpPr txBox="1">
              <a:spLocks noChangeArrowheads="1"/>
            </p:cNvSpPr>
            <p:nvPr/>
          </p:nvSpPr>
          <p:spPr bwMode="auto">
            <a:xfrm>
              <a:off x="816" y="1536"/>
              <a:ext cx="31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a:t>
              </a:r>
              <a:r>
                <a:rPr lang="en-US" altLang="en-US" baseline="-25000"/>
                <a:t>1</a:t>
              </a:r>
              <a:endParaRPr lang="en-US" altLang="en-US"/>
            </a:p>
          </p:txBody>
        </p:sp>
        <p:sp>
          <p:nvSpPr>
            <p:cNvPr id="6156" name="Line 12">
              <a:extLst>
                <a:ext uri="{FF2B5EF4-FFF2-40B4-BE49-F238E27FC236}">
                  <a16:creationId xmlns:a16="http://schemas.microsoft.com/office/drawing/2014/main" id="{2AEEC710-95DA-45B9-9D93-CC474442F3C7}"/>
                </a:ext>
              </a:extLst>
            </p:cNvPr>
            <p:cNvSpPr>
              <a:spLocks noChangeShapeType="1"/>
            </p:cNvSpPr>
            <p:nvPr/>
          </p:nvSpPr>
          <p:spPr bwMode="auto">
            <a:xfrm>
              <a:off x="1200" y="1392"/>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7" name="Text Box 13">
              <a:extLst>
                <a:ext uri="{FF2B5EF4-FFF2-40B4-BE49-F238E27FC236}">
                  <a16:creationId xmlns:a16="http://schemas.microsoft.com/office/drawing/2014/main" id="{A0ECDB7D-9C6E-46C4-A8E5-9BBE2FF38AD9}"/>
                </a:ext>
              </a:extLst>
            </p:cNvPr>
            <p:cNvSpPr txBox="1">
              <a:spLocks noChangeArrowheads="1"/>
            </p:cNvSpPr>
            <p:nvPr/>
          </p:nvSpPr>
          <p:spPr bwMode="auto">
            <a:xfrm>
              <a:off x="1200" y="1104"/>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a:t>
              </a:r>
              <a:r>
                <a:rPr lang="en-US" altLang="en-US" baseline="-25000"/>
                <a:t>1</a:t>
              </a:r>
              <a:endParaRPr lang="en-US" altLang="en-US"/>
            </a:p>
          </p:txBody>
        </p:sp>
      </p:grpSp>
      <p:sp>
        <p:nvSpPr>
          <p:cNvPr id="6162" name="Text Box 18">
            <a:extLst>
              <a:ext uri="{FF2B5EF4-FFF2-40B4-BE49-F238E27FC236}">
                <a16:creationId xmlns:a16="http://schemas.microsoft.com/office/drawing/2014/main" id="{EB254619-8320-4C3A-A717-D1ED815AE07E}"/>
              </a:ext>
            </a:extLst>
          </p:cNvPr>
          <p:cNvSpPr txBox="1">
            <a:spLocks noChangeArrowheads="1"/>
          </p:cNvSpPr>
          <p:nvPr/>
        </p:nvSpPr>
        <p:spPr bwMode="auto">
          <a:xfrm>
            <a:off x="2514600" y="1295400"/>
            <a:ext cx="5359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Measuring the transfer matrix components</a:t>
            </a:r>
          </a:p>
        </p:txBody>
      </p:sp>
      <p:grpSp>
        <p:nvGrpSpPr>
          <p:cNvPr id="6173" name="Group 29">
            <a:extLst>
              <a:ext uri="{FF2B5EF4-FFF2-40B4-BE49-F238E27FC236}">
                <a16:creationId xmlns:a16="http://schemas.microsoft.com/office/drawing/2014/main" id="{8A5B0A4D-2B68-449F-86A6-3BEACD49BC47}"/>
              </a:ext>
            </a:extLst>
          </p:cNvPr>
          <p:cNvGrpSpPr>
            <a:grpSpLocks/>
          </p:cNvGrpSpPr>
          <p:nvPr/>
        </p:nvGrpSpPr>
        <p:grpSpPr bwMode="auto">
          <a:xfrm>
            <a:off x="4648200" y="1752600"/>
            <a:ext cx="2590800" cy="1371600"/>
            <a:chOff x="816" y="1104"/>
            <a:chExt cx="1632" cy="864"/>
          </a:xfrm>
        </p:grpSpPr>
        <p:sp>
          <p:nvSpPr>
            <p:cNvPr id="6174" name="Rectangle 30">
              <a:extLst>
                <a:ext uri="{FF2B5EF4-FFF2-40B4-BE49-F238E27FC236}">
                  <a16:creationId xmlns:a16="http://schemas.microsoft.com/office/drawing/2014/main" id="{19C13323-18A0-4D48-9E27-84315C06FFB7}"/>
                </a:ext>
              </a:extLst>
            </p:cNvPr>
            <p:cNvSpPr>
              <a:spLocks noChangeArrowheads="1"/>
            </p:cNvSpPr>
            <p:nvPr/>
          </p:nvSpPr>
          <p:spPr bwMode="auto">
            <a:xfrm>
              <a:off x="1488" y="1392"/>
              <a:ext cx="720" cy="57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t>[T]</a:t>
              </a:r>
            </a:p>
          </p:txBody>
        </p:sp>
        <p:sp>
          <p:nvSpPr>
            <p:cNvPr id="6175" name="Line 31">
              <a:extLst>
                <a:ext uri="{FF2B5EF4-FFF2-40B4-BE49-F238E27FC236}">
                  <a16:creationId xmlns:a16="http://schemas.microsoft.com/office/drawing/2014/main" id="{7B7DD47E-29A8-4F78-83A0-AB4B9CC65EFB}"/>
                </a:ext>
              </a:extLst>
            </p:cNvPr>
            <p:cNvSpPr>
              <a:spLocks noChangeShapeType="1"/>
            </p:cNvSpPr>
            <p:nvPr/>
          </p:nvSpPr>
          <p:spPr bwMode="auto">
            <a:xfrm flipH="1">
              <a:off x="1248" y="1488"/>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6" name="Line 32">
              <a:extLst>
                <a:ext uri="{FF2B5EF4-FFF2-40B4-BE49-F238E27FC236}">
                  <a16:creationId xmlns:a16="http://schemas.microsoft.com/office/drawing/2014/main" id="{C9292EF4-72BA-4A19-A40D-F5A94CC0F9FF}"/>
                </a:ext>
              </a:extLst>
            </p:cNvPr>
            <p:cNvSpPr>
              <a:spLocks noChangeShapeType="1"/>
            </p:cNvSpPr>
            <p:nvPr/>
          </p:nvSpPr>
          <p:spPr bwMode="auto">
            <a:xfrm>
              <a:off x="2208" y="1488"/>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7" name="Line 33">
              <a:extLst>
                <a:ext uri="{FF2B5EF4-FFF2-40B4-BE49-F238E27FC236}">
                  <a16:creationId xmlns:a16="http://schemas.microsoft.com/office/drawing/2014/main" id="{D16C441C-A0C3-44EF-A596-0CC77470B1EE}"/>
                </a:ext>
              </a:extLst>
            </p:cNvPr>
            <p:cNvSpPr>
              <a:spLocks noChangeShapeType="1"/>
            </p:cNvSpPr>
            <p:nvPr/>
          </p:nvSpPr>
          <p:spPr bwMode="auto">
            <a:xfrm>
              <a:off x="2208" y="1872"/>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8" name="Line 34">
              <a:extLst>
                <a:ext uri="{FF2B5EF4-FFF2-40B4-BE49-F238E27FC236}">
                  <a16:creationId xmlns:a16="http://schemas.microsoft.com/office/drawing/2014/main" id="{A494880A-4529-49D5-BF2A-912C5567D127}"/>
                </a:ext>
              </a:extLst>
            </p:cNvPr>
            <p:cNvSpPr>
              <a:spLocks noChangeShapeType="1"/>
            </p:cNvSpPr>
            <p:nvPr/>
          </p:nvSpPr>
          <p:spPr bwMode="auto">
            <a:xfrm flipH="1">
              <a:off x="1248" y="1872"/>
              <a:ext cx="2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9" name="Line 35">
              <a:extLst>
                <a:ext uri="{FF2B5EF4-FFF2-40B4-BE49-F238E27FC236}">
                  <a16:creationId xmlns:a16="http://schemas.microsoft.com/office/drawing/2014/main" id="{6D80C2DE-06B7-43A1-82D5-ADF70C10741B}"/>
                </a:ext>
              </a:extLst>
            </p:cNvPr>
            <p:cNvSpPr>
              <a:spLocks noChangeShapeType="1"/>
            </p:cNvSpPr>
            <p:nvPr/>
          </p:nvSpPr>
          <p:spPr bwMode="auto">
            <a:xfrm flipV="1">
              <a:off x="1200" y="1488"/>
              <a:ext cx="0"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80" name="Text Box 36">
              <a:extLst>
                <a:ext uri="{FF2B5EF4-FFF2-40B4-BE49-F238E27FC236}">
                  <a16:creationId xmlns:a16="http://schemas.microsoft.com/office/drawing/2014/main" id="{98C094D0-E185-460C-A24F-A21C8A4D1687}"/>
                </a:ext>
              </a:extLst>
            </p:cNvPr>
            <p:cNvSpPr txBox="1">
              <a:spLocks noChangeArrowheads="1"/>
            </p:cNvSpPr>
            <p:nvPr/>
          </p:nvSpPr>
          <p:spPr bwMode="auto">
            <a:xfrm>
              <a:off x="816" y="1536"/>
              <a:ext cx="31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a:t>
              </a:r>
              <a:r>
                <a:rPr lang="en-US" altLang="en-US" baseline="-25000"/>
                <a:t>1</a:t>
              </a:r>
              <a:endParaRPr lang="en-US" altLang="en-US"/>
            </a:p>
          </p:txBody>
        </p:sp>
        <p:sp>
          <p:nvSpPr>
            <p:cNvPr id="6181" name="Line 37">
              <a:extLst>
                <a:ext uri="{FF2B5EF4-FFF2-40B4-BE49-F238E27FC236}">
                  <a16:creationId xmlns:a16="http://schemas.microsoft.com/office/drawing/2014/main" id="{DD9DE179-C638-4C35-97E0-2E507844184A}"/>
                </a:ext>
              </a:extLst>
            </p:cNvPr>
            <p:cNvSpPr>
              <a:spLocks noChangeShapeType="1"/>
            </p:cNvSpPr>
            <p:nvPr/>
          </p:nvSpPr>
          <p:spPr bwMode="auto">
            <a:xfrm>
              <a:off x="1200" y="1392"/>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82" name="Text Box 38">
              <a:extLst>
                <a:ext uri="{FF2B5EF4-FFF2-40B4-BE49-F238E27FC236}">
                  <a16:creationId xmlns:a16="http://schemas.microsoft.com/office/drawing/2014/main" id="{78A7ACD8-99AE-40C8-B371-D13BF9D45667}"/>
                </a:ext>
              </a:extLst>
            </p:cNvPr>
            <p:cNvSpPr txBox="1">
              <a:spLocks noChangeArrowheads="1"/>
            </p:cNvSpPr>
            <p:nvPr/>
          </p:nvSpPr>
          <p:spPr bwMode="auto">
            <a:xfrm>
              <a:off x="1200" y="1104"/>
              <a:ext cx="24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a:t>
              </a:r>
              <a:r>
                <a:rPr lang="en-US" altLang="en-US" baseline="-25000"/>
                <a:t>1</a:t>
              </a:r>
              <a:endParaRPr lang="en-US" altLang="en-US"/>
            </a:p>
          </p:txBody>
        </p:sp>
      </p:grpSp>
      <p:sp>
        <p:nvSpPr>
          <p:cNvPr id="6183" name="Line 39">
            <a:extLst>
              <a:ext uri="{FF2B5EF4-FFF2-40B4-BE49-F238E27FC236}">
                <a16:creationId xmlns:a16="http://schemas.microsoft.com/office/drawing/2014/main" id="{CDAF0641-4757-438F-BF6B-9E2D3EBF2FE9}"/>
              </a:ext>
            </a:extLst>
          </p:cNvPr>
          <p:cNvSpPr>
            <a:spLocks noChangeShapeType="1"/>
          </p:cNvSpPr>
          <p:nvPr/>
        </p:nvSpPr>
        <p:spPr bwMode="auto">
          <a:xfrm>
            <a:off x="7239000" y="2362200"/>
            <a:ext cx="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84" name="Line 40">
            <a:extLst>
              <a:ext uri="{FF2B5EF4-FFF2-40B4-BE49-F238E27FC236}">
                <a16:creationId xmlns:a16="http://schemas.microsoft.com/office/drawing/2014/main" id="{C47CC149-2B0D-4950-ACEF-FF4EC95FE5BE}"/>
              </a:ext>
            </a:extLst>
          </p:cNvPr>
          <p:cNvSpPr>
            <a:spLocks noChangeShapeType="1"/>
          </p:cNvSpPr>
          <p:nvPr/>
        </p:nvSpPr>
        <p:spPr bwMode="auto">
          <a:xfrm>
            <a:off x="7391400" y="243840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85" name="Text Box 41">
            <a:extLst>
              <a:ext uri="{FF2B5EF4-FFF2-40B4-BE49-F238E27FC236}">
                <a16:creationId xmlns:a16="http://schemas.microsoft.com/office/drawing/2014/main" id="{1EAD6A7F-F879-4599-80A0-9EE89968911D}"/>
              </a:ext>
            </a:extLst>
          </p:cNvPr>
          <p:cNvSpPr txBox="1">
            <a:spLocks noChangeArrowheads="1"/>
          </p:cNvSpPr>
          <p:nvPr/>
        </p:nvSpPr>
        <p:spPr bwMode="auto">
          <a:xfrm>
            <a:off x="7604125" y="2346325"/>
            <a:ext cx="3651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a:t>
            </a:r>
            <a:r>
              <a:rPr lang="en-US" altLang="en-US" baseline="-25000"/>
              <a:t>s</a:t>
            </a:r>
            <a:endParaRPr lang="en-US" altLang="en-US"/>
          </a:p>
        </p:txBody>
      </p:sp>
      <p:sp>
        <p:nvSpPr>
          <p:cNvPr id="6187" name="Text Box 43">
            <a:extLst>
              <a:ext uri="{FF2B5EF4-FFF2-40B4-BE49-F238E27FC236}">
                <a16:creationId xmlns:a16="http://schemas.microsoft.com/office/drawing/2014/main" id="{ABE0725C-8FE9-4C07-9FCC-E671212EA9DB}"/>
              </a:ext>
            </a:extLst>
          </p:cNvPr>
          <p:cNvSpPr txBox="1">
            <a:spLocks noChangeArrowheads="1"/>
          </p:cNvSpPr>
          <p:nvPr/>
        </p:nvSpPr>
        <p:spPr bwMode="auto">
          <a:xfrm>
            <a:off x="3810000" y="2438400"/>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a:t>
            </a:r>
          </a:p>
        </p:txBody>
      </p:sp>
      <p:graphicFrame>
        <p:nvGraphicFramePr>
          <p:cNvPr id="6188" name="Object 44">
            <a:extLst>
              <a:ext uri="{FF2B5EF4-FFF2-40B4-BE49-F238E27FC236}">
                <a16:creationId xmlns:a16="http://schemas.microsoft.com/office/drawing/2014/main" id="{BFF71297-3747-455A-8256-F5DA5C154EBE}"/>
              </a:ext>
            </a:extLst>
          </p:cNvPr>
          <p:cNvGraphicFramePr>
            <a:graphicFrameLocks noChangeAspect="1"/>
          </p:cNvGraphicFramePr>
          <p:nvPr/>
        </p:nvGraphicFramePr>
        <p:xfrm>
          <a:off x="4084638" y="2713038"/>
          <a:ext cx="190500" cy="127000"/>
        </p:xfrm>
        <a:graphic>
          <a:graphicData uri="http://schemas.openxmlformats.org/presentationml/2006/ole">
            <mc:AlternateContent xmlns:mc="http://schemas.openxmlformats.org/markup-compatibility/2006">
              <mc:Choice xmlns:v="urn:schemas-microsoft-com:vml" Requires="v">
                <p:oleObj spid="_x0000_s5125" name="MathType Equation" r:id="rId4" imgW="190500" imgH="127000" progId="Equation">
                  <p:embed/>
                </p:oleObj>
              </mc:Choice>
              <mc:Fallback>
                <p:oleObj name="MathType Equation" r:id="rId4" imgW="190500" imgH="127000" progId="Equation">
                  <p:embed/>
                  <p:pic>
                    <p:nvPicPr>
                      <p:cNvPr id="0" name="Object 4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84638" y="2713038"/>
                        <a:ext cx="190500" cy="12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89" name="Text Box 45">
            <a:extLst>
              <a:ext uri="{FF2B5EF4-FFF2-40B4-BE49-F238E27FC236}">
                <a16:creationId xmlns:a16="http://schemas.microsoft.com/office/drawing/2014/main" id="{F5F2F16E-0777-4A65-BCE5-D56E1A8661F6}"/>
              </a:ext>
            </a:extLst>
          </p:cNvPr>
          <p:cNvSpPr txBox="1">
            <a:spLocks noChangeArrowheads="1"/>
          </p:cNvSpPr>
          <p:nvPr/>
        </p:nvSpPr>
        <p:spPr bwMode="auto">
          <a:xfrm>
            <a:off x="1965325" y="4327525"/>
            <a:ext cx="1676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a:t>
            </a:r>
            <a:r>
              <a:rPr lang="en-US" altLang="en-US" baseline="-25000"/>
              <a:t>11</a:t>
            </a:r>
            <a:r>
              <a:rPr lang="en-US" altLang="en-US"/>
              <a:t> = V</a:t>
            </a:r>
            <a:r>
              <a:rPr lang="en-US" altLang="en-US" baseline="-25000"/>
              <a:t>1</a:t>
            </a:r>
            <a:r>
              <a:rPr lang="en-US" altLang="en-US"/>
              <a:t> / V</a:t>
            </a:r>
          </a:p>
        </p:txBody>
      </p:sp>
      <p:sp>
        <p:nvSpPr>
          <p:cNvPr id="6190" name="Text Box 46">
            <a:extLst>
              <a:ext uri="{FF2B5EF4-FFF2-40B4-BE49-F238E27FC236}">
                <a16:creationId xmlns:a16="http://schemas.microsoft.com/office/drawing/2014/main" id="{0FB5059B-CDF3-42A9-95F3-CF57A4AB6B0B}"/>
              </a:ext>
            </a:extLst>
          </p:cNvPr>
          <p:cNvSpPr txBox="1">
            <a:spLocks noChangeArrowheads="1"/>
          </p:cNvSpPr>
          <p:nvPr/>
        </p:nvSpPr>
        <p:spPr bwMode="auto">
          <a:xfrm>
            <a:off x="1981200" y="4876800"/>
            <a:ext cx="15573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a:t>
            </a:r>
            <a:r>
              <a:rPr lang="en-US" altLang="en-US" baseline="-25000"/>
              <a:t>21</a:t>
            </a:r>
            <a:r>
              <a:rPr lang="en-US" altLang="en-US"/>
              <a:t> = I</a:t>
            </a:r>
            <a:r>
              <a:rPr lang="en-US" altLang="en-US" baseline="-25000"/>
              <a:t>1</a:t>
            </a:r>
            <a:r>
              <a:rPr lang="en-US" altLang="en-US"/>
              <a:t> / V</a:t>
            </a:r>
          </a:p>
        </p:txBody>
      </p:sp>
      <p:graphicFrame>
        <p:nvGraphicFramePr>
          <p:cNvPr id="6191" name="Object 47">
            <a:extLst>
              <a:ext uri="{FF2B5EF4-FFF2-40B4-BE49-F238E27FC236}">
                <a16:creationId xmlns:a16="http://schemas.microsoft.com/office/drawing/2014/main" id="{DB643F27-4249-47E0-B23C-8719A2A44272}"/>
              </a:ext>
            </a:extLst>
          </p:cNvPr>
          <p:cNvGraphicFramePr>
            <a:graphicFrameLocks noChangeAspect="1"/>
          </p:cNvGraphicFramePr>
          <p:nvPr/>
        </p:nvGraphicFramePr>
        <p:xfrm>
          <a:off x="3516313" y="4608513"/>
          <a:ext cx="190500" cy="127000"/>
        </p:xfrm>
        <a:graphic>
          <a:graphicData uri="http://schemas.openxmlformats.org/presentationml/2006/ole">
            <mc:AlternateContent xmlns:mc="http://schemas.openxmlformats.org/markup-compatibility/2006">
              <mc:Choice xmlns:v="urn:schemas-microsoft-com:vml" Requires="v">
                <p:oleObj spid="_x0000_s5126" name="MathType Equation" r:id="rId6" imgW="190500" imgH="127000" progId="Equation">
                  <p:embed/>
                </p:oleObj>
              </mc:Choice>
              <mc:Fallback>
                <p:oleObj name="MathType Equation" r:id="rId6" imgW="190500" imgH="127000" progId="Equation">
                  <p:embed/>
                  <p:pic>
                    <p:nvPicPr>
                      <p:cNvPr id="0" name="Object 4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16313" y="4608513"/>
                        <a:ext cx="190500" cy="12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92" name="Object 48">
            <a:extLst>
              <a:ext uri="{FF2B5EF4-FFF2-40B4-BE49-F238E27FC236}">
                <a16:creationId xmlns:a16="http://schemas.microsoft.com/office/drawing/2014/main" id="{05D406E7-540B-4957-8F01-3231681783F6}"/>
              </a:ext>
            </a:extLst>
          </p:cNvPr>
          <p:cNvGraphicFramePr>
            <a:graphicFrameLocks noChangeAspect="1"/>
          </p:cNvGraphicFramePr>
          <p:nvPr/>
        </p:nvGraphicFramePr>
        <p:xfrm>
          <a:off x="3443288" y="5137150"/>
          <a:ext cx="190500" cy="127000"/>
        </p:xfrm>
        <a:graphic>
          <a:graphicData uri="http://schemas.openxmlformats.org/presentationml/2006/ole">
            <mc:AlternateContent xmlns:mc="http://schemas.openxmlformats.org/markup-compatibility/2006">
              <mc:Choice xmlns:v="urn:schemas-microsoft-com:vml" Requires="v">
                <p:oleObj spid="_x0000_s5127" name="MathType Equation" r:id="rId7" imgW="190500" imgH="127000" progId="Equation">
                  <p:embed/>
                </p:oleObj>
              </mc:Choice>
              <mc:Fallback>
                <p:oleObj name="MathType Equation" r:id="rId7" imgW="190500" imgH="127000" progId="Equation">
                  <p:embed/>
                  <p:pic>
                    <p:nvPicPr>
                      <p:cNvPr id="0" name="Object 4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43288" y="5137150"/>
                        <a:ext cx="190500" cy="12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93" name="Text Box 49">
            <a:extLst>
              <a:ext uri="{FF2B5EF4-FFF2-40B4-BE49-F238E27FC236}">
                <a16:creationId xmlns:a16="http://schemas.microsoft.com/office/drawing/2014/main" id="{AAE6D8EB-28A0-4897-9F62-2647647CAB92}"/>
              </a:ext>
            </a:extLst>
          </p:cNvPr>
          <p:cNvSpPr txBox="1">
            <a:spLocks noChangeArrowheads="1"/>
          </p:cNvSpPr>
          <p:nvPr/>
        </p:nvSpPr>
        <p:spPr bwMode="auto">
          <a:xfrm>
            <a:off x="5311775" y="4371975"/>
            <a:ext cx="1636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a:t>
            </a:r>
            <a:r>
              <a:rPr lang="en-US" altLang="en-US" baseline="-25000"/>
              <a:t>12</a:t>
            </a:r>
            <a:r>
              <a:rPr lang="en-US" altLang="en-US"/>
              <a:t> = V</a:t>
            </a:r>
            <a:r>
              <a:rPr lang="en-US" altLang="en-US" baseline="-25000"/>
              <a:t>1</a:t>
            </a:r>
            <a:r>
              <a:rPr lang="en-US" altLang="en-US"/>
              <a:t> / I</a:t>
            </a:r>
            <a:r>
              <a:rPr lang="en-US" altLang="en-US" baseline="-25000"/>
              <a:t>s</a:t>
            </a:r>
            <a:endParaRPr lang="en-US" altLang="en-US"/>
          </a:p>
        </p:txBody>
      </p:sp>
      <p:sp>
        <p:nvSpPr>
          <p:cNvPr id="6194" name="Text Box 50">
            <a:extLst>
              <a:ext uri="{FF2B5EF4-FFF2-40B4-BE49-F238E27FC236}">
                <a16:creationId xmlns:a16="http://schemas.microsoft.com/office/drawing/2014/main" id="{D9A0E3C7-25B3-4F80-A580-BCE9BA86BBD8}"/>
              </a:ext>
            </a:extLst>
          </p:cNvPr>
          <p:cNvSpPr txBox="1">
            <a:spLocks noChangeArrowheads="1"/>
          </p:cNvSpPr>
          <p:nvPr/>
        </p:nvSpPr>
        <p:spPr bwMode="auto">
          <a:xfrm>
            <a:off x="5334000" y="4953000"/>
            <a:ext cx="15176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a:t>
            </a:r>
            <a:r>
              <a:rPr lang="en-US" altLang="en-US" baseline="-25000"/>
              <a:t>22</a:t>
            </a:r>
            <a:r>
              <a:rPr lang="en-US" altLang="en-US"/>
              <a:t> = I</a:t>
            </a:r>
            <a:r>
              <a:rPr lang="en-US" altLang="en-US" baseline="-25000"/>
              <a:t>1</a:t>
            </a:r>
            <a:r>
              <a:rPr lang="en-US" altLang="en-US"/>
              <a:t> / I</a:t>
            </a:r>
            <a:r>
              <a:rPr lang="en-US" altLang="en-US" baseline="-25000"/>
              <a:t>s</a:t>
            </a:r>
            <a:endParaRPr lang="en-US" altLang="en-US"/>
          </a:p>
        </p:txBody>
      </p:sp>
      <p:sp>
        <p:nvSpPr>
          <p:cNvPr id="6195" name="Text Box 51">
            <a:extLst>
              <a:ext uri="{FF2B5EF4-FFF2-40B4-BE49-F238E27FC236}">
                <a16:creationId xmlns:a16="http://schemas.microsoft.com/office/drawing/2014/main" id="{02AE25A6-F94C-4568-8AB7-310543B77099}"/>
              </a:ext>
            </a:extLst>
          </p:cNvPr>
          <p:cNvSpPr txBox="1">
            <a:spLocks noChangeArrowheads="1"/>
          </p:cNvSpPr>
          <p:nvPr/>
        </p:nvSpPr>
        <p:spPr bwMode="auto">
          <a:xfrm>
            <a:off x="2057400" y="3200400"/>
            <a:ext cx="1628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open circuit</a:t>
            </a:r>
          </a:p>
        </p:txBody>
      </p:sp>
      <p:sp>
        <p:nvSpPr>
          <p:cNvPr id="6196" name="Text Box 52">
            <a:extLst>
              <a:ext uri="{FF2B5EF4-FFF2-40B4-BE49-F238E27FC236}">
                <a16:creationId xmlns:a16="http://schemas.microsoft.com/office/drawing/2014/main" id="{A278D086-1CB1-48C9-A7D2-912A064584E8}"/>
              </a:ext>
            </a:extLst>
          </p:cNvPr>
          <p:cNvSpPr txBox="1">
            <a:spLocks noChangeArrowheads="1"/>
          </p:cNvSpPr>
          <p:nvPr/>
        </p:nvSpPr>
        <p:spPr bwMode="auto">
          <a:xfrm>
            <a:off x="5562600" y="3276600"/>
            <a:ext cx="16462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short circuit</a:t>
            </a:r>
          </a:p>
        </p:txBody>
      </p:sp>
      <p:sp>
        <p:nvSpPr>
          <p:cNvPr id="6197" name="Text Box 53">
            <a:extLst>
              <a:ext uri="{FF2B5EF4-FFF2-40B4-BE49-F238E27FC236}">
                <a16:creationId xmlns:a16="http://schemas.microsoft.com/office/drawing/2014/main" id="{CC1B9D8A-B49C-40CB-8B8F-8F7AD1CB0B98}"/>
              </a:ext>
            </a:extLst>
          </p:cNvPr>
          <p:cNvSpPr txBox="1">
            <a:spLocks noChangeArrowheads="1"/>
          </p:cNvSpPr>
          <p:nvPr/>
        </p:nvSpPr>
        <p:spPr bwMode="auto">
          <a:xfrm>
            <a:off x="2743200" y="304800"/>
            <a:ext cx="383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Cable – transfer matrix model</a:t>
            </a:r>
          </a:p>
        </p:txBody>
      </p:sp>
      <p:sp>
        <p:nvSpPr>
          <p:cNvPr id="6198" name="Line 54">
            <a:extLst>
              <a:ext uri="{FF2B5EF4-FFF2-40B4-BE49-F238E27FC236}">
                <a16:creationId xmlns:a16="http://schemas.microsoft.com/office/drawing/2014/main" id="{6132381D-5290-41C7-95DF-9B8C67C28E84}"/>
              </a:ext>
            </a:extLst>
          </p:cNvPr>
          <p:cNvSpPr>
            <a:spLocks noChangeShapeType="1"/>
          </p:cNvSpPr>
          <p:nvPr/>
        </p:nvSpPr>
        <p:spPr bwMode="auto">
          <a:xfrm>
            <a:off x="1447800" y="914400"/>
            <a:ext cx="69342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72" name="Object 4">
            <a:extLst>
              <a:ext uri="{FF2B5EF4-FFF2-40B4-BE49-F238E27FC236}">
                <a16:creationId xmlns:a16="http://schemas.microsoft.com/office/drawing/2014/main" id="{F1CDBDCD-96C6-4DC7-834C-66BB2BB769CB}"/>
              </a:ext>
            </a:extLst>
          </p:cNvPr>
          <p:cNvGraphicFramePr>
            <a:graphicFrameLocks noChangeAspect="1"/>
          </p:cNvGraphicFramePr>
          <p:nvPr/>
        </p:nvGraphicFramePr>
        <p:xfrm>
          <a:off x="2057400" y="1676400"/>
          <a:ext cx="4800600" cy="4876800"/>
        </p:xfrm>
        <a:graphic>
          <a:graphicData uri="http://schemas.openxmlformats.org/presentationml/2006/ole">
            <mc:AlternateContent xmlns:mc="http://schemas.openxmlformats.org/markup-compatibility/2006">
              <mc:Choice xmlns:v="urn:schemas-microsoft-com:vml" Requires="v">
                <p:oleObj spid="_x0000_s6147" name="Document" r:id="rId4" imgW="5486400" imgH="6405880" progId="Word.Document.8">
                  <p:embed/>
                </p:oleObj>
              </mc:Choice>
              <mc:Fallback>
                <p:oleObj name="Document" r:id="rId4" imgW="5486400" imgH="6405880" progId="Word.Document.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7400" y="1676400"/>
                        <a:ext cx="4800600"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173" name="Text Box 5">
            <a:extLst>
              <a:ext uri="{FF2B5EF4-FFF2-40B4-BE49-F238E27FC236}">
                <a16:creationId xmlns:a16="http://schemas.microsoft.com/office/drawing/2014/main" id="{49EAC518-535A-4B40-B248-CEA71F9D0B76}"/>
              </a:ext>
            </a:extLst>
          </p:cNvPr>
          <p:cNvSpPr txBox="1">
            <a:spLocks noChangeArrowheads="1"/>
          </p:cNvSpPr>
          <p:nvPr/>
        </p:nvSpPr>
        <p:spPr bwMode="auto">
          <a:xfrm>
            <a:off x="2133600" y="1066800"/>
            <a:ext cx="46577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Measured cable transfer components</a:t>
            </a:r>
          </a:p>
        </p:txBody>
      </p:sp>
      <p:sp>
        <p:nvSpPr>
          <p:cNvPr id="7174" name="Text Box 6">
            <a:extLst>
              <a:ext uri="{FF2B5EF4-FFF2-40B4-BE49-F238E27FC236}">
                <a16:creationId xmlns:a16="http://schemas.microsoft.com/office/drawing/2014/main" id="{25B1E20E-CDEF-4BBD-9169-A534714FDF7E}"/>
              </a:ext>
            </a:extLst>
          </p:cNvPr>
          <p:cNvSpPr txBox="1">
            <a:spLocks noChangeArrowheads="1"/>
          </p:cNvSpPr>
          <p:nvPr/>
        </p:nvSpPr>
        <p:spPr bwMode="auto">
          <a:xfrm>
            <a:off x="2743200" y="304800"/>
            <a:ext cx="383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Cable – transfer matrix model</a:t>
            </a:r>
          </a:p>
        </p:txBody>
      </p:sp>
      <p:sp>
        <p:nvSpPr>
          <p:cNvPr id="7175" name="Line 7">
            <a:extLst>
              <a:ext uri="{FF2B5EF4-FFF2-40B4-BE49-F238E27FC236}">
                <a16:creationId xmlns:a16="http://schemas.microsoft.com/office/drawing/2014/main" id="{B2E5537B-8B61-4107-BC64-28C9214ADBB9}"/>
              </a:ext>
            </a:extLst>
          </p:cNvPr>
          <p:cNvSpPr>
            <a:spLocks noChangeShapeType="1"/>
          </p:cNvSpPr>
          <p:nvPr/>
        </p:nvSpPr>
        <p:spPr bwMode="auto">
          <a:xfrm>
            <a:off x="1447800" y="914400"/>
            <a:ext cx="69342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panose="02020603050405020304"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panose="02020603050405020304"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Ultra:Microsoft Office 98:Templates:Blank Presentation</Template>
  <TotalTime>2946</TotalTime>
  <Words>878</Words>
  <Application>Microsoft Office PowerPoint</Application>
  <PresentationFormat>On-screen Show (4:3)</PresentationFormat>
  <Paragraphs>124</Paragraphs>
  <Slides>12</Slides>
  <Notes>12</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3</vt:i4>
      </vt:variant>
      <vt:variant>
        <vt:lpstr>Slide Titles</vt:lpstr>
      </vt:variant>
      <vt:variant>
        <vt:i4>12</vt:i4>
      </vt:variant>
    </vt:vector>
  </HeadingPairs>
  <TitlesOfParts>
    <vt:vector size="20" baseType="lpstr">
      <vt:lpstr>Arial</vt:lpstr>
      <vt:lpstr>Calibri</vt:lpstr>
      <vt:lpstr>Symbol</vt:lpstr>
      <vt:lpstr>Times</vt:lpstr>
      <vt:lpstr>Blank Presentation</vt:lpstr>
      <vt:lpstr>Equation</vt:lpstr>
      <vt:lpstr>Document</vt:lpstr>
      <vt:lpstr>MathType 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Center for NDE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Lester Schmerr</dc:creator>
  <cp:lastModifiedBy>Lester Schmerr</cp:lastModifiedBy>
  <cp:revision>26</cp:revision>
  <dcterms:created xsi:type="dcterms:W3CDTF">2008-04-12T14:44:42Z</dcterms:created>
  <dcterms:modified xsi:type="dcterms:W3CDTF">2021-10-22T03:30:19Z</dcterms:modified>
</cp:coreProperties>
</file>