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63" r:id="rId2"/>
    <p:sldId id="264" r:id="rId3"/>
    <p:sldId id="256" r:id="rId4"/>
    <p:sldId id="272" r:id="rId5"/>
    <p:sldId id="257" r:id="rId6"/>
    <p:sldId id="265" r:id="rId7"/>
    <p:sldId id="268" r:id="rId8"/>
    <p:sldId id="269" r:id="rId9"/>
    <p:sldId id="270" r:id="rId10"/>
    <p:sldId id="271" r:id="rId11"/>
    <p:sldId id="258" r:id="rId12"/>
    <p:sldId id="259" r:id="rId13"/>
    <p:sldId id="260" r:id="rId14"/>
    <p:sldId id="261" r:id="rId15"/>
    <p:sldId id="273" r:id="rId16"/>
    <p:sldId id="262"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FFFF66"/>
    <a:srgbClr val="A8D6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166" autoAdjust="0"/>
  </p:normalViewPr>
  <p:slideViewPr>
    <p:cSldViewPr>
      <p:cViewPr varScale="1">
        <p:scale>
          <a:sx n="108" d="100"/>
          <a:sy n="108" d="100"/>
        </p:scale>
        <p:origin x="126" y="4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4" Type="http://schemas.openxmlformats.org/officeDocument/2006/relationships/image" Target="../media/image19.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32" tIns="45716" rIns="91432" bIns="45716"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32" tIns="45716" rIns="91432" bIns="45716" rtlCol="0"/>
          <a:lstStyle>
            <a:lvl1pPr algn="r">
              <a:defRPr sz="1200"/>
            </a:lvl1pPr>
          </a:lstStyle>
          <a:p>
            <a:fld id="{52169227-B0A1-4113-BF29-C8ABD22D5179}" type="datetimeFigureOut">
              <a:rPr lang="en-US" smtClean="0"/>
              <a:t>10/26/2021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32" tIns="45716" rIns="91432" bIns="45716"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32" tIns="45716" rIns="91432" bIns="4571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32" tIns="45716" rIns="91432" bIns="45716"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32" tIns="45716" rIns="91432" bIns="45716" rtlCol="0" anchor="b"/>
          <a:lstStyle>
            <a:lvl1pPr algn="r">
              <a:defRPr sz="1200"/>
            </a:lvl1pPr>
          </a:lstStyle>
          <a:p>
            <a:fld id="{320CA058-59DF-42BF-A331-9BCC2A12F72C}" type="slidenum">
              <a:rPr lang="en-US" smtClean="0"/>
              <a:t>‹#›</a:t>
            </a:fld>
            <a:endParaRPr lang="en-US"/>
          </a:p>
        </p:txBody>
      </p:sp>
    </p:spTree>
    <p:extLst>
      <p:ext uri="{BB962C8B-B14F-4D97-AF65-F5344CB8AC3E}">
        <p14:creationId xmlns:p14="http://schemas.microsoft.com/office/powerpoint/2010/main" val="7937653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18">
              <a:defRPr/>
            </a:pPr>
            <a:r>
              <a:rPr lang="en-US" dirty="0"/>
              <a:t>Waves propagating in real material will experience attenuation due to a number of sources. Our discussion of wave propagation so far has ignored attenuation so we will now look at some methods for including this attenuation in our models.</a:t>
            </a:r>
          </a:p>
          <a:p>
            <a:endParaRPr lang="en-US" dirty="0"/>
          </a:p>
        </p:txBody>
      </p:sp>
      <p:sp>
        <p:nvSpPr>
          <p:cNvPr id="4" name="Slide Number Placeholder 3"/>
          <p:cNvSpPr>
            <a:spLocks noGrp="1"/>
          </p:cNvSpPr>
          <p:nvPr>
            <p:ph type="sldNum" sz="quarter" idx="5"/>
          </p:nvPr>
        </p:nvSpPr>
        <p:spPr/>
        <p:txBody>
          <a:bodyPr/>
          <a:lstStyle/>
          <a:p>
            <a:fld id="{320CA058-59DF-42BF-A331-9BCC2A12F72C}" type="slidenum">
              <a:rPr lang="en-US" smtClean="0"/>
              <a:t>1</a:t>
            </a:fld>
            <a:endParaRPr lang="en-US"/>
          </a:p>
        </p:txBody>
      </p:sp>
    </p:spTree>
    <p:extLst>
      <p:ext uri="{BB962C8B-B14F-4D97-AF65-F5344CB8AC3E}">
        <p14:creationId xmlns:p14="http://schemas.microsoft.com/office/powerpoint/2010/main" val="321907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Assuming we measure this ratio we then can directly obtain an expression for the average attenuation. Note that because of the spherical wave spreading there is always a 6 dB decrease in the signal amplitude so that any material attenuation is seen in any changes greater than that 6 dB amount.</a:t>
            </a:r>
          </a:p>
        </p:txBody>
      </p:sp>
      <p:sp>
        <p:nvSpPr>
          <p:cNvPr id="4" name="Slide Number Placeholder 3"/>
          <p:cNvSpPr>
            <a:spLocks noGrp="1"/>
          </p:cNvSpPr>
          <p:nvPr>
            <p:ph type="sldNum" sz="quarter" idx="5"/>
          </p:nvPr>
        </p:nvSpPr>
        <p:spPr/>
        <p:txBody>
          <a:bodyPr/>
          <a:lstStyle/>
          <a:p>
            <a:fld id="{320CA058-59DF-42BF-A331-9BCC2A12F72C}" type="slidenum">
              <a:rPr lang="en-US" smtClean="0"/>
              <a:t>10</a:t>
            </a:fld>
            <a:endParaRPr lang="en-US"/>
          </a:p>
        </p:txBody>
      </p:sp>
    </p:spTree>
    <p:extLst>
      <p:ext uri="{BB962C8B-B14F-4D97-AF65-F5344CB8AC3E}">
        <p14:creationId xmlns:p14="http://schemas.microsoft.com/office/powerpoint/2010/main" val="6808971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consider how we might find a more detailed measurement of the </a:t>
            </a:r>
            <a:r>
              <a:rPr lang="en-US" b="1" dirty="0"/>
              <a:t>attenuation as a function of frequency</a:t>
            </a:r>
            <a:r>
              <a:rPr lang="en-US" dirty="0"/>
              <a:t>. We will again use a pulse-echo setup where we place both a transducer and a block of material (whose attenuation we want to measure) in a fluid and measure the front and back signals from the block [ Note: here we are only considering waves that have been reflected once from the front or back surfaces.]. We have seen previously that in the frequency domain, these reflected signals can be written as the product of a system function and an acoustic/elastic transfer function that describes the waves present in this setup.</a:t>
            </a:r>
          </a:p>
        </p:txBody>
      </p:sp>
      <p:sp>
        <p:nvSpPr>
          <p:cNvPr id="4" name="Slide Number Placeholder 3"/>
          <p:cNvSpPr>
            <a:spLocks noGrp="1"/>
          </p:cNvSpPr>
          <p:nvPr>
            <p:ph type="sldNum" sz="quarter" idx="5"/>
          </p:nvPr>
        </p:nvSpPr>
        <p:spPr/>
        <p:txBody>
          <a:bodyPr/>
          <a:lstStyle/>
          <a:p>
            <a:fld id="{320CA058-59DF-42BF-A331-9BCC2A12F72C}" type="slidenum">
              <a:rPr lang="en-US" smtClean="0"/>
              <a:t>11</a:t>
            </a:fld>
            <a:endParaRPr lang="en-US"/>
          </a:p>
        </p:txBody>
      </p:sp>
    </p:spTree>
    <p:extLst>
      <p:ext uri="{BB962C8B-B14F-4D97-AF65-F5344CB8AC3E}">
        <p14:creationId xmlns:p14="http://schemas.microsoft.com/office/powerpoint/2010/main" val="22355116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ideal (non-attenuating) media we can actually model these acoustic/elastic transfer functions (see the next side)  and then multiply them by the corresponding attenuation terms for both the water (whose attenuation is known) and the solid. Note that these models contain plane wave reflection and transmission coefficients at normal incidence.</a:t>
            </a:r>
          </a:p>
        </p:txBody>
      </p:sp>
      <p:sp>
        <p:nvSpPr>
          <p:cNvPr id="4" name="Slide Number Placeholder 3"/>
          <p:cNvSpPr>
            <a:spLocks noGrp="1"/>
          </p:cNvSpPr>
          <p:nvPr>
            <p:ph type="sldNum" sz="quarter" idx="5"/>
          </p:nvPr>
        </p:nvSpPr>
        <p:spPr/>
        <p:txBody>
          <a:bodyPr/>
          <a:lstStyle/>
          <a:p>
            <a:fld id="{320CA058-59DF-42BF-A331-9BCC2A12F72C}" type="slidenum">
              <a:rPr lang="en-US" smtClean="0"/>
              <a:t>12</a:t>
            </a:fld>
            <a:endParaRPr lang="en-US"/>
          </a:p>
        </p:txBody>
      </p:sp>
    </p:spTree>
    <p:extLst>
      <p:ext uri="{BB962C8B-B14F-4D97-AF65-F5344CB8AC3E}">
        <p14:creationId xmlns:p14="http://schemas.microsoft.com/office/powerpoint/2010/main" val="25985984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acoustic/elastic transfer functions also contain diffraction coefficient functions that are in terms of Bessel functions J</a:t>
            </a:r>
            <a:r>
              <a:rPr lang="en-US" baseline="-25000" dirty="0"/>
              <a:t>0</a:t>
            </a:r>
            <a:r>
              <a:rPr lang="en-US" baseline="0" dirty="0"/>
              <a:t> and J</a:t>
            </a:r>
            <a:r>
              <a:rPr lang="en-US" baseline="-25000" dirty="0"/>
              <a:t>1</a:t>
            </a:r>
            <a:r>
              <a:rPr lang="en-US" dirty="0"/>
              <a:t>. </a:t>
            </a:r>
          </a:p>
        </p:txBody>
      </p:sp>
      <p:sp>
        <p:nvSpPr>
          <p:cNvPr id="4" name="Slide Number Placeholder 3"/>
          <p:cNvSpPr>
            <a:spLocks noGrp="1"/>
          </p:cNvSpPr>
          <p:nvPr>
            <p:ph type="sldNum" sz="quarter" idx="5"/>
          </p:nvPr>
        </p:nvSpPr>
        <p:spPr/>
        <p:txBody>
          <a:bodyPr/>
          <a:lstStyle/>
          <a:p>
            <a:fld id="{320CA058-59DF-42BF-A331-9BCC2A12F72C}" type="slidenum">
              <a:rPr lang="en-US" smtClean="0"/>
              <a:t>13</a:t>
            </a:fld>
            <a:endParaRPr lang="en-US"/>
          </a:p>
        </p:txBody>
      </p:sp>
    </p:spTree>
    <p:extLst>
      <p:ext uri="{BB962C8B-B14F-4D97-AF65-F5344CB8AC3E}">
        <p14:creationId xmlns:p14="http://schemas.microsoft.com/office/powerpoint/2010/main" val="11324643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measure the ratio of the magnitude of these front and back surface response, we know from our models the ratio of the acoustic/elastic transfer functions, so we can write an expression for the frequency dependent attenuation we seek. Normally, we obtain this attenuation by fitting it to a simple polynomial function of frequency.</a:t>
            </a:r>
          </a:p>
        </p:txBody>
      </p:sp>
      <p:sp>
        <p:nvSpPr>
          <p:cNvPr id="4" name="Slide Number Placeholder 3"/>
          <p:cNvSpPr>
            <a:spLocks noGrp="1"/>
          </p:cNvSpPr>
          <p:nvPr>
            <p:ph type="sldNum" sz="quarter" idx="5"/>
          </p:nvPr>
        </p:nvSpPr>
        <p:spPr/>
        <p:txBody>
          <a:bodyPr/>
          <a:lstStyle/>
          <a:p>
            <a:fld id="{320CA058-59DF-42BF-A331-9BCC2A12F72C}" type="slidenum">
              <a:rPr lang="en-US" smtClean="0"/>
              <a:t>14</a:t>
            </a:fld>
            <a:endParaRPr lang="en-US"/>
          </a:p>
        </p:txBody>
      </p:sp>
    </p:spTree>
    <p:extLst>
      <p:ext uri="{BB962C8B-B14F-4D97-AF65-F5344CB8AC3E}">
        <p14:creationId xmlns:p14="http://schemas.microsoft.com/office/powerpoint/2010/main" val="20900137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Homework problem from Appendix D and a </a:t>
            </a:r>
            <a:r>
              <a:rPr lang="en-US"/>
              <a:t>special problem.</a:t>
            </a:r>
          </a:p>
        </p:txBody>
      </p:sp>
      <p:sp>
        <p:nvSpPr>
          <p:cNvPr id="4" name="Slide Number Placeholder 3"/>
          <p:cNvSpPr>
            <a:spLocks noGrp="1"/>
          </p:cNvSpPr>
          <p:nvPr>
            <p:ph type="sldNum" sz="quarter" idx="5"/>
          </p:nvPr>
        </p:nvSpPr>
        <p:spPr/>
        <p:txBody>
          <a:bodyPr/>
          <a:lstStyle/>
          <a:p>
            <a:fld id="{320CA058-59DF-42BF-A331-9BCC2A12F72C}" type="slidenum">
              <a:rPr lang="en-US" smtClean="0"/>
              <a:t>15</a:t>
            </a:fld>
            <a:endParaRPr lang="en-US"/>
          </a:p>
        </p:txBody>
      </p:sp>
    </p:spTree>
    <p:extLst>
      <p:ext uri="{BB962C8B-B14F-4D97-AF65-F5344CB8AC3E}">
        <p14:creationId xmlns:p14="http://schemas.microsoft.com/office/powerpoint/2010/main" val="21010905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remarks on the method, which are self-explanatory.</a:t>
            </a:r>
          </a:p>
        </p:txBody>
      </p:sp>
      <p:sp>
        <p:nvSpPr>
          <p:cNvPr id="4" name="Slide Number Placeholder 3"/>
          <p:cNvSpPr>
            <a:spLocks noGrp="1"/>
          </p:cNvSpPr>
          <p:nvPr>
            <p:ph type="sldNum" sz="quarter" idx="5"/>
          </p:nvPr>
        </p:nvSpPr>
        <p:spPr/>
        <p:txBody>
          <a:bodyPr/>
          <a:lstStyle/>
          <a:p>
            <a:fld id="{320CA058-59DF-42BF-A331-9BCC2A12F72C}" type="slidenum">
              <a:rPr lang="en-US" smtClean="0"/>
              <a:t>16</a:t>
            </a:fld>
            <a:endParaRPr lang="en-US"/>
          </a:p>
        </p:txBody>
      </p:sp>
    </p:spTree>
    <p:extLst>
      <p:ext uri="{BB962C8B-B14F-4D97-AF65-F5344CB8AC3E}">
        <p14:creationId xmlns:p14="http://schemas.microsoft.com/office/powerpoint/2010/main" val="463265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give a very simple method for obtaining an average attenuation value for a material and describe a more detailed approach that will allow us to include a frequency dependent attenuation in wave propagation and wave scattering calculations.</a:t>
            </a:r>
          </a:p>
        </p:txBody>
      </p:sp>
      <p:sp>
        <p:nvSpPr>
          <p:cNvPr id="4" name="Slide Number Placeholder 3"/>
          <p:cNvSpPr>
            <a:spLocks noGrp="1"/>
          </p:cNvSpPr>
          <p:nvPr>
            <p:ph type="sldNum" sz="quarter" idx="5"/>
          </p:nvPr>
        </p:nvSpPr>
        <p:spPr/>
        <p:txBody>
          <a:bodyPr/>
          <a:lstStyle/>
          <a:p>
            <a:fld id="{320CA058-59DF-42BF-A331-9BCC2A12F72C}" type="slidenum">
              <a:rPr lang="en-US" smtClean="0"/>
              <a:t>2</a:t>
            </a:fld>
            <a:endParaRPr lang="en-US"/>
          </a:p>
        </p:txBody>
      </p:sp>
    </p:spTree>
    <p:extLst>
      <p:ext uri="{BB962C8B-B14F-4D97-AF65-F5344CB8AC3E}">
        <p14:creationId xmlns:p14="http://schemas.microsoft.com/office/powerpoint/2010/main" val="18484820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Attenuation in real materials is a complex process. Attenuation may be due, for example, as a result of the scattering of waves from the small grains that exist in a material, thus reducing the amplitude of a propagating wave. In our models of wave propagation we will not try to describe those attenuation processes in detail. Instead, we will use a simple plane wave model where will assume that the attenuation effects can be included by multiplying the wave amplitudes obtained for an ideal (on-attenuating) medium by an exponential decaying factor containing a frequency dependent attenuation coefficient and the distance of propagation. The attenuation coefficient is measured in Nepers/unit length where a Neper (Np) is a non-dimensional quantity.</a:t>
            </a:r>
          </a:p>
        </p:txBody>
      </p:sp>
      <p:sp>
        <p:nvSpPr>
          <p:cNvPr id="4" name="Slide Number Placeholder 3"/>
          <p:cNvSpPr>
            <a:spLocks noGrp="1"/>
          </p:cNvSpPr>
          <p:nvPr>
            <p:ph type="sldNum" sz="quarter" idx="5"/>
          </p:nvPr>
        </p:nvSpPr>
        <p:spPr/>
        <p:txBody>
          <a:bodyPr/>
          <a:lstStyle/>
          <a:p>
            <a:fld id="{320CA058-59DF-42BF-A331-9BCC2A12F72C}" type="slidenum">
              <a:rPr lang="en-US" smtClean="0"/>
              <a:t>3</a:t>
            </a:fld>
            <a:endParaRPr lang="en-US"/>
          </a:p>
        </p:txBody>
      </p:sp>
    </p:spTree>
    <p:extLst>
      <p:ext uri="{BB962C8B-B14F-4D97-AF65-F5344CB8AC3E}">
        <p14:creationId xmlns:p14="http://schemas.microsoft.com/office/powerpoint/2010/main" val="1665583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short description of Napier. The Neper unit is derived from his name.</a:t>
            </a:r>
          </a:p>
        </p:txBody>
      </p:sp>
      <p:sp>
        <p:nvSpPr>
          <p:cNvPr id="4" name="Slide Number Placeholder 3"/>
          <p:cNvSpPr>
            <a:spLocks noGrp="1"/>
          </p:cNvSpPr>
          <p:nvPr>
            <p:ph type="sldNum" sz="quarter" idx="5"/>
          </p:nvPr>
        </p:nvSpPr>
        <p:spPr/>
        <p:txBody>
          <a:bodyPr/>
          <a:lstStyle/>
          <a:p>
            <a:fld id="{320CA058-59DF-42BF-A331-9BCC2A12F72C}" type="slidenum">
              <a:rPr lang="en-US" smtClean="0"/>
              <a:t>4</a:t>
            </a:fld>
            <a:endParaRPr lang="en-US"/>
          </a:p>
        </p:txBody>
      </p:sp>
    </p:spTree>
    <p:extLst>
      <p:ext uri="{BB962C8B-B14F-4D97-AF65-F5344CB8AC3E}">
        <p14:creationId xmlns:p14="http://schemas.microsoft.com/office/powerpoint/2010/main" val="3912862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easily measure the attenuation coefficient in water as a function of frequency. The result is shown above, where we see that the attenuation increases like the square of the frequency. Here the attenuation coefficient is given in Nepers/meter and the frequency, f, is measured in Hertz (Hz). For other materials it is not possible to give similar generic results since the attenuation is controlled by many aspects of how the material is manufactured and it is usually necessary to measure the attenuation on a sample of the material being used. Attenuation values are also often quoted in terms of decibels/ unit length but the conversion from Nepers/unit length  to decibels/unit length is simple, as shown (see the next slide for how this conversion is obtained).</a:t>
            </a:r>
          </a:p>
          <a:p>
            <a:endParaRPr lang="en-US" dirty="0"/>
          </a:p>
        </p:txBody>
      </p:sp>
      <p:sp>
        <p:nvSpPr>
          <p:cNvPr id="4" name="Slide Number Placeholder 3"/>
          <p:cNvSpPr>
            <a:spLocks noGrp="1"/>
          </p:cNvSpPr>
          <p:nvPr>
            <p:ph type="sldNum" sz="quarter" idx="5"/>
          </p:nvPr>
        </p:nvSpPr>
        <p:spPr/>
        <p:txBody>
          <a:bodyPr/>
          <a:lstStyle/>
          <a:p>
            <a:fld id="{320CA058-59DF-42BF-A331-9BCC2A12F72C}" type="slidenum">
              <a:rPr lang="en-US" smtClean="0"/>
              <a:t>5</a:t>
            </a:fld>
            <a:endParaRPr lang="en-US"/>
          </a:p>
        </p:txBody>
      </p:sp>
    </p:spTree>
    <p:extLst>
      <p:ext uri="{BB962C8B-B14F-4D97-AF65-F5344CB8AC3E}">
        <p14:creationId xmlns:p14="http://schemas.microsoft.com/office/powerpoint/2010/main" val="530576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can measure the amplitude changes of a waveform over a distance and determine an average attenuation for the material. This attenuation can also be expressed in either Nepers/unit length or dB/unit length. We need a more detailed measure of the attenuation as a function of frequency to include in our ultrasonic models but a measurement of the average attenuation can give us a rough indication of the importance of attenuation in a material.</a:t>
            </a:r>
          </a:p>
        </p:txBody>
      </p:sp>
      <p:sp>
        <p:nvSpPr>
          <p:cNvPr id="4" name="Slide Number Placeholder 3"/>
          <p:cNvSpPr>
            <a:spLocks noGrp="1"/>
          </p:cNvSpPr>
          <p:nvPr>
            <p:ph type="sldNum" sz="quarter" idx="5"/>
          </p:nvPr>
        </p:nvSpPr>
        <p:spPr/>
        <p:txBody>
          <a:bodyPr/>
          <a:lstStyle/>
          <a:p>
            <a:fld id="{320CA058-59DF-42BF-A331-9BCC2A12F72C}" type="slidenum">
              <a:rPr lang="en-US" smtClean="0"/>
              <a:t>6</a:t>
            </a:fld>
            <a:endParaRPr lang="en-US"/>
          </a:p>
        </p:txBody>
      </p:sp>
    </p:spTree>
    <p:extLst>
      <p:ext uri="{BB962C8B-B14F-4D97-AF65-F5344CB8AC3E}">
        <p14:creationId xmlns:p14="http://schemas.microsoft.com/office/powerpoint/2010/main" val="288170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all we are interested in is the effects of attenuation on the signal amplitude, we can use a very simple pulse-echo measurement to obtain the average attenuation. We place a transducer on a block of the material and examine the waves that are reflected one or more times from the back surface.</a:t>
            </a:r>
          </a:p>
        </p:txBody>
      </p:sp>
      <p:sp>
        <p:nvSpPr>
          <p:cNvPr id="4" name="Slide Number Placeholder 3"/>
          <p:cNvSpPr>
            <a:spLocks noGrp="1"/>
          </p:cNvSpPr>
          <p:nvPr>
            <p:ph type="sldNum" sz="quarter" idx="5"/>
          </p:nvPr>
        </p:nvSpPr>
        <p:spPr/>
        <p:txBody>
          <a:bodyPr/>
          <a:lstStyle/>
          <a:p>
            <a:fld id="{320CA058-59DF-42BF-A331-9BCC2A12F72C}" type="slidenum">
              <a:rPr lang="en-US" smtClean="0"/>
              <a:t>7</a:t>
            </a:fld>
            <a:endParaRPr lang="en-US"/>
          </a:p>
        </p:txBody>
      </p:sp>
    </p:spTree>
    <p:extLst>
      <p:ext uri="{BB962C8B-B14F-4D97-AF65-F5344CB8AC3E}">
        <p14:creationId xmlns:p14="http://schemas.microsoft.com/office/powerpoint/2010/main" val="33371393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response we might see. If the back surface of the block is sufficiently far from the transducer (i.e. in the “far field” of the transducer, which we define later) the reflected waves will look attenuated spherical waves so we can write the time domain response as shown.</a:t>
            </a:r>
          </a:p>
        </p:txBody>
      </p:sp>
      <p:sp>
        <p:nvSpPr>
          <p:cNvPr id="4" name="Slide Number Placeholder 3"/>
          <p:cNvSpPr>
            <a:spLocks noGrp="1"/>
          </p:cNvSpPr>
          <p:nvPr>
            <p:ph type="sldNum" sz="quarter" idx="5"/>
          </p:nvPr>
        </p:nvSpPr>
        <p:spPr/>
        <p:txBody>
          <a:bodyPr/>
          <a:lstStyle/>
          <a:p>
            <a:fld id="{320CA058-59DF-42BF-A331-9BCC2A12F72C}" type="slidenum">
              <a:rPr lang="en-US" smtClean="0"/>
              <a:t>8</a:t>
            </a:fld>
            <a:endParaRPr lang="en-US"/>
          </a:p>
        </p:txBody>
      </p:sp>
    </p:spTree>
    <p:extLst>
      <p:ext uri="{BB962C8B-B14F-4D97-AF65-F5344CB8AC3E}">
        <p14:creationId xmlns:p14="http://schemas.microsoft.com/office/powerpoint/2010/main" val="1160364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let </a:t>
            </a:r>
            <a:r>
              <a:rPr lang="en-US" dirty="0" err="1"/>
              <a:t>g</a:t>
            </a:r>
            <a:r>
              <a:rPr lang="en-US" baseline="-25000" dirty="0" err="1"/>
              <a:t>max</a:t>
            </a:r>
            <a:r>
              <a:rPr lang="en-US" baseline="-25000" dirty="0"/>
              <a:t> </a:t>
            </a:r>
            <a:r>
              <a:rPr lang="en-US" dirty="0"/>
              <a:t>be the maximum of the g function then the amplitudes of these signal can all be written as shown. The ratio of the first two reflection amplitudes is then given by Eq. (1)</a:t>
            </a:r>
          </a:p>
        </p:txBody>
      </p:sp>
      <p:sp>
        <p:nvSpPr>
          <p:cNvPr id="4" name="Slide Number Placeholder 3"/>
          <p:cNvSpPr>
            <a:spLocks noGrp="1"/>
          </p:cNvSpPr>
          <p:nvPr>
            <p:ph type="sldNum" sz="quarter" idx="5"/>
          </p:nvPr>
        </p:nvSpPr>
        <p:spPr/>
        <p:txBody>
          <a:bodyPr/>
          <a:lstStyle/>
          <a:p>
            <a:fld id="{320CA058-59DF-42BF-A331-9BCC2A12F72C}" type="slidenum">
              <a:rPr lang="en-US" smtClean="0"/>
              <a:t>9</a:t>
            </a:fld>
            <a:endParaRPr lang="en-US"/>
          </a:p>
        </p:txBody>
      </p:sp>
    </p:spTree>
    <p:extLst>
      <p:ext uri="{BB962C8B-B14F-4D97-AF65-F5344CB8AC3E}">
        <p14:creationId xmlns:p14="http://schemas.microsoft.com/office/powerpoint/2010/main" val="591701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98D2F-F81A-4B05-A044-7074644175A5}"/>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4ED6AE1-5F82-4471-B71F-C4C327557E15}"/>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F1507A7-12DD-4A5A-80F1-32DBBFB64FD3}"/>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68DAC12-9E1E-4579-85CF-FA62902A3294}"/>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C668592-6C56-4CD4-8FB0-938E121E8E10}"/>
              </a:ext>
            </a:extLst>
          </p:cNvPr>
          <p:cNvSpPr>
            <a:spLocks noGrp="1"/>
          </p:cNvSpPr>
          <p:nvPr>
            <p:ph type="sldNum" sz="quarter" idx="12"/>
          </p:nvPr>
        </p:nvSpPr>
        <p:spPr/>
        <p:txBody>
          <a:bodyPr/>
          <a:lstStyle>
            <a:lvl1pPr>
              <a:defRPr/>
            </a:lvl1pPr>
          </a:lstStyle>
          <a:p>
            <a:fld id="{E31215E2-875A-4C1A-9F7A-7DD906063280}" type="slidenum">
              <a:rPr lang="en-US" altLang="en-US"/>
              <a:pPr/>
              <a:t>‹#›</a:t>
            </a:fld>
            <a:endParaRPr lang="en-US" altLang="en-US"/>
          </a:p>
        </p:txBody>
      </p:sp>
    </p:spTree>
    <p:extLst>
      <p:ext uri="{BB962C8B-B14F-4D97-AF65-F5344CB8AC3E}">
        <p14:creationId xmlns:p14="http://schemas.microsoft.com/office/powerpoint/2010/main" val="1075709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12F69-6A0D-4CF5-98C4-1B23EBB0757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769E6AA-146C-4FD8-9B80-AEDFFC3FE7C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8F4790-BEEA-4A42-9E02-639AC7A300BF}"/>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8AD1E9E1-DA7D-4EBD-AE24-DBAD899FFAF5}"/>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E52FC1AA-7BD0-4943-9EA2-CA2364FDFD0A}"/>
              </a:ext>
            </a:extLst>
          </p:cNvPr>
          <p:cNvSpPr>
            <a:spLocks noGrp="1"/>
          </p:cNvSpPr>
          <p:nvPr>
            <p:ph type="sldNum" sz="quarter" idx="12"/>
          </p:nvPr>
        </p:nvSpPr>
        <p:spPr/>
        <p:txBody>
          <a:bodyPr/>
          <a:lstStyle>
            <a:lvl1pPr>
              <a:defRPr/>
            </a:lvl1pPr>
          </a:lstStyle>
          <a:p>
            <a:fld id="{D6DFCD18-EC7C-45A3-BDD0-2500F88F34A9}" type="slidenum">
              <a:rPr lang="en-US" altLang="en-US"/>
              <a:pPr/>
              <a:t>‹#›</a:t>
            </a:fld>
            <a:endParaRPr lang="en-US" altLang="en-US"/>
          </a:p>
        </p:txBody>
      </p:sp>
    </p:spTree>
    <p:extLst>
      <p:ext uri="{BB962C8B-B14F-4D97-AF65-F5344CB8AC3E}">
        <p14:creationId xmlns:p14="http://schemas.microsoft.com/office/powerpoint/2010/main" val="3365025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4AF0059-3BEB-4E81-9132-5DCB0B508991}"/>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2DF9257-8FF6-4775-B2D0-398D6689F041}"/>
              </a:ext>
            </a:extLst>
          </p:cNvPr>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C33A39-0670-40D3-A815-3D187508E811}"/>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031CC7B-728D-4D5D-941F-4A3FC90A45D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0CFCBBED-50A0-49FD-BB8F-F9D9CBEF8F2B}"/>
              </a:ext>
            </a:extLst>
          </p:cNvPr>
          <p:cNvSpPr>
            <a:spLocks noGrp="1"/>
          </p:cNvSpPr>
          <p:nvPr>
            <p:ph type="sldNum" sz="quarter" idx="12"/>
          </p:nvPr>
        </p:nvSpPr>
        <p:spPr/>
        <p:txBody>
          <a:bodyPr/>
          <a:lstStyle>
            <a:lvl1pPr>
              <a:defRPr/>
            </a:lvl1pPr>
          </a:lstStyle>
          <a:p>
            <a:fld id="{54A219D4-745C-4BB5-B39A-99C0FC61C394}" type="slidenum">
              <a:rPr lang="en-US" altLang="en-US"/>
              <a:pPr/>
              <a:t>‹#›</a:t>
            </a:fld>
            <a:endParaRPr lang="en-US" altLang="en-US"/>
          </a:p>
        </p:txBody>
      </p:sp>
    </p:spTree>
    <p:extLst>
      <p:ext uri="{BB962C8B-B14F-4D97-AF65-F5344CB8AC3E}">
        <p14:creationId xmlns:p14="http://schemas.microsoft.com/office/powerpoint/2010/main" val="2716346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89618-776F-4C3B-842F-D5C4777CF3C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7BFD04C-64FD-447E-B89B-3E13BB9558A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D77B29-98F6-48A3-8B9B-E7469EE68E9D}"/>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2017DF2A-0679-443B-9AFE-1F31A5444034}"/>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67DE78E1-4261-4718-A9E2-08196FF5DB42}"/>
              </a:ext>
            </a:extLst>
          </p:cNvPr>
          <p:cNvSpPr>
            <a:spLocks noGrp="1"/>
          </p:cNvSpPr>
          <p:nvPr>
            <p:ph type="sldNum" sz="quarter" idx="12"/>
          </p:nvPr>
        </p:nvSpPr>
        <p:spPr/>
        <p:txBody>
          <a:bodyPr/>
          <a:lstStyle>
            <a:lvl1pPr>
              <a:defRPr/>
            </a:lvl1pPr>
          </a:lstStyle>
          <a:p>
            <a:fld id="{BD2A2327-7236-4F08-A439-7579F03B6666}" type="slidenum">
              <a:rPr lang="en-US" altLang="en-US"/>
              <a:pPr/>
              <a:t>‹#›</a:t>
            </a:fld>
            <a:endParaRPr lang="en-US" altLang="en-US"/>
          </a:p>
        </p:txBody>
      </p:sp>
    </p:spTree>
    <p:extLst>
      <p:ext uri="{BB962C8B-B14F-4D97-AF65-F5344CB8AC3E}">
        <p14:creationId xmlns:p14="http://schemas.microsoft.com/office/powerpoint/2010/main" val="3168909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5EFE0-7764-4028-A934-A04FF5D11B4E}"/>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92751AE-CE14-47D5-B6ED-54E38588170F}"/>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0DC46306-EE12-4898-9B0D-AF8E41A87121}"/>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AC479274-279F-4D70-BF7F-92F90D5DE58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A4C56459-E2EC-4ED3-8D0B-77A63BCCE243}"/>
              </a:ext>
            </a:extLst>
          </p:cNvPr>
          <p:cNvSpPr>
            <a:spLocks noGrp="1"/>
          </p:cNvSpPr>
          <p:nvPr>
            <p:ph type="sldNum" sz="quarter" idx="12"/>
          </p:nvPr>
        </p:nvSpPr>
        <p:spPr/>
        <p:txBody>
          <a:bodyPr/>
          <a:lstStyle>
            <a:lvl1pPr>
              <a:defRPr/>
            </a:lvl1pPr>
          </a:lstStyle>
          <a:p>
            <a:fld id="{D39CB772-30DE-419F-9120-E9D8A7B7A530}" type="slidenum">
              <a:rPr lang="en-US" altLang="en-US"/>
              <a:pPr/>
              <a:t>‹#›</a:t>
            </a:fld>
            <a:endParaRPr lang="en-US" altLang="en-US"/>
          </a:p>
        </p:txBody>
      </p:sp>
    </p:spTree>
    <p:extLst>
      <p:ext uri="{BB962C8B-B14F-4D97-AF65-F5344CB8AC3E}">
        <p14:creationId xmlns:p14="http://schemas.microsoft.com/office/powerpoint/2010/main" val="1465931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D9819-930B-40B9-A68C-F9AEBFD1D1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FA76242-9846-4DAE-8F22-88C994998061}"/>
              </a:ext>
            </a:extLst>
          </p:cNvPr>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7988EA0-BA52-4F43-A7E8-2A998BC56FF8}"/>
              </a:ext>
            </a:extLst>
          </p:cNvPr>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E73A8A8-1EA1-41C3-8626-BB753EDAD640}"/>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5D1CDCB7-C1D5-4E8D-8FA3-51A5E9478AC9}"/>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18A7C95D-24F0-48EC-AAB4-DC98DB88CCF2}"/>
              </a:ext>
            </a:extLst>
          </p:cNvPr>
          <p:cNvSpPr>
            <a:spLocks noGrp="1"/>
          </p:cNvSpPr>
          <p:nvPr>
            <p:ph type="sldNum" sz="quarter" idx="12"/>
          </p:nvPr>
        </p:nvSpPr>
        <p:spPr/>
        <p:txBody>
          <a:bodyPr/>
          <a:lstStyle>
            <a:lvl1pPr>
              <a:defRPr/>
            </a:lvl1pPr>
          </a:lstStyle>
          <a:p>
            <a:fld id="{07E60518-BBCC-4122-9CF8-9923774E3E4D}" type="slidenum">
              <a:rPr lang="en-US" altLang="en-US"/>
              <a:pPr/>
              <a:t>‹#›</a:t>
            </a:fld>
            <a:endParaRPr lang="en-US" altLang="en-US"/>
          </a:p>
        </p:txBody>
      </p:sp>
    </p:spTree>
    <p:extLst>
      <p:ext uri="{BB962C8B-B14F-4D97-AF65-F5344CB8AC3E}">
        <p14:creationId xmlns:p14="http://schemas.microsoft.com/office/powerpoint/2010/main" val="2741707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2586-4BC1-45E6-AFBE-02EACD853C1E}"/>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2971B6A-0E80-49A3-A615-7E39EAF4308C}"/>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F3913D5-25E0-40F2-8D00-B341CA8388A8}"/>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265874B-A190-4152-B477-20761B42881E}"/>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0D8C03B-F9DC-4710-B617-9EEC76052E5C}"/>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C3DB287-2385-44FE-80B3-4C7F8B3A2EE1}"/>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58D70AD9-87EC-4C45-8EE5-B0676E2E16F1}"/>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82F50BD0-168D-4D3D-9FBB-9EA1665B5327}"/>
              </a:ext>
            </a:extLst>
          </p:cNvPr>
          <p:cNvSpPr>
            <a:spLocks noGrp="1"/>
          </p:cNvSpPr>
          <p:nvPr>
            <p:ph type="sldNum" sz="quarter" idx="12"/>
          </p:nvPr>
        </p:nvSpPr>
        <p:spPr/>
        <p:txBody>
          <a:bodyPr/>
          <a:lstStyle>
            <a:lvl1pPr>
              <a:defRPr/>
            </a:lvl1pPr>
          </a:lstStyle>
          <a:p>
            <a:fld id="{C7FFA891-8B16-4A9B-ACE7-4E3196A4FE27}" type="slidenum">
              <a:rPr lang="en-US" altLang="en-US"/>
              <a:pPr/>
              <a:t>‹#›</a:t>
            </a:fld>
            <a:endParaRPr lang="en-US" altLang="en-US"/>
          </a:p>
        </p:txBody>
      </p:sp>
    </p:spTree>
    <p:extLst>
      <p:ext uri="{BB962C8B-B14F-4D97-AF65-F5344CB8AC3E}">
        <p14:creationId xmlns:p14="http://schemas.microsoft.com/office/powerpoint/2010/main" val="3651397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D5201-D13E-468D-BDB4-A614B0B202B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46F3D6E-0DA1-4BC6-806E-BEDFE9CED2FA}"/>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FD8DB669-8E93-4856-A45D-051973F019F9}"/>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9CC5F41D-1576-49FF-87C5-C3F5AA704AFB}"/>
              </a:ext>
            </a:extLst>
          </p:cNvPr>
          <p:cNvSpPr>
            <a:spLocks noGrp="1"/>
          </p:cNvSpPr>
          <p:nvPr>
            <p:ph type="sldNum" sz="quarter" idx="12"/>
          </p:nvPr>
        </p:nvSpPr>
        <p:spPr/>
        <p:txBody>
          <a:bodyPr/>
          <a:lstStyle>
            <a:lvl1pPr>
              <a:defRPr/>
            </a:lvl1pPr>
          </a:lstStyle>
          <a:p>
            <a:fld id="{A59CAB6A-9963-42A2-BD38-02693D7B44A5}" type="slidenum">
              <a:rPr lang="en-US" altLang="en-US"/>
              <a:pPr/>
              <a:t>‹#›</a:t>
            </a:fld>
            <a:endParaRPr lang="en-US" altLang="en-US"/>
          </a:p>
        </p:txBody>
      </p:sp>
    </p:spTree>
    <p:extLst>
      <p:ext uri="{BB962C8B-B14F-4D97-AF65-F5344CB8AC3E}">
        <p14:creationId xmlns:p14="http://schemas.microsoft.com/office/powerpoint/2010/main" val="3544727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2B7C0F2-FED5-4ADC-AEFC-C020964FA599}"/>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FB152AEB-DBDA-4F75-AAEF-65137AA142DC}"/>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969C96C2-6C26-4307-9BFF-5BCD0FBFF0C0}"/>
              </a:ext>
            </a:extLst>
          </p:cNvPr>
          <p:cNvSpPr>
            <a:spLocks noGrp="1"/>
          </p:cNvSpPr>
          <p:nvPr>
            <p:ph type="sldNum" sz="quarter" idx="12"/>
          </p:nvPr>
        </p:nvSpPr>
        <p:spPr/>
        <p:txBody>
          <a:bodyPr/>
          <a:lstStyle>
            <a:lvl1pPr>
              <a:defRPr/>
            </a:lvl1pPr>
          </a:lstStyle>
          <a:p>
            <a:fld id="{7D83B6DE-23CD-41D9-919A-529336290BA9}" type="slidenum">
              <a:rPr lang="en-US" altLang="en-US"/>
              <a:pPr/>
              <a:t>‹#›</a:t>
            </a:fld>
            <a:endParaRPr lang="en-US" altLang="en-US"/>
          </a:p>
        </p:txBody>
      </p:sp>
    </p:spTree>
    <p:extLst>
      <p:ext uri="{BB962C8B-B14F-4D97-AF65-F5344CB8AC3E}">
        <p14:creationId xmlns:p14="http://schemas.microsoft.com/office/powerpoint/2010/main" val="1697570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01B65-E56F-46AD-A052-A5BEFD9A4837}"/>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7D16160-D128-4571-B728-7EF57DAC27E1}"/>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CF76022-CFC1-4647-9160-DF36F513F38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916769-D48F-4092-81D3-464C23337152}"/>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871EED61-4754-4787-AE8F-A228506A8DB0}"/>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7FCC5AC7-7D38-4883-B9E6-49ADE6BB8697}"/>
              </a:ext>
            </a:extLst>
          </p:cNvPr>
          <p:cNvSpPr>
            <a:spLocks noGrp="1"/>
          </p:cNvSpPr>
          <p:nvPr>
            <p:ph type="sldNum" sz="quarter" idx="12"/>
          </p:nvPr>
        </p:nvSpPr>
        <p:spPr/>
        <p:txBody>
          <a:bodyPr/>
          <a:lstStyle>
            <a:lvl1pPr>
              <a:defRPr/>
            </a:lvl1pPr>
          </a:lstStyle>
          <a:p>
            <a:fld id="{353FC9A9-3E3A-45A4-A8EB-9D8D8A180B97}" type="slidenum">
              <a:rPr lang="en-US" altLang="en-US"/>
              <a:pPr/>
              <a:t>‹#›</a:t>
            </a:fld>
            <a:endParaRPr lang="en-US" altLang="en-US"/>
          </a:p>
        </p:txBody>
      </p:sp>
    </p:spTree>
    <p:extLst>
      <p:ext uri="{BB962C8B-B14F-4D97-AF65-F5344CB8AC3E}">
        <p14:creationId xmlns:p14="http://schemas.microsoft.com/office/powerpoint/2010/main" val="1998421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7ED99-7A61-4CB7-ACD3-DC56B9FEE831}"/>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04992CB-7810-4C66-B0A3-896696CE53EF}"/>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10319C3-A4C5-4C75-9878-41040FA1FD9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9924D9C-7FB0-45CD-BD87-767717EB4C7E}"/>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382D9A85-E50E-4F24-B7D8-C5E4B13DF77D}"/>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AC72C9CD-EFFC-458F-8FD2-7CFA29543E23}"/>
              </a:ext>
            </a:extLst>
          </p:cNvPr>
          <p:cNvSpPr>
            <a:spLocks noGrp="1"/>
          </p:cNvSpPr>
          <p:nvPr>
            <p:ph type="sldNum" sz="quarter" idx="12"/>
          </p:nvPr>
        </p:nvSpPr>
        <p:spPr/>
        <p:txBody>
          <a:bodyPr/>
          <a:lstStyle>
            <a:lvl1pPr>
              <a:defRPr/>
            </a:lvl1pPr>
          </a:lstStyle>
          <a:p>
            <a:fld id="{E1412DCF-6427-4366-8AC0-CC9B7680FAD3}" type="slidenum">
              <a:rPr lang="en-US" altLang="en-US"/>
              <a:pPr/>
              <a:t>‹#›</a:t>
            </a:fld>
            <a:endParaRPr lang="en-US" altLang="en-US"/>
          </a:p>
        </p:txBody>
      </p:sp>
    </p:spTree>
    <p:extLst>
      <p:ext uri="{BB962C8B-B14F-4D97-AF65-F5344CB8AC3E}">
        <p14:creationId xmlns:p14="http://schemas.microsoft.com/office/powerpoint/2010/main" val="630811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B718F25-9681-4E08-B6D3-7B32202E0CF6}"/>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AC4C80DE-3DF4-430B-AF27-AE129D9D0761}"/>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13C04D02-1794-4AA0-9F25-89A1FBB72FC3}"/>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61698089-333F-4A82-8BCA-4008AD0444A3}"/>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2EDAB870-BD3C-4379-B808-531237A5D99D}"/>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101900B2-D1F9-41D3-90C8-4A29D9CB9FE2}"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2.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1.bin"/><Relationship Id="rId5" Type="http://schemas.openxmlformats.org/officeDocument/2006/relationships/image" Target="../media/image11.wmf"/><Relationship Id="rId4" Type="http://schemas.openxmlformats.org/officeDocument/2006/relationships/oleObject" Target="../embeddings/oleObject10.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notesSlide" Target="../notesSlides/notesSlide11.xml"/><Relationship Id="rId7" Type="http://schemas.openxmlformats.org/officeDocument/2006/relationships/image" Target="../media/image14.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13.bin"/><Relationship Id="rId5" Type="http://schemas.openxmlformats.org/officeDocument/2006/relationships/image" Target="../media/image13.wmf"/><Relationship Id="rId4" Type="http://schemas.openxmlformats.org/officeDocument/2006/relationships/oleObject" Target="../embeddings/oleObject12.bin"/><Relationship Id="rId9" Type="http://schemas.openxmlformats.org/officeDocument/2006/relationships/image" Target="../media/image15.wmf"/></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notesSlide" Target="../notesSlides/notesSlide12.xml"/><Relationship Id="rId7" Type="http://schemas.openxmlformats.org/officeDocument/2006/relationships/image" Target="../media/image17.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16.bin"/><Relationship Id="rId11" Type="http://schemas.openxmlformats.org/officeDocument/2006/relationships/image" Target="../media/image19.wmf"/><Relationship Id="rId5" Type="http://schemas.openxmlformats.org/officeDocument/2006/relationships/image" Target="../media/image16.wmf"/><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18.w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21.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20.bin"/><Relationship Id="rId5" Type="http://schemas.openxmlformats.org/officeDocument/2006/relationships/image" Target="../media/image20.wmf"/><Relationship Id="rId4" Type="http://schemas.openxmlformats.org/officeDocument/2006/relationships/oleObject" Target="../embeddings/oleObject19.bin"/></Relationships>
</file>

<file path=ppt/slides/_rels/slide14.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notesSlide" Target="../notesSlides/notesSlide14.xml"/><Relationship Id="rId7" Type="http://schemas.openxmlformats.org/officeDocument/2006/relationships/oleObject" Target="../embeddings/oleObject22.bin"/><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image" Target="../media/image24.png"/><Relationship Id="rId5" Type="http://schemas.openxmlformats.org/officeDocument/2006/relationships/image" Target="../media/image22.wmf"/><Relationship Id="rId4" Type="http://schemas.openxmlformats.org/officeDocument/2006/relationships/oleObject" Target="../embeddings/oleObject21.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4.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3.wmf"/><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6.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5.wmf"/><Relationship Id="rId4" Type="http://schemas.openxmlformats.org/officeDocument/2006/relationships/oleObject" Target="../embeddings/oleObject4.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8.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image" Target="../media/image7.wmf"/><Relationship Id="rId4" Type="http://schemas.openxmlformats.org/officeDocument/2006/relationships/oleObject" Target="../embeddings/oleObject6.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10.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9.bin"/><Relationship Id="rId5" Type="http://schemas.openxmlformats.org/officeDocument/2006/relationships/image" Target="../media/image9.wmf"/><Relationship Id="rId4" Type="http://schemas.openxmlformats.org/officeDocument/2006/relationships/oleObject" Target="../embeddings/oleObject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Freeform 4">
            <a:extLst>
              <a:ext uri="{FF2B5EF4-FFF2-40B4-BE49-F238E27FC236}">
                <a16:creationId xmlns:a16="http://schemas.microsoft.com/office/drawing/2014/main" id="{61EE4E8D-38B2-4717-BCB4-53BA73D09C10}"/>
              </a:ext>
            </a:extLst>
          </p:cNvPr>
          <p:cNvSpPr>
            <a:spLocks/>
          </p:cNvSpPr>
          <p:nvPr/>
        </p:nvSpPr>
        <p:spPr bwMode="auto">
          <a:xfrm>
            <a:off x="2971800" y="16002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69" name="Text Box 5">
            <a:extLst>
              <a:ext uri="{FF2B5EF4-FFF2-40B4-BE49-F238E27FC236}">
                <a16:creationId xmlns:a16="http://schemas.microsoft.com/office/drawing/2014/main" id="{03B7157F-0BA8-4215-9F4A-93525418BCF0}"/>
              </a:ext>
            </a:extLst>
          </p:cNvPr>
          <p:cNvSpPr txBox="1">
            <a:spLocks noChangeArrowheads="1"/>
          </p:cNvSpPr>
          <p:nvPr/>
        </p:nvSpPr>
        <p:spPr bwMode="auto">
          <a:xfrm>
            <a:off x="2514600" y="3505200"/>
            <a:ext cx="45561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400">
                <a:latin typeface="Times" panose="02020603050405020304" pitchFamily="18" charset="0"/>
              </a:rPr>
              <a:t>Wave Propagation Fundamentals -3</a:t>
            </a:r>
          </a:p>
          <a:p>
            <a:pPr eaLnBrk="0" hangingPunct="0"/>
            <a:r>
              <a:rPr lang="en-US" altLang="en-US" sz="2400">
                <a:latin typeface="Times" panose="02020603050405020304" pitchFamily="18" charset="0"/>
              </a:rPr>
              <a:t>       Ultrasonic Attenuation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Text Box 4">
            <a:extLst>
              <a:ext uri="{FF2B5EF4-FFF2-40B4-BE49-F238E27FC236}">
                <a16:creationId xmlns:a16="http://schemas.microsoft.com/office/drawing/2014/main" id="{6E3D268D-3506-45BC-AED6-184652D11A60}"/>
              </a:ext>
            </a:extLst>
          </p:cNvPr>
          <p:cNvSpPr txBox="1">
            <a:spLocks noChangeArrowheads="1"/>
          </p:cNvSpPr>
          <p:nvPr/>
        </p:nvSpPr>
        <p:spPr bwMode="auto">
          <a:xfrm>
            <a:off x="1066800" y="373063"/>
            <a:ext cx="5889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Now</a:t>
            </a:r>
          </a:p>
        </p:txBody>
      </p:sp>
      <p:graphicFrame>
        <p:nvGraphicFramePr>
          <p:cNvPr id="19461" name="Object 5">
            <a:extLst>
              <a:ext uri="{FF2B5EF4-FFF2-40B4-BE49-F238E27FC236}">
                <a16:creationId xmlns:a16="http://schemas.microsoft.com/office/drawing/2014/main" id="{3397BE1B-9011-4F96-B5F8-091F2768963C}"/>
              </a:ext>
            </a:extLst>
          </p:cNvPr>
          <p:cNvGraphicFramePr>
            <a:graphicFrameLocks noChangeAspect="1"/>
          </p:cNvGraphicFramePr>
          <p:nvPr/>
        </p:nvGraphicFramePr>
        <p:xfrm>
          <a:off x="958850" y="641350"/>
          <a:ext cx="4783138" cy="1439863"/>
        </p:xfrm>
        <a:graphic>
          <a:graphicData uri="http://schemas.openxmlformats.org/presentationml/2006/ole">
            <mc:AlternateContent xmlns:mc="http://schemas.openxmlformats.org/markup-compatibility/2006">
              <mc:Choice xmlns:v="urn:schemas-microsoft-com:vml" Requires="v">
                <p:oleObj spid="_x0000_s6150" name="Equation" r:id="rId4" imgW="3288960" imgH="990360" progId="Equation.DSMT4">
                  <p:embed/>
                </p:oleObj>
              </mc:Choice>
              <mc:Fallback>
                <p:oleObj name="Equation" r:id="rId4" imgW="3288960" imgH="99036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8850" y="641350"/>
                        <a:ext cx="4783138" cy="1439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462" name="Text Box 6">
            <a:extLst>
              <a:ext uri="{FF2B5EF4-FFF2-40B4-BE49-F238E27FC236}">
                <a16:creationId xmlns:a16="http://schemas.microsoft.com/office/drawing/2014/main" id="{0BFC8281-BF1D-431E-8210-CBDB9E7A7F31}"/>
              </a:ext>
            </a:extLst>
          </p:cNvPr>
          <p:cNvSpPr txBox="1">
            <a:spLocks noChangeArrowheads="1"/>
          </p:cNvSpPr>
          <p:nvPr/>
        </p:nvSpPr>
        <p:spPr bwMode="auto">
          <a:xfrm>
            <a:off x="609600" y="2286000"/>
            <a:ext cx="1365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which gives</a:t>
            </a:r>
          </a:p>
        </p:txBody>
      </p:sp>
      <p:graphicFrame>
        <p:nvGraphicFramePr>
          <p:cNvPr id="19463" name="Object 7">
            <a:extLst>
              <a:ext uri="{FF2B5EF4-FFF2-40B4-BE49-F238E27FC236}">
                <a16:creationId xmlns:a16="http://schemas.microsoft.com/office/drawing/2014/main" id="{D5366C5C-F952-44F5-B077-069C69142654}"/>
              </a:ext>
            </a:extLst>
          </p:cNvPr>
          <p:cNvGraphicFramePr>
            <a:graphicFrameLocks noChangeAspect="1"/>
          </p:cNvGraphicFramePr>
          <p:nvPr/>
        </p:nvGraphicFramePr>
        <p:xfrm>
          <a:off x="2443163" y="2401888"/>
          <a:ext cx="2843212" cy="1068387"/>
        </p:xfrm>
        <a:graphic>
          <a:graphicData uri="http://schemas.openxmlformats.org/presentationml/2006/ole">
            <mc:AlternateContent xmlns:mc="http://schemas.openxmlformats.org/markup-compatibility/2006">
              <mc:Choice xmlns:v="urn:schemas-microsoft-com:vml" Requires="v">
                <p:oleObj spid="_x0000_s6151" name="Equation" r:id="rId6" imgW="1587240" imgH="596880" progId="Equation.DSMT4">
                  <p:embed/>
                </p:oleObj>
              </mc:Choice>
              <mc:Fallback>
                <p:oleObj name="Equation" r:id="rId6" imgW="1587240" imgH="59688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43163" y="2401888"/>
                        <a:ext cx="2843212" cy="1068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61" name="Group 65">
            <a:extLst>
              <a:ext uri="{FF2B5EF4-FFF2-40B4-BE49-F238E27FC236}">
                <a16:creationId xmlns:a16="http://schemas.microsoft.com/office/drawing/2014/main" id="{70CAAD90-6E6C-4691-9405-F51B0D32F427}"/>
              </a:ext>
            </a:extLst>
          </p:cNvPr>
          <p:cNvGrpSpPr>
            <a:grpSpLocks/>
          </p:cNvGrpSpPr>
          <p:nvPr/>
        </p:nvGrpSpPr>
        <p:grpSpPr bwMode="auto">
          <a:xfrm rot="10800000" flipH="1">
            <a:off x="1882775" y="2505075"/>
            <a:ext cx="1171575" cy="752475"/>
            <a:chOff x="1296" y="1296"/>
            <a:chExt cx="624" cy="336"/>
          </a:xfrm>
        </p:grpSpPr>
        <p:sp>
          <p:nvSpPr>
            <p:cNvPr id="4162" name="Rectangle 66">
              <a:extLst>
                <a:ext uri="{FF2B5EF4-FFF2-40B4-BE49-F238E27FC236}">
                  <a16:creationId xmlns:a16="http://schemas.microsoft.com/office/drawing/2014/main" id="{F43BD5EB-63A9-4B93-A636-8A84E808A91D}"/>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3" name="Rectangle 67">
              <a:extLst>
                <a:ext uri="{FF2B5EF4-FFF2-40B4-BE49-F238E27FC236}">
                  <a16:creationId xmlns:a16="http://schemas.microsoft.com/office/drawing/2014/main" id="{F49CC965-D65F-462C-ACD3-CF81C1F6174C}"/>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4" name="Rectangle 68">
              <a:extLst>
                <a:ext uri="{FF2B5EF4-FFF2-40B4-BE49-F238E27FC236}">
                  <a16:creationId xmlns:a16="http://schemas.microsoft.com/office/drawing/2014/main" id="{10827BFD-F1E8-45E3-A7A9-FCB87FB011AC}"/>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5" name="Rectangle 69">
              <a:extLst>
                <a:ext uri="{FF2B5EF4-FFF2-40B4-BE49-F238E27FC236}">
                  <a16:creationId xmlns:a16="http://schemas.microsoft.com/office/drawing/2014/main" id="{382EA45A-BBDB-44F3-8E8B-C4873DEEC2C0}"/>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4100" name="Text Box 4">
            <a:extLst>
              <a:ext uri="{FF2B5EF4-FFF2-40B4-BE49-F238E27FC236}">
                <a16:creationId xmlns:a16="http://schemas.microsoft.com/office/drawing/2014/main" id="{A65A565F-9F27-461A-ABCE-4640272C38D1}"/>
              </a:ext>
            </a:extLst>
          </p:cNvPr>
          <p:cNvSpPr txBox="1">
            <a:spLocks noChangeArrowheads="1"/>
          </p:cNvSpPr>
          <p:nvPr/>
        </p:nvSpPr>
        <p:spPr bwMode="auto">
          <a:xfrm>
            <a:off x="1676400" y="304800"/>
            <a:ext cx="58070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400"/>
              <a:t>Measurement of attenuation as a function 		of frequency</a:t>
            </a:r>
          </a:p>
        </p:txBody>
      </p:sp>
      <p:grpSp>
        <p:nvGrpSpPr>
          <p:cNvPr id="4117" name="Group 21">
            <a:extLst>
              <a:ext uri="{FF2B5EF4-FFF2-40B4-BE49-F238E27FC236}">
                <a16:creationId xmlns:a16="http://schemas.microsoft.com/office/drawing/2014/main" id="{088D0B77-3957-4127-8712-02133B64372C}"/>
              </a:ext>
            </a:extLst>
          </p:cNvPr>
          <p:cNvGrpSpPr>
            <a:grpSpLocks/>
          </p:cNvGrpSpPr>
          <p:nvPr/>
        </p:nvGrpSpPr>
        <p:grpSpPr bwMode="auto">
          <a:xfrm>
            <a:off x="1828800" y="1295400"/>
            <a:ext cx="2133600" cy="152400"/>
            <a:chOff x="960" y="1200"/>
            <a:chExt cx="1907" cy="277"/>
          </a:xfrm>
        </p:grpSpPr>
        <p:grpSp>
          <p:nvGrpSpPr>
            <p:cNvPr id="4104" name="Group 8">
              <a:extLst>
                <a:ext uri="{FF2B5EF4-FFF2-40B4-BE49-F238E27FC236}">
                  <a16:creationId xmlns:a16="http://schemas.microsoft.com/office/drawing/2014/main" id="{23328803-2597-4004-BC39-FDCFC4CA0D8C}"/>
                </a:ext>
              </a:extLst>
            </p:cNvPr>
            <p:cNvGrpSpPr>
              <a:grpSpLocks/>
            </p:cNvGrpSpPr>
            <p:nvPr/>
          </p:nvGrpSpPr>
          <p:grpSpPr bwMode="auto">
            <a:xfrm>
              <a:off x="960" y="1200"/>
              <a:ext cx="383" cy="208"/>
              <a:chOff x="960" y="1200"/>
              <a:chExt cx="383" cy="208"/>
            </a:xfrm>
          </p:grpSpPr>
          <p:sp>
            <p:nvSpPr>
              <p:cNvPr id="4101" name="Arc 5">
                <a:extLst>
                  <a:ext uri="{FF2B5EF4-FFF2-40B4-BE49-F238E27FC236}">
                    <a16:creationId xmlns:a16="http://schemas.microsoft.com/office/drawing/2014/main" id="{373D8595-97FE-4DD8-902D-28A2229088C5}"/>
                  </a:ext>
                </a:extLst>
              </p:cNvPr>
              <p:cNvSpPr>
                <a:spLocks/>
              </p:cNvSpPr>
              <p:nvPr/>
            </p:nvSpPr>
            <p:spPr bwMode="auto">
              <a:xfrm flipV="1">
                <a:off x="960" y="1200"/>
                <a:ext cx="192" cy="19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2" name="Arc 6">
                <a:extLst>
                  <a:ext uri="{FF2B5EF4-FFF2-40B4-BE49-F238E27FC236}">
                    <a16:creationId xmlns:a16="http://schemas.microsoft.com/office/drawing/2014/main" id="{49F6572E-0BB8-4708-B969-CD32A01ED236}"/>
                  </a:ext>
                </a:extLst>
              </p:cNvPr>
              <p:cNvSpPr>
                <a:spLocks/>
              </p:cNvSpPr>
              <p:nvPr/>
            </p:nvSpPr>
            <p:spPr bwMode="auto">
              <a:xfrm rot="5400000" flipV="1">
                <a:off x="1151" y="1216"/>
                <a:ext cx="192" cy="19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105" name="Group 9">
              <a:extLst>
                <a:ext uri="{FF2B5EF4-FFF2-40B4-BE49-F238E27FC236}">
                  <a16:creationId xmlns:a16="http://schemas.microsoft.com/office/drawing/2014/main" id="{20DD0F83-545B-47E8-A039-2441BC5F0A75}"/>
                </a:ext>
              </a:extLst>
            </p:cNvPr>
            <p:cNvGrpSpPr>
              <a:grpSpLocks/>
            </p:cNvGrpSpPr>
            <p:nvPr/>
          </p:nvGrpSpPr>
          <p:grpSpPr bwMode="auto">
            <a:xfrm>
              <a:off x="1354" y="1215"/>
              <a:ext cx="383" cy="208"/>
              <a:chOff x="960" y="1200"/>
              <a:chExt cx="383" cy="208"/>
            </a:xfrm>
          </p:grpSpPr>
          <p:sp>
            <p:nvSpPr>
              <p:cNvPr id="4106" name="Arc 10">
                <a:extLst>
                  <a:ext uri="{FF2B5EF4-FFF2-40B4-BE49-F238E27FC236}">
                    <a16:creationId xmlns:a16="http://schemas.microsoft.com/office/drawing/2014/main" id="{0A1388AC-7C90-44E5-9F31-D36A694F235D}"/>
                  </a:ext>
                </a:extLst>
              </p:cNvPr>
              <p:cNvSpPr>
                <a:spLocks/>
              </p:cNvSpPr>
              <p:nvPr/>
            </p:nvSpPr>
            <p:spPr bwMode="auto">
              <a:xfrm flipV="1">
                <a:off x="960" y="1200"/>
                <a:ext cx="192" cy="19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7" name="Arc 11">
                <a:extLst>
                  <a:ext uri="{FF2B5EF4-FFF2-40B4-BE49-F238E27FC236}">
                    <a16:creationId xmlns:a16="http://schemas.microsoft.com/office/drawing/2014/main" id="{F519E978-8CB5-494C-90E3-F68839EA2272}"/>
                  </a:ext>
                </a:extLst>
              </p:cNvPr>
              <p:cNvSpPr>
                <a:spLocks/>
              </p:cNvSpPr>
              <p:nvPr/>
            </p:nvSpPr>
            <p:spPr bwMode="auto">
              <a:xfrm rot="5400000" flipV="1">
                <a:off x="1151" y="1216"/>
                <a:ext cx="192" cy="19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108" name="Group 12">
              <a:extLst>
                <a:ext uri="{FF2B5EF4-FFF2-40B4-BE49-F238E27FC236}">
                  <a16:creationId xmlns:a16="http://schemas.microsoft.com/office/drawing/2014/main" id="{BA95C2C7-860C-4073-9568-F84303587AB5}"/>
                </a:ext>
              </a:extLst>
            </p:cNvPr>
            <p:cNvGrpSpPr>
              <a:grpSpLocks/>
            </p:cNvGrpSpPr>
            <p:nvPr/>
          </p:nvGrpSpPr>
          <p:grpSpPr bwMode="auto">
            <a:xfrm>
              <a:off x="1728" y="1229"/>
              <a:ext cx="383" cy="208"/>
              <a:chOff x="960" y="1200"/>
              <a:chExt cx="383" cy="208"/>
            </a:xfrm>
          </p:grpSpPr>
          <p:sp>
            <p:nvSpPr>
              <p:cNvPr id="4109" name="Arc 13">
                <a:extLst>
                  <a:ext uri="{FF2B5EF4-FFF2-40B4-BE49-F238E27FC236}">
                    <a16:creationId xmlns:a16="http://schemas.microsoft.com/office/drawing/2014/main" id="{236694DC-F819-403E-84FF-538C2812AF4F}"/>
                  </a:ext>
                </a:extLst>
              </p:cNvPr>
              <p:cNvSpPr>
                <a:spLocks/>
              </p:cNvSpPr>
              <p:nvPr/>
            </p:nvSpPr>
            <p:spPr bwMode="auto">
              <a:xfrm flipV="1">
                <a:off x="960" y="1200"/>
                <a:ext cx="192" cy="19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0" name="Arc 14">
                <a:extLst>
                  <a:ext uri="{FF2B5EF4-FFF2-40B4-BE49-F238E27FC236}">
                    <a16:creationId xmlns:a16="http://schemas.microsoft.com/office/drawing/2014/main" id="{EABAC059-0453-4798-BD0E-6AA78401335F}"/>
                  </a:ext>
                </a:extLst>
              </p:cNvPr>
              <p:cNvSpPr>
                <a:spLocks/>
              </p:cNvSpPr>
              <p:nvPr/>
            </p:nvSpPr>
            <p:spPr bwMode="auto">
              <a:xfrm rot="5400000" flipV="1">
                <a:off x="1151" y="1216"/>
                <a:ext cx="192" cy="19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111" name="Group 15">
              <a:extLst>
                <a:ext uri="{FF2B5EF4-FFF2-40B4-BE49-F238E27FC236}">
                  <a16:creationId xmlns:a16="http://schemas.microsoft.com/office/drawing/2014/main" id="{1EA12569-7046-4804-B815-32086EF124C6}"/>
                </a:ext>
              </a:extLst>
            </p:cNvPr>
            <p:cNvGrpSpPr>
              <a:grpSpLocks/>
            </p:cNvGrpSpPr>
            <p:nvPr/>
          </p:nvGrpSpPr>
          <p:grpSpPr bwMode="auto">
            <a:xfrm>
              <a:off x="2112" y="1254"/>
              <a:ext cx="383" cy="208"/>
              <a:chOff x="960" y="1200"/>
              <a:chExt cx="383" cy="208"/>
            </a:xfrm>
          </p:grpSpPr>
          <p:sp>
            <p:nvSpPr>
              <p:cNvPr id="4112" name="Arc 16">
                <a:extLst>
                  <a:ext uri="{FF2B5EF4-FFF2-40B4-BE49-F238E27FC236}">
                    <a16:creationId xmlns:a16="http://schemas.microsoft.com/office/drawing/2014/main" id="{4E70E2D7-26B4-49BF-B479-546977BF5432}"/>
                  </a:ext>
                </a:extLst>
              </p:cNvPr>
              <p:cNvSpPr>
                <a:spLocks/>
              </p:cNvSpPr>
              <p:nvPr/>
            </p:nvSpPr>
            <p:spPr bwMode="auto">
              <a:xfrm flipV="1">
                <a:off x="960" y="1200"/>
                <a:ext cx="192" cy="19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3" name="Arc 17">
                <a:extLst>
                  <a:ext uri="{FF2B5EF4-FFF2-40B4-BE49-F238E27FC236}">
                    <a16:creationId xmlns:a16="http://schemas.microsoft.com/office/drawing/2014/main" id="{C357989B-4F65-45AF-BD76-9E4139313069}"/>
                  </a:ext>
                </a:extLst>
              </p:cNvPr>
              <p:cNvSpPr>
                <a:spLocks/>
              </p:cNvSpPr>
              <p:nvPr/>
            </p:nvSpPr>
            <p:spPr bwMode="auto">
              <a:xfrm rot="5400000" flipV="1">
                <a:off x="1151" y="1216"/>
                <a:ext cx="192" cy="19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4114" name="Group 18">
              <a:extLst>
                <a:ext uri="{FF2B5EF4-FFF2-40B4-BE49-F238E27FC236}">
                  <a16:creationId xmlns:a16="http://schemas.microsoft.com/office/drawing/2014/main" id="{728285E8-B6B6-4537-BEE1-B6DF5D86F367}"/>
                </a:ext>
              </a:extLst>
            </p:cNvPr>
            <p:cNvGrpSpPr>
              <a:grpSpLocks/>
            </p:cNvGrpSpPr>
            <p:nvPr/>
          </p:nvGrpSpPr>
          <p:grpSpPr bwMode="auto">
            <a:xfrm>
              <a:off x="2484" y="1269"/>
              <a:ext cx="383" cy="208"/>
              <a:chOff x="960" y="1200"/>
              <a:chExt cx="383" cy="208"/>
            </a:xfrm>
          </p:grpSpPr>
          <p:sp>
            <p:nvSpPr>
              <p:cNvPr id="4115" name="Arc 19">
                <a:extLst>
                  <a:ext uri="{FF2B5EF4-FFF2-40B4-BE49-F238E27FC236}">
                    <a16:creationId xmlns:a16="http://schemas.microsoft.com/office/drawing/2014/main" id="{026FE4A8-0E1E-4644-8866-455D5B5D1FFC}"/>
                  </a:ext>
                </a:extLst>
              </p:cNvPr>
              <p:cNvSpPr>
                <a:spLocks/>
              </p:cNvSpPr>
              <p:nvPr/>
            </p:nvSpPr>
            <p:spPr bwMode="auto">
              <a:xfrm flipV="1">
                <a:off x="960" y="1200"/>
                <a:ext cx="192" cy="19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6" name="Arc 20">
                <a:extLst>
                  <a:ext uri="{FF2B5EF4-FFF2-40B4-BE49-F238E27FC236}">
                    <a16:creationId xmlns:a16="http://schemas.microsoft.com/office/drawing/2014/main" id="{99F6F0C5-1532-4B4E-BA16-691274C41892}"/>
                  </a:ext>
                </a:extLst>
              </p:cNvPr>
              <p:cNvSpPr>
                <a:spLocks/>
              </p:cNvSpPr>
              <p:nvPr/>
            </p:nvSpPr>
            <p:spPr bwMode="auto">
              <a:xfrm rot="5400000" flipV="1">
                <a:off x="1151" y="1216"/>
                <a:ext cx="192" cy="19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4120" name="Rectangle 24">
            <a:extLst>
              <a:ext uri="{FF2B5EF4-FFF2-40B4-BE49-F238E27FC236}">
                <a16:creationId xmlns:a16="http://schemas.microsoft.com/office/drawing/2014/main" id="{E4EB5BE7-F71A-4FC9-A13F-B7A1B3EC302B}"/>
              </a:ext>
            </a:extLst>
          </p:cNvPr>
          <p:cNvSpPr>
            <a:spLocks noChangeArrowheads="1"/>
          </p:cNvSpPr>
          <p:nvPr/>
        </p:nvSpPr>
        <p:spPr bwMode="auto">
          <a:xfrm>
            <a:off x="4343400" y="1828800"/>
            <a:ext cx="2209800" cy="19812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1" name="Line 25">
            <a:extLst>
              <a:ext uri="{FF2B5EF4-FFF2-40B4-BE49-F238E27FC236}">
                <a16:creationId xmlns:a16="http://schemas.microsoft.com/office/drawing/2014/main" id="{08378B2D-ECE6-402F-B698-373BF50087B3}"/>
              </a:ext>
            </a:extLst>
          </p:cNvPr>
          <p:cNvSpPr>
            <a:spLocks noChangeShapeType="1"/>
          </p:cNvSpPr>
          <p:nvPr/>
        </p:nvSpPr>
        <p:spPr bwMode="auto">
          <a:xfrm>
            <a:off x="3460750" y="2873375"/>
            <a:ext cx="76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2" name="Line 26">
            <a:extLst>
              <a:ext uri="{FF2B5EF4-FFF2-40B4-BE49-F238E27FC236}">
                <a16:creationId xmlns:a16="http://schemas.microsoft.com/office/drawing/2014/main" id="{FF6D8581-DF7D-4193-A6A7-44C96E150200}"/>
              </a:ext>
            </a:extLst>
          </p:cNvPr>
          <p:cNvSpPr>
            <a:spLocks noChangeShapeType="1"/>
          </p:cNvSpPr>
          <p:nvPr/>
        </p:nvSpPr>
        <p:spPr bwMode="auto">
          <a:xfrm flipH="1">
            <a:off x="3440113" y="2982913"/>
            <a:ext cx="76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3" name="Line 27">
            <a:extLst>
              <a:ext uri="{FF2B5EF4-FFF2-40B4-BE49-F238E27FC236}">
                <a16:creationId xmlns:a16="http://schemas.microsoft.com/office/drawing/2014/main" id="{FA4820D0-4181-4BD5-859A-9AAB64623BEC}"/>
              </a:ext>
            </a:extLst>
          </p:cNvPr>
          <p:cNvSpPr>
            <a:spLocks noChangeShapeType="1"/>
          </p:cNvSpPr>
          <p:nvPr/>
        </p:nvSpPr>
        <p:spPr bwMode="auto">
          <a:xfrm>
            <a:off x="3505200" y="2667000"/>
            <a:ext cx="2819400" cy="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4" name="Line 28">
            <a:extLst>
              <a:ext uri="{FF2B5EF4-FFF2-40B4-BE49-F238E27FC236}">
                <a16:creationId xmlns:a16="http://schemas.microsoft.com/office/drawing/2014/main" id="{CAE1BC05-53B7-4E9F-BF9F-2A34A5D9D491}"/>
              </a:ext>
            </a:extLst>
          </p:cNvPr>
          <p:cNvSpPr>
            <a:spLocks noChangeShapeType="1"/>
          </p:cNvSpPr>
          <p:nvPr/>
        </p:nvSpPr>
        <p:spPr bwMode="auto">
          <a:xfrm flipH="1">
            <a:off x="3429000" y="3200400"/>
            <a:ext cx="2895600" cy="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5" name="Line 29">
            <a:extLst>
              <a:ext uri="{FF2B5EF4-FFF2-40B4-BE49-F238E27FC236}">
                <a16:creationId xmlns:a16="http://schemas.microsoft.com/office/drawing/2014/main" id="{6169A9AC-EB93-4430-9D5D-1BC1C2B77E3C}"/>
              </a:ext>
            </a:extLst>
          </p:cNvPr>
          <p:cNvSpPr>
            <a:spLocks noChangeShapeType="1"/>
          </p:cNvSpPr>
          <p:nvPr/>
        </p:nvSpPr>
        <p:spPr bwMode="auto">
          <a:xfrm>
            <a:off x="3048000" y="3429000"/>
            <a:ext cx="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6" name="Line 30">
            <a:extLst>
              <a:ext uri="{FF2B5EF4-FFF2-40B4-BE49-F238E27FC236}">
                <a16:creationId xmlns:a16="http://schemas.microsoft.com/office/drawing/2014/main" id="{6749DDA6-4310-4F44-B025-D0C1DB5C15FB}"/>
              </a:ext>
            </a:extLst>
          </p:cNvPr>
          <p:cNvSpPr>
            <a:spLocks noChangeShapeType="1"/>
          </p:cNvSpPr>
          <p:nvPr/>
        </p:nvSpPr>
        <p:spPr bwMode="auto">
          <a:xfrm>
            <a:off x="4343400" y="38862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7" name="Line 31">
            <a:extLst>
              <a:ext uri="{FF2B5EF4-FFF2-40B4-BE49-F238E27FC236}">
                <a16:creationId xmlns:a16="http://schemas.microsoft.com/office/drawing/2014/main" id="{2A99C3E5-8E89-4897-89C5-C0D5187FC03F}"/>
              </a:ext>
            </a:extLst>
          </p:cNvPr>
          <p:cNvSpPr>
            <a:spLocks noChangeShapeType="1"/>
          </p:cNvSpPr>
          <p:nvPr/>
        </p:nvSpPr>
        <p:spPr bwMode="auto">
          <a:xfrm>
            <a:off x="6553200" y="38862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8" name="Line 32">
            <a:extLst>
              <a:ext uri="{FF2B5EF4-FFF2-40B4-BE49-F238E27FC236}">
                <a16:creationId xmlns:a16="http://schemas.microsoft.com/office/drawing/2014/main" id="{064B2346-D36B-4870-A502-9EAD1B7529E5}"/>
              </a:ext>
            </a:extLst>
          </p:cNvPr>
          <p:cNvSpPr>
            <a:spLocks noChangeShapeType="1"/>
          </p:cNvSpPr>
          <p:nvPr/>
        </p:nvSpPr>
        <p:spPr bwMode="auto">
          <a:xfrm>
            <a:off x="3048000" y="4038600"/>
            <a:ext cx="1295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29" name="Line 33">
            <a:extLst>
              <a:ext uri="{FF2B5EF4-FFF2-40B4-BE49-F238E27FC236}">
                <a16:creationId xmlns:a16="http://schemas.microsoft.com/office/drawing/2014/main" id="{7095495A-B2A5-478C-B0BC-9F128D2D5F86}"/>
              </a:ext>
            </a:extLst>
          </p:cNvPr>
          <p:cNvSpPr>
            <a:spLocks noChangeShapeType="1"/>
          </p:cNvSpPr>
          <p:nvPr/>
        </p:nvSpPr>
        <p:spPr bwMode="auto">
          <a:xfrm>
            <a:off x="4343400" y="4038600"/>
            <a:ext cx="2209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0" name="Text Box 34">
            <a:extLst>
              <a:ext uri="{FF2B5EF4-FFF2-40B4-BE49-F238E27FC236}">
                <a16:creationId xmlns:a16="http://schemas.microsoft.com/office/drawing/2014/main" id="{576C7639-B12D-4538-95D3-8E062BE7C6C9}"/>
              </a:ext>
            </a:extLst>
          </p:cNvPr>
          <p:cNvSpPr txBox="1">
            <a:spLocks noChangeArrowheads="1"/>
          </p:cNvSpPr>
          <p:nvPr/>
        </p:nvSpPr>
        <p:spPr bwMode="auto">
          <a:xfrm>
            <a:off x="3429000" y="4114800"/>
            <a:ext cx="517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D</a:t>
            </a:r>
            <a:r>
              <a:rPr lang="en-US" altLang="en-US" sz="2400" baseline="-25000"/>
              <a:t>1</a:t>
            </a:r>
            <a:endParaRPr lang="en-US" altLang="en-US" sz="2400"/>
          </a:p>
        </p:txBody>
      </p:sp>
      <p:sp>
        <p:nvSpPr>
          <p:cNvPr id="4131" name="Text Box 35">
            <a:extLst>
              <a:ext uri="{FF2B5EF4-FFF2-40B4-BE49-F238E27FC236}">
                <a16:creationId xmlns:a16="http://schemas.microsoft.com/office/drawing/2014/main" id="{C5C39A20-CF53-4F9C-A517-B59456EC80C9}"/>
              </a:ext>
            </a:extLst>
          </p:cNvPr>
          <p:cNvSpPr txBox="1">
            <a:spLocks noChangeArrowheads="1"/>
          </p:cNvSpPr>
          <p:nvPr/>
        </p:nvSpPr>
        <p:spPr bwMode="auto">
          <a:xfrm>
            <a:off x="5241925" y="4078288"/>
            <a:ext cx="517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D</a:t>
            </a:r>
            <a:r>
              <a:rPr lang="en-US" altLang="en-US" sz="2400" baseline="-25000"/>
              <a:t>2</a:t>
            </a:r>
            <a:endParaRPr lang="en-US" altLang="en-US" sz="2400"/>
          </a:p>
        </p:txBody>
      </p:sp>
      <p:sp>
        <p:nvSpPr>
          <p:cNvPr id="4133" name="Line 37">
            <a:extLst>
              <a:ext uri="{FF2B5EF4-FFF2-40B4-BE49-F238E27FC236}">
                <a16:creationId xmlns:a16="http://schemas.microsoft.com/office/drawing/2014/main" id="{65E011DB-478D-41D3-B350-2709B1FFBD12}"/>
              </a:ext>
            </a:extLst>
          </p:cNvPr>
          <p:cNvSpPr>
            <a:spLocks noChangeShapeType="1"/>
          </p:cNvSpPr>
          <p:nvPr/>
        </p:nvSpPr>
        <p:spPr bwMode="auto">
          <a:xfrm>
            <a:off x="2819400" y="2895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4" name="Line 38">
            <a:extLst>
              <a:ext uri="{FF2B5EF4-FFF2-40B4-BE49-F238E27FC236}">
                <a16:creationId xmlns:a16="http://schemas.microsoft.com/office/drawing/2014/main" id="{F06AFEEB-8E06-488E-8925-802BE802202B}"/>
              </a:ext>
            </a:extLst>
          </p:cNvPr>
          <p:cNvSpPr>
            <a:spLocks noChangeShapeType="1"/>
          </p:cNvSpPr>
          <p:nvPr/>
        </p:nvSpPr>
        <p:spPr bwMode="auto">
          <a:xfrm flipV="1">
            <a:off x="2895600" y="25146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35" name="Text Box 39">
            <a:extLst>
              <a:ext uri="{FF2B5EF4-FFF2-40B4-BE49-F238E27FC236}">
                <a16:creationId xmlns:a16="http://schemas.microsoft.com/office/drawing/2014/main" id="{2789A11E-72CE-418E-A67B-7CB762995CFE}"/>
              </a:ext>
            </a:extLst>
          </p:cNvPr>
          <p:cNvSpPr txBox="1">
            <a:spLocks noChangeArrowheads="1"/>
          </p:cNvSpPr>
          <p:nvPr/>
        </p:nvSpPr>
        <p:spPr bwMode="auto">
          <a:xfrm>
            <a:off x="2438400" y="2438400"/>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a</a:t>
            </a:r>
          </a:p>
        </p:txBody>
      </p:sp>
      <p:sp>
        <p:nvSpPr>
          <p:cNvPr id="4142" name="Line 46">
            <a:extLst>
              <a:ext uri="{FF2B5EF4-FFF2-40B4-BE49-F238E27FC236}">
                <a16:creationId xmlns:a16="http://schemas.microsoft.com/office/drawing/2014/main" id="{F232EB9D-F893-4825-B9D6-D75FBA992638}"/>
              </a:ext>
            </a:extLst>
          </p:cNvPr>
          <p:cNvSpPr>
            <a:spLocks noChangeShapeType="1"/>
          </p:cNvSpPr>
          <p:nvPr/>
        </p:nvSpPr>
        <p:spPr bwMode="auto">
          <a:xfrm>
            <a:off x="3048000" y="2514600"/>
            <a:ext cx="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3" name="Line 47">
            <a:extLst>
              <a:ext uri="{FF2B5EF4-FFF2-40B4-BE49-F238E27FC236}">
                <a16:creationId xmlns:a16="http://schemas.microsoft.com/office/drawing/2014/main" id="{CCE1A7C6-3A40-4EE9-B840-D540616AA92E}"/>
              </a:ext>
            </a:extLst>
          </p:cNvPr>
          <p:cNvSpPr>
            <a:spLocks noChangeShapeType="1"/>
          </p:cNvSpPr>
          <p:nvPr/>
        </p:nvSpPr>
        <p:spPr bwMode="auto">
          <a:xfrm>
            <a:off x="3048000" y="25146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4" name="Line 48">
            <a:extLst>
              <a:ext uri="{FF2B5EF4-FFF2-40B4-BE49-F238E27FC236}">
                <a16:creationId xmlns:a16="http://schemas.microsoft.com/office/drawing/2014/main" id="{0FB2386F-898C-4FA3-93F1-16D9ED4671D3}"/>
              </a:ext>
            </a:extLst>
          </p:cNvPr>
          <p:cNvSpPr>
            <a:spLocks noChangeShapeType="1"/>
          </p:cNvSpPr>
          <p:nvPr/>
        </p:nvSpPr>
        <p:spPr bwMode="auto">
          <a:xfrm>
            <a:off x="3049588" y="2709863"/>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5" name="Line 49">
            <a:extLst>
              <a:ext uri="{FF2B5EF4-FFF2-40B4-BE49-F238E27FC236}">
                <a16:creationId xmlns:a16="http://schemas.microsoft.com/office/drawing/2014/main" id="{731770E7-B408-4DEB-8B3C-A57A3CE8548E}"/>
              </a:ext>
            </a:extLst>
          </p:cNvPr>
          <p:cNvSpPr>
            <a:spLocks noChangeShapeType="1"/>
          </p:cNvSpPr>
          <p:nvPr/>
        </p:nvSpPr>
        <p:spPr bwMode="auto">
          <a:xfrm>
            <a:off x="3051175" y="2894013"/>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6" name="Line 50">
            <a:extLst>
              <a:ext uri="{FF2B5EF4-FFF2-40B4-BE49-F238E27FC236}">
                <a16:creationId xmlns:a16="http://schemas.microsoft.com/office/drawing/2014/main" id="{45DA1E5E-45D0-487F-833A-028C8951472E}"/>
              </a:ext>
            </a:extLst>
          </p:cNvPr>
          <p:cNvSpPr>
            <a:spLocks noChangeShapeType="1"/>
          </p:cNvSpPr>
          <p:nvPr/>
        </p:nvSpPr>
        <p:spPr bwMode="auto">
          <a:xfrm>
            <a:off x="3052763" y="306705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7" name="Line 51">
            <a:extLst>
              <a:ext uri="{FF2B5EF4-FFF2-40B4-BE49-F238E27FC236}">
                <a16:creationId xmlns:a16="http://schemas.microsoft.com/office/drawing/2014/main" id="{C781E982-38D3-4FD0-8B3E-0CEF07C3A944}"/>
              </a:ext>
            </a:extLst>
          </p:cNvPr>
          <p:cNvSpPr>
            <a:spLocks noChangeShapeType="1"/>
          </p:cNvSpPr>
          <p:nvPr/>
        </p:nvSpPr>
        <p:spPr bwMode="auto">
          <a:xfrm>
            <a:off x="3046413" y="3263900"/>
            <a:ext cx="228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48" name="Text Box 52">
            <a:extLst>
              <a:ext uri="{FF2B5EF4-FFF2-40B4-BE49-F238E27FC236}">
                <a16:creationId xmlns:a16="http://schemas.microsoft.com/office/drawing/2014/main" id="{B05250D6-F658-4383-A257-9103D6F2DC19}"/>
              </a:ext>
            </a:extLst>
          </p:cNvPr>
          <p:cNvSpPr txBox="1">
            <a:spLocks noChangeArrowheads="1"/>
          </p:cNvSpPr>
          <p:nvPr/>
        </p:nvSpPr>
        <p:spPr bwMode="auto">
          <a:xfrm>
            <a:off x="2895600" y="1905000"/>
            <a:ext cx="4492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400"/>
              <a:t>v</a:t>
            </a:r>
            <a:r>
              <a:rPr lang="en-US" altLang="en-US" sz="2400" baseline="-25000"/>
              <a:t>0</a:t>
            </a:r>
            <a:endParaRPr lang="en-US" altLang="en-US" sz="2400"/>
          </a:p>
        </p:txBody>
      </p:sp>
      <p:graphicFrame>
        <p:nvGraphicFramePr>
          <p:cNvPr id="4149" name="Object 53">
            <a:extLst>
              <a:ext uri="{FF2B5EF4-FFF2-40B4-BE49-F238E27FC236}">
                <a16:creationId xmlns:a16="http://schemas.microsoft.com/office/drawing/2014/main" id="{20E21403-AAD6-451B-8C04-04695118FEE7}"/>
              </a:ext>
            </a:extLst>
          </p:cNvPr>
          <p:cNvGraphicFramePr>
            <a:graphicFrameLocks noChangeAspect="1"/>
          </p:cNvGraphicFramePr>
          <p:nvPr/>
        </p:nvGraphicFramePr>
        <p:xfrm>
          <a:off x="1295400" y="1752600"/>
          <a:ext cx="838200" cy="512763"/>
        </p:xfrm>
        <a:graphic>
          <a:graphicData uri="http://schemas.openxmlformats.org/presentationml/2006/ole">
            <mc:AlternateContent xmlns:mc="http://schemas.openxmlformats.org/markup-compatibility/2006">
              <mc:Choice xmlns:v="urn:schemas-microsoft-com:vml" Requires="v">
                <p:oleObj spid="_x0000_s7176" name="Equation" r:id="rId4" imgW="393480" imgH="241200" progId="Equation.DSMT4">
                  <p:embed/>
                </p:oleObj>
              </mc:Choice>
              <mc:Fallback>
                <p:oleObj name="Equation" r:id="rId4" imgW="393480" imgH="241200" progId="Equation.DSMT4">
                  <p:embed/>
                  <p:pic>
                    <p:nvPicPr>
                      <p:cNvPr id="0" name="Object 5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1752600"/>
                        <a:ext cx="838200" cy="51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150" name="Object 54">
            <a:extLst>
              <a:ext uri="{FF2B5EF4-FFF2-40B4-BE49-F238E27FC236}">
                <a16:creationId xmlns:a16="http://schemas.microsoft.com/office/drawing/2014/main" id="{577B4174-0E2D-4DDD-997F-D4195B22ACEA}"/>
              </a:ext>
            </a:extLst>
          </p:cNvPr>
          <p:cNvGraphicFramePr>
            <a:graphicFrameLocks noChangeAspect="1"/>
          </p:cNvGraphicFramePr>
          <p:nvPr/>
        </p:nvGraphicFramePr>
        <p:xfrm>
          <a:off x="4495800" y="1981200"/>
          <a:ext cx="1447800" cy="528638"/>
        </p:xfrm>
        <a:graphic>
          <a:graphicData uri="http://schemas.openxmlformats.org/presentationml/2006/ole">
            <mc:AlternateContent xmlns:mc="http://schemas.openxmlformats.org/markup-compatibility/2006">
              <mc:Choice xmlns:v="urn:schemas-microsoft-com:vml" Requires="v">
                <p:oleObj spid="_x0000_s7177" name="Equation" r:id="rId6" imgW="660240" imgH="241200" progId="Equation.DSMT4">
                  <p:embed/>
                </p:oleObj>
              </mc:Choice>
              <mc:Fallback>
                <p:oleObj name="Equation" r:id="rId6" imgW="660240" imgH="241200" progId="Equation.DSMT4">
                  <p:embed/>
                  <p:pic>
                    <p:nvPicPr>
                      <p:cNvPr id="0" name="Object 5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95800" y="1981200"/>
                        <a:ext cx="1447800" cy="528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51" name="Line 55">
            <a:extLst>
              <a:ext uri="{FF2B5EF4-FFF2-40B4-BE49-F238E27FC236}">
                <a16:creationId xmlns:a16="http://schemas.microsoft.com/office/drawing/2014/main" id="{CDDD8F17-93BB-485B-9915-173D90331C54}"/>
              </a:ext>
            </a:extLst>
          </p:cNvPr>
          <p:cNvSpPr>
            <a:spLocks noChangeShapeType="1"/>
          </p:cNvSpPr>
          <p:nvPr/>
        </p:nvSpPr>
        <p:spPr bwMode="auto">
          <a:xfrm flipH="1">
            <a:off x="6400800" y="2667000"/>
            <a:ext cx="4572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52" name="Text Box 56">
            <a:extLst>
              <a:ext uri="{FF2B5EF4-FFF2-40B4-BE49-F238E27FC236}">
                <a16:creationId xmlns:a16="http://schemas.microsoft.com/office/drawing/2014/main" id="{B0464A29-ED41-4765-9AEA-6598954CDA2D}"/>
              </a:ext>
            </a:extLst>
          </p:cNvPr>
          <p:cNvSpPr txBox="1">
            <a:spLocks noChangeArrowheads="1"/>
          </p:cNvSpPr>
          <p:nvPr/>
        </p:nvSpPr>
        <p:spPr bwMode="auto">
          <a:xfrm>
            <a:off x="6918325" y="2170113"/>
            <a:ext cx="1771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material</a:t>
            </a:r>
          </a:p>
          <a:p>
            <a:r>
              <a:rPr lang="en-US" altLang="en-US"/>
              <a:t>to be measured</a:t>
            </a:r>
          </a:p>
        </p:txBody>
      </p:sp>
      <p:sp>
        <p:nvSpPr>
          <p:cNvPr id="4154" name="Rectangle 58">
            <a:extLst>
              <a:ext uri="{FF2B5EF4-FFF2-40B4-BE49-F238E27FC236}">
                <a16:creationId xmlns:a16="http://schemas.microsoft.com/office/drawing/2014/main" id="{F0E16AD4-68A2-4A9D-859C-606339E71A44}"/>
              </a:ext>
            </a:extLst>
          </p:cNvPr>
          <p:cNvSpPr>
            <a:spLocks noChangeArrowheads="1"/>
          </p:cNvSpPr>
          <p:nvPr/>
        </p:nvSpPr>
        <p:spPr bwMode="auto">
          <a:xfrm>
            <a:off x="0" y="31623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4153" name="Object 57">
            <a:extLst>
              <a:ext uri="{FF2B5EF4-FFF2-40B4-BE49-F238E27FC236}">
                <a16:creationId xmlns:a16="http://schemas.microsoft.com/office/drawing/2014/main" id="{6A0AB125-A497-42CE-9B83-B5C89D7FF2FD}"/>
              </a:ext>
            </a:extLst>
          </p:cNvPr>
          <p:cNvGraphicFramePr>
            <a:graphicFrameLocks noChangeAspect="1"/>
          </p:cNvGraphicFramePr>
          <p:nvPr/>
        </p:nvGraphicFramePr>
        <p:xfrm>
          <a:off x="2057400" y="4800600"/>
          <a:ext cx="2476500" cy="990600"/>
        </p:xfrm>
        <a:graphic>
          <a:graphicData uri="http://schemas.openxmlformats.org/presentationml/2006/ole">
            <mc:AlternateContent xmlns:mc="http://schemas.openxmlformats.org/markup-compatibility/2006">
              <mc:Choice xmlns:v="urn:schemas-microsoft-com:vml" Requires="v">
                <p:oleObj spid="_x0000_s7178" name="Equation" r:id="rId8" imgW="1333500" imgH="533400" progId="Equation.DSMT4">
                  <p:embed/>
                </p:oleObj>
              </mc:Choice>
              <mc:Fallback>
                <p:oleObj name="Equation" r:id="rId8" imgW="1333500" imgH="533400" progId="Equation.DSMT4">
                  <p:embed/>
                  <p:pic>
                    <p:nvPicPr>
                      <p:cNvPr id="0" name="Object 5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57400" y="4800600"/>
                        <a:ext cx="247650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55" name="Line 59">
            <a:extLst>
              <a:ext uri="{FF2B5EF4-FFF2-40B4-BE49-F238E27FC236}">
                <a16:creationId xmlns:a16="http://schemas.microsoft.com/office/drawing/2014/main" id="{2759DD84-5295-4BB9-BF73-E899971197D2}"/>
              </a:ext>
            </a:extLst>
          </p:cNvPr>
          <p:cNvSpPr>
            <a:spLocks noChangeShapeType="1"/>
          </p:cNvSpPr>
          <p:nvPr/>
        </p:nvSpPr>
        <p:spPr bwMode="auto">
          <a:xfrm flipV="1">
            <a:off x="3429000" y="58674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56" name="Text Box 60">
            <a:extLst>
              <a:ext uri="{FF2B5EF4-FFF2-40B4-BE49-F238E27FC236}">
                <a16:creationId xmlns:a16="http://schemas.microsoft.com/office/drawing/2014/main" id="{3D83C354-8648-4C14-B332-F9480EBCBA43}"/>
              </a:ext>
            </a:extLst>
          </p:cNvPr>
          <p:cNvSpPr txBox="1">
            <a:spLocks noChangeArrowheads="1"/>
          </p:cNvSpPr>
          <p:nvPr/>
        </p:nvSpPr>
        <p:spPr bwMode="auto">
          <a:xfrm>
            <a:off x="1524000" y="5867400"/>
            <a:ext cx="1771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system function</a:t>
            </a:r>
          </a:p>
        </p:txBody>
      </p:sp>
      <p:sp>
        <p:nvSpPr>
          <p:cNvPr id="4157" name="Line 61">
            <a:extLst>
              <a:ext uri="{FF2B5EF4-FFF2-40B4-BE49-F238E27FC236}">
                <a16:creationId xmlns:a16="http://schemas.microsoft.com/office/drawing/2014/main" id="{5A1398CB-4A2F-46B7-B5C1-88FA88272956}"/>
              </a:ext>
            </a:extLst>
          </p:cNvPr>
          <p:cNvSpPr>
            <a:spLocks noChangeShapeType="1"/>
          </p:cNvSpPr>
          <p:nvPr/>
        </p:nvSpPr>
        <p:spPr bwMode="auto">
          <a:xfrm flipV="1">
            <a:off x="4038600" y="57912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58" name="Text Box 62">
            <a:extLst>
              <a:ext uri="{FF2B5EF4-FFF2-40B4-BE49-F238E27FC236}">
                <a16:creationId xmlns:a16="http://schemas.microsoft.com/office/drawing/2014/main" id="{47BF602B-4276-46F9-AED2-CA11B7DEEECD}"/>
              </a:ext>
            </a:extLst>
          </p:cNvPr>
          <p:cNvSpPr txBox="1">
            <a:spLocks noChangeArrowheads="1"/>
          </p:cNvSpPr>
          <p:nvPr/>
        </p:nvSpPr>
        <p:spPr bwMode="auto">
          <a:xfrm>
            <a:off x="4191000" y="5791200"/>
            <a:ext cx="42672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acoustic/elastic transfer functions that describe the waves received from the front and back surface reflections</a:t>
            </a:r>
          </a:p>
        </p:txBody>
      </p:sp>
      <p:sp>
        <p:nvSpPr>
          <p:cNvPr id="4159" name="Line 63">
            <a:extLst>
              <a:ext uri="{FF2B5EF4-FFF2-40B4-BE49-F238E27FC236}">
                <a16:creationId xmlns:a16="http://schemas.microsoft.com/office/drawing/2014/main" id="{C319904A-395D-4F80-8B3F-773D19B54D01}"/>
              </a:ext>
            </a:extLst>
          </p:cNvPr>
          <p:cNvSpPr>
            <a:spLocks noChangeShapeType="1"/>
          </p:cNvSpPr>
          <p:nvPr/>
        </p:nvSpPr>
        <p:spPr bwMode="auto">
          <a:xfrm>
            <a:off x="2286000" y="45720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60" name="Text Box 64">
            <a:extLst>
              <a:ext uri="{FF2B5EF4-FFF2-40B4-BE49-F238E27FC236}">
                <a16:creationId xmlns:a16="http://schemas.microsoft.com/office/drawing/2014/main" id="{222C0C2C-4132-4378-B9D8-1772C48940A1}"/>
              </a:ext>
            </a:extLst>
          </p:cNvPr>
          <p:cNvSpPr txBox="1">
            <a:spLocks noChangeArrowheads="1"/>
          </p:cNvSpPr>
          <p:nvPr/>
        </p:nvSpPr>
        <p:spPr bwMode="auto">
          <a:xfrm>
            <a:off x="304800" y="3657600"/>
            <a:ext cx="20732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voltages received from front, back surface reflections</a:t>
            </a:r>
          </a:p>
        </p:txBody>
      </p:sp>
      <p:sp>
        <p:nvSpPr>
          <p:cNvPr id="4166" name="Line 70">
            <a:extLst>
              <a:ext uri="{FF2B5EF4-FFF2-40B4-BE49-F238E27FC236}">
                <a16:creationId xmlns:a16="http://schemas.microsoft.com/office/drawing/2014/main" id="{2DA9A2BF-C489-4BC4-BBFE-2ED9AA13563B}"/>
              </a:ext>
            </a:extLst>
          </p:cNvPr>
          <p:cNvSpPr>
            <a:spLocks noChangeShapeType="1"/>
          </p:cNvSpPr>
          <p:nvPr/>
        </p:nvSpPr>
        <p:spPr bwMode="auto">
          <a:xfrm>
            <a:off x="3276600" y="2514600"/>
            <a:ext cx="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67" name="Freeform 71">
            <a:extLst>
              <a:ext uri="{FF2B5EF4-FFF2-40B4-BE49-F238E27FC236}">
                <a16:creationId xmlns:a16="http://schemas.microsoft.com/office/drawing/2014/main" id="{6F06EE5E-6565-4A0E-8CD0-4DE2421DC9AE}"/>
              </a:ext>
            </a:extLst>
          </p:cNvPr>
          <p:cNvSpPr>
            <a:spLocks/>
          </p:cNvSpPr>
          <p:nvPr/>
        </p:nvSpPr>
        <p:spPr bwMode="auto">
          <a:xfrm>
            <a:off x="973138" y="2478088"/>
            <a:ext cx="895350" cy="428625"/>
          </a:xfrm>
          <a:custGeom>
            <a:avLst/>
            <a:gdLst>
              <a:gd name="T0" fmla="*/ 564 w 564"/>
              <a:gd name="T1" fmla="*/ 260 h 270"/>
              <a:gd name="T2" fmla="*/ 335 w 564"/>
              <a:gd name="T3" fmla="*/ 204 h 270"/>
              <a:gd name="T4" fmla="*/ 266 w 564"/>
              <a:gd name="T5" fmla="*/ 130 h 270"/>
              <a:gd name="T6" fmla="*/ 242 w 564"/>
              <a:gd name="T7" fmla="*/ 99 h 270"/>
              <a:gd name="T8" fmla="*/ 124 w 564"/>
              <a:gd name="T9" fmla="*/ 18 h 270"/>
              <a:gd name="T10" fmla="*/ 0 w 564"/>
              <a:gd name="T11" fmla="*/ 0 h 270"/>
            </a:gdLst>
            <a:ahLst/>
            <a:cxnLst>
              <a:cxn ang="0">
                <a:pos x="T0" y="T1"/>
              </a:cxn>
              <a:cxn ang="0">
                <a:pos x="T2" y="T3"/>
              </a:cxn>
              <a:cxn ang="0">
                <a:pos x="T4" y="T5"/>
              </a:cxn>
              <a:cxn ang="0">
                <a:pos x="T6" y="T7"/>
              </a:cxn>
              <a:cxn ang="0">
                <a:pos x="T8" y="T9"/>
              </a:cxn>
              <a:cxn ang="0">
                <a:pos x="T10" y="T11"/>
              </a:cxn>
            </a:cxnLst>
            <a:rect l="0" t="0" r="r" b="b"/>
            <a:pathLst>
              <a:path w="564" h="270">
                <a:moveTo>
                  <a:pt x="564" y="260"/>
                </a:moveTo>
                <a:cubicBezTo>
                  <a:pt x="418" y="254"/>
                  <a:pt x="427" y="270"/>
                  <a:pt x="335" y="204"/>
                </a:cubicBezTo>
                <a:cubicBezTo>
                  <a:pt x="321" y="169"/>
                  <a:pt x="291" y="155"/>
                  <a:pt x="266" y="130"/>
                </a:cubicBezTo>
                <a:cubicBezTo>
                  <a:pt x="257" y="121"/>
                  <a:pt x="252" y="108"/>
                  <a:pt x="242" y="99"/>
                </a:cubicBezTo>
                <a:cubicBezTo>
                  <a:pt x="208" y="69"/>
                  <a:pt x="165" y="36"/>
                  <a:pt x="124" y="18"/>
                </a:cubicBezTo>
                <a:cubicBezTo>
                  <a:pt x="86" y="1"/>
                  <a:pt x="0" y="0"/>
                  <a:pt x="0" y="0"/>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5" name="Line 15">
            <a:extLst>
              <a:ext uri="{FF2B5EF4-FFF2-40B4-BE49-F238E27FC236}">
                <a16:creationId xmlns:a16="http://schemas.microsoft.com/office/drawing/2014/main" id="{F87CE0BE-748B-44C7-8681-0E5030DA3A84}"/>
              </a:ext>
            </a:extLst>
          </p:cNvPr>
          <p:cNvSpPr>
            <a:spLocks noChangeShapeType="1"/>
          </p:cNvSpPr>
          <p:nvPr/>
        </p:nvSpPr>
        <p:spPr bwMode="auto">
          <a:xfrm flipV="1">
            <a:off x="4648200" y="50292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6" name="Text Box 16">
            <a:extLst>
              <a:ext uri="{FF2B5EF4-FFF2-40B4-BE49-F238E27FC236}">
                <a16:creationId xmlns:a16="http://schemas.microsoft.com/office/drawing/2014/main" id="{D324724A-8907-426B-A6A5-CB1940F7FC02}"/>
              </a:ext>
            </a:extLst>
          </p:cNvPr>
          <p:cNvSpPr txBox="1">
            <a:spLocks noChangeArrowheads="1"/>
          </p:cNvSpPr>
          <p:nvPr/>
        </p:nvSpPr>
        <p:spPr bwMode="auto">
          <a:xfrm>
            <a:off x="1447800" y="5486400"/>
            <a:ext cx="5010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plane wave reflection, transmission coefficients </a:t>
            </a:r>
          </a:p>
          <a:p>
            <a:r>
              <a:rPr lang="en-US" altLang="en-US"/>
              <a:t>(normal incidence)</a:t>
            </a:r>
          </a:p>
        </p:txBody>
      </p:sp>
      <p:sp>
        <p:nvSpPr>
          <p:cNvPr id="5138" name="Rectangle 18">
            <a:extLst>
              <a:ext uri="{FF2B5EF4-FFF2-40B4-BE49-F238E27FC236}">
                <a16:creationId xmlns:a16="http://schemas.microsoft.com/office/drawing/2014/main" id="{45AFA6C3-FE52-47E1-B396-069C8A83A8C1}"/>
              </a:ext>
            </a:extLst>
          </p:cNvPr>
          <p:cNvSpPr>
            <a:spLocks noChangeArrowheads="1"/>
          </p:cNvSpPr>
          <p:nvPr/>
        </p:nvSpPr>
        <p:spPr bwMode="auto">
          <a:xfrm>
            <a:off x="0" y="3290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5137" name="Object 17">
            <a:extLst>
              <a:ext uri="{FF2B5EF4-FFF2-40B4-BE49-F238E27FC236}">
                <a16:creationId xmlns:a16="http://schemas.microsoft.com/office/drawing/2014/main" id="{E45E55A5-6B09-4C1F-A5FB-DD4E1A4A53D8}"/>
              </a:ext>
            </a:extLst>
          </p:cNvPr>
          <p:cNvGraphicFramePr>
            <a:graphicFrameLocks noChangeAspect="1"/>
          </p:cNvGraphicFramePr>
          <p:nvPr/>
        </p:nvGraphicFramePr>
        <p:xfrm>
          <a:off x="2362200" y="779463"/>
          <a:ext cx="3505200" cy="454025"/>
        </p:xfrm>
        <a:graphic>
          <a:graphicData uri="http://schemas.openxmlformats.org/presentationml/2006/ole">
            <mc:AlternateContent xmlns:mc="http://schemas.openxmlformats.org/markup-compatibility/2006">
              <mc:Choice xmlns:v="urn:schemas-microsoft-com:vml" Requires="v">
                <p:oleObj spid="_x0000_s8202" name="Equation" r:id="rId4" imgW="2133600" imgH="279400" progId="Equation.DSMT4">
                  <p:embed/>
                </p:oleObj>
              </mc:Choice>
              <mc:Fallback>
                <p:oleObj name="Equation" r:id="rId4" imgW="2133600" imgH="279400" progId="Equation.DSMT4">
                  <p:embed/>
                  <p:pic>
                    <p:nvPicPr>
                      <p:cNvPr id="0" name="Object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200" y="779463"/>
                        <a:ext cx="3505200" cy="454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40" name="Rectangle 20">
            <a:extLst>
              <a:ext uri="{FF2B5EF4-FFF2-40B4-BE49-F238E27FC236}">
                <a16:creationId xmlns:a16="http://schemas.microsoft.com/office/drawing/2014/main" id="{19224304-205E-4E55-BFFF-58A49C8AC1FE}"/>
              </a:ext>
            </a:extLst>
          </p:cNvPr>
          <p:cNvSpPr>
            <a:spLocks noChangeArrowheads="1"/>
          </p:cNvSpPr>
          <p:nvPr/>
        </p:nvSpPr>
        <p:spPr bwMode="auto">
          <a:xfrm>
            <a:off x="0" y="3290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5139" name="Object 19">
            <a:extLst>
              <a:ext uri="{FF2B5EF4-FFF2-40B4-BE49-F238E27FC236}">
                <a16:creationId xmlns:a16="http://schemas.microsoft.com/office/drawing/2014/main" id="{14B71198-BAA8-40F2-8F45-9C9A828996EB}"/>
              </a:ext>
            </a:extLst>
          </p:cNvPr>
          <p:cNvGraphicFramePr>
            <a:graphicFrameLocks noChangeAspect="1"/>
          </p:cNvGraphicFramePr>
          <p:nvPr/>
        </p:nvGraphicFramePr>
        <p:xfrm>
          <a:off x="2286000" y="1447800"/>
          <a:ext cx="3886200" cy="415925"/>
        </p:xfrm>
        <a:graphic>
          <a:graphicData uri="http://schemas.openxmlformats.org/presentationml/2006/ole">
            <mc:AlternateContent xmlns:mc="http://schemas.openxmlformats.org/markup-compatibility/2006">
              <mc:Choice xmlns:v="urn:schemas-microsoft-com:vml" Requires="v">
                <p:oleObj spid="_x0000_s8203" name="Equation" r:id="rId6" imgW="2578100" imgH="279400" progId="Equation.DSMT4">
                  <p:embed/>
                </p:oleObj>
              </mc:Choice>
              <mc:Fallback>
                <p:oleObj name="Equation" r:id="rId6" imgW="2578100" imgH="279400" progId="Equation.DSMT4">
                  <p:embed/>
                  <p:pic>
                    <p:nvPicPr>
                      <p:cNvPr id="0" name="Object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0" y="1447800"/>
                        <a:ext cx="3886200" cy="415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42" name="Rectangle 22">
            <a:extLst>
              <a:ext uri="{FF2B5EF4-FFF2-40B4-BE49-F238E27FC236}">
                <a16:creationId xmlns:a16="http://schemas.microsoft.com/office/drawing/2014/main" id="{7E3DEA27-A839-493C-B9B5-A8502ECA1280}"/>
              </a:ext>
            </a:extLst>
          </p:cNvPr>
          <p:cNvSpPr>
            <a:spLocks noChangeArrowheads="1"/>
          </p:cNvSpPr>
          <p:nvPr/>
        </p:nvSpPr>
        <p:spPr bwMode="auto">
          <a:xfrm>
            <a:off x="0" y="3290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5141" name="Object 21">
            <a:extLst>
              <a:ext uri="{FF2B5EF4-FFF2-40B4-BE49-F238E27FC236}">
                <a16:creationId xmlns:a16="http://schemas.microsoft.com/office/drawing/2014/main" id="{B929BBBA-A09B-4DF8-A9B2-9F79C33F39DD}"/>
              </a:ext>
            </a:extLst>
          </p:cNvPr>
          <p:cNvGraphicFramePr>
            <a:graphicFrameLocks noChangeAspect="1"/>
          </p:cNvGraphicFramePr>
          <p:nvPr/>
        </p:nvGraphicFramePr>
        <p:xfrm>
          <a:off x="1981200" y="3657600"/>
          <a:ext cx="4637088" cy="428625"/>
        </p:xfrm>
        <a:graphic>
          <a:graphicData uri="http://schemas.openxmlformats.org/presentationml/2006/ole">
            <mc:AlternateContent xmlns:mc="http://schemas.openxmlformats.org/markup-compatibility/2006">
              <mc:Choice xmlns:v="urn:schemas-microsoft-com:vml" Requires="v">
                <p:oleObj spid="_x0000_s8204" name="Equation" r:id="rId8" imgW="2997200" imgH="279400" progId="Equation.DSMT4">
                  <p:embed/>
                </p:oleObj>
              </mc:Choice>
              <mc:Fallback>
                <p:oleObj name="Equation" r:id="rId8" imgW="2997200" imgH="279400" progId="Equation.DSMT4">
                  <p:embed/>
                  <p:pic>
                    <p:nvPicPr>
                      <p:cNvPr id="0" name="Object 2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81200" y="3657600"/>
                        <a:ext cx="4637088" cy="428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44" name="Rectangle 24">
            <a:extLst>
              <a:ext uri="{FF2B5EF4-FFF2-40B4-BE49-F238E27FC236}">
                <a16:creationId xmlns:a16="http://schemas.microsoft.com/office/drawing/2014/main" id="{77BF1FFA-D793-42C6-B256-0C322A5ACC6A}"/>
              </a:ext>
            </a:extLst>
          </p:cNvPr>
          <p:cNvSpPr>
            <a:spLocks noChangeArrowheads="1"/>
          </p:cNvSpPr>
          <p:nvPr/>
        </p:nvSpPr>
        <p:spPr bwMode="auto">
          <a:xfrm>
            <a:off x="0" y="3290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5143" name="Object 23">
            <a:extLst>
              <a:ext uri="{FF2B5EF4-FFF2-40B4-BE49-F238E27FC236}">
                <a16:creationId xmlns:a16="http://schemas.microsoft.com/office/drawing/2014/main" id="{1F3810A2-5223-430A-BBE6-6B02C4323E68}"/>
              </a:ext>
            </a:extLst>
          </p:cNvPr>
          <p:cNvGraphicFramePr>
            <a:graphicFrameLocks noChangeAspect="1"/>
          </p:cNvGraphicFramePr>
          <p:nvPr/>
        </p:nvGraphicFramePr>
        <p:xfrm>
          <a:off x="1828800" y="4572000"/>
          <a:ext cx="5486400" cy="436563"/>
        </p:xfrm>
        <a:graphic>
          <a:graphicData uri="http://schemas.openxmlformats.org/presentationml/2006/ole">
            <mc:AlternateContent xmlns:mc="http://schemas.openxmlformats.org/markup-compatibility/2006">
              <mc:Choice xmlns:v="urn:schemas-microsoft-com:vml" Requires="v">
                <p:oleObj spid="_x0000_s8205" name="Equation" r:id="rId10" imgW="3467100" imgH="279400" progId="Equation.DSMT4">
                  <p:embed/>
                </p:oleObj>
              </mc:Choice>
              <mc:Fallback>
                <p:oleObj name="Equation" r:id="rId10" imgW="3467100" imgH="279400" progId="Equation.DSMT4">
                  <p:embed/>
                  <p:pic>
                    <p:nvPicPr>
                      <p:cNvPr id="0" name="Object 2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28800" y="4572000"/>
                        <a:ext cx="5486400" cy="436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45" name="Text Box 25">
            <a:extLst>
              <a:ext uri="{FF2B5EF4-FFF2-40B4-BE49-F238E27FC236}">
                <a16:creationId xmlns:a16="http://schemas.microsoft.com/office/drawing/2014/main" id="{08784AB4-B8F0-4044-9E3B-26D1D3877418}"/>
              </a:ext>
            </a:extLst>
          </p:cNvPr>
          <p:cNvSpPr txBox="1">
            <a:spLocks noChangeArrowheads="1"/>
          </p:cNvSpPr>
          <p:nvPr/>
        </p:nvSpPr>
        <p:spPr bwMode="auto">
          <a:xfrm>
            <a:off x="2362200" y="155575"/>
            <a:ext cx="41481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front surface transfer function</a:t>
            </a:r>
          </a:p>
        </p:txBody>
      </p:sp>
      <p:sp>
        <p:nvSpPr>
          <p:cNvPr id="5146" name="Rectangle 26">
            <a:extLst>
              <a:ext uri="{FF2B5EF4-FFF2-40B4-BE49-F238E27FC236}">
                <a16:creationId xmlns:a16="http://schemas.microsoft.com/office/drawing/2014/main" id="{6D4B935A-45C2-4B3A-BC2E-2A073D5E5884}"/>
              </a:ext>
            </a:extLst>
          </p:cNvPr>
          <p:cNvSpPr>
            <a:spLocks noChangeArrowheads="1"/>
          </p:cNvSpPr>
          <p:nvPr/>
        </p:nvSpPr>
        <p:spPr bwMode="auto">
          <a:xfrm>
            <a:off x="7467600" y="533400"/>
            <a:ext cx="762000" cy="9906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8" name="Line 28">
            <a:extLst>
              <a:ext uri="{FF2B5EF4-FFF2-40B4-BE49-F238E27FC236}">
                <a16:creationId xmlns:a16="http://schemas.microsoft.com/office/drawing/2014/main" id="{F1D8EFFA-EF7F-4E8A-9863-03546D700E6E}"/>
              </a:ext>
            </a:extLst>
          </p:cNvPr>
          <p:cNvSpPr>
            <a:spLocks noChangeShapeType="1"/>
          </p:cNvSpPr>
          <p:nvPr/>
        </p:nvSpPr>
        <p:spPr bwMode="auto">
          <a:xfrm>
            <a:off x="6934200" y="9144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49" name="Line 29">
            <a:extLst>
              <a:ext uri="{FF2B5EF4-FFF2-40B4-BE49-F238E27FC236}">
                <a16:creationId xmlns:a16="http://schemas.microsoft.com/office/drawing/2014/main" id="{8F22B9FF-7FA8-4317-A2A0-5132A380EB35}"/>
              </a:ext>
            </a:extLst>
          </p:cNvPr>
          <p:cNvSpPr>
            <a:spLocks noChangeShapeType="1"/>
          </p:cNvSpPr>
          <p:nvPr/>
        </p:nvSpPr>
        <p:spPr bwMode="auto">
          <a:xfrm flipH="1">
            <a:off x="6934200" y="9906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0" name="Line 30">
            <a:extLst>
              <a:ext uri="{FF2B5EF4-FFF2-40B4-BE49-F238E27FC236}">
                <a16:creationId xmlns:a16="http://schemas.microsoft.com/office/drawing/2014/main" id="{690E9F8E-9770-4616-A441-72DAC87D8C68}"/>
              </a:ext>
            </a:extLst>
          </p:cNvPr>
          <p:cNvSpPr>
            <a:spLocks noChangeShapeType="1"/>
          </p:cNvSpPr>
          <p:nvPr/>
        </p:nvSpPr>
        <p:spPr bwMode="auto">
          <a:xfrm flipV="1">
            <a:off x="4724400" y="18288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51" name="Text Box 31">
            <a:extLst>
              <a:ext uri="{FF2B5EF4-FFF2-40B4-BE49-F238E27FC236}">
                <a16:creationId xmlns:a16="http://schemas.microsoft.com/office/drawing/2014/main" id="{A5F1EE03-B732-483D-BB6D-ED8994F0BB8B}"/>
              </a:ext>
            </a:extLst>
          </p:cNvPr>
          <p:cNvSpPr txBox="1">
            <a:spLocks noChangeArrowheads="1"/>
          </p:cNvSpPr>
          <p:nvPr/>
        </p:nvSpPr>
        <p:spPr bwMode="auto">
          <a:xfrm>
            <a:off x="365125" y="1331913"/>
            <a:ext cx="16700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ideal transfer</a:t>
            </a:r>
          </a:p>
          <a:p>
            <a:r>
              <a:rPr lang="en-US" altLang="en-US"/>
              <a:t>function model</a:t>
            </a:r>
          </a:p>
        </p:txBody>
      </p:sp>
      <p:sp>
        <p:nvSpPr>
          <p:cNvPr id="5152" name="Text Box 32">
            <a:extLst>
              <a:ext uri="{FF2B5EF4-FFF2-40B4-BE49-F238E27FC236}">
                <a16:creationId xmlns:a16="http://schemas.microsoft.com/office/drawing/2014/main" id="{15B2B39A-1777-4C6C-9044-03F6FC836AF2}"/>
              </a:ext>
            </a:extLst>
          </p:cNvPr>
          <p:cNvSpPr txBox="1">
            <a:spLocks noChangeArrowheads="1"/>
          </p:cNvSpPr>
          <p:nvPr/>
        </p:nvSpPr>
        <p:spPr bwMode="auto">
          <a:xfrm>
            <a:off x="4419600" y="2209800"/>
            <a:ext cx="3422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plane wave reflection coefficient</a:t>
            </a:r>
          </a:p>
        </p:txBody>
      </p:sp>
      <p:sp>
        <p:nvSpPr>
          <p:cNvPr id="5153" name="Text Box 33">
            <a:extLst>
              <a:ext uri="{FF2B5EF4-FFF2-40B4-BE49-F238E27FC236}">
                <a16:creationId xmlns:a16="http://schemas.microsoft.com/office/drawing/2014/main" id="{F1662BB0-0354-4D0D-B089-1EEEB03C6610}"/>
              </a:ext>
            </a:extLst>
          </p:cNvPr>
          <p:cNvSpPr txBox="1">
            <a:spLocks noChangeArrowheads="1"/>
          </p:cNvSpPr>
          <p:nvPr/>
        </p:nvSpPr>
        <p:spPr bwMode="auto">
          <a:xfrm>
            <a:off x="2286000" y="2971800"/>
            <a:ext cx="4183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back surface transfer function</a:t>
            </a:r>
          </a:p>
        </p:txBody>
      </p:sp>
      <p:sp>
        <p:nvSpPr>
          <p:cNvPr id="5154" name="Text Box 34">
            <a:extLst>
              <a:ext uri="{FF2B5EF4-FFF2-40B4-BE49-F238E27FC236}">
                <a16:creationId xmlns:a16="http://schemas.microsoft.com/office/drawing/2014/main" id="{7692F0BD-5A54-4261-9FC1-CEDF289B7C79}"/>
              </a:ext>
            </a:extLst>
          </p:cNvPr>
          <p:cNvSpPr txBox="1">
            <a:spLocks noChangeArrowheads="1"/>
          </p:cNvSpPr>
          <p:nvPr/>
        </p:nvSpPr>
        <p:spPr bwMode="auto">
          <a:xfrm>
            <a:off x="152400" y="4114800"/>
            <a:ext cx="16700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ideal transfer</a:t>
            </a:r>
          </a:p>
          <a:p>
            <a:r>
              <a:rPr lang="en-US" altLang="en-US"/>
              <a:t>function model</a:t>
            </a:r>
          </a:p>
        </p:txBody>
      </p:sp>
      <p:sp>
        <p:nvSpPr>
          <p:cNvPr id="5155" name="Rectangle 35">
            <a:extLst>
              <a:ext uri="{FF2B5EF4-FFF2-40B4-BE49-F238E27FC236}">
                <a16:creationId xmlns:a16="http://schemas.microsoft.com/office/drawing/2014/main" id="{B5723B82-9A0A-45B6-93FD-51596D6A5E3B}"/>
              </a:ext>
            </a:extLst>
          </p:cNvPr>
          <p:cNvSpPr>
            <a:spLocks noChangeArrowheads="1"/>
          </p:cNvSpPr>
          <p:nvPr/>
        </p:nvSpPr>
        <p:spPr bwMode="auto">
          <a:xfrm>
            <a:off x="7924800" y="3429000"/>
            <a:ext cx="762000" cy="9906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61" name="Line 41">
            <a:extLst>
              <a:ext uri="{FF2B5EF4-FFF2-40B4-BE49-F238E27FC236}">
                <a16:creationId xmlns:a16="http://schemas.microsoft.com/office/drawing/2014/main" id="{664A1E37-4E12-449B-96D4-84E17DA3136C}"/>
              </a:ext>
            </a:extLst>
          </p:cNvPr>
          <p:cNvSpPr>
            <a:spLocks noChangeShapeType="1"/>
          </p:cNvSpPr>
          <p:nvPr/>
        </p:nvSpPr>
        <p:spPr bwMode="auto">
          <a:xfrm>
            <a:off x="7391400" y="3810000"/>
            <a:ext cx="1219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62" name="Line 42">
            <a:extLst>
              <a:ext uri="{FF2B5EF4-FFF2-40B4-BE49-F238E27FC236}">
                <a16:creationId xmlns:a16="http://schemas.microsoft.com/office/drawing/2014/main" id="{83BA2CC7-B8D6-4F2D-8369-3387FF077A54}"/>
              </a:ext>
            </a:extLst>
          </p:cNvPr>
          <p:cNvSpPr>
            <a:spLocks noChangeShapeType="1"/>
          </p:cNvSpPr>
          <p:nvPr/>
        </p:nvSpPr>
        <p:spPr bwMode="auto">
          <a:xfrm flipH="1">
            <a:off x="7391400" y="3886200"/>
            <a:ext cx="1219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163" name="Group 43">
            <a:extLst>
              <a:ext uri="{FF2B5EF4-FFF2-40B4-BE49-F238E27FC236}">
                <a16:creationId xmlns:a16="http://schemas.microsoft.com/office/drawing/2014/main" id="{8116B6C5-EB28-41D8-A9DB-9438BD0CC1C1}"/>
              </a:ext>
            </a:extLst>
          </p:cNvPr>
          <p:cNvGrpSpPr>
            <a:grpSpLocks/>
          </p:cNvGrpSpPr>
          <p:nvPr/>
        </p:nvGrpSpPr>
        <p:grpSpPr bwMode="auto">
          <a:xfrm rot="10800000" flipH="1">
            <a:off x="6418263" y="841375"/>
            <a:ext cx="463550" cy="228600"/>
            <a:chOff x="1296" y="1296"/>
            <a:chExt cx="624" cy="336"/>
          </a:xfrm>
        </p:grpSpPr>
        <p:sp>
          <p:nvSpPr>
            <p:cNvPr id="5164" name="Rectangle 44">
              <a:extLst>
                <a:ext uri="{FF2B5EF4-FFF2-40B4-BE49-F238E27FC236}">
                  <a16:creationId xmlns:a16="http://schemas.microsoft.com/office/drawing/2014/main" id="{01A8C738-924B-4E64-923D-E2BE10195A75}"/>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65" name="Rectangle 45">
              <a:extLst>
                <a:ext uri="{FF2B5EF4-FFF2-40B4-BE49-F238E27FC236}">
                  <a16:creationId xmlns:a16="http://schemas.microsoft.com/office/drawing/2014/main" id="{55A2A128-325D-4041-8ECC-07CA8FB0ECFC}"/>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66" name="Rectangle 46">
              <a:extLst>
                <a:ext uri="{FF2B5EF4-FFF2-40B4-BE49-F238E27FC236}">
                  <a16:creationId xmlns:a16="http://schemas.microsoft.com/office/drawing/2014/main" id="{05BF2712-D58D-47D1-B800-DDC5D5639850}"/>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67" name="Rectangle 47">
              <a:extLst>
                <a:ext uri="{FF2B5EF4-FFF2-40B4-BE49-F238E27FC236}">
                  <a16:creationId xmlns:a16="http://schemas.microsoft.com/office/drawing/2014/main" id="{3A2E93E9-18BC-47DE-B43B-70FB51F589E8}"/>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168" name="Group 48">
            <a:extLst>
              <a:ext uri="{FF2B5EF4-FFF2-40B4-BE49-F238E27FC236}">
                <a16:creationId xmlns:a16="http://schemas.microsoft.com/office/drawing/2014/main" id="{DD1C7B15-FCCD-44A7-9813-BE33D2F87628}"/>
              </a:ext>
            </a:extLst>
          </p:cNvPr>
          <p:cNvGrpSpPr>
            <a:grpSpLocks/>
          </p:cNvGrpSpPr>
          <p:nvPr/>
        </p:nvGrpSpPr>
        <p:grpSpPr bwMode="auto">
          <a:xfrm rot="10800000" flipH="1">
            <a:off x="6858000" y="3733800"/>
            <a:ext cx="463550" cy="228600"/>
            <a:chOff x="1296" y="1296"/>
            <a:chExt cx="624" cy="336"/>
          </a:xfrm>
        </p:grpSpPr>
        <p:sp>
          <p:nvSpPr>
            <p:cNvPr id="5169" name="Rectangle 49">
              <a:extLst>
                <a:ext uri="{FF2B5EF4-FFF2-40B4-BE49-F238E27FC236}">
                  <a16:creationId xmlns:a16="http://schemas.microsoft.com/office/drawing/2014/main" id="{684FC6BD-E95B-4B47-8D99-BF0F9253C026}"/>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70" name="Rectangle 50">
              <a:extLst>
                <a:ext uri="{FF2B5EF4-FFF2-40B4-BE49-F238E27FC236}">
                  <a16:creationId xmlns:a16="http://schemas.microsoft.com/office/drawing/2014/main" id="{6701E895-7749-45AF-8053-5CBFE7967B14}"/>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71" name="Rectangle 51">
              <a:extLst>
                <a:ext uri="{FF2B5EF4-FFF2-40B4-BE49-F238E27FC236}">
                  <a16:creationId xmlns:a16="http://schemas.microsoft.com/office/drawing/2014/main" id="{E36411BD-F912-4FC0-9461-791AD62D8342}"/>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72" name="Rectangle 52">
              <a:extLst>
                <a:ext uri="{FF2B5EF4-FFF2-40B4-BE49-F238E27FC236}">
                  <a16:creationId xmlns:a16="http://schemas.microsoft.com/office/drawing/2014/main" id="{ED30BF81-DD3C-4EC5-BAD9-4A7027389AE9}"/>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5">
            <a:extLst>
              <a:ext uri="{FF2B5EF4-FFF2-40B4-BE49-F238E27FC236}">
                <a16:creationId xmlns:a16="http://schemas.microsoft.com/office/drawing/2014/main" id="{F29B2859-7C55-463E-81A9-1561DCDD70C9}"/>
              </a:ext>
            </a:extLst>
          </p:cNvPr>
          <p:cNvSpPr txBox="1">
            <a:spLocks noChangeArrowheads="1"/>
          </p:cNvSpPr>
          <p:nvPr/>
        </p:nvSpPr>
        <p:spPr bwMode="auto">
          <a:xfrm>
            <a:off x="2971800" y="1752600"/>
            <a:ext cx="2963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diffraction coefficient</a:t>
            </a:r>
          </a:p>
        </p:txBody>
      </p:sp>
      <p:graphicFrame>
        <p:nvGraphicFramePr>
          <p:cNvPr id="6150" name="Object 6">
            <a:extLst>
              <a:ext uri="{FF2B5EF4-FFF2-40B4-BE49-F238E27FC236}">
                <a16:creationId xmlns:a16="http://schemas.microsoft.com/office/drawing/2014/main" id="{8F31A9F9-A1C3-49A0-8B22-244E6D7797EF}"/>
              </a:ext>
            </a:extLst>
          </p:cNvPr>
          <p:cNvGraphicFramePr>
            <a:graphicFrameLocks noChangeAspect="1"/>
          </p:cNvGraphicFramePr>
          <p:nvPr/>
        </p:nvGraphicFramePr>
        <p:xfrm>
          <a:off x="3276600" y="3810000"/>
          <a:ext cx="1828800" cy="857250"/>
        </p:xfrm>
        <a:graphic>
          <a:graphicData uri="http://schemas.openxmlformats.org/presentationml/2006/ole">
            <mc:AlternateContent xmlns:mc="http://schemas.openxmlformats.org/markup-compatibility/2006">
              <mc:Choice xmlns:v="urn:schemas-microsoft-com:vml" Requires="v">
                <p:oleObj spid="_x0000_s9222" name="Equation" r:id="rId4" imgW="1002960" imgH="469800" progId="Equation.DSMT4">
                  <p:embed/>
                </p:oleObj>
              </mc:Choice>
              <mc:Fallback>
                <p:oleObj name="Equation" r:id="rId4" imgW="1002960" imgH="4698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3810000"/>
                        <a:ext cx="1828800" cy="857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1" name="Text Box 7">
            <a:extLst>
              <a:ext uri="{FF2B5EF4-FFF2-40B4-BE49-F238E27FC236}">
                <a16:creationId xmlns:a16="http://schemas.microsoft.com/office/drawing/2014/main" id="{58A3877E-A0AF-4E3E-9720-DB72E40FD0B7}"/>
              </a:ext>
            </a:extLst>
          </p:cNvPr>
          <p:cNvSpPr txBox="1">
            <a:spLocks noChangeArrowheads="1"/>
          </p:cNvSpPr>
          <p:nvPr/>
        </p:nvSpPr>
        <p:spPr bwMode="auto">
          <a:xfrm>
            <a:off x="914400" y="2819400"/>
            <a:ext cx="730360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dirty="0"/>
              <a:t>In the back surface signal, the distance ¯ appearing </a:t>
            </a:r>
          </a:p>
          <a:p>
            <a:r>
              <a:rPr lang="en-US" altLang="en-US" sz="2400" dirty="0"/>
              <a:t>in the diffraction correction is: </a:t>
            </a:r>
          </a:p>
        </p:txBody>
      </p:sp>
      <p:sp>
        <p:nvSpPr>
          <p:cNvPr id="6153" name="Rectangle 9">
            <a:extLst>
              <a:ext uri="{FF2B5EF4-FFF2-40B4-BE49-F238E27FC236}">
                <a16:creationId xmlns:a16="http://schemas.microsoft.com/office/drawing/2014/main" id="{6E9A3866-CD5B-4F1D-AB56-46073F3DA085}"/>
              </a:ext>
            </a:extLst>
          </p:cNvPr>
          <p:cNvSpPr>
            <a:spLocks noChangeArrowheads="1"/>
          </p:cNvSpPr>
          <p:nvPr/>
        </p:nvSpPr>
        <p:spPr bwMode="auto">
          <a:xfrm>
            <a:off x="0" y="3290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6152" name="Object 8">
            <a:extLst>
              <a:ext uri="{FF2B5EF4-FFF2-40B4-BE49-F238E27FC236}">
                <a16:creationId xmlns:a16="http://schemas.microsoft.com/office/drawing/2014/main" id="{34A115D5-B725-45B0-9823-E9C46BA19688}"/>
              </a:ext>
            </a:extLst>
          </p:cNvPr>
          <p:cNvGraphicFramePr>
            <a:graphicFrameLocks noChangeAspect="1"/>
          </p:cNvGraphicFramePr>
          <p:nvPr/>
        </p:nvGraphicFramePr>
        <p:xfrm>
          <a:off x="2057400" y="762000"/>
          <a:ext cx="4876800" cy="533400"/>
        </p:xfrm>
        <a:graphic>
          <a:graphicData uri="http://schemas.openxmlformats.org/presentationml/2006/ole">
            <mc:AlternateContent xmlns:mc="http://schemas.openxmlformats.org/markup-compatibility/2006">
              <mc:Choice xmlns:v="urn:schemas-microsoft-com:vml" Requires="v">
                <p:oleObj spid="_x0000_s9223" name="Equation" r:id="rId6" imgW="2527300" imgH="279400" progId="Equation.DSMT4">
                  <p:embed/>
                </p:oleObj>
              </mc:Choice>
              <mc:Fallback>
                <p:oleObj name="Equation" r:id="rId6" imgW="2527300" imgH="27940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7400" y="762000"/>
                        <a:ext cx="487680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extBox 1">
            <a:extLst>
              <a:ext uri="{FF2B5EF4-FFF2-40B4-BE49-F238E27FC236}">
                <a16:creationId xmlns:a16="http://schemas.microsoft.com/office/drawing/2014/main" id="{828B7347-6E3F-407F-A759-FE3B318ACCC8}"/>
              </a:ext>
            </a:extLst>
          </p:cNvPr>
          <p:cNvSpPr txBox="1"/>
          <p:nvPr/>
        </p:nvSpPr>
        <p:spPr>
          <a:xfrm>
            <a:off x="6248400" y="2829223"/>
            <a:ext cx="407484" cy="461665"/>
          </a:xfrm>
          <a:prstGeom prst="rect">
            <a:avLst/>
          </a:prstGeom>
          <a:noFill/>
        </p:spPr>
        <p:txBody>
          <a:bodyPr wrap="none" rtlCol="0">
            <a:spAutoFit/>
          </a:bodyPr>
          <a:lstStyle/>
          <a:p>
            <a:r>
              <a:rPr lang="en-US" sz="2400" dirty="0"/>
              <a:t>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Line 6">
            <a:extLst>
              <a:ext uri="{FF2B5EF4-FFF2-40B4-BE49-F238E27FC236}">
                <a16:creationId xmlns:a16="http://schemas.microsoft.com/office/drawing/2014/main" id="{4694F4A1-D611-4203-8EF8-9AF5558633A8}"/>
              </a:ext>
            </a:extLst>
          </p:cNvPr>
          <p:cNvSpPr>
            <a:spLocks noChangeShapeType="1"/>
          </p:cNvSpPr>
          <p:nvPr/>
        </p:nvSpPr>
        <p:spPr bwMode="auto">
          <a:xfrm flipV="1">
            <a:off x="1447800" y="14478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3" name="Line 7">
            <a:extLst>
              <a:ext uri="{FF2B5EF4-FFF2-40B4-BE49-F238E27FC236}">
                <a16:creationId xmlns:a16="http://schemas.microsoft.com/office/drawing/2014/main" id="{9B8ADD80-8330-4BAB-A209-A30646533176}"/>
              </a:ext>
            </a:extLst>
          </p:cNvPr>
          <p:cNvSpPr>
            <a:spLocks noChangeShapeType="1"/>
          </p:cNvSpPr>
          <p:nvPr/>
        </p:nvSpPr>
        <p:spPr bwMode="auto">
          <a:xfrm flipV="1">
            <a:off x="2514600" y="14478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4" name="Text Box 8">
            <a:extLst>
              <a:ext uri="{FF2B5EF4-FFF2-40B4-BE49-F238E27FC236}">
                <a16:creationId xmlns:a16="http://schemas.microsoft.com/office/drawing/2014/main" id="{C2BF80B7-1353-429B-8108-A5F2BFD14754}"/>
              </a:ext>
            </a:extLst>
          </p:cNvPr>
          <p:cNvSpPr txBox="1">
            <a:spLocks noChangeArrowheads="1"/>
          </p:cNvSpPr>
          <p:nvPr/>
        </p:nvSpPr>
        <p:spPr bwMode="auto">
          <a:xfrm>
            <a:off x="685800" y="1851991"/>
            <a:ext cx="1371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dirty="0"/>
              <a:t>measure</a:t>
            </a:r>
          </a:p>
        </p:txBody>
      </p:sp>
      <p:sp>
        <p:nvSpPr>
          <p:cNvPr id="9225" name="Text Box 9">
            <a:extLst>
              <a:ext uri="{FF2B5EF4-FFF2-40B4-BE49-F238E27FC236}">
                <a16:creationId xmlns:a16="http://schemas.microsoft.com/office/drawing/2014/main" id="{B072BADC-A313-48F6-89B5-6C00C9BCD4AF}"/>
              </a:ext>
            </a:extLst>
          </p:cNvPr>
          <p:cNvSpPr txBox="1">
            <a:spLocks noChangeArrowheads="1"/>
          </p:cNvSpPr>
          <p:nvPr/>
        </p:nvSpPr>
        <p:spPr bwMode="auto">
          <a:xfrm>
            <a:off x="2211802" y="1920875"/>
            <a:ext cx="101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dirty="0"/>
              <a:t>model</a:t>
            </a:r>
          </a:p>
        </p:txBody>
      </p:sp>
      <p:sp>
        <p:nvSpPr>
          <p:cNvPr id="9227" name="Text Box 11">
            <a:extLst>
              <a:ext uri="{FF2B5EF4-FFF2-40B4-BE49-F238E27FC236}">
                <a16:creationId xmlns:a16="http://schemas.microsoft.com/office/drawing/2014/main" id="{35F9EA65-8412-4380-AB0B-581E62BFE580}"/>
              </a:ext>
            </a:extLst>
          </p:cNvPr>
          <p:cNvSpPr txBox="1">
            <a:spLocks noChangeArrowheads="1"/>
          </p:cNvSpPr>
          <p:nvPr/>
        </p:nvSpPr>
        <p:spPr bwMode="auto">
          <a:xfrm>
            <a:off x="3113638" y="1368831"/>
            <a:ext cx="577594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usually fit the attenuation to a simple polynomial</a:t>
            </a:r>
          </a:p>
          <a:p>
            <a:r>
              <a:rPr lang="en-US" altLang="en-US" dirty="0"/>
              <a:t>function of frequency over the bandwidth of the system</a:t>
            </a:r>
          </a:p>
        </p:txBody>
      </p:sp>
      <p:sp>
        <p:nvSpPr>
          <p:cNvPr id="9230" name="Line 14">
            <a:extLst>
              <a:ext uri="{FF2B5EF4-FFF2-40B4-BE49-F238E27FC236}">
                <a16:creationId xmlns:a16="http://schemas.microsoft.com/office/drawing/2014/main" id="{DED42C92-FFD8-4973-9588-B2A05AD62D8A}"/>
              </a:ext>
            </a:extLst>
          </p:cNvPr>
          <p:cNvSpPr>
            <a:spLocks noChangeShapeType="1"/>
          </p:cNvSpPr>
          <p:nvPr/>
        </p:nvSpPr>
        <p:spPr bwMode="auto">
          <a:xfrm>
            <a:off x="5715000" y="2168076"/>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32" name="Rectangle 16">
            <a:extLst>
              <a:ext uri="{FF2B5EF4-FFF2-40B4-BE49-F238E27FC236}">
                <a16:creationId xmlns:a16="http://schemas.microsoft.com/office/drawing/2014/main" id="{B355E643-BAC5-43E2-98C4-55062ACABC15}"/>
              </a:ext>
            </a:extLst>
          </p:cNvPr>
          <p:cNvSpPr>
            <a:spLocks noChangeArrowheads="1"/>
          </p:cNvSpPr>
          <p:nvPr/>
        </p:nvSpPr>
        <p:spPr bwMode="auto">
          <a:xfrm>
            <a:off x="0" y="31623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aphicFrame>
        <p:nvGraphicFramePr>
          <p:cNvPr id="9231" name="Object 15">
            <a:extLst>
              <a:ext uri="{FF2B5EF4-FFF2-40B4-BE49-F238E27FC236}">
                <a16:creationId xmlns:a16="http://schemas.microsoft.com/office/drawing/2014/main" id="{CCB56339-49A2-4935-9DB3-42E74ECD8131}"/>
              </a:ext>
            </a:extLst>
          </p:cNvPr>
          <p:cNvGraphicFramePr>
            <a:graphicFrameLocks noChangeAspect="1"/>
          </p:cNvGraphicFramePr>
          <p:nvPr>
            <p:extLst>
              <p:ext uri="{D42A27DB-BD31-4B8C-83A1-F6EECF244321}">
                <p14:modId xmlns:p14="http://schemas.microsoft.com/office/powerpoint/2010/main" val="2965545990"/>
              </p:ext>
            </p:extLst>
          </p:nvPr>
        </p:nvGraphicFramePr>
        <p:xfrm>
          <a:off x="937385" y="409575"/>
          <a:ext cx="3962400" cy="920750"/>
        </p:xfrm>
        <a:graphic>
          <a:graphicData uri="http://schemas.openxmlformats.org/presentationml/2006/ole">
            <mc:AlternateContent xmlns:mc="http://schemas.openxmlformats.org/markup-compatibility/2006">
              <mc:Choice xmlns:v="urn:schemas-microsoft-com:vml" Requires="v">
                <p:oleObj spid="_x0000_s10246" name="Equation" r:id="rId4" imgW="2298700" imgH="533400" progId="Equation.DSMT4">
                  <p:embed/>
                </p:oleObj>
              </mc:Choice>
              <mc:Fallback>
                <p:oleObj name="Equation" r:id="rId4" imgW="2298700" imgH="533400" progId="Equation.DSMT4">
                  <p:embed/>
                  <p:pic>
                    <p:nvPicPr>
                      <p:cNvPr id="0"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385" y="409575"/>
                        <a:ext cx="3962400" cy="920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6" name="Picture 15">
            <a:extLst>
              <a:ext uri="{FF2B5EF4-FFF2-40B4-BE49-F238E27FC236}">
                <a16:creationId xmlns:a16="http://schemas.microsoft.com/office/drawing/2014/main" id="{0D6DDBDD-7BA9-4725-91DD-ECD8519E950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2795" y="2525542"/>
            <a:ext cx="5481415" cy="4271202"/>
          </a:xfrm>
          <a:prstGeom prst="rect">
            <a:avLst/>
          </a:prstGeom>
        </p:spPr>
      </p:pic>
      <p:sp>
        <p:nvSpPr>
          <p:cNvPr id="17" name="Rectangle 16">
            <a:extLst>
              <a:ext uri="{FF2B5EF4-FFF2-40B4-BE49-F238E27FC236}">
                <a16:creationId xmlns:a16="http://schemas.microsoft.com/office/drawing/2014/main" id="{88A89314-B967-45FF-AFF2-E7C3EF963730}"/>
              </a:ext>
            </a:extLst>
          </p:cNvPr>
          <p:cNvSpPr/>
          <p:nvPr/>
        </p:nvSpPr>
        <p:spPr>
          <a:xfrm rot="20408567">
            <a:off x="2137745" y="2861665"/>
            <a:ext cx="2243568" cy="113997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228" name="Object 12">
            <a:extLst>
              <a:ext uri="{FF2B5EF4-FFF2-40B4-BE49-F238E27FC236}">
                <a16:creationId xmlns:a16="http://schemas.microsoft.com/office/drawing/2014/main" id="{98CB29D7-BE50-4603-8222-091F0C0229D4}"/>
              </a:ext>
            </a:extLst>
          </p:cNvPr>
          <p:cNvGraphicFramePr>
            <a:graphicFrameLocks noChangeAspect="1"/>
          </p:cNvGraphicFramePr>
          <p:nvPr>
            <p:extLst>
              <p:ext uri="{D42A27DB-BD31-4B8C-83A1-F6EECF244321}">
                <p14:modId xmlns:p14="http://schemas.microsoft.com/office/powerpoint/2010/main" val="4234358465"/>
              </p:ext>
            </p:extLst>
          </p:nvPr>
        </p:nvGraphicFramePr>
        <p:xfrm>
          <a:off x="4744624" y="2469252"/>
          <a:ext cx="4079875" cy="938213"/>
        </p:xfrm>
        <a:graphic>
          <a:graphicData uri="http://schemas.openxmlformats.org/presentationml/2006/ole">
            <mc:AlternateContent xmlns:mc="http://schemas.openxmlformats.org/markup-compatibility/2006">
              <mc:Choice xmlns:v="urn:schemas-microsoft-com:vml" Requires="v">
                <p:oleObj spid="_x0000_s10247" name="Equation" r:id="rId7" imgW="2209680" imgH="507960" progId="Equation.DSMT4">
                  <p:embed/>
                </p:oleObj>
              </mc:Choice>
              <mc:Fallback>
                <p:oleObj name="Equation" r:id="rId7" imgW="2209680" imgH="507960" progId="Equation.DSMT4">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44624" y="2469252"/>
                        <a:ext cx="4079875" cy="938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 name="TextBox 2">
            <a:extLst>
              <a:ext uri="{FF2B5EF4-FFF2-40B4-BE49-F238E27FC236}">
                <a16:creationId xmlns:a16="http://schemas.microsoft.com/office/drawing/2014/main" id="{81692D11-D814-44BB-98BA-9C2556209699}"/>
              </a:ext>
            </a:extLst>
          </p:cNvPr>
          <p:cNvSpPr txBox="1"/>
          <p:nvPr/>
        </p:nvSpPr>
        <p:spPr>
          <a:xfrm>
            <a:off x="4899785" y="4661143"/>
            <a:ext cx="3788217" cy="369332"/>
          </a:xfrm>
          <a:prstGeom prst="rect">
            <a:avLst/>
          </a:prstGeom>
          <a:noFill/>
        </p:spPr>
        <p:txBody>
          <a:bodyPr wrap="none" rtlCol="0">
            <a:spAutoFit/>
          </a:bodyPr>
          <a:lstStyle/>
          <a:p>
            <a:r>
              <a:rPr lang="en-US" dirty="0"/>
              <a:t>Here is an example of such a fitting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C32C73D-781B-4E9A-9CEB-E5CBDB210E59}"/>
              </a:ext>
            </a:extLst>
          </p:cNvPr>
          <p:cNvSpPr txBox="1"/>
          <p:nvPr/>
        </p:nvSpPr>
        <p:spPr>
          <a:xfrm>
            <a:off x="1066800" y="609600"/>
            <a:ext cx="2300630" cy="923330"/>
          </a:xfrm>
          <a:prstGeom prst="rect">
            <a:avLst/>
          </a:prstGeom>
          <a:noFill/>
        </p:spPr>
        <p:txBody>
          <a:bodyPr wrap="none" rtlCol="0">
            <a:spAutoFit/>
          </a:bodyPr>
          <a:lstStyle/>
          <a:p>
            <a:r>
              <a:rPr lang="en-US" dirty="0"/>
              <a:t>Homework problems</a:t>
            </a:r>
          </a:p>
          <a:p>
            <a:endParaRPr lang="en-US" dirty="0"/>
          </a:p>
          <a:p>
            <a:r>
              <a:rPr lang="en-US" dirty="0"/>
              <a:t>D.1, S.2</a:t>
            </a:r>
          </a:p>
        </p:txBody>
      </p:sp>
    </p:spTree>
    <p:extLst>
      <p:ext uri="{BB962C8B-B14F-4D97-AF65-F5344CB8AC3E}">
        <p14:creationId xmlns:p14="http://schemas.microsoft.com/office/powerpoint/2010/main" val="3412804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4">
            <a:extLst>
              <a:ext uri="{FF2B5EF4-FFF2-40B4-BE49-F238E27FC236}">
                <a16:creationId xmlns:a16="http://schemas.microsoft.com/office/drawing/2014/main" id="{EB2A9678-7A04-4CE3-85A9-6AD260AC2DE5}"/>
              </a:ext>
            </a:extLst>
          </p:cNvPr>
          <p:cNvSpPr txBox="1">
            <a:spLocks noChangeArrowheads="1"/>
          </p:cNvSpPr>
          <p:nvPr/>
        </p:nvSpPr>
        <p:spPr bwMode="auto">
          <a:xfrm>
            <a:off x="1127125" y="1030288"/>
            <a:ext cx="7759700" cy="520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Remarks:</a:t>
            </a:r>
          </a:p>
          <a:p>
            <a:endParaRPr lang="en-US" altLang="en-US" sz="2400"/>
          </a:p>
          <a:p>
            <a:r>
              <a:rPr lang="en-US" altLang="en-US" sz="2400"/>
              <a:t>To measure attenuation, it is not necessary to measure</a:t>
            </a:r>
          </a:p>
          <a:p>
            <a:r>
              <a:rPr lang="en-US" altLang="en-US" sz="2400"/>
              <a:t>the system function (it cancels out).</a:t>
            </a:r>
          </a:p>
          <a:p>
            <a:endParaRPr lang="en-US" altLang="en-US" sz="2400"/>
          </a:p>
          <a:p>
            <a:r>
              <a:rPr lang="en-US" altLang="en-US" sz="2400"/>
              <a:t>Setup shown is for measurement of P-wave attenuation.</a:t>
            </a:r>
          </a:p>
          <a:p>
            <a:r>
              <a:rPr lang="en-US" altLang="en-US" sz="2400"/>
              <a:t>S-wave attenuation measurements must be done in</a:t>
            </a:r>
          </a:p>
          <a:p>
            <a:r>
              <a:rPr lang="en-US" altLang="en-US" sz="2400"/>
              <a:t>a different setup. </a:t>
            </a:r>
          </a:p>
          <a:p>
            <a:endParaRPr lang="en-US" altLang="en-US" sz="2400"/>
          </a:p>
          <a:p>
            <a:r>
              <a:rPr lang="en-US" altLang="en-US" sz="2400"/>
              <a:t>This approach is ad-hoc. Actual mechanisms  of </a:t>
            </a:r>
          </a:p>
          <a:p>
            <a:r>
              <a:rPr lang="en-US" altLang="en-US" sz="2400"/>
              <a:t>attenuation are rather complex.</a:t>
            </a:r>
          </a:p>
          <a:p>
            <a:endParaRPr lang="en-US" altLang="en-US" sz="2400"/>
          </a:p>
          <a:p>
            <a:r>
              <a:rPr lang="en-US" altLang="en-US" sz="2400"/>
              <a:t>For high attenuation, wave speed as well as amplitude</a:t>
            </a:r>
          </a:p>
          <a:p>
            <a:r>
              <a:rPr lang="en-US" altLang="en-US" sz="2400"/>
              <a:t>is affected (material dispersion).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4">
            <a:extLst>
              <a:ext uri="{FF2B5EF4-FFF2-40B4-BE49-F238E27FC236}">
                <a16:creationId xmlns:a16="http://schemas.microsoft.com/office/drawing/2014/main" id="{3908798F-D4B1-4122-9679-DE13A6CFCA2F}"/>
              </a:ext>
            </a:extLst>
          </p:cNvPr>
          <p:cNvSpPr txBox="1">
            <a:spLocks noChangeArrowheads="1"/>
          </p:cNvSpPr>
          <p:nvPr/>
        </p:nvSpPr>
        <p:spPr bwMode="auto">
          <a:xfrm>
            <a:off x="1127125" y="904875"/>
            <a:ext cx="6372225" cy="313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800" i="1">
                <a:latin typeface="Times" panose="02020603050405020304" pitchFamily="18" charset="0"/>
              </a:rPr>
              <a:t>	      </a:t>
            </a:r>
            <a:r>
              <a:rPr lang="en-US" altLang="en-US" sz="2800" i="1">
                <a:solidFill>
                  <a:srgbClr val="009900"/>
                </a:solidFill>
                <a:latin typeface="Times" panose="02020603050405020304" pitchFamily="18" charset="0"/>
              </a:rPr>
              <a:t>Learning Objectives</a:t>
            </a:r>
          </a:p>
          <a:p>
            <a:pPr eaLnBrk="0" hangingPunct="0"/>
            <a:endParaRPr lang="en-US" altLang="en-US" sz="2800" i="1">
              <a:solidFill>
                <a:srgbClr val="66FF66"/>
              </a:solidFill>
              <a:latin typeface="Times" panose="02020603050405020304" pitchFamily="18" charset="0"/>
            </a:endParaRPr>
          </a:p>
          <a:p>
            <a:pPr eaLnBrk="0" hangingPunct="0"/>
            <a:r>
              <a:rPr lang="en-US" altLang="en-US" sz="2400">
                <a:latin typeface="Times" panose="02020603050405020304" pitchFamily="18" charset="0"/>
              </a:rPr>
              <a:t>Attenuation definitions</a:t>
            </a:r>
          </a:p>
          <a:p>
            <a:pPr eaLnBrk="0" hangingPunct="0"/>
            <a:endParaRPr lang="en-US" altLang="en-US" sz="2400">
              <a:latin typeface="Times" panose="02020603050405020304" pitchFamily="18" charset="0"/>
            </a:endParaRPr>
          </a:p>
          <a:p>
            <a:pPr eaLnBrk="0" hangingPunct="0"/>
            <a:r>
              <a:rPr lang="en-US" altLang="en-US" sz="2400">
                <a:latin typeface="Times" panose="02020603050405020304" pitchFamily="18" charset="0"/>
              </a:rPr>
              <a:t>Simple method for measuring average attenuation</a:t>
            </a:r>
          </a:p>
          <a:p>
            <a:pPr eaLnBrk="0" hangingPunct="0"/>
            <a:endParaRPr lang="en-US" altLang="en-US" sz="2400">
              <a:latin typeface="Times" panose="02020603050405020304" pitchFamily="18" charset="0"/>
            </a:endParaRPr>
          </a:p>
          <a:p>
            <a:pPr eaLnBrk="0" hangingPunct="0"/>
            <a:r>
              <a:rPr lang="en-US" altLang="en-US" sz="2400">
                <a:latin typeface="Times" panose="02020603050405020304" pitchFamily="18" charset="0"/>
              </a:rPr>
              <a:t>Model-based approach for determining attenuation</a:t>
            </a:r>
          </a:p>
          <a:p>
            <a:pPr eaLnBrk="0" hangingPunct="0"/>
            <a:r>
              <a:rPr lang="en-US" altLang="en-US" sz="2400">
                <a:latin typeface="Times" panose="02020603050405020304" pitchFamily="18" charset="0"/>
              </a:rPr>
              <a:t>as a function of frequency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a:extLst>
              <a:ext uri="{FF2B5EF4-FFF2-40B4-BE49-F238E27FC236}">
                <a16:creationId xmlns:a16="http://schemas.microsoft.com/office/drawing/2014/main" id="{0A33508C-781F-429C-8950-A766242C3458}"/>
              </a:ext>
            </a:extLst>
          </p:cNvPr>
          <p:cNvSpPr txBox="1">
            <a:spLocks noChangeArrowheads="1"/>
          </p:cNvSpPr>
          <p:nvPr/>
        </p:nvSpPr>
        <p:spPr bwMode="auto">
          <a:xfrm>
            <a:off x="2743200" y="230188"/>
            <a:ext cx="29654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latin typeface="Times New Roman" panose="02020603050405020304" pitchFamily="18" charset="0"/>
              </a:rPr>
              <a:t>Ultrasonic Attenuation</a:t>
            </a:r>
          </a:p>
        </p:txBody>
      </p:sp>
      <p:sp>
        <p:nvSpPr>
          <p:cNvPr id="2053" name="Line 5">
            <a:extLst>
              <a:ext uri="{FF2B5EF4-FFF2-40B4-BE49-F238E27FC236}">
                <a16:creationId xmlns:a16="http://schemas.microsoft.com/office/drawing/2014/main" id="{3CEA492F-B8EE-4F19-8FDD-B641DBCC6543}"/>
              </a:ext>
            </a:extLst>
          </p:cNvPr>
          <p:cNvSpPr>
            <a:spLocks noChangeShapeType="1"/>
          </p:cNvSpPr>
          <p:nvPr/>
        </p:nvSpPr>
        <p:spPr bwMode="auto">
          <a:xfrm>
            <a:off x="914400" y="838200"/>
            <a:ext cx="7543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4" name="Line 6">
            <a:extLst>
              <a:ext uri="{FF2B5EF4-FFF2-40B4-BE49-F238E27FC236}">
                <a16:creationId xmlns:a16="http://schemas.microsoft.com/office/drawing/2014/main" id="{B5020624-6C0E-4420-A25E-ADA51C6E2228}"/>
              </a:ext>
            </a:extLst>
          </p:cNvPr>
          <p:cNvSpPr>
            <a:spLocks noChangeShapeType="1"/>
          </p:cNvSpPr>
          <p:nvPr/>
        </p:nvSpPr>
        <p:spPr bwMode="auto">
          <a:xfrm>
            <a:off x="2438400" y="1752600"/>
            <a:ext cx="0" cy="1981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5" name="Line 7">
            <a:extLst>
              <a:ext uri="{FF2B5EF4-FFF2-40B4-BE49-F238E27FC236}">
                <a16:creationId xmlns:a16="http://schemas.microsoft.com/office/drawing/2014/main" id="{88FE4F85-3518-4F50-8897-CAFF5E62A5A7}"/>
              </a:ext>
            </a:extLst>
          </p:cNvPr>
          <p:cNvSpPr>
            <a:spLocks noChangeShapeType="1"/>
          </p:cNvSpPr>
          <p:nvPr/>
        </p:nvSpPr>
        <p:spPr bwMode="auto">
          <a:xfrm>
            <a:off x="2133600" y="2667000"/>
            <a:ext cx="76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6" name="Line 8">
            <a:extLst>
              <a:ext uri="{FF2B5EF4-FFF2-40B4-BE49-F238E27FC236}">
                <a16:creationId xmlns:a16="http://schemas.microsoft.com/office/drawing/2014/main" id="{FDD60CA9-6AED-4249-A3E7-2FE1199D84FE}"/>
              </a:ext>
            </a:extLst>
          </p:cNvPr>
          <p:cNvSpPr>
            <a:spLocks noChangeShapeType="1"/>
          </p:cNvSpPr>
          <p:nvPr/>
        </p:nvSpPr>
        <p:spPr bwMode="auto">
          <a:xfrm>
            <a:off x="6019800" y="1752600"/>
            <a:ext cx="0" cy="1981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7" name="Line 9">
            <a:extLst>
              <a:ext uri="{FF2B5EF4-FFF2-40B4-BE49-F238E27FC236}">
                <a16:creationId xmlns:a16="http://schemas.microsoft.com/office/drawing/2014/main" id="{20F2A4FA-E008-4F7C-8F61-0C7C848F4393}"/>
              </a:ext>
            </a:extLst>
          </p:cNvPr>
          <p:cNvSpPr>
            <a:spLocks noChangeShapeType="1"/>
          </p:cNvSpPr>
          <p:nvPr/>
        </p:nvSpPr>
        <p:spPr bwMode="auto">
          <a:xfrm>
            <a:off x="5715000" y="2667000"/>
            <a:ext cx="76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8" name="Text Box 10">
            <a:extLst>
              <a:ext uri="{FF2B5EF4-FFF2-40B4-BE49-F238E27FC236}">
                <a16:creationId xmlns:a16="http://schemas.microsoft.com/office/drawing/2014/main" id="{B3B2F854-B81F-452C-BA15-5F022B08D853}"/>
              </a:ext>
            </a:extLst>
          </p:cNvPr>
          <p:cNvSpPr txBox="1">
            <a:spLocks noChangeArrowheads="1"/>
          </p:cNvSpPr>
          <p:nvPr/>
        </p:nvSpPr>
        <p:spPr bwMode="auto">
          <a:xfrm>
            <a:off x="2803525" y="1258888"/>
            <a:ext cx="500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400"/>
              <a:t>A</a:t>
            </a:r>
            <a:r>
              <a:rPr lang="en-US" altLang="en-US" sz="2400" baseline="-25000"/>
              <a:t>1</a:t>
            </a:r>
            <a:endParaRPr lang="en-US" altLang="en-US" sz="2400"/>
          </a:p>
        </p:txBody>
      </p:sp>
      <p:sp>
        <p:nvSpPr>
          <p:cNvPr id="2059" name="Text Box 11">
            <a:extLst>
              <a:ext uri="{FF2B5EF4-FFF2-40B4-BE49-F238E27FC236}">
                <a16:creationId xmlns:a16="http://schemas.microsoft.com/office/drawing/2014/main" id="{B4974E37-FA9E-4C16-A031-662E2D8D6FCF}"/>
              </a:ext>
            </a:extLst>
          </p:cNvPr>
          <p:cNvSpPr txBox="1">
            <a:spLocks noChangeArrowheads="1"/>
          </p:cNvSpPr>
          <p:nvPr/>
        </p:nvSpPr>
        <p:spPr bwMode="auto">
          <a:xfrm>
            <a:off x="6248400" y="1371600"/>
            <a:ext cx="500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A</a:t>
            </a:r>
            <a:r>
              <a:rPr lang="en-US" altLang="en-US" sz="2400" baseline="-25000"/>
              <a:t>2</a:t>
            </a:r>
            <a:endParaRPr lang="en-US" altLang="en-US" sz="2400"/>
          </a:p>
        </p:txBody>
      </p:sp>
      <p:sp>
        <p:nvSpPr>
          <p:cNvPr id="2060" name="Freeform 12">
            <a:extLst>
              <a:ext uri="{FF2B5EF4-FFF2-40B4-BE49-F238E27FC236}">
                <a16:creationId xmlns:a16="http://schemas.microsoft.com/office/drawing/2014/main" id="{F8B9FB14-F6D2-4B19-BA67-3ACBD20639C6}"/>
              </a:ext>
            </a:extLst>
          </p:cNvPr>
          <p:cNvSpPr>
            <a:spLocks/>
          </p:cNvSpPr>
          <p:nvPr/>
        </p:nvSpPr>
        <p:spPr bwMode="auto">
          <a:xfrm>
            <a:off x="3317875" y="1489075"/>
            <a:ext cx="2074863" cy="2657475"/>
          </a:xfrm>
          <a:custGeom>
            <a:avLst/>
            <a:gdLst>
              <a:gd name="T0" fmla="*/ 790 w 1307"/>
              <a:gd name="T1" fmla="*/ 0 h 1674"/>
              <a:gd name="T2" fmla="*/ 582 w 1307"/>
              <a:gd name="T3" fmla="*/ 33 h 1674"/>
              <a:gd name="T4" fmla="*/ 469 w 1307"/>
              <a:gd name="T5" fmla="*/ 80 h 1674"/>
              <a:gd name="T6" fmla="*/ 422 w 1307"/>
              <a:gd name="T7" fmla="*/ 120 h 1674"/>
              <a:gd name="T8" fmla="*/ 402 w 1307"/>
              <a:gd name="T9" fmla="*/ 147 h 1674"/>
              <a:gd name="T10" fmla="*/ 381 w 1307"/>
              <a:gd name="T11" fmla="*/ 160 h 1674"/>
              <a:gd name="T12" fmla="*/ 375 w 1307"/>
              <a:gd name="T13" fmla="*/ 181 h 1674"/>
              <a:gd name="T14" fmla="*/ 335 w 1307"/>
              <a:gd name="T15" fmla="*/ 227 h 1674"/>
              <a:gd name="T16" fmla="*/ 194 w 1307"/>
              <a:gd name="T17" fmla="*/ 348 h 1674"/>
              <a:gd name="T18" fmla="*/ 120 w 1307"/>
              <a:gd name="T19" fmla="*/ 388 h 1674"/>
              <a:gd name="T20" fmla="*/ 73 w 1307"/>
              <a:gd name="T21" fmla="*/ 428 h 1674"/>
              <a:gd name="T22" fmla="*/ 33 w 1307"/>
              <a:gd name="T23" fmla="*/ 495 h 1674"/>
              <a:gd name="T24" fmla="*/ 127 w 1307"/>
              <a:gd name="T25" fmla="*/ 857 h 1674"/>
              <a:gd name="T26" fmla="*/ 87 w 1307"/>
              <a:gd name="T27" fmla="*/ 1018 h 1674"/>
              <a:gd name="T28" fmla="*/ 87 w 1307"/>
              <a:gd name="T29" fmla="*/ 1259 h 1674"/>
              <a:gd name="T30" fmla="*/ 107 w 1307"/>
              <a:gd name="T31" fmla="*/ 1346 h 1674"/>
              <a:gd name="T32" fmla="*/ 368 w 1307"/>
              <a:gd name="T33" fmla="*/ 1527 h 1674"/>
              <a:gd name="T34" fmla="*/ 703 w 1307"/>
              <a:gd name="T35" fmla="*/ 1634 h 1674"/>
              <a:gd name="T36" fmla="*/ 830 w 1307"/>
              <a:gd name="T37" fmla="*/ 1674 h 1674"/>
              <a:gd name="T38" fmla="*/ 937 w 1307"/>
              <a:gd name="T39" fmla="*/ 1661 h 1674"/>
              <a:gd name="T40" fmla="*/ 1038 w 1307"/>
              <a:gd name="T41" fmla="*/ 1614 h 1674"/>
              <a:gd name="T42" fmla="*/ 1205 w 1307"/>
              <a:gd name="T43" fmla="*/ 1554 h 1674"/>
              <a:gd name="T44" fmla="*/ 1259 w 1307"/>
              <a:gd name="T45" fmla="*/ 1292 h 1674"/>
              <a:gd name="T46" fmla="*/ 1225 w 1307"/>
              <a:gd name="T47" fmla="*/ 917 h 1674"/>
              <a:gd name="T48" fmla="*/ 1185 w 1307"/>
              <a:gd name="T49" fmla="*/ 864 h 1674"/>
              <a:gd name="T50" fmla="*/ 1259 w 1307"/>
              <a:gd name="T51" fmla="*/ 609 h 1674"/>
              <a:gd name="T52" fmla="*/ 1286 w 1307"/>
              <a:gd name="T53" fmla="*/ 556 h 1674"/>
              <a:gd name="T54" fmla="*/ 1299 w 1307"/>
              <a:gd name="T55" fmla="*/ 502 h 1674"/>
              <a:gd name="T56" fmla="*/ 1272 w 1307"/>
              <a:gd name="T57" fmla="*/ 375 h 1674"/>
              <a:gd name="T58" fmla="*/ 1225 w 1307"/>
              <a:gd name="T59" fmla="*/ 301 h 1674"/>
              <a:gd name="T60" fmla="*/ 1118 w 1307"/>
              <a:gd name="T61" fmla="*/ 167 h 1674"/>
              <a:gd name="T62" fmla="*/ 1078 w 1307"/>
              <a:gd name="T63" fmla="*/ 120 h 1674"/>
              <a:gd name="T64" fmla="*/ 991 w 1307"/>
              <a:gd name="T65" fmla="*/ 47 h 1674"/>
              <a:gd name="T66" fmla="*/ 790 w 1307"/>
              <a:gd name="T67" fmla="*/ 0 h 1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07" h="1674">
                <a:moveTo>
                  <a:pt x="790" y="0"/>
                </a:moveTo>
                <a:cubicBezTo>
                  <a:pt x="719" y="9"/>
                  <a:pt x="655" y="27"/>
                  <a:pt x="582" y="33"/>
                </a:cubicBezTo>
                <a:cubicBezTo>
                  <a:pt x="543" y="47"/>
                  <a:pt x="508" y="66"/>
                  <a:pt x="469" y="80"/>
                </a:cubicBezTo>
                <a:cubicBezTo>
                  <a:pt x="453" y="95"/>
                  <a:pt x="441" y="108"/>
                  <a:pt x="422" y="120"/>
                </a:cubicBezTo>
                <a:cubicBezTo>
                  <a:pt x="415" y="129"/>
                  <a:pt x="410" y="139"/>
                  <a:pt x="402" y="147"/>
                </a:cubicBezTo>
                <a:cubicBezTo>
                  <a:pt x="396" y="153"/>
                  <a:pt x="386" y="154"/>
                  <a:pt x="381" y="160"/>
                </a:cubicBezTo>
                <a:cubicBezTo>
                  <a:pt x="376" y="166"/>
                  <a:pt x="379" y="175"/>
                  <a:pt x="375" y="181"/>
                </a:cubicBezTo>
                <a:cubicBezTo>
                  <a:pt x="365" y="199"/>
                  <a:pt x="347" y="211"/>
                  <a:pt x="335" y="227"/>
                </a:cubicBezTo>
                <a:cubicBezTo>
                  <a:pt x="285" y="294"/>
                  <a:pt x="279" y="330"/>
                  <a:pt x="194" y="348"/>
                </a:cubicBezTo>
                <a:cubicBezTo>
                  <a:pt x="168" y="360"/>
                  <a:pt x="146" y="376"/>
                  <a:pt x="120" y="388"/>
                </a:cubicBezTo>
                <a:cubicBezTo>
                  <a:pt x="106" y="404"/>
                  <a:pt x="89" y="414"/>
                  <a:pt x="73" y="428"/>
                </a:cubicBezTo>
                <a:cubicBezTo>
                  <a:pt x="61" y="453"/>
                  <a:pt x="46" y="471"/>
                  <a:pt x="33" y="495"/>
                </a:cubicBezTo>
                <a:cubicBezTo>
                  <a:pt x="0" y="623"/>
                  <a:pt x="96" y="738"/>
                  <a:pt x="127" y="857"/>
                </a:cubicBezTo>
                <a:cubicBezTo>
                  <a:pt x="121" y="920"/>
                  <a:pt x="121" y="965"/>
                  <a:pt x="87" y="1018"/>
                </a:cubicBezTo>
                <a:cubicBezTo>
                  <a:pt x="66" y="1117"/>
                  <a:pt x="77" y="1051"/>
                  <a:pt x="87" y="1259"/>
                </a:cubicBezTo>
                <a:cubicBezTo>
                  <a:pt x="90" y="1329"/>
                  <a:pt x="81" y="1309"/>
                  <a:pt x="107" y="1346"/>
                </a:cubicBezTo>
                <a:cubicBezTo>
                  <a:pt x="141" y="1476"/>
                  <a:pt x="257" y="1493"/>
                  <a:pt x="368" y="1527"/>
                </a:cubicBezTo>
                <a:cubicBezTo>
                  <a:pt x="479" y="1561"/>
                  <a:pt x="589" y="1611"/>
                  <a:pt x="703" y="1634"/>
                </a:cubicBezTo>
                <a:cubicBezTo>
                  <a:pt x="798" y="1673"/>
                  <a:pt x="754" y="1663"/>
                  <a:pt x="830" y="1674"/>
                </a:cubicBezTo>
                <a:cubicBezTo>
                  <a:pt x="866" y="1670"/>
                  <a:pt x="903" y="1672"/>
                  <a:pt x="937" y="1661"/>
                </a:cubicBezTo>
                <a:cubicBezTo>
                  <a:pt x="970" y="1650"/>
                  <a:pt x="1003" y="1625"/>
                  <a:pt x="1038" y="1614"/>
                </a:cubicBezTo>
                <a:cubicBezTo>
                  <a:pt x="1095" y="1595"/>
                  <a:pt x="1154" y="1587"/>
                  <a:pt x="1205" y="1554"/>
                </a:cubicBezTo>
                <a:cubicBezTo>
                  <a:pt x="1250" y="1477"/>
                  <a:pt x="1237" y="1378"/>
                  <a:pt x="1259" y="1292"/>
                </a:cubicBezTo>
                <a:cubicBezTo>
                  <a:pt x="1252" y="1166"/>
                  <a:pt x="1257" y="1039"/>
                  <a:pt x="1225" y="917"/>
                </a:cubicBezTo>
                <a:cubicBezTo>
                  <a:pt x="1219" y="896"/>
                  <a:pt x="1198" y="882"/>
                  <a:pt x="1185" y="864"/>
                </a:cubicBezTo>
                <a:cubicBezTo>
                  <a:pt x="1170" y="775"/>
                  <a:pt x="1194" y="674"/>
                  <a:pt x="1259" y="609"/>
                </a:cubicBezTo>
                <a:cubicBezTo>
                  <a:pt x="1278" y="537"/>
                  <a:pt x="1250" y="630"/>
                  <a:pt x="1286" y="556"/>
                </a:cubicBezTo>
                <a:cubicBezTo>
                  <a:pt x="1294" y="539"/>
                  <a:pt x="1294" y="520"/>
                  <a:pt x="1299" y="502"/>
                </a:cubicBezTo>
                <a:cubicBezTo>
                  <a:pt x="1295" y="454"/>
                  <a:pt x="1307" y="408"/>
                  <a:pt x="1272" y="375"/>
                </a:cubicBezTo>
                <a:cubicBezTo>
                  <a:pt x="1264" y="347"/>
                  <a:pt x="1242" y="326"/>
                  <a:pt x="1225" y="301"/>
                </a:cubicBezTo>
                <a:cubicBezTo>
                  <a:pt x="1191" y="250"/>
                  <a:pt x="1169" y="203"/>
                  <a:pt x="1118" y="167"/>
                </a:cubicBezTo>
                <a:cubicBezTo>
                  <a:pt x="1106" y="148"/>
                  <a:pt x="1093" y="136"/>
                  <a:pt x="1078" y="120"/>
                </a:cubicBezTo>
                <a:cubicBezTo>
                  <a:pt x="1067" y="78"/>
                  <a:pt x="1030" y="59"/>
                  <a:pt x="991" y="47"/>
                </a:cubicBezTo>
                <a:cubicBezTo>
                  <a:pt x="932" y="6"/>
                  <a:pt x="859" y="0"/>
                  <a:pt x="790" y="0"/>
                </a:cubicBezTo>
                <a:close/>
              </a:path>
            </a:pathLst>
          </a:custGeom>
          <a:solidFill>
            <a:srgbClr val="DDDDDD"/>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1" name="Text Box 13">
            <a:extLst>
              <a:ext uri="{FF2B5EF4-FFF2-40B4-BE49-F238E27FC236}">
                <a16:creationId xmlns:a16="http://schemas.microsoft.com/office/drawing/2014/main" id="{68FFD5E1-3B4E-40B0-8BE3-8F7800C355D1}"/>
              </a:ext>
            </a:extLst>
          </p:cNvPr>
          <p:cNvSpPr txBox="1">
            <a:spLocks noChangeArrowheads="1"/>
          </p:cNvSpPr>
          <p:nvPr/>
        </p:nvSpPr>
        <p:spPr bwMode="auto">
          <a:xfrm>
            <a:off x="3581400" y="2286000"/>
            <a:ext cx="16938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attenuating</a:t>
            </a:r>
          </a:p>
          <a:p>
            <a:r>
              <a:rPr lang="en-US" altLang="en-US" sz="2400"/>
              <a:t>medium</a:t>
            </a:r>
          </a:p>
        </p:txBody>
      </p:sp>
      <p:graphicFrame>
        <p:nvGraphicFramePr>
          <p:cNvPr id="2062" name="Object 14">
            <a:extLst>
              <a:ext uri="{FF2B5EF4-FFF2-40B4-BE49-F238E27FC236}">
                <a16:creationId xmlns:a16="http://schemas.microsoft.com/office/drawing/2014/main" id="{9A1134DD-4F56-4447-8A07-D61CE220C691}"/>
              </a:ext>
            </a:extLst>
          </p:cNvPr>
          <p:cNvGraphicFramePr>
            <a:graphicFrameLocks noChangeAspect="1"/>
          </p:cNvGraphicFramePr>
          <p:nvPr/>
        </p:nvGraphicFramePr>
        <p:xfrm>
          <a:off x="3200400" y="4953000"/>
          <a:ext cx="2667000" cy="889000"/>
        </p:xfrm>
        <a:graphic>
          <a:graphicData uri="http://schemas.openxmlformats.org/presentationml/2006/ole">
            <mc:AlternateContent xmlns:mc="http://schemas.openxmlformats.org/markup-compatibility/2006">
              <mc:Choice xmlns:v="urn:schemas-microsoft-com:vml" Requires="v">
                <p:oleObj spid="_x0000_s1028" name="Equation" r:id="rId4" imgW="1295280" imgH="431640" progId="Equation.DSMT4">
                  <p:embed/>
                </p:oleObj>
              </mc:Choice>
              <mc:Fallback>
                <p:oleObj name="Equation" r:id="rId4" imgW="1295280" imgH="431640" progId="Equation.DSMT4">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4953000"/>
                        <a:ext cx="2667000" cy="88900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63" name="Line 15">
            <a:extLst>
              <a:ext uri="{FF2B5EF4-FFF2-40B4-BE49-F238E27FC236}">
                <a16:creationId xmlns:a16="http://schemas.microsoft.com/office/drawing/2014/main" id="{A647783E-3DCC-413E-A188-92B0054704C6}"/>
              </a:ext>
            </a:extLst>
          </p:cNvPr>
          <p:cNvSpPr>
            <a:spLocks noChangeShapeType="1"/>
          </p:cNvSpPr>
          <p:nvPr/>
        </p:nvSpPr>
        <p:spPr bwMode="auto">
          <a:xfrm>
            <a:off x="2438400" y="40386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4" name="Line 16">
            <a:extLst>
              <a:ext uri="{FF2B5EF4-FFF2-40B4-BE49-F238E27FC236}">
                <a16:creationId xmlns:a16="http://schemas.microsoft.com/office/drawing/2014/main" id="{B33CFCC2-5D7C-4B28-9460-90DAFE9FA55B}"/>
              </a:ext>
            </a:extLst>
          </p:cNvPr>
          <p:cNvSpPr>
            <a:spLocks noChangeShapeType="1"/>
          </p:cNvSpPr>
          <p:nvPr/>
        </p:nvSpPr>
        <p:spPr bwMode="auto">
          <a:xfrm>
            <a:off x="6019800" y="4038600"/>
            <a:ext cx="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5" name="Line 17">
            <a:extLst>
              <a:ext uri="{FF2B5EF4-FFF2-40B4-BE49-F238E27FC236}">
                <a16:creationId xmlns:a16="http://schemas.microsoft.com/office/drawing/2014/main" id="{9D2CBB8F-BD24-4816-92E9-1F9A121AF990}"/>
              </a:ext>
            </a:extLst>
          </p:cNvPr>
          <p:cNvSpPr>
            <a:spLocks noChangeShapeType="1"/>
          </p:cNvSpPr>
          <p:nvPr/>
        </p:nvSpPr>
        <p:spPr bwMode="auto">
          <a:xfrm>
            <a:off x="2438400" y="4267200"/>
            <a:ext cx="3581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6" name="Text Box 18">
            <a:extLst>
              <a:ext uri="{FF2B5EF4-FFF2-40B4-BE49-F238E27FC236}">
                <a16:creationId xmlns:a16="http://schemas.microsoft.com/office/drawing/2014/main" id="{F6B95E7B-F199-4FC8-A2CE-63BA2D53AA01}"/>
              </a:ext>
            </a:extLst>
          </p:cNvPr>
          <p:cNvSpPr txBox="1">
            <a:spLocks noChangeArrowheads="1"/>
          </p:cNvSpPr>
          <p:nvPr/>
        </p:nvSpPr>
        <p:spPr bwMode="auto">
          <a:xfrm>
            <a:off x="4022725" y="4230688"/>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d</a:t>
            </a:r>
          </a:p>
        </p:txBody>
      </p:sp>
      <p:sp>
        <p:nvSpPr>
          <p:cNvPr id="2067" name="Line 19">
            <a:extLst>
              <a:ext uri="{FF2B5EF4-FFF2-40B4-BE49-F238E27FC236}">
                <a16:creationId xmlns:a16="http://schemas.microsoft.com/office/drawing/2014/main" id="{6F49B200-75E8-4D4D-B70A-E133D2A48D7E}"/>
              </a:ext>
            </a:extLst>
          </p:cNvPr>
          <p:cNvSpPr>
            <a:spLocks noChangeShapeType="1"/>
          </p:cNvSpPr>
          <p:nvPr/>
        </p:nvSpPr>
        <p:spPr bwMode="auto">
          <a:xfrm flipV="1">
            <a:off x="4800600" y="55626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8" name="Text Box 20">
            <a:extLst>
              <a:ext uri="{FF2B5EF4-FFF2-40B4-BE49-F238E27FC236}">
                <a16:creationId xmlns:a16="http://schemas.microsoft.com/office/drawing/2014/main" id="{3B256E79-2FAD-4369-A24C-FFDFB1520E0F}"/>
              </a:ext>
            </a:extLst>
          </p:cNvPr>
          <p:cNvSpPr txBox="1">
            <a:spLocks noChangeArrowheads="1"/>
          </p:cNvSpPr>
          <p:nvPr/>
        </p:nvSpPr>
        <p:spPr bwMode="auto">
          <a:xfrm>
            <a:off x="3870325" y="6059488"/>
            <a:ext cx="3863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attenuation (Np/unit length)</a:t>
            </a:r>
          </a:p>
        </p:txBody>
      </p:sp>
      <p:sp>
        <p:nvSpPr>
          <p:cNvPr id="2069" name="Text Box 21">
            <a:extLst>
              <a:ext uri="{FF2B5EF4-FFF2-40B4-BE49-F238E27FC236}">
                <a16:creationId xmlns:a16="http://schemas.microsoft.com/office/drawing/2014/main" id="{57467E2E-0D9D-4F51-A15E-0379ED98741B}"/>
              </a:ext>
            </a:extLst>
          </p:cNvPr>
          <p:cNvSpPr txBox="1">
            <a:spLocks noChangeArrowheads="1"/>
          </p:cNvSpPr>
          <p:nvPr/>
        </p:nvSpPr>
        <p:spPr bwMode="auto">
          <a:xfrm>
            <a:off x="3505200" y="1066800"/>
            <a:ext cx="2571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plane wave amplitudes: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a:extLst>
              <a:ext uri="{FF2B5EF4-FFF2-40B4-BE49-F238E27FC236}">
                <a16:creationId xmlns:a16="http://schemas.microsoft.com/office/drawing/2014/main" id="{DADB9CB4-A1E5-45E5-B1D8-E144D1DF6B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5600" y="404813"/>
            <a:ext cx="3019425" cy="3810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6">
            <a:extLst>
              <a:ext uri="{FF2B5EF4-FFF2-40B4-BE49-F238E27FC236}">
                <a16:creationId xmlns:a16="http://schemas.microsoft.com/office/drawing/2014/main" id="{198FE268-1B34-4512-9451-2ADD093C5A93}"/>
              </a:ext>
            </a:extLst>
          </p:cNvPr>
          <p:cNvSpPr>
            <a:spLocks noChangeArrowheads="1"/>
          </p:cNvSpPr>
          <p:nvPr/>
        </p:nvSpPr>
        <p:spPr bwMode="auto">
          <a:xfrm>
            <a:off x="468313" y="476250"/>
            <a:ext cx="4321175" cy="3662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John Napier of Merchistoun (1550 – 4 April 1617), nicknamed Marvellous Merchistoun, was a Scottish mathematician, physicist, astronomer/astrologer and 8th Laird of Merchistoun. He is most remembered as the inventor of logarithms and Napier's bones, and for popularizing the use of the decimal point. Napier's birth place, Merchiston Tower, Edinburgh, Scotland, is now part of Napier University. He is buried in St Cuthbert's Church, Edinburgh</a:t>
            </a:r>
          </a:p>
        </p:txBody>
      </p:sp>
    </p:spTree>
    <p:extLst>
      <p:ext uri="{BB962C8B-B14F-4D97-AF65-F5344CB8AC3E}">
        <p14:creationId xmlns:p14="http://schemas.microsoft.com/office/powerpoint/2010/main" val="4071478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a:extLst>
              <a:ext uri="{FF2B5EF4-FFF2-40B4-BE49-F238E27FC236}">
                <a16:creationId xmlns:a16="http://schemas.microsoft.com/office/drawing/2014/main" id="{473FB404-19D8-4AA1-B86C-B1F2D52BFFD3}"/>
              </a:ext>
            </a:extLst>
          </p:cNvPr>
          <p:cNvSpPr txBox="1">
            <a:spLocks noChangeArrowheads="1"/>
          </p:cNvSpPr>
          <p:nvPr/>
        </p:nvSpPr>
        <p:spPr bwMode="auto">
          <a:xfrm>
            <a:off x="1279525" y="649288"/>
            <a:ext cx="228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Example: water</a:t>
            </a:r>
          </a:p>
        </p:txBody>
      </p:sp>
      <p:graphicFrame>
        <p:nvGraphicFramePr>
          <p:cNvPr id="3077" name="Object 5">
            <a:extLst>
              <a:ext uri="{FF2B5EF4-FFF2-40B4-BE49-F238E27FC236}">
                <a16:creationId xmlns:a16="http://schemas.microsoft.com/office/drawing/2014/main" id="{8AC638BC-FB28-453E-B8EB-9E2654D84FDD}"/>
              </a:ext>
            </a:extLst>
          </p:cNvPr>
          <p:cNvGraphicFramePr>
            <a:graphicFrameLocks noChangeAspect="1"/>
          </p:cNvGraphicFramePr>
          <p:nvPr/>
        </p:nvGraphicFramePr>
        <p:xfrm>
          <a:off x="2370138" y="1408113"/>
          <a:ext cx="4327525" cy="550862"/>
        </p:xfrm>
        <a:graphic>
          <a:graphicData uri="http://schemas.openxmlformats.org/presentationml/2006/ole">
            <mc:AlternateContent xmlns:mc="http://schemas.openxmlformats.org/markup-compatibility/2006">
              <mc:Choice xmlns:v="urn:schemas-microsoft-com:vml" Requires="v">
                <p:oleObj spid="_x0000_s2054" name="Equation" r:id="rId4" imgW="1993680" imgH="253800" progId="Equation.DSMT4">
                  <p:embed/>
                </p:oleObj>
              </mc:Choice>
              <mc:Fallback>
                <p:oleObj name="Equation" r:id="rId4" imgW="1993680" imgH="2538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70138" y="1408113"/>
                        <a:ext cx="4327525" cy="550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8" name="Text Box 6">
            <a:extLst>
              <a:ext uri="{FF2B5EF4-FFF2-40B4-BE49-F238E27FC236}">
                <a16:creationId xmlns:a16="http://schemas.microsoft.com/office/drawing/2014/main" id="{AD76D293-ABC9-4F0B-964A-B71622C16946}"/>
              </a:ext>
            </a:extLst>
          </p:cNvPr>
          <p:cNvSpPr txBox="1">
            <a:spLocks noChangeArrowheads="1"/>
          </p:cNvSpPr>
          <p:nvPr/>
        </p:nvSpPr>
        <p:spPr bwMode="auto">
          <a:xfrm>
            <a:off x="1143000" y="2286000"/>
            <a:ext cx="7032625"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Attenuation is affected by many variables so that</a:t>
            </a:r>
          </a:p>
          <a:p>
            <a:r>
              <a:rPr lang="en-US" altLang="en-US" sz="2400"/>
              <a:t>generally it is not possible to give generic values</a:t>
            </a:r>
          </a:p>
          <a:p>
            <a:r>
              <a:rPr lang="en-US" altLang="en-US" sz="2400"/>
              <a:t>that are useful for quantitative analyses.</a:t>
            </a:r>
          </a:p>
          <a:p>
            <a:endParaRPr lang="en-US" altLang="en-US" sz="2400"/>
          </a:p>
          <a:p>
            <a:r>
              <a:rPr lang="en-US" altLang="en-US" sz="2400"/>
              <a:t>Thus, attenuation generally must be obtained </a:t>
            </a:r>
          </a:p>
          <a:p>
            <a:r>
              <a:rPr lang="en-US" altLang="en-US" sz="2400"/>
              <a:t>experimentally for the material in question</a:t>
            </a:r>
          </a:p>
          <a:p>
            <a:endParaRPr lang="en-US" altLang="en-US" sz="2400"/>
          </a:p>
          <a:p>
            <a:r>
              <a:rPr lang="en-US" altLang="en-US" sz="2400"/>
              <a:t>When attenuation values are quoted they are often</a:t>
            </a:r>
          </a:p>
          <a:p>
            <a:r>
              <a:rPr lang="en-US" altLang="en-US" sz="2400"/>
              <a:t>given as average values in decibels/unit length</a:t>
            </a:r>
          </a:p>
          <a:p>
            <a:endParaRPr lang="en-US" altLang="en-US" sz="2400"/>
          </a:p>
        </p:txBody>
      </p:sp>
      <p:graphicFrame>
        <p:nvGraphicFramePr>
          <p:cNvPr id="3079" name="Object 7">
            <a:extLst>
              <a:ext uri="{FF2B5EF4-FFF2-40B4-BE49-F238E27FC236}">
                <a16:creationId xmlns:a16="http://schemas.microsoft.com/office/drawing/2014/main" id="{EE3F67C3-49AE-4E42-BE46-3A38FC44785F}"/>
              </a:ext>
            </a:extLst>
          </p:cNvPr>
          <p:cNvGraphicFramePr>
            <a:graphicFrameLocks noChangeAspect="1"/>
          </p:cNvGraphicFramePr>
          <p:nvPr/>
        </p:nvGraphicFramePr>
        <p:xfrm>
          <a:off x="3200400" y="5867400"/>
          <a:ext cx="2667000" cy="581025"/>
        </p:xfrm>
        <a:graphic>
          <a:graphicData uri="http://schemas.openxmlformats.org/presentationml/2006/ole">
            <mc:AlternateContent xmlns:mc="http://schemas.openxmlformats.org/markup-compatibility/2006">
              <mc:Choice xmlns:v="urn:schemas-microsoft-com:vml" Requires="v">
                <p:oleObj spid="_x0000_s2055" name="Equation" r:id="rId6" imgW="1104840" imgH="241200" progId="Equation.DSMT4">
                  <p:embed/>
                </p:oleObj>
              </mc:Choice>
              <mc:Fallback>
                <p:oleObj name="Equation" r:id="rId6" imgW="1104840" imgH="2412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0400" y="5867400"/>
                        <a:ext cx="2667000" cy="58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a:extLst>
              <a:ext uri="{FF2B5EF4-FFF2-40B4-BE49-F238E27FC236}">
                <a16:creationId xmlns:a16="http://schemas.microsoft.com/office/drawing/2014/main" id="{6D088083-9147-4794-8C19-EF95F1DD8EE7}"/>
              </a:ext>
            </a:extLst>
          </p:cNvPr>
          <p:cNvSpPr txBox="1"/>
          <p:nvPr/>
        </p:nvSpPr>
        <p:spPr>
          <a:xfrm>
            <a:off x="7315200" y="1405235"/>
            <a:ext cx="1107996" cy="461665"/>
          </a:xfrm>
          <a:prstGeom prst="rect">
            <a:avLst/>
          </a:prstGeom>
          <a:noFill/>
        </p:spPr>
        <p:txBody>
          <a:bodyPr wrap="none" rtlCol="0">
            <a:spAutoFit/>
          </a:bodyPr>
          <a:lstStyle/>
          <a:p>
            <a:r>
              <a:rPr lang="en-US" sz="2400" i="1" dirty="0">
                <a:latin typeface="Times New Roman" panose="02020603050405020304" pitchFamily="18" charset="0"/>
                <a:cs typeface="Times New Roman" panose="02020603050405020304" pitchFamily="18" charset="0"/>
              </a:rPr>
              <a:t>f</a:t>
            </a:r>
            <a:r>
              <a:rPr lang="en-US" sz="2400" dirty="0">
                <a:latin typeface="Times New Roman" panose="02020603050405020304" pitchFamily="18" charset="0"/>
                <a:cs typeface="Times New Roman" panose="02020603050405020304" pitchFamily="18" charset="0"/>
              </a:rPr>
              <a:t> … </a:t>
            </a:r>
            <a:r>
              <a:rPr lang="en-US" sz="2400" i="1" dirty="0">
                <a:latin typeface="Times New Roman" panose="02020603050405020304" pitchFamily="18" charset="0"/>
                <a:cs typeface="Times New Roman" panose="02020603050405020304" pitchFamily="18" charset="0"/>
              </a:rPr>
              <a:t>Hz</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6" name="Object 4">
            <a:extLst>
              <a:ext uri="{FF2B5EF4-FFF2-40B4-BE49-F238E27FC236}">
                <a16:creationId xmlns:a16="http://schemas.microsoft.com/office/drawing/2014/main" id="{A7151667-E23D-4241-B61A-76185043B95B}"/>
              </a:ext>
            </a:extLst>
          </p:cNvPr>
          <p:cNvGraphicFramePr>
            <a:graphicFrameLocks noChangeAspect="1"/>
          </p:cNvGraphicFramePr>
          <p:nvPr/>
        </p:nvGraphicFramePr>
        <p:xfrm>
          <a:off x="3117850" y="1981200"/>
          <a:ext cx="2563813" cy="889000"/>
        </p:xfrm>
        <a:graphic>
          <a:graphicData uri="http://schemas.openxmlformats.org/presentationml/2006/ole">
            <mc:AlternateContent xmlns:mc="http://schemas.openxmlformats.org/markup-compatibility/2006">
              <mc:Choice xmlns:v="urn:schemas-microsoft-com:vml" Requires="v">
                <p:oleObj spid="_x0000_s3078" name="Equation" r:id="rId4" imgW="1244520" imgH="431640" progId="Equation.DSMT4">
                  <p:embed/>
                </p:oleObj>
              </mc:Choice>
              <mc:Fallback>
                <p:oleObj name="Equation" r:id="rId4" imgW="1244520" imgH="43164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17850" y="1981200"/>
                        <a:ext cx="2563813" cy="88900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18" name="Freeform 6">
            <a:extLst>
              <a:ext uri="{FF2B5EF4-FFF2-40B4-BE49-F238E27FC236}">
                <a16:creationId xmlns:a16="http://schemas.microsoft.com/office/drawing/2014/main" id="{B8A96F8C-E782-46C8-894A-04E04D5E53CD}"/>
              </a:ext>
            </a:extLst>
          </p:cNvPr>
          <p:cNvSpPr>
            <a:spLocks/>
          </p:cNvSpPr>
          <p:nvPr/>
        </p:nvSpPr>
        <p:spPr bwMode="auto">
          <a:xfrm>
            <a:off x="2590800" y="304800"/>
            <a:ext cx="914400" cy="609600"/>
          </a:xfrm>
          <a:custGeom>
            <a:avLst/>
            <a:gdLst>
              <a:gd name="T0" fmla="*/ 0 w 576"/>
              <a:gd name="T1" fmla="*/ 384 h 384"/>
              <a:gd name="T2" fmla="*/ 192 w 576"/>
              <a:gd name="T3" fmla="*/ 384 h 384"/>
              <a:gd name="T4" fmla="*/ 240 w 576"/>
              <a:gd name="T5" fmla="*/ 0 h 384"/>
              <a:gd name="T6" fmla="*/ 288 w 576"/>
              <a:gd name="T7" fmla="*/ 384 h 384"/>
              <a:gd name="T8" fmla="*/ 576 w 576"/>
              <a:gd name="T9" fmla="*/ 384 h 384"/>
            </a:gdLst>
            <a:ahLst/>
            <a:cxnLst>
              <a:cxn ang="0">
                <a:pos x="T0" y="T1"/>
              </a:cxn>
              <a:cxn ang="0">
                <a:pos x="T2" y="T3"/>
              </a:cxn>
              <a:cxn ang="0">
                <a:pos x="T4" y="T5"/>
              </a:cxn>
              <a:cxn ang="0">
                <a:pos x="T6" y="T7"/>
              </a:cxn>
              <a:cxn ang="0">
                <a:pos x="T8" y="T9"/>
              </a:cxn>
            </a:cxnLst>
            <a:rect l="0" t="0" r="r" b="b"/>
            <a:pathLst>
              <a:path w="576" h="384">
                <a:moveTo>
                  <a:pt x="0" y="384"/>
                </a:moveTo>
                <a:lnTo>
                  <a:pt x="192" y="384"/>
                </a:lnTo>
                <a:lnTo>
                  <a:pt x="240" y="0"/>
                </a:lnTo>
                <a:lnTo>
                  <a:pt x="288" y="384"/>
                </a:lnTo>
                <a:lnTo>
                  <a:pt x="576" y="384"/>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19" name="Freeform 7">
            <a:extLst>
              <a:ext uri="{FF2B5EF4-FFF2-40B4-BE49-F238E27FC236}">
                <a16:creationId xmlns:a16="http://schemas.microsoft.com/office/drawing/2014/main" id="{84EC1797-F0FA-49DD-B6DE-9AC03EC3B309}"/>
              </a:ext>
            </a:extLst>
          </p:cNvPr>
          <p:cNvSpPr>
            <a:spLocks/>
          </p:cNvSpPr>
          <p:nvPr/>
        </p:nvSpPr>
        <p:spPr bwMode="auto">
          <a:xfrm>
            <a:off x="4953000" y="573088"/>
            <a:ext cx="914400" cy="341312"/>
          </a:xfrm>
          <a:custGeom>
            <a:avLst/>
            <a:gdLst>
              <a:gd name="T0" fmla="*/ 0 w 576"/>
              <a:gd name="T1" fmla="*/ 384 h 384"/>
              <a:gd name="T2" fmla="*/ 192 w 576"/>
              <a:gd name="T3" fmla="*/ 384 h 384"/>
              <a:gd name="T4" fmla="*/ 240 w 576"/>
              <a:gd name="T5" fmla="*/ 0 h 384"/>
              <a:gd name="T6" fmla="*/ 288 w 576"/>
              <a:gd name="T7" fmla="*/ 384 h 384"/>
              <a:gd name="T8" fmla="*/ 576 w 576"/>
              <a:gd name="T9" fmla="*/ 384 h 384"/>
            </a:gdLst>
            <a:ahLst/>
            <a:cxnLst>
              <a:cxn ang="0">
                <a:pos x="T0" y="T1"/>
              </a:cxn>
              <a:cxn ang="0">
                <a:pos x="T2" y="T3"/>
              </a:cxn>
              <a:cxn ang="0">
                <a:pos x="T4" y="T5"/>
              </a:cxn>
              <a:cxn ang="0">
                <a:pos x="T6" y="T7"/>
              </a:cxn>
              <a:cxn ang="0">
                <a:pos x="T8" y="T9"/>
              </a:cxn>
            </a:cxnLst>
            <a:rect l="0" t="0" r="r" b="b"/>
            <a:pathLst>
              <a:path w="576" h="384">
                <a:moveTo>
                  <a:pt x="0" y="384"/>
                </a:moveTo>
                <a:lnTo>
                  <a:pt x="192" y="384"/>
                </a:lnTo>
                <a:lnTo>
                  <a:pt x="240" y="0"/>
                </a:lnTo>
                <a:lnTo>
                  <a:pt x="288" y="384"/>
                </a:lnTo>
                <a:lnTo>
                  <a:pt x="576" y="384"/>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0" name="Text Box 8">
            <a:extLst>
              <a:ext uri="{FF2B5EF4-FFF2-40B4-BE49-F238E27FC236}">
                <a16:creationId xmlns:a16="http://schemas.microsoft.com/office/drawing/2014/main" id="{B2A40C03-C486-49F9-AF8C-C4C05CD2165D}"/>
              </a:ext>
            </a:extLst>
          </p:cNvPr>
          <p:cNvSpPr txBox="1">
            <a:spLocks noChangeArrowheads="1"/>
          </p:cNvSpPr>
          <p:nvPr/>
        </p:nvSpPr>
        <p:spPr bwMode="auto">
          <a:xfrm>
            <a:off x="4724400" y="152400"/>
            <a:ext cx="4206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a:t>
            </a:r>
            <a:r>
              <a:rPr lang="en-US" altLang="en-US" baseline="-25000"/>
              <a:t>2</a:t>
            </a:r>
            <a:endParaRPr lang="en-US" altLang="en-US"/>
          </a:p>
        </p:txBody>
      </p:sp>
      <p:sp>
        <p:nvSpPr>
          <p:cNvPr id="13321" name="Text Box 9">
            <a:extLst>
              <a:ext uri="{FF2B5EF4-FFF2-40B4-BE49-F238E27FC236}">
                <a16:creationId xmlns:a16="http://schemas.microsoft.com/office/drawing/2014/main" id="{2D9D7280-CDD6-4B91-854C-DC98F5F0DD58}"/>
              </a:ext>
            </a:extLst>
          </p:cNvPr>
          <p:cNvSpPr txBox="1">
            <a:spLocks noChangeArrowheads="1"/>
          </p:cNvSpPr>
          <p:nvPr/>
        </p:nvSpPr>
        <p:spPr bwMode="auto">
          <a:xfrm>
            <a:off x="2193925" y="265113"/>
            <a:ext cx="4206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A</a:t>
            </a:r>
            <a:r>
              <a:rPr lang="en-US" altLang="en-US" baseline="-25000"/>
              <a:t>1</a:t>
            </a:r>
            <a:endParaRPr lang="en-US" altLang="en-US"/>
          </a:p>
        </p:txBody>
      </p:sp>
      <p:graphicFrame>
        <p:nvGraphicFramePr>
          <p:cNvPr id="13322" name="Object 10">
            <a:extLst>
              <a:ext uri="{FF2B5EF4-FFF2-40B4-BE49-F238E27FC236}">
                <a16:creationId xmlns:a16="http://schemas.microsoft.com/office/drawing/2014/main" id="{9FF03001-B368-44F6-80DF-B3D57DE460C7}"/>
              </a:ext>
            </a:extLst>
          </p:cNvPr>
          <p:cNvGraphicFramePr>
            <a:graphicFrameLocks noChangeAspect="1"/>
          </p:cNvGraphicFramePr>
          <p:nvPr/>
        </p:nvGraphicFramePr>
        <p:xfrm>
          <a:off x="2819400" y="3505200"/>
          <a:ext cx="2406650" cy="1933575"/>
        </p:xfrm>
        <a:graphic>
          <a:graphicData uri="http://schemas.openxmlformats.org/presentationml/2006/ole">
            <mc:AlternateContent xmlns:mc="http://schemas.openxmlformats.org/markup-compatibility/2006">
              <mc:Choice xmlns:v="urn:schemas-microsoft-com:vml" Requires="v">
                <p:oleObj spid="_x0000_s3079" name="Equation" r:id="rId6" imgW="1346040" imgH="1079280" progId="Equation.DSMT4">
                  <p:embed/>
                </p:oleObj>
              </mc:Choice>
              <mc:Fallback>
                <p:oleObj name="Equation" r:id="rId6" imgW="1346040" imgH="1079280" progId="Equation.DSMT4">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9400" y="3505200"/>
                        <a:ext cx="2406650" cy="1933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23" name="Text Box 11">
            <a:extLst>
              <a:ext uri="{FF2B5EF4-FFF2-40B4-BE49-F238E27FC236}">
                <a16:creationId xmlns:a16="http://schemas.microsoft.com/office/drawing/2014/main" id="{0B9B957C-A6F4-43E5-A319-7A29E26B8151}"/>
              </a:ext>
            </a:extLst>
          </p:cNvPr>
          <p:cNvSpPr txBox="1">
            <a:spLocks noChangeArrowheads="1"/>
          </p:cNvSpPr>
          <p:nvPr/>
        </p:nvSpPr>
        <p:spPr bwMode="auto">
          <a:xfrm>
            <a:off x="4419600" y="1524000"/>
            <a:ext cx="2825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average attenuation (Np/l)</a:t>
            </a:r>
          </a:p>
        </p:txBody>
      </p:sp>
      <p:sp>
        <p:nvSpPr>
          <p:cNvPr id="13324" name="Line 12">
            <a:extLst>
              <a:ext uri="{FF2B5EF4-FFF2-40B4-BE49-F238E27FC236}">
                <a16:creationId xmlns:a16="http://schemas.microsoft.com/office/drawing/2014/main" id="{BCD46810-841B-40D7-A821-62EC19EC7B1A}"/>
              </a:ext>
            </a:extLst>
          </p:cNvPr>
          <p:cNvSpPr>
            <a:spLocks noChangeShapeType="1"/>
          </p:cNvSpPr>
          <p:nvPr/>
        </p:nvSpPr>
        <p:spPr bwMode="auto">
          <a:xfrm>
            <a:off x="4953000" y="1905000"/>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5" name="Text Box 13">
            <a:extLst>
              <a:ext uri="{FF2B5EF4-FFF2-40B4-BE49-F238E27FC236}">
                <a16:creationId xmlns:a16="http://schemas.microsoft.com/office/drawing/2014/main" id="{721C59C1-B32D-430B-B313-0C7C1EA32042}"/>
              </a:ext>
            </a:extLst>
          </p:cNvPr>
          <p:cNvSpPr txBox="1">
            <a:spLocks noChangeArrowheads="1"/>
          </p:cNvSpPr>
          <p:nvPr/>
        </p:nvSpPr>
        <p:spPr bwMode="auto">
          <a:xfrm>
            <a:off x="1524000" y="2971800"/>
            <a:ext cx="2813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average attenuation (dB/l)</a:t>
            </a:r>
          </a:p>
        </p:txBody>
      </p:sp>
      <p:sp>
        <p:nvSpPr>
          <p:cNvPr id="13326" name="Line 14">
            <a:extLst>
              <a:ext uri="{FF2B5EF4-FFF2-40B4-BE49-F238E27FC236}">
                <a16:creationId xmlns:a16="http://schemas.microsoft.com/office/drawing/2014/main" id="{7A66C680-5CB5-4154-B2A4-AEAECDFBDE5B}"/>
              </a:ext>
            </a:extLst>
          </p:cNvPr>
          <p:cNvSpPr>
            <a:spLocks noChangeShapeType="1"/>
          </p:cNvSpPr>
          <p:nvPr/>
        </p:nvSpPr>
        <p:spPr bwMode="auto">
          <a:xfrm>
            <a:off x="3048000" y="36576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7" name="Line 15">
            <a:extLst>
              <a:ext uri="{FF2B5EF4-FFF2-40B4-BE49-F238E27FC236}">
                <a16:creationId xmlns:a16="http://schemas.microsoft.com/office/drawing/2014/main" id="{5C911A1A-B150-4207-B86D-E2D30FE80860}"/>
              </a:ext>
            </a:extLst>
          </p:cNvPr>
          <p:cNvSpPr>
            <a:spLocks noChangeShapeType="1"/>
          </p:cNvSpPr>
          <p:nvPr/>
        </p:nvSpPr>
        <p:spPr bwMode="auto">
          <a:xfrm>
            <a:off x="2971800" y="9906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8" name="Line 16">
            <a:extLst>
              <a:ext uri="{FF2B5EF4-FFF2-40B4-BE49-F238E27FC236}">
                <a16:creationId xmlns:a16="http://schemas.microsoft.com/office/drawing/2014/main" id="{1DE2BF1E-B693-4E93-B8B3-21A052132E96}"/>
              </a:ext>
            </a:extLst>
          </p:cNvPr>
          <p:cNvSpPr>
            <a:spLocks noChangeShapeType="1"/>
          </p:cNvSpPr>
          <p:nvPr/>
        </p:nvSpPr>
        <p:spPr bwMode="auto">
          <a:xfrm>
            <a:off x="5334000" y="990600"/>
            <a:ext cx="0" cy="304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9" name="Line 17">
            <a:extLst>
              <a:ext uri="{FF2B5EF4-FFF2-40B4-BE49-F238E27FC236}">
                <a16:creationId xmlns:a16="http://schemas.microsoft.com/office/drawing/2014/main" id="{E84392BA-2984-4882-A729-0EF6357A8920}"/>
              </a:ext>
            </a:extLst>
          </p:cNvPr>
          <p:cNvSpPr>
            <a:spLocks noChangeShapeType="1"/>
          </p:cNvSpPr>
          <p:nvPr/>
        </p:nvSpPr>
        <p:spPr bwMode="auto">
          <a:xfrm>
            <a:off x="2971800" y="1143000"/>
            <a:ext cx="23622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0" name="Text Box 18">
            <a:extLst>
              <a:ext uri="{FF2B5EF4-FFF2-40B4-BE49-F238E27FC236}">
                <a16:creationId xmlns:a16="http://schemas.microsoft.com/office/drawing/2014/main" id="{E3A404E9-C3BE-481C-A50B-E7001F0A85E3}"/>
              </a:ext>
            </a:extLst>
          </p:cNvPr>
          <p:cNvSpPr txBox="1">
            <a:spLocks noChangeArrowheads="1"/>
          </p:cNvSpPr>
          <p:nvPr/>
        </p:nvSpPr>
        <p:spPr bwMode="auto">
          <a:xfrm>
            <a:off x="3946525" y="1103313"/>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d</a:t>
            </a:r>
          </a:p>
        </p:txBody>
      </p:sp>
      <p:sp>
        <p:nvSpPr>
          <p:cNvPr id="13331" name="Text Box 19">
            <a:extLst>
              <a:ext uri="{FF2B5EF4-FFF2-40B4-BE49-F238E27FC236}">
                <a16:creationId xmlns:a16="http://schemas.microsoft.com/office/drawing/2014/main" id="{B6C9BB23-38F5-4B21-861F-70EE9F5F4FC0}"/>
              </a:ext>
            </a:extLst>
          </p:cNvPr>
          <p:cNvSpPr txBox="1">
            <a:spLocks noChangeArrowheads="1"/>
          </p:cNvSpPr>
          <p:nvPr/>
        </p:nvSpPr>
        <p:spPr bwMode="auto">
          <a:xfrm>
            <a:off x="228600" y="304800"/>
            <a:ext cx="18605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plane wave</a:t>
            </a:r>
          </a:p>
          <a:p>
            <a:r>
              <a:rPr lang="en-US" altLang="en-US"/>
              <a:t>pulse traveling </a:t>
            </a:r>
          </a:p>
          <a:p>
            <a:r>
              <a:rPr lang="en-US" altLang="en-US"/>
              <a:t>in an attenuative</a:t>
            </a:r>
          </a:p>
          <a:p>
            <a:r>
              <a:rPr lang="en-US" altLang="en-US"/>
              <a:t>medium:</a:t>
            </a:r>
          </a:p>
        </p:txBody>
      </p:sp>
      <p:sp>
        <p:nvSpPr>
          <p:cNvPr id="13332" name="Line 20">
            <a:extLst>
              <a:ext uri="{FF2B5EF4-FFF2-40B4-BE49-F238E27FC236}">
                <a16:creationId xmlns:a16="http://schemas.microsoft.com/office/drawing/2014/main" id="{430197CE-0B34-477C-9A5B-E9783B8A85FB}"/>
              </a:ext>
            </a:extLst>
          </p:cNvPr>
          <p:cNvSpPr>
            <a:spLocks noChangeShapeType="1"/>
          </p:cNvSpPr>
          <p:nvPr/>
        </p:nvSpPr>
        <p:spPr bwMode="auto">
          <a:xfrm>
            <a:off x="2667000" y="3048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3" name="Line 21">
            <a:extLst>
              <a:ext uri="{FF2B5EF4-FFF2-40B4-BE49-F238E27FC236}">
                <a16:creationId xmlns:a16="http://schemas.microsoft.com/office/drawing/2014/main" id="{12B7AF5B-A1E4-4770-BE4E-7CFD03E598B0}"/>
              </a:ext>
            </a:extLst>
          </p:cNvPr>
          <p:cNvSpPr>
            <a:spLocks noChangeShapeType="1"/>
          </p:cNvSpPr>
          <p:nvPr/>
        </p:nvSpPr>
        <p:spPr bwMode="auto">
          <a:xfrm flipV="1">
            <a:off x="2743200" y="304800"/>
            <a:ext cx="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4" name="Line 22">
            <a:extLst>
              <a:ext uri="{FF2B5EF4-FFF2-40B4-BE49-F238E27FC236}">
                <a16:creationId xmlns:a16="http://schemas.microsoft.com/office/drawing/2014/main" id="{D03762D4-74D1-4DB3-92DC-6EAD37046B12}"/>
              </a:ext>
            </a:extLst>
          </p:cNvPr>
          <p:cNvSpPr>
            <a:spLocks noChangeShapeType="1"/>
          </p:cNvSpPr>
          <p:nvPr/>
        </p:nvSpPr>
        <p:spPr bwMode="auto">
          <a:xfrm flipH="1">
            <a:off x="5029200" y="5334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35" name="Line 23">
            <a:extLst>
              <a:ext uri="{FF2B5EF4-FFF2-40B4-BE49-F238E27FC236}">
                <a16:creationId xmlns:a16="http://schemas.microsoft.com/office/drawing/2014/main" id="{C4A7C894-A6F9-410C-BAA4-9254A0424A61}"/>
              </a:ext>
            </a:extLst>
          </p:cNvPr>
          <p:cNvSpPr>
            <a:spLocks noChangeShapeType="1"/>
          </p:cNvSpPr>
          <p:nvPr/>
        </p:nvSpPr>
        <p:spPr bwMode="auto">
          <a:xfrm flipV="1">
            <a:off x="5105400" y="5334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 Box 4">
            <a:extLst>
              <a:ext uri="{FF2B5EF4-FFF2-40B4-BE49-F238E27FC236}">
                <a16:creationId xmlns:a16="http://schemas.microsoft.com/office/drawing/2014/main" id="{54F3D148-7DE8-4B7F-A774-69B294E0C2F3}"/>
              </a:ext>
            </a:extLst>
          </p:cNvPr>
          <p:cNvSpPr txBox="1">
            <a:spLocks noChangeArrowheads="1"/>
          </p:cNvSpPr>
          <p:nvPr/>
        </p:nvSpPr>
        <p:spPr bwMode="auto">
          <a:xfrm>
            <a:off x="914400" y="762000"/>
            <a:ext cx="7480300"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t>To model the effects of attenuation on the characteristics of a signal, we must be able to find the attenuation of a material as a function of frequency. However, in some applications we may be content to obtain an average attenuation value which describes the overall behavior of the amplitude of the signal. We can obtain such the average attenuation of a solid sample, for example, by using the pulse-echo setup shown.</a:t>
            </a:r>
          </a:p>
          <a:p>
            <a:endParaRPr lang="en-US" altLang="en-US" sz="1600"/>
          </a:p>
        </p:txBody>
      </p:sp>
      <p:sp>
        <p:nvSpPr>
          <p:cNvPr id="16390" name="Rectangle 6">
            <a:extLst>
              <a:ext uri="{FF2B5EF4-FFF2-40B4-BE49-F238E27FC236}">
                <a16:creationId xmlns:a16="http://schemas.microsoft.com/office/drawing/2014/main" id="{58E33326-B324-41D3-87CF-CD0A8129E7DB}"/>
              </a:ext>
            </a:extLst>
          </p:cNvPr>
          <p:cNvSpPr>
            <a:spLocks noChangeArrowheads="1"/>
          </p:cNvSpPr>
          <p:nvPr/>
        </p:nvSpPr>
        <p:spPr bwMode="auto">
          <a:xfrm>
            <a:off x="3983038" y="2643188"/>
            <a:ext cx="1779587" cy="17780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1" name="Line 7">
            <a:extLst>
              <a:ext uri="{FF2B5EF4-FFF2-40B4-BE49-F238E27FC236}">
                <a16:creationId xmlns:a16="http://schemas.microsoft.com/office/drawing/2014/main" id="{14E11D3F-400F-4467-B173-4D35FD0806C3}"/>
              </a:ext>
            </a:extLst>
          </p:cNvPr>
          <p:cNvSpPr>
            <a:spLocks noChangeShapeType="1"/>
          </p:cNvSpPr>
          <p:nvPr/>
        </p:nvSpPr>
        <p:spPr bwMode="auto">
          <a:xfrm>
            <a:off x="3995738" y="3868738"/>
            <a:ext cx="17653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92" name="Text Box 8">
            <a:extLst>
              <a:ext uri="{FF2B5EF4-FFF2-40B4-BE49-F238E27FC236}">
                <a16:creationId xmlns:a16="http://schemas.microsoft.com/office/drawing/2014/main" id="{5B939487-C530-499A-AD18-A6369F693FE5}"/>
              </a:ext>
            </a:extLst>
          </p:cNvPr>
          <p:cNvSpPr txBox="1">
            <a:spLocks noChangeArrowheads="1"/>
          </p:cNvSpPr>
          <p:nvPr/>
        </p:nvSpPr>
        <p:spPr bwMode="auto">
          <a:xfrm>
            <a:off x="4656138" y="3940175"/>
            <a:ext cx="330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D</a:t>
            </a:r>
          </a:p>
        </p:txBody>
      </p:sp>
      <p:sp>
        <p:nvSpPr>
          <p:cNvPr id="16394" name="Text Box 10">
            <a:extLst>
              <a:ext uri="{FF2B5EF4-FFF2-40B4-BE49-F238E27FC236}">
                <a16:creationId xmlns:a16="http://schemas.microsoft.com/office/drawing/2014/main" id="{5FE98972-64CC-4793-8EC6-859B5C8F4AAD}"/>
              </a:ext>
            </a:extLst>
          </p:cNvPr>
          <p:cNvSpPr txBox="1">
            <a:spLocks noChangeArrowheads="1"/>
          </p:cNvSpPr>
          <p:nvPr/>
        </p:nvSpPr>
        <p:spPr bwMode="auto">
          <a:xfrm>
            <a:off x="1360488" y="4841875"/>
            <a:ext cx="691515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t>On the oscilloscope screen we will see a series of evenly spaced pulses  that are decreasing in amplitude. These are the waves that have been reflected from the back surface of the block one or more times.</a:t>
            </a:r>
          </a:p>
        </p:txBody>
      </p:sp>
      <p:sp>
        <p:nvSpPr>
          <p:cNvPr id="16396" name="Text Box 12">
            <a:extLst>
              <a:ext uri="{FF2B5EF4-FFF2-40B4-BE49-F238E27FC236}">
                <a16:creationId xmlns:a16="http://schemas.microsoft.com/office/drawing/2014/main" id="{B711A68C-0C38-4C9E-9C3D-F2B6AD49A744}"/>
              </a:ext>
            </a:extLst>
          </p:cNvPr>
          <p:cNvSpPr txBox="1">
            <a:spLocks noChangeArrowheads="1"/>
          </p:cNvSpPr>
          <p:nvPr/>
        </p:nvSpPr>
        <p:spPr bwMode="auto">
          <a:xfrm>
            <a:off x="1066800" y="152400"/>
            <a:ext cx="678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a:t>Simple method to determine average attenuation</a:t>
            </a:r>
          </a:p>
        </p:txBody>
      </p:sp>
      <p:grpSp>
        <p:nvGrpSpPr>
          <p:cNvPr id="16403" name="Group 19">
            <a:extLst>
              <a:ext uri="{FF2B5EF4-FFF2-40B4-BE49-F238E27FC236}">
                <a16:creationId xmlns:a16="http://schemas.microsoft.com/office/drawing/2014/main" id="{E4CEB7C7-1870-4B20-9C12-4083A4DCCF46}"/>
              </a:ext>
            </a:extLst>
          </p:cNvPr>
          <p:cNvGrpSpPr>
            <a:grpSpLocks/>
          </p:cNvGrpSpPr>
          <p:nvPr/>
        </p:nvGrpSpPr>
        <p:grpSpPr bwMode="auto">
          <a:xfrm>
            <a:off x="2174875" y="3178175"/>
            <a:ext cx="1806575" cy="600075"/>
            <a:chOff x="1192" y="1956"/>
            <a:chExt cx="1311" cy="491"/>
          </a:xfrm>
        </p:grpSpPr>
        <p:grpSp>
          <p:nvGrpSpPr>
            <p:cNvPr id="16397" name="Group 13">
              <a:extLst>
                <a:ext uri="{FF2B5EF4-FFF2-40B4-BE49-F238E27FC236}">
                  <a16:creationId xmlns:a16="http://schemas.microsoft.com/office/drawing/2014/main" id="{3CADF054-E713-4AB7-BEF2-929E47D1CA88}"/>
                </a:ext>
              </a:extLst>
            </p:cNvPr>
            <p:cNvGrpSpPr>
              <a:grpSpLocks/>
            </p:cNvGrpSpPr>
            <p:nvPr/>
          </p:nvGrpSpPr>
          <p:grpSpPr bwMode="auto">
            <a:xfrm rot="10800000" flipH="1">
              <a:off x="1765" y="1973"/>
              <a:ext cx="738" cy="474"/>
              <a:chOff x="1296" y="1296"/>
              <a:chExt cx="624" cy="336"/>
            </a:xfrm>
          </p:grpSpPr>
          <p:sp>
            <p:nvSpPr>
              <p:cNvPr id="16398" name="Rectangle 14">
                <a:extLst>
                  <a:ext uri="{FF2B5EF4-FFF2-40B4-BE49-F238E27FC236}">
                    <a16:creationId xmlns:a16="http://schemas.microsoft.com/office/drawing/2014/main" id="{C5EE5F7E-CF46-4927-896B-86478B7B92DB}"/>
                  </a:ext>
                </a:extLst>
              </p:cNvPr>
              <p:cNvSpPr>
                <a:spLocks noChangeArrowheads="1"/>
              </p:cNvSpPr>
              <p:nvPr/>
            </p:nvSpPr>
            <p:spPr bwMode="auto">
              <a:xfrm>
                <a:off x="1440" y="1296"/>
                <a:ext cx="480" cy="336"/>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9" name="Rectangle 15">
                <a:extLst>
                  <a:ext uri="{FF2B5EF4-FFF2-40B4-BE49-F238E27FC236}">
                    <a16:creationId xmlns:a16="http://schemas.microsoft.com/office/drawing/2014/main" id="{A0284461-104C-4316-9143-D0BE26EF2454}"/>
                  </a:ext>
                </a:extLst>
              </p:cNvPr>
              <p:cNvSpPr>
                <a:spLocks noChangeArrowheads="1"/>
              </p:cNvSpPr>
              <p:nvPr/>
            </p:nvSpPr>
            <p:spPr bwMode="auto">
              <a:xfrm>
                <a:off x="1392"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0" name="Rectangle 16">
                <a:extLst>
                  <a:ext uri="{FF2B5EF4-FFF2-40B4-BE49-F238E27FC236}">
                    <a16:creationId xmlns:a16="http://schemas.microsoft.com/office/drawing/2014/main" id="{399638DA-7A0D-43F3-9C23-7B91987EB64C}"/>
                  </a:ext>
                </a:extLst>
              </p:cNvPr>
              <p:cNvSpPr>
                <a:spLocks noChangeArrowheads="1"/>
              </p:cNvSpPr>
              <p:nvPr/>
            </p:nvSpPr>
            <p:spPr bwMode="auto">
              <a:xfrm>
                <a:off x="1344" y="1416"/>
                <a:ext cx="47" cy="72"/>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1" name="Rectangle 17">
                <a:extLst>
                  <a:ext uri="{FF2B5EF4-FFF2-40B4-BE49-F238E27FC236}">
                    <a16:creationId xmlns:a16="http://schemas.microsoft.com/office/drawing/2014/main" id="{1CDAF8A4-6405-4B87-9151-14F12D5DC3D8}"/>
                  </a:ext>
                </a:extLst>
              </p:cNvPr>
              <p:cNvSpPr>
                <a:spLocks noChangeArrowheads="1"/>
              </p:cNvSpPr>
              <p:nvPr/>
            </p:nvSpPr>
            <p:spPr bwMode="auto">
              <a:xfrm>
                <a:off x="1296" y="1392"/>
                <a:ext cx="47" cy="120"/>
              </a:xfrm>
              <a:prstGeom prst="rect">
                <a:avLst/>
              </a:prstGeom>
              <a:gradFill rotWithShape="1">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6402" name="Freeform 18">
              <a:extLst>
                <a:ext uri="{FF2B5EF4-FFF2-40B4-BE49-F238E27FC236}">
                  <a16:creationId xmlns:a16="http://schemas.microsoft.com/office/drawing/2014/main" id="{DDD2B392-6D44-4E25-9A30-8984097BF953}"/>
                </a:ext>
              </a:extLst>
            </p:cNvPr>
            <p:cNvSpPr>
              <a:spLocks/>
            </p:cNvSpPr>
            <p:nvPr/>
          </p:nvSpPr>
          <p:spPr bwMode="auto">
            <a:xfrm>
              <a:off x="1192" y="1956"/>
              <a:ext cx="564" cy="270"/>
            </a:xfrm>
            <a:custGeom>
              <a:avLst/>
              <a:gdLst>
                <a:gd name="T0" fmla="*/ 564 w 564"/>
                <a:gd name="T1" fmla="*/ 260 h 270"/>
                <a:gd name="T2" fmla="*/ 335 w 564"/>
                <a:gd name="T3" fmla="*/ 204 h 270"/>
                <a:gd name="T4" fmla="*/ 266 w 564"/>
                <a:gd name="T5" fmla="*/ 130 h 270"/>
                <a:gd name="T6" fmla="*/ 242 w 564"/>
                <a:gd name="T7" fmla="*/ 99 h 270"/>
                <a:gd name="T8" fmla="*/ 124 w 564"/>
                <a:gd name="T9" fmla="*/ 18 h 270"/>
                <a:gd name="T10" fmla="*/ 0 w 564"/>
                <a:gd name="T11" fmla="*/ 0 h 270"/>
              </a:gdLst>
              <a:ahLst/>
              <a:cxnLst>
                <a:cxn ang="0">
                  <a:pos x="T0" y="T1"/>
                </a:cxn>
                <a:cxn ang="0">
                  <a:pos x="T2" y="T3"/>
                </a:cxn>
                <a:cxn ang="0">
                  <a:pos x="T4" y="T5"/>
                </a:cxn>
                <a:cxn ang="0">
                  <a:pos x="T6" y="T7"/>
                </a:cxn>
                <a:cxn ang="0">
                  <a:pos x="T8" y="T9"/>
                </a:cxn>
                <a:cxn ang="0">
                  <a:pos x="T10" y="T11"/>
                </a:cxn>
              </a:cxnLst>
              <a:rect l="0" t="0" r="r" b="b"/>
              <a:pathLst>
                <a:path w="564" h="270">
                  <a:moveTo>
                    <a:pt x="564" y="260"/>
                  </a:moveTo>
                  <a:cubicBezTo>
                    <a:pt x="418" y="254"/>
                    <a:pt x="427" y="270"/>
                    <a:pt x="335" y="204"/>
                  </a:cubicBezTo>
                  <a:cubicBezTo>
                    <a:pt x="321" y="169"/>
                    <a:pt x="291" y="155"/>
                    <a:pt x="266" y="130"/>
                  </a:cubicBezTo>
                  <a:cubicBezTo>
                    <a:pt x="257" y="121"/>
                    <a:pt x="252" y="108"/>
                    <a:pt x="242" y="99"/>
                  </a:cubicBezTo>
                  <a:cubicBezTo>
                    <a:pt x="208" y="69"/>
                    <a:pt x="165" y="36"/>
                    <a:pt x="124" y="18"/>
                  </a:cubicBezTo>
                  <a:cubicBezTo>
                    <a:pt x="86" y="1"/>
                    <a:pt x="0" y="0"/>
                    <a:pt x="0" y="0"/>
                  </a:cubicBezTo>
                </a:path>
              </a:pathLst>
            </a:custGeom>
            <a:noFill/>
            <a:ln w="571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Oval 4">
            <a:extLst>
              <a:ext uri="{FF2B5EF4-FFF2-40B4-BE49-F238E27FC236}">
                <a16:creationId xmlns:a16="http://schemas.microsoft.com/office/drawing/2014/main" id="{08F3DADB-23CD-4322-A01A-9B474847C4BB}"/>
              </a:ext>
            </a:extLst>
          </p:cNvPr>
          <p:cNvSpPr>
            <a:spLocks noChangeArrowheads="1"/>
          </p:cNvSpPr>
          <p:nvPr/>
        </p:nvSpPr>
        <p:spPr bwMode="auto">
          <a:xfrm>
            <a:off x="2963863" y="295275"/>
            <a:ext cx="2652712" cy="2667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3" name="Line 5">
            <a:extLst>
              <a:ext uri="{FF2B5EF4-FFF2-40B4-BE49-F238E27FC236}">
                <a16:creationId xmlns:a16="http://schemas.microsoft.com/office/drawing/2014/main" id="{F9A4BD43-F77B-4A1E-81DE-D7297E239444}"/>
              </a:ext>
            </a:extLst>
          </p:cNvPr>
          <p:cNvSpPr>
            <a:spLocks noChangeShapeType="1"/>
          </p:cNvSpPr>
          <p:nvPr/>
        </p:nvSpPr>
        <p:spPr bwMode="auto">
          <a:xfrm>
            <a:off x="3030538" y="1608138"/>
            <a:ext cx="2614612" cy="127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4" name="Freeform 6">
            <a:extLst>
              <a:ext uri="{FF2B5EF4-FFF2-40B4-BE49-F238E27FC236}">
                <a16:creationId xmlns:a16="http://schemas.microsoft.com/office/drawing/2014/main" id="{84B63E56-97ED-4499-986A-3A490E16F989}"/>
              </a:ext>
            </a:extLst>
          </p:cNvPr>
          <p:cNvSpPr>
            <a:spLocks/>
          </p:cNvSpPr>
          <p:nvPr/>
        </p:nvSpPr>
        <p:spPr bwMode="auto">
          <a:xfrm>
            <a:off x="4244975" y="1228725"/>
            <a:ext cx="141288" cy="657225"/>
          </a:xfrm>
          <a:custGeom>
            <a:avLst/>
            <a:gdLst>
              <a:gd name="T0" fmla="*/ 0 w 73"/>
              <a:gd name="T1" fmla="*/ 292 h 487"/>
              <a:gd name="T2" fmla="*/ 32 w 73"/>
              <a:gd name="T3" fmla="*/ 0 h 487"/>
              <a:gd name="T4" fmla="*/ 40 w 73"/>
              <a:gd name="T5" fmla="*/ 487 h 487"/>
              <a:gd name="T6" fmla="*/ 73 w 73"/>
              <a:gd name="T7" fmla="*/ 284 h 487"/>
            </a:gdLst>
            <a:ahLst/>
            <a:cxnLst>
              <a:cxn ang="0">
                <a:pos x="T0" y="T1"/>
              </a:cxn>
              <a:cxn ang="0">
                <a:pos x="T2" y="T3"/>
              </a:cxn>
              <a:cxn ang="0">
                <a:pos x="T4" y="T5"/>
              </a:cxn>
              <a:cxn ang="0">
                <a:pos x="T6" y="T7"/>
              </a:cxn>
            </a:cxnLst>
            <a:rect l="0" t="0" r="r" b="b"/>
            <a:pathLst>
              <a:path w="73" h="487">
                <a:moveTo>
                  <a:pt x="0" y="292"/>
                </a:moveTo>
                <a:lnTo>
                  <a:pt x="32" y="0"/>
                </a:lnTo>
                <a:lnTo>
                  <a:pt x="40" y="487"/>
                </a:lnTo>
                <a:lnTo>
                  <a:pt x="73" y="284"/>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5" name="Freeform 7">
            <a:extLst>
              <a:ext uri="{FF2B5EF4-FFF2-40B4-BE49-F238E27FC236}">
                <a16:creationId xmlns:a16="http://schemas.microsoft.com/office/drawing/2014/main" id="{1DA872FA-926E-4643-ADA9-E09A15079065}"/>
              </a:ext>
            </a:extLst>
          </p:cNvPr>
          <p:cNvSpPr>
            <a:spLocks/>
          </p:cNvSpPr>
          <p:nvPr/>
        </p:nvSpPr>
        <p:spPr bwMode="auto">
          <a:xfrm>
            <a:off x="4776788" y="1304925"/>
            <a:ext cx="115887" cy="566738"/>
          </a:xfrm>
          <a:custGeom>
            <a:avLst/>
            <a:gdLst>
              <a:gd name="T0" fmla="*/ 0 w 73"/>
              <a:gd name="T1" fmla="*/ 292 h 487"/>
              <a:gd name="T2" fmla="*/ 32 w 73"/>
              <a:gd name="T3" fmla="*/ 0 h 487"/>
              <a:gd name="T4" fmla="*/ 40 w 73"/>
              <a:gd name="T5" fmla="*/ 487 h 487"/>
              <a:gd name="T6" fmla="*/ 73 w 73"/>
              <a:gd name="T7" fmla="*/ 284 h 487"/>
            </a:gdLst>
            <a:ahLst/>
            <a:cxnLst>
              <a:cxn ang="0">
                <a:pos x="T0" y="T1"/>
              </a:cxn>
              <a:cxn ang="0">
                <a:pos x="T2" y="T3"/>
              </a:cxn>
              <a:cxn ang="0">
                <a:pos x="T4" y="T5"/>
              </a:cxn>
              <a:cxn ang="0">
                <a:pos x="T6" y="T7"/>
              </a:cxn>
            </a:cxnLst>
            <a:rect l="0" t="0" r="r" b="b"/>
            <a:pathLst>
              <a:path w="73" h="487">
                <a:moveTo>
                  <a:pt x="0" y="292"/>
                </a:moveTo>
                <a:lnTo>
                  <a:pt x="32" y="0"/>
                </a:lnTo>
                <a:lnTo>
                  <a:pt x="40" y="487"/>
                </a:lnTo>
                <a:lnTo>
                  <a:pt x="73" y="284"/>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6" name="Freeform 8">
            <a:extLst>
              <a:ext uri="{FF2B5EF4-FFF2-40B4-BE49-F238E27FC236}">
                <a16:creationId xmlns:a16="http://schemas.microsoft.com/office/drawing/2014/main" id="{C9042EEE-29A5-44C2-9B8C-6429481C825C}"/>
              </a:ext>
            </a:extLst>
          </p:cNvPr>
          <p:cNvSpPr>
            <a:spLocks/>
          </p:cNvSpPr>
          <p:nvPr/>
        </p:nvSpPr>
        <p:spPr bwMode="auto">
          <a:xfrm>
            <a:off x="3775075" y="1146175"/>
            <a:ext cx="115888" cy="773113"/>
          </a:xfrm>
          <a:custGeom>
            <a:avLst/>
            <a:gdLst>
              <a:gd name="T0" fmla="*/ 0 w 73"/>
              <a:gd name="T1" fmla="*/ 292 h 487"/>
              <a:gd name="T2" fmla="*/ 32 w 73"/>
              <a:gd name="T3" fmla="*/ 0 h 487"/>
              <a:gd name="T4" fmla="*/ 40 w 73"/>
              <a:gd name="T5" fmla="*/ 487 h 487"/>
              <a:gd name="T6" fmla="*/ 73 w 73"/>
              <a:gd name="T7" fmla="*/ 284 h 487"/>
            </a:gdLst>
            <a:ahLst/>
            <a:cxnLst>
              <a:cxn ang="0">
                <a:pos x="T0" y="T1"/>
              </a:cxn>
              <a:cxn ang="0">
                <a:pos x="T2" y="T3"/>
              </a:cxn>
              <a:cxn ang="0">
                <a:pos x="T4" y="T5"/>
              </a:cxn>
              <a:cxn ang="0">
                <a:pos x="T6" y="T7"/>
              </a:cxn>
            </a:cxnLst>
            <a:rect l="0" t="0" r="r" b="b"/>
            <a:pathLst>
              <a:path w="73" h="487">
                <a:moveTo>
                  <a:pt x="0" y="292"/>
                </a:moveTo>
                <a:lnTo>
                  <a:pt x="32" y="0"/>
                </a:lnTo>
                <a:lnTo>
                  <a:pt x="40" y="487"/>
                </a:lnTo>
                <a:lnTo>
                  <a:pt x="73" y="284"/>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7" name="Freeform 9">
            <a:extLst>
              <a:ext uri="{FF2B5EF4-FFF2-40B4-BE49-F238E27FC236}">
                <a16:creationId xmlns:a16="http://schemas.microsoft.com/office/drawing/2014/main" id="{6620D1C0-E9B7-4951-B03F-9D9EB6B19685}"/>
              </a:ext>
            </a:extLst>
          </p:cNvPr>
          <p:cNvSpPr>
            <a:spLocks/>
          </p:cNvSpPr>
          <p:nvPr/>
        </p:nvSpPr>
        <p:spPr bwMode="auto">
          <a:xfrm>
            <a:off x="5281613" y="1343025"/>
            <a:ext cx="76200" cy="476250"/>
          </a:xfrm>
          <a:custGeom>
            <a:avLst/>
            <a:gdLst>
              <a:gd name="T0" fmla="*/ 0 w 73"/>
              <a:gd name="T1" fmla="*/ 292 h 487"/>
              <a:gd name="T2" fmla="*/ 32 w 73"/>
              <a:gd name="T3" fmla="*/ 0 h 487"/>
              <a:gd name="T4" fmla="*/ 40 w 73"/>
              <a:gd name="T5" fmla="*/ 487 h 487"/>
              <a:gd name="T6" fmla="*/ 73 w 73"/>
              <a:gd name="T7" fmla="*/ 284 h 487"/>
            </a:gdLst>
            <a:ahLst/>
            <a:cxnLst>
              <a:cxn ang="0">
                <a:pos x="T0" y="T1"/>
              </a:cxn>
              <a:cxn ang="0">
                <a:pos x="T2" y="T3"/>
              </a:cxn>
              <a:cxn ang="0">
                <a:pos x="T4" y="T5"/>
              </a:cxn>
              <a:cxn ang="0">
                <a:pos x="T6" y="T7"/>
              </a:cxn>
            </a:cxnLst>
            <a:rect l="0" t="0" r="r" b="b"/>
            <a:pathLst>
              <a:path w="73" h="487">
                <a:moveTo>
                  <a:pt x="0" y="292"/>
                </a:moveTo>
                <a:lnTo>
                  <a:pt x="32" y="0"/>
                </a:lnTo>
                <a:lnTo>
                  <a:pt x="40" y="487"/>
                </a:lnTo>
                <a:lnTo>
                  <a:pt x="73" y="284"/>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8" name="Line 10">
            <a:extLst>
              <a:ext uri="{FF2B5EF4-FFF2-40B4-BE49-F238E27FC236}">
                <a16:creationId xmlns:a16="http://schemas.microsoft.com/office/drawing/2014/main" id="{0BCE93DD-BBD1-4C5B-A7FA-FA78740E2A4A}"/>
              </a:ext>
            </a:extLst>
          </p:cNvPr>
          <p:cNvSpPr>
            <a:spLocks noChangeShapeType="1"/>
          </p:cNvSpPr>
          <p:nvPr/>
        </p:nvSpPr>
        <p:spPr bwMode="auto">
          <a:xfrm>
            <a:off x="3619500" y="1120775"/>
            <a:ext cx="1412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9" name="Line 11">
            <a:extLst>
              <a:ext uri="{FF2B5EF4-FFF2-40B4-BE49-F238E27FC236}">
                <a16:creationId xmlns:a16="http://schemas.microsoft.com/office/drawing/2014/main" id="{3F8D11A3-496E-46E7-A179-8D29A74128B7}"/>
              </a:ext>
            </a:extLst>
          </p:cNvPr>
          <p:cNvSpPr>
            <a:spLocks noChangeShapeType="1"/>
          </p:cNvSpPr>
          <p:nvPr/>
        </p:nvSpPr>
        <p:spPr bwMode="auto">
          <a:xfrm>
            <a:off x="3659188" y="1133475"/>
            <a:ext cx="0" cy="47625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20" name="Text Box 12">
            <a:extLst>
              <a:ext uri="{FF2B5EF4-FFF2-40B4-BE49-F238E27FC236}">
                <a16:creationId xmlns:a16="http://schemas.microsoft.com/office/drawing/2014/main" id="{2B9CB0E9-C91E-40E6-BD7F-9A57E9A99AB3}"/>
              </a:ext>
            </a:extLst>
          </p:cNvPr>
          <p:cNvSpPr txBox="1">
            <a:spLocks noChangeArrowheads="1"/>
          </p:cNvSpPr>
          <p:nvPr/>
        </p:nvSpPr>
        <p:spPr bwMode="auto">
          <a:xfrm>
            <a:off x="3527425" y="787400"/>
            <a:ext cx="396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A</a:t>
            </a:r>
            <a:r>
              <a:rPr lang="en-US" altLang="en-US" sz="1600" baseline="-25000"/>
              <a:t>1</a:t>
            </a:r>
            <a:endParaRPr lang="en-US" altLang="en-US" sz="1600"/>
          </a:p>
        </p:txBody>
      </p:sp>
      <p:sp>
        <p:nvSpPr>
          <p:cNvPr id="17421" name="Text Box 13">
            <a:extLst>
              <a:ext uri="{FF2B5EF4-FFF2-40B4-BE49-F238E27FC236}">
                <a16:creationId xmlns:a16="http://schemas.microsoft.com/office/drawing/2014/main" id="{5F94B0F3-A467-4153-97AB-E0E3CD8C375B}"/>
              </a:ext>
            </a:extLst>
          </p:cNvPr>
          <p:cNvSpPr txBox="1">
            <a:spLocks noChangeArrowheads="1"/>
          </p:cNvSpPr>
          <p:nvPr/>
        </p:nvSpPr>
        <p:spPr bwMode="auto">
          <a:xfrm>
            <a:off x="4144963" y="901700"/>
            <a:ext cx="396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A</a:t>
            </a:r>
            <a:r>
              <a:rPr lang="en-US" altLang="en-US" sz="1600" baseline="-25000"/>
              <a:t>2</a:t>
            </a:r>
            <a:endParaRPr lang="en-US" altLang="en-US" sz="1600"/>
          </a:p>
        </p:txBody>
      </p:sp>
      <p:sp>
        <p:nvSpPr>
          <p:cNvPr id="17422" name="Text Box 14">
            <a:extLst>
              <a:ext uri="{FF2B5EF4-FFF2-40B4-BE49-F238E27FC236}">
                <a16:creationId xmlns:a16="http://schemas.microsoft.com/office/drawing/2014/main" id="{39E0878D-9D33-4E89-A635-66D497BB3A8D}"/>
              </a:ext>
            </a:extLst>
          </p:cNvPr>
          <p:cNvSpPr txBox="1">
            <a:spLocks noChangeArrowheads="1"/>
          </p:cNvSpPr>
          <p:nvPr/>
        </p:nvSpPr>
        <p:spPr bwMode="auto">
          <a:xfrm>
            <a:off x="4672013" y="939800"/>
            <a:ext cx="396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A</a:t>
            </a:r>
            <a:r>
              <a:rPr lang="en-US" altLang="en-US" sz="1600" baseline="-25000"/>
              <a:t>3</a:t>
            </a:r>
            <a:endParaRPr lang="en-US" altLang="en-US" sz="1600"/>
          </a:p>
        </p:txBody>
      </p:sp>
      <p:sp>
        <p:nvSpPr>
          <p:cNvPr id="17423" name="Text Box 15">
            <a:extLst>
              <a:ext uri="{FF2B5EF4-FFF2-40B4-BE49-F238E27FC236}">
                <a16:creationId xmlns:a16="http://schemas.microsoft.com/office/drawing/2014/main" id="{49B84360-1823-4F29-AAFA-EDF7FB6DE0A2}"/>
              </a:ext>
            </a:extLst>
          </p:cNvPr>
          <p:cNvSpPr txBox="1">
            <a:spLocks noChangeArrowheads="1"/>
          </p:cNvSpPr>
          <p:nvPr/>
        </p:nvSpPr>
        <p:spPr bwMode="auto">
          <a:xfrm>
            <a:off x="5122863" y="990600"/>
            <a:ext cx="396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A</a:t>
            </a:r>
            <a:r>
              <a:rPr lang="en-US" altLang="en-US" sz="1600" baseline="-25000"/>
              <a:t>4</a:t>
            </a:r>
            <a:endParaRPr lang="en-US" altLang="en-US" sz="1600"/>
          </a:p>
        </p:txBody>
      </p:sp>
      <p:sp>
        <p:nvSpPr>
          <p:cNvPr id="17424" name="Text Box 16">
            <a:extLst>
              <a:ext uri="{FF2B5EF4-FFF2-40B4-BE49-F238E27FC236}">
                <a16:creationId xmlns:a16="http://schemas.microsoft.com/office/drawing/2014/main" id="{FD08ACCB-E3BD-4E8D-BC6F-AC914CC5D76A}"/>
              </a:ext>
            </a:extLst>
          </p:cNvPr>
          <p:cNvSpPr txBox="1">
            <a:spLocks noChangeArrowheads="1"/>
          </p:cNvSpPr>
          <p:nvPr/>
        </p:nvSpPr>
        <p:spPr bwMode="auto">
          <a:xfrm>
            <a:off x="1362075" y="3103563"/>
            <a:ext cx="68278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Let the measured amplitudes of these signals be A</a:t>
            </a:r>
            <a:r>
              <a:rPr lang="en-US" altLang="en-US" sz="1600" baseline="-25000"/>
              <a:t>1</a:t>
            </a:r>
            <a:r>
              <a:rPr lang="en-US" altLang="en-US" sz="1600"/>
              <a:t>, A</a:t>
            </a:r>
            <a:r>
              <a:rPr lang="en-US" altLang="en-US" sz="1600" baseline="-25000"/>
              <a:t>2</a:t>
            </a:r>
            <a:r>
              <a:rPr lang="en-US" altLang="en-US" sz="1600"/>
              <a:t>, … etc. as shown </a:t>
            </a:r>
          </a:p>
        </p:txBody>
      </p:sp>
      <p:sp>
        <p:nvSpPr>
          <p:cNvPr id="17425" name="Text Box 17">
            <a:extLst>
              <a:ext uri="{FF2B5EF4-FFF2-40B4-BE49-F238E27FC236}">
                <a16:creationId xmlns:a16="http://schemas.microsoft.com/office/drawing/2014/main" id="{7500C264-83BD-4108-B580-E2B103C0471E}"/>
              </a:ext>
            </a:extLst>
          </p:cNvPr>
          <p:cNvSpPr txBox="1">
            <a:spLocks noChangeArrowheads="1"/>
          </p:cNvSpPr>
          <p:nvPr/>
        </p:nvSpPr>
        <p:spPr bwMode="auto">
          <a:xfrm>
            <a:off x="977900" y="3633788"/>
            <a:ext cx="73914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t>If the back surface of the block is in the far-field of the transducer, the incident and reflected waves will behave like attenuated spherical waves so we could express the voltage of these signals, </a:t>
            </a:r>
            <a:r>
              <a:rPr lang="en-US" altLang="en-US" sz="1600" i="1"/>
              <a:t>v</a:t>
            </a:r>
            <a:r>
              <a:rPr lang="en-US" altLang="en-US" sz="1600"/>
              <a:t>(</a:t>
            </a:r>
            <a:r>
              <a:rPr lang="en-US" altLang="en-US" sz="1600" i="1"/>
              <a:t>t</a:t>
            </a:r>
            <a:r>
              <a:rPr lang="en-US" altLang="en-US" sz="1600"/>
              <a:t>),  in the form:</a:t>
            </a:r>
          </a:p>
        </p:txBody>
      </p:sp>
      <p:graphicFrame>
        <p:nvGraphicFramePr>
          <p:cNvPr id="17426" name="Object 18">
            <a:extLst>
              <a:ext uri="{FF2B5EF4-FFF2-40B4-BE49-F238E27FC236}">
                <a16:creationId xmlns:a16="http://schemas.microsoft.com/office/drawing/2014/main" id="{56645A6E-CCE7-45A2-9113-1E38D938A1AD}"/>
              </a:ext>
            </a:extLst>
          </p:cNvPr>
          <p:cNvGraphicFramePr>
            <a:graphicFrameLocks noChangeAspect="1"/>
          </p:cNvGraphicFramePr>
          <p:nvPr/>
        </p:nvGraphicFramePr>
        <p:xfrm>
          <a:off x="1430338" y="4548188"/>
          <a:ext cx="6099175" cy="1292225"/>
        </p:xfrm>
        <a:graphic>
          <a:graphicData uri="http://schemas.openxmlformats.org/presentationml/2006/ole">
            <mc:AlternateContent xmlns:mc="http://schemas.openxmlformats.org/markup-compatibility/2006">
              <mc:Choice xmlns:v="urn:schemas-microsoft-com:vml" Requires="v">
                <p:oleObj spid="_x0000_s4102" name="Equation" r:id="rId4" imgW="3416040" imgH="723600" progId="Equation.DSMT4">
                  <p:embed/>
                </p:oleObj>
              </mc:Choice>
              <mc:Fallback>
                <p:oleObj name="Equation" r:id="rId4" imgW="3416040" imgH="723600" progId="Equation.DSMT4">
                  <p:embed/>
                  <p:pic>
                    <p:nvPicPr>
                      <p:cNvPr id="0" name="Object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30338" y="4548188"/>
                        <a:ext cx="6099175" cy="1292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27" name="Text Box 19">
            <a:extLst>
              <a:ext uri="{FF2B5EF4-FFF2-40B4-BE49-F238E27FC236}">
                <a16:creationId xmlns:a16="http://schemas.microsoft.com/office/drawing/2014/main" id="{0D4DD81F-AA34-4AC1-B0AD-091A24F981F6}"/>
              </a:ext>
            </a:extLst>
          </p:cNvPr>
          <p:cNvSpPr txBox="1">
            <a:spLocks noChangeArrowheads="1"/>
          </p:cNvSpPr>
          <p:nvPr/>
        </p:nvSpPr>
        <p:spPr bwMode="auto">
          <a:xfrm>
            <a:off x="1082675" y="6040438"/>
            <a:ext cx="70659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t>where the waveform shape is given by the g(t) function and             is the average attenuation of the block (in Np/l)</a:t>
            </a:r>
          </a:p>
        </p:txBody>
      </p:sp>
      <p:graphicFrame>
        <p:nvGraphicFramePr>
          <p:cNvPr id="17428" name="Object 20">
            <a:extLst>
              <a:ext uri="{FF2B5EF4-FFF2-40B4-BE49-F238E27FC236}">
                <a16:creationId xmlns:a16="http://schemas.microsoft.com/office/drawing/2014/main" id="{5650D597-F4BA-4D5D-803B-2C78560AD8F7}"/>
              </a:ext>
            </a:extLst>
          </p:cNvPr>
          <p:cNvGraphicFramePr>
            <a:graphicFrameLocks noChangeAspect="1"/>
          </p:cNvGraphicFramePr>
          <p:nvPr/>
        </p:nvGraphicFramePr>
        <p:xfrm>
          <a:off x="6570663" y="6034088"/>
          <a:ext cx="528637" cy="366712"/>
        </p:xfrm>
        <a:graphic>
          <a:graphicData uri="http://schemas.openxmlformats.org/presentationml/2006/ole">
            <mc:AlternateContent xmlns:mc="http://schemas.openxmlformats.org/markup-compatibility/2006">
              <mc:Choice xmlns:v="urn:schemas-microsoft-com:vml" Requires="v">
                <p:oleObj spid="_x0000_s4103" name="Equation" r:id="rId6" imgW="291960" imgH="203040" progId="Equation.DSMT4">
                  <p:embed/>
                </p:oleObj>
              </mc:Choice>
              <mc:Fallback>
                <p:oleObj name="Equation" r:id="rId6" imgW="291960" imgH="203040" progId="Equation.DSMT4">
                  <p:embed/>
                  <p:pic>
                    <p:nvPicPr>
                      <p:cNvPr id="0" name="Object 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70663" y="6034088"/>
                        <a:ext cx="528637"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29" name="Line 21">
            <a:extLst>
              <a:ext uri="{FF2B5EF4-FFF2-40B4-BE49-F238E27FC236}">
                <a16:creationId xmlns:a16="http://schemas.microsoft.com/office/drawing/2014/main" id="{1ACAB707-5EBE-4AC3-9A84-08C817C1295A}"/>
              </a:ext>
            </a:extLst>
          </p:cNvPr>
          <p:cNvSpPr>
            <a:spLocks noChangeShapeType="1"/>
          </p:cNvSpPr>
          <p:nvPr/>
        </p:nvSpPr>
        <p:spPr bwMode="auto">
          <a:xfrm>
            <a:off x="4095750" y="1236663"/>
            <a:ext cx="1666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0" name="Line 22">
            <a:extLst>
              <a:ext uri="{FF2B5EF4-FFF2-40B4-BE49-F238E27FC236}">
                <a16:creationId xmlns:a16="http://schemas.microsoft.com/office/drawing/2014/main" id="{D6E4D0D1-02B9-4A4A-83A9-D662DF7E6DFB}"/>
              </a:ext>
            </a:extLst>
          </p:cNvPr>
          <p:cNvSpPr>
            <a:spLocks noChangeShapeType="1"/>
          </p:cNvSpPr>
          <p:nvPr/>
        </p:nvSpPr>
        <p:spPr bwMode="auto">
          <a:xfrm>
            <a:off x="4572000" y="1300163"/>
            <a:ext cx="1666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1" name="Line 23">
            <a:extLst>
              <a:ext uri="{FF2B5EF4-FFF2-40B4-BE49-F238E27FC236}">
                <a16:creationId xmlns:a16="http://schemas.microsoft.com/office/drawing/2014/main" id="{74C25170-F675-4264-AA62-FF158CD7F321}"/>
              </a:ext>
            </a:extLst>
          </p:cNvPr>
          <p:cNvSpPr>
            <a:spLocks noChangeShapeType="1"/>
          </p:cNvSpPr>
          <p:nvPr/>
        </p:nvSpPr>
        <p:spPr bwMode="auto">
          <a:xfrm>
            <a:off x="5073650" y="1327150"/>
            <a:ext cx="1666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2" name="Line 24">
            <a:extLst>
              <a:ext uri="{FF2B5EF4-FFF2-40B4-BE49-F238E27FC236}">
                <a16:creationId xmlns:a16="http://schemas.microsoft.com/office/drawing/2014/main" id="{19076AF4-D4A7-4DCA-8A8E-F50E6F70F9E8}"/>
              </a:ext>
            </a:extLst>
          </p:cNvPr>
          <p:cNvSpPr>
            <a:spLocks noChangeShapeType="1"/>
          </p:cNvSpPr>
          <p:nvPr/>
        </p:nvSpPr>
        <p:spPr bwMode="auto">
          <a:xfrm flipH="1">
            <a:off x="4173538" y="1223963"/>
            <a:ext cx="12700" cy="373062"/>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3" name="Line 25">
            <a:extLst>
              <a:ext uri="{FF2B5EF4-FFF2-40B4-BE49-F238E27FC236}">
                <a16:creationId xmlns:a16="http://schemas.microsoft.com/office/drawing/2014/main" id="{8984212E-AE58-43AB-904D-62F544870DB4}"/>
              </a:ext>
            </a:extLst>
          </p:cNvPr>
          <p:cNvSpPr>
            <a:spLocks noChangeShapeType="1"/>
          </p:cNvSpPr>
          <p:nvPr/>
        </p:nvSpPr>
        <p:spPr bwMode="auto">
          <a:xfrm>
            <a:off x="4662488" y="1287463"/>
            <a:ext cx="0" cy="334962"/>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34" name="Line 26">
            <a:extLst>
              <a:ext uri="{FF2B5EF4-FFF2-40B4-BE49-F238E27FC236}">
                <a16:creationId xmlns:a16="http://schemas.microsoft.com/office/drawing/2014/main" id="{5026B03B-4511-4FFC-8CD3-A32204D9BA98}"/>
              </a:ext>
            </a:extLst>
          </p:cNvPr>
          <p:cNvSpPr>
            <a:spLocks noChangeShapeType="1"/>
          </p:cNvSpPr>
          <p:nvPr/>
        </p:nvSpPr>
        <p:spPr bwMode="auto">
          <a:xfrm>
            <a:off x="5164138" y="1339850"/>
            <a:ext cx="0" cy="282575"/>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TextBox 1">
            <a:extLst>
              <a:ext uri="{FF2B5EF4-FFF2-40B4-BE49-F238E27FC236}">
                <a16:creationId xmlns:a16="http://schemas.microsoft.com/office/drawing/2014/main" id="{A1079F71-C6F7-4BA1-A243-266914B993AE}"/>
              </a:ext>
            </a:extLst>
          </p:cNvPr>
          <p:cNvSpPr txBox="1"/>
          <p:nvPr/>
        </p:nvSpPr>
        <p:spPr>
          <a:xfrm>
            <a:off x="387122" y="450701"/>
            <a:ext cx="2390398" cy="646331"/>
          </a:xfrm>
          <a:prstGeom prst="rect">
            <a:avLst/>
          </a:prstGeom>
          <a:noFill/>
        </p:spPr>
        <p:txBody>
          <a:bodyPr wrap="none" rtlCol="0">
            <a:spAutoFit/>
          </a:bodyPr>
          <a:lstStyle/>
          <a:p>
            <a:r>
              <a:rPr lang="en-US" dirty="0"/>
              <a:t>Here is an example</a:t>
            </a:r>
          </a:p>
          <a:p>
            <a:r>
              <a:rPr lang="en-US" dirty="0"/>
              <a:t>A-scan we might see: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Text Box 4">
            <a:extLst>
              <a:ext uri="{FF2B5EF4-FFF2-40B4-BE49-F238E27FC236}">
                <a16:creationId xmlns:a16="http://schemas.microsoft.com/office/drawing/2014/main" id="{4A890337-9CE5-4EAA-BF12-238507CADDBB}"/>
              </a:ext>
            </a:extLst>
          </p:cNvPr>
          <p:cNvSpPr txBox="1">
            <a:spLocks noChangeArrowheads="1"/>
          </p:cNvSpPr>
          <p:nvPr/>
        </p:nvSpPr>
        <p:spPr bwMode="auto">
          <a:xfrm>
            <a:off x="1068388" y="476250"/>
            <a:ext cx="78517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If we let g</a:t>
            </a:r>
            <a:r>
              <a:rPr lang="en-US" altLang="en-US" sz="1600" baseline="-25000"/>
              <a:t>max</a:t>
            </a:r>
            <a:r>
              <a:rPr lang="en-US" altLang="en-US" sz="1600"/>
              <a:t> be the maximum amplitude of the g function then the amplitudes shown </a:t>
            </a:r>
          </a:p>
          <a:p>
            <a:r>
              <a:rPr lang="en-US" altLang="en-US" sz="1600"/>
              <a:t>are given by </a:t>
            </a:r>
          </a:p>
        </p:txBody>
      </p:sp>
      <p:graphicFrame>
        <p:nvGraphicFramePr>
          <p:cNvPr id="18437" name="Object 5">
            <a:extLst>
              <a:ext uri="{FF2B5EF4-FFF2-40B4-BE49-F238E27FC236}">
                <a16:creationId xmlns:a16="http://schemas.microsoft.com/office/drawing/2014/main" id="{C706410A-C023-46F6-9378-CB2ACD7DBD59}"/>
              </a:ext>
            </a:extLst>
          </p:cNvPr>
          <p:cNvGraphicFramePr>
            <a:graphicFrameLocks noChangeAspect="1"/>
          </p:cNvGraphicFramePr>
          <p:nvPr/>
        </p:nvGraphicFramePr>
        <p:xfrm>
          <a:off x="1019175" y="1109663"/>
          <a:ext cx="2770188" cy="3187700"/>
        </p:xfrm>
        <a:graphic>
          <a:graphicData uri="http://schemas.openxmlformats.org/presentationml/2006/ole">
            <mc:AlternateContent xmlns:mc="http://schemas.openxmlformats.org/markup-compatibility/2006">
              <mc:Choice xmlns:v="urn:schemas-microsoft-com:vml" Requires="v">
                <p:oleObj spid="_x0000_s5126" name="Equation" r:id="rId4" imgW="1346040" imgH="1549080" progId="Equation.DSMT4">
                  <p:embed/>
                </p:oleObj>
              </mc:Choice>
              <mc:Fallback>
                <p:oleObj name="Equation" r:id="rId4" imgW="1346040" imgH="154908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9175" y="1109663"/>
                        <a:ext cx="2770188" cy="318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38" name="Text Box 6">
            <a:extLst>
              <a:ext uri="{FF2B5EF4-FFF2-40B4-BE49-F238E27FC236}">
                <a16:creationId xmlns:a16="http://schemas.microsoft.com/office/drawing/2014/main" id="{349892A1-FD8B-4C6B-BC32-E47BAC81E170}"/>
              </a:ext>
            </a:extLst>
          </p:cNvPr>
          <p:cNvSpPr txBox="1">
            <a:spLocks noChangeArrowheads="1"/>
          </p:cNvSpPr>
          <p:nvPr/>
        </p:nvSpPr>
        <p:spPr bwMode="auto">
          <a:xfrm>
            <a:off x="1182688" y="4624388"/>
            <a:ext cx="4968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If we </a:t>
            </a:r>
            <a:r>
              <a:rPr lang="en-US" altLang="en-US" sz="1600" u="sng"/>
              <a:t>take the ratio of the first two reflections</a:t>
            </a:r>
            <a:r>
              <a:rPr lang="en-US" altLang="en-US" sz="1600"/>
              <a:t> we have</a:t>
            </a:r>
          </a:p>
        </p:txBody>
      </p:sp>
      <p:graphicFrame>
        <p:nvGraphicFramePr>
          <p:cNvPr id="18439" name="Object 7">
            <a:extLst>
              <a:ext uri="{FF2B5EF4-FFF2-40B4-BE49-F238E27FC236}">
                <a16:creationId xmlns:a16="http://schemas.microsoft.com/office/drawing/2014/main" id="{442B5023-136A-4C3E-8709-13E2583862E6}"/>
              </a:ext>
            </a:extLst>
          </p:cNvPr>
          <p:cNvGraphicFramePr>
            <a:graphicFrameLocks noChangeAspect="1"/>
          </p:cNvGraphicFramePr>
          <p:nvPr/>
        </p:nvGraphicFramePr>
        <p:xfrm>
          <a:off x="1030288" y="5194300"/>
          <a:ext cx="2322512" cy="792163"/>
        </p:xfrm>
        <a:graphic>
          <a:graphicData uri="http://schemas.openxmlformats.org/presentationml/2006/ole">
            <mc:AlternateContent xmlns:mc="http://schemas.openxmlformats.org/markup-compatibility/2006">
              <mc:Choice xmlns:v="urn:schemas-microsoft-com:vml" Requires="v">
                <p:oleObj spid="_x0000_s5127" name="Equation" r:id="rId6" imgW="1117440" imgH="380880" progId="Equation.DSMT4">
                  <p:embed/>
                </p:oleObj>
              </mc:Choice>
              <mc:Fallback>
                <p:oleObj name="Equation" r:id="rId6" imgW="1117440" imgH="38088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30288" y="5194300"/>
                        <a:ext cx="2322512" cy="79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a:extLst>
              <a:ext uri="{FF2B5EF4-FFF2-40B4-BE49-F238E27FC236}">
                <a16:creationId xmlns:a16="http://schemas.microsoft.com/office/drawing/2014/main" id="{79CE3015-AD68-429F-8EC1-9DDD21A9F1ED}"/>
              </a:ext>
            </a:extLst>
          </p:cNvPr>
          <p:cNvSpPr txBox="1"/>
          <p:nvPr/>
        </p:nvSpPr>
        <p:spPr>
          <a:xfrm>
            <a:off x="4105206" y="5405715"/>
            <a:ext cx="466794" cy="369332"/>
          </a:xfrm>
          <a:prstGeom prst="rect">
            <a:avLst/>
          </a:prstGeom>
          <a:noFill/>
        </p:spPr>
        <p:txBody>
          <a:bodyPr wrap="none" rtlCol="0">
            <a:spAutoFit/>
          </a:bodyPr>
          <a:lstStyle/>
          <a:p>
            <a:r>
              <a:rPr lang="en-US" dirty="0"/>
              <a:t>(1)</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1857</TotalTime>
  <Words>1646</Words>
  <Application>Microsoft Office PowerPoint</Application>
  <PresentationFormat>On-screen Show (4:3)</PresentationFormat>
  <Paragraphs>135</Paragraphs>
  <Slides>16</Slides>
  <Notes>16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2" baseType="lpstr">
      <vt:lpstr>Arial</vt:lpstr>
      <vt:lpstr>Calibri</vt:lpstr>
      <vt:lpstr>Times</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 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Lester Schmerr</dc:creator>
  <cp:lastModifiedBy>Lester Schmerr</cp:lastModifiedBy>
  <cp:revision>25</cp:revision>
  <cp:lastPrinted>2021-10-27T02:18:28Z</cp:lastPrinted>
  <dcterms:created xsi:type="dcterms:W3CDTF">2002-06-07T13:28:35Z</dcterms:created>
  <dcterms:modified xsi:type="dcterms:W3CDTF">2021-10-27T02:26:28Z</dcterms:modified>
</cp:coreProperties>
</file>