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71" r:id="rId2"/>
    <p:sldId id="281" r:id="rId3"/>
    <p:sldId id="261" r:id="rId4"/>
    <p:sldId id="272" r:id="rId5"/>
    <p:sldId id="276" r:id="rId6"/>
    <p:sldId id="277" r:id="rId7"/>
    <p:sldId id="275" r:id="rId8"/>
    <p:sldId id="278" r:id="rId9"/>
    <p:sldId id="273" r:id="rId10"/>
    <p:sldId id="258" r:id="rId11"/>
    <p:sldId id="259" r:id="rId12"/>
    <p:sldId id="274" r:id="rId13"/>
    <p:sldId id="260" r:id="rId14"/>
    <p:sldId id="279" r:id="rId15"/>
    <p:sldId id="280" r:id="rId16"/>
    <p:sldId id="269"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66"/>
    <a:srgbClr val="CCECFF"/>
    <a:srgbClr val="CC9900"/>
    <a:srgbClr val="66FF66"/>
    <a:srgbClr val="3366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893" autoAdjust="0"/>
  </p:normalViewPr>
  <p:slideViewPr>
    <p:cSldViewPr>
      <p:cViewPr varScale="1">
        <p:scale>
          <a:sx n="108" d="100"/>
          <a:sy n="108" d="100"/>
        </p:scale>
        <p:origin x="126" y="2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3640014E-5BB9-4F44-86DC-6D72E165753A}"/>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en-US"/>
          </a:p>
        </p:txBody>
      </p:sp>
      <p:sp>
        <p:nvSpPr>
          <p:cNvPr id="29699" name="Rectangle 3">
            <a:extLst>
              <a:ext uri="{FF2B5EF4-FFF2-40B4-BE49-F238E27FC236}">
                <a16:creationId xmlns:a16="http://schemas.microsoft.com/office/drawing/2014/main" id="{7F55A928-CB85-4E82-B55F-9A91FB21196F}"/>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en-US"/>
          </a:p>
        </p:txBody>
      </p:sp>
      <p:sp>
        <p:nvSpPr>
          <p:cNvPr id="29700" name="Rectangle 4">
            <a:extLst>
              <a:ext uri="{FF2B5EF4-FFF2-40B4-BE49-F238E27FC236}">
                <a16:creationId xmlns:a16="http://schemas.microsoft.com/office/drawing/2014/main" id="{13B1D8A4-85B9-43EF-B411-1440A53BF31F}"/>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en-US"/>
          </a:p>
        </p:txBody>
      </p:sp>
      <p:sp>
        <p:nvSpPr>
          <p:cNvPr id="29701" name="Rectangle 5">
            <a:extLst>
              <a:ext uri="{FF2B5EF4-FFF2-40B4-BE49-F238E27FC236}">
                <a16:creationId xmlns:a16="http://schemas.microsoft.com/office/drawing/2014/main" id="{8F6D3DFC-B63F-4FC0-909A-52C590409162}"/>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74671A6-663A-479F-8184-01B663F79520}"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9033555-6BFB-43C6-9534-D381754AA97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a:extLst>
              <a:ext uri="{FF2B5EF4-FFF2-40B4-BE49-F238E27FC236}">
                <a16:creationId xmlns:a16="http://schemas.microsoft.com/office/drawing/2014/main" id="{3D29A054-50AE-45D0-A349-4E53FFEC54AA}"/>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973AC942-001D-4FA2-88AC-038D695C5C2F}" type="datetimeFigureOut">
              <a:rPr lang="en-US"/>
              <a:pPr>
                <a:defRPr/>
              </a:pPr>
              <a:t>10/24/2021</a:t>
            </a:fld>
            <a:endParaRPr lang="en-US"/>
          </a:p>
        </p:txBody>
      </p:sp>
      <p:sp>
        <p:nvSpPr>
          <p:cNvPr id="4" name="Slide Image Placeholder 3">
            <a:extLst>
              <a:ext uri="{FF2B5EF4-FFF2-40B4-BE49-F238E27FC236}">
                <a16:creationId xmlns:a16="http://schemas.microsoft.com/office/drawing/2014/main" id="{09EB16C0-CF24-48E7-8E2A-C9FD0BEAB3D7}"/>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49B5B384-1C4E-4368-B095-EEA4D31ECC5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7ED0250-3AFB-4564-AEB5-5CB6C2C1212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a:extLst>
              <a:ext uri="{FF2B5EF4-FFF2-40B4-BE49-F238E27FC236}">
                <a16:creationId xmlns:a16="http://schemas.microsoft.com/office/drawing/2014/main" id="{21919112-289F-4FC3-8F5A-3EC62E74EE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FE8D1D12-62B6-4EF0-A744-75AF4F0CD90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7A4D0141-1457-4168-AA6A-8F421C8312F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a:extLst>
              <a:ext uri="{FF2B5EF4-FFF2-40B4-BE49-F238E27FC236}">
                <a16:creationId xmlns:a16="http://schemas.microsoft.com/office/drawing/2014/main" id="{9CA60F8B-AF70-4F94-86B1-D07FB1EB418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This set of slides is a general introduction to the basic elements of an ultrasonic nondestructive evaluation (NDE) system designed to examine materials or structures for flaws.</a:t>
            </a:r>
          </a:p>
        </p:txBody>
      </p:sp>
      <p:sp>
        <p:nvSpPr>
          <p:cNvPr id="5124" name="Slide Number Placeholder 3">
            <a:extLst>
              <a:ext uri="{FF2B5EF4-FFF2-40B4-BE49-F238E27FC236}">
                <a16:creationId xmlns:a16="http://schemas.microsoft.com/office/drawing/2014/main" id="{2AB23B94-5E62-4208-AD27-3DB0B486424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0D2DADB8-AD9D-46C1-95A2-1FC76B7E6A4C}" type="slidenum">
              <a:rPr lang="en-US" altLang="en-US" sz="1200" smtClean="0"/>
              <a:pPr/>
              <a:t>1</a:t>
            </a:fld>
            <a:endParaRPr lang="en-US"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9B5CF4C8-8613-466C-92BB-CE98FBA262E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97B2F50B-78D2-4C69-8550-6420A9DE8ED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Here we see some typical ultrasonic transducers that are used in contact testing where the transducers are placed on the surface of a part and where a thin layer of  water, oil, glycerin, or a commercially available </a:t>
            </a:r>
            <a:r>
              <a:rPr lang="en-US" altLang="en-US" dirty="0" err="1"/>
              <a:t>couplant</a:t>
            </a:r>
            <a:r>
              <a:rPr lang="en-US" altLang="en-US" dirty="0"/>
              <a:t>  (not shown) is used to efficient couple the transducer to the part. </a:t>
            </a:r>
          </a:p>
          <a:p>
            <a:endParaRPr lang="en-US" altLang="en-US" dirty="0"/>
          </a:p>
          <a:p>
            <a:r>
              <a:rPr lang="en-US" altLang="en-US" dirty="0"/>
              <a:t>The transducer consists of a piezoelectric crystal which is plated on both faces. Acting as a transmitter, this crystal converts the electrical pulses acting on its faces into mechanical motion of the crystal, which then propagate through a wear plate and the </a:t>
            </a:r>
            <a:r>
              <a:rPr lang="en-US" altLang="en-US" dirty="0" err="1"/>
              <a:t>couplant</a:t>
            </a:r>
            <a:r>
              <a:rPr lang="en-US" altLang="en-US" dirty="0"/>
              <a:t> into the part as a traveling wave. The wear plate serves to protect the crystal from damage as the transducer is moved on the surface. A backing made of a highly attenuating material (such as epoxy loaded with small tungsten particles) dampens any waves traveling up into the transducer, thus preventing significant “ringing” of the crystal and generates a short pulse of ultrasound. There also may be some electrical components within the transducer casing that are used to adjust its electrical characteristics and  “tune” the transducer output. </a:t>
            </a:r>
          </a:p>
          <a:p>
            <a:endParaRPr lang="en-US" altLang="en-US" dirty="0"/>
          </a:p>
          <a:p>
            <a:r>
              <a:rPr lang="en-US" altLang="en-US" dirty="0"/>
              <a:t>The same transducer can be used as a receiver which converts the motion of waves received into electrical signals.</a:t>
            </a:r>
          </a:p>
        </p:txBody>
      </p:sp>
      <p:sp>
        <p:nvSpPr>
          <p:cNvPr id="23556" name="Slide Number Placeholder 3">
            <a:extLst>
              <a:ext uri="{FF2B5EF4-FFF2-40B4-BE49-F238E27FC236}">
                <a16:creationId xmlns:a16="http://schemas.microsoft.com/office/drawing/2014/main" id="{DFEB6437-3718-446C-ACCE-1C9C764BA17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D81D574B-16BD-46C8-B4E9-2566FD66F1E6}" type="slidenum">
              <a:rPr lang="en-US" altLang="en-US" sz="1200" smtClean="0"/>
              <a:pPr/>
              <a:t>10</a:t>
            </a:fld>
            <a:endParaRPr lang="en-US" alt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CF0F435B-0DE7-42A5-B428-1EC0F3D9D0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0B38016B-12BB-4DB6-BC67-1BA9AA39F42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Here we see some transducers that are used in an immersion setup. </a:t>
            </a:r>
          </a:p>
          <a:p>
            <a:endParaRPr lang="en-US" altLang="en-US" dirty="0"/>
          </a:p>
          <a:p>
            <a:r>
              <a:rPr lang="en-US" altLang="en-US" dirty="0"/>
              <a:t>The basic construction of an immersion transducer is very similar to a contact transducer except the transducer usually has a UHF type of connector that is screwed into a search tube in a scanning apparatus. Also, the wear plate is replaced by a so-called </a:t>
            </a:r>
            <a:r>
              <a:rPr lang="en-US" altLang="en-US" b="1" dirty="0"/>
              <a:t>quarter wave plate</a:t>
            </a:r>
            <a:r>
              <a:rPr lang="en-US" altLang="en-US" dirty="0"/>
              <a:t> which is specifically designed to efficiently couple the crystal to a water bath.  Unlike the contact transducer, where it is difficult to maintain a constant coupling to the part as the transducer is moved around, in an immersion setup  the water provides a constant coupling medium regardless of the motion of the transducer. Thus, immersion tests are more reproducible than contact tests.</a:t>
            </a:r>
          </a:p>
        </p:txBody>
      </p:sp>
      <p:sp>
        <p:nvSpPr>
          <p:cNvPr id="25604" name="Slide Number Placeholder 3">
            <a:extLst>
              <a:ext uri="{FF2B5EF4-FFF2-40B4-BE49-F238E27FC236}">
                <a16:creationId xmlns:a16="http://schemas.microsoft.com/office/drawing/2014/main" id="{C5897BA5-0AE1-4D76-9204-4AE61A03BCB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990EF44-04FB-447B-9ED8-D0E2D07D0C83}" type="slidenum">
              <a:rPr lang="en-US" altLang="en-US" sz="1200" smtClean="0"/>
              <a:pPr/>
              <a:t>11</a:t>
            </a:fld>
            <a:endParaRPr lang="en-US" alt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C8DC3CD4-A145-43B9-A761-40F996D445E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39930754-8857-4065-A284-870E72E2285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Here is a basic lab-top  immersion setup where a transducer is connected to a scanning apparatus that allows the motion of the transducer to be controlled in a water tank. Much more sophisticated scanners can control both the angles and motions of the transducer.</a:t>
            </a:r>
          </a:p>
        </p:txBody>
      </p:sp>
      <p:sp>
        <p:nvSpPr>
          <p:cNvPr id="27652" name="Slide Number Placeholder 3">
            <a:extLst>
              <a:ext uri="{FF2B5EF4-FFF2-40B4-BE49-F238E27FC236}">
                <a16:creationId xmlns:a16="http://schemas.microsoft.com/office/drawing/2014/main" id="{CE729DF7-EB74-4158-A69C-D5A31ECEA25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3E2B0392-6B52-463B-928B-6F434DED05A7}" type="slidenum">
              <a:rPr lang="en-US" altLang="en-US" sz="1200" smtClean="0"/>
              <a:pPr/>
              <a:t>12</a:t>
            </a:fld>
            <a:endParaRPr lang="en-US" alt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661E307C-416A-4A46-BAD5-F7657C93E51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23E822F3-C2B0-4029-9B15-A41BD5BA292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A planar (unfocused) immersion transducer generates a broad beam of ultrasound. However, if an acoustic lens is placed in front of the crystal, the sound can be focused into a part at a specific depth.</a:t>
            </a:r>
          </a:p>
        </p:txBody>
      </p:sp>
      <p:sp>
        <p:nvSpPr>
          <p:cNvPr id="29700" name="Slide Number Placeholder 3">
            <a:extLst>
              <a:ext uri="{FF2B5EF4-FFF2-40B4-BE49-F238E27FC236}">
                <a16:creationId xmlns:a16="http://schemas.microsoft.com/office/drawing/2014/main" id="{8E82DEFA-7CCF-4324-9F22-4797510A402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38A2BA31-79CA-489D-BB76-A5160A9C470C}" type="slidenum">
              <a:rPr lang="en-US" altLang="en-US" sz="1200" smtClean="0"/>
              <a:pPr/>
              <a:t>13</a:t>
            </a:fld>
            <a:endParaRPr lang="en-US" alt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an A-scan, a </a:t>
            </a:r>
            <a:r>
              <a:rPr lang="en-US" b="1" dirty="0"/>
              <a:t>B-scan</a:t>
            </a:r>
            <a:r>
              <a:rPr lang="en-US" dirty="0"/>
              <a:t> is a commonly used type of display. Here, the x-location of the transducer is recorded as a transducer is moved along a line of the surface and the time of a received signal from a reflector is converted into the corresponding depth, z. A plot of x versus z on a display is called a B-scan. The picture on the right, for example, is a high frequency B-scan of a composite laminate where we can see the laminates clearly.</a:t>
            </a:r>
          </a:p>
        </p:txBody>
      </p:sp>
      <p:sp>
        <p:nvSpPr>
          <p:cNvPr id="4" name="Slide Number Placeholder 3"/>
          <p:cNvSpPr>
            <a:spLocks noGrp="1"/>
          </p:cNvSpPr>
          <p:nvPr>
            <p:ph type="sldNum" sz="quarter" idx="5"/>
          </p:nvPr>
        </p:nvSpPr>
        <p:spPr/>
        <p:txBody>
          <a:bodyPr/>
          <a:lstStyle/>
          <a:p>
            <a:pPr>
              <a:defRPr/>
            </a:pPr>
            <a:fld id="{FE8D1D12-62B6-4EF0-A744-75AF4F0CD901}" type="slidenum">
              <a:rPr lang="en-US" smtClean="0"/>
              <a:pPr>
                <a:defRPr/>
              </a:pPr>
              <a:t>14</a:t>
            </a:fld>
            <a:endParaRPr lang="en-US"/>
          </a:p>
        </p:txBody>
      </p:sp>
    </p:spTree>
    <p:extLst>
      <p:ext uri="{BB962C8B-B14F-4D97-AF65-F5344CB8AC3E}">
        <p14:creationId xmlns:p14="http://schemas.microsoft.com/office/powerpoint/2010/main" val="196083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a:t>
            </a:r>
            <a:r>
              <a:rPr lang="en-US" b="1" dirty="0"/>
              <a:t>C-scan</a:t>
            </a:r>
            <a:r>
              <a:rPr lang="en-US" dirty="0"/>
              <a:t> a transducer is scanned in two dimensions on a surface and the (x, y) location is recorded as well as the response from any subsurface reflectors, which is usually color coded as a function of the amplitude of the response. An example C-scan is shown of the C-scan of a lap splice for a Boeing 727 fuselage.</a:t>
            </a:r>
          </a:p>
        </p:txBody>
      </p:sp>
      <p:sp>
        <p:nvSpPr>
          <p:cNvPr id="4" name="Slide Number Placeholder 3"/>
          <p:cNvSpPr>
            <a:spLocks noGrp="1"/>
          </p:cNvSpPr>
          <p:nvPr>
            <p:ph type="sldNum" sz="quarter" idx="5"/>
          </p:nvPr>
        </p:nvSpPr>
        <p:spPr/>
        <p:txBody>
          <a:bodyPr/>
          <a:lstStyle/>
          <a:p>
            <a:pPr>
              <a:defRPr/>
            </a:pPr>
            <a:fld id="{FE8D1D12-62B6-4EF0-A744-75AF4F0CD901}" type="slidenum">
              <a:rPr lang="en-US" smtClean="0"/>
              <a:pPr>
                <a:defRPr/>
              </a:pPr>
              <a:t>15</a:t>
            </a:fld>
            <a:endParaRPr lang="en-US"/>
          </a:p>
        </p:txBody>
      </p:sp>
    </p:spTree>
    <p:extLst>
      <p:ext uri="{BB962C8B-B14F-4D97-AF65-F5344CB8AC3E}">
        <p14:creationId xmlns:p14="http://schemas.microsoft.com/office/powerpoint/2010/main" val="32991933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ultrasonic NDE books published by the </a:t>
            </a:r>
            <a:r>
              <a:rPr lang="en-US"/>
              <a:t>author (L</a:t>
            </a:r>
            <a:r>
              <a:rPr lang="en-US" dirty="0"/>
              <a:t>. Schmerr) of these notes, as well as several other commonly used general references. </a:t>
            </a:r>
          </a:p>
        </p:txBody>
      </p:sp>
      <p:sp>
        <p:nvSpPr>
          <p:cNvPr id="4" name="Slide Number Placeholder 3"/>
          <p:cNvSpPr>
            <a:spLocks noGrp="1"/>
          </p:cNvSpPr>
          <p:nvPr>
            <p:ph type="sldNum" sz="quarter" idx="5"/>
          </p:nvPr>
        </p:nvSpPr>
        <p:spPr/>
        <p:txBody>
          <a:bodyPr/>
          <a:lstStyle/>
          <a:p>
            <a:pPr>
              <a:defRPr/>
            </a:pPr>
            <a:fld id="{FE8D1D12-62B6-4EF0-A744-75AF4F0CD901}" type="slidenum">
              <a:rPr lang="en-US" smtClean="0"/>
              <a:pPr>
                <a:defRPr/>
              </a:pPr>
              <a:t>16</a:t>
            </a:fld>
            <a:endParaRPr lang="en-US"/>
          </a:p>
        </p:txBody>
      </p:sp>
    </p:spTree>
    <p:extLst>
      <p:ext uri="{BB962C8B-B14F-4D97-AF65-F5344CB8AC3E}">
        <p14:creationId xmlns:p14="http://schemas.microsoft.com/office/powerpoint/2010/main" val="755306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4556A9C5-2826-4704-A9E8-162067B856B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E59E0D01-01B9-450C-B1F4-266F679EE04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We will examine the components that make up an ultrasonic NDE system and introduce you to some of the terminology that is commonly used in the ultrasonic NDE field. </a:t>
            </a:r>
          </a:p>
          <a:p>
            <a:pPr eaLnBrk="1" hangingPunct="1">
              <a:spcBef>
                <a:spcPct val="0"/>
              </a:spcBef>
            </a:pPr>
            <a:endParaRPr lang="en-US" altLang="en-US" dirty="0"/>
          </a:p>
          <a:p>
            <a:pPr eaLnBrk="1" hangingPunct="1">
              <a:spcBef>
                <a:spcPct val="0"/>
              </a:spcBef>
            </a:pPr>
            <a:r>
              <a:rPr lang="en-US" altLang="en-US" dirty="0"/>
              <a:t>Ultrasonic transducers are an important part of any system as they are used both to generate the ultrasound and to receive it. We will discuss some of the different types of transducers commonly used and how they are constructed.</a:t>
            </a:r>
          </a:p>
          <a:p>
            <a:pPr eaLnBrk="1" hangingPunct="1">
              <a:spcBef>
                <a:spcPct val="0"/>
              </a:spcBef>
            </a:pPr>
            <a:endParaRPr lang="en-US" altLang="en-US" dirty="0"/>
          </a:p>
          <a:p>
            <a:pPr eaLnBrk="1" hangingPunct="1">
              <a:spcBef>
                <a:spcPct val="0"/>
              </a:spcBef>
            </a:pPr>
            <a:r>
              <a:rPr lang="en-US" altLang="en-US" dirty="0"/>
              <a:t> There are various ways in which the signals received in an ultrasonic test are presented to the user so we will also describe some of the commonly used displays.</a:t>
            </a:r>
          </a:p>
        </p:txBody>
      </p:sp>
      <p:sp>
        <p:nvSpPr>
          <p:cNvPr id="7172" name="Slide Number Placeholder 3">
            <a:extLst>
              <a:ext uri="{FF2B5EF4-FFF2-40B4-BE49-F238E27FC236}">
                <a16:creationId xmlns:a16="http://schemas.microsoft.com/office/drawing/2014/main" id="{DA96D2F9-533F-4A49-B285-FFEA8464093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9E22DD4D-823E-4A6F-8596-DB87FD2EDD85}" type="slidenum">
              <a:rPr lang="en-US" altLang="en-US" sz="1200" smtClean="0"/>
              <a:pPr/>
              <a:t>2</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C730A63C-1D9A-407B-9915-1FC11497436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B81308C5-9AEF-423E-8BA8-559A2A0B988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Here is a diagram of a basic ultrasonic NDE immersion system that uses two transducers placed in a water bath (one acts as a sound generator and one acts as a receiver) to examine a flawed component that is also in the water bath. </a:t>
            </a:r>
          </a:p>
          <a:p>
            <a:pPr eaLnBrk="1" hangingPunct="1">
              <a:spcBef>
                <a:spcPct val="0"/>
              </a:spcBef>
            </a:pPr>
            <a:endParaRPr lang="en-US" altLang="en-US" dirty="0"/>
          </a:p>
          <a:p>
            <a:pPr eaLnBrk="1" hangingPunct="1">
              <a:spcBef>
                <a:spcPct val="0"/>
              </a:spcBef>
            </a:pPr>
            <a:r>
              <a:rPr lang="en-US" altLang="en-US" dirty="0"/>
              <a:t>The pulser part of the system generates very short, repetitive voltage pulses (only one is shown) that travel through a cable and excite the sending transducer which converts those electrical pulses into pulses of sound that travel through the water and pass into the component. </a:t>
            </a:r>
          </a:p>
          <a:p>
            <a:pPr eaLnBrk="1" hangingPunct="1">
              <a:spcBef>
                <a:spcPct val="0"/>
              </a:spcBef>
            </a:pPr>
            <a:endParaRPr lang="en-US" altLang="en-US" dirty="0"/>
          </a:p>
          <a:p>
            <a:pPr eaLnBrk="1" hangingPunct="1">
              <a:spcBef>
                <a:spcPct val="0"/>
              </a:spcBef>
            </a:pPr>
            <a:r>
              <a:rPr lang="en-US" altLang="en-US" dirty="0"/>
              <a:t>These incident waves in the component can interact with any flaws present. The flaws, in turn, generate additional scattered ultrasound waves which in this setup are picked up by a separate transducer and converted back to voltage pulses that travel over a cable to a receiver where they are amplified and displayed as a voltage versus time signal on an oscilloscope. </a:t>
            </a:r>
          </a:p>
        </p:txBody>
      </p:sp>
      <p:sp>
        <p:nvSpPr>
          <p:cNvPr id="9220" name="Slide Number Placeholder 3">
            <a:extLst>
              <a:ext uri="{FF2B5EF4-FFF2-40B4-BE49-F238E27FC236}">
                <a16:creationId xmlns:a16="http://schemas.microsoft.com/office/drawing/2014/main" id="{30C14D27-C357-4023-9818-8786A9FC2C1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85DB336-80F7-42E8-A260-5571617C9FBD}" type="slidenum">
              <a:rPr lang="en-US" altLang="en-US" sz="1200" smtClean="0"/>
              <a:pPr/>
              <a:t>3</a:t>
            </a:fld>
            <a:endParaRPr lang="en-U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1982A7A0-8103-42AB-9AF3-DD80D69E5A2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980B365E-295C-4F8E-9956-4DE0BDC65A3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This is a picture of a very basic pulser/receiver used in a lab setting. We will examine the pulser/receiver in  more detail later so here we will just note that the left hand side of the instrument contains the controls for the pulser which include the pulse repetition frequency and energy and damping settings while the receiver side of the instrument contains a gain setting and filtering options. The back of the instrument (not shown) contain connections for feeding the received signals to an oscilloscope display.</a:t>
            </a:r>
          </a:p>
        </p:txBody>
      </p:sp>
      <p:sp>
        <p:nvSpPr>
          <p:cNvPr id="11268" name="Slide Number Placeholder 3">
            <a:extLst>
              <a:ext uri="{FF2B5EF4-FFF2-40B4-BE49-F238E27FC236}">
                <a16:creationId xmlns:a16="http://schemas.microsoft.com/office/drawing/2014/main" id="{BC485CD3-0224-4378-A012-82E83BC3313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A41A3590-C648-416C-AAB8-A3EABB06B29B}" type="slidenum">
              <a:rPr lang="en-US" altLang="en-US" sz="1200" smtClean="0"/>
              <a:pPr/>
              <a:t>4</a:t>
            </a:fld>
            <a:endParaRPr lang="en-US" alt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EBAF9532-9AA4-4B9D-9240-C58A72000D6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44488E4C-1939-4B0F-BCFB-5BA9EF46932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The pulser/receiver can either be used in a </a:t>
            </a:r>
            <a:r>
              <a:rPr lang="en-US" altLang="en-US" b="1" dirty="0"/>
              <a:t>pulse-echo </a:t>
            </a:r>
            <a:r>
              <a:rPr lang="en-US" altLang="en-US" dirty="0"/>
              <a:t>setting where a single transducer acts as both the transmitter and receiving transducer or in a </a:t>
            </a:r>
            <a:r>
              <a:rPr lang="en-US" altLang="en-US" b="1" dirty="0"/>
              <a:t>pitch-catch</a:t>
            </a:r>
            <a:r>
              <a:rPr lang="en-US" altLang="en-US" dirty="0"/>
              <a:t> setting where there are separate sending and receiving transducers. </a:t>
            </a:r>
          </a:p>
        </p:txBody>
      </p:sp>
      <p:sp>
        <p:nvSpPr>
          <p:cNvPr id="13316" name="Slide Number Placeholder 3">
            <a:extLst>
              <a:ext uri="{FF2B5EF4-FFF2-40B4-BE49-F238E27FC236}">
                <a16:creationId xmlns:a16="http://schemas.microsoft.com/office/drawing/2014/main" id="{729B2D13-85D5-4C11-9124-14E535AED2F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9AD49ED9-5049-4E41-9C62-F7ECBAC26300}" type="slidenum">
              <a:rPr lang="en-US" altLang="en-US" sz="1200" smtClean="0"/>
              <a:pPr/>
              <a:t>5</a:t>
            </a:fld>
            <a:endParaRPr lang="en-US" alt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AF2E4338-340D-4B2F-BFCA-E52ADDB0266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D1176CC7-0551-4D1A-B4FA-B43985AAAA7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It is also possible to use two transducers that are directly opposite to each other in a </a:t>
            </a:r>
            <a:r>
              <a:rPr lang="en-US" altLang="en-US" b="1" dirty="0"/>
              <a:t>through-transmission</a:t>
            </a:r>
            <a:r>
              <a:rPr lang="en-US" altLang="en-US" dirty="0"/>
              <a:t> setup. In this case note that even with a flaw absent, the receiving transducer will still be receiving a signal so that the flaw in this case acts as a modifier of this signal that passes through the component. In the pitch-catch case, in contrast, if the flaw is absent no signal will be received (at least from interactions with the flaw).</a:t>
            </a:r>
          </a:p>
        </p:txBody>
      </p:sp>
      <p:sp>
        <p:nvSpPr>
          <p:cNvPr id="15364" name="Slide Number Placeholder 3">
            <a:extLst>
              <a:ext uri="{FF2B5EF4-FFF2-40B4-BE49-F238E27FC236}">
                <a16:creationId xmlns:a16="http://schemas.microsoft.com/office/drawing/2014/main" id="{E227DA31-5960-427C-BBF4-C8F99AB838C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54B953E-8AC0-432B-8041-2094D04D94BF}" type="slidenum">
              <a:rPr lang="en-US" altLang="en-US" sz="1200" smtClean="0"/>
              <a:pPr/>
              <a:t>6</a:t>
            </a:fld>
            <a:endParaRPr lang="en-US" alt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351F0D76-0A28-4F39-B55D-A7E36D7CD57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332715A3-582B-48D0-B079-525B7D51689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is a picture of a typical digital oscilloscope which is used to digitally sample the received voltage versus time signals and display them on the oscilloscope screen. Since the signals are stored digitally, they can also be easily transferred to a computer for further processing.</a:t>
            </a:r>
          </a:p>
        </p:txBody>
      </p:sp>
      <p:sp>
        <p:nvSpPr>
          <p:cNvPr id="17412" name="Slide Number Placeholder 3">
            <a:extLst>
              <a:ext uri="{FF2B5EF4-FFF2-40B4-BE49-F238E27FC236}">
                <a16:creationId xmlns:a16="http://schemas.microsoft.com/office/drawing/2014/main" id="{379E1ED8-CF3E-4BE0-AB65-89268BE8D1D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5353CD4D-1B3F-4DB2-B692-054BEB22F448}" type="slidenum">
              <a:rPr lang="en-US" altLang="en-US" sz="1200" smtClean="0"/>
              <a:pPr/>
              <a:t>7</a:t>
            </a:fld>
            <a:endParaRPr lang="en-US" alt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3893D3E-41AA-45ED-95A5-4A9BA65007A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84D6898C-43BD-496F-AF97-74381C03CAE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A voltage versus time trace on an oscilloscope display is also called an </a:t>
            </a:r>
            <a:r>
              <a:rPr lang="en-US" altLang="en-US" b="1" dirty="0"/>
              <a:t>A-scan</a:t>
            </a:r>
            <a:r>
              <a:rPr lang="en-US" altLang="en-US" dirty="0"/>
              <a:t>. It is the most commonly used type of display in ultrasonic tests. </a:t>
            </a:r>
          </a:p>
          <a:p>
            <a:endParaRPr lang="en-US" altLang="en-US" dirty="0"/>
          </a:p>
          <a:p>
            <a:r>
              <a:rPr lang="en-US" altLang="en-US" dirty="0"/>
              <a:t>Here we see a transducer in contact with the surface of a part receiving signals from a flaw in the component as well as a reflected signal from the back surface in a pulse-echo setup. On the oscilloscope screen we see the received signals as well as a large negative pulse at the start of the display called the </a:t>
            </a:r>
            <a:r>
              <a:rPr lang="en-US" altLang="en-US" b="1" dirty="0"/>
              <a:t>main bang signal</a:t>
            </a:r>
            <a:r>
              <a:rPr lang="en-US" altLang="en-US" dirty="0"/>
              <a:t>. This is a portion of the driving pulse that leaks through the pulser-receiver circuits to receiving side. This large signal can hide any flaw signals that may be present that are very close to the transducer so that there is an early part of the display, called a “</a:t>
            </a:r>
            <a:r>
              <a:rPr lang="en-US" altLang="en-US" b="1" dirty="0"/>
              <a:t>dead zone</a:t>
            </a:r>
            <a:r>
              <a:rPr lang="en-US" altLang="en-US" dirty="0"/>
              <a:t>” , where evaluation of the received signals may not be possible. </a:t>
            </a:r>
          </a:p>
        </p:txBody>
      </p:sp>
      <p:sp>
        <p:nvSpPr>
          <p:cNvPr id="19460" name="Slide Number Placeholder 3">
            <a:extLst>
              <a:ext uri="{FF2B5EF4-FFF2-40B4-BE49-F238E27FC236}">
                <a16:creationId xmlns:a16="http://schemas.microsoft.com/office/drawing/2014/main" id="{ACB08690-123B-46BF-84AD-A37A30F8C2E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87F2BA74-D6AE-4EB6-BDC2-B03977D4E0B3}" type="slidenum">
              <a:rPr lang="en-US" altLang="en-US" sz="1200" smtClean="0"/>
              <a:pP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5BAF3E88-AAB2-4663-B0D0-7E730EC5467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B89C8E67-D330-4CC1-B6BD-7583670F2E7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Ultrasonic NDE tests are commonly done in the field, where a portable instrument is used. This instrument integrates the pulser/receiver and display into a single unit and provides the capability to perform various types of evaluations via the instrument settings.</a:t>
            </a:r>
          </a:p>
        </p:txBody>
      </p:sp>
      <p:sp>
        <p:nvSpPr>
          <p:cNvPr id="21508" name="Slide Number Placeholder 3">
            <a:extLst>
              <a:ext uri="{FF2B5EF4-FFF2-40B4-BE49-F238E27FC236}">
                <a16:creationId xmlns:a16="http://schemas.microsoft.com/office/drawing/2014/main" id="{0B7C4516-0A7C-4B2D-BA05-81268CB5BD2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D7959E5-9D89-4C32-9E5F-4A8BBE90992F}" type="slidenum">
              <a:rPr lang="en-US" altLang="en-US" sz="1200" smtClean="0"/>
              <a:pPr/>
              <a:t>9</a:t>
            </a:fld>
            <a:endParaRPr lang="en-U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Rectangle 4">
            <a:extLst>
              <a:ext uri="{FF2B5EF4-FFF2-40B4-BE49-F238E27FC236}">
                <a16:creationId xmlns:a16="http://schemas.microsoft.com/office/drawing/2014/main" id="{17401751-B84E-41CC-87F1-9807BA628E46}"/>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CC8D153-4BA2-4101-B982-8F48A1C01C4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F15DBD7-4B1B-48FE-AAEB-AAED971B9CA8}"/>
              </a:ext>
            </a:extLst>
          </p:cNvPr>
          <p:cNvSpPr>
            <a:spLocks noGrp="1" noChangeArrowheads="1"/>
          </p:cNvSpPr>
          <p:nvPr>
            <p:ph type="sldNum" sz="quarter" idx="12"/>
          </p:nvPr>
        </p:nvSpPr>
        <p:spPr>
          <a:ln/>
        </p:spPr>
        <p:txBody>
          <a:bodyPr/>
          <a:lstStyle>
            <a:lvl1pPr>
              <a:defRPr/>
            </a:lvl1pPr>
          </a:lstStyle>
          <a:p>
            <a:pPr>
              <a:defRPr/>
            </a:pPr>
            <a:fld id="{2AE24287-9BA3-4666-8A99-8DB0A8106D93}" type="slidenum">
              <a:rPr lang="en-US" altLang="en-US"/>
              <a:pPr>
                <a:defRPr/>
              </a:pPr>
              <a:t>‹#›</a:t>
            </a:fld>
            <a:endParaRPr lang="en-US" altLang="en-US"/>
          </a:p>
        </p:txBody>
      </p:sp>
    </p:spTree>
    <p:extLst>
      <p:ext uri="{BB962C8B-B14F-4D97-AF65-F5344CB8AC3E}">
        <p14:creationId xmlns:p14="http://schemas.microsoft.com/office/powerpoint/2010/main" val="3598369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A624C3F-3F0D-4254-B149-EA6182879B8A}"/>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363EF28-3D03-4A83-B148-D0E4ACCAFAD4}"/>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FEAF9B43-2D8F-484D-A0BB-FDD67C085B4E}"/>
              </a:ext>
            </a:extLst>
          </p:cNvPr>
          <p:cNvSpPr>
            <a:spLocks noGrp="1" noChangeArrowheads="1"/>
          </p:cNvSpPr>
          <p:nvPr>
            <p:ph type="sldNum" sz="quarter" idx="12"/>
          </p:nvPr>
        </p:nvSpPr>
        <p:spPr>
          <a:ln/>
        </p:spPr>
        <p:txBody>
          <a:bodyPr/>
          <a:lstStyle>
            <a:lvl1pPr>
              <a:defRPr/>
            </a:lvl1pPr>
          </a:lstStyle>
          <a:p>
            <a:pPr>
              <a:defRPr/>
            </a:pPr>
            <a:fld id="{6CFA5E90-F6D2-49C9-9622-E01ACC90CEF9}" type="slidenum">
              <a:rPr lang="en-US" altLang="en-US"/>
              <a:pPr>
                <a:defRPr/>
              </a:pPr>
              <a:t>‹#›</a:t>
            </a:fld>
            <a:endParaRPr lang="en-US" altLang="en-US"/>
          </a:p>
        </p:txBody>
      </p:sp>
    </p:spTree>
    <p:extLst>
      <p:ext uri="{BB962C8B-B14F-4D97-AF65-F5344CB8AC3E}">
        <p14:creationId xmlns:p14="http://schemas.microsoft.com/office/powerpoint/2010/main" val="762911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DFC6D44-6CC8-4405-9D38-C8D18278E07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3D1A2D09-C059-45D8-B73C-21033690933C}"/>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A053080-3476-42F7-92CB-6EBE3851A921}"/>
              </a:ext>
            </a:extLst>
          </p:cNvPr>
          <p:cNvSpPr>
            <a:spLocks noGrp="1" noChangeArrowheads="1"/>
          </p:cNvSpPr>
          <p:nvPr>
            <p:ph type="sldNum" sz="quarter" idx="12"/>
          </p:nvPr>
        </p:nvSpPr>
        <p:spPr>
          <a:ln/>
        </p:spPr>
        <p:txBody>
          <a:bodyPr/>
          <a:lstStyle>
            <a:lvl1pPr>
              <a:defRPr/>
            </a:lvl1pPr>
          </a:lstStyle>
          <a:p>
            <a:pPr>
              <a:defRPr/>
            </a:pPr>
            <a:fld id="{2D0AEBF8-FD45-4424-B851-221343557658}" type="slidenum">
              <a:rPr lang="en-US" altLang="en-US"/>
              <a:pPr>
                <a:defRPr/>
              </a:pPr>
              <a:t>‹#›</a:t>
            </a:fld>
            <a:endParaRPr lang="en-US" altLang="en-US"/>
          </a:p>
        </p:txBody>
      </p:sp>
    </p:spTree>
    <p:extLst>
      <p:ext uri="{BB962C8B-B14F-4D97-AF65-F5344CB8AC3E}">
        <p14:creationId xmlns:p14="http://schemas.microsoft.com/office/powerpoint/2010/main" val="2809795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189BA27-508F-44F1-8687-8F6D67BF82B7}"/>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AFBB0C50-3E0B-4E2C-A707-644DBB7073C0}"/>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C7A1D46E-7178-4D69-A80F-EA2D68550A5D}"/>
              </a:ext>
            </a:extLst>
          </p:cNvPr>
          <p:cNvSpPr>
            <a:spLocks noGrp="1" noChangeArrowheads="1"/>
          </p:cNvSpPr>
          <p:nvPr>
            <p:ph type="sldNum" sz="quarter" idx="12"/>
          </p:nvPr>
        </p:nvSpPr>
        <p:spPr>
          <a:ln/>
        </p:spPr>
        <p:txBody>
          <a:bodyPr/>
          <a:lstStyle>
            <a:lvl1pPr>
              <a:defRPr/>
            </a:lvl1pPr>
          </a:lstStyle>
          <a:p>
            <a:pPr>
              <a:defRPr/>
            </a:pPr>
            <a:fld id="{4D698C9B-9E4A-48F2-B580-B5A560AE7034}" type="slidenum">
              <a:rPr lang="en-US" altLang="en-US"/>
              <a:pPr>
                <a:defRPr/>
              </a:pPr>
              <a:t>‹#›</a:t>
            </a:fld>
            <a:endParaRPr lang="en-US" altLang="en-US"/>
          </a:p>
        </p:txBody>
      </p:sp>
    </p:spTree>
    <p:extLst>
      <p:ext uri="{BB962C8B-B14F-4D97-AF65-F5344CB8AC3E}">
        <p14:creationId xmlns:p14="http://schemas.microsoft.com/office/powerpoint/2010/main" val="35228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a:extLst>
              <a:ext uri="{FF2B5EF4-FFF2-40B4-BE49-F238E27FC236}">
                <a16:creationId xmlns:a16="http://schemas.microsoft.com/office/drawing/2014/main" id="{454EAC91-1746-4A74-94C6-9DD20FDAE1B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a:extLst>
              <a:ext uri="{FF2B5EF4-FFF2-40B4-BE49-F238E27FC236}">
                <a16:creationId xmlns:a16="http://schemas.microsoft.com/office/drawing/2014/main" id="{70462236-25DE-4421-89D6-9FC52161913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a:extLst>
              <a:ext uri="{FF2B5EF4-FFF2-40B4-BE49-F238E27FC236}">
                <a16:creationId xmlns:a16="http://schemas.microsoft.com/office/drawing/2014/main" id="{6AF1D7CF-916C-475B-A472-7C6D20F07B0A}"/>
              </a:ext>
            </a:extLst>
          </p:cNvPr>
          <p:cNvSpPr>
            <a:spLocks noGrp="1" noChangeArrowheads="1"/>
          </p:cNvSpPr>
          <p:nvPr>
            <p:ph type="sldNum" sz="quarter" idx="12"/>
          </p:nvPr>
        </p:nvSpPr>
        <p:spPr>
          <a:ln/>
        </p:spPr>
        <p:txBody>
          <a:bodyPr/>
          <a:lstStyle>
            <a:lvl1pPr>
              <a:defRPr/>
            </a:lvl1pPr>
          </a:lstStyle>
          <a:p>
            <a:pPr>
              <a:defRPr/>
            </a:pPr>
            <a:fld id="{B8615EED-F0A6-4972-B7D6-EBEA4168634C}" type="slidenum">
              <a:rPr lang="en-US" altLang="en-US"/>
              <a:pPr>
                <a:defRPr/>
              </a:pPr>
              <a:t>‹#›</a:t>
            </a:fld>
            <a:endParaRPr lang="en-US" altLang="en-US"/>
          </a:p>
        </p:txBody>
      </p:sp>
    </p:spTree>
    <p:extLst>
      <p:ext uri="{BB962C8B-B14F-4D97-AF65-F5344CB8AC3E}">
        <p14:creationId xmlns:p14="http://schemas.microsoft.com/office/powerpoint/2010/main" val="4119683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14AC91CF-2DB1-4B53-B20E-6E5B702367AD}"/>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D6884E4F-72EC-436B-9A17-0D5DEB06FEB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7AE6AD38-0C36-40D2-846C-D731A2FD9AA6}"/>
              </a:ext>
            </a:extLst>
          </p:cNvPr>
          <p:cNvSpPr>
            <a:spLocks noGrp="1" noChangeArrowheads="1"/>
          </p:cNvSpPr>
          <p:nvPr>
            <p:ph type="sldNum" sz="quarter" idx="12"/>
          </p:nvPr>
        </p:nvSpPr>
        <p:spPr>
          <a:ln/>
        </p:spPr>
        <p:txBody>
          <a:bodyPr/>
          <a:lstStyle>
            <a:lvl1pPr>
              <a:defRPr/>
            </a:lvl1pPr>
          </a:lstStyle>
          <a:p>
            <a:pPr>
              <a:defRPr/>
            </a:pPr>
            <a:fld id="{3DC5BC7E-04F5-4AAA-97B9-CFDB567AF937}" type="slidenum">
              <a:rPr lang="en-US" altLang="en-US"/>
              <a:pPr>
                <a:defRPr/>
              </a:pPr>
              <a:t>‹#›</a:t>
            </a:fld>
            <a:endParaRPr lang="en-US" altLang="en-US"/>
          </a:p>
        </p:txBody>
      </p:sp>
    </p:spTree>
    <p:extLst>
      <p:ext uri="{BB962C8B-B14F-4D97-AF65-F5344CB8AC3E}">
        <p14:creationId xmlns:p14="http://schemas.microsoft.com/office/powerpoint/2010/main" val="3217867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9AC34BCC-38A7-4752-B77A-8BB4EB75C45F}"/>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a:extLst>
              <a:ext uri="{FF2B5EF4-FFF2-40B4-BE49-F238E27FC236}">
                <a16:creationId xmlns:a16="http://schemas.microsoft.com/office/drawing/2014/main" id="{B898BB7C-F2C1-42CF-98DA-D6FF857BDB8D}"/>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90C2CEDA-78BE-44AD-950B-64D715734F3B}"/>
              </a:ext>
            </a:extLst>
          </p:cNvPr>
          <p:cNvSpPr>
            <a:spLocks noGrp="1" noChangeArrowheads="1"/>
          </p:cNvSpPr>
          <p:nvPr>
            <p:ph type="sldNum" sz="quarter" idx="12"/>
          </p:nvPr>
        </p:nvSpPr>
        <p:spPr>
          <a:ln/>
        </p:spPr>
        <p:txBody>
          <a:bodyPr/>
          <a:lstStyle>
            <a:lvl1pPr>
              <a:defRPr/>
            </a:lvl1pPr>
          </a:lstStyle>
          <a:p>
            <a:pPr>
              <a:defRPr/>
            </a:pPr>
            <a:fld id="{731A72EF-4217-482F-A4BE-53562461C01C}" type="slidenum">
              <a:rPr lang="en-US" altLang="en-US"/>
              <a:pPr>
                <a:defRPr/>
              </a:pPr>
              <a:t>‹#›</a:t>
            </a:fld>
            <a:endParaRPr lang="en-US" altLang="en-US"/>
          </a:p>
        </p:txBody>
      </p:sp>
    </p:spTree>
    <p:extLst>
      <p:ext uri="{BB962C8B-B14F-4D97-AF65-F5344CB8AC3E}">
        <p14:creationId xmlns:p14="http://schemas.microsoft.com/office/powerpoint/2010/main" val="138663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D4321E28-862A-4F53-BA31-0B676F073278}"/>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a:extLst>
              <a:ext uri="{FF2B5EF4-FFF2-40B4-BE49-F238E27FC236}">
                <a16:creationId xmlns:a16="http://schemas.microsoft.com/office/drawing/2014/main" id="{B9B16C15-B741-4A33-92DA-499D6DF56CE8}"/>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a:extLst>
              <a:ext uri="{FF2B5EF4-FFF2-40B4-BE49-F238E27FC236}">
                <a16:creationId xmlns:a16="http://schemas.microsoft.com/office/drawing/2014/main" id="{5B4EDC2E-76D1-4F74-98A3-CA40417286DE}"/>
              </a:ext>
            </a:extLst>
          </p:cNvPr>
          <p:cNvSpPr>
            <a:spLocks noGrp="1" noChangeArrowheads="1"/>
          </p:cNvSpPr>
          <p:nvPr>
            <p:ph type="sldNum" sz="quarter" idx="12"/>
          </p:nvPr>
        </p:nvSpPr>
        <p:spPr>
          <a:ln/>
        </p:spPr>
        <p:txBody>
          <a:bodyPr/>
          <a:lstStyle>
            <a:lvl1pPr>
              <a:defRPr/>
            </a:lvl1pPr>
          </a:lstStyle>
          <a:p>
            <a:pPr>
              <a:defRPr/>
            </a:pPr>
            <a:fld id="{FF822B9D-4718-4BD3-BC29-8CAE4104C842}" type="slidenum">
              <a:rPr lang="en-US" altLang="en-US"/>
              <a:pPr>
                <a:defRPr/>
              </a:pPr>
              <a:t>‹#›</a:t>
            </a:fld>
            <a:endParaRPr lang="en-US" altLang="en-US"/>
          </a:p>
        </p:txBody>
      </p:sp>
    </p:spTree>
    <p:extLst>
      <p:ext uri="{BB962C8B-B14F-4D97-AF65-F5344CB8AC3E}">
        <p14:creationId xmlns:p14="http://schemas.microsoft.com/office/powerpoint/2010/main" val="2844625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1310031-0E3D-430A-9EA9-7066B8042C4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9A447DD4-8060-437E-9779-A3DA4B8EE147}"/>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FBE66495-33D5-45D8-9AC5-D2B3FB23935B}"/>
              </a:ext>
            </a:extLst>
          </p:cNvPr>
          <p:cNvSpPr>
            <a:spLocks noGrp="1" noChangeArrowheads="1"/>
          </p:cNvSpPr>
          <p:nvPr>
            <p:ph type="sldNum" sz="quarter" idx="12"/>
          </p:nvPr>
        </p:nvSpPr>
        <p:spPr>
          <a:ln/>
        </p:spPr>
        <p:txBody>
          <a:bodyPr/>
          <a:lstStyle>
            <a:lvl1pPr>
              <a:defRPr/>
            </a:lvl1pPr>
          </a:lstStyle>
          <a:p>
            <a:pPr>
              <a:defRPr/>
            </a:pPr>
            <a:fld id="{C9444CF8-0C8E-49D0-A2A3-1529AEB414AD}" type="slidenum">
              <a:rPr lang="en-US" altLang="en-US"/>
              <a:pPr>
                <a:defRPr/>
              </a:pPr>
              <a:t>‹#›</a:t>
            </a:fld>
            <a:endParaRPr lang="en-US" altLang="en-US"/>
          </a:p>
        </p:txBody>
      </p:sp>
    </p:spTree>
    <p:extLst>
      <p:ext uri="{BB962C8B-B14F-4D97-AF65-F5344CB8AC3E}">
        <p14:creationId xmlns:p14="http://schemas.microsoft.com/office/powerpoint/2010/main" val="2375774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7F84EE8C-2B6D-472B-89AA-8FF381FA2F29}"/>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C2A5BFC4-D7DE-465C-B8A9-8203EDFADA91}"/>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A680876E-4AEC-4965-AD4B-9B03168E7315}"/>
              </a:ext>
            </a:extLst>
          </p:cNvPr>
          <p:cNvSpPr>
            <a:spLocks noGrp="1" noChangeArrowheads="1"/>
          </p:cNvSpPr>
          <p:nvPr>
            <p:ph type="sldNum" sz="quarter" idx="12"/>
          </p:nvPr>
        </p:nvSpPr>
        <p:spPr>
          <a:ln/>
        </p:spPr>
        <p:txBody>
          <a:bodyPr/>
          <a:lstStyle>
            <a:lvl1pPr>
              <a:defRPr/>
            </a:lvl1pPr>
          </a:lstStyle>
          <a:p>
            <a:pPr>
              <a:defRPr/>
            </a:pPr>
            <a:fld id="{96B30F6D-DF45-4CCC-BFC6-B95607F6242E}" type="slidenum">
              <a:rPr lang="en-US" altLang="en-US"/>
              <a:pPr>
                <a:defRPr/>
              </a:pPr>
              <a:t>‹#›</a:t>
            </a:fld>
            <a:endParaRPr lang="en-US" altLang="en-US"/>
          </a:p>
        </p:txBody>
      </p:sp>
    </p:spTree>
    <p:extLst>
      <p:ext uri="{BB962C8B-B14F-4D97-AF65-F5344CB8AC3E}">
        <p14:creationId xmlns:p14="http://schemas.microsoft.com/office/powerpoint/2010/main" val="2475991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a:extLst>
              <a:ext uri="{FF2B5EF4-FFF2-40B4-BE49-F238E27FC236}">
                <a16:creationId xmlns:a16="http://schemas.microsoft.com/office/drawing/2014/main" id="{F52CE9C9-EBE7-469E-923E-083FD640408E}"/>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a:extLst>
              <a:ext uri="{FF2B5EF4-FFF2-40B4-BE49-F238E27FC236}">
                <a16:creationId xmlns:a16="http://schemas.microsoft.com/office/drawing/2014/main" id="{F890D7BA-6D15-45E5-8B63-B08CF8F8C093}"/>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a:extLst>
              <a:ext uri="{FF2B5EF4-FFF2-40B4-BE49-F238E27FC236}">
                <a16:creationId xmlns:a16="http://schemas.microsoft.com/office/drawing/2014/main" id="{10D4FCE4-B62D-4B15-AA41-8FB7D19CC2BC}"/>
              </a:ext>
            </a:extLst>
          </p:cNvPr>
          <p:cNvSpPr>
            <a:spLocks noGrp="1" noChangeArrowheads="1"/>
          </p:cNvSpPr>
          <p:nvPr>
            <p:ph type="sldNum" sz="quarter" idx="12"/>
          </p:nvPr>
        </p:nvSpPr>
        <p:spPr>
          <a:ln/>
        </p:spPr>
        <p:txBody>
          <a:bodyPr/>
          <a:lstStyle>
            <a:lvl1pPr>
              <a:defRPr/>
            </a:lvl1pPr>
          </a:lstStyle>
          <a:p>
            <a:pPr>
              <a:defRPr/>
            </a:pPr>
            <a:fld id="{A7F41800-2B55-4D11-A2A4-FCC32627FBEF}" type="slidenum">
              <a:rPr lang="en-US" altLang="en-US"/>
              <a:pPr>
                <a:defRPr/>
              </a:pPr>
              <a:t>‹#›</a:t>
            </a:fld>
            <a:endParaRPr lang="en-US" altLang="en-US"/>
          </a:p>
        </p:txBody>
      </p:sp>
    </p:spTree>
    <p:extLst>
      <p:ext uri="{BB962C8B-B14F-4D97-AF65-F5344CB8AC3E}">
        <p14:creationId xmlns:p14="http://schemas.microsoft.com/office/powerpoint/2010/main" val="1505843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22EE862-38FF-49DF-B4CA-6D3C824B3025}"/>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3D85BE8E-4EEA-4D0B-882A-9F2DA63CA9F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06B9C6B3-5EE7-4670-B4B8-14F962B65CF3}"/>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ltLang="en-US"/>
          </a:p>
        </p:txBody>
      </p:sp>
      <p:sp>
        <p:nvSpPr>
          <p:cNvPr id="1029" name="Rectangle 5">
            <a:extLst>
              <a:ext uri="{FF2B5EF4-FFF2-40B4-BE49-F238E27FC236}">
                <a16:creationId xmlns:a16="http://schemas.microsoft.com/office/drawing/2014/main" id="{A9858474-E081-41DF-B1B5-86382117CBEC}"/>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ltLang="en-US"/>
          </a:p>
        </p:txBody>
      </p:sp>
      <p:sp>
        <p:nvSpPr>
          <p:cNvPr id="1030" name="Rectangle 6">
            <a:extLst>
              <a:ext uri="{FF2B5EF4-FFF2-40B4-BE49-F238E27FC236}">
                <a16:creationId xmlns:a16="http://schemas.microsoft.com/office/drawing/2014/main" id="{B522C897-3AE7-4FF0-A502-EFD17E261E8C}"/>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E60079B-B9D7-4B5B-957B-001CA4D6D5B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anose="02020603050405020304" pitchFamily="18" charset="0"/>
        </a:defRPr>
      </a:lvl2pPr>
      <a:lvl3pPr algn="ctr" rtl="0" eaLnBrk="0" fontAlgn="base" hangingPunct="0">
        <a:spcBef>
          <a:spcPct val="0"/>
        </a:spcBef>
        <a:spcAft>
          <a:spcPct val="0"/>
        </a:spcAft>
        <a:defRPr sz="4400">
          <a:solidFill>
            <a:schemeClr val="tx2"/>
          </a:solidFill>
          <a:latin typeface="Times" panose="02020603050405020304" pitchFamily="18" charset="0"/>
        </a:defRPr>
      </a:lvl3pPr>
      <a:lvl4pPr algn="ctr" rtl="0" eaLnBrk="0" fontAlgn="base" hangingPunct="0">
        <a:spcBef>
          <a:spcPct val="0"/>
        </a:spcBef>
        <a:spcAft>
          <a:spcPct val="0"/>
        </a:spcAft>
        <a:defRPr sz="4400">
          <a:solidFill>
            <a:schemeClr val="tx2"/>
          </a:solidFill>
          <a:latin typeface="Times" panose="02020603050405020304" pitchFamily="18" charset="0"/>
        </a:defRPr>
      </a:lvl4pPr>
      <a:lvl5pPr algn="ctr" rtl="0" eaLnBrk="0" fontAlgn="base" hangingPunct="0">
        <a:spcBef>
          <a:spcPct val="0"/>
        </a:spcBef>
        <a:spcAft>
          <a:spcPct val="0"/>
        </a:spcAft>
        <a:defRPr sz="4400">
          <a:solidFill>
            <a:schemeClr val="tx2"/>
          </a:solidFill>
          <a:latin typeface="Times" panose="02020603050405020304" pitchFamily="18" charset="0"/>
        </a:defRPr>
      </a:lvl5pPr>
      <a:lvl6pPr marL="457200" algn="ctr" rtl="0" eaLnBrk="0" fontAlgn="base" hangingPunct="0">
        <a:spcBef>
          <a:spcPct val="0"/>
        </a:spcBef>
        <a:spcAft>
          <a:spcPct val="0"/>
        </a:spcAft>
        <a:defRPr sz="4400">
          <a:solidFill>
            <a:schemeClr val="tx2"/>
          </a:solidFill>
          <a:latin typeface="Times" panose="02020603050405020304" pitchFamily="18" charset="0"/>
        </a:defRPr>
      </a:lvl6pPr>
      <a:lvl7pPr marL="914400" algn="ctr" rtl="0" eaLnBrk="0" fontAlgn="base" hangingPunct="0">
        <a:spcBef>
          <a:spcPct val="0"/>
        </a:spcBef>
        <a:spcAft>
          <a:spcPct val="0"/>
        </a:spcAft>
        <a:defRPr sz="4400">
          <a:solidFill>
            <a:schemeClr val="tx2"/>
          </a:solidFill>
          <a:latin typeface="Times" panose="02020603050405020304" pitchFamily="18" charset="0"/>
        </a:defRPr>
      </a:lvl7pPr>
      <a:lvl8pPr marL="1371600" algn="ctr" rtl="0" eaLnBrk="0" fontAlgn="base" hangingPunct="0">
        <a:spcBef>
          <a:spcPct val="0"/>
        </a:spcBef>
        <a:spcAft>
          <a:spcPct val="0"/>
        </a:spcAft>
        <a:defRPr sz="4400">
          <a:solidFill>
            <a:schemeClr val="tx2"/>
          </a:solidFill>
          <a:latin typeface="Times" panose="02020603050405020304" pitchFamily="18" charset="0"/>
        </a:defRPr>
      </a:lvl8pPr>
      <a:lvl9pPr marL="1828800" algn="ctr" rtl="0" eaLnBrk="0" fontAlgn="base" hangingPunct="0">
        <a:spcBef>
          <a:spcPct val="0"/>
        </a:spcBef>
        <a:spcAft>
          <a:spcPct val="0"/>
        </a:spcAft>
        <a:defRPr sz="4400">
          <a:solidFill>
            <a:schemeClr val="tx2"/>
          </a:solidFill>
          <a:latin typeface="Times"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reeform 2">
            <a:extLst>
              <a:ext uri="{FF2B5EF4-FFF2-40B4-BE49-F238E27FC236}">
                <a16:creationId xmlns:a16="http://schemas.microsoft.com/office/drawing/2014/main" id="{F9012671-7B9C-4F81-A4ED-F6B766479596}"/>
              </a:ext>
            </a:extLst>
          </p:cNvPr>
          <p:cNvSpPr>
            <a:spLocks/>
          </p:cNvSpPr>
          <p:nvPr/>
        </p:nvSpPr>
        <p:spPr bwMode="auto">
          <a:xfrm>
            <a:off x="3200400" y="1524000"/>
            <a:ext cx="2684463" cy="773113"/>
          </a:xfrm>
          <a:custGeom>
            <a:avLst/>
            <a:gdLst>
              <a:gd name="T0" fmla="*/ 0 w 1691"/>
              <a:gd name="T1" fmla="*/ 2147483646 h 487"/>
              <a:gd name="T2" fmla="*/ 2147483646 w 1691"/>
              <a:gd name="T3" fmla="*/ 2147483646 h 487"/>
              <a:gd name="T4" fmla="*/ 2147483646 w 1691"/>
              <a:gd name="T5" fmla="*/ 2147483646 h 487"/>
              <a:gd name="T6" fmla="*/ 2147483646 w 1691"/>
              <a:gd name="T7" fmla="*/ 2147483646 h 487"/>
              <a:gd name="T8" fmla="*/ 2147483646 w 1691"/>
              <a:gd name="T9" fmla="*/ 2147483646 h 487"/>
              <a:gd name="T10" fmla="*/ 2147483646 w 1691"/>
              <a:gd name="T11" fmla="*/ 2147483646 h 487"/>
              <a:gd name="T12" fmla="*/ 2147483646 w 1691"/>
              <a:gd name="T13" fmla="*/ 2147483646 h 487"/>
              <a:gd name="T14" fmla="*/ 2147483646 w 1691"/>
              <a:gd name="T15" fmla="*/ 2147483646 h 487"/>
              <a:gd name="T16" fmla="*/ 2147483646 w 1691"/>
              <a:gd name="T17" fmla="*/ 2147483646 h 487"/>
              <a:gd name="T18" fmla="*/ 2147483646 w 1691"/>
              <a:gd name="T19" fmla="*/ 2147483646 h 487"/>
              <a:gd name="T20" fmla="*/ 2147483646 w 1691"/>
              <a:gd name="T21" fmla="*/ 2147483646 h 4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91" h="487">
                <a:moveTo>
                  <a:pt x="0" y="257"/>
                </a:moveTo>
                <a:cubicBezTo>
                  <a:pt x="276" y="257"/>
                  <a:pt x="552" y="257"/>
                  <a:pt x="672" y="257"/>
                </a:cubicBezTo>
                <a:cubicBezTo>
                  <a:pt x="792" y="257"/>
                  <a:pt x="704" y="257"/>
                  <a:pt x="720" y="257"/>
                </a:cubicBezTo>
                <a:cubicBezTo>
                  <a:pt x="736" y="257"/>
                  <a:pt x="755" y="293"/>
                  <a:pt x="768" y="257"/>
                </a:cubicBezTo>
                <a:cubicBezTo>
                  <a:pt x="780" y="220"/>
                  <a:pt x="781" y="0"/>
                  <a:pt x="795" y="38"/>
                </a:cubicBezTo>
                <a:cubicBezTo>
                  <a:pt x="808" y="75"/>
                  <a:pt x="830" y="474"/>
                  <a:pt x="848" y="481"/>
                </a:cubicBezTo>
                <a:cubicBezTo>
                  <a:pt x="865" y="487"/>
                  <a:pt x="885" y="101"/>
                  <a:pt x="901" y="76"/>
                </a:cubicBezTo>
                <a:cubicBezTo>
                  <a:pt x="916" y="50"/>
                  <a:pt x="923" y="295"/>
                  <a:pt x="939" y="326"/>
                </a:cubicBezTo>
                <a:cubicBezTo>
                  <a:pt x="954" y="356"/>
                  <a:pt x="972" y="268"/>
                  <a:pt x="992" y="257"/>
                </a:cubicBezTo>
                <a:cubicBezTo>
                  <a:pt x="1011" y="245"/>
                  <a:pt x="939" y="257"/>
                  <a:pt x="1056" y="257"/>
                </a:cubicBezTo>
                <a:cubicBezTo>
                  <a:pt x="1172" y="257"/>
                  <a:pt x="1431" y="257"/>
                  <a:pt x="1691" y="257"/>
                </a:cubicBezTo>
              </a:path>
            </a:pathLst>
          </a:custGeom>
          <a:noFill/>
          <a:ln w="9525">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9" name="Text Box 3">
            <a:extLst>
              <a:ext uri="{FF2B5EF4-FFF2-40B4-BE49-F238E27FC236}">
                <a16:creationId xmlns:a16="http://schemas.microsoft.com/office/drawing/2014/main" id="{E0F3E5EC-3DC5-4813-8E8F-C41F8450BF01}"/>
              </a:ext>
            </a:extLst>
          </p:cNvPr>
          <p:cNvSpPr txBox="1">
            <a:spLocks noChangeArrowheads="1"/>
          </p:cNvSpPr>
          <p:nvPr/>
        </p:nvSpPr>
        <p:spPr bwMode="auto">
          <a:xfrm>
            <a:off x="2803525" y="3565525"/>
            <a:ext cx="40497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Introduction to NDE Ultrasonic</a:t>
            </a:r>
          </a:p>
          <a:p>
            <a:pPr>
              <a:spcBef>
                <a:spcPct val="0"/>
              </a:spcBef>
              <a:buFontTx/>
              <a:buNone/>
            </a:pPr>
            <a:r>
              <a:rPr lang="en-US" altLang="en-US" sz="2400"/>
              <a:t>	Systems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a:extLst>
              <a:ext uri="{FF2B5EF4-FFF2-40B4-BE49-F238E27FC236}">
                <a16:creationId xmlns:a16="http://schemas.microsoft.com/office/drawing/2014/main" id="{49CA00C3-B667-4778-B378-9808BD5C842B}"/>
              </a:ext>
            </a:extLst>
          </p:cNvPr>
          <p:cNvSpPr>
            <a:spLocks noChangeArrowheads="1"/>
          </p:cNvSpPr>
          <p:nvPr/>
        </p:nvSpPr>
        <p:spPr bwMode="auto">
          <a:xfrm>
            <a:off x="4762500" y="3060700"/>
            <a:ext cx="2146300" cy="21590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1" name="Rectangle 4">
            <a:extLst>
              <a:ext uri="{FF2B5EF4-FFF2-40B4-BE49-F238E27FC236}">
                <a16:creationId xmlns:a16="http://schemas.microsoft.com/office/drawing/2014/main" id="{EF6571F7-E26D-42BC-BE3C-63B4380EE187}"/>
              </a:ext>
            </a:extLst>
          </p:cNvPr>
          <p:cNvSpPr>
            <a:spLocks noChangeArrowheads="1"/>
          </p:cNvSpPr>
          <p:nvPr/>
        </p:nvSpPr>
        <p:spPr bwMode="auto">
          <a:xfrm>
            <a:off x="4876800" y="3200400"/>
            <a:ext cx="1917700" cy="20193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2" name="Rectangle 5">
            <a:extLst>
              <a:ext uri="{FF2B5EF4-FFF2-40B4-BE49-F238E27FC236}">
                <a16:creationId xmlns:a16="http://schemas.microsoft.com/office/drawing/2014/main" id="{69BC3421-06D1-4430-A56D-C8A02B88F8B4}"/>
              </a:ext>
            </a:extLst>
          </p:cNvPr>
          <p:cNvSpPr>
            <a:spLocks noChangeArrowheads="1"/>
          </p:cNvSpPr>
          <p:nvPr/>
        </p:nvSpPr>
        <p:spPr bwMode="auto">
          <a:xfrm>
            <a:off x="4876800" y="5011736"/>
            <a:ext cx="1917700" cy="207964"/>
          </a:xfrm>
          <a:prstGeom prst="rect">
            <a:avLst/>
          </a:prstGeom>
          <a:solidFill>
            <a:schemeClr val="hlink"/>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3" name="Line 6">
            <a:extLst>
              <a:ext uri="{FF2B5EF4-FFF2-40B4-BE49-F238E27FC236}">
                <a16:creationId xmlns:a16="http://schemas.microsoft.com/office/drawing/2014/main" id="{B3C34C1C-2B52-4336-B72A-C81FFD5DBDE1}"/>
              </a:ext>
            </a:extLst>
          </p:cNvPr>
          <p:cNvSpPr>
            <a:spLocks noChangeShapeType="1"/>
          </p:cNvSpPr>
          <p:nvPr/>
        </p:nvSpPr>
        <p:spPr bwMode="auto">
          <a:xfrm>
            <a:off x="5105400" y="4953000"/>
            <a:ext cx="1422400" cy="1588"/>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534" name="Rectangle 7">
            <a:extLst>
              <a:ext uri="{FF2B5EF4-FFF2-40B4-BE49-F238E27FC236}">
                <a16:creationId xmlns:a16="http://schemas.microsoft.com/office/drawing/2014/main" id="{FD800740-B15B-41E4-9D1F-99BE774C118E}"/>
              </a:ext>
            </a:extLst>
          </p:cNvPr>
          <p:cNvSpPr>
            <a:spLocks noChangeArrowheads="1"/>
          </p:cNvSpPr>
          <p:nvPr/>
        </p:nvSpPr>
        <p:spPr bwMode="auto">
          <a:xfrm>
            <a:off x="5130800" y="4838700"/>
            <a:ext cx="1460500" cy="165100"/>
          </a:xfrm>
          <a:prstGeom prst="rect">
            <a:avLst/>
          </a:prstGeom>
          <a:solidFill>
            <a:schemeClr val="folHlink"/>
          </a:solidFill>
          <a:ln w="12700">
            <a:solidFill>
              <a:schemeClr val="accent2"/>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5" name="Rectangle 10">
            <a:extLst>
              <a:ext uri="{FF2B5EF4-FFF2-40B4-BE49-F238E27FC236}">
                <a16:creationId xmlns:a16="http://schemas.microsoft.com/office/drawing/2014/main" id="{FAB6F4C6-1160-426B-AD07-976B45B7EDF4}"/>
              </a:ext>
            </a:extLst>
          </p:cNvPr>
          <p:cNvSpPr>
            <a:spLocks noChangeArrowheads="1"/>
          </p:cNvSpPr>
          <p:nvPr/>
        </p:nvSpPr>
        <p:spPr bwMode="auto">
          <a:xfrm>
            <a:off x="6807200" y="4406900"/>
            <a:ext cx="495300" cy="1143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6" name="Rectangle 11">
            <a:extLst>
              <a:ext uri="{FF2B5EF4-FFF2-40B4-BE49-F238E27FC236}">
                <a16:creationId xmlns:a16="http://schemas.microsoft.com/office/drawing/2014/main" id="{8031D9CA-7CC4-4E48-902E-49CD639F9C34}"/>
              </a:ext>
            </a:extLst>
          </p:cNvPr>
          <p:cNvSpPr>
            <a:spLocks noChangeArrowheads="1"/>
          </p:cNvSpPr>
          <p:nvPr/>
        </p:nvSpPr>
        <p:spPr bwMode="auto">
          <a:xfrm>
            <a:off x="6800850" y="4718050"/>
            <a:ext cx="501650" cy="10795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7" name="Rectangle 12">
            <a:extLst>
              <a:ext uri="{FF2B5EF4-FFF2-40B4-BE49-F238E27FC236}">
                <a16:creationId xmlns:a16="http://schemas.microsoft.com/office/drawing/2014/main" id="{76B0864A-41AF-4105-8102-FE8B97F88B37}"/>
              </a:ext>
            </a:extLst>
          </p:cNvPr>
          <p:cNvSpPr>
            <a:spLocks noChangeArrowheads="1"/>
          </p:cNvSpPr>
          <p:nvPr/>
        </p:nvSpPr>
        <p:spPr bwMode="auto">
          <a:xfrm>
            <a:off x="7086600" y="4318000"/>
            <a:ext cx="101600" cy="1016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8" name="Rectangle 13">
            <a:extLst>
              <a:ext uri="{FF2B5EF4-FFF2-40B4-BE49-F238E27FC236}">
                <a16:creationId xmlns:a16="http://schemas.microsoft.com/office/drawing/2014/main" id="{03EFD2B6-6D72-4186-8D12-ADD3D93AF99F}"/>
              </a:ext>
            </a:extLst>
          </p:cNvPr>
          <p:cNvSpPr>
            <a:spLocks noChangeArrowheads="1"/>
          </p:cNvSpPr>
          <p:nvPr/>
        </p:nvSpPr>
        <p:spPr bwMode="auto">
          <a:xfrm>
            <a:off x="7086600" y="4813300"/>
            <a:ext cx="101600" cy="1016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39" name="Rectangle 14">
            <a:extLst>
              <a:ext uri="{FF2B5EF4-FFF2-40B4-BE49-F238E27FC236}">
                <a16:creationId xmlns:a16="http://schemas.microsoft.com/office/drawing/2014/main" id="{3D7BBC99-8557-4904-A877-ED30EE723DA3}"/>
              </a:ext>
            </a:extLst>
          </p:cNvPr>
          <p:cNvSpPr>
            <a:spLocks noChangeArrowheads="1"/>
          </p:cNvSpPr>
          <p:nvPr/>
        </p:nvSpPr>
        <p:spPr bwMode="auto">
          <a:xfrm>
            <a:off x="7099300" y="4381500"/>
            <a:ext cx="76200" cy="889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0" name="Rectangle 15">
            <a:extLst>
              <a:ext uri="{FF2B5EF4-FFF2-40B4-BE49-F238E27FC236}">
                <a16:creationId xmlns:a16="http://schemas.microsoft.com/office/drawing/2014/main" id="{28391E79-F379-4E2D-952F-0A9F304419CA}"/>
              </a:ext>
            </a:extLst>
          </p:cNvPr>
          <p:cNvSpPr>
            <a:spLocks noChangeArrowheads="1"/>
          </p:cNvSpPr>
          <p:nvPr/>
        </p:nvSpPr>
        <p:spPr bwMode="auto">
          <a:xfrm>
            <a:off x="7099300" y="4787900"/>
            <a:ext cx="76200" cy="889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1" name="Rectangle 16">
            <a:extLst>
              <a:ext uri="{FF2B5EF4-FFF2-40B4-BE49-F238E27FC236}">
                <a16:creationId xmlns:a16="http://schemas.microsoft.com/office/drawing/2014/main" id="{9FC6E093-1B73-45A1-9E52-44A9E1ECE06E}"/>
              </a:ext>
            </a:extLst>
          </p:cNvPr>
          <p:cNvSpPr>
            <a:spLocks noChangeArrowheads="1"/>
          </p:cNvSpPr>
          <p:nvPr/>
        </p:nvSpPr>
        <p:spPr bwMode="auto">
          <a:xfrm>
            <a:off x="6807200" y="4368800"/>
            <a:ext cx="88900" cy="1016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2" name="Rectangle 17">
            <a:extLst>
              <a:ext uri="{FF2B5EF4-FFF2-40B4-BE49-F238E27FC236}">
                <a16:creationId xmlns:a16="http://schemas.microsoft.com/office/drawing/2014/main" id="{FC74EBF0-A326-41AD-8F6C-3E69FF9188B1}"/>
              </a:ext>
            </a:extLst>
          </p:cNvPr>
          <p:cNvSpPr>
            <a:spLocks noChangeArrowheads="1"/>
          </p:cNvSpPr>
          <p:nvPr/>
        </p:nvSpPr>
        <p:spPr bwMode="auto">
          <a:xfrm>
            <a:off x="6807200" y="4787900"/>
            <a:ext cx="88900" cy="1016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3" name="Rectangle 18">
            <a:extLst>
              <a:ext uri="{FF2B5EF4-FFF2-40B4-BE49-F238E27FC236}">
                <a16:creationId xmlns:a16="http://schemas.microsoft.com/office/drawing/2014/main" id="{50741F8B-0AF6-48F5-8D04-C25D10A66ADD}"/>
              </a:ext>
            </a:extLst>
          </p:cNvPr>
          <p:cNvSpPr>
            <a:spLocks noChangeArrowheads="1"/>
          </p:cNvSpPr>
          <p:nvPr/>
        </p:nvSpPr>
        <p:spPr bwMode="auto">
          <a:xfrm>
            <a:off x="6654800" y="4521200"/>
            <a:ext cx="381000" cy="1905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4" name="Rectangle 19">
            <a:extLst>
              <a:ext uri="{FF2B5EF4-FFF2-40B4-BE49-F238E27FC236}">
                <a16:creationId xmlns:a16="http://schemas.microsoft.com/office/drawing/2014/main" id="{531A5EC2-906E-40A2-8FB0-A3A934611FB6}"/>
              </a:ext>
            </a:extLst>
          </p:cNvPr>
          <p:cNvSpPr>
            <a:spLocks noChangeArrowheads="1"/>
          </p:cNvSpPr>
          <p:nvPr/>
        </p:nvSpPr>
        <p:spPr bwMode="auto">
          <a:xfrm>
            <a:off x="6807200" y="4597400"/>
            <a:ext cx="419100" cy="508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5" name="Rectangle 20">
            <a:extLst>
              <a:ext uri="{FF2B5EF4-FFF2-40B4-BE49-F238E27FC236}">
                <a16:creationId xmlns:a16="http://schemas.microsoft.com/office/drawing/2014/main" id="{39F04856-C172-4A09-8D52-D442E937B906}"/>
              </a:ext>
            </a:extLst>
          </p:cNvPr>
          <p:cNvSpPr>
            <a:spLocks noChangeArrowheads="1"/>
          </p:cNvSpPr>
          <p:nvPr/>
        </p:nvSpPr>
        <p:spPr bwMode="auto">
          <a:xfrm>
            <a:off x="5524500" y="3454400"/>
            <a:ext cx="266700" cy="1778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2546" name="Freeform 21">
            <a:extLst>
              <a:ext uri="{FF2B5EF4-FFF2-40B4-BE49-F238E27FC236}">
                <a16:creationId xmlns:a16="http://schemas.microsoft.com/office/drawing/2014/main" id="{5519D224-F4D6-4E65-B51C-AFE0F331F7A1}"/>
              </a:ext>
            </a:extLst>
          </p:cNvPr>
          <p:cNvSpPr>
            <a:spLocks/>
          </p:cNvSpPr>
          <p:nvPr/>
        </p:nvSpPr>
        <p:spPr bwMode="auto">
          <a:xfrm>
            <a:off x="6578600" y="4762500"/>
            <a:ext cx="203200" cy="241300"/>
          </a:xfrm>
          <a:custGeom>
            <a:avLst/>
            <a:gdLst>
              <a:gd name="T0" fmla="*/ 2147483646 w 128"/>
              <a:gd name="T1" fmla="*/ 0 h 152"/>
              <a:gd name="T2" fmla="*/ 2147483646 w 128"/>
              <a:gd name="T3" fmla="*/ 0 h 152"/>
              <a:gd name="T4" fmla="*/ 2147483646 w 128"/>
              <a:gd name="T5" fmla="*/ 0 h 152"/>
              <a:gd name="T6" fmla="*/ 2147483646 w 128"/>
              <a:gd name="T7" fmla="*/ 2147483646 h 152"/>
              <a:gd name="T8" fmla="*/ 2147483646 w 128"/>
              <a:gd name="T9" fmla="*/ 2147483646 h 152"/>
              <a:gd name="T10" fmla="*/ 0 w 128"/>
              <a:gd name="T11" fmla="*/ 2147483646 h 152"/>
              <a:gd name="T12" fmla="*/ 0 w 128"/>
              <a:gd name="T13" fmla="*/ 2147483646 h 1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8" h="152">
                <a:moveTo>
                  <a:pt x="128" y="0"/>
                </a:moveTo>
                <a:lnTo>
                  <a:pt x="72" y="0"/>
                </a:lnTo>
                <a:lnTo>
                  <a:pt x="72" y="152"/>
                </a:lnTo>
                <a:lnTo>
                  <a:pt x="0" y="15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7" name="Freeform 22">
            <a:extLst>
              <a:ext uri="{FF2B5EF4-FFF2-40B4-BE49-F238E27FC236}">
                <a16:creationId xmlns:a16="http://schemas.microsoft.com/office/drawing/2014/main" id="{EB085D94-AA25-41CC-BDD4-3BFFF92E3F79}"/>
              </a:ext>
            </a:extLst>
          </p:cNvPr>
          <p:cNvSpPr>
            <a:spLocks/>
          </p:cNvSpPr>
          <p:nvPr/>
        </p:nvSpPr>
        <p:spPr bwMode="auto">
          <a:xfrm>
            <a:off x="6578600" y="4762500"/>
            <a:ext cx="203200" cy="241300"/>
          </a:xfrm>
          <a:custGeom>
            <a:avLst/>
            <a:gdLst>
              <a:gd name="T0" fmla="*/ 2147483646 w 128"/>
              <a:gd name="T1" fmla="*/ 0 h 152"/>
              <a:gd name="T2" fmla="*/ 2147483646 w 128"/>
              <a:gd name="T3" fmla="*/ 0 h 152"/>
              <a:gd name="T4" fmla="*/ 2147483646 w 128"/>
              <a:gd name="T5" fmla="*/ 2147483646 h 152"/>
              <a:gd name="T6" fmla="*/ 0 w 128"/>
              <a:gd name="T7" fmla="*/ 2147483646 h 15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8" h="152">
                <a:moveTo>
                  <a:pt x="128" y="0"/>
                </a:moveTo>
                <a:lnTo>
                  <a:pt x="72" y="0"/>
                </a:lnTo>
                <a:lnTo>
                  <a:pt x="72" y="152"/>
                </a:lnTo>
                <a:lnTo>
                  <a:pt x="0" y="152"/>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8" name="Freeform 23">
            <a:extLst>
              <a:ext uri="{FF2B5EF4-FFF2-40B4-BE49-F238E27FC236}">
                <a16:creationId xmlns:a16="http://schemas.microsoft.com/office/drawing/2014/main" id="{D9D0FD9C-D1A9-4C6E-9F04-1A62CA537A41}"/>
              </a:ext>
            </a:extLst>
          </p:cNvPr>
          <p:cNvSpPr>
            <a:spLocks/>
          </p:cNvSpPr>
          <p:nvPr/>
        </p:nvSpPr>
        <p:spPr bwMode="auto">
          <a:xfrm>
            <a:off x="4991100" y="3517900"/>
            <a:ext cx="533400" cy="1295400"/>
          </a:xfrm>
          <a:custGeom>
            <a:avLst/>
            <a:gdLst>
              <a:gd name="T0" fmla="*/ 2147483646 w 336"/>
              <a:gd name="T1" fmla="*/ 2147483646 h 816"/>
              <a:gd name="T2" fmla="*/ 0 w 336"/>
              <a:gd name="T3" fmla="*/ 2147483646 h 816"/>
              <a:gd name="T4" fmla="*/ 0 w 336"/>
              <a:gd name="T5" fmla="*/ 2147483646 h 816"/>
              <a:gd name="T6" fmla="*/ 0 w 336"/>
              <a:gd name="T7" fmla="*/ 0 h 816"/>
              <a:gd name="T8" fmla="*/ 0 w 336"/>
              <a:gd name="T9" fmla="*/ 0 h 816"/>
              <a:gd name="T10" fmla="*/ 2147483646 w 336"/>
              <a:gd name="T11" fmla="*/ 0 h 816"/>
              <a:gd name="T12" fmla="*/ 2147483646 w 336"/>
              <a:gd name="T13" fmla="*/ 0 h 8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816">
                <a:moveTo>
                  <a:pt x="80" y="816"/>
                </a:moveTo>
                <a:lnTo>
                  <a:pt x="0" y="816"/>
                </a:lnTo>
                <a:lnTo>
                  <a:pt x="0" y="0"/>
                </a:lnTo>
                <a:lnTo>
                  <a:pt x="336"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9" name="Freeform 24">
            <a:extLst>
              <a:ext uri="{FF2B5EF4-FFF2-40B4-BE49-F238E27FC236}">
                <a16:creationId xmlns:a16="http://schemas.microsoft.com/office/drawing/2014/main" id="{946B27DF-B64E-4CBE-8DFC-69FB44E36A5D}"/>
              </a:ext>
            </a:extLst>
          </p:cNvPr>
          <p:cNvSpPr>
            <a:spLocks/>
          </p:cNvSpPr>
          <p:nvPr/>
        </p:nvSpPr>
        <p:spPr bwMode="auto">
          <a:xfrm>
            <a:off x="4991100" y="3517900"/>
            <a:ext cx="533400" cy="1295400"/>
          </a:xfrm>
          <a:custGeom>
            <a:avLst/>
            <a:gdLst>
              <a:gd name="T0" fmla="*/ 2147483646 w 336"/>
              <a:gd name="T1" fmla="*/ 2147483646 h 816"/>
              <a:gd name="T2" fmla="*/ 0 w 336"/>
              <a:gd name="T3" fmla="*/ 2147483646 h 816"/>
              <a:gd name="T4" fmla="*/ 0 w 336"/>
              <a:gd name="T5" fmla="*/ 0 h 816"/>
              <a:gd name="T6" fmla="*/ 2147483646 w 336"/>
              <a:gd name="T7" fmla="*/ 0 h 8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36" h="816">
                <a:moveTo>
                  <a:pt x="80" y="816"/>
                </a:moveTo>
                <a:lnTo>
                  <a:pt x="0" y="816"/>
                </a:lnTo>
                <a:lnTo>
                  <a:pt x="0" y="0"/>
                </a:lnTo>
                <a:lnTo>
                  <a:pt x="336"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50" name="Freeform 25">
            <a:extLst>
              <a:ext uri="{FF2B5EF4-FFF2-40B4-BE49-F238E27FC236}">
                <a16:creationId xmlns:a16="http://schemas.microsoft.com/office/drawing/2014/main" id="{59FC0A73-2FF1-4FC4-B229-D7C09979C6A4}"/>
              </a:ext>
            </a:extLst>
          </p:cNvPr>
          <p:cNvSpPr>
            <a:spLocks/>
          </p:cNvSpPr>
          <p:nvPr/>
        </p:nvSpPr>
        <p:spPr bwMode="auto">
          <a:xfrm>
            <a:off x="5778500" y="3517900"/>
            <a:ext cx="1028700" cy="1104900"/>
          </a:xfrm>
          <a:custGeom>
            <a:avLst/>
            <a:gdLst>
              <a:gd name="T0" fmla="*/ 0 w 648"/>
              <a:gd name="T1" fmla="*/ 0 h 696"/>
              <a:gd name="T2" fmla="*/ 2147483646 w 648"/>
              <a:gd name="T3" fmla="*/ 0 h 696"/>
              <a:gd name="T4" fmla="*/ 2147483646 w 648"/>
              <a:gd name="T5" fmla="*/ 0 h 696"/>
              <a:gd name="T6" fmla="*/ 2147483646 w 648"/>
              <a:gd name="T7" fmla="*/ 2147483646 h 696"/>
              <a:gd name="T8" fmla="*/ 2147483646 w 648"/>
              <a:gd name="T9" fmla="*/ 2147483646 h 696"/>
              <a:gd name="T10" fmla="*/ 2147483646 w 648"/>
              <a:gd name="T11" fmla="*/ 2147483646 h 696"/>
              <a:gd name="T12" fmla="*/ 2147483646 w 648"/>
              <a:gd name="T13" fmla="*/ 2147483646 h 69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48" h="696">
                <a:moveTo>
                  <a:pt x="0" y="0"/>
                </a:moveTo>
                <a:lnTo>
                  <a:pt x="560" y="0"/>
                </a:lnTo>
                <a:lnTo>
                  <a:pt x="560" y="696"/>
                </a:lnTo>
                <a:lnTo>
                  <a:pt x="648" y="69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51" name="Freeform 26">
            <a:extLst>
              <a:ext uri="{FF2B5EF4-FFF2-40B4-BE49-F238E27FC236}">
                <a16:creationId xmlns:a16="http://schemas.microsoft.com/office/drawing/2014/main" id="{4A96E3BB-0603-45D8-9F76-6BD4B0F81325}"/>
              </a:ext>
            </a:extLst>
          </p:cNvPr>
          <p:cNvSpPr>
            <a:spLocks/>
          </p:cNvSpPr>
          <p:nvPr/>
        </p:nvSpPr>
        <p:spPr bwMode="auto">
          <a:xfrm>
            <a:off x="5778500" y="3517900"/>
            <a:ext cx="1028700" cy="1104900"/>
          </a:xfrm>
          <a:custGeom>
            <a:avLst/>
            <a:gdLst>
              <a:gd name="T0" fmla="*/ 0 w 648"/>
              <a:gd name="T1" fmla="*/ 0 h 696"/>
              <a:gd name="T2" fmla="*/ 2147483646 w 648"/>
              <a:gd name="T3" fmla="*/ 0 h 696"/>
              <a:gd name="T4" fmla="*/ 2147483646 w 648"/>
              <a:gd name="T5" fmla="*/ 2147483646 h 696"/>
              <a:gd name="T6" fmla="*/ 2147483646 w 648"/>
              <a:gd name="T7" fmla="*/ 2147483646 h 6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8" h="696">
                <a:moveTo>
                  <a:pt x="0" y="0"/>
                </a:moveTo>
                <a:lnTo>
                  <a:pt x="560" y="0"/>
                </a:lnTo>
                <a:lnTo>
                  <a:pt x="560" y="696"/>
                </a:lnTo>
                <a:lnTo>
                  <a:pt x="648" y="69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52" name="Rectangle 27">
            <a:extLst>
              <a:ext uri="{FF2B5EF4-FFF2-40B4-BE49-F238E27FC236}">
                <a16:creationId xmlns:a16="http://schemas.microsoft.com/office/drawing/2014/main" id="{16779E1D-7BE1-4C1D-A1BA-201CDFCA11A2}"/>
              </a:ext>
            </a:extLst>
          </p:cNvPr>
          <p:cNvSpPr>
            <a:spLocks noChangeArrowheads="1"/>
          </p:cNvSpPr>
          <p:nvPr/>
        </p:nvSpPr>
        <p:spPr bwMode="auto">
          <a:xfrm>
            <a:off x="7429500" y="2438400"/>
            <a:ext cx="393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case</a:t>
            </a:r>
            <a:endParaRPr lang="en-US" altLang="en-US" sz="2400"/>
          </a:p>
        </p:txBody>
      </p:sp>
      <p:sp>
        <p:nvSpPr>
          <p:cNvPr id="22553" name="Rectangle 28">
            <a:extLst>
              <a:ext uri="{FF2B5EF4-FFF2-40B4-BE49-F238E27FC236}">
                <a16:creationId xmlns:a16="http://schemas.microsoft.com/office/drawing/2014/main" id="{DD4B91AA-A14A-4F1A-97B3-033AF52FB8FA}"/>
              </a:ext>
            </a:extLst>
          </p:cNvPr>
          <p:cNvSpPr>
            <a:spLocks noChangeArrowheads="1"/>
          </p:cNvSpPr>
          <p:nvPr/>
        </p:nvSpPr>
        <p:spPr bwMode="auto">
          <a:xfrm>
            <a:off x="3505200" y="2730500"/>
            <a:ext cx="1644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electrical network</a:t>
            </a:r>
            <a:endParaRPr lang="en-US" altLang="en-US" sz="2400"/>
          </a:p>
        </p:txBody>
      </p:sp>
      <p:sp>
        <p:nvSpPr>
          <p:cNvPr id="22554" name="Rectangle 29">
            <a:extLst>
              <a:ext uri="{FF2B5EF4-FFF2-40B4-BE49-F238E27FC236}">
                <a16:creationId xmlns:a16="http://schemas.microsoft.com/office/drawing/2014/main" id="{A84E06B9-54BA-40AF-B5FE-75BDD17AA268}"/>
              </a:ext>
            </a:extLst>
          </p:cNvPr>
          <p:cNvSpPr>
            <a:spLocks noChangeArrowheads="1"/>
          </p:cNvSpPr>
          <p:nvPr/>
        </p:nvSpPr>
        <p:spPr bwMode="auto">
          <a:xfrm>
            <a:off x="3581400" y="4038600"/>
            <a:ext cx="723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backing</a:t>
            </a:r>
            <a:endParaRPr lang="en-US" altLang="en-US" sz="2400"/>
          </a:p>
        </p:txBody>
      </p:sp>
      <p:sp>
        <p:nvSpPr>
          <p:cNvPr id="22555" name="Rectangle 30">
            <a:extLst>
              <a:ext uri="{FF2B5EF4-FFF2-40B4-BE49-F238E27FC236}">
                <a16:creationId xmlns:a16="http://schemas.microsoft.com/office/drawing/2014/main" id="{B0623A1B-49D7-4658-980F-920296654051}"/>
              </a:ext>
            </a:extLst>
          </p:cNvPr>
          <p:cNvSpPr>
            <a:spLocks noChangeArrowheads="1"/>
          </p:cNvSpPr>
          <p:nvPr/>
        </p:nvSpPr>
        <p:spPr bwMode="auto">
          <a:xfrm>
            <a:off x="3670300" y="4826000"/>
            <a:ext cx="609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crystal</a:t>
            </a:r>
            <a:endParaRPr lang="en-US" altLang="en-US" sz="2400"/>
          </a:p>
        </p:txBody>
      </p:sp>
      <p:sp>
        <p:nvSpPr>
          <p:cNvPr id="22556" name="Rectangle 31">
            <a:extLst>
              <a:ext uri="{FF2B5EF4-FFF2-40B4-BE49-F238E27FC236}">
                <a16:creationId xmlns:a16="http://schemas.microsoft.com/office/drawing/2014/main" id="{0755CEA6-F6A6-4DB7-B753-714FB9620A51}"/>
              </a:ext>
            </a:extLst>
          </p:cNvPr>
          <p:cNvSpPr>
            <a:spLocks noChangeArrowheads="1"/>
          </p:cNvSpPr>
          <p:nvPr/>
        </p:nvSpPr>
        <p:spPr bwMode="auto">
          <a:xfrm>
            <a:off x="6731000" y="5638800"/>
            <a:ext cx="946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wear plate</a:t>
            </a:r>
            <a:endParaRPr lang="en-US" altLang="en-US" sz="2400"/>
          </a:p>
        </p:txBody>
      </p:sp>
      <p:sp>
        <p:nvSpPr>
          <p:cNvPr id="22557" name="Rectangle 32">
            <a:extLst>
              <a:ext uri="{FF2B5EF4-FFF2-40B4-BE49-F238E27FC236}">
                <a16:creationId xmlns:a16="http://schemas.microsoft.com/office/drawing/2014/main" id="{3CAEF444-E861-43FA-B2F7-0BEDDB9A14DC}"/>
              </a:ext>
            </a:extLst>
          </p:cNvPr>
          <p:cNvSpPr>
            <a:spLocks noChangeArrowheads="1"/>
          </p:cNvSpPr>
          <p:nvPr/>
        </p:nvSpPr>
        <p:spPr bwMode="auto">
          <a:xfrm>
            <a:off x="7696200" y="3771900"/>
            <a:ext cx="901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connector</a:t>
            </a:r>
            <a:endParaRPr lang="en-US" altLang="en-US" sz="2400"/>
          </a:p>
        </p:txBody>
      </p:sp>
      <p:sp>
        <p:nvSpPr>
          <p:cNvPr id="22558" name="Rectangle 33">
            <a:extLst>
              <a:ext uri="{FF2B5EF4-FFF2-40B4-BE49-F238E27FC236}">
                <a16:creationId xmlns:a16="http://schemas.microsoft.com/office/drawing/2014/main" id="{C04C5832-13C3-4182-AF75-67BD0D7C32BB}"/>
              </a:ext>
            </a:extLst>
          </p:cNvPr>
          <p:cNvSpPr>
            <a:spLocks noChangeArrowheads="1"/>
          </p:cNvSpPr>
          <p:nvPr/>
        </p:nvSpPr>
        <p:spPr bwMode="auto">
          <a:xfrm>
            <a:off x="4737100" y="5626100"/>
            <a:ext cx="9271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electrodes</a:t>
            </a:r>
            <a:endParaRPr lang="en-US" altLang="en-US" sz="2400"/>
          </a:p>
        </p:txBody>
      </p:sp>
      <p:grpSp>
        <p:nvGrpSpPr>
          <p:cNvPr id="22559" name="Group 36">
            <a:extLst>
              <a:ext uri="{FF2B5EF4-FFF2-40B4-BE49-F238E27FC236}">
                <a16:creationId xmlns:a16="http://schemas.microsoft.com/office/drawing/2014/main" id="{D7D8166A-AF7A-48B3-829C-E6205352A36D}"/>
              </a:ext>
            </a:extLst>
          </p:cNvPr>
          <p:cNvGrpSpPr>
            <a:grpSpLocks/>
          </p:cNvGrpSpPr>
          <p:nvPr/>
        </p:nvGrpSpPr>
        <p:grpSpPr bwMode="auto">
          <a:xfrm>
            <a:off x="6908800" y="2730500"/>
            <a:ext cx="393700" cy="419100"/>
            <a:chOff x="3374" y="1045"/>
            <a:chExt cx="248" cy="264"/>
          </a:xfrm>
        </p:grpSpPr>
        <p:sp>
          <p:nvSpPr>
            <p:cNvPr id="22592" name="Freeform 34">
              <a:extLst>
                <a:ext uri="{FF2B5EF4-FFF2-40B4-BE49-F238E27FC236}">
                  <a16:creationId xmlns:a16="http://schemas.microsoft.com/office/drawing/2014/main" id="{BF38987C-737A-44BF-900F-FBD6DCCF5C79}"/>
                </a:ext>
              </a:extLst>
            </p:cNvPr>
            <p:cNvSpPr>
              <a:spLocks/>
            </p:cNvSpPr>
            <p:nvPr/>
          </p:nvSpPr>
          <p:spPr bwMode="auto">
            <a:xfrm>
              <a:off x="3374" y="1205"/>
              <a:ext cx="96" cy="104"/>
            </a:xfrm>
            <a:custGeom>
              <a:avLst/>
              <a:gdLst>
                <a:gd name="T0" fmla="*/ 0 w 96"/>
                <a:gd name="T1" fmla="*/ 104 h 104"/>
                <a:gd name="T2" fmla="*/ 56 w 96"/>
                <a:gd name="T3" fmla="*/ 0 h 104"/>
                <a:gd name="T4" fmla="*/ 80 w 96"/>
                <a:gd name="T5" fmla="*/ 24 h 104"/>
                <a:gd name="T6" fmla="*/ 96 w 96"/>
                <a:gd name="T7" fmla="*/ 40 h 104"/>
                <a:gd name="T8" fmla="*/ 0 w 96"/>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04">
                  <a:moveTo>
                    <a:pt x="0" y="104"/>
                  </a:moveTo>
                  <a:lnTo>
                    <a:pt x="56" y="0"/>
                  </a:lnTo>
                  <a:lnTo>
                    <a:pt x="80" y="24"/>
                  </a:lnTo>
                  <a:lnTo>
                    <a:pt x="96" y="40"/>
                  </a:lnTo>
                  <a:lnTo>
                    <a:pt x="0"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93" name="Line 35">
              <a:extLst>
                <a:ext uri="{FF2B5EF4-FFF2-40B4-BE49-F238E27FC236}">
                  <a16:creationId xmlns:a16="http://schemas.microsoft.com/office/drawing/2014/main" id="{FEB7562E-9154-4364-82E8-497137CC5D2D}"/>
                </a:ext>
              </a:extLst>
            </p:cNvPr>
            <p:cNvSpPr>
              <a:spLocks noChangeShapeType="1"/>
            </p:cNvSpPr>
            <p:nvPr/>
          </p:nvSpPr>
          <p:spPr bwMode="auto">
            <a:xfrm flipH="1">
              <a:off x="3454" y="1045"/>
              <a:ext cx="168" cy="18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2560" name="Group 39">
            <a:extLst>
              <a:ext uri="{FF2B5EF4-FFF2-40B4-BE49-F238E27FC236}">
                <a16:creationId xmlns:a16="http://schemas.microsoft.com/office/drawing/2014/main" id="{1F1B00AE-1171-48D8-A755-EE6FD3A3C60D}"/>
              </a:ext>
            </a:extLst>
          </p:cNvPr>
          <p:cNvGrpSpPr>
            <a:grpSpLocks/>
          </p:cNvGrpSpPr>
          <p:nvPr/>
        </p:nvGrpSpPr>
        <p:grpSpPr bwMode="auto">
          <a:xfrm>
            <a:off x="7327900" y="4051300"/>
            <a:ext cx="393700" cy="419100"/>
            <a:chOff x="3638" y="1877"/>
            <a:chExt cx="248" cy="264"/>
          </a:xfrm>
        </p:grpSpPr>
        <p:sp>
          <p:nvSpPr>
            <p:cNvPr id="22590" name="Freeform 37">
              <a:extLst>
                <a:ext uri="{FF2B5EF4-FFF2-40B4-BE49-F238E27FC236}">
                  <a16:creationId xmlns:a16="http://schemas.microsoft.com/office/drawing/2014/main" id="{F3AC2346-AA40-4AC9-BC13-584ECE7716DB}"/>
                </a:ext>
              </a:extLst>
            </p:cNvPr>
            <p:cNvSpPr>
              <a:spLocks/>
            </p:cNvSpPr>
            <p:nvPr/>
          </p:nvSpPr>
          <p:spPr bwMode="auto">
            <a:xfrm>
              <a:off x="3638" y="2037"/>
              <a:ext cx="96" cy="104"/>
            </a:xfrm>
            <a:custGeom>
              <a:avLst/>
              <a:gdLst>
                <a:gd name="T0" fmla="*/ 0 w 96"/>
                <a:gd name="T1" fmla="*/ 104 h 104"/>
                <a:gd name="T2" fmla="*/ 56 w 96"/>
                <a:gd name="T3" fmla="*/ 0 h 104"/>
                <a:gd name="T4" fmla="*/ 80 w 96"/>
                <a:gd name="T5" fmla="*/ 24 h 104"/>
                <a:gd name="T6" fmla="*/ 96 w 96"/>
                <a:gd name="T7" fmla="*/ 40 h 104"/>
                <a:gd name="T8" fmla="*/ 0 w 96"/>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04">
                  <a:moveTo>
                    <a:pt x="0" y="104"/>
                  </a:moveTo>
                  <a:lnTo>
                    <a:pt x="56" y="0"/>
                  </a:lnTo>
                  <a:lnTo>
                    <a:pt x="80" y="24"/>
                  </a:lnTo>
                  <a:lnTo>
                    <a:pt x="96" y="40"/>
                  </a:lnTo>
                  <a:lnTo>
                    <a:pt x="0"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91" name="Line 38">
              <a:extLst>
                <a:ext uri="{FF2B5EF4-FFF2-40B4-BE49-F238E27FC236}">
                  <a16:creationId xmlns:a16="http://schemas.microsoft.com/office/drawing/2014/main" id="{BBE09A08-CF0E-4423-A5F7-3475EF4D9501}"/>
                </a:ext>
              </a:extLst>
            </p:cNvPr>
            <p:cNvSpPr>
              <a:spLocks noChangeShapeType="1"/>
            </p:cNvSpPr>
            <p:nvPr/>
          </p:nvSpPr>
          <p:spPr bwMode="auto">
            <a:xfrm flipH="1">
              <a:off x="3718" y="1877"/>
              <a:ext cx="168" cy="18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2561" name="Group 42">
            <a:extLst>
              <a:ext uri="{FF2B5EF4-FFF2-40B4-BE49-F238E27FC236}">
                <a16:creationId xmlns:a16="http://schemas.microsoft.com/office/drawing/2014/main" id="{4357F5A2-A7E8-43B2-A9CC-6B0256F7203B}"/>
              </a:ext>
            </a:extLst>
          </p:cNvPr>
          <p:cNvGrpSpPr>
            <a:grpSpLocks/>
          </p:cNvGrpSpPr>
          <p:nvPr/>
        </p:nvGrpSpPr>
        <p:grpSpPr bwMode="auto">
          <a:xfrm>
            <a:off x="5118100" y="2984500"/>
            <a:ext cx="393700" cy="419100"/>
            <a:chOff x="2246" y="1205"/>
            <a:chExt cx="248" cy="264"/>
          </a:xfrm>
        </p:grpSpPr>
        <p:sp>
          <p:nvSpPr>
            <p:cNvPr id="22588" name="Freeform 40">
              <a:extLst>
                <a:ext uri="{FF2B5EF4-FFF2-40B4-BE49-F238E27FC236}">
                  <a16:creationId xmlns:a16="http://schemas.microsoft.com/office/drawing/2014/main" id="{5D290808-7072-4EA5-9CB1-595EBBCF7655}"/>
                </a:ext>
              </a:extLst>
            </p:cNvPr>
            <p:cNvSpPr>
              <a:spLocks/>
            </p:cNvSpPr>
            <p:nvPr/>
          </p:nvSpPr>
          <p:spPr bwMode="auto">
            <a:xfrm>
              <a:off x="2398" y="1365"/>
              <a:ext cx="96" cy="104"/>
            </a:xfrm>
            <a:custGeom>
              <a:avLst/>
              <a:gdLst>
                <a:gd name="T0" fmla="*/ 96 w 96"/>
                <a:gd name="T1" fmla="*/ 104 h 104"/>
                <a:gd name="T2" fmla="*/ 40 w 96"/>
                <a:gd name="T3" fmla="*/ 0 h 104"/>
                <a:gd name="T4" fmla="*/ 16 w 96"/>
                <a:gd name="T5" fmla="*/ 24 h 104"/>
                <a:gd name="T6" fmla="*/ 0 w 96"/>
                <a:gd name="T7" fmla="*/ 40 h 104"/>
                <a:gd name="T8" fmla="*/ 96 w 96"/>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04">
                  <a:moveTo>
                    <a:pt x="96" y="104"/>
                  </a:moveTo>
                  <a:lnTo>
                    <a:pt x="40" y="0"/>
                  </a:lnTo>
                  <a:lnTo>
                    <a:pt x="16" y="24"/>
                  </a:lnTo>
                  <a:lnTo>
                    <a:pt x="0" y="40"/>
                  </a:lnTo>
                  <a:lnTo>
                    <a:pt x="96"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89" name="Line 41">
              <a:extLst>
                <a:ext uri="{FF2B5EF4-FFF2-40B4-BE49-F238E27FC236}">
                  <a16:creationId xmlns:a16="http://schemas.microsoft.com/office/drawing/2014/main" id="{CE1736E5-1C7B-4007-9B62-400DEA009B68}"/>
                </a:ext>
              </a:extLst>
            </p:cNvPr>
            <p:cNvSpPr>
              <a:spLocks noChangeShapeType="1"/>
            </p:cNvSpPr>
            <p:nvPr/>
          </p:nvSpPr>
          <p:spPr bwMode="auto">
            <a:xfrm>
              <a:off x="2246" y="1205"/>
              <a:ext cx="168" cy="18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2562" name="Freeform 43">
            <a:extLst>
              <a:ext uri="{FF2B5EF4-FFF2-40B4-BE49-F238E27FC236}">
                <a16:creationId xmlns:a16="http://schemas.microsoft.com/office/drawing/2014/main" id="{ACC82827-38CB-419A-A4DF-B37289595342}"/>
              </a:ext>
            </a:extLst>
          </p:cNvPr>
          <p:cNvSpPr>
            <a:spLocks/>
          </p:cNvSpPr>
          <p:nvPr/>
        </p:nvSpPr>
        <p:spPr bwMode="auto">
          <a:xfrm>
            <a:off x="5600700" y="4800600"/>
            <a:ext cx="152400" cy="165100"/>
          </a:xfrm>
          <a:custGeom>
            <a:avLst/>
            <a:gdLst>
              <a:gd name="T0" fmla="*/ 2147483646 w 96"/>
              <a:gd name="T1" fmla="*/ 0 h 104"/>
              <a:gd name="T2" fmla="*/ 2147483646 w 96"/>
              <a:gd name="T3" fmla="*/ 2147483646 h 104"/>
              <a:gd name="T4" fmla="*/ 2147483646 w 96"/>
              <a:gd name="T5" fmla="*/ 2147483646 h 104"/>
              <a:gd name="T6" fmla="*/ 0 w 96"/>
              <a:gd name="T7" fmla="*/ 2147483646 h 104"/>
              <a:gd name="T8" fmla="*/ 2147483646 w 96"/>
              <a:gd name="T9" fmla="*/ 0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04">
                <a:moveTo>
                  <a:pt x="96" y="0"/>
                </a:moveTo>
                <a:lnTo>
                  <a:pt x="40" y="104"/>
                </a:lnTo>
                <a:lnTo>
                  <a:pt x="16" y="80"/>
                </a:lnTo>
                <a:lnTo>
                  <a:pt x="0" y="64"/>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63" name="Line 44">
            <a:extLst>
              <a:ext uri="{FF2B5EF4-FFF2-40B4-BE49-F238E27FC236}">
                <a16:creationId xmlns:a16="http://schemas.microsoft.com/office/drawing/2014/main" id="{B955AFA4-469E-4CA0-BB8C-A1920268AFD6}"/>
              </a:ext>
            </a:extLst>
          </p:cNvPr>
          <p:cNvSpPr>
            <a:spLocks noChangeShapeType="1"/>
          </p:cNvSpPr>
          <p:nvPr/>
        </p:nvSpPr>
        <p:spPr bwMode="auto">
          <a:xfrm flipV="1">
            <a:off x="5037138" y="4953000"/>
            <a:ext cx="601662" cy="5842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2564" name="Group 48">
            <a:extLst>
              <a:ext uri="{FF2B5EF4-FFF2-40B4-BE49-F238E27FC236}">
                <a16:creationId xmlns:a16="http://schemas.microsoft.com/office/drawing/2014/main" id="{A69F89A3-A741-44A2-AE1C-BA783D815C6B}"/>
              </a:ext>
            </a:extLst>
          </p:cNvPr>
          <p:cNvGrpSpPr>
            <a:grpSpLocks/>
          </p:cNvGrpSpPr>
          <p:nvPr/>
        </p:nvGrpSpPr>
        <p:grpSpPr bwMode="auto">
          <a:xfrm>
            <a:off x="5511800" y="4991100"/>
            <a:ext cx="508000" cy="546100"/>
            <a:chOff x="2494" y="2469"/>
            <a:chExt cx="320" cy="344"/>
          </a:xfrm>
        </p:grpSpPr>
        <p:sp>
          <p:nvSpPr>
            <p:cNvPr id="22586" name="Freeform 46">
              <a:extLst>
                <a:ext uri="{FF2B5EF4-FFF2-40B4-BE49-F238E27FC236}">
                  <a16:creationId xmlns:a16="http://schemas.microsoft.com/office/drawing/2014/main" id="{A2C7C7A1-2E66-484A-B75C-C5CCD83F5B6E}"/>
                </a:ext>
              </a:extLst>
            </p:cNvPr>
            <p:cNvSpPr>
              <a:spLocks/>
            </p:cNvSpPr>
            <p:nvPr/>
          </p:nvSpPr>
          <p:spPr bwMode="auto">
            <a:xfrm>
              <a:off x="2718" y="2469"/>
              <a:ext cx="96" cy="104"/>
            </a:xfrm>
            <a:custGeom>
              <a:avLst/>
              <a:gdLst>
                <a:gd name="T0" fmla="*/ 96 w 96"/>
                <a:gd name="T1" fmla="*/ 0 h 104"/>
                <a:gd name="T2" fmla="*/ 40 w 96"/>
                <a:gd name="T3" fmla="*/ 104 h 104"/>
                <a:gd name="T4" fmla="*/ 16 w 96"/>
                <a:gd name="T5" fmla="*/ 80 h 104"/>
                <a:gd name="T6" fmla="*/ 0 w 96"/>
                <a:gd name="T7" fmla="*/ 64 h 104"/>
                <a:gd name="T8" fmla="*/ 96 w 96"/>
                <a:gd name="T9" fmla="*/ 0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104">
                  <a:moveTo>
                    <a:pt x="96" y="0"/>
                  </a:moveTo>
                  <a:lnTo>
                    <a:pt x="40" y="104"/>
                  </a:lnTo>
                  <a:lnTo>
                    <a:pt x="16" y="80"/>
                  </a:lnTo>
                  <a:lnTo>
                    <a:pt x="0" y="64"/>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87" name="Line 47">
              <a:extLst>
                <a:ext uri="{FF2B5EF4-FFF2-40B4-BE49-F238E27FC236}">
                  <a16:creationId xmlns:a16="http://schemas.microsoft.com/office/drawing/2014/main" id="{DF07D981-27FF-4FD7-AEF2-6C00CC5080E8}"/>
                </a:ext>
              </a:extLst>
            </p:cNvPr>
            <p:cNvSpPr>
              <a:spLocks noChangeShapeType="1"/>
            </p:cNvSpPr>
            <p:nvPr/>
          </p:nvSpPr>
          <p:spPr bwMode="auto">
            <a:xfrm flipV="1">
              <a:off x="2494" y="2549"/>
              <a:ext cx="240" cy="2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2565" name="Group 51">
            <a:extLst>
              <a:ext uri="{FF2B5EF4-FFF2-40B4-BE49-F238E27FC236}">
                <a16:creationId xmlns:a16="http://schemas.microsoft.com/office/drawing/2014/main" id="{19A30474-4651-4CFF-9B36-667DD264063D}"/>
              </a:ext>
            </a:extLst>
          </p:cNvPr>
          <p:cNvGrpSpPr>
            <a:grpSpLocks/>
          </p:cNvGrpSpPr>
          <p:nvPr/>
        </p:nvGrpSpPr>
        <p:grpSpPr bwMode="auto">
          <a:xfrm>
            <a:off x="4495800" y="4267200"/>
            <a:ext cx="963613" cy="115888"/>
            <a:chOff x="1782" y="1909"/>
            <a:chExt cx="616" cy="64"/>
          </a:xfrm>
        </p:grpSpPr>
        <p:sp>
          <p:nvSpPr>
            <p:cNvPr id="22584" name="Freeform 49">
              <a:extLst>
                <a:ext uri="{FF2B5EF4-FFF2-40B4-BE49-F238E27FC236}">
                  <a16:creationId xmlns:a16="http://schemas.microsoft.com/office/drawing/2014/main" id="{3066C741-BDBC-4634-BF6D-0D5572A1D427}"/>
                </a:ext>
              </a:extLst>
            </p:cNvPr>
            <p:cNvSpPr>
              <a:spLocks/>
            </p:cNvSpPr>
            <p:nvPr/>
          </p:nvSpPr>
          <p:spPr bwMode="auto">
            <a:xfrm>
              <a:off x="2286" y="1909"/>
              <a:ext cx="112" cy="64"/>
            </a:xfrm>
            <a:custGeom>
              <a:avLst/>
              <a:gdLst>
                <a:gd name="T0" fmla="*/ 112 w 112"/>
                <a:gd name="T1" fmla="*/ 32 h 64"/>
                <a:gd name="T2" fmla="*/ 0 w 112"/>
                <a:gd name="T3" fmla="*/ 64 h 64"/>
                <a:gd name="T4" fmla="*/ 0 w 112"/>
                <a:gd name="T5" fmla="*/ 32 h 64"/>
                <a:gd name="T6" fmla="*/ 0 w 112"/>
                <a:gd name="T7" fmla="*/ 0 h 64"/>
                <a:gd name="T8" fmla="*/ 112 w 112"/>
                <a:gd name="T9" fmla="*/ 32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64">
                  <a:moveTo>
                    <a:pt x="112" y="32"/>
                  </a:moveTo>
                  <a:lnTo>
                    <a:pt x="0" y="64"/>
                  </a:lnTo>
                  <a:lnTo>
                    <a:pt x="0" y="32"/>
                  </a:lnTo>
                  <a:lnTo>
                    <a:pt x="0" y="0"/>
                  </a:lnTo>
                  <a:lnTo>
                    <a:pt x="11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85" name="Line 50">
              <a:extLst>
                <a:ext uri="{FF2B5EF4-FFF2-40B4-BE49-F238E27FC236}">
                  <a16:creationId xmlns:a16="http://schemas.microsoft.com/office/drawing/2014/main" id="{A9A56E93-71C4-438B-B387-BA559514BB96}"/>
                </a:ext>
              </a:extLst>
            </p:cNvPr>
            <p:cNvSpPr>
              <a:spLocks noChangeShapeType="1"/>
            </p:cNvSpPr>
            <p:nvPr/>
          </p:nvSpPr>
          <p:spPr bwMode="auto">
            <a:xfrm>
              <a:off x="1782" y="1941"/>
              <a:ext cx="50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2566" name="Group 54">
            <a:extLst>
              <a:ext uri="{FF2B5EF4-FFF2-40B4-BE49-F238E27FC236}">
                <a16:creationId xmlns:a16="http://schemas.microsoft.com/office/drawing/2014/main" id="{CD1A6EC7-D953-4C73-BB80-E65391AFC486}"/>
              </a:ext>
            </a:extLst>
          </p:cNvPr>
          <p:cNvGrpSpPr>
            <a:grpSpLocks/>
          </p:cNvGrpSpPr>
          <p:nvPr/>
        </p:nvGrpSpPr>
        <p:grpSpPr bwMode="auto">
          <a:xfrm>
            <a:off x="4356100" y="4864100"/>
            <a:ext cx="863600" cy="117475"/>
            <a:chOff x="1766" y="2389"/>
            <a:chExt cx="544" cy="64"/>
          </a:xfrm>
        </p:grpSpPr>
        <p:sp>
          <p:nvSpPr>
            <p:cNvPr id="22582" name="Freeform 52">
              <a:extLst>
                <a:ext uri="{FF2B5EF4-FFF2-40B4-BE49-F238E27FC236}">
                  <a16:creationId xmlns:a16="http://schemas.microsoft.com/office/drawing/2014/main" id="{2F317662-B5D2-404D-8105-EAF1476B7DE3}"/>
                </a:ext>
              </a:extLst>
            </p:cNvPr>
            <p:cNvSpPr>
              <a:spLocks/>
            </p:cNvSpPr>
            <p:nvPr/>
          </p:nvSpPr>
          <p:spPr bwMode="auto">
            <a:xfrm>
              <a:off x="2198" y="2389"/>
              <a:ext cx="112" cy="64"/>
            </a:xfrm>
            <a:custGeom>
              <a:avLst/>
              <a:gdLst>
                <a:gd name="T0" fmla="*/ 112 w 112"/>
                <a:gd name="T1" fmla="*/ 32 h 64"/>
                <a:gd name="T2" fmla="*/ 0 w 112"/>
                <a:gd name="T3" fmla="*/ 64 h 64"/>
                <a:gd name="T4" fmla="*/ 0 w 112"/>
                <a:gd name="T5" fmla="*/ 32 h 64"/>
                <a:gd name="T6" fmla="*/ 0 w 112"/>
                <a:gd name="T7" fmla="*/ 0 h 64"/>
                <a:gd name="T8" fmla="*/ 112 w 112"/>
                <a:gd name="T9" fmla="*/ 32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64">
                  <a:moveTo>
                    <a:pt x="112" y="32"/>
                  </a:moveTo>
                  <a:lnTo>
                    <a:pt x="0" y="64"/>
                  </a:lnTo>
                  <a:lnTo>
                    <a:pt x="0" y="32"/>
                  </a:lnTo>
                  <a:lnTo>
                    <a:pt x="0" y="0"/>
                  </a:lnTo>
                  <a:lnTo>
                    <a:pt x="11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83" name="Line 53">
              <a:extLst>
                <a:ext uri="{FF2B5EF4-FFF2-40B4-BE49-F238E27FC236}">
                  <a16:creationId xmlns:a16="http://schemas.microsoft.com/office/drawing/2014/main" id="{0B43CF55-6D76-46FF-B827-7FDA2D8D931A}"/>
                </a:ext>
              </a:extLst>
            </p:cNvPr>
            <p:cNvSpPr>
              <a:spLocks noChangeShapeType="1"/>
            </p:cNvSpPr>
            <p:nvPr/>
          </p:nvSpPr>
          <p:spPr bwMode="auto">
            <a:xfrm>
              <a:off x="1766" y="2421"/>
              <a:ext cx="432"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2567" name="Group 57">
            <a:extLst>
              <a:ext uri="{FF2B5EF4-FFF2-40B4-BE49-F238E27FC236}">
                <a16:creationId xmlns:a16="http://schemas.microsoft.com/office/drawing/2014/main" id="{DFD0B551-93CA-4473-B2D8-60D8F0605E2C}"/>
              </a:ext>
            </a:extLst>
          </p:cNvPr>
          <p:cNvGrpSpPr>
            <a:grpSpLocks/>
          </p:cNvGrpSpPr>
          <p:nvPr/>
        </p:nvGrpSpPr>
        <p:grpSpPr bwMode="auto">
          <a:xfrm>
            <a:off x="6578600" y="5207000"/>
            <a:ext cx="381000" cy="368300"/>
            <a:chOff x="3166" y="2605"/>
            <a:chExt cx="240" cy="232"/>
          </a:xfrm>
        </p:grpSpPr>
        <p:sp>
          <p:nvSpPr>
            <p:cNvPr id="22580" name="Freeform 55">
              <a:extLst>
                <a:ext uri="{FF2B5EF4-FFF2-40B4-BE49-F238E27FC236}">
                  <a16:creationId xmlns:a16="http://schemas.microsoft.com/office/drawing/2014/main" id="{CCF790F3-3E61-49F0-89E4-EB686FC76760}"/>
                </a:ext>
              </a:extLst>
            </p:cNvPr>
            <p:cNvSpPr>
              <a:spLocks/>
            </p:cNvSpPr>
            <p:nvPr/>
          </p:nvSpPr>
          <p:spPr bwMode="auto">
            <a:xfrm>
              <a:off x="3166" y="2605"/>
              <a:ext cx="104" cy="96"/>
            </a:xfrm>
            <a:custGeom>
              <a:avLst/>
              <a:gdLst>
                <a:gd name="T0" fmla="*/ 0 w 104"/>
                <a:gd name="T1" fmla="*/ 0 h 96"/>
                <a:gd name="T2" fmla="*/ 104 w 104"/>
                <a:gd name="T3" fmla="*/ 56 h 96"/>
                <a:gd name="T4" fmla="*/ 80 w 104"/>
                <a:gd name="T5" fmla="*/ 80 h 96"/>
                <a:gd name="T6" fmla="*/ 64 w 104"/>
                <a:gd name="T7" fmla="*/ 96 h 96"/>
                <a:gd name="T8" fmla="*/ 0 w 104"/>
                <a:gd name="T9" fmla="*/ 0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96">
                  <a:moveTo>
                    <a:pt x="0" y="0"/>
                  </a:moveTo>
                  <a:lnTo>
                    <a:pt x="104" y="56"/>
                  </a:lnTo>
                  <a:lnTo>
                    <a:pt x="80" y="80"/>
                  </a:lnTo>
                  <a:lnTo>
                    <a:pt x="64" y="9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581" name="Line 56">
              <a:extLst>
                <a:ext uri="{FF2B5EF4-FFF2-40B4-BE49-F238E27FC236}">
                  <a16:creationId xmlns:a16="http://schemas.microsoft.com/office/drawing/2014/main" id="{C278791C-6C32-488D-8669-056005DA4538}"/>
                </a:ext>
              </a:extLst>
            </p:cNvPr>
            <p:cNvSpPr>
              <a:spLocks noChangeShapeType="1"/>
            </p:cNvSpPr>
            <p:nvPr/>
          </p:nvSpPr>
          <p:spPr bwMode="auto">
            <a:xfrm flipH="1" flipV="1">
              <a:off x="3246" y="2685"/>
              <a:ext cx="160" cy="15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2568" name="Line 59">
            <a:extLst>
              <a:ext uri="{FF2B5EF4-FFF2-40B4-BE49-F238E27FC236}">
                <a16:creationId xmlns:a16="http://schemas.microsoft.com/office/drawing/2014/main" id="{B0FAD00C-BBEB-470C-A09C-81559B6C349F}"/>
              </a:ext>
            </a:extLst>
          </p:cNvPr>
          <p:cNvSpPr>
            <a:spLocks noChangeShapeType="1"/>
          </p:cNvSpPr>
          <p:nvPr/>
        </p:nvSpPr>
        <p:spPr bwMode="auto">
          <a:xfrm flipH="1">
            <a:off x="6810375" y="4710113"/>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69" name="Line 60">
            <a:extLst>
              <a:ext uri="{FF2B5EF4-FFF2-40B4-BE49-F238E27FC236}">
                <a16:creationId xmlns:a16="http://schemas.microsoft.com/office/drawing/2014/main" id="{CE51D94A-263E-4FA5-B9F1-2BBB282451FA}"/>
              </a:ext>
            </a:extLst>
          </p:cNvPr>
          <p:cNvSpPr>
            <a:spLocks noChangeShapeType="1"/>
          </p:cNvSpPr>
          <p:nvPr/>
        </p:nvSpPr>
        <p:spPr bwMode="auto">
          <a:xfrm>
            <a:off x="6810375" y="434816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70" name="Line 61">
            <a:extLst>
              <a:ext uri="{FF2B5EF4-FFF2-40B4-BE49-F238E27FC236}">
                <a16:creationId xmlns:a16="http://schemas.microsoft.com/office/drawing/2014/main" id="{2879B1E4-83D3-44A6-A3EB-DA722B7FB867}"/>
              </a:ext>
            </a:extLst>
          </p:cNvPr>
          <p:cNvSpPr>
            <a:spLocks noChangeShapeType="1"/>
          </p:cNvSpPr>
          <p:nvPr/>
        </p:nvSpPr>
        <p:spPr bwMode="auto">
          <a:xfrm flipV="1">
            <a:off x="6810375" y="4786313"/>
            <a:ext cx="0" cy="127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71" name="Line 62">
            <a:extLst>
              <a:ext uri="{FF2B5EF4-FFF2-40B4-BE49-F238E27FC236}">
                <a16:creationId xmlns:a16="http://schemas.microsoft.com/office/drawing/2014/main" id="{3413C194-20FE-43DB-A3DE-EC94DCD1C521}"/>
              </a:ext>
            </a:extLst>
          </p:cNvPr>
          <p:cNvSpPr>
            <a:spLocks noChangeShapeType="1"/>
          </p:cNvSpPr>
          <p:nvPr/>
        </p:nvSpPr>
        <p:spPr bwMode="auto">
          <a:xfrm flipH="1">
            <a:off x="6816725" y="4519613"/>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72" name="Text Box 63">
            <a:extLst>
              <a:ext uri="{FF2B5EF4-FFF2-40B4-BE49-F238E27FC236}">
                <a16:creationId xmlns:a16="http://schemas.microsoft.com/office/drawing/2014/main" id="{36F58E81-5DE0-44E0-A83F-A9E27ADB1532}"/>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System Components</a:t>
            </a:r>
            <a:endParaRPr lang="en-US" altLang="en-US" sz="2400"/>
          </a:p>
        </p:txBody>
      </p:sp>
      <p:sp>
        <p:nvSpPr>
          <p:cNvPr id="22573" name="Line 64">
            <a:extLst>
              <a:ext uri="{FF2B5EF4-FFF2-40B4-BE49-F238E27FC236}">
                <a16:creationId xmlns:a16="http://schemas.microsoft.com/office/drawing/2014/main" id="{C324F0E3-D122-40F1-8FC2-DC1AF06FA194}"/>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74" name="Text Box 65">
            <a:extLst>
              <a:ext uri="{FF2B5EF4-FFF2-40B4-BE49-F238E27FC236}">
                <a16:creationId xmlns:a16="http://schemas.microsoft.com/office/drawing/2014/main" id="{C28F8EC5-0854-4988-850A-B77D41A910F0}"/>
              </a:ext>
            </a:extLst>
          </p:cNvPr>
          <p:cNvSpPr txBox="1">
            <a:spLocks noChangeArrowheads="1"/>
          </p:cNvSpPr>
          <p:nvPr/>
        </p:nvSpPr>
        <p:spPr bwMode="auto">
          <a:xfrm>
            <a:off x="3124200" y="1295400"/>
            <a:ext cx="2576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Contact Transducer</a:t>
            </a:r>
          </a:p>
        </p:txBody>
      </p:sp>
      <p:sp>
        <p:nvSpPr>
          <p:cNvPr id="22575" name="Rectangle 67">
            <a:extLst>
              <a:ext uri="{FF2B5EF4-FFF2-40B4-BE49-F238E27FC236}">
                <a16:creationId xmlns:a16="http://schemas.microsoft.com/office/drawing/2014/main" id="{9EC55531-6C51-41B2-B4F2-5BC2D7BAA247}"/>
              </a:ext>
            </a:extLst>
          </p:cNvPr>
          <p:cNvSpPr>
            <a:spLocks noChangeArrowheads="1"/>
          </p:cNvSpPr>
          <p:nvPr/>
        </p:nvSpPr>
        <p:spPr bwMode="auto">
          <a:xfrm>
            <a:off x="-4763" y="-1174750"/>
            <a:ext cx="9144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pic>
        <p:nvPicPr>
          <p:cNvPr id="22576" name="Picture 70">
            <a:extLst>
              <a:ext uri="{FF2B5EF4-FFF2-40B4-BE49-F238E27FC236}">
                <a16:creationId xmlns:a16="http://schemas.microsoft.com/office/drawing/2014/main" id="{26B84E46-36DF-414B-BB4D-2029A3F7A5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01938"/>
            <a:ext cx="3124200"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77" name="Line 778">
            <a:extLst>
              <a:ext uri="{FF2B5EF4-FFF2-40B4-BE49-F238E27FC236}">
                <a16:creationId xmlns:a16="http://schemas.microsoft.com/office/drawing/2014/main" id="{C389FA1C-2CE2-49A7-9109-5F71D941AE28}"/>
              </a:ext>
            </a:extLst>
          </p:cNvPr>
          <p:cNvSpPr>
            <a:spLocks noChangeShapeType="1"/>
          </p:cNvSpPr>
          <p:nvPr/>
        </p:nvSpPr>
        <p:spPr bwMode="auto">
          <a:xfrm flipV="1">
            <a:off x="5105400" y="5024436"/>
            <a:ext cx="1485900" cy="4764"/>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8" name="Line 782">
            <a:extLst>
              <a:ext uri="{FF2B5EF4-FFF2-40B4-BE49-F238E27FC236}">
                <a16:creationId xmlns:a16="http://schemas.microsoft.com/office/drawing/2014/main" id="{4F243B18-334F-4933-B6CB-C47046EB2918}"/>
              </a:ext>
            </a:extLst>
          </p:cNvPr>
          <p:cNvSpPr>
            <a:spLocks noChangeShapeType="1"/>
          </p:cNvSpPr>
          <p:nvPr/>
        </p:nvSpPr>
        <p:spPr bwMode="auto">
          <a:xfrm>
            <a:off x="5118100" y="4830763"/>
            <a:ext cx="14732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79" name="Rectangle 783">
            <a:extLst>
              <a:ext uri="{FF2B5EF4-FFF2-40B4-BE49-F238E27FC236}">
                <a16:creationId xmlns:a16="http://schemas.microsoft.com/office/drawing/2014/main" id="{3366054E-FA62-4D45-84B8-1F887A8A2ABC}"/>
              </a:ext>
            </a:extLst>
          </p:cNvPr>
          <p:cNvSpPr>
            <a:spLocks noChangeArrowheads="1"/>
          </p:cNvSpPr>
          <p:nvPr/>
        </p:nvSpPr>
        <p:spPr bwMode="auto">
          <a:xfrm>
            <a:off x="5181600" y="3962400"/>
            <a:ext cx="1371600" cy="838200"/>
          </a:xfrm>
          <a:prstGeom prst="rect">
            <a:avLst/>
          </a:prstGeom>
          <a:solidFill>
            <a:schemeClr val="bg1">
              <a:lumMod val="85000"/>
            </a:schemeClr>
          </a:solidFill>
          <a:ln w="9525">
            <a:solidFill>
              <a:schemeClr val="tx1"/>
            </a:solidFill>
            <a:miter lim="800000"/>
            <a:headEnd/>
            <a:tailEnd/>
          </a:ln>
          <a:effec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9">
            <a:extLst>
              <a:ext uri="{FF2B5EF4-FFF2-40B4-BE49-F238E27FC236}">
                <a16:creationId xmlns:a16="http://schemas.microsoft.com/office/drawing/2014/main" id="{CC9A65B1-9CD8-4551-B30D-F143A29CDF59}"/>
              </a:ext>
            </a:extLst>
          </p:cNvPr>
          <p:cNvSpPr>
            <a:spLocks noChangeArrowheads="1"/>
          </p:cNvSpPr>
          <p:nvPr/>
        </p:nvSpPr>
        <p:spPr bwMode="auto">
          <a:xfrm>
            <a:off x="4224338" y="3136900"/>
            <a:ext cx="1233487" cy="2273300"/>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79" name="Rectangle 40">
            <a:extLst>
              <a:ext uri="{FF2B5EF4-FFF2-40B4-BE49-F238E27FC236}">
                <a16:creationId xmlns:a16="http://schemas.microsoft.com/office/drawing/2014/main" id="{BEDFC0DF-5EF5-48FB-B9B1-C65189C6553B}"/>
              </a:ext>
            </a:extLst>
          </p:cNvPr>
          <p:cNvSpPr>
            <a:spLocks noChangeArrowheads="1"/>
          </p:cNvSpPr>
          <p:nvPr/>
        </p:nvSpPr>
        <p:spPr bwMode="auto">
          <a:xfrm>
            <a:off x="4224338" y="1350963"/>
            <a:ext cx="1233487" cy="1720850"/>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80" name="Freeform 41">
            <a:extLst>
              <a:ext uri="{FF2B5EF4-FFF2-40B4-BE49-F238E27FC236}">
                <a16:creationId xmlns:a16="http://schemas.microsoft.com/office/drawing/2014/main" id="{B6981C0F-2CF9-47C2-8D02-0064C7B7E7E0}"/>
              </a:ext>
            </a:extLst>
          </p:cNvPr>
          <p:cNvSpPr>
            <a:spLocks/>
          </p:cNvSpPr>
          <p:nvPr/>
        </p:nvSpPr>
        <p:spPr bwMode="auto">
          <a:xfrm>
            <a:off x="3898900" y="1416050"/>
            <a:ext cx="1835150" cy="323850"/>
          </a:xfrm>
          <a:custGeom>
            <a:avLst/>
            <a:gdLst>
              <a:gd name="T0" fmla="*/ 0 w 1156"/>
              <a:gd name="T1" fmla="*/ 2147483646 h 204"/>
              <a:gd name="T2" fmla="*/ 2147483646 w 1156"/>
              <a:gd name="T3" fmla="*/ 2147483646 h 204"/>
              <a:gd name="T4" fmla="*/ 2147483646 w 1156"/>
              <a:gd name="T5" fmla="*/ 2147483646 h 204"/>
              <a:gd name="T6" fmla="*/ 2147483646 w 1156"/>
              <a:gd name="T7" fmla="*/ 2147483646 h 204"/>
              <a:gd name="T8" fmla="*/ 2147483646 w 1156"/>
              <a:gd name="T9" fmla="*/ 2147483646 h 204"/>
              <a:gd name="T10" fmla="*/ 2147483646 w 1156"/>
              <a:gd name="T11" fmla="*/ 2147483646 h 204"/>
              <a:gd name="T12" fmla="*/ 2147483646 w 1156"/>
              <a:gd name="T13" fmla="*/ 0 h 2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6" h="204">
                <a:moveTo>
                  <a:pt x="0" y="204"/>
                </a:moveTo>
                <a:lnTo>
                  <a:pt x="174" y="92"/>
                </a:lnTo>
                <a:lnTo>
                  <a:pt x="358" y="61"/>
                </a:lnTo>
                <a:lnTo>
                  <a:pt x="665" y="174"/>
                </a:lnTo>
                <a:lnTo>
                  <a:pt x="818" y="153"/>
                </a:lnTo>
                <a:lnTo>
                  <a:pt x="1054" y="71"/>
                </a:lnTo>
                <a:lnTo>
                  <a:pt x="1156"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81" name="Freeform 42">
            <a:extLst>
              <a:ext uri="{FF2B5EF4-FFF2-40B4-BE49-F238E27FC236}">
                <a16:creationId xmlns:a16="http://schemas.microsoft.com/office/drawing/2014/main" id="{47BEEC7A-6402-4A2F-8FD3-13440ABEAD17}"/>
              </a:ext>
            </a:extLst>
          </p:cNvPr>
          <p:cNvSpPr>
            <a:spLocks/>
          </p:cNvSpPr>
          <p:nvPr/>
        </p:nvSpPr>
        <p:spPr bwMode="auto">
          <a:xfrm>
            <a:off x="3898900" y="1416050"/>
            <a:ext cx="1835150" cy="323850"/>
          </a:xfrm>
          <a:custGeom>
            <a:avLst/>
            <a:gdLst>
              <a:gd name="T0" fmla="*/ 0 w 1156"/>
              <a:gd name="T1" fmla="*/ 2147483646 h 204"/>
              <a:gd name="T2" fmla="*/ 2147483646 w 1156"/>
              <a:gd name="T3" fmla="*/ 2147483646 h 204"/>
              <a:gd name="T4" fmla="*/ 2147483646 w 1156"/>
              <a:gd name="T5" fmla="*/ 2147483646 h 204"/>
              <a:gd name="T6" fmla="*/ 2147483646 w 1156"/>
              <a:gd name="T7" fmla="*/ 2147483646 h 204"/>
              <a:gd name="T8" fmla="*/ 2147483646 w 1156"/>
              <a:gd name="T9" fmla="*/ 2147483646 h 204"/>
              <a:gd name="T10" fmla="*/ 2147483646 w 1156"/>
              <a:gd name="T11" fmla="*/ 2147483646 h 204"/>
              <a:gd name="T12" fmla="*/ 2147483646 w 1156"/>
              <a:gd name="T13" fmla="*/ 2147483646 h 204"/>
              <a:gd name="T14" fmla="*/ 2147483646 w 1156"/>
              <a:gd name="T15" fmla="*/ 2147483646 h 204"/>
              <a:gd name="T16" fmla="*/ 2147483646 w 1156"/>
              <a:gd name="T17" fmla="*/ 2147483646 h 204"/>
              <a:gd name="T18" fmla="*/ 2147483646 w 1156"/>
              <a:gd name="T19" fmla="*/ 2147483646 h 204"/>
              <a:gd name="T20" fmla="*/ 2147483646 w 1156"/>
              <a:gd name="T21" fmla="*/ 2147483646 h 204"/>
              <a:gd name="T22" fmla="*/ 2147483646 w 1156"/>
              <a:gd name="T23" fmla="*/ 2147483646 h 204"/>
              <a:gd name="T24" fmla="*/ 2147483646 w 1156"/>
              <a:gd name="T25" fmla="*/ 2147483646 h 204"/>
              <a:gd name="T26" fmla="*/ 2147483646 w 1156"/>
              <a:gd name="T27" fmla="*/ 2147483646 h 204"/>
              <a:gd name="T28" fmla="*/ 2147483646 w 1156"/>
              <a:gd name="T29" fmla="*/ 2147483646 h 204"/>
              <a:gd name="T30" fmla="*/ 2147483646 w 1156"/>
              <a:gd name="T31" fmla="*/ 2147483646 h 204"/>
              <a:gd name="T32" fmla="*/ 2147483646 w 1156"/>
              <a:gd name="T33" fmla="*/ 2147483646 h 204"/>
              <a:gd name="T34" fmla="*/ 2147483646 w 1156"/>
              <a:gd name="T35" fmla="*/ 2147483646 h 204"/>
              <a:gd name="T36" fmla="*/ 2147483646 w 1156"/>
              <a:gd name="T37" fmla="*/ 2147483646 h 204"/>
              <a:gd name="T38" fmla="*/ 2147483646 w 1156"/>
              <a:gd name="T39" fmla="*/ 2147483646 h 204"/>
              <a:gd name="T40" fmla="*/ 2147483646 w 1156"/>
              <a:gd name="T41" fmla="*/ 2147483646 h 204"/>
              <a:gd name="T42" fmla="*/ 2147483646 w 1156"/>
              <a:gd name="T43" fmla="*/ 2147483646 h 204"/>
              <a:gd name="T44" fmla="*/ 2147483646 w 1156"/>
              <a:gd name="T45" fmla="*/ 2147483646 h 204"/>
              <a:gd name="T46" fmla="*/ 2147483646 w 1156"/>
              <a:gd name="T47" fmla="*/ 2147483646 h 204"/>
              <a:gd name="T48" fmla="*/ 2147483646 w 1156"/>
              <a:gd name="T49" fmla="*/ 2147483646 h 204"/>
              <a:gd name="T50" fmla="*/ 2147483646 w 1156"/>
              <a:gd name="T51" fmla="*/ 2147483646 h 204"/>
              <a:gd name="T52" fmla="*/ 2147483646 w 1156"/>
              <a:gd name="T53" fmla="*/ 2147483646 h 204"/>
              <a:gd name="T54" fmla="*/ 2147483646 w 1156"/>
              <a:gd name="T55" fmla="*/ 2147483646 h 204"/>
              <a:gd name="T56" fmla="*/ 2147483646 w 1156"/>
              <a:gd name="T57" fmla="*/ 2147483646 h 204"/>
              <a:gd name="T58" fmla="*/ 2147483646 w 1156"/>
              <a:gd name="T59" fmla="*/ 0 h 20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56" h="204">
                <a:moveTo>
                  <a:pt x="0" y="204"/>
                </a:moveTo>
                <a:lnTo>
                  <a:pt x="21" y="194"/>
                </a:lnTo>
                <a:lnTo>
                  <a:pt x="72" y="163"/>
                </a:lnTo>
                <a:lnTo>
                  <a:pt x="92" y="143"/>
                </a:lnTo>
                <a:lnTo>
                  <a:pt x="143" y="122"/>
                </a:lnTo>
                <a:lnTo>
                  <a:pt x="174" y="102"/>
                </a:lnTo>
                <a:lnTo>
                  <a:pt x="205" y="92"/>
                </a:lnTo>
                <a:lnTo>
                  <a:pt x="235" y="81"/>
                </a:lnTo>
                <a:lnTo>
                  <a:pt x="256" y="71"/>
                </a:lnTo>
                <a:lnTo>
                  <a:pt x="266" y="71"/>
                </a:lnTo>
                <a:lnTo>
                  <a:pt x="287" y="71"/>
                </a:lnTo>
                <a:lnTo>
                  <a:pt x="348" y="71"/>
                </a:lnTo>
                <a:lnTo>
                  <a:pt x="409" y="81"/>
                </a:lnTo>
                <a:lnTo>
                  <a:pt x="481" y="102"/>
                </a:lnTo>
                <a:lnTo>
                  <a:pt x="512" y="112"/>
                </a:lnTo>
                <a:lnTo>
                  <a:pt x="553" y="133"/>
                </a:lnTo>
                <a:lnTo>
                  <a:pt x="624" y="153"/>
                </a:lnTo>
                <a:lnTo>
                  <a:pt x="685" y="163"/>
                </a:lnTo>
                <a:lnTo>
                  <a:pt x="726" y="163"/>
                </a:lnTo>
                <a:lnTo>
                  <a:pt x="747" y="163"/>
                </a:lnTo>
                <a:lnTo>
                  <a:pt x="757" y="163"/>
                </a:lnTo>
                <a:lnTo>
                  <a:pt x="798" y="153"/>
                </a:lnTo>
                <a:lnTo>
                  <a:pt x="849" y="143"/>
                </a:lnTo>
                <a:lnTo>
                  <a:pt x="911" y="122"/>
                </a:lnTo>
                <a:lnTo>
                  <a:pt x="941" y="112"/>
                </a:lnTo>
                <a:lnTo>
                  <a:pt x="972" y="102"/>
                </a:lnTo>
                <a:lnTo>
                  <a:pt x="1023" y="81"/>
                </a:lnTo>
                <a:lnTo>
                  <a:pt x="1074" y="51"/>
                </a:lnTo>
                <a:lnTo>
                  <a:pt x="1125" y="20"/>
                </a:lnTo>
                <a:lnTo>
                  <a:pt x="1156"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82" name="Freeform 43">
            <a:extLst>
              <a:ext uri="{FF2B5EF4-FFF2-40B4-BE49-F238E27FC236}">
                <a16:creationId xmlns:a16="http://schemas.microsoft.com/office/drawing/2014/main" id="{13EA4BCA-EE21-4ED9-B3CE-972C010C8339}"/>
              </a:ext>
            </a:extLst>
          </p:cNvPr>
          <p:cNvSpPr>
            <a:spLocks/>
          </p:cNvSpPr>
          <p:nvPr/>
        </p:nvSpPr>
        <p:spPr bwMode="auto">
          <a:xfrm>
            <a:off x="3641725" y="114300"/>
            <a:ext cx="909638" cy="485775"/>
          </a:xfrm>
          <a:custGeom>
            <a:avLst/>
            <a:gdLst>
              <a:gd name="T0" fmla="*/ 2147483646 w 573"/>
              <a:gd name="T1" fmla="*/ 0 h 306"/>
              <a:gd name="T2" fmla="*/ 2147483646 w 573"/>
              <a:gd name="T3" fmla="*/ 2147483646 h 306"/>
              <a:gd name="T4" fmla="*/ 2147483646 w 573"/>
              <a:gd name="T5" fmla="*/ 2147483646 h 306"/>
              <a:gd name="T6" fmla="*/ 0 w 573"/>
              <a:gd name="T7" fmla="*/ 2147483646 h 306"/>
              <a:gd name="T8" fmla="*/ 2147483646 w 573"/>
              <a:gd name="T9" fmla="*/ 0 h 3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3" h="306">
                <a:moveTo>
                  <a:pt x="532" y="0"/>
                </a:moveTo>
                <a:lnTo>
                  <a:pt x="573" y="184"/>
                </a:lnTo>
                <a:lnTo>
                  <a:pt x="52" y="306"/>
                </a:lnTo>
                <a:lnTo>
                  <a:pt x="0" y="122"/>
                </a:lnTo>
                <a:lnTo>
                  <a:pt x="532" y="0"/>
                </a:lnTo>
                <a:close/>
              </a:path>
            </a:pathLst>
          </a:custGeom>
          <a:solidFill>
            <a:srgbClr val="FFFFFF"/>
          </a:solidFill>
          <a:ln w="15875">
            <a:solidFill>
              <a:srgbClr val="FFFFFF"/>
            </a:solidFill>
            <a:prstDash val="solid"/>
            <a:round/>
            <a:headEnd/>
            <a:tailEnd/>
          </a:ln>
        </p:spPr>
        <p:txBody>
          <a:bodyPr/>
          <a:lstStyle/>
          <a:p>
            <a:endParaRPr lang="en-US"/>
          </a:p>
        </p:txBody>
      </p:sp>
      <p:sp>
        <p:nvSpPr>
          <p:cNvPr id="24583" name="Rectangle 44">
            <a:extLst>
              <a:ext uri="{FF2B5EF4-FFF2-40B4-BE49-F238E27FC236}">
                <a16:creationId xmlns:a16="http://schemas.microsoft.com/office/drawing/2014/main" id="{10D415A3-11C3-459A-8E6B-AE622EC690BB}"/>
              </a:ext>
            </a:extLst>
          </p:cNvPr>
          <p:cNvSpPr>
            <a:spLocks noChangeArrowheads="1"/>
          </p:cNvSpPr>
          <p:nvPr/>
        </p:nvSpPr>
        <p:spPr bwMode="auto">
          <a:xfrm>
            <a:off x="4486275" y="31750"/>
            <a:ext cx="860425" cy="520700"/>
          </a:xfrm>
          <a:prstGeom prst="rect">
            <a:avLst/>
          </a:prstGeom>
          <a:solidFill>
            <a:srgbClr val="FFFFFF"/>
          </a:solidFill>
          <a:ln w="15875">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84" name="Rectangle 45">
            <a:extLst>
              <a:ext uri="{FF2B5EF4-FFF2-40B4-BE49-F238E27FC236}">
                <a16:creationId xmlns:a16="http://schemas.microsoft.com/office/drawing/2014/main" id="{D243C680-181C-424A-808D-56FF8ACD7491}"/>
              </a:ext>
            </a:extLst>
          </p:cNvPr>
          <p:cNvSpPr>
            <a:spLocks noChangeArrowheads="1"/>
          </p:cNvSpPr>
          <p:nvPr/>
        </p:nvSpPr>
        <p:spPr bwMode="auto">
          <a:xfrm>
            <a:off x="4321175" y="3233738"/>
            <a:ext cx="1023938" cy="2143125"/>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85" name="Rectangle 46">
            <a:extLst>
              <a:ext uri="{FF2B5EF4-FFF2-40B4-BE49-F238E27FC236}">
                <a16:creationId xmlns:a16="http://schemas.microsoft.com/office/drawing/2014/main" id="{424983A7-EF7C-4760-A16D-207A96840DCE}"/>
              </a:ext>
            </a:extLst>
          </p:cNvPr>
          <p:cNvSpPr>
            <a:spLocks noChangeArrowheads="1"/>
          </p:cNvSpPr>
          <p:nvPr/>
        </p:nvSpPr>
        <p:spPr bwMode="auto">
          <a:xfrm>
            <a:off x="4321176" y="5214937"/>
            <a:ext cx="1023938" cy="195264"/>
          </a:xfrm>
          <a:prstGeom prst="rect">
            <a:avLst/>
          </a:prstGeom>
          <a:blipFill dpi="0" rotWithShape="0">
            <a:blip r:embed="rId3"/>
            <a:srcRect/>
            <a:tile tx="0" ty="0" sx="100000" sy="100000" flip="none" algn="tl"/>
          </a:blip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86" name="Line 47">
            <a:extLst>
              <a:ext uri="{FF2B5EF4-FFF2-40B4-BE49-F238E27FC236}">
                <a16:creationId xmlns:a16="http://schemas.microsoft.com/office/drawing/2014/main" id="{66AF0050-3309-44A8-A81C-0D9AB91ACC62}"/>
              </a:ext>
            </a:extLst>
          </p:cNvPr>
          <p:cNvSpPr>
            <a:spLocks noChangeShapeType="1"/>
          </p:cNvSpPr>
          <p:nvPr/>
        </p:nvSpPr>
        <p:spPr bwMode="auto">
          <a:xfrm>
            <a:off x="4435475" y="5199064"/>
            <a:ext cx="779463"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7" name="Rectangle 48">
            <a:extLst>
              <a:ext uri="{FF2B5EF4-FFF2-40B4-BE49-F238E27FC236}">
                <a16:creationId xmlns:a16="http://schemas.microsoft.com/office/drawing/2014/main" id="{854FC7F9-0C96-476C-865C-74F87979E2EE}"/>
              </a:ext>
            </a:extLst>
          </p:cNvPr>
          <p:cNvSpPr>
            <a:spLocks noChangeArrowheads="1"/>
          </p:cNvSpPr>
          <p:nvPr/>
        </p:nvSpPr>
        <p:spPr bwMode="auto">
          <a:xfrm>
            <a:off x="4426792" y="5049838"/>
            <a:ext cx="788146" cy="133353"/>
          </a:xfrm>
          <a:prstGeom prst="rect">
            <a:avLst/>
          </a:prstGeom>
          <a:solidFill>
            <a:schemeClr val="bg1">
              <a:lumMod val="65000"/>
            </a:schemeClr>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88" name="Line 49">
            <a:extLst>
              <a:ext uri="{FF2B5EF4-FFF2-40B4-BE49-F238E27FC236}">
                <a16:creationId xmlns:a16="http://schemas.microsoft.com/office/drawing/2014/main" id="{8FB3D938-A692-4510-A1AD-D159DB4A3B50}"/>
              </a:ext>
            </a:extLst>
          </p:cNvPr>
          <p:cNvSpPr>
            <a:spLocks noChangeShapeType="1"/>
          </p:cNvSpPr>
          <p:nvPr/>
        </p:nvSpPr>
        <p:spPr bwMode="auto">
          <a:xfrm>
            <a:off x="4435475" y="5019675"/>
            <a:ext cx="746125" cy="1588"/>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9" name="Rectangle 50">
            <a:extLst>
              <a:ext uri="{FF2B5EF4-FFF2-40B4-BE49-F238E27FC236}">
                <a16:creationId xmlns:a16="http://schemas.microsoft.com/office/drawing/2014/main" id="{6E954D8B-8814-4AD9-BE44-BE71BF273605}"/>
              </a:ext>
            </a:extLst>
          </p:cNvPr>
          <p:cNvSpPr>
            <a:spLocks noChangeArrowheads="1"/>
          </p:cNvSpPr>
          <p:nvPr/>
        </p:nvSpPr>
        <p:spPr bwMode="auto">
          <a:xfrm>
            <a:off x="4419600" y="4419600"/>
            <a:ext cx="811213" cy="615950"/>
          </a:xfrm>
          <a:prstGeom prst="rect">
            <a:avLst/>
          </a:prstGeom>
          <a:solidFill>
            <a:schemeClr val="bg1">
              <a:lumMod val="85000"/>
            </a:schemeClr>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0" name="Freeform 51">
            <a:extLst>
              <a:ext uri="{FF2B5EF4-FFF2-40B4-BE49-F238E27FC236}">
                <a16:creationId xmlns:a16="http://schemas.microsoft.com/office/drawing/2014/main" id="{E3B8C844-4409-4FB1-8BEF-83DED77CFC2A}"/>
              </a:ext>
            </a:extLst>
          </p:cNvPr>
          <p:cNvSpPr>
            <a:spLocks/>
          </p:cNvSpPr>
          <p:nvPr/>
        </p:nvSpPr>
        <p:spPr bwMode="auto">
          <a:xfrm>
            <a:off x="5214938" y="5084763"/>
            <a:ext cx="112712" cy="114300"/>
          </a:xfrm>
          <a:custGeom>
            <a:avLst/>
            <a:gdLst>
              <a:gd name="T0" fmla="*/ 0 w 71"/>
              <a:gd name="T1" fmla="*/ 2147483646 h 72"/>
              <a:gd name="T2" fmla="*/ 2147483646 w 71"/>
              <a:gd name="T3" fmla="*/ 2147483646 h 72"/>
              <a:gd name="T4" fmla="*/ 2147483646 w 71"/>
              <a:gd name="T5" fmla="*/ 2147483646 h 72"/>
              <a:gd name="T6" fmla="*/ 2147483646 w 71"/>
              <a:gd name="T7" fmla="*/ 0 h 72"/>
              <a:gd name="T8" fmla="*/ 2147483646 w 71"/>
              <a:gd name="T9" fmla="*/ 0 h 72"/>
              <a:gd name="T10" fmla="*/ 2147483646 w 71"/>
              <a:gd name="T11" fmla="*/ 0 h 72"/>
              <a:gd name="T12" fmla="*/ 2147483646 w 71"/>
              <a:gd name="T13" fmla="*/ 0 h 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72">
                <a:moveTo>
                  <a:pt x="0" y="72"/>
                </a:moveTo>
                <a:lnTo>
                  <a:pt x="41" y="72"/>
                </a:lnTo>
                <a:lnTo>
                  <a:pt x="41" y="0"/>
                </a:lnTo>
                <a:lnTo>
                  <a:pt x="71"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91" name="Freeform 52">
            <a:extLst>
              <a:ext uri="{FF2B5EF4-FFF2-40B4-BE49-F238E27FC236}">
                <a16:creationId xmlns:a16="http://schemas.microsoft.com/office/drawing/2014/main" id="{59AC82E6-EF20-47A5-A541-35AA1D1C04F5}"/>
              </a:ext>
            </a:extLst>
          </p:cNvPr>
          <p:cNvSpPr>
            <a:spLocks/>
          </p:cNvSpPr>
          <p:nvPr/>
        </p:nvSpPr>
        <p:spPr bwMode="auto">
          <a:xfrm>
            <a:off x="5214938" y="5084763"/>
            <a:ext cx="112712" cy="114300"/>
          </a:xfrm>
          <a:custGeom>
            <a:avLst/>
            <a:gdLst>
              <a:gd name="T0" fmla="*/ 0 w 71"/>
              <a:gd name="T1" fmla="*/ 2147483646 h 72"/>
              <a:gd name="T2" fmla="*/ 2147483646 w 71"/>
              <a:gd name="T3" fmla="*/ 2147483646 h 72"/>
              <a:gd name="T4" fmla="*/ 2147483646 w 71"/>
              <a:gd name="T5" fmla="*/ 0 h 72"/>
              <a:gd name="T6" fmla="*/ 2147483646 w 71"/>
              <a:gd name="T7" fmla="*/ 0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1" h="72">
                <a:moveTo>
                  <a:pt x="0" y="72"/>
                </a:moveTo>
                <a:lnTo>
                  <a:pt x="41" y="72"/>
                </a:lnTo>
                <a:lnTo>
                  <a:pt x="41" y="0"/>
                </a:lnTo>
                <a:lnTo>
                  <a:pt x="71"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92" name="Freeform 53">
            <a:extLst>
              <a:ext uri="{FF2B5EF4-FFF2-40B4-BE49-F238E27FC236}">
                <a16:creationId xmlns:a16="http://schemas.microsoft.com/office/drawing/2014/main" id="{ED8CEC93-48E5-4886-8279-4CC8776FBB54}"/>
              </a:ext>
            </a:extLst>
          </p:cNvPr>
          <p:cNvSpPr>
            <a:spLocks/>
          </p:cNvSpPr>
          <p:nvPr/>
        </p:nvSpPr>
        <p:spPr bwMode="auto">
          <a:xfrm>
            <a:off x="4370388" y="4029075"/>
            <a:ext cx="65087" cy="1006475"/>
          </a:xfrm>
          <a:custGeom>
            <a:avLst/>
            <a:gdLst>
              <a:gd name="T0" fmla="*/ 2147483646 w 41"/>
              <a:gd name="T1" fmla="*/ 2147483646 h 634"/>
              <a:gd name="T2" fmla="*/ 0 w 41"/>
              <a:gd name="T3" fmla="*/ 2147483646 h 634"/>
              <a:gd name="T4" fmla="*/ 0 w 41"/>
              <a:gd name="T5" fmla="*/ 2147483646 h 634"/>
              <a:gd name="T6" fmla="*/ 0 w 41"/>
              <a:gd name="T7" fmla="*/ 0 h 634"/>
              <a:gd name="T8" fmla="*/ 0 w 41"/>
              <a:gd name="T9" fmla="*/ 0 h 6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634">
                <a:moveTo>
                  <a:pt x="41" y="634"/>
                </a:moveTo>
                <a:lnTo>
                  <a:pt x="0" y="634"/>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93" name="Freeform 54">
            <a:extLst>
              <a:ext uri="{FF2B5EF4-FFF2-40B4-BE49-F238E27FC236}">
                <a16:creationId xmlns:a16="http://schemas.microsoft.com/office/drawing/2014/main" id="{8212BFB1-CB5C-495D-884C-7846B8AC3E4D}"/>
              </a:ext>
            </a:extLst>
          </p:cNvPr>
          <p:cNvSpPr>
            <a:spLocks/>
          </p:cNvSpPr>
          <p:nvPr/>
        </p:nvSpPr>
        <p:spPr bwMode="auto">
          <a:xfrm>
            <a:off x="4370388" y="4029075"/>
            <a:ext cx="65087" cy="1006475"/>
          </a:xfrm>
          <a:custGeom>
            <a:avLst/>
            <a:gdLst>
              <a:gd name="T0" fmla="*/ 2147483646 w 41"/>
              <a:gd name="T1" fmla="*/ 2147483646 h 634"/>
              <a:gd name="T2" fmla="*/ 0 w 41"/>
              <a:gd name="T3" fmla="*/ 2147483646 h 634"/>
              <a:gd name="T4" fmla="*/ 0 w 41"/>
              <a:gd name="T5" fmla="*/ 0 h 634"/>
              <a:gd name="T6" fmla="*/ 0 60000 65536"/>
              <a:gd name="T7" fmla="*/ 0 60000 65536"/>
              <a:gd name="T8" fmla="*/ 0 60000 65536"/>
            </a:gdLst>
            <a:ahLst/>
            <a:cxnLst>
              <a:cxn ang="T6">
                <a:pos x="T0" y="T1"/>
              </a:cxn>
              <a:cxn ang="T7">
                <a:pos x="T2" y="T3"/>
              </a:cxn>
              <a:cxn ang="T8">
                <a:pos x="T4" y="T5"/>
              </a:cxn>
            </a:cxnLst>
            <a:rect l="0" t="0" r="r" b="b"/>
            <a:pathLst>
              <a:path w="41" h="634">
                <a:moveTo>
                  <a:pt x="41" y="634"/>
                </a:moveTo>
                <a:lnTo>
                  <a:pt x="0" y="634"/>
                </a:lnTo>
                <a:lnTo>
                  <a:pt x="0" y="0"/>
                </a:lnTo>
              </a:path>
            </a:pathLst>
          </a:custGeom>
          <a:noFill/>
          <a:ln w="15875">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594" name="Rectangle 55">
            <a:extLst>
              <a:ext uri="{FF2B5EF4-FFF2-40B4-BE49-F238E27FC236}">
                <a16:creationId xmlns:a16="http://schemas.microsoft.com/office/drawing/2014/main" id="{048B7E89-C963-4E1E-81E2-11F9CEA3AA64}"/>
              </a:ext>
            </a:extLst>
          </p:cNvPr>
          <p:cNvSpPr>
            <a:spLocks noChangeArrowheads="1"/>
          </p:cNvSpPr>
          <p:nvPr/>
        </p:nvSpPr>
        <p:spPr bwMode="auto">
          <a:xfrm>
            <a:off x="4727575" y="3640138"/>
            <a:ext cx="195263" cy="258762"/>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5" name="Rectangle 56">
            <a:extLst>
              <a:ext uri="{FF2B5EF4-FFF2-40B4-BE49-F238E27FC236}">
                <a16:creationId xmlns:a16="http://schemas.microsoft.com/office/drawing/2014/main" id="{71CF8413-8878-487B-B3AA-558ECBCB6DE3}"/>
              </a:ext>
            </a:extLst>
          </p:cNvPr>
          <p:cNvSpPr>
            <a:spLocks noChangeArrowheads="1"/>
          </p:cNvSpPr>
          <p:nvPr/>
        </p:nvSpPr>
        <p:spPr bwMode="auto">
          <a:xfrm>
            <a:off x="4951413" y="3065463"/>
            <a:ext cx="84137" cy="163512"/>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6" name="Rectangle 57">
            <a:extLst>
              <a:ext uri="{FF2B5EF4-FFF2-40B4-BE49-F238E27FC236}">
                <a16:creationId xmlns:a16="http://schemas.microsoft.com/office/drawing/2014/main" id="{8A4C1FAF-A753-4097-81C6-D6A7156207FC}"/>
              </a:ext>
            </a:extLst>
          </p:cNvPr>
          <p:cNvSpPr>
            <a:spLocks noChangeArrowheads="1"/>
          </p:cNvSpPr>
          <p:nvPr/>
        </p:nvSpPr>
        <p:spPr bwMode="auto">
          <a:xfrm>
            <a:off x="4629150" y="3068638"/>
            <a:ext cx="114300" cy="163512"/>
          </a:xfrm>
          <a:prstGeom prst="rect">
            <a:avLst/>
          </a:prstGeom>
          <a:solidFill>
            <a:srgbClr val="FFFFFF"/>
          </a:solidFill>
          <a:ln w="15875">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7" name="Rectangle 58">
            <a:extLst>
              <a:ext uri="{FF2B5EF4-FFF2-40B4-BE49-F238E27FC236}">
                <a16:creationId xmlns:a16="http://schemas.microsoft.com/office/drawing/2014/main" id="{B587E5CC-616F-4F3F-9B29-86450E8E0435}"/>
              </a:ext>
            </a:extLst>
          </p:cNvPr>
          <p:cNvSpPr>
            <a:spLocks noChangeArrowheads="1"/>
          </p:cNvSpPr>
          <p:nvPr/>
        </p:nvSpPr>
        <p:spPr bwMode="auto">
          <a:xfrm>
            <a:off x="4743450" y="3103563"/>
            <a:ext cx="195263" cy="211137"/>
          </a:xfrm>
          <a:prstGeom prst="rect">
            <a:avLst/>
          </a:prstGeom>
          <a:solidFill>
            <a:srgbClr val="FFFFFF"/>
          </a:solidFill>
          <a:ln w="15875">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8" name="Rectangle 59">
            <a:extLst>
              <a:ext uri="{FF2B5EF4-FFF2-40B4-BE49-F238E27FC236}">
                <a16:creationId xmlns:a16="http://schemas.microsoft.com/office/drawing/2014/main" id="{62D26700-2028-4FD8-8746-05821ED80552}"/>
              </a:ext>
            </a:extLst>
          </p:cNvPr>
          <p:cNvSpPr>
            <a:spLocks noChangeArrowheads="1"/>
          </p:cNvSpPr>
          <p:nvPr/>
        </p:nvSpPr>
        <p:spPr bwMode="auto">
          <a:xfrm>
            <a:off x="5003800" y="3152775"/>
            <a:ext cx="85725" cy="74613"/>
          </a:xfrm>
          <a:prstGeom prst="rect">
            <a:avLst/>
          </a:prstGeom>
          <a:solidFill>
            <a:srgbClr val="FFFFFF"/>
          </a:solidFill>
          <a:ln w="15875">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599" name="Rectangle 60">
            <a:extLst>
              <a:ext uri="{FF2B5EF4-FFF2-40B4-BE49-F238E27FC236}">
                <a16:creationId xmlns:a16="http://schemas.microsoft.com/office/drawing/2014/main" id="{AADBE783-C80B-4729-8040-00056B5869BE}"/>
              </a:ext>
            </a:extLst>
          </p:cNvPr>
          <p:cNvSpPr>
            <a:spLocks noChangeArrowheads="1"/>
          </p:cNvSpPr>
          <p:nvPr/>
        </p:nvSpPr>
        <p:spPr bwMode="auto">
          <a:xfrm>
            <a:off x="4610100" y="3152775"/>
            <a:ext cx="96838" cy="74613"/>
          </a:xfrm>
          <a:prstGeom prst="rect">
            <a:avLst/>
          </a:prstGeom>
          <a:solidFill>
            <a:srgbClr val="FFFFFF"/>
          </a:solidFill>
          <a:ln w="15875">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600" name="Line 61">
            <a:extLst>
              <a:ext uri="{FF2B5EF4-FFF2-40B4-BE49-F238E27FC236}">
                <a16:creationId xmlns:a16="http://schemas.microsoft.com/office/drawing/2014/main" id="{6F8E865F-E199-4BD6-A4F9-6F70313EFF6E}"/>
              </a:ext>
            </a:extLst>
          </p:cNvPr>
          <p:cNvSpPr>
            <a:spLocks noChangeShapeType="1"/>
          </p:cNvSpPr>
          <p:nvPr/>
        </p:nvSpPr>
        <p:spPr bwMode="auto">
          <a:xfrm>
            <a:off x="4370388" y="4029075"/>
            <a:ext cx="438150" cy="158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1" name="Line 62">
            <a:extLst>
              <a:ext uri="{FF2B5EF4-FFF2-40B4-BE49-F238E27FC236}">
                <a16:creationId xmlns:a16="http://schemas.microsoft.com/office/drawing/2014/main" id="{C64A2405-DECC-4623-8559-BB0DDD2FABE1}"/>
              </a:ext>
            </a:extLst>
          </p:cNvPr>
          <p:cNvSpPr>
            <a:spLocks noChangeShapeType="1"/>
          </p:cNvSpPr>
          <p:nvPr/>
        </p:nvSpPr>
        <p:spPr bwMode="auto">
          <a:xfrm>
            <a:off x="4808538" y="3055938"/>
            <a:ext cx="1587" cy="58420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2" name="Line 63">
            <a:extLst>
              <a:ext uri="{FF2B5EF4-FFF2-40B4-BE49-F238E27FC236}">
                <a16:creationId xmlns:a16="http://schemas.microsoft.com/office/drawing/2014/main" id="{621DFB22-ACAD-41FA-A131-D0642557DA4A}"/>
              </a:ext>
            </a:extLst>
          </p:cNvPr>
          <p:cNvSpPr>
            <a:spLocks noChangeShapeType="1"/>
          </p:cNvSpPr>
          <p:nvPr/>
        </p:nvSpPr>
        <p:spPr bwMode="auto">
          <a:xfrm>
            <a:off x="4808538" y="3883025"/>
            <a:ext cx="1587" cy="14605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03" name="Rectangle 64">
            <a:extLst>
              <a:ext uri="{FF2B5EF4-FFF2-40B4-BE49-F238E27FC236}">
                <a16:creationId xmlns:a16="http://schemas.microsoft.com/office/drawing/2014/main" id="{BC8F21E9-41FC-435A-A261-01E19EFDD3B7}"/>
              </a:ext>
            </a:extLst>
          </p:cNvPr>
          <p:cNvSpPr>
            <a:spLocks noChangeArrowheads="1"/>
          </p:cNvSpPr>
          <p:nvPr/>
        </p:nvSpPr>
        <p:spPr bwMode="auto">
          <a:xfrm>
            <a:off x="6026150" y="2016125"/>
            <a:ext cx="132397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300">
                <a:solidFill>
                  <a:srgbClr val="000000"/>
                </a:solidFill>
              </a:rPr>
              <a:t>search tube</a:t>
            </a:r>
            <a:endParaRPr lang="en-US" altLang="en-US" sz="2400"/>
          </a:p>
        </p:txBody>
      </p:sp>
      <p:sp>
        <p:nvSpPr>
          <p:cNvPr id="24604" name="Rectangle 65">
            <a:extLst>
              <a:ext uri="{FF2B5EF4-FFF2-40B4-BE49-F238E27FC236}">
                <a16:creationId xmlns:a16="http://schemas.microsoft.com/office/drawing/2014/main" id="{A175034F-F6ED-4344-99E5-99CD4ABAC640}"/>
              </a:ext>
            </a:extLst>
          </p:cNvPr>
          <p:cNvSpPr>
            <a:spLocks noChangeArrowheads="1"/>
          </p:cNvSpPr>
          <p:nvPr/>
        </p:nvSpPr>
        <p:spPr bwMode="auto">
          <a:xfrm>
            <a:off x="2827338" y="6010275"/>
            <a:ext cx="2159000"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300">
                <a:solidFill>
                  <a:srgbClr val="000000"/>
                </a:solidFill>
              </a:rPr>
              <a:t>quarter wave plate</a:t>
            </a:r>
            <a:endParaRPr lang="en-US" altLang="en-US" sz="2400"/>
          </a:p>
        </p:txBody>
      </p:sp>
      <p:grpSp>
        <p:nvGrpSpPr>
          <p:cNvPr id="24605" name="Group 68">
            <a:extLst>
              <a:ext uri="{FF2B5EF4-FFF2-40B4-BE49-F238E27FC236}">
                <a16:creationId xmlns:a16="http://schemas.microsoft.com/office/drawing/2014/main" id="{D814609C-1005-4670-A392-97119627D60A}"/>
              </a:ext>
            </a:extLst>
          </p:cNvPr>
          <p:cNvGrpSpPr>
            <a:grpSpLocks/>
          </p:cNvGrpSpPr>
          <p:nvPr/>
        </p:nvGrpSpPr>
        <p:grpSpPr bwMode="auto">
          <a:xfrm>
            <a:off x="3851275" y="5392738"/>
            <a:ext cx="860425" cy="601662"/>
            <a:chOff x="2346" y="2761"/>
            <a:chExt cx="542" cy="379"/>
          </a:xfrm>
        </p:grpSpPr>
        <p:sp>
          <p:nvSpPr>
            <p:cNvPr id="24621" name="Freeform 66">
              <a:extLst>
                <a:ext uri="{FF2B5EF4-FFF2-40B4-BE49-F238E27FC236}">
                  <a16:creationId xmlns:a16="http://schemas.microsoft.com/office/drawing/2014/main" id="{0D807416-2FFE-4DBD-ACBA-27215D422E2E}"/>
                </a:ext>
              </a:extLst>
            </p:cNvPr>
            <p:cNvSpPr>
              <a:spLocks/>
            </p:cNvSpPr>
            <p:nvPr/>
          </p:nvSpPr>
          <p:spPr bwMode="auto">
            <a:xfrm>
              <a:off x="2744" y="2761"/>
              <a:ext cx="144" cy="103"/>
            </a:xfrm>
            <a:custGeom>
              <a:avLst/>
              <a:gdLst>
                <a:gd name="T0" fmla="*/ 144 w 144"/>
                <a:gd name="T1" fmla="*/ 0 h 103"/>
                <a:gd name="T2" fmla="*/ 41 w 144"/>
                <a:gd name="T3" fmla="*/ 103 h 103"/>
                <a:gd name="T4" fmla="*/ 21 w 144"/>
                <a:gd name="T5" fmla="*/ 82 h 103"/>
                <a:gd name="T6" fmla="*/ 0 w 144"/>
                <a:gd name="T7" fmla="*/ 51 h 103"/>
                <a:gd name="T8" fmla="*/ 144 w 144"/>
                <a:gd name="T9" fmla="*/ 0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 h="103">
                  <a:moveTo>
                    <a:pt x="144" y="0"/>
                  </a:moveTo>
                  <a:lnTo>
                    <a:pt x="41" y="103"/>
                  </a:lnTo>
                  <a:lnTo>
                    <a:pt x="21" y="82"/>
                  </a:lnTo>
                  <a:lnTo>
                    <a:pt x="0" y="51"/>
                  </a:lnTo>
                  <a:lnTo>
                    <a:pt x="1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622" name="Line 67">
              <a:extLst>
                <a:ext uri="{FF2B5EF4-FFF2-40B4-BE49-F238E27FC236}">
                  <a16:creationId xmlns:a16="http://schemas.microsoft.com/office/drawing/2014/main" id="{05807803-5FA7-44EE-9AFD-F8A5CA922093}"/>
                </a:ext>
              </a:extLst>
            </p:cNvPr>
            <p:cNvSpPr>
              <a:spLocks noChangeShapeType="1"/>
            </p:cNvSpPr>
            <p:nvPr/>
          </p:nvSpPr>
          <p:spPr bwMode="auto">
            <a:xfrm flipV="1">
              <a:off x="2346" y="2843"/>
              <a:ext cx="419" cy="29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24606" name="Group 71">
            <a:extLst>
              <a:ext uri="{FF2B5EF4-FFF2-40B4-BE49-F238E27FC236}">
                <a16:creationId xmlns:a16="http://schemas.microsoft.com/office/drawing/2014/main" id="{84A60972-C5EF-4119-B930-D03A8C9A964B}"/>
              </a:ext>
            </a:extLst>
          </p:cNvPr>
          <p:cNvGrpSpPr>
            <a:grpSpLocks/>
          </p:cNvGrpSpPr>
          <p:nvPr/>
        </p:nvGrpSpPr>
        <p:grpSpPr bwMode="auto">
          <a:xfrm>
            <a:off x="5441950" y="2389188"/>
            <a:ext cx="698500" cy="390525"/>
            <a:chOff x="3348" y="869"/>
            <a:chExt cx="440" cy="246"/>
          </a:xfrm>
        </p:grpSpPr>
        <p:sp>
          <p:nvSpPr>
            <p:cNvPr id="24619" name="Freeform 69">
              <a:extLst>
                <a:ext uri="{FF2B5EF4-FFF2-40B4-BE49-F238E27FC236}">
                  <a16:creationId xmlns:a16="http://schemas.microsoft.com/office/drawing/2014/main" id="{A225A912-C560-4F10-84D1-FFE18458CDA0}"/>
                </a:ext>
              </a:extLst>
            </p:cNvPr>
            <p:cNvSpPr>
              <a:spLocks/>
            </p:cNvSpPr>
            <p:nvPr/>
          </p:nvSpPr>
          <p:spPr bwMode="auto">
            <a:xfrm>
              <a:off x="3348" y="1012"/>
              <a:ext cx="143" cy="103"/>
            </a:xfrm>
            <a:custGeom>
              <a:avLst/>
              <a:gdLst>
                <a:gd name="T0" fmla="*/ 0 w 143"/>
                <a:gd name="T1" fmla="*/ 103 h 103"/>
                <a:gd name="T2" fmla="*/ 112 w 143"/>
                <a:gd name="T3" fmla="*/ 0 h 103"/>
                <a:gd name="T4" fmla="*/ 123 w 143"/>
                <a:gd name="T5" fmla="*/ 31 h 103"/>
                <a:gd name="T6" fmla="*/ 143 w 143"/>
                <a:gd name="T7" fmla="*/ 62 h 103"/>
                <a:gd name="T8" fmla="*/ 0 w 143"/>
                <a:gd name="T9" fmla="*/ 103 h 10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 h="103">
                  <a:moveTo>
                    <a:pt x="0" y="103"/>
                  </a:moveTo>
                  <a:lnTo>
                    <a:pt x="112" y="0"/>
                  </a:lnTo>
                  <a:lnTo>
                    <a:pt x="123" y="31"/>
                  </a:lnTo>
                  <a:lnTo>
                    <a:pt x="143" y="62"/>
                  </a:lnTo>
                  <a:lnTo>
                    <a:pt x="0" y="10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620" name="Line 70">
              <a:extLst>
                <a:ext uri="{FF2B5EF4-FFF2-40B4-BE49-F238E27FC236}">
                  <a16:creationId xmlns:a16="http://schemas.microsoft.com/office/drawing/2014/main" id="{040B284D-B7B5-4661-9750-F31D031B587A}"/>
                </a:ext>
              </a:extLst>
            </p:cNvPr>
            <p:cNvSpPr>
              <a:spLocks noChangeShapeType="1"/>
            </p:cNvSpPr>
            <p:nvPr/>
          </p:nvSpPr>
          <p:spPr bwMode="auto">
            <a:xfrm flipH="1">
              <a:off x="3471" y="869"/>
              <a:ext cx="317" cy="174"/>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4607" name="Line 73">
            <a:extLst>
              <a:ext uri="{FF2B5EF4-FFF2-40B4-BE49-F238E27FC236}">
                <a16:creationId xmlns:a16="http://schemas.microsoft.com/office/drawing/2014/main" id="{65714FB0-6017-4081-B810-6DF73E357DC7}"/>
              </a:ext>
            </a:extLst>
          </p:cNvPr>
          <p:cNvSpPr>
            <a:spLocks noChangeShapeType="1"/>
          </p:cNvSpPr>
          <p:nvPr/>
        </p:nvSpPr>
        <p:spPr bwMode="auto">
          <a:xfrm flipV="1">
            <a:off x="4973638" y="3227388"/>
            <a:ext cx="127000" cy="158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08" name="Line 75">
            <a:extLst>
              <a:ext uri="{FF2B5EF4-FFF2-40B4-BE49-F238E27FC236}">
                <a16:creationId xmlns:a16="http://schemas.microsoft.com/office/drawing/2014/main" id="{4D1ACBD8-B379-49CA-BF2C-7C9548ECB6A7}"/>
              </a:ext>
            </a:extLst>
          </p:cNvPr>
          <p:cNvSpPr>
            <a:spLocks noChangeShapeType="1"/>
          </p:cNvSpPr>
          <p:nvPr/>
        </p:nvSpPr>
        <p:spPr bwMode="auto">
          <a:xfrm>
            <a:off x="4592638" y="3230563"/>
            <a:ext cx="1270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09" name="Line 76">
            <a:extLst>
              <a:ext uri="{FF2B5EF4-FFF2-40B4-BE49-F238E27FC236}">
                <a16:creationId xmlns:a16="http://schemas.microsoft.com/office/drawing/2014/main" id="{7D1CA1C1-1FB7-4363-A289-8EAE4B6807F6}"/>
              </a:ext>
            </a:extLst>
          </p:cNvPr>
          <p:cNvSpPr>
            <a:spLocks noChangeShapeType="1"/>
          </p:cNvSpPr>
          <p:nvPr/>
        </p:nvSpPr>
        <p:spPr bwMode="auto">
          <a:xfrm>
            <a:off x="4745038" y="3084513"/>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10" name="Text Box 77">
            <a:extLst>
              <a:ext uri="{FF2B5EF4-FFF2-40B4-BE49-F238E27FC236}">
                <a16:creationId xmlns:a16="http://schemas.microsoft.com/office/drawing/2014/main" id="{D0E9F213-77F4-45E6-BEEE-29FD7E8CC602}"/>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System Components</a:t>
            </a:r>
            <a:endParaRPr lang="en-US" altLang="en-US" sz="2400"/>
          </a:p>
        </p:txBody>
      </p:sp>
      <p:sp>
        <p:nvSpPr>
          <p:cNvPr id="24611" name="Line 78">
            <a:extLst>
              <a:ext uri="{FF2B5EF4-FFF2-40B4-BE49-F238E27FC236}">
                <a16:creationId xmlns:a16="http://schemas.microsoft.com/office/drawing/2014/main" id="{4B07E7FD-3778-4755-B77B-E772FF79D51A}"/>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12" name="Rectangle 79">
            <a:extLst>
              <a:ext uri="{FF2B5EF4-FFF2-40B4-BE49-F238E27FC236}">
                <a16:creationId xmlns:a16="http://schemas.microsoft.com/office/drawing/2014/main" id="{5924DE14-D04E-4F1A-81E5-702F90726BB1}"/>
              </a:ext>
            </a:extLst>
          </p:cNvPr>
          <p:cNvSpPr>
            <a:spLocks noChangeArrowheads="1"/>
          </p:cNvSpPr>
          <p:nvPr/>
        </p:nvSpPr>
        <p:spPr bwMode="auto">
          <a:xfrm>
            <a:off x="3581400" y="1066800"/>
            <a:ext cx="2362200" cy="762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613" name="Text Box 81">
            <a:extLst>
              <a:ext uri="{FF2B5EF4-FFF2-40B4-BE49-F238E27FC236}">
                <a16:creationId xmlns:a16="http://schemas.microsoft.com/office/drawing/2014/main" id="{80520000-CC43-4FE1-92CC-FAC2B401C7D7}"/>
              </a:ext>
            </a:extLst>
          </p:cNvPr>
          <p:cNvSpPr txBox="1">
            <a:spLocks noChangeArrowheads="1"/>
          </p:cNvSpPr>
          <p:nvPr/>
        </p:nvSpPr>
        <p:spPr bwMode="auto">
          <a:xfrm>
            <a:off x="3581400" y="1219200"/>
            <a:ext cx="2949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Immersion Transducer</a:t>
            </a:r>
          </a:p>
        </p:txBody>
      </p:sp>
      <p:sp>
        <p:nvSpPr>
          <p:cNvPr id="24614" name="Rectangle 82">
            <a:extLst>
              <a:ext uri="{FF2B5EF4-FFF2-40B4-BE49-F238E27FC236}">
                <a16:creationId xmlns:a16="http://schemas.microsoft.com/office/drawing/2014/main" id="{870F279E-34FC-4079-8001-96EBDE095EAE}"/>
              </a:ext>
            </a:extLst>
          </p:cNvPr>
          <p:cNvSpPr>
            <a:spLocks noChangeArrowheads="1"/>
          </p:cNvSpPr>
          <p:nvPr/>
        </p:nvSpPr>
        <p:spPr bwMode="auto">
          <a:xfrm>
            <a:off x="1982788" y="2278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nvGrpSpPr>
          <p:cNvPr id="24615" name="Group 86">
            <a:extLst>
              <a:ext uri="{FF2B5EF4-FFF2-40B4-BE49-F238E27FC236}">
                <a16:creationId xmlns:a16="http://schemas.microsoft.com/office/drawing/2014/main" id="{10725A05-D9C5-432E-8F58-1289C1CA8079}"/>
              </a:ext>
            </a:extLst>
          </p:cNvPr>
          <p:cNvGrpSpPr>
            <a:grpSpLocks/>
          </p:cNvGrpSpPr>
          <p:nvPr/>
        </p:nvGrpSpPr>
        <p:grpSpPr bwMode="auto">
          <a:xfrm>
            <a:off x="1982788" y="2278063"/>
            <a:ext cx="5180012" cy="2301875"/>
            <a:chOff x="0" y="0"/>
            <a:chExt cx="3263" cy="1450"/>
          </a:xfrm>
        </p:grpSpPr>
        <p:sp>
          <p:nvSpPr>
            <p:cNvPr id="24617" name="Rectangle 83">
              <a:extLst>
                <a:ext uri="{FF2B5EF4-FFF2-40B4-BE49-F238E27FC236}">
                  <a16:creationId xmlns:a16="http://schemas.microsoft.com/office/drawing/2014/main" id="{646042CF-8609-4B42-85F6-E531A4ADD0B9}"/>
                </a:ext>
              </a:extLst>
            </p:cNvPr>
            <p:cNvSpPr>
              <a:spLocks noChangeArrowheads="1"/>
            </p:cNvSpPr>
            <p:nvPr/>
          </p:nvSpPr>
          <p:spPr bwMode="auto">
            <a:xfrm>
              <a:off x="0" y="0"/>
              <a:ext cx="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4618" name="Rectangle 84">
              <a:extLst>
                <a:ext uri="{FF2B5EF4-FFF2-40B4-BE49-F238E27FC236}">
                  <a16:creationId xmlns:a16="http://schemas.microsoft.com/office/drawing/2014/main" id="{58098E66-8399-429D-B8A2-518B305A4E13}"/>
                </a:ext>
              </a:extLst>
            </p:cNvPr>
            <p:cNvSpPr>
              <a:spLocks noChangeArrowheads="1"/>
            </p:cNvSpPr>
            <p:nvPr/>
          </p:nvSpPr>
          <p:spPr bwMode="auto">
            <a:xfrm>
              <a:off x="0" y="0"/>
              <a:ext cx="3263" cy="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r">
                <a:spcBef>
                  <a:spcPct val="0"/>
                </a:spcBef>
                <a:buFontTx/>
                <a:buNone/>
              </a:pPr>
              <a:br>
                <a:rPr lang="en-US" altLang="en-US" sz="1000">
                  <a:latin typeface="Arial" panose="020B0604020202020204" pitchFamily="34" charset="0"/>
                </a:rPr>
              </a:br>
              <a:br>
                <a:rPr lang="en-US" altLang="en-US" sz="1000">
                  <a:latin typeface="Arial" panose="020B0604020202020204" pitchFamily="34" charset="0"/>
                </a:rPr>
              </a:br>
              <a:r>
                <a:rPr lang="en-US" altLang="en-US" sz="1000">
                  <a:latin typeface="Arial" panose="020B0604020202020204" pitchFamily="34" charset="0"/>
                </a:rPr>
                <a:t>  </a:t>
              </a:r>
              <a:r>
                <a:rPr lang="en-US" altLang="en-US" sz="11500">
                  <a:latin typeface="Arial" panose="020B0604020202020204" pitchFamily="34" charset="0"/>
                </a:rPr>
                <a:t> </a:t>
              </a:r>
              <a:r>
                <a:rPr lang="en-US" altLang="en-US" sz="1000">
                  <a:latin typeface="Arial" panose="020B0604020202020204" pitchFamily="34" charset="0"/>
                </a:rPr>
                <a:t>                                                        </a:t>
              </a:r>
              <a:br>
                <a:rPr lang="en-US" altLang="en-US" sz="1000">
                  <a:latin typeface="Arial" panose="020B0604020202020204" pitchFamily="34" charset="0"/>
                </a:rPr>
              </a:br>
              <a:endParaRPr lang="en-US" altLang="en-US" sz="1000">
                <a:latin typeface="Arial" panose="020B0604020202020204" pitchFamily="34" charset="0"/>
              </a:endParaRPr>
            </a:p>
          </p:txBody>
        </p:sp>
      </p:grpSp>
      <p:pic>
        <p:nvPicPr>
          <p:cNvPr id="24616" name="Picture 85">
            <a:extLst>
              <a:ext uri="{FF2B5EF4-FFF2-40B4-BE49-F238E27FC236}">
                <a16:creationId xmlns:a16="http://schemas.microsoft.com/office/drawing/2014/main" id="{6E08180F-14FD-4527-83E8-ECC121FA84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667000"/>
            <a:ext cx="2895600"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a:extLst>
              <a:ext uri="{FF2B5EF4-FFF2-40B4-BE49-F238E27FC236}">
                <a16:creationId xmlns:a16="http://schemas.microsoft.com/office/drawing/2014/main" id="{31268637-4F53-4E3C-9038-107DDC3AF8D5}"/>
              </a:ext>
            </a:extLst>
          </p:cNvPr>
          <p:cNvCxnSpPr/>
          <p:nvPr/>
        </p:nvCxnSpPr>
        <p:spPr bwMode="auto">
          <a:xfrm>
            <a:off x="4426791" y="5035550"/>
            <a:ext cx="804022"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a:extLst>
              <a:ext uri="{FF2B5EF4-FFF2-40B4-BE49-F238E27FC236}">
                <a16:creationId xmlns:a16="http://schemas.microsoft.com/office/drawing/2014/main" id="{D7B31FE8-2E94-4142-B99F-E544C76782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3438" y="538163"/>
            <a:ext cx="4937125" cy="578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 Box 5">
            <a:extLst>
              <a:ext uri="{FF2B5EF4-FFF2-40B4-BE49-F238E27FC236}">
                <a16:creationId xmlns:a16="http://schemas.microsoft.com/office/drawing/2014/main" id="{AC604ED9-16D9-4597-8C2A-297B4EA41047}"/>
              </a:ext>
            </a:extLst>
          </p:cNvPr>
          <p:cNvSpPr txBox="1">
            <a:spLocks noChangeArrowheads="1"/>
          </p:cNvSpPr>
          <p:nvPr/>
        </p:nvSpPr>
        <p:spPr bwMode="auto">
          <a:xfrm>
            <a:off x="365125" y="650875"/>
            <a:ext cx="150336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Immersion</a:t>
            </a:r>
          </a:p>
          <a:p>
            <a:pPr>
              <a:spcBef>
                <a:spcPct val="0"/>
              </a:spcBef>
              <a:buFontTx/>
              <a:buNone/>
            </a:pPr>
            <a:r>
              <a:rPr lang="en-US" altLang="en-US" sz="2400"/>
              <a:t>scanning</a:t>
            </a:r>
          </a:p>
          <a:p>
            <a:pPr>
              <a:spcBef>
                <a:spcPct val="0"/>
              </a:spcBef>
              <a:buFontTx/>
              <a:buNone/>
            </a:pPr>
            <a:r>
              <a:rPr lang="en-US" altLang="en-US" sz="2400"/>
              <a:t>system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81">
            <a:extLst>
              <a:ext uri="{FF2B5EF4-FFF2-40B4-BE49-F238E27FC236}">
                <a16:creationId xmlns:a16="http://schemas.microsoft.com/office/drawing/2014/main" id="{E07D6CDF-A45E-4340-8A9B-D8CBB90F3DD7}"/>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System Components</a:t>
            </a:r>
            <a:endParaRPr lang="en-US" altLang="en-US" sz="2400"/>
          </a:p>
        </p:txBody>
      </p:sp>
      <p:sp>
        <p:nvSpPr>
          <p:cNvPr id="28675" name="Line 82">
            <a:extLst>
              <a:ext uri="{FF2B5EF4-FFF2-40B4-BE49-F238E27FC236}">
                <a16:creationId xmlns:a16="http://schemas.microsoft.com/office/drawing/2014/main" id="{3A897A18-E874-4811-BE91-0E4E6CFDE2EA}"/>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6" name="Text Box 83">
            <a:extLst>
              <a:ext uri="{FF2B5EF4-FFF2-40B4-BE49-F238E27FC236}">
                <a16:creationId xmlns:a16="http://schemas.microsoft.com/office/drawing/2014/main" id="{120D41F4-FBDF-4FB6-8760-AC3A21C6EE78}"/>
              </a:ext>
            </a:extLst>
          </p:cNvPr>
          <p:cNvSpPr txBox="1">
            <a:spLocks noChangeArrowheads="1"/>
          </p:cNvSpPr>
          <p:nvPr/>
        </p:nvSpPr>
        <p:spPr bwMode="auto">
          <a:xfrm>
            <a:off x="2971800" y="1219200"/>
            <a:ext cx="26463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Focused Transducer</a:t>
            </a:r>
          </a:p>
        </p:txBody>
      </p:sp>
      <p:sp>
        <p:nvSpPr>
          <p:cNvPr id="28678" name="Rectangle 84">
            <a:extLst>
              <a:ext uri="{FF2B5EF4-FFF2-40B4-BE49-F238E27FC236}">
                <a16:creationId xmlns:a16="http://schemas.microsoft.com/office/drawing/2014/main" id="{6F0AE04C-3C38-4F73-BEC2-C6D6F4607001}"/>
              </a:ext>
            </a:extLst>
          </p:cNvPr>
          <p:cNvSpPr>
            <a:spLocks noChangeArrowheads="1"/>
          </p:cNvSpPr>
          <p:nvPr/>
        </p:nvSpPr>
        <p:spPr bwMode="auto">
          <a:xfrm>
            <a:off x="3087688" y="2333625"/>
            <a:ext cx="2133600" cy="10668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28679" name="Rectangle 85">
            <a:extLst>
              <a:ext uri="{FF2B5EF4-FFF2-40B4-BE49-F238E27FC236}">
                <a16:creationId xmlns:a16="http://schemas.microsoft.com/office/drawing/2014/main" id="{9F3AFBA2-13FE-4A02-BE50-19A634138827}"/>
              </a:ext>
            </a:extLst>
          </p:cNvPr>
          <p:cNvSpPr>
            <a:spLocks noChangeArrowheads="1"/>
          </p:cNvSpPr>
          <p:nvPr/>
        </p:nvSpPr>
        <p:spPr bwMode="auto">
          <a:xfrm>
            <a:off x="3111500" y="2286000"/>
            <a:ext cx="2111375" cy="1762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 name="AutoShape 3">
            <a:extLst>
              <a:ext uri="{FF2B5EF4-FFF2-40B4-BE49-F238E27FC236}">
                <a16:creationId xmlns:a16="http://schemas.microsoft.com/office/drawing/2014/main" id="{4224DF8A-5B3F-43B0-A8A7-B96BF15DB927}"/>
              </a:ext>
            </a:extLst>
          </p:cNvPr>
          <p:cNvSpPr>
            <a:spLocks noChangeAspect="1" noChangeArrowheads="1" noTextEdit="1"/>
          </p:cNvSpPr>
          <p:nvPr/>
        </p:nvSpPr>
        <p:spPr bwMode="auto">
          <a:xfrm>
            <a:off x="2918411" y="3057279"/>
            <a:ext cx="3524250"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Rectangle 5">
            <a:extLst>
              <a:ext uri="{FF2B5EF4-FFF2-40B4-BE49-F238E27FC236}">
                <a16:creationId xmlns:a16="http://schemas.microsoft.com/office/drawing/2014/main" id="{7A4E2D33-49EE-40E9-8AB4-023B7EF63ED0}"/>
              </a:ext>
            </a:extLst>
          </p:cNvPr>
          <p:cNvSpPr>
            <a:spLocks noChangeArrowheads="1"/>
          </p:cNvSpPr>
          <p:nvPr/>
        </p:nvSpPr>
        <p:spPr bwMode="auto">
          <a:xfrm>
            <a:off x="3033713" y="3476625"/>
            <a:ext cx="2217738" cy="2230438"/>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 name="Rectangle 6">
            <a:extLst>
              <a:ext uri="{FF2B5EF4-FFF2-40B4-BE49-F238E27FC236}">
                <a16:creationId xmlns:a16="http://schemas.microsoft.com/office/drawing/2014/main" id="{E194561F-025A-426A-B8E6-8910CC603272}"/>
              </a:ext>
            </a:extLst>
          </p:cNvPr>
          <p:cNvSpPr>
            <a:spLocks noChangeArrowheads="1"/>
          </p:cNvSpPr>
          <p:nvPr/>
        </p:nvSpPr>
        <p:spPr bwMode="auto">
          <a:xfrm>
            <a:off x="3165475" y="3608388"/>
            <a:ext cx="1981200" cy="2085975"/>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Line 7">
            <a:extLst>
              <a:ext uri="{FF2B5EF4-FFF2-40B4-BE49-F238E27FC236}">
                <a16:creationId xmlns:a16="http://schemas.microsoft.com/office/drawing/2014/main" id="{9E412FE1-DB6C-46B2-97C9-81C881350C74}"/>
              </a:ext>
            </a:extLst>
          </p:cNvPr>
          <p:cNvSpPr>
            <a:spLocks noChangeShapeType="1"/>
          </p:cNvSpPr>
          <p:nvPr/>
        </p:nvSpPr>
        <p:spPr bwMode="auto">
          <a:xfrm>
            <a:off x="3424238" y="5502275"/>
            <a:ext cx="1477963" cy="0"/>
          </a:xfrm>
          <a:prstGeom prst="line">
            <a:avLst/>
          </a:prstGeom>
          <a:noFill/>
          <a:ln w="523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angle 8">
            <a:extLst>
              <a:ext uri="{FF2B5EF4-FFF2-40B4-BE49-F238E27FC236}">
                <a16:creationId xmlns:a16="http://schemas.microsoft.com/office/drawing/2014/main" id="{4F02C1E5-B692-41E4-81FA-99D003F7E735}"/>
              </a:ext>
            </a:extLst>
          </p:cNvPr>
          <p:cNvSpPr>
            <a:spLocks noChangeArrowheads="1"/>
          </p:cNvSpPr>
          <p:nvPr/>
        </p:nvSpPr>
        <p:spPr bwMode="auto">
          <a:xfrm>
            <a:off x="3416300" y="5324475"/>
            <a:ext cx="1504950" cy="158750"/>
          </a:xfrm>
          <a:prstGeom prst="rect">
            <a:avLst/>
          </a:prstGeom>
          <a:solidFill>
            <a:schemeClr val="bg1">
              <a:lumMod val="65000"/>
            </a:schemeClr>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 name="Line 9">
            <a:extLst>
              <a:ext uri="{FF2B5EF4-FFF2-40B4-BE49-F238E27FC236}">
                <a16:creationId xmlns:a16="http://schemas.microsoft.com/office/drawing/2014/main" id="{68DA6917-2D85-46A8-A6C9-66C575CFB0E1}"/>
              </a:ext>
            </a:extLst>
          </p:cNvPr>
          <p:cNvSpPr>
            <a:spLocks noChangeShapeType="1"/>
          </p:cNvSpPr>
          <p:nvPr/>
        </p:nvSpPr>
        <p:spPr bwMode="auto">
          <a:xfrm>
            <a:off x="3424238" y="5291138"/>
            <a:ext cx="1477963" cy="0"/>
          </a:xfrm>
          <a:prstGeom prst="line">
            <a:avLst/>
          </a:prstGeom>
          <a:noFill/>
          <a:ln w="52388">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10">
            <a:extLst>
              <a:ext uri="{FF2B5EF4-FFF2-40B4-BE49-F238E27FC236}">
                <a16:creationId xmlns:a16="http://schemas.microsoft.com/office/drawing/2014/main" id="{563BE058-51D3-403E-88C5-4BA0F49D84BA}"/>
              </a:ext>
            </a:extLst>
          </p:cNvPr>
          <p:cNvSpPr>
            <a:spLocks noChangeArrowheads="1"/>
          </p:cNvSpPr>
          <p:nvPr/>
        </p:nvSpPr>
        <p:spPr bwMode="auto">
          <a:xfrm>
            <a:off x="3416300" y="4229100"/>
            <a:ext cx="1504950" cy="1042988"/>
          </a:xfrm>
          <a:prstGeom prst="rect">
            <a:avLst/>
          </a:prstGeom>
          <a:solidFill>
            <a:schemeClr val="bg1">
              <a:lumMod val="85000"/>
            </a:schemeClr>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Rectangle 11">
            <a:extLst>
              <a:ext uri="{FF2B5EF4-FFF2-40B4-BE49-F238E27FC236}">
                <a16:creationId xmlns:a16="http://schemas.microsoft.com/office/drawing/2014/main" id="{33938875-23CF-4B91-A07E-36A70384FEF0}"/>
              </a:ext>
            </a:extLst>
          </p:cNvPr>
          <p:cNvSpPr>
            <a:spLocks noChangeArrowheads="1"/>
          </p:cNvSpPr>
          <p:nvPr/>
        </p:nvSpPr>
        <p:spPr bwMode="auto">
          <a:xfrm>
            <a:off x="3654425" y="3884613"/>
            <a:ext cx="265113" cy="173038"/>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2">
            <a:extLst>
              <a:ext uri="{FF2B5EF4-FFF2-40B4-BE49-F238E27FC236}">
                <a16:creationId xmlns:a16="http://schemas.microsoft.com/office/drawing/2014/main" id="{1BE67693-DCF3-4A06-928E-F3E0A851E5DB}"/>
              </a:ext>
            </a:extLst>
          </p:cNvPr>
          <p:cNvSpPr>
            <a:spLocks/>
          </p:cNvSpPr>
          <p:nvPr/>
        </p:nvSpPr>
        <p:spPr bwMode="auto">
          <a:xfrm>
            <a:off x="3265488" y="3944938"/>
            <a:ext cx="369888" cy="1346200"/>
          </a:xfrm>
          <a:custGeom>
            <a:avLst/>
            <a:gdLst>
              <a:gd name="T0" fmla="*/ 58 w 233"/>
              <a:gd name="T1" fmla="*/ 848 h 848"/>
              <a:gd name="T2" fmla="*/ 0 w 233"/>
              <a:gd name="T3" fmla="*/ 848 h 848"/>
              <a:gd name="T4" fmla="*/ 0 w 233"/>
              <a:gd name="T5" fmla="*/ 0 h 848"/>
              <a:gd name="T6" fmla="*/ 233 w 233"/>
              <a:gd name="T7" fmla="*/ 0 h 848"/>
            </a:gdLst>
            <a:ahLst/>
            <a:cxnLst>
              <a:cxn ang="0">
                <a:pos x="T0" y="T1"/>
              </a:cxn>
              <a:cxn ang="0">
                <a:pos x="T2" y="T3"/>
              </a:cxn>
              <a:cxn ang="0">
                <a:pos x="T4" y="T5"/>
              </a:cxn>
              <a:cxn ang="0">
                <a:pos x="T6" y="T7"/>
              </a:cxn>
            </a:cxnLst>
            <a:rect l="0" t="0" r="r" b="b"/>
            <a:pathLst>
              <a:path w="233" h="848">
                <a:moveTo>
                  <a:pt x="58" y="848"/>
                </a:moveTo>
                <a:lnTo>
                  <a:pt x="0" y="848"/>
                </a:lnTo>
                <a:lnTo>
                  <a:pt x="0" y="0"/>
                </a:lnTo>
                <a:lnTo>
                  <a:pt x="233"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Rectangle 13">
            <a:extLst>
              <a:ext uri="{FF2B5EF4-FFF2-40B4-BE49-F238E27FC236}">
                <a16:creationId xmlns:a16="http://schemas.microsoft.com/office/drawing/2014/main" id="{9C72C425-C129-4D71-9FAB-A2A1C30EE660}"/>
              </a:ext>
            </a:extLst>
          </p:cNvPr>
          <p:cNvSpPr>
            <a:spLocks noChangeArrowheads="1"/>
          </p:cNvSpPr>
          <p:nvPr/>
        </p:nvSpPr>
        <p:spPr bwMode="auto">
          <a:xfrm>
            <a:off x="3165475" y="5600700"/>
            <a:ext cx="1954213" cy="292100"/>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17">
            <a:extLst>
              <a:ext uri="{FF2B5EF4-FFF2-40B4-BE49-F238E27FC236}">
                <a16:creationId xmlns:a16="http://schemas.microsoft.com/office/drawing/2014/main" id="{4C1824F4-F2A7-40CA-99E0-CE9E2BE279F1}"/>
              </a:ext>
            </a:extLst>
          </p:cNvPr>
          <p:cNvGrpSpPr>
            <a:grpSpLocks/>
          </p:cNvGrpSpPr>
          <p:nvPr/>
        </p:nvGrpSpPr>
        <p:grpSpPr bwMode="auto">
          <a:xfrm>
            <a:off x="2928938" y="5535613"/>
            <a:ext cx="2613025" cy="700088"/>
            <a:chOff x="1845" y="3487"/>
            <a:chExt cx="1646" cy="441"/>
          </a:xfrm>
        </p:grpSpPr>
        <p:sp>
          <p:nvSpPr>
            <p:cNvPr id="36" name="Rectangle 14">
              <a:extLst>
                <a:ext uri="{FF2B5EF4-FFF2-40B4-BE49-F238E27FC236}">
                  <a16:creationId xmlns:a16="http://schemas.microsoft.com/office/drawing/2014/main" id="{6CF10EFA-7604-4B60-AA1A-F8A476416F8C}"/>
                </a:ext>
              </a:extLst>
            </p:cNvPr>
            <p:cNvSpPr>
              <a:spLocks noChangeArrowheads="1"/>
            </p:cNvSpPr>
            <p:nvPr/>
          </p:nvSpPr>
          <p:spPr bwMode="auto">
            <a:xfrm>
              <a:off x="1994" y="3487"/>
              <a:ext cx="1239" cy="116"/>
            </a:xfrm>
            <a:prstGeom prst="rect">
              <a:avLst/>
            </a:prstGeom>
            <a:solidFill>
              <a:schemeClr val="bg1">
                <a:lumMod val="95000"/>
              </a:schemeClr>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Oval 15">
              <a:extLst>
                <a:ext uri="{FF2B5EF4-FFF2-40B4-BE49-F238E27FC236}">
                  <a16:creationId xmlns:a16="http://schemas.microsoft.com/office/drawing/2014/main" id="{62CAF359-D2C7-4BFA-B7DD-CEE103E314CB}"/>
                </a:ext>
              </a:extLst>
            </p:cNvPr>
            <p:cNvSpPr>
              <a:spLocks noChangeArrowheads="1"/>
            </p:cNvSpPr>
            <p:nvPr/>
          </p:nvSpPr>
          <p:spPr bwMode="auto">
            <a:xfrm>
              <a:off x="1936" y="3512"/>
              <a:ext cx="1364" cy="349"/>
            </a:xfrm>
            <a:prstGeom prst="ellipse">
              <a:avLst/>
            </a:prstGeom>
            <a:solidFill>
              <a:srgbClr val="FFFFFF"/>
            </a:solidFill>
            <a:ln w="1270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16">
              <a:extLst>
                <a:ext uri="{FF2B5EF4-FFF2-40B4-BE49-F238E27FC236}">
                  <a16:creationId xmlns:a16="http://schemas.microsoft.com/office/drawing/2014/main" id="{3CB1A5F2-657D-4C52-8C37-BF6AD101E63C}"/>
                </a:ext>
              </a:extLst>
            </p:cNvPr>
            <p:cNvSpPr>
              <a:spLocks noChangeArrowheads="1"/>
            </p:cNvSpPr>
            <p:nvPr/>
          </p:nvSpPr>
          <p:spPr bwMode="auto">
            <a:xfrm>
              <a:off x="1845" y="3611"/>
              <a:ext cx="1646" cy="317"/>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4" name="Group 20">
            <a:extLst>
              <a:ext uri="{FF2B5EF4-FFF2-40B4-BE49-F238E27FC236}">
                <a16:creationId xmlns:a16="http://schemas.microsoft.com/office/drawing/2014/main" id="{FEF9CEA8-3B52-49BF-8989-32A29120FC82}"/>
              </a:ext>
            </a:extLst>
          </p:cNvPr>
          <p:cNvGrpSpPr>
            <a:grpSpLocks/>
          </p:cNvGrpSpPr>
          <p:nvPr/>
        </p:nvGrpSpPr>
        <p:grpSpPr bwMode="auto">
          <a:xfrm>
            <a:off x="4624388" y="5621338"/>
            <a:ext cx="396875" cy="382588"/>
            <a:chOff x="2913" y="3541"/>
            <a:chExt cx="250" cy="241"/>
          </a:xfrm>
        </p:grpSpPr>
        <p:sp>
          <p:nvSpPr>
            <p:cNvPr id="34" name="Freeform 18">
              <a:extLst>
                <a:ext uri="{FF2B5EF4-FFF2-40B4-BE49-F238E27FC236}">
                  <a16:creationId xmlns:a16="http://schemas.microsoft.com/office/drawing/2014/main" id="{10334DBF-493C-4917-8676-0B8608466E8C}"/>
                </a:ext>
              </a:extLst>
            </p:cNvPr>
            <p:cNvSpPr>
              <a:spLocks/>
            </p:cNvSpPr>
            <p:nvPr/>
          </p:nvSpPr>
          <p:spPr bwMode="auto">
            <a:xfrm>
              <a:off x="2913" y="3541"/>
              <a:ext cx="108" cy="100"/>
            </a:xfrm>
            <a:custGeom>
              <a:avLst/>
              <a:gdLst>
                <a:gd name="T0" fmla="*/ 0 w 108"/>
                <a:gd name="T1" fmla="*/ 0 h 100"/>
                <a:gd name="T2" fmla="*/ 108 w 108"/>
                <a:gd name="T3" fmla="*/ 58 h 100"/>
                <a:gd name="T4" fmla="*/ 83 w 108"/>
                <a:gd name="T5" fmla="*/ 83 h 100"/>
                <a:gd name="T6" fmla="*/ 67 w 108"/>
                <a:gd name="T7" fmla="*/ 100 h 100"/>
                <a:gd name="T8" fmla="*/ 0 w 108"/>
                <a:gd name="T9" fmla="*/ 0 h 100"/>
              </a:gdLst>
              <a:ahLst/>
              <a:cxnLst>
                <a:cxn ang="0">
                  <a:pos x="T0" y="T1"/>
                </a:cxn>
                <a:cxn ang="0">
                  <a:pos x="T2" y="T3"/>
                </a:cxn>
                <a:cxn ang="0">
                  <a:pos x="T4" y="T5"/>
                </a:cxn>
                <a:cxn ang="0">
                  <a:pos x="T6" y="T7"/>
                </a:cxn>
                <a:cxn ang="0">
                  <a:pos x="T8" y="T9"/>
                </a:cxn>
              </a:cxnLst>
              <a:rect l="0" t="0" r="r" b="b"/>
              <a:pathLst>
                <a:path w="108" h="100">
                  <a:moveTo>
                    <a:pt x="0" y="0"/>
                  </a:moveTo>
                  <a:lnTo>
                    <a:pt x="108" y="58"/>
                  </a:lnTo>
                  <a:lnTo>
                    <a:pt x="83" y="83"/>
                  </a:lnTo>
                  <a:lnTo>
                    <a:pt x="67" y="10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Line 19">
              <a:extLst>
                <a:ext uri="{FF2B5EF4-FFF2-40B4-BE49-F238E27FC236}">
                  <a16:creationId xmlns:a16="http://schemas.microsoft.com/office/drawing/2014/main" id="{16F995BF-31FF-46E4-AB31-B1D1247EC2D0}"/>
                </a:ext>
              </a:extLst>
            </p:cNvPr>
            <p:cNvSpPr>
              <a:spLocks noChangeShapeType="1"/>
            </p:cNvSpPr>
            <p:nvPr/>
          </p:nvSpPr>
          <p:spPr bwMode="auto">
            <a:xfrm flipH="1" flipV="1">
              <a:off x="2996" y="3624"/>
              <a:ext cx="167" cy="158"/>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5" name="Rectangle 21">
            <a:extLst>
              <a:ext uri="{FF2B5EF4-FFF2-40B4-BE49-F238E27FC236}">
                <a16:creationId xmlns:a16="http://schemas.microsoft.com/office/drawing/2014/main" id="{84BBBDF1-E4DD-49AC-84AD-D62E8603D6FE}"/>
              </a:ext>
            </a:extLst>
          </p:cNvPr>
          <p:cNvSpPr>
            <a:spLocks noChangeArrowheads="1"/>
          </p:cNvSpPr>
          <p:nvPr/>
        </p:nvSpPr>
        <p:spPr bwMode="auto">
          <a:xfrm>
            <a:off x="5178425" y="5964238"/>
            <a:ext cx="129381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900" b="0" i="0" u="none" strike="noStrike" cap="none" normalizeH="0" baseline="0">
                <a:ln>
                  <a:noFill/>
                </a:ln>
                <a:solidFill>
                  <a:srgbClr val="000000"/>
                </a:solidFill>
                <a:effectLst/>
                <a:latin typeface="Times New Roman" panose="02020603050405020304" pitchFamily="18" charset="0"/>
              </a:rPr>
              <a:t>acoustic lens</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16" name="Group 35">
            <a:extLst>
              <a:ext uri="{FF2B5EF4-FFF2-40B4-BE49-F238E27FC236}">
                <a16:creationId xmlns:a16="http://schemas.microsoft.com/office/drawing/2014/main" id="{DB0F2031-A49C-4FD7-B1E7-238B200473B2}"/>
              </a:ext>
            </a:extLst>
          </p:cNvPr>
          <p:cNvGrpSpPr>
            <a:grpSpLocks/>
          </p:cNvGrpSpPr>
          <p:nvPr/>
        </p:nvGrpSpPr>
        <p:grpSpPr bwMode="auto">
          <a:xfrm>
            <a:off x="3759200" y="3094038"/>
            <a:ext cx="608013" cy="554038"/>
            <a:chOff x="2368" y="1949"/>
            <a:chExt cx="383" cy="349"/>
          </a:xfrm>
        </p:grpSpPr>
        <p:grpSp>
          <p:nvGrpSpPr>
            <p:cNvPr id="21" name="Group 31">
              <a:extLst>
                <a:ext uri="{FF2B5EF4-FFF2-40B4-BE49-F238E27FC236}">
                  <a16:creationId xmlns:a16="http://schemas.microsoft.com/office/drawing/2014/main" id="{6E68C3E3-4A75-4338-A98E-E806154D2544}"/>
                </a:ext>
              </a:extLst>
            </p:cNvPr>
            <p:cNvGrpSpPr>
              <a:grpSpLocks/>
            </p:cNvGrpSpPr>
            <p:nvPr/>
          </p:nvGrpSpPr>
          <p:grpSpPr bwMode="auto">
            <a:xfrm>
              <a:off x="2368" y="1949"/>
              <a:ext cx="383" cy="324"/>
              <a:chOff x="2368" y="1949"/>
              <a:chExt cx="383" cy="324"/>
            </a:xfrm>
          </p:grpSpPr>
          <p:sp>
            <p:nvSpPr>
              <p:cNvPr id="25" name="Rectangle 22">
                <a:extLst>
                  <a:ext uri="{FF2B5EF4-FFF2-40B4-BE49-F238E27FC236}">
                    <a16:creationId xmlns:a16="http://schemas.microsoft.com/office/drawing/2014/main" id="{DF32C4D9-D406-45F1-9372-A69E7964EA74}"/>
                  </a:ext>
                </a:extLst>
              </p:cNvPr>
              <p:cNvSpPr>
                <a:spLocks noChangeArrowheads="1"/>
              </p:cNvSpPr>
              <p:nvPr/>
            </p:nvSpPr>
            <p:spPr bwMode="auto">
              <a:xfrm>
                <a:off x="2427" y="1949"/>
                <a:ext cx="66" cy="324"/>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Rectangle 23">
                <a:extLst>
                  <a:ext uri="{FF2B5EF4-FFF2-40B4-BE49-F238E27FC236}">
                    <a16:creationId xmlns:a16="http://schemas.microsoft.com/office/drawing/2014/main" id="{D80D761A-B20D-4337-A93C-BDBB250ADF7D}"/>
                  </a:ext>
                </a:extLst>
              </p:cNvPr>
              <p:cNvSpPr>
                <a:spLocks noChangeArrowheads="1"/>
              </p:cNvSpPr>
              <p:nvPr/>
            </p:nvSpPr>
            <p:spPr bwMode="auto">
              <a:xfrm>
                <a:off x="2626" y="1949"/>
                <a:ext cx="67" cy="324"/>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Rectangle 24">
                <a:extLst>
                  <a:ext uri="{FF2B5EF4-FFF2-40B4-BE49-F238E27FC236}">
                    <a16:creationId xmlns:a16="http://schemas.microsoft.com/office/drawing/2014/main" id="{1EBE93EC-4AC7-49BB-BA19-241A69CAF044}"/>
                  </a:ext>
                </a:extLst>
              </p:cNvPr>
              <p:cNvSpPr>
                <a:spLocks noChangeArrowheads="1"/>
              </p:cNvSpPr>
              <p:nvPr/>
            </p:nvSpPr>
            <p:spPr bwMode="auto">
              <a:xfrm>
                <a:off x="2368" y="2015"/>
                <a:ext cx="59" cy="59"/>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Rectangle 25">
                <a:extLst>
                  <a:ext uri="{FF2B5EF4-FFF2-40B4-BE49-F238E27FC236}">
                    <a16:creationId xmlns:a16="http://schemas.microsoft.com/office/drawing/2014/main" id="{4A195F96-A0B0-4F14-98C0-83FA52BB9B85}"/>
                  </a:ext>
                </a:extLst>
              </p:cNvPr>
              <p:cNvSpPr>
                <a:spLocks noChangeArrowheads="1"/>
              </p:cNvSpPr>
              <p:nvPr/>
            </p:nvSpPr>
            <p:spPr bwMode="auto">
              <a:xfrm>
                <a:off x="2693" y="2015"/>
                <a:ext cx="58" cy="59"/>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Rectangle 26">
                <a:extLst>
                  <a:ext uri="{FF2B5EF4-FFF2-40B4-BE49-F238E27FC236}">
                    <a16:creationId xmlns:a16="http://schemas.microsoft.com/office/drawing/2014/main" id="{C50EF78C-0997-4ED3-B70A-F234816BB22D}"/>
                  </a:ext>
                </a:extLst>
              </p:cNvPr>
              <p:cNvSpPr>
                <a:spLocks noChangeArrowheads="1"/>
              </p:cNvSpPr>
              <p:nvPr/>
            </p:nvSpPr>
            <p:spPr bwMode="auto">
              <a:xfrm>
                <a:off x="2410" y="2023"/>
                <a:ext cx="50" cy="42"/>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Rectangle 27">
                <a:extLst>
                  <a:ext uri="{FF2B5EF4-FFF2-40B4-BE49-F238E27FC236}">
                    <a16:creationId xmlns:a16="http://schemas.microsoft.com/office/drawing/2014/main" id="{EC25702C-30EA-43B5-AD2C-FD3C9B9349EF}"/>
                  </a:ext>
                </a:extLst>
              </p:cNvPr>
              <p:cNvSpPr>
                <a:spLocks noChangeArrowheads="1"/>
              </p:cNvSpPr>
              <p:nvPr/>
            </p:nvSpPr>
            <p:spPr bwMode="auto">
              <a:xfrm>
                <a:off x="2676" y="2023"/>
                <a:ext cx="50" cy="42"/>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28">
                <a:extLst>
                  <a:ext uri="{FF2B5EF4-FFF2-40B4-BE49-F238E27FC236}">
                    <a16:creationId xmlns:a16="http://schemas.microsoft.com/office/drawing/2014/main" id="{7230288D-3E12-41F8-9610-27AEE84B017A}"/>
                  </a:ext>
                </a:extLst>
              </p:cNvPr>
              <p:cNvSpPr>
                <a:spLocks noChangeArrowheads="1"/>
              </p:cNvSpPr>
              <p:nvPr/>
            </p:nvSpPr>
            <p:spPr bwMode="auto">
              <a:xfrm>
                <a:off x="2402" y="2206"/>
                <a:ext cx="58" cy="59"/>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Rectangle 29">
                <a:extLst>
                  <a:ext uri="{FF2B5EF4-FFF2-40B4-BE49-F238E27FC236}">
                    <a16:creationId xmlns:a16="http://schemas.microsoft.com/office/drawing/2014/main" id="{7FAEEE4C-7F49-4E48-BA94-88F456E7D95B}"/>
                  </a:ext>
                </a:extLst>
              </p:cNvPr>
              <p:cNvSpPr>
                <a:spLocks noChangeArrowheads="1"/>
              </p:cNvSpPr>
              <p:nvPr/>
            </p:nvSpPr>
            <p:spPr bwMode="auto">
              <a:xfrm>
                <a:off x="2684" y="2206"/>
                <a:ext cx="51" cy="59"/>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30">
                <a:extLst>
                  <a:ext uri="{FF2B5EF4-FFF2-40B4-BE49-F238E27FC236}">
                    <a16:creationId xmlns:a16="http://schemas.microsoft.com/office/drawing/2014/main" id="{A8A93992-1708-4832-9243-6373DEDFE6EC}"/>
                  </a:ext>
                </a:extLst>
              </p:cNvPr>
              <p:cNvSpPr>
                <a:spLocks noChangeArrowheads="1"/>
              </p:cNvSpPr>
              <p:nvPr/>
            </p:nvSpPr>
            <p:spPr bwMode="auto">
              <a:xfrm>
                <a:off x="2551" y="1990"/>
                <a:ext cx="26" cy="267"/>
              </a:xfrm>
              <a:prstGeom prst="rect">
                <a:avLst/>
              </a:prstGeom>
              <a:solidFill>
                <a:srgbClr val="FFFFFF"/>
              </a:solidFill>
              <a:ln w="12700">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Rectangle 32">
              <a:extLst>
                <a:ext uri="{FF2B5EF4-FFF2-40B4-BE49-F238E27FC236}">
                  <a16:creationId xmlns:a16="http://schemas.microsoft.com/office/drawing/2014/main" id="{9D0315CB-5F64-4DED-A158-5C2364E5340B}"/>
                </a:ext>
              </a:extLst>
            </p:cNvPr>
            <p:cNvSpPr>
              <a:spLocks noChangeArrowheads="1"/>
            </p:cNvSpPr>
            <p:nvPr/>
          </p:nvSpPr>
          <p:spPr bwMode="auto">
            <a:xfrm>
              <a:off x="2393" y="2198"/>
              <a:ext cx="59" cy="42"/>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Rectangle 33">
              <a:extLst>
                <a:ext uri="{FF2B5EF4-FFF2-40B4-BE49-F238E27FC236}">
                  <a16:creationId xmlns:a16="http://schemas.microsoft.com/office/drawing/2014/main" id="{D35BBEB0-9843-4AB8-8B20-4FA5A22C8C12}"/>
                </a:ext>
              </a:extLst>
            </p:cNvPr>
            <p:cNvSpPr>
              <a:spLocks noChangeArrowheads="1"/>
            </p:cNvSpPr>
            <p:nvPr/>
          </p:nvSpPr>
          <p:spPr bwMode="auto">
            <a:xfrm>
              <a:off x="2668" y="2198"/>
              <a:ext cx="58" cy="42"/>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Rectangle 34">
              <a:extLst>
                <a:ext uri="{FF2B5EF4-FFF2-40B4-BE49-F238E27FC236}">
                  <a16:creationId xmlns:a16="http://schemas.microsoft.com/office/drawing/2014/main" id="{E42EF168-3D60-47E6-AB38-1D5F3DB00D5A}"/>
                </a:ext>
              </a:extLst>
            </p:cNvPr>
            <p:cNvSpPr>
              <a:spLocks noChangeArrowheads="1"/>
            </p:cNvSpPr>
            <p:nvPr/>
          </p:nvSpPr>
          <p:spPr bwMode="auto">
            <a:xfrm>
              <a:off x="2501" y="2165"/>
              <a:ext cx="42" cy="133"/>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17" name="Rectangle 36">
            <a:extLst>
              <a:ext uri="{FF2B5EF4-FFF2-40B4-BE49-F238E27FC236}">
                <a16:creationId xmlns:a16="http://schemas.microsoft.com/office/drawing/2014/main" id="{7098AA14-5318-418F-8701-0ACC04CB654D}"/>
              </a:ext>
            </a:extLst>
          </p:cNvPr>
          <p:cNvSpPr>
            <a:spLocks noChangeArrowheads="1"/>
          </p:cNvSpPr>
          <p:nvPr/>
        </p:nvSpPr>
        <p:spPr bwMode="auto">
          <a:xfrm>
            <a:off x="4103688" y="3462338"/>
            <a:ext cx="52388" cy="41275"/>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Rectangle 37">
            <a:extLst>
              <a:ext uri="{FF2B5EF4-FFF2-40B4-BE49-F238E27FC236}">
                <a16:creationId xmlns:a16="http://schemas.microsoft.com/office/drawing/2014/main" id="{501B6F45-C46B-45DF-8A11-7E58C4C31EE6}"/>
              </a:ext>
            </a:extLst>
          </p:cNvPr>
          <p:cNvSpPr>
            <a:spLocks noChangeArrowheads="1"/>
          </p:cNvSpPr>
          <p:nvPr/>
        </p:nvSpPr>
        <p:spPr bwMode="auto">
          <a:xfrm>
            <a:off x="4024313" y="3595688"/>
            <a:ext cx="131763" cy="39688"/>
          </a:xfrm>
          <a:prstGeom prst="rect">
            <a:avLst/>
          </a:prstGeom>
          <a:solidFill>
            <a:srgbClr val="FFFFFF"/>
          </a:solidFill>
          <a:ln w="12700">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8">
            <a:extLst>
              <a:ext uri="{FF2B5EF4-FFF2-40B4-BE49-F238E27FC236}">
                <a16:creationId xmlns:a16="http://schemas.microsoft.com/office/drawing/2014/main" id="{4A106813-DC06-427A-A1B4-A4CB3EA03298}"/>
              </a:ext>
            </a:extLst>
          </p:cNvPr>
          <p:cNvSpPr>
            <a:spLocks/>
          </p:cNvSpPr>
          <p:nvPr/>
        </p:nvSpPr>
        <p:spPr bwMode="auto">
          <a:xfrm>
            <a:off x="3911600" y="3575050"/>
            <a:ext cx="158750" cy="369888"/>
          </a:xfrm>
          <a:custGeom>
            <a:avLst/>
            <a:gdLst>
              <a:gd name="T0" fmla="*/ 0 w 100"/>
              <a:gd name="T1" fmla="*/ 233 h 233"/>
              <a:gd name="T2" fmla="*/ 100 w 100"/>
              <a:gd name="T3" fmla="*/ 233 h 233"/>
              <a:gd name="T4" fmla="*/ 100 w 100"/>
              <a:gd name="T5" fmla="*/ 0 h 233"/>
            </a:gdLst>
            <a:ahLst/>
            <a:cxnLst>
              <a:cxn ang="0">
                <a:pos x="T0" y="T1"/>
              </a:cxn>
              <a:cxn ang="0">
                <a:pos x="T2" y="T3"/>
              </a:cxn>
              <a:cxn ang="0">
                <a:pos x="T4" y="T5"/>
              </a:cxn>
            </a:cxnLst>
            <a:rect l="0" t="0" r="r" b="b"/>
            <a:pathLst>
              <a:path w="100" h="233">
                <a:moveTo>
                  <a:pt x="0" y="233"/>
                </a:moveTo>
                <a:lnTo>
                  <a:pt x="100" y="233"/>
                </a:lnTo>
                <a:lnTo>
                  <a:pt x="10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39">
            <a:extLst>
              <a:ext uri="{FF2B5EF4-FFF2-40B4-BE49-F238E27FC236}">
                <a16:creationId xmlns:a16="http://schemas.microsoft.com/office/drawing/2014/main" id="{5BC0FBB1-F9F5-405D-9DC6-842AC06B6B2C}"/>
              </a:ext>
            </a:extLst>
          </p:cNvPr>
          <p:cNvSpPr>
            <a:spLocks/>
          </p:cNvSpPr>
          <p:nvPr/>
        </p:nvSpPr>
        <p:spPr bwMode="auto">
          <a:xfrm>
            <a:off x="4927600" y="5251450"/>
            <a:ext cx="198438" cy="250825"/>
          </a:xfrm>
          <a:custGeom>
            <a:avLst/>
            <a:gdLst>
              <a:gd name="T0" fmla="*/ 0 w 125"/>
              <a:gd name="T1" fmla="*/ 158 h 158"/>
              <a:gd name="T2" fmla="*/ 67 w 125"/>
              <a:gd name="T3" fmla="*/ 158 h 158"/>
              <a:gd name="T4" fmla="*/ 67 w 125"/>
              <a:gd name="T5" fmla="*/ 0 h 158"/>
              <a:gd name="T6" fmla="*/ 125 w 125"/>
              <a:gd name="T7" fmla="*/ 0 h 158"/>
            </a:gdLst>
            <a:ahLst/>
            <a:cxnLst>
              <a:cxn ang="0">
                <a:pos x="T0" y="T1"/>
              </a:cxn>
              <a:cxn ang="0">
                <a:pos x="T2" y="T3"/>
              </a:cxn>
              <a:cxn ang="0">
                <a:pos x="T4" y="T5"/>
              </a:cxn>
              <a:cxn ang="0">
                <a:pos x="T6" y="T7"/>
              </a:cxn>
            </a:cxnLst>
            <a:rect l="0" t="0" r="r" b="b"/>
            <a:pathLst>
              <a:path w="125" h="158">
                <a:moveTo>
                  <a:pt x="0" y="158"/>
                </a:moveTo>
                <a:lnTo>
                  <a:pt x="67" y="158"/>
                </a:lnTo>
                <a:lnTo>
                  <a:pt x="67" y="0"/>
                </a:lnTo>
                <a:lnTo>
                  <a:pt x="125"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4">
            <a:extLst>
              <a:ext uri="{FF2B5EF4-FFF2-40B4-BE49-F238E27FC236}">
                <a16:creationId xmlns:a16="http://schemas.microsoft.com/office/drawing/2014/main" id="{5F88CAC2-9A6E-41DB-87DB-D3EE1261CBE3}"/>
              </a:ext>
            </a:extLst>
          </p:cNvPr>
          <p:cNvSpPr txBox="1">
            <a:spLocks noChangeArrowheads="1"/>
          </p:cNvSpPr>
          <p:nvPr/>
        </p:nvSpPr>
        <p:spPr bwMode="auto">
          <a:xfrm>
            <a:off x="3276600" y="609600"/>
            <a:ext cx="2425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B-Scan</a:t>
            </a:r>
            <a:endParaRPr lang="en-US" altLang="en-US" sz="2400"/>
          </a:p>
        </p:txBody>
      </p:sp>
      <p:sp>
        <p:nvSpPr>
          <p:cNvPr id="30723" name="AutoShape 5">
            <a:extLst>
              <a:ext uri="{FF2B5EF4-FFF2-40B4-BE49-F238E27FC236}">
                <a16:creationId xmlns:a16="http://schemas.microsoft.com/office/drawing/2014/main" id="{02C4017F-4D1E-4AD5-AD71-31EF3F6B3579}"/>
              </a:ext>
            </a:extLst>
          </p:cNvPr>
          <p:cNvSpPr>
            <a:spLocks noChangeAspect="1" noChangeArrowheads="1"/>
          </p:cNvSpPr>
          <p:nvPr/>
        </p:nvSpPr>
        <p:spPr bwMode="auto">
          <a:xfrm>
            <a:off x="685800" y="1447800"/>
            <a:ext cx="5106988"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4" name="AutoShape 6">
            <a:extLst>
              <a:ext uri="{FF2B5EF4-FFF2-40B4-BE49-F238E27FC236}">
                <a16:creationId xmlns:a16="http://schemas.microsoft.com/office/drawing/2014/main" id="{ECE81A9F-8E47-4DAB-8648-431F8FA5CA36}"/>
              </a:ext>
            </a:extLst>
          </p:cNvPr>
          <p:cNvSpPr>
            <a:spLocks noChangeArrowheads="1"/>
          </p:cNvSpPr>
          <p:nvPr/>
        </p:nvSpPr>
        <p:spPr bwMode="auto">
          <a:xfrm>
            <a:off x="1295400" y="4191000"/>
            <a:ext cx="1828800" cy="1435100"/>
          </a:xfrm>
          <a:prstGeom prst="roundRect">
            <a:avLst>
              <a:gd name="adj" fmla="val 11843"/>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5" name="AutoShape 7">
            <a:extLst>
              <a:ext uri="{FF2B5EF4-FFF2-40B4-BE49-F238E27FC236}">
                <a16:creationId xmlns:a16="http://schemas.microsoft.com/office/drawing/2014/main" id="{74A6BBE0-F4F0-4323-9088-F9BA727D1267}"/>
              </a:ext>
            </a:extLst>
          </p:cNvPr>
          <p:cNvSpPr>
            <a:spLocks noChangeArrowheads="1"/>
          </p:cNvSpPr>
          <p:nvPr/>
        </p:nvSpPr>
        <p:spPr bwMode="auto">
          <a:xfrm>
            <a:off x="1371600" y="4267200"/>
            <a:ext cx="1676400" cy="1295400"/>
          </a:xfrm>
          <a:prstGeom prst="roundRect">
            <a:avLst>
              <a:gd name="adj" fmla="val 13106"/>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6" name="Rectangle 8">
            <a:extLst>
              <a:ext uri="{FF2B5EF4-FFF2-40B4-BE49-F238E27FC236}">
                <a16:creationId xmlns:a16="http://schemas.microsoft.com/office/drawing/2014/main" id="{7B36115E-6394-44F9-94FE-DA8B2811391A}"/>
              </a:ext>
            </a:extLst>
          </p:cNvPr>
          <p:cNvSpPr>
            <a:spLocks noChangeArrowheads="1"/>
          </p:cNvSpPr>
          <p:nvPr/>
        </p:nvSpPr>
        <p:spPr bwMode="auto">
          <a:xfrm>
            <a:off x="1212850" y="2152650"/>
            <a:ext cx="2058988" cy="12954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7" name="Rectangle 9">
            <a:extLst>
              <a:ext uri="{FF2B5EF4-FFF2-40B4-BE49-F238E27FC236}">
                <a16:creationId xmlns:a16="http://schemas.microsoft.com/office/drawing/2014/main" id="{71ED7F8E-832D-4B32-8E96-E7B12DD8A1A2}"/>
              </a:ext>
            </a:extLst>
          </p:cNvPr>
          <p:cNvSpPr>
            <a:spLocks noChangeArrowheads="1"/>
          </p:cNvSpPr>
          <p:nvPr/>
        </p:nvSpPr>
        <p:spPr bwMode="auto">
          <a:xfrm>
            <a:off x="1441450" y="1860550"/>
            <a:ext cx="228600" cy="2921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8" name="Rectangle 10">
            <a:extLst>
              <a:ext uri="{FF2B5EF4-FFF2-40B4-BE49-F238E27FC236}">
                <a16:creationId xmlns:a16="http://schemas.microsoft.com/office/drawing/2014/main" id="{9FAF00B6-D403-4A4B-9FE9-D8C5D774724F}"/>
              </a:ext>
            </a:extLst>
          </p:cNvPr>
          <p:cNvSpPr>
            <a:spLocks noChangeArrowheads="1"/>
          </p:cNvSpPr>
          <p:nvPr/>
        </p:nvSpPr>
        <p:spPr bwMode="auto">
          <a:xfrm>
            <a:off x="1441450" y="2076450"/>
            <a:ext cx="215900" cy="76200"/>
          </a:xfrm>
          <a:prstGeom prst="rect">
            <a:avLst/>
          </a:prstGeom>
          <a:solidFill>
            <a:srgbClr val="000000"/>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29" name="Rectangle 11">
            <a:extLst>
              <a:ext uri="{FF2B5EF4-FFF2-40B4-BE49-F238E27FC236}">
                <a16:creationId xmlns:a16="http://schemas.microsoft.com/office/drawing/2014/main" id="{B15D534D-94ED-40A0-8F2F-6AFC8DC34AED}"/>
              </a:ext>
            </a:extLst>
          </p:cNvPr>
          <p:cNvSpPr>
            <a:spLocks noChangeArrowheads="1"/>
          </p:cNvSpPr>
          <p:nvPr/>
        </p:nvSpPr>
        <p:spPr bwMode="auto">
          <a:xfrm>
            <a:off x="1403350" y="1898650"/>
            <a:ext cx="38100" cy="508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30" name="Freeform 12">
            <a:extLst>
              <a:ext uri="{FF2B5EF4-FFF2-40B4-BE49-F238E27FC236}">
                <a16:creationId xmlns:a16="http://schemas.microsoft.com/office/drawing/2014/main" id="{B468B17A-A85C-4D86-BA0C-9E3A2007B229}"/>
              </a:ext>
            </a:extLst>
          </p:cNvPr>
          <p:cNvSpPr>
            <a:spLocks/>
          </p:cNvSpPr>
          <p:nvPr/>
        </p:nvSpPr>
        <p:spPr bwMode="auto">
          <a:xfrm>
            <a:off x="1104900" y="1612900"/>
            <a:ext cx="279400" cy="317500"/>
          </a:xfrm>
          <a:custGeom>
            <a:avLst/>
            <a:gdLst>
              <a:gd name="T0" fmla="*/ 2147483646 w 176"/>
              <a:gd name="T1" fmla="*/ 2147483646 h 200"/>
              <a:gd name="T2" fmla="*/ 2147483646 w 176"/>
              <a:gd name="T3" fmla="*/ 2147483646 h 200"/>
              <a:gd name="T4" fmla="*/ 2147483646 w 176"/>
              <a:gd name="T5" fmla="*/ 2147483646 h 200"/>
              <a:gd name="T6" fmla="*/ 2147483646 w 176"/>
              <a:gd name="T7" fmla="*/ 2147483646 h 200"/>
              <a:gd name="T8" fmla="*/ 2147483646 w 176"/>
              <a:gd name="T9" fmla="*/ 2147483646 h 200"/>
              <a:gd name="T10" fmla="*/ 2147483646 w 176"/>
              <a:gd name="T11" fmla="*/ 2147483646 h 200"/>
              <a:gd name="T12" fmla="*/ 2147483646 w 176"/>
              <a:gd name="T13" fmla="*/ 2147483646 h 200"/>
              <a:gd name="T14" fmla="*/ 2147483646 w 176"/>
              <a:gd name="T15" fmla="*/ 2147483646 h 200"/>
              <a:gd name="T16" fmla="*/ 2147483646 w 176"/>
              <a:gd name="T17" fmla="*/ 2147483646 h 200"/>
              <a:gd name="T18" fmla="*/ 2147483646 w 176"/>
              <a:gd name="T19" fmla="*/ 2147483646 h 200"/>
              <a:gd name="T20" fmla="*/ 2147483646 w 176"/>
              <a:gd name="T21" fmla="*/ 2147483646 h 200"/>
              <a:gd name="T22" fmla="*/ 2147483646 w 176"/>
              <a:gd name="T23" fmla="*/ 2147483646 h 200"/>
              <a:gd name="T24" fmla="*/ 2147483646 w 176"/>
              <a:gd name="T25" fmla="*/ 2147483646 h 200"/>
              <a:gd name="T26" fmla="*/ 2147483646 w 176"/>
              <a:gd name="T27" fmla="*/ 2147483646 h 200"/>
              <a:gd name="T28" fmla="*/ 2147483646 w 176"/>
              <a:gd name="T29" fmla="*/ 2147483646 h 200"/>
              <a:gd name="T30" fmla="*/ 2147483646 w 176"/>
              <a:gd name="T31" fmla="*/ 2147483646 h 200"/>
              <a:gd name="T32" fmla="*/ 2147483646 w 176"/>
              <a:gd name="T33" fmla="*/ 2147483646 h 200"/>
              <a:gd name="T34" fmla="*/ 2147483646 w 176"/>
              <a:gd name="T35" fmla="*/ 2147483646 h 200"/>
              <a:gd name="T36" fmla="*/ 2147483646 w 176"/>
              <a:gd name="T37" fmla="*/ 2147483646 h 200"/>
              <a:gd name="T38" fmla="*/ 2147483646 w 176"/>
              <a:gd name="T39" fmla="*/ 2147483646 h 200"/>
              <a:gd name="T40" fmla="*/ 2147483646 w 176"/>
              <a:gd name="T41" fmla="*/ 2147483646 h 200"/>
              <a:gd name="T42" fmla="*/ 2147483646 w 176"/>
              <a:gd name="T43" fmla="*/ 2147483646 h 200"/>
              <a:gd name="T44" fmla="*/ 2147483646 w 176"/>
              <a:gd name="T45" fmla="*/ 2147483646 h 200"/>
              <a:gd name="T46" fmla="*/ 2147483646 w 176"/>
              <a:gd name="T47" fmla="*/ 2147483646 h 200"/>
              <a:gd name="T48" fmla="*/ 2147483646 w 176"/>
              <a:gd name="T49" fmla="*/ 2147483646 h 200"/>
              <a:gd name="T50" fmla="*/ 2147483646 w 176"/>
              <a:gd name="T51" fmla="*/ 2147483646 h 200"/>
              <a:gd name="T52" fmla="*/ 2147483646 w 176"/>
              <a:gd name="T53" fmla="*/ 2147483646 h 200"/>
              <a:gd name="T54" fmla="*/ 2147483646 w 176"/>
              <a:gd name="T55" fmla="*/ 2147483646 h 200"/>
              <a:gd name="T56" fmla="*/ 2147483646 w 176"/>
              <a:gd name="T57" fmla="*/ 2147483646 h 200"/>
              <a:gd name="T58" fmla="*/ 2147483646 w 176"/>
              <a:gd name="T59" fmla="*/ 2147483646 h 200"/>
              <a:gd name="T60" fmla="*/ 2147483646 w 176"/>
              <a:gd name="T61" fmla="*/ 2147483646 h 200"/>
              <a:gd name="T62" fmla="*/ 2147483646 w 176"/>
              <a:gd name="T63" fmla="*/ 2147483646 h 200"/>
              <a:gd name="T64" fmla="*/ 2147483646 w 176"/>
              <a:gd name="T65" fmla="*/ 2147483646 h 200"/>
              <a:gd name="T66" fmla="*/ 2147483646 w 176"/>
              <a:gd name="T67" fmla="*/ 2147483646 h 200"/>
              <a:gd name="T68" fmla="*/ 2147483646 w 176"/>
              <a:gd name="T69" fmla="*/ 2147483646 h 200"/>
              <a:gd name="T70" fmla="*/ 2147483646 w 176"/>
              <a:gd name="T71" fmla="*/ 2147483646 h 200"/>
              <a:gd name="T72" fmla="*/ 2147483646 w 176"/>
              <a:gd name="T73" fmla="*/ 2147483646 h 200"/>
              <a:gd name="T74" fmla="*/ 2147483646 w 176"/>
              <a:gd name="T75" fmla="*/ 2147483646 h 200"/>
              <a:gd name="T76" fmla="*/ 2147483646 w 176"/>
              <a:gd name="T77" fmla="*/ 2147483646 h 200"/>
              <a:gd name="T78" fmla="*/ 2147483646 w 176"/>
              <a:gd name="T79" fmla="*/ 2147483646 h 200"/>
              <a:gd name="T80" fmla="*/ 2147483646 w 176"/>
              <a:gd name="T81" fmla="*/ 2147483646 h 200"/>
              <a:gd name="T82" fmla="*/ 2147483646 w 176"/>
              <a:gd name="T83" fmla="*/ 0 h 200"/>
              <a:gd name="T84" fmla="*/ 2147483646 w 176"/>
              <a:gd name="T85" fmla="*/ 0 h 200"/>
              <a:gd name="T86" fmla="*/ 2147483646 w 176"/>
              <a:gd name="T87" fmla="*/ 0 h 200"/>
              <a:gd name="T88" fmla="*/ 0 w 176"/>
              <a:gd name="T89" fmla="*/ 0 h 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76" h="200">
                <a:moveTo>
                  <a:pt x="176" y="200"/>
                </a:moveTo>
                <a:lnTo>
                  <a:pt x="168" y="200"/>
                </a:lnTo>
                <a:lnTo>
                  <a:pt x="160" y="200"/>
                </a:lnTo>
                <a:lnTo>
                  <a:pt x="160" y="192"/>
                </a:lnTo>
                <a:lnTo>
                  <a:pt x="152" y="192"/>
                </a:lnTo>
                <a:lnTo>
                  <a:pt x="144" y="192"/>
                </a:lnTo>
                <a:lnTo>
                  <a:pt x="136" y="192"/>
                </a:lnTo>
                <a:lnTo>
                  <a:pt x="136" y="184"/>
                </a:lnTo>
                <a:lnTo>
                  <a:pt x="128" y="184"/>
                </a:lnTo>
                <a:lnTo>
                  <a:pt x="128" y="176"/>
                </a:lnTo>
                <a:lnTo>
                  <a:pt x="120" y="176"/>
                </a:lnTo>
                <a:lnTo>
                  <a:pt x="112" y="168"/>
                </a:lnTo>
                <a:lnTo>
                  <a:pt x="112" y="160"/>
                </a:lnTo>
                <a:lnTo>
                  <a:pt x="104" y="152"/>
                </a:lnTo>
                <a:lnTo>
                  <a:pt x="104" y="144"/>
                </a:lnTo>
                <a:lnTo>
                  <a:pt x="96" y="144"/>
                </a:lnTo>
                <a:lnTo>
                  <a:pt x="96" y="136"/>
                </a:lnTo>
                <a:lnTo>
                  <a:pt x="96" y="128"/>
                </a:lnTo>
                <a:lnTo>
                  <a:pt x="96" y="120"/>
                </a:lnTo>
                <a:lnTo>
                  <a:pt x="96" y="112"/>
                </a:lnTo>
                <a:lnTo>
                  <a:pt x="96" y="104"/>
                </a:lnTo>
                <a:lnTo>
                  <a:pt x="96" y="96"/>
                </a:lnTo>
                <a:lnTo>
                  <a:pt x="96" y="88"/>
                </a:lnTo>
                <a:lnTo>
                  <a:pt x="96" y="80"/>
                </a:lnTo>
                <a:lnTo>
                  <a:pt x="88" y="80"/>
                </a:lnTo>
                <a:lnTo>
                  <a:pt x="88" y="72"/>
                </a:lnTo>
                <a:lnTo>
                  <a:pt x="88" y="64"/>
                </a:lnTo>
                <a:lnTo>
                  <a:pt x="88" y="56"/>
                </a:lnTo>
                <a:lnTo>
                  <a:pt x="80" y="56"/>
                </a:lnTo>
                <a:lnTo>
                  <a:pt x="80" y="48"/>
                </a:lnTo>
                <a:lnTo>
                  <a:pt x="80" y="40"/>
                </a:lnTo>
                <a:lnTo>
                  <a:pt x="80" y="32"/>
                </a:lnTo>
                <a:lnTo>
                  <a:pt x="72" y="32"/>
                </a:lnTo>
                <a:lnTo>
                  <a:pt x="72" y="24"/>
                </a:lnTo>
                <a:lnTo>
                  <a:pt x="64" y="24"/>
                </a:lnTo>
                <a:lnTo>
                  <a:pt x="64" y="16"/>
                </a:lnTo>
                <a:lnTo>
                  <a:pt x="56" y="16"/>
                </a:lnTo>
                <a:lnTo>
                  <a:pt x="48" y="16"/>
                </a:lnTo>
                <a:lnTo>
                  <a:pt x="48" y="8"/>
                </a:lnTo>
                <a:lnTo>
                  <a:pt x="40" y="8"/>
                </a:lnTo>
                <a:lnTo>
                  <a:pt x="32" y="8"/>
                </a:lnTo>
                <a:lnTo>
                  <a:pt x="24" y="0"/>
                </a:lnTo>
                <a:lnTo>
                  <a:pt x="16" y="0"/>
                </a:lnTo>
                <a:lnTo>
                  <a:pt x="8" y="0"/>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0731" name="Group 13">
            <a:extLst>
              <a:ext uri="{FF2B5EF4-FFF2-40B4-BE49-F238E27FC236}">
                <a16:creationId xmlns:a16="http://schemas.microsoft.com/office/drawing/2014/main" id="{E27156CC-5B3D-44D9-80C3-4002F3A23FC1}"/>
              </a:ext>
            </a:extLst>
          </p:cNvPr>
          <p:cNvGrpSpPr>
            <a:grpSpLocks/>
          </p:cNvGrpSpPr>
          <p:nvPr/>
        </p:nvGrpSpPr>
        <p:grpSpPr bwMode="auto">
          <a:xfrm>
            <a:off x="1562100" y="1727200"/>
            <a:ext cx="736600" cy="88900"/>
            <a:chOff x="1848" y="1568"/>
            <a:chExt cx="464" cy="56"/>
          </a:xfrm>
        </p:grpSpPr>
        <p:sp>
          <p:nvSpPr>
            <p:cNvPr id="30764" name="Freeform 14">
              <a:extLst>
                <a:ext uri="{FF2B5EF4-FFF2-40B4-BE49-F238E27FC236}">
                  <a16:creationId xmlns:a16="http://schemas.microsoft.com/office/drawing/2014/main" id="{5546381C-F2E0-4412-ABC3-75651A89DFD0}"/>
                </a:ext>
              </a:extLst>
            </p:cNvPr>
            <p:cNvSpPr>
              <a:spLocks/>
            </p:cNvSpPr>
            <p:nvPr/>
          </p:nvSpPr>
          <p:spPr bwMode="auto">
            <a:xfrm>
              <a:off x="2208" y="1568"/>
              <a:ext cx="104" cy="56"/>
            </a:xfrm>
            <a:custGeom>
              <a:avLst/>
              <a:gdLst>
                <a:gd name="T0" fmla="*/ 104 w 104"/>
                <a:gd name="T1" fmla="*/ 32 h 56"/>
                <a:gd name="T2" fmla="*/ 0 w 104"/>
                <a:gd name="T3" fmla="*/ 56 h 56"/>
                <a:gd name="T4" fmla="*/ 0 w 104"/>
                <a:gd name="T5" fmla="*/ 32 h 56"/>
                <a:gd name="T6" fmla="*/ 0 w 104"/>
                <a:gd name="T7" fmla="*/ 0 h 56"/>
                <a:gd name="T8" fmla="*/ 104 w 104"/>
                <a:gd name="T9" fmla="*/ 32 h 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56">
                  <a:moveTo>
                    <a:pt x="104" y="32"/>
                  </a:moveTo>
                  <a:lnTo>
                    <a:pt x="0" y="56"/>
                  </a:lnTo>
                  <a:lnTo>
                    <a:pt x="0" y="32"/>
                  </a:lnTo>
                  <a:lnTo>
                    <a:pt x="0" y="0"/>
                  </a:lnTo>
                  <a:lnTo>
                    <a:pt x="104"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65" name="Line 15">
              <a:extLst>
                <a:ext uri="{FF2B5EF4-FFF2-40B4-BE49-F238E27FC236}">
                  <a16:creationId xmlns:a16="http://schemas.microsoft.com/office/drawing/2014/main" id="{4B749AC8-3B7D-4C6F-893A-F90387C55C83}"/>
                </a:ext>
              </a:extLst>
            </p:cNvPr>
            <p:cNvSpPr>
              <a:spLocks noChangeShapeType="1"/>
            </p:cNvSpPr>
            <p:nvPr/>
          </p:nvSpPr>
          <p:spPr bwMode="auto">
            <a:xfrm>
              <a:off x="1848" y="1600"/>
              <a:ext cx="360"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0732" name="Line 16">
            <a:extLst>
              <a:ext uri="{FF2B5EF4-FFF2-40B4-BE49-F238E27FC236}">
                <a16:creationId xmlns:a16="http://schemas.microsoft.com/office/drawing/2014/main" id="{388BE102-24E0-4079-BCB0-8AB52953D5C5}"/>
              </a:ext>
            </a:extLst>
          </p:cNvPr>
          <p:cNvSpPr>
            <a:spLocks noChangeShapeType="1"/>
          </p:cNvSpPr>
          <p:nvPr/>
        </p:nvSpPr>
        <p:spPr bwMode="auto">
          <a:xfrm flipV="1">
            <a:off x="1536700" y="1714500"/>
            <a:ext cx="1588" cy="1143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33" name="Freeform 17">
            <a:extLst>
              <a:ext uri="{FF2B5EF4-FFF2-40B4-BE49-F238E27FC236}">
                <a16:creationId xmlns:a16="http://schemas.microsoft.com/office/drawing/2014/main" id="{564CA8BC-2A26-4384-BB7E-3EEC92FC77D3}"/>
              </a:ext>
            </a:extLst>
          </p:cNvPr>
          <p:cNvSpPr>
            <a:spLocks/>
          </p:cNvSpPr>
          <p:nvPr/>
        </p:nvSpPr>
        <p:spPr bwMode="auto">
          <a:xfrm>
            <a:off x="1447800" y="2489200"/>
            <a:ext cx="444500" cy="63500"/>
          </a:xfrm>
          <a:custGeom>
            <a:avLst/>
            <a:gdLst>
              <a:gd name="T0" fmla="*/ 2147483646 w 280"/>
              <a:gd name="T1" fmla="*/ 2147483646 h 40"/>
              <a:gd name="T2" fmla="*/ 2147483646 w 280"/>
              <a:gd name="T3" fmla="*/ 2147483646 h 40"/>
              <a:gd name="T4" fmla="*/ 2147483646 w 280"/>
              <a:gd name="T5" fmla="*/ 2147483646 h 40"/>
              <a:gd name="T6" fmla="*/ 2147483646 w 280"/>
              <a:gd name="T7" fmla="*/ 2147483646 h 40"/>
              <a:gd name="T8" fmla="*/ 2147483646 w 280"/>
              <a:gd name="T9" fmla="*/ 0 h 40"/>
              <a:gd name="T10" fmla="*/ 2147483646 w 280"/>
              <a:gd name="T11" fmla="*/ 0 h 40"/>
              <a:gd name="T12" fmla="*/ 2147483646 w 280"/>
              <a:gd name="T13" fmla="*/ 0 h 40"/>
              <a:gd name="T14" fmla="*/ 2147483646 w 280"/>
              <a:gd name="T15" fmla="*/ 2147483646 h 40"/>
              <a:gd name="T16" fmla="*/ 2147483646 w 280"/>
              <a:gd name="T17" fmla="*/ 2147483646 h 40"/>
              <a:gd name="T18" fmla="*/ 2147483646 w 280"/>
              <a:gd name="T19" fmla="*/ 2147483646 h 40"/>
              <a:gd name="T20" fmla="*/ 2147483646 w 280"/>
              <a:gd name="T21" fmla="*/ 2147483646 h 40"/>
              <a:gd name="T22" fmla="*/ 2147483646 w 280"/>
              <a:gd name="T23" fmla="*/ 2147483646 h 40"/>
              <a:gd name="T24" fmla="*/ 2147483646 w 280"/>
              <a:gd name="T25" fmla="*/ 2147483646 h 40"/>
              <a:gd name="T26" fmla="*/ 2147483646 w 280"/>
              <a:gd name="T27" fmla="*/ 2147483646 h 40"/>
              <a:gd name="T28" fmla="*/ 2147483646 w 280"/>
              <a:gd name="T29" fmla="*/ 2147483646 h 40"/>
              <a:gd name="T30" fmla="*/ 2147483646 w 280"/>
              <a:gd name="T31" fmla="*/ 2147483646 h 40"/>
              <a:gd name="T32" fmla="*/ 2147483646 w 280"/>
              <a:gd name="T33" fmla="*/ 2147483646 h 40"/>
              <a:gd name="T34" fmla="*/ 2147483646 w 280"/>
              <a:gd name="T35" fmla="*/ 2147483646 h 40"/>
              <a:gd name="T36" fmla="*/ 2147483646 w 280"/>
              <a:gd name="T37" fmla="*/ 2147483646 h 40"/>
              <a:gd name="T38" fmla="*/ 2147483646 w 280"/>
              <a:gd name="T39" fmla="*/ 2147483646 h 40"/>
              <a:gd name="T40" fmla="*/ 2147483646 w 280"/>
              <a:gd name="T41" fmla="*/ 2147483646 h 40"/>
              <a:gd name="T42" fmla="*/ 2147483646 w 280"/>
              <a:gd name="T43" fmla="*/ 2147483646 h 40"/>
              <a:gd name="T44" fmla="*/ 2147483646 w 280"/>
              <a:gd name="T45" fmla="*/ 2147483646 h 40"/>
              <a:gd name="T46" fmla="*/ 2147483646 w 280"/>
              <a:gd name="T47" fmla="*/ 2147483646 h 40"/>
              <a:gd name="T48" fmla="*/ 2147483646 w 280"/>
              <a:gd name="T49" fmla="*/ 2147483646 h 40"/>
              <a:gd name="T50" fmla="*/ 2147483646 w 280"/>
              <a:gd name="T51" fmla="*/ 2147483646 h 40"/>
              <a:gd name="T52" fmla="*/ 2147483646 w 280"/>
              <a:gd name="T53" fmla="*/ 2147483646 h 40"/>
              <a:gd name="T54" fmla="*/ 2147483646 w 280"/>
              <a:gd name="T55" fmla="*/ 2147483646 h 40"/>
              <a:gd name="T56" fmla="*/ 2147483646 w 280"/>
              <a:gd name="T57" fmla="*/ 2147483646 h 40"/>
              <a:gd name="T58" fmla="*/ 2147483646 w 280"/>
              <a:gd name="T59" fmla="*/ 2147483646 h 40"/>
              <a:gd name="T60" fmla="*/ 2147483646 w 280"/>
              <a:gd name="T61" fmla="*/ 2147483646 h 40"/>
              <a:gd name="T62" fmla="*/ 2147483646 w 280"/>
              <a:gd name="T63" fmla="*/ 2147483646 h 40"/>
              <a:gd name="T64" fmla="*/ 2147483646 w 280"/>
              <a:gd name="T65" fmla="*/ 2147483646 h 40"/>
              <a:gd name="T66" fmla="*/ 2147483646 w 280"/>
              <a:gd name="T67" fmla="*/ 2147483646 h 40"/>
              <a:gd name="T68" fmla="*/ 2147483646 w 280"/>
              <a:gd name="T69" fmla="*/ 2147483646 h 40"/>
              <a:gd name="T70" fmla="*/ 2147483646 w 280"/>
              <a:gd name="T71" fmla="*/ 2147483646 h 40"/>
              <a:gd name="T72" fmla="*/ 2147483646 w 280"/>
              <a:gd name="T73" fmla="*/ 2147483646 h 40"/>
              <a:gd name="T74" fmla="*/ 2147483646 w 280"/>
              <a:gd name="T75" fmla="*/ 2147483646 h 40"/>
              <a:gd name="T76" fmla="*/ 2147483646 w 280"/>
              <a:gd name="T77" fmla="*/ 2147483646 h 40"/>
              <a:gd name="T78" fmla="*/ 2147483646 w 280"/>
              <a:gd name="T79" fmla="*/ 2147483646 h 40"/>
              <a:gd name="T80" fmla="*/ 2147483646 w 280"/>
              <a:gd name="T81" fmla="*/ 2147483646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0" h="40">
                <a:moveTo>
                  <a:pt x="8" y="8"/>
                </a:moveTo>
                <a:lnTo>
                  <a:pt x="16" y="8"/>
                </a:lnTo>
                <a:lnTo>
                  <a:pt x="24" y="16"/>
                </a:lnTo>
                <a:lnTo>
                  <a:pt x="32" y="16"/>
                </a:lnTo>
                <a:lnTo>
                  <a:pt x="40" y="8"/>
                </a:lnTo>
                <a:lnTo>
                  <a:pt x="48" y="8"/>
                </a:lnTo>
                <a:lnTo>
                  <a:pt x="56" y="8"/>
                </a:lnTo>
                <a:lnTo>
                  <a:pt x="64" y="8"/>
                </a:lnTo>
                <a:lnTo>
                  <a:pt x="64" y="0"/>
                </a:lnTo>
                <a:lnTo>
                  <a:pt x="72" y="0"/>
                </a:lnTo>
                <a:lnTo>
                  <a:pt x="80" y="0"/>
                </a:lnTo>
                <a:lnTo>
                  <a:pt x="88" y="0"/>
                </a:lnTo>
                <a:lnTo>
                  <a:pt x="96" y="0"/>
                </a:lnTo>
                <a:lnTo>
                  <a:pt x="104" y="0"/>
                </a:lnTo>
                <a:lnTo>
                  <a:pt x="112" y="0"/>
                </a:lnTo>
                <a:lnTo>
                  <a:pt x="112" y="8"/>
                </a:lnTo>
                <a:lnTo>
                  <a:pt x="120" y="8"/>
                </a:lnTo>
                <a:lnTo>
                  <a:pt x="128" y="8"/>
                </a:lnTo>
                <a:lnTo>
                  <a:pt x="136" y="8"/>
                </a:lnTo>
                <a:lnTo>
                  <a:pt x="136" y="16"/>
                </a:lnTo>
                <a:lnTo>
                  <a:pt x="144" y="16"/>
                </a:lnTo>
                <a:lnTo>
                  <a:pt x="152" y="16"/>
                </a:lnTo>
                <a:lnTo>
                  <a:pt x="160" y="16"/>
                </a:lnTo>
                <a:lnTo>
                  <a:pt x="168" y="16"/>
                </a:lnTo>
                <a:lnTo>
                  <a:pt x="176" y="16"/>
                </a:lnTo>
                <a:lnTo>
                  <a:pt x="184" y="16"/>
                </a:lnTo>
                <a:lnTo>
                  <a:pt x="184" y="8"/>
                </a:lnTo>
                <a:lnTo>
                  <a:pt x="192" y="8"/>
                </a:lnTo>
                <a:lnTo>
                  <a:pt x="200" y="8"/>
                </a:lnTo>
                <a:lnTo>
                  <a:pt x="208" y="8"/>
                </a:lnTo>
                <a:lnTo>
                  <a:pt x="216" y="8"/>
                </a:lnTo>
                <a:lnTo>
                  <a:pt x="224" y="8"/>
                </a:lnTo>
                <a:lnTo>
                  <a:pt x="232" y="8"/>
                </a:lnTo>
                <a:lnTo>
                  <a:pt x="240" y="8"/>
                </a:lnTo>
                <a:lnTo>
                  <a:pt x="248" y="8"/>
                </a:lnTo>
                <a:lnTo>
                  <a:pt x="256" y="8"/>
                </a:lnTo>
                <a:lnTo>
                  <a:pt x="264" y="8"/>
                </a:lnTo>
                <a:lnTo>
                  <a:pt x="264" y="16"/>
                </a:lnTo>
                <a:lnTo>
                  <a:pt x="272" y="16"/>
                </a:lnTo>
                <a:lnTo>
                  <a:pt x="272" y="24"/>
                </a:lnTo>
                <a:lnTo>
                  <a:pt x="280" y="24"/>
                </a:lnTo>
                <a:lnTo>
                  <a:pt x="272" y="24"/>
                </a:lnTo>
                <a:lnTo>
                  <a:pt x="272" y="16"/>
                </a:lnTo>
                <a:lnTo>
                  <a:pt x="264" y="16"/>
                </a:lnTo>
                <a:lnTo>
                  <a:pt x="256" y="16"/>
                </a:lnTo>
                <a:lnTo>
                  <a:pt x="248" y="16"/>
                </a:lnTo>
                <a:lnTo>
                  <a:pt x="240" y="16"/>
                </a:lnTo>
                <a:lnTo>
                  <a:pt x="240" y="24"/>
                </a:lnTo>
                <a:lnTo>
                  <a:pt x="232" y="24"/>
                </a:lnTo>
                <a:lnTo>
                  <a:pt x="224" y="24"/>
                </a:lnTo>
                <a:lnTo>
                  <a:pt x="216" y="24"/>
                </a:lnTo>
                <a:lnTo>
                  <a:pt x="208" y="24"/>
                </a:lnTo>
                <a:lnTo>
                  <a:pt x="200" y="24"/>
                </a:lnTo>
                <a:lnTo>
                  <a:pt x="192" y="24"/>
                </a:lnTo>
                <a:lnTo>
                  <a:pt x="184" y="24"/>
                </a:lnTo>
                <a:lnTo>
                  <a:pt x="184" y="32"/>
                </a:lnTo>
                <a:lnTo>
                  <a:pt x="176" y="32"/>
                </a:lnTo>
                <a:lnTo>
                  <a:pt x="168" y="32"/>
                </a:lnTo>
                <a:lnTo>
                  <a:pt x="160" y="32"/>
                </a:lnTo>
                <a:lnTo>
                  <a:pt x="152" y="32"/>
                </a:lnTo>
                <a:lnTo>
                  <a:pt x="152" y="40"/>
                </a:lnTo>
                <a:lnTo>
                  <a:pt x="144" y="40"/>
                </a:lnTo>
                <a:lnTo>
                  <a:pt x="136" y="40"/>
                </a:lnTo>
                <a:lnTo>
                  <a:pt x="128" y="40"/>
                </a:lnTo>
                <a:lnTo>
                  <a:pt x="128" y="32"/>
                </a:lnTo>
                <a:lnTo>
                  <a:pt x="120" y="32"/>
                </a:lnTo>
                <a:lnTo>
                  <a:pt x="112" y="32"/>
                </a:lnTo>
                <a:lnTo>
                  <a:pt x="112" y="24"/>
                </a:lnTo>
                <a:lnTo>
                  <a:pt x="104" y="24"/>
                </a:lnTo>
                <a:lnTo>
                  <a:pt x="96" y="24"/>
                </a:lnTo>
                <a:lnTo>
                  <a:pt x="88" y="24"/>
                </a:lnTo>
                <a:lnTo>
                  <a:pt x="80" y="24"/>
                </a:lnTo>
                <a:lnTo>
                  <a:pt x="72" y="24"/>
                </a:lnTo>
                <a:lnTo>
                  <a:pt x="64" y="24"/>
                </a:lnTo>
                <a:lnTo>
                  <a:pt x="56" y="24"/>
                </a:lnTo>
                <a:lnTo>
                  <a:pt x="48" y="24"/>
                </a:lnTo>
                <a:lnTo>
                  <a:pt x="40" y="24"/>
                </a:lnTo>
                <a:lnTo>
                  <a:pt x="32" y="24"/>
                </a:lnTo>
                <a:lnTo>
                  <a:pt x="24" y="24"/>
                </a:lnTo>
                <a:lnTo>
                  <a:pt x="24" y="16"/>
                </a:lnTo>
                <a:lnTo>
                  <a:pt x="16" y="16"/>
                </a:lnTo>
                <a:lnTo>
                  <a:pt x="8" y="16"/>
                </a:lnTo>
                <a:lnTo>
                  <a:pt x="0" y="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34" name="Oval 18">
            <a:extLst>
              <a:ext uri="{FF2B5EF4-FFF2-40B4-BE49-F238E27FC236}">
                <a16:creationId xmlns:a16="http://schemas.microsoft.com/office/drawing/2014/main" id="{EEDAB152-8D82-4E2D-AB07-66A34D9EBCD2}"/>
              </a:ext>
            </a:extLst>
          </p:cNvPr>
          <p:cNvSpPr>
            <a:spLocks noChangeArrowheads="1"/>
          </p:cNvSpPr>
          <p:nvPr/>
        </p:nvSpPr>
        <p:spPr bwMode="auto">
          <a:xfrm>
            <a:off x="2711450" y="2813050"/>
            <a:ext cx="101600" cy="10160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35" name="Oval 19">
            <a:extLst>
              <a:ext uri="{FF2B5EF4-FFF2-40B4-BE49-F238E27FC236}">
                <a16:creationId xmlns:a16="http://schemas.microsoft.com/office/drawing/2014/main" id="{77F1DB92-01A1-42E1-AC96-42CD5EBF1ADE}"/>
              </a:ext>
            </a:extLst>
          </p:cNvPr>
          <p:cNvSpPr>
            <a:spLocks noChangeArrowheads="1"/>
          </p:cNvSpPr>
          <p:nvPr/>
        </p:nvSpPr>
        <p:spPr bwMode="auto">
          <a:xfrm>
            <a:off x="2590800" y="4991100"/>
            <a:ext cx="101600" cy="10160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36" name="Line 20">
            <a:extLst>
              <a:ext uri="{FF2B5EF4-FFF2-40B4-BE49-F238E27FC236}">
                <a16:creationId xmlns:a16="http://schemas.microsoft.com/office/drawing/2014/main" id="{5AC13CC1-21F9-42AD-AB29-E293DFBD1D2A}"/>
              </a:ext>
            </a:extLst>
          </p:cNvPr>
          <p:cNvSpPr>
            <a:spLocks noChangeShapeType="1"/>
          </p:cNvSpPr>
          <p:nvPr/>
        </p:nvSpPr>
        <p:spPr bwMode="auto">
          <a:xfrm>
            <a:off x="1365250" y="5378450"/>
            <a:ext cx="16764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0737" name="Group 21">
            <a:extLst>
              <a:ext uri="{FF2B5EF4-FFF2-40B4-BE49-F238E27FC236}">
                <a16:creationId xmlns:a16="http://schemas.microsoft.com/office/drawing/2014/main" id="{A214E013-5D89-42A2-A0F7-F32E3A17649F}"/>
              </a:ext>
            </a:extLst>
          </p:cNvPr>
          <p:cNvGrpSpPr>
            <a:grpSpLocks/>
          </p:cNvGrpSpPr>
          <p:nvPr/>
        </p:nvGrpSpPr>
        <p:grpSpPr bwMode="auto">
          <a:xfrm>
            <a:off x="1377950" y="4527550"/>
            <a:ext cx="1625600" cy="1588"/>
            <a:chOff x="3409" y="1928"/>
            <a:chExt cx="1024" cy="1"/>
          </a:xfrm>
        </p:grpSpPr>
        <p:sp>
          <p:nvSpPr>
            <p:cNvPr id="30756" name="Line 22">
              <a:extLst>
                <a:ext uri="{FF2B5EF4-FFF2-40B4-BE49-F238E27FC236}">
                  <a16:creationId xmlns:a16="http://schemas.microsoft.com/office/drawing/2014/main" id="{8853C8E1-1702-409A-8CCB-E463EEC70B46}"/>
                </a:ext>
              </a:extLst>
            </p:cNvPr>
            <p:cNvSpPr>
              <a:spLocks noChangeShapeType="1"/>
            </p:cNvSpPr>
            <p:nvPr/>
          </p:nvSpPr>
          <p:spPr bwMode="auto">
            <a:xfrm>
              <a:off x="3409"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7" name="Line 23">
              <a:extLst>
                <a:ext uri="{FF2B5EF4-FFF2-40B4-BE49-F238E27FC236}">
                  <a16:creationId xmlns:a16="http://schemas.microsoft.com/office/drawing/2014/main" id="{A421BD26-10B9-4407-BFC4-DB570AA624DF}"/>
                </a:ext>
              </a:extLst>
            </p:cNvPr>
            <p:cNvSpPr>
              <a:spLocks noChangeShapeType="1"/>
            </p:cNvSpPr>
            <p:nvPr/>
          </p:nvSpPr>
          <p:spPr bwMode="auto">
            <a:xfrm>
              <a:off x="3553"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8" name="Line 24">
              <a:extLst>
                <a:ext uri="{FF2B5EF4-FFF2-40B4-BE49-F238E27FC236}">
                  <a16:creationId xmlns:a16="http://schemas.microsoft.com/office/drawing/2014/main" id="{1B1590F4-5466-45F6-99BB-E4E861A8D910}"/>
                </a:ext>
              </a:extLst>
            </p:cNvPr>
            <p:cNvSpPr>
              <a:spLocks noChangeShapeType="1"/>
            </p:cNvSpPr>
            <p:nvPr/>
          </p:nvSpPr>
          <p:spPr bwMode="auto">
            <a:xfrm>
              <a:off x="3697"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59" name="Line 25">
              <a:extLst>
                <a:ext uri="{FF2B5EF4-FFF2-40B4-BE49-F238E27FC236}">
                  <a16:creationId xmlns:a16="http://schemas.microsoft.com/office/drawing/2014/main" id="{5750A798-5254-4D6F-958F-05409CE0CEE0}"/>
                </a:ext>
              </a:extLst>
            </p:cNvPr>
            <p:cNvSpPr>
              <a:spLocks noChangeShapeType="1"/>
            </p:cNvSpPr>
            <p:nvPr/>
          </p:nvSpPr>
          <p:spPr bwMode="auto">
            <a:xfrm>
              <a:off x="3841"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0" name="Line 26">
              <a:extLst>
                <a:ext uri="{FF2B5EF4-FFF2-40B4-BE49-F238E27FC236}">
                  <a16:creationId xmlns:a16="http://schemas.microsoft.com/office/drawing/2014/main" id="{12C3748F-8071-4B0E-A68A-F9DC02E8A875}"/>
                </a:ext>
              </a:extLst>
            </p:cNvPr>
            <p:cNvSpPr>
              <a:spLocks noChangeShapeType="1"/>
            </p:cNvSpPr>
            <p:nvPr/>
          </p:nvSpPr>
          <p:spPr bwMode="auto">
            <a:xfrm>
              <a:off x="3985"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1" name="Line 27">
              <a:extLst>
                <a:ext uri="{FF2B5EF4-FFF2-40B4-BE49-F238E27FC236}">
                  <a16:creationId xmlns:a16="http://schemas.microsoft.com/office/drawing/2014/main" id="{C754F320-CD85-4444-A983-A9D1DD3EE668}"/>
                </a:ext>
              </a:extLst>
            </p:cNvPr>
            <p:cNvSpPr>
              <a:spLocks noChangeShapeType="1"/>
            </p:cNvSpPr>
            <p:nvPr/>
          </p:nvSpPr>
          <p:spPr bwMode="auto">
            <a:xfrm>
              <a:off x="4129"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2" name="Line 28">
              <a:extLst>
                <a:ext uri="{FF2B5EF4-FFF2-40B4-BE49-F238E27FC236}">
                  <a16:creationId xmlns:a16="http://schemas.microsoft.com/office/drawing/2014/main" id="{8BDA49DE-37D9-4950-BF53-4153E0CFF5A3}"/>
                </a:ext>
              </a:extLst>
            </p:cNvPr>
            <p:cNvSpPr>
              <a:spLocks noChangeShapeType="1"/>
            </p:cNvSpPr>
            <p:nvPr/>
          </p:nvSpPr>
          <p:spPr bwMode="auto">
            <a:xfrm>
              <a:off x="4273" y="1928"/>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63" name="Line 29">
              <a:extLst>
                <a:ext uri="{FF2B5EF4-FFF2-40B4-BE49-F238E27FC236}">
                  <a16:creationId xmlns:a16="http://schemas.microsoft.com/office/drawing/2014/main" id="{5BCCEA70-033E-4B69-8AA7-0196B1EBF3EF}"/>
                </a:ext>
              </a:extLst>
            </p:cNvPr>
            <p:cNvSpPr>
              <a:spLocks noChangeShapeType="1"/>
            </p:cNvSpPr>
            <p:nvPr/>
          </p:nvSpPr>
          <p:spPr bwMode="auto">
            <a:xfrm>
              <a:off x="4417" y="1928"/>
              <a:ext cx="16"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0738" name="Freeform 30">
            <a:extLst>
              <a:ext uri="{FF2B5EF4-FFF2-40B4-BE49-F238E27FC236}">
                <a16:creationId xmlns:a16="http://schemas.microsoft.com/office/drawing/2014/main" id="{11E0741D-BA2E-4DD7-B97F-03C227B02701}"/>
              </a:ext>
            </a:extLst>
          </p:cNvPr>
          <p:cNvSpPr>
            <a:spLocks/>
          </p:cNvSpPr>
          <p:nvPr/>
        </p:nvSpPr>
        <p:spPr bwMode="auto">
          <a:xfrm>
            <a:off x="1631950" y="4768850"/>
            <a:ext cx="431800" cy="38100"/>
          </a:xfrm>
          <a:custGeom>
            <a:avLst/>
            <a:gdLst>
              <a:gd name="T0" fmla="*/ 2147483646 w 272"/>
              <a:gd name="T1" fmla="*/ 2147483646 h 24"/>
              <a:gd name="T2" fmla="*/ 2147483646 w 272"/>
              <a:gd name="T3" fmla="*/ 2147483646 h 24"/>
              <a:gd name="T4" fmla="*/ 2147483646 w 272"/>
              <a:gd name="T5" fmla="*/ 2147483646 h 24"/>
              <a:gd name="T6" fmla="*/ 2147483646 w 272"/>
              <a:gd name="T7" fmla="*/ 2147483646 h 24"/>
              <a:gd name="T8" fmla="*/ 2147483646 w 272"/>
              <a:gd name="T9" fmla="*/ 2147483646 h 24"/>
              <a:gd name="T10" fmla="*/ 2147483646 w 272"/>
              <a:gd name="T11" fmla="*/ 2147483646 h 24"/>
              <a:gd name="T12" fmla="*/ 2147483646 w 272"/>
              <a:gd name="T13" fmla="*/ 2147483646 h 24"/>
              <a:gd name="T14" fmla="*/ 2147483646 w 272"/>
              <a:gd name="T15" fmla="*/ 2147483646 h 24"/>
              <a:gd name="T16" fmla="*/ 2147483646 w 272"/>
              <a:gd name="T17" fmla="*/ 2147483646 h 24"/>
              <a:gd name="T18" fmla="*/ 2147483646 w 272"/>
              <a:gd name="T19" fmla="*/ 2147483646 h 24"/>
              <a:gd name="T20" fmla="*/ 2147483646 w 272"/>
              <a:gd name="T21" fmla="*/ 2147483646 h 24"/>
              <a:gd name="T22" fmla="*/ 2147483646 w 272"/>
              <a:gd name="T23" fmla="*/ 2147483646 h 24"/>
              <a:gd name="T24" fmla="*/ 2147483646 w 272"/>
              <a:gd name="T25" fmla="*/ 2147483646 h 24"/>
              <a:gd name="T26" fmla="*/ 2147483646 w 272"/>
              <a:gd name="T27" fmla="*/ 2147483646 h 24"/>
              <a:gd name="T28" fmla="*/ 2147483646 w 272"/>
              <a:gd name="T29" fmla="*/ 2147483646 h 24"/>
              <a:gd name="T30" fmla="*/ 2147483646 w 272"/>
              <a:gd name="T31" fmla="*/ 2147483646 h 24"/>
              <a:gd name="T32" fmla="*/ 2147483646 w 272"/>
              <a:gd name="T33" fmla="*/ 2147483646 h 24"/>
              <a:gd name="T34" fmla="*/ 2147483646 w 272"/>
              <a:gd name="T35" fmla="*/ 2147483646 h 24"/>
              <a:gd name="T36" fmla="*/ 2147483646 w 272"/>
              <a:gd name="T37" fmla="*/ 2147483646 h 24"/>
              <a:gd name="T38" fmla="*/ 2147483646 w 272"/>
              <a:gd name="T39" fmla="*/ 2147483646 h 24"/>
              <a:gd name="T40" fmla="*/ 2147483646 w 272"/>
              <a:gd name="T41" fmla="*/ 2147483646 h 24"/>
              <a:gd name="T42" fmla="*/ 2147483646 w 272"/>
              <a:gd name="T43" fmla="*/ 2147483646 h 24"/>
              <a:gd name="T44" fmla="*/ 2147483646 w 272"/>
              <a:gd name="T45" fmla="*/ 2147483646 h 24"/>
              <a:gd name="T46" fmla="*/ 2147483646 w 272"/>
              <a:gd name="T47" fmla="*/ 2147483646 h 24"/>
              <a:gd name="T48" fmla="*/ 2147483646 w 272"/>
              <a:gd name="T49" fmla="*/ 2147483646 h 24"/>
              <a:gd name="T50" fmla="*/ 2147483646 w 272"/>
              <a:gd name="T51" fmla="*/ 2147483646 h 24"/>
              <a:gd name="T52" fmla="*/ 2147483646 w 272"/>
              <a:gd name="T53" fmla="*/ 2147483646 h 24"/>
              <a:gd name="T54" fmla="*/ 2147483646 w 272"/>
              <a:gd name="T55" fmla="*/ 0 h 24"/>
              <a:gd name="T56" fmla="*/ 2147483646 w 272"/>
              <a:gd name="T57" fmla="*/ 0 h 24"/>
              <a:gd name="T58" fmla="*/ 2147483646 w 272"/>
              <a:gd name="T59" fmla="*/ 0 h 24"/>
              <a:gd name="T60" fmla="*/ 2147483646 w 272"/>
              <a:gd name="T61" fmla="*/ 0 h 24"/>
              <a:gd name="T62" fmla="*/ 2147483646 w 272"/>
              <a:gd name="T63" fmla="*/ 0 h 24"/>
              <a:gd name="T64" fmla="*/ 2147483646 w 272"/>
              <a:gd name="T65" fmla="*/ 0 h 24"/>
              <a:gd name="T66" fmla="*/ 2147483646 w 272"/>
              <a:gd name="T67" fmla="*/ 2147483646 h 24"/>
              <a:gd name="T68" fmla="*/ 2147483646 w 272"/>
              <a:gd name="T69" fmla="*/ 2147483646 h 24"/>
              <a:gd name="T70" fmla="*/ 2147483646 w 272"/>
              <a:gd name="T71" fmla="*/ 2147483646 h 24"/>
              <a:gd name="T72" fmla="*/ 2147483646 w 272"/>
              <a:gd name="T73" fmla="*/ 2147483646 h 24"/>
              <a:gd name="T74" fmla="*/ 2147483646 w 272"/>
              <a:gd name="T75" fmla="*/ 2147483646 h 24"/>
              <a:gd name="T76" fmla="*/ 2147483646 w 272"/>
              <a:gd name="T77" fmla="*/ 2147483646 h 24"/>
              <a:gd name="T78" fmla="*/ 2147483646 w 272"/>
              <a:gd name="T79" fmla="*/ 2147483646 h 24"/>
              <a:gd name="T80" fmla="*/ 2147483646 w 272"/>
              <a:gd name="T81" fmla="*/ 2147483646 h 24"/>
              <a:gd name="T82" fmla="*/ 0 w 272"/>
              <a:gd name="T83" fmla="*/ 2147483646 h 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72" h="24">
                <a:moveTo>
                  <a:pt x="272" y="24"/>
                </a:moveTo>
                <a:lnTo>
                  <a:pt x="264" y="24"/>
                </a:lnTo>
                <a:lnTo>
                  <a:pt x="264" y="16"/>
                </a:lnTo>
                <a:lnTo>
                  <a:pt x="256" y="16"/>
                </a:lnTo>
                <a:lnTo>
                  <a:pt x="248" y="16"/>
                </a:lnTo>
                <a:lnTo>
                  <a:pt x="240" y="16"/>
                </a:lnTo>
                <a:lnTo>
                  <a:pt x="240" y="8"/>
                </a:lnTo>
                <a:lnTo>
                  <a:pt x="232" y="8"/>
                </a:lnTo>
                <a:lnTo>
                  <a:pt x="224" y="8"/>
                </a:lnTo>
                <a:lnTo>
                  <a:pt x="216" y="8"/>
                </a:lnTo>
                <a:lnTo>
                  <a:pt x="208" y="8"/>
                </a:lnTo>
                <a:lnTo>
                  <a:pt x="200" y="8"/>
                </a:lnTo>
                <a:lnTo>
                  <a:pt x="192" y="8"/>
                </a:lnTo>
                <a:lnTo>
                  <a:pt x="184" y="8"/>
                </a:lnTo>
                <a:lnTo>
                  <a:pt x="176" y="8"/>
                </a:lnTo>
                <a:lnTo>
                  <a:pt x="168" y="8"/>
                </a:lnTo>
                <a:lnTo>
                  <a:pt x="168" y="16"/>
                </a:lnTo>
                <a:lnTo>
                  <a:pt x="160" y="16"/>
                </a:lnTo>
                <a:lnTo>
                  <a:pt x="152" y="16"/>
                </a:lnTo>
                <a:lnTo>
                  <a:pt x="144" y="16"/>
                </a:lnTo>
                <a:lnTo>
                  <a:pt x="136" y="16"/>
                </a:lnTo>
                <a:lnTo>
                  <a:pt x="128" y="16"/>
                </a:lnTo>
                <a:lnTo>
                  <a:pt x="120" y="16"/>
                </a:lnTo>
                <a:lnTo>
                  <a:pt x="120" y="8"/>
                </a:lnTo>
                <a:lnTo>
                  <a:pt x="112" y="8"/>
                </a:lnTo>
                <a:lnTo>
                  <a:pt x="104" y="8"/>
                </a:lnTo>
                <a:lnTo>
                  <a:pt x="96" y="8"/>
                </a:lnTo>
                <a:lnTo>
                  <a:pt x="96" y="0"/>
                </a:lnTo>
                <a:lnTo>
                  <a:pt x="88" y="0"/>
                </a:lnTo>
                <a:lnTo>
                  <a:pt x="80" y="0"/>
                </a:lnTo>
                <a:lnTo>
                  <a:pt x="72" y="0"/>
                </a:lnTo>
                <a:lnTo>
                  <a:pt x="64" y="0"/>
                </a:lnTo>
                <a:lnTo>
                  <a:pt x="56" y="0"/>
                </a:lnTo>
                <a:lnTo>
                  <a:pt x="56" y="8"/>
                </a:lnTo>
                <a:lnTo>
                  <a:pt x="48" y="8"/>
                </a:lnTo>
                <a:lnTo>
                  <a:pt x="40" y="8"/>
                </a:lnTo>
                <a:lnTo>
                  <a:pt x="32" y="8"/>
                </a:lnTo>
                <a:lnTo>
                  <a:pt x="32" y="16"/>
                </a:lnTo>
                <a:lnTo>
                  <a:pt x="24" y="16"/>
                </a:lnTo>
                <a:lnTo>
                  <a:pt x="16" y="16"/>
                </a:lnTo>
                <a:lnTo>
                  <a:pt x="8" y="16"/>
                </a:lnTo>
                <a:lnTo>
                  <a:pt x="0" y="16"/>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739" name="Rectangle 31">
            <a:extLst>
              <a:ext uri="{FF2B5EF4-FFF2-40B4-BE49-F238E27FC236}">
                <a16:creationId xmlns:a16="http://schemas.microsoft.com/office/drawing/2014/main" id="{9F795EF6-F889-4F2F-A71D-304CD646E86B}"/>
              </a:ext>
            </a:extLst>
          </p:cNvPr>
          <p:cNvSpPr>
            <a:spLocks noChangeArrowheads="1"/>
          </p:cNvSpPr>
          <p:nvPr/>
        </p:nvSpPr>
        <p:spPr bwMode="auto">
          <a:xfrm>
            <a:off x="2463800" y="5041900"/>
            <a:ext cx="304800" cy="1524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40" name="Rectangle 32">
            <a:extLst>
              <a:ext uri="{FF2B5EF4-FFF2-40B4-BE49-F238E27FC236}">
                <a16:creationId xmlns:a16="http://schemas.microsoft.com/office/drawing/2014/main" id="{4DD48FD0-7543-432A-B276-A88DBE763267}"/>
              </a:ext>
            </a:extLst>
          </p:cNvPr>
          <p:cNvSpPr>
            <a:spLocks noChangeArrowheads="1"/>
          </p:cNvSpPr>
          <p:nvPr/>
        </p:nvSpPr>
        <p:spPr bwMode="auto">
          <a:xfrm>
            <a:off x="2190750" y="2889250"/>
            <a:ext cx="76200" cy="5461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0741" name="Line 33">
            <a:extLst>
              <a:ext uri="{FF2B5EF4-FFF2-40B4-BE49-F238E27FC236}">
                <a16:creationId xmlns:a16="http://schemas.microsoft.com/office/drawing/2014/main" id="{C2012DF2-0495-454C-A703-B68C5B92ADA9}"/>
              </a:ext>
            </a:extLst>
          </p:cNvPr>
          <p:cNvSpPr>
            <a:spLocks noChangeShapeType="1"/>
          </p:cNvSpPr>
          <p:nvPr/>
        </p:nvSpPr>
        <p:spPr bwMode="auto">
          <a:xfrm>
            <a:off x="2266950" y="5048250"/>
            <a:ext cx="1016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0742" name="Group 34">
            <a:extLst>
              <a:ext uri="{FF2B5EF4-FFF2-40B4-BE49-F238E27FC236}">
                <a16:creationId xmlns:a16="http://schemas.microsoft.com/office/drawing/2014/main" id="{0D119376-63DA-4888-B6A7-1DFB56992AC4}"/>
              </a:ext>
            </a:extLst>
          </p:cNvPr>
          <p:cNvGrpSpPr>
            <a:grpSpLocks/>
          </p:cNvGrpSpPr>
          <p:nvPr/>
        </p:nvGrpSpPr>
        <p:grpSpPr bwMode="auto">
          <a:xfrm>
            <a:off x="1771650" y="5403850"/>
            <a:ext cx="355600" cy="431800"/>
            <a:chOff x="3657" y="2480"/>
            <a:chExt cx="224" cy="272"/>
          </a:xfrm>
        </p:grpSpPr>
        <p:sp>
          <p:nvSpPr>
            <p:cNvPr id="30754" name="Freeform 35">
              <a:extLst>
                <a:ext uri="{FF2B5EF4-FFF2-40B4-BE49-F238E27FC236}">
                  <a16:creationId xmlns:a16="http://schemas.microsoft.com/office/drawing/2014/main" id="{73D482D1-84B5-4F87-93E6-B557634A6FE5}"/>
                </a:ext>
              </a:extLst>
            </p:cNvPr>
            <p:cNvSpPr>
              <a:spLocks/>
            </p:cNvSpPr>
            <p:nvPr/>
          </p:nvSpPr>
          <p:spPr bwMode="auto">
            <a:xfrm>
              <a:off x="3785" y="2480"/>
              <a:ext cx="96" cy="96"/>
            </a:xfrm>
            <a:custGeom>
              <a:avLst/>
              <a:gdLst>
                <a:gd name="T0" fmla="*/ 96 w 96"/>
                <a:gd name="T1" fmla="*/ 0 h 96"/>
                <a:gd name="T2" fmla="*/ 48 w 96"/>
                <a:gd name="T3" fmla="*/ 96 h 96"/>
                <a:gd name="T4" fmla="*/ 24 w 96"/>
                <a:gd name="T5" fmla="*/ 80 h 96"/>
                <a:gd name="T6" fmla="*/ 0 w 96"/>
                <a:gd name="T7" fmla="*/ 64 h 96"/>
                <a:gd name="T8" fmla="*/ 96 w 96"/>
                <a:gd name="T9" fmla="*/ 0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 h="96">
                  <a:moveTo>
                    <a:pt x="96" y="0"/>
                  </a:moveTo>
                  <a:lnTo>
                    <a:pt x="48" y="96"/>
                  </a:lnTo>
                  <a:lnTo>
                    <a:pt x="24" y="80"/>
                  </a:lnTo>
                  <a:lnTo>
                    <a:pt x="0" y="64"/>
                  </a:lnTo>
                  <a:lnTo>
                    <a:pt x="9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5" name="Line 36">
              <a:extLst>
                <a:ext uri="{FF2B5EF4-FFF2-40B4-BE49-F238E27FC236}">
                  <a16:creationId xmlns:a16="http://schemas.microsoft.com/office/drawing/2014/main" id="{E64C411F-D813-43B6-9507-0DC9EE4BACC9}"/>
                </a:ext>
              </a:extLst>
            </p:cNvPr>
            <p:cNvSpPr>
              <a:spLocks noChangeShapeType="1"/>
            </p:cNvSpPr>
            <p:nvPr/>
          </p:nvSpPr>
          <p:spPr bwMode="auto">
            <a:xfrm flipH="1">
              <a:off x="3657" y="2560"/>
              <a:ext cx="152" cy="19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0743" name="Rectangle 37">
            <a:extLst>
              <a:ext uri="{FF2B5EF4-FFF2-40B4-BE49-F238E27FC236}">
                <a16:creationId xmlns:a16="http://schemas.microsoft.com/office/drawing/2014/main" id="{C335E940-4368-4CDC-AD35-3DAC12423E4C}"/>
              </a:ext>
            </a:extLst>
          </p:cNvPr>
          <p:cNvSpPr>
            <a:spLocks noChangeArrowheads="1"/>
          </p:cNvSpPr>
          <p:nvPr/>
        </p:nvSpPr>
        <p:spPr bwMode="auto">
          <a:xfrm>
            <a:off x="2184400" y="143510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i="1">
                <a:solidFill>
                  <a:srgbClr val="000000"/>
                </a:solidFill>
              </a:rPr>
              <a:t>x</a:t>
            </a:r>
            <a:endParaRPr lang="en-US" altLang="en-US" sz="2400"/>
          </a:p>
        </p:txBody>
      </p:sp>
      <p:sp>
        <p:nvSpPr>
          <p:cNvPr id="30744" name="Rectangle 38">
            <a:extLst>
              <a:ext uri="{FF2B5EF4-FFF2-40B4-BE49-F238E27FC236}">
                <a16:creationId xmlns:a16="http://schemas.microsoft.com/office/drawing/2014/main" id="{BBD72F23-BD84-4719-83B8-25F4E65FBE2D}"/>
              </a:ext>
            </a:extLst>
          </p:cNvPr>
          <p:cNvSpPr>
            <a:spLocks noChangeArrowheads="1"/>
          </p:cNvSpPr>
          <p:nvPr/>
        </p:nvSpPr>
        <p:spPr bwMode="auto">
          <a:xfrm>
            <a:off x="1098550" y="5797550"/>
            <a:ext cx="11493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back surface</a:t>
            </a:r>
            <a:endParaRPr lang="en-US" altLang="en-US" sz="2400"/>
          </a:p>
        </p:txBody>
      </p:sp>
      <p:sp>
        <p:nvSpPr>
          <p:cNvPr id="30745" name="Line 39">
            <a:extLst>
              <a:ext uri="{FF2B5EF4-FFF2-40B4-BE49-F238E27FC236}">
                <a16:creationId xmlns:a16="http://schemas.microsoft.com/office/drawing/2014/main" id="{777DA18A-F7B7-47C0-9E62-BEE75F9DFC5E}"/>
              </a:ext>
            </a:extLst>
          </p:cNvPr>
          <p:cNvSpPr>
            <a:spLocks noChangeShapeType="1"/>
          </p:cNvSpPr>
          <p:nvPr/>
        </p:nvSpPr>
        <p:spPr bwMode="auto">
          <a:xfrm flipH="1">
            <a:off x="685800" y="2133600"/>
            <a:ext cx="4318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0746" name="Group 40">
            <a:extLst>
              <a:ext uri="{FF2B5EF4-FFF2-40B4-BE49-F238E27FC236}">
                <a16:creationId xmlns:a16="http://schemas.microsoft.com/office/drawing/2014/main" id="{E603CF8A-EECD-4252-8492-6F7EAA5F2844}"/>
              </a:ext>
            </a:extLst>
          </p:cNvPr>
          <p:cNvGrpSpPr>
            <a:grpSpLocks/>
          </p:cNvGrpSpPr>
          <p:nvPr/>
        </p:nvGrpSpPr>
        <p:grpSpPr bwMode="auto">
          <a:xfrm>
            <a:off x="863600" y="2133600"/>
            <a:ext cx="88900" cy="457200"/>
            <a:chOff x="1408" y="1824"/>
            <a:chExt cx="56" cy="288"/>
          </a:xfrm>
        </p:grpSpPr>
        <p:sp>
          <p:nvSpPr>
            <p:cNvPr id="30752" name="Freeform 41">
              <a:extLst>
                <a:ext uri="{FF2B5EF4-FFF2-40B4-BE49-F238E27FC236}">
                  <a16:creationId xmlns:a16="http://schemas.microsoft.com/office/drawing/2014/main" id="{CEAE911E-2F9E-40E3-8934-C5D69732F33A}"/>
                </a:ext>
              </a:extLst>
            </p:cNvPr>
            <p:cNvSpPr>
              <a:spLocks/>
            </p:cNvSpPr>
            <p:nvPr/>
          </p:nvSpPr>
          <p:spPr bwMode="auto">
            <a:xfrm>
              <a:off x="1408" y="2000"/>
              <a:ext cx="56" cy="112"/>
            </a:xfrm>
            <a:custGeom>
              <a:avLst/>
              <a:gdLst>
                <a:gd name="T0" fmla="*/ 32 w 56"/>
                <a:gd name="T1" fmla="*/ 112 h 112"/>
                <a:gd name="T2" fmla="*/ 0 w 56"/>
                <a:gd name="T3" fmla="*/ 0 h 112"/>
                <a:gd name="T4" fmla="*/ 32 w 56"/>
                <a:gd name="T5" fmla="*/ 0 h 112"/>
                <a:gd name="T6" fmla="*/ 56 w 56"/>
                <a:gd name="T7" fmla="*/ 0 h 112"/>
                <a:gd name="T8" fmla="*/ 32 w 56"/>
                <a:gd name="T9" fmla="*/ 112 h 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112">
                  <a:moveTo>
                    <a:pt x="32" y="112"/>
                  </a:moveTo>
                  <a:lnTo>
                    <a:pt x="0" y="0"/>
                  </a:lnTo>
                  <a:lnTo>
                    <a:pt x="32" y="0"/>
                  </a:lnTo>
                  <a:lnTo>
                    <a:pt x="56" y="0"/>
                  </a:lnTo>
                  <a:lnTo>
                    <a:pt x="32" y="1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753" name="Line 42">
              <a:extLst>
                <a:ext uri="{FF2B5EF4-FFF2-40B4-BE49-F238E27FC236}">
                  <a16:creationId xmlns:a16="http://schemas.microsoft.com/office/drawing/2014/main" id="{E529EEC6-5658-4346-9ED5-24A78A572453}"/>
                </a:ext>
              </a:extLst>
            </p:cNvPr>
            <p:cNvSpPr>
              <a:spLocks noChangeShapeType="1"/>
            </p:cNvSpPr>
            <p:nvPr/>
          </p:nvSpPr>
          <p:spPr bwMode="auto">
            <a:xfrm>
              <a:off x="1440" y="1824"/>
              <a:ext cx="1" cy="17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0747" name="Rectangle 43">
            <a:extLst>
              <a:ext uri="{FF2B5EF4-FFF2-40B4-BE49-F238E27FC236}">
                <a16:creationId xmlns:a16="http://schemas.microsoft.com/office/drawing/2014/main" id="{F16E0C2A-C3C1-4BA6-914C-946D4A843708}"/>
              </a:ext>
            </a:extLst>
          </p:cNvPr>
          <p:cNvSpPr>
            <a:spLocks noChangeArrowheads="1"/>
          </p:cNvSpPr>
          <p:nvPr/>
        </p:nvSpPr>
        <p:spPr bwMode="auto">
          <a:xfrm>
            <a:off x="711200" y="238760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z</a:t>
            </a:r>
            <a:endParaRPr lang="en-US" altLang="en-US" sz="2400"/>
          </a:p>
        </p:txBody>
      </p:sp>
      <p:sp>
        <p:nvSpPr>
          <p:cNvPr id="30748" name="Rectangle 44">
            <a:extLst>
              <a:ext uri="{FF2B5EF4-FFF2-40B4-BE49-F238E27FC236}">
                <a16:creationId xmlns:a16="http://schemas.microsoft.com/office/drawing/2014/main" id="{C7FBC1F9-DC19-4F65-AC11-1E64EBF7042A}"/>
              </a:ext>
            </a:extLst>
          </p:cNvPr>
          <p:cNvSpPr>
            <a:spLocks noChangeArrowheads="1"/>
          </p:cNvSpPr>
          <p:nvPr/>
        </p:nvSpPr>
        <p:spPr bwMode="auto">
          <a:xfrm>
            <a:off x="1695450" y="3829050"/>
            <a:ext cx="13525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B-scan display</a:t>
            </a:r>
            <a:endParaRPr lang="en-US" altLang="en-US" sz="2400"/>
          </a:p>
        </p:txBody>
      </p:sp>
      <p:sp>
        <p:nvSpPr>
          <p:cNvPr id="30749" name="Rectangle 45">
            <a:extLst>
              <a:ext uri="{FF2B5EF4-FFF2-40B4-BE49-F238E27FC236}">
                <a16:creationId xmlns:a16="http://schemas.microsoft.com/office/drawing/2014/main" id="{F4032603-8458-4029-875A-960D48E01289}"/>
              </a:ext>
            </a:extLst>
          </p:cNvPr>
          <p:cNvSpPr>
            <a:spLocks noChangeArrowheads="1"/>
          </p:cNvSpPr>
          <p:nvPr/>
        </p:nvSpPr>
        <p:spPr bwMode="auto">
          <a:xfrm>
            <a:off x="1651000" y="5321300"/>
            <a:ext cx="406400" cy="889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pic>
        <p:nvPicPr>
          <p:cNvPr id="30750" name="Picture 46">
            <a:extLst>
              <a:ext uri="{FF2B5EF4-FFF2-40B4-BE49-F238E27FC236}">
                <a16:creationId xmlns:a16="http://schemas.microsoft.com/office/drawing/2014/main" id="{1CED2F61-049B-4282-8A3D-B1508C3BFD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258" t="5623" r="7542"/>
          <a:stretch>
            <a:fillRect/>
          </a:stretch>
        </p:blipFill>
        <p:spPr bwMode="auto">
          <a:xfrm>
            <a:off x="4724400" y="3352800"/>
            <a:ext cx="3802063" cy="330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1" name="Text Box 47">
            <a:extLst>
              <a:ext uri="{FF2B5EF4-FFF2-40B4-BE49-F238E27FC236}">
                <a16:creationId xmlns:a16="http://schemas.microsoft.com/office/drawing/2014/main" id="{9A3201E7-F9E8-4EBB-8548-C13753D06293}"/>
              </a:ext>
            </a:extLst>
          </p:cNvPr>
          <p:cNvSpPr txBox="1">
            <a:spLocks noChangeArrowheads="1"/>
          </p:cNvSpPr>
          <p:nvPr/>
        </p:nvSpPr>
        <p:spPr bwMode="auto">
          <a:xfrm>
            <a:off x="5257800" y="2362200"/>
            <a:ext cx="3235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b="1"/>
              <a:t>20 MHz B-Scan of a composite,</a:t>
            </a:r>
          </a:p>
          <a:p>
            <a:pPr>
              <a:spcBef>
                <a:spcPct val="0"/>
              </a:spcBef>
              <a:buFontTx/>
              <a:buNone/>
            </a:pPr>
            <a:r>
              <a:rPr lang="en-US" altLang="en-US" sz="1800" b="1"/>
              <a:t>showing laminates</a:t>
            </a:r>
            <a:endParaRPr lang="en-US" altLang="en-U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Line 5">
            <a:extLst>
              <a:ext uri="{FF2B5EF4-FFF2-40B4-BE49-F238E27FC236}">
                <a16:creationId xmlns:a16="http://schemas.microsoft.com/office/drawing/2014/main" id="{AE9C7C8F-E687-4A7F-9F2E-50F8018AA3CB}"/>
              </a:ext>
            </a:extLst>
          </p:cNvPr>
          <p:cNvSpPr>
            <a:spLocks noChangeShapeType="1"/>
          </p:cNvSpPr>
          <p:nvPr/>
        </p:nvSpPr>
        <p:spPr bwMode="auto">
          <a:xfrm>
            <a:off x="3702050" y="1873250"/>
            <a:ext cx="0" cy="2286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47" name="Text Box 6">
            <a:extLst>
              <a:ext uri="{FF2B5EF4-FFF2-40B4-BE49-F238E27FC236}">
                <a16:creationId xmlns:a16="http://schemas.microsoft.com/office/drawing/2014/main" id="{539146EC-C3E7-46CC-8B1D-41F85C052294}"/>
              </a:ext>
            </a:extLst>
          </p:cNvPr>
          <p:cNvSpPr txBox="1">
            <a:spLocks noChangeArrowheads="1"/>
          </p:cNvSpPr>
          <p:nvPr/>
        </p:nvSpPr>
        <p:spPr bwMode="auto">
          <a:xfrm>
            <a:off x="3200400" y="381000"/>
            <a:ext cx="2425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C-Scan</a:t>
            </a:r>
            <a:endParaRPr lang="en-US" altLang="en-US" sz="2400"/>
          </a:p>
        </p:txBody>
      </p:sp>
      <p:sp>
        <p:nvSpPr>
          <p:cNvPr id="31748" name="AutoShape 7">
            <a:extLst>
              <a:ext uri="{FF2B5EF4-FFF2-40B4-BE49-F238E27FC236}">
                <a16:creationId xmlns:a16="http://schemas.microsoft.com/office/drawing/2014/main" id="{E126128B-2905-40CB-9BF0-DAA4E026D82E}"/>
              </a:ext>
            </a:extLst>
          </p:cNvPr>
          <p:cNvSpPr>
            <a:spLocks noChangeAspect="1" noChangeArrowheads="1"/>
          </p:cNvSpPr>
          <p:nvPr/>
        </p:nvSpPr>
        <p:spPr bwMode="auto">
          <a:xfrm>
            <a:off x="838200" y="990600"/>
            <a:ext cx="4268788"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1749" name="Freeform 8">
            <a:extLst>
              <a:ext uri="{FF2B5EF4-FFF2-40B4-BE49-F238E27FC236}">
                <a16:creationId xmlns:a16="http://schemas.microsoft.com/office/drawing/2014/main" id="{60A0CB4B-5F76-43D1-A1D2-C82510523D3B}"/>
              </a:ext>
            </a:extLst>
          </p:cNvPr>
          <p:cNvSpPr>
            <a:spLocks/>
          </p:cNvSpPr>
          <p:nvPr/>
        </p:nvSpPr>
        <p:spPr bwMode="auto">
          <a:xfrm>
            <a:off x="838200" y="1624013"/>
            <a:ext cx="2922588" cy="733425"/>
          </a:xfrm>
          <a:custGeom>
            <a:avLst/>
            <a:gdLst>
              <a:gd name="T0" fmla="*/ 2147483646 w 1841"/>
              <a:gd name="T1" fmla="*/ 0 h 462"/>
              <a:gd name="T2" fmla="*/ 0 w 1841"/>
              <a:gd name="T3" fmla="*/ 2147483646 h 462"/>
              <a:gd name="T4" fmla="*/ 2147483646 w 1841"/>
              <a:gd name="T5" fmla="*/ 2147483646 h 462"/>
              <a:gd name="T6" fmla="*/ 2147483646 w 1841"/>
              <a:gd name="T7" fmla="*/ 0 h 462"/>
              <a:gd name="T8" fmla="*/ 2147483646 w 1841"/>
              <a:gd name="T9" fmla="*/ 0 h 4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41" h="462">
                <a:moveTo>
                  <a:pt x="688" y="0"/>
                </a:moveTo>
                <a:lnTo>
                  <a:pt x="0" y="462"/>
                </a:lnTo>
                <a:lnTo>
                  <a:pt x="1144" y="462"/>
                </a:lnTo>
                <a:lnTo>
                  <a:pt x="1841" y="0"/>
                </a:lnTo>
                <a:lnTo>
                  <a:pt x="688"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1750" name="Line 9">
            <a:extLst>
              <a:ext uri="{FF2B5EF4-FFF2-40B4-BE49-F238E27FC236}">
                <a16:creationId xmlns:a16="http://schemas.microsoft.com/office/drawing/2014/main" id="{A7E91366-F55E-4C7F-9908-CC14A0AD94B8}"/>
              </a:ext>
            </a:extLst>
          </p:cNvPr>
          <p:cNvSpPr>
            <a:spLocks noChangeShapeType="1"/>
          </p:cNvSpPr>
          <p:nvPr/>
        </p:nvSpPr>
        <p:spPr bwMode="auto">
          <a:xfrm>
            <a:off x="863600" y="2332038"/>
            <a:ext cx="1588" cy="7477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1" name="Line 10">
            <a:extLst>
              <a:ext uri="{FF2B5EF4-FFF2-40B4-BE49-F238E27FC236}">
                <a16:creationId xmlns:a16="http://schemas.microsoft.com/office/drawing/2014/main" id="{3AF4766D-D110-4618-87BC-61370FA526D0}"/>
              </a:ext>
            </a:extLst>
          </p:cNvPr>
          <p:cNvSpPr>
            <a:spLocks noChangeShapeType="1"/>
          </p:cNvSpPr>
          <p:nvPr/>
        </p:nvSpPr>
        <p:spPr bwMode="auto">
          <a:xfrm>
            <a:off x="863600" y="3079750"/>
            <a:ext cx="1790700" cy="158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2" name="Line 11">
            <a:extLst>
              <a:ext uri="{FF2B5EF4-FFF2-40B4-BE49-F238E27FC236}">
                <a16:creationId xmlns:a16="http://schemas.microsoft.com/office/drawing/2014/main" id="{CBDD7229-616A-4907-BBBA-4D4800E88986}"/>
              </a:ext>
            </a:extLst>
          </p:cNvPr>
          <p:cNvSpPr>
            <a:spLocks noChangeShapeType="1"/>
          </p:cNvSpPr>
          <p:nvPr/>
        </p:nvSpPr>
        <p:spPr bwMode="auto">
          <a:xfrm>
            <a:off x="2654300" y="2344738"/>
            <a:ext cx="1588" cy="7350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3" name="Line 12">
            <a:extLst>
              <a:ext uri="{FF2B5EF4-FFF2-40B4-BE49-F238E27FC236}">
                <a16:creationId xmlns:a16="http://schemas.microsoft.com/office/drawing/2014/main" id="{C33DAE62-6E57-4884-B615-005ECC068A07}"/>
              </a:ext>
            </a:extLst>
          </p:cNvPr>
          <p:cNvSpPr>
            <a:spLocks noChangeShapeType="1"/>
          </p:cNvSpPr>
          <p:nvPr/>
        </p:nvSpPr>
        <p:spPr bwMode="auto">
          <a:xfrm>
            <a:off x="3748088" y="1611313"/>
            <a:ext cx="1587" cy="72072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4" name="Line 13">
            <a:extLst>
              <a:ext uri="{FF2B5EF4-FFF2-40B4-BE49-F238E27FC236}">
                <a16:creationId xmlns:a16="http://schemas.microsoft.com/office/drawing/2014/main" id="{95C0E9DE-0983-480A-A176-7EBAC4B05846}"/>
              </a:ext>
            </a:extLst>
          </p:cNvPr>
          <p:cNvSpPr>
            <a:spLocks noChangeShapeType="1"/>
          </p:cNvSpPr>
          <p:nvPr/>
        </p:nvSpPr>
        <p:spPr bwMode="auto">
          <a:xfrm flipH="1">
            <a:off x="2654300" y="2357438"/>
            <a:ext cx="1093788" cy="7223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5" name="Oval 14">
            <a:extLst>
              <a:ext uri="{FF2B5EF4-FFF2-40B4-BE49-F238E27FC236}">
                <a16:creationId xmlns:a16="http://schemas.microsoft.com/office/drawing/2014/main" id="{9FE66089-915F-43C6-8133-54A1188A31B3}"/>
              </a:ext>
            </a:extLst>
          </p:cNvPr>
          <p:cNvSpPr>
            <a:spLocks noChangeArrowheads="1"/>
          </p:cNvSpPr>
          <p:nvPr/>
        </p:nvSpPr>
        <p:spPr bwMode="auto">
          <a:xfrm>
            <a:off x="1885950" y="1719263"/>
            <a:ext cx="228600" cy="100012"/>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1756" name="Line 15">
            <a:extLst>
              <a:ext uri="{FF2B5EF4-FFF2-40B4-BE49-F238E27FC236}">
                <a16:creationId xmlns:a16="http://schemas.microsoft.com/office/drawing/2014/main" id="{C388BD0B-0049-4C79-9B46-8A6AEE2B4CA2}"/>
              </a:ext>
            </a:extLst>
          </p:cNvPr>
          <p:cNvSpPr>
            <a:spLocks noChangeShapeType="1"/>
          </p:cNvSpPr>
          <p:nvPr/>
        </p:nvSpPr>
        <p:spPr bwMode="auto">
          <a:xfrm flipV="1">
            <a:off x="1879600" y="1535113"/>
            <a:ext cx="1588" cy="215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7" name="Oval 16">
            <a:extLst>
              <a:ext uri="{FF2B5EF4-FFF2-40B4-BE49-F238E27FC236}">
                <a16:creationId xmlns:a16="http://schemas.microsoft.com/office/drawing/2014/main" id="{29982A25-261E-4409-8B8C-1CC9AB99DAFA}"/>
              </a:ext>
            </a:extLst>
          </p:cNvPr>
          <p:cNvSpPr>
            <a:spLocks noChangeArrowheads="1"/>
          </p:cNvSpPr>
          <p:nvPr/>
        </p:nvSpPr>
        <p:spPr bwMode="auto">
          <a:xfrm>
            <a:off x="1885950" y="1516063"/>
            <a:ext cx="228600" cy="101600"/>
          </a:xfrm>
          <a:prstGeom prst="ellipse">
            <a:avLst/>
          </a:prstGeom>
          <a:solidFill>
            <a:srgbClr val="FFFFFF"/>
          </a:solidFill>
          <a:ln w="12700">
            <a:solidFill>
              <a:srgbClr val="000000"/>
            </a:solidFill>
            <a:round/>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1758" name="Line 17">
            <a:extLst>
              <a:ext uri="{FF2B5EF4-FFF2-40B4-BE49-F238E27FC236}">
                <a16:creationId xmlns:a16="http://schemas.microsoft.com/office/drawing/2014/main" id="{D981235B-228D-40AB-A562-357BD2B473B5}"/>
              </a:ext>
            </a:extLst>
          </p:cNvPr>
          <p:cNvSpPr>
            <a:spLocks noChangeShapeType="1"/>
          </p:cNvSpPr>
          <p:nvPr/>
        </p:nvSpPr>
        <p:spPr bwMode="auto">
          <a:xfrm flipV="1">
            <a:off x="2095500" y="1560513"/>
            <a:ext cx="1588" cy="2159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59" name="Rectangle 18">
            <a:extLst>
              <a:ext uri="{FF2B5EF4-FFF2-40B4-BE49-F238E27FC236}">
                <a16:creationId xmlns:a16="http://schemas.microsoft.com/office/drawing/2014/main" id="{7FE77361-CB52-4918-AEA9-745FC8FF7423}"/>
              </a:ext>
            </a:extLst>
          </p:cNvPr>
          <p:cNvSpPr>
            <a:spLocks noChangeArrowheads="1"/>
          </p:cNvSpPr>
          <p:nvPr/>
        </p:nvSpPr>
        <p:spPr bwMode="auto">
          <a:xfrm>
            <a:off x="1847850" y="1617663"/>
            <a:ext cx="38100" cy="25400"/>
          </a:xfrm>
          <a:prstGeom prst="rect">
            <a:avLst/>
          </a:prstGeom>
          <a:solidFill>
            <a:srgbClr val="FFFFFF"/>
          </a:solidFill>
          <a:ln w="12700">
            <a:solidFill>
              <a:srgbClr val="000000"/>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1760" name="Rectangle 19">
            <a:extLst>
              <a:ext uri="{FF2B5EF4-FFF2-40B4-BE49-F238E27FC236}">
                <a16:creationId xmlns:a16="http://schemas.microsoft.com/office/drawing/2014/main" id="{A2A58F45-A2F0-4F0A-8C90-9CDF89A9E965}"/>
              </a:ext>
            </a:extLst>
          </p:cNvPr>
          <p:cNvSpPr>
            <a:spLocks noChangeArrowheads="1"/>
          </p:cNvSpPr>
          <p:nvPr/>
        </p:nvSpPr>
        <p:spPr bwMode="auto">
          <a:xfrm>
            <a:off x="1898650" y="1668463"/>
            <a:ext cx="173038" cy="111125"/>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31761" name="Freeform 20">
            <a:extLst>
              <a:ext uri="{FF2B5EF4-FFF2-40B4-BE49-F238E27FC236}">
                <a16:creationId xmlns:a16="http://schemas.microsoft.com/office/drawing/2014/main" id="{F3881862-4103-40F8-BF68-470009C9E883}"/>
              </a:ext>
            </a:extLst>
          </p:cNvPr>
          <p:cNvSpPr>
            <a:spLocks/>
          </p:cNvSpPr>
          <p:nvPr/>
        </p:nvSpPr>
        <p:spPr bwMode="auto">
          <a:xfrm>
            <a:off x="1600200" y="1420813"/>
            <a:ext cx="241300" cy="203200"/>
          </a:xfrm>
          <a:custGeom>
            <a:avLst/>
            <a:gdLst>
              <a:gd name="T0" fmla="*/ 2147483646 w 152"/>
              <a:gd name="T1" fmla="*/ 2147483646 h 128"/>
              <a:gd name="T2" fmla="*/ 2147483646 w 152"/>
              <a:gd name="T3" fmla="*/ 2147483646 h 128"/>
              <a:gd name="T4" fmla="*/ 2147483646 w 152"/>
              <a:gd name="T5" fmla="*/ 2147483646 h 128"/>
              <a:gd name="T6" fmla="*/ 2147483646 w 152"/>
              <a:gd name="T7" fmla="*/ 2147483646 h 128"/>
              <a:gd name="T8" fmla="*/ 2147483646 w 152"/>
              <a:gd name="T9" fmla="*/ 2147483646 h 128"/>
              <a:gd name="T10" fmla="*/ 2147483646 w 152"/>
              <a:gd name="T11" fmla="*/ 2147483646 h 128"/>
              <a:gd name="T12" fmla="*/ 2147483646 w 152"/>
              <a:gd name="T13" fmla="*/ 2147483646 h 128"/>
              <a:gd name="T14" fmla="*/ 2147483646 w 152"/>
              <a:gd name="T15" fmla="*/ 2147483646 h 128"/>
              <a:gd name="T16" fmla="*/ 2147483646 w 152"/>
              <a:gd name="T17" fmla="*/ 2147483646 h 128"/>
              <a:gd name="T18" fmla="*/ 2147483646 w 152"/>
              <a:gd name="T19" fmla="*/ 2147483646 h 128"/>
              <a:gd name="T20" fmla="*/ 2147483646 w 152"/>
              <a:gd name="T21" fmla="*/ 2147483646 h 128"/>
              <a:gd name="T22" fmla="*/ 2147483646 w 152"/>
              <a:gd name="T23" fmla="*/ 2147483646 h 128"/>
              <a:gd name="T24" fmla="*/ 2147483646 w 152"/>
              <a:gd name="T25" fmla="*/ 2147483646 h 128"/>
              <a:gd name="T26" fmla="*/ 2147483646 w 152"/>
              <a:gd name="T27" fmla="*/ 2147483646 h 128"/>
              <a:gd name="T28" fmla="*/ 2147483646 w 152"/>
              <a:gd name="T29" fmla="*/ 2147483646 h 128"/>
              <a:gd name="T30" fmla="*/ 2147483646 w 152"/>
              <a:gd name="T31" fmla="*/ 2147483646 h 128"/>
              <a:gd name="T32" fmla="*/ 2147483646 w 152"/>
              <a:gd name="T33" fmla="*/ 2147483646 h 128"/>
              <a:gd name="T34" fmla="*/ 2147483646 w 152"/>
              <a:gd name="T35" fmla="*/ 2147483646 h 128"/>
              <a:gd name="T36" fmla="*/ 2147483646 w 152"/>
              <a:gd name="T37" fmla="*/ 2147483646 h 128"/>
              <a:gd name="T38" fmla="*/ 2147483646 w 152"/>
              <a:gd name="T39" fmla="*/ 2147483646 h 128"/>
              <a:gd name="T40" fmla="*/ 2147483646 w 152"/>
              <a:gd name="T41" fmla="*/ 2147483646 h 128"/>
              <a:gd name="T42" fmla="*/ 2147483646 w 152"/>
              <a:gd name="T43" fmla="*/ 2147483646 h 128"/>
              <a:gd name="T44" fmla="*/ 2147483646 w 152"/>
              <a:gd name="T45" fmla="*/ 2147483646 h 128"/>
              <a:gd name="T46" fmla="*/ 2147483646 w 152"/>
              <a:gd name="T47" fmla="*/ 2147483646 h 128"/>
              <a:gd name="T48" fmla="*/ 2147483646 w 152"/>
              <a:gd name="T49" fmla="*/ 2147483646 h 128"/>
              <a:gd name="T50" fmla="*/ 2147483646 w 152"/>
              <a:gd name="T51" fmla="*/ 2147483646 h 128"/>
              <a:gd name="T52" fmla="*/ 2147483646 w 152"/>
              <a:gd name="T53" fmla="*/ 2147483646 h 128"/>
              <a:gd name="T54" fmla="*/ 2147483646 w 152"/>
              <a:gd name="T55" fmla="*/ 2147483646 h 128"/>
              <a:gd name="T56" fmla="*/ 2147483646 w 152"/>
              <a:gd name="T57" fmla="*/ 2147483646 h 128"/>
              <a:gd name="T58" fmla="*/ 2147483646 w 152"/>
              <a:gd name="T59" fmla="*/ 0 h 128"/>
              <a:gd name="T60" fmla="*/ 2147483646 w 152"/>
              <a:gd name="T61" fmla="*/ 0 h 128"/>
              <a:gd name="T62" fmla="*/ 2147483646 w 152"/>
              <a:gd name="T63" fmla="*/ 0 h 128"/>
              <a:gd name="T64" fmla="*/ 2147483646 w 152"/>
              <a:gd name="T65" fmla="*/ 0 h 128"/>
              <a:gd name="T66" fmla="*/ 0 w 152"/>
              <a:gd name="T67" fmla="*/ 0 h 12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52" h="128">
                <a:moveTo>
                  <a:pt x="152" y="128"/>
                </a:moveTo>
                <a:lnTo>
                  <a:pt x="144" y="128"/>
                </a:lnTo>
                <a:lnTo>
                  <a:pt x="136" y="128"/>
                </a:lnTo>
                <a:lnTo>
                  <a:pt x="128" y="128"/>
                </a:lnTo>
                <a:lnTo>
                  <a:pt x="120" y="128"/>
                </a:lnTo>
                <a:lnTo>
                  <a:pt x="112" y="128"/>
                </a:lnTo>
                <a:lnTo>
                  <a:pt x="104" y="128"/>
                </a:lnTo>
                <a:lnTo>
                  <a:pt x="96" y="120"/>
                </a:lnTo>
                <a:lnTo>
                  <a:pt x="88" y="120"/>
                </a:lnTo>
                <a:lnTo>
                  <a:pt x="88" y="112"/>
                </a:lnTo>
                <a:lnTo>
                  <a:pt x="80" y="112"/>
                </a:lnTo>
                <a:lnTo>
                  <a:pt x="80" y="104"/>
                </a:lnTo>
                <a:lnTo>
                  <a:pt x="72" y="104"/>
                </a:lnTo>
                <a:lnTo>
                  <a:pt x="72" y="96"/>
                </a:lnTo>
                <a:lnTo>
                  <a:pt x="72" y="88"/>
                </a:lnTo>
                <a:lnTo>
                  <a:pt x="72" y="80"/>
                </a:lnTo>
                <a:lnTo>
                  <a:pt x="64" y="80"/>
                </a:lnTo>
                <a:lnTo>
                  <a:pt x="64" y="72"/>
                </a:lnTo>
                <a:lnTo>
                  <a:pt x="64" y="64"/>
                </a:lnTo>
                <a:lnTo>
                  <a:pt x="64" y="56"/>
                </a:lnTo>
                <a:lnTo>
                  <a:pt x="64" y="48"/>
                </a:lnTo>
                <a:lnTo>
                  <a:pt x="64" y="40"/>
                </a:lnTo>
                <a:lnTo>
                  <a:pt x="56" y="32"/>
                </a:lnTo>
                <a:lnTo>
                  <a:pt x="56" y="24"/>
                </a:lnTo>
                <a:lnTo>
                  <a:pt x="56" y="16"/>
                </a:lnTo>
                <a:lnTo>
                  <a:pt x="48" y="16"/>
                </a:lnTo>
                <a:lnTo>
                  <a:pt x="48" y="8"/>
                </a:lnTo>
                <a:lnTo>
                  <a:pt x="40" y="8"/>
                </a:lnTo>
                <a:lnTo>
                  <a:pt x="32" y="8"/>
                </a:lnTo>
                <a:lnTo>
                  <a:pt x="32" y="0"/>
                </a:lnTo>
                <a:lnTo>
                  <a:pt x="24" y="0"/>
                </a:lnTo>
                <a:lnTo>
                  <a:pt x="16" y="0"/>
                </a:lnTo>
                <a:lnTo>
                  <a:pt x="8" y="0"/>
                </a:lnTo>
                <a:lnTo>
                  <a:pt x="0" y="0"/>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1762" name="Group 21">
            <a:extLst>
              <a:ext uri="{FF2B5EF4-FFF2-40B4-BE49-F238E27FC236}">
                <a16:creationId xmlns:a16="http://schemas.microsoft.com/office/drawing/2014/main" id="{1B6186B1-3F8F-435C-8601-5A50CE96E5BA}"/>
              </a:ext>
            </a:extLst>
          </p:cNvPr>
          <p:cNvGrpSpPr>
            <a:grpSpLocks/>
          </p:cNvGrpSpPr>
          <p:nvPr/>
        </p:nvGrpSpPr>
        <p:grpSpPr bwMode="auto">
          <a:xfrm>
            <a:off x="2133600" y="1281113"/>
            <a:ext cx="584200" cy="393700"/>
            <a:chOff x="1344" y="807"/>
            <a:chExt cx="368" cy="248"/>
          </a:xfrm>
        </p:grpSpPr>
        <p:sp>
          <p:nvSpPr>
            <p:cNvPr id="31802" name="Freeform 22">
              <a:extLst>
                <a:ext uri="{FF2B5EF4-FFF2-40B4-BE49-F238E27FC236}">
                  <a16:creationId xmlns:a16="http://schemas.microsoft.com/office/drawing/2014/main" id="{E893ED63-FA44-4D01-B61F-512AE826D1CE}"/>
                </a:ext>
              </a:extLst>
            </p:cNvPr>
            <p:cNvSpPr>
              <a:spLocks/>
            </p:cNvSpPr>
            <p:nvPr/>
          </p:nvSpPr>
          <p:spPr bwMode="auto">
            <a:xfrm>
              <a:off x="1344" y="967"/>
              <a:ext cx="112" cy="88"/>
            </a:xfrm>
            <a:custGeom>
              <a:avLst/>
              <a:gdLst>
                <a:gd name="T0" fmla="*/ 0 w 112"/>
                <a:gd name="T1" fmla="*/ 88 h 88"/>
                <a:gd name="T2" fmla="*/ 80 w 112"/>
                <a:gd name="T3" fmla="*/ 0 h 88"/>
                <a:gd name="T4" fmla="*/ 96 w 112"/>
                <a:gd name="T5" fmla="*/ 24 h 88"/>
                <a:gd name="T6" fmla="*/ 112 w 112"/>
                <a:gd name="T7" fmla="*/ 48 h 88"/>
                <a:gd name="T8" fmla="*/ 0 w 112"/>
                <a:gd name="T9" fmla="*/ 88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88">
                  <a:moveTo>
                    <a:pt x="0" y="88"/>
                  </a:moveTo>
                  <a:lnTo>
                    <a:pt x="80" y="0"/>
                  </a:lnTo>
                  <a:lnTo>
                    <a:pt x="96" y="24"/>
                  </a:lnTo>
                  <a:lnTo>
                    <a:pt x="112" y="48"/>
                  </a:lnTo>
                  <a:lnTo>
                    <a:pt x="0"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803" name="Line 23">
              <a:extLst>
                <a:ext uri="{FF2B5EF4-FFF2-40B4-BE49-F238E27FC236}">
                  <a16:creationId xmlns:a16="http://schemas.microsoft.com/office/drawing/2014/main" id="{252940C5-76CE-4FFE-8052-C0BA74AEFC95}"/>
                </a:ext>
              </a:extLst>
            </p:cNvPr>
            <p:cNvSpPr>
              <a:spLocks noChangeShapeType="1"/>
            </p:cNvSpPr>
            <p:nvPr/>
          </p:nvSpPr>
          <p:spPr bwMode="auto">
            <a:xfrm flipH="1">
              <a:off x="1440" y="807"/>
              <a:ext cx="272" cy="18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1763" name="Freeform 24">
            <a:extLst>
              <a:ext uri="{FF2B5EF4-FFF2-40B4-BE49-F238E27FC236}">
                <a16:creationId xmlns:a16="http://schemas.microsoft.com/office/drawing/2014/main" id="{F4AC186E-FB4F-4651-AAF8-F74EF041EB53}"/>
              </a:ext>
            </a:extLst>
          </p:cNvPr>
          <p:cNvSpPr>
            <a:spLocks/>
          </p:cNvSpPr>
          <p:nvPr/>
        </p:nvSpPr>
        <p:spPr bwMode="auto">
          <a:xfrm>
            <a:off x="1231900" y="1662113"/>
            <a:ext cx="2046288" cy="646112"/>
          </a:xfrm>
          <a:custGeom>
            <a:avLst/>
            <a:gdLst>
              <a:gd name="T0" fmla="*/ 2147483646 w 1289"/>
              <a:gd name="T1" fmla="*/ 2147483646 h 407"/>
              <a:gd name="T2" fmla="*/ 0 w 1289"/>
              <a:gd name="T3" fmla="*/ 2147483646 h 407"/>
              <a:gd name="T4" fmla="*/ 2147483646 w 1289"/>
              <a:gd name="T5" fmla="*/ 2147483646 h 407"/>
              <a:gd name="T6" fmla="*/ 2147483646 w 1289"/>
              <a:gd name="T7" fmla="*/ 2147483646 h 407"/>
              <a:gd name="T8" fmla="*/ 2147483646 w 1289"/>
              <a:gd name="T9" fmla="*/ 2147483646 h 407"/>
              <a:gd name="T10" fmla="*/ 2147483646 w 1289"/>
              <a:gd name="T11" fmla="*/ 2147483646 h 407"/>
              <a:gd name="T12" fmla="*/ 2147483646 w 1289"/>
              <a:gd name="T13" fmla="*/ 2147483646 h 407"/>
              <a:gd name="T14" fmla="*/ 2147483646 w 1289"/>
              <a:gd name="T15" fmla="*/ 0 h 407"/>
              <a:gd name="T16" fmla="*/ 2147483646 w 1289"/>
              <a:gd name="T17" fmla="*/ 0 h 407"/>
              <a:gd name="T18" fmla="*/ 2147483646 w 1289"/>
              <a:gd name="T19" fmla="*/ 2147483646 h 407"/>
              <a:gd name="T20" fmla="*/ 2147483646 w 1289"/>
              <a:gd name="T21" fmla="*/ 2147483646 h 407"/>
              <a:gd name="T22" fmla="*/ 2147483646 w 1289"/>
              <a:gd name="T23" fmla="*/ 2147483646 h 407"/>
              <a:gd name="T24" fmla="*/ 2147483646 w 1289"/>
              <a:gd name="T25" fmla="*/ 0 h 407"/>
              <a:gd name="T26" fmla="*/ 2147483646 w 1289"/>
              <a:gd name="T27" fmla="*/ 2147483646 h 407"/>
              <a:gd name="T28" fmla="*/ 2147483646 w 1289"/>
              <a:gd name="T29" fmla="*/ 2147483646 h 407"/>
              <a:gd name="T30" fmla="*/ 2147483646 w 1289"/>
              <a:gd name="T31" fmla="*/ 2147483646 h 40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89" h="407">
                <a:moveTo>
                  <a:pt x="440" y="111"/>
                </a:moveTo>
                <a:lnTo>
                  <a:pt x="0" y="407"/>
                </a:lnTo>
                <a:lnTo>
                  <a:pt x="120" y="407"/>
                </a:lnTo>
                <a:lnTo>
                  <a:pt x="712" y="8"/>
                </a:lnTo>
                <a:lnTo>
                  <a:pt x="832" y="8"/>
                </a:lnTo>
                <a:lnTo>
                  <a:pt x="232" y="407"/>
                </a:lnTo>
                <a:lnTo>
                  <a:pt x="344" y="407"/>
                </a:lnTo>
                <a:lnTo>
                  <a:pt x="944" y="0"/>
                </a:lnTo>
                <a:lnTo>
                  <a:pt x="1064" y="0"/>
                </a:lnTo>
                <a:lnTo>
                  <a:pt x="456" y="399"/>
                </a:lnTo>
                <a:lnTo>
                  <a:pt x="576" y="399"/>
                </a:lnTo>
                <a:lnTo>
                  <a:pt x="1177" y="8"/>
                </a:lnTo>
                <a:lnTo>
                  <a:pt x="1289" y="0"/>
                </a:lnTo>
                <a:lnTo>
                  <a:pt x="688" y="399"/>
                </a:lnTo>
                <a:lnTo>
                  <a:pt x="792" y="399"/>
                </a:lnTo>
                <a:lnTo>
                  <a:pt x="1040" y="231"/>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1764" name="Group 25">
            <a:extLst>
              <a:ext uri="{FF2B5EF4-FFF2-40B4-BE49-F238E27FC236}">
                <a16:creationId xmlns:a16="http://schemas.microsoft.com/office/drawing/2014/main" id="{AEE200C7-2CEF-4142-AAB1-DF5393BC07B4}"/>
              </a:ext>
            </a:extLst>
          </p:cNvPr>
          <p:cNvGrpSpPr>
            <a:grpSpLocks/>
          </p:cNvGrpSpPr>
          <p:nvPr/>
        </p:nvGrpSpPr>
        <p:grpSpPr bwMode="auto">
          <a:xfrm>
            <a:off x="2781300" y="1990725"/>
            <a:ext cx="177800" cy="127000"/>
            <a:chOff x="1752" y="1254"/>
            <a:chExt cx="112" cy="80"/>
          </a:xfrm>
        </p:grpSpPr>
        <p:sp>
          <p:nvSpPr>
            <p:cNvPr id="31800" name="Freeform 26">
              <a:extLst>
                <a:ext uri="{FF2B5EF4-FFF2-40B4-BE49-F238E27FC236}">
                  <a16:creationId xmlns:a16="http://schemas.microsoft.com/office/drawing/2014/main" id="{03DE51CA-407E-4A9D-AD7A-0DB80B6D608A}"/>
                </a:ext>
              </a:extLst>
            </p:cNvPr>
            <p:cNvSpPr>
              <a:spLocks/>
            </p:cNvSpPr>
            <p:nvPr/>
          </p:nvSpPr>
          <p:spPr bwMode="auto">
            <a:xfrm>
              <a:off x="1760" y="1254"/>
              <a:ext cx="104" cy="80"/>
            </a:xfrm>
            <a:custGeom>
              <a:avLst/>
              <a:gdLst>
                <a:gd name="T0" fmla="*/ 104 w 104"/>
                <a:gd name="T1" fmla="*/ 0 h 80"/>
                <a:gd name="T2" fmla="*/ 32 w 104"/>
                <a:gd name="T3" fmla="*/ 80 h 80"/>
                <a:gd name="T4" fmla="*/ 16 w 104"/>
                <a:gd name="T5" fmla="*/ 56 h 80"/>
                <a:gd name="T6" fmla="*/ 0 w 104"/>
                <a:gd name="T7" fmla="*/ 32 h 80"/>
                <a:gd name="T8" fmla="*/ 104 w 104"/>
                <a:gd name="T9" fmla="*/ 0 h 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80">
                  <a:moveTo>
                    <a:pt x="104" y="0"/>
                  </a:moveTo>
                  <a:lnTo>
                    <a:pt x="32" y="80"/>
                  </a:lnTo>
                  <a:lnTo>
                    <a:pt x="16" y="56"/>
                  </a:lnTo>
                  <a:lnTo>
                    <a:pt x="0" y="32"/>
                  </a:lnTo>
                  <a:lnTo>
                    <a:pt x="10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801" name="Line 27">
              <a:extLst>
                <a:ext uri="{FF2B5EF4-FFF2-40B4-BE49-F238E27FC236}">
                  <a16:creationId xmlns:a16="http://schemas.microsoft.com/office/drawing/2014/main" id="{A7893673-6AE6-405F-8B10-D1143A93E1B2}"/>
                </a:ext>
              </a:extLst>
            </p:cNvPr>
            <p:cNvSpPr>
              <a:spLocks noChangeShapeType="1"/>
            </p:cNvSpPr>
            <p:nvPr/>
          </p:nvSpPr>
          <p:spPr bwMode="auto">
            <a:xfrm flipV="1">
              <a:off x="1752" y="1310"/>
              <a:ext cx="24"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1765" name="Rectangle 28">
            <a:extLst>
              <a:ext uri="{FF2B5EF4-FFF2-40B4-BE49-F238E27FC236}">
                <a16:creationId xmlns:a16="http://schemas.microsoft.com/office/drawing/2014/main" id="{73DF93D4-71F7-4A72-8DED-395B563980C7}"/>
              </a:ext>
            </a:extLst>
          </p:cNvPr>
          <p:cNvSpPr>
            <a:spLocks noChangeArrowheads="1"/>
          </p:cNvSpPr>
          <p:nvPr/>
        </p:nvSpPr>
        <p:spPr bwMode="auto">
          <a:xfrm>
            <a:off x="1898650" y="1630363"/>
            <a:ext cx="152400" cy="76200"/>
          </a:xfrm>
          <a:prstGeom prst="rect">
            <a:avLst/>
          </a:prstGeom>
          <a:solidFill>
            <a:srgbClr val="FFFFFF"/>
          </a:solidFill>
          <a:ln w="12700">
            <a:solidFill>
              <a:srgbClr val="FFFFFF"/>
            </a:solidFill>
            <a:miter lim="800000"/>
            <a:headEnd/>
            <a:tailEnd/>
          </a:ln>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nvGrpSpPr>
          <p:cNvPr id="31766" name="Group 29">
            <a:extLst>
              <a:ext uri="{FF2B5EF4-FFF2-40B4-BE49-F238E27FC236}">
                <a16:creationId xmlns:a16="http://schemas.microsoft.com/office/drawing/2014/main" id="{8CA01E0F-4E95-41F7-8E58-0D5625A4367F}"/>
              </a:ext>
            </a:extLst>
          </p:cNvPr>
          <p:cNvGrpSpPr>
            <a:grpSpLocks/>
          </p:cNvGrpSpPr>
          <p:nvPr/>
        </p:nvGrpSpPr>
        <p:grpSpPr bwMode="auto">
          <a:xfrm>
            <a:off x="1663700" y="1876425"/>
            <a:ext cx="165100" cy="139700"/>
            <a:chOff x="1048" y="1182"/>
            <a:chExt cx="104" cy="88"/>
          </a:xfrm>
        </p:grpSpPr>
        <p:sp>
          <p:nvSpPr>
            <p:cNvPr id="31798" name="Freeform 30">
              <a:extLst>
                <a:ext uri="{FF2B5EF4-FFF2-40B4-BE49-F238E27FC236}">
                  <a16:creationId xmlns:a16="http://schemas.microsoft.com/office/drawing/2014/main" id="{59791941-6F79-43B0-80B1-5F5B2D206F69}"/>
                </a:ext>
              </a:extLst>
            </p:cNvPr>
            <p:cNvSpPr>
              <a:spLocks/>
            </p:cNvSpPr>
            <p:nvPr/>
          </p:nvSpPr>
          <p:spPr bwMode="auto">
            <a:xfrm>
              <a:off x="1048" y="1182"/>
              <a:ext cx="104" cy="88"/>
            </a:xfrm>
            <a:custGeom>
              <a:avLst/>
              <a:gdLst>
                <a:gd name="T0" fmla="*/ 0 w 104"/>
                <a:gd name="T1" fmla="*/ 88 h 88"/>
                <a:gd name="T2" fmla="*/ 72 w 104"/>
                <a:gd name="T3" fmla="*/ 0 h 88"/>
                <a:gd name="T4" fmla="*/ 88 w 104"/>
                <a:gd name="T5" fmla="*/ 24 h 88"/>
                <a:gd name="T6" fmla="*/ 104 w 104"/>
                <a:gd name="T7" fmla="*/ 48 h 88"/>
                <a:gd name="T8" fmla="*/ 0 w 104"/>
                <a:gd name="T9" fmla="*/ 88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4" h="88">
                  <a:moveTo>
                    <a:pt x="0" y="88"/>
                  </a:moveTo>
                  <a:lnTo>
                    <a:pt x="72" y="0"/>
                  </a:lnTo>
                  <a:lnTo>
                    <a:pt x="88" y="24"/>
                  </a:lnTo>
                  <a:lnTo>
                    <a:pt x="104" y="48"/>
                  </a:lnTo>
                  <a:lnTo>
                    <a:pt x="0"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799" name="Line 31">
              <a:extLst>
                <a:ext uri="{FF2B5EF4-FFF2-40B4-BE49-F238E27FC236}">
                  <a16:creationId xmlns:a16="http://schemas.microsoft.com/office/drawing/2014/main" id="{E253EA29-5C95-4C07-9182-B338C656649A}"/>
                </a:ext>
              </a:extLst>
            </p:cNvPr>
            <p:cNvSpPr>
              <a:spLocks noChangeShapeType="1"/>
            </p:cNvSpPr>
            <p:nvPr/>
          </p:nvSpPr>
          <p:spPr bwMode="auto">
            <a:xfrm flipH="1">
              <a:off x="1136" y="1198"/>
              <a:ext cx="16"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1767" name="Group 32">
            <a:extLst>
              <a:ext uri="{FF2B5EF4-FFF2-40B4-BE49-F238E27FC236}">
                <a16:creationId xmlns:a16="http://schemas.microsoft.com/office/drawing/2014/main" id="{CC2C60AB-1863-43B9-B385-30FC3D735DE7}"/>
              </a:ext>
            </a:extLst>
          </p:cNvPr>
          <p:cNvGrpSpPr>
            <a:grpSpLocks/>
          </p:cNvGrpSpPr>
          <p:nvPr/>
        </p:nvGrpSpPr>
        <p:grpSpPr bwMode="auto">
          <a:xfrm>
            <a:off x="1041400" y="1712913"/>
            <a:ext cx="787400" cy="87312"/>
            <a:chOff x="656" y="1079"/>
            <a:chExt cx="496" cy="55"/>
          </a:xfrm>
        </p:grpSpPr>
        <p:sp>
          <p:nvSpPr>
            <p:cNvPr id="31796" name="Freeform 33">
              <a:extLst>
                <a:ext uri="{FF2B5EF4-FFF2-40B4-BE49-F238E27FC236}">
                  <a16:creationId xmlns:a16="http://schemas.microsoft.com/office/drawing/2014/main" id="{4084A286-FF9F-4A17-9F99-683532F77E50}"/>
                </a:ext>
              </a:extLst>
            </p:cNvPr>
            <p:cNvSpPr>
              <a:spLocks/>
            </p:cNvSpPr>
            <p:nvPr/>
          </p:nvSpPr>
          <p:spPr bwMode="auto">
            <a:xfrm>
              <a:off x="1040" y="1079"/>
              <a:ext cx="112" cy="55"/>
            </a:xfrm>
            <a:custGeom>
              <a:avLst/>
              <a:gdLst>
                <a:gd name="T0" fmla="*/ 112 w 112"/>
                <a:gd name="T1" fmla="*/ 32 h 55"/>
                <a:gd name="T2" fmla="*/ 0 w 112"/>
                <a:gd name="T3" fmla="*/ 55 h 55"/>
                <a:gd name="T4" fmla="*/ 0 w 112"/>
                <a:gd name="T5" fmla="*/ 32 h 55"/>
                <a:gd name="T6" fmla="*/ 0 w 112"/>
                <a:gd name="T7" fmla="*/ 0 h 55"/>
                <a:gd name="T8" fmla="*/ 112 w 112"/>
                <a:gd name="T9" fmla="*/ 32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2" h="55">
                  <a:moveTo>
                    <a:pt x="112" y="32"/>
                  </a:moveTo>
                  <a:lnTo>
                    <a:pt x="0" y="55"/>
                  </a:lnTo>
                  <a:lnTo>
                    <a:pt x="0" y="32"/>
                  </a:lnTo>
                  <a:lnTo>
                    <a:pt x="0" y="0"/>
                  </a:lnTo>
                  <a:lnTo>
                    <a:pt x="11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797" name="Line 34">
              <a:extLst>
                <a:ext uri="{FF2B5EF4-FFF2-40B4-BE49-F238E27FC236}">
                  <a16:creationId xmlns:a16="http://schemas.microsoft.com/office/drawing/2014/main" id="{65645372-7112-4F53-8667-837A7950131E}"/>
                </a:ext>
              </a:extLst>
            </p:cNvPr>
            <p:cNvSpPr>
              <a:spLocks noChangeShapeType="1"/>
            </p:cNvSpPr>
            <p:nvPr/>
          </p:nvSpPr>
          <p:spPr bwMode="auto">
            <a:xfrm>
              <a:off x="656" y="1111"/>
              <a:ext cx="38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1768" name="Group 35">
            <a:extLst>
              <a:ext uri="{FF2B5EF4-FFF2-40B4-BE49-F238E27FC236}">
                <a16:creationId xmlns:a16="http://schemas.microsoft.com/office/drawing/2014/main" id="{C8873E1C-4437-4A8E-B06D-9D9650505CE0}"/>
              </a:ext>
            </a:extLst>
          </p:cNvPr>
          <p:cNvGrpSpPr>
            <a:grpSpLocks/>
          </p:cNvGrpSpPr>
          <p:nvPr/>
        </p:nvGrpSpPr>
        <p:grpSpPr bwMode="auto">
          <a:xfrm>
            <a:off x="2705100" y="2344738"/>
            <a:ext cx="1017588" cy="1587"/>
            <a:chOff x="1704" y="1477"/>
            <a:chExt cx="641" cy="1"/>
          </a:xfrm>
        </p:grpSpPr>
        <p:sp>
          <p:nvSpPr>
            <p:cNvPr id="31791" name="Line 36">
              <a:extLst>
                <a:ext uri="{FF2B5EF4-FFF2-40B4-BE49-F238E27FC236}">
                  <a16:creationId xmlns:a16="http://schemas.microsoft.com/office/drawing/2014/main" id="{101481D2-4461-4B51-819B-4FB6ED1110AD}"/>
                </a:ext>
              </a:extLst>
            </p:cNvPr>
            <p:cNvSpPr>
              <a:spLocks noChangeShapeType="1"/>
            </p:cNvSpPr>
            <p:nvPr/>
          </p:nvSpPr>
          <p:spPr bwMode="auto">
            <a:xfrm flipH="1">
              <a:off x="2281" y="1477"/>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2" name="Line 37">
              <a:extLst>
                <a:ext uri="{FF2B5EF4-FFF2-40B4-BE49-F238E27FC236}">
                  <a16:creationId xmlns:a16="http://schemas.microsoft.com/office/drawing/2014/main" id="{21163787-6762-4CF0-B97E-6E4EE7581743}"/>
                </a:ext>
              </a:extLst>
            </p:cNvPr>
            <p:cNvSpPr>
              <a:spLocks noChangeShapeType="1"/>
            </p:cNvSpPr>
            <p:nvPr/>
          </p:nvSpPr>
          <p:spPr bwMode="auto">
            <a:xfrm flipH="1">
              <a:off x="2137" y="1477"/>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3" name="Line 38">
              <a:extLst>
                <a:ext uri="{FF2B5EF4-FFF2-40B4-BE49-F238E27FC236}">
                  <a16:creationId xmlns:a16="http://schemas.microsoft.com/office/drawing/2014/main" id="{A7B8DB47-C63E-41E1-8EBA-E8B3CEA83A46}"/>
                </a:ext>
              </a:extLst>
            </p:cNvPr>
            <p:cNvSpPr>
              <a:spLocks noChangeShapeType="1"/>
            </p:cNvSpPr>
            <p:nvPr/>
          </p:nvSpPr>
          <p:spPr bwMode="auto">
            <a:xfrm flipH="1">
              <a:off x="1993" y="1477"/>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4" name="Line 39">
              <a:extLst>
                <a:ext uri="{FF2B5EF4-FFF2-40B4-BE49-F238E27FC236}">
                  <a16:creationId xmlns:a16="http://schemas.microsoft.com/office/drawing/2014/main" id="{F96BCFC6-5614-4602-8FC0-236647E576C2}"/>
                </a:ext>
              </a:extLst>
            </p:cNvPr>
            <p:cNvSpPr>
              <a:spLocks noChangeShapeType="1"/>
            </p:cNvSpPr>
            <p:nvPr/>
          </p:nvSpPr>
          <p:spPr bwMode="auto">
            <a:xfrm flipH="1">
              <a:off x="1848" y="1477"/>
              <a:ext cx="65"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5" name="Line 40">
              <a:extLst>
                <a:ext uri="{FF2B5EF4-FFF2-40B4-BE49-F238E27FC236}">
                  <a16:creationId xmlns:a16="http://schemas.microsoft.com/office/drawing/2014/main" id="{20A494A5-7EF3-409B-AA41-8F2D6AA79499}"/>
                </a:ext>
              </a:extLst>
            </p:cNvPr>
            <p:cNvSpPr>
              <a:spLocks noChangeShapeType="1"/>
            </p:cNvSpPr>
            <p:nvPr/>
          </p:nvSpPr>
          <p:spPr bwMode="auto">
            <a:xfrm flipH="1">
              <a:off x="1704" y="1477"/>
              <a:ext cx="6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1769" name="Group 41">
            <a:extLst>
              <a:ext uri="{FF2B5EF4-FFF2-40B4-BE49-F238E27FC236}">
                <a16:creationId xmlns:a16="http://schemas.microsoft.com/office/drawing/2014/main" id="{FDBF1C80-0A18-44A3-816A-81E15B587506}"/>
              </a:ext>
            </a:extLst>
          </p:cNvPr>
          <p:cNvGrpSpPr>
            <a:grpSpLocks/>
          </p:cNvGrpSpPr>
          <p:nvPr/>
        </p:nvGrpSpPr>
        <p:grpSpPr bwMode="auto">
          <a:xfrm>
            <a:off x="927100" y="2344738"/>
            <a:ext cx="1054100" cy="696912"/>
            <a:chOff x="584" y="1477"/>
            <a:chExt cx="664" cy="439"/>
          </a:xfrm>
        </p:grpSpPr>
        <p:sp>
          <p:nvSpPr>
            <p:cNvPr id="31785" name="Line 42">
              <a:extLst>
                <a:ext uri="{FF2B5EF4-FFF2-40B4-BE49-F238E27FC236}">
                  <a16:creationId xmlns:a16="http://schemas.microsoft.com/office/drawing/2014/main" id="{88ECD582-266E-49CA-BEBC-A4842D82E892}"/>
                </a:ext>
              </a:extLst>
            </p:cNvPr>
            <p:cNvSpPr>
              <a:spLocks noChangeShapeType="1"/>
            </p:cNvSpPr>
            <p:nvPr/>
          </p:nvSpPr>
          <p:spPr bwMode="auto">
            <a:xfrm flipH="1">
              <a:off x="1184" y="1477"/>
              <a:ext cx="64" cy="4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6" name="Line 43">
              <a:extLst>
                <a:ext uri="{FF2B5EF4-FFF2-40B4-BE49-F238E27FC236}">
                  <a16:creationId xmlns:a16="http://schemas.microsoft.com/office/drawing/2014/main" id="{0108658C-9A26-4767-AD96-DDC76542DEAC}"/>
                </a:ext>
              </a:extLst>
            </p:cNvPr>
            <p:cNvSpPr>
              <a:spLocks noChangeShapeType="1"/>
            </p:cNvSpPr>
            <p:nvPr/>
          </p:nvSpPr>
          <p:spPr bwMode="auto">
            <a:xfrm flipH="1">
              <a:off x="1064" y="1557"/>
              <a:ext cx="64" cy="4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7" name="Line 44">
              <a:extLst>
                <a:ext uri="{FF2B5EF4-FFF2-40B4-BE49-F238E27FC236}">
                  <a16:creationId xmlns:a16="http://schemas.microsoft.com/office/drawing/2014/main" id="{79FE9486-4F4D-4792-98A0-D20EAF646057}"/>
                </a:ext>
              </a:extLst>
            </p:cNvPr>
            <p:cNvSpPr>
              <a:spLocks noChangeShapeType="1"/>
            </p:cNvSpPr>
            <p:nvPr/>
          </p:nvSpPr>
          <p:spPr bwMode="auto">
            <a:xfrm flipH="1">
              <a:off x="944" y="1637"/>
              <a:ext cx="64" cy="4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8" name="Line 45">
              <a:extLst>
                <a:ext uri="{FF2B5EF4-FFF2-40B4-BE49-F238E27FC236}">
                  <a16:creationId xmlns:a16="http://schemas.microsoft.com/office/drawing/2014/main" id="{7224E0F9-1E85-4288-BF75-293C0B06598B}"/>
                </a:ext>
              </a:extLst>
            </p:cNvPr>
            <p:cNvSpPr>
              <a:spLocks noChangeShapeType="1"/>
            </p:cNvSpPr>
            <p:nvPr/>
          </p:nvSpPr>
          <p:spPr bwMode="auto">
            <a:xfrm flipH="1">
              <a:off x="824" y="1717"/>
              <a:ext cx="64" cy="4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9" name="Line 46">
              <a:extLst>
                <a:ext uri="{FF2B5EF4-FFF2-40B4-BE49-F238E27FC236}">
                  <a16:creationId xmlns:a16="http://schemas.microsoft.com/office/drawing/2014/main" id="{7C1D8F2D-6140-46C4-8939-3CB6EA8725A7}"/>
                </a:ext>
              </a:extLst>
            </p:cNvPr>
            <p:cNvSpPr>
              <a:spLocks noChangeShapeType="1"/>
            </p:cNvSpPr>
            <p:nvPr/>
          </p:nvSpPr>
          <p:spPr bwMode="auto">
            <a:xfrm flipH="1">
              <a:off x="704" y="1797"/>
              <a:ext cx="64" cy="3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90" name="Line 47">
              <a:extLst>
                <a:ext uri="{FF2B5EF4-FFF2-40B4-BE49-F238E27FC236}">
                  <a16:creationId xmlns:a16="http://schemas.microsoft.com/office/drawing/2014/main" id="{9DA8EE9A-D82A-4755-B663-1BCA9E4050B6}"/>
                </a:ext>
              </a:extLst>
            </p:cNvPr>
            <p:cNvSpPr>
              <a:spLocks noChangeShapeType="1"/>
            </p:cNvSpPr>
            <p:nvPr/>
          </p:nvSpPr>
          <p:spPr bwMode="auto">
            <a:xfrm flipH="1">
              <a:off x="584" y="1876"/>
              <a:ext cx="64" cy="4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1770" name="Group 48">
            <a:extLst>
              <a:ext uri="{FF2B5EF4-FFF2-40B4-BE49-F238E27FC236}">
                <a16:creationId xmlns:a16="http://schemas.microsoft.com/office/drawing/2014/main" id="{9E089573-D835-4D7C-A1BF-6C9777C17A9A}"/>
              </a:ext>
            </a:extLst>
          </p:cNvPr>
          <p:cNvGrpSpPr>
            <a:grpSpLocks/>
          </p:cNvGrpSpPr>
          <p:nvPr/>
        </p:nvGrpSpPr>
        <p:grpSpPr bwMode="auto">
          <a:xfrm>
            <a:off x="1981200" y="1812925"/>
            <a:ext cx="1588" cy="519113"/>
            <a:chOff x="1248" y="1142"/>
            <a:chExt cx="1" cy="327"/>
          </a:xfrm>
        </p:grpSpPr>
        <p:sp>
          <p:nvSpPr>
            <p:cNvPr id="31782" name="Line 49">
              <a:extLst>
                <a:ext uri="{FF2B5EF4-FFF2-40B4-BE49-F238E27FC236}">
                  <a16:creationId xmlns:a16="http://schemas.microsoft.com/office/drawing/2014/main" id="{21144DAD-689E-4210-BC48-2B5FCAD363A4}"/>
                </a:ext>
              </a:extLst>
            </p:cNvPr>
            <p:cNvSpPr>
              <a:spLocks noChangeShapeType="1"/>
            </p:cNvSpPr>
            <p:nvPr/>
          </p:nvSpPr>
          <p:spPr bwMode="auto">
            <a:xfrm>
              <a:off x="1248" y="1142"/>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3" name="Line 50">
              <a:extLst>
                <a:ext uri="{FF2B5EF4-FFF2-40B4-BE49-F238E27FC236}">
                  <a16:creationId xmlns:a16="http://schemas.microsoft.com/office/drawing/2014/main" id="{2902399B-8E31-4591-B635-ACF4DA025B1B}"/>
                </a:ext>
              </a:extLst>
            </p:cNvPr>
            <p:cNvSpPr>
              <a:spLocks noChangeShapeType="1"/>
            </p:cNvSpPr>
            <p:nvPr/>
          </p:nvSpPr>
          <p:spPr bwMode="auto">
            <a:xfrm>
              <a:off x="1248" y="1286"/>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4" name="Line 51">
              <a:extLst>
                <a:ext uri="{FF2B5EF4-FFF2-40B4-BE49-F238E27FC236}">
                  <a16:creationId xmlns:a16="http://schemas.microsoft.com/office/drawing/2014/main" id="{1CB6BDAC-5404-4483-A7DD-F1F6F202EC6C}"/>
                </a:ext>
              </a:extLst>
            </p:cNvPr>
            <p:cNvSpPr>
              <a:spLocks noChangeShapeType="1"/>
            </p:cNvSpPr>
            <p:nvPr/>
          </p:nvSpPr>
          <p:spPr bwMode="auto">
            <a:xfrm>
              <a:off x="1248" y="1430"/>
              <a:ext cx="1" cy="3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1771" name="Line 52">
            <a:extLst>
              <a:ext uri="{FF2B5EF4-FFF2-40B4-BE49-F238E27FC236}">
                <a16:creationId xmlns:a16="http://schemas.microsoft.com/office/drawing/2014/main" id="{37FE1DF0-03C5-4044-8073-B18756E1C74B}"/>
              </a:ext>
            </a:extLst>
          </p:cNvPr>
          <p:cNvSpPr>
            <a:spLocks noChangeShapeType="1"/>
          </p:cNvSpPr>
          <p:nvPr/>
        </p:nvSpPr>
        <p:spPr bwMode="auto">
          <a:xfrm flipV="1">
            <a:off x="3011488" y="1293813"/>
            <a:ext cx="139700" cy="6461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72" name="Rectangle 53">
            <a:extLst>
              <a:ext uri="{FF2B5EF4-FFF2-40B4-BE49-F238E27FC236}">
                <a16:creationId xmlns:a16="http://schemas.microsoft.com/office/drawing/2014/main" id="{5CE2BA74-737D-47B1-A34E-0BECE35EC983}"/>
              </a:ext>
            </a:extLst>
          </p:cNvPr>
          <p:cNvSpPr>
            <a:spLocks noChangeArrowheads="1"/>
          </p:cNvSpPr>
          <p:nvPr/>
        </p:nvSpPr>
        <p:spPr bwMode="auto">
          <a:xfrm>
            <a:off x="2998788" y="977900"/>
            <a:ext cx="2108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transducer scan pattern</a:t>
            </a:r>
            <a:endParaRPr lang="en-US" altLang="en-US" sz="2400"/>
          </a:p>
        </p:txBody>
      </p:sp>
      <p:sp>
        <p:nvSpPr>
          <p:cNvPr id="31773" name="Rectangle 54">
            <a:extLst>
              <a:ext uri="{FF2B5EF4-FFF2-40B4-BE49-F238E27FC236}">
                <a16:creationId xmlns:a16="http://schemas.microsoft.com/office/drawing/2014/main" id="{569A0264-56F4-4266-AE2B-42E5BE8931F8}"/>
              </a:ext>
            </a:extLst>
          </p:cNvPr>
          <p:cNvSpPr>
            <a:spLocks noChangeArrowheads="1"/>
          </p:cNvSpPr>
          <p:nvPr/>
        </p:nvSpPr>
        <p:spPr bwMode="auto">
          <a:xfrm>
            <a:off x="1054100" y="1736725"/>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i="1">
                <a:solidFill>
                  <a:srgbClr val="000000"/>
                </a:solidFill>
              </a:rPr>
              <a:t>x</a:t>
            </a:r>
            <a:endParaRPr lang="en-US" altLang="en-US" sz="2400"/>
          </a:p>
        </p:txBody>
      </p:sp>
      <p:sp>
        <p:nvSpPr>
          <p:cNvPr id="31774" name="Rectangle 55">
            <a:extLst>
              <a:ext uri="{FF2B5EF4-FFF2-40B4-BE49-F238E27FC236}">
                <a16:creationId xmlns:a16="http://schemas.microsoft.com/office/drawing/2014/main" id="{2ADDBF03-90DA-4276-8C52-D368CAAA3956}"/>
              </a:ext>
            </a:extLst>
          </p:cNvPr>
          <p:cNvSpPr>
            <a:spLocks noChangeArrowheads="1"/>
          </p:cNvSpPr>
          <p:nvPr/>
        </p:nvSpPr>
        <p:spPr bwMode="auto">
          <a:xfrm>
            <a:off x="2552700" y="102870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i="1">
                <a:solidFill>
                  <a:srgbClr val="000000"/>
                </a:solidFill>
              </a:rPr>
              <a:t>y</a:t>
            </a:r>
            <a:endParaRPr lang="en-US" altLang="en-US" sz="2400"/>
          </a:p>
        </p:txBody>
      </p:sp>
      <p:grpSp>
        <p:nvGrpSpPr>
          <p:cNvPr id="31775" name="Group 56">
            <a:extLst>
              <a:ext uri="{FF2B5EF4-FFF2-40B4-BE49-F238E27FC236}">
                <a16:creationId xmlns:a16="http://schemas.microsoft.com/office/drawing/2014/main" id="{66AD3E75-8C44-43E1-8751-98D313C0DC7F}"/>
              </a:ext>
            </a:extLst>
          </p:cNvPr>
          <p:cNvGrpSpPr>
            <a:grpSpLocks/>
          </p:cNvGrpSpPr>
          <p:nvPr/>
        </p:nvGrpSpPr>
        <p:grpSpPr bwMode="auto">
          <a:xfrm>
            <a:off x="1930400" y="2420938"/>
            <a:ext cx="88900" cy="493712"/>
            <a:chOff x="1216" y="1525"/>
            <a:chExt cx="56" cy="311"/>
          </a:xfrm>
        </p:grpSpPr>
        <p:sp>
          <p:nvSpPr>
            <p:cNvPr id="31779" name="Freeform 57">
              <a:extLst>
                <a:ext uri="{FF2B5EF4-FFF2-40B4-BE49-F238E27FC236}">
                  <a16:creationId xmlns:a16="http://schemas.microsoft.com/office/drawing/2014/main" id="{E1EF8A8D-CB5E-4F32-94A4-F8B8111062CB}"/>
                </a:ext>
              </a:extLst>
            </p:cNvPr>
            <p:cNvSpPr>
              <a:spLocks/>
            </p:cNvSpPr>
            <p:nvPr/>
          </p:nvSpPr>
          <p:spPr bwMode="auto">
            <a:xfrm>
              <a:off x="1216" y="1725"/>
              <a:ext cx="56" cy="111"/>
            </a:xfrm>
            <a:custGeom>
              <a:avLst/>
              <a:gdLst>
                <a:gd name="T0" fmla="*/ 24 w 56"/>
                <a:gd name="T1" fmla="*/ 111 h 111"/>
                <a:gd name="T2" fmla="*/ 0 w 56"/>
                <a:gd name="T3" fmla="*/ 0 h 111"/>
                <a:gd name="T4" fmla="*/ 24 w 56"/>
                <a:gd name="T5" fmla="*/ 0 h 111"/>
                <a:gd name="T6" fmla="*/ 56 w 56"/>
                <a:gd name="T7" fmla="*/ 0 h 111"/>
                <a:gd name="T8" fmla="*/ 24 w 56"/>
                <a:gd name="T9" fmla="*/ 111 h 1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111">
                  <a:moveTo>
                    <a:pt x="24" y="111"/>
                  </a:moveTo>
                  <a:lnTo>
                    <a:pt x="0" y="0"/>
                  </a:lnTo>
                  <a:lnTo>
                    <a:pt x="24" y="0"/>
                  </a:lnTo>
                  <a:lnTo>
                    <a:pt x="56" y="0"/>
                  </a:lnTo>
                  <a:lnTo>
                    <a:pt x="24"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780" name="Line 58">
              <a:extLst>
                <a:ext uri="{FF2B5EF4-FFF2-40B4-BE49-F238E27FC236}">
                  <a16:creationId xmlns:a16="http://schemas.microsoft.com/office/drawing/2014/main" id="{41755716-043F-4685-A33A-97D58C9C9FCA}"/>
                </a:ext>
              </a:extLst>
            </p:cNvPr>
            <p:cNvSpPr>
              <a:spLocks noChangeShapeType="1"/>
            </p:cNvSpPr>
            <p:nvPr/>
          </p:nvSpPr>
          <p:spPr bwMode="auto">
            <a:xfrm>
              <a:off x="1240" y="1525"/>
              <a:ext cx="1" cy="6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781" name="Line 59">
              <a:extLst>
                <a:ext uri="{FF2B5EF4-FFF2-40B4-BE49-F238E27FC236}">
                  <a16:creationId xmlns:a16="http://schemas.microsoft.com/office/drawing/2014/main" id="{805EC58C-BBDE-40D7-99D2-8458A431C1E0}"/>
                </a:ext>
              </a:extLst>
            </p:cNvPr>
            <p:cNvSpPr>
              <a:spLocks noChangeShapeType="1"/>
            </p:cNvSpPr>
            <p:nvPr/>
          </p:nvSpPr>
          <p:spPr bwMode="auto">
            <a:xfrm>
              <a:off x="1240" y="1669"/>
              <a:ext cx="1" cy="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31776" name="Rectangle 60">
            <a:extLst>
              <a:ext uri="{FF2B5EF4-FFF2-40B4-BE49-F238E27FC236}">
                <a16:creationId xmlns:a16="http://schemas.microsoft.com/office/drawing/2014/main" id="{B4FC3CA9-F6A4-4150-8A68-755857A9ADF5}"/>
              </a:ext>
            </a:extLst>
          </p:cNvPr>
          <p:cNvSpPr>
            <a:spLocks noChangeArrowheads="1"/>
          </p:cNvSpPr>
          <p:nvPr/>
        </p:nvSpPr>
        <p:spPr bwMode="auto">
          <a:xfrm>
            <a:off x="1790700" y="2698750"/>
            <a:ext cx="1016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a:solidFill>
                  <a:srgbClr val="000000"/>
                </a:solidFill>
              </a:rPr>
              <a:t>z</a:t>
            </a:r>
            <a:endParaRPr lang="en-US" altLang="en-US" sz="2400"/>
          </a:p>
        </p:txBody>
      </p:sp>
      <p:pic>
        <p:nvPicPr>
          <p:cNvPr id="31777" name="Picture 61">
            <a:extLst>
              <a:ext uri="{FF2B5EF4-FFF2-40B4-BE49-F238E27FC236}">
                <a16:creationId xmlns:a16="http://schemas.microsoft.com/office/drawing/2014/main" id="{64FBD9B1-6C03-4F68-B7F7-28F985DB3402}"/>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5538" y="1660525"/>
            <a:ext cx="3435350" cy="4975225"/>
          </a:xfrm>
          <a:prstGeom prst="rect">
            <a:avLst/>
          </a:prstGeom>
          <a:noFill/>
          <a:ln w="25400">
            <a:solidFill>
              <a:srgbClr val="00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78" name="Rectangle 62">
            <a:extLst>
              <a:ext uri="{FF2B5EF4-FFF2-40B4-BE49-F238E27FC236}">
                <a16:creationId xmlns:a16="http://schemas.microsoft.com/office/drawing/2014/main" id="{AAB8EFFB-0F63-44B5-B0C8-DF235BAB4CDE}"/>
              </a:ext>
            </a:extLst>
          </p:cNvPr>
          <p:cNvSpPr>
            <a:spLocks noChangeArrowheads="1"/>
          </p:cNvSpPr>
          <p:nvPr/>
        </p:nvSpPr>
        <p:spPr bwMode="auto">
          <a:xfrm>
            <a:off x="228600" y="4419600"/>
            <a:ext cx="4192588"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b="1">
                <a:solidFill>
                  <a:schemeClr val="tx2"/>
                </a:solidFill>
              </a:rPr>
              <a:t>C-scan image of chem-milled panels at</a:t>
            </a:r>
          </a:p>
          <a:p>
            <a:pPr>
              <a:spcBef>
                <a:spcPct val="0"/>
              </a:spcBef>
              <a:buFontTx/>
              <a:buNone/>
            </a:pPr>
            <a:r>
              <a:rPr lang="en-US" altLang="en-US" sz="1800" b="1">
                <a:solidFill>
                  <a:schemeClr val="tx2"/>
                </a:solidFill>
              </a:rPr>
              <a:t> horizontal lap splice / vertical butt splice</a:t>
            </a:r>
          </a:p>
          <a:p>
            <a:pPr>
              <a:spcBef>
                <a:spcPct val="0"/>
              </a:spcBef>
              <a:buFontTx/>
              <a:buNone/>
            </a:pPr>
            <a:r>
              <a:rPr lang="en-US" altLang="en-US" sz="1800" b="1">
                <a:solidFill>
                  <a:schemeClr val="tx2"/>
                </a:solidFill>
              </a:rPr>
              <a:t> on a 727 fuselage</a:t>
            </a:r>
            <a:endParaRPr lang="en-US" altLang="en-US" sz="24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a:extLst>
              <a:ext uri="{FF2B5EF4-FFF2-40B4-BE49-F238E27FC236}">
                <a16:creationId xmlns:a16="http://schemas.microsoft.com/office/drawing/2014/main" id="{AEE6CDE1-8777-4095-9323-3B680EE88B06}"/>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System Components</a:t>
            </a:r>
            <a:endParaRPr lang="en-US" altLang="en-US" sz="2400"/>
          </a:p>
        </p:txBody>
      </p:sp>
      <p:sp>
        <p:nvSpPr>
          <p:cNvPr id="34819" name="Line 3">
            <a:extLst>
              <a:ext uri="{FF2B5EF4-FFF2-40B4-BE49-F238E27FC236}">
                <a16:creationId xmlns:a16="http://schemas.microsoft.com/office/drawing/2014/main" id="{DA31D363-DD82-4437-BC14-D4458CA58CB9}"/>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20" name="Text Box 4">
            <a:extLst>
              <a:ext uri="{FF2B5EF4-FFF2-40B4-BE49-F238E27FC236}">
                <a16:creationId xmlns:a16="http://schemas.microsoft.com/office/drawing/2014/main" id="{5DE04AF4-5BFD-406F-897A-BAAF7DA3E124}"/>
              </a:ext>
            </a:extLst>
          </p:cNvPr>
          <p:cNvSpPr txBox="1">
            <a:spLocks noChangeArrowheads="1"/>
          </p:cNvSpPr>
          <p:nvPr/>
        </p:nvSpPr>
        <p:spPr bwMode="auto">
          <a:xfrm>
            <a:off x="3689350" y="1099201"/>
            <a:ext cx="1536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dirty="0"/>
              <a:t>References</a:t>
            </a:r>
          </a:p>
        </p:txBody>
      </p:sp>
      <p:sp>
        <p:nvSpPr>
          <p:cNvPr id="34821" name="Text Box 5">
            <a:extLst>
              <a:ext uri="{FF2B5EF4-FFF2-40B4-BE49-F238E27FC236}">
                <a16:creationId xmlns:a16="http://schemas.microsoft.com/office/drawing/2014/main" id="{41118012-A8F0-4E9B-A053-E74C78FAC18D}"/>
              </a:ext>
            </a:extLst>
          </p:cNvPr>
          <p:cNvSpPr txBox="1">
            <a:spLocks noChangeArrowheads="1"/>
          </p:cNvSpPr>
          <p:nvPr/>
        </p:nvSpPr>
        <p:spPr bwMode="auto">
          <a:xfrm>
            <a:off x="1143000" y="1741201"/>
            <a:ext cx="7508979"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1800" dirty="0"/>
              <a:t>Schmerr, L.W. and S.J. Song, </a:t>
            </a:r>
            <a:r>
              <a:rPr lang="en-US" altLang="en-US" sz="1800" b="1" dirty="0"/>
              <a:t>Ultrasonic Nondestructive </a:t>
            </a:r>
          </a:p>
          <a:p>
            <a:pPr>
              <a:spcBef>
                <a:spcPct val="0"/>
              </a:spcBef>
              <a:buFontTx/>
              <a:buNone/>
            </a:pPr>
            <a:r>
              <a:rPr lang="en-US" altLang="en-US" sz="1800" b="1" dirty="0"/>
              <a:t>Evaluation Systems – Models and Measurements</a:t>
            </a:r>
            <a:r>
              <a:rPr lang="en-US" altLang="en-US" sz="1800" dirty="0"/>
              <a:t>, Springer,</a:t>
            </a:r>
          </a:p>
          <a:p>
            <a:pPr>
              <a:spcBef>
                <a:spcPct val="0"/>
              </a:spcBef>
              <a:buFontTx/>
              <a:buNone/>
            </a:pPr>
            <a:r>
              <a:rPr lang="en-US" altLang="en-US" sz="1800" dirty="0"/>
              <a:t> 2007.</a:t>
            </a:r>
          </a:p>
          <a:p>
            <a:pPr>
              <a:spcBef>
                <a:spcPct val="0"/>
              </a:spcBef>
              <a:buFontTx/>
              <a:buNone/>
            </a:pPr>
            <a:endParaRPr lang="en-US" altLang="en-US" sz="1800" dirty="0"/>
          </a:p>
          <a:p>
            <a:pPr>
              <a:spcBef>
                <a:spcPct val="0"/>
              </a:spcBef>
              <a:buFontTx/>
              <a:buNone/>
            </a:pPr>
            <a:r>
              <a:rPr lang="en-US" altLang="en-US" sz="1800" dirty="0"/>
              <a:t>Schmerr, L.W., </a:t>
            </a:r>
            <a:r>
              <a:rPr lang="en-US" altLang="en-US" sz="1800" b="1" dirty="0"/>
              <a:t>Fundamentals of Ultrasonic Nondestructive Evaluation – A </a:t>
            </a:r>
          </a:p>
          <a:p>
            <a:pPr>
              <a:spcBef>
                <a:spcPct val="0"/>
              </a:spcBef>
              <a:buFontTx/>
              <a:buNone/>
            </a:pPr>
            <a:r>
              <a:rPr lang="en-US" altLang="en-US" sz="1800" b="1" dirty="0"/>
              <a:t>Modeling Approach, 2</a:t>
            </a:r>
            <a:r>
              <a:rPr lang="en-US" altLang="en-US" sz="1800" b="1" baseline="30000" dirty="0"/>
              <a:t>nd</a:t>
            </a:r>
            <a:r>
              <a:rPr lang="en-US" altLang="en-US" sz="1800" b="1" dirty="0"/>
              <a:t> Ed</a:t>
            </a:r>
            <a:r>
              <a:rPr lang="en-US" altLang="en-US" sz="1800" dirty="0"/>
              <a:t>.,  Springer, 2016.</a:t>
            </a:r>
          </a:p>
          <a:p>
            <a:pPr>
              <a:spcBef>
                <a:spcPct val="0"/>
              </a:spcBef>
              <a:buFontTx/>
              <a:buNone/>
            </a:pPr>
            <a:endParaRPr lang="en-US" altLang="en-US" sz="1800" dirty="0"/>
          </a:p>
          <a:p>
            <a:pPr>
              <a:spcBef>
                <a:spcPct val="0"/>
              </a:spcBef>
              <a:buFontTx/>
              <a:buNone/>
            </a:pPr>
            <a:r>
              <a:rPr lang="en-US" altLang="en-US" sz="1800" dirty="0"/>
              <a:t>Schmerr, L.W., </a:t>
            </a:r>
            <a:r>
              <a:rPr lang="en-US" altLang="en-US" sz="1800" b="1" dirty="0"/>
              <a:t>Fundamentals of Ultrasonic Phased Arrays</a:t>
            </a:r>
            <a:r>
              <a:rPr lang="en-US" altLang="en-US" sz="1800" dirty="0"/>
              <a:t>, Springer, 2015.</a:t>
            </a:r>
          </a:p>
          <a:p>
            <a:pPr>
              <a:spcBef>
                <a:spcPct val="0"/>
              </a:spcBef>
              <a:buFontTx/>
              <a:buNone/>
            </a:pPr>
            <a:endParaRPr lang="en-US" altLang="en-US" sz="1800" dirty="0"/>
          </a:p>
          <a:p>
            <a:pPr>
              <a:spcBef>
                <a:spcPct val="0"/>
              </a:spcBef>
              <a:buFontTx/>
              <a:buNone/>
            </a:pPr>
            <a:r>
              <a:rPr lang="en-US" altLang="en-US" sz="1800" dirty="0" err="1"/>
              <a:t>Krautkramer</a:t>
            </a:r>
            <a:r>
              <a:rPr lang="en-US" altLang="en-US" sz="1800" dirty="0"/>
              <a:t>, J. and H. </a:t>
            </a:r>
            <a:r>
              <a:rPr lang="en-US" altLang="en-US" sz="1800" dirty="0" err="1"/>
              <a:t>Krautkramer</a:t>
            </a:r>
            <a:r>
              <a:rPr lang="en-US" altLang="en-US" sz="1800" b="1" dirty="0"/>
              <a:t>, Ultrasonic Testing of </a:t>
            </a:r>
          </a:p>
          <a:p>
            <a:pPr>
              <a:spcBef>
                <a:spcPct val="0"/>
              </a:spcBef>
              <a:buFontTx/>
              <a:buNone/>
            </a:pPr>
            <a:r>
              <a:rPr lang="en-US" altLang="en-US" sz="1800" b="1" dirty="0"/>
              <a:t>Materials</a:t>
            </a:r>
            <a:r>
              <a:rPr lang="en-US" altLang="en-US" sz="1800" dirty="0"/>
              <a:t>, Springer Verlag, 1990.</a:t>
            </a:r>
          </a:p>
          <a:p>
            <a:pPr>
              <a:spcBef>
                <a:spcPct val="0"/>
              </a:spcBef>
              <a:buFontTx/>
              <a:buNone/>
            </a:pPr>
            <a:endParaRPr lang="en-US" altLang="en-US" sz="1800" dirty="0"/>
          </a:p>
          <a:p>
            <a:pPr>
              <a:spcBef>
                <a:spcPct val="0"/>
              </a:spcBef>
              <a:buFontTx/>
              <a:buNone/>
            </a:pPr>
            <a:r>
              <a:rPr lang="en-US" altLang="en-US" sz="1800" dirty="0"/>
              <a:t>Blitz, J. and G. Simpson, </a:t>
            </a:r>
            <a:r>
              <a:rPr lang="en-US" altLang="en-US" sz="1800" b="1" dirty="0"/>
              <a:t>Ultrasonic Methods of</a:t>
            </a:r>
          </a:p>
          <a:p>
            <a:pPr>
              <a:spcBef>
                <a:spcPct val="0"/>
              </a:spcBef>
              <a:buFontTx/>
              <a:buNone/>
            </a:pPr>
            <a:r>
              <a:rPr lang="en-US" altLang="en-US" sz="1800" b="1" dirty="0"/>
              <a:t> Non-destructive Testing</a:t>
            </a:r>
            <a:r>
              <a:rPr lang="en-US" altLang="en-US" sz="1800" dirty="0"/>
              <a:t>, Chapman &amp; Hall, </a:t>
            </a:r>
            <a:r>
              <a:rPr lang="en-US" altLang="en-US" sz="1800" dirty="0" err="1"/>
              <a:t>London,UK</a:t>
            </a:r>
            <a:r>
              <a:rPr lang="en-US" altLang="en-US" sz="1800" dirty="0"/>
              <a:t>,</a:t>
            </a:r>
          </a:p>
          <a:p>
            <a:pPr>
              <a:spcBef>
                <a:spcPct val="0"/>
              </a:spcBef>
              <a:buFontTx/>
              <a:buNone/>
            </a:pPr>
            <a:r>
              <a:rPr lang="en-US" altLang="en-US" sz="1800" dirty="0"/>
              <a:t>1996.</a:t>
            </a:r>
          </a:p>
          <a:p>
            <a:pPr>
              <a:spcBef>
                <a:spcPct val="0"/>
              </a:spcBef>
              <a:buFontTx/>
              <a:buNone/>
            </a:pPr>
            <a:endParaRPr lang="en-US" altLang="en-US" sz="1800" dirty="0"/>
          </a:p>
          <a:p>
            <a:pPr>
              <a:spcBef>
                <a:spcPct val="0"/>
              </a:spcBef>
              <a:buFontTx/>
              <a:buNone/>
            </a:pPr>
            <a:endParaRPr lang="en-US" altLang="en-U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a16="http://schemas.microsoft.com/office/drawing/2014/main" id="{C622FFD3-7E52-4C69-865E-9864A7BC8B0E}"/>
              </a:ext>
            </a:extLst>
          </p:cNvPr>
          <p:cNvSpPr txBox="1">
            <a:spLocks noChangeArrowheads="1"/>
          </p:cNvSpPr>
          <p:nvPr/>
        </p:nvSpPr>
        <p:spPr bwMode="auto">
          <a:xfrm>
            <a:off x="1127125" y="904875"/>
            <a:ext cx="5737468" cy="4647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800" i="1" dirty="0"/>
              <a:t>	      </a:t>
            </a:r>
            <a:r>
              <a:rPr lang="en-US" altLang="en-US" sz="2800" i="1" dirty="0">
                <a:solidFill>
                  <a:srgbClr val="009900"/>
                </a:solidFill>
              </a:rPr>
              <a:t>Learning Objectives</a:t>
            </a:r>
          </a:p>
          <a:p>
            <a:pPr>
              <a:spcBef>
                <a:spcPct val="0"/>
              </a:spcBef>
              <a:buFontTx/>
              <a:buNone/>
            </a:pPr>
            <a:endParaRPr lang="en-US" altLang="en-US" sz="2800" i="1" dirty="0">
              <a:solidFill>
                <a:srgbClr val="66FF66"/>
              </a:solidFill>
            </a:endParaRPr>
          </a:p>
          <a:p>
            <a:pPr>
              <a:spcBef>
                <a:spcPct val="0"/>
              </a:spcBef>
              <a:buFontTx/>
              <a:buNone/>
            </a:pPr>
            <a:endParaRPr lang="en-US" altLang="en-US" sz="2400" dirty="0"/>
          </a:p>
          <a:p>
            <a:pPr>
              <a:spcBef>
                <a:spcPct val="0"/>
              </a:spcBef>
              <a:buFontTx/>
              <a:buNone/>
            </a:pPr>
            <a:r>
              <a:rPr lang="en-US" altLang="en-US" sz="2400" dirty="0"/>
              <a:t>	familiarity with:</a:t>
            </a:r>
          </a:p>
          <a:p>
            <a:pPr>
              <a:spcBef>
                <a:spcPct val="0"/>
              </a:spcBef>
              <a:buFontTx/>
              <a:buNone/>
            </a:pPr>
            <a:r>
              <a:rPr lang="en-US" altLang="en-US" sz="2400" dirty="0"/>
              <a:t>		ultrasonic system components</a:t>
            </a:r>
          </a:p>
          <a:p>
            <a:pPr>
              <a:spcBef>
                <a:spcPct val="0"/>
              </a:spcBef>
              <a:buFontTx/>
              <a:buNone/>
            </a:pPr>
            <a:r>
              <a:rPr lang="en-US" altLang="en-US" sz="2400" dirty="0"/>
              <a:t>		ultrasonic NDE terminology</a:t>
            </a:r>
          </a:p>
          <a:p>
            <a:pPr>
              <a:spcBef>
                <a:spcPct val="0"/>
              </a:spcBef>
              <a:buFontTx/>
              <a:buNone/>
            </a:pPr>
            <a:endParaRPr lang="en-US" altLang="en-US" sz="2400" dirty="0"/>
          </a:p>
          <a:p>
            <a:pPr>
              <a:spcBef>
                <a:spcPct val="0"/>
              </a:spcBef>
              <a:buFontTx/>
              <a:buNone/>
            </a:pPr>
            <a:r>
              <a:rPr lang="en-US" altLang="en-US" sz="2400" dirty="0"/>
              <a:t>	basic information on transducers</a:t>
            </a:r>
          </a:p>
          <a:p>
            <a:pPr>
              <a:spcBef>
                <a:spcPct val="0"/>
              </a:spcBef>
              <a:buFontTx/>
              <a:buNone/>
            </a:pPr>
            <a:r>
              <a:rPr lang="en-US" altLang="en-US" sz="2400" dirty="0"/>
              <a:t>		construction</a:t>
            </a:r>
          </a:p>
          <a:p>
            <a:pPr>
              <a:spcBef>
                <a:spcPct val="0"/>
              </a:spcBef>
              <a:buFontTx/>
              <a:buNone/>
            </a:pPr>
            <a:r>
              <a:rPr lang="en-US" altLang="en-US" sz="2400" dirty="0"/>
              <a:t>		types</a:t>
            </a:r>
          </a:p>
          <a:p>
            <a:pPr>
              <a:spcBef>
                <a:spcPct val="0"/>
              </a:spcBef>
              <a:buFontTx/>
              <a:buNone/>
            </a:pPr>
            <a:endParaRPr lang="en-US" altLang="en-US" sz="2400" dirty="0"/>
          </a:p>
          <a:p>
            <a:pPr>
              <a:spcBef>
                <a:spcPct val="0"/>
              </a:spcBef>
              <a:buFontTx/>
              <a:buNone/>
            </a:pPr>
            <a:r>
              <a:rPr lang="en-US" altLang="en-US" sz="2400" dirty="0"/>
              <a:t>	common ultrasonic displays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a:extLst>
              <a:ext uri="{FF2B5EF4-FFF2-40B4-BE49-F238E27FC236}">
                <a16:creationId xmlns:a16="http://schemas.microsoft.com/office/drawing/2014/main" id="{08830A6C-3D5E-454E-985E-B8F2D7FF1A44}"/>
              </a:ext>
            </a:extLst>
          </p:cNvPr>
          <p:cNvSpPr>
            <a:spLocks noChangeArrowheads="1"/>
          </p:cNvSpPr>
          <p:nvPr/>
        </p:nvSpPr>
        <p:spPr bwMode="auto">
          <a:xfrm>
            <a:off x="1219200" y="2489200"/>
            <a:ext cx="1417638" cy="841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195" name="Freeform 4">
            <a:extLst>
              <a:ext uri="{FF2B5EF4-FFF2-40B4-BE49-F238E27FC236}">
                <a16:creationId xmlns:a16="http://schemas.microsoft.com/office/drawing/2014/main" id="{5B976CB5-9746-4A53-A3F3-E2B40B184D15}"/>
              </a:ext>
            </a:extLst>
          </p:cNvPr>
          <p:cNvSpPr>
            <a:spLocks/>
          </p:cNvSpPr>
          <p:nvPr/>
        </p:nvSpPr>
        <p:spPr bwMode="auto">
          <a:xfrm>
            <a:off x="1219200" y="2489200"/>
            <a:ext cx="1417638" cy="841375"/>
          </a:xfrm>
          <a:custGeom>
            <a:avLst/>
            <a:gdLst>
              <a:gd name="T0" fmla="*/ 0 w 893"/>
              <a:gd name="T1" fmla="*/ 0 h 530"/>
              <a:gd name="T2" fmla="*/ 2147483646 w 893"/>
              <a:gd name="T3" fmla="*/ 0 h 530"/>
              <a:gd name="T4" fmla="*/ 2147483646 w 893"/>
              <a:gd name="T5" fmla="*/ 0 h 530"/>
              <a:gd name="T6" fmla="*/ 2147483646 w 893"/>
              <a:gd name="T7" fmla="*/ 2147483646 h 530"/>
              <a:gd name="T8" fmla="*/ 2147483646 w 893"/>
              <a:gd name="T9" fmla="*/ 2147483646 h 530"/>
              <a:gd name="T10" fmla="*/ 0 w 893"/>
              <a:gd name="T11" fmla="*/ 2147483646 h 530"/>
              <a:gd name="T12" fmla="*/ 0 w 893"/>
              <a:gd name="T13" fmla="*/ 2147483646 h 530"/>
              <a:gd name="T14" fmla="*/ 0 w 893"/>
              <a:gd name="T15" fmla="*/ 0 h 530"/>
              <a:gd name="T16" fmla="*/ 0 w 893"/>
              <a:gd name="T17" fmla="*/ 0 h 5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3" h="530">
                <a:moveTo>
                  <a:pt x="0" y="0"/>
                </a:moveTo>
                <a:lnTo>
                  <a:pt x="893" y="0"/>
                </a:lnTo>
                <a:lnTo>
                  <a:pt x="893" y="530"/>
                </a:lnTo>
                <a:lnTo>
                  <a:pt x="0" y="530"/>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196" name="Group 81">
            <a:extLst>
              <a:ext uri="{FF2B5EF4-FFF2-40B4-BE49-F238E27FC236}">
                <a16:creationId xmlns:a16="http://schemas.microsoft.com/office/drawing/2014/main" id="{8122C998-EF16-4D5C-837A-2C3CB86CFCE3}"/>
              </a:ext>
            </a:extLst>
          </p:cNvPr>
          <p:cNvGrpSpPr>
            <a:grpSpLocks/>
          </p:cNvGrpSpPr>
          <p:nvPr/>
        </p:nvGrpSpPr>
        <p:grpSpPr bwMode="auto">
          <a:xfrm rot="771205">
            <a:off x="2590800" y="4724400"/>
            <a:ext cx="842963" cy="493713"/>
            <a:chOff x="1363" y="3055"/>
            <a:chExt cx="531" cy="311"/>
          </a:xfrm>
        </p:grpSpPr>
        <p:sp>
          <p:nvSpPr>
            <p:cNvPr id="8288" name="Rectangle 6">
              <a:extLst>
                <a:ext uri="{FF2B5EF4-FFF2-40B4-BE49-F238E27FC236}">
                  <a16:creationId xmlns:a16="http://schemas.microsoft.com/office/drawing/2014/main" id="{6639DBE1-C0B8-4892-B933-00E562C5CA66}"/>
                </a:ext>
              </a:extLst>
            </p:cNvPr>
            <p:cNvSpPr>
              <a:spLocks noChangeArrowheads="1"/>
            </p:cNvSpPr>
            <p:nvPr/>
          </p:nvSpPr>
          <p:spPr bwMode="auto">
            <a:xfrm>
              <a:off x="1363" y="3055"/>
              <a:ext cx="531" cy="3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89" name="Rectangle 7">
              <a:extLst>
                <a:ext uri="{FF2B5EF4-FFF2-40B4-BE49-F238E27FC236}">
                  <a16:creationId xmlns:a16="http://schemas.microsoft.com/office/drawing/2014/main" id="{63A4106F-47C6-4482-8B6A-914D8206670D}"/>
                </a:ext>
              </a:extLst>
            </p:cNvPr>
            <p:cNvSpPr>
              <a:spLocks noChangeArrowheads="1"/>
            </p:cNvSpPr>
            <p:nvPr/>
          </p:nvSpPr>
          <p:spPr bwMode="auto">
            <a:xfrm>
              <a:off x="1803" y="3055"/>
              <a:ext cx="91" cy="3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90" name="Freeform 8">
              <a:extLst>
                <a:ext uri="{FF2B5EF4-FFF2-40B4-BE49-F238E27FC236}">
                  <a16:creationId xmlns:a16="http://schemas.microsoft.com/office/drawing/2014/main" id="{7FFFEF25-D2BB-4F4E-9A75-6337CEDF187A}"/>
                </a:ext>
              </a:extLst>
            </p:cNvPr>
            <p:cNvSpPr>
              <a:spLocks/>
            </p:cNvSpPr>
            <p:nvPr/>
          </p:nvSpPr>
          <p:spPr bwMode="auto">
            <a:xfrm>
              <a:off x="1363" y="3055"/>
              <a:ext cx="531" cy="311"/>
            </a:xfrm>
            <a:custGeom>
              <a:avLst/>
              <a:gdLst>
                <a:gd name="T0" fmla="*/ 0 w 531"/>
                <a:gd name="T1" fmla="*/ 0 h 311"/>
                <a:gd name="T2" fmla="*/ 531 w 531"/>
                <a:gd name="T3" fmla="*/ 0 h 311"/>
                <a:gd name="T4" fmla="*/ 531 w 531"/>
                <a:gd name="T5" fmla="*/ 0 h 311"/>
                <a:gd name="T6" fmla="*/ 531 w 531"/>
                <a:gd name="T7" fmla="*/ 311 h 311"/>
                <a:gd name="T8" fmla="*/ 531 w 531"/>
                <a:gd name="T9" fmla="*/ 311 h 311"/>
                <a:gd name="T10" fmla="*/ 0 w 531"/>
                <a:gd name="T11" fmla="*/ 311 h 311"/>
                <a:gd name="T12" fmla="*/ 0 w 531"/>
                <a:gd name="T13" fmla="*/ 311 h 311"/>
                <a:gd name="T14" fmla="*/ 0 w 531"/>
                <a:gd name="T15" fmla="*/ 0 h 311"/>
                <a:gd name="T16" fmla="*/ 0 w 531"/>
                <a:gd name="T17" fmla="*/ 0 h 3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1" h="311">
                  <a:moveTo>
                    <a:pt x="0" y="0"/>
                  </a:moveTo>
                  <a:lnTo>
                    <a:pt x="531" y="0"/>
                  </a:lnTo>
                  <a:lnTo>
                    <a:pt x="531" y="311"/>
                  </a:lnTo>
                  <a:lnTo>
                    <a:pt x="0" y="311"/>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1" name="Freeform 9">
              <a:extLst>
                <a:ext uri="{FF2B5EF4-FFF2-40B4-BE49-F238E27FC236}">
                  <a16:creationId xmlns:a16="http://schemas.microsoft.com/office/drawing/2014/main" id="{495440D8-6B32-4258-A8BB-56620B8A1493}"/>
                </a:ext>
              </a:extLst>
            </p:cNvPr>
            <p:cNvSpPr>
              <a:spLocks/>
            </p:cNvSpPr>
            <p:nvPr/>
          </p:nvSpPr>
          <p:spPr bwMode="auto">
            <a:xfrm>
              <a:off x="1803" y="3055"/>
              <a:ext cx="91" cy="311"/>
            </a:xfrm>
            <a:custGeom>
              <a:avLst/>
              <a:gdLst>
                <a:gd name="T0" fmla="*/ 0 w 91"/>
                <a:gd name="T1" fmla="*/ 0 h 311"/>
                <a:gd name="T2" fmla="*/ 91 w 91"/>
                <a:gd name="T3" fmla="*/ 0 h 311"/>
                <a:gd name="T4" fmla="*/ 91 w 91"/>
                <a:gd name="T5" fmla="*/ 0 h 311"/>
                <a:gd name="T6" fmla="*/ 91 w 91"/>
                <a:gd name="T7" fmla="*/ 311 h 311"/>
                <a:gd name="T8" fmla="*/ 91 w 91"/>
                <a:gd name="T9" fmla="*/ 311 h 311"/>
                <a:gd name="T10" fmla="*/ 0 w 91"/>
                <a:gd name="T11" fmla="*/ 311 h 311"/>
                <a:gd name="T12" fmla="*/ 0 w 91"/>
                <a:gd name="T13" fmla="*/ 311 h 311"/>
                <a:gd name="T14" fmla="*/ 0 w 91"/>
                <a:gd name="T15" fmla="*/ 0 h 311"/>
                <a:gd name="T16" fmla="*/ 0 w 91"/>
                <a:gd name="T17" fmla="*/ 0 h 3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1" h="311">
                  <a:moveTo>
                    <a:pt x="0" y="0"/>
                  </a:moveTo>
                  <a:lnTo>
                    <a:pt x="91" y="0"/>
                  </a:lnTo>
                  <a:lnTo>
                    <a:pt x="91" y="311"/>
                  </a:lnTo>
                  <a:lnTo>
                    <a:pt x="0" y="311"/>
                  </a:lnTo>
                  <a:lnTo>
                    <a:pt x="0" y="0"/>
                  </a:lnTo>
                  <a:close/>
                </a:path>
              </a:pathLst>
            </a:custGeom>
            <a:solidFill>
              <a:schemeClr val="tx1"/>
            </a:solidFill>
            <a:ln w="20638">
              <a:solidFill>
                <a:srgbClr val="000000"/>
              </a:solidFill>
              <a:prstDash val="solid"/>
              <a:round/>
              <a:headEnd/>
              <a:tailEnd/>
            </a:ln>
          </p:spPr>
          <p:txBody>
            <a:bodyPr/>
            <a:lstStyle/>
            <a:p>
              <a:endParaRPr lang="en-US"/>
            </a:p>
          </p:txBody>
        </p:sp>
      </p:grpSp>
      <p:sp>
        <p:nvSpPr>
          <p:cNvPr id="8197" name="Rectangle 10">
            <a:extLst>
              <a:ext uri="{FF2B5EF4-FFF2-40B4-BE49-F238E27FC236}">
                <a16:creationId xmlns:a16="http://schemas.microsoft.com/office/drawing/2014/main" id="{0D62B042-59A3-4EF9-AC12-D16842267C07}"/>
              </a:ext>
            </a:extLst>
          </p:cNvPr>
          <p:cNvSpPr>
            <a:spLocks noChangeArrowheads="1"/>
          </p:cNvSpPr>
          <p:nvPr/>
        </p:nvSpPr>
        <p:spPr bwMode="auto">
          <a:xfrm>
            <a:off x="6334125" y="2570163"/>
            <a:ext cx="1417638" cy="84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198" name="Freeform 11">
            <a:extLst>
              <a:ext uri="{FF2B5EF4-FFF2-40B4-BE49-F238E27FC236}">
                <a16:creationId xmlns:a16="http://schemas.microsoft.com/office/drawing/2014/main" id="{29E34880-FA54-4A67-8F00-C67ED6B00786}"/>
              </a:ext>
            </a:extLst>
          </p:cNvPr>
          <p:cNvSpPr>
            <a:spLocks/>
          </p:cNvSpPr>
          <p:nvPr/>
        </p:nvSpPr>
        <p:spPr bwMode="auto">
          <a:xfrm>
            <a:off x="6334125" y="2570163"/>
            <a:ext cx="1417638" cy="842962"/>
          </a:xfrm>
          <a:custGeom>
            <a:avLst/>
            <a:gdLst>
              <a:gd name="T0" fmla="*/ 2147483646 w 893"/>
              <a:gd name="T1" fmla="*/ 0 h 531"/>
              <a:gd name="T2" fmla="*/ 0 w 893"/>
              <a:gd name="T3" fmla="*/ 0 h 531"/>
              <a:gd name="T4" fmla="*/ 0 w 893"/>
              <a:gd name="T5" fmla="*/ 0 h 531"/>
              <a:gd name="T6" fmla="*/ 0 w 893"/>
              <a:gd name="T7" fmla="*/ 2147483646 h 531"/>
              <a:gd name="T8" fmla="*/ 0 w 893"/>
              <a:gd name="T9" fmla="*/ 2147483646 h 531"/>
              <a:gd name="T10" fmla="*/ 2147483646 w 893"/>
              <a:gd name="T11" fmla="*/ 2147483646 h 531"/>
              <a:gd name="T12" fmla="*/ 2147483646 w 893"/>
              <a:gd name="T13" fmla="*/ 2147483646 h 531"/>
              <a:gd name="T14" fmla="*/ 2147483646 w 893"/>
              <a:gd name="T15" fmla="*/ 0 h 531"/>
              <a:gd name="T16" fmla="*/ 2147483646 w 893"/>
              <a:gd name="T17" fmla="*/ 0 h 5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93" h="531">
                <a:moveTo>
                  <a:pt x="893" y="0"/>
                </a:moveTo>
                <a:lnTo>
                  <a:pt x="0" y="0"/>
                </a:lnTo>
                <a:lnTo>
                  <a:pt x="0" y="531"/>
                </a:lnTo>
                <a:lnTo>
                  <a:pt x="893" y="531"/>
                </a:lnTo>
                <a:lnTo>
                  <a:pt x="893"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199" name="Group 85">
            <a:extLst>
              <a:ext uri="{FF2B5EF4-FFF2-40B4-BE49-F238E27FC236}">
                <a16:creationId xmlns:a16="http://schemas.microsoft.com/office/drawing/2014/main" id="{05C8A4E7-8B23-49E3-8DE2-CA392D30CB6C}"/>
              </a:ext>
            </a:extLst>
          </p:cNvPr>
          <p:cNvGrpSpPr>
            <a:grpSpLocks/>
          </p:cNvGrpSpPr>
          <p:nvPr/>
        </p:nvGrpSpPr>
        <p:grpSpPr bwMode="auto">
          <a:xfrm rot="-753001">
            <a:off x="5486400" y="4724400"/>
            <a:ext cx="842963" cy="473075"/>
            <a:chOff x="3757" y="3107"/>
            <a:chExt cx="531" cy="298"/>
          </a:xfrm>
        </p:grpSpPr>
        <p:sp>
          <p:nvSpPr>
            <p:cNvPr id="8284" name="Rectangle 13">
              <a:extLst>
                <a:ext uri="{FF2B5EF4-FFF2-40B4-BE49-F238E27FC236}">
                  <a16:creationId xmlns:a16="http://schemas.microsoft.com/office/drawing/2014/main" id="{F9FCC78E-4698-43E9-A286-7CBE172F9827}"/>
                </a:ext>
              </a:extLst>
            </p:cNvPr>
            <p:cNvSpPr>
              <a:spLocks noChangeArrowheads="1"/>
            </p:cNvSpPr>
            <p:nvPr/>
          </p:nvSpPr>
          <p:spPr bwMode="auto">
            <a:xfrm>
              <a:off x="3757" y="3107"/>
              <a:ext cx="531" cy="2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85" name="Rectangle 14">
              <a:extLst>
                <a:ext uri="{FF2B5EF4-FFF2-40B4-BE49-F238E27FC236}">
                  <a16:creationId xmlns:a16="http://schemas.microsoft.com/office/drawing/2014/main" id="{ED21CF05-58F5-4768-9A8F-43E0FD9AE914}"/>
                </a:ext>
              </a:extLst>
            </p:cNvPr>
            <p:cNvSpPr>
              <a:spLocks noChangeArrowheads="1"/>
            </p:cNvSpPr>
            <p:nvPr/>
          </p:nvSpPr>
          <p:spPr bwMode="auto">
            <a:xfrm>
              <a:off x="3757" y="3107"/>
              <a:ext cx="91" cy="29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86" name="Freeform 15">
              <a:extLst>
                <a:ext uri="{FF2B5EF4-FFF2-40B4-BE49-F238E27FC236}">
                  <a16:creationId xmlns:a16="http://schemas.microsoft.com/office/drawing/2014/main" id="{F9D05217-E0C2-4C34-8296-5F422FBDA1E5}"/>
                </a:ext>
              </a:extLst>
            </p:cNvPr>
            <p:cNvSpPr>
              <a:spLocks/>
            </p:cNvSpPr>
            <p:nvPr/>
          </p:nvSpPr>
          <p:spPr bwMode="auto">
            <a:xfrm>
              <a:off x="3757" y="3107"/>
              <a:ext cx="531" cy="298"/>
            </a:xfrm>
            <a:custGeom>
              <a:avLst/>
              <a:gdLst>
                <a:gd name="T0" fmla="*/ 531 w 531"/>
                <a:gd name="T1" fmla="*/ 0 h 298"/>
                <a:gd name="T2" fmla="*/ 0 w 531"/>
                <a:gd name="T3" fmla="*/ 0 h 298"/>
                <a:gd name="T4" fmla="*/ 0 w 531"/>
                <a:gd name="T5" fmla="*/ 0 h 298"/>
                <a:gd name="T6" fmla="*/ 0 w 531"/>
                <a:gd name="T7" fmla="*/ 298 h 298"/>
                <a:gd name="T8" fmla="*/ 0 w 531"/>
                <a:gd name="T9" fmla="*/ 298 h 298"/>
                <a:gd name="T10" fmla="*/ 531 w 531"/>
                <a:gd name="T11" fmla="*/ 298 h 298"/>
                <a:gd name="T12" fmla="*/ 531 w 531"/>
                <a:gd name="T13" fmla="*/ 298 h 298"/>
                <a:gd name="T14" fmla="*/ 531 w 531"/>
                <a:gd name="T15" fmla="*/ 0 h 298"/>
                <a:gd name="T16" fmla="*/ 531 w 531"/>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31" h="298">
                  <a:moveTo>
                    <a:pt x="531" y="0"/>
                  </a:moveTo>
                  <a:lnTo>
                    <a:pt x="0" y="0"/>
                  </a:lnTo>
                  <a:lnTo>
                    <a:pt x="0" y="298"/>
                  </a:lnTo>
                  <a:lnTo>
                    <a:pt x="531" y="298"/>
                  </a:lnTo>
                  <a:lnTo>
                    <a:pt x="531"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7" name="Freeform 16">
              <a:extLst>
                <a:ext uri="{FF2B5EF4-FFF2-40B4-BE49-F238E27FC236}">
                  <a16:creationId xmlns:a16="http://schemas.microsoft.com/office/drawing/2014/main" id="{D63D6543-D99F-4B33-82AD-AC175C898D4F}"/>
                </a:ext>
              </a:extLst>
            </p:cNvPr>
            <p:cNvSpPr>
              <a:spLocks/>
            </p:cNvSpPr>
            <p:nvPr/>
          </p:nvSpPr>
          <p:spPr bwMode="auto">
            <a:xfrm>
              <a:off x="3757" y="3107"/>
              <a:ext cx="91" cy="298"/>
            </a:xfrm>
            <a:custGeom>
              <a:avLst/>
              <a:gdLst>
                <a:gd name="T0" fmla="*/ 91 w 91"/>
                <a:gd name="T1" fmla="*/ 0 h 298"/>
                <a:gd name="T2" fmla="*/ 0 w 91"/>
                <a:gd name="T3" fmla="*/ 0 h 298"/>
                <a:gd name="T4" fmla="*/ 0 w 91"/>
                <a:gd name="T5" fmla="*/ 0 h 298"/>
                <a:gd name="T6" fmla="*/ 0 w 91"/>
                <a:gd name="T7" fmla="*/ 298 h 298"/>
                <a:gd name="T8" fmla="*/ 0 w 91"/>
                <a:gd name="T9" fmla="*/ 298 h 298"/>
                <a:gd name="T10" fmla="*/ 91 w 91"/>
                <a:gd name="T11" fmla="*/ 298 h 298"/>
                <a:gd name="T12" fmla="*/ 91 w 91"/>
                <a:gd name="T13" fmla="*/ 298 h 298"/>
                <a:gd name="T14" fmla="*/ 91 w 91"/>
                <a:gd name="T15" fmla="*/ 0 h 298"/>
                <a:gd name="T16" fmla="*/ 91 w 91"/>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1" h="298">
                  <a:moveTo>
                    <a:pt x="91" y="0"/>
                  </a:moveTo>
                  <a:lnTo>
                    <a:pt x="0" y="0"/>
                  </a:lnTo>
                  <a:lnTo>
                    <a:pt x="0" y="298"/>
                  </a:lnTo>
                  <a:lnTo>
                    <a:pt x="91" y="298"/>
                  </a:lnTo>
                  <a:lnTo>
                    <a:pt x="91" y="0"/>
                  </a:lnTo>
                  <a:close/>
                </a:path>
              </a:pathLst>
            </a:custGeom>
            <a:solidFill>
              <a:schemeClr val="tx1"/>
            </a:solidFill>
            <a:ln w="20638">
              <a:solidFill>
                <a:srgbClr val="000000"/>
              </a:solidFill>
              <a:prstDash val="solid"/>
              <a:round/>
              <a:headEnd/>
              <a:tailEnd/>
            </a:ln>
          </p:spPr>
          <p:txBody>
            <a:bodyPr/>
            <a:lstStyle/>
            <a:p>
              <a:endParaRPr lang="en-US"/>
            </a:p>
          </p:txBody>
        </p:sp>
      </p:grpSp>
      <p:sp>
        <p:nvSpPr>
          <p:cNvPr id="8200" name="Rectangle 17">
            <a:extLst>
              <a:ext uri="{FF2B5EF4-FFF2-40B4-BE49-F238E27FC236}">
                <a16:creationId xmlns:a16="http://schemas.microsoft.com/office/drawing/2014/main" id="{CA849CB2-5A92-4A03-8C58-EE83FF8469B8}"/>
              </a:ext>
            </a:extLst>
          </p:cNvPr>
          <p:cNvSpPr>
            <a:spLocks noChangeArrowheads="1"/>
          </p:cNvSpPr>
          <p:nvPr/>
        </p:nvSpPr>
        <p:spPr bwMode="auto">
          <a:xfrm>
            <a:off x="4752975" y="2057400"/>
            <a:ext cx="1068388" cy="14986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01" name="Freeform 18">
            <a:extLst>
              <a:ext uri="{FF2B5EF4-FFF2-40B4-BE49-F238E27FC236}">
                <a16:creationId xmlns:a16="http://schemas.microsoft.com/office/drawing/2014/main" id="{63436E89-3B6A-47C6-8804-4AE97C931752}"/>
              </a:ext>
            </a:extLst>
          </p:cNvPr>
          <p:cNvSpPr>
            <a:spLocks/>
          </p:cNvSpPr>
          <p:nvPr/>
        </p:nvSpPr>
        <p:spPr bwMode="auto">
          <a:xfrm>
            <a:off x="4916488" y="2160588"/>
            <a:ext cx="760412" cy="758825"/>
          </a:xfrm>
          <a:custGeom>
            <a:avLst/>
            <a:gdLst>
              <a:gd name="T0" fmla="*/ 2147483646 w 479"/>
              <a:gd name="T1" fmla="*/ 2147483646 h 478"/>
              <a:gd name="T2" fmla="*/ 2147483646 w 479"/>
              <a:gd name="T3" fmla="*/ 2147483646 h 478"/>
              <a:gd name="T4" fmla="*/ 2147483646 w 479"/>
              <a:gd name="T5" fmla="*/ 2147483646 h 478"/>
              <a:gd name="T6" fmla="*/ 2147483646 w 479"/>
              <a:gd name="T7" fmla="*/ 2147483646 h 478"/>
              <a:gd name="T8" fmla="*/ 2147483646 w 479"/>
              <a:gd name="T9" fmla="*/ 2147483646 h 478"/>
              <a:gd name="T10" fmla="*/ 2147483646 w 479"/>
              <a:gd name="T11" fmla="*/ 2147483646 h 478"/>
              <a:gd name="T12" fmla="*/ 2147483646 w 479"/>
              <a:gd name="T13" fmla="*/ 2147483646 h 478"/>
              <a:gd name="T14" fmla="*/ 2147483646 w 479"/>
              <a:gd name="T15" fmla="*/ 2147483646 h 478"/>
              <a:gd name="T16" fmla="*/ 2147483646 w 479"/>
              <a:gd name="T17" fmla="*/ 2147483646 h 478"/>
              <a:gd name="T18" fmla="*/ 0 w 479"/>
              <a:gd name="T19" fmla="*/ 2147483646 h 478"/>
              <a:gd name="T20" fmla="*/ 0 w 479"/>
              <a:gd name="T21" fmla="*/ 2147483646 h 478"/>
              <a:gd name="T22" fmla="*/ 2147483646 w 479"/>
              <a:gd name="T23" fmla="*/ 2147483646 h 478"/>
              <a:gd name="T24" fmla="*/ 2147483646 w 479"/>
              <a:gd name="T25" fmla="*/ 2147483646 h 478"/>
              <a:gd name="T26" fmla="*/ 2147483646 w 479"/>
              <a:gd name="T27" fmla="*/ 2147483646 h 478"/>
              <a:gd name="T28" fmla="*/ 2147483646 w 479"/>
              <a:gd name="T29" fmla="*/ 0 h 478"/>
              <a:gd name="T30" fmla="*/ 2147483646 w 479"/>
              <a:gd name="T31" fmla="*/ 0 h 478"/>
              <a:gd name="T32" fmla="*/ 2147483646 w 479"/>
              <a:gd name="T33" fmla="*/ 2147483646 h 478"/>
              <a:gd name="T34" fmla="*/ 2147483646 w 479"/>
              <a:gd name="T35" fmla="*/ 2147483646 h 478"/>
              <a:gd name="T36" fmla="*/ 2147483646 w 479"/>
              <a:gd name="T37" fmla="*/ 2147483646 h 478"/>
              <a:gd name="T38" fmla="*/ 2147483646 w 479"/>
              <a:gd name="T39" fmla="*/ 2147483646 h 47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79" h="478">
                <a:moveTo>
                  <a:pt x="479" y="233"/>
                </a:moveTo>
                <a:lnTo>
                  <a:pt x="466" y="336"/>
                </a:lnTo>
                <a:lnTo>
                  <a:pt x="414" y="414"/>
                </a:lnTo>
                <a:lnTo>
                  <a:pt x="337" y="465"/>
                </a:lnTo>
                <a:lnTo>
                  <a:pt x="233" y="478"/>
                </a:lnTo>
                <a:lnTo>
                  <a:pt x="143" y="465"/>
                </a:lnTo>
                <a:lnTo>
                  <a:pt x="65" y="414"/>
                </a:lnTo>
                <a:lnTo>
                  <a:pt x="13" y="336"/>
                </a:lnTo>
                <a:lnTo>
                  <a:pt x="0" y="233"/>
                </a:lnTo>
                <a:lnTo>
                  <a:pt x="13" y="142"/>
                </a:lnTo>
                <a:lnTo>
                  <a:pt x="65" y="64"/>
                </a:lnTo>
                <a:lnTo>
                  <a:pt x="143" y="13"/>
                </a:lnTo>
                <a:lnTo>
                  <a:pt x="233" y="0"/>
                </a:lnTo>
                <a:lnTo>
                  <a:pt x="337" y="13"/>
                </a:lnTo>
                <a:lnTo>
                  <a:pt x="414" y="64"/>
                </a:lnTo>
                <a:lnTo>
                  <a:pt x="466" y="142"/>
                </a:lnTo>
                <a:lnTo>
                  <a:pt x="479" y="2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02" name="Freeform 19">
            <a:extLst>
              <a:ext uri="{FF2B5EF4-FFF2-40B4-BE49-F238E27FC236}">
                <a16:creationId xmlns:a16="http://schemas.microsoft.com/office/drawing/2014/main" id="{4D0CA43A-A650-47E2-B38E-058724D99A8B}"/>
              </a:ext>
            </a:extLst>
          </p:cNvPr>
          <p:cNvSpPr>
            <a:spLocks/>
          </p:cNvSpPr>
          <p:nvPr/>
        </p:nvSpPr>
        <p:spPr bwMode="auto">
          <a:xfrm>
            <a:off x="4752975" y="2057400"/>
            <a:ext cx="1068388" cy="1498600"/>
          </a:xfrm>
          <a:custGeom>
            <a:avLst/>
            <a:gdLst>
              <a:gd name="T0" fmla="*/ 0 w 673"/>
              <a:gd name="T1" fmla="*/ 0 h 944"/>
              <a:gd name="T2" fmla="*/ 2147483646 w 673"/>
              <a:gd name="T3" fmla="*/ 0 h 944"/>
              <a:gd name="T4" fmla="*/ 2147483646 w 673"/>
              <a:gd name="T5" fmla="*/ 0 h 944"/>
              <a:gd name="T6" fmla="*/ 2147483646 w 673"/>
              <a:gd name="T7" fmla="*/ 2147483646 h 944"/>
              <a:gd name="T8" fmla="*/ 2147483646 w 673"/>
              <a:gd name="T9" fmla="*/ 2147483646 h 944"/>
              <a:gd name="T10" fmla="*/ 0 w 673"/>
              <a:gd name="T11" fmla="*/ 2147483646 h 944"/>
              <a:gd name="T12" fmla="*/ 0 w 673"/>
              <a:gd name="T13" fmla="*/ 2147483646 h 944"/>
              <a:gd name="T14" fmla="*/ 0 w 673"/>
              <a:gd name="T15" fmla="*/ 0 h 944"/>
              <a:gd name="T16" fmla="*/ 0 w 673"/>
              <a:gd name="T17" fmla="*/ 0 h 9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3" h="944">
                <a:moveTo>
                  <a:pt x="0" y="0"/>
                </a:moveTo>
                <a:lnTo>
                  <a:pt x="673" y="0"/>
                </a:lnTo>
                <a:lnTo>
                  <a:pt x="673" y="944"/>
                </a:lnTo>
                <a:lnTo>
                  <a:pt x="0" y="944"/>
                </a:lnTo>
                <a:lnTo>
                  <a:pt x="0"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3" name="Freeform 20">
            <a:extLst>
              <a:ext uri="{FF2B5EF4-FFF2-40B4-BE49-F238E27FC236}">
                <a16:creationId xmlns:a16="http://schemas.microsoft.com/office/drawing/2014/main" id="{F9D6C859-87AA-4216-A493-1FBADAC17AE2}"/>
              </a:ext>
            </a:extLst>
          </p:cNvPr>
          <p:cNvSpPr>
            <a:spLocks/>
          </p:cNvSpPr>
          <p:nvPr/>
        </p:nvSpPr>
        <p:spPr bwMode="auto">
          <a:xfrm>
            <a:off x="4916488" y="2160588"/>
            <a:ext cx="760412" cy="758825"/>
          </a:xfrm>
          <a:custGeom>
            <a:avLst/>
            <a:gdLst>
              <a:gd name="T0" fmla="*/ 2147483646 w 479"/>
              <a:gd name="T1" fmla="*/ 2147483646 h 478"/>
              <a:gd name="T2" fmla="*/ 2147483646 w 479"/>
              <a:gd name="T3" fmla="*/ 2147483646 h 478"/>
              <a:gd name="T4" fmla="*/ 2147483646 w 479"/>
              <a:gd name="T5" fmla="*/ 2147483646 h 478"/>
              <a:gd name="T6" fmla="*/ 2147483646 w 479"/>
              <a:gd name="T7" fmla="*/ 2147483646 h 478"/>
              <a:gd name="T8" fmla="*/ 2147483646 w 479"/>
              <a:gd name="T9" fmla="*/ 2147483646 h 478"/>
              <a:gd name="T10" fmla="*/ 2147483646 w 479"/>
              <a:gd name="T11" fmla="*/ 2147483646 h 478"/>
              <a:gd name="T12" fmla="*/ 2147483646 w 479"/>
              <a:gd name="T13" fmla="*/ 2147483646 h 478"/>
              <a:gd name="T14" fmla="*/ 2147483646 w 479"/>
              <a:gd name="T15" fmla="*/ 2147483646 h 478"/>
              <a:gd name="T16" fmla="*/ 2147483646 w 479"/>
              <a:gd name="T17" fmla="*/ 2147483646 h 478"/>
              <a:gd name="T18" fmla="*/ 2147483646 w 479"/>
              <a:gd name="T19" fmla="*/ 2147483646 h 478"/>
              <a:gd name="T20" fmla="*/ 2147483646 w 479"/>
              <a:gd name="T21" fmla="*/ 2147483646 h 478"/>
              <a:gd name="T22" fmla="*/ 2147483646 w 479"/>
              <a:gd name="T23" fmla="*/ 2147483646 h 478"/>
              <a:gd name="T24" fmla="*/ 2147483646 w 479"/>
              <a:gd name="T25" fmla="*/ 2147483646 h 478"/>
              <a:gd name="T26" fmla="*/ 2147483646 w 479"/>
              <a:gd name="T27" fmla="*/ 2147483646 h 478"/>
              <a:gd name="T28" fmla="*/ 2147483646 w 479"/>
              <a:gd name="T29" fmla="*/ 2147483646 h 478"/>
              <a:gd name="T30" fmla="*/ 2147483646 w 479"/>
              <a:gd name="T31" fmla="*/ 2147483646 h 478"/>
              <a:gd name="T32" fmla="*/ 2147483646 w 479"/>
              <a:gd name="T33" fmla="*/ 2147483646 h 478"/>
              <a:gd name="T34" fmla="*/ 0 w 479"/>
              <a:gd name="T35" fmla="*/ 2147483646 h 478"/>
              <a:gd name="T36" fmla="*/ 0 w 479"/>
              <a:gd name="T37" fmla="*/ 2147483646 h 478"/>
              <a:gd name="T38" fmla="*/ 0 w 479"/>
              <a:gd name="T39" fmla="*/ 2147483646 h 478"/>
              <a:gd name="T40" fmla="*/ 0 w 479"/>
              <a:gd name="T41" fmla="*/ 2147483646 h 478"/>
              <a:gd name="T42" fmla="*/ 2147483646 w 479"/>
              <a:gd name="T43" fmla="*/ 2147483646 h 478"/>
              <a:gd name="T44" fmla="*/ 2147483646 w 479"/>
              <a:gd name="T45" fmla="*/ 2147483646 h 478"/>
              <a:gd name="T46" fmla="*/ 2147483646 w 479"/>
              <a:gd name="T47" fmla="*/ 2147483646 h 478"/>
              <a:gd name="T48" fmla="*/ 2147483646 w 479"/>
              <a:gd name="T49" fmla="*/ 2147483646 h 478"/>
              <a:gd name="T50" fmla="*/ 2147483646 w 479"/>
              <a:gd name="T51" fmla="*/ 2147483646 h 478"/>
              <a:gd name="T52" fmla="*/ 2147483646 w 479"/>
              <a:gd name="T53" fmla="*/ 2147483646 h 478"/>
              <a:gd name="T54" fmla="*/ 2147483646 w 479"/>
              <a:gd name="T55" fmla="*/ 0 h 478"/>
              <a:gd name="T56" fmla="*/ 2147483646 w 479"/>
              <a:gd name="T57" fmla="*/ 0 h 478"/>
              <a:gd name="T58" fmla="*/ 2147483646 w 479"/>
              <a:gd name="T59" fmla="*/ 0 h 478"/>
              <a:gd name="T60" fmla="*/ 2147483646 w 479"/>
              <a:gd name="T61" fmla="*/ 0 h 478"/>
              <a:gd name="T62" fmla="*/ 2147483646 w 479"/>
              <a:gd name="T63" fmla="*/ 2147483646 h 478"/>
              <a:gd name="T64" fmla="*/ 2147483646 w 479"/>
              <a:gd name="T65" fmla="*/ 2147483646 h 478"/>
              <a:gd name="T66" fmla="*/ 2147483646 w 479"/>
              <a:gd name="T67" fmla="*/ 2147483646 h 478"/>
              <a:gd name="T68" fmla="*/ 2147483646 w 479"/>
              <a:gd name="T69" fmla="*/ 2147483646 h 478"/>
              <a:gd name="T70" fmla="*/ 2147483646 w 479"/>
              <a:gd name="T71" fmla="*/ 2147483646 h 478"/>
              <a:gd name="T72" fmla="*/ 2147483646 w 479"/>
              <a:gd name="T73" fmla="*/ 2147483646 h 478"/>
              <a:gd name="T74" fmla="*/ 2147483646 w 479"/>
              <a:gd name="T75" fmla="*/ 2147483646 h 478"/>
              <a:gd name="T76" fmla="*/ 2147483646 w 479"/>
              <a:gd name="T77" fmla="*/ 2147483646 h 4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79" h="478">
                <a:moveTo>
                  <a:pt x="479" y="233"/>
                </a:moveTo>
                <a:lnTo>
                  <a:pt x="466" y="336"/>
                </a:lnTo>
                <a:lnTo>
                  <a:pt x="414" y="414"/>
                </a:lnTo>
                <a:lnTo>
                  <a:pt x="337" y="465"/>
                </a:lnTo>
                <a:lnTo>
                  <a:pt x="233" y="478"/>
                </a:lnTo>
                <a:lnTo>
                  <a:pt x="143" y="465"/>
                </a:lnTo>
                <a:lnTo>
                  <a:pt x="65" y="414"/>
                </a:lnTo>
                <a:lnTo>
                  <a:pt x="13" y="336"/>
                </a:lnTo>
                <a:lnTo>
                  <a:pt x="0" y="233"/>
                </a:lnTo>
                <a:lnTo>
                  <a:pt x="13" y="142"/>
                </a:lnTo>
                <a:lnTo>
                  <a:pt x="65" y="64"/>
                </a:lnTo>
                <a:lnTo>
                  <a:pt x="143" y="13"/>
                </a:lnTo>
                <a:lnTo>
                  <a:pt x="233" y="0"/>
                </a:lnTo>
                <a:lnTo>
                  <a:pt x="337" y="13"/>
                </a:lnTo>
                <a:lnTo>
                  <a:pt x="414" y="64"/>
                </a:lnTo>
                <a:lnTo>
                  <a:pt x="466" y="142"/>
                </a:lnTo>
                <a:lnTo>
                  <a:pt x="479" y="233"/>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4" name="Line 21">
            <a:extLst>
              <a:ext uri="{FF2B5EF4-FFF2-40B4-BE49-F238E27FC236}">
                <a16:creationId xmlns:a16="http://schemas.microsoft.com/office/drawing/2014/main" id="{7B01E7D6-A626-4AB7-9B7E-74DB7F821857}"/>
              </a:ext>
            </a:extLst>
          </p:cNvPr>
          <p:cNvSpPr>
            <a:spLocks noChangeShapeType="1"/>
          </p:cNvSpPr>
          <p:nvPr/>
        </p:nvSpPr>
        <p:spPr bwMode="auto">
          <a:xfrm>
            <a:off x="5821363" y="3167063"/>
            <a:ext cx="512762" cy="1587"/>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5" name="Freeform 23">
            <a:extLst>
              <a:ext uri="{FF2B5EF4-FFF2-40B4-BE49-F238E27FC236}">
                <a16:creationId xmlns:a16="http://schemas.microsoft.com/office/drawing/2014/main" id="{E3AA38C7-E78F-46E0-9AB8-CA2DDBEB15BF}"/>
              </a:ext>
            </a:extLst>
          </p:cNvPr>
          <p:cNvSpPr>
            <a:spLocks/>
          </p:cNvSpPr>
          <p:nvPr/>
        </p:nvSpPr>
        <p:spPr bwMode="auto">
          <a:xfrm>
            <a:off x="4341813" y="5056188"/>
            <a:ext cx="307975" cy="328612"/>
          </a:xfrm>
          <a:custGeom>
            <a:avLst/>
            <a:gdLst>
              <a:gd name="T0" fmla="*/ 2147483646 w 194"/>
              <a:gd name="T1" fmla="*/ 0 h 207"/>
              <a:gd name="T2" fmla="*/ 2147483646 w 194"/>
              <a:gd name="T3" fmla="*/ 2147483646 h 207"/>
              <a:gd name="T4" fmla="*/ 2147483646 w 194"/>
              <a:gd name="T5" fmla="*/ 2147483646 h 207"/>
              <a:gd name="T6" fmla="*/ 0 w 194"/>
              <a:gd name="T7" fmla="*/ 2147483646 h 207"/>
              <a:gd name="T8" fmla="*/ 0 w 194"/>
              <a:gd name="T9" fmla="*/ 2147483646 h 207"/>
              <a:gd name="T10" fmla="*/ 2147483646 w 194"/>
              <a:gd name="T11" fmla="*/ 2147483646 h 207"/>
              <a:gd name="T12" fmla="*/ 2147483646 w 194"/>
              <a:gd name="T13" fmla="*/ 2147483646 h 207"/>
              <a:gd name="T14" fmla="*/ 2147483646 w 194"/>
              <a:gd name="T15" fmla="*/ 2147483646 h 207"/>
              <a:gd name="T16" fmla="*/ 2147483646 w 194"/>
              <a:gd name="T17" fmla="*/ 0 h 2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4" h="207">
                <a:moveTo>
                  <a:pt x="194" y="0"/>
                </a:moveTo>
                <a:lnTo>
                  <a:pt x="91" y="90"/>
                </a:lnTo>
                <a:lnTo>
                  <a:pt x="39" y="155"/>
                </a:lnTo>
                <a:lnTo>
                  <a:pt x="0" y="194"/>
                </a:lnTo>
                <a:lnTo>
                  <a:pt x="0" y="207"/>
                </a:lnTo>
                <a:lnTo>
                  <a:pt x="26" y="207"/>
                </a:lnTo>
                <a:lnTo>
                  <a:pt x="65" y="168"/>
                </a:lnTo>
                <a:lnTo>
                  <a:pt x="129" y="103"/>
                </a:lnTo>
                <a:lnTo>
                  <a:pt x="19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06" name="Freeform 25">
            <a:extLst>
              <a:ext uri="{FF2B5EF4-FFF2-40B4-BE49-F238E27FC236}">
                <a16:creationId xmlns:a16="http://schemas.microsoft.com/office/drawing/2014/main" id="{360CFD51-C674-41E0-B0CC-B2FC3F1F3895}"/>
              </a:ext>
            </a:extLst>
          </p:cNvPr>
          <p:cNvSpPr>
            <a:spLocks/>
          </p:cNvSpPr>
          <p:nvPr/>
        </p:nvSpPr>
        <p:spPr bwMode="auto">
          <a:xfrm>
            <a:off x="4341813" y="5056188"/>
            <a:ext cx="307975" cy="328612"/>
          </a:xfrm>
          <a:custGeom>
            <a:avLst/>
            <a:gdLst>
              <a:gd name="T0" fmla="*/ 2147483646 w 194"/>
              <a:gd name="T1" fmla="*/ 0 h 207"/>
              <a:gd name="T2" fmla="*/ 2147483646 w 194"/>
              <a:gd name="T3" fmla="*/ 2147483646 h 207"/>
              <a:gd name="T4" fmla="*/ 2147483646 w 194"/>
              <a:gd name="T5" fmla="*/ 2147483646 h 207"/>
              <a:gd name="T6" fmla="*/ 2147483646 w 194"/>
              <a:gd name="T7" fmla="*/ 2147483646 h 207"/>
              <a:gd name="T8" fmla="*/ 2147483646 w 194"/>
              <a:gd name="T9" fmla="*/ 2147483646 h 207"/>
              <a:gd name="T10" fmla="*/ 0 w 194"/>
              <a:gd name="T11" fmla="*/ 2147483646 h 207"/>
              <a:gd name="T12" fmla="*/ 0 w 194"/>
              <a:gd name="T13" fmla="*/ 2147483646 h 207"/>
              <a:gd name="T14" fmla="*/ 0 w 194"/>
              <a:gd name="T15" fmla="*/ 2147483646 h 207"/>
              <a:gd name="T16" fmla="*/ 0 w 194"/>
              <a:gd name="T17" fmla="*/ 2147483646 h 207"/>
              <a:gd name="T18" fmla="*/ 2147483646 w 194"/>
              <a:gd name="T19" fmla="*/ 2147483646 h 207"/>
              <a:gd name="T20" fmla="*/ 2147483646 w 194"/>
              <a:gd name="T21" fmla="*/ 2147483646 h 207"/>
              <a:gd name="T22" fmla="*/ 2147483646 w 194"/>
              <a:gd name="T23" fmla="*/ 2147483646 h 207"/>
              <a:gd name="T24" fmla="*/ 2147483646 w 194"/>
              <a:gd name="T25" fmla="*/ 2147483646 h 207"/>
              <a:gd name="T26" fmla="*/ 2147483646 w 194"/>
              <a:gd name="T27" fmla="*/ 2147483646 h 207"/>
              <a:gd name="T28" fmla="*/ 2147483646 w 194"/>
              <a:gd name="T29" fmla="*/ 2147483646 h 207"/>
              <a:gd name="T30" fmla="*/ 2147483646 w 194"/>
              <a:gd name="T31" fmla="*/ 0 h 207"/>
              <a:gd name="T32" fmla="*/ 2147483646 w 194"/>
              <a:gd name="T33" fmla="*/ 0 h 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4" h="207">
                <a:moveTo>
                  <a:pt x="194" y="0"/>
                </a:moveTo>
                <a:lnTo>
                  <a:pt x="91" y="90"/>
                </a:lnTo>
                <a:lnTo>
                  <a:pt x="39" y="155"/>
                </a:lnTo>
                <a:lnTo>
                  <a:pt x="0" y="194"/>
                </a:lnTo>
                <a:lnTo>
                  <a:pt x="0" y="207"/>
                </a:lnTo>
                <a:lnTo>
                  <a:pt x="26" y="207"/>
                </a:lnTo>
                <a:lnTo>
                  <a:pt x="65" y="168"/>
                </a:lnTo>
                <a:lnTo>
                  <a:pt x="129" y="103"/>
                </a:lnTo>
                <a:lnTo>
                  <a:pt x="194" y="0"/>
                </a:lnTo>
                <a:close/>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7" name="Rectangle 27">
            <a:extLst>
              <a:ext uri="{FF2B5EF4-FFF2-40B4-BE49-F238E27FC236}">
                <a16:creationId xmlns:a16="http://schemas.microsoft.com/office/drawing/2014/main" id="{283B7F3E-2B66-4DDD-9451-6B989DF595D2}"/>
              </a:ext>
            </a:extLst>
          </p:cNvPr>
          <p:cNvSpPr>
            <a:spLocks noChangeArrowheads="1"/>
          </p:cNvSpPr>
          <p:nvPr/>
        </p:nvSpPr>
        <p:spPr bwMode="auto">
          <a:xfrm>
            <a:off x="3810000" y="5715000"/>
            <a:ext cx="450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flaw</a:t>
            </a:r>
            <a:endParaRPr lang="en-US" altLang="en-US" sz="2000"/>
          </a:p>
        </p:txBody>
      </p:sp>
      <p:sp>
        <p:nvSpPr>
          <p:cNvPr id="8208" name="Rectangle 30">
            <a:extLst>
              <a:ext uri="{FF2B5EF4-FFF2-40B4-BE49-F238E27FC236}">
                <a16:creationId xmlns:a16="http://schemas.microsoft.com/office/drawing/2014/main" id="{8DCDF3DF-0ABE-49DA-88FD-25A4D818F720}"/>
              </a:ext>
            </a:extLst>
          </p:cNvPr>
          <p:cNvSpPr>
            <a:spLocks noChangeArrowheads="1"/>
          </p:cNvSpPr>
          <p:nvPr/>
        </p:nvSpPr>
        <p:spPr bwMode="auto">
          <a:xfrm>
            <a:off x="533400" y="3810000"/>
            <a:ext cx="74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cabling</a:t>
            </a:r>
            <a:endParaRPr lang="en-US" altLang="en-US" sz="2000"/>
          </a:p>
        </p:txBody>
      </p:sp>
      <p:sp>
        <p:nvSpPr>
          <p:cNvPr id="8209" name="Rectangle 31">
            <a:extLst>
              <a:ext uri="{FF2B5EF4-FFF2-40B4-BE49-F238E27FC236}">
                <a16:creationId xmlns:a16="http://schemas.microsoft.com/office/drawing/2014/main" id="{04CB2B72-D1FD-42FD-8CDA-F9A6D9EE97FD}"/>
              </a:ext>
            </a:extLst>
          </p:cNvPr>
          <p:cNvSpPr>
            <a:spLocks noChangeArrowheads="1"/>
          </p:cNvSpPr>
          <p:nvPr/>
        </p:nvSpPr>
        <p:spPr bwMode="auto">
          <a:xfrm>
            <a:off x="7696200" y="3886200"/>
            <a:ext cx="74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cabling</a:t>
            </a:r>
            <a:endParaRPr lang="en-US" altLang="en-US" sz="2000"/>
          </a:p>
        </p:txBody>
      </p:sp>
      <p:sp>
        <p:nvSpPr>
          <p:cNvPr id="8210" name="Rectangle 34">
            <a:extLst>
              <a:ext uri="{FF2B5EF4-FFF2-40B4-BE49-F238E27FC236}">
                <a16:creationId xmlns:a16="http://schemas.microsoft.com/office/drawing/2014/main" id="{FD726507-C371-4D1F-98CD-52E8DB62D3D4}"/>
              </a:ext>
            </a:extLst>
          </p:cNvPr>
          <p:cNvSpPr>
            <a:spLocks noChangeArrowheads="1"/>
          </p:cNvSpPr>
          <p:nvPr/>
        </p:nvSpPr>
        <p:spPr bwMode="auto">
          <a:xfrm>
            <a:off x="1619250" y="2765425"/>
            <a:ext cx="6334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Pulser</a:t>
            </a:r>
            <a:endParaRPr lang="en-US" altLang="en-US" sz="2000"/>
          </a:p>
        </p:txBody>
      </p:sp>
      <p:sp>
        <p:nvSpPr>
          <p:cNvPr id="8211" name="Rectangle 35">
            <a:extLst>
              <a:ext uri="{FF2B5EF4-FFF2-40B4-BE49-F238E27FC236}">
                <a16:creationId xmlns:a16="http://schemas.microsoft.com/office/drawing/2014/main" id="{08487385-08C6-4B41-8B9D-1EDDDC9A308F}"/>
              </a:ext>
            </a:extLst>
          </p:cNvPr>
          <p:cNvSpPr>
            <a:spLocks noChangeArrowheads="1"/>
          </p:cNvSpPr>
          <p:nvPr/>
        </p:nvSpPr>
        <p:spPr bwMode="auto">
          <a:xfrm>
            <a:off x="6589713" y="2847975"/>
            <a:ext cx="901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Receiver</a:t>
            </a:r>
            <a:endParaRPr lang="en-US" altLang="en-US" sz="2000"/>
          </a:p>
        </p:txBody>
      </p:sp>
      <p:sp>
        <p:nvSpPr>
          <p:cNvPr id="8212" name="Rectangle 36">
            <a:extLst>
              <a:ext uri="{FF2B5EF4-FFF2-40B4-BE49-F238E27FC236}">
                <a16:creationId xmlns:a16="http://schemas.microsoft.com/office/drawing/2014/main" id="{A0E09FC7-A97B-4D90-BC9E-FFD3930146C1}"/>
              </a:ext>
            </a:extLst>
          </p:cNvPr>
          <p:cNvSpPr>
            <a:spLocks noChangeArrowheads="1"/>
          </p:cNvSpPr>
          <p:nvPr/>
        </p:nvSpPr>
        <p:spPr bwMode="auto">
          <a:xfrm>
            <a:off x="6172200" y="1600200"/>
            <a:ext cx="1119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solidFill>
                  <a:srgbClr val="000000"/>
                </a:solidFill>
              </a:rPr>
              <a:t>flaw signal</a:t>
            </a:r>
            <a:endParaRPr lang="en-US" altLang="en-US" sz="2000"/>
          </a:p>
        </p:txBody>
      </p:sp>
      <p:sp>
        <p:nvSpPr>
          <p:cNvPr id="8213" name="Line 38">
            <a:extLst>
              <a:ext uri="{FF2B5EF4-FFF2-40B4-BE49-F238E27FC236}">
                <a16:creationId xmlns:a16="http://schemas.microsoft.com/office/drawing/2014/main" id="{CAB08656-71D6-4F5E-9B1E-74E689DDBD82}"/>
              </a:ext>
            </a:extLst>
          </p:cNvPr>
          <p:cNvSpPr>
            <a:spLocks noChangeShapeType="1"/>
          </p:cNvSpPr>
          <p:nvPr/>
        </p:nvSpPr>
        <p:spPr bwMode="auto">
          <a:xfrm>
            <a:off x="4916488" y="2530475"/>
            <a:ext cx="739775" cy="1588"/>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4" name="Freeform 39">
            <a:extLst>
              <a:ext uri="{FF2B5EF4-FFF2-40B4-BE49-F238E27FC236}">
                <a16:creationId xmlns:a16="http://schemas.microsoft.com/office/drawing/2014/main" id="{CA3C4185-DB56-4B0D-903D-17D0F12B9E1D}"/>
              </a:ext>
            </a:extLst>
          </p:cNvPr>
          <p:cNvSpPr>
            <a:spLocks/>
          </p:cNvSpPr>
          <p:nvPr/>
        </p:nvSpPr>
        <p:spPr bwMode="auto">
          <a:xfrm>
            <a:off x="5164138" y="2386013"/>
            <a:ext cx="142875" cy="246062"/>
          </a:xfrm>
          <a:custGeom>
            <a:avLst/>
            <a:gdLst>
              <a:gd name="T0" fmla="*/ 0 w 90"/>
              <a:gd name="T1" fmla="*/ 2147483646 h 155"/>
              <a:gd name="T2" fmla="*/ 2147483646 w 90"/>
              <a:gd name="T3" fmla="*/ 2147483646 h 155"/>
              <a:gd name="T4" fmla="*/ 2147483646 w 90"/>
              <a:gd name="T5" fmla="*/ 2147483646 h 155"/>
              <a:gd name="T6" fmla="*/ 2147483646 w 90"/>
              <a:gd name="T7" fmla="*/ 2147483646 h 155"/>
              <a:gd name="T8" fmla="*/ 2147483646 w 90"/>
              <a:gd name="T9" fmla="*/ 0 h 155"/>
              <a:gd name="T10" fmla="*/ 2147483646 w 90"/>
              <a:gd name="T11" fmla="*/ 0 h 155"/>
              <a:gd name="T12" fmla="*/ 2147483646 w 90"/>
              <a:gd name="T13" fmla="*/ 2147483646 h 155"/>
              <a:gd name="T14" fmla="*/ 2147483646 w 90"/>
              <a:gd name="T15" fmla="*/ 2147483646 h 155"/>
              <a:gd name="T16" fmla="*/ 2147483646 w 90"/>
              <a:gd name="T17" fmla="*/ 2147483646 h 155"/>
              <a:gd name="T18" fmla="*/ 2147483646 w 90"/>
              <a:gd name="T19" fmla="*/ 2147483646 h 155"/>
              <a:gd name="T20" fmla="*/ 2147483646 w 90"/>
              <a:gd name="T21" fmla="*/ 2147483646 h 155"/>
              <a:gd name="T22" fmla="*/ 2147483646 w 90"/>
              <a:gd name="T23" fmla="*/ 2147483646 h 155"/>
              <a:gd name="T24" fmla="*/ 2147483646 w 90"/>
              <a:gd name="T25" fmla="*/ 2147483646 h 155"/>
              <a:gd name="T26" fmla="*/ 2147483646 w 90"/>
              <a:gd name="T27" fmla="*/ 2147483646 h 155"/>
              <a:gd name="T28" fmla="*/ 2147483646 w 90"/>
              <a:gd name="T29" fmla="*/ 2147483646 h 155"/>
              <a:gd name="T30" fmla="*/ 2147483646 w 90"/>
              <a:gd name="T31" fmla="*/ 2147483646 h 155"/>
              <a:gd name="T32" fmla="*/ 2147483646 w 90"/>
              <a:gd name="T33" fmla="*/ 2147483646 h 155"/>
              <a:gd name="T34" fmla="*/ 2147483646 w 90"/>
              <a:gd name="T35" fmla="*/ 2147483646 h 155"/>
              <a:gd name="T36" fmla="*/ 2147483646 w 90"/>
              <a:gd name="T37" fmla="*/ 2147483646 h 155"/>
              <a:gd name="T38" fmla="*/ 2147483646 w 90"/>
              <a:gd name="T39" fmla="*/ 2147483646 h 155"/>
              <a:gd name="T40" fmla="*/ 0 w 90"/>
              <a:gd name="T41" fmla="*/ 2147483646 h 1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0" h="155">
                <a:moveTo>
                  <a:pt x="0" y="91"/>
                </a:moveTo>
                <a:lnTo>
                  <a:pt x="13" y="65"/>
                </a:lnTo>
                <a:lnTo>
                  <a:pt x="25" y="39"/>
                </a:lnTo>
                <a:lnTo>
                  <a:pt x="38" y="26"/>
                </a:lnTo>
                <a:lnTo>
                  <a:pt x="51" y="0"/>
                </a:lnTo>
                <a:lnTo>
                  <a:pt x="51" y="26"/>
                </a:lnTo>
                <a:lnTo>
                  <a:pt x="51" y="52"/>
                </a:lnTo>
                <a:lnTo>
                  <a:pt x="51" y="65"/>
                </a:lnTo>
                <a:lnTo>
                  <a:pt x="51" y="91"/>
                </a:lnTo>
                <a:lnTo>
                  <a:pt x="64" y="116"/>
                </a:lnTo>
                <a:lnTo>
                  <a:pt x="64" y="155"/>
                </a:lnTo>
                <a:lnTo>
                  <a:pt x="77" y="129"/>
                </a:lnTo>
                <a:lnTo>
                  <a:pt x="77" y="91"/>
                </a:lnTo>
                <a:lnTo>
                  <a:pt x="90" y="91"/>
                </a:lnTo>
                <a:lnTo>
                  <a:pt x="90" y="78"/>
                </a:lnTo>
                <a:lnTo>
                  <a:pt x="0" y="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5" name="Freeform 40">
            <a:extLst>
              <a:ext uri="{FF2B5EF4-FFF2-40B4-BE49-F238E27FC236}">
                <a16:creationId xmlns:a16="http://schemas.microsoft.com/office/drawing/2014/main" id="{B44745A0-C650-4C62-8BE4-E3674D50A1DC}"/>
              </a:ext>
            </a:extLst>
          </p:cNvPr>
          <p:cNvSpPr>
            <a:spLocks/>
          </p:cNvSpPr>
          <p:nvPr/>
        </p:nvSpPr>
        <p:spPr bwMode="auto">
          <a:xfrm>
            <a:off x="5164138" y="2386013"/>
            <a:ext cx="142875" cy="246062"/>
          </a:xfrm>
          <a:custGeom>
            <a:avLst/>
            <a:gdLst>
              <a:gd name="T0" fmla="*/ 0 w 90"/>
              <a:gd name="T1" fmla="*/ 2147483646 h 155"/>
              <a:gd name="T2" fmla="*/ 2147483646 w 90"/>
              <a:gd name="T3" fmla="*/ 2147483646 h 155"/>
              <a:gd name="T4" fmla="*/ 2147483646 w 90"/>
              <a:gd name="T5" fmla="*/ 2147483646 h 155"/>
              <a:gd name="T6" fmla="*/ 2147483646 w 90"/>
              <a:gd name="T7" fmla="*/ 2147483646 h 155"/>
              <a:gd name="T8" fmla="*/ 2147483646 w 90"/>
              <a:gd name="T9" fmla="*/ 2147483646 h 155"/>
              <a:gd name="T10" fmla="*/ 2147483646 w 90"/>
              <a:gd name="T11" fmla="*/ 2147483646 h 155"/>
              <a:gd name="T12" fmla="*/ 2147483646 w 90"/>
              <a:gd name="T13" fmla="*/ 2147483646 h 155"/>
              <a:gd name="T14" fmla="*/ 2147483646 w 90"/>
              <a:gd name="T15" fmla="*/ 0 h 155"/>
              <a:gd name="T16" fmla="*/ 2147483646 w 90"/>
              <a:gd name="T17" fmla="*/ 0 h 155"/>
              <a:gd name="T18" fmla="*/ 2147483646 w 90"/>
              <a:gd name="T19" fmla="*/ 0 h 155"/>
              <a:gd name="T20" fmla="*/ 2147483646 w 90"/>
              <a:gd name="T21" fmla="*/ 0 h 155"/>
              <a:gd name="T22" fmla="*/ 2147483646 w 90"/>
              <a:gd name="T23" fmla="*/ 2147483646 h 155"/>
              <a:gd name="T24" fmla="*/ 2147483646 w 90"/>
              <a:gd name="T25" fmla="*/ 2147483646 h 155"/>
              <a:gd name="T26" fmla="*/ 2147483646 w 90"/>
              <a:gd name="T27" fmla="*/ 2147483646 h 155"/>
              <a:gd name="T28" fmla="*/ 2147483646 w 90"/>
              <a:gd name="T29" fmla="*/ 2147483646 h 155"/>
              <a:gd name="T30" fmla="*/ 2147483646 w 90"/>
              <a:gd name="T31" fmla="*/ 2147483646 h 155"/>
              <a:gd name="T32" fmla="*/ 2147483646 w 90"/>
              <a:gd name="T33" fmla="*/ 2147483646 h 155"/>
              <a:gd name="T34" fmla="*/ 2147483646 w 90"/>
              <a:gd name="T35" fmla="*/ 2147483646 h 155"/>
              <a:gd name="T36" fmla="*/ 2147483646 w 90"/>
              <a:gd name="T37" fmla="*/ 2147483646 h 155"/>
              <a:gd name="T38" fmla="*/ 2147483646 w 90"/>
              <a:gd name="T39" fmla="*/ 2147483646 h 155"/>
              <a:gd name="T40" fmla="*/ 2147483646 w 90"/>
              <a:gd name="T41" fmla="*/ 2147483646 h 155"/>
              <a:gd name="T42" fmla="*/ 2147483646 w 90"/>
              <a:gd name="T43" fmla="*/ 2147483646 h 155"/>
              <a:gd name="T44" fmla="*/ 2147483646 w 90"/>
              <a:gd name="T45" fmla="*/ 2147483646 h 155"/>
              <a:gd name="T46" fmla="*/ 2147483646 w 90"/>
              <a:gd name="T47" fmla="*/ 2147483646 h 155"/>
              <a:gd name="T48" fmla="*/ 2147483646 w 90"/>
              <a:gd name="T49" fmla="*/ 2147483646 h 155"/>
              <a:gd name="T50" fmla="*/ 2147483646 w 90"/>
              <a:gd name="T51" fmla="*/ 2147483646 h 155"/>
              <a:gd name="T52" fmla="*/ 2147483646 w 90"/>
              <a:gd name="T53" fmla="*/ 2147483646 h 155"/>
              <a:gd name="T54" fmla="*/ 2147483646 w 90"/>
              <a:gd name="T55" fmla="*/ 2147483646 h 155"/>
              <a:gd name="T56" fmla="*/ 2147483646 w 90"/>
              <a:gd name="T57" fmla="*/ 2147483646 h 155"/>
              <a:gd name="T58" fmla="*/ 2147483646 w 90"/>
              <a:gd name="T59" fmla="*/ 2147483646 h 155"/>
              <a:gd name="T60" fmla="*/ 2147483646 w 90"/>
              <a:gd name="T61" fmla="*/ 2147483646 h 155"/>
              <a:gd name="T62" fmla="*/ 2147483646 w 90"/>
              <a:gd name="T63" fmla="*/ 2147483646 h 155"/>
              <a:gd name="T64" fmla="*/ 2147483646 w 90"/>
              <a:gd name="T65" fmla="*/ 2147483646 h 155"/>
              <a:gd name="T66" fmla="*/ 2147483646 w 90"/>
              <a:gd name="T67" fmla="*/ 2147483646 h 155"/>
              <a:gd name="T68" fmla="*/ 2147483646 w 90"/>
              <a:gd name="T69" fmla="*/ 2147483646 h 155"/>
              <a:gd name="T70" fmla="*/ 2147483646 w 90"/>
              <a:gd name="T71" fmla="*/ 2147483646 h 155"/>
              <a:gd name="T72" fmla="*/ 2147483646 w 90"/>
              <a:gd name="T73" fmla="*/ 2147483646 h 155"/>
              <a:gd name="T74" fmla="*/ 2147483646 w 90"/>
              <a:gd name="T75" fmla="*/ 2147483646 h 15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0" h="155">
                <a:moveTo>
                  <a:pt x="0" y="91"/>
                </a:moveTo>
                <a:lnTo>
                  <a:pt x="13" y="65"/>
                </a:lnTo>
                <a:lnTo>
                  <a:pt x="25" y="39"/>
                </a:lnTo>
                <a:lnTo>
                  <a:pt x="38" y="26"/>
                </a:lnTo>
                <a:lnTo>
                  <a:pt x="51" y="0"/>
                </a:lnTo>
                <a:lnTo>
                  <a:pt x="51" y="26"/>
                </a:lnTo>
                <a:lnTo>
                  <a:pt x="51" y="52"/>
                </a:lnTo>
                <a:lnTo>
                  <a:pt x="51" y="65"/>
                </a:lnTo>
                <a:lnTo>
                  <a:pt x="51" y="91"/>
                </a:lnTo>
                <a:lnTo>
                  <a:pt x="64" y="116"/>
                </a:lnTo>
                <a:lnTo>
                  <a:pt x="64" y="155"/>
                </a:lnTo>
                <a:lnTo>
                  <a:pt x="77" y="129"/>
                </a:lnTo>
                <a:lnTo>
                  <a:pt x="77" y="91"/>
                </a:lnTo>
                <a:lnTo>
                  <a:pt x="90" y="91"/>
                </a:lnTo>
                <a:lnTo>
                  <a:pt x="90" y="78"/>
                </a:lnTo>
              </a:path>
            </a:pathLst>
          </a:custGeom>
          <a:noFill/>
          <a:ln w="2063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16" name="Line 41">
            <a:extLst>
              <a:ext uri="{FF2B5EF4-FFF2-40B4-BE49-F238E27FC236}">
                <a16:creationId xmlns:a16="http://schemas.microsoft.com/office/drawing/2014/main" id="{F45E9259-AD14-4925-A478-83065C265FA9}"/>
              </a:ext>
            </a:extLst>
          </p:cNvPr>
          <p:cNvSpPr>
            <a:spLocks noChangeShapeType="1"/>
          </p:cNvSpPr>
          <p:nvPr/>
        </p:nvSpPr>
        <p:spPr bwMode="auto">
          <a:xfrm flipH="1">
            <a:off x="5486400" y="1828800"/>
            <a:ext cx="609600" cy="58420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8217" name="Group 79">
            <a:extLst>
              <a:ext uri="{FF2B5EF4-FFF2-40B4-BE49-F238E27FC236}">
                <a16:creationId xmlns:a16="http://schemas.microsoft.com/office/drawing/2014/main" id="{CDEF2301-6795-428A-A2A5-63BE6D24DF66}"/>
              </a:ext>
            </a:extLst>
          </p:cNvPr>
          <p:cNvGrpSpPr>
            <a:grpSpLocks/>
          </p:cNvGrpSpPr>
          <p:nvPr/>
        </p:nvGrpSpPr>
        <p:grpSpPr bwMode="auto">
          <a:xfrm>
            <a:off x="3335338" y="3803650"/>
            <a:ext cx="2300287" cy="204788"/>
            <a:chOff x="2101" y="2396"/>
            <a:chExt cx="1449" cy="129"/>
          </a:xfrm>
        </p:grpSpPr>
        <p:sp>
          <p:nvSpPr>
            <p:cNvPr id="8256" name="Freeform 42">
              <a:extLst>
                <a:ext uri="{FF2B5EF4-FFF2-40B4-BE49-F238E27FC236}">
                  <a16:creationId xmlns:a16="http://schemas.microsoft.com/office/drawing/2014/main" id="{FFFA5EA7-FF53-4815-AE45-67E6CE3A91C4}"/>
                </a:ext>
              </a:extLst>
            </p:cNvPr>
            <p:cNvSpPr>
              <a:spLocks/>
            </p:cNvSpPr>
            <p:nvPr/>
          </p:nvSpPr>
          <p:spPr bwMode="auto">
            <a:xfrm>
              <a:off x="2308" y="2409"/>
              <a:ext cx="103" cy="103"/>
            </a:xfrm>
            <a:custGeom>
              <a:avLst/>
              <a:gdLst>
                <a:gd name="T0" fmla="*/ 103 w 103"/>
                <a:gd name="T1" fmla="*/ 0 h 103"/>
                <a:gd name="T2" fmla="*/ 90 w 103"/>
                <a:gd name="T3" fmla="*/ 38 h 103"/>
                <a:gd name="T4" fmla="*/ 78 w 103"/>
                <a:gd name="T5" fmla="*/ 77 h 103"/>
                <a:gd name="T6" fmla="*/ 39 w 103"/>
                <a:gd name="T7" fmla="*/ 90 h 103"/>
                <a:gd name="T8" fmla="*/ 0 w 103"/>
                <a:gd name="T9" fmla="*/ 103 h 103"/>
                <a:gd name="T10" fmla="*/ 0 w 103"/>
                <a:gd name="T11" fmla="*/ 103 h 103"/>
                <a:gd name="T12" fmla="*/ 0 w 103"/>
                <a:gd name="T13" fmla="*/ 0 h 103"/>
                <a:gd name="T14" fmla="*/ 0 w 103"/>
                <a:gd name="T15" fmla="*/ 0 h 103"/>
                <a:gd name="T16" fmla="*/ 103 w 103"/>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03">
                  <a:moveTo>
                    <a:pt x="103" y="0"/>
                  </a:moveTo>
                  <a:lnTo>
                    <a:pt x="90" y="38"/>
                  </a:lnTo>
                  <a:lnTo>
                    <a:pt x="78" y="77"/>
                  </a:lnTo>
                  <a:lnTo>
                    <a:pt x="39" y="90"/>
                  </a:lnTo>
                  <a:lnTo>
                    <a:pt x="0" y="103"/>
                  </a:lnTo>
                  <a:lnTo>
                    <a:pt x="0" y="0"/>
                  </a:lnTo>
                  <a:lnTo>
                    <a:pt x="1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7" name="Freeform 43">
              <a:extLst>
                <a:ext uri="{FF2B5EF4-FFF2-40B4-BE49-F238E27FC236}">
                  <a16:creationId xmlns:a16="http://schemas.microsoft.com/office/drawing/2014/main" id="{DE96ABF1-BBBB-4A65-B90F-10A5C681F1F3}"/>
                </a:ext>
              </a:extLst>
            </p:cNvPr>
            <p:cNvSpPr>
              <a:spLocks/>
            </p:cNvSpPr>
            <p:nvPr/>
          </p:nvSpPr>
          <p:spPr bwMode="auto">
            <a:xfrm>
              <a:off x="2411" y="2409"/>
              <a:ext cx="104" cy="103"/>
            </a:xfrm>
            <a:custGeom>
              <a:avLst/>
              <a:gdLst>
                <a:gd name="T0" fmla="*/ 0 w 104"/>
                <a:gd name="T1" fmla="*/ 0 h 103"/>
                <a:gd name="T2" fmla="*/ 13 w 104"/>
                <a:gd name="T3" fmla="*/ 38 h 103"/>
                <a:gd name="T4" fmla="*/ 39 w 104"/>
                <a:gd name="T5" fmla="*/ 77 h 103"/>
                <a:gd name="T6" fmla="*/ 65 w 104"/>
                <a:gd name="T7" fmla="*/ 103 h 103"/>
                <a:gd name="T8" fmla="*/ 104 w 104"/>
                <a:gd name="T9" fmla="*/ 103 h 103"/>
                <a:gd name="T10" fmla="*/ 104 w 104"/>
                <a:gd name="T11" fmla="*/ 103 h 103"/>
                <a:gd name="T12" fmla="*/ 104 w 104"/>
                <a:gd name="T13" fmla="*/ 0 h 103"/>
                <a:gd name="T14" fmla="*/ 104 w 104"/>
                <a:gd name="T15" fmla="*/ 0 h 103"/>
                <a:gd name="T16" fmla="*/ 0 w 104"/>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03">
                  <a:moveTo>
                    <a:pt x="0" y="0"/>
                  </a:moveTo>
                  <a:lnTo>
                    <a:pt x="13" y="38"/>
                  </a:lnTo>
                  <a:lnTo>
                    <a:pt x="39" y="77"/>
                  </a:lnTo>
                  <a:lnTo>
                    <a:pt x="65" y="103"/>
                  </a:lnTo>
                  <a:lnTo>
                    <a:pt x="104" y="103"/>
                  </a:lnTo>
                  <a:lnTo>
                    <a:pt x="104"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8" name="Freeform 44">
              <a:extLst>
                <a:ext uri="{FF2B5EF4-FFF2-40B4-BE49-F238E27FC236}">
                  <a16:creationId xmlns:a16="http://schemas.microsoft.com/office/drawing/2014/main" id="{FB8B7DD4-8E59-47A9-8F9D-2B8EA58466F0}"/>
                </a:ext>
              </a:extLst>
            </p:cNvPr>
            <p:cNvSpPr>
              <a:spLocks/>
            </p:cNvSpPr>
            <p:nvPr/>
          </p:nvSpPr>
          <p:spPr bwMode="auto">
            <a:xfrm>
              <a:off x="2308" y="2409"/>
              <a:ext cx="103" cy="103"/>
            </a:xfrm>
            <a:custGeom>
              <a:avLst/>
              <a:gdLst>
                <a:gd name="T0" fmla="*/ 103 w 103"/>
                <a:gd name="T1" fmla="*/ 0 h 103"/>
                <a:gd name="T2" fmla="*/ 90 w 103"/>
                <a:gd name="T3" fmla="*/ 38 h 103"/>
                <a:gd name="T4" fmla="*/ 90 w 103"/>
                <a:gd name="T5" fmla="*/ 38 h 103"/>
                <a:gd name="T6" fmla="*/ 78 w 103"/>
                <a:gd name="T7" fmla="*/ 77 h 103"/>
                <a:gd name="T8" fmla="*/ 78 w 103"/>
                <a:gd name="T9" fmla="*/ 77 h 103"/>
                <a:gd name="T10" fmla="*/ 39 w 103"/>
                <a:gd name="T11" fmla="*/ 90 h 103"/>
                <a:gd name="T12" fmla="*/ 39 w 103"/>
                <a:gd name="T13" fmla="*/ 90 h 103"/>
                <a:gd name="T14" fmla="*/ 0 w 103"/>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3" h="103">
                  <a:moveTo>
                    <a:pt x="103" y="0"/>
                  </a:moveTo>
                  <a:lnTo>
                    <a:pt x="90" y="38"/>
                  </a:lnTo>
                  <a:lnTo>
                    <a:pt x="78" y="77"/>
                  </a:lnTo>
                  <a:lnTo>
                    <a:pt x="39" y="90"/>
                  </a:lnTo>
                  <a:lnTo>
                    <a:pt x="0" y="103"/>
                  </a:lnTo>
                </a:path>
              </a:pathLst>
            </a:custGeom>
            <a:solidFill>
              <a:schemeClr val="bg1"/>
            </a:solidFill>
            <a:ln w="20638">
              <a:solidFill>
                <a:srgbClr val="000000"/>
              </a:solidFill>
              <a:prstDash val="solid"/>
              <a:round/>
              <a:headEnd/>
              <a:tailEnd/>
            </a:ln>
          </p:spPr>
          <p:txBody>
            <a:bodyPr/>
            <a:lstStyle/>
            <a:p>
              <a:endParaRPr lang="en-US"/>
            </a:p>
          </p:txBody>
        </p:sp>
        <p:sp>
          <p:nvSpPr>
            <p:cNvPr id="8259" name="Freeform 45">
              <a:extLst>
                <a:ext uri="{FF2B5EF4-FFF2-40B4-BE49-F238E27FC236}">
                  <a16:creationId xmlns:a16="http://schemas.microsoft.com/office/drawing/2014/main" id="{98239857-2282-432A-BE4A-94AEF98A2501}"/>
                </a:ext>
              </a:extLst>
            </p:cNvPr>
            <p:cNvSpPr>
              <a:spLocks/>
            </p:cNvSpPr>
            <p:nvPr/>
          </p:nvSpPr>
          <p:spPr bwMode="auto">
            <a:xfrm>
              <a:off x="2411" y="2409"/>
              <a:ext cx="104" cy="103"/>
            </a:xfrm>
            <a:custGeom>
              <a:avLst/>
              <a:gdLst>
                <a:gd name="T0" fmla="*/ 0 w 104"/>
                <a:gd name="T1" fmla="*/ 0 h 103"/>
                <a:gd name="T2" fmla="*/ 13 w 104"/>
                <a:gd name="T3" fmla="*/ 38 h 103"/>
                <a:gd name="T4" fmla="*/ 13 w 104"/>
                <a:gd name="T5" fmla="*/ 38 h 103"/>
                <a:gd name="T6" fmla="*/ 39 w 104"/>
                <a:gd name="T7" fmla="*/ 77 h 103"/>
                <a:gd name="T8" fmla="*/ 39 w 104"/>
                <a:gd name="T9" fmla="*/ 77 h 103"/>
                <a:gd name="T10" fmla="*/ 65 w 104"/>
                <a:gd name="T11" fmla="*/ 103 h 103"/>
                <a:gd name="T12" fmla="*/ 65 w 104"/>
                <a:gd name="T13" fmla="*/ 103 h 103"/>
                <a:gd name="T14" fmla="*/ 104 w 104"/>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03">
                  <a:moveTo>
                    <a:pt x="0" y="0"/>
                  </a:moveTo>
                  <a:lnTo>
                    <a:pt x="13" y="38"/>
                  </a:lnTo>
                  <a:lnTo>
                    <a:pt x="39" y="77"/>
                  </a:lnTo>
                  <a:lnTo>
                    <a:pt x="65" y="103"/>
                  </a:lnTo>
                  <a:lnTo>
                    <a:pt x="104" y="103"/>
                  </a:lnTo>
                </a:path>
              </a:pathLst>
            </a:custGeom>
            <a:solidFill>
              <a:schemeClr val="bg1"/>
            </a:solidFill>
            <a:ln w="20638">
              <a:solidFill>
                <a:srgbClr val="000000"/>
              </a:solidFill>
              <a:prstDash val="solid"/>
              <a:round/>
              <a:headEnd/>
              <a:tailEnd/>
            </a:ln>
          </p:spPr>
          <p:txBody>
            <a:bodyPr/>
            <a:lstStyle/>
            <a:p>
              <a:endParaRPr lang="en-US"/>
            </a:p>
          </p:txBody>
        </p:sp>
        <p:sp>
          <p:nvSpPr>
            <p:cNvPr id="8260" name="Freeform 46">
              <a:extLst>
                <a:ext uri="{FF2B5EF4-FFF2-40B4-BE49-F238E27FC236}">
                  <a16:creationId xmlns:a16="http://schemas.microsoft.com/office/drawing/2014/main" id="{BAF6F3D3-D0E5-4C2A-8589-CB24D9F74E56}"/>
                </a:ext>
              </a:extLst>
            </p:cNvPr>
            <p:cNvSpPr>
              <a:spLocks/>
            </p:cNvSpPr>
            <p:nvPr/>
          </p:nvSpPr>
          <p:spPr bwMode="auto">
            <a:xfrm>
              <a:off x="2515" y="2409"/>
              <a:ext cx="103" cy="103"/>
            </a:xfrm>
            <a:custGeom>
              <a:avLst/>
              <a:gdLst>
                <a:gd name="T0" fmla="*/ 103 w 103"/>
                <a:gd name="T1" fmla="*/ 0 h 103"/>
                <a:gd name="T2" fmla="*/ 103 w 103"/>
                <a:gd name="T3" fmla="*/ 38 h 103"/>
                <a:gd name="T4" fmla="*/ 78 w 103"/>
                <a:gd name="T5" fmla="*/ 77 h 103"/>
                <a:gd name="T6" fmla="*/ 39 w 103"/>
                <a:gd name="T7" fmla="*/ 90 h 103"/>
                <a:gd name="T8" fmla="*/ 0 w 103"/>
                <a:gd name="T9" fmla="*/ 103 h 103"/>
                <a:gd name="T10" fmla="*/ 0 w 103"/>
                <a:gd name="T11" fmla="*/ 103 h 103"/>
                <a:gd name="T12" fmla="*/ 0 w 103"/>
                <a:gd name="T13" fmla="*/ 0 h 103"/>
                <a:gd name="T14" fmla="*/ 0 w 103"/>
                <a:gd name="T15" fmla="*/ 0 h 103"/>
                <a:gd name="T16" fmla="*/ 103 w 103"/>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03">
                  <a:moveTo>
                    <a:pt x="103" y="0"/>
                  </a:moveTo>
                  <a:lnTo>
                    <a:pt x="103" y="38"/>
                  </a:lnTo>
                  <a:lnTo>
                    <a:pt x="78" y="77"/>
                  </a:lnTo>
                  <a:lnTo>
                    <a:pt x="39" y="90"/>
                  </a:lnTo>
                  <a:lnTo>
                    <a:pt x="0" y="103"/>
                  </a:lnTo>
                  <a:lnTo>
                    <a:pt x="0" y="0"/>
                  </a:lnTo>
                  <a:lnTo>
                    <a:pt x="1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1" name="Freeform 47">
              <a:extLst>
                <a:ext uri="{FF2B5EF4-FFF2-40B4-BE49-F238E27FC236}">
                  <a16:creationId xmlns:a16="http://schemas.microsoft.com/office/drawing/2014/main" id="{B33D197B-A344-4282-BA17-36BDB6B38B74}"/>
                </a:ext>
              </a:extLst>
            </p:cNvPr>
            <p:cNvSpPr>
              <a:spLocks/>
            </p:cNvSpPr>
            <p:nvPr/>
          </p:nvSpPr>
          <p:spPr bwMode="auto">
            <a:xfrm>
              <a:off x="2618" y="2409"/>
              <a:ext cx="117" cy="103"/>
            </a:xfrm>
            <a:custGeom>
              <a:avLst/>
              <a:gdLst>
                <a:gd name="T0" fmla="*/ 0 w 117"/>
                <a:gd name="T1" fmla="*/ 0 h 103"/>
                <a:gd name="T2" fmla="*/ 13 w 117"/>
                <a:gd name="T3" fmla="*/ 38 h 103"/>
                <a:gd name="T4" fmla="*/ 39 w 117"/>
                <a:gd name="T5" fmla="*/ 77 h 103"/>
                <a:gd name="T6" fmla="*/ 65 w 117"/>
                <a:gd name="T7" fmla="*/ 103 h 103"/>
                <a:gd name="T8" fmla="*/ 117 w 117"/>
                <a:gd name="T9" fmla="*/ 103 h 103"/>
                <a:gd name="T10" fmla="*/ 117 w 117"/>
                <a:gd name="T11" fmla="*/ 103 h 103"/>
                <a:gd name="T12" fmla="*/ 117 w 117"/>
                <a:gd name="T13" fmla="*/ 0 h 103"/>
                <a:gd name="T14" fmla="*/ 117 w 117"/>
                <a:gd name="T15" fmla="*/ 0 h 103"/>
                <a:gd name="T16" fmla="*/ 0 w 117"/>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7" h="103">
                  <a:moveTo>
                    <a:pt x="0" y="0"/>
                  </a:moveTo>
                  <a:lnTo>
                    <a:pt x="13" y="38"/>
                  </a:lnTo>
                  <a:lnTo>
                    <a:pt x="39" y="77"/>
                  </a:lnTo>
                  <a:lnTo>
                    <a:pt x="65" y="103"/>
                  </a:lnTo>
                  <a:lnTo>
                    <a:pt x="117" y="103"/>
                  </a:lnTo>
                  <a:lnTo>
                    <a:pt x="11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2" name="Freeform 48">
              <a:extLst>
                <a:ext uri="{FF2B5EF4-FFF2-40B4-BE49-F238E27FC236}">
                  <a16:creationId xmlns:a16="http://schemas.microsoft.com/office/drawing/2014/main" id="{F0989C97-C61A-4C26-8B10-03C147862AE0}"/>
                </a:ext>
              </a:extLst>
            </p:cNvPr>
            <p:cNvSpPr>
              <a:spLocks/>
            </p:cNvSpPr>
            <p:nvPr/>
          </p:nvSpPr>
          <p:spPr bwMode="auto">
            <a:xfrm>
              <a:off x="2515" y="2409"/>
              <a:ext cx="103" cy="103"/>
            </a:xfrm>
            <a:custGeom>
              <a:avLst/>
              <a:gdLst>
                <a:gd name="T0" fmla="*/ 103 w 103"/>
                <a:gd name="T1" fmla="*/ 0 h 103"/>
                <a:gd name="T2" fmla="*/ 103 w 103"/>
                <a:gd name="T3" fmla="*/ 38 h 103"/>
                <a:gd name="T4" fmla="*/ 103 w 103"/>
                <a:gd name="T5" fmla="*/ 38 h 103"/>
                <a:gd name="T6" fmla="*/ 78 w 103"/>
                <a:gd name="T7" fmla="*/ 77 h 103"/>
                <a:gd name="T8" fmla="*/ 78 w 103"/>
                <a:gd name="T9" fmla="*/ 77 h 103"/>
                <a:gd name="T10" fmla="*/ 39 w 103"/>
                <a:gd name="T11" fmla="*/ 90 h 103"/>
                <a:gd name="T12" fmla="*/ 39 w 103"/>
                <a:gd name="T13" fmla="*/ 90 h 103"/>
                <a:gd name="T14" fmla="*/ 0 w 103"/>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3" h="103">
                  <a:moveTo>
                    <a:pt x="103" y="0"/>
                  </a:moveTo>
                  <a:lnTo>
                    <a:pt x="103" y="38"/>
                  </a:lnTo>
                  <a:lnTo>
                    <a:pt x="78" y="77"/>
                  </a:lnTo>
                  <a:lnTo>
                    <a:pt x="39" y="90"/>
                  </a:lnTo>
                  <a:lnTo>
                    <a:pt x="0" y="103"/>
                  </a:lnTo>
                </a:path>
              </a:pathLst>
            </a:custGeom>
            <a:solidFill>
              <a:schemeClr val="bg1"/>
            </a:solidFill>
            <a:ln w="20638">
              <a:solidFill>
                <a:srgbClr val="000000"/>
              </a:solidFill>
              <a:prstDash val="solid"/>
              <a:round/>
              <a:headEnd/>
              <a:tailEnd/>
            </a:ln>
          </p:spPr>
          <p:txBody>
            <a:bodyPr/>
            <a:lstStyle/>
            <a:p>
              <a:endParaRPr lang="en-US"/>
            </a:p>
          </p:txBody>
        </p:sp>
        <p:sp>
          <p:nvSpPr>
            <p:cNvPr id="8263" name="Freeform 49">
              <a:extLst>
                <a:ext uri="{FF2B5EF4-FFF2-40B4-BE49-F238E27FC236}">
                  <a16:creationId xmlns:a16="http://schemas.microsoft.com/office/drawing/2014/main" id="{01794AB0-480B-47BD-9141-385396053827}"/>
                </a:ext>
              </a:extLst>
            </p:cNvPr>
            <p:cNvSpPr>
              <a:spLocks/>
            </p:cNvSpPr>
            <p:nvPr/>
          </p:nvSpPr>
          <p:spPr bwMode="auto">
            <a:xfrm>
              <a:off x="2618" y="2409"/>
              <a:ext cx="117" cy="103"/>
            </a:xfrm>
            <a:custGeom>
              <a:avLst/>
              <a:gdLst>
                <a:gd name="T0" fmla="*/ 0 w 117"/>
                <a:gd name="T1" fmla="*/ 0 h 103"/>
                <a:gd name="T2" fmla="*/ 13 w 117"/>
                <a:gd name="T3" fmla="*/ 38 h 103"/>
                <a:gd name="T4" fmla="*/ 13 w 117"/>
                <a:gd name="T5" fmla="*/ 38 h 103"/>
                <a:gd name="T6" fmla="*/ 39 w 117"/>
                <a:gd name="T7" fmla="*/ 77 h 103"/>
                <a:gd name="T8" fmla="*/ 39 w 117"/>
                <a:gd name="T9" fmla="*/ 77 h 103"/>
                <a:gd name="T10" fmla="*/ 65 w 117"/>
                <a:gd name="T11" fmla="*/ 103 h 103"/>
                <a:gd name="T12" fmla="*/ 65 w 117"/>
                <a:gd name="T13" fmla="*/ 103 h 103"/>
                <a:gd name="T14" fmla="*/ 117 w 117"/>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103">
                  <a:moveTo>
                    <a:pt x="0" y="0"/>
                  </a:moveTo>
                  <a:lnTo>
                    <a:pt x="13" y="38"/>
                  </a:lnTo>
                  <a:lnTo>
                    <a:pt x="39" y="77"/>
                  </a:lnTo>
                  <a:lnTo>
                    <a:pt x="65" y="103"/>
                  </a:lnTo>
                  <a:lnTo>
                    <a:pt x="117" y="103"/>
                  </a:lnTo>
                </a:path>
              </a:pathLst>
            </a:custGeom>
            <a:solidFill>
              <a:schemeClr val="bg1"/>
            </a:solidFill>
            <a:ln w="20638">
              <a:solidFill>
                <a:srgbClr val="000000"/>
              </a:solidFill>
              <a:prstDash val="solid"/>
              <a:round/>
              <a:headEnd/>
              <a:tailEnd/>
            </a:ln>
          </p:spPr>
          <p:txBody>
            <a:bodyPr/>
            <a:lstStyle/>
            <a:p>
              <a:endParaRPr lang="en-US"/>
            </a:p>
          </p:txBody>
        </p:sp>
        <p:sp>
          <p:nvSpPr>
            <p:cNvPr id="8264" name="Freeform 50">
              <a:extLst>
                <a:ext uri="{FF2B5EF4-FFF2-40B4-BE49-F238E27FC236}">
                  <a16:creationId xmlns:a16="http://schemas.microsoft.com/office/drawing/2014/main" id="{43E972E7-532B-4768-8B26-0AEEF8806DBC}"/>
                </a:ext>
              </a:extLst>
            </p:cNvPr>
            <p:cNvSpPr>
              <a:spLocks/>
            </p:cNvSpPr>
            <p:nvPr/>
          </p:nvSpPr>
          <p:spPr bwMode="auto">
            <a:xfrm>
              <a:off x="2722" y="2409"/>
              <a:ext cx="104" cy="103"/>
            </a:xfrm>
            <a:custGeom>
              <a:avLst/>
              <a:gdLst>
                <a:gd name="T0" fmla="*/ 104 w 104"/>
                <a:gd name="T1" fmla="*/ 0 h 103"/>
                <a:gd name="T2" fmla="*/ 104 w 104"/>
                <a:gd name="T3" fmla="*/ 38 h 103"/>
                <a:gd name="T4" fmla="*/ 78 w 104"/>
                <a:gd name="T5" fmla="*/ 77 h 103"/>
                <a:gd name="T6" fmla="*/ 39 w 104"/>
                <a:gd name="T7" fmla="*/ 103 h 103"/>
                <a:gd name="T8" fmla="*/ 0 w 104"/>
                <a:gd name="T9" fmla="*/ 103 h 103"/>
                <a:gd name="T10" fmla="*/ 0 w 104"/>
                <a:gd name="T11" fmla="*/ 103 h 103"/>
                <a:gd name="T12" fmla="*/ 0 w 104"/>
                <a:gd name="T13" fmla="*/ 0 h 103"/>
                <a:gd name="T14" fmla="*/ 0 w 104"/>
                <a:gd name="T15" fmla="*/ 0 h 103"/>
                <a:gd name="T16" fmla="*/ 104 w 104"/>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03">
                  <a:moveTo>
                    <a:pt x="104" y="0"/>
                  </a:moveTo>
                  <a:lnTo>
                    <a:pt x="104" y="38"/>
                  </a:lnTo>
                  <a:lnTo>
                    <a:pt x="78" y="77"/>
                  </a:lnTo>
                  <a:lnTo>
                    <a:pt x="39" y="103"/>
                  </a:lnTo>
                  <a:lnTo>
                    <a:pt x="0" y="103"/>
                  </a:lnTo>
                  <a:lnTo>
                    <a:pt x="0" y="0"/>
                  </a:lnTo>
                  <a:lnTo>
                    <a:pt x="10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5" name="Freeform 51">
              <a:extLst>
                <a:ext uri="{FF2B5EF4-FFF2-40B4-BE49-F238E27FC236}">
                  <a16:creationId xmlns:a16="http://schemas.microsoft.com/office/drawing/2014/main" id="{8F286887-174F-438A-90B1-D5662A509116}"/>
                </a:ext>
              </a:extLst>
            </p:cNvPr>
            <p:cNvSpPr>
              <a:spLocks/>
            </p:cNvSpPr>
            <p:nvPr/>
          </p:nvSpPr>
          <p:spPr bwMode="auto">
            <a:xfrm>
              <a:off x="2826" y="2409"/>
              <a:ext cx="116" cy="116"/>
            </a:xfrm>
            <a:custGeom>
              <a:avLst/>
              <a:gdLst>
                <a:gd name="T0" fmla="*/ 0 w 116"/>
                <a:gd name="T1" fmla="*/ 0 h 116"/>
                <a:gd name="T2" fmla="*/ 12 w 116"/>
                <a:gd name="T3" fmla="*/ 51 h 116"/>
                <a:gd name="T4" fmla="*/ 38 w 116"/>
                <a:gd name="T5" fmla="*/ 77 h 116"/>
                <a:gd name="T6" fmla="*/ 64 w 116"/>
                <a:gd name="T7" fmla="*/ 103 h 116"/>
                <a:gd name="T8" fmla="*/ 116 w 116"/>
                <a:gd name="T9" fmla="*/ 116 h 116"/>
                <a:gd name="T10" fmla="*/ 116 w 116"/>
                <a:gd name="T11" fmla="*/ 116 h 116"/>
                <a:gd name="T12" fmla="*/ 116 w 116"/>
                <a:gd name="T13" fmla="*/ 0 h 116"/>
                <a:gd name="T14" fmla="*/ 116 w 116"/>
                <a:gd name="T15" fmla="*/ 0 h 116"/>
                <a:gd name="T16" fmla="*/ 0 w 116"/>
                <a:gd name="T17" fmla="*/ 0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6" h="116">
                  <a:moveTo>
                    <a:pt x="0" y="0"/>
                  </a:moveTo>
                  <a:lnTo>
                    <a:pt x="12" y="51"/>
                  </a:lnTo>
                  <a:lnTo>
                    <a:pt x="38" y="77"/>
                  </a:lnTo>
                  <a:lnTo>
                    <a:pt x="64" y="103"/>
                  </a:lnTo>
                  <a:lnTo>
                    <a:pt x="116" y="116"/>
                  </a:lnTo>
                  <a:lnTo>
                    <a:pt x="116"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6" name="Freeform 52">
              <a:extLst>
                <a:ext uri="{FF2B5EF4-FFF2-40B4-BE49-F238E27FC236}">
                  <a16:creationId xmlns:a16="http://schemas.microsoft.com/office/drawing/2014/main" id="{555A757C-27A9-4DEE-83AF-A0BDEFAA98BC}"/>
                </a:ext>
              </a:extLst>
            </p:cNvPr>
            <p:cNvSpPr>
              <a:spLocks/>
            </p:cNvSpPr>
            <p:nvPr/>
          </p:nvSpPr>
          <p:spPr bwMode="auto">
            <a:xfrm>
              <a:off x="2722" y="2409"/>
              <a:ext cx="104" cy="103"/>
            </a:xfrm>
            <a:custGeom>
              <a:avLst/>
              <a:gdLst>
                <a:gd name="T0" fmla="*/ 104 w 104"/>
                <a:gd name="T1" fmla="*/ 0 h 103"/>
                <a:gd name="T2" fmla="*/ 104 w 104"/>
                <a:gd name="T3" fmla="*/ 38 h 103"/>
                <a:gd name="T4" fmla="*/ 104 w 104"/>
                <a:gd name="T5" fmla="*/ 38 h 103"/>
                <a:gd name="T6" fmla="*/ 78 w 104"/>
                <a:gd name="T7" fmla="*/ 77 h 103"/>
                <a:gd name="T8" fmla="*/ 78 w 104"/>
                <a:gd name="T9" fmla="*/ 77 h 103"/>
                <a:gd name="T10" fmla="*/ 39 w 104"/>
                <a:gd name="T11" fmla="*/ 103 h 103"/>
                <a:gd name="T12" fmla="*/ 39 w 104"/>
                <a:gd name="T13" fmla="*/ 103 h 103"/>
                <a:gd name="T14" fmla="*/ 0 w 104"/>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03">
                  <a:moveTo>
                    <a:pt x="104" y="0"/>
                  </a:moveTo>
                  <a:lnTo>
                    <a:pt x="104" y="38"/>
                  </a:lnTo>
                  <a:lnTo>
                    <a:pt x="78" y="77"/>
                  </a:lnTo>
                  <a:lnTo>
                    <a:pt x="39" y="103"/>
                  </a:lnTo>
                  <a:lnTo>
                    <a:pt x="0" y="103"/>
                  </a:lnTo>
                </a:path>
              </a:pathLst>
            </a:custGeom>
            <a:solidFill>
              <a:schemeClr val="bg1"/>
            </a:solidFill>
            <a:ln w="20638">
              <a:solidFill>
                <a:srgbClr val="000000"/>
              </a:solidFill>
              <a:prstDash val="solid"/>
              <a:round/>
              <a:headEnd/>
              <a:tailEnd/>
            </a:ln>
          </p:spPr>
          <p:txBody>
            <a:bodyPr/>
            <a:lstStyle/>
            <a:p>
              <a:endParaRPr lang="en-US"/>
            </a:p>
          </p:txBody>
        </p:sp>
        <p:sp>
          <p:nvSpPr>
            <p:cNvPr id="8267" name="Freeform 53">
              <a:extLst>
                <a:ext uri="{FF2B5EF4-FFF2-40B4-BE49-F238E27FC236}">
                  <a16:creationId xmlns:a16="http://schemas.microsoft.com/office/drawing/2014/main" id="{53212A8B-89E9-4FBF-B6A6-956E00DFFE43}"/>
                </a:ext>
              </a:extLst>
            </p:cNvPr>
            <p:cNvSpPr>
              <a:spLocks/>
            </p:cNvSpPr>
            <p:nvPr/>
          </p:nvSpPr>
          <p:spPr bwMode="auto">
            <a:xfrm>
              <a:off x="2826" y="2409"/>
              <a:ext cx="116" cy="116"/>
            </a:xfrm>
            <a:custGeom>
              <a:avLst/>
              <a:gdLst>
                <a:gd name="T0" fmla="*/ 0 w 116"/>
                <a:gd name="T1" fmla="*/ 0 h 116"/>
                <a:gd name="T2" fmla="*/ 12 w 116"/>
                <a:gd name="T3" fmla="*/ 51 h 116"/>
                <a:gd name="T4" fmla="*/ 12 w 116"/>
                <a:gd name="T5" fmla="*/ 51 h 116"/>
                <a:gd name="T6" fmla="*/ 38 w 116"/>
                <a:gd name="T7" fmla="*/ 77 h 116"/>
                <a:gd name="T8" fmla="*/ 38 w 116"/>
                <a:gd name="T9" fmla="*/ 77 h 116"/>
                <a:gd name="T10" fmla="*/ 64 w 116"/>
                <a:gd name="T11" fmla="*/ 103 h 116"/>
                <a:gd name="T12" fmla="*/ 64 w 116"/>
                <a:gd name="T13" fmla="*/ 103 h 116"/>
                <a:gd name="T14" fmla="*/ 116 w 116"/>
                <a:gd name="T15" fmla="*/ 116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6" h="116">
                  <a:moveTo>
                    <a:pt x="0" y="0"/>
                  </a:moveTo>
                  <a:lnTo>
                    <a:pt x="12" y="51"/>
                  </a:lnTo>
                  <a:lnTo>
                    <a:pt x="38" y="77"/>
                  </a:lnTo>
                  <a:lnTo>
                    <a:pt x="64" y="103"/>
                  </a:lnTo>
                  <a:lnTo>
                    <a:pt x="116" y="116"/>
                  </a:lnTo>
                </a:path>
              </a:pathLst>
            </a:custGeom>
            <a:solidFill>
              <a:schemeClr val="bg1"/>
            </a:solidFill>
            <a:ln w="20638">
              <a:solidFill>
                <a:srgbClr val="000000"/>
              </a:solidFill>
              <a:prstDash val="solid"/>
              <a:round/>
              <a:headEnd/>
              <a:tailEnd/>
            </a:ln>
          </p:spPr>
          <p:txBody>
            <a:bodyPr/>
            <a:lstStyle/>
            <a:p>
              <a:endParaRPr lang="en-US"/>
            </a:p>
          </p:txBody>
        </p:sp>
        <p:sp>
          <p:nvSpPr>
            <p:cNvPr id="8268" name="Freeform 54">
              <a:extLst>
                <a:ext uri="{FF2B5EF4-FFF2-40B4-BE49-F238E27FC236}">
                  <a16:creationId xmlns:a16="http://schemas.microsoft.com/office/drawing/2014/main" id="{4A9129F9-9E77-4064-8FD2-522D572016F0}"/>
                </a:ext>
              </a:extLst>
            </p:cNvPr>
            <p:cNvSpPr>
              <a:spLocks/>
            </p:cNvSpPr>
            <p:nvPr/>
          </p:nvSpPr>
          <p:spPr bwMode="auto">
            <a:xfrm>
              <a:off x="2916" y="2409"/>
              <a:ext cx="104" cy="116"/>
            </a:xfrm>
            <a:custGeom>
              <a:avLst/>
              <a:gdLst>
                <a:gd name="T0" fmla="*/ 104 w 104"/>
                <a:gd name="T1" fmla="*/ 0 h 116"/>
                <a:gd name="T2" fmla="*/ 104 w 104"/>
                <a:gd name="T3" fmla="*/ 51 h 116"/>
                <a:gd name="T4" fmla="*/ 78 w 104"/>
                <a:gd name="T5" fmla="*/ 77 h 116"/>
                <a:gd name="T6" fmla="*/ 39 w 104"/>
                <a:gd name="T7" fmla="*/ 103 h 116"/>
                <a:gd name="T8" fmla="*/ 0 w 104"/>
                <a:gd name="T9" fmla="*/ 116 h 116"/>
                <a:gd name="T10" fmla="*/ 0 w 104"/>
                <a:gd name="T11" fmla="*/ 116 h 116"/>
                <a:gd name="T12" fmla="*/ 0 w 104"/>
                <a:gd name="T13" fmla="*/ 0 h 116"/>
                <a:gd name="T14" fmla="*/ 0 w 104"/>
                <a:gd name="T15" fmla="*/ 0 h 116"/>
                <a:gd name="T16" fmla="*/ 104 w 104"/>
                <a:gd name="T17" fmla="*/ 0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16">
                  <a:moveTo>
                    <a:pt x="104" y="0"/>
                  </a:moveTo>
                  <a:lnTo>
                    <a:pt x="104" y="51"/>
                  </a:lnTo>
                  <a:lnTo>
                    <a:pt x="78" y="77"/>
                  </a:lnTo>
                  <a:lnTo>
                    <a:pt x="39" y="103"/>
                  </a:lnTo>
                  <a:lnTo>
                    <a:pt x="0" y="116"/>
                  </a:lnTo>
                  <a:lnTo>
                    <a:pt x="0" y="0"/>
                  </a:lnTo>
                  <a:lnTo>
                    <a:pt x="10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9" name="Freeform 55">
              <a:extLst>
                <a:ext uri="{FF2B5EF4-FFF2-40B4-BE49-F238E27FC236}">
                  <a16:creationId xmlns:a16="http://schemas.microsoft.com/office/drawing/2014/main" id="{446BA7BD-BF5C-4674-A651-1E84C47F509D}"/>
                </a:ext>
              </a:extLst>
            </p:cNvPr>
            <p:cNvSpPr>
              <a:spLocks/>
            </p:cNvSpPr>
            <p:nvPr/>
          </p:nvSpPr>
          <p:spPr bwMode="auto">
            <a:xfrm>
              <a:off x="3020" y="2421"/>
              <a:ext cx="116" cy="104"/>
            </a:xfrm>
            <a:custGeom>
              <a:avLst/>
              <a:gdLst>
                <a:gd name="T0" fmla="*/ 0 w 116"/>
                <a:gd name="T1" fmla="*/ 0 h 104"/>
                <a:gd name="T2" fmla="*/ 13 w 116"/>
                <a:gd name="T3" fmla="*/ 39 h 104"/>
                <a:gd name="T4" fmla="*/ 38 w 116"/>
                <a:gd name="T5" fmla="*/ 65 h 104"/>
                <a:gd name="T6" fmla="*/ 77 w 116"/>
                <a:gd name="T7" fmla="*/ 91 h 104"/>
                <a:gd name="T8" fmla="*/ 116 w 116"/>
                <a:gd name="T9" fmla="*/ 104 h 104"/>
                <a:gd name="T10" fmla="*/ 116 w 116"/>
                <a:gd name="T11" fmla="*/ 104 h 104"/>
                <a:gd name="T12" fmla="*/ 116 w 116"/>
                <a:gd name="T13" fmla="*/ 0 h 104"/>
                <a:gd name="T14" fmla="*/ 116 w 116"/>
                <a:gd name="T15" fmla="*/ 0 h 104"/>
                <a:gd name="T16" fmla="*/ 0 w 116"/>
                <a:gd name="T17" fmla="*/ 0 h 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6" h="104">
                  <a:moveTo>
                    <a:pt x="0" y="0"/>
                  </a:moveTo>
                  <a:lnTo>
                    <a:pt x="13" y="39"/>
                  </a:lnTo>
                  <a:lnTo>
                    <a:pt x="38" y="65"/>
                  </a:lnTo>
                  <a:lnTo>
                    <a:pt x="77" y="91"/>
                  </a:lnTo>
                  <a:lnTo>
                    <a:pt x="116" y="104"/>
                  </a:lnTo>
                  <a:lnTo>
                    <a:pt x="116"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0" name="Freeform 56">
              <a:extLst>
                <a:ext uri="{FF2B5EF4-FFF2-40B4-BE49-F238E27FC236}">
                  <a16:creationId xmlns:a16="http://schemas.microsoft.com/office/drawing/2014/main" id="{E94FFC5E-E86B-46F0-ABC7-0CE87BBB52BC}"/>
                </a:ext>
              </a:extLst>
            </p:cNvPr>
            <p:cNvSpPr>
              <a:spLocks/>
            </p:cNvSpPr>
            <p:nvPr/>
          </p:nvSpPr>
          <p:spPr bwMode="auto">
            <a:xfrm>
              <a:off x="2916" y="2409"/>
              <a:ext cx="104" cy="116"/>
            </a:xfrm>
            <a:custGeom>
              <a:avLst/>
              <a:gdLst>
                <a:gd name="T0" fmla="*/ 104 w 104"/>
                <a:gd name="T1" fmla="*/ 0 h 116"/>
                <a:gd name="T2" fmla="*/ 104 w 104"/>
                <a:gd name="T3" fmla="*/ 51 h 116"/>
                <a:gd name="T4" fmla="*/ 104 w 104"/>
                <a:gd name="T5" fmla="*/ 51 h 116"/>
                <a:gd name="T6" fmla="*/ 78 w 104"/>
                <a:gd name="T7" fmla="*/ 77 h 116"/>
                <a:gd name="T8" fmla="*/ 78 w 104"/>
                <a:gd name="T9" fmla="*/ 77 h 116"/>
                <a:gd name="T10" fmla="*/ 39 w 104"/>
                <a:gd name="T11" fmla="*/ 103 h 116"/>
                <a:gd name="T12" fmla="*/ 39 w 104"/>
                <a:gd name="T13" fmla="*/ 103 h 116"/>
                <a:gd name="T14" fmla="*/ 0 w 104"/>
                <a:gd name="T15" fmla="*/ 116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16">
                  <a:moveTo>
                    <a:pt x="104" y="0"/>
                  </a:moveTo>
                  <a:lnTo>
                    <a:pt x="104" y="51"/>
                  </a:lnTo>
                  <a:lnTo>
                    <a:pt x="78" y="77"/>
                  </a:lnTo>
                  <a:lnTo>
                    <a:pt x="39" y="103"/>
                  </a:lnTo>
                  <a:lnTo>
                    <a:pt x="0" y="116"/>
                  </a:lnTo>
                </a:path>
              </a:pathLst>
            </a:custGeom>
            <a:solidFill>
              <a:schemeClr val="bg1"/>
            </a:solidFill>
            <a:ln w="20638">
              <a:solidFill>
                <a:srgbClr val="000000"/>
              </a:solidFill>
              <a:prstDash val="solid"/>
              <a:round/>
              <a:headEnd/>
              <a:tailEnd/>
            </a:ln>
          </p:spPr>
          <p:txBody>
            <a:bodyPr/>
            <a:lstStyle/>
            <a:p>
              <a:endParaRPr lang="en-US"/>
            </a:p>
          </p:txBody>
        </p:sp>
        <p:sp>
          <p:nvSpPr>
            <p:cNvPr id="8271" name="Freeform 57">
              <a:extLst>
                <a:ext uri="{FF2B5EF4-FFF2-40B4-BE49-F238E27FC236}">
                  <a16:creationId xmlns:a16="http://schemas.microsoft.com/office/drawing/2014/main" id="{03E44068-124B-4910-B680-4710B251E520}"/>
                </a:ext>
              </a:extLst>
            </p:cNvPr>
            <p:cNvSpPr>
              <a:spLocks/>
            </p:cNvSpPr>
            <p:nvPr/>
          </p:nvSpPr>
          <p:spPr bwMode="auto">
            <a:xfrm>
              <a:off x="3020" y="2421"/>
              <a:ext cx="116" cy="104"/>
            </a:xfrm>
            <a:custGeom>
              <a:avLst/>
              <a:gdLst>
                <a:gd name="T0" fmla="*/ 0 w 116"/>
                <a:gd name="T1" fmla="*/ 0 h 104"/>
                <a:gd name="T2" fmla="*/ 13 w 116"/>
                <a:gd name="T3" fmla="*/ 39 h 104"/>
                <a:gd name="T4" fmla="*/ 13 w 116"/>
                <a:gd name="T5" fmla="*/ 39 h 104"/>
                <a:gd name="T6" fmla="*/ 38 w 116"/>
                <a:gd name="T7" fmla="*/ 65 h 104"/>
                <a:gd name="T8" fmla="*/ 38 w 116"/>
                <a:gd name="T9" fmla="*/ 65 h 104"/>
                <a:gd name="T10" fmla="*/ 77 w 116"/>
                <a:gd name="T11" fmla="*/ 91 h 104"/>
                <a:gd name="T12" fmla="*/ 77 w 116"/>
                <a:gd name="T13" fmla="*/ 91 h 104"/>
                <a:gd name="T14" fmla="*/ 116 w 116"/>
                <a:gd name="T15" fmla="*/ 104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6" h="104">
                  <a:moveTo>
                    <a:pt x="0" y="0"/>
                  </a:moveTo>
                  <a:lnTo>
                    <a:pt x="13" y="39"/>
                  </a:lnTo>
                  <a:lnTo>
                    <a:pt x="38" y="65"/>
                  </a:lnTo>
                  <a:lnTo>
                    <a:pt x="77" y="91"/>
                  </a:lnTo>
                  <a:lnTo>
                    <a:pt x="116" y="104"/>
                  </a:lnTo>
                </a:path>
              </a:pathLst>
            </a:custGeom>
            <a:solidFill>
              <a:schemeClr val="bg1"/>
            </a:solidFill>
            <a:ln w="20638">
              <a:solidFill>
                <a:srgbClr val="000000"/>
              </a:solidFill>
              <a:prstDash val="solid"/>
              <a:round/>
              <a:headEnd/>
              <a:tailEnd/>
            </a:ln>
          </p:spPr>
          <p:txBody>
            <a:bodyPr/>
            <a:lstStyle/>
            <a:p>
              <a:endParaRPr lang="en-US"/>
            </a:p>
          </p:txBody>
        </p:sp>
        <p:sp>
          <p:nvSpPr>
            <p:cNvPr id="8272" name="Freeform 58">
              <a:extLst>
                <a:ext uri="{FF2B5EF4-FFF2-40B4-BE49-F238E27FC236}">
                  <a16:creationId xmlns:a16="http://schemas.microsoft.com/office/drawing/2014/main" id="{82911734-6519-424E-9AB0-2CD97F6F4ED9}"/>
                </a:ext>
              </a:extLst>
            </p:cNvPr>
            <p:cNvSpPr>
              <a:spLocks/>
            </p:cNvSpPr>
            <p:nvPr/>
          </p:nvSpPr>
          <p:spPr bwMode="auto">
            <a:xfrm>
              <a:off x="3123" y="2409"/>
              <a:ext cx="104" cy="116"/>
            </a:xfrm>
            <a:custGeom>
              <a:avLst/>
              <a:gdLst>
                <a:gd name="T0" fmla="*/ 104 w 104"/>
                <a:gd name="T1" fmla="*/ 0 h 116"/>
                <a:gd name="T2" fmla="*/ 91 w 104"/>
                <a:gd name="T3" fmla="*/ 51 h 116"/>
                <a:gd name="T4" fmla="*/ 78 w 104"/>
                <a:gd name="T5" fmla="*/ 77 h 116"/>
                <a:gd name="T6" fmla="*/ 39 w 104"/>
                <a:gd name="T7" fmla="*/ 103 h 116"/>
                <a:gd name="T8" fmla="*/ 0 w 104"/>
                <a:gd name="T9" fmla="*/ 116 h 116"/>
                <a:gd name="T10" fmla="*/ 0 w 104"/>
                <a:gd name="T11" fmla="*/ 116 h 116"/>
                <a:gd name="T12" fmla="*/ 0 w 104"/>
                <a:gd name="T13" fmla="*/ 0 h 116"/>
                <a:gd name="T14" fmla="*/ 0 w 104"/>
                <a:gd name="T15" fmla="*/ 0 h 116"/>
                <a:gd name="T16" fmla="*/ 104 w 104"/>
                <a:gd name="T17" fmla="*/ 0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16">
                  <a:moveTo>
                    <a:pt x="104" y="0"/>
                  </a:moveTo>
                  <a:lnTo>
                    <a:pt x="91" y="51"/>
                  </a:lnTo>
                  <a:lnTo>
                    <a:pt x="78" y="77"/>
                  </a:lnTo>
                  <a:lnTo>
                    <a:pt x="39" y="103"/>
                  </a:lnTo>
                  <a:lnTo>
                    <a:pt x="0" y="116"/>
                  </a:lnTo>
                  <a:lnTo>
                    <a:pt x="0" y="0"/>
                  </a:lnTo>
                  <a:lnTo>
                    <a:pt x="10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3" name="Freeform 59">
              <a:extLst>
                <a:ext uri="{FF2B5EF4-FFF2-40B4-BE49-F238E27FC236}">
                  <a16:creationId xmlns:a16="http://schemas.microsoft.com/office/drawing/2014/main" id="{DD69D32B-37F7-4712-BE5F-B9CB2C355605}"/>
                </a:ext>
              </a:extLst>
            </p:cNvPr>
            <p:cNvSpPr>
              <a:spLocks/>
            </p:cNvSpPr>
            <p:nvPr/>
          </p:nvSpPr>
          <p:spPr bwMode="auto">
            <a:xfrm>
              <a:off x="3227" y="2421"/>
              <a:ext cx="103" cy="104"/>
            </a:xfrm>
            <a:custGeom>
              <a:avLst/>
              <a:gdLst>
                <a:gd name="T0" fmla="*/ 0 w 103"/>
                <a:gd name="T1" fmla="*/ 0 h 104"/>
                <a:gd name="T2" fmla="*/ 13 w 103"/>
                <a:gd name="T3" fmla="*/ 39 h 104"/>
                <a:gd name="T4" fmla="*/ 26 w 103"/>
                <a:gd name="T5" fmla="*/ 65 h 104"/>
                <a:gd name="T6" fmla="*/ 64 w 103"/>
                <a:gd name="T7" fmla="*/ 91 h 104"/>
                <a:gd name="T8" fmla="*/ 103 w 103"/>
                <a:gd name="T9" fmla="*/ 104 h 104"/>
                <a:gd name="T10" fmla="*/ 103 w 103"/>
                <a:gd name="T11" fmla="*/ 104 h 104"/>
                <a:gd name="T12" fmla="*/ 103 w 103"/>
                <a:gd name="T13" fmla="*/ 0 h 104"/>
                <a:gd name="T14" fmla="*/ 103 w 103"/>
                <a:gd name="T15" fmla="*/ 0 h 104"/>
                <a:gd name="T16" fmla="*/ 0 w 103"/>
                <a:gd name="T17" fmla="*/ 0 h 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04">
                  <a:moveTo>
                    <a:pt x="0" y="0"/>
                  </a:moveTo>
                  <a:lnTo>
                    <a:pt x="13" y="39"/>
                  </a:lnTo>
                  <a:lnTo>
                    <a:pt x="26" y="65"/>
                  </a:lnTo>
                  <a:lnTo>
                    <a:pt x="64" y="91"/>
                  </a:lnTo>
                  <a:lnTo>
                    <a:pt x="103" y="104"/>
                  </a:lnTo>
                  <a:lnTo>
                    <a:pt x="103"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4" name="Freeform 60">
              <a:extLst>
                <a:ext uri="{FF2B5EF4-FFF2-40B4-BE49-F238E27FC236}">
                  <a16:creationId xmlns:a16="http://schemas.microsoft.com/office/drawing/2014/main" id="{90659F27-6812-4B38-9F6C-947068D3170B}"/>
                </a:ext>
              </a:extLst>
            </p:cNvPr>
            <p:cNvSpPr>
              <a:spLocks/>
            </p:cNvSpPr>
            <p:nvPr/>
          </p:nvSpPr>
          <p:spPr bwMode="auto">
            <a:xfrm>
              <a:off x="3123" y="2409"/>
              <a:ext cx="104" cy="116"/>
            </a:xfrm>
            <a:custGeom>
              <a:avLst/>
              <a:gdLst>
                <a:gd name="T0" fmla="*/ 104 w 104"/>
                <a:gd name="T1" fmla="*/ 0 h 116"/>
                <a:gd name="T2" fmla="*/ 91 w 104"/>
                <a:gd name="T3" fmla="*/ 51 h 116"/>
                <a:gd name="T4" fmla="*/ 91 w 104"/>
                <a:gd name="T5" fmla="*/ 51 h 116"/>
                <a:gd name="T6" fmla="*/ 78 w 104"/>
                <a:gd name="T7" fmla="*/ 77 h 116"/>
                <a:gd name="T8" fmla="*/ 78 w 104"/>
                <a:gd name="T9" fmla="*/ 77 h 116"/>
                <a:gd name="T10" fmla="*/ 39 w 104"/>
                <a:gd name="T11" fmla="*/ 103 h 116"/>
                <a:gd name="T12" fmla="*/ 39 w 104"/>
                <a:gd name="T13" fmla="*/ 103 h 116"/>
                <a:gd name="T14" fmla="*/ 0 w 104"/>
                <a:gd name="T15" fmla="*/ 116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16">
                  <a:moveTo>
                    <a:pt x="104" y="0"/>
                  </a:moveTo>
                  <a:lnTo>
                    <a:pt x="91" y="51"/>
                  </a:lnTo>
                  <a:lnTo>
                    <a:pt x="78" y="77"/>
                  </a:lnTo>
                  <a:lnTo>
                    <a:pt x="39" y="103"/>
                  </a:lnTo>
                  <a:lnTo>
                    <a:pt x="0" y="116"/>
                  </a:lnTo>
                </a:path>
              </a:pathLst>
            </a:custGeom>
            <a:solidFill>
              <a:schemeClr val="bg1"/>
            </a:solidFill>
            <a:ln w="20638">
              <a:solidFill>
                <a:srgbClr val="000000"/>
              </a:solidFill>
              <a:prstDash val="solid"/>
              <a:round/>
              <a:headEnd/>
              <a:tailEnd/>
            </a:ln>
          </p:spPr>
          <p:txBody>
            <a:bodyPr/>
            <a:lstStyle/>
            <a:p>
              <a:endParaRPr lang="en-US"/>
            </a:p>
          </p:txBody>
        </p:sp>
        <p:sp>
          <p:nvSpPr>
            <p:cNvPr id="8275" name="Freeform 61">
              <a:extLst>
                <a:ext uri="{FF2B5EF4-FFF2-40B4-BE49-F238E27FC236}">
                  <a16:creationId xmlns:a16="http://schemas.microsoft.com/office/drawing/2014/main" id="{C677AE98-A271-4419-90C6-CBCCE10FBA39}"/>
                </a:ext>
              </a:extLst>
            </p:cNvPr>
            <p:cNvSpPr>
              <a:spLocks/>
            </p:cNvSpPr>
            <p:nvPr/>
          </p:nvSpPr>
          <p:spPr bwMode="auto">
            <a:xfrm>
              <a:off x="3227" y="2421"/>
              <a:ext cx="103" cy="104"/>
            </a:xfrm>
            <a:custGeom>
              <a:avLst/>
              <a:gdLst>
                <a:gd name="T0" fmla="*/ 0 w 103"/>
                <a:gd name="T1" fmla="*/ 0 h 104"/>
                <a:gd name="T2" fmla="*/ 13 w 103"/>
                <a:gd name="T3" fmla="*/ 39 h 104"/>
                <a:gd name="T4" fmla="*/ 13 w 103"/>
                <a:gd name="T5" fmla="*/ 39 h 104"/>
                <a:gd name="T6" fmla="*/ 26 w 103"/>
                <a:gd name="T7" fmla="*/ 65 h 104"/>
                <a:gd name="T8" fmla="*/ 26 w 103"/>
                <a:gd name="T9" fmla="*/ 65 h 104"/>
                <a:gd name="T10" fmla="*/ 64 w 103"/>
                <a:gd name="T11" fmla="*/ 91 h 104"/>
                <a:gd name="T12" fmla="*/ 64 w 103"/>
                <a:gd name="T13" fmla="*/ 91 h 104"/>
                <a:gd name="T14" fmla="*/ 103 w 103"/>
                <a:gd name="T15" fmla="*/ 104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3" h="104">
                  <a:moveTo>
                    <a:pt x="0" y="0"/>
                  </a:moveTo>
                  <a:lnTo>
                    <a:pt x="13" y="39"/>
                  </a:lnTo>
                  <a:lnTo>
                    <a:pt x="26" y="65"/>
                  </a:lnTo>
                  <a:lnTo>
                    <a:pt x="64" y="91"/>
                  </a:lnTo>
                  <a:lnTo>
                    <a:pt x="103" y="104"/>
                  </a:lnTo>
                </a:path>
              </a:pathLst>
            </a:custGeom>
            <a:solidFill>
              <a:schemeClr val="bg1"/>
            </a:solidFill>
            <a:ln w="20638">
              <a:solidFill>
                <a:srgbClr val="000000"/>
              </a:solidFill>
              <a:prstDash val="solid"/>
              <a:round/>
              <a:headEnd/>
              <a:tailEnd/>
            </a:ln>
          </p:spPr>
          <p:txBody>
            <a:bodyPr/>
            <a:lstStyle/>
            <a:p>
              <a:endParaRPr lang="en-US"/>
            </a:p>
          </p:txBody>
        </p:sp>
        <p:sp>
          <p:nvSpPr>
            <p:cNvPr id="8276" name="Freeform 62">
              <a:extLst>
                <a:ext uri="{FF2B5EF4-FFF2-40B4-BE49-F238E27FC236}">
                  <a16:creationId xmlns:a16="http://schemas.microsoft.com/office/drawing/2014/main" id="{1C49FCFD-7175-480E-A1B1-5E4264126750}"/>
                </a:ext>
              </a:extLst>
            </p:cNvPr>
            <p:cNvSpPr>
              <a:spLocks/>
            </p:cNvSpPr>
            <p:nvPr/>
          </p:nvSpPr>
          <p:spPr bwMode="auto">
            <a:xfrm>
              <a:off x="2101" y="2396"/>
              <a:ext cx="103" cy="116"/>
            </a:xfrm>
            <a:custGeom>
              <a:avLst/>
              <a:gdLst>
                <a:gd name="T0" fmla="*/ 103 w 103"/>
                <a:gd name="T1" fmla="*/ 0 h 116"/>
                <a:gd name="T2" fmla="*/ 103 w 103"/>
                <a:gd name="T3" fmla="*/ 51 h 116"/>
                <a:gd name="T4" fmla="*/ 78 w 103"/>
                <a:gd name="T5" fmla="*/ 77 h 116"/>
                <a:gd name="T6" fmla="*/ 39 w 103"/>
                <a:gd name="T7" fmla="*/ 103 h 116"/>
                <a:gd name="T8" fmla="*/ 0 w 103"/>
                <a:gd name="T9" fmla="*/ 116 h 116"/>
                <a:gd name="T10" fmla="*/ 0 w 103"/>
                <a:gd name="T11" fmla="*/ 116 h 116"/>
                <a:gd name="T12" fmla="*/ 0 w 103"/>
                <a:gd name="T13" fmla="*/ 0 h 116"/>
                <a:gd name="T14" fmla="*/ 0 w 103"/>
                <a:gd name="T15" fmla="*/ 0 h 116"/>
                <a:gd name="T16" fmla="*/ 103 w 103"/>
                <a:gd name="T17" fmla="*/ 0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3" h="116">
                  <a:moveTo>
                    <a:pt x="103" y="0"/>
                  </a:moveTo>
                  <a:lnTo>
                    <a:pt x="103" y="51"/>
                  </a:lnTo>
                  <a:lnTo>
                    <a:pt x="78" y="77"/>
                  </a:lnTo>
                  <a:lnTo>
                    <a:pt x="39" y="103"/>
                  </a:lnTo>
                  <a:lnTo>
                    <a:pt x="0" y="116"/>
                  </a:lnTo>
                  <a:lnTo>
                    <a:pt x="0" y="0"/>
                  </a:lnTo>
                  <a:lnTo>
                    <a:pt x="10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7" name="Freeform 63">
              <a:extLst>
                <a:ext uri="{FF2B5EF4-FFF2-40B4-BE49-F238E27FC236}">
                  <a16:creationId xmlns:a16="http://schemas.microsoft.com/office/drawing/2014/main" id="{33D11FD1-34F4-4C9A-B13D-727B3344D3A9}"/>
                </a:ext>
              </a:extLst>
            </p:cNvPr>
            <p:cNvSpPr>
              <a:spLocks/>
            </p:cNvSpPr>
            <p:nvPr/>
          </p:nvSpPr>
          <p:spPr bwMode="auto">
            <a:xfrm>
              <a:off x="2204" y="2409"/>
              <a:ext cx="117" cy="103"/>
            </a:xfrm>
            <a:custGeom>
              <a:avLst/>
              <a:gdLst>
                <a:gd name="T0" fmla="*/ 0 w 117"/>
                <a:gd name="T1" fmla="*/ 0 h 103"/>
                <a:gd name="T2" fmla="*/ 13 w 117"/>
                <a:gd name="T3" fmla="*/ 38 h 103"/>
                <a:gd name="T4" fmla="*/ 39 w 117"/>
                <a:gd name="T5" fmla="*/ 64 h 103"/>
                <a:gd name="T6" fmla="*/ 65 w 117"/>
                <a:gd name="T7" fmla="*/ 90 h 103"/>
                <a:gd name="T8" fmla="*/ 117 w 117"/>
                <a:gd name="T9" fmla="*/ 103 h 103"/>
                <a:gd name="T10" fmla="*/ 117 w 117"/>
                <a:gd name="T11" fmla="*/ 103 h 103"/>
                <a:gd name="T12" fmla="*/ 117 w 117"/>
                <a:gd name="T13" fmla="*/ 0 h 103"/>
                <a:gd name="T14" fmla="*/ 117 w 117"/>
                <a:gd name="T15" fmla="*/ 0 h 103"/>
                <a:gd name="T16" fmla="*/ 0 w 117"/>
                <a:gd name="T17" fmla="*/ 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7" h="103">
                  <a:moveTo>
                    <a:pt x="0" y="0"/>
                  </a:moveTo>
                  <a:lnTo>
                    <a:pt x="13" y="38"/>
                  </a:lnTo>
                  <a:lnTo>
                    <a:pt x="39" y="64"/>
                  </a:lnTo>
                  <a:lnTo>
                    <a:pt x="65" y="90"/>
                  </a:lnTo>
                  <a:lnTo>
                    <a:pt x="117" y="103"/>
                  </a:lnTo>
                  <a:lnTo>
                    <a:pt x="117"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8" name="Freeform 64">
              <a:extLst>
                <a:ext uri="{FF2B5EF4-FFF2-40B4-BE49-F238E27FC236}">
                  <a16:creationId xmlns:a16="http://schemas.microsoft.com/office/drawing/2014/main" id="{72C715C4-B08C-461A-8B2C-551A2537E2F7}"/>
                </a:ext>
              </a:extLst>
            </p:cNvPr>
            <p:cNvSpPr>
              <a:spLocks/>
            </p:cNvSpPr>
            <p:nvPr/>
          </p:nvSpPr>
          <p:spPr bwMode="auto">
            <a:xfrm>
              <a:off x="2101" y="2396"/>
              <a:ext cx="103" cy="116"/>
            </a:xfrm>
            <a:custGeom>
              <a:avLst/>
              <a:gdLst>
                <a:gd name="T0" fmla="*/ 103 w 103"/>
                <a:gd name="T1" fmla="*/ 0 h 116"/>
                <a:gd name="T2" fmla="*/ 103 w 103"/>
                <a:gd name="T3" fmla="*/ 51 h 116"/>
                <a:gd name="T4" fmla="*/ 103 w 103"/>
                <a:gd name="T5" fmla="*/ 51 h 116"/>
                <a:gd name="T6" fmla="*/ 78 w 103"/>
                <a:gd name="T7" fmla="*/ 77 h 116"/>
                <a:gd name="T8" fmla="*/ 78 w 103"/>
                <a:gd name="T9" fmla="*/ 77 h 116"/>
                <a:gd name="T10" fmla="*/ 39 w 103"/>
                <a:gd name="T11" fmla="*/ 103 h 116"/>
                <a:gd name="T12" fmla="*/ 39 w 103"/>
                <a:gd name="T13" fmla="*/ 103 h 116"/>
                <a:gd name="T14" fmla="*/ 0 w 103"/>
                <a:gd name="T15" fmla="*/ 116 h 11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3" h="116">
                  <a:moveTo>
                    <a:pt x="103" y="0"/>
                  </a:moveTo>
                  <a:lnTo>
                    <a:pt x="103" y="51"/>
                  </a:lnTo>
                  <a:lnTo>
                    <a:pt x="78" y="77"/>
                  </a:lnTo>
                  <a:lnTo>
                    <a:pt x="39" y="103"/>
                  </a:lnTo>
                  <a:lnTo>
                    <a:pt x="0" y="116"/>
                  </a:lnTo>
                </a:path>
              </a:pathLst>
            </a:custGeom>
            <a:solidFill>
              <a:schemeClr val="bg1"/>
            </a:solidFill>
            <a:ln w="20638">
              <a:solidFill>
                <a:srgbClr val="000000"/>
              </a:solidFill>
              <a:prstDash val="solid"/>
              <a:round/>
              <a:headEnd/>
              <a:tailEnd/>
            </a:ln>
          </p:spPr>
          <p:txBody>
            <a:bodyPr/>
            <a:lstStyle/>
            <a:p>
              <a:endParaRPr lang="en-US"/>
            </a:p>
          </p:txBody>
        </p:sp>
        <p:sp>
          <p:nvSpPr>
            <p:cNvPr id="8279" name="Freeform 65">
              <a:extLst>
                <a:ext uri="{FF2B5EF4-FFF2-40B4-BE49-F238E27FC236}">
                  <a16:creationId xmlns:a16="http://schemas.microsoft.com/office/drawing/2014/main" id="{EB035238-6E32-4119-9BFE-4175C5CEB80F}"/>
                </a:ext>
              </a:extLst>
            </p:cNvPr>
            <p:cNvSpPr>
              <a:spLocks/>
            </p:cNvSpPr>
            <p:nvPr/>
          </p:nvSpPr>
          <p:spPr bwMode="auto">
            <a:xfrm>
              <a:off x="2204" y="2409"/>
              <a:ext cx="117" cy="103"/>
            </a:xfrm>
            <a:custGeom>
              <a:avLst/>
              <a:gdLst>
                <a:gd name="T0" fmla="*/ 0 w 117"/>
                <a:gd name="T1" fmla="*/ 0 h 103"/>
                <a:gd name="T2" fmla="*/ 13 w 117"/>
                <a:gd name="T3" fmla="*/ 38 h 103"/>
                <a:gd name="T4" fmla="*/ 13 w 117"/>
                <a:gd name="T5" fmla="*/ 38 h 103"/>
                <a:gd name="T6" fmla="*/ 39 w 117"/>
                <a:gd name="T7" fmla="*/ 64 h 103"/>
                <a:gd name="T8" fmla="*/ 39 w 117"/>
                <a:gd name="T9" fmla="*/ 64 h 103"/>
                <a:gd name="T10" fmla="*/ 65 w 117"/>
                <a:gd name="T11" fmla="*/ 90 h 103"/>
                <a:gd name="T12" fmla="*/ 65 w 117"/>
                <a:gd name="T13" fmla="*/ 90 h 103"/>
                <a:gd name="T14" fmla="*/ 117 w 117"/>
                <a:gd name="T15" fmla="*/ 10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7" h="103">
                  <a:moveTo>
                    <a:pt x="0" y="0"/>
                  </a:moveTo>
                  <a:lnTo>
                    <a:pt x="13" y="38"/>
                  </a:lnTo>
                  <a:lnTo>
                    <a:pt x="39" y="64"/>
                  </a:lnTo>
                  <a:lnTo>
                    <a:pt x="65" y="90"/>
                  </a:lnTo>
                  <a:lnTo>
                    <a:pt x="117" y="103"/>
                  </a:lnTo>
                </a:path>
              </a:pathLst>
            </a:custGeom>
            <a:solidFill>
              <a:schemeClr val="bg1"/>
            </a:solidFill>
            <a:ln w="20638">
              <a:solidFill>
                <a:srgbClr val="000000"/>
              </a:solidFill>
              <a:prstDash val="solid"/>
              <a:round/>
              <a:headEnd/>
              <a:tailEnd/>
            </a:ln>
          </p:spPr>
          <p:txBody>
            <a:bodyPr/>
            <a:lstStyle/>
            <a:p>
              <a:endParaRPr lang="en-US"/>
            </a:p>
          </p:txBody>
        </p:sp>
        <p:sp>
          <p:nvSpPr>
            <p:cNvPr id="8280" name="Freeform 66">
              <a:extLst>
                <a:ext uri="{FF2B5EF4-FFF2-40B4-BE49-F238E27FC236}">
                  <a16:creationId xmlns:a16="http://schemas.microsoft.com/office/drawing/2014/main" id="{3AA03C02-E7FC-44E5-A14E-9E4DFA5CE1C7}"/>
                </a:ext>
              </a:extLst>
            </p:cNvPr>
            <p:cNvSpPr>
              <a:spLocks/>
            </p:cNvSpPr>
            <p:nvPr/>
          </p:nvSpPr>
          <p:spPr bwMode="auto">
            <a:xfrm>
              <a:off x="3330" y="2421"/>
              <a:ext cx="104" cy="104"/>
            </a:xfrm>
            <a:custGeom>
              <a:avLst/>
              <a:gdLst>
                <a:gd name="T0" fmla="*/ 104 w 104"/>
                <a:gd name="T1" fmla="*/ 0 h 104"/>
                <a:gd name="T2" fmla="*/ 104 w 104"/>
                <a:gd name="T3" fmla="*/ 39 h 104"/>
                <a:gd name="T4" fmla="*/ 78 w 104"/>
                <a:gd name="T5" fmla="*/ 78 h 104"/>
                <a:gd name="T6" fmla="*/ 39 w 104"/>
                <a:gd name="T7" fmla="*/ 91 h 104"/>
                <a:gd name="T8" fmla="*/ 0 w 104"/>
                <a:gd name="T9" fmla="*/ 104 h 104"/>
                <a:gd name="T10" fmla="*/ 0 w 104"/>
                <a:gd name="T11" fmla="*/ 104 h 104"/>
                <a:gd name="T12" fmla="*/ 0 w 104"/>
                <a:gd name="T13" fmla="*/ 0 h 104"/>
                <a:gd name="T14" fmla="*/ 0 w 104"/>
                <a:gd name="T15" fmla="*/ 0 h 104"/>
                <a:gd name="T16" fmla="*/ 104 w 104"/>
                <a:gd name="T17" fmla="*/ 0 h 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4" h="104">
                  <a:moveTo>
                    <a:pt x="104" y="0"/>
                  </a:moveTo>
                  <a:lnTo>
                    <a:pt x="104" y="39"/>
                  </a:lnTo>
                  <a:lnTo>
                    <a:pt x="78" y="78"/>
                  </a:lnTo>
                  <a:lnTo>
                    <a:pt x="39" y="91"/>
                  </a:lnTo>
                  <a:lnTo>
                    <a:pt x="0" y="104"/>
                  </a:lnTo>
                  <a:lnTo>
                    <a:pt x="0" y="0"/>
                  </a:lnTo>
                  <a:lnTo>
                    <a:pt x="104"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1" name="Freeform 67">
              <a:extLst>
                <a:ext uri="{FF2B5EF4-FFF2-40B4-BE49-F238E27FC236}">
                  <a16:creationId xmlns:a16="http://schemas.microsoft.com/office/drawing/2014/main" id="{D69E695C-AF60-494F-97FC-F1C1C10C139E}"/>
                </a:ext>
              </a:extLst>
            </p:cNvPr>
            <p:cNvSpPr>
              <a:spLocks/>
            </p:cNvSpPr>
            <p:nvPr/>
          </p:nvSpPr>
          <p:spPr bwMode="auto">
            <a:xfrm>
              <a:off x="3434" y="2421"/>
              <a:ext cx="116" cy="104"/>
            </a:xfrm>
            <a:custGeom>
              <a:avLst/>
              <a:gdLst>
                <a:gd name="T0" fmla="*/ 0 w 116"/>
                <a:gd name="T1" fmla="*/ 0 h 104"/>
                <a:gd name="T2" fmla="*/ 13 w 116"/>
                <a:gd name="T3" fmla="*/ 39 h 104"/>
                <a:gd name="T4" fmla="*/ 39 w 116"/>
                <a:gd name="T5" fmla="*/ 78 h 104"/>
                <a:gd name="T6" fmla="*/ 64 w 116"/>
                <a:gd name="T7" fmla="*/ 104 h 104"/>
                <a:gd name="T8" fmla="*/ 116 w 116"/>
                <a:gd name="T9" fmla="*/ 104 h 104"/>
                <a:gd name="T10" fmla="*/ 116 w 116"/>
                <a:gd name="T11" fmla="*/ 104 h 104"/>
                <a:gd name="T12" fmla="*/ 116 w 116"/>
                <a:gd name="T13" fmla="*/ 0 h 104"/>
                <a:gd name="T14" fmla="*/ 116 w 116"/>
                <a:gd name="T15" fmla="*/ 0 h 104"/>
                <a:gd name="T16" fmla="*/ 0 w 116"/>
                <a:gd name="T17" fmla="*/ 0 h 1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6" h="104">
                  <a:moveTo>
                    <a:pt x="0" y="0"/>
                  </a:moveTo>
                  <a:lnTo>
                    <a:pt x="13" y="39"/>
                  </a:lnTo>
                  <a:lnTo>
                    <a:pt x="39" y="78"/>
                  </a:lnTo>
                  <a:lnTo>
                    <a:pt x="64" y="104"/>
                  </a:lnTo>
                  <a:lnTo>
                    <a:pt x="116" y="104"/>
                  </a:lnTo>
                  <a:lnTo>
                    <a:pt x="116"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2" name="Freeform 68">
              <a:extLst>
                <a:ext uri="{FF2B5EF4-FFF2-40B4-BE49-F238E27FC236}">
                  <a16:creationId xmlns:a16="http://schemas.microsoft.com/office/drawing/2014/main" id="{5D5AFD3D-C623-4BCE-B5E4-20CB323B4D29}"/>
                </a:ext>
              </a:extLst>
            </p:cNvPr>
            <p:cNvSpPr>
              <a:spLocks/>
            </p:cNvSpPr>
            <p:nvPr/>
          </p:nvSpPr>
          <p:spPr bwMode="auto">
            <a:xfrm>
              <a:off x="3330" y="2421"/>
              <a:ext cx="104" cy="104"/>
            </a:xfrm>
            <a:custGeom>
              <a:avLst/>
              <a:gdLst>
                <a:gd name="T0" fmla="*/ 104 w 104"/>
                <a:gd name="T1" fmla="*/ 0 h 104"/>
                <a:gd name="T2" fmla="*/ 104 w 104"/>
                <a:gd name="T3" fmla="*/ 39 h 104"/>
                <a:gd name="T4" fmla="*/ 104 w 104"/>
                <a:gd name="T5" fmla="*/ 39 h 104"/>
                <a:gd name="T6" fmla="*/ 78 w 104"/>
                <a:gd name="T7" fmla="*/ 78 h 104"/>
                <a:gd name="T8" fmla="*/ 78 w 104"/>
                <a:gd name="T9" fmla="*/ 78 h 104"/>
                <a:gd name="T10" fmla="*/ 39 w 104"/>
                <a:gd name="T11" fmla="*/ 91 h 104"/>
                <a:gd name="T12" fmla="*/ 39 w 104"/>
                <a:gd name="T13" fmla="*/ 91 h 104"/>
                <a:gd name="T14" fmla="*/ 0 w 104"/>
                <a:gd name="T15" fmla="*/ 104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 h="104">
                  <a:moveTo>
                    <a:pt x="104" y="0"/>
                  </a:moveTo>
                  <a:lnTo>
                    <a:pt x="104" y="39"/>
                  </a:lnTo>
                  <a:lnTo>
                    <a:pt x="78" y="78"/>
                  </a:lnTo>
                  <a:lnTo>
                    <a:pt x="39" y="91"/>
                  </a:lnTo>
                  <a:lnTo>
                    <a:pt x="0" y="104"/>
                  </a:lnTo>
                </a:path>
              </a:pathLst>
            </a:custGeom>
            <a:solidFill>
              <a:schemeClr val="bg1"/>
            </a:solidFill>
            <a:ln w="20638">
              <a:solidFill>
                <a:srgbClr val="000000"/>
              </a:solidFill>
              <a:prstDash val="solid"/>
              <a:round/>
              <a:headEnd/>
              <a:tailEnd/>
            </a:ln>
          </p:spPr>
          <p:txBody>
            <a:bodyPr/>
            <a:lstStyle/>
            <a:p>
              <a:endParaRPr lang="en-US"/>
            </a:p>
          </p:txBody>
        </p:sp>
        <p:sp>
          <p:nvSpPr>
            <p:cNvPr id="8283" name="Freeform 69">
              <a:extLst>
                <a:ext uri="{FF2B5EF4-FFF2-40B4-BE49-F238E27FC236}">
                  <a16:creationId xmlns:a16="http://schemas.microsoft.com/office/drawing/2014/main" id="{7A390C7B-E310-4F76-8467-4CE93BEC1865}"/>
                </a:ext>
              </a:extLst>
            </p:cNvPr>
            <p:cNvSpPr>
              <a:spLocks/>
            </p:cNvSpPr>
            <p:nvPr/>
          </p:nvSpPr>
          <p:spPr bwMode="auto">
            <a:xfrm>
              <a:off x="3434" y="2421"/>
              <a:ext cx="116" cy="104"/>
            </a:xfrm>
            <a:custGeom>
              <a:avLst/>
              <a:gdLst>
                <a:gd name="T0" fmla="*/ 0 w 116"/>
                <a:gd name="T1" fmla="*/ 0 h 104"/>
                <a:gd name="T2" fmla="*/ 13 w 116"/>
                <a:gd name="T3" fmla="*/ 39 h 104"/>
                <a:gd name="T4" fmla="*/ 13 w 116"/>
                <a:gd name="T5" fmla="*/ 39 h 104"/>
                <a:gd name="T6" fmla="*/ 39 w 116"/>
                <a:gd name="T7" fmla="*/ 78 h 104"/>
                <a:gd name="T8" fmla="*/ 39 w 116"/>
                <a:gd name="T9" fmla="*/ 78 h 104"/>
                <a:gd name="T10" fmla="*/ 64 w 116"/>
                <a:gd name="T11" fmla="*/ 104 h 104"/>
                <a:gd name="T12" fmla="*/ 64 w 116"/>
                <a:gd name="T13" fmla="*/ 104 h 104"/>
                <a:gd name="T14" fmla="*/ 116 w 116"/>
                <a:gd name="T15" fmla="*/ 104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6" h="104">
                  <a:moveTo>
                    <a:pt x="0" y="0"/>
                  </a:moveTo>
                  <a:lnTo>
                    <a:pt x="13" y="39"/>
                  </a:lnTo>
                  <a:lnTo>
                    <a:pt x="39" y="78"/>
                  </a:lnTo>
                  <a:lnTo>
                    <a:pt x="64" y="104"/>
                  </a:lnTo>
                  <a:lnTo>
                    <a:pt x="116" y="104"/>
                  </a:lnTo>
                </a:path>
              </a:pathLst>
            </a:custGeom>
            <a:solidFill>
              <a:schemeClr val="bg1"/>
            </a:solidFill>
            <a:ln w="20638">
              <a:solidFill>
                <a:srgbClr val="000000"/>
              </a:solidFill>
              <a:prstDash val="solid"/>
              <a:round/>
              <a:headEnd/>
              <a:tailEnd/>
            </a:ln>
          </p:spPr>
          <p:txBody>
            <a:bodyPr/>
            <a:lstStyle/>
            <a:p>
              <a:endParaRPr lang="en-US"/>
            </a:p>
          </p:txBody>
        </p:sp>
      </p:grpSp>
      <p:sp>
        <p:nvSpPr>
          <p:cNvPr id="8218" name="Text Box 71">
            <a:extLst>
              <a:ext uri="{FF2B5EF4-FFF2-40B4-BE49-F238E27FC236}">
                <a16:creationId xmlns:a16="http://schemas.microsoft.com/office/drawing/2014/main" id="{CEE99102-7331-48BD-9B7B-FC2B203CFA4D}"/>
              </a:ext>
            </a:extLst>
          </p:cNvPr>
          <p:cNvSpPr txBox="1">
            <a:spLocks noChangeArrowheads="1"/>
          </p:cNvSpPr>
          <p:nvPr/>
        </p:nvSpPr>
        <p:spPr bwMode="auto">
          <a:xfrm>
            <a:off x="2270125" y="288925"/>
            <a:ext cx="40417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System Components</a:t>
            </a:r>
            <a:endParaRPr lang="en-US" altLang="en-US" sz="2400"/>
          </a:p>
        </p:txBody>
      </p:sp>
      <p:sp>
        <p:nvSpPr>
          <p:cNvPr id="8219" name="Line 72">
            <a:extLst>
              <a:ext uri="{FF2B5EF4-FFF2-40B4-BE49-F238E27FC236}">
                <a16:creationId xmlns:a16="http://schemas.microsoft.com/office/drawing/2014/main" id="{42D5B75D-7A08-4911-90D8-0FA628774F70}"/>
              </a:ext>
            </a:extLst>
          </p:cNvPr>
          <p:cNvSpPr>
            <a:spLocks noChangeShapeType="1"/>
          </p:cNvSpPr>
          <p:nvPr/>
        </p:nvSpPr>
        <p:spPr bwMode="auto">
          <a:xfrm>
            <a:off x="1143000" y="914400"/>
            <a:ext cx="6629400"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0" name="Line 73">
            <a:extLst>
              <a:ext uri="{FF2B5EF4-FFF2-40B4-BE49-F238E27FC236}">
                <a16:creationId xmlns:a16="http://schemas.microsoft.com/office/drawing/2014/main" id="{70ADA928-B716-49B2-AF0E-683C24F61CAB}"/>
              </a:ext>
            </a:extLst>
          </p:cNvPr>
          <p:cNvSpPr>
            <a:spLocks noChangeShapeType="1"/>
          </p:cNvSpPr>
          <p:nvPr/>
        </p:nvSpPr>
        <p:spPr bwMode="auto">
          <a:xfrm>
            <a:off x="1447800" y="21336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1" name="Text Box 74">
            <a:extLst>
              <a:ext uri="{FF2B5EF4-FFF2-40B4-BE49-F238E27FC236}">
                <a16:creationId xmlns:a16="http://schemas.microsoft.com/office/drawing/2014/main" id="{CD030859-7340-4D02-B2BB-9E0B25C9C93D}"/>
              </a:ext>
            </a:extLst>
          </p:cNvPr>
          <p:cNvSpPr txBox="1">
            <a:spLocks noChangeArrowheads="1"/>
          </p:cNvSpPr>
          <p:nvPr/>
        </p:nvSpPr>
        <p:spPr bwMode="auto">
          <a:xfrm>
            <a:off x="1600200" y="1752600"/>
            <a:ext cx="681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v</a:t>
            </a:r>
            <a:r>
              <a:rPr lang="en-US" altLang="en-US" sz="2400" baseline="-25000"/>
              <a:t>i</a:t>
            </a:r>
            <a:r>
              <a:rPr lang="en-US" altLang="en-US" sz="2400"/>
              <a:t>(t)</a:t>
            </a:r>
          </a:p>
        </p:txBody>
      </p:sp>
      <p:sp>
        <p:nvSpPr>
          <p:cNvPr id="8222" name="Line 75">
            <a:extLst>
              <a:ext uri="{FF2B5EF4-FFF2-40B4-BE49-F238E27FC236}">
                <a16:creationId xmlns:a16="http://schemas.microsoft.com/office/drawing/2014/main" id="{11ABD628-B4F0-40EE-83C4-1B68419504B7}"/>
              </a:ext>
            </a:extLst>
          </p:cNvPr>
          <p:cNvSpPr>
            <a:spLocks noChangeShapeType="1"/>
          </p:cNvSpPr>
          <p:nvPr/>
        </p:nvSpPr>
        <p:spPr bwMode="auto">
          <a:xfrm flipH="1">
            <a:off x="5943600" y="29718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3" name="Text Box 76">
            <a:extLst>
              <a:ext uri="{FF2B5EF4-FFF2-40B4-BE49-F238E27FC236}">
                <a16:creationId xmlns:a16="http://schemas.microsoft.com/office/drawing/2014/main" id="{D407076E-1FC7-45C3-AF46-35FFBB698A8A}"/>
              </a:ext>
            </a:extLst>
          </p:cNvPr>
          <p:cNvSpPr txBox="1">
            <a:spLocks noChangeArrowheads="1"/>
          </p:cNvSpPr>
          <p:nvPr/>
        </p:nvSpPr>
        <p:spPr bwMode="auto">
          <a:xfrm>
            <a:off x="5791200" y="2057400"/>
            <a:ext cx="758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v</a:t>
            </a:r>
            <a:r>
              <a:rPr lang="en-US" altLang="en-US" sz="2400" baseline="-25000"/>
              <a:t>R</a:t>
            </a:r>
            <a:r>
              <a:rPr lang="en-US" altLang="en-US" sz="2400"/>
              <a:t>(t)</a:t>
            </a:r>
          </a:p>
        </p:txBody>
      </p:sp>
      <p:sp>
        <p:nvSpPr>
          <p:cNvPr id="8224" name="Text Box 77">
            <a:extLst>
              <a:ext uri="{FF2B5EF4-FFF2-40B4-BE49-F238E27FC236}">
                <a16:creationId xmlns:a16="http://schemas.microsoft.com/office/drawing/2014/main" id="{F8D8B595-4CAD-4E85-ACFA-9F049C505DBD}"/>
              </a:ext>
            </a:extLst>
          </p:cNvPr>
          <p:cNvSpPr txBox="1">
            <a:spLocks noChangeArrowheads="1"/>
          </p:cNvSpPr>
          <p:nvPr/>
        </p:nvSpPr>
        <p:spPr bwMode="auto">
          <a:xfrm>
            <a:off x="2209800" y="1752600"/>
            <a:ext cx="1781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input voltage</a:t>
            </a:r>
          </a:p>
        </p:txBody>
      </p:sp>
      <p:sp>
        <p:nvSpPr>
          <p:cNvPr id="8225" name="Text Box 78">
            <a:extLst>
              <a:ext uri="{FF2B5EF4-FFF2-40B4-BE49-F238E27FC236}">
                <a16:creationId xmlns:a16="http://schemas.microsoft.com/office/drawing/2014/main" id="{60932DE7-1139-4609-94C3-D55E7B797DF9}"/>
              </a:ext>
            </a:extLst>
          </p:cNvPr>
          <p:cNvSpPr txBox="1">
            <a:spLocks noChangeArrowheads="1"/>
          </p:cNvSpPr>
          <p:nvPr/>
        </p:nvSpPr>
        <p:spPr bwMode="auto">
          <a:xfrm>
            <a:off x="6553200" y="2057400"/>
            <a:ext cx="1933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output voltage</a:t>
            </a:r>
          </a:p>
        </p:txBody>
      </p:sp>
      <p:sp>
        <p:nvSpPr>
          <p:cNvPr id="8226" name="Text Box 80">
            <a:extLst>
              <a:ext uri="{FF2B5EF4-FFF2-40B4-BE49-F238E27FC236}">
                <a16:creationId xmlns:a16="http://schemas.microsoft.com/office/drawing/2014/main" id="{D2A9C448-5EB0-40CF-9B8B-9CD0E2AD95E5}"/>
              </a:ext>
            </a:extLst>
          </p:cNvPr>
          <p:cNvSpPr txBox="1">
            <a:spLocks noChangeArrowheads="1"/>
          </p:cNvSpPr>
          <p:nvPr/>
        </p:nvSpPr>
        <p:spPr bwMode="auto">
          <a:xfrm>
            <a:off x="990600" y="4953000"/>
            <a:ext cx="144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t>  transducer</a:t>
            </a:r>
          </a:p>
          <a:p>
            <a:pPr>
              <a:spcBef>
                <a:spcPct val="0"/>
              </a:spcBef>
              <a:buFontTx/>
              <a:buNone/>
            </a:pPr>
            <a:r>
              <a:rPr lang="en-US" altLang="en-US" sz="2000"/>
              <a:t>(transmitter)</a:t>
            </a:r>
          </a:p>
        </p:txBody>
      </p:sp>
      <p:sp>
        <p:nvSpPr>
          <p:cNvPr id="8227" name="Line 82">
            <a:extLst>
              <a:ext uri="{FF2B5EF4-FFF2-40B4-BE49-F238E27FC236}">
                <a16:creationId xmlns:a16="http://schemas.microsoft.com/office/drawing/2014/main" id="{BC0F534B-8D63-4032-A755-ED14C9A57504}"/>
              </a:ext>
            </a:extLst>
          </p:cNvPr>
          <p:cNvSpPr>
            <a:spLocks noChangeShapeType="1"/>
          </p:cNvSpPr>
          <p:nvPr/>
        </p:nvSpPr>
        <p:spPr bwMode="auto">
          <a:xfrm flipH="1" flipV="1">
            <a:off x="1570038" y="4618038"/>
            <a:ext cx="103505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8" name="Line 83">
            <a:extLst>
              <a:ext uri="{FF2B5EF4-FFF2-40B4-BE49-F238E27FC236}">
                <a16:creationId xmlns:a16="http://schemas.microsoft.com/office/drawing/2014/main" id="{8C30EC37-AA32-460E-AC87-6249D1CB3AE9}"/>
              </a:ext>
            </a:extLst>
          </p:cNvPr>
          <p:cNvSpPr>
            <a:spLocks noChangeShapeType="1"/>
          </p:cNvSpPr>
          <p:nvPr/>
        </p:nvSpPr>
        <p:spPr bwMode="auto">
          <a:xfrm flipV="1">
            <a:off x="1555750" y="3336925"/>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29" name="Text Box 84">
            <a:extLst>
              <a:ext uri="{FF2B5EF4-FFF2-40B4-BE49-F238E27FC236}">
                <a16:creationId xmlns:a16="http://schemas.microsoft.com/office/drawing/2014/main" id="{993C5E33-E661-4247-9A43-2E768A0A974B}"/>
              </a:ext>
            </a:extLst>
          </p:cNvPr>
          <p:cNvSpPr txBox="1">
            <a:spLocks noChangeArrowheads="1"/>
          </p:cNvSpPr>
          <p:nvPr/>
        </p:nvSpPr>
        <p:spPr bwMode="auto">
          <a:xfrm>
            <a:off x="6553200" y="5029200"/>
            <a:ext cx="1295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t>transducer</a:t>
            </a:r>
          </a:p>
          <a:p>
            <a:pPr>
              <a:spcBef>
                <a:spcPct val="0"/>
              </a:spcBef>
              <a:buFontTx/>
              <a:buNone/>
            </a:pPr>
            <a:r>
              <a:rPr lang="en-US" altLang="en-US" sz="2000"/>
              <a:t>(receiving)</a:t>
            </a:r>
          </a:p>
        </p:txBody>
      </p:sp>
      <p:sp>
        <p:nvSpPr>
          <p:cNvPr id="8230" name="Line 86">
            <a:extLst>
              <a:ext uri="{FF2B5EF4-FFF2-40B4-BE49-F238E27FC236}">
                <a16:creationId xmlns:a16="http://schemas.microsoft.com/office/drawing/2014/main" id="{AC88BD22-E0EB-4FBA-928C-C91B62A8A8A6}"/>
              </a:ext>
            </a:extLst>
          </p:cNvPr>
          <p:cNvSpPr>
            <a:spLocks noChangeShapeType="1"/>
          </p:cNvSpPr>
          <p:nvPr/>
        </p:nvSpPr>
        <p:spPr bwMode="auto">
          <a:xfrm flipV="1">
            <a:off x="6324600" y="4602163"/>
            <a:ext cx="106680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1" name="Line 87">
            <a:extLst>
              <a:ext uri="{FF2B5EF4-FFF2-40B4-BE49-F238E27FC236}">
                <a16:creationId xmlns:a16="http://schemas.microsoft.com/office/drawing/2014/main" id="{42976727-56B6-4757-8EF9-0FA2EE5FA66A}"/>
              </a:ext>
            </a:extLst>
          </p:cNvPr>
          <p:cNvSpPr>
            <a:spLocks noChangeShapeType="1"/>
          </p:cNvSpPr>
          <p:nvPr/>
        </p:nvSpPr>
        <p:spPr bwMode="auto">
          <a:xfrm flipV="1">
            <a:off x="7391400" y="3429000"/>
            <a:ext cx="0" cy="1143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2" name="Line 88">
            <a:extLst>
              <a:ext uri="{FF2B5EF4-FFF2-40B4-BE49-F238E27FC236}">
                <a16:creationId xmlns:a16="http://schemas.microsoft.com/office/drawing/2014/main" id="{31F2DA58-80DC-4189-A47B-803E099F6B2A}"/>
              </a:ext>
            </a:extLst>
          </p:cNvPr>
          <p:cNvSpPr>
            <a:spLocks noChangeShapeType="1"/>
          </p:cNvSpPr>
          <p:nvPr/>
        </p:nvSpPr>
        <p:spPr bwMode="auto">
          <a:xfrm>
            <a:off x="3657600" y="5029200"/>
            <a:ext cx="533400" cy="1524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3" name="Arc 90">
            <a:extLst>
              <a:ext uri="{FF2B5EF4-FFF2-40B4-BE49-F238E27FC236}">
                <a16:creationId xmlns:a16="http://schemas.microsoft.com/office/drawing/2014/main" id="{30D2D820-0F75-4657-ADD8-ADEBD3AFDF2B}"/>
              </a:ext>
            </a:extLst>
          </p:cNvPr>
          <p:cNvSpPr>
            <a:spLocks/>
          </p:cNvSpPr>
          <p:nvPr/>
        </p:nvSpPr>
        <p:spPr bwMode="auto">
          <a:xfrm rot="3520464">
            <a:off x="3581400" y="4876800"/>
            <a:ext cx="457200" cy="457200"/>
          </a:xfrm>
          <a:custGeom>
            <a:avLst/>
            <a:gdLst>
              <a:gd name="T0" fmla="*/ 0 w 21600"/>
              <a:gd name="T1" fmla="*/ 0 h 21600"/>
              <a:gd name="T2" fmla="*/ 204838300 w 21600"/>
              <a:gd name="T3" fmla="*/ 204838300 h 21600"/>
              <a:gd name="T4" fmla="*/ 0 w 21600"/>
              <a:gd name="T5" fmla="*/ 2048383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lnTo>
                  <a:pt x="0"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34" name="Oval 91">
            <a:extLst>
              <a:ext uri="{FF2B5EF4-FFF2-40B4-BE49-F238E27FC236}">
                <a16:creationId xmlns:a16="http://schemas.microsoft.com/office/drawing/2014/main" id="{FAD70BCB-755B-4178-8F9B-88674A4BB1C8}"/>
              </a:ext>
            </a:extLst>
          </p:cNvPr>
          <p:cNvSpPr>
            <a:spLocks noChangeArrowheads="1"/>
          </p:cNvSpPr>
          <p:nvPr/>
        </p:nvSpPr>
        <p:spPr bwMode="auto">
          <a:xfrm>
            <a:off x="4114800" y="4800600"/>
            <a:ext cx="838200" cy="838200"/>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8235" name="Line 92">
            <a:extLst>
              <a:ext uri="{FF2B5EF4-FFF2-40B4-BE49-F238E27FC236}">
                <a16:creationId xmlns:a16="http://schemas.microsoft.com/office/drawing/2014/main" id="{F17D05E4-91BB-4296-9222-1CBD69C592AA}"/>
              </a:ext>
            </a:extLst>
          </p:cNvPr>
          <p:cNvSpPr>
            <a:spLocks noChangeShapeType="1"/>
          </p:cNvSpPr>
          <p:nvPr/>
        </p:nvSpPr>
        <p:spPr bwMode="auto">
          <a:xfrm flipH="1" flipV="1">
            <a:off x="4221163" y="4694238"/>
            <a:ext cx="198437" cy="2587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6" name="Line 93">
            <a:extLst>
              <a:ext uri="{FF2B5EF4-FFF2-40B4-BE49-F238E27FC236}">
                <a16:creationId xmlns:a16="http://schemas.microsoft.com/office/drawing/2014/main" id="{9AC1217D-768A-4B74-9D38-E11F51A8F45D}"/>
              </a:ext>
            </a:extLst>
          </p:cNvPr>
          <p:cNvSpPr>
            <a:spLocks noChangeShapeType="1"/>
          </p:cNvSpPr>
          <p:nvPr/>
        </p:nvSpPr>
        <p:spPr bwMode="auto">
          <a:xfrm flipV="1">
            <a:off x="4768850" y="4846638"/>
            <a:ext cx="22860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7" name="Line 94">
            <a:extLst>
              <a:ext uri="{FF2B5EF4-FFF2-40B4-BE49-F238E27FC236}">
                <a16:creationId xmlns:a16="http://schemas.microsoft.com/office/drawing/2014/main" id="{C726C96D-24B9-4315-8342-566F36378461}"/>
              </a:ext>
            </a:extLst>
          </p:cNvPr>
          <p:cNvSpPr>
            <a:spLocks noChangeShapeType="1"/>
          </p:cNvSpPr>
          <p:nvPr/>
        </p:nvSpPr>
        <p:spPr bwMode="auto">
          <a:xfrm>
            <a:off x="4800600" y="5410200"/>
            <a:ext cx="182563" cy="19685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8" name="Line 95">
            <a:extLst>
              <a:ext uri="{FF2B5EF4-FFF2-40B4-BE49-F238E27FC236}">
                <a16:creationId xmlns:a16="http://schemas.microsoft.com/office/drawing/2014/main" id="{26E1A95F-D6AC-415B-900C-04050989A812}"/>
              </a:ext>
            </a:extLst>
          </p:cNvPr>
          <p:cNvSpPr>
            <a:spLocks noChangeShapeType="1"/>
          </p:cNvSpPr>
          <p:nvPr/>
        </p:nvSpPr>
        <p:spPr bwMode="auto">
          <a:xfrm flipH="1">
            <a:off x="4359275" y="5486400"/>
            <a:ext cx="60325"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39" name="Line 96">
            <a:extLst>
              <a:ext uri="{FF2B5EF4-FFF2-40B4-BE49-F238E27FC236}">
                <a16:creationId xmlns:a16="http://schemas.microsoft.com/office/drawing/2014/main" id="{336FA309-828D-4881-8695-2466B9909645}"/>
              </a:ext>
            </a:extLst>
          </p:cNvPr>
          <p:cNvSpPr>
            <a:spLocks noChangeShapeType="1"/>
          </p:cNvSpPr>
          <p:nvPr/>
        </p:nvSpPr>
        <p:spPr bwMode="auto">
          <a:xfrm flipH="1">
            <a:off x="3946525" y="5334000"/>
            <a:ext cx="244475"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0" name="Line 98">
            <a:extLst>
              <a:ext uri="{FF2B5EF4-FFF2-40B4-BE49-F238E27FC236}">
                <a16:creationId xmlns:a16="http://schemas.microsoft.com/office/drawing/2014/main" id="{70061760-E0B4-488D-996D-EC90879E8F5E}"/>
              </a:ext>
            </a:extLst>
          </p:cNvPr>
          <p:cNvSpPr>
            <a:spLocks noChangeShapeType="1"/>
          </p:cNvSpPr>
          <p:nvPr/>
        </p:nvSpPr>
        <p:spPr bwMode="auto">
          <a:xfrm flipH="1">
            <a:off x="3429000" y="4419600"/>
            <a:ext cx="30480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1" name="Line 99">
            <a:extLst>
              <a:ext uri="{FF2B5EF4-FFF2-40B4-BE49-F238E27FC236}">
                <a16:creationId xmlns:a16="http://schemas.microsoft.com/office/drawing/2014/main" id="{E3A32B3A-7366-4918-85C6-E8825FB052BF}"/>
              </a:ext>
            </a:extLst>
          </p:cNvPr>
          <p:cNvSpPr>
            <a:spLocks noChangeShapeType="1"/>
          </p:cNvSpPr>
          <p:nvPr/>
        </p:nvSpPr>
        <p:spPr bwMode="auto">
          <a:xfrm>
            <a:off x="3733800" y="4419600"/>
            <a:ext cx="1447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2" name="Line 100">
            <a:extLst>
              <a:ext uri="{FF2B5EF4-FFF2-40B4-BE49-F238E27FC236}">
                <a16:creationId xmlns:a16="http://schemas.microsoft.com/office/drawing/2014/main" id="{05A572EA-B900-4F4C-9CA9-070BDD63D7D7}"/>
              </a:ext>
            </a:extLst>
          </p:cNvPr>
          <p:cNvSpPr>
            <a:spLocks noChangeShapeType="1"/>
          </p:cNvSpPr>
          <p:nvPr/>
        </p:nvSpPr>
        <p:spPr bwMode="auto">
          <a:xfrm>
            <a:off x="5181600" y="4419600"/>
            <a:ext cx="228600" cy="1371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3" name="Line 101">
            <a:extLst>
              <a:ext uri="{FF2B5EF4-FFF2-40B4-BE49-F238E27FC236}">
                <a16:creationId xmlns:a16="http://schemas.microsoft.com/office/drawing/2014/main" id="{8A98FCD2-8E16-408B-90BC-7F9A02117E68}"/>
              </a:ext>
            </a:extLst>
          </p:cNvPr>
          <p:cNvSpPr>
            <a:spLocks noChangeShapeType="1"/>
          </p:cNvSpPr>
          <p:nvPr/>
        </p:nvSpPr>
        <p:spPr bwMode="auto">
          <a:xfrm flipH="1">
            <a:off x="2895600" y="57150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4" name="Line 102">
            <a:extLst>
              <a:ext uri="{FF2B5EF4-FFF2-40B4-BE49-F238E27FC236}">
                <a16:creationId xmlns:a16="http://schemas.microsoft.com/office/drawing/2014/main" id="{38ED0BE1-7EAD-4B79-8837-90330B848D11}"/>
              </a:ext>
            </a:extLst>
          </p:cNvPr>
          <p:cNvSpPr>
            <a:spLocks noChangeShapeType="1"/>
          </p:cNvSpPr>
          <p:nvPr/>
        </p:nvSpPr>
        <p:spPr bwMode="auto">
          <a:xfrm>
            <a:off x="2895600" y="5715000"/>
            <a:ext cx="0" cy="533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5" name="Line 103">
            <a:extLst>
              <a:ext uri="{FF2B5EF4-FFF2-40B4-BE49-F238E27FC236}">
                <a16:creationId xmlns:a16="http://schemas.microsoft.com/office/drawing/2014/main" id="{72E238BF-18A1-43E7-BADB-1D3741E4D8AF}"/>
              </a:ext>
            </a:extLst>
          </p:cNvPr>
          <p:cNvSpPr>
            <a:spLocks noChangeShapeType="1"/>
          </p:cNvSpPr>
          <p:nvPr/>
        </p:nvSpPr>
        <p:spPr bwMode="auto">
          <a:xfrm>
            <a:off x="2895600" y="6248400"/>
            <a:ext cx="2514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6" name="Line 104">
            <a:extLst>
              <a:ext uri="{FF2B5EF4-FFF2-40B4-BE49-F238E27FC236}">
                <a16:creationId xmlns:a16="http://schemas.microsoft.com/office/drawing/2014/main" id="{F383ACE7-BD57-473C-976B-E64808B2EB00}"/>
              </a:ext>
            </a:extLst>
          </p:cNvPr>
          <p:cNvSpPr>
            <a:spLocks noChangeShapeType="1"/>
          </p:cNvSpPr>
          <p:nvPr/>
        </p:nvSpPr>
        <p:spPr bwMode="auto">
          <a:xfrm flipV="1">
            <a:off x="5410200" y="5791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47" name="Text Box 105">
            <a:extLst>
              <a:ext uri="{FF2B5EF4-FFF2-40B4-BE49-F238E27FC236}">
                <a16:creationId xmlns:a16="http://schemas.microsoft.com/office/drawing/2014/main" id="{723FCC61-1A5D-45F9-89B6-5A4F053BE2D3}"/>
              </a:ext>
            </a:extLst>
          </p:cNvPr>
          <p:cNvSpPr txBox="1">
            <a:spLocks noChangeArrowheads="1"/>
          </p:cNvSpPr>
          <p:nvPr/>
        </p:nvSpPr>
        <p:spPr bwMode="auto">
          <a:xfrm>
            <a:off x="5470525" y="5881688"/>
            <a:ext cx="19383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000"/>
              <a:t>component being</a:t>
            </a:r>
          </a:p>
          <a:p>
            <a:pPr>
              <a:spcBef>
                <a:spcPct val="0"/>
              </a:spcBef>
              <a:buFontTx/>
              <a:buNone/>
            </a:pPr>
            <a:r>
              <a:rPr lang="en-US" altLang="en-US" sz="2000"/>
              <a:t>inspected</a:t>
            </a:r>
          </a:p>
        </p:txBody>
      </p:sp>
      <p:sp>
        <p:nvSpPr>
          <p:cNvPr id="8248" name="TextBox 1">
            <a:extLst>
              <a:ext uri="{FF2B5EF4-FFF2-40B4-BE49-F238E27FC236}">
                <a16:creationId xmlns:a16="http://schemas.microsoft.com/office/drawing/2014/main" id="{F3F1593B-940B-4D46-9202-E73647E9FB10}"/>
              </a:ext>
            </a:extLst>
          </p:cNvPr>
          <p:cNvSpPr txBox="1">
            <a:spLocks noChangeArrowheads="1"/>
          </p:cNvSpPr>
          <p:nvPr/>
        </p:nvSpPr>
        <p:spPr bwMode="auto">
          <a:xfrm>
            <a:off x="1714500" y="901700"/>
            <a:ext cx="59832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an ultrasonic NDE immersion flaw inspection  </a:t>
            </a:r>
          </a:p>
        </p:txBody>
      </p:sp>
      <p:cxnSp>
        <p:nvCxnSpPr>
          <p:cNvPr id="8249" name="Straight Connector 3">
            <a:extLst>
              <a:ext uri="{FF2B5EF4-FFF2-40B4-BE49-F238E27FC236}">
                <a16:creationId xmlns:a16="http://schemas.microsoft.com/office/drawing/2014/main" id="{4006A826-4EBF-4E61-8711-D6F59A1882D8}"/>
              </a:ext>
            </a:extLst>
          </p:cNvPr>
          <p:cNvCxnSpPr>
            <a:cxnSpLocks noChangeShapeType="1"/>
          </p:cNvCxnSpPr>
          <p:nvPr/>
        </p:nvCxnSpPr>
        <p:spPr bwMode="auto">
          <a:xfrm>
            <a:off x="1566863" y="3741738"/>
            <a:ext cx="374650" cy="2857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0" name="Straight Connector 5">
            <a:extLst>
              <a:ext uri="{FF2B5EF4-FFF2-40B4-BE49-F238E27FC236}">
                <a16:creationId xmlns:a16="http://schemas.microsoft.com/office/drawing/2014/main" id="{1FAE3CA3-30F3-4E61-AB91-6254D0588EA7}"/>
              </a:ext>
            </a:extLst>
          </p:cNvPr>
          <p:cNvCxnSpPr>
            <a:cxnSpLocks noChangeShapeType="1"/>
          </p:cNvCxnSpPr>
          <p:nvPr/>
        </p:nvCxnSpPr>
        <p:spPr bwMode="auto">
          <a:xfrm flipH="1">
            <a:off x="1558925" y="3770313"/>
            <a:ext cx="376238" cy="55562"/>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1" name="Straight Arrow Connector 8">
            <a:extLst>
              <a:ext uri="{FF2B5EF4-FFF2-40B4-BE49-F238E27FC236}">
                <a16:creationId xmlns:a16="http://schemas.microsoft.com/office/drawing/2014/main" id="{F55CCB54-DEBF-47AE-A341-8A82A6B248F4}"/>
              </a:ext>
            </a:extLst>
          </p:cNvPr>
          <p:cNvCxnSpPr>
            <a:cxnSpLocks noChangeShapeType="1"/>
          </p:cNvCxnSpPr>
          <p:nvPr/>
        </p:nvCxnSpPr>
        <p:spPr bwMode="auto">
          <a:xfrm>
            <a:off x="1747838" y="3556000"/>
            <a:ext cx="0" cy="482600"/>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2" name="Straight Connector 10">
            <a:extLst>
              <a:ext uri="{FF2B5EF4-FFF2-40B4-BE49-F238E27FC236}">
                <a16:creationId xmlns:a16="http://schemas.microsoft.com/office/drawing/2014/main" id="{635D45E7-C0B0-4D88-A033-506CC5C0017B}"/>
              </a:ext>
            </a:extLst>
          </p:cNvPr>
          <p:cNvCxnSpPr>
            <a:cxnSpLocks noChangeShapeType="1"/>
          </p:cNvCxnSpPr>
          <p:nvPr/>
        </p:nvCxnSpPr>
        <p:spPr bwMode="auto">
          <a:xfrm flipV="1">
            <a:off x="6580188" y="4487863"/>
            <a:ext cx="15875" cy="301625"/>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3" name="Straight Connector 12">
            <a:extLst>
              <a:ext uri="{FF2B5EF4-FFF2-40B4-BE49-F238E27FC236}">
                <a16:creationId xmlns:a16="http://schemas.microsoft.com/office/drawing/2014/main" id="{FF8E039E-3CD4-4A33-B590-533CDC2873EC}"/>
              </a:ext>
            </a:extLst>
          </p:cNvPr>
          <p:cNvCxnSpPr>
            <a:cxnSpLocks noChangeShapeType="1"/>
          </p:cNvCxnSpPr>
          <p:nvPr/>
        </p:nvCxnSpPr>
        <p:spPr bwMode="auto">
          <a:xfrm>
            <a:off x="6589713" y="4459288"/>
            <a:ext cx="109537" cy="49530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4" name="Straight Connector 14">
            <a:extLst>
              <a:ext uri="{FF2B5EF4-FFF2-40B4-BE49-F238E27FC236}">
                <a16:creationId xmlns:a16="http://schemas.microsoft.com/office/drawing/2014/main" id="{E63111DD-3151-4311-9357-E81DC197C9A5}"/>
              </a:ext>
            </a:extLst>
          </p:cNvPr>
          <p:cNvCxnSpPr>
            <a:cxnSpLocks noChangeShapeType="1"/>
          </p:cNvCxnSpPr>
          <p:nvPr/>
        </p:nvCxnSpPr>
        <p:spPr bwMode="auto">
          <a:xfrm flipH="1" flipV="1">
            <a:off x="6699250" y="4740275"/>
            <a:ext cx="3175" cy="211138"/>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55" name="Straight Arrow Connector 16">
            <a:extLst>
              <a:ext uri="{FF2B5EF4-FFF2-40B4-BE49-F238E27FC236}">
                <a16:creationId xmlns:a16="http://schemas.microsoft.com/office/drawing/2014/main" id="{5F6E79B3-69B3-4972-8EE9-B1F31C1C3546}"/>
              </a:ext>
            </a:extLst>
          </p:cNvPr>
          <p:cNvCxnSpPr>
            <a:cxnSpLocks noChangeShapeType="1"/>
          </p:cNvCxnSpPr>
          <p:nvPr/>
        </p:nvCxnSpPr>
        <p:spPr bwMode="auto">
          <a:xfrm flipV="1">
            <a:off x="6550025" y="4572000"/>
            <a:ext cx="307975" cy="66675"/>
          </a:xfrm>
          <a:prstGeom prst="straightConnector1">
            <a:avLst/>
          </a:prstGeom>
          <a:noFill/>
          <a:ln w="9525"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74ACB2F-7192-4092-821F-E47AE35A34A6}"/>
              </a:ext>
            </a:extLst>
          </p:cNvPr>
          <p:cNvSpPr>
            <a:spLocks noChangeArrowheads="1"/>
          </p:cNvSpPr>
          <p:nvPr/>
        </p:nvSpPr>
        <p:spPr bwMode="auto">
          <a:xfrm>
            <a:off x="2078038" y="1671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nvGrpSpPr>
          <p:cNvPr id="10243" name="Group 3">
            <a:extLst>
              <a:ext uri="{FF2B5EF4-FFF2-40B4-BE49-F238E27FC236}">
                <a16:creationId xmlns:a16="http://schemas.microsoft.com/office/drawing/2014/main" id="{1FAF60B5-AA55-43EA-8AFE-D25511B5E4DC}"/>
              </a:ext>
            </a:extLst>
          </p:cNvPr>
          <p:cNvGrpSpPr>
            <a:grpSpLocks/>
          </p:cNvGrpSpPr>
          <p:nvPr/>
        </p:nvGrpSpPr>
        <p:grpSpPr bwMode="auto">
          <a:xfrm>
            <a:off x="2895600" y="1600200"/>
            <a:ext cx="3287713" cy="307975"/>
            <a:chOff x="0" y="0"/>
            <a:chExt cx="2071" cy="194"/>
          </a:xfrm>
        </p:grpSpPr>
        <p:sp>
          <p:nvSpPr>
            <p:cNvPr id="10246" name="Rectangle 4">
              <a:extLst>
                <a:ext uri="{FF2B5EF4-FFF2-40B4-BE49-F238E27FC236}">
                  <a16:creationId xmlns:a16="http://schemas.microsoft.com/office/drawing/2014/main" id="{C2602907-04C4-4923-8DBF-01E5775F8E64}"/>
                </a:ext>
              </a:extLst>
            </p:cNvPr>
            <p:cNvSpPr>
              <a:spLocks noChangeArrowheads="1"/>
            </p:cNvSpPr>
            <p:nvPr/>
          </p:nvSpPr>
          <p:spPr bwMode="auto">
            <a:xfrm>
              <a:off x="0" y="0"/>
              <a:ext cx="207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eaLnBrk="1" hangingPunct="1">
                <a:spcBef>
                  <a:spcPct val="0"/>
                </a:spcBef>
                <a:buFontTx/>
                <a:buNone/>
              </a:pPr>
              <a:r>
                <a:rPr lang="en-US" altLang="en-US" sz="1400">
                  <a:latin typeface="Arial" panose="020B0604020202020204" pitchFamily="34" charset="0"/>
                </a:rPr>
                <a:t>MODEL 5072PR PULSER-RECEIVER </a:t>
              </a:r>
              <a:endParaRPr lang="en-US" altLang="en-US" sz="2400">
                <a:latin typeface="Times New Roman" panose="02020603050405020304" pitchFamily="18" charset="0"/>
              </a:endParaRPr>
            </a:p>
          </p:txBody>
        </p:sp>
        <p:sp>
          <p:nvSpPr>
            <p:cNvPr id="10247" name="Rectangle 5">
              <a:extLst>
                <a:ext uri="{FF2B5EF4-FFF2-40B4-BE49-F238E27FC236}">
                  <a16:creationId xmlns:a16="http://schemas.microsoft.com/office/drawing/2014/main" id="{2E60DB09-EC51-4FBD-9805-1DAB85BD087A}"/>
                </a:ext>
              </a:extLst>
            </p:cNvPr>
            <p:cNvSpPr>
              <a:spLocks noChangeArrowheads="1"/>
            </p:cNvSpPr>
            <p:nvPr/>
          </p:nvSpPr>
          <p:spPr bwMode="auto">
            <a:xfrm>
              <a:off x="0" y="194"/>
              <a:ext cx="0" cy="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pic>
        <p:nvPicPr>
          <p:cNvPr id="10244" name="Picture 6" descr="MODEL 5072PR PULSER-RECEIVER">
            <a:extLst>
              <a:ext uri="{FF2B5EF4-FFF2-40B4-BE49-F238E27FC236}">
                <a16:creationId xmlns:a16="http://schemas.microsoft.com/office/drawing/2014/main" id="{8BDFD0EF-200F-47FD-8FF3-2B0CDCC4D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044700"/>
            <a:ext cx="6477000" cy="435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7">
            <a:extLst>
              <a:ext uri="{FF2B5EF4-FFF2-40B4-BE49-F238E27FC236}">
                <a16:creationId xmlns:a16="http://schemas.microsoft.com/office/drawing/2014/main" id="{EFA934D2-49AA-4042-9C55-975BA5DEE745}"/>
              </a:ext>
            </a:extLst>
          </p:cNvPr>
          <p:cNvSpPr txBox="1">
            <a:spLocks noChangeArrowheads="1"/>
          </p:cNvSpPr>
          <p:nvPr/>
        </p:nvSpPr>
        <p:spPr bwMode="auto">
          <a:xfrm>
            <a:off x="3581400" y="381000"/>
            <a:ext cx="2111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Pulser/Receiver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a:extLst>
              <a:ext uri="{FF2B5EF4-FFF2-40B4-BE49-F238E27FC236}">
                <a16:creationId xmlns:a16="http://schemas.microsoft.com/office/drawing/2014/main" id="{33AD1F1E-874C-4283-8E8C-506DCE912AF5}"/>
              </a:ext>
            </a:extLst>
          </p:cNvPr>
          <p:cNvSpPr>
            <a:spLocks noChangeArrowheads="1"/>
          </p:cNvSpPr>
          <p:nvPr/>
        </p:nvSpPr>
        <p:spPr bwMode="auto">
          <a:xfrm>
            <a:off x="1828800" y="914400"/>
            <a:ext cx="2133600" cy="1219200"/>
          </a:xfrm>
          <a:prstGeom prst="roundRect">
            <a:avLst>
              <a:gd name="adj" fmla="val 16667"/>
            </a:avLst>
          </a:prstGeom>
          <a:solidFill>
            <a:schemeClr val="bg1"/>
          </a:solidFill>
          <a:ln w="2857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endParaRPr lang="en-US" altLang="en-US" sz="2400"/>
          </a:p>
        </p:txBody>
      </p:sp>
      <p:sp>
        <p:nvSpPr>
          <p:cNvPr id="12291" name="Line 3">
            <a:extLst>
              <a:ext uri="{FF2B5EF4-FFF2-40B4-BE49-F238E27FC236}">
                <a16:creationId xmlns:a16="http://schemas.microsoft.com/office/drawing/2014/main" id="{420D47B7-4951-4387-8FD9-3F18023E584F}"/>
              </a:ext>
            </a:extLst>
          </p:cNvPr>
          <p:cNvSpPr>
            <a:spLocks noChangeShapeType="1"/>
          </p:cNvSpPr>
          <p:nvPr/>
        </p:nvSpPr>
        <p:spPr bwMode="auto">
          <a:xfrm>
            <a:off x="2895600" y="19050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2" name="Line 4">
            <a:extLst>
              <a:ext uri="{FF2B5EF4-FFF2-40B4-BE49-F238E27FC236}">
                <a16:creationId xmlns:a16="http://schemas.microsoft.com/office/drawing/2014/main" id="{D95E6AB9-B700-4750-B4C4-E28B5734C05A}"/>
              </a:ext>
            </a:extLst>
          </p:cNvPr>
          <p:cNvSpPr>
            <a:spLocks noChangeShapeType="1"/>
          </p:cNvSpPr>
          <p:nvPr/>
        </p:nvSpPr>
        <p:spPr bwMode="auto">
          <a:xfrm>
            <a:off x="2895600" y="25908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3" name="Rectangle 5">
            <a:extLst>
              <a:ext uri="{FF2B5EF4-FFF2-40B4-BE49-F238E27FC236}">
                <a16:creationId xmlns:a16="http://schemas.microsoft.com/office/drawing/2014/main" id="{1D10AE4F-941A-467D-B559-372CB7884B33}"/>
              </a:ext>
            </a:extLst>
          </p:cNvPr>
          <p:cNvSpPr>
            <a:spLocks noChangeArrowheads="1"/>
          </p:cNvSpPr>
          <p:nvPr/>
        </p:nvSpPr>
        <p:spPr bwMode="auto">
          <a:xfrm>
            <a:off x="4495800" y="2378075"/>
            <a:ext cx="8382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294" name="Rectangle 6">
            <a:extLst>
              <a:ext uri="{FF2B5EF4-FFF2-40B4-BE49-F238E27FC236}">
                <a16:creationId xmlns:a16="http://schemas.microsoft.com/office/drawing/2014/main" id="{03FA1B99-66F2-4BAD-84B0-2E0E24225E22}"/>
              </a:ext>
            </a:extLst>
          </p:cNvPr>
          <p:cNvSpPr>
            <a:spLocks noChangeArrowheads="1"/>
          </p:cNvSpPr>
          <p:nvPr/>
        </p:nvSpPr>
        <p:spPr bwMode="auto">
          <a:xfrm>
            <a:off x="5181600" y="2378075"/>
            <a:ext cx="152400" cy="5175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295" name="Rectangle 7">
            <a:extLst>
              <a:ext uri="{FF2B5EF4-FFF2-40B4-BE49-F238E27FC236}">
                <a16:creationId xmlns:a16="http://schemas.microsoft.com/office/drawing/2014/main" id="{5595785A-9396-4920-A095-73EA7BA1EF9A}"/>
              </a:ext>
            </a:extLst>
          </p:cNvPr>
          <p:cNvSpPr>
            <a:spLocks noChangeArrowheads="1"/>
          </p:cNvSpPr>
          <p:nvPr/>
        </p:nvSpPr>
        <p:spPr bwMode="auto">
          <a:xfrm>
            <a:off x="5334000" y="1936750"/>
            <a:ext cx="2133600" cy="1339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296" name="Text Box 8">
            <a:extLst>
              <a:ext uri="{FF2B5EF4-FFF2-40B4-BE49-F238E27FC236}">
                <a16:creationId xmlns:a16="http://schemas.microsoft.com/office/drawing/2014/main" id="{29F8F583-35C5-446A-B73F-50AAC5A0FED1}"/>
              </a:ext>
            </a:extLst>
          </p:cNvPr>
          <p:cNvSpPr txBox="1">
            <a:spLocks noChangeArrowheads="1"/>
          </p:cNvSpPr>
          <p:nvPr/>
        </p:nvSpPr>
        <p:spPr bwMode="auto">
          <a:xfrm>
            <a:off x="6400800" y="1219200"/>
            <a:ext cx="1520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Pulse-echo</a:t>
            </a:r>
          </a:p>
        </p:txBody>
      </p:sp>
      <p:sp>
        <p:nvSpPr>
          <p:cNvPr id="12297" name="Freeform 9">
            <a:extLst>
              <a:ext uri="{FF2B5EF4-FFF2-40B4-BE49-F238E27FC236}">
                <a16:creationId xmlns:a16="http://schemas.microsoft.com/office/drawing/2014/main" id="{3C19170F-DEA8-48E4-8347-BD964BAF3747}"/>
              </a:ext>
            </a:extLst>
          </p:cNvPr>
          <p:cNvSpPr>
            <a:spLocks/>
          </p:cNvSpPr>
          <p:nvPr/>
        </p:nvSpPr>
        <p:spPr bwMode="auto">
          <a:xfrm>
            <a:off x="6248400" y="2332038"/>
            <a:ext cx="312738" cy="627062"/>
          </a:xfrm>
          <a:custGeom>
            <a:avLst/>
            <a:gdLst>
              <a:gd name="T0" fmla="*/ 2147483646 w 197"/>
              <a:gd name="T1" fmla="*/ 2147483646 h 395"/>
              <a:gd name="T2" fmla="*/ 2147483646 w 197"/>
              <a:gd name="T3" fmla="*/ 2147483646 h 395"/>
              <a:gd name="T4" fmla="*/ 2147483646 w 197"/>
              <a:gd name="T5" fmla="*/ 2147483646 h 395"/>
              <a:gd name="T6" fmla="*/ 2147483646 w 197"/>
              <a:gd name="T7" fmla="*/ 2147483646 h 395"/>
              <a:gd name="T8" fmla="*/ 2147483646 w 197"/>
              <a:gd name="T9" fmla="*/ 2147483646 h 395"/>
              <a:gd name="T10" fmla="*/ 0 w 197"/>
              <a:gd name="T11" fmla="*/ 2147483646 h 395"/>
              <a:gd name="T12" fmla="*/ 2147483646 w 197"/>
              <a:gd name="T13" fmla="*/ 2147483646 h 395"/>
              <a:gd name="T14" fmla="*/ 2147483646 w 197"/>
              <a:gd name="T15" fmla="*/ 2147483646 h 395"/>
              <a:gd name="T16" fmla="*/ 2147483646 w 197"/>
              <a:gd name="T17" fmla="*/ 2147483646 h 395"/>
              <a:gd name="T18" fmla="*/ 2147483646 w 197"/>
              <a:gd name="T19" fmla="*/ 2147483646 h 395"/>
              <a:gd name="T20" fmla="*/ 2147483646 w 197"/>
              <a:gd name="T21" fmla="*/ 2147483646 h 3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7" h="395">
                <a:moveTo>
                  <a:pt x="182" y="19"/>
                </a:moveTo>
                <a:cubicBezTo>
                  <a:pt x="129" y="74"/>
                  <a:pt x="194" y="0"/>
                  <a:pt x="154" y="67"/>
                </a:cubicBezTo>
                <a:cubicBezTo>
                  <a:pt x="138" y="94"/>
                  <a:pt x="105" y="106"/>
                  <a:pt x="77" y="115"/>
                </a:cubicBezTo>
                <a:cubicBezTo>
                  <a:pt x="71" y="122"/>
                  <a:pt x="62" y="127"/>
                  <a:pt x="58" y="135"/>
                </a:cubicBezTo>
                <a:cubicBezTo>
                  <a:pt x="49" y="153"/>
                  <a:pt x="38" y="192"/>
                  <a:pt x="38" y="192"/>
                </a:cubicBezTo>
                <a:cubicBezTo>
                  <a:pt x="31" y="253"/>
                  <a:pt x="20" y="299"/>
                  <a:pt x="0" y="355"/>
                </a:cubicBezTo>
                <a:cubicBezTo>
                  <a:pt x="38" y="395"/>
                  <a:pt x="52" y="374"/>
                  <a:pt x="77" y="336"/>
                </a:cubicBezTo>
                <a:cubicBezTo>
                  <a:pt x="80" y="326"/>
                  <a:pt x="84" y="317"/>
                  <a:pt x="86" y="307"/>
                </a:cubicBezTo>
                <a:cubicBezTo>
                  <a:pt x="91" y="282"/>
                  <a:pt x="89" y="255"/>
                  <a:pt x="96" y="231"/>
                </a:cubicBezTo>
                <a:cubicBezTo>
                  <a:pt x="102" y="210"/>
                  <a:pt x="162" y="157"/>
                  <a:pt x="182" y="144"/>
                </a:cubicBezTo>
                <a:cubicBezTo>
                  <a:pt x="197" y="100"/>
                  <a:pt x="182" y="66"/>
                  <a:pt x="182" y="19"/>
                </a:cubicBez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8" name="Line 10">
            <a:extLst>
              <a:ext uri="{FF2B5EF4-FFF2-40B4-BE49-F238E27FC236}">
                <a16:creationId xmlns:a16="http://schemas.microsoft.com/office/drawing/2014/main" id="{3F5D01DF-C6DF-4152-9305-DAB2B41BD4A1}"/>
              </a:ext>
            </a:extLst>
          </p:cNvPr>
          <p:cNvSpPr>
            <a:spLocks noChangeShapeType="1"/>
          </p:cNvSpPr>
          <p:nvPr/>
        </p:nvSpPr>
        <p:spPr bwMode="auto">
          <a:xfrm>
            <a:off x="5486400" y="2606675"/>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9" name="Line 11">
            <a:extLst>
              <a:ext uri="{FF2B5EF4-FFF2-40B4-BE49-F238E27FC236}">
                <a16:creationId xmlns:a16="http://schemas.microsoft.com/office/drawing/2014/main" id="{3CFB292B-3E9F-47A0-8617-B4BF26076F79}"/>
              </a:ext>
            </a:extLst>
          </p:cNvPr>
          <p:cNvSpPr>
            <a:spLocks noChangeShapeType="1"/>
          </p:cNvSpPr>
          <p:nvPr/>
        </p:nvSpPr>
        <p:spPr bwMode="auto">
          <a:xfrm flipH="1">
            <a:off x="5486400" y="268287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0" name="AutoShape 12">
            <a:extLst>
              <a:ext uri="{FF2B5EF4-FFF2-40B4-BE49-F238E27FC236}">
                <a16:creationId xmlns:a16="http://schemas.microsoft.com/office/drawing/2014/main" id="{2A4E9A48-9CFC-4334-82E7-C1FA391A9088}"/>
              </a:ext>
            </a:extLst>
          </p:cNvPr>
          <p:cNvSpPr>
            <a:spLocks noChangeArrowheads="1"/>
          </p:cNvSpPr>
          <p:nvPr/>
        </p:nvSpPr>
        <p:spPr bwMode="auto">
          <a:xfrm>
            <a:off x="1752600" y="3276600"/>
            <a:ext cx="2133600" cy="1219200"/>
          </a:xfrm>
          <a:prstGeom prst="roundRect">
            <a:avLst>
              <a:gd name="adj" fmla="val 16667"/>
            </a:avLst>
          </a:prstGeom>
          <a:solidFill>
            <a:schemeClr val="bg1"/>
          </a:solidFill>
          <a:ln w="2857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01" name="Line 13">
            <a:extLst>
              <a:ext uri="{FF2B5EF4-FFF2-40B4-BE49-F238E27FC236}">
                <a16:creationId xmlns:a16="http://schemas.microsoft.com/office/drawing/2014/main" id="{331F9CC8-2795-4113-8468-7E950D017136}"/>
              </a:ext>
            </a:extLst>
          </p:cNvPr>
          <p:cNvSpPr>
            <a:spLocks noChangeShapeType="1"/>
          </p:cNvSpPr>
          <p:nvPr/>
        </p:nvSpPr>
        <p:spPr bwMode="auto">
          <a:xfrm>
            <a:off x="2819400" y="4267200"/>
            <a:ext cx="0" cy="1295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2" name="Line 14">
            <a:extLst>
              <a:ext uri="{FF2B5EF4-FFF2-40B4-BE49-F238E27FC236}">
                <a16:creationId xmlns:a16="http://schemas.microsoft.com/office/drawing/2014/main" id="{795C9174-4D5E-402E-997D-E828E88079EA}"/>
              </a:ext>
            </a:extLst>
          </p:cNvPr>
          <p:cNvSpPr>
            <a:spLocks noChangeShapeType="1"/>
          </p:cNvSpPr>
          <p:nvPr/>
        </p:nvSpPr>
        <p:spPr bwMode="auto">
          <a:xfrm>
            <a:off x="2819400" y="55626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2303" name="Group 25">
            <a:extLst>
              <a:ext uri="{FF2B5EF4-FFF2-40B4-BE49-F238E27FC236}">
                <a16:creationId xmlns:a16="http://schemas.microsoft.com/office/drawing/2014/main" id="{7E7AA86E-9E4A-47F0-A0F8-14EBEC9C80FE}"/>
              </a:ext>
            </a:extLst>
          </p:cNvPr>
          <p:cNvGrpSpPr>
            <a:grpSpLocks/>
          </p:cNvGrpSpPr>
          <p:nvPr/>
        </p:nvGrpSpPr>
        <p:grpSpPr bwMode="auto">
          <a:xfrm>
            <a:off x="4419600" y="5257800"/>
            <a:ext cx="838200" cy="533400"/>
            <a:chOff x="2784" y="3312"/>
            <a:chExt cx="528" cy="336"/>
          </a:xfrm>
        </p:grpSpPr>
        <p:sp>
          <p:nvSpPr>
            <p:cNvPr id="12319" name="Rectangle 15">
              <a:extLst>
                <a:ext uri="{FF2B5EF4-FFF2-40B4-BE49-F238E27FC236}">
                  <a16:creationId xmlns:a16="http://schemas.microsoft.com/office/drawing/2014/main" id="{C51AE055-388C-4BA2-A0FB-033EEBEBBD3F}"/>
                </a:ext>
              </a:extLst>
            </p:cNvPr>
            <p:cNvSpPr>
              <a:spLocks noChangeArrowheads="1"/>
            </p:cNvSpPr>
            <p:nvPr/>
          </p:nvSpPr>
          <p:spPr bwMode="auto">
            <a:xfrm>
              <a:off x="2784" y="3312"/>
              <a:ext cx="528"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20" name="Rectangle 16">
              <a:extLst>
                <a:ext uri="{FF2B5EF4-FFF2-40B4-BE49-F238E27FC236}">
                  <a16:creationId xmlns:a16="http://schemas.microsoft.com/office/drawing/2014/main" id="{03EFABE0-AA8D-4A5E-AB75-AE6663AE3CA8}"/>
                </a:ext>
              </a:extLst>
            </p:cNvPr>
            <p:cNvSpPr>
              <a:spLocks noChangeArrowheads="1"/>
            </p:cNvSpPr>
            <p:nvPr/>
          </p:nvSpPr>
          <p:spPr bwMode="auto">
            <a:xfrm>
              <a:off x="3216" y="3312"/>
              <a:ext cx="96" cy="32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sp>
        <p:nvSpPr>
          <p:cNvPr id="12304" name="Rectangle 17">
            <a:extLst>
              <a:ext uri="{FF2B5EF4-FFF2-40B4-BE49-F238E27FC236}">
                <a16:creationId xmlns:a16="http://schemas.microsoft.com/office/drawing/2014/main" id="{2150E68D-38A5-456E-A428-034B7CF9691E}"/>
              </a:ext>
            </a:extLst>
          </p:cNvPr>
          <p:cNvSpPr>
            <a:spLocks noChangeArrowheads="1"/>
          </p:cNvSpPr>
          <p:nvPr/>
        </p:nvSpPr>
        <p:spPr bwMode="auto">
          <a:xfrm>
            <a:off x="5257800" y="4967288"/>
            <a:ext cx="2133600" cy="12049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05" name="Freeform 19">
            <a:extLst>
              <a:ext uri="{FF2B5EF4-FFF2-40B4-BE49-F238E27FC236}">
                <a16:creationId xmlns:a16="http://schemas.microsoft.com/office/drawing/2014/main" id="{70578856-4FA3-4E92-B884-E74AF7F40C79}"/>
              </a:ext>
            </a:extLst>
          </p:cNvPr>
          <p:cNvSpPr>
            <a:spLocks/>
          </p:cNvSpPr>
          <p:nvPr/>
        </p:nvSpPr>
        <p:spPr bwMode="auto">
          <a:xfrm>
            <a:off x="6172200" y="5211763"/>
            <a:ext cx="312738" cy="627062"/>
          </a:xfrm>
          <a:custGeom>
            <a:avLst/>
            <a:gdLst>
              <a:gd name="T0" fmla="*/ 2147483646 w 197"/>
              <a:gd name="T1" fmla="*/ 2147483646 h 395"/>
              <a:gd name="T2" fmla="*/ 2147483646 w 197"/>
              <a:gd name="T3" fmla="*/ 2147483646 h 395"/>
              <a:gd name="T4" fmla="*/ 2147483646 w 197"/>
              <a:gd name="T5" fmla="*/ 2147483646 h 395"/>
              <a:gd name="T6" fmla="*/ 2147483646 w 197"/>
              <a:gd name="T7" fmla="*/ 2147483646 h 395"/>
              <a:gd name="T8" fmla="*/ 2147483646 w 197"/>
              <a:gd name="T9" fmla="*/ 2147483646 h 395"/>
              <a:gd name="T10" fmla="*/ 0 w 197"/>
              <a:gd name="T11" fmla="*/ 2147483646 h 395"/>
              <a:gd name="T12" fmla="*/ 2147483646 w 197"/>
              <a:gd name="T13" fmla="*/ 2147483646 h 395"/>
              <a:gd name="T14" fmla="*/ 2147483646 w 197"/>
              <a:gd name="T15" fmla="*/ 2147483646 h 395"/>
              <a:gd name="T16" fmla="*/ 2147483646 w 197"/>
              <a:gd name="T17" fmla="*/ 2147483646 h 395"/>
              <a:gd name="T18" fmla="*/ 2147483646 w 197"/>
              <a:gd name="T19" fmla="*/ 2147483646 h 395"/>
              <a:gd name="T20" fmla="*/ 2147483646 w 197"/>
              <a:gd name="T21" fmla="*/ 2147483646 h 3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7" h="395">
                <a:moveTo>
                  <a:pt x="182" y="19"/>
                </a:moveTo>
                <a:cubicBezTo>
                  <a:pt x="129" y="74"/>
                  <a:pt x="194" y="0"/>
                  <a:pt x="154" y="67"/>
                </a:cubicBezTo>
                <a:cubicBezTo>
                  <a:pt x="138" y="94"/>
                  <a:pt x="105" y="106"/>
                  <a:pt x="77" y="115"/>
                </a:cubicBezTo>
                <a:cubicBezTo>
                  <a:pt x="71" y="122"/>
                  <a:pt x="62" y="127"/>
                  <a:pt x="58" y="135"/>
                </a:cubicBezTo>
                <a:cubicBezTo>
                  <a:pt x="49" y="153"/>
                  <a:pt x="38" y="192"/>
                  <a:pt x="38" y="192"/>
                </a:cubicBezTo>
                <a:cubicBezTo>
                  <a:pt x="31" y="253"/>
                  <a:pt x="20" y="299"/>
                  <a:pt x="0" y="355"/>
                </a:cubicBezTo>
                <a:cubicBezTo>
                  <a:pt x="38" y="395"/>
                  <a:pt x="52" y="374"/>
                  <a:pt x="77" y="336"/>
                </a:cubicBezTo>
                <a:cubicBezTo>
                  <a:pt x="80" y="326"/>
                  <a:pt x="84" y="317"/>
                  <a:pt x="86" y="307"/>
                </a:cubicBezTo>
                <a:cubicBezTo>
                  <a:pt x="91" y="282"/>
                  <a:pt x="89" y="255"/>
                  <a:pt x="96" y="231"/>
                </a:cubicBezTo>
                <a:cubicBezTo>
                  <a:pt x="102" y="210"/>
                  <a:pt x="162" y="157"/>
                  <a:pt x="182" y="144"/>
                </a:cubicBezTo>
                <a:cubicBezTo>
                  <a:pt x="197" y="100"/>
                  <a:pt x="182" y="66"/>
                  <a:pt x="182" y="19"/>
                </a:cubicBez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6" name="Line 20">
            <a:extLst>
              <a:ext uri="{FF2B5EF4-FFF2-40B4-BE49-F238E27FC236}">
                <a16:creationId xmlns:a16="http://schemas.microsoft.com/office/drawing/2014/main" id="{B01B3629-3C06-4D21-AFA6-41B59F726410}"/>
              </a:ext>
            </a:extLst>
          </p:cNvPr>
          <p:cNvSpPr>
            <a:spLocks noChangeShapeType="1"/>
          </p:cNvSpPr>
          <p:nvPr/>
        </p:nvSpPr>
        <p:spPr bwMode="auto">
          <a:xfrm>
            <a:off x="5410200" y="54864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07" name="Oval 24">
            <a:extLst>
              <a:ext uri="{FF2B5EF4-FFF2-40B4-BE49-F238E27FC236}">
                <a16:creationId xmlns:a16="http://schemas.microsoft.com/office/drawing/2014/main" id="{05EFF8F7-41FF-47A6-BD3D-96182E96424A}"/>
              </a:ext>
            </a:extLst>
          </p:cNvPr>
          <p:cNvSpPr>
            <a:spLocks noChangeArrowheads="1"/>
          </p:cNvSpPr>
          <p:nvPr/>
        </p:nvSpPr>
        <p:spPr bwMode="auto">
          <a:xfrm>
            <a:off x="2819400" y="17526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nvGrpSpPr>
          <p:cNvPr id="12308" name="Group 26">
            <a:extLst>
              <a:ext uri="{FF2B5EF4-FFF2-40B4-BE49-F238E27FC236}">
                <a16:creationId xmlns:a16="http://schemas.microsoft.com/office/drawing/2014/main" id="{B68387F8-4051-4486-AA19-763314C6932E}"/>
              </a:ext>
            </a:extLst>
          </p:cNvPr>
          <p:cNvGrpSpPr>
            <a:grpSpLocks/>
          </p:cNvGrpSpPr>
          <p:nvPr/>
        </p:nvGrpSpPr>
        <p:grpSpPr bwMode="auto">
          <a:xfrm rot="5400000">
            <a:off x="5867400" y="4267200"/>
            <a:ext cx="838200" cy="533400"/>
            <a:chOff x="2784" y="3312"/>
            <a:chExt cx="528" cy="336"/>
          </a:xfrm>
        </p:grpSpPr>
        <p:sp>
          <p:nvSpPr>
            <p:cNvPr id="12317" name="Rectangle 27">
              <a:extLst>
                <a:ext uri="{FF2B5EF4-FFF2-40B4-BE49-F238E27FC236}">
                  <a16:creationId xmlns:a16="http://schemas.microsoft.com/office/drawing/2014/main" id="{682F1A47-865D-414B-8AC8-A1C94A48E7A1}"/>
                </a:ext>
              </a:extLst>
            </p:cNvPr>
            <p:cNvSpPr>
              <a:spLocks noChangeArrowheads="1"/>
            </p:cNvSpPr>
            <p:nvPr/>
          </p:nvSpPr>
          <p:spPr bwMode="auto">
            <a:xfrm>
              <a:off x="2784" y="3312"/>
              <a:ext cx="528"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18" name="Rectangle 28">
              <a:extLst>
                <a:ext uri="{FF2B5EF4-FFF2-40B4-BE49-F238E27FC236}">
                  <a16:creationId xmlns:a16="http://schemas.microsoft.com/office/drawing/2014/main" id="{50BDD2D0-FA6E-4ED7-BD78-7F2E6F330CBD}"/>
                </a:ext>
              </a:extLst>
            </p:cNvPr>
            <p:cNvSpPr>
              <a:spLocks noChangeArrowheads="1"/>
            </p:cNvSpPr>
            <p:nvPr/>
          </p:nvSpPr>
          <p:spPr bwMode="auto">
            <a:xfrm>
              <a:off x="3216" y="3312"/>
              <a:ext cx="96" cy="32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sp>
        <p:nvSpPr>
          <p:cNvPr id="12309" name="Line 29">
            <a:extLst>
              <a:ext uri="{FF2B5EF4-FFF2-40B4-BE49-F238E27FC236}">
                <a16:creationId xmlns:a16="http://schemas.microsoft.com/office/drawing/2014/main" id="{57828170-2424-48E0-AE06-55411B965221}"/>
              </a:ext>
            </a:extLst>
          </p:cNvPr>
          <p:cNvSpPr>
            <a:spLocks noChangeShapeType="1"/>
          </p:cNvSpPr>
          <p:nvPr/>
        </p:nvSpPr>
        <p:spPr bwMode="auto">
          <a:xfrm flipV="1">
            <a:off x="6248400" y="50292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0" name="Line 33">
            <a:extLst>
              <a:ext uri="{FF2B5EF4-FFF2-40B4-BE49-F238E27FC236}">
                <a16:creationId xmlns:a16="http://schemas.microsoft.com/office/drawing/2014/main" id="{92102C2F-4EF0-4383-903B-213648EA1C4C}"/>
              </a:ext>
            </a:extLst>
          </p:cNvPr>
          <p:cNvSpPr>
            <a:spLocks noChangeShapeType="1"/>
          </p:cNvSpPr>
          <p:nvPr/>
        </p:nvSpPr>
        <p:spPr bwMode="auto">
          <a:xfrm flipV="1">
            <a:off x="6248400" y="388620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1" name="Line 34">
            <a:extLst>
              <a:ext uri="{FF2B5EF4-FFF2-40B4-BE49-F238E27FC236}">
                <a16:creationId xmlns:a16="http://schemas.microsoft.com/office/drawing/2014/main" id="{7D0A48FE-9548-4E1B-B36B-99AAB808F9D7}"/>
              </a:ext>
            </a:extLst>
          </p:cNvPr>
          <p:cNvSpPr>
            <a:spLocks noChangeShapeType="1"/>
          </p:cNvSpPr>
          <p:nvPr/>
        </p:nvSpPr>
        <p:spPr bwMode="auto">
          <a:xfrm flipH="1">
            <a:off x="3200400" y="3886200"/>
            <a:ext cx="3048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2" name="Line 35">
            <a:extLst>
              <a:ext uri="{FF2B5EF4-FFF2-40B4-BE49-F238E27FC236}">
                <a16:creationId xmlns:a16="http://schemas.microsoft.com/office/drawing/2014/main" id="{7B25ED4D-1217-4FB5-BB12-68A090459B81}"/>
              </a:ext>
            </a:extLst>
          </p:cNvPr>
          <p:cNvSpPr>
            <a:spLocks noChangeShapeType="1"/>
          </p:cNvSpPr>
          <p:nvPr/>
        </p:nvSpPr>
        <p:spPr bwMode="auto">
          <a:xfrm>
            <a:off x="3200400" y="3886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313" name="Oval 36">
            <a:extLst>
              <a:ext uri="{FF2B5EF4-FFF2-40B4-BE49-F238E27FC236}">
                <a16:creationId xmlns:a16="http://schemas.microsoft.com/office/drawing/2014/main" id="{008BC051-D375-4B71-A909-2639B64411B8}"/>
              </a:ext>
            </a:extLst>
          </p:cNvPr>
          <p:cNvSpPr>
            <a:spLocks noChangeArrowheads="1"/>
          </p:cNvSpPr>
          <p:nvPr/>
        </p:nvSpPr>
        <p:spPr bwMode="auto">
          <a:xfrm>
            <a:off x="2743200" y="4175125"/>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14" name="Oval 37">
            <a:extLst>
              <a:ext uri="{FF2B5EF4-FFF2-40B4-BE49-F238E27FC236}">
                <a16:creationId xmlns:a16="http://schemas.microsoft.com/office/drawing/2014/main" id="{FCB6BF8C-994A-4B75-8FA9-C7C15FFDD6D3}"/>
              </a:ext>
            </a:extLst>
          </p:cNvPr>
          <p:cNvSpPr>
            <a:spLocks noChangeArrowheads="1"/>
          </p:cNvSpPr>
          <p:nvPr/>
        </p:nvSpPr>
        <p:spPr bwMode="auto">
          <a:xfrm>
            <a:off x="3138488" y="4175125"/>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2315" name="Text Box 38">
            <a:extLst>
              <a:ext uri="{FF2B5EF4-FFF2-40B4-BE49-F238E27FC236}">
                <a16:creationId xmlns:a16="http://schemas.microsoft.com/office/drawing/2014/main" id="{7FB9A73B-B961-4F8F-B008-DB6A8EB5268D}"/>
              </a:ext>
            </a:extLst>
          </p:cNvPr>
          <p:cNvSpPr txBox="1">
            <a:spLocks noChangeArrowheads="1"/>
          </p:cNvSpPr>
          <p:nvPr/>
        </p:nvSpPr>
        <p:spPr bwMode="auto">
          <a:xfrm>
            <a:off x="6537325" y="3546475"/>
            <a:ext cx="15525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Pitch-catch</a:t>
            </a:r>
          </a:p>
        </p:txBody>
      </p:sp>
      <p:sp>
        <p:nvSpPr>
          <p:cNvPr id="12316" name="Text Box 39">
            <a:extLst>
              <a:ext uri="{FF2B5EF4-FFF2-40B4-BE49-F238E27FC236}">
                <a16:creationId xmlns:a16="http://schemas.microsoft.com/office/drawing/2014/main" id="{3B798B38-74B1-4274-911D-5748FB9034B9}"/>
              </a:ext>
            </a:extLst>
          </p:cNvPr>
          <p:cNvSpPr txBox="1">
            <a:spLocks noChangeArrowheads="1"/>
          </p:cNvSpPr>
          <p:nvPr/>
        </p:nvSpPr>
        <p:spPr bwMode="auto">
          <a:xfrm>
            <a:off x="1828800" y="228600"/>
            <a:ext cx="5316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Common ultrasonic testing configurations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a:extLst>
              <a:ext uri="{FF2B5EF4-FFF2-40B4-BE49-F238E27FC236}">
                <a16:creationId xmlns:a16="http://schemas.microsoft.com/office/drawing/2014/main" id="{8D7FA8F5-E4CD-4D65-805B-179F3E73A479}"/>
              </a:ext>
            </a:extLst>
          </p:cNvPr>
          <p:cNvSpPr>
            <a:spLocks noChangeArrowheads="1"/>
          </p:cNvSpPr>
          <p:nvPr/>
        </p:nvSpPr>
        <p:spPr bwMode="auto">
          <a:xfrm>
            <a:off x="1752600" y="2286000"/>
            <a:ext cx="2133600" cy="1219200"/>
          </a:xfrm>
          <a:prstGeom prst="roundRect">
            <a:avLst>
              <a:gd name="adj" fmla="val 16667"/>
            </a:avLst>
          </a:prstGeom>
          <a:solidFill>
            <a:schemeClr val="bg1"/>
          </a:solidFill>
          <a:ln w="2857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lgn="ctr">
              <a:spcBef>
                <a:spcPct val="0"/>
              </a:spcBef>
              <a:buFontTx/>
              <a:buNone/>
            </a:pPr>
            <a:endParaRPr lang="en-US" altLang="en-US" sz="2400"/>
          </a:p>
        </p:txBody>
      </p:sp>
      <p:sp>
        <p:nvSpPr>
          <p:cNvPr id="14339" name="Line 3">
            <a:extLst>
              <a:ext uri="{FF2B5EF4-FFF2-40B4-BE49-F238E27FC236}">
                <a16:creationId xmlns:a16="http://schemas.microsoft.com/office/drawing/2014/main" id="{94C49223-0911-4C4B-9B16-5E9162661281}"/>
              </a:ext>
            </a:extLst>
          </p:cNvPr>
          <p:cNvSpPr>
            <a:spLocks noChangeShapeType="1"/>
          </p:cNvSpPr>
          <p:nvPr/>
        </p:nvSpPr>
        <p:spPr bwMode="auto">
          <a:xfrm>
            <a:off x="2819400" y="3276600"/>
            <a:ext cx="0" cy="68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0" name="Line 4">
            <a:extLst>
              <a:ext uri="{FF2B5EF4-FFF2-40B4-BE49-F238E27FC236}">
                <a16:creationId xmlns:a16="http://schemas.microsoft.com/office/drawing/2014/main" id="{388DD9CD-350D-41AE-9B65-AAF913AEFDA7}"/>
              </a:ext>
            </a:extLst>
          </p:cNvPr>
          <p:cNvSpPr>
            <a:spLocks noChangeShapeType="1"/>
          </p:cNvSpPr>
          <p:nvPr/>
        </p:nvSpPr>
        <p:spPr bwMode="auto">
          <a:xfrm>
            <a:off x="2819400" y="3962400"/>
            <a:ext cx="1600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4341" name="Group 15">
            <a:extLst>
              <a:ext uri="{FF2B5EF4-FFF2-40B4-BE49-F238E27FC236}">
                <a16:creationId xmlns:a16="http://schemas.microsoft.com/office/drawing/2014/main" id="{94A93CFC-0276-4089-843C-970151346C90}"/>
              </a:ext>
            </a:extLst>
          </p:cNvPr>
          <p:cNvGrpSpPr>
            <a:grpSpLocks/>
          </p:cNvGrpSpPr>
          <p:nvPr/>
        </p:nvGrpSpPr>
        <p:grpSpPr bwMode="auto">
          <a:xfrm>
            <a:off x="4419600" y="3749675"/>
            <a:ext cx="838200" cy="533400"/>
            <a:chOff x="2784" y="2362"/>
            <a:chExt cx="528" cy="336"/>
          </a:xfrm>
        </p:grpSpPr>
        <p:sp>
          <p:nvSpPr>
            <p:cNvPr id="14357" name="Rectangle 5">
              <a:extLst>
                <a:ext uri="{FF2B5EF4-FFF2-40B4-BE49-F238E27FC236}">
                  <a16:creationId xmlns:a16="http://schemas.microsoft.com/office/drawing/2014/main" id="{887F9C1C-932B-4511-A17D-6BEBD85F29D8}"/>
                </a:ext>
              </a:extLst>
            </p:cNvPr>
            <p:cNvSpPr>
              <a:spLocks noChangeArrowheads="1"/>
            </p:cNvSpPr>
            <p:nvPr/>
          </p:nvSpPr>
          <p:spPr bwMode="auto">
            <a:xfrm>
              <a:off x="2784" y="2362"/>
              <a:ext cx="528"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4358" name="Rectangle 6">
              <a:extLst>
                <a:ext uri="{FF2B5EF4-FFF2-40B4-BE49-F238E27FC236}">
                  <a16:creationId xmlns:a16="http://schemas.microsoft.com/office/drawing/2014/main" id="{4B24BDAC-DB71-482F-8F09-8BAA4C05227A}"/>
                </a:ext>
              </a:extLst>
            </p:cNvPr>
            <p:cNvSpPr>
              <a:spLocks noChangeArrowheads="1"/>
            </p:cNvSpPr>
            <p:nvPr/>
          </p:nvSpPr>
          <p:spPr bwMode="auto">
            <a:xfrm>
              <a:off x="3216" y="2362"/>
              <a:ext cx="96" cy="32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sp>
        <p:nvSpPr>
          <p:cNvPr id="14342" name="Rectangle 7">
            <a:extLst>
              <a:ext uri="{FF2B5EF4-FFF2-40B4-BE49-F238E27FC236}">
                <a16:creationId xmlns:a16="http://schemas.microsoft.com/office/drawing/2014/main" id="{1DC67E86-DF4B-4196-913E-44F39EC9FAD8}"/>
              </a:ext>
            </a:extLst>
          </p:cNvPr>
          <p:cNvSpPr>
            <a:spLocks noChangeArrowheads="1"/>
          </p:cNvSpPr>
          <p:nvPr/>
        </p:nvSpPr>
        <p:spPr bwMode="auto">
          <a:xfrm>
            <a:off x="5257800" y="3308350"/>
            <a:ext cx="1752600" cy="13398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4343" name="Freeform 9">
            <a:extLst>
              <a:ext uri="{FF2B5EF4-FFF2-40B4-BE49-F238E27FC236}">
                <a16:creationId xmlns:a16="http://schemas.microsoft.com/office/drawing/2014/main" id="{0D4300A9-BB5A-40FF-B7AD-5722D4427F79}"/>
              </a:ext>
            </a:extLst>
          </p:cNvPr>
          <p:cNvSpPr>
            <a:spLocks/>
          </p:cNvSpPr>
          <p:nvPr/>
        </p:nvSpPr>
        <p:spPr bwMode="auto">
          <a:xfrm>
            <a:off x="6019800" y="3657600"/>
            <a:ext cx="312738" cy="627063"/>
          </a:xfrm>
          <a:custGeom>
            <a:avLst/>
            <a:gdLst>
              <a:gd name="T0" fmla="*/ 2147483646 w 197"/>
              <a:gd name="T1" fmla="*/ 2147483646 h 395"/>
              <a:gd name="T2" fmla="*/ 2147483646 w 197"/>
              <a:gd name="T3" fmla="*/ 2147483646 h 395"/>
              <a:gd name="T4" fmla="*/ 2147483646 w 197"/>
              <a:gd name="T5" fmla="*/ 2147483646 h 395"/>
              <a:gd name="T6" fmla="*/ 2147483646 w 197"/>
              <a:gd name="T7" fmla="*/ 2147483646 h 395"/>
              <a:gd name="T8" fmla="*/ 2147483646 w 197"/>
              <a:gd name="T9" fmla="*/ 2147483646 h 395"/>
              <a:gd name="T10" fmla="*/ 0 w 197"/>
              <a:gd name="T11" fmla="*/ 2147483646 h 395"/>
              <a:gd name="T12" fmla="*/ 2147483646 w 197"/>
              <a:gd name="T13" fmla="*/ 2147483646 h 395"/>
              <a:gd name="T14" fmla="*/ 2147483646 w 197"/>
              <a:gd name="T15" fmla="*/ 2147483646 h 395"/>
              <a:gd name="T16" fmla="*/ 2147483646 w 197"/>
              <a:gd name="T17" fmla="*/ 2147483646 h 395"/>
              <a:gd name="T18" fmla="*/ 2147483646 w 197"/>
              <a:gd name="T19" fmla="*/ 2147483646 h 395"/>
              <a:gd name="T20" fmla="*/ 2147483646 w 197"/>
              <a:gd name="T21" fmla="*/ 2147483646 h 3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7" h="395">
                <a:moveTo>
                  <a:pt x="182" y="19"/>
                </a:moveTo>
                <a:cubicBezTo>
                  <a:pt x="129" y="74"/>
                  <a:pt x="194" y="0"/>
                  <a:pt x="154" y="67"/>
                </a:cubicBezTo>
                <a:cubicBezTo>
                  <a:pt x="138" y="94"/>
                  <a:pt x="105" y="106"/>
                  <a:pt x="77" y="115"/>
                </a:cubicBezTo>
                <a:cubicBezTo>
                  <a:pt x="71" y="122"/>
                  <a:pt x="62" y="127"/>
                  <a:pt x="58" y="135"/>
                </a:cubicBezTo>
                <a:cubicBezTo>
                  <a:pt x="49" y="153"/>
                  <a:pt x="38" y="192"/>
                  <a:pt x="38" y="192"/>
                </a:cubicBezTo>
                <a:cubicBezTo>
                  <a:pt x="31" y="253"/>
                  <a:pt x="20" y="299"/>
                  <a:pt x="0" y="355"/>
                </a:cubicBezTo>
                <a:cubicBezTo>
                  <a:pt x="38" y="395"/>
                  <a:pt x="52" y="374"/>
                  <a:pt x="77" y="336"/>
                </a:cubicBezTo>
                <a:cubicBezTo>
                  <a:pt x="80" y="326"/>
                  <a:pt x="84" y="317"/>
                  <a:pt x="86" y="307"/>
                </a:cubicBezTo>
                <a:cubicBezTo>
                  <a:pt x="91" y="282"/>
                  <a:pt x="89" y="255"/>
                  <a:pt x="96" y="231"/>
                </a:cubicBezTo>
                <a:cubicBezTo>
                  <a:pt x="102" y="210"/>
                  <a:pt x="162" y="157"/>
                  <a:pt x="182" y="144"/>
                </a:cubicBezTo>
                <a:cubicBezTo>
                  <a:pt x="197" y="100"/>
                  <a:pt x="182" y="66"/>
                  <a:pt x="182" y="19"/>
                </a:cubicBezTo>
                <a:close/>
              </a:path>
            </a:pathLst>
          </a:custGeom>
          <a:solidFill>
            <a:schemeClr val="fo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4" name="Line 10">
            <a:extLst>
              <a:ext uri="{FF2B5EF4-FFF2-40B4-BE49-F238E27FC236}">
                <a16:creationId xmlns:a16="http://schemas.microsoft.com/office/drawing/2014/main" id="{2991E804-DCA0-42A8-B060-95FDD27BAABE}"/>
              </a:ext>
            </a:extLst>
          </p:cNvPr>
          <p:cNvSpPr>
            <a:spLocks noChangeShapeType="1"/>
          </p:cNvSpPr>
          <p:nvPr/>
        </p:nvSpPr>
        <p:spPr bwMode="auto">
          <a:xfrm flipV="1">
            <a:off x="5410200" y="3976688"/>
            <a:ext cx="533400" cy="1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5" name="Oval 13">
            <a:extLst>
              <a:ext uri="{FF2B5EF4-FFF2-40B4-BE49-F238E27FC236}">
                <a16:creationId xmlns:a16="http://schemas.microsoft.com/office/drawing/2014/main" id="{990A74C8-380C-4445-B2F5-0CD23559EAD4}"/>
              </a:ext>
            </a:extLst>
          </p:cNvPr>
          <p:cNvSpPr>
            <a:spLocks noChangeArrowheads="1"/>
          </p:cNvSpPr>
          <p:nvPr/>
        </p:nvSpPr>
        <p:spPr bwMode="auto">
          <a:xfrm>
            <a:off x="2743200" y="31242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nvGrpSpPr>
          <p:cNvPr id="14346" name="Group 16">
            <a:extLst>
              <a:ext uri="{FF2B5EF4-FFF2-40B4-BE49-F238E27FC236}">
                <a16:creationId xmlns:a16="http://schemas.microsoft.com/office/drawing/2014/main" id="{14B781F4-AD4D-4805-9F4F-D018FAD0C06D}"/>
              </a:ext>
            </a:extLst>
          </p:cNvPr>
          <p:cNvGrpSpPr>
            <a:grpSpLocks/>
          </p:cNvGrpSpPr>
          <p:nvPr/>
        </p:nvGrpSpPr>
        <p:grpSpPr bwMode="auto">
          <a:xfrm flipH="1">
            <a:off x="7010400" y="3733800"/>
            <a:ext cx="838200" cy="533400"/>
            <a:chOff x="2784" y="2362"/>
            <a:chExt cx="528" cy="336"/>
          </a:xfrm>
        </p:grpSpPr>
        <p:sp>
          <p:nvSpPr>
            <p:cNvPr id="14355" name="Rectangle 17">
              <a:extLst>
                <a:ext uri="{FF2B5EF4-FFF2-40B4-BE49-F238E27FC236}">
                  <a16:creationId xmlns:a16="http://schemas.microsoft.com/office/drawing/2014/main" id="{E229E02D-DDB4-4F00-812C-D857CD2C5667}"/>
                </a:ext>
              </a:extLst>
            </p:cNvPr>
            <p:cNvSpPr>
              <a:spLocks noChangeArrowheads="1"/>
            </p:cNvSpPr>
            <p:nvPr/>
          </p:nvSpPr>
          <p:spPr bwMode="auto">
            <a:xfrm>
              <a:off x="2784" y="2362"/>
              <a:ext cx="528"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4356" name="Rectangle 18">
              <a:extLst>
                <a:ext uri="{FF2B5EF4-FFF2-40B4-BE49-F238E27FC236}">
                  <a16:creationId xmlns:a16="http://schemas.microsoft.com/office/drawing/2014/main" id="{E724EE14-42FC-41CB-98AE-C013C471D538}"/>
                </a:ext>
              </a:extLst>
            </p:cNvPr>
            <p:cNvSpPr>
              <a:spLocks noChangeArrowheads="1"/>
            </p:cNvSpPr>
            <p:nvPr/>
          </p:nvSpPr>
          <p:spPr bwMode="auto">
            <a:xfrm>
              <a:off x="3216" y="2362"/>
              <a:ext cx="96" cy="326"/>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grpSp>
      <p:sp>
        <p:nvSpPr>
          <p:cNvPr id="14347" name="Line 19">
            <a:extLst>
              <a:ext uri="{FF2B5EF4-FFF2-40B4-BE49-F238E27FC236}">
                <a16:creationId xmlns:a16="http://schemas.microsoft.com/office/drawing/2014/main" id="{7CC4B601-F613-4FCB-BF88-BAD9D7804239}"/>
              </a:ext>
            </a:extLst>
          </p:cNvPr>
          <p:cNvSpPr>
            <a:spLocks noChangeShapeType="1"/>
          </p:cNvSpPr>
          <p:nvPr/>
        </p:nvSpPr>
        <p:spPr bwMode="auto">
          <a:xfrm>
            <a:off x="6400800" y="3962400"/>
            <a:ext cx="4572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8" name="Line 20">
            <a:extLst>
              <a:ext uri="{FF2B5EF4-FFF2-40B4-BE49-F238E27FC236}">
                <a16:creationId xmlns:a16="http://schemas.microsoft.com/office/drawing/2014/main" id="{91ACE691-B7A4-4A23-BF90-F1D26597A9CC}"/>
              </a:ext>
            </a:extLst>
          </p:cNvPr>
          <p:cNvSpPr>
            <a:spLocks noChangeShapeType="1"/>
          </p:cNvSpPr>
          <p:nvPr/>
        </p:nvSpPr>
        <p:spPr bwMode="auto">
          <a:xfrm>
            <a:off x="7848600" y="3978275"/>
            <a:ext cx="381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9" name="Line 21">
            <a:extLst>
              <a:ext uri="{FF2B5EF4-FFF2-40B4-BE49-F238E27FC236}">
                <a16:creationId xmlns:a16="http://schemas.microsoft.com/office/drawing/2014/main" id="{D55E1B57-88F4-4640-B5E6-61CC657CFD13}"/>
              </a:ext>
            </a:extLst>
          </p:cNvPr>
          <p:cNvSpPr>
            <a:spLocks noChangeShapeType="1"/>
          </p:cNvSpPr>
          <p:nvPr/>
        </p:nvSpPr>
        <p:spPr bwMode="auto">
          <a:xfrm flipV="1">
            <a:off x="3352800" y="27432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0" name="Line 22">
            <a:extLst>
              <a:ext uri="{FF2B5EF4-FFF2-40B4-BE49-F238E27FC236}">
                <a16:creationId xmlns:a16="http://schemas.microsoft.com/office/drawing/2014/main" id="{3D9EB024-D3F3-4156-8613-CB7FF2738503}"/>
              </a:ext>
            </a:extLst>
          </p:cNvPr>
          <p:cNvSpPr>
            <a:spLocks noChangeShapeType="1"/>
          </p:cNvSpPr>
          <p:nvPr/>
        </p:nvSpPr>
        <p:spPr bwMode="auto">
          <a:xfrm>
            <a:off x="3352800" y="2743200"/>
            <a:ext cx="487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1" name="Line 23">
            <a:extLst>
              <a:ext uri="{FF2B5EF4-FFF2-40B4-BE49-F238E27FC236}">
                <a16:creationId xmlns:a16="http://schemas.microsoft.com/office/drawing/2014/main" id="{73A3635B-A027-4B7D-8A11-6EF57D30E930}"/>
              </a:ext>
            </a:extLst>
          </p:cNvPr>
          <p:cNvSpPr>
            <a:spLocks noChangeShapeType="1"/>
          </p:cNvSpPr>
          <p:nvPr/>
        </p:nvSpPr>
        <p:spPr bwMode="auto">
          <a:xfrm>
            <a:off x="8229600" y="2743200"/>
            <a:ext cx="0" cy="1219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52" name="Oval 24">
            <a:extLst>
              <a:ext uri="{FF2B5EF4-FFF2-40B4-BE49-F238E27FC236}">
                <a16:creationId xmlns:a16="http://schemas.microsoft.com/office/drawing/2014/main" id="{F97792F4-D183-43F2-AD4A-56E4A0DBBA64}"/>
              </a:ext>
            </a:extLst>
          </p:cNvPr>
          <p:cNvSpPr>
            <a:spLocks noChangeArrowheads="1"/>
          </p:cNvSpPr>
          <p:nvPr/>
        </p:nvSpPr>
        <p:spPr bwMode="auto">
          <a:xfrm>
            <a:off x="3260725" y="3124200"/>
            <a:ext cx="152400" cy="152400"/>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endParaRPr lang="en-US" altLang="en-US" sz="2400"/>
          </a:p>
        </p:txBody>
      </p:sp>
      <p:sp>
        <p:nvSpPr>
          <p:cNvPr id="14353" name="Text Box 25">
            <a:extLst>
              <a:ext uri="{FF2B5EF4-FFF2-40B4-BE49-F238E27FC236}">
                <a16:creationId xmlns:a16="http://schemas.microsoft.com/office/drawing/2014/main" id="{C0BC7C3F-88EC-4CD8-98BD-F56CFE953F56}"/>
              </a:ext>
            </a:extLst>
          </p:cNvPr>
          <p:cNvSpPr txBox="1">
            <a:spLocks noChangeArrowheads="1"/>
          </p:cNvSpPr>
          <p:nvPr/>
        </p:nvSpPr>
        <p:spPr bwMode="auto">
          <a:xfrm>
            <a:off x="5394325" y="1489075"/>
            <a:ext cx="2951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Through- transmission</a:t>
            </a:r>
          </a:p>
        </p:txBody>
      </p:sp>
      <p:sp>
        <p:nvSpPr>
          <p:cNvPr id="14354" name="Text Box 26">
            <a:extLst>
              <a:ext uri="{FF2B5EF4-FFF2-40B4-BE49-F238E27FC236}">
                <a16:creationId xmlns:a16="http://schemas.microsoft.com/office/drawing/2014/main" id="{6DD08EB0-B2DC-40ED-A024-3139B2B4D7FE}"/>
              </a:ext>
            </a:extLst>
          </p:cNvPr>
          <p:cNvSpPr txBox="1">
            <a:spLocks noChangeArrowheads="1"/>
          </p:cNvSpPr>
          <p:nvPr/>
        </p:nvSpPr>
        <p:spPr bwMode="auto">
          <a:xfrm>
            <a:off x="1828800" y="228600"/>
            <a:ext cx="5316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Common ultrasonic testing configurations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a:extLst>
              <a:ext uri="{FF2B5EF4-FFF2-40B4-BE49-F238E27FC236}">
                <a16:creationId xmlns:a16="http://schemas.microsoft.com/office/drawing/2014/main" id="{E119F15B-8580-4067-BD29-CEE8291C7C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914400"/>
            <a:ext cx="6858000" cy="572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4">
            <a:extLst>
              <a:ext uri="{FF2B5EF4-FFF2-40B4-BE49-F238E27FC236}">
                <a16:creationId xmlns:a16="http://schemas.microsoft.com/office/drawing/2014/main" id="{C508D0C2-227B-4BC8-8074-141FEDD6ED26}"/>
              </a:ext>
            </a:extLst>
          </p:cNvPr>
          <p:cNvSpPr txBox="1">
            <a:spLocks noChangeArrowheads="1"/>
          </p:cNvSpPr>
          <p:nvPr/>
        </p:nvSpPr>
        <p:spPr bwMode="auto">
          <a:xfrm>
            <a:off x="746125" y="498475"/>
            <a:ext cx="2678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Digital Oscilloscope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a:extLst>
              <a:ext uri="{FF2B5EF4-FFF2-40B4-BE49-F238E27FC236}">
                <a16:creationId xmlns:a16="http://schemas.microsoft.com/office/drawing/2014/main" id="{265D9690-12A6-4E48-8A19-C7771887334A}"/>
              </a:ext>
            </a:extLst>
          </p:cNvPr>
          <p:cNvGraphicFramePr>
            <a:graphicFrameLocks noChangeAspect="1"/>
          </p:cNvGraphicFramePr>
          <p:nvPr/>
        </p:nvGraphicFramePr>
        <p:xfrm>
          <a:off x="2209800" y="1143000"/>
          <a:ext cx="4716463" cy="4533900"/>
        </p:xfrm>
        <a:graphic>
          <a:graphicData uri="http://schemas.openxmlformats.org/presentationml/2006/ole">
            <mc:AlternateContent xmlns:mc="http://schemas.openxmlformats.org/markup-compatibility/2006">
              <mc:Choice xmlns:v="urn:schemas-microsoft-com:vml" Requires="v">
                <p:oleObj spid="_x0000_s2050" name="Document" r:id="rId4" imgW="4715256" imgH="4533900" progId="Word.Document.8">
                  <p:embed/>
                </p:oleObj>
              </mc:Choice>
              <mc:Fallback>
                <p:oleObj name="Document" r:id="rId4" imgW="4715256" imgH="4533900"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1143000"/>
                        <a:ext cx="4716463" cy="453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35" name="Text Box 3">
            <a:extLst>
              <a:ext uri="{FF2B5EF4-FFF2-40B4-BE49-F238E27FC236}">
                <a16:creationId xmlns:a16="http://schemas.microsoft.com/office/drawing/2014/main" id="{9A8188D3-D1A1-491D-B97B-0E8057F250CE}"/>
              </a:ext>
            </a:extLst>
          </p:cNvPr>
          <p:cNvSpPr txBox="1">
            <a:spLocks noChangeArrowheads="1"/>
          </p:cNvSpPr>
          <p:nvPr/>
        </p:nvSpPr>
        <p:spPr bwMode="auto">
          <a:xfrm>
            <a:off x="3032125" y="193675"/>
            <a:ext cx="2425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Ultrasonic Signals</a:t>
            </a:r>
          </a:p>
        </p:txBody>
      </p:sp>
      <p:sp>
        <p:nvSpPr>
          <p:cNvPr id="18436" name="Text Box 4">
            <a:extLst>
              <a:ext uri="{FF2B5EF4-FFF2-40B4-BE49-F238E27FC236}">
                <a16:creationId xmlns:a16="http://schemas.microsoft.com/office/drawing/2014/main" id="{84D127E3-BD82-4E83-87C4-63BEDF04E859}"/>
              </a:ext>
            </a:extLst>
          </p:cNvPr>
          <p:cNvSpPr txBox="1">
            <a:spLocks noChangeArrowheads="1"/>
          </p:cNvSpPr>
          <p:nvPr/>
        </p:nvSpPr>
        <p:spPr bwMode="auto">
          <a:xfrm>
            <a:off x="4419600" y="990600"/>
            <a:ext cx="24431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solidFill>
                  <a:schemeClr val="accent2"/>
                </a:solidFill>
              </a:rPr>
              <a:t>Ultrasonic A-Scan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a:extLst>
              <a:ext uri="{FF2B5EF4-FFF2-40B4-BE49-F238E27FC236}">
                <a16:creationId xmlns:a16="http://schemas.microsoft.com/office/drawing/2014/main" id="{D7EB8D78-B3A8-47A2-9881-2350D09ED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52400"/>
            <a:ext cx="4832350"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 Box 3">
            <a:extLst>
              <a:ext uri="{FF2B5EF4-FFF2-40B4-BE49-F238E27FC236}">
                <a16:creationId xmlns:a16="http://schemas.microsoft.com/office/drawing/2014/main" id="{8520F911-6EE9-46CF-9975-D4DF3AA7FA44}"/>
              </a:ext>
            </a:extLst>
          </p:cNvPr>
          <p:cNvSpPr txBox="1">
            <a:spLocks noChangeArrowheads="1"/>
          </p:cNvSpPr>
          <p:nvPr/>
        </p:nvSpPr>
        <p:spPr bwMode="auto">
          <a:xfrm>
            <a:off x="669925" y="498475"/>
            <a:ext cx="31273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en-US" sz="2400"/>
              <a:t>Portable Flaw Detectors</a:t>
            </a: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NWaves:Microsoft Office 98:Templates:Blank Presentation</Template>
  <TotalTime>3621</TotalTime>
  <Words>1712</Words>
  <Application>Microsoft Office PowerPoint</Application>
  <PresentationFormat>On-screen Show (4:3)</PresentationFormat>
  <Paragraphs>143</Paragraphs>
  <Slides>16</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Arial</vt:lpstr>
      <vt:lpstr>Calibri</vt:lpstr>
      <vt:lpstr>Times</vt:lpstr>
      <vt:lpstr>Times New Roman</vt:lpstr>
      <vt:lpstr>Blank Presentation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Lester Schmerr</dc:creator>
  <cp:lastModifiedBy>Lester Schmerr</cp:lastModifiedBy>
  <cp:revision>54</cp:revision>
  <cp:lastPrinted>2000-10-21T16:25:11Z</cp:lastPrinted>
  <dcterms:created xsi:type="dcterms:W3CDTF">2000-09-15T14:50:46Z</dcterms:created>
  <dcterms:modified xsi:type="dcterms:W3CDTF">2021-10-24T18:48:28Z</dcterms:modified>
</cp:coreProperties>
</file>