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handoutMasterIdLst>
    <p:handoutMasterId r:id="rId14"/>
  </p:handoutMasterIdLst>
  <p:sldIdLst>
    <p:sldId id="262" r:id="rId2"/>
    <p:sldId id="263" r:id="rId3"/>
    <p:sldId id="256" r:id="rId4"/>
    <p:sldId id="257" r:id="rId5"/>
    <p:sldId id="258" r:id="rId6"/>
    <p:sldId id="259" r:id="rId7"/>
    <p:sldId id="260" r:id="rId8"/>
    <p:sldId id="264" r:id="rId9"/>
    <p:sldId id="265" r:id="rId10"/>
    <p:sldId id="261" r:id="rId11"/>
    <p:sldId id="266" r:id="rId12"/>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Times New Roman" panose="02020603050405020304" pitchFamily="18" charset="0"/>
        <a:ea typeface="+mn-ea"/>
        <a:cs typeface="+mn-cs"/>
      </a:defRPr>
    </a:lvl1pPr>
    <a:lvl2pPr marL="457200" algn="l" rtl="0" fontAlgn="base">
      <a:spcBef>
        <a:spcPct val="0"/>
      </a:spcBef>
      <a:spcAft>
        <a:spcPct val="0"/>
      </a:spcAft>
      <a:defRPr sz="2400" kern="1200">
        <a:solidFill>
          <a:schemeClr val="tx1"/>
        </a:solidFill>
        <a:latin typeface="Times New Roman" panose="02020603050405020304" pitchFamily="18" charset="0"/>
        <a:ea typeface="+mn-ea"/>
        <a:cs typeface="+mn-cs"/>
      </a:defRPr>
    </a:lvl2pPr>
    <a:lvl3pPr marL="914400" algn="l" rtl="0" fontAlgn="base">
      <a:spcBef>
        <a:spcPct val="0"/>
      </a:spcBef>
      <a:spcAft>
        <a:spcPct val="0"/>
      </a:spcAft>
      <a:defRPr sz="2400" kern="1200">
        <a:solidFill>
          <a:schemeClr val="tx1"/>
        </a:solidFill>
        <a:latin typeface="Times New Roman" panose="02020603050405020304" pitchFamily="18" charset="0"/>
        <a:ea typeface="+mn-ea"/>
        <a:cs typeface="+mn-cs"/>
      </a:defRPr>
    </a:lvl3pPr>
    <a:lvl4pPr marL="1371600" algn="l" rtl="0" fontAlgn="base">
      <a:spcBef>
        <a:spcPct val="0"/>
      </a:spcBef>
      <a:spcAft>
        <a:spcPct val="0"/>
      </a:spcAft>
      <a:defRPr sz="2400" kern="1200">
        <a:solidFill>
          <a:schemeClr val="tx1"/>
        </a:solidFill>
        <a:latin typeface="Times New Roman" panose="02020603050405020304" pitchFamily="18" charset="0"/>
        <a:ea typeface="+mn-ea"/>
        <a:cs typeface="+mn-cs"/>
      </a:defRPr>
    </a:lvl4pPr>
    <a:lvl5pPr marL="1828800" algn="l" rtl="0" fontAlgn="base">
      <a:spcBef>
        <a:spcPct val="0"/>
      </a:spcBef>
      <a:spcAft>
        <a:spcPct val="0"/>
      </a:spcAft>
      <a:defRPr sz="2400" kern="1200">
        <a:solidFill>
          <a:schemeClr val="tx1"/>
        </a:solidFill>
        <a:latin typeface="Times New Roman" panose="02020603050405020304" pitchFamily="18" charset="0"/>
        <a:ea typeface="+mn-ea"/>
        <a:cs typeface="+mn-cs"/>
      </a:defRPr>
    </a:lvl5pPr>
    <a:lvl6pPr marL="2286000" algn="l" defTabSz="914400" rtl="0" eaLnBrk="1" latinLnBrk="0" hangingPunct="1">
      <a:defRPr sz="2400" kern="1200">
        <a:solidFill>
          <a:schemeClr val="tx1"/>
        </a:solidFill>
        <a:latin typeface="Times New Roman" panose="02020603050405020304" pitchFamily="18" charset="0"/>
        <a:ea typeface="+mn-ea"/>
        <a:cs typeface="+mn-cs"/>
      </a:defRPr>
    </a:lvl6pPr>
    <a:lvl7pPr marL="2743200" algn="l" defTabSz="914400" rtl="0" eaLnBrk="1" latinLnBrk="0" hangingPunct="1">
      <a:defRPr sz="2400" kern="1200">
        <a:solidFill>
          <a:schemeClr val="tx1"/>
        </a:solidFill>
        <a:latin typeface="Times New Roman" panose="02020603050405020304" pitchFamily="18" charset="0"/>
        <a:ea typeface="+mn-ea"/>
        <a:cs typeface="+mn-cs"/>
      </a:defRPr>
    </a:lvl7pPr>
    <a:lvl8pPr marL="3200400" algn="l" defTabSz="914400" rtl="0" eaLnBrk="1" latinLnBrk="0" hangingPunct="1">
      <a:defRPr sz="2400" kern="1200">
        <a:solidFill>
          <a:schemeClr val="tx1"/>
        </a:solidFill>
        <a:latin typeface="Times New Roman" panose="02020603050405020304" pitchFamily="18" charset="0"/>
        <a:ea typeface="+mn-ea"/>
        <a:cs typeface="+mn-cs"/>
      </a:defRPr>
    </a:lvl8pPr>
    <a:lvl9pPr marL="3657600" algn="l" defTabSz="914400" rtl="0" eaLnBrk="1" latinLnBrk="0" hangingPunct="1">
      <a:defRPr sz="2400" kern="1200">
        <a:solidFill>
          <a:schemeClr val="tx1"/>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66"/>
    <a:srgbClr val="0000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6154" autoAdjust="0"/>
  </p:normalViewPr>
  <p:slideViewPr>
    <p:cSldViewPr>
      <p:cViewPr varScale="1">
        <p:scale>
          <a:sx n="108" d="100"/>
          <a:sy n="108" d="100"/>
        </p:scale>
        <p:origin x="126" y="35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image" Target="../media/image5.wmf"/><Relationship Id="rId1" Type="http://schemas.openxmlformats.org/officeDocument/2006/relationships/image" Target="../media/image4.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7.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9.wmf"/><Relationship Id="rId1" Type="http://schemas.openxmlformats.org/officeDocument/2006/relationships/image" Target="../media/image8.wmf"/><Relationship Id="rId5" Type="http://schemas.openxmlformats.org/officeDocument/2006/relationships/image" Target="../media/image12.wmf"/><Relationship Id="rId4" Type="http://schemas.openxmlformats.org/officeDocument/2006/relationships/image" Target="../media/image11.w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13.wmf"/><Relationship Id="rId1" Type="http://schemas.openxmlformats.org/officeDocument/2006/relationships/image" Target="../media/image12.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4.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1026">
            <a:extLst>
              <a:ext uri="{FF2B5EF4-FFF2-40B4-BE49-F238E27FC236}">
                <a16:creationId xmlns:a16="http://schemas.microsoft.com/office/drawing/2014/main" id="{35608CDF-74E7-47D3-84C2-23C753D6A460}"/>
              </a:ext>
            </a:extLst>
          </p:cNvPr>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en-US" altLang="en-US"/>
          </a:p>
        </p:txBody>
      </p:sp>
      <p:sp>
        <p:nvSpPr>
          <p:cNvPr id="10243" name="Rectangle 1027">
            <a:extLst>
              <a:ext uri="{FF2B5EF4-FFF2-40B4-BE49-F238E27FC236}">
                <a16:creationId xmlns:a16="http://schemas.microsoft.com/office/drawing/2014/main" id="{F7DD92B1-654F-4BE3-93BF-1AF5E863881D}"/>
              </a:ext>
            </a:extLst>
          </p:cNvPr>
          <p:cNvSpPr>
            <a:spLocks noGrp="1" noChangeArrowheads="1"/>
          </p:cNvSpPr>
          <p:nvPr>
            <p:ph type="dt" sz="quarter"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ltLang="en-US"/>
          </a:p>
        </p:txBody>
      </p:sp>
      <p:sp>
        <p:nvSpPr>
          <p:cNvPr id="10244" name="Rectangle 1028">
            <a:extLst>
              <a:ext uri="{FF2B5EF4-FFF2-40B4-BE49-F238E27FC236}">
                <a16:creationId xmlns:a16="http://schemas.microsoft.com/office/drawing/2014/main" id="{B93A5D02-5B4E-4180-9ED3-790B82A3E27F}"/>
              </a:ext>
            </a:extLst>
          </p:cNvPr>
          <p:cNvSpPr>
            <a:spLocks noGrp="1" noChangeArrowheads="1"/>
          </p:cNvSpPr>
          <p:nvPr>
            <p:ph type="ftr" sz="quarter" idx="2"/>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US" altLang="en-US"/>
          </a:p>
        </p:txBody>
      </p:sp>
      <p:sp>
        <p:nvSpPr>
          <p:cNvPr id="10245" name="Rectangle 1029">
            <a:extLst>
              <a:ext uri="{FF2B5EF4-FFF2-40B4-BE49-F238E27FC236}">
                <a16:creationId xmlns:a16="http://schemas.microsoft.com/office/drawing/2014/main" id="{AFB41D96-5472-42E2-9D79-3F87D8C65ECB}"/>
              </a:ext>
            </a:extLst>
          </p:cNvPr>
          <p:cNvSpPr>
            <a:spLocks noGrp="1" noChangeArrowheads="1"/>
          </p:cNvSpPr>
          <p:nvPr>
            <p:ph type="sldNum" sz="quarter" idx="3"/>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998AE3FE-5D69-498B-9C2C-C899010E4F61}" type="slidenum">
              <a:rPr lang="en-US" altLang="en-US"/>
              <a:pPr/>
              <a:t>‹#›</a:t>
            </a:fld>
            <a:endParaRPr lang="en-US"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0B7AF65-8910-4A76-8873-66A733CFC969}" type="datetimeFigureOut">
              <a:rPr lang="en-US" smtClean="0"/>
              <a:t>10/17/2021</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71D390E-C5F2-4F21-B085-840D37D49D0E}" type="slidenum">
              <a:rPr lang="en-US" smtClean="0"/>
              <a:t>‹#›</a:t>
            </a:fld>
            <a:endParaRPr lang="en-US"/>
          </a:p>
        </p:txBody>
      </p:sp>
    </p:spTree>
    <p:extLst>
      <p:ext uri="{BB962C8B-B14F-4D97-AF65-F5344CB8AC3E}">
        <p14:creationId xmlns:p14="http://schemas.microsoft.com/office/powerpoint/2010/main" val="34935636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will be a brief discussion and overview of the paraxial approximation.</a:t>
            </a:r>
          </a:p>
        </p:txBody>
      </p:sp>
      <p:sp>
        <p:nvSpPr>
          <p:cNvPr id="4" name="Slide Number Placeholder 3"/>
          <p:cNvSpPr>
            <a:spLocks noGrp="1"/>
          </p:cNvSpPr>
          <p:nvPr>
            <p:ph type="sldNum" sz="quarter" idx="5"/>
          </p:nvPr>
        </p:nvSpPr>
        <p:spPr/>
        <p:txBody>
          <a:bodyPr/>
          <a:lstStyle/>
          <a:p>
            <a:fld id="{C71D390E-C5F2-4F21-B085-840D37D49D0E}" type="slidenum">
              <a:rPr lang="en-US" smtClean="0"/>
              <a:t>1</a:t>
            </a:fld>
            <a:endParaRPr lang="en-US"/>
          </a:p>
        </p:txBody>
      </p:sp>
    </p:spTree>
    <p:extLst>
      <p:ext uri="{BB962C8B-B14F-4D97-AF65-F5344CB8AC3E}">
        <p14:creationId xmlns:p14="http://schemas.microsoft.com/office/powerpoint/2010/main" val="208266905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paraxial approximation allows us to obtain the diffraction coefficient explicitly in many important testing setups from a number of more exact models so it can reduce the computational burden of predicting transducer wave fields considerably.</a:t>
            </a:r>
          </a:p>
        </p:txBody>
      </p:sp>
      <p:sp>
        <p:nvSpPr>
          <p:cNvPr id="4" name="Slide Number Placeholder 3"/>
          <p:cNvSpPr>
            <a:spLocks noGrp="1"/>
          </p:cNvSpPr>
          <p:nvPr>
            <p:ph type="sldNum" sz="quarter" idx="5"/>
          </p:nvPr>
        </p:nvSpPr>
        <p:spPr/>
        <p:txBody>
          <a:bodyPr/>
          <a:lstStyle/>
          <a:p>
            <a:fld id="{C71D390E-C5F2-4F21-B085-840D37D49D0E}" type="slidenum">
              <a:rPr lang="en-US" smtClean="0"/>
              <a:t>10</a:t>
            </a:fld>
            <a:endParaRPr lang="en-US"/>
          </a:p>
        </p:txBody>
      </p:sp>
    </p:spTree>
    <p:extLst>
      <p:ext uri="{BB962C8B-B14F-4D97-AF65-F5344CB8AC3E}">
        <p14:creationId xmlns:p14="http://schemas.microsoft.com/office/powerpoint/2010/main" val="341721942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paraxial approximation is, however, as its name implies, an approximation! Thus, it can be inaccurate in some testing situations. Near critical angles at interfaces, for example, the fields are rapidly varying and this variation will render the paraxial approximation (which assumes that basically everything is relatively slowly varying about a single direction) invalid. Similarly, when inspecting through a curved interface where the surface curvature varies rapidly, the paraxial approximation is in error. If we are too close to a planar transducer or are using a very tightly focused transducer the paraxial approximation loses validity since the waves in those cases are traveling at a wide range of angles, not primarily along a single direction as the paraxial approximation assumes. Finally, the rapidly changing wave field when a refracted wave is near to grazing an interface will cause the paraxial approximation to be inaccurate. Fortunately, these cases are not encountered often in most testing situations so that the paraxial approximation is very useful and accurate most of the time.</a:t>
            </a:r>
          </a:p>
        </p:txBody>
      </p:sp>
      <p:sp>
        <p:nvSpPr>
          <p:cNvPr id="4" name="Slide Number Placeholder 3"/>
          <p:cNvSpPr>
            <a:spLocks noGrp="1"/>
          </p:cNvSpPr>
          <p:nvPr>
            <p:ph type="sldNum" sz="quarter" idx="5"/>
          </p:nvPr>
        </p:nvSpPr>
        <p:spPr/>
        <p:txBody>
          <a:bodyPr/>
          <a:lstStyle/>
          <a:p>
            <a:fld id="{C71D390E-C5F2-4F21-B085-840D37D49D0E}" type="slidenum">
              <a:rPr lang="en-US" smtClean="0"/>
              <a:t>11</a:t>
            </a:fld>
            <a:endParaRPr lang="en-US"/>
          </a:p>
        </p:txBody>
      </p:sp>
    </p:spTree>
    <p:extLst>
      <p:ext uri="{BB962C8B-B14F-4D97-AF65-F5344CB8AC3E}">
        <p14:creationId xmlns:p14="http://schemas.microsoft.com/office/powerpoint/2010/main" val="33062171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Most NDE transducers produce well-collimated beams that can be modeled effectively as the superposition of waves where the paraxial approximation is valid so we want to examine that approximation in more detail. This approximation is also key to developing a multi-Gaussian beam model which is one of the most effective models available for modeling transducer wave fields so the paraxial approximation is a key approximation for that reason as well.</a:t>
            </a:r>
          </a:p>
        </p:txBody>
      </p:sp>
      <p:sp>
        <p:nvSpPr>
          <p:cNvPr id="4" name="Slide Number Placeholder 3"/>
          <p:cNvSpPr>
            <a:spLocks noGrp="1"/>
          </p:cNvSpPr>
          <p:nvPr>
            <p:ph type="sldNum" sz="quarter" idx="5"/>
          </p:nvPr>
        </p:nvSpPr>
        <p:spPr/>
        <p:txBody>
          <a:bodyPr/>
          <a:lstStyle/>
          <a:p>
            <a:fld id="{C71D390E-C5F2-4F21-B085-840D37D49D0E}" type="slidenum">
              <a:rPr lang="en-US" smtClean="0"/>
              <a:t>2</a:t>
            </a:fld>
            <a:endParaRPr lang="en-US"/>
          </a:p>
        </p:txBody>
      </p:sp>
    </p:spTree>
    <p:extLst>
      <p:ext uri="{BB962C8B-B14F-4D97-AF65-F5344CB8AC3E}">
        <p14:creationId xmlns:p14="http://schemas.microsoft.com/office/powerpoint/2010/main" val="1582153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 we have seen a transducer generates a complex sound beam so that modeling that complexity is challenging. The paraxial approximation will help minimize the computational burden immensely.</a:t>
            </a:r>
          </a:p>
        </p:txBody>
      </p:sp>
      <p:sp>
        <p:nvSpPr>
          <p:cNvPr id="4" name="Slide Number Placeholder 3"/>
          <p:cNvSpPr>
            <a:spLocks noGrp="1"/>
          </p:cNvSpPr>
          <p:nvPr>
            <p:ph type="sldNum" sz="quarter" idx="5"/>
          </p:nvPr>
        </p:nvSpPr>
        <p:spPr/>
        <p:txBody>
          <a:bodyPr/>
          <a:lstStyle/>
          <a:p>
            <a:fld id="{C71D390E-C5F2-4F21-B085-840D37D49D0E}" type="slidenum">
              <a:rPr lang="en-US" smtClean="0"/>
              <a:t>3</a:t>
            </a:fld>
            <a:endParaRPr lang="en-US"/>
          </a:p>
        </p:txBody>
      </p:sp>
    </p:spTree>
    <p:extLst>
      <p:ext uri="{BB962C8B-B14F-4D97-AF65-F5344CB8AC3E}">
        <p14:creationId xmlns:p14="http://schemas.microsoft.com/office/powerpoint/2010/main" val="31833011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the paraxial approximation the transducer wavefield can be modeled as a plane-wave-like term modified by a diffraction coefficient that accounts for much of the beam complexity. We have seen examples of such diffraction coefficients previously. We can call a wave in this form as a </a:t>
            </a:r>
            <a:r>
              <a:rPr lang="en-US" b="1" dirty="0"/>
              <a:t>quasi-plane wave</a:t>
            </a:r>
            <a:r>
              <a:rPr lang="en-US" dirty="0"/>
              <a:t>.</a:t>
            </a:r>
          </a:p>
        </p:txBody>
      </p:sp>
      <p:sp>
        <p:nvSpPr>
          <p:cNvPr id="4" name="Slide Number Placeholder 3"/>
          <p:cNvSpPr>
            <a:spLocks noGrp="1"/>
          </p:cNvSpPr>
          <p:nvPr>
            <p:ph type="sldNum" sz="quarter" idx="5"/>
          </p:nvPr>
        </p:nvSpPr>
        <p:spPr/>
        <p:txBody>
          <a:bodyPr/>
          <a:lstStyle/>
          <a:p>
            <a:fld id="{C71D390E-C5F2-4F21-B085-840D37D49D0E}" type="slidenum">
              <a:rPr lang="en-US" smtClean="0"/>
              <a:t>4</a:t>
            </a:fld>
            <a:endParaRPr lang="en-US"/>
          </a:p>
        </p:txBody>
      </p:sp>
    </p:spTree>
    <p:extLst>
      <p:ext uri="{BB962C8B-B14F-4D97-AF65-F5344CB8AC3E}">
        <p14:creationId xmlns:p14="http://schemas.microsoft.com/office/powerpoint/2010/main" val="37656225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spherical wave obviously is not well collimated since it travels in all directions. But suppose we consider that wave only near a particular direction which we will call the z-axis here. Shown are the expressions for the pressure and velocity in such a spherical wave traveling in a fluid at high frequencies.</a:t>
            </a:r>
          </a:p>
        </p:txBody>
      </p:sp>
      <p:sp>
        <p:nvSpPr>
          <p:cNvPr id="4" name="Slide Number Placeholder 3"/>
          <p:cNvSpPr>
            <a:spLocks noGrp="1"/>
          </p:cNvSpPr>
          <p:nvPr>
            <p:ph type="sldNum" sz="quarter" idx="5"/>
          </p:nvPr>
        </p:nvSpPr>
        <p:spPr/>
        <p:txBody>
          <a:bodyPr/>
          <a:lstStyle/>
          <a:p>
            <a:fld id="{C71D390E-C5F2-4F21-B085-840D37D49D0E}" type="slidenum">
              <a:rPr lang="en-US" smtClean="0"/>
              <a:t>5</a:t>
            </a:fld>
            <a:endParaRPr lang="en-US"/>
          </a:p>
        </p:txBody>
      </p:sp>
    </p:spTree>
    <p:extLst>
      <p:ext uri="{BB962C8B-B14F-4D97-AF65-F5344CB8AC3E}">
        <p14:creationId xmlns:p14="http://schemas.microsoft.com/office/powerpoint/2010/main" val="6102727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we expand the spherical radius r in the neighborhood of this z-axis then we can obtain the pressure and velocity in a quasi-plane wave form.</a:t>
            </a:r>
          </a:p>
        </p:txBody>
      </p:sp>
      <p:sp>
        <p:nvSpPr>
          <p:cNvPr id="4" name="Slide Number Placeholder 3"/>
          <p:cNvSpPr>
            <a:spLocks noGrp="1"/>
          </p:cNvSpPr>
          <p:nvPr>
            <p:ph type="sldNum" sz="quarter" idx="5"/>
          </p:nvPr>
        </p:nvSpPr>
        <p:spPr/>
        <p:txBody>
          <a:bodyPr/>
          <a:lstStyle/>
          <a:p>
            <a:fld id="{C71D390E-C5F2-4F21-B085-840D37D49D0E}" type="slidenum">
              <a:rPr lang="en-US" smtClean="0"/>
              <a:t>6</a:t>
            </a:fld>
            <a:endParaRPr lang="en-US"/>
          </a:p>
        </p:txBody>
      </p:sp>
    </p:spTree>
    <p:extLst>
      <p:ext uri="{BB962C8B-B14F-4D97-AF65-F5344CB8AC3E}">
        <p14:creationId xmlns:p14="http://schemas.microsoft.com/office/powerpoint/2010/main" val="16308439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making this approximation we must treat the phase terms more carefully than the amplitude terms.</a:t>
            </a:r>
          </a:p>
        </p:txBody>
      </p:sp>
      <p:sp>
        <p:nvSpPr>
          <p:cNvPr id="4" name="Slide Number Placeholder 3"/>
          <p:cNvSpPr>
            <a:spLocks noGrp="1"/>
          </p:cNvSpPr>
          <p:nvPr>
            <p:ph type="sldNum" sz="quarter" idx="5"/>
          </p:nvPr>
        </p:nvSpPr>
        <p:spPr/>
        <p:txBody>
          <a:bodyPr/>
          <a:lstStyle/>
          <a:p>
            <a:fld id="{C71D390E-C5F2-4F21-B085-840D37D49D0E}" type="slidenum">
              <a:rPr lang="en-US" smtClean="0"/>
              <a:t>7</a:t>
            </a:fld>
            <a:endParaRPr lang="en-US"/>
          </a:p>
        </p:txBody>
      </p:sp>
    </p:spTree>
    <p:extLst>
      <p:ext uri="{BB962C8B-B14F-4D97-AF65-F5344CB8AC3E}">
        <p14:creationId xmlns:p14="http://schemas.microsoft.com/office/powerpoint/2010/main" val="23147111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consider the propagation of waves in more general terms. Consider the wave equation for the pressure and write that pressure in a quasi-plane wave form. The paraxial approximation assumes that the second derivative term along an axis  (taken here as the z-axis) near which  the wave is propagating is much smaller than all the other terms. This is a purely mathematical definition of the paraxial approximation but shortly we will describe the meaning of </a:t>
            </a:r>
            <a:r>
              <a:rPr lang="en-US"/>
              <a:t>this assumption in </a:t>
            </a:r>
            <a:r>
              <a:rPr lang="en-US" dirty="0"/>
              <a:t>more physical terms.</a:t>
            </a:r>
          </a:p>
        </p:txBody>
      </p:sp>
      <p:sp>
        <p:nvSpPr>
          <p:cNvPr id="4" name="Slide Number Placeholder 3"/>
          <p:cNvSpPr>
            <a:spLocks noGrp="1"/>
          </p:cNvSpPr>
          <p:nvPr>
            <p:ph type="sldNum" sz="quarter" idx="5"/>
          </p:nvPr>
        </p:nvSpPr>
        <p:spPr/>
        <p:txBody>
          <a:bodyPr/>
          <a:lstStyle/>
          <a:p>
            <a:fld id="{C71D390E-C5F2-4F21-B085-840D37D49D0E}" type="slidenum">
              <a:rPr lang="en-US" smtClean="0"/>
              <a:t>8</a:t>
            </a:fld>
            <a:endParaRPr lang="en-US"/>
          </a:p>
        </p:txBody>
      </p:sp>
    </p:spTree>
    <p:extLst>
      <p:ext uri="{BB962C8B-B14F-4D97-AF65-F5344CB8AC3E}">
        <p14:creationId xmlns:p14="http://schemas.microsoft.com/office/powerpoint/2010/main" val="339755563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Under this mathematical condition the wave equation reduces to the paraxial wave equation for the amplitude of the quasi-plane wave. Our paraxial approximation for the spherical wave satisfies this paraxial wave equation exactly and we will see other solutions as well. The most important of these solutions are Gaussian beams.</a:t>
            </a:r>
          </a:p>
        </p:txBody>
      </p:sp>
      <p:sp>
        <p:nvSpPr>
          <p:cNvPr id="4" name="Slide Number Placeholder 3"/>
          <p:cNvSpPr>
            <a:spLocks noGrp="1"/>
          </p:cNvSpPr>
          <p:nvPr>
            <p:ph type="sldNum" sz="quarter" idx="5"/>
          </p:nvPr>
        </p:nvSpPr>
        <p:spPr/>
        <p:txBody>
          <a:bodyPr/>
          <a:lstStyle/>
          <a:p>
            <a:fld id="{C71D390E-C5F2-4F21-B085-840D37D49D0E}" type="slidenum">
              <a:rPr lang="en-US" smtClean="0"/>
              <a:t>9</a:t>
            </a:fld>
            <a:endParaRPr lang="en-US"/>
          </a:p>
        </p:txBody>
      </p:sp>
    </p:spTree>
    <p:extLst>
      <p:ext uri="{BB962C8B-B14F-4D97-AF65-F5344CB8AC3E}">
        <p14:creationId xmlns:p14="http://schemas.microsoft.com/office/powerpoint/2010/main" val="17317007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6F2BE1-2681-4F79-8377-463A1B04C46B}"/>
              </a:ext>
            </a:extLst>
          </p:cNvPr>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E7D3CBA-AFFA-4B5E-9305-015BE38B84FE}"/>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6256342C-38EC-422F-9299-DE2855F051D1}"/>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2708567D-B6DC-4A6D-AC93-C220BD6A9244}"/>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9A480F64-F52D-4759-AB29-3CC7E90AC1C0}"/>
              </a:ext>
            </a:extLst>
          </p:cNvPr>
          <p:cNvSpPr>
            <a:spLocks noGrp="1"/>
          </p:cNvSpPr>
          <p:nvPr>
            <p:ph type="sldNum" sz="quarter" idx="12"/>
          </p:nvPr>
        </p:nvSpPr>
        <p:spPr/>
        <p:txBody>
          <a:bodyPr/>
          <a:lstStyle>
            <a:lvl1pPr>
              <a:defRPr/>
            </a:lvl1pPr>
          </a:lstStyle>
          <a:p>
            <a:fld id="{6DC69113-9087-4209-9180-284DCD3A7E0B}" type="slidenum">
              <a:rPr lang="en-US" altLang="en-US"/>
              <a:pPr/>
              <a:t>‹#›</a:t>
            </a:fld>
            <a:endParaRPr lang="en-US" altLang="en-US"/>
          </a:p>
        </p:txBody>
      </p:sp>
    </p:spTree>
    <p:extLst>
      <p:ext uri="{BB962C8B-B14F-4D97-AF65-F5344CB8AC3E}">
        <p14:creationId xmlns:p14="http://schemas.microsoft.com/office/powerpoint/2010/main" val="25641482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8CB993-AA2A-4F7D-9051-472999F137F8}"/>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CD02D0E5-EA5F-4569-90C3-690CA9E7FA5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92D7057-E60A-4F5B-B05C-C0BB87BE8644}"/>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E7A2560A-05EF-4973-9D7D-8AF15AC362B2}"/>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A990BFB0-9CC8-40B9-911F-BF24558E1D41}"/>
              </a:ext>
            </a:extLst>
          </p:cNvPr>
          <p:cNvSpPr>
            <a:spLocks noGrp="1"/>
          </p:cNvSpPr>
          <p:nvPr>
            <p:ph type="sldNum" sz="quarter" idx="12"/>
          </p:nvPr>
        </p:nvSpPr>
        <p:spPr/>
        <p:txBody>
          <a:bodyPr/>
          <a:lstStyle>
            <a:lvl1pPr>
              <a:defRPr/>
            </a:lvl1pPr>
          </a:lstStyle>
          <a:p>
            <a:fld id="{1216B368-76EA-4B3E-B720-71FBD37C8CF1}" type="slidenum">
              <a:rPr lang="en-US" altLang="en-US"/>
              <a:pPr/>
              <a:t>‹#›</a:t>
            </a:fld>
            <a:endParaRPr lang="en-US" altLang="en-US"/>
          </a:p>
        </p:txBody>
      </p:sp>
    </p:spTree>
    <p:extLst>
      <p:ext uri="{BB962C8B-B14F-4D97-AF65-F5344CB8AC3E}">
        <p14:creationId xmlns:p14="http://schemas.microsoft.com/office/powerpoint/2010/main" val="42336954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36F0FA9-5580-4D0E-AC40-8C2410280CBD}"/>
              </a:ext>
            </a:extLst>
          </p:cNvPr>
          <p:cNvSpPr>
            <a:spLocks noGrp="1"/>
          </p:cNvSpPr>
          <p:nvPr>
            <p:ph type="title" orient="vert"/>
          </p:nvPr>
        </p:nvSpPr>
        <p:spPr>
          <a:xfrm>
            <a:off x="6515100" y="609600"/>
            <a:ext cx="1943100" cy="5486400"/>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EB698CF-9D23-4E87-934F-FADBACBE7ABF}"/>
              </a:ext>
            </a:extLst>
          </p:cNvPr>
          <p:cNvSpPr>
            <a:spLocks noGrp="1"/>
          </p:cNvSpPr>
          <p:nvPr>
            <p:ph type="body" orient="vert" idx="1"/>
          </p:nvPr>
        </p:nvSpPr>
        <p:spPr>
          <a:xfrm>
            <a:off x="685800" y="609600"/>
            <a:ext cx="56769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D8DC5BB-6D6B-474B-92E4-843A65654C2D}"/>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E4100E0D-B833-47E0-B5D7-82DAD29879F3}"/>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541320A3-D03A-4148-A76B-2E0C022CB4A3}"/>
              </a:ext>
            </a:extLst>
          </p:cNvPr>
          <p:cNvSpPr>
            <a:spLocks noGrp="1"/>
          </p:cNvSpPr>
          <p:nvPr>
            <p:ph type="sldNum" sz="quarter" idx="12"/>
          </p:nvPr>
        </p:nvSpPr>
        <p:spPr/>
        <p:txBody>
          <a:bodyPr/>
          <a:lstStyle>
            <a:lvl1pPr>
              <a:defRPr/>
            </a:lvl1pPr>
          </a:lstStyle>
          <a:p>
            <a:fld id="{EE4A974E-6364-4378-9382-54220FA1817F}" type="slidenum">
              <a:rPr lang="en-US" altLang="en-US"/>
              <a:pPr/>
              <a:t>‹#›</a:t>
            </a:fld>
            <a:endParaRPr lang="en-US" altLang="en-US"/>
          </a:p>
        </p:txBody>
      </p:sp>
    </p:spTree>
    <p:extLst>
      <p:ext uri="{BB962C8B-B14F-4D97-AF65-F5344CB8AC3E}">
        <p14:creationId xmlns:p14="http://schemas.microsoft.com/office/powerpoint/2010/main" val="40122365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98AF7E-028E-4733-93C4-2AC04279A73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0CFB93E-F61E-4B8C-812E-2137BE19052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9182EC0-C466-4F6F-8910-8ECB875ED3BE}"/>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22F8654D-0A47-4612-A8CC-0D3EC0855AC1}"/>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1E9786B6-5480-488F-BAB4-8A5B32722AD8}"/>
              </a:ext>
            </a:extLst>
          </p:cNvPr>
          <p:cNvSpPr>
            <a:spLocks noGrp="1"/>
          </p:cNvSpPr>
          <p:nvPr>
            <p:ph type="sldNum" sz="quarter" idx="12"/>
          </p:nvPr>
        </p:nvSpPr>
        <p:spPr/>
        <p:txBody>
          <a:bodyPr/>
          <a:lstStyle>
            <a:lvl1pPr>
              <a:defRPr/>
            </a:lvl1pPr>
          </a:lstStyle>
          <a:p>
            <a:fld id="{ADE38C14-2ED7-4C7C-B978-3E4F7CEA77D0}" type="slidenum">
              <a:rPr lang="en-US" altLang="en-US"/>
              <a:pPr/>
              <a:t>‹#›</a:t>
            </a:fld>
            <a:endParaRPr lang="en-US" altLang="en-US"/>
          </a:p>
        </p:txBody>
      </p:sp>
    </p:spTree>
    <p:extLst>
      <p:ext uri="{BB962C8B-B14F-4D97-AF65-F5344CB8AC3E}">
        <p14:creationId xmlns:p14="http://schemas.microsoft.com/office/powerpoint/2010/main" val="25639291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006E88-768D-4654-964E-14F5A2AFFA71}"/>
              </a:ext>
            </a:extLst>
          </p:cNvPr>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E8778913-0AB1-4573-9A62-0DC03A97929F}"/>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
        <p:nvSpPr>
          <p:cNvPr id="4" name="Date Placeholder 3">
            <a:extLst>
              <a:ext uri="{FF2B5EF4-FFF2-40B4-BE49-F238E27FC236}">
                <a16:creationId xmlns:a16="http://schemas.microsoft.com/office/drawing/2014/main" id="{B899DBE3-EFAC-4560-BEAF-6280FA357EA7}"/>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E535BEF9-24A6-49D4-A785-A2FDCEEBAA8B}"/>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FBB45401-5478-4346-9184-FC6C4333A3E7}"/>
              </a:ext>
            </a:extLst>
          </p:cNvPr>
          <p:cNvSpPr>
            <a:spLocks noGrp="1"/>
          </p:cNvSpPr>
          <p:nvPr>
            <p:ph type="sldNum" sz="quarter" idx="12"/>
          </p:nvPr>
        </p:nvSpPr>
        <p:spPr/>
        <p:txBody>
          <a:bodyPr/>
          <a:lstStyle>
            <a:lvl1pPr>
              <a:defRPr/>
            </a:lvl1pPr>
          </a:lstStyle>
          <a:p>
            <a:fld id="{3AA80867-420A-4637-96D1-D136873CFAFC}" type="slidenum">
              <a:rPr lang="en-US" altLang="en-US"/>
              <a:pPr/>
              <a:t>‹#›</a:t>
            </a:fld>
            <a:endParaRPr lang="en-US" altLang="en-US"/>
          </a:p>
        </p:txBody>
      </p:sp>
    </p:spTree>
    <p:extLst>
      <p:ext uri="{BB962C8B-B14F-4D97-AF65-F5344CB8AC3E}">
        <p14:creationId xmlns:p14="http://schemas.microsoft.com/office/powerpoint/2010/main" val="26816697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B372C4-B7BC-42A7-B1BB-93FC5007B02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F07B01F-FBB7-43E6-BD76-C084F65A9264}"/>
              </a:ext>
            </a:extLst>
          </p:cNvPr>
          <p:cNvSpPr>
            <a:spLocks noGrp="1"/>
          </p:cNvSpPr>
          <p:nvPr>
            <p:ph sz="half" idx="1"/>
          </p:nvPr>
        </p:nvSpPr>
        <p:spPr>
          <a:xfrm>
            <a:off x="685800" y="19812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843F532E-7A64-460C-BFE7-C084E2507A5E}"/>
              </a:ext>
            </a:extLst>
          </p:cNvPr>
          <p:cNvSpPr>
            <a:spLocks noGrp="1"/>
          </p:cNvSpPr>
          <p:nvPr>
            <p:ph sz="half" idx="2"/>
          </p:nvPr>
        </p:nvSpPr>
        <p:spPr>
          <a:xfrm>
            <a:off x="4648200" y="19812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E7EDB21B-0EA3-4652-87A2-AD33ED0CB310}"/>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CA0F0420-CD9B-4985-81AF-B2CA4EE11F87}"/>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A7179794-3911-45E7-BB8E-778955F60F19}"/>
              </a:ext>
            </a:extLst>
          </p:cNvPr>
          <p:cNvSpPr>
            <a:spLocks noGrp="1"/>
          </p:cNvSpPr>
          <p:nvPr>
            <p:ph type="sldNum" sz="quarter" idx="12"/>
          </p:nvPr>
        </p:nvSpPr>
        <p:spPr/>
        <p:txBody>
          <a:bodyPr/>
          <a:lstStyle>
            <a:lvl1pPr>
              <a:defRPr/>
            </a:lvl1pPr>
          </a:lstStyle>
          <a:p>
            <a:fld id="{2AB675E4-94A0-43DF-A3CE-D88936934CAA}" type="slidenum">
              <a:rPr lang="en-US" altLang="en-US"/>
              <a:pPr/>
              <a:t>‹#›</a:t>
            </a:fld>
            <a:endParaRPr lang="en-US" altLang="en-US"/>
          </a:p>
        </p:txBody>
      </p:sp>
    </p:spTree>
    <p:extLst>
      <p:ext uri="{BB962C8B-B14F-4D97-AF65-F5344CB8AC3E}">
        <p14:creationId xmlns:p14="http://schemas.microsoft.com/office/powerpoint/2010/main" val="13244204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28A34D-88E6-4DBB-8DC3-3601CD028505}"/>
              </a:ext>
            </a:extLst>
          </p:cNvPr>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B6D8D701-0068-406A-A34A-71382689551C}"/>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8D79D9C-1B7F-43B5-99CE-35CFECF85836}"/>
              </a:ext>
            </a:extLst>
          </p:cNvPr>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F071831-522C-45FE-92C0-F81584E61F3A}"/>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215D182-026D-4399-8F58-3FF51BAA09C6}"/>
              </a:ext>
            </a:extLst>
          </p:cNvPr>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ACF06FC1-6A5A-4664-B13C-92ECA70F2587}"/>
              </a:ext>
            </a:extLst>
          </p:cNvPr>
          <p:cNvSpPr>
            <a:spLocks noGrp="1"/>
          </p:cNvSpPr>
          <p:nvPr>
            <p:ph type="dt" sz="half" idx="10"/>
          </p:nvPr>
        </p:nvSpPr>
        <p:spPr/>
        <p:txBody>
          <a:bodyPr/>
          <a:lstStyle>
            <a:lvl1pPr>
              <a:defRPr/>
            </a:lvl1pPr>
          </a:lstStyle>
          <a:p>
            <a:endParaRPr lang="en-US" altLang="en-US"/>
          </a:p>
        </p:txBody>
      </p:sp>
      <p:sp>
        <p:nvSpPr>
          <p:cNvPr id="8" name="Footer Placeholder 7">
            <a:extLst>
              <a:ext uri="{FF2B5EF4-FFF2-40B4-BE49-F238E27FC236}">
                <a16:creationId xmlns:a16="http://schemas.microsoft.com/office/drawing/2014/main" id="{CD653E75-9C54-428E-80A6-82F8BC6FDB5F}"/>
              </a:ext>
            </a:extLst>
          </p:cNvPr>
          <p:cNvSpPr>
            <a:spLocks noGrp="1"/>
          </p:cNvSpPr>
          <p:nvPr>
            <p:ph type="ftr" sz="quarter" idx="11"/>
          </p:nvPr>
        </p:nvSpPr>
        <p:spPr/>
        <p:txBody>
          <a:bodyPr/>
          <a:lstStyle>
            <a:lvl1pPr>
              <a:defRPr/>
            </a:lvl1pPr>
          </a:lstStyle>
          <a:p>
            <a:endParaRPr lang="en-US" altLang="en-US"/>
          </a:p>
        </p:txBody>
      </p:sp>
      <p:sp>
        <p:nvSpPr>
          <p:cNvPr id="9" name="Slide Number Placeholder 8">
            <a:extLst>
              <a:ext uri="{FF2B5EF4-FFF2-40B4-BE49-F238E27FC236}">
                <a16:creationId xmlns:a16="http://schemas.microsoft.com/office/drawing/2014/main" id="{7260FD9F-2B68-4ECB-8A7A-B82677621170}"/>
              </a:ext>
            </a:extLst>
          </p:cNvPr>
          <p:cNvSpPr>
            <a:spLocks noGrp="1"/>
          </p:cNvSpPr>
          <p:nvPr>
            <p:ph type="sldNum" sz="quarter" idx="12"/>
          </p:nvPr>
        </p:nvSpPr>
        <p:spPr/>
        <p:txBody>
          <a:bodyPr/>
          <a:lstStyle>
            <a:lvl1pPr>
              <a:defRPr/>
            </a:lvl1pPr>
          </a:lstStyle>
          <a:p>
            <a:fld id="{90865D27-F900-4C3A-84BF-52DD33A89DE5}" type="slidenum">
              <a:rPr lang="en-US" altLang="en-US"/>
              <a:pPr/>
              <a:t>‹#›</a:t>
            </a:fld>
            <a:endParaRPr lang="en-US" altLang="en-US"/>
          </a:p>
        </p:txBody>
      </p:sp>
    </p:spTree>
    <p:extLst>
      <p:ext uri="{BB962C8B-B14F-4D97-AF65-F5344CB8AC3E}">
        <p14:creationId xmlns:p14="http://schemas.microsoft.com/office/powerpoint/2010/main" val="3950843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1127E6-4B76-4A00-AF5C-9EC213CC0045}"/>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E474E4D-09C5-4BED-AFEF-487B27B91521}"/>
              </a:ext>
            </a:extLst>
          </p:cNvPr>
          <p:cNvSpPr>
            <a:spLocks noGrp="1"/>
          </p:cNvSpPr>
          <p:nvPr>
            <p:ph type="dt" sz="half" idx="10"/>
          </p:nvPr>
        </p:nvSpPr>
        <p:spPr/>
        <p:txBody>
          <a:bodyPr/>
          <a:lstStyle>
            <a:lvl1pPr>
              <a:defRPr/>
            </a:lvl1pPr>
          </a:lstStyle>
          <a:p>
            <a:endParaRPr lang="en-US" altLang="en-US"/>
          </a:p>
        </p:txBody>
      </p:sp>
      <p:sp>
        <p:nvSpPr>
          <p:cNvPr id="4" name="Footer Placeholder 3">
            <a:extLst>
              <a:ext uri="{FF2B5EF4-FFF2-40B4-BE49-F238E27FC236}">
                <a16:creationId xmlns:a16="http://schemas.microsoft.com/office/drawing/2014/main" id="{513BC36B-6D77-4D4E-9D04-7859A4C9C212}"/>
              </a:ext>
            </a:extLst>
          </p:cNvPr>
          <p:cNvSpPr>
            <a:spLocks noGrp="1"/>
          </p:cNvSpPr>
          <p:nvPr>
            <p:ph type="ftr" sz="quarter" idx="11"/>
          </p:nvPr>
        </p:nvSpPr>
        <p:spPr/>
        <p:txBody>
          <a:bodyPr/>
          <a:lstStyle>
            <a:lvl1pPr>
              <a:defRPr/>
            </a:lvl1pPr>
          </a:lstStyle>
          <a:p>
            <a:endParaRPr lang="en-US" altLang="en-US"/>
          </a:p>
        </p:txBody>
      </p:sp>
      <p:sp>
        <p:nvSpPr>
          <p:cNvPr id="5" name="Slide Number Placeholder 4">
            <a:extLst>
              <a:ext uri="{FF2B5EF4-FFF2-40B4-BE49-F238E27FC236}">
                <a16:creationId xmlns:a16="http://schemas.microsoft.com/office/drawing/2014/main" id="{3435125D-AFFE-4C8C-946D-A26B31F7791F}"/>
              </a:ext>
            </a:extLst>
          </p:cNvPr>
          <p:cNvSpPr>
            <a:spLocks noGrp="1"/>
          </p:cNvSpPr>
          <p:nvPr>
            <p:ph type="sldNum" sz="quarter" idx="12"/>
          </p:nvPr>
        </p:nvSpPr>
        <p:spPr/>
        <p:txBody>
          <a:bodyPr/>
          <a:lstStyle>
            <a:lvl1pPr>
              <a:defRPr/>
            </a:lvl1pPr>
          </a:lstStyle>
          <a:p>
            <a:fld id="{3F7B05EC-CA70-4387-9ADA-D61B06940B73}" type="slidenum">
              <a:rPr lang="en-US" altLang="en-US"/>
              <a:pPr/>
              <a:t>‹#›</a:t>
            </a:fld>
            <a:endParaRPr lang="en-US" altLang="en-US"/>
          </a:p>
        </p:txBody>
      </p:sp>
    </p:spTree>
    <p:extLst>
      <p:ext uri="{BB962C8B-B14F-4D97-AF65-F5344CB8AC3E}">
        <p14:creationId xmlns:p14="http://schemas.microsoft.com/office/powerpoint/2010/main" val="5638652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74100A3-4D3A-442B-A4FE-719C9EAD1CC6}"/>
              </a:ext>
            </a:extLst>
          </p:cNvPr>
          <p:cNvSpPr>
            <a:spLocks noGrp="1"/>
          </p:cNvSpPr>
          <p:nvPr>
            <p:ph type="dt" sz="half" idx="10"/>
          </p:nvPr>
        </p:nvSpPr>
        <p:spPr/>
        <p:txBody>
          <a:bodyPr/>
          <a:lstStyle>
            <a:lvl1pPr>
              <a:defRPr/>
            </a:lvl1pPr>
          </a:lstStyle>
          <a:p>
            <a:endParaRPr lang="en-US" altLang="en-US"/>
          </a:p>
        </p:txBody>
      </p:sp>
      <p:sp>
        <p:nvSpPr>
          <p:cNvPr id="3" name="Footer Placeholder 2">
            <a:extLst>
              <a:ext uri="{FF2B5EF4-FFF2-40B4-BE49-F238E27FC236}">
                <a16:creationId xmlns:a16="http://schemas.microsoft.com/office/drawing/2014/main" id="{B130A9C0-027A-415C-88A6-D6E780B18EEC}"/>
              </a:ext>
            </a:extLst>
          </p:cNvPr>
          <p:cNvSpPr>
            <a:spLocks noGrp="1"/>
          </p:cNvSpPr>
          <p:nvPr>
            <p:ph type="ftr" sz="quarter" idx="11"/>
          </p:nvPr>
        </p:nvSpPr>
        <p:spPr/>
        <p:txBody>
          <a:bodyPr/>
          <a:lstStyle>
            <a:lvl1pPr>
              <a:defRPr/>
            </a:lvl1pPr>
          </a:lstStyle>
          <a:p>
            <a:endParaRPr lang="en-US" altLang="en-US"/>
          </a:p>
        </p:txBody>
      </p:sp>
      <p:sp>
        <p:nvSpPr>
          <p:cNvPr id="4" name="Slide Number Placeholder 3">
            <a:extLst>
              <a:ext uri="{FF2B5EF4-FFF2-40B4-BE49-F238E27FC236}">
                <a16:creationId xmlns:a16="http://schemas.microsoft.com/office/drawing/2014/main" id="{CD0C4D75-7080-4BD2-A986-FB159C4EC103}"/>
              </a:ext>
            </a:extLst>
          </p:cNvPr>
          <p:cNvSpPr>
            <a:spLocks noGrp="1"/>
          </p:cNvSpPr>
          <p:nvPr>
            <p:ph type="sldNum" sz="quarter" idx="12"/>
          </p:nvPr>
        </p:nvSpPr>
        <p:spPr/>
        <p:txBody>
          <a:bodyPr/>
          <a:lstStyle>
            <a:lvl1pPr>
              <a:defRPr/>
            </a:lvl1pPr>
          </a:lstStyle>
          <a:p>
            <a:fld id="{964F3642-98CB-418C-A303-D2F7C294AD7A}" type="slidenum">
              <a:rPr lang="en-US" altLang="en-US"/>
              <a:pPr/>
              <a:t>‹#›</a:t>
            </a:fld>
            <a:endParaRPr lang="en-US" altLang="en-US"/>
          </a:p>
        </p:txBody>
      </p:sp>
    </p:spTree>
    <p:extLst>
      <p:ext uri="{BB962C8B-B14F-4D97-AF65-F5344CB8AC3E}">
        <p14:creationId xmlns:p14="http://schemas.microsoft.com/office/powerpoint/2010/main" val="36508846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D21BE3-6B01-4AEC-9259-6EF9E98F01B6}"/>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ADA3016C-B3AC-49AD-8933-492FE7A6825C}"/>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5F669EB-6DA1-4EA4-A28E-34E71F309CAE}"/>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82AD215-1FD4-45BB-B887-44AD558B4145}"/>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6B90C045-DD51-4776-A996-FEB296547747}"/>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30540D4B-4F0D-4428-8AEC-0757B8715AE6}"/>
              </a:ext>
            </a:extLst>
          </p:cNvPr>
          <p:cNvSpPr>
            <a:spLocks noGrp="1"/>
          </p:cNvSpPr>
          <p:nvPr>
            <p:ph type="sldNum" sz="quarter" idx="12"/>
          </p:nvPr>
        </p:nvSpPr>
        <p:spPr/>
        <p:txBody>
          <a:bodyPr/>
          <a:lstStyle>
            <a:lvl1pPr>
              <a:defRPr/>
            </a:lvl1pPr>
          </a:lstStyle>
          <a:p>
            <a:fld id="{9FF2CAB0-7859-45F3-A302-AD225F3B1645}" type="slidenum">
              <a:rPr lang="en-US" altLang="en-US"/>
              <a:pPr/>
              <a:t>‹#›</a:t>
            </a:fld>
            <a:endParaRPr lang="en-US" altLang="en-US"/>
          </a:p>
        </p:txBody>
      </p:sp>
    </p:spTree>
    <p:extLst>
      <p:ext uri="{BB962C8B-B14F-4D97-AF65-F5344CB8AC3E}">
        <p14:creationId xmlns:p14="http://schemas.microsoft.com/office/powerpoint/2010/main" val="27272841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3DEE11-B594-446F-BB01-E90CD7E171BC}"/>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18A814D0-E5FD-442C-81C7-8FCBBD41967C}"/>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6E8E6749-6F55-4A93-A412-230918F3063A}"/>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EF9A762-6513-4971-88AA-6B995B770741}"/>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921E7603-46A1-40BA-8361-5C98BADA4B26}"/>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DDD1A7B0-B5C5-4436-8566-A44BA7BBC61B}"/>
              </a:ext>
            </a:extLst>
          </p:cNvPr>
          <p:cNvSpPr>
            <a:spLocks noGrp="1"/>
          </p:cNvSpPr>
          <p:nvPr>
            <p:ph type="sldNum" sz="quarter" idx="12"/>
          </p:nvPr>
        </p:nvSpPr>
        <p:spPr/>
        <p:txBody>
          <a:bodyPr/>
          <a:lstStyle>
            <a:lvl1pPr>
              <a:defRPr/>
            </a:lvl1pPr>
          </a:lstStyle>
          <a:p>
            <a:fld id="{28BD053D-0500-43FD-A9ED-4AE41D9B5D8D}" type="slidenum">
              <a:rPr lang="en-US" altLang="en-US"/>
              <a:pPr/>
              <a:t>‹#›</a:t>
            </a:fld>
            <a:endParaRPr lang="en-US" altLang="en-US"/>
          </a:p>
        </p:txBody>
      </p:sp>
    </p:spTree>
    <p:extLst>
      <p:ext uri="{BB962C8B-B14F-4D97-AF65-F5344CB8AC3E}">
        <p14:creationId xmlns:p14="http://schemas.microsoft.com/office/powerpoint/2010/main" val="10400861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5E74F073-C277-4841-A93C-6C6E74BF51AD}"/>
              </a:ext>
            </a:extLst>
          </p:cNvPr>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Rectangle 3">
            <a:extLst>
              <a:ext uri="{FF2B5EF4-FFF2-40B4-BE49-F238E27FC236}">
                <a16:creationId xmlns:a16="http://schemas.microsoft.com/office/drawing/2014/main" id="{8CF13CCC-75F9-468C-9157-94677377F90B}"/>
              </a:ext>
            </a:extLst>
          </p:cNvPr>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4">
            <a:extLst>
              <a:ext uri="{FF2B5EF4-FFF2-40B4-BE49-F238E27FC236}">
                <a16:creationId xmlns:a16="http://schemas.microsoft.com/office/drawing/2014/main" id="{FD82B543-B879-4095-874A-3AC789392D42}"/>
              </a:ext>
            </a:extLst>
          </p:cNvPr>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n-US" altLang="en-US"/>
          </a:p>
        </p:txBody>
      </p:sp>
      <p:sp>
        <p:nvSpPr>
          <p:cNvPr id="1029" name="Rectangle 5">
            <a:extLst>
              <a:ext uri="{FF2B5EF4-FFF2-40B4-BE49-F238E27FC236}">
                <a16:creationId xmlns:a16="http://schemas.microsoft.com/office/drawing/2014/main" id="{7EE227A2-8D1E-4B90-8876-3DEFB5734B42}"/>
              </a:ext>
            </a:extLst>
          </p:cNvPr>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n-US" altLang="en-US"/>
          </a:p>
        </p:txBody>
      </p:sp>
      <p:sp>
        <p:nvSpPr>
          <p:cNvPr id="1030" name="Rectangle 6">
            <a:extLst>
              <a:ext uri="{FF2B5EF4-FFF2-40B4-BE49-F238E27FC236}">
                <a16:creationId xmlns:a16="http://schemas.microsoft.com/office/drawing/2014/main" id="{72598552-3409-4B96-B57F-39DDCBC5AFB8}"/>
              </a:ext>
            </a:extLst>
          </p:cNvPr>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D011046D-6A7D-4F31-BDE7-55785389298F}"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kern="1200">
          <a:solidFill>
            <a:schemeClr val="tx2"/>
          </a:solidFill>
          <a:latin typeface="+mj-lt"/>
          <a:ea typeface="+mj-ea"/>
          <a:cs typeface="+mj-cs"/>
        </a:defRPr>
      </a:lvl1pPr>
      <a:lvl2pPr algn="ctr" rtl="0" fontAlgn="base">
        <a:spcBef>
          <a:spcPct val="0"/>
        </a:spcBef>
        <a:spcAft>
          <a:spcPct val="0"/>
        </a:spcAft>
        <a:defRPr sz="4400">
          <a:solidFill>
            <a:schemeClr val="tx2"/>
          </a:solidFill>
          <a:latin typeface="Times New Roman" panose="02020603050405020304" pitchFamily="18" charset="0"/>
        </a:defRPr>
      </a:lvl2pPr>
      <a:lvl3pPr algn="ctr" rtl="0" fontAlgn="base">
        <a:spcBef>
          <a:spcPct val="0"/>
        </a:spcBef>
        <a:spcAft>
          <a:spcPct val="0"/>
        </a:spcAft>
        <a:defRPr sz="4400">
          <a:solidFill>
            <a:schemeClr val="tx2"/>
          </a:solidFill>
          <a:latin typeface="Times New Roman" panose="02020603050405020304" pitchFamily="18" charset="0"/>
        </a:defRPr>
      </a:lvl3pPr>
      <a:lvl4pPr algn="ctr" rtl="0" fontAlgn="base">
        <a:spcBef>
          <a:spcPct val="0"/>
        </a:spcBef>
        <a:spcAft>
          <a:spcPct val="0"/>
        </a:spcAft>
        <a:defRPr sz="4400">
          <a:solidFill>
            <a:schemeClr val="tx2"/>
          </a:solidFill>
          <a:latin typeface="Times New Roman" panose="02020603050405020304" pitchFamily="18" charset="0"/>
        </a:defRPr>
      </a:lvl4pPr>
      <a:lvl5pPr algn="ctr" rtl="0" fontAlgn="base">
        <a:spcBef>
          <a:spcPct val="0"/>
        </a:spcBef>
        <a:spcAft>
          <a:spcPct val="0"/>
        </a:spcAft>
        <a:defRPr sz="4400">
          <a:solidFill>
            <a:schemeClr val="tx2"/>
          </a:solidFill>
          <a:latin typeface="Times New Roman" panose="02020603050405020304" pitchFamily="18" charset="0"/>
        </a:defRPr>
      </a:lvl5pPr>
      <a:lvl6pPr marL="457200" algn="ctr" rtl="0" fontAlgn="base">
        <a:spcBef>
          <a:spcPct val="0"/>
        </a:spcBef>
        <a:spcAft>
          <a:spcPct val="0"/>
        </a:spcAft>
        <a:defRPr sz="4400">
          <a:solidFill>
            <a:schemeClr val="tx2"/>
          </a:solidFill>
          <a:latin typeface="Times New Roman" panose="02020603050405020304" pitchFamily="18" charset="0"/>
        </a:defRPr>
      </a:lvl6pPr>
      <a:lvl7pPr marL="914400" algn="ctr" rtl="0" fontAlgn="base">
        <a:spcBef>
          <a:spcPct val="0"/>
        </a:spcBef>
        <a:spcAft>
          <a:spcPct val="0"/>
        </a:spcAft>
        <a:defRPr sz="4400">
          <a:solidFill>
            <a:schemeClr val="tx2"/>
          </a:solidFill>
          <a:latin typeface="Times New Roman" panose="02020603050405020304" pitchFamily="18" charset="0"/>
        </a:defRPr>
      </a:lvl7pPr>
      <a:lvl8pPr marL="1371600" algn="ctr" rtl="0" fontAlgn="base">
        <a:spcBef>
          <a:spcPct val="0"/>
        </a:spcBef>
        <a:spcAft>
          <a:spcPct val="0"/>
        </a:spcAft>
        <a:defRPr sz="4400">
          <a:solidFill>
            <a:schemeClr val="tx2"/>
          </a:solidFill>
          <a:latin typeface="Times New Roman" panose="02020603050405020304" pitchFamily="18" charset="0"/>
        </a:defRPr>
      </a:lvl8pPr>
      <a:lvl9pPr marL="1828800" algn="ctr" rtl="0" fontAlgn="base">
        <a:spcBef>
          <a:spcPct val="0"/>
        </a:spcBef>
        <a:spcAft>
          <a:spcPct val="0"/>
        </a:spcAft>
        <a:defRPr sz="4400">
          <a:solidFill>
            <a:schemeClr val="tx2"/>
          </a:solidFill>
          <a:latin typeface="Times New Roman" panose="02020603050405020304" pitchFamily="18" charset="0"/>
        </a:defRPr>
      </a:lvl9pPr>
    </p:titleStyle>
    <p:body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7.xml"/><Relationship Id="rId1" Type="http://schemas.openxmlformats.org/officeDocument/2006/relationships/vmlDrawing" Target="../drawings/vmlDrawing7.vml"/><Relationship Id="rId5" Type="http://schemas.openxmlformats.org/officeDocument/2006/relationships/image" Target="../media/image14.wmf"/><Relationship Id="rId4" Type="http://schemas.openxmlformats.org/officeDocument/2006/relationships/oleObject" Target="../embeddings/oleObject14.bin"/></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2.wmf"/><Relationship Id="rId5" Type="http://schemas.openxmlformats.org/officeDocument/2006/relationships/oleObject" Target="../embeddings/oleObject1.bin"/><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7.xml"/><Relationship Id="rId1" Type="http://schemas.openxmlformats.org/officeDocument/2006/relationships/vmlDrawing" Target="../drawings/vmlDrawing2.vml"/><Relationship Id="rId5" Type="http://schemas.openxmlformats.org/officeDocument/2006/relationships/image" Target="../media/image3.wmf"/><Relationship Id="rId4" Type="http://schemas.openxmlformats.org/officeDocument/2006/relationships/oleObject" Target="../embeddings/oleObject2.bin"/></Relationships>
</file>

<file path=ppt/slides/_rels/slide6.xml.rels><?xml version="1.0" encoding="UTF-8" standalone="yes"?>
<Relationships xmlns="http://schemas.openxmlformats.org/package/2006/relationships"><Relationship Id="rId8" Type="http://schemas.openxmlformats.org/officeDocument/2006/relationships/oleObject" Target="../embeddings/oleObject5.bin"/><Relationship Id="rId3" Type="http://schemas.openxmlformats.org/officeDocument/2006/relationships/notesSlide" Target="../notesSlides/notesSlide6.xml"/><Relationship Id="rId7" Type="http://schemas.openxmlformats.org/officeDocument/2006/relationships/image" Target="../media/image5.wmf"/><Relationship Id="rId2" Type="http://schemas.openxmlformats.org/officeDocument/2006/relationships/slideLayout" Target="../slideLayouts/slideLayout7.xml"/><Relationship Id="rId1" Type="http://schemas.openxmlformats.org/officeDocument/2006/relationships/vmlDrawing" Target="../drawings/vmlDrawing3.vml"/><Relationship Id="rId6" Type="http://schemas.openxmlformats.org/officeDocument/2006/relationships/oleObject" Target="../embeddings/oleObject4.bin"/><Relationship Id="rId5" Type="http://schemas.openxmlformats.org/officeDocument/2006/relationships/image" Target="../media/image4.wmf"/><Relationship Id="rId4" Type="http://schemas.openxmlformats.org/officeDocument/2006/relationships/oleObject" Target="../embeddings/oleObject3.bin"/><Relationship Id="rId9" Type="http://schemas.openxmlformats.org/officeDocument/2006/relationships/image" Target="../media/image6.wmf"/></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7.xml"/><Relationship Id="rId1" Type="http://schemas.openxmlformats.org/officeDocument/2006/relationships/vmlDrawing" Target="../drawings/vmlDrawing4.vml"/><Relationship Id="rId5" Type="http://schemas.openxmlformats.org/officeDocument/2006/relationships/image" Target="../media/image7.wmf"/><Relationship Id="rId4" Type="http://schemas.openxmlformats.org/officeDocument/2006/relationships/oleObject" Target="../embeddings/oleObject6.bin"/></Relationships>
</file>

<file path=ppt/slides/_rels/slide8.xml.rels><?xml version="1.0" encoding="UTF-8" standalone="yes"?>
<Relationships xmlns="http://schemas.openxmlformats.org/package/2006/relationships"><Relationship Id="rId8" Type="http://schemas.openxmlformats.org/officeDocument/2006/relationships/oleObject" Target="../embeddings/oleObject9.bin"/><Relationship Id="rId13" Type="http://schemas.openxmlformats.org/officeDocument/2006/relationships/image" Target="../media/image12.wmf"/><Relationship Id="rId3" Type="http://schemas.openxmlformats.org/officeDocument/2006/relationships/notesSlide" Target="../notesSlides/notesSlide8.xml"/><Relationship Id="rId7" Type="http://schemas.openxmlformats.org/officeDocument/2006/relationships/image" Target="../media/image9.wmf"/><Relationship Id="rId12" Type="http://schemas.openxmlformats.org/officeDocument/2006/relationships/oleObject" Target="../embeddings/oleObject11.bin"/><Relationship Id="rId2" Type="http://schemas.openxmlformats.org/officeDocument/2006/relationships/slideLayout" Target="../slideLayouts/slideLayout7.xml"/><Relationship Id="rId1" Type="http://schemas.openxmlformats.org/officeDocument/2006/relationships/vmlDrawing" Target="../drawings/vmlDrawing5.vml"/><Relationship Id="rId6" Type="http://schemas.openxmlformats.org/officeDocument/2006/relationships/oleObject" Target="../embeddings/oleObject8.bin"/><Relationship Id="rId11" Type="http://schemas.openxmlformats.org/officeDocument/2006/relationships/image" Target="../media/image11.wmf"/><Relationship Id="rId5" Type="http://schemas.openxmlformats.org/officeDocument/2006/relationships/image" Target="../media/image8.wmf"/><Relationship Id="rId10" Type="http://schemas.openxmlformats.org/officeDocument/2006/relationships/oleObject" Target="../embeddings/oleObject10.bin"/><Relationship Id="rId4" Type="http://schemas.openxmlformats.org/officeDocument/2006/relationships/oleObject" Target="../embeddings/oleObject7.bin"/><Relationship Id="rId9" Type="http://schemas.openxmlformats.org/officeDocument/2006/relationships/image" Target="../media/image10.wmf"/></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7" Type="http://schemas.openxmlformats.org/officeDocument/2006/relationships/image" Target="../media/image13.wmf"/><Relationship Id="rId2" Type="http://schemas.openxmlformats.org/officeDocument/2006/relationships/slideLayout" Target="../slideLayouts/slideLayout7.xml"/><Relationship Id="rId1" Type="http://schemas.openxmlformats.org/officeDocument/2006/relationships/vmlDrawing" Target="../drawings/vmlDrawing6.vml"/><Relationship Id="rId6" Type="http://schemas.openxmlformats.org/officeDocument/2006/relationships/oleObject" Target="../embeddings/oleObject13.bin"/><Relationship Id="rId5" Type="http://schemas.openxmlformats.org/officeDocument/2006/relationships/image" Target="../media/image12.wmf"/><Relationship Id="rId4" Type="http://schemas.openxmlformats.org/officeDocument/2006/relationships/oleObject" Target="../embeddings/oleObject12.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Freeform 2">
            <a:extLst>
              <a:ext uri="{FF2B5EF4-FFF2-40B4-BE49-F238E27FC236}">
                <a16:creationId xmlns:a16="http://schemas.microsoft.com/office/drawing/2014/main" id="{0608C047-0E9C-44B7-8F93-F90840B5849C}"/>
              </a:ext>
            </a:extLst>
          </p:cNvPr>
          <p:cNvSpPr>
            <a:spLocks/>
          </p:cNvSpPr>
          <p:nvPr/>
        </p:nvSpPr>
        <p:spPr bwMode="auto">
          <a:xfrm>
            <a:off x="3048000" y="1524000"/>
            <a:ext cx="2684463" cy="773113"/>
          </a:xfrm>
          <a:custGeom>
            <a:avLst/>
            <a:gdLst>
              <a:gd name="T0" fmla="*/ 0 w 1691"/>
              <a:gd name="T1" fmla="*/ 257 h 487"/>
              <a:gd name="T2" fmla="*/ 672 w 1691"/>
              <a:gd name="T3" fmla="*/ 257 h 487"/>
              <a:gd name="T4" fmla="*/ 720 w 1691"/>
              <a:gd name="T5" fmla="*/ 257 h 487"/>
              <a:gd name="T6" fmla="*/ 768 w 1691"/>
              <a:gd name="T7" fmla="*/ 257 h 487"/>
              <a:gd name="T8" fmla="*/ 795 w 1691"/>
              <a:gd name="T9" fmla="*/ 38 h 487"/>
              <a:gd name="T10" fmla="*/ 848 w 1691"/>
              <a:gd name="T11" fmla="*/ 481 h 487"/>
              <a:gd name="T12" fmla="*/ 901 w 1691"/>
              <a:gd name="T13" fmla="*/ 76 h 487"/>
              <a:gd name="T14" fmla="*/ 939 w 1691"/>
              <a:gd name="T15" fmla="*/ 326 h 487"/>
              <a:gd name="T16" fmla="*/ 992 w 1691"/>
              <a:gd name="T17" fmla="*/ 257 h 487"/>
              <a:gd name="T18" fmla="*/ 1056 w 1691"/>
              <a:gd name="T19" fmla="*/ 257 h 487"/>
              <a:gd name="T20" fmla="*/ 1691 w 1691"/>
              <a:gd name="T21" fmla="*/ 257 h 4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91" h="487">
                <a:moveTo>
                  <a:pt x="0" y="257"/>
                </a:moveTo>
                <a:cubicBezTo>
                  <a:pt x="276" y="257"/>
                  <a:pt x="552" y="257"/>
                  <a:pt x="672" y="257"/>
                </a:cubicBezTo>
                <a:cubicBezTo>
                  <a:pt x="792" y="257"/>
                  <a:pt x="704" y="257"/>
                  <a:pt x="720" y="257"/>
                </a:cubicBezTo>
                <a:cubicBezTo>
                  <a:pt x="736" y="257"/>
                  <a:pt x="755" y="293"/>
                  <a:pt x="768" y="257"/>
                </a:cubicBezTo>
                <a:cubicBezTo>
                  <a:pt x="780" y="220"/>
                  <a:pt x="781" y="0"/>
                  <a:pt x="795" y="38"/>
                </a:cubicBezTo>
                <a:cubicBezTo>
                  <a:pt x="808" y="75"/>
                  <a:pt x="830" y="474"/>
                  <a:pt x="848" y="481"/>
                </a:cubicBezTo>
                <a:cubicBezTo>
                  <a:pt x="865" y="487"/>
                  <a:pt x="885" y="101"/>
                  <a:pt x="901" y="76"/>
                </a:cubicBezTo>
                <a:cubicBezTo>
                  <a:pt x="916" y="50"/>
                  <a:pt x="923" y="295"/>
                  <a:pt x="939" y="326"/>
                </a:cubicBezTo>
                <a:cubicBezTo>
                  <a:pt x="954" y="356"/>
                  <a:pt x="972" y="268"/>
                  <a:pt x="992" y="257"/>
                </a:cubicBezTo>
                <a:cubicBezTo>
                  <a:pt x="1011" y="245"/>
                  <a:pt x="939" y="257"/>
                  <a:pt x="1056" y="257"/>
                </a:cubicBezTo>
                <a:cubicBezTo>
                  <a:pt x="1172" y="257"/>
                  <a:pt x="1431" y="257"/>
                  <a:pt x="1691" y="257"/>
                </a:cubicBezTo>
              </a:path>
            </a:pathLst>
          </a:custGeom>
          <a:noFill/>
          <a:ln w="9525">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195" name="Text Box 3">
            <a:extLst>
              <a:ext uri="{FF2B5EF4-FFF2-40B4-BE49-F238E27FC236}">
                <a16:creationId xmlns:a16="http://schemas.microsoft.com/office/drawing/2014/main" id="{B341453A-6FDA-48B8-AD04-8D65624D19DC}"/>
              </a:ext>
            </a:extLst>
          </p:cNvPr>
          <p:cNvSpPr txBox="1">
            <a:spLocks noChangeArrowheads="1"/>
          </p:cNvSpPr>
          <p:nvPr/>
        </p:nvSpPr>
        <p:spPr bwMode="auto">
          <a:xfrm>
            <a:off x="2743200" y="3505200"/>
            <a:ext cx="36671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en-US">
                <a:latin typeface="Times" panose="02020603050405020304" pitchFamily="18" charset="0"/>
              </a:rPr>
              <a:t>The Paraxial Approximation</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Line 3">
            <a:extLst>
              <a:ext uri="{FF2B5EF4-FFF2-40B4-BE49-F238E27FC236}">
                <a16:creationId xmlns:a16="http://schemas.microsoft.com/office/drawing/2014/main" id="{F3CCA7AD-5B1B-4EC2-81A1-F1F590B8D6C4}"/>
              </a:ext>
            </a:extLst>
          </p:cNvPr>
          <p:cNvSpPr>
            <a:spLocks noChangeShapeType="1"/>
          </p:cNvSpPr>
          <p:nvPr/>
        </p:nvSpPr>
        <p:spPr bwMode="auto">
          <a:xfrm>
            <a:off x="3887788" y="2481263"/>
            <a:ext cx="357187" cy="91122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172" name="Line 4">
            <a:extLst>
              <a:ext uri="{FF2B5EF4-FFF2-40B4-BE49-F238E27FC236}">
                <a16:creationId xmlns:a16="http://schemas.microsoft.com/office/drawing/2014/main" id="{5938806C-D471-4DDC-A07D-DADDEFD95EBF}"/>
              </a:ext>
            </a:extLst>
          </p:cNvPr>
          <p:cNvSpPr>
            <a:spLocks noChangeShapeType="1"/>
          </p:cNvSpPr>
          <p:nvPr/>
        </p:nvSpPr>
        <p:spPr bwMode="auto">
          <a:xfrm>
            <a:off x="4241800" y="2322513"/>
            <a:ext cx="441325" cy="75723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173" name="Line 5">
            <a:extLst>
              <a:ext uri="{FF2B5EF4-FFF2-40B4-BE49-F238E27FC236}">
                <a16:creationId xmlns:a16="http://schemas.microsoft.com/office/drawing/2014/main" id="{727554E5-414F-427C-B1FB-647C576C15D8}"/>
              </a:ext>
            </a:extLst>
          </p:cNvPr>
          <p:cNvSpPr>
            <a:spLocks noChangeShapeType="1"/>
          </p:cNvSpPr>
          <p:nvPr/>
        </p:nvSpPr>
        <p:spPr bwMode="auto">
          <a:xfrm>
            <a:off x="4243388" y="3389313"/>
            <a:ext cx="1335087" cy="98901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174" name="Line 6">
            <a:extLst>
              <a:ext uri="{FF2B5EF4-FFF2-40B4-BE49-F238E27FC236}">
                <a16:creationId xmlns:a16="http://schemas.microsoft.com/office/drawing/2014/main" id="{43AB1890-D9A5-4F73-B271-6F1FF4CAE0FE}"/>
              </a:ext>
            </a:extLst>
          </p:cNvPr>
          <p:cNvSpPr>
            <a:spLocks noChangeShapeType="1"/>
          </p:cNvSpPr>
          <p:nvPr/>
        </p:nvSpPr>
        <p:spPr bwMode="auto">
          <a:xfrm>
            <a:off x="4689475" y="3103563"/>
            <a:ext cx="1143000" cy="457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175" name="Line 7">
            <a:extLst>
              <a:ext uri="{FF2B5EF4-FFF2-40B4-BE49-F238E27FC236}">
                <a16:creationId xmlns:a16="http://schemas.microsoft.com/office/drawing/2014/main" id="{13803668-8BB2-465D-AE99-4C564A5F7FDE}"/>
              </a:ext>
            </a:extLst>
          </p:cNvPr>
          <p:cNvSpPr>
            <a:spLocks noChangeShapeType="1"/>
          </p:cNvSpPr>
          <p:nvPr/>
        </p:nvSpPr>
        <p:spPr bwMode="auto">
          <a:xfrm>
            <a:off x="4054475" y="2397125"/>
            <a:ext cx="344488" cy="8255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176" name="Line 8">
            <a:extLst>
              <a:ext uri="{FF2B5EF4-FFF2-40B4-BE49-F238E27FC236}">
                <a16:creationId xmlns:a16="http://schemas.microsoft.com/office/drawing/2014/main" id="{46BFADDE-39AD-46FB-9E6B-AE83CFF8E7E3}"/>
              </a:ext>
            </a:extLst>
          </p:cNvPr>
          <p:cNvSpPr>
            <a:spLocks noChangeShapeType="1"/>
          </p:cNvSpPr>
          <p:nvPr/>
        </p:nvSpPr>
        <p:spPr bwMode="auto">
          <a:xfrm>
            <a:off x="4421188" y="3249613"/>
            <a:ext cx="1371600" cy="8382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177" name="Text Box 9">
            <a:extLst>
              <a:ext uri="{FF2B5EF4-FFF2-40B4-BE49-F238E27FC236}">
                <a16:creationId xmlns:a16="http://schemas.microsoft.com/office/drawing/2014/main" id="{E5C7307A-95E7-4E1F-8A99-71150801B14C}"/>
              </a:ext>
            </a:extLst>
          </p:cNvPr>
          <p:cNvSpPr txBox="1">
            <a:spLocks noChangeArrowheads="1"/>
          </p:cNvSpPr>
          <p:nvPr/>
        </p:nvSpPr>
        <p:spPr bwMode="auto">
          <a:xfrm>
            <a:off x="5807075" y="3997325"/>
            <a:ext cx="31908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en-US">
                <a:latin typeface="Times" panose="02020603050405020304" pitchFamily="18" charset="0"/>
              </a:rPr>
              <a:t>z</a:t>
            </a:r>
          </a:p>
        </p:txBody>
      </p:sp>
      <p:sp>
        <p:nvSpPr>
          <p:cNvPr id="7178" name="Oval 10">
            <a:extLst>
              <a:ext uri="{FF2B5EF4-FFF2-40B4-BE49-F238E27FC236}">
                <a16:creationId xmlns:a16="http://schemas.microsoft.com/office/drawing/2014/main" id="{2FD5810C-F361-400D-958E-6B5AA4843C9D}"/>
              </a:ext>
            </a:extLst>
          </p:cNvPr>
          <p:cNvSpPr>
            <a:spLocks noChangeArrowheads="1"/>
          </p:cNvSpPr>
          <p:nvPr/>
        </p:nvSpPr>
        <p:spPr bwMode="auto">
          <a:xfrm>
            <a:off x="5730875" y="3768725"/>
            <a:ext cx="76200" cy="7620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179" name="Text Box 11">
            <a:extLst>
              <a:ext uri="{FF2B5EF4-FFF2-40B4-BE49-F238E27FC236}">
                <a16:creationId xmlns:a16="http://schemas.microsoft.com/office/drawing/2014/main" id="{5F531A71-771F-46CB-B4CE-49D703035AF5}"/>
              </a:ext>
            </a:extLst>
          </p:cNvPr>
          <p:cNvSpPr txBox="1">
            <a:spLocks noChangeArrowheads="1"/>
          </p:cNvSpPr>
          <p:nvPr/>
        </p:nvSpPr>
        <p:spPr bwMode="auto">
          <a:xfrm>
            <a:off x="5807075" y="3616325"/>
            <a:ext cx="97948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en-US">
                <a:latin typeface="Times" panose="02020603050405020304" pitchFamily="18" charset="0"/>
              </a:rPr>
              <a:t>(x,y,z)</a:t>
            </a:r>
          </a:p>
        </p:txBody>
      </p:sp>
      <p:grpSp>
        <p:nvGrpSpPr>
          <p:cNvPr id="7180" name="Group 12">
            <a:extLst>
              <a:ext uri="{FF2B5EF4-FFF2-40B4-BE49-F238E27FC236}">
                <a16:creationId xmlns:a16="http://schemas.microsoft.com/office/drawing/2014/main" id="{6224BBBE-87BD-4B86-87B9-58CBEE52CC89}"/>
              </a:ext>
            </a:extLst>
          </p:cNvPr>
          <p:cNvGrpSpPr>
            <a:grpSpLocks/>
          </p:cNvGrpSpPr>
          <p:nvPr/>
        </p:nvGrpSpPr>
        <p:grpSpPr bwMode="auto">
          <a:xfrm>
            <a:off x="4283075" y="1558925"/>
            <a:ext cx="1765300" cy="171450"/>
            <a:chOff x="2352" y="528"/>
            <a:chExt cx="1112" cy="108"/>
          </a:xfrm>
        </p:grpSpPr>
        <p:grpSp>
          <p:nvGrpSpPr>
            <p:cNvPr id="7181" name="Group 13">
              <a:extLst>
                <a:ext uri="{FF2B5EF4-FFF2-40B4-BE49-F238E27FC236}">
                  <a16:creationId xmlns:a16="http://schemas.microsoft.com/office/drawing/2014/main" id="{346FBC28-6423-40DB-AEE6-842C336B08EC}"/>
                </a:ext>
              </a:extLst>
            </p:cNvPr>
            <p:cNvGrpSpPr>
              <a:grpSpLocks/>
            </p:cNvGrpSpPr>
            <p:nvPr/>
          </p:nvGrpSpPr>
          <p:grpSpPr bwMode="auto">
            <a:xfrm>
              <a:off x="2352" y="528"/>
              <a:ext cx="286" cy="102"/>
              <a:chOff x="2352" y="528"/>
              <a:chExt cx="286" cy="102"/>
            </a:xfrm>
          </p:grpSpPr>
          <p:sp>
            <p:nvSpPr>
              <p:cNvPr id="7182" name="Arc 14">
                <a:extLst>
                  <a:ext uri="{FF2B5EF4-FFF2-40B4-BE49-F238E27FC236}">
                    <a16:creationId xmlns:a16="http://schemas.microsoft.com/office/drawing/2014/main" id="{378697D8-5346-4328-B413-92BA833EFBF2}"/>
                  </a:ext>
                </a:extLst>
              </p:cNvPr>
              <p:cNvSpPr>
                <a:spLocks/>
              </p:cNvSpPr>
              <p:nvPr/>
            </p:nvSpPr>
            <p:spPr bwMode="auto">
              <a:xfrm flipV="1">
                <a:off x="2352" y="528"/>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183" name="Arc 15">
                <a:extLst>
                  <a:ext uri="{FF2B5EF4-FFF2-40B4-BE49-F238E27FC236}">
                    <a16:creationId xmlns:a16="http://schemas.microsoft.com/office/drawing/2014/main" id="{4381AB5F-0AD9-45D8-9974-2BAC2D538EED}"/>
                  </a:ext>
                </a:extLst>
              </p:cNvPr>
              <p:cNvSpPr>
                <a:spLocks/>
              </p:cNvSpPr>
              <p:nvPr/>
            </p:nvSpPr>
            <p:spPr bwMode="auto">
              <a:xfrm flipH="1" flipV="1">
                <a:off x="2493" y="534"/>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7184" name="Group 16">
              <a:extLst>
                <a:ext uri="{FF2B5EF4-FFF2-40B4-BE49-F238E27FC236}">
                  <a16:creationId xmlns:a16="http://schemas.microsoft.com/office/drawing/2014/main" id="{29FBA01A-0DF0-45FF-BE0E-C09A7860DF0E}"/>
                </a:ext>
              </a:extLst>
            </p:cNvPr>
            <p:cNvGrpSpPr>
              <a:grpSpLocks/>
            </p:cNvGrpSpPr>
            <p:nvPr/>
          </p:nvGrpSpPr>
          <p:grpSpPr bwMode="auto">
            <a:xfrm>
              <a:off x="2911" y="534"/>
              <a:ext cx="286" cy="102"/>
              <a:chOff x="2352" y="528"/>
              <a:chExt cx="286" cy="102"/>
            </a:xfrm>
          </p:grpSpPr>
          <p:sp>
            <p:nvSpPr>
              <p:cNvPr id="7185" name="Arc 17">
                <a:extLst>
                  <a:ext uri="{FF2B5EF4-FFF2-40B4-BE49-F238E27FC236}">
                    <a16:creationId xmlns:a16="http://schemas.microsoft.com/office/drawing/2014/main" id="{589F9FBE-606A-4BAC-9993-60008C290B3F}"/>
                  </a:ext>
                </a:extLst>
              </p:cNvPr>
              <p:cNvSpPr>
                <a:spLocks/>
              </p:cNvSpPr>
              <p:nvPr/>
            </p:nvSpPr>
            <p:spPr bwMode="auto">
              <a:xfrm flipV="1">
                <a:off x="2352" y="528"/>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186" name="Arc 18">
                <a:extLst>
                  <a:ext uri="{FF2B5EF4-FFF2-40B4-BE49-F238E27FC236}">
                    <a16:creationId xmlns:a16="http://schemas.microsoft.com/office/drawing/2014/main" id="{7841255A-A98F-4B47-AC3F-48AC9438E596}"/>
                  </a:ext>
                </a:extLst>
              </p:cNvPr>
              <p:cNvSpPr>
                <a:spLocks/>
              </p:cNvSpPr>
              <p:nvPr/>
            </p:nvSpPr>
            <p:spPr bwMode="auto">
              <a:xfrm flipH="1" flipV="1">
                <a:off x="2493" y="534"/>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7187" name="Group 19">
              <a:extLst>
                <a:ext uri="{FF2B5EF4-FFF2-40B4-BE49-F238E27FC236}">
                  <a16:creationId xmlns:a16="http://schemas.microsoft.com/office/drawing/2014/main" id="{EAB2715C-375C-4FD8-AA88-2CDFA9D06187}"/>
                </a:ext>
              </a:extLst>
            </p:cNvPr>
            <p:cNvGrpSpPr>
              <a:grpSpLocks/>
            </p:cNvGrpSpPr>
            <p:nvPr/>
          </p:nvGrpSpPr>
          <p:grpSpPr bwMode="auto">
            <a:xfrm>
              <a:off x="2640" y="528"/>
              <a:ext cx="286" cy="102"/>
              <a:chOff x="2352" y="528"/>
              <a:chExt cx="286" cy="102"/>
            </a:xfrm>
          </p:grpSpPr>
          <p:sp>
            <p:nvSpPr>
              <p:cNvPr id="7188" name="Arc 20">
                <a:extLst>
                  <a:ext uri="{FF2B5EF4-FFF2-40B4-BE49-F238E27FC236}">
                    <a16:creationId xmlns:a16="http://schemas.microsoft.com/office/drawing/2014/main" id="{01C737DB-19DD-47E5-BE94-D6F7C07A4E96}"/>
                  </a:ext>
                </a:extLst>
              </p:cNvPr>
              <p:cNvSpPr>
                <a:spLocks/>
              </p:cNvSpPr>
              <p:nvPr/>
            </p:nvSpPr>
            <p:spPr bwMode="auto">
              <a:xfrm flipV="1">
                <a:off x="2352" y="528"/>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189" name="Arc 21">
                <a:extLst>
                  <a:ext uri="{FF2B5EF4-FFF2-40B4-BE49-F238E27FC236}">
                    <a16:creationId xmlns:a16="http://schemas.microsoft.com/office/drawing/2014/main" id="{577F2256-7DD8-47DF-B0ED-09F6AA3E4979}"/>
                  </a:ext>
                </a:extLst>
              </p:cNvPr>
              <p:cNvSpPr>
                <a:spLocks/>
              </p:cNvSpPr>
              <p:nvPr/>
            </p:nvSpPr>
            <p:spPr bwMode="auto">
              <a:xfrm flipH="1" flipV="1">
                <a:off x="2493" y="534"/>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7190" name="Group 22">
              <a:extLst>
                <a:ext uri="{FF2B5EF4-FFF2-40B4-BE49-F238E27FC236}">
                  <a16:creationId xmlns:a16="http://schemas.microsoft.com/office/drawing/2014/main" id="{6E95E388-420F-4BE7-90C4-3836748BC75D}"/>
                </a:ext>
              </a:extLst>
            </p:cNvPr>
            <p:cNvGrpSpPr>
              <a:grpSpLocks/>
            </p:cNvGrpSpPr>
            <p:nvPr/>
          </p:nvGrpSpPr>
          <p:grpSpPr bwMode="auto">
            <a:xfrm>
              <a:off x="3178" y="532"/>
              <a:ext cx="286" cy="102"/>
              <a:chOff x="2352" y="528"/>
              <a:chExt cx="286" cy="102"/>
            </a:xfrm>
          </p:grpSpPr>
          <p:sp>
            <p:nvSpPr>
              <p:cNvPr id="7191" name="Arc 23">
                <a:extLst>
                  <a:ext uri="{FF2B5EF4-FFF2-40B4-BE49-F238E27FC236}">
                    <a16:creationId xmlns:a16="http://schemas.microsoft.com/office/drawing/2014/main" id="{A683D1A5-B191-4BF4-86CC-FC093BFCB891}"/>
                  </a:ext>
                </a:extLst>
              </p:cNvPr>
              <p:cNvSpPr>
                <a:spLocks/>
              </p:cNvSpPr>
              <p:nvPr/>
            </p:nvSpPr>
            <p:spPr bwMode="auto">
              <a:xfrm flipV="1">
                <a:off x="2352" y="528"/>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192" name="Arc 24">
                <a:extLst>
                  <a:ext uri="{FF2B5EF4-FFF2-40B4-BE49-F238E27FC236}">
                    <a16:creationId xmlns:a16="http://schemas.microsoft.com/office/drawing/2014/main" id="{4D27DF52-8A42-4939-BEBF-ECF90F21A5F8}"/>
                  </a:ext>
                </a:extLst>
              </p:cNvPr>
              <p:cNvSpPr>
                <a:spLocks/>
              </p:cNvSpPr>
              <p:nvPr/>
            </p:nvSpPr>
            <p:spPr bwMode="auto">
              <a:xfrm flipH="1" flipV="1">
                <a:off x="2493" y="534"/>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grpSp>
        <p:nvGrpSpPr>
          <p:cNvPr id="7193" name="Group 25">
            <a:extLst>
              <a:ext uri="{FF2B5EF4-FFF2-40B4-BE49-F238E27FC236}">
                <a16:creationId xmlns:a16="http://schemas.microsoft.com/office/drawing/2014/main" id="{C06699B5-631A-43ED-B11D-520DC4BB03F5}"/>
              </a:ext>
            </a:extLst>
          </p:cNvPr>
          <p:cNvGrpSpPr>
            <a:grpSpLocks/>
          </p:cNvGrpSpPr>
          <p:nvPr/>
        </p:nvGrpSpPr>
        <p:grpSpPr bwMode="auto">
          <a:xfrm rot="4260899">
            <a:off x="3600450" y="1860550"/>
            <a:ext cx="685800" cy="387350"/>
            <a:chOff x="656" y="528"/>
            <a:chExt cx="435" cy="244"/>
          </a:xfrm>
        </p:grpSpPr>
        <p:sp>
          <p:nvSpPr>
            <p:cNvPr id="7194" name="Rectangle 26">
              <a:extLst>
                <a:ext uri="{FF2B5EF4-FFF2-40B4-BE49-F238E27FC236}">
                  <a16:creationId xmlns:a16="http://schemas.microsoft.com/office/drawing/2014/main" id="{AFEBE199-4521-4E17-886A-5556FAADD4CD}"/>
                </a:ext>
              </a:extLst>
            </p:cNvPr>
            <p:cNvSpPr>
              <a:spLocks noChangeArrowheads="1"/>
            </p:cNvSpPr>
            <p:nvPr/>
          </p:nvSpPr>
          <p:spPr bwMode="auto">
            <a:xfrm>
              <a:off x="656" y="529"/>
              <a:ext cx="412" cy="24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195" name="Rectangle 27">
              <a:extLst>
                <a:ext uri="{FF2B5EF4-FFF2-40B4-BE49-F238E27FC236}">
                  <a16:creationId xmlns:a16="http://schemas.microsoft.com/office/drawing/2014/main" id="{6627A4DC-8B23-47EC-A584-44ADE6DAE346}"/>
                </a:ext>
              </a:extLst>
            </p:cNvPr>
            <p:cNvSpPr>
              <a:spLocks noChangeArrowheads="1"/>
            </p:cNvSpPr>
            <p:nvPr/>
          </p:nvSpPr>
          <p:spPr bwMode="auto">
            <a:xfrm>
              <a:off x="1008" y="528"/>
              <a:ext cx="83" cy="244"/>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7197" name="Line 29">
            <a:extLst>
              <a:ext uri="{FF2B5EF4-FFF2-40B4-BE49-F238E27FC236}">
                <a16:creationId xmlns:a16="http://schemas.microsoft.com/office/drawing/2014/main" id="{B41B9F2D-CF3D-42F2-901D-1F3365CE052C}"/>
              </a:ext>
            </a:extLst>
          </p:cNvPr>
          <p:cNvSpPr>
            <a:spLocks noChangeShapeType="1"/>
          </p:cNvSpPr>
          <p:nvPr/>
        </p:nvSpPr>
        <p:spPr bwMode="auto">
          <a:xfrm flipV="1">
            <a:off x="5257800" y="5259388"/>
            <a:ext cx="0" cy="381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198" name="Text Box 30">
            <a:extLst>
              <a:ext uri="{FF2B5EF4-FFF2-40B4-BE49-F238E27FC236}">
                <a16:creationId xmlns:a16="http://schemas.microsoft.com/office/drawing/2014/main" id="{EB2E1C81-01E9-4F8F-ADA7-4268E300590E}"/>
              </a:ext>
            </a:extLst>
          </p:cNvPr>
          <p:cNvSpPr txBox="1">
            <a:spLocks noChangeArrowheads="1"/>
          </p:cNvSpPr>
          <p:nvPr/>
        </p:nvSpPr>
        <p:spPr bwMode="auto">
          <a:xfrm>
            <a:off x="5943600" y="5943600"/>
            <a:ext cx="1552861" cy="830997"/>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en-US" dirty="0">
                <a:latin typeface="Times" panose="02020603050405020304" pitchFamily="18" charset="0"/>
              </a:rPr>
              <a:t>diffraction </a:t>
            </a:r>
          </a:p>
          <a:p>
            <a:pPr eaLnBrk="0" hangingPunct="0"/>
            <a:r>
              <a:rPr lang="en-US" altLang="en-US" dirty="0">
                <a:latin typeface="Times" panose="02020603050405020304" pitchFamily="18" charset="0"/>
              </a:rPr>
              <a:t>coefficient</a:t>
            </a:r>
          </a:p>
        </p:txBody>
      </p:sp>
      <p:sp>
        <p:nvSpPr>
          <p:cNvPr id="7200" name="Text Box 32">
            <a:extLst>
              <a:ext uri="{FF2B5EF4-FFF2-40B4-BE49-F238E27FC236}">
                <a16:creationId xmlns:a16="http://schemas.microsoft.com/office/drawing/2014/main" id="{17D29075-02E3-4D92-8A39-AB722DB65034}"/>
              </a:ext>
            </a:extLst>
          </p:cNvPr>
          <p:cNvSpPr txBox="1">
            <a:spLocks noChangeArrowheads="1"/>
          </p:cNvSpPr>
          <p:nvPr/>
        </p:nvSpPr>
        <p:spPr bwMode="auto">
          <a:xfrm>
            <a:off x="4343400" y="5791200"/>
            <a:ext cx="1636713" cy="8223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en-US">
                <a:latin typeface="Times" panose="02020603050405020304" pitchFamily="18" charset="0"/>
              </a:rPr>
              <a:t>polarization</a:t>
            </a:r>
          </a:p>
          <a:p>
            <a:pPr eaLnBrk="0" hangingPunct="0"/>
            <a:r>
              <a:rPr lang="en-US" altLang="en-US" b="1">
                <a:latin typeface="Times" panose="02020603050405020304" pitchFamily="18" charset="0"/>
              </a:rPr>
              <a:t>d</a:t>
            </a:r>
            <a:r>
              <a:rPr lang="en-US" altLang="en-US" baseline="-25000">
                <a:latin typeface="Times" panose="02020603050405020304" pitchFamily="18" charset="0"/>
              </a:rPr>
              <a:t>p</a:t>
            </a:r>
            <a:r>
              <a:rPr lang="en-US" altLang="en-US">
                <a:latin typeface="Times" panose="02020603050405020304" pitchFamily="18" charset="0"/>
              </a:rPr>
              <a:t> or </a:t>
            </a:r>
            <a:r>
              <a:rPr lang="en-US" altLang="en-US" b="1">
                <a:latin typeface="Times" panose="02020603050405020304" pitchFamily="18" charset="0"/>
              </a:rPr>
              <a:t>d</a:t>
            </a:r>
            <a:r>
              <a:rPr lang="en-US" altLang="en-US" baseline="-25000">
                <a:latin typeface="Times" panose="02020603050405020304" pitchFamily="18" charset="0"/>
              </a:rPr>
              <a:t>s</a:t>
            </a:r>
            <a:endParaRPr lang="en-US" altLang="en-US">
              <a:latin typeface="Times" panose="02020603050405020304" pitchFamily="18" charset="0"/>
            </a:endParaRPr>
          </a:p>
        </p:txBody>
      </p:sp>
      <p:sp>
        <p:nvSpPr>
          <p:cNvPr id="7201" name="Text Box 33">
            <a:extLst>
              <a:ext uri="{FF2B5EF4-FFF2-40B4-BE49-F238E27FC236}">
                <a16:creationId xmlns:a16="http://schemas.microsoft.com/office/drawing/2014/main" id="{4AADF64E-030E-432D-B9DA-885620A37E3B}"/>
              </a:ext>
            </a:extLst>
          </p:cNvPr>
          <p:cNvSpPr txBox="1">
            <a:spLocks noChangeArrowheads="1"/>
          </p:cNvSpPr>
          <p:nvPr/>
        </p:nvSpPr>
        <p:spPr bwMode="auto">
          <a:xfrm>
            <a:off x="6873875" y="3692525"/>
            <a:ext cx="1701800" cy="8223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en-US">
                <a:latin typeface="Times" panose="02020603050405020304" pitchFamily="18" charset="0"/>
              </a:rPr>
              <a:t>    k</a:t>
            </a:r>
            <a:r>
              <a:rPr lang="en-US" altLang="en-US" baseline="-25000">
                <a:latin typeface="Times" panose="02020603050405020304" pitchFamily="18" charset="0"/>
              </a:rPr>
              <a:t>2</a:t>
            </a:r>
            <a:r>
              <a:rPr lang="en-US" altLang="en-US">
                <a:latin typeface="Times" panose="02020603050405020304" pitchFamily="18" charset="0"/>
              </a:rPr>
              <a:t> = </a:t>
            </a:r>
            <a:r>
              <a:rPr lang="en-US" altLang="en-US">
                <a:latin typeface="Symbol" panose="05050102010706020507" pitchFamily="18" charset="2"/>
              </a:rPr>
              <a:t>w</a:t>
            </a:r>
            <a:r>
              <a:rPr lang="en-US" altLang="en-US">
                <a:latin typeface="Times" panose="02020603050405020304" pitchFamily="18" charset="0"/>
              </a:rPr>
              <a:t>/c</a:t>
            </a:r>
            <a:r>
              <a:rPr lang="en-US" altLang="en-US" baseline="-25000">
                <a:latin typeface="Times" panose="02020603050405020304" pitchFamily="18" charset="0"/>
              </a:rPr>
              <a:t>p2</a:t>
            </a:r>
          </a:p>
          <a:p>
            <a:pPr eaLnBrk="0" hangingPunct="0"/>
            <a:r>
              <a:rPr lang="en-US" altLang="en-US">
                <a:latin typeface="Times" panose="02020603050405020304" pitchFamily="18" charset="0"/>
              </a:rPr>
              <a:t>or k</a:t>
            </a:r>
            <a:r>
              <a:rPr lang="en-US" altLang="en-US" baseline="-25000">
                <a:latin typeface="Times" panose="02020603050405020304" pitchFamily="18" charset="0"/>
              </a:rPr>
              <a:t>2</a:t>
            </a:r>
            <a:r>
              <a:rPr lang="en-US" altLang="en-US">
                <a:latin typeface="Times" panose="02020603050405020304" pitchFamily="18" charset="0"/>
              </a:rPr>
              <a:t> = </a:t>
            </a:r>
            <a:r>
              <a:rPr lang="en-US" altLang="en-US">
                <a:latin typeface="Symbol" panose="05050102010706020507" pitchFamily="18" charset="2"/>
              </a:rPr>
              <a:t>w</a:t>
            </a:r>
            <a:r>
              <a:rPr lang="en-US" altLang="en-US">
                <a:latin typeface="Times" panose="02020603050405020304" pitchFamily="18" charset="0"/>
              </a:rPr>
              <a:t>/c</a:t>
            </a:r>
            <a:r>
              <a:rPr lang="en-US" altLang="en-US" baseline="-25000">
                <a:latin typeface="Times" panose="02020603050405020304" pitchFamily="18" charset="0"/>
              </a:rPr>
              <a:t>s2</a:t>
            </a:r>
            <a:endParaRPr lang="en-US" altLang="en-US">
              <a:latin typeface="Times" panose="02020603050405020304" pitchFamily="18" charset="0"/>
            </a:endParaRPr>
          </a:p>
        </p:txBody>
      </p:sp>
      <p:sp>
        <p:nvSpPr>
          <p:cNvPr id="7202" name="Line 34">
            <a:extLst>
              <a:ext uri="{FF2B5EF4-FFF2-40B4-BE49-F238E27FC236}">
                <a16:creationId xmlns:a16="http://schemas.microsoft.com/office/drawing/2014/main" id="{5197320B-A09E-4EA9-BB77-78A6508E88B4}"/>
              </a:ext>
            </a:extLst>
          </p:cNvPr>
          <p:cNvSpPr>
            <a:spLocks noChangeShapeType="1"/>
          </p:cNvSpPr>
          <p:nvPr/>
        </p:nvSpPr>
        <p:spPr bwMode="auto">
          <a:xfrm>
            <a:off x="5045075" y="3616325"/>
            <a:ext cx="342900" cy="2159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203" name="Text Box 35">
            <a:extLst>
              <a:ext uri="{FF2B5EF4-FFF2-40B4-BE49-F238E27FC236}">
                <a16:creationId xmlns:a16="http://schemas.microsoft.com/office/drawing/2014/main" id="{2EE53CE5-4161-48C6-B217-443A5FC9E067}"/>
              </a:ext>
            </a:extLst>
          </p:cNvPr>
          <p:cNvSpPr txBox="1">
            <a:spLocks noChangeArrowheads="1"/>
          </p:cNvSpPr>
          <p:nvPr/>
        </p:nvSpPr>
        <p:spPr bwMode="auto">
          <a:xfrm>
            <a:off x="4892675" y="3768725"/>
            <a:ext cx="45561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en-US" b="1">
                <a:latin typeface="Times" panose="02020603050405020304" pitchFamily="18" charset="0"/>
              </a:rPr>
              <a:t>d</a:t>
            </a:r>
            <a:r>
              <a:rPr lang="en-US" altLang="en-US" baseline="-25000">
                <a:latin typeface="Times" panose="02020603050405020304" pitchFamily="18" charset="0"/>
              </a:rPr>
              <a:t>p</a:t>
            </a:r>
            <a:endParaRPr lang="en-US" altLang="en-US">
              <a:latin typeface="Times" panose="02020603050405020304" pitchFamily="18" charset="0"/>
            </a:endParaRPr>
          </a:p>
        </p:txBody>
      </p:sp>
      <p:sp>
        <p:nvSpPr>
          <p:cNvPr id="7204" name="Line 36">
            <a:extLst>
              <a:ext uri="{FF2B5EF4-FFF2-40B4-BE49-F238E27FC236}">
                <a16:creationId xmlns:a16="http://schemas.microsoft.com/office/drawing/2014/main" id="{9377E4C0-0B83-4961-BD97-1BA8E1C380F6}"/>
              </a:ext>
            </a:extLst>
          </p:cNvPr>
          <p:cNvSpPr>
            <a:spLocks noChangeShapeType="1"/>
          </p:cNvSpPr>
          <p:nvPr/>
        </p:nvSpPr>
        <p:spPr bwMode="auto">
          <a:xfrm flipV="1">
            <a:off x="5045075" y="3387725"/>
            <a:ext cx="228600" cy="381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205" name="Text Box 37">
            <a:extLst>
              <a:ext uri="{FF2B5EF4-FFF2-40B4-BE49-F238E27FC236}">
                <a16:creationId xmlns:a16="http://schemas.microsoft.com/office/drawing/2014/main" id="{8B4BBCE0-4EAE-41AC-9289-5DE61A6CD709}"/>
              </a:ext>
            </a:extLst>
          </p:cNvPr>
          <p:cNvSpPr txBox="1">
            <a:spLocks noChangeArrowheads="1"/>
          </p:cNvSpPr>
          <p:nvPr/>
        </p:nvSpPr>
        <p:spPr bwMode="auto">
          <a:xfrm>
            <a:off x="5349875" y="3006725"/>
            <a:ext cx="43338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en-US" b="1">
                <a:latin typeface="Times" panose="02020603050405020304" pitchFamily="18" charset="0"/>
              </a:rPr>
              <a:t>d</a:t>
            </a:r>
            <a:r>
              <a:rPr lang="en-US" altLang="en-US" baseline="-25000">
                <a:latin typeface="Times" panose="02020603050405020304" pitchFamily="18" charset="0"/>
              </a:rPr>
              <a:t>s</a:t>
            </a:r>
            <a:endParaRPr lang="en-US" altLang="en-US">
              <a:latin typeface="Times" panose="02020603050405020304" pitchFamily="18" charset="0"/>
            </a:endParaRPr>
          </a:p>
        </p:txBody>
      </p:sp>
      <p:sp>
        <p:nvSpPr>
          <p:cNvPr id="7206" name="Line 38">
            <a:extLst>
              <a:ext uri="{FF2B5EF4-FFF2-40B4-BE49-F238E27FC236}">
                <a16:creationId xmlns:a16="http://schemas.microsoft.com/office/drawing/2014/main" id="{30EA4383-229D-447C-B8AF-7FCDBE284B3C}"/>
              </a:ext>
            </a:extLst>
          </p:cNvPr>
          <p:cNvSpPr>
            <a:spLocks noChangeShapeType="1"/>
          </p:cNvSpPr>
          <p:nvPr/>
        </p:nvSpPr>
        <p:spPr bwMode="auto">
          <a:xfrm flipV="1">
            <a:off x="4435475" y="2625725"/>
            <a:ext cx="381000" cy="6096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207" name="Text Box 39">
            <a:extLst>
              <a:ext uri="{FF2B5EF4-FFF2-40B4-BE49-F238E27FC236}">
                <a16:creationId xmlns:a16="http://schemas.microsoft.com/office/drawing/2014/main" id="{4422E6E1-FC80-436E-B2BA-943A59BA37C6}"/>
              </a:ext>
            </a:extLst>
          </p:cNvPr>
          <p:cNvSpPr txBox="1">
            <a:spLocks noChangeArrowheads="1"/>
          </p:cNvSpPr>
          <p:nvPr/>
        </p:nvSpPr>
        <p:spPr bwMode="auto">
          <a:xfrm>
            <a:off x="4876800" y="2228850"/>
            <a:ext cx="3365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en-US">
                <a:latin typeface="Times" panose="02020603050405020304" pitchFamily="18" charset="0"/>
              </a:rPr>
              <a:t>x</a:t>
            </a:r>
          </a:p>
        </p:txBody>
      </p:sp>
      <p:sp>
        <p:nvSpPr>
          <p:cNvPr id="7208" name="Line 40">
            <a:extLst>
              <a:ext uri="{FF2B5EF4-FFF2-40B4-BE49-F238E27FC236}">
                <a16:creationId xmlns:a16="http://schemas.microsoft.com/office/drawing/2014/main" id="{54337331-908E-453B-8FD5-D5DEF9A36DA9}"/>
              </a:ext>
            </a:extLst>
          </p:cNvPr>
          <p:cNvSpPr>
            <a:spLocks noChangeShapeType="1"/>
          </p:cNvSpPr>
          <p:nvPr/>
        </p:nvSpPr>
        <p:spPr bwMode="auto">
          <a:xfrm flipV="1">
            <a:off x="4295775" y="2143125"/>
            <a:ext cx="381000" cy="1524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209" name="Text Box 41">
            <a:extLst>
              <a:ext uri="{FF2B5EF4-FFF2-40B4-BE49-F238E27FC236}">
                <a16:creationId xmlns:a16="http://schemas.microsoft.com/office/drawing/2014/main" id="{B486235B-3883-4B72-A9C8-E382A3D14F13}"/>
              </a:ext>
            </a:extLst>
          </p:cNvPr>
          <p:cNvSpPr txBox="1">
            <a:spLocks noChangeArrowheads="1"/>
          </p:cNvSpPr>
          <p:nvPr/>
        </p:nvSpPr>
        <p:spPr bwMode="auto">
          <a:xfrm>
            <a:off x="4664075" y="1863725"/>
            <a:ext cx="39211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en-US">
                <a:latin typeface="Times" panose="02020603050405020304" pitchFamily="18" charset="0"/>
              </a:rPr>
              <a:t>x'</a:t>
            </a:r>
          </a:p>
        </p:txBody>
      </p:sp>
      <p:sp>
        <p:nvSpPr>
          <p:cNvPr id="7210" name="Line 42">
            <a:extLst>
              <a:ext uri="{FF2B5EF4-FFF2-40B4-BE49-F238E27FC236}">
                <a16:creationId xmlns:a16="http://schemas.microsoft.com/office/drawing/2014/main" id="{282C7941-3698-4BC1-BC69-A0960CF66351}"/>
              </a:ext>
            </a:extLst>
          </p:cNvPr>
          <p:cNvSpPr>
            <a:spLocks noChangeShapeType="1"/>
          </p:cNvSpPr>
          <p:nvPr/>
        </p:nvSpPr>
        <p:spPr bwMode="auto">
          <a:xfrm>
            <a:off x="4054475" y="2397125"/>
            <a:ext cx="165100" cy="3937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211" name="Text Box 43">
            <a:extLst>
              <a:ext uri="{FF2B5EF4-FFF2-40B4-BE49-F238E27FC236}">
                <a16:creationId xmlns:a16="http://schemas.microsoft.com/office/drawing/2014/main" id="{76BFEA38-FB5C-4863-BD95-03AF4E2DF25D}"/>
              </a:ext>
            </a:extLst>
          </p:cNvPr>
          <p:cNvSpPr txBox="1">
            <a:spLocks noChangeArrowheads="1"/>
          </p:cNvSpPr>
          <p:nvPr/>
        </p:nvSpPr>
        <p:spPr bwMode="auto">
          <a:xfrm>
            <a:off x="3697288" y="2606675"/>
            <a:ext cx="3746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en-US">
                <a:latin typeface="Times" panose="02020603050405020304" pitchFamily="18" charset="0"/>
              </a:rPr>
              <a:t>z'</a:t>
            </a:r>
          </a:p>
        </p:txBody>
      </p:sp>
      <p:sp>
        <p:nvSpPr>
          <p:cNvPr id="7212" name="Text Box 44">
            <a:extLst>
              <a:ext uri="{FF2B5EF4-FFF2-40B4-BE49-F238E27FC236}">
                <a16:creationId xmlns:a16="http://schemas.microsoft.com/office/drawing/2014/main" id="{EDE4D9A4-4068-4FFB-AF49-DB8DDB201CBB}"/>
              </a:ext>
            </a:extLst>
          </p:cNvPr>
          <p:cNvSpPr txBox="1">
            <a:spLocks noChangeArrowheads="1"/>
          </p:cNvSpPr>
          <p:nvPr/>
        </p:nvSpPr>
        <p:spPr bwMode="auto">
          <a:xfrm>
            <a:off x="6797675" y="2473325"/>
            <a:ext cx="1317625"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en-US">
                <a:latin typeface="Times" panose="02020603050405020304" pitchFamily="18" charset="0"/>
              </a:rPr>
              <a:t>k</a:t>
            </a:r>
            <a:r>
              <a:rPr lang="en-US" altLang="en-US" baseline="-25000">
                <a:latin typeface="Times" panose="02020603050405020304" pitchFamily="18" charset="0"/>
              </a:rPr>
              <a:t>1</a:t>
            </a:r>
            <a:r>
              <a:rPr lang="en-US" altLang="en-US">
                <a:latin typeface="Times" panose="02020603050405020304" pitchFamily="18" charset="0"/>
              </a:rPr>
              <a:t> =</a:t>
            </a:r>
            <a:r>
              <a:rPr lang="en-US" altLang="en-US">
                <a:latin typeface="Symbol" panose="05050102010706020507" pitchFamily="18" charset="2"/>
              </a:rPr>
              <a:t>w</a:t>
            </a:r>
            <a:r>
              <a:rPr lang="en-US" altLang="en-US">
                <a:latin typeface="Times" panose="02020603050405020304" pitchFamily="18" charset="0"/>
              </a:rPr>
              <a:t>/c</a:t>
            </a:r>
            <a:r>
              <a:rPr lang="en-US" altLang="en-US" baseline="-25000">
                <a:latin typeface="Times" panose="02020603050405020304" pitchFamily="18" charset="0"/>
              </a:rPr>
              <a:t>p1</a:t>
            </a:r>
            <a:endParaRPr lang="en-US" altLang="en-US">
              <a:latin typeface="Times" panose="02020603050405020304" pitchFamily="18" charset="0"/>
            </a:endParaRPr>
          </a:p>
        </p:txBody>
      </p:sp>
      <p:sp>
        <p:nvSpPr>
          <p:cNvPr id="7213" name="Text Box 45">
            <a:extLst>
              <a:ext uri="{FF2B5EF4-FFF2-40B4-BE49-F238E27FC236}">
                <a16:creationId xmlns:a16="http://schemas.microsoft.com/office/drawing/2014/main" id="{751BB497-A546-4E27-9E31-CD28CC5E99BF}"/>
              </a:ext>
            </a:extLst>
          </p:cNvPr>
          <p:cNvSpPr txBox="1">
            <a:spLocks noChangeArrowheads="1"/>
          </p:cNvSpPr>
          <p:nvPr/>
        </p:nvSpPr>
        <p:spPr bwMode="auto">
          <a:xfrm>
            <a:off x="5197475" y="2092325"/>
            <a:ext cx="758825"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en-US">
                <a:latin typeface="Times" panose="02020603050405020304" pitchFamily="18" charset="0"/>
              </a:rPr>
              <a:t>fluid</a:t>
            </a:r>
          </a:p>
        </p:txBody>
      </p:sp>
      <p:sp>
        <p:nvSpPr>
          <p:cNvPr id="7214" name="Text Box 46">
            <a:extLst>
              <a:ext uri="{FF2B5EF4-FFF2-40B4-BE49-F238E27FC236}">
                <a16:creationId xmlns:a16="http://schemas.microsoft.com/office/drawing/2014/main" id="{AD23B21C-02E7-4949-8BB0-D16161B312A7}"/>
              </a:ext>
            </a:extLst>
          </p:cNvPr>
          <p:cNvSpPr txBox="1">
            <a:spLocks noChangeArrowheads="1"/>
          </p:cNvSpPr>
          <p:nvPr/>
        </p:nvSpPr>
        <p:spPr bwMode="auto">
          <a:xfrm>
            <a:off x="4054475" y="3768725"/>
            <a:ext cx="77628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en-US">
                <a:latin typeface="Times" panose="02020603050405020304" pitchFamily="18" charset="0"/>
              </a:rPr>
              <a:t>solid</a:t>
            </a:r>
          </a:p>
        </p:txBody>
      </p:sp>
      <p:sp>
        <p:nvSpPr>
          <p:cNvPr id="7215" name="Line 47">
            <a:extLst>
              <a:ext uri="{FF2B5EF4-FFF2-40B4-BE49-F238E27FC236}">
                <a16:creationId xmlns:a16="http://schemas.microsoft.com/office/drawing/2014/main" id="{5C0D0969-3C03-4E3B-9DE8-FC9E1F2AB9C3}"/>
              </a:ext>
            </a:extLst>
          </p:cNvPr>
          <p:cNvSpPr>
            <a:spLocks noChangeShapeType="1"/>
          </p:cNvSpPr>
          <p:nvPr/>
        </p:nvSpPr>
        <p:spPr bwMode="auto">
          <a:xfrm flipV="1">
            <a:off x="3581400" y="5257800"/>
            <a:ext cx="0" cy="381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216" name="Text Box 48">
            <a:extLst>
              <a:ext uri="{FF2B5EF4-FFF2-40B4-BE49-F238E27FC236}">
                <a16:creationId xmlns:a16="http://schemas.microsoft.com/office/drawing/2014/main" id="{8F00407D-C237-46A8-AB9A-D225865366B3}"/>
              </a:ext>
            </a:extLst>
          </p:cNvPr>
          <p:cNvSpPr txBox="1">
            <a:spLocks noChangeArrowheads="1"/>
          </p:cNvSpPr>
          <p:nvPr/>
        </p:nvSpPr>
        <p:spPr bwMode="auto">
          <a:xfrm>
            <a:off x="2590800" y="5670550"/>
            <a:ext cx="1724025" cy="11874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en-US">
                <a:latin typeface="Times" panose="02020603050405020304" pitchFamily="18" charset="0"/>
              </a:rPr>
              <a:t>plane wave</a:t>
            </a:r>
          </a:p>
          <a:p>
            <a:pPr eaLnBrk="0" hangingPunct="0"/>
            <a:r>
              <a:rPr lang="en-US" altLang="en-US">
                <a:latin typeface="Times" panose="02020603050405020304" pitchFamily="18" charset="0"/>
              </a:rPr>
              <a:t>transmission</a:t>
            </a:r>
          </a:p>
          <a:p>
            <a:pPr eaLnBrk="0" hangingPunct="0"/>
            <a:r>
              <a:rPr lang="en-US" altLang="en-US">
                <a:latin typeface="Times" panose="02020603050405020304" pitchFamily="18" charset="0"/>
              </a:rPr>
              <a:t>coefficient</a:t>
            </a:r>
          </a:p>
        </p:txBody>
      </p:sp>
      <p:grpSp>
        <p:nvGrpSpPr>
          <p:cNvPr id="7224" name="Group 56">
            <a:extLst>
              <a:ext uri="{FF2B5EF4-FFF2-40B4-BE49-F238E27FC236}">
                <a16:creationId xmlns:a16="http://schemas.microsoft.com/office/drawing/2014/main" id="{31013648-0981-4DF4-A86B-60E542DAA8E9}"/>
              </a:ext>
            </a:extLst>
          </p:cNvPr>
          <p:cNvGrpSpPr>
            <a:grpSpLocks/>
          </p:cNvGrpSpPr>
          <p:nvPr/>
        </p:nvGrpSpPr>
        <p:grpSpPr bwMode="auto">
          <a:xfrm>
            <a:off x="3886200" y="5257800"/>
            <a:ext cx="1066800" cy="609600"/>
            <a:chOff x="2832" y="3264"/>
            <a:chExt cx="672" cy="384"/>
          </a:xfrm>
        </p:grpSpPr>
        <p:sp>
          <p:nvSpPr>
            <p:cNvPr id="7199" name="Line 31">
              <a:extLst>
                <a:ext uri="{FF2B5EF4-FFF2-40B4-BE49-F238E27FC236}">
                  <a16:creationId xmlns:a16="http://schemas.microsoft.com/office/drawing/2014/main" id="{49092AD9-4CA5-4263-9F19-BAADAE88A404}"/>
                </a:ext>
              </a:extLst>
            </p:cNvPr>
            <p:cNvSpPr>
              <a:spLocks noChangeShapeType="1"/>
            </p:cNvSpPr>
            <p:nvPr/>
          </p:nvSpPr>
          <p:spPr bwMode="auto">
            <a:xfrm flipV="1">
              <a:off x="2832" y="3264"/>
              <a:ext cx="0" cy="24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217" name="Line 49">
              <a:extLst>
                <a:ext uri="{FF2B5EF4-FFF2-40B4-BE49-F238E27FC236}">
                  <a16:creationId xmlns:a16="http://schemas.microsoft.com/office/drawing/2014/main" id="{29C62608-C0A2-4646-BA12-D2A201B21C24}"/>
                </a:ext>
              </a:extLst>
            </p:cNvPr>
            <p:cNvSpPr>
              <a:spLocks noChangeShapeType="1"/>
            </p:cNvSpPr>
            <p:nvPr/>
          </p:nvSpPr>
          <p:spPr bwMode="auto">
            <a:xfrm>
              <a:off x="2832" y="3504"/>
              <a:ext cx="67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218" name="Line 50">
              <a:extLst>
                <a:ext uri="{FF2B5EF4-FFF2-40B4-BE49-F238E27FC236}">
                  <a16:creationId xmlns:a16="http://schemas.microsoft.com/office/drawing/2014/main" id="{AFC23D99-0A12-450A-A6F1-1CB117762E12}"/>
                </a:ext>
              </a:extLst>
            </p:cNvPr>
            <p:cNvSpPr>
              <a:spLocks noChangeShapeType="1"/>
            </p:cNvSpPr>
            <p:nvPr/>
          </p:nvSpPr>
          <p:spPr bwMode="auto">
            <a:xfrm>
              <a:off x="3504" y="3504"/>
              <a:ext cx="0" cy="1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7220" name="Arc 52">
            <a:extLst>
              <a:ext uri="{FF2B5EF4-FFF2-40B4-BE49-F238E27FC236}">
                <a16:creationId xmlns:a16="http://schemas.microsoft.com/office/drawing/2014/main" id="{36E7868A-B8D6-48E7-B3D1-44ABC06F4FBF}"/>
              </a:ext>
            </a:extLst>
          </p:cNvPr>
          <p:cNvSpPr>
            <a:spLocks/>
          </p:cNvSpPr>
          <p:nvPr/>
        </p:nvSpPr>
        <p:spPr bwMode="auto">
          <a:xfrm flipH="1">
            <a:off x="3978275" y="2971800"/>
            <a:ext cx="1447800" cy="990600"/>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0"/>
                </a:moveTo>
                <a:cubicBezTo>
                  <a:pt x="11929" y="0"/>
                  <a:pt x="21600" y="9670"/>
                  <a:pt x="21600" y="21600"/>
                </a:cubicBezTo>
              </a:path>
              <a:path w="21600" h="21600" stroke="0" extrusionOk="0">
                <a:moveTo>
                  <a:pt x="0" y="0"/>
                </a:moveTo>
                <a:cubicBezTo>
                  <a:pt x="11929" y="0"/>
                  <a:pt x="21600" y="9670"/>
                  <a:pt x="21600" y="21600"/>
                </a:cubicBezTo>
                <a:lnTo>
                  <a:pt x="0"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221" name="Text Box 53">
            <a:extLst>
              <a:ext uri="{FF2B5EF4-FFF2-40B4-BE49-F238E27FC236}">
                <a16:creationId xmlns:a16="http://schemas.microsoft.com/office/drawing/2014/main" id="{3925F2F5-1B2F-4CAA-B2AF-7DAAD48BA2D0}"/>
              </a:ext>
            </a:extLst>
          </p:cNvPr>
          <p:cNvSpPr txBox="1">
            <a:spLocks noChangeArrowheads="1"/>
          </p:cNvSpPr>
          <p:nvPr/>
        </p:nvSpPr>
        <p:spPr bwMode="auto">
          <a:xfrm>
            <a:off x="2590800" y="228600"/>
            <a:ext cx="36671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rPr>
              <a:t>The Paraxial Approximation</a:t>
            </a:r>
          </a:p>
        </p:txBody>
      </p:sp>
      <p:sp>
        <p:nvSpPr>
          <p:cNvPr id="7222" name="Text Box 54">
            <a:extLst>
              <a:ext uri="{FF2B5EF4-FFF2-40B4-BE49-F238E27FC236}">
                <a16:creationId xmlns:a16="http://schemas.microsoft.com/office/drawing/2014/main" id="{025A9BBF-044E-4E4D-9110-1A25A1FE89ED}"/>
              </a:ext>
            </a:extLst>
          </p:cNvPr>
          <p:cNvSpPr txBox="1">
            <a:spLocks noChangeArrowheads="1"/>
          </p:cNvSpPr>
          <p:nvPr/>
        </p:nvSpPr>
        <p:spPr bwMode="auto">
          <a:xfrm>
            <a:off x="533400" y="685800"/>
            <a:ext cx="7527253"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dirty="0"/>
              <a:t>The paraxial approximation allows one to obtain diffraction</a:t>
            </a:r>
          </a:p>
          <a:p>
            <a:r>
              <a:rPr lang="en-US" altLang="en-US" dirty="0"/>
              <a:t>coefficient terms for many practical testing setups</a:t>
            </a:r>
          </a:p>
        </p:txBody>
      </p:sp>
      <p:graphicFrame>
        <p:nvGraphicFramePr>
          <p:cNvPr id="7223" name="Object 55">
            <a:extLst>
              <a:ext uri="{FF2B5EF4-FFF2-40B4-BE49-F238E27FC236}">
                <a16:creationId xmlns:a16="http://schemas.microsoft.com/office/drawing/2014/main" id="{CD29A1C2-49F8-457E-B141-EDCC9F8339AC}"/>
              </a:ext>
            </a:extLst>
          </p:cNvPr>
          <p:cNvGraphicFramePr>
            <a:graphicFrameLocks noChangeAspect="1"/>
          </p:cNvGraphicFramePr>
          <p:nvPr/>
        </p:nvGraphicFramePr>
        <p:xfrm>
          <a:off x="1079500" y="4787900"/>
          <a:ext cx="6831013" cy="511175"/>
        </p:xfrm>
        <a:graphic>
          <a:graphicData uri="http://schemas.openxmlformats.org/presentationml/2006/ole">
            <mc:AlternateContent xmlns:mc="http://schemas.openxmlformats.org/markup-compatibility/2006">
              <mc:Choice xmlns:v="urn:schemas-microsoft-com:vml" Requires="v">
                <p:oleObj spid="_x0000_s7170" name="Equation" r:id="rId4" imgW="3390840" imgH="253800" progId="Equation.DSMT4">
                  <p:embed/>
                </p:oleObj>
              </mc:Choice>
              <mc:Fallback>
                <p:oleObj name="Equation" r:id="rId4" imgW="3390840" imgH="253800" progId="Equation.DSMT4">
                  <p:embed/>
                  <p:pic>
                    <p:nvPicPr>
                      <p:cNvPr id="0" name="Object 5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79500" y="4787900"/>
                        <a:ext cx="6831013" cy="511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7225" name="Line 57">
            <a:extLst>
              <a:ext uri="{FF2B5EF4-FFF2-40B4-BE49-F238E27FC236}">
                <a16:creationId xmlns:a16="http://schemas.microsoft.com/office/drawing/2014/main" id="{B293B262-C4F6-4D7D-A32C-500221BFC1A1}"/>
              </a:ext>
            </a:extLst>
          </p:cNvPr>
          <p:cNvSpPr>
            <a:spLocks noChangeShapeType="1"/>
          </p:cNvSpPr>
          <p:nvPr/>
        </p:nvSpPr>
        <p:spPr bwMode="auto">
          <a:xfrm flipV="1">
            <a:off x="5257800" y="5638800"/>
            <a:ext cx="1228725" cy="15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226" name="Line 58">
            <a:extLst>
              <a:ext uri="{FF2B5EF4-FFF2-40B4-BE49-F238E27FC236}">
                <a16:creationId xmlns:a16="http://schemas.microsoft.com/office/drawing/2014/main" id="{EDBFB750-CA74-416A-9B30-4C3E90332E20}"/>
              </a:ext>
            </a:extLst>
          </p:cNvPr>
          <p:cNvSpPr>
            <a:spLocks noChangeShapeType="1"/>
          </p:cNvSpPr>
          <p:nvPr/>
        </p:nvSpPr>
        <p:spPr bwMode="auto">
          <a:xfrm flipH="1">
            <a:off x="6486525" y="5640388"/>
            <a:ext cx="3175" cy="23018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227" name="Line 59">
            <a:extLst>
              <a:ext uri="{FF2B5EF4-FFF2-40B4-BE49-F238E27FC236}">
                <a16:creationId xmlns:a16="http://schemas.microsoft.com/office/drawing/2014/main" id="{E296C47C-602F-436A-BC86-631F660FD8D9}"/>
              </a:ext>
            </a:extLst>
          </p:cNvPr>
          <p:cNvSpPr>
            <a:spLocks noChangeShapeType="1"/>
          </p:cNvSpPr>
          <p:nvPr/>
        </p:nvSpPr>
        <p:spPr bwMode="auto">
          <a:xfrm flipV="1">
            <a:off x="1219200" y="5181600"/>
            <a:ext cx="0" cy="304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228" name="Text Box 60">
            <a:extLst>
              <a:ext uri="{FF2B5EF4-FFF2-40B4-BE49-F238E27FC236}">
                <a16:creationId xmlns:a16="http://schemas.microsoft.com/office/drawing/2014/main" id="{2BEF09D1-5102-45A5-932A-3E7ACA33C74F}"/>
              </a:ext>
            </a:extLst>
          </p:cNvPr>
          <p:cNvSpPr txBox="1">
            <a:spLocks noChangeArrowheads="1"/>
          </p:cNvSpPr>
          <p:nvPr/>
        </p:nvSpPr>
        <p:spPr bwMode="auto">
          <a:xfrm>
            <a:off x="685800" y="5562600"/>
            <a:ext cx="11636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velocity</a:t>
            </a:r>
          </a:p>
        </p:txBody>
      </p:sp>
      <p:sp>
        <p:nvSpPr>
          <p:cNvPr id="7230" name="Rectangle 62">
            <a:extLst>
              <a:ext uri="{FF2B5EF4-FFF2-40B4-BE49-F238E27FC236}">
                <a16:creationId xmlns:a16="http://schemas.microsoft.com/office/drawing/2014/main" id="{74ED0532-E343-4DB8-AA61-CB4B4CCABE94}"/>
              </a:ext>
            </a:extLst>
          </p:cNvPr>
          <p:cNvSpPr>
            <a:spLocks noChangeArrowheads="1"/>
          </p:cNvSpPr>
          <p:nvPr/>
        </p:nvSpPr>
        <p:spPr bwMode="auto">
          <a:xfrm>
            <a:off x="1066800" y="2362200"/>
            <a:ext cx="762000" cy="3810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231" name="Line 63">
            <a:extLst>
              <a:ext uri="{FF2B5EF4-FFF2-40B4-BE49-F238E27FC236}">
                <a16:creationId xmlns:a16="http://schemas.microsoft.com/office/drawing/2014/main" id="{16FA2251-6FD7-4BC1-9F92-94892E2A4129}"/>
              </a:ext>
            </a:extLst>
          </p:cNvPr>
          <p:cNvSpPr>
            <a:spLocks noChangeShapeType="1"/>
          </p:cNvSpPr>
          <p:nvPr/>
        </p:nvSpPr>
        <p:spPr bwMode="auto">
          <a:xfrm>
            <a:off x="1828800" y="2362200"/>
            <a:ext cx="3048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232" name="Line 64">
            <a:extLst>
              <a:ext uri="{FF2B5EF4-FFF2-40B4-BE49-F238E27FC236}">
                <a16:creationId xmlns:a16="http://schemas.microsoft.com/office/drawing/2014/main" id="{38EBAA97-A10E-482B-B6FC-A08A1BC61473}"/>
              </a:ext>
            </a:extLst>
          </p:cNvPr>
          <p:cNvSpPr>
            <a:spLocks noChangeShapeType="1"/>
          </p:cNvSpPr>
          <p:nvPr/>
        </p:nvSpPr>
        <p:spPr bwMode="auto">
          <a:xfrm>
            <a:off x="1844675" y="2473325"/>
            <a:ext cx="3048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233" name="Line 65">
            <a:extLst>
              <a:ext uri="{FF2B5EF4-FFF2-40B4-BE49-F238E27FC236}">
                <a16:creationId xmlns:a16="http://schemas.microsoft.com/office/drawing/2014/main" id="{0E65AF5D-B7E8-4FA3-B5B3-68DC737920E9}"/>
              </a:ext>
            </a:extLst>
          </p:cNvPr>
          <p:cNvSpPr>
            <a:spLocks noChangeShapeType="1"/>
          </p:cNvSpPr>
          <p:nvPr/>
        </p:nvSpPr>
        <p:spPr bwMode="auto">
          <a:xfrm>
            <a:off x="1844675" y="2600325"/>
            <a:ext cx="3048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234" name="Line 66">
            <a:extLst>
              <a:ext uri="{FF2B5EF4-FFF2-40B4-BE49-F238E27FC236}">
                <a16:creationId xmlns:a16="http://schemas.microsoft.com/office/drawing/2014/main" id="{F67C75FB-F075-4626-8BAF-7D1749D6B355}"/>
              </a:ext>
            </a:extLst>
          </p:cNvPr>
          <p:cNvSpPr>
            <a:spLocks noChangeShapeType="1"/>
          </p:cNvSpPr>
          <p:nvPr/>
        </p:nvSpPr>
        <p:spPr bwMode="auto">
          <a:xfrm>
            <a:off x="1836738" y="2724150"/>
            <a:ext cx="3048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235" name="Line 67">
            <a:extLst>
              <a:ext uri="{FF2B5EF4-FFF2-40B4-BE49-F238E27FC236}">
                <a16:creationId xmlns:a16="http://schemas.microsoft.com/office/drawing/2014/main" id="{7E9A4C4E-F5C7-4B33-A275-DF93B4E55A33}"/>
              </a:ext>
            </a:extLst>
          </p:cNvPr>
          <p:cNvSpPr>
            <a:spLocks noChangeShapeType="1"/>
          </p:cNvSpPr>
          <p:nvPr/>
        </p:nvSpPr>
        <p:spPr bwMode="auto">
          <a:xfrm>
            <a:off x="2133600" y="2362200"/>
            <a:ext cx="0" cy="381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236" name="Text Box 68">
            <a:extLst>
              <a:ext uri="{FF2B5EF4-FFF2-40B4-BE49-F238E27FC236}">
                <a16:creationId xmlns:a16="http://schemas.microsoft.com/office/drawing/2014/main" id="{6EC589FB-62CF-431C-9B5B-99A6BE822B51}"/>
              </a:ext>
            </a:extLst>
          </p:cNvPr>
          <p:cNvSpPr txBox="1">
            <a:spLocks noChangeArrowheads="1"/>
          </p:cNvSpPr>
          <p:nvPr/>
        </p:nvSpPr>
        <p:spPr bwMode="auto">
          <a:xfrm>
            <a:off x="1752600" y="2743200"/>
            <a:ext cx="4206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i="1"/>
              <a:t>v</a:t>
            </a:r>
            <a:r>
              <a:rPr lang="en-US" altLang="en-US" baseline="-25000"/>
              <a:t>0</a:t>
            </a:r>
            <a:endParaRPr lang="en-US" altLang="en-US"/>
          </a:p>
        </p:txBody>
      </p:sp>
      <p:sp>
        <p:nvSpPr>
          <p:cNvPr id="7237" name="Rectangle 69">
            <a:extLst>
              <a:ext uri="{FF2B5EF4-FFF2-40B4-BE49-F238E27FC236}">
                <a16:creationId xmlns:a16="http://schemas.microsoft.com/office/drawing/2014/main" id="{47C1247A-6B30-45AA-8158-6E565335671E}"/>
              </a:ext>
            </a:extLst>
          </p:cNvPr>
          <p:cNvSpPr>
            <a:spLocks noChangeArrowheads="1"/>
          </p:cNvSpPr>
          <p:nvPr/>
        </p:nvSpPr>
        <p:spPr bwMode="auto">
          <a:xfrm>
            <a:off x="1676400" y="2362200"/>
            <a:ext cx="152400" cy="381000"/>
          </a:xfrm>
          <a:prstGeom prst="rect">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Text Box 4">
            <a:extLst>
              <a:ext uri="{FF2B5EF4-FFF2-40B4-BE49-F238E27FC236}">
                <a16:creationId xmlns:a16="http://schemas.microsoft.com/office/drawing/2014/main" id="{C21CD3C7-2DC7-495C-BC98-DC9C8F0C2379}"/>
              </a:ext>
            </a:extLst>
          </p:cNvPr>
          <p:cNvSpPr txBox="1">
            <a:spLocks noChangeArrowheads="1"/>
          </p:cNvSpPr>
          <p:nvPr/>
        </p:nvSpPr>
        <p:spPr bwMode="auto">
          <a:xfrm>
            <a:off x="533400" y="457200"/>
            <a:ext cx="830103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en-US">
                <a:solidFill>
                  <a:schemeClr val="accent2"/>
                </a:solidFill>
              </a:rPr>
              <a:t>Limitations of Beam Models based on the Paraxial Approximation</a:t>
            </a:r>
          </a:p>
        </p:txBody>
      </p:sp>
      <p:sp>
        <p:nvSpPr>
          <p:cNvPr id="14341" name="Line 5">
            <a:extLst>
              <a:ext uri="{FF2B5EF4-FFF2-40B4-BE49-F238E27FC236}">
                <a16:creationId xmlns:a16="http://schemas.microsoft.com/office/drawing/2014/main" id="{33ED6114-78CF-46EB-931A-5A3C2472D080}"/>
              </a:ext>
            </a:extLst>
          </p:cNvPr>
          <p:cNvSpPr>
            <a:spLocks noChangeShapeType="1"/>
          </p:cNvSpPr>
          <p:nvPr/>
        </p:nvSpPr>
        <p:spPr bwMode="auto">
          <a:xfrm>
            <a:off x="990600" y="2590800"/>
            <a:ext cx="2895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342" name="Line 6">
            <a:extLst>
              <a:ext uri="{FF2B5EF4-FFF2-40B4-BE49-F238E27FC236}">
                <a16:creationId xmlns:a16="http://schemas.microsoft.com/office/drawing/2014/main" id="{3CEC0310-2C0E-4172-846F-D1E2BC079C18}"/>
              </a:ext>
            </a:extLst>
          </p:cNvPr>
          <p:cNvSpPr>
            <a:spLocks noChangeShapeType="1"/>
          </p:cNvSpPr>
          <p:nvPr/>
        </p:nvSpPr>
        <p:spPr bwMode="auto">
          <a:xfrm>
            <a:off x="1600200" y="1676400"/>
            <a:ext cx="304800" cy="8382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343" name="Line 7">
            <a:extLst>
              <a:ext uri="{FF2B5EF4-FFF2-40B4-BE49-F238E27FC236}">
                <a16:creationId xmlns:a16="http://schemas.microsoft.com/office/drawing/2014/main" id="{462D21CD-B8A4-4681-8E86-0AAE1115F0DF}"/>
              </a:ext>
            </a:extLst>
          </p:cNvPr>
          <p:cNvSpPr>
            <a:spLocks noChangeShapeType="1"/>
          </p:cNvSpPr>
          <p:nvPr/>
        </p:nvSpPr>
        <p:spPr bwMode="auto">
          <a:xfrm>
            <a:off x="2057400" y="2667000"/>
            <a:ext cx="914400" cy="8382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344" name="Line 8">
            <a:extLst>
              <a:ext uri="{FF2B5EF4-FFF2-40B4-BE49-F238E27FC236}">
                <a16:creationId xmlns:a16="http://schemas.microsoft.com/office/drawing/2014/main" id="{D751DCCB-A6EA-4E7F-9AFC-739A44DFFA38}"/>
              </a:ext>
            </a:extLst>
          </p:cNvPr>
          <p:cNvSpPr>
            <a:spLocks noChangeShapeType="1"/>
          </p:cNvSpPr>
          <p:nvPr/>
        </p:nvSpPr>
        <p:spPr bwMode="auto">
          <a:xfrm>
            <a:off x="1905000" y="2667000"/>
            <a:ext cx="0" cy="533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345" name="Arc 9">
            <a:extLst>
              <a:ext uri="{FF2B5EF4-FFF2-40B4-BE49-F238E27FC236}">
                <a16:creationId xmlns:a16="http://schemas.microsoft.com/office/drawing/2014/main" id="{A7DCBB91-3BEA-4AD9-9EFE-A5BC487344CA}"/>
              </a:ext>
            </a:extLst>
          </p:cNvPr>
          <p:cNvSpPr>
            <a:spLocks/>
          </p:cNvSpPr>
          <p:nvPr/>
        </p:nvSpPr>
        <p:spPr bwMode="auto">
          <a:xfrm>
            <a:off x="1600200" y="2668588"/>
            <a:ext cx="228600" cy="514350"/>
          </a:xfrm>
          <a:custGeom>
            <a:avLst/>
            <a:gdLst>
              <a:gd name="G0" fmla="+- 0 0 0"/>
              <a:gd name="G1" fmla="+- 21600 0 0"/>
              <a:gd name="G2" fmla="+- 21600 0 0"/>
              <a:gd name="T0" fmla="*/ 0 w 21600"/>
              <a:gd name="T1" fmla="*/ 0 h 29184"/>
              <a:gd name="T2" fmla="*/ 20225 w 21600"/>
              <a:gd name="T3" fmla="*/ 29184 h 29184"/>
              <a:gd name="T4" fmla="*/ 0 w 21600"/>
              <a:gd name="T5" fmla="*/ 21600 h 29184"/>
            </a:gdLst>
            <a:ahLst/>
            <a:cxnLst>
              <a:cxn ang="0">
                <a:pos x="T0" y="T1"/>
              </a:cxn>
              <a:cxn ang="0">
                <a:pos x="T2" y="T3"/>
              </a:cxn>
              <a:cxn ang="0">
                <a:pos x="T4" y="T5"/>
              </a:cxn>
            </a:cxnLst>
            <a:rect l="0" t="0" r="r" b="b"/>
            <a:pathLst>
              <a:path w="21600" h="29184" fill="none" extrusionOk="0">
                <a:moveTo>
                  <a:pt x="0" y="0"/>
                </a:moveTo>
                <a:cubicBezTo>
                  <a:pt x="11929" y="0"/>
                  <a:pt x="21600" y="9670"/>
                  <a:pt x="21600" y="21600"/>
                </a:cubicBezTo>
                <a:cubicBezTo>
                  <a:pt x="21600" y="24189"/>
                  <a:pt x="21134" y="26758"/>
                  <a:pt x="20224" y="29183"/>
                </a:cubicBezTo>
              </a:path>
              <a:path w="21600" h="29184" stroke="0" extrusionOk="0">
                <a:moveTo>
                  <a:pt x="0" y="0"/>
                </a:moveTo>
                <a:cubicBezTo>
                  <a:pt x="11929" y="0"/>
                  <a:pt x="21600" y="9670"/>
                  <a:pt x="21600" y="21600"/>
                </a:cubicBezTo>
                <a:cubicBezTo>
                  <a:pt x="21600" y="24189"/>
                  <a:pt x="21134" y="26758"/>
                  <a:pt x="20224" y="29183"/>
                </a:cubicBezTo>
                <a:lnTo>
                  <a:pt x="0"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346" name="Line 10">
            <a:extLst>
              <a:ext uri="{FF2B5EF4-FFF2-40B4-BE49-F238E27FC236}">
                <a16:creationId xmlns:a16="http://schemas.microsoft.com/office/drawing/2014/main" id="{1B1B78C4-8719-4D49-B356-4FCD09E7AB1F}"/>
              </a:ext>
            </a:extLst>
          </p:cNvPr>
          <p:cNvSpPr>
            <a:spLocks noChangeShapeType="1"/>
          </p:cNvSpPr>
          <p:nvPr/>
        </p:nvSpPr>
        <p:spPr bwMode="auto">
          <a:xfrm>
            <a:off x="1371600" y="2971800"/>
            <a:ext cx="7620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347" name="Arc 11">
            <a:extLst>
              <a:ext uri="{FF2B5EF4-FFF2-40B4-BE49-F238E27FC236}">
                <a16:creationId xmlns:a16="http://schemas.microsoft.com/office/drawing/2014/main" id="{1F595ABC-DE0A-4C6A-BDE3-9912EC69234D}"/>
              </a:ext>
            </a:extLst>
          </p:cNvPr>
          <p:cNvSpPr>
            <a:spLocks/>
          </p:cNvSpPr>
          <p:nvPr/>
        </p:nvSpPr>
        <p:spPr bwMode="auto">
          <a:xfrm flipV="1">
            <a:off x="6400800" y="2133600"/>
            <a:ext cx="457200" cy="457200"/>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0"/>
                </a:moveTo>
                <a:cubicBezTo>
                  <a:pt x="11929" y="0"/>
                  <a:pt x="21600" y="9670"/>
                  <a:pt x="21600" y="21600"/>
                </a:cubicBezTo>
              </a:path>
              <a:path w="21600" h="21600" stroke="0" extrusionOk="0">
                <a:moveTo>
                  <a:pt x="0" y="0"/>
                </a:moveTo>
                <a:cubicBezTo>
                  <a:pt x="11929" y="0"/>
                  <a:pt x="21600" y="9670"/>
                  <a:pt x="21600" y="21600"/>
                </a:cubicBezTo>
                <a:lnTo>
                  <a:pt x="0"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348" name="Line 12">
            <a:extLst>
              <a:ext uri="{FF2B5EF4-FFF2-40B4-BE49-F238E27FC236}">
                <a16:creationId xmlns:a16="http://schemas.microsoft.com/office/drawing/2014/main" id="{92AE86DE-629C-460B-9DB0-549E46245ED1}"/>
              </a:ext>
            </a:extLst>
          </p:cNvPr>
          <p:cNvSpPr>
            <a:spLocks noChangeShapeType="1"/>
          </p:cNvSpPr>
          <p:nvPr/>
        </p:nvSpPr>
        <p:spPr bwMode="auto">
          <a:xfrm flipH="1">
            <a:off x="5410200" y="2590800"/>
            <a:ext cx="990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349" name="Line 13">
            <a:extLst>
              <a:ext uri="{FF2B5EF4-FFF2-40B4-BE49-F238E27FC236}">
                <a16:creationId xmlns:a16="http://schemas.microsoft.com/office/drawing/2014/main" id="{1163DE68-EC53-47B1-A424-9D913722A778}"/>
              </a:ext>
            </a:extLst>
          </p:cNvPr>
          <p:cNvSpPr>
            <a:spLocks noChangeShapeType="1"/>
          </p:cNvSpPr>
          <p:nvPr/>
        </p:nvSpPr>
        <p:spPr bwMode="auto">
          <a:xfrm>
            <a:off x="6477000" y="1752600"/>
            <a:ext cx="0" cy="762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350" name="Text Box 14">
            <a:extLst>
              <a:ext uri="{FF2B5EF4-FFF2-40B4-BE49-F238E27FC236}">
                <a16:creationId xmlns:a16="http://schemas.microsoft.com/office/drawing/2014/main" id="{BA952F2A-E52C-4499-97B1-CD004811DBF8}"/>
              </a:ext>
            </a:extLst>
          </p:cNvPr>
          <p:cNvSpPr txBox="1">
            <a:spLocks noChangeArrowheads="1"/>
          </p:cNvSpPr>
          <p:nvPr/>
        </p:nvSpPr>
        <p:spPr bwMode="auto">
          <a:xfrm>
            <a:off x="1812925" y="1565275"/>
            <a:ext cx="248126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en-US"/>
              <a:t>near critical angles</a:t>
            </a:r>
          </a:p>
        </p:txBody>
      </p:sp>
      <p:sp>
        <p:nvSpPr>
          <p:cNvPr id="14351" name="Text Box 15">
            <a:extLst>
              <a:ext uri="{FF2B5EF4-FFF2-40B4-BE49-F238E27FC236}">
                <a16:creationId xmlns:a16="http://schemas.microsoft.com/office/drawing/2014/main" id="{FEEF321C-CB88-4480-9A64-444476F567FB}"/>
              </a:ext>
            </a:extLst>
          </p:cNvPr>
          <p:cNvSpPr txBox="1">
            <a:spLocks noChangeArrowheads="1"/>
          </p:cNvSpPr>
          <p:nvPr/>
        </p:nvSpPr>
        <p:spPr bwMode="auto">
          <a:xfrm>
            <a:off x="4114800" y="3048000"/>
            <a:ext cx="4419600" cy="8223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en-US"/>
              <a:t>cases where the surface curvature</a:t>
            </a:r>
          </a:p>
          <a:p>
            <a:pPr eaLnBrk="0" hangingPunct="0"/>
            <a:r>
              <a:rPr lang="en-US" altLang="en-US"/>
              <a:t>varies rapidly over the beam width</a:t>
            </a:r>
          </a:p>
        </p:txBody>
      </p:sp>
      <p:sp>
        <p:nvSpPr>
          <p:cNvPr id="14352" name="Rectangle 16">
            <a:extLst>
              <a:ext uri="{FF2B5EF4-FFF2-40B4-BE49-F238E27FC236}">
                <a16:creationId xmlns:a16="http://schemas.microsoft.com/office/drawing/2014/main" id="{1B789E00-C5E3-4490-BD68-2F5476CA5FCF}"/>
              </a:ext>
            </a:extLst>
          </p:cNvPr>
          <p:cNvSpPr>
            <a:spLocks noChangeArrowheads="1"/>
          </p:cNvSpPr>
          <p:nvPr/>
        </p:nvSpPr>
        <p:spPr bwMode="auto">
          <a:xfrm rot="-2038830">
            <a:off x="7246938" y="1474788"/>
            <a:ext cx="685800" cy="7620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353" name="Rectangle 17">
            <a:extLst>
              <a:ext uri="{FF2B5EF4-FFF2-40B4-BE49-F238E27FC236}">
                <a16:creationId xmlns:a16="http://schemas.microsoft.com/office/drawing/2014/main" id="{867C846E-F693-4ECA-9ED7-51E73FCA7409}"/>
              </a:ext>
            </a:extLst>
          </p:cNvPr>
          <p:cNvSpPr>
            <a:spLocks noChangeArrowheads="1"/>
          </p:cNvSpPr>
          <p:nvPr/>
        </p:nvSpPr>
        <p:spPr bwMode="auto">
          <a:xfrm>
            <a:off x="381000" y="4495800"/>
            <a:ext cx="609600" cy="5334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354" name="Text Box 18">
            <a:extLst>
              <a:ext uri="{FF2B5EF4-FFF2-40B4-BE49-F238E27FC236}">
                <a16:creationId xmlns:a16="http://schemas.microsoft.com/office/drawing/2014/main" id="{6E0357F8-BBE3-4B2E-B8C0-C3863F78D747}"/>
              </a:ext>
            </a:extLst>
          </p:cNvPr>
          <p:cNvSpPr txBox="1">
            <a:spLocks noChangeArrowheads="1"/>
          </p:cNvSpPr>
          <p:nvPr/>
        </p:nvSpPr>
        <p:spPr bwMode="auto">
          <a:xfrm>
            <a:off x="593725" y="5222875"/>
            <a:ext cx="3930650" cy="11874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en-US"/>
              <a:t>at locations too close to</a:t>
            </a:r>
          </a:p>
          <a:p>
            <a:pPr eaLnBrk="0" hangingPunct="0"/>
            <a:r>
              <a:rPr lang="en-US" altLang="en-US"/>
              <a:t>a plane  transducer or for</a:t>
            </a:r>
          </a:p>
          <a:p>
            <a:pPr eaLnBrk="0" hangingPunct="0"/>
            <a:r>
              <a:rPr lang="en-US" altLang="en-US"/>
              <a:t>too tightly focused transducers</a:t>
            </a:r>
          </a:p>
        </p:txBody>
      </p:sp>
      <p:sp>
        <p:nvSpPr>
          <p:cNvPr id="14355" name="Line 19">
            <a:extLst>
              <a:ext uri="{FF2B5EF4-FFF2-40B4-BE49-F238E27FC236}">
                <a16:creationId xmlns:a16="http://schemas.microsoft.com/office/drawing/2014/main" id="{1FE8A894-D18C-443F-86E5-09DDB96265EE}"/>
              </a:ext>
            </a:extLst>
          </p:cNvPr>
          <p:cNvSpPr>
            <a:spLocks noChangeShapeType="1"/>
          </p:cNvSpPr>
          <p:nvPr/>
        </p:nvSpPr>
        <p:spPr bwMode="auto">
          <a:xfrm>
            <a:off x="1155700" y="4775200"/>
            <a:ext cx="3810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356" name="Line 20">
            <a:extLst>
              <a:ext uri="{FF2B5EF4-FFF2-40B4-BE49-F238E27FC236}">
                <a16:creationId xmlns:a16="http://schemas.microsoft.com/office/drawing/2014/main" id="{4E0B0C45-E382-4343-B8AE-929E6EF64F70}"/>
              </a:ext>
            </a:extLst>
          </p:cNvPr>
          <p:cNvSpPr>
            <a:spLocks noChangeShapeType="1"/>
          </p:cNvSpPr>
          <p:nvPr/>
        </p:nvSpPr>
        <p:spPr bwMode="auto">
          <a:xfrm>
            <a:off x="1066800" y="4495800"/>
            <a:ext cx="457200" cy="2286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357" name="Line 21">
            <a:extLst>
              <a:ext uri="{FF2B5EF4-FFF2-40B4-BE49-F238E27FC236}">
                <a16:creationId xmlns:a16="http://schemas.microsoft.com/office/drawing/2014/main" id="{F212E0A5-F416-4D0A-BECB-7C721905F450}"/>
              </a:ext>
            </a:extLst>
          </p:cNvPr>
          <p:cNvSpPr>
            <a:spLocks noChangeShapeType="1"/>
          </p:cNvSpPr>
          <p:nvPr/>
        </p:nvSpPr>
        <p:spPr bwMode="auto">
          <a:xfrm flipV="1">
            <a:off x="1066800" y="4876800"/>
            <a:ext cx="457200" cy="1524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358" name="Line 22">
            <a:extLst>
              <a:ext uri="{FF2B5EF4-FFF2-40B4-BE49-F238E27FC236}">
                <a16:creationId xmlns:a16="http://schemas.microsoft.com/office/drawing/2014/main" id="{CAA02338-35AA-4BFB-9F92-C3F4E4C4A55E}"/>
              </a:ext>
            </a:extLst>
          </p:cNvPr>
          <p:cNvSpPr>
            <a:spLocks noChangeShapeType="1"/>
          </p:cNvSpPr>
          <p:nvPr/>
        </p:nvSpPr>
        <p:spPr bwMode="auto">
          <a:xfrm>
            <a:off x="5029200" y="5181600"/>
            <a:ext cx="2667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359" name="Line 23">
            <a:extLst>
              <a:ext uri="{FF2B5EF4-FFF2-40B4-BE49-F238E27FC236}">
                <a16:creationId xmlns:a16="http://schemas.microsoft.com/office/drawing/2014/main" id="{81DF1AA2-A627-436F-B682-D808A7C99753}"/>
              </a:ext>
            </a:extLst>
          </p:cNvPr>
          <p:cNvSpPr>
            <a:spLocks noChangeShapeType="1"/>
          </p:cNvSpPr>
          <p:nvPr/>
        </p:nvSpPr>
        <p:spPr bwMode="auto">
          <a:xfrm>
            <a:off x="6248400" y="5181600"/>
            <a:ext cx="1219200" cy="2286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360" name="Line 24">
            <a:extLst>
              <a:ext uri="{FF2B5EF4-FFF2-40B4-BE49-F238E27FC236}">
                <a16:creationId xmlns:a16="http://schemas.microsoft.com/office/drawing/2014/main" id="{54103461-F276-47CC-BF1A-738689F1B72F}"/>
              </a:ext>
            </a:extLst>
          </p:cNvPr>
          <p:cNvSpPr>
            <a:spLocks noChangeShapeType="1"/>
          </p:cNvSpPr>
          <p:nvPr/>
        </p:nvSpPr>
        <p:spPr bwMode="auto">
          <a:xfrm>
            <a:off x="5334000" y="4114800"/>
            <a:ext cx="838200" cy="9144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361" name="Text Box 25">
            <a:extLst>
              <a:ext uri="{FF2B5EF4-FFF2-40B4-BE49-F238E27FC236}">
                <a16:creationId xmlns:a16="http://schemas.microsoft.com/office/drawing/2014/main" id="{9566DA7D-612F-4F91-A92D-4C6D959F7DDA}"/>
              </a:ext>
            </a:extLst>
          </p:cNvPr>
          <p:cNvSpPr txBox="1">
            <a:spLocks noChangeArrowheads="1"/>
          </p:cNvSpPr>
          <p:nvPr/>
        </p:nvSpPr>
        <p:spPr bwMode="auto">
          <a:xfrm>
            <a:off x="5394325" y="5680075"/>
            <a:ext cx="3032125"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en-US"/>
              <a:t>at high refracted angles</a:t>
            </a:r>
          </a:p>
        </p:txBody>
      </p:sp>
      <p:sp>
        <p:nvSpPr>
          <p:cNvPr id="14362" name="Oval 26">
            <a:extLst>
              <a:ext uri="{FF2B5EF4-FFF2-40B4-BE49-F238E27FC236}">
                <a16:creationId xmlns:a16="http://schemas.microsoft.com/office/drawing/2014/main" id="{5BE67798-B2B0-430B-96CD-80F8998AD8E9}"/>
              </a:ext>
            </a:extLst>
          </p:cNvPr>
          <p:cNvSpPr>
            <a:spLocks noChangeArrowheads="1"/>
          </p:cNvSpPr>
          <p:nvPr/>
        </p:nvSpPr>
        <p:spPr bwMode="auto">
          <a:xfrm>
            <a:off x="2133600" y="4495800"/>
            <a:ext cx="609600" cy="6096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363" name="Rectangle 27">
            <a:extLst>
              <a:ext uri="{FF2B5EF4-FFF2-40B4-BE49-F238E27FC236}">
                <a16:creationId xmlns:a16="http://schemas.microsoft.com/office/drawing/2014/main" id="{838DBFBE-319F-4648-928C-8EC5368D372B}"/>
              </a:ext>
            </a:extLst>
          </p:cNvPr>
          <p:cNvSpPr>
            <a:spLocks noChangeArrowheads="1"/>
          </p:cNvSpPr>
          <p:nvPr/>
        </p:nvSpPr>
        <p:spPr bwMode="auto">
          <a:xfrm>
            <a:off x="2438400" y="4191000"/>
            <a:ext cx="914400" cy="10668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364" name="Line 28">
            <a:extLst>
              <a:ext uri="{FF2B5EF4-FFF2-40B4-BE49-F238E27FC236}">
                <a16:creationId xmlns:a16="http://schemas.microsoft.com/office/drawing/2014/main" id="{B2CD2554-C257-4256-8E6F-EEEF07EE4DF3}"/>
              </a:ext>
            </a:extLst>
          </p:cNvPr>
          <p:cNvSpPr>
            <a:spLocks noChangeShapeType="1"/>
          </p:cNvSpPr>
          <p:nvPr/>
        </p:nvSpPr>
        <p:spPr bwMode="auto">
          <a:xfrm>
            <a:off x="2514600" y="4800600"/>
            <a:ext cx="3048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365" name="Line 29">
            <a:extLst>
              <a:ext uri="{FF2B5EF4-FFF2-40B4-BE49-F238E27FC236}">
                <a16:creationId xmlns:a16="http://schemas.microsoft.com/office/drawing/2014/main" id="{6AD521BF-4157-459C-858B-5A738FB8468C}"/>
              </a:ext>
            </a:extLst>
          </p:cNvPr>
          <p:cNvSpPr>
            <a:spLocks noChangeShapeType="1"/>
          </p:cNvSpPr>
          <p:nvPr/>
        </p:nvSpPr>
        <p:spPr bwMode="auto">
          <a:xfrm>
            <a:off x="2514600" y="4495800"/>
            <a:ext cx="304800" cy="2286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366" name="Line 30">
            <a:extLst>
              <a:ext uri="{FF2B5EF4-FFF2-40B4-BE49-F238E27FC236}">
                <a16:creationId xmlns:a16="http://schemas.microsoft.com/office/drawing/2014/main" id="{A2D39277-09AD-4FD8-9F4E-88A481595563}"/>
              </a:ext>
            </a:extLst>
          </p:cNvPr>
          <p:cNvSpPr>
            <a:spLocks noChangeShapeType="1"/>
          </p:cNvSpPr>
          <p:nvPr/>
        </p:nvSpPr>
        <p:spPr bwMode="auto">
          <a:xfrm flipV="1">
            <a:off x="2514600" y="4876800"/>
            <a:ext cx="304800" cy="1524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 Box 2">
            <a:extLst>
              <a:ext uri="{FF2B5EF4-FFF2-40B4-BE49-F238E27FC236}">
                <a16:creationId xmlns:a16="http://schemas.microsoft.com/office/drawing/2014/main" id="{2F80B90F-7022-45A3-B35D-129BCFE600FD}"/>
              </a:ext>
            </a:extLst>
          </p:cNvPr>
          <p:cNvSpPr txBox="1">
            <a:spLocks noChangeArrowheads="1"/>
          </p:cNvSpPr>
          <p:nvPr/>
        </p:nvSpPr>
        <p:spPr bwMode="auto">
          <a:xfrm>
            <a:off x="1127125" y="904875"/>
            <a:ext cx="6235700" cy="2041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en-US" sz="2800" i="1">
                <a:latin typeface="Times" panose="02020603050405020304" pitchFamily="18" charset="0"/>
              </a:rPr>
              <a:t>	      </a:t>
            </a:r>
            <a:r>
              <a:rPr lang="en-US" altLang="en-US" sz="2800" i="1">
                <a:solidFill>
                  <a:srgbClr val="009900"/>
                </a:solidFill>
                <a:latin typeface="Times" panose="02020603050405020304" pitchFamily="18" charset="0"/>
              </a:rPr>
              <a:t>Learning Objectives</a:t>
            </a:r>
          </a:p>
          <a:p>
            <a:pPr eaLnBrk="0" hangingPunct="0"/>
            <a:endParaRPr lang="en-US" altLang="en-US" sz="2800" i="1">
              <a:solidFill>
                <a:srgbClr val="66FF66"/>
              </a:solidFill>
              <a:latin typeface="Times" panose="02020603050405020304" pitchFamily="18" charset="0"/>
            </a:endParaRPr>
          </a:p>
          <a:p>
            <a:pPr eaLnBrk="0" hangingPunct="0"/>
            <a:endParaRPr lang="en-US" altLang="en-US">
              <a:latin typeface="Times" panose="02020603050405020304" pitchFamily="18" charset="0"/>
            </a:endParaRPr>
          </a:p>
          <a:p>
            <a:pPr eaLnBrk="0" hangingPunct="0"/>
            <a:r>
              <a:rPr lang="en-US" altLang="en-US">
                <a:latin typeface="Times" panose="02020603050405020304" pitchFamily="18" charset="0"/>
              </a:rPr>
              <a:t>Introduction to the paraxial approximation and its</a:t>
            </a:r>
          </a:p>
          <a:p>
            <a:pPr eaLnBrk="0" hangingPunct="0"/>
            <a:r>
              <a:rPr lang="en-US" altLang="en-US">
                <a:latin typeface="Times" panose="02020603050405020304" pitchFamily="18" charset="0"/>
              </a:rPr>
              <a:t>importance in beam modeling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24" name="Group 76">
            <a:extLst>
              <a:ext uri="{FF2B5EF4-FFF2-40B4-BE49-F238E27FC236}">
                <a16:creationId xmlns:a16="http://schemas.microsoft.com/office/drawing/2014/main" id="{45D195E5-F8CC-4625-86D9-184339983019}"/>
              </a:ext>
            </a:extLst>
          </p:cNvPr>
          <p:cNvGrpSpPr>
            <a:grpSpLocks/>
          </p:cNvGrpSpPr>
          <p:nvPr/>
        </p:nvGrpSpPr>
        <p:grpSpPr bwMode="auto">
          <a:xfrm>
            <a:off x="762000" y="1828800"/>
            <a:ext cx="7454900" cy="2906713"/>
            <a:chOff x="259" y="1129"/>
            <a:chExt cx="4696" cy="1831"/>
          </a:xfrm>
        </p:grpSpPr>
        <p:sp>
          <p:nvSpPr>
            <p:cNvPr id="2123" name="Rectangle 75">
              <a:extLst>
                <a:ext uri="{FF2B5EF4-FFF2-40B4-BE49-F238E27FC236}">
                  <a16:creationId xmlns:a16="http://schemas.microsoft.com/office/drawing/2014/main" id="{12555542-B7E3-40AE-9100-310930CD9CD9}"/>
                </a:ext>
              </a:extLst>
            </p:cNvPr>
            <p:cNvSpPr>
              <a:spLocks noChangeArrowheads="1"/>
            </p:cNvSpPr>
            <p:nvPr/>
          </p:nvSpPr>
          <p:spPr bwMode="auto">
            <a:xfrm>
              <a:off x="259" y="1130"/>
              <a:ext cx="928" cy="1826"/>
            </a:xfrm>
            <a:prstGeom prst="rect">
              <a:avLst/>
            </a:prstGeom>
            <a:solidFill>
              <a:srgbClr val="0000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pic>
          <p:nvPicPr>
            <p:cNvPr id="2053" name="Picture 5">
              <a:extLst>
                <a:ext uri="{FF2B5EF4-FFF2-40B4-BE49-F238E27FC236}">
                  <a16:creationId xmlns:a16="http://schemas.microsoft.com/office/drawing/2014/main" id="{7E995B14-832B-4CCD-BB1F-82578E9CC10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59" y="1675"/>
              <a:ext cx="3796" cy="7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01" name="Line 53">
              <a:extLst>
                <a:ext uri="{FF2B5EF4-FFF2-40B4-BE49-F238E27FC236}">
                  <a16:creationId xmlns:a16="http://schemas.microsoft.com/office/drawing/2014/main" id="{5B9C93E9-C108-4C4B-A878-1783830A3DA7}"/>
                </a:ext>
              </a:extLst>
            </p:cNvPr>
            <p:cNvSpPr>
              <a:spLocks noChangeShapeType="1"/>
            </p:cNvSpPr>
            <p:nvPr/>
          </p:nvSpPr>
          <p:spPr bwMode="auto">
            <a:xfrm>
              <a:off x="1159" y="1675"/>
              <a:ext cx="38" cy="1"/>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02" name="Line 54">
              <a:extLst>
                <a:ext uri="{FF2B5EF4-FFF2-40B4-BE49-F238E27FC236}">
                  <a16:creationId xmlns:a16="http://schemas.microsoft.com/office/drawing/2014/main" id="{2A8692A0-1AC1-480D-9BD3-A9DB4166BF80}"/>
                </a:ext>
              </a:extLst>
            </p:cNvPr>
            <p:cNvSpPr>
              <a:spLocks noChangeShapeType="1"/>
            </p:cNvSpPr>
            <p:nvPr/>
          </p:nvSpPr>
          <p:spPr bwMode="auto">
            <a:xfrm flipH="1">
              <a:off x="4908" y="1675"/>
              <a:ext cx="38" cy="1"/>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07" name="Line 59">
              <a:extLst>
                <a:ext uri="{FF2B5EF4-FFF2-40B4-BE49-F238E27FC236}">
                  <a16:creationId xmlns:a16="http://schemas.microsoft.com/office/drawing/2014/main" id="{796DA506-49F1-45F4-BEF4-E25798A3B3EC}"/>
                </a:ext>
              </a:extLst>
            </p:cNvPr>
            <p:cNvSpPr>
              <a:spLocks noChangeShapeType="1"/>
            </p:cNvSpPr>
            <p:nvPr/>
          </p:nvSpPr>
          <p:spPr bwMode="auto">
            <a:xfrm>
              <a:off x="1159" y="2430"/>
              <a:ext cx="38" cy="1"/>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08" name="Line 60">
              <a:extLst>
                <a:ext uri="{FF2B5EF4-FFF2-40B4-BE49-F238E27FC236}">
                  <a16:creationId xmlns:a16="http://schemas.microsoft.com/office/drawing/2014/main" id="{022E77D9-FAC7-4266-B75B-F5D78E9D70E1}"/>
                </a:ext>
              </a:extLst>
            </p:cNvPr>
            <p:cNvSpPr>
              <a:spLocks noChangeShapeType="1"/>
            </p:cNvSpPr>
            <p:nvPr/>
          </p:nvSpPr>
          <p:spPr bwMode="auto">
            <a:xfrm flipH="1">
              <a:off x="4908" y="2430"/>
              <a:ext cx="38" cy="1"/>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20" name="Rectangle 72">
              <a:extLst>
                <a:ext uri="{FF2B5EF4-FFF2-40B4-BE49-F238E27FC236}">
                  <a16:creationId xmlns:a16="http://schemas.microsoft.com/office/drawing/2014/main" id="{3F050936-D195-41F7-AD24-F26DF8044DDE}"/>
                </a:ext>
              </a:extLst>
            </p:cNvPr>
            <p:cNvSpPr>
              <a:spLocks noChangeArrowheads="1"/>
            </p:cNvSpPr>
            <p:nvPr/>
          </p:nvSpPr>
          <p:spPr bwMode="auto">
            <a:xfrm>
              <a:off x="1160" y="2400"/>
              <a:ext cx="3788" cy="560"/>
            </a:xfrm>
            <a:prstGeom prst="rect">
              <a:avLst/>
            </a:prstGeom>
            <a:solidFill>
              <a:srgbClr val="0000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121" name="Rectangle 73">
              <a:extLst>
                <a:ext uri="{FF2B5EF4-FFF2-40B4-BE49-F238E27FC236}">
                  <a16:creationId xmlns:a16="http://schemas.microsoft.com/office/drawing/2014/main" id="{7B1EBAD0-EC32-43D5-8237-6F0F9D5CA575}"/>
                </a:ext>
              </a:extLst>
            </p:cNvPr>
            <p:cNvSpPr>
              <a:spLocks noChangeArrowheads="1"/>
            </p:cNvSpPr>
            <p:nvPr/>
          </p:nvSpPr>
          <p:spPr bwMode="auto">
            <a:xfrm>
              <a:off x="772" y="1935"/>
              <a:ext cx="384" cy="240"/>
            </a:xfrm>
            <a:prstGeom prst="rect">
              <a:avLst/>
            </a:prstGeom>
            <a:solidFill>
              <a:schemeClr val="hlink"/>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a:p>
          </p:txBody>
        </p:sp>
        <p:sp>
          <p:nvSpPr>
            <p:cNvPr id="2122" name="Rectangle 74">
              <a:extLst>
                <a:ext uri="{FF2B5EF4-FFF2-40B4-BE49-F238E27FC236}">
                  <a16:creationId xmlns:a16="http://schemas.microsoft.com/office/drawing/2014/main" id="{29349797-3608-48EF-A06A-002D6D63DD5C}"/>
                </a:ext>
              </a:extLst>
            </p:cNvPr>
            <p:cNvSpPr>
              <a:spLocks noChangeArrowheads="1"/>
            </p:cNvSpPr>
            <p:nvPr/>
          </p:nvSpPr>
          <p:spPr bwMode="auto">
            <a:xfrm>
              <a:off x="1161" y="1129"/>
              <a:ext cx="3788" cy="560"/>
            </a:xfrm>
            <a:prstGeom prst="rect">
              <a:avLst/>
            </a:prstGeom>
            <a:solidFill>
              <a:srgbClr val="0000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2125" name="Text Box 77">
            <a:extLst>
              <a:ext uri="{FF2B5EF4-FFF2-40B4-BE49-F238E27FC236}">
                <a16:creationId xmlns:a16="http://schemas.microsoft.com/office/drawing/2014/main" id="{BA805F7C-12E1-44CB-9AD9-C82396247958}"/>
              </a:ext>
            </a:extLst>
          </p:cNvPr>
          <p:cNvSpPr txBox="1">
            <a:spLocks noChangeArrowheads="1"/>
          </p:cNvSpPr>
          <p:nvPr/>
        </p:nvSpPr>
        <p:spPr bwMode="auto">
          <a:xfrm>
            <a:off x="762000" y="838200"/>
            <a:ext cx="8048625"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A transducer generates a complex beam of sound. Modeling that</a:t>
            </a:r>
          </a:p>
          <a:p>
            <a:r>
              <a:rPr lang="en-US" altLang="en-US"/>
              <a:t> complexity is a challenging task.</a:t>
            </a:r>
          </a:p>
        </p:txBody>
      </p:sp>
      <p:sp>
        <p:nvSpPr>
          <p:cNvPr id="2126" name="Text Box 78">
            <a:extLst>
              <a:ext uri="{FF2B5EF4-FFF2-40B4-BE49-F238E27FC236}">
                <a16:creationId xmlns:a16="http://schemas.microsoft.com/office/drawing/2014/main" id="{834E7CA7-5C69-409F-BE18-02D7C7C236C6}"/>
              </a:ext>
            </a:extLst>
          </p:cNvPr>
          <p:cNvSpPr txBox="1">
            <a:spLocks noChangeArrowheads="1"/>
          </p:cNvSpPr>
          <p:nvPr/>
        </p:nvSpPr>
        <p:spPr bwMode="auto">
          <a:xfrm>
            <a:off x="561975" y="5100638"/>
            <a:ext cx="8231188"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The modeling computational burden can be reduced considerably </a:t>
            </a:r>
          </a:p>
          <a:p>
            <a:r>
              <a:rPr lang="en-US" altLang="en-US"/>
              <a:t>by introducing approximations. The </a:t>
            </a:r>
            <a:r>
              <a:rPr lang="en-US" altLang="en-US" u="sng"/>
              <a:t>paraxial approximation</a:t>
            </a:r>
            <a:r>
              <a:rPr lang="en-US" altLang="en-US"/>
              <a:t> is</a:t>
            </a:r>
          </a:p>
          <a:p>
            <a:r>
              <a:rPr lang="en-US" altLang="en-US"/>
              <a:t> one of the most useful of those approximations.    </a:t>
            </a:r>
          </a:p>
        </p:txBody>
      </p:sp>
      <p:sp>
        <p:nvSpPr>
          <p:cNvPr id="2127" name="Text Box 79">
            <a:extLst>
              <a:ext uri="{FF2B5EF4-FFF2-40B4-BE49-F238E27FC236}">
                <a16:creationId xmlns:a16="http://schemas.microsoft.com/office/drawing/2014/main" id="{3A9DE5E7-6CD5-415C-BA3A-C79415965806}"/>
              </a:ext>
            </a:extLst>
          </p:cNvPr>
          <p:cNvSpPr txBox="1">
            <a:spLocks noChangeArrowheads="1"/>
          </p:cNvSpPr>
          <p:nvPr/>
        </p:nvSpPr>
        <p:spPr bwMode="auto">
          <a:xfrm>
            <a:off x="2590800" y="228600"/>
            <a:ext cx="36671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rPr>
              <a:t>The Paraxial Approximation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a:extLst>
              <a:ext uri="{FF2B5EF4-FFF2-40B4-BE49-F238E27FC236}">
                <a16:creationId xmlns:a16="http://schemas.microsoft.com/office/drawing/2014/main" id="{8B2CF5D6-D5CB-4C75-B5EA-756F877E7474}"/>
              </a:ext>
            </a:extLst>
          </p:cNvPr>
          <p:cNvSpPr>
            <a:spLocks noChangeArrowheads="1"/>
          </p:cNvSpPr>
          <p:nvPr/>
        </p:nvSpPr>
        <p:spPr bwMode="auto">
          <a:xfrm>
            <a:off x="685800" y="1490663"/>
            <a:ext cx="1431925" cy="2108200"/>
          </a:xfrm>
          <a:prstGeom prst="rect">
            <a:avLst/>
          </a:prstGeom>
          <a:solidFill>
            <a:srgbClr val="0000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pic>
        <p:nvPicPr>
          <p:cNvPr id="3076" name="Picture 4">
            <a:extLst>
              <a:ext uri="{FF2B5EF4-FFF2-40B4-BE49-F238E27FC236}">
                <a16:creationId xmlns:a16="http://schemas.microsoft.com/office/drawing/2014/main" id="{54D464B6-3972-43D5-9A64-E65C887D0AC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14550" y="1933575"/>
            <a:ext cx="6026150" cy="1214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7" name="Line 5">
            <a:extLst>
              <a:ext uri="{FF2B5EF4-FFF2-40B4-BE49-F238E27FC236}">
                <a16:creationId xmlns:a16="http://schemas.microsoft.com/office/drawing/2014/main" id="{ED6F8813-246C-4F72-A65D-0E2AC83C5C02}"/>
              </a:ext>
            </a:extLst>
          </p:cNvPr>
          <p:cNvSpPr>
            <a:spLocks noChangeShapeType="1"/>
          </p:cNvSpPr>
          <p:nvPr/>
        </p:nvSpPr>
        <p:spPr bwMode="auto">
          <a:xfrm>
            <a:off x="2114550" y="1933575"/>
            <a:ext cx="60325" cy="1588"/>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8" name="Line 6">
            <a:extLst>
              <a:ext uri="{FF2B5EF4-FFF2-40B4-BE49-F238E27FC236}">
                <a16:creationId xmlns:a16="http://schemas.microsoft.com/office/drawing/2014/main" id="{D2FCDD0B-22F8-4EFC-BF9C-F1FA4653B3D1}"/>
              </a:ext>
            </a:extLst>
          </p:cNvPr>
          <p:cNvSpPr>
            <a:spLocks noChangeShapeType="1"/>
          </p:cNvSpPr>
          <p:nvPr/>
        </p:nvSpPr>
        <p:spPr bwMode="auto">
          <a:xfrm flipH="1">
            <a:off x="8066088" y="1933575"/>
            <a:ext cx="60325" cy="1588"/>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9" name="Line 7">
            <a:extLst>
              <a:ext uri="{FF2B5EF4-FFF2-40B4-BE49-F238E27FC236}">
                <a16:creationId xmlns:a16="http://schemas.microsoft.com/office/drawing/2014/main" id="{433D058F-9C47-41E8-B8EF-A286DE63A5FB}"/>
              </a:ext>
            </a:extLst>
          </p:cNvPr>
          <p:cNvSpPr>
            <a:spLocks noChangeShapeType="1"/>
          </p:cNvSpPr>
          <p:nvPr/>
        </p:nvSpPr>
        <p:spPr bwMode="auto">
          <a:xfrm>
            <a:off x="2114550" y="3132138"/>
            <a:ext cx="60325" cy="1587"/>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80" name="Line 8">
            <a:extLst>
              <a:ext uri="{FF2B5EF4-FFF2-40B4-BE49-F238E27FC236}">
                <a16:creationId xmlns:a16="http://schemas.microsoft.com/office/drawing/2014/main" id="{73D0C063-F5E6-483B-999F-357E33477BF7}"/>
              </a:ext>
            </a:extLst>
          </p:cNvPr>
          <p:cNvSpPr>
            <a:spLocks noChangeShapeType="1"/>
          </p:cNvSpPr>
          <p:nvPr/>
        </p:nvSpPr>
        <p:spPr bwMode="auto">
          <a:xfrm flipH="1">
            <a:off x="8066088" y="3132138"/>
            <a:ext cx="60325" cy="1587"/>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81" name="Rectangle 9">
            <a:extLst>
              <a:ext uri="{FF2B5EF4-FFF2-40B4-BE49-F238E27FC236}">
                <a16:creationId xmlns:a16="http://schemas.microsoft.com/office/drawing/2014/main" id="{C1DF516A-FB0A-465F-8C1E-1F33D7CF6C40}"/>
              </a:ext>
            </a:extLst>
          </p:cNvPr>
          <p:cNvSpPr>
            <a:spLocks noChangeArrowheads="1"/>
          </p:cNvSpPr>
          <p:nvPr/>
        </p:nvSpPr>
        <p:spPr bwMode="auto">
          <a:xfrm>
            <a:off x="2116138" y="3084513"/>
            <a:ext cx="6013450" cy="520700"/>
          </a:xfrm>
          <a:prstGeom prst="rect">
            <a:avLst/>
          </a:prstGeom>
          <a:solidFill>
            <a:srgbClr val="0000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82" name="Rectangle 10">
            <a:extLst>
              <a:ext uri="{FF2B5EF4-FFF2-40B4-BE49-F238E27FC236}">
                <a16:creationId xmlns:a16="http://schemas.microsoft.com/office/drawing/2014/main" id="{A34CBC17-32A0-40A2-B25E-27DB83641EBC}"/>
              </a:ext>
            </a:extLst>
          </p:cNvPr>
          <p:cNvSpPr>
            <a:spLocks noChangeArrowheads="1"/>
          </p:cNvSpPr>
          <p:nvPr/>
        </p:nvSpPr>
        <p:spPr bwMode="auto">
          <a:xfrm>
            <a:off x="1500188" y="2346325"/>
            <a:ext cx="609600" cy="381000"/>
          </a:xfrm>
          <a:prstGeom prst="rect">
            <a:avLst/>
          </a:prstGeom>
          <a:solidFill>
            <a:schemeClr val="hlink"/>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a:p>
        </p:txBody>
      </p:sp>
      <p:sp>
        <p:nvSpPr>
          <p:cNvPr id="3083" name="Rectangle 11">
            <a:extLst>
              <a:ext uri="{FF2B5EF4-FFF2-40B4-BE49-F238E27FC236}">
                <a16:creationId xmlns:a16="http://schemas.microsoft.com/office/drawing/2014/main" id="{1BC7CC98-D8D2-4F6A-97B3-060104AC999F}"/>
              </a:ext>
            </a:extLst>
          </p:cNvPr>
          <p:cNvSpPr>
            <a:spLocks noChangeArrowheads="1"/>
          </p:cNvSpPr>
          <p:nvPr/>
        </p:nvSpPr>
        <p:spPr bwMode="auto">
          <a:xfrm>
            <a:off x="2117725" y="1490663"/>
            <a:ext cx="6011863" cy="465137"/>
          </a:xfrm>
          <a:prstGeom prst="rect">
            <a:avLst/>
          </a:prstGeom>
          <a:solidFill>
            <a:srgbClr val="0000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84" name="Rectangle 12">
            <a:extLst>
              <a:ext uri="{FF2B5EF4-FFF2-40B4-BE49-F238E27FC236}">
                <a16:creationId xmlns:a16="http://schemas.microsoft.com/office/drawing/2014/main" id="{87DFDA9D-E5A1-456D-BE76-9D147281FD3E}"/>
              </a:ext>
            </a:extLst>
          </p:cNvPr>
          <p:cNvSpPr>
            <a:spLocks noChangeArrowheads="1"/>
          </p:cNvSpPr>
          <p:nvPr/>
        </p:nvSpPr>
        <p:spPr bwMode="auto">
          <a:xfrm>
            <a:off x="1524000" y="5105400"/>
            <a:ext cx="608013" cy="369888"/>
          </a:xfrm>
          <a:prstGeom prst="rect">
            <a:avLst/>
          </a:prstGeom>
          <a:solidFill>
            <a:schemeClr val="bg1"/>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85" name="Line 13">
            <a:extLst>
              <a:ext uri="{FF2B5EF4-FFF2-40B4-BE49-F238E27FC236}">
                <a16:creationId xmlns:a16="http://schemas.microsoft.com/office/drawing/2014/main" id="{9B7EB485-69C9-4521-A21D-7B70B9AF50B1}"/>
              </a:ext>
            </a:extLst>
          </p:cNvPr>
          <p:cNvSpPr>
            <a:spLocks noChangeShapeType="1"/>
          </p:cNvSpPr>
          <p:nvPr/>
        </p:nvSpPr>
        <p:spPr bwMode="auto">
          <a:xfrm>
            <a:off x="2971800" y="4648200"/>
            <a:ext cx="0" cy="1143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3093" name="Group 21">
            <a:extLst>
              <a:ext uri="{FF2B5EF4-FFF2-40B4-BE49-F238E27FC236}">
                <a16:creationId xmlns:a16="http://schemas.microsoft.com/office/drawing/2014/main" id="{2FE77824-5620-435E-952F-0696951CC4FA}"/>
              </a:ext>
            </a:extLst>
          </p:cNvPr>
          <p:cNvGrpSpPr>
            <a:grpSpLocks/>
          </p:cNvGrpSpPr>
          <p:nvPr/>
        </p:nvGrpSpPr>
        <p:grpSpPr bwMode="auto">
          <a:xfrm>
            <a:off x="3048000" y="5021263"/>
            <a:ext cx="914400" cy="457200"/>
            <a:chOff x="4176" y="2880"/>
            <a:chExt cx="376" cy="716"/>
          </a:xfrm>
        </p:grpSpPr>
        <p:sp>
          <p:nvSpPr>
            <p:cNvPr id="3091" name="Freeform 19">
              <a:extLst>
                <a:ext uri="{FF2B5EF4-FFF2-40B4-BE49-F238E27FC236}">
                  <a16:creationId xmlns:a16="http://schemas.microsoft.com/office/drawing/2014/main" id="{E45E11FC-4C75-4655-88EA-7566AA5FFB63}"/>
                </a:ext>
              </a:extLst>
            </p:cNvPr>
            <p:cNvSpPr>
              <a:spLocks/>
            </p:cNvSpPr>
            <p:nvPr/>
          </p:nvSpPr>
          <p:spPr bwMode="auto">
            <a:xfrm>
              <a:off x="4176" y="2880"/>
              <a:ext cx="376" cy="360"/>
            </a:xfrm>
            <a:custGeom>
              <a:avLst/>
              <a:gdLst>
                <a:gd name="T0" fmla="*/ 0 w 376"/>
                <a:gd name="T1" fmla="*/ 0 h 360"/>
                <a:gd name="T2" fmla="*/ 68 w 376"/>
                <a:gd name="T3" fmla="*/ 48 h 360"/>
                <a:gd name="T4" fmla="*/ 160 w 376"/>
                <a:gd name="T5" fmla="*/ 76 h 360"/>
                <a:gd name="T6" fmla="*/ 152 w 376"/>
                <a:gd name="T7" fmla="*/ 124 h 360"/>
                <a:gd name="T8" fmla="*/ 232 w 376"/>
                <a:gd name="T9" fmla="*/ 152 h 360"/>
                <a:gd name="T10" fmla="*/ 264 w 376"/>
                <a:gd name="T11" fmla="*/ 172 h 360"/>
                <a:gd name="T12" fmla="*/ 244 w 376"/>
                <a:gd name="T13" fmla="*/ 228 h 360"/>
                <a:gd name="T14" fmla="*/ 240 w 376"/>
                <a:gd name="T15" fmla="*/ 268 h 360"/>
                <a:gd name="T16" fmla="*/ 360 w 376"/>
                <a:gd name="T17" fmla="*/ 320 h 360"/>
                <a:gd name="T18" fmla="*/ 376 w 376"/>
                <a:gd name="T19" fmla="*/ 360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6" h="360">
                  <a:moveTo>
                    <a:pt x="0" y="0"/>
                  </a:moveTo>
                  <a:cubicBezTo>
                    <a:pt x="25" y="8"/>
                    <a:pt x="41" y="39"/>
                    <a:pt x="68" y="48"/>
                  </a:cubicBezTo>
                  <a:cubicBezTo>
                    <a:pt x="98" y="58"/>
                    <a:pt x="130" y="66"/>
                    <a:pt x="160" y="76"/>
                  </a:cubicBezTo>
                  <a:cubicBezTo>
                    <a:pt x="173" y="96"/>
                    <a:pt x="159" y="104"/>
                    <a:pt x="152" y="124"/>
                  </a:cubicBezTo>
                  <a:cubicBezTo>
                    <a:pt x="161" y="151"/>
                    <a:pt x="209" y="150"/>
                    <a:pt x="232" y="152"/>
                  </a:cubicBezTo>
                  <a:cubicBezTo>
                    <a:pt x="261" y="162"/>
                    <a:pt x="251" y="153"/>
                    <a:pt x="264" y="172"/>
                  </a:cubicBezTo>
                  <a:cubicBezTo>
                    <a:pt x="261" y="200"/>
                    <a:pt x="266" y="213"/>
                    <a:pt x="244" y="228"/>
                  </a:cubicBezTo>
                  <a:cubicBezTo>
                    <a:pt x="241" y="238"/>
                    <a:pt x="230" y="256"/>
                    <a:pt x="240" y="268"/>
                  </a:cubicBezTo>
                  <a:cubicBezTo>
                    <a:pt x="269" y="301"/>
                    <a:pt x="325" y="297"/>
                    <a:pt x="360" y="320"/>
                  </a:cubicBezTo>
                  <a:cubicBezTo>
                    <a:pt x="365" y="334"/>
                    <a:pt x="376" y="345"/>
                    <a:pt x="376" y="360"/>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92" name="Freeform 20">
              <a:extLst>
                <a:ext uri="{FF2B5EF4-FFF2-40B4-BE49-F238E27FC236}">
                  <a16:creationId xmlns:a16="http://schemas.microsoft.com/office/drawing/2014/main" id="{C3ADB0C4-7A8F-4A86-91F6-CB5D47F14E14}"/>
                </a:ext>
              </a:extLst>
            </p:cNvPr>
            <p:cNvSpPr>
              <a:spLocks/>
            </p:cNvSpPr>
            <p:nvPr/>
          </p:nvSpPr>
          <p:spPr bwMode="auto">
            <a:xfrm flipV="1">
              <a:off x="4176" y="3236"/>
              <a:ext cx="376" cy="360"/>
            </a:xfrm>
            <a:custGeom>
              <a:avLst/>
              <a:gdLst>
                <a:gd name="T0" fmla="*/ 0 w 376"/>
                <a:gd name="T1" fmla="*/ 0 h 360"/>
                <a:gd name="T2" fmla="*/ 68 w 376"/>
                <a:gd name="T3" fmla="*/ 48 h 360"/>
                <a:gd name="T4" fmla="*/ 160 w 376"/>
                <a:gd name="T5" fmla="*/ 76 h 360"/>
                <a:gd name="T6" fmla="*/ 152 w 376"/>
                <a:gd name="T7" fmla="*/ 124 h 360"/>
                <a:gd name="T8" fmla="*/ 232 w 376"/>
                <a:gd name="T9" fmla="*/ 152 h 360"/>
                <a:gd name="T10" fmla="*/ 264 w 376"/>
                <a:gd name="T11" fmla="*/ 172 h 360"/>
                <a:gd name="T12" fmla="*/ 244 w 376"/>
                <a:gd name="T13" fmla="*/ 228 h 360"/>
                <a:gd name="T14" fmla="*/ 240 w 376"/>
                <a:gd name="T15" fmla="*/ 268 h 360"/>
                <a:gd name="T16" fmla="*/ 360 w 376"/>
                <a:gd name="T17" fmla="*/ 320 h 360"/>
                <a:gd name="T18" fmla="*/ 376 w 376"/>
                <a:gd name="T19" fmla="*/ 360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6" h="360">
                  <a:moveTo>
                    <a:pt x="0" y="0"/>
                  </a:moveTo>
                  <a:cubicBezTo>
                    <a:pt x="25" y="8"/>
                    <a:pt x="41" y="39"/>
                    <a:pt x="68" y="48"/>
                  </a:cubicBezTo>
                  <a:cubicBezTo>
                    <a:pt x="98" y="58"/>
                    <a:pt x="130" y="66"/>
                    <a:pt x="160" y="76"/>
                  </a:cubicBezTo>
                  <a:cubicBezTo>
                    <a:pt x="173" y="96"/>
                    <a:pt x="159" y="104"/>
                    <a:pt x="152" y="124"/>
                  </a:cubicBezTo>
                  <a:cubicBezTo>
                    <a:pt x="161" y="151"/>
                    <a:pt x="209" y="150"/>
                    <a:pt x="232" y="152"/>
                  </a:cubicBezTo>
                  <a:cubicBezTo>
                    <a:pt x="261" y="162"/>
                    <a:pt x="251" y="153"/>
                    <a:pt x="264" y="172"/>
                  </a:cubicBezTo>
                  <a:cubicBezTo>
                    <a:pt x="261" y="200"/>
                    <a:pt x="266" y="213"/>
                    <a:pt x="244" y="228"/>
                  </a:cubicBezTo>
                  <a:cubicBezTo>
                    <a:pt x="241" y="238"/>
                    <a:pt x="230" y="256"/>
                    <a:pt x="240" y="268"/>
                  </a:cubicBezTo>
                  <a:cubicBezTo>
                    <a:pt x="269" y="301"/>
                    <a:pt x="325" y="297"/>
                    <a:pt x="360" y="320"/>
                  </a:cubicBezTo>
                  <a:cubicBezTo>
                    <a:pt x="365" y="334"/>
                    <a:pt x="376" y="345"/>
                    <a:pt x="376" y="360"/>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3094" name="Text Box 22">
            <a:extLst>
              <a:ext uri="{FF2B5EF4-FFF2-40B4-BE49-F238E27FC236}">
                <a16:creationId xmlns:a16="http://schemas.microsoft.com/office/drawing/2014/main" id="{54AB57B4-0AE4-4175-B90E-73B5D0286D57}"/>
              </a:ext>
            </a:extLst>
          </p:cNvPr>
          <p:cNvSpPr txBox="1">
            <a:spLocks noChangeArrowheads="1"/>
          </p:cNvSpPr>
          <p:nvPr/>
        </p:nvSpPr>
        <p:spPr bwMode="auto">
          <a:xfrm>
            <a:off x="898525" y="650875"/>
            <a:ext cx="758825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The paraxial approximation models the transducer beam as a</a:t>
            </a:r>
          </a:p>
          <a:p>
            <a:r>
              <a:rPr lang="en-US" altLang="en-US"/>
              <a:t>quasi-plane wave where most of the sound is propagating in </a:t>
            </a:r>
          </a:p>
        </p:txBody>
      </p:sp>
      <p:sp>
        <p:nvSpPr>
          <p:cNvPr id="3095" name="Text Box 23">
            <a:extLst>
              <a:ext uri="{FF2B5EF4-FFF2-40B4-BE49-F238E27FC236}">
                <a16:creationId xmlns:a16="http://schemas.microsoft.com/office/drawing/2014/main" id="{EEC1354B-2B1C-4BA2-915E-B660B57CB67E}"/>
              </a:ext>
            </a:extLst>
          </p:cNvPr>
          <p:cNvSpPr txBox="1">
            <a:spLocks noChangeArrowheads="1"/>
          </p:cNvSpPr>
          <p:nvPr/>
        </p:nvSpPr>
        <p:spPr bwMode="auto">
          <a:xfrm>
            <a:off x="669925" y="3775075"/>
            <a:ext cx="7370929"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dirty="0"/>
              <a:t>a given direction with an amplitude profile described by a </a:t>
            </a:r>
          </a:p>
          <a:p>
            <a:r>
              <a:rPr lang="en-US" altLang="en-US" u="sng" dirty="0"/>
              <a:t>diffraction coefficient term</a:t>
            </a:r>
            <a:r>
              <a:rPr lang="en-US" altLang="en-US" dirty="0"/>
              <a:t>, C(</a:t>
            </a:r>
            <a:r>
              <a:rPr lang="en-US" altLang="en-US" dirty="0" err="1"/>
              <a:t>x,y,z,</a:t>
            </a:r>
            <a:r>
              <a:rPr lang="en-US" altLang="en-US" dirty="0" err="1">
                <a:latin typeface="Symbol" panose="05050102010706020507" pitchFamily="18" charset="2"/>
              </a:rPr>
              <a:t>w</a:t>
            </a:r>
            <a:r>
              <a:rPr lang="en-US" altLang="en-US" dirty="0"/>
              <a:t>). </a:t>
            </a:r>
          </a:p>
        </p:txBody>
      </p:sp>
      <p:sp>
        <p:nvSpPr>
          <p:cNvPr id="3096" name="Line 24">
            <a:extLst>
              <a:ext uri="{FF2B5EF4-FFF2-40B4-BE49-F238E27FC236}">
                <a16:creationId xmlns:a16="http://schemas.microsoft.com/office/drawing/2014/main" id="{4426E613-434E-4AE3-9D65-586A7541EA4B}"/>
              </a:ext>
            </a:extLst>
          </p:cNvPr>
          <p:cNvSpPr>
            <a:spLocks noChangeShapeType="1"/>
          </p:cNvSpPr>
          <p:nvPr/>
        </p:nvSpPr>
        <p:spPr bwMode="auto">
          <a:xfrm>
            <a:off x="2133600" y="5257800"/>
            <a:ext cx="45720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97" name="Text Box 25">
            <a:extLst>
              <a:ext uri="{FF2B5EF4-FFF2-40B4-BE49-F238E27FC236}">
                <a16:creationId xmlns:a16="http://schemas.microsoft.com/office/drawing/2014/main" id="{13274238-BA27-4736-95E1-DF40FD83A876}"/>
              </a:ext>
            </a:extLst>
          </p:cNvPr>
          <p:cNvSpPr txBox="1">
            <a:spLocks noChangeArrowheads="1"/>
          </p:cNvSpPr>
          <p:nvPr/>
        </p:nvSpPr>
        <p:spPr bwMode="auto">
          <a:xfrm>
            <a:off x="6918325" y="4994275"/>
            <a:ext cx="3190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z</a:t>
            </a:r>
          </a:p>
        </p:txBody>
      </p:sp>
      <p:sp>
        <p:nvSpPr>
          <p:cNvPr id="3098" name="Line 26">
            <a:extLst>
              <a:ext uri="{FF2B5EF4-FFF2-40B4-BE49-F238E27FC236}">
                <a16:creationId xmlns:a16="http://schemas.microsoft.com/office/drawing/2014/main" id="{708C4DF4-5AA8-4206-94F8-28D959DF5E1C}"/>
              </a:ext>
            </a:extLst>
          </p:cNvPr>
          <p:cNvSpPr>
            <a:spLocks noChangeShapeType="1"/>
          </p:cNvSpPr>
          <p:nvPr/>
        </p:nvSpPr>
        <p:spPr bwMode="auto">
          <a:xfrm>
            <a:off x="2895600" y="4800600"/>
            <a:ext cx="4572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99" name="Line 27">
            <a:extLst>
              <a:ext uri="{FF2B5EF4-FFF2-40B4-BE49-F238E27FC236}">
                <a16:creationId xmlns:a16="http://schemas.microsoft.com/office/drawing/2014/main" id="{97C263E3-F664-4AF4-A850-A9F0484FD72A}"/>
              </a:ext>
            </a:extLst>
          </p:cNvPr>
          <p:cNvSpPr>
            <a:spLocks noChangeShapeType="1"/>
          </p:cNvSpPr>
          <p:nvPr/>
        </p:nvSpPr>
        <p:spPr bwMode="auto">
          <a:xfrm>
            <a:off x="2895600" y="5638800"/>
            <a:ext cx="5334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3100" name="Object 28">
            <a:extLst>
              <a:ext uri="{FF2B5EF4-FFF2-40B4-BE49-F238E27FC236}">
                <a16:creationId xmlns:a16="http://schemas.microsoft.com/office/drawing/2014/main" id="{E8EA9B8C-180C-492D-9669-3BD6C0BAD353}"/>
              </a:ext>
            </a:extLst>
          </p:cNvPr>
          <p:cNvGraphicFramePr>
            <a:graphicFrameLocks noChangeAspect="1"/>
          </p:cNvGraphicFramePr>
          <p:nvPr/>
        </p:nvGraphicFramePr>
        <p:xfrm>
          <a:off x="992188" y="6061075"/>
          <a:ext cx="4797425" cy="552450"/>
        </p:xfrm>
        <a:graphic>
          <a:graphicData uri="http://schemas.openxmlformats.org/presentationml/2006/ole">
            <mc:AlternateContent xmlns:mc="http://schemas.openxmlformats.org/markup-compatibility/2006">
              <mc:Choice xmlns:v="urn:schemas-microsoft-com:vml" Requires="v">
                <p:oleObj spid="_x0000_s1026" name="Equation" r:id="rId5" imgW="2209680" imgH="253800" progId="Equation.DSMT4">
                  <p:embed/>
                </p:oleObj>
              </mc:Choice>
              <mc:Fallback>
                <p:oleObj name="Equation" r:id="rId5" imgW="2209680" imgH="253800" progId="Equation.DSMT4">
                  <p:embed/>
                  <p:pic>
                    <p:nvPicPr>
                      <p:cNvPr id="0" name="Object 2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92188" y="6061075"/>
                        <a:ext cx="4797425" cy="5524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101" name="Line 29">
            <a:extLst>
              <a:ext uri="{FF2B5EF4-FFF2-40B4-BE49-F238E27FC236}">
                <a16:creationId xmlns:a16="http://schemas.microsoft.com/office/drawing/2014/main" id="{D31C50CB-DB82-4F9F-82FA-2F35CCD448A6}"/>
              </a:ext>
            </a:extLst>
          </p:cNvPr>
          <p:cNvSpPr>
            <a:spLocks noChangeShapeType="1"/>
          </p:cNvSpPr>
          <p:nvPr/>
        </p:nvSpPr>
        <p:spPr bwMode="auto">
          <a:xfrm>
            <a:off x="3886200" y="5410200"/>
            <a:ext cx="53340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02" name="Text Box 30">
            <a:extLst>
              <a:ext uri="{FF2B5EF4-FFF2-40B4-BE49-F238E27FC236}">
                <a16:creationId xmlns:a16="http://schemas.microsoft.com/office/drawing/2014/main" id="{030B2086-AF41-40C8-B9D3-4726348B0F88}"/>
              </a:ext>
            </a:extLst>
          </p:cNvPr>
          <p:cNvSpPr txBox="1">
            <a:spLocks noChangeArrowheads="1"/>
          </p:cNvSpPr>
          <p:nvPr/>
        </p:nvSpPr>
        <p:spPr bwMode="auto">
          <a:xfrm>
            <a:off x="4495800" y="5486400"/>
            <a:ext cx="3873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C</a:t>
            </a:r>
          </a:p>
        </p:txBody>
      </p:sp>
      <p:sp>
        <p:nvSpPr>
          <p:cNvPr id="3103" name="Line 31">
            <a:extLst>
              <a:ext uri="{FF2B5EF4-FFF2-40B4-BE49-F238E27FC236}">
                <a16:creationId xmlns:a16="http://schemas.microsoft.com/office/drawing/2014/main" id="{725A4B92-90EE-4B74-851F-65FC055C9FE7}"/>
              </a:ext>
            </a:extLst>
          </p:cNvPr>
          <p:cNvSpPr>
            <a:spLocks noChangeShapeType="1"/>
          </p:cNvSpPr>
          <p:nvPr/>
        </p:nvSpPr>
        <p:spPr bwMode="auto">
          <a:xfrm flipV="1">
            <a:off x="2133600" y="4724400"/>
            <a:ext cx="0" cy="304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04" name="Text Box 32">
            <a:extLst>
              <a:ext uri="{FF2B5EF4-FFF2-40B4-BE49-F238E27FC236}">
                <a16:creationId xmlns:a16="http://schemas.microsoft.com/office/drawing/2014/main" id="{835D241C-AF6B-494C-8119-84767D246D04}"/>
              </a:ext>
            </a:extLst>
          </p:cNvPr>
          <p:cNvSpPr txBox="1">
            <a:spLocks noChangeArrowheads="1"/>
          </p:cNvSpPr>
          <p:nvPr/>
        </p:nvSpPr>
        <p:spPr bwMode="auto">
          <a:xfrm>
            <a:off x="2133600" y="4572000"/>
            <a:ext cx="3365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x</a:t>
            </a:r>
          </a:p>
        </p:txBody>
      </p:sp>
      <p:sp>
        <p:nvSpPr>
          <p:cNvPr id="3105" name="Text Box 33">
            <a:extLst>
              <a:ext uri="{FF2B5EF4-FFF2-40B4-BE49-F238E27FC236}">
                <a16:creationId xmlns:a16="http://schemas.microsoft.com/office/drawing/2014/main" id="{505BC436-0AF4-435A-B01C-AA99DD370AD7}"/>
              </a:ext>
            </a:extLst>
          </p:cNvPr>
          <p:cNvSpPr txBox="1">
            <a:spLocks noChangeArrowheads="1"/>
          </p:cNvSpPr>
          <p:nvPr/>
        </p:nvSpPr>
        <p:spPr bwMode="auto">
          <a:xfrm>
            <a:off x="2590800" y="228600"/>
            <a:ext cx="36671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rPr>
              <a:t>The Paraxial Approximation</a:t>
            </a:r>
          </a:p>
        </p:txBody>
      </p:sp>
      <p:sp>
        <p:nvSpPr>
          <p:cNvPr id="3106" name="Line 34">
            <a:extLst>
              <a:ext uri="{FF2B5EF4-FFF2-40B4-BE49-F238E27FC236}">
                <a16:creationId xmlns:a16="http://schemas.microsoft.com/office/drawing/2014/main" id="{6B3C6EB9-13C5-446E-8A5C-7D8B307CB56E}"/>
              </a:ext>
            </a:extLst>
          </p:cNvPr>
          <p:cNvSpPr>
            <a:spLocks noChangeShapeType="1"/>
          </p:cNvSpPr>
          <p:nvPr/>
        </p:nvSpPr>
        <p:spPr bwMode="auto">
          <a:xfrm>
            <a:off x="2133600" y="5257800"/>
            <a:ext cx="3048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07" name="Text Box 35">
            <a:extLst>
              <a:ext uri="{FF2B5EF4-FFF2-40B4-BE49-F238E27FC236}">
                <a16:creationId xmlns:a16="http://schemas.microsoft.com/office/drawing/2014/main" id="{DF3E376E-D75A-485F-844E-BB622BCCC79B}"/>
              </a:ext>
            </a:extLst>
          </p:cNvPr>
          <p:cNvSpPr txBox="1">
            <a:spLocks noChangeArrowheads="1"/>
          </p:cNvSpPr>
          <p:nvPr/>
        </p:nvSpPr>
        <p:spPr bwMode="auto">
          <a:xfrm>
            <a:off x="2133600" y="5410200"/>
            <a:ext cx="4206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i="1"/>
              <a:t>v</a:t>
            </a:r>
            <a:r>
              <a:rPr lang="en-US" altLang="en-US" baseline="-25000"/>
              <a:t>0</a:t>
            </a:r>
            <a:endParaRPr lang="en-US" altLang="en-US"/>
          </a:p>
        </p:txBody>
      </p:sp>
      <p:sp>
        <p:nvSpPr>
          <p:cNvPr id="3108" name="Line 36">
            <a:extLst>
              <a:ext uri="{FF2B5EF4-FFF2-40B4-BE49-F238E27FC236}">
                <a16:creationId xmlns:a16="http://schemas.microsoft.com/office/drawing/2014/main" id="{7BBD1357-A1FD-4178-8CBA-8500A5F302A7}"/>
              </a:ext>
            </a:extLst>
          </p:cNvPr>
          <p:cNvSpPr>
            <a:spLocks noChangeShapeType="1"/>
          </p:cNvSpPr>
          <p:nvPr/>
        </p:nvSpPr>
        <p:spPr bwMode="auto">
          <a:xfrm>
            <a:off x="2133600" y="5105400"/>
            <a:ext cx="3048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09" name="Line 37">
            <a:extLst>
              <a:ext uri="{FF2B5EF4-FFF2-40B4-BE49-F238E27FC236}">
                <a16:creationId xmlns:a16="http://schemas.microsoft.com/office/drawing/2014/main" id="{345F7E80-17E7-4D0B-BA1A-EDFC43376981}"/>
              </a:ext>
            </a:extLst>
          </p:cNvPr>
          <p:cNvSpPr>
            <a:spLocks noChangeShapeType="1"/>
          </p:cNvSpPr>
          <p:nvPr/>
        </p:nvSpPr>
        <p:spPr bwMode="auto">
          <a:xfrm>
            <a:off x="2124075" y="5453063"/>
            <a:ext cx="3048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10" name="Line 38">
            <a:extLst>
              <a:ext uri="{FF2B5EF4-FFF2-40B4-BE49-F238E27FC236}">
                <a16:creationId xmlns:a16="http://schemas.microsoft.com/office/drawing/2014/main" id="{87EAB225-2F64-4FBD-A983-DAB4EA53A777}"/>
              </a:ext>
            </a:extLst>
          </p:cNvPr>
          <p:cNvSpPr>
            <a:spLocks noChangeShapeType="1"/>
          </p:cNvSpPr>
          <p:nvPr/>
        </p:nvSpPr>
        <p:spPr bwMode="auto">
          <a:xfrm>
            <a:off x="2438400" y="5105400"/>
            <a:ext cx="0" cy="381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2">
            <a:extLst>
              <a:ext uri="{FF2B5EF4-FFF2-40B4-BE49-F238E27FC236}">
                <a16:creationId xmlns:a16="http://schemas.microsoft.com/office/drawing/2014/main" id="{6C95F389-8F52-474C-B8D8-330E53D95907}"/>
              </a:ext>
            </a:extLst>
          </p:cNvPr>
          <p:cNvSpPr txBox="1">
            <a:spLocks noChangeArrowheads="1"/>
          </p:cNvSpPr>
          <p:nvPr/>
        </p:nvSpPr>
        <p:spPr bwMode="auto">
          <a:xfrm>
            <a:off x="2590800" y="228600"/>
            <a:ext cx="36671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rPr>
              <a:t>The Paraxial Approximation</a:t>
            </a:r>
          </a:p>
        </p:txBody>
      </p:sp>
      <p:sp>
        <p:nvSpPr>
          <p:cNvPr id="4100" name="Text Box 4">
            <a:extLst>
              <a:ext uri="{FF2B5EF4-FFF2-40B4-BE49-F238E27FC236}">
                <a16:creationId xmlns:a16="http://schemas.microsoft.com/office/drawing/2014/main" id="{BD84B26C-2B4F-433C-AA03-9C634FC2E4B6}"/>
              </a:ext>
            </a:extLst>
          </p:cNvPr>
          <p:cNvSpPr txBox="1">
            <a:spLocks noChangeArrowheads="1"/>
          </p:cNvSpPr>
          <p:nvPr/>
        </p:nvSpPr>
        <p:spPr bwMode="auto">
          <a:xfrm>
            <a:off x="381000" y="990600"/>
            <a:ext cx="8177213" cy="155257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en-US">
                <a:latin typeface="Times" panose="02020603050405020304" pitchFamily="18" charset="0"/>
              </a:rPr>
              <a:t>To illustrate the paraxial approximation in a simple  setting</a:t>
            </a:r>
          </a:p>
          <a:p>
            <a:pPr eaLnBrk="0" hangingPunct="0"/>
            <a:r>
              <a:rPr lang="en-US" altLang="en-US">
                <a:latin typeface="Times" panose="02020603050405020304" pitchFamily="18" charset="0"/>
              </a:rPr>
              <a:t>consider a spherical wave. Suppose that we are only interested</a:t>
            </a:r>
          </a:p>
          <a:p>
            <a:pPr eaLnBrk="0" hangingPunct="0"/>
            <a:r>
              <a:rPr lang="en-US" altLang="en-US">
                <a:latin typeface="Times" panose="02020603050405020304" pitchFamily="18" charset="0"/>
              </a:rPr>
              <a:t> in the spherical wave field in the vicinity of a particular direction</a:t>
            </a:r>
          </a:p>
          <a:p>
            <a:pPr eaLnBrk="0" hangingPunct="0"/>
            <a:r>
              <a:rPr lang="en-US" altLang="en-US">
                <a:latin typeface="Times" panose="02020603050405020304" pitchFamily="18" charset="0"/>
              </a:rPr>
              <a:t> which we will take as the z-axis (i.e. x,y &lt;&lt;z)</a:t>
            </a:r>
          </a:p>
        </p:txBody>
      </p:sp>
      <p:grpSp>
        <p:nvGrpSpPr>
          <p:cNvPr id="4110" name="Group 14">
            <a:extLst>
              <a:ext uri="{FF2B5EF4-FFF2-40B4-BE49-F238E27FC236}">
                <a16:creationId xmlns:a16="http://schemas.microsoft.com/office/drawing/2014/main" id="{40576502-345F-427D-9845-787034541276}"/>
              </a:ext>
            </a:extLst>
          </p:cNvPr>
          <p:cNvGrpSpPr>
            <a:grpSpLocks/>
          </p:cNvGrpSpPr>
          <p:nvPr/>
        </p:nvGrpSpPr>
        <p:grpSpPr bwMode="auto">
          <a:xfrm>
            <a:off x="3124200" y="2819400"/>
            <a:ext cx="2360613" cy="1920875"/>
            <a:chOff x="1920" y="2582"/>
            <a:chExt cx="1487" cy="1210"/>
          </a:xfrm>
        </p:grpSpPr>
        <p:sp>
          <p:nvSpPr>
            <p:cNvPr id="4099" name="Oval 3">
              <a:extLst>
                <a:ext uri="{FF2B5EF4-FFF2-40B4-BE49-F238E27FC236}">
                  <a16:creationId xmlns:a16="http://schemas.microsoft.com/office/drawing/2014/main" id="{8E47A7E6-8A76-491F-A7CA-031DAA819497}"/>
                </a:ext>
              </a:extLst>
            </p:cNvPr>
            <p:cNvSpPr>
              <a:spLocks noChangeArrowheads="1"/>
            </p:cNvSpPr>
            <p:nvPr/>
          </p:nvSpPr>
          <p:spPr bwMode="auto">
            <a:xfrm>
              <a:off x="1920" y="2784"/>
              <a:ext cx="1056" cy="1008"/>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endParaRPr lang="en-US" altLang="en-US">
                <a:latin typeface="Times" panose="02020603050405020304" pitchFamily="18" charset="0"/>
              </a:endParaRPr>
            </a:p>
          </p:txBody>
        </p:sp>
        <p:sp>
          <p:nvSpPr>
            <p:cNvPr id="4101" name="Oval 5">
              <a:extLst>
                <a:ext uri="{FF2B5EF4-FFF2-40B4-BE49-F238E27FC236}">
                  <a16:creationId xmlns:a16="http://schemas.microsoft.com/office/drawing/2014/main" id="{06428833-B524-4B7B-A2D9-5CA9D719B7D5}"/>
                </a:ext>
              </a:extLst>
            </p:cNvPr>
            <p:cNvSpPr>
              <a:spLocks noChangeArrowheads="1"/>
            </p:cNvSpPr>
            <p:nvPr/>
          </p:nvSpPr>
          <p:spPr bwMode="auto">
            <a:xfrm>
              <a:off x="2400" y="3264"/>
              <a:ext cx="48" cy="48"/>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02" name="Line 6">
              <a:extLst>
                <a:ext uri="{FF2B5EF4-FFF2-40B4-BE49-F238E27FC236}">
                  <a16:creationId xmlns:a16="http://schemas.microsoft.com/office/drawing/2014/main" id="{77A55BD9-C6BD-48E4-8368-013EAD19AD1E}"/>
                </a:ext>
              </a:extLst>
            </p:cNvPr>
            <p:cNvSpPr>
              <a:spLocks noChangeShapeType="1"/>
            </p:cNvSpPr>
            <p:nvPr/>
          </p:nvSpPr>
          <p:spPr bwMode="auto">
            <a:xfrm flipV="1">
              <a:off x="2448" y="2784"/>
              <a:ext cx="720" cy="48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03" name="Text Box 7">
              <a:extLst>
                <a:ext uri="{FF2B5EF4-FFF2-40B4-BE49-F238E27FC236}">
                  <a16:creationId xmlns:a16="http://schemas.microsoft.com/office/drawing/2014/main" id="{A3AD5895-89FD-4AC0-9985-B6AD1168FAAA}"/>
                </a:ext>
              </a:extLst>
            </p:cNvPr>
            <p:cNvSpPr txBox="1">
              <a:spLocks noChangeArrowheads="1"/>
            </p:cNvSpPr>
            <p:nvPr/>
          </p:nvSpPr>
          <p:spPr bwMode="auto">
            <a:xfrm>
              <a:off x="3206" y="2582"/>
              <a:ext cx="201" cy="28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en-US">
                  <a:latin typeface="Times" panose="02020603050405020304" pitchFamily="18" charset="0"/>
                </a:rPr>
                <a:t>z</a:t>
              </a:r>
            </a:p>
          </p:txBody>
        </p:sp>
        <p:sp>
          <p:nvSpPr>
            <p:cNvPr id="4104" name="Line 8">
              <a:extLst>
                <a:ext uri="{FF2B5EF4-FFF2-40B4-BE49-F238E27FC236}">
                  <a16:creationId xmlns:a16="http://schemas.microsoft.com/office/drawing/2014/main" id="{E06D94F0-6BC2-4E3D-8770-ADC77ACD0028}"/>
                </a:ext>
              </a:extLst>
            </p:cNvPr>
            <p:cNvSpPr>
              <a:spLocks noChangeShapeType="1"/>
            </p:cNvSpPr>
            <p:nvPr/>
          </p:nvSpPr>
          <p:spPr bwMode="auto">
            <a:xfrm flipH="1" flipV="1">
              <a:off x="2256" y="3072"/>
              <a:ext cx="144" cy="19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05" name="Line 9">
              <a:extLst>
                <a:ext uri="{FF2B5EF4-FFF2-40B4-BE49-F238E27FC236}">
                  <a16:creationId xmlns:a16="http://schemas.microsoft.com/office/drawing/2014/main" id="{45E44AC9-DE61-4570-95FF-9B7B44A8224E}"/>
                </a:ext>
              </a:extLst>
            </p:cNvPr>
            <p:cNvSpPr>
              <a:spLocks noChangeShapeType="1"/>
            </p:cNvSpPr>
            <p:nvPr/>
          </p:nvSpPr>
          <p:spPr bwMode="auto">
            <a:xfrm flipH="1">
              <a:off x="2352" y="3312"/>
              <a:ext cx="48" cy="19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06" name="Text Box 10">
              <a:extLst>
                <a:ext uri="{FF2B5EF4-FFF2-40B4-BE49-F238E27FC236}">
                  <a16:creationId xmlns:a16="http://schemas.microsoft.com/office/drawing/2014/main" id="{C66C49ED-B276-4CF8-B612-A31DC243A827}"/>
                </a:ext>
              </a:extLst>
            </p:cNvPr>
            <p:cNvSpPr txBox="1">
              <a:spLocks noChangeArrowheads="1"/>
            </p:cNvSpPr>
            <p:nvPr/>
          </p:nvSpPr>
          <p:spPr bwMode="auto">
            <a:xfrm>
              <a:off x="2160" y="2832"/>
              <a:ext cx="212" cy="28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en-US">
                  <a:latin typeface="Times" panose="02020603050405020304" pitchFamily="18" charset="0"/>
                </a:rPr>
                <a:t>x</a:t>
              </a:r>
            </a:p>
          </p:txBody>
        </p:sp>
        <p:sp>
          <p:nvSpPr>
            <p:cNvPr id="4107" name="Text Box 11">
              <a:extLst>
                <a:ext uri="{FF2B5EF4-FFF2-40B4-BE49-F238E27FC236}">
                  <a16:creationId xmlns:a16="http://schemas.microsoft.com/office/drawing/2014/main" id="{25BD4EAE-3F69-497A-84BA-414DD1766BB5}"/>
                </a:ext>
              </a:extLst>
            </p:cNvPr>
            <p:cNvSpPr txBox="1">
              <a:spLocks noChangeArrowheads="1"/>
            </p:cNvSpPr>
            <p:nvPr/>
          </p:nvSpPr>
          <p:spPr bwMode="auto">
            <a:xfrm>
              <a:off x="2352" y="3456"/>
              <a:ext cx="212" cy="28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en-US">
                  <a:latin typeface="Times" panose="02020603050405020304" pitchFamily="18" charset="0"/>
                </a:rPr>
                <a:t>y</a:t>
              </a:r>
            </a:p>
          </p:txBody>
        </p:sp>
        <p:sp>
          <p:nvSpPr>
            <p:cNvPr id="4108" name="Line 12">
              <a:extLst>
                <a:ext uri="{FF2B5EF4-FFF2-40B4-BE49-F238E27FC236}">
                  <a16:creationId xmlns:a16="http://schemas.microsoft.com/office/drawing/2014/main" id="{EF9F879D-23A3-4EBD-9E10-C6866DBF2338}"/>
                </a:ext>
              </a:extLst>
            </p:cNvPr>
            <p:cNvSpPr>
              <a:spLocks noChangeShapeType="1"/>
            </p:cNvSpPr>
            <p:nvPr/>
          </p:nvSpPr>
          <p:spPr bwMode="auto">
            <a:xfrm flipV="1">
              <a:off x="2448" y="2688"/>
              <a:ext cx="624" cy="576"/>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09" name="Line 13">
              <a:extLst>
                <a:ext uri="{FF2B5EF4-FFF2-40B4-BE49-F238E27FC236}">
                  <a16:creationId xmlns:a16="http://schemas.microsoft.com/office/drawing/2014/main" id="{19C1446A-F666-47E1-8F50-726587F93B39}"/>
                </a:ext>
              </a:extLst>
            </p:cNvPr>
            <p:cNvSpPr>
              <a:spLocks noChangeShapeType="1"/>
            </p:cNvSpPr>
            <p:nvPr/>
          </p:nvSpPr>
          <p:spPr bwMode="auto">
            <a:xfrm flipV="1">
              <a:off x="2448" y="2880"/>
              <a:ext cx="768" cy="38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aphicFrame>
        <p:nvGraphicFramePr>
          <p:cNvPr id="4111" name="Object 15">
            <a:extLst>
              <a:ext uri="{FF2B5EF4-FFF2-40B4-BE49-F238E27FC236}">
                <a16:creationId xmlns:a16="http://schemas.microsoft.com/office/drawing/2014/main" id="{6F875FC2-FFE6-4398-92FE-7616AD5678EA}"/>
              </a:ext>
            </a:extLst>
          </p:cNvPr>
          <p:cNvGraphicFramePr>
            <a:graphicFrameLocks noChangeAspect="1"/>
          </p:cNvGraphicFramePr>
          <p:nvPr/>
        </p:nvGraphicFramePr>
        <p:xfrm>
          <a:off x="2613025" y="4773613"/>
          <a:ext cx="3241675" cy="1939925"/>
        </p:xfrm>
        <a:graphic>
          <a:graphicData uri="http://schemas.openxmlformats.org/presentationml/2006/ole">
            <mc:AlternateContent xmlns:mc="http://schemas.openxmlformats.org/markup-compatibility/2006">
              <mc:Choice xmlns:v="urn:schemas-microsoft-com:vml" Requires="v">
                <p:oleObj spid="_x0000_s2050" name="Equation" r:id="rId4" imgW="1485720" imgH="888840" progId="Equation.DSMT4">
                  <p:embed/>
                </p:oleObj>
              </mc:Choice>
              <mc:Fallback>
                <p:oleObj name="Equation" r:id="rId4" imgW="1485720" imgH="888840" progId="Equation.DSMT4">
                  <p:embed/>
                  <p:pic>
                    <p:nvPicPr>
                      <p:cNvPr id="0" name="Object 1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13025" y="4773613"/>
                        <a:ext cx="3241675" cy="19399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2">
            <a:extLst>
              <a:ext uri="{FF2B5EF4-FFF2-40B4-BE49-F238E27FC236}">
                <a16:creationId xmlns:a16="http://schemas.microsoft.com/office/drawing/2014/main" id="{E4CC5EC0-8E0D-424A-ADAB-1310FF3FF92C}"/>
              </a:ext>
            </a:extLst>
          </p:cNvPr>
          <p:cNvSpPr txBox="1">
            <a:spLocks noChangeArrowheads="1"/>
          </p:cNvSpPr>
          <p:nvPr/>
        </p:nvSpPr>
        <p:spPr bwMode="auto">
          <a:xfrm>
            <a:off x="2590800" y="228600"/>
            <a:ext cx="36671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rPr>
              <a:t>The Paraxial Approximation</a:t>
            </a:r>
          </a:p>
        </p:txBody>
      </p:sp>
      <p:sp>
        <p:nvSpPr>
          <p:cNvPr id="5123" name="Text Box 3">
            <a:extLst>
              <a:ext uri="{FF2B5EF4-FFF2-40B4-BE49-F238E27FC236}">
                <a16:creationId xmlns:a16="http://schemas.microsoft.com/office/drawing/2014/main" id="{D6564E85-6C04-4ECF-8DEF-BCC79E214787}"/>
              </a:ext>
            </a:extLst>
          </p:cNvPr>
          <p:cNvSpPr txBox="1">
            <a:spLocks noChangeArrowheads="1"/>
          </p:cNvSpPr>
          <p:nvPr/>
        </p:nvSpPr>
        <p:spPr bwMode="auto">
          <a:xfrm>
            <a:off x="1050925" y="746125"/>
            <a:ext cx="16637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en-US">
                <a:latin typeface="Times" panose="02020603050405020304" pitchFamily="18" charset="0"/>
              </a:rPr>
              <a:t>Then, since </a:t>
            </a:r>
          </a:p>
        </p:txBody>
      </p:sp>
      <p:graphicFrame>
        <p:nvGraphicFramePr>
          <p:cNvPr id="5124" name="Object 4">
            <a:extLst>
              <a:ext uri="{FF2B5EF4-FFF2-40B4-BE49-F238E27FC236}">
                <a16:creationId xmlns:a16="http://schemas.microsoft.com/office/drawing/2014/main" id="{59CBD1C7-E8D2-42FE-A46F-3858955636B3}"/>
              </a:ext>
            </a:extLst>
          </p:cNvPr>
          <p:cNvGraphicFramePr>
            <a:graphicFrameLocks noChangeAspect="1"/>
          </p:cNvGraphicFramePr>
          <p:nvPr/>
        </p:nvGraphicFramePr>
        <p:xfrm>
          <a:off x="3505200" y="762000"/>
          <a:ext cx="2078038" cy="2209800"/>
        </p:xfrm>
        <a:graphic>
          <a:graphicData uri="http://schemas.openxmlformats.org/presentationml/2006/ole">
            <mc:AlternateContent xmlns:mc="http://schemas.openxmlformats.org/markup-compatibility/2006">
              <mc:Choice xmlns:v="urn:schemas-microsoft-com:vml" Requires="v">
                <p:oleObj spid="_x0000_s3074" name="Equation" r:id="rId4" imgW="1600200" imgH="1701800" progId="Equation.DSMT36">
                  <p:embed/>
                </p:oleObj>
              </mc:Choice>
              <mc:Fallback>
                <p:oleObj name="Equation" r:id="rId4" imgW="1600200" imgH="1701800" progId="Equation.DSMT36">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05200" y="762000"/>
                        <a:ext cx="2078038" cy="2209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125" name="Text Box 5">
            <a:extLst>
              <a:ext uri="{FF2B5EF4-FFF2-40B4-BE49-F238E27FC236}">
                <a16:creationId xmlns:a16="http://schemas.microsoft.com/office/drawing/2014/main" id="{E5846AD6-0BDD-446E-A1D7-59BD54207A6D}"/>
              </a:ext>
            </a:extLst>
          </p:cNvPr>
          <p:cNvSpPr txBox="1">
            <a:spLocks noChangeArrowheads="1"/>
          </p:cNvSpPr>
          <p:nvPr/>
        </p:nvSpPr>
        <p:spPr bwMode="auto">
          <a:xfrm>
            <a:off x="1050925" y="3032125"/>
            <a:ext cx="100488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en-US">
                <a:latin typeface="Times" panose="02020603050405020304" pitchFamily="18" charset="0"/>
              </a:rPr>
              <a:t>where </a:t>
            </a:r>
          </a:p>
        </p:txBody>
      </p:sp>
      <p:graphicFrame>
        <p:nvGraphicFramePr>
          <p:cNvPr id="5126" name="Object 6">
            <a:extLst>
              <a:ext uri="{FF2B5EF4-FFF2-40B4-BE49-F238E27FC236}">
                <a16:creationId xmlns:a16="http://schemas.microsoft.com/office/drawing/2014/main" id="{01780B1C-3578-41A5-BAC6-8FE35AF25259}"/>
              </a:ext>
            </a:extLst>
          </p:cNvPr>
          <p:cNvGraphicFramePr>
            <a:graphicFrameLocks noChangeAspect="1"/>
          </p:cNvGraphicFramePr>
          <p:nvPr/>
        </p:nvGraphicFramePr>
        <p:xfrm>
          <a:off x="2286000" y="3048000"/>
          <a:ext cx="1676400" cy="449263"/>
        </p:xfrm>
        <a:graphic>
          <a:graphicData uri="http://schemas.openxmlformats.org/presentationml/2006/ole">
            <mc:AlternateContent xmlns:mc="http://schemas.openxmlformats.org/markup-compatibility/2006">
              <mc:Choice xmlns:v="urn:schemas-microsoft-com:vml" Requires="v">
                <p:oleObj spid="_x0000_s3075" name="Equation" r:id="rId6" imgW="1231900" imgH="330200" progId="Equation.DSMT36">
                  <p:embed/>
                </p:oleObj>
              </mc:Choice>
              <mc:Fallback>
                <p:oleObj name="Equation" r:id="rId6" imgW="1231900" imgH="330200" progId="Equation.DSMT36">
                  <p:embed/>
                  <p:pic>
                    <p:nvPicPr>
                      <p:cNvPr id="0" name="Object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286000" y="3048000"/>
                        <a:ext cx="1676400" cy="4492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127" name="Text Box 7">
            <a:extLst>
              <a:ext uri="{FF2B5EF4-FFF2-40B4-BE49-F238E27FC236}">
                <a16:creationId xmlns:a16="http://schemas.microsoft.com/office/drawing/2014/main" id="{8F1DC692-0076-4FF0-BE70-D162B93F2008}"/>
              </a:ext>
            </a:extLst>
          </p:cNvPr>
          <p:cNvSpPr txBox="1">
            <a:spLocks noChangeArrowheads="1"/>
          </p:cNvSpPr>
          <p:nvPr/>
        </p:nvSpPr>
        <p:spPr bwMode="auto">
          <a:xfrm>
            <a:off x="1066800" y="3810000"/>
            <a:ext cx="110648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en-US">
                <a:latin typeface="Times" panose="02020603050405020304" pitchFamily="18" charset="0"/>
              </a:rPr>
              <a:t>we find</a:t>
            </a:r>
          </a:p>
        </p:txBody>
      </p:sp>
      <p:graphicFrame>
        <p:nvGraphicFramePr>
          <p:cNvPr id="5128" name="Object 8">
            <a:extLst>
              <a:ext uri="{FF2B5EF4-FFF2-40B4-BE49-F238E27FC236}">
                <a16:creationId xmlns:a16="http://schemas.microsoft.com/office/drawing/2014/main" id="{86C0632F-06CF-41F6-870C-156759FEC7E6}"/>
              </a:ext>
            </a:extLst>
          </p:cNvPr>
          <p:cNvGraphicFramePr>
            <a:graphicFrameLocks noChangeAspect="1"/>
          </p:cNvGraphicFramePr>
          <p:nvPr/>
        </p:nvGraphicFramePr>
        <p:xfrm>
          <a:off x="2154238" y="3810000"/>
          <a:ext cx="6437312" cy="2411413"/>
        </p:xfrm>
        <a:graphic>
          <a:graphicData uri="http://schemas.openxmlformats.org/presentationml/2006/ole">
            <mc:AlternateContent xmlns:mc="http://schemas.openxmlformats.org/markup-compatibility/2006">
              <mc:Choice xmlns:v="urn:schemas-microsoft-com:vml" Requires="v">
                <p:oleObj spid="_x0000_s3076" name="Equation" r:id="rId8" imgW="3593880" imgH="1346040" progId="Equation.DSMT4">
                  <p:embed/>
                </p:oleObj>
              </mc:Choice>
              <mc:Fallback>
                <p:oleObj name="Equation" r:id="rId8" imgW="3593880" imgH="1346040" progId="Equation.DSMT4">
                  <p:embed/>
                  <p:pic>
                    <p:nvPicPr>
                      <p:cNvPr id="0" name="Object 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154238" y="3810000"/>
                        <a:ext cx="6437312" cy="24114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146" name="Group 2">
            <a:extLst>
              <a:ext uri="{FF2B5EF4-FFF2-40B4-BE49-F238E27FC236}">
                <a16:creationId xmlns:a16="http://schemas.microsoft.com/office/drawing/2014/main" id="{CC840210-EF2A-4CA0-B9A7-36091EE4AF98}"/>
              </a:ext>
            </a:extLst>
          </p:cNvPr>
          <p:cNvGrpSpPr>
            <a:grpSpLocks/>
          </p:cNvGrpSpPr>
          <p:nvPr/>
        </p:nvGrpSpPr>
        <p:grpSpPr bwMode="auto">
          <a:xfrm>
            <a:off x="457200" y="1371600"/>
            <a:ext cx="2360613" cy="1920875"/>
            <a:chOff x="1920" y="2582"/>
            <a:chExt cx="1487" cy="1210"/>
          </a:xfrm>
        </p:grpSpPr>
        <p:sp>
          <p:nvSpPr>
            <p:cNvPr id="6147" name="Oval 3">
              <a:extLst>
                <a:ext uri="{FF2B5EF4-FFF2-40B4-BE49-F238E27FC236}">
                  <a16:creationId xmlns:a16="http://schemas.microsoft.com/office/drawing/2014/main" id="{2A904F25-98BF-4B66-9A2C-12AF12C5BF34}"/>
                </a:ext>
              </a:extLst>
            </p:cNvPr>
            <p:cNvSpPr>
              <a:spLocks noChangeArrowheads="1"/>
            </p:cNvSpPr>
            <p:nvPr/>
          </p:nvSpPr>
          <p:spPr bwMode="auto">
            <a:xfrm>
              <a:off x="1920" y="2784"/>
              <a:ext cx="1056" cy="1008"/>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endParaRPr lang="en-US" altLang="en-US">
                <a:latin typeface="Times" panose="02020603050405020304" pitchFamily="18" charset="0"/>
              </a:endParaRPr>
            </a:p>
          </p:txBody>
        </p:sp>
        <p:sp>
          <p:nvSpPr>
            <p:cNvPr id="6148" name="Oval 4">
              <a:extLst>
                <a:ext uri="{FF2B5EF4-FFF2-40B4-BE49-F238E27FC236}">
                  <a16:creationId xmlns:a16="http://schemas.microsoft.com/office/drawing/2014/main" id="{DA0BA682-837B-4073-BFA4-AC1D80EACBD5}"/>
                </a:ext>
              </a:extLst>
            </p:cNvPr>
            <p:cNvSpPr>
              <a:spLocks noChangeArrowheads="1"/>
            </p:cNvSpPr>
            <p:nvPr/>
          </p:nvSpPr>
          <p:spPr bwMode="auto">
            <a:xfrm>
              <a:off x="2400" y="3264"/>
              <a:ext cx="48" cy="48"/>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49" name="Line 5">
              <a:extLst>
                <a:ext uri="{FF2B5EF4-FFF2-40B4-BE49-F238E27FC236}">
                  <a16:creationId xmlns:a16="http://schemas.microsoft.com/office/drawing/2014/main" id="{8EA2C35D-5088-4252-A363-2307647055BC}"/>
                </a:ext>
              </a:extLst>
            </p:cNvPr>
            <p:cNvSpPr>
              <a:spLocks noChangeShapeType="1"/>
            </p:cNvSpPr>
            <p:nvPr/>
          </p:nvSpPr>
          <p:spPr bwMode="auto">
            <a:xfrm flipV="1">
              <a:off x="2448" y="2784"/>
              <a:ext cx="720" cy="48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50" name="Text Box 6">
              <a:extLst>
                <a:ext uri="{FF2B5EF4-FFF2-40B4-BE49-F238E27FC236}">
                  <a16:creationId xmlns:a16="http://schemas.microsoft.com/office/drawing/2014/main" id="{2A6F05CE-C25D-4F70-A97E-83DE59EBAA2A}"/>
                </a:ext>
              </a:extLst>
            </p:cNvPr>
            <p:cNvSpPr txBox="1">
              <a:spLocks noChangeArrowheads="1"/>
            </p:cNvSpPr>
            <p:nvPr/>
          </p:nvSpPr>
          <p:spPr bwMode="auto">
            <a:xfrm>
              <a:off x="3206" y="2582"/>
              <a:ext cx="201" cy="28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en-US">
                  <a:latin typeface="Times" panose="02020603050405020304" pitchFamily="18" charset="0"/>
                </a:rPr>
                <a:t>z</a:t>
              </a:r>
            </a:p>
          </p:txBody>
        </p:sp>
        <p:sp>
          <p:nvSpPr>
            <p:cNvPr id="6151" name="Line 7">
              <a:extLst>
                <a:ext uri="{FF2B5EF4-FFF2-40B4-BE49-F238E27FC236}">
                  <a16:creationId xmlns:a16="http://schemas.microsoft.com/office/drawing/2014/main" id="{3A037A61-15C8-4FCF-A93B-24B05E463A04}"/>
                </a:ext>
              </a:extLst>
            </p:cNvPr>
            <p:cNvSpPr>
              <a:spLocks noChangeShapeType="1"/>
            </p:cNvSpPr>
            <p:nvPr/>
          </p:nvSpPr>
          <p:spPr bwMode="auto">
            <a:xfrm flipH="1" flipV="1">
              <a:off x="2256" y="3072"/>
              <a:ext cx="144" cy="19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52" name="Line 8">
              <a:extLst>
                <a:ext uri="{FF2B5EF4-FFF2-40B4-BE49-F238E27FC236}">
                  <a16:creationId xmlns:a16="http://schemas.microsoft.com/office/drawing/2014/main" id="{E7E0690C-DB78-46C8-AA7E-CB7BC4B6839A}"/>
                </a:ext>
              </a:extLst>
            </p:cNvPr>
            <p:cNvSpPr>
              <a:spLocks noChangeShapeType="1"/>
            </p:cNvSpPr>
            <p:nvPr/>
          </p:nvSpPr>
          <p:spPr bwMode="auto">
            <a:xfrm flipH="1">
              <a:off x="2352" y="3312"/>
              <a:ext cx="48" cy="19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53" name="Text Box 9">
              <a:extLst>
                <a:ext uri="{FF2B5EF4-FFF2-40B4-BE49-F238E27FC236}">
                  <a16:creationId xmlns:a16="http://schemas.microsoft.com/office/drawing/2014/main" id="{97D1E59C-02C3-42E7-A3F5-C8B98BF5C330}"/>
                </a:ext>
              </a:extLst>
            </p:cNvPr>
            <p:cNvSpPr txBox="1">
              <a:spLocks noChangeArrowheads="1"/>
            </p:cNvSpPr>
            <p:nvPr/>
          </p:nvSpPr>
          <p:spPr bwMode="auto">
            <a:xfrm>
              <a:off x="2160" y="2832"/>
              <a:ext cx="212" cy="28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en-US">
                  <a:latin typeface="Times" panose="02020603050405020304" pitchFamily="18" charset="0"/>
                </a:rPr>
                <a:t>x</a:t>
              </a:r>
            </a:p>
          </p:txBody>
        </p:sp>
        <p:sp>
          <p:nvSpPr>
            <p:cNvPr id="6154" name="Text Box 10">
              <a:extLst>
                <a:ext uri="{FF2B5EF4-FFF2-40B4-BE49-F238E27FC236}">
                  <a16:creationId xmlns:a16="http://schemas.microsoft.com/office/drawing/2014/main" id="{69022E79-F070-4636-8E97-59D8BEAB6F13}"/>
                </a:ext>
              </a:extLst>
            </p:cNvPr>
            <p:cNvSpPr txBox="1">
              <a:spLocks noChangeArrowheads="1"/>
            </p:cNvSpPr>
            <p:nvPr/>
          </p:nvSpPr>
          <p:spPr bwMode="auto">
            <a:xfrm>
              <a:off x="2352" y="3456"/>
              <a:ext cx="212" cy="28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en-US">
                  <a:latin typeface="Times" panose="02020603050405020304" pitchFamily="18" charset="0"/>
                </a:rPr>
                <a:t>y</a:t>
              </a:r>
            </a:p>
          </p:txBody>
        </p:sp>
        <p:sp>
          <p:nvSpPr>
            <p:cNvPr id="6155" name="Line 11">
              <a:extLst>
                <a:ext uri="{FF2B5EF4-FFF2-40B4-BE49-F238E27FC236}">
                  <a16:creationId xmlns:a16="http://schemas.microsoft.com/office/drawing/2014/main" id="{DCE1EC2F-CE0B-48AF-B9A3-F951B88A6E09}"/>
                </a:ext>
              </a:extLst>
            </p:cNvPr>
            <p:cNvSpPr>
              <a:spLocks noChangeShapeType="1"/>
            </p:cNvSpPr>
            <p:nvPr/>
          </p:nvSpPr>
          <p:spPr bwMode="auto">
            <a:xfrm flipV="1">
              <a:off x="2448" y="2688"/>
              <a:ext cx="624" cy="576"/>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56" name="Line 12">
              <a:extLst>
                <a:ext uri="{FF2B5EF4-FFF2-40B4-BE49-F238E27FC236}">
                  <a16:creationId xmlns:a16="http://schemas.microsoft.com/office/drawing/2014/main" id="{032D055A-69A1-42DB-A085-86A90456EC6F}"/>
                </a:ext>
              </a:extLst>
            </p:cNvPr>
            <p:cNvSpPr>
              <a:spLocks noChangeShapeType="1"/>
            </p:cNvSpPr>
            <p:nvPr/>
          </p:nvSpPr>
          <p:spPr bwMode="auto">
            <a:xfrm flipV="1">
              <a:off x="2448" y="2880"/>
              <a:ext cx="768" cy="38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6157" name="Text Box 13">
            <a:extLst>
              <a:ext uri="{FF2B5EF4-FFF2-40B4-BE49-F238E27FC236}">
                <a16:creationId xmlns:a16="http://schemas.microsoft.com/office/drawing/2014/main" id="{D93CC9D5-8B2E-4CF0-9A60-FF275D3B0C98}"/>
              </a:ext>
            </a:extLst>
          </p:cNvPr>
          <p:cNvSpPr txBox="1">
            <a:spLocks noChangeArrowheads="1"/>
          </p:cNvSpPr>
          <p:nvPr/>
        </p:nvSpPr>
        <p:spPr bwMode="auto">
          <a:xfrm>
            <a:off x="2590800" y="228600"/>
            <a:ext cx="36671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rPr>
              <a:t>The Paraxial Approximation</a:t>
            </a:r>
          </a:p>
        </p:txBody>
      </p:sp>
      <p:graphicFrame>
        <p:nvGraphicFramePr>
          <p:cNvPr id="6158" name="Object 14">
            <a:extLst>
              <a:ext uri="{FF2B5EF4-FFF2-40B4-BE49-F238E27FC236}">
                <a16:creationId xmlns:a16="http://schemas.microsoft.com/office/drawing/2014/main" id="{0A66C299-8E6F-43DA-BE06-2492DA3CEC66}"/>
              </a:ext>
            </a:extLst>
          </p:cNvPr>
          <p:cNvGraphicFramePr>
            <a:graphicFrameLocks noChangeAspect="1"/>
          </p:cNvGraphicFramePr>
          <p:nvPr/>
        </p:nvGraphicFramePr>
        <p:xfrm>
          <a:off x="2611438" y="1066800"/>
          <a:ext cx="6435725" cy="2411413"/>
        </p:xfrm>
        <a:graphic>
          <a:graphicData uri="http://schemas.openxmlformats.org/presentationml/2006/ole">
            <mc:AlternateContent xmlns:mc="http://schemas.openxmlformats.org/markup-compatibility/2006">
              <mc:Choice xmlns:v="urn:schemas-microsoft-com:vml" Requires="v">
                <p:oleObj spid="_x0000_s4098" name="Equation" r:id="rId4" imgW="3593880" imgH="1346040" progId="Equation.DSMT4">
                  <p:embed/>
                </p:oleObj>
              </mc:Choice>
              <mc:Fallback>
                <p:oleObj name="Equation" r:id="rId4" imgW="3593880" imgH="1346040" progId="Equation.DSMT4">
                  <p:embed/>
                  <p:pic>
                    <p:nvPicPr>
                      <p:cNvPr id="0" name="Object 1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11438" y="1066800"/>
                        <a:ext cx="6435725" cy="24114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6159" name="Text Box 15">
            <a:extLst>
              <a:ext uri="{FF2B5EF4-FFF2-40B4-BE49-F238E27FC236}">
                <a16:creationId xmlns:a16="http://schemas.microsoft.com/office/drawing/2014/main" id="{9601AD80-8E78-40DA-A0D5-F0106AFA7BCB}"/>
              </a:ext>
            </a:extLst>
          </p:cNvPr>
          <p:cNvSpPr txBox="1">
            <a:spLocks noChangeArrowheads="1"/>
          </p:cNvSpPr>
          <p:nvPr/>
        </p:nvSpPr>
        <p:spPr bwMode="auto">
          <a:xfrm>
            <a:off x="381000" y="4114800"/>
            <a:ext cx="8494713" cy="2282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Note that in obtaining this diffraction correction term we only</a:t>
            </a:r>
          </a:p>
          <a:p>
            <a:r>
              <a:rPr lang="en-US" altLang="en-US"/>
              <a:t>approximated the amplitude part of the spherical wave to first</a:t>
            </a:r>
          </a:p>
          <a:p>
            <a:r>
              <a:rPr lang="en-US" altLang="en-US"/>
              <a:t>order ( r ~ z) while we approximated the phase to second order.</a:t>
            </a:r>
          </a:p>
          <a:p>
            <a:r>
              <a:rPr lang="en-US" altLang="en-US"/>
              <a:t>This is because terms neglected in the phase must not only be small </a:t>
            </a:r>
          </a:p>
          <a:p>
            <a:r>
              <a:rPr lang="en-US" altLang="en-US"/>
              <a:t>with respect to the terms retained but also must be small with </a:t>
            </a:r>
          </a:p>
          <a:p>
            <a:r>
              <a:rPr lang="en-US" altLang="en-US"/>
              <a:t>respect to 2</a:t>
            </a:r>
            <a:r>
              <a:rPr lang="en-US" altLang="en-US">
                <a:latin typeface="Symbol" panose="05050102010706020507" pitchFamily="18" charset="2"/>
              </a:rPr>
              <a:t>p</a:t>
            </a:r>
            <a:r>
              <a:rPr lang="en-US" altLang="en-US"/>
              <a:t> if they are to be negligible.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2">
            <a:extLst>
              <a:ext uri="{FF2B5EF4-FFF2-40B4-BE49-F238E27FC236}">
                <a16:creationId xmlns:a16="http://schemas.microsoft.com/office/drawing/2014/main" id="{33B207D2-4DC6-4AD0-8583-80F29EC5AD17}"/>
              </a:ext>
            </a:extLst>
          </p:cNvPr>
          <p:cNvSpPr txBox="1">
            <a:spLocks noChangeArrowheads="1"/>
          </p:cNvSpPr>
          <p:nvPr/>
        </p:nvSpPr>
        <p:spPr bwMode="auto">
          <a:xfrm>
            <a:off x="2590800" y="228600"/>
            <a:ext cx="36671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rPr>
              <a:t>The Paraxial Approximation</a:t>
            </a:r>
          </a:p>
        </p:txBody>
      </p:sp>
      <p:sp>
        <p:nvSpPr>
          <p:cNvPr id="12292" name="Text Box 4">
            <a:extLst>
              <a:ext uri="{FF2B5EF4-FFF2-40B4-BE49-F238E27FC236}">
                <a16:creationId xmlns:a16="http://schemas.microsoft.com/office/drawing/2014/main" id="{4FD5C1FC-D57B-482E-A2A0-17AC382E9CC9}"/>
              </a:ext>
            </a:extLst>
          </p:cNvPr>
          <p:cNvSpPr txBox="1">
            <a:spLocks noChangeArrowheads="1"/>
          </p:cNvSpPr>
          <p:nvPr/>
        </p:nvSpPr>
        <p:spPr bwMode="auto">
          <a:xfrm>
            <a:off x="1127125" y="1260475"/>
            <a:ext cx="35750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Consider the wave equation</a:t>
            </a:r>
          </a:p>
        </p:txBody>
      </p:sp>
      <p:graphicFrame>
        <p:nvGraphicFramePr>
          <p:cNvPr id="12293" name="Object 5">
            <a:extLst>
              <a:ext uri="{FF2B5EF4-FFF2-40B4-BE49-F238E27FC236}">
                <a16:creationId xmlns:a16="http://schemas.microsoft.com/office/drawing/2014/main" id="{FB182BAF-92F8-475A-AD25-6687B4F1D52A}"/>
              </a:ext>
            </a:extLst>
          </p:cNvPr>
          <p:cNvGraphicFramePr>
            <a:graphicFrameLocks noChangeAspect="1"/>
          </p:cNvGraphicFramePr>
          <p:nvPr/>
        </p:nvGraphicFramePr>
        <p:xfrm>
          <a:off x="2438400" y="1814513"/>
          <a:ext cx="3505200" cy="828675"/>
        </p:xfrm>
        <a:graphic>
          <a:graphicData uri="http://schemas.openxmlformats.org/presentationml/2006/ole">
            <mc:AlternateContent xmlns:mc="http://schemas.openxmlformats.org/markup-compatibility/2006">
              <mc:Choice xmlns:v="urn:schemas-microsoft-com:vml" Requires="v">
                <p:oleObj spid="_x0000_s5122" name="Equation" r:id="rId4" imgW="1879560" imgH="444240" progId="Equation.DSMT4">
                  <p:embed/>
                </p:oleObj>
              </mc:Choice>
              <mc:Fallback>
                <p:oleObj name="Equation" r:id="rId4" imgW="1879560" imgH="444240" progId="Equation.DSMT4">
                  <p:embed/>
                  <p:pic>
                    <p:nvPicPr>
                      <p:cNvPr id="0"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38400" y="1814513"/>
                        <a:ext cx="3505200" cy="8286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2294" name="Text Box 6">
            <a:extLst>
              <a:ext uri="{FF2B5EF4-FFF2-40B4-BE49-F238E27FC236}">
                <a16:creationId xmlns:a16="http://schemas.microsoft.com/office/drawing/2014/main" id="{CE443E96-B5BD-4924-81E1-0FBC1FC1002F}"/>
              </a:ext>
            </a:extLst>
          </p:cNvPr>
          <p:cNvSpPr txBox="1">
            <a:spLocks noChangeArrowheads="1"/>
          </p:cNvSpPr>
          <p:nvPr/>
        </p:nvSpPr>
        <p:spPr bwMode="auto">
          <a:xfrm>
            <a:off x="1127125" y="2936875"/>
            <a:ext cx="5889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Let</a:t>
            </a:r>
          </a:p>
        </p:txBody>
      </p:sp>
      <p:graphicFrame>
        <p:nvGraphicFramePr>
          <p:cNvPr id="12295" name="Object 7">
            <a:extLst>
              <a:ext uri="{FF2B5EF4-FFF2-40B4-BE49-F238E27FC236}">
                <a16:creationId xmlns:a16="http://schemas.microsoft.com/office/drawing/2014/main" id="{02529FCD-25AD-4760-AB38-68969C66D50A}"/>
              </a:ext>
            </a:extLst>
          </p:cNvPr>
          <p:cNvGraphicFramePr>
            <a:graphicFrameLocks noChangeAspect="1"/>
          </p:cNvGraphicFramePr>
          <p:nvPr/>
        </p:nvGraphicFramePr>
        <p:xfrm>
          <a:off x="1905000" y="2895600"/>
          <a:ext cx="3886200" cy="519113"/>
        </p:xfrm>
        <a:graphic>
          <a:graphicData uri="http://schemas.openxmlformats.org/presentationml/2006/ole">
            <mc:AlternateContent xmlns:mc="http://schemas.openxmlformats.org/markup-compatibility/2006">
              <mc:Choice xmlns:v="urn:schemas-microsoft-com:vml" Requires="v">
                <p:oleObj spid="_x0000_s5123" name="Equation" r:id="rId6" imgW="1904760" imgH="253800" progId="Equation.DSMT4">
                  <p:embed/>
                </p:oleObj>
              </mc:Choice>
              <mc:Fallback>
                <p:oleObj name="Equation" r:id="rId6" imgW="1904760" imgH="253800" progId="Equation.DSMT4">
                  <p:embed/>
                  <p:pic>
                    <p:nvPicPr>
                      <p:cNvPr id="0" name="Object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905000" y="2895600"/>
                        <a:ext cx="3886200" cy="5191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2296" name="Text Box 8">
            <a:extLst>
              <a:ext uri="{FF2B5EF4-FFF2-40B4-BE49-F238E27FC236}">
                <a16:creationId xmlns:a16="http://schemas.microsoft.com/office/drawing/2014/main" id="{EB80E4F1-FAAB-4D4E-9DEE-047233D2485B}"/>
              </a:ext>
            </a:extLst>
          </p:cNvPr>
          <p:cNvSpPr txBox="1">
            <a:spLocks noChangeArrowheads="1"/>
          </p:cNvSpPr>
          <p:nvPr/>
        </p:nvSpPr>
        <p:spPr bwMode="auto">
          <a:xfrm>
            <a:off x="1143000" y="3810000"/>
            <a:ext cx="8096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Then</a:t>
            </a:r>
          </a:p>
        </p:txBody>
      </p:sp>
      <p:graphicFrame>
        <p:nvGraphicFramePr>
          <p:cNvPr id="12297" name="Object 9">
            <a:extLst>
              <a:ext uri="{FF2B5EF4-FFF2-40B4-BE49-F238E27FC236}">
                <a16:creationId xmlns:a16="http://schemas.microsoft.com/office/drawing/2014/main" id="{8BA57346-2C2F-48A1-BF8E-8E9352098FF3}"/>
              </a:ext>
            </a:extLst>
          </p:cNvPr>
          <p:cNvGraphicFramePr>
            <a:graphicFrameLocks noChangeAspect="1"/>
          </p:cNvGraphicFramePr>
          <p:nvPr/>
        </p:nvGraphicFramePr>
        <p:xfrm>
          <a:off x="2286000" y="3657600"/>
          <a:ext cx="3733800" cy="889000"/>
        </p:xfrm>
        <a:graphic>
          <a:graphicData uri="http://schemas.openxmlformats.org/presentationml/2006/ole">
            <mc:AlternateContent xmlns:mc="http://schemas.openxmlformats.org/markup-compatibility/2006">
              <mc:Choice xmlns:v="urn:schemas-microsoft-com:vml" Requires="v">
                <p:oleObj spid="_x0000_s5124" name="Equation" r:id="rId8" imgW="1866600" imgH="444240" progId="Equation.DSMT4">
                  <p:embed/>
                </p:oleObj>
              </mc:Choice>
              <mc:Fallback>
                <p:oleObj name="Equation" r:id="rId8" imgW="1866600" imgH="444240" progId="Equation.DSMT4">
                  <p:embed/>
                  <p:pic>
                    <p:nvPicPr>
                      <p:cNvPr id="0" name="Object 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286000" y="3657600"/>
                        <a:ext cx="3733800" cy="889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2298" name="Text Box 10">
            <a:extLst>
              <a:ext uri="{FF2B5EF4-FFF2-40B4-BE49-F238E27FC236}">
                <a16:creationId xmlns:a16="http://schemas.microsoft.com/office/drawing/2014/main" id="{AC16F994-3D80-4568-9EEE-7E0D5EA595B3}"/>
              </a:ext>
            </a:extLst>
          </p:cNvPr>
          <p:cNvSpPr txBox="1">
            <a:spLocks noChangeArrowheads="1"/>
          </p:cNvSpPr>
          <p:nvPr/>
        </p:nvSpPr>
        <p:spPr bwMode="auto">
          <a:xfrm>
            <a:off x="1203325" y="4841875"/>
            <a:ext cx="18684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If we assume </a:t>
            </a:r>
          </a:p>
        </p:txBody>
      </p:sp>
      <p:graphicFrame>
        <p:nvGraphicFramePr>
          <p:cNvPr id="12299" name="Object 11">
            <a:extLst>
              <a:ext uri="{FF2B5EF4-FFF2-40B4-BE49-F238E27FC236}">
                <a16:creationId xmlns:a16="http://schemas.microsoft.com/office/drawing/2014/main" id="{39B89E8A-579A-4FE0-929B-6ADF41A19DCD}"/>
              </a:ext>
            </a:extLst>
          </p:cNvPr>
          <p:cNvGraphicFramePr>
            <a:graphicFrameLocks noChangeAspect="1"/>
          </p:cNvGraphicFramePr>
          <p:nvPr>
            <p:extLst>
              <p:ext uri="{D42A27DB-BD31-4B8C-83A1-F6EECF244321}">
                <p14:modId xmlns:p14="http://schemas.microsoft.com/office/powerpoint/2010/main" val="1166004620"/>
              </p:ext>
            </p:extLst>
          </p:nvPr>
        </p:nvGraphicFramePr>
        <p:xfrm>
          <a:off x="3260652" y="4656326"/>
          <a:ext cx="3632200" cy="965200"/>
        </p:xfrm>
        <a:graphic>
          <a:graphicData uri="http://schemas.openxmlformats.org/presentationml/2006/ole">
            <mc:AlternateContent xmlns:mc="http://schemas.openxmlformats.org/markup-compatibility/2006">
              <mc:Choice xmlns:v="urn:schemas-microsoft-com:vml" Requires="v">
                <p:oleObj spid="_x0000_s5125" name="Equation" r:id="rId10" imgW="1815840" imgH="482400" progId="Equation.DSMT4">
                  <p:embed/>
                </p:oleObj>
              </mc:Choice>
              <mc:Fallback>
                <p:oleObj name="Equation" r:id="rId10" imgW="1815840" imgH="482400" progId="Equation.DSMT4">
                  <p:embed/>
                  <p:pic>
                    <p:nvPicPr>
                      <p:cNvPr id="0" name="Object 11"/>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260652" y="4656326"/>
                        <a:ext cx="3632200" cy="965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2300" name="Object 12">
            <a:extLst>
              <a:ext uri="{FF2B5EF4-FFF2-40B4-BE49-F238E27FC236}">
                <a16:creationId xmlns:a16="http://schemas.microsoft.com/office/drawing/2014/main" id="{7A9BFB54-C887-4921-B376-AC16E95312BC}"/>
              </a:ext>
            </a:extLst>
          </p:cNvPr>
          <p:cNvGraphicFramePr>
            <a:graphicFrameLocks noChangeAspect="1"/>
          </p:cNvGraphicFramePr>
          <p:nvPr/>
        </p:nvGraphicFramePr>
        <p:xfrm>
          <a:off x="2971800" y="5638800"/>
          <a:ext cx="2971800" cy="896938"/>
        </p:xfrm>
        <a:graphic>
          <a:graphicData uri="http://schemas.openxmlformats.org/presentationml/2006/ole">
            <mc:AlternateContent xmlns:mc="http://schemas.openxmlformats.org/markup-compatibility/2006">
              <mc:Choice xmlns:v="urn:schemas-microsoft-com:vml" Requires="v">
                <p:oleObj spid="_x0000_s5126" name="Equation" r:id="rId12" imgW="1473120" imgH="444240" progId="Equation.DSMT4">
                  <p:embed/>
                </p:oleObj>
              </mc:Choice>
              <mc:Fallback>
                <p:oleObj name="Equation" r:id="rId12" imgW="1473120" imgH="444240" progId="Equation.DSMT4">
                  <p:embed/>
                  <p:pic>
                    <p:nvPicPr>
                      <p:cNvPr id="0" name="Object 12"/>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971800" y="5638800"/>
                        <a:ext cx="2971800" cy="8969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2301" name="AutoShape 13">
            <a:extLst>
              <a:ext uri="{FF2B5EF4-FFF2-40B4-BE49-F238E27FC236}">
                <a16:creationId xmlns:a16="http://schemas.microsoft.com/office/drawing/2014/main" id="{CB2870C6-7CDE-4A06-9EF6-538466970DFA}"/>
              </a:ext>
            </a:extLst>
          </p:cNvPr>
          <p:cNvSpPr>
            <a:spLocks noChangeArrowheads="1"/>
          </p:cNvSpPr>
          <p:nvPr/>
        </p:nvSpPr>
        <p:spPr bwMode="auto">
          <a:xfrm>
            <a:off x="1676400" y="5943600"/>
            <a:ext cx="457200" cy="304800"/>
          </a:xfrm>
          <a:prstGeom prst="rightArrow">
            <a:avLst>
              <a:gd name="adj1" fmla="val 50000"/>
              <a:gd name="adj2" fmla="val 37500"/>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 name="TextBox 1">
            <a:extLst>
              <a:ext uri="{FF2B5EF4-FFF2-40B4-BE49-F238E27FC236}">
                <a16:creationId xmlns:a16="http://schemas.microsoft.com/office/drawing/2014/main" id="{3753F385-06FA-4EB7-85A7-56D967FD687A}"/>
              </a:ext>
            </a:extLst>
          </p:cNvPr>
          <p:cNvSpPr txBox="1"/>
          <p:nvPr/>
        </p:nvSpPr>
        <p:spPr>
          <a:xfrm>
            <a:off x="7042814" y="4666007"/>
            <a:ext cx="2079415" cy="830997"/>
          </a:xfrm>
          <a:prstGeom prst="rect">
            <a:avLst/>
          </a:prstGeom>
          <a:noFill/>
        </p:spPr>
        <p:txBody>
          <a:bodyPr wrap="none" rtlCol="0">
            <a:spAutoFit/>
          </a:bodyPr>
          <a:lstStyle/>
          <a:p>
            <a:r>
              <a:rPr lang="en-US" dirty="0"/>
              <a:t>(paraxial</a:t>
            </a:r>
          </a:p>
          <a:p>
            <a:r>
              <a:rPr lang="en-US" dirty="0"/>
              <a:t>approximation)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314" name="Object 2">
            <a:extLst>
              <a:ext uri="{FF2B5EF4-FFF2-40B4-BE49-F238E27FC236}">
                <a16:creationId xmlns:a16="http://schemas.microsoft.com/office/drawing/2014/main" id="{E8E22274-A12C-4246-B7E5-B1558905F9D8}"/>
              </a:ext>
            </a:extLst>
          </p:cNvPr>
          <p:cNvGraphicFramePr>
            <a:graphicFrameLocks noChangeAspect="1"/>
          </p:cNvGraphicFramePr>
          <p:nvPr/>
        </p:nvGraphicFramePr>
        <p:xfrm>
          <a:off x="2743200" y="609600"/>
          <a:ext cx="2971800" cy="896938"/>
        </p:xfrm>
        <a:graphic>
          <a:graphicData uri="http://schemas.openxmlformats.org/presentationml/2006/ole">
            <mc:AlternateContent xmlns:mc="http://schemas.openxmlformats.org/markup-compatibility/2006">
              <mc:Choice xmlns:v="urn:schemas-microsoft-com:vml" Requires="v">
                <p:oleObj spid="_x0000_s6146" name="Equation" r:id="rId4" imgW="1473120" imgH="444240" progId="Equation.DSMT4">
                  <p:embed/>
                </p:oleObj>
              </mc:Choice>
              <mc:Fallback>
                <p:oleObj name="Equation" r:id="rId4" imgW="1473120" imgH="444240" progId="Equation.DSMT4">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43200" y="609600"/>
                        <a:ext cx="2971800" cy="8969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3315" name="Text Box 3">
            <a:extLst>
              <a:ext uri="{FF2B5EF4-FFF2-40B4-BE49-F238E27FC236}">
                <a16:creationId xmlns:a16="http://schemas.microsoft.com/office/drawing/2014/main" id="{68874D0B-74CF-402F-BBA8-5401F8EA6351}"/>
              </a:ext>
            </a:extLst>
          </p:cNvPr>
          <p:cNvSpPr txBox="1">
            <a:spLocks noChangeArrowheads="1"/>
          </p:cNvSpPr>
          <p:nvPr/>
        </p:nvSpPr>
        <p:spPr bwMode="auto">
          <a:xfrm>
            <a:off x="2667000" y="1752600"/>
            <a:ext cx="30067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paraxial wave equation</a:t>
            </a:r>
          </a:p>
        </p:txBody>
      </p:sp>
      <p:graphicFrame>
        <p:nvGraphicFramePr>
          <p:cNvPr id="13316" name="Object 4">
            <a:extLst>
              <a:ext uri="{FF2B5EF4-FFF2-40B4-BE49-F238E27FC236}">
                <a16:creationId xmlns:a16="http://schemas.microsoft.com/office/drawing/2014/main" id="{BFC6D2A2-6AAB-4D4E-8B1B-1AA9E82106ED}"/>
              </a:ext>
            </a:extLst>
          </p:cNvPr>
          <p:cNvGraphicFramePr>
            <a:graphicFrameLocks noChangeAspect="1"/>
          </p:cNvGraphicFramePr>
          <p:nvPr/>
        </p:nvGraphicFramePr>
        <p:xfrm>
          <a:off x="2316163" y="3624263"/>
          <a:ext cx="3063875" cy="1143000"/>
        </p:xfrm>
        <a:graphic>
          <a:graphicData uri="http://schemas.openxmlformats.org/presentationml/2006/ole">
            <mc:AlternateContent xmlns:mc="http://schemas.openxmlformats.org/markup-compatibility/2006">
              <mc:Choice xmlns:v="urn:schemas-microsoft-com:vml" Requires="v">
                <p:oleObj spid="_x0000_s6147" name="Equation" r:id="rId6" imgW="1295280" imgH="482400" progId="Equation.DSMT4">
                  <p:embed/>
                </p:oleObj>
              </mc:Choice>
              <mc:Fallback>
                <p:oleObj name="Equation" r:id="rId6" imgW="1295280" imgH="482400" progId="Equation.DSMT4">
                  <p:embed/>
                  <p:pic>
                    <p:nvPicPr>
                      <p:cNvPr id="0" name="Object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316163" y="3624263"/>
                        <a:ext cx="3063875"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3317" name="Text Box 5">
            <a:extLst>
              <a:ext uri="{FF2B5EF4-FFF2-40B4-BE49-F238E27FC236}">
                <a16:creationId xmlns:a16="http://schemas.microsoft.com/office/drawing/2014/main" id="{86575B0C-8672-47EF-A05E-94389B34329C}"/>
              </a:ext>
            </a:extLst>
          </p:cNvPr>
          <p:cNvSpPr txBox="1">
            <a:spLocks noChangeArrowheads="1"/>
          </p:cNvSpPr>
          <p:nvPr/>
        </p:nvSpPr>
        <p:spPr bwMode="auto">
          <a:xfrm>
            <a:off x="1508125" y="2479675"/>
            <a:ext cx="610235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Our paraxial approximation for a spherical wave</a:t>
            </a:r>
          </a:p>
          <a:p>
            <a:r>
              <a:rPr lang="en-US" altLang="en-US"/>
              <a:t>satisfies this paraxial equation exactly:</a:t>
            </a:r>
          </a:p>
        </p:txBody>
      </p:sp>
      <p:sp>
        <p:nvSpPr>
          <p:cNvPr id="13318" name="Text Box 6">
            <a:extLst>
              <a:ext uri="{FF2B5EF4-FFF2-40B4-BE49-F238E27FC236}">
                <a16:creationId xmlns:a16="http://schemas.microsoft.com/office/drawing/2014/main" id="{2B530F3B-1C09-4618-AEA8-2FC3F420D273}"/>
              </a:ext>
            </a:extLst>
          </p:cNvPr>
          <p:cNvSpPr txBox="1">
            <a:spLocks noChangeArrowheads="1"/>
          </p:cNvSpPr>
          <p:nvPr/>
        </p:nvSpPr>
        <p:spPr bwMode="auto">
          <a:xfrm>
            <a:off x="1508125" y="4918075"/>
            <a:ext cx="6348413" cy="155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There are other solutions, such as Gaussian waves</a:t>
            </a:r>
          </a:p>
          <a:p>
            <a:r>
              <a:rPr lang="en-US" altLang="en-US"/>
              <a:t>that also satisfy this equation and form important</a:t>
            </a:r>
          </a:p>
          <a:p>
            <a:r>
              <a:rPr lang="en-US" altLang="en-US"/>
              <a:t>building blocks for modeling ultrasonic transducer</a:t>
            </a:r>
          </a:p>
          <a:p>
            <a:r>
              <a:rPr lang="en-US" altLang="en-US"/>
              <a:t>radiation in complex problems</a:t>
            </a:r>
          </a:p>
        </p:txBody>
      </p:sp>
    </p:spTree>
  </p:cSld>
  <p:clrMapOvr>
    <a:masterClrMapping/>
  </p:clrMapOvr>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522</TotalTime>
  <Words>1066</Words>
  <Application>Microsoft Office PowerPoint</Application>
  <PresentationFormat>On-screen Show (4:3)</PresentationFormat>
  <Paragraphs>111</Paragraphs>
  <Slides>11</Slides>
  <Notes>11</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11</vt:i4>
      </vt:variant>
    </vt:vector>
  </HeadingPairs>
  <TitlesOfParts>
    <vt:vector size="18" baseType="lpstr">
      <vt:lpstr>Arial</vt:lpstr>
      <vt:lpstr>Calibri</vt:lpstr>
      <vt:lpstr>Symbol</vt:lpstr>
      <vt:lpstr>Times</vt:lpstr>
      <vt:lpstr>Times New Roman</vt:lpstr>
      <vt:lpstr>Default Design</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ISU</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lschmerr</dc:creator>
  <cp:lastModifiedBy>Lester Schmerr</cp:lastModifiedBy>
  <cp:revision>21</cp:revision>
  <dcterms:created xsi:type="dcterms:W3CDTF">2002-02-24T00:42:45Z</dcterms:created>
  <dcterms:modified xsi:type="dcterms:W3CDTF">2021-10-18T04:31:43Z</dcterms:modified>
</cp:coreProperties>
</file>