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5"/>
  </p:notesMasterIdLst>
  <p:handoutMasterIdLst>
    <p:handoutMasterId r:id="rId46"/>
  </p:handoutMasterIdLst>
  <p:sldIdLst>
    <p:sldId id="281" r:id="rId2"/>
    <p:sldId id="301" r:id="rId3"/>
    <p:sldId id="302" r:id="rId4"/>
    <p:sldId id="256" r:id="rId5"/>
    <p:sldId id="294" r:id="rId6"/>
    <p:sldId id="304" r:id="rId7"/>
    <p:sldId id="257" r:id="rId8"/>
    <p:sldId id="297" r:id="rId9"/>
    <p:sldId id="258" r:id="rId10"/>
    <p:sldId id="259" r:id="rId11"/>
    <p:sldId id="260" r:id="rId12"/>
    <p:sldId id="280" r:id="rId13"/>
    <p:sldId id="261" r:id="rId14"/>
    <p:sldId id="263" r:id="rId15"/>
    <p:sldId id="296" r:id="rId16"/>
    <p:sldId id="300" r:id="rId17"/>
    <p:sldId id="264" r:id="rId18"/>
    <p:sldId id="289" r:id="rId19"/>
    <p:sldId id="265" r:id="rId20"/>
    <p:sldId id="295" r:id="rId21"/>
    <p:sldId id="266" r:id="rId22"/>
    <p:sldId id="267" r:id="rId23"/>
    <p:sldId id="268" r:id="rId24"/>
    <p:sldId id="269" r:id="rId25"/>
    <p:sldId id="270" r:id="rId26"/>
    <p:sldId id="271" r:id="rId27"/>
    <p:sldId id="272" r:id="rId28"/>
    <p:sldId id="273" r:id="rId29"/>
    <p:sldId id="274" r:id="rId30"/>
    <p:sldId id="275" r:id="rId31"/>
    <p:sldId id="303" r:id="rId32"/>
    <p:sldId id="299" r:id="rId33"/>
    <p:sldId id="298" r:id="rId34"/>
    <p:sldId id="282" r:id="rId35"/>
    <p:sldId id="283" r:id="rId36"/>
    <p:sldId id="286" r:id="rId37"/>
    <p:sldId id="284" r:id="rId38"/>
    <p:sldId id="285" r:id="rId39"/>
    <p:sldId id="287" r:id="rId40"/>
    <p:sldId id="288" r:id="rId41"/>
    <p:sldId id="305" r:id="rId42"/>
    <p:sldId id="292" r:id="rId43"/>
    <p:sldId id="293" r:id="rId44"/>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112" autoAdjust="0"/>
  </p:normalViewPr>
  <p:slideViewPr>
    <p:cSldViewPr>
      <p:cViewPr varScale="1">
        <p:scale>
          <a:sx n="108" d="100"/>
          <a:sy n="108" d="100"/>
        </p:scale>
        <p:origin x="126" y="4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444"/>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8.wmf"/><Relationship Id="rId1" Type="http://schemas.openxmlformats.org/officeDocument/2006/relationships/image" Target="../media/image2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 Id="rId6" Type="http://schemas.openxmlformats.org/officeDocument/2006/relationships/image" Target="../media/image44.wmf"/><Relationship Id="rId5" Type="http://schemas.openxmlformats.org/officeDocument/2006/relationships/image" Target="../media/image43.wmf"/><Relationship Id="rId4" Type="http://schemas.openxmlformats.org/officeDocument/2006/relationships/image" Target="../media/image42.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image" Target="../media/image45.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 Id="rId4" Type="http://schemas.openxmlformats.org/officeDocument/2006/relationships/image" Target="../media/image50.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52.wmf"/><Relationship Id="rId1" Type="http://schemas.openxmlformats.org/officeDocument/2006/relationships/image" Target="../media/image51.wmf"/><Relationship Id="rId5" Type="http://schemas.openxmlformats.org/officeDocument/2006/relationships/image" Target="../media/image13.wmf"/><Relationship Id="rId4" Type="http://schemas.openxmlformats.org/officeDocument/2006/relationships/image" Target="../media/image12.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5" Type="http://schemas.openxmlformats.org/officeDocument/2006/relationships/image" Target="../media/image13.wmf"/><Relationship Id="rId4"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4.wmf"/><Relationship Id="rId6" Type="http://schemas.openxmlformats.org/officeDocument/2006/relationships/image" Target="../media/image17.wmf"/><Relationship Id="rId5" Type="http://schemas.openxmlformats.org/officeDocument/2006/relationships/image" Target="../media/image16.wmf"/><Relationship Id="rId4"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4"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18632D3B-5E21-462F-AEC0-0986C280A2C4}"/>
              </a:ext>
            </a:extLst>
          </p:cNvPr>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a:lvl1pPr>
          </a:lstStyle>
          <a:p>
            <a:endParaRPr lang="en-US" altLang="en-US"/>
          </a:p>
        </p:txBody>
      </p:sp>
      <p:sp>
        <p:nvSpPr>
          <p:cNvPr id="60419" name="Rectangle 3">
            <a:extLst>
              <a:ext uri="{FF2B5EF4-FFF2-40B4-BE49-F238E27FC236}">
                <a16:creationId xmlns:a16="http://schemas.microsoft.com/office/drawing/2014/main" id="{F31420F4-6F70-4B68-A46B-20A43D9640D3}"/>
              </a:ext>
            </a:extLst>
          </p:cNvPr>
          <p:cNvSpPr>
            <a:spLocks noGrp="1" noChangeArrowheads="1"/>
          </p:cNvSpPr>
          <p:nvPr>
            <p:ph type="dt" sz="quarter" idx="1"/>
          </p:nvPr>
        </p:nvSpPr>
        <p:spPr bwMode="auto">
          <a:xfrm>
            <a:off x="4144963" y="0"/>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vl1pPr>
          </a:lstStyle>
          <a:p>
            <a:endParaRPr lang="en-US" altLang="en-US"/>
          </a:p>
        </p:txBody>
      </p:sp>
      <p:sp>
        <p:nvSpPr>
          <p:cNvPr id="60420" name="Rectangle 4">
            <a:extLst>
              <a:ext uri="{FF2B5EF4-FFF2-40B4-BE49-F238E27FC236}">
                <a16:creationId xmlns:a16="http://schemas.microsoft.com/office/drawing/2014/main" id="{5DEC402B-7107-4C7B-AB36-C563CE49C458}"/>
              </a:ext>
            </a:extLst>
          </p:cNvPr>
          <p:cNvSpPr>
            <a:spLocks noGrp="1" noChangeArrowheads="1"/>
          </p:cNvSpPr>
          <p:nvPr>
            <p:ph type="ftr" sz="quarter" idx="2"/>
          </p:nvPr>
        </p:nvSpPr>
        <p:spPr bwMode="auto">
          <a:xfrm>
            <a:off x="0" y="9121775"/>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a:lvl1pPr>
          </a:lstStyle>
          <a:p>
            <a:endParaRPr lang="en-US" altLang="en-US"/>
          </a:p>
        </p:txBody>
      </p:sp>
      <p:sp>
        <p:nvSpPr>
          <p:cNvPr id="60421" name="Rectangle 5">
            <a:extLst>
              <a:ext uri="{FF2B5EF4-FFF2-40B4-BE49-F238E27FC236}">
                <a16:creationId xmlns:a16="http://schemas.microsoft.com/office/drawing/2014/main" id="{5BF160C9-C50E-41D3-B01B-E305A94B1491}"/>
              </a:ext>
            </a:extLst>
          </p:cNvPr>
          <p:cNvSpPr>
            <a:spLocks noGrp="1" noChangeArrowheads="1"/>
          </p:cNvSpPr>
          <p:nvPr>
            <p:ph type="sldNum" sz="quarter" idx="3"/>
          </p:nvPr>
        </p:nvSpPr>
        <p:spPr bwMode="auto">
          <a:xfrm>
            <a:off x="4144963" y="9121775"/>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vl1pPr>
          </a:lstStyle>
          <a:p>
            <a:fld id="{6164CF9A-B0EF-4190-94ED-E79D03F2688E}"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270B6F82-1B8E-45E2-BF48-3AB900FF901C}" type="datetimeFigureOut">
              <a:rPr lang="en-US" smtClean="0"/>
              <a:t>10/26/2021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4E0CC6F4-58FE-417B-97BB-F3074D88EAFD}" type="slidenum">
              <a:rPr lang="en-US" smtClean="0"/>
              <a:t>‹#›</a:t>
            </a:fld>
            <a:endParaRPr lang="en-US"/>
          </a:p>
        </p:txBody>
      </p:sp>
    </p:spTree>
    <p:extLst>
      <p:ext uri="{BB962C8B-B14F-4D97-AF65-F5344CB8AC3E}">
        <p14:creationId xmlns:p14="http://schemas.microsoft.com/office/powerpoint/2010/main" val="499593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important part of the acoustic/elastic transfer function are the waves generated by an ultrasonic transducer. We will describe those waves here.</a:t>
            </a:r>
          </a:p>
        </p:txBody>
      </p:sp>
      <p:sp>
        <p:nvSpPr>
          <p:cNvPr id="4" name="Slide Number Placeholder 3"/>
          <p:cNvSpPr>
            <a:spLocks noGrp="1"/>
          </p:cNvSpPr>
          <p:nvPr>
            <p:ph type="sldNum" sz="quarter" idx="5"/>
          </p:nvPr>
        </p:nvSpPr>
        <p:spPr/>
        <p:txBody>
          <a:bodyPr/>
          <a:lstStyle/>
          <a:p>
            <a:fld id="{4E0CC6F4-58FE-417B-97BB-F3074D88EAFD}" type="slidenum">
              <a:rPr lang="en-US" smtClean="0"/>
              <a:t>1</a:t>
            </a:fld>
            <a:endParaRPr lang="en-US"/>
          </a:p>
        </p:txBody>
      </p:sp>
    </p:spTree>
    <p:extLst>
      <p:ext uri="{BB962C8B-B14F-4D97-AF65-F5344CB8AC3E}">
        <p14:creationId xmlns:p14="http://schemas.microsoft.com/office/powerpoint/2010/main" val="2733993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assume that we are not too close to the transducer so that we can assume a/z &lt;&lt;1 (note this does NOT assume we are in the far field) then we can use this so-called </a:t>
            </a:r>
            <a:r>
              <a:rPr lang="en-US" b="1" dirty="0"/>
              <a:t>paraxial approximation </a:t>
            </a:r>
            <a:r>
              <a:rPr lang="en-US" dirty="0"/>
              <a:t>to write the on-axis pressure as simply a plane wave multiplied by a correction factor called a </a:t>
            </a:r>
            <a:r>
              <a:rPr lang="en-US" b="1" dirty="0"/>
              <a:t>diffraction coefficient</a:t>
            </a:r>
            <a:r>
              <a:rPr lang="en-US" dirty="0"/>
              <a:t>. Thus, in the paraxial approximation we can treat the on-axis wave field as a </a:t>
            </a:r>
            <a:r>
              <a:rPr lang="en-US" b="1" dirty="0"/>
              <a:t>quasi-plane wave</a:t>
            </a:r>
            <a:r>
              <a:rPr lang="en-US" dirty="0"/>
              <a:t>. Basically, the paraxial approximation assumes the waves are all approximately traveling in the z-direction. From our previous cross-sectional view where we saw the pressure wavefield was well-collimated we can expect the paraxial approximation can be used also for off-axis points, not just the on-axis points seen here.</a:t>
            </a:r>
          </a:p>
        </p:txBody>
      </p:sp>
      <p:sp>
        <p:nvSpPr>
          <p:cNvPr id="4" name="Slide Number Placeholder 3"/>
          <p:cNvSpPr>
            <a:spLocks noGrp="1"/>
          </p:cNvSpPr>
          <p:nvPr>
            <p:ph type="sldNum" sz="quarter" idx="5"/>
          </p:nvPr>
        </p:nvSpPr>
        <p:spPr/>
        <p:txBody>
          <a:bodyPr/>
          <a:lstStyle/>
          <a:p>
            <a:fld id="{4E0CC6F4-58FE-417B-97BB-F3074D88EAFD}" type="slidenum">
              <a:rPr lang="en-US" smtClean="0"/>
              <a:t>10</a:t>
            </a:fld>
            <a:endParaRPr lang="en-US"/>
          </a:p>
        </p:txBody>
      </p:sp>
    </p:spTree>
    <p:extLst>
      <p:ext uri="{BB962C8B-B14F-4D97-AF65-F5344CB8AC3E}">
        <p14:creationId xmlns:p14="http://schemas.microsoft.com/office/powerpoint/2010/main" val="27790401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can compare the exact on-axis pressure with the paraxial approximation result, showing we capture both the near field and far field behavior well with the paraxial approximation. Generally, the paraxial approximation is valid if we are greater than about a transducer diameter away  from its face.</a:t>
            </a:r>
          </a:p>
        </p:txBody>
      </p:sp>
      <p:sp>
        <p:nvSpPr>
          <p:cNvPr id="4" name="Slide Number Placeholder 3"/>
          <p:cNvSpPr>
            <a:spLocks noGrp="1"/>
          </p:cNvSpPr>
          <p:nvPr>
            <p:ph type="sldNum" sz="quarter" idx="5"/>
          </p:nvPr>
        </p:nvSpPr>
        <p:spPr/>
        <p:txBody>
          <a:bodyPr/>
          <a:lstStyle/>
          <a:p>
            <a:fld id="{4E0CC6F4-58FE-417B-97BB-F3074D88EAFD}" type="slidenum">
              <a:rPr lang="en-US" smtClean="0"/>
              <a:t>11</a:t>
            </a:fld>
            <a:endParaRPr lang="en-US"/>
          </a:p>
        </p:txBody>
      </p:sp>
    </p:spTree>
    <p:extLst>
      <p:ext uri="{BB962C8B-B14F-4D97-AF65-F5344CB8AC3E}">
        <p14:creationId xmlns:p14="http://schemas.microsoft.com/office/powerpoint/2010/main" val="566640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MATLAB code for calculating the exact on-axis pressure.</a:t>
            </a:r>
          </a:p>
        </p:txBody>
      </p:sp>
      <p:sp>
        <p:nvSpPr>
          <p:cNvPr id="4" name="Slide Number Placeholder 3"/>
          <p:cNvSpPr>
            <a:spLocks noGrp="1"/>
          </p:cNvSpPr>
          <p:nvPr>
            <p:ph type="sldNum" sz="quarter" idx="5"/>
          </p:nvPr>
        </p:nvSpPr>
        <p:spPr/>
        <p:txBody>
          <a:bodyPr/>
          <a:lstStyle/>
          <a:p>
            <a:fld id="{4E0CC6F4-58FE-417B-97BB-F3074D88EAFD}" type="slidenum">
              <a:rPr lang="en-US" smtClean="0"/>
              <a:t>12</a:t>
            </a:fld>
            <a:endParaRPr lang="en-US"/>
          </a:p>
        </p:txBody>
      </p:sp>
    </p:spTree>
    <p:extLst>
      <p:ext uri="{BB962C8B-B14F-4D97-AF65-F5344CB8AC3E}">
        <p14:creationId xmlns:p14="http://schemas.microsoft.com/office/powerpoint/2010/main" val="16768275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MATLAB code for calculating the on-axis pressure in the paraxial approximation.</a:t>
            </a:r>
          </a:p>
        </p:txBody>
      </p:sp>
      <p:sp>
        <p:nvSpPr>
          <p:cNvPr id="4" name="Slide Number Placeholder 3"/>
          <p:cNvSpPr>
            <a:spLocks noGrp="1"/>
          </p:cNvSpPr>
          <p:nvPr>
            <p:ph type="sldNum" sz="quarter" idx="5"/>
          </p:nvPr>
        </p:nvSpPr>
        <p:spPr/>
        <p:txBody>
          <a:bodyPr/>
          <a:lstStyle/>
          <a:p>
            <a:fld id="{4E0CC6F4-58FE-417B-97BB-F3074D88EAFD}" type="slidenum">
              <a:rPr lang="en-US" smtClean="0"/>
              <a:t>13</a:t>
            </a:fld>
            <a:endParaRPr lang="en-US"/>
          </a:p>
        </p:txBody>
      </p:sp>
    </p:spTree>
    <p:extLst>
      <p:ext uri="{BB962C8B-B14F-4D97-AF65-F5344CB8AC3E}">
        <p14:creationId xmlns:p14="http://schemas.microsoft.com/office/powerpoint/2010/main" val="30711966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MATLAB code for generating the on-axis comparison plots we have just seen.</a:t>
            </a:r>
          </a:p>
        </p:txBody>
      </p:sp>
      <p:sp>
        <p:nvSpPr>
          <p:cNvPr id="4" name="Slide Number Placeholder 3"/>
          <p:cNvSpPr>
            <a:spLocks noGrp="1"/>
          </p:cNvSpPr>
          <p:nvPr>
            <p:ph type="sldNum" sz="quarter" idx="5"/>
          </p:nvPr>
        </p:nvSpPr>
        <p:spPr/>
        <p:txBody>
          <a:bodyPr/>
          <a:lstStyle/>
          <a:p>
            <a:fld id="{4E0CC6F4-58FE-417B-97BB-F3074D88EAFD}" type="slidenum">
              <a:rPr lang="en-US" smtClean="0"/>
              <a:t>14</a:t>
            </a:fld>
            <a:endParaRPr lang="en-US"/>
          </a:p>
        </p:txBody>
      </p:sp>
    </p:spTree>
    <p:extLst>
      <p:ext uri="{BB962C8B-B14F-4D97-AF65-F5344CB8AC3E}">
        <p14:creationId xmlns:p14="http://schemas.microsoft.com/office/powerpoint/2010/main" val="37168229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wave field of the transducer behaves like a quasi-plane wave in the paraxial approximation, we can use plane wave  theory and obtain the wave field in more complex situations such as where an immersion  transducer radiates a compressional wave into a solid, where the transducer is at normal incidence to a plane fluid-solid interface. In this case we can write the velocity field as that of a plane wave that has traveled in the fluid and across the plane interface multiplied by a diffraction correction. In this case we can show that the diffraction coefficient is the same as that for the single fluid problem where the distance z is replaced by the equivalent distance shown.</a:t>
            </a:r>
          </a:p>
        </p:txBody>
      </p:sp>
      <p:sp>
        <p:nvSpPr>
          <p:cNvPr id="4" name="Slide Number Placeholder 3"/>
          <p:cNvSpPr>
            <a:spLocks noGrp="1"/>
          </p:cNvSpPr>
          <p:nvPr>
            <p:ph type="sldNum" sz="quarter" idx="5"/>
          </p:nvPr>
        </p:nvSpPr>
        <p:spPr/>
        <p:txBody>
          <a:bodyPr/>
          <a:lstStyle/>
          <a:p>
            <a:fld id="{4E0CC6F4-58FE-417B-97BB-F3074D88EAFD}" type="slidenum">
              <a:rPr lang="en-US" smtClean="0"/>
              <a:t>15</a:t>
            </a:fld>
            <a:endParaRPr lang="en-US"/>
          </a:p>
        </p:txBody>
      </p:sp>
    </p:spTree>
    <p:extLst>
      <p:ext uri="{BB962C8B-B14F-4D97-AF65-F5344CB8AC3E}">
        <p14:creationId xmlns:p14="http://schemas.microsoft.com/office/powerpoint/2010/main" val="56173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give a physical interpretation of the equivalent distance by examining a wave that arrives on the axis from transducer edge. Using the geometry, Snell’s law, and the paraxial approximation, we see that the equivalent distance is just the distance along the axis the edge wave would travel if it had simply been propagating in a single medium.</a:t>
            </a:r>
          </a:p>
        </p:txBody>
      </p:sp>
      <p:sp>
        <p:nvSpPr>
          <p:cNvPr id="4" name="Slide Number Placeholder 3"/>
          <p:cNvSpPr>
            <a:spLocks noGrp="1"/>
          </p:cNvSpPr>
          <p:nvPr>
            <p:ph type="sldNum" sz="quarter" idx="5"/>
          </p:nvPr>
        </p:nvSpPr>
        <p:spPr/>
        <p:txBody>
          <a:bodyPr/>
          <a:lstStyle/>
          <a:p>
            <a:fld id="{4E0CC6F4-58FE-417B-97BB-F3074D88EAFD}" type="slidenum">
              <a:rPr lang="en-US" smtClean="0"/>
              <a:t>16</a:t>
            </a:fld>
            <a:endParaRPr lang="en-US"/>
          </a:p>
        </p:txBody>
      </p:sp>
    </p:spTree>
    <p:extLst>
      <p:ext uri="{BB962C8B-B14F-4D97-AF65-F5344CB8AC3E}">
        <p14:creationId xmlns:p14="http://schemas.microsoft.com/office/powerpoint/2010/main" val="24515775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will examine the far field region of a piston transducer in more detail. We will see that we can get explicit results for the pressure anywhere, not just on axis. We can examine the radius, r, from a point on the transducer face to a general point in the fluid and approximate that distance in terms of the radius, R, from the center of the transducer and the unit vector, </a:t>
            </a:r>
            <a:r>
              <a:rPr lang="en-US" b="1" dirty="0"/>
              <a:t>e</a:t>
            </a:r>
            <a:r>
              <a:rPr lang="en-US" dirty="0"/>
              <a:t>, which defines the direction to the point in the fluid. As a function of R, we see the behavior  exp(</a:t>
            </a:r>
            <a:r>
              <a:rPr lang="en-US" dirty="0" err="1"/>
              <a:t>ikR</a:t>
            </a:r>
            <a:r>
              <a:rPr lang="en-US" dirty="0"/>
              <a:t>)/R is just that of a spherical wave so in the far field the wavefield of the transducer behaves like a spherical wave whose angular dependency is governed by the remaining integral . The remaining integral is one we can perform in a number of cases.</a:t>
            </a:r>
          </a:p>
        </p:txBody>
      </p:sp>
      <p:sp>
        <p:nvSpPr>
          <p:cNvPr id="4" name="Slide Number Placeholder 3"/>
          <p:cNvSpPr>
            <a:spLocks noGrp="1"/>
          </p:cNvSpPr>
          <p:nvPr>
            <p:ph type="sldNum" sz="quarter" idx="5"/>
          </p:nvPr>
        </p:nvSpPr>
        <p:spPr/>
        <p:txBody>
          <a:bodyPr/>
          <a:lstStyle/>
          <a:p>
            <a:fld id="{4E0CC6F4-58FE-417B-97BB-F3074D88EAFD}" type="slidenum">
              <a:rPr lang="en-US" smtClean="0"/>
              <a:t>17</a:t>
            </a:fld>
            <a:endParaRPr lang="en-US"/>
          </a:p>
        </p:txBody>
      </p:sp>
    </p:spTree>
    <p:extLst>
      <p:ext uri="{BB962C8B-B14F-4D97-AF65-F5344CB8AC3E}">
        <p14:creationId xmlns:p14="http://schemas.microsoft.com/office/powerpoint/2010/main" val="37247053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remaining integral can be expressed as a 2-D Fourier transform, F, of a characteristic function, </a:t>
            </a:r>
            <a:r>
              <a:rPr lang="en-US" dirty="0">
                <a:sym typeface="Symbol" panose="05050102010706020507" pitchFamily="18" charset="2"/>
              </a:rPr>
              <a:t></a:t>
            </a:r>
            <a:r>
              <a:rPr lang="en-US" dirty="0"/>
              <a:t> , which is just equal to one on the plane of the transducer face and zero outside that face. This integral gives us the </a:t>
            </a:r>
            <a:r>
              <a:rPr lang="en-US" b="1" dirty="0"/>
              <a:t>angular beam profile</a:t>
            </a:r>
            <a:r>
              <a:rPr lang="en-US" dirty="0"/>
              <a:t>.</a:t>
            </a:r>
          </a:p>
        </p:txBody>
      </p:sp>
      <p:sp>
        <p:nvSpPr>
          <p:cNvPr id="4" name="Slide Number Placeholder 3"/>
          <p:cNvSpPr>
            <a:spLocks noGrp="1"/>
          </p:cNvSpPr>
          <p:nvPr>
            <p:ph type="sldNum" sz="quarter" idx="5"/>
          </p:nvPr>
        </p:nvSpPr>
        <p:spPr/>
        <p:txBody>
          <a:bodyPr/>
          <a:lstStyle/>
          <a:p>
            <a:fld id="{4E0CC6F4-58FE-417B-97BB-F3074D88EAFD}" type="slidenum">
              <a:rPr lang="en-US" smtClean="0"/>
              <a:t>18</a:t>
            </a:fld>
            <a:endParaRPr lang="en-US"/>
          </a:p>
        </p:txBody>
      </p:sp>
    </p:spTree>
    <p:extLst>
      <p:ext uri="{BB962C8B-B14F-4D97-AF65-F5344CB8AC3E}">
        <p14:creationId xmlns:p14="http://schemas.microsoft.com/office/powerpoint/2010/main" val="1366995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expression for the angular beam profile of a rectangular transducer in terms of spherical angles.</a:t>
            </a:r>
          </a:p>
        </p:txBody>
      </p:sp>
      <p:sp>
        <p:nvSpPr>
          <p:cNvPr id="4" name="Slide Number Placeholder 3"/>
          <p:cNvSpPr>
            <a:spLocks noGrp="1"/>
          </p:cNvSpPr>
          <p:nvPr>
            <p:ph type="sldNum" sz="quarter" idx="5"/>
          </p:nvPr>
        </p:nvSpPr>
        <p:spPr/>
        <p:txBody>
          <a:bodyPr/>
          <a:lstStyle/>
          <a:p>
            <a:fld id="{4E0CC6F4-58FE-417B-97BB-F3074D88EAFD}" type="slidenum">
              <a:rPr lang="en-US" smtClean="0"/>
              <a:t>19</a:t>
            </a:fld>
            <a:endParaRPr lang="en-US"/>
          </a:p>
        </p:txBody>
      </p:sp>
    </p:spTree>
    <p:extLst>
      <p:ext uri="{BB962C8B-B14F-4D97-AF65-F5344CB8AC3E}">
        <p14:creationId xmlns:p14="http://schemas.microsoft.com/office/powerpoint/2010/main" val="834118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examine with models some of the basic characteristics of the wave fields generated with planar and spherically focused immersion transducers.</a:t>
            </a:r>
          </a:p>
        </p:txBody>
      </p:sp>
      <p:sp>
        <p:nvSpPr>
          <p:cNvPr id="4" name="Slide Number Placeholder 3"/>
          <p:cNvSpPr>
            <a:spLocks noGrp="1"/>
          </p:cNvSpPr>
          <p:nvPr>
            <p:ph type="sldNum" sz="quarter" idx="5"/>
          </p:nvPr>
        </p:nvSpPr>
        <p:spPr/>
        <p:txBody>
          <a:bodyPr/>
          <a:lstStyle/>
          <a:p>
            <a:fld id="{4E0CC6F4-58FE-417B-97BB-F3074D88EAFD}" type="slidenum">
              <a:rPr lang="en-US" smtClean="0"/>
              <a:t>2</a:t>
            </a:fld>
            <a:endParaRPr lang="en-US"/>
          </a:p>
        </p:txBody>
      </p:sp>
    </p:spTree>
    <p:extLst>
      <p:ext uri="{BB962C8B-B14F-4D97-AF65-F5344CB8AC3E}">
        <p14:creationId xmlns:p14="http://schemas.microsoft.com/office/powerpoint/2010/main" val="21508117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make a contour plot of the angular beam profile in a plane parallel to the transducer face in the far field we see a central lobe  and multiple side lobes</a:t>
            </a:r>
          </a:p>
        </p:txBody>
      </p:sp>
      <p:sp>
        <p:nvSpPr>
          <p:cNvPr id="4" name="Slide Number Placeholder 3"/>
          <p:cNvSpPr>
            <a:spLocks noGrp="1"/>
          </p:cNvSpPr>
          <p:nvPr>
            <p:ph type="sldNum" sz="quarter" idx="5"/>
          </p:nvPr>
        </p:nvSpPr>
        <p:spPr/>
        <p:txBody>
          <a:bodyPr/>
          <a:lstStyle/>
          <a:p>
            <a:fld id="{4E0CC6F4-58FE-417B-97BB-F3074D88EAFD}" type="slidenum">
              <a:rPr lang="en-US" smtClean="0"/>
              <a:t>20</a:t>
            </a:fld>
            <a:endParaRPr lang="en-US"/>
          </a:p>
        </p:txBody>
      </p:sp>
    </p:spTree>
    <p:extLst>
      <p:ext uri="{BB962C8B-B14F-4D97-AF65-F5344CB8AC3E}">
        <p14:creationId xmlns:p14="http://schemas.microsoft.com/office/powerpoint/2010/main" val="2361288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Similarly for a circular piston transducer we can obtain the angular beam profile in terms of a Bessel function. Here, we plot the magnitude of the pressure at both three and six near field distances from the transducer, showing how the main lobe of the transducer and the side lobes spread as we get further from the transducer and , of course, the amplitude gets smaller due to the spherical spreading term</a:t>
            </a:r>
          </a:p>
        </p:txBody>
      </p:sp>
      <p:sp>
        <p:nvSpPr>
          <p:cNvPr id="4" name="Slide Number Placeholder 3"/>
          <p:cNvSpPr>
            <a:spLocks noGrp="1"/>
          </p:cNvSpPr>
          <p:nvPr>
            <p:ph type="sldNum" sz="quarter" idx="5"/>
          </p:nvPr>
        </p:nvSpPr>
        <p:spPr/>
        <p:txBody>
          <a:bodyPr/>
          <a:lstStyle/>
          <a:p>
            <a:fld id="{4E0CC6F4-58FE-417B-97BB-F3074D88EAFD}" type="slidenum">
              <a:rPr lang="en-US" smtClean="0"/>
              <a:t>21</a:t>
            </a:fld>
            <a:endParaRPr lang="en-US"/>
          </a:p>
        </p:txBody>
      </p:sp>
    </p:spTree>
    <p:extLst>
      <p:ext uri="{BB962C8B-B14F-4D97-AF65-F5344CB8AC3E}">
        <p14:creationId xmlns:p14="http://schemas.microsoft.com/office/powerpoint/2010/main" val="3760311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MATLAB code for obtaining the plots on the previous page.</a:t>
            </a:r>
          </a:p>
        </p:txBody>
      </p:sp>
      <p:sp>
        <p:nvSpPr>
          <p:cNvPr id="4" name="Slide Number Placeholder 3"/>
          <p:cNvSpPr>
            <a:spLocks noGrp="1"/>
          </p:cNvSpPr>
          <p:nvPr>
            <p:ph type="sldNum" sz="quarter" idx="5"/>
          </p:nvPr>
        </p:nvSpPr>
        <p:spPr/>
        <p:txBody>
          <a:bodyPr/>
          <a:lstStyle/>
          <a:p>
            <a:fld id="{4E0CC6F4-58FE-417B-97BB-F3074D88EAFD}" type="slidenum">
              <a:rPr lang="en-US" smtClean="0"/>
              <a:t>22</a:t>
            </a:fld>
            <a:endParaRPr lang="en-US"/>
          </a:p>
        </p:txBody>
      </p:sp>
    </p:spTree>
    <p:extLst>
      <p:ext uri="{BB962C8B-B14F-4D97-AF65-F5344CB8AC3E}">
        <p14:creationId xmlns:p14="http://schemas.microsoft.com/office/powerpoint/2010/main" val="32253385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real spherically focused transducer is made by placing an acoustic lens on the face of the transducer. However, O’Neil has shown we can also obtain the same focusing by placing a uniform velocity on a spherical surface, which is the model we will use here. Thus, the form of the model is the same as the Rayleigh-Sommerfeld planar transducer model but we now have to integrate over a spherical surface.</a:t>
            </a:r>
          </a:p>
        </p:txBody>
      </p:sp>
      <p:sp>
        <p:nvSpPr>
          <p:cNvPr id="4" name="Slide Number Placeholder 3"/>
          <p:cNvSpPr>
            <a:spLocks noGrp="1"/>
          </p:cNvSpPr>
          <p:nvPr>
            <p:ph type="sldNum" sz="quarter" idx="5"/>
          </p:nvPr>
        </p:nvSpPr>
        <p:spPr/>
        <p:txBody>
          <a:bodyPr/>
          <a:lstStyle/>
          <a:p>
            <a:fld id="{4E0CC6F4-58FE-417B-97BB-F3074D88EAFD}" type="slidenum">
              <a:rPr lang="en-US" smtClean="0"/>
              <a:t>23</a:t>
            </a:fld>
            <a:endParaRPr lang="en-US"/>
          </a:p>
        </p:txBody>
      </p:sp>
    </p:spTree>
    <p:extLst>
      <p:ext uri="{BB962C8B-B14F-4D97-AF65-F5344CB8AC3E}">
        <p14:creationId xmlns:p14="http://schemas.microsoft.com/office/powerpoint/2010/main" val="40584955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axis of the transducer we can use the O’Neil model and, like the planar transducer case, obtain explicit results for the on-axis pressure.</a:t>
            </a:r>
          </a:p>
        </p:txBody>
      </p:sp>
      <p:sp>
        <p:nvSpPr>
          <p:cNvPr id="4" name="Slide Number Placeholder 3"/>
          <p:cNvSpPr>
            <a:spLocks noGrp="1"/>
          </p:cNvSpPr>
          <p:nvPr>
            <p:ph type="sldNum" sz="quarter" idx="5"/>
          </p:nvPr>
        </p:nvSpPr>
        <p:spPr/>
        <p:txBody>
          <a:bodyPr/>
          <a:lstStyle/>
          <a:p>
            <a:fld id="{4E0CC6F4-58FE-417B-97BB-F3074D88EAFD}" type="slidenum">
              <a:rPr lang="en-US" smtClean="0"/>
              <a:t>24</a:t>
            </a:fld>
            <a:endParaRPr lang="en-US"/>
          </a:p>
        </p:txBody>
      </p:sp>
    </p:spTree>
    <p:extLst>
      <p:ext uri="{BB962C8B-B14F-4D97-AF65-F5344CB8AC3E}">
        <p14:creationId xmlns:p14="http://schemas.microsoft.com/office/powerpoint/2010/main" val="32958183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plot the on-axis pressure we see the pressure is enhanced near the </a:t>
            </a:r>
            <a:r>
              <a:rPr lang="en-US" b="1" dirty="0"/>
              <a:t>geometrical focus </a:t>
            </a:r>
            <a:r>
              <a:rPr lang="en-US" dirty="0"/>
              <a:t>where z/R =1 but the maximum pressure occurs at a slightly smaller distance called the </a:t>
            </a:r>
            <a:r>
              <a:rPr lang="en-US" b="1" dirty="0"/>
              <a:t>true focus</a:t>
            </a:r>
            <a:r>
              <a:rPr lang="en-US" dirty="0"/>
              <a:t>. As the frequency gets smaller the distance grows between the geometrical focus and the true focus. Again, we see rapid oscillations in the near field. However, unlike the planar transducer we can see one or more nulls beyond the maximum pressure location like the one seen here. In some cases, however, such nulls may not exist.</a:t>
            </a:r>
          </a:p>
        </p:txBody>
      </p:sp>
      <p:sp>
        <p:nvSpPr>
          <p:cNvPr id="4" name="Slide Number Placeholder 3"/>
          <p:cNvSpPr>
            <a:spLocks noGrp="1"/>
          </p:cNvSpPr>
          <p:nvPr>
            <p:ph type="sldNum" sz="quarter" idx="5"/>
          </p:nvPr>
        </p:nvSpPr>
        <p:spPr/>
        <p:txBody>
          <a:bodyPr/>
          <a:lstStyle/>
          <a:p>
            <a:fld id="{4E0CC6F4-58FE-417B-97BB-F3074D88EAFD}" type="slidenum">
              <a:rPr lang="en-US" smtClean="0"/>
              <a:t>25</a:t>
            </a:fld>
            <a:endParaRPr lang="en-US"/>
          </a:p>
        </p:txBody>
      </p:sp>
    </p:spTree>
    <p:extLst>
      <p:ext uri="{BB962C8B-B14F-4D97-AF65-F5344CB8AC3E}">
        <p14:creationId xmlns:p14="http://schemas.microsoft.com/office/powerpoint/2010/main" val="8739961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MATLAB code for the spherically focused transducer on-axis behavior.</a:t>
            </a:r>
          </a:p>
        </p:txBody>
      </p:sp>
      <p:sp>
        <p:nvSpPr>
          <p:cNvPr id="4" name="Slide Number Placeholder 3"/>
          <p:cNvSpPr>
            <a:spLocks noGrp="1"/>
          </p:cNvSpPr>
          <p:nvPr>
            <p:ph type="sldNum" sz="quarter" idx="5"/>
          </p:nvPr>
        </p:nvSpPr>
        <p:spPr/>
        <p:txBody>
          <a:bodyPr/>
          <a:lstStyle/>
          <a:p>
            <a:fld id="{4E0CC6F4-58FE-417B-97BB-F3074D88EAFD}" type="slidenum">
              <a:rPr lang="en-US" smtClean="0"/>
              <a:t>26</a:t>
            </a:fld>
            <a:endParaRPr lang="en-US"/>
          </a:p>
        </p:txBody>
      </p:sp>
    </p:spTree>
    <p:extLst>
      <p:ext uri="{BB962C8B-B14F-4D97-AF65-F5344CB8AC3E}">
        <p14:creationId xmlns:p14="http://schemas.microsoft.com/office/powerpoint/2010/main" val="20797160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paraxial approximation we can again represent the pressure as a plane wave term multiplied by a diffraction coefficient.</a:t>
            </a:r>
          </a:p>
        </p:txBody>
      </p:sp>
      <p:sp>
        <p:nvSpPr>
          <p:cNvPr id="4" name="Slide Number Placeholder 3"/>
          <p:cNvSpPr>
            <a:spLocks noGrp="1"/>
          </p:cNvSpPr>
          <p:nvPr>
            <p:ph type="sldNum" sz="quarter" idx="5"/>
          </p:nvPr>
        </p:nvSpPr>
        <p:spPr/>
        <p:txBody>
          <a:bodyPr/>
          <a:lstStyle/>
          <a:p>
            <a:fld id="{4E0CC6F4-58FE-417B-97BB-F3074D88EAFD}" type="slidenum">
              <a:rPr lang="en-US" smtClean="0"/>
              <a:t>27</a:t>
            </a:fld>
            <a:endParaRPr lang="en-US"/>
          </a:p>
        </p:txBody>
      </p:sp>
    </p:spTree>
    <p:extLst>
      <p:ext uri="{BB962C8B-B14F-4D97-AF65-F5344CB8AC3E}">
        <p14:creationId xmlns:p14="http://schemas.microsoft.com/office/powerpoint/2010/main" val="41317075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Comparing the exact and paraxial results we see again very good agreement. If the transducer is very tightly focused the paraxial approximation will not be accurate but most NDE transducers are not that tightly focused.</a:t>
            </a:r>
          </a:p>
        </p:txBody>
      </p:sp>
      <p:sp>
        <p:nvSpPr>
          <p:cNvPr id="4" name="Slide Number Placeholder 3"/>
          <p:cNvSpPr>
            <a:spLocks noGrp="1"/>
          </p:cNvSpPr>
          <p:nvPr>
            <p:ph type="sldNum" sz="quarter" idx="5"/>
          </p:nvPr>
        </p:nvSpPr>
        <p:spPr/>
        <p:txBody>
          <a:bodyPr/>
          <a:lstStyle/>
          <a:p>
            <a:fld id="{4E0CC6F4-58FE-417B-97BB-F3074D88EAFD}" type="slidenum">
              <a:rPr lang="en-US" smtClean="0"/>
              <a:t>28</a:t>
            </a:fld>
            <a:endParaRPr lang="en-US"/>
          </a:p>
        </p:txBody>
      </p:sp>
    </p:spTree>
    <p:extLst>
      <p:ext uri="{BB962C8B-B14F-4D97-AF65-F5344CB8AC3E}">
        <p14:creationId xmlns:p14="http://schemas.microsoft.com/office/powerpoint/2010/main" val="8075676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MATLAB code for the paraxial on-axis pressure</a:t>
            </a:r>
          </a:p>
        </p:txBody>
      </p:sp>
      <p:sp>
        <p:nvSpPr>
          <p:cNvPr id="4" name="Slide Number Placeholder 3"/>
          <p:cNvSpPr>
            <a:spLocks noGrp="1"/>
          </p:cNvSpPr>
          <p:nvPr>
            <p:ph type="sldNum" sz="quarter" idx="5"/>
          </p:nvPr>
        </p:nvSpPr>
        <p:spPr/>
        <p:txBody>
          <a:bodyPr/>
          <a:lstStyle/>
          <a:p>
            <a:fld id="{4E0CC6F4-58FE-417B-97BB-F3074D88EAFD}" type="slidenum">
              <a:rPr lang="en-US" smtClean="0"/>
              <a:t>29</a:t>
            </a:fld>
            <a:endParaRPr lang="en-US"/>
          </a:p>
        </p:txBody>
      </p:sp>
    </p:spTree>
    <p:extLst>
      <p:ext uri="{BB962C8B-B14F-4D97-AF65-F5344CB8AC3E}">
        <p14:creationId xmlns:p14="http://schemas.microsoft.com/office/powerpoint/2010/main" val="3144675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also examine the wave fields of other types of transducers such as contact and angle beam transducers and give a brief summary of the types of theories that are available to model transducers. </a:t>
            </a:r>
          </a:p>
        </p:txBody>
      </p:sp>
      <p:sp>
        <p:nvSpPr>
          <p:cNvPr id="4" name="Slide Number Placeholder 3"/>
          <p:cNvSpPr>
            <a:spLocks noGrp="1"/>
          </p:cNvSpPr>
          <p:nvPr>
            <p:ph type="sldNum" sz="quarter" idx="5"/>
          </p:nvPr>
        </p:nvSpPr>
        <p:spPr/>
        <p:txBody>
          <a:bodyPr/>
          <a:lstStyle/>
          <a:p>
            <a:fld id="{4E0CC6F4-58FE-417B-97BB-F3074D88EAFD}" type="slidenum">
              <a:rPr lang="en-US" smtClean="0"/>
              <a:t>3</a:t>
            </a:fld>
            <a:endParaRPr lang="en-US"/>
          </a:p>
        </p:txBody>
      </p:sp>
    </p:spTree>
    <p:extLst>
      <p:ext uri="{BB962C8B-B14F-4D97-AF65-F5344CB8AC3E}">
        <p14:creationId xmlns:p14="http://schemas.microsoft.com/office/powerpoint/2010/main" val="17661213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Instead of using the O’Neil model we can model the effects of spherical focusing by considering an inward traveling spherical wave (as might be generated by a lens, for example) that is incident on a planar aperture. In the paraxial approximation we can examine the phase of this spherical wave. </a:t>
            </a:r>
          </a:p>
        </p:txBody>
      </p:sp>
      <p:sp>
        <p:nvSpPr>
          <p:cNvPr id="4" name="Slide Number Placeholder 3"/>
          <p:cNvSpPr>
            <a:spLocks noGrp="1"/>
          </p:cNvSpPr>
          <p:nvPr>
            <p:ph type="sldNum" sz="quarter" idx="5"/>
          </p:nvPr>
        </p:nvSpPr>
        <p:spPr/>
        <p:txBody>
          <a:bodyPr/>
          <a:lstStyle/>
          <a:p>
            <a:fld id="{4E0CC6F4-58FE-417B-97BB-F3074D88EAFD}" type="slidenum">
              <a:rPr lang="en-US" smtClean="0"/>
              <a:t>30</a:t>
            </a:fld>
            <a:endParaRPr lang="en-US"/>
          </a:p>
        </p:txBody>
      </p:sp>
    </p:spTree>
    <p:extLst>
      <p:ext uri="{BB962C8B-B14F-4D97-AF65-F5344CB8AC3E}">
        <p14:creationId xmlns:p14="http://schemas.microsoft.com/office/powerpoint/2010/main" val="23459674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now insert that phase into the Rayleigh-Sommerfeld integral and perform the integrations in the paraxial approximation, we obtain an on-axis result which agrees with the O’Neil model in the paraxial approximation. Other points in the wave field will also agree. This method of generating focusing we will see later is very useful when we discuss a Gaussian beam model of the transducer wave field.</a:t>
            </a:r>
          </a:p>
        </p:txBody>
      </p:sp>
      <p:sp>
        <p:nvSpPr>
          <p:cNvPr id="4" name="Slide Number Placeholder 3"/>
          <p:cNvSpPr>
            <a:spLocks noGrp="1"/>
          </p:cNvSpPr>
          <p:nvPr>
            <p:ph type="sldNum" sz="quarter" idx="5"/>
          </p:nvPr>
        </p:nvSpPr>
        <p:spPr/>
        <p:txBody>
          <a:bodyPr/>
          <a:lstStyle/>
          <a:p>
            <a:fld id="{4E0CC6F4-58FE-417B-97BB-F3074D88EAFD}" type="slidenum">
              <a:rPr lang="en-US" smtClean="0"/>
              <a:t>31</a:t>
            </a:fld>
            <a:endParaRPr lang="en-US"/>
          </a:p>
        </p:txBody>
      </p:sp>
    </p:spTree>
    <p:extLst>
      <p:ext uri="{BB962C8B-B14F-4D97-AF65-F5344CB8AC3E}">
        <p14:creationId xmlns:p14="http://schemas.microsoft.com/office/powerpoint/2010/main" val="11088282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case where we can evaluate the O’Neil model exactly is to obtain the wave field in a plane located at the geometric focus of the spherically focused transducer. We see that this field is controlled by a Bessel function behavior that is identical in form with that for the far field behavior of a circular piston transducer. An important measure of the wave field on this plane is the</a:t>
            </a:r>
            <a:r>
              <a:rPr lang="en-US" b="1" dirty="0"/>
              <a:t> -6 dB beam width</a:t>
            </a:r>
            <a:r>
              <a:rPr lang="en-US" dirty="0"/>
              <a:t>, </a:t>
            </a:r>
            <a:r>
              <a:rPr lang="en-US" dirty="0" err="1"/>
              <a:t>W</a:t>
            </a:r>
            <a:r>
              <a:rPr lang="en-US" baseline="-25000" dirty="0" err="1"/>
              <a:t>f</a:t>
            </a:r>
            <a:r>
              <a:rPr lang="en-US" dirty="0"/>
              <a:t> , where the peak amplitude has dropped to one half of its on-axis maximum value. We can show that this beam width is controlled by the wave length and the </a:t>
            </a:r>
            <a:r>
              <a:rPr lang="en-US" b="1" dirty="0"/>
              <a:t>transducer F-number</a:t>
            </a:r>
            <a:r>
              <a:rPr lang="en-US" dirty="0"/>
              <a:t>.</a:t>
            </a:r>
          </a:p>
        </p:txBody>
      </p:sp>
      <p:sp>
        <p:nvSpPr>
          <p:cNvPr id="4" name="Slide Number Placeholder 3"/>
          <p:cNvSpPr>
            <a:spLocks noGrp="1"/>
          </p:cNvSpPr>
          <p:nvPr>
            <p:ph type="sldNum" sz="quarter" idx="5"/>
          </p:nvPr>
        </p:nvSpPr>
        <p:spPr/>
        <p:txBody>
          <a:bodyPr/>
          <a:lstStyle/>
          <a:p>
            <a:fld id="{4E0CC6F4-58FE-417B-97BB-F3074D88EAFD}" type="slidenum">
              <a:rPr lang="en-US" smtClean="0"/>
              <a:t>32</a:t>
            </a:fld>
            <a:endParaRPr lang="en-US"/>
          </a:p>
        </p:txBody>
      </p:sp>
    </p:spTree>
    <p:extLst>
      <p:ext uri="{BB962C8B-B14F-4D97-AF65-F5344CB8AC3E}">
        <p14:creationId xmlns:p14="http://schemas.microsoft.com/office/powerpoint/2010/main" val="2094560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paraxial approximation we can also obtain an explicit expression for the on-axis velocity of a spherically focused P-wave transducer radiating at normal incidence into a solid through a plane interface. We simply multiply  the result for a plane wave being transmitted through the interface by a diffraction coefficient which is the same as for the radiation into a fluid, but where the on-axis distance in the fluid case  is replaced by an effective distance and the q</a:t>
            </a:r>
            <a:r>
              <a:rPr lang="en-US" baseline="-25000" dirty="0"/>
              <a:t>0</a:t>
            </a:r>
            <a:r>
              <a:rPr lang="en-US" baseline="0" dirty="0"/>
              <a:t> focusing term also  contains that effective distance.</a:t>
            </a:r>
          </a:p>
        </p:txBody>
      </p:sp>
      <p:sp>
        <p:nvSpPr>
          <p:cNvPr id="4" name="Slide Number Placeholder 3"/>
          <p:cNvSpPr>
            <a:spLocks noGrp="1"/>
          </p:cNvSpPr>
          <p:nvPr>
            <p:ph type="sldNum" sz="quarter" idx="5"/>
          </p:nvPr>
        </p:nvSpPr>
        <p:spPr/>
        <p:txBody>
          <a:bodyPr/>
          <a:lstStyle/>
          <a:p>
            <a:fld id="{4E0CC6F4-58FE-417B-97BB-F3074D88EAFD}" type="slidenum">
              <a:rPr lang="en-US" smtClean="0"/>
              <a:t>33</a:t>
            </a:fld>
            <a:endParaRPr lang="en-US"/>
          </a:p>
        </p:txBody>
      </p:sp>
    </p:spTree>
    <p:extLst>
      <p:ext uri="{BB962C8B-B14F-4D97-AF65-F5344CB8AC3E}">
        <p14:creationId xmlns:p14="http://schemas.microsoft.com/office/powerpoint/2010/main" val="39143494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consider a contact P-wave transducer sitting on the plane stress-free surface of an elastic solid. We cannot model this transducer as a piston source since the stiffness of the solid is likely the same order or larger than the stiffness of the transducer. However, since there is a thin fluid layer between the transducer and the solid, it makes sense to model the transducer instead as producing a uniform pressure over its active surface. We will see shortly that such a pressure will produce a complex set of waves, but an important set of those waves consist of radiating spherical P- and S- bulk waves that are contained in Rayleigh-Sommerfeld-like integrals, as shown above. Unlike the immersion transducer case, however, these integrals include directivity factors and polarization vectors.</a:t>
            </a:r>
          </a:p>
        </p:txBody>
      </p:sp>
      <p:sp>
        <p:nvSpPr>
          <p:cNvPr id="4" name="Slide Number Placeholder 3"/>
          <p:cNvSpPr>
            <a:spLocks noGrp="1"/>
          </p:cNvSpPr>
          <p:nvPr>
            <p:ph type="sldNum" sz="quarter" idx="5"/>
          </p:nvPr>
        </p:nvSpPr>
        <p:spPr/>
        <p:txBody>
          <a:bodyPr/>
          <a:lstStyle/>
          <a:p>
            <a:fld id="{4E0CC6F4-58FE-417B-97BB-F3074D88EAFD}" type="slidenum">
              <a:rPr lang="en-US" smtClean="0"/>
              <a:t>34</a:t>
            </a:fld>
            <a:endParaRPr lang="en-US"/>
          </a:p>
        </p:txBody>
      </p:sp>
    </p:spTree>
    <p:extLst>
      <p:ext uri="{BB962C8B-B14F-4D97-AF65-F5344CB8AC3E}">
        <p14:creationId xmlns:p14="http://schemas.microsoft.com/office/powerpoint/2010/main" val="32356875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the directivity factors are plotted as a function of the angle from the normal to the surface.</a:t>
            </a:r>
          </a:p>
        </p:txBody>
      </p:sp>
      <p:sp>
        <p:nvSpPr>
          <p:cNvPr id="4" name="Slide Number Placeholder 3"/>
          <p:cNvSpPr>
            <a:spLocks noGrp="1"/>
          </p:cNvSpPr>
          <p:nvPr>
            <p:ph type="sldNum" sz="quarter" idx="5"/>
          </p:nvPr>
        </p:nvSpPr>
        <p:spPr/>
        <p:txBody>
          <a:bodyPr/>
          <a:lstStyle/>
          <a:p>
            <a:fld id="{4E0CC6F4-58FE-417B-97BB-F3074D88EAFD}" type="slidenum">
              <a:rPr lang="en-US" smtClean="0"/>
              <a:t>35</a:t>
            </a:fld>
            <a:endParaRPr lang="en-US"/>
          </a:p>
        </p:txBody>
      </p:sp>
    </p:spTree>
    <p:extLst>
      <p:ext uri="{BB962C8B-B14F-4D97-AF65-F5344CB8AC3E}">
        <p14:creationId xmlns:p14="http://schemas.microsoft.com/office/powerpoint/2010/main" val="30877246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MATLAB code for the directivities.</a:t>
            </a:r>
          </a:p>
        </p:txBody>
      </p:sp>
      <p:sp>
        <p:nvSpPr>
          <p:cNvPr id="4" name="Slide Number Placeholder 3"/>
          <p:cNvSpPr>
            <a:spLocks noGrp="1"/>
          </p:cNvSpPr>
          <p:nvPr>
            <p:ph type="sldNum" sz="quarter" idx="5"/>
          </p:nvPr>
        </p:nvSpPr>
        <p:spPr/>
        <p:txBody>
          <a:bodyPr/>
          <a:lstStyle/>
          <a:p>
            <a:fld id="{4E0CC6F4-58FE-417B-97BB-F3074D88EAFD}" type="slidenum">
              <a:rPr lang="en-US" smtClean="0"/>
              <a:t>36</a:t>
            </a:fld>
            <a:endParaRPr lang="en-US"/>
          </a:p>
        </p:txBody>
      </p:sp>
    </p:spTree>
    <p:extLst>
      <p:ext uri="{BB962C8B-B14F-4D97-AF65-F5344CB8AC3E}">
        <p14:creationId xmlns:p14="http://schemas.microsoft.com/office/powerpoint/2010/main" val="37753724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 the immersion case, a contact NDE transducer will operate at high frequencies where the transducer beam will be well-collimated and so the fields will be small when the angle from the transducer normal is not small. Thus, for small angles the S-wave directivity will be near zero and the P-wave directivity will be close to one, giving an expression for the displacement in the solid that is again in the form of a Rayleigh-Sommerfeld integral.</a:t>
            </a:r>
          </a:p>
          <a:p>
            <a:endParaRPr lang="en-US" dirty="0"/>
          </a:p>
          <a:p>
            <a:r>
              <a:rPr lang="en-US" dirty="0"/>
              <a:t>We have also shown above a more complete picture of all the waves generated by the contact transducer. We see a direct P-wave and edge P-waves seen previously in the immersion case (red lines). These waves are contained in the Rayleigh-Sommerfeld integral shown above. However, there are also edge S-waves generated and, when the edge P-waves graze along the free surface, additional “head” waves (also called “von Schmidt waves”) are generated that link the edge P- and S-waves. Finally, there are also Rayleigh waves that propagate primarily along and near the surface. Thus, the total wave field is rather complex. However, </a:t>
            </a:r>
            <a:r>
              <a:rPr lang="en-US"/>
              <a:t>not too </a:t>
            </a:r>
            <a:r>
              <a:rPr lang="en-US" dirty="0"/>
              <a:t>close to the transducer and near the transducer central axis, all the waves except the direct and edge P-waves will be small and the Rayleigh-Sommerfeld integral given above will model the wave  response.</a:t>
            </a:r>
          </a:p>
        </p:txBody>
      </p:sp>
      <p:sp>
        <p:nvSpPr>
          <p:cNvPr id="4" name="Slide Number Placeholder 3"/>
          <p:cNvSpPr>
            <a:spLocks noGrp="1"/>
          </p:cNvSpPr>
          <p:nvPr>
            <p:ph type="sldNum" sz="quarter" idx="5"/>
          </p:nvPr>
        </p:nvSpPr>
        <p:spPr/>
        <p:txBody>
          <a:bodyPr/>
          <a:lstStyle/>
          <a:p>
            <a:fld id="{4E0CC6F4-58FE-417B-97BB-F3074D88EAFD}" type="slidenum">
              <a:rPr lang="en-US" smtClean="0"/>
              <a:t>37</a:t>
            </a:fld>
            <a:endParaRPr lang="en-US"/>
          </a:p>
        </p:txBody>
      </p:sp>
    </p:spTree>
    <p:extLst>
      <p:ext uri="{BB962C8B-B14F-4D97-AF65-F5344CB8AC3E}">
        <p14:creationId xmlns:p14="http://schemas.microsoft.com/office/powerpoint/2010/main" val="161790385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 contact transducer is placed on the surface of a wedge at an angle and the wedge is then placed on the surface of an elastic solid (usually with a thin fluid layer between the wedge and the solid) a complex set of transmitted P- and S-waves will be generated (the reflected waves are not shown since the wedge is usually designed to suppress their contributions). If the angle of the wedge is such that the direction of the P-wave in the wedge is above the first critical angle, then primarily an SV-wave will be generated in the solid, producing what is called an </a:t>
            </a:r>
            <a:r>
              <a:rPr lang="en-US" b="1" dirty="0"/>
              <a:t>angle beam shear wave transducer </a:t>
            </a:r>
            <a:r>
              <a:rPr lang="en-US" b="0" dirty="0"/>
              <a:t>(a small P-wave is present but it can normally be ignored).  Since the waves present in this case are the same as those present for a fluid-solid interface, we can replace this configuration by an equivalent fluid-solid configuration and use an immersion transducer model, where we replace the transmission coefficient for a fluid-solid interface by the transmission coefficient for two solids in smooth (shear-stress -free) contact.</a:t>
            </a:r>
          </a:p>
        </p:txBody>
      </p:sp>
      <p:sp>
        <p:nvSpPr>
          <p:cNvPr id="4" name="Slide Number Placeholder 3"/>
          <p:cNvSpPr>
            <a:spLocks noGrp="1"/>
          </p:cNvSpPr>
          <p:nvPr>
            <p:ph type="sldNum" sz="quarter" idx="5"/>
          </p:nvPr>
        </p:nvSpPr>
        <p:spPr/>
        <p:txBody>
          <a:bodyPr/>
          <a:lstStyle/>
          <a:p>
            <a:fld id="{4E0CC6F4-58FE-417B-97BB-F3074D88EAFD}" type="slidenum">
              <a:rPr lang="en-US" smtClean="0"/>
              <a:t>38</a:t>
            </a:fld>
            <a:endParaRPr lang="en-US"/>
          </a:p>
        </p:txBody>
      </p:sp>
    </p:spTree>
    <p:extLst>
      <p:ext uri="{BB962C8B-B14F-4D97-AF65-F5344CB8AC3E}">
        <p14:creationId xmlns:p14="http://schemas.microsoft.com/office/powerpoint/2010/main" val="41982066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discussions in this section have centered around Rayleigh-Sommerfeld integral models of the sound beam generated by a transducer but there are many other transducer models available. There are numerically intense models representing the transducer surface (and in some cases the surrounding media) as a collection of very small elements. There are the surface integral models that superimpose spherical waves from point sources over the transducer face, and there are line integral models that superimpose a plane wave and boundary diffraction waves acting over the edge of the transducer. </a:t>
            </a:r>
          </a:p>
        </p:txBody>
      </p:sp>
      <p:sp>
        <p:nvSpPr>
          <p:cNvPr id="4" name="Slide Number Placeholder 3"/>
          <p:cNvSpPr>
            <a:spLocks noGrp="1"/>
          </p:cNvSpPr>
          <p:nvPr>
            <p:ph type="sldNum" sz="quarter" idx="5"/>
          </p:nvPr>
        </p:nvSpPr>
        <p:spPr/>
        <p:txBody>
          <a:bodyPr/>
          <a:lstStyle/>
          <a:p>
            <a:fld id="{4E0CC6F4-58FE-417B-97BB-F3074D88EAFD}" type="slidenum">
              <a:rPr lang="en-US" smtClean="0"/>
              <a:t>39</a:t>
            </a:fld>
            <a:endParaRPr lang="en-US"/>
          </a:p>
        </p:txBody>
      </p:sp>
    </p:spTree>
    <p:extLst>
      <p:ext uri="{BB962C8B-B14F-4D97-AF65-F5344CB8AC3E}">
        <p14:creationId xmlns:p14="http://schemas.microsoft.com/office/powerpoint/2010/main" val="1814526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consider a planar (unfocused) immersion transducer radiating into a fluid. We will model the transducer ( in the frequency domain)  by assuming that there is a velocity field acting normal to the transducer face over the surface, S,  of its face and that the rest of the plane is motionless (called a rigid baffle). If we examine a small element, </a:t>
            </a:r>
            <a:r>
              <a:rPr lang="en-US" dirty="0" err="1"/>
              <a:t>dS</a:t>
            </a:r>
            <a:r>
              <a:rPr lang="en-US" dirty="0"/>
              <a:t>, of that surface, we can show that this element acts like a point source and radiates a spherical wave and generates a small pressure, </a:t>
            </a:r>
            <a:r>
              <a:rPr lang="en-US" i="1" dirty="0" err="1"/>
              <a:t>dp</a:t>
            </a:r>
            <a:r>
              <a:rPr lang="en-US" dirty="0"/>
              <a:t>, which is shown.</a:t>
            </a:r>
          </a:p>
        </p:txBody>
      </p:sp>
      <p:sp>
        <p:nvSpPr>
          <p:cNvPr id="4" name="Slide Number Placeholder 3"/>
          <p:cNvSpPr>
            <a:spLocks noGrp="1"/>
          </p:cNvSpPr>
          <p:nvPr>
            <p:ph type="sldNum" sz="quarter" idx="5"/>
          </p:nvPr>
        </p:nvSpPr>
        <p:spPr/>
        <p:txBody>
          <a:bodyPr/>
          <a:lstStyle/>
          <a:p>
            <a:fld id="{4E0CC6F4-58FE-417B-97BB-F3074D88EAFD}" type="slidenum">
              <a:rPr lang="en-US" smtClean="0"/>
              <a:t>4</a:t>
            </a:fld>
            <a:endParaRPr lang="en-US"/>
          </a:p>
        </p:txBody>
      </p:sp>
    </p:spTree>
    <p:extLst>
      <p:ext uri="{BB962C8B-B14F-4D97-AF65-F5344CB8AC3E}">
        <p14:creationId xmlns:p14="http://schemas.microsoft.com/office/powerpoint/2010/main" val="37435547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can superimpose waves other than spherical waves to represent the transducer wave field such as Gauss-Hermite waves.  However, one of the most effective models uses the paraxial approximation and the superposition of a small number of Gaussian beams. We will say more about a </a:t>
            </a:r>
            <a:r>
              <a:rPr lang="en-US" b="1" dirty="0"/>
              <a:t>multi-Gaussian beam model </a:t>
            </a:r>
            <a:r>
              <a:rPr lang="en-US" dirty="0"/>
              <a:t>later.</a:t>
            </a:r>
          </a:p>
        </p:txBody>
      </p:sp>
      <p:sp>
        <p:nvSpPr>
          <p:cNvPr id="4" name="Slide Number Placeholder 3"/>
          <p:cNvSpPr>
            <a:spLocks noGrp="1"/>
          </p:cNvSpPr>
          <p:nvPr>
            <p:ph type="sldNum" sz="quarter" idx="5"/>
          </p:nvPr>
        </p:nvSpPr>
        <p:spPr/>
        <p:txBody>
          <a:bodyPr/>
          <a:lstStyle/>
          <a:p>
            <a:fld id="{4E0CC6F4-58FE-417B-97BB-F3074D88EAFD}" type="slidenum">
              <a:rPr lang="en-US" smtClean="0"/>
              <a:t>40</a:t>
            </a:fld>
            <a:endParaRPr lang="en-US"/>
          </a:p>
        </p:txBody>
      </p:sp>
    </p:spTree>
    <p:extLst>
      <p:ext uri="{BB962C8B-B14F-4D97-AF65-F5344CB8AC3E}">
        <p14:creationId xmlns:p14="http://schemas.microsoft.com/office/powerpoint/2010/main" val="39958472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Homework problems </a:t>
            </a:r>
            <a:r>
              <a:rPr lang="en-US"/>
              <a:t>from Chapter 8.</a:t>
            </a:r>
          </a:p>
        </p:txBody>
      </p:sp>
      <p:sp>
        <p:nvSpPr>
          <p:cNvPr id="4" name="Slide Number Placeholder 3"/>
          <p:cNvSpPr>
            <a:spLocks noGrp="1"/>
          </p:cNvSpPr>
          <p:nvPr>
            <p:ph type="sldNum" sz="quarter" idx="5"/>
          </p:nvPr>
        </p:nvSpPr>
        <p:spPr/>
        <p:txBody>
          <a:bodyPr/>
          <a:lstStyle/>
          <a:p>
            <a:fld id="{4E0CC6F4-58FE-417B-97BB-F3074D88EAFD}" type="slidenum">
              <a:rPr lang="en-US" smtClean="0"/>
              <a:t>41</a:t>
            </a:fld>
            <a:endParaRPr lang="en-US"/>
          </a:p>
        </p:txBody>
      </p:sp>
    </p:spTree>
    <p:extLst>
      <p:ext uri="{BB962C8B-B14F-4D97-AF65-F5344CB8AC3E}">
        <p14:creationId xmlns:p14="http://schemas.microsoft.com/office/powerpoint/2010/main" val="19106710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references. </a:t>
            </a:r>
          </a:p>
        </p:txBody>
      </p:sp>
      <p:sp>
        <p:nvSpPr>
          <p:cNvPr id="4" name="Slide Number Placeholder 3"/>
          <p:cNvSpPr>
            <a:spLocks noGrp="1"/>
          </p:cNvSpPr>
          <p:nvPr>
            <p:ph type="sldNum" sz="quarter" idx="5"/>
          </p:nvPr>
        </p:nvSpPr>
        <p:spPr/>
        <p:txBody>
          <a:bodyPr/>
          <a:lstStyle/>
          <a:p>
            <a:fld id="{4E0CC6F4-58FE-417B-97BB-F3074D88EAFD}" type="slidenum">
              <a:rPr lang="en-US" smtClean="0"/>
              <a:t>42</a:t>
            </a:fld>
            <a:endParaRPr lang="en-US"/>
          </a:p>
        </p:txBody>
      </p:sp>
    </p:spTree>
    <p:extLst>
      <p:ext uri="{BB962C8B-B14F-4D97-AF65-F5344CB8AC3E}">
        <p14:creationId xmlns:p14="http://schemas.microsoft.com/office/powerpoint/2010/main" val="33184033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references. There are many, many more than listed here.</a:t>
            </a:r>
          </a:p>
        </p:txBody>
      </p:sp>
      <p:sp>
        <p:nvSpPr>
          <p:cNvPr id="4" name="Slide Number Placeholder 3"/>
          <p:cNvSpPr>
            <a:spLocks noGrp="1"/>
          </p:cNvSpPr>
          <p:nvPr>
            <p:ph type="sldNum" sz="quarter" idx="5"/>
          </p:nvPr>
        </p:nvSpPr>
        <p:spPr/>
        <p:txBody>
          <a:bodyPr/>
          <a:lstStyle/>
          <a:p>
            <a:fld id="{4E0CC6F4-58FE-417B-97BB-F3074D88EAFD}" type="slidenum">
              <a:rPr lang="en-US" smtClean="0"/>
              <a:t>43</a:t>
            </a:fld>
            <a:endParaRPr lang="en-US"/>
          </a:p>
        </p:txBody>
      </p:sp>
    </p:spTree>
    <p:extLst>
      <p:ext uri="{BB962C8B-B14F-4D97-AF65-F5344CB8AC3E}">
        <p14:creationId xmlns:p14="http://schemas.microsoft.com/office/powerpoint/2010/main" val="11091472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add up all such spherical waves then the total pressure at any point in the fluid is given by the </a:t>
            </a:r>
            <a:r>
              <a:rPr lang="en-US" b="1" dirty="0"/>
              <a:t>Rayleigh-Sommerfeld integral (also called the Rayleigh integral)</a:t>
            </a:r>
            <a:r>
              <a:rPr lang="en-US" dirty="0"/>
              <a:t>. For a piston transducer this integral becomes the simpler form shown. In this form we are simply adding up ( in integral form) spherical waves originating the face of the transducer.</a:t>
            </a:r>
          </a:p>
        </p:txBody>
      </p:sp>
      <p:sp>
        <p:nvSpPr>
          <p:cNvPr id="4" name="Slide Number Placeholder 3"/>
          <p:cNvSpPr>
            <a:spLocks noGrp="1"/>
          </p:cNvSpPr>
          <p:nvPr>
            <p:ph type="sldNum" sz="quarter" idx="5"/>
          </p:nvPr>
        </p:nvSpPr>
        <p:spPr/>
        <p:txBody>
          <a:bodyPr/>
          <a:lstStyle/>
          <a:p>
            <a:fld id="{4E0CC6F4-58FE-417B-97BB-F3074D88EAFD}" type="slidenum">
              <a:rPr lang="en-US" smtClean="0"/>
              <a:t>5</a:t>
            </a:fld>
            <a:endParaRPr lang="en-US"/>
          </a:p>
        </p:txBody>
      </p:sp>
    </p:spTree>
    <p:extLst>
      <p:ext uri="{BB962C8B-B14F-4D97-AF65-F5344CB8AC3E}">
        <p14:creationId xmlns:p14="http://schemas.microsoft.com/office/powerpoint/2010/main" val="3164273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numerically evaluate the Rayleigh-Sommerfeld integral for a 5 MHz, 0.5 inch diameter immersion transducer, we can show a cross-sectional plot of the pressure wave field, where red indicates high pressure and blue is low pressure. We see that close to the transducer there is a complex field and that overall the wave field is well collimated, i.e. it is contained mostly in a cylindrical region extending into the fluid from the transducer face. Note that what we are seeing here is the pressure in the frequency domain at a frequency of 5 </a:t>
            </a:r>
            <a:r>
              <a:rPr lang="en-US" dirty="0" err="1"/>
              <a:t>MHz.</a:t>
            </a:r>
            <a:r>
              <a:rPr lang="en-US" dirty="0"/>
              <a:t>  A real transducer puts out a pulse of sound but if we compute the FFT of a piston transducer where the velocity on its face is a delta function in time and examine the 5 MHz component of that response at all points in the wave field, we obtain this result.</a:t>
            </a:r>
          </a:p>
        </p:txBody>
      </p:sp>
      <p:sp>
        <p:nvSpPr>
          <p:cNvPr id="4" name="Slide Number Placeholder 3"/>
          <p:cNvSpPr>
            <a:spLocks noGrp="1"/>
          </p:cNvSpPr>
          <p:nvPr>
            <p:ph type="sldNum" sz="quarter" idx="5"/>
          </p:nvPr>
        </p:nvSpPr>
        <p:spPr/>
        <p:txBody>
          <a:bodyPr/>
          <a:lstStyle/>
          <a:p>
            <a:fld id="{4E0CC6F4-58FE-417B-97BB-F3074D88EAFD}" type="slidenum">
              <a:rPr lang="en-US" smtClean="0"/>
              <a:t>6</a:t>
            </a:fld>
            <a:endParaRPr lang="en-US"/>
          </a:p>
        </p:txBody>
      </p:sp>
    </p:spTree>
    <p:extLst>
      <p:ext uri="{BB962C8B-B14F-4D97-AF65-F5344CB8AC3E}">
        <p14:creationId xmlns:p14="http://schemas.microsoft.com/office/powerpoint/2010/main" val="34119923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points in the fluid along the central axis of the transducer we can integrate the Rayleigh-Sommerfeld integral and obtain an explicit expression for the on-axis pressure. That expression has two terms which we can identify as a direct wave from the face of the transducer and a wave that has come from the edge of the transducer face.</a:t>
            </a:r>
          </a:p>
        </p:txBody>
      </p:sp>
      <p:sp>
        <p:nvSpPr>
          <p:cNvPr id="4" name="Slide Number Placeholder 3"/>
          <p:cNvSpPr>
            <a:spLocks noGrp="1"/>
          </p:cNvSpPr>
          <p:nvPr>
            <p:ph type="sldNum" sz="quarter" idx="5"/>
          </p:nvPr>
        </p:nvSpPr>
        <p:spPr/>
        <p:txBody>
          <a:bodyPr/>
          <a:lstStyle/>
          <a:p>
            <a:fld id="{4E0CC6F4-58FE-417B-97BB-F3074D88EAFD}" type="slidenum">
              <a:rPr lang="en-US" smtClean="0"/>
              <a:t>7</a:t>
            </a:fld>
            <a:endParaRPr lang="en-US"/>
          </a:p>
        </p:txBody>
      </p:sp>
    </p:spTree>
    <p:extLst>
      <p:ext uri="{BB962C8B-B14F-4D97-AF65-F5344CB8AC3E}">
        <p14:creationId xmlns:p14="http://schemas.microsoft.com/office/powerpoint/2010/main" val="3173339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examine the full wave field of the transducer we can show that the direct wave is actually a plane wave that exists only within a cylinder that extends from the transducer face while the edge wave is in the form of a wave that appears to originate from the edge of the transducer and in 3-d looks like a half “donut” in shape.</a:t>
            </a:r>
          </a:p>
        </p:txBody>
      </p:sp>
      <p:sp>
        <p:nvSpPr>
          <p:cNvPr id="4" name="Slide Number Placeholder 3"/>
          <p:cNvSpPr>
            <a:spLocks noGrp="1"/>
          </p:cNvSpPr>
          <p:nvPr>
            <p:ph type="sldNum" sz="quarter" idx="5"/>
          </p:nvPr>
        </p:nvSpPr>
        <p:spPr/>
        <p:txBody>
          <a:bodyPr/>
          <a:lstStyle/>
          <a:p>
            <a:fld id="{4E0CC6F4-58FE-417B-97BB-F3074D88EAFD}" type="slidenum">
              <a:rPr lang="en-US" smtClean="0"/>
              <a:t>8</a:t>
            </a:fld>
            <a:endParaRPr lang="en-US"/>
          </a:p>
        </p:txBody>
      </p:sp>
    </p:spTree>
    <p:extLst>
      <p:ext uri="{BB962C8B-B14F-4D97-AF65-F5344CB8AC3E}">
        <p14:creationId xmlns:p14="http://schemas.microsoft.com/office/powerpoint/2010/main" val="36833195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plot the magnitude of the on-axis pressure we see that for distance less than a near field distance, N, there are successive maxima and minima in the pressure. This is called the </a:t>
            </a:r>
            <a:r>
              <a:rPr lang="en-US" b="1" dirty="0"/>
              <a:t>near field </a:t>
            </a:r>
            <a:r>
              <a:rPr lang="en-US" dirty="0"/>
              <a:t>of the transducer. At about three near field distances or greater the pressure simply decays like 1/z in magnitude, which is the characteristic decay seen for a point source. This makes sense since sufficiently far from the transducer we expect the whole transducer itself will appear as a small point-like source. This region z &gt; 3N is called the </a:t>
            </a:r>
            <a:r>
              <a:rPr lang="en-US" b="1" dirty="0"/>
              <a:t>far field </a:t>
            </a:r>
            <a:r>
              <a:rPr lang="en-US" dirty="0"/>
              <a:t>region of the transducer. We will say more about the far field later.</a:t>
            </a:r>
          </a:p>
        </p:txBody>
      </p:sp>
      <p:sp>
        <p:nvSpPr>
          <p:cNvPr id="4" name="Slide Number Placeholder 3"/>
          <p:cNvSpPr>
            <a:spLocks noGrp="1"/>
          </p:cNvSpPr>
          <p:nvPr>
            <p:ph type="sldNum" sz="quarter" idx="5"/>
          </p:nvPr>
        </p:nvSpPr>
        <p:spPr/>
        <p:txBody>
          <a:bodyPr/>
          <a:lstStyle/>
          <a:p>
            <a:fld id="{4E0CC6F4-58FE-417B-97BB-F3074D88EAFD}" type="slidenum">
              <a:rPr lang="en-US" smtClean="0"/>
              <a:t>9</a:t>
            </a:fld>
            <a:endParaRPr lang="en-US"/>
          </a:p>
        </p:txBody>
      </p:sp>
    </p:spTree>
    <p:extLst>
      <p:ext uri="{BB962C8B-B14F-4D97-AF65-F5344CB8AC3E}">
        <p14:creationId xmlns:p14="http://schemas.microsoft.com/office/powerpoint/2010/main" val="3067528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A29E6-E281-4B72-BA6F-3661DF008646}"/>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851268C-74C7-4341-9403-09E2948BF6F6}"/>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B0327B3-0D70-4C8C-A494-C98A959322E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F5BE6E1-A3C3-41F2-84CF-E1F8C0062F4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7C0FA98F-4B30-4EE4-90BC-9A6786DDAEAE}"/>
              </a:ext>
            </a:extLst>
          </p:cNvPr>
          <p:cNvSpPr>
            <a:spLocks noGrp="1"/>
          </p:cNvSpPr>
          <p:nvPr>
            <p:ph type="sldNum" sz="quarter" idx="12"/>
          </p:nvPr>
        </p:nvSpPr>
        <p:spPr/>
        <p:txBody>
          <a:bodyPr/>
          <a:lstStyle>
            <a:lvl1pPr>
              <a:defRPr/>
            </a:lvl1pPr>
          </a:lstStyle>
          <a:p>
            <a:fld id="{8FB516BE-41DA-4B32-A5D2-3B2AAE8054F9}" type="slidenum">
              <a:rPr lang="en-US" altLang="en-US"/>
              <a:pPr/>
              <a:t>‹#›</a:t>
            </a:fld>
            <a:endParaRPr lang="en-US" altLang="en-US"/>
          </a:p>
        </p:txBody>
      </p:sp>
    </p:spTree>
    <p:extLst>
      <p:ext uri="{BB962C8B-B14F-4D97-AF65-F5344CB8AC3E}">
        <p14:creationId xmlns:p14="http://schemas.microsoft.com/office/powerpoint/2010/main" val="3104614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25DF8-E5F7-475C-B27C-E140A926BEA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748B636-3F30-4B7A-8398-C9743B930A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C41004-41CF-4352-B18A-120CD406D50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F578C2B-E064-40E7-8DD3-02ED7C80566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C09F1CD-179E-4D85-9C0F-AEE8D3FE08DF}"/>
              </a:ext>
            </a:extLst>
          </p:cNvPr>
          <p:cNvSpPr>
            <a:spLocks noGrp="1"/>
          </p:cNvSpPr>
          <p:nvPr>
            <p:ph type="sldNum" sz="quarter" idx="12"/>
          </p:nvPr>
        </p:nvSpPr>
        <p:spPr/>
        <p:txBody>
          <a:bodyPr/>
          <a:lstStyle>
            <a:lvl1pPr>
              <a:defRPr/>
            </a:lvl1pPr>
          </a:lstStyle>
          <a:p>
            <a:fld id="{82095593-666B-43BF-A906-3609561846AC}" type="slidenum">
              <a:rPr lang="en-US" altLang="en-US"/>
              <a:pPr/>
              <a:t>‹#›</a:t>
            </a:fld>
            <a:endParaRPr lang="en-US" altLang="en-US"/>
          </a:p>
        </p:txBody>
      </p:sp>
    </p:spTree>
    <p:extLst>
      <p:ext uri="{BB962C8B-B14F-4D97-AF65-F5344CB8AC3E}">
        <p14:creationId xmlns:p14="http://schemas.microsoft.com/office/powerpoint/2010/main" val="3106421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35E642-7142-4A1A-B1FA-9B6D40F93473}"/>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5331DB8-BC64-4F92-B15A-F83A34BF74CD}"/>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38B48E-77BC-4DD1-86D6-D7812332A2DC}"/>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D1661C7F-76F7-47AF-A683-85C7A76C40A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0736DA8-C519-43DF-A9CA-1DD0477BE0A1}"/>
              </a:ext>
            </a:extLst>
          </p:cNvPr>
          <p:cNvSpPr>
            <a:spLocks noGrp="1"/>
          </p:cNvSpPr>
          <p:nvPr>
            <p:ph type="sldNum" sz="quarter" idx="12"/>
          </p:nvPr>
        </p:nvSpPr>
        <p:spPr/>
        <p:txBody>
          <a:bodyPr/>
          <a:lstStyle>
            <a:lvl1pPr>
              <a:defRPr/>
            </a:lvl1pPr>
          </a:lstStyle>
          <a:p>
            <a:fld id="{EF7A9480-6C19-4994-84C1-71AF1BA37032}" type="slidenum">
              <a:rPr lang="en-US" altLang="en-US"/>
              <a:pPr/>
              <a:t>‹#›</a:t>
            </a:fld>
            <a:endParaRPr lang="en-US" altLang="en-US"/>
          </a:p>
        </p:txBody>
      </p:sp>
    </p:spTree>
    <p:extLst>
      <p:ext uri="{BB962C8B-B14F-4D97-AF65-F5344CB8AC3E}">
        <p14:creationId xmlns:p14="http://schemas.microsoft.com/office/powerpoint/2010/main" val="4220207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00201-F8D4-41C2-9C14-4B34D70CBF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F9531A8-945B-4D88-875F-9B99920BEB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C80315-CEFE-4B2C-AE79-1C952490011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B67E24D-C2E8-445F-ACBE-EBFB40B82CB8}"/>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C7B150D-0DA4-4EEB-A5FD-2DB4305F217E}"/>
              </a:ext>
            </a:extLst>
          </p:cNvPr>
          <p:cNvSpPr>
            <a:spLocks noGrp="1"/>
          </p:cNvSpPr>
          <p:nvPr>
            <p:ph type="sldNum" sz="quarter" idx="12"/>
          </p:nvPr>
        </p:nvSpPr>
        <p:spPr/>
        <p:txBody>
          <a:bodyPr/>
          <a:lstStyle>
            <a:lvl1pPr>
              <a:defRPr/>
            </a:lvl1pPr>
          </a:lstStyle>
          <a:p>
            <a:fld id="{1CF632EB-99C9-4F12-B2EF-FE98AA1C2210}" type="slidenum">
              <a:rPr lang="en-US" altLang="en-US"/>
              <a:pPr/>
              <a:t>‹#›</a:t>
            </a:fld>
            <a:endParaRPr lang="en-US" altLang="en-US"/>
          </a:p>
        </p:txBody>
      </p:sp>
    </p:spTree>
    <p:extLst>
      <p:ext uri="{BB962C8B-B14F-4D97-AF65-F5344CB8AC3E}">
        <p14:creationId xmlns:p14="http://schemas.microsoft.com/office/powerpoint/2010/main" val="2177163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F28A1-0007-4737-AD21-81C3EC802580}"/>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EF697C2-4782-4720-ABE0-F04BC4279A15}"/>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B00906DA-F791-4153-85C4-ACD57A589F9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2246D37-C54F-4DEC-AD2A-3AA37C771C8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79DE3217-6CA3-4404-AD17-5C7DE0A83532}"/>
              </a:ext>
            </a:extLst>
          </p:cNvPr>
          <p:cNvSpPr>
            <a:spLocks noGrp="1"/>
          </p:cNvSpPr>
          <p:nvPr>
            <p:ph type="sldNum" sz="quarter" idx="12"/>
          </p:nvPr>
        </p:nvSpPr>
        <p:spPr/>
        <p:txBody>
          <a:bodyPr/>
          <a:lstStyle>
            <a:lvl1pPr>
              <a:defRPr/>
            </a:lvl1pPr>
          </a:lstStyle>
          <a:p>
            <a:fld id="{2B092E74-31FC-4869-800A-678BDABDB7A0}" type="slidenum">
              <a:rPr lang="en-US" altLang="en-US"/>
              <a:pPr/>
              <a:t>‹#›</a:t>
            </a:fld>
            <a:endParaRPr lang="en-US" altLang="en-US"/>
          </a:p>
        </p:txBody>
      </p:sp>
    </p:spTree>
    <p:extLst>
      <p:ext uri="{BB962C8B-B14F-4D97-AF65-F5344CB8AC3E}">
        <p14:creationId xmlns:p14="http://schemas.microsoft.com/office/powerpoint/2010/main" val="458529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C7AA2-2956-41D6-93C7-CBB2F7D3BE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2386D29-79BD-4A96-96AB-F720A5816206}"/>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2B2E266-532A-4548-BD23-F4594932A120}"/>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F3B5060-DDAE-4D2F-A07B-BA2E5D7C7BEB}"/>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4726D000-F0F4-4C16-A2C5-FDDC2019FC19}"/>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04243DDC-05F7-4E5D-B60C-9E1B4010DF7D}"/>
              </a:ext>
            </a:extLst>
          </p:cNvPr>
          <p:cNvSpPr>
            <a:spLocks noGrp="1"/>
          </p:cNvSpPr>
          <p:nvPr>
            <p:ph type="sldNum" sz="quarter" idx="12"/>
          </p:nvPr>
        </p:nvSpPr>
        <p:spPr/>
        <p:txBody>
          <a:bodyPr/>
          <a:lstStyle>
            <a:lvl1pPr>
              <a:defRPr/>
            </a:lvl1pPr>
          </a:lstStyle>
          <a:p>
            <a:fld id="{FB316C65-8194-47B9-A255-CC5824E10FF7}" type="slidenum">
              <a:rPr lang="en-US" altLang="en-US"/>
              <a:pPr/>
              <a:t>‹#›</a:t>
            </a:fld>
            <a:endParaRPr lang="en-US" altLang="en-US"/>
          </a:p>
        </p:txBody>
      </p:sp>
    </p:spTree>
    <p:extLst>
      <p:ext uri="{BB962C8B-B14F-4D97-AF65-F5344CB8AC3E}">
        <p14:creationId xmlns:p14="http://schemas.microsoft.com/office/powerpoint/2010/main" val="2802330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EFEF6-C670-4B69-B51C-DDE2A492642C}"/>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315E008-138A-49C3-A8A2-A179DDF943DE}"/>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22E7503-0BF0-4C70-8ED8-B0CDA0384523}"/>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7522F7C-B450-4641-A7A1-9C7C3EB64C4E}"/>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F15280B-C58C-4900-AD1E-6AB116EF8886}"/>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E05320E-735D-465E-813D-05D6F88DECA9}"/>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5FA1EC7F-C7AB-4DED-9F54-FECDBABC3B8A}"/>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3AFC0372-79DD-45C2-8280-5674244B6027}"/>
              </a:ext>
            </a:extLst>
          </p:cNvPr>
          <p:cNvSpPr>
            <a:spLocks noGrp="1"/>
          </p:cNvSpPr>
          <p:nvPr>
            <p:ph type="sldNum" sz="quarter" idx="12"/>
          </p:nvPr>
        </p:nvSpPr>
        <p:spPr/>
        <p:txBody>
          <a:bodyPr/>
          <a:lstStyle>
            <a:lvl1pPr>
              <a:defRPr/>
            </a:lvl1pPr>
          </a:lstStyle>
          <a:p>
            <a:fld id="{33AA95B8-4D16-4985-9337-770734A29071}" type="slidenum">
              <a:rPr lang="en-US" altLang="en-US"/>
              <a:pPr/>
              <a:t>‹#›</a:t>
            </a:fld>
            <a:endParaRPr lang="en-US" altLang="en-US"/>
          </a:p>
        </p:txBody>
      </p:sp>
    </p:spTree>
    <p:extLst>
      <p:ext uri="{BB962C8B-B14F-4D97-AF65-F5344CB8AC3E}">
        <p14:creationId xmlns:p14="http://schemas.microsoft.com/office/powerpoint/2010/main" val="2637768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6CA9A-DB6C-4450-AE12-852AC1870D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8F7065C-0D83-454B-8AF7-1F0FC1F9BFC2}"/>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6F13A3D9-D3C3-4F40-B786-6D6705544489}"/>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1F689D5A-986B-4A02-986C-4042D973FA79}"/>
              </a:ext>
            </a:extLst>
          </p:cNvPr>
          <p:cNvSpPr>
            <a:spLocks noGrp="1"/>
          </p:cNvSpPr>
          <p:nvPr>
            <p:ph type="sldNum" sz="quarter" idx="12"/>
          </p:nvPr>
        </p:nvSpPr>
        <p:spPr/>
        <p:txBody>
          <a:bodyPr/>
          <a:lstStyle>
            <a:lvl1pPr>
              <a:defRPr/>
            </a:lvl1pPr>
          </a:lstStyle>
          <a:p>
            <a:fld id="{C0A1DDB4-D705-4FCC-9DB7-00B10DBA48F2}" type="slidenum">
              <a:rPr lang="en-US" altLang="en-US"/>
              <a:pPr/>
              <a:t>‹#›</a:t>
            </a:fld>
            <a:endParaRPr lang="en-US" altLang="en-US"/>
          </a:p>
        </p:txBody>
      </p:sp>
    </p:spTree>
    <p:extLst>
      <p:ext uri="{BB962C8B-B14F-4D97-AF65-F5344CB8AC3E}">
        <p14:creationId xmlns:p14="http://schemas.microsoft.com/office/powerpoint/2010/main" val="2726084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8D425D-8D84-487E-8BDC-3B542BE80C5F}"/>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D87B704C-00F1-4A93-984B-0530C3D9CE29}"/>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3D109481-914E-45ED-A710-18DF6D1D6ABF}"/>
              </a:ext>
            </a:extLst>
          </p:cNvPr>
          <p:cNvSpPr>
            <a:spLocks noGrp="1"/>
          </p:cNvSpPr>
          <p:nvPr>
            <p:ph type="sldNum" sz="quarter" idx="12"/>
          </p:nvPr>
        </p:nvSpPr>
        <p:spPr/>
        <p:txBody>
          <a:bodyPr/>
          <a:lstStyle>
            <a:lvl1pPr>
              <a:defRPr/>
            </a:lvl1pPr>
          </a:lstStyle>
          <a:p>
            <a:fld id="{5C957D06-61A6-478F-B535-BBAD9BA53B70}" type="slidenum">
              <a:rPr lang="en-US" altLang="en-US"/>
              <a:pPr/>
              <a:t>‹#›</a:t>
            </a:fld>
            <a:endParaRPr lang="en-US" altLang="en-US"/>
          </a:p>
        </p:txBody>
      </p:sp>
    </p:spTree>
    <p:extLst>
      <p:ext uri="{BB962C8B-B14F-4D97-AF65-F5344CB8AC3E}">
        <p14:creationId xmlns:p14="http://schemas.microsoft.com/office/powerpoint/2010/main" val="1915243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9ED9B-DA8B-4AF8-9914-DA3D8D82699B}"/>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7887D81-A686-4B03-B295-033C3BAE8ED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53F99BC-28AA-4A4A-A811-3906FF7299A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CFA50C-E907-400E-AA10-28B841483CB1}"/>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D49C662A-809F-44A0-A1B5-6C37A6DBFF4D}"/>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47B511EC-06B1-4B2F-8AF4-9D818AA5F878}"/>
              </a:ext>
            </a:extLst>
          </p:cNvPr>
          <p:cNvSpPr>
            <a:spLocks noGrp="1"/>
          </p:cNvSpPr>
          <p:nvPr>
            <p:ph type="sldNum" sz="quarter" idx="12"/>
          </p:nvPr>
        </p:nvSpPr>
        <p:spPr/>
        <p:txBody>
          <a:bodyPr/>
          <a:lstStyle>
            <a:lvl1pPr>
              <a:defRPr/>
            </a:lvl1pPr>
          </a:lstStyle>
          <a:p>
            <a:fld id="{0A624562-ECB2-4751-827B-69AA1D0467E0}" type="slidenum">
              <a:rPr lang="en-US" altLang="en-US"/>
              <a:pPr/>
              <a:t>‹#›</a:t>
            </a:fld>
            <a:endParaRPr lang="en-US" altLang="en-US"/>
          </a:p>
        </p:txBody>
      </p:sp>
    </p:spTree>
    <p:extLst>
      <p:ext uri="{BB962C8B-B14F-4D97-AF65-F5344CB8AC3E}">
        <p14:creationId xmlns:p14="http://schemas.microsoft.com/office/powerpoint/2010/main" val="27878437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41D5F-72E5-4E5A-93F3-20E27EB7F1E6}"/>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21B22F3-C630-49CE-B74C-9486FF077B0B}"/>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F57E7C8-6E3B-42CD-982D-6F2EB61F095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535405-5939-439A-B0E8-93E42AB5302D}"/>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E3ADEAD-2206-4E16-908D-F5875F47110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C599FB6C-79CF-496C-9A01-041650E5285C}"/>
              </a:ext>
            </a:extLst>
          </p:cNvPr>
          <p:cNvSpPr>
            <a:spLocks noGrp="1"/>
          </p:cNvSpPr>
          <p:nvPr>
            <p:ph type="sldNum" sz="quarter" idx="12"/>
          </p:nvPr>
        </p:nvSpPr>
        <p:spPr/>
        <p:txBody>
          <a:bodyPr/>
          <a:lstStyle>
            <a:lvl1pPr>
              <a:defRPr/>
            </a:lvl1pPr>
          </a:lstStyle>
          <a:p>
            <a:fld id="{86C4D8E3-F09D-458D-A731-5104E3713370}" type="slidenum">
              <a:rPr lang="en-US" altLang="en-US"/>
              <a:pPr/>
              <a:t>‹#›</a:t>
            </a:fld>
            <a:endParaRPr lang="en-US" altLang="en-US"/>
          </a:p>
        </p:txBody>
      </p:sp>
    </p:spTree>
    <p:extLst>
      <p:ext uri="{BB962C8B-B14F-4D97-AF65-F5344CB8AC3E}">
        <p14:creationId xmlns:p14="http://schemas.microsoft.com/office/powerpoint/2010/main" val="1207959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EC530AA-6DA7-4419-85EF-3259A880A16E}"/>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BA005891-A5B9-44AC-B20B-AF0013C84B98}"/>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DEE936F9-A0F8-40C6-8E5D-9D6885775AE1}"/>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A4B7D8F8-CA55-49A4-BAD9-994BE16479ED}"/>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3A1497DA-FC36-470D-9A98-B4DC6A139048}"/>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EA4B2EC-B185-4145-9F0F-E39F6C653FE4}"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anose="02020603050405020304" pitchFamily="18" charset="0"/>
        </a:defRPr>
      </a:lvl2pPr>
      <a:lvl3pPr algn="ctr" rtl="0" eaLnBrk="0" fontAlgn="base" hangingPunct="0">
        <a:spcBef>
          <a:spcPct val="0"/>
        </a:spcBef>
        <a:spcAft>
          <a:spcPct val="0"/>
        </a:spcAft>
        <a:defRPr sz="4400">
          <a:solidFill>
            <a:schemeClr val="tx2"/>
          </a:solidFill>
          <a:latin typeface="Times" panose="02020603050405020304" pitchFamily="18" charset="0"/>
        </a:defRPr>
      </a:lvl3pPr>
      <a:lvl4pPr algn="ctr" rtl="0" eaLnBrk="0" fontAlgn="base" hangingPunct="0">
        <a:spcBef>
          <a:spcPct val="0"/>
        </a:spcBef>
        <a:spcAft>
          <a:spcPct val="0"/>
        </a:spcAft>
        <a:defRPr sz="4400">
          <a:solidFill>
            <a:schemeClr val="tx2"/>
          </a:solidFill>
          <a:latin typeface="Times" panose="02020603050405020304" pitchFamily="18" charset="0"/>
        </a:defRPr>
      </a:lvl4pPr>
      <a:lvl5pPr algn="ctr" rtl="0" eaLnBrk="0" fontAlgn="base" hangingPunct="0">
        <a:spcBef>
          <a:spcPct val="0"/>
        </a:spcBef>
        <a:spcAft>
          <a:spcPct val="0"/>
        </a:spcAft>
        <a:defRPr sz="4400">
          <a:solidFill>
            <a:schemeClr val="tx2"/>
          </a:solidFill>
          <a:latin typeface="Times" panose="02020603050405020304" pitchFamily="18" charset="0"/>
        </a:defRPr>
      </a:lvl5pPr>
      <a:lvl6pPr marL="457200" algn="ctr" rtl="0" eaLnBrk="0" fontAlgn="base" hangingPunct="0">
        <a:spcBef>
          <a:spcPct val="0"/>
        </a:spcBef>
        <a:spcAft>
          <a:spcPct val="0"/>
        </a:spcAft>
        <a:defRPr sz="4400">
          <a:solidFill>
            <a:schemeClr val="tx2"/>
          </a:solidFill>
          <a:latin typeface="Times" panose="02020603050405020304" pitchFamily="18" charset="0"/>
        </a:defRPr>
      </a:lvl6pPr>
      <a:lvl7pPr marL="914400" algn="ctr" rtl="0" eaLnBrk="0" fontAlgn="base" hangingPunct="0">
        <a:spcBef>
          <a:spcPct val="0"/>
        </a:spcBef>
        <a:spcAft>
          <a:spcPct val="0"/>
        </a:spcAft>
        <a:defRPr sz="4400">
          <a:solidFill>
            <a:schemeClr val="tx2"/>
          </a:solidFill>
          <a:latin typeface="Times" panose="02020603050405020304" pitchFamily="18" charset="0"/>
        </a:defRPr>
      </a:lvl7pPr>
      <a:lvl8pPr marL="1371600" algn="ctr" rtl="0" eaLnBrk="0" fontAlgn="base" hangingPunct="0">
        <a:spcBef>
          <a:spcPct val="0"/>
        </a:spcBef>
        <a:spcAft>
          <a:spcPct val="0"/>
        </a:spcAft>
        <a:defRPr sz="4400">
          <a:solidFill>
            <a:schemeClr val="tx2"/>
          </a:solidFill>
          <a:latin typeface="Times" panose="02020603050405020304" pitchFamily="18" charset="0"/>
        </a:defRPr>
      </a:lvl8pPr>
      <a:lvl9pPr marL="1828800" algn="ctr" rtl="0" eaLnBrk="0" fontAlgn="base" hangingPunct="0">
        <a:spcBef>
          <a:spcPct val="0"/>
        </a:spcBef>
        <a:spcAft>
          <a:spcPct val="0"/>
        </a:spcAft>
        <a:defRPr sz="4400">
          <a:solidFill>
            <a:schemeClr val="tx2"/>
          </a:solidFill>
          <a:latin typeface="Times"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8.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7.wmf"/><Relationship Id="rId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13.wmf"/><Relationship Id="rId3" Type="http://schemas.openxmlformats.org/officeDocument/2006/relationships/notesSlide" Target="../notesSlides/notesSlide15.xml"/><Relationship Id="rId7" Type="http://schemas.openxmlformats.org/officeDocument/2006/relationships/image" Target="../media/image10.wmf"/><Relationship Id="rId12"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9.bin"/><Relationship Id="rId11" Type="http://schemas.openxmlformats.org/officeDocument/2006/relationships/image" Target="../media/image12.wmf"/><Relationship Id="rId5" Type="http://schemas.openxmlformats.org/officeDocument/2006/relationships/image" Target="../media/image9.wmf"/><Relationship Id="rId10" Type="http://schemas.openxmlformats.org/officeDocument/2006/relationships/oleObject" Target="../embeddings/oleObject11.bin"/><Relationship Id="rId4" Type="http://schemas.openxmlformats.org/officeDocument/2006/relationships/oleObject" Target="../embeddings/oleObject8.bin"/><Relationship Id="rId9" Type="http://schemas.openxmlformats.org/officeDocument/2006/relationships/image" Target="../media/image11.wmf"/></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15.bin"/><Relationship Id="rId13" Type="http://schemas.openxmlformats.org/officeDocument/2006/relationships/image" Target="../media/image16.wmf"/><Relationship Id="rId3" Type="http://schemas.openxmlformats.org/officeDocument/2006/relationships/notesSlide" Target="../notesSlides/notesSlide16.xml"/><Relationship Id="rId7" Type="http://schemas.openxmlformats.org/officeDocument/2006/relationships/image" Target="../media/image12.wmf"/><Relationship Id="rId12" Type="http://schemas.openxmlformats.org/officeDocument/2006/relationships/oleObject" Target="../embeddings/oleObject17.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4.bin"/><Relationship Id="rId11" Type="http://schemas.openxmlformats.org/officeDocument/2006/relationships/image" Target="../media/image15.wmf"/><Relationship Id="rId5" Type="http://schemas.openxmlformats.org/officeDocument/2006/relationships/image" Target="../media/image14.wmf"/><Relationship Id="rId15" Type="http://schemas.openxmlformats.org/officeDocument/2006/relationships/image" Target="../media/image17.wmf"/><Relationship Id="rId10" Type="http://schemas.openxmlformats.org/officeDocument/2006/relationships/oleObject" Target="../embeddings/oleObject16.bin"/><Relationship Id="rId4" Type="http://schemas.openxmlformats.org/officeDocument/2006/relationships/oleObject" Target="../embeddings/oleObject13.bin"/><Relationship Id="rId9" Type="http://schemas.openxmlformats.org/officeDocument/2006/relationships/image" Target="../media/image13.wmf"/><Relationship Id="rId14" Type="http://schemas.openxmlformats.org/officeDocument/2006/relationships/oleObject" Target="../embeddings/oleObject18.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9.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20.bin"/><Relationship Id="rId5" Type="http://schemas.openxmlformats.org/officeDocument/2006/relationships/image" Target="../media/image18.wmf"/><Relationship Id="rId4" Type="http://schemas.openxmlformats.org/officeDocument/2006/relationships/oleObject" Target="../embeddings/oleObject19.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notesSlide" Target="../notesSlides/notesSlide18.xml"/><Relationship Id="rId7" Type="http://schemas.openxmlformats.org/officeDocument/2006/relationships/image" Target="../media/image21.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22.bin"/><Relationship Id="rId11" Type="http://schemas.openxmlformats.org/officeDocument/2006/relationships/image" Target="../media/image23.wmf"/><Relationship Id="rId5" Type="http://schemas.openxmlformats.org/officeDocument/2006/relationships/image" Target="../media/image20.wmf"/><Relationship Id="rId10" Type="http://schemas.openxmlformats.org/officeDocument/2006/relationships/oleObject" Target="../embeddings/oleObject24.bin"/><Relationship Id="rId4" Type="http://schemas.openxmlformats.org/officeDocument/2006/relationships/oleObject" Target="../embeddings/oleObject21.bin"/><Relationship Id="rId9" Type="http://schemas.openxmlformats.org/officeDocument/2006/relationships/image" Target="../media/image22.w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notesSlide" Target="../notesSlides/notesSlide19.xml"/><Relationship Id="rId7" Type="http://schemas.openxmlformats.org/officeDocument/2006/relationships/image" Target="../media/image25.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26.bin"/><Relationship Id="rId5" Type="http://schemas.openxmlformats.org/officeDocument/2006/relationships/image" Target="../media/image24.wmf"/><Relationship Id="rId4" Type="http://schemas.openxmlformats.org/officeDocument/2006/relationships/oleObject" Target="../embeddings/oleObject25.bin"/><Relationship Id="rId9" Type="http://schemas.openxmlformats.org/officeDocument/2006/relationships/image" Target="../media/image26.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30.bin"/><Relationship Id="rId13" Type="http://schemas.openxmlformats.org/officeDocument/2006/relationships/image" Target="../media/image32.png"/><Relationship Id="rId3" Type="http://schemas.openxmlformats.org/officeDocument/2006/relationships/notesSlide" Target="../notesSlides/notesSlide21.xml"/><Relationship Id="rId7" Type="http://schemas.openxmlformats.org/officeDocument/2006/relationships/image" Target="../media/image28.wmf"/><Relationship Id="rId12" Type="http://schemas.openxmlformats.org/officeDocument/2006/relationships/image" Target="../media/image31.png"/><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29.bin"/><Relationship Id="rId11" Type="http://schemas.openxmlformats.org/officeDocument/2006/relationships/image" Target="../media/image30.png"/><Relationship Id="rId5" Type="http://schemas.openxmlformats.org/officeDocument/2006/relationships/image" Target="../media/image27.wmf"/><Relationship Id="rId10" Type="http://schemas.openxmlformats.org/officeDocument/2006/relationships/image" Target="../media/image29.png"/><Relationship Id="rId4" Type="http://schemas.openxmlformats.org/officeDocument/2006/relationships/oleObject" Target="../embeddings/oleObject28.bin"/><Relationship Id="rId9" Type="http://schemas.openxmlformats.org/officeDocument/2006/relationships/image" Target="../media/image26.wm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vmlDrawing" Target="../drawings/vmlDrawing11.vml"/><Relationship Id="rId5" Type="http://schemas.openxmlformats.org/officeDocument/2006/relationships/image" Target="../media/image33.wmf"/><Relationship Id="rId4" Type="http://schemas.openxmlformats.org/officeDocument/2006/relationships/oleObject" Target="../embeddings/oleObject31.bin"/></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notesSlide" Target="../notesSlides/notesSlide24.xml"/><Relationship Id="rId7" Type="http://schemas.openxmlformats.org/officeDocument/2006/relationships/image" Target="../media/image35.wmf"/><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33.bin"/><Relationship Id="rId5" Type="http://schemas.openxmlformats.org/officeDocument/2006/relationships/image" Target="../media/image34.wmf"/><Relationship Id="rId4" Type="http://schemas.openxmlformats.org/officeDocument/2006/relationships/oleObject" Target="../embeddings/oleObject32.bin"/><Relationship Id="rId9" Type="http://schemas.openxmlformats.org/officeDocument/2006/relationships/image" Target="../media/image36.w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38.wmf"/><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36.bin"/><Relationship Id="rId5" Type="http://schemas.openxmlformats.org/officeDocument/2006/relationships/image" Target="../media/image37.wmf"/><Relationship Id="rId4" Type="http://schemas.openxmlformats.org/officeDocument/2006/relationships/oleObject" Target="../embeddings/oleObject35.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39.bin"/><Relationship Id="rId13" Type="http://schemas.openxmlformats.org/officeDocument/2006/relationships/image" Target="../media/image43.wmf"/><Relationship Id="rId3" Type="http://schemas.openxmlformats.org/officeDocument/2006/relationships/notesSlide" Target="../notesSlides/notesSlide30.xml"/><Relationship Id="rId7" Type="http://schemas.openxmlformats.org/officeDocument/2006/relationships/image" Target="../media/image40.wmf"/><Relationship Id="rId12" Type="http://schemas.openxmlformats.org/officeDocument/2006/relationships/oleObject" Target="../embeddings/oleObject41.bin"/><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38.bin"/><Relationship Id="rId11" Type="http://schemas.openxmlformats.org/officeDocument/2006/relationships/image" Target="../media/image42.wmf"/><Relationship Id="rId5" Type="http://schemas.openxmlformats.org/officeDocument/2006/relationships/image" Target="../media/image39.wmf"/><Relationship Id="rId15" Type="http://schemas.openxmlformats.org/officeDocument/2006/relationships/image" Target="../media/image44.wmf"/><Relationship Id="rId10" Type="http://schemas.openxmlformats.org/officeDocument/2006/relationships/oleObject" Target="../embeddings/oleObject40.bin"/><Relationship Id="rId4" Type="http://schemas.openxmlformats.org/officeDocument/2006/relationships/oleObject" Target="../embeddings/oleObject37.bin"/><Relationship Id="rId9" Type="http://schemas.openxmlformats.org/officeDocument/2006/relationships/image" Target="../media/image41.wmf"/><Relationship Id="rId14" Type="http://schemas.openxmlformats.org/officeDocument/2006/relationships/oleObject" Target="../embeddings/oleObject42.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7" Type="http://schemas.openxmlformats.org/officeDocument/2006/relationships/image" Target="../media/image46.wmf"/><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44.bin"/><Relationship Id="rId5" Type="http://schemas.openxmlformats.org/officeDocument/2006/relationships/image" Target="../media/image45.wmf"/><Relationship Id="rId4" Type="http://schemas.openxmlformats.org/officeDocument/2006/relationships/oleObject" Target="../embeddings/oleObject43.bin"/></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47.bin"/><Relationship Id="rId3" Type="http://schemas.openxmlformats.org/officeDocument/2006/relationships/notesSlide" Target="../notesSlides/notesSlide32.xml"/><Relationship Id="rId7" Type="http://schemas.openxmlformats.org/officeDocument/2006/relationships/image" Target="../media/image48.wmf"/><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oleObject" Target="../embeddings/oleObject46.bin"/><Relationship Id="rId11" Type="http://schemas.openxmlformats.org/officeDocument/2006/relationships/image" Target="../media/image50.wmf"/><Relationship Id="rId5" Type="http://schemas.openxmlformats.org/officeDocument/2006/relationships/image" Target="../media/image47.wmf"/><Relationship Id="rId10" Type="http://schemas.openxmlformats.org/officeDocument/2006/relationships/oleObject" Target="../embeddings/oleObject48.bin"/><Relationship Id="rId4" Type="http://schemas.openxmlformats.org/officeDocument/2006/relationships/oleObject" Target="../embeddings/oleObject45.bin"/><Relationship Id="rId9" Type="http://schemas.openxmlformats.org/officeDocument/2006/relationships/image" Target="../media/image49.wmf"/></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51.bin"/><Relationship Id="rId13" Type="http://schemas.openxmlformats.org/officeDocument/2006/relationships/image" Target="../media/image13.wmf"/><Relationship Id="rId3" Type="http://schemas.openxmlformats.org/officeDocument/2006/relationships/notesSlide" Target="../notesSlides/notesSlide33.xml"/><Relationship Id="rId7" Type="http://schemas.openxmlformats.org/officeDocument/2006/relationships/image" Target="../media/image52.wmf"/><Relationship Id="rId12" Type="http://schemas.openxmlformats.org/officeDocument/2006/relationships/oleObject" Target="../embeddings/oleObject53.bin"/><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oleObject" Target="../embeddings/oleObject50.bin"/><Relationship Id="rId11" Type="http://schemas.openxmlformats.org/officeDocument/2006/relationships/image" Target="../media/image12.wmf"/><Relationship Id="rId5" Type="http://schemas.openxmlformats.org/officeDocument/2006/relationships/image" Target="../media/image51.wmf"/><Relationship Id="rId10" Type="http://schemas.openxmlformats.org/officeDocument/2006/relationships/oleObject" Target="../embeddings/oleObject52.bin"/><Relationship Id="rId4" Type="http://schemas.openxmlformats.org/officeDocument/2006/relationships/oleObject" Target="../embeddings/oleObject49.bin"/><Relationship Id="rId9" Type="http://schemas.openxmlformats.org/officeDocument/2006/relationships/image" Target="../media/image11.wmf"/></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vmlDrawing" Target="../drawings/vmlDrawing18.vml"/><Relationship Id="rId5" Type="http://schemas.openxmlformats.org/officeDocument/2006/relationships/image" Target="../media/image53.wmf"/><Relationship Id="rId4" Type="http://schemas.openxmlformats.org/officeDocument/2006/relationships/oleObject" Target="../embeddings/oleObject54.bin"/></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57.bin"/><Relationship Id="rId3" Type="http://schemas.openxmlformats.org/officeDocument/2006/relationships/notesSlide" Target="../notesSlides/notesSlide35.xml"/><Relationship Id="rId7" Type="http://schemas.openxmlformats.org/officeDocument/2006/relationships/image" Target="../media/image55.wmf"/><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oleObject" Target="../embeddings/oleObject56.bin"/><Relationship Id="rId5" Type="http://schemas.openxmlformats.org/officeDocument/2006/relationships/image" Target="../media/image54.wmf"/><Relationship Id="rId4" Type="http://schemas.openxmlformats.org/officeDocument/2006/relationships/oleObject" Target="../embeddings/oleObject55.bin"/><Relationship Id="rId9" Type="http://schemas.openxmlformats.org/officeDocument/2006/relationships/image" Target="../media/image56.wmf"/></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vmlDrawing" Target="../drawings/vmlDrawing20.vml"/><Relationship Id="rId5" Type="http://schemas.openxmlformats.org/officeDocument/2006/relationships/image" Target="../media/image57.wmf"/><Relationship Id="rId4" Type="http://schemas.openxmlformats.org/officeDocument/2006/relationships/oleObject" Target="../embeddings/oleObject58.bin"/></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3.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2.wmf"/><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6.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5.wmf"/><Relationship Id="rId4" Type="http://schemas.openxmlformats.org/officeDocument/2006/relationships/oleObject" Target="../embeddings/oleObject4.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reeform 2">
            <a:extLst>
              <a:ext uri="{FF2B5EF4-FFF2-40B4-BE49-F238E27FC236}">
                <a16:creationId xmlns:a16="http://schemas.microsoft.com/office/drawing/2014/main" id="{F7B2CCE7-F582-46B7-A71E-17ABEB7400C4}"/>
              </a:ext>
            </a:extLst>
          </p:cNvPr>
          <p:cNvSpPr>
            <a:spLocks/>
          </p:cNvSpPr>
          <p:nvPr/>
        </p:nvSpPr>
        <p:spPr bwMode="auto">
          <a:xfrm>
            <a:off x="3048000" y="15240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75" name="Text Box 3">
            <a:extLst>
              <a:ext uri="{FF2B5EF4-FFF2-40B4-BE49-F238E27FC236}">
                <a16:creationId xmlns:a16="http://schemas.microsoft.com/office/drawing/2014/main" id="{93CAA344-64DD-44B5-BAA0-CF580F9D0AA6}"/>
              </a:ext>
            </a:extLst>
          </p:cNvPr>
          <p:cNvSpPr txBox="1">
            <a:spLocks noChangeArrowheads="1"/>
          </p:cNvSpPr>
          <p:nvPr/>
        </p:nvSpPr>
        <p:spPr bwMode="auto">
          <a:xfrm>
            <a:off x="2971800" y="3581400"/>
            <a:ext cx="3668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Transducer Sound Radiation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Rectangle 10">
            <a:extLst>
              <a:ext uri="{FF2B5EF4-FFF2-40B4-BE49-F238E27FC236}">
                <a16:creationId xmlns:a16="http://schemas.microsoft.com/office/drawing/2014/main" id="{F4A80CDE-D44A-4CB8-A337-8717C609A7DF}"/>
              </a:ext>
            </a:extLst>
          </p:cNvPr>
          <p:cNvSpPr>
            <a:spLocks noChangeArrowheads="1"/>
          </p:cNvSpPr>
          <p:nvPr/>
        </p:nvSpPr>
        <p:spPr bwMode="auto">
          <a:xfrm>
            <a:off x="1371600" y="1524000"/>
            <a:ext cx="9906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 name="Text Box 2">
            <a:extLst>
              <a:ext uri="{FF2B5EF4-FFF2-40B4-BE49-F238E27FC236}">
                <a16:creationId xmlns:a16="http://schemas.microsoft.com/office/drawing/2014/main" id="{5B984358-2D0F-4D48-9610-93C8DE76B399}"/>
              </a:ext>
            </a:extLst>
          </p:cNvPr>
          <p:cNvSpPr txBox="1">
            <a:spLocks noChangeArrowheads="1"/>
          </p:cNvSpPr>
          <p:nvPr/>
        </p:nvSpPr>
        <p:spPr bwMode="auto">
          <a:xfrm>
            <a:off x="1355725" y="517525"/>
            <a:ext cx="42703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Paraxial approximation :  a/z &lt;&lt;1</a:t>
            </a:r>
            <a:endParaRPr lang="en-US" altLang="en-US"/>
          </a:p>
        </p:txBody>
      </p:sp>
      <p:sp>
        <p:nvSpPr>
          <p:cNvPr id="6148" name="Line 4">
            <a:extLst>
              <a:ext uri="{FF2B5EF4-FFF2-40B4-BE49-F238E27FC236}">
                <a16:creationId xmlns:a16="http://schemas.microsoft.com/office/drawing/2014/main" id="{BAA1250C-638D-478D-A4A6-894DE50491A4}"/>
              </a:ext>
            </a:extLst>
          </p:cNvPr>
          <p:cNvSpPr>
            <a:spLocks noChangeShapeType="1"/>
          </p:cNvSpPr>
          <p:nvPr/>
        </p:nvSpPr>
        <p:spPr bwMode="auto">
          <a:xfrm>
            <a:off x="2362200" y="1905000"/>
            <a:ext cx="2209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9" name="Line 5">
            <a:extLst>
              <a:ext uri="{FF2B5EF4-FFF2-40B4-BE49-F238E27FC236}">
                <a16:creationId xmlns:a16="http://schemas.microsoft.com/office/drawing/2014/main" id="{988DCDFD-A704-4389-A57A-07A53781AF48}"/>
              </a:ext>
            </a:extLst>
          </p:cNvPr>
          <p:cNvSpPr>
            <a:spLocks noChangeShapeType="1"/>
          </p:cNvSpPr>
          <p:nvPr/>
        </p:nvSpPr>
        <p:spPr bwMode="auto">
          <a:xfrm>
            <a:off x="2362200" y="1524000"/>
            <a:ext cx="22098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0" name="Line 6">
            <a:extLst>
              <a:ext uri="{FF2B5EF4-FFF2-40B4-BE49-F238E27FC236}">
                <a16:creationId xmlns:a16="http://schemas.microsoft.com/office/drawing/2014/main" id="{135D234D-EFA4-48C4-9182-EC1CE7D0FD66}"/>
              </a:ext>
            </a:extLst>
          </p:cNvPr>
          <p:cNvSpPr>
            <a:spLocks noChangeShapeType="1"/>
          </p:cNvSpPr>
          <p:nvPr/>
        </p:nvSpPr>
        <p:spPr bwMode="auto">
          <a:xfrm flipH="1">
            <a:off x="2057400" y="19050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1" name="Line 7">
            <a:extLst>
              <a:ext uri="{FF2B5EF4-FFF2-40B4-BE49-F238E27FC236}">
                <a16:creationId xmlns:a16="http://schemas.microsoft.com/office/drawing/2014/main" id="{D56E1AC7-E1D6-4FBB-99C0-5925BA588AFA}"/>
              </a:ext>
            </a:extLst>
          </p:cNvPr>
          <p:cNvSpPr>
            <a:spLocks noChangeShapeType="1"/>
          </p:cNvSpPr>
          <p:nvPr/>
        </p:nvSpPr>
        <p:spPr bwMode="auto">
          <a:xfrm flipV="1">
            <a:off x="2133600" y="15240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3" name="Text Box 9">
            <a:extLst>
              <a:ext uri="{FF2B5EF4-FFF2-40B4-BE49-F238E27FC236}">
                <a16:creationId xmlns:a16="http://schemas.microsoft.com/office/drawing/2014/main" id="{3F975B08-AA37-4918-8439-8FB50EBE2275}"/>
              </a:ext>
            </a:extLst>
          </p:cNvPr>
          <p:cNvSpPr txBox="1">
            <a:spLocks noChangeArrowheads="1"/>
          </p:cNvSpPr>
          <p:nvPr/>
        </p:nvSpPr>
        <p:spPr bwMode="auto">
          <a:xfrm>
            <a:off x="3124200" y="1892300"/>
            <a:ext cx="319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z</a:t>
            </a:r>
          </a:p>
        </p:txBody>
      </p:sp>
      <p:sp>
        <p:nvSpPr>
          <p:cNvPr id="6155" name="Text Box 11">
            <a:extLst>
              <a:ext uri="{FF2B5EF4-FFF2-40B4-BE49-F238E27FC236}">
                <a16:creationId xmlns:a16="http://schemas.microsoft.com/office/drawing/2014/main" id="{15A954D4-7910-4E58-BD6C-6261271DE637}"/>
              </a:ext>
            </a:extLst>
          </p:cNvPr>
          <p:cNvSpPr txBox="1">
            <a:spLocks noChangeArrowheads="1"/>
          </p:cNvSpPr>
          <p:nvPr/>
        </p:nvSpPr>
        <p:spPr bwMode="auto">
          <a:xfrm>
            <a:off x="1752600" y="1447800"/>
            <a:ext cx="319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a:t>
            </a:r>
          </a:p>
        </p:txBody>
      </p:sp>
      <p:graphicFrame>
        <p:nvGraphicFramePr>
          <p:cNvPr id="6156" name="Object 12">
            <a:extLst>
              <a:ext uri="{FF2B5EF4-FFF2-40B4-BE49-F238E27FC236}">
                <a16:creationId xmlns:a16="http://schemas.microsoft.com/office/drawing/2014/main" id="{3D1185E5-B0E8-42CE-8664-59B52DB09908}"/>
              </a:ext>
            </a:extLst>
          </p:cNvPr>
          <p:cNvGraphicFramePr>
            <a:graphicFrameLocks noChangeAspect="1"/>
          </p:cNvGraphicFramePr>
          <p:nvPr/>
        </p:nvGraphicFramePr>
        <p:xfrm>
          <a:off x="4876800" y="1524000"/>
          <a:ext cx="3124200" cy="842963"/>
        </p:xfrm>
        <a:graphic>
          <a:graphicData uri="http://schemas.openxmlformats.org/presentationml/2006/ole">
            <mc:AlternateContent xmlns:mc="http://schemas.openxmlformats.org/markup-compatibility/2006">
              <mc:Choice xmlns:v="urn:schemas-microsoft-com:vml" Requires="v">
                <p:oleObj spid="_x0000_s4102" name="MathType Equation" r:id="rId4" imgW="2400300" imgH="647700" progId="Equation">
                  <p:embed/>
                </p:oleObj>
              </mc:Choice>
              <mc:Fallback>
                <p:oleObj name="MathType Equation" r:id="rId4" imgW="2400300" imgH="647700" progId="Equation">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1524000"/>
                        <a:ext cx="3124200" cy="8429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7" name="Object 13">
            <a:extLst>
              <a:ext uri="{FF2B5EF4-FFF2-40B4-BE49-F238E27FC236}">
                <a16:creationId xmlns:a16="http://schemas.microsoft.com/office/drawing/2014/main" id="{D22FD9C6-8F20-4FD9-83A5-F84BBA56C2A6}"/>
              </a:ext>
            </a:extLst>
          </p:cNvPr>
          <p:cNvGraphicFramePr>
            <a:graphicFrameLocks noChangeAspect="1"/>
          </p:cNvGraphicFramePr>
          <p:nvPr/>
        </p:nvGraphicFramePr>
        <p:xfrm>
          <a:off x="1981200" y="2852738"/>
          <a:ext cx="4953000" cy="942975"/>
        </p:xfrm>
        <a:graphic>
          <a:graphicData uri="http://schemas.openxmlformats.org/presentationml/2006/ole">
            <mc:AlternateContent xmlns:mc="http://schemas.openxmlformats.org/markup-compatibility/2006">
              <mc:Choice xmlns:v="urn:schemas-microsoft-com:vml" Requires="v">
                <p:oleObj spid="_x0000_s4103" name="Equation" r:id="rId6" imgW="3530600" imgH="673100" progId="Equation.DSMT4">
                  <p:embed/>
                </p:oleObj>
              </mc:Choice>
              <mc:Fallback>
                <p:oleObj name="Equation" r:id="rId6" imgW="3530600" imgH="673100" progId="Equation.DSMT4">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1200" y="2852738"/>
                        <a:ext cx="4953000" cy="9429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58" name="Line 14">
            <a:extLst>
              <a:ext uri="{FF2B5EF4-FFF2-40B4-BE49-F238E27FC236}">
                <a16:creationId xmlns:a16="http://schemas.microsoft.com/office/drawing/2014/main" id="{AE7C363D-ED9E-4C0B-B7AB-C678BBE3CE13}"/>
              </a:ext>
            </a:extLst>
          </p:cNvPr>
          <p:cNvSpPr>
            <a:spLocks noChangeShapeType="1"/>
          </p:cNvSpPr>
          <p:nvPr/>
        </p:nvSpPr>
        <p:spPr bwMode="auto">
          <a:xfrm flipV="1">
            <a:off x="3886200" y="36576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9" name="Text Box 15">
            <a:extLst>
              <a:ext uri="{FF2B5EF4-FFF2-40B4-BE49-F238E27FC236}">
                <a16:creationId xmlns:a16="http://schemas.microsoft.com/office/drawing/2014/main" id="{4C735A11-A77C-4EAA-ABA3-36EABFA29F6D}"/>
              </a:ext>
            </a:extLst>
          </p:cNvPr>
          <p:cNvSpPr txBox="1">
            <a:spLocks noChangeArrowheads="1"/>
          </p:cNvSpPr>
          <p:nvPr/>
        </p:nvSpPr>
        <p:spPr bwMode="auto">
          <a:xfrm>
            <a:off x="3200400" y="4114800"/>
            <a:ext cx="15621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plane wave</a:t>
            </a:r>
          </a:p>
        </p:txBody>
      </p:sp>
      <p:sp>
        <p:nvSpPr>
          <p:cNvPr id="6160" name="Line 16">
            <a:extLst>
              <a:ext uri="{FF2B5EF4-FFF2-40B4-BE49-F238E27FC236}">
                <a16:creationId xmlns:a16="http://schemas.microsoft.com/office/drawing/2014/main" id="{1D502F33-F888-4B9E-98A0-86ACADB04D12}"/>
              </a:ext>
            </a:extLst>
          </p:cNvPr>
          <p:cNvSpPr>
            <a:spLocks noChangeShapeType="1"/>
          </p:cNvSpPr>
          <p:nvPr/>
        </p:nvSpPr>
        <p:spPr bwMode="auto">
          <a:xfrm flipV="1">
            <a:off x="5867400" y="37338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2" name="Text Box 18">
            <a:extLst>
              <a:ext uri="{FF2B5EF4-FFF2-40B4-BE49-F238E27FC236}">
                <a16:creationId xmlns:a16="http://schemas.microsoft.com/office/drawing/2014/main" id="{C091AEE5-5E1B-4598-80E9-02CD742BCCE6}"/>
              </a:ext>
            </a:extLst>
          </p:cNvPr>
          <p:cNvSpPr txBox="1">
            <a:spLocks noChangeArrowheads="1"/>
          </p:cNvSpPr>
          <p:nvPr/>
        </p:nvSpPr>
        <p:spPr bwMode="auto">
          <a:xfrm>
            <a:off x="5334000" y="4191000"/>
            <a:ext cx="1323975" cy="552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a:t>
            </a:r>
            <a:r>
              <a:rPr lang="en-US" altLang="en-US" baseline="-25000"/>
              <a:t>1</a:t>
            </a:r>
            <a:r>
              <a:rPr lang="en-US" altLang="en-US"/>
              <a:t>(a,</a:t>
            </a:r>
            <a:r>
              <a:rPr lang="en-US" altLang="en-US">
                <a:latin typeface="Symbol" panose="05050102010706020507" pitchFamily="18" charset="2"/>
              </a:rPr>
              <a:t>w</a:t>
            </a:r>
            <a:r>
              <a:rPr lang="en-US" altLang="en-US"/>
              <a:t>,z)</a:t>
            </a:r>
          </a:p>
        </p:txBody>
      </p:sp>
      <p:sp>
        <p:nvSpPr>
          <p:cNvPr id="6163" name="Text Box 19">
            <a:extLst>
              <a:ext uri="{FF2B5EF4-FFF2-40B4-BE49-F238E27FC236}">
                <a16:creationId xmlns:a16="http://schemas.microsoft.com/office/drawing/2014/main" id="{F7D07947-2BA2-49C4-BA4C-DACE9926B708}"/>
              </a:ext>
            </a:extLst>
          </p:cNvPr>
          <p:cNvSpPr txBox="1">
            <a:spLocks noChangeArrowheads="1"/>
          </p:cNvSpPr>
          <p:nvPr/>
        </p:nvSpPr>
        <p:spPr bwMode="auto">
          <a:xfrm>
            <a:off x="5089525" y="4784725"/>
            <a:ext cx="2860142"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chemeClr val="accent2"/>
                </a:solidFill>
              </a:rPr>
              <a:t>diffraction coefficient</a:t>
            </a:r>
            <a:endParaRPr lang="en-US" altLang="en-US" dirty="0"/>
          </a:p>
        </p:txBody>
      </p:sp>
      <p:sp>
        <p:nvSpPr>
          <p:cNvPr id="6164" name="Line 20">
            <a:extLst>
              <a:ext uri="{FF2B5EF4-FFF2-40B4-BE49-F238E27FC236}">
                <a16:creationId xmlns:a16="http://schemas.microsoft.com/office/drawing/2014/main" id="{9ADB9D48-0FAA-41E6-B4FE-C9994B8668AB}"/>
              </a:ext>
            </a:extLst>
          </p:cNvPr>
          <p:cNvSpPr>
            <a:spLocks noChangeShapeType="1"/>
          </p:cNvSpPr>
          <p:nvPr/>
        </p:nvSpPr>
        <p:spPr bwMode="auto">
          <a:xfrm>
            <a:off x="3886200" y="4648200"/>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5" name="Line 21">
            <a:extLst>
              <a:ext uri="{FF2B5EF4-FFF2-40B4-BE49-F238E27FC236}">
                <a16:creationId xmlns:a16="http://schemas.microsoft.com/office/drawing/2014/main" id="{2257D754-50DF-4184-8C0F-AD485289867B}"/>
              </a:ext>
            </a:extLst>
          </p:cNvPr>
          <p:cNvSpPr>
            <a:spLocks noChangeShapeType="1"/>
          </p:cNvSpPr>
          <p:nvPr/>
        </p:nvSpPr>
        <p:spPr bwMode="auto">
          <a:xfrm>
            <a:off x="3505200" y="5029200"/>
            <a:ext cx="838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6" name="Text Box 22">
            <a:extLst>
              <a:ext uri="{FF2B5EF4-FFF2-40B4-BE49-F238E27FC236}">
                <a16:creationId xmlns:a16="http://schemas.microsoft.com/office/drawing/2014/main" id="{85CCEFBB-B189-4776-B5F2-9E710C980196}"/>
              </a:ext>
            </a:extLst>
          </p:cNvPr>
          <p:cNvSpPr txBox="1">
            <a:spLocks noChangeArrowheads="1"/>
          </p:cNvSpPr>
          <p:nvPr/>
        </p:nvSpPr>
        <p:spPr bwMode="auto">
          <a:xfrm>
            <a:off x="441325" y="2555875"/>
            <a:ext cx="22574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on-axis pressure: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4" name="Rectangle 96">
            <a:extLst>
              <a:ext uri="{FF2B5EF4-FFF2-40B4-BE49-F238E27FC236}">
                <a16:creationId xmlns:a16="http://schemas.microsoft.com/office/drawing/2014/main" id="{514A5A3C-1763-4B00-AA35-77935736F830}"/>
              </a:ext>
            </a:extLst>
          </p:cNvPr>
          <p:cNvSpPr>
            <a:spLocks noChangeArrowheads="1"/>
          </p:cNvSpPr>
          <p:nvPr/>
        </p:nvSpPr>
        <p:spPr bwMode="auto">
          <a:xfrm>
            <a:off x="2894013" y="3397250"/>
            <a:ext cx="3192462" cy="2524125"/>
          </a:xfrm>
          <a:prstGeom prst="rect">
            <a:avLst/>
          </a:prstGeom>
          <a:solidFill>
            <a:srgbClr val="FFFFFF"/>
          </a:solidFill>
          <a:ln w="7938">
            <a:solidFill>
              <a:srgbClr val="FFFFFF"/>
            </a:solidFill>
            <a:miter lim="800000"/>
            <a:headEnd/>
            <a:tailEnd/>
          </a:ln>
        </p:spPr>
        <p:txBody>
          <a:bodyPr/>
          <a:lstStyle/>
          <a:p>
            <a:endParaRPr lang="en-US"/>
          </a:p>
        </p:txBody>
      </p:sp>
      <p:sp>
        <p:nvSpPr>
          <p:cNvPr id="7265" name="Line 97">
            <a:extLst>
              <a:ext uri="{FF2B5EF4-FFF2-40B4-BE49-F238E27FC236}">
                <a16:creationId xmlns:a16="http://schemas.microsoft.com/office/drawing/2014/main" id="{5EB0F599-6852-44C7-830F-38B71A0266AE}"/>
              </a:ext>
            </a:extLst>
          </p:cNvPr>
          <p:cNvSpPr>
            <a:spLocks noChangeShapeType="1"/>
          </p:cNvSpPr>
          <p:nvPr/>
        </p:nvSpPr>
        <p:spPr bwMode="auto">
          <a:xfrm>
            <a:off x="2894013" y="3397250"/>
            <a:ext cx="3192462"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66" name="Freeform 98">
            <a:extLst>
              <a:ext uri="{FF2B5EF4-FFF2-40B4-BE49-F238E27FC236}">
                <a16:creationId xmlns:a16="http://schemas.microsoft.com/office/drawing/2014/main" id="{48DE8FF8-D3A4-4777-866D-D2464DBABBCF}"/>
              </a:ext>
            </a:extLst>
          </p:cNvPr>
          <p:cNvSpPr>
            <a:spLocks/>
          </p:cNvSpPr>
          <p:nvPr/>
        </p:nvSpPr>
        <p:spPr bwMode="auto">
          <a:xfrm>
            <a:off x="2894013" y="3397250"/>
            <a:ext cx="3192462" cy="2524125"/>
          </a:xfrm>
          <a:custGeom>
            <a:avLst/>
            <a:gdLst>
              <a:gd name="T0" fmla="*/ 0 w 2011"/>
              <a:gd name="T1" fmla="*/ 1590 h 1590"/>
              <a:gd name="T2" fmla="*/ 2011 w 2011"/>
              <a:gd name="T3" fmla="*/ 1590 h 1590"/>
              <a:gd name="T4" fmla="*/ 2011 w 2011"/>
              <a:gd name="T5" fmla="*/ 0 h 1590"/>
            </a:gdLst>
            <a:ahLst/>
            <a:cxnLst>
              <a:cxn ang="0">
                <a:pos x="T0" y="T1"/>
              </a:cxn>
              <a:cxn ang="0">
                <a:pos x="T2" y="T3"/>
              </a:cxn>
              <a:cxn ang="0">
                <a:pos x="T4" y="T5"/>
              </a:cxn>
            </a:cxnLst>
            <a:rect l="0" t="0" r="r" b="b"/>
            <a:pathLst>
              <a:path w="2011" h="1590">
                <a:moveTo>
                  <a:pt x="0" y="1590"/>
                </a:moveTo>
                <a:lnTo>
                  <a:pt x="2011" y="1590"/>
                </a:lnTo>
                <a:lnTo>
                  <a:pt x="2011" y="0"/>
                </a:lnTo>
              </a:path>
            </a:pathLst>
          </a:custGeom>
          <a:noFill/>
          <a:ln w="79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67" name="Line 99">
            <a:extLst>
              <a:ext uri="{FF2B5EF4-FFF2-40B4-BE49-F238E27FC236}">
                <a16:creationId xmlns:a16="http://schemas.microsoft.com/office/drawing/2014/main" id="{6B9C9975-B721-46A2-8A86-DD88F0F309FA}"/>
              </a:ext>
            </a:extLst>
          </p:cNvPr>
          <p:cNvSpPr>
            <a:spLocks noChangeShapeType="1"/>
          </p:cNvSpPr>
          <p:nvPr/>
        </p:nvSpPr>
        <p:spPr bwMode="auto">
          <a:xfrm flipV="1">
            <a:off x="2894013" y="3397250"/>
            <a:ext cx="1587" cy="25241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68" name="Line 100">
            <a:extLst>
              <a:ext uri="{FF2B5EF4-FFF2-40B4-BE49-F238E27FC236}">
                <a16:creationId xmlns:a16="http://schemas.microsoft.com/office/drawing/2014/main" id="{053AC205-04AF-48A4-B817-45E0409820EE}"/>
              </a:ext>
            </a:extLst>
          </p:cNvPr>
          <p:cNvSpPr>
            <a:spLocks noChangeShapeType="1"/>
          </p:cNvSpPr>
          <p:nvPr/>
        </p:nvSpPr>
        <p:spPr bwMode="auto">
          <a:xfrm>
            <a:off x="2894013" y="5921375"/>
            <a:ext cx="3192462"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69" name="Line 101">
            <a:extLst>
              <a:ext uri="{FF2B5EF4-FFF2-40B4-BE49-F238E27FC236}">
                <a16:creationId xmlns:a16="http://schemas.microsoft.com/office/drawing/2014/main" id="{EC3D5F98-0411-4049-867F-4D81FF5FD772}"/>
              </a:ext>
            </a:extLst>
          </p:cNvPr>
          <p:cNvSpPr>
            <a:spLocks noChangeShapeType="1"/>
          </p:cNvSpPr>
          <p:nvPr/>
        </p:nvSpPr>
        <p:spPr bwMode="auto">
          <a:xfrm flipV="1">
            <a:off x="2894013" y="3397250"/>
            <a:ext cx="1587" cy="25241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0" name="Line 102">
            <a:extLst>
              <a:ext uri="{FF2B5EF4-FFF2-40B4-BE49-F238E27FC236}">
                <a16:creationId xmlns:a16="http://schemas.microsoft.com/office/drawing/2014/main" id="{706AF527-97D1-443A-BCA2-9FE1F71D905A}"/>
              </a:ext>
            </a:extLst>
          </p:cNvPr>
          <p:cNvSpPr>
            <a:spLocks noChangeShapeType="1"/>
          </p:cNvSpPr>
          <p:nvPr/>
        </p:nvSpPr>
        <p:spPr bwMode="auto">
          <a:xfrm flipV="1">
            <a:off x="2894013" y="5888038"/>
            <a:ext cx="1587"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1" name="Line 103">
            <a:extLst>
              <a:ext uri="{FF2B5EF4-FFF2-40B4-BE49-F238E27FC236}">
                <a16:creationId xmlns:a16="http://schemas.microsoft.com/office/drawing/2014/main" id="{E36C2AFA-792C-4994-8F52-FDD30A0EC99E}"/>
              </a:ext>
            </a:extLst>
          </p:cNvPr>
          <p:cNvSpPr>
            <a:spLocks noChangeShapeType="1"/>
          </p:cNvSpPr>
          <p:nvPr/>
        </p:nvSpPr>
        <p:spPr bwMode="auto">
          <a:xfrm>
            <a:off x="2894013" y="3397250"/>
            <a:ext cx="1587" cy="333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2" name="Rectangle 104">
            <a:extLst>
              <a:ext uri="{FF2B5EF4-FFF2-40B4-BE49-F238E27FC236}">
                <a16:creationId xmlns:a16="http://schemas.microsoft.com/office/drawing/2014/main" id="{27E30BF0-5A35-41B9-90EC-801FD9919543}"/>
              </a:ext>
            </a:extLst>
          </p:cNvPr>
          <p:cNvSpPr>
            <a:spLocks noChangeArrowheads="1"/>
          </p:cNvSpPr>
          <p:nvPr/>
        </p:nvSpPr>
        <p:spPr bwMode="auto">
          <a:xfrm>
            <a:off x="2873375" y="5948363"/>
            <a:ext cx="87313"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0</a:t>
            </a:r>
            <a:endParaRPr lang="en-US" altLang="en-US"/>
          </a:p>
        </p:txBody>
      </p:sp>
      <p:sp>
        <p:nvSpPr>
          <p:cNvPr id="7273" name="Line 105">
            <a:extLst>
              <a:ext uri="{FF2B5EF4-FFF2-40B4-BE49-F238E27FC236}">
                <a16:creationId xmlns:a16="http://schemas.microsoft.com/office/drawing/2014/main" id="{C63E762F-50E0-4D8E-8AB6-F473E16DA65E}"/>
              </a:ext>
            </a:extLst>
          </p:cNvPr>
          <p:cNvSpPr>
            <a:spLocks noChangeShapeType="1"/>
          </p:cNvSpPr>
          <p:nvPr/>
        </p:nvSpPr>
        <p:spPr bwMode="auto">
          <a:xfrm flipV="1">
            <a:off x="3297238" y="5888038"/>
            <a:ext cx="1587"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4" name="Line 106">
            <a:extLst>
              <a:ext uri="{FF2B5EF4-FFF2-40B4-BE49-F238E27FC236}">
                <a16:creationId xmlns:a16="http://schemas.microsoft.com/office/drawing/2014/main" id="{10567ABE-918E-439B-B86E-845B25F9015F}"/>
              </a:ext>
            </a:extLst>
          </p:cNvPr>
          <p:cNvSpPr>
            <a:spLocks noChangeShapeType="1"/>
          </p:cNvSpPr>
          <p:nvPr/>
        </p:nvSpPr>
        <p:spPr bwMode="auto">
          <a:xfrm>
            <a:off x="3297238" y="3397250"/>
            <a:ext cx="1587" cy="333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5" name="Rectangle 107">
            <a:extLst>
              <a:ext uri="{FF2B5EF4-FFF2-40B4-BE49-F238E27FC236}">
                <a16:creationId xmlns:a16="http://schemas.microsoft.com/office/drawing/2014/main" id="{17F016BB-870E-4B60-9CFB-FC2DA7375707}"/>
              </a:ext>
            </a:extLst>
          </p:cNvPr>
          <p:cNvSpPr>
            <a:spLocks noChangeArrowheads="1"/>
          </p:cNvSpPr>
          <p:nvPr/>
        </p:nvSpPr>
        <p:spPr bwMode="auto">
          <a:xfrm>
            <a:off x="3244850" y="5948363"/>
            <a:ext cx="160338"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0.5</a:t>
            </a:r>
            <a:endParaRPr lang="en-US" altLang="en-US"/>
          </a:p>
        </p:txBody>
      </p:sp>
      <p:sp>
        <p:nvSpPr>
          <p:cNvPr id="7276" name="Line 108">
            <a:extLst>
              <a:ext uri="{FF2B5EF4-FFF2-40B4-BE49-F238E27FC236}">
                <a16:creationId xmlns:a16="http://schemas.microsoft.com/office/drawing/2014/main" id="{B9FD855C-2CBE-4A01-BDA5-193D2C90B773}"/>
              </a:ext>
            </a:extLst>
          </p:cNvPr>
          <p:cNvSpPr>
            <a:spLocks noChangeShapeType="1"/>
          </p:cNvSpPr>
          <p:nvPr/>
        </p:nvSpPr>
        <p:spPr bwMode="auto">
          <a:xfrm flipV="1">
            <a:off x="3692525" y="5888038"/>
            <a:ext cx="1588"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7" name="Line 109">
            <a:extLst>
              <a:ext uri="{FF2B5EF4-FFF2-40B4-BE49-F238E27FC236}">
                <a16:creationId xmlns:a16="http://schemas.microsoft.com/office/drawing/2014/main" id="{EA5D3DC3-4309-4108-AB74-27B5D8ADE47B}"/>
              </a:ext>
            </a:extLst>
          </p:cNvPr>
          <p:cNvSpPr>
            <a:spLocks noChangeShapeType="1"/>
          </p:cNvSpPr>
          <p:nvPr/>
        </p:nvSpPr>
        <p:spPr bwMode="auto">
          <a:xfrm>
            <a:off x="3692525" y="3397250"/>
            <a:ext cx="1588" cy="333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8" name="Rectangle 110">
            <a:extLst>
              <a:ext uri="{FF2B5EF4-FFF2-40B4-BE49-F238E27FC236}">
                <a16:creationId xmlns:a16="http://schemas.microsoft.com/office/drawing/2014/main" id="{AC922CAF-102A-4F9E-9E9B-55B50FD76C31}"/>
              </a:ext>
            </a:extLst>
          </p:cNvPr>
          <p:cNvSpPr>
            <a:spLocks noChangeArrowheads="1"/>
          </p:cNvSpPr>
          <p:nvPr/>
        </p:nvSpPr>
        <p:spPr bwMode="auto">
          <a:xfrm>
            <a:off x="3671888" y="5948363"/>
            <a:ext cx="87312"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1</a:t>
            </a:r>
            <a:endParaRPr lang="en-US" altLang="en-US"/>
          </a:p>
        </p:txBody>
      </p:sp>
      <p:sp>
        <p:nvSpPr>
          <p:cNvPr id="7279" name="Line 111">
            <a:extLst>
              <a:ext uri="{FF2B5EF4-FFF2-40B4-BE49-F238E27FC236}">
                <a16:creationId xmlns:a16="http://schemas.microsoft.com/office/drawing/2014/main" id="{11EC6D58-A70F-42A1-89DC-A3707C9A18A4}"/>
              </a:ext>
            </a:extLst>
          </p:cNvPr>
          <p:cNvSpPr>
            <a:spLocks noChangeShapeType="1"/>
          </p:cNvSpPr>
          <p:nvPr/>
        </p:nvSpPr>
        <p:spPr bwMode="auto">
          <a:xfrm flipV="1">
            <a:off x="4095750" y="5888038"/>
            <a:ext cx="1588"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80" name="Line 112">
            <a:extLst>
              <a:ext uri="{FF2B5EF4-FFF2-40B4-BE49-F238E27FC236}">
                <a16:creationId xmlns:a16="http://schemas.microsoft.com/office/drawing/2014/main" id="{C4956E6A-2B61-4EB6-A171-CFBAE948564F}"/>
              </a:ext>
            </a:extLst>
          </p:cNvPr>
          <p:cNvSpPr>
            <a:spLocks noChangeShapeType="1"/>
          </p:cNvSpPr>
          <p:nvPr/>
        </p:nvSpPr>
        <p:spPr bwMode="auto">
          <a:xfrm>
            <a:off x="4095750" y="3397250"/>
            <a:ext cx="1588" cy="333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81" name="Rectangle 113">
            <a:extLst>
              <a:ext uri="{FF2B5EF4-FFF2-40B4-BE49-F238E27FC236}">
                <a16:creationId xmlns:a16="http://schemas.microsoft.com/office/drawing/2014/main" id="{747E6440-807F-4111-A3C0-964C2ECC5023}"/>
              </a:ext>
            </a:extLst>
          </p:cNvPr>
          <p:cNvSpPr>
            <a:spLocks noChangeArrowheads="1"/>
          </p:cNvSpPr>
          <p:nvPr/>
        </p:nvSpPr>
        <p:spPr bwMode="auto">
          <a:xfrm>
            <a:off x="4041775" y="5948363"/>
            <a:ext cx="160338"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1.5</a:t>
            </a:r>
            <a:endParaRPr lang="en-US" altLang="en-US"/>
          </a:p>
        </p:txBody>
      </p:sp>
      <p:sp>
        <p:nvSpPr>
          <p:cNvPr id="7282" name="Line 114">
            <a:extLst>
              <a:ext uri="{FF2B5EF4-FFF2-40B4-BE49-F238E27FC236}">
                <a16:creationId xmlns:a16="http://schemas.microsoft.com/office/drawing/2014/main" id="{AC8B41D7-9769-4B52-9E15-AE7555D13BF2}"/>
              </a:ext>
            </a:extLst>
          </p:cNvPr>
          <p:cNvSpPr>
            <a:spLocks noChangeShapeType="1"/>
          </p:cNvSpPr>
          <p:nvPr/>
        </p:nvSpPr>
        <p:spPr bwMode="auto">
          <a:xfrm flipV="1">
            <a:off x="4491038" y="5888038"/>
            <a:ext cx="1587"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83" name="Line 115">
            <a:extLst>
              <a:ext uri="{FF2B5EF4-FFF2-40B4-BE49-F238E27FC236}">
                <a16:creationId xmlns:a16="http://schemas.microsoft.com/office/drawing/2014/main" id="{9FC7EDDE-0A8A-48C1-9562-0593DE2ADE34}"/>
              </a:ext>
            </a:extLst>
          </p:cNvPr>
          <p:cNvSpPr>
            <a:spLocks noChangeShapeType="1"/>
          </p:cNvSpPr>
          <p:nvPr/>
        </p:nvSpPr>
        <p:spPr bwMode="auto">
          <a:xfrm>
            <a:off x="4491038" y="3397250"/>
            <a:ext cx="1587" cy="333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84" name="Rectangle 116">
            <a:extLst>
              <a:ext uri="{FF2B5EF4-FFF2-40B4-BE49-F238E27FC236}">
                <a16:creationId xmlns:a16="http://schemas.microsoft.com/office/drawing/2014/main" id="{DD73F13A-E06D-4B2F-9041-96A2B4E895B2}"/>
              </a:ext>
            </a:extLst>
          </p:cNvPr>
          <p:cNvSpPr>
            <a:spLocks noChangeArrowheads="1"/>
          </p:cNvSpPr>
          <p:nvPr/>
        </p:nvSpPr>
        <p:spPr bwMode="auto">
          <a:xfrm>
            <a:off x="4468813" y="5948363"/>
            <a:ext cx="87312"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2</a:t>
            </a:r>
            <a:endParaRPr lang="en-US" altLang="en-US"/>
          </a:p>
        </p:txBody>
      </p:sp>
      <p:sp>
        <p:nvSpPr>
          <p:cNvPr id="7285" name="Line 117">
            <a:extLst>
              <a:ext uri="{FF2B5EF4-FFF2-40B4-BE49-F238E27FC236}">
                <a16:creationId xmlns:a16="http://schemas.microsoft.com/office/drawing/2014/main" id="{5F9A4297-493B-4762-8770-02E9601B1E9D}"/>
              </a:ext>
            </a:extLst>
          </p:cNvPr>
          <p:cNvSpPr>
            <a:spLocks noChangeShapeType="1"/>
          </p:cNvSpPr>
          <p:nvPr/>
        </p:nvSpPr>
        <p:spPr bwMode="auto">
          <a:xfrm flipV="1">
            <a:off x="4894263" y="5888038"/>
            <a:ext cx="1587"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86" name="Line 118">
            <a:extLst>
              <a:ext uri="{FF2B5EF4-FFF2-40B4-BE49-F238E27FC236}">
                <a16:creationId xmlns:a16="http://schemas.microsoft.com/office/drawing/2014/main" id="{D6B87C74-25CC-4602-8B4C-A8D10B442CA9}"/>
              </a:ext>
            </a:extLst>
          </p:cNvPr>
          <p:cNvSpPr>
            <a:spLocks noChangeShapeType="1"/>
          </p:cNvSpPr>
          <p:nvPr/>
        </p:nvSpPr>
        <p:spPr bwMode="auto">
          <a:xfrm>
            <a:off x="4894263" y="3397250"/>
            <a:ext cx="1587" cy="333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87" name="Rectangle 119">
            <a:extLst>
              <a:ext uri="{FF2B5EF4-FFF2-40B4-BE49-F238E27FC236}">
                <a16:creationId xmlns:a16="http://schemas.microsoft.com/office/drawing/2014/main" id="{F07BD11A-2CC2-43E3-8055-0BFC53EEB6AD}"/>
              </a:ext>
            </a:extLst>
          </p:cNvPr>
          <p:cNvSpPr>
            <a:spLocks noChangeArrowheads="1"/>
          </p:cNvSpPr>
          <p:nvPr/>
        </p:nvSpPr>
        <p:spPr bwMode="auto">
          <a:xfrm>
            <a:off x="4840288" y="5948363"/>
            <a:ext cx="160337"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2.5</a:t>
            </a:r>
            <a:endParaRPr lang="en-US" altLang="en-US"/>
          </a:p>
        </p:txBody>
      </p:sp>
      <p:sp>
        <p:nvSpPr>
          <p:cNvPr id="7288" name="Line 120">
            <a:extLst>
              <a:ext uri="{FF2B5EF4-FFF2-40B4-BE49-F238E27FC236}">
                <a16:creationId xmlns:a16="http://schemas.microsoft.com/office/drawing/2014/main" id="{CC47E017-3EA8-4D82-AA4E-B9E43C99EB44}"/>
              </a:ext>
            </a:extLst>
          </p:cNvPr>
          <p:cNvSpPr>
            <a:spLocks noChangeShapeType="1"/>
          </p:cNvSpPr>
          <p:nvPr/>
        </p:nvSpPr>
        <p:spPr bwMode="auto">
          <a:xfrm flipV="1">
            <a:off x="5287963" y="5888038"/>
            <a:ext cx="1587"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89" name="Line 121">
            <a:extLst>
              <a:ext uri="{FF2B5EF4-FFF2-40B4-BE49-F238E27FC236}">
                <a16:creationId xmlns:a16="http://schemas.microsoft.com/office/drawing/2014/main" id="{271CF5B8-F29C-40DA-B32D-7E64A6FE4944}"/>
              </a:ext>
            </a:extLst>
          </p:cNvPr>
          <p:cNvSpPr>
            <a:spLocks noChangeShapeType="1"/>
          </p:cNvSpPr>
          <p:nvPr/>
        </p:nvSpPr>
        <p:spPr bwMode="auto">
          <a:xfrm>
            <a:off x="5287963" y="3397250"/>
            <a:ext cx="1587" cy="333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90" name="Rectangle 122">
            <a:extLst>
              <a:ext uri="{FF2B5EF4-FFF2-40B4-BE49-F238E27FC236}">
                <a16:creationId xmlns:a16="http://schemas.microsoft.com/office/drawing/2014/main" id="{44540907-45C3-4FC0-942E-932178F7E3EC}"/>
              </a:ext>
            </a:extLst>
          </p:cNvPr>
          <p:cNvSpPr>
            <a:spLocks noChangeArrowheads="1"/>
          </p:cNvSpPr>
          <p:nvPr/>
        </p:nvSpPr>
        <p:spPr bwMode="auto">
          <a:xfrm>
            <a:off x="5267325" y="5948363"/>
            <a:ext cx="87313"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3</a:t>
            </a:r>
            <a:endParaRPr lang="en-US" altLang="en-US"/>
          </a:p>
        </p:txBody>
      </p:sp>
      <p:sp>
        <p:nvSpPr>
          <p:cNvPr id="7291" name="Line 123">
            <a:extLst>
              <a:ext uri="{FF2B5EF4-FFF2-40B4-BE49-F238E27FC236}">
                <a16:creationId xmlns:a16="http://schemas.microsoft.com/office/drawing/2014/main" id="{C2F2D65C-3F79-4010-BB56-69EB0EE5B257}"/>
              </a:ext>
            </a:extLst>
          </p:cNvPr>
          <p:cNvSpPr>
            <a:spLocks noChangeShapeType="1"/>
          </p:cNvSpPr>
          <p:nvPr/>
        </p:nvSpPr>
        <p:spPr bwMode="auto">
          <a:xfrm flipV="1">
            <a:off x="5691188" y="5888038"/>
            <a:ext cx="1587"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92" name="Line 124">
            <a:extLst>
              <a:ext uri="{FF2B5EF4-FFF2-40B4-BE49-F238E27FC236}">
                <a16:creationId xmlns:a16="http://schemas.microsoft.com/office/drawing/2014/main" id="{D9C69955-2A92-44B8-A95A-48AE587CF1CE}"/>
              </a:ext>
            </a:extLst>
          </p:cNvPr>
          <p:cNvSpPr>
            <a:spLocks noChangeShapeType="1"/>
          </p:cNvSpPr>
          <p:nvPr/>
        </p:nvSpPr>
        <p:spPr bwMode="auto">
          <a:xfrm>
            <a:off x="5691188" y="3397250"/>
            <a:ext cx="1587" cy="333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93" name="Rectangle 125">
            <a:extLst>
              <a:ext uri="{FF2B5EF4-FFF2-40B4-BE49-F238E27FC236}">
                <a16:creationId xmlns:a16="http://schemas.microsoft.com/office/drawing/2014/main" id="{06AFE654-29B3-43FC-9EEA-CFA120C81A63}"/>
              </a:ext>
            </a:extLst>
          </p:cNvPr>
          <p:cNvSpPr>
            <a:spLocks noChangeArrowheads="1"/>
          </p:cNvSpPr>
          <p:nvPr/>
        </p:nvSpPr>
        <p:spPr bwMode="auto">
          <a:xfrm>
            <a:off x="5638800" y="5948363"/>
            <a:ext cx="160338"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3.5</a:t>
            </a:r>
            <a:endParaRPr lang="en-US" altLang="en-US"/>
          </a:p>
        </p:txBody>
      </p:sp>
      <p:sp>
        <p:nvSpPr>
          <p:cNvPr id="7294" name="Line 126">
            <a:extLst>
              <a:ext uri="{FF2B5EF4-FFF2-40B4-BE49-F238E27FC236}">
                <a16:creationId xmlns:a16="http://schemas.microsoft.com/office/drawing/2014/main" id="{2DBC7EC8-AFA4-4697-A2C6-781E4A3852D0}"/>
              </a:ext>
            </a:extLst>
          </p:cNvPr>
          <p:cNvSpPr>
            <a:spLocks noChangeShapeType="1"/>
          </p:cNvSpPr>
          <p:nvPr/>
        </p:nvSpPr>
        <p:spPr bwMode="auto">
          <a:xfrm flipV="1">
            <a:off x="6086475" y="5888038"/>
            <a:ext cx="1588"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95" name="Line 127">
            <a:extLst>
              <a:ext uri="{FF2B5EF4-FFF2-40B4-BE49-F238E27FC236}">
                <a16:creationId xmlns:a16="http://schemas.microsoft.com/office/drawing/2014/main" id="{3A90CED7-0D40-4A8D-991F-43C3247032D6}"/>
              </a:ext>
            </a:extLst>
          </p:cNvPr>
          <p:cNvSpPr>
            <a:spLocks noChangeShapeType="1"/>
          </p:cNvSpPr>
          <p:nvPr/>
        </p:nvSpPr>
        <p:spPr bwMode="auto">
          <a:xfrm>
            <a:off x="6086475" y="3397250"/>
            <a:ext cx="1588" cy="3333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96" name="Rectangle 128">
            <a:extLst>
              <a:ext uri="{FF2B5EF4-FFF2-40B4-BE49-F238E27FC236}">
                <a16:creationId xmlns:a16="http://schemas.microsoft.com/office/drawing/2014/main" id="{7616B014-8DBC-4660-9C57-D3DEB4ADF238}"/>
              </a:ext>
            </a:extLst>
          </p:cNvPr>
          <p:cNvSpPr>
            <a:spLocks noChangeArrowheads="1"/>
          </p:cNvSpPr>
          <p:nvPr/>
        </p:nvSpPr>
        <p:spPr bwMode="auto">
          <a:xfrm>
            <a:off x="6065838" y="5948363"/>
            <a:ext cx="87312"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4</a:t>
            </a:r>
            <a:endParaRPr lang="en-US" altLang="en-US"/>
          </a:p>
        </p:txBody>
      </p:sp>
      <p:sp>
        <p:nvSpPr>
          <p:cNvPr id="7297" name="Line 129">
            <a:extLst>
              <a:ext uri="{FF2B5EF4-FFF2-40B4-BE49-F238E27FC236}">
                <a16:creationId xmlns:a16="http://schemas.microsoft.com/office/drawing/2014/main" id="{460E85A2-B7A9-4D0C-975A-8AF9F9DA0ED5}"/>
              </a:ext>
            </a:extLst>
          </p:cNvPr>
          <p:cNvSpPr>
            <a:spLocks noChangeShapeType="1"/>
          </p:cNvSpPr>
          <p:nvPr/>
        </p:nvSpPr>
        <p:spPr bwMode="auto">
          <a:xfrm>
            <a:off x="2894013" y="5921375"/>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98" name="Line 130">
            <a:extLst>
              <a:ext uri="{FF2B5EF4-FFF2-40B4-BE49-F238E27FC236}">
                <a16:creationId xmlns:a16="http://schemas.microsoft.com/office/drawing/2014/main" id="{24D21C58-AB66-4572-9878-C73252F3F74E}"/>
              </a:ext>
            </a:extLst>
          </p:cNvPr>
          <p:cNvSpPr>
            <a:spLocks noChangeShapeType="1"/>
          </p:cNvSpPr>
          <p:nvPr/>
        </p:nvSpPr>
        <p:spPr bwMode="auto">
          <a:xfrm flipH="1">
            <a:off x="6054725" y="5921375"/>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99" name="Rectangle 131">
            <a:extLst>
              <a:ext uri="{FF2B5EF4-FFF2-40B4-BE49-F238E27FC236}">
                <a16:creationId xmlns:a16="http://schemas.microsoft.com/office/drawing/2014/main" id="{92E58FA0-F57E-4A87-9855-0C92942256AD}"/>
              </a:ext>
            </a:extLst>
          </p:cNvPr>
          <p:cNvSpPr>
            <a:spLocks noChangeArrowheads="1"/>
          </p:cNvSpPr>
          <p:nvPr/>
        </p:nvSpPr>
        <p:spPr bwMode="auto">
          <a:xfrm>
            <a:off x="2824163" y="5875338"/>
            <a:ext cx="87312"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0</a:t>
            </a:r>
            <a:endParaRPr lang="en-US" altLang="en-US"/>
          </a:p>
        </p:txBody>
      </p:sp>
      <p:sp>
        <p:nvSpPr>
          <p:cNvPr id="7300" name="Line 132">
            <a:extLst>
              <a:ext uri="{FF2B5EF4-FFF2-40B4-BE49-F238E27FC236}">
                <a16:creationId xmlns:a16="http://schemas.microsoft.com/office/drawing/2014/main" id="{127668C1-C911-4606-9867-D45FB34148B1}"/>
              </a:ext>
            </a:extLst>
          </p:cNvPr>
          <p:cNvSpPr>
            <a:spLocks noChangeShapeType="1"/>
          </p:cNvSpPr>
          <p:nvPr/>
        </p:nvSpPr>
        <p:spPr bwMode="auto">
          <a:xfrm>
            <a:off x="2894013" y="5670550"/>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01" name="Line 133">
            <a:extLst>
              <a:ext uri="{FF2B5EF4-FFF2-40B4-BE49-F238E27FC236}">
                <a16:creationId xmlns:a16="http://schemas.microsoft.com/office/drawing/2014/main" id="{C7AD0D52-42B2-48A9-BE6D-4C8951E156A8}"/>
              </a:ext>
            </a:extLst>
          </p:cNvPr>
          <p:cNvSpPr>
            <a:spLocks noChangeShapeType="1"/>
          </p:cNvSpPr>
          <p:nvPr/>
        </p:nvSpPr>
        <p:spPr bwMode="auto">
          <a:xfrm flipH="1">
            <a:off x="6054725" y="5670550"/>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02" name="Rectangle 134">
            <a:extLst>
              <a:ext uri="{FF2B5EF4-FFF2-40B4-BE49-F238E27FC236}">
                <a16:creationId xmlns:a16="http://schemas.microsoft.com/office/drawing/2014/main" id="{C1A1A0C2-0CE8-4F6E-AE4C-18EB71E5CD91}"/>
              </a:ext>
            </a:extLst>
          </p:cNvPr>
          <p:cNvSpPr>
            <a:spLocks noChangeArrowheads="1"/>
          </p:cNvSpPr>
          <p:nvPr/>
        </p:nvSpPr>
        <p:spPr bwMode="auto">
          <a:xfrm>
            <a:off x="2752725" y="5624513"/>
            <a:ext cx="160338"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0.2</a:t>
            </a:r>
            <a:endParaRPr lang="en-US" altLang="en-US"/>
          </a:p>
        </p:txBody>
      </p:sp>
      <p:sp>
        <p:nvSpPr>
          <p:cNvPr id="7303" name="Line 135">
            <a:extLst>
              <a:ext uri="{FF2B5EF4-FFF2-40B4-BE49-F238E27FC236}">
                <a16:creationId xmlns:a16="http://schemas.microsoft.com/office/drawing/2014/main" id="{D31DC313-BC23-4E6A-ABB7-AF50273B915F}"/>
              </a:ext>
            </a:extLst>
          </p:cNvPr>
          <p:cNvSpPr>
            <a:spLocks noChangeShapeType="1"/>
          </p:cNvSpPr>
          <p:nvPr/>
        </p:nvSpPr>
        <p:spPr bwMode="auto">
          <a:xfrm>
            <a:off x="2894013" y="5413375"/>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04" name="Line 136">
            <a:extLst>
              <a:ext uri="{FF2B5EF4-FFF2-40B4-BE49-F238E27FC236}">
                <a16:creationId xmlns:a16="http://schemas.microsoft.com/office/drawing/2014/main" id="{F14F7FE4-AFF5-44AA-829D-969AA375A8CA}"/>
              </a:ext>
            </a:extLst>
          </p:cNvPr>
          <p:cNvSpPr>
            <a:spLocks noChangeShapeType="1"/>
          </p:cNvSpPr>
          <p:nvPr/>
        </p:nvSpPr>
        <p:spPr bwMode="auto">
          <a:xfrm flipH="1">
            <a:off x="6054725" y="5413375"/>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05" name="Rectangle 137">
            <a:extLst>
              <a:ext uri="{FF2B5EF4-FFF2-40B4-BE49-F238E27FC236}">
                <a16:creationId xmlns:a16="http://schemas.microsoft.com/office/drawing/2014/main" id="{410FF48A-FAAA-45D7-9303-D565465DA68F}"/>
              </a:ext>
            </a:extLst>
          </p:cNvPr>
          <p:cNvSpPr>
            <a:spLocks noChangeArrowheads="1"/>
          </p:cNvSpPr>
          <p:nvPr/>
        </p:nvSpPr>
        <p:spPr bwMode="auto">
          <a:xfrm>
            <a:off x="2752725" y="5367338"/>
            <a:ext cx="160338"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0.4</a:t>
            </a:r>
            <a:endParaRPr lang="en-US" altLang="en-US"/>
          </a:p>
        </p:txBody>
      </p:sp>
      <p:sp>
        <p:nvSpPr>
          <p:cNvPr id="7306" name="Line 138">
            <a:extLst>
              <a:ext uri="{FF2B5EF4-FFF2-40B4-BE49-F238E27FC236}">
                <a16:creationId xmlns:a16="http://schemas.microsoft.com/office/drawing/2014/main" id="{F906E429-5545-4AD0-8463-59FAD9E8FCD5}"/>
              </a:ext>
            </a:extLst>
          </p:cNvPr>
          <p:cNvSpPr>
            <a:spLocks noChangeShapeType="1"/>
          </p:cNvSpPr>
          <p:nvPr/>
        </p:nvSpPr>
        <p:spPr bwMode="auto">
          <a:xfrm>
            <a:off x="2894013" y="5162550"/>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07" name="Line 139">
            <a:extLst>
              <a:ext uri="{FF2B5EF4-FFF2-40B4-BE49-F238E27FC236}">
                <a16:creationId xmlns:a16="http://schemas.microsoft.com/office/drawing/2014/main" id="{AD35B288-5C2C-4BCE-86E4-8D4859E0E918}"/>
              </a:ext>
            </a:extLst>
          </p:cNvPr>
          <p:cNvSpPr>
            <a:spLocks noChangeShapeType="1"/>
          </p:cNvSpPr>
          <p:nvPr/>
        </p:nvSpPr>
        <p:spPr bwMode="auto">
          <a:xfrm flipH="1">
            <a:off x="6054725" y="5162550"/>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08" name="Rectangle 140">
            <a:extLst>
              <a:ext uri="{FF2B5EF4-FFF2-40B4-BE49-F238E27FC236}">
                <a16:creationId xmlns:a16="http://schemas.microsoft.com/office/drawing/2014/main" id="{BBD4C4BB-E6E1-408F-9B3C-B60CFE2D9EFA}"/>
              </a:ext>
            </a:extLst>
          </p:cNvPr>
          <p:cNvSpPr>
            <a:spLocks noChangeArrowheads="1"/>
          </p:cNvSpPr>
          <p:nvPr/>
        </p:nvSpPr>
        <p:spPr bwMode="auto">
          <a:xfrm>
            <a:off x="2752725" y="5118100"/>
            <a:ext cx="160338"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0.6</a:t>
            </a:r>
            <a:endParaRPr lang="en-US" altLang="en-US"/>
          </a:p>
        </p:txBody>
      </p:sp>
      <p:sp>
        <p:nvSpPr>
          <p:cNvPr id="7309" name="Line 141">
            <a:extLst>
              <a:ext uri="{FF2B5EF4-FFF2-40B4-BE49-F238E27FC236}">
                <a16:creationId xmlns:a16="http://schemas.microsoft.com/office/drawing/2014/main" id="{84C65A9D-C7D2-4380-A723-711C5F6F333C}"/>
              </a:ext>
            </a:extLst>
          </p:cNvPr>
          <p:cNvSpPr>
            <a:spLocks noChangeShapeType="1"/>
          </p:cNvSpPr>
          <p:nvPr/>
        </p:nvSpPr>
        <p:spPr bwMode="auto">
          <a:xfrm>
            <a:off x="2894013" y="4913313"/>
            <a:ext cx="3175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10" name="Line 142">
            <a:extLst>
              <a:ext uri="{FF2B5EF4-FFF2-40B4-BE49-F238E27FC236}">
                <a16:creationId xmlns:a16="http://schemas.microsoft.com/office/drawing/2014/main" id="{52CFDB64-CB72-4FE6-8EA3-51A0C8F33D7F}"/>
              </a:ext>
            </a:extLst>
          </p:cNvPr>
          <p:cNvSpPr>
            <a:spLocks noChangeShapeType="1"/>
          </p:cNvSpPr>
          <p:nvPr/>
        </p:nvSpPr>
        <p:spPr bwMode="auto">
          <a:xfrm flipH="1">
            <a:off x="6054725" y="4913313"/>
            <a:ext cx="3175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11" name="Rectangle 143">
            <a:extLst>
              <a:ext uri="{FF2B5EF4-FFF2-40B4-BE49-F238E27FC236}">
                <a16:creationId xmlns:a16="http://schemas.microsoft.com/office/drawing/2014/main" id="{0ED4DAB7-4ABF-4892-991C-0B64B1E58DCE}"/>
              </a:ext>
            </a:extLst>
          </p:cNvPr>
          <p:cNvSpPr>
            <a:spLocks noChangeArrowheads="1"/>
          </p:cNvSpPr>
          <p:nvPr/>
        </p:nvSpPr>
        <p:spPr bwMode="auto">
          <a:xfrm>
            <a:off x="2752725" y="4867275"/>
            <a:ext cx="160338"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0.8</a:t>
            </a:r>
            <a:endParaRPr lang="en-US" altLang="en-US"/>
          </a:p>
        </p:txBody>
      </p:sp>
      <p:sp>
        <p:nvSpPr>
          <p:cNvPr id="7312" name="Line 144">
            <a:extLst>
              <a:ext uri="{FF2B5EF4-FFF2-40B4-BE49-F238E27FC236}">
                <a16:creationId xmlns:a16="http://schemas.microsoft.com/office/drawing/2014/main" id="{DB0426F4-5562-4FAB-8C96-72C332DAFFB8}"/>
              </a:ext>
            </a:extLst>
          </p:cNvPr>
          <p:cNvSpPr>
            <a:spLocks noChangeShapeType="1"/>
          </p:cNvSpPr>
          <p:nvPr/>
        </p:nvSpPr>
        <p:spPr bwMode="auto">
          <a:xfrm>
            <a:off x="2894013" y="4662488"/>
            <a:ext cx="3175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13" name="Line 145">
            <a:extLst>
              <a:ext uri="{FF2B5EF4-FFF2-40B4-BE49-F238E27FC236}">
                <a16:creationId xmlns:a16="http://schemas.microsoft.com/office/drawing/2014/main" id="{18161639-39FC-413F-9A84-421AD909876F}"/>
              </a:ext>
            </a:extLst>
          </p:cNvPr>
          <p:cNvSpPr>
            <a:spLocks noChangeShapeType="1"/>
          </p:cNvSpPr>
          <p:nvPr/>
        </p:nvSpPr>
        <p:spPr bwMode="auto">
          <a:xfrm flipH="1">
            <a:off x="6054725" y="4662488"/>
            <a:ext cx="3175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14" name="Rectangle 146">
            <a:extLst>
              <a:ext uri="{FF2B5EF4-FFF2-40B4-BE49-F238E27FC236}">
                <a16:creationId xmlns:a16="http://schemas.microsoft.com/office/drawing/2014/main" id="{2B0A7CFA-6FFF-4A09-80FF-93F9FAFA0DD8}"/>
              </a:ext>
            </a:extLst>
          </p:cNvPr>
          <p:cNvSpPr>
            <a:spLocks noChangeArrowheads="1"/>
          </p:cNvSpPr>
          <p:nvPr/>
        </p:nvSpPr>
        <p:spPr bwMode="auto">
          <a:xfrm>
            <a:off x="2824163" y="4618038"/>
            <a:ext cx="87312"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1</a:t>
            </a:r>
            <a:endParaRPr lang="en-US" altLang="en-US"/>
          </a:p>
        </p:txBody>
      </p:sp>
      <p:sp>
        <p:nvSpPr>
          <p:cNvPr id="7315" name="Line 147">
            <a:extLst>
              <a:ext uri="{FF2B5EF4-FFF2-40B4-BE49-F238E27FC236}">
                <a16:creationId xmlns:a16="http://schemas.microsoft.com/office/drawing/2014/main" id="{8D7881D4-5791-4553-A67E-1347CADFA242}"/>
              </a:ext>
            </a:extLst>
          </p:cNvPr>
          <p:cNvSpPr>
            <a:spLocks noChangeShapeType="1"/>
          </p:cNvSpPr>
          <p:nvPr/>
        </p:nvSpPr>
        <p:spPr bwMode="auto">
          <a:xfrm>
            <a:off x="2894013" y="4405313"/>
            <a:ext cx="3175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16" name="Line 148">
            <a:extLst>
              <a:ext uri="{FF2B5EF4-FFF2-40B4-BE49-F238E27FC236}">
                <a16:creationId xmlns:a16="http://schemas.microsoft.com/office/drawing/2014/main" id="{6688B126-DD84-44E3-B713-16148F037BE7}"/>
              </a:ext>
            </a:extLst>
          </p:cNvPr>
          <p:cNvSpPr>
            <a:spLocks noChangeShapeType="1"/>
          </p:cNvSpPr>
          <p:nvPr/>
        </p:nvSpPr>
        <p:spPr bwMode="auto">
          <a:xfrm flipH="1">
            <a:off x="6054725" y="4405313"/>
            <a:ext cx="3175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17" name="Rectangle 149">
            <a:extLst>
              <a:ext uri="{FF2B5EF4-FFF2-40B4-BE49-F238E27FC236}">
                <a16:creationId xmlns:a16="http://schemas.microsoft.com/office/drawing/2014/main" id="{043E1C6A-0E83-48D7-9FC6-B819C3C76921}"/>
              </a:ext>
            </a:extLst>
          </p:cNvPr>
          <p:cNvSpPr>
            <a:spLocks noChangeArrowheads="1"/>
          </p:cNvSpPr>
          <p:nvPr/>
        </p:nvSpPr>
        <p:spPr bwMode="auto">
          <a:xfrm>
            <a:off x="2752725" y="4359275"/>
            <a:ext cx="160338"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1.2</a:t>
            </a:r>
            <a:endParaRPr lang="en-US" altLang="en-US"/>
          </a:p>
        </p:txBody>
      </p:sp>
      <p:sp>
        <p:nvSpPr>
          <p:cNvPr id="7318" name="Line 150">
            <a:extLst>
              <a:ext uri="{FF2B5EF4-FFF2-40B4-BE49-F238E27FC236}">
                <a16:creationId xmlns:a16="http://schemas.microsoft.com/office/drawing/2014/main" id="{640E4B9F-9FCC-4839-B37F-96C010A36922}"/>
              </a:ext>
            </a:extLst>
          </p:cNvPr>
          <p:cNvSpPr>
            <a:spLocks noChangeShapeType="1"/>
          </p:cNvSpPr>
          <p:nvPr/>
        </p:nvSpPr>
        <p:spPr bwMode="auto">
          <a:xfrm>
            <a:off x="2894013" y="4156075"/>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19" name="Line 151">
            <a:extLst>
              <a:ext uri="{FF2B5EF4-FFF2-40B4-BE49-F238E27FC236}">
                <a16:creationId xmlns:a16="http://schemas.microsoft.com/office/drawing/2014/main" id="{B0E4EA8F-75AB-42FA-92DF-F2745CB24D17}"/>
              </a:ext>
            </a:extLst>
          </p:cNvPr>
          <p:cNvSpPr>
            <a:spLocks noChangeShapeType="1"/>
          </p:cNvSpPr>
          <p:nvPr/>
        </p:nvSpPr>
        <p:spPr bwMode="auto">
          <a:xfrm flipH="1">
            <a:off x="6054725" y="4156075"/>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20" name="Rectangle 152">
            <a:extLst>
              <a:ext uri="{FF2B5EF4-FFF2-40B4-BE49-F238E27FC236}">
                <a16:creationId xmlns:a16="http://schemas.microsoft.com/office/drawing/2014/main" id="{A7F10932-B12B-4F3F-9AFC-FD75E71A0914}"/>
              </a:ext>
            </a:extLst>
          </p:cNvPr>
          <p:cNvSpPr>
            <a:spLocks noChangeArrowheads="1"/>
          </p:cNvSpPr>
          <p:nvPr/>
        </p:nvSpPr>
        <p:spPr bwMode="auto">
          <a:xfrm>
            <a:off x="2752725" y="4110038"/>
            <a:ext cx="160338"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1.4</a:t>
            </a:r>
            <a:endParaRPr lang="en-US" altLang="en-US"/>
          </a:p>
        </p:txBody>
      </p:sp>
      <p:sp>
        <p:nvSpPr>
          <p:cNvPr id="7321" name="Line 153">
            <a:extLst>
              <a:ext uri="{FF2B5EF4-FFF2-40B4-BE49-F238E27FC236}">
                <a16:creationId xmlns:a16="http://schemas.microsoft.com/office/drawing/2014/main" id="{2C680EEB-8B09-4B7C-A729-675C61685CB8}"/>
              </a:ext>
            </a:extLst>
          </p:cNvPr>
          <p:cNvSpPr>
            <a:spLocks noChangeShapeType="1"/>
          </p:cNvSpPr>
          <p:nvPr/>
        </p:nvSpPr>
        <p:spPr bwMode="auto">
          <a:xfrm>
            <a:off x="2894013" y="3905250"/>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22" name="Line 154">
            <a:extLst>
              <a:ext uri="{FF2B5EF4-FFF2-40B4-BE49-F238E27FC236}">
                <a16:creationId xmlns:a16="http://schemas.microsoft.com/office/drawing/2014/main" id="{844FB8CB-5BED-456E-9379-8ACFE1A5CDFC}"/>
              </a:ext>
            </a:extLst>
          </p:cNvPr>
          <p:cNvSpPr>
            <a:spLocks noChangeShapeType="1"/>
          </p:cNvSpPr>
          <p:nvPr/>
        </p:nvSpPr>
        <p:spPr bwMode="auto">
          <a:xfrm flipH="1">
            <a:off x="6054725" y="3905250"/>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23" name="Rectangle 155">
            <a:extLst>
              <a:ext uri="{FF2B5EF4-FFF2-40B4-BE49-F238E27FC236}">
                <a16:creationId xmlns:a16="http://schemas.microsoft.com/office/drawing/2014/main" id="{62EA4FBC-CD92-4153-9A36-32AF8C96B357}"/>
              </a:ext>
            </a:extLst>
          </p:cNvPr>
          <p:cNvSpPr>
            <a:spLocks noChangeArrowheads="1"/>
          </p:cNvSpPr>
          <p:nvPr/>
        </p:nvSpPr>
        <p:spPr bwMode="auto">
          <a:xfrm>
            <a:off x="2752725" y="3859213"/>
            <a:ext cx="160338"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1.6</a:t>
            </a:r>
            <a:endParaRPr lang="en-US" altLang="en-US"/>
          </a:p>
        </p:txBody>
      </p:sp>
      <p:sp>
        <p:nvSpPr>
          <p:cNvPr id="7324" name="Line 156">
            <a:extLst>
              <a:ext uri="{FF2B5EF4-FFF2-40B4-BE49-F238E27FC236}">
                <a16:creationId xmlns:a16="http://schemas.microsoft.com/office/drawing/2014/main" id="{80B7C36E-9294-4C61-8F3E-A4268E1F842C}"/>
              </a:ext>
            </a:extLst>
          </p:cNvPr>
          <p:cNvSpPr>
            <a:spLocks noChangeShapeType="1"/>
          </p:cNvSpPr>
          <p:nvPr/>
        </p:nvSpPr>
        <p:spPr bwMode="auto">
          <a:xfrm>
            <a:off x="2894013" y="3648075"/>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25" name="Line 157">
            <a:extLst>
              <a:ext uri="{FF2B5EF4-FFF2-40B4-BE49-F238E27FC236}">
                <a16:creationId xmlns:a16="http://schemas.microsoft.com/office/drawing/2014/main" id="{55B8DAB7-773B-4948-B33D-C61CF476D298}"/>
              </a:ext>
            </a:extLst>
          </p:cNvPr>
          <p:cNvSpPr>
            <a:spLocks noChangeShapeType="1"/>
          </p:cNvSpPr>
          <p:nvPr/>
        </p:nvSpPr>
        <p:spPr bwMode="auto">
          <a:xfrm flipH="1">
            <a:off x="6054725" y="3648075"/>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26" name="Rectangle 158">
            <a:extLst>
              <a:ext uri="{FF2B5EF4-FFF2-40B4-BE49-F238E27FC236}">
                <a16:creationId xmlns:a16="http://schemas.microsoft.com/office/drawing/2014/main" id="{2D8BCBFD-0685-411B-94CD-6751550AF06F}"/>
              </a:ext>
            </a:extLst>
          </p:cNvPr>
          <p:cNvSpPr>
            <a:spLocks noChangeArrowheads="1"/>
          </p:cNvSpPr>
          <p:nvPr/>
        </p:nvSpPr>
        <p:spPr bwMode="auto">
          <a:xfrm>
            <a:off x="2752725" y="3602038"/>
            <a:ext cx="160338"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1.8</a:t>
            </a:r>
            <a:endParaRPr lang="en-US" altLang="en-US"/>
          </a:p>
        </p:txBody>
      </p:sp>
      <p:sp>
        <p:nvSpPr>
          <p:cNvPr id="7327" name="Line 159">
            <a:extLst>
              <a:ext uri="{FF2B5EF4-FFF2-40B4-BE49-F238E27FC236}">
                <a16:creationId xmlns:a16="http://schemas.microsoft.com/office/drawing/2014/main" id="{61AAF942-4379-44A0-A5F7-F26C73BC0424}"/>
              </a:ext>
            </a:extLst>
          </p:cNvPr>
          <p:cNvSpPr>
            <a:spLocks noChangeShapeType="1"/>
          </p:cNvSpPr>
          <p:nvPr/>
        </p:nvSpPr>
        <p:spPr bwMode="auto">
          <a:xfrm>
            <a:off x="2894013" y="3397250"/>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28" name="Line 160">
            <a:extLst>
              <a:ext uri="{FF2B5EF4-FFF2-40B4-BE49-F238E27FC236}">
                <a16:creationId xmlns:a16="http://schemas.microsoft.com/office/drawing/2014/main" id="{69D1D3A8-6F59-4943-B940-A86090EE7BE6}"/>
              </a:ext>
            </a:extLst>
          </p:cNvPr>
          <p:cNvSpPr>
            <a:spLocks noChangeShapeType="1"/>
          </p:cNvSpPr>
          <p:nvPr/>
        </p:nvSpPr>
        <p:spPr bwMode="auto">
          <a:xfrm flipH="1">
            <a:off x="6054725" y="3397250"/>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29" name="Rectangle 161">
            <a:extLst>
              <a:ext uri="{FF2B5EF4-FFF2-40B4-BE49-F238E27FC236}">
                <a16:creationId xmlns:a16="http://schemas.microsoft.com/office/drawing/2014/main" id="{C5D0D955-DE9B-4274-A215-24A22B516797}"/>
              </a:ext>
            </a:extLst>
          </p:cNvPr>
          <p:cNvSpPr>
            <a:spLocks noChangeArrowheads="1"/>
          </p:cNvSpPr>
          <p:nvPr/>
        </p:nvSpPr>
        <p:spPr bwMode="auto">
          <a:xfrm>
            <a:off x="2824163" y="3351213"/>
            <a:ext cx="87312" cy="8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2</a:t>
            </a:r>
            <a:endParaRPr lang="en-US" altLang="en-US"/>
          </a:p>
        </p:txBody>
      </p:sp>
      <p:sp>
        <p:nvSpPr>
          <p:cNvPr id="7330" name="Line 162">
            <a:extLst>
              <a:ext uri="{FF2B5EF4-FFF2-40B4-BE49-F238E27FC236}">
                <a16:creationId xmlns:a16="http://schemas.microsoft.com/office/drawing/2014/main" id="{8FAB04F4-7000-41C9-ADD8-8F887702C7DF}"/>
              </a:ext>
            </a:extLst>
          </p:cNvPr>
          <p:cNvSpPr>
            <a:spLocks noChangeShapeType="1"/>
          </p:cNvSpPr>
          <p:nvPr/>
        </p:nvSpPr>
        <p:spPr bwMode="auto">
          <a:xfrm>
            <a:off x="2894013" y="5921375"/>
            <a:ext cx="3192462"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31" name="Line 163">
            <a:extLst>
              <a:ext uri="{FF2B5EF4-FFF2-40B4-BE49-F238E27FC236}">
                <a16:creationId xmlns:a16="http://schemas.microsoft.com/office/drawing/2014/main" id="{8B338BB2-CADA-4970-9719-200A98ADE5B3}"/>
              </a:ext>
            </a:extLst>
          </p:cNvPr>
          <p:cNvSpPr>
            <a:spLocks noChangeShapeType="1"/>
          </p:cNvSpPr>
          <p:nvPr/>
        </p:nvSpPr>
        <p:spPr bwMode="auto">
          <a:xfrm>
            <a:off x="2894013" y="3397250"/>
            <a:ext cx="3192462"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32" name="Line 164">
            <a:extLst>
              <a:ext uri="{FF2B5EF4-FFF2-40B4-BE49-F238E27FC236}">
                <a16:creationId xmlns:a16="http://schemas.microsoft.com/office/drawing/2014/main" id="{A5BEE1F3-6C06-4B9C-964E-A96789C1F1D7}"/>
              </a:ext>
            </a:extLst>
          </p:cNvPr>
          <p:cNvSpPr>
            <a:spLocks noChangeShapeType="1"/>
          </p:cNvSpPr>
          <p:nvPr/>
        </p:nvSpPr>
        <p:spPr bwMode="auto">
          <a:xfrm flipV="1">
            <a:off x="2894013" y="3397250"/>
            <a:ext cx="1587" cy="25241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33" name="Line 165">
            <a:extLst>
              <a:ext uri="{FF2B5EF4-FFF2-40B4-BE49-F238E27FC236}">
                <a16:creationId xmlns:a16="http://schemas.microsoft.com/office/drawing/2014/main" id="{A0C22FE9-D19C-48C4-BCBE-A5129530C717}"/>
              </a:ext>
            </a:extLst>
          </p:cNvPr>
          <p:cNvSpPr>
            <a:spLocks noChangeShapeType="1"/>
          </p:cNvSpPr>
          <p:nvPr/>
        </p:nvSpPr>
        <p:spPr bwMode="auto">
          <a:xfrm flipV="1">
            <a:off x="6086475" y="3397250"/>
            <a:ext cx="1588" cy="25241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34" name="Freeform 166">
            <a:extLst>
              <a:ext uri="{FF2B5EF4-FFF2-40B4-BE49-F238E27FC236}">
                <a16:creationId xmlns:a16="http://schemas.microsoft.com/office/drawing/2014/main" id="{912DF7D1-ABE3-4037-8D10-1AC00288634B}"/>
              </a:ext>
            </a:extLst>
          </p:cNvPr>
          <p:cNvSpPr>
            <a:spLocks/>
          </p:cNvSpPr>
          <p:nvPr/>
        </p:nvSpPr>
        <p:spPr bwMode="auto">
          <a:xfrm>
            <a:off x="3055938" y="3397250"/>
            <a:ext cx="1812925" cy="2474913"/>
          </a:xfrm>
          <a:custGeom>
            <a:avLst/>
            <a:gdLst>
              <a:gd name="T0" fmla="*/ 10 w 1142"/>
              <a:gd name="T1" fmla="*/ 488 h 1559"/>
              <a:gd name="T2" fmla="*/ 25 w 1142"/>
              <a:gd name="T3" fmla="*/ 1458 h 1559"/>
              <a:gd name="T4" fmla="*/ 40 w 1142"/>
              <a:gd name="T5" fmla="*/ 508 h 1559"/>
              <a:gd name="T6" fmla="*/ 56 w 1142"/>
              <a:gd name="T7" fmla="*/ 66 h 1559"/>
              <a:gd name="T8" fmla="*/ 76 w 1142"/>
              <a:gd name="T9" fmla="*/ 51 h 1559"/>
              <a:gd name="T10" fmla="*/ 91 w 1142"/>
              <a:gd name="T11" fmla="*/ 285 h 1559"/>
              <a:gd name="T12" fmla="*/ 106 w 1142"/>
              <a:gd name="T13" fmla="*/ 615 h 1559"/>
              <a:gd name="T14" fmla="*/ 122 w 1142"/>
              <a:gd name="T15" fmla="*/ 970 h 1559"/>
              <a:gd name="T16" fmla="*/ 137 w 1142"/>
              <a:gd name="T17" fmla="*/ 1321 h 1559"/>
              <a:gd name="T18" fmla="*/ 152 w 1142"/>
              <a:gd name="T19" fmla="*/ 1544 h 1559"/>
              <a:gd name="T20" fmla="*/ 167 w 1142"/>
              <a:gd name="T21" fmla="*/ 1265 h 1559"/>
              <a:gd name="T22" fmla="*/ 183 w 1142"/>
              <a:gd name="T23" fmla="*/ 1026 h 1559"/>
              <a:gd name="T24" fmla="*/ 198 w 1142"/>
              <a:gd name="T25" fmla="*/ 818 h 1559"/>
              <a:gd name="T26" fmla="*/ 213 w 1142"/>
              <a:gd name="T27" fmla="*/ 650 h 1559"/>
              <a:gd name="T28" fmla="*/ 228 w 1142"/>
              <a:gd name="T29" fmla="*/ 508 h 1559"/>
              <a:gd name="T30" fmla="*/ 243 w 1142"/>
              <a:gd name="T31" fmla="*/ 391 h 1559"/>
              <a:gd name="T32" fmla="*/ 259 w 1142"/>
              <a:gd name="T33" fmla="*/ 295 h 1559"/>
              <a:gd name="T34" fmla="*/ 274 w 1142"/>
              <a:gd name="T35" fmla="*/ 219 h 1559"/>
              <a:gd name="T36" fmla="*/ 289 w 1142"/>
              <a:gd name="T37" fmla="*/ 158 h 1559"/>
              <a:gd name="T38" fmla="*/ 304 w 1142"/>
              <a:gd name="T39" fmla="*/ 107 h 1559"/>
              <a:gd name="T40" fmla="*/ 320 w 1142"/>
              <a:gd name="T41" fmla="*/ 71 h 1559"/>
              <a:gd name="T42" fmla="*/ 335 w 1142"/>
              <a:gd name="T43" fmla="*/ 46 h 1559"/>
              <a:gd name="T44" fmla="*/ 355 w 1142"/>
              <a:gd name="T45" fmla="*/ 21 h 1559"/>
              <a:gd name="T46" fmla="*/ 376 w 1142"/>
              <a:gd name="T47" fmla="*/ 5 h 1559"/>
              <a:gd name="T48" fmla="*/ 396 w 1142"/>
              <a:gd name="T49" fmla="*/ 0 h 1559"/>
              <a:gd name="T50" fmla="*/ 416 w 1142"/>
              <a:gd name="T51" fmla="*/ 0 h 1559"/>
              <a:gd name="T52" fmla="*/ 436 w 1142"/>
              <a:gd name="T53" fmla="*/ 10 h 1559"/>
              <a:gd name="T54" fmla="*/ 457 w 1142"/>
              <a:gd name="T55" fmla="*/ 21 h 1559"/>
              <a:gd name="T56" fmla="*/ 477 w 1142"/>
              <a:gd name="T57" fmla="*/ 36 h 1559"/>
              <a:gd name="T58" fmla="*/ 497 w 1142"/>
              <a:gd name="T59" fmla="*/ 51 h 1559"/>
              <a:gd name="T60" fmla="*/ 518 w 1142"/>
              <a:gd name="T61" fmla="*/ 71 h 1559"/>
              <a:gd name="T62" fmla="*/ 533 w 1142"/>
              <a:gd name="T63" fmla="*/ 87 h 1559"/>
              <a:gd name="T64" fmla="*/ 548 w 1142"/>
              <a:gd name="T65" fmla="*/ 102 h 1559"/>
              <a:gd name="T66" fmla="*/ 568 w 1142"/>
              <a:gd name="T67" fmla="*/ 122 h 1559"/>
              <a:gd name="T68" fmla="*/ 589 w 1142"/>
              <a:gd name="T69" fmla="*/ 142 h 1559"/>
              <a:gd name="T70" fmla="*/ 604 w 1142"/>
              <a:gd name="T71" fmla="*/ 158 h 1559"/>
              <a:gd name="T72" fmla="*/ 619 w 1142"/>
              <a:gd name="T73" fmla="*/ 178 h 1559"/>
              <a:gd name="T74" fmla="*/ 640 w 1142"/>
              <a:gd name="T75" fmla="*/ 198 h 1559"/>
              <a:gd name="T76" fmla="*/ 655 w 1142"/>
              <a:gd name="T77" fmla="*/ 213 h 1559"/>
              <a:gd name="T78" fmla="*/ 670 w 1142"/>
              <a:gd name="T79" fmla="*/ 234 h 1559"/>
              <a:gd name="T80" fmla="*/ 690 w 1142"/>
              <a:gd name="T81" fmla="*/ 254 h 1559"/>
              <a:gd name="T82" fmla="*/ 711 w 1142"/>
              <a:gd name="T83" fmla="*/ 274 h 1559"/>
              <a:gd name="T84" fmla="*/ 726 w 1142"/>
              <a:gd name="T85" fmla="*/ 295 h 1559"/>
              <a:gd name="T86" fmla="*/ 746 w 1142"/>
              <a:gd name="T87" fmla="*/ 315 h 1559"/>
              <a:gd name="T88" fmla="*/ 767 w 1142"/>
              <a:gd name="T89" fmla="*/ 335 h 1559"/>
              <a:gd name="T90" fmla="*/ 787 w 1142"/>
              <a:gd name="T91" fmla="*/ 356 h 1559"/>
              <a:gd name="T92" fmla="*/ 807 w 1142"/>
              <a:gd name="T93" fmla="*/ 376 h 1559"/>
              <a:gd name="T94" fmla="*/ 827 w 1142"/>
              <a:gd name="T95" fmla="*/ 396 h 1559"/>
              <a:gd name="T96" fmla="*/ 848 w 1142"/>
              <a:gd name="T97" fmla="*/ 417 h 1559"/>
              <a:gd name="T98" fmla="*/ 868 w 1142"/>
              <a:gd name="T99" fmla="*/ 432 h 1559"/>
              <a:gd name="T100" fmla="*/ 888 w 1142"/>
              <a:gd name="T101" fmla="*/ 452 h 1559"/>
              <a:gd name="T102" fmla="*/ 909 w 1142"/>
              <a:gd name="T103" fmla="*/ 472 h 1559"/>
              <a:gd name="T104" fmla="*/ 929 w 1142"/>
              <a:gd name="T105" fmla="*/ 488 h 1559"/>
              <a:gd name="T106" fmla="*/ 949 w 1142"/>
              <a:gd name="T107" fmla="*/ 503 h 1559"/>
              <a:gd name="T108" fmla="*/ 970 w 1142"/>
              <a:gd name="T109" fmla="*/ 523 h 1559"/>
              <a:gd name="T110" fmla="*/ 990 w 1142"/>
              <a:gd name="T111" fmla="*/ 538 h 1559"/>
              <a:gd name="T112" fmla="*/ 1010 w 1142"/>
              <a:gd name="T113" fmla="*/ 554 h 1559"/>
              <a:gd name="T114" fmla="*/ 1031 w 1142"/>
              <a:gd name="T115" fmla="*/ 569 h 1559"/>
              <a:gd name="T116" fmla="*/ 1051 w 1142"/>
              <a:gd name="T117" fmla="*/ 584 h 1559"/>
              <a:gd name="T118" fmla="*/ 1071 w 1142"/>
              <a:gd name="T119" fmla="*/ 599 h 1559"/>
              <a:gd name="T120" fmla="*/ 1092 w 1142"/>
              <a:gd name="T121" fmla="*/ 615 h 1559"/>
              <a:gd name="T122" fmla="*/ 1112 w 1142"/>
              <a:gd name="T123" fmla="*/ 630 h 1559"/>
              <a:gd name="T124" fmla="*/ 1132 w 1142"/>
              <a:gd name="T125" fmla="*/ 640 h 1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42" h="1559">
                <a:moveTo>
                  <a:pt x="0" y="0"/>
                </a:moveTo>
                <a:lnTo>
                  <a:pt x="5" y="66"/>
                </a:lnTo>
                <a:lnTo>
                  <a:pt x="5" y="239"/>
                </a:lnTo>
                <a:lnTo>
                  <a:pt x="10" y="488"/>
                </a:lnTo>
                <a:lnTo>
                  <a:pt x="15" y="782"/>
                </a:lnTo>
                <a:lnTo>
                  <a:pt x="20" y="1097"/>
                </a:lnTo>
                <a:lnTo>
                  <a:pt x="20" y="1417"/>
                </a:lnTo>
                <a:lnTo>
                  <a:pt x="25" y="1458"/>
                </a:lnTo>
                <a:lnTo>
                  <a:pt x="30" y="1178"/>
                </a:lnTo>
                <a:lnTo>
                  <a:pt x="35" y="919"/>
                </a:lnTo>
                <a:lnTo>
                  <a:pt x="35" y="701"/>
                </a:lnTo>
                <a:lnTo>
                  <a:pt x="40" y="508"/>
                </a:lnTo>
                <a:lnTo>
                  <a:pt x="45" y="351"/>
                </a:lnTo>
                <a:lnTo>
                  <a:pt x="51" y="229"/>
                </a:lnTo>
                <a:lnTo>
                  <a:pt x="51" y="132"/>
                </a:lnTo>
                <a:lnTo>
                  <a:pt x="56" y="66"/>
                </a:lnTo>
                <a:lnTo>
                  <a:pt x="61" y="21"/>
                </a:lnTo>
                <a:lnTo>
                  <a:pt x="66" y="0"/>
                </a:lnTo>
                <a:lnTo>
                  <a:pt x="71" y="21"/>
                </a:lnTo>
                <a:lnTo>
                  <a:pt x="76" y="51"/>
                </a:lnTo>
                <a:lnTo>
                  <a:pt x="81" y="97"/>
                </a:lnTo>
                <a:lnTo>
                  <a:pt x="81" y="153"/>
                </a:lnTo>
                <a:lnTo>
                  <a:pt x="86" y="213"/>
                </a:lnTo>
                <a:lnTo>
                  <a:pt x="91" y="285"/>
                </a:lnTo>
                <a:lnTo>
                  <a:pt x="96" y="361"/>
                </a:lnTo>
                <a:lnTo>
                  <a:pt x="96" y="442"/>
                </a:lnTo>
                <a:lnTo>
                  <a:pt x="101" y="528"/>
                </a:lnTo>
                <a:lnTo>
                  <a:pt x="106" y="615"/>
                </a:lnTo>
                <a:lnTo>
                  <a:pt x="111" y="706"/>
                </a:lnTo>
                <a:lnTo>
                  <a:pt x="111" y="792"/>
                </a:lnTo>
                <a:lnTo>
                  <a:pt x="117" y="884"/>
                </a:lnTo>
                <a:lnTo>
                  <a:pt x="122" y="970"/>
                </a:lnTo>
                <a:lnTo>
                  <a:pt x="127" y="1062"/>
                </a:lnTo>
                <a:lnTo>
                  <a:pt x="127" y="1148"/>
                </a:lnTo>
                <a:lnTo>
                  <a:pt x="132" y="1234"/>
                </a:lnTo>
                <a:lnTo>
                  <a:pt x="137" y="1321"/>
                </a:lnTo>
                <a:lnTo>
                  <a:pt x="142" y="1402"/>
                </a:lnTo>
                <a:lnTo>
                  <a:pt x="142" y="1483"/>
                </a:lnTo>
                <a:lnTo>
                  <a:pt x="147" y="1559"/>
                </a:lnTo>
                <a:lnTo>
                  <a:pt x="152" y="1544"/>
                </a:lnTo>
                <a:lnTo>
                  <a:pt x="157" y="1473"/>
                </a:lnTo>
                <a:lnTo>
                  <a:pt x="157" y="1402"/>
                </a:lnTo>
                <a:lnTo>
                  <a:pt x="162" y="1331"/>
                </a:lnTo>
                <a:lnTo>
                  <a:pt x="167" y="1265"/>
                </a:lnTo>
                <a:lnTo>
                  <a:pt x="172" y="1199"/>
                </a:lnTo>
                <a:lnTo>
                  <a:pt x="172" y="1138"/>
                </a:lnTo>
                <a:lnTo>
                  <a:pt x="177" y="1082"/>
                </a:lnTo>
                <a:lnTo>
                  <a:pt x="183" y="1026"/>
                </a:lnTo>
                <a:lnTo>
                  <a:pt x="188" y="970"/>
                </a:lnTo>
                <a:lnTo>
                  <a:pt x="188" y="919"/>
                </a:lnTo>
                <a:lnTo>
                  <a:pt x="193" y="869"/>
                </a:lnTo>
                <a:lnTo>
                  <a:pt x="198" y="818"/>
                </a:lnTo>
                <a:lnTo>
                  <a:pt x="203" y="772"/>
                </a:lnTo>
                <a:lnTo>
                  <a:pt x="208" y="731"/>
                </a:lnTo>
                <a:lnTo>
                  <a:pt x="208" y="686"/>
                </a:lnTo>
                <a:lnTo>
                  <a:pt x="213" y="650"/>
                </a:lnTo>
                <a:lnTo>
                  <a:pt x="218" y="610"/>
                </a:lnTo>
                <a:lnTo>
                  <a:pt x="223" y="574"/>
                </a:lnTo>
                <a:lnTo>
                  <a:pt x="223" y="538"/>
                </a:lnTo>
                <a:lnTo>
                  <a:pt x="228" y="508"/>
                </a:lnTo>
                <a:lnTo>
                  <a:pt x="233" y="472"/>
                </a:lnTo>
                <a:lnTo>
                  <a:pt x="238" y="442"/>
                </a:lnTo>
                <a:lnTo>
                  <a:pt x="238" y="417"/>
                </a:lnTo>
                <a:lnTo>
                  <a:pt x="243" y="391"/>
                </a:lnTo>
                <a:lnTo>
                  <a:pt x="249" y="361"/>
                </a:lnTo>
                <a:lnTo>
                  <a:pt x="254" y="340"/>
                </a:lnTo>
                <a:lnTo>
                  <a:pt x="254" y="315"/>
                </a:lnTo>
                <a:lnTo>
                  <a:pt x="259" y="295"/>
                </a:lnTo>
                <a:lnTo>
                  <a:pt x="264" y="274"/>
                </a:lnTo>
                <a:lnTo>
                  <a:pt x="269" y="254"/>
                </a:lnTo>
                <a:lnTo>
                  <a:pt x="269" y="234"/>
                </a:lnTo>
                <a:lnTo>
                  <a:pt x="274" y="219"/>
                </a:lnTo>
                <a:lnTo>
                  <a:pt x="279" y="198"/>
                </a:lnTo>
                <a:lnTo>
                  <a:pt x="284" y="183"/>
                </a:lnTo>
                <a:lnTo>
                  <a:pt x="284" y="168"/>
                </a:lnTo>
                <a:lnTo>
                  <a:pt x="289" y="158"/>
                </a:lnTo>
                <a:lnTo>
                  <a:pt x="294" y="142"/>
                </a:lnTo>
                <a:lnTo>
                  <a:pt x="299" y="132"/>
                </a:lnTo>
                <a:lnTo>
                  <a:pt x="299" y="117"/>
                </a:lnTo>
                <a:lnTo>
                  <a:pt x="304" y="107"/>
                </a:lnTo>
                <a:lnTo>
                  <a:pt x="309" y="97"/>
                </a:lnTo>
                <a:lnTo>
                  <a:pt x="315" y="87"/>
                </a:lnTo>
                <a:lnTo>
                  <a:pt x="315" y="81"/>
                </a:lnTo>
                <a:lnTo>
                  <a:pt x="320" y="71"/>
                </a:lnTo>
                <a:lnTo>
                  <a:pt x="325" y="61"/>
                </a:lnTo>
                <a:lnTo>
                  <a:pt x="330" y="56"/>
                </a:lnTo>
                <a:lnTo>
                  <a:pt x="330" y="51"/>
                </a:lnTo>
                <a:lnTo>
                  <a:pt x="335" y="46"/>
                </a:lnTo>
                <a:lnTo>
                  <a:pt x="340" y="36"/>
                </a:lnTo>
                <a:lnTo>
                  <a:pt x="345" y="31"/>
                </a:lnTo>
                <a:lnTo>
                  <a:pt x="350" y="26"/>
                </a:lnTo>
                <a:lnTo>
                  <a:pt x="355" y="21"/>
                </a:lnTo>
                <a:lnTo>
                  <a:pt x="360" y="15"/>
                </a:lnTo>
                <a:lnTo>
                  <a:pt x="365" y="10"/>
                </a:lnTo>
                <a:lnTo>
                  <a:pt x="370" y="10"/>
                </a:lnTo>
                <a:lnTo>
                  <a:pt x="376" y="5"/>
                </a:lnTo>
                <a:lnTo>
                  <a:pt x="381" y="5"/>
                </a:lnTo>
                <a:lnTo>
                  <a:pt x="386" y="0"/>
                </a:lnTo>
                <a:lnTo>
                  <a:pt x="391" y="0"/>
                </a:lnTo>
                <a:lnTo>
                  <a:pt x="396" y="0"/>
                </a:lnTo>
                <a:lnTo>
                  <a:pt x="401" y="0"/>
                </a:lnTo>
                <a:lnTo>
                  <a:pt x="406" y="0"/>
                </a:lnTo>
                <a:lnTo>
                  <a:pt x="411" y="0"/>
                </a:lnTo>
                <a:lnTo>
                  <a:pt x="416" y="0"/>
                </a:lnTo>
                <a:lnTo>
                  <a:pt x="421" y="5"/>
                </a:lnTo>
                <a:lnTo>
                  <a:pt x="426" y="5"/>
                </a:lnTo>
                <a:lnTo>
                  <a:pt x="431" y="5"/>
                </a:lnTo>
                <a:lnTo>
                  <a:pt x="436" y="10"/>
                </a:lnTo>
                <a:lnTo>
                  <a:pt x="442" y="10"/>
                </a:lnTo>
                <a:lnTo>
                  <a:pt x="447" y="15"/>
                </a:lnTo>
                <a:lnTo>
                  <a:pt x="452" y="15"/>
                </a:lnTo>
                <a:lnTo>
                  <a:pt x="457" y="21"/>
                </a:lnTo>
                <a:lnTo>
                  <a:pt x="462" y="26"/>
                </a:lnTo>
                <a:lnTo>
                  <a:pt x="467" y="26"/>
                </a:lnTo>
                <a:lnTo>
                  <a:pt x="472" y="31"/>
                </a:lnTo>
                <a:lnTo>
                  <a:pt x="477" y="36"/>
                </a:lnTo>
                <a:lnTo>
                  <a:pt x="482" y="36"/>
                </a:lnTo>
                <a:lnTo>
                  <a:pt x="487" y="41"/>
                </a:lnTo>
                <a:lnTo>
                  <a:pt x="492" y="46"/>
                </a:lnTo>
                <a:lnTo>
                  <a:pt x="497" y="51"/>
                </a:lnTo>
                <a:lnTo>
                  <a:pt x="502" y="56"/>
                </a:lnTo>
                <a:lnTo>
                  <a:pt x="508" y="61"/>
                </a:lnTo>
                <a:lnTo>
                  <a:pt x="513" y="66"/>
                </a:lnTo>
                <a:lnTo>
                  <a:pt x="518" y="71"/>
                </a:lnTo>
                <a:lnTo>
                  <a:pt x="523" y="76"/>
                </a:lnTo>
                <a:lnTo>
                  <a:pt x="528" y="76"/>
                </a:lnTo>
                <a:lnTo>
                  <a:pt x="533" y="81"/>
                </a:lnTo>
                <a:lnTo>
                  <a:pt x="533" y="87"/>
                </a:lnTo>
                <a:lnTo>
                  <a:pt x="538" y="92"/>
                </a:lnTo>
                <a:lnTo>
                  <a:pt x="543" y="92"/>
                </a:lnTo>
                <a:lnTo>
                  <a:pt x="548" y="97"/>
                </a:lnTo>
                <a:lnTo>
                  <a:pt x="548" y="102"/>
                </a:lnTo>
                <a:lnTo>
                  <a:pt x="553" y="107"/>
                </a:lnTo>
                <a:lnTo>
                  <a:pt x="558" y="112"/>
                </a:lnTo>
                <a:lnTo>
                  <a:pt x="563" y="117"/>
                </a:lnTo>
                <a:lnTo>
                  <a:pt x="568" y="122"/>
                </a:lnTo>
                <a:lnTo>
                  <a:pt x="574" y="127"/>
                </a:lnTo>
                <a:lnTo>
                  <a:pt x="579" y="132"/>
                </a:lnTo>
                <a:lnTo>
                  <a:pt x="584" y="137"/>
                </a:lnTo>
                <a:lnTo>
                  <a:pt x="589" y="142"/>
                </a:lnTo>
                <a:lnTo>
                  <a:pt x="594" y="147"/>
                </a:lnTo>
                <a:lnTo>
                  <a:pt x="594" y="153"/>
                </a:lnTo>
                <a:lnTo>
                  <a:pt x="599" y="158"/>
                </a:lnTo>
                <a:lnTo>
                  <a:pt x="604" y="158"/>
                </a:lnTo>
                <a:lnTo>
                  <a:pt x="609" y="163"/>
                </a:lnTo>
                <a:lnTo>
                  <a:pt x="609" y="168"/>
                </a:lnTo>
                <a:lnTo>
                  <a:pt x="614" y="173"/>
                </a:lnTo>
                <a:lnTo>
                  <a:pt x="619" y="178"/>
                </a:lnTo>
                <a:lnTo>
                  <a:pt x="624" y="183"/>
                </a:lnTo>
                <a:lnTo>
                  <a:pt x="629" y="188"/>
                </a:lnTo>
                <a:lnTo>
                  <a:pt x="634" y="193"/>
                </a:lnTo>
                <a:lnTo>
                  <a:pt x="640" y="198"/>
                </a:lnTo>
                <a:lnTo>
                  <a:pt x="640" y="203"/>
                </a:lnTo>
                <a:lnTo>
                  <a:pt x="645" y="208"/>
                </a:lnTo>
                <a:lnTo>
                  <a:pt x="650" y="208"/>
                </a:lnTo>
                <a:lnTo>
                  <a:pt x="655" y="213"/>
                </a:lnTo>
                <a:lnTo>
                  <a:pt x="655" y="219"/>
                </a:lnTo>
                <a:lnTo>
                  <a:pt x="660" y="224"/>
                </a:lnTo>
                <a:lnTo>
                  <a:pt x="665" y="229"/>
                </a:lnTo>
                <a:lnTo>
                  <a:pt x="670" y="234"/>
                </a:lnTo>
                <a:lnTo>
                  <a:pt x="675" y="239"/>
                </a:lnTo>
                <a:lnTo>
                  <a:pt x="680" y="244"/>
                </a:lnTo>
                <a:lnTo>
                  <a:pt x="685" y="249"/>
                </a:lnTo>
                <a:lnTo>
                  <a:pt x="690" y="254"/>
                </a:lnTo>
                <a:lnTo>
                  <a:pt x="695" y="259"/>
                </a:lnTo>
                <a:lnTo>
                  <a:pt x="701" y="264"/>
                </a:lnTo>
                <a:lnTo>
                  <a:pt x="706" y="269"/>
                </a:lnTo>
                <a:lnTo>
                  <a:pt x="711" y="274"/>
                </a:lnTo>
                <a:lnTo>
                  <a:pt x="716" y="279"/>
                </a:lnTo>
                <a:lnTo>
                  <a:pt x="721" y="285"/>
                </a:lnTo>
                <a:lnTo>
                  <a:pt x="721" y="290"/>
                </a:lnTo>
                <a:lnTo>
                  <a:pt x="726" y="295"/>
                </a:lnTo>
                <a:lnTo>
                  <a:pt x="731" y="300"/>
                </a:lnTo>
                <a:lnTo>
                  <a:pt x="736" y="305"/>
                </a:lnTo>
                <a:lnTo>
                  <a:pt x="741" y="310"/>
                </a:lnTo>
                <a:lnTo>
                  <a:pt x="746" y="315"/>
                </a:lnTo>
                <a:lnTo>
                  <a:pt x="751" y="320"/>
                </a:lnTo>
                <a:lnTo>
                  <a:pt x="756" y="325"/>
                </a:lnTo>
                <a:lnTo>
                  <a:pt x="761" y="330"/>
                </a:lnTo>
                <a:lnTo>
                  <a:pt x="767" y="335"/>
                </a:lnTo>
                <a:lnTo>
                  <a:pt x="772" y="340"/>
                </a:lnTo>
                <a:lnTo>
                  <a:pt x="777" y="346"/>
                </a:lnTo>
                <a:lnTo>
                  <a:pt x="782" y="351"/>
                </a:lnTo>
                <a:lnTo>
                  <a:pt x="787" y="356"/>
                </a:lnTo>
                <a:lnTo>
                  <a:pt x="792" y="361"/>
                </a:lnTo>
                <a:lnTo>
                  <a:pt x="797" y="366"/>
                </a:lnTo>
                <a:lnTo>
                  <a:pt x="802" y="371"/>
                </a:lnTo>
                <a:lnTo>
                  <a:pt x="807" y="376"/>
                </a:lnTo>
                <a:lnTo>
                  <a:pt x="812" y="381"/>
                </a:lnTo>
                <a:lnTo>
                  <a:pt x="817" y="386"/>
                </a:lnTo>
                <a:lnTo>
                  <a:pt x="822" y="391"/>
                </a:lnTo>
                <a:lnTo>
                  <a:pt x="827" y="396"/>
                </a:lnTo>
                <a:lnTo>
                  <a:pt x="833" y="401"/>
                </a:lnTo>
                <a:lnTo>
                  <a:pt x="838" y="406"/>
                </a:lnTo>
                <a:lnTo>
                  <a:pt x="843" y="412"/>
                </a:lnTo>
                <a:lnTo>
                  <a:pt x="848" y="417"/>
                </a:lnTo>
                <a:lnTo>
                  <a:pt x="853" y="422"/>
                </a:lnTo>
                <a:lnTo>
                  <a:pt x="858" y="427"/>
                </a:lnTo>
                <a:lnTo>
                  <a:pt x="863" y="432"/>
                </a:lnTo>
                <a:lnTo>
                  <a:pt x="868" y="432"/>
                </a:lnTo>
                <a:lnTo>
                  <a:pt x="873" y="437"/>
                </a:lnTo>
                <a:lnTo>
                  <a:pt x="878" y="442"/>
                </a:lnTo>
                <a:lnTo>
                  <a:pt x="883" y="447"/>
                </a:lnTo>
                <a:lnTo>
                  <a:pt x="888" y="452"/>
                </a:lnTo>
                <a:lnTo>
                  <a:pt x="893" y="457"/>
                </a:lnTo>
                <a:lnTo>
                  <a:pt x="899" y="462"/>
                </a:lnTo>
                <a:lnTo>
                  <a:pt x="904" y="467"/>
                </a:lnTo>
                <a:lnTo>
                  <a:pt x="909" y="472"/>
                </a:lnTo>
                <a:lnTo>
                  <a:pt x="914" y="472"/>
                </a:lnTo>
                <a:lnTo>
                  <a:pt x="919" y="478"/>
                </a:lnTo>
                <a:lnTo>
                  <a:pt x="924" y="483"/>
                </a:lnTo>
                <a:lnTo>
                  <a:pt x="929" y="488"/>
                </a:lnTo>
                <a:lnTo>
                  <a:pt x="934" y="493"/>
                </a:lnTo>
                <a:lnTo>
                  <a:pt x="939" y="498"/>
                </a:lnTo>
                <a:lnTo>
                  <a:pt x="944" y="503"/>
                </a:lnTo>
                <a:lnTo>
                  <a:pt x="949" y="503"/>
                </a:lnTo>
                <a:lnTo>
                  <a:pt x="954" y="508"/>
                </a:lnTo>
                <a:lnTo>
                  <a:pt x="959" y="513"/>
                </a:lnTo>
                <a:lnTo>
                  <a:pt x="965" y="518"/>
                </a:lnTo>
                <a:lnTo>
                  <a:pt x="970" y="523"/>
                </a:lnTo>
                <a:lnTo>
                  <a:pt x="975" y="523"/>
                </a:lnTo>
                <a:lnTo>
                  <a:pt x="980" y="528"/>
                </a:lnTo>
                <a:lnTo>
                  <a:pt x="985" y="533"/>
                </a:lnTo>
                <a:lnTo>
                  <a:pt x="990" y="538"/>
                </a:lnTo>
                <a:lnTo>
                  <a:pt x="995" y="538"/>
                </a:lnTo>
                <a:lnTo>
                  <a:pt x="1000" y="544"/>
                </a:lnTo>
                <a:lnTo>
                  <a:pt x="1005" y="549"/>
                </a:lnTo>
                <a:lnTo>
                  <a:pt x="1010" y="554"/>
                </a:lnTo>
                <a:lnTo>
                  <a:pt x="1015" y="559"/>
                </a:lnTo>
                <a:lnTo>
                  <a:pt x="1020" y="564"/>
                </a:lnTo>
                <a:lnTo>
                  <a:pt x="1026" y="564"/>
                </a:lnTo>
                <a:lnTo>
                  <a:pt x="1031" y="569"/>
                </a:lnTo>
                <a:lnTo>
                  <a:pt x="1036" y="574"/>
                </a:lnTo>
                <a:lnTo>
                  <a:pt x="1041" y="574"/>
                </a:lnTo>
                <a:lnTo>
                  <a:pt x="1046" y="579"/>
                </a:lnTo>
                <a:lnTo>
                  <a:pt x="1051" y="584"/>
                </a:lnTo>
                <a:lnTo>
                  <a:pt x="1056" y="589"/>
                </a:lnTo>
                <a:lnTo>
                  <a:pt x="1061" y="594"/>
                </a:lnTo>
                <a:lnTo>
                  <a:pt x="1066" y="594"/>
                </a:lnTo>
                <a:lnTo>
                  <a:pt x="1071" y="599"/>
                </a:lnTo>
                <a:lnTo>
                  <a:pt x="1076" y="604"/>
                </a:lnTo>
                <a:lnTo>
                  <a:pt x="1081" y="604"/>
                </a:lnTo>
                <a:lnTo>
                  <a:pt x="1086" y="610"/>
                </a:lnTo>
                <a:lnTo>
                  <a:pt x="1092" y="615"/>
                </a:lnTo>
                <a:lnTo>
                  <a:pt x="1097" y="615"/>
                </a:lnTo>
                <a:lnTo>
                  <a:pt x="1102" y="620"/>
                </a:lnTo>
                <a:lnTo>
                  <a:pt x="1107" y="625"/>
                </a:lnTo>
                <a:lnTo>
                  <a:pt x="1112" y="630"/>
                </a:lnTo>
                <a:lnTo>
                  <a:pt x="1117" y="630"/>
                </a:lnTo>
                <a:lnTo>
                  <a:pt x="1122" y="635"/>
                </a:lnTo>
                <a:lnTo>
                  <a:pt x="1127" y="640"/>
                </a:lnTo>
                <a:lnTo>
                  <a:pt x="1132" y="640"/>
                </a:lnTo>
                <a:lnTo>
                  <a:pt x="1137" y="645"/>
                </a:lnTo>
                <a:lnTo>
                  <a:pt x="1142" y="65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35" name="Freeform 167">
            <a:extLst>
              <a:ext uri="{FF2B5EF4-FFF2-40B4-BE49-F238E27FC236}">
                <a16:creationId xmlns:a16="http://schemas.microsoft.com/office/drawing/2014/main" id="{98280CC5-E321-44B6-AE0E-C441A90AA63C}"/>
              </a:ext>
            </a:extLst>
          </p:cNvPr>
          <p:cNvSpPr>
            <a:spLocks/>
          </p:cNvSpPr>
          <p:nvPr/>
        </p:nvSpPr>
        <p:spPr bwMode="auto">
          <a:xfrm>
            <a:off x="4868863" y="4429125"/>
            <a:ext cx="1217612" cy="523875"/>
          </a:xfrm>
          <a:custGeom>
            <a:avLst/>
            <a:gdLst>
              <a:gd name="T0" fmla="*/ 10 w 767"/>
              <a:gd name="T1" fmla="*/ 5 h 330"/>
              <a:gd name="T2" fmla="*/ 26 w 767"/>
              <a:gd name="T3" fmla="*/ 15 h 330"/>
              <a:gd name="T4" fmla="*/ 41 w 767"/>
              <a:gd name="T5" fmla="*/ 21 h 330"/>
              <a:gd name="T6" fmla="*/ 56 w 767"/>
              <a:gd name="T7" fmla="*/ 31 h 330"/>
              <a:gd name="T8" fmla="*/ 71 w 767"/>
              <a:gd name="T9" fmla="*/ 41 h 330"/>
              <a:gd name="T10" fmla="*/ 87 w 767"/>
              <a:gd name="T11" fmla="*/ 51 h 330"/>
              <a:gd name="T12" fmla="*/ 102 w 767"/>
              <a:gd name="T13" fmla="*/ 61 h 330"/>
              <a:gd name="T14" fmla="*/ 117 w 767"/>
              <a:gd name="T15" fmla="*/ 66 h 330"/>
              <a:gd name="T16" fmla="*/ 132 w 767"/>
              <a:gd name="T17" fmla="*/ 76 h 330"/>
              <a:gd name="T18" fmla="*/ 148 w 767"/>
              <a:gd name="T19" fmla="*/ 87 h 330"/>
              <a:gd name="T20" fmla="*/ 163 w 767"/>
              <a:gd name="T21" fmla="*/ 92 h 330"/>
              <a:gd name="T22" fmla="*/ 178 w 767"/>
              <a:gd name="T23" fmla="*/ 102 h 330"/>
              <a:gd name="T24" fmla="*/ 193 w 767"/>
              <a:gd name="T25" fmla="*/ 107 h 330"/>
              <a:gd name="T26" fmla="*/ 209 w 767"/>
              <a:gd name="T27" fmla="*/ 117 h 330"/>
              <a:gd name="T28" fmla="*/ 224 w 767"/>
              <a:gd name="T29" fmla="*/ 127 h 330"/>
              <a:gd name="T30" fmla="*/ 239 w 767"/>
              <a:gd name="T31" fmla="*/ 132 h 330"/>
              <a:gd name="T32" fmla="*/ 254 w 767"/>
              <a:gd name="T33" fmla="*/ 142 h 330"/>
              <a:gd name="T34" fmla="*/ 269 w 767"/>
              <a:gd name="T35" fmla="*/ 147 h 330"/>
              <a:gd name="T36" fmla="*/ 285 w 767"/>
              <a:gd name="T37" fmla="*/ 153 h 330"/>
              <a:gd name="T38" fmla="*/ 300 w 767"/>
              <a:gd name="T39" fmla="*/ 163 h 330"/>
              <a:gd name="T40" fmla="*/ 315 w 767"/>
              <a:gd name="T41" fmla="*/ 168 h 330"/>
              <a:gd name="T42" fmla="*/ 330 w 767"/>
              <a:gd name="T43" fmla="*/ 178 h 330"/>
              <a:gd name="T44" fmla="*/ 346 w 767"/>
              <a:gd name="T45" fmla="*/ 183 h 330"/>
              <a:gd name="T46" fmla="*/ 361 w 767"/>
              <a:gd name="T47" fmla="*/ 188 h 330"/>
              <a:gd name="T48" fmla="*/ 376 w 767"/>
              <a:gd name="T49" fmla="*/ 193 h 330"/>
              <a:gd name="T50" fmla="*/ 391 w 767"/>
              <a:gd name="T51" fmla="*/ 203 h 330"/>
              <a:gd name="T52" fmla="*/ 407 w 767"/>
              <a:gd name="T53" fmla="*/ 208 h 330"/>
              <a:gd name="T54" fmla="*/ 422 w 767"/>
              <a:gd name="T55" fmla="*/ 213 h 330"/>
              <a:gd name="T56" fmla="*/ 437 w 767"/>
              <a:gd name="T57" fmla="*/ 219 h 330"/>
              <a:gd name="T58" fmla="*/ 452 w 767"/>
              <a:gd name="T59" fmla="*/ 229 h 330"/>
              <a:gd name="T60" fmla="*/ 467 w 767"/>
              <a:gd name="T61" fmla="*/ 234 h 330"/>
              <a:gd name="T62" fmla="*/ 483 w 767"/>
              <a:gd name="T63" fmla="*/ 239 h 330"/>
              <a:gd name="T64" fmla="*/ 498 w 767"/>
              <a:gd name="T65" fmla="*/ 244 h 330"/>
              <a:gd name="T66" fmla="*/ 513 w 767"/>
              <a:gd name="T67" fmla="*/ 249 h 330"/>
              <a:gd name="T68" fmla="*/ 528 w 767"/>
              <a:gd name="T69" fmla="*/ 254 h 330"/>
              <a:gd name="T70" fmla="*/ 544 w 767"/>
              <a:gd name="T71" fmla="*/ 259 h 330"/>
              <a:gd name="T72" fmla="*/ 559 w 767"/>
              <a:gd name="T73" fmla="*/ 264 h 330"/>
              <a:gd name="T74" fmla="*/ 574 w 767"/>
              <a:gd name="T75" fmla="*/ 269 h 330"/>
              <a:gd name="T76" fmla="*/ 589 w 767"/>
              <a:gd name="T77" fmla="*/ 274 h 330"/>
              <a:gd name="T78" fmla="*/ 605 w 767"/>
              <a:gd name="T79" fmla="*/ 279 h 330"/>
              <a:gd name="T80" fmla="*/ 620 w 767"/>
              <a:gd name="T81" fmla="*/ 285 h 330"/>
              <a:gd name="T82" fmla="*/ 635 w 767"/>
              <a:gd name="T83" fmla="*/ 290 h 330"/>
              <a:gd name="T84" fmla="*/ 650 w 767"/>
              <a:gd name="T85" fmla="*/ 295 h 330"/>
              <a:gd name="T86" fmla="*/ 666 w 767"/>
              <a:gd name="T87" fmla="*/ 300 h 330"/>
              <a:gd name="T88" fmla="*/ 681 w 767"/>
              <a:gd name="T89" fmla="*/ 305 h 330"/>
              <a:gd name="T90" fmla="*/ 696 w 767"/>
              <a:gd name="T91" fmla="*/ 310 h 330"/>
              <a:gd name="T92" fmla="*/ 711 w 767"/>
              <a:gd name="T93" fmla="*/ 315 h 330"/>
              <a:gd name="T94" fmla="*/ 726 w 767"/>
              <a:gd name="T95" fmla="*/ 320 h 330"/>
              <a:gd name="T96" fmla="*/ 742 w 767"/>
              <a:gd name="T97" fmla="*/ 325 h 330"/>
              <a:gd name="T98" fmla="*/ 757 w 767"/>
              <a:gd name="T99" fmla="*/ 33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67" h="330">
                <a:moveTo>
                  <a:pt x="0" y="0"/>
                </a:moveTo>
                <a:lnTo>
                  <a:pt x="5" y="0"/>
                </a:lnTo>
                <a:lnTo>
                  <a:pt x="10" y="5"/>
                </a:lnTo>
                <a:lnTo>
                  <a:pt x="16" y="5"/>
                </a:lnTo>
                <a:lnTo>
                  <a:pt x="21" y="10"/>
                </a:lnTo>
                <a:lnTo>
                  <a:pt x="26" y="15"/>
                </a:lnTo>
                <a:lnTo>
                  <a:pt x="31" y="15"/>
                </a:lnTo>
                <a:lnTo>
                  <a:pt x="36" y="21"/>
                </a:lnTo>
                <a:lnTo>
                  <a:pt x="41" y="21"/>
                </a:lnTo>
                <a:lnTo>
                  <a:pt x="46" y="26"/>
                </a:lnTo>
                <a:lnTo>
                  <a:pt x="51" y="31"/>
                </a:lnTo>
                <a:lnTo>
                  <a:pt x="56" y="31"/>
                </a:lnTo>
                <a:lnTo>
                  <a:pt x="61" y="36"/>
                </a:lnTo>
                <a:lnTo>
                  <a:pt x="66" y="41"/>
                </a:lnTo>
                <a:lnTo>
                  <a:pt x="71" y="41"/>
                </a:lnTo>
                <a:lnTo>
                  <a:pt x="76" y="46"/>
                </a:lnTo>
                <a:lnTo>
                  <a:pt x="82" y="46"/>
                </a:lnTo>
                <a:lnTo>
                  <a:pt x="87" y="51"/>
                </a:lnTo>
                <a:lnTo>
                  <a:pt x="92" y="56"/>
                </a:lnTo>
                <a:lnTo>
                  <a:pt x="97" y="56"/>
                </a:lnTo>
                <a:lnTo>
                  <a:pt x="102" y="61"/>
                </a:lnTo>
                <a:lnTo>
                  <a:pt x="107" y="61"/>
                </a:lnTo>
                <a:lnTo>
                  <a:pt x="112" y="66"/>
                </a:lnTo>
                <a:lnTo>
                  <a:pt x="117" y="66"/>
                </a:lnTo>
                <a:lnTo>
                  <a:pt x="122" y="71"/>
                </a:lnTo>
                <a:lnTo>
                  <a:pt x="127" y="76"/>
                </a:lnTo>
                <a:lnTo>
                  <a:pt x="132" y="76"/>
                </a:lnTo>
                <a:lnTo>
                  <a:pt x="137" y="81"/>
                </a:lnTo>
                <a:lnTo>
                  <a:pt x="142" y="81"/>
                </a:lnTo>
                <a:lnTo>
                  <a:pt x="148" y="87"/>
                </a:lnTo>
                <a:lnTo>
                  <a:pt x="153" y="87"/>
                </a:lnTo>
                <a:lnTo>
                  <a:pt x="158" y="92"/>
                </a:lnTo>
                <a:lnTo>
                  <a:pt x="163" y="92"/>
                </a:lnTo>
                <a:lnTo>
                  <a:pt x="168" y="97"/>
                </a:lnTo>
                <a:lnTo>
                  <a:pt x="173" y="102"/>
                </a:lnTo>
                <a:lnTo>
                  <a:pt x="178" y="102"/>
                </a:lnTo>
                <a:lnTo>
                  <a:pt x="183" y="107"/>
                </a:lnTo>
                <a:lnTo>
                  <a:pt x="188" y="107"/>
                </a:lnTo>
                <a:lnTo>
                  <a:pt x="193" y="107"/>
                </a:lnTo>
                <a:lnTo>
                  <a:pt x="198" y="112"/>
                </a:lnTo>
                <a:lnTo>
                  <a:pt x="203" y="117"/>
                </a:lnTo>
                <a:lnTo>
                  <a:pt x="209" y="117"/>
                </a:lnTo>
                <a:lnTo>
                  <a:pt x="214" y="122"/>
                </a:lnTo>
                <a:lnTo>
                  <a:pt x="219" y="122"/>
                </a:lnTo>
                <a:lnTo>
                  <a:pt x="224" y="127"/>
                </a:lnTo>
                <a:lnTo>
                  <a:pt x="229" y="127"/>
                </a:lnTo>
                <a:lnTo>
                  <a:pt x="234" y="132"/>
                </a:lnTo>
                <a:lnTo>
                  <a:pt x="239" y="132"/>
                </a:lnTo>
                <a:lnTo>
                  <a:pt x="244" y="137"/>
                </a:lnTo>
                <a:lnTo>
                  <a:pt x="249" y="137"/>
                </a:lnTo>
                <a:lnTo>
                  <a:pt x="254" y="142"/>
                </a:lnTo>
                <a:lnTo>
                  <a:pt x="259" y="142"/>
                </a:lnTo>
                <a:lnTo>
                  <a:pt x="264" y="147"/>
                </a:lnTo>
                <a:lnTo>
                  <a:pt x="269" y="147"/>
                </a:lnTo>
                <a:lnTo>
                  <a:pt x="275" y="153"/>
                </a:lnTo>
                <a:lnTo>
                  <a:pt x="280" y="153"/>
                </a:lnTo>
                <a:lnTo>
                  <a:pt x="285" y="153"/>
                </a:lnTo>
                <a:lnTo>
                  <a:pt x="290" y="158"/>
                </a:lnTo>
                <a:lnTo>
                  <a:pt x="295" y="158"/>
                </a:lnTo>
                <a:lnTo>
                  <a:pt x="300" y="163"/>
                </a:lnTo>
                <a:lnTo>
                  <a:pt x="305" y="163"/>
                </a:lnTo>
                <a:lnTo>
                  <a:pt x="310" y="168"/>
                </a:lnTo>
                <a:lnTo>
                  <a:pt x="315" y="168"/>
                </a:lnTo>
                <a:lnTo>
                  <a:pt x="320" y="173"/>
                </a:lnTo>
                <a:lnTo>
                  <a:pt x="325" y="173"/>
                </a:lnTo>
                <a:lnTo>
                  <a:pt x="330" y="178"/>
                </a:lnTo>
                <a:lnTo>
                  <a:pt x="335" y="178"/>
                </a:lnTo>
                <a:lnTo>
                  <a:pt x="341" y="183"/>
                </a:lnTo>
                <a:lnTo>
                  <a:pt x="346" y="183"/>
                </a:lnTo>
                <a:lnTo>
                  <a:pt x="351" y="183"/>
                </a:lnTo>
                <a:lnTo>
                  <a:pt x="356" y="188"/>
                </a:lnTo>
                <a:lnTo>
                  <a:pt x="361" y="188"/>
                </a:lnTo>
                <a:lnTo>
                  <a:pt x="366" y="188"/>
                </a:lnTo>
                <a:lnTo>
                  <a:pt x="371" y="193"/>
                </a:lnTo>
                <a:lnTo>
                  <a:pt x="376" y="193"/>
                </a:lnTo>
                <a:lnTo>
                  <a:pt x="381" y="198"/>
                </a:lnTo>
                <a:lnTo>
                  <a:pt x="386" y="198"/>
                </a:lnTo>
                <a:lnTo>
                  <a:pt x="391" y="203"/>
                </a:lnTo>
                <a:lnTo>
                  <a:pt x="396" y="203"/>
                </a:lnTo>
                <a:lnTo>
                  <a:pt x="401" y="208"/>
                </a:lnTo>
                <a:lnTo>
                  <a:pt x="407" y="208"/>
                </a:lnTo>
                <a:lnTo>
                  <a:pt x="412" y="208"/>
                </a:lnTo>
                <a:lnTo>
                  <a:pt x="417" y="213"/>
                </a:lnTo>
                <a:lnTo>
                  <a:pt x="422" y="213"/>
                </a:lnTo>
                <a:lnTo>
                  <a:pt x="427" y="213"/>
                </a:lnTo>
                <a:lnTo>
                  <a:pt x="432" y="219"/>
                </a:lnTo>
                <a:lnTo>
                  <a:pt x="437" y="219"/>
                </a:lnTo>
                <a:lnTo>
                  <a:pt x="442" y="224"/>
                </a:lnTo>
                <a:lnTo>
                  <a:pt x="447" y="224"/>
                </a:lnTo>
                <a:lnTo>
                  <a:pt x="452" y="229"/>
                </a:lnTo>
                <a:lnTo>
                  <a:pt x="457" y="229"/>
                </a:lnTo>
                <a:lnTo>
                  <a:pt x="462" y="229"/>
                </a:lnTo>
                <a:lnTo>
                  <a:pt x="467" y="234"/>
                </a:lnTo>
                <a:lnTo>
                  <a:pt x="473" y="234"/>
                </a:lnTo>
                <a:lnTo>
                  <a:pt x="478" y="239"/>
                </a:lnTo>
                <a:lnTo>
                  <a:pt x="483" y="239"/>
                </a:lnTo>
                <a:lnTo>
                  <a:pt x="488" y="239"/>
                </a:lnTo>
                <a:lnTo>
                  <a:pt x="493" y="244"/>
                </a:lnTo>
                <a:lnTo>
                  <a:pt x="498" y="244"/>
                </a:lnTo>
                <a:lnTo>
                  <a:pt x="503" y="244"/>
                </a:lnTo>
                <a:lnTo>
                  <a:pt x="508" y="249"/>
                </a:lnTo>
                <a:lnTo>
                  <a:pt x="513" y="249"/>
                </a:lnTo>
                <a:lnTo>
                  <a:pt x="518" y="249"/>
                </a:lnTo>
                <a:lnTo>
                  <a:pt x="523" y="254"/>
                </a:lnTo>
                <a:lnTo>
                  <a:pt x="528" y="254"/>
                </a:lnTo>
                <a:lnTo>
                  <a:pt x="534" y="254"/>
                </a:lnTo>
                <a:lnTo>
                  <a:pt x="539" y="259"/>
                </a:lnTo>
                <a:lnTo>
                  <a:pt x="544" y="259"/>
                </a:lnTo>
                <a:lnTo>
                  <a:pt x="549" y="264"/>
                </a:lnTo>
                <a:lnTo>
                  <a:pt x="554" y="264"/>
                </a:lnTo>
                <a:lnTo>
                  <a:pt x="559" y="264"/>
                </a:lnTo>
                <a:lnTo>
                  <a:pt x="564" y="269"/>
                </a:lnTo>
                <a:lnTo>
                  <a:pt x="569" y="269"/>
                </a:lnTo>
                <a:lnTo>
                  <a:pt x="574" y="269"/>
                </a:lnTo>
                <a:lnTo>
                  <a:pt x="579" y="274"/>
                </a:lnTo>
                <a:lnTo>
                  <a:pt x="584" y="274"/>
                </a:lnTo>
                <a:lnTo>
                  <a:pt x="589" y="274"/>
                </a:lnTo>
                <a:lnTo>
                  <a:pt x="594" y="279"/>
                </a:lnTo>
                <a:lnTo>
                  <a:pt x="600" y="279"/>
                </a:lnTo>
                <a:lnTo>
                  <a:pt x="605" y="279"/>
                </a:lnTo>
                <a:lnTo>
                  <a:pt x="610" y="285"/>
                </a:lnTo>
                <a:lnTo>
                  <a:pt x="615" y="285"/>
                </a:lnTo>
                <a:lnTo>
                  <a:pt x="620" y="285"/>
                </a:lnTo>
                <a:lnTo>
                  <a:pt x="625" y="290"/>
                </a:lnTo>
                <a:lnTo>
                  <a:pt x="630" y="290"/>
                </a:lnTo>
                <a:lnTo>
                  <a:pt x="635" y="290"/>
                </a:lnTo>
                <a:lnTo>
                  <a:pt x="640" y="295"/>
                </a:lnTo>
                <a:lnTo>
                  <a:pt x="645" y="295"/>
                </a:lnTo>
                <a:lnTo>
                  <a:pt x="650" y="295"/>
                </a:lnTo>
                <a:lnTo>
                  <a:pt x="655" y="300"/>
                </a:lnTo>
                <a:lnTo>
                  <a:pt x="660" y="300"/>
                </a:lnTo>
                <a:lnTo>
                  <a:pt x="666" y="300"/>
                </a:lnTo>
                <a:lnTo>
                  <a:pt x="671" y="305"/>
                </a:lnTo>
                <a:lnTo>
                  <a:pt x="676" y="305"/>
                </a:lnTo>
                <a:lnTo>
                  <a:pt x="681" y="305"/>
                </a:lnTo>
                <a:lnTo>
                  <a:pt x="686" y="310"/>
                </a:lnTo>
                <a:lnTo>
                  <a:pt x="691" y="310"/>
                </a:lnTo>
                <a:lnTo>
                  <a:pt x="696" y="310"/>
                </a:lnTo>
                <a:lnTo>
                  <a:pt x="701" y="310"/>
                </a:lnTo>
                <a:lnTo>
                  <a:pt x="706" y="315"/>
                </a:lnTo>
                <a:lnTo>
                  <a:pt x="711" y="315"/>
                </a:lnTo>
                <a:lnTo>
                  <a:pt x="716" y="315"/>
                </a:lnTo>
                <a:lnTo>
                  <a:pt x="721" y="320"/>
                </a:lnTo>
                <a:lnTo>
                  <a:pt x="726" y="320"/>
                </a:lnTo>
                <a:lnTo>
                  <a:pt x="732" y="320"/>
                </a:lnTo>
                <a:lnTo>
                  <a:pt x="737" y="320"/>
                </a:lnTo>
                <a:lnTo>
                  <a:pt x="742" y="325"/>
                </a:lnTo>
                <a:lnTo>
                  <a:pt x="747" y="325"/>
                </a:lnTo>
                <a:lnTo>
                  <a:pt x="752" y="325"/>
                </a:lnTo>
                <a:lnTo>
                  <a:pt x="757" y="330"/>
                </a:lnTo>
                <a:lnTo>
                  <a:pt x="762" y="330"/>
                </a:lnTo>
                <a:lnTo>
                  <a:pt x="767" y="33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36" name="Rectangle 168">
            <a:extLst>
              <a:ext uri="{FF2B5EF4-FFF2-40B4-BE49-F238E27FC236}">
                <a16:creationId xmlns:a16="http://schemas.microsoft.com/office/drawing/2014/main" id="{E3E46BE2-137C-44F2-BE25-9910FBC4BF48}"/>
              </a:ext>
            </a:extLst>
          </p:cNvPr>
          <p:cNvSpPr>
            <a:spLocks noChangeArrowheads="1"/>
          </p:cNvSpPr>
          <p:nvPr/>
        </p:nvSpPr>
        <p:spPr bwMode="auto">
          <a:xfrm>
            <a:off x="4429125" y="6035675"/>
            <a:ext cx="160338"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z/N</a:t>
            </a:r>
            <a:endParaRPr lang="en-US" altLang="en-US"/>
          </a:p>
        </p:txBody>
      </p:sp>
      <p:sp>
        <p:nvSpPr>
          <p:cNvPr id="7173" name="Rectangle 5">
            <a:extLst>
              <a:ext uri="{FF2B5EF4-FFF2-40B4-BE49-F238E27FC236}">
                <a16:creationId xmlns:a16="http://schemas.microsoft.com/office/drawing/2014/main" id="{AFBA71B4-D22C-4B80-B128-F87A7D5898AD}"/>
              </a:ext>
            </a:extLst>
          </p:cNvPr>
          <p:cNvSpPr>
            <a:spLocks noChangeArrowheads="1"/>
          </p:cNvSpPr>
          <p:nvPr/>
        </p:nvSpPr>
        <p:spPr bwMode="auto">
          <a:xfrm>
            <a:off x="2836863" y="596900"/>
            <a:ext cx="3298825" cy="2416175"/>
          </a:xfrm>
          <a:prstGeom prst="rect">
            <a:avLst/>
          </a:prstGeom>
          <a:solidFill>
            <a:srgbClr val="FFFFFF"/>
          </a:solidFill>
          <a:ln w="11113">
            <a:solidFill>
              <a:srgbClr val="FFFFFF"/>
            </a:solidFill>
            <a:miter lim="800000"/>
            <a:headEnd/>
            <a:tailEnd/>
          </a:ln>
        </p:spPr>
        <p:txBody>
          <a:bodyPr/>
          <a:lstStyle/>
          <a:p>
            <a:endParaRPr lang="en-US"/>
          </a:p>
        </p:txBody>
      </p:sp>
      <p:sp>
        <p:nvSpPr>
          <p:cNvPr id="7174" name="Line 6">
            <a:extLst>
              <a:ext uri="{FF2B5EF4-FFF2-40B4-BE49-F238E27FC236}">
                <a16:creationId xmlns:a16="http://schemas.microsoft.com/office/drawing/2014/main" id="{49C4A9DD-BE84-40F0-AB24-B51BC890B702}"/>
              </a:ext>
            </a:extLst>
          </p:cNvPr>
          <p:cNvSpPr>
            <a:spLocks noChangeShapeType="1"/>
          </p:cNvSpPr>
          <p:nvPr/>
        </p:nvSpPr>
        <p:spPr bwMode="auto">
          <a:xfrm>
            <a:off x="2836863" y="3013075"/>
            <a:ext cx="32988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5" name="Line 7">
            <a:extLst>
              <a:ext uri="{FF2B5EF4-FFF2-40B4-BE49-F238E27FC236}">
                <a16:creationId xmlns:a16="http://schemas.microsoft.com/office/drawing/2014/main" id="{29C333D0-7D38-4C5B-A15D-35C93B4F90EF}"/>
              </a:ext>
            </a:extLst>
          </p:cNvPr>
          <p:cNvSpPr>
            <a:spLocks noChangeShapeType="1"/>
          </p:cNvSpPr>
          <p:nvPr/>
        </p:nvSpPr>
        <p:spPr bwMode="auto">
          <a:xfrm>
            <a:off x="2836863" y="596900"/>
            <a:ext cx="32988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6" name="Line 8">
            <a:extLst>
              <a:ext uri="{FF2B5EF4-FFF2-40B4-BE49-F238E27FC236}">
                <a16:creationId xmlns:a16="http://schemas.microsoft.com/office/drawing/2014/main" id="{7DBDEDA0-DBA8-4ACE-A2E0-D79799D985D0}"/>
              </a:ext>
            </a:extLst>
          </p:cNvPr>
          <p:cNvSpPr>
            <a:spLocks noChangeShapeType="1"/>
          </p:cNvSpPr>
          <p:nvPr/>
        </p:nvSpPr>
        <p:spPr bwMode="auto">
          <a:xfrm flipV="1">
            <a:off x="2836863" y="596900"/>
            <a:ext cx="1587" cy="241617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7" name="Line 9">
            <a:extLst>
              <a:ext uri="{FF2B5EF4-FFF2-40B4-BE49-F238E27FC236}">
                <a16:creationId xmlns:a16="http://schemas.microsoft.com/office/drawing/2014/main" id="{957CBA05-EB9F-41D8-80A3-4CFCBD5BAEAB}"/>
              </a:ext>
            </a:extLst>
          </p:cNvPr>
          <p:cNvSpPr>
            <a:spLocks noChangeShapeType="1"/>
          </p:cNvSpPr>
          <p:nvPr/>
        </p:nvSpPr>
        <p:spPr bwMode="auto">
          <a:xfrm flipV="1">
            <a:off x="6135688" y="596900"/>
            <a:ext cx="1587" cy="241617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8" name="Line 10">
            <a:extLst>
              <a:ext uri="{FF2B5EF4-FFF2-40B4-BE49-F238E27FC236}">
                <a16:creationId xmlns:a16="http://schemas.microsoft.com/office/drawing/2014/main" id="{F424729A-F367-4E7A-AEB6-8F84CB274204}"/>
              </a:ext>
            </a:extLst>
          </p:cNvPr>
          <p:cNvSpPr>
            <a:spLocks noChangeShapeType="1"/>
          </p:cNvSpPr>
          <p:nvPr/>
        </p:nvSpPr>
        <p:spPr bwMode="auto">
          <a:xfrm>
            <a:off x="2836863" y="3013075"/>
            <a:ext cx="32988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9" name="Line 11">
            <a:extLst>
              <a:ext uri="{FF2B5EF4-FFF2-40B4-BE49-F238E27FC236}">
                <a16:creationId xmlns:a16="http://schemas.microsoft.com/office/drawing/2014/main" id="{C1E6412F-48FA-46FC-9A71-5DE08ABBE77D}"/>
              </a:ext>
            </a:extLst>
          </p:cNvPr>
          <p:cNvSpPr>
            <a:spLocks noChangeShapeType="1"/>
          </p:cNvSpPr>
          <p:nvPr/>
        </p:nvSpPr>
        <p:spPr bwMode="auto">
          <a:xfrm flipV="1">
            <a:off x="2836863" y="596900"/>
            <a:ext cx="1587" cy="241617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0" name="Line 12">
            <a:extLst>
              <a:ext uri="{FF2B5EF4-FFF2-40B4-BE49-F238E27FC236}">
                <a16:creationId xmlns:a16="http://schemas.microsoft.com/office/drawing/2014/main" id="{AF485355-A995-4A42-90A3-6FAA6552C619}"/>
              </a:ext>
            </a:extLst>
          </p:cNvPr>
          <p:cNvSpPr>
            <a:spLocks noChangeShapeType="1"/>
          </p:cNvSpPr>
          <p:nvPr/>
        </p:nvSpPr>
        <p:spPr bwMode="auto">
          <a:xfrm flipV="1">
            <a:off x="2836863" y="2982913"/>
            <a:ext cx="1587" cy="301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1" name="Line 13">
            <a:extLst>
              <a:ext uri="{FF2B5EF4-FFF2-40B4-BE49-F238E27FC236}">
                <a16:creationId xmlns:a16="http://schemas.microsoft.com/office/drawing/2014/main" id="{BA104168-22BD-4413-99D0-C7A880D010E4}"/>
              </a:ext>
            </a:extLst>
          </p:cNvPr>
          <p:cNvSpPr>
            <a:spLocks noChangeShapeType="1"/>
          </p:cNvSpPr>
          <p:nvPr/>
        </p:nvSpPr>
        <p:spPr bwMode="auto">
          <a:xfrm>
            <a:off x="2836863" y="596900"/>
            <a:ext cx="1587"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2" name="Rectangle 14">
            <a:extLst>
              <a:ext uri="{FF2B5EF4-FFF2-40B4-BE49-F238E27FC236}">
                <a16:creationId xmlns:a16="http://schemas.microsoft.com/office/drawing/2014/main" id="{DC0AFD3D-A022-439E-9C5D-61763FBA42D7}"/>
              </a:ext>
            </a:extLst>
          </p:cNvPr>
          <p:cNvSpPr>
            <a:spLocks noChangeArrowheads="1"/>
          </p:cNvSpPr>
          <p:nvPr/>
        </p:nvSpPr>
        <p:spPr bwMode="auto">
          <a:xfrm>
            <a:off x="2814638" y="3040063"/>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a:t>
            </a:r>
            <a:endParaRPr lang="en-US" altLang="en-US"/>
          </a:p>
        </p:txBody>
      </p:sp>
      <p:sp>
        <p:nvSpPr>
          <p:cNvPr id="7183" name="Line 15">
            <a:extLst>
              <a:ext uri="{FF2B5EF4-FFF2-40B4-BE49-F238E27FC236}">
                <a16:creationId xmlns:a16="http://schemas.microsoft.com/office/drawing/2014/main" id="{41CCC5DE-CAAF-431F-ADD3-532CF7B3BD0B}"/>
              </a:ext>
            </a:extLst>
          </p:cNvPr>
          <p:cNvSpPr>
            <a:spLocks noChangeShapeType="1"/>
          </p:cNvSpPr>
          <p:nvPr/>
        </p:nvSpPr>
        <p:spPr bwMode="auto">
          <a:xfrm flipV="1">
            <a:off x="3252788" y="2982913"/>
            <a:ext cx="1587" cy="301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4" name="Line 16">
            <a:extLst>
              <a:ext uri="{FF2B5EF4-FFF2-40B4-BE49-F238E27FC236}">
                <a16:creationId xmlns:a16="http://schemas.microsoft.com/office/drawing/2014/main" id="{5C822BEF-F4D9-41CF-BD5B-8C7D39CB7B7A}"/>
              </a:ext>
            </a:extLst>
          </p:cNvPr>
          <p:cNvSpPr>
            <a:spLocks noChangeShapeType="1"/>
          </p:cNvSpPr>
          <p:nvPr/>
        </p:nvSpPr>
        <p:spPr bwMode="auto">
          <a:xfrm>
            <a:off x="3252788" y="596900"/>
            <a:ext cx="1587"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5" name="Rectangle 17">
            <a:extLst>
              <a:ext uri="{FF2B5EF4-FFF2-40B4-BE49-F238E27FC236}">
                <a16:creationId xmlns:a16="http://schemas.microsoft.com/office/drawing/2014/main" id="{BEEFFEE4-479B-4D09-AD8C-F8A86E01F763}"/>
              </a:ext>
            </a:extLst>
          </p:cNvPr>
          <p:cNvSpPr>
            <a:spLocks noChangeArrowheads="1"/>
          </p:cNvSpPr>
          <p:nvPr/>
        </p:nvSpPr>
        <p:spPr bwMode="auto">
          <a:xfrm>
            <a:off x="3197225" y="3040063"/>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0.5</a:t>
            </a:r>
            <a:endParaRPr lang="en-US" altLang="en-US"/>
          </a:p>
        </p:txBody>
      </p:sp>
      <p:sp>
        <p:nvSpPr>
          <p:cNvPr id="7186" name="Line 18">
            <a:extLst>
              <a:ext uri="{FF2B5EF4-FFF2-40B4-BE49-F238E27FC236}">
                <a16:creationId xmlns:a16="http://schemas.microsoft.com/office/drawing/2014/main" id="{E34C358D-F3D2-4164-BCF2-14352C58E949}"/>
              </a:ext>
            </a:extLst>
          </p:cNvPr>
          <p:cNvSpPr>
            <a:spLocks noChangeShapeType="1"/>
          </p:cNvSpPr>
          <p:nvPr/>
        </p:nvSpPr>
        <p:spPr bwMode="auto">
          <a:xfrm flipV="1">
            <a:off x="3660775" y="2982913"/>
            <a:ext cx="1588" cy="301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7" name="Line 19">
            <a:extLst>
              <a:ext uri="{FF2B5EF4-FFF2-40B4-BE49-F238E27FC236}">
                <a16:creationId xmlns:a16="http://schemas.microsoft.com/office/drawing/2014/main" id="{10D9CE03-EEBB-4422-807C-1AC8DE4EE9AD}"/>
              </a:ext>
            </a:extLst>
          </p:cNvPr>
          <p:cNvSpPr>
            <a:spLocks noChangeShapeType="1"/>
          </p:cNvSpPr>
          <p:nvPr/>
        </p:nvSpPr>
        <p:spPr bwMode="auto">
          <a:xfrm>
            <a:off x="3660775" y="596900"/>
            <a:ext cx="1588"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8" name="Rectangle 20">
            <a:extLst>
              <a:ext uri="{FF2B5EF4-FFF2-40B4-BE49-F238E27FC236}">
                <a16:creationId xmlns:a16="http://schemas.microsoft.com/office/drawing/2014/main" id="{6CFB7455-C913-4A68-887A-9B223E61FA30}"/>
              </a:ext>
            </a:extLst>
          </p:cNvPr>
          <p:cNvSpPr>
            <a:spLocks noChangeArrowheads="1"/>
          </p:cNvSpPr>
          <p:nvPr/>
        </p:nvSpPr>
        <p:spPr bwMode="auto">
          <a:xfrm>
            <a:off x="3640138" y="3040063"/>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a:t>
            </a:r>
            <a:endParaRPr lang="en-US" altLang="en-US"/>
          </a:p>
        </p:txBody>
      </p:sp>
      <p:sp>
        <p:nvSpPr>
          <p:cNvPr id="7189" name="Line 21">
            <a:extLst>
              <a:ext uri="{FF2B5EF4-FFF2-40B4-BE49-F238E27FC236}">
                <a16:creationId xmlns:a16="http://schemas.microsoft.com/office/drawing/2014/main" id="{77EA7298-333A-4C77-9BAF-01137D4264A5}"/>
              </a:ext>
            </a:extLst>
          </p:cNvPr>
          <p:cNvSpPr>
            <a:spLocks noChangeShapeType="1"/>
          </p:cNvSpPr>
          <p:nvPr/>
        </p:nvSpPr>
        <p:spPr bwMode="auto">
          <a:xfrm flipV="1">
            <a:off x="4078288" y="2982913"/>
            <a:ext cx="1587" cy="301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0" name="Line 22">
            <a:extLst>
              <a:ext uri="{FF2B5EF4-FFF2-40B4-BE49-F238E27FC236}">
                <a16:creationId xmlns:a16="http://schemas.microsoft.com/office/drawing/2014/main" id="{733369C3-6A6B-4076-AC20-EC4EF91B4D91}"/>
              </a:ext>
            </a:extLst>
          </p:cNvPr>
          <p:cNvSpPr>
            <a:spLocks noChangeShapeType="1"/>
          </p:cNvSpPr>
          <p:nvPr/>
        </p:nvSpPr>
        <p:spPr bwMode="auto">
          <a:xfrm>
            <a:off x="4078288" y="596900"/>
            <a:ext cx="1587"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1" name="Rectangle 23">
            <a:extLst>
              <a:ext uri="{FF2B5EF4-FFF2-40B4-BE49-F238E27FC236}">
                <a16:creationId xmlns:a16="http://schemas.microsoft.com/office/drawing/2014/main" id="{72ECEC08-8E95-40B4-B437-00334478CA49}"/>
              </a:ext>
            </a:extLst>
          </p:cNvPr>
          <p:cNvSpPr>
            <a:spLocks noChangeArrowheads="1"/>
          </p:cNvSpPr>
          <p:nvPr/>
        </p:nvSpPr>
        <p:spPr bwMode="auto">
          <a:xfrm>
            <a:off x="4022725" y="3040063"/>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1.5</a:t>
            </a:r>
            <a:endParaRPr lang="en-US" altLang="en-US"/>
          </a:p>
        </p:txBody>
      </p:sp>
      <p:sp>
        <p:nvSpPr>
          <p:cNvPr id="7192" name="Line 24">
            <a:extLst>
              <a:ext uri="{FF2B5EF4-FFF2-40B4-BE49-F238E27FC236}">
                <a16:creationId xmlns:a16="http://schemas.microsoft.com/office/drawing/2014/main" id="{2587A1FC-03E0-4F5F-8872-3B49827F2B64}"/>
              </a:ext>
            </a:extLst>
          </p:cNvPr>
          <p:cNvSpPr>
            <a:spLocks noChangeShapeType="1"/>
          </p:cNvSpPr>
          <p:nvPr/>
        </p:nvSpPr>
        <p:spPr bwMode="auto">
          <a:xfrm flipV="1">
            <a:off x="4486275" y="2982913"/>
            <a:ext cx="1588" cy="301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3" name="Line 25">
            <a:extLst>
              <a:ext uri="{FF2B5EF4-FFF2-40B4-BE49-F238E27FC236}">
                <a16:creationId xmlns:a16="http://schemas.microsoft.com/office/drawing/2014/main" id="{A26E1202-E11E-45D4-9482-4B0ABA3DC524}"/>
              </a:ext>
            </a:extLst>
          </p:cNvPr>
          <p:cNvSpPr>
            <a:spLocks noChangeShapeType="1"/>
          </p:cNvSpPr>
          <p:nvPr/>
        </p:nvSpPr>
        <p:spPr bwMode="auto">
          <a:xfrm>
            <a:off x="4486275" y="596900"/>
            <a:ext cx="1588"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4" name="Rectangle 26">
            <a:extLst>
              <a:ext uri="{FF2B5EF4-FFF2-40B4-BE49-F238E27FC236}">
                <a16:creationId xmlns:a16="http://schemas.microsoft.com/office/drawing/2014/main" id="{5538C3C5-4617-4194-BC50-8AB5EDD7A2CC}"/>
              </a:ext>
            </a:extLst>
          </p:cNvPr>
          <p:cNvSpPr>
            <a:spLocks noChangeArrowheads="1"/>
          </p:cNvSpPr>
          <p:nvPr/>
        </p:nvSpPr>
        <p:spPr bwMode="auto">
          <a:xfrm>
            <a:off x="4465638" y="3040063"/>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a:t>
            </a:r>
            <a:endParaRPr lang="en-US" altLang="en-US"/>
          </a:p>
        </p:txBody>
      </p:sp>
      <p:sp>
        <p:nvSpPr>
          <p:cNvPr id="7195" name="Line 27">
            <a:extLst>
              <a:ext uri="{FF2B5EF4-FFF2-40B4-BE49-F238E27FC236}">
                <a16:creationId xmlns:a16="http://schemas.microsoft.com/office/drawing/2014/main" id="{4BDDB6BB-E8EC-4448-AA05-42F7CBB1FE99}"/>
              </a:ext>
            </a:extLst>
          </p:cNvPr>
          <p:cNvSpPr>
            <a:spLocks noChangeShapeType="1"/>
          </p:cNvSpPr>
          <p:nvPr/>
        </p:nvSpPr>
        <p:spPr bwMode="auto">
          <a:xfrm flipV="1">
            <a:off x="4902200" y="2982913"/>
            <a:ext cx="1588" cy="301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6" name="Line 28">
            <a:extLst>
              <a:ext uri="{FF2B5EF4-FFF2-40B4-BE49-F238E27FC236}">
                <a16:creationId xmlns:a16="http://schemas.microsoft.com/office/drawing/2014/main" id="{0E72FD09-376E-4A50-A163-69619BCE4D2E}"/>
              </a:ext>
            </a:extLst>
          </p:cNvPr>
          <p:cNvSpPr>
            <a:spLocks noChangeShapeType="1"/>
          </p:cNvSpPr>
          <p:nvPr/>
        </p:nvSpPr>
        <p:spPr bwMode="auto">
          <a:xfrm>
            <a:off x="4902200" y="596900"/>
            <a:ext cx="1588"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7" name="Rectangle 29">
            <a:extLst>
              <a:ext uri="{FF2B5EF4-FFF2-40B4-BE49-F238E27FC236}">
                <a16:creationId xmlns:a16="http://schemas.microsoft.com/office/drawing/2014/main" id="{6D81353B-F13A-495B-8246-B8B9E3B997E6}"/>
              </a:ext>
            </a:extLst>
          </p:cNvPr>
          <p:cNvSpPr>
            <a:spLocks noChangeArrowheads="1"/>
          </p:cNvSpPr>
          <p:nvPr/>
        </p:nvSpPr>
        <p:spPr bwMode="auto">
          <a:xfrm>
            <a:off x="4848225" y="3040063"/>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2.5</a:t>
            </a:r>
            <a:endParaRPr lang="en-US" altLang="en-US"/>
          </a:p>
        </p:txBody>
      </p:sp>
      <p:sp>
        <p:nvSpPr>
          <p:cNvPr id="7198" name="Line 30">
            <a:extLst>
              <a:ext uri="{FF2B5EF4-FFF2-40B4-BE49-F238E27FC236}">
                <a16:creationId xmlns:a16="http://schemas.microsoft.com/office/drawing/2014/main" id="{0FDE28B8-3C38-47F2-BEED-216CF7E2079D}"/>
              </a:ext>
            </a:extLst>
          </p:cNvPr>
          <p:cNvSpPr>
            <a:spLocks noChangeShapeType="1"/>
          </p:cNvSpPr>
          <p:nvPr/>
        </p:nvSpPr>
        <p:spPr bwMode="auto">
          <a:xfrm flipV="1">
            <a:off x="5311775" y="2982913"/>
            <a:ext cx="1588" cy="301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9" name="Line 31">
            <a:extLst>
              <a:ext uri="{FF2B5EF4-FFF2-40B4-BE49-F238E27FC236}">
                <a16:creationId xmlns:a16="http://schemas.microsoft.com/office/drawing/2014/main" id="{972C5EB0-6ADA-46AE-AE4B-8FE2E013F827}"/>
              </a:ext>
            </a:extLst>
          </p:cNvPr>
          <p:cNvSpPr>
            <a:spLocks noChangeShapeType="1"/>
          </p:cNvSpPr>
          <p:nvPr/>
        </p:nvSpPr>
        <p:spPr bwMode="auto">
          <a:xfrm>
            <a:off x="5311775" y="596900"/>
            <a:ext cx="1588"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0" name="Rectangle 32">
            <a:extLst>
              <a:ext uri="{FF2B5EF4-FFF2-40B4-BE49-F238E27FC236}">
                <a16:creationId xmlns:a16="http://schemas.microsoft.com/office/drawing/2014/main" id="{1459E0D1-E7C9-4461-830E-3C7C51FCBEBA}"/>
              </a:ext>
            </a:extLst>
          </p:cNvPr>
          <p:cNvSpPr>
            <a:spLocks noChangeArrowheads="1"/>
          </p:cNvSpPr>
          <p:nvPr/>
        </p:nvSpPr>
        <p:spPr bwMode="auto">
          <a:xfrm>
            <a:off x="5289550" y="3040063"/>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3</a:t>
            </a:r>
            <a:endParaRPr lang="en-US" altLang="en-US"/>
          </a:p>
        </p:txBody>
      </p:sp>
      <p:sp>
        <p:nvSpPr>
          <p:cNvPr id="7201" name="Line 33">
            <a:extLst>
              <a:ext uri="{FF2B5EF4-FFF2-40B4-BE49-F238E27FC236}">
                <a16:creationId xmlns:a16="http://schemas.microsoft.com/office/drawing/2014/main" id="{69E62DA1-B70D-455C-9486-52DC9B7A0610}"/>
              </a:ext>
            </a:extLst>
          </p:cNvPr>
          <p:cNvSpPr>
            <a:spLocks noChangeShapeType="1"/>
          </p:cNvSpPr>
          <p:nvPr/>
        </p:nvSpPr>
        <p:spPr bwMode="auto">
          <a:xfrm flipV="1">
            <a:off x="5729288" y="2982913"/>
            <a:ext cx="0" cy="301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2" name="Line 34">
            <a:extLst>
              <a:ext uri="{FF2B5EF4-FFF2-40B4-BE49-F238E27FC236}">
                <a16:creationId xmlns:a16="http://schemas.microsoft.com/office/drawing/2014/main" id="{CE5B3CD5-7DED-4C88-AC3D-3E32247408E0}"/>
              </a:ext>
            </a:extLst>
          </p:cNvPr>
          <p:cNvSpPr>
            <a:spLocks noChangeShapeType="1"/>
          </p:cNvSpPr>
          <p:nvPr/>
        </p:nvSpPr>
        <p:spPr bwMode="auto">
          <a:xfrm>
            <a:off x="5729288" y="596900"/>
            <a:ext cx="0"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3" name="Rectangle 35">
            <a:extLst>
              <a:ext uri="{FF2B5EF4-FFF2-40B4-BE49-F238E27FC236}">
                <a16:creationId xmlns:a16="http://schemas.microsoft.com/office/drawing/2014/main" id="{1D2511F4-E5DF-4640-800A-2BC1FBB19697}"/>
              </a:ext>
            </a:extLst>
          </p:cNvPr>
          <p:cNvSpPr>
            <a:spLocks noChangeArrowheads="1"/>
          </p:cNvSpPr>
          <p:nvPr/>
        </p:nvSpPr>
        <p:spPr bwMode="auto">
          <a:xfrm>
            <a:off x="5673725" y="3040063"/>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3.5</a:t>
            </a:r>
            <a:endParaRPr lang="en-US" altLang="en-US"/>
          </a:p>
        </p:txBody>
      </p:sp>
      <p:sp>
        <p:nvSpPr>
          <p:cNvPr id="7204" name="Line 36">
            <a:extLst>
              <a:ext uri="{FF2B5EF4-FFF2-40B4-BE49-F238E27FC236}">
                <a16:creationId xmlns:a16="http://schemas.microsoft.com/office/drawing/2014/main" id="{1A6575BC-D4D1-410B-8BE0-AA3C5FACD7BC}"/>
              </a:ext>
            </a:extLst>
          </p:cNvPr>
          <p:cNvSpPr>
            <a:spLocks noChangeShapeType="1"/>
          </p:cNvSpPr>
          <p:nvPr/>
        </p:nvSpPr>
        <p:spPr bwMode="auto">
          <a:xfrm flipV="1">
            <a:off x="6135688" y="2982913"/>
            <a:ext cx="1587" cy="301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5" name="Line 37">
            <a:extLst>
              <a:ext uri="{FF2B5EF4-FFF2-40B4-BE49-F238E27FC236}">
                <a16:creationId xmlns:a16="http://schemas.microsoft.com/office/drawing/2014/main" id="{EBDACFA2-D577-46AE-9982-41AB877B8F19}"/>
              </a:ext>
            </a:extLst>
          </p:cNvPr>
          <p:cNvSpPr>
            <a:spLocks noChangeShapeType="1"/>
          </p:cNvSpPr>
          <p:nvPr/>
        </p:nvSpPr>
        <p:spPr bwMode="auto">
          <a:xfrm>
            <a:off x="6135688" y="596900"/>
            <a:ext cx="1587"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6" name="Rectangle 38">
            <a:extLst>
              <a:ext uri="{FF2B5EF4-FFF2-40B4-BE49-F238E27FC236}">
                <a16:creationId xmlns:a16="http://schemas.microsoft.com/office/drawing/2014/main" id="{E00C2D12-7A16-4727-B018-BF313DBDB02D}"/>
              </a:ext>
            </a:extLst>
          </p:cNvPr>
          <p:cNvSpPr>
            <a:spLocks noChangeArrowheads="1"/>
          </p:cNvSpPr>
          <p:nvPr/>
        </p:nvSpPr>
        <p:spPr bwMode="auto">
          <a:xfrm>
            <a:off x="6115050" y="3040063"/>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4</a:t>
            </a:r>
            <a:endParaRPr lang="en-US" altLang="en-US"/>
          </a:p>
        </p:txBody>
      </p:sp>
      <p:sp>
        <p:nvSpPr>
          <p:cNvPr id="7207" name="Line 39">
            <a:extLst>
              <a:ext uri="{FF2B5EF4-FFF2-40B4-BE49-F238E27FC236}">
                <a16:creationId xmlns:a16="http://schemas.microsoft.com/office/drawing/2014/main" id="{4EBB6CE8-835D-48BA-B047-E0B7B71C546A}"/>
              </a:ext>
            </a:extLst>
          </p:cNvPr>
          <p:cNvSpPr>
            <a:spLocks noChangeShapeType="1"/>
          </p:cNvSpPr>
          <p:nvPr/>
        </p:nvSpPr>
        <p:spPr bwMode="auto">
          <a:xfrm>
            <a:off x="2836863" y="3013075"/>
            <a:ext cx="33337"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8" name="Line 40">
            <a:extLst>
              <a:ext uri="{FF2B5EF4-FFF2-40B4-BE49-F238E27FC236}">
                <a16:creationId xmlns:a16="http://schemas.microsoft.com/office/drawing/2014/main" id="{E163ED92-FE15-4AFA-895F-C023EBE7E5FF}"/>
              </a:ext>
            </a:extLst>
          </p:cNvPr>
          <p:cNvSpPr>
            <a:spLocks noChangeShapeType="1"/>
          </p:cNvSpPr>
          <p:nvPr/>
        </p:nvSpPr>
        <p:spPr bwMode="auto">
          <a:xfrm flipH="1">
            <a:off x="6102350" y="3013075"/>
            <a:ext cx="33338"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9" name="Rectangle 41">
            <a:extLst>
              <a:ext uri="{FF2B5EF4-FFF2-40B4-BE49-F238E27FC236}">
                <a16:creationId xmlns:a16="http://schemas.microsoft.com/office/drawing/2014/main" id="{A367799E-CA62-4A89-A47D-2C72F6587F55}"/>
              </a:ext>
            </a:extLst>
          </p:cNvPr>
          <p:cNvSpPr>
            <a:spLocks noChangeArrowheads="1"/>
          </p:cNvSpPr>
          <p:nvPr/>
        </p:nvSpPr>
        <p:spPr bwMode="auto">
          <a:xfrm>
            <a:off x="2763838" y="2970213"/>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a:t>
            </a:r>
            <a:endParaRPr lang="en-US" altLang="en-US"/>
          </a:p>
        </p:txBody>
      </p:sp>
      <p:sp>
        <p:nvSpPr>
          <p:cNvPr id="7210" name="Line 42">
            <a:extLst>
              <a:ext uri="{FF2B5EF4-FFF2-40B4-BE49-F238E27FC236}">
                <a16:creationId xmlns:a16="http://schemas.microsoft.com/office/drawing/2014/main" id="{164FC911-6933-42A7-BCDD-DC0E0E6FE56D}"/>
              </a:ext>
            </a:extLst>
          </p:cNvPr>
          <p:cNvSpPr>
            <a:spLocks noChangeShapeType="1"/>
          </p:cNvSpPr>
          <p:nvPr/>
        </p:nvSpPr>
        <p:spPr bwMode="auto">
          <a:xfrm>
            <a:off x="2836863" y="2773363"/>
            <a:ext cx="33337"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11" name="Line 43">
            <a:extLst>
              <a:ext uri="{FF2B5EF4-FFF2-40B4-BE49-F238E27FC236}">
                <a16:creationId xmlns:a16="http://schemas.microsoft.com/office/drawing/2014/main" id="{6E5FD061-32FD-45FA-B3E4-419012583792}"/>
              </a:ext>
            </a:extLst>
          </p:cNvPr>
          <p:cNvSpPr>
            <a:spLocks noChangeShapeType="1"/>
          </p:cNvSpPr>
          <p:nvPr/>
        </p:nvSpPr>
        <p:spPr bwMode="auto">
          <a:xfrm flipH="1">
            <a:off x="6102350" y="2773363"/>
            <a:ext cx="3333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12" name="Rectangle 44">
            <a:extLst>
              <a:ext uri="{FF2B5EF4-FFF2-40B4-BE49-F238E27FC236}">
                <a16:creationId xmlns:a16="http://schemas.microsoft.com/office/drawing/2014/main" id="{6A8C4974-C9EF-46F5-8B67-369EDB79574C}"/>
              </a:ext>
            </a:extLst>
          </p:cNvPr>
          <p:cNvSpPr>
            <a:spLocks noChangeArrowheads="1"/>
          </p:cNvSpPr>
          <p:nvPr/>
        </p:nvSpPr>
        <p:spPr bwMode="auto">
          <a:xfrm>
            <a:off x="2689225" y="273050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0.2</a:t>
            </a:r>
            <a:endParaRPr lang="en-US" altLang="en-US"/>
          </a:p>
        </p:txBody>
      </p:sp>
      <p:sp>
        <p:nvSpPr>
          <p:cNvPr id="7213" name="Line 45">
            <a:extLst>
              <a:ext uri="{FF2B5EF4-FFF2-40B4-BE49-F238E27FC236}">
                <a16:creationId xmlns:a16="http://schemas.microsoft.com/office/drawing/2014/main" id="{321CEEAA-DE05-409F-A821-ACFDE6083F0D}"/>
              </a:ext>
            </a:extLst>
          </p:cNvPr>
          <p:cNvSpPr>
            <a:spLocks noChangeShapeType="1"/>
          </p:cNvSpPr>
          <p:nvPr/>
        </p:nvSpPr>
        <p:spPr bwMode="auto">
          <a:xfrm>
            <a:off x="2836863" y="2527300"/>
            <a:ext cx="333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14" name="Line 46">
            <a:extLst>
              <a:ext uri="{FF2B5EF4-FFF2-40B4-BE49-F238E27FC236}">
                <a16:creationId xmlns:a16="http://schemas.microsoft.com/office/drawing/2014/main" id="{F8CC1115-892C-4528-9BC3-00ABE8F6674A}"/>
              </a:ext>
            </a:extLst>
          </p:cNvPr>
          <p:cNvSpPr>
            <a:spLocks noChangeShapeType="1"/>
          </p:cNvSpPr>
          <p:nvPr/>
        </p:nvSpPr>
        <p:spPr bwMode="auto">
          <a:xfrm flipH="1">
            <a:off x="6102350" y="2527300"/>
            <a:ext cx="3333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15" name="Rectangle 47">
            <a:extLst>
              <a:ext uri="{FF2B5EF4-FFF2-40B4-BE49-F238E27FC236}">
                <a16:creationId xmlns:a16="http://schemas.microsoft.com/office/drawing/2014/main" id="{0E2E3DDB-9DE3-4FA0-952A-E789BD6AABE8}"/>
              </a:ext>
            </a:extLst>
          </p:cNvPr>
          <p:cNvSpPr>
            <a:spLocks noChangeArrowheads="1"/>
          </p:cNvSpPr>
          <p:nvPr/>
        </p:nvSpPr>
        <p:spPr bwMode="auto">
          <a:xfrm>
            <a:off x="2689225" y="248443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0.4</a:t>
            </a:r>
            <a:endParaRPr lang="en-US" altLang="en-US"/>
          </a:p>
        </p:txBody>
      </p:sp>
      <p:sp>
        <p:nvSpPr>
          <p:cNvPr id="7216" name="Line 48">
            <a:extLst>
              <a:ext uri="{FF2B5EF4-FFF2-40B4-BE49-F238E27FC236}">
                <a16:creationId xmlns:a16="http://schemas.microsoft.com/office/drawing/2014/main" id="{39FB5A27-E260-45DF-9B08-734A3BF4F612}"/>
              </a:ext>
            </a:extLst>
          </p:cNvPr>
          <p:cNvSpPr>
            <a:spLocks noChangeShapeType="1"/>
          </p:cNvSpPr>
          <p:nvPr/>
        </p:nvSpPr>
        <p:spPr bwMode="auto">
          <a:xfrm>
            <a:off x="2836863" y="2287588"/>
            <a:ext cx="33337"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17" name="Line 49">
            <a:extLst>
              <a:ext uri="{FF2B5EF4-FFF2-40B4-BE49-F238E27FC236}">
                <a16:creationId xmlns:a16="http://schemas.microsoft.com/office/drawing/2014/main" id="{4BB0E8A2-94CD-4B58-8811-AA17DA5736EE}"/>
              </a:ext>
            </a:extLst>
          </p:cNvPr>
          <p:cNvSpPr>
            <a:spLocks noChangeShapeType="1"/>
          </p:cNvSpPr>
          <p:nvPr/>
        </p:nvSpPr>
        <p:spPr bwMode="auto">
          <a:xfrm flipH="1">
            <a:off x="6102350" y="2287588"/>
            <a:ext cx="3333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18" name="Rectangle 50">
            <a:extLst>
              <a:ext uri="{FF2B5EF4-FFF2-40B4-BE49-F238E27FC236}">
                <a16:creationId xmlns:a16="http://schemas.microsoft.com/office/drawing/2014/main" id="{18506D28-D51D-49A2-8FCC-E68100240EC6}"/>
              </a:ext>
            </a:extLst>
          </p:cNvPr>
          <p:cNvSpPr>
            <a:spLocks noChangeArrowheads="1"/>
          </p:cNvSpPr>
          <p:nvPr/>
        </p:nvSpPr>
        <p:spPr bwMode="auto">
          <a:xfrm>
            <a:off x="2689225" y="2244725"/>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0.6</a:t>
            </a:r>
            <a:endParaRPr lang="en-US" altLang="en-US"/>
          </a:p>
        </p:txBody>
      </p:sp>
      <p:sp>
        <p:nvSpPr>
          <p:cNvPr id="7219" name="Line 51">
            <a:extLst>
              <a:ext uri="{FF2B5EF4-FFF2-40B4-BE49-F238E27FC236}">
                <a16:creationId xmlns:a16="http://schemas.microsoft.com/office/drawing/2014/main" id="{9278B2B5-43BC-4460-AED0-73CE3E994E29}"/>
              </a:ext>
            </a:extLst>
          </p:cNvPr>
          <p:cNvSpPr>
            <a:spLocks noChangeShapeType="1"/>
          </p:cNvSpPr>
          <p:nvPr/>
        </p:nvSpPr>
        <p:spPr bwMode="auto">
          <a:xfrm>
            <a:off x="2836863" y="2049463"/>
            <a:ext cx="333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20" name="Line 52">
            <a:extLst>
              <a:ext uri="{FF2B5EF4-FFF2-40B4-BE49-F238E27FC236}">
                <a16:creationId xmlns:a16="http://schemas.microsoft.com/office/drawing/2014/main" id="{EEBDBCAC-3266-4DD4-B0DA-1F27D65FEDA5}"/>
              </a:ext>
            </a:extLst>
          </p:cNvPr>
          <p:cNvSpPr>
            <a:spLocks noChangeShapeType="1"/>
          </p:cNvSpPr>
          <p:nvPr/>
        </p:nvSpPr>
        <p:spPr bwMode="auto">
          <a:xfrm flipH="1">
            <a:off x="6102350" y="2049463"/>
            <a:ext cx="3333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21" name="Rectangle 53">
            <a:extLst>
              <a:ext uri="{FF2B5EF4-FFF2-40B4-BE49-F238E27FC236}">
                <a16:creationId xmlns:a16="http://schemas.microsoft.com/office/drawing/2014/main" id="{1A7EBB5C-B8AC-46F8-A45C-6588D9355E34}"/>
              </a:ext>
            </a:extLst>
          </p:cNvPr>
          <p:cNvSpPr>
            <a:spLocks noChangeArrowheads="1"/>
          </p:cNvSpPr>
          <p:nvPr/>
        </p:nvSpPr>
        <p:spPr bwMode="auto">
          <a:xfrm>
            <a:off x="2689225" y="2005013"/>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0.8</a:t>
            </a:r>
            <a:endParaRPr lang="en-US" altLang="en-US"/>
          </a:p>
        </p:txBody>
      </p:sp>
      <p:sp>
        <p:nvSpPr>
          <p:cNvPr id="7222" name="Line 54">
            <a:extLst>
              <a:ext uri="{FF2B5EF4-FFF2-40B4-BE49-F238E27FC236}">
                <a16:creationId xmlns:a16="http://schemas.microsoft.com/office/drawing/2014/main" id="{E039E5D1-9B8A-4ED8-AB53-BA6106615C1F}"/>
              </a:ext>
            </a:extLst>
          </p:cNvPr>
          <p:cNvSpPr>
            <a:spLocks noChangeShapeType="1"/>
          </p:cNvSpPr>
          <p:nvPr/>
        </p:nvSpPr>
        <p:spPr bwMode="auto">
          <a:xfrm>
            <a:off x="2836863" y="1808163"/>
            <a:ext cx="33337"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23" name="Line 55">
            <a:extLst>
              <a:ext uri="{FF2B5EF4-FFF2-40B4-BE49-F238E27FC236}">
                <a16:creationId xmlns:a16="http://schemas.microsoft.com/office/drawing/2014/main" id="{1BAD93FF-BBD7-42BF-9D6A-A2B79EDC8CC7}"/>
              </a:ext>
            </a:extLst>
          </p:cNvPr>
          <p:cNvSpPr>
            <a:spLocks noChangeShapeType="1"/>
          </p:cNvSpPr>
          <p:nvPr/>
        </p:nvSpPr>
        <p:spPr bwMode="auto">
          <a:xfrm flipH="1">
            <a:off x="6102350" y="1808163"/>
            <a:ext cx="3333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24" name="Rectangle 56">
            <a:extLst>
              <a:ext uri="{FF2B5EF4-FFF2-40B4-BE49-F238E27FC236}">
                <a16:creationId xmlns:a16="http://schemas.microsoft.com/office/drawing/2014/main" id="{CD91624C-B42F-4A61-AE37-32CFEDBAF215}"/>
              </a:ext>
            </a:extLst>
          </p:cNvPr>
          <p:cNvSpPr>
            <a:spLocks noChangeArrowheads="1"/>
          </p:cNvSpPr>
          <p:nvPr/>
        </p:nvSpPr>
        <p:spPr bwMode="auto">
          <a:xfrm>
            <a:off x="2763838" y="1766888"/>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a:t>
            </a:r>
            <a:endParaRPr lang="en-US" altLang="en-US"/>
          </a:p>
        </p:txBody>
      </p:sp>
      <p:sp>
        <p:nvSpPr>
          <p:cNvPr id="7225" name="Line 57">
            <a:extLst>
              <a:ext uri="{FF2B5EF4-FFF2-40B4-BE49-F238E27FC236}">
                <a16:creationId xmlns:a16="http://schemas.microsoft.com/office/drawing/2014/main" id="{F6D1B9B6-01D3-47CB-A6BB-81F610275233}"/>
              </a:ext>
            </a:extLst>
          </p:cNvPr>
          <p:cNvSpPr>
            <a:spLocks noChangeShapeType="1"/>
          </p:cNvSpPr>
          <p:nvPr/>
        </p:nvSpPr>
        <p:spPr bwMode="auto">
          <a:xfrm>
            <a:off x="2836863" y="1562100"/>
            <a:ext cx="33337"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26" name="Line 58">
            <a:extLst>
              <a:ext uri="{FF2B5EF4-FFF2-40B4-BE49-F238E27FC236}">
                <a16:creationId xmlns:a16="http://schemas.microsoft.com/office/drawing/2014/main" id="{96C0D77E-217A-4B9A-A856-F373548F05CA}"/>
              </a:ext>
            </a:extLst>
          </p:cNvPr>
          <p:cNvSpPr>
            <a:spLocks noChangeShapeType="1"/>
          </p:cNvSpPr>
          <p:nvPr/>
        </p:nvSpPr>
        <p:spPr bwMode="auto">
          <a:xfrm flipH="1">
            <a:off x="6102350" y="1562100"/>
            <a:ext cx="33338"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27" name="Rectangle 59">
            <a:extLst>
              <a:ext uri="{FF2B5EF4-FFF2-40B4-BE49-F238E27FC236}">
                <a16:creationId xmlns:a16="http://schemas.microsoft.com/office/drawing/2014/main" id="{C6D81707-C92E-4110-9A1F-89A756AB523E}"/>
              </a:ext>
            </a:extLst>
          </p:cNvPr>
          <p:cNvSpPr>
            <a:spLocks noChangeArrowheads="1"/>
          </p:cNvSpPr>
          <p:nvPr/>
        </p:nvSpPr>
        <p:spPr bwMode="auto">
          <a:xfrm>
            <a:off x="2689225" y="151923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1.2</a:t>
            </a:r>
            <a:endParaRPr lang="en-US" altLang="en-US"/>
          </a:p>
        </p:txBody>
      </p:sp>
      <p:sp>
        <p:nvSpPr>
          <p:cNvPr id="7228" name="Line 60">
            <a:extLst>
              <a:ext uri="{FF2B5EF4-FFF2-40B4-BE49-F238E27FC236}">
                <a16:creationId xmlns:a16="http://schemas.microsoft.com/office/drawing/2014/main" id="{2922495A-12C6-4C35-BA94-A0F4623738CC}"/>
              </a:ext>
            </a:extLst>
          </p:cNvPr>
          <p:cNvSpPr>
            <a:spLocks noChangeShapeType="1"/>
          </p:cNvSpPr>
          <p:nvPr/>
        </p:nvSpPr>
        <p:spPr bwMode="auto">
          <a:xfrm>
            <a:off x="2836863" y="1322388"/>
            <a:ext cx="33337"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29" name="Line 61">
            <a:extLst>
              <a:ext uri="{FF2B5EF4-FFF2-40B4-BE49-F238E27FC236}">
                <a16:creationId xmlns:a16="http://schemas.microsoft.com/office/drawing/2014/main" id="{4FE5914B-0352-4162-8054-1CE98D0B6638}"/>
              </a:ext>
            </a:extLst>
          </p:cNvPr>
          <p:cNvSpPr>
            <a:spLocks noChangeShapeType="1"/>
          </p:cNvSpPr>
          <p:nvPr/>
        </p:nvSpPr>
        <p:spPr bwMode="auto">
          <a:xfrm flipH="1">
            <a:off x="6102350" y="1322388"/>
            <a:ext cx="3333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30" name="Rectangle 62">
            <a:extLst>
              <a:ext uri="{FF2B5EF4-FFF2-40B4-BE49-F238E27FC236}">
                <a16:creationId xmlns:a16="http://schemas.microsoft.com/office/drawing/2014/main" id="{067EFFBB-C471-4F57-A7E0-17AD28E62B7B}"/>
              </a:ext>
            </a:extLst>
          </p:cNvPr>
          <p:cNvSpPr>
            <a:spLocks noChangeArrowheads="1"/>
          </p:cNvSpPr>
          <p:nvPr/>
        </p:nvSpPr>
        <p:spPr bwMode="auto">
          <a:xfrm>
            <a:off x="2689225" y="1279525"/>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1.4</a:t>
            </a:r>
            <a:endParaRPr lang="en-US" altLang="en-US"/>
          </a:p>
        </p:txBody>
      </p:sp>
      <p:sp>
        <p:nvSpPr>
          <p:cNvPr id="7231" name="Line 63">
            <a:extLst>
              <a:ext uri="{FF2B5EF4-FFF2-40B4-BE49-F238E27FC236}">
                <a16:creationId xmlns:a16="http://schemas.microsoft.com/office/drawing/2014/main" id="{E991A34C-45AA-4139-98A4-E8649C1650BF}"/>
              </a:ext>
            </a:extLst>
          </p:cNvPr>
          <p:cNvSpPr>
            <a:spLocks noChangeShapeType="1"/>
          </p:cNvSpPr>
          <p:nvPr/>
        </p:nvSpPr>
        <p:spPr bwMode="auto">
          <a:xfrm>
            <a:off x="2836863" y="1082675"/>
            <a:ext cx="33337"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32" name="Line 64">
            <a:extLst>
              <a:ext uri="{FF2B5EF4-FFF2-40B4-BE49-F238E27FC236}">
                <a16:creationId xmlns:a16="http://schemas.microsoft.com/office/drawing/2014/main" id="{60FD7832-7652-4460-B45C-18E142F13C49}"/>
              </a:ext>
            </a:extLst>
          </p:cNvPr>
          <p:cNvSpPr>
            <a:spLocks noChangeShapeType="1"/>
          </p:cNvSpPr>
          <p:nvPr/>
        </p:nvSpPr>
        <p:spPr bwMode="auto">
          <a:xfrm flipH="1">
            <a:off x="6102350" y="1082675"/>
            <a:ext cx="33338"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33" name="Rectangle 65">
            <a:extLst>
              <a:ext uri="{FF2B5EF4-FFF2-40B4-BE49-F238E27FC236}">
                <a16:creationId xmlns:a16="http://schemas.microsoft.com/office/drawing/2014/main" id="{96D78077-A16E-4DA3-BCCF-32774B1FF42C}"/>
              </a:ext>
            </a:extLst>
          </p:cNvPr>
          <p:cNvSpPr>
            <a:spLocks noChangeArrowheads="1"/>
          </p:cNvSpPr>
          <p:nvPr/>
        </p:nvSpPr>
        <p:spPr bwMode="auto">
          <a:xfrm>
            <a:off x="2689225" y="1039813"/>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1.6</a:t>
            </a:r>
            <a:endParaRPr lang="en-US" altLang="en-US"/>
          </a:p>
        </p:txBody>
      </p:sp>
      <p:sp>
        <p:nvSpPr>
          <p:cNvPr id="7234" name="Line 66">
            <a:extLst>
              <a:ext uri="{FF2B5EF4-FFF2-40B4-BE49-F238E27FC236}">
                <a16:creationId xmlns:a16="http://schemas.microsoft.com/office/drawing/2014/main" id="{382A21AE-B3B7-4A9A-A471-726C66434B07}"/>
              </a:ext>
            </a:extLst>
          </p:cNvPr>
          <p:cNvSpPr>
            <a:spLocks noChangeShapeType="1"/>
          </p:cNvSpPr>
          <p:nvPr/>
        </p:nvSpPr>
        <p:spPr bwMode="auto">
          <a:xfrm>
            <a:off x="2836863" y="836613"/>
            <a:ext cx="33337"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35" name="Line 67">
            <a:extLst>
              <a:ext uri="{FF2B5EF4-FFF2-40B4-BE49-F238E27FC236}">
                <a16:creationId xmlns:a16="http://schemas.microsoft.com/office/drawing/2014/main" id="{DAFC58CE-3D20-4E97-B7B0-8283763763A2}"/>
              </a:ext>
            </a:extLst>
          </p:cNvPr>
          <p:cNvSpPr>
            <a:spLocks noChangeShapeType="1"/>
          </p:cNvSpPr>
          <p:nvPr/>
        </p:nvSpPr>
        <p:spPr bwMode="auto">
          <a:xfrm flipH="1">
            <a:off x="6102350" y="836613"/>
            <a:ext cx="3333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36" name="Rectangle 68">
            <a:extLst>
              <a:ext uri="{FF2B5EF4-FFF2-40B4-BE49-F238E27FC236}">
                <a16:creationId xmlns:a16="http://schemas.microsoft.com/office/drawing/2014/main" id="{EE7400F7-51E7-4DAB-88B7-2F9E00DDB1F8}"/>
              </a:ext>
            </a:extLst>
          </p:cNvPr>
          <p:cNvSpPr>
            <a:spLocks noChangeArrowheads="1"/>
          </p:cNvSpPr>
          <p:nvPr/>
        </p:nvSpPr>
        <p:spPr bwMode="auto">
          <a:xfrm>
            <a:off x="2689225" y="79375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1.8</a:t>
            </a:r>
            <a:endParaRPr lang="en-US" altLang="en-US"/>
          </a:p>
        </p:txBody>
      </p:sp>
      <p:sp>
        <p:nvSpPr>
          <p:cNvPr id="7237" name="Line 69">
            <a:extLst>
              <a:ext uri="{FF2B5EF4-FFF2-40B4-BE49-F238E27FC236}">
                <a16:creationId xmlns:a16="http://schemas.microsoft.com/office/drawing/2014/main" id="{DFA920BE-3FAB-43B6-AA4D-AF3EABC85126}"/>
              </a:ext>
            </a:extLst>
          </p:cNvPr>
          <p:cNvSpPr>
            <a:spLocks noChangeShapeType="1"/>
          </p:cNvSpPr>
          <p:nvPr/>
        </p:nvSpPr>
        <p:spPr bwMode="auto">
          <a:xfrm>
            <a:off x="2836863" y="596900"/>
            <a:ext cx="33337"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38" name="Line 70">
            <a:extLst>
              <a:ext uri="{FF2B5EF4-FFF2-40B4-BE49-F238E27FC236}">
                <a16:creationId xmlns:a16="http://schemas.microsoft.com/office/drawing/2014/main" id="{904F58F1-187F-4116-AD69-7E3224A3F2F7}"/>
              </a:ext>
            </a:extLst>
          </p:cNvPr>
          <p:cNvSpPr>
            <a:spLocks noChangeShapeType="1"/>
          </p:cNvSpPr>
          <p:nvPr/>
        </p:nvSpPr>
        <p:spPr bwMode="auto">
          <a:xfrm flipH="1">
            <a:off x="6102350" y="596900"/>
            <a:ext cx="33338"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39" name="Rectangle 71">
            <a:extLst>
              <a:ext uri="{FF2B5EF4-FFF2-40B4-BE49-F238E27FC236}">
                <a16:creationId xmlns:a16="http://schemas.microsoft.com/office/drawing/2014/main" id="{1B203C7A-ED35-4459-8244-CEBF739DC3B2}"/>
              </a:ext>
            </a:extLst>
          </p:cNvPr>
          <p:cNvSpPr>
            <a:spLocks noChangeArrowheads="1"/>
          </p:cNvSpPr>
          <p:nvPr/>
        </p:nvSpPr>
        <p:spPr bwMode="auto">
          <a:xfrm>
            <a:off x="2763838" y="554038"/>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a:t>
            </a:r>
            <a:endParaRPr lang="en-US" altLang="en-US"/>
          </a:p>
        </p:txBody>
      </p:sp>
      <p:sp>
        <p:nvSpPr>
          <p:cNvPr id="7240" name="Line 72">
            <a:extLst>
              <a:ext uri="{FF2B5EF4-FFF2-40B4-BE49-F238E27FC236}">
                <a16:creationId xmlns:a16="http://schemas.microsoft.com/office/drawing/2014/main" id="{A1A8033F-E0AB-4C12-AA17-99898B611732}"/>
              </a:ext>
            </a:extLst>
          </p:cNvPr>
          <p:cNvSpPr>
            <a:spLocks noChangeShapeType="1"/>
          </p:cNvSpPr>
          <p:nvPr/>
        </p:nvSpPr>
        <p:spPr bwMode="auto">
          <a:xfrm>
            <a:off x="2836863" y="596900"/>
            <a:ext cx="32988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41" name="Line 73">
            <a:extLst>
              <a:ext uri="{FF2B5EF4-FFF2-40B4-BE49-F238E27FC236}">
                <a16:creationId xmlns:a16="http://schemas.microsoft.com/office/drawing/2014/main" id="{F6A1D03C-62F0-4D83-B055-DD3B493A5328}"/>
              </a:ext>
            </a:extLst>
          </p:cNvPr>
          <p:cNvSpPr>
            <a:spLocks noChangeShapeType="1"/>
          </p:cNvSpPr>
          <p:nvPr/>
        </p:nvSpPr>
        <p:spPr bwMode="auto">
          <a:xfrm>
            <a:off x="2836863" y="3013075"/>
            <a:ext cx="32988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42" name="Line 74">
            <a:extLst>
              <a:ext uri="{FF2B5EF4-FFF2-40B4-BE49-F238E27FC236}">
                <a16:creationId xmlns:a16="http://schemas.microsoft.com/office/drawing/2014/main" id="{D8BEAC4B-0004-4CDB-A5A3-623564EDC8C5}"/>
              </a:ext>
            </a:extLst>
          </p:cNvPr>
          <p:cNvSpPr>
            <a:spLocks noChangeShapeType="1"/>
          </p:cNvSpPr>
          <p:nvPr/>
        </p:nvSpPr>
        <p:spPr bwMode="auto">
          <a:xfrm flipV="1">
            <a:off x="2836863" y="596900"/>
            <a:ext cx="1587" cy="241617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43" name="Line 75">
            <a:extLst>
              <a:ext uri="{FF2B5EF4-FFF2-40B4-BE49-F238E27FC236}">
                <a16:creationId xmlns:a16="http://schemas.microsoft.com/office/drawing/2014/main" id="{9F795248-9441-4452-9A13-B5407C4B489C}"/>
              </a:ext>
            </a:extLst>
          </p:cNvPr>
          <p:cNvSpPr>
            <a:spLocks noChangeShapeType="1"/>
          </p:cNvSpPr>
          <p:nvPr/>
        </p:nvSpPr>
        <p:spPr bwMode="auto">
          <a:xfrm flipV="1">
            <a:off x="6135688" y="596900"/>
            <a:ext cx="1587" cy="241617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44" name="Freeform 76">
            <a:extLst>
              <a:ext uri="{FF2B5EF4-FFF2-40B4-BE49-F238E27FC236}">
                <a16:creationId xmlns:a16="http://schemas.microsoft.com/office/drawing/2014/main" id="{92B06F78-196C-422E-9E9B-3AD55600C219}"/>
              </a:ext>
            </a:extLst>
          </p:cNvPr>
          <p:cNvSpPr>
            <a:spLocks/>
          </p:cNvSpPr>
          <p:nvPr/>
        </p:nvSpPr>
        <p:spPr bwMode="auto">
          <a:xfrm>
            <a:off x="3003550" y="596900"/>
            <a:ext cx="1857375" cy="2386013"/>
          </a:xfrm>
          <a:custGeom>
            <a:avLst/>
            <a:gdLst>
              <a:gd name="T0" fmla="*/ 14 w 1519"/>
              <a:gd name="T1" fmla="*/ 776 h 2105"/>
              <a:gd name="T2" fmla="*/ 34 w 1519"/>
              <a:gd name="T3" fmla="*/ 1846 h 2105"/>
              <a:gd name="T4" fmla="*/ 54 w 1519"/>
              <a:gd name="T5" fmla="*/ 627 h 2105"/>
              <a:gd name="T6" fmla="*/ 75 w 1519"/>
              <a:gd name="T7" fmla="*/ 68 h 2105"/>
              <a:gd name="T8" fmla="*/ 95 w 1519"/>
              <a:gd name="T9" fmla="*/ 34 h 2105"/>
              <a:gd name="T10" fmla="*/ 116 w 1519"/>
              <a:gd name="T11" fmla="*/ 306 h 2105"/>
              <a:gd name="T12" fmla="*/ 136 w 1519"/>
              <a:gd name="T13" fmla="*/ 729 h 2105"/>
              <a:gd name="T14" fmla="*/ 157 w 1519"/>
              <a:gd name="T15" fmla="*/ 1206 h 2105"/>
              <a:gd name="T16" fmla="*/ 177 w 1519"/>
              <a:gd name="T17" fmla="*/ 1676 h 2105"/>
              <a:gd name="T18" fmla="*/ 197 w 1519"/>
              <a:gd name="T19" fmla="*/ 2105 h 2105"/>
              <a:gd name="T20" fmla="*/ 218 w 1519"/>
              <a:gd name="T21" fmla="*/ 1771 h 2105"/>
              <a:gd name="T22" fmla="*/ 238 w 1519"/>
              <a:gd name="T23" fmla="*/ 1437 h 2105"/>
              <a:gd name="T24" fmla="*/ 259 w 1519"/>
              <a:gd name="T25" fmla="*/ 1158 h 2105"/>
              <a:gd name="T26" fmla="*/ 279 w 1519"/>
              <a:gd name="T27" fmla="*/ 913 h 2105"/>
              <a:gd name="T28" fmla="*/ 300 w 1519"/>
              <a:gd name="T29" fmla="*/ 715 h 2105"/>
              <a:gd name="T30" fmla="*/ 320 w 1519"/>
              <a:gd name="T31" fmla="*/ 552 h 2105"/>
              <a:gd name="T32" fmla="*/ 341 w 1519"/>
              <a:gd name="T33" fmla="*/ 422 h 2105"/>
              <a:gd name="T34" fmla="*/ 361 w 1519"/>
              <a:gd name="T35" fmla="*/ 313 h 2105"/>
              <a:gd name="T36" fmla="*/ 381 w 1519"/>
              <a:gd name="T37" fmla="*/ 225 h 2105"/>
              <a:gd name="T38" fmla="*/ 402 w 1519"/>
              <a:gd name="T39" fmla="*/ 156 h 2105"/>
              <a:gd name="T40" fmla="*/ 422 w 1519"/>
              <a:gd name="T41" fmla="*/ 102 h 2105"/>
              <a:gd name="T42" fmla="*/ 443 w 1519"/>
              <a:gd name="T43" fmla="*/ 68 h 2105"/>
              <a:gd name="T44" fmla="*/ 470 w 1519"/>
              <a:gd name="T45" fmla="*/ 34 h 2105"/>
              <a:gd name="T46" fmla="*/ 497 w 1519"/>
              <a:gd name="T47" fmla="*/ 13 h 2105"/>
              <a:gd name="T48" fmla="*/ 524 w 1519"/>
              <a:gd name="T49" fmla="*/ 0 h 2105"/>
              <a:gd name="T50" fmla="*/ 552 w 1519"/>
              <a:gd name="T51" fmla="*/ 0 h 2105"/>
              <a:gd name="T52" fmla="*/ 579 w 1519"/>
              <a:gd name="T53" fmla="*/ 7 h 2105"/>
              <a:gd name="T54" fmla="*/ 606 w 1519"/>
              <a:gd name="T55" fmla="*/ 20 h 2105"/>
              <a:gd name="T56" fmla="*/ 633 w 1519"/>
              <a:gd name="T57" fmla="*/ 41 h 2105"/>
              <a:gd name="T58" fmla="*/ 661 w 1519"/>
              <a:gd name="T59" fmla="*/ 61 h 2105"/>
              <a:gd name="T60" fmla="*/ 688 w 1519"/>
              <a:gd name="T61" fmla="*/ 88 h 2105"/>
              <a:gd name="T62" fmla="*/ 715 w 1519"/>
              <a:gd name="T63" fmla="*/ 109 h 2105"/>
              <a:gd name="T64" fmla="*/ 736 w 1519"/>
              <a:gd name="T65" fmla="*/ 129 h 2105"/>
              <a:gd name="T66" fmla="*/ 756 w 1519"/>
              <a:gd name="T67" fmla="*/ 156 h 2105"/>
              <a:gd name="T68" fmla="*/ 783 w 1519"/>
              <a:gd name="T69" fmla="*/ 184 h 2105"/>
              <a:gd name="T70" fmla="*/ 804 w 1519"/>
              <a:gd name="T71" fmla="*/ 211 h 2105"/>
              <a:gd name="T72" fmla="*/ 824 w 1519"/>
              <a:gd name="T73" fmla="*/ 231 h 2105"/>
              <a:gd name="T74" fmla="*/ 851 w 1519"/>
              <a:gd name="T75" fmla="*/ 259 h 2105"/>
              <a:gd name="T76" fmla="*/ 872 w 1519"/>
              <a:gd name="T77" fmla="*/ 279 h 2105"/>
              <a:gd name="T78" fmla="*/ 892 w 1519"/>
              <a:gd name="T79" fmla="*/ 306 h 2105"/>
              <a:gd name="T80" fmla="*/ 920 w 1519"/>
              <a:gd name="T81" fmla="*/ 334 h 2105"/>
              <a:gd name="T82" fmla="*/ 947 w 1519"/>
              <a:gd name="T83" fmla="*/ 361 h 2105"/>
              <a:gd name="T84" fmla="*/ 967 w 1519"/>
              <a:gd name="T85" fmla="*/ 381 h 2105"/>
              <a:gd name="T86" fmla="*/ 988 w 1519"/>
              <a:gd name="T87" fmla="*/ 409 h 2105"/>
              <a:gd name="T88" fmla="*/ 1015 w 1519"/>
              <a:gd name="T89" fmla="*/ 436 h 2105"/>
              <a:gd name="T90" fmla="*/ 1042 w 1519"/>
              <a:gd name="T91" fmla="*/ 463 h 2105"/>
              <a:gd name="T92" fmla="*/ 1069 w 1519"/>
              <a:gd name="T93" fmla="*/ 490 h 2105"/>
              <a:gd name="T94" fmla="*/ 1097 w 1519"/>
              <a:gd name="T95" fmla="*/ 518 h 2105"/>
              <a:gd name="T96" fmla="*/ 1124 w 1519"/>
              <a:gd name="T97" fmla="*/ 545 h 2105"/>
              <a:gd name="T98" fmla="*/ 1151 w 1519"/>
              <a:gd name="T99" fmla="*/ 572 h 2105"/>
              <a:gd name="T100" fmla="*/ 1178 w 1519"/>
              <a:gd name="T101" fmla="*/ 592 h 2105"/>
              <a:gd name="T102" fmla="*/ 1206 w 1519"/>
              <a:gd name="T103" fmla="*/ 620 h 2105"/>
              <a:gd name="T104" fmla="*/ 1233 w 1519"/>
              <a:gd name="T105" fmla="*/ 640 h 2105"/>
              <a:gd name="T106" fmla="*/ 1260 w 1519"/>
              <a:gd name="T107" fmla="*/ 667 h 2105"/>
              <a:gd name="T108" fmla="*/ 1287 w 1519"/>
              <a:gd name="T109" fmla="*/ 688 h 2105"/>
              <a:gd name="T110" fmla="*/ 1315 w 1519"/>
              <a:gd name="T111" fmla="*/ 708 h 2105"/>
              <a:gd name="T112" fmla="*/ 1342 w 1519"/>
              <a:gd name="T113" fmla="*/ 736 h 2105"/>
              <a:gd name="T114" fmla="*/ 1369 w 1519"/>
              <a:gd name="T115" fmla="*/ 756 h 2105"/>
              <a:gd name="T116" fmla="*/ 1396 w 1519"/>
              <a:gd name="T117" fmla="*/ 770 h 2105"/>
              <a:gd name="T118" fmla="*/ 1424 w 1519"/>
              <a:gd name="T119" fmla="*/ 797 h 2105"/>
              <a:gd name="T120" fmla="*/ 1451 w 1519"/>
              <a:gd name="T121" fmla="*/ 810 h 2105"/>
              <a:gd name="T122" fmla="*/ 1478 w 1519"/>
              <a:gd name="T123" fmla="*/ 831 h 2105"/>
              <a:gd name="T124" fmla="*/ 1505 w 1519"/>
              <a:gd name="T125" fmla="*/ 851 h 2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9" h="2105">
                <a:moveTo>
                  <a:pt x="0" y="13"/>
                </a:moveTo>
                <a:lnTo>
                  <a:pt x="7" y="156"/>
                </a:lnTo>
                <a:lnTo>
                  <a:pt x="7" y="422"/>
                </a:lnTo>
                <a:lnTo>
                  <a:pt x="14" y="776"/>
                </a:lnTo>
                <a:lnTo>
                  <a:pt x="20" y="1178"/>
                </a:lnTo>
                <a:lnTo>
                  <a:pt x="27" y="1601"/>
                </a:lnTo>
                <a:lnTo>
                  <a:pt x="27" y="2023"/>
                </a:lnTo>
                <a:lnTo>
                  <a:pt x="34" y="1846"/>
                </a:lnTo>
                <a:lnTo>
                  <a:pt x="41" y="1478"/>
                </a:lnTo>
                <a:lnTo>
                  <a:pt x="48" y="1151"/>
                </a:lnTo>
                <a:lnTo>
                  <a:pt x="48" y="865"/>
                </a:lnTo>
                <a:lnTo>
                  <a:pt x="54" y="627"/>
                </a:lnTo>
                <a:lnTo>
                  <a:pt x="61" y="429"/>
                </a:lnTo>
                <a:lnTo>
                  <a:pt x="68" y="272"/>
                </a:lnTo>
                <a:lnTo>
                  <a:pt x="68" y="150"/>
                </a:lnTo>
                <a:lnTo>
                  <a:pt x="75" y="68"/>
                </a:lnTo>
                <a:lnTo>
                  <a:pt x="82" y="20"/>
                </a:lnTo>
                <a:lnTo>
                  <a:pt x="88" y="0"/>
                </a:lnTo>
                <a:lnTo>
                  <a:pt x="88" y="7"/>
                </a:lnTo>
                <a:lnTo>
                  <a:pt x="95" y="34"/>
                </a:lnTo>
                <a:lnTo>
                  <a:pt x="102" y="82"/>
                </a:lnTo>
                <a:lnTo>
                  <a:pt x="109" y="143"/>
                </a:lnTo>
                <a:lnTo>
                  <a:pt x="109" y="218"/>
                </a:lnTo>
                <a:lnTo>
                  <a:pt x="116" y="306"/>
                </a:lnTo>
                <a:lnTo>
                  <a:pt x="123" y="402"/>
                </a:lnTo>
                <a:lnTo>
                  <a:pt x="129" y="504"/>
                </a:lnTo>
                <a:lnTo>
                  <a:pt x="129" y="613"/>
                </a:lnTo>
                <a:lnTo>
                  <a:pt x="136" y="729"/>
                </a:lnTo>
                <a:lnTo>
                  <a:pt x="143" y="845"/>
                </a:lnTo>
                <a:lnTo>
                  <a:pt x="150" y="967"/>
                </a:lnTo>
                <a:lnTo>
                  <a:pt x="150" y="1083"/>
                </a:lnTo>
                <a:lnTo>
                  <a:pt x="157" y="1206"/>
                </a:lnTo>
                <a:lnTo>
                  <a:pt x="163" y="1321"/>
                </a:lnTo>
                <a:lnTo>
                  <a:pt x="170" y="1444"/>
                </a:lnTo>
                <a:lnTo>
                  <a:pt x="170" y="1560"/>
                </a:lnTo>
                <a:lnTo>
                  <a:pt x="177" y="1676"/>
                </a:lnTo>
                <a:lnTo>
                  <a:pt x="184" y="1785"/>
                </a:lnTo>
                <a:lnTo>
                  <a:pt x="191" y="1894"/>
                </a:lnTo>
                <a:lnTo>
                  <a:pt x="191" y="2003"/>
                </a:lnTo>
                <a:lnTo>
                  <a:pt x="197" y="2105"/>
                </a:lnTo>
                <a:lnTo>
                  <a:pt x="204" y="2057"/>
                </a:lnTo>
                <a:lnTo>
                  <a:pt x="211" y="1962"/>
                </a:lnTo>
                <a:lnTo>
                  <a:pt x="211" y="1866"/>
                </a:lnTo>
                <a:lnTo>
                  <a:pt x="218" y="1771"/>
                </a:lnTo>
                <a:lnTo>
                  <a:pt x="225" y="1682"/>
                </a:lnTo>
                <a:lnTo>
                  <a:pt x="232" y="1601"/>
                </a:lnTo>
                <a:lnTo>
                  <a:pt x="232" y="1519"/>
                </a:lnTo>
                <a:lnTo>
                  <a:pt x="238" y="1437"/>
                </a:lnTo>
                <a:lnTo>
                  <a:pt x="245" y="1362"/>
                </a:lnTo>
                <a:lnTo>
                  <a:pt x="252" y="1294"/>
                </a:lnTo>
                <a:lnTo>
                  <a:pt x="252" y="1219"/>
                </a:lnTo>
                <a:lnTo>
                  <a:pt x="259" y="1158"/>
                </a:lnTo>
                <a:lnTo>
                  <a:pt x="266" y="1090"/>
                </a:lnTo>
                <a:lnTo>
                  <a:pt x="272" y="1028"/>
                </a:lnTo>
                <a:lnTo>
                  <a:pt x="279" y="974"/>
                </a:lnTo>
                <a:lnTo>
                  <a:pt x="279" y="913"/>
                </a:lnTo>
                <a:lnTo>
                  <a:pt x="286" y="865"/>
                </a:lnTo>
                <a:lnTo>
                  <a:pt x="293" y="810"/>
                </a:lnTo>
                <a:lnTo>
                  <a:pt x="300" y="763"/>
                </a:lnTo>
                <a:lnTo>
                  <a:pt x="300" y="715"/>
                </a:lnTo>
                <a:lnTo>
                  <a:pt x="306" y="674"/>
                </a:lnTo>
                <a:lnTo>
                  <a:pt x="313" y="633"/>
                </a:lnTo>
                <a:lnTo>
                  <a:pt x="320" y="592"/>
                </a:lnTo>
                <a:lnTo>
                  <a:pt x="320" y="552"/>
                </a:lnTo>
                <a:lnTo>
                  <a:pt x="327" y="518"/>
                </a:lnTo>
                <a:lnTo>
                  <a:pt x="334" y="483"/>
                </a:lnTo>
                <a:lnTo>
                  <a:pt x="341" y="449"/>
                </a:lnTo>
                <a:lnTo>
                  <a:pt x="341" y="422"/>
                </a:lnTo>
                <a:lnTo>
                  <a:pt x="347" y="388"/>
                </a:lnTo>
                <a:lnTo>
                  <a:pt x="354" y="361"/>
                </a:lnTo>
                <a:lnTo>
                  <a:pt x="361" y="334"/>
                </a:lnTo>
                <a:lnTo>
                  <a:pt x="361" y="313"/>
                </a:lnTo>
                <a:lnTo>
                  <a:pt x="368" y="286"/>
                </a:lnTo>
                <a:lnTo>
                  <a:pt x="375" y="265"/>
                </a:lnTo>
                <a:lnTo>
                  <a:pt x="381" y="245"/>
                </a:lnTo>
                <a:lnTo>
                  <a:pt x="381" y="225"/>
                </a:lnTo>
                <a:lnTo>
                  <a:pt x="388" y="204"/>
                </a:lnTo>
                <a:lnTo>
                  <a:pt x="395" y="191"/>
                </a:lnTo>
                <a:lnTo>
                  <a:pt x="402" y="170"/>
                </a:lnTo>
                <a:lnTo>
                  <a:pt x="402" y="156"/>
                </a:lnTo>
                <a:lnTo>
                  <a:pt x="409" y="143"/>
                </a:lnTo>
                <a:lnTo>
                  <a:pt x="415" y="129"/>
                </a:lnTo>
                <a:lnTo>
                  <a:pt x="422" y="116"/>
                </a:lnTo>
                <a:lnTo>
                  <a:pt x="422" y="102"/>
                </a:lnTo>
                <a:lnTo>
                  <a:pt x="429" y="95"/>
                </a:lnTo>
                <a:lnTo>
                  <a:pt x="436" y="82"/>
                </a:lnTo>
                <a:lnTo>
                  <a:pt x="443" y="75"/>
                </a:lnTo>
                <a:lnTo>
                  <a:pt x="443" y="68"/>
                </a:lnTo>
                <a:lnTo>
                  <a:pt x="450" y="54"/>
                </a:lnTo>
                <a:lnTo>
                  <a:pt x="456" y="47"/>
                </a:lnTo>
                <a:lnTo>
                  <a:pt x="463" y="41"/>
                </a:lnTo>
                <a:lnTo>
                  <a:pt x="470" y="34"/>
                </a:lnTo>
                <a:lnTo>
                  <a:pt x="477" y="27"/>
                </a:lnTo>
                <a:lnTo>
                  <a:pt x="484" y="20"/>
                </a:lnTo>
                <a:lnTo>
                  <a:pt x="490" y="13"/>
                </a:lnTo>
                <a:lnTo>
                  <a:pt x="497" y="13"/>
                </a:lnTo>
                <a:lnTo>
                  <a:pt x="504" y="7"/>
                </a:lnTo>
                <a:lnTo>
                  <a:pt x="511" y="7"/>
                </a:lnTo>
                <a:lnTo>
                  <a:pt x="518" y="0"/>
                </a:lnTo>
                <a:lnTo>
                  <a:pt x="524" y="0"/>
                </a:lnTo>
                <a:lnTo>
                  <a:pt x="531" y="0"/>
                </a:lnTo>
                <a:lnTo>
                  <a:pt x="538" y="0"/>
                </a:lnTo>
                <a:lnTo>
                  <a:pt x="545" y="0"/>
                </a:lnTo>
                <a:lnTo>
                  <a:pt x="552" y="0"/>
                </a:lnTo>
                <a:lnTo>
                  <a:pt x="559" y="0"/>
                </a:lnTo>
                <a:lnTo>
                  <a:pt x="565" y="7"/>
                </a:lnTo>
                <a:lnTo>
                  <a:pt x="572" y="7"/>
                </a:lnTo>
                <a:lnTo>
                  <a:pt x="579" y="7"/>
                </a:lnTo>
                <a:lnTo>
                  <a:pt x="586" y="13"/>
                </a:lnTo>
                <a:lnTo>
                  <a:pt x="593" y="13"/>
                </a:lnTo>
                <a:lnTo>
                  <a:pt x="599" y="20"/>
                </a:lnTo>
                <a:lnTo>
                  <a:pt x="606" y="20"/>
                </a:lnTo>
                <a:lnTo>
                  <a:pt x="613" y="27"/>
                </a:lnTo>
                <a:lnTo>
                  <a:pt x="620" y="34"/>
                </a:lnTo>
                <a:lnTo>
                  <a:pt x="627" y="34"/>
                </a:lnTo>
                <a:lnTo>
                  <a:pt x="633" y="41"/>
                </a:lnTo>
                <a:lnTo>
                  <a:pt x="640" y="47"/>
                </a:lnTo>
                <a:lnTo>
                  <a:pt x="647" y="47"/>
                </a:lnTo>
                <a:lnTo>
                  <a:pt x="654" y="54"/>
                </a:lnTo>
                <a:lnTo>
                  <a:pt x="661" y="61"/>
                </a:lnTo>
                <a:lnTo>
                  <a:pt x="668" y="68"/>
                </a:lnTo>
                <a:lnTo>
                  <a:pt x="674" y="75"/>
                </a:lnTo>
                <a:lnTo>
                  <a:pt x="681" y="82"/>
                </a:lnTo>
                <a:lnTo>
                  <a:pt x="688" y="88"/>
                </a:lnTo>
                <a:lnTo>
                  <a:pt x="695" y="95"/>
                </a:lnTo>
                <a:lnTo>
                  <a:pt x="702" y="102"/>
                </a:lnTo>
                <a:lnTo>
                  <a:pt x="708" y="102"/>
                </a:lnTo>
                <a:lnTo>
                  <a:pt x="715" y="109"/>
                </a:lnTo>
                <a:lnTo>
                  <a:pt x="715" y="116"/>
                </a:lnTo>
                <a:lnTo>
                  <a:pt x="722" y="122"/>
                </a:lnTo>
                <a:lnTo>
                  <a:pt x="729" y="122"/>
                </a:lnTo>
                <a:lnTo>
                  <a:pt x="736" y="129"/>
                </a:lnTo>
                <a:lnTo>
                  <a:pt x="736" y="136"/>
                </a:lnTo>
                <a:lnTo>
                  <a:pt x="742" y="143"/>
                </a:lnTo>
                <a:lnTo>
                  <a:pt x="749" y="150"/>
                </a:lnTo>
                <a:lnTo>
                  <a:pt x="756" y="156"/>
                </a:lnTo>
                <a:lnTo>
                  <a:pt x="763" y="163"/>
                </a:lnTo>
                <a:lnTo>
                  <a:pt x="770" y="170"/>
                </a:lnTo>
                <a:lnTo>
                  <a:pt x="777" y="177"/>
                </a:lnTo>
                <a:lnTo>
                  <a:pt x="783" y="184"/>
                </a:lnTo>
                <a:lnTo>
                  <a:pt x="790" y="191"/>
                </a:lnTo>
                <a:lnTo>
                  <a:pt x="797" y="197"/>
                </a:lnTo>
                <a:lnTo>
                  <a:pt x="797" y="204"/>
                </a:lnTo>
                <a:lnTo>
                  <a:pt x="804" y="211"/>
                </a:lnTo>
                <a:lnTo>
                  <a:pt x="811" y="211"/>
                </a:lnTo>
                <a:lnTo>
                  <a:pt x="817" y="218"/>
                </a:lnTo>
                <a:lnTo>
                  <a:pt x="817" y="225"/>
                </a:lnTo>
                <a:lnTo>
                  <a:pt x="824" y="231"/>
                </a:lnTo>
                <a:lnTo>
                  <a:pt x="831" y="238"/>
                </a:lnTo>
                <a:lnTo>
                  <a:pt x="838" y="245"/>
                </a:lnTo>
                <a:lnTo>
                  <a:pt x="845" y="252"/>
                </a:lnTo>
                <a:lnTo>
                  <a:pt x="851" y="259"/>
                </a:lnTo>
                <a:lnTo>
                  <a:pt x="858" y="265"/>
                </a:lnTo>
                <a:lnTo>
                  <a:pt x="858" y="272"/>
                </a:lnTo>
                <a:lnTo>
                  <a:pt x="865" y="279"/>
                </a:lnTo>
                <a:lnTo>
                  <a:pt x="872" y="279"/>
                </a:lnTo>
                <a:lnTo>
                  <a:pt x="879" y="286"/>
                </a:lnTo>
                <a:lnTo>
                  <a:pt x="879" y="293"/>
                </a:lnTo>
                <a:lnTo>
                  <a:pt x="886" y="300"/>
                </a:lnTo>
                <a:lnTo>
                  <a:pt x="892" y="306"/>
                </a:lnTo>
                <a:lnTo>
                  <a:pt x="899" y="313"/>
                </a:lnTo>
                <a:lnTo>
                  <a:pt x="906" y="320"/>
                </a:lnTo>
                <a:lnTo>
                  <a:pt x="913" y="327"/>
                </a:lnTo>
                <a:lnTo>
                  <a:pt x="920" y="334"/>
                </a:lnTo>
                <a:lnTo>
                  <a:pt x="926" y="340"/>
                </a:lnTo>
                <a:lnTo>
                  <a:pt x="933" y="347"/>
                </a:lnTo>
                <a:lnTo>
                  <a:pt x="940" y="354"/>
                </a:lnTo>
                <a:lnTo>
                  <a:pt x="947" y="361"/>
                </a:lnTo>
                <a:lnTo>
                  <a:pt x="947" y="368"/>
                </a:lnTo>
                <a:lnTo>
                  <a:pt x="954" y="374"/>
                </a:lnTo>
                <a:lnTo>
                  <a:pt x="960" y="374"/>
                </a:lnTo>
                <a:lnTo>
                  <a:pt x="967" y="381"/>
                </a:lnTo>
                <a:lnTo>
                  <a:pt x="967" y="388"/>
                </a:lnTo>
                <a:lnTo>
                  <a:pt x="974" y="395"/>
                </a:lnTo>
                <a:lnTo>
                  <a:pt x="981" y="402"/>
                </a:lnTo>
                <a:lnTo>
                  <a:pt x="988" y="409"/>
                </a:lnTo>
                <a:lnTo>
                  <a:pt x="995" y="415"/>
                </a:lnTo>
                <a:lnTo>
                  <a:pt x="1001" y="422"/>
                </a:lnTo>
                <a:lnTo>
                  <a:pt x="1008" y="429"/>
                </a:lnTo>
                <a:lnTo>
                  <a:pt x="1015" y="436"/>
                </a:lnTo>
                <a:lnTo>
                  <a:pt x="1022" y="443"/>
                </a:lnTo>
                <a:lnTo>
                  <a:pt x="1029" y="449"/>
                </a:lnTo>
                <a:lnTo>
                  <a:pt x="1035" y="456"/>
                </a:lnTo>
                <a:lnTo>
                  <a:pt x="1042" y="463"/>
                </a:lnTo>
                <a:lnTo>
                  <a:pt x="1049" y="470"/>
                </a:lnTo>
                <a:lnTo>
                  <a:pt x="1056" y="477"/>
                </a:lnTo>
                <a:lnTo>
                  <a:pt x="1063" y="483"/>
                </a:lnTo>
                <a:lnTo>
                  <a:pt x="1069" y="490"/>
                </a:lnTo>
                <a:lnTo>
                  <a:pt x="1076" y="497"/>
                </a:lnTo>
                <a:lnTo>
                  <a:pt x="1083" y="504"/>
                </a:lnTo>
                <a:lnTo>
                  <a:pt x="1090" y="511"/>
                </a:lnTo>
                <a:lnTo>
                  <a:pt x="1097" y="518"/>
                </a:lnTo>
                <a:lnTo>
                  <a:pt x="1104" y="524"/>
                </a:lnTo>
                <a:lnTo>
                  <a:pt x="1110" y="531"/>
                </a:lnTo>
                <a:lnTo>
                  <a:pt x="1117" y="538"/>
                </a:lnTo>
                <a:lnTo>
                  <a:pt x="1124" y="545"/>
                </a:lnTo>
                <a:lnTo>
                  <a:pt x="1131" y="552"/>
                </a:lnTo>
                <a:lnTo>
                  <a:pt x="1138" y="558"/>
                </a:lnTo>
                <a:lnTo>
                  <a:pt x="1144" y="565"/>
                </a:lnTo>
                <a:lnTo>
                  <a:pt x="1151" y="572"/>
                </a:lnTo>
                <a:lnTo>
                  <a:pt x="1158" y="579"/>
                </a:lnTo>
                <a:lnTo>
                  <a:pt x="1165" y="579"/>
                </a:lnTo>
                <a:lnTo>
                  <a:pt x="1172" y="586"/>
                </a:lnTo>
                <a:lnTo>
                  <a:pt x="1178" y="592"/>
                </a:lnTo>
                <a:lnTo>
                  <a:pt x="1185" y="599"/>
                </a:lnTo>
                <a:lnTo>
                  <a:pt x="1192" y="606"/>
                </a:lnTo>
                <a:lnTo>
                  <a:pt x="1199" y="613"/>
                </a:lnTo>
                <a:lnTo>
                  <a:pt x="1206" y="620"/>
                </a:lnTo>
                <a:lnTo>
                  <a:pt x="1213" y="627"/>
                </a:lnTo>
                <a:lnTo>
                  <a:pt x="1219" y="633"/>
                </a:lnTo>
                <a:lnTo>
                  <a:pt x="1226" y="633"/>
                </a:lnTo>
                <a:lnTo>
                  <a:pt x="1233" y="640"/>
                </a:lnTo>
                <a:lnTo>
                  <a:pt x="1240" y="647"/>
                </a:lnTo>
                <a:lnTo>
                  <a:pt x="1247" y="654"/>
                </a:lnTo>
                <a:lnTo>
                  <a:pt x="1253" y="661"/>
                </a:lnTo>
                <a:lnTo>
                  <a:pt x="1260" y="667"/>
                </a:lnTo>
                <a:lnTo>
                  <a:pt x="1267" y="674"/>
                </a:lnTo>
                <a:lnTo>
                  <a:pt x="1274" y="674"/>
                </a:lnTo>
                <a:lnTo>
                  <a:pt x="1281" y="681"/>
                </a:lnTo>
                <a:lnTo>
                  <a:pt x="1287" y="688"/>
                </a:lnTo>
                <a:lnTo>
                  <a:pt x="1294" y="695"/>
                </a:lnTo>
                <a:lnTo>
                  <a:pt x="1301" y="701"/>
                </a:lnTo>
                <a:lnTo>
                  <a:pt x="1308" y="708"/>
                </a:lnTo>
                <a:lnTo>
                  <a:pt x="1315" y="708"/>
                </a:lnTo>
                <a:lnTo>
                  <a:pt x="1322" y="715"/>
                </a:lnTo>
                <a:lnTo>
                  <a:pt x="1328" y="722"/>
                </a:lnTo>
                <a:lnTo>
                  <a:pt x="1335" y="729"/>
                </a:lnTo>
                <a:lnTo>
                  <a:pt x="1342" y="736"/>
                </a:lnTo>
                <a:lnTo>
                  <a:pt x="1349" y="736"/>
                </a:lnTo>
                <a:lnTo>
                  <a:pt x="1356" y="742"/>
                </a:lnTo>
                <a:lnTo>
                  <a:pt x="1362" y="749"/>
                </a:lnTo>
                <a:lnTo>
                  <a:pt x="1369" y="756"/>
                </a:lnTo>
                <a:lnTo>
                  <a:pt x="1376" y="756"/>
                </a:lnTo>
                <a:lnTo>
                  <a:pt x="1383" y="763"/>
                </a:lnTo>
                <a:lnTo>
                  <a:pt x="1390" y="770"/>
                </a:lnTo>
                <a:lnTo>
                  <a:pt x="1396" y="770"/>
                </a:lnTo>
                <a:lnTo>
                  <a:pt x="1403" y="776"/>
                </a:lnTo>
                <a:lnTo>
                  <a:pt x="1410" y="783"/>
                </a:lnTo>
                <a:lnTo>
                  <a:pt x="1417" y="790"/>
                </a:lnTo>
                <a:lnTo>
                  <a:pt x="1424" y="797"/>
                </a:lnTo>
                <a:lnTo>
                  <a:pt x="1431" y="797"/>
                </a:lnTo>
                <a:lnTo>
                  <a:pt x="1437" y="804"/>
                </a:lnTo>
                <a:lnTo>
                  <a:pt x="1444" y="810"/>
                </a:lnTo>
                <a:lnTo>
                  <a:pt x="1451" y="810"/>
                </a:lnTo>
                <a:lnTo>
                  <a:pt x="1458" y="817"/>
                </a:lnTo>
                <a:lnTo>
                  <a:pt x="1465" y="824"/>
                </a:lnTo>
                <a:lnTo>
                  <a:pt x="1471" y="824"/>
                </a:lnTo>
                <a:lnTo>
                  <a:pt x="1478" y="831"/>
                </a:lnTo>
                <a:lnTo>
                  <a:pt x="1485" y="838"/>
                </a:lnTo>
                <a:lnTo>
                  <a:pt x="1492" y="845"/>
                </a:lnTo>
                <a:lnTo>
                  <a:pt x="1499" y="845"/>
                </a:lnTo>
                <a:lnTo>
                  <a:pt x="1505" y="851"/>
                </a:lnTo>
                <a:lnTo>
                  <a:pt x="1512" y="858"/>
                </a:lnTo>
                <a:lnTo>
                  <a:pt x="1519" y="858"/>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45" name="Freeform 77">
            <a:extLst>
              <a:ext uri="{FF2B5EF4-FFF2-40B4-BE49-F238E27FC236}">
                <a16:creationId xmlns:a16="http://schemas.microsoft.com/office/drawing/2014/main" id="{2DA6918F-27EC-462E-9A30-6F678CEFCF1C}"/>
              </a:ext>
            </a:extLst>
          </p:cNvPr>
          <p:cNvSpPr>
            <a:spLocks/>
          </p:cNvSpPr>
          <p:nvPr/>
        </p:nvSpPr>
        <p:spPr bwMode="auto">
          <a:xfrm>
            <a:off x="4860925" y="1570038"/>
            <a:ext cx="1274763" cy="517525"/>
          </a:xfrm>
          <a:custGeom>
            <a:avLst/>
            <a:gdLst>
              <a:gd name="T0" fmla="*/ 14 w 1042"/>
              <a:gd name="T1" fmla="*/ 14 h 457"/>
              <a:gd name="T2" fmla="*/ 34 w 1042"/>
              <a:gd name="T3" fmla="*/ 27 h 457"/>
              <a:gd name="T4" fmla="*/ 55 w 1042"/>
              <a:gd name="T5" fmla="*/ 34 h 457"/>
              <a:gd name="T6" fmla="*/ 75 w 1042"/>
              <a:gd name="T7" fmla="*/ 48 h 457"/>
              <a:gd name="T8" fmla="*/ 95 w 1042"/>
              <a:gd name="T9" fmla="*/ 61 h 457"/>
              <a:gd name="T10" fmla="*/ 116 w 1042"/>
              <a:gd name="T11" fmla="*/ 75 h 457"/>
              <a:gd name="T12" fmla="*/ 136 w 1042"/>
              <a:gd name="T13" fmla="*/ 89 h 457"/>
              <a:gd name="T14" fmla="*/ 157 w 1042"/>
              <a:gd name="T15" fmla="*/ 96 h 457"/>
              <a:gd name="T16" fmla="*/ 177 w 1042"/>
              <a:gd name="T17" fmla="*/ 109 h 457"/>
              <a:gd name="T18" fmla="*/ 198 w 1042"/>
              <a:gd name="T19" fmla="*/ 123 h 457"/>
              <a:gd name="T20" fmla="*/ 218 w 1042"/>
              <a:gd name="T21" fmla="*/ 136 h 457"/>
              <a:gd name="T22" fmla="*/ 239 w 1042"/>
              <a:gd name="T23" fmla="*/ 143 h 457"/>
              <a:gd name="T24" fmla="*/ 259 w 1042"/>
              <a:gd name="T25" fmla="*/ 157 h 457"/>
              <a:gd name="T26" fmla="*/ 279 w 1042"/>
              <a:gd name="T27" fmla="*/ 164 h 457"/>
              <a:gd name="T28" fmla="*/ 300 w 1042"/>
              <a:gd name="T29" fmla="*/ 177 h 457"/>
              <a:gd name="T30" fmla="*/ 320 w 1042"/>
              <a:gd name="T31" fmla="*/ 184 h 457"/>
              <a:gd name="T32" fmla="*/ 341 w 1042"/>
              <a:gd name="T33" fmla="*/ 198 h 457"/>
              <a:gd name="T34" fmla="*/ 361 w 1042"/>
              <a:gd name="T35" fmla="*/ 205 h 457"/>
              <a:gd name="T36" fmla="*/ 382 w 1042"/>
              <a:gd name="T37" fmla="*/ 218 h 457"/>
              <a:gd name="T38" fmla="*/ 402 w 1042"/>
              <a:gd name="T39" fmla="*/ 225 h 457"/>
              <a:gd name="T40" fmla="*/ 422 w 1042"/>
              <a:gd name="T41" fmla="*/ 232 h 457"/>
              <a:gd name="T42" fmla="*/ 443 w 1042"/>
              <a:gd name="T43" fmla="*/ 245 h 457"/>
              <a:gd name="T44" fmla="*/ 463 w 1042"/>
              <a:gd name="T45" fmla="*/ 252 h 457"/>
              <a:gd name="T46" fmla="*/ 484 w 1042"/>
              <a:gd name="T47" fmla="*/ 259 h 457"/>
              <a:gd name="T48" fmla="*/ 504 w 1042"/>
              <a:gd name="T49" fmla="*/ 266 h 457"/>
              <a:gd name="T50" fmla="*/ 525 w 1042"/>
              <a:gd name="T51" fmla="*/ 279 h 457"/>
              <a:gd name="T52" fmla="*/ 545 w 1042"/>
              <a:gd name="T53" fmla="*/ 286 h 457"/>
              <a:gd name="T54" fmla="*/ 566 w 1042"/>
              <a:gd name="T55" fmla="*/ 293 h 457"/>
              <a:gd name="T56" fmla="*/ 586 w 1042"/>
              <a:gd name="T57" fmla="*/ 300 h 457"/>
              <a:gd name="T58" fmla="*/ 606 w 1042"/>
              <a:gd name="T59" fmla="*/ 314 h 457"/>
              <a:gd name="T60" fmla="*/ 627 w 1042"/>
              <a:gd name="T61" fmla="*/ 320 h 457"/>
              <a:gd name="T62" fmla="*/ 647 w 1042"/>
              <a:gd name="T63" fmla="*/ 327 h 457"/>
              <a:gd name="T64" fmla="*/ 668 w 1042"/>
              <a:gd name="T65" fmla="*/ 334 h 457"/>
              <a:gd name="T66" fmla="*/ 688 w 1042"/>
              <a:gd name="T67" fmla="*/ 341 h 457"/>
              <a:gd name="T68" fmla="*/ 709 w 1042"/>
              <a:gd name="T69" fmla="*/ 348 h 457"/>
              <a:gd name="T70" fmla="*/ 729 w 1042"/>
              <a:gd name="T71" fmla="*/ 354 h 457"/>
              <a:gd name="T72" fmla="*/ 749 w 1042"/>
              <a:gd name="T73" fmla="*/ 368 h 457"/>
              <a:gd name="T74" fmla="*/ 770 w 1042"/>
              <a:gd name="T75" fmla="*/ 375 h 457"/>
              <a:gd name="T76" fmla="*/ 790 w 1042"/>
              <a:gd name="T77" fmla="*/ 382 h 457"/>
              <a:gd name="T78" fmla="*/ 811 w 1042"/>
              <a:gd name="T79" fmla="*/ 388 h 457"/>
              <a:gd name="T80" fmla="*/ 831 w 1042"/>
              <a:gd name="T81" fmla="*/ 395 h 457"/>
              <a:gd name="T82" fmla="*/ 852 w 1042"/>
              <a:gd name="T83" fmla="*/ 402 h 457"/>
              <a:gd name="T84" fmla="*/ 872 w 1042"/>
              <a:gd name="T85" fmla="*/ 409 h 457"/>
              <a:gd name="T86" fmla="*/ 893 w 1042"/>
              <a:gd name="T87" fmla="*/ 416 h 457"/>
              <a:gd name="T88" fmla="*/ 913 w 1042"/>
              <a:gd name="T89" fmla="*/ 423 h 457"/>
              <a:gd name="T90" fmla="*/ 933 w 1042"/>
              <a:gd name="T91" fmla="*/ 429 h 457"/>
              <a:gd name="T92" fmla="*/ 954 w 1042"/>
              <a:gd name="T93" fmla="*/ 429 h 457"/>
              <a:gd name="T94" fmla="*/ 974 w 1042"/>
              <a:gd name="T95" fmla="*/ 436 h 457"/>
              <a:gd name="T96" fmla="*/ 995 w 1042"/>
              <a:gd name="T97" fmla="*/ 443 h 457"/>
              <a:gd name="T98" fmla="*/ 1015 w 1042"/>
              <a:gd name="T99" fmla="*/ 450 h 457"/>
              <a:gd name="T100" fmla="*/ 1036 w 1042"/>
              <a:gd name="T101" fmla="*/ 457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42" h="457">
                <a:moveTo>
                  <a:pt x="0" y="0"/>
                </a:moveTo>
                <a:lnTo>
                  <a:pt x="7" y="7"/>
                </a:lnTo>
                <a:lnTo>
                  <a:pt x="14" y="14"/>
                </a:lnTo>
                <a:lnTo>
                  <a:pt x="21" y="14"/>
                </a:lnTo>
                <a:lnTo>
                  <a:pt x="27" y="21"/>
                </a:lnTo>
                <a:lnTo>
                  <a:pt x="34" y="27"/>
                </a:lnTo>
                <a:lnTo>
                  <a:pt x="41" y="27"/>
                </a:lnTo>
                <a:lnTo>
                  <a:pt x="48" y="34"/>
                </a:lnTo>
                <a:lnTo>
                  <a:pt x="55" y="34"/>
                </a:lnTo>
                <a:lnTo>
                  <a:pt x="61" y="41"/>
                </a:lnTo>
                <a:lnTo>
                  <a:pt x="68" y="41"/>
                </a:lnTo>
                <a:lnTo>
                  <a:pt x="75" y="48"/>
                </a:lnTo>
                <a:lnTo>
                  <a:pt x="82" y="55"/>
                </a:lnTo>
                <a:lnTo>
                  <a:pt x="89" y="55"/>
                </a:lnTo>
                <a:lnTo>
                  <a:pt x="95" y="61"/>
                </a:lnTo>
                <a:lnTo>
                  <a:pt x="102" y="68"/>
                </a:lnTo>
                <a:lnTo>
                  <a:pt x="109" y="68"/>
                </a:lnTo>
                <a:lnTo>
                  <a:pt x="116" y="75"/>
                </a:lnTo>
                <a:lnTo>
                  <a:pt x="123" y="75"/>
                </a:lnTo>
                <a:lnTo>
                  <a:pt x="130" y="82"/>
                </a:lnTo>
                <a:lnTo>
                  <a:pt x="136" y="89"/>
                </a:lnTo>
                <a:lnTo>
                  <a:pt x="143" y="89"/>
                </a:lnTo>
                <a:lnTo>
                  <a:pt x="150" y="96"/>
                </a:lnTo>
                <a:lnTo>
                  <a:pt x="157" y="96"/>
                </a:lnTo>
                <a:lnTo>
                  <a:pt x="164" y="102"/>
                </a:lnTo>
                <a:lnTo>
                  <a:pt x="170" y="102"/>
                </a:lnTo>
                <a:lnTo>
                  <a:pt x="177" y="109"/>
                </a:lnTo>
                <a:lnTo>
                  <a:pt x="184" y="116"/>
                </a:lnTo>
                <a:lnTo>
                  <a:pt x="191" y="116"/>
                </a:lnTo>
                <a:lnTo>
                  <a:pt x="198" y="123"/>
                </a:lnTo>
                <a:lnTo>
                  <a:pt x="204" y="123"/>
                </a:lnTo>
                <a:lnTo>
                  <a:pt x="211" y="130"/>
                </a:lnTo>
                <a:lnTo>
                  <a:pt x="218" y="136"/>
                </a:lnTo>
                <a:lnTo>
                  <a:pt x="225" y="136"/>
                </a:lnTo>
                <a:lnTo>
                  <a:pt x="232" y="136"/>
                </a:lnTo>
                <a:lnTo>
                  <a:pt x="239" y="143"/>
                </a:lnTo>
                <a:lnTo>
                  <a:pt x="245" y="150"/>
                </a:lnTo>
                <a:lnTo>
                  <a:pt x="252" y="150"/>
                </a:lnTo>
                <a:lnTo>
                  <a:pt x="259" y="157"/>
                </a:lnTo>
                <a:lnTo>
                  <a:pt x="266" y="157"/>
                </a:lnTo>
                <a:lnTo>
                  <a:pt x="273" y="157"/>
                </a:lnTo>
                <a:lnTo>
                  <a:pt x="279" y="164"/>
                </a:lnTo>
                <a:lnTo>
                  <a:pt x="286" y="170"/>
                </a:lnTo>
                <a:lnTo>
                  <a:pt x="293" y="170"/>
                </a:lnTo>
                <a:lnTo>
                  <a:pt x="300" y="177"/>
                </a:lnTo>
                <a:lnTo>
                  <a:pt x="307" y="177"/>
                </a:lnTo>
                <a:lnTo>
                  <a:pt x="313" y="184"/>
                </a:lnTo>
                <a:lnTo>
                  <a:pt x="320" y="184"/>
                </a:lnTo>
                <a:lnTo>
                  <a:pt x="327" y="191"/>
                </a:lnTo>
                <a:lnTo>
                  <a:pt x="334" y="191"/>
                </a:lnTo>
                <a:lnTo>
                  <a:pt x="341" y="198"/>
                </a:lnTo>
                <a:lnTo>
                  <a:pt x="348" y="198"/>
                </a:lnTo>
                <a:lnTo>
                  <a:pt x="354" y="205"/>
                </a:lnTo>
                <a:lnTo>
                  <a:pt x="361" y="205"/>
                </a:lnTo>
                <a:lnTo>
                  <a:pt x="368" y="211"/>
                </a:lnTo>
                <a:lnTo>
                  <a:pt x="375" y="211"/>
                </a:lnTo>
                <a:lnTo>
                  <a:pt x="382" y="218"/>
                </a:lnTo>
                <a:lnTo>
                  <a:pt x="388" y="218"/>
                </a:lnTo>
                <a:lnTo>
                  <a:pt x="395" y="218"/>
                </a:lnTo>
                <a:lnTo>
                  <a:pt x="402" y="225"/>
                </a:lnTo>
                <a:lnTo>
                  <a:pt x="409" y="225"/>
                </a:lnTo>
                <a:lnTo>
                  <a:pt x="416" y="232"/>
                </a:lnTo>
                <a:lnTo>
                  <a:pt x="422" y="232"/>
                </a:lnTo>
                <a:lnTo>
                  <a:pt x="429" y="239"/>
                </a:lnTo>
                <a:lnTo>
                  <a:pt x="436" y="239"/>
                </a:lnTo>
                <a:lnTo>
                  <a:pt x="443" y="245"/>
                </a:lnTo>
                <a:lnTo>
                  <a:pt x="450" y="245"/>
                </a:lnTo>
                <a:lnTo>
                  <a:pt x="457" y="252"/>
                </a:lnTo>
                <a:lnTo>
                  <a:pt x="463" y="252"/>
                </a:lnTo>
                <a:lnTo>
                  <a:pt x="470" y="259"/>
                </a:lnTo>
                <a:lnTo>
                  <a:pt x="477" y="259"/>
                </a:lnTo>
                <a:lnTo>
                  <a:pt x="484" y="259"/>
                </a:lnTo>
                <a:lnTo>
                  <a:pt x="491" y="266"/>
                </a:lnTo>
                <a:lnTo>
                  <a:pt x="497" y="266"/>
                </a:lnTo>
                <a:lnTo>
                  <a:pt x="504" y="266"/>
                </a:lnTo>
                <a:lnTo>
                  <a:pt x="511" y="273"/>
                </a:lnTo>
                <a:lnTo>
                  <a:pt x="518" y="273"/>
                </a:lnTo>
                <a:lnTo>
                  <a:pt x="525" y="279"/>
                </a:lnTo>
                <a:lnTo>
                  <a:pt x="531" y="279"/>
                </a:lnTo>
                <a:lnTo>
                  <a:pt x="538" y="286"/>
                </a:lnTo>
                <a:lnTo>
                  <a:pt x="545" y="286"/>
                </a:lnTo>
                <a:lnTo>
                  <a:pt x="552" y="293"/>
                </a:lnTo>
                <a:lnTo>
                  <a:pt x="559" y="293"/>
                </a:lnTo>
                <a:lnTo>
                  <a:pt x="566" y="293"/>
                </a:lnTo>
                <a:lnTo>
                  <a:pt x="572" y="300"/>
                </a:lnTo>
                <a:lnTo>
                  <a:pt x="579" y="300"/>
                </a:lnTo>
                <a:lnTo>
                  <a:pt x="586" y="300"/>
                </a:lnTo>
                <a:lnTo>
                  <a:pt x="593" y="307"/>
                </a:lnTo>
                <a:lnTo>
                  <a:pt x="600" y="307"/>
                </a:lnTo>
                <a:lnTo>
                  <a:pt x="606" y="314"/>
                </a:lnTo>
                <a:lnTo>
                  <a:pt x="613" y="314"/>
                </a:lnTo>
                <a:lnTo>
                  <a:pt x="620" y="320"/>
                </a:lnTo>
                <a:lnTo>
                  <a:pt x="627" y="320"/>
                </a:lnTo>
                <a:lnTo>
                  <a:pt x="634" y="320"/>
                </a:lnTo>
                <a:lnTo>
                  <a:pt x="640" y="327"/>
                </a:lnTo>
                <a:lnTo>
                  <a:pt x="647" y="327"/>
                </a:lnTo>
                <a:lnTo>
                  <a:pt x="654" y="334"/>
                </a:lnTo>
                <a:lnTo>
                  <a:pt x="661" y="334"/>
                </a:lnTo>
                <a:lnTo>
                  <a:pt x="668" y="334"/>
                </a:lnTo>
                <a:lnTo>
                  <a:pt x="675" y="341"/>
                </a:lnTo>
                <a:lnTo>
                  <a:pt x="681" y="341"/>
                </a:lnTo>
                <a:lnTo>
                  <a:pt x="688" y="341"/>
                </a:lnTo>
                <a:lnTo>
                  <a:pt x="695" y="348"/>
                </a:lnTo>
                <a:lnTo>
                  <a:pt x="702" y="348"/>
                </a:lnTo>
                <a:lnTo>
                  <a:pt x="709" y="348"/>
                </a:lnTo>
                <a:lnTo>
                  <a:pt x="715" y="354"/>
                </a:lnTo>
                <a:lnTo>
                  <a:pt x="722" y="354"/>
                </a:lnTo>
                <a:lnTo>
                  <a:pt x="729" y="354"/>
                </a:lnTo>
                <a:lnTo>
                  <a:pt x="736" y="361"/>
                </a:lnTo>
                <a:lnTo>
                  <a:pt x="743" y="361"/>
                </a:lnTo>
                <a:lnTo>
                  <a:pt x="749" y="368"/>
                </a:lnTo>
                <a:lnTo>
                  <a:pt x="756" y="368"/>
                </a:lnTo>
                <a:lnTo>
                  <a:pt x="763" y="368"/>
                </a:lnTo>
                <a:lnTo>
                  <a:pt x="770" y="375"/>
                </a:lnTo>
                <a:lnTo>
                  <a:pt x="777" y="375"/>
                </a:lnTo>
                <a:lnTo>
                  <a:pt x="784" y="375"/>
                </a:lnTo>
                <a:lnTo>
                  <a:pt x="790" y="382"/>
                </a:lnTo>
                <a:lnTo>
                  <a:pt x="797" y="382"/>
                </a:lnTo>
                <a:lnTo>
                  <a:pt x="804" y="382"/>
                </a:lnTo>
                <a:lnTo>
                  <a:pt x="811" y="388"/>
                </a:lnTo>
                <a:lnTo>
                  <a:pt x="818" y="388"/>
                </a:lnTo>
                <a:lnTo>
                  <a:pt x="824" y="388"/>
                </a:lnTo>
                <a:lnTo>
                  <a:pt x="831" y="395"/>
                </a:lnTo>
                <a:lnTo>
                  <a:pt x="838" y="395"/>
                </a:lnTo>
                <a:lnTo>
                  <a:pt x="845" y="395"/>
                </a:lnTo>
                <a:lnTo>
                  <a:pt x="852" y="402"/>
                </a:lnTo>
                <a:lnTo>
                  <a:pt x="858" y="402"/>
                </a:lnTo>
                <a:lnTo>
                  <a:pt x="865" y="402"/>
                </a:lnTo>
                <a:lnTo>
                  <a:pt x="872" y="409"/>
                </a:lnTo>
                <a:lnTo>
                  <a:pt x="879" y="409"/>
                </a:lnTo>
                <a:lnTo>
                  <a:pt x="886" y="409"/>
                </a:lnTo>
                <a:lnTo>
                  <a:pt x="893" y="416"/>
                </a:lnTo>
                <a:lnTo>
                  <a:pt x="899" y="416"/>
                </a:lnTo>
                <a:lnTo>
                  <a:pt x="906" y="416"/>
                </a:lnTo>
                <a:lnTo>
                  <a:pt x="913" y="423"/>
                </a:lnTo>
                <a:lnTo>
                  <a:pt x="920" y="423"/>
                </a:lnTo>
                <a:lnTo>
                  <a:pt x="927" y="423"/>
                </a:lnTo>
                <a:lnTo>
                  <a:pt x="933" y="429"/>
                </a:lnTo>
                <a:lnTo>
                  <a:pt x="940" y="429"/>
                </a:lnTo>
                <a:lnTo>
                  <a:pt x="947" y="429"/>
                </a:lnTo>
                <a:lnTo>
                  <a:pt x="954" y="429"/>
                </a:lnTo>
                <a:lnTo>
                  <a:pt x="961" y="436"/>
                </a:lnTo>
                <a:lnTo>
                  <a:pt x="967" y="436"/>
                </a:lnTo>
                <a:lnTo>
                  <a:pt x="974" y="436"/>
                </a:lnTo>
                <a:lnTo>
                  <a:pt x="981" y="443"/>
                </a:lnTo>
                <a:lnTo>
                  <a:pt x="988" y="443"/>
                </a:lnTo>
                <a:lnTo>
                  <a:pt x="995" y="443"/>
                </a:lnTo>
                <a:lnTo>
                  <a:pt x="1002" y="443"/>
                </a:lnTo>
                <a:lnTo>
                  <a:pt x="1008" y="450"/>
                </a:lnTo>
                <a:lnTo>
                  <a:pt x="1015" y="450"/>
                </a:lnTo>
                <a:lnTo>
                  <a:pt x="1022" y="450"/>
                </a:lnTo>
                <a:lnTo>
                  <a:pt x="1029" y="457"/>
                </a:lnTo>
                <a:lnTo>
                  <a:pt x="1036" y="457"/>
                </a:lnTo>
                <a:lnTo>
                  <a:pt x="1042" y="457"/>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46" name="Rectangle 78">
            <a:extLst>
              <a:ext uri="{FF2B5EF4-FFF2-40B4-BE49-F238E27FC236}">
                <a16:creationId xmlns:a16="http://schemas.microsoft.com/office/drawing/2014/main" id="{06D506B7-6CB6-421F-B3C8-C099915EF0F4}"/>
              </a:ext>
            </a:extLst>
          </p:cNvPr>
          <p:cNvSpPr>
            <a:spLocks noChangeArrowheads="1"/>
          </p:cNvSpPr>
          <p:nvPr/>
        </p:nvSpPr>
        <p:spPr bwMode="auto">
          <a:xfrm>
            <a:off x="4422775" y="3125788"/>
            <a:ext cx="1714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z/N</a:t>
            </a:r>
            <a:endParaRPr lang="en-US" altLang="en-US"/>
          </a:p>
        </p:txBody>
      </p:sp>
      <p:sp>
        <p:nvSpPr>
          <p:cNvPr id="7247" name="Line 79">
            <a:extLst>
              <a:ext uri="{FF2B5EF4-FFF2-40B4-BE49-F238E27FC236}">
                <a16:creationId xmlns:a16="http://schemas.microsoft.com/office/drawing/2014/main" id="{3490D17A-51F9-4FFB-BDA2-C12AED0490A1}"/>
              </a:ext>
            </a:extLst>
          </p:cNvPr>
          <p:cNvSpPr>
            <a:spLocks noChangeShapeType="1"/>
          </p:cNvSpPr>
          <p:nvPr/>
        </p:nvSpPr>
        <p:spPr bwMode="auto">
          <a:xfrm>
            <a:off x="3665538" y="635000"/>
            <a:ext cx="0" cy="2392363"/>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49" name="Text Box 81">
            <a:extLst>
              <a:ext uri="{FF2B5EF4-FFF2-40B4-BE49-F238E27FC236}">
                <a16:creationId xmlns:a16="http://schemas.microsoft.com/office/drawing/2014/main" id="{D7D244EE-420F-4C13-B675-A87CFEAB8743}"/>
              </a:ext>
            </a:extLst>
          </p:cNvPr>
          <p:cNvSpPr txBox="1">
            <a:spLocks noChangeArrowheads="1"/>
          </p:cNvSpPr>
          <p:nvPr/>
        </p:nvSpPr>
        <p:spPr bwMode="auto">
          <a:xfrm>
            <a:off x="838200" y="2438400"/>
            <a:ext cx="15779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exact result</a:t>
            </a:r>
          </a:p>
        </p:txBody>
      </p:sp>
      <p:sp>
        <p:nvSpPr>
          <p:cNvPr id="7250" name="Text Box 82">
            <a:extLst>
              <a:ext uri="{FF2B5EF4-FFF2-40B4-BE49-F238E27FC236}">
                <a16:creationId xmlns:a16="http://schemas.microsoft.com/office/drawing/2014/main" id="{CB75A0F8-40A6-4E0F-93E7-07CBC889829A}"/>
              </a:ext>
            </a:extLst>
          </p:cNvPr>
          <p:cNvSpPr txBox="1">
            <a:spLocks noChangeArrowheads="1"/>
          </p:cNvSpPr>
          <p:nvPr/>
        </p:nvSpPr>
        <p:spPr bwMode="auto">
          <a:xfrm>
            <a:off x="685800" y="5181600"/>
            <a:ext cx="19161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paraxial result</a:t>
            </a:r>
          </a:p>
        </p:txBody>
      </p:sp>
      <p:sp>
        <p:nvSpPr>
          <p:cNvPr id="7257" name="Text Box 89">
            <a:extLst>
              <a:ext uri="{FF2B5EF4-FFF2-40B4-BE49-F238E27FC236}">
                <a16:creationId xmlns:a16="http://schemas.microsoft.com/office/drawing/2014/main" id="{325DB2EF-DD19-4A8F-AF89-285EC1CB4717}"/>
              </a:ext>
            </a:extLst>
          </p:cNvPr>
          <p:cNvSpPr txBox="1">
            <a:spLocks noChangeArrowheads="1"/>
          </p:cNvSpPr>
          <p:nvPr/>
        </p:nvSpPr>
        <p:spPr bwMode="auto">
          <a:xfrm>
            <a:off x="1841500" y="3932238"/>
            <a:ext cx="457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p>
        </p:txBody>
      </p:sp>
      <p:sp>
        <p:nvSpPr>
          <p:cNvPr id="7258" name="Line 90">
            <a:extLst>
              <a:ext uri="{FF2B5EF4-FFF2-40B4-BE49-F238E27FC236}">
                <a16:creationId xmlns:a16="http://schemas.microsoft.com/office/drawing/2014/main" id="{FD279110-11BA-48D8-9F29-B045F6EE030C}"/>
              </a:ext>
            </a:extLst>
          </p:cNvPr>
          <p:cNvSpPr>
            <a:spLocks noChangeShapeType="1"/>
          </p:cNvSpPr>
          <p:nvPr/>
        </p:nvSpPr>
        <p:spPr bwMode="auto">
          <a:xfrm>
            <a:off x="1704975" y="4405313"/>
            <a:ext cx="60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59" name="Text Box 91">
            <a:extLst>
              <a:ext uri="{FF2B5EF4-FFF2-40B4-BE49-F238E27FC236}">
                <a16:creationId xmlns:a16="http://schemas.microsoft.com/office/drawing/2014/main" id="{98E0DCA6-BE78-4524-B716-D863890E5380}"/>
              </a:ext>
            </a:extLst>
          </p:cNvPr>
          <p:cNvSpPr txBox="1">
            <a:spLocks noChangeArrowheads="1"/>
          </p:cNvSpPr>
          <p:nvPr/>
        </p:nvSpPr>
        <p:spPr bwMode="auto">
          <a:xfrm>
            <a:off x="1752600" y="4343400"/>
            <a:ext cx="739775" cy="552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r</a:t>
            </a:r>
            <a:r>
              <a:rPr lang="en-US" altLang="en-US"/>
              <a:t>cv</a:t>
            </a:r>
            <a:r>
              <a:rPr lang="en-US" altLang="en-US" baseline="-25000"/>
              <a:t>0</a:t>
            </a:r>
            <a:endParaRPr lang="en-US" altLang="en-US"/>
          </a:p>
        </p:txBody>
      </p:sp>
      <p:sp>
        <p:nvSpPr>
          <p:cNvPr id="7260" name="Text Box 92">
            <a:extLst>
              <a:ext uri="{FF2B5EF4-FFF2-40B4-BE49-F238E27FC236}">
                <a16:creationId xmlns:a16="http://schemas.microsoft.com/office/drawing/2014/main" id="{CB1130D1-4771-4492-8BB1-D925CE25E2AE}"/>
              </a:ext>
            </a:extLst>
          </p:cNvPr>
          <p:cNvSpPr txBox="1">
            <a:spLocks noChangeArrowheads="1"/>
          </p:cNvSpPr>
          <p:nvPr/>
        </p:nvSpPr>
        <p:spPr bwMode="auto">
          <a:xfrm>
            <a:off x="1889125" y="1127125"/>
            <a:ext cx="457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p>
        </p:txBody>
      </p:sp>
      <p:sp>
        <p:nvSpPr>
          <p:cNvPr id="7261" name="Line 93">
            <a:extLst>
              <a:ext uri="{FF2B5EF4-FFF2-40B4-BE49-F238E27FC236}">
                <a16:creationId xmlns:a16="http://schemas.microsoft.com/office/drawing/2014/main" id="{7BB23F4A-073F-4363-9A9C-7E9D04BAC6C4}"/>
              </a:ext>
            </a:extLst>
          </p:cNvPr>
          <p:cNvSpPr>
            <a:spLocks noChangeShapeType="1"/>
          </p:cNvSpPr>
          <p:nvPr/>
        </p:nvSpPr>
        <p:spPr bwMode="auto">
          <a:xfrm>
            <a:off x="1752600" y="1600200"/>
            <a:ext cx="60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62" name="Text Box 94">
            <a:extLst>
              <a:ext uri="{FF2B5EF4-FFF2-40B4-BE49-F238E27FC236}">
                <a16:creationId xmlns:a16="http://schemas.microsoft.com/office/drawing/2014/main" id="{BDAA8608-251E-4FAD-AA1D-159F914EC395}"/>
              </a:ext>
            </a:extLst>
          </p:cNvPr>
          <p:cNvSpPr txBox="1">
            <a:spLocks noChangeArrowheads="1"/>
          </p:cNvSpPr>
          <p:nvPr/>
        </p:nvSpPr>
        <p:spPr bwMode="auto">
          <a:xfrm>
            <a:off x="1800225" y="1538288"/>
            <a:ext cx="739775" cy="552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r</a:t>
            </a:r>
            <a:r>
              <a:rPr lang="en-US" altLang="en-US"/>
              <a:t>cv</a:t>
            </a:r>
            <a:r>
              <a:rPr lang="en-US" altLang="en-US" baseline="-25000"/>
              <a:t>0</a:t>
            </a:r>
            <a:endParaRPr lang="en-US" altLang="en-US"/>
          </a:p>
        </p:txBody>
      </p:sp>
      <p:sp>
        <p:nvSpPr>
          <p:cNvPr id="7337" name="Text Box 169">
            <a:extLst>
              <a:ext uri="{FF2B5EF4-FFF2-40B4-BE49-F238E27FC236}">
                <a16:creationId xmlns:a16="http://schemas.microsoft.com/office/drawing/2014/main" id="{1257DFA5-FCAE-4614-83C5-C522E60147D8}"/>
              </a:ext>
            </a:extLst>
          </p:cNvPr>
          <p:cNvSpPr txBox="1">
            <a:spLocks noChangeArrowheads="1"/>
          </p:cNvSpPr>
          <p:nvPr/>
        </p:nvSpPr>
        <p:spPr bwMode="auto">
          <a:xfrm>
            <a:off x="365125" y="117475"/>
            <a:ext cx="22574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on-axis pressure: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a:extLst>
              <a:ext uri="{FF2B5EF4-FFF2-40B4-BE49-F238E27FC236}">
                <a16:creationId xmlns:a16="http://schemas.microsoft.com/office/drawing/2014/main" id="{57DE5F4C-3896-4179-B872-2AE396306EDA}"/>
              </a:ext>
            </a:extLst>
          </p:cNvPr>
          <p:cNvSpPr>
            <a:spLocks noChangeArrowheads="1"/>
          </p:cNvSpPr>
          <p:nvPr/>
        </p:nvSpPr>
        <p:spPr bwMode="auto">
          <a:xfrm>
            <a:off x="838200" y="1066800"/>
            <a:ext cx="7458075" cy="4108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function p  = on_axis(zN, A,c,F)</a:t>
            </a:r>
          </a:p>
          <a:p>
            <a:r>
              <a:rPr lang="en-US" altLang="en-US"/>
              <a:t>% exact on axis pressure from a piston source</a:t>
            </a:r>
          </a:p>
          <a:p>
            <a:r>
              <a:rPr lang="en-US" altLang="en-US"/>
              <a:t>%radiating into a fluid. A is radius in mm, c the</a:t>
            </a:r>
          </a:p>
          <a:p>
            <a:r>
              <a:rPr lang="en-US" altLang="en-US"/>
              <a:t>%wavespeed of the fluid in m/sec, F the frequency in MHz,</a:t>
            </a:r>
          </a:p>
          <a:p>
            <a:r>
              <a:rPr lang="en-US" altLang="en-US"/>
              <a:t>% zN is the distance in the fluid divided by the near field</a:t>
            </a:r>
          </a:p>
          <a:p>
            <a:r>
              <a:rPr lang="en-US" altLang="en-US"/>
              <a:t>%distance a^2/lamba  (lamba is the wavelength)</a:t>
            </a:r>
          </a:p>
          <a:p>
            <a:r>
              <a:rPr lang="en-US" altLang="en-US"/>
              <a:t>al= 1000*A*F/c;    % a/lamba</a:t>
            </a:r>
          </a:p>
          <a:p>
            <a:r>
              <a:rPr lang="en-US" altLang="en-US"/>
              <a:t>ka = 2*pi*al;		% ka for the transducer</a:t>
            </a:r>
          </a:p>
          <a:p>
            <a:r>
              <a:rPr lang="en-US" altLang="en-US"/>
              <a:t>kz = ka*al*zN;</a:t>
            </a:r>
          </a:p>
          <a:p>
            <a:r>
              <a:rPr lang="en-US" altLang="en-US"/>
              <a:t>ke = 2*pi*(al^2).*sqrt(zN.^2 + (1/al)^2);</a:t>
            </a:r>
          </a:p>
          <a:p>
            <a:r>
              <a:rPr lang="en-US" altLang="en-US"/>
              <a:t>p = exp(i*kz) - exp(i*ke);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a:extLst>
              <a:ext uri="{FF2B5EF4-FFF2-40B4-BE49-F238E27FC236}">
                <a16:creationId xmlns:a16="http://schemas.microsoft.com/office/drawing/2014/main" id="{E4757C90-4D3F-43A1-8A28-91BF6F2E49B0}"/>
              </a:ext>
            </a:extLst>
          </p:cNvPr>
          <p:cNvSpPr>
            <a:spLocks noChangeArrowheads="1"/>
          </p:cNvSpPr>
          <p:nvPr/>
        </p:nvSpPr>
        <p:spPr bwMode="auto">
          <a:xfrm>
            <a:off x="914400" y="1143000"/>
            <a:ext cx="7458075" cy="4108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function p = par_on_axis(zN, A,c,F)</a:t>
            </a:r>
          </a:p>
          <a:p>
            <a:r>
              <a:rPr lang="en-US" altLang="en-US"/>
              <a:t>% paraxial axis pressure from a piston source</a:t>
            </a:r>
          </a:p>
          <a:p>
            <a:r>
              <a:rPr lang="en-US" altLang="en-US"/>
              <a:t>%radiating into a fluid. A is radius in mm, c the</a:t>
            </a:r>
          </a:p>
          <a:p>
            <a:r>
              <a:rPr lang="en-US" altLang="en-US"/>
              <a:t>%wavespeed of the fluid in m/sec, F the frequency in MHz,</a:t>
            </a:r>
          </a:p>
          <a:p>
            <a:r>
              <a:rPr lang="en-US" altLang="en-US"/>
              <a:t>% zN is the distance in the fluid divided by the near field</a:t>
            </a:r>
          </a:p>
          <a:p>
            <a:r>
              <a:rPr lang="en-US" altLang="en-US"/>
              <a:t>%distance a^2/lamba</a:t>
            </a:r>
          </a:p>
          <a:p>
            <a:r>
              <a:rPr lang="en-US" altLang="en-US"/>
              <a:t>al= 1000*A*F/c;    % a/lamba</a:t>
            </a:r>
          </a:p>
          <a:p>
            <a:r>
              <a:rPr lang="en-US" altLang="en-US"/>
              <a:t>ka = 2*pi*al;		% ka for the transducer</a:t>
            </a:r>
          </a:p>
          <a:p>
            <a:r>
              <a:rPr lang="en-US" altLang="en-US"/>
              <a:t>kz = ka*al*zN;</a:t>
            </a:r>
          </a:p>
          <a:p>
            <a:r>
              <a:rPr lang="en-US" altLang="en-US"/>
              <a:t>ke = ka./(2*al.*zN);</a:t>
            </a:r>
          </a:p>
          <a:p>
            <a:r>
              <a:rPr lang="en-US" altLang="en-US"/>
              <a:t>p = exp(i*kz).*(1 - exp(i*ke));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5925E783-B9F0-4159-A248-D742AD81D2CE}"/>
              </a:ext>
            </a:extLst>
          </p:cNvPr>
          <p:cNvSpPr>
            <a:spLocks noChangeArrowheads="1"/>
          </p:cNvSpPr>
          <p:nvPr/>
        </p:nvSpPr>
        <p:spPr bwMode="auto">
          <a:xfrm>
            <a:off x="1066800" y="990600"/>
            <a:ext cx="4479925" cy="1552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MAT&gt; z = linspace(.2, 4,500);</a:t>
            </a:r>
          </a:p>
          <a:p>
            <a:r>
              <a:rPr lang="en-US" altLang="en-US"/>
              <a:t>MAT&gt; p = on_axis(z,6.35,1500,5);</a:t>
            </a:r>
          </a:p>
          <a:p>
            <a:r>
              <a:rPr lang="en-US" altLang="en-US"/>
              <a:t>MAT&gt; plot(z, abs(p))</a:t>
            </a:r>
          </a:p>
          <a:p>
            <a:r>
              <a:rPr lang="en-US" altLang="en-US"/>
              <a:t>MAT&gt; xlabel('z/N')</a:t>
            </a:r>
          </a:p>
        </p:txBody>
      </p:sp>
      <p:sp>
        <p:nvSpPr>
          <p:cNvPr id="10243" name="Rectangle 3">
            <a:extLst>
              <a:ext uri="{FF2B5EF4-FFF2-40B4-BE49-F238E27FC236}">
                <a16:creationId xmlns:a16="http://schemas.microsoft.com/office/drawing/2014/main" id="{9BF02980-D7B9-4199-B54D-689B97981D19}"/>
              </a:ext>
            </a:extLst>
          </p:cNvPr>
          <p:cNvSpPr>
            <a:spLocks noChangeArrowheads="1"/>
          </p:cNvSpPr>
          <p:nvPr/>
        </p:nvSpPr>
        <p:spPr bwMode="auto">
          <a:xfrm>
            <a:off x="990600" y="3048000"/>
            <a:ext cx="5249863"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MAT&gt; p = par_on_axis(z, 6.35, 1500, 5);</a:t>
            </a:r>
          </a:p>
          <a:p>
            <a:r>
              <a:rPr lang="en-US" altLang="en-US"/>
              <a:t>MAT&gt; plot(z, abs(p))</a:t>
            </a:r>
          </a:p>
          <a:p>
            <a:r>
              <a:rPr lang="en-US" altLang="en-US"/>
              <a:t>MAT&gt; xlabel('z/N')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a:extLst>
              <a:ext uri="{FF2B5EF4-FFF2-40B4-BE49-F238E27FC236}">
                <a16:creationId xmlns:a16="http://schemas.microsoft.com/office/drawing/2014/main" id="{ADC8FDDF-1C4B-4A1B-A08A-DBB8405B7517}"/>
              </a:ext>
            </a:extLst>
          </p:cNvPr>
          <p:cNvSpPr txBox="1">
            <a:spLocks noChangeArrowheads="1"/>
          </p:cNvSpPr>
          <p:nvPr/>
        </p:nvSpPr>
        <p:spPr bwMode="auto">
          <a:xfrm>
            <a:off x="1384300" y="109538"/>
            <a:ext cx="71659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On-axis response at normal incidence to a plane interface</a:t>
            </a:r>
          </a:p>
          <a:p>
            <a:r>
              <a:rPr lang="en-US" altLang="en-US"/>
              <a:t>               (paraxial approximation)</a:t>
            </a:r>
          </a:p>
        </p:txBody>
      </p:sp>
      <p:sp>
        <p:nvSpPr>
          <p:cNvPr id="55300" name="Line 4">
            <a:extLst>
              <a:ext uri="{FF2B5EF4-FFF2-40B4-BE49-F238E27FC236}">
                <a16:creationId xmlns:a16="http://schemas.microsoft.com/office/drawing/2014/main" id="{31C7B414-11A1-41C6-99C5-7F03B9CCDE62}"/>
              </a:ext>
            </a:extLst>
          </p:cNvPr>
          <p:cNvSpPr>
            <a:spLocks noChangeShapeType="1"/>
          </p:cNvSpPr>
          <p:nvPr/>
        </p:nvSpPr>
        <p:spPr bwMode="auto">
          <a:xfrm>
            <a:off x="4419600" y="1231900"/>
            <a:ext cx="0" cy="2209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01" name="Line 5">
            <a:extLst>
              <a:ext uri="{FF2B5EF4-FFF2-40B4-BE49-F238E27FC236}">
                <a16:creationId xmlns:a16="http://schemas.microsoft.com/office/drawing/2014/main" id="{BE8C5A43-D55A-4D8A-9A32-CD93709A59F7}"/>
              </a:ext>
            </a:extLst>
          </p:cNvPr>
          <p:cNvSpPr>
            <a:spLocks noChangeShapeType="1"/>
          </p:cNvSpPr>
          <p:nvPr/>
        </p:nvSpPr>
        <p:spPr bwMode="auto">
          <a:xfrm>
            <a:off x="3124200" y="2209800"/>
            <a:ext cx="3505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02" name="Text Box 6">
            <a:extLst>
              <a:ext uri="{FF2B5EF4-FFF2-40B4-BE49-F238E27FC236}">
                <a16:creationId xmlns:a16="http://schemas.microsoft.com/office/drawing/2014/main" id="{009EAF24-2320-47AD-88C1-7BC4D97F5720}"/>
              </a:ext>
            </a:extLst>
          </p:cNvPr>
          <p:cNvSpPr txBox="1">
            <a:spLocks noChangeArrowheads="1"/>
          </p:cNvSpPr>
          <p:nvPr/>
        </p:nvSpPr>
        <p:spPr bwMode="auto">
          <a:xfrm>
            <a:off x="3581400" y="2832100"/>
            <a:ext cx="420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z</a:t>
            </a:r>
            <a:r>
              <a:rPr lang="en-US" altLang="en-US" baseline="-25000"/>
              <a:t>1</a:t>
            </a:r>
            <a:endParaRPr lang="en-US" altLang="en-US"/>
          </a:p>
        </p:txBody>
      </p:sp>
      <p:sp>
        <p:nvSpPr>
          <p:cNvPr id="55303" name="Text Box 7">
            <a:extLst>
              <a:ext uri="{FF2B5EF4-FFF2-40B4-BE49-F238E27FC236}">
                <a16:creationId xmlns:a16="http://schemas.microsoft.com/office/drawing/2014/main" id="{7AEB20D6-1119-4780-91B5-C281765E48CE}"/>
              </a:ext>
            </a:extLst>
          </p:cNvPr>
          <p:cNvSpPr txBox="1">
            <a:spLocks noChangeArrowheads="1"/>
          </p:cNvSpPr>
          <p:nvPr/>
        </p:nvSpPr>
        <p:spPr bwMode="auto">
          <a:xfrm>
            <a:off x="5105400" y="2908300"/>
            <a:ext cx="420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z</a:t>
            </a:r>
            <a:r>
              <a:rPr lang="en-US" altLang="en-US" baseline="-25000"/>
              <a:t>2</a:t>
            </a:r>
            <a:endParaRPr lang="en-US" altLang="en-US"/>
          </a:p>
        </p:txBody>
      </p:sp>
      <p:graphicFrame>
        <p:nvGraphicFramePr>
          <p:cNvPr id="55304" name="Object 8">
            <a:extLst>
              <a:ext uri="{FF2B5EF4-FFF2-40B4-BE49-F238E27FC236}">
                <a16:creationId xmlns:a16="http://schemas.microsoft.com/office/drawing/2014/main" id="{DD6FD03D-2C7B-4071-8CA4-B46D0C025A36}"/>
              </a:ext>
            </a:extLst>
          </p:cNvPr>
          <p:cNvGraphicFramePr>
            <a:graphicFrameLocks noChangeAspect="1"/>
          </p:cNvGraphicFramePr>
          <p:nvPr>
            <p:extLst>
              <p:ext uri="{D42A27DB-BD31-4B8C-83A1-F6EECF244321}">
                <p14:modId xmlns:p14="http://schemas.microsoft.com/office/powerpoint/2010/main" val="4251388472"/>
              </p:ext>
            </p:extLst>
          </p:nvPr>
        </p:nvGraphicFramePr>
        <p:xfrm>
          <a:off x="407988" y="3505200"/>
          <a:ext cx="7854950" cy="922338"/>
        </p:xfrm>
        <a:graphic>
          <a:graphicData uri="http://schemas.openxmlformats.org/presentationml/2006/ole">
            <mc:AlternateContent xmlns:mc="http://schemas.openxmlformats.org/markup-compatibility/2006">
              <mc:Choice xmlns:v="urn:schemas-microsoft-com:vml" Requires="v">
                <p:oleObj spid="_x0000_s5132" name="Equation" r:id="rId4" imgW="4546440" imgH="533160" progId="Equation.DSMT4">
                  <p:embed/>
                </p:oleObj>
              </mc:Choice>
              <mc:Fallback>
                <p:oleObj name="Equation" r:id="rId4" imgW="4546440" imgH="533160" progId="Equation.DSMT4">
                  <p:embed/>
                  <p:pic>
                    <p:nvPicPr>
                      <p:cNvPr id="0" name="Object 8"/>
                      <p:cNvPicPr>
                        <a:picLocks noChangeAspect="1" noChangeArrowheads="1"/>
                      </p:cNvPicPr>
                      <p:nvPr/>
                    </p:nvPicPr>
                    <p:blipFill>
                      <a:blip r:embed="rId5"/>
                      <a:srcRect/>
                      <a:stretch>
                        <a:fillRect/>
                      </a:stretch>
                    </p:blipFill>
                    <p:spPr bwMode="auto">
                      <a:xfrm>
                        <a:off x="407988" y="3505200"/>
                        <a:ext cx="7854950" cy="92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5305" name="Oval 9">
            <a:extLst>
              <a:ext uri="{FF2B5EF4-FFF2-40B4-BE49-F238E27FC236}">
                <a16:creationId xmlns:a16="http://schemas.microsoft.com/office/drawing/2014/main" id="{0F9307B1-24CE-4F03-AB3B-704876D86758}"/>
              </a:ext>
            </a:extLst>
          </p:cNvPr>
          <p:cNvSpPr>
            <a:spLocks noChangeArrowheads="1"/>
          </p:cNvSpPr>
          <p:nvPr/>
        </p:nvSpPr>
        <p:spPr bwMode="auto">
          <a:xfrm>
            <a:off x="5908675" y="2173288"/>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06" name="Line 10">
            <a:extLst>
              <a:ext uri="{FF2B5EF4-FFF2-40B4-BE49-F238E27FC236}">
                <a16:creationId xmlns:a16="http://schemas.microsoft.com/office/drawing/2014/main" id="{BC544B8D-09CE-44A9-8A4E-2D15B0470C67}"/>
              </a:ext>
            </a:extLst>
          </p:cNvPr>
          <p:cNvSpPr>
            <a:spLocks noChangeShapeType="1"/>
          </p:cNvSpPr>
          <p:nvPr/>
        </p:nvSpPr>
        <p:spPr bwMode="auto">
          <a:xfrm>
            <a:off x="5943600" y="2374900"/>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07" name="Line 11">
            <a:extLst>
              <a:ext uri="{FF2B5EF4-FFF2-40B4-BE49-F238E27FC236}">
                <a16:creationId xmlns:a16="http://schemas.microsoft.com/office/drawing/2014/main" id="{831E5AF1-F4C5-4597-A66E-472AD93AFB2C}"/>
              </a:ext>
            </a:extLst>
          </p:cNvPr>
          <p:cNvSpPr>
            <a:spLocks noChangeShapeType="1"/>
          </p:cNvSpPr>
          <p:nvPr/>
        </p:nvSpPr>
        <p:spPr bwMode="auto">
          <a:xfrm>
            <a:off x="3124200" y="26797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08" name="Line 12">
            <a:extLst>
              <a:ext uri="{FF2B5EF4-FFF2-40B4-BE49-F238E27FC236}">
                <a16:creationId xmlns:a16="http://schemas.microsoft.com/office/drawing/2014/main" id="{5E891D51-8F53-4C1A-9A30-BD7BA1DF2C6F}"/>
              </a:ext>
            </a:extLst>
          </p:cNvPr>
          <p:cNvSpPr>
            <a:spLocks noChangeShapeType="1"/>
          </p:cNvSpPr>
          <p:nvPr/>
        </p:nvSpPr>
        <p:spPr bwMode="auto">
          <a:xfrm>
            <a:off x="3124200" y="2832100"/>
            <a:ext cx="1295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09" name="Line 13">
            <a:extLst>
              <a:ext uri="{FF2B5EF4-FFF2-40B4-BE49-F238E27FC236}">
                <a16:creationId xmlns:a16="http://schemas.microsoft.com/office/drawing/2014/main" id="{B82C201F-5463-4800-AE6D-969F6C3D4F86}"/>
              </a:ext>
            </a:extLst>
          </p:cNvPr>
          <p:cNvSpPr>
            <a:spLocks noChangeShapeType="1"/>
          </p:cNvSpPr>
          <p:nvPr/>
        </p:nvSpPr>
        <p:spPr bwMode="auto">
          <a:xfrm>
            <a:off x="4419600" y="2832100"/>
            <a:ext cx="15240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5310" name="Object 14">
            <a:extLst>
              <a:ext uri="{FF2B5EF4-FFF2-40B4-BE49-F238E27FC236}">
                <a16:creationId xmlns:a16="http://schemas.microsoft.com/office/drawing/2014/main" id="{A03BB79D-D56E-42BF-9FE0-43113A9CBA08}"/>
              </a:ext>
            </a:extLst>
          </p:cNvPr>
          <p:cNvGraphicFramePr>
            <a:graphicFrameLocks noChangeAspect="1"/>
          </p:cNvGraphicFramePr>
          <p:nvPr/>
        </p:nvGraphicFramePr>
        <p:xfrm>
          <a:off x="6934200" y="5181600"/>
          <a:ext cx="1981200" cy="1062038"/>
        </p:xfrm>
        <a:graphic>
          <a:graphicData uri="http://schemas.openxmlformats.org/presentationml/2006/ole">
            <mc:AlternateContent xmlns:mc="http://schemas.openxmlformats.org/markup-compatibility/2006">
              <mc:Choice xmlns:v="urn:schemas-microsoft-com:vml" Requires="v">
                <p:oleObj spid="_x0000_s5133" name="Equation" r:id="rId6" imgW="876240" imgH="469800" progId="Equation.DSMT4">
                  <p:embed/>
                </p:oleObj>
              </mc:Choice>
              <mc:Fallback>
                <p:oleObj name="Equation" r:id="rId6" imgW="876240" imgH="469800"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34200" y="5181600"/>
                        <a:ext cx="1981200" cy="1062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5311" name="Text Box 15">
            <a:extLst>
              <a:ext uri="{FF2B5EF4-FFF2-40B4-BE49-F238E27FC236}">
                <a16:creationId xmlns:a16="http://schemas.microsoft.com/office/drawing/2014/main" id="{F2FF6DE7-7139-4F7F-9914-8D31672D5580}"/>
              </a:ext>
            </a:extLst>
          </p:cNvPr>
          <p:cNvSpPr txBox="1">
            <a:spLocks noChangeArrowheads="1"/>
          </p:cNvSpPr>
          <p:nvPr/>
        </p:nvSpPr>
        <p:spPr bwMode="auto">
          <a:xfrm>
            <a:off x="1905000" y="1308100"/>
            <a:ext cx="7588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fluid</a:t>
            </a:r>
          </a:p>
        </p:txBody>
      </p:sp>
      <p:sp>
        <p:nvSpPr>
          <p:cNvPr id="55312" name="Text Box 16">
            <a:extLst>
              <a:ext uri="{FF2B5EF4-FFF2-40B4-BE49-F238E27FC236}">
                <a16:creationId xmlns:a16="http://schemas.microsoft.com/office/drawing/2014/main" id="{D0C4835B-325F-42DB-ABF9-1A5E314507A1}"/>
              </a:ext>
            </a:extLst>
          </p:cNvPr>
          <p:cNvSpPr txBox="1">
            <a:spLocks noChangeArrowheads="1"/>
          </p:cNvSpPr>
          <p:nvPr/>
        </p:nvSpPr>
        <p:spPr bwMode="auto">
          <a:xfrm>
            <a:off x="4648200" y="1384300"/>
            <a:ext cx="7762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solid</a:t>
            </a:r>
          </a:p>
        </p:txBody>
      </p:sp>
      <p:grpSp>
        <p:nvGrpSpPr>
          <p:cNvPr id="55313" name="Group 17">
            <a:extLst>
              <a:ext uri="{FF2B5EF4-FFF2-40B4-BE49-F238E27FC236}">
                <a16:creationId xmlns:a16="http://schemas.microsoft.com/office/drawing/2014/main" id="{7DB80418-ED5B-4487-A370-4BF97E566F25}"/>
              </a:ext>
            </a:extLst>
          </p:cNvPr>
          <p:cNvGrpSpPr>
            <a:grpSpLocks/>
          </p:cNvGrpSpPr>
          <p:nvPr/>
        </p:nvGrpSpPr>
        <p:grpSpPr bwMode="auto">
          <a:xfrm>
            <a:off x="1676400" y="1003300"/>
            <a:ext cx="1765300" cy="171450"/>
            <a:chOff x="2352" y="528"/>
            <a:chExt cx="1112" cy="108"/>
          </a:xfrm>
        </p:grpSpPr>
        <p:grpSp>
          <p:nvGrpSpPr>
            <p:cNvPr id="55314" name="Group 18">
              <a:extLst>
                <a:ext uri="{FF2B5EF4-FFF2-40B4-BE49-F238E27FC236}">
                  <a16:creationId xmlns:a16="http://schemas.microsoft.com/office/drawing/2014/main" id="{76FCAB88-F9CC-40EE-BE31-033DEC534CD2}"/>
                </a:ext>
              </a:extLst>
            </p:cNvPr>
            <p:cNvGrpSpPr>
              <a:grpSpLocks/>
            </p:cNvGrpSpPr>
            <p:nvPr/>
          </p:nvGrpSpPr>
          <p:grpSpPr bwMode="auto">
            <a:xfrm>
              <a:off x="2352" y="528"/>
              <a:ext cx="286" cy="102"/>
              <a:chOff x="2352" y="528"/>
              <a:chExt cx="286" cy="102"/>
            </a:xfrm>
          </p:grpSpPr>
          <p:sp>
            <p:nvSpPr>
              <p:cNvPr id="55315" name="Arc 19">
                <a:extLst>
                  <a:ext uri="{FF2B5EF4-FFF2-40B4-BE49-F238E27FC236}">
                    <a16:creationId xmlns:a16="http://schemas.microsoft.com/office/drawing/2014/main" id="{A606B29E-30ED-48EA-B830-99792A8B71BC}"/>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16" name="Arc 20">
                <a:extLst>
                  <a:ext uri="{FF2B5EF4-FFF2-40B4-BE49-F238E27FC236}">
                    <a16:creationId xmlns:a16="http://schemas.microsoft.com/office/drawing/2014/main" id="{384E6B8B-4FBC-4BAE-A11D-34C88E664AB2}"/>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5317" name="Group 21">
              <a:extLst>
                <a:ext uri="{FF2B5EF4-FFF2-40B4-BE49-F238E27FC236}">
                  <a16:creationId xmlns:a16="http://schemas.microsoft.com/office/drawing/2014/main" id="{D1BAB18D-2473-4AF6-99DA-9FA3CEAF35CB}"/>
                </a:ext>
              </a:extLst>
            </p:cNvPr>
            <p:cNvGrpSpPr>
              <a:grpSpLocks/>
            </p:cNvGrpSpPr>
            <p:nvPr/>
          </p:nvGrpSpPr>
          <p:grpSpPr bwMode="auto">
            <a:xfrm>
              <a:off x="2911" y="534"/>
              <a:ext cx="286" cy="102"/>
              <a:chOff x="2352" y="528"/>
              <a:chExt cx="286" cy="102"/>
            </a:xfrm>
          </p:grpSpPr>
          <p:sp>
            <p:nvSpPr>
              <p:cNvPr id="55318" name="Arc 22">
                <a:extLst>
                  <a:ext uri="{FF2B5EF4-FFF2-40B4-BE49-F238E27FC236}">
                    <a16:creationId xmlns:a16="http://schemas.microsoft.com/office/drawing/2014/main" id="{91D4E39E-69CC-4EEC-9E9A-EC3E10AEF2A3}"/>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19" name="Arc 23">
                <a:extLst>
                  <a:ext uri="{FF2B5EF4-FFF2-40B4-BE49-F238E27FC236}">
                    <a16:creationId xmlns:a16="http://schemas.microsoft.com/office/drawing/2014/main" id="{AD65D977-DB24-4129-B31B-DAE4CEEA5DA5}"/>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5320" name="Group 24">
              <a:extLst>
                <a:ext uri="{FF2B5EF4-FFF2-40B4-BE49-F238E27FC236}">
                  <a16:creationId xmlns:a16="http://schemas.microsoft.com/office/drawing/2014/main" id="{C8DFF7E1-30F0-4F62-9E5A-54BE13CCC4D3}"/>
                </a:ext>
              </a:extLst>
            </p:cNvPr>
            <p:cNvGrpSpPr>
              <a:grpSpLocks/>
            </p:cNvGrpSpPr>
            <p:nvPr/>
          </p:nvGrpSpPr>
          <p:grpSpPr bwMode="auto">
            <a:xfrm>
              <a:off x="2640" y="528"/>
              <a:ext cx="286" cy="102"/>
              <a:chOff x="2352" y="528"/>
              <a:chExt cx="286" cy="102"/>
            </a:xfrm>
          </p:grpSpPr>
          <p:sp>
            <p:nvSpPr>
              <p:cNvPr id="55321" name="Arc 25">
                <a:extLst>
                  <a:ext uri="{FF2B5EF4-FFF2-40B4-BE49-F238E27FC236}">
                    <a16:creationId xmlns:a16="http://schemas.microsoft.com/office/drawing/2014/main" id="{35060217-0144-4EC5-B161-7F482956A2CF}"/>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22" name="Arc 26">
                <a:extLst>
                  <a:ext uri="{FF2B5EF4-FFF2-40B4-BE49-F238E27FC236}">
                    <a16:creationId xmlns:a16="http://schemas.microsoft.com/office/drawing/2014/main" id="{D7F8ACC7-2020-485F-854E-0D26BEFE1B9D}"/>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5323" name="Group 27">
              <a:extLst>
                <a:ext uri="{FF2B5EF4-FFF2-40B4-BE49-F238E27FC236}">
                  <a16:creationId xmlns:a16="http://schemas.microsoft.com/office/drawing/2014/main" id="{685CD04E-7EF9-4045-B367-8BD1C84DA95F}"/>
                </a:ext>
              </a:extLst>
            </p:cNvPr>
            <p:cNvGrpSpPr>
              <a:grpSpLocks/>
            </p:cNvGrpSpPr>
            <p:nvPr/>
          </p:nvGrpSpPr>
          <p:grpSpPr bwMode="auto">
            <a:xfrm>
              <a:off x="3178" y="532"/>
              <a:ext cx="286" cy="102"/>
              <a:chOff x="2352" y="528"/>
              <a:chExt cx="286" cy="102"/>
            </a:xfrm>
          </p:grpSpPr>
          <p:sp>
            <p:nvSpPr>
              <p:cNvPr id="55324" name="Arc 28">
                <a:extLst>
                  <a:ext uri="{FF2B5EF4-FFF2-40B4-BE49-F238E27FC236}">
                    <a16:creationId xmlns:a16="http://schemas.microsoft.com/office/drawing/2014/main" id="{03CA41BE-4BB1-46A5-BBA5-616BE18A3C3B}"/>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25" name="Arc 29">
                <a:extLst>
                  <a:ext uri="{FF2B5EF4-FFF2-40B4-BE49-F238E27FC236}">
                    <a16:creationId xmlns:a16="http://schemas.microsoft.com/office/drawing/2014/main" id="{95F80E3A-2A70-4E1B-94A1-E7B496ED5B0D}"/>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2" name="Group 1">
            <a:extLst>
              <a:ext uri="{FF2B5EF4-FFF2-40B4-BE49-F238E27FC236}">
                <a16:creationId xmlns:a16="http://schemas.microsoft.com/office/drawing/2014/main" id="{74812A3B-F1BB-41ED-9E65-FC47F9A45BEB}"/>
              </a:ext>
            </a:extLst>
          </p:cNvPr>
          <p:cNvGrpSpPr/>
          <p:nvPr/>
        </p:nvGrpSpPr>
        <p:grpSpPr>
          <a:xfrm>
            <a:off x="6258064" y="4514850"/>
            <a:ext cx="1981200" cy="228600"/>
            <a:chOff x="5486400" y="4495800"/>
            <a:chExt cx="1981200" cy="228600"/>
          </a:xfrm>
        </p:grpSpPr>
        <p:sp>
          <p:nvSpPr>
            <p:cNvPr id="55326" name="Line 30">
              <a:extLst>
                <a:ext uri="{FF2B5EF4-FFF2-40B4-BE49-F238E27FC236}">
                  <a16:creationId xmlns:a16="http://schemas.microsoft.com/office/drawing/2014/main" id="{DE6F4726-2E65-490A-A89E-1D5116D47487}"/>
                </a:ext>
              </a:extLst>
            </p:cNvPr>
            <p:cNvSpPr>
              <a:spLocks noChangeShapeType="1"/>
            </p:cNvSpPr>
            <p:nvPr/>
          </p:nvSpPr>
          <p:spPr bwMode="auto">
            <a:xfrm>
              <a:off x="5486400" y="4724400"/>
              <a:ext cx="1981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27" name="Line 31">
              <a:extLst>
                <a:ext uri="{FF2B5EF4-FFF2-40B4-BE49-F238E27FC236}">
                  <a16:creationId xmlns:a16="http://schemas.microsoft.com/office/drawing/2014/main" id="{FF97F0FD-AF37-44FF-A7A9-ECEA68A982CC}"/>
                </a:ext>
              </a:extLst>
            </p:cNvPr>
            <p:cNvSpPr>
              <a:spLocks noChangeShapeType="1"/>
            </p:cNvSpPr>
            <p:nvPr/>
          </p:nvSpPr>
          <p:spPr bwMode="auto">
            <a:xfrm flipV="1">
              <a:off x="5486400" y="4495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29" name="Line 33">
              <a:extLst>
                <a:ext uri="{FF2B5EF4-FFF2-40B4-BE49-F238E27FC236}">
                  <a16:creationId xmlns:a16="http://schemas.microsoft.com/office/drawing/2014/main" id="{8417B8FB-0047-4FF7-A398-D2721C77D27A}"/>
                </a:ext>
              </a:extLst>
            </p:cNvPr>
            <p:cNvSpPr>
              <a:spLocks noChangeShapeType="1"/>
            </p:cNvSpPr>
            <p:nvPr/>
          </p:nvSpPr>
          <p:spPr bwMode="auto">
            <a:xfrm flipV="1">
              <a:off x="7467600" y="4495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aphicFrame>
        <p:nvGraphicFramePr>
          <p:cNvPr id="55331" name="Object 35">
            <a:extLst>
              <a:ext uri="{FF2B5EF4-FFF2-40B4-BE49-F238E27FC236}">
                <a16:creationId xmlns:a16="http://schemas.microsoft.com/office/drawing/2014/main" id="{625E267C-3B3A-4A3A-9479-64DE25D47ADC}"/>
              </a:ext>
            </a:extLst>
          </p:cNvPr>
          <p:cNvGraphicFramePr>
            <a:graphicFrameLocks noChangeAspect="1"/>
          </p:cNvGraphicFramePr>
          <p:nvPr>
            <p:extLst>
              <p:ext uri="{D42A27DB-BD31-4B8C-83A1-F6EECF244321}">
                <p14:modId xmlns:p14="http://schemas.microsoft.com/office/powerpoint/2010/main" val="348566369"/>
              </p:ext>
            </p:extLst>
          </p:nvPr>
        </p:nvGraphicFramePr>
        <p:xfrm>
          <a:off x="6477000" y="4749800"/>
          <a:ext cx="1371600" cy="527050"/>
        </p:xfrm>
        <a:graphic>
          <a:graphicData uri="http://schemas.openxmlformats.org/presentationml/2006/ole">
            <mc:AlternateContent xmlns:mc="http://schemas.openxmlformats.org/markup-compatibility/2006">
              <mc:Choice xmlns:v="urn:schemas-microsoft-com:vml" Requires="v">
                <p:oleObj spid="_x0000_s5134" name="Equation" r:id="rId8" imgW="660240" imgH="253800" progId="Equation.DSMT4">
                  <p:embed/>
                </p:oleObj>
              </mc:Choice>
              <mc:Fallback>
                <p:oleObj name="Equation" r:id="rId8" imgW="660240" imgH="253800" progId="Equation.DSMT4">
                  <p:embed/>
                  <p:pic>
                    <p:nvPicPr>
                      <p:cNvPr id="0" name="Object 3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77000" y="4749800"/>
                        <a:ext cx="1371600" cy="527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5332" name="Line 36">
            <a:extLst>
              <a:ext uri="{FF2B5EF4-FFF2-40B4-BE49-F238E27FC236}">
                <a16:creationId xmlns:a16="http://schemas.microsoft.com/office/drawing/2014/main" id="{40ABD358-33F6-4CF7-954B-0EC2473F8325}"/>
              </a:ext>
            </a:extLst>
          </p:cNvPr>
          <p:cNvSpPr>
            <a:spLocks noChangeShapeType="1"/>
          </p:cNvSpPr>
          <p:nvPr/>
        </p:nvSpPr>
        <p:spPr bwMode="auto">
          <a:xfrm>
            <a:off x="4875213" y="2214563"/>
            <a:ext cx="6096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33" name="Text Box 37">
            <a:extLst>
              <a:ext uri="{FF2B5EF4-FFF2-40B4-BE49-F238E27FC236}">
                <a16:creationId xmlns:a16="http://schemas.microsoft.com/office/drawing/2014/main" id="{774A8180-C866-4C31-AA1B-FB6DF8F3FF13}"/>
              </a:ext>
            </a:extLst>
          </p:cNvPr>
          <p:cNvSpPr txBox="1">
            <a:spLocks noChangeArrowheads="1"/>
          </p:cNvSpPr>
          <p:nvPr/>
        </p:nvSpPr>
        <p:spPr bwMode="auto">
          <a:xfrm>
            <a:off x="4953000" y="2222500"/>
            <a:ext cx="4556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d</a:t>
            </a:r>
            <a:r>
              <a:rPr lang="en-US" altLang="en-US" baseline="-25000"/>
              <a:t>p</a:t>
            </a:r>
            <a:endParaRPr lang="en-US" altLang="en-US"/>
          </a:p>
        </p:txBody>
      </p:sp>
      <p:sp>
        <p:nvSpPr>
          <p:cNvPr id="55334" name="Line 38">
            <a:extLst>
              <a:ext uri="{FF2B5EF4-FFF2-40B4-BE49-F238E27FC236}">
                <a16:creationId xmlns:a16="http://schemas.microsoft.com/office/drawing/2014/main" id="{D46C3F12-6925-4DC2-85EC-6A1198F88E85}"/>
              </a:ext>
            </a:extLst>
          </p:cNvPr>
          <p:cNvSpPr>
            <a:spLocks noChangeShapeType="1"/>
          </p:cNvSpPr>
          <p:nvPr/>
        </p:nvSpPr>
        <p:spPr bwMode="auto">
          <a:xfrm flipV="1">
            <a:off x="3771900" y="41910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35" name="Text Box 39">
            <a:extLst>
              <a:ext uri="{FF2B5EF4-FFF2-40B4-BE49-F238E27FC236}">
                <a16:creationId xmlns:a16="http://schemas.microsoft.com/office/drawing/2014/main" id="{026F41CB-9571-48DA-91AE-9B79FAD43CBF}"/>
              </a:ext>
            </a:extLst>
          </p:cNvPr>
          <p:cNvSpPr txBox="1">
            <a:spLocks noChangeArrowheads="1"/>
          </p:cNvSpPr>
          <p:nvPr/>
        </p:nvSpPr>
        <p:spPr bwMode="auto">
          <a:xfrm>
            <a:off x="2176794" y="4587875"/>
            <a:ext cx="3100388"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transmission coefficient</a:t>
            </a:r>
          </a:p>
          <a:p>
            <a:r>
              <a:rPr lang="en-US" altLang="en-US" dirty="0"/>
              <a:t> (at normal incidence)</a:t>
            </a:r>
          </a:p>
          <a:p>
            <a:r>
              <a:rPr lang="en-US" altLang="en-US" dirty="0"/>
              <a:t>    (velocity/velocity)</a:t>
            </a:r>
          </a:p>
        </p:txBody>
      </p:sp>
      <p:sp>
        <p:nvSpPr>
          <p:cNvPr id="55336" name="Line 40">
            <a:extLst>
              <a:ext uri="{FF2B5EF4-FFF2-40B4-BE49-F238E27FC236}">
                <a16:creationId xmlns:a16="http://schemas.microsoft.com/office/drawing/2014/main" id="{B3735054-5EA6-4509-85E3-B826EE827241}"/>
              </a:ext>
            </a:extLst>
          </p:cNvPr>
          <p:cNvSpPr>
            <a:spLocks noChangeShapeType="1"/>
          </p:cNvSpPr>
          <p:nvPr/>
        </p:nvSpPr>
        <p:spPr bwMode="auto">
          <a:xfrm>
            <a:off x="4343400" y="6019800"/>
            <a:ext cx="2209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37" name="Line 41">
            <a:extLst>
              <a:ext uri="{FF2B5EF4-FFF2-40B4-BE49-F238E27FC236}">
                <a16:creationId xmlns:a16="http://schemas.microsoft.com/office/drawing/2014/main" id="{A16BA399-7596-4D5D-93B3-8D533F0BF270}"/>
              </a:ext>
            </a:extLst>
          </p:cNvPr>
          <p:cNvSpPr>
            <a:spLocks noChangeShapeType="1"/>
          </p:cNvSpPr>
          <p:nvPr/>
        </p:nvSpPr>
        <p:spPr bwMode="auto">
          <a:xfrm flipV="1">
            <a:off x="6553200" y="5292725"/>
            <a:ext cx="76200" cy="7270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38" name="Text Box 42">
            <a:extLst>
              <a:ext uri="{FF2B5EF4-FFF2-40B4-BE49-F238E27FC236}">
                <a16:creationId xmlns:a16="http://schemas.microsoft.com/office/drawing/2014/main" id="{DCA5E0F2-1021-419F-9928-FC885361A53F}"/>
              </a:ext>
            </a:extLst>
          </p:cNvPr>
          <p:cNvSpPr txBox="1">
            <a:spLocks noChangeArrowheads="1"/>
          </p:cNvSpPr>
          <p:nvPr/>
        </p:nvSpPr>
        <p:spPr bwMode="auto">
          <a:xfrm>
            <a:off x="533400" y="5791200"/>
            <a:ext cx="39147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same diffraction correction</a:t>
            </a:r>
          </a:p>
          <a:p>
            <a:r>
              <a:rPr lang="en-US" altLang="en-US"/>
              <a:t>expression as for a single fluid</a:t>
            </a:r>
          </a:p>
        </p:txBody>
      </p:sp>
      <p:graphicFrame>
        <p:nvGraphicFramePr>
          <p:cNvPr id="55339" name="Object 43">
            <a:extLst>
              <a:ext uri="{FF2B5EF4-FFF2-40B4-BE49-F238E27FC236}">
                <a16:creationId xmlns:a16="http://schemas.microsoft.com/office/drawing/2014/main" id="{50979E02-3DB4-4597-A395-815A5B3369DF}"/>
              </a:ext>
            </a:extLst>
          </p:cNvPr>
          <p:cNvGraphicFramePr>
            <a:graphicFrameLocks noChangeAspect="1"/>
          </p:cNvGraphicFramePr>
          <p:nvPr/>
        </p:nvGraphicFramePr>
        <p:xfrm>
          <a:off x="2743200" y="1295400"/>
          <a:ext cx="736600" cy="438150"/>
        </p:xfrm>
        <a:graphic>
          <a:graphicData uri="http://schemas.openxmlformats.org/presentationml/2006/ole">
            <mc:AlternateContent xmlns:mc="http://schemas.openxmlformats.org/markup-compatibility/2006">
              <mc:Choice xmlns:v="urn:schemas-microsoft-com:vml" Requires="v">
                <p:oleObj spid="_x0000_s5135" name="Equation" r:id="rId10" imgW="406080" imgH="241200" progId="Equation.DSMT4">
                  <p:embed/>
                </p:oleObj>
              </mc:Choice>
              <mc:Fallback>
                <p:oleObj name="Equation" r:id="rId10" imgW="406080" imgH="241200" progId="Equation.DSMT4">
                  <p:embed/>
                  <p:pic>
                    <p:nvPicPr>
                      <p:cNvPr id="0" name="Object 4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43200" y="1295400"/>
                        <a:ext cx="736600"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5340" name="Object 44">
            <a:extLst>
              <a:ext uri="{FF2B5EF4-FFF2-40B4-BE49-F238E27FC236}">
                <a16:creationId xmlns:a16="http://schemas.microsoft.com/office/drawing/2014/main" id="{CA5D4155-366C-419C-B42A-E2D2FDA93CCE}"/>
              </a:ext>
            </a:extLst>
          </p:cNvPr>
          <p:cNvGraphicFramePr>
            <a:graphicFrameLocks noChangeAspect="1"/>
          </p:cNvGraphicFramePr>
          <p:nvPr/>
        </p:nvGraphicFramePr>
        <p:xfrm>
          <a:off x="5562600" y="1371600"/>
          <a:ext cx="1320800" cy="482600"/>
        </p:xfrm>
        <a:graphic>
          <a:graphicData uri="http://schemas.openxmlformats.org/presentationml/2006/ole">
            <mc:AlternateContent xmlns:mc="http://schemas.openxmlformats.org/markup-compatibility/2006">
              <mc:Choice xmlns:v="urn:schemas-microsoft-com:vml" Requires="v">
                <p:oleObj spid="_x0000_s5136" name="Equation" r:id="rId12" imgW="660240" imgH="241200" progId="Equation.DSMT4">
                  <p:embed/>
                </p:oleObj>
              </mc:Choice>
              <mc:Fallback>
                <p:oleObj name="Equation" r:id="rId12" imgW="660240" imgH="241200" progId="Equation.DSMT4">
                  <p:embed/>
                  <p:pic>
                    <p:nvPicPr>
                      <p:cNvPr id="0" name="Object 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62600" y="1371600"/>
                        <a:ext cx="1320800" cy="48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5341" name="Group 45">
            <a:extLst>
              <a:ext uri="{FF2B5EF4-FFF2-40B4-BE49-F238E27FC236}">
                <a16:creationId xmlns:a16="http://schemas.microsoft.com/office/drawing/2014/main" id="{A1C6948D-191F-4257-98F2-1AE185A770B4}"/>
              </a:ext>
            </a:extLst>
          </p:cNvPr>
          <p:cNvGrpSpPr>
            <a:grpSpLocks/>
          </p:cNvGrpSpPr>
          <p:nvPr/>
        </p:nvGrpSpPr>
        <p:grpSpPr bwMode="auto">
          <a:xfrm>
            <a:off x="7162800" y="5943600"/>
            <a:ext cx="381000" cy="500063"/>
            <a:chOff x="4704" y="2016"/>
            <a:chExt cx="240" cy="315"/>
          </a:xfrm>
        </p:grpSpPr>
        <p:sp>
          <p:nvSpPr>
            <p:cNvPr id="55342" name="Oval 46">
              <a:extLst>
                <a:ext uri="{FF2B5EF4-FFF2-40B4-BE49-F238E27FC236}">
                  <a16:creationId xmlns:a16="http://schemas.microsoft.com/office/drawing/2014/main" id="{EE9D551E-3A58-41B3-B17F-A5F7D6C75300}"/>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43" name="Oval 47">
              <a:extLst>
                <a:ext uri="{FF2B5EF4-FFF2-40B4-BE49-F238E27FC236}">
                  <a16:creationId xmlns:a16="http://schemas.microsoft.com/office/drawing/2014/main" id="{53730F3D-401B-409B-84CC-CAC3300E0AFF}"/>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44" name="Rectangle 48">
              <a:extLst>
                <a:ext uri="{FF2B5EF4-FFF2-40B4-BE49-F238E27FC236}">
                  <a16:creationId xmlns:a16="http://schemas.microsoft.com/office/drawing/2014/main" id="{600BE961-7F5A-478B-B750-B500B714E432}"/>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45" name="Line 49">
              <a:extLst>
                <a:ext uri="{FF2B5EF4-FFF2-40B4-BE49-F238E27FC236}">
                  <a16:creationId xmlns:a16="http://schemas.microsoft.com/office/drawing/2014/main" id="{B31921D9-7FDE-43A1-9061-F289B3B57B9E}"/>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5347" name="Line 51">
            <a:extLst>
              <a:ext uri="{FF2B5EF4-FFF2-40B4-BE49-F238E27FC236}">
                <a16:creationId xmlns:a16="http://schemas.microsoft.com/office/drawing/2014/main" id="{6E615971-8277-4984-9865-92D83BAA9D74}"/>
              </a:ext>
            </a:extLst>
          </p:cNvPr>
          <p:cNvSpPr>
            <a:spLocks noChangeShapeType="1"/>
          </p:cNvSpPr>
          <p:nvPr/>
        </p:nvSpPr>
        <p:spPr bwMode="auto">
          <a:xfrm>
            <a:off x="1923794" y="34290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48" name="Text Box 52">
            <a:extLst>
              <a:ext uri="{FF2B5EF4-FFF2-40B4-BE49-F238E27FC236}">
                <a16:creationId xmlns:a16="http://schemas.microsoft.com/office/drawing/2014/main" id="{23260264-7647-4A1A-B261-D3BA11570048}"/>
              </a:ext>
            </a:extLst>
          </p:cNvPr>
          <p:cNvSpPr txBox="1">
            <a:spLocks noChangeArrowheads="1"/>
          </p:cNvSpPr>
          <p:nvPr/>
        </p:nvSpPr>
        <p:spPr bwMode="auto">
          <a:xfrm>
            <a:off x="1063948" y="2940803"/>
            <a:ext cx="1805302"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displacement</a:t>
            </a:r>
          </a:p>
        </p:txBody>
      </p:sp>
      <p:sp>
        <p:nvSpPr>
          <p:cNvPr id="55349" name="Text Box 53">
            <a:extLst>
              <a:ext uri="{FF2B5EF4-FFF2-40B4-BE49-F238E27FC236}">
                <a16:creationId xmlns:a16="http://schemas.microsoft.com/office/drawing/2014/main" id="{E779FABE-2A80-4E75-B0C6-74F6761BC69D}"/>
              </a:ext>
            </a:extLst>
          </p:cNvPr>
          <p:cNvSpPr txBox="1">
            <a:spLocks noChangeArrowheads="1"/>
          </p:cNvSpPr>
          <p:nvPr/>
        </p:nvSpPr>
        <p:spPr bwMode="auto">
          <a:xfrm>
            <a:off x="6019800" y="2133600"/>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x</a:t>
            </a:r>
          </a:p>
        </p:txBody>
      </p:sp>
      <p:grpSp>
        <p:nvGrpSpPr>
          <p:cNvPr id="55350" name="Group 54">
            <a:extLst>
              <a:ext uri="{FF2B5EF4-FFF2-40B4-BE49-F238E27FC236}">
                <a16:creationId xmlns:a16="http://schemas.microsoft.com/office/drawing/2014/main" id="{E0CF29CA-F39F-48BB-9485-072194141AB2}"/>
              </a:ext>
            </a:extLst>
          </p:cNvPr>
          <p:cNvGrpSpPr>
            <a:grpSpLocks/>
          </p:cNvGrpSpPr>
          <p:nvPr/>
        </p:nvGrpSpPr>
        <p:grpSpPr bwMode="auto">
          <a:xfrm rot="10800000">
            <a:off x="1849438" y="1851025"/>
            <a:ext cx="1279525" cy="681038"/>
            <a:chOff x="3222" y="1152"/>
            <a:chExt cx="893" cy="429"/>
          </a:xfrm>
        </p:grpSpPr>
        <p:grpSp>
          <p:nvGrpSpPr>
            <p:cNvPr id="55351" name="Group 55">
              <a:extLst>
                <a:ext uri="{FF2B5EF4-FFF2-40B4-BE49-F238E27FC236}">
                  <a16:creationId xmlns:a16="http://schemas.microsoft.com/office/drawing/2014/main" id="{50F637B2-6219-4484-8F5C-9913E331D819}"/>
                </a:ext>
              </a:extLst>
            </p:cNvPr>
            <p:cNvGrpSpPr>
              <a:grpSpLocks/>
            </p:cNvGrpSpPr>
            <p:nvPr/>
          </p:nvGrpSpPr>
          <p:grpSpPr bwMode="auto">
            <a:xfrm flipH="1">
              <a:off x="3222" y="1152"/>
              <a:ext cx="893" cy="429"/>
              <a:chOff x="1296" y="1296"/>
              <a:chExt cx="624" cy="336"/>
            </a:xfrm>
          </p:grpSpPr>
          <p:sp>
            <p:nvSpPr>
              <p:cNvPr id="55352" name="Rectangle 56">
                <a:extLst>
                  <a:ext uri="{FF2B5EF4-FFF2-40B4-BE49-F238E27FC236}">
                    <a16:creationId xmlns:a16="http://schemas.microsoft.com/office/drawing/2014/main" id="{85FE6AFC-1AE6-4B76-8C20-DB1B5F2E3602}"/>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53" name="Rectangle 57">
                <a:extLst>
                  <a:ext uri="{FF2B5EF4-FFF2-40B4-BE49-F238E27FC236}">
                    <a16:creationId xmlns:a16="http://schemas.microsoft.com/office/drawing/2014/main" id="{A93359C2-0345-496B-BF4A-4E1AE871EB63}"/>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54" name="Rectangle 58">
                <a:extLst>
                  <a:ext uri="{FF2B5EF4-FFF2-40B4-BE49-F238E27FC236}">
                    <a16:creationId xmlns:a16="http://schemas.microsoft.com/office/drawing/2014/main" id="{E63EEDAF-C943-4CC3-9ADE-745B01C40C17}"/>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55" name="Rectangle 59">
                <a:extLst>
                  <a:ext uri="{FF2B5EF4-FFF2-40B4-BE49-F238E27FC236}">
                    <a16:creationId xmlns:a16="http://schemas.microsoft.com/office/drawing/2014/main" id="{4A76212A-9DAB-4872-B642-5B9EC6B752A1}"/>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5356" name="Rectangle 60">
              <a:extLst>
                <a:ext uri="{FF2B5EF4-FFF2-40B4-BE49-F238E27FC236}">
                  <a16:creationId xmlns:a16="http://schemas.microsoft.com/office/drawing/2014/main" id="{5D59463B-3E71-4A98-A5CC-31FD6CA3BEB0}"/>
                </a:ext>
              </a:extLst>
            </p:cNvPr>
            <p:cNvSpPr>
              <a:spLocks noChangeArrowheads="1"/>
            </p:cNvSpPr>
            <p:nvPr/>
          </p:nvSpPr>
          <p:spPr bwMode="auto">
            <a:xfrm>
              <a:off x="3222" y="1224"/>
              <a:ext cx="70" cy="288"/>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cxnSp>
        <p:nvCxnSpPr>
          <p:cNvPr id="3" name="Straight Arrow Connector 2">
            <a:extLst>
              <a:ext uri="{FF2B5EF4-FFF2-40B4-BE49-F238E27FC236}">
                <a16:creationId xmlns:a16="http://schemas.microsoft.com/office/drawing/2014/main" id="{A2FA5AD5-99C1-44CD-A82A-A362E3990501}"/>
              </a:ext>
            </a:extLst>
          </p:cNvPr>
          <p:cNvCxnSpPr/>
          <p:nvPr/>
        </p:nvCxnSpPr>
        <p:spPr bwMode="auto">
          <a:xfrm flipV="1">
            <a:off x="762000" y="4191000"/>
            <a:ext cx="0" cy="419100"/>
          </a:xfrm>
          <a:prstGeom prst="straightConnector1">
            <a:avLst/>
          </a:prstGeom>
          <a:solidFill>
            <a:schemeClr val="bg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TextBox 3">
            <a:extLst>
              <a:ext uri="{FF2B5EF4-FFF2-40B4-BE49-F238E27FC236}">
                <a16:creationId xmlns:a16="http://schemas.microsoft.com/office/drawing/2014/main" id="{99EC13D3-79F5-433A-A956-6DE570EBAB64}"/>
              </a:ext>
            </a:extLst>
          </p:cNvPr>
          <p:cNvSpPr txBox="1"/>
          <p:nvPr/>
        </p:nvSpPr>
        <p:spPr>
          <a:xfrm>
            <a:off x="282983" y="4587875"/>
            <a:ext cx="1566454" cy="830997"/>
          </a:xfrm>
          <a:prstGeom prst="rect">
            <a:avLst/>
          </a:prstGeom>
          <a:noFill/>
        </p:spPr>
        <p:txBody>
          <a:bodyPr wrap="none" rtlCol="0">
            <a:spAutoFit/>
          </a:bodyPr>
          <a:lstStyle/>
          <a:p>
            <a:r>
              <a:rPr lang="en-US" dirty="0"/>
              <a:t>velocity in </a:t>
            </a:r>
          </a:p>
          <a:p>
            <a:r>
              <a:rPr lang="en-US" dirty="0"/>
              <a:t>the solid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Line 1026">
            <a:extLst>
              <a:ext uri="{FF2B5EF4-FFF2-40B4-BE49-F238E27FC236}">
                <a16:creationId xmlns:a16="http://schemas.microsoft.com/office/drawing/2014/main" id="{43CEAD38-0DB9-47E0-A907-AA34C0FD3BE5}"/>
              </a:ext>
            </a:extLst>
          </p:cNvPr>
          <p:cNvSpPr>
            <a:spLocks noChangeShapeType="1"/>
          </p:cNvSpPr>
          <p:nvPr/>
        </p:nvSpPr>
        <p:spPr bwMode="auto">
          <a:xfrm>
            <a:off x="4419600" y="1231900"/>
            <a:ext cx="0" cy="2209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43" name="Line 1027">
            <a:extLst>
              <a:ext uri="{FF2B5EF4-FFF2-40B4-BE49-F238E27FC236}">
                <a16:creationId xmlns:a16="http://schemas.microsoft.com/office/drawing/2014/main" id="{3396CD73-69BF-4FF6-8238-FF18109AD801}"/>
              </a:ext>
            </a:extLst>
          </p:cNvPr>
          <p:cNvSpPr>
            <a:spLocks noChangeShapeType="1"/>
          </p:cNvSpPr>
          <p:nvPr/>
        </p:nvSpPr>
        <p:spPr bwMode="auto">
          <a:xfrm>
            <a:off x="3124200" y="2590800"/>
            <a:ext cx="5181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44" name="Text Box 1028">
            <a:extLst>
              <a:ext uri="{FF2B5EF4-FFF2-40B4-BE49-F238E27FC236}">
                <a16:creationId xmlns:a16="http://schemas.microsoft.com/office/drawing/2014/main" id="{56D9941D-7FA2-48CC-B112-96979CD4509D}"/>
              </a:ext>
            </a:extLst>
          </p:cNvPr>
          <p:cNvSpPr txBox="1">
            <a:spLocks noChangeArrowheads="1"/>
          </p:cNvSpPr>
          <p:nvPr/>
        </p:nvSpPr>
        <p:spPr bwMode="auto">
          <a:xfrm>
            <a:off x="3505200" y="2971800"/>
            <a:ext cx="420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z</a:t>
            </a:r>
            <a:r>
              <a:rPr lang="en-US" altLang="en-US" baseline="-25000"/>
              <a:t>1</a:t>
            </a:r>
            <a:endParaRPr lang="en-US" altLang="en-US"/>
          </a:p>
        </p:txBody>
      </p:sp>
      <p:sp>
        <p:nvSpPr>
          <p:cNvPr id="61445" name="Text Box 1029">
            <a:extLst>
              <a:ext uri="{FF2B5EF4-FFF2-40B4-BE49-F238E27FC236}">
                <a16:creationId xmlns:a16="http://schemas.microsoft.com/office/drawing/2014/main" id="{5FE86A4C-1926-4FA1-9C8C-A316463A4BF4}"/>
              </a:ext>
            </a:extLst>
          </p:cNvPr>
          <p:cNvSpPr txBox="1">
            <a:spLocks noChangeArrowheads="1"/>
          </p:cNvSpPr>
          <p:nvPr/>
        </p:nvSpPr>
        <p:spPr bwMode="auto">
          <a:xfrm>
            <a:off x="4495800" y="3048000"/>
            <a:ext cx="420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z</a:t>
            </a:r>
            <a:r>
              <a:rPr lang="en-US" altLang="en-US" baseline="-25000"/>
              <a:t>2</a:t>
            </a:r>
            <a:endParaRPr lang="en-US" altLang="en-US"/>
          </a:p>
        </p:txBody>
      </p:sp>
      <p:sp>
        <p:nvSpPr>
          <p:cNvPr id="61446" name="Oval 1030">
            <a:extLst>
              <a:ext uri="{FF2B5EF4-FFF2-40B4-BE49-F238E27FC236}">
                <a16:creationId xmlns:a16="http://schemas.microsoft.com/office/drawing/2014/main" id="{EB0D1B3B-094C-4B31-86B5-917EEC71A4D8}"/>
              </a:ext>
            </a:extLst>
          </p:cNvPr>
          <p:cNvSpPr>
            <a:spLocks noChangeArrowheads="1"/>
          </p:cNvSpPr>
          <p:nvPr/>
        </p:nvSpPr>
        <p:spPr bwMode="auto">
          <a:xfrm>
            <a:off x="4975225" y="2541588"/>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1447" name="Group 1031">
            <a:extLst>
              <a:ext uri="{FF2B5EF4-FFF2-40B4-BE49-F238E27FC236}">
                <a16:creationId xmlns:a16="http://schemas.microsoft.com/office/drawing/2014/main" id="{A81A6009-2975-4CA8-8418-C385B4425656}"/>
              </a:ext>
            </a:extLst>
          </p:cNvPr>
          <p:cNvGrpSpPr>
            <a:grpSpLocks/>
          </p:cNvGrpSpPr>
          <p:nvPr/>
        </p:nvGrpSpPr>
        <p:grpSpPr bwMode="auto">
          <a:xfrm>
            <a:off x="1600200" y="609600"/>
            <a:ext cx="1765300" cy="171450"/>
            <a:chOff x="2352" y="528"/>
            <a:chExt cx="1112" cy="108"/>
          </a:xfrm>
        </p:grpSpPr>
        <p:grpSp>
          <p:nvGrpSpPr>
            <p:cNvPr id="61448" name="Group 1032">
              <a:extLst>
                <a:ext uri="{FF2B5EF4-FFF2-40B4-BE49-F238E27FC236}">
                  <a16:creationId xmlns:a16="http://schemas.microsoft.com/office/drawing/2014/main" id="{8EE92B39-D231-4FD1-A645-169960B211C5}"/>
                </a:ext>
              </a:extLst>
            </p:cNvPr>
            <p:cNvGrpSpPr>
              <a:grpSpLocks/>
            </p:cNvGrpSpPr>
            <p:nvPr/>
          </p:nvGrpSpPr>
          <p:grpSpPr bwMode="auto">
            <a:xfrm>
              <a:off x="2352" y="528"/>
              <a:ext cx="286" cy="102"/>
              <a:chOff x="2352" y="528"/>
              <a:chExt cx="286" cy="102"/>
            </a:xfrm>
          </p:grpSpPr>
          <p:sp>
            <p:nvSpPr>
              <p:cNvPr id="61449" name="Arc 1033">
                <a:extLst>
                  <a:ext uri="{FF2B5EF4-FFF2-40B4-BE49-F238E27FC236}">
                    <a16:creationId xmlns:a16="http://schemas.microsoft.com/office/drawing/2014/main" id="{6A0C1A02-433F-4789-9BA3-BA6C70ED7B84}"/>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0" name="Arc 1034">
                <a:extLst>
                  <a:ext uri="{FF2B5EF4-FFF2-40B4-BE49-F238E27FC236}">
                    <a16:creationId xmlns:a16="http://schemas.microsoft.com/office/drawing/2014/main" id="{B7A3E4C8-3029-428A-A7E5-B8FB8D003135}"/>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1451" name="Group 1035">
              <a:extLst>
                <a:ext uri="{FF2B5EF4-FFF2-40B4-BE49-F238E27FC236}">
                  <a16:creationId xmlns:a16="http://schemas.microsoft.com/office/drawing/2014/main" id="{E52B88E3-45C3-468F-8800-8F689E64F7A2}"/>
                </a:ext>
              </a:extLst>
            </p:cNvPr>
            <p:cNvGrpSpPr>
              <a:grpSpLocks/>
            </p:cNvGrpSpPr>
            <p:nvPr/>
          </p:nvGrpSpPr>
          <p:grpSpPr bwMode="auto">
            <a:xfrm>
              <a:off x="2911" y="534"/>
              <a:ext cx="286" cy="102"/>
              <a:chOff x="2352" y="528"/>
              <a:chExt cx="286" cy="102"/>
            </a:xfrm>
          </p:grpSpPr>
          <p:sp>
            <p:nvSpPr>
              <p:cNvPr id="61452" name="Arc 1036">
                <a:extLst>
                  <a:ext uri="{FF2B5EF4-FFF2-40B4-BE49-F238E27FC236}">
                    <a16:creationId xmlns:a16="http://schemas.microsoft.com/office/drawing/2014/main" id="{3DFCC67A-78A8-4BD6-B3BB-C1B3E242E80E}"/>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3" name="Arc 1037">
                <a:extLst>
                  <a:ext uri="{FF2B5EF4-FFF2-40B4-BE49-F238E27FC236}">
                    <a16:creationId xmlns:a16="http://schemas.microsoft.com/office/drawing/2014/main" id="{C0365F0E-8ABF-4FF3-B003-5A067159DDD2}"/>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1454" name="Group 1038">
              <a:extLst>
                <a:ext uri="{FF2B5EF4-FFF2-40B4-BE49-F238E27FC236}">
                  <a16:creationId xmlns:a16="http://schemas.microsoft.com/office/drawing/2014/main" id="{0965665B-3811-41D6-A581-EFF32C933B44}"/>
                </a:ext>
              </a:extLst>
            </p:cNvPr>
            <p:cNvGrpSpPr>
              <a:grpSpLocks/>
            </p:cNvGrpSpPr>
            <p:nvPr/>
          </p:nvGrpSpPr>
          <p:grpSpPr bwMode="auto">
            <a:xfrm>
              <a:off x="2640" y="528"/>
              <a:ext cx="286" cy="102"/>
              <a:chOff x="2352" y="528"/>
              <a:chExt cx="286" cy="102"/>
            </a:xfrm>
          </p:grpSpPr>
          <p:sp>
            <p:nvSpPr>
              <p:cNvPr id="61455" name="Arc 1039">
                <a:extLst>
                  <a:ext uri="{FF2B5EF4-FFF2-40B4-BE49-F238E27FC236}">
                    <a16:creationId xmlns:a16="http://schemas.microsoft.com/office/drawing/2014/main" id="{5F123D33-F0FF-4F66-8C5F-B4C0B59246A6}"/>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6" name="Arc 1040">
                <a:extLst>
                  <a:ext uri="{FF2B5EF4-FFF2-40B4-BE49-F238E27FC236}">
                    <a16:creationId xmlns:a16="http://schemas.microsoft.com/office/drawing/2014/main" id="{2E16DE2A-C1FC-4C33-A208-AC6ED90E0452}"/>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1457" name="Group 1041">
              <a:extLst>
                <a:ext uri="{FF2B5EF4-FFF2-40B4-BE49-F238E27FC236}">
                  <a16:creationId xmlns:a16="http://schemas.microsoft.com/office/drawing/2014/main" id="{BB16AA12-DC89-4956-B6D4-70650550039D}"/>
                </a:ext>
              </a:extLst>
            </p:cNvPr>
            <p:cNvGrpSpPr>
              <a:grpSpLocks/>
            </p:cNvGrpSpPr>
            <p:nvPr/>
          </p:nvGrpSpPr>
          <p:grpSpPr bwMode="auto">
            <a:xfrm>
              <a:off x="3178" y="532"/>
              <a:ext cx="286" cy="102"/>
              <a:chOff x="2352" y="528"/>
              <a:chExt cx="286" cy="102"/>
            </a:xfrm>
          </p:grpSpPr>
          <p:sp>
            <p:nvSpPr>
              <p:cNvPr id="61458" name="Arc 1042">
                <a:extLst>
                  <a:ext uri="{FF2B5EF4-FFF2-40B4-BE49-F238E27FC236}">
                    <a16:creationId xmlns:a16="http://schemas.microsoft.com/office/drawing/2014/main" id="{70B31A53-E219-4A36-8645-EB4EACE53489}"/>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9" name="Arc 1043">
                <a:extLst>
                  <a:ext uri="{FF2B5EF4-FFF2-40B4-BE49-F238E27FC236}">
                    <a16:creationId xmlns:a16="http://schemas.microsoft.com/office/drawing/2014/main" id="{A90B34B2-E04D-4C36-9D5C-10ABB57BA521}"/>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61460" name="Rectangle 1044">
            <a:extLst>
              <a:ext uri="{FF2B5EF4-FFF2-40B4-BE49-F238E27FC236}">
                <a16:creationId xmlns:a16="http://schemas.microsoft.com/office/drawing/2014/main" id="{48956DB6-3000-47F0-94AC-9008E421FD90}"/>
              </a:ext>
            </a:extLst>
          </p:cNvPr>
          <p:cNvSpPr>
            <a:spLocks noChangeArrowheads="1"/>
          </p:cNvSpPr>
          <p:nvPr/>
        </p:nvSpPr>
        <p:spPr bwMode="auto">
          <a:xfrm>
            <a:off x="1143000" y="1524000"/>
            <a:ext cx="1981200" cy="2209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1" name="Line 1045">
            <a:extLst>
              <a:ext uri="{FF2B5EF4-FFF2-40B4-BE49-F238E27FC236}">
                <a16:creationId xmlns:a16="http://schemas.microsoft.com/office/drawing/2014/main" id="{A241C5CE-B32A-4714-A80F-699510323544}"/>
              </a:ext>
            </a:extLst>
          </p:cNvPr>
          <p:cNvSpPr>
            <a:spLocks noChangeShapeType="1"/>
          </p:cNvSpPr>
          <p:nvPr/>
        </p:nvSpPr>
        <p:spPr bwMode="auto">
          <a:xfrm>
            <a:off x="3124200" y="1524000"/>
            <a:ext cx="12954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62" name="Line 1046">
            <a:extLst>
              <a:ext uri="{FF2B5EF4-FFF2-40B4-BE49-F238E27FC236}">
                <a16:creationId xmlns:a16="http://schemas.microsoft.com/office/drawing/2014/main" id="{D6D7198A-D363-4C33-B077-A4876F728D09}"/>
              </a:ext>
            </a:extLst>
          </p:cNvPr>
          <p:cNvSpPr>
            <a:spLocks noChangeShapeType="1"/>
          </p:cNvSpPr>
          <p:nvPr/>
        </p:nvSpPr>
        <p:spPr bwMode="auto">
          <a:xfrm>
            <a:off x="4419600" y="1828800"/>
            <a:ext cx="60960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63" name="Line 1047">
            <a:extLst>
              <a:ext uri="{FF2B5EF4-FFF2-40B4-BE49-F238E27FC236}">
                <a16:creationId xmlns:a16="http://schemas.microsoft.com/office/drawing/2014/main" id="{964CF7AD-9749-4DF8-954A-DFD56B4C6FE9}"/>
              </a:ext>
            </a:extLst>
          </p:cNvPr>
          <p:cNvSpPr>
            <a:spLocks noChangeShapeType="1"/>
          </p:cNvSpPr>
          <p:nvPr/>
        </p:nvSpPr>
        <p:spPr bwMode="auto">
          <a:xfrm flipV="1">
            <a:off x="3505200" y="1828800"/>
            <a:ext cx="23622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64" name="Line 1048">
            <a:extLst>
              <a:ext uri="{FF2B5EF4-FFF2-40B4-BE49-F238E27FC236}">
                <a16:creationId xmlns:a16="http://schemas.microsoft.com/office/drawing/2014/main" id="{EA04880C-E5D6-4F3D-ABAE-A8F6E59F879B}"/>
              </a:ext>
            </a:extLst>
          </p:cNvPr>
          <p:cNvSpPr>
            <a:spLocks noChangeShapeType="1"/>
          </p:cNvSpPr>
          <p:nvPr/>
        </p:nvSpPr>
        <p:spPr bwMode="auto">
          <a:xfrm>
            <a:off x="4419600" y="1828800"/>
            <a:ext cx="3046413" cy="74453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65" name="Line 1049">
            <a:extLst>
              <a:ext uri="{FF2B5EF4-FFF2-40B4-BE49-F238E27FC236}">
                <a16:creationId xmlns:a16="http://schemas.microsoft.com/office/drawing/2014/main" id="{FC5D8724-F155-4418-980E-31E0F2B6B4FE}"/>
              </a:ext>
            </a:extLst>
          </p:cNvPr>
          <p:cNvSpPr>
            <a:spLocks noChangeShapeType="1"/>
          </p:cNvSpPr>
          <p:nvPr/>
        </p:nvSpPr>
        <p:spPr bwMode="auto">
          <a:xfrm flipH="1">
            <a:off x="2286000" y="2590800"/>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66" name="Line 1050">
            <a:extLst>
              <a:ext uri="{FF2B5EF4-FFF2-40B4-BE49-F238E27FC236}">
                <a16:creationId xmlns:a16="http://schemas.microsoft.com/office/drawing/2014/main" id="{27BFD923-493B-4F53-9725-91CCEF0A472F}"/>
              </a:ext>
            </a:extLst>
          </p:cNvPr>
          <p:cNvSpPr>
            <a:spLocks noChangeShapeType="1"/>
          </p:cNvSpPr>
          <p:nvPr/>
        </p:nvSpPr>
        <p:spPr bwMode="auto">
          <a:xfrm flipV="1">
            <a:off x="2514600" y="1524000"/>
            <a:ext cx="0"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68" name="Text Box 1052">
            <a:extLst>
              <a:ext uri="{FF2B5EF4-FFF2-40B4-BE49-F238E27FC236}">
                <a16:creationId xmlns:a16="http://schemas.microsoft.com/office/drawing/2014/main" id="{6274FC28-956D-40D8-9516-5383E8250C86}"/>
              </a:ext>
            </a:extLst>
          </p:cNvPr>
          <p:cNvSpPr txBox="1">
            <a:spLocks noChangeArrowheads="1"/>
          </p:cNvSpPr>
          <p:nvPr/>
        </p:nvSpPr>
        <p:spPr bwMode="auto">
          <a:xfrm>
            <a:off x="2590800" y="1828800"/>
            <a:ext cx="319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a:t>
            </a:r>
          </a:p>
        </p:txBody>
      </p:sp>
      <p:sp>
        <p:nvSpPr>
          <p:cNvPr id="61469" name="Text Box 1053">
            <a:extLst>
              <a:ext uri="{FF2B5EF4-FFF2-40B4-BE49-F238E27FC236}">
                <a16:creationId xmlns:a16="http://schemas.microsoft.com/office/drawing/2014/main" id="{25167786-4017-45E4-A7EC-17D358D10F99}"/>
              </a:ext>
            </a:extLst>
          </p:cNvPr>
          <p:cNvSpPr txBox="1">
            <a:spLocks noChangeArrowheads="1"/>
          </p:cNvSpPr>
          <p:nvPr/>
        </p:nvSpPr>
        <p:spPr bwMode="auto">
          <a:xfrm>
            <a:off x="3657600" y="1219200"/>
            <a:ext cx="4381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d</a:t>
            </a:r>
            <a:r>
              <a:rPr lang="en-US" altLang="en-US" baseline="-25000"/>
              <a:t>1</a:t>
            </a:r>
            <a:endParaRPr lang="en-US" altLang="en-US"/>
          </a:p>
        </p:txBody>
      </p:sp>
      <p:sp>
        <p:nvSpPr>
          <p:cNvPr id="61470" name="Text Box 1054">
            <a:extLst>
              <a:ext uri="{FF2B5EF4-FFF2-40B4-BE49-F238E27FC236}">
                <a16:creationId xmlns:a16="http://schemas.microsoft.com/office/drawing/2014/main" id="{4ABB2859-080D-4D54-94FF-C6B60FCC97C5}"/>
              </a:ext>
            </a:extLst>
          </p:cNvPr>
          <p:cNvSpPr txBox="1">
            <a:spLocks noChangeArrowheads="1"/>
          </p:cNvSpPr>
          <p:nvPr/>
        </p:nvSpPr>
        <p:spPr bwMode="auto">
          <a:xfrm>
            <a:off x="4419600" y="2057400"/>
            <a:ext cx="4381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d</a:t>
            </a:r>
            <a:r>
              <a:rPr lang="en-US" altLang="en-US" baseline="-25000"/>
              <a:t>2</a:t>
            </a:r>
            <a:endParaRPr lang="en-US" altLang="en-US"/>
          </a:p>
        </p:txBody>
      </p:sp>
      <p:sp>
        <p:nvSpPr>
          <p:cNvPr id="61473" name="Line 1057">
            <a:extLst>
              <a:ext uri="{FF2B5EF4-FFF2-40B4-BE49-F238E27FC236}">
                <a16:creationId xmlns:a16="http://schemas.microsoft.com/office/drawing/2014/main" id="{EF1291CB-B329-4BA8-AA17-CC63C73F7685}"/>
              </a:ext>
            </a:extLst>
          </p:cNvPr>
          <p:cNvSpPr>
            <a:spLocks noChangeShapeType="1"/>
          </p:cNvSpPr>
          <p:nvPr/>
        </p:nvSpPr>
        <p:spPr bwMode="auto">
          <a:xfrm>
            <a:off x="5029200" y="27432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74" name="Line 1058">
            <a:extLst>
              <a:ext uri="{FF2B5EF4-FFF2-40B4-BE49-F238E27FC236}">
                <a16:creationId xmlns:a16="http://schemas.microsoft.com/office/drawing/2014/main" id="{2D693ED0-E7BA-4C8D-B5E9-46BF494B3013}"/>
              </a:ext>
            </a:extLst>
          </p:cNvPr>
          <p:cNvSpPr>
            <a:spLocks noChangeShapeType="1"/>
          </p:cNvSpPr>
          <p:nvPr/>
        </p:nvSpPr>
        <p:spPr bwMode="auto">
          <a:xfrm>
            <a:off x="3124200" y="2895600"/>
            <a:ext cx="1295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75" name="Line 1059">
            <a:extLst>
              <a:ext uri="{FF2B5EF4-FFF2-40B4-BE49-F238E27FC236}">
                <a16:creationId xmlns:a16="http://schemas.microsoft.com/office/drawing/2014/main" id="{75428234-AFE7-4AD9-8755-FD9BF097CC1E}"/>
              </a:ext>
            </a:extLst>
          </p:cNvPr>
          <p:cNvSpPr>
            <a:spLocks noChangeShapeType="1"/>
          </p:cNvSpPr>
          <p:nvPr/>
        </p:nvSpPr>
        <p:spPr bwMode="auto">
          <a:xfrm>
            <a:off x="4419600" y="2895600"/>
            <a:ext cx="6096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76" name="Line 1060">
            <a:extLst>
              <a:ext uri="{FF2B5EF4-FFF2-40B4-BE49-F238E27FC236}">
                <a16:creationId xmlns:a16="http://schemas.microsoft.com/office/drawing/2014/main" id="{951D1C78-F8DD-49F3-A965-317A3E3B9CB1}"/>
              </a:ext>
            </a:extLst>
          </p:cNvPr>
          <p:cNvSpPr>
            <a:spLocks noChangeShapeType="1"/>
          </p:cNvSpPr>
          <p:nvPr/>
        </p:nvSpPr>
        <p:spPr bwMode="auto">
          <a:xfrm>
            <a:off x="7467600" y="2743200"/>
            <a:ext cx="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78" name="Line 1062">
            <a:extLst>
              <a:ext uri="{FF2B5EF4-FFF2-40B4-BE49-F238E27FC236}">
                <a16:creationId xmlns:a16="http://schemas.microsoft.com/office/drawing/2014/main" id="{337D3890-BDE6-478D-A112-FBAEDCF7FC3D}"/>
              </a:ext>
            </a:extLst>
          </p:cNvPr>
          <p:cNvSpPr>
            <a:spLocks noChangeShapeType="1"/>
          </p:cNvSpPr>
          <p:nvPr/>
        </p:nvSpPr>
        <p:spPr bwMode="auto">
          <a:xfrm>
            <a:off x="3124200" y="3581400"/>
            <a:ext cx="4343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79" name="Text Box 1063">
            <a:extLst>
              <a:ext uri="{FF2B5EF4-FFF2-40B4-BE49-F238E27FC236}">
                <a16:creationId xmlns:a16="http://schemas.microsoft.com/office/drawing/2014/main" id="{64D7E577-BDF3-42EA-84C0-4BD26A8DB29F}"/>
              </a:ext>
            </a:extLst>
          </p:cNvPr>
          <p:cNvSpPr txBox="1">
            <a:spLocks noChangeArrowheads="1"/>
          </p:cNvSpPr>
          <p:nvPr/>
        </p:nvSpPr>
        <p:spPr bwMode="auto">
          <a:xfrm>
            <a:off x="5029200" y="2514600"/>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x</a:t>
            </a:r>
          </a:p>
        </p:txBody>
      </p:sp>
      <p:graphicFrame>
        <p:nvGraphicFramePr>
          <p:cNvPr id="61481" name="Object 1065">
            <a:extLst>
              <a:ext uri="{FF2B5EF4-FFF2-40B4-BE49-F238E27FC236}">
                <a16:creationId xmlns:a16="http://schemas.microsoft.com/office/drawing/2014/main" id="{D6B8B2EB-135E-4188-AE4B-FB40F30C9896}"/>
              </a:ext>
            </a:extLst>
          </p:cNvPr>
          <p:cNvGraphicFramePr>
            <a:graphicFrameLocks noChangeAspect="1"/>
          </p:cNvGraphicFramePr>
          <p:nvPr/>
        </p:nvGraphicFramePr>
        <p:xfrm>
          <a:off x="4800600" y="3657600"/>
          <a:ext cx="352425" cy="457200"/>
        </p:xfrm>
        <a:graphic>
          <a:graphicData uri="http://schemas.openxmlformats.org/presentationml/2006/ole">
            <mc:AlternateContent xmlns:mc="http://schemas.openxmlformats.org/markup-compatibility/2006">
              <mc:Choice xmlns:v="urn:schemas-microsoft-com:vml" Requires="v">
                <p:oleObj spid="_x0000_s6158" name="Equation" r:id="rId4" imgW="126720" imgH="164880" progId="Equation.DSMT4">
                  <p:embed/>
                </p:oleObj>
              </mc:Choice>
              <mc:Fallback>
                <p:oleObj name="Equation" r:id="rId4" imgW="126720" imgH="164880" progId="Equation.DSMT4">
                  <p:embed/>
                  <p:pic>
                    <p:nvPicPr>
                      <p:cNvPr id="0" name="Object 10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657600"/>
                        <a:ext cx="35242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487" name="Arc 1071">
            <a:extLst>
              <a:ext uri="{FF2B5EF4-FFF2-40B4-BE49-F238E27FC236}">
                <a16:creationId xmlns:a16="http://schemas.microsoft.com/office/drawing/2014/main" id="{4DBE90CB-4811-4A99-878D-028EC483633A}"/>
              </a:ext>
            </a:extLst>
          </p:cNvPr>
          <p:cNvSpPr>
            <a:spLocks/>
          </p:cNvSpPr>
          <p:nvPr/>
        </p:nvSpPr>
        <p:spPr bwMode="auto">
          <a:xfrm flipH="1">
            <a:off x="3733800" y="1676400"/>
            <a:ext cx="76200" cy="1524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8" name="Arc 1072">
            <a:extLst>
              <a:ext uri="{FF2B5EF4-FFF2-40B4-BE49-F238E27FC236}">
                <a16:creationId xmlns:a16="http://schemas.microsoft.com/office/drawing/2014/main" id="{3ADB1284-09CB-4FDD-9B5F-1EF731123E9E}"/>
              </a:ext>
            </a:extLst>
          </p:cNvPr>
          <p:cNvSpPr>
            <a:spLocks/>
          </p:cNvSpPr>
          <p:nvPr/>
        </p:nvSpPr>
        <p:spPr bwMode="auto">
          <a:xfrm rot="1903978" flipV="1">
            <a:off x="4510088" y="1806575"/>
            <a:ext cx="228600" cy="280988"/>
          </a:xfrm>
          <a:custGeom>
            <a:avLst/>
            <a:gdLst>
              <a:gd name="G0" fmla="+- 0 0 0"/>
              <a:gd name="G1" fmla="+- 6931 0 0"/>
              <a:gd name="G2" fmla="+- 21600 0 0"/>
              <a:gd name="T0" fmla="*/ 20458 w 21600"/>
              <a:gd name="T1" fmla="*/ 0 h 23443"/>
              <a:gd name="T2" fmla="*/ 13925 w 21600"/>
              <a:gd name="T3" fmla="*/ 23443 h 23443"/>
              <a:gd name="T4" fmla="*/ 0 w 21600"/>
              <a:gd name="T5" fmla="*/ 6931 h 23443"/>
            </a:gdLst>
            <a:ahLst/>
            <a:cxnLst>
              <a:cxn ang="0">
                <a:pos x="T0" y="T1"/>
              </a:cxn>
              <a:cxn ang="0">
                <a:pos x="T2" y="T3"/>
              </a:cxn>
              <a:cxn ang="0">
                <a:pos x="T4" y="T5"/>
              </a:cxn>
            </a:cxnLst>
            <a:rect l="0" t="0" r="r" b="b"/>
            <a:pathLst>
              <a:path w="21600" h="23443" fill="none" extrusionOk="0">
                <a:moveTo>
                  <a:pt x="20457" y="0"/>
                </a:moveTo>
                <a:cubicBezTo>
                  <a:pt x="21214" y="2232"/>
                  <a:pt x="21600" y="4573"/>
                  <a:pt x="21600" y="6931"/>
                </a:cubicBezTo>
                <a:cubicBezTo>
                  <a:pt x="21600" y="13297"/>
                  <a:pt x="18791" y="19339"/>
                  <a:pt x="13925" y="23443"/>
                </a:cubicBezTo>
              </a:path>
              <a:path w="21600" h="23443" stroke="0" extrusionOk="0">
                <a:moveTo>
                  <a:pt x="20457" y="0"/>
                </a:moveTo>
                <a:cubicBezTo>
                  <a:pt x="21214" y="2232"/>
                  <a:pt x="21600" y="4573"/>
                  <a:pt x="21600" y="6931"/>
                </a:cubicBezTo>
                <a:cubicBezTo>
                  <a:pt x="21600" y="13297"/>
                  <a:pt x="18791" y="19339"/>
                  <a:pt x="13925" y="23443"/>
                </a:cubicBezTo>
                <a:lnTo>
                  <a:pt x="0" y="6931"/>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9" name="Text Box 1073">
            <a:extLst>
              <a:ext uri="{FF2B5EF4-FFF2-40B4-BE49-F238E27FC236}">
                <a16:creationId xmlns:a16="http://schemas.microsoft.com/office/drawing/2014/main" id="{66561636-CE63-4436-987C-DEDBB955C389}"/>
              </a:ext>
            </a:extLst>
          </p:cNvPr>
          <p:cNvSpPr txBox="1">
            <a:spLocks noChangeArrowheads="1"/>
          </p:cNvSpPr>
          <p:nvPr/>
        </p:nvSpPr>
        <p:spPr bwMode="auto">
          <a:xfrm>
            <a:off x="5867400" y="1828800"/>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a:t>
            </a:r>
          </a:p>
        </p:txBody>
      </p:sp>
      <p:sp>
        <p:nvSpPr>
          <p:cNvPr id="61491" name="Oval 1075">
            <a:extLst>
              <a:ext uri="{FF2B5EF4-FFF2-40B4-BE49-F238E27FC236}">
                <a16:creationId xmlns:a16="http://schemas.microsoft.com/office/drawing/2014/main" id="{68B7AE61-D6B7-446C-9029-0018DE365F1B}"/>
              </a:ext>
            </a:extLst>
          </p:cNvPr>
          <p:cNvSpPr>
            <a:spLocks noChangeArrowheads="1"/>
          </p:cNvSpPr>
          <p:nvPr/>
        </p:nvSpPr>
        <p:spPr bwMode="auto">
          <a:xfrm>
            <a:off x="7392988" y="255905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92" name="Line 1076">
            <a:extLst>
              <a:ext uri="{FF2B5EF4-FFF2-40B4-BE49-F238E27FC236}">
                <a16:creationId xmlns:a16="http://schemas.microsoft.com/office/drawing/2014/main" id="{366E967E-0280-41DB-82BF-03911A39CA46}"/>
              </a:ext>
            </a:extLst>
          </p:cNvPr>
          <p:cNvSpPr>
            <a:spLocks noChangeShapeType="1"/>
          </p:cNvSpPr>
          <p:nvPr/>
        </p:nvSpPr>
        <p:spPr bwMode="auto">
          <a:xfrm>
            <a:off x="7391400" y="1600200"/>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93" name="Text Box 1077">
            <a:extLst>
              <a:ext uri="{FF2B5EF4-FFF2-40B4-BE49-F238E27FC236}">
                <a16:creationId xmlns:a16="http://schemas.microsoft.com/office/drawing/2014/main" id="{F2FBDECE-7DAC-4D52-9E96-C816C146AC97}"/>
              </a:ext>
            </a:extLst>
          </p:cNvPr>
          <p:cNvSpPr txBox="1">
            <a:spLocks noChangeArrowheads="1"/>
          </p:cNvSpPr>
          <p:nvPr/>
        </p:nvSpPr>
        <p:spPr bwMode="auto">
          <a:xfrm>
            <a:off x="6019800" y="454025"/>
            <a:ext cx="2959100" cy="9159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t>"virtual" point where the edge</a:t>
            </a:r>
          </a:p>
          <a:p>
            <a:r>
              <a:rPr lang="en-US" altLang="en-US" sz="1800"/>
              <a:t>wave would arrive  on-axis in the solid if c</a:t>
            </a:r>
            <a:r>
              <a:rPr lang="en-US" altLang="en-US" sz="1800" baseline="-25000"/>
              <a:t>p2</a:t>
            </a:r>
            <a:r>
              <a:rPr lang="en-US" altLang="en-US" sz="1800"/>
              <a:t> = c</a:t>
            </a:r>
            <a:r>
              <a:rPr lang="en-US" altLang="en-US" sz="1800" baseline="-25000"/>
              <a:t>p1</a:t>
            </a:r>
            <a:endParaRPr lang="en-US" altLang="en-US" sz="1800"/>
          </a:p>
        </p:txBody>
      </p:sp>
      <p:graphicFrame>
        <p:nvGraphicFramePr>
          <p:cNvPr id="61494" name="Object 1078">
            <a:extLst>
              <a:ext uri="{FF2B5EF4-FFF2-40B4-BE49-F238E27FC236}">
                <a16:creationId xmlns:a16="http://schemas.microsoft.com/office/drawing/2014/main" id="{F494DD8B-3D54-4EE1-861B-8F3960F353B0}"/>
              </a:ext>
            </a:extLst>
          </p:cNvPr>
          <p:cNvGraphicFramePr>
            <a:graphicFrameLocks noChangeAspect="1"/>
          </p:cNvGraphicFramePr>
          <p:nvPr/>
        </p:nvGraphicFramePr>
        <p:xfrm>
          <a:off x="2133600" y="914400"/>
          <a:ext cx="736600" cy="438150"/>
        </p:xfrm>
        <a:graphic>
          <a:graphicData uri="http://schemas.openxmlformats.org/presentationml/2006/ole">
            <mc:AlternateContent xmlns:mc="http://schemas.openxmlformats.org/markup-compatibility/2006">
              <mc:Choice xmlns:v="urn:schemas-microsoft-com:vml" Requires="v">
                <p:oleObj spid="_x0000_s6159" name="Equation" r:id="rId6" imgW="406080" imgH="241200" progId="Equation.DSMT4">
                  <p:embed/>
                </p:oleObj>
              </mc:Choice>
              <mc:Fallback>
                <p:oleObj name="Equation" r:id="rId6" imgW="406080" imgH="241200" progId="Equation.DSMT4">
                  <p:embed/>
                  <p:pic>
                    <p:nvPicPr>
                      <p:cNvPr id="0" name="Object 107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3600" y="914400"/>
                        <a:ext cx="736600"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495" name="Object 1079">
            <a:extLst>
              <a:ext uri="{FF2B5EF4-FFF2-40B4-BE49-F238E27FC236}">
                <a16:creationId xmlns:a16="http://schemas.microsoft.com/office/drawing/2014/main" id="{37198DB3-E6C3-4370-A093-466F44698EB9}"/>
              </a:ext>
            </a:extLst>
          </p:cNvPr>
          <p:cNvGraphicFramePr>
            <a:graphicFrameLocks noChangeAspect="1"/>
          </p:cNvGraphicFramePr>
          <p:nvPr/>
        </p:nvGraphicFramePr>
        <p:xfrm>
          <a:off x="4648200" y="990600"/>
          <a:ext cx="1320800" cy="482600"/>
        </p:xfrm>
        <a:graphic>
          <a:graphicData uri="http://schemas.openxmlformats.org/presentationml/2006/ole">
            <mc:AlternateContent xmlns:mc="http://schemas.openxmlformats.org/markup-compatibility/2006">
              <mc:Choice xmlns:v="urn:schemas-microsoft-com:vml" Requires="v">
                <p:oleObj spid="_x0000_s6160" name="Equation" r:id="rId8" imgW="660240" imgH="241200" progId="Equation.DSMT4">
                  <p:embed/>
                </p:oleObj>
              </mc:Choice>
              <mc:Fallback>
                <p:oleObj name="Equation" r:id="rId8" imgW="660240" imgH="241200" progId="Equation.DSMT4">
                  <p:embed/>
                  <p:pic>
                    <p:nvPicPr>
                      <p:cNvPr id="0" name="Object 107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48200" y="990600"/>
                        <a:ext cx="1320800" cy="48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496" name="Text Box 1080">
            <a:extLst>
              <a:ext uri="{FF2B5EF4-FFF2-40B4-BE49-F238E27FC236}">
                <a16:creationId xmlns:a16="http://schemas.microsoft.com/office/drawing/2014/main" id="{E8185C13-8ACC-4D73-A949-B572307466DF}"/>
              </a:ext>
            </a:extLst>
          </p:cNvPr>
          <p:cNvSpPr txBox="1">
            <a:spLocks noChangeArrowheads="1"/>
          </p:cNvSpPr>
          <p:nvPr/>
        </p:nvSpPr>
        <p:spPr bwMode="auto">
          <a:xfrm>
            <a:off x="3886200" y="1981200"/>
            <a:ext cx="3175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latin typeface="Symbol" panose="05050102010706020507" pitchFamily="18" charset="2"/>
              </a:rPr>
              <a:t>e</a:t>
            </a:r>
          </a:p>
        </p:txBody>
      </p:sp>
      <p:sp>
        <p:nvSpPr>
          <p:cNvPr id="61497" name="Line 1081">
            <a:extLst>
              <a:ext uri="{FF2B5EF4-FFF2-40B4-BE49-F238E27FC236}">
                <a16:creationId xmlns:a16="http://schemas.microsoft.com/office/drawing/2014/main" id="{6A830CF9-0AC9-4F8E-9C63-3748A9952A3B}"/>
              </a:ext>
            </a:extLst>
          </p:cNvPr>
          <p:cNvSpPr>
            <a:spLocks noChangeShapeType="1"/>
          </p:cNvSpPr>
          <p:nvPr/>
        </p:nvSpPr>
        <p:spPr bwMode="auto">
          <a:xfrm>
            <a:off x="4191000" y="1828800"/>
            <a:ext cx="0" cy="7620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61498" name="Object 1082">
            <a:extLst>
              <a:ext uri="{FF2B5EF4-FFF2-40B4-BE49-F238E27FC236}">
                <a16:creationId xmlns:a16="http://schemas.microsoft.com/office/drawing/2014/main" id="{9C739CFC-24D6-488A-B50E-FEAB68C1F56A}"/>
              </a:ext>
            </a:extLst>
          </p:cNvPr>
          <p:cNvGraphicFramePr>
            <a:graphicFrameLocks noChangeAspect="1"/>
          </p:cNvGraphicFramePr>
          <p:nvPr/>
        </p:nvGraphicFramePr>
        <p:xfrm>
          <a:off x="1392238" y="4240213"/>
          <a:ext cx="3084512" cy="506412"/>
        </p:xfrm>
        <a:graphic>
          <a:graphicData uri="http://schemas.openxmlformats.org/presentationml/2006/ole">
            <mc:AlternateContent xmlns:mc="http://schemas.openxmlformats.org/markup-compatibility/2006">
              <mc:Choice xmlns:v="urn:schemas-microsoft-com:vml" Requires="v">
                <p:oleObj spid="_x0000_s6161" name="Equation" r:id="rId10" imgW="1473120" imgH="241200" progId="Equation.DSMT4">
                  <p:embed/>
                </p:oleObj>
              </mc:Choice>
              <mc:Fallback>
                <p:oleObj name="Equation" r:id="rId10" imgW="1473120" imgH="241200" progId="Equation.DSMT4">
                  <p:embed/>
                  <p:pic>
                    <p:nvPicPr>
                      <p:cNvPr id="0" name="Object 108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92238" y="4240213"/>
                        <a:ext cx="3084512" cy="506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499" name="Text Box 1083">
            <a:extLst>
              <a:ext uri="{FF2B5EF4-FFF2-40B4-BE49-F238E27FC236}">
                <a16:creationId xmlns:a16="http://schemas.microsoft.com/office/drawing/2014/main" id="{BB57AAEE-1F3C-4FBD-90C4-80DE0AE5470F}"/>
              </a:ext>
            </a:extLst>
          </p:cNvPr>
          <p:cNvSpPr txBox="1">
            <a:spLocks noChangeArrowheads="1"/>
          </p:cNvSpPr>
          <p:nvPr/>
        </p:nvSpPr>
        <p:spPr bwMode="auto">
          <a:xfrm>
            <a:off x="4724400" y="4267200"/>
            <a:ext cx="4556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a:t>
            </a:r>
          </a:p>
        </p:txBody>
      </p:sp>
      <p:graphicFrame>
        <p:nvGraphicFramePr>
          <p:cNvPr id="61500" name="Object 1084">
            <a:extLst>
              <a:ext uri="{FF2B5EF4-FFF2-40B4-BE49-F238E27FC236}">
                <a16:creationId xmlns:a16="http://schemas.microsoft.com/office/drawing/2014/main" id="{16F06703-D3DA-4236-AC71-E572C1B8475A}"/>
              </a:ext>
            </a:extLst>
          </p:cNvPr>
          <p:cNvGraphicFramePr>
            <a:graphicFrameLocks noChangeAspect="1"/>
          </p:cNvGraphicFramePr>
          <p:nvPr/>
        </p:nvGraphicFramePr>
        <p:xfrm>
          <a:off x="5275263" y="4030663"/>
          <a:ext cx="2936875" cy="995362"/>
        </p:xfrm>
        <a:graphic>
          <a:graphicData uri="http://schemas.openxmlformats.org/presentationml/2006/ole">
            <mc:AlternateContent xmlns:mc="http://schemas.openxmlformats.org/markup-compatibility/2006">
              <mc:Choice xmlns:v="urn:schemas-microsoft-com:vml" Requires="v">
                <p:oleObj spid="_x0000_s6162" name="Equation" r:id="rId12" imgW="1384200" imgH="469800" progId="Equation.DSMT4">
                  <p:embed/>
                </p:oleObj>
              </mc:Choice>
              <mc:Fallback>
                <p:oleObj name="Equation" r:id="rId12" imgW="1384200" imgH="469800" progId="Equation.DSMT4">
                  <p:embed/>
                  <p:pic>
                    <p:nvPicPr>
                      <p:cNvPr id="0" name="Object 108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75263" y="4030663"/>
                        <a:ext cx="2936875" cy="995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01" name="Text Box 1085">
            <a:extLst>
              <a:ext uri="{FF2B5EF4-FFF2-40B4-BE49-F238E27FC236}">
                <a16:creationId xmlns:a16="http://schemas.microsoft.com/office/drawing/2014/main" id="{CC42500A-4E2A-45D7-8030-52796AC39640}"/>
              </a:ext>
            </a:extLst>
          </p:cNvPr>
          <p:cNvSpPr txBox="1">
            <a:spLocks noChangeArrowheads="1"/>
          </p:cNvSpPr>
          <p:nvPr/>
        </p:nvSpPr>
        <p:spPr bwMode="auto">
          <a:xfrm>
            <a:off x="914400" y="4953000"/>
            <a:ext cx="53911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which gives, in the paraxial approximation</a:t>
            </a:r>
          </a:p>
        </p:txBody>
      </p:sp>
      <p:graphicFrame>
        <p:nvGraphicFramePr>
          <p:cNvPr id="61502" name="Object 1086">
            <a:extLst>
              <a:ext uri="{FF2B5EF4-FFF2-40B4-BE49-F238E27FC236}">
                <a16:creationId xmlns:a16="http://schemas.microsoft.com/office/drawing/2014/main" id="{9EE01A8E-C72B-4C22-9969-D9D25CB08360}"/>
              </a:ext>
            </a:extLst>
          </p:cNvPr>
          <p:cNvGraphicFramePr>
            <a:graphicFrameLocks noChangeAspect="1"/>
          </p:cNvGraphicFramePr>
          <p:nvPr/>
        </p:nvGraphicFramePr>
        <p:xfrm>
          <a:off x="2590800" y="5410200"/>
          <a:ext cx="4360863" cy="1279525"/>
        </p:xfrm>
        <a:graphic>
          <a:graphicData uri="http://schemas.openxmlformats.org/presentationml/2006/ole">
            <mc:AlternateContent xmlns:mc="http://schemas.openxmlformats.org/markup-compatibility/2006">
              <mc:Choice xmlns:v="urn:schemas-microsoft-com:vml" Requires="v">
                <p:oleObj spid="_x0000_s6163" name="Equation" r:id="rId14" imgW="2209680" imgH="647640" progId="Equation.DSMT4">
                  <p:embed/>
                </p:oleObj>
              </mc:Choice>
              <mc:Fallback>
                <p:oleObj name="Equation" r:id="rId14" imgW="2209680" imgH="647640" progId="Equation.DSMT4">
                  <p:embed/>
                  <p:pic>
                    <p:nvPicPr>
                      <p:cNvPr id="0" name="Object 108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590800" y="5410200"/>
                        <a:ext cx="4360863" cy="1279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03" name="Arc 1087">
            <a:extLst>
              <a:ext uri="{FF2B5EF4-FFF2-40B4-BE49-F238E27FC236}">
                <a16:creationId xmlns:a16="http://schemas.microsoft.com/office/drawing/2014/main" id="{9C0098A6-80E8-4B73-B62D-15267523ED25}"/>
              </a:ext>
            </a:extLst>
          </p:cNvPr>
          <p:cNvSpPr>
            <a:spLocks/>
          </p:cNvSpPr>
          <p:nvPr/>
        </p:nvSpPr>
        <p:spPr bwMode="auto">
          <a:xfrm flipH="1">
            <a:off x="6400800" y="2332038"/>
            <a:ext cx="76200" cy="258762"/>
          </a:xfrm>
          <a:custGeom>
            <a:avLst/>
            <a:gdLst>
              <a:gd name="G0" fmla="+- 0 0 0"/>
              <a:gd name="G1" fmla="+- 18305 0 0"/>
              <a:gd name="G2" fmla="+- 21600 0 0"/>
              <a:gd name="T0" fmla="*/ 11467 w 21600"/>
              <a:gd name="T1" fmla="*/ 0 h 18305"/>
              <a:gd name="T2" fmla="*/ 21600 w 21600"/>
              <a:gd name="T3" fmla="*/ 18305 h 18305"/>
              <a:gd name="T4" fmla="*/ 0 w 21600"/>
              <a:gd name="T5" fmla="*/ 18305 h 18305"/>
            </a:gdLst>
            <a:ahLst/>
            <a:cxnLst>
              <a:cxn ang="0">
                <a:pos x="T0" y="T1"/>
              </a:cxn>
              <a:cxn ang="0">
                <a:pos x="T2" y="T3"/>
              </a:cxn>
              <a:cxn ang="0">
                <a:pos x="T4" y="T5"/>
              </a:cxn>
            </a:cxnLst>
            <a:rect l="0" t="0" r="r" b="b"/>
            <a:pathLst>
              <a:path w="21600" h="18305" fill="none" extrusionOk="0">
                <a:moveTo>
                  <a:pt x="11466" y="0"/>
                </a:moveTo>
                <a:cubicBezTo>
                  <a:pt x="17771" y="3949"/>
                  <a:pt x="21600" y="10865"/>
                  <a:pt x="21600" y="18305"/>
                </a:cubicBezTo>
              </a:path>
              <a:path w="21600" h="18305" stroke="0" extrusionOk="0">
                <a:moveTo>
                  <a:pt x="11466" y="0"/>
                </a:moveTo>
                <a:cubicBezTo>
                  <a:pt x="17771" y="3949"/>
                  <a:pt x="21600" y="10865"/>
                  <a:pt x="21600" y="18305"/>
                </a:cubicBezTo>
                <a:lnTo>
                  <a:pt x="0" y="18305"/>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06" name="Text Box 1090">
            <a:extLst>
              <a:ext uri="{FF2B5EF4-FFF2-40B4-BE49-F238E27FC236}">
                <a16:creationId xmlns:a16="http://schemas.microsoft.com/office/drawing/2014/main" id="{4EF110BA-B4CB-42AE-94D9-5986AE0F0548}"/>
              </a:ext>
            </a:extLst>
          </p:cNvPr>
          <p:cNvSpPr txBox="1">
            <a:spLocks noChangeArrowheads="1"/>
          </p:cNvSpPr>
          <p:nvPr/>
        </p:nvSpPr>
        <p:spPr bwMode="auto">
          <a:xfrm>
            <a:off x="3124200" y="1524000"/>
            <a:ext cx="549275"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Symbol" panose="05050102010706020507" pitchFamily="18" charset="2"/>
              </a:rPr>
              <a:t>q</a:t>
            </a:r>
            <a:r>
              <a:rPr lang="en-US" altLang="en-US" sz="1800" baseline="-25000"/>
              <a:t>p1</a:t>
            </a:r>
            <a:endParaRPr lang="en-US" altLang="en-US" sz="1800"/>
          </a:p>
        </p:txBody>
      </p:sp>
      <p:sp>
        <p:nvSpPr>
          <p:cNvPr id="61507" name="Text Box 1091">
            <a:extLst>
              <a:ext uri="{FF2B5EF4-FFF2-40B4-BE49-F238E27FC236}">
                <a16:creationId xmlns:a16="http://schemas.microsoft.com/office/drawing/2014/main" id="{16B66A94-74BC-4862-8776-F0DEEA800F20}"/>
              </a:ext>
            </a:extLst>
          </p:cNvPr>
          <p:cNvSpPr txBox="1">
            <a:spLocks noChangeArrowheads="1"/>
          </p:cNvSpPr>
          <p:nvPr/>
        </p:nvSpPr>
        <p:spPr bwMode="auto">
          <a:xfrm>
            <a:off x="5805488" y="2203450"/>
            <a:ext cx="549275"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Symbol" panose="05050102010706020507" pitchFamily="18" charset="2"/>
              </a:rPr>
              <a:t>q</a:t>
            </a:r>
            <a:r>
              <a:rPr lang="en-US" altLang="en-US" sz="1800" baseline="-25000"/>
              <a:t>p1</a:t>
            </a:r>
            <a:endParaRPr lang="en-US" altLang="en-US" sz="1800"/>
          </a:p>
        </p:txBody>
      </p:sp>
      <p:sp>
        <p:nvSpPr>
          <p:cNvPr id="61509" name="Text Box 1093">
            <a:extLst>
              <a:ext uri="{FF2B5EF4-FFF2-40B4-BE49-F238E27FC236}">
                <a16:creationId xmlns:a16="http://schemas.microsoft.com/office/drawing/2014/main" id="{4505B310-35FC-4F9C-B568-4B417A088EA0}"/>
              </a:ext>
            </a:extLst>
          </p:cNvPr>
          <p:cNvSpPr txBox="1">
            <a:spLocks noChangeArrowheads="1"/>
          </p:cNvSpPr>
          <p:nvPr/>
        </p:nvSpPr>
        <p:spPr bwMode="auto">
          <a:xfrm>
            <a:off x="4657725" y="1924050"/>
            <a:ext cx="625475"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Symbol" panose="05050102010706020507" pitchFamily="18" charset="2"/>
              </a:rPr>
              <a:t>q</a:t>
            </a:r>
            <a:r>
              <a:rPr lang="en-US" altLang="en-US" sz="1800" baseline="-25000"/>
              <a:t>p2</a:t>
            </a:r>
            <a:endParaRPr lang="en-US" altLang="en-US" sz="1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Oval 3">
            <a:extLst>
              <a:ext uri="{FF2B5EF4-FFF2-40B4-BE49-F238E27FC236}">
                <a16:creationId xmlns:a16="http://schemas.microsoft.com/office/drawing/2014/main" id="{DA5272D5-7322-49E6-9F58-BCDD33195F9B}"/>
              </a:ext>
            </a:extLst>
          </p:cNvPr>
          <p:cNvSpPr>
            <a:spLocks noChangeArrowheads="1"/>
          </p:cNvSpPr>
          <p:nvPr/>
        </p:nvSpPr>
        <p:spPr bwMode="auto">
          <a:xfrm>
            <a:off x="1600200" y="2514600"/>
            <a:ext cx="381000" cy="1066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68" name="Line 4">
            <a:extLst>
              <a:ext uri="{FF2B5EF4-FFF2-40B4-BE49-F238E27FC236}">
                <a16:creationId xmlns:a16="http://schemas.microsoft.com/office/drawing/2014/main" id="{0F90D959-1604-485A-AE79-9356C40EB70B}"/>
              </a:ext>
            </a:extLst>
          </p:cNvPr>
          <p:cNvSpPr>
            <a:spLocks noChangeShapeType="1"/>
          </p:cNvSpPr>
          <p:nvPr/>
        </p:nvSpPr>
        <p:spPr bwMode="auto">
          <a:xfrm>
            <a:off x="1219200" y="2286000"/>
            <a:ext cx="0" cy="1905000"/>
          </a:xfrm>
          <a:prstGeom prst="line">
            <a:avLst/>
          </a:prstGeom>
          <a:noFill/>
          <a:ln w="9525">
            <a:solidFill>
              <a:schemeClr val="tx1"/>
            </a:solidFill>
            <a:prstDash val="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69" name="Line 5">
            <a:extLst>
              <a:ext uri="{FF2B5EF4-FFF2-40B4-BE49-F238E27FC236}">
                <a16:creationId xmlns:a16="http://schemas.microsoft.com/office/drawing/2014/main" id="{5B4D0B33-8DF6-4E4D-94D3-6D1AADAA5B17}"/>
              </a:ext>
            </a:extLst>
          </p:cNvPr>
          <p:cNvSpPr>
            <a:spLocks noChangeShapeType="1"/>
          </p:cNvSpPr>
          <p:nvPr/>
        </p:nvSpPr>
        <p:spPr bwMode="auto">
          <a:xfrm flipV="1">
            <a:off x="1219200" y="1828800"/>
            <a:ext cx="1219200" cy="457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0" name="Line 6">
            <a:extLst>
              <a:ext uri="{FF2B5EF4-FFF2-40B4-BE49-F238E27FC236}">
                <a16:creationId xmlns:a16="http://schemas.microsoft.com/office/drawing/2014/main" id="{E370D9FE-9DA3-45A8-A7AD-823D34A4214D}"/>
              </a:ext>
            </a:extLst>
          </p:cNvPr>
          <p:cNvSpPr>
            <a:spLocks noChangeShapeType="1"/>
          </p:cNvSpPr>
          <p:nvPr/>
        </p:nvSpPr>
        <p:spPr bwMode="auto">
          <a:xfrm>
            <a:off x="2427288" y="1857375"/>
            <a:ext cx="0" cy="19050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1" name="Line 7">
            <a:extLst>
              <a:ext uri="{FF2B5EF4-FFF2-40B4-BE49-F238E27FC236}">
                <a16:creationId xmlns:a16="http://schemas.microsoft.com/office/drawing/2014/main" id="{65C1A1D4-642B-4AE2-AC25-48003C4357B8}"/>
              </a:ext>
            </a:extLst>
          </p:cNvPr>
          <p:cNvSpPr>
            <a:spLocks noChangeShapeType="1"/>
          </p:cNvSpPr>
          <p:nvPr/>
        </p:nvSpPr>
        <p:spPr bwMode="auto">
          <a:xfrm flipV="1">
            <a:off x="1230313" y="3738563"/>
            <a:ext cx="1219200" cy="457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2" name="Text Box 8">
            <a:extLst>
              <a:ext uri="{FF2B5EF4-FFF2-40B4-BE49-F238E27FC236}">
                <a16:creationId xmlns:a16="http://schemas.microsoft.com/office/drawing/2014/main" id="{6790E925-AEA7-4059-BF1B-3D61446C14BC}"/>
              </a:ext>
            </a:extLst>
          </p:cNvPr>
          <p:cNvSpPr txBox="1">
            <a:spLocks noChangeArrowheads="1"/>
          </p:cNvSpPr>
          <p:nvPr/>
        </p:nvSpPr>
        <p:spPr bwMode="auto">
          <a:xfrm>
            <a:off x="1323975" y="3400425"/>
            <a:ext cx="3540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a:t>
            </a:r>
          </a:p>
        </p:txBody>
      </p:sp>
      <p:sp>
        <p:nvSpPr>
          <p:cNvPr id="11276" name="Line 12">
            <a:extLst>
              <a:ext uri="{FF2B5EF4-FFF2-40B4-BE49-F238E27FC236}">
                <a16:creationId xmlns:a16="http://schemas.microsoft.com/office/drawing/2014/main" id="{72307F1E-8F7B-429A-BB1A-94BDEA972CEB}"/>
              </a:ext>
            </a:extLst>
          </p:cNvPr>
          <p:cNvSpPr>
            <a:spLocks noChangeShapeType="1"/>
          </p:cNvSpPr>
          <p:nvPr/>
        </p:nvSpPr>
        <p:spPr bwMode="auto">
          <a:xfrm flipV="1">
            <a:off x="1828800" y="2133600"/>
            <a:ext cx="205740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7" name="Oval 13">
            <a:extLst>
              <a:ext uri="{FF2B5EF4-FFF2-40B4-BE49-F238E27FC236}">
                <a16:creationId xmlns:a16="http://schemas.microsoft.com/office/drawing/2014/main" id="{FB355D38-8B3E-4ACD-AE89-9866AAB8496E}"/>
              </a:ext>
            </a:extLst>
          </p:cNvPr>
          <p:cNvSpPr>
            <a:spLocks noChangeArrowheads="1"/>
          </p:cNvSpPr>
          <p:nvPr/>
        </p:nvSpPr>
        <p:spPr bwMode="auto">
          <a:xfrm>
            <a:off x="3914775" y="2074863"/>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8" name="Oval 14">
            <a:extLst>
              <a:ext uri="{FF2B5EF4-FFF2-40B4-BE49-F238E27FC236}">
                <a16:creationId xmlns:a16="http://schemas.microsoft.com/office/drawing/2014/main" id="{7945974D-19D3-4C7D-8C95-75CF23D417F0}"/>
              </a:ext>
            </a:extLst>
          </p:cNvPr>
          <p:cNvSpPr>
            <a:spLocks noChangeArrowheads="1"/>
          </p:cNvSpPr>
          <p:nvPr/>
        </p:nvSpPr>
        <p:spPr bwMode="auto">
          <a:xfrm>
            <a:off x="1752600" y="26416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9" name="Text Box 15">
            <a:extLst>
              <a:ext uri="{FF2B5EF4-FFF2-40B4-BE49-F238E27FC236}">
                <a16:creationId xmlns:a16="http://schemas.microsoft.com/office/drawing/2014/main" id="{51AF9A4C-10D8-453A-B612-B8A32F778D83}"/>
              </a:ext>
            </a:extLst>
          </p:cNvPr>
          <p:cNvSpPr txBox="1">
            <a:spLocks noChangeArrowheads="1"/>
          </p:cNvSpPr>
          <p:nvPr/>
        </p:nvSpPr>
        <p:spPr bwMode="auto">
          <a:xfrm>
            <a:off x="4038600" y="1828800"/>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x</a:t>
            </a:r>
            <a:endParaRPr lang="en-US" altLang="en-US"/>
          </a:p>
        </p:txBody>
      </p:sp>
      <p:sp>
        <p:nvSpPr>
          <p:cNvPr id="11280" name="Text Box 16">
            <a:extLst>
              <a:ext uri="{FF2B5EF4-FFF2-40B4-BE49-F238E27FC236}">
                <a16:creationId xmlns:a16="http://schemas.microsoft.com/office/drawing/2014/main" id="{677F5768-3C0D-4248-8EFB-F2658AA4D2E9}"/>
              </a:ext>
            </a:extLst>
          </p:cNvPr>
          <p:cNvSpPr txBox="1">
            <a:spLocks noChangeArrowheads="1"/>
          </p:cNvSpPr>
          <p:nvPr/>
        </p:nvSpPr>
        <p:spPr bwMode="auto">
          <a:xfrm>
            <a:off x="1435100" y="2362200"/>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y</a:t>
            </a:r>
            <a:endParaRPr lang="en-US" altLang="en-US"/>
          </a:p>
        </p:txBody>
      </p:sp>
      <p:sp>
        <p:nvSpPr>
          <p:cNvPr id="11281" name="Text Box 17">
            <a:extLst>
              <a:ext uri="{FF2B5EF4-FFF2-40B4-BE49-F238E27FC236}">
                <a16:creationId xmlns:a16="http://schemas.microsoft.com/office/drawing/2014/main" id="{306A937B-00DC-4F28-9365-325F4D037251}"/>
              </a:ext>
            </a:extLst>
          </p:cNvPr>
          <p:cNvSpPr txBox="1">
            <a:spLocks noChangeArrowheads="1"/>
          </p:cNvSpPr>
          <p:nvPr/>
        </p:nvSpPr>
        <p:spPr bwMode="auto">
          <a:xfrm>
            <a:off x="2819400" y="1981200"/>
            <a:ext cx="2857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t>
            </a:r>
          </a:p>
        </p:txBody>
      </p:sp>
      <p:sp>
        <p:nvSpPr>
          <p:cNvPr id="11282" name="Line 18">
            <a:extLst>
              <a:ext uri="{FF2B5EF4-FFF2-40B4-BE49-F238E27FC236}">
                <a16:creationId xmlns:a16="http://schemas.microsoft.com/office/drawing/2014/main" id="{7028AE1E-D37C-4780-9A3B-BFC7B6CF8C6C}"/>
              </a:ext>
            </a:extLst>
          </p:cNvPr>
          <p:cNvSpPr>
            <a:spLocks noChangeShapeType="1"/>
          </p:cNvSpPr>
          <p:nvPr/>
        </p:nvSpPr>
        <p:spPr bwMode="auto">
          <a:xfrm flipV="1">
            <a:off x="1524000" y="3276600"/>
            <a:ext cx="1524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3" name="Line 19">
            <a:extLst>
              <a:ext uri="{FF2B5EF4-FFF2-40B4-BE49-F238E27FC236}">
                <a16:creationId xmlns:a16="http://schemas.microsoft.com/office/drawing/2014/main" id="{1B8267F7-77D9-4318-A6FF-3C6CF5CFAA3A}"/>
              </a:ext>
            </a:extLst>
          </p:cNvPr>
          <p:cNvSpPr>
            <a:spLocks noChangeShapeType="1"/>
          </p:cNvSpPr>
          <p:nvPr/>
        </p:nvSpPr>
        <p:spPr bwMode="auto">
          <a:xfrm flipV="1">
            <a:off x="1790700" y="2133600"/>
            <a:ext cx="2171700" cy="9271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4" name="Text Box 20">
            <a:extLst>
              <a:ext uri="{FF2B5EF4-FFF2-40B4-BE49-F238E27FC236}">
                <a16:creationId xmlns:a16="http://schemas.microsoft.com/office/drawing/2014/main" id="{75383405-8AE6-4BFF-9D94-DD4968E7F196}"/>
              </a:ext>
            </a:extLst>
          </p:cNvPr>
          <p:cNvSpPr txBox="1">
            <a:spLocks noChangeArrowheads="1"/>
          </p:cNvSpPr>
          <p:nvPr/>
        </p:nvSpPr>
        <p:spPr bwMode="auto">
          <a:xfrm>
            <a:off x="2819400" y="2667000"/>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t>
            </a:r>
          </a:p>
        </p:txBody>
      </p:sp>
      <p:sp>
        <p:nvSpPr>
          <p:cNvPr id="11285" name="Text Box 21">
            <a:extLst>
              <a:ext uri="{FF2B5EF4-FFF2-40B4-BE49-F238E27FC236}">
                <a16:creationId xmlns:a16="http://schemas.microsoft.com/office/drawing/2014/main" id="{3F1F9470-89CD-4DDC-B29D-E82AC2FBD253}"/>
              </a:ext>
            </a:extLst>
          </p:cNvPr>
          <p:cNvSpPr txBox="1">
            <a:spLocks noChangeArrowheads="1"/>
          </p:cNvSpPr>
          <p:nvPr/>
        </p:nvSpPr>
        <p:spPr bwMode="auto">
          <a:xfrm>
            <a:off x="685800" y="1524000"/>
            <a:ext cx="1397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y </a:t>
            </a:r>
            <a:r>
              <a:rPr lang="en-US" altLang="en-US"/>
              <a:t>=(x,y,0)</a:t>
            </a:r>
          </a:p>
        </p:txBody>
      </p:sp>
      <p:sp>
        <p:nvSpPr>
          <p:cNvPr id="11286" name="Line 22">
            <a:extLst>
              <a:ext uri="{FF2B5EF4-FFF2-40B4-BE49-F238E27FC236}">
                <a16:creationId xmlns:a16="http://schemas.microsoft.com/office/drawing/2014/main" id="{9B6BE5E1-036B-46AA-928B-C02CC0049475}"/>
              </a:ext>
            </a:extLst>
          </p:cNvPr>
          <p:cNvSpPr>
            <a:spLocks noChangeShapeType="1"/>
          </p:cNvSpPr>
          <p:nvPr/>
        </p:nvSpPr>
        <p:spPr bwMode="auto">
          <a:xfrm flipH="1" flipV="1">
            <a:off x="1803400" y="2755900"/>
            <a:ext cx="0" cy="3175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7" name="Line 23">
            <a:extLst>
              <a:ext uri="{FF2B5EF4-FFF2-40B4-BE49-F238E27FC236}">
                <a16:creationId xmlns:a16="http://schemas.microsoft.com/office/drawing/2014/main" id="{69A7D5CA-B8C4-4333-82F9-05A8426030EB}"/>
              </a:ext>
            </a:extLst>
          </p:cNvPr>
          <p:cNvSpPr>
            <a:spLocks noChangeShapeType="1"/>
          </p:cNvSpPr>
          <p:nvPr/>
        </p:nvSpPr>
        <p:spPr bwMode="auto">
          <a:xfrm flipV="1">
            <a:off x="2032000" y="2819400"/>
            <a:ext cx="330200" cy="1397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8" name="Text Box 24">
            <a:extLst>
              <a:ext uri="{FF2B5EF4-FFF2-40B4-BE49-F238E27FC236}">
                <a16:creationId xmlns:a16="http://schemas.microsoft.com/office/drawing/2014/main" id="{E405BE0C-F2D1-4DB3-9244-DDEE0E36908B}"/>
              </a:ext>
            </a:extLst>
          </p:cNvPr>
          <p:cNvSpPr txBox="1">
            <a:spLocks noChangeArrowheads="1"/>
          </p:cNvSpPr>
          <p:nvPr/>
        </p:nvSpPr>
        <p:spPr bwMode="auto">
          <a:xfrm>
            <a:off x="2041525" y="2879725"/>
            <a:ext cx="319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e</a:t>
            </a:r>
            <a:endParaRPr lang="en-US" altLang="en-US"/>
          </a:p>
        </p:txBody>
      </p:sp>
      <p:graphicFrame>
        <p:nvGraphicFramePr>
          <p:cNvPr id="11294" name="Object 30">
            <a:extLst>
              <a:ext uri="{FF2B5EF4-FFF2-40B4-BE49-F238E27FC236}">
                <a16:creationId xmlns:a16="http://schemas.microsoft.com/office/drawing/2014/main" id="{D4AC6743-A0CB-4F10-A726-5BB1F15A8451}"/>
              </a:ext>
            </a:extLst>
          </p:cNvPr>
          <p:cNvGraphicFramePr>
            <a:graphicFrameLocks noChangeAspect="1"/>
          </p:cNvGraphicFramePr>
          <p:nvPr/>
        </p:nvGraphicFramePr>
        <p:xfrm>
          <a:off x="4648200" y="2057400"/>
          <a:ext cx="2590800" cy="1951038"/>
        </p:xfrm>
        <a:graphic>
          <a:graphicData uri="http://schemas.openxmlformats.org/presentationml/2006/ole">
            <mc:AlternateContent xmlns:mc="http://schemas.openxmlformats.org/markup-compatibility/2006">
              <mc:Choice xmlns:v="urn:schemas-microsoft-com:vml" Requires="v">
                <p:oleObj spid="_x0000_s7174" name="MathType Equation" r:id="rId4" imgW="1955800" imgH="1473200" progId="Equation">
                  <p:embed/>
                </p:oleObj>
              </mc:Choice>
              <mc:Fallback>
                <p:oleObj name="MathType Equation" r:id="rId4" imgW="1955800" imgH="1473200" progId="Equation">
                  <p:embed/>
                  <p:pic>
                    <p:nvPicPr>
                      <p:cNvPr id="0" name="Object 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2057400"/>
                        <a:ext cx="2590800" cy="19510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95" name="Text Box 31">
            <a:extLst>
              <a:ext uri="{FF2B5EF4-FFF2-40B4-BE49-F238E27FC236}">
                <a16:creationId xmlns:a16="http://schemas.microsoft.com/office/drawing/2014/main" id="{152DC324-439A-45F8-8351-698D9B1E329B}"/>
              </a:ext>
            </a:extLst>
          </p:cNvPr>
          <p:cNvSpPr txBox="1">
            <a:spLocks noChangeArrowheads="1"/>
          </p:cNvSpPr>
          <p:nvPr/>
        </p:nvSpPr>
        <p:spPr bwMode="auto">
          <a:xfrm>
            <a:off x="2514600" y="838200"/>
            <a:ext cx="59372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anose="02020603050405020304" pitchFamily="18" charset="0"/>
              </a:rPr>
              <a:t>The far-field is usually defined as z &gt; 3N - also</a:t>
            </a:r>
          </a:p>
          <a:p>
            <a:r>
              <a:rPr lang="en-US" altLang="en-US">
                <a:latin typeface="Times New Roman" panose="02020603050405020304" pitchFamily="18" charset="0"/>
              </a:rPr>
              <a:t>called the "spherical wave region"</a:t>
            </a:r>
          </a:p>
        </p:txBody>
      </p:sp>
      <p:graphicFrame>
        <p:nvGraphicFramePr>
          <p:cNvPr id="11296" name="Object 32">
            <a:extLst>
              <a:ext uri="{FF2B5EF4-FFF2-40B4-BE49-F238E27FC236}">
                <a16:creationId xmlns:a16="http://schemas.microsoft.com/office/drawing/2014/main" id="{BA663215-C5C0-426C-8799-3B1A6711F186}"/>
              </a:ext>
            </a:extLst>
          </p:cNvPr>
          <p:cNvGraphicFramePr>
            <a:graphicFrameLocks noChangeAspect="1"/>
          </p:cNvGraphicFramePr>
          <p:nvPr/>
        </p:nvGraphicFramePr>
        <p:xfrm>
          <a:off x="1905000" y="4572000"/>
          <a:ext cx="6670675" cy="1062038"/>
        </p:xfrm>
        <a:graphic>
          <a:graphicData uri="http://schemas.openxmlformats.org/presentationml/2006/ole">
            <mc:AlternateContent xmlns:mc="http://schemas.openxmlformats.org/markup-compatibility/2006">
              <mc:Choice xmlns:v="urn:schemas-microsoft-com:vml" Requires="v">
                <p:oleObj spid="_x0000_s7175" name="Equation" r:id="rId6" imgW="2476440" imgH="393480" progId="Equation.DSMT4">
                  <p:embed/>
                </p:oleObj>
              </mc:Choice>
              <mc:Fallback>
                <p:oleObj name="Equation" r:id="rId6" imgW="2476440" imgH="393480" progId="Equation.DSMT4">
                  <p:embed/>
                  <p:pic>
                    <p:nvPicPr>
                      <p:cNvPr id="0" name="Object 3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5000" y="4572000"/>
                        <a:ext cx="6670675" cy="10620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97" name="Rectangle 33">
            <a:extLst>
              <a:ext uri="{FF2B5EF4-FFF2-40B4-BE49-F238E27FC236}">
                <a16:creationId xmlns:a16="http://schemas.microsoft.com/office/drawing/2014/main" id="{44AFF4D3-360B-4B23-A127-8C383CA9C594}"/>
              </a:ext>
            </a:extLst>
          </p:cNvPr>
          <p:cNvSpPr>
            <a:spLocks noChangeArrowheads="1"/>
          </p:cNvSpPr>
          <p:nvPr/>
        </p:nvSpPr>
        <p:spPr bwMode="auto">
          <a:xfrm>
            <a:off x="1676400" y="304800"/>
            <a:ext cx="55276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latin typeface="Times New Roman" panose="02020603050405020304" pitchFamily="18" charset="0"/>
              </a:rPr>
              <a:t>Far-field beam of a planar piston transducer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867" name="Object 3">
            <a:extLst>
              <a:ext uri="{FF2B5EF4-FFF2-40B4-BE49-F238E27FC236}">
                <a16:creationId xmlns:a16="http://schemas.microsoft.com/office/drawing/2014/main" id="{E77A6AE9-D92C-4337-88D9-7213D7FFE671}"/>
              </a:ext>
            </a:extLst>
          </p:cNvPr>
          <p:cNvGraphicFramePr>
            <a:graphicFrameLocks noChangeAspect="1"/>
          </p:cNvGraphicFramePr>
          <p:nvPr/>
        </p:nvGraphicFramePr>
        <p:xfrm>
          <a:off x="1371600" y="4876800"/>
          <a:ext cx="6172200" cy="998538"/>
        </p:xfrm>
        <a:graphic>
          <a:graphicData uri="http://schemas.openxmlformats.org/presentationml/2006/ole">
            <mc:AlternateContent xmlns:mc="http://schemas.openxmlformats.org/markup-compatibility/2006">
              <mc:Choice xmlns:v="urn:schemas-microsoft-com:vml" Requires="v">
                <p:oleObj spid="_x0000_s8202" name="Equation" r:id="rId4" imgW="2590560" imgH="419040" progId="Equation.DSMT4">
                  <p:embed/>
                </p:oleObj>
              </mc:Choice>
              <mc:Fallback>
                <p:oleObj name="Equation" r:id="rId4" imgW="2590560" imgH="41904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4876800"/>
                        <a:ext cx="6172200" cy="9985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868" name="Object 4">
            <a:extLst>
              <a:ext uri="{FF2B5EF4-FFF2-40B4-BE49-F238E27FC236}">
                <a16:creationId xmlns:a16="http://schemas.microsoft.com/office/drawing/2014/main" id="{86DF29E6-320F-4E3C-A322-A49B5BB507B2}"/>
              </a:ext>
            </a:extLst>
          </p:cNvPr>
          <p:cNvGraphicFramePr>
            <a:graphicFrameLocks noChangeAspect="1"/>
          </p:cNvGraphicFramePr>
          <p:nvPr/>
        </p:nvGraphicFramePr>
        <p:xfrm>
          <a:off x="7239000" y="2514600"/>
          <a:ext cx="1371600" cy="1106488"/>
        </p:xfrm>
        <a:graphic>
          <a:graphicData uri="http://schemas.openxmlformats.org/presentationml/2006/ole">
            <mc:AlternateContent xmlns:mc="http://schemas.openxmlformats.org/markup-compatibility/2006">
              <mc:Choice xmlns:v="urn:schemas-microsoft-com:vml" Requires="v">
                <p:oleObj spid="_x0000_s8203" name="MathType Equation" r:id="rId6" imgW="787400" imgH="635000" progId="Equation">
                  <p:embed/>
                </p:oleObj>
              </mc:Choice>
              <mc:Fallback>
                <p:oleObj name="MathType Equation" r:id="rId6" imgW="787400" imgH="635000" progId="Equation">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39000" y="2514600"/>
                        <a:ext cx="1371600" cy="11064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869" name="Object 5">
            <a:extLst>
              <a:ext uri="{FF2B5EF4-FFF2-40B4-BE49-F238E27FC236}">
                <a16:creationId xmlns:a16="http://schemas.microsoft.com/office/drawing/2014/main" id="{4739B69C-C9A6-460F-ACD0-30D00D1F2A1E}"/>
              </a:ext>
            </a:extLst>
          </p:cNvPr>
          <p:cNvGraphicFramePr>
            <a:graphicFrameLocks noChangeAspect="1"/>
          </p:cNvGraphicFramePr>
          <p:nvPr/>
        </p:nvGraphicFramePr>
        <p:xfrm>
          <a:off x="1524000" y="2252663"/>
          <a:ext cx="5334000" cy="1800225"/>
        </p:xfrm>
        <a:graphic>
          <a:graphicData uri="http://schemas.openxmlformats.org/presentationml/2006/ole">
            <mc:AlternateContent xmlns:mc="http://schemas.openxmlformats.org/markup-compatibility/2006">
              <mc:Choice xmlns:v="urn:schemas-microsoft-com:vml" Requires="v">
                <p:oleObj spid="_x0000_s8204" name="Equation" r:id="rId8" imgW="2857320" imgH="965160" progId="Equation.DSMT4">
                  <p:embed/>
                </p:oleObj>
              </mc:Choice>
              <mc:Fallback>
                <p:oleObj name="Equation" r:id="rId8" imgW="2857320" imgH="965160" progId="Equation.DSMT4">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24000" y="2252663"/>
                        <a:ext cx="5334000" cy="18002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6870" name="Text Box 6">
            <a:extLst>
              <a:ext uri="{FF2B5EF4-FFF2-40B4-BE49-F238E27FC236}">
                <a16:creationId xmlns:a16="http://schemas.microsoft.com/office/drawing/2014/main" id="{A16D162C-59E0-427F-8887-FD697FC9998C}"/>
              </a:ext>
            </a:extLst>
          </p:cNvPr>
          <p:cNvSpPr txBox="1">
            <a:spLocks noChangeArrowheads="1"/>
          </p:cNvSpPr>
          <p:nvPr/>
        </p:nvSpPr>
        <p:spPr bwMode="auto">
          <a:xfrm>
            <a:off x="609600" y="838200"/>
            <a:ext cx="38544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Define the 2-D spatial Fourier</a:t>
            </a:r>
          </a:p>
          <a:p>
            <a:r>
              <a:rPr lang="en-US" altLang="en-US"/>
              <a:t>transform of </a:t>
            </a:r>
            <a:r>
              <a:rPr lang="en-US" altLang="en-US">
                <a:latin typeface="Symbol" panose="05050102010706020507" pitchFamily="18" charset="2"/>
              </a:rPr>
              <a:t>Q , </a:t>
            </a:r>
            <a:r>
              <a:rPr lang="en-US" altLang="en-US">
                <a:latin typeface="Times New Roman" panose="02020603050405020304" pitchFamily="18" charset="0"/>
              </a:rPr>
              <a:t>where</a:t>
            </a:r>
          </a:p>
        </p:txBody>
      </p:sp>
      <p:graphicFrame>
        <p:nvGraphicFramePr>
          <p:cNvPr id="36871" name="Object 7">
            <a:extLst>
              <a:ext uri="{FF2B5EF4-FFF2-40B4-BE49-F238E27FC236}">
                <a16:creationId xmlns:a16="http://schemas.microsoft.com/office/drawing/2014/main" id="{E18A8AD0-E631-4A02-81D9-4985DEEDE2E2}"/>
              </a:ext>
            </a:extLst>
          </p:cNvPr>
          <p:cNvGraphicFramePr>
            <a:graphicFrameLocks noChangeAspect="1"/>
          </p:cNvGraphicFramePr>
          <p:nvPr/>
        </p:nvGraphicFramePr>
        <p:xfrm>
          <a:off x="4267200" y="1066800"/>
          <a:ext cx="2743200" cy="895350"/>
        </p:xfrm>
        <a:graphic>
          <a:graphicData uri="http://schemas.openxmlformats.org/presentationml/2006/ole">
            <mc:AlternateContent xmlns:mc="http://schemas.openxmlformats.org/markup-compatibility/2006">
              <mc:Choice xmlns:v="urn:schemas-microsoft-com:vml" Requires="v">
                <p:oleObj spid="_x0000_s8205" name="Equation" r:id="rId10" imgW="1765300" imgH="609600" progId="Equation.DSMT36">
                  <p:embed/>
                </p:oleObj>
              </mc:Choice>
              <mc:Fallback>
                <p:oleObj name="Equation" r:id="rId10" imgW="1765300" imgH="609600" progId="Equation.DSMT36">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67200" y="1066800"/>
                        <a:ext cx="2743200" cy="895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6872" name="Text Box 8">
            <a:extLst>
              <a:ext uri="{FF2B5EF4-FFF2-40B4-BE49-F238E27FC236}">
                <a16:creationId xmlns:a16="http://schemas.microsoft.com/office/drawing/2014/main" id="{5DFA707A-EBB3-454D-AB6C-DA02D983CF76}"/>
              </a:ext>
            </a:extLst>
          </p:cNvPr>
          <p:cNvSpPr txBox="1">
            <a:spLocks noChangeArrowheads="1"/>
          </p:cNvSpPr>
          <p:nvPr/>
        </p:nvSpPr>
        <p:spPr bwMode="auto">
          <a:xfrm>
            <a:off x="746125" y="1946275"/>
            <a:ext cx="4381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as</a:t>
            </a:r>
          </a:p>
        </p:txBody>
      </p:sp>
      <p:sp>
        <p:nvSpPr>
          <p:cNvPr id="36874" name="Text Box 10">
            <a:extLst>
              <a:ext uri="{FF2B5EF4-FFF2-40B4-BE49-F238E27FC236}">
                <a16:creationId xmlns:a16="http://schemas.microsoft.com/office/drawing/2014/main" id="{AA576682-22D8-4CD9-AA6A-4635E75D67B7}"/>
              </a:ext>
            </a:extLst>
          </p:cNvPr>
          <p:cNvSpPr txBox="1">
            <a:spLocks noChangeArrowheads="1"/>
          </p:cNvSpPr>
          <p:nvPr/>
        </p:nvSpPr>
        <p:spPr bwMode="auto">
          <a:xfrm>
            <a:off x="746125" y="4308475"/>
            <a:ext cx="55276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Then the far field pressure can be written as</a:t>
            </a:r>
          </a:p>
        </p:txBody>
      </p:sp>
      <p:grpSp>
        <p:nvGrpSpPr>
          <p:cNvPr id="36879" name="Group 15">
            <a:extLst>
              <a:ext uri="{FF2B5EF4-FFF2-40B4-BE49-F238E27FC236}">
                <a16:creationId xmlns:a16="http://schemas.microsoft.com/office/drawing/2014/main" id="{170E04A9-7737-48B3-A99A-20A4E746C1C1}"/>
              </a:ext>
            </a:extLst>
          </p:cNvPr>
          <p:cNvGrpSpPr>
            <a:grpSpLocks/>
          </p:cNvGrpSpPr>
          <p:nvPr/>
        </p:nvGrpSpPr>
        <p:grpSpPr bwMode="auto">
          <a:xfrm>
            <a:off x="3124200" y="5803900"/>
            <a:ext cx="2819400" cy="239713"/>
            <a:chOff x="1968" y="3656"/>
            <a:chExt cx="1776" cy="151"/>
          </a:xfrm>
        </p:grpSpPr>
        <p:sp>
          <p:nvSpPr>
            <p:cNvPr id="36875" name="Line 11">
              <a:extLst>
                <a:ext uri="{FF2B5EF4-FFF2-40B4-BE49-F238E27FC236}">
                  <a16:creationId xmlns:a16="http://schemas.microsoft.com/office/drawing/2014/main" id="{C31C763C-B1F3-4954-99B2-A46AAF927100}"/>
                </a:ext>
              </a:extLst>
            </p:cNvPr>
            <p:cNvSpPr>
              <a:spLocks noChangeShapeType="1"/>
            </p:cNvSpPr>
            <p:nvPr/>
          </p:nvSpPr>
          <p:spPr bwMode="auto">
            <a:xfrm>
              <a:off x="1968" y="3807"/>
              <a:ext cx="177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76" name="Line 12">
              <a:extLst>
                <a:ext uri="{FF2B5EF4-FFF2-40B4-BE49-F238E27FC236}">
                  <a16:creationId xmlns:a16="http://schemas.microsoft.com/office/drawing/2014/main" id="{CD263CBE-5930-42CE-8E5F-CBFAEB7C44E7}"/>
                </a:ext>
              </a:extLst>
            </p:cNvPr>
            <p:cNvSpPr>
              <a:spLocks noChangeShapeType="1"/>
            </p:cNvSpPr>
            <p:nvPr/>
          </p:nvSpPr>
          <p:spPr bwMode="auto">
            <a:xfrm flipV="1">
              <a:off x="1968" y="3663"/>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77" name="Line 13">
              <a:extLst>
                <a:ext uri="{FF2B5EF4-FFF2-40B4-BE49-F238E27FC236}">
                  <a16:creationId xmlns:a16="http://schemas.microsoft.com/office/drawing/2014/main" id="{A5DD02F5-231C-42F7-B2A7-233DD3925B3F}"/>
                </a:ext>
              </a:extLst>
            </p:cNvPr>
            <p:cNvSpPr>
              <a:spLocks noChangeShapeType="1"/>
            </p:cNvSpPr>
            <p:nvPr/>
          </p:nvSpPr>
          <p:spPr bwMode="auto">
            <a:xfrm flipV="1">
              <a:off x="3740" y="3656"/>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6880" name="Group 16">
            <a:extLst>
              <a:ext uri="{FF2B5EF4-FFF2-40B4-BE49-F238E27FC236}">
                <a16:creationId xmlns:a16="http://schemas.microsoft.com/office/drawing/2014/main" id="{2A1E8BFB-2C00-447B-B723-EA253AF3C72E}"/>
              </a:ext>
            </a:extLst>
          </p:cNvPr>
          <p:cNvGrpSpPr>
            <a:grpSpLocks/>
          </p:cNvGrpSpPr>
          <p:nvPr/>
        </p:nvGrpSpPr>
        <p:grpSpPr bwMode="auto">
          <a:xfrm>
            <a:off x="6199188" y="5805488"/>
            <a:ext cx="1371600" cy="215900"/>
            <a:chOff x="1968" y="3656"/>
            <a:chExt cx="1776" cy="151"/>
          </a:xfrm>
        </p:grpSpPr>
        <p:sp>
          <p:nvSpPr>
            <p:cNvPr id="36881" name="Line 17">
              <a:extLst>
                <a:ext uri="{FF2B5EF4-FFF2-40B4-BE49-F238E27FC236}">
                  <a16:creationId xmlns:a16="http://schemas.microsoft.com/office/drawing/2014/main" id="{BBE46D38-209F-4AAA-9A19-13540DB81244}"/>
                </a:ext>
              </a:extLst>
            </p:cNvPr>
            <p:cNvSpPr>
              <a:spLocks noChangeShapeType="1"/>
            </p:cNvSpPr>
            <p:nvPr/>
          </p:nvSpPr>
          <p:spPr bwMode="auto">
            <a:xfrm>
              <a:off x="1968" y="3807"/>
              <a:ext cx="177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2" name="Line 18">
              <a:extLst>
                <a:ext uri="{FF2B5EF4-FFF2-40B4-BE49-F238E27FC236}">
                  <a16:creationId xmlns:a16="http://schemas.microsoft.com/office/drawing/2014/main" id="{89D3EB9E-0C62-438B-A7B2-00607911E482}"/>
                </a:ext>
              </a:extLst>
            </p:cNvPr>
            <p:cNvSpPr>
              <a:spLocks noChangeShapeType="1"/>
            </p:cNvSpPr>
            <p:nvPr/>
          </p:nvSpPr>
          <p:spPr bwMode="auto">
            <a:xfrm flipV="1">
              <a:off x="1968" y="3663"/>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3" name="Line 19">
              <a:extLst>
                <a:ext uri="{FF2B5EF4-FFF2-40B4-BE49-F238E27FC236}">
                  <a16:creationId xmlns:a16="http://schemas.microsoft.com/office/drawing/2014/main" id="{3E7E76CB-EA7F-402D-B312-8A713DB5B2BF}"/>
                </a:ext>
              </a:extLst>
            </p:cNvPr>
            <p:cNvSpPr>
              <a:spLocks noChangeShapeType="1"/>
            </p:cNvSpPr>
            <p:nvPr/>
          </p:nvSpPr>
          <p:spPr bwMode="auto">
            <a:xfrm flipV="1">
              <a:off x="3740" y="3656"/>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6884" name="Text Box 20">
            <a:extLst>
              <a:ext uri="{FF2B5EF4-FFF2-40B4-BE49-F238E27FC236}">
                <a16:creationId xmlns:a16="http://schemas.microsoft.com/office/drawing/2014/main" id="{46D8DB74-B546-4209-9E87-91A5E6C8A8AC}"/>
              </a:ext>
            </a:extLst>
          </p:cNvPr>
          <p:cNvSpPr txBox="1">
            <a:spLocks noChangeArrowheads="1"/>
          </p:cNvSpPr>
          <p:nvPr/>
        </p:nvSpPr>
        <p:spPr bwMode="auto">
          <a:xfrm>
            <a:off x="3200400" y="6172200"/>
            <a:ext cx="27193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angular beam profile</a:t>
            </a:r>
          </a:p>
        </p:txBody>
      </p:sp>
      <p:sp>
        <p:nvSpPr>
          <p:cNvPr id="36885" name="Text Box 21">
            <a:extLst>
              <a:ext uri="{FF2B5EF4-FFF2-40B4-BE49-F238E27FC236}">
                <a16:creationId xmlns:a16="http://schemas.microsoft.com/office/drawing/2014/main" id="{171C8D0E-0CDE-4D70-9D51-229D5F12EFFC}"/>
              </a:ext>
            </a:extLst>
          </p:cNvPr>
          <p:cNvSpPr txBox="1">
            <a:spLocks noChangeArrowheads="1"/>
          </p:cNvSpPr>
          <p:nvPr/>
        </p:nvSpPr>
        <p:spPr bwMode="auto">
          <a:xfrm>
            <a:off x="5943600" y="6172200"/>
            <a:ext cx="20018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spherical wave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Line 7">
            <a:extLst>
              <a:ext uri="{FF2B5EF4-FFF2-40B4-BE49-F238E27FC236}">
                <a16:creationId xmlns:a16="http://schemas.microsoft.com/office/drawing/2014/main" id="{983BE435-FFF9-431D-B738-B97744409155}"/>
              </a:ext>
            </a:extLst>
          </p:cNvPr>
          <p:cNvSpPr>
            <a:spLocks noChangeShapeType="1"/>
          </p:cNvSpPr>
          <p:nvPr/>
        </p:nvSpPr>
        <p:spPr bwMode="auto">
          <a:xfrm flipH="1">
            <a:off x="1066800" y="1905000"/>
            <a:ext cx="9144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6" name="Line 8">
            <a:extLst>
              <a:ext uri="{FF2B5EF4-FFF2-40B4-BE49-F238E27FC236}">
                <a16:creationId xmlns:a16="http://schemas.microsoft.com/office/drawing/2014/main" id="{7FFA9144-BC9F-423B-B804-614423EBE957}"/>
              </a:ext>
            </a:extLst>
          </p:cNvPr>
          <p:cNvSpPr>
            <a:spLocks noChangeShapeType="1"/>
          </p:cNvSpPr>
          <p:nvPr/>
        </p:nvSpPr>
        <p:spPr bwMode="auto">
          <a:xfrm>
            <a:off x="1981200" y="1905000"/>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7" name="Line 9">
            <a:extLst>
              <a:ext uri="{FF2B5EF4-FFF2-40B4-BE49-F238E27FC236}">
                <a16:creationId xmlns:a16="http://schemas.microsoft.com/office/drawing/2014/main" id="{400876E1-E7BA-447A-9EC0-3BB6827036BA}"/>
              </a:ext>
            </a:extLst>
          </p:cNvPr>
          <p:cNvSpPr>
            <a:spLocks noChangeShapeType="1"/>
          </p:cNvSpPr>
          <p:nvPr/>
        </p:nvSpPr>
        <p:spPr bwMode="auto">
          <a:xfrm flipH="1">
            <a:off x="1054100" y="2603500"/>
            <a:ext cx="9144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8" name="Line 10">
            <a:extLst>
              <a:ext uri="{FF2B5EF4-FFF2-40B4-BE49-F238E27FC236}">
                <a16:creationId xmlns:a16="http://schemas.microsoft.com/office/drawing/2014/main" id="{4EA4223B-778C-46D6-945F-0ACFCB0144E8}"/>
              </a:ext>
            </a:extLst>
          </p:cNvPr>
          <p:cNvSpPr>
            <a:spLocks noChangeShapeType="1"/>
          </p:cNvSpPr>
          <p:nvPr/>
        </p:nvSpPr>
        <p:spPr bwMode="auto">
          <a:xfrm>
            <a:off x="1066800" y="2540000"/>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9" name="Text Box 11">
            <a:extLst>
              <a:ext uri="{FF2B5EF4-FFF2-40B4-BE49-F238E27FC236}">
                <a16:creationId xmlns:a16="http://schemas.microsoft.com/office/drawing/2014/main" id="{47BC608F-468B-48F6-B38E-C4A72E530540}"/>
              </a:ext>
            </a:extLst>
          </p:cNvPr>
          <p:cNvSpPr txBox="1">
            <a:spLocks noChangeArrowheads="1"/>
          </p:cNvSpPr>
          <p:nvPr/>
        </p:nvSpPr>
        <p:spPr bwMode="auto">
          <a:xfrm>
            <a:off x="733425" y="2676525"/>
            <a:ext cx="319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a:t>
            </a:r>
          </a:p>
        </p:txBody>
      </p:sp>
      <p:sp>
        <p:nvSpPr>
          <p:cNvPr id="12300" name="Text Box 12">
            <a:extLst>
              <a:ext uri="{FF2B5EF4-FFF2-40B4-BE49-F238E27FC236}">
                <a16:creationId xmlns:a16="http://schemas.microsoft.com/office/drawing/2014/main" id="{0F8DC661-FFF2-4E4F-BD5B-B399AAF036B7}"/>
              </a:ext>
            </a:extLst>
          </p:cNvPr>
          <p:cNvSpPr txBox="1">
            <a:spLocks noChangeArrowheads="1"/>
          </p:cNvSpPr>
          <p:nvPr/>
        </p:nvSpPr>
        <p:spPr bwMode="auto">
          <a:xfrm>
            <a:off x="1419225" y="2841625"/>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a:t>
            </a:r>
          </a:p>
        </p:txBody>
      </p:sp>
      <p:sp>
        <p:nvSpPr>
          <p:cNvPr id="12302" name="Line 14">
            <a:extLst>
              <a:ext uri="{FF2B5EF4-FFF2-40B4-BE49-F238E27FC236}">
                <a16:creationId xmlns:a16="http://schemas.microsoft.com/office/drawing/2014/main" id="{E805339F-F236-4E76-8320-5F7B29C79D6C}"/>
              </a:ext>
            </a:extLst>
          </p:cNvPr>
          <p:cNvSpPr>
            <a:spLocks noChangeShapeType="1"/>
          </p:cNvSpPr>
          <p:nvPr/>
        </p:nvSpPr>
        <p:spPr bwMode="auto">
          <a:xfrm flipV="1">
            <a:off x="1524000" y="2057400"/>
            <a:ext cx="76200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3" name="Line 15">
            <a:extLst>
              <a:ext uri="{FF2B5EF4-FFF2-40B4-BE49-F238E27FC236}">
                <a16:creationId xmlns:a16="http://schemas.microsoft.com/office/drawing/2014/main" id="{9224EF4B-B3D1-4B73-8D42-90020D478D79}"/>
              </a:ext>
            </a:extLst>
          </p:cNvPr>
          <p:cNvSpPr>
            <a:spLocks noChangeShapeType="1"/>
          </p:cNvSpPr>
          <p:nvPr/>
        </p:nvSpPr>
        <p:spPr bwMode="auto">
          <a:xfrm flipV="1">
            <a:off x="1524000" y="1676400"/>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5" name="Line 17">
            <a:extLst>
              <a:ext uri="{FF2B5EF4-FFF2-40B4-BE49-F238E27FC236}">
                <a16:creationId xmlns:a16="http://schemas.microsoft.com/office/drawing/2014/main" id="{DE601BAE-58D1-4C3F-88D1-B247BD8E6255}"/>
              </a:ext>
            </a:extLst>
          </p:cNvPr>
          <p:cNvSpPr>
            <a:spLocks noChangeShapeType="1"/>
          </p:cNvSpPr>
          <p:nvPr/>
        </p:nvSpPr>
        <p:spPr bwMode="auto">
          <a:xfrm>
            <a:off x="1524000" y="2514600"/>
            <a:ext cx="1752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6" name="Text Box 18">
            <a:extLst>
              <a:ext uri="{FF2B5EF4-FFF2-40B4-BE49-F238E27FC236}">
                <a16:creationId xmlns:a16="http://schemas.microsoft.com/office/drawing/2014/main" id="{A3FCDA92-25A8-4485-8733-A27BFC11F2AD}"/>
              </a:ext>
            </a:extLst>
          </p:cNvPr>
          <p:cNvSpPr txBox="1">
            <a:spLocks noChangeArrowheads="1"/>
          </p:cNvSpPr>
          <p:nvPr/>
        </p:nvSpPr>
        <p:spPr bwMode="auto">
          <a:xfrm>
            <a:off x="2320925" y="1757363"/>
            <a:ext cx="3460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x</a:t>
            </a:r>
          </a:p>
        </p:txBody>
      </p:sp>
      <p:sp>
        <p:nvSpPr>
          <p:cNvPr id="12307" name="Text Box 19">
            <a:extLst>
              <a:ext uri="{FF2B5EF4-FFF2-40B4-BE49-F238E27FC236}">
                <a16:creationId xmlns:a16="http://schemas.microsoft.com/office/drawing/2014/main" id="{B2CBD3EF-785E-41DB-AE2A-AB401D9FE236}"/>
              </a:ext>
            </a:extLst>
          </p:cNvPr>
          <p:cNvSpPr txBox="1">
            <a:spLocks noChangeArrowheads="1"/>
          </p:cNvSpPr>
          <p:nvPr/>
        </p:nvSpPr>
        <p:spPr bwMode="auto">
          <a:xfrm>
            <a:off x="1254125" y="1270000"/>
            <a:ext cx="3206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y</a:t>
            </a:r>
          </a:p>
        </p:txBody>
      </p:sp>
      <p:sp>
        <p:nvSpPr>
          <p:cNvPr id="12308" name="Line 20">
            <a:extLst>
              <a:ext uri="{FF2B5EF4-FFF2-40B4-BE49-F238E27FC236}">
                <a16:creationId xmlns:a16="http://schemas.microsoft.com/office/drawing/2014/main" id="{A7D790BF-016E-47CF-B838-B21E203CF858}"/>
              </a:ext>
            </a:extLst>
          </p:cNvPr>
          <p:cNvSpPr>
            <a:spLocks noChangeShapeType="1"/>
          </p:cNvSpPr>
          <p:nvPr/>
        </p:nvSpPr>
        <p:spPr bwMode="auto">
          <a:xfrm flipV="1">
            <a:off x="1536700" y="2133600"/>
            <a:ext cx="14478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9" name="Text Box 21">
            <a:extLst>
              <a:ext uri="{FF2B5EF4-FFF2-40B4-BE49-F238E27FC236}">
                <a16:creationId xmlns:a16="http://schemas.microsoft.com/office/drawing/2014/main" id="{5A13C60D-FD5E-49E2-B86D-C4078A522260}"/>
              </a:ext>
            </a:extLst>
          </p:cNvPr>
          <p:cNvSpPr txBox="1">
            <a:spLocks noChangeArrowheads="1"/>
          </p:cNvSpPr>
          <p:nvPr/>
        </p:nvSpPr>
        <p:spPr bwMode="auto">
          <a:xfrm>
            <a:off x="2740025" y="2109788"/>
            <a:ext cx="3429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q</a:t>
            </a:r>
          </a:p>
        </p:txBody>
      </p:sp>
      <p:sp>
        <p:nvSpPr>
          <p:cNvPr id="12310" name="Line 22">
            <a:extLst>
              <a:ext uri="{FF2B5EF4-FFF2-40B4-BE49-F238E27FC236}">
                <a16:creationId xmlns:a16="http://schemas.microsoft.com/office/drawing/2014/main" id="{F7EE65EB-54FB-49B9-87E9-8BC451FB152A}"/>
              </a:ext>
            </a:extLst>
          </p:cNvPr>
          <p:cNvSpPr>
            <a:spLocks noChangeShapeType="1"/>
          </p:cNvSpPr>
          <p:nvPr/>
        </p:nvSpPr>
        <p:spPr bwMode="auto">
          <a:xfrm flipV="1">
            <a:off x="1549400" y="1676400"/>
            <a:ext cx="4318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1" name="Text Box 23">
            <a:extLst>
              <a:ext uri="{FF2B5EF4-FFF2-40B4-BE49-F238E27FC236}">
                <a16:creationId xmlns:a16="http://schemas.microsoft.com/office/drawing/2014/main" id="{C082F012-E8B0-4837-903C-AF8D30AF9180}"/>
              </a:ext>
            </a:extLst>
          </p:cNvPr>
          <p:cNvSpPr txBox="1">
            <a:spLocks noChangeArrowheads="1"/>
          </p:cNvSpPr>
          <p:nvPr/>
        </p:nvSpPr>
        <p:spPr bwMode="auto">
          <a:xfrm>
            <a:off x="1978025" y="1525588"/>
            <a:ext cx="3429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f</a:t>
            </a:r>
            <a:endParaRPr lang="en-US" altLang="en-US"/>
          </a:p>
        </p:txBody>
      </p:sp>
      <p:graphicFrame>
        <p:nvGraphicFramePr>
          <p:cNvPr id="12312" name="Object 24">
            <a:extLst>
              <a:ext uri="{FF2B5EF4-FFF2-40B4-BE49-F238E27FC236}">
                <a16:creationId xmlns:a16="http://schemas.microsoft.com/office/drawing/2014/main" id="{FCD23D87-7BF2-49C5-9337-21B57091165E}"/>
              </a:ext>
            </a:extLst>
          </p:cNvPr>
          <p:cNvGraphicFramePr>
            <a:graphicFrameLocks noChangeAspect="1"/>
          </p:cNvGraphicFramePr>
          <p:nvPr/>
        </p:nvGraphicFramePr>
        <p:xfrm>
          <a:off x="2209800" y="3124200"/>
          <a:ext cx="4800600" cy="1546225"/>
        </p:xfrm>
        <a:graphic>
          <a:graphicData uri="http://schemas.openxmlformats.org/presentationml/2006/ole">
            <mc:AlternateContent xmlns:mc="http://schemas.openxmlformats.org/markup-compatibility/2006">
              <mc:Choice xmlns:v="urn:schemas-microsoft-com:vml" Requires="v">
                <p:oleObj spid="_x0000_s9224" name="MathType Equation" r:id="rId4" imgW="3746500" imgH="1206500" progId="Equation">
                  <p:embed/>
                </p:oleObj>
              </mc:Choice>
              <mc:Fallback>
                <p:oleObj name="MathType Equation" r:id="rId4" imgW="3746500" imgH="1206500" progId="Equation">
                  <p:embed/>
                  <p:pic>
                    <p:nvPicPr>
                      <p:cNvPr id="0"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3124200"/>
                        <a:ext cx="4800600" cy="15462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313" name="Object 25">
            <a:extLst>
              <a:ext uri="{FF2B5EF4-FFF2-40B4-BE49-F238E27FC236}">
                <a16:creationId xmlns:a16="http://schemas.microsoft.com/office/drawing/2014/main" id="{18BF4E96-4356-41B7-AAF1-6ABA7BFE0CA0}"/>
              </a:ext>
            </a:extLst>
          </p:cNvPr>
          <p:cNvGraphicFramePr>
            <a:graphicFrameLocks noChangeAspect="1"/>
          </p:cNvGraphicFramePr>
          <p:nvPr/>
        </p:nvGraphicFramePr>
        <p:xfrm>
          <a:off x="4953000" y="5029200"/>
          <a:ext cx="1981200" cy="935038"/>
        </p:xfrm>
        <a:graphic>
          <a:graphicData uri="http://schemas.openxmlformats.org/presentationml/2006/ole">
            <mc:AlternateContent xmlns:mc="http://schemas.openxmlformats.org/markup-compatibility/2006">
              <mc:Choice xmlns:v="urn:schemas-microsoft-com:vml" Requires="v">
                <p:oleObj spid="_x0000_s9225" name="MathType Equation" r:id="rId6" imgW="1346200" imgH="635000" progId="Equation">
                  <p:embed/>
                </p:oleObj>
              </mc:Choice>
              <mc:Fallback>
                <p:oleObj name="MathType Equation" r:id="rId6" imgW="1346200" imgH="635000" progId="Equation">
                  <p:embed/>
                  <p:pic>
                    <p:nvPicPr>
                      <p:cNvPr id="0" name="Object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53000" y="5029200"/>
                        <a:ext cx="1981200" cy="9350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314" name="Text Box 26">
            <a:extLst>
              <a:ext uri="{FF2B5EF4-FFF2-40B4-BE49-F238E27FC236}">
                <a16:creationId xmlns:a16="http://schemas.microsoft.com/office/drawing/2014/main" id="{10B771D7-4DA6-46E7-ACBC-3D6F6285262E}"/>
              </a:ext>
            </a:extLst>
          </p:cNvPr>
          <p:cNvSpPr txBox="1">
            <a:spLocks noChangeArrowheads="1"/>
          </p:cNvSpPr>
          <p:nvPr/>
        </p:nvSpPr>
        <p:spPr bwMode="auto">
          <a:xfrm>
            <a:off x="1295400" y="5181600"/>
            <a:ext cx="30924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 spherical coordinates</a:t>
            </a:r>
          </a:p>
        </p:txBody>
      </p:sp>
      <p:sp>
        <p:nvSpPr>
          <p:cNvPr id="12315" name="Text Box 27">
            <a:extLst>
              <a:ext uri="{FF2B5EF4-FFF2-40B4-BE49-F238E27FC236}">
                <a16:creationId xmlns:a16="http://schemas.microsoft.com/office/drawing/2014/main" id="{9263652F-F310-4BB2-A245-02FA1D8C8289}"/>
              </a:ext>
            </a:extLst>
          </p:cNvPr>
          <p:cNvSpPr txBox="1">
            <a:spLocks noChangeArrowheads="1"/>
          </p:cNvSpPr>
          <p:nvPr/>
        </p:nvSpPr>
        <p:spPr bwMode="auto">
          <a:xfrm>
            <a:off x="2438400" y="381000"/>
            <a:ext cx="39385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Rectangular Piston Transducer</a:t>
            </a:r>
            <a:endParaRPr lang="en-US" altLang="en-US"/>
          </a:p>
        </p:txBody>
      </p:sp>
      <p:graphicFrame>
        <p:nvGraphicFramePr>
          <p:cNvPr id="12317" name="Object 29">
            <a:extLst>
              <a:ext uri="{FF2B5EF4-FFF2-40B4-BE49-F238E27FC236}">
                <a16:creationId xmlns:a16="http://schemas.microsoft.com/office/drawing/2014/main" id="{40B117A2-8E66-4C09-A370-510C6DEC0DB0}"/>
              </a:ext>
            </a:extLst>
          </p:cNvPr>
          <p:cNvGraphicFramePr>
            <a:graphicFrameLocks noChangeAspect="1"/>
          </p:cNvGraphicFramePr>
          <p:nvPr/>
        </p:nvGraphicFramePr>
        <p:xfrm>
          <a:off x="3048000" y="1143000"/>
          <a:ext cx="4419600" cy="963613"/>
        </p:xfrm>
        <a:graphic>
          <a:graphicData uri="http://schemas.openxmlformats.org/presentationml/2006/ole">
            <mc:AlternateContent xmlns:mc="http://schemas.openxmlformats.org/markup-compatibility/2006">
              <mc:Choice xmlns:v="urn:schemas-microsoft-com:vml" Requires="v">
                <p:oleObj spid="_x0000_s9226" name="Equation" r:id="rId8" imgW="1688760" imgH="368280" progId="Equation.DSMT4">
                  <p:embed/>
                </p:oleObj>
              </mc:Choice>
              <mc:Fallback>
                <p:oleObj name="Equation" r:id="rId8" imgW="1688760" imgH="368280" progId="Equation.DSMT4">
                  <p:embed/>
                  <p:pic>
                    <p:nvPicPr>
                      <p:cNvPr id="0" name="Object 2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48000" y="1143000"/>
                        <a:ext cx="4419600" cy="963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18" name="Text Box 30">
            <a:extLst>
              <a:ext uri="{FF2B5EF4-FFF2-40B4-BE49-F238E27FC236}">
                <a16:creationId xmlns:a16="http://schemas.microsoft.com/office/drawing/2014/main" id="{446BE9BE-FD5F-4CFD-B447-23FE257E447B}"/>
              </a:ext>
            </a:extLst>
          </p:cNvPr>
          <p:cNvSpPr txBox="1">
            <a:spLocks noChangeArrowheads="1"/>
          </p:cNvSpPr>
          <p:nvPr/>
        </p:nvSpPr>
        <p:spPr bwMode="auto">
          <a:xfrm>
            <a:off x="3413125" y="2327275"/>
            <a:ext cx="319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1026">
            <a:extLst>
              <a:ext uri="{FF2B5EF4-FFF2-40B4-BE49-F238E27FC236}">
                <a16:creationId xmlns:a16="http://schemas.microsoft.com/office/drawing/2014/main" id="{C5649BF3-9772-4610-A4F4-EAC2DF6A0C82}"/>
              </a:ext>
            </a:extLst>
          </p:cNvPr>
          <p:cNvSpPr txBox="1">
            <a:spLocks noChangeArrowheads="1"/>
          </p:cNvSpPr>
          <p:nvPr/>
        </p:nvSpPr>
        <p:spPr bwMode="auto">
          <a:xfrm>
            <a:off x="1127125" y="904875"/>
            <a:ext cx="7553325" cy="532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dirty="0"/>
              <a:t>	      </a:t>
            </a:r>
            <a:r>
              <a:rPr lang="en-US" altLang="en-US" sz="2800" i="1" dirty="0">
                <a:solidFill>
                  <a:srgbClr val="009900"/>
                </a:solidFill>
              </a:rPr>
              <a:t>Learning Objectives</a:t>
            </a:r>
          </a:p>
          <a:p>
            <a:endParaRPr lang="en-US" altLang="en-US" sz="2800" i="1" dirty="0">
              <a:solidFill>
                <a:srgbClr val="66FF66"/>
              </a:solidFill>
            </a:endParaRPr>
          </a:p>
          <a:p>
            <a:r>
              <a:rPr lang="en-US" altLang="en-US" dirty="0"/>
              <a:t>Planar Immersion Transducer</a:t>
            </a:r>
          </a:p>
          <a:p>
            <a:r>
              <a:rPr lang="en-US" altLang="en-US" dirty="0"/>
              <a:t>	on-axis near field - far field</a:t>
            </a:r>
          </a:p>
          <a:p>
            <a:r>
              <a:rPr lang="en-US" altLang="en-US" dirty="0"/>
              <a:t>	radiation into solid-normal incidence, plane interface</a:t>
            </a:r>
          </a:p>
          <a:p>
            <a:r>
              <a:rPr lang="en-US" altLang="en-US" dirty="0"/>
              <a:t>	diffraction correction</a:t>
            </a:r>
          </a:p>
          <a:p>
            <a:endParaRPr lang="en-US" altLang="en-US" dirty="0"/>
          </a:p>
          <a:p>
            <a:r>
              <a:rPr lang="en-US" altLang="en-US" dirty="0"/>
              <a:t>Spherically focused transducer</a:t>
            </a:r>
          </a:p>
          <a:p>
            <a:r>
              <a:rPr lang="en-US" altLang="en-US" dirty="0"/>
              <a:t>	on axis field</a:t>
            </a:r>
          </a:p>
          <a:p>
            <a:r>
              <a:rPr lang="en-US" altLang="en-US" dirty="0"/>
              <a:t>	focal spot size</a:t>
            </a:r>
          </a:p>
          <a:p>
            <a:r>
              <a:rPr lang="en-US" altLang="en-US" dirty="0"/>
              <a:t>	radiation into solid-normal incidence, plane interface</a:t>
            </a:r>
          </a:p>
          <a:p>
            <a:r>
              <a:rPr lang="en-US" altLang="en-US" dirty="0"/>
              <a:t>	diffraction correction</a:t>
            </a:r>
          </a:p>
          <a:p>
            <a:endParaRPr lang="en-US" altLang="en-US" dirty="0"/>
          </a:p>
          <a:p>
            <a:r>
              <a:rPr lang="en-US" altLang="en-US" dirty="0"/>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ext Box 3">
            <a:extLst>
              <a:ext uri="{FF2B5EF4-FFF2-40B4-BE49-F238E27FC236}">
                <a16:creationId xmlns:a16="http://schemas.microsoft.com/office/drawing/2014/main" id="{9DAA0C69-9BDC-437E-A81A-C23977B40C50}"/>
              </a:ext>
            </a:extLst>
          </p:cNvPr>
          <p:cNvSpPr txBox="1">
            <a:spLocks noChangeArrowheads="1"/>
          </p:cNvSpPr>
          <p:nvPr/>
        </p:nvSpPr>
        <p:spPr bwMode="auto">
          <a:xfrm>
            <a:off x="952614" y="138903"/>
            <a:ext cx="6646628"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Example far-field pattern of a rectangular transducer</a:t>
            </a:r>
          </a:p>
        </p:txBody>
      </p:sp>
      <p:grpSp>
        <p:nvGrpSpPr>
          <p:cNvPr id="54276" name="Group 4">
            <a:extLst>
              <a:ext uri="{FF2B5EF4-FFF2-40B4-BE49-F238E27FC236}">
                <a16:creationId xmlns:a16="http://schemas.microsoft.com/office/drawing/2014/main" id="{DC4A76C6-1D34-4CE1-AF2C-D5472FE25BCE}"/>
              </a:ext>
            </a:extLst>
          </p:cNvPr>
          <p:cNvGrpSpPr>
            <a:grpSpLocks/>
          </p:cNvGrpSpPr>
          <p:nvPr/>
        </p:nvGrpSpPr>
        <p:grpSpPr bwMode="auto">
          <a:xfrm>
            <a:off x="2057400" y="1600200"/>
            <a:ext cx="5121275" cy="4133850"/>
            <a:chOff x="1641" y="1056"/>
            <a:chExt cx="1976" cy="1894"/>
          </a:xfrm>
        </p:grpSpPr>
        <p:sp>
          <p:nvSpPr>
            <p:cNvPr id="54277" name="Rectangle 5">
              <a:extLst>
                <a:ext uri="{FF2B5EF4-FFF2-40B4-BE49-F238E27FC236}">
                  <a16:creationId xmlns:a16="http://schemas.microsoft.com/office/drawing/2014/main" id="{B733866A-3669-4C52-8444-1BA477DC3727}"/>
                </a:ext>
              </a:extLst>
            </p:cNvPr>
            <p:cNvSpPr>
              <a:spLocks noChangeArrowheads="1"/>
            </p:cNvSpPr>
            <p:nvPr/>
          </p:nvSpPr>
          <p:spPr bwMode="auto">
            <a:xfrm>
              <a:off x="1874" y="1095"/>
              <a:ext cx="1731" cy="16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278" name="Rectangle 6">
              <a:extLst>
                <a:ext uri="{FF2B5EF4-FFF2-40B4-BE49-F238E27FC236}">
                  <a16:creationId xmlns:a16="http://schemas.microsoft.com/office/drawing/2014/main" id="{A053321C-57B3-412F-B4B5-EC2F005C05D9}"/>
                </a:ext>
              </a:extLst>
            </p:cNvPr>
            <p:cNvSpPr>
              <a:spLocks noChangeArrowheads="1"/>
            </p:cNvSpPr>
            <p:nvPr/>
          </p:nvSpPr>
          <p:spPr bwMode="auto">
            <a:xfrm>
              <a:off x="1874" y="1095"/>
              <a:ext cx="1731" cy="1664"/>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279" name="Line 7">
              <a:extLst>
                <a:ext uri="{FF2B5EF4-FFF2-40B4-BE49-F238E27FC236}">
                  <a16:creationId xmlns:a16="http://schemas.microsoft.com/office/drawing/2014/main" id="{D1E3102F-53DC-47B1-8776-AF19C79D979E}"/>
                </a:ext>
              </a:extLst>
            </p:cNvPr>
            <p:cNvSpPr>
              <a:spLocks noChangeShapeType="1"/>
            </p:cNvSpPr>
            <p:nvPr/>
          </p:nvSpPr>
          <p:spPr bwMode="auto">
            <a:xfrm>
              <a:off x="1874" y="1095"/>
              <a:ext cx="173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80" name="Freeform 8">
              <a:extLst>
                <a:ext uri="{FF2B5EF4-FFF2-40B4-BE49-F238E27FC236}">
                  <a16:creationId xmlns:a16="http://schemas.microsoft.com/office/drawing/2014/main" id="{7C5F2C04-B342-44AC-BEC6-8AD16C1EE1E5}"/>
                </a:ext>
              </a:extLst>
            </p:cNvPr>
            <p:cNvSpPr>
              <a:spLocks/>
            </p:cNvSpPr>
            <p:nvPr/>
          </p:nvSpPr>
          <p:spPr bwMode="auto">
            <a:xfrm>
              <a:off x="1874" y="1095"/>
              <a:ext cx="1731" cy="1664"/>
            </a:xfrm>
            <a:custGeom>
              <a:avLst/>
              <a:gdLst>
                <a:gd name="T0" fmla="*/ 0 w 342"/>
                <a:gd name="T1" fmla="*/ 342 h 342"/>
                <a:gd name="T2" fmla="*/ 342 w 342"/>
                <a:gd name="T3" fmla="*/ 342 h 342"/>
                <a:gd name="T4" fmla="*/ 342 w 342"/>
                <a:gd name="T5" fmla="*/ 0 h 342"/>
              </a:gdLst>
              <a:ahLst/>
              <a:cxnLst>
                <a:cxn ang="0">
                  <a:pos x="T0" y="T1"/>
                </a:cxn>
                <a:cxn ang="0">
                  <a:pos x="T2" y="T3"/>
                </a:cxn>
                <a:cxn ang="0">
                  <a:pos x="T4" y="T5"/>
                </a:cxn>
              </a:cxnLst>
              <a:rect l="0" t="0" r="r" b="b"/>
              <a:pathLst>
                <a:path w="342" h="342">
                  <a:moveTo>
                    <a:pt x="0" y="342"/>
                  </a:moveTo>
                  <a:lnTo>
                    <a:pt x="342" y="342"/>
                  </a:lnTo>
                  <a:lnTo>
                    <a:pt x="342"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281" name="Line 9">
              <a:extLst>
                <a:ext uri="{FF2B5EF4-FFF2-40B4-BE49-F238E27FC236}">
                  <a16:creationId xmlns:a16="http://schemas.microsoft.com/office/drawing/2014/main" id="{786D76A1-6B2D-476B-BD14-9BF5850A1742}"/>
                </a:ext>
              </a:extLst>
            </p:cNvPr>
            <p:cNvSpPr>
              <a:spLocks noChangeShapeType="1"/>
            </p:cNvSpPr>
            <p:nvPr/>
          </p:nvSpPr>
          <p:spPr bwMode="auto">
            <a:xfrm flipV="1">
              <a:off x="1874" y="1056"/>
              <a:ext cx="1" cy="170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82" name="Line 10">
              <a:extLst>
                <a:ext uri="{FF2B5EF4-FFF2-40B4-BE49-F238E27FC236}">
                  <a16:creationId xmlns:a16="http://schemas.microsoft.com/office/drawing/2014/main" id="{680005B0-08FE-4F29-B1FB-5BF05542594A}"/>
                </a:ext>
              </a:extLst>
            </p:cNvPr>
            <p:cNvSpPr>
              <a:spLocks noChangeShapeType="1"/>
            </p:cNvSpPr>
            <p:nvPr/>
          </p:nvSpPr>
          <p:spPr bwMode="auto">
            <a:xfrm>
              <a:off x="1874" y="2759"/>
              <a:ext cx="173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83" name="Line 11">
              <a:extLst>
                <a:ext uri="{FF2B5EF4-FFF2-40B4-BE49-F238E27FC236}">
                  <a16:creationId xmlns:a16="http://schemas.microsoft.com/office/drawing/2014/main" id="{FD49D0AD-57C9-4DA1-9623-0B8B227ACC74}"/>
                </a:ext>
              </a:extLst>
            </p:cNvPr>
            <p:cNvSpPr>
              <a:spLocks noChangeShapeType="1"/>
            </p:cNvSpPr>
            <p:nvPr/>
          </p:nvSpPr>
          <p:spPr bwMode="auto">
            <a:xfrm flipV="1">
              <a:off x="1874" y="1056"/>
              <a:ext cx="1" cy="170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84" name="Line 12">
              <a:extLst>
                <a:ext uri="{FF2B5EF4-FFF2-40B4-BE49-F238E27FC236}">
                  <a16:creationId xmlns:a16="http://schemas.microsoft.com/office/drawing/2014/main" id="{E2E55A20-A7AF-4EB1-81A5-A915C98D68AF}"/>
                </a:ext>
              </a:extLst>
            </p:cNvPr>
            <p:cNvSpPr>
              <a:spLocks noChangeShapeType="1"/>
            </p:cNvSpPr>
            <p:nvPr/>
          </p:nvSpPr>
          <p:spPr bwMode="auto">
            <a:xfrm flipV="1">
              <a:off x="1874" y="2740"/>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85" name="Line 13">
              <a:extLst>
                <a:ext uri="{FF2B5EF4-FFF2-40B4-BE49-F238E27FC236}">
                  <a16:creationId xmlns:a16="http://schemas.microsoft.com/office/drawing/2014/main" id="{BE44DE81-789A-4126-83C7-BC4CA48C82EF}"/>
                </a:ext>
              </a:extLst>
            </p:cNvPr>
            <p:cNvSpPr>
              <a:spLocks noChangeShapeType="1"/>
            </p:cNvSpPr>
            <p:nvPr/>
          </p:nvSpPr>
          <p:spPr bwMode="auto">
            <a:xfrm>
              <a:off x="1874" y="1095"/>
              <a:ext cx="1" cy="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86" name="Rectangle 14">
              <a:extLst>
                <a:ext uri="{FF2B5EF4-FFF2-40B4-BE49-F238E27FC236}">
                  <a16:creationId xmlns:a16="http://schemas.microsoft.com/office/drawing/2014/main" id="{C567FDD5-996D-4530-9BA7-1549AFFCFB13}"/>
                </a:ext>
              </a:extLst>
            </p:cNvPr>
            <p:cNvSpPr>
              <a:spLocks noChangeArrowheads="1"/>
            </p:cNvSpPr>
            <p:nvPr/>
          </p:nvSpPr>
          <p:spPr bwMode="auto">
            <a:xfrm>
              <a:off x="1839" y="2797"/>
              <a:ext cx="43" cy="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-6</a:t>
              </a:r>
              <a:endParaRPr lang="en-US" altLang="en-US" sz="1000">
                <a:latin typeface="Times New Roman" panose="02020603050405020304" pitchFamily="18" charset="0"/>
              </a:endParaRPr>
            </a:p>
          </p:txBody>
        </p:sp>
        <p:sp>
          <p:nvSpPr>
            <p:cNvPr id="54287" name="Line 15">
              <a:extLst>
                <a:ext uri="{FF2B5EF4-FFF2-40B4-BE49-F238E27FC236}">
                  <a16:creationId xmlns:a16="http://schemas.microsoft.com/office/drawing/2014/main" id="{C2575E0B-4E80-42B5-8759-6D109935D8D4}"/>
                </a:ext>
              </a:extLst>
            </p:cNvPr>
            <p:cNvSpPr>
              <a:spLocks noChangeShapeType="1"/>
            </p:cNvSpPr>
            <p:nvPr/>
          </p:nvSpPr>
          <p:spPr bwMode="auto">
            <a:xfrm flipV="1">
              <a:off x="2163" y="2740"/>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88" name="Line 16">
              <a:extLst>
                <a:ext uri="{FF2B5EF4-FFF2-40B4-BE49-F238E27FC236}">
                  <a16:creationId xmlns:a16="http://schemas.microsoft.com/office/drawing/2014/main" id="{108FE5F5-BC29-46D2-82AA-C43A1C969446}"/>
                </a:ext>
              </a:extLst>
            </p:cNvPr>
            <p:cNvSpPr>
              <a:spLocks noChangeShapeType="1"/>
            </p:cNvSpPr>
            <p:nvPr/>
          </p:nvSpPr>
          <p:spPr bwMode="auto">
            <a:xfrm>
              <a:off x="2163" y="1095"/>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89" name="Rectangle 17">
              <a:extLst>
                <a:ext uri="{FF2B5EF4-FFF2-40B4-BE49-F238E27FC236}">
                  <a16:creationId xmlns:a16="http://schemas.microsoft.com/office/drawing/2014/main" id="{A2920BDB-4DEC-4335-9E40-DD4B4DED27F0}"/>
                </a:ext>
              </a:extLst>
            </p:cNvPr>
            <p:cNvSpPr>
              <a:spLocks noChangeArrowheads="1"/>
            </p:cNvSpPr>
            <p:nvPr/>
          </p:nvSpPr>
          <p:spPr bwMode="auto">
            <a:xfrm>
              <a:off x="2127" y="2797"/>
              <a:ext cx="43" cy="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-4</a:t>
              </a:r>
              <a:endParaRPr lang="en-US" altLang="en-US" sz="1000">
                <a:latin typeface="Times New Roman" panose="02020603050405020304" pitchFamily="18" charset="0"/>
              </a:endParaRPr>
            </a:p>
          </p:txBody>
        </p:sp>
        <p:sp>
          <p:nvSpPr>
            <p:cNvPr id="54290" name="Line 18">
              <a:extLst>
                <a:ext uri="{FF2B5EF4-FFF2-40B4-BE49-F238E27FC236}">
                  <a16:creationId xmlns:a16="http://schemas.microsoft.com/office/drawing/2014/main" id="{F3A77214-0416-4FC5-BA4A-C966C0C8BF0C}"/>
                </a:ext>
              </a:extLst>
            </p:cNvPr>
            <p:cNvSpPr>
              <a:spLocks noChangeShapeType="1"/>
            </p:cNvSpPr>
            <p:nvPr/>
          </p:nvSpPr>
          <p:spPr bwMode="auto">
            <a:xfrm flipV="1">
              <a:off x="2451" y="2740"/>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91" name="Line 19">
              <a:extLst>
                <a:ext uri="{FF2B5EF4-FFF2-40B4-BE49-F238E27FC236}">
                  <a16:creationId xmlns:a16="http://schemas.microsoft.com/office/drawing/2014/main" id="{0F041BB8-1386-402B-8F7C-305881B31986}"/>
                </a:ext>
              </a:extLst>
            </p:cNvPr>
            <p:cNvSpPr>
              <a:spLocks noChangeShapeType="1"/>
            </p:cNvSpPr>
            <p:nvPr/>
          </p:nvSpPr>
          <p:spPr bwMode="auto">
            <a:xfrm>
              <a:off x="2451" y="1095"/>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92" name="Rectangle 20">
              <a:extLst>
                <a:ext uri="{FF2B5EF4-FFF2-40B4-BE49-F238E27FC236}">
                  <a16:creationId xmlns:a16="http://schemas.microsoft.com/office/drawing/2014/main" id="{69D283EC-2A9E-4F3B-B36D-ED9283DA1B16}"/>
                </a:ext>
              </a:extLst>
            </p:cNvPr>
            <p:cNvSpPr>
              <a:spLocks noChangeArrowheads="1"/>
            </p:cNvSpPr>
            <p:nvPr/>
          </p:nvSpPr>
          <p:spPr bwMode="auto">
            <a:xfrm>
              <a:off x="2416" y="2797"/>
              <a:ext cx="43" cy="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a:t>
              </a:r>
              <a:endParaRPr lang="en-US" altLang="en-US" sz="1000">
                <a:latin typeface="Times New Roman" panose="02020603050405020304" pitchFamily="18" charset="0"/>
              </a:endParaRPr>
            </a:p>
          </p:txBody>
        </p:sp>
        <p:sp>
          <p:nvSpPr>
            <p:cNvPr id="54293" name="Line 21">
              <a:extLst>
                <a:ext uri="{FF2B5EF4-FFF2-40B4-BE49-F238E27FC236}">
                  <a16:creationId xmlns:a16="http://schemas.microsoft.com/office/drawing/2014/main" id="{933CDE0F-F7CF-4CED-98B5-B5E460374A1D}"/>
                </a:ext>
              </a:extLst>
            </p:cNvPr>
            <p:cNvSpPr>
              <a:spLocks noChangeShapeType="1"/>
            </p:cNvSpPr>
            <p:nvPr/>
          </p:nvSpPr>
          <p:spPr bwMode="auto">
            <a:xfrm flipV="1">
              <a:off x="2739" y="2740"/>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94" name="Line 22">
              <a:extLst>
                <a:ext uri="{FF2B5EF4-FFF2-40B4-BE49-F238E27FC236}">
                  <a16:creationId xmlns:a16="http://schemas.microsoft.com/office/drawing/2014/main" id="{83D94A7B-7F22-4993-A97A-FF8779D865D9}"/>
                </a:ext>
              </a:extLst>
            </p:cNvPr>
            <p:cNvSpPr>
              <a:spLocks noChangeShapeType="1"/>
            </p:cNvSpPr>
            <p:nvPr/>
          </p:nvSpPr>
          <p:spPr bwMode="auto">
            <a:xfrm>
              <a:off x="2739" y="1095"/>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95" name="Rectangle 23">
              <a:extLst>
                <a:ext uri="{FF2B5EF4-FFF2-40B4-BE49-F238E27FC236}">
                  <a16:creationId xmlns:a16="http://schemas.microsoft.com/office/drawing/2014/main" id="{55DC2C32-36F4-49B5-AFF2-9CACE7FC5B24}"/>
                </a:ext>
              </a:extLst>
            </p:cNvPr>
            <p:cNvSpPr>
              <a:spLocks noChangeArrowheads="1"/>
            </p:cNvSpPr>
            <p:nvPr/>
          </p:nvSpPr>
          <p:spPr bwMode="auto">
            <a:xfrm>
              <a:off x="2724" y="2797"/>
              <a:ext cx="27" cy="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000">
                <a:latin typeface="Times New Roman" panose="02020603050405020304" pitchFamily="18" charset="0"/>
              </a:endParaRPr>
            </a:p>
          </p:txBody>
        </p:sp>
        <p:sp>
          <p:nvSpPr>
            <p:cNvPr id="54296" name="Line 24">
              <a:extLst>
                <a:ext uri="{FF2B5EF4-FFF2-40B4-BE49-F238E27FC236}">
                  <a16:creationId xmlns:a16="http://schemas.microsoft.com/office/drawing/2014/main" id="{83984EE6-770C-45B8-814E-0388978BA33F}"/>
                </a:ext>
              </a:extLst>
            </p:cNvPr>
            <p:cNvSpPr>
              <a:spLocks noChangeShapeType="1"/>
            </p:cNvSpPr>
            <p:nvPr/>
          </p:nvSpPr>
          <p:spPr bwMode="auto">
            <a:xfrm flipV="1">
              <a:off x="3029" y="2740"/>
              <a:ext cx="0"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97" name="Line 25">
              <a:extLst>
                <a:ext uri="{FF2B5EF4-FFF2-40B4-BE49-F238E27FC236}">
                  <a16:creationId xmlns:a16="http://schemas.microsoft.com/office/drawing/2014/main" id="{9759AA51-E95F-4079-8059-8DC3D341BF23}"/>
                </a:ext>
              </a:extLst>
            </p:cNvPr>
            <p:cNvSpPr>
              <a:spLocks noChangeShapeType="1"/>
            </p:cNvSpPr>
            <p:nvPr/>
          </p:nvSpPr>
          <p:spPr bwMode="auto">
            <a:xfrm>
              <a:off x="3029" y="1095"/>
              <a:ext cx="0"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98" name="Rectangle 26">
              <a:extLst>
                <a:ext uri="{FF2B5EF4-FFF2-40B4-BE49-F238E27FC236}">
                  <a16:creationId xmlns:a16="http://schemas.microsoft.com/office/drawing/2014/main" id="{C682EFDC-84D1-4C33-894F-5AA0CCDCEEF8}"/>
                </a:ext>
              </a:extLst>
            </p:cNvPr>
            <p:cNvSpPr>
              <a:spLocks noChangeArrowheads="1"/>
            </p:cNvSpPr>
            <p:nvPr/>
          </p:nvSpPr>
          <p:spPr bwMode="auto">
            <a:xfrm>
              <a:off x="3013" y="2797"/>
              <a:ext cx="27" cy="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a:t>
              </a:r>
              <a:endParaRPr lang="en-US" altLang="en-US" sz="1000">
                <a:latin typeface="Times New Roman" panose="02020603050405020304" pitchFamily="18" charset="0"/>
              </a:endParaRPr>
            </a:p>
          </p:txBody>
        </p:sp>
        <p:sp>
          <p:nvSpPr>
            <p:cNvPr id="54299" name="Line 27">
              <a:extLst>
                <a:ext uri="{FF2B5EF4-FFF2-40B4-BE49-F238E27FC236}">
                  <a16:creationId xmlns:a16="http://schemas.microsoft.com/office/drawing/2014/main" id="{9AE35F39-2F59-4F50-A1CB-6CC7A4CFB302}"/>
                </a:ext>
              </a:extLst>
            </p:cNvPr>
            <p:cNvSpPr>
              <a:spLocks noChangeShapeType="1"/>
            </p:cNvSpPr>
            <p:nvPr/>
          </p:nvSpPr>
          <p:spPr bwMode="auto">
            <a:xfrm flipV="1">
              <a:off x="3317" y="2740"/>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300" name="Line 28">
              <a:extLst>
                <a:ext uri="{FF2B5EF4-FFF2-40B4-BE49-F238E27FC236}">
                  <a16:creationId xmlns:a16="http://schemas.microsoft.com/office/drawing/2014/main" id="{60B3F06A-037E-4F9C-BA04-33852B2EA967}"/>
                </a:ext>
              </a:extLst>
            </p:cNvPr>
            <p:cNvSpPr>
              <a:spLocks noChangeShapeType="1"/>
            </p:cNvSpPr>
            <p:nvPr/>
          </p:nvSpPr>
          <p:spPr bwMode="auto">
            <a:xfrm>
              <a:off x="3317" y="1095"/>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301" name="Rectangle 29">
              <a:extLst>
                <a:ext uri="{FF2B5EF4-FFF2-40B4-BE49-F238E27FC236}">
                  <a16:creationId xmlns:a16="http://schemas.microsoft.com/office/drawing/2014/main" id="{3B665616-041E-49B4-8D61-564E17406307}"/>
                </a:ext>
              </a:extLst>
            </p:cNvPr>
            <p:cNvSpPr>
              <a:spLocks noChangeArrowheads="1"/>
            </p:cNvSpPr>
            <p:nvPr/>
          </p:nvSpPr>
          <p:spPr bwMode="auto">
            <a:xfrm>
              <a:off x="3302" y="2797"/>
              <a:ext cx="27" cy="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4</a:t>
              </a:r>
              <a:endParaRPr lang="en-US" altLang="en-US" sz="1000">
                <a:latin typeface="Times New Roman" panose="02020603050405020304" pitchFamily="18" charset="0"/>
              </a:endParaRPr>
            </a:p>
          </p:txBody>
        </p:sp>
        <p:sp>
          <p:nvSpPr>
            <p:cNvPr id="54302" name="Line 30">
              <a:extLst>
                <a:ext uri="{FF2B5EF4-FFF2-40B4-BE49-F238E27FC236}">
                  <a16:creationId xmlns:a16="http://schemas.microsoft.com/office/drawing/2014/main" id="{F07050F4-08DE-4CC4-9EF2-E75EB84527D0}"/>
                </a:ext>
              </a:extLst>
            </p:cNvPr>
            <p:cNvSpPr>
              <a:spLocks noChangeShapeType="1"/>
            </p:cNvSpPr>
            <p:nvPr/>
          </p:nvSpPr>
          <p:spPr bwMode="auto">
            <a:xfrm flipV="1">
              <a:off x="3605" y="2740"/>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303" name="Line 31">
              <a:extLst>
                <a:ext uri="{FF2B5EF4-FFF2-40B4-BE49-F238E27FC236}">
                  <a16:creationId xmlns:a16="http://schemas.microsoft.com/office/drawing/2014/main" id="{3361AD05-89B2-4E17-B050-B9648E3E6E0F}"/>
                </a:ext>
              </a:extLst>
            </p:cNvPr>
            <p:cNvSpPr>
              <a:spLocks noChangeShapeType="1"/>
            </p:cNvSpPr>
            <p:nvPr/>
          </p:nvSpPr>
          <p:spPr bwMode="auto">
            <a:xfrm>
              <a:off x="3605" y="1095"/>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304" name="Rectangle 32">
              <a:extLst>
                <a:ext uri="{FF2B5EF4-FFF2-40B4-BE49-F238E27FC236}">
                  <a16:creationId xmlns:a16="http://schemas.microsoft.com/office/drawing/2014/main" id="{04695E87-7412-40BF-B066-08545BB65DEF}"/>
                </a:ext>
              </a:extLst>
            </p:cNvPr>
            <p:cNvSpPr>
              <a:spLocks noChangeArrowheads="1"/>
            </p:cNvSpPr>
            <p:nvPr/>
          </p:nvSpPr>
          <p:spPr bwMode="auto">
            <a:xfrm>
              <a:off x="3590" y="2797"/>
              <a:ext cx="27" cy="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6</a:t>
              </a:r>
              <a:endParaRPr lang="en-US" altLang="en-US" sz="1000">
                <a:latin typeface="Times New Roman" panose="02020603050405020304" pitchFamily="18" charset="0"/>
              </a:endParaRPr>
            </a:p>
          </p:txBody>
        </p:sp>
        <p:sp>
          <p:nvSpPr>
            <p:cNvPr id="54305" name="Line 33">
              <a:extLst>
                <a:ext uri="{FF2B5EF4-FFF2-40B4-BE49-F238E27FC236}">
                  <a16:creationId xmlns:a16="http://schemas.microsoft.com/office/drawing/2014/main" id="{45604E23-4B06-4C66-B6A1-6AAFE4D313CE}"/>
                </a:ext>
              </a:extLst>
            </p:cNvPr>
            <p:cNvSpPr>
              <a:spLocks noChangeShapeType="1"/>
            </p:cNvSpPr>
            <p:nvPr/>
          </p:nvSpPr>
          <p:spPr bwMode="auto">
            <a:xfrm>
              <a:off x="1874" y="2619"/>
              <a:ext cx="1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306" name="Line 34">
              <a:extLst>
                <a:ext uri="{FF2B5EF4-FFF2-40B4-BE49-F238E27FC236}">
                  <a16:creationId xmlns:a16="http://schemas.microsoft.com/office/drawing/2014/main" id="{D19F39B7-A748-4C4D-8114-9DF625F7C67D}"/>
                </a:ext>
              </a:extLst>
            </p:cNvPr>
            <p:cNvSpPr>
              <a:spLocks noChangeShapeType="1"/>
            </p:cNvSpPr>
            <p:nvPr/>
          </p:nvSpPr>
          <p:spPr bwMode="auto">
            <a:xfrm flipH="1">
              <a:off x="3585" y="2619"/>
              <a:ext cx="2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307" name="Rectangle 35">
              <a:extLst>
                <a:ext uri="{FF2B5EF4-FFF2-40B4-BE49-F238E27FC236}">
                  <a16:creationId xmlns:a16="http://schemas.microsoft.com/office/drawing/2014/main" id="{993EFB0B-528D-45B9-B927-819310D17CB7}"/>
                </a:ext>
              </a:extLst>
            </p:cNvPr>
            <p:cNvSpPr>
              <a:spLocks noChangeArrowheads="1"/>
            </p:cNvSpPr>
            <p:nvPr/>
          </p:nvSpPr>
          <p:spPr bwMode="auto">
            <a:xfrm>
              <a:off x="1756" y="2579"/>
              <a:ext cx="71" cy="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000">
                <a:latin typeface="Times New Roman" panose="02020603050405020304" pitchFamily="18" charset="0"/>
              </a:endParaRPr>
            </a:p>
          </p:txBody>
        </p:sp>
        <p:sp>
          <p:nvSpPr>
            <p:cNvPr id="54308" name="Line 36">
              <a:extLst>
                <a:ext uri="{FF2B5EF4-FFF2-40B4-BE49-F238E27FC236}">
                  <a16:creationId xmlns:a16="http://schemas.microsoft.com/office/drawing/2014/main" id="{6FF21B7B-7169-4AF4-A4FE-0DB78EB9EA9C}"/>
                </a:ext>
              </a:extLst>
            </p:cNvPr>
            <p:cNvSpPr>
              <a:spLocks noChangeShapeType="1"/>
            </p:cNvSpPr>
            <p:nvPr/>
          </p:nvSpPr>
          <p:spPr bwMode="auto">
            <a:xfrm>
              <a:off x="1874" y="2273"/>
              <a:ext cx="1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309" name="Line 37">
              <a:extLst>
                <a:ext uri="{FF2B5EF4-FFF2-40B4-BE49-F238E27FC236}">
                  <a16:creationId xmlns:a16="http://schemas.microsoft.com/office/drawing/2014/main" id="{8A8DF0F3-49B2-4A49-9257-605E3CD73A08}"/>
                </a:ext>
              </a:extLst>
            </p:cNvPr>
            <p:cNvSpPr>
              <a:spLocks noChangeShapeType="1"/>
            </p:cNvSpPr>
            <p:nvPr/>
          </p:nvSpPr>
          <p:spPr bwMode="auto">
            <a:xfrm flipH="1">
              <a:off x="3585" y="2273"/>
              <a:ext cx="2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310" name="Rectangle 38">
              <a:extLst>
                <a:ext uri="{FF2B5EF4-FFF2-40B4-BE49-F238E27FC236}">
                  <a16:creationId xmlns:a16="http://schemas.microsoft.com/office/drawing/2014/main" id="{3220CA2F-79C4-4B8F-A832-5CE829D5A2BD}"/>
                </a:ext>
              </a:extLst>
            </p:cNvPr>
            <p:cNvSpPr>
              <a:spLocks noChangeArrowheads="1"/>
            </p:cNvSpPr>
            <p:nvPr/>
          </p:nvSpPr>
          <p:spPr bwMode="auto">
            <a:xfrm>
              <a:off x="1791" y="2234"/>
              <a:ext cx="44" cy="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a:t>
              </a:r>
              <a:endParaRPr lang="en-US" altLang="en-US" sz="1000">
                <a:latin typeface="Times New Roman" panose="02020603050405020304" pitchFamily="18" charset="0"/>
              </a:endParaRPr>
            </a:p>
          </p:txBody>
        </p:sp>
        <p:sp>
          <p:nvSpPr>
            <p:cNvPr id="54311" name="Line 39">
              <a:extLst>
                <a:ext uri="{FF2B5EF4-FFF2-40B4-BE49-F238E27FC236}">
                  <a16:creationId xmlns:a16="http://schemas.microsoft.com/office/drawing/2014/main" id="{199D22AB-C341-4A3D-9B5C-8D81882FEB01}"/>
                </a:ext>
              </a:extLst>
            </p:cNvPr>
            <p:cNvSpPr>
              <a:spLocks noChangeShapeType="1"/>
            </p:cNvSpPr>
            <p:nvPr/>
          </p:nvSpPr>
          <p:spPr bwMode="auto">
            <a:xfrm>
              <a:off x="1874" y="1928"/>
              <a:ext cx="1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312" name="Line 40">
              <a:extLst>
                <a:ext uri="{FF2B5EF4-FFF2-40B4-BE49-F238E27FC236}">
                  <a16:creationId xmlns:a16="http://schemas.microsoft.com/office/drawing/2014/main" id="{061EA6B0-8E0E-47F0-9E11-83646347CADB}"/>
                </a:ext>
              </a:extLst>
            </p:cNvPr>
            <p:cNvSpPr>
              <a:spLocks noChangeShapeType="1"/>
            </p:cNvSpPr>
            <p:nvPr/>
          </p:nvSpPr>
          <p:spPr bwMode="auto">
            <a:xfrm flipH="1">
              <a:off x="3585" y="1928"/>
              <a:ext cx="2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313" name="Rectangle 41">
              <a:extLst>
                <a:ext uri="{FF2B5EF4-FFF2-40B4-BE49-F238E27FC236}">
                  <a16:creationId xmlns:a16="http://schemas.microsoft.com/office/drawing/2014/main" id="{EC233353-AC3D-4FA1-8499-F44EE4963CF6}"/>
                </a:ext>
              </a:extLst>
            </p:cNvPr>
            <p:cNvSpPr>
              <a:spLocks noChangeArrowheads="1"/>
            </p:cNvSpPr>
            <p:nvPr/>
          </p:nvSpPr>
          <p:spPr bwMode="auto">
            <a:xfrm>
              <a:off x="1812" y="1888"/>
              <a:ext cx="27" cy="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000">
                <a:latin typeface="Times New Roman" panose="02020603050405020304" pitchFamily="18" charset="0"/>
              </a:endParaRPr>
            </a:p>
          </p:txBody>
        </p:sp>
        <p:sp>
          <p:nvSpPr>
            <p:cNvPr id="54314" name="Line 42">
              <a:extLst>
                <a:ext uri="{FF2B5EF4-FFF2-40B4-BE49-F238E27FC236}">
                  <a16:creationId xmlns:a16="http://schemas.microsoft.com/office/drawing/2014/main" id="{FCABE07D-4223-46C6-865C-928AB971A30A}"/>
                </a:ext>
              </a:extLst>
            </p:cNvPr>
            <p:cNvSpPr>
              <a:spLocks noChangeShapeType="1"/>
            </p:cNvSpPr>
            <p:nvPr/>
          </p:nvSpPr>
          <p:spPr bwMode="auto">
            <a:xfrm>
              <a:off x="1874" y="1577"/>
              <a:ext cx="1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315" name="Line 43">
              <a:extLst>
                <a:ext uri="{FF2B5EF4-FFF2-40B4-BE49-F238E27FC236}">
                  <a16:creationId xmlns:a16="http://schemas.microsoft.com/office/drawing/2014/main" id="{B931B3E8-813D-4C3C-B19C-71EEF59DFB5C}"/>
                </a:ext>
              </a:extLst>
            </p:cNvPr>
            <p:cNvSpPr>
              <a:spLocks noChangeShapeType="1"/>
            </p:cNvSpPr>
            <p:nvPr/>
          </p:nvSpPr>
          <p:spPr bwMode="auto">
            <a:xfrm flipH="1">
              <a:off x="3585" y="1577"/>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316" name="Rectangle 44">
              <a:extLst>
                <a:ext uri="{FF2B5EF4-FFF2-40B4-BE49-F238E27FC236}">
                  <a16:creationId xmlns:a16="http://schemas.microsoft.com/office/drawing/2014/main" id="{4CF6BFA4-96AE-485C-8759-70DC9A7A3CF4}"/>
                </a:ext>
              </a:extLst>
            </p:cNvPr>
            <p:cNvSpPr>
              <a:spLocks noChangeArrowheads="1"/>
            </p:cNvSpPr>
            <p:nvPr/>
          </p:nvSpPr>
          <p:spPr bwMode="auto">
            <a:xfrm>
              <a:off x="1812" y="1538"/>
              <a:ext cx="27" cy="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a:t>
              </a:r>
              <a:endParaRPr lang="en-US" altLang="en-US" sz="1000">
                <a:latin typeface="Times New Roman" panose="02020603050405020304" pitchFamily="18" charset="0"/>
              </a:endParaRPr>
            </a:p>
          </p:txBody>
        </p:sp>
        <p:sp>
          <p:nvSpPr>
            <p:cNvPr id="54317" name="Line 45">
              <a:extLst>
                <a:ext uri="{FF2B5EF4-FFF2-40B4-BE49-F238E27FC236}">
                  <a16:creationId xmlns:a16="http://schemas.microsoft.com/office/drawing/2014/main" id="{1BC6D906-6814-4728-916D-50F69878F8B3}"/>
                </a:ext>
              </a:extLst>
            </p:cNvPr>
            <p:cNvSpPr>
              <a:spLocks noChangeShapeType="1"/>
            </p:cNvSpPr>
            <p:nvPr/>
          </p:nvSpPr>
          <p:spPr bwMode="auto">
            <a:xfrm>
              <a:off x="1874" y="1232"/>
              <a:ext cx="1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318" name="Line 46">
              <a:extLst>
                <a:ext uri="{FF2B5EF4-FFF2-40B4-BE49-F238E27FC236}">
                  <a16:creationId xmlns:a16="http://schemas.microsoft.com/office/drawing/2014/main" id="{4FE199D1-E510-4FD6-8192-5FBD3D5DCA9A}"/>
                </a:ext>
              </a:extLst>
            </p:cNvPr>
            <p:cNvSpPr>
              <a:spLocks noChangeShapeType="1"/>
            </p:cNvSpPr>
            <p:nvPr/>
          </p:nvSpPr>
          <p:spPr bwMode="auto">
            <a:xfrm flipH="1">
              <a:off x="3585" y="1232"/>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319" name="Rectangle 47">
              <a:extLst>
                <a:ext uri="{FF2B5EF4-FFF2-40B4-BE49-F238E27FC236}">
                  <a16:creationId xmlns:a16="http://schemas.microsoft.com/office/drawing/2014/main" id="{F7300F75-0C50-4D0C-AD52-63203B20A95C}"/>
                </a:ext>
              </a:extLst>
            </p:cNvPr>
            <p:cNvSpPr>
              <a:spLocks noChangeArrowheads="1"/>
            </p:cNvSpPr>
            <p:nvPr/>
          </p:nvSpPr>
          <p:spPr bwMode="auto">
            <a:xfrm>
              <a:off x="1776" y="1193"/>
              <a:ext cx="54" cy="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000">
                <a:latin typeface="Times New Roman" panose="02020603050405020304" pitchFamily="18" charset="0"/>
              </a:endParaRPr>
            </a:p>
          </p:txBody>
        </p:sp>
        <p:sp>
          <p:nvSpPr>
            <p:cNvPr id="54320" name="Freeform 48">
              <a:extLst>
                <a:ext uri="{FF2B5EF4-FFF2-40B4-BE49-F238E27FC236}">
                  <a16:creationId xmlns:a16="http://schemas.microsoft.com/office/drawing/2014/main" id="{DBBB4CF2-9B60-44F1-B3E3-C8F357B26082}"/>
                </a:ext>
              </a:extLst>
            </p:cNvPr>
            <p:cNvSpPr>
              <a:spLocks/>
            </p:cNvSpPr>
            <p:nvPr/>
          </p:nvSpPr>
          <p:spPr bwMode="auto">
            <a:xfrm>
              <a:off x="2350" y="1095"/>
              <a:ext cx="774" cy="83"/>
            </a:xfrm>
            <a:custGeom>
              <a:avLst/>
              <a:gdLst>
                <a:gd name="T0" fmla="*/ 0 w 153"/>
                <a:gd name="T1" fmla="*/ 0 h 17"/>
                <a:gd name="T2" fmla="*/ 1 w 153"/>
                <a:gd name="T3" fmla="*/ 3 h 17"/>
                <a:gd name="T4" fmla="*/ 2 w 153"/>
                <a:gd name="T5" fmla="*/ 5 h 17"/>
                <a:gd name="T6" fmla="*/ 3 w 153"/>
                <a:gd name="T7" fmla="*/ 6 h 17"/>
                <a:gd name="T8" fmla="*/ 6 w 153"/>
                <a:gd name="T9" fmla="*/ 8 h 17"/>
                <a:gd name="T10" fmla="*/ 8 w 153"/>
                <a:gd name="T11" fmla="*/ 10 h 17"/>
                <a:gd name="T12" fmla="*/ 9 w 153"/>
                <a:gd name="T13" fmla="*/ 10 h 17"/>
                <a:gd name="T14" fmla="*/ 13 w 153"/>
                <a:gd name="T15" fmla="*/ 12 h 17"/>
                <a:gd name="T16" fmla="*/ 16 w 153"/>
                <a:gd name="T17" fmla="*/ 13 h 17"/>
                <a:gd name="T18" fmla="*/ 18 w 153"/>
                <a:gd name="T19" fmla="*/ 13 h 17"/>
                <a:gd name="T20" fmla="*/ 20 w 153"/>
                <a:gd name="T21" fmla="*/ 14 h 17"/>
                <a:gd name="T22" fmla="*/ 23 w 153"/>
                <a:gd name="T23" fmla="*/ 14 h 17"/>
                <a:gd name="T24" fmla="*/ 26 w 153"/>
                <a:gd name="T25" fmla="*/ 15 h 17"/>
                <a:gd name="T26" fmla="*/ 30 w 153"/>
                <a:gd name="T27" fmla="*/ 15 h 17"/>
                <a:gd name="T28" fmla="*/ 33 w 153"/>
                <a:gd name="T29" fmla="*/ 16 h 17"/>
                <a:gd name="T30" fmla="*/ 37 w 153"/>
                <a:gd name="T31" fmla="*/ 16 h 17"/>
                <a:gd name="T32" fmla="*/ 40 w 153"/>
                <a:gd name="T33" fmla="*/ 16 h 17"/>
                <a:gd name="T34" fmla="*/ 44 w 153"/>
                <a:gd name="T35" fmla="*/ 16 h 17"/>
                <a:gd name="T36" fmla="*/ 47 w 153"/>
                <a:gd name="T37" fmla="*/ 17 h 17"/>
                <a:gd name="T38" fmla="*/ 50 w 153"/>
                <a:gd name="T39" fmla="*/ 17 h 17"/>
                <a:gd name="T40" fmla="*/ 51 w 153"/>
                <a:gd name="T41" fmla="*/ 17 h 17"/>
                <a:gd name="T42" fmla="*/ 54 w 153"/>
                <a:gd name="T43" fmla="*/ 17 h 17"/>
                <a:gd name="T44" fmla="*/ 58 w 153"/>
                <a:gd name="T45" fmla="*/ 17 h 17"/>
                <a:gd name="T46" fmla="*/ 61 w 153"/>
                <a:gd name="T47" fmla="*/ 17 h 17"/>
                <a:gd name="T48" fmla="*/ 64 w 153"/>
                <a:gd name="T49" fmla="*/ 17 h 17"/>
                <a:gd name="T50" fmla="*/ 68 w 153"/>
                <a:gd name="T51" fmla="*/ 17 h 17"/>
                <a:gd name="T52" fmla="*/ 71 w 153"/>
                <a:gd name="T53" fmla="*/ 17 h 17"/>
                <a:gd name="T54" fmla="*/ 75 w 153"/>
                <a:gd name="T55" fmla="*/ 17 h 17"/>
                <a:gd name="T56" fmla="*/ 78 w 153"/>
                <a:gd name="T57" fmla="*/ 17 h 17"/>
                <a:gd name="T58" fmla="*/ 82 w 153"/>
                <a:gd name="T59" fmla="*/ 17 h 17"/>
                <a:gd name="T60" fmla="*/ 85 w 153"/>
                <a:gd name="T61" fmla="*/ 17 h 17"/>
                <a:gd name="T62" fmla="*/ 89 w 153"/>
                <a:gd name="T63" fmla="*/ 17 h 17"/>
                <a:gd name="T64" fmla="*/ 92 w 153"/>
                <a:gd name="T65" fmla="*/ 17 h 17"/>
                <a:gd name="T66" fmla="*/ 96 w 153"/>
                <a:gd name="T67" fmla="*/ 17 h 17"/>
                <a:gd name="T68" fmla="*/ 99 w 153"/>
                <a:gd name="T69" fmla="*/ 17 h 17"/>
                <a:gd name="T70" fmla="*/ 102 w 153"/>
                <a:gd name="T71" fmla="*/ 17 h 17"/>
                <a:gd name="T72" fmla="*/ 103 w 153"/>
                <a:gd name="T73" fmla="*/ 17 h 17"/>
                <a:gd name="T74" fmla="*/ 106 w 153"/>
                <a:gd name="T75" fmla="*/ 17 h 17"/>
                <a:gd name="T76" fmla="*/ 109 w 153"/>
                <a:gd name="T77" fmla="*/ 16 h 17"/>
                <a:gd name="T78" fmla="*/ 113 w 153"/>
                <a:gd name="T79" fmla="*/ 16 h 17"/>
                <a:gd name="T80" fmla="*/ 116 w 153"/>
                <a:gd name="T81" fmla="*/ 16 h 17"/>
                <a:gd name="T82" fmla="*/ 120 w 153"/>
                <a:gd name="T83" fmla="*/ 16 h 17"/>
                <a:gd name="T84" fmla="*/ 123 w 153"/>
                <a:gd name="T85" fmla="*/ 15 h 17"/>
                <a:gd name="T86" fmla="*/ 127 w 153"/>
                <a:gd name="T87" fmla="*/ 15 h 17"/>
                <a:gd name="T88" fmla="*/ 130 w 153"/>
                <a:gd name="T89" fmla="*/ 14 h 17"/>
                <a:gd name="T90" fmla="*/ 134 w 153"/>
                <a:gd name="T91" fmla="*/ 14 h 17"/>
                <a:gd name="T92" fmla="*/ 135 w 153"/>
                <a:gd name="T93" fmla="*/ 13 h 17"/>
                <a:gd name="T94" fmla="*/ 137 w 153"/>
                <a:gd name="T95" fmla="*/ 13 h 17"/>
                <a:gd name="T96" fmla="*/ 140 w 153"/>
                <a:gd name="T97" fmla="*/ 12 h 17"/>
                <a:gd name="T98" fmla="*/ 144 w 153"/>
                <a:gd name="T99" fmla="*/ 10 h 17"/>
                <a:gd name="T100" fmla="*/ 145 w 153"/>
                <a:gd name="T101" fmla="*/ 10 h 17"/>
                <a:gd name="T102" fmla="*/ 147 w 153"/>
                <a:gd name="T103" fmla="*/ 8 h 17"/>
                <a:gd name="T104" fmla="*/ 150 w 153"/>
                <a:gd name="T105" fmla="*/ 6 h 17"/>
                <a:gd name="T106" fmla="*/ 151 w 153"/>
                <a:gd name="T107" fmla="*/ 5 h 17"/>
                <a:gd name="T108" fmla="*/ 152 w 153"/>
                <a:gd name="T109" fmla="*/ 3 h 17"/>
                <a:gd name="T110" fmla="*/ 153 w 153"/>
                <a:gd name="T11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3" h="17">
                  <a:moveTo>
                    <a:pt x="0" y="0"/>
                  </a:moveTo>
                  <a:lnTo>
                    <a:pt x="1" y="3"/>
                  </a:lnTo>
                  <a:lnTo>
                    <a:pt x="2" y="5"/>
                  </a:lnTo>
                  <a:lnTo>
                    <a:pt x="3" y="6"/>
                  </a:lnTo>
                  <a:lnTo>
                    <a:pt x="6" y="8"/>
                  </a:lnTo>
                  <a:lnTo>
                    <a:pt x="8" y="10"/>
                  </a:lnTo>
                  <a:lnTo>
                    <a:pt x="9" y="10"/>
                  </a:lnTo>
                  <a:lnTo>
                    <a:pt x="13" y="12"/>
                  </a:lnTo>
                  <a:lnTo>
                    <a:pt x="16" y="13"/>
                  </a:lnTo>
                  <a:lnTo>
                    <a:pt x="18" y="13"/>
                  </a:lnTo>
                  <a:lnTo>
                    <a:pt x="20" y="14"/>
                  </a:lnTo>
                  <a:lnTo>
                    <a:pt x="23" y="14"/>
                  </a:lnTo>
                  <a:lnTo>
                    <a:pt x="26" y="15"/>
                  </a:lnTo>
                  <a:lnTo>
                    <a:pt x="30" y="15"/>
                  </a:lnTo>
                  <a:lnTo>
                    <a:pt x="33" y="16"/>
                  </a:lnTo>
                  <a:lnTo>
                    <a:pt x="37" y="16"/>
                  </a:lnTo>
                  <a:lnTo>
                    <a:pt x="40" y="16"/>
                  </a:lnTo>
                  <a:lnTo>
                    <a:pt x="44" y="16"/>
                  </a:lnTo>
                  <a:lnTo>
                    <a:pt x="47" y="17"/>
                  </a:lnTo>
                  <a:lnTo>
                    <a:pt x="50" y="17"/>
                  </a:lnTo>
                  <a:lnTo>
                    <a:pt x="51" y="17"/>
                  </a:lnTo>
                  <a:lnTo>
                    <a:pt x="54" y="17"/>
                  </a:lnTo>
                  <a:lnTo>
                    <a:pt x="58" y="17"/>
                  </a:lnTo>
                  <a:lnTo>
                    <a:pt x="61" y="17"/>
                  </a:lnTo>
                  <a:lnTo>
                    <a:pt x="64" y="17"/>
                  </a:lnTo>
                  <a:lnTo>
                    <a:pt x="68" y="17"/>
                  </a:lnTo>
                  <a:lnTo>
                    <a:pt x="71" y="17"/>
                  </a:lnTo>
                  <a:lnTo>
                    <a:pt x="75" y="17"/>
                  </a:lnTo>
                  <a:lnTo>
                    <a:pt x="78" y="17"/>
                  </a:lnTo>
                  <a:lnTo>
                    <a:pt x="82" y="17"/>
                  </a:lnTo>
                  <a:lnTo>
                    <a:pt x="85" y="17"/>
                  </a:lnTo>
                  <a:lnTo>
                    <a:pt x="89" y="17"/>
                  </a:lnTo>
                  <a:lnTo>
                    <a:pt x="92" y="17"/>
                  </a:lnTo>
                  <a:lnTo>
                    <a:pt x="96" y="17"/>
                  </a:lnTo>
                  <a:lnTo>
                    <a:pt x="99" y="17"/>
                  </a:lnTo>
                  <a:lnTo>
                    <a:pt x="102" y="17"/>
                  </a:lnTo>
                  <a:lnTo>
                    <a:pt x="103" y="17"/>
                  </a:lnTo>
                  <a:lnTo>
                    <a:pt x="106" y="17"/>
                  </a:lnTo>
                  <a:lnTo>
                    <a:pt x="109" y="16"/>
                  </a:lnTo>
                  <a:lnTo>
                    <a:pt x="113" y="16"/>
                  </a:lnTo>
                  <a:lnTo>
                    <a:pt x="116" y="16"/>
                  </a:lnTo>
                  <a:lnTo>
                    <a:pt x="120" y="16"/>
                  </a:lnTo>
                  <a:lnTo>
                    <a:pt x="123" y="15"/>
                  </a:lnTo>
                  <a:lnTo>
                    <a:pt x="127" y="15"/>
                  </a:lnTo>
                  <a:lnTo>
                    <a:pt x="130" y="14"/>
                  </a:lnTo>
                  <a:lnTo>
                    <a:pt x="134" y="14"/>
                  </a:lnTo>
                  <a:lnTo>
                    <a:pt x="135" y="13"/>
                  </a:lnTo>
                  <a:lnTo>
                    <a:pt x="137" y="13"/>
                  </a:lnTo>
                  <a:lnTo>
                    <a:pt x="140" y="12"/>
                  </a:lnTo>
                  <a:lnTo>
                    <a:pt x="144" y="10"/>
                  </a:lnTo>
                  <a:lnTo>
                    <a:pt x="145" y="10"/>
                  </a:lnTo>
                  <a:lnTo>
                    <a:pt x="147" y="8"/>
                  </a:lnTo>
                  <a:lnTo>
                    <a:pt x="150" y="6"/>
                  </a:lnTo>
                  <a:lnTo>
                    <a:pt x="151" y="5"/>
                  </a:lnTo>
                  <a:lnTo>
                    <a:pt x="152" y="3"/>
                  </a:lnTo>
                  <a:lnTo>
                    <a:pt x="153" y="0"/>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21" name="Freeform 49">
              <a:extLst>
                <a:ext uri="{FF2B5EF4-FFF2-40B4-BE49-F238E27FC236}">
                  <a16:creationId xmlns:a16="http://schemas.microsoft.com/office/drawing/2014/main" id="{8BD2C165-0A24-4E32-8CFC-EE8CA1AC773C}"/>
                </a:ext>
              </a:extLst>
            </p:cNvPr>
            <p:cNvSpPr>
              <a:spLocks/>
            </p:cNvSpPr>
            <p:nvPr/>
          </p:nvSpPr>
          <p:spPr bwMode="auto">
            <a:xfrm>
              <a:off x="2350" y="2671"/>
              <a:ext cx="774" cy="88"/>
            </a:xfrm>
            <a:custGeom>
              <a:avLst/>
              <a:gdLst>
                <a:gd name="T0" fmla="*/ 0 w 153"/>
                <a:gd name="T1" fmla="*/ 18 h 18"/>
                <a:gd name="T2" fmla="*/ 1 w 153"/>
                <a:gd name="T3" fmla="*/ 14 h 18"/>
                <a:gd name="T4" fmla="*/ 2 w 153"/>
                <a:gd name="T5" fmla="*/ 12 h 18"/>
                <a:gd name="T6" fmla="*/ 3 w 153"/>
                <a:gd name="T7" fmla="*/ 11 h 18"/>
                <a:gd name="T8" fmla="*/ 6 w 153"/>
                <a:gd name="T9" fmla="*/ 9 h 18"/>
                <a:gd name="T10" fmla="*/ 8 w 153"/>
                <a:gd name="T11" fmla="*/ 7 h 18"/>
                <a:gd name="T12" fmla="*/ 9 w 153"/>
                <a:gd name="T13" fmla="*/ 7 h 18"/>
                <a:gd name="T14" fmla="*/ 13 w 153"/>
                <a:gd name="T15" fmla="*/ 5 h 18"/>
                <a:gd name="T16" fmla="*/ 16 w 153"/>
                <a:gd name="T17" fmla="*/ 4 h 18"/>
                <a:gd name="T18" fmla="*/ 18 w 153"/>
                <a:gd name="T19" fmla="*/ 4 h 18"/>
                <a:gd name="T20" fmla="*/ 20 w 153"/>
                <a:gd name="T21" fmla="*/ 3 h 18"/>
                <a:gd name="T22" fmla="*/ 23 w 153"/>
                <a:gd name="T23" fmla="*/ 3 h 18"/>
                <a:gd name="T24" fmla="*/ 26 w 153"/>
                <a:gd name="T25" fmla="*/ 2 h 18"/>
                <a:gd name="T26" fmla="*/ 30 w 153"/>
                <a:gd name="T27" fmla="*/ 2 h 18"/>
                <a:gd name="T28" fmla="*/ 33 w 153"/>
                <a:gd name="T29" fmla="*/ 1 h 18"/>
                <a:gd name="T30" fmla="*/ 37 w 153"/>
                <a:gd name="T31" fmla="*/ 1 h 18"/>
                <a:gd name="T32" fmla="*/ 40 w 153"/>
                <a:gd name="T33" fmla="*/ 1 h 18"/>
                <a:gd name="T34" fmla="*/ 44 w 153"/>
                <a:gd name="T35" fmla="*/ 1 h 18"/>
                <a:gd name="T36" fmla="*/ 47 w 153"/>
                <a:gd name="T37" fmla="*/ 0 h 18"/>
                <a:gd name="T38" fmla="*/ 50 w 153"/>
                <a:gd name="T39" fmla="*/ 0 h 18"/>
                <a:gd name="T40" fmla="*/ 51 w 153"/>
                <a:gd name="T41" fmla="*/ 0 h 18"/>
                <a:gd name="T42" fmla="*/ 54 w 153"/>
                <a:gd name="T43" fmla="*/ 0 h 18"/>
                <a:gd name="T44" fmla="*/ 58 w 153"/>
                <a:gd name="T45" fmla="*/ 0 h 18"/>
                <a:gd name="T46" fmla="*/ 61 w 153"/>
                <a:gd name="T47" fmla="*/ 0 h 18"/>
                <a:gd name="T48" fmla="*/ 64 w 153"/>
                <a:gd name="T49" fmla="*/ 0 h 18"/>
                <a:gd name="T50" fmla="*/ 68 w 153"/>
                <a:gd name="T51" fmla="*/ 0 h 18"/>
                <a:gd name="T52" fmla="*/ 71 w 153"/>
                <a:gd name="T53" fmla="*/ 0 h 18"/>
                <a:gd name="T54" fmla="*/ 75 w 153"/>
                <a:gd name="T55" fmla="*/ 0 h 18"/>
                <a:gd name="T56" fmla="*/ 78 w 153"/>
                <a:gd name="T57" fmla="*/ 0 h 18"/>
                <a:gd name="T58" fmla="*/ 82 w 153"/>
                <a:gd name="T59" fmla="*/ 0 h 18"/>
                <a:gd name="T60" fmla="*/ 85 w 153"/>
                <a:gd name="T61" fmla="*/ 0 h 18"/>
                <a:gd name="T62" fmla="*/ 89 w 153"/>
                <a:gd name="T63" fmla="*/ 0 h 18"/>
                <a:gd name="T64" fmla="*/ 92 w 153"/>
                <a:gd name="T65" fmla="*/ 0 h 18"/>
                <a:gd name="T66" fmla="*/ 96 w 153"/>
                <a:gd name="T67" fmla="*/ 0 h 18"/>
                <a:gd name="T68" fmla="*/ 99 w 153"/>
                <a:gd name="T69" fmla="*/ 0 h 18"/>
                <a:gd name="T70" fmla="*/ 102 w 153"/>
                <a:gd name="T71" fmla="*/ 0 h 18"/>
                <a:gd name="T72" fmla="*/ 103 w 153"/>
                <a:gd name="T73" fmla="*/ 0 h 18"/>
                <a:gd name="T74" fmla="*/ 106 w 153"/>
                <a:gd name="T75" fmla="*/ 0 h 18"/>
                <a:gd name="T76" fmla="*/ 109 w 153"/>
                <a:gd name="T77" fmla="*/ 1 h 18"/>
                <a:gd name="T78" fmla="*/ 113 w 153"/>
                <a:gd name="T79" fmla="*/ 1 h 18"/>
                <a:gd name="T80" fmla="*/ 116 w 153"/>
                <a:gd name="T81" fmla="*/ 1 h 18"/>
                <a:gd name="T82" fmla="*/ 120 w 153"/>
                <a:gd name="T83" fmla="*/ 1 h 18"/>
                <a:gd name="T84" fmla="*/ 123 w 153"/>
                <a:gd name="T85" fmla="*/ 2 h 18"/>
                <a:gd name="T86" fmla="*/ 127 w 153"/>
                <a:gd name="T87" fmla="*/ 2 h 18"/>
                <a:gd name="T88" fmla="*/ 130 w 153"/>
                <a:gd name="T89" fmla="*/ 3 h 18"/>
                <a:gd name="T90" fmla="*/ 134 w 153"/>
                <a:gd name="T91" fmla="*/ 3 h 18"/>
                <a:gd name="T92" fmla="*/ 135 w 153"/>
                <a:gd name="T93" fmla="*/ 4 h 18"/>
                <a:gd name="T94" fmla="*/ 137 w 153"/>
                <a:gd name="T95" fmla="*/ 4 h 18"/>
                <a:gd name="T96" fmla="*/ 140 w 153"/>
                <a:gd name="T97" fmla="*/ 5 h 18"/>
                <a:gd name="T98" fmla="*/ 144 w 153"/>
                <a:gd name="T99" fmla="*/ 7 h 18"/>
                <a:gd name="T100" fmla="*/ 145 w 153"/>
                <a:gd name="T101" fmla="*/ 7 h 18"/>
                <a:gd name="T102" fmla="*/ 147 w 153"/>
                <a:gd name="T103" fmla="*/ 9 h 18"/>
                <a:gd name="T104" fmla="*/ 150 w 153"/>
                <a:gd name="T105" fmla="*/ 11 h 18"/>
                <a:gd name="T106" fmla="*/ 151 w 153"/>
                <a:gd name="T107" fmla="*/ 12 h 18"/>
                <a:gd name="T108" fmla="*/ 152 w 153"/>
                <a:gd name="T109" fmla="*/ 14 h 18"/>
                <a:gd name="T110" fmla="*/ 153 w 153"/>
                <a:gd name="T111"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3" h="18">
                  <a:moveTo>
                    <a:pt x="0" y="18"/>
                  </a:moveTo>
                  <a:lnTo>
                    <a:pt x="1" y="14"/>
                  </a:lnTo>
                  <a:lnTo>
                    <a:pt x="2" y="12"/>
                  </a:lnTo>
                  <a:lnTo>
                    <a:pt x="3" y="11"/>
                  </a:lnTo>
                  <a:lnTo>
                    <a:pt x="6" y="9"/>
                  </a:lnTo>
                  <a:lnTo>
                    <a:pt x="8" y="7"/>
                  </a:lnTo>
                  <a:lnTo>
                    <a:pt x="9" y="7"/>
                  </a:lnTo>
                  <a:lnTo>
                    <a:pt x="13" y="5"/>
                  </a:lnTo>
                  <a:lnTo>
                    <a:pt x="16" y="4"/>
                  </a:lnTo>
                  <a:lnTo>
                    <a:pt x="18" y="4"/>
                  </a:lnTo>
                  <a:lnTo>
                    <a:pt x="20" y="3"/>
                  </a:lnTo>
                  <a:lnTo>
                    <a:pt x="23" y="3"/>
                  </a:lnTo>
                  <a:lnTo>
                    <a:pt x="26" y="2"/>
                  </a:lnTo>
                  <a:lnTo>
                    <a:pt x="30" y="2"/>
                  </a:lnTo>
                  <a:lnTo>
                    <a:pt x="33" y="1"/>
                  </a:lnTo>
                  <a:lnTo>
                    <a:pt x="37" y="1"/>
                  </a:lnTo>
                  <a:lnTo>
                    <a:pt x="40" y="1"/>
                  </a:lnTo>
                  <a:lnTo>
                    <a:pt x="44" y="1"/>
                  </a:lnTo>
                  <a:lnTo>
                    <a:pt x="47" y="0"/>
                  </a:lnTo>
                  <a:lnTo>
                    <a:pt x="50" y="0"/>
                  </a:lnTo>
                  <a:lnTo>
                    <a:pt x="51" y="0"/>
                  </a:lnTo>
                  <a:lnTo>
                    <a:pt x="54" y="0"/>
                  </a:lnTo>
                  <a:lnTo>
                    <a:pt x="58" y="0"/>
                  </a:lnTo>
                  <a:lnTo>
                    <a:pt x="61" y="0"/>
                  </a:lnTo>
                  <a:lnTo>
                    <a:pt x="64" y="0"/>
                  </a:lnTo>
                  <a:lnTo>
                    <a:pt x="68" y="0"/>
                  </a:lnTo>
                  <a:lnTo>
                    <a:pt x="71" y="0"/>
                  </a:lnTo>
                  <a:lnTo>
                    <a:pt x="75" y="0"/>
                  </a:lnTo>
                  <a:lnTo>
                    <a:pt x="78" y="0"/>
                  </a:lnTo>
                  <a:lnTo>
                    <a:pt x="82" y="0"/>
                  </a:lnTo>
                  <a:lnTo>
                    <a:pt x="85" y="0"/>
                  </a:lnTo>
                  <a:lnTo>
                    <a:pt x="89" y="0"/>
                  </a:lnTo>
                  <a:lnTo>
                    <a:pt x="92" y="0"/>
                  </a:lnTo>
                  <a:lnTo>
                    <a:pt x="96" y="0"/>
                  </a:lnTo>
                  <a:lnTo>
                    <a:pt x="99" y="0"/>
                  </a:lnTo>
                  <a:lnTo>
                    <a:pt x="102" y="0"/>
                  </a:lnTo>
                  <a:lnTo>
                    <a:pt x="103" y="0"/>
                  </a:lnTo>
                  <a:lnTo>
                    <a:pt x="106" y="0"/>
                  </a:lnTo>
                  <a:lnTo>
                    <a:pt x="109" y="1"/>
                  </a:lnTo>
                  <a:lnTo>
                    <a:pt x="113" y="1"/>
                  </a:lnTo>
                  <a:lnTo>
                    <a:pt x="116" y="1"/>
                  </a:lnTo>
                  <a:lnTo>
                    <a:pt x="120" y="1"/>
                  </a:lnTo>
                  <a:lnTo>
                    <a:pt x="123" y="2"/>
                  </a:lnTo>
                  <a:lnTo>
                    <a:pt x="127" y="2"/>
                  </a:lnTo>
                  <a:lnTo>
                    <a:pt x="130" y="3"/>
                  </a:lnTo>
                  <a:lnTo>
                    <a:pt x="134" y="3"/>
                  </a:lnTo>
                  <a:lnTo>
                    <a:pt x="135" y="4"/>
                  </a:lnTo>
                  <a:lnTo>
                    <a:pt x="137" y="4"/>
                  </a:lnTo>
                  <a:lnTo>
                    <a:pt x="140" y="5"/>
                  </a:lnTo>
                  <a:lnTo>
                    <a:pt x="144" y="7"/>
                  </a:lnTo>
                  <a:lnTo>
                    <a:pt x="145" y="7"/>
                  </a:lnTo>
                  <a:lnTo>
                    <a:pt x="147" y="9"/>
                  </a:lnTo>
                  <a:lnTo>
                    <a:pt x="150" y="11"/>
                  </a:lnTo>
                  <a:lnTo>
                    <a:pt x="151" y="12"/>
                  </a:lnTo>
                  <a:lnTo>
                    <a:pt x="152" y="14"/>
                  </a:lnTo>
                  <a:lnTo>
                    <a:pt x="153" y="18"/>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22" name="Freeform 50">
              <a:extLst>
                <a:ext uri="{FF2B5EF4-FFF2-40B4-BE49-F238E27FC236}">
                  <a16:creationId xmlns:a16="http://schemas.microsoft.com/office/drawing/2014/main" id="{48B92BFD-5924-4D2A-947F-403DCCCEB4B1}"/>
                </a:ext>
              </a:extLst>
            </p:cNvPr>
            <p:cNvSpPr>
              <a:spLocks/>
            </p:cNvSpPr>
            <p:nvPr/>
          </p:nvSpPr>
          <p:spPr bwMode="auto">
            <a:xfrm>
              <a:off x="1874" y="1495"/>
              <a:ext cx="299" cy="160"/>
            </a:xfrm>
            <a:custGeom>
              <a:avLst/>
              <a:gdLst>
                <a:gd name="T0" fmla="*/ 0 w 59"/>
                <a:gd name="T1" fmla="*/ 7 h 33"/>
                <a:gd name="T2" fmla="*/ 3 w 59"/>
                <a:gd name="T3" fmla="*/ 5 h 33"/>
                <a:gd name="T4" fmla="*/ 5 w 59"/>
                <a:gd name="T5" fmla="*/ 4 h 33"/>
                <a:gd name="T6" fmla="*/ 6 w 59"/>
                <a:gd name="T7" fmla="*/ 4 h 33"/>
                <a:gd name="T8" fmla="*/ 10 w 59"/>
                <a:gd name="T9" fmla="*/ 2 h 33"/>
                <a:gd name="T10" fmla="*/ 13 w 59"/>
                <a:gd name="T11" fmla="*/ 2 h 33"/>
                <a:gd name="T12" fmla="*/ 17 w 59"/>
                <a:gd name="T13" fmla="*/ 1 h 33"/>
                <a:gd name="T14" fmla="*/ 20 w 59"/>
                <a:gd name="T15" fmla="*/ 1 h 33"/>
                <a:gd name="T16" fmla="*/ 23 w 59"/>
                <a:gd name="T17" fmla="*/ 0 h 33"/>
                <a:gd name="T18" fmla="*/ 24 w 59"/>
                <a:gd name="T19" fmla="*/ 0 h 33"/>
                <a:gd name="T20" fmla="*/ 27 w 59"/>
                <a:gd name="T21" fmla="*/ 0 h 33"/>
                <a:gd name="T22" fmla="*/ 31 w 59"/>
                <a:gd name="T23" fmla="*/ 0 h 33"/>
                <a:gd name="T24" fmla="*/ 34 w 59"/>
                <a:gd name="T25" fmla="*/ 0 h 33"/>
                <a:gd name="T26" fmla="*/ 34 w 59"/>
                <a:gd name="T27" fmla="*/ 0 h 33"/>
                <a:gd name="T28" fmla="*/ 38 w 59"/>
                <a:gd name="T29" fmla="*/ 1 h 33"/>
                <a:gd name="T30" fmla="*/ 41 w 59"/>
                <a:gd name="T31" fmla="*/ 1 h 33"/>
                <a:gd name="T32" fmla="*/ 44 w 59"/>
                <a:gd name="T33" fmla="*/ 2 h 33"/>
                <a:gd name="T34" fmla="*/ 48 w 59"/>
                <a:gd name="T35" fmla="*/ 3 h 33"/>
                <a:gd name="T36" fmla="*/ 50 w 59"/>
                <a:gd name="T37" fmla="*/ 4 h 33"/>
                <a:gd name="T38" fmla="*/ 51 w 59"/>
                <a:gd name="T39" fmla="*/ 5 h 33"/>
                <a:gd name="T40" fmla="*/ 55 w 59"/>
                <a:gd name="T41" fmla="*/ 7 h 33"/>
                <a:gd name="T42" fmla="*/ 55 w 59"/>
                <a:gd name="T43" fmla="*/ 8 h 33"/>
                <a:gd name="T44" fmla="*/ 57 w 59"/>
                <a:gd name="T45" fmla="*/ 11 h 33"/>
                <a:gd name="T46" fmla="*/ 58 w 59"/>
                <a:gd name="T47" fmla="*/ 14 h 33"/>
                <a:gd name="T48" fmla="*/ 58 w 59"/>
                <a:gd name="T49" fmla="*/ 14 h 33"/>
                <a:gd name="T50" fmla="*/ 59 w 59"/>
                <a:gd name="T51" fmla="*/ 18 h 33"/>
                <a:gd name="T52" fmla="*/ 58 w 59"/>
                <a:gd name="T53" fmla="*/ 21 h 33"/>
                <a:gd name="T54" fmla="*/ 58 w 59"/>
                <a:gd name="T55" fmla="*/ 22 h 33"/>
                <a:gd name="T56" fmla="*/ 57 w 59"/>
                <a:gd name="T57" fmla="*/ 25 h 33"/>
                <a:gd name="T58" fmla="*/ 55 w 59"/>
                <a:gd name="T59" fmla="*/ 27 h 33"/>
                <a:gd name="T60" fmla="*/ 54 w 59"/>
                <a:gd name="T61" fmla="*/ 28 h 33"/>
                <a:gd name="T62" fmla="*/ 51 w 59"/>
                <a:gd name="T63" fmla="*/ 29 h 33"/>
                <a:gd name="T64" fmla="*/ 48 w 59"/>
                <a:gd name="T65" fmla="*/ 31 h 33"/>
                <a:gd name="T66" fmla="*/ 44 w 59"/>
                <a:gd name="T67" fmla="*/ 31 h 33"/>
                <a:gd name="T68" fmla="*/ 44 w 59"/>
                <a:gd name="T69" fmla="*/ 32 h 33"/>
                <a:gd name="T70" fmla="*/ 41 w 59"/>
                <a:gd name="T71" fmla="*/ 32 h 33"/>
                <a:gd name="T72" fmla="*/ 38 w 59"/>
                <a:gd name="T73" fmla="*/ 32 h 33"/>
                <a:gd name="T74" fmla="*/ 34 w 59"/>
                <a:gd name="T75" fmla="*/ 32 h 33"/>
                <a:gd name="T76" fmla="*/ 31 w 59"/>
                <a:gd name="T77" fmla="*/ 33 h 33"/>
                <a:gd name="T78" fmla="*/ 27 w 59"/>
                <a:gd name="T79" fmla="*/ 33 h 33"/>
                <a:gd name="T80" fmla="*/ 24 w 59"/>
                <a:gd name="T81" fmla="*/ 32 h 33"/>
                <a:gd name="T82" fmla="*/ 20 w 59"/>
                <a:gd name="T83" fmla="*/ 32 h 33"/>
                <a:gd name="T84" fmla="*/ 17 w 59"/>
                <a:gd name="T85" fmla="*/ 32 h 33"/>
                <a:gd name="T86" fmla="*/ 13 w 59"/>
                <a:gd name="T87" fmla="*/ 32 h 33"/>
                <a:gd name="T88" fmla="*/ 13 w 59"/>
                <a:gd name="T89" fmla="*/ 32 h 33"/>
                <a:gd name="T90" fmla="*/ 10 w 59"/>
                <a:gd name="T91" fmla="*/ 31 h 33"/>
                <a:gd name="T92" fmla="*/ 6 w 59"/>
                <a:gd name="T93" fmla="*/ 30 h 33"/>
                <a:gd name="T94" fmla="*/ 3 w 59"/>
                <a:gd name="T95" fmla="*/ 29 h 33"/>
                <a:gd name="T96" fmla="*/ 1 w 59"/>
                <a:gd name="T97" fmla="*/ 28 h 33"/>
                <a:gd name="T98" fmla="*/ 0 w 59"/>
                <a:gd name="T99" fmla="*/ 2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9" h="33">
                  <a:moveTo>
                    <a:pt x="0" y="7"/>
                  </a:moveTo>
                  <a:lnTo>
                    <a:pt x="3" y="5"/>
                  </a:lnTo>
                  <a:lnTo>
                    <a:pt x="5" y="4"/>
                  </a:lnTo>
                  <a:lnTo>
                    <a:pt x="6" y="4"/>
                  </a:lnTo>
                  <a:lnTo>
                    <a:pt x="10" y="2"/>
                  </a:lnTo>
                  <a:lnTo>
                    <a:pt x="13" y="2"/>
                  </a:lnTo>
                  <a:lnTo>
                    <a:pt x="17" y="1"/>
                  </a:lnTo>
                  <a:lnTo>
                    <a:pt x="20" y="1"/>
                  </a:lnTo>
                  <a:lnTo>
                    <a:pt x="23" y="0"/>
                  </a:lnTo>
                  <a:lnTo>
                    <a:pt x="24" y="0"/>
                  </a:lnTo>
                  <a:lnTo>
                    <a:pt x="27" y="0"/>
                  </a:lnTo>
                  <a:lnTo>
                    <a:pt x="31" y="0"/>
                  </a:lnTo>
                  <a:lnTo>
                    <a:pt x="34" y="0"/>
                  </a:lnTo>
                  <a:lnTo>
                    <a:pt x="34" y="0"/>
                  </a:lnTo>
                  <a:lnTo>
                    <a:pt x="38" y="1"/>
                  </a:lnTo>
                  <a:lnTo>
                    <a:pt x="41" y="1"/>
                  </a:lnTo>
                  <a:lnTo>
                    <a:pt x="44" y="2"/>
                  </a:lnTo>
                  <a:lnTo>
                    <a:pt x="48" y="3"/>
                  </a:lnTo>
                  <a:lnTo>
                    <a:pt x="50" y="4"/>
                  </a:lnTo>
                  <a:lnTo>
                    <a:pt x="51" y="5"/>
                  </a:lnTo>
                  <a:lnTo>
                    <a:pt x="55" y="7"/>
                  </a:lnTo>
                  <a:lnTo>
                    <a:pt x="55" y="8"/>
                  </a:lnTo>
                  <a:lnTo>
                    <a:pt x="57" y="11"/>
                  </a:lnTo>
                  <a:lnTo>
                    <a:pt x="58" y="14"/>
                  </a:lnTo>
                  <a:lnTo>
                    <a:pt x="58" y="14"/>
                  </a:lnTo>
                  <a:lnTo>
                    <a:pt x="59" y="18"/>
                  </a:lnTo>
                  <a:lnTo>
                    <a:pt x="58" y="21"/>
                  </a:lnTo>
                  <a:lnTo>
                    <a:pt x="58" y="22"/>
                  </a:lnTo>
                  <a:lnTo>
                    <a:pt x="57" y="25"/>
                  </a:lnTo>
                  <a:lnTo>
                    <a:pt x="55" y="27"/>
                  </a:lnTo>
                  <a:lnTo>
                    <a:pt x="54" y="28"/>
                  </a:lnTo>
                  <a:lnTo>
                    <a:pt x="51" y="29"/>
                  </a:lnTo>
                  <a:lnTo>
                    <a:pt x="48" y="31"/>
                  </a:lnTo>
                  <a:lnTo>
                    <a:pt x="44" y="31"/>
                  </a:lnTo>
                  <a:lnTo>
                    <a:pt x="44" y="32"/>
                  </a:lnTo>
                  <a:lnTo>
                    <a:pt x="41" y="32"/>
                  </a:lnTo>
                  <a:lnTo>
                    <a:pt x="38" y="32"/>
                  </a:lnTo>
                  <a:lnTo>
                    <a:pt x="34" y="32"/>
                  </a:lnTo>
                  <a:lnTo>
                    <a:pt x="31" y="33"/>
                  </a:lnTo>
                  <a:lnTo>
                    <a:pt x="27" y="33"/>
                  </a:lnTo>
                  <a:lnTo>
                    <a:pt x="24" y="32"/>
                  </a:lnTo>
                  <a:lnTo>
                    <a:pt x="20" y="32"/>
                  </a:lnTo>
                  <a:lnTo>
                    <a:pt x="17" y="32"/>
                  </a:lnTo>
                  <a:lnTo>
                    <a:pt x="13" y="32"/>
                  </a:lnTo>
                  <a:lnTo>
                    <a:pt x="13" y="32"/>
                  </a:lnTo>
                  <a:lnTo>
                    <a:pt x="10" y="31"/>
                  </a:lnTo>
                  <a:lnTo>
                    <a:pt x="6" y="30"/>
                  </a:lnTo>
                  <a:lnTo>
                    <a:pt x="3" y="29"/>
                  </a:lnTo>
                  <a:lnTo>
                    <a:pt x="1" y="28"/>
                  </a:lnTo>
                  <a:lnTo>
                    <a:pt x="0" y="27"/>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23" name="Freeform 51">
              <a:extLst>
                <a:ext uri="{FF2B5EF4-FFF2-40B4-BE49-F238E27FC236}">
                  <a16:creationId xmlns:a16="http://schemas.microsoft.com/office/drawing/2014/main" id="{593E8594-C74B-4E1C-B5EA-044308C0FFC9}"/>
                </a:ext>
              </a:extLst>
            </p:cNvPr>
            <p:cNvSpPr>
              <a:spLocks/>
            </p:cNvSpPr>
            <p:nvPr/>
          </p:nvSpPr>
          <p:spPr bwMode="auto">
            <a:xfrm>
              <a:off x="1874" y="1709"/>
              <a:ext cx="355" cy="433"/>
            </a:xfrm>
            <a:custGeom>
              <a:avLst/>
              <a:gdLst>
                <a:gd name="T0" fmla="*/ 3 w 70"/>
                <a:gd name="T1" fmla="*/ 2 h 89"/>
                <a:gd name="T2" fmla="*/ 8 w 70"/>
                <a:gd name="T3" fmla="*/ 1 h 89"/>
                <a:gd name="T4" fmla="*/ 13 w 70"/>
                <a:gd name="T5" fmla="*/ 1 h 89"/>
                <a:gd name="T6" fmla="*/ 20 w 70"/>
                <a:gd name="T7" fmla="*/ 0 h 89"/>
                <a:gd name="T8" fmla="*/ 27 w 70"/>
                <a:gd name="T9" fmla="*/ 0 h 89"/>
                <a:gd name="T10" fmla="*/ 34 w 70"/>
                <a:gd name="T11" fmla="*/ 0 h 89"/>
                <a:gd name="T12" fmla="*/ 41 w 70"/>
                <a:gd name="T13" fmla="*/ 1 h 89"/>
                <a:gd name="T14" fmla="*/ 48 w 70"/>
                <a:gd name="T15" fmla="*/ 1 h 89"/>
                <a:gd name="T16" fmla="*/ 51 w 70"/>
                <a:gd name="T17" fmla="*/ 2 h 89"/>
                <a:gd name="T18" fmla="*/ 58 w 70"/>
                <a:gd name="T19" fmla="*/ 4 h 89"/>
                <a:gd name="T20" fmla="*/ 62 w 70"/>
                <a:gd name="T21" fmla="*/ 6 h 89"/>
                <a:gd name="T22" fmla="*/ 65 w 70"/>
                <a:gd name="T23" fmla="*/ 11 h 89"/>
                <a:gd name="T24" fmla="*/ 67 w 70"/>
                <a:gd name="T25" fmla="*/ 15 h 89"/>
                <a:gd name="T26" fmla="*/ 68 w 70"/>
                <a:gd name="T27" fmla="*/ 22 h 89"/>
                <a:gd name="T28" fmla="*/ 69 w 70"/>
                <a:gd name="T29" fmla="*/ 26 h 89"/>
                <a:gd name="T30" fmla="*/ 69 w 70"/>
                <a:gd name="T31" fmla="*/ 32 h 89"/>
                <a:gd name="T32" fmla="*/ 69 w 70"/>
                <a:gd name="T33" fmla="*/ 39 h 89"/>
                <a:gd name="T34" fmla="*/ 70 w 70"/>
                <a:gd name="T35" fmla="*/ 46 h 89"/>
                <a:gd name="T36" fmla="*/ 69 w 70"/>
                <a:gd name="T37" fmla="*/ 53 h 89"/>
                <a:gd name="T38" fmla="*/ 69 w 70"/>
                <a:gd name="T39" fmla="*/ 60 h 89"/>
                <a:gd name="T40" fmla="*/ 69 w 70"/>
                <a:gd name="T41" fmla="*/ 65 h 89"/>
                <a:gd name="T42" fmla="*/ 68 w 70"/>
                <a:gd name="T43" fmla="*/ 70 h 89"/>
                <a:gd name="T44" fmla="*/ 66 w 70"/>
                <a:gd name="T45" fmla="*/ 77 h 89"/>
                <a:gd name="T46" fmla="*/ 64 w 70"/>
                <a:gd name="T47" fmla="*/ 81 h 89"/>
                <a:gd name="T48" fmla="*/ 60 w 70"/>
                <a:gd name="T49" fmla="*/ 84 h 89"/>
                <a:gd name="T50" fmla="*/ 55 w 70"/>
                <a:gd name="T51" fmla="*/ 86 h 89"/>
                <a:gd name="T52" fmla="*/ 48 w 70"/>
                <a:gd name="T53" fmla="*/ 88 h 89"/>
                <a:gd name="T54" fmla="*/ 44 w 70"/>
                <a:gd name="T55" fmla="*/ 88 h 89"/>
                <a:gd name="T56" fmla="*/ 38 w 70"/>
                <a:gd name="T57" fmla="*/ 89 h 89"/>
                <a:gd name="T58" fmla="*/ 31 w 70"/>
                <a:gd name="T59" fmla="*/ 89 h 89"/>
                <a:gd name="T60" fmla="*/ 24 w 70"/>
                <a:gd name="T61" fmla="*/ 89 h 89"/>
                <a:gd name="T62" fmla="*/ 17 w 70"/>
                <a:gd name="T63" fmla="*/ 88 h 89"/>
                <a:gd name="T64" fmla="*/ 10 w 70"/>
                <a:gd name="T65" fmla="*/ 88 h 89"/>
                <a:gd name="T66" fmla="*/ 6 w 70"/>
                <a:gd name="T67" fmla="*/ 87 h 89"/>
                <a:gd name="T68" fmla="*/ 0 w 70"/>
                <a:gd name="T6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89">
                  <a:moveTo>
                    <a:pt x="0" y="3"/>
                  </a:moveTo>
                  <a:lnTo>
                    <a:pt x="3" y="2"/>
                  </a:lnTo>
                  <a:lnTo>
                    <a:pt x="6" y="2"/>
                  </a:lnTo>
                  <a:lnTo>
                    <a:pt x="8" y="1"/>
                  </a:lnTo>
                  <a:lnTo>
                    <a:pt x="10" y="1"/>
                  </a:lnTo>
                  <a:lnTo>
                    <a:pt x="13" y="1"/>
                  </a:lnTo>
                  <a:lnTo>
                    <a:pt x="17" y="1"/>
                  </a:lnTo>
                  <a:lnTo>
                    <a:pt x="20" y="0"/>
                  </a:lnTo>
                  <a:lnTo>
                    <a:pt x="24" y="0"/>
                  </a:lnTo>
                  <a:lnTo>
                    <a:pt x="27" y="0"/>
                  </a:lnTo>
                  <a:lnTo>
                    <a:pt x="31" y="0"/>
                  </a:lnTo>
                  <a:lnTo>
                    <a:pt x="34" y="0"/>
                  </a:lnTo>
                  <a:lnTo>
                    <a:pt x="38" y="0"/>
                  </a:lnTo>
                  <a:lnTo>
                    <a:pt x="41" y="1"/>
                  </a:lnTo>
                  <a:lnTo>
                    <a:pt x="44" y="1"/>
                  </a:lnTo>
                  <a:lnTo>
                    <a:pt x="48" y="1"/>
                  </a:lnTo>
                  <a:lnTo>
                    <a:pt x="48" y="1"/>
                  </a:lnTo>
                  <a:lnTo>
                    <a:pt x="51" y="2"/>
                  </a:lnTo>
                  <a:lnTo>
                    <a:pt x="55" y="3"/>
                  </a:lnTo>
                  <a:lnTo>
                    <a:pt x="58" y="4"/>
                  </a:lnTo>
                  <a:lnTo>
                    <a:pt x="60" y="5"/>
                  </a:lnTo>
                  <a:lnTo>
                    <a:pt x="62" y="6"/>
                  </a:lnTo>
                  <a:lnTo>
                    <a:pt x="64" y="8"/>
                  </a:lnTo>
                  <a:lnTo>
                    <a:pt x="65" y="11"/>
                  </a:lnTo>
                  <a:lnTo>
                    <a:pt x="66" y="12"/>
                  </a:lnTo>
                  <a:lnTo>
                    <a:pt x="67" y="15"/>
                  </a:lnTo>
                  <a:lnTo>
                    <a:pt x="68" y="19"/>
                  </a:lnTo>
                  <a:lnTo>
                    <a:pt x="68" y="22"/>
                  </a:lnTo>
                  <a:lnTo>
                    <a:pt x="69" y="24"/>
                  </a:lnTo>
                  <a:lnTo>
                    <a:pt x="69" y="26"/>
                  </a:lnTo>
                  <a:lnTo>
                    <a:pt x="69" y="29"/>
                  </a:lnTo>
                  <a:lnTo>
                    <a:pt x="69" y="32"/>
                  </a:lnTo>
                  <a:lnTo>
                    <a:pt x="69" y="36"/>
                  </a:lnTo>
                  <a:lnTo>
                    <a:pt x="69" y="39"/>
                  </a:lnTo>
                  <a:lnTo>
                    <a:pt x="70" y="43"/>
                  </a:lnTo>
                  <a:lnTo>
                    <a:pt x="70" y="46"/>
                  </a:lnTo>
                  <a:lnTo>
                    <a:pt x="69" y="50"/>
                  </a:lnTo>
                  <a:lnTo>
                    <a:pt x="69" y="53"/>
                  </a:lnTo>
                  <a:lnTo>
                    <a:pt x="69" y="57"/>
                  </a:lnTo>
                  <a:lnTo>
                    <a:pt x="69" y="60"/>
                  </a:lnTo>
                  <a:lnTo>
                    <a:pt x="69" y="64"/>
                  </a:lnTo>
                  <a:lnTo>
                    <a:pt x="69" y="65"/>
                  </a:lnTo>
                  <a:lnTo>
                    <a:pt x="68" y="67"/>
                  </a:lnTo>
                  <a:lnTo>
                    <a:pt x="68" y="70"/>
                  </a:lnTo>
                  <a:lnTo>
                    <a:pt x="67" y="74"/>
                  </a:lnTo>
                  <a:lnTo>
                    <a:pt x="66" y="77"/>
                  </a:lnTo>
                  <a:lnTo>
                    <a:pt x="65" y="78"/>
                  </a:lnTo>
                  <a:lnTo>
                    <a:pt x="64" y="81"/>
                  </a:lnTo>
                  <a:lnTo>
                    <a:pt x="62" y="83"/>
                  </a:lnTo>
                  <a:lnTo>
                    <a:pt x="60" y="84"/>
                  </a:lnTo>
                  <a:lnTo>
                    <a:pt x="58" y="85"/>
                  </a:lnTo>
                  <a:lnTo>
                    <a:pt x="55" y="86"/>
                  </a:lnTo>
                  <a:lnTo>
                    <a:pt x="51" y="87"/>
                  </a:lnTo>
                  <a:lnTo>
                    <a:pt x="48" y="88"/>
                  </a:lnTo>
                  <a:lnTo>
                    <a:pt x="48" y="88"/>
                  </a:lnTo>
                  <a:lnTo>
                    <a:pt x="44" y="88"/>
                  </a:lnTo>
                  <a:lnTo>
                    <a:pt x="41" y="88"/>
                  </a:lnTo>
                  <a:lnTo>
                    <a:pt x="38" y="89"/>
                  </a:lnTo>
                  <a:lnTo>
                    <a:pt x="34" y="89"/>
                  </a:lnTo>
                  <a:lnTo>
                    <a:pt x="31" y="89"/>
                  </a:lnTo>
                  <a:lnTo>
                    <a:pt x="27" y="89"/>
                  </a:lnTo>
                  <a:lnTo>
                    <a:pt x="24" y="89"/>
                  </a:lnTo>
                  <a:lnTo>
                    <a:pt x="20" y="89"/>
                  </a:lnTo>
                  <a:lnTo>
                    <a:pt x="17" y="88"/>
                  </a:lnTo>
                  <a:lnTo>
                    <a:pt x="13" y="88"/>
                  </a:lnTo>
                  <a:lnTo>
                    <a:pt x="10" y="88"/>
                  </a:lnTo>
                  <a:lnTo>
                    <a:pt x="8" y="88"/>
                  </a:lnTo>
                  <a:lnTo>
                    <a:pt x="6" y="87"/>
                  </a:lnTo>
                  <a:lnTo>
                    <a:pt x="3" y="87"/>
                  </a:lnTo>
                  <a:lnTo>
                    <a:pt x="0" y="86"/>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24" name="Freeform 52">
              <a:extLst>
                <a:ext uri="{FF2B5EF4-FFF2-40B4-BE49-F238E27FC236}">
                  <a16:creationId xmlns:a16="http://schemas.microsoft.com/office/drawing/2014/main" id="{D972EE3B-25F0-47F9-B4AD-A309A423A006}"/>
                </a:ext>
              </a:extLst>
            </p:cNvPr>
            <p:cNvSpPr>
              <a:spLocks/>
            </p:cNvSpPr>
            <p:nvPr/>
          </p:nvSpPr>
          <p:spPr bwMode="auto">
            <a:xfrm>
              <a:off x="1874" y="2194"/>
              <a:ext cx="299" cy="162"/>
            </a:xfrm>
            <a:custGeom>
              <a:avLst/>
              <a:gdLst>
                <a:gd name="T0" fmla="*/ 0 w 59"/>
                <a:gd name="T1" fmla="*/ 6 h 33"/>
                <a:gd name="T2" fmla="*/ 1 w 59"/>
                <a:gd name="T3" fmla="*/ 5 h 33"/>
                <a:gd name="T4" fmla="*/ 3 w 59"/>
                <a:gd name="T5" fmla="*/ 4 h 33"/>
                <a:gd name="T6" fmla="*/ 6 w 59"/>
                <a:gd name="T7" fmla="*/ 3 h 33"/>
                <a:gd name="T8" fmla="*/ 10 w 59"/>
                <a:gd name="T9" fmla="*/ 2 h 33"/>
                <a:gd name="T10" fmla="*/ 13 w 59"/>
                <a:gd name="T11" fmla="*/ 2 h 33"/>
                <a:gd name="T12" fmla="*/ 13 w 59"/>
                <a:gd name="T13" fmla="*/ 1 h 33"/>
                <a:gd name="T14" fmla="*/ 17 w 59"/>
                <a:gd name="T15" fmla="*/ 1 h 33"/>
                <a:gd name="T16" fmla="*/ 20 w 59"/>
                <a:gd name="T17" fmla="*/ 1 h 33"/>
                <a:gd name="T18" fmla="*/ 24 w 59"/>
                <a:gd name="T19" fmla="*/ 1 h 33"/>
                <a:gd name="T20" fmla="*/ 27 w 59"/>
                <a:gd name="T21" fmla="*/ 0 h 33"/>
                <a:gd name="T22" fmla="*/ 31 w 59"/>
                <a:gd name="T23" fmla="*/ 0 h 33"/>
                <a:gd name="T24" fmla="*/ 34 w 59"/>
                <a:gd name="T25" fmla="*/ 1 h 33"/>
                <a:gd name="T26" fmla="*/ 38 w 59"/>
                <a:gd name="T27" fmla="*/ 1 h 33"/>
                <a:gd name="T28" fmla="*/ 41 w 59"/>
                <a:gd name="T29" fmla="*/ 1 h 33"/>
                <a:gd name="T30" fmla="*/ 44 w 59"/>
                <a:gd name="T31" fmla="*/ 2 h 33"/>
                <a:gd name="T32" fmla="*/ 44 w 59"/>
                <a:gd name="T33" fmla="*/ 2 h 33"/>
                <a:gd name="T34" fmla="*/ 48 w 59"/>
                <a:gd name="T35" fmla="*/ 2 h 33"/>
                <a:gd name="T36" fmla="*/ 51 w 59"/>
                <a:gd name="T37" fmla="*/ 4 h 33"/>
                <a:gd name="T38" fmla="*/ 54 w 59"/>
                <a:gd name="T39" fmla="*/ 5 h 33"/>
                <a:gd name="T40" fmla="*/ 55 w 59"/>
                <a:gd name="T41" fmla="*/ 6 h 33"/>
                <a:gd name="T42" fmla="*/ 57 w 59"/>
                <a:gd name="T43" fmla="*/ 8 h 33"/>
                <a:gd name="T44" fmla="*/ 58 w 59"/>
                <a:gd name="T45" fmla="*/ 11 h 33"/>
                <a:gd name="T46" fmla="*/ 58 w 59"/>
                <a:gd name="T47" fmla="*/ 12 h 33"/>
                <a:gd name="T48" fmla="*/ 59 w 59"/>
                <a:gd name="T49" fmla="*/ 15 h 33"/>
                <a:gd name="T50" fmla="*/ 58 w 59"/>
                <a:gd name="T51" fmla="*/ 19 h 33"/>
                <a:gd name="T52" fmla="*/ 58 w 59"/>
                <a:gd name="T53" fmla="*/ 19 h 33"/>
                <a:gd name="T54" fmla="*/ 57 w 59"/>
                <a:gd name="T55" fmla="*/ 22 h 33"/>
                <a:gd name="T56" fmla="*/ 55 w 59"/>
                <a:gd name="T57" fmla="*/ 25 h 33"/>
                <a:gd name="T58" fmla="*/ 55 w 59"/>
                <a:gd name="T59" fmla="*/ 26 h 33"/>
                <a:gd name="T60" fmla="*/ 51 w 59"/>
                <a:gd name="T61" fmla="*/ 28 h 33"/>
                <a:gd name="T62" fmla="*/ 50 w 59"/>
                <a:gd name="T63" fmla="*/ 29 h 33"/>
                <a:gd name="T64" fmla="*/ 48 w 59"/>
                <a:gd name="T65" fmla="*/ 30 h 33"/>
                <a:gd name="T66" fmla="*/ 44 w 59"/>
                <a:gd name="T67" fmla="*/ 31 h 33"/>
                <a:gd name="T68" fmla="*/ 41 w 59"/>
                <a:gd name="T69" fmla="*/ 32 h 33"/>
                <a:gd name="T70" fmla="*/ 38 w 59"/>
                <a:gd name="T71" fmla="*/ 32 h 33"/>
                <a:gd name="T72" fmla="*/ 34 w 59"/>
                <a:gd name="T73" fmla="*/ 33 h 33"/>
                <a:gd name="T74" fmla="*/ 34 w 59"/>
                <a:gd name="T75" fmla="*/ 33 h 33"/>
                <a:gd name="T76" fmla="*/ 31 w 59"/>
                <a:gd name="T77" fmla="*/ 33 h 33"/>
                <a:gd name="T78" fmla="*/ 27 w 59"/>
                <a:gd name="T79" fmla="*/ 33 h 33"/>
                <a:gd name="T80" fmla="*/ 24 w 59"/>
                <a:gd name="T81" fmla="*/ 33 h 33"/>
                <a:gd name="T82" fmla="*/ 23 w 59"/>
                <a:gd name="T83" fmla="*/ 33 h 33"/>
                <a:gd name="T84" fmla="*/ 20 w 59"/>
                <a:gd name="T85" fmla="*/ 32 h 33"/>
                <a:gd name="T86" fmla="*/ 17 w 59"/>
                <a:gd name="T87" fmla="*/ 32 h 33"/>
                <a:gd name="T88" fmla="*/ 13 w 59"/>
                <a:gd name="T89" fmla="*/ 31 h 33"/>
                <a:gd name="T90" fmla="*/ 10 w 59"/>
                <a:gd name="T91" fmla="*/ 31 h 33"/>
                <a:gd name="T92" fmla="*/ 6 w 59"/>
                <a:gd name="T93" fmla="*/ 29 h 33"/>
                <a:gd name="T94" fmla="*/ 5 w 59"/>
                <a:gd name="T95" fmla="*/ 29 h 33"/>
                <a:gd name="T96" fmla="*/ 3 w 59"/>
                <a:gd name="T97" fmla="*/ 28 h 33"/>
                <a:gd name="T98" fmla="*/ 0 w 59"/>
                <a:gd name="T99"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9" h="33">
                  <a:moveTo>
                    <a:pt x="0" y="6"/>
                  </a:moveTo>
                  <a:lnTo>
                    <a:pt x="1" y="5"/>
                  </a:lnTo>
                  <a:lnTo>
                    <a:pt x="3" y="4"/>
                  </a:lnTo>
                  <a:lnTo>
                    <a:pt x="6" y="3"/>
                  </a:lnTo>
                  <a:lnTo>
                    <a:pt x="10" y="2"/>
                  </a:lnTo>
                  <a:lnTo>
                    <a:pt x="13" y="2"/>
                  </a:lnTo>
                  <a:lnTo>
                    <a:pt x="13" y="1"/>
                  </a:lnTo>
                  <a:lnTo>
                    <a:pt x="17" y="1"/>
                  </a:lnTo>
                  <a:lnTo>
                    <a:pt x="20" y="1"/>
                  </a:lnTo>
                  <a:lnTo>
                    <a:pt x="24" y="1"/>
                  </a:lnTo>
                  <a:lnTo>
                    <a:pt x="27" y="0"/>
                  </a:lnTo>
                  <a:lnTo>
                    <a:pt x="31" y="0"/>
                  </a:lnTo>
                  <a:lnTo>
                    <a:pt x="34" y="1"/>
                  </a:lnTo>
                  <a:lnTo>
                    <a:pt x="38" y="1"/>
                  </a:lnTo>
                  <a:lnTo>
                    <a:pt x="41" y="1"/>
                  </a:lnTo>
                  <a:lnTo>
                    <a:pt x="44" y="2"/>
                  </a:lnTo>
                  <a:lnTo>
                    <a:pt x="44" y="2"/>
                  </a:lnTo>
                  <a:lnTo>
                    <a:pt x="48" y="2"/>
                  </a:lnTo>
                  <a:lnTo>
                    <a:pt x="51" y="4"/>
                  </a:lnTo>
                  <a:lnTo>
                    <a:pt x="54" y="5"/>
                  </a:lnTo>
                  <a:lnTo>
                    <a:pt x="55" y="6"/>
                  </a:lnTo>
                  <a:lnTo>
                    <a:pt x="57" y="8"/>
                  </a:lnTo>
                  <a:lnTo>
                    <a:pt x="58" y="11"/>
                  </a:lnTo>
                  <a:lnTo>
                    <a:pt x="58" y="12"/>
                  </a:lnTo>
                  <a:lnTo>
                    <a:pt x="59" y="15"/>
                  </a:lnTo>
                  <a:lnTo>
                    <a:pt x="58" y="19"/>
                  </a:lnTo>
                  <a:lnTo>
                    <a:pt x="58" y="19"/>
                  </a:lnTo>
                  <a:lnTo>
                    <a:pt x="57" y="22"/>
                  </a:lnTo>
                  <a:lnTo>
                    <a:pt x="55" y="25"/>
                  </a:lnTo>
                  <a:lnTo>
                    <a:pt x="55" y="26"/>
                  </a:lnTo>
                  <a:lnTo>
                    <a:pt x="51" y="28"/>
                  </a:lnTo>
                  <a:lnTo>
                    <a:pt x="50" y="29"/>
                  </a:lnTo>
                  <a:lnTo>
                    <a:pt x="48" y="30"/>
                  </a:lnTo>
                  <a:lnTo>
                    <a:pt x="44" y="31"/>
                  </a:lnTo>
                  <a:lnTo>
                    <a:pt x="41" y="32"/>
                  </a:lnTo>
                  <a:lnTo>
                    <a:pt x="38" y="32"/>
                  </a:lnTo>
                  <a:lnTo>
                    <a:pt x="34" y="33"/>
                  </a:lnTo>
                  <a:lnTo>
                    <a:pt x="34" y="33"/>
                  </a:lnTo>
                  <a:lnTo>
                    <a:pt x="31" y="33"/>
                  </a:lnTo>
                  <a:lnTo>
                    <a:pt x="27" y="33"/>
                  </a:lnTo>
                  <a:lnTo>
                    <a:pt x="24" y="33"/>
                  </a:lnTo>
                  <a:lnTo>
                    <a:pt x="23" y="33"/>
                  </a:lnTo>
                  <a:lnTo>
                    <a:pt x="20" y="32"/>
                  </a:lnTo>
                  <a:lnTo>
                    <a:pt x="17" y="32"/>
                  </a:lnTo>
                  <a:lnTo>
                    <a:pt x="13" y="31"/>
                  </a:lnTo>
                  <a:lnTo>
                    <a:pt x="10" y="31"/>
                  </a:lnTo>
                  <a:lnTo>
                    <a:pt x="6" y="29"/>
                  </a:lnTo>
                  <a:lnTo>
                    <a:pt x="5" y="29"/>
                  </a:lnTo>
                  <a:lnTo>
                    <a:pt x="3" y="28"/>
                  </a:lnTo>
                  <a:lnTo>
                    <a:pt x="0" y="26"/>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25" name="Freeform 53">
              <a:extLst>
                <a:ext uri="{FF2B5EF4-FFF2-40B4-BE49-F238E27FC236}">
                  <a16:creationId xmlns:a16="http://schemas.microsoft.com/office/drawing/2014/main" id="{C2B83361-A129-42FA-B117-B15C2F397B38}"/>
                </a:ext>
              </a:extLst>
            </p:cNvPr>
            <p:cNvSpPr>
              <a:spLocks/>
            </p:cNvSpPr>
            <p:nvPr/>
          </p:nvSpPr>
          <p:spPr bwMode="auto">
            <a:xfrm>
              <a:off x="3302" y="1495"/>
              <a:ext cx="303" cy="160"/>
            </a:xfrm>
            <a:custGeom>
              <a:avLst/>
              <a:gdLst>
                <a:gd name="T0" fmla="*/ 60 w 60"/>
                <a:gd name="T1" fmla="*/ 7 h 33"/>
                <a:gd name="T2" fmla="*/ 56 w 60"/>
                <a:gd name="T3" fmla="*/ 5 h 33"/>
                <a:gd name="T4" fmla="*/ 54 w 60"/>
                <a:gd name="T5" fmla="*/ 4 h 33"/>
                <a:gd name="T6" fmla="*/ 53 w 60"/>
                <a:gd name="T7" fmla="*/ 4 h 33"/>
                <a:gd name="T8" fmla="*/ 49 w 60"/>
                <a:gd name="T9" fmla="*/ 2 h 33"/>
                <a:gd name="T10" fmla="*/ 46 w 60"/>
                <a:gd name="T11" fmla="*/ 2 h 33"/>
                <a:gd name="T12" fmla="*/ 42 w 60"/>
                <a:gd name="T13" fmla="*/ 1 h 33"/>
                <a:gd name="T14" fmla="*/ 39 w 60"/>
                <a:gd name="T15" fmla="*/ 1 h 33"/>
                <a:gd name="T16" fmla="*/ 36 w 60"/>
                <a:gd name="T17" fmla="*/ 0 h 33"/>
                <a:gd name="T18" fmla="*/ 35 w 60"/>
                <a:gd name="T19" fmla="*/ 0 h 33"/>
                <a:gd name="T20" fmla="*/ 32 w 60"/>
                <a:gd name="T21" fmla="*/ 0 h 33"/>
                <a:gd name="T22" fmla="*/ 28 w 60"/>
                <a:gd name="T23" fmla="*/ 0 h 33"/>
                <a:gd name="T24" fmla="*/ 25 w 60"/>
                <a:gd name="T25" fmla="*/ 0 h 33"/>
                <a:gd name="T26" fmla="*/ 25 w 60"/>
                <a:gd name="T27" fmla="*/ 0 h 33"/>
                <a:gd name="T28" fmla="*/ 22 w 60"/>
                <a:gd name="T29" fmla="*/ 1 h 33"/>
                <a:gd name="T30" fmla="*/ 18 w 60"/>
                <a:gd name="T31" fmla="*/ 1 h 33"/>
                <a:gd name="T32" fmla="*/ 15 w 60"/>
                <a:gd name="T33" fmla="*/ 2 h 33"/>
                <a:gd name="T34" fmla="*/ 11 w 60"/>
                <a:gd name="T35" fmla="*/ 3 h 33"/>
                <a:gd name="T36" fmla="*/ 9 w 60"/>
                <a:gd name="T37" fmla="*/ 4 h 33"/>
                <a:gd name="T38" fmla="*/ 8 w 60"/>
                <a:gd name="T39" fmla="*/ 5 h 33"/>
                <a:gd name="T40" fmla="*/ 4 w 60"/>
                <a:gd name="T41" fmla="*/ 7 h 33"/>
                <a:gd name="T42" fmla="*/ 4 w 60"/>
                <a:gd name="T43" fmla="*/ 8 h 33"/>
                <a:gd name="T44" fmla="*/ 2 w 60"/>
                <a:gd name="T45" fmla="*/ 11 h 33"/>
                <a:gd name="T46" fmla="*/ 1 w 60"/>
                <a:gd name="T47" fmla="*/ 14 h 33"/>
                <a:gd name="T48" fmla="*/ 1 w 60"/>
                <a:gd name="T49" fmla="*/ 14 h 33"/>
                <a:gd name="T50" fmla="*/ 0 w 60"/>
                <a:gd name="T51" fmla="*/ 18 h 33"/>
                <a:gd name="T52" fmla="*/ 1 w 60"/>
                <a:gd name="T53" fmla="*/ 21 h 33"/>
                <a:gd name="T54" fmla="*/ 1 w 60"/>
                <a:gd name="T55" fmla="*/ 22 h 33"/>
                <a:gd name="T56" fmla="*/ 2 w 60"/>
                <a:gd name="T57" fmla="*/ 25 h 33"/>
                <a:gd name="T58" fmla="*/ 4 w 60"/>
                <a:gd name="T59" fmla="*/ 27 h 33"/>
                <a:gd name="T60" fmla="*/ 5 w 60"/>
                <a:gd name="T61" fmla="*/ 28 h 33"/>
                <a:gd name="T62" fmla="*/ 8 w 60"/>
                <a:gd name="T63" fmla="*/ 29 h 33"/>
                <a:gd name="T64" fmla="*/ 11 w 60"/>
                <a:gd name="T65" fmla="*/ 31 h 33"/>
                <a:gd name="T66" fmla="*/ 15 w 60"/>
                <a:gd name="T67" fmla="*/ 31 h 33"/>
                <a:gd name="T68" fmla="*/ 15 w 60"/>
                <a:gd name="T69" fmla="*/ 32 h 33"/>
                <a:gd name="T70" fmla="*/ 18 w 60"/>
                <a:gd name="T71" fmla="*/ 32 h 33"/>
                <a:gd name="T72" fmla="*/ 22 w 60"/>
                <a:gd name="T73" fmla="*/ 32 h 33"/>
                <a:gd name="T74" fmla="*/ 25 w 60"/>
                <a:gd name="T75" fmla="*/ 32 h 33"/>
                <a:gd name="T76" fmla="*/ 28 w 60"/>
                <a:gd name="T77" fmla="*/ 33 h 33"/>
                <a:gd name="T78" fmla="*/ 32 w 60"/>
                <a:gd name="T79" fmla="*/ 33 h 33"/>
                <a:gd name="T80" fmla="*/ 35 w 60"/>
                <a:gd name="T81" fmla="*/ 32 h 33"/>
                <a:gd name="T82" fmla="*/ 39 w 60"/>
                <a:gd name="T83" fmla="*/ 32 h 33"/>
                <a:gd name="T84" fmla="*/ 42 w 60"/>
                <a:gd name="T85" fmla="*/ 32 h 33"/>
                <a:gd name="T86" fmla="*/ 46 w 60"/>
                <a:gd name="T87" fmla="*/ 32 h 33"/>
                <a:gd name="T88" fmla="*/ 46 w 60"/>
                <a:gd name="T89" fmla="*/ 32 h 33"/>
                <a:gd name="T90" fmla="*/ 49 w 60"/>
                <a:gd name="T91" fmla="*/ 31 h 33"/>
                <a:gd name="T92" fmla="*/ 53 w 60"/>
                <a:gd name="T93" fmla="*/ 30 h 33"/>
                <a:gd name="T94" fmla="*/ 56 w 60"/>
                <a:gd name="T95" fmla="*/ 29 h 33"/>
                <a:gd name="T96" fmla="*/ 58 w 60"/>
                <a:gd name="T97" fmla="*/ 28 h 33"/>
                <a:gd name="T98" fmla="*/ 60 w 60"/>
                <a:gd name="T99" fmla="*/ 2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 h="33">
                  <a:moveTo>
                    <a:pt x="60" y="7"/>
                  </a:moveTo>
                  <a:lnTo>
                    <a:pt x="56" y="5"/>
                  </a:lnTo>
                  <a:lnTo>
                    <a:pt x="54" y="4"/>
                  </a:lnTo>
                  <a:lnTo>
                    <a:pt x="53" y="4"/>
                  </a:lnTo>
                  <a:lnTo>
                    <a:pt x="49" y="2"/>
                  </a:lnTo>
                  <a:lnTo>
                    <a:pt x="46" y="2"/>
                  </a:lnTo>
                  <a:lnTo>
                    <a:pt x="42" y="1"/>
                  </a:lnTo>
                  <a:lnTo>
                    <a:pt x="39" y="1"/>
                  </a:lnTo>
                  <a:lnTo>
                    <a:pt x="36" y="0"/>
                  </a:lnTo>
                  <a:lnTo>
                    <a:pt x="35" y="0"/>
                  </a:lnTo>
                  <a:lnTo>
                    <a:pt x="32" y="0"/>
                  </a:lnTo>
                  <a:lnTo>
                    <a:pt x="28" y="0"/>
                  </a:lnTo>
                  <a:lnTo>
                    <a:pt x="25" y="0"/>
                  </a:lnTo>
                  <a:lnTo>
                    <a:pt x="25" y="0"/>
                  </a:lnTo>
                  <a:lnTo>
                    <a:pt x="22" y="1"/>
                  </a:lnTo>
                  <a:lnTo>
                    <a:pt x="18" y="1"/>
                  </a:lnTo>
                  <a:lnTo>
                    <a:pt x="15" y="2"/>
                  </a:lnTo>
                  <a:lnTo>
                    <a:pt x="11" y="3"/>
                  </a:lnTo>
                  <a:lnTo>
                    <a:pt x="9" y="4"/>
                  </a:lnTo>
                  <a:lnTo>
                    <a:pt x="8" y="5"/>
                  </a:lnTo>
                  <a:lnTo>
                    <a:pt x="4" y="7"/>
                  </a:lnTo>
                  <a:lnTo>
                    <a:pt x="4" y="8"/>
                  </a:lnTo>
                  <a:lnTo>
                    <a:pt x="2" y="11"/>
                  </a:lnTo>
                  <a:lnTo>
                    <a:pt x="1" y="14"/>
                  </a:lnTo>
                  <a:lnTo>
                    <a:pt x="1" y="14"/>
                  </a:lnTo>
                  <a:lnTo>
                    <a:pt x="0" y="18"/>
                  </a:lnTo>
                  <a:lnTo>
                    <a:pt x="1" y="21"/>
                  </a:lnTo>
                  <a:lnTo>
                    <a:pt x="1" y="22"/>
                  </a:lnTo>
                  <a:lnTo>
                    <a:pt x="2" y="25"/>
                  </a:lnTo>
                  <a:lnTo>
                    <a:pt x="4" y="27"/>
                  </a:lnTo>
                  <a:lnTo>
                    <a:pt x="5" y="28"/>
                  </a:lnTo>
                  <a:lnTo>
                    <a:pt x="8" y="29"/>
                  </a:lnTo>
                  <a:lnTo>
                    <a:pt x="11" y="31"/>
                  </a:lnTo>
                  <a:lnTo>
                    <a:pt x="15" y="31"/>
                  </a:lnTo>
                  <a:lnTo>
                    <a:pt x="15" y="32"/>
                  </a:lnTo>
                  <a:lnTo>
                    <a:pt x="18" y="32"/>
                  </a:lnTo>
                  <a:lnTo>
                    <a:pt x="22" y="32"/>
                  </a:lnTo>
                  <a:lnTo>
                    <a:pt x="25" y="32"/>
                  </a:lnTo>
                  <a:lnTo>
                    <a:pt x="28" y="33"/>
                  </a:lnTo>
                  <a:lnTo>
                    <a:pt x="32" y="33"/>
                  </a:lnTo>
                  <a:lnTo>
                    <a:pt x="35" y="32"/>
                  </a:lnTo>
                  <a:lnTo>
                    <a:pt x="39" y="32"/>
                  </a:lnTo>
                  <a:lnTo>
                    <a:pt x="42" y="32"/>
                  </a:lnTo>
                  <a:lnTo>
                    <a:pt x="46" y="32"/>
                  </a:lnTo>
                  <a:lnTo>
                    <a:pt x="46" y="32"/>
                  </a:lnTo>
                  <a:lnTo>
                    <a:pt x="49" y="31"/>
                  </a:lnTo>
                  <a:lnTo>
                    <a:pt x="53" y="30"/>
                  </a:lnTo>
                  <a:lnTo>
                    <a:pt x="56" y="29"/>
                  </a:lnTo>
                  <a:lnTo>
                    <a:pt x="58" y="28"/>
                  </a:lnTo>
                  <a:lnTo>
                    <a:pt x="60" y="27"/>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26" name="Freeform 54">
              <a:extLst>
                <a:ext uri="{FF2B5EF4-FFF2-40B4-BE49-F238E27FC236}">
                  <a16:creationId xmlns:a16="http://schemas.microsoft.com/office/drawing/2014/main" id="{B6907DFF-B0E4-4E17-AA30-2701A1688E86}"/>
                </a:ext>
              </a:extLst>
            </p:cNvPr>
            <p:cNvSpPr>
              <a:spLocks/>
            </p:cNvSpPr>
            <p:nvPr/>
          </p:nvSpPr>
          <p:spPr bwMode="auto">
            <a:xfrm>
              <a:off x="3246" y="1709"/>
              <a:ext cx="359" cy="433"/>
            </a:xfrm>
            <a:custGeom>
              <a:avLst/>
              <a:gdLst>
                <a:gd name="T0" fmla="*/ 67 w 71"/>
                <a:gd name="T1" fmla="*/ 2 h 89"/>
                <a:gd name="T2" fmla="*/ 62 w 71"/>
                <a:gd name="T3" fmla="*/ 1 h 89"/>
                <a:gd name="T4" fmla="*/ 57 w 71"/>
                <a:gd name="T5" fmla="*/ 1 h 89"/>
                <a:gd name="T6" fmla="*/ 50 w 71"/>
                <a:gd name="T7" fmla="*/ 0 h 89"/>
                <a:gd name="T8" fmla="*/ 43 w 71"/>
                <a:gd name="T9" fmla="*/ 0 h 89"/>
                <a:gd name="T10" fmla="*/ 36 w 71"/>
                <a:gd name="T11" fmla="*/ 0 h 89"/>
                <a:gd name="T12" fmla="*/ 29 w 71"/>
                <a:gd name="T13" fmla="*/ 1 h 89"/>
                <a:gd name="T14" fmla="*/ 22 w 71"/>
                <a:gd name="T15" fmla="*/ 1 h 89"/>
                <a:gd name="T16" fmla="*/ 19 w 71"/>
                <a:gd name="T17" fmla="*/ 2 h 89"/>
                <a:gd name="T18" fmla="*/ 12 w 71"/>
                <a:gd name="T19" fmla="*/ 4 h 89"/>
                <a:gd name="T20" fmla="*/ 8 w 71"/>
                <a:gd name="T21" fmla="*/ 6 h 89"/>
                <a:gd name="T22" fmla="*/ 5 w 71"/>
                <a:gd name="T23" fmla="*/ 11 h 89"/>
                <a:gd name="T24" fmla="*/ 3 w 71"/>
                <a:gd name="T25" fmla="*/ 15 h 89"/>
                <a:gd name="T26" fmla="*/ 2 w 71"/>
                <a:gd name="T27" fmla="*/ 22 h 89"/>
                <a:gd name="T28" fmla="*/ 1 w 71"/>
                <a:gd name="T29" fmla="*/ 26 h 89"/>
                <a:gd name="T30" fmla="*/ 1 w 71"/>
                <a:gd name="T31" fmla="*/ 32 h 89"/>
                <a:gd name="T32" fmla="*/ 1 w 71"/>
                <a:gd name="T33" fmla="*/ 39 h 89"/>
                <a:gd name="T34" fmla="*/ 0 w 71"/>
                <a:gd name="T35" fmla="*/ 46 h 89"/>
                <a:gd name="T36" fmla="*/ 1 w 71"/>
                <a:gd name="T37" fmla="*/ 53 h 89"/>
                <a:gd name="T38" fmla="*/ 1 w 71"/>
                <a:gd name="T39" fmla="*/ 60 h 89"/>
                <a:gd name="T40" fmla="*/ 1 w 71"/>
                <a:gd name="T41" fmla="*/ 65 h 89"/>
                <a:gd name="T42" fmla="*/ 2 w 71"/>
                <a:gd name="T43" fmla="*/ 70 h 89"/>
                <a:gd name="T44" fmla="*/ 4 w 71"/>
                <a:gd name="T45" fmla="*/ 77 h 89"/>
                <a:gd name="T46" fmla="*/ 6 w 71"/>
                <a:gd name="T47" fmla="*/ 81 h 89"/>
                <a:gd name="T48" fmla="*/ 10 w 71"/>
                <a:gd name="T49" fmla="*/ 84 h 89"/>
                <a:gd name="T50" fmla="*/ 15 w 71"/>
                <a:gd name="T51" fmla="*/ 86 h 89"/>
                <a:gd name="T52" fmla="*/ 22 w 71"/>
                <a:gd name="T53" fmla="*/ 88 h 89"/>
                <a:gd name="T54" fmla="*/ 26 w 71"/>
                <a:gd name="T55" fmla="*/ 88 h 89"/>
                <a:gd name="T56" fmla="*/ 33 w 71"/>
                <a:gd name="T57" fmla="*/ 89 h 89"/>
                <a:gd name="T58" fmla="*/ 39 w 71"/>
                <a:gd name="T59" fmla="*/ 89 h 89"/>
                <a:gd name="T60" fmla="*/ 46 w 71"/>
                <a:gd name="T61" fmla="*/ 89 h 89"/>
                <a:gd name="T62" fmla="*/ 53 w 71"/>
                <a:gd name="T63" fmla="*/ 88 h 89"/>
                <a:gd name="T64" fmla="*/ 60 w 71"/>
                <a:gd name="T65" fmla="*/ 88 h 89"/>
                <a:gd name="T66" fmla="*/ 64 w 71"/>
                <a:gd name="T67" fmla="*/ 87 h 89"/>
                <a:gd name="T68" fmla="*/ 71 w 71"/>
                <a:gd name="T6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1" h="89">
                  <a:moveTo>
                    <a:pt x="71" y="3"/>
                  </a:moveTo>
                  <a:lnTo>
                    <a:pt x="67" y="2"/>
                  </a:lnTo>
                  <a:lnTo>
                    <a:pt x="64" y="2"/>
                  </a:lnTo>
                  <a:lnTo>
                    <a:pt x="62" y="1"/>
                  </a:lnTo>
                  <a:lnTo>
                    <a:pt x="60" y="1"/>
                  </a:lnTo>
                  <a:lnTo>
                    <a:pt x="57" y="1"/>
                  </a:lnTo>
                  <a:lnTo>
                    <a:pt x="53" y="1"/>
                  </a:lnTo>
                  <a:lnTo>
                    <a:pt x="50" y="0"/>
                  </a:lnTo>
                  <a:lnTo>
                    <a:pt x="46" y="0"/>
                  </a:lnTo>
                  <a:lnTo>
                    <a:pt x="43" y="0"/>
                  </a:lnTo>
                  <a:lnTo>
                    <a:pt x="39" y="0"/>
                  </a:lnTo>
                  <a:lnTo>
                    <a:pt x="36" y="0"/>
                  </a:lnTo>
                  <a:lnTo>
                    <a:pt x="33" y="0"/>
                  </a:lnTo>
                  <a:lnTo>
                    <a:pt x="29" y="1"/>
                  </a:lnTo>
                  <a:lnTo>
                    <a:pt x="26" y="1"/>
                  </a:lnTo>
                  <a:lnTo>
                    <a:pt x="22" y="1"/>
                  </a:lnTo>
                  <a:lnTo>
                    <a:pt x="22" y="1"/>
                  </a:lnTo>
                  <a:lnTo>
                    <a:pt x="19" y="2"/>
                  </a:lnTo>
                  <a:lnTo>
                    <a:pt x="15" y="3"/>
                  </a:lnTo>
                  <a:lnTo>
                    <a:pt x="12" y="4"/>
                  </a:lnTo>
                  <a:lnTo>
                    <a:pt x="10" y="5"/>
                  </a:lnTo>
                  <a:lnTo>
                    <a:pt x="8" y="6"/>
                  </a:lnTo>
                  <a:lnTo>
                    <a:pt x="6" y="8"/>
                  </a:lnTo>
                  <a:lnTo>
                    <a:pt x="5" y="11"/>
                  </a:lnTo>
                  <a:lnTo>
                    <a:pt x="4" y="12"/>
                  </a:lnTo>
                  <a:lnTo>
                    <a:pt x="3" y="15"/>
                  </a:lnTo>
                  <a:lnTo>
                    <a:pt x="2" y="19"/>
                  </a:lnTo>
                  <a:lnTo>
                    <a:pt x="2" y="22"/>
                  </a:lnTo>
                  <a:lnTo>
                    <a:pt x="1" y="24"/>
                  </a:lnTo>
                  <a:lnTo>
                    <a:pt x="1" y="26"/>
                  </a:lnTo>
                  <a:lnTo>
                    <a:pt x="1" y="29"/>
                  </a:lnTo>
                  <a:lnTo>
                    <a:pt x="1" y="32"/>
                  </a:lnTo>
                  <a:lnTo>
                    <a:pt x="1" y="36"/>
                  </a:lnTo>
                  <a:lnTo>
                    <a:pt x="1" y="39"/>
                  </a:lnTo>
                  <a:lnTo>
                    <a:pt x="0" y="43"/>
                  </a:lnTo>
                  <a:lnTo>
                    <a:pt x="0" y="46"/>
                  </a:lnTo>
                  <a:lnTo>
                    <a:pt x="1" y="50"/>
                  </a:lnTo>
                  <a:lnTo>
                    <a:pt x="1" y="53"/>
                  </a:lnTo>
                  <a:lnTo>
                    <a:pt x="1" y="57"/>
                  </a:lnTo>
                  <a:lnTo>
                    <a:pt x="1" y="60"/>
                  </a:lnTo>
                  <a:lnTo>
                    <a:pt x="1" y="64"/>
                  </a:lnTo>
                  <a:lnTo>
                    <a:pt x="1" y="65"/>
                  </a:lnTo>
                  <a:lnTo>
                    <a:pt x="2" y="67"/>
                  </a:lnTo>
                  <a:lnTo>
                    <a:pt x="2" y="70"/>
                  </a:lnTo>
                  <a:lnTo>
                    <a:pt x="3" y="74"/>
                  </a:lnTo>
                  <a:lnTo>
                    <a:pt x="4" y="77"/>
                  </a:lnTo>
                  <a:lnTo>
                    <a:pt x="5" y="78"/>
                  </a:lnTo>
                  <a:lnTo>
                    <a:pt x="6" y="81"/>
                  </a:lnTo>
                  <a:lnTo>
                    <a:pt x="8" y="83"/>
                  </a:lnTo>
                  <a:lnTo>
                    <a:pt x="10" y="84"/>
                  </a:lnTo>
                  <a:lnTo>
                    <a:pt x="12" y="85"/>
                  </a:lnTo>
                  <a:lnTo>
                    <a:pt x="15" y="86"/>
                  </a:lnTo>
                  <a:lnTo>
                    <a:pt x="19" y="87"/>
                  </a:lnTo>
                  <a:lnTo>
                    <a:pt x="22" y="88"/>
                  </a:lnTo>
                  <a:lnTo>
                    <a:pt x="22" y="88"/>
                  </a:lnTo>
                  <a:lnTo>
                    <a:pt x="26" y="88"/>
                  </a:lnTo>
                  <a:lnTo>
                    <a:pt x="29" y="88"/>
                  </a:lnTo>
                  <a:lnTo>
                    <a:pt x="33" y="89"/>
                  </a:lnTo>
                  <a:lnTo>
                    <a:pt x="36" y="89"/>
                  </a:lnTo>
                  <a:lnTo>
                    <a:pt x="39" y="89"/>
                  </a:lnTo>
                  <a:lnTo>
                    <a:pt x="43" y="89"/>
                  </a:lnTo>
                  <a:lnTo>
                    <a:pt x="46" y="89"/>
                  </a:lnTo>
                  <a:lnTo>
                    <a:pt x="50" y="89"/>
                  </a:lnTo>
                  <a:lnTo>
                    <a:pt x="53" y="88"/>
                  </a:lnTo>
                  <a:lnTo>
                    <a:pt x="57" y="88"/>
                  </a:lnTo>
                  <a:lnTo>
                    <a:pt x="60" y="88"/>
                  </a:lnTo>
                  <a:lnTo>
                    <a:pt x="62" y="88"/>
                  </a:lnTo>
                  <a:lnTo>
                    <a:pt x="64" y="87"/>
                  </a:lnTo>
                  <a:lnTo>
                    <a:pt x="67" y="87"/>
                  </a:lnTo>
                  <a:lnTo>
                    <a:pt x="71" y="86"/>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27" name="Freeform 55">
              <a:extLst>
                <a:ext uri="{FF2B5EF4-FFF2-40B4-BE49-F238E27FC236}">
                  <a16:creationId xmlns:a16="http://schemas.microsoft.com/office/drawing/2014/main" id="{F9E8EF83-57C9-4D18-ABBB-B68F98CF1FB1}"/>
                </a:ext>
              </a:extLst>
            </p:cNvPr>
            <p:cNvSpPr>
              <a:spLocks/>
            </p:cNvSpPr>
            <p:nvPr/>
          </p:nvSpPr>
          <p:spPr bwMode="auto">
            <a:xfrm>
              <a:off x="3302" y="2194"/>
              <a:ext cx="303" cy="162"/>
            </a:xfrm>
            <a:custGeom>
              <a:avLst/>
              <a:gdLst>
                <a:gd name="T0" fmla="*/ 60 w 60"/>
                <a:gd name="T1" fmla="*/ 6 h 33"/>
                <a:gd name="T2" fmla="*/ 58 w 60"/>
                <a:gd name="T3" fmla="*/ 5 h 33"/>
                <a:gd name="T4" fmla="*/ 56 w 60"/>
                <a:gd name="T5" fmla="*/ 4 h 33"/>
                <a:gd name="T6" fmla="*/ 53 w 60"/>
                <a:gd name="T7" fmla="*/ 3 h 33"/>
                <a:gd name="T8" fmla="*/ 49 w 60"/>
                <a:gd name="T9" fmla="*/ 2 h 33"/>
                <a:gd name="T10" fmla="*/ 46 w 60"/>
                <a:gd name="T11" fmla="*/ 2 h 33"/>
                <a:gd name="T12" fmla="*/ 46 w 60"/>
                <a:gd name="T13" fmla="*/ 1 h 33"/>
                <a:gd name="T14" fmla="*/ 42 w 60"/>
                <a:gd name="T15" fmla="*/ 1 h 33"/>
                <a:gd name="T16" fmla="*/ 39 w 60"/>
                <a:gd name="T17" fmla="*/ 1 h 33"/>
                <a:gd name="T18" fmla="*/ 35 w 60"/>
                <a:gd name="T19" fmla="*/ 1 h 33"/>
                <a:gd name="T20" fmla="*/ 32 w 60"/>
                <a:gd name="T21" fmla="*/ 0 h 33"/>
                <a:gd name="T22" fmla="*/ 28 w 60"/>
                <a:gd name="T23" fmla="*/ 0 h 33"/>
                <a:gd name="T24" fmla="*/ 25 w 60"/>
                <a:gd name="T25" fmla="*/ 1 h 33"/>
                <a:gd name="T26" fmla="*/ 22 w 60"/>
                <a:gd name="T27" fmla="*/ 1 h 33"/>
                <a:gd name="T28" fmla="*/ 18 w 60"/>
                <a:gd name="T29" fmla="*/ 1 h 33"/>
                <a:gd name="T30" fmla="*/ 15 w 60"/>
                <a:gd name="T31" fmla="*/ 2 h 33"/>
                <a:gd name="T32" fmla="*/ 15 w 60"/>
                <a:gd name="T33" fmla="*/ 2 h 33"/>
                <a:gd name="T34" fmla="*/ 11 w 60"/>
                <a:gd name="T35" fmla="*/ 2 h 33"/>
                <a:gd name="T36" fmla="*/ 8 w 60"/>
                <a:gd name="T37" fmla="*/ 4 h 33"/>
                <a:gd name="T38" fmla="*/ 5 w 60"/>
                <a:gd name="T39" fmla="*/ 5 h 33"/>
                <a:gd name="T40" fmla="*/ 4 w 60"/>
                <a:gd name="T41" fmla="*/ 6 h 33"/>
                <a:gd name="T42" fmla="*/ 2 w 60"/>
                <a:gd name="T43" fmla="*/ 8 h 33"/>
                <a:gd name="T44" fmla="*/ 1 w 60"/>
                <a:gd name="T45" fmla="*/ 11 h 33"/>
                <a:gd name="T46" fmla="*/ 1 w 60"/>
                <a:gd name="T47" fmla="*/ 12 h 33"/>
                <a:gd name="T48" fmla="*/ 0 w 60"/>
                <a:gd name="T49" fmla="*/ 15 h 33"/>
                <a:gd name="T50" fmla="*/ 1 w 60"/>
                <a:gd name="T51" fmla="*/ 19 h 33"/>
                <a:gd name="T52" fmla="*/ 1 w 60"/>
                <a:gd name="T53" fmla="*/ 19 h 33"/>
                <a:gd name="T54" fmla="*/ 2 w 60"/>
                <a:gd name="T55" fmla="*/ 22 h 33"/>
                <a:gd name="T56" fmla="*/ 4 w 60"/>
                <a:gd name="T57" fmla="*/ 25 h 33"/>
                <a:gd name="T58" fmla="*/ 4 w 60"/>
                <a:gd name="T59" fmla="*/ 26 h 33"/>
                <a:gd name="T60" fmla="*/ 8 w 60"/>
                <a:gd name="T61" fmla="*/ 28 h 33"/>
                <a:gd name="T62" fmla="*/ 9 w 60"/>
                <a:gd name="T63" fmla="*/ 29 h 33"/>
                <a:gd name="T64" fmla="*/ 11 w 60"/>
                <a:gd name="T65" fmla="*/ 30 h 33"/>
                <a:gd name="T66" fmla="*/ 15 w 60"/>
                <a:gd name="T67" fmla="*/ 31 h 33"/>
                <a:gd name="T68" fmla="*/ 18 w 60"/>
                <a:gd name="T69" fmla="*/ 32 h 33"/>
                <a:gd name="T70" fmla="*/ 22 w 60"/>
                <a:gd name="T71" fmla="*/ 32 h 33"/>
                <a:gd name="T72" fmla="*/ 25 w 60"/>
                <a:gd name="T73" fmla="*/ 33 h 33"/>
                <a:gd name="T74" fmla="*/ 25 w 60"/>
                <a:gd name="T75" fmla="*/ 33 h 33"/>
                <a:gd name="T76" fmla="*/ 28 w 60"/>
                <a:gd name="T77" fmla="*/ 33 h 33"/>
                <a:gd name="T78" fmla="*/ 32 w 60"/>
                <a:gd name="T79" fmla="*/ 33 h 33"/>
                <a:gd name="T80" fmla="*/ 35 w 60"/>
                <a:gd name="T81" fmla="*/ 33 h 33"/>
                <a:gd name="T82" fmla="*/ 36 w 60"/>
                <a:gd name="T83" fmla="*/ 33 h 33"/>
                <a:gd name="T84" fmla="*/ 39 w 60"/>
                <a:gd name="T85" fmla="*/ 32 h 33"/>
                <a:gd name="T86" fmla="*/ 42 w 60"/>
                <a:gd name="T87" fmla="*/ 32 h 33"/>
                <a:gd name="T88" fmla="*/ 46 w 60"/>
                <a:gd name="T89" fmla="*/ 31 h 33"/>
                <a:gd name="T90" fmla="*/ 49 w 60"/>
                <a:gd name="T91" fmla="*/ 31 h 33"/>
                <a:gd name="T92" fmla="*/ 53 w 60"/>
                <a:gd name="T93" fmla="*/ 29 h 33"/>
                <a:gd name="T94" fmla="*/ 54 w 60"/>
                <a:gd name="T95" fmla="*/ 29 h 33"/>
                <a:gd name="T96" fmla="*/ 56 w 60"/>
                <a:gd name="T97" fmla="*/ 28 h 33"/>
                <a:gd name="T98" fmla="*/ 60 w 60"/>
                <a:gd name="T99"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 h="33">
                  <a:moveTo>
                    <a:pt x="60" y="6"/>
                  </a:moveTo>
                  <a:lnTo>
                    <a:pt x="58" y="5"/>
                  </a:lnTo>
                  <a:lnTo>
                    <a:pt x="56" y="4"/>
                  </a:lnTo>
                  <a:lnTo>
                    <a:pt x="53" y="3"/>
                  </a:lnTo>
                  <a:lnTo>
                    <a:pt x="49" y="2"/>
                  </a:lnTo>
                  <a:lnTo>
                    <a:pt x="46" y="2"/>
                  </a:lnTo>
                  <a:lnTo>
                    <a:pt x="46" y="1"/>
                  </a:lnTo>
                  <a:lnTo>
                    <a:pt x="42" y="1"/>
                  </a:lnTo>
                  <a:lnTo>
                    <a:pt x="39" y="1"/>
                  </a:lnTo>
                  <a:lnTo>
                    <a:pt x="35" y="1"/>
                  </a:lnTo>
                  <a:lnTo>
                    <a:pt x="32" y="0"/>
                  </a:lnTo>
                  <a:lnTo>
                    <a:pt x="28" y="0"/>
                  </a:lnTo>
                  <a:lnTo>
                    <a:pt x="25" y="1"/>
                  </a:lnTo>
                  <a:lnTo>
                    <a:pt x="22" y="1"/>
                  </a:lnTo>
                  <a:lnTo>
                    <a:pt x="18" y="1"/>
                  </a:lnTo>
                  <a:lnTo>
                    <a:pt x="15" y="2"/>
                  </a:lnTo>
                  <a:lnTo>
                    <a:pt x="15" y="2"/>
                  </a:lnTo>
                  <a:lnTo>
                    <a:pt x="11" y="2"/>
                  </a:lnTo>
                  <a:lnTo>
                    <a:pt x="8" y="4"/>
                  </a:lnTo>
                  <a:lnTo>
                    <a:pt x="5" y="5"/>
                  </a:lnTo>
                  <a:lnTo>
                    <a:pt x="4" y="6"/>
                  </a:lnTo>
                  <a:lnTo>
                    <a:pt x="2" y="8"/>
                  </a:lnTo>
                  <a:lnTo>
                    <a:pt x="1" y="11"/>
                  </a:lnTo>
                  <a:lnTo>
                    <a:pt x="1" y="12"/>
                  </a:lnTo>
                  <a:lnTo>
                    <a:pt x="0" y="15"/>
                  </a:lnTo>
                  <a:lnTo>
                    <a:pt x="1" y="19"/>
                  </a:lnTo>
                  <a:lnTo>
                    <a:pt x="1" y="19"/>
                  </a:lnTo>
                  <a:lnTo>
                    <a:pt x="2" y="22"/>
                  </a:lnTo>
                  <a:lnTo>
                    <a:pt x="4" y="25"/>
                  </a:lnTo>
                  <a:lnTo>
                    <a:pt x="4" y="26"/>
                  </a:lnTo>
                  <a:lnTo>
                    <a:pt x="8" y="28"/>
                  </a:lnTo>
                  <a:lnTo>
                    <a:pt x="9" y="29"/>
                  </a:lnTo>
                  <a:lnTo>
                    <a:pt x="11" y="30"/>
                  </a:lnTo>
                  <a:lnTo>
                    <a:pt x="15" y="31"/>
                  </a:lnTo>
                  <a:lnTo>
                    <a:pt x="18" y="32"/>
                  </a:lnTo>
                  <a:lnTo>
                    <a:pt x="22" y="32"/>
                  </a:lnTo>
                  <a:lnTo>
                    <a:pt x="25" y="33"/>
                  </a:lnTo>
                  <a:lnTo>
                    <a:pt x="25" y="33"/>
                  </a:lnTo>
                  <a:lnTo>
                    <a:pt x="28" y="33"/>
                  </a:lnTo>
                  <a:lnTo>
                    <a:pt x="32" y="33"/>
                  </a:lnTo>
                  <a:lnTo>
                    <a:pt x="35" y="33"/>
                  </a:lnTo>
                  <a:lnTo>
                    <a:pt x="36" y="33"/>
                  </a:lnTo>
                  <a:lnTo>
                    <a:pt x="39" y="32"/>
                  </a:lnTo>
                  <a:lnTo>
                    <a:pt x="42" y="32"/>
                  </a:lnTo>
                  <a:lnTo>
                    <a:pt x="46" y="31"/>
                  </a:lnTo>
                  <a:lnTo>
                    <a:pt x="49" y="31"/>
                  </a:lnTo>
                  <a:lnTo>
                    <a:pt x="53" y="29"/>
                  </a:lnTo>
                  <a:lnTo>
                    <a:pt x="54" y="29"/>
                  </a:lnTo>
                  <a:lnTo>
                    <a:pt x="56" y="28"/>
                  </a:lnTo>
                  <a:lnTo>
                    <a:pt x="60" y="26"/>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28" name="Freeform 56">
              <a:extLst>
                <a:ext uri="{FF2B5EF4-FFF2-40B4-BE49-F238E27FC236}">
                  <a16:creationId xmlns:a16="http://schemas.microsoft.com/office/drawing/2014/main" id="{3C7F40D7-D5B1-4606-BC76-508B5984E03A}"/>
                </a:ext>
              </a:extLst>
            </p:cNvPr>
            <p:cNvSpPr>
              <a:spLocks/>
            </p:cNvSpPr>
            <p:nvPr/>
          </p:nvSpPr>
          <p:spPr bwMode="auto">
            <a:xfrm>
              <a:off x="1934" y="1290"/>
              <a:ext cx="158" cy="78"/>
            </a:xfrm>
            <a:custGeom>
              <a:avLst/>
              <a:gdLst>
                <a:gd name="T0" fmla="*/ 1 w 31"/>
                <a:gd name="T1" fmla="*/ 6 h 16"/>
                <a:gd name="T2" fmla="*/ 2 w 31"/>
                <a:gd name="T3" fmla="*/ 4 h 16"/>
                <a:gd name="T4" fmla="*/ 5 w 31"/>
                <a:gd name="T5" fmla="*/ 3 h 16"/>
                <a:gd name="T6" fmla="*/ 8 w 31"/>
                <a:gd name="T7" fmla="*/ 1 h 16"/>
                <a:gd name="T8" fmla="*/ 10 w 31"/>
                <a:gd name="T9" fmla="*/ 1 h 16"/>
                <a:gd name="T10" fmla="*/ 12 w 31"/>
                <a:gd name="T11" fmla="*/ 1 h 16"/>
                <a:gd name="T12" fmla="*/ 15 w 31"/>
                <a:gd name="T13" fmla="*/ 0 h 16"/>
                <a:gd name="T14" fmla="*/ 19 w 31"/>
                <a:gd name="T15" fmla="*/ 0 h 16"/>
                <a:gd name="T16" fmla="*/ 22 w 31"/>
                <a:gd name="T17" fmla="*/ 1 h 16"/>
                <a:gd name="T18" fmla="*/ 22 w 31"/>
                <a:gd name="T19" fmla="*/ 1 h 16"/>
                <a:gd name="T20" fmla="*/ 26 w 31"/>
                <a:gd name="T21" fmla="*/ 2 h 16"/>
                <a:gd name="T22" fmla="*/ 29 w 31"/>
                <a:gd name="T23" fmla="*/ 4 h 16"/>
                <a:gd name="T24" fmla="*/ 29 w 31"/>
                <a:gd name="T25" fmla="*/ 4 h 16"/>
                <a:gd name="T26" fmla="*/ 31 w 31"/>
                <a:gd name="T27" fmla="*/ 8 h 16"/>
                <a:gd name="T28" fmla="*/ 30 w 31"/>
                <a:gd name="T29" fmla="*/ 11 h 16"/>
                <a:gd name="T30" fmla="*/ 29 w 31"/>
                <a:gd name="T31" fmla="*/ 12 h 16"/>
                <a:gd name="T32" fmla="*/ 26 w 31"/>
                <a:gd name="T33" fmla="*/ 15 h 16"/>
                <a:gd name="T34" fmla="*/ 25 w 31"/>
                <a:gd name="T35" fmla="*/ 15 h 16"/>
                <a:gd name="T36" fmla="*/ 22 w 31"/>
                <a:gd name="T37" fmla="*/ 15 h 16"/>
                <a:gd name="T38" fmla="*/ 19 w 31"/>
                <a:gd name="T39" fmla="*/ 16 h 16"/>
                <a:gd name="T40" fmla="*/ 15 w 31"/>
                <a:gd name="T41" fmla="*/ 16 h 16"/>
                <a:gd name="T42" fmla="*/ 12 w 31"/>
                <a:gd name="T43" fmla="*/ 16 h 16"/>
                <a:gd name="T44" fmla="*/ 8 w 31"/>
                <a:gd name="T45" fmla="*/ 15 h 16"/>
                <a:gd name="T46" fmla="*/ 8 w 31"/>
                <a:gd name="T47" fmla="*/ 15 h 16"/>
                <a:gd name="T48" fmla="*/ 5 w 31"/>
                <a:gd name="T49" fmla="*/ 13 h 16"/>
                <a:gd name="T50" fmla="*/ 2 w 31"/>
                <a:gd name="T51" fmla="*/ 11 h 16"/>
                <a:gd name="T52" fmla="*/ 1 w 31"/>
                <a:gd name="T53" fmla="*/ 11 h 16"/>
                <a:gd name="T54" fmla="*/ 0 w 31"/>
                <a:gd name="T55" fmla="*/ 8 h 16"/>
                <a:gd name="T56" fmla="*/ 1 w 31"/>
                <a:gd name="T57"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1" h="16">
                  <a:moveTo>
                    <a:pt x="1" y="6"/>
                  </a:moveTo>
                  <a:lnTo>
                    <a:pt x="2" y="4"/>
                  </a:lnTo>
                  <a:lnTo>
                    <a:pt x="5" y="3"/>
                  </a:lnTo>
                  <a:lnTo>
                    <a:pt x="8" y="1"/>
                  </a:lnTo>
                  <a:lnTo>
                    <a:pt x="10" y="1"/>
                  </a:lnTo>
                  <a:lnTo>
                    <a:pt x="12" y="1"/>
                  </a:lnTo>
                  <a:lnTo>
                    <a:pt x="15" y="0"/>
                  </a:lnTo>
                  <a:lnTo>
                    <a:pt x="19" y="0"/>
                  </a:lnTo>
                  <a:lnTo>
                    <a:pt x="22" y="1"/>
                  </a:lnTo>
                  <a:lnTo>
                    <a:pt x="22" y="1"/>
                  </a:lnTo>
                  <a:lnTo>
                    <a:pt x="26" y="2"/>
                  </a:lnTo>
                  <a:lnTo>
                    <a:pt x="29" y="4"/>
                  </a:lnTo>
                  <a:lnTo>
                    <a:pt x="29" y="4"/>
                  </a:lnTo>
                  <a:lnTo>
                    <a:pt x="31" y="8"/>
                  </a:lnTo>
                  <a:lnTo>
                    <a:pt x="30" y="11"/>
                  </a:lnTo>
                  <a:lnTo>
                    <a:pt x="29" y="12"/>
                  </a:lnTo>
                  <a:lnTo>
                    <a:pt x="26" y="15"/>
                  </a:lnTo>
                  <a:lnTo>
                    <a:pt x="25" y="15"/>
                  </a:lnTo>
                  <a:lnTo>
                    <a:pt x="22" y="15"/>
                  </a:lnTo>
                  <a:lnTo>
                    <a:pt x="19" y="16"/>
                  </a:lnTo>
                  <a:lnTo>
                    <a:pt x="15" y="16"/>
                  </a:lnTo>
                  <a:lnTo>
                    <a:pt x="12" y="16"/>
                  </a:lnTo>
                  <a:lnTo>
                    <a:pt x="8" y="15"/>
                  </a:lnTo>
                  <a:lnTo>
                    <a:pt x="8" y="15"/>
                  </a:lnTo>
                  <a:lnTo>
                    <a:pt x="5" y="13"/>
                  </a:lnTo>
                  <a:lnTo>
                    <a:pt x="2" y="11"/>
                  </a:lnTo>
                  <a:lnTo>
                    <a:pt x="1" y="11"/>
                  </a:lnTo>
                  <a:lnTo>
                    <a:pt x="0" y="8"/>
                  </a:lnTo>
                  <a:lnTo>
                    <a:pt x="1" y="6"/>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29" name="Freeform 57">
              <a:extLst>
                <a:ext uri="{FF2B5EF4-FFF2-40B4-BE49-F238E27FC236}">
                  <a16:creationId xmlns:a16="http://schemas.microsoft.com/office/drawing/2014/main" id="{4F2C843E-978E-4479-BCE1-F63BA75C5243}"/>
                </a:ext>
              </a:extLst>
            </p:cNvPr>
            <p:cNvSpPr>
              <a:spLocks/>
            </p:cNvSpPr>
            <p:nvPr/>
          </p:nvSpPr>
          <p:spPr bwMode="auto">
            <a:xfrm>
              <a:off x="1934" y="2482"/>
              <a:ext cx="158" cy="78"/>
            </a:xfrm>
            <a:custGeom>
              <a:avLst/>
              <a:gdLst>
                <a:gd name="T0" fmla="*/ 1 w 31"/>
                <a:gd name="T1" fmla="*/ 5 h 16"/>
                <a:gd name="T2" fmla="*/ 2 w 31"/>
                <a:gd name="T3" fmla="*/ 5 h 16"/>
                <a:gd name="T4" fmla="*/ 5 w 31"/>
                <a:gd name="T5" fmla="*/ 3 h 16"/>
                <a:gd name="T6" fmla="*/ 8 w 31"/>
                <a:gd name="T7" fmla="*/ 1 h 16"/>
                <a:gd name="T8" fmla="*/ 8 w 31"/>
                <a:gd name="T9" fmla="*/ 1 h 16"/>
                <a:gd name="T10" fmla="*/ 12 w 31"/>
                <a:gd name="T11" fmla="*/ 0 h 16"/>
                <a:gd name="T12" fmla="*/ 15 w 31"/>
                <a:gd name="T13" fmla="*/ 0 h 16"/>
                <a:gd name="T14" fmla="*/ 19 w 31"/>
                <a:gd name="T15" fmla="*/ 0 h 16"/>
                <a:gd name="T16" fmla="*/ 22 w 31"/>
                <a:gd name="T17" fmla="*/ 1 h 16"/>
                <a:gd name="T18" fmla="*/ 25 w 31"/>
                <a:gd name="T19" fmla="*/ 1 h 16"/>
                <a:gd name="T20" fmla="*/ 26 w 31"/>
                <a:gd name="T21" fmla="*/ 1 h 16"/>
                <a:gd name="T22" fmla="*/ 29 w 31"/>
                <a:gd name="T23" fmla="*/ 4 h 16"/>
                <a:gd name="T24" fmla="*/ 30 w 31"/>
                <a:gd name="T25" fmla="*/ 5 h 16"/>
                <a:gd name="T26" fmla="*/ 31 w 31"/>
                <a:gd name="T27" fmla="*/ 8 h 16"/>
                <a:gd name="T28" fmla="*/ 29 w 31"/>
                <a:gd name="T29" fmla="*/ 12 h 16"/>
                <a:gd name="T30" fmla="*/ 29 w 31"/>
                <a:gd name="T31" fmla="*/ 12 h 16"/>
                <a:gd name="T32" fmla="*/ 26 w 31"/>
                <a:gd name="T33" fmla="*/ 14 h 16"/>
                <a:gd name="T34" fmla="*/ 22 w 31"/>
                <a:gd name="T35" fmla="*/ 15 h 16"/>
                <a:gd name="T36" fmla="*/ 22 w 31"/>
                <a:gd name="T37" fmla="*/ 15 h 16"/>
                <a:gd name="T38" fmla="*/ 19 w 31"/>
                <a:gd name="T39" fmla="*/ 16 h 16"/>
                <a:gd name="T40" fmla="*/ 15 w 31"/>
                <a:gd name="T41" fmla="*/ 16 h 16"/>
                <a:gd name="T42" fmla="*/ 12 w 31"/>
                <a:gd name="T43" fmla="*/ 15 h 16"/>
                <a:gd name="T44" fmla="*/ 10 w 31"/>
                <a:gd name="T45" fmla="*/ 15 h 16"/>
                <a:gd name="T46" fmla="*/ 8 w 31"/>
                <a:gd name="T47" fmla="*/ 15 h 16"/>
                <a:gd name="T48" fmla="*/ 5 w 31"/>
                <a:gd name="T49" fmla="*/ 13 h 16"/>
                <a:gd name="T50" fmla="*/ 2 w 31"/>
                <a:gd name="T51" fmla="*/ 12 h 16"/>
                <a:gd name="T52" fmla="*/ 1 w 31"/>
                <a:gd name="T53" fmla="*/ 10 h 16"/>
                <a:gd name="T54" fmla="*/ 0 w 31"/>
                <a:gd name="T55" fmla="*/ 8 h 16"/>
                <a:gd name="T56" fmla="*/ 1 w 31"/>
                <a:gd name="T57"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1" h="16">
                  <a:moveTo>
                    <a:pt x="1" y="5"/>
                  </a:moveTo>
                  <a:lnTo>
                    <a:pt x="2" y="5"/>
                  </a:lnTo>
                  <a:lnTo>
                    <a:pt x="5" y="3"/>
                  </a:lnTo>
                  <a:lnTo>
                    <a:pt x="8" y="1"/>
                  </a:lnTo>
                  <a:lnTo>
                    <a:pt x="8" y="1"/>
                  </a:lnTo>
                  <a:lnTo>
                    <a:pt x="12" y="0"/>
                  </a:lnTo>
                  <a:lnTo>
                    <a:pt x="15" y="0"/>
                  </a:lnTo>
                  <a:lnTo>
                    <a:pt x="19" y="0"/>
                  </a:lnTo>
                  <a:lnTo>
                    <a:pt x="22" y="1"/>
                  </a:lnTo>
                  <a:lnTo>
                    <a:pt x="25" y="1"/>
                  </a:lnTo>
                  <a:lnTo>
                    <a:pt x="26" y="1"/>
                  </a:lnTo>
                  <a:lnTo>
                    <a:pt x="29" y="4"/>
                  </a:lnTo>
                  <a:lnTo>
                    <a:pt x="30" y="5"/>
                  </a:lnTo>
                  <a:lnTo>
                    <a:pt x="31" y="8"/>
                  </a:lnTo>
                  <a:lnTo>
                    <a:pt x="29" y="12"/>
                  </a:lnTo>
                  <a:lnTo>
                    <a:pt x="29" y="12"/>
                  </a:lnTo>
                  <a:lnTo>
                    <a:pt x="26" y="14"/>
                  </a:lnTo>
                  <a:lnTo>
                    <a:pt x="22" y="15"/>
                  </a:lnTo>
                  <a:lnTo>
                    <a:pt x="22" y="15"/>
                  </a:lnTo>
                  <a:lnTo>
                    <a:pt x="19" y="16"/>
                  </a:lnTo>
                  <a:lnTo>
                    <a:pt x="15" y="16"/>
                  </a:lnTo>
                  <a:lnTo>
                    <a:pt x="12" y="15"/>
                  </a:lnTo>
                  <a:lnTo>
                    <a:pt x="10" y="15"/>
                  </a:lnTo>
                  <a:lnTo>
                    <a:pt x="8" y="15"/>
                  </a:lnTo>
                  <a:lnTo>
                    <a:pt x="5" y="13"/>
                  </a:lnTo>
                  <a:lnTo>
                    <a:pt x="2" y="12"/>
                  </a:lnTo>
                  <a:lnTo>
                    <a:pt x="1" y="10"/>
                  </a:lnTo>
                  <a:lnTo>
                    <a:pt x="0" y="8"/>
                  </a:lnTo>
                  <a:lnTo>
                    <a:pt x="1" y="5"/>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30" name="Freeform 58">
              <a:extLst>
                <a:ext uri="{FF2B5EF4-FFF2-40B4-BE49-F238E27FC236}">
                  <a16:creationId xmlns:a16="http://schemas.microsoft.com/office/drawing/2014/main" id="{AE271009-81D1-4CDE-9551-292D01B7F4DE}"/>
                </a:ext>
              </a:extLst>
            </p:cNvPr>
            <p:cNvSpPr>
              <a:spLocks/>
            </p:cNvSpPr>
            <p:nvPr/>
          </p:nvSpPr>
          <p:spPr bwMode="auto">
            <a:xfrm>
              <a:off x="3383" y="1290"/>
              <a:ext cx="156" cy="78"/>
            </a:xfrm>
            <a:custGeom>
              <a:avLst/>
              <a:gdLst>
                <a:gd name="T0" fmla="*/ 30 w 31"/>
                <a:gd name="T1" fmla="*/ 6 h 16"/>
                <a:gd name="T2" fmla="*/ 31 w 31"/>
                <a:gd name="T3" fmla="*/ 8 h 16"/>
                <a:gd name="T4" fmla="*/ 30 w 31"/>
                <a:gd name="T5" fmla="*/ 11 h 16"/>
                <a:gd name="T6" fmla="*/ 29 w 31"/>
                <a:gd name="T7" fmla="*/ 11 h 16"/>
                <a:gd name="T8" fmla="*/ 26 w 31"/>
                <a:gd name="T9" fmla="*/ 13 h 16"/>
                <a:gd name="T10" fmla="*/ 23 w 31"/>
                <a:gd name="T11" fmla="*/ 15 h 16"/>
                <a:gd name="T12" fmla="*/ 23 w 31"/>
                <a:gd name="T13" fmla="*/ 15 h 16"/>
                <a:gd name="T14" fmla="*/ 19 w 31"/>
                <a:gd name="T15" fmla="*/ 16 h 16"/>
                <a:gd name="T16" fmla="*/ 16 w 31"/>
                <a:gd name="T17" fmla="*/ 16 h 16"/>
                <a:gd name="T18" fmla="*/ 12 w 31"/>
                <a:gd name="T19" fmla="*/ 16 h 16"/>
                <a:gd name="T20" fmla="*/ 9 w 31"/>
                <a:gd name="T21" fmla="*/ 15 h 16"/>
                <a:gd name="T22" fmla="*/ 6 w 31"/>
                <a:gd name="T23" fmla="*/ 15 h 16"/>
                <a:gd name="T24" fmla="*/ 6 w 31"/>
                <a:gd name="T25" fmla="*/ 15 h 16"/>
                <a:gd name="T26" fmla="*/ 2 w 31"/>
                <a:gd name="T27" fmla="*/ 12 h 16"/>
                <a:gd name="T28" fmla="*/ 1 w 31"/>
                <a:gd name="T29" fmla="*/ 11 h 16"/>
                <a:gd name="T30" fmla="*/ 0 w 31"/>
                <a:gd name="T31" fmla="*/ 8 h 16"/>
                <a:gd name="T32" fmla="*/ 2 w 31"/>
                <a:gd name="T33" fmla="*/ 4 h 16"/>
                <a:gd name="T34" fmla="*/ 2 w 31"/>
                <a:gd name="T35" fmla="*/ 4 h 16"/>
                <a:gd name="T36" fmla="*/ 6 w 31"/>
                <a:gd name="T37" fmla="*/ 2 h 16"/>
                <a:gd name="T38" fmla="*/ 9 w 31"/>
                <a:gd name="T39" fmla="*/ 1 h 16"/>
                <a:gd name="T40" fmla="*/ 9 w 31"/>
                <a:gd name="T41" fmla="*/ 1 h 16"/>
                <a:gd name="T42" fmla="*/ 12 w 31"/>
                <a:gd name="T43" fmla="*/ 0 h 16"/>
                <a:gd name="T44" fmla="*/ 16 w 31"/>
                <a:gd name="T45" fmla="*/ 0 h 16"/>
                <a:gd name="T46" fmla="*/ 19 w 31"/>
                <a:gd name="T47" fmla="*/ 1 h 16"/>
                <a:gd name="T48" fmla="*/ 21 w 31"/>
                <a:gd name="T49" fmla="*/ 1 h 16"/>
                <a:gd name="T50" fmla="*/ 23 w 31"/>
                <a:gd name="T51" fmla="*/ 1 h 16"/>
                <a:gd name="T52" fmla="*/ 26 w 31"/>
                <a:gd name="T53" fmla="*/ 3 h 16"/>
                <a:gd name="T54" fmla="*/ 29 w 31"/>
                <a:gd name="T55" fmla="*/ 4 h 16"/>
                <a:gd name="T56" fmla="*/ 30 w 31"/>
                <a:gd name="T57"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1" h="16">
                  <a:moveTo>
                    <a:pt x="30" y="6"/>
                  </a:moveTo>
                  <a:lnTo>
                    <a:pt x="31" y="8"/>
                  </a:lnTo>
                  <a:lnTo>
                    <a:pt x="30" y="11"/>
                  </a:lnTo>
                  <a:lnTo>
                    <a:pt x="29" y="11"/>
                  </a:lnTo>
                  <a:lnTo>
                    <a:pt x="26" y="13"/>
                  </a:lnTo>
                  <a:lnTo>
                    <a:pt x="23" y="15"/>
                  </a:lnTo>
                  <a:lnTo>
                    <a:pt x="23" y="15"/>
                  </a:lnTo>
                  <a:lnTo>
                    <a:pt x="19" y="16"/>
                  </a:lnTo>
                  <a:lnTo>
                    <a:pt x="16" y="16"/>
                  </a:lnTo>
                  <a:lnTo>
                    <a:pt x="12" y="16"/>
                  </a:lnTo>
                  <a:lnTo>
                    <a:pt x="9" y="15"/>
                  </a:lnTo>
                  <a:lnTo>
                    <a:pt x="6" y="15"/>
                  </a:lnTo>
                  <a:lnTo>
                    <a:pt x="6" y="15"/>
                  </a:lnTo>
                  <a:lnTo>
                    <a:pt x="2" y="12"/>
                  </a:lnTo>
                  <a:lnTo>
                    <a:pt x="1" y="11"/>
                  </a:lnTo>
                  <a:lnTo>
                    <a:pt x="0" y="8"/>
                  </a:lnTo>
                  <a:lnTo>
                    <a:pt x="2" y="4"/>
                  </a:lnTo>
                  <a:lnTo>
                    <a:pt x="2" y="4"/>
                  </a:lnTo>
                  <a:lnTo>
                    <a:pt x="6" y="2"/>
                  </a:lnTo>
                  <a:lnTo>
                    <a:pt x="9" y="1"/>
                  </a:lnTo>
                  <a:lnTo>
                    <a:pt x="9" y="1"/>
                  </a:lnTo>
                  <a:lnTo>
                    <a:pt x="12" y="0"/>
                  </a:lnTo>
                  <a:lnTo>
                    <a:pt x="16" y="0"/>
                  </a:lnTo>
                  <a:lnTo>
                    <a:pt x="19" y="1"/>
                  </a:lnTo>
                  <a:lnTo>
                    <a:pt x="21" y="1"/>
                  </a:lnTo>
                  <a:lnTo>
                    <a:pt x="23" y="1"/>
                  </a:lnTo>
                  <a:lnTo>
                    <a:pt x="26" y="3"/>
                  </a:lnTo>
                  <a:lnTo>
                    <a:pt x="29" y="4"/>
                  </a:lnTo>
                  <a:lnTo>
                    <a:pt x="30" y="6"/>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31" name="Freeform 59">
              <a:extLst>
                <a:ext uri="{FF2B5EF4-FFF2-40B4-BE49-F238E27FC236}">
                  <a16:creationId xmlns:a16="http://schemas.microsoft.com/office/drawing/2014/main" id="{9192DB85-87B3-4D19-8330-3CAA45BEA586}"/>
                </a:ext>
              </a:extLst>
            </p:cNvPr>
            <p:cNvSpPr>
              <a:spLocks/>
            </p:cNvSpPr>
            <p:nvPr/>
          </p:nvSpPr>
          <p:spPr bwMode="auto">
            <a:xfrm>
              <a:off x="3383" y="2482"/>
              <a:ext cx="156" cy="78"/>
            </a:xfrm>
            <a:custGeom>
              <a:avLst/>
              <a:gdLst>
                <a:gd name="T0" fmla="*/ 30 w 31"/>
                <a:gd name="T1" fmla="*/ 5 h 16"/>
                <a:gd name="T2" fmla="*/ 31 w 31"/>
                <a:gd name="T3" fmla="*/ 8 h 16"/>
                <a:gd name="T4" fmla="*/ 30 w 31"/>
                <a:gd name="T5" fmla="*/ 10 h 16"/>
                <a:gd name="T6" fmla="*/ 29 w 31"/>
                <a:gd name="T7" fmla="*/ 12 h 16"/>
                <a:gd name="T8" fmla="*/ 26 w 31"/>
                <a:gd name="T9" fmla="*/ 13 h 16"/>
                <a:gd name="T10" fmla="*/ 23 w 31"/>
                <a:gd name="T11" fmla="*/ 15 h 16"/>
                <a:gd name="T12" fmla="*/ 21 w 31"/>
                <a:gd name="T13" fmla="*/ 15 h 16"/>
                <a:gd name="T14" fmla="*/ 19 w 31"/>
                <a:gd name="T15" fmla="*/ 15 h 16"/>
                <a:gd name="T16" fmla="*/ 16 w 31"/>
                <a:gd name="T17" fmla="*/ 16 h 16"/>
                <a:gd name="T18" fmla="*/ 12 w 31"/>
                <a:gd name="T19" fmla="*/ 16 h 16"/>
                <a:gd name="T20" fmla="*/ 9 w 31"/>
                <a:gd name="T21" fmla="*/ 15 h 16"/>
                <a:gd name="T22" fmla="*/ 9 w 31"/>
                <a:gd name="T23" fmla="*/ 15 h 16"/>
                <a:gd name="T24" fmla="*/ 6 w 31"/>
                <a:gd name="T25" fmla="*/ 14 h 16"/>
                <a:gd name="T26" fmla="*/ 2 w 31"/>
                <a:gd name="T27" fmla="*/ 12 h 16"/>
                <a:gd name="T28" fmla="*/ 2 w 31"/>
                <a:gd name="T29" fmla="*/ 12 h 16"/>
                <a:gd name="T30" fmla="*/ 0 w 31"/>
                <a:gd name="T31" fmla="*/ 8 h 16"/>
                <a:gd name="T32" fmla="*/ 1 w 31"/>
                <a:gd name="T33" fmla="*/ 5 h 16"/>
                <a:gd name="T34" fmla="*/ 2 w 31"/>
                <a:gd name="T35" fmla="*/ 4 h 16"/>
                <a:gd name="T36" fmla="*/ 6 w 31"/>
                <a:gd name="T37" fmla="*/ 1 h 16"/>
                <a:gd name="T38" fmla="*/ 6 w 31"/>
                <a:gd name="T39" fmla="*/ 1 h 16"/>
                <a:gd name="T40" fmla="*/ 9 w 31"/>
                <a:gd name="T41" fmla="*/ 1 h 16"/>
                <a:gd name="T42" fmla="*/ 12 w 31"/>
                <a:gd name="T43" fmla="*/ 0 h 16"/>
                <a:gd name="T44" fmla="*/ 16 w 31"/>
                <a:gd name="T45" fmla="*/ 0 h 16"/>
                <a:gd name="T46" fmla="*/ 19 w 31"/>
                <a:gd name="T47" fmla="*/ 0 h 16"/>
                <a:gd name="T48" fmla="*/ 23 w 31"/>
                <a:gd name="T49" fmla="*/ 1 h 16"/>
                <a:gd name="T50" fmla="*/ 23 w 31"/>
                <a:gd name="T51" fmla="*/ 1 h 16"/>
                <a:gd name="T52" fmla="*/ 26 w 31"/>
                <a:gd name="T53" fmla="*/ 3 h 16"/>
                <a:gd name="T54" fmla="*/ 29 w 31"/>
                <a:gd name="T55" fmla="*/ 5 h 16"/>
                <a:gd name="T56" fmla="*/ 30 w 31"/>
                <a:gd name="T57"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1" h="16">
                  <a:moveTo>
                    <a:pt x="30" y="5"/>
                  </a:moveTo>
                  <a:lnTo>
                    <a:pt x="31" y="8"/>
                  </a:lnTo>
                  <a:lnTo>
                    <a:pt x="30" y="10"/>
                  </a:lnTo>
                  <a:lnTo>
                    <a:pt x="29" y="12"/>
                  </a:lnTo>
                  <a:lnTo>
                    <a:pt x="26" y="13"/>
                  </a:lnTo>
                  <a:lnTo>
                    <a:pt x="23" y="15"/>
                  </a:lnTo>
                  <a:lnTo>
                    <a:pt x="21" y="15"/>
                  </a:lnTo>
                  <a:lnTo>
                    <a:pt x="19" y="15"/>
                  </a:lnTo>
                  <a:lnTo>
                    <a:pt x="16" y="16"/>
                  </a:lnTo>
                  <a:lnTo>
                    <a:pt x="12" y="16"/>
                  </a:lnTo>
                  <a:lnTo>
                    <a:pt x="9" y="15"/>
                  </a:lnTo>
                  <a:lnTo>
                    <a:pt x="9" y="15"/>
                  </a:lnTo>
                  <a:lnTo>
                    <a:pt x="6" y="14"/>
                  </a:lnTo>
                  <a:lnTo>
                    <a:pt x="2" y="12"/>
                  </a:lnTo>
                  <a:lnTo>
                    <a:pt x="2" y="12"/>
                  </a:lnTo>
                  <a:lnTo>
                    <a:pt x="0" y="8"/>
                  </a:lnTo>
                  <a:lnTo>
                    <a:pt x="1" y="5"/>
                  </a:lnTo>
                  <a:lnTo>
                    <a:pt x="2" y="4"/>
                  </a:lnTo>
                  <a:lnTo>
                    <a:pt x="6" y="1"/>
                  </a:lnTo>
                  <a:lnTo>
                    <a:pt x="6" y="1"/>
                  </a:lnTo>
                  <a:lnTo>
                    <a:pt x="9" y="1"/>
                  </a:lnTo>
                  <a:lnTo>
                    <a:pt x="12" y="0"/>
                  </a:lnTo>
                  <a:lnTo>
                    <a:pt x="16" y="0"/>
                  </a:lnTo>
                  <a:lnTo>
                    <a:pt x="19" y="0"/>
                  </a:lnTo>
                  <a:lnTo>
                    <a:pt x="23" y="1"/>
                  </a:lnTo>
                  <a:lnTo>
                    <a:pt x="23" y="1"/>
                  </a:lnTo>
                  <a:lnTo>
                    <a:pt x="26" y="3"/>
                  </a:lnTo>
                  <a:lnTo>
                    <a:pt x="29" y="5"/>
                  </a:lnTo>
                  <a:lnTo>
                    <a:pt x="30" y="5"/>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32" name="Freeform 60">
              <a:extLst>
                <a:ext uri="{FF2B5EF4-FFF2-40B4-BE49-F238E27FC236}">
                  <a16:creationId xmlns:a16="http://schemas.microsoft.com/office/drawing/2014/main" id="{5A9CA2BC-A403-44FF-AD45-6D87929F1BCF}"/>
                </a:ext>
              </a:extLst>
            </p:cNvPr>
            <p:cNvSpPr>
              <a:spLocks/>
            </p:cNvSpPr>
            <p:nvPr/>
          </p:nvSpPr>
          <p:spPr bwMode="auto">
            <a:xfrm>
              <a:off x="2249" y="1684"/>
              <a:ext cx="977" cy="482"/>
            </a:xfrm>
            <a:custGeom>
              <a:avLst/>
              <a:gdLst>
                <a:gd name="T0" fmla="*/ 2 w 193"/>
                <a:gd name="T1" fmla="*/ 20 h 99"/>
                <a:gd name="T2" fmla="*/ 5 w 193"/>
                <a:gd name="T3" fmla="*/ 13 h 99"/>
                <a:gd name="T4" fmla="*/ 12 w 193"/>
                <a:gd name="T5" fmla="*/ 7 h 99"/>
                <a:gd name="T6" fmla="*/ 19 w 193"/>
                <a:gd name="T7" fmla="*/ 5 h 99"/>
                <a:gd name="T8" fmla="*/ 29 w 193"/>
                <a:gd name="T9" fmla="*/ 3 h 99"/>
                <a:gd name="T10" fmla="*/ 36 w 193"/>
                <a:gd name="T11" fmla="*/ 2 h 99"/>
                <a:gd name="T12" fmla="*/ 46 w 193"/>
                <a:gd name="T13" fmla="*/ 1 h 99"/>
                <a:gd name="T14" fmla="*/ 57 w 193"/>
                <a:gd name="T15" fmla="*/ 1 h 99"/>
                <a:gd name="T16" fmla="*/ 67 w 193"/>
                <a:gd name="T17" fmla="*/ 0 h 99"/>
                <a:gd name="T18" fmla="*/ 78 w 193"/>
                <a:gd name="T19" fmla="*/ 0 h 99"/>
                <a:gd name="T20" fmla="*/ 88 w 193"/>
                <a:gd name="T21" fmla="*/ 0 h 99"/>
                <a:gd name="T22" fmla="*/ 98 w 193"/>
                <a:gd name="T23" fmla="*/ 0 h 99"/>
                <a:gd name="T24" fmla="*/ 109 w 193"/>
                <a:gd name="T25" fmla="*/ 0 h 99"/>
                <a:gd name="T26" fmla="*/ 119 w 193"/>
                <a:gd name="T27" fmla="*/ 0 h 99"/>
                <a:gd name="T28" fmla="*/ 129 w 193"/>
                <a:gd name="T29" fmla="*/ 1 h 99"/>
                <a:gd name="T30" fmla="*/ 140 w 193"/>
                <a:gd name="T31" fmla="*/ 1 h 99"/>
                <a:gd name="T32" fmla="*/ 150 w 193"/>
                <a:gd name="T33" fmla="*/ 2 h 99"/>
                <a:gd name="T34" fmla="*/ 160 w 193"/>
                <a:gd name="T35" fmla="*/ 3 h 99"/>
                <a:gd name="T36" fmla="*/ 167 w 193"/>
                <a:gd name="T37" fmla="*/ 3 h 99"/>
                <a:gd name="T38" fmla="*/ 178 w 193"/>
                <a:gd name="T39" fmla="*/ 6 h 99"/>
                <a:gd name="T40" fmla="*/ 185 w 193"/>
                <a:gd name="T41" fmla="*/ 9 h 99"/>
                <a:gd name="T42" fmla="*/ 188 w 193"/>
                <a:gd name="T43" fmla="*/ 13 h 99"/>
                <a:gd name="T44" fmla="*/ 191 w 193"/>
                <a:gd name="T45" fmla="*/ 24 h 99"/>
                <a:gd name="T46" fmla="*/ 192 w 193"/>
                <a:gd name="T47" fmla="*/ 31 h 99"/>
                <a:gd name="T48" fmla="*/ 193 w 193"/>
                <a:gd name="T49" fmla="*/ 41 h 99"/>
                <a:gd name="T50" fmla="*/ 193 w 193"/>
                <a:gd name="T51" fmla="*/ 51 h 99"/>
                <a:gd name="T52" fmla="*/ 192 w 193"/>
                <a:gd name="T53" fmla="*/ 62 h 99"/>
                <a:gd name="T54" fmla="*/ 192 w 193"/>
                <a:gd name="T55" fmla="*/ 72 h 99"/>
                <a:gd name="T56" fmla="*/ 191 w 193"/>
                <a:gd name="T57" fmla="*/ 79 h 99"/>
                <a:gd name="T58" fmla="*/ 188 w 193"/>
                <a:gd name="T59" fmla="*/ 86 h 99"/>
                <a:gd name="T60" fmla="*/ 181 w 193"/>
                <a:gd name="T61" fmla="*/ 92 h 99"/>
                <a:gd name="T62" fmla="*/ 174 w 193"/>
                <a:gd name="T63" fmla="*/ 94 h 99"/>
                <a:gd name="T64" fmla="*/ 164 w 193"/>
                <a:gd name="T65" fmla="*/ 96 h 99"/>
                <a:gd name="T66" fmla="*/ 157 w 193"/>
                <a:gd name="T67" fmla="*/ 97 h 99"/>
                <a:gd name="T68" fmla="*/ 147 w 193"/>
                <a:gd name="T69" fmla="*/ 98 h 99"/>
                <a:gd name="T70" fmla="*/ 136 w 193"/>
                <a:gd name="T71" fmla="*/ 98 h 99"/>
                <a:gd name="T72" fmla="*/ 126 w 193"/>
                <a:gd name="T73" fmla="*/ 99 h 99"/>
                <a:gd name="T74" fmla="*/ 116 w 193"/>
                <a:gd name="T75" fmla="*/ 99 h 99"/>
                <a:gd name="T76" fmla="*/ 105 w 193"/>
                <a:gd name="T77" fmla="*/ 99 h 99"/>
                <a:gd name="T78" fmla="*/ 95 w 193"/>
                <a:gd name="T79" fmla="*/ 99 h 99"/>
                <a:gd name="T80" fmla="*/ 84 w 193"/>
                <a:gd name="T81" fmla="*/ 99 h 99"/>
                <a:gd name="T82" fmla="*/ 74 w 193"/>
                <a:gd name="T83" fmla="*/ 99 h 99"/>
                <a:gd name="T84" fmla="*/ 64 w 193"/>
                <a:gd name="T85" fmla="*/ 98 h 99"/>
                <a:gd name="T86" fmla="*/ 53 w 193"/>
                <a:gd name="T87" fmla="*/ 98 h 99"/>
                <a:gd name="T88" fmla="*/ 43 w 193"/>
                <a:gd name="T89" fmla="*/ 97 h 99"/>
                <a:gd name="T90" fmla="*/ 33 w 193"/>
                <a:gd name="T91" fmla="*/ 96 h 99"/>
                <a:gd name="T92" fmla="*/ 26 w 193"/>
                <a:gd name="T93" fmla="*/ 96 h 99"/>
                <a:gd name="T94" fmla="*/ 15 w 193"/>
                <a:gd name="T95" fmla="*/ 93 h 99"/>
                <a:gd name="T96" fmla="*/ 8 w 193"/>
                <a:gd name="T97" fmla="*/ 90 h 99"/>
                <a:gd name="T98" fmla="*/ 5 w 193"/>
                <a:gd name="T99" fmla="*/ 86 h 99"/>
                <a:gd name="T100" fmla="*/ 2 w 193"/>
                <a:gd name="T101" fmla="*/ 75 h 99"/>
                <a:gd name="T102" fmla="*/ 1 w 193"/>
                <a:gd name="T103" fmla="*/ 69 h 99"/>
                <a:gd name="T104" fmla="*/ 0 w 193"/>
                <a:gd name="T105" fmla="*/ 58 h 99"/>
                <a:gd name="T106" fmla="*/ 0 w 193"/>
                <a:gd name="T107" fmla="*/ 48 h 99"/>
                <a:gd name="T108" fmla="*/ 1 w 193"/>
                <a:gd name="T109" fmla="*/ 37 h 99"/>
                <a:gd name="T110" fmla="*/ 1 w 193"/>
                <a:gd name="T111" fmla="*/ 2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3" h="99">
                  <a:moveTo>
                    <a:pt x="2" y="26"/>
                  </a:moveTo>
                  <a:lnTo>
                    <a:pt x="2" y="24"/>
                  </a:lnTo>
                  <a:lnTo>
                    <a:pt x="2" y="20"/>
                  </a:lnTo>
                  <a:lnTo>
                    <a:pt x="3" y="17"/>
                  </a:lnTo>
                  <a:lnTo>
                    <a:pt x="5" y="13"/>
                  </a:lnTo>
                  <a:lnTo>
                    <a:pt x="5" y="13"/>
                  </a:lnTo>
                  <a:lnTo>
                    <a:pt x="8" y="10"/>
                  </a:lnTo>
                  <a:lnTo>
                    <a:pt x="8" y="9"/>
                  </a:lnTo>
                  <a:lnTo>
                    <a:pt x="12" y="7"/>
                  </a:lnTo>
                  <a:lnTo>
                    <a:pt x="13" y="6"/>
                  </a:lnTo>
                  <a:lnTo>
                    <a:pt x="15" y="6"/>
                  </a:lnTo>
                  <a:lnTo>
                    <a:pt x="19" y="5"/>
                  </a:lnTo>
                  <a:lnTo>
                    <a:pt x="22" y="4"/>
                  </a:lnTo>
                  <a:lnTo>
                    <a:pt x="26" y="3"/>
                  </a:lnTo>
                  <a:lnTo>
                    <a:pt x="29" y="3"/>
                  </a:lnTo>
                  <a:lnTo>
                    <a:pt x="32" y="3"/>
                  </a:lnTo>
                  <a:lnTo>
                    <a:pt x="33" y="3"/>
                  </a:lnTo>
                  <a:lnTo>
                    <a:pt x="36" y="2"/>
                  </a:lnTo>
                  <a:lnTo>
                    <a:pt x="40" y="2"/>
                  </a:lnTo>
                  <a:lnTo>
                    <a:pt x="43" y="2"/>
                  </a:lnTo>
                  <a:lnTo>
                    <a:pt x="46" y="1"/>
                  </a:lnTo>
                  <a:lnTo>
                    <a:pt x="50" y="1"/>
                  </a:lnTo>
                  <a:lnTo>
                    <a:pt x="53" y="1"/>
                  </a:lnTo>
                  <a:lnTo>
                    <a:pt x="57" y="1"/>
                  </a:lnTo>
                  <a:lnTo>
                    <a:pt x="60" y="1"/>
                  </a:lnTo>
                  <a:lnTo>
                    <a:pt x="64" y="1"/>
                  </a:lnTo>
                  <a:lnTo>
                    <a:pt x="67" y="0"/>
                  </a:lnTo>
                  <a:lnTo>
                    <a:pt x="71" y="0"/>
                  </a:lnTo>
                  <a:lnTo>
                    <a:pt x="74" y="0"/>
                  </a:lnTo>
                  <a:lnTo>
                    <a:pt x="78" y="0"/>
                  </a:lnTo>
                  <a:lnTo>
                    <a:pt x="81" y="0"/>
                  </a:lnTo>
                  <a:lnTo>
                    <a:pt x="84" y="0"/>
                  </a:lnTo>
                  <a:lnTo>
                    <a:pt x="88" y="0"/>
                  </a:lnTo>
                  <a:lnTo>
                    <a:pt x="91" y="0"/>
                  </a:lnTo>
                  <a:lnTo>
                    <a:pt x="95" y="0"/>
                  </a:lnTo>
                  <a:lnTo>
                    <a:pt x="98" y="0"/>
                  </a:lnTo>
                  <a:lnTo>
                    <a:pt x="102" y="0"/>
                  </a:lnTo>
                  <a:lnTo>
                    <a:pt x="105" y="0"/>
                  </a:lnTo>
                  <a:lnTo>
                    <a:pt x="109" y="0"/>
                  </a:lnTo>
                  <a:lnTo>
                    <a:pt x="112" y="0"/>
                  </a:lnTo>
                  <a:lnTo>
                    <a:pt x="116" y="0"/>
                  </a:lnTo>
                  <a:lnTo>
                    <a:pt x="119" y="0"/>
                  </a:lnTo>
                  <a:lnTo>
                    <a:pt x="122" y="0"/>
                  </a:lnTo>
                  <a:lnTo>
                    <a:pt x="126" y="0"/>
                  </a:lnTo>
                  <a:lnTo>
                    <a:pt x="129" y="1"/>
                  </a:lnTo>
                  <a:lnTo>
                    <a:pt x="133" y="1"/>
                  </a:lnTo>
                  <a:lnTo>
                    <a:pt x="136" y="1"/>
                  </a:lnTo>
                  <a:lnTo>
                    <a:pt x="140" y="1"/>
                  </a:lnTo>
                  <a:lnTo>
                    <a:pt x="143" y="1"/>
                  </a:lnTo>
                  <a:lnTo>
                    <a:pt x="147" y="1"/>
                  </a:lnTo>
                  <a:lnTo>
                    <a:pt x="150" y="2"/>
                  </a:lnTo>
                  <a:lnTo>
                    <a:pt x="154" y="2"/>
                  </a:lnTo>
                  <a:lnTo>
                    <a:pt x="157" y="2"/>
                  </a:lnTo>
                  <a:lnTo>
                    <a:pt x="160" y="3"/>
                  </a:lnTo>
                  <a:lnTo>
                    <a:pt x="161" y="3"/>
                  </a:lnTo>
                  <a:lnTo>
                    <a:pt x="164" y="3"/>
                  </a:lnTo>
                  <a:lnTo>
                    <a:pt x="167" y="3"/>
                  </a:lnTo>
                  <a:lnTo>
                    <a:pt x="171" y="4"/>
                  </a:lnTo>
                  <a:lnTo>
                    <a:pt x="174" y="5"/>
                  </a:lnTo>
                  <a:lnTo>
                    <a:pt x="178" y="6"/>
                  </a:lnTo>
                  <a:lnTo>
                    <a:pt x="180" y="6"/>
                  </a:lnTo>
                  <a:lnTo>
                    <a:pt x="181" y="7"/>
                  </a:lnTo>
                  <a:lnTo>
                    <a:pt x="185" y="9"/>
                  </a:lnTo>
                  <a:lnTo>
                    <a:pt x="185" y="10"/>
                  </a:lnTo>
                  <a:lnTo>
                    <a:pt x="188" y="13"/>
                  </a:lnTo>
                  <a:lnTo>
                    <a:pt x="188" y="13"/>
                  </a:lnTo>
                  <a:lnTo>
                    <a:pt x="190" y="17"/>
                  </a:lnTo>
                  <a:lnTo>
                    <a:pt x="191" y="20"/>
                  </a:lnTo>
                  <a:lnTo>
                    <a:pt x="191" y="24"/>
                  </a:lnTo>
                  <a:lnTo>
                    <a:pt x="192" y="26"/>
                  </a:lnTo>
                  <a:lnTo>
                    <a:pt x="192" y="27"/>
                  </a:lnTo>
                  <a:lnTo>
                    <a:pt x="192" y="31"/>
                  </a:lnTo>
                  <a:lnTo>
                    <a:pt x="192" y="34"/>
                  </a:lnTo>
                  <a:lnTo>
                    <a:pt x="192" y="37"/>
                  </a:lnTo>
                  <a:lnTo>
                    <a:pt x="193" y="41"/>
                  </a:lnTo>
                  <a:lnTo>
                    <a:pt x="193" y="44"/>
                  </a:lnTo>
                  <a:lnTo>
                    <a:pt x="193" y="48"/>
                  </a:lnTo>
                  <a:lnTo>
                    <a:pt x="193" y="51"/>
                  </a:lnTo>
                  <a:lnTo>
                    <a:pt x="193" y="55"/>
                  </a:lnTo>
                  <a:lnTo>
                    <a:pt x="193" y="58"/>
                  </a:lnTo>
                  <a:lnTo>
                    <a:pt x="192" y="62"/>
                  </a:lnTo>
                  <a:lnTo>
                    <a:pt x="192" y="65"/>
                  </a:lnTo>
                  <a:lnTo>
                    <a:pt x="192" y="69"/>
                  </a:lnTo>
                  <a:lnTo>
                    <a:pt x="192" y="72"/>
                  </a:lnTo>
                  <a:lnTo>
                    <a:pt x="192" y="73"/>
                  </a:lnTo>
                  <a:lnTo>
                    <a:pt x="191" y="75"/>
                  </a:lnTo>
                  <a:lnTo>
                    <a:pt x="191" y="79"/>
                  </a:lnTo>
                  <a:lnTo>
                    <a:pt x="190" y="82"/>
                  </a:lnTo>
                  <a:lnTo>
                    <a:pt x="188" y="86"/>
                  </a:lnTo>
                  <a:lnTo>
                    <a:pt x="188" y="86"/>
                  </a:lnTo>
                  <a:lnTo>
                    <a:pt x="185" y="89"/>
                  </a:lnTo>
                  <a:lnTo>
                    <a:pt x="185" y="90"/>
                  </a:lnTo>
                  <a:lnTo>
                    <a:pt x="181" y="92"/>
                  </a:lnTo>
                  <a:lnTo>
                    <a:pt x="180" y="93"/>
                  </a:lnTo>
                  <a:lnTo>
                    <a:pt x="178" y="93"/>
                  </a:lnTo>
                  <a:lnTo>
                    <a:pt x="174" y="94"/>
                  </a:lnTo>
                  <a:lnTo>
                    <a:pt x="171" y="95"/>
                  </a:lnTo>
                  <a:lnTo>
                    <a:pt x="167" y="96"/>
                  </a:lnTo>
                  <a:lnTo>
                    <a:pt x="164" y="96"/>
                  </a:lnTo>
                  <a:lnTo>
                    <a:pt x="161" y="96"/>
                  </a:lnTo>
                  <a:lnTo>
                    <a:pt x="160" y="96"/>
                  </a:lnTo>
                  <a:lnTo>
                    <a:pt x="157" y="97"/>
                  </a:lnTo>
                  <a:lnTo>
                    <a:pt x="154" y="97"/>
                  </a:lnTo>
                  <a:lnTo>
                    <a:pt x="150" y="97"/>
                  </a:lnTo>
                  <a:lnTo>
                    <a:pt x="147" y="98"/>
                  </a:lnTo>
                  <a:lnTo>
                    <a:pt x="143" y="98"/>
                  </a:lnTo>
                  <a:lnTo>
                    <a:pt x="140" y="98"/>
                  </a:lnTo>
                  <a:lnTo>
                    <a:pt x="136" y="98"/>
                  </a:lnTo>
                  <a:lnTo>
                    <a:pt x="133" y="98"/>
                  </a:lnTo>
                  <a:lnTo>
                    <a:pt x="129" y="98"/>
                  </a:lnTo>
                  <a:lnTo>
                    <a:pt x="126" y="99"/>
                  </a:lnTo>
                  <a:lnTo>
                    <a:pt x="122" y="99"/>
                  </a:lnTo>
                  <a:lnTo>
                    <a:pt x="119" y="99"/>
                  </a:lnTo>
                  <a:lnTo>
                    <a:pt x="116" y="99"/>
                  </a:lnTo>
                  <a:lnTo>
                    <a:pt x="112" y="99"/>
                  </a:lnTo>
                  <a:lnTo>
                    <a:pt x="109" y="99"/>
                  </a:lnTo>
                  <a:lnTo>
                    <a:pt x="105" y="99"/>
                  </a:lnTo>
                  <a:lnTo>
                    <a:pt x="102" y="99"/>
                  </a:lnTo>
                  <a:lnTo>
                    <a:pt x="98" y="99"/>
                  </a:lnTo>
                  <a:lnTo>
                    <a:pt x="95" y="99"/>
                  </a:lnTo>
                  <a:lnTo>
                    <a:pt x="91" y="99"/>
                  </a:lnTo>
                  <a:lnTo>
                    <a:pt x="88" y="99"/>
                  </a:lnTo>
                  <a:lnTo>
                    <a:pt x="84" y="99"/>
                  </a:lnTo>
                  <a:lnTo>
                    <a:pt x="81" y="99"/>
                  </a:lnTo>
                  <a:lnTo>
                    <a:pt x="78" y="99"/>
                  </a:lnTo>
                  <a:lnTo>
                    <a:pt x="74" y="99"/>
                  </a:lnTo>
                  <a:lnTo>
                    <a:pt x="71" y="99"/>
                  </a:lnTo>
                  <a:lnTo>
                    <a:pt x="67" y="99"/>
                  </a:lnTo>
                  <a:lnTo>
                    <a:pt x="64" y="98"/>
                  </a:lnTo>
                  <a:lnTo>
                    <a:pt x="60" y="98"/>
                  </a:lnTo>
                  <a:lnTo>
                    <a:pt x="57" y="98"/>
                  </a:lnTo>
                  <a:lnTo>
                    <a:pt x="53" y="98"/>
                  </a:lnTo>
                  <a:lnTo>
                    <a:pt x="50" y="98"/>
                  </a:lnTo>
                  <a:lnTo>
                    <a:pt x="46" y="98"/>
                  </a:lnTo>
                  <a:lnTo>
                    <a:pt x="43" y="97"/>
                  </a:lnTo>
                  <a:lnTo>
                    <a:pt x="40" y="97"/>
                  </a:lnTo>
                  <a:lnTo>
                    <a:pt x="36" y="97"/>
                  </a:lnTo>
                  <a:lnTo>
                    <a:pt x="33" y="96"/>
                  </a:lnTo>
                  <a:lnTo>
                    <a:pt x="32" y="96"/>
                  </a:lnTo>
                  <a:lnTo>
                    <a:pt x="29" y="96"/>
                  </a:lnTo>
                  <a:lnTo>
                    <a:pt x="26" y="96"/>
                  </a:lnTo>
                  <a:lnTo>
                    <a:pt x="22" y="95"/>
                  </a:lnTo>
                  <a:lnTo>
                    <a:pt x="19" y="94"/>
                  </a:lnTo>
                  <a:lnTo>
                    <a:pt x="15" y="93"/>
                  </a:lnTo>
                  <a:lnTo>
                    <a:pt x="13" y="93"/>
                  </a:lnTo>
                  <a:lnTo>
                    <a:pt x="12" y="92"/>
                  </a:lnTo>
                  <a:lnTo>
                    <a:pt x="8" y="90"/>
                  </a:lnTo>
                  <a:lnTo>
                    <a:pt x="8" y="89"/>
                  </a:lnTo>
                  <a:lnTo>
                    <a:pt x="5" y="86"/>
                  </a:lnTo>
                  <a:lnTo>
                    <a:pt x="5" y="86"/>
                  </a:lnTo>
                  <a:lnTo>
                    <a:pt x="3" y="82"/>
                  </a:lnTo>
                  <a:lnTo>
                    <a:pt x="2" y="79"/>
                  </a:lnTo>
                  <a:lnTo>
                    <a:pt x="2" y="75"/>
                  </a:lnTo>
                  <a:lnTo>
                    <a:pt x="2" y="73"/>
                  </a:lnTo>
                  <a:lnTo>
                    <a:pt x="1" y="72"/>
                  </a:lnTo>
                  <a:lnTo>
                    <a:pt x="1" y="69"/>
                  </a:lnTo>
                  <a:lnTo>
                    <a:pt x="1" y="65"/>
                  </a:lnTo>
                  <a:lnTo>
                    <a:pt x="1" y="62"/>
                  </a:lnTo>
                  <a:lnTo>
                    <a:pt x="0" y="58"/>
                  </a:lnTo>
                  <a:lnTo>
                    <a:pt x="0" y="55"/>
                  </a:lnTo>
                  <a:lnTo>
                    <a:pt x="0" y="51"/>
                  </a:lnTo>
                  <a:lnTo>
                    <a:pt x="0" y="48"/>
                  </a:lnTo>
                  <a:lnTo>
                    <a:pt x="0" y="44"/>
                  </a:lnTo>
                  <a:lnTo>
                    <a:pt x="0" y="41"/>
                  </a:lnTo>
                  <a:lnTo>
                    <a:pt x="1" y="37"/>
                  </a:lnTo>
                  <a:lnTo>
                    <a:pt x="1" y="34"/>
                  </a:lnTo>
                  <a:lnTo>
                    <a:pt x="1" y="31"/>
                  </a:lnTo>
                  <a:lnTo>
                    <a:pt x="1" y="27"/>
                  </a:lnTo>
                  <a:lnTo>
                    <a:pt x="2" y="26"/>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33" name="Freeform 61">
              <a:extLst>
                <a:ext uri="{FF2B5EF4-FFF2-40B4-BE49-F238E27FC236}">
                  <a16:creationId xmlns:a16="http://schemas.microsoft.com/office/drawing/2014/main" id="{5E1D9234-A074-4612-B2BD-CFDCDD03F4AA}"/>
                </a:ext>
              </a:extLst>
            </p:cNvPr>
            <p:cNvSpPr>
              <a:spLocks/>
            </p:cNvSpPr>
            <p:nvPr/>
          </p:nvSpPr>
          <p:spPr bwMode="auto">
            <a:xfrm>
              <a:off x="2289" y="1456"/>
              <a:ext cx="896" cy="223"/>
            </a:xfrm>
            <a:custGeom>
              <a:avLst/>
              <a:gdLst>
                <a:gd name="T0" fmla="*/ 2 w 177"/>
                <a:gd name="T1" fmla="*/ 15 h 46"/>
                <a:gd name="T2" fmla="*/ 7 w 177"/>
                <a:gd name="T3" fmla="*/ 9 h 46"/>
                <a:gd name="T4" fmla="*/ 14 w 177"/>
                <a:gd name="T5" fmla="*/ 5 h 46"/>
                <a:gd name="T6" fmla="*/ 21 w 177"/>
                <a:gd name="T7" fmla="*/ 4 h 46"/>
                <a:gd name="T8" fmla="*/ 32 w 177"/>
                <a:gd name="T9" fmla="*/ 2 h 46"/>
                <a:gd name="T10" fmla="*/ 38 w 177"/>
                <a:gd name="T11" fmla="*/ 1 h 46"/>
                <a:gd name="T12" fmla="*/ 49 w 177"/>
                <a:gd name="T13" fmla="*/ 1 h 46"/>
                <a:gd name="T14" fmla="*/ 59 w 177"/>
                <a:gd name="T15" fmla="*/ 0 h 46"/>
                <a:gd name="T16" fmla="*/ 70 w 177"/>
                <a:gd name="T17" fmla="*/ 0 h 46"/>
                <a:gd name="T18" fmla="*/ 80 w 177"/>
                <a:gd name="T19" fmla="*/ 0 h 46"/>
                <a:gd name="T20" fmla="*/ 90 w 177"/>
                <a:gd name="T21" fmla="*/ 0 h 46"/>
                <a:gd name="T22" fmla="*/ 101 w 177"/>
                <a:gd name="T23" fmla="*/ 0 h 46"/>
                <a:gd name="T24" fmla="*/ 111 w 177"/>
                <a:gd name="T25" fmla="*/ 0 h 46"/>
                <a:gd name="T26" fmla="*/ 121 w 177"/>
                <a:gd name="T27" fmla="*/ 0 h 46"/>
                <a:gd name="T28" fmla="*/ 132 w 177"/>
                <a:gd name="T29" fmla="*/ 1 h 46"/>
                <a:gd name="T30" fmla="*/ 141 w 177"/>
                <a:gd name="T31" fmla="*/ 2 h 46"/>
                <a:gd name="T32" fmla="*/ 149 w 177"/>
                <a:gd name="T33" fmla="*/ 2 h 46"/>
                <a:gd name="T34" fmla="*/ 159 w 177"/>
                <a:gd name="T35" fmla="*/ 4 h 46"/>
                <a:gd name="T36" fmla="*/ 166 w 177"/>
                <a:gd name="T37" fmla="*/ 7 h 46"/>
                <a:gd name="T38" fmla="*/ 173 w 177"/>
                <a:gd name="T39" fmla="*/ 12 h 46"/>
                <a:gd name="T40" fmla="*/ 176 w 177"/>
                <a:gd name="T41" fmla="*/ 19 h 46"/>
                <a:gd name="T42" fmla="*/ 177 w 177"/>
                <a:gd name="T43" fmla="*/ 26 h 46"/>
                <a:gd name="T44" fmla="*/ 176 w 177"/>
                <a:gd name="T45" fmla="*/ 33 h 46"/>
                <a:gd name="T46" fmla="*/ 171 w 177"/>
                <a:gd name="T47" fmla="*/ 40 h 46"/>
                <a:gd name="T48" fmla="*/ 163 w 177"/>
                <a:gd name="T49" fmla="*/ 43 h 46"/>
                <a:gd name="T50" fmla="*/ 156 w 177"/>
                <a:gd name="T51" fmla="*/ 44 h 46"/>
                <a:gd name="T52" fmla="*/ 146 w 177"/>
                <a:gd name="T53" fmla="*/ 45 h 46"/>
                <a:gd name="T54" fmla="*/ 135 w 177"/>
                <a:gd name="T55" fmla="*/ 45 h 46"/>
                <a:gd name="T56" fmla="*/ 125 w 177"/>
                <a:gd name="T57" fmla="*/ 46 h 46"/>
                <a:gd name="T58" fmla="*/ 114 w 177"/>
                <a:gd name="T59" fmla="*/ 46 h 46"/>
                <a:gd name="T60" fmla="*/ 104 w 177"/>
                <a:gd name="T61" fmla="*/ 46 h 46"/>
                <a:gd name="T62" fmla="*/ 94 w 177"/>
                <a:gd name="T63" fmla="*/ 46 h 46"/>
                <a:gd name="T64" fmla="*/ 83 w 177"/>
                <a:gd name="T65" fmla="*/ 46 h 46"/>
                <a:gd name="T66" fmla="*/ 73 w 177"/>
                <a:gd name="T67" fmla="*/ 46 h 46"/>
                <a:gd name="T68" fmla="*/ 63 w 177"/>
                <a:gd name="T69" fmla="*/ 46 h 46"/>
                <a:gd name="T70" fmla="*/ 52 w 177"/>
                <a:gd name="T71" fmla="*/ 46 h 46"/>
                <a:gd name="T72" fmla="*/ 42 w 177"/>
                <a:gd name="T73" fmla="*/ 45 h 46"/>
                <a:gd name="T74" fmla="*/ 32 w 177"/>
                <a:gd name="T75" fmla="*/ 45 h 46"/>
                <a:gd name="T76" fmla="*/ 21 w 177"/>
                <a:gd name="T77" fmla="*/ 44 h 46"/>
                <a:gd name="T78" fmla="*/ 14 w 177"/>
                <a:gd name="T79" fmla="*/ 43 h 46"/>
                <a:gd name="T80" fmla="*/ 6 w 177"/>
                <a:gd name="T81" fmla="*/ 40 h 46"/>
                <a:gd name="T82" fmla="*/ 1 w 177"/>
                <a:gd name="T83" fmla="*/ 33 h 46"/>
                <a:gd name="T84" fmla="*/ 0 w 177"/>
                <a:gd name="T85" fmla="*/ 2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7" h="46">
                  <a:moveTo>
                    <a:pt x="0" y="21"/>
                  </a:moveTo>
                  <a:lnTo>
                    <a:pt x="1" y="19"/>
                  </a:lnTo>
                  <a:lnTo>
                    <a:pt x="2" y="15"/>
                  </a:lnTo>
                  <a:lnTo>
                    <a:pt x="4" y="12"/>
                  </a:lnTo>
                  <a:lnTo>
                    <a:pt x="4" y="12"/>
                  </a:lnTo>
                  <a:lnTo>
                    <a:pt x="7" y="9"/>
                  </a:lnTo>
                  <a:lnTo>
                    <a:pt x="8" y="8"/>
                  </a:lnTo>
                  <a:lnTo>
                    <a:pt x="11" y="7"/>
                  </a:lnTo>
                  <a:lnTo>
                    <a:pt x="14" y="5"/>
                  </a:lnTo>
                  <a:lnTo>
                    <a:pt x="15" y="5"/>
                  </a:lnTo>
                  <a:lnTo>
                    <a:pt x="18" y="4"/>
                  </a:lnTo>
                  <a:lnTo>
                    <a:pt x="21" y="4"/>
                  </a:lnTo>
                  <a:lnTo>
                    <a:pt x="25" y="3"/>
                  </a:lnTo>
                  <a:lnTo>
                    <a:pt x="28" y="2"/>
                  </a:lnTo>
                  <a:lnTo>
                    <a:pt x="32" y="2"/>
                  </a:lnTo>
                  <a:lnTo>
                    <a:pt x="35" y="2"/>
                  </a:lnTo>
                  <a:lnTo>
                    <a:pt x="36" y="2"/>
                  </a:lnTo>
                  <a:lnTo>
                    <a:pt x="38" y="1"/>
                  </a:lnTo>
                  <a:lnTo>
                    <a:pt x="42" y="1"/>
                  </a:lnTo>
                  <a:lnTo>
                    <a:pt x="45" y="1"/>
                  </a:lnTo>
                  <a:lnTo>
                    <a:pt x="49" y="1"/>
                  </a:lnTo>
                  <a:lnTo>
                    <a:pt x="52" y="1"/>
                  </a:lnTo>
                  <a:lnTo>
                    <a:pt x="56" y="0"/>
                  </a:lnTo>
                  <a:lnTo>
                    <a:pt x="59" y="0"/>
                  </a:lnTo>
                  <a:lnTo>
                    <a:pt x="63" y="0"/>
                  </a:lnTo>
                  <a:lnTo>
                    <a:pt x="66" y="0"/>
                  </a:lnTo>
                  <a:lnTo>
                    <a:pt x="70" y="0"/>
                  </a:lnTo>
                  <a:lnTo>
                    <a:pt x="73" y="0"/>
                  </a:lnTo>
                  <a:lnTo>
                    <a:pt x="76" y="0"/>
                  </a:lnTo>
                  <a:lnTo>
                    <a:pt x="80" y="0"/>
                  </a:lnTo>
                  <a:lnTo>
                    <a:pt x="83" y="0"/>
                  </a:lnTo>
                  <a:lnTo>
                    <a:pt x="87" y="0"/>
                  </a:lnTo>
                  <a:lnTo>
                    <a:pt x="90" y="0"/>
                  </a:lnTo>
                  <a:lnTo>
                    <a:pt x="94" y="0"/>
                  </a:lnTo>
                  <a:lnTo>
                    <a:pt x="97" y="0"/>
                  </a:lnTo>
                  <a:lnTo>
                    <a:pt x="101" y="0"/>
                  </a:lnTo>
                  <a:lnTo>
                    <a:pt x="104" y="0"/>
                  </a:lnTo>
                  <a:lnTo>
                    <a:pt x="108" y="0"/>
                  </a:lnTo>
                  <a:lnTo>
                    <a:pt x="111" y="0"/>
                  </a:lnTo>
                  <a:lnTo>
                    <a:pt x="114" y="0"/>
                  </a:lnTo>
                  <a:lnTo>
                    <a:pt x="118" y="0"/>
                  </a:lnTo>
                  <a:lnTo>
                    <a:pt x="121" y="0"/>
                  </a:lnTo>
                  <a:lnTo>
                    <a:pt x="125" y="1"/>
                  </a:lnTo>
                  <a:lnTo>
                    <a:pt x="128" y="1"/>
                  </a:lnTo>
                  <a:lnTo>
                    <a:pt x="132" y="1"/>
                  </a:lnTo>
                  <a:lnTo>
                    <a:pt x="135" y="1"/>
                  </a:lnTo>
                  <a:lnTo>
                    <a:pt x="139" y="1"/>
                  </a:lnTo>
                  <a:lnTo>
                    <a:pt x="141" y="2"/>
                  </a:lnTo>
                  <a:lnTo>
                    <a:pt x="142" y="2"/>
                  </a:lnTo>
                  <a:lnTo>
                    <a:pt x="146" y="2"/>
                  </a:lnTo>
                  <a:lnTo>
                    <a:pt x="149" y="2"/>
                  </a:lnTo>
                  <a:lnTo>
                    <a:pt x="152" y="3"/>
                  </a:lnTo>
                  <a:lnTo>
                    <a:pt x="156" y="4"/>
                  </a:lnTo>
                  <a:lnTo>
                    <a:pt x="159" y="4"/>
                  </a:lnTo>
                  <a:lnTo>
                    <a:pt x="162" y="5"/>
                  </a:lnTo>
                  <a:lnTo>
                    <a:pt x="163" y="5"/>
                  </a:lnTo>
                  <a:lnTo>
                    <a:pt x="166" y="7"/>
                  </a:lnTo>
                  <a:lnTo>
                    <a:pt x="169" y="8"/>
                  </a:lnTo>
                  <a:lnTo>
                    <a:pt x="170" y="9"/>
                  </a:lnTo>
                  <a:lnTo>
                    <a:pt x="173" y="12"/>
                  </a:lnTo>
                  <a:lnTo>
                    <a:pt x="173" y="12"/>
                  </a:lnTo>
                  <a:lnTo>
                    <a:pt x="175" y="15"/>
                  </a:lnTo>
                  <a:lnTo>
                    <a:pt x="176" y="19"/>
                  </a:lnTo>
                  <a:lnTo>
                    <a:pt x="177" y="21"/>
                  </a:lnTo>
                  <a:lnTo>
                    <a:pt x="177" y="22"/>
                  </a:lnTo>
                  <a:lnTo>
                    <a:pt x="177" y="26"/>
                  </a:lnTo>
                  <a:lnTo>
                    <a:pt x="177" y="29"/>
                  </a:lnTo>
                  <a:lnTo>
                    <a:pt x="177" y="30"/>
                  </a:lnTo>
                  <a:lnTo>
                    <a:pt x="176" y="33"/>
                  </a:lnTo>
                  <a:lnTo>
                    <a:pt x="174" y="36"/>
                  </a:lnTo>
                  <a:lnTo>
                    <a:pt x="173" y="37"/>
                  </a:lnTo>
                  <a:lnTo>
                    <a:pt x="171" y="40"/>
                  </a:lnTo>
                  <a:lnTo>
                    <a:pt x="170" y="40"/>
                  </a:lnTo>
                  <a:lnTo>
                    <a:pt x="166" y="42"/>
                  </a:lnTo>
                  <a:lnTo>
                    <a:pt x="163" y="43"/>
                  </a:lnTo>
                  <a:lnTo>
                    <a:pt x="162" y="43"/>
                  </a:lnTo>
                  <a:lnTo>
                    <a:pt x="159" y="43"/>
                  </a:lnTo>
                  <a:lnTo>
                    <a:pt x="156" y="44"/>
                  </a:lnTo>
                  <a:lnTo>
                    <a:pt x="152" y="44"/>
                  </a:lnTo>
                  <a:lnTo>
                    <a:pt x="149" y="45"/>
                  </a:lnTo>
                  <a:lnTo>
                    <a:pt x="146" y="45"/>
                  </a:lnTo>
                  <a:lnTo>
                    <a:pt x="142" y="45"/>
                  </a:lnTo>
                  <a:lnTo>
                    <a:pt x="139" y="45"/>
                  </a:lnTo>
                  <a:lnTo>
                    <a:pt x="135" y="45"/>
                  </a:lnTo>
                  <a:lnTo>
                    <a:pt x="132" y="45"/>
                  </a:lnTo>
                  <a:lnTo>
                    <a:pt x="128" y="46"/>
                  </a:lnTo>
                  <a:lnTo>
                    <a:pt x="125" y="46"/>
                  </a:lnTo>
                  <a:lnTo>
                    <a:pt x="121" y="46"/>
                  </a:lnTo>
                  <a:lnTo>
                    <a:pt x="118" y="46"/>
                  </a:lnTo>
                  <a:lnTo>
                    <a:pt x="114" y="46"/>
                  </a:lnTo>
                  <a:lnTo>
                    <a:pt x="111" y="46"/>
                  </a:lnTo>
                  <a:lnTo>
                    <a:pt x="108" y="46"/>
                  </a:lnTo>
                  <a:lnTo>
                    <a:pt x="104" y="46"/>
                  </a:lnTo>
                  <a:lnTo>
                    <a:pt x="101" y="46"/>
                  </a:lnTo>
                  <a:lnTo>
                    <a:pt x="97" y="46"/>
                  </a:lnTo>
                  <a:lnTo>
                    <a:pt x="94" y="46"/>
                  </a:lnTo>
                  <a:lnTo>
                    <a:pt x="90" y="46"/>
                  </a:lnTo>
                  <a:lnTo>
                    <a:pt x="87" y="46"/>
                  </a:lnTo>
                  <a:lnTo>
                    <a:pt x="83" y="46"/>
                  </a:lnTo>
                  <a:lnTo>
                    <a:pt x="80" y="46"/>
                  </a:lnTo>
                  <a:lnTo>
                    <a:pt x="76" y="46"/>
                  </a:lnTo>
                  <a:lnTo>
                    <a:pt x="73" y="46"/>
                  </a:lnTo>
                  <a:lnTo>
                    <a:pt x="70" y="46"/>
                  </a:lnTo>
                  <a:lnTo>
                    <a:pt x="66" y="46"/>
                  </a:lnTo>
                  <a:lnTo>
                    <a:pt x="63" y="46"/>
                  </a:lnTo>
                  <a:lnTo>
                    <a:pt x="59" y="46"/>
                  </a:lnTo>
                  <a:lnTo>
                    <a:pt x="56" y="46"/>
                  </a:lnTo>
                  <a:lnTo>
                    <a:pt x="52" y="46"/>
                  </a:lnTo>
                  <a:lnTo>
                    <a:pt x="49" y="46"/>
                  </a:lnTo>
                  <a:lnTo>
                    <a:pt x="45" y="45"/>
                  </a:lnTo>
                  <a:lnTo>
                    <a:pt x="42" y="45"/>
                  </a:lnTo>
                  <a:lnTo>
                    <a:pt x="38" y="45"/>
                  </a:lnTo>
                  <a:lnTo>
                    <a:pt x="35" y="45"/>
                  </a:lnTo>
                  <a:lnTo>
                    <a:pt x="32" y="45"/>
                  </a:lnTo>
                  <a:lnTo>
                    <a:pt x="28" y="45"/>
                  </a:lnTo>
                  <a:lnTo>
                    <a:pt x="25" y="44"/>
                  </a:lnTo>
                  <a:lnTo>
                    <a:pt x="21" y="44"/>
                  </a:lnTo>
                  <a:lnTo>
                    <a:pt x="18" y="43"/>
                  </a:lnTo>
                  <a:lnTo>
                    <a:pt x="15" y="43"/>
                  </a:lnTo>
                  <a:lnTo>
                    <a:pt x="14" y="43"/>
                  </a:lnTo>
                  <a:lnTo>
                    <a:pt x="11" y="42"/>
                  </a:lnTo>
                  <a:lnTo>
                    <a:pt x="7" y="40"/>
                  </a:lnTo>
                  <a:lnTo>
                    <a:pt x="6" y="40"/>
                  </a:lnTo>
                  <a:lnTo>
                    <a:pt x="4" y="37"/>
                  </a:lnTo>
                  <a:lnTo>
                    <a:pt x="3" y="36"/>
                  </a:lnTo>
                  <a:lnTo>
                    <a:pt x="1" y="33"/>
                  </a:lnTo>
                  <a:lnTo>
                    <a:pt x="0" y="30"/>
                  </a:lnTo>
                  <a:lnTo>
                    <a:pt x="0" y="29"/>
                  </a:lnTo>
                  <a:lnTo>
                    <a:pt x="0" y="26"/>
                  </a:lnTo>
                  <a:lnTo>
                    <a:pt x="0" y="22"/>
                  </a:lnTo>
                  <a:lnTo>
                    <a:pt x="0" y="21"/>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34" name="Freeform 62">
              <a:extLst>
                <a:ext uri="{FF2B5EF4-FFF2-40B4-BE49-F238E27FC236}">
                  <a16:creationId xmlns:a16="http://schemas.microsoft.com/office/drawing/2014/main" id="{3A6E0069-D0F8-41BC-90C0-00BB0F65B78D}"/>
                </a:ext>
              </a:extLst>
            </p:cNvPr>
            <p:cNvSpPr>
              <a:spLocks/>
            </p:cNvSpPr>
            <p:nvPr/>
          </p:nvSpPr>
          <p:spPr bwMode="auto">
            <a:xfrm>
              <a:off x="2289" y="2171"/>
              <a:ext cx="896" cy="224"/>
            </a:xfrm>
            <a:custGeom>
              <a:avLst/>
              <a:gdLst>
                <a:gd name="T0" fmla="*/ 3 w 177"/>
                <a:gd name="T1" fmla="*/ 10 h 46"/>
                <a:gd name="T2" fmla="*/ 7 w 177"/>
                <a:gd name="T3" fmla="*/ 6 h 46"/>
                <a:gd name="T4" fmla="*/ 15 w 177"/>
                <a:gd name="T5" fmla="*/ 3 h 46"/>
                <a:gd name="T6" fmla="*/ 25 w 177"/>
                <a:gd name="T7" fmla="*/ 2 h 46"/>
                <a:gd name="T8" fmla="*/ 35 w 177"/>
                <a:gd name="T9" fmla="*/ 1 h 46"/>
                <a:gd name="T10" fmla="*/ 45 w 177"/>
                <a:gd name="T11" fmla="*/ 1 h 46"/>
                <a:gd name="T12" fmla="*/ 56 w 177"/>
                <a:gd name="T13" fmla="*/ 0 h 46"/>
                <a:gd name="T14" fmla="*/ 66 w 177"/>
                <a:gd name="T15" fmla="*/ 0 h 46"/>
                <a:gd name="T16" fmla="*/ 76 w 177"/>
                <a:gd name="T17" fmla="*/ 0 h 46"/>
                <a:gd name="T18" fmla="*/ 87 w 177"/>
                <a:gd name="T19" fmla="*/ 0 h 46"/>
                <a:gd name="T20" fmla="*/ 97 w 177"/>
                <a:gd name="T21" fmla="*/ 0 h 46"/>
                <a:gd name="T22" fmla="*/ 108 w 177"/>
                <a:gd name="T23" fmla="*/ 0 h 46"/>
                <a:gd name="T24" fmla="*/ 118 w 177"/>
                <a:gd name="T25" fmla="*/ 0 h 46"/>
                <a:gd name="T26" fmla="*/ 128 w 177"/>
                <a:gd name="T27" fmla="*/ 0 h 46"/>
                <a:gd name="T28" fmla="*/ 139 w 177"/>
                <a:gd name="T29" fmla="*/ 1 h 46"/>
                <a:gd name="T30" fmla="*/ 149 w 177"/>
                <a:gd name="T31" fmla="*/ 1 h 46"/>
                <a:gd name="T32" fmla="*/ 159 w 177"/>
                <a:gd name="T33" fmla="*/ 3 h 46"/>
                <a:gd name="T34" fmla="*/ 166 w 177"/>
                <a:gd name="T35" fmla="*/ 4 h 46"/>
                <a:gd name="T36" fmla="*/ 173 w 177"/>
                <a:gd name="T37" fmla="*/ 9 h 46"/>
                <a:gd name="T38" fmla="*/ 177 w 177"/>
                <a:gd name="T39" fmla="*/ 16 h 46"/>
                <a:gd name="T40" fmla="*/ 177 w 177"/>
                <a:gd name="T41" fmla="*/ 24 h 46"/>
                <a:gd name="T42" fmla="*/ 175 w 177"/>
                <a:gd name="T43" fmla="*/ 31 h 46"/>
                <a:gd name="T44" fmla="*/ 170 w 177"/>
                <a:gd name="T45" fmla="*/ 37 h 46"/>
                <a:gd name="T46" fmla="*/ 163 w 177"/>
                <a:gd name="T47" fmla="*/ 41 h 46"/>
                <a:gd name="T48" fmla="*/ 156 w 177"/>
                <a:gd name="T49" fmla="*/ 42 h 46"/>
                <a:gd name="T50" fmla="*/ 146 w 177"/>
                <a:gd name="T51" fmla="*/ 44 h 46"/>
                <a:gd name="T52" fmla="*/ 139 w 177"/>
                <a:gd name="T53" fmla="*/ 45 h 46"/>
                <a:gd name="T54" fmla="*/ 128 w 177"/>
                <a:gd name="T55" fmla="*/ 45 h 46"/>
                <a:gd name="T56" fmla="*/ 118 w 177"/>
                <a:gd name="T57" fmla="*/ 46 h 46"/>
                <a:gd name="T58" fmla="*/ 108 w 177"/>
                <a:gd name="T59" fmla="*/ 46 h 46"/>
                <a:gd name="T60" fmla="*/ 97 w 177"/>
                <a:gd name="T61" fmla="*/ 46 h 46"/>
                <a:gd name="T62" fmla="*/ 87 w 177"/>
                <a:gd name="T63" fmla="*/ 46 h 46"/>
                <a:gd name="T64" fmla="*/ 76 w 177"/>
                <a:gd name="T65" fmla="*/ 46 h 46"/>
                <a:gd name="T66" fmla="*/ 66 w 177"/>
                <a:gd name="T67" fmla="*/ 46 h 46"/>
                <a:gd name="T68" fmla="*/ 56 w 177"/>
                <a:gd name="T69" fmla="*/ 46 h 46"/>
                <a:gd name="T70" fmla="*/ 45 w 177"/>
                <a:gd name="T71" fmla="*/ 45 h 46"/>
                <a:gd name="T72" fmla="*/ 36 w 177"/>
                <a:gd name="T73" fmla="*/ 45 h 46"/>
                <a:gd name="T74" fmla="*/ 28 w 177"/>
                <a:gd name="T75" fmla="*/ 44 h 46"/>
                <a:gd name="T76" fmla="*/ 18 w 177"/>
                <a:gd name="T77" fmla="*/ 42 h 46"/>
                <a:gd name="T78" fmla="*/ 11 w 177"/>
                <a:gd name="T79" fmla="*/ 39 h 46"/>
                <a:gd name="T80" fmla="*/ 4 w 177"/>
                <a:gd name="T81" fmla="*/ 34 h 46"/>
                <a:gd name="T82" fmla="*/ 1 w 177"/>
                <a:gd name="T83" fmla="*/ 27 h 46"/>
                <a:gd name="T84" fmla="*/ 0 w 177"/>
                <a:gd name="T85" fmla="*/ 2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7" h="46">
                  <a:moveTo>
                    <a:pt x="0" y="16"/>
                  </a:moveTo>
                  <a:lnTo>
                    <a:pt x="1" y="13"/>
                  </a:lnTo>
                  <a:lnTo>
                    <a:pt x="3" y="10"/>
                  </a:lnTo>
                  <a:lnTo>
                    <a:pt x="4" y="9"/>
                  </a:lnTo>
                  <a:lnTo>
                    <a:pt x="6" y="7"/>
                  </a:lnTo>
                  <a:lnTo>
                    <a:pt x="7" y="6"/>
                  </a:lnTo>
                  <a:lnTo>
                    <a:pt x="11" y="4"/>
                  </a:lnTo>
                  <a:lnTo>
                    <a:pt x="14" y="3"/>
                  </a:lnTo>
                  <a:lnTo>
                    <a:pt x="15" y="3"/>
                  </a:lnTo>
                  <a:lnTo>
                    <a:pt x="18" y="3"/>
                  </a:lnTo>
                  <a:lnTo>
                    <a:pt x="21" y="2"/>
                  </a:lnTo>
                  <a:lnTo>
                    <a:pt x="25" y="2"/>
                  </a:lnTo>
                  <a:lnTo>
                    <a:pt x="28" y="1"/>
                  </a:lnTo>
                  <a:lnTo>
                    <a:pt x="32" y="1"/>
                  </a:lnTo>
                  <a:lnTo>
                    <a:pt x="35" y="1"/>
                  </a:lnTo>
                  <a:lnTo>
                    <a:pt x="38" y="1"/>
                  </a:lnTo>
                  <a:lnTo>
                    <a:pt x="42" y="1"/>
                  </a:lnTo>
                  <a:lnTo>
                    <a:pt x="45" y="1"/>
                  </a:lnTo>
                  <a:lnTo>
                    <a:pt x="49" y="0"/>
                  </a:lnTo>
                  <a:lnTo>
                    <a:pt x="52" y="0"/>
                  </a:lnTo>
                  <a:lnTo>
                    <a:pt x="56" y="0"/>
                  </a:lnTo>
                  <a:lnTo>
                    <a:pt x="59" y="0"/>
                  </a:lnTo>
                  <a:lnTo>
                    <a:pt x="63" y="0"/>
                  </a:lnTo>
                  <a:lnTo>
                    <a:pt x="66" y="0"/>
                  </a:lnTo>
                  <a:lnTo>
                    <a:pt x="70" y="0"/>
                  </a:lnTo>
                  <a:lnTo>
                    <a:pt x="73" y="0"/>
                  </a:lnTo>
                  <a:lnTo>
                    <a:pt x="76" y="0"/>
                  </a:lnTo>
                  <a:lnTo>
                    <a:pt x="80" y="0"/>
                  </a:lnTo>
                  <a:lnTo>
                    <a:pt x="83" y="0"/>
                  </a:lnTo>
                  <a:lnTo>
                    <a:pt x="87" y="0"/>
                  </a:lnTo>
                  <a:lnTo>
                    <a:pt x="90" y="0"/>
                  </a:lnTo>
                  <a:lnTo>
                    <a:pt x="94" y="0"/>
                  </a:lnTo>
                  <a:lnTo>
                    <a:pt x="97" y="0"/>
                  </a:lnTo>
                  <a:lnTo>
                    <a:pt x="101" y="0"/>
                  </a:lnTo>
                  <a:lnTo>
                    <a:pt x="104" y="0"/>
                  </a:lnTo>
                  <a:lnTo>
                    <a:pt x="108" y="0"/>
                  </a:lnTo>
                  <a:lnTo>
                    <a:pt x="111" y="0"/>
                  </a:lnTo>
                  <a:lnTo>
                    <a:pt x="114" y="0"/>
                  </a:lnTo>
                  <a:lnTo>
                    <a:pt x="118" y="0"/>
                  </a:lnTo>
                  <a:lnTo>
                    <a:pt x="121" y="0"/>
                  </a:lnTo>
                  <a:lnTo>
                    <a:pt x="125" y="0"/>
                  </a:lnTo>
                  <a:lnTo>
                    <a:pt x="128" y="0"/>
                  </a:lnTo>
                  <a:lnTo>
                    <a:pt x="132" y="1"/>
                  </a:lnTo>
                  <a:lnTo>
                    <a:pt x="135" y="1"/>
                  </a:lnTo>
                  <a:lnTo>
                    <a:pt x="139" y="1"/>
                  </a:lnTo>
                  <a:lnTo>
                    <a:pt x="142" y="1"/>
                  </a:lnTo>
                  <a:lnTo>
                    <a:pt x="146" y="1"/>
                  </a:lnTo>
                  <a:lnTo>
                    <a:pt x="149" y="1"/>
                  </a:lnTo>
                  <a:lnTo>
                    <a:pt x="152" y="2"/>
                  </a:lnTo>
                  <a:lnTo>
                    <a:pt x="156" y="2"/>
                  </a:lnTo>
                  <a:lnTo>
                    <a:pt x="159" y="3"/>
                  </a:lnTo>
                  <a:lnTo>
                    <a:pt x="162" y="3"/>
                  </a:lnTo>
                  <a:lnTo>
                    <a:pt x="163" y="3"/>
                  </a:lnTo>
                  <a:lnTo>
                    <a:pt x="166" y="4"/>
                  </a:lnTo>
                  <a:lnTo>
                    <a:pt x="170" y="6"/>
                  </a:lnTo>
                  <a:lnTo>
                    <a:pt x="171" y="7"/>
                  </a:lnTo>
                  <a:lnTo>
                    <a:pt x="173" y="9"/>
                  </a:lnTo>
                  <a:lnTo>
                    <a:pt x="174" y="10"/>
                  </a:lnTo>
                  <a:lnTo>
                    <a:pt x="176" y="13"/>
                  </a:lnTo>
                  <a:lnTo>
                    <a:pt x="177" y="16"/>
                  </a:lnTo>
                  <a:lnTo>
                    <a:pt x="177" y="17"/>
                  </a:lnTo>
                  <a:lnTo>
                    <a:pt x="177" y="20"/>
                  </a:lnTo>
                  <a:lnTo>
                    <a:pt x="177" y="24"/>
                  </a:lnTo>
                  <a:lnTo>
                    <a:pt x="177" y="25"/>
                  </a:lnTo>
                  <a:lnTo>
                    <a:pt x="176" y="27"/>
                  </a:lnTo>
                  <a:lnTo>
                    <a:pt x="175" y="31"/>
                  </a:lnTo>
                  <a:lnTo>
                    <a:pt x="173" y="34"/>
                  </a:lnTo>
                  <a:lnTo>
                    <a:pt x="173" y="34"/>
                  </a:lnTo>
                  <a:lnTo>
                    <a:pt x="170" y="37"/>
                  </a:lnTo>
                  <a:lnTo>
                    <a:pt x="169" y="38"/>
                  </a:lnTo>
                  <a:lnTo>
                    <a:pt x="166" y="39"/>
                  </a:lnTo>
                  <a:lnTo>
                    <a:pt x="163" y="41"/>
                  </a:lnTo>
                  <a:lnTo>
                    <a:pt x="162" y="41"/>
                  </a:lnTo>
                  <a:lnTo>
                    <a:pt x="159" y="42"/>
                  </a:lnTo>
                  <a:lnTo>
                    <a:pt x="156" y="42"/>
                  </a:lnTo>
                  <a:lnTo>
                    <a:pt x="152" y="43"/>
                  </a:lnTo>
                  <a:lnTo>
                    <a:pt x="149" y="44"/>
                  </a:lnTo>
                  <a:lnTo>
                    <a:pt x="146" y="44"/>
                  </a:lnTo>
                  <a:lnTo>
                    <a:pt x="142" y="44"/>
                  </a:lnTo>
                  <a:lnTo>
                    <a:pt x="141" y="45"/>
                  </a:lnTo>
                  <a:lnTo>
                    <a:pt x="139" y="45"/>
                  </a:lnTo>
                  <a:lnTo>
                    <a:pt x="135" y="45"/>
                  </a:lnTo>
                  <a:lnTo>
                    <a:pt x="132" y="45"/>
                  </a:lnTo>
                  <a:lnTo>
                    <a:pt x="128" y="45"/>
                  </a:lnTo>
                  <a:lnTo>
                    <a:pt x="125" y="45"/>
                  </a:lnTo>
                  <a:lnTo>
                    <a:pt x="121" y="46"/>
                  </a:lnTo>
                  <a:lnTo>
                    <a:pt x="118" y="46"/>
                  </a:lnTo>
                  <a:lnTo>
                    <a:pt x="114" y="46"/>
                  </a:lnTo>
                  <a:lnTo>
                    <a:pt x="111" y="46"/>
                  </a:lnTo>
                  <a:lnTo>
                    <a:pt x="108" y="46"/>
                  </a:lnTo>
                  <a:lnTo>
                    <a:pt x="104" y="46"/>
                  </a:lnTo>
                  <a:lnTo>
                    <a:pt x="101" y="46"/>
                  </a:lnTo>
                  <a:lnTo>
                    <a:pt x="97" y="46"/>
                  </a:lnTo>
                  <a:lnTo>
                    <a:pt x="94" y="46"/>
                  </a:lnTo>
                  <a:lnTo>
                    <a:pt x="90" y="46"/>
                  </a:lnTo>
                  <a:lnTo>
                    <a:pt x="87" y="46"/>
                  </a:lnTo>
                  <a:lnTo>
                    <a:pt x="83" y="46"/>
                  </a:lnTo>
                  <a:lnTo>
                    <a:pt x="80" y="46"/>
                  </a:lnTo>
                  <a:lnTo>
                    <a:pt x="76" y="46"/>
                  </a:lnTo>
                  <a:lnTo>
                    <a:pt x="73" y="46"/>
                  </a:lnTo>
                  <a:lnTo>
                    <a:pt x="70" y="46"/>
                  </a:lnTo>
                  <a:lnTo>
                    <a:pt x="66" y="46"/>
                  </a:lnTo>
                  <a:lnTo>
                    <a:pt x="63" y="46"/>
                  </a:lnTo>
                  <a:lnTo>
                    <a:pt x="59" y="46"/>
                  </a:lnTo>
                  <a:lnTo>
                    <a:pt x="56" y="46"/>
                  </a:lnTo>
                  <a:lnTo>
                    <a:pt x="52" y="45"/>
                  </a:lnTo>
                  <a:lnTo>
                    <a:pt x="49" y="45"/>
                  </a:lnTo>
                  <a:lnTo>
                    <a:pt x="45" y="45"/>
                  </a:lnTo>
                  <a:lnTo>
                    <a:pt x="42" y="45"/>
                  </a:lnTo>
                  <a:lnTo>
                    <a:pt x="38" y="45"/>
                  </a:lnTo>
                  <a:lnTo>
                    <a:pt x="36" y="45"/>
                  </a:lnTo>
                  <a:lnTo>
                    <a:pt x="35" y="44"/>
                  </a:lnTo>
                  <a:lnTo>
                    <a:pt x="32" y="44"/>
                  </a:lnTo>
                  <a:lnTo>
                    <a:pt x="28" y="44"/>
                  </a:lnTo>
                  <a:lnTo>
                    <a:pt x="25" y="43"/>
                  </a:lnTo>
                  <a:lnTo>
                    <a:pt x="21" y="42"/>
                  </a:lnTo>
                  <a:lnTo>
                    <a:pt x="18" y="42"/>
                  </a:lnTo>
                  <a:lnTo>
                    <a:pt x="15" y="41"/>
                  </a:lnTo>
                  <a:lnTo>
                    <a:pt x="14" y="41"/>
                  </a:lnTo>
                  <a:lnTo>
                    <a:pt x="11" y="39"/>
                  </a:lnTo>
                  <a:lnTo>
                    <a:pt x="8" y="38"/>
                  </a:lnTo>
                  <a:lnTo>
                    <a:pt x="7" y="37"/>
                  </a:lnTo>
                  <a:lnTo>
                    <a:pt x="4" y="34"/>
                  </a:lnTo>
                  <a:lnTo>
                    <a:pt x="4" y="34"/>
                  </a:lnTo>
                  <a:lnTo>
                    <a:pt x="2" y="31"/>
                  </a:lnTo>
                  <a:lnTo>
                    <a:pt x="1" y="27"/>
                  </a:lnTo>
                  <a:lnTo>
                    <a:pt x="0" y="25"/>
                  </a:lnTo>
                  <a:lnTo>
                    <a:pt x="0" y="24"/>
                  </a:lnTo>
                  <a:lnTo>
                    <a:pt x="0" y="20"/>
                  </a:lnTo>
                  <a:lnTo>
                    <a:pt x="0" y="17"/>
                  </a:lnTo>
                  <a:lnTo>
                    <a:pt x="0" y="16"/>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35" name="Freeform 63">
              <a:extLst>
                <a:ext uri="{FF2B5EF4-FFF2-40B4-BE49-F238E27FC236}">
                  <a16:creationId xmlns:a16="http://schemas.microsoft.com/office/drawing/2014/main" id="{34A3D77B-8014-4128-BFEB-2616D7BBDD11}"/>
                </a:ext>
              </a:extLst>
            </p:cNvPr>
            <p:cNvSpPr>
              <a:spLocks/>
            </p:cNvSpPr>
            <p:nvPr/>
          </p:nvSpPr>
          <p:spPr bwMode="auto">
            <a:xfrm>
              <a:off x="2319" y="1217"/>
              <a:ext cx="836" cy="214"/>
            </a:xfrm>
            <a:custGeom>
              <a:avLst/>
              <a:gdLst>
                <a:gd name="T0" fmla="*/ 1 w 165"/>
                <a:gd name="T1" fmla="*/ 16 h 44"/>
                <a:gd name="T2" fmla="*/ 5 w 165"/>
                <a:gd name="T3" fmla="*/ 11 h 44"/>
                <a:gd name="T4" fmla="*/ 8 w 165"/>
                <a:gd name="T5" fmla="*/ 9 h 44"/>
                <a:gd name="T6" fmla="*/ 15 w 165"/>
                <a:gd name="T7" fmla="*/ 6 h 44"/>
                <a:gd name="T8" fmla="*/ 19 w 165"/>
                <a:gd name="T9" fmla="*/ 4 h 44"/>
                <a:gd name="T10" fmla="*/ 26 w 165"/>
                <a:gd name="T11" fmla="*/ 3 h 44"/>
                <a:gd name="T12" fmla="*/ 31 w 165"/>
                <a:gd name="T13" fmla="*/ 2 h 44"/>
                <a:gd name="T14" fmla="*/ 36 w 165"/>
                <a:gd name="T15" fmla="*/ 2 h 44"/>
                <a:gd name="T16" fmla="*/ 43 w 165"/>
                <a:gd name="T17" fmla="*/ 1 h 44"/>
                <a:gd name="T18" fmla="*/ 50 w 165"/>
                <a:gd name="T19" fmla="*/ 1 h 44"/>
                <a:gd name="T20" fmla="*/ 57 w 165"/>
                <a:gd name="T21" fmla="*/ 0 h 44"/>
                <a:gd name="T22" fmla="*/ 64 w 165"/>
                <a:gd name="T23" fmla="*/ 0 h 44"/>
                <a:gd name="T24" fmla="*/ 70 w 165"/>
                <a:gd name="T25" fmla="*/ 0 h 44"/>
                <a:gd name="T26" fmla="*/ 77 w 165"/>
                <a:gd name="T27" fmla="*/ 0 h 44"/>
                <a:gd name="T28" fmla="*/ 84 w 165"/>
                <a:gd name="T29" fmla="*/ 0 h 44"/>
                <a:gd name="T30" fmla="*/ 91 w 165"/>
                <a:gd name="T31" fmla="*/ 0 h 44"/>
                <a:gd name="T32" fmla="*/ 98 w 165"/>
                <a:gd name="T33" fmla="*/ 0 h 44"/>
                <a:gd name="T34" fmla="*/ 105 w 165"/>
                <a:gd name="T35" fmla="*/ 0 h 44"/>
                <a:gd name="T36" fmla="*/ 112 w 165"/>
                <a:gd name="T37" fmla="*/ 0 h 44"/>
                <a:gd name="T38" fmla="*/ 119 w 165"/>
                <a:gd name="T39" fmla="*/ 1 h 44"/>
                <a:gd name="T40" fmla="*/ 126 w 165"/>
                <a:gd name="T41" fmla="*/ 1 h 44"/>
                <a:gd name="T42" fmla="*/ 133 w 165"/>
                <a:gd name="T43" fmla="*/ 2 h 44"/>
                <a:gd name="T44" fmla="*/ 136 w 165"/>
                <a:gd name="T45" fmla="*/ 2 h 44"/>
                <a:gd name="T46" fmla="*/ 143 w 165"/>
                <a:gd name="T47" fmla="*/ 4 h 44"/>
                <a:gd name="T48" fmla="*/ 150 w 165"/>
                <a:gd name="T49" fmla="*/ 5 h 44"/>
                <a:gd name="T50" fmla="*/ 153 w 165"/>
                <a:gd name="T51" fmla="*/ 7 h 44"/>
                <a:gd name="T52" fmla="*/ 157 w 165"/>
                <a:gd name="T53" fmla="*/ 9 h 44"/>
                <a:gd name="T54" fmla="*/ 161 w 165"/>
                <a:gd name="T55" fmla="*/ 13 h 44"/>
                <a:gd name="T56" fmla="*/ 164 w 165"/>
                <a:gd name="T57" fmla="*/ 16 h 44"/>
                <a:gd name="T58" fmla="*/ 165 w 165"/>
                <a:gd name="T59" fmla="*/ 23 h 44"/>
                <a:gd name="T60" fmla="*/ 164 w 165"/>
                <a:gd name="T61" fmla="*/ 30 h 44"/>
                <a:gd name="T62" fmla="*/ 162 w 165"/>
                <a:gd name="T63" fmla="*/ 33 h 44"/>
                <a:gd name="T64" fmla="*/ 157 w 165"/>
                <a:gd name="T65" fmla="*/ 37 h 44"/>
                <a:gd name="T66" fmla="*/ 153 w 165"/>
                <a:gd name="T67" fmla="*/ 39 h 44"/>
                <a:gd name="T68" fmla="*/ 148 w 165"/>
                <a:gd name="T69" fmla="*/ 40 h 44"/>
                <a:gd name="T70" fmla="*/ 143 w 165"/>
                <a:gd name="T71" fmla="*/ 41 h 44"/>
                <a:gd name="T72" fmla="*/ 136 w 165"/>
                <a:gd name="T73" fmla="*/ 42 h 44"/>
                <a:gd name="T74" fmla="*/ 129 w 165"/>
                <a:gd name="T75" fmla="*/ 43 h 44"/>
                <a:gd name="T76" fmla="*/ 122 w 165"/>
                <a:gd name="T77" fmla="*/ 43 h 44"/>
                <a:gd name="T78" fmla="*/ 115 w 165"/>
                <a:gd name="T79" fmla="*/ 44 h 44"/>
                <a:gd name="T80" fmla="*/ 112 w 165"/>
                <a:gd name="T81" fmla="*/ 44 h 44"/>
                <a:gd name="T82" fmla="*/ 105 w 165"/>
                <a:gd name="T83" fmla="*/ 44 h 44"/>
                <a:gd name="T84" fmla="*/ 98 w 165"/>
                <a:gd name="T85" fmla="*/ 44 h 44"/>
                <a:gd name="T86" fmla="*/ 91 w 165"/>
                <a:gd name="T87" fmla="*/ 44 h 44"/>
                <a:gd name="T88" fmla="*/ 84 w 165"/>
                <a:gd name="T89" fmla="*/ 44 h 44"/>
                <a:gd name="T90" fmla="*/ 77 w 165"/>
                <a:gd name="T91" fmla="*/ 44 h 44"/>
                <a:gd name="T92" fmla="*/ 70 w 165"/>
                <a:gd name="T93" fmla="*/ 44 h 44"/>
                <a:gd name="T94" fmla="*/ 64 w 165"/>
                <a:gd name="T95" fmla="*/ 44 h 44"/>
                <a:gd name="T96" fmla="*/ 57 w 165"/>
                <a:gd name="T97" fmla="*/ 44 h 44"/>
                <a:gd name="T98" fmla="*/ 52 w 165"/>
                <a:gd name="T99" fmla="*/ 44 h 44"/>
                <a:gd name="T100" fmla="*/ 46 w 165"/>
                <a:gd name="T101" fmla="*/ 43 h 44"/>
                <a:gd name="T102" fmla="*/ 39 w 165"/>
                <a:gd name="T103" fmla="*/ 43 h 44"/>
                <a:gd name="T104" fmla="*/ 32 w 165"/>
                <a:gd name="T105" fmla="*/ 42 h 44"/>
                <a:gd name="T106" fmla="*/ 26 w 165"/>
                <a:gd name="T107" fmla="*/ 42 h 44"/>
                <a:gd name="T108" fmla="*/ 19 w 165"/>
                <a:gd name="T109" fmla="*/ 41 h 44"/>
                <a:gd name="T110" fmla="*/ 15 w 165"/>
                <a:gd name="T111" fmla="*/ 40 h 44"/>
                <a:gd name="T112" fmla="*/ 8 w 165"/>
                <a:gd name="T113" fmla="*/ 37 h 44"/>
                <a:gd name="T114" fmla="*/ 5 w 165"/>
                <a:gd name="T115" fmla="*/ 35 h 44"/>
                <a:gd name="T116" fmla="*/ 1 w 165"/>
                <a:gd name="T117" fmla="*/ 30 h 44"/>
                <a:gd name="T118" fmla="*/ 0 w 165"/>
                <a:gd name="T119" fmla="*/ 26 h 44"/>
                <a:gd name="T120" fmla="*/ 0 w 165"/>
                <a:gd name="T121"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5" h="44">
                  <a:moveTo>
                    <a:pt x="1" y="16"/>
                  </a:moveTo>
                  <a:lnTo>
                    <a:pt x="1" y="16"/>
                  </a:lnTo>
                  <a:lnTo>
                    <a:pt x="4" y="13"/>
                  </a:lnTo>
                  <a:lnTo>
                    <a:pt x="5" y="11"/>
                  </a:lnTo>
                  <a:lnTo>
                    <a:pt x="8" y="9"/>
                  </a:lnTo>
                  <a:lnTo>
                    <a:pt x="8" y="9"/>
                  </a:lnTo>
                  <a:lnTo>
                    <a:pt x="12" y="7"/>
                  </a:lnTo>
                  <a:lnTo>
                    <a:pt x="15" y="6"/>
                  </a:lnTo>
                  <a:lnTo>
                    <a:pt x="15" y="5"/>
                  </a:lnTo>
                  <a:lnTo>
                    <a:pt x="19" y="4"/>
                  </a:lnTo>
                  <a:lnTo>
                    <a:pt x="22" y="4"/>
                  </a:lnTo>
                  <a:lnTo>
                    <a:pt x="26" y="3"/>
                  </a:lnTo>
                  <a:lnTo>
                    <a:pt x="29" y="2"/>
                  </a:lnTo>
                  <a:lnTo>
                    <a:pt x="31" y="2"/>
                  </a:lnTo>
                  <a:lnTo>
                    <a:pt x="32" y="2"/>
                  </a:lnTo>
                  <a:lnTo>
                    <a:pt x="36" y="2"/>
                  </a:lnTo>
                  <a:lnTo>
                    <a:pt x="39" y="1"/>
                  </a:lnTo>
                  <a:lnTo>
                    <a:pt x="43" y="1"/>
                  </a:lnTo>
                  <a:lnTo>
                    <a:pt x="46" y="1"/>
                  </a:lnTo>
                  <a:lnTo>
                    <a:pt x="50" y="1"/>
                  </a:lnTo>
                  <a:lnTo>
                    <a:pt x="53" y="0"/>
                  </a:lnTo>
                  <a:lnTo>
                    <a:pt x="57" y="0"/>
                  </a:lnTo>
                  <a:lnTo>
                    <a:pt x="60" y="0"/>
                  </a:lnTo>
                  <a:lnTo>
                    <a:pt x="64" y="0"/>
                  </a:lnTo>
                  <a:lnTo>
                    <a:pt x="67" y="0"/>
                  </a:lnTo>
                  <a:lnTo>
                    <a:pt x="70" y="0"/>
                  </a:lnTo>
                  <a:lnTo>
                    <a:pt x="74" y="0"/>
                  </a:lnTo>
                  <a:lnTo>
                    <a:pt x="77" y="0"/>
                  </a:lnTo>
                  <a:lnTo>
                    <a:pt x="81" y="0"/>
                  </a:lnTo>
                  <a:lnTo>
                    <a:pt x="84" y="0"/>
                  </a:lnTo>
                  <a:lnTo>
                    <a:pt x="88" y="0"/>
                  </a:lnTo>
                  <a:lnTo>
                    <a:pt x="91" y="0"/>
                  </a:lnTo>
                  <a:lnTo>
                    <a:pt x="95" y="0"/>
                  </a:lnTo>
                  <a:lnTo>
                    <a:pt x="98" y="0"/>
                  </a:lnTo>
                  <a:lnTo>
                    <a:pt x="102" y="0"/>
                  </a:lnTo>
                  <a:lnTo>
                    <a:pt x="105" y="0"/>
                  </a:lnTo>
                  <a:lnTo>
                    <a:pt x="108" y="0"/>
                  </a:lnTo>
                  <a:lnTo>
                    <a:pt x="112" y="0"/>
                  </a:lnTo>
                  <a:lnTo>
                    <a:pt x="115" y="1"/>
                  </a:lnTo>
                  <a:lnTo>
                    <a:pt x="119" y="1"/>
                  </a:lnTo>
                  <a:lnTo>
                    <a:pt x="122" y="1"/>
                  </a:lnTo>
                  <a:lnTo>
                    <a:pt x="126" y="1"/>
                  </a:lnTo>
                  <a:lnTo>
                    <a:pt x="129" y="2"/>
                  </a:lnTo>
                  <a:lnTo>
                    <a:pt x="133" y="2"/>
                  </a:lnTo>
                  <a:lnTo>
                    <a:pt x="134" y="2"/>
                  </a:lnTo>
                  <a:lnTo>
                    <a:pt x="136" y="2"/>
                  </a:lnTo>
                  <a:lnTo>
                    <a:pt x="140" y="3"/>
                  </a:lnTo>
                  <a:lnTo>
                    <a:pt x="143" y="4"/>
                  </a:lnTo>
                  <a:lnTo>
                    <a:pt x="146" y="4"/>
                  </a:lnTo>
                  <a:lnTo>
                    <a:pt x="150" y="5"/>
                  </a:lnTo>
                  <a:lnTo>
                    <a:pt x="150" y="6"/>
                  </a:lnTo>
                  <a:lnTo>
                    <a:pt x="153" y="7"/>
                  </a:lnTo>
                  <a:lnTo>
                    <a:pt x="157" y="9"/>
                  </a:lnTo>
                  <a:lnTo>
                    <a:pt x="157" y="9"/>
                  </a:lnTo>
                  <a:lnTo>
                    <a:pt x="160" y="11"/>
                  </a:lnTo>
                  <a:lnTo>
                    <a:pt x="161" y="13"/>
                  </a:lnTo>
                  <a:lnTo>
                    <a:pt x="164" y="16"/>
                  </a:lnTo>
                  <a:lnTo>
                    <a:pt x="164" y="16"/>
                  </a:lnTo>
                  <a:lnTo>
                    <a:pt x="165" y="19"/>
                  </a:lnTo>
                  <a:lnTo>
                    <a:pt x="165" y="23"/>
                  </a:lnTo>
                  <a:lnTo>
                    <a:pt x="165" y="26"/>
                  </a:lnTo>
                  <a:lnTo>
                    <a:pt x="164" y="30"/>
                  </a:lnTo>
                  <a:lnTo>
                    <a:pt x="164" y="30"/>
                  </a:lnTo>
                  <a:lnTo>
                    <a:pt x="162" y="33"/>
                  </a:lnTo>
                  <a:lnTo>
                    <a:pt x="160" y="35"/>
                  </a:lnTo>
                  <a:lnTo>
                    <a:pt x="157" y="37"/>
                  </a:lnTo>
                  <a:lnTo>
                    <a:pt x="157" y="37"/>
                  </a:lnTo>
                  <a:lnTo>
                    <a:pt x="153" y="39"/>
                  </a:lnTo>
                  <a:lnTo>
                    <a:pt x="150" y="40"/>
                  </a:lnTo>
                  <a:lnTo>
                    <a:pt x="148" y="40"/>
                  </a:lnTo>
                  <a:lnTo>
                    <a:pt x="146" y="41"/>
                  </a:lnTo>
                  <a:lnTo>
                    <a:pt x="143" y="41"/>
                  </a:lnTo>
                  <a:lnTo>
                    <a:pt x="140" y="42"/>
                  </a:lnTo>
                  <a:lnTo>
                    <a:pt x="136" y="42"/>
                  </a:lnTo>
                  <a:lnTo>
                    <a:pt x="133" y="42"/>
                  </a:lnTo>
                  <a:lnTo>
                    <a:pt x="129" y="43"/>
                  </a:lnTo>
                  <a:lnTo>
                    <a:pt x="126" y="43"/>
                  </a:lnTo>
                  <a:lnTo>
                    <a:pt x="122" y="43"/>
                  </a:lnTo>
                  <a:lnTo>
                    <a:pt x="119" y="43"/>
                  </a:lnTo>
                  <a:lnTo>
                    <a:pt x="115" y="44"/>
                  </a:lnTo>
                  <a:lnTo>
                    <a:pt x="113" y="44"/>
                  </a:lnTo>
                  <a:lnTo>
                    <a:pt x="112" y="44"/>
                  </a:lnTo>
                  <a:lnTo>
                    <a:pt x="108" y="44"/>
                  </a:lnTo>
                  <a:lnTo>
                    <a:pt x="105" y="44"/>
                  </a:lnTo>
                  <a:lnTo>
                    <a:pt x="102" y="44"/>
                  </a:lnTo>
                  <a:lnTo>
                    <a:pt x="98" y="44"/>
                  </a:lnTo>
                  <a:lnTo>
                    <a:pt x="95" y="44"/>
                  </a:lnTo>
                  <a:lnTo>
                    <a:pt x="91" y="44"/>
                  </a:lnTo>
                  <a:lnTo>
                    <a:pt x="88" y="44"/>
                  </a:lnTo>
                  <a:lnTo>
                    <a:pt x="84" y="44"/>
                  </a:lnTo>
                  <a:lnTo>
                    <a:pt x="81" y="44"/>
                  </a:lnTo>
                  <a:lnTo>
                    <a:pt x="77" y="44"/>
                  </a:lnTo>
                  <a:lnTo>
                    <a:pt x="74" y="44"/>
                  </a:lnTo>
                  <a:lnTo>
                    <a:pt x="70" y="44"/>
                  </a:lnTo>
                  <a:lnTo>
                    <a:pt x="67" y="44"/>
                  </a:lnTo>
                  <a:lnTo>
                    <a:pt x="64" y="44"/>
                  </a:lnTo>
                  <a:lnTo>
                    <a:pt x="60" y="44"/>
                  </a:lnTo>
                  <a:lnTo>
                    <a:pt x="57" y="44"/>
                  </a:lnTo>
                  <a:lnTo>
                    <a:pt x="53" y="44"/>
                  </a:lnTo>
                  <a:lnTo>
                    <a:pt x="52" y="44"/>
                  </a:lnTo>
                  <a:lnTo>
                    <a:pt x="50" y="44"/>
                  </a:lnTo>
                  <a:lnTo>
                    <a:pt x="46" y="43"/>
                  </a:lnTo>
                  <a:lnTo>
                    <a:pt x="43" y="43"/>
                  </a:lnTo>
                  <a:lnTo>
                    <a:pt x="39" y="43"/>
                  </a:lnTo>
                  <a:lnTo>
                    <a:pt x="36" y="43"/>
                  </a:lnTo>
                  <a:lnTo>
                    <a:pt x="32" y="42"/>
                  </a:lnTo>
                  <a:lnTo>
                    <a:pt x="29" y="42"/>
                  </a:lnTo>
                  <a:lnTo>
                    <a:pt x="26" y="42"/>
                  </a:lnTo>
                  <a:lnTo>
                    <a:pt x="22" y="41"/>
                  </a:lnTo>
                  <a:lnTo>
                    <a:pt x="19" y="41"/>
                  </a:lnTo>
                  <a:lnTo>
                    <a:pt x="17" y="40"/>
                  </a:lnTo>
                  <a:lnTo>
                    <a:pt x="15" y="40"/>
                  </a:lnTo>
                  <a:lnTo>
                    <a:pt x="12" y="39"/>
                  </a:lnTo>
                  <a:lnTo>
                    <a:pt x="8" y="37"/>
                  </a:lnTo>
                  <a:lnTo>
                    <a:pt x="8" y="37"/>
                  </a:lnTo>
                  <a:lnTo>
                    <a:pt x="5" y="35"/>
                  </a:lnTo>
                  <a:lnTo>
                    <a:pt x="3" y="33"/>
                  </a:lnTo>
                  <a:lnTo>
                    <a:pt x="1" y="30"/>
                  </a:lnTo>
                  <a:lnTo>
                    <a:pt x="1" y="30"/>
                  </a:lnTo>
                  <a:lnTo>
                    <a:pt x="0" y="26"/>
                  </a:lnTo>
                  <a:lnTo>
                    <a:pt x="0" y="23"/>
                  </a:lnTo>
                  <a:lnTo>
                    <a:pt x="0" y="19"/>
                  </a:lnTo>
                  <a:lnTo>
                    <a:pt x="1" y="16"/>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36" name="Freeform 64">
              <a:extLst>
                <a:ext uri="{FF2B5EF4-FFF2-40B4-BE49-F238E27FC236}">
                  <a16:creationId xmlns:a16="http://schemas.microsoft.com/office/drawing/2014/main" id="{82A18B24-7601-48CD-8907-655CBCA874CD}"/>
                </a:ext>
              </a:extLst>
            </p:cNvPr>
            <p:cNvSpPr>
              <a:spLocks/>
            </p:cNvSpPr>
            <p:nvPr/>
          </p:nvSpPr>
          <p:spPr bwMode="auto">
            <a:xfrm>
              <a:off x="2319" y="2418"/>
              <a:ext cx="836" cy="215"/>
            </a:xfrm>
            <a:custGeom>
              <a:avLst/>
              <a:gdLst>
                <a:gd name="T0" fmla="*/ 3 w 165"/>
                <a:gd name="T1" fmla="*/ 11 h 44"/>
                <a:gd name="T2" fmla="*/ 8 w 165"/>
                <a:gd name="T3" fmla="*/ 7 h 44"/>
                <a:gd name="T4" fmla="*/ 12 w 165"/>
                <a:gd name="T5" fmla="*/ 5 h 44"/>
                <a:gd name="T6" fmla="*/ 17 w 165"/>
                <a:gd name="T7" fmla="*/ 4 h 44"/>
                <a:gd name="T8" fmla="*/ 22 w 165"/>
                <a:gd name="T9" fmla="*/ 3 h 44"/>
                <a:gd name="T10" fmla="*/ 29 w 165"/>
                <a:gd name="T11" fmla="*/ 2 h 44"/>
                <a:gd name="T12" fmla="*/ 36 w 165"/>
                <a:gd name="T13" fmla="*/ 1 h 44"/>
                <a:gd name="T14" fmla="*/ 43 w 165"/>
                <a:gd name="T15" fmla="*/ 1 h 44"/>
                <a:gd name="T16" fmla="*/ 50 w 165"/>
                <a:gd name="T17" fmla="*/ 0 h 44"/>
                <a:gd name="T18" fmla="*/ 53 w 165"/>
                <a:gd name="T19" fmla="*/ 0 h 44"/>
                <a:gd name="T20" fmla="*/ 60 w 165"/>
                <a:gd name="T21" fmla="*/ 0 h 44"/>
                <a:gd name="T22" fmla="*/ 67 w 165"/>
                <a:gd name="T23" fmla="*/ 0 h 44"/>
                <a:gd name="T24" fmla="*/ 74 w 165"/>
                <a:gd name="T25" fmla="*/ 0 h 44"/>
                <a:gd name="T26" fmla="*/ 81 w 165"/>
                <a:gd name="T27" fmla="*/ 0 h 44"/>
                <a:gd name="T28" fmla="*/ 88 w 165"/>
                <a:gd name="T29" fmla="*/ 0 h 44"/>
                <a:gd name="T30" fmla="*/ 95 w 165"/>
                <a:gd name="T31" fmla="*/ 0 h 44"/>
                <a:gd name="T32" fmla="*/ 102 w 165"/>
                <a:gd name="T33" fmla="*/ 0 h 44"/>
                <a:gd name="T34" fmla="*/ 108 w 165"/>
                <a:gd name="T35" fmla="*/ 0 h 44"/>
                <a:gd name="T36" fmla="*/ 113 w 165"/>
                <a:gd name="T37" fmla="*/ 0 h 44"/>
                <a:gd name="T38" fmla="*/ 119 w 165"/>
                <a:gd name="T39" fmla="*/ 1 h 44"/>
                <a:gd name="T40" fmla="*/ 126 w 165"/>
                <a:gd name="T41" fmla="*/ 1 h 44"/>
                <a:gd name="T42" fmla="*/ 133 w 165"/>
                <a:gd name="T43" fmla="*/ 2 h 44"/>
                <a:gd name="T44" fmla="*/ 140 w 165"/>
                <a:gd name="T45" fmla="*/ 2 h 44"/>
                <a:gd name="T46" fmla="*/ 146 w 165"/>
                <a:gd name="T47" fmla="*/ 3 h 44"/>
                <a:gd name="T48" fmla="*/ 150 w 165"/>
                <a:gd name="T49" fmla="*/ 4 h 44"/>
                <a:gd name="T50" fmla="*/ 157 w 165"/>
                <a:gd name="T51" fmla="*/ 7 h 44"/>
                <a:gd name="T52" fmla="*/ 160 w 165"/>
                <a:gd name="T53" fmla="*/ 9 h 44"/>
                <a:gd name="T54" fmla="*/ 164 w 165"/>
                <a:gd name="T55" fmla="*/ 14 h 44"/>
                <a:gd name="T56" fmla="*/ 165 w 165"/>
                <a:gd name="T57" fmla="*/ 18 h 44"/>
                <a:gd name="T58" fmla="*/ 165 w 165"/>
                <a:gd name="T59" fmla="*/ 25 h 44"/>
                <a:gd name="T60" fmla="*/ 164 w 165"/>
                <a:gd name="T61" fmla="*/ 28 h 44"/>
                <a:gd name="T62" fmla="*/ 160 w 165"/>
                <a:gd name="T63" fmla="*/ 33 h 44"/>
                <a:gd name="T64" fmla="*/ 157 w 165"/>
                <a:gd name="T65" fmla="*/ 35 h 44"/>
                <a:gd name="T66" fmla="*/ 150 w 165"/>
                <a:gd name="T67" fmla="*/ 38 h 44"/>
                <a:gd name="T68" fmla="*/ 146 w 165"/>
                <a:gd name="T69" fmla="*/ 40 h 44"/>
                <a:gd name="T70" fmla="*/ 140 w 165"/>
                <a:gd name="T71" fmla="*/ 41 h 44"/>
                <a:gd name="T72" fmla="*/ 134 w 165"/>
                <a:gd name="T73" fmla="*/ 42 h 44"/>
                <a:gd name="T74" fmla="*/ 129 w 165"/>
                <a:gd name="T75" fmla="*/ 42 h 44"/>
                <a:gd name="T76" fmla="*/ 122 w 165"/>
                <a:gd name="T77" fmla="*/ 43 h 44"/>
                <a:gd name="T78" fmla="*/ 115 w 165"/>
                <a:gd name="T79" fmla="*/ 43 h 44"/>
                <a:gd name="T80" fmla="*/ 108 w 165"/>
                <a:gd name="T81" fmla="*/ 44 h 44"/>
                <a:gd name="T82" fmla="*/ 102 w 165"/>
                <a:gd name="T83" fmla="*/ 44 h 44"/>
                <a:gd name="T84" fmla="*/ 95 w 165"/>
                <a:gd name="T85" fmla="*/ 44 h 44"/>
                <a:gd name="T86" fmla="*/ 88 w 165"/>
                <a:gd name="T87" fmla="*/ 44 h 44"/>
                <a:gd name="T88" fmla="*/ 81 w 165"/>
                <a:gd name="T89" fmla="*/ 44 h 44"/>
                <a:gd name="T90" fmla="*/ 74 w 165"/>
                <a:gd name="T91" fmla="*/ 44 h 44"/>
                <a:gd name="T92" fmla="*/ 67 w 165"/>
                <a:gd name="T93" fmla="*/ 44 h 44"/>
                <a:gd name="T94" fmla="*/ 60 w 165"/>
                <a:gd name="T95" fmla="*/ 44 h 44"/>
                <a:gd name="T96" fmla="*/ 53 w 165"/>
                <a:gd name="T97" fmla="*/ 44 h 44"/>
                <a:gd name="T98" fmla="*/ 46 w 165"/>
                <a:gd name="T99" fmla="*/ 43 h 44"/>
                <a:gd name="T100" fmla="*/ 39 w 165"/>
                <a:gd name="T101" fmla="*/ 43 h 44"/>
                <a:gd name="T102" fmla="*/ 32 w 165"/>
                <a:gd name="T103" fmla="*/ 42 h 44"/>
                <a:gd name="T104" fmla="*/ 29 w 165"/>
                <a:gd name="T105" fmla="*/ 42 h 44"/>
                <a:gd name="T106" fmla="*/ 22 w 165"/>
                <a:gd name="T107" fmla="*/ 40 h 44"/>
                <a:gd name="T108" fmla="*/ 15 w 165"/>
                <a:gd name="T109" fmla="*/ 39 h 44"/>
                <a:gd name="T110" fmla="*/ 12 w 165"/>
                <a:gd name="T111" fmla="*/ 37 h 44"/>
                <a:gd name="T112" fmla="*/ 8 w 165"/>
                <a:gd name="T113" fmla="*/ 35 h 44"/>
                <a:gd name="T114" fmla="*/ 4 w 165"/>
                <a:gd name="T115" fmla="*/ 32 h 44"/>
                <a:gd name="T116" fmla="*/ 1 w 165"/>
                <a:gd name="T117" fmla="*/ 28 h 44"/>
                <a:gd name="T118" fmla="*/ 0 w 165"/>
                <a:gd name="T119" fmla="*/ 21 h 44"/>
                <a:gd name="T120" fmla="*/ 1 w 165"/>
                <a:gd name="T121" fmla="*/ 1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5" h="44">
                  <a:moveTo>
                    <a:pt x="1" y="14"/>
                  </a:moveTo>
                  <a:lnTo>
                    <a:pt x="3" y="11"/>
                  </a:lnTo>
                  <a:lnTo>
                    <a:pt x="5" y="9"/>
                  </a:lnTo>
                  <a:lnTo>
                    <a:pt x="8" y="7"/>
                  </a:lnTo>
                  <a:lnTo>
                    <a:pt x="8" y="7"/>
                  </a:lnTo>
                  <a:lnTo>
                    <a:pt x="12" y="5"/>
                  </a:lnTo>
                  <a:lnTo>
                    <a:pt x="15" y="4"/>
                  </a:lnTo>
                  <a:lnTo>
                    <a:pt x="17" y="4"/>
                  </a:lnTo>
                  <a:lnTo>
                    <a:pt x="19" y="3"/>
                  </a:lnTo>
                  <a:lnTo>
                    <a:pt x="22" y="3"/>
                  </a:lnTo>
                  <a:lnTo>
                    <a:pt x="26" y="2"/>
                  </a:lnTo>
                  <a:lnTo>
                    <a:pt x="29" y="2"/>
                  </a:lnTo>
                  <a:lnTo>
                    <a:pt x="32" y="2"/>
                  </a:lnTo>
                  <a:lnTo>
                    <a:pt x="36" y="1"/>
                  </a:lnTo>
                  <a:lnTo>
                    <a:pt x="39" y="1"/>
                  </a:lnTo>
                  <a:lnTo>
                    <a:pt x="43" y="1"/>
                  </a:lnTo>
                  <a:lnTo>
                    <a:pt x="46" y="1"/>
                  </a:lnTo>
                  <a:lnTo>
                    <a:pt x="50" y="0"/>
                  </a:lnTo>
                  <a:lnTo>
                    <a:pt x="52" y="0"/>
                  </a:lnTo>
                  <a:lnTo>
                    <a:pt x="53" y="0"/>
                  </a:lnTo>
                  <a:lnTo>
                    <a:pt x="57" y="0"/>
                  </a:lnTo>
                  <a:lnTo>
                    <a:pt x="60" y="0"/>
                  </a:lnTo>
                  <a:lnTo>
                    <a:pt x="64" y="0"/>
                  </a:lnTo>
                  <a:lnTo>
                    <a:pt x="67" y="0"/>
                  </a:lnTo>
                  <a:lnTo>
                    <a:pt x="70" y="0"/>
                  </a:lnTo>
                  <a:lnTo>
                    <a:pt x="74" y="0"/>
                  </a:lnTo>
                  <a:lnTo>
                    <a:pt x="77" y="0"/>
                  </a:lnTo>
                  <a:lnTo>
                    <a:pt x="81" y="0"/>
                  </a:lnTo>
                  <a:lnTo>
                    <a:pt x="84" y="0"/>
                  </a:lnTo>
                  <a:lnTo>
                    <a:pt x="88" y="0"/>
                  </a:lnTo>
                  <a:lnTo>
                    <a:pt x="91" y="0"/>
                  </a:lnTo>
                  <a:lnTo>
                    <a:pt x="95" y="0"/>
                  </a:lnTo>
                  <a:lnTo>
                    <a:pt x="98" y="0"/>
                  </a:lnTo>
                  <a:lnTo>
                    <a:pt x="102" y="0"/>
                  </a:lnTo>
                  <a:lnTo>
                    <a:pt x="105" y="0"/>
                  </a:lnTo>
                  <a:lnTo>
                    <a:pt x="108" y="0"/>
                  </a:lnTo>
                  <a:lnTo>
                    <a:pt x="112" y="0"/>
                  </a:lnTo>
                  <a:lnTo>
                    <a:pt x="113" y="0"/>
                  </a:lnTo>
                  <a:lnTo>
                    <a:pt x="115" y="0"/>
                  </a:lnTo>
                  <a:lnTo>
                    <a:pt x="119" y="1"/>
                  </a:lnTo>
                  <a:lnTo>
                    <a:pt x="122" y="1"/>
                  </a:lnTo>
                  <a:lnTo>
                    <a:pt x="126" y="1"/>
                  </a:lnTo>
                  <a:lnTo>
                    <a:pt x="129" y="1"/>
                  </a:lnTo>
                  <a:lnTo>
                    <a:pt x="133" y="2"/>
                  </a:lnTo>
                  <a:lnTo>
                    <a:pt x="136" y="2"/>
                  </a:lnTo>
                  <a:lnTo>
                    <a:pt x="140" y="2"/>
                  </a:lnTo>
                  <a:lnTo>
                    <a:pt x="143" y="3"/>
                  </a:lnTo>
                  <a:lnTo>
                    <a:pt x="146" y="3"/>
                  </a:lnTo>
                  <a:lnTo>
                    <a:pt x="148" y="4"/>
                  </a:lnTo>
                  <a:lnTo>
                    <a:pt x="150" y="4"/>
                  </a:lnTo>
                  <a:lnTo>
                    <a:pt x="153" y="5"/>
                  </a:lnTo>
                  <a:lnTo>
                    <a:pt x="157" y="7"/>
                  </a:lnTo>
                  <a:lnTo>
                    <a:pt x="157" y="7"/>
                  </a:lnTo>
                  <a:lnTo>
                    <a:pt x="160" y="9"/>
                  </a:lnTo>
                  <a:lnTo>
                    <a:pt x="162" y="11"/>
                  </a:lnTo>
                  <a:lnTo>
                    <a:pt x="164" y="14"/>
                  </a:lnTo>
                  <a:lnTo>
                    <a:pt x="164" y="14"/>
                  </a:lnTo>
                  <a:lnTo>
                    <a:pt x="165" y="18"/>
                  </a:lnTo>
                  <a:lnTo>
                    <a:pt x="165" y="21"/>
                  </a:lnTo>
                  <a:lnTo>
                    <a:pt x="165" y="25"/>
                  </a:lnTo>
                  <a:lnTo>
                    <a:pt x="164" y="28"/>
                  </a:lnTo>
                  <a:lnTo>
                    <a:pt x="164" y="28"/>
                  </a:lnTo>
                  <a:lnTo>
                    <a:pt x="161" y="32"/>
                  </a:lnTo>
                  <a:lnTo>
                    <a:pt x="160" y="33"/>
                  </a:lnTo>
                  <a:lnTo>
                    <a:pt x="157" y="35"/>
                  </a:lnTo>
                  <a:lnTo>
                    <a:pt x="157" y="35"/>
                  </a:lnTo>
                  <a:lnTo>
                    <a:pt x="153" y="37"/>
                  </a:lnTo>
                  <a:lnTo>
                    <a:pt x="150" y="38"/>
                  </a:lnTo>
                  <a:lnTo>
                    <a:pt x="150" y="39"/>
                  </a:lnTo>
                  <a:lnTo>
                    <a:pt x="146" y="40"/>
                  </a:lnTo>
                  <a:lnTo>
                    <a:pt x="143" y="40"/>
                  </a:lnTo>
                  <a:lnTo>
                    <a:pt x="140" y="41"/>
                  </a:lnTo>
                  <a:lnTo>
                    <a:pt x="136" y="42"/>
                  </a:lnTo>
                  <a:lnTo>
                    <a:pt x="134" y="42"/>
                  </a:lnTo>
                  <a:lnTo>
                    <a:pt x="133" y="42"/>
                  </a:lnTo>
                  <a:lnTo>
                    <a:pt x="129" y="42"/>
                  </a:lnTo>
                  <a:lnTo>
                    <a:pt x="126" y="43"/>
                  </a:lnTo>
                  <a:lnTo>
                    <a:pt x="122" y="43"/>
                  </a:lnTo>
                  <a:lnTo>
                    <a:pt x="119" y="43"/>
                  </a:lnTo>
                  <a:lnTo>
                    <a:pt x="115" y="43"/>
                  </a:lnTo>
                  <a:lnTo>
                    <a:pt x="112" y="44"/>
                  </a:lnTo>
                  <a:lnTo>
                    <a:pt x="108" y="44"/>
                  </a:lnTo>
                  <a:lnTo>
                    <a:pt x="105" y="44"/>
                  </a:lnTo>
                  <a:lnTo>
                    <a:pt x="102" y="44"/>
                  </a:lnTo>
                  <a:lnTo>
                    <a:pt x="98" y="44"/>
                  </a:lnTo>
                  <a:lnTo>
                    <a:pt x="95" y="44"/>
                  </a:lnTo>
                  <a:lnTo>
                    <a:pt x="91" y="44"/>
                  </a:lnTo>
                  <a:lnTo>
                    <a:pt x="88" y="44"/>
                  </a:lnTo>
                  <a:lnTo>
                    <a:pt x="84" y="44"/>
                  </a:lnTo>
                  <a:lnTo>
                    <a:pt x="81" y="44"/>
                  </a:lnTo>
                  <a:lnTo>
                    <a:pt x="77" y="44"/>
                  </a:lnTo>
                  <a:lnTo>
                    <a:pt x="74" y="44"/>
                  </a:lnTo>
                  <a:lnTo>
                    <a:pt x="70" y="44"/>
                  </a:lnTo>
                  <a:lnTo>
                    <a:pt x="67" y="44"/>
                  </a:lnTo>
                  <a:lnTo>
                    <a:pt x="64" y="44"/>
                  </a:lnTo>
                  <a:lnTo>
                    <a:pt x="60" y="44"/>
                  </a:lnTo>
                  <a:lnTo>
                    <a:pt x="57" y="44"/>
                  </a:lnTo>
                  <a:lnTo>
                    <a:pt x="53" y="44"/>
                  </a:lnTo>
                  <a:lnTo>
                    <a:pt x="50" y="43"/>
                  </a:lnTo>
                  <a:lnTo>
                    <a:pt x="46" y="43"/>
                  </a:lnTo>
                  <a:lnTo>
                    <a:pt x="43" y="43"/>
                  </a:lnTo>
                  <a:lnTo>
                    <a:pt x="39" y="43"/>
                  </a:lnTo>
                  <a:lnTo>
                    <a:pt x="36" y="42"/>
                  </a:lnTo>
                  <a:lnTo>
                    <a:pt x="32" y="42"/>
                  </a:lnTo>
                  <a:lnTo>
                    <a:pt x="31" y="42"/>
                  </a:lnTo>
                  <a:lnTo>
                    <a:pt x="29" y="42"/>
                  </a:lnTo>
                  <a:lnTo>
                    <a:pt x="26" y="41"/>
                  </a:lnTo>
                  <a:lnTo>
                    <a:pt x="22" y="40"/>
                  </a:lnTo>
                  <a:lnTo>
                    <a:pt x="19" y="40"/>
                  </a:lnTo>
                  <a:lnTo>
                    <a:pt x="15" y="39"/>
                  </a:lnTo>
                  <a:lnTo>
                    <a:pt x="15" y="38"/>
                  </a:lnTo>
                  <a:lnTo>
                    <a:pt x="12" y="37"/>
                  </a:lnTo>
                  <a:lnTo>
                    <a:pt x="8" y="35"/>
                  </a:lnTo>
                  <a:lnTo>
                    <a:pt x="8" y="35"/>
                  </a:lnTo>
                  <a:lnTo>
                    <a:pt x="5" y="33"/>
                  </a:lnTo>
                  <a:lnTo>
                    <a:pt x="4" y="32"/>
                  </a:lnTo>
                  <a:lnTo>
                    <a:pt x="1" y="28"/>
                  </a:lnTo>
                  <a:lnTo>
                    <a:pt x="1" y="28"/>
                  </a:lnTo>
                  <a:lnTo>
                    <a:pt x="0" y="25"/>
                  </a:lnTo>
                  <a:lnTo>
                    <a:pt x="0" y="21"/>
                  </a:lnTo>
                  <a:lnTo>
                    <a:pt x="0" y="18"/>
                  </a:lnTo>
                  <a:lnTo>
                    <a:pt x="1" y="14"/>
                  </a:lnTo>
                  <a:lnTo>
                    <a:pt x="1" y="14"/>
                  </a:lnTo>
                </a:path>
              </a:pathLst>
            </a:custGeom>
            <a:noFill/>
            <a:ln w="0">
              <a:solidFill>
                <a:srgbClr val="00008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37" name="Freeform 65">
              <a:extLst>
                <a:ext uri="{FF2B5EF4-FFF2-40B4-BE49-F238E27FC236}">
                  <a16:creationId xmlns:a16="http://schemas.microsoft.com/office/drawing/2014/main" id="{0901422C-D001-49EA-A321-D142F5640057}"/>
                </a:ext>
              </a:extLst>
            </p:cNvPr>
            <p:cNvSpPr>
              <a:spLocks/>
            </p:cNvSpPr>
            <p:nvPr/>
          </p:nvSpPr>
          <p:spPr bwMode="auto">
            <a:xfrm>
              <a:off x="2451" y="1095"/>
              <a:ext cx="573" cy="63"/>
            </a:xfrm>
            <a:custGeom>
              <a:avLst/>
              <a:gdLst>
                <a:gd name="T0" fmla="*/ 0 w 113"/>
                <a:gd name="T1" fmla="*/ 0 h 13"/>
                <a:gd name="T2" fmla="*/ 2 w 113"/>
                <a:gd name="T3" fmla="*/ 3 h 13"/>
                <a:gd name="T4" fmla="*/ 3 w 113"/>
                <a:gd name="T5" fmla="*/ 4 h 13"/>
                <a:gd name="T6" fmla="*/ 6 w 113"/>
                <a:gd name="T7" fmla="*/ 6 h 13"/>
                <a:gd name="T8" fmla="*/ 7 w 113"/>
                <a:gd name="T9" fmla="*/ 6 h 13"/>
                <a:gd name="T10" fmla="*/ 10 w 113"/>
                <a:gd name="T11" fmla="*/ 7 h 13"/>
                <a:gd name="T12" fmla="*/ 13 w 113"/>
                <a:gd name="T13" fmla="*/ 8 h 13"/>
                <a:gd name="T14" fmla="*/ 17 w 113"/>
                <a:gd name="T15" fmla="*/ 9 h 13"/>
                <a:gd name="T16" fmla="*/ 18 w 113"/>
                <a:gd name="T17" fmla="*/ 10 h 13"/>
                <a:gd name="T18" fmla="*/ 20 w 113"/>
                <a:gd name="T19" fmla="*/ 10 h 13"/>
                <a:gd name="T20" fmla="*/ 24 w 113"/>
                <a:gd name="T21" fmla="*/ 11 h 13"/>
                <a:gd name="T22" fmla="*/ 27 w 113"/>
                <a:gd name="T23" fmla="*/ 11 h 13"/>
                <a:gd name="T24" fmla="*/ 31 w 113"/>
                <a:gd name="T25" fmla="*/ 12 h 13"/>
                <a:gd name="T26" fmla="*/ 34 w 113"/>
                <a:gd name="T27" fmla="*/ 12 h 13"/>
                <a:gd name="T28" fmla="*/ 38 w 113"/>
                <a:gd name="T29" fmla="*/ 12 h 13"/>
                <a:gd name="T30" fmla="*/ 41 w 113"/>
                <a:gd name="T31" fmla="*/ 12 h 13"/>
                <a:gd name="T32" fmla="*/ 44 w 113"/>
                <a:gd name="T33" fmla="*/ 13 h 13"/>
                <a:gd name="T34" fmla="*/ 48 w 113"/>
                <a:gd name="T35" fmla="*/ 13 h 13"/>
                <a:gd name="T36" fmla="*/ 51 w 113"/>
                <a:gd name="T37" fmla="*/ 13 h 13"/>
                <a:gd name="T38" fmla="*/ 55 w 113"/>
                <a:gd name="T39" fmla="*/ 13 h 13"/>
                <a:gd name="T40" fmla="*/ 58 w 113"/>
                <a:gd name="T41" fmla="*/ 13 h 13"/>
                <a:gd name="T42" fmla="*/ 62 w 113"/>
                <a:gd name="T43" fmla="*/ 13 h 13"/>
                <a:gd name="T44" fmla="*/ 65 w 113"/>
                <a:gd name="T45" fmla="*/ 13 h 13"/>
                <a:gd name="T46" fmla="*/ 69 w 113"/>
                <a:gd name="T47" fmla="*/ 13 h 13"/>
                <a:gd name="T48" fmla="*/ 72 w 113"/>
                <a:gd name="T49" fmla="*/ 12 h 13"/>
                <a:gd name="T50" fmla="*/ 76 w 113"/>
                <a:gd name="T51" fmla="*/ 12 h 13"/>
                <a:gd name="T52" fmla="*/ 79 w 113"/>
                <a:gd name="T53" fmla="*/ 12 h 13"/>
                <a:gd name="T54" fmla="*/ 82 w 113"/>
                <a:gd name="T55" fmla="*/ 12 h 13"/>
                <a:gd name="T56" fmla="*/ 86 w 113"/>
                <a:gd name="T57" fmla="*/ 11 h 13"/>
                <a:gd name="T58" fmla="*/ 89 w 113"/>
                <a:gd name="T59" fmla="*/ 11 h 13"/>
                <a:gd name="T60" fmla="*/ 93 w 113"/>
                <a:gd name="T61" fmla="*/ 10 h 13"/>
                <a:gd name="T62" fmla="*/ 95 w 113"/>
                <a:gd name="T63" fmla="*/ 10 h 13"/>
                <a:gd name="T64" fmla="*/ 96 w 113"/>
                <a:gd name="T65" fmla="*/ 9 h 13"/>
                <a:gd name="T66" fmla="*/ 100 w 113"/>
                <a:gd name="T67" fmla="*/ 8 h 13"/>
                <a:gd name="T68" fmla="*/ 103 w 113"/>
                <a:gd name="T69" fmla="*/ 7 h 13"/>
                <a:gd name="T70" fmla="*/ 106 w 113"/>
                <a:gd name="T71" fmla="*/ 6 h 13"/>
                <a:gd name="T72" fmla="*/ 107 w 113"/>
                <a:gd name="T73" fmla="*/ 6 h 13"/>
                <a:gd name="T74" fmla="*/ 110 w 113"/>
                <a:gd name="T75" fmla="*/ 4 h 13"/>
                <a:gd name="T76" fmla="*/ 111 w 113"/>
                <a:gd name="T77" fmla="*/ 3 h 13"/>
                <a:gd name="T78" fmla="*/ 113 w 113"/>
                <a:gd name="T7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3" h="13">
                  <a:moveTo>
                    <a:pt x="0" y="0"/>
                  </a:moveTo>
                  <a:lnTo>
                    <a:pt x="2" y="3"/>
                  </a:lnTo>
                  <a:lnTo>
                    <a:pt x="3" y="4"/>
                  </a:lnTo>
                  <a:lnTo>
                    <a:pt x="6" y="6"/>
                  </a:lnTo>
                  <a:lnTo>
                    <a:pt x="7" y="6"/>
                  </a:lnTo>
                  <a:lnTo>
                    <a:pt x="10" y="7"/>
                  </a:lnTo>
                  <a:lnTo>
                    <a:pt x="13" y="8"/>
                  </a:lnTo>
                  <a:lnTo>
                    <a:pt x="17" y="9"/>
                  </a:lnTo>
                  <a:lnTo>
                    <a:pt x="18" y="10"/>
                  </a:lnTo>
                  <a:lnTo>
                    <a:pt x="20" y="10"/>
                  </a:lnTo>
                  <a:lnTo>
                    <a:pt x="24" y="11"/>
                  </a:lnTo>
                  <a:lnTo>
                    <a:pt x="27" y="11"/>
                  </a:lnTo>
                  <a:lnTo>
                    <a:pt x="31" y="12"/>
                  </a:lnTo>
                  <a:lnTo>
                    <a:pt x="34" y="12"/>
                  </a:lnTo>
                  <a:lnTo>
                    <a:pt x="38" y="12"/>
                  </a:lnTo>
                  <a:lnTo>
                    <a:pt x="41" y="12"/>
                  </a:lnTo>
                  <a:lnTo>
                    <a:pt x="44" y="13"/>
                  </a:lnTo>
                  <a:lnTo>
                    <a:pt x="48" y="13"/>
                  </a:lnTo>
                  <a:lnTo>
                    <a:pt x="51" y="13"/>
                  </a:lnTo>
                  <a:lnTo>
                    <a:pt x="55" y="13"/>
                  </a:lnTo>
                  <a:lnTo>
                    <a:pt x="58" y="13"/>
                  </a:lnTo>
                  <a:lnTo>
                    <a:pt x="62" y="13"/>
                  </a:lnTo>
                  <a:lnTo>
                    <a:pt x="65" y="13"/>
                  </a:lnTo>
                  <a:lnTo>
                    <a:pt x="69" y="13"/>
                  </a:lnTo>
                  <a:lnTo>
                    <a:pt x="72" y="12"/>
                  </a:lnTo>
                  <a:lnTo>
                    <a:pt x="76" y="12"/>
                  </a:lnTo>
                  <a:lnTo>
                    <a:pt x="79" y="12"/>
                  </a:lnTo>
                  <a:lnTo>
                    <a:pt x="82" y="12"/>
                  </a:lnTo>
                  <a:lnTo>
                    <a:pt x="86" y="11"/>
                  </a:lnTo>
                  <a:lnTo>
                    <a:pt x="89" y="11"/>
                  </a:lnTo>
                  <a:lnTo>
                    <a:pt x="93" y="10"/>
                  </a:lnTo>
                  <a:lnTo>
                    <a:pt x="95" y="10"/>
                  </a:lnTo>
                  <a:lnTo>
                    <a:pt x="96" y="9"/>
                  </a:lnTo>
                  <a:lnTo>
                    <a:pt x="100" y="8"/>
                  </a:lnTo>
                  <a:lnTo>
                    <a:pt x="103" y="7"/>
                  </a:lnTo>
                  <a:lnTo>
                    <a:pt x="106" y="6"/>
                  </a:lnTo>
                  <a:lnTo>
                    <a:pt x="107" y="6"/>
                  </a:lnTo>
                  <a:lnTo>
                    <a:pt x="110" y="4"/>
                  </a:lnTo>
                  <a:lnTo>
                    <a:pt x="111" y="3"/>
                  </a:lnTo>
                  <a:lnTo>
                    <a:pt x="113" y="0"/>
                  </a:lnTo>
                </a:path>
              </a:pathLst>
            </a:custGeom>
            <a:noFill/>
            <a:ln w="0">
              <a:solidFill>
                <a:srgbClr val="0000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38" name="Freeform 66">
              <a:extLst>
                <a:ext uri="{FF2B5EF4-FFF2-40B4-BE49-F238E27FC236}">
                  <a16:creationId xmlns:a16="http://schemas.microsoft.com/office/drawing/2014/main" id="{C43F0DE3-389A-4B9A-B9C1-14ABBF26B0C9}"/>
                </a:ext>
              </a:extLst>
            </p:cNvPr>
            <p:cNvSpPr>
              <a:spLocks/>
            </p:cNvSpPr>
            <p:nvPr/>
          </p:nvSpPr>
          <p:spPr bwMode="auto">
            <a:xfrm>
              <a:off x="2451" y="2691"/>
              <a:ext cx="573" cy="68"/>
            </a:xfrm>
            <a:custGeom>
              <a:avLst/>
              <a:gdLst>
                <a:gd name="T0" fmla="*/ 0 w 113"/>
                <a:gd name="T1" fmla="*/ 14 h 14"/>
                <a:gd name="T2" fmla="*/ 2 w 113"/>
                <a:gd name="T3" fmla="*/ 10 h 14"/>
                <a:gd name="T4" fmla="*/ 3 w 113"/>
                <a:gd name="T5" fmla="*/ 9 h 14"/>
                <a:gd name="T6" fmla="*/ 6 w 113"/>
                <a:gd name="T7" fmla="*/ 7 h 14"/>
                <a:gd name="T8" fmla="*/ 7 w 113"/>
                <a:gd name="T9" fmla="*/ 7 h 14"/>
                <a:gd name="T10" fmla="*/ 10 w 113"/>
                <a:gd name="T11" fmla="*/ 6 h 14"/>
                <a:gd name="T12" fmla="*/ 13 w 113"/>
                <a:gd name="T13" fmla="*/ 5 h 14"/>
                <a:gd name="T14" fmla="*/ 17 w 113"/>
                <a:gd name="T15" fmla="*/ 4 h 14"/>
                <a:gd name="T16" fmla="*/ 18 w 113"/>
                <a:gd name="T17" fmla="*/ 3 h 14"/>
                <a:gd name="T18" fmla="*/ 20 w 113"/>
                <a:gd name="T19" fmla="*/ 3 h 14"/>
                <a:gd name="T20" fmla="*/ 24 w 113"/>
                <a:gd name="T21" fmla="*/ 2 h 14"/>
                <a:gd name="T22" fmla="*/ 27 w 113"/>
                <a:gd name="T23" fmla="*/ 2 h 14"/>
                <a:gd name="T24" fmla="*/ 31 w 113"/>
                <a:gd name="T25" fmla="*/ 1 h 14"/>
                <a:gd name="T26" fmla="*/ 34 w 113"/>
                <a:gd name="T27" fmla="*/ 1 h 14"/>
                <a:gd name="T28" fmla="*/ 38 w 113"/>
                <a:gd name="T29" fmla="*/ 1 h 14"/>
                <a:gd name="T30" fmla="*/ 41 w 113"/>
                <a:gd name="T31" fmla="*/ 1 h 14"/>
                <a:gd name="T32" fmla="*/ 44 w 113"/>
                <a:gd name="T33" fmla="*/ 0 h 14"/>
                <a:gd name="T34" fmla="*/ 48 w 113"/>
                <a:gd name="T35" fmla="*/ 0 h 14"/>
                <a:gd name="T36" fmla="*/ 51 w 113"/>
                <a:gd name="T37" fmla="*/ 0 h 14"/>
                <a:gd name="T38" fmla="*/ 55 w 113"/>
                <a:gd name="T39" fmla="*/ 0 h 14"/>
                <a:gd name="T40" fmla="*/ 58 w 113"/>
                <a:gd name="T41" fmla="*/ 0 h 14"/>
                <a:gd name="T42" fmla="*/ 62 w 113"/>
                <a:gd name="T43" fmla="*/ 0 h 14"/>
                <a:gd name="T44" fmla="*/ 65 w 113"/>
                <a:gd name="T45" fmla="*/ 0 h 14"/>
                <a:gd name="T46" fmla="*/ 69 w 113"/>
                <a:gd name="T47" fmla="*/ 0 h 14"/>
                <a:gd name="T48" fmla="*/ 72 w 113"/>
                <a:gd name="T49" fmla="*/ 1 h 14"/>
                <a:gd name="T50" fmla="*/ 76 w 113"/>
                <a:gd name="T51" fmla="*/ 1 h 14"/>
                <a:gd name="T52" fmla="*/ 79 w 113"/>
                <a:gd name="T53" fmla="*/ 1 h 14"/>
                <a:gd name="T54" fmla="*/ 82 w 113"/>
                <a:gd name="T55" fmla="*/ 1 h 14"/>
                <a:gd name="T56" fmla="*/ 86 w 113"/>
                <a:gd name="T57" fmla="*/ 2 h 14"/>
                <a:gd name="T58" fmla="*/ 89 w 113"/>
                <a:gd name="T59" fmla="*/ 2 h 14"/>
                <a:gd name="T60" fmla="*/ 93 w 113"/>
                <a:gd name="T61" fmla="*/ 3 h 14"/>
                <a:gd name="T62" fmla="*/ 95 w 113"/>
                <a:gd name="T63" fmla="*/ 3 h 14"/>
                <a:gd name="T64" fmla="*/ 96 w 113"/>
                <a:gd name="T65" fmla="*/ 4 h 14"/>
                <a:gd name="T66" fmla="*/ 100 w 113"/>
                <a:gd name="T67" fmla="*/ 5 h 14"/>
                <a:gd name="T68" fmla="*/ 103 w 113"/>
                <a:gd name="T69" fmla="*/ 6 h 14"/>
                <a:gd name="T70" fmla="*/ 106 w 113"/>
                <a:gd name="T71" fmla="*/ 7 h 14"/>
                <a:gd name="T72" fmla="*/ 107 w 113"/>
                <a:gd name="T73" fmla="*/ 7 h 14"/>
                <a:gd name="T74" fmla="*/ 110 w 113"/>
                <a:gd name="T75" fmla="*/ 9 h 14"/>
                <a:gd name="T76" fmla="*/ 111 w 113"/>
                <a:gd name="T77" fmla="*/ 10 h 14"/>
                <a:gd name="T78" fmla="*/ 113 w 113"/>
                <a:gd name="T7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3" h="14">
                  <a:moveTo>
                    <a:pt x="0" y="14"/>
                  </a:moveTo>
                  <a:lnTo>
                    <a:pt x="2" y="10"/>
                  </a:lnTo>
                  <a:lnTo>
                    <a:pt x="3" y="9"/>
                  </a:lnTo>
                  <a:lnTo>
                    <a:pt x="6" y="7"/>
                  </a:lnTo>
                  <a:lnTo>
                    <a:pt x="7" y="7"/>
                  </a:lnTo>
                  <a:lnTo>
                    <a:pt x="10" y="6"/>
                  </a:lnTo>
                  <a:lnTo>
                    <a:pt x="13" y="5"/>
                  </a:lnTo>
                  <a:lnTo>
                    <a:pt x="17" y="4"/>
                  </a:lnTo>
                  <a:lnTo>
                    <a:pt x="18" y="3"/>
                  </a:lnTo>
                  <a:lnTo>
                    <a:pt x="20" y="3"/>
                  </a:lnTo>
                  <a:lnTo>
                    <a:pt x="24" y="2"/>
                  </a:lnTo>
                  <a:lnTo>
                    <a:pt x="27" y="2"/>
                  </a:lnTo>
                  <a:lnTo>
                    <a:pt x="31" y="1"/>
                  </a:lnTo>
                  <a:lnTo>
                    <a:pt x="34" y="1"/>
                  </a:lnTo>
                  <a:lnTo>
                    <a:pt x="38" y="1"/>
                  </a:lnTo>
                  <a:lnTo>
                    <a:pt x="41" y="1"/>
                  </a:lnTo>
                  <a:lnTo>
                    <a:pt x="44" y="0"/>
                  </a:lnTo>
                  <a:lnTo>
                    <a:pt x="48" y="0"/>
                  </a:lnTo>
                  <a:lnTo>
                    <a:pt x="51" y="0"/>
                  </a:lnTo>
                  <a:lnTo>
                    <a:pt x="55" y="0"/>
                  </a:lnTo>
                  <a:lnTo>
                    <a:pt x="58" y="0"/>
                  </a:lnTo>
                  <a:lnTo>
                    <a:pt x="62" y="0"/>
                  </a:lnTo>
                  <a:lnTo>
                    <a:pt x="65" y="0"/>
                  </a:lnTo>
                  <a:lnTo>
                    <a:pt x="69" y="0"/>
                  </a:lnTo>
                  <a:lnTo>
                    <a:pt x="72" y="1"/>
                  </a:lnTo>
                  <a:lnTo>
                    <a:pt x="76" y="1"/>
                  </a:lnTo>
                  <a:lnTo>
                    <a:pt x="79" y="1"/>
                  </a:lnTo>
                  <a:lnTo>
                    <a:pt x="82" y="1"/>
                  </a:lnTo>
                  <a:lnTo>
                    <a:pt x="86" y="2"/>
                  </a:lnTo>
                  <a:lnTo>
                    <a:pt x="89" y="2"/>
                  </a:lnTo>
                  <a:lnTo>
                    <a:pt x="93" y="3"/>
                  </a:lnTo>
                  <a:lnTo>
                    <a:pt x="95" y="3"/>
                  </a:lnTo>
                  <a:lnTo>
                    <a:pt x="96" y="4"/>
                  </a:lnTo>
                  <a:lnTo>
                    <a:pt x="100" y="5"/>
                  </a:lnTo>
                  <a:lnTo>
                    <a:pt x="103" y="6"/>
                  </a:lnTo>
                  <a:lnTo>
                    <a:pt x="106" y="7"/>
                  </a:lnTo>
                  <a:lnTo>
                    <a:pt x="107" y="7"/>
                  </a:lnTo>
                  <a:lnTo>
                    <a:pt x="110" y="9"/>
                  </a:lnTo>
                  <a:lnTo>
                    <a:pt x="111" y="10"/>
                  </a:lnTo>
                  <a:lnTo>
                    <a:pt x="113" y="14"/>
                  </a:lnTo>
                </a:path>
              </a:pathLst>
            </a:custGeom>
            <a:noFill/>
            <a:ln w="0">
              <a:solidFill>
                <a:srgbClr val="0000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39" name="Freeform 67">
              <a:extLst>
                <a:ext uri="{FF2B5EF4-FFF2-40B4-BE49-F238E27FC236}">
                  <a16:creationId xmlns:a16="http://schemas.microsoft.com/office/drawing/2014/main" id="{F452A5D1-4907-403C-846B-B5CA1F4572B9}"/>
                </a:ext>
              </a:extLst>
            </p:cNvPr>
            <p:cNvSpPr>
              <a:spLocks/>
            </p:cNvSpPr>
            <p:nvPr/>
          </p:nvSpPr>
          <p:spPr bwMode="auto">
            <a:xfrm>
              <a:off x="1874" y="1733"/>
              <a:ext cx="340" cy="384"/>
            </a:xfrm>
            <a:custGeom>
              <a:avLst/>
              <a:gdLst>
                <a:gd name="T0" fmla="*/ 3 w 67"/>
                <a:gd name="T1" fmla="*/ 3 h 79"/>
                <a:gd name="T2" fmla="*/ 6 w 67"/>
                <a:gd name="T3" fmla="*/ 2 h 79"/>
                <a:gd name="T4" fmla="*/ 13 w 67"/>
                <a:gd name="T5" fmla="*/ 1 h 79"/>
                <a:gd name="T6" fmla="*/ 20 w 67"/>
                <a:gd name="T7" fmla="*/ 0 h 79"/>
                <a:gd name="T8" fmla="*/ 24 w 67"/>
                <a:gd name="T9" fmla="*/ 0 h 79"/>
                <a:gd name="T10" fmla="*/ 31 w 67"/>
                <a:gd name="T11" fmla="*/ 0 h 79"/>
                <a:gd name="T12" fmla="*/ 34 w 67"/>
                <a:gd name="T13" fmla="*/ 0 h 79"/>
                <a:gd name="T14" fmla="*/ 41 w 67"/>
                <a:gd name="T15" fmla="*/ 0 h 79"/>
                <a:gd name="T16" fmla="*/ 48 w 67"/>
                <a:gd name="T17" fmla="*/ 2 h 79"/>
                <a:gd name="T18" fmla="*/ 53 w 67"/>
                <a:gd name="T19" fmla="*/ 3 h 79"/>
                <a:gd name="T20" fmla="*/ 58 w 67"/>
                <a:gd name="T21" fmla="*/ 7 h 79"/>
                <a:gd name="T22" fmla="*/ 61 w 67"/>
                <a:gd name="T23" fmla="*/ 10 h 79"/>
                <a:gd name="T24" fmla="*/ 63 w 67"/>
                <a:gd name="T25" fmla="*/ 14 h 79"/>
                <a:gd name="T26" fmla="*/ 65 w 67"/>
                <a:gd name="T27" fmla="*/ 20 h 79"/>
                <a:gd name="T28" fmla="*/ 66 w 67"/>
                <a:gd name="T29" fmla="*/ 24 h 79"/>
                <a:gd name="T30" fmla="*/ 67 w 67"/>
                <a:gd name="T31" fmla="*/ 31 h 79"/>
                <a:gd name="T32" fmla="*/ 67 w 67"/>
                <a:gd name="T33" fmla="*/ 38 h 79"/>
                <a:gd name="T34" fmla="*/ 67 w 67"/>
                <a:gd name="T35" fmla="*/ 45 h 79"/>
                <a:gd name="T36" fmla="*/ 66 w 67"/>
                <a:gd name="T37" fmla="*/ 52 h 79"/>
                <a:gd name="T38" fmla="*/ 65 w 67"/>
                <a:gd name="T39" fmla="*/ 59 h 79"/>
                <a:gd name="T40" fmla="*/ 64 w 67"/>
                <a:gd name="T41" fmla="*/ 62 h 79"/>
                <a:gd name="T42" fmla="*/ 62 w 67"/>
                <a:gd name="T43" fmla="*/ 68 h 79"/>
                <a:gd name="T44" fmla="*/ 58 w 67"/>
                <a:gd name="T45" fmla="*/ 72 h 79"/>
                <a:gd name="T46" fmla="*/ 55 w 67"/>
                <a:gd name="T47" fmla="*/ 75 h 79"/>
                <a:gd name="T48" fmla="*/ 51 w 67"/>
                <a:gd name="T49" fmla="*/ 76 h 79"/>
                <a:gd name="T50" fmla="*/ 44 w 67"/>
                <a:gd name="T51" fmla="*/ 78 h 79"/>
                <a:gd name="T52" fmla="*/ 38 w 67"/>
                <a:gd name="T53" fmla="*/ 79 h 79"/>
                <a:gd name="T54" fmla="*/ 34 w 67"/>
                <a:gd name="T55" fmla="*/ 79 h 79"/>
                <a:gd name="T56" fmla="*/ 27 w 67"/>
                <a:gd name="T57" fmla="*/ 79 h 79"/>
                <a:gd name="T58" fmla="*/ 24 w 67"/>
                <a:gd name="T59" fmla="*/ 79 h 79"/>
                <a:gd name="T60" fmla="*/ 17 w 67"/>
                <a:gd name="T61" fmla="*/ 79 h 79"/>
                <a:gd name="T62" fmla="*/ 10 w 67"/>
                <a:gd name="T63" fmla="*/ 78 h 79"/>
                <a:gd name="T64" fmla="*/ 3 w 67"/>
                <a:gd name="T65" fmla="*/ 76 h 79"/>
                <a:gd name="T66" fmla="*/ 0 w 67"/>
                <a:gd name="T67" fmla="*/ 7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 h="79">
                  <a:moveTo>
                    <a:pt x="0" y="4"/>
                  </a:moveTo>
                  <a:lnTo>
                    <a:pt x="3" y="3"/>
                  </a:lnTo>
                  <a:lnTo>
                    <a:pt x="3" y="3"/>
                  </a:lnTo>
                  <a:lnTo>
                    <a:pt x="6" y="2"/>
                  </a:lnTo>
                  <a:lnTo>
                    <a:pt x="10" y="1"/>
                  </a:lnTo>
                  <a:lnTo>
                    <a:pt x="13" y="1"/>
                  </a:lnTo>
                  <a:lnTo>
                    <a:pt x="17" y="0"/>
                  </a:lnTo>
                  <a:lnTo>
                    <a:pt x="20" y="0"/>
                  </a:lnTo>
                  <a:lnTo>
                    <a:pt x="24" y="0"/>
                  </a:lnTo>
                  <a:lnTo>
                    <a:pt x="24" y="0"/>
                  </a:lnTo>
                  <a:lnTo>
                    <a:pt x="27" y="0"/>
                  </a:lnTo>
                  <a:lnTo>
                    <a:pt x="31" y="0"/>
                  </a:lnTo>
                  <a:lnTo>
                    <a:pt x="34" y="0"/>
                  </a:lnTo>
                  <a:lnTo>
                    <a:pt x="34" y="0"/>
                  </a:lnTo>
                  <a:lnTo>
                    <a:pt x="38" y="0"/>
                  </a:lnTo>
                  <a:lnTo>
                    <a:pt x="41" y="0"/>
                  </a:lnTo>
                  <a:lnTo>
                    <a:pt x="44" y="1"/>
                  </a:lnTo>
                  <a:lnTo>
                    <a:pt x="48" y="2"/>
                  </a:lnTo>
                  <a:lnTo>
                    <a:pt x="51" y="3"/>
                  </a:lnTo>
                  <a:lnTo>
                    <a:pt x="53" y="3"/>
                  </a:lnTo>
                  <a:lnTo>
                    <a:pt x="55" y="4"/>
                  </a:lnTo>
                  <a:lnTo>
                    <a:pt x="58" y="7"/>
                  </a:lnTo>
                  <a:lnTo>
                    <a:pt x="58" y="7"/>
                  </a:lnTo>
                  <a:lnTo>
                    <a:pt x="61" y="10"/>
                  </a:lnTo>
                  <a:lnTo>
                    <a:pt x="62" y="11"/>
                  </a:lnTo>
                  <a:lnTo>
                    <a:pt x="63" y="14"/>
                  </a:lnTo>
                  <a:lnTo>
                    <a:pt x="64" y="17"/>
                  </a:lnTo>
                  <a:lnTo>
                    <a:pt x="65" y="20"/>
                  </a:lnTo>
                  <a:lnTo>
                    <a:pt x="65" y="21"/>
                  </a:lnTo>
                  <a:lnTo>
                    <a:pt x="66" y="24"/>
                  </a:lnTo>
                  <a:lnTo>
                    <a:pt x="66" y="27"/>
                  </a:lnTo>
                  <a:lnTo>
                    <a:pt x="67" y="31"/>
                  </a:lnTo>
                  <a:lnTo>
                    <a:pt x="67" y="34"/>
                  </a:lnTo>
                  <a:lnTo>
                    <a:pt x="67" y="38"/>
                  </a:lnTo>
                  <a:lnTo>
                    <a:pt x="67" y="41"/>
                  </a:lnTo>
                  <a:lnTo>
                    <a:pt x="67" y="45"/>
                  </a:lnTo>
                  <a:lnTo>
                    <a:pt x="67" y="48"/>
                  </a:lnTo>
                  <a:lnTo>
                    <a:pt x="66" y="52"/>
                  </a:lnTo>
                  <a:lnTo>
                    <a:pt x="66" y="55"/>
                  </a:lnTo>
                  <a:lnTo>
                    <a:pt x="65" y="59"/>
                  </a:lnTo>
                  <a:lnTo>
                    <a:pt x="65" y="59"/>
                  </a:lnTo>
                  <a:lnTo>
                    <a:pt x="64" y="62"/>
                  </a:lnTo>
                  <a:lnTo>
                    <a:pt x="63" y="65"/>
                  </a:lnTo>
                  <a:lnTo>
                    <a:pt x="62" y="68"/>
                  </a:lnTo>
                  <a:lnTo>
                    <a:pt x="61" y="69"/>
                  </a:lnTo>
                  <a:lnTo>
                    <a:pt x="58" y="72"/>
                  </a:lnTo>
                  <a:lnTo>
                    <a:pt x="58" y="72"/>
                  </a:lnTo>
                  <a:lnTo>
                    <a:pt x="55" y="75"/>
                  </a:lnTo>
                  <a:lnTo>
                    <a:pt x="53" y="76"/>
                  </a:lnTo>
                  <a:lnTo>
                    <a:pt x="51" y="76"/>
                  </a:lnTo>
                  <a:lnTo>
                    <a:pt x="48" y="77"/>
                  </a:lnTo>
                  <a:lnTo>
                    <a:pt x="44" y="78"/>
                  </a:lnTo>
                  <a:lnTo>
                    <a:pt x="41" y="79"/>
                  </a:lnTo>
                  <a:lnTo>
                    <a:pt x="38" y="79"/>
                  </a:lnTo>
                  <a:lnTo>
                    <a:pt x="34" y="79"/>
                  </a:lnTo>
                  <a:lnTo>
                    <a:pt x="34" y="79"/>
                  </a:lnTo>
                  <a:lnTo>
                    <a:pt x="31" y="79"/>
                  </a:lnTo>
                  <a:lnTo>
                    <a:pt x="27" y="79"/>
                  </a:lnTo>
                  <a:lnTo>
                    <a:pt x="24" y="79"/>
                  </a:lnTo>
                  <a:lnTo>
                    <a:pt x="24" y="79"/>
                  </a:lnTo>
                  <a:lnTo>
                    <a:pt x="20" y="79"/>
                  </a:lnTo>
                  <a:lnTo>
                    <a:pt x="17" y="79"/>
                  </a:lnTo>
                  <a:lnTo>
                    <a:pt x="13" y="78"/>
                  </a:lnTo>
                  <a:lnTo>
                    <a:pt x="10" y="78"/>
                  </a:lnTo>
                  <a:lnTo>
                    <a:pt x="6" y="77"/>
                  </a:lnTo>
                  <a:lnTo>
                    <a:pt x="3" y="76"/>
                  </a:lnTo>
                  <a:lnTo>
                    <a:pt x="3" y="76"/>
                  </a:lnTo>
                  <a:lnTo>
                    <a:pt x="0" y="75"/>
                  </a:lnTo>
                </a:path>
              </a:pathLst>
            </a:custGeom>
            <a:noFill/>
            <a:ln w="0">
              <a:solidFill>
                <a:srgbClr val="0000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40" name="Freeform 68">
              <a:extLst>
                <a:ext uri="{FF2B5EF4-FFF2-40B4-BE49-F238E27FC236}">
                  <a16:creationId xmlns:a16="http://schemas.microsoft.com/office/drawing/2014/main" id="{EC78755F-F9EA-4D6C-9A90-842EACD7D63C}"/>
                </a:ext>
              </a:extLst>
            </p:cNvPr>
            <p:cNvSpPr>
              <a:spLocks/>
            </p:cNvSpPr>
            <p:nvPr/>
          </p:nvSpPr>
          <p:spPr bwMode="auto">
            <a:xfrm>
              <a:off x="3261" y="1733"/>
              <a:ext cx="344" cy="384"/>
            </a:xfrm>
            <a:custGeom>
              <a:avLst/>
              <a:gdLst>
                <a:gd name="T0" fmla="*/ 64 w 68"/>
                <a:gd name="T1" fmla="*/ 3 h 79"/>
                <a:gd name="T2" fmla="*/ 61 w 68"/>
                <a:gd name="T3" fmla="*/ 2 h 79"/>
                <a:gd name="T4" fmla="*/ 54 w 68"/>
                <a:gd name="T5" fmla="*/ 1 h 79"/>
                <a:gd name="T6" fmla="*/ 47 w 68"/>
                <a:gd name="T7" fmla="*/ 0 h 79"/>
                <a:gd name="T8" fmla="*/ 43 w 68"/>
                <a:gd name="T9" fmla="*/ 0 h 79"/>
                <a:gd name="T10" fmla="*/ 36 w 68"/>
                <a:gd name="T11" fmla="*/ 0 h 79"/>
                <a:gd name="T12" fmla="*/ 33 w 68"/>
                <a:gd name="T13" fmla="*/ 0 h 79"/>
                <a:gd name="T14" fmla="*/ 26 w 68"/>
                <a:gd name="T15" fmla="*/ 0 h 79"/>
                <a:gd name="T16" fmla="*/ 19 w 68"/>
                <a:gd name="T17" fmla="*/ 2 h 79"/>
                <a:gd name="T18" fmla="*/ 14 w 68"/>
                <a:gd name="T19" fmla="*/ 3 h 79"/>
                <a:gd name="T20" fmla="*/ 9 w 68"/>
                <a:gd name="T21" fmla="*/ 7 h 79"/>
                <a:gd name="T22" fmla="*/ 6 w 68"/>
                <a:gd name="T23" fmla="*/ 10 h 79"/>
                <a:gd name="T24" fmla="*/ 4 w 68"/>
                <a:gd name="T25" fmla="*/ 14 h 79"/>
                <a:gd name="T26" fmla="*/ 2 w 68"/>
                <a:gd name="T27" fmla="*/ 20 h 79"/>
                <a:gd name="T28" fmla="*/ 1 w 68"/>
                <a:gd name="T29" fmla="*/ 24 h 79"/>
                <a:gd name="T30" fmla="*/ 0 w 68"/>
                <a:gd name="T31" fmla="*/ 31 h 79"/>
                <a:gd name="T32" fmla="*/ 0 w 68"/>
                <a:gd name="T33" fmla="*/ 38 h 79"/>
                <a:gd name="T34" fmla="*/ 0 w 68"/>
                <a:gd name="T35" fmla="*/ 45 h 79"/>
                <a:gd name="T36" fmla="*/ 1 w 68"/>
                <a:gd name="T37" fmla="*/ 52 h 79"/>
                <a:gd name="T38" fmla="*/ 2 w 68"/>
                <a:gd name="T39" fmla="*/ 59 h 79"/>
                <a:gd name="T40" fmla="*/ 3 w 68"/>
                <a:gd name="T41" fmla="*/ 62 h 79"/>
                <a:gd name="T42" fmla="*/ 5 w 68"/>
                <a:gd name="T43" fmla="*/ 68 h 79"/>
                <a:gd name="T44" fmla="*/ 9 w 68"/>
                <a:gd name="T45" fmla="*/ 72 h 79"/>
                <a:gd name="T46" fmla="*/ 12 w 68"/>
                <a:gd name="T47" fmla="*/ 75 h 79"/>
                <a:gd name="T48" fmla="*/ 16 w 68"/>
                <a:gd name="T49" fmla="*/ 76 h 79"/>
                <a:gd name="T50" fmla="*/ 23 w 68"/>
                <a:gd name="T51" fmla="*/ 78 h 79"/>
                <a:gd name="T52" fmla="*/ 30 w 68"/>
                <a:gd name="T53" fmla="*/ 79 h 79"/>
                <a:gd name="T54" fmla="*/ 33 w 68"/>
                <a:gd name="T55" fmla="*/ 79 h 79"/>
                <a:gd name="T56" fmla="*/ 40 w 68"/>
                <a:gd name="T57" fmla="*/ 79 h 79"/>
                <a:gd name="T58" fmla="*/ 43 w 68"/>
                <a:gd name="T59" fmla="*/ 79 h 79"/>
                <a:gd name="T60" fmla="*/ 50 w 68"/>
                <a:gd name="T61" fmla="*/ 79 h 79"/>
                <a:gd name="T62" fmla="*/ 57 w 68"/>
                <a:gd name="T63" fmla="*/ 78 h 79"/>
                <a:gd name="T64" fmla="*/ 64 w 68"/>
                <a:gd name="T65" fmla="*/ 76 h 79"/>
                <a:gd name="T66" fmla="*/ 68 w 68"/>
                <a:gd name="T67" fmla="*/ 7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 h="79">
                  <a:moveTo>
                    <a:pt x="68" y="4"/>
                  </a:moveTo>
                  <a:lnTo>
                    <a:pt x="64" y="3"/>
                  </a:lnTo>
                  <a:lnTo>
                    <a:pt x="64" y="3"/>
                  </a:lnTo>
                  <a:lnTo>
                    <a:pt x="61" y="2"/>
                  </a:lnTo>
                  <a:lnTo>
                    <a:pt x="57" y="1"/>
                  </a:lnTo>
                  <a:lnTo>
                    <a:pt x="54" y="1"/>
                  </a:lnTo>
                  <a:lnTo>
                    <a:pt x="50" y="0"/>
                  </a:lnTo>
                  <a:lnTo>
                    <a:pt x="47" y="0"/>
                  </a:lnTo>
                  <a:lnTo>
                    <a:pt x="43" y="0"/>
                  </a:lnTo>
                  <a:lnTo>
                    <a:pt x="43" y="0"/>
                  </a:lnTo>
                  <a:lnTo>
                    <a:pt x="40" y="0"/>
                  </a:lnTo>
                  <a:lnTo>
                    <a:pt x="36" y="0"/>
                  </a:lnTo>
                  <a:lnTo>
                    <a:pt x="33" y="0"/>
                  </a:lnTo>
                  <a:lnTo>
                    <a:pt x="33" y="0"/>
                  </a:lnTo>
                  <a:lnTo>
                    <a:pt x="30" y="0"/>
                  </a:lnTo>
                  <a:lnTo>
                    <a:pt x="26" y="0"/>
                  </a:lnTo>
                  <a:lnTo>
                    <a:pt x="23" y="1"/>
                  </a:lnTo>
                  <a:lnTo>
                    <a:pt x="19" y="2"/>
                  </a:lnTo>
                  <a:lnTo>
                    <a:pt x="16" y="3"/>
                  </a:lnTo>
                  <a:lnTo>
                    <a:pt x="14" y="3"/>
                  </a:lnTo>
                  <a:lnTo>
                    <a:pt x="12" y="4"/>
                  </a:lnTo>
                  <a:lnTo>
                    <a:pt x="9" y="7"/>
                  </a:lnTo>
                  <a:lnTo>
                    <a:pt x="9" y="7"/>
                  </a:lnTo>
                  <a:lnTo>
                    <a:pt x="6" y="10"/>
                  </a:lnTo>
                  <a:lnTo>
                    <a:pt x="5" y="11"/>
                  </a:lnTo>
                  <a:lnTo>
                    <a:pt x="4" y="14"/>
                  </a:lnTo>
                  <a:lnTo>
                    <a:pt x="3" y="17"/>
                  </a:lnTo>
                  <a:lnTo>
                    <a:pt x="2" y="20"/>
                  </a:lnTo>
                  <a:lnTo>
                    <a:pt x="2" y="21"/>
                  </a:lnTo>
                  <a:lnTo>
                    <a:pt x="1" y="24"/>
                  </a:lnTo>
                  <a:lnTo>
                    <a:pt x="1" y="27"/>
                  </a:lnTo>
                  <a:lnTo>
                    <a:pt x="0" y="31"/>
                  </a:lnTo>
                  <a:lnTo>
                    <a:pt x="0" y="34"/>
                  </a:lnTo>
                  <a:lnTo>
                    <a:pt x="0" y="38"/>
                  </a:lnTo>
                  <a:lnTo>
                    <a:pt x="0" y="41"/>
                  </a:lnTo>
                  <a:lnTo>
                    <a:pt x="0" y="45"/>
                  </a:lnTo>
                  <a:lnTo>
                    <a:pt x="0" y="48"/>
                  </a:lnTo>
                  <a:lnTo>
                    <a:pt x="1" y="52"/>
                  </a:lnTo>
                  <a:lnTo>
                    <a:pt x="1" y="55"/>
                  </a:lnTo>
                  <a:lnTo>
                    <a:pt x="2" y="59"/>
                  </a:lnTo>
                  <a:lnTo>
                    <a:pt x="2" y="59"/>
                  </a:lnTo>
                  <a:lnTo>
                    <a:pt x="3" y="62"/>
                  </a:lnTo>
                  <a:lnTo>
                    <a:pt x="4" y="65"/>
                  </a:lnTo>
                  <a:lnTo>
                    <a:pt x="5" y="68"/>
                  </a:lnTo>
                  <a:lnTo>
                    <a:pt x="6" y="69"/>
                  </a:lnTo>
                  <a:lnTo>
                    <a:pt x="9" y="72"/>
                  </a:lnTo>
                  <a:lnTo>
                    <a:pt x="9" y="72"/>
                  </a:lnTo>
                  <a:lnTo>
                    <a:pt x="12" y="75"/>
                  </a:lnTo>
                  <a:lnTo>
                    <a:pt x="14" y="76"/>
                  </a:lnTo>
                  <a:lnTo>
                    <a:pt x="16" y="76"/>
                  </a:lnTo>
                  <a:lnTo>
                    <a:pt x="19" y="77"/>
                  </a:lnTo>
                  <a:lnTo>
                    <a:pt x="23" y="78"/>
                  </a:lnTo>
                  <a:lnTo>
                    <a:pt x="26" y="79"/>
                  </a:lnTo>
                  <a:lnTo>
                    <a:pt x="30" y="79"/>
                  </a:lnTo>
                  <a:lnTo>
                    <a:pt x="33" y="79"/>
                  </a:lnTo>
                  <a:lnTo>
                    <a:pt x="33" y="79"/>
                  </a:lnTo>
                  <a:lnTo>
                    <a:pt x="36" y="79"/>
                  </a:lnTo>
                  <a:lnTo>
                    <a:pt x="40" y="79"/>
                  </a:lnTo>
                  <a:lnTo>
                    <a:pt x="43" y="79"/>
                  </a:lnTo>
                  <a:lnTo>
                    <a:pt x="43" y="79"/>
                  </a:lnTo>
                  <a:lnTo>
                    <a:pt x="47" y="79"/>
                  </a:lnTo>
                  <a:lnTo>
                    <a:pt x="50" y="79"/>
                  </a:lnTo>
                  <a:lnTo>
                    <a:pt x="54" y="78"/>
                  </a:lnTo>
                  <a:lnTo>
                    <a:pt x="57" y="78"/>
                  </a:lnTo>
                  <a:lnTo>
                    <a:pt x="61" y="77"/>
                  </a:lnTo>
                  <a:lnTo>
                    <a:pt x="64" y="76"/>
                  </a:lnTo>
                  <a:lnTo>
                    <a:pt x="64" y="76"/>
                  </a:lnTo>
                  <a:lnTo>
                    <a:pt x="68" y="75"/>
                  </a:lnTo>
                </a:path>
              </a:pathLst>
            </a:custGeom>
            <a:noFill/>
            <a:ln w="0">
              <a:solidFill>
                <a:srgbClr val="0000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41" name="Freeform 69">
              <a:extLst>
                <a:ext uri="{FF2B5EF4-FFF2-40B4-BE49-F238E27FC236}">
                  <a16:creationId xmlns:a16="http://schemas.microsoft.com/office/drawing/2014/main" id="{CEE1CD06-F4DA-4745-9522-500D58D05582}"/>
                </a:ext>
              </a:extLst>
            </p:cNvPr>
            <p:cNvSpPr>
              <a:spLocks/>
            </p:cNvSpPr>
            <p:nvPr/>
          </p:nvSpPr>
          <p:spPr bwMode="auto">
            <a:xfrm>
              <a:off x="2264" y="1694"/>
              <a:ext cx="946" cy="462"/>
            </a:xfrm>
            <a:custGeom>
              <a:avLst/>
              <a:gdLst>
                <a:gd name="T0" fmla="*/ 4 w 187"/>
                <a:gd name="T1" fmla="*/ 18 h 95"/>
                <a:gd name="T2" fmla="*/ 8 w 187"/>
                <a:gd name="T3" fmla="*/ 11 h 95"/>
                <a:gd name="T4" fmla="*/ 13 w 187"/>
                <a:gd name="T5" fmla="*/ 8 h 95"/>
                <a:gd name="T6" fmla="*/ 23 w 187"/>
                <a:gd name="T7" fmla="*/ 4 h 95"/>
                <a:gd name="T8" fmla="*/ 30 w 187"/>
                <a:gd name="T9" fmla="*/ 3 h 95"/>
                <a:gd name="T10" fmla="*/ 40 w 187"/>
                <a:gd name="T11" fmla="*/ 2 h 95"/>
                <a:gd name="T12" fmla="*/ 50 w 187"/>
                <a:gd name="T13" fmla="*/ 1 h 95"/>
                <a:gd name="T14" fmla="*/ 61 w 187"/>
                <a:gd name="T15" fmla="*/ 1 h 95"/>
                <a:gd name="T16" fmla="*/ 68 w 187"/>
                <a:gd name="T17" fmla="*/ 1 h 95"/>
                <a:gd name="T18" fmla="*/ 78 w 187"/>
                <a:gd name="T19" fmla="*/ 0 h 95"/>
                <a:gd name="T20" fmla="*/ 88 w 187"/>
                <a:gd name="T21" fmla="*/ 0 h 95"/>
                <a:gd name="T22" fmla="*/ 99 w 187"/>
                <a:gd name="T23" fmla="*/ 0 h 95"/>
                <a:gd name="T24" fmla="*/ 109 w 187"/>
                <a:gd name="T25" fmla="*/ 0 h 95"/>
                <a:gd name="T26" fmla="*/ 119 w 187"/>
                <a:gd name="T27" fmla="*/ 1 h 95"/>
                <a:gd name="T28" fmla="*/ 126 w 187"/>
                <a:gd name="T29" fmla="*/ 1 h 95"/>
                <a:gd name="T30" fmla="*/ 137 w 187"/>
                <a:gd name="T31" fmla="*/ 1 h 95"/>
                <a:gd name="T32" fmla="*/ 147 w 187"/>
                <a:gd name="T33" fmla="*/ 2 h 95"/>
                <a:gd name="T34" fmla="*/ 157 w 187"/>
                <a:gd name="T35" fmla="*/ 3 h 95"/>
                <a:gd name="T36" fmla="*/ 164 w 187"/>
                <a:gd name="T37" fmla="*/ 4 h 95"/>
                <a:gd name="T38" fmla="*/ 174 w 187"/>
                <a:gd name="T39" fmla="*/ 8 h 95"/>
                <a:gd name="T40" fmla="*/ 179 w 187"/>
                <a:gd name="T41" fmla="*/ 11 h 95"/>
                <a:gd name="T42" fmla="*/ 183 w 187"/>
                <a:gd name="T43" fmla="*/ 18 h 95"/>
                <a:gd name="T44" fmla="*/ 186 w 187"/>
                <a:gd name="T45" fmla="*/ 25 h 95"/>
                <a:gd name="T46" fmla="*/ 187 w 187"/>
                <a:gd name="T47" fmla="*/ 35 h 95"/>
                <a:gd name="T48" fmla="*/ 187 w 187"/>
                <a:gd name="T49" fmla="*/ 46 h 95"/>
                <a:gd name="T50" fmla="*/ 187 w 187"/>
                <a:gd name="T51" fmla="*/ 56 h 95"/>
                <a:gd name="T52" fmla="*/ 186 w 187"/>
                <a:gd name="T53" fmla="*/ 67 h 95"/>
                <a:gd name="T54" fmla="*/ 185 w 187"/>
                <a:gd name="T55" fmla="*/ 73 h 95"/>
                <a:gd name="T56" fmla="*/ 182 w 187"/>
                <a:gd name="T57" fmla="*/ 80 h 95"/>
                <a:gd name="T58" fmla="*/ 175 w 187"/>
                <a:gd name="T59" fmla="*/ 87 h 95"/>
                <a:gd name="T60" fmla="*/ 168 w 187"/>
                <a:gd name="T61" fmla="*/ 90 h 95"/>
                <a:gd name="T62" fmla="*/ 161 w 187"/>
                <a:gd name="T63" fmla="*/ 91 h 95"/>
                <a:gd name="T64" fmla="*/ 151 w 187"/>
                <a:gd name="T65" fmla="*/ 93 h 95"/>
                <a:gd name="T66" fmla="*/ 140 w 187"/>
                <a:gd name="T67" fmla="*/ 93 h 95"/>
                <a:gd name="T68" fmla="*/ 130 w 187"/>
                <a:gd name="T69" fmla="*/ 94 h 95"/>
                <a:gd name="T70" fmla="*/ 122 w 187"/>
                <a:gd name="T71" fmla="*/ 94 h 95"/>
                <a:gd name="T72" fmla="*/ 113 w 187"/>
                <a:gd name="T73" fmla="*/ 95 h 95"/>
                <a:gd name="T74" fmla="*/ 102 w 187"/>
                <a:gd name="T75" fmla="*/ 95 h 95"/>
                <a:gd name="T76" fmla="*/ 92 w 187"/>
                <a:gd name="T77" fmla="*/ 95 h 95"/>
                <a:gd name="T78" fmla="*/ 81 w 187"/>
                <a:gd name="T79" fmla="*/ 95 h 95"/>
                <a:gd name="T80" fmla="*/ 71 w 187"/>
                <a:gd name="T81" fmla="*/ 94 h 95"/>
                <a:gd name="T82" fmla="*/ 64 w 187"/>
                <a:gd name="T83" fmla="*/ 94 h 95"/>
                <a:gd name="T84" fmla="*/ 54 w 187"/>
                <a:gd name="T85" fmla="*/ 94 h 95"/>
                <a:gd name="T86" fmla="*/ 43 w 187"/>
                <a:gd name="T87" fmla="*/ 93 h 95"/>
                <a:gd name="T88" fmla="*/ 33 w 187"/>
                <a:gd name="T89" fmla="*/ 92 h 95"/>
                <a:gd name="T90" fmla="*/ 23 w 187"/>
                <a:gd name="T91" fmla="*/ 91 h 95"/>
                <a:gd name="T92" fmla="*/ 16 w 187"/>
                <a:gd name="T93" fmla="*/ 88 h 95"/>
                <a:gd name="T94" fmla="*/ 9 w 187"/>
                <a:gd name="T95" fmla="*/ 84 h 95"/>
                <a:gd name="T96" fmla="*/ 5 w 187"/>
                <a:gd name="T97" fmla="*/ 80 h 95"/>
                <a:gd name="T98" fmla="*/ 2 w 187"/>
                <a:gd name="T99" fmla="*/ 72 h 95"/>
                <a:gd name="T100" fmla="*/ 0 w 187"/>
                <a:gd name="T101" fmla="*/ 63 h 95"/>
                <a:gd name="T102" fmla="*/ 0 w 187"/>
                <a:gd name="T103" fmla="*/ 53 h 95"/>
                <a:gd name="T104" fmla="*/ 0 w 187"/>
                <a:gd name="T105" fmla="*/ 42 h 95"/>
                <a:gd name="T106" fmla="*/ 0 w 187"/>
                <a:gd name="T107" fmla="*/ 32 h 95"/>
                <a:gd name="T108" fmla="*/ 2 w 187"/>
                <a:gd name="T109" fmla="*/ 2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95">
                  <a:moveTo>
                    <a:pt x="2" y="23"/>
                  </a:moveTo>
                  <a:lnTo>
                    <a:pt x="2" y="22"/>
                  </a:lnTo>
                  <a:lnTo>
                    <a:pt x="4" y="18"/>
                  </a:lnTo>
                  <a:lnTo>
                    <a:pt x="5" y="15"/>
                  </a:lnTo>
                  <a:lnTo>
                    <a:pt x="5" y="15"/>
                  </a:lnTo>
                  <a:lnTo>
                    <a:pt x="8" y="11"/>
                  </a:lnTo>
                  <a:lnTo>
                    <a:pt x="9" y="11"/>
                  </a:lnTo>
                  <a:lnTo>
                    <a:pt x="12" y="8"/>
                  </a:lnTo>
                  <a:lnTo>
                    <a:pt x="13" y="8"/>
                  </a:lnTo>
                  <a:lnTo>
                    <a:pt x="16" y="7"/>
                  </a:lnTo>
                  <a:lnTo>
                    <a:pt x="19" y="5"/>
                  </a:lnTo>
                  <a:lnTo>
                    <a:pt x="23" y="4"/>
                  </a:lnTo>
                  <a:lnTo>
                    <a:pt x="23" y="4"/>
                  </a:lnTo>
                  <a:lnTo>
                    <a:pt x="26" y="4"/>
                  </a:lnTo>
                  <a:lnTo>
                    <a:pt x="30" y="3"/>
                  </a:lnTo>
                  <a:lnTo>
                    <a:pt x="33" y="3"/>
                  </a:lnTo>
                  <a:lnTo>
                    <a:pt x="37" y="2"/>
                  </a:lnTo>
                  <a:lnTo>
                    <a:pt x="40" y="2"/>
                  </a:lnTo>
                  <a:lnTo>
                    <a:pt x="43" y="2"/>
                  </a:lnTo>
                  <a:lnTo>
                    <a:pt x="47" y="2"/>
                  </a:lnTo>
                  <a:lnTo>
                    <a:pt x="50" y="1"/>
                  </a:lnTo>
                  <a:lnTo>
                    <a:pt x="54" y="1"/>
                  </a:lnTo>
                  <a:lnTo>
                    <a:pt x="57" y="1"/>
                  </a:lnTo>
                  <a:lnTo>
                    <a:pt x="61" y="1"/>
                  </a:lnTo>
                  <a:lnTo>
                    <a:pt x="64" y="1"/>
                  </a:lnTo>
                  <a:lnTo>
                    <a:pt x="65" y="1"/>
                  </a:lnTo>
                  <a:lnTo>
                    <a:pt x="68" y="1"/>
                  </a:lnTo>
                  <a:lnTo>
                    <a:pt x="71" y="1"/>
                  </a:lnTo>
                  <a:lnTo>
                    <a:pt x="75" y="0"/>
                  </a:lnTo>
                  <a:lnTo>
                    <a:pt x="78" y="0"/>
                  </a:lnTo>
                  <a:lnTo>
                    <a:pt x="81" y="0"/>
                  </a:lnTo>
                  <a:lnTo>
                    <a:pt x="85" y="0"/>
                  </a:lnTo>
                  <a:lnTo>
                    <a:pt x="88" y="0"/>
                  </a:lnTo>
                  <a:lnTo>
                    <a:pt x="92" y="0"/>
                  </a:lnTo>
                  <a:lnTo>
                    <a:pt x="95" y="0"/>
                  </a:lnTo>
                  <a:lnTo>
                    <a:pt x="99" y="0"/>
                  </a:lnTo>
                  <a:lnTo>
                    <a:pt x="102" y="0"/>
                  </a:lnTo>
                  <a:lnTo>
                    <a:pt x="106" y="0"/>
                  </a:lnTo>
                  <a:lnTo>
                    <a:pt x="109" y="0"/>
                  </a:lnTo>
                  <a:lnTo>
                    <a:pt x="113" y="0"/>
                  </a:lnTo>
                  <a:lnTo>
                    <a:pt x="116" y="1"/>
                  </a:lnTo>
                  <a:lnTo>
                    <a:pt x="119" y="1"/>
                  </a:lnTo>
                  <a:lnTo>
                    <a:pt x="122" y="1"/>
                  </a:lnTo>
                  <a:lnTo>
                    <a:pt x="123" y="1"/>
                  </a:lnTo>
                  <a:lnTo>
                    <a:pt x="126" y="1"/>
                  </a:lnTo>
                  <a:lnTo>
                    <a:pt x="130" y="1"/>
                  </a:lnTo>
                  <a:lnTo>
                    <a:pt x="133" y="1"/>
                  </a:lnTo>
                  <a:lnTo>
                    <a:pt x="137" y="1"/>
                  </a:lnTo>
                  <a:lnTo>
                    <a:pt x="140" y="2"/>
                  </a:lnTo>
                  <a:lnTo>
                    <a:pt x="144" y="2"/>
                  </a:lnTo>
                  <a:lnTo>
                    <a:pt x="147" y="2"/>
                  </a:lnTo>
                  <a:lnTo>
                    <a:pt x="151" y="2"/>
                  </a:lnTo>
                  <a:lnTo>
                    <a:pt x="154" y="3"/>
                  </a:lnTo>
                  <a:lnTo>
                    <a:pt x="157" y="3"/>
                  </a:lnTo>
                  <a:lnTo>
                    <a:pt x="161" y="4"/>
                  </a:lnTo>
                  <a:lnTo>
                    <a:pt x="164" y="4"/>
                  </a:lnTo>
                  <a:lnTo>
                    <a:pt x="164" y="4"/>
                  </a:lnTo>
                  <a:lnTo>
                    <a:pt x="168" y="5"/>
                  </a:lnTo>
                  <a:lnTo>
                    <a:pt x="171" y="7"/>
                  </a:lnTo>
                  <a:lnTo>
                    <a:pt x="174" y="8"/>
                  </a:lnTo>
                  <a:lnTo>
                    <a:pt x="175" y="8"/>
                  </a:lnTo>
                  <a:lnTo>
                    <a:pt x="178" y="11"/>
                  </a:lnTo>
                  <a:lnTo>
                    <a:pt x="179" y="11"/>
                  </a:lnTo>
                  <a:lnTo>
                    <a:pt x="182" y="15"/>
                  </a:lnTo>
                  <a:lnTo>
                    <a:pt x="182" y="15"/>
                  </a:lnTo>
                  <a:lnTo>
                    <a:pt x="183" y="18"/>
                  </a:lnTo>
                  <a:lnTo>
                    <a:pt x="185" y="22"/>
                  </a:lnTo>
                  <a:lnTo>
                    <a:pt x="185" y="23"/>
                  </a:lnTo>
                  <a:lnTo>
                    <a:pt x="186" y="25"/>
                  </a:lnTo>
                  <a:lnTo>
                    <a:pt x="186" y="29"/>
                  </a:lnTo>
                  <a:lnTo>
                    <a:pt x="187" y="32"/>
                  </a:lnTo>
                  <a:lnTo>
                    <a:pt x="187" y="35"/>
                  </a:lnTo>
                  <a:lnTo>
                    <a:pt x="187" y="39"/>
                  </a:lnTo>
                  <a:lnTo>
                    <a:pt x="187" y="42"/>
                  </a:lnTo>
                  <a:lnTo>
                    <a:pt x="187" y="46"/>
                  </a:lnTo>
                  <a:lnTo>
                    <a:pt x="187" y="49"/>
                  </a:lnTo>
                  <a:lnTo>
                    <a:pt x="187" y="53"/>
                  </a:lnTo>
                  <a:lnTo>
                    <a:pt x="187" y="56"/>
                  </a:lnTo>
                  <a:lnTo>
                    <a:pt x="187" y="60"/>
                  </a:lnTo>
                  <a:lnTo>
                    <a:pt x="187" y="63"/>
                  </a:lnTo>
                  <a:lnTo>
                    <a:pt x="186" y="67"/>
                  </a:lnTo>
                  <a:lnTo>
                    <a:pt x="186" y="70"/>
                  </a:lnTo>
                  <a:lnTo>
                    <a:pt x="185" y="72"/>
                  </a:lnTo>
                  <a:lnTo>
                    <a:pt x="185" y="73"/>
                  </a:lnTo>
                  <a:lnTo>
                    <a:pt x="183" y="77"/>
                  </a:lnTo>
                  <a:lnTo>
                    <a:pt x="182" y="80"/>
                  </a:lnTo>
                  <a:lnTo>
                    <a:pt x="182" y="80"/>
                  </a:lnTo>
                  <a:lnTo>
                    <a:pt x="179" y="84"/>
                  </a:lnTo>
                  <a:lnTo>
                    <a:pt x="178" y="84"/>
                  </a:lnTo>
                  <a:lnTo>
                    <a:pt x="175" y="87"/>
                  </a:lnTo>
                  <a:lnTo>
                    <a:pt x="174" y="87"/>
                  </a:lnTo>
                  <a:lnTo>
                    <a:pt x="171" y="88"/>
                  </a:lnTo>
                  <a:lnTo>
                    <a:pt x="168" y="90"/>
                  </a:lnTo>
                  <a:lnTo>
                    <a:pt x="164" y="91"/>
                  </a:lnTo>
                  <a:lnTo>
                    <a:pt x="164" y="91"/>
                  </a:lnTo>
                  <a:lnTo>
                    <a:pt x="161" y="91"/>
                  </a:lnTo>
                  <a:lnTo>
                    <a:pt x="157" y="92"/>
                  </a:lnTo>
                  <a:lnTo>
                    <a:pt x="154" y="92"/>
                  </a:lnTo>
                  <a:lnTo>
                    <a:pt x="151" y="93"/>
                  </a:lnTo>
                  <a:lnTo>
                    <a:pt x="147" y="93"/>
                  </a:lnTo>
                  <a:lnTo>
                    <a:pt x="144" y="93"/>
                  </a:lnTo>
                  <a:lnTo>
                    <a:pt x="140" y="93"/>
                  </a:lnTo>
                  <a:lnTo>
                    <a:pt x="137" y="94"/>
                  </a:lnTo>
                  <a:lnTo>
                    <a:pt x="133" y="94"/>
                  </a:lnTo>
                  <a:lnTo>
                    <a:pt x="130" y="94"/>
                  </a:lnTo>
                  <a:lnTo>
                    <a:pt x="126" y="94"/>
                  </a:lnTo>
                  <a:lnTo>
                    <a:pt x="123" y="94"/>
                  </a:lnTo>
                  <a:lnTo>
                    <a:pt x="122" y="94"/>
                  </a:lnTo>
                  <a:lnTo>
                    <a:pt x="119" y="94"/>
                  </a:lnTo>
                  <a:lnTo>
                    <a:pt x="116" y="94"/>
                  </a:lnTo>
                  <a:lnTo>
                    <a:pt x="113" y="95"/>
                  </a:lnTo>
                  <a:lnTo>
                    <a:pt x="109" y="95"/>
                  </a:lnTo>
                  <a:lnTo>
                    <a:pt x="106" y="95"/>
                  </a:lnTo>
                  <a:lnTo>
                    <a:pt x="102" y="95"/>
                  </a:lnTo>
                  <a:lnTo>
                    <a:pt x="99" y="95"/>
                  </a:lnTo>
                  <a:lnTo>
                    <a:pt x="95" y="95"/>
                  </a:lnTo>
                  <a:lnTo>
                    <a:pt x="92" y="95"/>
                  </a:lnTo>
                  <a:lnTo>
                    <a:pt x="88" y="95"/>
                  </a:lnTo>
                  <a:lnTo>
                    <a:pt x="85" y="95"/>
                  </a:lnTo>
                  <a:lnTo>
                    <a:pt x="81" y="95"/>
                  </a:lnTo>
                  <a:lnTo>
                    <a:pt x="78" y="95"/>
                  </a:lnTo>
                  <a:lnTo>
                    <a:pt x="75" y="95"/>
                  </a:lnTo>
                  <a:lnTo>
                    <a:pt x="71" y="94"/>
                  </a:lnTo>
                  <a:lnTo>
                    <a:pt x="68" y="94"/>
                  </a:lnTo>
                  <a:lnTo>
                    <a:pt x="65" y="94"/>
                  </a:lnTo>
                  <a:lnTo>
                    <a:pt x="64" y="94"/>
                  </a:lnTo>
                  <a:lnTo>
                    <a:pt x="61" y="94"/>
                  </a:lnTo>
                  <a:lnTo>
                    <a:pt x="57" y="94"/>
                  </a:lnTo>
                  <a:lnTo>
                    <a:pt x="54" y="94"/>
                  </a:lnTo>
                  <a:lnTo>
                    <a:pt x="50" y="94"/>
                  </a:lnTo>
                  <a:lnTo>
                    <a:pt x="47" y="93"/>
                  </a:lnTo>
                  <a:lnTo>
                    <a:pt x="43" y="93"/>
                  </a:lnTo>
                  <a:lnTo>
                    <a:pt x="40" y="93"/>
                  </a:lnTo>
                  <a:lnTo>
                    <a:pt x="37" y="93"/>
                  </a:lnTo>
                  <a:lnTo>
                    <a:pt x="33" y="92"/>
                  </a:lnTo>
                  <a:lnTo>
                    <a:pt x="30" y="92"/>
                  </a:lnTo>
                  <a:lnTo>
                    <a:pt x="26" y="91"/>
                  </a:lnTo>
                  <a:lnTo>
                    <a:pt x="23" y="91"/>
                  </a:lnTo>
                  <a:lnTo>
                    <a:pt x="23" y="91"/>
                  </a:lnTo>
                  <a:lnTo>
                    <a:pt x="19" y="90"/>
                  </a:lnTo>
                  <a:lnTo>
                    <a:pt x="16" y="88"/>
                  </a:lnTo>
                  <a:lnTo>
                    <a:pt x="13" y="87"/>
                  </a:lnTo>
                  <a:lnTo>
                    <a:pt x="12" y="87"/>
                  </a:lnTo>
                  <a:lnTo>
                    <a:pt x="9" y="84"/>
                  </a:lnTo>
                  <a:lnTo>
                    <a:pt x="8" y="84"/>
                  </a:lnTo>
                  <a:lnTo>
                    <a:pt x="5" y="80"/>
                  </a:lnTo>
                  <a:lnTo>
                    <a:pt x="5" y="80"/>
                  </a:lnTo>
                  <a:lnTo>
                    <a:pt x="4" y="77"/>
                  </a:lnTo>
                  <a:lnTo>
                    <a:pt x="2" y="73"/>
                  </a:lnTo>
                  <a:lnTo>
                    <a:pt x="2" y="72"/>
                  </a:lnTo>
                  <a:lnTo>
                    <a:pt x="1" y="70"/>
                  </a:lnTo>
                  <a:lnTo>
                    <a:pt x="1" y="67"/>
                  </a:lnTo>
                  <a:lnTo>
                    <a:pt x="0" y="63"/>
                  </a:lnTo>
                  <a:lnTo>
                    <a:pt x="0" y="60"/>
                  </a:lnTo>
                  <a:lnTo>
                    <a:pt x="0" y="56"/>
                  </a:lnTo>
                  <a:lnTo>
                    <a:pt x="0" y="53"/>
                  </a:lnTo>
                  <a:lnTo>
                    <a:pt x="0" y="49"/>
                  </a:lnTo>
                  <a:lnTo>
                    <a:pt x="0" y="46"/>
                  </a:lnTo>
                  <a:lnTo>
                    <a:pt x="0" y="42"/>
                  </a:lnTo>
                  <a:lnTo>
                    <a:pt x="0" y="39"/>
                  </a:lnTo>
                  <a:lnTo>
                    <a:pt x="0" y="35"/>
                  </a:lnTo>
                  <a:lnTo>
                    <a:pt x="0" y="32"/>
                  </a:lnTo>
                  <a:lnTo>
                    <a:pt x="1" y="29"/>
                  </a:lnTo>
                  <a:lnTo>
                    <a:pt x="1" y="25"/>
                  </a:lnTo>
                  <a:lnTo>
                    <a:pt x="2" y="23"/>
                  </a:lnTo>
                </a:path>
              </a:pathLst>
            </a:custGeom>
            <a:noFill/>
            <a:ln w="0">
              <a:solidFill>
                <a:srgbClr val="0000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42" name="Freeform 70">
              <a:extLst>
                <a:ext uri="{FF2B5EF4-FFF2-40B4-BE49-F238E27FC236}">
                  <a16:creationId xmlns:a16="http://schemas.microsoft.com/office/drawing/2014/main" id="{D450531E-6B44-49D7-91CC-D76897921CCF}"/>
                </a:ext>
              </a:extLst>
            </p:cNvPr>
            <p:cNvSpPr>
              <a:spLocks/>
            </p:cNvSpPr>
            <p:nvPr/>
          </p:nvSpPr>
          <p:spPr bwMode="auto">
            <a:xfrm>
              <a:off x="2334" y="1465"/>
              <a:ext cx="805" cy="209"/>
            </a:xfrm>
            <a:custGeom>
              <a:avLst/>
              <a:gdLst>
                <a:gd name="T0" fmla="*/ 4 w 159"/>
                <a:gd name="T1" fmla="*/ 13 h 43"/>
                <a:gd name="T2" fmla="*/ 8 w 159"/>
                <a:gd name="T3" fmla="*/ 10 h 43"/>
                <a:gd name="T4" fmla="*/ 12 w 159"/>
                <a:gd name="T5" fmla="*/ 8 h 43"/>
                <a:gd name="T6" fmla="*/ 16 w 159"/>
                <a:gd name="T7" fmla="*/ 6 h 43"/>
                <a:gd name="T8" fmla="*/ 23 w 159"/>
                <a:gd name="T9" fmla="*/ 4 h 43"/>
                <a:gd name="T10" fmla="*/ 29 w 159"/>
                <a:gd name="T11" fmla="*/ 3 h 43"/>
                <a:gd name="T12" fmla="*/ 33 w 159"/>
                <a:gd name="T13" fmla="*/ 3 h 43"/>
                <a:gd name="T14" fmla="*/ 40 w 159"/>
                <a:gd name="T15" fmla="*/ 2 h 43"/>
                <a:gd name="T16" fmla="*/ 47 w 159"/>
                <a:gd name="T17" fmla="*/ 1 h 43"/>
                <a:gd name="T18" fmla="*/ 54 w 159"/>
                <a:gd name="T19" fmla="*/ 1 h 43"/>
                <a:gd name="T20" fmla="*/ 61 w 159"/>
                <a:gd name="T21" fmla="*/ 1 h 43"/>
                <a:gd name="T22" fmla="*/ 67 w 159"/>
                <a:gd name="T23" fmla="*/ 0 h 43"/>
                <a:gd name="T24" fmla="*/ 74 w 159"/>
                <a:gd name="T25" fmla="*/ 0 h 43"/>
                <a:gd name="T26" fmla="*/ 81 w 159"/>
                <a:gd name="T27" fmla="*/ 0 h 43"/>
                <a:gd name="T28" fmla="*/ 88 w 159"/>
                <a:gd name="T29" fmla="*/ 0 h 43"/>
                <a:gd name="T30" fmla="*/ 95 w 159"/>
                <a:gd name="T31" fmla="*/ 1 h 43"/>
                <a:gd name="T32" fmla="*/ 102 w 159"/>
                <a:gd name="T33" fmla="*/ 1 h 43"/>
                <a:gd name="T34" fmla="*/ 109 w 159"/>
                <a:gd name="T35" fmla="*/ 1 h 43"/>
                <a:gd name="T36" fmla="*/ 116 w 159"/>
                <a:gd name="T37" fmla="*/ 2 h 43"/>
                <a:gd name="T38" fmla="*/ 123 w 159"/>
                <a:gd name="T39" fmla="*/ 2 h 43"/>
                <a:gd name="T40" fmla="*/ 129 w 159"/>
                <a:gd name="T41" fmla="*/ 3 h 43"/>
                <a:gd name="T42" fmla="*/ 133 w 159"/>
                <a:gd name="T43" fmla="*/ 4 h 43"/>
                <a:gd name="T44" fmla="*/ 140 w 159"/>
                <a:gd name="T45" fmla="*/ 5 h 43"/>
                <a:gd name="T46" fmla="*/ 144 w 159"/>
                <a:gd name="T47" fmla="*/ 6 h 43"/>
                <a:gd name="T48" fmla="*/ 150 w 159"/>
                <a:gd name="T49" fmla="*/ 9 h 43"/>
                <a:gd name="T50" fmla="*/ 154 w 159"/>
                <a:gd name="T51" fmla="*/ 12 h 43"/>
                <a:gd name="T52" fmla="*/ 157 w 159"/>
                <a:gd name="T53" fmla="*/ 16 h 43"/>
                <a:gd name="T54" fmla="*/ 159 w 159"/>
                <a:gd name="T55" fmla="*/ 20 h 43"/>
                <a:gd name="T56" fmla="*/ 159 w 159"/>
                <a:gd name="T57" fmla="*/ 27 h 43"/>
                <a:gd name="T58" fmla="*/ 157 w 159"/>
                <a:gd name="T59" fmla="*/ 31 h 43"/>
                <a:gd name="T60" fmla="*/ 154 w 159"/>
                <a:gd name="T61" fmla="*/ 34 h 43"/>
                <a:gd name="T62" fmla="*/ 148 w 159"/>
                <a:gd name="T63" fmla="*/ 38 h 43"/>
                <a:gd name="T64" fmla="*/ 143 w 159"/>
                <a:gd name="T65" fmla="*/ 39 h 43"/>
                <a:gd name="T66" fmla="*/ 137 w 159"/>
                <a:gd name="T67" fmla="*/ 40 h 43"/>
                <a:gd name="T68" fmla="*/ 130 w 159"/>
                <a:gd name="T69" fmla="*/ 41 h 43"/>
                <a:gd name="T70" fmla="*/ 126 w 159"/>
                <a:gd name="T71" fmla="*/ 41 h 43"/>
                <a:gd name="T72" fmla="*/ 119 w 159"/>
                <a:gd name="T73" fmla="*/ 42 h 43"/>
                <a:gd name="T74" fmla="*/ 112 w 159"/>
                <a:gd name="T75" fmla="*/ 42 h 43"/>
                <a:gd name="T76" fmla="*/ 105 w 159"/>
                <a:gd name="T77" fmla="*/ 42 h 43"/>
                <a:gd name="T78" fmla="*/ 99 w 159"/>
                <a:gd name="T79" fmla="*/ 42 h 43"/>
                <a:gd name="T80" fmla="*/ 92 w 159"/>
                <a:gd name="T81" fmla="*/ 43 h 43"/>
                <a:gd name="T82" fmla="*/ 85 w 159"/>
                <a:gd name="T83" fmla="*/ 43 h 43"/>
                <a:gd name="T84" fmla="*/ 78 w 159"/>
                <a:gd name="T85" fmla="*/ 43 h 43"/>
                <a:gd name="T86" fmla="*/ 71 w 159"/>
                <a:gd name="T87" fmla="*/ 43 h 43"/>
                <a:gd name="T88" fmla="*/ 64 w 159"/>
                <a:gd name="T89" fmla="*/ 42 h 43"/>
                <a:gd name="T90" fmla="*/ 57 w 159"/>
                <a:gd name="T91" fmla="*/ 42 h 43"/>
                <a:gd name="T92" fmla="*/ 50 w 159"/>
                <a:gd name="T93" fmla="*/ 42 h 43"/>
                <a:gd name="T94" fmla="*/ 43 w 159"/>
                <a:gd name="T95" fmla="*/ 42 h 43"/>
                <a:gd name="T96" fmla="*/ 36 w 159"/>
                <a:gd name="T97" fmla="*/ 42 h 43"/>
                <a:gd name="T98" fmla="*/ 29 w 159"/>
                <a:gd name="T99" fmla="*/ 41 h 43"/>
                <a:gd name="T100" fmla="*/ 26 w 159"/>
                <a:gd name="T101" fmla="*/ 41 h 43"/>
                <a:gd name="T102" fmla="*/ 19 w 159"/>
                <a:gd name="T103" fmla="*/ 39 h 43"/>
                <a:gd name="T104" fmla="*/ 12 w 159"/>
                <a:gd name="T105" fmla="*/ 38 h 43"/>
                <a:gd name="T106" fmla="*/ 9 w 159"/>
                <a:gd name="T107" fmla="*/ 36 h 43"/>
                <a:gd name="T108" fmla="*/ 5 w 159"/>
                <a:gd name="T109" fmla="*/ 34 h 43"/>
                <a:gd name="T110" fmla="*/ 2 w 159"/>
                <a:gd name="T111" fmla="*/ 31 h 43"/>
                <a:gd name="T112" fmla="*/ 0 w 159"/>
                <a:gd name="T113" fmla="*/ 24 h 43"/>
                <a:gd name="T114" fmla="*/ 2 w 159"/>
                <a:gd name="T115" fmla="*/ 1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9" h="43">
                  <a:moveTo>
                    <a:pt x="2" y="16"/>
                  </a:moveTo>
                  <a:lnTo>
                    <a:pt x="4" y="13"/>
                  </a:lnTo>
                  <a:lnTo>
                    <a:pt x="5" y="12"/>
                  </a:lnTo>
                  <a:lnTo>
                    <a:pt x="8" y="10"/>
                  </a:lnTo>
                  <a:lnTo>
                    <a:pt x="9" y="9"/>
                  </a:lnTo>
                  <a:lnTo>
                    <a:pt x="12" y="8"/>
                  </a:lnTo>
                  <a:lnTo>
                    <a:pt x="15" y="6"/>
                  </a:lnTo>
                  <a:lnTo>
                    <a:pt x="16" y="6"/>
                  </a:lnTo>
                  <a:lnTo>
                    <a:pt x="19" y="5"/>
                  </a:lnTo>
                  <a:lnTo>
                    <a:pt x="23" y="4"/>
                  </a:lnTo>
                  <a:lnTo>
                    <a:pt x="26" y="4"/>
                  </a:lnTo>
                  <a:lnTo>
                    <a:pt x="29" y="3"/>
                  </a:lnTo>
                  <a:lnTo>
                    <a:pt x="30" y="3"/>
                  </a:lnTo>
                  <a:lnTo>
                    <a:pt x="33" y="3"/>
                  </a:lnTo>
                  <a:lnTo>
                    <a:pt x="36" y="2"/>
                  </a:lnTo>
                  <a:lnTo>
                    <a:pt x="40" y="2"/>
                  </a:lnTo>
                  <a:lnTo>
                    <a:pt x="43" y="2"/>
                  </a:lnTo>
                  <a:lnTo>
                    <a:pt x="47" y="1"/>
                  </a:lnTo>
                  <a:lnTo>
                    <a:pt x="50" y="1"/>
                  </a:lnTo>
                  <a:lnTo>
                    <a:pt x="54" y="1"/>
                  </a:lnTo>
                  <a:lnTo>
                    <a:pt x="57" y="1"/>
                  </a:lnTo>
                  <a:lnTo>
                    <a:pt x="61" y="1"/>
                  </a:lnTo>
                  <a:lnTo>
                    <a:pt x="64" y="1"/>
                  </a:lnTo>
                  <a:lnTo>
                    <a:pt x="67" y="0"/>
                  </a:lnTo>
                  <a:lnTo>
                    <a:pt x="71" y="0"/>
                  </a:lnTo>
                  <a:lnTo>
                    <a:pt x="74" y="0"/>
                  </a:lnTo>
                  <a:lnTo>
                    <a:pt x="78" y="0"/>
                  </a:lnTo>
                  <a:lnTo>
                    <a:pt x="81" y="0"/>
                  </a:lnTo>
                  <a:lnTo>
                    <a:pt x="85" y="0"/>
                  </a:lnTo>
                  <a:lnTo>
                    <a:pt x="88" y="0"/>
                  </a:lnTo>
                  <a:lnTo>
                    <a:pt x="92" y="0"/>
                  </a:lnTo>
                  <a:lnTo>
                    <a:pt x="95" y="1"/>
                  </a:lnTo>
                  <a:lnTo>
                    <a:pt x="99" y="1"/>
                  </a:lnTo>
                  <a:lnTo>
                    <a:pt x="102" y="1"/>
                  </a:lnTo>
                  <a:lnTo>
                    <a:pt x="105" y="1"/>
                  </a:lnTo>
                  <a:lnTo>
                    <a:pt x="109" y="1"/>
                  </a:lnTo>
                  <a:lnTo>
                    <a:pt x="112" y="1"/>
                  </a:lnTo>
                  <a:lnTo>
                    <a:pt x="116" y="2"/>
                  </a:lnTo>
                  <a:lnTo>
                    <a:pt x="119" y="2"/>
                  </a:lnTo>
                  <a:lnTo>
                    <a:pt x="123" y="2"/>
                  </a:lnTo>
                  <a:lnTo>
                    <a:pt x="126" y="3"/>
                  </a:lnTo>
                  <a:lnTo>
                    <a:pt x="129" y="3"/>
                  </a:lnTo>
                  <a:lnTo>
                    <a:pt x="130" y="3"/>
                  </a:lnTo>
                  <a:lnTo>
                    <a:pt x="133" y="4"/>
                  </a:lnTo>
                  <a:lnTo>
                    <a:pt x="137" y="4"/>
                  </a:lnTo>
                  <a:lnTo>
                    <a:pt x="140" y="5"/>
                  </a:lnTo>
                  <a:lnTo>
                    <a:pt x="143" y="6"/>
                  </a:lnTo>
                  <a:lnTo>
                    <a:pt x="144" y="6"/>
                  </a:lnTo>
                  <a:lnTo>
                    <a:pt x="147" y="8"/>
                  </a:lnTo>
                  <a:lnTo>
                    <a:pt x="150" y="9"/>
                  </a:lnTo>
                  <a:lnTo>
                    <a:pt x="151" y="10"/>
                  </a:lnTo>
                  <a:lnTo>
                    <a:pt x="154" y="12"/>
                  </a:lnTo>
                  <a:lnTo>
                    <a:pt x="155" y="13"/>
                  </a:lnTo>
                  <a:lnTo>
                    <a:pt x="157" y="16"/>
                  </a:lnTo>
                  <a:lnTo>
                    <a:pt x="157" y="17"/>
                  </a:lnTo>
                  <a:lnTo>
                    <a:pt x="159" y="20"/>
                  </a:lnTo>
                  <a:lnTo>
                    <a:pt x="159" y="24"/>
                  </a:lnTo>
                  <a:lnTo>
                    <a:pt x="159" y="27"/>
                  </a:lnTo>
                  <a:lnTo>
                    <a:pt x="157" y="31"/>
                  </a:lnTo>
                  <a:lnTo>
                    <a:pt x="157" y="31"/>
                  </a:lnTo>
                  <a:lnTo>
                    <a:pt x="154" y="34"/>
                  </a:lnTo>
                  <a:lnTo>
                    <a:pt x="154" y="34"/>
                  </a:lnTo>
                  <a:lnTo>
                    <a:pt x="150" y="36"/>
                  </a:lnTo>
                  <a:lnTo>
                    <a:pt x="148" y="38"/>
                  </a:lnTo>
                  <a:lnTo>
                    <a:pt x="147" y="38"/>
                  </a:lnTo>
                  <a:lnTo>
                    <a:pt x="143" y="39"/>
                  </a:lnTo>
                  <a:lnTo>
                    <a:pt x="140" y="39"/>
                  </a:lnTo>
                  <a:lnTo>
                    <a:pt x="137" y="40"/>
                  </a:lnTo>
                  <a:lnTo>
                    <a:pt x="133" y="41"/>
                  </a:lnTo>
                  <a:lnTo>
                    <a:pt x="130" y="41"/>
                  </a:lnTo>
                  <a:lnTo>
                    <a:pt x="130" y="41"/>
                  </a:lnTo>
                  <a:lnTo>
                    <a:pt x="126" y="41"/>
                  </a:lnTo>
                  <a:lnTo>
                    <a:pt x="123" y="42"/>
                  </a:lnTo>
                  <a:lnTo>
                    <a:pt x="119" y="42"/>
                  </a:lnTo>
                  <a:lnTo>
                    <a:pt x="116" y="42"/>
                  </a:lnTo>
                  <a:lnTo>
                    <a:pt x="112" y="42"/>
                  </a:lnTo>
                  <a:lnTo>
                    <a:pt x="109" y="42"/>
                  </a:lnTo>
                  <a:lnTo>
                    <a:pt x="105" y="42"/>
                  </a:lnTo>
                  <a:lnTo>
                    <a:pt x="102" y="42"/>
                  </a:lnTo>
                  <a:lnTo>
                    <a:pt x="99" y="42"/>
                  </a:lnTo>
                  <a:lnTo>
                    <a:pt x="95" y="42"/>
                  </a:lnTo>
                  <a:lnTo>
                    <a:pt x="92" y="43"/>
                  </a:lnTo>
                  <a:lnTo>
                    <a:pt x="88" y="43"/>
                  </a:lnTo>
                  <a:lnTo>
                    <a:pt x="85" y="43"/>
                  </a:lnTo>
                  <a:lnTo>
                    <a:pt x="81" y="43"/>
                  </a:lnTo>
                  <a:lnTo>
                    <a:pt x="78" y="43"/>
                  </a:lnTo>
                  <a:lnTo>
                    <a:pt x="74" y="43"/>
                  </a:lnTo>
                  <a:lnTo>
                    <a:pt x="71" y="43"/>
                  </a:lnTo>
                  <a:lnTo>
                    <a:pt x="67" y="43"/>
                  </a:lnTo>
                  <a:lnTo>
                    <a:pt x="64" y="42"/>
                  </a:lnTo>
                  <a:lnTo>
                    <a:pt x="61" y="42"/>
                  </a:lnTo>
                  <a:lnTo>
                    <a:pt x="57" y="42"/>
                  </a:lnTo>
                  <a:lnTo>
                    <a:pt x="54" y="42"/>
                  </a:lnTo>
                  <a:lnTo>
                    <a:pt x="50" y="42"/>
                  </a:lnTo>
                  <a:lnTo>
                    <a:pt x="47" y="42"/>
                  </a:lnTo>
                  <a:lnTo>
                    <a:pt x="43" y="42"/>
                  </a:lnTo>
                  <a:lnTo>
                    <a:pt x="40" y="42"/>
                  </a:lnTo>
                  <a:lnTo>
                    <a:pt x="36" y="42"/>
                  </a:lnTo>
                  <a:lnTo>
                    <a:pt x="33" y="41"/>
                  </a:lnTo>
                  <a:lnTo>
                    <a:pt x="29" y="41"/>
                  </a:lnTo>
                  <a:lnTo>
                    <a:pt x="29" y="41"/>
                  </a:lnTo>
                  <a:lnTo>
                    <a:pt x="26" y="41"/>
                  </a:lnTo>
                  <a:lnTo>
                    <a:pt x="23" y="40"/>
                  </a:lnTo>
                  <a:lnTo>
                    <a:pt x="19" y="39"/>
                  </a:lnTo>
                  <a:lnTo>
                    <a:pt x="16" y="39"/>
                  </a:lnTo>
                  <a:lnTo>
                    <a:pt x="12" y="38"/>
                  </a:lnTo>
                  <a:lnTo>
                    <a:pt x="11" y="38"/>
                  </a:lnTo>
                  <a:lnTo>
                    <a:pt x="9" y="36"/>
                  </a:lnTo>
                  <a:lnTo>
                    <a:pt x="5" y="34"/>
                  </a:lnTo>
                  <a:lnTo>
                    <a:pt x="5" y="34"/>
                  </a:lnTo>
                  <a:lnTo>
                    <a:pt x="2" y="31"/>
                  </a:lnTo>
                  <a:lnTo>
                    <a:pt x="2" y="31"/>
                  </a:lnTo>
                  <a:lnTo>
                    <a:pt x="0" y="27"/>
                  </a:lnTo>
                  <a:lnTo>
                    <a:pt x="0" y="24"/>
                  </a:lnTo>
                  <a:lnTo>
                    <a:pt x="0" y="20"/>
                  </a:lnTo>
                  <a:lnTo>
                    <a:pt x="2" y="17"/>
                  </a:lnTo>
                  <a:lnTo>
                    <a:pt x="2" y="16"/>
                  </a:lnTo>
                </a:path>
              </a:pathLst>
            </a:custGeom>
            <a:noFill/>
            <a:ln w="0">
              <a:solidFill>
                <a:srgbClr val="0000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43" name="Freeform 71">
              <a:extLst>
                <a:ext uri="{FF2B5EF4-FFF2-40B4-BE49-F238E27FC236}">
                  <a16:creationId xmlns:a16="http://schemas.microsoft.com/office/drawing/2014/main" id="{0CD21014-1244-4EAB-BD43-1C91E0731D80}"/>
                </a:ext>
              </a:extLst>
            </p:cNvPr>
            <p:cNvSpPr>
              <a:spLocks/>
            </p:cNvSpPr>
            <p:nvPr/>
          </p:nvSpPr>
          <p:spPr bwMode="auto">
            <a:xfrm>
              <a:off x="2334" y="2176"/>
              <a:ext cx="805" cy="209"/>
            </a:xfrm>
            <a:custGeom>
              <a:avLst/>
              <a:gdLst>
                <a:gd name="T0" fmla="*/ 5 w 159"/>
                <a:gd name="T1" fmla="*/ 9 h 43"/>
                <a:gd name="T2" fmla="*/ 9 w 159"/>
                <a:gd name="T3" fmla="*/ 7 h 43"/>
                <a:gd name="T4" fmla="*/ 12 w 159"/>
                <a:gd name="T5" fmla="*/ 5 h 43"/>
                <a:gd name="T6" fmla="*/ 19 w 159"/>
                <a:gd name="T7" fmla="*/ 4 h 43"/>
                <a:gd name="T8" fmla="*/ 26 w 159"/>
                <a:gd name="T9" fmla="*/ 2 h 43"/>
                <a:gd name="T10" fmla="*/ 29 w 159"/>
                <a:gd name="T11" fmla="*/ 2 h 43"/>
                <a:gd name="T12" fmla="*/ 36 w 159"/>
                <a:gd name="T13" fmla="*/ 1 h 43"/>
                <a:gd name="T14" fmla="*/ 43 w 159"/>
                <a:gd name="T15" fmla="*/ 1 h 43"/>
                <a:gd name="T16" fmla="*/ 50 w 159"/>
                <a:gd name="T17" fmla="*/ 1 h 43"/>
                <a:gd name="T18" fmla="*/ 57 w 159"/>
                <a:gd name="T19" fmla="*/ 1 h 43"/>
                <a:gd name="T20" fmla="*/ 64 w 159"/>
                <a:gd name="T21" fmla="*/ 1 h 43"/>
                <a:gd name="T22" fmla="*/ 71 w 159"/>
                <a:gd name="T23" fmla="*/ 0 h 43"/>
                <a:gd name="T24" fmla="*/ 78 w 159"/>
                <a:gd name="T25" fmla="*/ 0 h 43"/>
                <a:gd name="T26" fmla="*/ 85 w 159"/>
                <a:gd name="T27" fmla="*/ 0 h 43"/>
                <a:gd name="T28" fmla="*/ 92 w 159"/>
                <a:gd name="T29" fmla="*/ 0 h 43"/>
                <a:gd name="T30" fmla="*/ 99 w 159"/>
                <a:gd name="T31" fmla="*/ 1 h 43"/>
                <a:gd name="T32" fmla="*/ 105 w 159"/>
                <a:gd name="T33" fmla="*/ 1 h 43"/>
                <a:gd name="T34" fmla="*/ 112 w 159"/>
                <a:gd name="T35" fmla="*/ 1 h 43"/>
                <a:gd name="T36" fmla="*/ 119 w 159"/>
                <a:gd name="T37" fmla="*/ 1 h 43"/>
                <a:gd name="T38" fmla="*/ 126 w 159"/>
                <a:gd name="T39" fmla="*/ 2 h 43"/>
                <a:gd name="T40" fmla="*/ 130 w 159"/>
                <a:gd name="T41" fmla="*/ 2 h 43"/>
                <a:gd name="T42" fmla="*/ 137 w 159"/>
                <a:gd name="T43" fmla="*/ 3 h 43"/>
                <a:gd name="T44" fmla="*/ 143 w 159"/>
                <a:gd name="T45" fmla="*/ 4 h 43"/>
                <a:gd name="T46" fmla="*/ 148 w 159"/>
                <a:gd name="T47" fmla="*/ 6 h 43"/>
                <a:gd name="T48" fmla="*/ 154 w 159"/>
                <a:gd name="T49" fmla="*/ 9 h 43"/>
                <a:gd name="T50" fmla="*/ 157 w 159"/>
                <a:gd name="T51" fmla="*/ 12 h 43"/>
                <a:gd name="T52" fmla="*/ 159 w 159"/>
                <a:gd name="T53" fmla="*/ 16 h 43"/>
                <a:gd name="T54" fmla="*/ 159 w 159"/>
                <a:gd name="T55" fmla="*/ 23 h 43"/>
                <a:gd name="T56" fmla="*/ 157 w 159"/>
                <a:gd name="T57" fmla="*/ 27 h 43"/>
                <a:gd name="T58" fmla="*/ 154 w 159"/>
                <a:gd name="T59" fmla="*/ 31 h 43"/>
                <a:gd name="T60" fmla="*/ 150 w 159"/>
                <a:gd name="T61" fmla="*/ 34 h 43"/>
                <a:gd name="T62" fmla="*/ 144 w 159"/>
                <a:gd name="T63" fmla="*/ 37 h 43"/>
                <a:gd name="T64" fmla="*/ 140 w 159"/>
                <a:gd name="T65" fmla="*/ 38 h 43"/>
                <a:gd name="T66" fmla="*/ 133 w 159"/>
                <a:gd name="T67" fmla="*/ 39 h 43"/>
                <a:gd name="T68" fmla="*/ 129 w 159"/>
                <a:gd name="T69" fmla="*/ 40 h 43"/>
                <a:gd name="T70" fmla="*/ 123 w 159"/>
                <a:gd name="T71" fmla="*/ 41 h 43"/>
                <a:gd name="T72" fmla="*/ 116 w 159"/>
                <a:gd name="T73" fmla="*/ 41 h 43"/>
                <a:gd name="T74" fmla="*/ 109 w 159"/>
                <a:gd name="T75" fmla="*/ 42 h 43"/>
                <a:gd name="T76" fmla="*/ 102 w 159"/>
                <a:gd name="T77" fmla="*/ 42 h 43"/>
                <a:gd name="T78" fmla="*/ 95 w 159"/>
                <a:gd name="T79" fmla="*/ 42 h 43"/>
                <a:gd name="T80" fmla="*/ 88 w 159"/>
                <a:gd name="T81" fmla="*/ 43 h 43"/>
                <a:gd name="T82" fmla="*/ 81 w 159"/>
                <a:gd name="T83" fmla="*/ 43 h 43"/>
                <a:gd name="T84" fmla="*/ 74 w 159"/>
                <a:gd name="T85" fmla="*/ 43 h 43"/>
                <a:gd name="T86" fmla="*/ 67 w 159"/>
                <a:gd name="T87" fmla="*/ 43 h 43"/>
                <a:gd name="T88" fmla="*/ 61 w 159"/>
                <a:gd name="T89" fmla="*/ 42 h 43"/>
                <a:gd name="T90" fmla="*/ 54 w 159"/>
                <a:gd name="T91" fmla="*/ 42 h 43"/>
                <a:gd name="T92" fmla="*/ 47 w 159"/>
                <a:gd name="T93" fmla="*/ 42 h 43"/>
                <a:gd name="T94" fmla="*/ 40 w 159"/>
                <a:gd name="T95" fmla="*/ 41 h 43"/>
                <a:gd name="T96" fmla="*/ 33 w 159"/>
                <a:gd name="T97" fmla="*/ 40 h 43"/>
                <a:gd name="T98" fmla="*/ 29 w 159"/>
                <a:gd name="T99" fmla="*/ 40 h 43"/>
                <a:gd name="T100" fmla="*/ 23 w 159"/>
                <a:gd name="T101" fmla="*/ 39 h 43"/>
                <a:gd name="T102" fmla="*/ 16 w 159"/>
                <a:gd name="T103" fmla="*/ 37 h 43"/>
                <a:gd name="T104" fmla="*/ 12 w 159"/>
                <a:gd name="T105" fmla="*/ 35 h 43"/>
                <a:gd name="T106" fmla="*/ 8 w 159"/>
                <a:gd name="T107" fmla="*/ 33 h 43"/>
                <a:gd name="T108" fmla="*/ 4 w 159"/>
                <a:gd name="T109" fmla="*/ 30 h 43"/>
                <a:gd name="T110" fmla="*/ 2 w 159"/>
                <a:gd name="T111" fmla="*/ 26 h 43"/>
                <a:gd name="T112" fmla="*/ 0 w 159"/>
                <a:gd name="T113" fmla="*/ 19 h 43"/>
                <a:gd name="T114" fmla="*/ 2 w 159"/>
                <a:gd name="T115" fmla="*/ 1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9" h="43">
                  <a:moveTo>
                    <a:pt x="2" y="12"/>
                  </a:moveTo>
                  <a:lnTo>
                    <a:pt x="5" y="9"/>
                  </a:lnTo>
                  <a:lnTo>
                    <a:pt x="5" y="9"/>
                  </a:lnTo>
                  <a:lnTo>
                    <a:pt x="9" y="7"/>
                  </a:lnTo>
                  <a:lnTo>
                    <a:pt x="11" y="6"/>
                  </a:lnTo>
                  <a:lnTo>
                    <a:pt x="12" y="5"/>
                  </a:lnTo>
                  <a:lnTo>
                    <a:pt x="16" y="4"/>
                  </a:lnTo>
                  <a:lnTo>
                    <a:pt x="19" y="4"/>
                  </a:lnTo>
                  <a:lnTo>
                    <a:pt x="23" y="3"/>
                  </a:lnTo>
                  <a:lnTo>
                    <a:pt x="26" y="2"/>
                  </a:lnTo>
                  <a:lnTo>
                    <a:pt x="29" y="2"/>
                  </a:lnTo>
                  <a:lnTo>
                    <a:pt x="29" y="2"/>
                  </a:lnTo>
                  <a:lnTo>
                    <a:pt x="33" y="2"/>
                  </a:lnTo>
                  <a:lnTo>
                    <a:pt x="36" y="1"/>
                  </a:lnTo>
                  <a:lnTo>
                    <a:pt x="40" y="1"/>
                  </a:lnTo>
                  <a:lnTo>
                    <a:pt x="43" y="1"/>
                  </a:lnTo>
                  <a:lnTo>
                    <a:pt x="47" y="1"/>
                  </a:lnTo>
                  <a:lnTo>
                    <a:pt x="50" y="1"/>
                  </a:lnTo>
                  <a:lnTo>
                    <a:pt x="54" y="1"/>
                  </a:lnTo>
                  <a:lnTo>
                    <a:pt x="57" y="1"/>
                  </a:lnTo>
                  <a:lnTo>
                    <a:pt x="61" y="1"/>
                  </a:lnTo>
                  <a:lnTo>
                    <a:pt x="64" y="1"/>
                  </a:lnTo>
                  <a:lnTo>
                    <a:pt x="67" y="0"/>
                  </a:lnTo>
                  <a:lnTo>
                    <a:pt x="71" y="0"/>
                  </a:lnTo>
                  <a:lnTo>
                    <a:pt x="74" y="0"/>
                  </a:lnTo>
                  <a:lnTo>
                    <a:pt x="78" y="0"/>
                  </a:lnTo>
                  <a:lnTo>
                    <a:pt x="81" y="0"/>
                  </a:lnTo>
                  <a:lnTo>
                    <a:pt x="85" y="0"/>
                  </a:lnTo>
                  <a:lnTo>
                    <a:pt x="88" y="0"/>
                  </a:lnTo>
                  <a:lnTo>
                    <a:pt x="92" y="0"/>
                  </a:lnTo>
                  <a:lnTo>
                    <a:pt x="95" y="1"/>
                  </a:lnTo>
                  <a:lnTo>
                    <a:pt x="99" y="1"/>
                  </a:lnTo>
                  <a:lnTo>
                    <a:pt x="102" y="1"/>
                  </a:lnTo>
                  <a:lnTo>
                    <a:pt x="105" y="1"/>
                  </a:lnTo>
                  <a:lnTo>
                    <a:pt x="109" y="1"/>
                  </a:lnTo>
                  <a:lnTo>
                    <a:pt x="112" y="1"/>
                  </a:lnTo>
                  <a:lnTo>
                    <a:pt x="116" y="1"/>
                  </a:lnTo>
                  <a:lnTo>
                    <a:pt x="119" y="1"/>
                  </a:lnTo>
                  <a:lnTo>
                    <a:pt x="123" y="1"/>
                  </a:lnTo>
                  <a:lnTo>
                    <a:pt x="126" y="2"/>
                  </a:lnTo>
                  <a:lnTo>
                    <a:pt x="130" y="2"/>
                  </a:lnTo>
                  <a:lnTo>
                    <a:pt x="130" y="2"/>
                  </a:lnTo>
                  <a:lnTo>
                    <a:pt x="133" y="2"/>
                  </a:lnTo>
                  <a:lnTo>
                    <a:pt x="137" y="3"/>
                  </a:lnTo>
                  <a:lnTo>
                    <a:pt x="140" y="4"/>
                  </a:lnTo>
                  <a:lnTo>
                    <a:pt x="143" y="4"/>
                  </a:lnTo>
                  <a:lnTo>
                    <a:pt x="147" y="5"/>
                  </a:lnTo>
                  <a:lnTo>
                    <a:pt x="148" y="6"/>
                  </a:lnTo>
                  <a:lnTo>
                    <a:pt x="150" y="7"/>
                  </a:lnTo>
                  <a:lnTo>
                    <a:pt x="154" y="9"/>
                  </a:lnTo>
                  <a:lnTo>
                    <a:pt x="154" y="9"/>
                  </a:lnTo>
                  <a:lnTo>
                    <a:pt x="157" y="12"/>
                  </a:lnTo>
                  <a:lnTo>
                    <a:pt x="157" y="12"/>
                  </a:lnTo>
                  <a:lnTo>
                    <a:pt x="159" y="16"/>
                  </a:lnTo>
                  <a:lnTo>
                    <a:pt x="159" y="19"/>
                  </a:lnTo>
                  <a:lnTo>
                    <a:pt x="159" y="23"/>
                  </a:lnTo>
                  <a:lnTo>
                    <a:pt x="157" y="26"/>
                  </a:lnTo>
                  <a:lnTo>
                    <a:pt x="157" y="27"/>
                  </a:lnTo>
                  <a:lnTo>
                    <a:pt x="155" y="30"/>
                  </a:lnTo>
                  <a:lnTo>
                    <a:pt x="154" y="31"/>
                  </a:lnTo>
                  <a:lnTo>
                    <a:pt x="151" y="33"/>
                  </a:lnTo>
                  <a:lnTo>
                    <a:pt x="150" y="34"/>
                  </a:lnTo>
                  <a:lnTo>
                    <a:pt x="147" y="35"/>
                  </a:lnTo>
                  <a:lnTo>
                    <a:pt x="144" y="37"/>
                  </a:lnTo>
                  <a:lnTo>
                    <a:pt x="143" y="37"/>
                  </a:lnTo>
                  <a:lnTo>
                    <a:pt x="140" y="38"/>
                  </a:lnTo>
                  <a:lnTo>
                    <a:pt x="137" y="39"/>
                  </a:lnTo>
                  <a:lnTo>
                    <a:pt x="133" y="39"/>
                  </a:lnTo>
                  <a:lnTo>
                    <a:pt x="130" y="40"/>
                  </a:lnTo>
                  <a:lnTo>
                    <a:pt x="129" y="40"/>
                  </a:lnTo>
                  <a:lnTo>
                    <a:pt x="126" y="40"/>
                  </a:lnTo>
                  <a:lnTo>
                    <a:pt x="123" y="41"/>
                  </a:lnTo>
                  <a:lnTo>
                    <a:pt x="119" y="41"/>
                  </a:lnTo>
                  <a:lnTo>
                    <a:pt x="116" y="41"/>
                  </a:lnTo>
                  <a:lnTo>
                    <a:pt x="112" y="42"/>
                  </a:lnTo>
                  <a:lnTo>
                    <a:pt x="109" y="42"/>
                  </a:lnTo>
                  <a:lnTo>
                    <a:pt x="105" y="42"/>
                  </a:lnTo>
                  <a:lnTo>
                    <a:pt x="102" y="42"/>
                  </a:lnTo>
                  <a:lnTo>
                    <a:pt x="99" y="42"/>
                  </a:lnTo>
                  <a:lnTo>
                    <a:pt x="95" y="42"/>
                  </a:lnTo>
                  <a:lnTo>
                    <a:pt x="92" y="43"/>
                  </a:lnTo>
                  <a:lnTo>
                    <a:pt x="88" y="43"/>
                  </a:lnTo>
                  <a:lnTo>
                    <a:pt x="85" y="43"/>
                  </a:lnTo>
                  <a:lnTo>
                    <a:pt x="81" y="43"/>
                  </a:lnTo>
                  <a:lnTo>
                    <a:pt x="78" y="43"/>
                  </a:lnTo>
                  <a:lnTo>
                    <a:pt x="74" y="43"/>
                  </a:lnTo>
                  <a:lnTo>
                    <a:pt x="71" y="43"/>
                  </a:lnTo>
                  <a:lnTo>
                    <a:pt x="67" y="43"/>
                  </a:lnTo>
                  <a:lnTo>
                    <a:pt x="64" y="42"/>
                  </a:lnTo>
                  <a:lnTo>
                    <a:pt x="61" y="42"/>
                  </a:lnTo>
                  <a:lnTo>
                    <a:pt x="57" y="42"/>
                  </a:lnTo>
                  <a:lnTo>
                    <a:pt x="54" y="42"/>
                  </a:lnTo>
                  <a:lnTo>
                    <a:pt x="50" y="42"/>
                  </a:lnTo>
                  <a:lnTo>
                    <a:pt x="47" y="42"/>
                  </a:lnTo>
                  <a:lnTo>
                    <a:pt x="43" y="41"/>
                  </a:lnTo>
                  <a:lnTo>
                    <a:pt x="40" y="41"/>
                  </a:lnTo>
                  <a:lnTo>
                    <a:pt x="36" y="41"/>
                  </a:lnTo>
                  <a:lnTo>
                    <a:pt x="33" y="40"/>
                  </a:lnTo>
                  <a:lnTo>
                    <a:pt x="30" y="40"/>
                  </a:lnTo>
                  <a:lnTo>
                    <a:pt x="29" y="40"/>
                  </a:lnTo>
                  <a:lnTo>
                    <a:pt x="26" y="39"/>
                  </a:lnTo>
                  <a:lnTo>
                    <a:pt x="23" y="39"/>
                  </a:lnTo>
                  <a:lnTo>
                    <a:pt x="19" y="38"/>
                  </a:lnTo>
                  <a:lnTo>
                    <a:pt x="16" y="37"/>
                  </a:lnTo>
                  <a:lnTo>
                    <a:pt x="15" y="37"/>
                  </a:lnTo>
                  <a:lnTo>
                    <a:pt x="12" y="35"/>
                  </a:lnTo>
                  <a:lnTo>
                    <a:pt x="9" y="34"/>
                  </a:lnTo>
                  <a:lnTo>
                    <a:pt x="8" y="33"/>
                  </a:lnTo>
                  <a:lnTo>
                    <a:pt x="5" y="31"/>
                  </a:lnTo>
                  <a:lnTo>
                    <a:pt x="4" y="30"/>
                  </a:lnTo>
                  <a:lnTo>
                    <a:pt x="2" y="27"/>
                  </a:lnTo>
                  <a:lnTo>
                    <a:pt x="2" y="26"/>
                  </a:lnTo>
                  <a:lnTo>
                    <a:pt x="0" y="23"/>
                  </a:lnTo>
                  <a:lnTo>
                    <a:pt x="0" y="19"/>
                  </a:lnTo>
                  <a:lnTo>
                    <a:pt x="0" y="16"/>
                  </a:lnTo>
                  <a:lnTo>
                    <a:pt x="2" y="12"/>
                  </a:lnTo>
                  <a:lnTo>
                    <a:pt x="2" y="12"/>
                  </a:lnTo>
                </a:path>
              </a:pathLst>
            </a:custGeom>
            <a:noFill/>
            <a:ln w="0">
              <a:solidFill>
                <a:srgbClr val="0000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44" name="Freeform 72">
              <a:extLst>
                <a:ext uri="{FF2B5EF4-FFF2-40B4-BE49-F238E27FC236}">
                  <a16:creationId xmlns:a16="http://schemas.microsoft.com/office/drawing/2014/main" id="{1821E094-2B2A-49B8-98C8-01C146789AD6}"/>
                </a:ext>
              </a:extLst>
            </p:cNvPr>
            <p:cNvSpPr>
              <a:spLocks/>
            </p:cNvSpPr>
            <p:nvPr/>
          </p:nvSpPr>
          <p:spPr bwMode="auto">
            <a:xfrm>
              <a:off x="2390" y="1237"/>
              <a:ext cx="694" cy="179"/>
            </a:xfrm>
            <a:custGeom>
              <a:avLst/>
              <a:gdLst>
                <a:gd name="T0" fmla="*/ 3 w 137"/>
                <a:gd name="T1" fmla="*/ 12 h 37"/>
                <a:gd name="T2" fmla="*/ 8 w 137"/>
                <a:gd name="T3" fmla="*/ 9 h 37"/>
                <a:gd name="T4" fmla="*/ 12 w 137"/>
                <a:gd name="T5" fmla="*/ 7 h 37"/>
                <a:gd name="T6" fmla="*/ 15 w 137"/>
                <a:gd name="T7" fmla="*/ 5 h 37"/>
                <a:gd name="T8" fmla="*/ 22 w 137"/>
                <a:gd name="T9" fmla="*/ 3 h 37"/>
                <a:gd name="T10" fmla="*/ 29 w 137"/>
                <a:gd name="T11" fmla="*/ 2 h 37"/>
                <a:gd name="T12" fmla="*/ 32 w 137"/>
                <a:gd name="T13" fmla="*/ 2 h 37"/>
                <a:gd name="T14" fmla="*/ 39 w 137"/>
                <a:gd name="T15" fmla="*/ 1 h 37"/>
                <a:gd name="T16" fmla="*/ 46 w 137"/>
                <a:gd name="T17" fmla="*/ 0 h 37"/>
                <a:gd name="T18" fmla="*/ 53 w 137"/>
                <a:gd name="T19" fmla="*/ 0 h 37"/>
                <a:gd name="T20" fmla="*/ 60 w 137"/>
                <a:gd name="T21" fmla="*/ 0 h 37"/>
                <a:gd name="T22" fmla="*/ 67 w 137"/>
                <a:gd name="T23" fmla="*/ 0 h 37"/>
                <a:gd name="T24" fmla="*/ 74 w 137"/>
                <a:gd name="T25" fmla="*/ 0 h 37"/>
                <a:gd name="T26" fmla="*/ 81 w 137"/>
                <a:gd name="T27" fmla="*/ 0 h 37"/>
                <a:gd name="T28" fmla="*/ 88 w 137"/>
                <a:gd name="T29" fmla="*/ 0 h 37"/>
                <a:gd name="T30" fmla="*/ 94 w 137"/>
                <a:gd name="T31" fmla="*/ 1 h 37"/>
                <a:gd name="T32" fmla="*/ 101 w 137"/>
                <a:gd name="T33" fmla="*/ 1 h 37"/>
                <a:gd name="T34" fmla="*/ 105 w 137"/>
                <a:gd name="T35" fmla="*/ 2 h 37"/>
                <a:gd name="T36" fmla="*/ 112 w 137"/>
                <a:gd name="T37" fmla="*/ 3 h 37"/>
                <a:gd name="T38" fmla="*/ 119 w 137"/>
                <a:gd name="T39" fmla="*/ 4 h 37"/>
                <a:gd name="T40" fmla="*/ 122 w 137"/>
                <a:gd name="T41" fmla="*/ 5 h 37"/>
                <a:gd name="T42" fmla="*/ 129 w 137"/>
                <a:gd name="T43" fmla="*/ 8 h 37"/>
                <a:gd name="T44" fmla="*/ 132 w 137"/>
                <a:gd name="T45" fmla="*/ 11 h 37"/>
                <a:gd name="T46" fmla="*/ 136 w 137"/>
                <a:gd name="T47" fmla="*/ 15 h 37"/>
                <a:gd name="T48" fmla="*/ 137 w 137"/>
                <a:gd name="T49" fmla="*/ 19 h 37"/>
                <a:gd name="T50" fmla="*/ 136 w 137"/>
                <a:gd name="T51" fmla="*/ 23 h 37"/>
                <a:gd name="T52" fmla="*/ 132 w 137"/>
                <a:gd name="T53" fmla="*/ 28 h 37"/>
                <a:gd name="T54" fmla="*/ 129 w 137"/>
                <a:gd name="T55" fmla="*/ 30 h 37"/>
                <a:gd name="T56" fmla="*/ 122 w 137"/>
                <a:gd name="T57" fmla="*/ 33 h 37"/>
                <a:gd name="T58" fmla="*/ 119 w 137"/>
                <a:gd name="T59" fmla="*/ 34 h 37"/>
                <a:gd name="T60" fmla="*/ 112 w 137"/>
                <a:gd name="T61" fmla="*/ 35 h 37"/>
                <a:gd name="T62" fmla="*/ 105 w 137"/>
                <a:gd name="T63" fmla="*/ 36 h 37"/>
                <a:gd name="T64" fmla="*/ 101 w 137"/>
                <a:gd name="T65" fmla="*/ 36 h 37"/>
                <a:gd name="T66" fmla="*/ 94 w 137"/>
                <a:gd name="T67" fmla="*/ 37 h 37"/>
                <a:gd name="T68" fmla="*/ 88 w 137"/>
                <a:gd name="T69" fmla="*/ 37 h 37"/>
                <a:gd name="T70" fmla="*/ 81 w 137"/>
                <a:gd name="T71" fmla="*/ 37 h 37"/>
                <a:gd name="T72" fmla="*/ 74 w 137"/>
                <a:gd name="T73" fmla="*/ 37 h 37"/>
                <a:gd name="T74" fmla="*/ 67 w 137"/>
                <a:gd name="T75" fmla="*/ 37 h 37"/>
                <a:gd name="T76" fmla="*/ 60 w 137"/>
                <a:gd name="T77" fmla="*/ 37 h 37"/>
                <a:gd name="T78" fmla="*/ 53 w 137"/>
                <a:gd name="T79" fmla="*/ 37 h 37"/>
                <a:gd name="T80" fmla="*/ 46 w 137"/>
                <a:gd name="T81" fmla="*/ 37 h 37"/>
                <a:gd name="T82" fmla="*/ 39 w 137"/>
                <a:gd name="T83" fmla="*/ 36 h 37"/>
                <a:gd name="T84" fmla="*/ 36 w 137"/>
                <a:gd name="T85" fmla="*/ 36 h 37"/>
                <a:gd name="T86" fmla="*/ 29 w 137"/>
                <a:gd name="T87" fmla="*/ 35 h 37"/>
                <a:gd name="T88" fmla="*/ 22 w 137"/>
                <a:gd name="T89" fmla="*/ 34 h 37"/>
                <a:gd name="T90" fmla="*/ 15 w 137"/>
                <a:gd name="T91" fmla="*/ 33 h 37"/>
                <a:gd name="T92" fmla="*/ 12 w 137"/>
                <a:gd name="T93" fmla="*/ 31 h 37"/>
                <a:gd name="T94" fmla="*/ 7 w 137"/>
                <a:gd name="T95" fmla="*/ 29 h 37"/>
                <a:gd name="T96" fmla="*/ 2 w 137"/>
                <a:gd name="T97" fmla="*/ 26 h 37"/>
                <a:gd name="T98" fmla="*/ 1 w 137"/>
                <a:gd name="T99" fmla="*/ 22 h 37"/>
                <a:gd name="T100" fmla="*/ 1 w 137"/>
                <a:gd name="T101"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7" h="37">
                  <a:moveTo>
                    <a:pt x="1" y="15"/>
                  </a:moveTo>
                  <a:lnTo>
                    <a:pt x="3" y="12"/>
                  </a:lnTo>
                  <a:lnTo>
                    <a:pt x="5" y="11"/>
                  </a:lnTo>
                  <a:lnTo>
                    <a:pt x="8" y="9"/>
                  </a:lnTo>
                  <a:lnTo>
                    <a:pt x="8" y="8"/>
                  </a:lnTo>
                  <a:lnTo>
                    <a:pt x="12" y="7"/>
                  </a:lnTo>
                  <a:lnTo>
                    <a:pt x="15" y="5"/>
                  </a:lnTo>
                  <a:lnTo>
                    <a:pt x="15" y="5"/>
                  </a:lnTo>
                  <a:lnTo>
                    <a:pt x="18" y="4"/>
                  </a:lnTo>
                  <a:lnTo>
                    <a:pt x="22" y="3"/>
                  </a:lnTo>
                  <a:lnTo>
                    <a:pt x="25" y="3"/>
                  </a:lnTo>
                  <a:lnTo>
                    <a:pt x="29" y="2"/>
                  </a:lnTo>
                  <a:lnTo>
                    <a:pt x="32" y="2"/>
                  </a:lnTo>
                  <a:lnTo>
                    <a:pt x="32" y="2"/>
                  </a:lnTo>
                  <a:lnTo>
                    <a:pt x="36" y="1"/>
                  </a:lnTo>
                  <a:lnTo>
                    <a:pt x="39" y="1"/>
                  </a:lnTo>
                  <a:lnTo>
                    <a:pt x="43" y="1"/>
                  </a:lnTo>
                  <a:lnTo>
                    <a:pt x="46" y="0"/>
                  </a:lnTo>
                  <a:lnTo>
                    <a:pt x="50" y="0"/>
                  </a:lnTo>
                  <a:lnTo>
                    <a:pt x="53" y="0"/>
                  </a:lnTo>
                  <a:lnTo>
                    <a:pt x="56" y="0"/>
                  </a:lnTo>
                  <a:lnTo>
                    <a:pt x="60" y="0"/>
                  </a:lnTo>
                  <a:lnTo>
                    <a:pt x="63" y="0"/>
                  </a:lnTo>
                  <a:lnTo>
                    <a:pt x="67" y="0"/>
                  </a:lnTo>
                  <a:lnTo>
                    <a:pt x="70" y="0"/>
                  </a:lnTo>
                  <a:lnTo>
                    <a:pt x="74" y="0"/>
                  </a:lnTo>
                  <a:lnTo>
                    <a:pt x="77" y="0"/>
                  </a:lnTo>
                  <a:lnTo>
                    <a:pt x="81" y="0"/>
                  </a:lnTo>
                  <a:lnTo>
                    <a:pt x="84" y="0"/>
                  </a:lnTo>
                  <a:lnTo>
                    <a:pt x="88" y="0"/>
                  </a:lnTo>
                  <a:lnTo>
                    <a:pt x="91" y="0"/>
                  </a:lnTo>
                  <a:lnTo>
                    <a:pt x="94" y="1"/>
                  </a:lnTo>
                  <a:lnTo>
                    <a:pt x="98" y="1"/>
                  </a:lnTo>
                  <a:lnTo>
                    <a:pt x="101" y="1"/>
                  </a:lnTo>
                  <a:lnTo>
                    <a:pt x="105" y="2"/>
                  </a:lnTo>
                  <a:lnTo>
                    <a:pt x="105" y="2"/>
                  </a:lnTo>
                  <a:lnTo>
                    <a:pt x="108" y="2"/>
                  </a:lnTo>
                  <a:lnTo>
                    <a:pt x="112" y="3"/>
                  </a:lnTo>
                  <a:lnTo>
                    <a:pt x="115" y="3"/>
                  </a:lnTo>
                  <a:lnTo>
                    <a:pt x="119" y="4"/>
                  </a:lnTo>
                  <a:lnTo>
                    <a:pt x="122" y="5"/>
                  </a:lnTo>
                  <a:lnTo>
                    <a:pt x="122" y="5"/>
                  </a:lnTo>
                  <a:lnTo>
                    <a:pt x="126" y="7"/>
                  </a:lnTo>
                  <a:lnTo>
                    <a:pt x="129" y="8"/>
                  </a:lnTo>
                  <a:lnTo>
                    <a:pt x="129" y="9"/>
                  </a:lnTo>
                  <a:lnTo>
                    <a:pt x="132" y="11"/>
                  </a:lnTo>
                  <a:lnTo>
                    <a:pt x="134" y="12"/>
                  </a:lnTo>
                  <a:lnTo>
                    <a:pt x="136" y="15"/>
                  </a:lnTo>
                  <a:lnTo>
                    <a:pt x="136" y="15"/>
                  </a:lnTo>
                  <a:lnTo>
                    <a:pt x="137" y="19"/>
                  </a:lnTo>
                  <a:lnTo>
                    <a:pt x="136" y="22"/>
                  </a:lnTo>
                  <a:lnTo>
                    <a:pt x="136" y="23"/>
                  </a:lnTo>
                  <a:lnTo>
                    <a:pt x="135" y="26"/>
                  </a:lnTo>
                  <a:lnTo>
                    <a:pt x="132" y="28"/>
                  </a:lnTo>
                  <a:lnTo>
                    <a:pt x="130" y="29"/>
                  </a:lnTo>
                  <a:lnTo>
                    <a:pt x="129" y="30"/>
                  </a:lnTo>
                  <a:lnTo>
                    <a:pt x="126" y="31"/>
                  </a:lnTo>
                  <a:lnTo>
                    <a:pt x="122" y="33"/>
                  </a:lnTo>
                  <a:lnTo>
                    <a:pt x="122" y="33"/>
                  </a:lnTo>
                  <a:lnTo>
                    <a:pt x="119" y="34"/>
                  </a:lnTo>
                  <a:lnTo>
                    <a:pt x="115" y="34"/>
                  </a:lnTo>
                  <a:lnTo>
                    <a:pt x="112" y="35"/>
                  </a:lnTo>
                  <a:lnTo>
                    <a:pt x="108" y="35"/>
                  </a:lnTo>
                  <a:lnTo>
                    <a:pt x="105" y="36"/>
                  </a:lnTo>
                  <a:lnTo>
                    <a:pt x="101" y="36"/>
                  </a:lnTo>
                  <a:lnTo>
                    <a:pt x="101" y="36"/>
                  </a:lnTo>
                  <a:lnTo>
                    <a:pt x="98" y="36"/>
                  </a:lnTo>
                  <a:lnTo>
                    <a:pt x="94" y="37"/>
                  </a:lnTo>
                  <a:lnTo>
                    <a:pt x="91" y="37"/>
                  </a:lnTo>
                  <a:lnTo>
                    <a:pt x="88" y="37"/>
                  </a:lnTo>
                  <a:lnTo>
                    <a:pt x="84" y="37"/>
                  </a:lnTo>
                  <a:lnTo>
                    <a:pt x="81" y="37"/>
                  </a:lnTo>
                  <a:lnTo>
                    <a:pt x="77" y="37"/>
                  </a:lnTo>
                  <a:lnTo>
                    <a:pt x="74" y="37"/>
                  </a:lnTo>
                  <a:lnTo>
                    <a:pt x="70" y="37"/>
                  </a:lnTo>
                  <a:lnTo>
                    <a:pt x="67" y="37"/>
                  </a:lnTo>
                  <a:lnTo>
                    <a:pt x="63" y="37"/>
                  </a:lnTo>
                  <a:lnTo>
                    <a:pt x="60" y="37"/>
                  </a:lnTo>
                  <a:lnTo>
                    <a:pt x="56" y="37"/>
                  </a:lnTo>
                  <a:lnTo>
                    <a:pt x="53" y="37"/>
                  </a:lnTo>
                  <a:lnTo>
                    <a:pt x="50" y="37"/>
                  </a:lnTo>
                  <a:lnTo>
                    <a:pt x="46" y="37"/>
                  </a:lnTo>
                  <a:lnTo>
                    <a:pt x="43" y="37"/>
                  </a:lnTo>
                  <a:lnTo>
                    <a:pt x="39" y="36"/>
                  </a:lnTo>
                  <a:lnTo>
                    <a:pt x="36" y="36"/>
                  </a:lnTo>
                  <a:lnTo>
                    <a:pt x="36" y="36"/>
                  </a:lnTo>
                  <a:lnTo>
                    <a:pt x="32" y="36"/>
                  </a:lnTo>
                  <a:lnTo>
                    <a:pt x="29" y="35"/>
                  </a:lnTo>
                  <a:lnTo>
                    <a:pt x="25" y="35"/>
                  </a:lnTo>
                  <a:lnTo>
                    <a:pt x="22" y="34"/>
                  </a:lnTo>
                  <a:lnTo>
                    <a:pt x="18" y="34"/>
                  </a:lnTo>
                  <a:lnTo>
                    <a:pt x="15" y="33"/>
                  </a:lnTo>
                  <a:lnTo>
                    <a:pt x="15" y="33"/>
                  </a:lnTo>
                  <a:lnTo>
                    <a:pt x="12" y="31"/>
                  </a:lnTo>
                  <a:lnTo>
                    <a:pt x="8" y="30"/>
                  </a:lnTo>
                  <a:lnTo>
                    <a:pt x="7" y="29"/>
                  </a:lnTo>
                  <a:lnTo>
                    <a:pt x="5" y="28"/>
                  </a:lnTo>
                  <a:lnTo>
                    <a:pt x="2" y="26"/>
                  </a:lnTo>
                  <a:lnTo>
                    <a:pt x="1" y="23"/>
                  </a:lnTo>
                  <a:lnTo>
                    <a:pt x="1" y="22"/>
                  </a:lnTo>
                  <a:lnTo>
                    <a:pt x="0" y="19"/>
                  </a:lnTo>
                  <a:lnTo>
                    <a:pt x="1" y="15"/>
                  </a:lnTo>
                  <a:lnTo>
                    <a:pt x="1" y="15"/>
                  </a:lnTo>
                </a:path>
              </a:pathLst>
            </a:custGeom>
            <a:noFill/>
            <a:ln w="0">
              <a:solidFill>
                <a:srgbClr val="0000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45" name="Freeform 73">
              <a:extLst>
                <a:ext uri="{FF2B5EF4-FFF2-40B4-BE49-F238E27FC236}">
                  <a16:creationId xmlns:a16="http://schemas.microsoft.com/office/drawing/2014/main" id="{42854FDE-3CA3-475A-AF21-4855D0E62230}"/>
                </a:ext>
              </a:extLst>
            </p:cNvPr>
            <p:cNvSpPr>
              <a:spLocks/>
            </p:cNvSpPr>
            <p:nvPr/>
          </p:nvSpPr>
          <p:spPr bwMode="auto">
            <a:xfrm>
              <a:off x="2390" y="2433"/>
              <a:ext cx="694" cy="181"/>
            </a:xfrm>
            <a:custGeom>
              <a:avLst/>
              <a:gdLst>
                <a:gd name="T0" fmla="*/ 2 w 137"/>
                <a:gd name="T1" fmla="*/ 11 h 37"/>
                <a:gd name="T2" fmla="*/ 7 w 137"/>
                <a:gd name="T3" fmla="*/ 8 h 37"/>
                <a:gd name="T4" fmla="*/ 12 w 137"/>
                <a:gd name="T5" fmla="*/ 6 h 37"/>
                <a:gd name="T6" fmla="*/ 15 w 137"/>
                <a:gd name="T7" fmla="*/ 4 h 37"/>
                <a:gd name="T8" fmla="*/ 22 w 137"/>
                <a:gd name="T9" fmla="*/ 3 h 37"/>
                <a:gd name="T10" fmla="*/ 29 w 137"/>
                <a:gd name="T11" fmla="*/ 2 h 37"/>
                <a:gd name="T12" fmla="*/ 36 w 137"/>
                <a:gd name="T13" fmla="*/ 1 h 37"/>
                <a:gd name="T14" fmla="*/ 39 w 137"/>
                <a:gd name="T15" fmla="*/ 1 h 37"/>
                <a:gd name="T16" fmla="*/ 46 w 137"/>
                <a:gd name="T17" fmla="*/ 0 h 37"/>
                <a:gd name="T18" fmla="*/ 53 w 137"/>
                <a:gd name="T19" fmla="*/ 0 h 37"/>
                <a:gd name="T20" fmla="*/ 60 w 137"/>
                <a:gd name="T21" fmla="*/ 0 h 37"/>
                <a:gd name="T22" fmla="*/ 67 w 137"/>
                <a:gd name="T23" fmla="*/ 0 h 37"/>
                <a:gd name="T24" fmla="*/ 74 w 137"/>
                <a:gd name="T25" fmla="*/ 0 h 37"/>
                <a:gd name="T26" fmla="*/ 81 w 137"/>
                <a:gd name="T27" fmla="*/ 0 h 37"/>
                <a:gd name="T28" fmla="*/ 88 w 137"/>
                <a:gd name="T29" fmla="*/ 0 h 37"/>
                <a:gd name="T30" fmla="*/ 94 w 137"/>
                <a:gd name="T31" fmla="*/ 0 h 37"/>
                <a:gd name="T32" fmla="*/ 101 w 137"/>
                <a:gd name="T33" fmla="*/ 1 h 37"/>
                <a:gd name="T34" fmla="*/ 105 w 137"/>
                <a:gd name="T35" fmla="*/ 1 h 37"/>
                <a:gd name="T36" fmla="*/ 112 w 137"/>
                <a:gd name="T37" fmla="*/ 2 h 37"/>
                <a:gd name="T38" fmla="*/ 119 w 137"/>
                <a:gd name="T39" fmla="*/ 3 h 37"/>
                <a:gd name="T40" fmla="*/ 122 w 137"/>
                <a:gd name="T41" fmla="*/ 4 h 37"/>
                <a:gd name="T42" fmla="*/ 129 w 137"/>
                <a:gd name="T43" fmla="*/ 7 h 37"/>
                <a:gd name="T44" fmla="*/ 132 w 137"/>
                <a:gd name="T45" fmla="*/ 9 h 37"/>
                <a:gd name="T46" fmla="*/ 136 w 137"/>
                <a:gd name="T47" fmla="*/ 14 h 37"/>
                <a:gd name="T48" fmla="*/ 137 w 137"/>
                <a:gd name="T49" fmla="*/ 18 h 37"/>
                <a:gd name="T50" fmla="*/ 136 w 137"/>
                <a:gd name="T51" fmla="*/ 22 h 37"/>
                <a:gd name="T52" fmla="*/ 132 w 137"/>
                <a:gd name="T53" fmla="*/ 26 h 37"/>
                <a:gd name="T54" fmla="*/ 129 w 137"/>
                <a:gd name="T55" fmla="*/ 29 h 37"/>
                <a:gd name="T56" fmla="*/ 122 w 137"/>
                <a:gd name="T57" fmla="*/ 32 h 37"/>
                <a:gd name="T58" fmla="*/ 119 w 137"/>
                <a:gd name="T59" fmla="*/ 33 h 37"/>
                <a:gd name="T60" fmla="*/ 112 w 137"/>
                <a:gd name="T61" fmla="*/ 34 h 37"/>
                <a:gd name="T62" fmla="*/ 105 w 137"/>
                <a:gd name="T63" fmla="*/ 35 h 37"/>
                <a:gd name="T64" fmla="*/ 101 w 137"/>
                <a:gd name="T65" fmla="*/ 36 h 37"/>
                <a:gd name="T66" fmla="*/ 94 w 137"/>
                <a:gd name="T67" fmla="*/ 36 h 37"/>
                <a:gd name="T68" fmla="*/ 88 w 137"/>
                <a:gd name="T69" fmla="*/ 37 h 37"/>
                <a:gd name="T70" fmla="*/ 81 w 137"/>
                <a:gd name="T71" fmla="*/ 37 h 37"/>
                <a:gd name="T72" fmla="*/ 74 w 137"/>
                <a:gd name="T73" fmla="*/ 37 h 37"/>
                <a:gd name="T74" fmla="*/ 67 w 137"/>
                <a:gd name="T75" fmla="*/ 37 h 37"/>
                <a:gd name="T76" fmla="*/ 60 w 137"/>
                <a:gd name="T77" fmla="*/ 37 h 37"/>
                <a:gd name="T78" fmla="*/ 53 w 137"/>
                <a:gd name="T79" fmla="*/ 37 h 37"/>
                <a:gd name="T80" fmla="*/ 46 w 137"/>
                <a:gd name="T81" fmla="*/ 37 h 37"/>
                <a:gd name="T82" fmla="*/ 39 w 137"/>
                <a:gd name="T83" fmla="*/ 36 h 37"/>
                <a:gd name="T84" fmla="*/ 32 w 137"/>
                <a:gd name="T85" fmla="*/ 35 h 37"/>
                <a:gd name="T86" fmla="*/ 29 w 137"/>
                <a:gd name="T87" fmla="*/ 35 h 37"/>
                <a:gd name="T88" fmla="*/ 22 w 137"/>
                <a:gd name="T89" fmla="*/ 34 h 37"/>
                <a:gd name="T90" fmla="*/ 15 w 137"/>
                <a:gd name="T91" fmla="*/ 32 h 37"/>
                <a:gd name="T92" fmla="*/ 12 w 137"/>
                <a:gd name="T93" fmla="*/ 30 h 37"/>
                <a:gd name="T94" fmla="*/ 8 w 137"/>
                <a:gd name="T95" fmla="*/ 29 h 37"/>
                <a:gd name="T96" fmla="*/ 3 w 137"/>
                <a:gd name="T97" fmla="*/ 25 h 37"/>
                <a:gd name="T98" fmla="*/ 1 w 137"/>
                <a:gd name="T99" fmla="*/ 22 h 37"/>
                <a:gd name="T100" fmla="*/ 1 w 137"/>
                <a:gd name="T101"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7" h="37">
                  <a:moveTo>
                    <a:pt x="1" y="14"/>
                  </a:moveTo>
                  <a:lnTo>
                    <a:pt x="2" y="11"/>
                  </a:lnTo>
                  <a:lnTo>
                    <a:pt x="5" y="9"/>
                  </a:lnTo>
                  <a:lnTo>
                    <a:pt x="7" y="8"/>
                  </a:lnTo>
                  <a:lnTo>
                    <a:pt x="8" y="7"/>
                  </a:lnTo>
                  <a:lnTo>
                    <a:pt x="12" y="6"/>
                  </a:lnTo>
                  <a:lnTo>
                    <a:pt x="15" y="4"/>
                  </a:lnTo>
                  <a:lnTo>
                    <a:pt x="15" y="4"/>
                  </a:lnTo>
                  <a:lnTo>
                    <a:pt x="18" y="3"/>
                  </a:lnTo>
                  <a:lnTo>
                    <a:pt x="22" y="3"/>
                  </a:lnTo>
                  <a:lnTo>
                    <a:pt x="25" y="2"/>
                  </a:lnTo>
                  <a:lnTo>
                    <a:pt x="29" y="2"/>
                  </a:lnTo>
                  <a:lnTo>
                    <a:pt x="32" y="1"/>
                  </a:lnTo>
                  <a:lnTo>
                    <a:pt x="36" y="1"/>
                  </a:lnTo>
                  <a:lnTo>
                    <a:pt x="36" y="1"/>
                  </a:lnTo>
                  <a:lnTo>
                    <a:pt x="39" y="1"/>
                  </a:lnTo>
                  <a:lnTo>
                    <a:pt x="43" y="0"/>
                  </a:lnTo>
                  <a:lnTo>
                    <a:pt x="46" y="0"/>
                  </a:lnTo>
                  <a:lnTo>
                    <a:pt x="50" y="0"/>
                  </a:lnTo>
                  <a:lnTo>
                    <a:pt x="53" y="0"/>
                  </a:lnTo>
                  <a:lnTo>
                    <a:pt x="56" y="0"/>
                  </a:lnTo>
                  <a:lnTo>
                    <a:pt x="60" y="0"/>
                  </a:lnTo>
                  <a:lnTo>
                    <a:pt x="63" y="0"/>
                  </a:lnTo>
                  <a:lnTo>
                    <a:pt x="67" y="0"/>
                  </a:lnTo>
                  <a:lnTo>
                    <a:pt x="70" y="0"/>
                  </a:lnTo>
                  <a:lnTo>
                    <a:pt x="74" y="0"/>
                  </a:lnTo>
                  <a:lnTo>
                    <a:pt x="77" y="0"/>
                  </a:lnTo>
                  <a:lnTo>
                    <a:pt x="81" y="0"/>
                  </a:lnTo>
                  <a:lnTo>
                    <a:pt x="84" y="0"/>
                  </a:lnTo>
                  <a:lnTo>
                    <a:pt x="88" y="0"/>
                  </a:lnTo>
                  <a:lnTo>
                    <a:pt x="91" y="0"/>
                  </a:lnTo>
                  <a:lnTo>
                    <a:pt x="94" y="0"/>
                  </a:lnTo>
                  <a:lnTo>
                    <a:pt x="98" y="1"/>
                  </a:lnTo>
                  <a:lnTo>
                    <a:pt x="101" y="1"/>
                  </a:lnTo>
                  <a:lnTo>
                    <a:pt x="101" y="1"/>
                  </a:lnTo>
                  <a:lnTo>
                    <a:pt x="105" y="1"/>
                  </a:lnTo>
                  <a:lnTo>
                    <a:pt x="108" y="2"/>
                  </a:lnTo>
                  <a:lnTo>
                    <a:pt x="112" y="2"/>
                  </a:lnTo>
                  <a:lnTo>
                    <a:pt x="115" y="3"/>
                  </a:lnTo>
                  <a:lnTo>
                    <a:pt x="119" y="3"/>
                  </a:lnTo>
                  <a:lnTo>
                    <a:pt x="122" y="4"/>
                  </a:lnTo>
                  <a:lnTo>
                    <a:pt x="122" y="4"/>
                  </a:lnTo>
                  <a:lnTo>
                    <a:pt x="126" y="6"/>
                  </a:lnTo>
                  <a:lnTo>
                    <a:pt x="129" y="7"/>
                  </a:lnTo>
                  <a:lnTo>
                    <a:pt x="130" y="8"/>
                  </a:lnTo>
                  <a:lnTo>
                    <a:pt x="132" y="9"/>
                  </a:lnTo>
                  <a:lnTo>
                    <a:pt x="135" y="11"/>
                  </a:lnTo>
                  <a:lnTo>
                    <a:pt x="136" y="14"/>
                  </a:lnTo>
                  <a:lnTo>
                    <a:pt x="136" y="15"/>
                  </a:lnTo>
                  <a:lnTo>
                    <a:pt x="137" y="18"/>
                  </a:lnTo>
                  <a:lnTo>
                    <a:pt x="136" y="22"/>
                  </a:lnTo>
                  <a:lnTo>
                    <a:pt x="136" y="22"/>
                  </a:lnTo>
                  <a:lnTo>
                    <a:pt x="134" y="25"/>
                  </a:lnTo>
                  <a:lnTo>
                    <a:pt x="132" y="26"/>
                  </a:lnTo>
                  <a:lnTo>
                    <a:pt x="129" y="29"/>
                  </a:lnTo>
                  <a:lnTo>
                    <a:pt x="129" y="29"/>
                  </a:lnTo>
                  <a:lnTo>
                    <a:pt x="126" y="30"/>
                  </a:lnTo>
                  <a:lnTo>
                    <a:pt x="122" y="32"/>
                  </a:lnTo>
                  <a:lnTo>
                    <a:pt x="122" y="32"/>
                  </a:lnTo>
                  <a:lnTo>
                    <a:pt x="119" y="33"/>
                  </a:lnTo>
                  <a:lnTo>
                    <a:pt x="115" y="34"/>
                  </a:lnTo>
                  <a:lnTo>
                    <a:pt x="112" y="34"/>
                  </a:lnTo>
                  <a:lnTo>
                    <a:pt x="108" y="35"/>
                  </a:lnTo>
                  <a:lnTo>
                    <a:pt x="105" y="35"/>
                  </a:lnTo>
                  <a:lnTo>
                    <a:pt x="105" y="35"/>
                  </a:lnTo>
                  <a:lnTo>
                    <a:pt x="101" y="36"/>
                  </a:lnTo>
                  <a:lnTo>
                    <a:pt x="98" y="36"/>
                  </a:lnTo>
                  <a:lnTo>
                    <a:pt x="94" y="36"/>
                  </a:lnTo>
                  <a:lnTo>
                    <a:pt x="91" y="37"/>
                  </a:lnTo>
                  <a:lnTo>
                    <a:pt x="88" y="37"/>
                  </a:lnTo>
                  <a:lnTo>
                    <a:pt x="84" y="37"/>
                  </a:lnTo>
                  <a:lnTo>
                    <a:pt x="81" y="37"/>
                  </a:lnTo>
                  <a:lnTo>
                    <a:pt x="77" y="37"/>
                  </a:lnTo>
                  <a:lnTo>
                    <a:pt x="74" y="37"/>
                  </a:lnTo>
                  <a:lnTo>
                    <a:pt x="70" y="37"/>
                  </a:lnTo>
                  <a:lnTo>
                    <a:pt x="67" y="37"/>
                  </a:lnTo>
                  <a:lnTo>
                    <a:pt x="63" y="37"/>
                  </a:lnTo>
                  <a:lnTo>
                    <a:pt x="60" y="37"/>
                  </a:lnTo>
                  <a:lnTo>
                    <a:pt x="56" y="37"/>
                  </a:lnTo>
                  <a:lnTo>
                    <a:pt x="53" y="37"/>
                  </a:lnTo>
                  <a:lnTo>
                    <a:pt x="50" y="37"/>
                  </a:lnTo>
                  <a:lnTo>
                    <a:pt x="46" y="37"/>
                  </a:lnTo>
                  <a:lnTo>
                    <a:pt x="43" y="36"/>
                  </a:lnTo>
                  <a:lnTo>
                    <a:pt x="39" y="36"/>
                  </a:lnTo>
                  <a:lnTo>
                    <a:pt x="36" y="36"/>
                  </a:lnTo>
                  <a:lnTo>
                    <a:pt x="32" y="35"/>
                  </a:lnTo>
                  <a:lnTo>
                    <a:pt x="32" y="35"/>
                  </a:lnTo>
                  <a:lnTo>
                    <a:pt x="29" y="35"/>
                  </a:lnTo>
                  <a:lnTo>
                    <a:pt x="25" y="34"/>
                  </a:lnTo>
                  <a:lnTo>
                    <a:pt x="22" y="34"/>
                  </a:lnTo>
                  <a:lnTo>
                    <a:pt x="18" y="33"/>
                  </a:lnTo>
                  <a:lnTo>
                    <a:pt x="15" y="32"/>
                  </a:lnTo>
                  <a:lnTo>
                    <a:pt x="15" y="32"/>
                  </a:lnTo>
                  <a:lnTo>
                    <a:pt x="12" y="30"/>
                  </a:lnTo>
                  <a:lnTo>
                    <a:pt x="8" y="29"/>
                  </a:lnTo>
                  <a:lnTo>
                    <a:pt x="8" y="29"/>
                  </a:lnTo>
                  <a:lnTo>
                    <a:pt x="5" y="26"/>
                  </a:lnTo>
                  <a:lnTo>
                    <a:pt x="3" y="25"/>
                  </a:lnTo>
                  <a:lnTo>
                    <a:pt x="1" y="22"/>
                  </a:lnTo>
                  <a:lnTo>
                    <a:pt x="1" y="22"/>
                  </a:lnTo>
                  <a:lnTo>
                    <a:pt x="0" y="18"/>
                  </a:lnTo>
                  <a:lnTo>
                    <a:pt x="1" y="15"/>
                  </a:lnTo>
                  <a:lnTo>
                    <a:pt x="1" y="14"/>
                  </a:lnTo>
                </a:path>
              </a:pathLst>
            </a:custGeom>
            <a:noFill/>
            <a:ln w="0">
              <a:solidFill>
                <a:srgbClr val="0000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46" name="Freeform 74">
              <a:extLst>
                <a:ext uri="{FF2B5EF4-FFF2-40B4-BE49-F238E27FC236}">
                  <a16:creationId xmlns:a16="http://schemas.microsoft.com/office/drawing/2014/main" id="{8984EDF2-EC6C-4626-B264-BF79E92C9A63}"/>
                </a:ext>
              </a:extLst>
            </p:cNvPr>
            <p:cNvSpPr>
              <a:spLocks/>
            </p:cNvSpPr>
            <p:nvPr/>
          </p:nvSpPr>
          <p:spPr bwMode="auto">
            <a:xfrm>
              <a:off x="2568" y="1095"/>
              <a:ext cx="339" cy="34"/>
            </a:xfrm>
            <a:custGeom>
              <a:avLst/>
              <a:gdLst>
                <a:gd name="T0" fmla="*/ 0 w 67"/>
                <a:gd name="T1" fmla="*/ 0 h 7"/>
                <a:gd name="T2" fmla="*/ 1 w 67"/>
                <a:gd name="T3" fmla="*/ 0 h 7"/>
                <a:gd name="T4" fmla="*/ 4 w 67"/>
                <a:gd name="T5" fmla="*/ 3 h 7"/>
                <a:gd name="T6" fmla="*/ 4 w 67"/>
                <a:gd name="T7" fmla="*/ 3 h 7"/>
                <a:gd name="T8" fmla="*/ 8 w 67"/>
                <a:gd name="T9" fmla="*/ 4 h 7"/>
                <a:gd name="T10" fmla="*/ 11 w 67"/>
                <a:gd name="T11" fmla="*/ 5 h 7"/>
                <a:gd name="T12" fmla="*/ 15 w 67"/>
                <a:gd name="T13" fmla="*/ 6 h 7"/>
                <a:gd name="T14" fmla="*/ 18 w 67"/>
                <a:gd name="T15" fmla="*/ 6 h 7"/>
                <a:gd name="T16" fmla="*/ 20 w 67"/>
                <a:gd name="T17" fmla="*/ 6 h 7"/>
                <a:gd name="T18" fmla="*/ 21 w 67"/>
                <a:gd name="T19" fmla="*/ 7 h 7"/>
                <a:gd name="T20" fmla="*/ 25 w 67"/>
                <a:gd name="T21" fmla="*/ 7 h 7"/>
                <a:gd name="T22" fmla="*/ 28 w 67"/>
                <a:gd name="T23" fmla="*/ 7 h 7"/>
                <a:gd name="T24" fmla="*/ 32 w 67"/>
                <a:gd name="T25" fmla="*/ 7 h 7"/>
                <a:gd name="T26" fmla="*/ 35 w 67"/>
                <a:gd name="T27" fmla="*/ 7 h 7"/>
                <a:gd name="T28" fmla="*/ 39 w 67"/>
                <a:gd name="T29" fmla="*/ 7 h 7"/>
                <a:gd name="T30" fmla="*/ 42 w 67"/>
                <a:gd name="T31" fmla="*/ 7 h 7"/>
                <a:gd name="T32" fmla="*/ 46 w 67"/>
                <a:gd name="T33" fmla="*/ 7 h 7"/>
                <a:gd name="T34" fmla="*/ 47 w 67"/>
                <a:gd name="T35" fmla="*/ 6 h 7"/>
                <a:gd name="T36" fmla="*/ 49 w 67"/>
                <a:gd name="T37" fmla="*/ 6 h 7"/>
                <a:gd name="T38" fmla="*/ 53 w 67"/>
                <a:gd name="T39" fmla="*/ 6 h 7"/>
                <a:gd name="T40" fmla="*/ 56 w 67"/>
                <a:gd name="T41" fmla="*/ 5 h 7"/>
                <a:gd name="T42" fmla="*/ 59 w 67"/>
                <a:gd name="T43" fmla="*/ 4 h 7"/>
                <a:gd name="T44" fmla="*/ 63 w 67"/>
                <a:gd name="T45" fmla="*/ 3 h 7"/>
                <a:gd name="T46" fmla="*/ 63 w 67"/>
                <a:gd name="T47" fmla="*/ 3 h 7"/>
                <a:gd name="T48" fmla="*/ 66 w 67"/>
                <a:gd name="T49" fmla="*/ 0 h 7"/>
                <a:gd name="T50" fmla="*/ 67 w 67"/>
                <a:gd name="T5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7" h="7">
                  <a:moveTo>
                    <a:pt x="0" y="0"/>
                  </a:moveTo>
                  <a:lnTo>
                    <a:pt x="1" y="0"/>
                  </a:lnTo>
                  <a:lnTo>
                    <a:pt x="4" y="3"/>
                  </a:lnTo>
                  <a:lnTo>
                    <a:pt x="4" y="3"/>
                  </a:lnTo>
                  <a:lnTo>
                    <a:pt x="8" y="4"/>
                  </a:lnTo>
                  <a:lnTo>
                    <a:pt x="11" y="5"/>
                  </a:lnTo>
                  <a:lnTo>
                    <a:pt x="15" y="6"/>
                  </a:lnTo>
                  <a:lnTo>
                    <a:pt x="18" y="6"/>
                  </a:lnTo>
                  <a:lnTo>
                    <a:pt x="20" y="6"/>
                  </a:lnTo>
                  <a:lnTo>
                    <a:pt x="21" y="7"/>
                  </a:lnTo>
                  <a:lnTo>
                    <a:pt x="25" y="7"/>
                  </a:lnTo>
                  <a:lnTo>
                    <a:pt x="28" y="7"/>
                  </a:lnTo>
                  <a:lnTo>
                    <a:pt x="32" y="7"/>
                  </a:lnTo>
                  <a:lnTo>
                    <a:pt x="35" y="7"/>
                  </a:lnTo>
                  <a:lnTo>
                    <a:pt x="39" y="7"/>
                  </a:lnTo>
                  <a:lnTo>
                    <a:pt x="42" y="7"/>
                  </a:lnTo>
                  <a:lnTo>
                    <a:pt x="46" y="7"/>
                  </a:lnTo>
                  <a:lnTo>
                    <a:pt x="47" y="6"/>
                  </a:lnTo>
                  <a:lnTo>
                    <a:pt x="49" y="6"/>
                  </a:lnTo>
                  <a:lnTo>
                    <a:pt x="53" y="6"/>
                  </a:lnTo>
                  <a:lnTo>
                    <a:pt x="56" y="5"/>
                  </a:lnTo>
                  <a:lnTo>
                    <a:pt x="59" y="4"/>
                  </a:lnTo>
                  <a:lnTo>
                    <a:pt x="63" y="3"/>
                  </a:lnTo>
                  <a:lnTo>
                    <a:pt x="63" y="3"/>
                  </a:lnTo>
                  <a:lnTo>
                    <a:pt x="66" y="0"/>
                  </a:lnTo>
                  <a:lnTo>
                    <a:pt x="67" y="0"/>
                  </a:lnTo>
                </a:path>
              </a:pathLst>
            </a:custGeom>
            <a:noFill/>
            <a:ln w="0">
              <a:solidFill>
                <a:srgbClr val="0000B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47" name="Freeform 75">
              <a:extLst>
                <a:ext uri="{FF2B5EF4-FFF2-40B4-BE49-F238E27FC236}">
                  <a16:creationId xmlns:a16="http://schemas.microsoft.com/office/drawing/2014/main" id="{E7173A69-9E73-47D0-9F51-0B889EF4872F}"/>
                </a:ext>
              </a:extLst>
            </p:cNvPr>
            <p:cNvSpPr>
              <a:spLocks/>
            </p:cNvSpPr>
            <p:nvPr/>
          </p:nvSpPr>
          <p:spPr bwMode="auto">
            <a:xfrm>
              <a:off x="2568" y="2720"/>
              <a:ext cx="339" cy="39"/>
            </a:xfrm>
            <a:custGeom>
              <a:avLst/>
              <a:gdLst>
                <a:gd name="T0" fmla="*/ 0 w 67"/>
                <a:gd name="T1" fmla="*/ 8 h 8"/>
                <a:gd name="T2" fmla="*/ 1 w 67"/>
                <a:gd name="T3" fmla="*/ 7 h 8"/>
                <a:gd name="T4" fmla="*/ 4 w 67"/>
                <a:gd name="T5" fmla="*/ 4 h 8"/>
                <a:gd name="T6" fmla="*/ 4 w 67"/>
                <a:gd name="T7" fmla="*/ 4 h 8"/>
                <a:gd name="T8" fmla="*/ 8 w 67"/>
                <a:gd name="T9" fmla="*/ 3 h 8"/>
                <a:gd name="T10" fmla="*/ 11 w 67"/>
                <a:gd name="T11" fmla="*/ 2 h 8"/>
                <a:gd name="T12" fmla="*/ 15 w 67"/>
                <a:gd name="T13" fmla="*/ 1 h 8"/>
                <a:gd name="T14" fmla="*/ 18 w 67"/>
                <a:gd name="T15" fmla="*/ 1 h 8"/>
                <a:gd name="T16" fmla="*/ 20 w 67"/>
                <a:gd name="T17" fmla="*/ 1 h 8"/>
                <a:gd name="T18" fmla="*/ 21 w 67"/>
                <a:gd name="T19" fmla="*/ 0 h 8"/>
                <a:gd name="T20" fmla="*/ 25 w 67"/>
                <a:gd name="T21" fmla="*/ 0 h 8"/>
                <a:gd name="T22" fmla="*/ 28 w 67"/>
                <a:gd name="T23" fmla="*/ 0 h 8"/>
                <a:gd name="T24" fmla="*/ 32 w 67"/>
                <a:gd name="T25" fmla="*/ 0 h 8"/>
                <a:gd name="T26" fmla="*/ 35 w 67"/>
                <a:gd name="T27" fmla="*/ 0 h 8"/>
                <a:gd name="T28" fmla="*/ 39 w 67"/>
                <a:gd name="T29" fmla="*/ 0 h 8"/>
                <a:gd name="T30" fmla="*/ 42 w 67"/>
                <a:gd name="T31" fmla="*/ 0 h 8"/>
                <a:gd name="T32" fmla="*/ 46 w 67"/>
                <a:gd name="T33" fmla="*/ 0 h 8"/>
                <a:gd name="T34" fmla="*/ 47 w 67"/>
                <a:gd name="T35" fmla="*/ 1 h 8"/>
                <a:gd name="T36" fmla="*/ 49 w 67"/>
                <a:gd name="T37" fmla="*/ 1 h 8"/>
                <a:gd name="T38" fmla="*/ 53 w 67"/>
                <a:gd name="T39" fmla="*/ 1 h 8"/>
                <a:gd name="T40" fmla="*/ 56 w 67"/>
                <a:gd name="T41" fmla="*/ 2 h 8"/>
                <a:gd name="T42" fmla="*/ 59 w 67"/>
                <a:gd name="T43" fmla="*/ 3 h 8"/>
                <a:gd name="T44" fmla="*/ 63 w 67"/>
                <a:gd name="T45" fmla="*/ 4 h 8"/>
                <a:gd name="T46" fmla="*/ 63 w 67"/>
                <a:gd name="T47" fmla="*/ 4 h 8"/>
                <a:gd name="T48" fmla="*/ 66 w 67"/>
                <a:gd name="T49" fmla="*/ 7 h 8"/>
                <a:gd name="T50" fmla="*/ 67 w 67"/>
                <a:gd name="T51"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7" h="8">
                  <a:moveTo>
                    <a:pt x="0" y="8"/>
                  </a:moveTo>
                  <a:lnTo>
                    <a:pt x="1" y="7"/>
                  </a:lnTo>
                  <a:lnTo>
                    <a:pt x="4" y="4"/>
                  </a:lnTo>
                  <a:lnTo>
                    <a:pt x="4" y="4"/>
                  </a:lnTo>
                  <a:lnTo>
                    <a:pt x="8" y="3"/>
                  </a:lnTo>
                  <a:lnTo>
                    <a:pt x="11" y="2"/>
                  </a:lnTo>
                  <a:lnTo>
                    <a:pt x="15" y="1"/>
                  </a:lnTo>
                  <a:lnTo>
                    <a:pt x="18" y="1"/>
                  </a:lnTo>
                  <a:lnTo>
                    <a:pt x="20" y="1"/>
                  </a:lnTo>
                  <a:lnTo>
                    <a:pt x="21" y="0"/>
                  </a:lnTo>
                  <a:lnTo>
                    <a:pt x="25" y="0"/>
                  </a:lnTo>
                  <a:lnTo>
                    <a:pt x="28" y="0"/>
                  </a:lnTo>
                  <a:lnTo>
                    <a:pt x="32" y="0"/>
                  </a:lnTo>
                  <a:lnTo>
                    <a:pt x="35" y="0"/>
                  </a:lnTo>
                  <a:lnTo>
                    <a:pt x="39" y="0"/>
                  </a:lnTo>
                  <a:lnTo>
                    <a:pt x="42" y="0"/>
                  </a:lnTo>
                  <a:lnTo>
                    <a:pt x="46" y="0"/>
                  </a:lnTo>
                  <a:lnTo>
                    <a:pt x="47" y="1"/>
                  </a:lnTo>
                  <a:lnTo>
                    <a:pt x="49" y="1"/>
                  </a:lnTo>
                  <a:lnTo>
                    <a:pt x="53" y="1"/>
                  </a:lnTo>
                  <a:lnTo>
                    <a:pt x="56" y="2"/>
                  </a:lnTo>
                  <a:lnTo>
                    <a:pt x="59" y="3"/>
                  </a:lnTo>
                  <a:lnTo>
                    <a:pt x="63" y="4"/>
                  </a:lnTo>
                  <a:lnTo>
                    <a:pt x="63" y="4"/>
                  </a:lnTo>
                  <a:lnTo>
                    <a:pt x="66" y="7"/>
                  </a:lnTo>
                  <a:lnTo>
                    <a:pt x="67" y="8"/>
                  </a:lnTo>
                </a:path>
              </a:pathLst>
            </a:custGeom>
            <a:noFill/>
            <a:ln w="0">
              <a:solidFill>
                <a:srgbClr val="0000B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48" name="Freeform 76">
              <a:extLst>
                <a:ext uri="{FF2B5EF4-FFF2-40B4-BE49-F238E27FC236}">
                  <a16:creationId xmlns:a16="http://schemas.microsoft.com/office/drawing/2014/main" id="{06440ED5-FF45-424E-8908-17BEE74FFA02}"/>
                </a:ext>
              </a:extLst>
            </p:cNvPr>
            <p:cNvSpPr>
              <a:spLocks/>
            </p:cNvSpPr>
            <p:nvPr/>
          </p:nvSpPr>
          <p:spPr bwMode="auto">
            <a:xfrm>
              <a:off x="1874" y="1752"/>
              <a:ext cx="324" cy="346"/>
            </a:xfrm>
            <a:custGeom>
              <a:avLst/>
              <a:gdLst>
                <a:gd name="T0" fmla="*/ 0 w 64"/>
                <a:gd name="T1" fmla="*/ 7 h 71"/>
                <a:gd name="T2" fmla="*/ 1 w 64"/>
                <a:gd name="T3" fmla="*/ 6 h 71"/>
                <a:gd name="T4" fmla="*/ 3 w 64"/>
                <a:gd name="T5" fmla="*/ 5 h 71"/>
                <a:gd name="T6" fmla="*/ 6 w 64"/>
                <a:gd name="T7" fmla="*/ 3 h 71"/>
                <a:gd name="T8" fmla="*/ 9 w 64"/>
                <a:gd name="T9" fmla="*/ 3 h 71"/>
                <a:gd name="T10" fmla="*/ 10 w 64"/>
                <a:gd name="T11" fmla="*/ 2 h 71"/>
                <a:gd name="T12" fmla="*/ 13 w 64"/>
                <a:gd name="T13" fmla="*/ 1 h 71"/>
                <a:gd name="T14" fmla="*/ 17 w 64"/>
                <a:gd name="T15" fmla="*/ 1 h 71"/>
                <a:gd name="T16" fmla="*/ 20 w 64"/>
                <a:gd name="T17" fmla="*/ 0 h 71"/>
                <a:gd name="T18" fmla="*/ 24 w 64"/>
                <a:gd name="T19" fmla="*/ 0 h 71"/>
                <a:gd name="T20" fmla="*/ 27 w 64"/>
                <a:gd name="T21" fmla="*/ 0 h 71"/>
                <a:gd name="T22" fmla="*/ 31 w 64"/>
                <a:gd name="T23" fmla="*/ 0 h 71"/>
                <a:gd name="T24" fmla="*/ 34 w 64"/>
                <a:gd name="T25" fmla="*/ 0 h 71"/>
                <a:gd name="T26" fmla="*/ 38 w 64"/>
                <a:gd name="T27" fmla="*/ 0 h 71"/>
                <a:gd name="T28" fmla="*/ 41 w 64"/>
                <a:gd name="T29" fmla="*/ 1 h 71"/>
                <a:gd name="T30" fmla="*/ 44 w 64"/>
                <a:gd name="T31" fmla="*/ 2 h 71"/>
                <a:gd name="T32" fmla="*/ 48 w 64"/>
                <a:gd name="T33" fmla="*/ 3 h 71"/>
                <a:gd name="T34" fmla="*/ 48 w 64"/>
                <a:gd name="T35" fmla="*/ 3 h 71"/>
                <a:gd name="T36" fmla="*/ 51 w 64"/>
                <a:gd name="T37" fmla="*/ 4 h 71"/>
                <a:gd name="T38" fmla="*/ 54 w 64"/>
                <a:gd name="T39" fmla="*/ 6 h 71"/>
                <a:gd name="T40" fmla="*/ 55 w 64"/>
                <a:gd name="T41" fmla="*/ 7 h 71"/>
                <a:gd name="T42" fmla="*/ 58 w 64"/>
                <a:gd name="T43" fmla="*/ 10 h 71"/>
                <a:gd name="T44" fmla="*/ 58 w 64"/>
                <a:gd name="T45" fmla="*/ 10 h 71"/>
                <a:gd name="T46" fmla="*/ 60 w 64"/>
                <a:gd name="T47" fmla="*/ 13 h 71"/>
                <a:gd name="T48" fmla="*/ 61 w 64"/>
                <a:gd name="T49" fmla="*/ 17 h 71"/>
                <a:gd name="T50" fmla="*/ 62 w 64"/>
                <a:gd name="T51" fmla="*/ 17 h 71"/>
                <a:gd name="T52" fmla="*/ 62 w 64"/>
                <a:gd name="T53" fmla="*/ 20 h 71"/>
                <a:gd name="T54" fmla="*/ 63 w 64"/>
                <a:gd name="T55" fmla="*/ 23 h 71"/>
                <a:gd name="T56" fmla="*/ 64 w 64"/>
                <a:gd name="T57" fmla="*/ 27 h 71"/>
                <a:gd name="T58" fmla="*/ 64 w 64"/>
                <a:gd name="T59" fmla="*/ 30 h 71"/>
                <a:gd name="T60" fmla="*/ 64 w 64"/>
                <a:gd name="T61" fmla="*/ 34 h 71"/>
                <a:gd name="T62" fmla="*/ 64 w 64"/>
                <a:gd name="T63" fmla="*/ 37 h 71"/>
                <a:gd name="T64" fmla="*/ 64 w 64"/>
                <a:gd name="T65" fmla="*/ 41 h 71"/>
                <a:gd name="T66" fmla="*/ 64 w 64"/>
                <a:gd name="T67" fmla="*/ 44 h 71"/>
                <a:gd name="T68" fmla="*/ 63 w 64"/>
                <a:gd name="T69" fmla="*/ 48 h 71"/>
                <a:gd name="T70" fmla="*/ 62 w 64"/>
                <a:gd name="T71" fmla="*/ 51 h 71"/>
                <a:gd name="T72" fmla="*/ 62 w 64"/>
                <a:gd name="T73" fmla="*/ 54 h 71"/>
                <a:gd name="T74" fmla="*/ 61 w 64"/>
                <a:gd name="T75" fmla="*/ 55 h 71"/>
                <a:gd name="T76" fmla="*/ 60 w 64"/>
                <a:gd name="T77" fmla="*/ 58 h 71"/>
                <a:gd name="T78" fmla="*/ 58 w 64"/>
                <a:gd name="T79" fmla="*/ 61 h 71"/>
                <a:gd name="T80" fmla="*/ 58 w 64"/>
                <a:gd name="T81" fmla="*/ 61 h 71"/>
                <a:gd name="T82" fmla="*/ 55 w 64"/>
                <a:gd name="T83" fmla="*/ 64 h 71"/>
                <a:gd name="T84" fmla="*/ 54 w 64"/>
                <a:gd name="T85" fmla="*/ 65 h 71"/>
                <a:gd name="T86" fmla="*/ 51 w 64"/>
                <a:gd name="T87" fmla="*/ 67 h 71"/>
                <a:gd name="T88" fmla="*/ 48 w 64"/>
                <a:gd name="T89" fmla="*/ 68 h 71"/>
                <a:gd name="T90" fmla="*/ 48 w 64"/>
                <a:gd name="T91" fmla="*/ 68 h 71"/>
                <a:gd name="T92" fmla="*/ 44 w 64"/>
                <a:gd name="T93" fmla="*/ 69 h 71"/>
                <a:gd name="T94" fmla="*/ 41 w 64"/>
                <a:gd name="T95" fmla="*/ 70 h 71"/>
                <a:gd name="T96" fmla="*/ 38 w 64"/>
                <a:gd name="T97" fmla="*/ 71 h 71"/>
                <a:gd name="T98" fmla="*/ 34 w 64"/>
                <a:gd name="T99" fmla="*/ 71 h 71"/>
                <a:gd name="T100" fmla="*/ 31 w 64"/>
                <a:gd name="T101" fmla="*/ 71 h 71"/>
                <a:gd name="T102" fmla="*/ 27 w 64"/>
                <a:gd name="T103" fmla="*/ 71 h 71"/>
                <a:gd name="T104" fmla="*/ 24 w 64"/>
                <a:gd name="T105" fmla="*/ 71 h 71"/>
                <a:gd name="T106" fmla="*/ 20 w 64"/>
                <a:gd name="T107" fmla="*/ 71 h 71"/>
                <a:gd name="T108" fmla="*/ 17 w 64"/>
                <a:gd name="T109" fmla="*/ 70 h 71"/>
                <a:gd name="T110" fmla="*/ 13 w 64"/>
                <a:gd name="T111" fmla="*/ 70 h 71"/>
                <a:gd name="T112" fmla="*/ 10 w 64"/>
                <a:gd name="T113" fmla="*/ 69 h 71"/>
                <a:gd name="T114" fmla="*/ 9 w 64"/>
                <a:gd name="T115" fmla="*/ 68 h 71"/>
                <a:gd name="T116" fmla="*/ 6 w 64"/>
                <a:gd name="T117" fmla="*/ 68 h 71"/>
                <a:gd name="T118" fmla="*/ 3 w 64"/>
                <a:gd name="T119" fmla="*/ 66 h 71"/>
                <a:gd name="T120" fmla="*/ 1 w 64"/>
                <a:gd name="T121" fmla="*/ 65 h 71"/>
                <a:gd name="T122" fmla="*/ 0 w 64"/>
                <a:gd name="T123" fmla="*/ 6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4" h="71">
                  <a:moveTo>
                    <a:pt x="0" y="7"/>
                  </a:moveTo>
                  <a:lnTo>
                    <a:pt x="1" y="6"/>
                  </a:lnTo>
                  <a:lnTo>
                    <a:pt x="3" y="5"/>
                  </a:lnTo>
                  <a:lnTo>
                    <a:pt x="6" y="3"/>
                  </a:lnTo>
                  <a:lnTo>
                    <a:pt x="9" y="3"/>
                  </a:lnTo>
                  <a:lnTo>
                    <a:pt x="10" y="2"/>
                  </a:lnTo>
                  <a:lnTo>
                    <a:pt x="13" y="1"/>
                  </a:lnTo>
                  <a:lnTo>
                    <a:pt x="17" y="1"/>
                  </a:lnTo>
                  <a:lnTo>
                    <a:pt x="20" y="0"/>
                  </a:lnTo>
                  <a:lnTo>
                    <a:pt x="24" y="0"/>
                  </a:lnTo>
                  <a:lnTo>
                    <a:pt x="27" y="0"/>
                  </a:lnTo>
                  <a:lnTo>
                    <a:pt x="31" y="0"/>
                  </a:lnTo>
                  <a:lnTo>
                    <a:pt x="34" y="0"/>
                  </a:lnTo>
                  <a:lnTo>
                    <a:pt x="38" y="0"/>
                  </a:lnTo>
                  <a:lnTo>
                    <a:pt x="41" y="1"/>
                  </a:lnTo>
                  <a:lnTo>
                    <a:pt x="44" y="2"/>
                  </a:lnTo>
                  <a:lnTo>
                    <a:pt x="48" y="3"/>
                  </a:lnTo>
                  <a:lnTo>
                    <a:pt x="48" y="3"/>
                  </a:lnTo>
                  <a:lnTo>
                    <a:pt x="51" y="4"/>
                  </a:lnTo>
                  <a:lnTo>
                    <a:pt x="54" y="6"/>
                  </a:lnTo>
                  <a:lnTo>
                    <a:pt x="55" y="7"/>
                  </a:lnTo>
                  <a:lnTo>
                    <a:pt x="58" y="10"/>
                  </a:lnTo>
                  <a:lnTo>
                    <a:pt x="58" y="10"/>
                  </a:lnTo>
                  <a:lnTo>
                    <a:pt x="60" y="13"/>
                  </a:lnTo>
                  <a:lnTo>
                    <a:pt x="61" y="17"/>
                  </a:lnTo>
                  <a:lnTo>
                    <a:pt x="62" y="17"/>
                  </a:lnTo>
                  <a:lnTo>
                    <a:pt x="62" y="20"/>
                  </a:lnTo>
                  <a:lnTo>
                    <a:pt x="63" y="23"/>
                  </a:lnTo>
                  <a:lnTo>
                    <a:pt x="64" y="27"/>
                  </a:lnTo>
                  <a:lnTo>
                    <a:pt x="64" y="30"/>
                  </a:lnTo>
                  <a:lnTo>
                    <a:pt x="64" y="34"/>
                  </a:lnTo>
                  <a:lnTo>
                    <a:pt x="64" y="37"/>
                  </a:lnTo>
                  <a:lnTo>
                    <a:pt x="64" y="41"/>
                  </a:lnTo>
                  <a:lnTo>
                    <a:pt x="64" y="44"/>
                  </a:lnTo>
                  <a:lnTo>
                    <a:pt x="63" y="48"/>
                  </a:lnTo>
                  <a:lnTo>
                    <a:pt x="62" y="51"/>
                  </a:lnTo>
                  <a:lnTo>
                    <a:pt x="62" y="54"/>
                  </a:lnTo>
                  <a:lnTo>
                    <a:pt x="61" y="55"/>
                  </a:lnTo>
                  <a:lnTo>
                    <a:pt x="60" y="58"/>
                  </a:lnTo>
                  <a:lnTo>
                    <a:pt x="58" y="61"/>
                  </a:lnTo>
                  <a:lnTo>
                    <a:pt x="58" y="61"/>
                  </a:lnTo>
                  <a:lnTo>
                    <a:pt x="55" y="64"/>
                  </a:lnTo>
                  <a:lnTo>
                    <a:pt x="54" y="65"/>
                  </a:lnTo>
                  <a:lnTo>
                    <a:pt x="51" y="67"/>
                  </a:lnTo>
                  <a:lnTo>
                    <a:pt x="48" y="68"/>
                  </a:lnTo>
                  <a:lnTo>
                    <a:pt x="48" y="68"/>
                  </a:lnTo>
                  <a:lnTo>
                    <a:pt x="44" y="69"/>
                  </a:lnTo>
                  <a:lnTo>
                    <a:pt x="41" y="70"/>
                  </a:lnTo>
                  <a:lnTo>
                    <a:pt x="38" y="71"/>
                  </a:lnTo>
                  <a:lnTo>
                    <a:pt x="34" y="71"/>
                  </a:lnTo>
                  <a:lnTo>
                    <a:pt x="31" y="71"/>
                  </a:lnTo>
                  <a:lnTo>
                    <a:pt x="27" y="71"/>
                  </a:lnTo>
                  <a:lnTo>
                    <a:pt x="24" y="71"/>
                  </a:lnTo>
                  <a:lnTo>
                    <a:pt x="20" y="71"/>
                  </a:lnTo>
                  <a:lnTo>
                    <a:pt x="17" y="70"/>
                  </a:lnTo>
                  <a:lnTo>
                    <a:pt x="13" y="70"/>
                  </a:lnTo>
                  <a:lnTo>
                    <a:pt x="10" y="69"/>
                  </a:lnTo>
                  <a:lnTo>
                    <a:pt x="9" y="68"/>
                  </a:lnTo>
                  <a:lnTo>
                    <a:pt x="6" y="68"/>
                  </a:lnTo>
                  <a:lnTo>
                    <a:pt x="3" y="66"/>
                  </a:lnTo>
                  <a:lnTo>
                    <a:pt x="1" y="65"/>
                  </a:lnTo>
                  <a:lnTo>
                    <a:pt x="0" y="64"/>
                  </a:lnTo>
                </a:path>
              </a:pathLst>
            </a:custGeom>
            <a:noFill/>
            <a:ln w="0">
              <a:solidFill>
                <a:srgbClr val="0000B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49" name="Freeform 77">
              <a:extLst>
                <a:ext uri="{FF2B5EF4-FFF2-40B4-BE49-F238E27FC236}">
                  <a16:creationId xmlns:a16="http://schemas.microsoft.com/office/drawing/2014/main" id="{F17485A0-9B65-4B77-A455-73794D81F851}"/>
                </a:ext>
              </a:extLst>
            </p:cNvPr>
            <p:cNvSpPr>
              <a:spLocks/>
            </p:cNvSpPr>
            <p:nvPr/>
          </p:nvSpPr>
          <p:spPr bwMode="auto">
            <a:xfrm>
              <a:off x="3276" y="1752"/>
              <a:ext cx="329" cy="346"/>
            </a:xfrm>
            <a:custGeom>
              <a:avLst/>
              <a:gdLst>
                <a:gd name="T0" fmla="*/ 65 w 65"/>
                <a:gd name="T1" fmla="*/ 7 h 71"/>
                <a:gd name="T2" fmla="*/ 63 w 65"/>
                <a:gd name="T3" fmla="*/ 6 h 71"/>
                <a:gd name="T4" fmla="*/ 61 w 65"/>
                <a:gd name="T5" fmla="*/ 5 h 71"/>
                <a:gd name="T6" fmla="*/ 58 w 65"/>
                <a:gd name="T7" fmla="*/ 3 h 71"/>
                <a:gd name="T8" fmla="*/ 55 w 65"/>
                <a:gd name="T9" fmla="*/ 3 h 71"/>
                <a:gd name="T10" fmla="*/ 54 w 65"/>
                <a:gd name="T11" fmla="*/ 2 h 71"/>
                <a:gd name="T12" fmla="*/ 51 w 65"/>
                <a:gd name="T13" fmla="*/ 1 h 71"/>
                <a:gd name="T14" fmla="*/ 47 w 65"/>
                <a:gd name="T15" fmla="*/ 1 h 71"/>
                <a:gd name="T16" fmla="*/ 44 w 65"/>
                <a:gd name="T17" fmla="*/ 0 h 71"/>
                <a:gd name="T18" fmla="*/ 40 w 65"/>
                <a:gd name="T19" fmla="*/ 0 h 71"/>
                <a:gd name="T20" fmla="*/ 37 w 65"/>
                <a:gd name="T21" fmla="*/ 0 h 71"/>
                <a:gd name="T22" fmla="*/ 33 w 65"/>
                <a:gd name="T23" fmla="*/ 0 h 71"/>
                <a:gd name="T24" fmla="*/ 30 w 65"/>
                <a:gd name="T25" fmla="*/ 0 h 71"/>
                <a:gd name="T26" fmla="*/ 27 w 65"/>
                <a:gd name="T27" fmla="*/ 0 h 71"/>
                <a:gd name="T28" fmla="*/ 23 w 65"/>
                <a:gd name="T29" fmla="*/ 1 h 71"/>
                <a:gd name="T30" fmla="*/ 20 w 65"/>
                <a:gd name="T31" fmla="*/ 2 h 71"/>
                <a:gd name="T32" fmla="*/ 16 w 65"/>
                <a:gd name="T33" fmla="*/ 3 h 71"/>
                <a:gd name="T34" fmla="*/ 16 w 65"/>
                <a:gd name="T35" fmla="*/ 3 h 71"/>
                <a:gd name="T36" fmla="*/ 13 w 65"/>
                <a:gd name="T37" fmla="*/ 4 h 71"/>
                <a:gd name="T38" fmla="*/ 10 w 65"/>
                <a:gd name="T39" fmla="*/ 6 h 71"/>
                <a:gd name="T40" fmla="*/ 9 w 65"/>
                <a:gd name="T41" fmla="*/ 7 h 71"/>
                <a:gd name="T42" fmla="*/ 6 w 65"/>
                <a:gd name="T43" fmla="*/ 10 h 71"/>
                <a:gd name="T44" fmla="*/ 6 w 65"/>
                <a:gd name="T45" fmla="*/ 10 h 71"/>
                <a:gd name="T46" fmla="*/ 4 w 65"/>
                <a:gd name="T47" fmla="*/ 13 h 71"/>
                <a:gd name="T48" fmla="*/ 3 w 65"/>
                <a:gd name="T49" fmla="*/ 17 h 71"/>
                <a:gd name="T50" fmla="*/ 2 w 65"/>
                <a:gd name="T51" fmla="*/ 17 h 71"/>
                <a:gd name="T52" fmla="*/ 2 w 65"/>
                <a:gd name="T53" fmla="*/ 20 h 71"/>
                <a:gd name="T54" fmla="*/ 1 w 65"/>
                <a:gd name="T55" fmla="*/ 23 h 71"/>
                <a:gd name="T56" fmla="*/ 0 w 65"/>
                <a:gd name="T57" fmla="*/ 27 h 71"/>
                <a:gd name="T58" fmla="*/ 0 w 65"/>
                <a:gd name="T59" fmla="*/ 30 h 71"/>
                <a:gd name="T60" fmla="*/ 0 w 65"/>
                <a:gd name="T61" fmla="*/ 34 h 71"/>
                <a:gd name="T62" fmla="*/ 0 w 65"/>
                <a:gd name="T63" fmla="*/ 37 h 71"/>
                <a:gd name="T64" fmla="*/ 0 w 65"/>
                <a:gd name="T65" fmla="*/ 41 h 71"/>
                <a:gd name="T66" fmla="*/ 0 w 65"/>
                <a:gd name="T67" fmla="*/ 44 h 71"/>
                <a:gd name="T68" fmla="*/ 1 w 65"/>
                <a:gd name="T69" fmla="*/ 48 h 71"/>
                <a:gd name="T70" fmla="*/ 2 w 65"/>
                <a:gd name="T71" fmla="*/ 51 h 71"/>
                <a:gd name="T72" fmla="*/ 2 w 65"/>
                <a:gd name="T73" fmla="*/ 54 h 71"/>
                <a:gd name="T74" fmla="*/ 3 w 65"/>
                <a:gd name="T75" fmla="*/ 55 h 71"/>
                <a:gd name="T76" fmla="*/ 4 w 65"/>
                <a:gd name="T77" fmla="*/ 58 h 71"/>
                <a:gd name="T78" fmla="*/ 6 w 65"/>
                <a:gd name="T79" fmla="*/ 61 h 71"/>
                <a:gd name="T80" fmla="*/ 6 w 65"/>
                <a:gd name="T81" fmla="*/ 61 h 71"/>
                <a:gd name="T82" fmla="*/ 9 w 65"/>
                <a:gd name="T83" fmla="*/ 64 h 71"/>
                <a:gd name="T84" fmla="*/ 10 w 65"/>
                <a:gd name="T85" fmla="*/ 65 h 71"/>
                <a:gd name="T86" fmla="*/ 13 w 65"/>
                <a:gd name="T87" fmla="*/ 67 h 71"/>
                <a:gd name="T88" fmla="*/ 16 w 65"/>
                <a:gd name="T89" fmla="*/ 68 h 71"/>
                <a:gd name="T90" fmla="*/ 16 w 65"/>
                <a:gd name="T91" fmla="*/ 68 h 71"/>
                <a:gd name="T92" fmla="*/ 20 w 65"/>
                <a:gd name="T93" fmla="*/ 69 h 71"/>
                <a:gd name="T94" fmla="*/ 23 w 65"/>
                <a:gd name="T95" fmla="*/ 70 h 71"/>
                <a:gd name="T96" fmla="*/ 27 w 65"/>
                <a:gd name="T97" fmla="*/ 71 h 71"/>
                <a:gd name="T98" fmla="*/ 30 w 65"/>
                <a:gd name="T99" fmla="*/ 71 h 71"/>
                <a:gd name="T100" fmla="*/ 33 w 65"/>
                <a:gd name="T101" fmla="*/ 71 h 71"/>
                <a:gd name="T102" fmla="*/ 37 w 65"/>
                <a:gd name="T103" fmla="*/ 71 h 71"/>
                <a:gd name="T104" fmla="*/ 40 w 65"/>
                <a:gd name="T105" fmla="*/ 71 h 71"/>
                <a:gd name="T106" fmla="*/ 44 w 65"/>
                <a:gd name="T107" fmla="*/ 71 h 71"/>
                <a:gd name="T108" fmla="*/ 47 w 65"/>
                <a:gd name="T109" fmla="*/ 70 h 71"/>
                <a:gd name="T110" fmla="*/ 51 w 65"/>
                <a:gd name="T111" fmla="*/ 70 h 71"/>
                <a:gd name="T112" fmla="*/ 54 w 65"/>
                <a:gd name="T113" fmla="*/ 69 h 71"/>
                <a:gd name="T114" fmla="*/ 55 w 65"/>
                <a:gd name="T115" fmla="*/ 68 h 71"/>
                <a:gd name="T116" fmla="*/ 58 w 65"/>
                <a:gd name="T117" fmla="*/ 68 h 71"/>
                <a:gd name="T118" fmla="*/ 61 w 65"/>
                <a:gd name="T119" fmla="*/ 66 h 71"/>
                <a:gd name="T120" fmla="*/ 63 w 65"/>
                <a:gd name="T121" fmla="*/ 65 h 71"/>
                <a:gd name="T122" fmla="*/ 65 w 65"/>
                <a:gd name="T123" fmla="*/ 6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 h="71">
                  <a:moveTo>
                    <a:pt x="65" y="7"/>
                  </a:moveTo>
                  <a:lnTo>
                    <a:pt x="63" y="6"/>
                  </a:lnTo>
                  <a:lnTo>
                    <a:pt x="61" y="5"/>
                  </a:lnTo>
                  <a:lnTo>
                    <a:pt x="58" y="3"/>
                  </a:lnTo>
                  <a:lnTo>
                    <a:pt x="55" y="3"/>
                  </a:lnTo>
                  <a:lnTo>
                    <a:pt x="54" y="2"/>
                  </a:lnTo>
                  <a:lnTo>
                    <a:pt x="51" y="1"/>
                  </a:lnTo>
                  <a:lnTo>
                    <a:pt x="47" y="1"/>
                  </a:lnTo>
                  <a:lnTo>
                    <a:pt x="44" y="0"/>
                  </a:lnTo>
                  <a:lnTo>
                    <a:pt x="40" y="0"/>
                  </a:lnTo>
                  <a:lnTo>
                    <a:pt x="37" y="0"/>
                  </a:lnTo>
                  <a:lnTo>
                    <a:pt x="33" y="0"/>
                  </a:lnTo>
                  <a:lnTo>
                    <a:pt x="30" y="0"/>
                  </a:lnTo>
                  <a:lnTo>
                    <a:pt x="27" y="0"/>
                  </a:lnTo>
                  <a:lnTo>
                    <a:pt x="23" y="1"/>
                  </a:lnTo>
                  <a:lnTo>
                    <a:pt x="20" y="2"/>
                  </a:lnTo>
                  <a:lnTo>
                    <a:pt x="16" y="3"/>
                  </a:lnTo>
                  <a:lnTo>
                    <a:pt x="16" y="3"/>
                  </a:lnTo>
                  <a:lnTo>
                    <a:pt x="13" y="4"/>
                  </a:lnTo>
                  <a:lnTo>
                    <a:pt x="10" y="6"/>
                  </a:lnTo>
                  <a:lnTo>
                    <a:pt x="9" y="7"/>
                  </a:lnTo>
                  <a:lnTo>
                    <a:pt x="6" y="10"/>
                  </a:lnTo>
                  <a:lnTo>
                    <a:pt x="6" y="10"/>
                  </a:lnTo>
                  <a:lnTo>
                    <a:pt x="4" y="13"/>
                  </a:lnTo>
                  <a:lnTo>
                    <a:pt x="3" y="17"/>
                  </a:lnTo>
                  <a:lnTo>
                    <a:pt x="2" y="17"/>
                  </a:lnTo>
                  <a:lnTo>
                    <a:pt x="2" y="20"/>
                  </a:lnTo>
                  <a:lnTo>
                    <a:pt x="1" y="23"/>
                  </a:lnTo>
                  <a:lnTo>
                    <a:pt x="0" y="27"/>
                  </a:lnTo>
                  <a:lnTo>
                    <a:pt x="0" y="30"/>
                  </a:lnTo>
                  <a:lnTo>
                    <a:pt x="0" y="34"/>
                  </a:lnTo>
                  <a:lnTo>
                    <a:pt x="0" y="37"/>
                  </a:lnTo>
                  <a:lnTo>
                    <a:pt x="0" y="41"/>
                  </a:lnTo>
                  <a:lnTo>
                    <a:pt x="0" y="44"/>
                  </a:lnTo>
                  <a:lnTo>
                    <a:pt x="1" y="48"/>
                  </a:lnTo>
                  <a:lnTo>
                    <a:pt x="2" y="51"/>
                  </a:lnTo>
                  <a:lnTo>
                    <a:pt x="2" y="54"/>
                  </a:lnTo>
                  <a:lnTo>
                    <a:pt x="3" y="55"/>
                  </a:lnTo>
                  <a:lnTo>
                    <a:pt x="4" y="58"/>
                  </a:lnTo>
                  <a:lnTo>
                    <a:pt x="6" y="61"/>
                  </a:lnTo>
                  <a:lnTo>
                    <a:pt x="6" y="61"/>
                  </a:lnTo>
                  <a:lnTo>
                    <a:pt x="9" y="64"/>
                  </a:lnTo>
                  <a:lnTo>
                    <a:pt x="10" y="65"/>
                  </a:lnTo>
                  <a:lnTo>
                    <a:pt x="13" y="67"/>
                  </a:lnTo>
                  <a:lnTo>
                    <a:pt x="16" y="68"/>
                  </a:lnTo>
                  <a:lnTo>
                    <a:pt x="16" y="68"/>
                  </a:lnTo>
                  <a:lnTo>
                    <a:pt x="20" y="69"/>
                  </a:lnTo>
                  <a:lnTo>
                    <a:pt x="23" y="70"/>
                  </a:lnTo>
                  <a:lnTo>
                    <a:pt x="27" y="71"/>
                  </a:lnTo>
                  <a:lnTo>
                    <a:pt x="30" y="71"/>
                  </a:lnTo>
                  <a:lnTo>
                    <a:pt x="33" y="71"/>
                  </a:lnTo>
                  <a:lnTo>
                    <a:pt x="37" y="71"/>
                  </a:lnTo>
                  <a:lnTo>
                    <a:pt x="40" y="71"/>
                  </a:lnTo>
                  <a:lnTo>
                    <a:pt x="44" y="71"/>
                  </a:lnTo>
                  <a:lnTo>
                    <a:pt x="47" y="70"/>
                  </a:lnTo>
                  <a:lnTo>
                    <a:pt x="51" y="70"/>
                  </a:lnTo>
                  <a:lnTo>
                    <a:pt x="54" y="69"/>
                  </a:lnTo>
                  <a:lnTo>
                    <a:pt x="55" y="68"/>
                  </a:lnTo>
                  <a:lnTo>
                    <a:pt x="58" y="68"/>
                  </a:lnTo>
                  <a:lnTo>
                    <a:pt x="61" y="66"/>
                  </a:lnTo>
                  <a:lnTo>
                    <a:pt x="63" y="65"/>
                  </a:lnTo>
                  <a:lnTo>
                    <a:pt x="65" y="64"/>
                  </a:lnTo>
                </a:path>
              </a:pathLst>
            </a:custGeom>
            <a:noFill/>
            <a:ln w="0">
              <a:solidFill>
                <a:srgbClr val="0000B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50" name="Freeform 78">
              <a:extLst>
                <a:ext uri="{FF2B5EF4-FFF2-40B4-BE49-F238E27FC236}">
                  <a16:creationId xmlns:a16="http://schemas.microsoft.com/office/drawing/2014/main" id="{779FDC4D-6F02-4583-A125-3DCF24E71D90}"/>
                </a:ext>
              </a:extLst>
            </p:cNvPr>
            <p:cNvSpPr>
              <a:spLocks/>
            </p:cNvSpPr>
            <p:nvPr/>
          </p:nvSpPr>
          <p:spPr bwMode="auto">
            <a:xfrm>
              <a:off x="2274" y="1704"/>
              <a:ext cx="926" cy="442"/>
            </a:xfrm>
            <a:custGeom>
              <a:avLst/>
              <a:gdLst>
                <a:gd name="T0" fmla="*/ 0 w 183"/>
                <a:gd name="T1" fmla="*/ 33 h 91"/>
                <a:gd name="T2" fmla="*/ 2 w 183"/>
                <a:gd name="T3" fmla="*/ 23 h 91"/>
                <a:gd name="T4" fmla="*/ 6 w 183"/>
                <a:gd name="T5" fmla="*/ 16 h 91"/>
                <a:gd name="T6" fmla="*/ 10 w 183"/>
                <a:gd name="T7" fmla="*/ 11 h 91"/>
                <a:gd name="T8" fmla="*/ 17 w 183"/>
                <a:gd name="T9" fmla="*/ 7 h 91"/>
                <a:gd name="T10" fmla="*/ 24 w 183"/>
                <a:gd name="T11" fmla="*/ 4 h 91"/>
                <a:gd name="T12" fmla="*/ 34 w 183"/>
                <a:gd name="T13" fmla="*/ 2 h 91"/>
                <a:gd name="T14" fmla="*/ 41 w 183"/>
                <a:gd name="T15" fmla="*/ 1 h 91"/>
                <a:gd name="T16" fmla="*/ 52 w 183"/>
                <a:gd name="T17" fmla="*/ 1 h 91"/>
                <a:gd name="T18" fmla="*/ 62 w 183"/>
                <a:gd name="T19" fmla="*/ 0 h 91"/>
                <a:gd name="T20" fmla="*/ 73 w 183"/>
                <a:gd name="T21" fmla="*/ 0 h 91"/>
                <a:gd name="T22" fmla="*/ 83 w 183"/>
                <a:gd name="T23" fmla="*/ 0 h 91"/>
                <a:gd name="T24" fmla="*/ 93 w 183"/>
                <a:gd name="T25" fmla="*/ 0 h 91"/>
                <a:gd name="T26" fmla="*/ 104 w 183"/>
                <a:gd name="T27" fmla="*/ 0 h 91"/>
                <a:gd name="T28" fmla="*/ 114 w 183"/>
                <a:gd name="T29" fmla="*/ 0 h 91"/>
                <a:gd name="T30" fmla="*/ 124 w 183"/>
                <a:gd name="T31" fmla="*/ 0 h 91"/>
                <a:gd name="T32" fmla="*/ 135 w 183"/>
                <a:gd name="T33" fmla="*/ 1 h 91"/>
                <a:gd name="T34" fmla="*/ 145 w 183"/>
                <a:gd name="T35" fmla="*/ 2 h 91"/>
                <a:gd name="T36" fmla="*/ 152 w 183"/>
                <a:gd name="T37" fmla="*/ 3 h 91"/>
                <a:gd name="T38" fmla="*/ 162 w 183"/>
                <a:gd name="T39" fmla="*/ 5 h 91"/>
                <a:gd name="T40" fmla="*/ 169 w 183"/>
                <a:gd name="T41" fmla="*/ 8 h 91"/>
                <a:gd name="T42" fmla="*/ 175 w 183"/>
                <a:gd name="T43" fmla="*/ 13 h 91"/>
                <a:gd name="T44" fmla="*/ 179 w 183"/>
                <a:gd name="T45" fmla="*/ 20 h 91"/>
                <a:gd name="T46" fmla="*/ 181 w 183"/>
                <a:gd name="T47" fmla="*/ 27 h 91"/>
                <a:gd name="T48" fmla="*/ 183 w 183"/>
                <a:gd name="T49" fmla="*/ 37 h 91"/>
                <a:gd name="T50" fmla="*/ 183 w 183"/>
                <a:gd name="T51" fmla="*/ 44 h 91"/>
                <a:gd name="T52" fmla="*/ 183 w 183"/>
                <a:gd name="T53" fmla="*/ 52 h 91"/>
                <a:gd name="T54" fmla="*/ 182 w 183"/>
                <a:gd name="T55" fmla="*/ 61 h 91"/>
                <a:gd name="T56" fmla="*/ 180 w 183"/>
                <a:gd name="T57" fmla="*/ 70 h 91"/>
                <a:gd name="T58" fmla="*/ 176 w 183"/>
                <a:gd name="T59" fmla="*/ 77 h 91"/>
                <a:gd name="T60" fmla="*/ 171 w 183"/>
                <a:gd name="T61" fmla="*/ 82 h 91"/>
                <a:gd name="T62" fmla="*/ 164 w 183"/>
                <a:gd name="T63" fmla="*/ 85 h 91"/>
                <a:gd name="T64" fmla="*/ 155 w 183"/>
                <a:gd name="T65" fmla="*/ 88 h 91"/>
                <a:gd name="T66" fmla="*/ 149 w 183"/>
                <a:gd name="T67" fmla="*/ 89 h 91"/>
                <a:gd name="T68" fmla="*/ 138 w 183"/>
                <a:gd name="T69" fmla="*/ 90 h 91"/>
                <a:gd name="T70" fmla="*/ 128 w 183"/>
                <a:gd name="T71" fmla="*/ 91 h 91"/>
                <a:gd name="T72" fmla="*/ 117 w 183"/>
                <a:gd name="T73" fmla="*/ 91 h 91"/>
                <a:gd name="T74" fmla="*/ 107 w 183"/>
                <a:gd name="T75" fmla="*/ 91 h 91"/>
                <a:gd name="T76" fmla="*/ 97 w 183"/>
                <a:gd name="T77" fmla="*/ 91 h 91"/>
                <a:gd name="T78" fmla="*/ 86 w 183"/>
                <a:gd name="T79" fmla="*/ 91 h 91"/>
                <a:gd name="T80" fmla="*/ 76 w 183"/>
                <a:gd name="T81" fmla="*/ 91 h 91"/>
                <a:gd name="T82" fmla="*/ 66 w 183"/>
                <a:gd name="T83" fmla="*/ 91 h 91"/>
                <a:gd name="T84" fmla="*/ 55 w 183"/>
                <a:gd name="T85" fmla="*/ 91 h 91"/>
                <a:gd name="T86" fmla="*/ 45 w 183"/>
                <a:gd name="T87" fmla="*/ 90 h 91"/>
                <a:gd name="T88" fmla="*/ 35 w 183"/>
                <a:gd name="T89" fmla="*/ 89 h 91"/>
                <a:gd name="T90" fmla="*/ 28 w 183"/>
                <a:gd name="T91" fmla="*/ 88 h 91"/>
                <a:gd name="T92" fmla="*/ 19 w 183"/>
                <a:gd name="T93" fmla="*/ 85 h 91"/>
                <a:gd name="T94" fmla="*/ 12 w 183"/>
                <a:gd name="T95" fmla="*/ 82 h 91"/>
                <a:gd name="T96" fmla="*/ 7 w 183"/>
                <a:gd name="T97" fmla="*/ 77 h 91"/>
                <a:gd name="T98" fmla="*/ 3 w 183"/>
                <a:gd name="T99" fmla="*/ 70 h 91"/>
                <a:gd name="T100" fmla="*/ 1 w 183"/>
                <a:gd name="T101" fmla="*/ 61 h 91"/>
                <a:gd name="T102" fmla="*/ 0 w 183"/>
                <a:gd name="T103" fmla="*/ 52 h 91"/>
                <a:gd name="T104" fmla="*/ 0 w 183"/>
                <a:gd name="T105" fmla="*/ 4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3" h="91">
                  <a:moveTo>
                    <a:pt x="0" y="39"/>
                  </a:moveTo>
                  <a:lnTo>
                    <a:pt x="0" y="37"/>
                  </a:lnTo>
                  <a:lnTo>
                    <a:pt x="0" y="33"/>
                  </a:lnTo>
                  <a:lnTo>
                    <a:pt x="1" y="30"/>
                  </a:lnTo>
                  <a:lnTo>
                    <a:pt x="2" y="27"/>
                  </a:lnTo>
                  <a:lnTo>
                    <a:pt x="2" y="23"/>
                  </a:lnTo>
                  <a:lnTo>
                    <a:pt x="3" y="21"/>
                  </a:lnTo>
                  <a:lnTo>
                    <a:pt x="4" y="20"/>
                  </a:lnTo>
                  <a:lnTo>
                    <a:pt x="6" y="16"/>
                  </a:lnTo>
                  <a:lnTo>
                    <a:pt x="7" y="14"/>
                  </a:lnTo>
                  <a:lnTo>
                    <a:pt x="8" y="13"/>
                  </a:lnTo>
                  <a:lnTo>
                    <a:pt x="10" y="11"/>
                  </a:lnTo>
                  <a:lnTo>
                    <a:pt x="12" y="9"/>
                  </a:lnTo>
                  <a:lnTo>
                    <a:pt x="14" y="8"/>
                  </a:lnTo>
                  <a:lnTo>
                    <a:pt x="17" y="7"/>
                  </a:lnTo>
                  <a:lnTo>
                    <a:pt x="19" y="6"/>
                  </a:lnTo>
                  <a:lnTo>
                    <a:pt x="21" y="5"/>
                  </a:lnTo>
                  <a:lnTo>
                    <a:pt x="24" y="4"/>
                  </a:lnTo>
                  <a:lnTo>
                    <a:pt x="28" y="3"/>
                  </a:lnTo>
                  <a:lnTo>
                    <a:pt x="31" y="3"/>
                  </a:lnTo>
                  <a:lnTo>
                    <a:pt x="34" y="2"/>
                  </a:lnTo>
                  <a:lnTo>
                    <a:pt x="35" y="2"/>
                  </a:lnTo>
                  <a:lnTo>
                    <a:pt x="38" y="2"/>
                  </a:lnTo>
                  <a:lnTo>
                    <a:pt x="41" y="1"/>
                  </a:lnTo>
                  <a:lnTo>
                    <a:pt x="45" y="1"/>
                  </a:lnTo>
                  <a:lnTo>
                    <a:pt x="48" y="1"/>
                  </a:lnTo>
                  <a:lnTo>
                    <a:pt x="52" y="1"/>
                  </a:lnTo>
                  <a:lnTo>
                    <a:pt x="55" y="0"/>
                  </a:lnTo>
                  <a:lnTo>
                    <a:pt x="59" y="0"/>
                  </a:lnTo>
                  <a:lnTo>
                    <a:pt x="62" y="0"/>
                  </a:lnTo>
                  <a:lnTo>
                    <a:pt x="66" y="0"/>
                  </a:lnTo>
                  <a:lnTo>
                    <a:pt x="69" y="0"/>
                  </a:lnTo>
                  <a:lnTo>
                    <a:pt x="73" y="0"/>
                  </a:lnTo>
                  <a:lnTo>
                    <a:pt x="76" y="0"/>
                  </a:lnTo>
                  <a:lnTo>
                    <a:pt x="79" y="0"/>
                  </a:lnTo>
                  <a:lnTo>
                    <a:pt x="83" y="0"/>
                  </a:lnTo>
                  <a:lnTo>
                    <a:pt x="86" y="0"/>
                  </a:lnTo>
                  <a:lnTo>
                    <a:pt x="90" y="0"/>
                  </a:lnTo>
                  <a:lnTo>
                    <a:pt x="93" y="0"/>
                  </a:lnTo>
                  <a:lnTo>
                    <a:pt x="97" y="0"/>
                  </a:lnTo>
                  <a:lnTo>
                    <a:pt x="100" y="0"/>
                  </a:lnTo>
                  <a:lnTo>
                    <a:pt x="104" y="0"/>
                  </a:lnTo>
                  <a:lnTo>
                    <a:pt x="107" y="0"/>
                  </a:lnTo>
                  <a:lnTo>
                    <a:pt x="111" y="0"/>
                  </a:lnTo>
                  <a:lnTo>
                    <a:pt x="114" y="0"/>
                  </a:lnTo>
                  <a:lnTo>
                    <a:pt x="117" y="0"/>
                  </a:lnTo>
                  <a:lnTo>
                    <a:pt x="121" y="0"/>
                  </a:lnTo>
                  <a:lnTo>
                    <a:pt x="124" y="0"/>
                  </a:lnTo>
                  <a:lnTo>
                    <a:pt x="128" y="0"/>
                  </a:lnTo>
                  <a:lnTo>
                    <a:pt x="131" y="1"/>
                  </a:lnTo>
                  <a:lnTo>
                    <a:pt x="135" y="1"/>
                  </a:lnTo>
                  <a:lnTo>
                    <a:pt x="138" y="1"/>
                  </a:lnTo>
                  <a:lnTo>
                    <a:pt x="142" y="1"/>
                  </a:lnTo>
                  <a:lnTo>
                    <a:pt x="145" y="2"/>
                  </a:lnTo>
                  <a:lnTo>
                    <a:pt x="149" y="2"/>
                  </a:lnTo>
                  <a:lnTo>
                    <a:pt x="149" y="2"/>
                  </a:lnTo>
                  <a:lnTo>
                    <a:pt x="152" y="3"/>
                  </a:lnTo>
                  <a:lnTo>
                    <a:pt x="155" y="3"/>
                  </a:lnTo>
                  <a:lnTo>
                    <a:pt x="159" y="4"/>
                  </a:lnTo>
                  <a:lnTo>
                    <a:pt x="162" y="5"/>
                  </a:lnTo>
                  <a:lnTo>
                    <a:pt x="164" y="6"/>
                  </a:lnTo>
                  <a:lnTo>
                    <a:pt x="166" y="7"/>
                  </a:lnTo>
                  <a:lnTo>
                    <a:pt x="169" y="8"/>
                  </a:lnTo>
                  <a:lnTo>
                    <a:pt x="171" y="9"/>
                  </a:lnTo>
                  <a:lnTo>
                    <a:pt x="173" y="11"/>
                  </a:lnTo>
                  <a:lnTo>
                    <a:pt x="175" y="13"/>
                  </a:lnTo>
                  <a:lnTo>
                    <a:pt x="176" y="14"/>
                  </a:lnTo>
                  <a:lnTo>
                    <a:pt x="177" y="16"/>
                  </a:lnTo>
                  <a:lnTo>
                    <a:pt x="179" y="20"/>
                  </a:lnTo>
                  <a:lnTo>
                    <a:pt x="180" y="21"/>
                  </a:lnTo>
                  <a:lnTo>
                    <a:pt x="181" y="23"/>
                  </a:lnTo>
                  <a:lnTo>
                    <a:pt x="181" y="27"/>
                  </a:lnTo>
                  <a:lnTo>
                    <a:pt x="182" y="30"/>
                  </a:lnTo>
                  <a:lnTo>
                    <a:pt x="183" y="33"/>
                  </a:lnTo>
                  <a:lnTo>
                    <a:pt x="183" y="37"/>
                  </a:lnTo>
                  <a:lnTo>
                    <a:pt x="183" y="39"/>
                  </a:lnTo>
                  <a:lnTo>
                    <a:pt x="183" y="40"/>
                  </a:lnTo>
                  <a:lnTo>
                    <a:pt x="183" y="44"/>
                  </a:lnTo>
                  <a:lnTo>
                    <a:pt x="183" y="47"/>
                  </a:lnTo>
                  <a:lnTo>
                    <a:pt x="183" y="51"/>
                  </a:lnTo>
                  <a:lnTo>
                    <a:pt x="183" y="52"/>
                  </a:lnTo>
                  <a:lnTo>
                    <a:pt x="183" y="54"/>
                  </a:lnTo>
                  <a:lnTo>
                    <a:pt x="183" y="58"/>
                  </a:lnTo>
                  <a:lnTo>
                    <a:pt x="182" y="61"/>
                  </a:lnTo>
                  <a:lnTo>
                    <a:pt x="181" y="65"/>
                  </a:lnTo>
                  <a:lnTo>
                    <a:pt x="181" y="68"/>
                  </a:lnTo>
                  <a:lnTo>
                    <a:pt x="180" y="70"/>
                  </a:lnTo>
                  <a:lnTo>
                    <a:pt x="179" y="71"/>
                  </a:lnTo>
                  <a:lnTo>
                    <a:pt x="177" y="75"/>
                  </a:lnTo>
                  <a:lnTo>
                    <a:pt x="176" y="77"/>
                  </a:lnTo>
                  <a:lnTo>
                    <a:pt x="175" y="78"/>
                  </a:lnTo>
                  <a:lnTo>
                    <a:pt x="173" y="80"/>
                  </a:lnTo>
                  <a:lnTo>
                    <a:pt x="171" y="82"/>
                  </a:lnTo>
                  <a:lnTo>
                    <a:pt x="169" y="83"/>
                  </a:lnTo>
                  <a:lnTo>
                    <a:pt x="166" y="84"/>
                  </a:lnTo>
                  <a:lnTo>
                    <a:pt x="164" y="85"/>
                  </a:lnTo>
                  <a:lnTo>
                    <a:pt x="162" y="86"/>
                  </a:lnTo>
                  <a:lnTo>
                    <a:pt x="159" y="87"/>
                  </a:lnTo>
                  <a:lnTo>
                    <a:pt x="155" y="88"/>
                  </a:lnTo>
                  <a:lnTo>
                    <a:pt x="152" y="88"/>
                  </a:lnTo>
                  <a:lnTo>
                    <a:pt x="149" y="89"/>
                  </a:lnTo>
                  <a:lnTo>
                    <a:pt x="149" y="89"/>
                  </a:lnTo>
                  <a:lnTo>
                    <a:pt x="145" y="89"/>
                  </a:lnTo>
                  <a:lnTo>
                    <a:pt x="142" y="90"/>
                  </a:lnTo>
                  <a:lnTo>
                    <a:pt x="138" y="90"/>
                  </a:lnTo>
                  <a:lnTo>
                    <a:pt x="135" y="90"/>
                  </a:lnTo>
                  <a:lnTo>
                    <a:pt x="131" y="90"/>
                  </a:lnTo>
                  <a:lnTo>
                    <a:pt x="128" y="91"/>
                  </a:lnTo>
                  <a:lnTo>
                    <a:pt x="124" y="91"/>
                  </a:lnTo>
                  <a:lnTo>
                    <a:pt x="121" y="91"/>
                  </a:lnTo>
                  <a:lnTo>
                    <a:pt x="117" y="91"/>
                  </a:lnTo>
                  <a:lnTo>
                    <a:pt x="114" y="91"/>
                  </a:lnTo>
                  <a:lnTo>
                    <a:pt x="111" y="91"/>
                  </a:lnTo>
                  <a:lnTo>
                    <a:pt x="107" y="91"/>
                  </a:lnTo>
                  <a:lnTo>
                    <a:pt x="104" y="91"/>
                  </a:lnTo>
                  <a:lnTo>
                    <a:pt x="100" y="91"/>
                  </a:lnTo>
                  <a:lnTo>
                    <a:pt x="97" y="91"/>
                  </a:lnTo>
                  <a:lnTo>
                    <a:pt x="93" y="91"/>
                  </a:lnTo>
                  <a:lnTo>
                    <a:pt x="90" y="91"/>
                  </a:lnTo>
                  <a:lnTo>
                    <a:pt x="86" y="91"/>
                  </a:lnTo>
                  <a:lnTo>
                    <a:pt x="83" y="91"/>
                  </a:lnTo>
                  <a:lnTo>
                    <a:pt x="79" y="91"/>
                  </a:lnTo>
                  <a:lnTo>
                    <a:pt x="76" y="91"/>
                  </a:lnTo>
                  <a:lnTo>
                    <a:pt x="73" y="91"/>
                  </a:lnTo>
                  <a:lnTo>
                    <a:pt x="69" y="91"/>
                  </a:lnTo>
                  <a:lnTo>
                    <a:pt x="66" y="91"/>
                  </a:lnTo>
                  <a:lnTo>
                    <a:pt x="62" y="91"/>
                  </a:lnTo>
                  <a:lnTo>
                    <a:pt x="59" y="91"/>
                  </a:lnTo>
                  <a:lnTo>
                    <a:pt x="55" y="91"/>
                  </a:lnTo>
                  <a:lnTo>
                    <a:pt x="52" y="90"/>
                  </a:lnTo>
                  <a:lnTo>
                    <a:pt x="48" y="90"/>
                  </a:lnTo>
                  <a:lnTo>
                    <a:pt x="45" y="90"/>
                  </a:lnTo>
                  <a:lnTo>
                    <a:pt x="41" y="90"/>
                  </a:lnTo>
                  <a:lnTo>
                    <a:pt x="38" y="89"/>
                  </a:lnTo>
                  <a:lnTo>
                    <a:pt x="35" y="89"/>
                  </a:lnTo>
                  <a:lnTo>
                    <a:pt x="34" y="89"/>
                  </a:lnTo>
                  <a:lnTo>
                    <a:pt x="31" y="88"/>
                  </a:lnTo>
                  <a:lnTo>
                    <a:pt x="28" y="88"/>
                  </a:lnTo>
                  <a:lnTo>
                    <a:pt x="24" y="87"/>
                  </a:lnTo>
                  <a:lnTo>
                    <a:pt x="21" y="86"/>
                  </a:lnTo>
                  <a:lnTo>
                    <a:pt x="19" y="85"/>
                  </a:lnTo>
                  <a:lnTo>
                    <a:pt x="17" y="84"/>
                  </a:lnTo>
                  <a:lnTo>
                    <a:pt x="14" y="83"/>
                  </a:lnTo>
                  <a:lnTo>
                    <a:pt x="12" y="82"/>
                  </a:lnTo>
                  <a:lnTo>
                    <a:pt x="10" y="80"/>
                  </a:lnTo>
                  <a:lnTo>
                    <a:pt x="8" y="78"/>
                  </a:lnTo>
                  <a:lnTo>
                    <a:pt x="7" y="77"/>
                  </a:lnTo>
                  <a:lnTo>
                    <a:pt x="6" y="75"/>
                  </a:lnTo>
                  <a:lnTo>
                    <a:pt x="4" y="71"/>
                  </a:lnTo>
                  <a:lnTo>
                    <a:pt x="3" y="70"/>
                  </a:lnTo>
                  <a:lnTo>
                    <a:pt x="2" y="68"/>
                  </a:lnTo>
                  <a:lnTo>
                    <a:pt x="2" y="65"/>
                  </a:lnTo>
                  <a:lnTo>
                    <a:pt x="1" y="61"/>
                  </a:lnTo>
                  <a:lnTo>
                    <a:pt x="0" y="58"/>
                  </a:lnTo>
                  <a:lnTo>
                    <a:pt x="0" y="54"/>
                  </a:lnTo>
                  <a:lnTo>
                    <a:pt x="0" y="52"/>
                  </a:lnTo>
                  <a:lnTo>
                    <a:pt x="0" y="51"/>
                  </a:lnTo>
                  <a:lnTo>
                    <a:pt x="0" y="47"/>
                  </a:lnTo>
                  <a:lnTo>
                    <a:pt x="0" y="44"/>
                  </a:lnTo>
                  <a:lnTo>
                    <a:pt x="0" y="40"/>
                  </a:lnTo>
                  <a:lnTo>
                    <a:pt x="0" y="39"/>
                  </a:lnTo>
                </a:path>
              </a:pathLst>
            </a:custGeom>
            <a:noFill/>
            <a:ln w="0">
              <a:solidFill>
                <a:srgbClr val="0000B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51" name="Freeform 79">
              <a:extLst>
                <a:ext uri="{FF2B5EF4-FFF2-40B4-BE49-F238E27FC236}">
                  <a16:creationId xmlns:a16="http://schemas.microsoft.com/office/drawing/2014/main" id="{6264903D-2A28-4571-90F7-150E8AD5FEF5}"/>
                </a:ext>
              </a:extLst>
            </p:cNvPr>
            <p:cNvSpPr>
              <a:spLocks/>
            </p:cNvSpPr>
            <p:nvPr/>
          </p:nvSpPr>
          <p:spPr bwMode="auto">
            <a:xfrm>
              <a:off x="2375" y="1480"/>
              <a:ext cx="724" cy="185"/>
            </a:xfrm>
            <a:custGeom>
              <a:avLst/>
              <a:gdLst>
                <a:gd name="T0" fmla="*/ 1 w 143"/>
                <a:gd name="T1" fmla="*/ 17 h 38"/>
                <a:gd name="T2" fmla="*/ 4 w 143"/>
                <a:gd name="T3" fmla="*/ 12 h 38"/>
                <a:gd name="T4" fmla="*/ 8 w 143"/>
                <a:gd name="T5" fmla="*/ 9 h 38"/>
                <a:gd name="T6" fmla="*/ 12 w 143"/>
                <a:gd name="T7" fmla="*/ 7 h 38"/>
                <a:gd name="T8" fmla="*/ 18 w 143"/>
                <a:gd name="T9" fmla="*/ 5 h 38"/>
                <a:gd name="T10" fmla="*/ 23 w 143"/>
                <a:gd name="T11" fmla="*/ 3 h 38"/>
                <a:gd name="T12" fmla="*/ 28 w 143"/>
                <a:gd name="T13" fmla="*/ 2 h 38"/>
                <a:gd name="T14" fmla="*/ 35 w 143"/>
                <a:gd name="T15" fmla="*/ 1 h 38"/>
                <a:gd name="T16" fmla="*/ 42 w 143"/>
                <a:gd name="T17" fmla="*/ 1 h 38"/>
                <a:gd name="T18" fmla="*/ 49 w 143"/>
                <a:gd name="T19" fmla="*/ 0 h 38"/>
                <a:gd name="T20" fmla="*/ 55 w 143"/>
                <a:gd name="T21" fmla="*/ 0 h 38"/>
                <a:gd name="T22" fmla="*/ 59 w 143"/>
                <a:gd name="T23" fmla="*/ 0 h 38"/>
                <a:gd name="T24" fmla="*/ 66 w 143"/>
                <a:gd name="T25" fmla="*/ 0 h 38"/>
                <a:gd name="T26" fmla="*/ 73 w 143"/>
                <a:gd name="T27" fmla="*/ 0 h 38"/>
                <a:gd name="T28" fmla="*/ 80 w 143"/>
                <a:gd name="T29" fmla="*/ 0 h 38"/>
                <a:gd name="T30" fmla="*/ 87 w 143"/>
                <a:gd name="T31" fmla="*/ 0 h 38"/>
                <a:gd name="T32" fmla="*/ 91 w 143"/>
                <a:gd name="T33" fmla="*/ 0 h 38"/>
                <a:gd name="T34" fmla="*/ 97 w 143"/>
                <a:gd name="T35" fmla="*/ 0 h 38"/>
                <a:gd name="T36" fmla="*/ 104 w 143"/>
                <a:gd name="T37" fmla="*/ 1 h 38"/>
                <a:gd name="T38" fmla="*/ 111 w 143"/>
                <a:gd name="T39" fmla="*/ 2 h 38"/>
                <a:gd name="T40" fmla="*/ 118 w 143"/>
                <a:gd name="T41" fmla="*/ 3 h 38"/>
                <a:gd name="T42" fmla="*/ 122 w 143"/>
                <a:gd name="T43" fmla="*/ 4 h 38"/>
                <a:gd name="T44" fmla="*/ 129 w 143"/>
                <a:gd name="T45" fmla="*/ 6 h 38"/>
                <a:gd name="T46" fmla="*/ 132 w 143"/>
                <a:gd name="T47" fmla="*/ 7 h 38"/>
                <a:gd name="T48" fmla="*/ 137 w 143"/>
                <a:gd name="T49" fmla="*/ 10 h 38"/>
                <a:gd name="T50" fmla="*/ 140 w 143"/>
                <a:gd name="T51" fmla="*/ 14 h 38"/>
                <a:gd name="T52" fmla="*/ 142 w 143"/>
                <a:gd name="T53" fmla="*/ 18 h 38"/>
                <a:gd name="T54" fmla="*/ 142 w 143"/>
                <a:gd name="T55" fmla="*/ 24 h 38"/>
                <a:gd name="T56" fmla="*/ 140 w 143"/>
                <a:gd name="T57" fmla="*/ 28 h 38"/>
                <a:gd name="T58" fmla="*/ 136 w 143"/>
                <a:gd name="T59" fmla="*/ 31 h 38"/>
                <a:gd name="T60" fmla="*/ 132 w 143"/>
                <a:gd name="T61" fmla="*/ 33 h 38"/>
                <a:gd name="T62" fmla="*/ 126 w 143"/>
                <a:gd name="T63" fmla="*/ 35 h 38"/>
                <a:gd name="T64" fmla="*/ 122 w 143"/>
                <a:gd name="T65" fmla="*/ 35 h 38"/>
                <a:gd name="T66" fmla="*/ 115 w 143"/>
                <a:gd name="T67" fmla="*/ 36 h 38"/>
                <a:gd name="T68" fmla="*/ 108 w 143"/>
                <a:gd name="T69" fmla="*/ 37 h 38"/>
                <a:gd name="T70" fmla="*/ 101 w 143"/>
                <a:gd name="T71" fmla="*/ 38 h 38"/>
                <a:gd name="T72" fmla="*/ 94 w 143"/>
                <a:gd name="T73" fmla="*/ 38 h 38"/>
                <a:gd name="T74" fmla="*/ 91 w 143"/>
                <a:gd name="T75" fmla="*/ 38 h 38"/>
                <a:gd name="T76" fmla="*/ 84 w 143"/>
                <a:gd name="T77" fmla="*/ 38 h 38"/>
                <a:gd name="T78" fmla="*/ 77 w 143"/>
                <a:gd name="T79" fmla="*/ 38 h 38"/>
                <a:gd name="T80" fmla="*/ 70 w 143"/>
                <a:gd name="T81" fmla="*/ 38 h 38"/>
                <a:gd name="T82" fmla="*/ 63 w 143"/>
                <a:gd name="T83" fmla="*/ 38 h 38"/>
                <a:gd name="T84" fmla="*/ 56 w 143"/>
                <a:gd name="T85" fmla="*/ 38 h 38"/>
                <a:gd name="T86" fmla="*/ 51 w 143"/>
                <a:gd name="T87" fmla="*/ 38 h 38"/>
                <a:gd name="T88" fmla="*/ 46 w 143"/>
                <a:gd name="T89" fmla="*/ 38 h 38"/>
                <a:gd name="T90" fmla="*/ 39 w 143"/>
                <a:gd name="T91" fmla="*/ 37 h 38"/>
                <a:gd name="T92" fmla="*/ 32 w 143"/>
                <a:gd name="T93" fmla="*/ 37 h 38"/>
                <a:gd name="T94" fmla="*/ 25 w 143"/>
                <a:gd name="T95" fmla="*/ 36 h 38"/>
                <a:gd name="T96" fmla="*/ 18 w 143"/>
                <a:gd name="T97" fmla="*/ 35 h 38"/>
                <a:gd name="T98" fmla="*/ 15 w 143"/>
                <a:gd name="T99" fmla="*/ 34 h 38"/>
                <a:gd name="T100" fmla="*/ 8 w 143"/>
                <a:gd name="T101" fmla="*/ 31 h 38"/>
                <a:gd name="T102" fmla="*/ 4 w 143"/>
                <a:gd name="T103" fmla="*/ 29 h 38"/>
                <a:gd name="T104" fmla="*/ 1 w 143"/>
                <a:gd name="T105" fmla="*/ 24 h 38"/>
                <a:gd name="T106" fmla="*/ 0 w 143"/>
                <a:gd name="T107" fmla="*/ 2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3" h="38">
                  <a:moveTo>
                    <a:pt x="1" y="18"/>
                  </a:moveTo>
                  <a:lnTo>
                    <a:pt x="1" y="17"/>
                  </a:lnTo>
                  <a:lnTo>
                    <a:pt x="3" y="14"/>
                  </a:lnTo>
                  <a:lnTo>
                    <a:pt x="4" y="12"/>
                  </a:lnTo>
                  <a:lnTo>
                    <a:pt x="6" y="10"/>
                  </a:lnTo>
                  <a:lnTo>
                    <a:pt x="8" y="9"/>
                  </a:lnTo>
                  <a:lnTo>
                    <a:pt x="11" y="7"/>
                  </a:lnTo>
                  <a:lnTo>
                    <a:pt x="12" y="7"/>
                  </a:lnTo>
                  <a:lnTo>
                    <a:pt x="15" y="6"/>
                  </a:lnTo>
                  <a:lnTo>
                    <a:pt x="18" y="5"/>
                  </a:lnTo>
                  <a:lnTo>
                    <a:pt x="21" y="4"/>
                  </a:lnTo>
                  <a:lnTo>
                    <a:pt x="23" y="3"/>
                  </a:lnTo>
                  <a:lnTo>
                    <a:pt x="25" y="3"/>
                  </a:lnTo>
                  <a:lnTo>
                    <a:pt x="28" y="2"/>
                  </a:lnTo>
                  <a:lnTo>
                    <a:pt x="32" y="2"/>
                  </a:lnTo>
                  <a:lnTo>
                    <a:pt x="35" y="1"/>
                  </a:lnTo>
                  <a:lnTo>
                    <a:pt x="39" y="1"/>
                  </a:lnTo>
                  <a:lnTo>
                    <a:pt x="42" y="1"/>
                  </a:lnTo>
                  <a:lnTo>
                    <a:pt x="46" y="0"/>
                  </a:lnTo>
                  <a:lnTo>
                    <a:pt x="49" y="0"/>
                  </a:lnTo>
                  <a:lnTo>
                    <a:pt x="53" y="0"/>
                  </a:lnTo>
                  <a:lnTo>
                    <a:pt x="55" y="0"/>
                  </a:lnTo>
                  <a:lnTo>
                    <a:pt x="56" y="0"/>
                  </a:lnTo>
                  <a:lnTo>
                    <a:pt x="59" y="0"/>
                  </a:lnTo>
                  <a:lnTo>
                    <a:pt x="63" y="0"/>
                  </a:lnTo>
                  <a:lnTo>
                    <a:pt x="66" y="0"/>
                  </a:lnTo>
                  <a:lnTo>
                    <a:pt x="70" y="0"/>
                  </a:lnTo>
                  <a:lnTo>
                    <a:pt x="73" y="0"/>
                  </a:lnTo>
                  <a:lnTo>
                    <a:pt x="77" y="0"/>
                  </a:lnTo>
                  <a:lnTo>
                    <a:pt x="80" y="0"/>
                  </a:lnTo>
                  <a:lnTo>
                    <a:pt x="84" y="0"/>
                  </a:lnTo>
                  <a:lnTo>
                    <a:pt x="87" y="0"/>
                  </a:lnTo>
                  <a:lnTo>
                    <a:pt x="88" y="0"/>
                  </a:lnTo>
                  <a:lnTo>
                    <a:pt x="91" y="0"/>
                  </a:lnTo>
                  <a:lnTo>
                    <a:pt x="94" y="0"/>
                  </a:lnTo>
                  <a:lnTo>
                    <a:pt x="97" y="0"/>
                  </a:lnTo>
                  <a:lnTo>
                    <a:pt x="101" y="1"/>
                  </a:lnTo>
                  <a:lnTo>
                    <a:pt x="104" y="1"/>
                  </a:lnTo>
                  <a:lnTo>
                    <a:pt x="108" y="1"/>
                  </a:lnTo>
                  <a:lnTo>
                    <a:pt x="111" y="2"/>
                  </a:lnTo>
                  <a:lnTo>
                    <a:pt x="115" y="2"/>
                  </a:lnTo>
                  <a:lnTo>
                    <a:pt x="118" y="3"/>
                  </a:lnTo>
                  <a:lnTo>
                    <a:pt x="120" y="3"/>
                  </a:lnTo>
                  <a:lnTo>
                    <a:pt x="122" y="4"/>
                  </a:lnTo>
                  <a:lnTo>
                    <a:pt x="125" y="5"/>
                  </a:lnTo>
                  <a:lnTo>
                    <a:pt x="129" y="6"/>
                  </a:lnTo>
                  <a:lnTo>
                    <a:pt x="131" y="7"/>
                  </a:lnTo>
                  <a:lnTo>
                    <a:pt x="132" y="7"/>
                  </a:lnTo>
                  <a:lnTo>
                    <a:pt x="135" y="9"/>
                  </a:lnTo>
                  <a:lnTo>
                    <a:pt x="137" y="10"/>
                  </a:lnTo>
                  <a:lnTo>
                    <a:pt x="139" y="12"/>
                  </a:lnTo>
                  <a:lnTo>
                    <a:pt x="140" y="14"/>
                  </a:lnTo>
                  <a:lnTo>
                    <a:pt x="142" y="17"/>
                  </a:lnTo>
                  <a:lnTo>
                    <a:pt x="142" y="18"/>
                  </a:lnTo>
                  <a:lnTo>
                    <a:pt x="143" y="21"/>
                  </a:lnTo>
                  <a:lnTo>
                    <a:pt x="142" y="24"/>
                  </a:lnTo>
                  <a:lnTo>
                    <a:pt x="142" y="24"/>
                  </a:lnTo>
                  <a:lnTo>
                    <a:pt x="140" y="28"/>
                  </a:lnTo>
                  <a:lnTo>
                    <a:pt x="139" y="29"/>
                  </a:lnTo>
                  <a:lnTo>
                    <a:pt x="136" y="31"/>
                  </a:lnTo>
                  <a:lnTo>
                    <a:pt x="135" y="31"/>
                  </a:lnTo>
                  <a:lnTo>
                    <a:pt x="132" y="33"/>
                  </a:lnTo>
                  <a:lnTo>
                    <a:pt x="129" y="34"/>
                  </a:lnTo>
                  <a:lnTo>
                    <a:pt x="126" y="35"/>
                  </a:lnTo>
                  <a:lnTo>
                    <a:pt x="125" y="35"/>
                  </a:lnTo>
                  <a:lnTo>
                    <a:pt x="122" y="35"/>
                  </a:lnTo>
                  <a:lnTo>
                    <a:pt x="118" y="36"/>
                  </a:lnTo>
                  <a:lnTo>
                    <a:pt x="115" y="36"/>
                  </a:lnTo>
                  <a:lnTo>
                    <a:pt x="111" y="37"/>
                  </a:lnTo>
                  <a:lnTo>
                    <a:pt x="108" y="37"/>
                  </a:lnTo>
                  <a:lnTo>
                    <a:pt x="104" y="37"/>
                  </a:lnTo>
                  <a:lnTo>
                    <a:pt x="101" y="38"/>
                  </a:lnTo>
                  <a:lnTo>
                    <a:pt x="97" y="38"/>
                  </a:lnTo>
                  <a:lnTo>
                    <a:pt x="94" y="38"/>
                  </a:lnTo>
                  <a:lnTo>
                    <a:pt x="92" y="38"/>
                  </a:lnTo>
                  <a:lnTo>
                    <a:pt x="91" y="38"/>
                  </a:lnTo>
                  <a:lnTo>
                    <a:pt x="87" y="38"/>
                  </a:lnTo>
                  <a:lnTo>
                    <a:pt x="84" y="38"/>
                  </a:lnTo>
                  <a:lnTo>
                    <a:pt x="80" y="38"/>
                  </a:lnTo>
                  <a:lnTo>
                    <a:pt x="77" y="38"/>
                  </a:lnTo>
                  <a:lnTo>
                    <a:pt x="73" y="38"/>
                  </a:lnTo>
                  <a:lnTo>
                    <a:pt x="70" y="38"/>
                  </a:lnTo>
                  <a:lnTo>
                    <a:pt x="66" y="38"/>
                  </a:lnTo>
                  <a:lnTo>
                    <a:pt x="63" y="38"/>
                  </a:lnTo>
                  <a:lnTo>
                    <a:pt x="59" y="38"/>
                  </a:lnTo>
                  <a:lnTo>
                    <a:pt x="56" y="38"/>
                  </a:lnTo>
                  <a:lnTo>
                    <a:pt x="53" y="38"/>
                  </a:lnTo>
                  <a:lnTo>
                    <a:pt x="51" y="38"/>
                  </a:lnTo>
                  <a:lnTo>
                    <a:pt x="49" y="38"/>
                  </a:lnTo>
                  <a:lnTo>
                    <a:pt x="46" y="38"/>
                  </a:lnTo>
                  <a:lnTo>
                    <a:pt x="42" y="38"/>
                  </a:lnTo>
                  <a:lnTo>
                    <a:pt x="39" y="37"/>
                  </a:lnTo>
                  <a:lnTo>
                    <a:pt x="35" y="37"/>
                  </a:lnTo>
                  <a:lnTo>
                    <a:pt x="32" y="37"/>
                  </a:lnTo>
                  <a:lnTo>
                    <a:pt x="28" y="36"/>
                  </a:lnTo>
                  <a:lnTo>
                    <a:pt x="25" y="36"/>
                  </a:lnTo>
                  <a:lnTo>
                    <a:pt x="21" y="35"/>
                  </a:lnTo>
                  <a:lnTo>
                    <a:pt x="18" y="35"/>
                  </a:lnTo>
                  <a:lnTo>
                    <a:pt x="17" y="35"/>
                  </a:lnTo>
                  <a:lnTo>
                    <a:pt x="15" y="34"/>
                  </a:lnTo>
                  <a:lnTo>
                    <a:pt x="11" y="33"/>
                  </a:lnTo>
                  <a:lnTo>
                    <a:pt x="8" y="31"/>
                  </a:lnTo>
                  <a:lnTo>
                    <a:pt x="7" y="31"/>
                  </a:lnTo>
                  <a:lnTo>
                    <a:pt x="4" y="29"/>
                  </a:lnTo>
                  <a:lnTo>
                    <a:pt x="3" y="28"/>
                  </a:lnTo>
                  <a:lnTo>
                    <a:pt x="1" y="24"/>
                  </a:lnTo>
                  <a:lnTo>
                    <a:pt x="1" y="24"/>
                  </a:lnTo>
                  <a:lnTo>
                    <a:pt x="0" y="21"/>
                  </a:lnTo>
                  <a:lnTo>
                    <a:pt x="1" y="18"/>
                  </a:lnTo>
                </a:path>
              </a:pathLst>
            </a:custGeom>
            <a:noFill/>
            <a:ln w="0">
              <a:solidFill>
                <a:srgbClr val="0000B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52" name="Freeform 80">
              <a:extLst>
                <a:ext uri="{FF2B5EF4-FFF2-40B4-BE49-F238E27FC236}">
                  <a16:creationId xmlns:a16="http://schemas.microsoft.com/office/drawing/2014/main" id="{4AF13695-FF06-4CD1-826C-B4234D482B55}"/>
                </a:ext>
              </a:extLst>
            </p:cNvPr>
            <p:cNvSpPr>
              <a:spLocks/>
            </p:cNvSpPr>
            <p:nvPr/>
          </p:nvSpPr>
          <p:spPr bwMode="auto">
            <a:xfrm>
              <a:off x="2375" y="2186"/>
              <a:ext cx="724" cy="184"/>
            </a:xfrm>
            <a:custGeom>
              <a:avLst/>
              <a:gdLst>
                <a:gd name="T0" fmla="*/ 1 w 143"/>
                <a:gd name="T1" fmla="*/ 14 h 38"/>
                <a:gd name="T2" fmla="*/ 4 w 143"/>
                <a:gd name="T3" fmla="*/ 9 h 38"/>
                <a:gd name="T4" fmla="*/ 8 w 143"/>
                <a:gd name="T5" fmla="*/ 7 h 38"/>
                <a:gd name="T6" fmla="*/ 15 w 143"/>
                <a:gd name="T7" fmla="*/ 4 h 38"/>
                <a:gd name="T8" fmla="*/ 18 w 143"/>
                <a:gd name="T9" fmla="*/ 3 h 38"/>
                <a:gd name="T10" fmla="*/ 25 w 143"/>
                <a:gd name="T11" fmla="*/ 2 h 38"/>
                <a:gd name="T12" fmla="*/ 32 w 143"/>
                <a:gd name="T13" fmla="*/ 1 h 38"/>
                <a:gd name="T14" fmla="*/ 39 w 143"/>
                <a:gd name="T15" fmla="*/ 1 h 38"/>
                <a:gd name="T16" fmla="*/ 46 w 143"/>
                <a:gd name="T17" fmla="*/ 0 h 38"/>
                <a:gd name="T18" fmla="*/ 51 w 143"/>
                <a:gd name="T19" fmla="*/ 0 h 38"/>
                <a:gd name="T20" fmla="*/ 56 w 143"/>
                <a:gd name="T21" fmla="*/ 0 h 38"/>
                <a:gd name="T22" fmla="*/ 63 w 143"/>
                <a:gd name="T23" fmla="*/ 0 h 38"/>
                <a:gd name="T24" fmla="*/ 70 w 143"/>
                <a:gd name="T25" fmla="*/ 0 h 38"/>
                <a:gd name="T26" fmla="*/ 77 w 143"/>
                <a:gd name="T27" fmla="*/ 0 h 38"/>
                <a:gd name="T28" fmla="*/ 84 w 143"/>
                <a:gd name="T29" fmla="*/ 0 h 38"/>
                <a:gd name="T30" fmla="*/ 91 w 143"/>
                <a:gd name="T31" fmla="*/ 0 h 38"/>
                <a:gd name="T32" fmla="*/ 94 w 143"/>
                <a:gd name="T33" fmla="*/ 0 h 38"/>
                <a:gd name="T34" fmla="*/ 101 w 143"/>
                <a:gd name="T35" fmla="*/ 0 h 38"/>
                <a:gd name="T36" fmla="*/ 108 w 143"/>
                <a:gd name="T37" fmla="*/ 1 h 38"/>
                <a:gd name="T38" fmla="*/ 115 w 143"/>
                <a:gd name="T39" fmla="*/ 2 h 38"/>
                <a:gd name="T40" fmla="*/ 122 w 143"/>
                <a:gd name="T41" fmla="*/ 3 h 38"/>
                <a:gd name="T42" fmla="*/ 126 w 143"/>
                <a:gd name="T43" fmla="*/ 4 h 38"/>
                <a:gd name="T44" fmla="*/ 132 w 143"/>
                <a:gd name="T45" fmla="*/ 5 h 38"/>
                <a:gd name="T46" fmla="*/ 136 w 143"/>
                <a:gd name="T47" fmla="*/ 7 h 38"/>
                <a:gd name="T48" fmla="*/ 140 w 143"/>
                <a:gd name="T49" fmla="*/ 10 h 38"/>
                <a:gd name="T50" fmla="*/ 142 w 143"/>
                <a:gd name="T51" fmla="*/ 14 h 38"/>
                <a:gd name="T52" fmla="*/ 142 w 143"/>
                <a:gd name="T53" fmla="*/ 20 h 38"/>
                <a:gd name="T54" fmla="*/ 140 w 143"/>
                <a:gd name="T55" fmla="*/ 24 h 38"/>
                <a:gd name="T56" fmla="*/ 137 w 143"/>
                <a:gd name="T57" fmla="*/ 28 h 38"/>
                <a:gd name="T58" fmla="*/ 132 w 143"/>
                <a:gd name="T59" fmla="*/ 31 h 38"/>
                <a:gd name="T60" fmla="*/ 129 w 143"/>
                <a:gd name="T61" fmla="*/ 32 h 38"/>
                <a:gd name="T62" fmla="*/ 122 w 143"/>
                <a:gd name="T63" fmla="*/ 34 h 38"/>
                <a:gd name="T64" fmla="*/ 118 w 143"/>
                <a:gd name="T65" fmla="*/ 35 h 38"/>
                <a:gd name="T66" fmla="*/ 111 w 143"/>
                <a:gd name="T67" fmla="*/ 36 h 38"/>
                <a:gd name="T68" fmla="*/ 104 w 143"/>
                <a:gd name="T69" fmla="*/ 37 h 38"/>
                <a:gd name="T70" fmla="*/ 97 w 143"/>
                <a:gd name="T71" fmla="*/ 38 h 38"/>
                <a:gd name="T72" fmla="*/ 91 w 143"/>
                <a:gd name="T73" fmla="*/ 38 h 38"/>
                <a:gd name="T74" fmla="*/ 87 w 143"/>
                <a:gd name="T75" fmla="*/ 38 h 38"/>
                <a:gd name="T76" fmla="*/ 80 w 143"/>
                <a:gd name="T77" fmla="*/ 38 h 38"/>
                <a:gd name="T78" fmla="*/ 73 w 143"/>
                <a:gd name="T79" fmla="*/ 38 h 38"/>
                <a:gd name="T80" fmla="*/ 66 w 143"/>
                <a:gd name="T81" fmla="*/ 38 h 38"/>
                <a:gd name="T82" fmla="*/ 59 w 143"/>
                <a:gd name="T83" fmla="*/ 38 h 38"/>
                <a:gd name="T84" fmla="*/ 55 w 143"/>
                <a:gd name="T85" fmla="*/ 38 h 38"/>
                <a:gd name="T86" fmla="*/ 49 w 143"/>
                <a:gd name="T87" fmla="*/ 38 h 38"/>
                <a:gd name="T88" fmla="*/ 42 w 143"/>
                <a:gd name="T89" fmla="*/ 37 h 38"/>
                <a:gd name="T90" fmla="*/ 35 w 143"/>
                <a:gd name="T91" fmla="*/ 37 h 38"/>
                <a:gd name="T92" fmla="*/ 28 w 143"/>
                <a:gd name="T93" fmla="*/ 36 h 38"/>
                <a:gd name="T94" fmla="*/ 23 w 143"/>
                <a:gd name="T95" fmla="*/ 35 h 38"/>
                <a:gd name="T96" fmla="*/ 18 w 143"/>
                <a:gd name="T97" fmla="*/ 33 h 38"/>
                <a:gd name="T98" fmla="*/ 12 w 143"/>
                <a:gd name="T99" fmla="*/ 31 h 38"/>
                <a:gd name="T100" fmla="*/ 8 w 143"/>
                <a:gd name="T101" fmla="*/ 29 h 38"/>
                <a:gd name="T102" fmla="*/ 4 w 143"/>
                <a:gd name="T103" fmla="*/ 26 h 38"/>
                <a:gd name="T104" fmla="*/ 1 w 143"/>
                <a:gd name="T105" fmla="*/ 21 h 38"/>
                <a:gd name="T106" fmla="*/ 0 w 143"/>
                <a:gd name="T107" fmla="*/ 1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3" h="38">
                  <a:moveTo>
                    <a:pt x="1" y="14"/>
                  </a:moveTo>
                  <a:lnTo>
                    <a:pt x="1" y="14"/>
                  </a:lnTo>
                  <a:lnTo>
                    <a:pt x="3" y="10"/>
                  </a:lnTo>
                  <a:lnTo>
                    <a:pt x="4" y="9"/>
                  </a:lnTo>
                  <a:lnTo>
                    <a:pt x="7" y="7"/>
                  </a:lnTo>
                  <a:lnTo>
                    <a:pt x="8" y="7"/>
                  </a:lnTo>
                  <a:lnTo>
                    <a:pt x="11" y="5"/>
                  </a:lnTo>
                  <a:lnTo>
                    <a:pt x="15" y="4"/>
                  </a:lnTo>
                  <a:lnTo>
                    <a:pt x="17" y="4"/>
                  </a:lnTo>
                  <a:lnTo>
                    <a:pt x="18" y="3"/>
                  </a:lnTo>
                  <a:lnTo>
                    <a:pt x="21" y="3"/>
                  </a:lnTo>
                  <a:lnTo>
                    <a:pt x="25" y="2"/>
                  </a:lnTo>
                  <a:lnTo>
                    <a:pt x="28" y="2"/>
                  </a:lnTo>
                  <a:lnTo>
                    <a:pt x="32" y="1"/>
                  </a:lnTo>
                  <a:lnTo>
                    <a:pt x="35" y="1"/>
                  </a:lnTo>
                  <a:lnTo>
                    <a:pt x="39" y="1"/>
                  </a:lnTo>
                  <a:lnTo>
                    <a:pt x="42" y="0"/>
                  </a:lnTo>
                  <a:lnTo>
                    <a:pt x="46" y="0"/>
                  </a:lnTo>
                  <a:lnTo>
                    <a:pt x="49" y="0"/>
                  </a:lnTo>
                  <a:lnTo>
                    <a:pt x="51" y="0"/>
                  </a:lnTo>
                  <a:lnTo>
                    <a:pt x="53" y="0"/>
                  </a:lnTo>
                  <a:lnTo>
                    <a:pt x="56" y="0"/>
                  </a:lnTo>
                  <a:lnTo>
                    <a:pt x="59" y="0"/>
                  </a:lnTo>
                  <a:lnTo>
                    <a:pt x="63" y="0"/>
                  </a:lnTo>
                  <a:lnTo>
                    <a:pt x="66" y="0"/>
                  </a:lnTo>
                  <a:lnTo>
                    <a:pt x="70" y="0"/>
                  </a:lnTo>
                  <a:lnTo>
                    <a:pt x="73" y="0"/>
                  </a:lnTo>
                  <a:lnTo>
                    <a:pt x="77" y="0"/>
                  </a:lnTo>
                  <a:lnTo>
                    <a:pt x="80" y="0"/>
                  </a:lnTo>
                  <a:lnTo>
                    <a:pt x="84" y="0"/>
                  </a:lnTo>
                  <a:lnTo>
                    <a:pt x="87" y="0"/>
                  </a:lnTo>
                  <a:lnTo>
                    <a:pt x="91" y="0"/>
                  </a:lnTo>
                  <a:lnTo>
                    <a:pt x="92" y="0"/>
                  </a:lnTo>
                  <a:lnTo>
                    <a:pt x="94" y="0"/>
                  </a:lnTo>
                  <a:lnTo>
                    <a:pt x="97" y="0"/>
                  </a:lnTo>
                  <a:lnTo>
                    <a:pt x="101" y="0"/>
                  </a:lnTo>
                  <a:lnTo>
                    <a:pt x="104" y="1"/>
                  </a:lnTo>
                  <a:lnTo>
                    <a:pt x="108" y="1"/>
                  </a:lnTo>
                  <a:lnTo>
                    <a:pt x="111" y="1"/>
                  </a:lnTo>
                  <a:lnTo>
                    <a:pt x="115" y="2"/>
                  </a:lnTo>
                  <a:lnTo>
                    <a:pt x="118" y="2"/>
                  </a:lnTo>
                  <a:lnTo>
                    <a:pt x="122" y="3"/>
                  </a:lnTo>
                  <a:lnTo>
                    <a:pt x="125" y="3"/>
                  </a:lnTo>
                  <a:lnTo>
                    <a:pt x="126" y="4"/>
                  </a:lnTo>
                  <a:lnTo>
                    <a:pt x="129" y="4"/>
                  </a:lnTo>
                  <a:lnTo>
                    <a:pt x="132" y="5"/>
                  </a:lnTo>
                  <a:lnTo>
                    <a:pt x="135" y="7"/>
                  </a:lnTo>
                  <a:lnTo>
                    <a:pt x="136" y="7"/>
                  </a:lnTo>
                  <a:lnTo>
                    <a:pt x="139" y="9"/>
                  </a:lnTo>
                  <a:lnTo>
                    <a:pt x="140" y="10"/>
                  </a:lnTo>
                  <a:lnTo>
                    <a:pt x="142" y="14"/>
                  </a:lnTo>
                  <a:lnTo>
                    <a:pt x="142" y="14"/>
                  </a:lnTo>
                  <a:lnTo>
                    <a:pt x="143" y="17"/>
                  </a:lnTo>
                  <a:lnTo>
                    <a:pt x="142" y="20"/>
                  </a:lnTo>
                  <a:lnTo>
                    <a:pt x="142" y="21"/>
                  </a:lnTo>
                  <a:lnTo>
                    <a:pt x="140" y="24"/>
                  </a:lnTo>
                  <a:lnTo>
                    <a:pt x="139" y="26"/>
                  </a:lnTo>
                  <a:lnTo>
                    <a:pt x="137" y="28"/>
                  </a:lnTo>
                  <a:lnTo>
                    <a:pt x="135" y="29"/>
                  </a:lnTo>
                  <a:lnTo>
                    <a:pt x="132" y="31"/>
                  </a:lnTo>
                  <a:lnTo>
                    <a:pt x="131" y="31"/>
                  </a:lnTo>
                  <a:lnTo>
                    <a:pt x="129" y="32"/>
                  </a:lnTo>
                  <a:lnTo>
                    <a:pt x="125" y="33"/>
                  </a:lnTo>
                  <a:lnTo>
                    <a:pt x="122" y="34"/>
                  </a:lnTo>
                  <a:lnTo>
                    <a:pt x="120" y="35"/>
                  </a:lnTo>
                  <a:lnTo>
                    <a:pt x="118" y="35"/>
                  </a:lnTo>
                  <a:lnTo>
                    <a:pt x="115" y="36"/>
                  </a:lnTo>
                  <a:lnTo>
                    <a:pt x="111" y="36"/>
                  </a:lnTo>
                  <a:lnTo>
                    <a:pt x="108" y="37"/>
                  </a:lnTo>
                  <a:lnTo>
                    <a:pt x="104" y="37"/>
                  </a:lnTo>
                  <a:lnTo>
                    <a:pt x="101" y="37"/>
                  </a:lnTo>
                  <a:lnTo>
                    <a:pt x="97" y="38"/>
                  </a:lnTo>
                  <a:lnTo>
                    <a:pt x="94" y="38"/>
                  </a:lnTo>
                  <a:lnTo>
                    <a:pt x="91" y="38"/>
                  </a:lnTo>
                  <a:lnTo>
                    <a:pt x="88" y="38"/>
                  </a:lnTo>
                  <a:lnTo>
                    <a:pt x="87" y="38"/>
                  </a:lnTo>
                  <a:lnTo>
                    <a:pt x="84" y="38"/>
                  </a:lnTo>
                  <a:lnTo>
                    <a:pt x="80" y="38"/>
                  </a:lnTo>
                  <a:lnTo>
                    <a:pt x="77" y="38"/>
                  </a:lnTo>
                  <a:lnTo>
                    <a:pt x="73" y="38"/>
                  </a:lnTo>
                  <a:lnTo>
                    <a:pt x="70" y="38"/>
                  </a:lnTo>
                  <a:lnTo>
                    <a:pt x="66" y="38"/>
                  </a:lnTo>
                  <a:lnTo>
                    <a:pt x="63" y="38"/>
                  </a:lnTo>
                  <a:lnTo>
                    <a:pt x="59" y="38"/>
                  </a:lnTo>
                  <a:lnTo>
                    <a:pt x="56" y="38"/>
                  </a:lnTo>
                  <a:lnTo>
                    <a:pt x="55" y="38"/>
                  </a:lnTo>
                  <a:lnTo>
                    <a:pt x="53" y="38"/>
                  </a:lnTo>
                  <a:lnTo>
                    <a:pt x="49" y="38"/>
                  </a:lnTo>
                  <a:lnTo>
                    <a:pt x="46" y="38"/>
                  </a:lnTo>
                  <a:lnTo>
                    <a:pt x="42" y="37"/>
                  </a:lnTo>
                  <a:lnTo>
                    <a:pt x="39" y="37"/>
                  </a:lnTo>
                  <a:lnTo>
                    <a:pt x="35" y="37"/>
                  </a:lnTo>
                  <a:lnTo>
                    <a:pt x="32" y="36"/>
                  </a:lnTo>
                  <a:lnTo>
                    <a:pt x="28" y="36"/>
                  </a:lnTo>
                  <a:lnTo>
                    <a:pt x="25" y="35"/>
                  </a:lnTo>
                  <a:lnTo>
                    <a:pt x="23" y="35"/>
                  </a:lnTo>
                  <a:lnTo>
                    <a:pt x="21" y="34"/>
                  </a:lnTo>
                  <a:lnTo>
                    <a:pt x="18" y="33"/>
                  </a:lnTo>
                  <a:lnTo>
                    <a:pt x="15" y="32"/>
                  </a:lnTo>
                  <a:lnTo>
                    <a:pt x="12" y="31"/>
                  </a:lnTo>
                  <a:lnTo>
                    <a:pt x="11" y="31"/>
                  </a:lnTo>
                  <a:lnTo>
                    <a:pt x="8" y="29"/>
                  </a:lnTo>
                  <a:lnTo>
                    <a:pt x="6" y="28"/>
                  </a:lnTo>
                  <a:lnTo>
                    <a:pt x="4" y="26"/>
                  </a:lnTo>
                  <a:lnTo>
                    <a:pt x="3" y="24"/>
                  </a:lnTo>
                  <a:lnTo>
                    <a:pt x="1" y="21"/>
                  </a:lnTo>
                  <a:lnTo>
                    <a:pt x="1" y="20"/>
                  </a:lnTo>
                  <a:lnTo>
                    <a:pt x="0" y="17"/>
                  </a:lnTo>
                  <a:lnTo>
                    <a:pt x="1" y="14"/>
                  </a:lnTo>
                </a:path>
              </a:pathLst>
            </a:custGeom>
            <a:noFill/>
            <a:ln w="0">
              <a:solidFill>
                <a:srgbClr val="0000B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53" name="Freeform 81">
              <a:extLst>
                <a:ext uri="{FF2B5EF4-FFF2-40B4-BE49-F238E27FC236}">
                  <a16:creationId xmlns:a16="http://schemas.microsoft.com/office/drawing/2014/main" id="{EB9B6DF1-862F-4F6C-BD16-51EAD2F454BD}"/>
                </a:ext>
              </a:extLst>
            </p:cNvPr>
            <p:cNvSpPr>
              <a:spLocks/>
            </p:cNvSpPr>
            <p:nvPr/>
          </p:nvSpPr>
          <p:spPr bwMode="auto">
            <a:xfrm>
              <a:off x="2461" y="1256"/>
              <a:ext cx="552" cy="146"/>
            </a:xfrm>
            <a:custGeom>
              <a:avLst/>
              <a:gdLst>
                <a:gd name="T0" fmla="*/ 2 w 109"/>
                <a:gd name="T1" fmla="*/ 11 h 30"/>
                <a:gd name="T2" fmla="*/ 5 w 109"/>
                <a:gd name="T3" fmla="*/ 8 h 30"/>
                <a:gd name="T4" fmla="*/ 11 w 109"/>
                <a:gd name="T5" fmla="*/ 5 h 30"/>
                <a:gd name="T6" fmla="*/ 15 w 109"/>
                <a:gd name="T7" fmla="*/ 4 h 30"/>
                <a:gd name="T8" fmla="*/ 22 w 109"/>
                <a:gd name="T9" fmla="*/ 2 h 30"/>
                <a:gd name="T10" fmla="*/ 29 w 109"/>
                <a:gd name="T11" fmla="*/ 1 h 30"/>
                <a:gd name="T12" fmla="*/ 32 w 109"/>
                <a:gd name="T13" fmla="*/ 1 h 30"/>
                <a:gd name="T14" fmla="*/ 39 w 109"/>
                <a:gd name="T15" fmla="*/ 0 h 30"/>
                <a:gd name="T16" fmla="*/ 46 w 109"/>
                <a:gd name="T17" fmla="*/ 0 h 30"/>
                <a:gd name="T18" fmla="*/ 53 w 109"/>
                <a:gd name="T19" fmla="*/ 0 h 30"/>
                <a:gd name="T20" fmla="*/ 60 w 109"/>
                <a:gd name="T21" fmla="*/ 0 h 30"/>
                <a:gd name="T22" fmla="*/ 67 w 109"/>
                <a:gd name="T23" fmla="*/ 0 h 30"/>
                <a:gd name="T24" fmla="*/ 74 w 109"/>
                <a:gd name="T25" fmla="*/ 0 h 30"/>
                <a:gd name="T26" fmla="*/ 80 w 109"/>
                <a:gd name="T27" fmla="*/ 1 h 30"/>
                <a:gd name="T28" fmla="*/ 84 w 109"/>
                <a:gd name="T29" fmla="*/ 2 h 30"/>
                <a:gd name="T30" fmla="*/ 91 w 109"/>
                <a:gd name="T31" fmla="*/ 3 h 30"/>
                <a:gd name="T32" fmla="*/ 96 w 109"/>
                <a:gd name="T33" fmla="*/ 5 h 30"/>
                <a:gd name="T34" fmla="*/ 101 w 109"/>
                <a:gd name="T35" fmla="*/ 7 h 30"/>
                <a:gd name="T36" fmla="*/ 105 w 109"/>
                <a:gd name="T37" fmla="*/ 9 h 30"/>
                <a:gd name="T38" fmla="*/ 108 w 109"/>
                <a:gd name="T39" fmla="*/ 13 h 30"/>
                <a:gd name="T40" fmla="*/ 108 w 109"/>
                <a:gd name="T41" fmla="*/ 18 h 30"/>
                <a:gd name="T42" fmla="*/ 105 w 109"/>
                <a:gd name="T43" fmla="*/ 22 h 30"/>
                <a:gd name="T44" fmla="*/ 101 w 109"/>
                <a:gd name="T45" fmla="*/ 24 h 30"/>
                <a:gd name="T46" fmla="*/ 98 w 109"/>
                <a:gd name="T47" fmla="*/ 26 h 30"/>
                <a:gd name="T48" fmla="*/ 91 w 109"/>
                <a:gd name="T49" fmla="*/ 27 h 30"/>
                <a:gd name="T50" fmla="*/ 84 w 109"/>
                <a:gd name="T51" fmla="*/ 29 h 30"/>
                <a:gd name="T52" fmla="*/ 80 w 109"/>
                <a:gd name="T53" fmla="*/ 29 h 30"/>
                <a:gd name="T54" fmla="*/ 74 w 109"/>
                <a:gd name="T55" fmla="*/ 30 h 30"/>
                <a:gd name="T56" fmla="*/ 67 w 109"/>
                <a:gd name="T57" fmla="*/ 30 h 30"/>
                <a:gd name="T58" fmla="*/ 60 w 109"/>
                <a:gd name="T59" fmla="*/ 30 h 30"/>
                <a:gd name="T60" fmla="*/ 53 w 109"/>
                <a:gd name="T61" fmla="*/ 30 h 30"/>
                <a:gd name="T62" fmla="*/ 46 w 109"/>
                <a:gd name="T63" fmla="*/ 30 h 30"/>
                <a:gd name="T64" fmla="*/ 39 w 109"/>
                <a:gd name="T65" fmla="*/ 30 h 30"/>
                <a:gd name="T66" fmla="*/ 32 w 109"/>
                <a:gd name="T67" fmla="*/ 29 h 30"/>
                <a:gd name="T68" fmla="*/ 26 w 109"/>
                <a:gd name="T69" fmla="*/ 29 h 30"/>
                <a:gd name="T70" fmla="*/ 22 w 109"/>
                <a:gd name="T71" fmla="*/ 28 h 30"/>
                <a:gd name="T72" fmla="*/ 15 w 109"/>
                <a:gd name="T73" fmla="*/ 26 h 30"/>
                <a:gd name="T74" fmla="*/ 10 w 109"/>
                <a:gd name="T75" fmla="*/ 25 h 30"/>
                <a:gd name="T76" fmla="*/ 4 w 109"/>
                <a:gd name="T77" fmla="*/ 22 h 30"/>
                <a:gd name="T78" fmla="*/ 1 w 109"/>
                <a:gd name="T79" fmla="*/ 19 h 30"/>
                <a:gd name="T80" fmla="*/ 0 w 109"/>
                <a:gd name="T81"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9" h="30">
                  <a:moveTo>
                    <a:pt x="1" y="13"/>
                  </a:moveTo>
                  <a:lnTo>
                    <a:pt x="2" y="11"/>
                  </a:lnTo>
                  <a:lnTo>
                    <a:pt x="4" y="9"/>
                  </a:lnTo>
                  <a:lnTo>
                    <a:pt x="5" y="8"/>
                  </a:lnTo>
                  <a:lnTo>
                    <a:pt x="8" y="7"/>
                  </a:lnTo>
                  <a:lnTo>
                    <a:pt x="11" y="5"/>
                  </a:lnTo>
                  <a:lnTo>
                    <a:pt x="13" y="5"/>
                  </a:lnTo>
                  <a:lnTo>
                    <a:pt x="15" y="4"/>
                  </a:lnTo>
                  <a:lnTo>
                    <a:pt x="18" y="3"/>
                  </a:lnTo>
                  <a:lnTo>
                    <a:pt x="22" y="2"/>
                  </a:lnTo>
                  <a:lnTo>
                    <a:pt x="25" y="2"/>
                  </a:lnTo>
                  <a:lnTo>
                    <a:pt x="29" y="1"/>
                  </a:lnTo>
                  <a:lnTo>
                    <a:pt x="29" y="1"/>
                  </a:lnTo>
                  <a:lnTo>
                    <a:pt x="32" y="1"/>
                  </a:lnTo>
                  <a:lnTo>
                    <a:pt x="36" y="0"/>
                  </a:lnTo>
                  <a:lnTo>
                    <a:pt x="39" y="0"/>
                  </a:lnTo>
                  <a:lnTo>
                    <a:pt x="42" y="0"/>
                  </a:lnTo>
                  <a:lnTo>
                    <a:pt x="46" y="0"/>
                  </a:lnTo>
                  <a:lnTo>
                    <a:pt x="49" y="0"/>
                  </a:lnTo>
                  <a:lnTo>
                    <a:pt x="53" y="0"/>
                  </a:lnTo>
                  <a:lnTo>
                    <a:pt x="56" y="0"/>
                  </a:lnTo>
                  <a:lnTo>
                    <a:pt x="60" y="0"/>
                  </a:lnTo>
                  <a:lnTo>
                    <a:pt x="63" y="0"/>
                  </a:lnTo>
                  <a:lnTo>
                    <a:pt x="67" y="0"/>
                  </a:lnTo>
                  <a:lnTo>
                    <a:pt x="70" y="0"/>
                  </a:lnTo>
                  <a:lnTo>
                    <a:pt x="74" y="0"/>
                  </a:lnTo>
                  <a:lnTo>
                    <a:pt x="77" y="1"/>
                  </a:lnTo>
                  <a:lnTo>
                    <a:pt x="80" y="1"/>
                  </a:lnTo>
                  <a:lnTo>
                    <a:pt x="80" y="1"/>
                  </a:lnTo>
                  <a:lnTo>
                    <a:pt x="84" y="2"/>
                  </a:lnTo>
                  <a:lnTo>
                    <a:pt x="87" y="2"/>
                  </a:lnTo>
                  <a:lnTo>
                    <a:pt x="91" y="3"/>
                  </a:lnTo>
                  <a:lnTo>
                    <a:pt x="94" y="4"/>
                  </a:lnTo>
                  <a:lnTo>
                    <a:pt x="96" y="5"/>
                  </a:lnTo>
                  <a:lnTo>
                    <a:pt x="98" y="5"/>
                  </a:lnTo>
                  <a:lnTo>
                    <a:pt x="101" y="7"/>
                  </a:lnTo>
                  <a:lnTo>
                    <a:pt x="104" y="8"/>
                  </a:lnTo>
                  <a:lnTo>
                    <a:pt x="105" y="9"/>
                  </a:lnTo>
                  <a:lnTo>
                    <a:pt x="107" y="11"/>
                  </a:lnTo>
                  <a:lnTo>
                    <a:pt x="108" y="13"/>
                  </a:lnTo>
                  <a:lnTo>
                    <a:pt x="109" y="15"/>
                  </a:lnTo>
                  <a:lnTo>
                    <a:pt x="108" y="18"/>
                  </a:lnTo>
                  <a:lnTo>
                    <a:pt x="108" y="19"/>
                  </a:lnTo>
                  <a:lnTo>
                    <a:pt x="105" y="22"/>
                  </a:lnTo>
                  <a:lnTo>
                    <a:pt x="105" y="22"/>
                  </a:lnTo>
                  <a:lnTo>
                    <a:pt x="101" y="24"/>
                  </a:lnTo>
                  <a:lnTo>
                    <a:pt x="99" y="25"/>
                  </a:lnTo>
                  <a:lnTo>
                    <a:pt x="98" y="26"/>
                  </a:lnTo>
                  <a:lnTo>
                    <a:pt x="94" y="26"/>
                  </a:lnTo>
                  <a:lnTo>
                    <a:pt x="91" y="27"/>
                  </a:lnTo>
                  <a:lnTo>
                    <a:pt x="87" y="28"/>
                  </a:lnTo>
                  <a:lnTo>
                    <a:pt x="84" y="29"/>
                  </a:lnTo>
                  <a:lnTo>
                    <a:pt x="83" y="29"/>
                  </a:lnTo>
                  <a:lnTo>
                    <a:pt x="80" y="29"/>
                  </a:lnTo>
                  <a:lnTo>
                    <a:pt x="77" y="29"/>
                  </a:lnTo>
                  <a:lnTo>
                    <a:pt x="74" y="30"/>
                  </a:lnTo>
                  <a:lnTo>
                    <a:pt x="70" y="30"/>
                  </a:lnTo>
                  <a:lnTo>
                    <a:pt x="67" y="30"/>
                  </a:lnTo>
                  <a:lnTo>
                    <a:pt x="63" y="30"/>
                  </a:lnTo>
                  <a:lnTo>
                    <a:pt x="60" y="30"/>
                  </a:lnTo>
                  <a:lnTo>
                    <a:pt x="56" y="30"/>
                  </a:lnTo>
                  <a:lnTo>
                    <a:pt x="53" y="30"/>
                  </a:lnTo>
                  <a:lnTo>
                    <a:pt x="49" y="30"/>
                  </a:lnTo>
                  <a:lnTo>
                    <a:pt x="46" y="30"/>
                  </a:lnTo>
                  <a:lnTo>
                    <a:pt x="42" y="30"/>
                  </a:lnTo>
                  <a:lnTo>
                    <a:pt x="39" y="30"/>
                  </a:lnTo>
                  <a:lnTo>
                    <a:pt x="36" y="30"/>
                  </a:lnTo>
                  <a:lnTo>
                    <a:pt x="32" y="29"/>
                  </a:lnTo>
                  <a:lnTo>
                    <a:pt x="29" y="29"/>
                  </a:lnTo>
                  <a:lnTo>
                    <a:pt x="26" y="29"/>
                  </a:lnTo>
                  <a:lnTo>
                    <a:pt x="25" y="29"/>
                  </a:lnTo>
                  <a:lnTo>
                    <a:pt x="22" y="28"/>
                  </a:lnTo>
                  <a:lnTo>
                    <a:pt x="18" y="27"/>
                  </a:lnTo>
                  <a:lnTo>
                    <a:pt x="15" y="26"/>
                  </a:lnTo>
                  <a:lnTo>
                    <a:pt x="11" y="26"/>
                  </a:lnTo>
                  <a:lnTo>
                    <a:pt x="10" y="25"/>
                  </a:lnTo>
                  <a:lnTo>
                    <a:pt x="8" y="24"/>
                  </a:lnTo>
                  <a:lnTo>
                    <a:pt x="4" y="22"/>
                  </a:lnTo>
                  <a:lnTo>
                    <a:pt x="4" y="22"/>
                  </a:lnTo>
                  <a:lnTo>
                    <a:pt x="1" y="19"/>
                  </a:lnTo>
                  <a:lnTo>
                    <a:pt x="1" y="18"/>
                  </a:lnTo>
                  <a:lnTo>
                    <a:pt x="0" y="15"/>
                  </a:lnTo>
                  <a:lnTo>
                    <a:pt x="1" y="13"/>
                  </a:lnTo>
                </a:path>
              </a:pathLst>
            </a:custGeom>
            <a:noFill/>
            <a:ln w="0">
              <a:solidFill>
                <a:srgbClr val="0000B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54" name="Freeform 82">
              <a:extLst>
                <a:ext uri="{FF2B5EF4-FFF2-40B4-BE49-F238E27FC236}">
                  <a16:creationId xmlns:a16="http://schemas.microsoft.com/office/drawing/2014/main" id="{C8FFEC97-744F-45F0-B97F-E2C0784370AD}"/>
                </a:ext>
              </a:extLst>
            </p:cNvPr>
            <p:cNvSpPr>
              <a:spLocks/>
            </p:cNvSpPr>
            <p:nvPr/>
          </p:nvSpPr>
          <p:spPr bwMode="auto">
            <a:xfrm>
              <a:off x="2461" y="2448"/>
              <a:ext cx="552" cy="146"/>
            </a:xfrm>
            <a:custGeom>
              <a:avLst/>
              <a:gdLst>
                <a:gd name="T0" fmla="*/ 4 w 109"/>
                <a:gd name="T1" fmla="*/ 8 h 30"/>
                <a:gd name="T2" fmla="*/ 8 w 109"/>
                <a:gd name="T3" fmla="*/ 6 h 30"/>
                <a:gd name="T4" fmla="*/ 11 w 109"/>
                <a:gd name="T5" fmla="*/ 4 h 30"/>
                <a:gd name="T6" fmla="*/ 18 w 109"/>
                <a:gd name="T7" fmla="*/ 3 h 30"/>
                <a:gd name="T8" fmla="*/ 25 w 109"/>
                <a:gd name="T9" fmla="*/ 1 h 30"/>
                <a:gd name="T10" fmla="*/ 29 w 109"/>
                <a:gd name="T11" fmla="*/ 1 h 30"/>
                <a:gd name="T12" fmla="*/ 36 w 109"/>
                <a:gd name="T13" fmla="*/ 0 h 30"/>
                <a:gd name="T14" fmla="*/ 42 w 109"/>
                <a:gd name="T15" fmla="*/ 0 h 30"/>
                <a:gd name="T16" fmla="*/ 49 w 109"/>
                <a:gd name="T17" fmla="*/ 0 h 30"/>
                <a:gd name="T18" fmla="*/ 56 w 109"/>
                <a:gd name="T19" fmla="*/ 0 h 30"/>
                <a:gd name="T20" fmla="*/ 63 w 109"/>
                <a:gd name="T21" fmla="*/ 0 h 30"/>
                <a:gd name="T22" fmla="*/ 70 w 109"/>
                <a:gd name="T23" fmla="*/ 0 h 30"/>
                <a:gd name="T24" fmla="*/ 77 w 109"/>
                <a:gd name="T25" fmla="*/ 1 h 30"/>
                <a:gd name="T26" fmla="*/ 83 w 109"/>
                <a:gd name="T27" fmla="*/ 1 h 30"/>
                <a:gd name="T28" fmla="*/ 87 w 109"/>
                <a:gd name="T29" fmla="*/ 2 h 30"/>
                <a:gd name="T30" fmla="*/ 94 w 109"/>
                <a:gd name="T31" fmla="*/ 4 h 30"/>
                <a:gd name="T32" fmla="*/ 99 w 109"/>
                <a:gd name="T33" fmla="*/ 5 h 30"/>
                <a:gd name="T34" fmla="*/ 105 w 109"/>
                <a:gd name="T35" fmla="*/ 8 h 30"/>
                <a:gd name="T36" fmla="*/ 108 w 109"/>
                <a:gd name="T37" fmla="*/ 11 h 30"/>
                <a:gd name="T38" fmla="*/ 109 w 109"/>
                <a:gd name="T39" fmla="*/ 15 h 30"/>
                <a:gd name="T40" fmla="*/ 107 w 109"/>
                <a:gd name="T41" fmla="*/ 19 h 30"/>
                <a:gd name="T42" fmla="*/ 104 w 109"/>
                <a:gd name="T43" fmla="*/ 22 h 30"/>
                <a:gd name="T44" fmla="*/ 98 w 109"/>
                <a:gd name="T45" fmla="*/ 25 h 30"/>
                <a:gd name="T46" fmla="*/ 94 w 109"/>
                <a:gd name="T47" fmla="*/ 26 h 30"/>
                <a:gd name="T48" fmla="*/ 87 w 109"/>
                <a:gd name="T49" fmla="*/ 28 h 30"/>
                <a:gd name="T50" fmla="*/ 80 w 109"/>
                <a:gd name="T51" fmla="*/ 29 h 30"/>
                <a:gd name="T52" fmla="*/ 77 w 109"/>
                <a:gd name="T53" fmla="*/ 29 h 30"/>
                <a:gd name="T54" fmla="*/ 70 w 109"/>
                <a:gd name="T55" fmla="*/ 30 h 30"/>
                <a:gd name="T56" fmla="*/ 63 w 109"/>
                <a:gd name="T57" fmla="*/ 30 h 30"/>
                <a:gd name="T58" fmla="*/ 56 w 109"/>
                <a:gd name="T59" fmla="*/ 30 h 30"/>
                <a:gd name="T60" fmla="*/ 49 w 109"/>
                <a:gd name="T61" fmla="*/ 30 h 30"/>
                <a:gd name="T62" fmla="*/ 42 w 109"/>
                <a:gd name="T63" fmla="*/ 30 h 30"/>
                <a:gd name="T64" fmla="*/ 36 w 109"/>
                <a:gd name="T65" fmla="*/ 30 h 30"/>
                <a:gd name="T66" fmla="*/ 29 w 109"/>
                <a:gd name="T67" fmla="*/ 29 h 30"/>
                <a:gd name="T68" fmla="*/ 25 w 109"/>
                <a:gd name="T69" fmla="*/ 28 h 30"/>
                <a:gd name="T70" fmla="*/ 18 w 109"/>
                <a:gd name="T71" fmla="*/ 27 h 30"/>
                <a:gd name="T72" fmla="*/ 13 w 109"/>
                <a:gd name="T73" fmla="*/ 26 h 30"/>
                <a:gd name="T74" fmla="*/ 8 w 109"/>
                <a:gd name="T75" fmla="*/ 23 h 30"/>
                <a:gd name="T76" fmla="*/ 4 w 109"/>
                <a:gd name="T77" fmla="*/ 21 h 30"/>
                <a:gd name="T78" fmla="*/ 1 w 109"/>
                <a:gd name="T79" fmla="*/ 17 h 30"/>
                <a:gd name="T80" fmla="*/ 1 w 109"/>
                <a:gd name="T81"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9" h="30">
                  <a:moveTo>
                    <a:pt x="1" y="11"/>
                  </a:moveTo>
                  <a:lnTo>
                    <a:pt x="4" y="8"/>
                  </a:lnTo>
                  <a:lnTo>
                    <a:pt x="4" y="8"/>
                  </a:lnTo>
                  <a:lnTo>
                    <a:pt x="8" y="6"/>
                  </a:lnTo>
                  <a:lnTo>
                    <a:pt x="10" y="5"/>
                  </a:lnTo>
                  <a:lnTo>
                    <a:pt x="11" y="4"/>
                  </a:lnTo>
                  <a:lnTo>
                    <a:pt x="15" y="4"/>
                  </a:lnTo>
                  <a:lnTo>
                    <a:pt x="18" y="3"/>
                  </a:lnTo>
                  <a:lnTo>
                    <a:pt x="22" y="2"/>
                  </a:lnTo>
                  <a:lnTo>
                    <a:pt x="25" y="1"/>
                  </a:lnTo>
                  <a:lnTo>
                    <a:pt x="26" y="1"/>
                  </a:lnTo>
                  <a:lnTo>
                    <a:pt x="29" y="1"/>
                  </a:lnTo>
                  <a:lnTo>
                    <a:pt x="32" y="1"/>
                  </a:lnTo>
                  <a:lnTo>
                    <a:pt x="36" y="0"/>
                  </a:lnTo>
                  <a:lnTo>
                    <a:pt x="39" y="0"/>
                  </a:lnTo>
                  <a:lnTo>
                    <a:pt x="42" y="0"/>
                  </a:lnTo>
                  <a:lnTo>
                    <a:pt x="46" y="0"/>
                  </a:lnTo>
                  <a:lnTo>
                    <a:pt x="49" y="0"/>
                  </a:lnTo>
                  <a:lnTo>
                    <a:pt x="53" y="0"/>
                  </a:lnTo>
                  <a:lnTo>
                    <a:pt x="56" y="0"/>
                  </a:lnTo>
                  <a:lnTo>
                    <a:pt x="60" y="0"/>
                  </a:lnTo>
                  <a:lnTo>
                    <a:pt x="63" y="0"/>
                  </a:lnTo>
                  <a:lnTo>
                    <a:pt x="67" y="0"/>
                  </a:lnTo>
                  <a:lnTo>
                    <a:pt x="70" y="0"/>
                  </a:lnTo>
                  <a:lnTo>
                    <a:pt x="74" y="0"/>
                  </a:lnTo>
                  <a:lnTo>
                    <a:pt x="77" y="1"/>
                  </a:lnTo>
                  <a:lnTo>
                    <a:pt x="80" y="1"/>
                  </a:lnTo>
                  <a:lnTo>
                    <a:pt x="83" y="1"/>
                  </a:lnTo>
                  <a:lnTo>
                    <a:pt x="84" y="1"/>
                  </a:lnTo>
                  <a:lnTo>
                    <a:pt x="87" y="2"/>
                  </a:lnTo>
                  <a:lnTo>
                    <a:pt x="91" y="3"/>
                  </a:lnTo>
                  <a:lnTo>
                    <a:pt x="94" y="4"/>
                  </a:lnTo>
                  <a:lnTo>
                    <a:pt x="98" y="4"/>
                  </a:lnTo>
                  <a:lnTo>
                    <a:pt x="99" y="5"/>
                  </a:lnTo>
                  <a:lnTo>
                    <a:pt x="101" y="6"/>
                  </a:lnTo>
                  <a:lnTo>
                    <a:pt x="105" y="8"/>
                  </a:lnTo>
                  <a:lnTo>
                    <a:pt x="105" y="8"/>
                  </a:lnTo>
                  <a:lnTo>
                    <a:pt x="108" y="11"/>
                  </a:lnTo>
                  <a:lnTo>
                    <a:pt x="108" y="12"/>
                  </a:lnTo>
                  <a:lnTo>
                    <a:pt x="109" y="15"/>
                  </a:lnTo>
                  <a:lnTo>
                    <a:pt x="108" y="17"/>
                  </a:lnTo>
                  <a:lnTo>
                    <a:pt x="107" y="19"/>
                  </a:lnTo>
                  <a:lnTo>
                    <a:pt x="105" y="21"/>
                  </a:lnTo>
                  <a:lnTo>
                    <a:pt x="104" y="22"/>
                  </a:lnTo>
                  <a:lnTo>
                    <a:pt x="101" y="23"/>
                  </a:lnTo>
                  <a:lnTo>
                    <a:pt x="98" y="25"/>
                  </a:lnTo>
                  <a:lnTo>
                    <a:pt x="96" y="26"/>
                  </a:lnTo>
                  <a:lnTo>
                    <a:pt x="94" y="26"/>
                  </a:lnTo>
                  <a:lnTo>
                    <a:pt x="91" y="27"/>
                  </a:lnTo>
                  <a:lnTo>
                    <a:pt x="87" y="28"/>
                  </a:lnTo>
                  <a:lnTo>
                    <a:pt x="84" y="28"/>
                  </a:lnTo>
                  <a:lnTo>
                    <a:pt x="80" y="29"/>
                  </a:lnTo>
                  <a:lnTo>
                    <a:pt x="80" y="29"/>
                  </a:lnTo>
                  <a:lnTo>
                    <a:pt x="77" y="29"/>
                  </a:lnTo>
                  <a:lnTo>
                    <a:pt x="74" y="30"/>
                  </a:lnTo>
                  <a:lnTo>
                    <a:pt x="70" y="30"/>
                  </a:lnTo>
                  <a:lnTo>
                    <a:pt x="67" y="30"/>
                  </a:lnTo>
                  <a:lnTo>
                    <a:pt x="63" y="30"/>
                  </a:lnTo>
                  <a:lnTo>
                    <a:pt x="60" y="30"/>
                  </a:lnTo>
                  <a:lnTo>
                    <a:pt x="56" y="30"/>
                  </a:lnTo>
                  <a:lnTo>
                    <a:pt x="53" y="30"/>
                  </a:lnTo>
                  <a:lnTo>
                    <a:pt x="49" y="30"/>
                  </a:lnTo>
                  <a:lnTo>
                    <a:pt x="46" y="30"/>
                  </a:lnTo>
                  <a:lnTo>
                    <a:pt x="42" y="30"/>
                  </a:lnTo>
                  <a:lnTo>
                    <a:pt x="39" y="30"/>
                  </a:lnTo>
                  <a:lnTo>
                    <a:pt x="36" y="30"/>
                  </a:lnTo>
                  <a:lnTo>
                    <a:pt x="32" y="29"/>
                  </a:lnTo>
                  <a:lnTo>
                    <a:pt x="29" y="29"/>
                  </a:lnTo>
                  <a:lnTo>
                    <a:pt x="29" y="29"/>
                  </a:lnTo>
                  <a:lnTo>
                    <a:pt x="25" y="28"/>
                  </a:lnTo>
                  <a:lnTo>
                    <a:pt x="22" y="28"/>
                  </a:lnTo>
                  <a:lnTo>
                    <a:pt x="18" y="27"/>
                  </a:lnTo>
                  <a:lnTo>
                    <a:pt x="15" y="26"/>
                  </a:lnTo>
                  <a:lnTo>
                    <a:pt x="13" y="26"/>
                  </a:lnTo>
                  <a:lnTo>
                    <a:pt x="11" y="25"/>
                  </a:lnTo>
                  <a:lnTo>
                    <a:pt x="8" y="23"/>
                  </a:lnTo>
                  <a:lnTo>
                    <a:pt x="5" y="22"/>
                  </a:lnTo>
                  <a:lnTo>
                    <a:pt x="4" y="21"/>
                  </a:lnTo>
                  <a:lnTo>
                    <a:pt x="2" y="19"/>
                  </a:lnTo>
                  <a:lnTo>
                    <a:pt x="1" y="17"/>
                  </a:lnTo>
                  <a:lnTo>
                    <a:pt x="0" y="15"/>
                  </a:lnTo>
                  <a:lnTo>
                    <a:pt x="1" y="12"/>
                  </a:lnTo>
                  <a:lnTo>
                    <a:pt x="1" y="11"/>
                  </a:lnTo>
                </a:path>
              </a:pathLst>
            </a:custGeom>
            <a:noFill/>
            <a:ln w="0">
              <a:solidFill>
                <a:srgbClr val="0000B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55" name="Freeform 83">
              <a:extLst>
                <a:ext uri="{FF2B5EF4-FFF2-40B4-BE49-F238E27FC236}">
                  <a16:creationId xmlns:a16="http://schemas.microsoft.com/office/drawing/2014/main" id="{000625A4-FFC5-4F51-B712-AB685733210B}"/>
                </a:ext>
              </a:extLst>
            </p:cNvPr>
            <p:cNvSpPr>
              <a:spLocks/>
            </p:cNvSpPr>
            <p:nvPr/>
          </p:nvSpPr>
          <p:spPr bwMode="auto">
            <a:xfrm>
              <a:off x="1874" y="1771"/>
              <a:ext cx="309" cy="307"/>
            </a:xfrm>
            <a:custGeom>
              <a:avLst/>
              <a:gdLst>
                <a:gd name="T0" fmla="*/ 0 w 61"/>
                <a:gd name="T1" fmla="*/ 10 h 63"/>
                <a:gd name="T2" fmla="*/ 0 w 61"/>
                <a:gd name="T3" fmla="*/ 9 h 63"/>
                <a:gd name="T4" fmla="*/ 3 w 61"/>
                <a:gd name="T5" fmla="*/ 7 h 63"/>
                <a:gd name="T6" fmla="*/ 5 w 61"/>
                <a:gd name="T7" fmla="*/ 6 h 63"/>
                <a:gd name="T8" fmla="*/ 6 w 61"/>
                <a:gd name="T9" fmla="*/ 5 h 63"/>
                <a:gd name="T10" fmla="*/ 10 w 61"/>
                <a:gd name="T11" fmla="*/ 3 h 63"/>
                <a:gd name="T12" fmla="*/ 13 w 61"/>
                <a:gd name="T13" fmla="*/ 2 h 63"/>
                <a:gd name="T14" fmla="*/ 13 w 61"/>
                <a:gd name="T15" fmla="*/ 2 h 63"/>
                <a:gd name="T16" fmla="*/ 17 w 61"/>
                <a:gd name="T17" fmla="*/ 1 h 63"/>
                <a:gd name="T18" fmla="*/ 20 w 61"/>
                <a:gd name="T19" fmla="*/ 1 h 63"/>
                <a:gd name="T20" fmla="*/ 24 w 61"/>
                <a:gd name="T21" fmla="*/ 0 h 63"/>
                <a:gd name="T22" fmla="*/ 27 w 61"/>
                <a:gd name="T23" fmla="*/ 0 h 63"/>
                <a:gd name="T24" fmla="*/ 31 w 61"/>
                <a:gd name="T25" fmla="*/ 0 h 63"/>
                <a:gd name="T26" fmla="*/ 34 w 61"/>
                <a:gd name="T27" fmla="*/ 0 h 63"/>
                <a:gd name="T28" fmla="*/ 38 w 61"/>
                <a:gd name="T29" fmla="*/ 0 h 63"/>
                <a:gd name="T30" fmla="*/ 41 w 61"/>
                <a:gd name="T31" fmla="*/ 1 h 63"/>
                <a:gd name="T32" fmla="*/ 44 w 61"/>
                <a:gd name="T33" fmla="*/ 2 h 63"/>
                <a:gd name="T34" fmla="*/ 44 w 61"/>
                <a:gd name="T35" fmla="*/ 2 h 63"/>
                <a:gd name="T36" fmla="*/ 48 w 61"/>
                <a:gd name="T37" fmla="*/ 4 h 63"/>
                <a:gd name="T38" fmla="*/ 51 w 61"/>
                <a:gd name="T39" fmla="*/ 6 h 63"/>
                <a:gd name="T40" fmla="*/ 51 w 61"/>
                <a:gd name="T41" fmla="*/ 6 h 63"/>
                <a:gd name="T42" fmla="*/ 55 w 61"/>
                <a:gd name="T43" fmla="*/ 9 h 63"/>
                <a:gd name="T44" fmla="*/ 55 w 61"/>
                <a:gd name="T45" fmla="*/ 9 h 63"/>
                <a:gd name="T46" fmla="*/ 57 w 61"/>
                <a:gd name="T47" fmla="*/ 13 h 63"/>
                <a:gd name="T48" fmla="*/ 58 w 61"/>
                <a:gd name="T49" fmla="*/ 15 h 63"/>
                <a:gd name="T50" fmla="*/ 59 w 61"/>
                <a:gd name="T51" fmla="*/ 16 h 63"/>
                <a:gd name="T52" fmla="*/ 60 w 61"/>
                <a:gd name="T53" fmla="*/ 19 h 63"/>
                <a:gd name="T54" fmla="*/ 60 w 61"/>
                <a:gd name="T55" fmla="*/ 23 h 63"/>
                <a:gd name="T56" fmla="*/ 61 w 61"/>
                <a:gd name="T57" fmla="*/ 26 h 63"/>
                <a:gd name="T58" fmla="*/ 61 w 61"/>
                <a:gd name="T59" fmla="*/ 30 h 63"/>
                <a:gd name="T60" fmla="*/ 61 w 61"/>
                <a:gd name="T61" fmla="*/ 33 h 63"/>
                <a:gd name="T62" fmla="*/ 61 w 61"/>
                <a:gd name="T63" fmla="*/ 37 h 63"/>
                <a:gd name="T64" fmla="*/ 60 w 61"/>
                <a:gd name="T65" fmla="*/ 40 h 63"/>
                <a:gd name="T66" fmla="*/ 60 w 61"/>
                <a:gd name="T67" fmla="*/ 44 h 63"/>
                <a:gd name="T68" fmla="*/ 59 w 61"/>
                <a:gd name="T69" fmla="*/ 47 h 63"/>
                <a:gd name="T70" fmla="*/ 58 w 61"/>
                <a:gd name="T71" fmla="*/ 48 h 63"/>
                <a:gd name="T72" fmla="*/ 57 w 61"/>
                <a:gd name="T73" fmla="*/ 51 h 63"/>
                <a:gd name="T74" fmla="*/ 55 w 61"/>
                <a:gd name="T75" fmla="*/ 54 h 63"/>
                <a:gd name="T76" fmla="*/ 55 w 61"/>
                <a:gd name="T77" fmla="*/ 54 h 63"/>
                <a:gd name="T78" fmla="*/ 51 w 61"/>
                <a:gd name="T79" fmla="*/ 57 h 63"/>
                <a:gd name="T80" fmla="*/ 51 w 61"/>
                <a:gd name="T81" fmla="*/ 57 h 63"/>
                <a:gd name="T82" fmla="*/ 48 w 61"/>
                <a:gd name="T83" fmla="*/ 59 h 63"/>
                <a:gd name="T84" fmla="*/ 44 w 61"/>
                <a:gd name="T85" fmla="*/ 61 h 63"/>
                <a:gd name="T86" fmla="*/ 44 w 61"/>
                <a:gd name="T87" fmla="*/ 61 h 63"/>
                <a:gd name="T88" fmla="*/ 41 w 61"/>
                <a:gd name="T89" fmla="*/ 62 h 63"/>
                <a:gd name="T90" fmla="*/ 38 w 61"/>
                <a:gd name="T91" fmla="*/ 63 h 63"/>
                <a:gd name="T92" fmla="*/ 34 w 61"/>
                <a:gd name="T93" fmla="*/ 63 h 63"/>
                <a:gd name="T94" fmla="*/ 31 w 61"/>
                <a:gd name="T95" fmla="*/ 63 h 63"/>
                <a:gd name="T96" fmla="*/ 27 w 61"/>
                <a:gd name="T97" fmla="*/ 63 h 63"/>
                <a:gd name="T98" fmla="*/ 24 w 61"/>
                <a:gd name="T99" fmla="*/ 63 h 63"/>
                <a:gd name="T100" fmla="*/ 20 w 61"/>
                <a:gd name="T101" fmla="*/ 62 h 63"/>
                <a:gd name="T102" fmla="*/ 17 w 61"/>
                <a:gd name="T103" fmla="*/ 62 h 63"/>
                <a:gd name="T104" fmla="*/ 13 w 61"/>
                <a:gd name="T105" fmla="*/ 61 h 63"/>
                <a:gd name="T106" fmla="*/ 13 w 61"/>
                <a:gd name="T107" fmla="*/ 61 h 63"/>
                <a:gd name="T108" fmla="*/ 10 w 61"/>
                <a:gd name="T109" fmla="*/ 60 h 63"/>
                <a:gd name="T110" fmla="*/ 6 w 61"/>
                <a:gd name="T111" fmla="*/ 58 h 63"/>
                <a:gd name="T112" fmla="*/ 5 w 61"/>
                <a:gd name="T113" fmla="*/ 57 h 63"/>
                <a:gd name="T114" fmla="*/ 3 w 61"/>
                <a:gd name="T115" fmla="*/ 56 h 63"/>
                <a:gd name="T116" fmla="*/ 0 w 61"/>
                <a:gd name="T117" fmla="*/ 54 h 63"/>
                <a:gd name="T118" fmla="*/ 0 w 61"/>
                <a:gd name="T119" fmla="*/ 5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 h="63">
                  <a:moveTo>
                    <a:pt x="0" y="10"/>
                  </a:moveTo>
                  <a:lnTo>
                    <a:pt x="0" y="9"/>
                  </a:lnTo>
                  <a:lnTo>
                    <a:pt x="3" y="7"/>
                  </a:lnTo>
                  <a:lnTo>
                    <a:pt x="5" y="6"/>
                  </a:lnTo>
                  <a:lnTo>
                    <a:pt x="6" y="5"/>
                  </a:lnTo>
                  <a:lnTo>
                    <a:pt x="10" y="3"/>
                  </a:lnTo>
                  <a:lnTo>
                    <a:pt x="13" y="2"/>
                  </a:lnTo>
                  <a:lnTo>
                    <a:pt x="13" y="2"/>
                  </a:lnTo>
                  <a:lnTo>
                    <a:pt x="17" y="1"/>
                  </a:lnTo>
                  <a:lnTo>
                    <a:pt x="20" y="1"/>
                  </a:lnTo>
                  <a:lnTo>
                    <a:pt x="24" y="0"/>
                  </a:lnTo>
                  <a:lnTo>
                    <a:pt x="27" y="0"/>
                  </a:lnTo>
                  <a:lnTo>
                    <a:pt x="31" y="0"/>
                  </a:lnTo>
                  <a:lnTo>
                    <a:pt x="34" y="0"/>
                  </a:lnTo>
                  <a:lnTo>
                    <a:pt x="38" y="0"/>
                  </a:lnTo>
                  <a:lnTo>
                    <a:pt x="41" y="1"/>
                  </a:lnTo>
                  <a:lnTo>
                    <a:pt x="44" y="2"/>
                  </a:lnTo>
                  <a:lnTo>
                    <a:pt x="44" y="2"/>
                  </a:lnTo>
                  <a:lnTo>
                    <a:pt x="48" y="4"/>
                  </a:lnTo>
                  <a:lnTo>
                    <a:pt x="51" y="6"/>
                  </a:lnTo>
                  <a:lnTo>
                    <a:pt x="51" y="6"/>
                  </a:lnTo>
                  <a:lnTo>
                    <a:pt x="55" y="9"/>
                  </a:lnTo>
                  <a:lnTo>
                    <a:pt x="55" y="9"/>
                  </a:lnTo>
                  <a:lnTo>
                    <a:pt x="57" y="13"/>
                  </a:lnTo>
                  <a:lnTo>
                    <a:pt x="58" y="15"/>
                  </a:lnTo>
                  <a:lnTo>
                    <a:pt x="59" y="16"/>
                  </a:lnTo>
                  <a:lnTo>
                    <a:pt x="60" y="19"/>
                  </a:lnTo>
                  <a:lnTo>
                    <a:pt x="60" y="23"/>
                  </a:lnTo>
                  <a:lnTo>
                    <a:pt x="61" y="26"/>
                  </a:lnTo>
                  <a:lnTo>
                    <a:pt x="61" y="30"/>
                  </a:lnTo>
                  <a:lnTo>
                    <a:pt x="61" y="33"/>
                  </a:lnTo>
                  <a:lnTo>
                    <a:pt x="61" y="37"/>
                  </a:lnTo>
                  <a:lnTo>
                    <a:pt x="60" y="40"/>
                  </a:lnTo>
                  <a:lnTo>
                    <a:pt x="60" y="44"/>
                  </a:lnTo>
                  <a:lnTo>
                    <a:pt x="59" y="47"/>
                  </a:lnTo>
                  <a:lnTo>
                    <a:pt x="58" y="48"/>
                  </a:lnTo>
                  <a:lnTo>
                    <a:pt x="57" y="51"/>
                  </a:lnTo>
                  <a:lnTo>
                    <a:pt x="55" y="54"/>
                  </a:lnTo>
                  <a:lnTo>
                    <a:pt x="55" y="54"/>
                  </a:lnTo>
                  <a:lnTo>
                    <a:pt x="51" y="57"/>
                  </a:lnTo>
                  <a:lnTo>
                    <a:pt x="51" y="57"/>
                  </a:lnTo>
                  <a:lnTo>
                    <a:pt x="48" y="59"/>
                  </a:lnTo>
                  <a:lnTo>
                    <a:pt x="44" y="61"/>
                  </a:lnTo>
                  <a:lnTo>
                    <a:pt x="44" y="61"/>
                  </a:lnTo>
                  <a:lnTo>
                    <a:pt x="41" y="62"/>
                  </a:lnTo>
                  <a:lnTo>
                    <a:pt x="38" y="63"/>
                  </a:lnTo>
                  <a:lnTo>
                    <a:pt x="34" y="63"/>
                  </a:lnTo>
                  <a:lnTo>
                    <a:pt x="31" y="63"/>
                  </a:lnTo>
                  <a:lnTo>
                    <a:pt x="27" y="63"/>
                  </a:lnTo>
                  <a:lnTo>
                    <a:pt x="24" y="63"/>
                  </a:lnTo>
                  <a:lnTo>
                    <a:pt x="20" y="62"/>
                  </a:lnTo>
                  <a:lnTo>
                    <a:pt x="17" y="62"/>
                  </a:lnTo>
                  <a:lnTo>
                    <a:pt x="13" y="61"/>
                  </a:lnTo>
                  <a:lnTo>
                    <a:pt x="13" y="61"/>
                  </a:lnTo>
                  <a:lnTo>
                    <a:pt x="10" y="60"/>
                  </a:lnTo>
                  <a:lnTo>
                    <a:pt x="6" y="58"/>
                  </a:lnTo>
                  <a:lnTo>
                    <a:pt x="5" y="57"/>
                  </a:lnTo>
                  <a:lnTo>
                    <a:pt x="3" y="56"/>
                  </a:lnTo>
                  <a:lnTo>
                    <a:pt x="0" y="54"/>
                  </a:lnTo>
                  <a:lnTo>
                    <a:pt x="0" y="53"/>
                  </a:lnTo>
                </a:path>
              </a:pathLst>
            </a:custGeom>
            <a:noFill/>
            <a:ln w="0">
              <a:solidFill>
                <a:srgbClr val="0000C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56" name="Freeform 84">
              <a:extLst>
                <a:ext uri="{FF2B5EF4-FFF2-40B4-BE49-F238E27FC236}">
                  <a16:creationId xmlns:a16="http://schemas.microsoft.com/office/drawing/2014/main" id="{87B22567-3DEE-4EB8-8B24-3E771C2E9AC5}"/>
                </a:ext>
              </a:extLst>
            </p:cNvPr>
            <p:cNvSpPr>
              <a:spLocks/>
            </p:cNvSpPr>
            <p:nvPr/>
          </p:nvSpPr>
          <p:spPr bwMode="auto">
            <a:xfrm>
              <a:off x="3292" y="1771"/>
              <a:ext cx="313" cy="307"/>
            </a:xfrm>
            <a:custGeom>
              <a:avLst/>
              <a:gdLst>
                <a:gd name="T0" fmla="*/ 62 w 62"/>
                <a:gd name="T1" fmla="*/ 10 h 63"/>
                <a:gd name="T2" fmla="*/ 61 w 62"/>
                <a:gd name="T3" fmla="*/ 9 h 63"/>
                <a:gd name="T4" fmla="*/ 58 w 62"/>
                <a:gd name="T5" fmla="*/ 7 h 63"/>
                <a:gd name="T6" fmla="*/ 56 w 62"/>
                <a:gd name="T7" fmla="*/ 6 h 63"/>
                <a:gd name="T8" fmla="*/ 55 w 62"/>
                <a:gd name="T9" fmla="*/ 5 h 63"/>
                <a:gd name="T10" fmla="*/ 51 w 62"/>
                <a:gd name="T11" fmla="*/ 3 h 63"/>
                <a:gd name="T12" fmla="*/ 48 w 62"/>
                <a:gd name="T13" fmla="*/ 2 h 63"/>
                <a:gd name="T14" fmla="*/ 48 w 62"/>
                <a:gd name="T15" fmla="*/ 2 h 63"/>
                <a:gd name="T16" fmla="*/ 44 w 62"/>
                <a:gd name="T17" fmla="*/ 1 h 63"/>
                <a:gd name="T18" fmla="*/ 41 w 62"/>
                <a:gd name="T19" fmla="*/ 1 h 63"/>
                <a:gd name="T20" fmla="*/ 37 w 62"/>
                <a:gd name="T21" fmla="*/ 0 h 63"/>
                <a:gd name="T22" fmla="*/ 34 w 62"/>
                <a:gd name="T23" fmla="*/ 0 h 63"/>
                <a:gd name="T24" fmla="*/ 30 w 62"/>
                <a:gd name="T25" fmla="*/ 0 h 63"/>
                <a:gd name="T26" fmla="*/ 27 w 62"/>
                <a:gd name="T27" fmla="*/ 0 h 63"/>
                <a:gd name="T28" fmla="*/ 24 w 62"/>
                <a:gd name="T29" fmla="*/ 0 h 63"/>
                <a:gd name="T30" fmla="*/ 20 w 62"/>
                <a:gd name="T31" fmla="*/ 1 h 63"/>
                <a:gd name="T32" fmla="*/ 17 w 62"/>
                <a:gd name="T33" fmla="*/ 2 h 63"/>
                <a:gd name="T34" fmla="*/ 17 w 62"/>
                <a:gd name="T35" fmla="*/ 2 h 63"/>
                <a:gd name="T36" fmla="*/ 13 w 62"/>
                <a:gd name="T37" fmla="*/ 4 h 63"/>
                <a:gd name="T38" fmla="*/ 10 w 62"/>
                <a:gd name="T39" fmla="*/ 6 h 63"/>
                <a:gd name="T40" fmla="*/ 10 w 62"/>
                <a:gd name="T41" fmla="*/ 6 h 63"/>
                <a:gd name="T42" fmla="*/ 6 w 62"/>
                <a:gd name="T43" fmla="*/ 9 h 63"/>
                <a:gd name="T44" fmla="*/ 6 w 62"/>
                <a:gd name="T45" fmla="*/ 9 h 63"/>
                <a:gd name="T46" fmla="*/ 4 w 62"/>
                <a:gd name="T47" fmla="*/ 13 h 63"/>
                <a:gd name="T48" fmla="*/ 3 w 62"/>
                <a:gd name="T49" fmla="*/ 15 h 63"/>
                <a:gd name="T50" fmla="*/ 2 w 62"/>
                <a:gd name="T51" fmla="*/ 16 h 63"/>
                <a:gd name="T52" fmla="*/ 1 w 62"/>
                <a:gd name="T53" fmla="*/ 19 h 63"/>
                <a:gd name="T54" fmla="*/ 1 w 62"/>
                <a:gd name="T55" fmla="*/ 23 h 63"/>
                <a:gd name="T56" fmla="*/ 0 w 62"/>
                <a:gd name="T57" fmla="*/ 26 h 63"/>
                <a:gd name="T58" fmla="*/ 0 w 62"/>
                <a:gd name="T59" fmla="*/ 30 h 63"/>
                <a:gd name="T60" fmla="*/ 0 w 62"/>
                <a:gd name="T61" fmla="*/ 33 h 63"/>
                <a:gd name="T62" fmla="*/ 0 w 62"/>
                <a:gd name="T63" fmla="*/ 37 h 63"/>
                <a:gd name="T64" fmla="*/ 1 w 62"/>
                <a:gd name="T65" fmla="*/ 40 h 63"/>
                <a:gd name="T66" fmla="*/ 1 w 62"/>
                <a:gd name="T67" fmla="*/ 44 h 63"/>
                <a:gd name="T68" fmla="*/ 2 w 62"/>
                <a:gd name="T69" fmla="*/ 47 h 63"/>
                <a:gd name="T70" fmla="*/ 3 w 62"/>
                <a:gd name="T71" fmla="*/ 48 h 63"/>
                <a:gd name="T72" fmla="*/ 4 w 62"/>
                <a:gd name="T73" fmla="*/ 51 h 63"/>
                <a:gd name="T74" fmla="*/ 6 w 62"/>
                <a:gd name="T75" fmla="*/ 54 h 63"/>
                <a:gd name="T76" fmla="*/ 6 w 62"/>
                <a:gd name="T77" fmla="*/ 54 h 63"/>
                <a:gd name="T78" fmla="*/ 10 w 62"/>
                <a:gd name="T79" fmla="*/ 57 h 63"/>
                <a:gd name="T80" fmla="*/ 10 w 62"/>
                <a:gd name="T81" fmla="*/ 57 h 63"/>
                <a:gd name="T82" fmla="*/ 13 w 62"/>
                <a:gd name="T83" fmla="*/ 59 h 63"/>
                <a:gd name="T84" fmla="*/ 17 w 62"/>
                <a:gd name="T85" fmla="*/ 61 h 63"/>
                <a:gd name="T86" fmla="*/ 17 w 62"/>
                <a:gd name="T87" fmla="*/ 61 h 63"/>
                <a:gd name="T88" fmla="*/ 20 w 62"/>
                <a:gd name="T89" fmla="*/ 62 h 63"/>
                <a:gd name="T90" fmla="*/ 24 w 62"/>
                <a:gd name="T91" fmla="*/ 63 h 63"/>
                <a:gd name="T92" fmla="*/ 27 w 62"/>
                <a:gd name="T93" fmla="*/ 63 h 63"/>
                <a:gd name="T94" fmla="*/ 30 w 62"/>
                <a:gd name="T95" fmla="*/ 63 h 63"/>
                <a:gd name="T96" fmla="*/ 34 w 62"/>
                <a:gd name="T97" fmla="*/ 63 h 63"/>
                <a:gd name="T98" fmla="*/ 37 w 62"/>
                <a:gd name="T99" fmla="*/ 63 h 63"/>
                <a:gd name="T100" fmla="*/ 41 w 62"/>
                <a:gd name="T101" fmla="*/ 62 h 63"/>
                <a:gd name="T102" fmla="*/ 44 w 62"/>
                <a:gd name="T103" fmla="*/ 62 h 63"/>
                <a:gd name="T104" fmla="*/ 48 w 62"/>
                <a:gd name="T105" fmla="*/ 61 h 63"/>
                <a:gd name="T106" fmla="*/ 48 w 62"/>
                <a:gd name="T107" fmla="*/ 61 h 63"/>
                <a:gd name="T108" fmla="*/ 51 w 62"/>
                <a:gd name="T109" fmla="*/ 60 h 63"/>
                <a:gd name="T110" fmla="*/ 55 w 62"/>
                <a:gd name="T111" fmla="*/ 58 h 63"/>
                <a:gd name="T112" fmla="*/ 56 w 62"/>
                <a:gd name="T113" fmla="*/ 57 h 63"/>
                <a:gd name="T114" fmla="*/ 58 w 62"/>
                <a:gd name="T115" fmla="*/ 56 h 63"/>
                <a:gd name="T116" fmla="*/ 61 w 62"/>
                <a:gd name="T117" fmla="*/ 54 h 63"/>
                <a:gd name="T118" fmla="*/ 62 w 62"/>
                <a:gd name="T119" fmla="*/ 5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63">
                  <a:moveTo>
                    <a:pt x="62" y="10"/>
                  </a:moveTo>
                  <a:lnTo>
                    <a:pt x="61" y="9"/>
                  </a:lnTo>
                  <a:lnTo>
                    <a:pt x="58" y="7"/>
                  </a:lnTo>
                  <a:lnTo>
                    <a:pt x="56" y="6"/>
                  </a:lnTo>
                  <a:lnTo>
                    <a:pt x="55" y="5"/>
                  </a:lnTo>
                  <a:lnTo>
                    <a:pt x="51" y="3"/>
                  </a:lnTo>
                  <a:lnTo>
                    <a:pt x="48" y="2"/>
                  </a:lnTo>
                  <a:lnTo>
                    <a:pt x="48" y="2"/>
                  </a:lnTo>
                  <a:lnTo>
                    <a:pt x="44" y="1"/>
                  </a:lnTo>
                  <a:lnTo>
                    <a:pt x="41" y="1"/>
                  </a:lnTo>
                  <a:lnTo>
                    <a:pt x="37" y="0"/>
                  </a:lnTo>
                  <a:lnTo>
                    <a:pt x="34" y="0"/>
                  </a:lnTo>
                  <a:lnTo>
                    <a:pt x="30" y="0"/>
                  </a:lnTo>
                  <a:lnTo>
                    <a:pt x="27" y="0"/>
                  </a:lnTo>
                  <a:lnTo>
                    <a:pt x="24" y="0"/>
                  </a:lnTo>
                  <a:lnTo>
                    <a:pt x="20" y="1"/>
                  </a:lnTo>
                  <a:lnTo>
                    <a:pt x="17" y="2"/>
                  </a:lnTo>
                  <a:lnTo>
                    <a:pt x="17" y="2"/>
                  </a:lnTo>
                  <a:lnTo>
                    <a:pt x="13" y="4"/>
                  </a:lnTo>
                  <a:lnTo>
                    <a:pt x="10" y="6"/>
                  </a:lnTo>
                  <a:lnTo>
                    <a:pt x="10" y="6"/>
                  </a:lnTo>
                  <a:lnTo>
                    <a:pt x="6" y="9"/>
                  </a:lnTo>
                  <a:lnTo>
                    <a:pt x="6" y="9"/>
                  </a:lnTo>
                  <a:lnTo>
                    <a:pt x="4" y="13"/>
                  </a:lnTo>
                  <a:lnTo>
                    <a:pt x="3" y="15"/>
                  </a:lnTo>
                  <a:lnTo>
                    <a:pt x="2" y="16"/>
                  </a:lnTo>
                  <a:lnTo>
                    <a:pt x="1" y="19"/>
                  </a:lnTo>
                  <a:lnTo>
                    <a:pt x="1" y="23"/>
                  </a:lnTo>
                  <a:lnTo>
                    <a:pt x="0" y="26"/>
                  </a:lnTo>
                  <a:lnTo>
                    <a:pt x="0" y="30"/>
                  </a:lnTo>
                  <a:lnTo>
                    <a:pt x="0" y="33"/>
                  </a:lnTo>
                  <a:lnTo>
                    <a:pt x="0" y="37"/>
                  </a:lnTo>
                  <a:lnTo>
                    <a:pt x="1" y="40"/>
                  </a:lnTo>
                  <a:lnTo>
                    <a:pt x="1" y="44"/>
                  </a:lnTo>
                  <a:lnTo>
                    <a:pt x="2" y="47"/>
                  </a:lnTo>
                  <a:lnTo>
                    <a:pt x="3" y="48"/>
                  </a:lnTo>
                  <a:lnTo>
                    <a:pt x="4" y="51"/>
                  </a:lnTo>
                  <a:lnTo>
                    <a:pt x="6" y="54"/>
                  </a:lnTo>
                  <a:lnTo>
                    <a:pt x="6" y="54"/>
                  </a:lnTo>
                  <a:lnTo>
                    <a:pt x="10" y="57"/>
                  </a:lnTo>
                  <a:lnTo>
                    <a:pt x="10" y="57"/>
                  </a:lnTo>
                  <a:lnTo>
                    <a:pt x="13" y="59"/>
                  </a:lnTo>
                  <a:lnTo>
                    <a:pt x="17" y="61"/>
                  </a:lnTo>
                  <a:lnTo>
                    <a:pt x="17" y="61"/>
                  </a:lnTo>
                  <a:lnTo>
                    <a:pt x="20" y="62"/>
                  </a:lnTo>
                  <a:lnTo>
                    <a:pt x="24" y="63"/>
                  </a:lnTo>
                  <a:lnTo>
                    <a:pt x="27" y="63"/>
                  </a:lnTo>
                  <a:lnTo>
                    <a:pt x="30" y="63"/>
                  </a:lnTo>
                  <a:lnTo>
                    <a:pt x="34" y="63"/>
                  </a:lnTo>
                  <a:lnTo>
                    <a:pt x="37" y="63"/>
                  </a:lnTo>
                  <a:lnTo>
                    <a:pt x="41" y="62"/>
                  </a:lnTo>
                  <a:lnTo>
                    <a:pt x="44" y="62"/>
                  </a:lnTo>
                  <a:lnTo>
                    <a:pt x="48" y="61"/>
                  </a:lnTo>
                  <a:lnTo>
                    <a:pt x="48" y="61"/>
                  </a:lnTo>
                  <a:lnTo>
                    <a:pt x="51" y="60"/>
                  </a:lnTo>
                  <a:lnTo>
                    <a:pt x="55" y="58"/>
                  </a:lnTo>
                  <a:lnTo>
                    <a:pt x="56" y="57"/>
                  </a:lnTo>
                  <a:lnTo>
                    <a:pt x="58" y="56"/>
                  </a:lnTo>
                  <a:lnTo>
                    <a:pt x="61" y="54"/>
                  </a:lnTo>
                  <a:lnTo>
                    <a:pt x="62" y="53"/>
                  </a:lnTo>
                </a:path>
              </a:pathLst>
            </a:custGeom>
            <a:noFill/>
            <a:ln w="0">
              <a:solidFill>
                <a:srgbClr val="0000C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57" name="Freeform 85">
              <a:extLst>
                <a:ext uri="{FF2B5EF4-FFF2-40B4-BE49-F238E27FC236}">
                  <a16:creationId xmlns:a16="http://schemas.microsoft.com/office/drawing/2014/main" id="{1AA41F2C-A44C-4A57-BF8F-484008A2A78A}"/>
                </a:ext>
              </a:extLst>
            </p:cNvPr>
            <p:cNvSpPr>
              <a:spLocks/>
            </p:cNvSpPr>
            <p:nvPr/>
          </p:nvSpPr>
          <p:spPr bwMode="auto">
            <a:xfrm>
              <a:off x="2285" y="1709"/>
              <a:ext cx="905" cy="433"/>
            </a:xfrm>
            <a:custGeom>
              <a:avLst/>
              <a:gdLst>
                <a:gd name="T0" fmla="*/ 3 w 179"/>
                <a:gd name="T1" fmla="*/ 22 h 89"/>
                <a:gd name="T2" fmla="*/ 7 w 179"/>
                <a:gd name="T3" fmla="*/ 15 h 89"/>
                <a:gd name="T4" fmla="*/ 12 w 179"/>
                <a:gd name="T5" fmla="*/ 11 h 89"/>
                <a:gd name="T6" fmla="*/ 19 w 179"/>
                <a:gd name="T7" fmla="*/ 7 h 89"/>
                <a:gd name="T8" fmla="*/ 26 w 179"/>
                <a:gd name="T9" fmla="*/ 5 h 89"/>
                <a:gd name="T10" fmla="*/ 36 w 179"/>
                <a:gd name="T11" fmla="*/ 3 h 89"/>
                <a:gd name="T12" fmla="*/ 46 w 179"/>
                <a:gd name="T13" fmla="*/ 1 h 89"/>
                <a:gd name="T14" fmla="*/ 53 w 179"/>
                <a:gd name="T15" fmla="*/ 1 h 89"/>
                <a:gd name="T16" fmla="*/ 64 w 179"/>
                <a:gd name="T17" fmla="*/ 0 h 89"/>
                <a:gd name="T18" fmla="*/ 74 w 179"/>
                <a:gd name="T19" fmla="*/ 0 h 89"/>
                <a:gd name="T20" fmla="*/ 84 w 179"/>
                <a:gd name="T21" fmla="*/ 0 h 89"/>
                <a:gd name="T22" fmla="*/ 95 w 179"/>
                <a:gd name="T23" fmla="*/ 0 h 89"/>
                <a:gd name="T24" fmla="*/ 105 w 179"/>
                <a:gd name="T25" fmla="*/ 0 h 89"/>
                <a:gd name="T26" fmla="*/ 115 w 179"/>
                <a:gd name="T27" fmla="*/ 0 h 89"/>
                <a:gd name="T28" fmla="*/ 126 w 179"/>
                <a:gd name="T29" fmla="*/ 1 h 89"/>
                <a:gd name="T30" fmla="*/ 133 w 179"/>
                <a:gd name="T31" fmla="*/ 1 h 89"/>
                <a:gd name="T32" fmla="*/ 143 w 179"/>
                <a:gd name="T33" fmla="*/ 3 h 89"/>
                <a:gd name="T34" fmla="*/ 153 w 179"/>
                <a:gd name="T35" fmla="*/ 5 h 89"/>
                <a:gd name="T36" fmla="*/ 160 w 179"/>
                <a:gd name="T37" fmla="*/ 7 h 89"/>
                <a:gd name="T38" fmla="*/ 167 w 179"/>
                <a:gd name="T39" fmla="*/ 11 h 89"/>
                <a:gd name="T40" fmla="*/ 172 w 179"/>
                <a:gd name="T41" fmla="*/ 15 h 89"/>
                <a:gd name="T42" fmla="*/ 176 w 179"/>
                <a:gd name="T43" fmla="*/ 22 h 89"/>
                <a:gd name="T44" fmla="*/ 178 w 179"/>
                <a:gd name="T45" fmla="*/ 29 h 89"/>
                <a:gd name="T46" fmla="*/ 179 w 179"/>
                <a:gd name="T47" fmla="*/ 39 h 89"/>
                <a:gd name="T48" fmla="*/ 179 w 179"/>
                <a:gd name="T49" fmla="*/ 50 h 89"/>
                <a:gd name="T50" fmla="*/ 178 w 179"/>
                <a:gd name="T51" fmla="*/ 60 h 89"/>
                <a:gd name="T52" fmla="*/ 176 w 179"/>
                <a:gd name="T53" fmla="*/ 67 h 89"/>
                <a:gd name="T54" fmla="*/ 172 w 179"/>
                <a:gd name="T55" fmla="*/ 74 h 89"/>
                <a:gd name="T56" fmla="*/ 167 w 179"/>
                <a:gd name="T57" fmla="*/ 78 h 89"/>
                <a:gd name="T58" fmla="*/ 160 w 179"/>
                <a:gd name="T59" fmla="*/ 82 h 89"/>
                <a:gd name="T60" fmla="*/ 153 w 179"/>
                <a:gd name="T61" fmla="*/ 84 h 89"/>
                <a:gd name="T62" fmla="*/ 143 w 179"/>
                <a:gd name="T63" fmla="*/ 86 h 89"/>
                <a:gd name="T64" fmla="*/ 133 w 179"/>
                <a:gd name="T65" fmla="*/ 88 h 89"/>
                <a:gd name="T66" fmla="*/ 126 w 179"/>
                <a:gd name="T67" fmla="*/ 88 h 89"/>
                <a:gd name="T68" fmla="*/ 115 w 179"/>
                <a:gd name="T69" fmla="*/ 89 h 89"/>
                <a:gd name="T70" fmla="*/ 105 w 179"/>
                <a:gd name="T71" fmla="*/ 89 h 89"/>
                <a:gd name="T72" fmla="*/ 95 w 179"/>
                <a:gd name="T73" fmla="*/ 89 h 89"/>
                <a:gd name="T74" fmla="*/ 84 w 179"/>
                <a:gd name="T75" fmla="*/ 89 h 89"/>
                <a:gd name="T76" fmla="*/ 74 w 179"/>
                <a:gd name="T77" fmla="*/ 89 h 89"/>
                <a:gd name="T78" fmla="*/ 64 w 179"/>
                <a:gd name="T79" fmla="*/ 89 h 89"/>
                <a:gd name="T80" fmla="*/ 53 w 179"/>
                <a:gd name="T81" fmla="*/ 88 h 89"/>
                <a:gd name="T82" fmla="*/ 46 w 179"/>
                <a:gd name="T83" fmla="*/ 88 h 89"/>
                <a:gd name="T84" fmla="*/ 36 w 179"/>
                <a:gd name="T85" fmla="*/ 86 h 89"/>
                <a:gd name="T86" fmla="*/ 26 w 179"/>
                <a:gd name="T87" fmla="*/ 84 h 89"/>
                <a:gd name="T88" fmla="*/ 19 w 179"/>
                <a:gd name="T89" fmla="*/ 82 h 89"/>
                <a:gd name="T90" fmla="*/ 12 w 179"/>
                <a:gd name="T91" fmla="*/ 78 h 89"/>
                <a:gd name="T92" fmla="*/ 7 w 179"/>
                <a:gd name="T93" fmla="*/ 74 h 89"/>
                <a:gd name="T94" fmla="*/ 3 w 179"/>
                <a:gd name="T95" fmla="*/ 67 h 89"/>
                <a:gd name="T96" fmla="*/ 1 w 179"/>
                <a:gd name="T97" fmla="*/ 60 h 89"/>
                <a:gd name="T98" fmla="*/ 0 w 179"/>
                <a:gd name="T99" fmla="*/ 50 h 89"/>
                <a:gd name="T100" fmla="*/ 0 w 179"/>
                <a:gd name="T101" fmla="*/ 39 h 89"/>
                <a:gd name="T102" fmla="*/ 1 w 179"/>
                <a:gd name="T103" fmla="*/ 2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 h="89">
                  <a:moveTo>
                    <a:pt x="1" y="29"/>
                  </a:moveTo>
                  <a:lnTo>
                    <a:pt x="2" y="26"/>
                  </a:lnTo>
                  <a:lnTo>
                    <a:pt x="3" y="22"/>
                  </a:lnTo>
                  <a:lnTo>
                    <a:pt x="5" y="19"/>
                  </a:lnTo>
                  <a:lnTo>
                    <a:pt x="5" y="19"/>
                  </a:lnTo>
                  <a:lnTo>
                    <a:pt x="7" y="15"/>
                  </a:lnTo>
                  <a:lnTo>
                    <a:pt x="8" y="14"/>
                  </a:lnTo>
                  <a:lnTo>
                    <a:pt x="11" y="12"/>
                  </a:lnTo>
                  <a:lnTo>
                    <a:pt x="12" y="11"/>
                  </a:lnTo>
                  <a:lnTo>
                    <a:pt x="15" y="9"/>
                  </a:lnTo>
                  <a:lnTo>
                    <a:pt x="16" y="8"/>
                  </a:lnTo>
                  <a:lnTo>
                    <a:pt x="19" y="7"/>
                  </a:lnTo>
                  <a:lnTo>
                    <a:pt x="22" y="6"/>
                  </a:lnTo>
                  <a:lnTo>
                    <a:pt x="25" y="5"/>
                  </a:lnTo>
                  <a:lnTo>
                    <a:pt x="26" y="5"/>
                  </a:lnTo>
                  <a:lnTo>
                    <a:pt x="29" y="4"/>
                  </a:lnTo>
                  <a:lnTo>
                    <a:pt x="33" y="3"/>
                  </a:lnTo>
                  <a:lnTo>
                    <a:pt x="36" y="3"/>
                  </a:lnTo>
                  <a:lnTo>
                    <a:pt x="39" y="2"/>
                  </a:lnTo>
                  <a:lnTo>
                    <a:pt x="43" y="2"/>
                  </a:lnTo>
                  <a:lnTo>
                    <a:pt x="46" y="1"/>
                  </a:lnTo>
                  <a:lnTo>
                    <a:pt x="46" y="1"/>
                  </a:lnTo>
                  <a:lnTo>
                    <a:pt x="50" y="1"/>
                  </a:lnTo>
                  <a:lnTo>
                    <a:pt x="53" y="1"/>
                  </a:lnTo>
                  <a:lnTo>
                    <a:pt x="57" y="0"/>
                  </a:lnTo>
                  <a:lnTo>
                    <a:pt x="60" y="0"/>
                  </a:lnTo>
                  <a:lnTo>
                    <a:pt x="64" y="0"/>
                  </a:lnTo>
                  <a:lnTo>
                    <a:pt x="67" y="0"/>
                  </a:lnTo>
                  <a:lnTo>
                    <a:pt x="71" y="0"/>
                  </a:lnTo>
                  <a:lnTo>
                    <a:pt x="74" y="0"/>
                  </a:lnTo>
                  <a:lnTo>
                    <a:pt x="77" y="0"/>
                  </a:lnTo>
                  <a:lnTo>
                    <a:pt x="81" y="0"/>
                  </a:lnTo>
                  <a:lnTo>
                    <a:pt x="84" y="0"/>
                  </a:lnTo>
                  <a:lnTo>
                    <a:pt x="88" y="0"/>
                  </a:lnTo>
                  <a:lnTo>
                    <a:pt x="91" y="0"/>
                  </a:lnTo>
                  <a:lnTo>
                    <a:pt x="95" y="0"/>
                  </a:lnTo>
                  <a:lnTo>
                    <a:pt x="98" y="0"/>
                  </a:lnTo>
                  <a:lnTo>
                    <a:pt x="102" y="0"/>
                  </a:lnTo>
                  <a:lnTo>
                    <a:pt x="105" y="0"/>
                  </a:lnTo>
                  <a:lnTo>
                    <a:pt x="109" y="0"/>
                  </a:lnTo>
                  <a:lnTo>
                    <a:pt x="112" y="0"/>
                  </a:lnTo>
                  <a:lnTo>
                    <a:pt x="115" y="0"/>
                  </a:lnTo>
                  <a:lnTo>
                    <a:pt x="119" y="0"/>
                  </a:lnTo>
                  <a:lnTo>
                    <a:pt x="122" y="0"/>
                  </a:lnTo>
                  <a:lnTo>
                    <a:pt x="126" y="1"/>
                  </a:lnTo>
                  <a:lnTo>
                    <a:pt x="129" y="1"/>
                  </a:lnTo>
                  <a:lnTo>
                    <a:pt x="133" y="1"/>
                  </a:lnTo>
                  <a:lnTo>
                    <a:pt x="133" y="1"/>
                  </a:lnTo>
                  <a:lnTo>
                    <a:pt x="136" y="2"/>
                  </a:lnTo>
                  <a:lnTo>
                    <a:pt x="140" y="2"/>
                  </a:lnTo>
                  <a:lnTo>
                    <a:pt x="143" y="3"/>
                  </a:lnTo>
                  <a:lnTo>
                    <a:pt x="147" y="3"/>
                  </a:lnTo>
                  <a:lnTo>
                    <a:pt x="150" y="4"/>
                  </a:lnTo>
                  <a:lnTo>
                    <a:pt x="153" y="5"/>
                  </a:lnTo>
                  <a:lnTo>
                    <a:pt x="154" y="5"/>
                  </a:lnTo>
                  <a:lnTo>
                    <a:pt x="157" y="6"/>
                  </a:lnTo>
                  <a:lnTo>
                    <a:pt x="160" y="7"/>
                  </a:lnTo>
                  <a:lnTo>
                    <a:pt x="163" y="8"/>
                  </a:lnTo>
                  <a:lnTo>
                    <a:pt x="164" y="9"/>
                  </a:lnTo>
                  <a:lnTo>
                    <a:pt x="167" y="11"/>
                  </a:lnTo>
                  <a:lnTo>
                    <a:pt x="168" y="12"/>
                  </a:lnTo>
                  <a:lnTo>
                    <a:pt x="171" y="14"/>
                  </a:lnTo>
                  <a:lnTo>
                    <a:pt x="172" y="15"/>
                  </a:lnTo>
                  <a:lnTo>
                    <a:pt x="174" y="19"/>
                  </a:lnTo>
                  <a:lnTo>
                    <a:pt x="174" y="19"/>
                  </a:lnTo>
                  <a:lnTo>
                    <a:pt x="176" y="22"/>
                  </a:lnTo>
                  <a:lnTo>
                    <a:pt x="177" y="26"/>
                  </a:lnTo>
                  <a:lnTo>
                    <a:pt x="178" y="29"/>
                  </a:lnTo>
                  <a:lnTo>
                    <a:pt x="178" y="29"/>
                  </a:lnTo>
                  <a:lnTo>
                    <a:pt x="178" y="32"/>
                  </a:lnTo>
                  <a:lnTo>
                    <a:pt x="179" y="36"/>
                  </a:lnTo>
                  <a:lnTo>
                    <a:pt x="179" y="39"/>
                  </a:lnTo>
                  <a:lnTo>
                    <a:pt x="179" y="43"/>
                  </a:lnTo>
                  <a:lnTo>
                    <a:pt x="179" y="46"/>
                  </a:lnTo>
                  <a:lnTo>
                    <a:pt x="179" y="50"/>
                  </a:lnTo>
                  <a:lnTo>
                    <a:pt x="179" y="53"/>
                  </a:lnTo>
                  <a:lnTo>
                    <a:pt x="178" y="57"/>
                  </a:lnTo>
                  <a:lnTo>
                    <a:pt x="178" y="60"/>
                  </a:lnTo>
                  <a:lnTo>
                    <a:pt x="178" y="60"/>
                  </a:lnTo>
                  <a:lnTo>
                    <a:pt x="177" y="64"/>
                  </a:lnTo>
                  <a:lnTo>
                    <a:pt x="176" y="67"/>
                  </a:lnTo>
                  <a:lnTo>
                    <a:pt x="174" y="70"/>
                  </a:lnTo>
                  <a:lnTo>
                    <a:pt x="174" y="70"/>
                  </a:lnTo>
                  <a:lnTo>
                    <a:pt x="172" y="74"/>
                  </a:lnTo>
                  <a:lnTo>
                    <a:pt x="171" y="75"/>
                  </a:lnTo>
                  <a:lnTo>
                    <a:pt x="168" y="77"/>
                  </a:lnTo>
                  <a:lnTo>
                    <a:pt x="167" y="78"/>
                  </a:lnTo>
                  <a:lnTo>
                    <a:pt x="164" y="80"/>
                  </a:lnTo>
                  <a:lnTo>
                    <a:pt x="163" y="81"/>
                  </a:lnTo>
                  <a:lnTo>
                    <a:pt x="160" y="82"/>
                  </a:lnTo>
                  <a:lnTo>
                    <a:pt x="157" y="83"/>
                  </a:lnTo>
                  <a:lnTo>
                    <a:pt x="154" y="84"/>
                  </a:lnTo>
                  <a:lnTo>
                    <a:pt x="153" y="84"/>
                  </a:lnTo>
                  <a:lnTo>
                    <a:pt x="150" y="85"/>
                  </a:lnTo>
                  <a:lnTo>
                    <a:pt x="147" y="86"/>
                  </a:lnTo>
                  <a:lnTo>
                    <a:pt x="143" y="86"/>
                  </a:lnTo>
                  <a:lnTo>
                    <a:pt x="140" y="87"/>
                  </a:lnTo>
                  <a:lnTo>
                    <a:pt x="136" y="87"/>
                  </a:lnTo>
                  <a:lnTo>
                    <a:pt x="133" y="88"/>
                  </a:lnTo>
                  <a:lnTo>
                    <a:pt x="133" y="88"/>
                  </a:lnTo>
                  <a:lnTo>
                    <a:pt x="129" y="88"/>
                  </a:lnTo>
                  <a:lnTo>
                    <a:pt x="126" y="88"/>
                  </a:lnTo>
                  <a:lnTo>
                    <a:pt x="122" y="89"/>
                  </a:lnTo>
                  <a:lnTo>
                    <a:pt x="119" y="89"/>
                  </a:lnTo>
                  <a:lnTo>
                    <a:pt x="115" y="89"/>
                  </a:lnTo>
                  <a:lnTo>
                    <a:pt x="112" y="89"/>
                  </a:lnTo>
                  <a:lnTo>
                    <a:pt x="109" y="89"/>
                  </a:lnTo>
                  <a:lnTo>
                    <a:pt x="105" y="89"/>
                  </a:lnTo>
                  <a:lnTo>
                    <a:pt x="102" y="89"/>
                  </a:lnTo>
                  <a:lnTo>
                    <a:pt x="98" y="89"/>
                  </a:lnTo>
                  <a:lnTo>
                    <a:pt x="95" y="89"/>
                  </a:lnTo>
                  <a:lnTo>
                    <a:pt x="91" y="89"/>
                  </a:lnTo>
                  <a:lnTo>
                    <a:pt x="88" y="89"/>
                  </a:lnTo>
                  <a:lnTo>
                    <a:pt x="84" y="89"/>
                  </a:lnTo>
                  <a:lnTo>
                    <a:pt x="81" y="89"/>
                  </a:lnTo>
                  <a:lnTo>
                    <a:pt x="77" y="89"/>
                  </a:lnTo>
                  <a:lnTo>
                    <a:pt x="74" y="89"/>
                  </a:lnTo>
                  <a:lnTo>
                    <a:pt x="71" y="89"/>
                  </a:lnTo>
                  <a:lnTo>
                    <a:pt x="67" y="89"/>
                  </a:lnTo>
                  <a:lnTo>
                    <a:pt x="64" y="89"/>
                  </a:lnTo>
                  <a:lnTo>
                    <a:pt x="60" y="89"/>
                  </a:lnTo>
                  <a:lnTo>
                    <a:pt x="57" y="89"/>
                  </a:lnTo>
                  <a:lnTo>
                    <a:pt x="53" y="88"/>
                  </a:lnTo>
                  <a:lnTo>
                    <a:pt x="50" y="88"/>
                  </a:lnTo>
                  <a:lnTo>
                    <a:pt x="46" y="88"/>
                  </a:lnTo>
                  <a:lnTo>
                    <a:pt x="46" y="88"/>
                  </a:lnTo>
                  <a:lnTo>
                    <a:pt x="43" y="87"/>
                  </a:lnTo>
                  <a:lnTo>
                    <a:pt x="39" y="87"/>
                  </a:lnTo>
                  <a:lnTo>
                    <a:pt x="36" y="86"/>
                  </a:lnTo>
                  <a:lnTo>
                    <a:pt x="33" y="86"/>
                  </a:lnTo>
                  <a:lnTo>
                    <a:pt x="29" y="85"/>
                  </a:lnTo>
                  <a:lnTo>
                    <a:pt x="26" y="84"/>
                  </a:lnTo>
                  <a:lnTo>
                    <a:pt x="25" y="84"/>
                  </a:lnTo>
                  <a:lnTo>
                    <a:pt x="22" y="83"/>
                  </a:lnTo>
                  <a:lnTo>
                    <a:pt x="19" y="82"/>
                  </a:lnTo>
                  <a:lnTo>
                    <a:pt x="16" y="81"/>
                  </a:lnTo>
                  <a:lnTo>
                    <a:pt x="15" y="80"/>
                  </a:lnTo>
                  <a:lnTo>
                    <a:pt x="12" y="78"/>
                  </a:lnTo>
                  <a:lnTo>
                    <a:pt x="11" y="77"/>
                  </a:lnTo>
                  <a:lnTo>
                    <a:pt x="8" y="75"/>
                  </a:lnTo>
                  <a:lnTo>
                    <a:pt x="7" y="74"/>
                  </a:lnTo>
                  <a:lnTo>
                    <a:pt x="5" y="70"/>
                  </a:lnTo>
                  <a:lnTo>
                    <a:pt x="5" y="70"/>
                  </a:lnTo>
                  <a:lnTo>
                    <a:pt x="3" y="67"/>
                  </a:lnTo>
                  <a:lnTo>
                    <a:pt x="2" y="64"/>
                  </a:lnTo>
                  <a:lnTo>
                    <a:pt x="1" y="60"/>
                  </a:lnTo>
                  <a:lnTo>
                    <a:pt x="1" y="60"/>
                  </a:lnTo>
                  <a:lnTo>
                    <a:pt x="1" y="57"/>
                  </a:lnTo>
                  <a:lnTo>
                    <a:pt x="0" y="53"/>
                  </a:lnTo>
                  <a:lnTo>
                    <a:pt x="0" y="50"/>
                  </a:lnTo>
                  <a:lnTo>
                    <a:pt x="0" y="46"/>
                  </a:lnTo>
                  <a:lnTo>
                    <a:pt x="0" y="43"/>
                  </a:lnTo>
                  <a:lnTo>
                    <a:pt x="0" y="39"/>
                  </a:lnTo>
                  <a:lnTo>
                    <a:pt x="0" y="36"/>
                  </a:lnTo>
                  <a:lnTo>
                    <a:pt x="1" y="32"/>
                  </a:lnTo>
                  <a:lnTo>
                    <a:pt x="1" y="29"/>
                  </a:lnTo>
                  <a:lnTo>
                    <a:pt x="1" y="29"/>
                  </a:lnTo>
                </a:path>
              </a:pathLst>
            </a:custGeom>
            <a:noFill/>
            <a:ln w="0">
              <a:solidFill>
                <a:srgbClr val="0000C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58" name="Freeform 86">
              <a:extLst>
                <a:ext uri="{FF2B5EF4-FFF2-40B4-BE49-F238E27FC236}">
                  <a16:creationId xmlns:a16="http://schemas.microsoft.com/office/drawing/2014/main" id="{666AD13D-B9BB-49BA-BF01-727A3978BBD5}"/>
                </a:ext>
              </a:extLst>
            </p:cNvPr>
            <p:cNvSpPr>
              <a:spLocks/>
            </p:cNvSpPr>
            <p:nvPr/>
          </p:nvSpPr>
          <p:spPr bwMode="auto">
            <a:xfrm>
              <a:off x="2416" y="1490"/>
              <a:ext cx="643" cy="170"/>
            </a:xfrm>
            <a:custGeom>
              <a:avLst/>
              <a:gdLst>
                <a:gd name="T0" fmla="*/ 4 w 127"/>
                <a:gd name="T1" fmla="*/ 12 h 35"/>
                <a:gd name="T2" fmla="*/ 8 w 127"/>
                <a:gd name="T3" fmla="*/ 8 h 35"/>
                <a:gd name="T4" fmla="*/ 13 w 127"/>
                <a:gd name="T5" fmla="*/ 6 h 35"/>
                <a:gd name="T6" fmla="*/ 17 w 127"/>
                <a:gd name="T7" fmla="*/ 5 h 35"/>
                <a:gd name="T8" fmla="*/ 24 w 127"/>
                <a:gd name="T9" fmla="*/ 3 h 35"/>
                <a:gd name="T10" fmla="*/ 31 w 127"/>
                <a:gd name="T11" fmla="*/ 2 h 35"/>
                <a:gd name="T12" fmla="*/ 35 w 127"/>
                <a:gd name="T13" fmla="*/ 1 h 35"/>
                <a:gd name="T14" fmla="*/ 41 w 127"/>
                <a:gd name="T15" fmla="*/ 1 h 35"/>
                <a:gd name="T16" fmla="*/ 48 w 127"/>
                <a:gd name="T17" fmla="*/ 0 h 35"/>
                <a:gd name="T18" fmla="*/ 55 w 127"/>
                <a:gd name="T19" fmla="*/ 0 h 35"/>
                <a:gd name="T20" fmla="*/ 62 w 127"/>
                <a:gd name="T21" fmla="*/ 0 h 35"/>
                <a:gd name="T22" fmla="*/ 69 w 127"/>
                <a:gd name="T23" fmla="*/ 0 h 35"/>
                <a:gd name="T24" fmla="*/ 76 w 127"/>
                <a:gd name="T25" fmla="*/ 0 h 35"/>
                <a:gd name="T26" fmla="*/ 83 w 127"/>
                <a:gd name="T27" fmla="*/ 1 h 35"/>
                <a:gd name="T28" fmla="*/ 89 w 127"/>
                <a:gd name="T29" fmla="*/ 1 h 35"/>
                <a:gd name="T30" fmla="*/ 93 w 127"/>
                <a:gd name="T31" fmla="*/ 2 h 35"/>
                <a:gd name="T32" fmla="*/ 100 w 127"/>
                <a:gd name="T33" fmla="*/ 3 h 35"/>
                <a:gd name="T34" fmla="*/ 107 w 127"/>
                <a:gd name="T35" fmla="*/ 4 h 35"/>
                <a:gd name="T36" fmla="*/ 110 w 127"/>
                <a:gd name="T37" fmla="*/ 5 h 35"/>
                <a:gd name="T38" fmla="*/ 117 w 127"/>
                <a:gd name="T39" fmla="*/ 8 h 35"/>
                <a:gd name="T40" fmla="*/ 121 w 127"/>
                <a:gd name="T41" fmla="*/ 10 h 35"/>
                <a:gd name="T42" fmla="*/ 124 w 127"/>
                <a:gd name="T43" fmla="*/ 13 h 35"/>
                <a:gd name="T44" fmla="*/ 127 w 127"/>
                <a:gd name="T45" fmla="*/ 19 h 35"/>
                <a:gd name="T46" fmla="*/ 124 w 127"/>
                <a:gd name="T47" fmla="*/ 25 h 35"/>
                <a:gd name="T48" fmla="*/ 121 w 127"/>
                <a:gd name="T49" fmla="*/ 27 h 35"/>
                <a:gd name="T50" fmla="*/ 117 w 127"/>
                <a:gd name="T51" fmla="*/ 29 h 35"/>
                <a:gd name="T52" fmla="*/ 110 w 127"/>
                <a:gd name="T53" fmla="*/ 31 h 35"/>
                <a:gd name="T54" fmla="*/ 103 w 127"/>
                <a:gd name="T55" fmla="*/ 33 h 35"/>
                <a:gd name="T56" fmla="*/ 100 w 127"/>
                <a:gd name="T57" fmla="*/ 33 h 35"/>
                <a:gd name="T58" fmla="*/ 93 w 127"/>
                <a:gd name="T59" fmla="*/ 34 h 35"/>
                <a:gd name="T60" fmla="*/ 86 w 127"/>
                <a:gd name="T61" fmla="*/ 34 h 35"/>
                <a:gd name="T62" fmla="*/ 79 w 127"/>
                <a:gd name="T63" fmla="*/ 34 h 35"/>
                <a:gd name="T64" fmla="*/ 72 w 127"/>
                <a:gd name="T65" fmla="*/ 35 h 35"/>
                <a:gd name="T66" fmla="*/ 65 w 127"/>
                <a:gd name="T67" fmla="*/ 35 h 35"/>
                <a:gd name="T68" fmla="*/ 58 w 127"/>
                <a:gd name="T69" fmla="*/ 35 h 35"/>
                <a:gd name="T70" fmla="*/ 51 w 127"/>
                <a:gd name="T71" fmla="*/ 35 h 35"/>
                <a:gd name="T72" fmla="*/ 45 w 127"/>
                <a:gd name="T73" fmla="*/ 34 h 35"/>
                <a:gd name="T74" fmla="*/ 38 w 127"/>
                <a:gd name="T75" fmla="*/ 34 h 35"/>
                <a:gd name="T76" fmla="*/ 31 w 127"/>
                <a:gd name="T77" fmla="*/ 33 h 35"/>
                <a:gd name="T78" fmla="*/ 24 w 127"/>
                <a:gd name="T79" fmla="*/ 33 h 35"/>
                <a:gd name="T80" fmla="*/ 20 w 127"/>
                <a:gd name="T81" fmla="*/ 32 h 35"/>
                <a:gd name="T82" fmla="*/ 13 w 127"/>
                <a:gd name="T83" fmla="*/ 30 h 35"/>
                <a:gd name="T84" fmla="*/ 10 w 127"/>
                <a:gd name="T85" fmla="*/ 29 h 35"/>
                <a:gd name="T86" fmla="*/ 4 w 127"/>
                <a:gd name="T87" fmla="*/ 26 h 35"/>
                <a:gd name="T88" fmla="*/ 1 w 127"/>
                <a:gd name="T89" fmla="*/ 22 h 35"/>
                <a:gd name="T90" fmla="*/ 1 w 127"/>
                <a:gd name="T91"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35">
                  <a:moveTo>
                    <a:pt x="3" y="13"/>
                  </a:moveTo>
                  <a:lnTo>
                    <a:pt x="4" y="12"/>
                  </a:lnTo>
                  <a:lnTo>
                    <a:pt x="7" y="10"/>
                  </a:lnTo>
                  <a:lnTo>
                    <a:pt x="8" y="8"/>
                  </a:lnTo>
                  <a:lnTo>
                    <a:pt x="10" y="8"/>
                  </a:lnTo>
                  <a:lnTo>
                    <a:pt x="13" y="6"/>
                  </a:lnTo>
                  <a:lnTo>
                    <a:pt x="17" y="5"/>
                  </a:lnTo>
                  <a:lnTo>
                    <a:pt x="17" y="5"/>
                  </a:lnTo>
                  <a:lnTo>
                    <a:pt x="20" y="4"/>
                  </a:lnTo>
                  <a:lnTo>
                    <a:pt x="24" y="3"/>
                  </a:lnTo>
                  <a:lnTo>
                    <a:pt x="27" y="3"/>
                  </a:lnTo>
                  <a:lnTo>
                    <a:pt x="31" y="2"/>
                  </a:lnTo>
                  <a:lnTo>
                    <a:pt x="34" y="2"/>
                  </a:lnTo>
                  <a:lnTo>
                    <a:pt x="35" y="1"/>
                  </a:lnTo>
                  <a:lnTo>
                    <a:pt x="38" y="1"/>
                  </a:lnTo>
                  <a:lnTo>
                    <a:pt x="41" y="1"/>
                  </a:lnTo>
                  <a:lnTo>
                    <a:pt x="45" y="1"/>
                  </a:lnTo>
                  <a:lnTo>
                    <a:pt x="48" y="0"/>
                  </a:lnTo>
                  <a:lnTo>
                    <a:pt x="51" y="0"/>
                  </a:lnTo>
                  <a:lnTo>
                    <a:pt x="55" y="0"/>
                  </a:lnTo>
                  <a:lnTo>
                    <a:pt x="58" y="0"/>
                  </a:lnTo>
                  <a:lnTo>
                    <a:pt x="62" y="0"/>
                  </a:lnTo>
                  <a:lnTo>
                    <a:pt x="65" y="0"/>
                  </a:lnTo>
                  <a:lnTo>
                    <a:pt x="69" y="0"/>
                  </a:lnTo>
                  <a:lnTo>
                    <a:pt x="72" y="0"/>
                  </a:lnTo>
                  <a:lnTo>
                    <a:pt x="76" y="0"/>
                  </a:lnTo>
                  <a:lnTo>
                    <a:pt x="79" y="0"/>
                  </a:lnTo>
                  <a:lnTo>
                    <a:pt x="83" y="1"/>
                  </a:lnTo>
                  <a:lnTo>
                    <a:pt x="86" y="1"/>
                  </a:lnTo>
                  <a:lnTo>
                    <a:pt x="89" y="1"/>
                  </a:lnTo>
                  <a:lnTo>
                    <a:pt x="92" y="1"/>
                  </a:lnTo>
                  <a:lnTo>
                    <a:pt x="93" y="2"/>
                  </a:lnTo>
                  <a:lnTo>
                    <a:pt x="96" y="2"/>
                  </a:lnTo>
                  <a:lnTo>
                    <a:pt x="100" y="3"/>
                  </a:lnTo>
                  <a:lnTo>
                    <a:pt x="103" y="3"/>
                  </a:lnTo>
                  <a:lnTo>
                    <a:pt x="107" y="4"/>
                  </a:lnTo>
                  <a:lnTo>
                    <a:pt x="110" y="5"/>
                  </a:lnTo>
                  <a:lnTo>
                    <a:pt x="110" y="5"/>
                  </a:lnTo>
                  <a:lnTo>
                    <a:pt x="114" y="6"/>
                  </a:lnTo>
                  <a:lnTo>
                    <a:pt x="117" y="8"/>
                  </a:lnTo>
                  <a:lnTo>
                    <a:pt x="119" y="8"/>
                  </a:lnTo>
                  <a:lnTo>
                    <a:pt x="121" y="10"/>
                  </a:lnTo>
                  <a:lnTo>
                    <a:pt x="123" y="12"/>
                  </a:lnTo>
                  <a:lnTo>
                    <a:pt x="124" y="13"/>
                  </a:lnTo>
                  <a:lnTo>
                    <a:pt x="126" y="15"/>
                  </a:lnTo>
                  <a:lnTo>
                    <a:pt x="127" y="19"/>
                  </a:lnTo>
                  <a:lnTo>
                    <a:pt x="126" y="22"/>
                  </a:lnTo>
                  <a:lnTo>
                    <a:pt x="124" y="25"/>
                  </a:lnTo>
                  <a:lnTo>
                    <a:pt x="123" y="26"/>
                  </a:lnTo>
                  <a:lnTo>
                    <a:pt x="121" y="27"/>
                  </a:lnTo>
                  <a:lnTo>
                    <a:pt x="117" y="29"/>
                  </a:lnTo>
                  <a:lnTo>
                    <a:pt x="117" y="29"/>
                  </a:lnTo>
                  <a:lnTo>
                    <a:pt x="114" y="30"/>
                  </a:lnTo>
                  <a:lnTo>
                    <a:pt x="110" y="31"/>
                  </a:lnTo>
                  <a:lnTo>
                    <a:pt x="107" y="32"/>
                  </a:lnTo>
                  <a:lnTo>
                    <a:pt x="103" y="33"/>
                  </a:lnTo>
                  <a:lnTo>
                    <a:pt x="103" y="33"/>
                  </a:lnTo>
                  <a:lnTo>
                    <a:pt x="100" y="33"/>
                  </a:lnTo>
                  <a:lnTo>
                    <a:pt x="96" y="33"/>
                  </a:lnTo>
                  <a:lnTo>
                    <a:pt x="93" y="34"/>
                  </a:lnTo>
                  <a:lnTo>
                    <a:pt x="89" y="34"/>
                  </a:lnTo>
                  <a:lnTo>
                    <a:pt x="86" y="34"/>
                  </a:lnTo>
                  <a:lnTo>
                    <a:pt x="83" y="34"/>
                  </a:lnTo>
                  <a:lnTo>
                    <a:pt x="79" y="34"/>
                  </a:lnTo>
                  <a:lnTo>
                    <a:pt x="76" y="35"/>
                  </a:lnTo>
                  <a:lnTo>
                    <a:pt x="72" y="35"/>
                  </a:lnTo>
                  <a:lnTo>
                    <a:pt x="69" y="35"/>
                  </a:lnTo>
                  <a:lnTo>
                    <a:pt x="65" y="35"/>
                  </a:lnTo>
                  <a:lnTo>
                    <a:pt x="62" y="35"/>
                  </a:lnTo>
                  <a:lnTo>
                    <a:pt x="58" y="35"/>
                  </a:lnTo>
                  <a:lnTo>
                    <a:pt x="55" y="35"/>
                  </a:lnTo>
                  <a:lnTo>
                    <a:pt x="51" y="35"/>
                  </a:lnTo>
                  <a:lnTo>
                    <a:pt x="48" y="34"/>
                  </a:lnTo>
                  <a:lnTo>
                    <a:pt x="45" y="34"/>
                  </a:lnTo>
                  <a:lnTo>
                    <a:pt x="41" y="34"/>
                  </a:lnTo>
                  <a:lnTo>
                    <a:pt x="38" y="34"/>
                  </a:lnTo>
                  <a:lnTo>
                    <a:pt x="34" y="34"/>
                  </a:lnTo>
                  <a:lnTo>
                    <a:pt x="31" y="33"/>
                  </a:lnTo>
                  <a:lnTo>
                    <a:pt x="27" y="33"/>
                  </a:lnTo>
                  <a:lnTo>
                    <a:pt x="24" y="33"/>
                  </a:lnTo>
                  <a:lnTo>
                    <a:pt x="24" y="33"/>
                  </a:lnTo>
                  <a:lnTo>
                    <a:pt x="20" y="32"/>
                  </a:lnTo>
                  <a:lnTo>
                    <a:pt x="17" y="31"/>
                  </a:lnTo>
                  <a:lnTo>
                    <a:pt x="13" y="30"/>
                  </a:lnTo>
                  <a:lnTo>
                    <a:pt x="10" y="29"/>
                  </a:lnTo>
                  <a:lnTo>
                    <a:pt x="10" y="29"/>
                  </a:lnTo>
                  <a:lnTo>
                    <a:pt x="7" y="27"/>
                  </a:lnTo>
                  <a:lnTo>
                    <a:pt x="4" y="26"/>
                  </a:lnTo>
                  <a:lnTo>
                    <a:pt x="3" y="25"/>
                  </a:lnTo>
                  <a:lnTo>
                    <a:pt x="1" y="22"/>
                  </a:lnTo>
                  <a:lnTo>
                    <a:pt x="0" y="19"/>
                  </a:lnTo>
                  <a:lnTo>
                    <a:pt x="1" y="15"/>
                  </a:lnTo>
                  <a:lnTo>
                    <a:pt x="3" y="13"/>
                  </a:lnTo>
                </a:path>
              </a:pathLst>
            </a:custGeom>
            <a:noFill/>
            <a:ln w="0">
              <a:solidFill>
                <a:srgbClr val="0000C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59" name="Freeform 87">
              <a:extLst>
                <a:ext uri="{FF2B5EF4-FFF2-40B4-BE49-F238E27FC236}">
                  <a16:creationId xmlns:a16="http://schemas.microsoft.com/office/drawing/2014/main" id="{AEA21EAD-86CA-4763-800E-9AF6E816C347}"/>
                </a:ext>
              </a:extLst>
            </p:cNvPr>
            <p:cNvSpPr>
              <a:spLocks/>
            </p:cNvSpPr>
            <p:nvPr/>
          </p:nvSpPr>
          <p:spPr bwMode="auto">
            <a:xfrm>
              <a:off x="2416" y="2190"/>
              <a:ext cx="643" cy="171"/>
            </a:xfrm>
            <a:custGeom>
              <a:avLst/>
              <a:gdLst>
                <a:gd name="T0" fmla="*/ 4 w 127"/>
                <a:gd name="T1" fmla="*/ 9 h 35"/>
                <a:gd name="T2" fmla="*/ 10 w 127"/>
                <a:gd name="T3" fmla="*/ 6 h 35"/>
                <a:gd name="T4" fmla="*/ 13 w 127"/>
                <a:gd name="T5" fmla="*/ 5 h 35"/>
                <a:gd name="T6" fmla="*/ 20 w 127"/>
                <a:gd name="T7" fmla="*/ 3 h 35"/>
                <a:gd name="T8" fmla="*/ 24 w 127"/>
                <a:gd name="T9" fmla="*/ 2 h 35"/>
                <a:gd name="T10" fmla="*/ 31 w 127"/>
                <a:gd name="T11" fmla="*/ 2 h 35"/>
                <a:gd name="T12" fmla="*/ 38 w 127"/>
                <a:gd name="T13" fmla="*/ 1 h 35"/>
                <a:gd name="T14" fmla="*/ 45 w 127"/>
                <a:gd name="T15" fmla="*/ 1 h 35"/>
                <a:gd name="T16" fmla="*/ 51 w 127"/>
                <a:gd name="T17" fmla="*/ 0 h 35"/>
                <a:gd name="T18" fmla="*/ 58 w 127"/>
                <a:gd name="T19" fmla="*/ 0 h 35"/>
                <a:gd name="T20" fmla="*/ 65 w 127"/>
                <a:gd name="T21" fmla="*/ 0 h 35"/>
                <a:gd name="T22" fmla="*/ 72 w 127"/>
                <a:gd name="T23" fmla="*/ 0 h 35"/>
                <a:gd name="T24" fmla="*/ 79 w 127"/>
                <a:gd name="T25" fmla="*/ 1 h 35"/>
                <a:gd name="T26" fmla="*/ 86 w 127"/>
                <a:gd name="T27" fmla="*/ 1 h 35"/>
                <a:gd name="T28" fmla="*/ 93 w 127"/>
                <a:gd name="T29" fmla="*/ 1 h 35"/>
                <a:gd name="T30" fmla="*/ 100 w 127"/>
                <a:gd name="T31" fmla="*/ 2 h 35"/>
                <a:gd name="T32" fmla="*/ 103 w 127"/>
                <a:gd name="T33" fmla="*/ 3 h 35"/>
                <a:gd name="T34" fmla="*/ 110 w 127"/>
                <a:gd name="T35" fmla="*/ 4 h 35"/>
                <a:gd name="T36" fmla="*/ 117 w 127"/>
                <a:gd name="T37" fmla="*/ 6 h 35"/>
                <a:gd name="T38" fmla="*/ 121 w 127"/>
                <a:gd name="T39" fmla="*/ 8 h 35"/>
                <a:gd name="T40" fmla="*/ 124 w 127"/>
                <a:gd name="T41" fmla="*/ 10 h 35"/>
                <a:gd name="T42" fmla="*/ 127 w 127"/>
                <a:gd name="T43" fmla="*/ 16 h 35"/>
                <a:gd name="T44" fmla="*/ 124 w 127"/>
                <a:gd name="T45" fmla="*/ 22 h 35"/>
                <a:gd name="T46" fmla="*/ 121 w 127"/>
                <a:gd name="T47" fmla="*/ 25 h 35"/>
                <a:gd name="T48" fmla="*/ 117 w 127"/>
                <a:gd name="T49" fmla="*/ 27 h 35"/>
                <a:gd name="T50" fmla="*/ 110 w 127"/>
                <a:gd name="T51" fmla="*/ 30 h 35"/>
                <a:gd name="T52" fmla="*/ 107 w 127"/>
                <a:gd name="T53" fmla="*/ 31 h 35"/>
                <a:gd name="T54" fmla="*/ 100 w 127"/>
                <a:gd name="T55" fmla="*/ 32 h 35"/>
                <a:gd name="T56" fmla="*/ 93 w 127"/>
                <a:gd name="T57" fmla="*/ 33 h 35"/>
                <a:gd name="T58" fmla="*/ 89 w 127"/>
                <a:gd name="T59" fmla="*/ 34 h 35"/>
                <a:gd name="T60" fmla="*/ 83 w 127"/>
                <a:gd name="T61" fmla="*/ 34 h 35"/>
                <a:gd name="T62" fmla="*/ 76 w 127"/>
                <a:gd name="T63" fmla="*/ 35 h 35"/>
                <a:gd name="T64" fmla="*/ 69 w 127"/>
                <a:gd name="T65" fmla="*/ 35 h 35"/>
                <a:gd name="T66" fmla="*/ 62 w 127"/>
                <a:gd name="T67" fmla="*/ 35 h 35"/>
                <a:gd name="T68" fmla="*/ 55 w 127"/>
                <a:gd name="T69" fmla="*/ 35 h 35"/>
                <a:gd name="T70" fmla="*/ 48 w 127"/>
                <a:gd name="T71" fmla="*/ 35 h 35"/>
                <a:gd name="T72" fmla="*/ 41 w 127"/>
                <a:gd name="T73" fmla="*/ 34 h 35"/>
                <a:gd name="T74" fmla="*/ 35 w 127"/>
                <a:gd name="T75" fmla="*/ 34 h 35"/>
                <a:gd name="T76" fmla="*/ 31 w 127"/>
                <a:gd name="T77" fmla="*/ 33 h 35"/>
                <a:gd name="T78" fmla="*/ 24 w 127"/>
                <a:gd name="T79" fmla="*/ 32 h 35"/>
                <a:gd name="T80" fmla="*/ 17 w 127"/>
                <a:gd name="T81" fmla="*/ 30 h 35"/>
                <a:gd name="T82" fmla="*/ 13 w 127"/>
                <a:gd name="T83" fmla="*/ 29 h 35"/>
                <a:gd name="T84" fmla="*/ 8 w 127"/>
                <a:gd name="T85" fmla="*/ 27 h 35"/>
                <a:gd name="T86" fmla="*/ 4 w 127"/>
                <a:gd name="T87" fmla="*/ 23 h 35"/>
                <a:gd name="T88" fmla="*/ 1 w 127"/>
                <a:gd name="T89" fmla="*/ 20 h 35"/>
                <a:gd name="T90" fmla="*/ 1 w 127"/>
                <a:gd name="T91"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35">
                  <a:moveTo>
                    <a:pt x="3" y="10"/>
                  </a:moveTo>
                  <a:lnTo>
                    <a:pt x="4" y="9"/>
                  </a:lnTo>
                  <a:lnTo>
                    <a:pt x="7" y="8"/>
                  </a:lnTo>
                  <a:lnTo>
                    <a:pt x="10" y="6"/>
                  </a:lnTo>
                  <a:lnTo>
                    <a:pt x="10" y="6"/>
                  </a:lnTo>
                  <a:lnTo>
                    <a:pt x="13" y="5"/>
                  </a:lnTo>
                  <a:lnTo>
                    <a:pt x="17" y="4"/>
                  </a:lnTo>
                  <a:lnTo>
                    <a:pt x="20" y="3"/>
                  </a:lnTo>
                  <a:lnTo>
                    <a:pt x="24" y="3"/>
                  </a:lnTo>
                  <a:lnTo>
                    <a:pt x="24" y="2"/>
                  </a:lnTo>
                  <a:lnTo>
                    <a:pt x="27" y="2"/>
                  </a:lnTo>
                  <a:lnTo>
                    <a:pt x="31" y="2"/>
                  </a:lnTo>
                  <a:lnTo>
                    <a:pt x="34" y="1"/>
                  </a:lnTo>
                  <a:lnTo>
                    <a:pt x="38" y="1"/>
                  </a:lnTo>
                  <a:lnTo>
                    <a:pt x="41" y="1"/>
                  </a:lnTo>
                  <a:lnTo>
                    <a:pt x="45" y="1"/>
                  </a:lnTo>
                  <a:lnTo>
                    <a:pt x="48" y="1"/>
                  </a:lnTo>
                  <a:lnTo>
                    <a:pt x="51" y="0"/>
                  </a:lnTo>
                  <a:lnTo>
                    <a:pt x="55" y="0"/>
                  </a:lnTo>
                  <a:lnTo>
                    <a:pt x="58" y="0"/>
                  </a:lnTo>
                  <a:lnTo>
                    <a:pt x="62" y="0"/>
                  </a:lnTo>
                  <a:lnTo>
                    <a:pt x="65" y="0"/>
                  </a:lnTo>
                  <a:lnTo>
                    <a:pt x="69" y="0"/>
                  </a:lnTo>
                  <a:lnTo>
                    <a:pt x="72" y="0"/>
                  </a:lnTo>
                  <a:lnTo>
                    <a:pt x="76" y="0"/>
                  </a:lnTo>
                  <a:lnTo>
                    <a:pt x="79" y="1"/>
                  </a:lnTo>
                  <a:lnTo>
                    <a:pt x="83" y="1"/>
                  </a:lnTo>
                  <a:lnTo>
                    <a:pt x="86" y="1"/>
                  </a:lnTo>
                  <a:lnTo>
                    <a:pt x="89" y="1"/>
                  </a:lnTo>
                  <a:lnTo>
                    <a:pt x="93" y="1"/>
                  </a:lnTo>
                  <a:lnTo>
                    <a:pt x="96" y="2"/>
                  </a:lnTo>
                  <a:lnTo>
                    <a:pt x="100" y="2"/>
                  </a:lnTo>
                  <a:lnTo>
                    <a:pt x="103" y="2"/>
                  </a:lnTo>
                  <a:lnTo>
                    <a:pt x="103" y="3"/>
                  </a:lnTo>
                  <a:lnTo>
                    <a:pt x="107" y="3"/>
                  </a:lnTo>
                  <a:lnTo>
                    <a:pt x="110" y="4"/>
                  </a:lnTo>
                  <a:lnTo>
                    <a:pt x="114" y="5"/>
                  </a:lnTo>
                  <a:lnTo>
                    <a:pt x="117" y="6"/>
                  </a:lnTo>
                  <a:lnTo>
                    <a:pt x="117" y="6"/>
                  </a:lnTo>
                  <a:lnTo>
                    <a:pt x="121" y="8"/>
                  </a:lnTo>
                  <a:lnTo>
                    <a:pt x="123" y="9"/>
                  </a:lnTo>
                  <a:lnTo>
                    <a:pt x="124" y="10"/>
                  </a:lnTo>
                  <a:lnTo>
                    <a:pt x="126" y="13"/>
                  </a:lnTo>
                  <a:lnTo>
                    <a:pt x="127" y="16"/>
                  </a:lnTo>
                  <a:lnTo>
                    <a:pt x="126" y="20"/>
                  </a:lnTo>
                  <a:lnTo>
                    <a:pt x="124" y="22"/>
                  </a:lnTo>
                  <a:lnTo>
                    <a:pt x="123" y="23"/>
                  </a:lnTo>
                  <a:lnTo>
                    <a:pt x="121" y="25"/>
                  </a:lnTo>
                  <a:lnTo>
                    <a:pt x="119" y="27"/>
                  </a:lnTo>
                  <a:lnTo>
                    <a:pt x="117" y="27"/>
                  </a:lnTo>
                  <a:lnTo>
                    <a:pt x="114" y="29"/>
                  </a:lnTo>
                  <a:lnTo>
                    <a:pt x="110" y="30"/>
                  </a:lnTo>
                  <a:lnTo>
                    <a:pt x="110" y="30"/>
                  </a:lnTo>
                  <a:lnTo>
                    <a:pt x="107" y="31"/>
                  </a:lnTo>
                  <a:lnTo>
                    <a:pt x="103" y="32"/>
                  </a:lnTo>
                  <a:lnTo>
                    <a:pt x="100" y="32"/>
                  </a:lnTo>
                  <a:lnTo>
                    <a:pt x="96" y="33"/>
                  </a:lnTo>
                  <a:lnTo>
                    <a:pt x="93" y="33"/>
                  </a:lnTo>
                  <a:lnTo>
                    <a:pt x="92" y="34"/>
                  </a:lnTo>
                  <a:lnTo>
                    <a:pt x="89" y="34"/>
                  </a:lnTo>
                  <a:lnTo>
                    <a:pt x="86" y="34"/>
                  </a:lnTo>
                  <a:lnTo>
                    <a:pt x="83" y="34"/>
                  </a:lnTo>
                  <a:lnTo>
                    <a:pt x="79" y="35"/>
                  </a:lnTo>
                  <a:lnTo>
                    <a:pt x="76" y="35"/>
                  </a:lnTo>
                  <a:lnTo>
                    <a:pt x="72" y="35"/>
                  </a:lnTo>
                  <a:lnTo>
                    <a:pt x="69" y="35"/>
                  </a:lnTo>
                  <a:lnTo>
                    <a:pt x="65" y="35"/>
                  </a:lnTo>
                  <a:lnTo>
                    <a:pt x="62" y="35"/>
                  </a:lnTo>
                  <a:lnTo>
                    <a:pt x="58" y="35"/>
                  </a:lnTo>
                  <a:lnTo>
                    <a:pt x="55" y="35"/>
                  </a:lnTo>
                  <a:lnTo>
                    <a:pt x="51" y="35"/>
                  </a:lnTo>
                  <a:lnTo>
                    <a:pt x="48" y="35"/>
                  </a:lnTo>
                  <a:lnTo>
                    <a:pt x="45" y="34"/>
                  </a:lnTo>
                  <a:lnTo>
                    <a:pt x="41" y="34"/>
                  </a:lnTo>
                  <a:lnTo>
                    <a:pt x="38" y="34"/>
                  </a:lnTo>
                  <a:lnTo>
                    <a:pt x="35" y="34"/>
                  </a:lnTo>
                  <a:lnTo>
                    <a:pt x="34" y="33"/>
                  </a:lnTo>
                  <a:lnTo>
                    <a:pt x="31" y="33"/>
                  </a:lnTo>
                  <a:lnTo>
                    <a:pt x="27" y="32"/>
                  </a:lnTo>
                  <a:lnTo>
                    <a:pt x="24" y="32"/>
                  </a:lnTo>
                  <a:lnTo>
                    <a:pt x="20" y="31"/>
                  </a:lnTo>
                  <a:lnTo>
                    <a:pt x="17" y="30"/>
                  </a:lnTo>
                  <a:lnTo>
                    <a:pt x="17" y="30"/>
                  </a:lnTo>
                  <a:lnTo>
                    <a:pt x="13" y="29"/>
                  </a:lnTo>
                  <a:lnTo>
                    <a:pt x="10" y="27"/>
                  </a:lnTo>
                  <a:lnTo>
                    <a:pt x="8" y="27"/>
                  </a:lnTo>
                  <a:lnTo>
                    <a:pt x="7" y="25"/>
                  </a:lnTo>
                  <a:lnTo>
                    <a:pt x="4" y="23"/>
                  </a:lnTo>
                  <a:lnTo>
                    <a:pt x="3" y="22"/>
                  </a:lnTo>
                  <a:lnTo>
                    <a:pt x="1" y="20"/>
                  </a:lnTo>
                  <a:lnTo>
                    <a:pt x="0" y="16"/>
                  </a:lnTo>
                  <a:lnTo>
                    <a:pt x="1" y="13"/>
                  </a:lnTo>
                  <a:lnTo>
                    <a:pt x="3" y="10"/>
                  </a:lnTo>
                </a:path>
              </a:pathLst>
            </a:custGeom>
            <a:noFill/>
            <a:ln w="0">
              <a:solidFill>
                <a:srgbClr val="0000C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60" name="Freeform 88">
              <a:extLst>
                <a:ext uri="{FF2B5EF4-FFF2-40B4-BE49-F238E27FC236}">
                  <a16:creationId xmlns:a16="http://schemas.microsoft.com/office/drawing/2014/main" id="{66FFA414-1C0C-4963-9238-5D8F585EFFDF}"/>
                </a:ext>
              </a:extLst>
            </p:cNvPr>
            <p:cNvSpPr>
              <a:spLocks/>
            </p:cNvSpPr>
            <p:nvPr/>
          </p:nvSpPr>
          <p:spPr bwMode="auto">
            <a:xfrm>
              <a:off x="2542" y="1276"/>
              <a:ext cx="390" cy="106"/>
            </a:xfrm>
            <a:custGeom>
              <a:avLst/>
              <a:gdLst>
                <a:gd name="T0" fmla="*/ 2 w 77"/>
                <a:gd name="T1" fmla="*/ 7 h 22"/>
                <a:gd name="T2" fmla="*/ 6 w 77"/>
                <a:gd name="T3" fmla="*/ 5 h 22"/>
                <a:gd name="T4" fmla="*/ 8 w 77"/>
                <a:gd name="T5" fmla="*/ 4 h 22"/>
                <a:gd name="T6" fmla="*/ 9 w 77"/>
                <a:gd name="T7" fmla="*/ 4 h 22"/>
                <a:gd name="T8" fmla="*/ 13 w 77"/>
                <a:gd name="T9" fmla="*/ 3 h 22"/>
                <a:gd name="T10" fmla="*/ 16 w 77"/>
                <a:gd name="T11" fmla="*/ 2 h 22"/>
                <a:gd name="T12" fmla="*/ 20 w 77"/>
                <a:gd name="T13" fmla="*/ 1 h 22"/>
                <a:gd name="T14" fmla="*/ 23 w 77"/>
                <a:gd name="T15" fmla="*/ 1 h 22"/>
                <a:gd name="T16" fmla="*/ 26 w 77"/>
                <a:gd name="T17" fmla="*/ 1 h 22"/>
                <a:gd name="T18" fmla="*/ 27 w 77"/>
                <a:gd name="T19" fmla="*/ 1 h 22"/>
                <a:gd name="T20" fmla="*/ 30 w 77"/>
                <a:gd name="T21" fmla="*/ 0 h 22"/>
                <a:gd name="T22" fmla="*/ 33 w 77"/>
                <a:gd name="T23" fmla="*/ 0 h 22"/>
                <a:gd name="T24" fmla="*/ 37 w 77"/>
                <a:gd name="T25" fmla="*/ 0 h 22"/>
                <a:gd name="T26" fmla="*/ 40 w 77"/>
                <a:gd name="T27" fmla="*/ 0 h 22"/>
                <a:gd name="T28" fmla="*/ 44 w 77"/>
                <a:gd name="T29" fmla="*/ 0 h 22"/>
                <a:gd name="T30" fmla="*/ 47 w 77"/>
                <a:gd name="T31" fmla="*/ 0 h 22"/>
                <a:gd name="T32" fmla="*/ 50 w 77"/>
                <a:gd name="T33" fmla="*/ 1 h 22"/>
                <a:gd name="T34" fmla="*/ 51 w 77"/>
                <a:gd name="T35" fmla="*/ 1 h 22"/>
                <a:gd name="T36" fmla="*/ 54 w 77"/>
                <a:gd name="T37" fmla="*/ 1 h 22"/>
                <a:gd name="T38" fmla="*/ 58 w 77"/>
                <a:gd name="T39" fmla="*/ 1 h 22"/>
                <a:gd name="T40" fmla="*/ 61 w 77"/>
                <a:gd name="T41" fmla="*/ 2 h 22"/>
                <a:gd name="T42" fmla="*/ 64 w 77"/>
                <a:gd name="T43" fmla="*/ 3 h 22"/>
                <a:gd name="T44" fmla="*/ 68 w 77"/>
                <a:gd name="T45" fmla="*/ 4 h 22"/>
                <a:gd name="T46" fmla="*/ 69 w 77"/>
                <a:gd name="T47" fmla="*/ 4 h 22"/>
                <a:gd name="T48" fmla="*/ 71 w 77"/>
                <a:gd name="T49" fmla="*/ 5 h 22"/>
                <a:gd name="T50" fmla="*/ 75 w 77"/>
                <a:gd name="T51" fmla="*/ 7 h 22"/>
                <a:gd name="T52" fmla="*/ 75 w 77"/>
                <a:gd name="T53" fmla="*/ 7 h 22"/>
                <a:gd name="T54" fmla="*/ 77 w 77"/>
                <a:gd name="T55" fmla="*/ 11 h 22"/>
                <a:gd name="T56" fmla="*/ 76 w 77"/>
                <a:gd name="T57" fmla="*/ 14 h 22"/>
                <a:gd name="T58" fmla="*/ 75 w 77"/>
                <a:gd name="T59" fmla="*/ 16 h 22"/>
                <a:gd name="T60" fmla="*/ 72 w 77"/>
                <a:gd name="T61" fmla="*/ 18 h 22"/>
                <a:gd name="T62" fmla="*/ 71 w 77"/>
                <a:gd name="T63" fmla="*/ 18 h 22"/>
                <a:gd name="T64" fmla="*/ 68 w 77"/>
                <a:gd name="T65" fmla="*/ 19 h 22"/>
                <a:gd name="T66" fmla="*/ 64 w 77"/>
                <a:gd name="T67" fmla="*/ 20 h 22"/>
                <a:gd name="T68" fmla="*/ 61 w 77"/>
                <a:gd name="T69" fmla="*/ 21 h 22"/>
                <a:gd name="T70" fmla="*/ 58 w 77"/>
                <a:gd name="T71" fmla="*/ 21 h 22"/>
                <a:gd name="T72" fmla="*/ 58 w 77"/>
                <a:gd name="T73" fmla="*/ 21 h 22"/>
                <a:gd name="T74" fmla="*/ 54 w 77"/>
                <a:gd name="T75" fmla="*/ 22 h 22"/>
                <a:gd name="T76" fmla="*/ 51 w 77"/>
                <a:gd name="T77" fmla="*/ 22 h 22"/>
                <a:gd name="T78" fmla="*/ 47 w 77"/>
                <a:gd name="T79" fmla="*/ 22 h 22"/>
                <a:gd name="T80" fmla="*/ 44 w 77"/>
                <a:gd name="T81" fmla="*/ 22 h 22"/>
                <a:gd name="T82" fmla="*/ 40 w 77"/>
                <a:gd name="T83" fmla="*/ 22 h 22"/>
                <a:gd name="T84" fmla="*/ 37 w 77"/>
                <a:gd name="T85" fmla="*/ 22 h 22"/>
                <a:gd name="T86" fmla="*/ 33 w 77"/>
                <a:gd name="T87" fmla="*/ 22 h 22"/>
                <a:gd name="T88" fmla="*/ 30 w 77"/>
                <a:gd name="T89" fmla="*/ 22 h 22"/>
                <a:gd name="T90" fmla="*/ 26 w 77"/>
                <a:gd name="T91" fmla="*/ 22 h 22"/>
                <a:gd name="T92" fmla="*/ 23 w 77"/>
                <a:gd name="T93" fmla="*/ 22 h 22"/>
                <a:gd name="T94" fmla="*/ 20 w 77"/>
                <a:gd name="T95" fmla="*/ 21 h 22"/>
                <a:gd name="T96" fmla="*/ 19 w 77"/>
                <a:gd name="T97" fmla="*/ 21 h 22"/>
                <a:gd name="T98" fmla="*/ 16 w 77"/>
                <a:gd name="T99" fmla="*/ 21 h 22"/>
                <a:gd name="T100" fmla="*/ 13 w 77"/>
                <a:gd name="T101" fmla="*/ 20 h 22"/>
                <a:gd name="T102" fmla="*/ 9 w 77"/>
                <a:gd name="T103" fmla="*/ 19 h 22"/>
                <a:gd name="T104" fmla="*/ 6 w 77"/>
                <a:gd name="T105" fmla="*/ 18 h 22"/>
                <a:gd name="T106" fmla="*/ 5 w 77"/>
                <a:gd name="T107" fmla="*/ 18 h 22"/>
                <a:gd name="T108" fmla="*/ 2 w 77"/>
                <a:gd name="T109" fmla="*/ 16 h 22"/>
                <a:gd name="T110" fmla="*/ 1 w 77"/>
                <a:gd name="T111" fmla="*/ 14 h 22"/>
                <a:gd name="T112" fmla="*/ 0 w 77"/>
                <a:gd name="T113" fmla="*/ 11 h 22"/>
                <a:gd name="T114" fmla="*/ 2 w 77"/>
                <a:gd name="T115" fmla="*/ 7 h 22"/>
                <a:gd name="T116" fmla="*/ 2 w 77"/>
                <a:gd name="T11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22">
                  <a:moveTo>
                    <a:pt x="2" y="7"/>
                  </a:moveTo>
                  <a:lnTo>
                    <a:pt x="6" y="5"/>
                  </a:lnTo>
                  <a:lnTo>
                    <a:pt x="8" y="4"/>
                  </a:lnTo>
                  <a:lnTo>
                    <a:pt x="9" y="4"/>
                  </a:lnTo>
                  <a:lnTo>
                    <a:pt x="13" y="3"/>
                  </a:lnTo>
                  <a:lnTo>
                    <a:pt x="16" y="2"/>
                  </a:lnTo>
                  <a:lnTo>
                    <a:pt x="20" y="1"/>
                  </a:lnTo>
                  <a:lnTo>
                    <a:pt x="23" y="1"/>
                  </a:lnTo>
                  <a:lnTo>
                    <a:pt x="26" y="1"/>
                  </a:lnTo>
                  <a:lnTo>
                    <a:pt x="27" y="1"/>
                  </a:lnTo>
                  <a:lnTo>
                    <a:pt x="30" y="0"/>
                  </a:lnTo>
                  <a:lnTo>
                    <a:pt x="33" y="0"/>
                  </a:lnTo>
                  <a:lnTo>
                    <a:pt x="37" y="0"/>
                  </a:lnTo>
                  <a:lnTo>
                    <a:pt x="40" y="0"/>
                  </a:lnTo>
                  <a:lnTo>
                    <a:pt x="44" y="0"/>
                  </a:lnTo>
                  <a:lnTo>
                    <a:pt x="47" y="0"/>
                  </a:lnTo>
                  <a:lnTo>
                    <a:pt x="50" y="1"/>
                  </a:lnTo>
                  <a:lnTo>
                    <a:pt x="51" y="1"/>
                  </a:lnTo>
                  <a:lnTo>
                    <a:pt x="54" y="1"/>
                  </a:lnTo>
                  <a:lnTo>
                    <a:pt x="58" y="1"/>
                  </a:lnTo>
                  <a:lnTo>
                    <a:pt x="61" y="2"/>
                  </a:lnTo>
                  <a:lnTo>
                    <a:pt x="64" y="3"/>
                  </a:lnTo>
                  <a:lnTo>
                    <a:pt x="68" y="4"/>
                  </a:lnTo>
                  <a:lnTo>
                    <a:pt x="69" y="4"/>
                  </a:lnTo>
                  <a:lnTo>
                    <a:pt x="71" y="5"/>
                  </a:lnTo>
                  <a:lnTo>
                    <a:pt x="75" y="7"/>
                  </a:lnTo>
                  <a:lnTo>
                    <a:pt x="75" y="7"/>
                  </a:lnTo>
                  <a:lnTo>
                    <a:pt x="77" y="11"/>
                  </a:lnTo>
                  <a:lnTo>
                    <a:pt x="76" y="14"/>
                  </a:lnTo>
                  <a:lnTo>
                    <a:pt x="75" y="16"/>
                  </a:lnTo>
                  <a:lnTo>
                    <a:pt x="72" y="18"/>
                  </a:lnTo>
                  <a:lnTo>
                    <a:pt x="71" y="18"/>
                  </a:lnTo>
                  <a:lnTo>
                    <a:pt x="68" y="19"/>
                  </a:lnTo>
                  <a:lnTo>
                    <a:pt x="64" y="20"/>
                  </a:lnTo>
                  <a:lnTo>
                    <a:pt x="61" y="21"/>
                  </a:lnTo>
                  <a:lnTo>
                    <a:pt x="58" y="21"/>
                  </a:lnTo>
                  <a:lnTo>
                    <a:pt x="58" y="21"/>
                  </a:lnTo>
                  <a:lnTo>
                    <a:pt x="54" y="22"/>
                  </a:lnTo>
                  <a:lnTo>
                    <a:pt x="51" y="22"/>
                  </a:lnTo>
                  <a:lnTo>
                    <a:pt x="47" y="22"/>
                  </a:lnTo>
                  <a:lnTo>
                    <a:pt x="44" y="22"/>
                  </a:lnTo>
                  <a:lnTo>
                    <a:pt x="40" y="22"/>
                  </a:lnTo>
                  <a:lnTo>
                    <a:pt x="37" y="22"/>
                  </a:lnTo>
                  <a:lnTo>
                    <a:pt x="33" y="22"/>
                  </a:lnTo>
                  <a:lnTo>
                    <a:pt x="30" y="22"/>
                  </a:lnTo>
                  <a:lnTo>
                    <a:pt x="26" y="22"/>
                  </a:lnTo>
                  <a:lnTo>
                    <a:pt x="23" y="22"/>
                  </a:lnTo>
                  <a:lnTo>
                    <a:pt x="20" y="21"/>
                  </a:lnTo>
                  <a:lnTo>
                    <a:pt x="19" y="21"/>
                  </a:lnTo>
                  <a:lnTo>
                    <a:pt x="16" y="21"/>
                  </a:lnTo>
                  <a:lnTo>
                    <a:pt x="13" y="20"/>
                  </a:lnTo>
                  <a:lnTo>
                    <a:pt x="9" y="19"/>
                  </a:lnTo>
                  <a:lnTo>
                    <a:pt x="6" y="18"/>
                  </a:lnTo>
                  <a:lnTo>
                    <a:pt x="5" y="18"/>
                  </a:lnTo>
                  <a:lnTo>
                    <a:pt x="2" y="16"/>
                  </a:lnTo>
                  <a:lnTo>
                    <a:pt x="1" y="14"/>
                  </a:lnTo>
                  <a:lnTo>
                    <a:pt x="0" y="11"/>
                  </a:lnTo>
                  <a:lnTo>
                    <a:pt x="2" y="7"/>
                  </a:lnTo>
                  <a:lnTo>
                    <a:pt x="2" y="7"/>
                  </a:lnTo>
                </a:path>
              </a:pathLst>
            </a:custGeom>
            <a:noFill/>
            <a:ln w="0">
              <a:solidFill>
                <a:srgbClr val="0000C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61" name="Freeform 89">
              <a:extLst>
                <a:ext uri="{FF2B5EF4-FFF2-40B4-BE49-F238E27FC236}">
                  <a16:creationId xmlns:a16="http://schemas.microsoft.com/office/drawing/2014/main" id="{1F6A6933-159A-41D0-936B-8DB8CB8A285A}"/>
                </a:ext>
              </a:extLst>
            </p:cNvPr>
            <p:cNvSpPr>
              <a:spLocks/>
            </p:cNvSpPr>
            <p:nvPr/>
          </p:nvSpPr>
          <p:spPr bwMode="auto">
            <a:xfrm>
              <a:off x="2542" y="2467"/>
              <a:ext cx="390" cy="108"/>
            </a:xfrm>
            <a:custGeom>
              <a:avLst/>
              <a:gdLst>
                <a:gd name="T0" fmla="*/ 2 w 77"/>
                <a:gd name="T1" fmla="*/ 6 h 22"/>
                <a:gd name="T2" fmla="*/ 5 w 77"/>
                <a:gd name="T3" fmla="*/ 4 h 22"/>
                <a:gd name="T4" fmla="*/ 6 w 77"/>
                <a:gd name="T5" fmla="*/ 4 h 22"/>
                <a:gd name="T6" fmla="*/ 9 w 77"/>
                <a:gd name="T7" fmla="*/ 3 h 22"/>
                <a:gd name="T8" fmla="*/ 13 w 77"/>
                <a:gd name="T9" fmla="*/ 2 h 22"/>
                <a:gd name="T10" fmla="*/ 16 w 77"/>
                <a:gd name="T11" fmla="*/ 1 h 22"/>
                <a:gd name="T12" fmla="*/ 19 w 77"/>
                <a:gd name="T13" fmla="*/ 1 h 22"/>
                <a:gd name="T14" fmla="*/ 20 w 77"/>
                <a:gd name="T15" fmla="*/ 1 h 22"/>
                <a:gd name="T16" fmla="*/ 23 w 77"/>
                <a:gd name="T17" fmla="*/ 0 h 22"/>
                <a:gd name="T18" fmla="*/ 26 w 77"/>
                <a:gd name="T19" fmla="*/ 0 h 22"/>
                <a:gd name="T20" fmla="*/ 30 w 77"/>
                <a:gd name="T21" fmla="*/ 0 h 22"/>
                <a:gd name="T22" fmla="*/ 33 w 77"/>
                <a:gd name="T23" fmla="*/ 0 h 22"/>
                <a:gd name="T24" fmla="*/ 37 w 77"/>
                <a:gd name="T25" fmla="*/ 0 h 22"/>
                <a:gd name="T26" fmla="*/ 40 w 77"/>
                <a:gd name="T27" fmla="*/ 0 h 22"/>
                <a:gd name="T28" fmla="*/ 44 w 77"/>
                <a:gd name="T29" fmla="*/ 0 h 22"/>
                <a:gd name="T30" fmla="*/ 47 w 77"/>
                <a:gd name="T31" fmla="*/ 0 h 22"/>
                <a:gd name="T32" fmla="*/ 51 w 77"/>
                <a:gd name="T33" fmla="*/ 0 h 22"/>
                <a:gd name="T34" fmla="*/ 54 w 77"/>
                <a:gd name="T35" fmla="*/ 0 h 22"/>
                <a:gd name="T36" fmla="*/ 58 w 77"/>
                <a:gd name="T37" fmla="*/ 1 h 22"/>
                <a:gd name="T38" fmla="*/ 58 w 77"/>
                <a:gd name="T39" fmla="*/ 1 h 22"/>
                <a:gd name="T40" fmla="*/ 61 w 77"/>
                <a:gd name="T41" fmla="*/ 1 h 22"/>
                <a:gd name="T42" fmla="*/ 64 w 77"/>
                <a:gd name="T43" fmla="*/ 2 h 22"/>
                <a:gd name="T44" fmla="*/ 68 w 77"/>
                <a:gd name="T45" fmla="*/ 3 h 22"/>
                <a:gd name="T46" fmla="*/ 71 w 77"/>
                <a:gd name="T47" fmla="*/ 4 h 22"/>
                <a:gd name="T48" fmla="*/ 72 w 77"/>
                <a:gd name="T49" fmla="*/ 4 h 22"/>
                <a:gd name="T50" fmla="*/ 75 w 77"/>
                <a:gd name="T51" fmla="*/ 6 h 22"/>
                <a:gd name="T52" fmla="*/ 76 w 77"/>
                <a:gd name="T53" fmla="*/ 8 h 22"/>
                <a:gd name="T54" fmla="*/ 77 w 77"/>
                <a:gd name="T55" fmla="*/ 11 h 22"/>
                <a:gd name="T56" fmla="*/ 75 w 77"/>
                <a:gd name="T57" fmla="*/ 15 h 22"/>
                <a:gd name="T58" fmla="*/ 75 w 77"/>
                <a:gd name="T59" fmla="*/ 15 h 22"/>
                <a:gd name="T60" fmla="*/ 71 w 77"/>
                <a:gd name="T61" fmla="*/ 17 h 22"/>
                <a:gd name="T62" fmla="*/ 69 w 77"/>
                <a:gd name="T63" fmla="*/ 18 h 22"/>
                <a:gd name="T64" fmla="*/ 68 w 77"/>
                <a:gd name="T65" fmla="*/ 18 h 22"/>
                <a:gd name="T66" fmla="*/ 64 w 77"/>
                <a:gd name="T67" fmla="*/ 19 h 22"/>
                <a:gd name="T68" fmla="*/ 61 w 77"/>
                <a:gd name="T69" fmla="*/ 20 h 22"/>
                <a:gd name="T70" fmla="*/ 58 w 77"/>
                <a:gd name="T71" fmla="*/ 21 h 22"/>
                <a:gd name="T72" fmla="*/ 54 w 77"/>
                <a:gd name="T73" fmla="*/ 21 h 22"/>
                <a:gd name="T74" fmla="*/ 51 w 77"/>
                <a:gd name="T75" fmla="*/ 21 h 22"/>
                <a:gd name="T76" fmla="*/ 50 w 77"/>
                <a:gd name="T77" fmla="*/ 22 h 22"/>
                <a:gd name="T78" fmla="*/ 47 w 77"/>
                <a:gd name="T79" fmla="*/ 22 h 22"/>
                <a:gd name="T80" fmla="*/ 44 w 77"/>
                <a:gd name="T81" fmla="*/ 22 h 22"/>
                <a:gd name="T82" fmla="*/ 40 w 77"/>
                <a:gd name="T83" fmla="*/ 22 h 22"/>
                <a:gd name="T84" fmla="*/ 37 w 77"/>
                <a:gd name="T85" fmla="*/ 22 h 22"/>
                <a:gd name="T86" fmla="*/ 33 w 77"/>
                <a:gd name="T87" fmla="*/ 22 h 22"/>
                <a:gd name="T88" fmla="*/ 30 w 77"/>
                <a:gd name="T89" fmla="*/ 22 h 22"/>
                <a:gd name="T90" fmla="*/ 27 w 77"/>
                <a:gd name="T91" fmla="*/ 22 h 22"/>
                <a:gd name="T92" fmla="*/ 26 w 77"/>
                <a:gd name="T93" fmla="*/ 21 h 22"/>
                <a:gd name="T94" fmla="*/ 23 w 77"/>
                <a:gd name="T95" fmla="*/ 21 h 22"/>
                <a:gd name="T96" fmla="*/ 20 w 77"/>
                <a:gd name="T97" fmla="*/ 21 h 22"/>
                <a:gd name="T98" fmla="*/ 16 w 77"/>
                <a:gd name="T99" fmla="*/ 20 h 22"/>
                <a:gd name="T100" fmla="*/ 13 w 77"/>
                <a:gd name="T101" fmla="*/ 19 h 22"/>
                <a:gd name="T102" fmla="*/ 9 w 77"/>
                <a:gd name="T103" fmla="*/ 18 h 22"/>
                <a:gd name="T104" fmla="*/ 8 w 77"/>
                <a:gd name="T105" fmla="*/ 18 h 22"/>
                <a:gd name="T106" fmla="*/ 6 w 77"/>
                <a:gd name="T107" fmla="*/ 17 h 22"/>
                <a:gd name="T108" fmla="*/ 2 w 77"/>
                <a:gd name="T109" fmla="*/ 15 h 22"/>
                <a:gd name="T110" fmla="*/ 2 w 77"/>
                <a:gd name="T111" fmla="*/ 15 h 22"/>
                <a:gd name="T112" fmla="*/ 0 w 77"/>
                <a:gd name="T113" fmla="*/ 11 h 22"/>
                <a:gd name="T114" fmla="*/ 1 w 77"/>
                <a:gd name="T115" fmla="*/ 8 h 22"/>
                <a:gd name="T116" fmla="*/ 2 w 77"/>
                <a:gd name="T11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22">
                  <a:moveTo>
                    <a:pt x="2" y="6"/>
                  </a:moveTo>
                  <a:lnTo>
                    <a:pt x="5" y="4"/>
                  </a:lnTo>
                  <a:lnTo>
                    <a:pt x="6" y="4"/>
                  </a:lnTo>
                  <a:lnTo>
                    <a:pt x="9" y="3"/>
                  </a:lnTo>
                  <a:lnTo>
                    <a:pt x="13" y="2"/>
                  </a:lnTo>
                  <a:lnTo>
                    <a:pt x="16" y="1"/>
                  </a:lnTo>
                  <a:lnTo>
                    <a:pt x="19" y="1"/>
                  </a:lnTo>
                  <a:lnTo>
                    <a:pt x="20" y="1"/>
                  </a:lnTo>
                  <a:lnTo>
                    <a:pt x="23" y="0"/>
                  </a:lnTo>
                  <a:lnTo>
                    <a:pt x="26" y="0"/>
                  </a:lnTo>
                  <a:lnTo>
                    <a:pt x="30" y="0"/>
                  </a:lnTo>
                  <a:lnTo>
                    <a:pt x="33" y="0"/>
                  </a:lnTo>
                  <a:lnTo>
                    <a:pt x="37" y="0"/>
                  </a:lnTo>
                  <a:lnTo>
                    <a:pt x="40" y="0"/>
                  </a:lnTo>
                  <a:lnTo>
                    <a:pt x="44" y="0"/>
                  </a:lnTo>
                  <a:lnTo>
                    <a:pt x="47" y="0"/>
                  </a:lnTo>
                  <a:lnTo>
                    <a:pt x="51" y="0"/>
                  </a:lnTo>
                  <a:lnTo>
                    <a:pt x="54" y="0"/>
                  </a:lnTo>
                  <a:lnTo>
                    <a:pt x="58" y="1"/>
                  </a:lnTo>
                  <a:lnTo>
                    <a:pt x="58" y="1"/>
                  </a:lnTo>
                  <a:lnTo>
                    <a:pt x="61" y="1"/>
                  </a:lnTo>
                  <a:lnTo>
                    <a:pt x="64" y="2"/>
                  </a:lnTo>
                  <a:lnTo>
                    <a:pt x="68" y="3"/>
                  </a:lnTo>
                  <a:lnTo>
                    <a:pt x="71" y="4"/>
                  </a:lnTo>
                  <a:lnTo>
                    <a:pt x="72" y="4"/>
                  </a:lnTo>
                  <a:lnTo>
                    <a:pt x="75" y="6"/>
                  </a:lnTo>
                  <a:lnTo>
                    <a:pt x="76" y="8"/>
                  </a:lnTo>
                  <a:lnTo>
                    <a:pt x="77" y="11"/>
                  </a:lnTo>
                  <a:lnTo>
                    <a:pt x="75" y="15"/>
                  </a:lnTo>
                  <a:lnTo>
                    <a:pt x="75" y="15"/>
                  </a:lnTo>
                  <a:lnTo>
                    <a:pt x="71" y="17"/>
                  </a:lnTo>
                  <a:lnTo>
                    <a:pt x="69" y="18"/>
                  </a:lnTo>
                  <a:lnTo>
                    <a:pt x="68" y="18"/>
                  </a:lnTo>
                  <a:lnTo>
                    <a:pt x="64" y="19"/>
                  </a:lnTo>
                  <a:lnTo>
                    <a:pt x="61" y="20"/>
                  </a:lnTo>
                  <a:lnTo>
                    <a:pt x="58" y="21"/>
                  </a:lnTo>
                  <a:lnTo>
                    <a:pt x="54" y="21"/>
                  </a:lnTo>
                  <a:lnTo>
                    <a:pt x="51" y="21"/>
                  </a:lnTo>
                  <a:lnTo>
                    <a:pt x="50" y="22"/>
                  </a:lnTo>
                  <a:lnTo>
                    <a:pt x="47" y="22"/>
                  </a:lnTo>
                  <a:lnTo>
                    <a:pt x="44" y="22"/>
                  </a:lnTo>
                  <a:lnTo>
                    <a:pt x="40" y="22"/>
                  </a:lnTo>
                  <a:lnTo>
                    <a:pt x="37" y="22"/>
                  </a:lnTo>
                  <a:lnTo>
                    <a:pt x="33" y="22"/>
                  </a:lnTo>
                  <a:lnTo>
                    <a:pt x="30" y="22"/>
                  </a:lnTo>
                  <a:lnTo>
                    <a:pt x="27" y="22"/>
                  </a:lnTo>
                  <a:lnTo>
                    <a:pt x="26" y="21"/>
                  </a:lnTo>
                  <a:lnTo>
                    <a:pt x="23" y="21"/>
                  </a:lnTo>
                  <a:lnTo>
                    <a:pt x="20" y="21"/>
                  </a:lnTo>
                  <a:lnTo>
                    <a:pt x="16" y="20"/>
                  </a:lnTo>
                  <a:lnTo>
                    <a:pt x="13" y="19"/>
                  </a:lnTo>
                  <a:lnTo>
                    <a:pt x="9" y="18"/>
                  </a:lnTo>
                  <a:lnTo>
                    <a:pt x="8" y="18"/>
                  </a:lnTo>
                  <a:lnTo>
                    <a:pt x="6" y="17"/>
                  </a:lnTo>
                  <a:lnTo>
                    <a:pt x="2" y="15"/>
                  </a:lnTo>
                  <a:lnTo>
                    <a:pt x="2" y="15"/>
                  </a:lnTo>
                  <a:lnTo>
                    <a:pt x="0" y="11"/>
                  </a:lnTo>
                  <a:lnTo>
                    <a:pt x="1" y="8"/>
                  </a:lnTo>
                  <a:lnTo>
                    <a:pt x="2" y="6"/>
                  </a:lnTo>
                </a:path>
              </a:pathLst>
            </a:custGeom>
            <a:noFill/>
            <a:ln w="0">
              <a:solidFill>
                <a:srgbClr val="0000C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62" name="Freeform 90">
              <a:extLst>
                <a:ext uri="{FF2B5EF4-FFF2-40B4-BE49-F238E27FC236}">
                  <a16:creationId xmlns:a16="http://schemas.microsoft.com/office/drawing/2014/main" id="{13494896-7268-49CB-BEDD-F0AB49F8874F}"/>
                </a:ext>
              </a:extLst>
            </p:cNvPr>
            <p:cNvSpPr>
              <a:spLocks/>
            </p:cNvSpPr>
            <p:nvPr/>
          </p:nvSpPr>
          <p:spPr bwMode="auto">
            <a:xfrm>
              <a:off x="1874" y="1791"/>
              <a:ext cx="294" cy="268"/>
            </a:xfrm>
            <a:custGeom>
              <a:avLst/>
              <a:gdLst>
                <a:gd name="T0" fmla="*/ 0 w 58"/>
                <a:gd name="T1" fmla="*/ 14 h 55"/>
                <a:gd name="T2" fmla="*/ 1 w 58"/>
                <a:gd name="T3" fmla="*/ 12 h 55"/>
                <a:gd name="T4" fmla="*/ 3 w 58"/>
                <a:gd name="T5" fmla="*/ 10 h 55"/>
                <a:gd name="T6" fmla="*/ 4 w 58"/>
                <a:gd name="T7" fmla="*/ 9 h 55"/>
                <a:gd name="T8" fmla="*/ 6 w 58"/>
                <a:gd name="T9" fmla="*/ 7 h 55"/>
                <a:gd name="T10" fmla="*/ 9 w 58"/>
                <a:gd name="T11" fmla="*/ 5 h 55"/>
                <a:gd name="T12" fmla="*/ 10 w 58"/>
                <a:gd name="T13" fmla="*/ 4 h 55"/>
                <a:gd name="T14" fmla="*/ 13 w 58"/>
                <a:gd name="T15" fmla="*/ 3 h 55"/>
                <a:gd name="T16" fmla="*/ 17 w 58"/>
                <a:gd name="T17" fmla="*/ 2 h 55"/>
                <a:gd name="T18" fmla="*/ 17 w 58"/>
                <a:gd name="T19" fmla="*/ 2 h 55"/>
                <a:gd name="T20" fmla="*/ 20 w 58"/>
                <a:gd name="T21" fmla="*/ 1 h 55"/>
                <a:gd name="T22" fmla="*/ 24 w 58"/>
                <a:gd name="T23" fmla="*/ 0 h 55"/>
                <a:gd name="T24" fmla="*/ 27 w 58"/>
                <a:gd name="T25" fmla="*/ 0 h 55"/>
                <a:gd name="T26" fmla="*/ 31 w 58"/>
                <a:gd name="T27" fmla="*/ 0 h 55"/>
                <a:gd name="T28" fmla="*/ 34 w 58"/>
                <a:gd name="T29" fmla="*/ 0 h 55"/>
                <a:gd name="T30" fmla="*/ 38 w 58"/>
                <a:gd name="T31" fmla="*/ 1 h 55"/>
                <a:gd name="T32" fmla="*/ 41 w 58"/>
                <a:gd name="T33" fmla="*/ 2 h 55"/>
                <a:gd name="T34" fmla="*/ 41 w 58"/>
                <a:gd name="T35" fmla="*/ 2 h 55"/>
                <a:gd name="T36" fmla="*/ 44 w 58"/>
                <a:gd name="T37" fmla="*/ 3 h 55"/>
                <a:gd name="T38" fmla="*/ 48 w 58"/>
                <a:gd name="T39" fmla="*/ 5 h 55"/>
                <a:gd name="T40" fmla="*/ 48 w 58"/>
                <a:gd name="T41" fmla="*/ 5 h 55"/>
                <a:gd name="T42" fmla="*/ 51 w 58"/>
                <a:gd name="T43" fmla="*/ 8 h 55"/>
                <a:gd name="T44" fmla="*/ 52 w 58"/>
                <a:gd name="T45" fmla="*/ 9 h 55"/>
                <a:gd name="T46" fmla="*/ 54 w 58"/>
                <a:gd name="T47" fmla="*/ 12 h 55"/>
                <a:gd name="T48" fmla="*/ 55 w 58"/>
                <a:gd name="T49" fmla="*/ 13 h 55"/>
                <a:gd name="T50" fmla="*/ 56 w 58"/>
                <a:gd name="T51" fmla="*/ 15 h 55"/>
                <a:gd name="T52" fmla="*/ 57 w 58"/>
                <a:gd name="T53" fmla="*/ 19 h 55"/>
                <a:gd name="T54" fmla="*/ 57 w 58"/>
                <a:gd name="T55" fmla="*/ 22 h 55"/>
                <a:gd name="T56" fmla="*/ 58 w 58"/>
                <a:gd name="T57" fmla="*/ 26 h 55"/>
                <a:gd name="T58" fmla="*/ 58 w 58"/>
                <a:gd name="T59" fmla="*/ 29 h 55"/>
                <a:gd name="T60" fmla="*/ 57 w 58"/>
                <a:gd name="T61" fmla="*/ 33 h 55"/>
                <a:gd name="T62" fmla="*/ 57 w 58"/>
                <a:gd name="T63" fmla="*/ 36 h 55"/>
                <a:gd name="T64" fmla="*/ 56 w 58"/>
                <a:gd name="T65" fmla="*/ 40 h 55"/>
                <a:gd name="T66" fmla="*/ 55 w 58"/>
                <a:gd name="T67" fmla="*/ 42 h 55"/>
                <a:gd name="T68" fmla="*/ 54 w 58"/>
                <a:gd name="T69" fmla="*/ 43 h 55"/>
                <a:gd name="T70" fmla="*/ 52 w 58"/>
                <a:gd name="T71" fmla="*/ 47 h 55"/>
                <a:gd name="T72" fmla="*/ 51 w 58"/>
                <a:gd name="T73" fmla="*/ 47 h 55"/>
                <a:gd name="T74" fmla="*/ 48 w 58"/>
                <a:gd name="T75" fmla="*/ 50 h 55"/>
                <a:gd name="T76" fmla="*/ 48 w 58"/>
                <a:gd name="T77" fmla="*/ 50 h 55"/>
                <a:gd name="T78" fmla="*/ 44 w 58"/>
                <a:gd name="T79" fmla="*/ 52 h 55"/>
                <a:gd name="T80" fmla="*/ 41 w 58"/>
                <a:gd name="T81" fmla="*/ 53 h 55"/>
                <a:gd name="T82" fmla="*/ 41 w 58"/>
                <a:gd name="T83" fmla="*/ 53 h 55"/>
                <a:gd name="T84" fmla="*/ 38 w 58"/>
                <a:gd name="T85" fmla="*/ 54 h 55"/>
                <a:gd name="T86" fmla="*/ 34 w 58"/>
                <a:gd name="T87" fmla="*/ 55 h 55"/>
                <a:gd name="T88" fmla="*/ 31 w 58"/>
                <a:gd name="T89" fmla="*/ 55 h 55"/>
                <a:gd name="T90" fmla="*/ 27 w 58"/>
                <a:gd name="T91" fmla="*/ 55 h 55"/>
                <a:gd name="T92" fmla="*/ 24 w 58"/>
                <a:gd name="T93" fmla="*/ 55 h 55"/>
                <a:gd name="T94" fmla="*/ 20 w 58"/>
                <a:gd name="T95" fmla="*/ 54 h 55"/>
                <a:gd name="T96" fmla="*/ 17 w 58"/>
                <a:gd name="T97" fmla="*/ 53 h 55"/>
                <a:gd name="T98" fmla="*/ 17 w 58"/>
                <a:gd name="T99" fmla="*/ 53 h 55"/>
                <a:gd name="T100" fmla="*/ 13 w 58"/>
                <a:gd name="T101" fmla="*/ 52 h 55"/>
                <a:gd name="T102" fmla="*/ 10 w 58"/>
                <a:gd name="T103" fmla="*/ 51 h 55"/>
                <a:gd name="T104" fmla="*/ 9 w 58"/>
                <a:gd name="T105" fmla="*/ 50 h 55"/>
                <a:gd name="T106" fmla="*/ 6 w 58"/>
                <a:gd name="T107" fmla="*/ 48 h 55"/>
                <a:gd name="T108" fmla="*/ 4 w 58"/>
                <a:gd name="T109" fmla="*/ 47 h 55"/>
                <a:gd name="T110" fmla="*/ 3 w 58"/>
                <a:gd name="T111" fmla="*/ 45 h 55"/>
                <a:gd name="T112" fmla="*/ 1 w 58"/>
                <a:gd name="T113" fmla="*/ 43 h 55"/>
                <a:gd name="T114" fmla="*/ 0 w 58"/>
                <a:gd name="T115"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 h="55">
                  <a:moveTo>
                    <a:pt x="0" y="14"/>
                  </a:moveTo>
                  <a:lnTo>
                    <a:pt x="1" y="12"/>
                  </a:lnTo>
                  <a:lnTo>
                    <a:pt x="3" y="10"/>
                  </a:lnTo>
                  <a:lnTo>
                    <a:pt x="4" y="9"/>
                  </a:lnTo>
                  <a:lnTo>
                    <a:pt x="6" y="7"/>
                  </a:lnTo>
                  <a:lnTo>
                    <a:pt x="9" y="5"/>
                  </a:lnTo>
                  <a:lnTo>
                    <a:pt x="10" y="4"/>
                  </a:lnTo>
                  <a:lnTo>
                    <a:pt x="13" y="3"/>
                  </a:lnTo>
                  <a:lnTo>
                    <a:pt x="17" y="2"/>
                  </a:lnTo>
                  <a:lnTo>
                    <a:pt x="17" y="2"/>
                  </a:lnTo>
                  <a:lnTo>
                    <a:pt x="20" y="1"/>
                  </a:lnTo>
                  <a:lnTo>
                    <a:pt x="24" y="0"/>
                  </a:lnTo>
                  <a:lnTo>
                    <a:pt x="27" y="0"/>
                  </a:lnTo>
                  <a:lnTo>
                    <a:pt x="31" y="0"/>
                  </a:lnTo>
                  <a:lnTo>
                    <a:pt x="34" y="0"/>
                  </a:lnTo>
                  <a:lnTo>
                    <a:pt x="38" y="1"/>
                  </a:lnTo>
                  <a:lnTo>
                    <a:pt x="41" y="2"/>
                  </a:lnTo>
                  <a:lnTo>
                    <a:pt x="41" y="2"/>
                  </a:lnTo>
                  <a:lnTo>
                    <a:pt x="44" y="3"/>
                  </a:lnTo>
                  <a:lnTo>
                    <a:pt x="48" y="5"/>
                  </a:lnTo>
                  <a:lnTo>
                    <a:pt x="48" y="5"/>
                  </a:lnTo>
                  <a:lnTo>
                    <a:pt x="51" y="8"/>
                  </a:lnTo>
                  <a:lnTo>
                    <a:pt x="52" y="9"/>
                  </a:lnTo>
                  <a:lnTo>
                    <a:pt x="54" y="12"/>
                  </a:lnTo>
                  <a:lnTo>
                    <a:pt x="55" y="13"/>
                  </a:lnTo>
                  <a:lnTo>
                    <a:pt x="56" y="15"/>
                  </a:lnTo>
                  <a:lnTo>
                    <a:pt x="57" y="19"/>
                  </a:lnTo>
                  <a:lnTo>
                    <a:pt x="57" y="22"/>
                  </a:lnTo>
                  <a:lnTo>
                    <a:pt x="58" y="26"/>
                  </a:lnTo>
                  <a:lnTo>
                    <a:pt x="58" y="29"/>
                  </a:lnTo>
                  <a:lnTo>
                    <a:pt x="57" y="33"/>
                  </a:lnTo>
                  <a:lnTo>
                    <a:pt x="57" y="36"/>
                  </a:lnTo>
                  <a:lnTo>
                    <a:pt x="56" y="40"/>
                  </a:lnTo>
                  <a:lnTo>
                    <a:pt x="55" y="42"/>
                  </a:lnTo>
                  <a:lnTo>
                    <a:pt x="54" y="43"/>
                  </a:lnTo>
                  <a:lnTo>
                    <a:pt x="52" y="47"/>
                  </a:lnTo>
                  <a:lnTo>
                    <a:pt x="51" y="47"/>
                  </a:lnTo>
                  <a:lnTo>
                    <a:pt x="48" y="50"/>
                  </a:lnTo>
                  <a:lnTo>
                    <a:pt x="48" y="50"/>
                  </a:lnTo>
                  <a:lnTo>
                    <a:pt x="44" y="52"/>
                  </a:lnTo>
                  <a:lnTo>
                    <a:pt x="41" y="53"/>
                  </a:lnTo>
                  <a:lnTo>
                    <a:pt x="41" y="53"/>
                  </a:lnTo>
                  <a:lnTo>
                    <a:pt x="38" y="54"/>
                  </a:lnTo>
                  <a:lnTo>
                    <a:pt x="34" y="55"/>
                  </a:lnTo>
                  <a:lnTo>
                    <a:pt x="31" y="55"/>
                  </a:lnTo>
                  <a:lnTo>
                    <a:pt x="27" y="55"/>
                  </a:lnTo>
                  <a:lnTo>
                    <a:pt x="24" y="55"/>
                  </a:lnTo>
                  <a:lnTo>
                    <a:pt x="20" y="54"/>
                  </a:lnTo>
                  <a:lnTo>
                    <a:pt x="17" y="53"/>
                  </a:lnTo>
                  <a:lnTo>
                    <a:pt x="17" y="53"/>
                  </a:lnTo>
                  <a:lnTo>
                    <a:pt x="13" y="52"/>
                  </a:lnTo>
                  <a:lnTo>
                    <a:pt x="10" y="51"/>
                  </a:lnTo>
                  <a:lnTo>
                    <a:pt x="9" y="50"/>
                  </a:lnTo>
                  <a:lnTo>
                    <a:pt x="6" y="48"/>
                  </a:lnTo>
                  <a:lnTo>
                    <a:pt x="4" y="47"/>
                  </a:lnTo>
                  <a:lnTo>
                    <a:pt x="3" y="45"/>
                  </a:lnTo>
                  <a:lnTo>
                    <a:pt x="1" y="43"/>
                  </a:lnTo>
                  <a:lnTo>
                    <a:pt x="0" y="41"/>
                  </a:lnTo>
                </a:path>
              </a:pathLst>
            </a:custGeom>
            <a:noFill/>
            <a:ln w="0">
              <a:solidFill>
                <a:srgbClr val="0000E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63" name="Freeform 91">
              <a:extLst>
                <a:ext uri="{FF2B5EF4-FFF2-40B4-BE49-F238E27FC236}">
                  <a16:creationId xmlns:a16="http://schemas.microsoft.com/office/drawing/2014/main" id="{40D1A7FB-B34F-44C7-B804-F5AC22164519}"/>
                </a:ext>
              </a:extLst>
            </p:cNvPr>
            <p:cNvSpPr>
              <a:spLocks/>
            </p:cNvSpPr>
            <p:nvPr/>
          </p:nvSpPr>
          <p:spPr bwMode="auto">
            <a:xfrm>
              <a:off x="3307" y="1791"/>
              <a:ext cx="298" cy="268"/>
            </a:xfrm>
            <a:custGeom>
              <a:avLst/>
              <a:gdLst>
                <a:gd name="T0" fmla="*/ 59 w 59"/>
                <a:gd name="T1" fmla="*/ 14 h 55"/>
                <a:gd name="T2" fmla="*/ 57 w 59"/>
                <a:gd name="T3" fmla="*/ 12 h 55"/>
                <a:gd name="T4" fmla="*/ 55 w 59"/>
                <a:gd name="T5" fmla="*/ 10 h 55"/>
                <a:gd name="T6" fmla="*/ 54 w 59"/>
                <a:gd name="T7" fmla="*/ 9 h 55"/>
                <a:gd name="T8" fmla="*/ 52 w 59"/>
                <a:gd name="T9" fmla="*/ 7 h 55"/>
                <a:gd name="T10" fmla="*/ 49 w 59"/>
                <a:gd name="T11" fmla="*/ 5 h 55"/>
                <a:gd name="T12" fmla="*/ 48 w 59"/>
                <a:gd name="T13" fmla="*/ 4 h 55"/>
                <a:gd name="T14" fmla="*/ 45 w 59"/>
                <a:gd name="T15" fmla="*/ 3 h 55"/>
                <a:gd name="T16" fmla="*/ 41 w 59"/>
                <a:gd name="T17" fmla="*/ 2 h 55"/>
                <a:gd name="T18" fmla="*/ 41 w 59"/>
                <a:gd name="T19" fmla="*/ 2 h 55"/>
                <a:gd name="T20" fmla="*/ 38 w 59"/>
                <a:gd name="T21" fmla="*/ 1 h 55"/>
                <a:gd name="T22" fmla="*/ 34 w 59"/>
                <a:gd name="T23" fmla="*/ 0 h 55"/>
                <a:gd name="T24" fmla="*/ 31 w 59"/>
                <a:gd name="T25" fmla="*/ 0 h 55"/>
                <a:gd name="T26" fmla="*/ 27 w 59"/>
                <a:gd name="T27" fmla="*/ 0 h 55"/>
                <a:gd name="T28" fmla="*/ 24 w 59"/>
                <a:gd name="T29" fmla="*/ 0 h 55"/>
                <a:gd name="T30" fmla="*/ 21 w 59"/>
                <a:gd name="T31" fmla="*/ 1 h 55"/>
                <a:gd name="T32" fmla="*/ 17 w 59"/>
                <a:gd name="T33" fmla="*/ 2 h 55"/>
                <a:gd name="T34" fmla="*/ 17 w 59"/>
                <a:gd name="T35" fmla="*/ 2 h 55"/>
                <a:gd name="T36" fmla="*/ 14 w 59"/>
                <a:gd name="T37" fmla="*/ 3 h 55"/>
                <a:gd name="T38" fmla="*/ 10 w 59"/>
                <a:gd name="T39" fmla="*/ 5 h 55"/>
                <a:gd name="T40" fmla="*/ 10 w 59"/>
                <a:gd name="T41" fmla="*/ 5 h 55"/>
                <a:gd name="T42" fmla="*/ 7 w 59"/>
                <a:gd name="T43" fmla="*/ 8 h 55"/>
                <a:gd name="T44" fmla="*/ 6 w 59"/>
                <a:gd name="T45" fmla="*/ 9 h 55"/>
                <a:gd name="T46" fmla="*/ 4 w 59"/>
                <a:gd name="T47" fmla="*/ 12 h 55"/>
                <a:gd name="T48" fmla="*/ 3 w 59"/>
                <a:gd name="T49" fmla="*/ 13 h 55"/>
                <a:gd name="T50" fmla="*/ 2 w 59"/>
                <a:gd name="T51" fmla="*/ 15 h 55"/>
                <a:gd name="T52" fmla="*/ 1 w 59"/>
                <a:gd name="T53" fmla="*/ 19 h 55"/>
                <a:gd name="T54" fmla="*/ 1 w 59"/>
                <a:gd name="T55" fmla="*/ 22 h 55"/>
                <a:gd name="T56" fmla="*/ 0 w 59"/>
                <a:gd name="T57" fmla="*/ 26 h 55"/>
                <a:gd name="T58" fmla="*/ 0 w 59"/>
                <a:gd name="T59" fmla="*/ 29 h 55"/>
                <a:gd name="T60" fmla="*/ 1 w 59"/>
                <a:gd name="T61" fmla="*/ 33 h 55"/>
                <a:gd name="T62" fmla="*/ 1 w 59"/>
                <a:gd name="T63" fmla="*/ 36 h 55"/>
                <a:gd name="T64" fmla="*/ 2 w 59"/>
                <a:gd name="T65" fmla="*/ 40 h 55"/>
                <a:gd name="T66" fmla="*/ 3 w 59"/>
                <a:gd name="T67" fmla="*/ 42 h 55"/>
                <a:gd name="T68" fmla="*/ 4 w 59"/>
                <a:gd name="T69" fmla="*/ 43 h 55"/>
                <a:gd name="T70" fmla="*/ 6 w 59"/>
                <a:gd name="T71" fmla="*/ 47 h 55"/>
                <a:gd name="T72" fmla="*/ 7 w 59"/>
                <a:gd name="T73" fmla="*/ 47 h 55"/>
                <a:gd name="T74" fmla="*/ 10 w 59"/>
                <a:gd name="T75" fmla="*/ 50 h 55"/>
                <a:gd name="T76" fmla="*/ 10 w 59"/>
                <a:gd name="T77" fmla="*/ 50 h 55"/>
                <a:gd name="T78" fmla="*/ 14 w 59"/>
                <a:gd name="T79" fmla="*/ 52 h 55"/>
                <a:gd name="T80" fmla="*/ 17 w 59"/>
                <a:gd name="T81" fmla="*/ 53 h 55"/>
                <a:gd name="T82" fmla="*/ 17 w 59"/>
                <a:gd name="T83" fmla="*/ 53 h 55"/>
                <a:gd name="T84" fmla="*/ 21 w 59"/>
                <a:gd name="T85" fmla="*/ 54 h 55"/>
                <a:gd name="T86" fmla="*/ 24 w 59"/>
                <a:gd name="T87" fmla="*/ 55 h 55"/>
                <a:gd name="T88" fmla="*/ 27 w 59"/>
                <a:gd name="T89" fmla="*/ 55 h 55"/>
                <a:gd name="T90" fmla="*/ 31 w 59"/>
                <a:gd name="T91" fmla="*/ 55 h 55"/>
                <a:gd name="T92" fmla="*/ 34 w 59"/>
                <a:gd name="T93" fmla="*/ 55 h 55"/>
                <a:gd name="T94" fmla="*/ 38 w 59"/>
                <a:gd name="T95" fmla="*/ 54 h 55"/>
                <a:gd name="T96" fmla="*/ 41 w 59"/>
                <a:gd name="T97" fmla="*/ 53 h 55"/>
                <a:gd name="T98" fmla="*/ 41 w 59"/>
                <a:gd name="T99" fmla="*/ 53 h 55"/>
                <a:gd name="T100" fmla="*/ 45 w 59"/>
                <a:gd name="T101" fmla="*/ 52 h 55"/>
                <a:gd name="T102" fmla="*/ 48 w 59"/>
                <a:gd name="T103" fmla="*/ 51 h 55"/>
                <a:gd name="T104" fmla="*/ 49 w 59"/>
                <a:gd name="T105" fmla="*/ 50 h 55"/>
                <a:gd name="T106" fmla="*/ 52 w 59"/>
                <a:gd name="T107" fmla="*/ 48 h 55"/>
                <a:gd name="T108" fmla="*/ 54 w 59"/>
                <a:gd name="T109" fmla="*/ 47 h 55"/>
                <a:gd name="T110" fmla="*/ 55 w 59"/>
                <a:gd name="T111" fmla="*/ 45 h 55"/>
                <a:gd name="T112" fmla="*/ 57 w 59"/>
                <a:gd name="T113" fmla="*/ 43 h 55"/>
                <a:gd name="T114" fmla="*/ 59 w 59"/>
                <a:gd name="T115" fmla="*/ 4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 h="55">
                  <a:moveTo>
                    <a:pt x="59" y="14"/>
                  </a:moveTo>
                  <a:lnTo>
                    <a:pt x="57" y="12"/>
                  </a:lnTo>
                  <a:lnTo>
                    <a:pt x="55" y="10"/>
                  </a:lnTo>
                  <a:lnTo>
                    <a:pt x="54" y="9"/>
                  </a:lnTo>
                  <a:lnTo>
                    <a:pt x="52" y="7"/>
                  </a:lnTo>
                  <a:lnTo>
                    <a:pt x="49" y="5"/>
                  </a:lnTo>
                  <a:lnTo>
                    <a:pt x="48" y="4"/>
                  </a:lnTo>
                  <a:lnTo>
                    <a:pt x="45" y="3"/>
                  </a:lnTo>
                  <a:lnTo>
                    <a:pt x="41" y="2"/>
                  </a:lnTo>
                  <a:lnTo>
                    <a:pt x="41" y="2"/>
                  </a:lnTo>
                  <a:lnTo>
                    <a:pt x="38" y="1"/>
                  </a:lnTo>
                  <a:lnTo>
                    <a:pt x="34" y="0"/>
                  </a:lnTo>
                  <a:lnTo>
                    <a:pt x="31" y="0"/>
                  </a:lnTo>
                  <a:lnTo>
                    <a:pt x="27" y="0"/>
                  </a:lnTo>
                  <a:lnTo>
                    <a:pt x="24" y="0"/>
                  </a:lnTo>
                  <a:lnTo>
                    <a:pt x="21" y="1"/>
                  </a:lnTo>
                  <a:lnTo>
                    <a:pt x="17" y="2"/>
                  </a:lnTo>
                  <a:lnTo>
                    <a:pt x="17" y="2"/>
                  </a:lnTo>
                  <a:lnTo>
                    <a:pt x="14" y="3"/>
                  </a:lnTo>
                  <a:lnTo>
                    <a:pt x="10" y="5"/>
                  </a:lnTo>
                  <a:lnTo>
                    <a:pt x="10" y="5"/>
                  </a:lnTo>
                  <a:lnTo>
                    <a:pt x="7" y="8"/>
                  </a:lnTo>
                  <a:lnTo>
                    <a:pt x="6" y="9"/>
                  </a:lnTo>
                  <a:lnTo>
                    <a:pt x="4" y="12"/>
                  </a:lnTo>
                  <a:lnTo>
                    <a:pt x="3" y="13"/>
                  </a:lnTo>
                  <a:lnTo>
                    <a:pt x="2" y="15"/>
                  </a:lnTo>
                  <a:lnTo>
                    <a:pt x="1" y="19"/>
                  </a:lnTo>
                  <a:lnTo>
                    <a:pt x="1" y="22"/>
                  </a:lnTo>
                  <a:lnTo>
                    <a:pt x="0" y="26"/>
                  </a:lnTo>
                  <a:lnTo>
                    <a:pt x="0" y="29"/>
                  </a:lnTo>
                  <a:lnTo>
                    <a:pt x="1" y="33"/>
                  </a:lnTo>
                  <a:lnTo>
                    <a:pt x="1" y="36"/>
                  </a:lnTo>
                  <a:lnTo>
                    <a:pt x="2" y="40"/>
                  </a:lnTo>
                  <a:lnTo>
                    <a:pt x="3" y="42"/>
                  </a:lnTo>
                  <a:lnTo>
                    <a:pt x="4" y="43"/>
                  </a:lnTo>
                  <a:lnTo>
                    <a:pt x="6" y="47"/>
                  </a:lnTo>
                  <a:lnTo>
                    <a:pt x="7" y="47"/>
                  </a:lnTo>
                  <a:lnTo>
                    <a:pt x="10" y="50"/>
                  </a:lnTo>
                  <a:lnTo>
                    <a:pt x="10" y="50"/>
                  </a:lnTo>
                  <a:lnTo>
                    <a:pt x="14" y="52"/>
                  </a:lnTo>
                  <a:lnTo>
                    <a:pt x="17" y="53"/>
                  </a:lnTo>
                  <a:lnTo>
                    <a:pt x="17" y="53"/>
                  </a:lnTo>
                  <a:lnTo>
                    <a:pt x="21" y="54"/>
                  </a:lnTo>
                  <a:lnTo>
                    <a:pt x="24" y="55"/>
                  </a:lnTo>
                  <a:lnTo>
                    <a:pt x="27" y="55"/>
                  </a:lnTo>
                  <a:lnTo>
                    <a:pt x="31" y="55"/>
                  </a:lnTo>
                  <a:lnTo>
                    <a:pt x="34" y="55"/>
                  </a:lnTo>
                  <a:lnTo>
                    <a:pt x="38" y="54"/>
                  </a:lnTo>
                  <a:lnTo>
                    <a:pt x="41" y="53"/>
                  </a:lnTo>
                  <a:lnTo>
                    <a:pt x="41" y="53"/>
                  </a:lnTo>
                  <a:lnTo>
                    <a:pt x="45" y="52"/>
                  </a:lnTo>
                  <a:lnTo>
                    <a:pt x="48" y="51"/>
                  </a:lnTo>
                  <a:lnTo>
                    <a:pt x="49" y="50"/>
                  </a:lnTo>
                  <a:lnTo>
                    <a:pt x="52" y="48"/>
                  </a:lnTo>
                  <a:lnTo>
                    <a:pt x="54" y="47"/>
                  </a:lnTo>
                  <a:lnTo>
                    <a:pt x="55" y="45"/>
                  </a:lnTo>
                  <a:lnTo>
                    <a:pt x="57" y="43"/>
                  </a:lnTo>
                  <a:lnTo>
                    <a:pt x="59" y="41"/>
                  </a:lnTo>
                </a:path>
              </a:pathLst>
            </a:custGeom>
            <a:noFill/>
            <a:ln w="0">
              <a:solidFill>
                <a:srgbClr val="0000E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64" name="Freeform 92">
              <a:extLst>
                <a:ext uri="{FF2B5EF4-FFF2-40B4-BE49-F238E27FC236}">
                  <a16:creationId xmlns:a16="http://schemas.microsoft.com/office/drawing/2014/main" id="{C170B021-1583-4E7E-BCBD-C0D48762F059}"/>
                </a:ext>
              </a:extLst>
            </p:cNvPr>
            <p:cNvSpPr>
              <a:spLocks/>
            </p:cNvSpPr>
            <p:nvPr/>
          </p:nvSpPr>
          <p:spPr bwMode="auto">
            <a:xfrm>
              <a:off x="2294" y="1714"/>
              <a:ext cx="886" cy="423"/>
            </a:xfrm>
            <a:custGeom>
              <a:avLst/>
              <a:gdLst>
                <a:gd name="T0" fmla="*/ 6 w 175"/>
                <a:gd name="T1" fmla="*/ 18 h 87"/>
                <a:gd name="T2" fmla="*/ 10 w 175"/>
                <a:gd name="T3" fmla="*/ 13 h 87"/>
                <a:gd name="T4" fmla="*/ 17 w 175"/>
                <a:gd name="T5" fmla="*/ 9 h 87"/>
                <a:gd name="T6" fmla="*/ 24 w 175"/>
                <a:gd name="T7" fmla="*/ 6 h 87"/>
                <a:gd name="T8" fmla="*/ 31 w 175"/>
                <a:gd name="T9" fmla="*/ 4 h 87"/>
                <a:gd name="T10" fmla="*/ 41 w 175"/>
                <a:gd name="T11" fmla="*/ 2 h 87"/>
                <a:gd name="T12" fmla="*/ 51 w 175"/>
                <a:gd name="T13" fmla="*/ 1 h 87"/>
                <a:gd name="T14" fmla="*/ 61 w 175"/>
                <a:gd name="T15" fmla="*/ 0 h 87"/>
                <a:gd name="T16" fmla="*/ 69 w 175"/>
                <a:gd name="T17" fmla="*/ 0 h 87"/>
                <a:gd name="T18" fmla="*/ 79 w 175"/>
                <a:gd name="T19" fmla="*/ 0 h 87"/>
                <a:gd name="T20" fmla="*/ 89 w 175"/>
                <a:gd name="T21" fmla="*/ 0 h 87"/>
                <a:gd name="T22" fmla="*/ 100 w 175"/>
                <a:gd name="T23" fmla="*/ 0 h 87"/>
                <a:gd name="T24" fmla="*/ 110 w 175"/>
                <a:gd name="T25" fmla="*/ 0 h 87"/>
                <a:gd name="T26" fmla="*/ 117 w 175"/>
                <a:gd name="T27" fmla="*/ 0 h 87"/>
                <a:gd name="T28" fmla="*/ 127 w 175"/>
                <a:gd name="T29" fmla="*/ 1 h 87"/>
                <a:gd name="T30" fmla="*/ 138 w 175"/>
                <a:gd name="T31" fmla="*/ 3 h 87"/>
                <a:gd name="T32" fmla="*/ 145 w 175"/>
                <a:gd name="T33" fmla="*/ 4 h 87"/>
                <a:gd name="T34" fmla="*/ 155 w 175"/>
                <a:gd name="T35" fmla="*/ 7 h 87"/>
                <a:gd name="T36" fmla="*/ 162 w 175"/>
                <a:gd name="T37" fmla="*/ 11 h 87"/>
                <a:gd name="T38" fmla="*/ 166 w 175"/>
                <a:gd name="T39" fmla="*/ 14 h 87"/>
                <a:gd name="T40" fmla="*/ 171 w 175"/>
                <a:gd name="T41" fmla="*/ 21 h 87"/>
                <a:gd name="T42" fmla="*/ 173 w 175"/>
                <a:gd name="T43" fmla="*/ 28 h 87"/>
                <a:gd name="T44" fmla="*/ 175 w 175"/>
                <a:gd name="T45" fmla="*/ 38 h 87"/>
                <a:gd name="T46" fmla="*/ 175 w 175"/>
                <a:gd name="T47" fmla="*/ 49 h 87"/>
                <a:gd name="T48" fmla="*/ 173 w 175"/>
                <a:gd name="T49" fmla="*/ 59 h 87"/>
                <a:gd name="T50" fmla="*/ 171 w 175"/>
                <a:gd name="T51" fmla="*/ 66 h 87"/>
                <a:gd name="T52" fmla="*/ 166 w 175"/>
                <a:gd name="T53" fmla="*/ 73 h 87"/>
                <a:gd name="T54" fmla="*/ 162 w 175"/>
                <a:gd name="T55" fmla="*/ 76 h 87"/>
                <a:gd name="T56" fmla="*/ 155 w 175"/>
                <a:gd name="T57" fmla="*/ 80 h 87"/>
                <a:gd name="T58" fmla="*/ 145 w 175"/>
                <a:gd name="T59" fmla="*/ 83 h 87"/>
                <a:gd name="T60" fmla="*/ 138 w 175"/>
                <a:gd name="T61" fmla="*/ 84 h 87"/>
                <a:gd name="T62" fmla="*/ 127 w 175"/>
                <a:gd name="T63" fmla="*/ 86 h 87"/>
                <a:gd name="T64" fmla="*/ 117 w 175"/>
                <a:gd name="T65" fmla="*/ 87 h 87"/>
                <a:gd name="T66" fmla="*/ 110 w 175"/>
                <a:gd name="T67" fmla="*/ 87 h 87"/>
                <a:gd name="T68" fmla="*/ 100 w 175"/>
                <a:gd name="T69" fmla="*/ 87 h 87"/>
                <a:gd name="T70" fmla="*/ 89 w 175"/>
                <a:gd name="T71" fmla="*/ 87 h 87"/>
                <a:gd name="T72" fmla="*/ 79 w 175"/>
                <a:gd name="T73" fmla="*/ 87 h 87"/>
                <a:gd name="T74" fmla="*/ 69 w 175"/>
                <a:gd name="T75" fmla="*/ 87 h 87"/>
                <a:gd name="T76" fmla="*/ 61 w 175"/>
                <a:gd name="T77" fmla="*/ 87 h 87"/>
                <a:gd name="T78" fmla="*/ 51 w 175"/>
                <a:gd name="T79" fmla="*/ 86 h 87"/>
                <a:gd name="T80" fmla="*/ 41 w 175"/>
                <a:gd name="T81" fmla="*/ 85 h 87"/>
                <a:gd name="T82" fmla="*/ 31 w 175"/>
                <a:gd name="T83" fmla="*/ 83 h 87"/>
                <a:gd name="T84" fmla="*/ 24 w 175"/>
                <a:gd name="T85" fmla="*/ 81 h 87"/>
                <a:gd name="T86" fmla="*/ 17 w 175"/>
                <a:gd name="T87" fmla="*/ 78 h 87"/>
                <a:gd name="T88" fmla="*/ 10 w 175"/>
                <a:gd name="T89" fmla="*/ 74 h 87"/>
                <a:gd name="T90" fmla="*/ 6 w 175"/>
                <a:gd name="T91" fmla="*/ 69 h 87"/>
                <a:gd name="T92" fmla="*/ 3 w 175"/>
                <a:gd name="T93" fmla="*/ 63 h 87"/>
                <a:gd name="T94" fmla="*/ 0 w 175"/>
                <a:gd name="T95" fmla="*/ 52 h 87"/>
                <a:gd name="T96" fmla="*/ 0 w 175"/>
                <a:gd name="T97" fmla="*/ 42 h 87"/>
                <a:gd name="T98" fmla="*/ 1 w 175"/>
                <a:gd name="T99" fmla="*/ 31 h 87"/>
                <a:gd name="T100" fmla="*/ 3 w 175"/>
                <a:gd name="T101" fmla="*/ 2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5" h="87">
                  <a:moveTo>
                    <a:pt x="3" y="24"/>
                  </a:moveTo>
                  <a:lnTo>
                    <a:pt x="4" y="21"/>
                  </a:lnTo>
                  <a:lnTo>
                    <a:pt x="6" y="18"/>
                  </a:lnTo>
                  <a:lnTo>
                    <a:pt x="6" y="17"/>
                  </a:lnTo>
                  <a:lnTo>
                    <a:pt x="9" y="14"/>
                  </a:lnTo>
                  <a:lnTo>
                    <a:pt x="10" y="13"/>
                  </a:lnTo>
                  <a:lnTo>
                    <a:pt x="13" y="11"/>
                  </a:lnTo>
                  <a:lnTo>
                    <a:pt x="13" y="11"/>
                  </a:lnTo>
                  <a:lnTo>
                    <a:pt x="17" y="9"/>
                  </a:lnTo>
                  <a:lnTo>
                    <a:pt x="20" y="7"/>
                  </a:lnTo>
                  <a:lnTo>
                    <a:pt x="20" y="7"/>
                  </a:lnTo>
                  <a:lnTo>
                    <a:pt x="24" y="6"/>
                  </a:lnTo>
                  <a:lnTo>
                    <a:pt x="27" y="5"/>
                  </a:lnTo>
                  <a:lnTo>
                    <a:pt x="31" y="4"/>
                  </a:lnTo>
                  <a:lnTo>
                    <a:pt x="31" y="4"/>
                  </a:lnTo>
                  <a:lnTo>
                    <a:pt x="34" y="3"/>
                  </a:lnTo>
                  <a:lnTo>
                    <a:pt x="37" y="3"/>
                  </a:lnTo>
                  <a:lnTo>
                    <a:pt x="41" y="2"/>
                  </a:lnTo>
                  <a:lnTo>
                    <a:pt x="44" y="2"/>
                  </a:lnTo>
                  <a:lnTo>
                    <a:pt x="48" y="1"/>
                  </a:lnTo>
                  <a:lnTo>
                    <a:pt x="51" y="1"/>
                  </a:lnTo>
                  <a:lnTo>
                    <a:pt x="55" y="1"/>
                  </a:lnTo>
                  <a:lnTo>
                    <a:pt x="58" y="0"/>
                  </a:lnTo>
                  <a:lnTo>
                    <a:pt x="61" y="0"/>
                  </a:lnTo>
                  <a:lnTo>
                    <a:pt x="62" y="0"/>
                  </a:lnTo>
                  <a:lnTo>
                    <a:pt x="65" y="0"/>
                  </a:lnTo>
                  <a:lnTo>
                    <a:pt x="69" y="0"/>
                  </a:lnTo>
                  <a:lnTo>
                    <a:pt x="72" y="0"/>
                  </a:lnTo>
                  <a:lnTo>
                    <a:pt x="75" y="0"/>
                  </a:lnTo>
                  <a:lnTo>
                    <a:pt x="79" y="0"/>
                  </a:lnTo>
                  <a:lnTo>
                    <a:pt x="82" y="0"/>
                  </a:lnTo>
                  <a:lnTo>
                    <a:pt x="86" y="0"/>
                  </a:lnTo>
                  <a:lnTo>
                    <a:pt x="89" y="0"/>
                  </a:lnTo>
                  <a:lnTo>
                    <a:pt x="93" y="0"/>
                  </a:lnTo>
                  <a:lnTo>
                    <a:pt x="96" y="0"/>
                  </a:lnTo>
                  <a:lnTo>
                    <a:pt x="100" y="0"/>
                  </a:lnTo>
                  <a:lnTo>
                    <a:pt x="103" y="0"/>
                  </a:lnTo>
                  <a:lnTo>
                    <a:pt x="107" y="0"/>
                  </a:lnTo>
                  <a:lnTo>
                    <a:pt x="110" y="0"/>
                  </a:lnTo>
                  <a:lnTo>
                    <a:pt x="113" y="0"/>
                  </a:lnTo>
                  <a:lnTo>
                    <a:pt x="114" y="0"/>
                  </a:lnTo>
                  <a:lnTo>
                    <a:pt x="117" y="0"/>
                  </a:lnTo>
                  <a:lnTo>
                    <a:pt x="120" y="1"/>
                  </a:lnTo>
                  <a:lnTo>
                    <a:pt x="124" y="1"/>
                  </a:lnTo>
                  <a:lnTo>
                    <a:pt x="127" y="1"/>
                  </a:lnTo>
                  <a:lnTo>
                    <a:pt x="131" y="2"/>
                  </a:lnTo>
                  <a:lnTo>
                    <a:pt x="134" y="2"/>
                  </a:lnTo>
                  <a:lnTo>
                    <a:pt x="138" y="3"/>
                  </a:lnTo>
                  <a:lnTo>
                    <a:pt x="141" y="3"/>
                  </a:lnTo>
                  <a:lnTo>
                    <a:pt x="144" y="4"/>
                  </a:lnTo>
                  <a:lnTo>
                    <a:pt x="145" y="4"/>
                  </a:lnTo>
                  <a:lnTo>
                    <a:pt x="148" y="5"/>
                  </a:lnTo>
                  <a:lnTo>
                    <a:pt x="151" y="6"/>
                  </a:lnTo>
                  <a:lnTo>
                    <a:pt x="155" y="7"/>
                  </a:lnTo>
                  <a:lnTo>
                    <a:pt x="155" y="7"/>
                  </a:lnTo>
                  <a:lnTo>
                    <a:pt x="158" y="9"/>
                  </a:lnTo>
                  <a:lnTo>
                    <a:pt x="162" y="11"/>
                  </a:lnTo>
                  <a:lnTo>
                    <a:pt x="162" y="11"/>
                  </a:lnTo>
                  <a:lnTo>
                    <a:pt x="165" y="13"/>
                  </a:lnTo>
                  <a:lnTo>
                    <a:pt x="166" y="14"/>
                  </a:lnTo>
                  <a:lnTo>
                    <a:pt x="169" y="17"/>
                  </a:lnTo>
                  <a:lnTo>
                    <a:pt x="169" y="18"/>
                  </a:lnTo>
                  <a:lnTo>
                    <a:pt x="171" y="21"/>
                  </a:lnTo>
                  <a:lnTo>
                    <a:pt x="172" y="24"/>
                  </a:lnTo>
                  <a:lnTo>
                    <a:pt x="172" y="25"/>
                  </a:lnTo>
                  <a:lnTo>
                    <a:pt x="173" y="28"/>
                  </a:lnTo>
                  <a:lnTo>
                    <a:pt x="174" y="31"/>
                  </a:lnTo>
                  <a:lnTo>
                    <a:pt x="175" y="35"/>
                  </a:lnTo>
                  <a:lnTo>
                    <a:pt x="175" y="38"/>
                  </a:lnTo>
                  <a:lnTo>
                    <a:pt x="175" y="42"/>
                  </a:lnTo>
                  <a:lnTo>
                    <a:pt x="175" y="45"/>
                  </a:lnTo>
                  <a:lnTo>
                    <a:pt x="175" y="49"/>
                  </a:lnTo>
                  <a:lnTo>
                    <a:pt x="175" y="52"/>
                  </a:lnTo>
                  <a:lnTo>
                    <a:pt x="174" y="56"/>
                  </a:lnTo>
                  <a:lnTo>
                    <a:pt x="173" y="59"/>
                  </a:lnTo>
                  <a:lnTo>
                    <a:pt x="172" y="63"/>
                  </a:lnTo>
                  <a:lnTo>
                    <a:pt x="172" y="63"/>
                  </a:lnTo>
                  <a:lnTo>
                    <a:pt x="171" y="66"/>
                  </a:lnTo>
                  <a:lnTo>
                    <a:pt x="169" y="69"/>
                  </a:lnTo>
                  <a:lnTo>
                    <a:pt x="169" y="70"/>
                  </a:lnTo>
                  <a:lnTo>
                    <a:pt x="166" y="73"/>
                  </a:lnTo>
                  <a:lnTo>
                    <a:pt x="165" y="74"/>
                  </a:lnTo>
                  <a:lnTo>
                    <a:pt x="162" y="76"/>
                  </a:lnTo>
                  <a:lnTo>
                    <a:pt x="162" y="76"/>
                  </a:lnTo>
                  <a:lnTo>
                    <a:pt x="158" y="78"/>
                  </a:lnTo>
                  <a:lnTo>
                    <a:pt x="155" y="80"/>
                  </a:lnTo>
                  <a:lnTo>
                    <a:pt x="155" y="80"/>
                  </a:lnTo>
                  <a:lnTo>
                    <a:pt x="151" y="81"/>
                  </a:lnTo>
                  <a:lnTo>
                    <a:pt x="148" y="82"/>
                  </a:lnTo>
                  <a:lnTo>
                    <a:pt x="145" y="83"/>
                  </a:lnTo>
                  <a:lnTo>
                    <a:pt x="144" y="83"/>
                  </a:lnTo>
                  <a:lnTo>
                    <a:pt x="141" y="84"/>
                  </a:lnTo>
                  <a:lnTo>
                    <a:pt x="138" y="84"/>
                  </a:lnTo>
                  <a:lnTo>
                    <a:pt x="134" y="85"/>
                  </a:lnTo>
                  <a:lnTo>
                    <a:pt x="131" y="85"/>
                  </a:lnTo>
                  <a:lnTo>
                    <a:pt x="127" y="86"/>
                  </a:lnTo>
                  <a:lnTo>
                    <a:pt x="124" y="86"/>
                  </a:lnTo>
                  <a:lnTo>
                    <a:pt x="120" y="86"/>
                  </a:lnTo>
                  <a:lnTo>
                    <a:pt x="117" y="87"/>
                  </a:lnTo>
                  <a:lnTo>
                    <a:pt x="114" y="87"/>
                  </a:lnTo>
                  <a:lnTo>
                    <a:pt x="113" y="87"/>
                  </a:lnTo>
                  <a:lnTo>
                    <a:pt x="110" y="87"/>
                  </a:lnTo>
                  <a:lnTo>
                    <a:pt x="107" y="87"/>
                  </a:lnTo>
                  <a:lnTo>
                    <a:pt x="103" y="87"/>
                  </a:lnTo>
                  <a:lnTo>
                    <a:pt x="100" y="87"/>
                  </a:lnTo>
                  <a:lnTo>
                    <a:pt x="96" y="87"/>
                  </a:lnTo>
                  <a:lnTo>
                    <a:pt x="93" y="87"/>
                  </a:lnTo>
                  <a:lnTo>
                    <a:pt x="89" y="87"/>
                  </a:lnTo>
                  <a:lnTo>
                    <a:pt x="86" y="87"/>
                  </a:lnTo>
                  <a:lnTo>
                    <a:pt x="82" y="87"/>
                  </a:lnTo>
                  <a:lnTo>
                    <a:pt x="79" y="87"/>
                  </a:lnTo>
                  <a:lnTo>
                    <a:pt x="75" y="87"/>
                  </a:lnTo>
                  <a:lnTo>
                    <a:pt x="72" y="87"/>
                  </a:lnTo>
                  <a:lnTo>
                    <a:pt x="69" y="87"/>
                  </a:lnTo>
                  <a:lnTo>
                    <a:pt x="65" y="87"/>
                  </a:lnTo>
                  <a:lnTo>
                    <a:pt x="62" y="87"/>
                  </a:lnTo>
                  <a:lnTo>
                    <a:pt x="61" y="87"/>
                  </a:lnTo>
                  <a:lnTo>
                    <a:pt x="58" y="87"/>
                  </a:lnTo>
                  <a:lnTo>
                    <a:pt x="55" y="86"/>
                  </a:lnTo>
                  <a:lnTo>
                    <a:pt x="51" y="86"/>
                  </a:lnTo>
                  <a:lnTo>
                    <a:pt x="48" y="86"/>
                  </a:lnTo>
                  <a:lnTo>
                    <a:pt x="44" y="85"/>
                  </a:lnTo>
                  <a:lnTo>
                    <a:pt x="41" y="85"/>
                  </a:lnTo>
                  <a:lnTo>
                    <a:pt x="37" y="84"/>
                  </a:lnTo>
                  <a:lnTo>
                    <a:pt x="34" y="84"/>
                  </a:lnTo>
                  <a:lnTo>
                    <a:pt x="31" y="83"/>
                  </a:lnTo>
                  <a:lnTo>
                    <a:pt x="31" y="83"/>
                  </a:lnTo>
                  <a:lnTo>
                    <a:pt x="27" y="82"/>
                  </a:lnTo>
                  <a:lnTo>
                    <a:pt x="24" y="81"/>
                  </a:lnTo>
                  <a:lnTo>
                    <a:pt x="20" y="80"/>
                  </a:lnTo>
                  <a:lnTo>
                    <a:pt x="20" y="80"/>
                  </a:lnTo>
                  <a:lnTo>
                    <a:pt x="17" y="78"/>
                  </a:lnTo>
                  <a:lnTo>
                    <a:pt x="13" y="76"/>
                  </a:lnTo>
                  <a:lnTo>
                    <a:pt x="13" y="76"/>
                  </a:lnTo>
                  <a:lnTo>
                    <a:pt x="10" y="74"/>
                  </a:lnTo>
                  <a:lnTo>
                    <a:pt x="9" y="73"/>
                  </a:lnTo>
                  <a:lnTo>
                    <a:pt x="6" y="70"/>
                  </a:lnTo>
                  <a:lnTo>
                    <a:pt x="6" y="69"/>
                  </a:lnTo>
                  <a:lnTo>
                    <a:pt x="4" y="66"/>
                  </a:lnTo>
                  <a:lnTo>
                    <a:pt x="3" y="63"/>
                  </a:lnTo>
                  <a:lnTo>
                    <a:pt x="3" y="63"/>
                  </a:lnTo>
                  <a:lnTo>
                    <a:pt x="2" y="59"/>
                  </a:lnTo>
                  <a:lnTo>
                    <a:pt x="1" y="56"/>
                  </a:lnTo>
                  <a:lnTo>
                    <a:pt x="0" y="52"/>
                  </a:lnTo>
                  <a:lnTo>
                    <a:pt x="0" y="49"/>
                  </a:lnTo>
                  <a:lnTo>
                    <a:pt x="0" y="45"/>
                  </a:lnTo>
                  <a:lnTo>
                    <a:pt x="0" y="42"/>
                  </a:lnTo>
                  <a:lnTo>
                    <a:pt x="0" y="38"/>
                  </a:lnTo>
                  <a:lnTo>
                    <a:pt x="0" y="35"/>
                  </a:lnTo>
                  <a:lnTo>
                    <a:pt x="1" y="31"/>
                  </a:lnTo>
                  <a:lnTo>
                    <a:pt x="2" y="28"/>
                  </a:lnTo>
                  <a:lnTo>
                    <a:pt x="3" y="25"/>
                  </a:lnTo>
                  <a:lnTo>
                    <a:pt x="3" y="24"/>
                  </a:lnTo>
                </a:path>
              </a:pathLst>
            </a:custGeom>
            <a:noFill/>
            <a:ln w="0">
              <a:solidFill>
                <a:srgbClr val="0000E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65" name="Freeform 93">
              <a:extLst>
                <a:ext uri="{FF2B5EF4-FFF2-40B4-BE49-F238E27FC236}">
                  <a16:creationId xmlns:a16="http://schemas.microsoft.com/office/drawing/2014/main" id="{AAD0C598-5FF8-4019-B2ED-268E3C3592EC}"/>
                </a:ext>
              </a:extLst>
            </p:cNvPr>
            <p:cNvSpPr>
              <a:spLocks/>
            </p:cNvSpPr>
            <p:nvPr/>
          </p:nvSpPr>
          <p:spPr bwMode="auto">
            <a:xfrm>
              <a:off x="2456" y="1499"/>
              <a:ext cx="562" cy="151"/>
            </a:xfrm>
            <a:custGeom>
              <a:avLst/>
              <a:gdLst>
                <a:gd name="T0" fmla="*/ 5 w 111"/>
                <a:gd name="T1" fmla="*/ 10 h 31"/>
                <a:gd name="T2" fmla="*/ 9 w 111"/>
                <a:gd name="T3" fmla="*/ 7 h 31"/>
                <a:gd name="T4" fmla="*/ 12 w 111"/>
                <a:gd name="T5" fmla="*/ 6 h 31"/>
                <a:gd name="T6" fmla="*/ 19 w 111"/>
                <a:gd name="T7" fmla="*/ 4 h 31"/>
                <a:gd name="T8" fmla="*/ 24 w 111"/>
                <a:gd name="T9" fmla="*/ 3 h 31"/>
                <a:gd name="T10" fmla="*/ 30 w 111"/>
                <a:gd name="T11" fmla="*/ 2 h 31"/>
                <a:gd name="T12" fmla="*/ 37 w 111"/>
                <a:gd name="T13" fmla="*/ 1 h 31"/>
                <a:gd name="T14" fmla="*/ 43 w 111"/>
                <a:gd name="T15" fmla="*/ 1 h 31"/>
                <a:gd name="T16" fmla="*/ 50 w 111"/>
                <a:gd name="T17" fmla="*/ 0 h 31"/>
                <a:gd name="T18" fmla="*/ 57 w 111"/>
                <a:gd name="T19" fmla="*/ 0 h 31"/>
                <a:gd name="T20" fmla="*/ 64 w 111"/>
                <a:gd name="T21" fmla="*/ 1 h 31"/>
                <a:gd name="T22" fmla="*/ 71 w 111"/>
                <a:gd name="T23" fmla="*/ 1 h 31"/>
                <a:gd name="T24" fmla="*/ 78 w 111"/>
                <a:gd name="T25" fmla="*/ 2 h 31"/>
                <a:gd name="T26" fmla="*/ 85 w 111"/>
                <a:gd name="T27" fmla="*/ 2 h 31"/>
                <a:gd name="T28" fmla="*/ 88 w 111"/>
                <a:gd name="T29" fmla="*/ 3 h 31"/>
                <a:gd name="T30" fmla="*/ 95 w 111"/>
                <a:gd name="T31" fmla="*/ 5 h 31"/>
                <a:gd name="T32" fmla="*/ 100 w 111"/>
                <a:gd name="T33" fmla="*/ 6 h 31"/>
                <a:gd name="T34" fmla="*/ 106 w 111"/>
                <a:gd name="T35" fmla="*/ 9 h 31"/>
                <a:gd name="T36" fmla="*/ 109 w 111"/>
                <a:gd name="T37" fmla="*/ 13 h 31"/>
                <a:gd name="T38" fmla="*/ 111 w 111"/>
                <a:gd name="T39" fmla="*/ 17 h 31"/>
                <a:gd name="T40" fmla="*/ 109 w 111"/>
                <a:gd name="T41" fmla="*/ 21 h 31"/>
                <a:gd name="T42" fmla="*/ 106 w 111"/>
                <a:gd name="T43" fmla="*/ 24 h 31"/>
                <a:gd name="T44" fmla="*/ 99 w 111"/>
                <a:gd name="T45" fmla="*/ 27 h 31"/>
                <a:gd name="T46" fmla="*/ 95 w 111"/>
                <a:gd name="T47" fmla="*/ 28 h 31"/>
                <a:gd name="T48" fmla="*/ 88 w 111"/>
                <a:gd name="T49" fmla="*/ 29 h 31"/>
                <a:gd name="T50" fmla="*/ 81 w 111"/>
                <a:gd name="T51" fmla="*/ 30 h 31"/>
                <a:gd name="T52" fmla="*/ 75 w 111"/>
                <a:gd name="T53" fmla="*/ 31 h 31"/>
                <a:gd name="T54" fmla="*/ 71 w 111"/>
                <a:gd name="T55" fmla="*/ 31 h 31"/>
                <a:gd name="T56" fmla="*/ 64 w 111"/>
                <a:gd name="T57" fmla="*/ 31 h 31"/>
                <a:gd name="T58" fmla="*/ 57 w 111"/>
                <a:gd name="T59" fmla="*/ 31 h 31"/>
                <a:gd name="T60" fmla="*/ 50 w 111"/>
                <a:gd name="T61" fmla="*/ 31 h 31"/>
                <a:gd name="T62" fmla="*/ 43 w 111"/>
                <a:gd name="T63" fmla="*/ 31 h 31"/>
                <a:gd name="T64" fmla="*/ 37 w 111"/>
                <a:gd name="T65" fmla="*/ 31 h 31"/>
                <a:gd name="T66" fmla="*/ 33 w 111"/>
                <a:gd name="T67" fmla="*/ 30 h 31"/>
                <a:gd name="T68" fmla="*/ 26 w 111"/>
                <a:gd name="T69" fmla="*/ 29 h 31"/>
                <a:gd name="T70" fmla="*/ 19 w 111"/>
                <a:gd name="T71" fmla="*/ 28 h 31"/>
                <a:gd name="T72" fmla="*/ 13 w 111"/>
                <a:gd name="T73" fmla="*/ 27 h 31"/>
                <a:gd name="T74" fmla="*/ 9 w 111"/>
                <a:gd name="T75" fmla="*/ 25 h 31"/>
                <a:gd name="T76" fmla="*/ 5 w 111"/>
                <a:gd name="T77" fmla="*/ 24 h 31"/>
                <a:gd name="T78" fmla="*/ 1 w 111"/>
                <a:gd name="T79" fmla="*/ 20 h 31"/>
                <a:gd name="T80" fmla="*/ 2 w 111"/>
                <a:gd name="T81"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31">
                  <a:moveTo>
                    <a:pt x="2" y="13"/>
                  </a:moveTo>
                  <a:lnTo>
                    <a:pt x="5" y="10"/>
                  </a:lnTo>
                  <a:lnTo>
                    <a:pt x="5" y="9"/>
                  </a:lnTo>
                  <a:lnTo>
                    <a:pt x="9" y="7"/>
                  </a:lnTo>
                  <a:lnTo>
                    <a:pt x="11" y="6"/>
                  </a:lnTo>
                  <a:lnTo>
                    <a:pt x="12" y="6"/>
                  </a:lnTo>
                  <a:lnTo>
                    <a:pt x="16" y="5"/>
                  </a:lnTo>
                  <a:lnTo>
                    <a:pt x="19" y="4"/>
                  </a:lnTo>
                  <a:lnTo>
                    <a:pt x="23" y="3"/>
                  </a:lnTo>
                  <a:lnTo>
                    <a:pt x="24" y="3"/>
                  </a:lnTo>
                  <a:lnTo>
                    <a:pt x="26" y="2"/>
                  </a:lnTo>
                  <a:lnTo>
                    <a:pt x="30" y="2"/>
                  </a:lnTo>
                  <a:lnTo>
                    <a:pt x="33" y="2"/>
                  </a:lnTo>
                  <a:lnTo>
                    <a:pt x="37" y="1"/>
                  </a:lnTo>
                  <a:lnTo>
                    <a:pt x="40" y="1"/>
                  </a:lnTo>
                  <a:lnTo>
                    <a:pt x="43" y="1"/>
                  </a:lnTo>
                  <a:lnTo>
                    <a:pt x="47" y="1"/>
                  </a:lnTo>
                  <a:lnTo>
                    <a:pt x="50" y="0"/>
                  </a:lnTo>
                  <a:lnTo>
                    <a:pt x="54" y="0"/>
                  </a:lnTo>
                  <a:lnTo>
                    <a:pt x="57" y="0"/>
                  </a:lnTo>
                  <a:lnTo>
                    <a:pt x="61" y="0"/>
                  </a:lnTo>
                  <a:lnTo>
                    <a:pt x="64" y="1"/>
                  </a:lnTo>
                  <a:lnTo>
                    <a:pt x="68" y="1"/>
                  </a:lnTo>
                  <a:lnTo>
                    <a:pt x="71" y="1"/>
                  </a:lnTo>
                  <a:lnTo>
                    <a:pt x="75" y="1"/>
                  </a:lnTo>
                  <a:lnTo>
                    <a:pt x="78" y="2"/>
                  </a:lnTo>
                  <a:lnTo>
                    <a:pt x="81" y="2"/>
                  </a:lnTo>
                  <a:lnTo>
                    <a:pt x="85" y="2"/>
                  </a:lnTo>
                  <a:lnTo>
                    <a:pt x="87" y="3"/>
                  </a:lnTo>
                  <a:lnTo>
                    <a:pt x="88" y="3"/>
                  </a:lnTo>
                  <a:lnTo>
                    <a:pt x="92" y="4"/>
                  </a:lnTo>
                  <a:lnTo>
                    <a:pt x="95" y="5"/>
                  </a:lnTo>
                  <a:lnTo>
                    <a:pt x="99" y="6"/>
                  </a:lnTo>
                  <a:lnTo>
                    <a:pt x="100" y="6"/>
                  </a:lnTo>
                  <a:lnTo>
                    <a:pt x="102" y="7"/>
                  </a:lnTo>
                  <a:lnTo>
                    <a:pt x="106" y="9"/>
                  </a:lnTo>
                  <a:lnTo>
                    <a:pt x="106" y="10"/>
                  </a:lnTo>
                  <a:lnTo>
                    <a:pt x="109" y="13"/>
                  </a:lnTo>
                  <a:lnTo>
                    <a:pt x="109" y="13"/>
                  </a:lnTo>
                  <a:lnTo>
                    <a:pt x="111" y="17"/>
                  </a:lnTo>
                  <a:lnTo>
                    <a:pt x="110" y="20"/>
                  </a:lnTo>
                  <a:lnTo>
                    <a:pt x="109" y="21"/>
                  </a:lnTo>
                  <a:lnTo>
                    <a:pt x="106" y="24"/>
                  </a:lnTo>
                  <a:lnTo>
                    <a:pt x="106" y="24"/>
                  </a:lnTo>
                  <a:lnTo>
                    <a:pt x="102" y="25"/>
                  </a:lnTo>
                  <a:lnTo>
                    <a:pt x="99" y="27"/>
                  </a:lnTo>
                  <a:lnTo>
                    <a:pt x="98" y="27"/>
                  </a:lnTo>
                  <a:lnTo>
                    <a:pt x="95" y="28"/>
                  </a:lnTo>
                  <a:lnTo>
                    <a:pt x="92" y="28"/>
                  </a:lnTo>
                  <a:lnTo>
                    <a:pt x="88" y="29"/>
                  </a:lnTo>
                  <a:lnTo>
                    <a:pt x="85" y="29"/>
                  </a:lnTo>
                  <a:lnTo>
                    <a:pt x="81" y="30"/>
                  </a:lnTo>
                  <a:lnTo>
                    <a:pt x="78" y="30"/>
                  </a:lnTo>
                  <a:lnTo>
                    <a:pt x="75" y="31"/>
                  </a:lnTo>
                  <a:lnTo>
                    <a:pt x="75" y="31"/>
                  </a:lnTo>
                  <a:lnTo>
                    <a:pt x="71" y="31"/>
                  </a:lnTo>
                  <a:lnTo>
                    <a:pt x="68" y="31"/>
                  </a:lnTo>
                  <a:lnTo>
                    <a:pt x="64" y="31"/>
                  </a:lnTo>
                  <a:lnTo>
                    <a:pt x="61" y="31"/>
                  </a:lnTo>
                  <a:lnTo>
                    <a:pt x="57" y="31"/>
                  </a:lnTo>
                  <a:lnTo>
                    <a:pt x="54" y="31"/>
                  </a:lnTo>
                  <a:lnTo>
                    <a:pt x="50" y="31"/>
                  </a:lnTo>
                  <a:lnTo>
                    <a:pt x="47" y="31"/>
                  </a:lnTo>
                  <a:lnTo>
                    <a:pt x="43" y="31"/>
                  </a:lnTo>
                  <a:lnTo>
                    <a:pt x="40" y="31"/>
                  </a:lnTo>
                  <a:lnTo>
                    <a:pt x="37" y="31"/>
                  </a:lnTo>
                  <a:lnTo>
                    <a:pt x="36" y="31"/>
                  </a:lnTo>
                  <a:lnTo>
                    <a:pt x="33" y="30"/>
                  </a:lnTo>
                  <a:lnTo>
                    <a:pt x="30" y="30"/>
                  </a:lnTo>
                  <a:lnTo>
                    <a:pt x="26" y="29"/>
                  </a:lnTo>
                  <a:lnTo>
                    <a:pt x="23" y="29"/>
                  </a:lnTo>
                  <a:lnTo>
                    <a:pt x="19" y="28"/>
                  </a:lnTo>
                  <a:lnTo>
                    <a:pt x="16" y="28"/>
                  </a:lnTo>
                  <a:lnTo>
                    <a:pt x="13" y="27"/>
                  </a:lnTo>
                  <a:lnTo>
                    <a:pt x="12" y="27"/>
                  </a:lnTo>
                  <a:lnTo>
                    <a:pt x="9" y="25"/>
                  </a:lnTo>
                  <a:lnTo>
                    <a:pt x="5" y="24"/>
                  </a:lnTo>
                  <a:lnTo>
                    <a:pt x="5" y="24"/>
                  </a:lnTo>
                  <a:lnTo>
                    <a:pt x="2" y="21"/>
                  </a:lnTo>
                  <a:lnTo>
                    <a:pt x="1" y="20"/>
                  </a:lnTo>
                  <a:lnTo>
                    <a:pt x="0" y="17"/>
                  </a:lnTo>
                  <a:lnTo>
                    <a:pt x="2" y="13"/>
                  </a:lnTo>
                  <a:lnTo>
                    <a:pt x="2" y="13"/>
                  </a:lnTo>
                </a:path>
              </a:pathLst>
            </a:custGeom>
            <a:noFill/>
            <a:ln w="0">
              <a:solidFill>
                <a:srgbClr val="0000E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66" name="Freeform 94">
              <a:extLst>
                <a:ext uri="{FF2B5EF4-FFF2-40B4-BE49-F238E27FC236}">
                  <a16:creationId xmlns:a16="http://schemas.microsoft.com/office/drawing/2014/main" id="{7D54FD91-D1E9-4DB1-95CD-C4ACCD28E7E6}"/>
                </a:ext>
              </a:extLst>
            </p:cNvPr>
            <p:cNvSpPr>
              <a:spLocks/>
            </p:cNvSpPr>
            <p:nvPr/>
          </p:nvSpPr>
          <p:spPr bwMode="auto">
            <a:xfrm>
              <a:off x="2456" y="2199"/>
              <a:ext cx="562" cy="152"/>
            </a:xfrm>
            <a:custGeom>
              <a:avLst/>
              <a:gdLst>
                <a:gd name="T0" fmla="*/ 5 w 111"/>
                <a:gd name="T1" fmla="*/ 7 h 31"/>
                <a:gd name="T2" fmla="*/ 9 w 111"/>
                <a:gd name="T3" fmla="*/ 6 h 31"/>
                <a:gd name="T4" fmla="*/ 13 w 111"/>
                <a:gd name="T5" fmla="*/ 4 h 31"/>
                <a:gd name="T6" fmla="*/ 19 w 111"/>
                <a:gd name="T7" fmla="*/ 3 h 31"/>
                <a:gd name="T8" fmla="*/ 26 w 111"/>
                <a:gd name="T9" fmla="*/ 2 h 31"/>
                <a:gd name="T10" fmla="*/ 33 w 111"/>
                <a:gd name="T11" fmla="*/ 1 h 31"/>
                <a:gd name="T12" fmla="*/ 37 w 111"/>
                <a:gd name="T13" fmla="*/ 0 h 31"/>
                <a:gd name="T14" fmla="*/ 43 w 111"/>
                <a:gd name="T15" fmla="*/ 0 h 31"/>
                <a:gd name="T16" fmla="*/ 50 w 111"/>
                <a:gd name="T17" fmla="*/ 0 h 31"/>
                <a:gd name="T18" fmla="*/ 57 w 111"/>
                <a:gd name="T19" fmla="*/ 0 h 31"/>
                <a:gd name="T20" fmla="*/ 64 w 111"/>
                <a:gd name="T21" fmla="*/ 0 h 31"/>
                <a:gd name="T22" fmla="*/ 71 w 111"/>
                <a:gd name="T23" fmla="*/ 0 h 31"/>
                <a:gd name="T24" fmla="*/ 75 w 111"/>
                <a:gd name="T25" fmla="*/ 1 h 31"/>
                <a:gd name="T26" fmla="*/ 81 w 111"/>
                <a:gd name="T27" fmla="*/ 1 h 31"/>
                <a:gd name="T28" fmla="*/ 88 w 111"/>
                <a:gd name="T29" fmla="*/ 2 h 31"/>
                <a:gd name="T30" fmla="*/ 95 w 111"/>
                <a:gd name="T31" fmla="*/ 3 h 31"/>
                <a:gd name="T32" fmla="*/ 99 w 111"/>
                <a:gd name="T33" fmla="*/ 4 h 31"/>
                <a:gd name="T34" fmla="*/ 106 w 111"/>
                <a:gd name="T35" fmla="*/ 7 h 31"/>
                <a:gd name="T36" fmla="*/ 109 w 111"/>
                <a:gd name="T37" fmla="*/ 10 h 31"/>
                <a:gd name="T38" fmla="*/ 111 w 111"/>
                <a:gd name="T39" fmla="*/ 14 h 31"/>
                <a:gd name="T40" fmla="*/ 109 w 111"/>
                <a:gd name="T41" fmla="*/ 18 h 31"/>
                <a:gd name="T42" fmla="*/ 106 w 111"/>
                <a:gd name="T43" fmla="*/ 22 h 31"/>
                <a:gd name="T44" fmla="*/ 100 w 111"/>
                <a:gd name="T45" fmla="*/ 25 h 31"/>
                <a:gd name="T46" fmla="*/ 95 w 111"/>
                <a:gd name="T47" fmla="*/ 26 h 31"/>
                <a:gd name="T48" fmla="*/ 88 w 111"/>
                <a:gd name="T49" fmla="*/ 28 h 31"/>
                <a:gd name="T50" fmla="*/ 85 w 111"/>
                <a:gd name="T51" fmla="*/ 29 h 31"/>
                <a:gd name="T52" fmla="*/ 78 w 111"/>
                <a:gd name="T53" fmla="*/ 29 h 31"/>
                <a:gd name="T54" fmla="*/ 71 w 111"/>
                <a:gd name="T55" fmla="*/ 30 h 31"/>
                <a:gd name="T56" fmla="*/ 64 w 111"/>
                <a:gd name="T57" fmla="*/ 30 h 31"/>
                <a:gd name="T58" fmla="*/ 57 w 111"/>
                <a:gd name="T59" fmla="*/ 31 h 31"/>
                <a:gd name="T60" fmla="*/ 50 w 111"/>
                <a:gd name="T61" fmla="*/ 31 h 31"/>
                <a:gd name="T62" fmla="*/ 43 w 111"/>
                <a:gd name="T63" fmla="*/ 30 h 31"/>
                <a:gd name="T64" fmla="*/ 37 w 111"/>
                <a:gd name="T65" fmla="*/ 30 h 31"/>
                <a:gd name="T66" fmla="*/ 30 w 111"/>
                <a:gd name="T67" fmla="*/ 29 h 31"/>
                <a:gd name="T68" fmla="*/ 24 w 111"/>
                <a:gd name="T69" fmla="*/ 28 h 31"/>
                <a:gd name="T70" fmla="*/ 19 w 111"/>
                <a:gd name="T71" fmla="*/ 27 h 31"/>
                <a:gd name="T72" fmla="*/ 12 w 111"/>
                <a:gd name="T73" fmla="*/ 25 h 31"/>
                <a:gd name="T74" fmla="*/ 9 w 111"/>
                <a:gd name="T75" fmla="*/ 24 h 31"/>
                <a:gd name="T76" fmla="*/ 5 w 111"/>
                <a:gd name="T77" fmla="*/ 21 h 31"/>
                <a:gd name="T78" fmla="*/ 2 w 111"/>
                <a:gd name="T79" fmla="*/ 18 h 31"/>
                <a:gd name="T80" fmla="*/ 1 w 111"/>
                <a:gd name="T81" fmla="*/ 1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31">
                  <a:moveTo>
                    <a:pt x="2" y="10"/>
                  </a:moveTo>
                  <a:lnTo>
                    <a:pt x="5" y="7"/>
                  </a:lnTo>
                  <a:lnTo>
                    <a:pt x="5" y="7"/>
                  </a:lnTo>
                  <a:lnTo>
                    <a:pt x="9" y="6"/>
                  </a:lnTo>
                  <a:lnTo>
                    <a:pt x="12" y="4"/>
                  </a:lnTo>
                  <a:lnTo>
                    <a:pt x="13" y="4"/>
                  </a:lnTo>
                  <a:lnTo>
                    <a:pt x="16" y="3"/>
                  </a:lnTo>
                  <a:lnTo>
                    <a:pt x="19" y="3"/>
                  </a:lnTo>
                  <a:lnTo>
                    <a:pt x="23" y="2"/>
                  </a:lnTo>
                  <a:lnTo>
                    <a:pt x="26" y="2"/>
                  </a:lnTo>
                  <a:lnTo>
                    <a:pt x="30" y="1"/>
                  </a:lnTo>
                  <a:lnTo>
                    <a:pt x="33" y="1"/>
                  </a:lnTo>
                  <a:lnTo>
                    <a:pt x="36" y="1"/>
                  </a:lnTo>
                  <a:lnTo>
                    <a:pt x="37" y="0"/>
                  </a:lnTo>
                  <a:lnTo>
                    <a:pt x="40" y="0"/>
                  </a:lnTo>
                  <a:lnTo>
                    <a:pt x="43" y="0"/>
                  </a:lnTo>
                  <a:lnTo>
                    <a:pt x="47" y="0"/>
                  </a:lnTo>
                  <a:lnTo>
                    <a:pt x="50" y="0"/>
                  </a:lnTo>
                  <a:lnTo>
                    <a:pt x="54" y="0"/>
                  </a:lnTo>
                  <a:lnTo>
                    <a:pt x="57" y="0"/>
                  </a:lnTo>
                  <a:lnTo>
                    <a:pt x="61" y="0"/>
                  </a:lnTo>
                  <a:lnTo>
                    <a:pt x="64" y="0"/>
                  </a:lnTo>
                  <a:lnTo>
                    <a:pt x="68" y="0"/>
                  </a:lnTo>
                  <a:lnTo>
                    <a:pt x="71" y="0"/>
                  </a:lnTo>
                  <a:lnTo>
                    <a:pt x="75" y="0"/>
                  </a:lnTo>
                  <a:lnTo>
                    <a:pt x="75" y="1"/>
                  </a:lnTo>
                  <a:lnTo>
                    <a:pt x="78" y="1"/>
                  </a:lnTo>
                  <a:lnTo>
                    <a:pt x="81" y="1"/>
                  </a:lnTo>
                  <a:lnTo>
                    <a:pt x="85" y="2"/>
                  </a:lnTo>
                  <a:lnTo>
                    <a:pt x="88" y="2"/>
                  </a:lnTo>
                  <a:lnTo>
                    <a:pt x="92" y="3"/>
                  </a:lnTo>
                  <a:lnTo>
                    <a:pt x="95" y="3"/>
                  </a:lnTo>
                  <a:lnTo>
                    <a:pt x="98" y="4"/>
                  </a:lnTo>
                  <a:lnTo>
                    <a:pt x="99" y="4"/>
                  </a:lnTo>
                  <a:lnTo>
                    <a:pt x="102" y="6"/>
                  </a:lnTo>
                  <a:lnTo>
                    <a:pt x="106" y="7"/>
                  </a:lnTo>
                  <a:lnTo>
                    <a:pt x="106" y="7"/>
                  </a:lnTo>
                  <a:lnTo>
                    <a:pt x="109" y="10"/>
                  </a:lnTo>
                  <a:lnTo>
                    <a:pt x="110" y="11"/>
                  </a:lnTo>
                  <a:lnTo>
                    <a:pt x="111" y="14"/>
                  </a:lnTo>
                  <a:lnTo>
                    <a:pt x="109" y="18"/>
                  </a:lnTo>
                  <a:lnTo>
                    <a:pt x="109" y="18"/>
                  </a:lnTo>
                  <a:lnTo>
                    <a:pt x="106" y="21"/>
                  </a:lnTo>
                  <a:lnTo>
                    <a:pt x="106" y="22"/>
                  </a:lnTo>
                  <a:lnTo>
                    <a:pt x="102" y="24"/>
                  </a:lnTo>
                  <a:lnTo>
                    <a:pt x="100" y="25"/>
                  </a:lnTo>
                  <a:lnTo>
                    <a:pt x="99" y="25"/>
                  </a:lnTo>
                  <a:lnTo>
                    <a:pt x="95" y="26"/>
                  </a:lnTo>
                  <a:lnTo>
                    <a:pt x="92" y="27"/>
                  </a:lnTo>
                  <a:lnTo>
                    <a:pt x="88" y="28"/>
                  </a:lnTo>
                  <a:lnTo>
                    <a:pt x="87" y="28"/>
                  </a:lnTo>
                  <a:lnTo>
                    <a:pt x="85" y="29"/>
                  </a:lnTo>
                  <a:lnTo>
                    <a:pt x="81" y="29"/>
                  </a:lnTo>
                  <a:lnTo>
                    <a:pt x="78" y="29"/>
                  </a:lnTo>
                  <a:lnTo>
                    <a:pt x="75" y="30"/>
                  </a:lnTo>
                  <a:lnTo>
                    <a:pt x="71" y="30"/>
                  </a:lnTo>
                  <a:lnTo>
                    <a:pt x="68" y="30"/>
                  </a:lnTo>
                  <a:lnTo>
                    <a:pt x="64" y="30"/>
                  </a:lnTo>
                  <a:lnTo>
                    <a:pt x="61" y="31"/>
                  </a:lnTo>
                  <a:lnTo>
                    <a:pt x="57" y="31"/>
                  </a:lnTo>
                  <a:lnTo>
                    <a:pt x="54" y="31"/>
                  </a:lnTo>
                  <a:lnTo>
                    <a:pt x="50" y="31"/>
                  </a:lnTo>
                  <a:lnTo>
                    <a:pt x="47" y="30"/>
                  </a:lnTo>
                  <a:lnTo>
                    <a:pt x="43" y="30"/>
                  </a:lnTo>
                  <a:lnTo>
                    <a:pt x="40" y="30"/>
                  </a:lnTo>
                  <a:lnTo>
                    <a:pt x="37" y="30"/>
                  </a:lnTo>
                  <a:lnTo>
                    <a:pt x="33" y="29"/>
                  </a:lnTo>
                  <a:lnTo>
                    <a:pt x="30" y="29"/>
                  </a:lnTo>
                  <a:lnTo>
                    <a:pt x="26" y="29"/>
                  </a:lnTo>
                  <a:lnTo>
                    <a:pt x="24" y="28"/>
                  </a:lnTo>
                  <a:lnTo>
                    <a:pt x="23" y="28"/>
                  </a:lnTo>
                  <a:lnTo>
                    <a:pt x="19" y="27"/>
                  </a:lnTo>
                  <a:lnTo>
                    <a:pt x="16" y="26"/>
                  </a:lnTo>
                  <a:lnTo>
                    <a:pt x="12" y="25"/>
                  </a:lnTo>
                  <a:lnTo>
                    <a:pt x="11" y="25"/>
                  </a:lnTo>
                  <a:lnTo>
                    <a:pt x="9" y="24"/>
                  </a:lnTo>
                  <a:lnTo>
                    <a:pt x="5" y="22"/>
                  </a:lnTo>
                  <a:lnTo>
                    <a:pt x="5" y="21"/>
                  </a:lnTo>
                  <a:lnTo>
                    <a:pt x="2" y="18"/>
                  </a:lnTo>
                  <a:lnTo>
                    <a:pt x="2" y="18"/>
                  </a:lnTo>
                  <a:lnTo>
                    <a:pt x="0" y="14"/>
                  </a:lnTo>
                  <a:lnTo>
                    <a:pt x="1" y="11"/>
                  </a:lnTo>
                  <a:lnTo>
                    <a:pt x="2" y="10"/>
                  </a:lnTo>
                </a:path>
              </a:pathLst>
            </a:custGeom>
            <a:noFill/>
            <a:ln w="0">
              <a:solidFill>
                <a:srgbClr val="0000E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67" name="Freeform 95">
              <a:extLst>
                <a:ext uri="{FF2B5EF4-FFF2-40B4-BE49-F238E27FC236}">
                  <a16:creationId xmlns:a16="http://schemas.microsoft.com/office/drawing/2014/main" id="{887EB933-9212-4FB0-A155-1EBE74D87999}"/>
                </a:ext>
              </a:extLst>
            </p:cNvPr>
            <p:cNvSpPr>
              <a:spLocks/>
            </p:cNvSpPr>
            <p:nvPr/>
          </p:nvSpPr>
          <p:spPr bwMode="auto">
            <a:xfrm>
              <a:off x="2654" y="1309"/>
              <a:ext cx="167" cy="44"/>
            </a:xfrm>
            <a:custGeom>
              <a:avLst/>
              <a:gdLst>
                <a:gd name="T0" fmla="*/ 1 w 33"/>
                <a:gd name="T1" fmla="*/ 3 h 9"/>
                <a:gd name="T2" fmla="*/ 4 w 33"/>
                <a:gd name="T3" fmla="*/ 2 h 9"/>
                <a:gd name="T4" fmla="*/ 8 w 33"/>
                <a:gd name="T5" fmla="*/ 0 h 9"/>
                <a:gd name="T6" fmla="*/ 8 w 33"/>
                <a:gd name="T7" fmla="*/ 0 h 9"/>
                <a:gd name="T8" fmla="*/ 11 w 33"/>
                <a:gd name="T9" fmla="*/ 0 h 9"/>
                <a:gd name="T10" fmla="*/ 15 w 33"/>
                <a:gd name="T11" fmla="*/ 0 h 9"/>
                <a:gd name="T12" fmla="*/ 18 w 33"/>
                <a:gd name="T13" fmla="*/ 0 h 9"/>
                <a:gd name="T14" fmla="*/ 22 w 33"/>
                <a:gd name="T15" fmla="*/ 0 h 9"/>
                <a:gd name="T16" fmla="*/ 25 w 33"/>
                <a:gd name="T17" fmla="*/ 0 h 9"/>
                <a:gd name="T18" fmla="*/ 25 w 33"/>
                <a:gd name="T19" fmla="*/ 0 h 9"/>
                <a:gd name="T20" fmla="*/ 29 w 33"/>
                <a:gd name="T21" fmla="*/ 2 h 9"/>
                <a:gd name="T22" fmla="*/ 32 w 33"/>
                <a:gd name="T23" fmla="*/ 3 h 9"/>
                <a:gd name="T24" fmla="*/ 33 w 33"/>
                <a:gd name="T25" fmla="*/ 4 h 9"/>
                <a:gd name="T26" fmla="*/ 32 w 33"/>
                <a:gd name="T27" fmla="*/ 5 h 9"/>
                <a:gd name="T28" fmla="*/ 30 w 33"/>
                <a:gd name="T29" fmla="*/ 7 h 9"/>
                <a:gd name="T30" fmla="*/ 29 w 33"/>
                <a:gd name="T31" fmla="*/ 8 h 9"/>
                <a:gd name="T32" fmla="*/ 25 w 33"/>
                <a:gd name="T33" fmla="*/ 8 h 9"/>
                <a:gd name="T34" fmla="*/ 22 w 33"/>
                <a:gd name="T35" fmla="*/ 9 h 9"/>
                <a:gd name="T36" fmla="*/ 18 w 33"/>
                <a:gd name="T37" fmla="*/ 9 h 9"/>
                <a:gd name="T38" fmla="*/ 15 w 33"/>
                <a:gd name="T39" fmla="*/ 9 h 9"/>
                <a:gd name="T40" fmla="*/ 11 w 33"/>
                <a:gd name="T41" fmla="*/ 9 h 9"/>
                <a:gd name="T42" fmla="*/ 8 w 33"/>
                <a:gd name="T43" fmla="*/ 8 h 9"/>
                <a:gd name="T44" fmla="*/ 4 w 33"/>
                <a:gd name="T45" fmla="*/ 8 h 9"/>
                <a:gd name="T46" fmla="*/ 3 w 33"/>
                <a:gd name="T47" fmla="*/ 7 h 9"/>
                <a:gd name="T48" fmla="*/ 1 w 33"/>
                <a:gd name="T49" fmla="*/ 5 h 9"/>
                <a:gd name="T50" fmla="*/ 0 w 33"/>
                <a:gd name="T51" fmla="*/ 4 h 9"/>
                <a:gd name="T52" fmla="*/ 1 w 33"/>
                <a:gd name="T5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 h="9">
                  <a:moveTo>
                    <a:pt x="1" y="3"/>
                  </a:moveTo>
                  <a:lnTo>
                    <a:pt x="4" y="2"/>
                  </a:lnTo>
                  <a:lnTo>
                    <a:pt x="8" y="0"/>
                  </a:lnTo>
                  <a:lnTo>
                    <a:pt x="8" y="0"/>
                  </a:lnTo>
                  <a:lnTo>
                    <a:pt x="11" y="0"/>
                  </a:lnTo>
                  <a:lnTo>
                    <a:pt x="15" y="0"/>
                  </a:lnTo>
                  <a:lnTo>
                    <a:pt x="18" y="0"/>
                  </a:lnTo>
                  <a:lnTo>
                    <a:pt x="22" y="0"/>
                  </a:lnTo>
                  <a:lnTo>
                    <a:pt x="25" y="0"/>
                  </a:lnTo>
                  <a:lnTo>
                    <a:pt x="25" y="0"/>
                  </a:lnTo>
                  <a:lnTo>
                    <a:pt x="29" y="2"/>
                  </a:lnTo>
                  <a:lnTo>
                    <a:pt x="32" y="3"/>
                  </a:lnTo>
                  <a:lnTo>
                    <a:pt x="33" y="4"/>
                  </a:lnTo>
                  <a:lnTo>
                    <a:pt x="32" y="5"/>
                  </a:lnTo>
                  <a:lnTo>
                    <a:pt x="30" y="7"/>
                  </a:lnTo>
                  <a:lnTo>
                    <a:pt x="29" y="8"/>
                  </a:lnTo>
                  <a:lnTo>
                    <a:pt x="25" y="8"/>
                  </a:lnTo>
                  <a:lnTo>
                    <a:pt x="22" y="9"/>
                  </a:lnTo>
                  <a:lnTo>
                    <a:pt x="18" y="9"/>
                  </a:lnTo>
                  <a:lnTo>
                    <a:pt x="15" y="9"/>
                  </a:lnTo>
                  <a:lnTo>
                    <a:pt x="11" y="9"/>
                  </a:lnTo>
                  <a:lnTo>
                    <a:pt x="8" y="8"/>
                  </a:lnTo>
                  <a:lnTo>
                    <a:pt x="4" y="8"/>
                  </a:lnTo>
                  <a:lnTo>
                    <a:pt x="3" y="7"/>
                  </a:lnTo>
                  <a:lnTo>
                    <a:pt x="1" y="5"/>
                  </a:lnTo>
                  <a:lnTo>
                    <a:pt x="0" y="4"/>
                  </a:lnTo>
                  <a:lnTo>
                    <a:pt x="1" y="3"/>
                  </a:lnTo>
                </a:path>
              </a:pathLst>
            </a:custGeom>
            <a:noFill/>
            <a:ln w="0">
              <a:solidFill>
                <a:srgbClr val="0000E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68" name="Freeform 96">
              <a:extLst>
                <a:ext uri="{FF2B5EF4-FFF2-40B4-BE49-F238E27FC236}">
                  <a16:creationId xmlns:a16="http://schemas.microsoft.com/office/drawing/2014/main" id="{3AA6AD64-3D89-4922-A125-AC490521C6B5}"/>
                </a:ext>
              </a:extLst>
            </p:cNvPr>
            <p:cNvSpPr>
              <a:spLocks/>
            </p:cNvSpPr>
            <p:nvPr/>
          </p:nvSpPr>
          <p:spPr bwMode="auto">
            <a:xfrm>
              <a:off x="2654" y="2496"/>
              <a:ext cx="167" cy="44"/>
            </a:xfrm>
            <a:custGeom>
              <a:avLst/>
              <a:gdLst>
                <a:gd name="T0" fmla="*/ 1 w 33"/>
                <a:gd name="T1" fmla="*/ 4 h 9"/>
                <a:gd name="T2" fmla="*/ 3 w 33"/>
                <a:gd name="T3" fmla="*/ 2 h 9"/>
                <a:gd name="T4" fmla="*/ 4 w 33"/>
                <a:gd name="T5" fmla="*/ 1 h 9"/>
                <a:gd name="T6" fmla="*/ 8 w 33"/>
                <a:gd name="T7" fmla="*/ 1 h 9"/>
                <a:gd name="T8" fmla="*/ 11 w 33"/>
                <a:gd name="T9" fmla="*/ 0 h 9"/>
                <a:gd name="T10" fmla="*/ 15 w 33"/>
                <a:gd name="T11" fmla="*/ 0 h 9"/>
                <a:gd name="T12" fmla="*/ 18 w 33"/>
                <a:gd name="T13" fmla="*/ 0 h 9"/>
                <a:gd name="T14" fmla="*/ 22 w 33"/>
                <a:gd name="T15" fmla="*/ 0 h 9"/>
                <a:gd name="T16" fmla="*/ 25 w 33"/>
                <a:gd name="T17" fmla="*/ 1 h 9"/>
                <a:gd name="T18" fmla="*/ 29 w 33"/>
                <a:gd name="T19" fmla="*/ 1 h 9"/>
                <a:gd name="T20" fmla="*/ 30 w 33"/>
                <a:gd name="T21" fmla="*/ 2 h 9"/>
                <a:gd name="T22" fmla="*/ 32 w 33"/>
                <a:gd name="T23" fmla="*/ 4 h 9"/>
                <a:gd name="T24" fmla="*/ 33 w 33"/>
                <a:gd name="T25" fmla="*/ 5 h 9"/>
                <a:gd name="T26" fmla="*/ 32 w 33"/>
                <a:gd name="T27" fmla="*/ 6 h 9"/>
                <a:gd name="T28" fmla="*/ 29 w 33"/>
                <a:gd name="T29" fmla="*/ 7 h 9"/>
                <a:gd name="T30" fmla="*/ 25 w 33"/>
                <a:gd name="T31" fmla="*/ 9 h 9"/>
                <a:gd name="T32" fmla="*/ 25 w 33"/>
                <a:gd name="T33" fmla="*/ 9 h 9"/>
                <a:gd name="T34" fmla="*/ 22 w 33"/>
                <a:gd name="T35" fmla="*/ 9 h 9"/>
                <a:gd name="T36" fmla="*/ 18 w 33"/>
                <a:gd name="T37" fmla="*/ 9 h 9"/>
                <a:gd name="T38" fmla="*/ 15 w 33"/>
                <a:gd name="T39" fmla="*/ 9 h 9"/>
                <a:gd name="T40" fmla="*/ 11 w 33"/>
                <a:gd name="T41" fmla="*/ 9 h 9"/>
                <a:gd name="T42" fmla="*/ 8 w 33"/>
                <a:gd name="T43" fmla="*/ 9 h 9"/>
                <a:gd name="T44" fmla="*/ 8 w 33"/>
                <a:gd name="T45" fmla="*/ 9 h 9"/>
                <a:gd name="T46" fmla="*/ 4 w 33"/>
                <a:gd name="T47" fmla="*/ 7 h 9"/>
                <a:gd name="T48" fmla="*/ 1 w 33"/>
                <a:gd name="T49" fmla="*/ 6 h 9"/>
                <a:gd name="T50" fmla="*/ 0 w 33"/>
                <a:gd name="T51" fmla="*/ 5 h 9"/>
                <a:gd name="T52" fmla="*/ 1 w 33"/>
                <a:gd name="T5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 h="9">
                  <a:moveTo>
                    <a:pt x="1" y="4"/>
                  </a:moveTo>
                  <a:lnTo>
                    <a:pt x="3" y="2"/>
                  </a:lnTo>
                  <a:lnTo>
                    <a:pt x="4" y="1"/>
                  </a:lnTo>
                  <a:lnTo>
                    <a:pt x="8" y="1"/>
                  </a:lnTo>
                  <a:lnTo>
                    <a:pt x="11" y="0"/>
                  </a:lnTo>
                  <a:lnTo>
                    <a:pt x="15" y="0"/>
                  </a:lnTo>
                  <a:lnTo>
                    <a:pt x="18" y="0"/>
                  </a:lnTo>
                  <a:lnTo>
                    <a:pt x="22" y="0"/>
                  </a:lnTo>
                  <a:lnTo>
                    <a:pt x="25" y="1"/>
                  </a:lnTo>
                  <a:lnTo>
                    <a:pt x="29" y="1"/>
                  </a:lnTo>
                  <a:lnTo>
                    <a:pt x="30" y="2"/>
                  </a:lnTo>
                  <a:lnTo>
                    <a:pt x="32" y="4"/>
                  </a:lnTo>
                  <a:lnTo>
                    <a:pt x="33" y="5"/>
                  </a:lnTo>
                  <a:lnTo>
                    <a:pt x="32" y="6"/>
                  </a:lnTo>
                  <a:lnTo>
                    <a:pt x="29" y="7"/>
                  </a:lnTo>
                  <a:lnTo>
                    <a:pt x="25" y="9"/>
                  </a:lnTo>
                  <a:lnTo>
                    <a:pt x="25" y="9"/>
                  </a:lnTo>
                  <a:lnTo>
                    <a:pt x="22" y="9"/>
                  </a:lnTo>
                  <a:lnTo>
                    <a:pt x="18" y="9"/>
                  </a:lnTo>
                  <a:lnTo>
                    <a:pt x="15" y="9"/>
                  </a:lnTo>
                  <a:lnTo>
                    <a:pt x="11" y="9"/>
                  </a:lnTo>
                  <a:lnTo>
                    <a:pt x="8" y="9"/>
                  </a:lnTo>
                  <a:lnTo>
                    <a:pt x="8" y="9"/>
                  </a:lnTo>
                  <a:lnTo>
                    <a:pt x="4" y="7"/>
                  </a:lnTo>
                  <a:lnTo>
                    <a:pt x="1" y="6"/>
                  </a:lnTo>
                  <a:lnTo>
                    <a:pt x="0" y="5"/>
                  </a:lnTo>
                  <a:lnTo>
                    <a:pt x="1" y="4"/>
                  </a:lnTo>
                </a:path>
              </a:pathLst>
            </a:custGeom>
            <a:noFill/>
            <a:ln w="0">
              <a:solidFill>
                <a:srgbClr val="0000E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69" name="Freeform 97">
              <a:extLst>
                <a:ext uri="{FF2B5EF4-FFF2-40B4-BE49-F238E27FC236}">
                  <a16:creationId xmlns:a16="http://schemas.microsoft.com/office/drawing/2014/main" id="{5C434533-BE0C-4C92-8DEA-CFF83ECD6F34}"/>
                </a:ext>
              </a:extLst>
            </p:cNvPr>
            <p:cNvSpPr>
              <a:spLocks/>
            </p:cNvSpPr>
            <p:nvPr/>
          </p:nvSpPr>
          <p:spPr bwMode="auto">
            <a:xfrm>
              <a:off x="1884" y="1810"/>
              <a:ext cx="264" cy="229"/>
            </a:xfrm>
            <a:custGeom>
              <a:avLst/>
              <a:gdLst>
                <a:gd name="T0" fmla="*/ 1 w 52"/>
                <a:gd name="T1" fmla="*/ 16 h 47"/>
                <a:gd name="T2" fmla="*/ 1 w 52"/>
                <a:gd name="T3" fmla="*/ 15 h 47"/>
                <a:gd name="T4" fmla="*/ 3 w 52"/>
                <a:gd name="T5" fmla="*/ 11 h 47"/>
                <a:gd name="T6" fmla="*/ 4 w 52"/>
                <a:gd name="T7" fmla="*/ 10 h 47"/>
                <a:gd name="T8" fmla="*/ 6 w 52"/>
                <a:gd name="T9" fmla="*/ 8 h 47"/>
                <a:gd name="T10" fmla="*/ 8 w 52"/>
                <a:gd name="T11" fmla="*/ 6 h 47"/>
                <a:gd name="T12" fmla="*/ 11 w 52"/>
                <a:gd name="T13" fmla="*/ 5 h 47"/>
                <a:gd name="T14" fmla="*/ 11 w 52"/>
                <a:gd name="T15" fmla="*/ 4 h 47"/>
                <a:gd name="T16" fmla="*/ 15 w 52"/>
                <a:gd name="T17" fmla="*/ 3 h 47"/>
                <a:gd name="T18" fmla="*/ 18 w 52"/>
                <a:gd name="T19" fmla="*/ 1 h 47"/>
                <a:gd name="T20" fmla="*/ 20 w 52"/>
                <a:gd name="T21" fmla="*/ 1 h 47"/>
                <a:gd name="T22" fmla="*/ 22 w 52"/>
                <a:gd name="T23" fmla="*/ 1 h 47"/>
                <a:gd name="T24" fmla="*/ 25 w 52"/>
                <a:gd name="T25" fmla="*/ 0 h 47"/>
                <a:gd name="T26" fmla="*/ 29 w 52"/>
                <a:gd name="T27" fmla="*/ 0 h 47"/>
                <a:gd name="T28" fmla="*/ 32 w 52"/>
                <a:gd name="T29" fmla="*/ 1 h 47"/>
                <a:gd name="T30" fmla="*/ 34 w 52"/>
                <a:gd name="T31" fmla="*/ 1 h 47"/>
                <a:gd name="T32" fmla="*/ 36 w 52"/>
                <a:gd name="T33" fmla="*/ 1 h 47"/>
                <a:gd name="T34" fmla="*/ 39 w 52"/>
                <a:gd name="T35" fmla="*/ 2 h 47"/>
                <a:gd name="T36" fmla="*/ 42 w 52"/>
                <a:gd name="T37" fmla="*/ 4 h 47"/>
                <a:gd name="T38" fmla="*/ 43 w 52"/>
                <a:gd name="T39" fmla="*/ 5 h 47"/>
                <a:gd name="T40" fmla="*/ 46 w 52"/>
                <a:gd name="T41" fmla="*/ 7 h 47"/>
                <a:gd name="T42" fmla="*/ 47 w 52"/>
                <a:gd name="T43" fmla="*/ 8 h 47"/>
                <a:gd name="T44" fmla="*/ 49 w 52"/>
                <a:gd name="T45" fmla="*/ 11 h 47"/>
                <a:gd name="T46" fmla="*/ 49 w 52"/>
                <a:gd name="T47" fmla="*/ 12 h 47"/>
                <a:gd name="T48" fmla="*/ 50 w 52"/>
                <a:gd name="T49" fmla="*/ 15 h 47"/>
                <a:gd name="T50" fmla="*/ 51 w 52"/>
                <a:gd name="T51" fmla="*/ 18 h 47"/>
                <a:gd name="T52" fmla="*/ 52 w 52"/>
                <a:gd name="T53" fmla="*/ 22 h 47"/>
                <a:gd name="T54" fmla="*/ 52 w 52"/>
                <a:gd name="T55" fmla="*/ 25 h 47"/>
                <a:gd name="T56" fmla="*/ 51 w 52"/>
                <a:gd name="T57" fmla="*/ 29 h 47"/>
                <a:gd name="T58" fmla="*/ 50 w 52"/>
                <a:gd name="T59" fmla="*/ 32 h 47"/>
                <a:gd name="T60" fmla="*/ 49 w 52"/>
                <a:gd name="T61" fmla="*/ 35 h 47"/>
                <a:gd name="T62" fmla="*/ 49 w 52"/>
                <a:gd name="T63" fmla="*/ 36 h 47"/>
                <a:gd name="T64" fmla="*/ 47 w 52"/>
                <a:gd name="T65" fmla="*/ 39 h 47"/>
                <a:gd name="T66" fmla="*/ 46 w 52"/>
                <a:gd name="T67" fmla="*/ 40 h 47"/>
                <a:gd name="T68" fmla="*/ 43 w 52"/>
                <a:gd name="T69" fmla="*/ 43 h 47"/>
                <a:gd name="T70" fmla="*/ 42 w 52"/>
                <a:gd name="T71" fmla="*/ 43 h 47"/>
                <a:gd name="T72" fmla="*/ 39 w 52"/>
                <a:gd name="T73" fmla="*/ 45 h 47"/>
                <a:gd name="T74" fmla="*/ 36 w 52"/>
                <a:gd name="T75" fmla="*/ 46 h 47"/>
                <a:gd name="T76" fmla="*/ 34 w 52"/>
                <a:gd name="T77" fmla="*/ 46 h 47"/>
                <a:gd name="T78" fmla="*/ 32 w 52"/>
                <a:gd name="T79" fmla="*/ 46 h 47"/>
                <a:gd name="T80" fmla="*/ 29 w 52"/>
                <a:gd name="T81" fmla="*/ 47 h 47"/>
                <a:gd name="T82" fmla="*/ 25 w 52"/>
                <a:gd name="T83" fmla="*/ 47 h 47"/>
                <a:gd name="T84" fmla="*/ 22 w 52"/>
                <a:gd name="T85" fmla="*/ 46 h 47"/>
                <a:gd name="T86" fmla="*/ 20 w 52"/>
                <a:gd name="T87" fmla="*/ 46 h 47"/>
                <a:gd name="T88" fmla="*/ 18 w 52"/>
                <a:gd name="T89" fmla="*/ 46 h 47"/>
                <a:gd name="T90" fmla="*/ 15 w 52"/>
                <a:gd name="T91" fmla="*/ 44 h 47"/>
                <a:gd name="T92" fmla="*/ 11 w 52"/>
                <a:gd name="T93" fmla="*/ 43 h 47"/>
                <a:gd name="T94" fmla="*/ 11 w 52"/>
                <a:gd name="T95" fmla="*/ 43 h 47"/>
                <a:gd name="T96" fmla="*/ 8 w 52"/>
                <a:gd name="T97" fmla="*/ 41 h 47"/>
                <a:gd name="T98" fmla="*/ 6 w 52"/>
                <a:gd name="T99" fmla="*/ 39 h 47"/>
                <a:gd name="T100" fmla="*/ 4 w 52"/>
                <a:gd name="T101" fmla="*/ 37 h 47"/>
                <a:gd name="T102" fmla="*/ 3 w 52"/>
                <a:gd name="T103" fmla="*/ 36 h 47"/>
                <a:gd name="T104" fmla="*/ 1 w 52"/>
                <a:gd name="T105" fmla="*/ 32 h 47"/>
                <a:gd name="T106" fmla="*/ 1 w 52"/>
                <a:gd name="T107" fmla="*/ 31 h 47"/>
                <a:gd name="T108" fmla="*/ 0 w 52"/>
                <a:gd name="T109" fmla="*/ 29 h 47"/>
                <a:gd name="T110" fmla="*/ 0 w 52"/>
                <a:gd name="T111" fmla="*/ 25 h 47"/>
                <a:gd name="T112" fmla="*/ 0 w 52"/>
                <a:gd name="T113" fmla="*/ 22 h 47"/>
                <a:gd name="T114" fmla="*/ 0 w 52"/>
                <a:gd name="T115" fmla="*/ 18 h 47"/>
                <a:gd name="T116" fmla="*/ 1 w 52"/>
                <a:gd name="T117" fmla="*/ 1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2" h="47">
                  <a:moveTo>
                    <a:pt x="1" y="16"/>
                  </a:moveTo>
                  <a:lnTo>
                    <a:pt x="1" y="15"/>
                  </a:lnTo>
                  <a:lnTo>
                    <a:pt x="3" y="11"/>
                  </a:lnTo>
                  <a:lnTo>
                    <a:pt x="4" y="10"/>
                  </a:lnTo>
                  <a:lnTo>
                    <a:pt x="6" y="8"/>
                  </a:lnTo>
                  <a:lnTo>
                    <a:pt x="8" y="6"/>
                  </a:lnTo>
                  <a:lnTo>
                    <a:pt x="11" y="5"/>
                  </a:lnTo>
                  <a:lnTo>
                    <a:pt x="11" y="4"/>
                  </a:lnTo>
                  <a:lnTo>
                    <a:pt x="15" y="3"/>
                  </a:lnTo>
                  <a:lnTo>
                    <a:pt x="18" y="1"/>
                  </a:lnTo>
                  <a:lnTo>
                    <a:pt x="20" y="1"/>
                  </a:lnTo>
                  <a:lnTo>
                    <a:pt x="22" y="1"/>
                  </a:lnTo>
                  <a:lnTo>
                    <a:pt x="25" y="0"/>
                  </a:lnTo>
                  <a:lnTo>
                    <a:pt x="29" y="0"/>
                  </a:lnTo>
                  <a:lnTo>
                    <a:pt x="32" y="1"/>
                  </a:lnTo>
                  <a:lnTo>
                    <a:pt x="34" y="1"/>
                  </a:lnTo>
                  <a:lnTo>
                    <a:pt x="36" y="1"/>
                  </a:lnTo>
                  <a:lnTo>
                    <a:pt x="39" y="2"/>
                  </a:lnTo>
                  <a:lnTo>
                    <a:pt x="42" y="4"/>
                  </a:lnTo>
                  <a:lnTo>
                    <a:pt x="43" y="5"/>
                  </a:lnTo>
                  <a:lnTo>
                    <a:pt x="46" y="7"/>
                  </a:lnTo>
                  <a:lnTo>
                    <a:pt x="47" y="8"/>
                  </a:lnTo>
                  <a:lnTo>
                    <a:pt x="49" y="11"/>
                  </a:lnTo>
                  <a:lnTo>
                    <a:pt x="49" y="12"/>
                  </a:lnTo>
                  <a:lnTo>
                    <a:pt x="50" y="15"/>
                  </a:lnTo>
                  <a:lnTo>
                    <a:pt x="51" y="18"/>
                  </a:lnTo>
                  <a:lnTo>
                    <a:pt x="52" y="22"/>
                  </a:lnTo>
                  <a:lnTo>
                    <a:pt x="52" y="25"/>
                  </a:lnTo>
                  <a:lnTo>
                    <a:pt x="51" y="29"/>
                  </a:lnTo>
                  <a:lnTo>
                    <a:pt x="50" y="32"/>
                  </a:lnTo>
                  <a:lnTo>
                    <a:pt x="49" y="35"/>
                  </a:lnTo>
                  <a:lnTo>
                    <a:pt x="49" y="36"/>
                  </a:lnTo>
                  <a:lnTo>
                    <a:pt x="47" y="39"/>
                  </a:lnTo>
                  <a:lnTo>
                    <a:pt x="46" y="40"/>
                  </a:lnTo>
                  <a:lnTo>
                    <a:pt x="43" y="43"/>
                  </a:lnTo>
                  <a:lnTo>
                    <a:pt x="42" y="43"/>
                  </a:lnTo>
                  <a:lnTo>
                    <a:pt x="39" y="45"/>
                  </a:lnTo>
                  <a:lnTo>
                    <a:pt x="36" y="46"/>
                  </a:lnTo>
                  <a:lnTo>
                    <a:pt x="34" y="46"/>
                  </a:lnTo>
                  <a:lnTo>
                    <a:pt x="32" y="46"/>
                  </a:lnTo>
                  <a:lnTo>
                    <a:pt x="29" y="47"/>
                  </a:lnTo>
                  <a:lnTo>
                    <a:pt x="25" y="47"/>
                  </a:lnTo>
                  <a:lnTo>
                    <a:pt x="22" y="46"/>
                  </a:lnTo>
                  <a:lnTo>
                    <a:pt x="20" y="46"/>
                  </a:lnTo>
                  <a:lnTo>
                    <a:pt x="18" y="46"/>
                  </a:lnTo>
                  <a:lnTo>
                    <a:pt x="15" y="44"/>
                  </a:lnTo>
                  <a:lnTo>
                    <a:pt x="11" y="43"/>
                  </a:lnTo>
                  <a:lnTo>
                    <a:pt x="11" y="43"/>
                  </a:lnTo>
                  <a:lnTo>
                    <a:pt x="8" y="41"/>
                  </a:lnTo>
                  <a:lnTo>
                    <a:pt x="6" y="39"/>
                  </a:lnTo>
                  <a:lnTo>
                    <a:pt x="4" y="37"/>
                  </a:lnTo>
                  <a:lnTo>
                    <a:pt x="3" y="36"/>
                  </a:lnTo>
                  <a:lnTo>
                    <a:pt x="1" y="32"/>
                  </a:lnTo>
                  <a:lnTo>
                    <a:pt x="1" y="31"/>
                  </a:lnTo>
                  <a:lnTo>
                    <a:pt x="0" y="29"/>
                  </a:lnTo>
                  <a:lnTo>
                    <a:pt x="0" y="25"/>
                  </a:lnTo>
                  <a:lnTo>
                    <a:pt x="0" y="22"/>
                  </a:lnTo>
                  <a:lnTo>
                    <a:pt x="0" y="18"/>
                  </a:lnTo>
                  <a:lnTo>
                    <a:pt x="1" y="16"/>
                  </a:lnTo>
                </a:path>
              </a:pathLst>
            </a:custGeom>
            <a:noFill/>
            <a:ln w="0">
              <a:solidFill>
                <a:srgbClr val="000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70" name="Freeform 98">
              <a:extLst>
                <a:ext uri="{FF2B5EF4-FFF2-40B4-BE49-F238E27FC236}">
                  <a16:creationId xmlns:a16="http://schemas.microsoft.com/office/drawing/2014/main" id="{0B363A31-B95C-47AA-9393-E10635833359}"/>
                </a:ext>
              </a:extLst>
            </p:cNvPr>
            <p:cNvSpPr>
              <a:spLocks/>
            </p:cNvSpPr>
            <p:nvPr/>
          </p:nvSpPr>
          <p:spPr bwMode="auto">
            <a:xfrm>
              <a:off x="3327" y="1810"/>
              <a:ext cx="263" cy="229"/>
            </a:xfrm>
            <a:custGeom>
              <a:avLst/>
              <a:gdLst>
                <a:gd name="T0" fmla="*/ 51 w 52"/>
                <a:gd name="T1" fmla="*/ 16 h 47"/>
                <a:gd name="T2" fmla="*/ 52 w 52"/>
                <a:gd name="T3" fmla="*/ 18 h 47"/>
                <a:gd name="T4" fmla="*/ 52 w 52"/>
                <a:gd name="T5" fmla="*/ 22 h 47"/>
                <a:gd name="T6" fmla="*/ 52 w 52"/>
                <a:gd name="T7" fmla="*/ 25 h 47"/>
                <a:gd name="T8" fmla="*/ 52 w 52"/>
                <a:gd name="T9" fmla="*/ 29 h 47"/>
                <a:gd name="T10" fmla="*/ 51 w 52"/>
                <a:gd name="T11" fmla="*/ 31 h 47"/>
                <a:gd name="T12" fmla="*/ 51 w 52"/>
                <a:gd name="T13" fmla="*/ 32 h 47"/>
                <a:gd name="T14" fmla="*/ 49 w 52"/>
                <a:gd name="T15" fmla="*/ 36 h 47"/>
                <a:gd name="T16" fmla="*/ 48 w 52"/>
                <a:gd name="T17" fmla="*/ 37 h 47"/>
                <a:gd name="T18" fmla="*/ 46 w 52"/>
                <a:gd name="T19" fmla="*/ 39 h 47"/>
                <a:gd name="T20" fmla="*/ 44 w 52"/>
                <a:gd name="T21" fmla="*/ 41 h 47"/>
                <a:gd name="T22" fmla="*/ 41 w 52"/>
                <a:gd name="T23" fmla="*/ 43 h 47"/>
                <a:gd name="T24" fmla="*/ 41 w 52"/>
                <a:gd name="T25" fmla="*/ 43 h 47"/>
                <a:gd name="T26" fmla="*/ 37 w 52"/>
                <a:gd name="T27" fmla="*/ 44 h 47"/>
                <a:gd name="T28" fmla="*/ 34 w 52"/>
                <a:gd name="T29" fmla="*/ 46 h 47"/>
                <a:gd name="T30" fmla="*/ 32 w 52"/>
                <a:gd name="T31" fmla="*/ 46 h 47"/>
                <a:gd name="T32" fmla="*/ 30 w 52"/>
                <a:gd name="T33" fmla="*/ 46 h 47"/>
                <a:gd name="T34" fmla="*/ 27 w 52"/>
                <a:gd name="T35" fmla="*/ 47 h 47"/>
                <a:gd name="T36" fmla="*/ 23 w 52"/>
                <a:gd name="T37" fmla="*/ 47 h 47"/>
                <a:gd name="T38" fmla="*/ 20 w 52"/>
                <a:gd name="T39" fmla="*/ 46 h 47"/>
                <a:gd name="T40" fmla="*/ 18 w 52"/>
                <a:gd name="T41" fmla="*/ 46 h 47"/>
                <a:gd name="T42" fmla="*/ 17 w 52"/>
                <a:gd name="T43" fmla="*/ 46 h 47"/>
                <a:gd name="T44" fmla="*/ 13 w 52"/>
                <a:gd name="T45" fmla="*/ 45 h 47"/>
                <a:gd name="T46" fmla="*/ 10 w 52"/>
                <a:gd name="T47" fmla="*/ 43 h 47"/>
                <a:gd name="T48" fmla="*/ 9 w 52"/>
                <a:gd name="T49" fmla="*/ 43 h 47"/>
                <a:gd name="T50" fmla="*/ 6 w 52"/>
                <a:gd name="T51" fmla="*/ 40 h 47"/>
                <a:gd name="T52" fmla="*/ 5 w 52"/>
                <a:gd name="T53" fmla="*/ 39 h 47"/>
                <a:gd name="T54" fmla="*/ 3 w 52"/>
                <a:gd name="T55" fmla="*/ 36 h 47"/>
                <a:gd name="T56" fmla="*/ 3 w 52"/>
                <a:gd name="T57" fmla="*/ 35 h 47"/>
                <a:gd name="T58" fmla="*/ 2 w 52"/>
                <a:gd name="T59" fmla="*/ 32 h 47"/>
                <a:gd name="T60" fmla="*/ 1 w 52"/>
                <a:gd name="T61" fmla="*/ 29 h 47"/>
                <a:gd name="T62" fmla="*/ 0 w 52"/>
                <a:gd name="T63" fmla="*/ 25 h 47"/>
                <a:gd name="T64" fmla="*/ 0 w 52"/>
                <a:gd name="T65" fmla="*/ 22 h 47"/>
                <a:gd name="T66" fmla="*/ 1 w 52"/>
                <a:gd name="T67" fmla="*/ 18 h 47"/>
                <a:gd name="T68" fmla="*/ 2 w 52"/>
                <a:gd name="T69" fmla="*/ 15 h 47"/>
                <a:gd name="T70" fmla="*/ 3 w 52"/>
                <a:gd name="T71" fmla="*/ 12 h 47"/>
                <a:gd name="T72" fmla="*/ 3 w 52"/>
                <a:gd name="T73" fmla="*/ 11 h 47"/>
                <a:gd name="T74" fmla="*/ 5 w 52"/>
                <a:gd name="T75" fmla="*/ 8 h 47"/>
                <a:gd name="T76" fmla="*/ 6 w 52"/>
                <a:gd name="T77" fmla="*/ 7 h 47"/>
                <a:gd name="T78" fmla="*/ 9 w 52"/>
                <a:gd name="T79" fmla="*/ 5 h 47"/>
                <a:gd name="T80" fmla="*/ 10 w 52"/>
                <a:gd name="T81" fmla="*/ 4 h 47"/>
                <a:gd name="T82" fmla="*/ 13 w 52"/>
                <a:gd name="T83" fmla="*/ 2 h 47"/>
                <a:gd name="T84" fmla="*/ 17 w 52"/>
                <a:gd name="T85" fmla="*/ 1 h 47"/>
                <a:gd name="T86" fmla="*/ 18 w 52"/>
                <a:gd name="T87" fmla="*/ 1 h 47"/>
                <a:gd name="T88" fmla="*/ 20 w 52"/>
                <a:gd name="T89" fmla="*/ 1 h 47"/>
                <a:gd name="T90" fmla="*/ 23 w 52"/>
                <a:gd name="T91" fmla="*/ 0 h 47"/>
                <a:gd name="T92" fmla="*/ 27 w 52"/>
                <a:gd name="T93" fmla="*/ 0 h 47"/>
                <a:gd name="T94" fmla="*/ 30 w 52"/>
                <a:gd name="T95" fmla="*/ 1 h 47"/>
                <a:gd name="T96" fmla="*/ 32 w 52"/>
                <a:gd name="T97" fmla="*/ 1 h 47"/>
                <a:gd name="T98" fmla="*/ 34 w 52"/>
                <a:gd name="T99" fmla="*/ 1 h 47"/>
                <a:gd name="T100" fmla="*/ 37 w 52"/>
                <a:gd name="T101" fmla="*/ 3 h 47"/>
                <a:gd name="T102" fmla="*/ 41 w 52"/>
                <a:gd name="T103" fmla="*/ 4 h 47"/>
                <a:gd name="T104" fmla="*/ 41 w 52"/>
                <a:gd name="T105" fmla="*/ 5 h 47"/>
                <a:gd name="T106" fmla="*/ 44 w 52"/>
                <a:gd name="T107" fmla="*/ 6 h 47"/>
                <a:gd name="T108" fmla="*/ 46 w 52"/>
                <a:gd name="T109" fmla="*/ 8 h 47"/>
                <a:gd name="T110" fmla="*/ 48 w 52"/>
                <a:gd name="T111" fmla="*/ 10 h 47"/>
                <a:gd name="T112" fmla="*/ 49 w 52"/>
                <a:gd name="T113" fmla="*/ 11 h 47"/>
                <a:gd name="T114" fmla="*/ 51 w 52"/>
                <a:gd name="T115" fmla="*/ 15 h 47"/>
                <a:gd name="T116" fmla="*/ 51 w 52"/>
                <a:gd name="T117" fmla="*/ 1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2" h="47">
                  <a:moveTo>
                    <a:pt x="51" y="16"/>
                  </a:moveTo>
                  <a:lnTo>
                    <a:pt x="52" y="18"/>
                  </a:lnTo>
                  <a:lnTo>
                    <a:pt x="52" y="22"/>
                  </a:lnTo>
                  <a:lnTo>
                    <a:pt x="52" y="25"/>
                  </a:lnTo>
                  <a:lnTo>
                    <a:pt x="52" y="29"/>
                  </a:lnTo>
                  <a:lnTo>
                    <a:pt x="51" y="31"/>
                  </a:lnTo>
                  <a:lnTo>
                    <a:pt x="51" y="32"/>
                  </a:lnTo>
                  <a:lnTo>
                    <a:pt x="49" y="36"/>
                  </a:lnTo>
                  <a:lnTo>
                    <a:pt x="48" y="37"/>
                  </a:lnTo>
                  <a:lnTo>
                    <a:pt x="46" y="39"/>
                  </a:lnTo>
                  <a:lnTo>
                    <a:pt x="44" y="41"/>
                  </a:lnTo>
                  <a:lnTo>
                    <a:pt x="41" y="43"/>
                  </a:lnTo>
                  <a:lnTo>
                    <a:pt x="41" y="43"/>
                  </a:lnTo>
                  <a:lnTo>
                    <a:pt x="37" y="44"/>
                  </a:lnTo>
                  <a:lnTo>
                    <a:pt x="34" y="46"/>
                  </a:lnTo>
                  <a:lnTo>
                    <a:pt x="32" y="46"/>
                  </a:lnTo>
                  <a:lnTo>
                    <a:pt x="30" y="46"/>
                  </a:lnTo>
                  <a:lnTo>
                    <a:pt x="27" y="47"/>
                  </a:lnTo>
                  <a:lnTo>
                    <a:pt x="23" y="47"/>
                  </a:lnTo>
                  <a:lnTo>
                    <a:pt x="20" y="46"/>
                  </a:lnTo>
                  <a:lnTo>
                    <a:pt x="18" y="46"/>
                  </a:lnTo>
                  <a:lnTo>
                    <a:pt x="17" y="46"/>
                  </a:lnTo>
                  <a:lnTo>
                    <a:pt x="13" y="45"/>
                  </a:lnTo>
                  <a:lnTo>
                    <a:pt x="10" y="43"/>
                  </a:lnTo>
                  <a:lnTo>
                    <a:pt x="9" y="43"/>
                  </a:lnTo>
                  <a:lnTo>
                    <a:pt x="6" y="40"/>
                  </a:lnTo>
                  <a:lnTo>
                    <a:pt x="5" y="39"/>
                  </a:lnTo>
                  <a:lnTo>
                    <a:pt x="3" y="36"/>
                  </a:lnTo>
                  <a:lnTo>
                    <a:pt x="3" y="35"/>
                  </a:lnTo>
                  <a:lnTo>
                    <a:pt x="2" y="32"/>
                  </a:lnTo>
                  <a:lnTo>
                    <a:pt x="1" y="29"/>
                  </a:lnTo>
                  <a:lnTo>
                    <a:pt x="0" y="25"/>
                  </a:lnTo>
                  <a:lnTo>
                    <a:pt x="0" y="22"/>
                  </a:lnTo>
                  <a:lnTo>
                    <a:pt x="1" y="18"/>
                  </a:lnTo>
                  <a:lnTo>
                    <a:pt x="2" y="15"/>
                  </a:lnTo>
                  <a:lnTo>
                    <a:pt x="3" y="12"/>
                  </a:lnTo>
                  <a:lnTo>
                    <a:pt x="3" y="11"/>
                  </a:lnTo>
                  <a:lnTo>
                    <a:pt x="5" y="8"/>
                  </a:lnTo>
                  <a:lnTo>
                    <a:pt x="6" y="7"/>
                  </a:lnTo>
                  <a:lnTo>
                    <a:pt x="9" y="5"/>
                  </a:lnTo>
                  <a:lnTo>
                    <a:pt x="10" y="4"/>
                  </a:lnTo>
                  <a:lnTo>
                    <a:pt x="13" y="2"/>
                  </a:lnTo>
                  <a:lnTo>
                    <a:pt x="17" y="1"/>
                  </a:lnTo>
                  <a:lnTo>
                    <a:pt x="18" y="1"/>
                  </a:lnTo>
                  <a:lnTo>
                    <a:pt x="20" y="1"/>
                  </a:lnTo>
                  <a:lnTo>
                    <a:pt x="23" y="0"/>
                  </a:lnTo>
                  <a:lnTo>
                    <a:pt x="27" y="0"/>
                  </a:lnTo>
                  <a:lnTo>
                    <a:pt x="30" y="1"/>
                  </a:lnTo>
                  <a:lnTo>
                    <a:pt x="32" y="1"/>
                  </a:lnTo>
                  <a:lnTo>
                    <a:pt x="34" y="1"/>
                  </a:lnTo>
                  <a:lnTo>
                    <a:pt x="37" y="3"/>
                  </a:lnTo>
                  <a:lnTo>
                    <a:pt x="41" y="4"/>
                  </a:lnTo>
                  <a:lnTo>
                    <a:pt x="41" y="5"/>
                  </a:lnTo>
                  <a:lnTo>
                    <a:pt x="44" y="6"/>
                  </a:lnTo>
                  <a:lnTo>
                    <a:pt x="46" y="8"/>
                  </a:lnTo>
                  <a:lnTo>
                    <a:pt x="48" y="10"/>
                  </a:lnTo>
                  <a:lnTo>
                    <a:pt x="49" y="11"/>
                  </a:lnTo>
                  <a:lnTo>
                    <a:pt x="51" y="15"/>
                  </a:lnTo>
                  <a:lnTo>
                    <a:pt x="51" y="16"/>
                  </a:lnTo>
                </a:path>
              </a:pathLst>
            </a:custGeom>
            <a:noFill/>
            <a:ln w="0">
              <a:solidFill>
                <a:srgbClr val="000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71" name="Freeform 99">
              <a:extLst>
                <a:ext uri="{FF2B5EF4-FFF2-40B4-BE49-F238E27FC236}">
                  <a16:creationId xmlns:a16="http://schemas.microsoft.com/office/drawing/2014/main" id="{6DD69FF0-93C8-47D2-8DDF-A72CA342913E}"/>
                </a:ext>
              </a:extLst>
            </p:cNvPr>
            <p:cNvSpPr>
              <a:spLocks/>
            </p:cNvSpPr>
            <p:nvPr/>
          </p:nvSpPr>
          <p:spPr bwMode="auto">
            <a:xfrm>
              <a:off x="2304" y="1718"/>
              <a:ext cx="866" cy="414"/>
            </a:xfrm>
            <a:custGeom>
              <a:avLst/>
              <a:gdLst>
                <a:gd name="T0" fmla="*/ 2 w 171"/>
                <a:gd name="T1" fmla="*/ 27 h 85"/>
                <a:gd name="T2" fmla="*/ 5 w 171"/>
                <a:gd name="T3" fmla="*/ 20 h 85"/>
                <a:gd name="T4" fmla="*/ 11 w 171"/>
                <a:gd name="T5" fmla="*/ 13 h 85"/>
                <a:gd name="T6" fmla="*/ 15 w 171"/>
                <a:gd name="T7" fmla="*/ 10 h 85"/>
                <a:gd name="T8" fmla="*/ 23 w 171"/>
                <a:gd name="T9" fmla="*/ 6 h 85"/>
                <a:gd name="T10" fmla="*/ 32 w 171"/>
                <a:gd name="T11" fmla="*/ 4 h 85"/>
                <a:gd name="T12" fmla="*/ 39 w 171"/>
                <a:gd name="T13" fmla="*/ 2 h 85"/>
                <a:gd name="T14" fmla="*/ 49 w 171"/>
                <a:gd name="T15" fmla="*/ 1 h 85"/>
                <a:gd name="T16" fmla="*/ 60 w 171"/>
                <a:gd name="T17" fmla="*/ 0 h 85"/>
                <a:gd name="T18" fmla="*/ 70 w 171"/>
                <a:gd name="T19" fmla="*/ 0 h 85"/>
                <a:gd name="T20" fmla="*/ 80 w 171"/>
                <a:gd name="T21" fmla="*/ 0 h 85"/>
                <a:gd name="T22" fmla="*/ 91 w 171"/>
                <a:gd name="T23" fmla="*/ 0 h 85"/>
                <a:gd name="T24" fmla="*/ 101 w 171"/>
                <a:gd name="T25" fmla="*/ 0 h 85"/>
                <a:gd name="T26" fmla="*/ 111 w 171"/>
                <a:gd name="T27" fmla="*/ 0 h 85"/>
                <a:gd name="T28" fmla="*/ 122 w 171"/>
                <a:gd name="T29" fmla="*/ 1 h 85"/>
                <a:gd name="T30" fmla="*/ 132 w 171"/>
                <a:gd name="T31" fmla="*/ 2 h 85"/>
                <a:gd name="T32" fmla="*/ 139 w 171"/>
                <a:gd name="T33" fmla="*/ 4 h 85"/>
                <a:gd name="T34" fmla="*/ 148 w 171"/>
                <a:gd name="T35" fmla="*/ 6 h 85"/>
                <a:gd name="T36" fmla="*/ 156 w 171"/>
                <a:gd name="T37" fmla="*/ 10 h 85"/>
                <a:gd name="T38" fmla="*/ 160 w 171"/>
                <a:gd name="T39" fmla="*/ 13 h 85"/>
                <a:gd name="T40" fmla="*/ 166 w 171"/>
                <a:gd name="T41" fmla="*/ 20 h 85"/>
                <a:gd name="T42" fmla="*/ 169 w 171"/>
                <a:gd name="T43" fmla="*/ 27 h 85"/>
                <a:gd name="T44" fmla="*/ 171 w 171"/>
                <a:gd name="T45" fmla="*/ 34 h 85"/>
                <a:gd name="T46" fmla="*/ 171 w 171"/>
                <a:gd name="T47" fmla="*/ 44 h 85"/>
                <a:gd name="T48" fmla="*/ 170 w 171"/>
                <a:gd name="T49" fmla="*/ 53 h 85"/>
                <a:gd name="T50" fmla="*/ 168 w 171"/>
                <a:gd name="T51" fmla="*/ 62 h 85"/>
                <a:gd name="T52" fmla="*/ 164 w 171"/>
                <a:gd name="T53" fmla="*/ 68 h 85"/>
                <a:gd name="T54" fmla="*/ 160 w 171"/>
                <a:gd name="T55" fmla="*/ 72 h 85"/>
                <a:gd name="T56" fmla="*/ 153 w 171"/>
                <a:gd name="T57" fmla="*/ 77 h 85"/>
                <a:gd name="T58" fmla="*/ 146 w 171"/>
                <a:gd name="T59" fmla="*/ 79 h 85"/>
                <a:gd name="T60" fmla="*/ 136 w 171"/>
                <a:gd name="T61" fmla="*/ 82 h 85"/>
                <a:gd name="T62" fmla="*/ 129 w 171"/>
                <a:gd name="T63" fmla="*/ 83 h 85"/>
                <a:gd name="T64" fmla="*/ 118 w 171"/>
                <a:gd name="T65" fmla="*/ 84 h 85"/>
                <a:gd name="T66" fmla="*/ 108 w 171"/>
                <a:gd name="T67" fmla="*/ 85 h 85"/>
                <a:gd name="T68" fmla="*/ 98 w 171"/>
                <a:gd name="T69" fmla="*/ 85 h 85"/>
                <a:gd name="T70" fmla="*/ 87 w 171"/>
                <a:gd name="T71" fmla="*/ 85 h 85"/>
                <a:gd name="T72" fmla="*/ 77 w 171"/>
                <a:gd name="T73" fmla="*/ 85 h 85"/>
                <a:gd name="T74" fmla="*/ 67 w 171"/>
                <a:gd name="T75" fmla="*/ 85 h 85"/>
                <a:gd name="T76" fmla="*/ 56 w 171"/>
                <a:gd name="T77" fmla="*/ 84 h 85"/>
                <a:gd name="T78" fmla="*/ 46 w 171"/>
                <a:gd name="T79" fmla="*/ 83 h 85"/>
                <a:gd name="T80" fmla="*/ 37 w 171"/>
                <a:gd name="T81" fmla="*/ 82 h 85"/>
                <a:gd name="T82" fmla="*/ 29 w 171"/>
                <a:gd name="T83" fmla="*/ 80 h 85"/>
                <a:gd name="T84" fmla="*/ 22 w 171"/>
                <a:gd name="T85" fmla="*/ 78 h 85"/>
                <a:gd name="T86" fmla="*/ 15 w 171"/>
                <a:gd name="T87" fmla="*/ 75 h 85"/>
                <a:gd name="T88" fmla="*/ 8 w 171"/>
                <a:gd name="T89" fmla="*/ 69 h 85"/>
                <a:gd name="T90" fmla="*/ 4 w 171"/>
                <a:gd name="T91" fmla="*/ 64 h 85"/>
                <a:gd name="T92" fmla="*/ 1 w 171"/>
                <a:gd name="T93" fmla="*/ 55 h 85"/>
                <a:gd name="T94" fmla="*/ 0 w 171"/>
                <a:gd name="T95" fmla="*/ 48 h 85"/>
                <a:gd name="T96" fmla="*/ 0 w 171"/>
                <a:gd name="T97" fmla="*/ 3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1" h="85">
                  <a:moveTo>
                    <a:pt x="1" y="32"/>
                  </a:moveTo>
                  <a:lnTo>
                    <a:pt x="1" y="30"/>
                  </a:lnTo>
                  <a:lnTo>
                    <a:pt x="2" y="27"/>
                  </a:lnTo>
                  <a:lnTo>
                    <a:pt x="3" y="24"/>
                  </a:lnTo>
                  <a:lnTo>
                    <a:pt x="4" y="21"/>
                  </a:lnTo>
                  <a:lnTo>
                    <a:pt x="5" y="20"/>
                  </a:lnTo>
                  <a:lnTo>
                    <a:pt x="7" y="17"/>
                  </a:lnTo>
                  <a:lnTo>
                    <a:pt x="8" y="16"/>
                  </a:lnTo>
                  <a:lnTo>
                    <a:pt x="11" y="13"/>
                  </a:lnTo>
                  <a:lnTo>
                    <a:pt x="11" y="13"/>
                  </a:lnTo>
                  <a:lnTo>
                    <a:pt x="15" y="10"/>
                  </a:lnTo>
                  <a:lnTo>
                    <a:pt x="15" y="10"/>
                  </a:lnTo>
                  <a:lnTo>
                    <a:pt x="18" y="8"/>
                  </a:lnTo>
                  <a:lnTo>
                    <a:pt x="22" y="7"/>
                  </a:lnTo>
                  <a:lnTo>
                    <a:pt x="23" y="6"/>
                  </a:lnTo>
                  <a:lnTo>
                    <a:pt x="25" y="6"/>
                  </a:lnTo>
                  <a:lnTo>
                    <a:pt x="29" y="5"/>
                  </a:lnTo>
                  <a:lnTo>
                    <a:pt x="32" y="4"/>
                  </a:lnTo>
                  <a:lnTo>
                    <a:pt x="35" y="3"/>
                  </a:lnTo>
                  <a:lnTo>
                    <a:pt x="37" y="3"/>
                  </a:lnTo>
                  <a:lnTo>
                    <a:pt x="39" y="2"/>
                  </a:lnTo>
                  <a:lnTo>
                    <a:pt x="42" y="2"/>
                  </a:lnTo>
                  <a:lnTo>
                    <a:pt x="46" y="2"/>
                  </a:lnTo>
                  <a:lnTo>
                    <a:pt x="49" y="1"/>
                  </a:lnTo>
                  <a:lnTo>
                    <a:pt x="53" y="1"/>
                  </a:lnTo>
                  <a:lnTo>
                    <a:pt x="56" y="1"/>
                  </a:lnTo>
                  <a:lnTo>
                    <a:pt x="60" y="0"/>
                  </a:lnTo>
                  <a:lnTo>
                    <a:pt x="63" y="0"/>
                  </a:lnTo>
                  <a:lnTo>
                    <a:pt x="67" y="0"/>
                  </a:lnTo>
                  <a:lnTo>
                    <a:pt x="70" y="0"/>
                  </a:lnTo>
                  <a:lnTo>
                    <a:pt x="73" y="0"/>
                  </a:lnTo>
                  <a:lnTo>
                    <a:pt x="77" y="0"/>
                  </a:lnTo>
                  <a:lnTo>
                    <a:pt x="80" y="0"/>
                  </a:lnTo>
                  <a:lnTo>
                    <a:pt x="84" y="0"/>
                  </a:lnTo>
                  <a:lnTo>
                    <a:pt x="87" y="0"/>
                  </a:lnTo>
                  <a:lnTo>
                    <a:pt x="91" y="0"/>
                  </a:lnTo>
                  <a:lnTo>
                    <a:pt x="94" y="0"/>
                  </a:lnTo>
                  <a:lnTo>
                    <a:pt x="98" y="0"/>
                  </a:lnTo>
                  <a:lnTo>
                    <a:pt x="101" y="0"/>
                  </a:lnTo>
                  <a:lnTo>
                    <a:pt x="105" y="0"/>
                  </a:lnTo>
                  <a:lnTo>
                    <a:pt x="108" y="0"/>
                  </a:lnTo>
                  <a:lnTo>
                    <a:pt x="111" y="0"/>
                  </a:lnTo>
                  <a:lnTo>
                    <a:pt x="115" y="1"/>
                  </a:lnTo>
                  <a:lnTo>
                    <a:pt x="118" y="1"/>
                  </a:lnTo>
                  <a:lnTo>
                    <a:pt x="122" y="1"/>
                  </a:lnTo>
                  <a:lnTo>
                    <a:pt x="125" y="2"/>
                  </a:lnTo>
                  <a:lnTo>
                    <a:pt x="129" y="2"/>
                  </a:lnTo>
                  <a:lnTo>
                    <a:pt x="132" y="2"/>
                  </a:lnTo>
                  <a:lnTo>
                    <a:pt x="134" y="3"/>
                  </a:lnTo>
                  <a:lnTo>
                    <a:pt x="136" y="3"/>
                  </a:lnTo>
                  <a:lnTo>
                    <a:pt x="139" y="4"/>
                  </a:lnTo>
                  <a:lnTo>
                    <a:pt x="143" y="5"/>
                  </a:lnTo>
                  <a:lnTo>
                    <a:pt x="146" y="6"/>
                  </a:lnTo>
                  <a:lnTo>
                    <a:pt x="148" y="6"/>
                  </a:lnTo>
                  <a:lnTo>
                    <a:pt x="149" y="7"/>
                  </a:lnTo>
                  <a:lnTo>
                    <a:pt x="153" y="8"/>
                  </a:lnTo>
                  <a:lnTo>
                    <a:pt x="156" y="10"/>
                  </a:lnTo>
                  <a:lnTo>
                    <a:pt x="156" y="10"/>
                  </a:lnTo>
                  <a:lnTo>
                    <a:pt x="160" y="13"/>
                  </a:lnTo>
                  <a:lnTo>
                    <a:pt x="160" y="13"/>
                  </a:lnTo>
                  <a:lnTo>
                    <a:pt x="163" y="16"/>
                  </a:lnTo>
                  <a:lnTo>
                    <a:pt x="164" y="17"/>
                  </a:lnTo>
                  <a:lnTo>
                    <a:pt x="166" y="20"/>
                  </a:lnTo>
                  <a:lnTo>
                    <a:pt x="167" y="21"/>
                  </a:lnTo>
                  <a:lnTo>
                    <a:pt x="168" y="24"/>
                  </a:lnTo>
                  <a:lnTo>
                    <a:pt x="169" y="27"/>
                  </a:lnTo>
                  <a:lnTo>
                    <a:pt x="170" y="30"/>
                  </a:lnTo>
                  <a:lnTo>
                    <a:pt x="170" y="32"/>
                  </a:lnTo>
                  <a:lnTo>
                    <a:pt x="171" y="34"/>
                  </a:lnTo>
                  <a:lnTo>
                    <a:pt x="171" y="37"/>
                  </a:lnTo>
                  <a:lnTo>
                    <a:pt x="171" y="41"/>
                  </a:lnTo>
                  <a:lnTo>
                    <a:pt x="171" y="44"/>
                  </a:lnTo>
                  <a:lnTo>
                    <a:pt x="171" y="48"/>
                  </a:lnTo>
                  <a:lnTo>
                    <a:pt x="171" y="51"/>
                  </a:lnTo>
                  <a:lnTo>
                    <a:pt x="170" y="53"/>
                  </a:lnTo>
                  <a:lnTo>
                    <a:pt x="170" y="55"/>
                  </a:lnTo>
                  <a:lnTo>
                    <a:pt x="169" y="58"/>
                  </a:lnTo>
                  <a:lnTo>
                    <a:pt x="168" y="62"/>
                  </a:lnTo>
                  <a:lnTo>
                    <a:pt x="167" y="64"/>
                  </a:lnTo>
                  <a:lnTo>
                    <a:pt x="166" y="65"/>
                  </a:lnTo>
                  <a:lnTo>
                    <a:pt x="164" y="68"/>
                  </a:lnTo>
                  <a:lnTo>
                    <a:pt x="163" y="69"/>
                  </a:lnTo>
                  <a:lnTo>
                    <a:pt x="160" y="72"/>
                  </a:lnTo>
                  <a:lnTo>
                    <a:pt x="160" y="72"/>
                  </a:lnTo>
                  <a:lnTo>
                    <a:pt x="156" y="75"/>
                  </a:lnTo>
                  <a:lnTo>
                    <a:pt x="156" y="75"/>
                  </a:lnTo>
                  <a:lnTo>
                    <a:pt x="153" y="77"/>
                  </a:lnTo>
                  <a:lnTo>
                    <a:pt x="149" y="78"/>
                  </a:lnTo>
                  <a:lnTo>
                    <a:pt x="148" y="79"/>
                  </a:lnTo>
                  <a:lnTo>
                    <a:pt x="146" y="79"/>
                  </a:lnTo>
                  <a:lnTo>
                    <a:pt x="143" y="80"/>
                  </a:lnTo>
                  <a:lnTo>
                    <a:pt x="139" y="81"/>
                  </a:lnTo>
                  <a:lnTo>
                    <a:pt x="136" y="82"/>
                  </a:lnTo>
                  <a:lnTo>
                    <a:pt x="134" y="82"/>
                  </a:lnTo>
                  <a:lnTo>
                    <a:pt x="132" y="83"/>
                  </a:lnTo>
                  <a:lnTo>
                    <a:pt x="129" y="83"/>
                  </a:lnTo>
                  <a:lnTo>
                    <a:pt x="125" y="83"/>
                  </a:lnTo>
                  <a:lnTo>
                    <a:pt x="122" y="84"/>
                  </a:lnTo>
                  <a:lnTo>
                    <a:pt x="118" y="84"/>
                  </a:lnTo>
                  <a:lnTo>
                    <a:pt x="115" y="84"/>
                  </a:lnTo>
                  <a:lnTo>
                    <a:pt x="111" y="85"/>
                  </a:lnTo>
                  <a:lnTo>
                    <a:pt x="108" y="85"/>
                  </a:lnTo>
                  <a:lnTo>
                    <a:pt x="105" y="85"/>
                  </a:lnTo>
                  <a:lnTo>
                    <a:pt x="101" y="85"/>
                  </a:lnTo>
                  <a:lnTo>
                    <a:pt x="98" y="85"/>
                  </a:lnTo>
                  <a:lnTo>
                    <a:pt x="94" y="85"/>
                  </a:lnTo>
                  <a:lnTo>
                    <a:pt x="91" y="85"/>
                  </a:lnTo>
                  <a:lnTo>
                    <a:pt x="87" y="85"/>
                  </a:lnTo>
                  <a:lnTo>
                    <a:pt x="84" y="85"/>
                  </a:lnTo>
                  <a:lnTo>
                    <a:pt x="80" y="85"/>
                  </a:lnTo>
                  <a:lnTo>
                    <a:pt x="77" y="85"/>
                  </a:lnTo>
                  <a:lnTo>
                    <a:pt x="73" y="85"/>
                  </a:lnTo>
                  <a:lnTo>
                    <a:pt x="70" y="85"/>
                  </a:lnTo>
                  <a:lnTo>
                    <a:pt x="67" y="85"/>
                  </a:lnTo>
                  <a:lnTo>
                    <a:pt x="63" y="85"/>
                  </a:lnTo>
                  <a:lnTo>
                    <a:pt x="60" y="85"/>
                  </a:lnTo>
                  <a:lnTo>
                    <a:pt x="56" y="84"/>
                  </a:lnTo>
                  <a:lnTo>
                    <a:pt x="53" y="84"/>
                  </a:lnTo>
                  <a:lnTo>
                    <a:pt x="49" y="84"/>
                  </a:lnTo>
                  <a:lnTo>
                    <a:pt x="46" y="83"/>
                  </a:lnTo>
                  <a:lnTo>
                    <a:pt x="42" y="83"/>
                  </a:lnTo>
                  <a:lnTo>
                    <a:pt x="39" y="83"/>
                  </a:lnTo>
                  <a:lnTo>
                    <a:pt x="37" y="82"/>
                  </a:lnTo>
                  <a:lnTo>
                    <a:pt x="35" y="82"/>
                  </a:lnTo>
                  <a:lnTo>
                    <a:pt x="32" y="81"/>
                  </a:lnTo>
                  <a:lnTo>
                    <a:pt x="29" y="80"/>
                  </a:lnTo>
                  <a:lnTo>
                    <a:pt x="25" y="79"/>
                  </a:lnTo>
                  <a:lnTo>
                    <a:pt x="23" y="79"/>
                  </a:lnTo>
                  <a:lnTo>
                    <a:pt x="22" y="78"/>
                  </a:lnTo>
                  <a:lnTo>
                    <a:pt x="18" y="77"/>
                  </a:lnTo>
                  <a:lnTo>
                    <a:pt x="15" y="75"/>
                  </a:lnTo>
                  <a:lnTo>
                    <a:pt x="15" y="75"/>
                  </a:lnTo>
                  <a:lnTo>
                    <a:pt x="11" y="72"/>
                  </a:lnTo>
                  <a:lnTo>
                    <a:pt x="11" y="72"/>
                  </a:lnTo>
                  <a:lnTo>
                    <a:pt x="8" y="69"/>
                  </a:lnTo>
                  <a:lnTo>
                    <a:pt x="7" y="68"/>
                  </a:lnTo>
                  <a:lnTo>
                    <a:pt x="5" y="65"/>
                  </a:lnTo>
                  <a:lnTo>
                    <a:pt x="4" y="64"/>
                  </a:lnTo>
                  <a:lnTo>
                    <a:pt x="3" y="62"/>
                  </a:lnTo>
                  <a:lnTo>
                    <a:pt x="2" y="58"/>
                  </a:lnTo>
                  <a:lnTo>
                    <a:pt x="1" y="55"/>
                  </a:lnTo>
                  <a:lnTo>
                    <a:pt x="1" y="53"/>
                  </a:lnTo>
                  <a:lnTo>
                    <a:pt x="0" y="51"/>
                  </a:lnTo>
                  <a:lnTo>
                    <a:pt x="0" y="48"/>
                  </a:lnTo>
                  <a:lnTo>
                    <a:pt x="0" y="44"/>
                  </a:lnTo>
                  <a:lnTo>
                    <a:pt x="0" y="41"/>
                  </a:lnTo>
                  <a:lnTo>
                    <a:pt x="0" y="37"/>
                  </a:lnTo>
                  <a:lnTo>
                    <a:pt x="0" y="34"/>
                  </a:lnTo>
                  <a:lnTo>
                    <a:pt x="1" y="32"/>
                  </a:lnTo>
                </a:path>
              </a:pathLst>
            </a:custGeom>
            <a:noFill/>
            <a:ln w="0">
              <a:solidFill>
                <a:srgbClr val="000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72" name="Freeform 100">
              <a:extLst>
                <a:ext uri="{FF2B5EF4-FFF2-40B4-BE49-F238E27FC236}">
                  <a16:creationId xmlns:a16="http://schemas.microsoft.com/office/drawing/2014/main" id="{BDE82190-87A4-46BE-9492-DE374F4E53BE}"/>
                </a:ext>
              </a:extLst>
            </p:cNvPr>
            <p:cNvSpPr>
              <a:spLocks/>
            </p:cNvSpPr>
            <p:nvPr/>
          </p:nvSpPr>
          <p:spPr bwMode="auto">
            <a:xfrm>
              <a:off x="2502" y="1513"/>
              <a:ext cx="471" cy="127"/>
            </a:xfrm>
            <a:custGeom>
              <a:avLst/>
              <a:gdLst>
                <a:gd name="T0" fmla="*/ 6 w 93"/>
                <a:gd name="T1" fmla="*/ 7 h 26"/>
                <a:gd name="T2" fmla="*/ 10 w 93"/>
                <a:gd name="T3" fmla="*/ 5 h 26"/>
                <a:gd name="T4" fmla="*/ 15 w 93"/>
                <a:gd name="T5" fmla="*/ 3 h 26"/>
                <a:gd name="T6" fmla="*/ 21 w 93"/>
                <a:gd name="T7" fmla="*/ 2 h 26"/>
                <a:gd name="T8" fmla="*/ 28 w 93"/>
                <a:gd name="T9" fmla="*/ 1 h 26"/>
                <a:gd name="T10" fmla="*/ 34 w 93"/>
                <a:gd name="T11" fmla="*/ 0 h 26"/>
                <a:gd name="T12" fmla="*/ 41 w 93"/>
                <a:gd name="T13" fmla="*/ 0 h 26"/>
                <a:gd name="T14" fmla="*/ 48 w 93"/>
                <a:gd name="T15" fmla="*/ 0 h 26"/>
                <a:gd name="T16" fmla="*/ 55 w 93"/>
                <a:gd name="T17" fmla="*/ 0 h 26"/>
                <a:gd name="T18" fmla="*/ 62 w 93"/>
                <a:gd name="T19" fmla="*/ 1 h 26"/>
                <a:gd name="T20" fmla="*/ 69 w 93"/>
                <a:gd name="T21" fmla="*/ 2 h 26"/>
                <a:gd name="T22" fmla="*/ 76 w 93"/>
                <a:gd name="T23" fmla="*/ 3 h 26"/>
                <a:gd name="T24" fmla="*/ 79 w 93"/>
                <a:gd name="T25" fmla="*/ 4 h 26"/>
                <a:gd name="T26" fmla="*/ 86 w 93"/>
                <a:gd name="T27" fmla="*/ 6 h 26"/>
                <a:gd name="T28" fmla="*/ 90 w 93"/>
                <a:gd name="T29" fmla="*/ 9 h 26"/>
                <a:gd name="T30" fmla="*/ 93 w 93"/>
                <a:gd name="T31" fmla="*/ 14 h 26"/>
                <a:gd name="T32" fmla="*/ 90 w 93"/>
                <a:gd name="T33" fmla="*/ 19 h 26"/>
                <a:gd name="T34" fmla="*/ 86 w 93"/>
                <a:gd name="T35" fmla="*/ 21 h 26"/>
                <a:gd name="T36" fmla="*/ 79 w 93"/>
                <a:gd name="T37" fmla="*/ 23 h 26"/>
                <a:gd name="T38" fmla="*/ 75 w 93"/>
                <a:gd name="T39" fmla="*/ 24 h 26"/>
                <a:gd name="T40" fmla="*/ 69 w 93"/>
                <a:gd name="T41" fmla="*/ 25 h 26"/>
                <a:gd name="T42" fmla="*/ 62 w 93"/>
                <a:gd name="T43" fmla="*/ 26 h 26"/>
                <a:gd name="T44" fmla="*/ 55 w 93"/>
                <a:gd name="T45" fmla="*/ 26 h 26"/>
                <a:gd name="T46" fmla="*/ 48 w 93"/>
                <a:gd name="T47" fmla="*/ 26 h 26"/>
                <a:gd name="T48" fmla="*/ 41 w 93"/>
                <a:gd name="T49" fmla="*/ 26 h 26"/>
                <a:gd name="T50" fmla="*/ 34 w 93"/>
                <a:gd name="T51" fmla="*/ 26 h 26"/>
                <a:gd name="T52" fmla="*/ 28 w 93"/>
                <a:gd name="T53" fmla="*/ 25 h 26"/>
                <a:gd name="T54" fmla="*/ 21 w 93"/>
                <a:gd name="T55" fmla="*/ 24 h 26"/>
                <a:gd name="T56" fmla="*/ 17 w 93"/>
                <a:gd name="T57" fmla="*/ 24 h 26"/>
                <a:gd name="T58" fmla="*/ 10 w 93"/>
                <a:gd name="T59" fmla="*/ 22 h 26"/>
                <a:gd name="T60" fmla="*/ 6 w 93"/>
                <a:gd name="T61" fmla="*/ 21 h 26"/>
                <a:gd name="T62" fmla="*/ 1 w 93"/>
                <a:gd name="T63" fmla="*/ 17 h 26"/>
                <a:gd name="T64" fmla="*/ 2 w 93"/>
                <a:gd name="T6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3" h="26">
                  <a:moveTo>
                    <a:pt x="3" y="9"/>
                  </a:moveTo>
                  <a:lnTo>
                    <a:pt x="6" y="7"/>
                  </a:lnTo>
                  <a:lnTo>
                    <a:pt x="7" y="6"/>
                  </a:lnTo>
                  <a:lnTo>
                    <a:pt x="10" y="5"/>
                  </a:lnTo>
                  <a:lnTo>
                    <a:pt x="14" y="4"/>
                  </a:lnTo>
                  <a:lnTo>
                    <a:pt x="15" y="3"/>
                  </a:lnTo>
                  <a:lnTo>
                    <a:pt x="17" y="3"/>
                  </a:lnTo>
                  <a:lnTo>
                    <a:pt x="21" y="2"/>
                  </a:lnTo>
                  <a:lnTo>
                    <a:pt x="24" y="2"/>
                  </a:lnTo>
                  <a:lnTo>
                    <a:pt x="28" y="1"/>
                  </a:lnTo>
                  <a:lnTo>
                    <a:pt x="31" y="1"/>
                  </a:lnTo>
                  <a:lnTo>
                    <a:pt x="34" y="0"/>
                  </a:lnTo>
                  <a:lnTo>
                    <a:pt x="38" y="0"/>
                  </a:lnTo>
                  <a:lnTo>
                    <a:pt x="41" y="0"/>
                  </a:lnTo>
                  <a:lnTo>
                    <a:pt x="45" y="0"/>
                  </a:lnTo>
                  <a:lnTo>
                    <a:pt x="48" y="0"/>
                  </a:lnTo>
                  <a:lnTo>
                    <a:pt x="52" y="0"/>
                  </a:lnTo>
                  <a:lnTo>
                    <a:pt x="55" y="0"/>
                  </a:lnTo>
                  <a:lnTo>
                    <a:pt x="59" y="0"/>
                  </a:lnTo>
                  <a:lnTo>
                    <a:pt x="62" y="1"/>
                  </a:lnTo>
                  <a:lnTo>
                    <a:pt x="66" y="1"/>
                  </a:lnTo>
                  <a:lnTo>
                    <a:pt x="69" y="2"/>
                  </a:lnTo>
                  <a:lnTo>
                    <a:pt x="72" y="2"/>
                  </a:lnTo>
                  <a:lnTo>
                    <a:pt x="76" y="3"/>
                  </a:lnTo>
                  <a:lnTo>
                    <a:pt x="78" y="3"/>
                  </a:lnTo>
                  <a:lnTo>
                    <a:pt x="79" y="4"/>
                  </a:lnTo>
                  <a:lnTo>
                    <a:pt x="83" y="5"/>
                  </a:lnTo>
                  <a:lnTo>
                    <a:pt x="86" y="6"/>
                  </a:lnTo>
                  <a:lnTo>
                    <a:pt x="87" y="7"/>
                  </a:lnTo>
                  <a:lnTo>
                    <a:pt x="90" y="9"/>
                  </a:lnTo>
                  <a:lnTo>
                    <a:pt x="91" y="10"/>
                  </a:lnTo>
                  <a:lnTo>
                    <a:pt x="93" y="14"/>
                  </a:lnTo>
                  <a:lnTo>
                    <a:pt x="92" y="17"/>
                  </a:lnTo>
                  <a:lnTo>
                    <a:pt x="90" y="19"/>
                  </a:lnTo>
                  <a:lnTo>
                    <a:pt x="87" y="21"/>
                  </a:lnTo>
                  <a:lnTo>
                    <a:pt x="86" y="21"/>
                  </a:lnTo>
                  <a:lnTo>
                    <a:pt x="83" y="22"/>
                  </a:lnTo>
                  <a:lnTo>
                    <a:pt x="79" y="23"/>
                  </a:lnTo>
                  <a:lnTo>
                    <a:pt x="76" y="24"/>
                  </a:lnTo>
                  <a:lnTo>
                    <a:pt x="75" y="24"/>
                  </a:lnTo>
                  <a:lnTo>
                    <a:pt x="72" y="24"/>
                  </a:lnTo>
                  <a:lnTo>
                    <a:pt x="69" y="25"/>
                  </a:lnTo>
                  <a:lnTo>
                    <a:pt x="66" y="25"/>
                  </a:lnTo>
                  <a:lnTo>
                    <a:pt x="62" y="26"/>
                  </a:lnTo>
                  <a:lnTo>
                    <a:pt x="59" y="26"/>
                  </a:lnTo>
                  <a:lnTo>
                    <a:pt x="55" y="26"/>
                  </a:lnTo>
                  <a:lnTo>
                    <a:pt x="52" y="26"/>
                  </a:lnTo>
                  <a:lnTo>
                    <a:pt x="48" y="26"/>
                  </a:lnTo>
                  <a:lnTo>
                    <a:pt x="45" y="26"/>
                  </a:lnTo>
                  <a:lnTo>
                    <a:pt x="41" y="26"/>
                  </a:lnTo>
                  <a:lnTo>
                    <a:pt x="38" y="26"/>
                  </a:lnTo>
                  <a:lnTo>
                    <a:pt x="34" y="26"/>
                  </a:lnTo>
                  <a:lnTo>
                    <a:pt x="31" y="26"/>
                  </a:lnTo>
                  <a:lnTo>
                    <a:pt x="28" y="25"/>
                  </a:lnTo>
                  <a:lnTo>
                    <a:pt x="24" y="25"/>
                  </a:lnTo>
                  <a:lnTo>
                    <a:pt x="21" y="24"/>
                  </a:lnTo>
                  <a:lnTo>
                    <a:pt x="18" y="24"/>
                  </a:lnTo>
                  <a:lnTo>
                    <a:pt x="17" y="24"/>
                  </a:lnTo>
                  <a:lnTo>
                    <a:pt x="14" y="23"/>
                  </a:lnTo>
                  <a:lnTo>
                    <a:pt x="10" y="22"/>
                  </a:lnTo>
                  <a:lnTo>
                    <a:pt x="7" y="21"/>
                  </a:lnTo>
                  <a:lnTo>
                    <a:pt x="6" y="21"/>
                  </a:lnTo>
                  <a:lnTo>
                    <a:pt x="3" y="19"/>
                  </a:lnTo>
                  <a:lnTo>
                    <a:pt x="1" y="17"/>
                  </a:lnTo>
                  <a:lnTo>
                    <a:pt x="0" y="14"/>
                  </a:lnTo>
                  <a:lnTo>
                    <a:pt x="2" y="10"/>
                  </a:lnTo>
                  <a:lnTo>
                    <a:pt x="3" y="9"/>
                  </a:lnTo>
                </a:path>
              </a:pathLst>
            </a:custGeom>
            <a:noFill/>
            <a:ln w="0">
              <a:solidFill>
                <a:srgbClr val="000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73" name="Freeform 101">
              <a:extLst>
                <a:ext uri="{FF2B5EF4-FFF2-40B4-BE49-F238E27FC236}">
                  <a16:creationId xmlns:a16="http://schemas.microsoft.com/office/drawing/2014/main" id="{046B5211-5C0B-49AF-A0C7-465AFBA8BE8D}"/>
                </a:ext>
              </a:extLst>
            </p:cNvPr>
            <p:cNvSpPr>
              <a:spLocks/>
            </p:cNvSpPr>
            <p:nvPr/>
          </p:nvSpPr>
          <p:spPr bwMode="auto">
            <a:xfrm>
              <a:off x="2502" y="2209"/>
              <a:ext cx="471" cy="127"/>
            </a:xfrm>
            <a:custGeom>
              <a:avLst/>
              <a:gdLst>
                <a:gd name="T0" fmla="*/ 6 w 93"/>
                <a:gd name="T1" fmla="*/ 5 h 26"/>
                <a:gd name="T2" fmla="*/ 10 w 93"/>
                <a:gd name="T3" fmla="*/ 4 h 26"/>
                <a:gd name="T4" fmla="*/ 17 w 93"/>
                <a:gd name="T5" fmla="*/ 2 h 26"/>
                <a:gd name="T6" fmla="*/ 21 w 93"/>
                <a:gd name="T7" fmla="*/ 2 h 26"/>
                <a:gd name="T8" fmla="*/ 28 w 93"/>
                <a:gd name="T9" fmla="*/ 1 h 26"/>
                <a:gd name="T10" fmla="*/ 34 w 93"/>
                <a:gd name="T11" fmla="*/ 0 h 26"/>
                <a:gd name="T12" fmla="*/ 41 w 93"/>
                <a:gd name="T13" fmla="*/ 0 h 26"/>
                <a:gd name="T14" fmla="*/ 48 w 93"/>
                <a:gd name="T15" fmla="*/ 0 h 26"/>
                <a:gd name="T16" fmla="*/ 55 w 93"/>
                <a:gd name="T17" fmla="*/ 0 h 26"/>
                <a:gd name="T18" fmla="*/ 62 w 93"/>
                <a:gd name="T19" fmla="*/ 0 h 26"/>
                <a:gd name="T20" fmla="*/ 69 w 93"/>
                <a:gd name="T21" fmla="*/ 1 h 26"/>
                <a:gd name="T22" fmla="*/ 75 w 93"/>
                <a:gd name="T23" fmla="*/ 2 h 26"/>
                <a:gd name="T24" fmla="*/ 79 w 93"/>
                <a:gd name="T25" fmla="*/ 3 h 26"/>
                <a:gd name="T26" fmla="*/ 86 w 93"/>
                <a:gd name="T27" fmla="*/ 5 h 26"/>
                <a:gd name="T28" fmla="*/ 90 w 93"/>
                <a:gd name="T29" fmla="*/ 7 h 26"/>
                <a:gd name="T30" fmla="*/ 93 w 93"/>
                <a:gd name="T31" fmla="*/ 12 h 26"/>
                <a:gd name="T32" fmla="*/ 90 w 93"/>
                <a:gd name="T33" fmla="*/ 17 h 26"/>
                <a:gd name="T34" fmla="*/ 86 w 93"/>
                <a:gd name="T35" fmla="*/ 20 h 26"/>
                <a:gd name="T36" fmla="*/ 79 w 93"/>
                <a:gd name="T37" fmla="*/ 22 h 26"/>
                <a:gd name="T38" fmla="*/ 76 w 93"/>
                <a:gd name="T39" fmla="*/ 23 h 26"/>
                <a:gd name="T40" fmla="*/ 69 w 93"/>
                <a:gd name="T41" fmla="*/ 24 h 26"/>
                <a:gd name="T42" fmla="*/ 62 w 93"/>
                <a:gd name="T43" fmla="*/ 25 h 26"/>
                <a:gd name="T44" fmla="*/ 55 w 93"/>
                <a:gd name="T45" fmla="*/ 26 h 26"/>
                <a:gd name="T46" fmla="*/ 48 w 93"/>
                <a:gd name="T47" fmla="*/ 26 h 26"/>
                <a:gd name="T48" fmla="*/ 41 w 93"/>
                <a:gd name="T49" fmla="*/ 26 h 26"/>
                <a:gd name="T50" fmla="*/ 34 w 93"/>
                <a:gd name="T51" fmla="*/ 26 h 26"/>
                <a:gd name="T52" fmla="*/ 28 w 93"/>
                <a:gd name="T53" fmla="*/ 25 h 26"/>
                <a:gd name="T54" fmla="*/ 21 w 93"/>
                <a:gd name="T55" fmla="*/ 24 h 26"/>
                <a:gd name="T56" fmla="*/ 15 w 93"/>
                <a:gd name="T57" fmla="*/ 23 h 26"/>
                <a:gd name="T58" fmla="*/ 10 w 93"/>
                <a:gd name="T59" fmla="*/ 21 h 26"/>
                <a:gd name="T60" fmla="*/ 6 w 93"/>
                <a:gd name="T61" fmla="*/ 19 h 26"/>
                <a:gd name="T62" fmla="*/ 2 w 93"/>
                <a:gd name="T63" fmla="*/ 16 h 26"/>
                <a:gd name="T64" fmla="*/ 1 w 93"/>
                <a:gd name="T65"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3" h="26">
                  <a:moveTo>
                    <a:pt x="3" y="7"/>
                  </a:moveTo>
                  <a:lnTo>
                    <a:pt x="6" y="5"/>
                  </a:lnTo>
                  <a:lnTo>
                    <a:pt x="7" y="5"/>
                  </a:lnTo>
                  <a:lnTo>
                    <a:pt x="10" y="4"/>
                  </a:lnTo>
                  <a:lnTo>
                    <a:pt x="14" y="3"/>
                  </a:lnTo>
                  <a:lnTo>
                    <a:pt x="17" y="2"/>
                  </a:lnTo>
                  <a:lnTo>
                    <a:pt x="18" y="2"/>
                  </a:lnTo>
                  <a:lnTo>
                    <a:pt x="21" y="2"/>
                  </a:lnTo>
                  <a:lnTo>
                    <a:pt x="24" y="1"/>
                  </a:lnTo>
                  <a:lnTo>
                    <a:pt x="28" y="1"/>
                  </a:lnTo>
                  <a:lnTo>
                    <a:pt x="31" y="0"/>
                  </a:lnTo>
                  <a:lnTo>
                    <a:pt x="34" y="0"/>
                  </a:lnTo>
                  <a:lnTo>
                    <a:pt x="38" y="0"/>
                  </a:lnTo>
                  <a:lnTo>
                    <a:pt x="41" y="0"/>
                  </a:lnTo>
                  <a:lnTo>
                    <a:pt x="45" y="0"/>
                  </a:lnTo>
                  <a:lnTo>
                    <a:pt x="48" y="0"/>
                  </a:lnTo>
                  <a:lnTo>
                    <a:pt x="52" y="0"/>
                  </a:lnTo>
                  <a:lnTo>
                    <a:pt x="55" y="0"/>
                  </a:lnTo>
                  <a:lnTo>
                    <a:pt x="59" y="0"/>
                  </a:lnTo>
                  <a:lnTo>
                    <a:pt x="62" y="0"/>
                  </a:lnTo>
                  <a:lnTo>
                    <a:pt x="66" y="1"/>
                  </a:lnTo>
                  <a:lnTo>
                    <a:pt x="69" y="1"/>
                  </a:lnTo>
                  <a:lnTo>
                    <a:pt x="72" y="2"/>
                  </a:lnTo>
                  <a:lnTo>
                    <a:pt x="75" y="2"/>
                  </a:lnTo>
                  <a:lnTo>
                    <a:pt x="76" y="2"/>
                  </a:lnTo>
                  <a:lnTo>
                    <a:pt x="79" y="3"/>
                  </a:lnTo>
                  <a:lnTo>
                    <a:pt x="83" y="4"/>
                  </a:lnTo>
                  <a:lnTo>
                    <a:pt x="86" y="5"/>
                  </a:lnTo>
                  <a:lnTo>
                    <a:pt x="87" y="5"/>
                  </a:lnTo>
                  <a:lnTo>
                    <a:pt x="90" y="7"/>
                  </a:lnTo>
                  <a:lnTo>
                    <a:pt x="92" y="9"/>
                  </a:lnTo>
                  <a:lnTo>
                    <a:pt x="93" y="12"/>
                  </a:lnTo>
                  <a:lnTo>
                    <a:pt x="91" y="16"/>
                  </a:lnTo>
                  <a:lnTo>
                    <a:pt x="90" y="17"/>
                  </a:lnTo>
                  <a:lnTo>
                    <a:pt x="87" y="19"/>
                  </a:lnTo>
                  <a:lnTo>
                    <a:pt x="86" y="20"/>
                  </a:lnTo>
                  <a:lnTo>
                    <a:pt x="83" y="21"/>
                  </a:lnTo>
                  <a:lnTo>
                    <a:pt x="79" y="22"/>
                  </a:lnTo>
                  <a:lnTo>
                    <a:pt x="78" y="23"/>
                  </a:lnTo>
                  <a:lnTo>
                    <a:pt x="76" y="23"/>
                  </a:lnTo>
                  <a:lnTo>
                    <a:pt x="72" y="24"/>
                  </a:lnTo>
                  <a:lnTo>
                    <a:pt x="69" y="24"/>
                  </a:lnTo>
                  <a:lnTo>
                    <a:pt x="66" y="25"/>
                  </a:lnTo>
                  <a:lnTo>
                    <a:pt x="62" y="25"/>
                  </a:lnTo>
                  <a:lnTo>
                    <a:pt x="59" y="26"/>
                  </a:lnTo>
                  <a:lnTo>
                    <a:pt x="55" y="26"/>
                  </a:lnTo>
                  <a:lnTo>
                    <a:pt x="52" y="26"/>
                  </a:lnTo>
                  <a:lnTo>
                    <a:pt x="48" y="26"/>
                  </a:lnTo>
                  <a:lnTo>
                    <a:pt x="45" y="26"/>
                  </a:lnTo>
                  <a:lnTo>
                    <a:pt x="41" y="26"/>
                  </a:lnTo>
                  <a:lnTo>
                    <a:pt x="38" y="26"/>
                  </a:lnTo>
                  <a:lnTo>
                    <a:pt x="34" y="26"/>
                  </a:lnTo>
                  <a:lnTo>
                    <a:pt x="31" y="25"/>
                  </a:lnTo>
                  <a:lnTo>
                    <a:pt x="28" y="25"/>
                  </a:lnTo>
                  <a:lnTo>
                    <a:pt x="24" y="24"/>
                  </a:lnTo>
                  <a:lnTo>
                    <a:pt x="21" y="24"/>
                  </a:lnTo>
                  <a:lnTo>
                    <a:pt x="17" y="23"/>
                  </a:lnTo>
                  <a:lnTo>
                    <a:pt x="15" y="23"/>
                  </a:lnTo>
                  <a:lnTo>
                    <a:pt x="14" y="22"/>
                  </a:lnTo>
                  <a:lnTo>
                    <a:pt x="10" y="21"/>
                  </a:lnTo>
                  <a:lnTo>
                    <a:pt x="7" y="20"/>
                  </a:lnTo>
                  <a:lnTo>
                    <a:pt x="6" y="19"/>
                  </a:lnTo>
                  <a:lnTo>
                    <a:pt x="3" y="17"/>
                  </a:lnTo>
                  <a:lnTo>
                    <a:pt x="2" y="16"/>
                  </a:lnTo>
                  <a:lnTo>
                    <a:pt x="0" y="12"/>
                  </a:lnTo>
                  <a:lnTo>
                    <a:pt x="1" y="9"/>
                  </a:lnTo>
                  <a:lnTo>
                    <a:pt x="3" y="7"/>
                  </a:lnTo>
                </a:path>
              </a:pathLst>
            </a:custGeom>
            <a:noFill/>
            <a:ln w="0">
              <a:solidFill>
                <a:srgbClr val="000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74" name="Freeform 102">
              <a:extLst>
                <a:ext uri="{FF2B5EF4-FFF2-40B4-BE49-F238E27FC236}">
                  <a16:creationId xmlns:a16="http://schemas.microsoft.com/office/drawing/2014/main" id="{B48CE58B-D55C-439D-9DEF-070A13843F8C}"/>
                </a:ext>
              </a:extLst>
            </p:cNvPr>
            <p:cNvSpPr>
              <a:spLocks/>
            </p:cNvSpPr>
            <p:nvPr/>
          </p:nvSpPr>
          <p:spPr bwMode="auto">
            <a:xfrm>
              <a:off x="1909" y="1835"/>
              <a:ext cx="213" cy="180"/>
            </a:xfrm>
            <a:custGeom>
              <a:avLst/>
              <a:gdLst>
                <a:gd name="T0" fmla="*/ 3 w 42"/>
                <a:gd name="T1" fmla="*/ 10 h 37"/>
                <a:gd name="T2" fmla="*/ 5 w 42"/>
                <a:gd name="T3" fmla="*/ 6 h 37"/>
                <a:gd name="T4" fmla="*/ 6 w 42"/>
                <a:gd name="T5" fmla="*/ 6 h 37"/>
                <a:gd name="T6" fmla="*/ 10 w 42"/>
                <a:gd name="T7" fmla="*/ 3 h 37"/>
                <a:gd name="T8" fmla="*/ 10 w 42"/>
                <a:gd name="T9" fmla="*/ 3 h 37"/>
                <a:gd name="T10" fmla="*/ 13 w 42"/>
                <a:gd name="T11" fmla="*/ 2 h 37"/>
                <a:gd name="T12" fmla="*/ 17 w 42"/>
                <a:gd name="T13" fmla="*/ 1 h 37"/>
                <a:gd name="T14" fmla="*/ 20 w 42"/>
                <a:gd name="T15" fmla="*/ 0 h 37"/>
                <a:gd name="T16" fmla="*/ 24 w 42"/>
                <a:gd name="T17" fmla="*/ 0 h 37"/>
                <a:gd name="T18" fmla="*/ 27 w 42"/>
                <a:gd name="T19" fmla="*/ 1 h 37"/>
                <a:gd name="T20" fmla="*/ 31 w 42"/>
                <a:gd name="T21" fmla="*/ 1 h 37"/>
                <a:gd name="T22" fmla="*/ 34 w 42"/>
                <a:gd name="T23" fmla="*/ 3 h 37"/>
                <a:gd name="T24" fmla="*/ 34 w 42"/>
                <a:gd name="T25" fmla="*/ 3 h 37"/>
                <a:gd name="T26" fmla="*/ 37 w 42"/>
                <a:gd name="T27" fmla="*/ 6 h 37"/>
                <a:gd name="T28" fmla="*/ 38 w 42"/>
                <a:gd name="T29" fmla="*/ 6 h 37"/>
                <a:gd name="T30" fmla="*/ 40 w 42"/>
                <a:gd name="T31" fmla="*/ 10 h 37"/>
                <a:gd name="T32" fmla="*/ 41 w 42"/>
                <a:gd name="T33" fmla="*/ 11 h 37"/>
                <a:gd name="T34" fmla="*/ 42 w 42"/>
                <a:gd name="T35" fmla="*/ 13 h 37"/>
                <a:gd name="T36" fmla="*/ 42 w 42"/>
                <a:gd name="T37" fmla="*/ 17 h 37"/>
                <a:gd name="T38" fmla="*/ 42 w 42"/>
                <a:gd name="T39" fmla="*/ 20 h 37"/>
                <a:gd name="T40" fmla="*/ 42 w 42"/>
                <a:gd name="T41" fmla="*/ 24 h 37"/>
                <a:gd name="T42" fmla="*/ 41 w 42"/>
                <a:gd name="T43" fmla="*/ 26 h 37"/>
                <a:gd name="T44" fmla="*/ 40 w 42"/>
                <a:gd name="T45" fmla="*/ 27 h 37"/>
                <a:gd name="T46" fmla="*/ 38 w 42"/>
                <a:gd name="T47" fmla="*/ 31 h 37"/>
                <a:gd name="T48" fmla="*/ 37 w 42"/>
                <a:gd name="T49" fmla="*/ 31 h 37"/>
                <a:gd name="T50" fmla="*/ 34 w 42"/>
                <a:gd name="T51" fmla="*/ 34 h 37"/>
                <a:gd name="T52" fmla="*/ 34 w 42"/>
                <a:gd name="T53" fmla="*/ 34 h 37"/>
                <a:gd name="T54" fmla="*/ 31 w 42"/>
                <a:gd name="T55" fmla="*/ 36 h 37"/>
                <a:gd name="T56" fmla="*/ 27 w 42"/>
                <a:gd name="T57" fmla="*/ 36 h 37"/>
                <a:gd name="T58" fmla="*/ 24 w 42"/>
                <a:gd name="T59" fmla="*/ 37 h 37"/>
                <a:gd name="T60" fmla="*/ 20 w 42"/>
                <a:gd name="T61" fmla="*/ 37 h 37"/>
                <a:gd name="T62" fmla="*/ 17 w 42"/>
                <a:gd name="T63" fmla="*/ 36 h 37"/>
                <a:gd name="T64" fmla="*/ 13 w 42"/>
                <a:gd name="T65" fmla="*/ 35 h 37"/>
                <a:gd name="T66" fmla="*/ 10 w 42"/>
                <a:gd name="T67" fmla="*/ 34 h 37"/>
                <a:gd name="T68" fmla="*/ 10 w 42"/>
                <a:gd name="T69" fmla="*/ 34 h 37"/>
                <a:gd name="T70" fmla="*/ 6 w 42"/>
                <a:gd name="T71" fmla="*/ 31 h 37"/>
                <a:gd name="T72" fmla="*/ 5 w 42"/>
                <a:gd name="T73" fmla="*/ 31 h 37"/>
                <a:gd name="T74" fmla="*/ 3 w 42"/>
                <a:gd name="T75" fmla="*/ 27 h 37"/>
                <a:gd name="T76" fmla="*/ 3 w 42"/>
                <a:gd name="T77" fmla="*/ 27 h 37"/>
                <a:gd name="T78" fmla="*/ 1 w 42"/>
                <a:gd name="T79" fmla="*/ 24 h 37"/>
                <a:gd name="T80" fmla="*/ 0 w 42"/>
                <a:gd name="T81" fmla="*/ 20 h 37"/>
                <a:gd name="T82" fmla="*/ 0 w 42"/>
                <a:gd name="T83" fmla="*/ 17 h 37"/>
                <a:gd name="T84" fmla="*/ 1 w 42"/>
                <a:gd name="T85" fmla="*/ 13 h 37"/>
                <a:gd name="T86" fmla="*/ 3 w 42"/>
                <a:gd name="T87" fmla="*/ 10 h 37"/>
                <a:gd name="T88" fmla="*/ 3 w 42"/>
                <a:gd name="T89"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 h="37">
                  <a:moveTo>
                    <a:pt x="3" y="10"/>
                  </a:moveTo>
                  <a:lnTo>
                    <a:pt x="5" y="6"/>
                  </a:lnTo>
                  <a:lnTo>
                    <a:pt x="6" y="6"/>
                  </a:lnTo>
                  <a:lnTo>
                    <a:pt x="10" y="3"/>
                  </a:lnTo>
                  <a:lnTo>
                    <a:pt x="10" y="3"/>
                  </a:lnTo>
                  <a:lnTo>
                    <a:pt x="13" y="2"/>
                  </a:lnTo>
                  <a:lnTo>
                    <a:pt x="17" y="1"/>
                  </a:lnTo>
                  <a:lnTo>
                    <a:pt x="20" y="0"/>
                  </a:lnTo>
                  <a:lnTo>
                    <a:pt x="24" y="0"/>
                  </a:lnTo>
                  <a:lnTo>
                    <a:pt x="27" y="1"/>
                  </a:lnTo>
                  <a:lnTo>
                    <a:pt x="31" y="1"/>
                  </a:lnTo>
                  <a:lnTo>
                    <a:pt x="34" y="3"/>
                  </a:lnTo>
                  <a:lnTo>
                    <a:pt x="34" y="3"/>
                  </a:lnTo>
                  <a:lnTo>
                    <a:pt x="37" y="6"/>
                  </a:lnTo>
                  <a:lnTo>
                    <a:pt x="38" y="6"/>
                  </a:lnTo>
                  <a:lnTo>
                    <a:pt x="40" y="10"/>
                  </a:lnTo>
                  <a:lnTo>
                    <a:pt x="41" y="11"/>
                  </a:lnTo>
                  <a:lnTo>
                    <a:pt x="42" y="13"/>
                  </a:lnTo>
                  <a:lnTo>
                    <a:pt x="42" y="17"/>
                  </a:lnTo>
                  <a:lnTo>
                    <a:pt x="42" y="20"/>
                  </a:lnTo>
                  <a:lnTo>
                    <a:pt x="42" y="24"/>
                  </a:lnTo>
                  <a:lnTo>
                    <a:pt x="41" y="26"/>
                  </a:lnTo>
                  <a:lnTo>
                    <a:pt x="40" y="27"/>
                  </a:lnTo>
                  <a:lnTo>
                    <a:pt x="38" y="31"/>
                  </a:lnTo>
                  <a:lnTo>
                    <a:pt x="37" y="31"/>
                  </a:lnTo>
                  <a:lnTo>
                    <a:pt x="34" y="34"/>
                  </a:lnTo>
                  <a:lnTo>
                    <a:pt x="34" y="34"/>
                  </a:lnTo>
                  <a:lnTo>
                    <a:pt x="31" y="36"/>
                  </a:lnTo>
                  <a:lnTo>
                    <a:pt x="27" y="36"/>
                  </a:lnTo>
                  <a:lnTo>
                    <a:pt x="24" y="37"/>
                  </a:lnTo>
                  <a:lnTo>
                    <a:pt x="20" y="37"/>
                  </a:lnTo>
                  <a:lnTo>
                    <a:pt x="17" y="36"/>
                  </a:lnTo>
                  <a:lnTo>
                    <a:pt x="13" y="35"/>
                  </a:lnTo>
                  <a:lnTo>
                    <a:pt x="10" y="34"/>
                  </a:lnTo>
                  <a:lnTo>
                    <a:pt x="10" y="34"/>
                  </a:lnTo>
                  <a:lnTo>
                    <a:pt x="6" y="31"/>
                  </a:lnTo>
                  <a:lnTo>
                    <a:pt x="5" y="31"/>
                  </a:lnTo>
                  <a:lnTo>
                    <a:pt x="3" y="27"/>
                  </a:lnTo>
                  <a:lnTo>
                    <a:pt x="3" y="27"/>
                  </a:lnTo>
                  <a:lnTo>
                    <a:pt x="1" y="24"/>
                  </a:lnTo>
                  <a:lnTo>
                    <a:pt x="0" y="20"/>
                  </a:lnTo>
                  <a:lnTo>
                    <a:pt x="0" y="17"/>
                  </a:lnTo>
                  <a:lnTo>
                    <a:pt x="1" y="13"/>
                  </a:lnTo>
                  <a:lnTo>
                    <a:pt x="3" y="10"/>
                  </a:lnTo>
                  <a:lnTo>
                    <a:pt x="3" y="10"/>
                  </a:lnTo>
                </a:path>
              </a:pathLst>
            </a:custGeom>
            <a:noFill/>
            <a:ln w="0">
              <a:solidFill>
                <a:srgbClr val="001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75" name="Freeform 103">
              <a:extLst>
                <a:ext uri="{FF2B5EF4-FFF2-40B4-BE49-F238E27FC236}">
                  <a16:creationId xmlns:a16="http://schemas.microsoft.com/office/drawing/2014/main" id="{3C11487E-4260-4965-B995-015127FC1F97}"/>
                </a:ext>
              </a:extLst>
            </p:cNvPr>
            <p:cNvSpPr>
              <a:spLocks/>
            </p:cNvSpPr>
            <p:nvPr/>
          </p:nvSpPr>
          <p:spPr bwMode="auto">
            <a:xfrm>
              <a:off x="3352" y="1835"/>
              <a:ext cx="213" cy="180"/>
            </a:xfrm>
            <a:custGeom>
              <a:avLst/>
              <a:gdLst>
                <a:gd name="T0" fmla="*/ 39 w 42"/>
                <a:gd name="T1" fmla="*/ 10 h 37"/>
                <a:gd name="T2" fmla="*/ 39 w 42"/>
                <a:gd name="T3" fmla="*/ 10 h 37"/>
                <a:gd name="T4" fmla="*/ 41 w 42"/>
                <a:gd name="T5" fmla="*/ 13 h 37"/>
                <a:gd name="T6" fmla="*/ 42 w 42"/>
                <a:gd name="T7" fmla="*/ 17 h 37"/>
                <a:gd name="T8" fmla="*/ 42 w 42"/>
                <a:gd name="T9" fmla="*/ 20 h 37"/>
                <a:gd name="T10" fmla="*/ 41 w 42"/>
                <a:gd name="T11" fmla="*/ 24 h 37"/>
                <a:gd name="T12" fmla="*/ 39 w 42"/>
                <a:gd name="T13" fmla="*/ 27 h 37"/>
                <a:gd name="T14" fmla="*/ 39 w 42"/>
                <a:gd name="T15" fmla="*/ 27 h 37"/>
                <a:gd name="T16" fmla="*/ 37 w 42"/>
                <a:gd name="T17" fmla="*/ 31 h 37"/>
                <a:gd name="T18" fmla="*/ 36 w 42"/>
                <a:gd name="T19" fmla="*/ 31 h 37"/>
                <a:gd name="T20" fmla="*/ 32 w 42"/>
                <a:gd name="T21" fmla="*/ 34 h 37"/>
                <a:gd name="T22" fmla="*/ 32 w 42"/>
                <a:gd name="T23" fmla="*/ 34 h 37"/>
                <a:gd name="T24" fmla="*/ 29 w 42"/>
                <a:gd name="T25" fmla="*/ 35 h 37"/>
                <a:gd name="T26" fmla="*/ 25 w 42"/>
                <a:gd name="T27" fmla="*/ 36 h 37"/>
                <a:gd name="T28" fmla="*/ 22 w 42"/>
                <a:gd name="T29" fmla="*/ 37 h 37"/>
                <a:gd name="T30" fmla="*/ 18 w 42"/>
                <a:gd name="T31" fmla="*/ 37 h 37"/>
                <a:gd name="T32" fmla="*/ 15 w 42"/>
                <a:gd name="T33" fmla="*/ 36 h 37"/>
                <a:gd name="T34" fmla="*/ 12 w 42"/>
                <a:gd name="T35" fmla="*/ 36 h 37"/>
                <a:gd name="T36" fmla="*/ 8 w 42"/>
                <a:gd name="T37" fmla="*/ 34 h 37"/>
                <a:gd name="T38" fmla="*/ 8 w 42"/>
                <a:gd name="T39" fmla="*/ 34 h 37"/>
                <a:gd name="T40" fmla="*/ 5 w 42"/>
                <a:gd name="T41" fmla="*/ 31 h 37"/>
                <a:gd name="T42" fmla="*/ 4 w 42"/>
                <a:gd name="T43" fmla="*/ 31 h 37"/>
                <a:gd name="T44" fmla="*/ 2 w 42"/>
                <a:gd name="T45" fmla="*/ 27 h 37"/>
                <a:gd name="T46" fmla="*/ 1 w 42"/>
                <a:gd name="T47" fmla="*/ 26 h 37"/>
                <a:gd name="T48" fmla="*/ 0 w 42"/>
                <a:gd name="T49" fmla="*/ 24 h 37"/>
                <a:gd name="T50" fmla="*/ 0 w 42"/>
                <a:gd name="T51" fmla="*/ 20 h 37"/>
                <a:gd name="T52" fmla="*/ 0 w 42"/>
                <a:gd name="T53" fmla="*/ 17 h 37"/>
                <a:gd name="T54" fmla="*/ 0 w 42"/>
                <a:gd name="T55" fmla="*/ 13 h 37"/>
                <a:gd name="T56" fmla="*/ 1 w 42"/>
                <a:gd name="T57" fmla="*/ 11 h 37"/>
                <a:gd name="T58" fmla="*/ 2 w 42"/>
                <a:gd name="T59" fmla="*/ 10 h 37"/>
                <a:gd name="T60" fmla="*/ 4 w 42"/>
                <a:gd name="T61" fmla="*/ 6 h 37"/>
                <a:gd name="T62" fmla="*/ 5 w 42"/>
                <a:gd name="T63" fmla="*/ 6 h 37"/>
                <a:gd name="T64" fmla="*/ 8 w 42"/>
                <a:gd name="T65" fmla="*/ 3 h 37"/>
                <a:gd name="T66" fmla="*/ 8 w 42"/>
                <a:gd name="T67" fmla="*/ 3 h 37"/>
                <a:gd name="T68" fmla="*/ 12 w 42"/>
                <a:gd name="T69" fmla="*/ 1 h 37"/>
                <a:gd name="T70" fmla="*/ 15 w 42"/>
                <a:gd name="T71" fmla="*/ 1 h 37"/>
                <a:gd name="T72" fmla="*/ 18 w 42"/>
                <a:gd name="T73" fmla="*/ 0 h 37"/>
                <a:gd name="T74" fmla="*/ 22 w 42"/>
                <a:gd name="T75" fmla="*/ 0 h 37"/>
                <a:gd name="T76" fmla="*/ 25 w 42"/>
                <a:gd name="T77" fmla="*/ 1 h 37"/>
                <a:gd name="T78" fmla="*/ 29 w 42"/>
                <a:gd name="T79" fmla="*/ 2 h 37"/>
                <a:gd name="T80" fmla="*/ 32 w 42"/>
                <a:gd name="T81" fmla="*/ 3 h 37"/>
                <a:gd name="T82" fmla="*/ 32 w 42"/>
                <a:gd name="T83" fmla="*/ 3 h 37"/>
                <a:gd name="T84" fmla="*/ 36 w 42"/>
                <a:gd name="T85" fmla="*/ 6 h 37"/>
                <a:gd name="T86" fmla="*/ 37 w 42"/>
                <a:gd name="T87" fmla="*/ 6 h 37"/>
                <a:gd name="T88" fmla="*/ 39 w 42"/>
                <a:gd name="T89"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 h="37">
                  <a:moveTo>
                    <a:pt x="39" y="10"/>
                  </a:moveTo>
                  <a:lnTo>
                    <a:pt x="39" y="10"/>
                  </a:lnTo>
                  <a:lnTo>
                    <a:pt x="41" y="13"/>
                  </a:lnTo>
                  <a:lnTo>
                    <a:pt x="42" y="17"/>
                  </a:lnTo>
                  <a:lnTo>
                    <a:pt x="42" y="20"/>
                  </a:lnTo>
                  <a:lnTo>
                    <a:pt x="41" y="24"/>
                  </a:lnTo>
                  <a:lnTo>
                    <a:pt x="39" y="27"/>
                  </a:lnTo>
                  <a:lnTo>
                    <a:pt x="39" y="27"/>
                  </a:lnTo>
                  <a:lnTo>
                    <a:pt x="37" y="31"/>
                  </a:lnTo>
                  <a:lnTo>
                    <a:pt x="36" y="31"/>
                  </a:lnTo>
                  <a:lnTo>
                    <a:pt x="32" y="34"/>
                  </a:lnTo>
                  <a:lnTo>
                    <a:pt x="32" y="34"/>
                  </a:lnTo>
                  <a:lnTo>
                    <a:pt x="29" y="35"/>
                  </a:lnTo>
                  <a:lnTo>
                    <a:pt x="25" y="36"/>
                  </a:lnTo>
                  <a:lnTo>
                    <a:pt x="22" y="37"/>
                  </a:lnTo>
                  <a:lnTo>
                    <a:pt x="18" y="37"/>
                  </a:lnTo>
                  <a:lnTo>
                    <a:pt x="15" y="36"/>
                  </a:lnTo>
                  <a:lnTo>
                    <a:pt x="12" y="36"/>
                  </a:lnTo>
                  <a:lnTo>
                    <a:pt x="8" y="34"/>
                  </a:lnTo>
                  <a:lnTo>
                    <a:pt x="8" y="34"/>
                  </a:lnTo>
                  <a:lnTo>
                    <a:pt x="5" y="31"/>
                  </a:lnTo>
                  <a:lnTo>
                    <a:pt x="4" y="31"/>
                  </a:lnTo>
                  <a:lnTo>
                    <a:pt x="2" y="27"/>
                  </a:lnTo>
                  <a:lnTo>
                    <a:pt x="1" y="26"/>
                  </a:lnTo>
                  <a:lnTo>
                    <a:pt x="0" y="24"/>
                  </a:lnTo>
                  <a:lnTo>
                    <a:pt x="0" y="20"/>
                  </a:lnTo>
                  <a:lnTo>
                    <a:pt x="0" y="17"/>
                  </a:lnTo>
                  <a:lnTo>
                    <a:pt x="0" y="13"/>
                  </a:lnTo>
                  <a:lnTo>
                    <a:pt x="1" y="11"/>
                  </a:lnTo>
                  <a:lnTo>
                    <a:pt x="2" y="10"/>
                  </a:lnTo>
                  <a:lnTo>
                    <a:pt x="4" y="6"/>
                  </a:lnTo>
                  <a:lnTo>
                    <a:pt x="5" y="6"/>
                  </a:lnTo>
                  <a:lnTo>
                    <a:pt x="8" y="3"/>
                  </a:lnTo>
                  <a:lnTo>
                    <a:pt x="8" y="3"/>
                  </a:lnTo>
                  <a:lnTo>
                    <a:pt x="12" y="1"/>
                  </a:lnTo>
                  <a:lnTo>
                    <a:pt x="15" y="1"/>
                  </a:lnTo>
                  <a:lnTo>
                    <a:pt x="18" y="0"/>
                  </a:lnTo>
                  <a:lnTo>
                    <a:pt x="22" y="0"/>
                  </a:lnTo>
                  <a:lnTo>
                    <a:pt x="25" y="1"/>
                  </a:lnTo>
                  <a:lnTo>
                    <a:pt x="29" y="2"/>
                  </a:lnTo>
                  <a:lnTo>
                    <a:pt x="32" y="3"/>
                  </a:lnTo>
                  <a:lnTo>
                    <a:pt x="32" y="3"/>
                  </a:lnTo>
                  <a:lnTo>
                    <a:pt x="36" y="6"/>
                  </a:lnTo>
                  <a:lnTo>
                    <a:pt x="37" y="6"/>
                  </a:lnTo>
                  <a:lnTo>
                    <a:pt x="39" y="10"/>
                  </a:lnTo>
                </a:path>
              </a:pathLst>
            </a:custGeom>
            <a:noFill/>
            <a:ln w="0">
              <a:solidFill>
                <a:srgbClr val="001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76" name="Freeform 104">
              <a:extLst>
                <a:ext uri="{FF2B5EF4-FFF2-40B4-BE49-F238E27FC236}">
                  <a16:creationId xmlns:a16="http://schemas.microsoft.com/office/drawing/2014/main" id="{7334FB32-CD24-4158-815A-59ECEEA3BB23}"/>
                </a:ext>
              </a:extLst>
            </p:cNvPr>
            <p:cNvSpPr>
              <a:spLocks/>
            </p:cNvSpPr>
            <p:nvPr/>
          </p:nvSpPr>
          <p:spPr bwMode="auto">
            <a:xfrm>
              <a:off x="2314" y="1723"/>
              <a:ext cx="846" cy="404"/>
            </a:xfrm>
            <a:custGeom>
              <a:avLst/>
              <a:gdLst>
                <a:gd name="T0" fmla="*/ 6 w 167"/>
                <a:gd name="T1" fmla="*/ 19 h 83"/>
                <a:gd name="T2" fmla="*/ 9 w 167"/>
                <a:gd name="T3" fmla="*/ 15 h 83"/>
                <a:gd name="T4" fmla="*/ 16 w 167"/>
                <a:gd name="T5" fmla="*/ 10 h 83"/>
                <a:gd name="T6" fmla="*/ 23 w 167"/>
                <a:gd name="T7" fmla="*/ 6 h 83"/>
                <a:gd name="T8" fmla="*/ 30 w 167"/>
                <a:gd name="T9" fmla="*/ 4 h 83"/>
                <a:gd name="T10" fmla="*/ 40 w 167"/>
                <a:gd name="T11" fmla="*/ 2 h 83"/>
                <a:gd name="T12" fmla="*/ 47 w 167"/>
                <a:gd name="T13" fmla="*/ 1 h 83"/>
                <a:gd name="T14" fmla="*/ 58 w 167"/>
                <a:gd name="T15" fmla="*/ 0 h 83"/>
                <a:gd name="T16" fmla="*/ 68 w 167"/>
                <a:gd name="T17" fmla="*/ 0 h 83"/>
                <a:gd name="T18" fmla="*/ 78 w 167"/>
                <a:gd name="T19" fmla="*/ 0 h 83"/>
                <a:gd name="T20" fmla="*/ 89 w 167"/>
                <a:gd name="T21" fmla="*/ 0 h 83"/>
                <a:gd name="T22" fmla="*/ 99 w 167"/>
                <a:gd name="T23" fmla="*/ 0 h 83"/>
                <a:gd name="T24" fmla="*/ 109 w 167"/>
                <a:gd name="T25" fmla="*/ 0 h 83"/>
                <a:gd name="T26" fmla="*/ 120 w 167"/>
                <a:gd name="T27" fmla="*/ 1 h 83"/>
                <a:gd name="T28" fmla="*/ 127 w 167"/>
                <a:gd name="T29" fmla="*/ 2 h 83"/>
                <a:gd name="T30" fmla="*/ 137 w 167"/>
                <a:gd name="T31" fmla="*/ 4 h 83"/>
                <a:gd name="T32" fmla="*/ 144 w 167"/>
                <a:gd name="T33" fmla="*/ 6 h 83"/>
                <a:gd name="T34" fmla="*/ 151 w 167"/>
                <a:gd name="T35" fmla="*/ 10 h 83"/>
                <a:gd name="T36" fmla="*/ 158 w 167"/>
                <a:gd name="T37" fmla="*/ 15 h 83"/>
                <a:gd name="T38" fmla="*/ 161 w 167"/>
                <a:gd name="T39" fmla="*/ 19 h 83"/>
                <a:gd name="T40" fmla="*/ 165 w 167"/>
                <a:gd name="T41" fmla="*/ 26 h 83"/>
                <a:gd name="T42" fmla="*/ 167 w 167"/>
                <a:gd name="T43" fmla="*/ 36 h 83"/>
                <a:gd name="T44" fmla="*/ 167 w 167"/>
                <a:gd name="T45" fmla="*/ 47 h 83"/>
                <a:gd name="T46" fmla="*/ 165 w 167"/>
                <a:gd name="T47" fmla="*/ 57 h 83"/>
                <a:gd name="T48" fmla="*/ 161 w 167"/>
                <a:gd name="T49" fmla="*/ 64 h 83"/>
                <a:gd name="T50" fmla="*/ 158 w 167"/>
                <a:gd name="T51" fmla="*/ 68 h 83"/>
                <a:gd name="T52" fmla="*/ 151 w 167"/>
                <a:gd name="T53" fmla="*/ 73 h 83"/>
                <a:gd name="T54" fmla="*/ 144 w 167"/>
                <a:gd name="T55" fmla="*/ 77 h 83"/>
                <a:gd name="T56" fmla="*/ 137 w 167"/>
                <a:gd name="T57" fmla="*/ 79 h 83"/>
                <a:gd name="T58" fmla="*/ 127 w 167"/>
                <a:gd name="T59" fmla="*/ 81 h 83"/>
                <a:gd name="T60" fmla="*/ 120 w 167"/>
                <a:gd name="T61" fmla="*/ 82 h 83"/>
                <a:gd name="T62" fmla="*/ 109 w 167"/>
                <a:gd name="T63" fmla="*/ 83 h 83"/>
                <a:gd name="T64" fmla="*/ 99 w 167"/>
                <a:gd name="T65" fmla="*/ 83 h 83"/>
                <a:gd name="T66" fmla="*/ 89 w 167"/>
                <a:gd name="T67" fmla="*/ 83 h 83"/>
                <a:gd name="T68" fmla="*/ 78 w 167"/>
                <a:gd name="T69" fmla="*/ 83 h 83"/>
                <a:gd name="T70" fmla="*/ 68 w 167"/>
                <a:gd name="T71" fmla="*/ 83 h 83"/>
                <a:gd name="T72" fmla="*/ 58 w 167"/>
                <a:gd name="T73" fmla="*/ 83 h 83"/>
                <a:gd name="T74" fmla="*/ 47 w 167"/>
                <a:gd name="T75" fmla="*/ 82 h 83"/>
                <a:gd name="T76" fmla="*/ 40 w 167"/>
                <a:gd name="T77" fmla="*/ 81 h 83"/>
                <a:gd name="T78" fmla="*/ 30 w 167"/>
                <a:gd name="T79" fmla="*/ 79 h 83"/>
                <a:gd name="T80" fmla="*/ 23 w 167"/>
                <a:gd name="T81" fmla="*/ 77 h 83"/>
                <a:gd name="T82" fmla="*/ 16 w 167"/>
                <a:gd name="T83" fmla="*/ 73 h 83"/>
                <a:gd name="T84" fmla="*/ 9 w 167"/>
                <a:gd name="T85" fmla="*/ 68 h 83"/>
                <a:gd name="T86" fmla="*/ 6 w 167"/>
                <a:gd name="T87" fmla="*/ 64 h 83"/>
                <a:gd name="T88" fmla="*/ 2 w 167"/>
                <a:gd name="T89" fmla="*/ 57 h 83"/>
                <a:gd name="T90" fmla="*/ 0 w 167"/>
                <a:gd name="T91" fmla="*/ 47 h 83"/>
                <a:gd name="T92" fmla="*/ 0 w 167"/>
                <a:gd name="T93" fmla="*/ 36 h 83"/>
                <a:gd name="T94" fmla="*/ 2 w 167"/>
                <a:gd name="T95" fmla="*/ 2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7" h="83">
                  <a:moveTo>
                    <a:pt x="2" y="26"/>
                  </a:moveTo>
                  <a:lnTo>
                    <a:pt x="4" y="23"/>
                  </a:lnTo>
                  <a:lnTo>
                    <a:pt x="6" y="19"/>
                  </a:lnTo>
                  <a:lnTo>
                    <a:pt x="6" y="19"/>
                  </a:lnTo>
                  <a:lnTo>
                    <a:pt x="8" y="16"/>
                  </a:lnTo>
                  <a:lnTo>
                    <a:pt x="9" y="15"/>
                  </a:lnTo>
                  <a:lnTo>
                    <a:pt x="12" y="12"/>
                  </a:lnTo>
                  <a:lnTo>
                    <a:pt x="13" y="12"/>
                  </a:lnTo>
                  <a:lnTo>
                    <a:pt x="16" y="10"/>
                  </a:lnTo>
                  <a:lnTo>
                    <a:pt x="18" y="9"/>
                  </a:lnTo>
                  <a:lnTo>
                    <a:pt x="20" y="8"/>
                  </a:lnTo>
                  <a:lnTo>
                    <a:pt x="23" y="6"/>
                  </a:lnTo>
                  <a:lnTo>
                    <a:pt x="27" y="5"/>
                  </a:lnTo>
                  <a:lnTo>
                    <a:pt x="27" y="5"/>
                  </a:lnTo>
                  <a:lnTo>
                    <a:pt x="30" y="4"/>
                  </a:lnTo>
                  <a:lnTo>
                    <a:pt x="33" y="4"/>
                  </a:lnTo>
                  <a:lnTo>
                    <a:pt x="37" y="3"/>
                  </a:lnTo>
                  <a:lnTo>
                    <a:pt x="40" y="2"/>
                  </a:lnTo>
                  <a:lnTo>
                    <a:pt x="44" y="2"/>
                  </a:lnTo>
                  <a:lnTo>
                    <a:pt x="44" y="2"/>
                  </a:lnTo>
                  <a:lnTo>
                    <a:pt x="47" y="1"/>
                  </a:lnTo>
                  <a:lnTo>
                    <a:pt x="51" y="1"/>
                  </a:lnTo>
                  <a:lnTo>
                    <a:pt x="54" y="1"/>
                  </a:lnTo>
                  <a:lnTo>
                    <a:pt x="58" y="0"/>
                  </a:lnTo>
                  <a:lnTo>
                    <a:pt x="61" y="0"/>
                  </a:lnTo>
                  <a:lnTo>
                    <a:pt x="65" y="0"/>
                  </a:lnTo>
                  <a:lnTo>
                    <a:pt x="68" y="0"/>
                  </a:lnTo>
                  <a:lnTo>
                    <a:pt x="71" y="0"/>
                  </a:lnTo>
                  <a:lnTo>
                    <a:pt x="75" y="0"/>
                  </a:lnTo>
                  <a:lnTo>
                    <a:pt x="78" y="0"/>
                  </a:lnTo>
                  <a:lnTo>
                    <a:pt x="82" y="0"/>
                  </a:lnTo>
                  <a:lnTo>
                    <a:pt x="85" y="0"/>
                  </a:lnTo>
                  <a:lnTo>
                    <a:pt x="89" y="0"/>
                  </a:lnTo>
                  <a:lnTo>
                    <a:pt x="92" y="0"/>
                  </a:lnTo>
                  <a:lnTo>
                    <a:pt x="96" y="0"/>
                  </a:lnTo>
                  <a:lnTo>
                    <a:pt x="99" y="0"/>
                  </a:lnTo>
                  <a:lnTo>
                    <a:pt x="103" y="0"/>
                  </a:lnTo>
                  <a:lnTo>
                    <a:pt x="106" y="0"/>
                  </a:lnTo>
                  <a:lnTo>
                    <a:pt x="109" y="0"/>
                  </a:lnTo>
                  <a:lnTo>
                    <a:pt x="113" y="1"/>
                  </a:lnTo>
                  <a:lnTo>
                    <a:pt x="116" y="1"/>
                  </a:lnTo>
                  <a:lnTo>
                    <a:pt x="120" y="1"/>
                  </a:lnTo>
                  <a:lnTo>
                    <a:pt x="123" y="2"/>
                  </a:lnTo>
                  <a:lnTo>
                    <a:pt x="123" y="2"/>
                  </a:lnTo>
                  <a:lnTo>
                    <a:pt x="127" y="2"/>
                  </a:lnTo>
                  <a:lnTo>
                    <a:pt x="130" y="3"/>
                  </a:lnTo>
                  <a:lnTo>
                    <a:pt x="134" y="4"/>
                  </a:lnTo>
                  <a:lnTo>
                    <a:pt x="137" y="4"/>
                  </a:lnTo>
                  <a:lnTo>
                    <a:pt x="140" y="5"/>
                  </a:lnTo>
                  <a:lnTo>
                    <a:pt x="141" y="5"/>
                  </a:lnTo>
                  <a:lnTo>
                    <a:pt x="144" y="6"/>
                  </a:lnTo>
                  <a:lnTo>
                    <a:pt x="147" y="8"/>
                  </a:lnTo>
                  <a:lnTo>
                    <a:pt x="149" y="9"/>
                  </a:lnTo>
                  <a:lnTo>
                    <a:pt x="151" y="10"/>
                  </a:lnTo>
                  <a:lnTo>
                    <a:pt x="154" y="12"/>
                  </a:lnTo>
                  <a:lnTo>
                    <a:pt x="155" y="12"/>
                  </a:lnTo>
                  <a:lnTo>
                    <a:pt x="158" y="15"/>
                  </a:lnTo>
                  <a:lnTo>
                    <a:pt x="159" y="16"/>
                  </a:lnTo>
                  <a:lnTo>
                    <a:pt x="161" y="19"/>
                  </a:lnTo>
                  <a:lnTo>
                    <a:pt x="161" y="19"/>
                  </a:lnTo>
                  <a:lnTo>
                    <a:pt x="163" y="23"/>
                  </a:lnTo>
                  <a:lnTo>
                    <a:pt x="165" y="26"/>
                  </a:lnTo>
                  <a:lnTo>
                    <a:pt x="165" y="26"/>
                  </a:lnTo>
                  <a:lnTo>
                    <a:pt x="166" y="29"/>
                  </a:lnTo>
                  <a:lnTo>
                    <a:pt x="167" y="33"/>
                  </a:lnTo>
                  <a:lnTo>
                    <a:pt x="167" y="36"/>
                  </a:lnTo>
                  <a:lnTo>
                    <a:pt x="167" y="40"/>
                  </a:lnTo>
                  <a:lnTo>
                    <a:pt x="167" y="43"/>
                  </a:lnTo>
                  <a:lnTo>
                    <a:pt x="167" y="47"/>
                  </a:lnTo>
                  <a:lnTo>
                    <a:pt x="167" y="50"/>
                  </a:lnTo>
                  <a:lnTo>
                    <a:pt x="166" y="54"/>
                  </a:lnTo>
                  <a:lnTo>
                    <a:pt x="165" y="57"/>
                  </a:lnTo>
                  <a:lnTo>
                    <a:pt x="165" y="57"/>
                  </a:lnTo>
                  <a:lnTo>
                    <a:pt x="163" y="61"/>
                  </a:lnTo>
                  <a:lnTo>
                    <a:pt x="161" y="64"/>
                  </a:lnTo>
                  <a:lnTo>
                    <a:pt x="161" y="64"/>
                  </a:lnTo>
                  <a:lnTo>
                    <a:pt x="159" y="67"/>
                  </a:lnTo>
                  <a:lnTo>
                    <a:pt x="158" y="68"/>
                  </a:lnTo>
                  <a:lnTo>
                    <a:pt x="155" y="71"/>
                  </a:lnTo>
                  <a:lnTo>
                    <a:pt x="154" y="71"/>
                  </a:lnTo>
                  <a:lnTo>
                    <a:pt x="151" y="73"/>
                  </a:lnTo>
                  <a:lnTo>
                    <a:pt x="149" y="74"/>
                  </a:lnTo>
                  <a:lnTo>
                    <a:pt x="147" y="75"/>
                  </a:lnTo>
                  <a:lnTo>
                    <a:pt x="144" y="77"/>
                  </a:lnTo>
                  <a:lnTo>
                    <a:pt x="141" y="78"/>
                  </a:lnTo>
                  <a:lnTo>
                    <a:pt x="140" y="78"/>
                  </a:lnTo>
                  <a:lnTo>
                    <a:pt x="137" y="79"/>
                  </a:lnTo>
                  <a:lnTo>
                    <a:pt x="134" y="79"/>
                  </a:lnTo>
                  <a:lnTo>
                    <a:pt x="130" y="80"/>
                  </a:lnTo>
                  <a:lnTo>
                    <a:pt x="127" y="81"/>
                  </a:lnTo>
                  <a:lnTo>
                    <a:pt x="123" y="81"/>
                  </a:lnTo>
                  <a:lnTo>
                    <a:pt x="123" y="81"/>
                  </a:lnTo>
                  <a:lnTo>
                    <a:pt x="120" y="82"/>
                  </a:lnTo>
                  <a:lnTo>
                    <a:pt x="116" y="82"/>
                  </a:lnTo>
                  <a:lnTo>
                    <a:pt x="113" y="82"/>
                  </a:lnTo>
                  <a:lnTo>
                    <a:pt x="109" y="83"/>
                  </a:lnTo>
                  <a:lnTo>
                    <a:pt x="106" y="83"/>
                  </a:lnTo>
                  <a:lnTo>
                    <a:pt x="103" y="83"/>
                  </a:lnTo>
                  <a:lnTo>
                    <a:pt x="99" y="83"/>
                  </a:lnTo>
                  <a:lnTo>
                    <a:pt x="96" y="83"/>
                  </a:lnTo>
                  <a:lnTo>
                    <a:pt x="92" y="83"/>
                  </a:lnTo>
                  <a:lnTo>
                    <a:pt x="89" y="83"/>
                  </a:lnTo>
                  <a:lnTo>
                    <a:pt x="85" y="83"/>
                  </a:lnTo>
                  <a:lnTo>
                    <a:pt x="82" y="83"/>
                  </a:lnTo>
                  <a:lnTo>
                    <a:pt x="78" y="83"/>
                  </a:lnTo>
                  <a:lnTo>
                    <a:pt x="75" y="83"/>
                  </a:lnTo>
                  <a:lnTo>
                    <a:pt x="71" y="83"/>
                  </a:lnTo>
                  <a:lnTo>
                    <a:pt x="68" y="83"/>
                  </a:lnTo>
                  <a:lnTo>
                    <a:pt x="65" y="83"/>
                  </a:lnTo>
                  <a:lnTo>
                    <a:pt x="61" y="83"/>
                  </a:lnTo>
                  <a:lnTo>
                    <a:pt x="58" y="83"/>
                  </a:lnTo>
                  <a:lnTo>
                    <a:pt x="54" y="82"/>
                  </a:lnTo>
                  <a:lnTo>
                    <a:pt x="51" y="82"/>
                  </a:lnTo>
                  <a:lnTo>
                    <a:pt x="47" y="82"/>
                  </a:lnTo>
                  <a:lnTo>
                    <a:pt x="44" y="81"/>
                  </a:lnTo>
                  <a:lnTo>
                    <a:pt x="44" y="81"/>
                  </a:lnTo>
                  <a:lnTo>
                    <a:pt x="40" y="81"/>
                  </a:lnTo>
                  <a:lnTo>
                    <a:pt x="37" y="80"/>
                  </a:lnTo>
                  <a:lnTo>
                    <a:pt x="33" y="79"/>
                  </a:lnTo>
                  <a:lnTo>
                    <a:pt x="30" y="79"/>
                  </a:lnTo>
                  <a:lnTo>
                    <a:pt x="27" y="78"/>
                  </a:lnTo>
                  <a:lnTo>
                    <a:pt x="27" y="78"/>
                  </a:lnTo>
                  <a:lnTo>
                    <a:pt x="23" y="77"/>
                  </a:lnTo>
                  <a:lnTo>
                    <a:pt x="20" y="75"/>
                  </a:lnTo>
                  <a:lnTo>
                    <a:pt x="18" y="74"/>
                  </a:lnTo>
                  <a:lnTo>
                    <a:pt x="16" y="73"/>
                  </a:lnTo>
                  <a:lnTo>
                    <a:pt x="13" y="71"/>
                  </a:lnTo>
                  <a:lnTo>
                    <a:pt x="12" y="71"/>
                  </a:lnTo>
                  <a:lnTo>
                    <a:pt x="9" y="68"/>
                  </a:lnTo>
                  <a:lnTo>
                    <a:pt x="8" y="67"/>
                  </a:lnTo>
                  <a:lnTo>
                    <a:pt x="6" y="64"/>
                  </a:lnTo>
                  <a:lnTo>
                    <a:pt x="6" y="64"/>
                  </a:lnTo>
                  <a:lnTo>
                    <a:pt x="4" y="61"/>
                  </a:lnTo>
                  <a:lnTo>
                    <a:pt x="2" y="57"/>
                  </a:lnTo>
                  <a:lnTo>
                    <a:pt x="2" y="57"/>
                  </a:lnTo>
                  <a:lnTo>
                    <a:pt x="1" y="54"/>
                  </a:lnTo>
                  <a:lnTo>
                    <a:pt x="0" y="50"/>
                  </a:lnTo>
                  <a:lnTo>
                    <a:pt x="0" y="47"/>
                  </a:lnTo>
                  <a:lnTo>
                    <a:pt x="0" y="43"/>
                  </a:lnTo>
                  <a:lnTo>
                    <a:pt x="0" y="40"/>
                  </a:lnTo>
                  <a:lnTo>
                    <a:pt x="0" y="36"/>
                  </a:lnTo>
                  <a:lnTo>
                    <a:pt x="0" y="33"/>
                  </a:lnTo>
                  <a:lnTo>
                    <a:pt x="1" y="29"/>
                  </a:lnTo>
                  <a:lnTo>
                    <a:pt x="2" y="26"/>
                  </a:lnTo>
                  <a:lnTo>
                    <a:pt x="2" y="26"/>
                  </a:lnTo>
                </a:path>
              </a:pathLst>
            </a:custGeom>
            <a:noFill/>
            <a:ln w="0">
              <a:solidFill>
                <a:srgbClr val="001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77" name="Freeform 105">
              <a:extLst>
                <a:ext uri="{FF2B5EF4-FFF2-40B4-BE49-F238E27FC236}">
                  <a16:creationId xmlns:a16="http://schemas.microsoft.com/office/drawing/2014/main" id="{85C49E36-D056-4DFF-891D-C1BDA0E8FB9E}"/>
                </a:ext>
              </a:extLst>
            </p:cNvPr>
            <p:cNvSpPr>
              <a:spLocks/>
            </p:cNvSpPr>
            <p:nvPr/>
          </p:nvSpPr>
          <p:spPr bwMode="auto">
            <a:xfrm>
              <a:off x="2553" y="1528"/>
              <a:ext cx="369" cy="103"/>
            </a:xfrm>
            <a:custGeom>
              <a:avLst/>
              <a:gdLst>
                <a:gd name="T0" fmla="*/ 0 w 73"/>
                <a:gd name="T1" fmla="*/ 10 h 21"/>
                <a:gd name="T2" fmla="*/ 2 w 73"/>
                <a:gd name="T3" fmla="*/ 7 h 21"/>
                <a:gd name="T4" fmla="*/ 4 w 73"/>
                <a:gd name="T5" fmla="*/ 6 h 21"/>
                <a:gd name="T6" fmla="*/ 7 w 73"/>
                <a:gd name="T7" fmla="*/ 4 h 21"/>
                <a:gd name="T8" fmla="*/ 8 w 73"/>
                <a:gd name="T9" fmla="*/ 4 h 21"/>
                <a:gd name="T10" fmla="*/ 11 w 73"/>
                <a:gd name="T11" fmla="*/ 3 h 21"/>
                <a:gd name="T12" fmla="*/ 14 w 73"/>
                <a:gd name="T13" fmla="*/ 2 h 21"/>
                <a:gd name="T14" fmla="*/ 18 w 73"/>
                <a:gd name="T15" fmla="*/ 1 h 21"/>
                <a:gd name="T16" fmla="*/ 21 w 73"/>
                <a:gd name="T17" fmla="*/ 1 h 21"/>
                <a:gd name="T18" fmla="*/ 24 w 73"/>
                <a:gd name="T19" fmla="*/ 0 h 21"/>
                <a:gd name="T20" fmla="*/ 26 w 73"/>
                <a:gd name="T21" fmla="*/ 0 h 21"/>
                <a:gd name="T22" fmla="*/ 28 w 73"/>
                <a:gd name="T23" fmla="*/ 0 h 21"/>
                <a:gd name="T24" fmla="*/ 31 w 73"/>
                <a:gd name="T25" fmla="*/ 0 h 21"/>
                <a:gd name="T26" fmla="*/ 35 w 73"/>
                <a:gd name="T27" fmla="*/ 0 h 21"/>
                <a:gd name="T28" fmla="*/ 38 w 73"/>
                <a:gd name="T29" fmla="*/ 0 h 21"/>
                <a:gd name="T30" fmla="*/ 42 w 73"/>
                <a:gd name="T31" fmla="*/ 0 h 21"/>
                <a:gd name="T32" fmla="*/ 45 w 73"/>
                <a:gd name="T33" fmla="*/ 0 h 21"/>
                <a:gd name="T34" fmla="*/ 47 w 73"/>
                <a:gd name="T35" fmla="*/ 0 h 21"/>
                <a:gd name="T36" fmla="*/ 49 w 73"/>
                <a:gd name="T37" fmla="*/ 0 h 21"/>
                <a:gd name="T38" fmla="*/ 52 w 73"/>
                <a:gd name="T39" fmla="*/ 1 h 21"/>
                <a:gd name="T40" fmla="*/ 56 w 73"/>
                <a:gd name="T41" fmla="*/ 1 h 21"/>
                <a:gd name="T42" fmla="*/ 59 w 73"/>
                <a:gd name="T43" fmla="*/ 2 h 21"/>
                <a:gd name="T44" fmla="*/ 62 w 73"/>
                <a:gd name="T45" fmla="*/ 3 h 21"/>
                <a:gd name="T46" fmla="*/ 65 w 73"/>
                <a:gd name="T47" fmla="*/ 4 h 21"/>
                <a:gd name="T48" fmla="*/ 66 w 73"/>
                <a:gd name="T49" fmla="*/ 4 h 21"/>
                <a:gd name="T50" fmla="*/ 69 w 73"/>
                <a:gd name="T51" fmla="*/ 6 h 21"/>
                <a:gd name="T52" fmla="*/ 71 w 73"/>
                <a:gd name="T53" fmla="*/ 7 h 21"/>
                <a:gd name="T54" fmla="*/ 73 w 73"/>
                <a:gd name="T55" fmla="*/ 10 h 21"/>
                <a:gd name="T56" fmla="*/ 73 w 73"/>
                <a:gd name="T57" fmla="*/ 11 h 21"/>
                <a:gd name="T58" fmla="*/ 73 w 73"/>
                <a:gd name="T59" fmla="*/ 12 h 21"/>
                <a:gd name="T60" fmla="*/ 72 w 73"/>
                <a:gd name="T61" fmla="*/ 14 h 21"/>
                <a:gd name="T62" fmla="*/ 69 w 73"/>
                <a:gd name="T63" fmla="*/ 16 h 21"/>
                <a:gd name="T64" fmla="*/ 66 w 73"/>
                <a:gd name="T65" fmla="*/ 17 h 21"/>
                <a:gd name="T66" fmla="*/ 65 w 73"/>
                <a:gd name="T67" fmla="*/ 18 h 21"/>
                <a:gd name="T68" fmla="*/ 62 w 73"/>
                <a:gd name="T69" fmla="*/ 18 h 21"/>
                <a:gd name="T70" fmla="*/ 59 w 73"/>
                <a:gd name="T71" fmla="*/ 19 h 21"/>
                <a:gd name="T72" fmla="*/ 56 w 73"/>
                <a:gd name="T73" fmla="*/ 20 h 21"/>
                <a:gd name="T74" fmla="*/ 52 w 73"/>
                <a:gd name="T75" fmla="*/ 20 h 21"/>
                <a:gd name="T76" fmla="*/ 49 w 73"/>
                <a:gd name="T77" fmla="*/ 20 h 21"/>
                <a:gd name="T78" fmla="*/ 45 w 73"/>
                <a:gd name="T79" fmla="*/ 21 h 21"/>
                <a:gd name="T80" fmla="*/ 42 w 73"/>
                <a:gd name="T81" fmla="*/ 21 h 21"/>
                <a:gd name="T82" fmla="*/ 38 w 73"/>
                <a:gd name="T83" fmla="*/ 21 h 21"/>
                <a:gd name="T84" fmla="*/ 35 w 73"/>
                <a:gd name="T85" fmla="*/ 21 h 21"/>
                <a:gd name="T86" fmla="*/ 31 w 73"/>
                <a:gd name="T87" fmla="*/ 21 h 21"/>
                <a:gd name="T88" fmla="*/ 28 w 73"/>
                <a:gd name="T89" fmla="*/ 21 h 21"/>
                <a:gd name="T90" fmla="*/ 24 w 73"/>
                <a:gd name="T91" fmla="*/ 20 h 21"/>
                <a:gd name="T92" fmla="*/ 21 w 73"/>
                <a:gd name="T93" fmla="*/ 20 h 21"/>
                <a:gd name="T94" fmla="*/ 18 w 73"/>
                <a:gd name="T95" fmla="*/ 20 h 21"/>
                <a:gd name="T96" fmla="*/ 14 w 73"/>
                <a:gd name="T97" fmla="*/ 19 h 21"/>
                <a:gd name="T98" fmla="*/ 11 w 73"/>
                <a:gd name="T99" fmla="*/ 18 h 21"/>
                <a:gd name="T100" fmla="*/ 8 w 73"/>
                <a:gd name="T101" fmla="*/ 18 h 21"/>
                <a:gd name="T102" fmla="*/ 7 w 73"/>
                <a:gd name="T103" fmla="*/ 17 h 21"/>
                <a:gd name="T104" fmla="*/ 4 w 73"/>
                <a:gd name="T105" fmla="*/ 16 h 21"/>
                <a:gd name="T106" fmla="*/ 1 w 73"/>
                <a:gd name="T107" fmla="*/ 14 h 21"/>
                <a:gd name="T108" fmla="*/ 0 w 73"/>
                <a:gd name="T109" fmla="*/ 12 h 21"/>
                <a:gd name="T110" fmla="*/ 0 w 73"/>
                <a:gd name="T111" fmla="*/ 11 h 21"/>
                <a:gd name="T112" fmla="*/ 0 w 73"/>
                <a:gd name="T113"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3" h="21">
                  <a:moveTo>
                    <a:pt x="0" y="10"/>
                  </a:moveTo>
                  <a:lnTo>
                    <a:pt x="2" y="7"/>
                  </a:lnTo>
                  <a:lnTo>
                    <a:pt x="4" y="6"/>
                  </a:lnTo>
                  <a:lnTo>
                    <a:pt x="7" y="4"/>
                  </a:lnTo>
                  <a:lnTo>
                    <a:pt x="8" y="4"/>
                  </a:lnTo>
                  <a:lnTo>
                    <a:pt x="11" y="3"/>
                  </a:lnTo>
                  <a:lnTo>
                    <a:pt x="14" y="2"/>
                  </a:lnTo>
                  <a:lnTo>
                    <a:pt x="18" y="1"/>
                  </a:lnTo>
                  <a:lnTo>
                    <a:pt x="21" y="1"/>
                  </a:lnTo>
                  <a:lnTo>
                    <a:pt x="24" y="0"/>
                  </a:lnTo>
                  <a:lnTo>
                    <a:pt x="26" y="0"/>
                  </a:lnTo>
                  <a:lnTo>
                    <a:pt x="28" y="0"/>
                  </a:lnTo>
                  <a:lnTo>
                    <a:pt x="31" y="0"/>
                  </a:lnTo>
                  <a:lnTo>
                    <a:pt x="35" y="0"/>
                  </a:lnTo>
                  <a:lnTo>
                    <a:pt x="38" y="0"/>
                  </a:lnTo>
                  <a:lnTo>
                    <a:pt x="42" y="0"/>
                  </a:lnTo>
                  <a:lnTo>
                    <a:pt x="45" y="0"/>
                  </a:lnTo>
                  <a:lnTo>
                    <a:pt x="47" y="0"/>
                  </a:lnTo>
                  <a:lnTo>
                    <a:pt x="49" y="0"/>
                  </a:lnTo>
                  <a:lnTo>
                    <a:pt x="52" y="1"/>
                  </a:lnTo>
                  <a:lnTo>
                    <a:pt x="56" y="1"/>
                  </a:lnTo>
                  <a:lnTo>
                    <a:pt x="59" y="2"/>
                  </a:lnTo>
                  <a:lnTo>
                    <a:pt x="62" y="3"/>
                  </a:lnTo>
                  <a:lnTo>
                    <a:pt x="65" y="4"/>
                  </a:lnTo>
                  <a:lnTo>
                    <a:pt x="66" y="4"/>
                  </a:lnTo>
                  <a:lnTo>
                    <a:pt x="69" y="6"/>
                  </a:lnTo>
                  <a:lnTo>
                    <a:pt x="71" y="7"/>
                  </a:lnTo>
                  <a:lnTo>
                    <a:pt x="73" y="10"/>
                  </a:lnTo>
                  <a:lnTo>
                    <a:pt x="73" y="11"/>
                  </a:lnTo>
                  <a:lnTo>
                    <a:pt x="73" y="12"/>
                  </a:lnTo>
                  <a:lnTo>
                    <a:pt x="72" y="14"/>
                  </a:lnTo>
                  <a:lnTo>
                    <a:pt x="69" y="16"/>
                  </a:lnTo>
                  <a:lnTo>
                    <a:pt x="66" y="17"/>
                  </a:lnTo>
                  <a:lnTo>
                    <a:pt x="65" y="18"/>
                  </a:lnTo>
                  <a:lnTo>
                    <a:pt x="62" y="18"/>
                  </a:lnTo>
                  <a:lnTo>
                    <a:pt x="59" y="19"/>
                  </a:lnTo>
                  <a:lnTo>
                    <a:pt x="56" y="20"/>
                  </a:lnTo>
                  <a:lnTo>
                    <a:pt x="52" y="20"/>
                  </a:lnTo>
                  <a:lnTo>
                    <a:pt x="49" y="20"/>
                  </a:lnTo>
                  <a:lnTo>
                    <a:pt x="45" y="21"/>
                  </a:lnTo>
                  <a:lnTo>
                    <a:pt x="42" y="21"/>
                  </a:lnTo>
                  <a:lnTo>
                    <a:pt x="38" y="21"/>
                  </a:lnTo>
                  <a:lnTo>
                    <a:pt x="35" y="21"/>
                  </a:lnTo>
                  <a:lnTo>
                    <a:pt x="31" y="21"/>
                  </a:lnTo>
                  <a:lnTo>
                    <a:pt x="28" y="21"/>
                  </a:lnTo>
                  <a:lnTo>
                    <a:pt x="24" y="20"/>
                  </a:lnTo>
                  <a:lnTo>
                    <a:pt x="21" y="20"/>
                  </a:lnTo>
                  <a:lnTo>
                    <a:pt x="18" y="20"/>
                  </a:lnTo>
                  <a:lnTo>
                    <a:pt x="14" y="19"/>
                  </a:lnTo>
                  <a:lnTo>
                    <a:pt x="11" y="18"/>
                  </a:lnTo>
                  <a:lnTo>
                    <a:pt x="8" y="18"/>
                  </a:lnTo>
                  <a:lnTo>
                    <a:pt x="7" y="17"/>
                  </a:lnTo>
                  <a:lnTo>
                    <a:pt x="4" y="16"/>
                  </a:lnTo>
                  <a:lnTo>
                    <a:pt x="1" y="14"/>
                  </a:lnTo>
                  <a:lnTo>
                    <a:pt x="0" y="12"/>
                  </a:lnTo>
                  <a:lnTo>
                    <a:pt x="0" y="11"/>
                  </a:lnTo>
                  <a:lnTo>
                    <a:pt x="0" y="10"/>
                  </a:lnTo>
                </a:path>
              </a:pathLst>
            </a:custGeom>
            <a:noFill/>
            <a:ln w="0">
              <a:solidFill>
                <a:srgbClr val="001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78" name="Freeform 106">
              <a:extLst>
                <a:ext uri="{FF2B5EF4-FFF2-40B4-BE49-F238E27FC236}">
                  <a16:creationId xmlns:a16="http://schemas.microsoft.com/office/drawing/2014/main" id="{CB4A9865-1FDF-4771-8844-DB7355EC2D2B}"/>
                </a:ext>
              </a:extLst>
            </p:cNvPr>
            <p:cNvSpPr>
              <a:spLocks/>
            </p:cNvSpPr>
            <p:nvPr/>
          </p:nvSpPr>
          <p:spPr bwMode="auto">
            <a:xfrm>
              <a:off x="2553" y="2219"/>
              <a:ext cx="369" cy="102"/>
            </a:xfrm>
            <a:custGeom>
              <a:avLst/>
              <a:gdLst>
                <a:gd name="T0" fmla="*/ 0 w 73"/>
                <a:gd name="T1" fmla="*/ 9 h 21"/>
                <a:gd name="T2" fmla="*/ 1 w 73"/>
                <a:gd name="T3" fmla="*/ 7 h 21"/>
                <a:gd name="T4" fmla="*/ 4 w 73"/>
                <a:gd name="T5" fmla="*/ 5 h 21"/>
                <a:gd name="T6" fmla="*/ 7 w 73"/>
                <a:gd name="T7" fmla="*/ 4 h 21"/>
                <a:gd name="T8" fmla="*/ 8 w 73"/>
                <a:gd name="T9" fmla="*/ 3 h 21"/>
                <a:gd name="T10" fmla="*/ 11 w 73"/>
                <a:gd name="T11" fmla="*/ 3 h 21"/>
                <a:gd name="T12" fmla="*/ 14 w 73"/>
                <a:gd name="T13" fmla="*/ 2 h 21"/>
                <a:gd name="T14" fmla="*/ 18 w 73"/>
                <a:gd name="T15" fmla="*/ 1 h 21"/>
                <a:gd name="T16" fmla="*/ 21 w 73"/>
                <a:gd name="T17" fmla="*/ 1 h 21"/>
                <a:gd name="T18" fmla="*/ 24 w 73"/>
                <a:gd name="T19" fmla="*/ 1 h 21"/>
                <a:gd name="T20" fmla="*/ 28 w 73"/>
                <a:gd name="T21" fmla="*/ 0 h 21"/>
                <a:gd name="T22" fmla="*/ 31 w 73"/>
                <a:gd name="T23" fmla="*/ 0 h 21"/>
                <a:gd name="T24" fmla="*/ 35 w 73"/>
                <a:gd name="T25" fmla="*/ 0 h 21"/>
                <a:gd name="T26" fmla="*/ 38 w 73"/>
                <a:gd name="T27" fmla="*/ 0 h 21"/>
                <a:gd name="T28" fmla="*/ 42 w 73"/>
                <a:gd name="T29" fmla="*/ 0 h 21"/>
                <a:gd name="T30" fmla="*/ 45 w 73"/>
                <a:gd name="T31" fmla="*/ 0 h 21"/>
                <a:gd name="T32" fmla="*/ 49 w 73"/>
                <a:gd name="T33" fmla="*/ 1 h 21"/>
                <a:gd name="T34" fmla="*/ 52 w 73"/>
                <a:gd name="T35" fmla="*/ 1 h 21"/>
                <a:gd name="T36" fmla="*/ 56 w 73"/>
                <a:gd name="T37" fmla="*/ 1 h 21"/>
                <a:gd name="T38" fmla="*/ 59 w 73"/>
                <a:gd name="T39" fmla="*/ 2 h 21"/>
                <a:gd name="T40" fmla="*/ 62 w 73"/>
                <a:gd name="T41" fmla="*/ 3 h 21"/>
                <a:gd name="T42" fmla="*/ 65 w 73"/>
                <a:gd name="T43" fmla="*/ 3 h 21"/>
                <a:gd name="T44" fmla="*/ 66 w 73"/>
                <a:gd name="T45" fmla="*/ 4 h 21"/>
                <a:gd name="T46" fmla="*/ 69 w 73"/>
                <a:gd name="T47" fmla="*/ 5 h 21"/>
                <a:gd name="T48" fmla="*/ 72 w 73"/>
                <a:gd name="T49" fmla="*/ 7 h 21"/>
                <a:gd name="T50" fmla="*/ 73 w 73"/>
                <a:gd name="T51" fmla="*/ 9 h 21"/>
                <a:gd name="T52" fmla="*/ 73 w 73"/>
                <a:gd name="T53" fmla="*/ 10 h 21"/>
                <a:gd name="T54" fmla="*/ 73 w 73"/>
                <a:gd name="T55" fmla="*/ 11 h 21"/>
                <a:gd name="T56" fmla="*/ 71 w 73"/>
                <a:gd name="T57" fmla="*/ 14 h 21"/>
                <a:gd name="T58" fmla="*/ 69 w 73"/>
                <a:gd name="T59" fmla="*/ 15 h 21"/>
                <a:gd name="T60" fmla="*/ 66 w 73"/>
                <a:gd name="T61" fmla="*/ 17 h 21"/>
                <a:gd name="T62" fmla="*/ 65 w 73"/>
                <a:gd name="T63" fmla="*/ 17 h 21"/>
                <a:gd name="T64" fmla="*/ 62 w 73"/>
                <a:gd name="T65" fmla="*/ 18 h 21"/>
                <a:gd name="T66" fmla="*/ 59 w 73"/>
                <a:gd name="T67" fmla="*/ 19 h 21"/>
                <a:gd name="T68" fmla="*/ 56 w 73"/>
                <a:gd name="T69" fmla="*/ 20 h 21"/>
                <a:gd name="T70" fmla="*/ 52 w 73"/>
                <a:gd name="T71" fmla="*/ 20 h 21"/>
                <a:gd name="T72" fmla="*/ 49 w 73"/>
                <a:gd name="T73" fmla="*/ 21 h 21"/>
                <a:gd name="T74" fmla="*/ 47 w 73"/>
                <a:gd name="T75" fmla="*/ 21 h 21"/>
                <a:gd name="T76" fmla="*/ 45 w 73"/>
                <a:gd name="T77" fmla="*/ 21 h 21"/>
                <a:gd name="T78" fmla="*/ 42 w 73"/>
                <a:gd name="T79" fmla="*/ 21 h 21"/>
                <a:gd name="T80" fmla="*/ 38 w 73"/>
                <a:gd name="T81" fmla="*/ 21 h 21"/>
                <a:gd name="T82" fmla="*/ 35 w 73"/>
                <a:gd name="T83" fmla="*/ 21 h 21"/>
                <a:gd name="T84" fmla="*/ 31 w 73"/>
                <a:gd name="T85" fmla="*/ 21 h 21"/>
                <a:gd name="T86" fmla="*/ 28 w 73"/>
                <a:gd name="T87" fmla="*/ 21 h 21"/>
                <a:gd name="T88" fmla="*/ 26 w 73"/>
                <a:gd name="T89" fmla="*/ 21 h 21"/>
                <a:gd name="T90" fmla="*/ 24 w 73"/>
                <a:gd name="T91" fmla="*/ 21 h 21"/>
                <a:gd name="T92" fmla="*/ 21 w 73"/>
                <a:gd name="T93" fmla="*/ 20 h 21"/>
                <a:gd name="T94" fmla="*/ 18 w 73"/>
                <a:gd name="T95" fmla="*/ 20 h 21"/>
                <a:gd name="T96" fmla="*/ 14 w 73"/>
                <a:gd name="T97" fmla="*/ 19 h 21"/>
                <a:gd name="T98" fmla="*/ 11 w 73"/>
                <a:gd name="T99" fmla="*/ 18 h 21"/>
                <a:gd name="T100" fmla="*/ 8 w 73"/>
                <a:gd name="T101" fmla="*/ 17 h 21"/>
                <a:gd name="T102" fmla="*/ 7 w 73"/>
                <a:gd name="T103" fmla="*/ 17 h 21"/>
                <a:gd name="T104" fmla="*/ 4 w 73"/>
                <a:gd name="T105" fmla="*/ 15 h 21"/>
                <a:gd name="T106" fmla="*/ 2 w 73"/>
                <a:gd name="T107" fmla="*/ 14 h 21"/>
                <a:gd name="T108" fmla="*/ 0 w 73"/>
                <a:gd name="T109" fmla="*/ 11 h 21"/>
                <a:gd name="T110" fmla="*/ 0 w 73"/>
                <a:gd name="T111" fmla="*/ 10 h 21"/>
                <a:gd name="T112" fmla="*/ 0 w 73"/>
                <a:gd name="T113"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3" h="21">
                  <a:moveTo>
                    <a:pt x="0" y="9"/>
                  </a:moveTo>
                  <a:lnTo>
                    <a:pt x="1" y="7"/>
                  </a:lnTo>
                  <a:lnTo>
                    <a:pt x="4" y="5"/>
                  </a:lnTo>
                  <a:lnTo>
                    <a:pt x="7" y="4"/>
                  </a:lnTo>
                  <a:lnTo>
                    <a:pt x="8" y="3"/>
                  </a:lnTo>
                  <a:lnTo>
                    <a:pt x="11" y="3"/>
                  </a:lnTo>
                  <a:lnTo>
                    <a:pt x="14" y="2"/>
                  </a:lnTo>
                  <a:lnTo>
                    <a:pt x="18" y="1"/>
                  </a:lnTo>
                  <a:lnTo>
                    <a:pt x="21" y="1"/>
                  </a:lnTo>
                  <a:lnTo>
                    <a:pt x="24" y="1"/>
                  </a:lnTo>
                  <a:lnTo>
                    <a:pt x="28" y="0"/>
                  </a:lnTo>
                  <a:lnTo>
                    <a:pt x="31" y="0"/>
                  </a:lnTo>
                  <a:lnTo>
                    <a:pt x="35" y="0"/>
                  </a:lnTo>
                  <a:lnTo>
                    <a:pt x="38" y="0"/>
                  </a:lnTo>
                  <a:lnTo>
                    <a:pt x="42" y="0"/>
                  </a:lnTo>
                  <a:lnTo>
                    <a:pt x="45" y="0"/>
                  </a:lnTo>
                  <a:lnTo>
                    <a:pt x="49" y="1"/>
                  </a:lnTo>
                  <a:lnTo>
                    <a:pt x="52" y="1"/>
                  </a:lnTo>
                  <a:lnTo>
                    <a:pt x="56" y="1"/>
                  </a:lnTo>
                  <a:lnTo>
                    <a:pt x="59" y="2"/>
                  </a:lnTo>
                  <a:lnTo>
                    <a:pt x="62" y="3"/>
                  </a:lnTo>
                  <a:lnTo>
                    <a:pt x="65" y="3"/>
                  </a:lnTo>
                  <a:lnTo>
                    <a:pt x="66" y="4"/>
                  </a:lnTo>
                  <a:lnTo>
                    <a:pt x="69" y="5"/>
                  </a:lnTo>
                  <a:lnTo>
                    <a:pt x="72" y="7"/>
                  </a:lnTo>
                  <a:lnTo>
                    <a:pt x="73" y="9"/>
                  </a:lnTo>
                  <a:lnTo>
                    <a:pt x="73" y="10"/>
                  </a:lnTo>
                  <a:lnTo>
                    <a:pt x="73" y="11"/>
                  </a:lnTo>
                  <a:lnTo>
                    <a:pt x="71" y="14"/>
                  </a:lnTo>
                  <a:lnTo>
                    <a:pt x="69" y="15"/>
                  </a:lnTo>
                  <a:lnTo>
                    <a:pt x="66" y="17"/>
                  </a:lnTo>
                  <a:lnTo>
                    <a:pt x="65" y="17"/>
                  </a:lnTo>
                  <a:lnTo>
                    <a:pt x="62" y="18"/>
                  </a:lnTo>
                  <a:lnTo>
                    <a:pt x="59" y="19"/>
                  </a:lnTo>
                  <a:lnTo>
                    <a:pt x="56" y="20"/>
                  </a:lnTo>
                  <a:lnTo>
                    <a:pt x="52" y="20"/>
                  </a:lnTo>
                  <a:lnTo>
                    <a:pt x="49" y="21"/>
                  </a:lnTo>
                  <a:lnTo>
                    <a:pt x="47" y="21"/>
                  </a:lnTo>
                  <a:lnTo>
                    <a:pt x="45" y="21"/>
                  </a:lnTo>
                  <a:lnTo>
                    <a:pt x="42" y="21"/>
                  </a:lnTo>
                  <a:lnTo>
                    <a:pt x="38" y="21"/>
                  </a:lnTo>
                  <a:lnTo>
                    <a:pt x="35" y="21"/>
                  </a:lnTo>
                  <a:lnTo>
                    <a:pt x="31" y="21"/>
                  </a:lnTo>
                  <a:lnTo>
                    <a:pt x="28" y="21"/>
                  </a:lnTo>
                  <a:lnTo>
                    <a:pt x="26" y="21"/>
                  </a:lnTo>
                  <a:lnTo>
                    <a:pt x="24" y="21"/>
                  </a:lnTo>
                  <a:lnTo>
                    <a:pt x="21" y="20"/>
                  </a:lnTo>
                  <a:lnTo>
                    <a:pt x="18" y="20"/>
                  </a:lnTo>
                  <a:lnTo>
                    <a:pt x="14" y="19"/>
                  </a:lnTo>
                  <a:lnTo>
                    <a:pt x="11" y="18"/>
                  </a:lnTo>
                  <a:lnTo>
                    <a:pt x="8" y="17"/>
                  </a:lnTo>
                  <a:lnTo>
                    <a:pt x="7" y="17"/>
                  </a:lnTo>
                  <a:lnTo>
                    <a:pt x="4" y="15"/>
                  </a:lnTo>
                  <a:lnTo>
                    <a:pt x="2" y="14"/>
                  </a:lnTo>
                  <a:lnTo>
                    <a:pt x="0" y="11"/>
                  </a:lnTo>
                  <a:lnTo>
                    <a:pt x="0" y="10"/>
                  </a:lnTo>
                  <a:lnTo>
                    <a:pt x="0" y="9"/>
                  </a:lnTo>
                </a:path>
              </a:pathLst>
            </a:custGeom>
            <a:noFill/>
            <a:ln w="0">
              <a:solidFill>
                <a:srgbClr val="001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79" name="Freeform 107">
              <a:extLst>
                <a:ext uri="{FF2B5EF4-FFF2-40B4-BE49-F238E27FC236}">
                  <a16:creationId xmlns:a16="http://schemas.microsoft.com/office/drawing/2014/main" id="{5A933A85-A449-441D-AB7C-E6FF8B32EB0C}"/>
                </a:ext>
              </a:extLst>
            </p:cNvPr>
            <p:cNvSpPr>
              <a:spLocks/>
            </p:cNvSpPr>
            <p:nvPr/>
          </p:nvSpPr>
          <p:spPr bwMode="auto">
            <a:xfrm>
              <a:off x="1950" y="1864"/>
              <a:ext cx="142" cy="121"/>
            </a:xfrm>
            <a:custGeom>
              <a:avLst/>
              <a:gdLst>
                <a:gd name="T0" fmla="*/ 2 w 28"/>
                <a:gd name="T1" fmla="*/ 6 h 25"/>
                <a:gd name="T2" fmla="*/ 4 w 28"/>
                <a:gd name="T3" fmla="*/ 4 h 25"/>
                <a:gd name="T4" fmla="*/ 5 w 28"/>
                <a:gd name="T5" fmla="*/ 3 h 25"/>
                <a:gd name="T6" fmla="*/ 9 w 28"/>
                <a:gd name="T7" fmla="*/ 1 h 25"/>
                <a:gd name="T8" fmla="*/ 11 w 28"/>
                <a:gd name="T9" fmla="*/ 0 h 25"/>
                <a:gd name="T10" fmla="*/ 12 w 28"/>
                <a:gd name="T11" fmla="*/ 0 h 25"/>
                <a:gd name="T12" fmla="*/ 16 w 28"/>
                <a:gd name="T13" fmla="*/ 0 h 25"/>
                <a:gd name="T14" fmla="*/ 17 w 28"/>
                <a:gd name="T15" fmla="*/ 0 h 25"/>
                <a:gd name="T16" fmla="*/ 19 w 28"/>
                <a:gd name="T17" fmla="*/ 1 h 25"/>
                <a:gd name="T18" fmla="*/ 23 w 28"/>
                <a:gd name="T19" fmla="*/ 2 h 25"/>
                <a:gd name="T20" fmla="*/ 24 w 28"/>
                <a:gd name="T21" fmla="*/ 4 h 25"/>
                <a:gd name="T22" fmla="*/ 26 w 28"/>
                <a:gd name="T23" fmla="*/ 6 h 25"/>
                <a:gd name="T24" fmla="*/ 27 w 28"/>
                <a:gd name="T25" fmla="*/ 7 h 25"/>
                <a:gd name="T26" fmla="*/ 28 w 28"/>
                <a:gd name="T27" fmla="*/ 11 h 25"/>
                <a:gd name="T28" fmla="*/ 28 w 28"/>
                <a:gd name="T29" fmla="*/ 14 h 25"/>
                <a:gd name="T30" fmla="*/ 27 w 28"/>
                <a:gd name="T31" fmla="*/ 18 h 25"/>
                <a:gd name="T32" fmla="*/ 26 w 28"/>
                <a:gd name="T33" fmla="*/ 19 h 25"/>
                <a:gd name="T34" fmla="*/ 24 w 28"/>
                <a:gd name="T35" fmla="*/ 21 h 25"/>
                <a:gd name="T36" fmla="*/ 23 w 28"/>
                <a:gd name="T37" fmla="*/ 23 h 25"/>
                <a:gd name="T38" fmla="*/ 19 w 28"/>
                <a:gd name="T39" fmla="*/ 24 h 25"/>
                <a:gd name="T40" fmla="*/ 17 w 28"/>
                <a:gd name="T41" fmla="*/ 25 h 25"/>
                <a:gd name="T42" fmla="*/ 16 w 28"/>
                <a:gd name="T43" fmla="*/ 25 h 25"/>
                <a:gd name="T44" fmla="*/ 12 w 28"/>
                <a:gd name="T45" fmla="*/ 25 h 25"/>
                <a:gd name="T46" fmla="*/ 11 w 28"/>
                <a:gd name="T47" fmla="*/ 25 h 25"/>
                <a:gd name="T48" fmla="*/ 9 w 28"/>
                <a:gd name="T49" fmla="*/ 24 h 25"/>
                <a:gd name="T50" fmla="*/ 5 w 28"/>
                <a:gd name="T51" fmla="*/ 22 h 25"/>
                <a:gd name="T52" fmla="*/ 4 w 28"/>
                <a:gd name="T53" fmla="*/ 21 h 25"/>
                <a:gd name="T54" fmla="*/ 2 w 28"/>
                <a:gd name="T55" fmla="*/ 19 h 25"/>
                <a:gd name="T56" fmla="*/ 1 w 28"/>
                <a:gd name="T57" fmla="*/ 18 h 25"/>
                <a:gd name="T58" fmla="*/ 0 w 28"/>
                <a:gd name="T59" fmla="*/ 14 h 25"/>
                <a:gd name="T60" fmla="*/ 0 w 28"/>
                <a:gd name="T61" fmla="*/ 11 h 25"/>
                <a:gd name="T62" fmla="*/ 1 w 28"/>
                <a:gd name="T63" fmla="*/ 7 h 25"/>
                <a:gd name="T64" fmla="*/ 2 w 28"/>
                <a:gd name="T65" fmla="*/ 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25">
                  <a:moveTo>
                    <a:pt x="2" y="6"/>
                  </a:moveTo>
                  <a:lnTo>
                    <a:pt x="4" y="4"/>
                  </a:lnTo>
                  <a:lnTo>
                    <a:pt x="5" y="3"/>
                  </a:lnTo>
                  <a:lnTo>
                    <a:pt x="9" y="1"/>
                  </a:lnTo>
                  <a:lnTo>
                    <a:pt x="11" y="0"/>
                  </a:lnTo>
                  <a:lnTo>
                    <a:pt x="12" y="0"/>
                  </a:lnTo>
                  <a:lnTo>
                    <a:pt x="16" y="0"/>
                  </a:lnTo>
                  <a:lnTo>
                    <a:pt x="17" y="0"/>
                  </a:lnTo>
                  <a:lnTo>
                    <a:pt x="19" y="1"/>
                  </a:lnTo>
                  <a:lnTo>
                    <a:pt x="23" y="2"/>
                  </a:lnTo>
                  <a:lnTo>
                    <a:pt x="24" y="4"/>
                  </a:lnTo>
                  <a:lnTo>
                    <a:pt x="26" y="6"/>
                  </a:lnTo>
                  <a:lnTo>
                    <a:pt x="27" y="7"/>
                  </a:lnTo>
                  <a:lnTo>
                    <a:pt x="28" y="11"/>
                  </a:lnTo>
                  <a:lnTo>
                    <a:pt x="28" y="14"/>
                  </a:lnTo>
                  <a:lnTo>
                    <a:pt x="27" y="18"/>
                  </a:lnTo>
                  <a:lnTo>
                    <a:pt x="26" y="19"/>
                  </a:lnTo>
                  <a:lnTo>
                    <a:pt x="24" y="21"/>
                  </a:lnTo>
                  <a:lnTo>
                    <a:pt x="23" y="23"/>
                  </a:lnTo>
                  <a:lnTo>
                    <a:pt x="19" y="24"/>
                  </a:lnTo>
                  <a:lnTo>
                    <a:pt x="17" y="25"/>
                  </a:lnTo>
                  <a:lnTo>
                    <a:pt x="16" y="25"/>
                  </a:lnTo>
                  <a:lnTo>
                    <a:pt x="12" y="25"/>
                  </a:lnTo>
                  <a:lnTo>
                    <a:pt x="11" y="25"/>
                  </a:lnTo>
                  <a:lnTo>
                    <a:pt x="9" y="24"/>
                  </a:lnTo>
                  <a:lnTo>
                    <a:pt x="5" y="22"/>
                  </a:lnTo>
                  <a:lnTo>
                    <a:pt x="4" y="21"/>
                  </a:lnTo>
                  <a:lnTo>
                    <a:pt x="2" y="19"/>
                  </a:lnTo>
                  <a:lnTo>
                    <a:pt x="1" y="18"/>
                  </a:lnTo>
                  <a:lnTo>
                    <a:pt x="0" y="14"/>
                  </a:lnTo>
                  <a:lnTo>
                    <a:pt x="0" y="11"/>
                  </a:lnTo>
                  <a:lnTo>
                    <a:pt x="1" y="7"/>
                  </a:lnTo>
                  <a:lnTo>
                    <a:pt x="2" y="6"/>
                  </a:lnTo>
                </a:path>
              </a:pathLst>
            </a:custGeom>
            <a:noFill/>
            <a:ln w="0">
              <a:solidFill>
                <a:srgbClr val="003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80" name="Freeform 108">
              <a:extLst>
                <a:ext uri="{FF2B5EF4-FFF2-40B4-BE49-F238E27FC236}">
                  <a16:creationId xmlns:a16="http://schemas.microsoft.com/office/drawing/2014/main" id="{C52A0E2B-095B-49C5-919C-44A7C6CAE3C1}"/>
                </a:ext>
              </a:extLst>
            </p:cNvPr>
            <p:cNvSpPr>
              <a:spLocks/>
            </p:cNvSpPr>
            <p:nvPr/>
          </p:nvSpPr>
          <p:spPr bwMode="auto">
            <a:xfrm>
              <a:off x="3383" y="1864"/>
              <a:ext cx="141" cy="121"/>
            </a:xfrm>
            <a:custGeom>
              <a:avLst/>
              <a:gdLst>
                <a:gd name="T0" fmla="*/ 26 w 28"/>
                <a:gd name="T1" fmla="*/ 6 h 25"/>
                <a:gd name="T2" fmla="*/ 27 w 28"/>
                <a:gd name="T3" fmla="*/ 7 h 25"/>
                <a:gd name="T4" fmla="*/ 28 w 28"/>
                <a:gd name="T5" fmla="*/ 11 h 25"/>
                <a:gd name="T6" fmla="*/ 28 w 28"/>
                <a:gd name="T7" fmla="*/ 14 h 25"/>
                <a:gd name="T8" fmla="*/ 27 w 28"/>
                <a:gd name="T9" fmla="*/ 18 h 25"/>
                <a:gd name="T10" fmla="*/ 26 w 28"/>
                <a:gd name="T11" fmla="*/ 19 h 25"/>
                <a:gd name="T12" fmla="*/ 24 w 28"/>
                <a:gd name="T13" fmla="*/ 21 h 25"/>
                <a:gd name="T14" fmla="*/ 23 w 28"/>
                <a:gd name="T15" fmla="*/ 22 h 25"/>
                <a:gd name="T16" fmla="*/ 19 w 28"/>
                <a:gd name="T17" fmla="*/ 24 h 25"/>
                <a:gd name="T18" fmla="*/ 17 w 28"/>
                <a:gd name="T19" fmla="*/ 25 h 25"/>
                <a:gd name="T20" fmla="*/ 16 w 28"/>
                <a:gd name="T21" fmla="*/ 25 h 25"/>
                <a:gd name="T22" fmla="*/ 12 w 28"/>
                <a:gd name="T23" fmla="*/ 25 h 25"/>
                <a:gd name="T24" fmla="*/ 11 w 28"/>
                <a:gd name="T25" fmla="*/ 25 h 25"/>
                <a:gd name="T26" fmla="*/ 9 w 28"/>
                <a:gd name="T27" fmla="*/ 24 h 25"/>
                <a:gd name="T28" fmla="*/ 6 w 28"/>
                <a:gd name="T29" fmla="*/ 23 h 25"/>
                <a:gd name="T30" fmla="*/ 4 w 28"/>
                <a:gd name="T31" fmla="*/ 21 h 25"/>
                <a:gd name="T32" fmla="*/ 2 w 28"/>
                <a:gd name="T33" fmla="*/ 19 h 25"/>
                <a:gd name="T34" fmla="*/ 1 w 28"/>
                <a:gd name="T35" fmla="*/ 18 h 25"/>
                <a:gd name="T36" fmla="*/ 0 w 28"/>
                <a:gd name="T37" fmla="*/ 14 h 25"/>
                <a:gd name="T38" fmla="*/ 0 w 28"/>
                <a:gd name="T39" fmla="*/ 11 h 25"/>
                <a:gd name="T40" fmla="*/ 1 w 28"/>
                <a:gd name="T41" fmla="*/ 7 h 25"/>
                <a:gd name="T42" fmla="*/ 2 w 28"/>
                <a:gd name="T43" fmla="*/ 6 h 25"/>
                <a:gd name="T44" fmla="*/ 4 w 28"/>
                <a:gd name="T45" fmla="*/ 4 h 25"/>
                <a:gd name="T46" fmla="*/ 6 w 28"/>
                <a:gd name="T47" fmla="*/ 2 h 25"/>
                <a:gd name="T48" fmla="*/ 9 w 28"/>
                <a:gd name="T49" fmla="*/ 1 h 25"/>
                <a:gd name="T50" fmla="*/ 11 w 28"/>
                <a:gd name="T51" fmla="*/ 0 h 25"/>
                <a:gd name="T52" fmla="*/ 12 w 28"/>
                <a:gd name="T53" fmla="*/ 0 h 25"/>
                <a:gd name="T54" fmla="*/ 16 w 28"/>
                <a:gd name="T55" fmla="*/ 0 h 25"/>
                <a:gd name="T56" fmla="*/ 17 w 28"/>
                <a:gd name="T57" fmla="*/ 0 h 25"/>
                <a:gd name="T58" fmla="*/ 19 w 28"/>
                <a:gd name="T59" fmla="*/ 1 h 25"/>
                <a:gd name="T60" fmla="*/ 23 w 28"/>
                <a:gd name="T61" fmla="*/ 3 h 25"/>
                <a:gd name="T62" fmla="*/ 24 w 28"/>
                <a:gd name="T63" fmla="*/ 4 h 25"/>
                <a:gd name="T64" fmla="*/ 26 w 28"/>
                <a:gd name="T65" fmla="*/ 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 h="25">
                  <a:moveTo>
                    <a:pt x="26" y="6"/>
                  </a:moveTo>
                  <a:lnTo>
                    <a:pt x="27" y="7"/>
                  </a:lnTo>
                  <a:lnTo>
                    <a:pt x="28" y="11"/>
                  </a:lnTo>
                  <a:lnTo>
                    <a:pt x="28" y="14"/>
                  </a:lnTo>
                  <a:lnTo>
                    <a:pt x="27" y="18"/>
                  </a:lnTo>
                  <a:lnTo>
                    <a:pt x="26" y="19"/>
                  </a:lnTo>
                  <a:lnTo>
                    <a:pt x="24" y="21"/>
                  </a:lnTo>
                  <a:lnTo>
                    <a:pt x="23" y="22"/>
                  </a:lnTo>
                  <a:lnTo>
                    <a:pt x="19" y="24"/>
                  </a:lnTo>
                  <a:lnTo>
                    <a:pt x="17" y="25"/>
                  </a:lnTo>
                  <a:lnTo>
                    <a:pt x="16" y="25"/>
                  </a:lnTo>
                  <a:lnTo>
                    <a:pt x="12" y="25"/>
                  </a:lnTo>
                  <a:lnTo>
                    <a:pt x="11" y="25"/>
                  </a:lnTo>
                  <a:lnTo>
                    <a:pt x="9" y="24"/>
                  </a:lnTo>
                  <a:lnTo>
                    <a:pt x="6" y="23"/>
                  </a:lnTo>
                  <a:lnTo>
                    <a:pt x="4" y="21"/>
                  </a:lnTo>
                  <a:lnTo>
                    <a:pt x="2" y="19"/>
                  </a:lnTo>
                  <a:lnTo>
                    <a:pt x="1" y="18"/>
                  </a:lnTo>
                  <a:lnTo>
                    <a:pt x="0" y="14"/>
                  </a:lnTo>
                  <a:lnTo>
                    <a:pt x="0" y="11"/>
                  </a:lnTo>
                  <a:lnTo>
                    <a:pt x="1" y="7"/>
                  </a:lnTo>
                  <a:lnTo>
                    <a:pt x="2" y="6"/>
                  </a:lnTo>
                  <a:lnTo>
                    <a:pt x="4" y="4"/>
                  </a:lnTo>
                  <a:lnTo>
                    <a:pt x="6" y="2"/>
                  </a:lnTo>
                  <a:lnTo>
                    <a:pt x="9" y="1"/>
                  </a:lnTo>
                  <a:lnTo>
                    <a:pt x="11" y="0"/>
                  </a:lnTo>
                  <a:lnTo>
                    <a:pt x="12" y="0"/>
                  </a:lnTo>
                  <a:lnTo>
                    <a:pt x="16" y="0"/>
                  </a:lnTo>
                  <a:lnTo>
                    <a:pt x="17" y="0"/>
                  </a:lnTo>
                  <a:lnTo>
                    <a:pt x="19" y="1"/>
                  </a:lnTo>
                  <a:lnTo>
                    <a:pt x="23" y="3"/>
                  </a:lnTo>
                  <a:lnTo>
                    <a:pt x="24" y="4"/>
                  </a:lnTo>
                  <a:lnTo>
                    <a:pt x="26" y="6"/>
                  </a:lnTo>
                </a:path>
              </a:pathLst>
            </a:custGeom>
            <a:noFill/>
            <a:ln w="0">
              <a:solidFill>
                <a:srgbClr val="003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81" name="Freeform 109">
              <a:extLst>
                <a:ext uri="{FF2B5EF4-FFF2-40B4-BE49-F238E27FC236}">
                  <a16:creationId xmlns:a16="http://schemas.microsoft.com/office/drawing/2014/main" id="{43DDB74A-83E7-4073-BAE7-F7E0FC189A73}"/>
                </a:ext>
              </a:extLst>
            </p:cNvPr>
            <p:cNvSpPr>
              <a:spLocks/>
            </p:cNvSpPr>
            <p:nvPr/>
          </p:nvSpPr>
          <p:spPr bwMode="auto">
            <a:xfrm>
              <a:off x="2324" y="1728"/>
              <a:ext cx="826" cy="394"/>
            </a:xfrm>
            <a:custGeom>
              <a:avLst/>
              <a:gdLst>
                <a:gd name="T0" fmla="*/ 1 w 163"/>
                <a:gd name="T1" fmla="*/ 28 h 81"/>
                <a:gd name="T2" fmla="*/ 4 w 163"/>
                <a:gd name="T3" fmla="*/ 22 h 81"/>
                <a:gd name="T4" fmla="*/ 9 w 163"/>
                <a:gd name="T5" fmla="*/ 15 h 81"/>
                <a:gd name="T6" fmla="*/ 14 w 163"/>
                <a:gd name="T7" fmla="*/ 11 h 81"/>
                <a:gd name="T8" fmla="*/ 21 w 163"/>
                <a:gd name="T9" fmla="*/ 7 h 81"/>
                <a:gd name="T10" fmla="*/ 30 w 163"/>
                <a:gd name="T11" fmla="*/ 4 h 81"/>
                <a:gd name="T12" fmla="*/ 38 w 163"/>
                <a:gd name="T13" fmla="*/ 3 h 81"/>
                <a:gd name="T14" fmla="*/ 49 w 163"/>
                <a:gd name="T15" fmla="*/ 1 h 81"/>
                <a:gd name="T16" fmla="*/ 56 w 163"/>
                <a:gd name="T17" fmla="*/ 1 h 81"/>
                <a:gd name="T18" fmla="*/ 66 w 163"/>
                <a:gd name="T19" fmla="*/ 0 h 81"/>
                <a:gd name="T20" fmla="*/ 76 w 163"/>
                <a:gd name="T21" fmla="*/ 0 h 81"/>
                <a:gd name="T22" fmla="*/ 87 w 163"/>
                <a:gd name="T23" fmla="*/ 0 h 81"/>
                <a:gd name="T24" fmla="*/ 97 w 163"/>
                <a:gd name="T25" fmla="*/ 0 h 81"/>
                <a:gd name="T26" fmla="*/ 107 w 163"/>
                <a:gd name="T27" fmla="*/ 1 h 81"/>
                <a:gd name="T28" fmla="*/ 114 w 163"/>
                <a:gd name="T29" fmla="*/ 1 h 81"/>
                <a:gd name="T30" fmla="*/ 125 w 163"/>
                <a:gd name="T31" fmla="*/ 3 h 81"/>
                <a:gd name="T32" fmla="*/ 133 w 163"/>
                <a:gd name="T33" fmla="*/ 4 h 81"/>
                <a:gd name="T34" fmla="*/ 142 w 163"/>
                <a:gd name="T35" fmla="*/ 7 h 81"/>
                <a:gd name="T36" fmla="*/ 149 w 163"/>
                <a:gd name="T37" fmla="*/ 11 h 81"/>
                <a:gd name="T38" fmla="*/ 154 w 163"/>
                <a:gd name="T39" fmla="*/ 15 h 81"/>
                <a:gd name="T40" fmla="*/ 159 w 163"/>
                <a:gd name="T41" fmla="*/ 22 h 81"/>
                <a:gd name="T42" fmla="*/ 162 w 163"/>
                <a:gd name="T43" fmla="*/ 28 h 81"/>
                <a:gd name="T44" fmla="*/ 163 w 163"/>
                <a:gd name="T45" fmla="*/ 35 h 81"/>
                <a:gd name="T46" fmla="*/ 163 w 163"/>
                <a:gd name="T47" fmla="*/ 46 h 81"/>
                <a:gd name="T48" fmla="*/ 162 w 163"/>
                <a:gd name="T49" fmla="*/ 53 h 81"/>
                <a:gd name="T50" fmla="*/ 159 w 163"/>
                <a:gd name="T51" fmla="*/ 60 h 81"/>
                <a:gd name="T52" fmla="*/ 154 w 163"/>
                <a:gd name="T53" fmla="*/ 66 h 81"/>
                <a:gd name="T54" fmla="*/ 149 w 163"/>
                <a:gd name="T55" fmla="*/ 70 h 81"/>
                <a:gd name="T56" fmla="*/ 142 w 163"/>
                <a:gd name="T57" fmla="*/ 74 h 81"/>
                <a:gd name="T58" fmla="*/ 133 w 163"/>
                <a:gd name="T59" fmla="*/ 77 h 81"/>
                <a:gd name="T60" fmla="*/ 125 w 163"/>
                <a:gd name="T61" fmla="*/ 78 h 81"/>
                <a:gd name="T62" fmla="*/ 114 w 163"/>
                <a:gd name="T63" fmla="*/ 80 h 81"/>
                <a:gd name="T64" fmla="*/ 107 w 163"/>
                <a:gd name="T65" fmla="*/ 80 h 81"/>
                <a:gd name="T66" fmla="*/ 97 w 163"/>
                <a:gd name="T67" fmla="*/ 81 h 81"/>
                <a:gd name="T68" fmla="*/ 87 w 163"/>
                <a:gd name="T69" fmla="*/ 81 h 81"/>
                <a:gd name="T70" fmla="*/ 76 w 163"/>
                <a:gd name="T71" fmla="*/ 81 h 81"/>
                <a:gd name="T72" fmla="*/ 66 w 163"/>
                <a:gd name="T73" fmla="*/ 81 h 81"/>
                <a:gd name="T74" fmla="*/ 56 w 163"/>
                <a:gd name="T75" fmla="*/ 80 h 81"/>
                <a:gd name="T76" fmla="*/ 49 w 163"/>
                <a:gd name="T77" fmla="*/ 80 h 81"/>
                <a:gd name="T78" fmla="*/ 38 w 163"/>
                <a:gd name="T79" fmla="*/ 78 h 81"/>
                <a:gd name="T80" fmla="*/ 30 w 163"/>
                <a:gd name="T81" fmla="*/ 77 h 81"/>
                <a:gd name="T82" fmla="*/ 21 w 163"/>
                <a:gd name="T83" fmla="*/ 74 h 81"/>
                <a:gd name="T84" fmla="*/ 14 w 163"/>
                <a:gd name="T85" fmla="*/ 70 h 81"/>
                <a:gd name="T86" fmla="*/ 9 w 163"/>
                <a:gd name="T87" fmla="*/ 66 h 81"/>
                <a:gd name="T88" fmla="*/ 4 w 163"/>
                <a:gd name="T89" fmla="*/ 60 h 81"/>
                <a:gd name="T90" fmla="*/ 1 w 163"/>
                <a:gd name="T91" fmla="*/ 53 h 81"/>
                <a:gd name="T92" fmla="*/ 0 w 163"/>
                <a:gd name="T93" fmla="*/ 46 h 81"/>
                <a:gd name="T94" fmla="*/ 0 w 163"/>
                <a:gd name="T95" fmla="*/ 3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3" h="81">
                  <a:moveTo>
                    <a:pt x="0" y="33"/>
                  </a:moveTo>
                  <a:lnTo>
                    <a:pt x="0" y="32"/>
                  </a:lnTo>
                  <a:lnTo>
                    <a:pt x="1" y="28"/>
                  </a:lnTo>
                  <a:lnTo>
                    <a:pt x="2" y="25"/>
                  </a:lnTo>
                  <a:lnTo>
                    <a:pt x="4" y="22"/>
                  </a:lnTo>
                  <a:lnTo>
                    <a:pt x="4" y="22"/>
                  </a:lnTo>
                  <a:lnTo>
                    <a:pt x="6" y="18"/>
                  </a:lnTo>
                  <a:lnTo>
                    <a:pt x="7" y="17"/>
                  </a:lnTo>
                  <a:lnTo>
                    <a:pt x="9" y="15"/>
                  </a:lnTo>
                  <a:lnTo>
                    <a:pt x="11" y="13"/>
                  </a:lnTo>
                  <a:lnTo>
                    <a:pt x="14" y="11"/>
                  </a:lnTo>
                  <a:lnTo>
                    <a:pt x="14" y="11"/>
                  </a:lnTo>
                  <a:lnTo>
                    <a:pt x="18" y="9"/>
                  </a:lnTo>
                  <a:lnTo>
                    <a:pt x="20" y="8"/>
                  </a:lnTo>
                  <a:lnTo>
                    <a:pt x="21" y="7"/>
                  </a:lnTo>
                  <a:lnTo>
                    <a:pt x="25" y="6"/>
                  </a:lnTo>
                  <a:lnTo>
                    <a:pt x="28" y="5"/>
                  </a:lnTo>
                  <a:lnTo>
                    <a:pt x="30" y="4"/>
                  </a:lnTo>
                  <a:lnTo>
                    <a:pt x="31" y="4"/>
                  </a:lnTo>
                  <a:lnTo>
                    <a:pt x="35" y="3"/>
                  </a:lnTo>
                  <a:lnTo>
                    <a:pt x="38" y="3"/>
                  </a:lnTo>
                  <a:lnTo>
                    <a:pt x="42" y="2"/>
                  </a:lnTo>
                  <a:lnTo>
                    <a:pt x="45" y="2"/>
                  </a:lnTo>
                  <a:lnTo>
                    <a:pt x="49" y="1"/>
                  </a:lnTo>
                  <a:lnTo>
                    <a:pt x="52" y="1"/>
                  </a:lnTo>
                  <a:lnTo>
                    <a:pt x="53" y="1"/>
                  </a:lnTo>
                  <a:lnTo>
                    <a:pt x="56" y="1"/>
                  </a:lnTo>
                  <a:lnTo>
                    <a:pt x="59" y="0"/>
                  </a:lnTo>
                  <a:lnTo>
                    <a:pt x="63" y="0"/>
                  </a:lnTo>
                  <a:lnTo>
                    <a:pt x="66" y="0"/>
                  </a:lnTo>
                  <a:lnTo>
                    <a:pt x="69" y="0"/>
                  </a:lnTo>
                  <a:lnTo>
                    <a:pt x="73" y="0"/>
                  </a:lnTo>
                  <a:lnTo>
                    <a:pt x="76" y="0"/>
                  </a:lnTo>
                  <a:lnTo>
                    <a:pt x="80" y="0"/>
                  </a:lnTo>
                  <a:lnTo>
                    <a:pt x="83" y="0"/>
                  </a:lnTo>
                  <a:lnTo>
                    <a:pt x="87" y="0"/>
                  </a:lnTo>
                  <a:lnTo>
                    <a:pt x="90" y="0"/>
                  </a:lnTo>
                  <a:lnTo>
                    <a:pt x="94" y="0"/>
                  </a:lnTo>
                  <a:lnTo>
                    <a:pt x="97" y="0"/>
                  </a:lnTo>
                  <a:lnTo>
                    <a:pt x="101" y="0"/>
                  </a:lnTo>
                  <a:lnTo>
                    <a:pt x="104" y="0"/>
                  </a:lnTo>
                  <a:lnTo>
                    <a:pt x="107" y="1"/>
                  </a:lnTo>
                  <a:lnTo>
                    <a:pt x="110" y="1"/>
                  </a:lnTo>
                  <a:lnTo>
                    <a:pt x="111" y="1"/>
                  </a:lnTo>
                  <a:lnTo>
                    <a:pt x="114" y="1"/>
                  </a:lnTo>
                  <a:lnTo>
                    <a:pt x="118" y="2"/>
                  </a:lnTo>
                  <a:lnTo>
                    <a:pt x="121" y="2"/>
                  </a:lnTo>
                  <a:lnTo>
                    <a:pt x="125" y="3"/>
                  </a:lnTo>
                  <a:lnTo>
                    <a:pt x="128" y="3"/>
                  </a:lnTo>
                  <a:lnTo>
                    <a:pt x="132" y="4"/>
                  </a:lnTo>
                  <a:lnTo>
                    <a:pt x="133" y="4"/>
                  </a:lnTo>
                  <a:lnTo>
                    <a:pt x="135" y="5"/>
                  </a:lnTo>
                  <a:lnTo>
                    <a:pt x="139" y="6"/>
                  </a:lnTo>
                  <a:lnTo>
                    <a:pt x="142" y="7"/>
                  </a:lnTo>
                  <a:lnTo>
                    <a:pt x="143" y="8"/>
                  </a:lnTo>
                  <a:lnTo>
                    <a:pt x="145" y="9"/>
                  </a:lnTo>
                  <a:lnTo>
                    <a:pt x="149" y="11"/>
                  </a:lnTo>
                  <a:lnTo>
                    <a:pt x="149" y="11"/>
                  </a:lnTo>
                  <a:lnTo>
                    <a:pt x="152" y="13"/>
                  </a:lnTo>
                  <a:lnTo>
                    <a:pt x="154" y="15"/>
                  </a:lnTo>
                  <a:lnTo>
                    <a:pt x="156" y="17"/>
                  </a:lnTo>
                  <a:lnTo>
                    <a:pt x="157" y="18"/>
                  </a:lnTo>
                  <a:lnTo>
                    <a:pt x="159" y="22"/>
                  </a:lnTo>
                  <a:lnTo>
                    <a:pt x="159" y="22"/>
                  </a:lnTo>
                  <a:lnTo>
                    <a:pt x="161" y="25"/>
                  </a:lnTo>
                  <a:lnTo>
                    <a:pt x="162" y="28"/>
                  </a:lnTo>
                  <a:lnTo>
                    <a:pt x="163" y="32"/>
                  </a:lnTo>
                  <a:lnTo>
                    <a:pt x="163" y="33"/>
                  </a:lnTo>
                  <a:lnTo>
                    <a:pt x="163" y="35"/>
                  </a:lnTo>
                  <a:lnTo>
                    <a:pt x="163" y="39"/>
                  </a:lnTo>
                  <a:lnTo>
                    <a:pt x="163" y="42"/>
                  </a:lnTo>
                  <a:lnTo>
                    <a:pt x="163" y="46"/>
                  </a:lnTo>
                  <a:lnTo>
                    <a:pt x="163" y="48"/>
                  </a:lnTo>
                  <a:lnTo>
                    <a:pt x="163" y="49"/>
                  </a:lnTo>
                  <a:lnTo>
                    <a:pt x="162" y="53"/>
                  </a:lnTo>
                  <a:lnTo>
                    <a:pt x="161" y="56"/>
                  </a:lnTo>
                  <a:lnTo>
                    <a:pt x="159" y="59"/>
                  </a:lnTo>
                  <a:lnTo>
                    <a:pt x="159" y="60"/>
                  </a:lnTo>
                  <a:lnTo>
                    <a:pt x="157" y="63"/>
                  </a:lnTo>
                  <a:lnTo>
                    <a:pt x="156" y="64"/>
                  </a:lnTo>
                  <a:lnTo>
                    <a:pt x="154" y="66"/>
                  </a:lnTo>
                  <a:lnTo>
                    <a:pt x="152" y="68"/>
                  </a:lnTo>
                  <a:lnTo>
                    <a:pt x="149" y="70"/>
                  </a:lnTo>
                  <a:lnTo>
                    <a:pt x="149" y="70"/>
                  </a:lnTo>
                  <a:lnTo>
                    <a:pt x="145" y="72"/>
                  </a:lnTo>
                  <a:lnTo>
                    <a:pt x="143" y="73"/>
                  </a:lnTo>
                  <a:lnTo>
                    <a:pt x="142" y="74"/>
                  </a:lnTo>
                  <a:lnTo>
                    <a:pt x="139" y="75"/>
                  </a:lnTo>
                  <a:lnTo>
                    <a:pt x="135" y="76"/>
                  </a:lnTo>
                  <a:lnTo>
                    <a:pt x="133" y="77"/>
                  </a:lnTo>
                  <a:lnTo>
                    <a:pt x="132" y="77"/>
                  </a:lnTo>
                  <a:lnTo>
                    <a:pt x="128" y="78"/>
                  </a:lnTo>
                  <a:lnTo>
                    <a:pt x="125" y="78"/>
                  </a:lnTo>
                  <a:lnTo>
                    <a:pt x="121" y="79"/>
                  </a:lnTo>
                  <a:lnTo>
                    <a:pt x="118" y="79"/>
                  </a:lnTo>
                  <a:lnTo>
                    <a:pt x="114" y="80"/>
                  </a:lnTo>
                  <a:lnTo>
                    <a:pt x="111" y="80"/>
                  </a:lnTo>
                  <a:lnTo>
                    <a:pt x="110" y="80"/>
                  </a:lnTo>
                  <a:lnTo>
                    <a:pt x="107" y="80"/>
                  </a:lnTo>
                  <a:lnTo>
                    <a:pt x="104" y="81"/>
                  </a:lnTo>
                  <a:lnTo>
                    <a:pt x="101" y="81"/>
                  </a:lnTo>
                  <a:lnTo>
                    <a:pt x="97" y="81"/>
                  </a:lnTo>
                  <a:lnTo>
                    <a:pt x="94" y="81"/>
                  </a:lnTo>
                  <a:lnTo>
                    <a:pt x="90" y="81"/>
                  </a:lnTo>
                  <a:lnTo>
                    <a:pt x="87" y="81"/>
                  </a:lnTo>
                  <a:lnTo>
                    <a:pt x="83" y="81"/>
                  </a:lnTo>
                  <a:lnTo>
                    <a:pt x="80" y="81"/>
                  </a:lnTo>
                  <a:lnTo>
                    <a:pt x="76" y="81"/>
                  </a:lnTo>
                  <a:lnTo>
                    <a:pt x="73" y="81"/>
                  </a:lnTo>
                  <a:lnTo>
                    <a:pt x="69" y="81"/>
                  </a:lnTo>
                  <a:lnTo>
                    <a:pt x="66" y="81"/>
                  </a:lnTo>
                  <a:lnTo>
                    <a:pt x="63" y="81"/>
                  </a:lnTo>
                  <a:lnTo>
                    <a:pt x="59" y="81"/>
                  </a:lnTo>
                  <a:lnTo>
                    <a:pt x="56" y="80"/>
                  </a:lnTo>
                  <a:lnTo>
                    <a:pt x="53" y="80"/>
                  </a:lnTo>
                  <a:lnTo>
                    <a:pt x="52" y="80"/>
                  </a:lnTo>
                  <a:lnTo>
                    <a:pt x="49" y="80"/>
                  </a:lnTo>
                  <a:lnTo>
                    <a:pt x="45" y="79"/>
                  </a:lnTo>
                  <a:lnTo>
                    <a:pt x="42" y="79"/>
                  </a:lnTo>
                  <a:lnTo>
                    <a:pt x="38" y="78"/>
                  </a:lnTo>
                  <a:lnTo>
                    <a:pt x="35" y="78"/>
                  </a:lnTo>
                  <a:lnTo>
                    <a:pt x="31" y="77"/>
                  </a:lnTo>
                  <a:lnTo>
                    <a:pt x="30" y="77"/>
                  </a:lnTo>
                  <a:lnTo>
                    <a:pt x="28" y="76"/>
                  </a:lnTo>
                  <a:lnTo>
                    <a:pt x="25" y="75"/>
                  </a:lnTo>
                  <a:lnTo>
                    <a:pt x="21" y="74"/>
                  </a:lnTo>
                  <a:lnTo>
                    <a:pt x="20" y="73"/>
                  </a:lnTo>
                  <a:lnTo>
                    <a:pt x="18" y="72"/>
                  </a:lnTo>
                  <a:lnTo>
                    <a:pt x="14" y="70"/>
                  </a:lnTo>
                  <a:lnTo>
                    <a:pt x="14" y="70"/>
                  </a:lnTo>
                  <a:lnTo>
                    <a:pt x="11" y="68"/>
                  </a:lnTo>
                  <a:lnTo>
                    <a:pt x="9" y="66"/>
                  </a:lnTo>
                  <a:lnTo>
                    <a:pt x="7" y="64"/>
                  </a:lnTo>
                  <a:lnTo>
                    <a:pt x="6" y="63"/>
                  </a:lnTo>
                  <a:lnTo>
                    <a:pt x="4" y="60"/>
                  </a:lnTo>
                  <a:lnTo>
                    <a:pt x="4" y="59"/>
                  </a:lnTo>
                  <a:lnTo>
                    <a:pt x="2" y="56"/>
                  </a:lnTo>
                  <a:lnTo>
                    <a:pt x="1" y="53"/>
                  </a:lnTo>
                  <a:lnTo>
                    <a:pt x="0" y="49"/>
                  </a:lnTo>
                  <a:lnTo>
                    <a:pt x="0" y="48"/>
                  </a:lnTo>
                  <a:lnTo>
                    <a:pt x="0" y="46"/>
                  </a:lnTo>
                  <a:lnTo>
                    <a:pt x="0" y="42"/>
                  </a:lnTo>
                  <a:lnTo>
                    <a:pt x="0" y="39"/>
                  </a:lnTo>
                  <a:lnTo>
                    <a:pt x="0" y="35"/>
                  </a:lnTo>
                  <a:lnTo>
                    <a:pt x="0" y="33"/>
                  </a:lnTo>
                </a:path>
              </a:pathLst>
            </a:custGeom>
            <a:noFill/>
            <a:ln w="0">
              <a:solidFill>
                <a:srgbClr val="003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82" name="Freeform 110">
              <a:extLst>
                <a:ext uri="{FF2B5EF4-FFF2-40B4-BE49-F238E27FC236}">
                  <a16:creationId xmlns:a16="http://schemas.microsoft.com/office/drawing/2014/main" id="{12CDC957-B7A2-4785-8F14-DEB5049690DB}"/>
                </a:ext>
              </a:extLst>
            </p:cNvPr>
            <p:cNvSpPr>
              <a:spLocks/>
            </p:cNvSpPr>
            <p:nvPr/>
          </p:nvSpPr>
          <p:spPr bwMode="auto">
            <a:xfrm>
              <a:off x="2613" y="1547"/>
              <a:ext cx="248" cy="69"/>
            </a:xfrm>
            <a:custGeom>
              <a:avLst/>
              <a:gdLst>
                <a:gd name="T0" fmla="*/ 2 w 49"/>
                <a:gd name="T1" fmla="*/ 4 h 14"/>
                <a:gd name="T2" fmla="*/ 3 w 49"/>
                <a:gd name="T3" fmla="*/ 3 h 14"/>
                <a:gd name="T4" fmla="*/ 6 w 49"/>
                <a:gd name="T5" fmla="*/ 2 h 14"/>
                <a:gd name="T6" fmla="*/ 9 w 49"/>
                <a:gd name="T7" fmla="*/ 1 h 14"/>
                <a:gd name="T8" fmla="*/ 12 w 49"/>
                <a:gd name="T9" fmla="*/ 1 h 14"/>
                <a:gd name="T10" fmla="*/ 16 w 49"/>
                <a:gd name="T11" fmla="*/ 0 h 14"/>
                <a:gd name="T12" fmla="*/ 18 w 49"/>
                <a:gd name="T13" fmla="*/ 0 h 14"/>
                <a:gd name="T14" fmla="*/ 19 w 49"/>
                <a:gd name="T15" fmla="*/ 0 h 14"/>
                <a:gd name="T16" fmla="*/ 23 w 49"/>
                <a:gd name="T17" fmla="*/ 0 h 14"/>
                <a:gd name="T18" fmla="*/ 26 w 49"/>
                <a:gd name="T19" fmla="*/ 0 h 14"/>
                <a:gd name="T20" fmla="*/ 30 w 49"/>
                <a:gd name="T21" fmla="*/ 0 h 14"/>
                <a:gd name="T22" fmla="*/ 31 w 49"/>
                <a:gd name="T23" fmla="*/ 0 h 14"/>
                <a:gd name="T24" fmla="*/ 33 w 49"/>
                <a:gd name="T25" fmla="*/ 0 h 14"/>
                <a:gd name="T26" fmla="*/ 37 w 49"/>
                <a:gd name="T27" fmla="*/ 1 h 14"/>
                <a:gd name="T28" fmla="*/ 40 w 49"/>
                <a:gd name="T29" fmla="*/ 1 h 14"/>
                <a:gd name="T30" fmla="*/ 44 w 49"/>
                <a:gd name="T31" fmla="*/ 2 h 14"/>
                <a:gd name="T32" fmla="*/ 46 w 49"/>
                <a:gd name="T33" fmla="*/ 3 h 14"/>
                <a:gd name="T34" fmla="*/ 47 w 49"/>
                <a:gd name="T35" fmla="*/ 4 h 14"/>
                <a:gd name="T36" fmla="*/ 49 w 49"/>
                <a:gd name="T37" fmla="*/ 7 h 14"/>
                <a:gd name="T38" fmla="*/ 47 w 49"/>
                <a:gd name="T39" fmla="*/ 10 h 14"/>
                <a:gd name="T40" fmla="*/ 47 w 49"/>
                <a:gd name="T41" fmla="*/ 10 h 14"/>
                <a:gd name="T42" fmla="*/ 44 w 49"/>
                <a:gd name="T43" fmla="*/ 11 h 14"/>
                <a:gd name="T44" fmla="*/ 40 w 49"/>
                <a:gd name="T45" fmla="*/ 12 h 14"/>
                <a:gd name="T46" fmla="*/ 37 w 49"/>
                <a:gd name="T47" fmla="*/ 13 h 14"/>
                <a:gd name="T48" fmla="*/ 33 w 49"/>
                <a:gd name="T49" fmla="*/ 13 h 14"/>
                <a:gd name="T50" fmla="*/ 32 w 49"/>
                <a:gd name="T51" fmla="*/ 14 h 14"/>
                <a:gd name="T52" fmla="*/ 30 w 49"/>
                <a:gd name="T53" fmla="*/ 14 h 14"/>
                <a:gd name="T54" fmla="*/ 26 w 49"/>
                <a:gd name="T55" fmla="*/ 14 h 14"/>
                <a:gd name="T56" fmla="*/ 23 w 49"/>
                <a:gd name="T57" fmla="*/ 14 h 14"/>
                <a:gd name="T58" fmla="*/ 19 w 49"/>
                <a:gd name="T59" fmla="*/ 14 h 14"/>
                <a:gd name="T60" fmla="*/ 17 w 49"/>
                <a:gd name="T61" fmla="*/ 14 h 14"/>
                <a:gd name="T62" fmla="*/ 16 w 49"/>
                <a:gd name="T63" fmla="*/ 13 h 14"/>
                <a:gd name="T64" fmla="*/ 12 w 49"/>
                <a:gd name="T65" fmla="*/ 13 h 14"/>
                <a:gd name="T66" fmla="*/ 9 w 49"/>
                <a:gd name="T67" fmla="*/ 12 h 14"/>
                <a:gd name="T68" fmla="*/ 6 w 49"/>
                <a:gd name="T69" fmla="*/ 11 h 14"/>
                <a:gd name="T70" fmla="*/ 2 w 49"/>
                <a:gd name="T71" fmla="*/ 10 h 14"/>
                <a:gd name="T72" fmla="*/ 2 w 49"/>
                <a:gd name="T73" fmla="*/ 10 h 14"/>
                <a:gd name="T74" fmla="*/ 0 w 49"/>
                <a:gd name="T75" fmla="*/ 7 h 14"/>
                <a:gd name="T76" fmla="*/ 2 w 49"/>
                <a:gd name="T77"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14">
                  <a:moveTo>
                    <a:pt x="2" y="4"/>
                  </a:moveTo>
                  <a:lnTo>
                    <a:pt x="3" y="3"/>
                  </a:lnTo>
                  <a:lnTo>
                    <a:pt x="6" y="2"/>
                  </a:lnTo>
                  <a:lnTo>
                    <a:pt x="9" y="1"/>
                  </a:lnTo>
                  <a:lnTo>
                    <a:pt x="12" y="1"/>
                  </a:lnTo>
                  <a:lnTo>
                    <a:pt x="16" y="0"/>
                  </a:lnTo>
                  <a:lnTo>
                    <a:pt x="18" y="0"/>
                  </a:lnTo>
                  <a:lnTo>
                    <a:pt x="19" y="0"/>
                  </a:lnTo>
                  <a:lnTo>
                    <a:pt x="23" y="0"/>
                  </a:lnTo>
                  <a:lnTo>
                    <a:pt x="26" y="0"/>
                  </a:lnTo>
                  <a:lnTo>
                    <a:pt x="30" y="0"/>
                  </a:lnTo>
                  <a:lnTo>
                    <a:pt x="31" y="0"/>
                  </a:lnTo>
                  <a:lnTo>
                    <a:pt x="33" y="0"/>
                  </a:lnTo>
                  <a:lnTo>
                    <a:pt x="37" y="1"/>
                  </a:lnTo>
                  <a:lnTo>
                    <a:pt x="40" y="1"/>
                  </a:lnTo>
                  <a:lnTo>
                    <a:pt x="44" y="2"/>
                  </a:lnTo>
                  <a:lnTo>
                    <a:pt x="46" y="3"/>
                  </a:lnTo>
                  <a:lnTo>
                    <a:pt x="47" y="4"/>
                  </a:lnTo>
                  <a:lnTo>
                    <a:pt x="49" y="7"/>
                  </a:lnTo>
                  <a:lnTo>
                    <a:pt x="47" y="10"/>
                  </a:lnTo>
                  <a:lnTo>
                    <a:pt x="47" y="10"/>
                  </a:lnTo>
                  <a:lnTo>
                    <a:pt x="44" y="11"/>
                  </a:lnTo>
                  <a:lnTo>
                    <a:pt x="40" y="12"/>
                  </a:lnTo>
                  <a:lnTo>
                    <a:pt x="37" y="13"/>
                  </a:lnTo>
                  <a:lnTo>
                    <a:pt x="33" y="13"/>
                  </a:lnTo>
                  <a:lnTo>
                    <a:pt x="32" y="14"/>
                  </a:lnTo>
                  <a:lnTo>
                    <a:pt x="30" y="14"/>
                  </a:lnTo>
                  <a:lnTo>
                    <a:pt x="26" y="14"/>
                  </a:lnTo>
                  <a:lnTo>
                    <a:pt x="23" y="14"/>
                  </a:lnTo>
                  <a:lnTo>
                    <a:pt x="19" y="14"/>
                  </a:lnTo>
                  <a:lnTo>
                    <a:pt x="17" y="14"/>
                  </a:lnTo>
                  <a:lnTo>
                    <a:pt x="16" y="13"/>
                  </a:lnTo>
                  <a:lnTo>
                    <a:pt x="12" y="13"/>
                  </a:lnTo>
                  <a:lnTo>
                    <a:pt x="9" y="12"/>
                  </a:lnTo>
                  <a:lnTo>
                    <a:pt x="6" y="11"/>
                  </a:lnTo>
                  <a:lnTo>
                    <a:pt x="2" y="10"/>
                  </a:lnTo>
                  <a:lnTo>
                    <a:pt x="2" y="10"/>
                  </a:lnTo>
                  <a:lnTo>
                    <a:pt x="0" y="7"/>
                  </a:lnTo>
                  <a:lnTo>
                    <a:pt x="2" y="4"/>
                  </a:lnTo>
                </a:path>
              </a:pathLst>
            </a:custGeom>
            <a:noFill/>
            <a:ln w="0">
              <a:solidFill>
                <a:srgbClr val="003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83" name="Freeform 111">
              <a:extLst>
                <a:ext uri="{FF2B5EF4-FFF2-40B4-BE49-F238E27FC236}">
                  <a16:creationId xmlns:a16="http://schemas.microsoft.com/office/drawing/2014/main" id="{C19FB17D-17A2-4543-8713-859620546162}"/>
                </a:ext>
              </a:extLst>
            </p:cNvPr>
            <p:cNvSpPr>
              <a:spLocks/>
            </p:cNvSpPr>
            <p:nvPr/>
          </p:nvSpPr>
          <p:spPr bwMode="auto">
            <a:xfrm>
              <a:off x="2613" y="2234"/>
              <a:ext cx="248" cy="68"/>
            </a:xfrm>
            <a:custGeom>
              <a:avLst/>
              <a:gdLst>
                <a:gd name="T0" fmla="*/ 2 w 49"/>
                <a:gd name="T1" fmla="*/ 4 h 14"/>
                <a:gd name="T2" fmla="*/ 2 w 49"/>
                <a:gd name="T3" fmla="*/ 4 h 14"/>
                <a:gd name="T4" fmla="*/ 6 w 49"/>
                <a:gd name="T5" fmla="*/ 3 h 14"/>
                <a:gd name="T6" fmla="*/ 9 w 49"/>
                <a:gd name="T7" fmla="*/ 2 h 14"/>
                <a:gd name="T8" fmla="*/ 12 w 49"/>
                <a:gd name="T9" fmla="*/ 1 h 14"/>
                <a:gd name="T10" fmla="*/ 16 w 49"/>
                <a:gd name="T11" fmla="*/ 1 h 14"/>
                <a:gd name="T12" fmla="*/ 17 w 49"/>
                <a:gd name="T13" fmla="*/ 0 h 14"/>
                <a:gd name="T14" fmla="*/ 19 w 49"/>
                <a:gd name="T15" fmla="*/ 0 h 14"/>
                <a:gd name="T16" fmla="*/ 23 w 49"/>
                <a:gd name="T17" fmla="*/ 0 h 14"/>
                <a:gd name="T18" fmla="*/ 26 w 49"/>
                <a:gd name="T19" fmla="*/ 0 h 14"/>
                <a:gd name="T20" fmla="*/ 30 w 49"/>
                <a:gd name="T21" fmla="*/ 0 h 14"/>
                <a:gd name="T22" fmla="*/ 32 w 49"/>
                <a:gd name="T23" fmla="*/ 0 h 14"/>
                <a:gd name="T24" fmla="*/ 33 w 49"/>
                <a:gd name="T25" fmla="*/ 1 h 14"/>
                <a:gd name="T26" fmla="*/ 37 w 49"/>
                <a:gd name="T27" fmla="*/ 1 h 14"/>
                <a:gd name="T28" fmla="*/ 40 w 49"/>
                <a:gd name="T29" fmla="*/ 2 h 14"/>
                <a:gd name="T30" fmla="*/ 44 w 49"/>
                <a:gd name="T31" fmla="*/ 3 h 14"/>
                <a:gd name="T32" fmla="*/ 47 w 49"/>
                <a:gd name="T33" fmla="*/ 4 h 14"/>
                <a:gd name="T34" fmla="*/ 47 w 49"/>
                <a:gd name="T35" fmla="*/ 4 h 14"/>
                <a:gd name="T36" fmla="*/ 49 w 49"/>
                <a:gd name="T37" fmla="*/ 7 h 14"/>
                <a:gd name="T38" fmla="*/ 47 w 49"/>
                <a:gd name="T39" fmla="*/ 10 h 14"/>
                <a:gd name="T40" fmla="*/ 46 w 49"/>
                <a:gd name="T41" fmla="*/ 11 h 14"/>
                <a:gd name="T42" fmla="*/ 44 w 49"/>
                <a:gd name="T43" fmla="*/ 12 h 14"/>
                <a:gd name="T44" fmla="*/ 40 w 49"/>
                <a:gd name="T45" fmla="*/ 13 h 14"/>
                <a:gd name="T46" fmla="*/ 37 w 49"/>
                <a:gd name="T47" fmla="*/ 13 h 14"/>
                <a:gd name="T48" fmla="*/ 33 w 49"/>
                <a:gd name="T49" fmla="*/ 14 h 14"/>
                <a:gd name="T50" fmla="*/ 31 w 49"/>
                <a:gd name="T51" fmla="*/ 14 h 14"/>
                <a:gd name="T52" fmla="*/ 30 w 49"/>
                <a:gd name="T53" fmla="*/ 14 h 14"/>
                <a:gd name="T54" fmla="*/ 26 w 49"/>
                <a:gd name="T55" fmla="*/ 14 h 14"/>
                <a:gd name="T56" fmla="*/ 23 w 49"/>
                <a:gd name="T57" fmla="*/ 14 h 14"/>
                <a:gd name="T58" fmla="*/ 19 w 49"/>
                <a:gd name="T59" fmla="*/ 14 h 14"/>
                <a:gd name="T60" fmla="*/ 18 w 49"/>
                <a:gd name="T61" fmla="*/ 14 h 14"/>
                <a:gd name="T62" fmla="*/ 16 w 49"/>
                <a:gd name="T63" fmla="*/ 14 h 14"/>
                <a:gd name="T64" fmla="*/ 12 w 49"/>
                <a:gd name="T65" fmla="*/ 13 h 14"/>
                <a:gd name="T66" fmla="*/ 9 w 49"/>
                <a:gd name="T67" fmla="*/ 13 h 14"/>
                <a:gd name="T68" fmla="*/ 6 w 49"/>
                <a:gd name="T69" fmla="*/ 12 h 14"/>
                <a:gd name="T70" fmla="*/ 3 w 49"/>
                <a:gd name="T71" fmla="*/ 11 h 14"/>
                <a:gd name="T72" fmla="*/ 2 w 49"/>
                <a:gd name="T73" fmla="*/ 10 h 14"/>
                <a:gd name="T74" fmla="*/ 0 w 49"/>
                <a:gd name="T75" fmla="*/ 7 h 14"/>
                <a:gd name="T76" fmla="*/ 2 w 49"/>
                <a:gd name="T77"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14">
                  <a:moveTo>
                    <a:pt x="2" y="4"/>
                  </a:moveTo>
                  <a:lnTo>
                    <a:pt x="2" y="4"/>
                  </a:lnTo>
                  <a:lnTo>
                    <a:pt x="6" y="3"/>
                  </a:lnTo>
                  <a:lnTo>
                    <a:pt x="9" y="2"/>
                  </a:lnTo>
                  <a:lnTo>
                    <a:pt x="12" y="1"/>
                  </a:lnTo>
                  <a:lnTo>
                    <a:pt x="16" y="1"/>
                  </a:lnTo>
                  <a:lnTo>
                    <a:pt x="17" y="0"/>
                  </a:lnTo>
                  <a:lnTo>
                    <a:pt x="19" y="0"/>
                  </a:lnTo>
                  <a:lnTo>
                    <a:pt x="23" y="0"/>
                  </a:lnTo>
                  <a:lnTo>
                    <a:pt x="26" y="0"/>
                  </a:lnTo>
                  <a:lnTo>
                    <a:pt x="30" y="0"/>
                  </a:lnTo>
                  <a:lnTo>
                    <a:pt x="32" y="0"/>
                  </a:lnTo>
                  <a:lnTo>
                    <a:pt x="33" y="1"/>
                  </a:lnTo>
                  <a:lnTo>
                    <a:pt x="37" y="1"/>
                  </a:lnTo>
                  <a:lnTo>
                    <a:pt x="40" y="2"/>
                  </a:lnTo>
                  <a:lnTo>
                    <a:pt x="44" y="3"/>
                  </a:lnTo>
                  <a:lnTo>
                    <a:pt x="47" y="4"/>
                  </a:lnTo>
                  <a:lnTo>
                    <a:pt x="47" y="4"/>
                  </a:lnTo>
                  <a:lnTo>
                    <a:pt x="49" y="7"/>
                  </a:lnTo>
                  <a:lnTo>
                    <a:pt x="47" y="10"/>
                  </a:lnTo>
                  <a:lnTo>
                    <a:pt x="46" y="11"/>
                  </a:lnTo>
                  <a:lnTo>
                    <a:pt x="44" y="12"/>
                  </a:lnTo>
                  <a:lnTo>
                    <a:pt x="40" y="13"/>
                  </a:lnTo>
                  <a:lnTo>
                    <a:pt x="37" y="13"/>
                  </a:lnTo>
                  <a:lnTo>
                    <a:pt x="33" y="14"/>
                  </a:lnTo>
                  <a:lnTo>
                    <a:pt x="31" y="14"/>
                  </a:lnTo>
                  <a:lnTo>
                    <a:pt x="30" y="14"/>
                  </a:lnTo>
                  <a:lnTo>
                    <a:pt x="26" y="14"/>
                  </a:lnTo>
                  <a:lnTo>
                    <a:pt x="23" y="14"/>
                  </a:lnTo>
                  <a:lnTo>
                    <a:pt x="19" y="14"/>
                  </a:lnTo>
                  <a:lnTo>
                    <a:pt x="18" y="14"/>
                  </a:lnTo>
                  <a:lnTo>
                    <a:pt x="16" y="14"/>
                  </a:lnTo>
                  <a:lnTo>
                    <a:pt x="12" y="13"/>
                  </a:lnTo>
                  <a:lnTo>
                    <a:pt x="9" y="13"/>
                  </a:lnTo>
                  <a:lnTo>
                    <a:pt x="6" y="12"/>
                  </a:lnTo>
                  <a:lnTo>
                    <a:pt x="3" y="11"/>
                  </a:lnTo>
                  <a:lnTo>
                    <a:pt x="2" y="10"/>
                  </a:lnTo>
                  <a:lnTo>
                    <a:pt x="0" y="7"/>
                  </a:lnTo>
                  <a:lnTo>
                    <a:pt x="2" y="4"/>
                  </a:lnTo>
                </a:path>
              </a:pathLst>
            </a:custGeom>
            <a:noFill/>
            <a:ln w="0">
              <a:solidFill>
                <a:srgbClr val="003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84" name="Freeform 112">
              <a:extLst>
                <a:ext uri="{FF2B5EF4-FFF2-40B4-BE49-F238E27FC236}">
                  <a16:creationId xmlns:a16="http://schemas.microsoft.com/office/drawing/2014/main" id="{A5982B7D-08AD-4793-BC88-C0063647B571}"/>
                </a:ext>
              </a:extLst>
            </p:cNvPr>
            <p:cNvSpPr>
              <a:spLocks/>
            </p:cNvSpPr>
            <p:nvPr/>
          </p:nvSpPr>
          <p:spPr bwMode="auto">
            <a:xfrm>
              <a:off x="2334" y="1733"/>
              <a:ext cx="805" cy="384"/>
            </a:xfrm>
            <a:custGeom>
              <a:avLst/>
              <a:gdLst>
                <a:gd name="T0" fmla="*/ 4 w 159"/>
                <a:gd name="T1" fmla="*/ 21 h 79"/>
                <a:gd name="T2" fmla="*/ 9 w 159"/>
                <a:gd name="T3" fmla="*/ 15 h 79"/>
                <a:gd name="T4" fmla="*/ 15 w 159"/>
                <a:gd name="T5" fmla="*/ 10 h 79"/>
                <a:gd name="T6" fmla="*/ 22 w 159"/>
                <a:gd name="T7" fmla="*/ 7 h 79"/>
                <a:gd name="T8" fmla="*/ 29 w 159"/>
                <a:gd name="T9" fmla="*/ 4 h 79"/>
                <a:gd name="T10" fmla="*/ 36 w 159"/>
                <a:gd name="T11" fmla="*/ 3 h 79"/>
                <a:gd name="T12" fmla="*/ 47 w 159"/>
                <a:gd name="T13" fmla="*/ 1 h 79"/>
                <a:gd name="T14" fmla="*/ 57 w 159"/>
                <a:gd name="T15" fmla="*/ 0 h 79"/>
                <a:gd name="T16" fmla="*/ 67 w 159"/>
                <a:gd name="T17" fmla="*/ 0 h 79"/>
                <a:gd name="T18" fmla="*/ 74 w 159"/>
                <a:gd name="T19" fmla="*/ 0 h 79"/>
                <a:gd name="T20" fmla="*/ 85 w 159"/>
                <a:gd name="T21" fmla="*/ 0 h 79"/>
                <a:gd name="T22" fmla="*/ 92 w 159"/>
                <a:gd name="T23" fmla="*/ 0 h 79"/>
                <a:gd name="T24" fmla="*/ 102 w 159"/>
                <a:gd name="T25" fmla="*/ 0 h 79"/>
                <a:gd name="T26" fmla="*/ 112 w 159"/>
                <a:gd name="T27" fmla="*/ 1 h 79"/>
                <a:gd name="T28" fmla="*/ 123 w 159"/>
                <a:gd name="T29" fmla="*/ 3 h 79"/>
                <a:gd name="T30" fmla="*/ 130 w 159"/>
                <a:gd name="T31" fmla="*/ 4 h 79"/>
                <a:gd name="T32" fmla="*/ 137 w 159"/>
                <a:gd name="T33" fmla="*/ 7 h 79"/>
                <a:gd name="T34" fmla="*/ 144 w 159"/>
                <a:gd name="T35" fmla="*/ 10 h 79"/>
                <a:gd name="T36" fmla="*/ 150 w 159"/>
                <a:gd name="T37" fmla="*/ 15 h 79"/>
                <a:gd name="T38" fmla="*/ 155 w 159"/>
                <a:gd name="T39" fmla="*/ 21 h 79"/>
                <a:gd name="T40" fmla="*/ 158 w 159"/>
                <a:gd name="T41" fmla="*/ 27 h 79"/>
                <a:gd name="T42" fmla="*/ 159 w 159"/>
                <a:gd name="T43" fmla="*/ 38 h 79"/>
                <a:gd name="T44" fmla="*/ 159 w 159"/>
                <a:gd name="T45" fmla="*/ 48 h 79"/>
                <a:gd name="T46" fmla="*/ 156 w 159"/>
                <a:gd name="T47" fmla="*/ 55 h 79"/>
                <a:gd name="T48" fmla="*/ 152 w 159"/>
                <a:gd name="T49" fmla="*/ 62 h 79"/>
                <a:gd name="T50" fmla="*/ 147 w 159"/>
                <a:gd name="T51" fmla="*/ 67 h 79"/>
                <a:gd name="T52" fmla="*/ 140 w 159"/>
                <a:gd name="T53" fmla="*/ 71 h 79"/>
                <a:gd name="T54" fmla="*/ 133 w 159"/>
                <a:gd name="T55" fmla="*/ 74 h 79"/>
                <a:gd name="T56" fmla="*/ 125 w 159"/>
                <a:gd name="T57" fmla="*/ 76 h 79"/>
                <a:gd name="T58" fmla="*/ 116 w 159"/>
                <a:gd name="T59" fmla="*/ 77 h 79"/>
                <a:gd name="T60" fmla="*/ 105 w 159"/>
                <a:gd name="T61" fmla="*/ 78 h 79"/>
                <a:gd name="T62" fmla="*/ 95 w 159"/>
                <a:gd name="T63" fmla="*/ 79 h 79"/>
                <a:gd name="T64" fmla="*/ 88 w 159"/>
                <a:gd name="T65" fmla="*/ 79 h 79"/>
                <a:gd name="T66" fmla="*/ 78 w 159"/>
                <a:gd name="T67" fmla="*/ 79 h 79"/>
                <a:gd name="T68" fmla="*/ 67 w 159"/>
                <a:gd name="T69" fmla="*/ 79 h 79"/>
                <a:gd name="T70" fmla="*/ 61 w 159"/>
                <a:gd name="T71" fmla="*/ 79 h 79"/>
                <a:gd name="T72" fmla="*/ 50 w 159"/>
                <a:gd name="T73" fmla="*/ 78 h 79"/>
                <a:gd name="T74" fmla="*/ 40 w 159"/>
                <a:gd name="T75" fmla="*/ 77 h 79"/>
                <a:gd name="T76" fmla="*/ 33 w 159"/>
                <a:gd name="T77" fmla="*/ 75 h 79"/>
                <a:gd name="T78" fmla="*/ 23 w 159"/>
                <a:gd name="T79" fmla="*/ 72 h 79"/>
                <a:gd name="T80" fmla="*/ 16 w 159"/>
                <a:gd name="T81" fmla="*/ 69 h 79"/>
                <a:gd name="T82" fmla="*/ 10 w 159"/>
                <a:gd name="T83" fmla="*/ 65 h 79"/>
                <a:gd name="T84" fmla="*/ 5 w 159"/>
                <a:gd name="T85" fmla="*/ 60 h 79"/>
                <a:gd name="T86" fmla="*/ 2 w 159"/>
                <a:gd name="T87" fmla="*/ 53 h 79"/>
                <a:gd name="T88" fmla="*/ 0 w 159"/>
                <a:gd name="T89" fmla="*/ 45 h 79"/>
                <a:gd name="T90" fmla="*/ 0 w 159"/>
                <a:gd name="T91" fmla="*/ 34 h 79"/>
                <a:gd name="T92" fmla="*/ 2 w 159"/>
                <a:gd name="T93" fmla="*/ 2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9" h="79">
                  <a:moveTo>
                    <a:pt x="2" y="26"/>
                  </a:moveTo>
                  <a:lnTo>
                    <a:pt x="3" y="24"/>
                  </a:lnTo>
                  <a:lnTo>
                    <a:pt x="4" y="21"/>
                  </a:lnTo>
                  <a:lnTo>
                    <a:pt x="5" y="19"/>
                  </a:lnTo>
                  <a:lnTo>
                    <a:pt x="7" y="17"/>
                  </a:lnTo>
                  <a:lnTo>
                    <a:pt x="9" y="15"/>
                  </a:lnTo>
                  <a:lnTo>
                    <a:pt x="10" y="14"/>
                  </a:lnTo>
                  <a:lnTo>
                    <a:pt x="12" y="12"/>
                  </a:lnTo>
                  <a:lnTo>
                    <a:pt x="15" y="10"/>
                  </a:lnTo>
                  <a:lnTo>
                    <a:pt x="16" y="10"/>
                  </a:lnTo>
                  <a:lnTo>
                    <a:pt x="19" y="8"/>
                  </a:lnTo>
                  <a:lnTo>
                    <a:pt x="22" y="7"/>
                  </a:lnTo>
                  <a:lnTo>
                    <a:pt x="23" y="7"/>
                  </a:lnTo>
                  <a:lnTo>
                    <a:pt x="26" y="5"/>
                  </a:lnTo>
                  <a:lnTo>
                    <a:pt x="29" y="4"/>
                  </a:lnTo>
                  <a:lnTo>
                    <a:pt x="33" y="4"/>
                  </a:lnTo>
                  <a:lnTo>
                    <a:pt x="34" y="3"/>
                  </a:lnTo>
                  <a:lnTo>
                    <a:pt x="36" y="3"/>
                  </a:lnTo>
                  <a:lnTo>
                    <a:pt x="40" y="2"/>
                  </a:lnTo>
                  <a:lnTo>
                    <a:pt x="43" y="2"/>
                  </a:lnTo>
                  <a:lnTo>
                    <a:pt x="47" y="1"/>
                  </a:lnTo>
                  <a:lnTo>
                    <a:pt x="50" y="1"/>
                  </a:lnTo>
                  <a:lnTo>
                    <a:pt x="54" y="1"/>
                  </a:lnTo>
                  <a:lnTo>
                    <a:pt x="57" y="0"/>
                  </a:lnTo>
                  <a:lnTo>
                    <a:pt x="61" y="0"/>
                  </a:lnTo>
                  <a:lnTo>
                    <a:pt x="64" y="0"/>
                  </a:lnTo>
                  <a:lnTo>
                    <a:pt x="67" y="0"/>
                  </a:lnTo>
                  <a:lnTo>
                    <a:pt x="67" y="0"/>
                  </a:lnTo>
                  <a:lnTo>
                    <a:pt x="71" y="0"/>
                  </a:lnTo>
                  <a:lnTo>
                    <a:pt x="74" y="0"/>
                  </a:lnTo>
                  <a:lnTo>
                    <a:pt x="78" y="0"/>
                  </a:lnTo>
                  <a:lnTo>
                    <a:pt x="81" y="0"/>
                  </a:lnTo>
                  <a:lnTo>
                    <a:pt x="85" y="0"/>
                  </a:lnTo>
                  <a:lnTo>
                    <a:pt x="88" y="0"/>
                  </a:lnTo>
                  <a:lnTo>
                    <a:pt x="92" y="0"/>
                  </a:lnTo>
                  <a:lnTo>
                    <a:pt x="92" y="0"/>
                  </a:lnTo>
                  <a:lnTo>
                    <a:pt x="95" y="0"/>
                  </a:lnTo>
                  <a:lnTo>
                    <a:pt x="99" y="0"/>
                  </a:lnTo>
                  <a:lnTo>
                    <a:pt x="102" y="0"/>
                  </a:lnTo>
                  <a:lnTo>
                    <a:pt x="105" y="1"/>
                  </a:lnTo>
                  <a:lnTo>
                    <a:pt x="109" y="1"/>
                  </a:lnTo>
                  <a:lnTo>
                    <a:pt x="112" y="1"/>
                  </a:lnTo>
                  <a:lnTo>
                    <a:pt x="116" y="2"/>
                  </a:lnTo>
                  <a:lnTo>
                    <a:pt x="119" y="2"/>
                  </a:lnTo>
                  <a:lnTo>
                    <a:pt x="123" y="3"/>
                  </a:lnTo>
                  <a:lnTo>
                    <a:pt x="125" y="3"/>
                  </a:lnTo>
                  <a:lnTo>
                    <a:pt x="126" y="4"/>
                  </a:lnTo>
                  <a:lnTo>
                    <a:pt x="130" y="4"/>
                  </a:lnTo>
                  <a:lnTo>
                    <a:pt x="133" y="5"/>
                  </a:lnTo>
                  <a:lnTo>
                    <a:pt x="137" y="7"/>
                  </a:lnTo>
                  <a:lnTo>
                    <a:pt x="137" y="7"/>
                  </a:lnTo>
                  <a:lnTo>
                    <a:pt x="140" y="8"/>
                  </a:lnTo>
                  <a:lnTo>
                    <a:pt x="143" y="10"/>
                  </a:lnTo>
                  <a:lnTo>
                    <a:pt x="144" y="10"/>
                  </a:lnTo>
                  <a:lnTo>
                    <a:pt x="147" y="12"/>
                  </a:lnTo>
                  <a:lnTo>
                    <a:pt x="149" y="14"/>
                  </a:lnTo>
                  <a:lnTo>
                    <a:pt x="150" y="15"/>
                  </a:lnTo>
                  <a:lnTo>
                    <a:pt x="152" y="17"/>
                  </a:lnTo>
                  <a:lnTo>
                    <a:pt x="154" y="19"/>
                  </a:lnTo>
                  <a:lnTo>
                    <a:pt x="155" y="21"/>
                  </a:lnTo>
                  <a:lnTo>
                    <a:pt x="156" y="24"/>
                  </a:lnTo>
                  <a:lnTo>
                    <a:pt x="157" y="26"/>
                  </a:lnTo>
                  <a:lnTo>
                    <a:pt x="158" y="27"/>
                  </a:lnTo>
                  <a:lnTo>
                    <a:pt x="159" y="31"/>
                  </a:lnTo>
                  <a:lnTo>
                    <a:pt x="159" y="34"/>
                  </a:lnTo>
                  <a:lnTo>
                    <a:pt x="159" y="38"/>
                  </a:lnTo>
                  <a:lnTo>
                    <a:pt x="159" y="41"/>
                  </a:lnTo>
                  <a:lnTo>
                    <a:pt x="159" y="45"/>
                  </a:lnTo>
                  <a:lnTo>
                    <a:pt x="159" y="48"/>
                  </a:lnTo>
                  <a:lnTo>
                    <a:pt x="158" y="52"/>
                  </a:lnTo>
                  <a:lnTo>
                    <a:pt x="157" y="53"/>
                  </a:lnTo>
                  <a:lnTo>
                    <a:pt x="156" y="55"/>
                  </a:lnTo>
                  <a:lnTo>
                    <a:pt x="155" y="59"/>
                  </a:lnTo>
                  <a:lnTo>
                    <a:pt x="154" y="60"/>
                  </a:lnTo>
                  <a:lnTo>
                    <a:pt x="152" y="62"/>
                  </a:lnTo>
                  <a:lnTo>
                    <a:pt x="150" y="64"/>
                  </a:lnTo>
                  <a:lnTo>
                    <a:pt x="149" y="65"/>
                  </a:lnTo>
                  <a:lnTo>
                    <a:pt x="147" y="67"/>
                  </a:lnTo>
                  <a:lnTo>
                    <a:pt x="144" y="69"/>
                  </a:lnTo>
                  <a:lnTo>
                    <a:pt x="143" y="69"/>
                  </a:lnTo>
                  <a:lnTo>
                    <a:pt x="140" y="71"/>
                  </a:lnTo>
                  <a:lnTo>
                    <a:pt x="137" y="72"/>
                  </a:lnTo>
                  <a:lnTo>
                    <a:pt x="137" y="72"/>
                  </a:lnTo>
                  <a:lnTo>
                    <a:pt x="133" y="74"/>
                  </a:lnTo>
                  <a:lnTo>
                    <a:pt x="130" y="75"/>
                  </a:lnTo>
                  <a:lnTo>
                    <a:pt x="126" y="75"/>
                  </a:lnTo>
                  <a:lnTo>
                    <a:pt x="125" y="76"/>
                  </a:lnTo>
                  <a:lnTo>
                    <a:pt x="123" y="76"/>
                  </a:lnTo>
                  <a:lnTo>
                    <a:pt x="119" y="77"/>
                  </a:lnTo>
                  <a:lnTo>
                    <a:pt x="116" y="77"/>
                  </a:lnTo>
                  <a:lnTo>
                    <a:pt x="112" y="78"/>
                  </a:lnTo>
                  <a:lnTo>
                    <a:pt x="109" y="78"/>
                  </a:lnTo>
                  <a:lnTo>
                    <a:pt x="105" y="78"/>
                  </a:lnTo>
                  <a:lnTo>
                    <a:pt x="102" y="79"/>
                  </a:lnTo>
                  <a:lnTo>
                    <a:pt x="99" y="79"/>
                  </a:lnTo>
                  <a:lnTo>
                    <a:pt x="95" y="79"/>
                  </a:lnTo>
                  <a:lnTo>
                    <a:pt x="92" y="79"/>
                  </a:lnTo>
                  <a:lnTo>
                    <a:pt x="92" y="79"/>
                  </a:lnTo>
                  <a:lnTo>
                    <a:pt x="88" y="79"/>
                  </a:lnTo>
                  <a:lnTo>
                    <a:pt x="85" y="79"/>
                  </a:lnTo>
                  <a:lnTo>
                    <a:pt x="81" y="79"/>
                  </a:lnTo>
                  <a:lnTo>
                    <a:pt x="78" y="79"/>
                  </a:lnTo>
                  <a:lnTo>
                    <a:pt x="74" y="79"/>
                  </a:lnTo>
                  <a:lnTo>
                    <a:pt x="71" y="79"/>
                  </a:lnTo>
                  <a:lnTo>
                    <a:pt x="67" y="79"/>
                  </a:lnTo>
                  <a:lnTo>
                    <a:pt x="67" y="79"/>
                  </a:lnTo>
                  <a:lnTo>
                    <a:pt x="64" y="79"/>
                  </a:lnTo>
                  <a:lnTo>
                    <a:pt x="61" y="79"/>
                  </a:lnTo>
                  <a:lnTo>
                    <a:pt x="57" y="79"/>
                  </a:lnTo>
                  <a:lnTo>
                    <a:pt x="54" y="78"/>
                  </a:lnTo>
                  <a:lnTo>
                    <a:pt x="50" y="78"/>
                  </a:lnTo>
                  <a:lnTo>
                    <a:pt x="47" y="78"/>
                  </a:lnTo>
                  <a:lnTo>
                    <a:pt x="43" y="77"/>
                  </a:lnTo>
                  <a:lnTo>
                    <a:pt x="40" y="77"/>
                  </a:lnTo>
                  <a:lnTo>
                    <a:pt x="36" y="76"/>
                  </a:lnTo>
                  <a:lnTo>
                    <a:pt x="34" y="76"/>
                  </a:lnTo>
                  <a:lnTo>
                    <a:pt x="33" y="75"/>
                  </a:lnTo>
                  <a:lnTo>
                    <a:pt x="29" y="75"/>
                  </a:lnTo>
                  <a:lnTo>
                    <a:pt x="26" y="74"/>
                  </a:lnTo>
                  <a:lnTo>
                    <a:pt x="23" y="72"/>
                  </a:lnTo>
                  <a:lnTo>
                    <a:pt x="22" y="72"/>
                  </a:lnTo>
                  <a:lnTo>
                    <a:pt x="19" y="71"/>
                  </a:lnTo>
                  <a:lnTo>
                    <a:pt x="16" y="69"/>
                  </a:lnTo>
                  <a:lnTo>
                    <a:pt x="15" y="69"/>
                  </a:lnTo>
                  <a:lnTo>
                    <a:pt x="12" y="67"/>
                  </a:lnTo>
                  <a:lnTo>
                    <a:pt x="10" y="65"/>
                  </a:lnTo>
                  <a:lnTo>
                    <a:pt x="9" y="64"/>
                  </a:lnTo>
                  <a:lnTo>
                    <a:pt x="7" y="62"/>
                  </a:lnTo>
                  <a:lnTo>
                    <a:pt x="5" y="60"/>
                  </a:lnTo>
                  <a:lnTo>
                    <a:pt x="4" y="59"/>
                  </a:lnTo>
                  <a:lnTo>
                    <a:pt x="3" y="55"/>
                  </a:lnTo>
                  <a:lnTo>
                    <a:pt x="2" y="53"/>
                  </a:lnTo>
                  <a:lnTo>
                    <a:pt x="1" y="52"/>
                  </a:lnTo>
                  <a:lnTo>
                    <a:pt x="0" y="48"/>
                  </a:lnTo>
                  <a:lnTo>
                    <a:pt x="0" y="45"/>
                  </a:lnTo>
                  <a:lnTo>
                    <a:pt x="0" y="41"/>
                  </a:lnTo>
                  <a:lnTo>
                    <a:pt x="0" y="38"/>
                  </a:lnTo>
                  <a:lnTo>
                    <a:pt x="0" y="34"/>
                  </a:lnTo>
                  <a:lnTo>
                    <a:pt x="0" y="31"/>
                  </a:lnTo>
                  <a:lnTo>
                    <a:pt x="1" y="27"/>
                  </a:lnTo>
                  <a:lnTo>
                    <a:pt x="2" y="26"/>
                  </a:lnTo>
                </a:path>
              </a:pathLst>
            </a:custGeom>
            <a:noFill/>
            <a:ln w="0">
              <a:solidFill>
                <a:srgbClr val="005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85" name="Freeform 113">
              <a:extLst>
                <a:ext uri="{FF2B5EF4-FFF2-40B4-BE49-F238E27FC236}">
                  <a16:creationId xmlns:a16="http://schemas.microsoft.com/office/drawing/2014/main" id="{BA62D48D-B707-4F9F-BE37-8DCE611FC1FF}"/>
                </a:ext>
              </a:extLst>
            </p:cNvPr>
            <p:cNvSpPr>
              <a:spLocks/>
            </p:cNvSpPr>
            <p:nvPr/>
          </p:nvSpPr>
          <p:spPr bwMode="auto">
            <a:xfrm>
              <a:off x="2339" y="1733"/>
              <a:ext cx="795" cy="384"/>
            </a:xfrm>
            <a:custGeom>
              <a:avLst/>
              <a:gdLst>
                <a:gd name="T0" fmla="*/ 2 w 157"/>
                <a:gd name="T1" fmla="*/ 27 h 79"/>
                <a:gd name="T2" fmla="*/ 6 w 157"/>
                <a:gd name="T3" fmla="*/ 21 h 79"/>
                <a:gd name="T4" fmla="*/ 11 w 157"/>
                <a:gd name="T5" fmla="*/ 14 h 79"/>
                <a:gd name="T6" fmla="*/ 17 w 157"/>
                <a:gd name="T7" fmla="*/ 10 h 79"/>
                <a:gd name="T8" fmla="*/ 25 w 157"/>
                <a:gd name="T9" fmla="*/ 7 h 79"/>
                <a:gd name="T10" fmla="*/ 32 w 157"/>
                <a:gd name="T11" fmla="*/ 5 h 79"/>
                <a:gd name="T12" fmla="*/ 40 w 157"/>
                <a:gd name="T13" fmla="*/ 3 h 79"/>
                <a:gd name="T14" fmla="*/ 49 w 157"/>
                <a:gd name="T15" fmla="*/ 2 h 79"/>
                <a:gd name="T16" fmla="*/ 60 w 157"/>
                <a:gd name="T17" fmla="*/ 1 h 79"/>
                <a:gd name="T18" fmla="*/ 70 w 157"/>
                <a:gd name="T19" fmla="*/ 1 h 79"/>
                <a:gd name="T20" fmla="*/ 80 w 157"/>
                <a:gd name="T21" fmla="*/ 0 h 79"/>
                <a:gd name="T22" fmla="*/ 91 w 157"/>
                <a:gd name="T23" fmla="*/ 1 h 79"/>
                <a:gd name="T24" fmla="*/ 101 w 157"/>
                <a:gd name="T25" fmla="*/ 1 h 79"/>
                <a:gd name="T26" fmla="*/ 111 w 157"/>
                <a:gd name="T27" fmla="*/ 2 h 79"/>
                <a:gd name="T28" fmla="*/ 118 w 157"/>
                <a:gd name="T29" fmla="*/ 3 h 79"/>
                <a:gd name="T30" fmla="*/ 129 w 157"/>
                <a:gd name="T31" fmla="*/ 6 h 79"/>
                <a:gd name="T32" fmla="*/ 136 w 157"/>
                <a:gd name="T33" fmla="*/ 8 h 79"/>
                <a:gd name="T34" fmla="*/ 142 w 157"/>
                <a:gd name="T35" fmla="*/ 12 h 79"/>
                <a:gd name="T36" fmla="*/ 149 w 157"/>
                <a:gd name="T37" fmla="*/ 17 h 79"/>
                <a:gd name="T38" fmla="*/ 153 w 157"/>
                <a:gd name="T39" fmla="*/ 23 h 79"/>
                <a:gd name="T40" fmla="*/ 156 w 157"/>
                <a:gd name="T41" fmla="*/ 31 h 79"/>
                <a:gd name="T42" fmla="*/ 157 w 157"/>
                <a:gd name="T43" fmla="*/ 38 h 79"/>
                <a:gd name="T44" fmla="*/ 156 w 157"/>
                <a:gd name="T45" fmla="*/ 45 h 79"/>
                <a:gd name="T46" fmla="*/ 153 w 157"/>
                <a:gd name="T47" fmla="*/ 55 h 79"/>
                <a:gd name="T48" fmla="*/ 149 w 157"/>
                <a:gd name="T49" fmla="*/ 61 h 79"/>
                <a:gd name="T50" fmla="*/ 145 w 157"/>
                <a:gd name="T51" fmla="*/ 65 h 79"/>
                <a:gd name="T52" fmla="*/ 139 w 157"/>
                <a:gd name="T53" fmla="*/ 69 h 79"/>
                <a:gd name="T54" fmla="*/ 131 w 157"/>
                <a:gd name="T55" fmla="*/ 72 h 79"/>
                <a:gd name="T56" fmla="*/ 122 w 157"/>
                <a:gd name="T57" fmla="*/ 75 h 79"/>
                <a:gd name="T58" fmla="*/ 115 w 157"/>
                <a:gd name="T59" fmla="*/ 76 h 79"/>
                <a:gd name="T60" fmla="*/ 104 w 157"/>
                <a:gd name="T61" fmla="*/ 77 h 79"/>
                <a:gd name="T62" fmla="*/ 94 w 157"/>
                <a:gd name="T63" fmla="*/ 78 h 79"/>
                <a:gd name="T64" fmla="*/ 84 w 157"/>
                <a:gd name="T65" fmla="*/ 79 h 79"/>
                <a:gd name="T66" fmla="*/ 73 w 157"/>
                <a:gd name="T67" fmla="*/ 79 h 79"/>
                <a:gd name="T68" fmla="*/ 63 w 157"/>
                <a:gd name="T69" fmla="*/ 78 h 79"/>
                <a:gd name="T70" fmla="*/ 53 w 157"/>
                <a:gd name="T71" fmla="*/ 77 h 79"/>
                <a:gd name="T72" fmla="*/ 42 w 157"/>
                <a:gd name="T73" fmla="*/ 76 h 79"/>
                <a:gd name="T74" fmla="*/ 35 w 157"/>
                <a:gd name="T75" fmla="*/ 75 h 79"/>
                <a:gd name="T76" fmla="*/ 26 w 157"/>
                <a:gd name="T77" fmla="*/ 72 h 79"/>
                <a:gd name="T78" fmla="*/ 18 w 157"/>
                <a:gd name="T79" fmla="*/ 69 h 79"/>
                <a:gd name="T80" fmla="*/ 12 w 157"/>
                <a:gd name="T81" fmla="*/ 65 h 79"/>
                <a:gd name="T82" fmla="*/ 8 w 157"/>
                <a:gd name="T83" fmla="*/ 61 h 79"/>
                <a:gd name="T84" fmla="*/ 4 w 157"/>
                <a:gd name="T85" fmla="*/ 55 h 79"/>
                <a:gd name="T86" fmla="*/ 1 w 157"/>
                <a:gd name="T87" fmla="*/ 45 h 79"/>
                <a:gd name="T88" fmla="*/ 0 w 157"/>
                <a:gd name="T89" fmla="*/ 3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7" h="79">
                  <a:moveTo>
                    <a:pt x="1" y="34"/>
                  </a:moveTo>
                  <a:lnTo>
                    <a:pt x="1" y="31"/>
                  </a:lnTo>
                  <a:lnTo>
                    <a:pt x="2" y="27"/>
                  </a:lnTo>
                  <a:lnTo>
                    <a:pt x="4" y="24"/>
                  </a:lnTo>
                  <a:lnTo>
                    <a:pt x="4" y="23"/>
                  </a:lnTo>
                  <a:lnTo>
                    <a:pt x="6" y="21"/>
                  </a:lnTo>
                  <a:lnTo>
                    <a:pt x="8" y="18"/>
                  </a:lnTo>
                  <a:lnTo>
                    <a:pt x="8" y="17"/>
                  </a:lnTo>
                  <a:lnTo>
                    <a:pt x="11" y="14"/>
                  </a:lnTo>
                  <a:lnTo>
                    <a:pt x="12" y="14"/>
                  </a:lnTo>
                  <a:lnTo>
                    <a:pt x="15" y="12"/>
                  </a:lnTo>
                  <a:lnTo>
                    <a:pt x="17" y="10"/>
                  </a:lnTo>
                  <a:lnTo>
                    <a:pt x="18" y="10"/>
                  </a:lnTo>
                  <a:lnTo>
                    <a:pt x="22" y="8"/>
                  </a:lnTo>
                  <a:lnTo>
                    <a:pt x="25" y="7"/>
                  </a:lnTo>
                  <a:lnTo>
                    <a:pt x="26" y="7"/>
                  </a:lnTo>
                  <a:lnTo>
                    <a:pt x="28" y="6"/>
                  </a:lnTo>
                  <a:lnTo>
                    <a:pt x="32" y="5"/>
                  </a:lnTo>
                  <a:lnTo>
                    <a:pt x="35" y="4"/>
                  </a:lnTo>
                  <a:lnTo>
                    <a:pt x="39" y="3"/>
                  </a:lnTo>
                  <a:lnTo>
                    <a:pt x="40" y="3"/>
                  </a:lnTo>
                  <a:lnTo>
                    <a:pt x="42" y="3"/>
                  </a:lnTo>
                  <a:lnTo>
                    <a:pt x="46" y="2"/>
                  </a:lnTo>
                  <a:lnTo>
                    <a:pt x="49" y="2"/>
                  </a:lnTo>
                  <a:lnTo>
                    <a:pt x="53" y="2"/>
                  </a:lnTo>
                  <a:lnTo>
                    <a:pt x="56" y="1"/>
                  </a:lnTo>
                  <a:lnTo>
                    <a:pt x="60" y="1"/>
                  </a:lnTo>
                  <a:lnTo>
                    <a:pt x="63" y="1"/>
                  </a:lnTo>
                  <a:lnTo>
                    <a:pt x="66" y="1"/>
                  </a:lnTo>
                  <a:lnTo>
                    <a:pt x="70" y="1"/>
                  </a:lnTo>
                  <a:lnTo>
                    <a:pt x="73" y="0"/>
                  </a:lnTo>
                  <a:lnTo>
                    <a:pt x="77" y="0"/>
                  </a:lnTo>
                  <a:lnTo>
                    <a:pt x="80" y="0"/>
                  </a:lnTo>
                  <a:lnTo>
                    <a:pt x="84" y="0"/>
                  </a:lnTo>
                  <a:lnTo>
                    <a:pt x="87" y="1"/>
                  </a:lnTo>
                  <a:lnTo>
                    <a:pt x="91" y="1"/>
                  </a:lnTo>
                  <a:lnTo>
                    <a:pt x="94" y="1"/>
                  </a:lnTo>
                  <a:lnTo>
                    <a:pt x="98" y="1"/>
                  </a:lnTo>
                  <a:lnTo>
                    <a:pt x="101" y="1"/>
                  </a:lnTo>
                  <a:lnTo>
                    <a:pt x="104" y="2"/>
                  </a:lnTo>
                  <a:lnTo>
                    <a:pt x="108" y="2"/>
                  </a:lnTo>
                  <a:lnTo>
                    <a:pt x="111" y="2"/>
                  </a:lnTo>
                  <a:lnTo>
                    <a:pt x="115" y="3"/>
                  </a:lnTo>
                  <a:lnTo>
                    <a:pt x="117" y="3"/>
                  </a:lnTo>
                  <a:lnTo>
                    <a:pt x="118" y="3"/>
                  </a:lnTo>
                  <a:lnTo>
                    <a:pt x="122" y="4"/>
                  </a:lnTo>
                  <a:lnTo>
                    <a:pt x="125" y="5"/>
                  </a:lnTo>
                  <a:lnTo>
                    <a:pt x="129" y="6"/>
                  </a:lnTo>
                  <a:lnTo>
                    <a:pt x="131" y="7"/>
                  </a:lnTo>
                  <a:lnTo>
                    <a:pt x="132" y="7"/>
                  </a:lnTo>
                  <a:lnTo>
                    <a:pt x="136" y="8"/>
                  </a:lnTo>
                  <a:lnTo>
                    <a:pt x="139" y="10"/>
                  </a:lnTo>
                  <a:lnTo>
                    <a:pt x="140" y="10"/>
                  </a:lnTo>
                  <a:lnTo>
                    <a:pt x="142" y="12"/>
                  </a:lnTo>
                  <a:lnTo>
                    <a:pt x="145" y="14"/>
                  </a:lnTo>
                  <a:lnTo>
                    <a:pt x="146" y="14"/>
                  </a:lnTo>
                  <a:lnTo>
                    <a:pt x="149" y="17"/>
                  </a:lnTo>
                  <a:lnTo>
                    <a:pt x="149" y="18"/>
                  </a:lnTo>
                  <a:lnTo>
                    <a:pt x="151" y="21"/>
                  </a:lnTo>
                  <a:lnTo>
                    <a:pt x="153" y="23"/>
                  </a:lnTo>
                  <a:lnTo>
                    <a:pt x="153" y="24"/>
                  </a:lnTo>
                  <a:lnTo>
                    <a:pt x="155" y="27"/>
                  </a:lnTo>
                  <a:lnTo>
                    <a:pt x="156" y="31"/>
                  </a:lnTo>
                  <a:lnTo>
                    <a:pt x="156" y="34"/>
                  </a:lnTo>
                  <a:lnTo>
                    <a:pt x="156" y="34"/>
                  </a:lnTo>
                  <a:lnTo>
                    <a:pt x="157" y="38"/>
                  </a:lnTo>
                  <a:lnTo>
                    <a:pt x="157" y="41"/>
                  </a:lnTo>
                  <a:lnTo>
                    <a:pt x="156" y="45"/>
                  </a:lnTo>
                  <a:lnTo>
                    <a:pt x="156" y="45"/>
                  </a:lnTo>
                  <a:lnTo>
                    <a:pt x="156" y="48"/>
                  </a:lnTo>
                  <a:lnTo>
                    <a:pt x="155" y="52"/>
                  </a:lnTo>
                  <a:lnTo>
                    <a:pt x="153" y="55"/>
                  </a:lnTo>
                  <a:lnTo>
                    <a:pt x="153" y="56"/>
                  </a:lnTo>
                  <a:lnTo>
                    <a:pt x="151" y="59"/>
                  </a:lnTo>
                  <a:lnTo>
                    <a:pt x="149" y="61"/>
                  </a:lnTo>
                  <a:lnTo>
                    <a:pt x="149" y="62"/>
                  </a:lnTo>
                  <a:lnTo>
                    <a:pt x="146" y="65"/>
                  </a:lnTo>
                  <a:lnTo>
                    <a:pt x="145" y="65"/>
                  </a:lnTo>
                  <a:lnTo>
                    <a:pt x="142" y="67"/>
                  </a:lnTo>
                  <a:lnTo>
                    <a:pt x="140" y="69"/>
                  </a:lnTo>
                  <a:lnTo>
                    <a:pt x="139" y="69"/>
                  </a:lnTo>
                  <a:lnTo>
                    <a:pt x="136" y="71"/>
                  </a:lnTo>
                  <a:lnTo>
                    <a:pt x="132" y="72"/>
                  </a:lnTo>
                  <a:lnTo>
                    <a:pt x="131" y="72"/>
                  </a:lnTo>
                  <a:lnTo>
                    <a:pt x="129" y="73"/>
                  </a:lnTo>
                  <a:lnTo>
                    <a:pt x="125" y="74"/>
                  </a:lnTo>
                  <a:lnTo>
                    <a:pt x="122" y="75"/>
                  </a:lnTo>
                  <a:lnTo>
                    <a:pt x="118" y="76"/>
                  </a:lnTo>
                  <a:lnTo>
                    <a:pt x="117" y="76"/>
                  </a:lnTo>
                  <a:lnTo>
                    <a:pt x="115" y="76"/>
                  </a:lnTo>
                  <a:lnTo>
                    <a:pt x="111" y="77"/>
                  </a:lnTo>
                  <a:lnTo>
                    <a:pt x="108" y="77"/>
                  </a:lnTo>
                  <a:lnTo>
                    <a:pt x="104" y="77"/>
                  </a:lnTo>
                  <a:lnTo>
                    <a:pt x="101" y="78"/>
                  </a:lnTo>
                  <a:lnTo>
                    <a:pt x="98" y="78"/>
                  </a:lnTo>
                  <a:lnTo>
                    <a:pt x="94" y="78"/>
                  </a:lnTo>
                  <a:lnTo>
                    <a:pt x="91" y="78"/>
                  </a:lnTo>
                  <a:lnTo>
                    <a:pt x="87" y="78"/>
                  </a:lnTo>
                  <a:lnTo>
                    <a:pt x="84" y="79"/>
                  </a:lnTo>
                  <a:lnTo>
                    <a:pt x="80" y="79"/>
                  </a:lnTo>
                  <a:lnTo>
                    <a:pt x="77" y="79"/>
                  </a:lnTo>
                  <a:lnTo>
                    <a:pt x="73" y="79"/>
                  </a:lnTo>
                  <a:lnTo>
                    <a:pt x="70" y="78"/>
                  </a:lnTo>
                  <a:lnTo>
                    <a:pt x="66" y="78"/>
                  </a:lnTo>
                  <a:lnTo>
                    <a:pt x="63" y="78"/>
                  </a:lnTo>
                  <a:lnTo>
                    <a:pt x="60" y="78"/>
                  </a:lnTo>
                  <a:lnTo>
                    <a:pt x="56" y="78"/>
                  </a:lnTo>
                  <a:lnTo>
                    <a:pt x="53" y="77"/>
                  </a:lnTo>
                  <a:lnTo>
                    <a:pt x="49" y="77"/>
                  </a:lnTo>
                  <a:lnTo>
                    <a:pt x="46" y="77"/>
                  </a:lnTo>
                  <a:lnTo>
                    <a:pt x="42" y="76"/>
                  </a:lnTo>
                  <a:lnTo>
                    <a:pt x="40" y="76"/>
                  </a:lnTo>
                  <a:lnTo>
                    <a:pt x="39" y="76"/>
                  </a:lnTo>
                  <a:lnTo>
                    <a:pt x="35" y="75"/>
                  </a:lnTo>
                  <a:lnTo>
                    <a:pt x="32" y="74"/>
                  </a:lnTo>
                  <a:lnTo>
                    <a:pt x="28" y="73"/>
                  </a:lnTo>
                  <a:lnTo>
                    <a:pt x="26" y="72"/>
                  </a:lnTo>
                  <a:lnTo>
                    <a:pt x="25" y="72"/>
                  </a:lnTo>
                  <a:lnTo>
                    <a:pt x="22" y="71"/>
                  </a:lnTo>
                  <a:lnTo>
                    <a:pt x="18" y="69"/>
                  </a:lnTo>
                  <a:lnTo>
                    <a:pt x="17" y="69"/>
                  </a:lnTo>
                  <a:lnTo>
                    <a:pt x="15" y="67"/>
                  </a:lnTo>
                  <a:lnTo>
                    <a:pt x="12" y="65"/>
                  </a:lnTo>
                  <a:lnTo>
                    <a:pt x="11" y="65"/>
                  </a:lnTo>
                  <a:lnTo>
                    <a:pt x="8" y="62"/>
                  </a:lnTo>
                  <a:lnTo>
                    <a:pt x="8" y="61"/>
                  </a:lnTo>
                  <a:lnTo>
                    <a:pt x="6" y="59"/>
                  </a:lnTo>
                  <a:lnTo>
                    <a:pt x="4" y="56"/>
                  </a:lnTo>
                  <a:lnTo>
                    <a:pt x="4" y="55"/>
                  </a:lnTo>
                  <a:lnTo>
                    <a:pt x="2" y="52"/>
                  </a:lnTo>
                  <a:lnTo>
                    <a:pt x="1" y="48"/>
                  </a:lnTo>
                  <a:lnTo>
                    <a:pt x="1" y="45"/>
                  </a:lnTo>
                  <a:lnTo>
                    <a:pt x="1" y="45"/>
                  </a:lnTo>
                  <a:lnTo>
                    <a:pt x="0" y="41"/>
                  </a:lnTo>
                  <a:lnTo>
                    <a:pt x="0" y="38"/>
                  </a:lnTo>
                  <a:lnTo>
                    <a:pt x="1" y="34"/>
                  </a:lnTo>
                  <a:lnTo>
                    <a:pt x="1" y="34"/>
                  </a:lnTo>
                </a:path>
              </a:pathLst>
            </a:custGeom>
            <a:noFill/>
            <a:ln w="0">
              <a:solidFill>
                <a:srgbClr val="006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86" name="Freeform 114">
              <a:extLst>
                <a:ext uri="{FF2B5EF4-FFF2-40B4-BE49-F238E27FC236}">
                  <a16:creationId xmlns:a16="http://schemas.microsoft.com/office/drawing/2014/main" id="{5C8E6F9F-B48E-4F39-97B3-B96B928D8B51}"/>
                </a:ext>
              </a:extLst>
            </p:cNvPr>
            <p:cNvSpPr>
              <a:spLocks/>
            </p:cNvSpPr>
            <p:nvPr/>
          </p:nvSpPr>
          <p:spPr bwMode="auto">
            <a:xfrm>
              <a:off x="2350" y="1737"/>
              <a:ext cx="774" cy="375"/>
            </a:xfrm>
            <a:custGeom>
              <a:avLst/>
              <a:gdLst>
                <a:gd name="T0" fmla="*/ 4 w 153"/>
                <a:gd name="T1" fmla="*/ 23 h 77"/>
                <a:gd name="T2" fmla="*/ 9 w 153"/>
                <a:gd name="T3" fmla="*/ 16 h 77"/>
                <a:gd name="T4" fmla="*/ 13 w 153"/>
                <a:gd name="T5" fmla="*/ 13 h 77"/>
                <a:gd name="T6" fmla="*/ 20 w 153"/>
                <a:gd name="T7" fmla="*/ 9 h 77"/>
                <a:gd name="T8" fmla="*/ 28 w 153"/>
                <a:gd name="T9" fmla="*/ 6 h 77"/>
                <a:gd name="T10" fmla="*/ 37 w 153"/>
                <a:gd name="T11" fmla="*/ 4 h 77"/>
                <a:gd name="T12" fmla="*/ 45 w 153"/>
                <a:gd name="T13" fmla="*/ 2 h 77"/>
                <a:gd name="T14" fmla="*/ 54 w 153"/>
                <a:gd name="T15" fmla="*/ 1 h 77"/>
                <a:gd name="T16" fmla="*/ 64 w 153"/>
                <a:gd name="T17" fmla="*/ 1 h 77"/>
                <a:gd name="T18" fmla="*/ 75 w 153"/>
                <a:gd name="T19" fmla="*/ 0 h 77"/>
                <a:gd name="T20" fmla="*/ 85 w 153"/>
                <a:gd name="T21" fmla="*/ 0 h 77"/>
                <a:gd name="T22" fmla="*/ 96 w 153"/>
                <a:gd name="T23" fmla="*/ 1 h 77"/>
                <a:gd name="T24" fmla="*/ 106 w 153"/>
                <a:gd name="T25" fmla="*/ 2 h 77"/>
                <a:gd name="T26" fmla="*/ 113 w 153"/>
                <a:gd name="T27" fmla="*/ 3 h 77"/>
                <a:gd name="T28" fmla="*/ 123 w 153"/>
                <a:gd name="T29" fmla="*/ 5 h 77"/>
                <a:gd name="T30" fmla="*/ 130 w 153"/>
                <a:gd name="T31" fmla="*/ 7 h 77"/>
                <a:gd name="T32" fmla="*/ 137 w 153"/>
                <a:gd name="T33" fmla="*/ 11 h 77"/>
                <a:gd name="T34" fmla="*/ 144 w 153"/>
                <a:gd name="T35" fmla="*/ 16 h 77"/>
                <a:gd name="T36" fmla="*/ 147 w 153"/>
                <a:gd name="T37" fmla="*/ 20 h 77"/>
                <a:gd name="T38" fmla="*/ 151 w 153"/>
                <a:gd name="T39" fmla="*/ 27 h 77"/>
                <a:gd name="T40" fmla="*/ 153 w 153"/>
                <a:gd name="T41" fmla="*/ 37 h 77"/>
                <a:gd name="T42" fmla="*/ 152 w 153"/>
                <a:gd name="T43" fmla="*/ 47 h 77"/>
                <a:gd name="T44" fmla="*/ 149 w 153"/>
                <a:gd name="T45" fmla="*/ 54 h 77"/>
                <a:gd name="T46" fmla="*/ 144 w 153"/>
                <a:gd name="T47" fmla="*/ 61 h 77"/>
                <a:gd name="T48" fmla="*/ 140 w 153"/>
                <a:gd name="T49" fmla="*/ 64 h 77"/>
                <a:gd name="T50" fmla="*/ 134 w 153"/>
                <a:gd name="T51" fmla="*/ 68 h 77"/>
                <a:gd name="T52" fmla="*/ 125 w 153"/>
                <a:gd name="T53" fmla="*/ 71 h 77"/>
                <a:gd name="T54" fmla="*/ 116 w 153"/>
                <a:gd name="T55" fmla="*/ 73 h 77"/>
                <a:gd name="T56" fmla="*/ 108 w 153"/>
                <a:gd name="T57" fmla="*/ 75 h 77"/>
                <a:gd name="T58" fmla="*/ 99 w 153"/>
                <a:gd name="T59" fmla="*/ 76 h 77"/>
                <a:gd name="T60" fmla="*/ 89 w 153"/>
                <a:gd name="T61" fmla="*/ 76 h 77"/>
                <a:gd name="T62" fmla="*/ 78 w 153"/>
                <a:gd name="T63" fmla="*/ 77 h 77"/>
                <a:gd name="T64" fmla="*/ 68 w 153"/>
                <a:gd name="T65" fmla="*/ 77 h 77"/>
                <a:gd name="T66" fmla="*/ 58 w 153"/>
                <a:gd name="T67" fmla="*/ 76 h 77"/>
                <a:gd name="T68" fmla="*/ 47 w 153"/>
                <a:gd name="T69" fmla="*/ 75 h 77"/>
                <a:gd name="T70" fmla="*/ 40 w 153"/>
                <a:gd name="T71" fmla="*/ 74 h 77"/>
                <a:gd name="T72" fmla="*/ 30 w 153"/>
                <a:gd name="T73" fmla="*/ 72 h 77"/>
                <a:gd name="T74" fmla="*/ 23 w 153"/>
                <a:gd name="T75" fmla="*/ 70 h 77"/>
                <a:gd name="T76" fmla="*/ 16 w 153"/>
                <a:gd name="T77" fmla="*/ 66 h 77"/>
                <a:gd name="T78" fmla="*/ 9 w 153"/>
                <a:gd name="T79" fmla="*/ 61 h 77"/>
                <a:gd name="T80" fmla="*/ 6 w 153"/>
                <a:gd name="T81" fmla="*/ 57 h 77"/>
                <a:gd name="T82" fmla="*/ 2 w 153"/>
                <a:gd name="T83" fmla="*/ 50 h 77"/>
                <a:gd name="T84" fmla="*/ 0 w 153"/>
                <a:gd name="T85" fmla="*/ 40 h 77"/>
                <a:gd name="T86" fmla="*/ 1 w 153"/>
                <a:gd name="T8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3" h="77">
                  <a:moveTo>
                    <a:pt x="2" y="27"/>
                  </a:moveTo>
                  <a:lnTo>
                    <a:pt x="2" y="26"/>
                  </a:lnTo>
                  <a:lnTo>
                    <a:pt x="4" y="23"/>
                  </a:lnTo>
                  <a:lnTo>
                    <a:pt x="6" y="20"/>
                  </a:lnTo>
                  <a:lnTo>
                    <a:pt x="6" y="20"/>
                  </a:lnTo>
                  <a:lnTo>
                    <a:pt x="9" y="16"/>
                  </a:lnTo>
                  <a:lnTo>
                    <a:pt x="9" y="16"/>
                  </a:lnTo>
                  <a:lnTo>
                    <a:pt x="13" y="13"/>
                  </a:lnTo>
                  <a:lnTo>
                    <a:pt x="13" y="13"/>
                  </a:lnTo>
                  <a:lnTo>
                    <a:pt x="16" y="11"/>
                  </a:lnTo>
                  <a:lnTo>
                    <a:pt x="19" y="9"/>
                  </a:lnTo>
                  <a:lnTo>
                    <a:pt x="20" y="9"/>
                  </a:lnTo>
                  <a:lnTo>
                    <a:pt x="23" y="7"/>
                  </a:lnTo>
                  <a:lnTo>
                    <a:pt x="26" y="6"/>
                  </a:lnTo>
                  <a:lnTo>
                    <a:pt x="28" y="6"/>
                  </a:lnTo>
                  <a:lnTo>
                    <a:pt x="30" y="5"/>
                  </a:lnTo>
                  <a:lnTo>
                    <a:pt x="33" y="4"/>
                  </a:lnTo>
                  <a:lnTo>
                    <a:pt x="37" y="4"/>
                  </a:lnTo>
                  <a:lnTo>
                    <a:pt x="40" y="3"/>
                  </a:lnTo>
                  <a:lnTo>
                    <a:pt x="44" y="2"/>
                  </a:lnTo>
                  <a:lnTo>
                    <a:pt x="45" y="2"/>
                  </a:lnTo>
                  <a:lnTo>
                    <a:pt x="47" y="2"/>
                  </a:lnTo>
                  <a:lnTo>
                    <a:pt x="51" y="2"/>
                  </a:lnTo>
                  <a:lnTo>
                    <a:pt x="54" y="1"/>
                  </a:lnTo>
                  <a:lnTo>
                    <a:pt x="58" y="1"/>
                  </a:lnTo>
                  <a:lnTo>
                    <a:pt x="61" y="1"/>
                  </a:lnTo>
                  <a:lnTo>
                    <a:pt x="64" y="1"/>
                  </a:lnTo>
                  <a:lnTo>
                    <a:pt x="68" y="0"/>
                  </a:lnTo>
                  <a:lnTo>
                    <a:pt x="71" y="0"/>
                  </a:lnTo>
                  <a:lnTo>
                    <a:pt x="75" y="0"/>
                  </a:lnTo>
                  <a:lnTo>
                    <a:pt x="78" y="0"/>
                  </a:lnTo>
                  <a:lnTo>
                    <a:pt x="82" y="0"/>
                  </a:lnTo>
                  <a:lnTo>
                    <a:pt x="85" y="0"/>
                  </a:lnTo>
                  <a:lnTo>
                    <a:pt x="89" y="1"/>
                  </a:lnTo>
                  <a:lnTo>
                    <a:pt x="92" y="1"/>
                  </a:lnTo>
                  <a:lnTo>
                    <a:pt x="96" y="1"/>
                  </a:lnTo>
                  <a:lnTo>
                    <a:pt x="99" y="1"/>
                  </a:lnTo>
                  <a:lnTo>
                    <a:pt x="102" y="2"/>
                  </a:lnTo>
                  <a:lnTo>
                    <a:pt x="106" y="2"/>
                  </a:lnTo>
                  <a:lnTo>
                    <a:pt x="108" y="2"/>
                  </a:lnTo>
                  <a:lnTo>
                    <a:pt x="109" y="2"/>
                  </a:lnTo>
                  <a:lnTo>
                    <a:pt x="113" y="3"/>
                  </a:lnTo>
                  <a:lnTo>
                    <a:pt x="116" y="4"/>
                  </a:lnTo>
                  <a:lnTo>
                    <a:pt x="120" y="4"/>
                  </a:lnTo>
                  <a:lnTo>
                    <a:pt x="123" y="5"/>
                  </a:lnTo>
                  <a:lnTo>
                    <a:pt x="125" y="6"/>
                  </a:lnTo>
                  <a:lnTo>
                    <a:pt x="127" y="6"/>
                  </a:lnTo>
                  <a:lnTo>
                    <a:pt x="130" y="7"/>
                  </a:lnTo>
                  <a:lnTo>
                    <a:pt x="134" y="9"/>
                  </a:lnTo>
                  <a:lnTo>
                    <a:pt x="134" y="9"/>
                  </a:lnTo>
                  <a:lnTo>
                    <a:pt x="137" y="11"/>
                  </a:lnTo>
                  <a:lnTo>
                    <a:pt x="140" y="13"/>
                  </a:lnTo>
                  <a:lnTo>
                    <a:pt x="140" y="13"/>
                  </a:lnTo>
                  <a:lnTo>
                    <a:pt x="144" y="16"/>
                  </a:lnTo>
                  <a:lnTo>
                    <a:pt x="144" y="16"/>
                  </a:lnTo>
                  <a:lnTo>
                    <a:pt x="147" y="20"/>
                  </a:lnTo>
                  <a:lnTo>
                    <a:pt x="147" y="20"/>
                  </a:lnTo>
                  <a:lnTo>
                    <a:pt x="149" y="23"/>
                  </a:lnTo>
                  <a:lnTo>
                    <a:pt x="151" y="26"/>
                  </a:lnTo>
                  <a:lnTo>
                    <a:pt x="151" y="27"/>
                  </a:lnTo>
                  <a:lnTo>
                    <a:pt x="152" y="30"/>
                  </a:lnTo>
                  <a:lnTo>
                    <a:pt x="152" y="33"/>
                  </a:lnTo>
                  <a:lnTo>
                    <a:pt x="153" y="37"/>
                  </a:lnTo>
                  <a:lnTo>
                    <a:pt x="153" y="40"/>
                  </a:lnTo>
                  <a:lnTo>
                    <a:pt x="152" y="44"/>
                  </a:lnTo>
                  <a:lnTo>
                    <a:pt x="152" y="47"/>
                  </a:lnTo>
                  <a:lnTo>
                    <a:pt x="151" y="50"/>
                  </a:lnTo>
                  <a:lnTo>
                    <a:pt x="151" y="51"/>
                  </a:lnTo>
                  <a:lnTo>
                    <a:pt x="149" y="54"/>
                  </a:lnTo>
                  <a:lnTo>
                    <a:pt x="147" y="57"/>
                  </a:lnTo>
                  <a:lnTo>
                    <a:pt x="147" y="58"/>
                  </a:lnTo>
                  <a:lnTo>
                    <a:pt x="144" y="61"/>
                  </a:lnTo>
                  <a:lnTo>
                    <a:pt x="144" y="61"/>
                  </a:lnTo>
                  <a:lnTo>
                    <a:pt x="140" y="64"/>
                  </a:lnTo>
                  <a:lnTo>
                    <a:pt x="140" y="64"/>
                  </a:lnTo>
                  <a:lnTo>
                    <a:pt x="137" y="66"/>
                  </a:lnTo>
                  <a:lnTo>
                    <a:pt x="134" y="68"/>
                  </a:lnTo>
                  <a:lnTo>
                    <a:pt x="134" y="68"/>
                  </a:lnTo>
                  <a:lnTo>
                    <a:pt x="130" y="70"/>
                  </a:lnTo>
                  <a:lnTo>
                    <a:pt x="127" y="71"/>
                  </a:lnTo>
                  <a:lnTo>
                    <a:pt x="125" y="71"/>
                  </a:lnTo>
                  <a:lnTo>
                    <a:pt x="123" y="72"/>
                  </a:lnTo>
                  <a:lnTo>
                    <a:pt x="120" y="73"/>
                  </a:lnTo>
                  <a:lnTo>
                    <a:pt x="116" y="73"/>
                  </a:lnTo>
                  <a:lnTo>
                    <a:pt x="113" y="74"/>
                  </a:lnTo>
                  <a:lnTo>
                    <a:pt x="109" y="75"/>
                  </a:lnTo>
                  <a:lnTo>
                    <a:pt x="108" y="75"/>
                  </a:lnTo>
                  <a:lnTo>
                    <a:pt x="106" y="75"/>
                  </a:lnTo>
                  <a:lnTo>
                    <a:pt x="102" y="75"/>
                  </a:lnTo>
                  <a:lnTo>
                    <a:pt x="99" y="76"/>
                  </a:lnTo>
                  <a:lnTo>
                    <a:pt x="96" y="76"/>
                  </a:lnTo>
                  <a:lnTo>
                    <a:pt x="92" y="76"/>
                  </a:lnTo>
                  <a:lnTo>
                    <a:pt x="89" y="76"/>
                  </a:lnTo>
                  <a:lnTo>
                    <a:pt x="85" y="77"/>
                  </a:lnTo>
                  <a:lnTo>
                    <a:pt x="82" y="77"/>
                  </a:lnTo>
                  <a:lnTo>
                    <a:pt x="78" y="77"/>
                  </a:lnTo>
                  <a:lnTo>
                    <a:pt x="75" y="77"/>
                  </a:lnTo>
                  <a:lnTo>
                    <a:pt x="71" y="77"/>
                  </a:lnTo>
                  <a:lnTo>
                    <a:pt x="68" y="77"/>
                  </a:lnTo>
                  <a:lnTo>
                    <a:pt x="64" y="76"/>
                  </a:lnTo>
                  <a:lnTo>
                    <a:pt x="61" y="76"/>
                  </a:lnTo>
                  <a:lnTo>
                    <a:pt x="58" y="76"/>
                  </a:lnTo>
                  <a:lnTo>
                    <a:pt x="54" y="76"/>
                  </a:lnTo>
                  <a:lnTo>
                    <a:pt x="51" y="75"/>
                  </a:lnTo>
                  <a:lnTo>
                    <a:pt x="47" y="75"/>
                  </a:lnTo>
                  <a:lnTo>
                    <a:pt x="45" y="75"/>
                  </a:lnTo>
                  <a:lnTo>
                    <a:pt x="44" y="75"/>
                  </a:lnTo>
                  <a:lnTo>
                    <a:pt x="40" y="74"/>
                  </a:lnTo>
                  <a:lnTo>
                    <a:pt x="37" y="73"/>
                  </a:lnTo>
                  <a:lnTo>
                    <a:pt x="33" y="73"/>
                  </a:lnTo>
                  <a:lnTo>
                    <a:pt x="30" y="72"/>
                  </a:lnTo>
                  <a:lnTo>
                    <a:pt x="28" y="71"/>
                  </a:lnTo>
                  <a:lnTo>
                    <a:pt x="26" y="71"/>
                  </a:lnTo>
                  <a:lnTo>
                    <a:pt x="23" y="70"/>
                  </a:lnTo>
                  <a:lnTo>
                    <a:pt x="20" y="68"/>
                  </a:lnTo>
                  <a:lnTo>
                    <a:pt x="19" y="68"/>
                  </a:lnTo>
                  <a:lnTo>
                    <a:pt x="16" y="66"/>
                  </a:lnTo>
                  <a:lnTo>
                    <a:pt x="13" y="64"/>
                  </a:lnTo>
                  <a:lnTo>
                    <a:pt x="13" y="64"/>
                  </a:lnTo>
                  <a:lnTo>
                    <a:pt x="9" y="61"/>
                  </a:lnTo>
                  <a:lnTo>
                    <a:pt x="9" y="61"/>
                  </a:lnTo>
                  <a:lnTo>
                    <a:pt x="6" y="58"/>
                  </a:lnTo>
                  <a:lnTo>
                    <a:pt x="6" y="57"/>
                  </a:lnTo>
                  <a:lnTo>
                    <a:pt x="4" y="54"/>
                  </a:lnTo>
                  <a:lnTo>
                    <a:pt x="2" y="51"/>
                  </a:lnTo>
                  <a:lnTo>
                    <a:pt x="2" y="50"/>
                  </a:lnTo>
                  <a:lnTo>
                    <a:pt x="1" y="47"/>
                  </a:lnTo>
                  <a:lnTo>
                    <a:pt x="1" y="44"/>
                  </a:lnTo>
                  <a:lnTo>
                    <a:pt x="0" y="40"/>
                  </a:lnTo>
                  <a:lnTo>
                    <a:pt x="0" y="37"/>
                  </a:lnTo>
                  <a:lnTo>
                    <a:pt x="1" y="33"/>
                  </a:lnTo>
                  <a:lnTo>
                    <a:pt x="1" y="30"/>
                  </a:lnTo>
                  <a:lnTo>
                    <a:pt x="2" y="27"/>
                  </a:lnTo>
                </a:path>
              </a:pathLst>
            </a:custGeom>
            <a:noFill/>
            <a:ln w="0">
              <a:solidFill>
                <a:srgbClr val="008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87" name="Freeform 115">
              <a:extLst>
                <a:ext uri="{FF2B5EF4-FFF2-40B4-BE49-F238E27FC236}">
                  <a16:creationId xmlns:a16="http://schemas.microsoft.com/office/drawing/2014/main" id="{8A1F0314-0188-441B-8206-5F7B7A8AD435}"/>
                </a:ext>
              </a:extLst>
            </p:cNvPr>
            <p:cNvSpPr>
              <a:spLocks/>
            </p:cNvSpPr>
            <p:nvPr/>
          </p:nvSpPr>
          <p:spPr bwMode="auto">
            <a:xfrm>
              <a:off x="2360" y="1742"/>
              <a:ext cx="754" cy="365"/>
            </a:xfrm>
            <a:custGeom>
              <a:avLst/>
              <a:gdLst>
                <a:gd name="T0" fmla="*/ 1 w 149"/>
                <a:gd name="T1" fmla="*/ 29 h 75"/>
                <a:gd name="T2" fmla="*/ 4 w 149"/>
                <a:gd name="T3" fmla="*/ 22 h 75"/>
                <a:gd name="T4" fmla="*/ 9 w 149"/>
                <a:gd name="T5" fmla="*/ 15 h 75"/>
                <a:gd name="T6" fmla="*/ 14 w 149"/>
                <a:gd name="T7" fmla="*/ 12 h 75"/>
                <a:gd name="T8" fmla="*/ 21 w 149"/>
                <a:gd name="T9" fmla="*/ 8 h 75"/>
                <a:gd name="T10" fmla="*/ 31 w 149"/>
                <a:gd name="T11" fmla="*/ 5 h 75"/>
                <a:gd name="T12" fmla="*/ 38 w 149"/>
                <a:gd name="T13" fmla="*/ 3 h 75"/>
                <a:gd name="T14" fmla="*/ 49 w 149"/>
                <a:gd name="T15" fmla="*/ 2 h 75"/>
                <a:gd name="T16" fmla="*/ 56 w 149"/>
                <a:gd name="T17" fmla="*/ 1 h 75"/>
                <a:gd name="T18" fmla="*/ 66 w 149"/>
                <a:gd name="T19" fmla="*/ 0 h 75"/>
                <a:gd name="T20" fmla="*/ 76 w 149"/>
                <a:gd name="T21" fmla="*/ 0 h 75"/>
                <a:gd name="T22" fmla="*/ 87 w 149"/>
                <a:gd name="T23" fmla="*/ 1 h 75"/>
                <a:gd name="T24" fmla="*/ 97 w 149"/>
                <a:gd name="T25" fmla="*/ 1 h 75"/>
                <a:gd name="T26" fmla="*/ 104 w 149"/>
                <a:gd name="T27" fmla="*/ 2 h 75"/>
                <a:gd name="T28" fmla="*/ 114 w 149"/>
                <a:gd name="T29" fmla="*/ 4 h 75"/>
                <a:gd name="T30" fmla="*/ 121 w 149"/>
                <a:gd name="T31" fmla="*/ 5 h 75"/>
                <a:gd name="T32" fmla="*/ 129 w 149"/>
                <a:gd name="T33" fmla="*/ 8 h 75"/>
                <a:gd name="T34" fmla="*/ 135 w 149"/>
                <a:gd name="T35" fmla="*/ 12 h 75"/>
                <a:gd name="T36" fmla="*/ 142 w 149"/>
                <a:gd name="T37" fmla="*/ 18 h 75"/>
                <a:gd name="T38" fmla="*/ 145 w 149"/>
                <a:gd name="T39" fmla="*/ 23 h 75"/>
                <a:gd name="T40" fmla="*/ 149 w 149"/>
                <a:gd name="T41" fmla="*/ 32 h 75"/>
                <a:gd name="T42" fmla="*/ 149 w 149"/>
                <a:gd name="T43" fmla="*/ 39 h 75"/>
                <a:gd name="T44" fmla="*/ 148 w 149"/>
                <a:gd name="T45" fmla="*/ 46 h 75"/>
                <a:gd name="T46" fmla="*/ 145 w 149"/>
                <a:gd name="T47" fmla="*/ 53 h 75"/>
                <a:gd name="T48" fmla="*/ 140 w 149"/>
                <a:gd name="T49" fmla="*/ 60 h 75"/>
                <a:gd name="T50" fmla="*/ 135 w 149"/>
                <a:gd name="T51" fmla="*/ 63 h 75"/>
                <a:gd name="T52" fmla="*/ 128 w 149"/>
                <a:gd name="T53" fmla="*/ 67 h 75"/>
                <a:gd name="T54" fmla="*/ 118 w 149"/>
                <a:gd name="T55" fmla="*/ 70 h 75"/>
                <a:gd name="T56" fmla="*/ 111 w 149"/>
                <a:gd name="T57" fmla="*/ 72 h 75"/>
                <a:gd name="T58" fmla="*/ 100 w 149"/>
                <a:gd name="T59" fmla="*/ 73 h 75"/>
                <a:gd name="T60" fmla="*/ 94 w 149"/>
                <a:gd name="T61" fmla="*/ 74 h 75"/>
                <a:gd name="T62" fmla="*/ 83 w 149"/>
                <a:gd name="T63" fmla="*/ 75 h 75"/>
                <a:gd name="T64" fmla="*/ 73 w 149"/>
                <a:gd name="T65" fmla="*/ 75 h 75"/>
                <a:gd name="T66" fmla="*/ 62 w 149"/>
                <a:gd name="T67" fmla="*/ 74 h 75"/>
                <a:gd name="T68" fmla="*/ 52 w 149"/>
                <a:gd name="T69" fmla="*/ 74 h 75"/>
                <a:gd name="T70" fmla="*/ 45 w 149"/>
                <a:gd name="T71" fmla="*/ 73 h 75"/>
                <a:gd name="T72" fmla="*/ 35 w 149"/>
                <a:gd name="T73" fmla="*/ 71 h 75"/>
                <a:gd name="T74" fmla="*/ 28 w 149"/>
                <a:gd name="T75" fmla="*/ 70 h 75"/>
                <a:gd name="T76" fmla="*/ 20 w 149"/>
                <a:gd name="T77" fmla="*/ 67 h 75"/>
                <a:gd name="T78" fmla="*/ 14 w 149"/>
                <a:gd name="T79" fmla="*/ 63 h 75"/>
                <a:gd name="T80" fmla="*/ 7 w 149"/>
                <a:gd name="T81" fmla="*/ 57 h 75"/>
                <a:gd name="T82" fmla="*/ 4 w 149"/>
                <a:gd name="T83" fmla="*/ 52 h 75"/>
                <a:gd name="T84" fmla="*/ 0 w 149"/>
                <a:gd name="T85" fmla="*/ 43 h 75"/>
                <a:gd name="T86" fmla="*/ 0 w 149"/>
                <a:gd name="T87"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75">
                  <a:moveTo>
                    <a:pt x="0" y="34"/>
                  </a:moveTo>
                  <a:lnTo>
                    <a:pt x="0" y="32"/>
                  </a:lnTo>
                  <a:lnTo>
                    <a:pt x="1" y="29"/>
                  </a:lnTo>
                  <a:lnTo>
                    <a:pt x="2" y="25"/>
                  </a:lnTo>
                  <a:lnTo>
                    <a:pt x="4" y="23"/>
                  </a:lnTo>
                  <a:lnTo>
                    <a:pt x="4" y="22"/>
                  </a:lnTo>
                  <a:lnTo>
                    <a:pt x="6" y="19"/>
                  </a:lnTo>
                  <a:lnTo>
                    <a:pt x="7" y="18"/>
                  </a:lnTo>
                  <a:lnTo>
                    <a:pt x="9" y="15"/>
                  </a:lnTo>
                  <a:lnTo>
                    <a:pt x="11" y="14"/>
                  </a:lnTo>
                  <a:lnTo>
                    <a:pt x="14" y="12"/>
                  </a:lnTo>
                  <a:lnTo>
                    <a:pt x="14" y="12"/>
                  </a:lnTo>
                  <a:lnTo>
                    <a:pt x="18" y="10"/>
                  </a:lnTo>
                  <a:lnTo>
                    <a:pt x="20" y="8"/>
                  </a:lnTo>
                  <a:lnTo>
                    <a:pt x="21" y="8"/>
                  </a:lnTo>
                  <a:lnTo>
                    <a:pt x="24" y="7"/>
                  </a:lnTo>
                  <a:lnTo>
                    <a:pt x="28" y="5"/>
                  </a:lnTo>
                  <a:lnTo>
                    <a:pt x="31" y="5"/>
                  </a:lnTo>
                  <a:lnTo>
                    <a:pt x="31" y="5"/>
                  </a:lnTo>
                  <a:lnTo>
                    <a:pt x="35" y="4"/>
                  </a:lnTo>
                  <a:lnTo>
                    <a:pt x="38" y="3"/>
                  </a:lnTo>
                  <a:lnTo>
                    <a:pt x="42" y="2"/>
                  </a:lnTo>
                  <a:lnTo>
                    <a:pt x="45" y="2"/>
                  </a:lnTo>
                  <a:lnTo>
                    <a:pt x="49" y="2"/>
                  </a:lnTo>
                  <a:lnTo>
                    <a:pt x="52" y="1"/>
                  </a:lnTo>
                  <a:lnTo>
                    <a:pt x="52" y="1"/>
                  </a:lnTo>
                  <a:lnTo>
                    <a:pt x="56" y="1"/>
                  </a:lnTo>
                  <a:lnTo>
                    <a:pt x="59" y="1"/>
                  </a:lnTo>
                  <a:lnTo>
                    <a:pt x="62" y="1"/>
                  </a:lnTo>
                  <a:lnTo>
                    <a:pt x="66" y="0"/>
                  </a:lnTo>
                  <a:lnTo>
                    <a:pt x="69" y="0"/>
                  </a:lnTo>
                  <a:lnTo>
                    <a:pt x="73" y="0"/>
                  </a:lnTo>
                  <a:lnTo>
                    <a:pt x="76" y="0"/>
                  </a:lnTo>
                  <a:lnTo>
                    <a:pt x="80" y="0"/>
                  </a:lnTo>
                  <a:lnTo>
                    <a:pt x="83" y="0"/>
                  </a:lnTo>
                  <a:lnTo>
                    <a:pt x="87" y="1"/>
                  </a:lnTo>
                  <a:lnTo>
                    <a:pt x="90" y="1"/>
                  </a:lnTo>
                  <a:lnTo>
                    <a:pt x="94" y="1"/>
                  </a:lnTo>
                  <a:lnTo>
                    <a:pt x="97" y="1"/>
                  </a:lnTo>
                  <a:lnTo>
                    <a:pt x="97" y="1"/>
                  </a:lnTo>
                  <a:lnTo>
                    <a:pt x="100" y="2"/>
                  </a:lnTo>
                  <a:lnTo>
                    <a:pt x="104" y="2"/>
                  </a:lnTo>
                  <a:lnTo>
                    <a:pt x="107" y="2"/>
                  </a:lnTo>
                  <a:lnTo>
                    <a:pt x="111" y="3"/>
                  </a:lnTo>
                  <a:lnTo>
                    <a:pt x="114" y="4"/>
                  </a:lnTo>
                  <a:lnTo>
                    <a:pt x="118" y="5"/>
                  </a:lnTo>
                  <a:lnTo>
                    <a:pt x="118" y="5"/>
                  </a:lnTo>
                  <a:lnTo>
                    <a:pt x="121" y="5"/>
                  </a:lnTo>
                  <a:lnTo>
                    <a:pt x="125" y="7"/>
                  </a:lnTo>
                  <a:lnTo>
                    <a:pt x="128" y="8"/>
                  </a:lnTo>
                  <a:lnTo>
                    <a:pt x="129" y="8"/>
                  </a:lnTo>
                  <a:lnTo>
                    <a:pt x="132" y="10"/>
                  </a:lnTo>
                  <a:lnTo>
                    <a:pt x="135" y="12"/>
                  </a:lnTo>
                  <a:lnTo>
                    <a:pt x="135" y="12"/>
                  </a:lnTo>
                  <a:lnTo>
                    <a:pt x="138" y="14"/>
                  </a:lnTo>
                  <a:lnTo>
                    <a:pt x="140" y="15"/>
                  </a:lnTo>
                  <a:lnTo>
                    <a:pt x="142" y="18"/>
                  </a:lnTo>
                  <a:lnTo>
                    <a:pt x="143" y="19"/>
                  </a:lnTo>
                  <a:lnTo>
                    <a:pt x="145" y="22"/>
                  </a:lnTo>
                  <a:lnTo>
                    <a:pt x="145" y="23"/>
                  </a:lnTo>
                  <a:lnTo>
                    <a:pt x="147" y="25"/>
                  </a:lnTo>
                  <a:lnTo>
                    <a:pt x="148" y="29"/>
                  </a:lnTo>
                  <a:lnTo>
                    <a:pt x="149" y="32"/>
                  </a:lnTo>
                  <a:lnTo>
                    <a:pt x="149" y="34"/>
                  </a:lnTo>
                  <a:lnTo>
                    <a:pt x="149" y="36"/>
                  </a:lnTo>
                  <a:lnTo>
                    <a:pt x="149" y="39"/>
                  </a:lnTo>
                  <a:lnTo>
                    <a:pt x="149" y="41"/>
                  </a:lnTo>
                  <a:lnTo>
                    <a:pt x="149" y="43"/>
                  </a:lnTo>
                  <a:lnTo>
                    <a:pt x="148" y="46"/>
                  </a:lnTo>
                  <a:lnTo>
                    <a:pt x="147" y="50"/>
                  </a:lnTo>
                  <a:lnTo>
                    <a:pt x="145" y="52"/>
                  </a:lnTo>
                  <a:lnTo>
                    <a:pt x="145" y="53"/>
                  </a:lnTo>
                  <a:lnTo>
                    <a:pt x="143" y="57"/>
                  </a:lnTo>
                  <a:lnTo>
                    <a:pt x="142" y="57"/>
                  </a:lnTo>
                  <a:lnTo>
                    <a:pt x="140" y="60"/>
                  </a:lnTo>
                  <a:lnTo>
                    <a:pt x="138" y="61"/>
                  </a:lnTo>
                  <a:lnTo>
                    <a:pt x="135" y="63"/>
                  </a:lnTo>
                  <a:lnTo>
                    <a:pt x="135" y="63"/>
                  </a:lnTo>
                  <a:lnTo>
                    <a:pt x="132" y="65"/>
                  </a:lnTo>
                  <a:lnTo>
                    <a:pt x="129" y="67"/>
                  </a:lnTo>
                  <a:lnTo>
                    <a:pt x="128" y="67"/>
                  </a:lnTo>
                  <a:lnTo>
                    <a:pt x="125" y="68"/>
                  </a:lnTo>
                  <a:lnTo>
                    <a:pt x="121" y="70"/>
                  </a:lnTo>
                  <a:lnTo>
                    <a:pt x="118" y="70"/>
                  </a:lnTo>
                  <a:lnTo>
                    <a:pt x="118" y="70"/>
                  </a:lnTo>
                  <a:lnTo>
                    <a:pt x="114" y="71"/>
                  </a:lnTo>
                  <a:lnTo>
                    <a:pt x="111" y="72"/>
                  </a:lnTo>
                  <a:lnTo>
                    <a:pt x="107" y="73"/>
                  </a:lnTo>
                  <a:lnTo>
                    <a:pt x="104" y="73"/>
                  </a:lnTo>
                  <a:lnTo>
                    <a:pt x="100" y="73"/>
                  </a:lnTo>
                  <a:lnTo>
                    <a:pt x="97" y="74"/>
                  </a:lnTo>
                  <a:lnTo>
                    <a:pt x="97" y="74"/>
                  </a:lnTo>
                  <a:lnTo>
                    <a:pt x="94" y="74"/>
                  </a:lnTo>
                  <a:lnTo>
                    <a:pt x="90" y="74"/>
                  </a:lnTo>
                  <a:lnTo>
                    <a:pt x="87" y="74"/>
                  </a:lnTo>
                  <a:lnTo>
                    <a:pt x="83" y="75"/>
                  </a:lnTo>
                  <a:lnTo>
                    <a:pt x="80" y="75"/>
                  </a:lnTo>
                  <a:lnTo>
                    <a:pt x="76" y="75"/>
                  </a:lnTo>
                  <a:lnTo>
                    <a:pt x="73" y="75"/>
                  </a:lnTo>
                  <a:lnTo>
                    <a:pt x="69" y="75"/>
                  </a:lnTo>
                  <a:lnTo>
                    <a:pt x="66" y="75"/>
                  </a:lnTo>
                  <a:lnTo>
                    <a:pt x="62" y="74"/>
                  </a:lnTo>
                  <a:lnTo>
                    <a:pt x="59" y="74"/>
                  </a:lnTo>
                  <a:lnTo>
                    <a:pt x="56" y="74"/>
                  </a:lnTo>
                  <a:lnTo>
                    <a:pt x="52" y="74"/>
                  </a:lnTo>
                  <a:lnTo>
                    <a:pt x="52" y="74"/>
                  </a:lnTo>
                  <a:lnTo>
                    <a:pt x="49" y="73"/>
                  </a:lnTo>
                  <a:lnTo>
                    <a:pt x="45" y="73"/>
                  </a:lnTo>
                  <a:lnTo>
                    <a:pt x="42" y="73"/>
                  </a:lnTo>
                  <a:lnTo>
                    <a:pt x="38" y="72"/>
                  </a:lnTo>
                  <a:lnTo>
                    <a:pt x="35" y="71"/>
                  </a:lnTo>
                  <a:lnTo>
                    <a:pt x="31" y="70"/>
                  </a:lnTo>
                  <a:lnTo>
                    <a:pt x="31" y="70"/>
                  </a:lnTo>
                  <a:lnTo>
                    <a:pt x="28" y="70"/>
                  </a:lnTo>
                  <a:lnTo>
                    <a:pt x="24" y="68"/>
                  </a:lnTo>
                  <a:lnTo>
                    <a:pt x="21" y="67"/>
                  </a:lnTo>
                  <a:lnTo>
                    <a:pt x="20" y="67"/>
                  </a:lnTo>
                  <a:lnTo>
                    <a:pt x="18" y="65"/>
                  </a:lnTo>
                  <a:lnTo>
                    <a:pt x="14" y="63"/>
                  </a:lnTo>
                  <a:lnTo>
                    <a:pt x="14" y="63"/>
                  </a:lnTo>
                  <a:lnTo>
                    <a:pt x="11" y="61"/>
                  </a:lnTo>
                  <a:lnTo>
                    <a:pt x="9" y="60"/>
                  </a:lnTo>
                  <a:lnTo>
                    <a:pt x="7" y="57"/>
                  </a:lnTo>
                  <a:lnTo>
                    <a:pt x="6" y="57"/>
                  </a:lnTo>
                  <a:lnTo>
                    <a:pt x="4" y="53"/>
                  </a:lnTo>
                  <a:lnTo>
                    <a:pt x="4" y="52"/>
                  </a:lnTo>
                  <a:lnTo>
                    <a:pt x="2" y="50"/>
                  </a:lnTo>
                  <a:lnTo>
                    <a:pt x="1" y="46"/>
                  </a:lnTo>
                  <a:lnTo>
                    <a:pt x="0" y="43"/>
                  </a:lnTo>
                  <a:lnTo>
                    <a:pt x="0" y="41"/>
                  </a:lnTo>
                  <a:lnTo>
                    <a:pt x="0" y="39"/>
                  </a:lnTo>
                  <a:lnTo>
                    <a:pt x="0" y="36"/>
                  </a:lnTo>
                  <a:lnTo>
                    <a:pt x="0" y="34"/>
                  </a:lnTo>
                </a:path>
              </a:pathLst>
            </a:custGeom>
            <a:noFill/>
            <a:ln w="0">
              <a:solidFill>
                <a:srgbClr val="00A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88" name="Freeform 116">
              <a:extLst>
                <a:ext uri="{FF2B5EF4-FFF2-40B4-BE49-F238E27FC236}">
                  <a16:creationId xmlns:a16="http://schemas.microsoft.com/office/drawing/2014/main" id="{AB3778AC-FADA-49D8-A790-AE99F0028E17}"/>
                </a:ext>
              </a:extLst>
            </p:cNvPr>
            <p:cNvSpPr>
              <a:spLocks/>
            </p:cNvSpPr>
            <p:nvPr/>
          </p:nvSpPr>
          <p:spPr bwMode="auto">
            <a:xfrm>
              <a:off x="2370" y="1747"/>
              <a:ext cx="734" cy="356"/>
            </a:xfrm>
            <a:custGeom>
              <a:avLst/>
              <a:gdLst>
                <a:gd name="T0" fmla="*/ 4 w 145"/>
                <a:gd name="T1" fmla="*/ 21 h 73"/>
                <a:gd name="T2" fmla="*/ 9 w 145"/>
                <a:gd name="T3" fmla="*/ 15 h 73"/>
                <a:gd name="T4" fmla="*/ 15 w 145"/>
                <a:gd name="T5" fmla="*/ 11 h 73"/>
                <a:gd name="T6" fmla="*/ 22 w 145"/>
                <a:gd name="T7" fmla="*/ 7 h 73"/>
                <a:gd name="T8" fmla="*/ 29 w 145"/>
                <a:gd name="T9" fmla="*/ 5 h 73"/>
                <a:gd name="T10" fmla="*/ 36 w 145"/>
                <a:gd name="T11" fmla="*/ 3 h 73"/>
                <a:gd name="T12" fmla="*/ 47 w 145"/>
                <a:gd name="T13" fmla="*/ 2 h 73"/>
                <a:gd name="T14" fmla="*/ 57 w 145"/>
                <a:gd name="T15" fmla="*/ 1 h 73"/>
                <a:gd name="T16" fmla="*/ 67 w 145"/>
                <a:gd name="T17" fmla="*/ 0 h 73"/>
                <a:gd name="T18" fmla="*/ 74 w 145"/>
                <a:gd name="T19" fmla="*/ 0 h 73"/>
                <a:gd name="T20" fmla="*/ 81 w 145"/>
                <a:gd name="T21" fmla="*/ 0 h 73"/>
                <a:gd name="T22" fmla="*/ 92 w 145"/>
                <a:gd name="T23" fmla="*/ 1 h 73"/>
                <a:gd name="T24" fmla="*/ 102 w 145"/>
                <a:gd name="T25" fmla="*/ 2 h 73"/>
                <a:gd name="T26" fmla="*/ 111 w 145"/>
                <a:gd name="T27" fmla="*/ 4 h 73"/>
                <a:gd name="T28" fmla="*/ 119 w 145"/>
                <a:gd name="T29" fmla="*/ 6 h 73"/>
                <a:gd name="T30" fmla="*/ 126 w 145"/>
                <a:gd name="T31" fmla="*/ 8 h 73"/>
                <a:gd name="T32" fmla="*/ 133 w 145"/>
                <a:gd name="T33" fmla="*/ 12 h 73"/>
                <a:gd name="T34" fmla="*/ 138 w 145"/>
                <a:gd name="T35" fmla="*/ 18 h 73"/>
                <a:gd name="T36" fmla="*/ 143 w 145"/>
                <a:gd name="T37" fmla="*/ 24 h 73"/>
                <a:gd name="T38" fmla="*/ 145 w 145"/>
                <a:gd name="T39" fmla="*/ 31 h 73"/>
                <a:gd name="T40" fmla="*/ 145 w 145"/>
                <a:gd name="T41" fmla="*/ 42 h 73"/>
                <a:gd name="T42" fmla="*/ 143 w 145"/>
                <a:gd name="T43" fmla="*/ 49 h 73"/>
                <a:gd name="T44" fmla="*/ 138 w 145"/>
                <a:gd name="T45" fmla="*/ 56 h 73"/>
                <a:gd name="T46" fmla="*/ 133 w 145"/>
                <a:gd name="T47" fmla="*/ 61 h 73"/>
                <a:gd name="T48" fmla="*/ 126 w 145"/>
                <a:gd name="T49" fmla="*/ 65 h 73"/>
                <a:gd name="T50" fmla="*/ 119 w 145"/>
                <a:gd name="T51" fmla="*/ 67 h 73"/>
                <a:gd name="T52" fmla="*/ 111 w 145"/>
                <a:gd name="T53" fmla="*/ 69 h 73"/>
                <a:gd name="T54" fmla="*/ 102 w 145"/>
                <a:gd name="T55" fmla="*/ 71 h 73"/>
                <a:gd name="T56" fmla="*/ 92 w 145"/>
                <a:gd name="T57" fmla="*/ 72 h 73"/>
                <a:gd name="T58" fmla="*/ 81 w 145"/>
                <a:gd name="T59" fmla="*/ 73 h 73"/>
                <a:gd name="T60" fmla="*/ 74 w 145"/>
                <a:gd name="T61" fmla="*/ 73 h 73"/>
                <a:gd name="T62" fmla="*/ 67 w 145"/>
                <a:gd name="T63" fmla="*/ 73 h 73"/>
                <a:gd name="T64" fmla="*/ 57 w 145"/>
                <a:gd name="T65" fmla="*/ 72 h 73"/>
                <a:gd name="T66" fmla="*/ 47 w 145"/>
                <a:gd name="T67" fmla="*/ 71 h 73"/>
                <a:gd name="T68" fmla="*/ 36 w 145"/>
                <a:gd name="T69" fmla="*/ 70 h 73"/>
                <a:gd name="T70" fmla="*/ 29 w 145"/>
                <a:gd name="T71" fmla="*/ 68 h 73"/>
                <a:gd name="T72" fmla="*/ 22 w 145"/>
                <a:gd name="T73" fmla="*/ 66 h 73"/>
                <a:gd name="T74" fmla="*/ 15 w 145"/>
                <a:gd name="T75" fmla="*/ 62 h 73"/>
                <a:gd name="T76" fmla="*/ 9 w 145"/>
                <a:gd name="T77" fmla="*/ 58 h 73"/>
                <a:gd name="T78" fmla="*/ 4 w 145"/>
                <a:gd name="T79" fmla="*/ 52 h 73"/>
                <a:gd name="T80" fmla="*/ 1 w 145"/>
                <a:gd name="T81" fmla="*/ 45 h 73"/>
                <a:gd name="T82" fmla="*/ 0 w 145"/>
                <a:gd name="T83" fmla="*/ 35 h 73"/>
                <a:gd name="T84" fmla="*/ 2 w 145"/>
                <a:gd name="T85" fmla="*/ 2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5" h="73">
                  <a:moveTo>
                    <a:pt x="2" y="26"/>
                  </a:moveTo>
                  <a:lnTo>
                    <a:pt x="2" y="24"/>
                  </a:lnTo>
                  <a:lnTo>
                    <a:pt x="4" y="21"/>
                  </a:lnTo>
                  <a:lnTo>
                    <a:pt x="5" y="19"/>
                  </a:lnTo>
                  <a:lnTo>
                    <a:pt x="7" y="18"/>
                  </a:lnTo>
                  <a:lnTo>
                    <a:pt x="9" y="15"/>
                  </a:lnTo>
                  <a:lnTo>
                    <a:pt x="10" y="14"/>
                  </a:lnTo>
                  <a:lnTo>
                    <a:pt x="12" y="12"/>
                  </a:lnTo>
                  <a:lnTo>
                    <a:pt x="15" y="11"/>
                  </a:lnTo>
                  <a:lnTo>
                    <a:pt x="16" y="10"/>
                  </a:lnTo>
                  <a:lnTo>
                    <a:pt x="19" y="8"/>
                  </a:lnTo>
                  <a:lnTo>
                    <a:pt x="22" y="7"/>
                  </a:lnTo>
                  <a:lnTo>
                    <a:pt x="22" y="7"/>
                  </a:lnTo>
                  <a:lnTo>
                    <a:pt x="26" y="6"/>
                  </a:lnTo>
                  <a:lnTo>
                    <a:pt x="29" y="5"/>
                  </a:lnTo>
                  <a:lnTo>
                    <a:pt x="33" y="4"/>
                  </a:lnTo>
                  <a:lnTo>
                    <a:pt x="34" y="4"/>
                  </a:lnTo>
                  <a:lnTo>
                    <a:pt x="36" y="3"/>
                  </a:lnTo>
                  <a:lnTo>
                    <a:pt x="40" y="3"/>
                  </a:lnTo>
                  <a:lnTo>
                    <a:pt x="43" y="2"/>
                  </a:lnTo>
                  <a:lnTo>
                    <a:pt x="47" y="2"/>
                  </a:lnTo>
                  <a:lnTo>
                    <a:pt x="50" y="1"/>
                  </a:lnTo>
                  <a:lnTo>
                    <a:pt x="54" y="1"/>
                  </a:lnTo>
                  <a:lnTo>
                    <a:pt x="57" y="1"/>
                  </a:lnTo>
                  <a:lnTo>
                    <a:pt x="60" y="0"/>
                  </a:lnTo>
                  <a:lnTo>
                    <a:pt x="64" y="0"/>
                  </a:lnTo>
                  <a:lnTo>
                    <a:pt x="67" y="0"/>
                  </a:lnTo>
                  <a:lnTo>
                    <a:pt x="67" y="0"/>
                  </a:lnTo>
                  <a:lnTo>
                    <a:pt x="71" y="0"/>
                  </a:lnTo>
                  <a:lnTo>
                    <a:pt x="74" y="0"/>
                  </a:lnTo>
                  <a:lnTo>
                    <a:pt x="78" y="0"/>
                  </a:lnTo>
                  <a:lnTo>
                    <a:pt x="78" y="0"/>
                  </a:lnTo>
                  <a:lnTo>
                    <a:pt x="81" y="0"/>
                  </a:lnTo>
                  <a:lnTo>
                    <a:pt x="85" y="0"/>
                  </a:lnTo>
                  <a:lnTo>
                    <a:pt x="88" y="1"/>
                  </a:lnTo>
                  <a:lnTo>
                    <a:pt x="92" y="1"/>
                  </a:lnTo>
                  <a:lnTo>
                    <a:pt x="95" y="1"/>
                  </a:lnTo>
                  <a:lnTo>
                    <a:pt x="98" y="2"/>
                  </a:lnTo>
                  <a:lnTo>
                    <a:pt x="102" y="2"/>
                  </a:lnTo>
                  <a:lnTo>
                    <a:pt x="105" y="3"/>
                  </a:lnTo>
                  <a:lnTo>
                    <a:pt x="109" y="3"/>
                  </a:lnTo>
                  <a:lnTo>
                    <a:pt x="111" y="4"/>
                  </a:lnTo>
                  <a:lnTo>
                    <a:pt x="112" y="4"/>
                  </a:lnTo>
                  <a:lnTo>
                    <a:pt x="116" y="5"/>
                  </a:lnTo>
                  <a:lnTo>
                    <a:pt x="119" y="6"/>
                  </a:lnTo>
                  <a:lnTo>
                    <a:pt x="123" y="7"/>
                  </a:lnTo>
                  <a:lnTo>
                    <a:pt x="123" y="7"/>
                  </a:lnTo>
                  <a:lnTo>
                    <a:pt x="126" y="8"/>
                  </a:lnTo>
                  <a:lnTo>
                    <a:pt x="130" y="10"/>
                  </a:lnTo>
                  <a:lnTo>
                    <a:pt x="130" y="11"/>
                  </a:lnTo>
                  <a:lnTo>
                    <a:pt x="133" y="12"/>
                  </a:lnTo>
                  <a:lnTo>
                    <a:pt x="135" y="14"/>
                  </a:lnTo>
                  <a:lnTo>
                    <a:pt x="136" y="15"/>
                  </a:lnTo>
                  <a:lnTo>
                    <a:pt x="138" y="18"/>
                  </a:lnTo>
                  <a:lnTo>
                    <a:pt x="140" y="19"/>
                  </a:lnTo>
                  <a:lnTo>
                    <a:pt x="141" y="21"/>
                  </a:lnTo>
                  <a:lnTo>
                    <a:pt x="143" y="24"/>
                  </a:lnTo>
                  <a:lnTo>
                    <a:pt x="143" y="26"/>
                  </a:lnTo>
                  <a:lnTo>
                    <a:pt x="144" y="28"/>
                  </a:lnTo>
                  <a:lnTo>
                    <a:pt x="145" y="31"/>
                  </a:lnTo>
                  <a:lnTo>
                    <a:pt x="145" y="35"/>
                  </a:lnTo>
                  <a:lnTo>
                    <a:pt x="145" y="38"/>
                  </a:lnTo>
                  <a:lnTo>
                    <a:pt x="145" y="42"/>
                  </a:lnTo>
                  <a:lnTo>
                    <a:pt x="144" y="45"/>
                  </a:lnTo>
                  <a:lnTo>
                    <a:pt x="143" y="47"/>
                  </a:lnTo>
                  <a:lnTo>
                    <a:pt x="143" y="49"/>
                  </a:lnTo>
                  <a:lnTo>
                    <a:pt x="141" y="52"/>
                  </a:lnTo>
                  <a:lnTo>
                    <a:pt x="140" y="54"/>
                  </a:lnTo>
                  <a:lnTo>
                    <a:pt x="138" y="56"/>
                  </a:lnTo>
                  <a:lnTo>
                    <a:pt x="136" y="58"/>
                  </a:lnTo>
                  <a:lnTo>
                    <a:pt x="135" y="59"/>
                  </a:lnTo>
                  <a:lnTo>
                    <a:pt x="133" y="61"/>
                  </a:lnTo>
                  <a:lnTo>
                    <a:pt x="130" y="62"/>
                  </a:lnTo>
                  <a:lnTo>
                    <a:pt x="130" y="63"/>
                  </a:lnTo>
                  <a:lnTo>
                    <a:pt x="126" y="65"/>
                  </a:lnTo>
                  <a:lnTo>
                    <a:pt x="123" y="66"/>
                  </a:lnTo>
                  <a:lnTo>
                    <a:pt x="123" y="66"/>
                  </a:lnTo>
                  <a:lnTo>
                    <a:pt x="119" y="67"/>
                  </a:lnTo>
                  <a:lnTo>
                    <a:pt x="116" y="68"/>
                  </a:lnTo>
                  <a:lnTo>
                    <a:pt x="112" y="69"/>
                  </a:lnTo>
                  <a:lnTo>
                    <a:pt x="111" y="69"/>
                  </a:lnTo>
                  <a:lnTo>
                    <a:pt x="109" y="70"/>
                  </a:lnTo>
                  <a:lnTo>
                    <a:pt x="105" y="70"/>
                  </a:lnTo>
                  <a:lnTo>
                    <a:pt x="102" y="71"/>
                  </a:lnTo>
                  <a:lnTo>
                    <a:pt x="98" y="71"/>
                  </a:lnTo>
                  <a:lnTo>
                    <a:pt x="95" y="72"/>
                  </a:lnTo>
                  <a:lnTo>
                    <a:pt x="92" y="72"/>
                  </a:lnTo>
                  <a:lnTo>
                    <a:pt x="88" y="72"/>
                  </a:lnTo>
                  <a:lnTo>
                    <a:pt x="85" y="73"/>
                  </a:lnTo>
                  <a:lnTo>
                    <a:pt x="81" y="73"/>
                  </a:lnTo>
                  <a:lnTo>
                    <a:pt x="78" y="73"/>
                  </a:lnTo>
                  <a:lnTo>
                    <a:pt x="78" y="73"/>
                  </a:lnTo>
                  <a:lnTo>
                    <a:pt x="74" y="73"/>
                  </a:lnTo>
                  <a:lnTo>
                    <a:pt x="71" y="73"/>
                  </a:lnTo>
                  <a:lnTo>
                    <a:pt x="67" y="73"/>
                  </a:lnTo>
                  <a:lnTo>
                    <a:pt x="67" y="73"/>
                  </a:lnTo>
                  <a:lnTo>
                    <a:pt x="64" y="73"/>
                  </a:lnTo>
                  <a:lnTo>
                    <a:pt x="60" y="73"/>
                  </a:lnTo>
                  <a:lnTo>
                    <a:pt x="57" y="72"/>
                  </a:lnTo>
                  <a:lnTo>
                    <a:pt x="54" y="72"/>
                  </a:lnTo>
                  <a:lnTo>
                    <a:pt x="50" y="72"/>
                  </a:lnTo>
                  <a:lnTo>
                    <a:pt x="47" y="71"/>
                  </a:lnTo>
                  <a:lnTo>
                    <a:pt x="43" y="71"/>
                  </a:lnTo>
                  <a:lnTo>
                    <a:pt x="40" y="70"/>
                  </a:lnTo>
                  <a:lnTo>
                    <a:pt x="36" y="70"/>
                  </a:lnTo>
                  <a:lnTo>
                    <a:pt x="34" y="69"/>
                  </a:lnTo>
                  <a:lnTo>
                    <a:pt x="33" y="69"/>
                  </a:lnTo>
                  <a:lnTo>
                    <a:pt x="29" y="68"/>
                  </a:lnTo>
                  <a:lnTo>
                    <a:pt x="26" y="67"/>
                  </a:lnTo>
                  <a:lnTo>
                    <a:pt x="22" y="66"/>
                  </a:lnTo>
                  <a:lnTo>
                    <a:pt x="22" y="66"/>
                  </a:lnTo>
                  <a:lnTo>
                    <a:pt x="19" y="65"/>
                  </a:lnTo>
                  <a:lnTo>
                    <a:pt x="16" y="63"/>
                  </a:lnTo>
                  <a:lnTo>
                    <a:pt x="15" y="62"/>
                  </a:lnTo>
                  <a:lnTo>
                    <a:pt x="12" y="61"/>
                  </a:lnTo>
                  <a:lnTo>
                    <a:pt x="10" y="59"/>
                  </a:lnTo>
                  <a:lnTo>
                    <a:pt x="9" y="58"/>
                  </a:lnTo>
                  <a:lnTo>
                    <a:pt x="7" y="56"/>
                  </a:lnTo>
                  <a:lnTo>
                    <a:pt x="5" y="54"/>
                  </a:lnTo>
                  <a:lnTo>
                    <a:pt x="4" y="52"/>
                  </a:lnTo>
                  <a:lnTo>
                    <a:pt x="2" y="49"/>
                  </a:lnTo>
                  <a:lnTo>
                    <a:pt x="2" y="47"/>
                  </a:lnTo>
                  <a:lnTo>
                    <a:pt x="1" y="45"/>
                  </a:lnTo>
                  <a:lnTo>
                    <a:pt x="0" y="42"/>
                  </a:lnTo>
                  <a:lnTo>
                    <a:pt x="0" y="38"/>
                  </a:lnTo>
                  <a:lnTo>
                    <a:pt x="0" y="35"/>
                  </a:lnTo>
                  <a:lnTo>
                    <a:pt x="0" y="31"/>
                  </a:lnTo>
                  <a:lnTo>
                    <a:pt x="1" y="28"/>
                  </a:lnTo>
                  <a:lnTo>
                    <a:pt x="2" y="26"/>
                  </a:lnTo>
                </a:path>
              </a:pathLst>
            </a:custGeom>
            <a:noFill/>
            <a:ln w="0">
              <a:solidFill>
                <a:srgbClr val="00B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89" name="Freeform 117">
              <a:extLst>
                <a:ext uri="{FF2B5EF4-FFF2-40B4-BE49-F238E27FC236}">
                  <a16:creationId xmlns:a16="http://schemas.microsoft.com/office/drawing/2014/main" id="{504BD538-4C0D-4678-A09F-0AD951CFA0FC}"/>
                </a:ext>
              </a:extLst>
            </p:cNvPr>
            <p:cNvSpPr>
              <a:spLocks/>
            </p:cNvSpPr>
            <p:nvPr/>
          </p:nvSpPr>
          <p:spPr bwMode="auto">
            <a:xfrm>
              <a:off x="2380" y="1752"/>
              <a:ext cx="715" cy="346"/>
            </a:xfrm>
            <a:custGeom>
              <a:avLst/>
              <a:gdLst>
                <a:gd name="T0" fmla="*/ 0 w 141"/>
                <a:gd name="T1" fmla="*/ 30 h 71"/>
                <a:gd name="T2" fmla="*/ 2 w 141"/>
                <a:gd name="T3" fmla="*/ 23 h 71"/>
                <a:gd name="T4" fmla="*/ 4 w 141"/>
                <a:gd name="T5" fmla="*/ 20 h 71"/>
                <a:gd name="T6" fmla="*/ 7 w 141"/>
                <a:gd name="T7" fmla="*/ 17 h 71"/>
                <a:gd name="T8" fmla="*/ 11 w 141"/>
                <a:gd name="T9" fmla="*/ 13 h 71"/>
                <a:gd name="T10" fmla="*/ 16 w 141"/>
                <a:gd name="T11" fmla="*/ 10 h 71"/>
                <a:gd name="T12" fmla="*/ 20 w 141"/>
                <a:gd name="T13" fmla="*/ 7 h 71"/>
                <a:gd name="T14" fmla="*/ 24 w 141"/>
                <a:gd name="T15" fmla="*/ 6 h 71"/>
                <a:gd name="T16" fmla="*/ 31 w 141"/>
                <a:gd name="T17" fmla="*/ 4 h 71"/>
                <a:gd name="T18" fmla="*/ 37 w 141"/>
                <a:gd name="T19" fmla="*/ 3 h 71"/>
                <a:gd name="T20" fmla="*/ 41 w 141"/>
                <a:gd name="T21" fmla="*/ 2 h 71"/>
                <a:gd name="T22" fmla="*/ 48 w 141"/>
                <a:gd name="T23" fmla="*/ 1 h 71"/>
                <a:gd name="T24" fmla="*/ 55 w 141"/>
                <a:gd name="T25" fmla="*/ 1 h 71"/>
                <a:gd name="T26" fmla="*/ 62 w 141"/>
                <a:gd name="T27" fmla="*/ 0 h 71"/>
                <a:gd name="T28" fmla="*/ 69 w 141"/>
                <a:gd name="T29" fmla="*/ 0 h 71"/>
                <a:gd name="T30" fmla="*/ 76 w 141"/>
                <a:gd name="T31" fmla="*/ 0 h 71"/>
                <a:gd name="T32" fmla="*/ 83 w 141"/>
                <a:gd name="T33" fmla="*/ 0 h 71"/>
                <a:gd name="T34" fmla="*/ 90 w 141"/>
                <a:gd name="T35" fmla="*/ 1 h 71"/>
                <a:gd name="T36" fmla="*/ 96 w 141"/>
                <a:gd name="T37" fmla="*/ 2 h 71"/>
                <a:gd name="T38" fmla="*/ 103 w 141"/>
                <a:gd name="T39" fmla="*/ 3 h 71"/>
                <a:gd name="T40" fmla="*/ 107 w 141"/>
                <a:gd name="T41" fmla="*/ 3 h 71"/>
                <a:gd name="T42" fmla="*/ 114 w 141"/>
                <a:gd name="T43" fmla="*/ 5 h 71"/>
                <a:gd name="T44" fmla="*/ 117 w 141"/>
                <a:gd name="T45" fmla="*/ 6 h 71"/>
                <a:gd name="T46" fmla="*/ 124 w 141"/>
                <a:gd name="T47" fmla="*/ 9 h 71"/>
                <a:gd name="T48" fmla="*/ 128 w 141"/>
                <a:gd name="T49" fmla="*/ 11 h 71"/>
                <a:gd name="T50" fmla="*/ 131 w 141"/>
                <a:gd name="T51" fmla="*/ 13 h 71"/>
                <a:gd name="T52" fmla="*/ 134 w 141"/>
                <a:gd name="T53" fmla="*/ 17 h 71"/>
                <a:gd name="T54" fmla="*/ 138 w 141"/>
                <a:gd name="T55" fmla="*/ 22 h 71"/>
                <a:gd name="T56" fmla="*/ 140 w 141"/>
                <a:gd name="T57" fmla="*/ 27 h 71"/>
                <a:gd name="T58" fmla="*/ 141 w 141"/>
                <a:gd name="T59" fmla="*/ 34 h 71"/>
                <a:gd name="T60" fmla="*/ 141 w 141"/>
                <a:gd name="T61" fmla="*/ 37 h 71"/>
                <a:gd name="T62" fmla="*/ 141 w 141"/>
                <a:gd name="T63" fmla="*/ 41 h 71"/>
                <a:gd name="T64" fmla="*/ 139 w 141"/>
                <a:gd name="T65" fmla="*/ 48 h 71"/>
                <a:gd name="T66" fmla="*/ 137 w 141"/>
                <a:gd name="T67" fmla="*/ 51 h 71"/>
                <a:gd name="T68" fmla="*/ 134 w 141"/>
                <a:gd name="T69" fmla="*/ 55 h 71"/>
                <a:gd name="T70" fmla="*/ 130 w 141"/>
                <a:gd name="T71" fmla="*/ 58 h 71"/>
                <a:gd name="T72" fmla="*/ 125 w 141"/>
                <a:gd name="T73" fmla="*/ 61 h 71"/>
                <a:gd name="T74" fmla="*/ 121 w 141"/>
                <a:gd name="T75" fmla="*/ 64 h 71"/>
                <a:gd name="T76" fmla="*/ 117 w 141"/>
                <a:gd name="T77" fmla="*/ 65 h 71"/>
                <a:gd name="T78" fmla="*/ 110 w 141"/>
                <a:gd name="T79" fmla="*/ 67 h 71"/>
                <a:gd name="T80" fmla="*/ 104 w 141"/>
                <a:gd name="T81" fmla="*/ 68 h 71"/>
                <a:gd name="T82" fmla="*/ 100 w 141"/>
                <a:gd name="T83" fmla="*/ 69 h 71"/>
                <a:gd name="T84" fmla="*/ 93 w 141"/>
                <a:gd name="T85" fmla="*/ 70 h 71"/>
                <a:gd name="T86" fmla="*/ 86 w 141"/>
                <a:gd name="T87" fmla="*/ 70 h 71"/>
                <a:gd name="T88" fmla="*/ 79 w 141"/>
                <a:gd name="T89" fmla="*/ 71 h 71"/>
                <a:gd name="T90" fmla="*/ 72 w 141"/>
                <a:gd name="T91" fmla="*/ 71 h 71"/>
                <a:gd name="T92" fmla="*/ 65 w 141"/>
                <a:gd name="T93" fmla="*/ 71 h 71"/>
                <a:gd name="T94" fmla="*/ 58 w 141"/>
                <a:gd name="T95" fmla="*/ 71 h 71"/>
                <a:gd name="T96" fmla="*/ 52 w 141"/>
                <a:gd name="T97" fmla="*/ 70 h 71"/>
                <a:gd name="T98" fmla="*/ 45 w 141"/>
                <a:gd name="T99" fmla="*/ 69 h 71"/>
                <a:gd name="T100" fmla="*/ 38 w 141"/>
                <a:gd name="T101" fmla="*/ 68 h 71"/>
                <a:gd name="T102" fmla="*/ 34 w 141"/>
                <a:gd name="T103" fmla="*/ 68 h 71"/>
                <a:gd name="T104" fmla="*/ 27 w 141"/>
                <a:gd name="T105" fmla="*/ 66 h 71"/>
                <a:gd name="T106" fmla="*/ 24 w 141"/>
                <a:gd name="T107" fmla="*/ 65 h 71"/>
                <a:gd name="T108" fmla="*/ 17 w 141"/>
                <a:gd name="T109" fmla="*/ 62 h 71"/>
                <a:gd name="T110" fmla="*/ 14 w 141"/>
                <a:gd name="T111" fmla="*/ 60 h 71"/>
                <a:gd name="T112" fmla="*/ 10 w 141"/>
                <a:gd name="T113" fmla="*/ 58 h 71"/>
                <a:gd name="T114" fmla="*/ 7 w 141"/>
                <a:gd name="T115" fmla="*/ 54 h 71"/>
                <a:gd name="T116" fmla="*/ 3 w 141"/>
                <a:gd name="T117" fmla="*/ 49 h 71"/>
                <a:gd name="T118" fmla="*/ 1 w 141"/>
                <a:gd name="T119" fmla="*/ 44 h 71"/>
                <a:gd name="T120" fmla="*/ 0 w 141"/>
                <a:gd name="T121" fmla="*/ 37 h 71"/>
                <a:gd name="T122" fmla="*/ 0 w 141"/>
                <a:gd name="T123" fmla="*/ 3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 h="71">
                  <a:moveTo>
                    <a:pt x="0" y="34"/>
                  </a:moveTo>
                  <a:lnTo>
                    <a:pt x="0" y="30"/>
                  </a:lnTo>
                  <a:lnTo>
                    <a:pt x="1" y="27"/>
                  </a:lnTo>
                  <a:lnTo>
                    <a:pt x="2" y="23"/>
                  </a:lnTo>
                  <a:lnTo>
                    <a:pt x="3" y="22"/>
                  </a:lnTo>
                  <a:lnTo>
                    <a:pt x="4" y="20"/>
                  </a:lnTo>
                  <a:lnTo>
                    <a:pt x="7" y="17"/>
                  </a:lnTo>
                  <a:lnTo>
                    <a:pt x="7" y="17"/>
                  </a:lnTo>
                  <a:lnTo>
                    <a:pt x="10" y="13"/>
                  </a:lnTo>
                  <a:lnTo>
                    <a:pt x="11" y="13"/>
                  </a:lnTo>
                  <a:lnTo>
                    <a:pt x="14" y="11"/>
                  </a:lnTo>
                  <a:lnTo>
                    <a:pt x="16" y="10"/>
                  </a:lnTo>
                  <a:lnTo>
                    <a:pt x="17" y="9"/>
                  </a:lnTo>
                  <a:lnTo>
                    <a:pt x="20" y="7"/>
                  </a:lnTo>
                  <a:lnTo>
                    <a:pt x="24" y="6"/>
                  </a:lnTo>
                  <a:lnTo>
                    <a:pt x="24" y="6"/>
                  </a:lnTo>
                  <a:lnTo>
                    <a:pt x="27" y="5"/>
                  </a:lnTo>
                  <a:lnTo>
                    <a:pt x="31" y="4"/>
                  </a:lnTo>
                  <a:lnTo>
                    <a:pt x="34" y="3"/>
                  </a:lnTo>
                  <a:lnTo>
                    <a:pt x="37" y="3"/>
                  </a:lnTo>
                  <a:lnTo>
                    <a:pt x="38" y="3"/>
                  </a:lnTo>
                  <a:lnTo>
                    <a:pt x="41" y="2"/>
                  </a:lnTo>
                  <a:lnTo>
                    <a:pt x="45" y="2"/>
                  </a:lnTo>
                  <a:lnTo>
                    <a:pt x="48" y="1"/>
                  </a:lnTo>
                  <a:lnTo>
                    <a:pt x="52" y="1"/>
                  </a:lnTo>
                  <a:lnTo>
                    <a:pt x="55" y="1"/>
                  </a:lnTo>
                  <a:lnTo>
                    <a:pt x="58" y="0"/>
                  </a:lnTo>
                  <a:lnTo>
                    <a:pt x="62" y="0"/>
                  </a:lnTo>
                  <a:lnTo>
                    <a:pt x="65" y="0"/>
                  </a:lnTo>
                  <a:lnTo>
                    <a:pt x="69" y="0"/>
                  </a:lnTo>
                  <a:lnTo>
                    <a:pt x="72" y="0"/>
                  </a:lnTo>
                  <a:lnTo>
                    <a:pt x="76" y="0"/>
                  </a:lnTo>
                  <a:lnTo>
                    <a:pt x="79" y="0"/>
                  </a:lnTo>
                  <a:lnTo>
                    <a:pt x="83" y="0"/>
                  </a:lnTo>
                  <a:lnTo>
                    <a:pt x="86" y="1"/>
                  </a:lnTo>
                  <a:lnTo>
                    <a:pt x="90" y="1"/>
                  </a:lnTo>
                  <a:lnTo>
                    <a:pt x="93" y="1"/>
                  </a:lnTo>
                  <a:lnTo>
                    <a:pt x="96" y="2"/>
                  </a:lnTo>
                  <a:lnTo>
                    <a:pt x="100" y="2"/>
                  </a:lnTo>
                  <a:lnTo>
                    <a:pt x="103" y="3"/>
                  </a:lnTo>
                  <a:lnTo>
                    <a:pt x="104" y="3"/>
                  </a:lnTo>
                  <a:lnTo>
                    <a:pt x="107" y="3"/>
                  </a:lnTo>
                  <a:lnTo>
                    <a:pt x="110" y="4"/>
                  </a:lnTo>
                  <a:lnTo>
                    <a:pt x="114" y="5"/>
                  </a:lnTo>
                  <a:lnTo>
                    <a:pt x="117" y="6"/>
                  </a:lnTo>
                  <a:lnTo>
                    <a:pt x="117" y="6"/>
                  </a:lnTo>
                  <a:lnTo>
                    <a:pt x="121" y="7"/>
                  </a:lnTo>
                  <a:lnTo>
                    <a:pt x="124" y="9"/>
                  </a:lnTo>
                  <a:lnTo>
                    <a:pt x="125" y="10"/>
                  </a:lnTo>
                  <a:lnTo>
                    <a:pt x="128" y="11"/>
                  </a:lnTo>
                  <a:lnTo>
                    <a:pt x="130" y="13"/>
                  </a:lnTo>
                  <a:lnTo>
                    <a:pt x="131" y="13"/>
                  </a:lnTo>
                  <a:lnTo>
                    <a:pt x="134" y="17"/>
                  </a:lnTo>
                  <a:lnTo>
                    <a:pt x="134" y="17"/>
                  </a:lnTo>
                  <a:lnTo>
                    <a:pt x="137" y="20"/>
                  </a:lnTo>
                  <a:lnTo>
                    <a:pt x="138" y="22"/>
                  </a:lnTo>
                  <a:lnTo>
                    <a:pt x="139" y="23"/>
                  </a:lnTo>
                  <a:lnTo>
                    <a:pt x="140" y="27"/>
                  </a:lnTo>
                  <a:lnTo>
                    <a:pt x="141" y="30"/>
                  </a:lnTo>
                  <a:lnTo>
                    <a:pt x="141" y="34"/>
                  </a:lnTo>
                  <a:lnTo>
                    <a:pt x="141" y="34"/>
                  </a:lnTo>
                  <a:lnTo>
                    <a:pt x="141" y="37"/>
                  </a:lnTo>
                  <a:lnTo>
                    <a:pt x="141" y="37"/>
                  </a:lnTo>
                  <a:lnTo>
                    <a:pt x="141" y="41"/>
                  </a:lnTo>
                  <a:lnTo>
                    <a:pt x="140" y="44"/>
                  </a:lnTo>
                  <a:lnTo>
                    <a:pt x="139" y="48"/>
                  </a:lnTo>
                  <a:lnTo>
                    <a:pt x="138" y="49"/>
                  </a:lnTo>
                  <a:lnTo>
                    <a:pt x="137" y="51"/>
                  </a:lnTo>
                  <a:lnTo>
                    <a:pt x="134" y="54"/>
                  </a:lnTo>
                  <a:lnTo>
                    <a:pt x="134" y="55"/>
                  </a:lnTo>
                  <a:lnTo>
                    <a:pt x="131" y="58"/>
                  </a:lnTo>
                  <a:lnTo>
                    <a:pt x="130" y="58"/>
                  </a:lnTo>
                  <a:lnTo>
                    <a:pt x="128" y="60"/>
                  </a:lnTo>
                  <a:lnTo>
                    <a:pt x="125" y="61"/>
                  </a:lnTo>
                  <a:lnTo>
                    <a:pt x="124" y="62"/>
                  </a:lnTo>
                  <a:lnTo>
                    <a:pt x="121" y="64"/>
                  </a:lnTo>
                  <a:lnTo>
                    <a:pt x="117" y="65"/>
                  </a:lnTo>
                  <a:lnTo>
                    <a:pt x="117" y="65"/>
                  </a:lnTo>
                  <a:lnTo>
                    <a:pt x="114" y="66"/>
                  </a:lnTo>
                  <a:lnTo>
                    <a:pt x="110" y="67"/>
                  </a:lnTo>
                  <a:lnTo>
                    <a:pt x="107" y="68"/>
                  </a:lnTo>
                  <a:lnTo>
                    <a:pt x="104" y="68"/>
                  </a:lnTo>
                  <a:lnTo>
                    <a:pt x="103" y="68"/>
                  </a:lnTo>
                  <a:lnTo>
                    <a:pt x="100" y="69"/>
                  </a:lnTo>
                  <a:lnTo>
                    <a:pt x="96" y="69"/>
                  </a:lnTo>
                  <a:lnTo>
                    <a:pt x="93" y="70"/>
                  </a:lnTo>
                  <a:lnTo>
                    <a:pt x="90" y="70"/>
                  </a:lnTo>
                  <a:lnTo>
                    <a:pt x="86" y="70"/>
                  </a:lnTo>
                  <a:lnTo>
                    <a:pt x="83" y="71"/>
                  </a:lnTo>
                  <a:lnTo>
                    <a:pt x="79" y="71"/>
                  </a:lnTo>
                  <a:lnTo>
                    <a:pt x="76" y="71"/>
                  </a:lnTo>
                  <a:lnTo>
                    <a:pt x="72" y="71"/>
                  </a:lnTo>
                  <a:lnTo>
                    <a:pt x="69" y="71"/>
                  </a:lnTo>
                  <a:lnTo>
                    <a:pt x="65" y="71"/>
                  </a:lnTo>
                  <a:lnTo>
                    <a:pt x="62" y="71"/>
                  </a:lnTo>
                  <a:lnTo>
                    <a:pt x="58" y="71"/>
                  </a:lnTo>
                  <a:lnTo>
                    <a:pt x="55" y="70"/>
                  </a:lnTo>
                  <a:lnTo>
                    <a:pt x="52" y="70"/>
                  </a:lnTo>
                  <a:lnTo>
                    <a:pt x="48" y="70"/>
                  </a:lnTo>
                  <a:lnTo>
                    <a:pt x="45" y="69"/>
                  </a:lnTo>
                  <a:lnTo>
                    <a:pt x="41" y="69"/>
                  </a:lnTo>
                  <a:lnTo>
                    <a:pt x="38" y="68"/>
                  </a:lnTo>
                  <a:lnTo>
                    <a:pt x="37" y="68"/>
                  </a:lnTo>
                  <a:lnTo>
                    <a:pt x="34" y="68"/>
                  </a:lnTo>
                  <a:lnTo>
                    <a:pt x="31" y="67"/>
                  </a:lnTo>
                  <a:lnTo>
                    <a:pt x="27" y="66"/>
                  </a:lnTo>
                  <a:lnTo>
                    <a:pt x="24" y="65"/>
                  </a:lnTo>
                  <a:lnTo>
                    <a:pt x="24" y="65"/>
                  </a:lnTo>
                  <a:lnTo>
                    <a:pt x="20" y="64"/>
                  </a:lnTo>
                  <a:lnTo>
                    <a:pt x="17" y="62"/>
                  </a:lnTo>
                  <a:lnTo>
                    <a:pt x="16" y="61"/>
                  </a:lnTo>
                  <a:lnTo>
                    <a:pt x="14" y="60"/>
                  </a:lnTo>
                  <a:lnTo>
                    <a:pt x="11" y="58"/>
                  </a:lnTo>
                  <a:lnTo>
                    <a:pt x="10" y="58"/>
                  </a:lnTo>
                  <a:lnTo>
                    <a:pt x="7" y="55"/>
                  </a:lnTo>
                  <a:lnTo>
                    <a:pt x="7" y="54"/>
                  </a:lnTo>
                  <a:lnTo>
                    <a:pt x="4" y="51"/>
                  </a:lnTo>
                  <a:lnTo>
                    <a:pt x="3" y="49"/>
                  </a:lnTo>
                  <a:lnTo>
                    <a:pt x="2" y="48"/>
                  </a:lnTo>
                  <a:lnTo>
                    <a:pt x="1" y="44"/>
                  </a:lnTo>
                  <a:lnTo>
                    <a:pt x="0" y="41"/>
                  </a:lnTo>
                  <a:lnTo>
                    <a:pt x="0" y="37"/>
                  </a:lnTo>
                  <a:lnTo>
                    <a:pt x="0" y="37"/>
                  </a:lnTo>
                  <a:lnTo>
                    <a:pt x="0" y="34"/>
                  </a:lnTo>
                  <a:lnTo>
                    <a:pt x="0" y="34"/>
                  </a:lnTo>
                </a:path>
              </a:pathLst>
            </a:custGeom>
            <a:noFill/>
            <a:ln w="0">
              <a:solidFill>
                <a:srgbClr val="00D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90" name="Freeform 118">
              <a:extLst>
                <a:ext uri="{FF2B5EF4-FFF2-40B4-BE49-F238E27FC236}">
                  <a16:creationId xmlns:a16="http://schemas.microsoft.com/office/drawing/2014/main" id="{71F9716D-1F75-45EF-8C86-BCC52198B8A0}"/>
                </a:ext>
              </a:extLst>
            </p:cNvPr>
            <p:cNvSpPr>
              <a:spLocks/>
            </p:cNvSpPr>
            <p:nvPr/>
          </p:nvSpPr>
          <p:spPr bwMode="auto">
            <a:xfrm>
              <a:off x="2385" y="1757"/>
              <a:ext cx="704" cy="336"/>
            </a:xfrm>
            <a:custGeom>
              <a:avLst/>
              <a:gdLst>
                <a:gd name="T0" fmla="*/ 3 w 139"/>
                <a:gd name="T1" fmla="*/ 22 h 69"/>
                <a:gd name="T2" fmla="*/ 6 w 139"/>
                <a:gd name="T3" fmla="*/ 18 h 69"/>
                <a:gd name="T4" fmla="*/ 9 w 139"/>
                <a:gd name="T5" fmla="*/ 15 h 69"/>
                <a:gd name="T6" fmla="*/ 13 w 139"/>
                <a:gd name="T7" fmla="*/ 12 h 69"/>
                <a:gd name="T8" fmla="*/ 18 w 139"/>
                <a:gd name="T9" fmla="*/ 9 h 69"/>
                <a:gd name="T10" fmla="*/ 23 w 139"/>
                <a:gd name="T11" fmla="*/ 6 h 69"/>
                <a:gd name="T12" fmla="*/ 27 w 139"/>
                <a:gd name="T13" fmla="*/ 5 h 69"/>
                <a:gd name="T14" fmla="*/ 33 w 139"/>
                <a:gd name="T15" fmla="*/ 3 h 69"/>
                <a:gd name="T16" fmla="*/ 40 w 139"/>
                <a:gd name="T17" fmla="*/ 2 h 69"/>
                <a:gd name="T18" fmla="*/ 44 w 139"/>
                <a:gd name="T19" fmla="*/ 2 h 69"/>
                <a:gd name="T20" fmla="*/ 51 w 139"/>
                <a:gd name="T21" fmla="*/ 1 h 69"/>
                <a:gd name="T22" fmla="*/ 57 w 139"/>
                <a:gd name="T23" fmla="*/ 0 h 69"/>
                <a:gd name="T24" fmla="*/ 64 w 139"/>
                <a:gd name="T25" fmla="*/ 0 h 69"/>
                <a:gd name="T26" fmla="*/ 71 w 139"/>
                <a:gd name="T27" fmla="*/ 0 h 69"/>
                <a:gd name="T28" fmla="*/ 78 w 139"/>
                <a:gd name="T29" fmla="*/ 0 h 69"/>
                <a:gd name="T30" fmla="*/ 85 w 139"/>
                <a:gd name="T31" fmla="*/ 0 h 69"/>
                <a:gd name="T32" fmla="*/ 92 w 139"/>
                <a:gd name="T33" fmla="*/ 1 h 69"/>
                <a:gd name="T34" fmla="*/ 96 w 139"/>
                <a:gd name="T35" fmla="*/ 2 h 69"/>
                <a:gd name="T36" fmla="*/ 102 w 139"/>
                <a:gd name="T37" fmla="*/ 3 h 69"/>
                <a:gd name="T38" fmla="*/ 109 w 139"/>
                <a:gd name="T39" fmla="*/ 4 h 69"/>
                <a:gd name="T40" fmla="*/ 113 w 139"/>
                <a:gd name="T41" fmla="*/ 5 h 69"/>
                <a:gd name="T42" fmla="*/ 120 w 139"/>
                <a:gd name="T43" fmla="*/ 8 h 69"/>
                <a:gd name="T44" fmla="*/ 123 w 139"/>
                <a:gd name="T45" fmla="*/ 10 h 69"/>
                <a:gd name="T46" fmla="*/ 127 w 139"/>
                <a:gd name="T47" fmla="*/ 12 h 69"/>
                <a:gd name="T48" fmla="*/ 131 w 139"/>
                <a:gd name="T49" fmla="*/ 16 h 69"/>
                <a:gd name="T50" fmla="*/ 134 w 139"/>
                <a:gd name="T51" fmla="*/ 19 h 69"/>
                <a:gd name="T52" fmla="*/ 137 w 139"/>
                <a:gd name="T53" fmla="*/ 25 h 69"/>
                <a:gd name="T54" fmla="*/ 138 w 139"/>
                <a:gd name="T55" fmla="*/ 29 h 69"/>
                <a:gd name="T56" fmla="*/ 139 w 139"/>
                <a:gd name="T57" fmla="*/ 36 h 69"/>
                <a:gd name="T58" fmla="*/ 137 w 139"/>
                <a:gd name="T59" fmla="*/ 43 h 69"/>
                <a:gd name="T60" fmla="*/ 136 w 139"/>
                <a:gd name="T61" fmla="*/ 47 h 69"/>
                <a:gd name="T62" fmla="*/ 133 w 139"/>
                <a:gd name="T63" fmla="*/ 51 h 69"/>
                <a:gd name="T64" fmla="*/ 130 w 139"/>
                <a:gd name="T65" fmla="*/ 54 h 69"/>
                <a:gd name="T66" fmla="*/ 127 w 139"/>
                <a:gd name="T67" fmla="*/ 57 h 69"/>
                <a:gd name="T68" fmla="*/ 121 w 139"/>
                <a:gd name="T69" fmla="*/ 60 h 69"/>
                <a:gd name="T70" fmla="*/ 116 w 139"/>
                <a:gd name="T71" fmla="*/ 63 h 69"/>
                <a:gd name="T72" fmla="*/ 112 w 139"/>
                <a:gd name="T73" fmla="*/ 64 h 69"/>
                <a:gd name="T74" fmla="*/ 106 w 139"/>
                <a:gd name="T75" fmla="*/ 66 h 69"/>
                <a:gd name="T76" fmla="*/ 99 w 139"/>
                <a:gd name="T77" fmla="*/ 67 h 69"/>
                <a:gd name="T78" fmla="*/ 95 w 139"/>
                <a:gd name="T79" fmla="*/ 67 h 69"/>
                <a:gd name="T80" fmla="*/ 89 w 139"/>
                <a:gd name="T81" fmla="*/ 68 h 69"/>
                <a:gd name="T82" fmla="*/ 82 w 139"/>
                <a:gd name="T83" fmla="*/ 69 h 69"/>
                <a:gd name="T84" fmla="*/ 75 w 139"/>
                <a:gd name="T85" fmla="*/ 69 h 69"/>
                <a:gd name="T86" fmla="*/ 68 w 139"/>
                <a:gd name="T87" fmla="*/ 69 h 69"/>
                <a:gd name="T88" fmla="*/ 61 w 139"/>
                <a:gd name="T89" fmla="*/ 69 h 69"/>
                <a:gd name="T90" fmla="*/ 54 w 139"/>
                <a:gd name="T91" fmla="*/ 69 h 69"/>
                <a:gd name="T92" fmla="*/ 47 w 139"/>
                <a:gd name="T93" fmla="*/ 68 h 69"/>
                <a:gd name="T94" fmla="*/ 43 w 139"/>
                <a:gd name="T95" fmla="*/ 67 h 69"/>
                <a:gd name="T96" fmla="*/ 37 w 139"/>
                <a:gd name="T97" fmla="*/ 66 h 69"/>
                <a:gd name="T98" fmla="*/ 30 w 139"/>
                <a:gd name="T99" fmla="*/ 65 h 69"/>
                <a:gd name="T100" fmla="*/ 26 w 139"/>
                <a:gd name="T101" fmla="*/ 64 h 69"/>
                <a:gd name="T102" fmla="*/ 19 w 139"/>
                <a:gd name="T103" fmla="*/ 61 h 69"/>
                <a:gd name="T104" fmla="*/ 16 w 139"/>
                <a:gd name="T105" fmla="*/ 59 h 69"/>
                <a:gd name="T106" fmla="*/ 12 w 139"/>
                <a:gd name="T107" fmla="*/ 57 h 69"/>
                <a:gd name="T108" fmla="*/ 8 w 139"/>
                <a:gd name="T109" fmla="*/ 54 h 69"/>
                <a:gd name="T110" fmla="*/ 5 w 139"/>
                <a:gd name="T111" fmla="*/ 50 h 69"/>
                <a:gd name="T112" fmla="*/ 2 w 139"/>
                <a:gd name="T113" fmla="*/ 44 h 69"/>
                <a:gd name="T114" fmla="*/ 1 w 139"/>
                <a:gd name="T115" fmla="*/ 40 h 69"/>
                <a:gd name="T116" fmla="*/ 0 w 139"/>
                <a:gd name="T117" fmla="*/ 33 h 69"/>
                <a:gd name="T118" fmla="*/ 2 w 139"/>
                <a:gd name="T119" fmla="*/ 2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9" h="69">
                  <a:moveTo>
                    <a:pt x="2" y="25"/>
                  </a:moveTo>
                  <a:lnTo>
                    <a:pt x="3" y="22"/>
                  </a:lnTo>
                  <a:lnTo>
                    <a:pt x="5" y="19"/>
                  </a:lnTo>
                  <a:lnTo>
                    <a:pt x="6" y="18"/>
                  </a:lnTo>
                  <a:lnTo>
                    <a:pt x="8" y="16"/>
                  </a:lnTo>
                  <a:lnTo>
                    <a:pt x="9" y="15"/>
                  </a:lnTo>
                  <a:lnTo>
                    <a:pt x="12" y="12"/>
                  </a:lnTo>
                  <a:lnTo>
                    <a:pt x="13" y="12"/>
                  </a:lnTo>
                  <a:lnTo>
                    <a:pt x="16" y="10"/>
                  </a:lnTo>
                  <a:lnTo>
                    <a:pt x="18" y="9"/>
                  </a:lnTo>
                  <a:lnTo>
                    <a:pt x="19" y="8"/>
                  </a:lnTo>
                  <a:lnTo>
                    <a:pt x="23" y="6"/>
                  </a:lnTo>
                  <a:lnTo>
                    <a:pt x="26" y="5"/>
                  </a:lnTo>
                  <a:lnTo>
                    <a:pt x="27" y="5"/>
                  </a:lnTo>
                  <a:lnTo>
                    <a:pt x="30" y="4"/>
                  </a:lnTo>
                  <a:lnTo>
                    <a:pt x="33" y="3"/>
                  </a:lnTo>
                  <a:lnTo>
                    <a:pt x="37" y="3"/>
                  </a:lnTo>
                  <a:lnTo>
                    <a:pt x="40" y="2"/>
                  </a:lnTo>
                  <a:lnTo>
                    <a:pt x="43" y="2"/>
                  </a:lnTo>
                  <a:lnTo>
                    <a:pt x="44" y="2"/>
                  </a:lnTo>
                  <a:lnTo>
                    <a:pt x="47" y="1"/>
                  </a:lnTo>
                  <a:lnTo>
                    <a:pt x="51" y="1"/>
                  </a:lnTo>
                  <a:lnTo>
                    <a:pt x="54" y="0"/>
                  </a:lnTo>
                  <a:lnTo>
                    <a:pt x="57" y="0"/>
                  </a:lnTo>
                  <a:lnTo>
                    <a:pt x="61" y="0"/>
                  </a:lnTo>
                  <a:lnTo>
                    <a:pt x="64" y="0"/>
                  </a:lnTo>
                  <a:lnTo>
                    <a:pt x="68" y="0"/>
                  </a:lnTo>
                  <a:lnTo>
                    <a:pt x="71" y="0"/>
                  </a:lnTo>
                  <a:lnTo>
                    <a:pt x="75" y="0"/>
                  </a:lnTo>
                  <a:lnTo>
                    <a:pt x="78" y="0"/>
                  </a:lnTo>
                  <a:lnTo>
                    <a:pt x="82" y="0"/>
                  </a:lnTo>
                  <a:lnTo>
                    <a:pt x="85" y="0"/>
                  </a:lnTo>
                  <a:lnTo>
                    <a:pt x="89" y="1"/>
                  </a:lnTo>
                  <a:lnTo>
                    <a:pt x="92" y="1"/>
                  </a:lnTo>
                  <a:lnTo>
                    <a:pt x="95" y="2"/>
                  </a:lnTo>
                  <a:lnTo>
                    <a:pt x="96" y="2"/>
                  </a:lnTo>
                  <a:lnTo>
                    <a:pt x="99" y="2"/>
                  </a:lnTo>
                  <a:lnTo>
                    <a:pt x="102" y="3"/>
                  </a:lnTo>
                  <a:lnTo>
                    <a:pt x="106" y="3"/>
                  </a:lnTo>
                  <a:lnTo>
                    <a:pt x="109" y="4"/>
                  </a:lnTo>
                  <a:lnTo>
                    <a:pt x="112" y="5"/>
                  </a:lnTo>
                  <a:lnTo>
                    <a:pt x="113" y="5"/>
                  </a:lnTo>
                  <a:lnTo>
                    <a:pt x="116" y="6"/>
                  </a:lnTo>
                  <a:lnTo>
                    <a:pt x="120" y="8"/>
                  </a:lnTo>
                  <a:lnTo>
                    <a:pt x="121" y="9"/>
                  </a:lnTo>
                  <a:lnTo>
                    <a:pt x="123" y="10"/>
                  </a:lnTo>
                  <a:lnTo>
                    <a:pt x="127" y="12"/>
                  </a:lnTo>
                  <a:lnTo>
                    <a:pt x="127" y="12"/>
                  </a:lnTo>
                  <a:lnTo>
                    <a:pt x="130" y="15"/>
                  </a:lnTo>
                  <a:lnTo>
                    <a:pt x="131" y="16"/>
                  </a:lnTo>
                  <a:lnTo>
                    <a:pt x="133" y="18"/>
                  </a:lnTo>
                  <a:lnTo>
                    <a:pt x="134" y="19"/>
                  </a:lnTo>
                  <a:lnTo>
                    <a:pt x="136" y="22"/>
                  </a:lnTo>
                  <a:lnTo>
                    <a:pt x="137" y="25"/>
                  </a:lnTo>
                  <a:lnTo>
                    <a:pt x="137" y="26"/>
                  </a:lnTo>
                  <a:lnTo>
                    <a:pt x="138" y="29"/>
                  </a:lnTo>
                  <a:lnTo>
                    <a:pt x="139" y="33"/>
                  </a:lnTo>
                  <a:lnTo>
                    <a:pt x="139" y="36"/>
                  </a:lnTo>
                  <a:lnTo>
                    <a:pt x="138" y="40"/>
                  </a:lnTo>
                  <a:lnTo>
                    <a:pt x="137" y="43"/>
                  </a:lnTo>
                  <a:lnTo>
                    <a:pt x="137" y="44"/>
                  </a:lnTo>
                  <a:lnTo>
                    <a:pt x="136" y="47"/>
                  </a:lnTo>
                  <a:lnTo>
                    <a:pt x="134" y="50"/>
                  </a:lnTo>
                  <a:lnTo>
                    <a:pt x="133" y="51"/>
                  </a:lnTo>
                  <a:lnTo>
                    <a:pt x="131" y="54"/>
                  </a:lnTo>
                  <a:lnTo>
                    <a:pt x="130" y="54"/>
                  </a:lnTo>
                  <a:lnTo>
                    <a:pt x="127" y="57"/>
                  </a:lnTo>
                  <a:lnTo>
                    <a:pt x="127" y="57"/>
                  </a:lnTo>
                  <a:lnTo>
                    <a:pt x="123" y="59"/>
                  </a:lnTo>
                  <a:lnTo>
                    <a:pt x="121" y="60"/>
                  </a:lnTo>
                  <a:lnTo>
                    <a:pt x="120" y="61"/>
                  </a:lnTo>
                  <a:lnTo>
                    <a:pt x="116" y="63"/>
                  </a:lnTo>
                  <a:lnTo>
                    <a:pt x="113" y="64"/>
                  </a:lnTo>
                  <a:lnTo>
                    <a:pt x="112" y="64"/>
                  </a:lnTo>
                  <a:lnTo>
                    <a:pt x="109" y="65"/>
                  </a:lnTo>
                  <a:lnTo>
                    <a:pt x="106" y="66"/>
                  </a:lnTo>
                  <a:lnTo>
                    <a:pt x="102" y="66"/>
                  </a:lnTo>
                  <a:lnTo>
                    <a:pt x="99" y="67"/>
                  </a:lnTo>
                  <a:lnTo>
                    <a:pt x="96" y="67"/>
                  </a:lnTo>
                  <a:lnTo>
                    <a:pt x="95" y="67"/>
                  </a:lnTo>
                  <a:lnTo>
                    <a:pt x="92" y="68"/>
                  </a:lnTo>
                  <a:lnTo>
                    <a:pt x="89" y="68"/>
                  </a:lnTo>
                  <a:lnTo>
                    <a:pt x="85" y="69"/>
                  </a:lnTo>
                  <a:lnTo>
                    <a:pt x="82" y="69"/>
                  </a:lnTo>
                  <a:lnTo>
                    <a:pt x="78" y="69"/>
                  </a:lnTo>
                  <a:lnTo>
                    <a:pt x="75" y="69"/>
                  </a:lnTo>
                  <a:lnTo>
                    <a:pt x="71" y="69"/>
                  </a:lnTo>
                  <a:lnTo>
                    <a:pt x="68" y="69"/>
                  </a:lnTo>
                  <a:lnTo>
                    <a:pt x="64" y="69"/>
                  </a:lnTo>
                  <a:lnTo>
                    <a:pt x="61" y="69"/>
                  </a:lnTo>
                  <a:lnTo>
                    <a:pt x="57" y="69"/>
                  </a:lnTo>
                  <a:lnTo>
                    <a:pt x="54" y="69"/>
                  </a:lnTo>
                  <a:lnTo>
                    <a:pt x="51" y="68"/>
                  </a:lnTo>
                  <a:lnTo>
                    <a:pt x="47" y="68"/>
                  </a:lnTo>
                  <a:lnTo>
                    <a:pt x="44" y="67"/>
                  </a:lnTo>
                  <a:lnTo>
                    <a:pt x="43" y="67"/>
                  </a:lnTo>
                  <a:lnTo>
                    <a:pt x="40" y="67"/>
                  </a:lnTo>
                  <a:lnTo>
                    <a:pt x="37" y="66"/>
                  </a:lnTo>
                  <a:lnTo>
                    <a:pt x="33" y="66"/>
                  </a:lnTo>
                  <a:lnTo>
                    <a:pt x="30" y="65"/>
                  </a:lnTo>
                  <a:lnTo>
                    <a:pt x="27" y="64"/>
                  </a:lnTo>
                  <a:lnTo>
                    <a:pt x="26" y="64"/>
                  </a:lnTo>
                  <a:lnTo>
                    <a:pt x="23" y="63"/>
                  </a:lnTo>
                  <a:lnTo>
                    <a:pt x="19" y="61"/>
                  </a:lnTo>
                  <a:lnTo>
                    <a:pt x="18" y="60"/>
                  </a:lnTo>
                  <a:lnTo>
                    <a:pt x="16" y="59"/>
                  </a:lnTo>
                  <a:lnTo>
                    <a:pt x="13" y="57"/>
                  </a:lnTo>
                  <a:lnTo>
                    <a:pt x="12" y="57"/>
                  </a:lnTo>
                  <a:lnTo>
                    <a:pt x="9" y="54"/>
                  </a:lnTo>
                  <a:lnTo>
                    <a:pt x="8" y="54"/>
                  </a:lnTo>
                  <a:lnTo>
                    <a:pt x="6" y="51"/>
                  </a:lnTo>
                  <a:lnTo>
                    <a:pt x="5" y="50"/>
                  </a:lnTo>
                  <a:lnTo>
                    <a:pt x="3" y="47"/>
                  </a:lnTo>
                  <a:lnTo>
                    <a:pt x="2" y="44"/>
                  </a:lnTo>
                  <a:lnTo>
                    <a:pt x="2" y="43"/>
                  </a:lnTo>
                  <a:lnTo>
                    <a:pt x="1" y="40"/>
                  </a:lnTo>
                  <a:lnTo>
                    <a:pt x="0" y="36"/>
                  </a:lnTo>
                  <a:lnTo>
                    <a:pt x="0" y="33"/>
                  </a:lnTo>
                  <a:lnTo>
                    <a:pt x="1" y="29"/>
                  </a:lnTo>
                  <a:lnTo>
                    <a:pt x="2" y="26"/>
                  </a:lnTo>
                  <a:lnTo>
                    <a:pt x="2" y="25"/>
                  </a:lnTo>
                </a:path>
              </a:pathLst>
            </a:custGeom>
            <a:noFill/>
            <a:ln w="0">
              <a:solidFill>
                <a:srgbClr val="00E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91" name="Freeform 119">
              <a:extLst>
                <a:ext uri="{FF2B5EF4-FFF2-40B4-BE49-F238E27FC236}">
                  <a16:creationId xmlns:a16="http://schemas.microsoft.com/office/drawing/2014/main" id="{4BE165B4-8842-442F-B1A4-269039E50654}"/>
                </a:ext>
              </a:extLst>
            </p:cNvPr>
            <p:cNvSpPr>
              <a:spLocks/>
            </p:cNvSpPr>
            <p:nvPr/>
          </p:nvSpPr>
          <p:spPr bwMode="auto">
            <a:xfrm>
              <a:off x="2395" y="1762"/>
              <a:ext cx="684" cy="326"/>
            </a:xfrm>
            <a:custGeom>
              <a:avLst/>
              <a:gdLst>
                <a:gd name="T0" fmla="*/ 5 w 135"/>
                <a:gd name="T1" fmla="*/ 18 h 67"/>
                <a:gd name="T2" fmla="*/ 8 w 135"/>
                <a:gd name="T3" fmla="*/ 15 h 67"/>
                <a:gd name="T4" fmla="*/ 13 w 135"/>
                <a:gd name="T5" fmla="*/ 11 h 67"/>
                <a:gd name="T6" fmla="*/ 17 w 135"/>
                <a:gd name="T7" fmla="*/ 8 h 67"/>
                <a:gd name="T8" fmla="*/ 21 w 135"/>
                <a:gd name="T9" fmla="*/ 7 h 67"/>
                <a:gd name="T10" fmla="*/ 28 w 135"/>
                <a:gd name="T11" fmla="*/ 4 h 67"/>
                <a:gd name="T12" fmla="*/ 31 w 135"/>
                <a:gd name="T13" fmla="*/ 4 h 67"/>
                <a:gd name="T14" fmla="*/ 38 w 135"/>
                <a:gd name="T15" fmla="*/ 2 h 67"/>
                <a:gd name="T16" fmla="*/ 45 w 135"/>
                <a:gd name="T17" fmla="*/ 1 h 67"/>
                <a:gd name="T18" fmla="*/ 49 w 135"/>
                <a:gd name="T19" fmla="*/ 1 h 67"/>
                <a:gd name="T20" fmla="*/ 55 w 135"/>
                <a:gd name="T21" fmla="*/ 0 h 67"/>
                <a:gd name="T22" fmla="*/ 62 w 135"/>
                <a:gd name="T23" fmla="*/ 0 h 67"/>
                <a:gd name="T24" fmla="*/ 69 w 135"/>
                <a:gd name="T25" fmla="*/ 0 h 67"/>
                <a:gd name="T26" fmla="*/ 76 w 135"/>
                <a:gd name="T27" fmla="*/ 0 h 67"/>
                <a:gd name="T28" fmla="*/ 83 w 135"/>
                <a:gd name="T29" fmla="*/ 0 h 67"/>
                <a:gd name="T30" fmla="*/ 87 w 135"/>
                <a:gd name="T31" fmla="*/ 1 h 67"/>
                <a:gd name="T32" fmla="*/ 93 w 135"/>
                <a:gd name="T33" fmla="*/ 2 h 67"/>
                <a:gd name="T34" fmla="*/ 100 w 135"/>
                <a:gd name="T35" fmla="*/ 3 h 67"/>
                <a:gd name="T36" fmla="*/ 106 w 135"/>
                <a:gd name="T37" fmla="*/ 4 h 67"/>
                <a:gd name="T38" fmla="*/ 111 w 135"/>
                <a:gd name="T39" fmla="*/ 6 h 67"/>
                <a:gd name="T40" fmla="*/ 116 w 135"/>
                <a:gd name="T41" fmla="*/ 8 h 67"/>
                <a:gd name="T42" fmla="*/ 121 w 135"/>
                <a:gd name="T43" fmla="*/ 10 h 67"/>
                <a:gd name="T44" fmla="*/ 125 w 135"/>
                <a:gd name="T45" fmla="*/ 13 h 67"/>
                <a:gd name="T46" fmla="*/ 128 w 135"/>
                <a:gd name="T47" fmla="*/ 16 h 67"/>
                <a:gd name="T48" fmla="*/ 131 w 135"/>
                <a:gd name="T49" fmla="*/ 21 h 67"/>
                <a:gd name="T50" fmla="*/ 133 w 135"/>
                <a:gd name="T51" fmla="*/ 25 h 67"/>
                <a:gd name="T52" fmla="*/ 135 w 135"/>
                <a:gd name="T53" fmla="*/ 32 h 67"/>
                <a:gd name="T54" fmla="*/ 134 w 135"/>
                <a:gd name="T55" fmla="*/ 39 h 67"/>
                <a:gd name="T56" fmla="*/ 132 w 135"/>
                <a:gd name="T57" fmla="*/ 46 h 67"/>
                <a:gd name="T58" fmla="*/ 130 w 135"/>
                <a:gd name="T59" fmla="*/ 49 h 67"/>
                <a:gd name="T60" fmla="*/ 127 w 135"/>
                <a:gd name="T61" fmla="*/ 53 h 67"/>
                <a:gd name="T62" fmla="*/ 122 w 135"/>
                <a:gd name="T63" fmla="*/ 56 h 67"/>
                <a:gd name="T64" fmla="*/ 118 w 135"/>
                <a:gd name="T65" fmla="*/ 59 h 67"/>
                <a:gd name="T66" fmla="*/ 114 w 135"/>
                <a:gd name="T67" fmla="*/ 60 h 67"/>
                <a:gd name="T68" fmla="*/ 107 w 135"/>
                <a:gd name="T69" fmla="*/ 63 h 67"/>
                <a:gd name="T70" fmla="*/ 104 w 135"/>
                <a:gd name="T71" fmla="*/ 63 h 67"/>
                <a:gd name="T72" fmla="*/ 97 w 135"/>
                <a:gd name="T73" fmla="*/ 65 h 67"/>
                <a:gd name="T74" fmla="*/ 90 w 135"/>
                <a:gd name="T75" fmla="*/ 66 h 67"/>
                <a:gd name="T76" fmla="*/ 86 w 135"/>
                <a:gd name="T77" fmla="*/ 66 h 67"/>
                <a:gd name="T78" fmla="*/ 80 w 135"/>
                <a:gd name="T79" fmla="*/ 67 h 67"/>
                <a:gd name="T80" fmla="*/ 73 w 135"/>
                <a:gd name="T81" fmla="*/ 67 h 67"/>
                <a:gd name="T82" fmla="*/ 66 w 135"/>
                <a:gd name="T83" fmla="*/ 67 h 67"/>
                <a:gd name="T84" fmla="*/ 59 w 135"/>
                <a:gd name="T85" fmla="*/ 67 h 67"/>
                <a:gd name="T86" fmla="*/ 52 w 135"/>
                <a:gd name="T87" fmla="*/ 67 h 67"/>
                <a:gd name="T88" fmla="*/ 49 w 135"/>
                <a:gd name="T89" fmla="*/ 66 h 67"/>
                <a:gd name="T90" fmla="*/ 42 w 135"/>
                <a:gd name="T91" fmla="*/ 65 h 67"/>
                <a:gd name="T92" fmla="*/ 35 w 135"/>
                <a:gd name="T93" fmla="*/ 64 h 67"/>
                <a:gd name="T94" fmla="*/ 29 w 135"/>
                <a:gd name="T95" fmla="*/ 63 h 67"/>
                <a:gd name="T96" fmla="*/ 24 w 135"/>
                <a:gd name="T97" fmla="*/ 61 h 67"/>
                <a:gd name="T98" fmla="*/ 19 w 135"/>
                <a:gd name="T99" fmla="*/ 59 h 67"/>
                <a:gd name="T100" fmla="*/ 14 w 135"/>
                <a:gd name="T101" fmla="*/ 57 h 67"/>
                <a:gd name="T102" fmla="*/ 11 w 135"/>
                <a:gd name="T103" fmla="*/ 54 h 67"/>
                <a:gd name="T104" fmla="*/ 7 w 135"/>
                <a:gd name="T105" fmla="*/ 51 h 67"/>
                <a:gd name="T106" fmla="*/ 4 w 135"/>
                <a:gd name="T107" fmla="*/ 46 h 67"/>
                <a:gd name="T108" fmla="*/ 2 w 135"/>
                <a:gd name="T109" fmla="*/ 42 h 67"/>
                <a:gd name="T110" fmla="*/ 0 w 135"/>
                <a:gd name="T111" fmla="*/ 35 h 67"/>
                <a:gd name="T112" fmla="*/ 1 w 135"/>
                <a:gd name="T113" fmla="*/ 28 h 67"/>
                <a:gd name="T114" fmla="*/ 3 w 135"/>
                <a:gd name="T115" fmla="*/ 2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5" h="67">
                  <a:moveTo>
                    <a:pt x="4" y="21"/>
                  </a:moveTo>
                  <a:lnTo>
                    <a:pt x="5" y="18"/>
                  </a:lnTo>
                  <a:lnTo>
                    <a:pt x="7" y="16"/>
                  </a:lnTo>
                  <a:lnTo>
                    <a:pt x="8" y="15"/>
                  </a:lnTo>
                  <a:lnTo>
                    <a:pt x="11" y="13"/>
                  </a:lnTo>
                  <a:lnTo>
                    <a:pt x="13" y="11"/>
                  </a:lnTo>
                  <a:lnTo>
                    <a:pt x="14" y="10"/>
                  </a:lnTo>
                  <a:lnTo>
                    <a:pt x="17" y="8"/>
                  </a:lnTo>
                  <a:lnTo>
                    <a:pt x="19" y="8"/>
                  </a:lnTo>
                  <a:lnTo>
                    <a:pt x="21" y="7"/>
                  </a:lnTo>
                  <a:lnTo>
                    <a:pt x="24" y="6"/>
                  </a:lnTo>
                  <a:lnTo>
                    <a:pt x="28" y="4"/>
                  </a:lnTo>
                  <a:lnTo>
                    <a:pt x="29" y="4"/>
                  </a:lnTo>
                  <a:lnTo>
                    <a:pt x="31" y="4"/>
                  </a:lnTo>
                  <a:lnTo>
                    <a:pt x="35" y="3"/>
                  </a:lnTo>
                  <a:lnTo>
                    <a:pt x="38" y="2"/>
                  </a:lnTo>
                  <a:lnTo>
                    <a:pt x="42" y="2"/>
                  </a:lnTo>
                  <a:lnTo>
                    <a:pt x="45" y="1"/>
                  </a:lnTo>
                  <a:lnTo>
                    <a:pt x="49" y="1"/>
                  </a:lnTo>
                  <a:lnTo>
                    <a:pt x="49" y="1"/>
                  </a:lnTo>
                  <a:lnTo>
                    <a:pt x="52" y="0"/>
                  </a:lnTo>
                  <a:lnTo>
                    <a:pt x="55" y="0"/>
                  </a:lnTo>
                  <a:lnTo>
                    <a:pt x="59" y="0"/>
                  </a:lnTo>
                  <a:lnTo>
                    <a:pt x="62" y="0"/>
                  </a:lnTo>
                  <a:lnTo>
                    <a:pt x="66" y="0"/>
                  </a:lnTo>
                  <a:lnTo>
                    <a:pt x="69" y="0"/>
                  </a:lnTo>
                  <a:lnTo>
                    <a:pt x="73" y="0"/>
                  </a:lnTo>
                  <a:lnTo>
                    <a:pt x="76" y="0"/>
                  </a:lnTo>
                  <a:lnTo>
                    <a:pt x="80" y="0"/>
                  </a:lnTo>
                  <a:lnTo>
                    <a:pt x="83" y="0"/>
                  </a:lnTo>
                  <a:lnTo>
                    <a:pt x="86" y="1"/>
                  </a:lnTo>
                  <a:lnTo>
                    <a:pt x="87" y="1"/>
                  </a:lnTo>
                  <a:lnTo>
                    <a:pt x="90" y="1"/>
                  </a:lnTo>
                  <a:lnTo>
                    <a:pt x="93" y="2"/>
                  </a:lnTo>
                  <a:lnTo>
                    <a:pt x="97" y="2"/>
                  </a:lnTo>
                  <a:lnTo>
                    <a:pt x="100" y="3"/>
                  </a:lnTo>
                  <a:lnTo>
                    <a:pt x="104" y="4"/>
                  </a:lnTo>
                  <a:lnTo>
                    <a:pt x="106" y="4"/>
                  </a:lnTo>
                  <a:lnTo>
                    <a:pt x="107" y="4"/>
                  </a:lnTo>
                  <a:lnTo>
                    <a:pt x="111" y="6"/>
                  </a:lnTo>
                  <a:lnTo>
                    <a:pt x="114" y="7"/>
                  </a:lnTo>
                  <a:lnTo>
                    <a:pt x="116" y="8"/>
                  </a:lnTo>
                  <a:lnTo>
                    <a:pt x="118" y="8"/>
                  </a:lnTo>
                  <a:lnTo>
                    <a:pt x="121" y="10"/>
                  </a:lnTo>
                  <a:lnTo>
                    <a:pt x="122" y="11"/>
                  </a:lnTo>
                  <a:lnTo>
                    <a:pt x="125" y="13"/>
                  </a:lnTo>
                  <a:lnTo>
                    <a:pt x="127" y="15"/>
                  </a:lnTo>
                  <a:lnTo>
                    <a:pt x="128" y="16"/>
                  </a:lnTo>
                  <a:lnTo>
                    <a:pt x="130" y="18"/>
                  </a:lnTo>
                  <a:lnTo>
                    <a:pt x="131" y="21"/>
                  </a:lnTo>
                  <a:lnTo>
                    <a:pt x="132" y="21"/>
                  </a:lnTo>
                  <a:lnTo>
                    <a:pt x="133" y="25"/>
                  </a:lnTo>
                  <a:lnTo>
                    <a:pt x="134" y="28"/>
                  </a:lnTo>
                  <a:lnTo>
                    <a:pt x="135" y="32"/>
                  </a:lnTo>
                  <a:lnTo>
                    <a:pt x="135" y="35"/>
                  </a:lnTo>
                  <a:lnTo>
                    <a:pt x="134" y="39"/>
                  </a:lnTo>
                  <a:lnTo>
                    <a:pt x="133" y="42"/>
                  </a:lnTo>
                  <a:lnTo>
                    <a:pt x="132" y="46"/>
                  </a:lnTo>
                  <a:lnTo>
                    <a:pt x="131" y="46"/>
                  </a:lnTo>
                  <a:lnTo>
                    <a:pt x="130" y="49"/>
                  </a:lnTo>
                  <a:lnTo>
                    <a:pt x="128" y="51"/>
                  </a:lnTo>
                  <a:lnTo>
                    <a:pt x="127" y="53"/>
                  </a:lnTo>
                  <a:lnTo>
                    <a:pt x="125" y="54"/>
                  </a:lnTo>
                  <a:lnTo>
                    <a:pt x="122" y="56"/>
                  </a:lnTo>
                  <a:lnTo>
                    <a:pt x="121" y="57"/>
                  </a:lnTo>
                  <a:lnTo>
                    <a:pt x="118" y="59"/>
                  </a:lnTo>
                  <a:lnTo>
                    <a:pt x="116" y="59"/>
                  </a:lnTo>
                  <a:lnTo>
                    <a:pt x="114" y="60"/>
                  </a:lnTo>
                  <a:lnTo>
                    <a:pt x="111" y="61"/>
                  </a:lnTo>
                  <a:lnTo>
                    <a:pt x="107" y="63"/>
                  </a:lnTo>
                  <a:lnTo>
                    <a:pt x="106" y="63"/>
                  </a:lnTo>
                  <a:lnTo>
                    <a:pt x="104" y="63"/>
                  </a:lnTo>
                  <a:lnTo>
                    <a:pt x="100" y="64"/>
                  </a:lnTo>
                  <a:lnTo>
                    <a:pt x="97" y="65"/>
                  </a:lnTo>
                  <a:lnTo>
                    <a:pt x="93" y="65"/>
                  </a:lnTo>
                  <a:lnTo>
                    <a:pt x="90" y="66"/>
                  </a:lnTo>
                  <a:lnTo>
                    <a:pt x="87" y="66"/>
                  </a:lnTo>
                  <a:lnTo>
                    <a:pt x="86" y="66"/>
                  </a:lnTo>
                  <a:lnTo>
                    <a:pt x="83" y="67"/>
                  </a:lnTo>
                  <a:lnTo>
                    <a:pt x="80" y="67"/>
                  </a:lnTo>
                  <a:lnTo>
                    <a:pt x="76" y="67"/>
                  </a:lnTo>
                  <a:lnTo>
                    <a:pt x="73" y="67"/>
                  </a:lnTo>
                  <a:lnTo>
                    <a:pt x="69" y="67"/>
                  </a:lnTo>
                  <a:lnTo>
                    <a:pt x="66" y="67"/>
                  </a:lnTo>
                  <a:lnTo>
                    <a:pt x="62" y="67"/>
                  </a:lnTo>
                  <a:lnTo>
                    <a:pt x="59" y="67"/>
                  </a:lnTo>
                  <a:lnTo>
                    <a:pt x="55" y="67"/>
                  </a:lnTo>
                  <a:lnTo>
                    <a:pt x="52" y="67"/>
                  </a:lnTo>
                  <a:lnTo>
                    <a:pt x="49" y="66"/>
                  </a:lnTo>
                  <a:lnTo>
                    <a:pt x="49" y="66"/>
                  </a:lnTo>
                  <a:lnTo>
                    <a:pt x="45" y="66"/>
                  </a:lnTo>
                  <a:lnTo>
                    <a:pt x="42" y="65"/>
                  </a:lnTo>
                  <a:lnTo>
                    <a:pt x="38" y="65"/>
                  </a:lnTo>
                  <a:lnTo>
                    <a:pt x="35" y="64"/>
                  </a:lnTo>
                  <a:lnTo>
                    <a:pt x="31" y="63"/>
                  </a:lnTo>
                  <a:lnTo>
                    <a:pt x="29" y="63"/>
                  </a:lnTo>
                  <a:lnTo>
                    <a:pt x="28" y="63"/>
                  </a:lnTo>
                  <a:lnTo>
                    <a:pt x="24" y="61"/>
                  </a:lnTo>
                  <a:lnTo>
                    <a:pt x="21" y="60"/>
                  </a:lnTo>
                  <a:lnTo>
                    <a:pt x="19" y="59"/>
                  </a:lnTo>
                  <a:lnTo>
                    <a:pt x="17" y="59"/>
                  </a:lnTo>
                  <a:lnTo>
                    <a:pt x="14" y="57"/>
                  </a:lnTo>
                  <a:lnTo>
                    <a:pt x="13" y="56"/>
                  </a:lnTo>
                  <a:lnTo>
                    <a:pt x="11" y="54"/>
                  </a:lnTo>
                  <a:lnTo>
                    <a:pt x="8" y="53"/>
                  </a:lnTo>
                  <a:lnTo>
                    <a:pt x="7" y="51"/>
                  </a:lnTo>
                  <a:lnTo>
                    <a:pt x="5" y="49"/>
                  </a:lnTo>
                  <a:lnTo>
                    <a:pt x="4" y="46"/>
                  </a:lnTo>
                  <a:lnTo>
                    <a:pt x="3" y="46"/>
                  </a:lnTo>
                  <a:lnTo>
                    <a:pt x="2" y="42"/>
                  </a:lnTo>
                  <a:lnTo>
                    <a:pt x="1" y="39"/>
                  </a:lnTo>
                  <a:lnTo>
                    <a:pt x="0" y="35"/>
                  </a:lnTo>
                  <a:lnTo>
                    <a:pt x="0" y="32"/>
                  </a:lnTo>
                  <a:lnTo>
                    <a:pt x="1" y="28"/>
                  </a:lnTo>
                  <a:lnTo>
                    <a:pt x="2" y="25"/>
                  </a:lnTo>
                  <a:lnTo>
                    <a:pt x="3" y="21"/>
                  </a:lnTo>
                  <a:lnTo>
                    <a:pt x="4" y="21"/>
                  </a:lnTo>
                </a:path>
              </a:pathLst>
            </a:custGeom>
            <a:noFill/>
            <a:ln w="0">
              <a:solidFill>
                <a:srgbClr val="0FFFE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92" name="Freeform 120">
              <a:extLst>
                <a:ext uri="{FF2B5EF4-FFF2-40B4-BE49-F238E27FC236}">
                  <a16:creationId xmlns:a16="http://schemas.microsoft.com/office/drawing/2014/main" id="{24AB088A-71C4-4A40-AF7E-142C78C897F2}"/>
                </a:ext>
              </a:extLst>
            </p:cNvPr>
            <p:cNvSpPr>
              <a:spLocks/>
            </p:cNvSpPr>
            <p:nvPr/>
          </p:nvSpPr>
          <p:spPr bwMode="auto">
            <a:xfrm>
              <a:off x="2405" y="1766"/>
              <a:ext cx="664" cy="317"/>
            </a:xfrm>
            <a:custGeom>
              <a:avLst/>
              <a:gdLst>
                <a:gd name="T0" fmla="*/ 3 w 131"/>
                <a:gd name="T1" fmla="*/ 20 h 65"/>
                <a:gd name="T2" fmla="*/ 5 w 131"/>
                <a:gd name="T3" fmla="*/ 17 h 65"/>
                <a:gd name="T4" fmla="*/ 9 w 131"/>
                <a:gd name="T5" fmla="*/ 14 h 65"/>
                <a:gd name="T6" fmla="*/ 13 w 131"/>
                <a:gd name="T7" fmla="*/ 10 h 65"/>
                <a:gd name="T8" fmla="*/ 19 w 131"/>
                <a:gd name="T9" fmla="*/ 7 h 65"/>
                <a:gd name="T10" fmla="*/ 22 w 131"/>
                <a:gd name="T11" fmla="*/ 6 h 65"/>
                <a:gd name="T12" fmla="*/ 29 w 131"/>
                <a:gd name="T13" fmla="*/ 4 h 65"/>
                <a:gd name="T14" fmla="*/ 33 w 131"/>
                <a:gd name="T15" fmla="*/ 3 h 65"/>
                <a:gd name="T16" fmla="*/ 40 w 131"/>
                <a:gd name="T17" fmla="*/ 2 h 65"/>
                <a:gd name="T18" fmla="*/ 47 w 131"/>
                <a:gd name="T19" fmla="*/ 1 h 65"/>
                <a:gd name="T20" fmla="*/ 53 w 131"/>
                <a:gd name="T21" fmla="*/ 0 h 65"/>
                <a:gd name="T22" fmla="*/ 60 w 131"/>
                <a:gd name="T23" fmla="*/ 0 h 65"/>
                <a:gd name="T24" fmla="*/ 67 w 131"/>
                <a:gd name="T25" fmla="*/ 0 h 65"/>
                <a:gd name="T26" fmla="*/ 74 w 131"/>
                <a:gd name="T27" fmla="*/ 0 h 65"/>
                <a:gd name="T28" fmla="*/ 81 w 131"/>
                <a:gd name="T29" fmla="*/ 0 h 65"/>
                <a:gd name="T30" fmla="*/ 88 w 131"/>
                <a:gd name="T31" fmla="*/ 1 h 65"/>
                <a:gd name="T32" fmla="*/ 95 w 131"/>
                <a:gd name="T33" fmla="*/ 2 h 65"/>
                <a:gd name="T34" fmla="*/ 100 w 131"/>
                <a:gd name="T35" fmla="*/ 3 h 65"/>
                <a:gd name="T36" fmla="*/ 105 w 131"/>
                <a:gd name="T37" fmla="*/ 5 h 65"/>
                <a:gd name="T38" fmla="*/ 111 w 131"/>
                <a:gd name="T39" fmla="*/ 7 h 65"/>
                <a:gd name="T40" fmla="*/ 116 w 131"/>
                <a:gd name="T41" fmla="*/ 9 h 65"/>
                <a:gd name="T42" fmla="*/ 119 w 131"/>
                <a:gd name="T43" fmla="*/ 11 h 65"/>
                <a:gd name="T44" fmla="*/ 123 w 131"/>
                <a:gd name="T45" fmla="*/ 14 h 65"/>
                <a:gd name="T46" fmla="*/ 126 w 131"/>
                <a:gd name="T47" fmla="*/ 17 h 65"/>
                <a:gd name="T48" fmla="*/ 129 w 131"/>
                <a:gd name="T49" fmla="*/ 24 h 65"/>
                <a:gd name="T50" fmla="*/ 131 w 131"/>
                <a:gd name="T51" fmla="*/ 27 h 65"/>
                <a:gd name="T52" fmla="*/ 131 w 131"/>
                <a:gd name="T53" fmla="*/ 34 h 65"/>
                <a:gd name="T54" fmla="*/ 130 w 131"/>
                <a:gd name="T55" fmla="*/ 41 h 65"/>
                <a:gd name="T56" fmla="*/ 128 w 131"/>
                <a:gd name="T57" fmla="*/ 45 h 65"/>
                <a:gd name="T58" fmla="*/ 126 w 131"/>
                <a:gd name="T59" fmla="*/ 48 h 65"/>
                <a:gd name="T60" fmla="*/ 122 w 131"/>
                <a:gd name="T61" fmla="*/ 52 h 65"/>
                <a:gd name="T62" fmla="*/ 118 w 131"/>
                <a:gd name="T63" fmla="*/ 55 h 65"/>
                <a:gd name="T64" fmla="*/ 112 w 131"/>
                <a:gd name="T65" fmla="*/ 58 h 65"/>
                <a:gd name="T66" fmla="*/ 109 w 131"/>
                <a:gd name="T67" fmla="*/ 59 h 65"/>
                <a:gd name="T68" fmla="*/ 102 w 131"/>
                <a:gd name="T69" fmla="*/ 61 h 65"/>
                <a:gd name="T70" fmla="*/ 98 w 131"/>
                <a:gd name="T71" fmla="*/ 62 h 65"/>
                <a:gd name="T72" fmla="*/ 91 w 131"/>
                <a:gd name="T73" fmla="*/ 63 h 65"/>
                <a:gd name="T74" fmla="*/ 85 w 131"/>
                <a:gd name="T75" fmla="*/ 64 h 65"/>
                <a:gd name="T76" fmla="*/ 78 w 131"/>
                <a:gd name="T77" fmla="*/ 65 h 65"/>
                <a:gd name="T78" fmla="*/ 71 w 131"/>
                <a:gd name="T79" fmla="*/ 65 h 65"/>
                <a:gd name="T80" fmla="*/ 64 w 131"/>
                <a:gd name="T81" fmla="*/ 65 h 65"/>
                <a:gd name="T82" fmla="*/ 57 w 131"/>
                <a:gd name="T83" fmla="*/ 65 h 65"/>
                <a:gd name="T84" fmla="*/ 50 w 131"/>
                <a:gd name="T85" fmla="*/ 65 h 65"/>
                <a:gd name="T86" fmla="*/ 43 w 131"/>
                <a:gd name="T87" fmla="*/ 64 h 65"/>
                <a:gd name="T88" fmla="*/ 36 w 131"/>
                <a:gd name="T89" fmla="*/ 63 h 65"/>
                <a:gd name="T90" fmla="*/ 31 w 131"/>
                <a:gd name="T91" fmla="*/ 62 h 65"/>
                <a:gd name="T92" fmla="*/ 26 w 131"/>
                <a:gd name="T93" fmla="*/ 60 h 65"/>
                <a:gd name="T94" fmla="*/ 20 w 131"/>
                <a:gd name="T95" fmla="*/ 58 h 65"/>
                <a:gd name="T96" fmla="*/ 15 w 131"/>
                <a:gd name="T97" fmla="*/ 56 h 65"/>
                <a:gd name="T98" fmla="*/ 12 w 131"/>
                <a:gd name="T99" fmla="*/ 54 h 65"/>
                <a:gd name="T100" fmla="*/ 9 w 131"/>
                <a:gd name="T101" fmla="*/ 51 h 65"/>
                <a:gd name="T102" fmla="*/ 5 w 131"/>
                <a:gd name="T103" fmla="*/ 48 h 65"/>
                <a:gd name="T104" fmla="*/ 2 w 131"/>
                <a:gd name="T105" fmla="*/ 41 h 65"/>
                <a:gd name="T106" fmla="*/ 0 w 131"/>
                <a:gd name="T107" fmla="*/ 38 h 65"/>
                <a:gd name="T108" fmla="*/ 0 w 131"/>
                <a:gd name="T109" fmla="*/ 31 h 65"/>
                <a:gd name="T110" fmla="*/ 1 w 131"/>
                <a:gd name="T111"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1" h="65">
                  <a:moveTo>
                    <a:pt x="2" y="24"/>
                  </a:moveTo>
                  <a:lnTo>
                    <a:pt x="3" y="20"/>
                  </a:lnTo>
                  <a:lnTo>
                    <a:pt x="5" y="17"/>
                  </a:lnTo>
                  <a:lnTo>
                    <a:pt x="5" y="17"/>
                  </a:lnTo>
                  <a:lnTo>
                    <a:pt x="9" y="14"/>
                  </a:lnTo>
                  <a:lnTo>
                    <a:pt x="9" y="14"/>
                  </a:lnTo>
                  <a:lnTo>
                    <a:pt x="12" y="11"/>
                  </a:lnTo>
                  <a:lnTo>
                    <a:pt x="13" y="10"/>
                  </a:lnTo>
                  <a:lnTo>
                    <a:pt x="15" y="9"/>
                  </a:lnTo>
                  <a:lnTo>
                    <a:pt x="19" y="7"/>
                  </a:lnTo>
                  <a:lnTo>
                    <a:pt x="20" y="7"/>
                  </a:lnTo>
                  <a:lnTo>
                    <a:pt x="22" y="6"/>
                  </a:lnTo>
                  <a:lnTo>
                    <a:pt x="26" y="5"/>
                  </a:lnTo>
                  <a:lnTo>
                    <a:pt x="29" y="4"/>
                  </a:lnTo>
                  <a:lnTo>
                    <a:pt x="31" y="3"/>
                  </a:lnTo>
                  <a:lnTo>
                    <a:pt x="33" y="3"/>
                  </a:lnTo>
                  <a:lnTo>
                    <a:pt x="36" y="2"/>
                  </a:lnTo>
                  <a:lnTo>
                    <a:pt x="40" y="2"/>
                  </a:lnTo>
                  <a:lnTo>
                    <a:pt x="43" y="1"/>
                  </a:lnTo>
                  <a:lnTo>
                    <a:pt x="47" y="1"/>
                  </a:lnTo>
                  <a:lnTo>
                    <a:pt x="50" y="0"/>
                  </a:lnTo>
                  <a:lnTo>
                    <a:pt x="53" y="0"/>
                  </a:lnTo>
                  <a:lnTo>
                    <a:pt x="57" y="0"/>
                  </a:lnTo>
                  <a:lnTo>
                    <a:pt x="60" y="0"/>
                  </a:lnTo>
                  <a:lnTo>
                    <a:pt x="64" y="0"/>
                  </a:lnTo>
                  <a:lnTo>
                    <a:pt x="67" y="0"/>
                  </a:lnTo>
                  <a:lnTo>
                    <a:pt x="71" y="0"/>
                  </a:lnTo>
                  <a:lnTo>
                    <a:pt x="74" y="0"/>
                  </a:lnTo>
                  <a:lnTo>
                    <a:pt x="78" y="0"/>
                  </a:lnTo>
                  <a:lnTo>
                    <a:pt x="81" y="0"/>
                  </a:lnTo>
                  <a:lnTo>
                    <a:pt x="85" y="1"/>
                  </a:lnTo>
                  <a:lnTo>
                    <a:pt x="88" y="1"/>
                  </a:lnTo>
                  <a:lnTo>
                    <a:pt x="91" y="2"/>
                  </a:lnTo>
                  <a:lnTo>
                    <a:pt x="95" y="2"/>
                  </a:lnTo>
                  <a:lnTo>
                    <a:pt x="98" y="3"/>
                  </a:lnTo>
                  <a:lnTo>
                    <a:pt x="100" y="3"/>
                  </a:lnTo>
                  <a:lnTo>
                    <a:pt x="102" y="4"/>
                  </a:lnTo>
                  <a:lnTo>
                    <a:pt x="105" y="5"/>
                  </a:lnTo>
                  <a:lnTo>
                    <a:pt x="109" y="6"/>
                  </a:lnTo>
                  <a:lnTo>
                    <a:pt x="111" y="7"/>
                  </a:lnTo>
                  <a:lnTo>
                    <a:pt x="112" y="7"/>
                  </a:lnTo>
                  <a:lnTo>
                    <a:pt x="116" y="9"/>
                  </a:lnTo>
                  <a:lnTo>
                    <a:pt x="118" y="10"/>
                  </a:lnTo>
                  <a:lnTo>
                    <a:pt x="119" y="11"/>
                  </a:lnTo>
                  <a:lnTo>
                    <a:pt x="122" y="14"/>
                  </a:lnTo>
                  <a:lnTo>
                    <a:pt x="123" y="14"/>
                  </a:lnTo>
                  <a:lnTo>
                    <a:pt x="126" y="17"/>
                  </a:lnTo>
                  <a:lnTo>
                    <a:pt x="126" y="17"/>
                  </a:lnTo>
                  <a:lnTo>
                    <a:pt x="128" y="20"/>
                  </a:lnTo>
                  <a:lnTo>
                    <a:pt x="129" y="24"/>
                  </a:lnTo>
                  <a:lnTo>
                    <a:pt x="130" y="24"/>
                  </a:lnTo>
                  <a:lnTo>
                    <a:pt x="131" y="27"/>
                  </a:lnTo>
                  <a:lnTo>
                    <a:pt x="131" y="31"/>
                  </a:lnTo>
                  <a:lnTo>
                    <a:pt x="131" y="34"/>
                  </a:lnTo>
                  <a:lnTo>
                    <a:pt x="131" y="38"/>
                  </a:lnTo>
                  <a:lnTo>
                    <a:pt x="130" y="41"/>
                  </a:lnTo>
                  <a:lnTo>
                    <a:pt x="129" y="41"/>
                  </a:lnTo>
                  <a:lnTo>
                    <a:pt x="128" y="45"/>
                  </a:lnTo>
                  <a:lnTo>
                    <a:pt x="126" y="48"/>
                  </a:lnTo>
                  <a:lnTo>
                    <a:pt x="126" y="48"/>
                  </a:lnTo>
                  <a:lnTo>
                    <a:pt x="123" y="51"/>
                  </a:lnTo>
                  <a:lnTo>
                    <a:pt x="122" y="52"/>
                  </a:lnTo>
                  <a:lnTo>
                    <a:pt x="119" y="54"/>
                  </a:lnTo>
                  <a:lnTo>
                    <a:pt x="118" y="55"/>
                  </a:lnTo>
                  <a:lnTo>
                    <a:pt x="116" y="56"/>
                  </a:lnTo>
                  <a:lnTo>
                    <a:pt x="112" y="58"/>
                  </a:lnTo>
                  <a:lnTo>
                    <a:pt x="111" y="58"/>
                  </a:lnTo>
                  <a:lnTo>
                    <a:pt x="109" y="59"/>
                  </a:lnTo>
                  <a:lnTo>
                    <a:pt x="105" y="60"/>
                  </a:lnTo>
                  <a:lnTo>
                    <a:pt x="102" y="61"/>
                  </a:lnTo>
                  <a:lnTo>
                    <a:pt x="100" y="62"/>
                  </a:lnTo>
                  <a:lnTo>
                    <a:pt x="98" y="62"/>
                  </a:lnTo>
                  <a:lnTo>
                    <a:pt x="95" y="63"/>
                  </a:lnTo>
                  <a:lnTo>
                    <a:pt x="91" y="63"/>
                  </a:lnTo>
                  <a:lnTo>
                    <a:pt x="88" y="64"/>
                  </a:lnTo>
                  <a:lnTo>
                    <a:pt x="85" y="64"/>
                  </a:lnTo>
                  <a:lnTo>
                    <a:pt x="81" y="65"/>
                  </a:lnTo>
                  <a:lnTo>
                    <a:pt x="78" y="65"/>
                  </a:lnTo>
                  <a:lnTo>
                    <a:pt x="74" y="65"/>
                  </a:lnTo>
                  <a:lnTo>
                    <a:pt x="71" y="65"/>
                  </a:lnTo>
                  <a:lnTo>
                    <a:pt x="67" y="65"/>
                  </a:lnTo>
                  <a:lnTo>
                    <a:pt x="64" y="65"/>
                  </a:lnTo>
                  <a:lnTo>
                    <a:pt x="60" y="65"/>
                  </a:lnTo>
                  <a:lnTo>
                    <a:pt x="57" y="65"/>
                  </a:lnTo>
                  <a:lnTo>
                    <a:pt x="53" y="65"/>
                  </a:lnTo>
                  <a:lnTo>
                    <a:pt x="50" y="65"/>
                  </a:lnTo>
                  <a:lnTo>
                    <a:pt x="47" y="64"/>
                  </a:lnTo>
                  <a:lnTo>
                    <a:pt x="43" y="64"/>
                  </a:lnTo>
                  <a:lnTo>
                    <a:pt x="40" y="63"/>
                  </a:lnTo>
                  <a:lnTo>
                    <a:pt x="36" y="63"/>
                  </a:lnTo>
                  <a:lnTo>
                    <a:pt x="33" y="62"/>
                  </a:lnTo>
                  <a:lnTo>
                    <a:pt x="31" y="62"/>
                  </a:lnTo>
                  <a:lnTo>
                    <a:pt x="29" y="61"/>
                  </a:lnTo>
                  <a:lnTo>
                    <a:pt x="26" y="60"/>
                  </a:lnTo>
                  <a:lnTo>
                    <a:pt x="22" y="59"/>
                  </a:lnTo>
                  <a:lnTo>
                    <a:pt x="20" y="58"/>
                  </a:lnTo>
                  <a:lnTo>
                    <a:pt x="19" y="58"/>
                  </a:lnTo>
                  <a:lnTo>
                    <a:pt x="15" y="56"/>
                  </a:lnTo>
                  <a:lnTo>
                    <a:pt x="13" y="55"/>
                  </a:lnTo>
                  <a:lnTo>
                    <a:pt x="12" y="54"/>
                  </a:lnTo>
                  <a:lnTo>
                    <a:pt x="9" y="52"/>
                  </a:lnTo>
                  <a:lnTo>
                    <a:pt x="9" y="51"/>
                  </a:lnTo>
                  <a:lnTo>
                    <a:pt x="5" y="48"/>
                  </a:lnTo>
                  <a:lnTo>
                    <a:pt x="5" y="48"/>
                  </a:lnTo>
                  <a:lnTo>
                    <a:pt x="3" y="45"/>
                  </a:lnTo>
                  <a:lnTo>
                    <a:pt x="2" y="41"/>
                  </a:lnTo>
                  <a:lnTo>
                    <a:pt x="1" y="41"/>
                  </a:lnTo>
                  <a:lnTo>
                    <a:pt x="0" y="38"/>
                  </a:lnTo>
                  <a:lnTo>
                    <a:pt x="0" y="34"/>
                  </a:lnTo>
                  <a:lnTo>
                    <a:pt x="0" y="31"/>
                  </a:lnTo>
                  <a:lnTo>
                    <a:pt x="0" y="27"/>
                  </a:lnTo>
                  <a:lnTo>
                    <a:pt x="1" y="24"/>
                  </a:lnTo>
                  <a:lnTo>
                    <a:pt x="2" y="24"/>
                  </a:lnTo>
                </a:path>
              </a:pathLst>
            </a:custGeom>
            <a:noFill/>
            <a:ln w="0">
              <a:solidFill>
                <a:srgbClr val="2FFFC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93" name="Freeform 121">
              <a:extLst>
                <a:ext uri="{FF2B5EF4-FFF2-40B4-BE49-F238E27FC236}">
                  <a16:creationId xmlns:a16="http://schemas.microsoft.com/office/drawing/2014/main" id="{85000DCB-F35B-457D-AF19-801F543B0FD5}"/>
                </a:ext>
              </a:extLst>
            </p:cNvPr>
            <p:cNvSpPr>
              <a:spLocks/>
            </p:cNvSpPr>
            <p:nvPr/>
          </p:nvSpPr>
          <p:spPr bwMode="auto">
            <a:xfrm>
              <a:off x="2416" y="1771"/>
              <a:ext cx="643" cy="307"/>
            </a:xfrm>
            <a:custGeom>
              <a:avLst/>
              <a:gdLst>
                <a:gd name="T0" fmla="*/ 5 w 127"/>
                <a:gd name="T1" fmla="*/ 16 h 63"/>
                <a:gd name="T2" fmla="*/ 9 w 127"/>
                <a:gd name="T3" fmla="*/ 13 h 63"/>
                <a:gd name="T4" fmla="*/ 13 w 127"/>
                <a:gd name="T5" fmla="*/ 9 h 63"/>
                <a:gd name="T6" fmla="*/ 17 w 127"/>
                <a:gd name="T7" fmla="*/ 8 h 63"/>
                <a:gd name="T8" fmla="*/ 22 w 127"/>
                <a:gd name="T9" fmla="*/ 6 h 63"/>
                <a:gd name="T10" fmla="*/ 27 w 127"/>
                <a:gd name="T11" fmla="*/ 4 h 63"/>
                <a:gd name="T12" fmla="*/ 34 w 127"/>
                <a:gd name="T13" fmla="*/ 2 h 63"/>
                <a:gd name="T14" fmla="*/ 38 w 127"/>
                <a:gd name="T15" fmla="*/ 2 h 63"/>
                <a:gd name="T16" fmla="*/ 45 w 127"/>
                <a:gd name="T17" fmla="*/ 1 h 63"/>
                <a:gd name="T18" fmla="*/ 51 w 127"/>
                <a:gd name="T19" fmla="*/ 0 h 63"/>
                <a:gd name="T20" fmla="*/ 58 w 127"/>
                <a:gd name="T21" fmla="*/ 0 h 63"/>
                <a:gd name="T22" fmla="*/ 65 w 127"/>
                <a:gd name="T23" fmla="*/ 0 h 63"/>
                <a:gd name="T24" fmla="*/ 72 w 127"/>
                <a:gd name="T25" fmla="*/ 0 h 63"/>
                <a:gd name="T26" fmla="*/ 79 w 127"/>
                <a:gd name="T27" fmla="*/ 0 h 63"/>
                <a:gd name="T28" fmla="*/ 86 w 127"/>
                <a:gd name="T29" fmla="*/ 1 h 63"/>
                <a:gd name="T30" fmla="*/ 93 w 127"/>
                <a:gd name="T31" fmla="*/ 2 h 63"/>
                <a:gd name="T32" fmla="*/ 96 w 127"/>
                <a:gd name="T33" fmla="*/ 3 h 63"/>
                <a:gd name="T34" fmla="*/ 103 w 127"/>
                <a:gd name="T35" fmla="*/ 5 h 63"/>
                <a:gd name="T36" fmla="*/ 107 w 127"/>
                <a:gd name="T37" fmla="*/ 6 h 63"/>
                <a:gd name="T38" fmla="*/ 113 w 127"/>
                <a:gd name="T39" fmla="*/ 9 h 63"/>
                <a:gd name="T40" fmla="*/ 117 w 127"/>
                <a:gd name="T41" fmla="*/ 12 h 63"/>
                <a:gd name="T42" fmla="*/ 121 w 127"/>
                <a:gd name="T43" fmla="*/ 15 h 63"/>
                <a:gd name="T44" fmla="*/ 124 w 127"/>
                <a:gd name="T45" fmla="*/ 19 h 63"/>
                <a:gd name="T46" fmla="*/ 126 w 127"/>
                <a:gd name="T47" fmla="*/ 23 h 63"/>
                <a:gd name="T48" fmla="*/ 127 w 127"/>
                <a:gd name="T49" fmla="*/ 30 h 63"/>
                <a:gd name="T50" fmla="*/ 127 w 127"/>
                <a:gd name="T51" fmla="*/ 37 h 63"/>
                <a:gd name="T52" fmla="*/ 124 w 127"/>
                <a:gd name="T53" fmla="*/ 44 h 63"/>
                <a:gd name="T54" fmla="*/ 122 w 127"/>
                <a:gd name="T55" fmla="*/ 47 h 63"/>
                <a:gd name="T56" fmla="*/ 118 w 127"/>
                <a:gd name="T57" fmla="*/ 51 h 63"/>
                <a:gd name="T58" fmla="*/ 114 w 127"/>
                <a:gd name="T59" fmla="*/ 54 h 63"/>
                <a:gd name="T60" fmla="*/ 110 w 127"/>
                <a:gd name="T61" fmla="*/ 55 h 63"/>
                <a:gd name="T62" fmla="*/ 105 w 127"/>
                <a:gd name="T63" fmla="*/ 57 h 63"/>
                <a:gd name="T64" fmla="*/ 100 w 127"/>
                <a:gd name="T65" fmla="*/ 59 h 63"/>
                <a:gd name="T66" fmla="*/ 93 w 127"/>
                <a:gd name="T67" fmla="*/ 61 h 63"/>
                <a:gd name="T68" fmla="*/ 89 w 127"/>
                <a:gd name="T69" fmla="*/ 61 h 63"/>
                <a:gd name="T70" fmla="*/ 83 w 127"/>
                <a:gd name="T71" fmla="*/ 62 h 63"/>
                <a:gd name="T72" fmla="*/ 76 w 127"/>
                <a:gd name="T73" fmla="*/ 63 h 63"/>
                <a:gd name="T74" fmla="*/ 69 w 127"/>
                <a:gd name="T75" fmla="*/ 63 h 63"/>
                <a:gd name="T76" fmla="*/ 62 w 127"/>
                <a:gd name="T77" fmla="*/ 63 h 63"/>
                <a:gd name="T78" fmla="*/ 55 w 127"/>
                <a:gd name="T79" fmla="*/ 63 h 63"/>
                <a:gd name="T80" fmla="*/ 48 w 127"/>
                <a:gd name="T81" fmla="*/ 63 h 63"/>
                <a:gd name="T82" fmla="*/ 41 w 127"/>
                <a:gd name="T83" fmla="*/ 62 h 63"/>
                <a:gd name="T84" fmla="*/ 34 w 127"/>
                <a:gd name="T85" fmla="*/ 61 h 63"/>
                <a:gd name="T86" fmla="*/ 31 w 127"/>
                <a:gd name="T87" fmla="*/ 60 h 63"/>
                <a:gd name="T88" fmla="*/ 24 w 127"/>
                <a:gd name="T89" fmla="*/ 58 h 63"/>
                <a:gd name="T90" fmla="*/ 20 w 127"/>
                <a:gd name="T91" fmla="*/ 57 h 63"/>
                <a:gd name="T92" fmla="*/ 14 w 127"/>
                <a:gd name="T93" fmla="*/ 54 h 63"/>
                <a:gd name="T94" fmla="*/ 10 w 127"/>
                <a:gd name="T95" fmla="*/ 51 h 63"/>
                <a:gd name="T96" fmla="*/ 7 w 127"/>
                <a:gd name="T97" fmla="*/ 48 h 63"/>
                <a:gd name="T98" fmla="*/ 3 w 127"/>
                <a:gd name="T99" fmla="*/ 44 h 63"/>
                <a:gd name="T100" fmla="*/ 1 w 127"/>
                <a:gd name="T101" fmla="*/ 40 h 63"/>
                <a:gd name="T102" fmla="*/ 0 w 127"/>
                <a:gd name="T103" fmla="*/ 33 h 63"/>
                <a:gd name="T104" fmla="*/ 0 w 127"/>
                <a:gd name="T105" fmla="*/ 26 h 63"/>
                <a:gd name="T106" fmla="*/ 3 w 127"/>
                <a:gd name="T107" fmla="*/ 1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63">
                  <a:moveTo>
                    <a:pt x="3" y="19"/>
                  </a:moveTo>
                  <a:lnTo>
                    <a:pt x="5" y="16"/>
                  </a:lnTo>
                  <a:lnTo>
                    <a:pt x="7" y="15"/>
                  </a:lnTo>
                  <a:lnTo>
                    <a:pt x="9" y="13"/>
                  </a:lnTo>
                  <a:lnTo>
                    <a:pt x="10" y="12"/>
                  </a:lnTo>
                  <a:lnTo>
                    <a:pt x="13" y="9"/>
                  </a:lnTo>
                  <a:lnTo>
                    <a:pt x="14" y="9"/>
                  </a:lnTo>
                  <a:lnTo>
                    <a:pt x="17" y="8"/>
                  </a:lnTo>
                  <a:lnTo>
                    <a:pt x="20" y="6"/>
                  </a:lnTo>
                  <a:lnTo>
                    <a:pt x="22" y="6"/>
                  </a:lnTo>
                  <a:lnTo>
                    <a:pt x="24" y="5"/>
                  </a:lnTo>
                  <a:lnTo>
                    <a:pt x="27" y="4"/>
                  </a:lnTo>
                  <a:lnTo>
                    <a:pt x="31" y="3"/>
                  </a:lnTo>
                  <a:lnTo>
                    <a:pt x="34" y="2"/>
                  </a:lnTo>
                  <a:lnTo>
                    <a:pt x="34" y="2"/>
                  </a:lnTo>
                  <a:lnTo>
                    <a:pt x="38" y="2"/>
                  </a:lnTo>
                  <a:lnTo>
                    <a:pt x="41" y="1"/>
                  </a:lnTo>
                  <a:lnTo>
                    <a:pt x="45" y="1"/>
                  </a:lnTo>
                  <a:lnTo>
                    <a:pt x="48" y="0"/>
                  </a:lnTo>
                  <a:lnTo>
                    <a:pt x="51" y="0"/>
                  </a:lnTo>
                  <a:lnTo>
                    <a:pt x="55" y="0"/>
                  </a:lnTo>
                  <a:lnTo>
                    <a:pt x="58" y="0"/>
                  </a:lnTo>
                  <a:lnTo>
                    <a:pt x="62" y="0"/>
                  </a:lnTo>
                  <a:lnTo>
                    <a:pt x="65" y="0"/>
                  </a:lnTo>
                  <a:lnTo>
                    <a:pt x="69" y="0"/>
                  </a:lnTo>
                  <a:lnTo>
                    <a:pt x="72" y="0"/>
                  </a:lnTo>
                  <a:lnTo>
                    <a:pt x="76" y="0"/>
                  </a:lnTo>
                  <a:lnTo>
                    <a:pt x="79" y="0"/>
                  </a:lnTo>
                  <a:lnTo>
                    <a:pt x="83" y="1"/>
                  </a:lnTo>
                  <a:lnTo>
                    <a:pt x="86" y="1"/>
                  </a:lnTo>
                  <a:lnTo>
                    <a:pt x="89" y="2"/>
                  </a:lnTo>
                  <a:lnTo>
                    <a:pt x="93" y="2"/>
                  </a:lnTo>
                  <a:lnTo>
                    <a:pt x="93" y="2"/>
                  </a:lnTo>
                  <a:lnTo>
                    <a:pt x="96" y="3"/>
                  </a:lnTo>
                  <a:lnTo>
                    <a:pt x="100" y="4"/>
                  </a:lnTo>
                  <a:lnTo>
                    <a:pt x="103" y="5"/>
                  </a:lnTo>
                  <a:lnTo>
                    <a:pt x="105" y="6"/>
                  </a:lnTo>
                  <a:lnTo>
                    <a:pt x="107" y="6"/>
                  </a:lnTo>
                  <a:lnTo>
                    <a:pt x="110" y="8"/>
                  </a:lnTo>
                  <a:lnTo>
                    <a:pt x="113" y="9"/>
                  </a:lnTo>
                  <a:lnTo>
                    <a:pt x="114" y="9"/>
                  </a:lnTo>
                  <a:lnTo>
                    <a:pt x="117" y="12"/>
                  </a:lnTo>
                  <a:lnTo>
                    <a:pt x="118" y="13"/>
                  </a:lnTo>
                  <a:lnTo>
                    <a:pt x="121" y="15"/>
                  </a:lnTo>
                  <a:lnTo>
                    <a:pt x="122" y="16"/>
                  </a:lnTo>
                  <a:lnTo>
                    <a:pt x="124" y="19"/>
                  </a:lnTo>
                  <a:lnTo>
                    <a:pt x="124" y="19"/>
                  </a:lnTo>
                  <a:lnTo>
                    <a:pt x="126" y="23"/>
                  </a:lnTo>
                  <a:lnTo>
                    <a:pt x="127" y="26"/>
                  </a:lnTo>
                  <a:lnTo>
                    <a:pt x="127" y="30"/>
                  </a:lnTo>
                  <a:lnTo>
                    <a:pt x="127" y="33"/>
                  </a:lnTo>
                  <a:lnTo>
                    <a:pt x="127" y="37"/>
                  </a:lnTo>
                  <a:lnTo>
                    <a:pt x="126" y="40"/>
                  </a:lnTo>
                  <a:lnTo>
                    <a:pt x="124" y="44"/>
                  </a:lnTo>
                  <a:lnTo>
                    <a:pt x="124" y="44"/>
                  </a:lnTo>
                  <a:lnTo>
                    <a:pt x="122" y="47"/>
                  </a:lnTo>
                  <a:lnTo>
                    <a:pt x="121" y="48"/>
                  </a:lnTo>
                  <a:lnTo>
                    <a:pt x="118" y="51"/>
                  </a:lnTo>
                  <a:lnTo>
                    <a:pt x="117" y="51"/>
                  </a:lnTo>
                  <a:lnTo>
                    <a:pt x="114" y="54"/>
                  </a:lnTo>
                  <a:lnTo>
                    <a:pt x="113" y="54"/>
                  </a:lnTo>
                  <a:lnTo>
                    <a:pt x="110" y="55"/>
                  </a:lnTo>
                  <a:lnTo>
                    <a:pt x="107" y="57"/>
                  </a:lnTo>
                  <a:lnTo>
                    <a:pt x="105" y="57"/>
                  </a:lnTo>
                  <a:lnTo>
                    <a:pt x="103" y="58"/>
                  </a:lnTo>
                  <a:lnTo>
                    <a:pt x="100" y="59"/>
                  </a:lnTo>
                  <a:lnTo>
                    <a:pt x="96" y="60"/>
                  </a:lnTo>
                  <a:lnTo>
                    <a:pt x="93" y="61"/>
                  </a:lnTo>
                  <a:lnTo>
                    <a:pt x="93" y="61"/>
                  </a:lnTo>
                  <a:lnTo>
                    <a:pt x="89" y="61"/>
                  </a:lnTo>
                  <a:lnTo>
                    <a:pt x="86" y="62"/>
                  </a:lnTo>
                  <a:lnTo>
                    <a:pt x="83" y="62"/>
                  </a:lnTo>
                  <a:lnTo>
                    <a:pt x="79" y="63"/>
                  </a:lnTo>
                  <a:lnTo>
                    <a:pt x="76" y="63"/>
                  </a:lnTo>
                  <a:lnTo>
                    <a:pt x="72" y="63"/>
                  </a:lnTo>
                  <a:lnTo>
                    <a:pt x="69" y="63"/>
                  </a:lnTo>
                  <a:lnTo>
                    <a:pt x="65" y="63"/>
                  </a:lnTo>
                  <a:lnTo>
                    <a:pt x="62" y="63"/>
                  </a:lnTo>
                  <a:lnTo>
                    <a:pt x="58" y="63"/>
                  </a:lnTo>
                  <a:lnTo>
                    <a:pt x="55" y="63"/>
                  </a:lnTo>
                  <a:lnTo>
                    <a:pt x="51" y="63"/>
                  </a:lnTo>
                  <a:lnTo>
                    <a:pt x="48" y="63"/>
                  </a:lnTo>
                  <a:lnTo>
                    <a:pt x="45" y="62"/>
                  </a:lnTo>
                  <a:lnTo>
                    <a:pt x="41" y="62"/>
                  </a:lnTo>
                  <a:lnTo>
                    <a:pt x="38" y="61"/>
                  </a:lnTo>
                  <a:lnTo>
                    <a:pt x="34" y="61"/>
                  </a:lnTo>
                  <a:lnTo>
                    <a:pt x="34" y="61"/>
                  </a:lnTo>
                  <a:lnTo>
                    <a:pt x="31" y="60"/>
                  </a:lnTo>
                  <a:lnTo>
                    <a:pt x="27" y="59"/>
                  </a:lnTo>
                  <a:lnTo>
                    <a:pt x="24" y="58"/>
                  </a:lnTo>
                  <a:lnTo>
                    <a:pt x="22" y="57"/>
                  </a:lnTo>
                  <a:lnTo>
                    <a:pt x="20" y="57"/>
                  </a:lnTo>
                  <a:lnTo>
                    <a:pt x="17" y="55"/>
                  </a:lnTo>
                  <a:lnTo>
                    <a:pt x="14" y="54"/>
                  </a:lnTo>
                  <a:lnTo>
                    <a:pt x="13" y="54"/>
                  </a:lnTo>
                  <a:lnTo>
                    <a:pt x="10" y="51"/>
                  </a:lnTo>
                  <a:lnTo>
                    <a:pt x="9" y="51"/>
                  </a:lnTo>
                  <a:lnTo>
                    <a:pt x="7" y="48"/>
                  </a:lnTo>
                  <a:lnTo>
                    <a:pt x="5" y="47"/>
                  </a:lnTo>
                  <a:lnTo>
                    <a:pt x="3" y="44"/>
                  </a:lnTo>
                  <a:lnTo>
                    <a:pt x="3" y="44"/>
                  </a:lnTo>
                  <a:lnTo>
                    <a:pt x="1" y="40"/>
                  </a:lnTo>
                  <a:lnTo>
                    <a:pt x="0" y="37"/>
                  </a:lnTo>
                  <a:lnTo>
                    <a:pt x="0" y="33"/>
                  </a:lnTo>
                  <a:lnTo>
                    <a:pt x="0" y="30"/>
                  </a:lnTo>
                  <a:lnTo>
                    <a:pt x="0" y="26"/>
                  </a:lnTo>
                  <a:lnTo>
                    <a:pt x="1" y="23"/>
                  </a:lnTo>
                  <a:lnTo>
                    <a:pt x="3" y="19"/>
                  </a:lnTo>
                  <a:lnTo>
                    <a:pt x="3" y="19"/>
                  </a:lnTo>
                </a:path>
              </a:pathLst>
            </a:custGeom>
            <a:noFill/>
            <a:ln w="0">
              <a:solidFill>
                <a:srgbClr val="3FFFB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94" name="Freeform 122">
              <a:extLst>
                <a:ext uri="{FF2B5EF4-FFF2-40B4-BE49-F238E27FC236}">
                  <a16:creationId xmlns:a16="http://schemas.microsoft.com/office/drawing/2014/main" id="{2E182E82-A6C5-4444-9DB7-72747DF66F6E}"/>
                </a:ext>
              </a:extLst>
            </p:cNvPr>
            <p:cNvSpPr>
              <a:spLocks/>
            </p:cNvSpPr>
            <p:nvPr/>
          </p:nvSpPr>
          <p:spPr bwMode="auto">
            <a:xfrm>
              <a:off x="2421" y="1771"/>
              <a:ext cx="633" cy="307"/>
            </a:xfrm>
            <a:custGeom>
              <a:avLst/>
              <a:gdLst>
                <a:gd name="T0" fmla="*/ 2 w 125"/>
                <a:gd name="T1" fmla="*/ 23 h 63"/>
                <a:gd name="T2" fmla="*/ 6 w 125"/>
                <a:gd name="T3" fmla="*/ 17 h 63"/>
                <a:gd name="T4" fmla="*/ 9 w 125"/>
                <a:gd name="T5" fmla="*/ 14 h 63"/>
                <a:gd name="T6" fmla="*/ 12 w 125"/>
                <a:gd name="T7" fmla="*/ 11 h 63"/>
                <a:gd name="T8" fmla="*/ 16 w 125"/>
                <a:gd name="T9" fmla="*/ 9 h 63"/>
                <a:gd name="T10" fmla="*/ 23 w 125"/>
                <a:gd name="T11" fmla="*/ 6 h 63"/>
                <a:gd name="T12" fmla="*/ 26 w 125"/>
                <a:gd name="T13" fmla="*/ 5 h 63"/>
                <a:gd name="T14" fmla="*/ 33 w 125"/>
                <a:gd name="T15" fmla="*/ 3 h 63"/>
                <a:gd name="T16" fmla="*/ 39 w 125"/>
                <a:gd name="T17" fmla="*/ 2 h 63"/>
                <a:gd name="T18" fmla="*/ 44 w 125"/>
                <a:gd name="T19" fmla="*/ 2 h 63"/>
                <a:gd name="T20" fmla="*/ 50 w 125"/>
                <a:gd name="T21" fmla="*/ 1 h 63"/>
                <a:gd name="T22" fmla="*/ 57 w 125"/>
                <a:gd name="T23" fmla="*/ 1 h 63"/>
                <a:gd name="T24" fmla="*/ 64 w 125"/>
                <a:gd name="T25" fmla="*/ 0 h 63"/>
                <a:gd name="T26" fmla="*/ 71 w 125"/>
                <a:gd name="T27" fmla="*/ 1 h 63"/>
                <a:gd name="T28" fmla="*/ 78 w 125"/>
                <a:gd name="T29" fmla="*/ 1 h 63"/>
                <a:gd name="T30" fmla="*/ 85 w 125"/>
                <a:gd name="T31" fmla="*/ 2 h 63"/>
                <a:gd name="T32" fmla="*/ 88 w 125"/>
                <a:gd name="T33" fmla="*/ 3 h 63"/>
                <a:gd name="T34" fmla="*/ 95 w 125"/>
                <a:gd name="T35" fmla="*/ 4 h 63"/>
                <a:gd name="T36" fmla="*/ 101 w 125"/>
                <a:gd name="T37" fmla="*/ 6 h 63"/>
                <a:gd name="T38" fmla="*/ 106 w 125"/>
                <a:gd name="T39" fmla="*/ 7 h 63"/>
                <a:gd name="T40" fmla="*/ 109 w 125"/>
                <a:gd name="T41" fmla="*/ 9 h 63"/>
                <a:gd name="T42" fmla="*/ 115 w 125"/>
                <a:gd name="T43" fmla="*/ 13 h 63"/>
                <a:gd name="T44" fmla="*/ 118 w 125"/>
                <a:gd name="T45" fmla="*/ 16 h 63"/>
                <a:gd name="T46" fmla="*/ 121 w 125"/>
                <a:gd name="T47" fmla="*/ 19 h 63"/>
                <a:gd name="T48" fmla="*/ 123 w 125"/>
                <a:gd name="T49" fmla="*/ 23 h 63"/>
                <a:gd name="T50" fmla="*/ 125 w 125"/>
                <a:gd name="T51" fmla="*/ 30 h 63"/>
                <a:gd name="T52" fmla="*/ 124 w 125"/>
                <a:gd name="T53" fmla="*/ 37 h 63"/>
                <a:gd name="T54" fmla="*/ 123 w 125"/>
                <a:gd name="T55" fmla="*/ 40 h 63"/>
                <a:gd name="T56" fmla="*/ 120 w 125"/>
                <a:gd name="T57" fmla="*/ 46 h 63"/>
                <a:gd name="T58" fmla="*/ 116 w 125"/>
                <a:gd name="T59" fmla="*/ 49 h 63"/>
                <a:gd name="T60" fmla="*/ 113 w 125"/>
                <a:gd name="T61" fmla="*/ 52 h 63"/>
                <a:gd name="T62" fmla="*/ 109 w 125"/>
                <a:gd name="T63" fmla="*/ 54 h 63"/>
                <a:gd name="T64" fmla="*/ 102 w 125"/>
                <a:gd name="T65" fmla="*/ 57 h 63"/>
                <a:gd name="T66" fmla="*/ 99 w 125"/>
                <a:gd name="T67" fmla="*/ 58 h 63"/>
                <a:gd name="T68" fmla="*/ 92 w 125"/>
                <a:gd name="T69" fmla="*/ 60 h 63"/>
                <a:gd name="T70" fmla="*/ 86 w 125"/>
                <a:gd name="T71" fmla="*/ 61 h 63"/>
                <a:gd name="T72" fmla="*/ 82 w 125"/>
                <a:gd name="T73" fmla="*/ 61 h 63"/>
                <a:gd name="T74" fmla="*/ 75 w 125"/>
                <a:gd name="T75" fmla="*/ 62 h 63"/>
                <a:gd name="T76" fmla="*/ 68 w 125"/>
                <a:gd name="T77" fmla="*/ 62 h 63"/>
                <a:gd name="T78" fmla="*/ 61 w 125"/>
                <a:gd name="T79" fmla="*/ 63 h 63"/>
                <a:gd name="T80" fmla="*/ 54 w 125"/>
                <a:gd name="T81" fmla="*/ 62 h 63"/>
                <a:gd name="T82" fmla="*/ 47 w 125"/>
                <a:gd name="T83" fmla="*/ 62 h 63"/>
                <a:gd name="T84" fmla="*/ 40 w 125"/>
                <a:gd name="T85" fmla="*/ 61 h 63"/>
                <a:gd name="T86" fmla="*/ 37 w 125"/>
                <a:gd name="T87" fmla="*/ 60 h 63"/>
                <a:gd name="T88" fmla="*/ 30 w 125"/>
                <a:gd name="T89" fmla="*/ 59 h 63"/>
                <a:gd name="T90" fmla="*/ 24 w 125"/>
                <a:gd name="T91" fmla="*/ 57 h 63"/>
                <a:gd name="T92" fmla="*/ 19 w 125"/>
                <a:gd name="T93" fmla="*/ 56 h 63"/>
                <a:gd name="T94" fmla="*/ 16 w 125"/>
                <a:gd name="T95" fmla="*/ 54 h 63"/>
                <a:gd name="T96" fmla="*/ 10 w 125"/>
                <a:gd name="T97" fmla="*/ 51 h 63"/>
                <a:gd name="T98" fmla="*/ 7 w 125"/>
                <a:gd name="T99" fmla="*/ 47 h 63"/>
                <a:gd name="T100" fmla="*/ 4 w 125"/>
                <a:gd name="T101" fmla="*/ 44 h 63"/>
                <a:gd name="T102" fmla="*/ 2 w 125"/>
                <a:gd name="T103" fmla="*/ 40 h 63"/>
                <a:gd name="T104" fmla="*/ 0 w 125"/>
                <a:gd name="T105" fmla="*/ 33 h 63"/>
                <a:gd name="T106" fmla="*/ 1 w 125"/>
                <a:gd name="T107" fmla="*/ 2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5" h="63">
                  <a:moveTo>
                    <a:pt x="2" y="23"/>
                  </a:moveTo>
                  <a:lnTo>
                    <a:pt x="2" y="23"/>
                  </a:lnTo>
                  <a:lnTo>
                    <a:pt x="4" y="19"/>
                  </a:lnTo>
                  <a:lnTo>
                    <a:pt x="6" y="17"/>
                  </a:lnTo>
                  <a:lnTo>
                    <a:pt x="7" y="16"/>
                  </a:lnTo>
                  <a:lnTo>
                    <a:pt x="9" y="14"/>
                  </a:lnTo>
                  <a:lnTo>
                    <a:pt x="10" y="13"/>
                  </a:lnTo>
                  <a:lnTo>
                    <a:pt x="12" y="11"/>
                  </a:lnTo>
                  <a:lnTo>
                    <a:pt x="16" y="9"/>
                  </a:lnTo>
                  <a:lnTo>
                    <a:pt x="16" y="9"/>
                  </a:lnTo>
                  <a:lnTo>
                    <a:pt x="19" y="7"/>
                  </a:lnTo>
                  <a:lnTo>
                    <a:pt x="23" y="6"/>
                  </a:lnTo>
                  <a:lnTo>
                    <a:pt x="24" y="6"/>
                  </a:lnTo>
                  <a:lnTo>
                    <a:pt x="26" y="5"/>
                  </a:lnTo>
                  <a:lnTo>
                    <a:pt x="30" y="4"/>
                  </a:lnTo>
                  <a:lnTo>
                    <a:pt x="33" y="3"/>
                  </a:lnTo>
                  <a:lnTo>
                    <a:pt x="37" y="3"/>
                  </a:lnTo>
                  <a:lnTo>
                    <a:pt x="39" y="2"/>
                  </a:lnTo>
                  <a:lnTo>
                    <a:pt x="40" y="2"/>
                  </a:lnTo>
                  <a:lnTo>
                    <a:pt x="44" y="2"/>
                  </a:lnTo>
                  <a:lnTo>
                    <a:pt x="47" y="1"/>
                  </a:lnTo>
                  <a:lnTo>
                    <a:pt x="50" y="1"/>
                  </a:lnTo>
                  <a:lnTo>
                    <a:pt x="54" y="1"/>
                  </a:lnTo>
                  <a:lnTo>
                    <a:pt x="57" y="1"/>
                  </a:lnTo>
                  <a:lnTo>
                    <a:pt x="61" y="0"/>
                  </a:lnTo>
                  <a:lnTo>
                    <a:pt x="64" y="0"/>
                  </a:lnTo>
                  <a:lnTo>
                    <a:pt x="68" y="1"/>
                  </a:lnTo>
                  <a:lnTo>
                    <a:pt x="71" y="1"/>
                  </a:lnTo>
                  <a:lnTo>
                    <a:pt x="75" y="1"/>
                  </a:lnTo>
                  <a:lnTo>
                    <a:pt x="78" y="1"/>
                  </a:lnTo>
                  <a:lnTo>
                    <a:pt x="82" y="2"/>
                  </a:lnTo>
                  <a:lnTo>
                    <a:pt x="85" y="2"/>
                  </a:lnTo>
                  <a:lnTo>
                    <a:pt x="86" y="2"/>
                  </a:lnTo>
                  <a:lnTo>
                    <a:pt x="88" y="3"/>
                  </a:lnTo>
                  <a:lnTo>
                    <a:pt x="92" y="3"/>
                  </a:lnTo>
                  <a:lnTo>
                    <a:pt x="95" y="4"/>
                  </a:lnTo>
                  <a:lnTo>
                    <a:pt x="99" y="5"/>
                  </a:lnTo>
                  <a:lnTo>
                    <a:pt x="101" y="6"/>
                  </a:lnTo>
                  <a:lnTo>
                    <a:pt x="102" y="6"/>
                  </a:lnTo>
                  <a:lnTo>
                    <a:pt x="106" y="7"/>
                  </a:lnTo>
                  <a:lnTo>
                    <a:pt x="109" y="9"/>
                  </a:lnTo>
                  <a:lnTo>
                    <a:pt x="109" y="9"/>
                  </a:lnTo>
                  <a:lnTo>
                    <a:pt x="113" y="11"/>
                  </a:lnTo>
                  <a:lnTo>
                    <a:pt x="115" y="13"/>
                  </a:lnTo>
                  <a:lnTo>
                    <a:pt x="116" y="14"/>
                  </a:lnTo>
                  <a:lnTo>
                    <a:pt x="118" y="16"/>
                  </a:lnTo>
                  <a:lnTo>
                    <a:pt x="120" y="17"/>
                  </a:lnTo>
                  <a:lnTo>
                    <a:pt x="121" y="19"/>
                  </a:lnTo>
                  <a:lnTo>
                    <a:pt x="123" y="23"/>
                  </a:lnTo>
                  <a:lnTo>
                    <a:pt x="123" y="23"/>
                  </a:lnTo>
                  <a:lnTo>
                    <a:pt x="124" y="26"/>
                  </a:lnTo>
                  <a:lnTo>
                    <a:pt x="125" y="30"/>
                  </a:lnTo>
                  <a:lnTo>
                    <a:pt x="125" y="33"/>
                  </a:lnTo>
                  <a:lnTo>
                    <a:pt x="124" y="37"/>
                  </a:lnTo>
                  <a:lnTo>
                    <a:pt x="123" y="40"/>
                  </a:lnTo>
                  <a:lnTo>
                    <a:pt x="123" y="40"/>
                  </a:lnTo>
                  <a:lnTo>
                    <a:pt x="121" y="44"/>
                  </a:lnTo>
                  <a:lnTo>
                    <a:pt x="120" y="46"/>
                  </a:lnTo>
                  <a:lnTo>
                    <a:pt x="118" y="47"/>
                  </a:lnTo>
                  <a:lnTo>
                    <a:pt x="116" y="49"/>
                  </a:lnTo>
                  <a:lnTo>
                    <a:pt x="115" y="51"/>
                  </a:lnTo>
                  <a:lnTo>
                    <a:pt x="113" y="52"/>
                  </a:lnTo>
                  <a:lnTo>
                    <a:pt x="109" y="54"/>
                  </a:lnTo>
                  <a:lnTo>
                    <a:pt x="109" y="54"/>
                  </a:lnTo>
                  <a:lnTo>
                    <a:pt x="106" y="56"/>
                  </a:lnTo>
                  <a:lnTo>
                    <a:pt x="102" y="57"/>
                  </a:lnTo>
                  <a:lnTo>
                    <a:pt x="101" y="57"/>
                  </a:lnTo>
                  <a:lnTo>
                    <a:pt x="99" y="58"/>
                  </a:lnTo>
                  <a:lnTo>
                    <a:pt x="95" y="59"/>
                  </a:lnTo>
                  <a:lnTo>
                    <a:pt x="92" y="60"/>
                  </a:lnTo>
                  <a:lnTo>
                    <a:pt x="88" y="60"/>
                  </a:lnTo>
                  <a:lnTo>
                    <a:pt x="86" y="61"/>
                  </a:lnTo>
                  <a:lnTo>
                    <a:pt x="85" y="61"/>
                  </a:lnTo>
                  <a:lnTo>
                    <a:pt x="82" y="61"/>
                  </a:lnTo>
                  <a:lnTo>
                    <a:pt x="78" y="62"/>
                  </a:lnTo>
                  <a:lnTo>
                    <a:pt x="75" y="62"/>
                  </a:lnTo>
                  <a:lnTo>
                    <a:pt x="71" y="62"/>
                  </a:lnTo>
                  <a:lnTo>
                    <a:pt x="68" y="62"/>
                  </a:lnTo>
                  <a:lnTo>
                    <a:pt x="64" y="63"/>
                  </a:lnTo>
                  <a:lnTo>
                    <a:pt x="61" y="63"/>
                  </a:lnTo>
                  <a:lnTo>
                    <a:pt x="57" y="62"/>
                  </a:lnTo>
                  <a:lnTo>
                    <a:pt x="54" y="62"/>
                  </a:lnTo>
                  <a:lnTo>
                    <a:pt x="50" y="62"/>
                  </a:lnTo>
                  <a:lnTo>
                    <a:pt x="47" y="62"/>
                  </a:lnTo>
                  <a:lnTo>
                    <a:pt x="44" y="61"/>
                  </a:lnTo>
                  <a:lnTo>
                    <a:pt x="40" y="61"/>
                  </a:lnTo>
                  <a:lnTo>
                    <a:pt x="39" y="61"/>
                  </a:lnTo>
                  <a:lnTo>
                    <a:pt x="37" y="60"/>
                  </a:lnTo>
                  <a:lnTo>
                    <a:pt x="33" y="60"/>
                  </a:lnTo>
                  <a:lnTo>
                    <a:pt x="30" y="59"/>
                  </a:lnTo>
                  <a:lnTo>
                    <a:pt x="26" y="58"/>
                  </a:lnTo>
                  <a:lnTo>
                    <a:pt x="24" y="57"/>
                  </a:lnTo>
                  <a:lnTo>
                    <a:pt x="23" y="57"/>
                  </a:lnTo>
                  <a:lnTo>
                    <a:pt x="19" y="56"/>
                  </a:lnTo>
                  <a:lnTo>
                    <a:pt x="16" y="54"/>
                  </a:lnTo>
                  <a:lnTo>
                    <a:pt x="16" y="54"/>
                  </a:lnTo>
                  <a:lnTo>
                    <a:pt x="12" y="52"/>
                  </a:lnTo>
                  <a:lnTo>
                    <a:pt x="10" y="51"/>
                  </a:lnTo>
                  <a:lnTo>
                    <a:pt x="9" y="49"/>
                  </a:lnTo>
                  <a:lnTo>
                    <a:pt x="7" y="47"/>
                  </a:lnTo>
                  <a:lnTo>
                    <a:pt x="6" y="46"/>
                  </a:lnTo>
                  <a:lnTo>
                    <a:pt x="4" y="44"/>
                  </a:lnTo>
                  <a:lnTo>
                    <a:pt x="2" y="40"/>
                  </a:lnTo>
                  <a:lnTo>
                    <a:pt x="2" y="40"/>
                  </a:lnTo>
                  <a:lnTo>
                    <a:pt x="1" y="37"/>
                  </a:lnTo>
                  <a:lnTo>
                    <a:pt x="0" y="33"/>
                  </a:lnTo>
                  <a:lnTo>
                    <a:pt x="0" y="30"/>
                  </a:lnTo>
                  <a:lnTo>
                    <a:pt x="1" y="26"/>
                  </a:lnTo>
                  <a:lnTo>
                    <a:pt x="2" y="23"/>
                  </a:lnTo>
                </a:path>
              </a:pathLst>
            </a:custGeom>
            <a:noFill/>
            <a:ln w="0">
              <a:solidFill>
                <a:srgbClr val="5FFF9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95" name="Freeform 123">
              <a:extLst>
                <a:ext uri="{FF2B5EF4-FFF2-40B4-BE49-F238E27FC236}">
                  <a16:creationId xmlns:a16="http://schemas.microsoft.com/office/drawing/2014/main" id="{6A124E23-12D1-496F-B9C5-2B0E9C0F14AE}"/>
                </a:ext>
              </a:extLst>
            </p:cNvPr>
            <p:cNvSpPr>
              <a:spLocks/>
            </p:cNvSpPr>
            <p:nvPr/>
          </p:nvSpPr>
          <p:spPr bwMode="auto">
            <a:xfrm>
              <a:off x="2431" y="1776"/>
              <a:ext cx="613" cy="297"/>
            </a:xfrm>
            <a:custGeom>
              <a:avLst/>
              <a:gdLst>
                <a:gd name="T0" fmla="*/ 4 w 121"/>
                <a:gd name="T1" fmla="*/ 18 h 61"/>
                <a:gd name="T2" fmla="*/ 7 w 121"/>
                <a:gd name="T3" fmla="*/ 15 h 61"/>
                <a:gd name="T4" fmla="*/ 11 w 121"/>
                <a:gd name="T5" fmla="*/ 12 h 61"/>
                <a:gd name="T6" fmla="*/ 17 w 121"/>
                <a:gd name="T7" fmla="*/ 8 h 61"/>
                <a:gd name="T8" fmla="*/ 21 w 121"/>
                <a:gd name="T9" fmla="*/ 6 h 61"/>
                <a:gd name="T10" fmla="*/ 26 w 121"/>
                <a:gd name="T11" fmla="*/ 5 h 61"/>
                <a:gd name="T12" fmla="*/ 31 w 121"/>
                <a:gd name="T13" fmla="*/ 3 h 61"/>
                <a:gd name="T14" fmla="*/ 38 w 121"/>
                <a:gd name="T15" fmla="*/ 2 h 61"/>
                <a:gd name="T16" fmla="*/ 44 w 121"/>
                <a:gd name="T17" fmla="*/ 1 h 61"/>
                <a:gd name="T18" fmla="*/ 48 w 121"/>
                <a:gd name="T19" fmla="*/ 1 h 61"/>
                <a:gd name="T20" fmla="*/ 55 w 121"/>
                <a:gd name="T21" fmla="*/ 0 h 61"/>
                <a:gd name="T22" fmla="*/ 62 w 121"/>
                <a:gd name="T23" fmla="*/ 0 h 61"/>
                <a:gd name="T24" fmla="*/ 69 w 121"/>
                <a:gd name="T25" fmla="*/ 1 h 61"/>
                <a:gd name="T26" fmla="*/ 76 w 121"/>
                <a:gd name="T27" fmla="*/ 1 h 61"/>
                <a:gd name="T28" fmla="*/ 80 w 121"/>
                <a:gd name="T29" fmla="*/ 1 h 61"/>
                <a:gd name="T30" fmla="*/ 86 w 121"/>
                <a:gd name="T31" fmla="*/ 3 h 61"/>
                <a:gd name="T32" fmla="*/ 93 w 121"/>
                <a:gd name="T33" fmla="*/ 4 h 61"/>
                <a:gd name="T34" fmla="*/ 97 w 121"/>
                <a:gd name="T35" fmla="*/ 5 h 61"/>
                <a:gd name="T36" fmla="*/ 104 w 121"/>
                <a:gd name="T37" fmla="*/ 8 h 61"/>
                <a:gd name="T38" fmla="*/ 107 w 121"/>
                <a:gd name="T39" fmla="*/ 10 h 61"/>
                <a:gd name="T40" fmla="*/ 111 w 121"/>
                <a:gd name="T41" fmla="*/ 12 h 61"/>
                <a:gd name="T42" fmla="*/ 114 w 121"/>
                <a:gd name="T43" fmla="*/ 15 h 61"/>
                <a:gd name="T44" fmla="*/ 118 w 121"/>
                <a:gd name="T45" fmla="*/ 19 h 61"/>
                <a:gd name="T46" fmla="*/ 120 w 121"/>
                <a:gd name="T47" fmla="*/ 25 h 61"/>
                <a:gd name="T48" fmla="*/ 121 w 121"/>
                <a:gd name="T49" fmla="*/ 32 h 61"/>
                <a:gd name="T50" fmla="*/ 119 w 121"/>
                <a:gd name="T51" fmla="*/ 39 h 61"/>
                <a:gd name="T52" fmla="*/ 117 w 121"/>
                <a:gd name="T53" fmla="*/ 43 h 61"/>
                <a:gd name="T54" fmla="*/ 114 w 121"/>
                <a:gd name="T55" fmla="*/ 46 h 61"/>
                <a:gd name="T56" fmla="*/ 110 w 121"/>
                <a:gd name="T57" fmla="*/ 50 h 61"/>
                <a:gd name="T58" fmla="*/ 104 w 121"/>
                <a:gd name="T59" fmla="*/ 53 h 61"/>
                <a:gd name="T60" fmla="*/ 100 w 121"/>
                <a:gd name="T61" fmla="*/ 55 h 61"/>
                <a:gd name="T62" fmla="*/ 95 w 121"/>
                <a:gd name="T63" fmla="*/ 56 h 61"/>
                <a:gd name="T64" fmla="*/ 90 w 121"/>
                <a:gd name="T65" fmla="*/ 58 h 61"/>
                <a:gd name="T66" fmla="*/ 83 w 121"/>
                <a:gd name="T67" fmla="*/ 59 h 61"/>
                <a:gd name="T68" fmla="*/ 77 w 121"/>
                <a:gd name="T69" fmla="*/ 60 h 61"/>
                <a:gd name="T70" fmla="*/ 73 w 121"/>
                <a:gd name="T71" fmla="*/ 60 h 61"/>
                <a:gd name="T72" fmla="*/ 66 w 121"/>
                <a:gd name="T73" fmla="*/ 61 h 61"/>
                <a:gd name="T74" fmla="*/ 59 w 121"/>
                <a:gd name="T75" fmla="*/ 61 h 61"/>
                <a:gd name="T76" fmla="*/ 52 w 121"/>
                <a:gd name="T77" fmla="*/ 60 h 61"/>
                <a:gd name="T78" fmla="*/ 45 w 121"/>
                <a:gd name="T79" fmla="*/ 60 h 61"/>
                <a:gd name="T80" fmla="*/ 42 w 121"/>
                <a:gd name="T81" fmla="*/ 60 h 61"/>
                <a:gd name="T82" fmla="*/ 35 w 121"/>
                <a:gd name="T83" fmla="*/ 58 h 61"/>
                <a:gd name="T84" fmla="*/ 28 w 121"/>
                <a:gd name="T85" fmla="*/ 57 h 61"/>
                <a:gd name="T86" fmla="*/ 24 w 121"/>
                <a:gd name="T87" fmla="*/ 56 h 61"/>
                <a:gd name="T88" fmla="*/ 17 w 121"/>
                <a:gd name="T89" fmla="*/ 53 h 61"/>
                <a:gd name="T90" fmla="*/ 14 w 121"/>
                <a:gd name="T91" fmla="*/ 51 h 61"/>
                <a:gd name="T92" fmla="*/ 10 w 121"/>
                <a:gd name="T93" fmla="*/ 49 h 61"/>
                <a:gd name="T94" fmla="*/ 7 w 121"/>
                <a:gd name="T95" fmla="*/ 46 h 61"/>
                <a:gd name="T96" fmla="*/ 4 w 121"/>
                <a:gd name="T97" fmla="*/ 42 h 61"/>
                <a:gd name="T98" fmla="*/ 1 w 121"/>
                <a:gd name="T99" fmla="*/ 36 h 61"/>
                <a:gd name="T100" fmla="*/ 0 w 121"/>
                <a:gd name="T101" fmla="*/ 29 h 61"/>
                <a:gd name="T102" fmla="*/ 2 w 121"/>
                <a:gd name="T103"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1" h="61">
                  <a:moveTo>
                    <a:pt x="4" y="19"/>
                  </a:moveTo>
                  <a:lnTo>
                    <a:pt x="4" y="18"/>
                  </a:lnTo>
                  <a:lnTo>
                    <a:pt x="7" y="15"/>
                  </a:lnTo>
                  <a:lnTo>
                    <a:pt x="7" y="15"/>
                  </a:lnTo>
                  <a:lnTo>
                    <a:pt x="10" y="12"/>
                  </a:lnTo>
                  <a:lnTo>
                    <a:pt x="11" y="12"/>
                  </a:lnTo>
                  <a:lnTo>
                    <a:pt x="14" y="10"/>
                  </a:lnTo>
                  <a:lnTo>
                    <a:pt x="17" y="8"/>
                  </a:lnTo>
                  <a:lnTo>
                    <a:pt x="17" y="8"/>
                  </a:lnTo>
                  <a:lnTo>
                    <a:pt x="21" y="6"/>
                  </a:lnTo>
                  <a:lnTo>
                    <a:pt x="24" y="5"/>
                  </a:lnTo>
                  <a:lnTo>
                    <a:pt x="26" y="5"/>
                  </a:lnTo>
                  <a:lnTo>
                    <a:pt x="28" y="4"/>
                  </a:lnTo>
                  <a:lnTo>
                    <a:pt x="31" y="3"/>
                  </a:lnTo>
                  <a:lnTo>
                    <a:pt x="35" y="3"/>
                  </a:lnTo>
                  <a:lnTo>
                    <a:pt x="38" y="2"/>
                  </a:lnTo>
                  <a:lnTo>
                    <a:pt x="42" y="1"/>
                  </a:lnTo>
                  <a:lnTo>
                    <a:pt x="44" y="1"/>
                  </a:lnTo>
                  <a:lnTo>
                    <a:pt x="45" y="1"/>
                  </a:lnTo>
                  <a:lnTo>
                    <a:pt x="48" y="1"/>
                  </a:lnTo>
                  <a:lnTo>
                    <a:pt x="52" y="1"/>
                  </a:lnTo>
                  <a:lnTo>
                    <a:pt x="55" y="0"/>
                  </a:lnTo>
                  <a:lnTo>
                    <a:pt x="59" y="0"/>
                  </a:lnTo>
                  <a:lnTo>
                    <a:pt x="62" y="0"/>
                  </a:lnTo>
                  <a:lnTo>
                    <a:pt x="66" y="0"/>
                  </a:lnTo>
                  <a:lnTo>
                    <a:pt x="69" y="1"/>
                  </a:lnTo>
                  <a:lnTo>
                    <a:pt x="73" y="1"/>
                  </a:lnTo>
                  <a:lnTo>
                    <a:pt x="76" y="1"/>
                  </a:lnTo>
                  <a:lnTo>
                    <a:pt x="77" y="1"/>
                  </a:lnTo>
                  <a:lnTo>
                    <a:pt x="80" y="1"/>
                  </a:lnTo>
                  <a:lnTo>
                    <a:pt x="83" y="2"/>
                  </a:lnTo>
                  <a:lnTo>
                    <a:pt x="86" y="3"/>
                  </a:lnTo>
                  <a:lnTo>
                    <a:pt x="90" y="3"/>
                  </a:lnTo>
                  <a:lnTo>
                    <a:pt x="93" y="4"/>
                  </a:lnTo>
                  <a:lnTo>
                    <a:pt x="95" y="5"/>
                  </a:lnTo>
                  <a:lnTo>
                    <a:pt x="97" y="5"/>
                  </a:lnTo>
                  <a:lnTo>
                    <a:pt x="100" y="6"/>
                  </a:lnTo>
                  <a:lnTo>
                    <a:pt x="104" y="8"/>
                  </a:lnTo>
                  <a:lnTo>
                    <a:pt x="104" y="8"/>
                  </a:lnTo>
                  <a:lnTo>
                    <a:pt x="107" y="10"/>
                  </a:lnTo>
                  <a:lnTo>
                    <a:pt x="110" y="12"/>
                  </a:lnTo>
                  <a:lnTo>
                    <a:pt x="111" y="12"/>
                  </a:lnTo>
                  <a:lnTo>
                    <a:pt x="114" y="15"/>
                  </a:lnTo>
                  <a:lnTo>
                    <a:pt x="114" y="15"/>
                  </a:lnTo>
                  <a:lnTo>
                    <a:pt x="117" y="18"/>
                  </a:lnTo>
                  <a:lnTo>
                    <a:pt x="118" y="19"/>
                  </a:lnTo>
                  <a:lnTo>
                    <a:pt x="119" y="22"/>
                  </a:lnTo>
                  <a:lnTo>
                    <a:pt x="120" y="25"/>
                  </a:lnTo>
                  <a:lnTo>
                    <a:pt x="121" y="29"/>
                  </a:lnTo>
                  <a:lnTo>
                    <a:pt x="121" y="32"/>
                  </a:lnTo>
                  <a:lnTo>
                    <a:pt x="120" y="36"/>
                  </a:lnTo>
                  <a:lnTo>
                    <a:pt x="119" y="39"/>
                  </a:lnTo>
                  <a:lnTo>
                    <a:pt x="118" y="42"/>
                  </a:lnTo>
                  <a:lnTo>
                    <a:pt x="117" y="43"/>
                  </a:lnTo>
                  <a:lnTo>
                    <a:pt x="114" y="46"/>
                  </a:lnTo>
                  <a:lnTo>
                    <a:pt x="114" y="46"/>
                  </a:lnTo>
                  <a:lnTo>
                    <a:pt x="111" y="49"/>
                  </a:lnTo>
                  <a:lnTo>
                    <a:pt x="110" y="50"/>
                  </a:lnTo>
                  <a:lnTo>
                    <a:pt x="107" y="51"/>
                  </a:lnTo>
                  <a:lnTo>
                    <a:pt x="104" y="53"/>
                  </a:lnTo>
                  <a:lnTo>
                    <a:pt x="104" y="53"/>
                  </a:lnTo>
                  <a:lnTo>
                    <a:pt x="100" y="55"/>
                  </a:lnTo>
                  <a:lnTo>
                    <a:pt x="97" y="56"/>
                  </a:lnTo>
                  <a:lnTo>
                    <a:pt x="95" y="56"/>
                  </a:lnTo>
                  <a:lnTo>
                    <a:pt x="93" y="57"/>
                  </a:lnTo>
                  <a:lnTo>
                    <a:pt x="90" y="58"/>
                  </a:lnTo>
                  <a:lnTo>
                    <a:pt x="86" y="58"/>
                  </a:lnTo>
                  <a:lnTo>
                    <a:pt x="83" y="59"/>
                  </a:lnTo>
                  <a:lnTo>
                    <a:pt x="80" y="60"/>
                  </a:lnTo>
                  <a:lnTo>
                    <a:pt x="77" y="60"/>
                  </a:lnTo>
                  <a:lnTo>
                    <a:pt x="76" y="60"/>
                  </a:lnTo>
                  <a:lnTo>
                    <a:pt x="73" y="60"/>
                  </a:lnTo>
                  <a:lnTo>
                    <a:pt x="69" y="60"/>
                  </a:lnTo>
                  <a:lnTo>
                    <a:pt x="66" y="61"/>
                  </a:lnTo>
                  <a:lnTo>
                    <a:pt x="62" y="61"/>
                  </a:lnTo>
                  <a:lnTo>
                    <a:pt x="59" y="61"/>
                  </a:lnTo>
                  <a:lnTo>
                    <a:pt x="55" y="61"/>
                  </a:lnTo>
                  <a:lnTo>
                    <a:pt x="52" y="60"/>
                  </a:lnTo>
                  <a:lnTo>
                    <a:pt x="48" y="60"/>
                  </a:lnTo>
                  <a:lnTo>
                    <a:pt x="45" y="60"/>
                  </a:lnTo>
                  <a:lnTo>
                    <a:pt x="44" y="60"/>
                  </a:lnTo>
                  <a:lnTo>
                    <a:pt x="42" y="60"/>
                  </a:lnTo>
                  <a:lnTo>
                    <a:pt x="38" y="59"/>
                  </a:lnTo>
                  <a:lnTo>
                    <a:pt x="35" y="58"/>
                  </a:lnTo>
                  <a:lnTo>
                    <a:pt x="31" y="58"/>
                  </a:lnTo>
                  <a:lnTo>
                    <a:pt x="28" y="57"/>
                  </a:lnTo>
                  <a:lnTo>
                    <a:pt x="26" y="56"/>
                  </a:lnTo>
                  <a:lnTo>
                    <a:pt x="24" y="56"/>
                  </a:lnTo>
                  <a:lnTo>
                    <a:pt x="21" y="55"/>
                  </a:lnTo>
                  <a:lnTo>
                    <a:pt x="17" y="53"/>
                  </a:lnTo>
                  <a:lnTo>
                    <a:pt x="17" y="53"/>
                  </a:lnTo>
                  <a:lnTo>
                    <a:pt x="14" y="51"/>
                  </a:lnTo>
                  <a:lnTo>
                    <a:pt x="11" y="50"/>
                  </a:lnTo>
                  <a:lnTo>
                    <a:pt x="10" y="49"/>
                  </a:lnTo>
                  <a:lnTo>
                    <a:pt x="7" y="46"/>
                  </a:lnTo>
                  <a:lnTo>
                    <a:pt x="7" y="46"/>
                  </a:lnTo>
                  <a:lnTo>
                    <a:pt x="4" y="43"/>
                  </a:lnTo>
                  <a:lnTo>
                    <a:pt x="4" y="42"/>
                  </a:lnTo>
                  <a:lnTo>
                    <a:pt x="2" y="39"/>
                  </a:lnTo>
                  <a:lnTo>
                    <a:pt x="1" y="36"/>
                  </a:lnTo>
                  <a:lnTo>
                    <a:pt x="0" y="32"/>
                  </a:lnTo>
                  <a:lnTo>
                    <a:pt x="0" y="29"/>
                  </a:lnTo>
                  <a:lnTo>
                    <a:pt x="1" y="25"/>
                  </a:lnTo>
                  <a:lnTo>
                    <a:pt x="2" y="22"/>
                  </a:lnTo>
                  <a:lnTo>
                    <a:pt x="4" y="19"/>
                  </a:lnTo>
                </a:path>
              </a:pathLst>
            </a:custGeom>
            <a:noFill/>
            <a:ln w="0">
              <a:solidFill>
                <a:srgbClr val="7FFF7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96" name="Freeform 124">
              <a:extLst>
                <a:ext uri="{FF2B5EF4-FFF2-40B4-BE49-F238E27FC236}">
                  <a16:creationId xmlns:a16="http://schemas.microsoft.com/office/drawing/2014/main" id="{4442E531-3DBB-4A32-825E-E92F207FC3C6}"/>
                </a:ext>
              </a:extLst>
            </p:cNvPr>
            <p:cNvSpPr>
              <a:spLocks/>
            </p:cNvSpPr>
            <p:nvPr/>
          </p:nvSpPr>
          <p:spPr bwMode="auto">
            <a:xfrm>
              <a:off x="2441" y="1781"/>
              <a:ext cx="593" cy="287"/>
            </a:xfrm>
            <a:custGeom>
              <a:avLst/>
              <a:gdLst>
                <a:gd name="T0" fmla="*/ 2 w 117"/>
                <a:gd name="T1" fmla="*/ 21 h 59"/>
                <a:gd name="T2" fmla="*/ 5 w 117"/>
                <a:gd name="T3" fmla="*/ 16 h 59"/>
                <a:gd name="T4" fmla="*/ 8 w 117"/>
                <a:gd name="T5" fmla="*/ 13 h 59"/>
                <a:gd name="T6" fmla="*/ 12 w 117"/>
                <a:gd name="T7" fmla="*/ 10 h 59"/>
                <a:gd name="T8" fmla="*/ 18 w 117"/>
                <a:gd name="T9" fmla="*/ 7 h 59"/>
                <a:gd name="T10" fmla="*/ 22 w 117"/>
                <a:gd name="T11" fmla="*/ 5 h 59"/>
                <a:gd name="T12" fmla="*/ 28 w 117"/>
                <a:gd name="T13" fmla="*/ 4 h 59"/>
                <a:gd name="T14" fmla="*/ 33 w 117"/>
                <a:gd name="T15" fmla="*/ 3 h 59"/>
                <a:gd name="T16" fmla="*/ 40 w 117"/>
                <a:gd name="T17" fmla="*/ 1 h 59"/>
                <a:gd name="T18" fmla="*/ 46 w 117"/>
                <a:gd name="T19" fmla="*/ 1 h 59"/>
                <a:gd name="T20" fmla="*/ 53 w 117"/>
                <a:gd name="T21" fmla="*/ 0 h 59"/>
                <a:gd name="T22" fmla="*/ 60 w 117"/>
                <a:gd name="T23" fmla="*/ 0 h 59"/>
                <a:gd name="T24" fmla="*/ 67 w 117"/>
                <a:gd name="T25" fmla="*/ 0 h 59"/>
                <a:gd name="T26" fmla="*/ 74 w 117"/>
                <a:gd name="T27" fmla="*/ 1 h 59"/>
                <a:gd name="T28" fmla="*/ 81 w 117"/>
                <a:gd name="T29" fmla="*/ 2 h 59"/>
                <a:gd name="T30" fmla="*/ 88 w 117"/>
                <a:gd name="T31" fmla="*/ 3 h 59"/>
                <a:gd name="T32" fmla="*/ 91 w 117"/>
                <a:gd name="T33" fmla="*/ 4 h 59"/>
                <a:gd name="T34" fmla="*/ 98 w 117"/>
                <a:gd name="T35" fmla="*/ 7 h 59"/>
                <a:gd name="T36" fmla="*/ 102 w 117"/>
                <a:gd name="T37" fmla="*/ 8 h 59"/>
                <a:gd name="T38" fmla="*/ 106 w 117"/>
                <a:gd name="T39" fmla="*/ 11 h 59"/>
                <a:gd name="T40" fmla="*/ 110 w 117"/>
                <a:gd name="T41" fmla="*/ 14 h 59"/>
                <a:gd name="T42" fmla="*/ 113 w 117"/>
                <a:gd name="T43" fmla="*/ 17 h 59"/>
                <a:gd name="T44" fmla="*/ 116 w 117"/>
                <a:gd name="T45" fmla="*/ 22 h 59"/>
                <a:gd name="T46" fmla="*/ 117 w 117"/>
                <a:gd name="T47" fmla="*/ 28 h 59"/>
                <a:gd name="T48" fmla="*/ 116 w 117"/>
                <a:gd name="T49" fmla="*/ 35 h 59"/>
                <a:gd name="T50" fmla="*/ 115 w 117"/>
                <a:gd name="T51" fmla="*/ 38 h 59"/>
                <a:gd name="T52" fmla="*/ 112 w 117"/>
                <a:gd name="T53" fmla="*/ 43 h 59"/>
                <a:gd name="T54" fmla="*/ 109 w 117"/>
                <a:gd name="T55" fmla="*/ 46 h 59"/>
                <a:gd name="T56" fmla="*/ 105 w 117"/>
                <a:gd name="T57" fmla="*/ 49 h 59"/>
                <a:gd name="T58" fmla="*/ 99 w 117"/>
                <a:gd name="T59" fmla="*/ 52 h 59"/>
                <a:gd name="T60" fmla="*/ 95 w 117"/>
                <a:gd name="T61" fmla="*/ 54 h 59"/>
                <a:gd name="T62" fmla="*/ 89 w 117"/>
                <a:gd name="T63" fmla="*/ 55 h 59"/>
                <a:gd name="T64" fmla="*/ 84 w 117"/>
                <a:gd name="T65" fmla="*/ 56 h 59"/>
                <a:gd name="T66" fmla="*/ 78 w 117"/>
                <a:gd name="T67" fmla="*/ 58 h 59"/>
                <a:gd name="T68" fmla="*/ 71 w 117"/>
                <a:gd name="T69" fmla="*/ 58 h 59"/>
                <a:gd name="T70" fmla="*/ 64 w 117"/>
                <a:gd name="T71" fmla="*/ 59 h 59"/>
                <a:gd name="T72" fmla="*/ 57 w 117"/>
                <a:gd name="T73" fmla="*/ 59 h 59"/>
                <a:gd name="T74" fmla="*/ 50 w 117"/>
                <a:gd name="T75" fmla="*/ 59 h 59"/>
                <a:gd name="T76" fmla="*/ 43 w 117"/>
                <a:gd name="T77" fmla="*/ 58 h 59"/>
                <a:gd name="T78" fmla="*/ 36 w 117"/>
                <a:gd name="T79" fmla="*/ 57 h 59"/>
                <a:gd name="T80" fmla="*/ 29 w 117"/>
                <a:gd name="T81" fmla="*/ 56 h 59"/>
                <a:gd name="T82" fmla="*/ 26 w 117"/>
                <a:gd name="T83" fmla="*/ 55 h 59"/>
                <a:gd name="T84" fmla="*/ 19 w 117"/>
                <a:gd name="T85" fmla="*/ 52 h 59"/>
                <a:gd name="T86" fmla="*/ 15 w 117"/>
                <a:gd name="T87" fmla="*/ 51 h 59"/>
                <a:gd name="T88" fmla="*/ 11 w 117"/>
                <a:gd name="T89" fmla="*/ 49 h 59"/>
                <a:gd name="T90" fmla="*/ 7 w 117"/>
                <a:gd name="T91" fmla="*/ 45 h 59"/>
                <a:gd name="T92" fmla="*/ 4 w 117"/>
                <a:gd name="T93" fmla="*/ 42 h 59"/>
                <a:gd name="T94" fmla="*/ 2 w 117"/>
                <a:gd name="T95" fmla="*/ 37 h 59"/>
                <a:gd name="T96" fmla="*/ 0 w 117"/>
                <a:gd name="T97" fmla="*/ 31 h 59"/>
                <a:gd name="T98" fmla="*/ 1 w 117"/>
                <a:gd name="T99"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59">
                  <a:moveTo>
                    <a:pt x="2" y="22"/>
                  </a:moveTo>
                  <a:lnTo>
                    <a:pt x="2" y="21"/>
                  </a:lnTo>
                  <a:lnTo>
                    <a:pt x="4" y="17"/>
                  </a:lnTo>
                  <a:lnTo>
                    <a:pt x="5" y="16"/>
                  </a:lnTo>
                  <a:lnTo>
                    <a:pt x="7" y="14"/>
                  </a:lnTo>
                  <a:lnTo>
                    <a:pt x="8" y="13"/>
                  </a:lnTo>
                  <a:lnTo>
                    <a:pt x="11" y="11"/>
                  </a:lnTo>
                  <a:lnTo>
                    <a:pt x="12" y="10"/>
                  </a:lnTo>
                  <a:lnTo>
                    <a:pt x="15" y="8"/>
                  </a:lnTo>
                  <a:lnTo>
                    <a:pt x="18" y="7"/>
                  </a:lnTo>
                  <a:lnTo>
                    <a:pt x="19" y="7"/>
                  </a:lnTo>
                  <a:lnTo>
                    <a:pt x="22" y="5"/>
                  </a:lnTo>
                  <a:lnTo>
                    <a:pt x="26" y="4"/>
                  </a:lnTo>
                  <a:lnTo>
                    <a:pt x="28" y="4"/>
                  </a:lnTo>
                  <a:lnTo>
                    <a:pt x="29" y="3"/>
                  </a:lnTo>
                  <a:lnTo>
                    <a:pt x="33" y="3"/>
                  </a:lnTo>
                  <a:lnTo>
                    <a:pt x="36" y="2"/>
                  </a:lnTo>
                  <a:lnTo>
                    <a:pt x="40" y="1"/>
                  </a:lnTo>
                  <a:lnTo>
                    <a:pt x="43" y="1"/>
                  </a:lnTo>
                  <a:lnTo>
                    <a:pt x="46" y="1"/>
                  </a:lnTo>
                  <a:lnTo>
                    <a:pt x="50" y="0"/>
                  </a:lnTo>
                  <a:lnTo>
                    <a:pt x="53" y="0"/>
                  </a:lnTo>
                  <a:lnTo>
                    <a:pt x="57" y="0"/>
                  </a:lnTo>
                  <a:lnTo>
                    <a:pt x="60" y="0"/>
                  </a:lnTo>
                  <a:lnTo>
                    <a:pt x="64" y="0"/>
                  </a:lnTo>
                  <a:lnTo>
                    <a:pt x="67" y="0"/>
                  </a:lnTo>
                  <a:lnTo>
                    <a:pt x="71" y="1"/>
                  </a:lnTo>
                  <a:lnTo>
                    <a:pt x="74" y="1"/>
                  </a:lnTo>
                  <a:lnTo>
                    <a:pt x="78" y="1"/>
                  </a:lnTo>
                  <a:lnTo>
                    <a:pt x="81" y="2"/>
                  </a:lnTo>
                  <a:lnTo>
                    <a:pt x="84" y="3"/>
                  </a:lnTo>
                  <a:lnTo>
                    <a:pt x="88" y="3"/>
                  </a:lnTo>
                  <a:lnTo>
                    <a:pt x="89" y="4"/>
                  </a:lnTo>
                  <a:lnTo>
                    <a:pt x="91" y="4"/>
                  </a:lnTo>
                  <a:lnTo>
                    <a:pt x="95" y="5"/>
                  </a:lnTo>
                  <a:lnTo>
                    <a:pt x="98" y="7"/>
                  </a:lnTo>
                  <a:lnTo>
                    <a:pt x="99" y="7"/>
                  </a:lnTo>
                  <a:lnTo>
                    <a:pt x="102" y="8"/>
                  </a:lnTo>
                  <a:lnTo>
                    <a:pt x="105" y="10"/>
                  </a:lnTo>
                  <a:lnTo>
                    <a:pt x="106" y="11"/>
                  </a:lnTo>
                  <a:lnTo>
                    <a:pt x="109" y="13"/>
                  </a:lnTo>
                  <a:lnTo>
                    <a:pt x="110" y="14"/>
                  </a:lnTo>
                  <a:lnTo>
                    <a:pt x="112" y="16"/>
                  </a:lnTo>
                  <a:lnTo>
                    <a:pt x="113" y="17"/>
                  </a:lnTo>
                  <a:lnTo>
                    <a:pt x="115" y="21"/>
                  </a:lnTo>
                  <a:lnTo>
                    <a:pt x="116" y="22"/>
                  </a:lnTo>
                  <a:lnTo>
                    <a:pt x="116" y="24"/>
                  </a:lnTo>
                  <a:lnTo>
                    <a:pt x="117" y="28"/>
                  </a:lnTo>
                  <a:lnTo>
                    <a:pt x="117" y="31"/>
                  </a:lnTo>
                  <a:lnTo>
                    <a:pt x="116" y="35"/>
                  </a:lnTo>
                  <a:lnTo>
                    <a:pt x="116" y="37"/>
                  </a:lnTo>
                  <a:lnTo>
                    <a:pt x="115" y="38"/>
                  </a:lnTo>
                  <a:lnTo>
                    <a:pt x="113" y="42"/>
                  </a:lnTo>
                  <a:lnTo>
                    <a:pt x="112" y="43"/>
                  </a:lnTo>
                  <a:lnTo>
                    <a:pt x="110" y="45"/>
                  </a:lnTo>
                  <a:lnTo>
                    <a:pt x="109" y="46"/>
                  </a:lnTo>
                  <a:lnTo>
                    <a:pt x="106" y="49"/>
                  </a:lnTo>
                  <a:lnTo>
                    <a:pt x="105" y="49"/>
                  </a:lnTo>
                  <a:lnTo>
                    <a:pt x="102" y="51"/>
                  </a:lnTo>
                  <a:lnTo>
                    <a:pt x="99" y="52"/>
                  </a:lnTo>
                  <a:lnTo>
                    <a:pt x="98" y="52"/>
                  </a:lnTo>
                  <a:lnTo>
                    <a:pt x="95" y="54"/>
                  </a:lnTo>
                  <a:lnTo>
                    <a:pt x="91" y="55"/>
                  </a:lnTo>
                  <a:lnTo>
                    <a:pt x="89" y="55"/>
                  </a:lnTo>
                  <a:lnTo>
                    <a:pt x="88" y="56"/>
                  </a:lnTo>
                  <a:lnTo>
                    <a:pt x="84" y="56"/>
                  </a:lnTo>
                  <a:lnTo>
                    <a:pt x="81" y="57"/>
                  </a:lnTo>
                  <a:lnTo>
                    <a:pt x="78" y="58"/>
                  </a:lnTo>
                  <a:lnTo>
                    <a:pt x="74" y="58"/>
                  </a:lnTo>
                  <a:lnTo>
                    <a:pt x="71" y="58"/>
                  </a:lnTo>
                  <a:lnTo>
                    <a:pt x="67" y="59"/>
                  </a:lnTo>
                  <a:lnTo>
                    <a:pt x="64" y="59"/>
                  </a:lnTo>
                  <a:lnTo>
                    <a:pt x="60" y="59"/>
                  </a:lnTo>
                  <a:lnTo>
                    <a:pt x="57" y="59"/>
                  </a:lnTo>
                  <a:lnTo>
                    <a:pt x="53" y="59"/>
                  </a:lnTo>
                  <a:lnTo>
                    <a:pt x="50" y="59"/>
                  </a:lnTo>
                  <a:lnTo>
                    <a:pt x="46" y="58"/>
                  </a:lnTo>
                  <a:lnTo>
                    <a:pt x="43" y="58"/>
                  </a:lnTo>
                  <a:lnTo>
                    <a:pt x="40" y="58"/>
                  </a:lnTo>
                  <a:lnTo>
                    <a:pt x="36" y="57"/>
                  </a:lnTo>
                  <a:lnTo>
                    <a:pt x="33" y="56"/>
                  </a:lnTo>
                  <a:lnTo>
                    <a:pt x="29" y="56"/>
                  </a:lnTo>
                  <a:lnTo>
                    <a:pt x="28" y="55"/>
                  </a:lnTo>
                  <a:lnTo>
                    <a:pt x="26" y="55"/>
                  </a:lnTo>
                  <a:lnTo>
                    <a:pt x="22" y="54"/>
                  </a:lnTo>
                  <a:lnTo>
                    <a:pt x="19" y="52"/>
                  </a:lnTo>
                  <a:lnTo>
                    <a:pt x="18" y="52"/>
                  </a:lnTo>
                  <a:lnTo>
                    <a:pt x="15" y="51"/>
                  </a:lnTo>
                  <a:lnTo>
                    <a:pt x="12" y="49"/>
                  </a:lnTo>
                  <a:lnTo>
                    <a:pt x="11" y="49"/>
                  </a:lnTo>
                  <a:lnTo>
                    <a:pt x="8" y="46"/>
                  </a:lnTo>
                  <a:lnTo>
                    <a:pt x="7" y="45"/>
                  </a:lnTo>
                  <a:lnTo>
                    <a:pt x="5" y="43"/>
                  </a:lnTo>
                  <a:lnTo>
                    <a:pt x="4" y="42"/>
                  </a:lnTo>
                  <a:lnTo>
                    <a:pt x="2" y="38"/>
                  </a:lnTo>
                  <a:lnTo>
                    <a:pt x="2" y="37"/>
                  </a:lnTo>
                  <a:lnTo>
                    <a:pt x="1" y="35"/>
                  </a:lnTo>
                  <a:lnTo>
                    <a:pt x="0" y="31"/>
                  </a:lnTo>
                  <a:lnTo>
                    <a:pt x="0" y="28"/>
                  </a:lnTo>
                  <a:lnTo>
                    <a:pt x="1" y="24"/>
                  </a:lnTo>
                  <a:lnTo>
                    <a:pt x="2" y="22"/>
                  </a:lnTo>
                </a:path>
              </a:pathLst>
            </a:custGeom>
            <a:noFill/>
            <a:ln w="0">
              <a:solidFill>
                <a:srgbClr val="8FFF6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97" name="Freeform 125">
              <a:extLst>
                <a:ext uri="{FF2B5EF4-FFF2-40B4-BE49-F238E27FC236}">
                  <a16:creationId xmlns:a16="http://schemas.microsoft.com/office/drawing/2014/main" id="{EA3204B7-5BD8-4461-8F57-A910D2C88E41}"/>
                </a:ext>
              </a:extLst>
            </p:cNvPr>
            <p:cNvSpPr>
              <a:spLocks/>
            </p:cNvSpPr>
            <p:nvPr/>
          </p:nvSpPr>
          <p:spPr bwMode="auto">
            <a:xfrm>
              <a:off x="2451" y="1786"/>
              <a:ext cx="573" cy="277"/>
            </a:xfrm>
            <a:custGeom>
              <a:avLst/>
              <a:gdLst>
                <a:gd name="T0" fmla="*/ 4 w 113"/>
                <a:gd name="T1" fmla="*/ 16 h 57"/>
                <a:gd name="T2" fmla="*/ 7 w 113"/>
                <a:gd name="T3" fmla="*/ 13 h 57"/>
                <a:gd name="T4" fmla="*/ 12 w 113"/>
                <a:gd name="T5" fmla="*/ 10 h 57"/>
                <a:gd name="T6" fmla="*/ 17 w 113"/>
                <a:gd name="T7" fmla="*/ 7 h 57"/>
                <a:gd name="T8" fmla="*/ 20 w 113"/>
                <a:gd name="T9" fmla="*/ 5 h 57"/>
                <a:gd name="T10" fmla="*/ 27 w 113"/>
                <a:gd name="T11" fmla="*/ 3 h 57"/>
                <a:gd name="T12" fmla="*/ 31 w 113"/>
                <a:gd name="T13" fmla="*/ 3 h 57"/>
                <a:gd name="T14" fmla="*/ 38 w 113"/>
                <a:gd name="T15" fmla="*/ 1 h 57"/>
                <a:gd name="T16" fmla="*/ 44 w 113"/>
                <a:gd name="T17" fmla="*/ 1 h 57"/>
                <a:gd name="T18" fmla="*/ 51 w 113"/>
                <a:gd name="T19" fmla="*/ 0 h 57"/>
                <a:gd name="T20" fmla="*/ 58 w 113"/>
                <a:gd name="T21" fmla="*/ 0 h 57"/>
                <a:gd name="T22" fmla="*/ 65 w 113"/>
                <a:gd name="T23" fmla="*/ 0 h 57"/>
                <a:gd name="T24" fmla="*/ 72 w 113"/>
                <a:gd name="T25" fmla="*/ 1 h 57"/>
                <a:gd name="T26" fmla="*/ 79 w 113"/>
                <a:gd name="T27" fmla="*/ 2 h 57"/>
                <a:gd name="T28" fmla="*/ 83 w 113"/>
                <a:gd name="T29" fmla="*/ 3 h 57"/>
                <a:gd name="T30" fmla="*/ 89 w 113"/>
                <a:gd name="T31" fmla="*/ 4 h 57"/>
                <a:gd name="T32" fmla="*/ 94 w 113"/>
                <a:gd name="T33" fmla="*/ 6 h 57"/>
                <a:gd name="T34" fmla="*/ 100 w 113"/>
                <a:gd name="T35" fmla="*/ 9 h 57"/>
                <a:gd name="T36" fmla="*/ 103 w 113"/>
                <a:gd name="T37" fmla="*/ 11 h 57"/>
                <a:gd name="T38" fmla="*/ 107 w 113"/>
                <a:gd name="T39" fmla="*/ 14 h 57"/>
                <a:gd name="T40" fmla="*/ 110 w 113"/>
                <a:gd name="T41" fmla="*/ 18 h 57"/>
                <a:gd name="T42" fmla="*/ 113 w 113"/>
                <a:gd name="T43" fmla="*/ 23 h 57"/>
                <a:gd name="T44" fmla="*/ 113 w 113"/>
                <a:gd name="T45" fmla="*/ 30 h 57"/>
                <a:gd name="T46" fmla="*/ 111 w 113"/>
                <a:gd name="T47" fmla="*/ 37 h 57"/>
                <a:gd name="T48" fmla="*/ 109 w 113"/>
                <a:gd name="T49" fmla="*/ 41 h 57"/>
                <a:gd name="T50" fmla="*/ 106 w 113"/>
                <a:gd name="T51" fmla="*/ 44 h 57"/>
                <a:gd name="T52" fmla="*/ 101 w 113"/>
                <a:gd name="T53" fmla="*/ 48 h 57"/>
                <a:gd name="T54" fmla="*/ 96 w 113"/>
                <a:gd name="T55" fmla="*/ 50 h 57"/>
                <a:gd name="T56" fmla="*/ 93 w 113"/>
                <a:gd name="T57" fmla="*/ 52 h 57"/>
                <a:gd name="T58" fmla="*/ 86 w 113"/>
                <a:gd name="T59" fmla="*/ 54 h 57"/>
                <a:gd name="T60" fmla="*/ 82 w 113"/>
                <a:gd name="T61" fmla="*/ 54 h 57"/>
                <a:gd name="T62" fmla="*/ 76 w 113"/>
                <a:gd name="T63" fmla="*/ 56 h 57"/>
                <a:gd name="T64" fmla="*/ 69 w 113"/>
                <a:gd name="T65" fmla="*/ 56 h 57"/>
                <a:gd name="T66" fmla="*/ 62 w 113"/>
                <a:gd name="T67" fmla="*/ 57 h 57"/>
                <a:gd name="T68" fmla="*/ 55 w 113"/>
                <a:gd name="T69" fmla="*/ 57 h 57"/>
                <a:gd name="T70" fmla="*/ 48 w 113"/>
                <a:gd name="T71" fmla="*/ 57 h 57"/>
                <a:gd name="T72" fmla="*/ 41 w 113"/>
                <a:gd name="T73" fmla="*/ 56 h 57"/>
                <a:gd name="T74" fmla="*/ 34 w 113"/>
                <a:gd name="T75" fmla="*/ 55 h 57"/>
                <a:gd name="T76" fmla="*/ 30 w 113"/>
                <a:gd name="T77" fmla="*/ 54 h 57"/>
                <a:gd name="T78" fmla="*/ 24 w 113"/>
                <a:gd name="T79" fmla="*/ 53 h 57"/>
                <a:gd name="T80" fmla="*/ 19 w 113"/>
                <a:gd name="T81" fmla="*/ 51 h 57"/>
                <a:gd name="T82" fmla="*/ 13 w 113"/>
                <a:gd name="T83" fmla="*/ 48 h 57"/>
                <a:gd name="T84" fmla="*/ 10 w 113"/>
                <a:gd name="T85" fmla="*/ 46 h 57"/>
                <a:gd name="T86" fmla="*/ 6 w 113"/>
                <a:gd name="T87" fmla="*/ 43 h 57"/>
                <a:gd name="T88" fmla="*/ 3 w 113"/>
                <a:gd name="T89" fmla="*/ 39 h 57"/>
                <a:gd name="T90" fmla="*/ 0 w 113"/>
                <a:gd name="T91" fmla="*/ 34 h 57"/>
                <a:gd name="T92" fmla="*/ 0 w 113"/>
                <a:gd name="T93" fmla="*/ 27 h 57"/>
                <a:gd name="T94" fmla="*/ 2 w 113"/>
                <a:gd name="T95" fmla="*/ 2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3" h="57">
                  <a:moveTo>
                    <a:pt x="3" y="18"/>
                  </a:moveTo>
                  <a:lnTo>
                    <a:pt x="4" y="16"/>
                  </a:lnTo>
                  <a:lnTo>
                    <a:pt x="6" y="14"/>
                  </a:lnTo>
                  <a:lnTo>
                    <a:pt x="7" y="13"/>
                  </a:lnTo>
                  <a:lnTo>
                    <a:pt x="10" y="11"/>
                  </a:lnTo>
                  <a:lnTo>
                    <a:pt x="12" y="10"/>
                  </a:lnTo>
                  <a:lnTo>
                    <a:pt x="13" y="9"/>
                  </a:lnTo>
                  <a:lnTo>
                    <a:pt x="17" y="7"/>
                  </a:lnTo>
                  <a:lnTo>
                    <a:pt x="19" y="6"/>
                  </a:lnTo>
                  <a:lnTo>
                    <a:pt x="20" y="5"/>
                  </a:lnTo>
                  <a:lnTo>
                    <a:pt x="24" y="4"/>
                  </a:lnTo>
                  <a:lnTo>
                    <a:pt x="27" y="3"/>
                  </a:lnTo>
                  <a:lnTo>
                    <a:pt x="30" y="3"/>
                  </a:lnTo>
                  <a:lnTo>
                    <a:pt x="31" y="3"/>
                  </a:lnTo>
                  <a:lnTo>
                    <a:pt x="34" y="2"/>
                  </a:lnTo>
                  <a:lnTo>
                    <a:pt x="38" y="1"/>
                  </a:lnTo>
                  <a:lnTo>
                    <a:pt x="41" y="1"/>
                  </a:lnTo>
                  <a:lnTo>
                    <a:pt x="44" y="1"/>
                  </a:lnTo>
                  <a:lnTo>
                    <a:pt x="48" y="0"/>
                  </a:lnTo>
                  <a:lnTo>
                    <a:pt x="51" y="0"/>
                  </a:lnTo>
                  <a:lnTo>
                    <a:pt x="55" y="0"/>
                  </a:lnTo>
                  <a:lnTo>
                    <a:pt x="58" y="0"/>
                  </a:lnTo>
                  <a:lnTo>
                    <a:pt x="62" y="0"/>
                  </a:lnTo>
                  <a:lnTo>
                    <a:pt x="65" y="0"/>
                  </a:lnTo>
                  <a:lnTo>
                    <a:pt x="69" y="1"/>
                  </a:lnTo>
                  <a:lnTo>
                    <a:pt x="72" y="1"/>
                  </a:lnTo>
                  <a:lnTo>
                    <a:pt x="76" y="1"/>
                  </a:lnTo>
                  <a:lnTo>
                    <a:pt x="79" y="2"/>
                  </a:lnTo>
                  <a:lnTo>
                    <a:pt x="82" y="3"/>
                  </a:lnTo>
                  <a:lnTo>
                    <a:pt x="83" y="3"/>
                  </a:lnTo>
                  <a:lnTo>
                    <a:pt x="86" y="3"/>
                  </a:lnTo>
                  <a:lnTo>
                    <a:pt x="89" y="4"/>
                  </a:lnTo>
                  <a:lnTo>
                    <a:pt x="93" y="5"/>
                  </a:lnTo>
                  <a:lnTo>
                    <a:pt x="94" y="6"/>
                  </a:lnTo>
                  <a:lnTo>
                    <a:pt x="96" y="7"/>
                  </a:lnTo>
                  <a:lnTo>
                    <a:pt x="100" y="9"/>
                  </a:lnTo>
                  <a:lnTo>
                    <a:pt x="101" y="10"/>
                  </a:lnTo>
                  <a:lnTo>
                    <a:pt x="103" y="11"/>
                  </a:lnTo>
                  <a:lnTo>
                    <a:pt x="106" y="13"/>
                  </a:lnTo>
                  <a:lnTo>
                    <a:pt x="107" y="14"/>
                  </a:lnTo>
                  <a:lnTo>
                    <a:pt x="109" y="16"/>
                  </a:lnTo>
                  <a:lnTo>
                    <a:pt x="110" y="18"/>
                  </a:lnTo>
                  <a:lnTo>
                    <a:pt x="111" y="20"/>
                  </a:lnTo>
                  <a:lnTo>
                    <a:pt x="113" y="23"/>
                  </a:lnTo>
                  <a:lnTo>
                    <a:pt x="113" y="27"/>
                  </a:lnTo>
                  <a:lnTo>
                    <a:pt x="113" y="30"/>
                  </a:lnTo>
                  <a:lnTo>
                    <a:pt x="113" y="34"/>
                  </a:lnTo>
                  <a:lnTo>
                    <a:pt x="111" y="37"/>
                  </a:lnTo>
                  <a:lnTo>
                    <a:pt x="110" y="39"/>
                  </a:lnTo>
                  <a:lnTo>
                    <a:pt x="109" y="41"/>
                  </a:lnTo>
                  <a:lnTo>
                    <a:pt x="107" y="43"/>
                  </a:lnTo>
                  <a:lnTo>
                    <a:pt x="106" y="44"/>
                  </a:lnTo>
                  <a:lnTo>
                    <a:pt x="103" y="46"/>
                  </a:lnTo>
                  <a:lnTo>
                    <a:pt x="101" y="48"/>
                  </a:lnTo>
                  <a:lnTo>
                    <a:pt x="100" y="48"/>
                  </a:lnTo>
                  <a:lnTo>
                    <a:pt x="96" y="50"/>
                  </a:lnTo>
                  <a:lnTo>
                    <a:pt x="94" y="51"/>
                  </a:lnTo>
                  <a:lnTo>
                    <a:pt x="93" y="52"/>
                  </a:lnTo>
                  <a:lnTo>
                    <a:pt x="89" y="53"/>
                  </a:lnTo>
                  <a:lnTo>
                    <a:pt x="86" y="54"/>
                  </a:lnTo>
                  <a:lnTo>
                    <a:pt x="83" y="54"/>
                  </a:lnTo>
                  <a:lnTo>
                    <a:pt x="82" y="54"/>
                  </a:lnTo>
                  <a:lnTo>
                    <a:pt x="79" y="55"/>
                  </a:lnTo>
                  <a:lnTo>
                    <a:pt x="76" y="56"/>
                  </a:lnTo>
                  <a:lnTo>
                    <a:pt x="72" y="56"/>
                  </a:lnTo>
                  <a:lnTo>
                    <a:pt x="69" y="56"/>
                  </a:lnTo>
                  <a:lnTo>
                    <a:pt x="65" y="57"/>
                  </a:lnTo>
                  <a:lnTo>
                    <a:pt x="62" y="57"/>
                  </a:lnTo>
                  <a:lnTo>
                    <a:pt x="58" y="57"/>
                  </a:lnTo>
                  <a:lnTo>
                    <a:pt x="55" y="57"/>
                  </a:lnTo>
                  <a:lnTo>
                    <a:pt x="51" y="57"/>
                  </a:lnTo>
                  <a:lnTo>
                    <a:pt x="48" y="57"/>
                  </a:lnTo>
                  <a:lnTo>
                    <a:pt x="44" y="56"/>
                  </a:lnTo>
                  <a:lnTo>
                    <a:pt x="41" y="56"/>
                  </a:lnTo>
                  <a:lnTo>
                    <a:pt x="38" y="56"/>
                  </a:lnTo>
                  <a:lnTo>
                    <a:pt x="34" y="55"/>
                  </a:lnTo>
                  <a:lnTo>
                    <a:pt x="31" y="54"/>
                  </a:lnTo>
                  <a:lnTo>
                    <a:pt x="30" y="54"/>
                  </a:lnTo>
                  <a:lnTo>
                    <a:pt x="27" y="54"/>
                  </a:lnTo>
                  <a:lnTo>
                    <a:pt x="24" y="53"/>
                  </a:lnTo>
                  <a:lnTo>
                    <a:pt x="20" y="52"/>
                  </a:lnTo>
                  <a:lnTo>
                    <a:pt x="19" y="51"/>
                  </a:lnTo>
                  <a:lnTo>
                    <a:pt x="17" y="50"/>
                  </a:lnTo>
                  <a:lnTo>
                    <a:pt x="13" y="48"/>
                  </a:lnTo>
                  <a:lnTo>
                    <a:pt x="12" y="48"/>
                  </a:lnTo>
                  <a:lnTo>
                    <a:pt x="10" y="46"/>
                  </a:lnTo>
                  <a:lnTo>
                    <a:pt x="7" y="44"/>
                  </a:lnTo>
                  <a:lnTo>
                    <a:pt x="6" y="43"/>
                  </a:lnTo>
                  <a:lnTo>
                    <a:pt x="4" y="41"/>
                  </a:lnTo>
                  <a:lnTo>
                    <a:pt x="3" y="39"/>
                  </a:lnTo>
                  <a:lnTo>
                    <a:pt x="2" y="37"/>
                  </a:lnTo>
                  <a:lnTo>
                    <a:pt x="0" y="34"/>
                  </a:lnTo>
                  <a:lnTo>
                    <a:pt x="0" y="30"/>
                  </a:lnTo>
                  <a:lnTo>
                    <a:pt x="0" y="27"/>
                  </a:lnTo>
                  <a:lnTo>
                    <a:pt x="0" y="23"/>
                  </a:lnTo>
                  <a:lnTo>
                    <a:pt x="2" y="20"/>
                  </a:lnTo>
                  <a:lnTo>
                    <a:pt x="3" y="18"/>
                  </a:lnTo>
                </a:path>
              </a:pathLst>
            </a:custGeom>
            <a:noFill/>
            <a:ln w="0">
              <a:solidFill>
                <a:srgbClr val="AFFF4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98" name="Freeform 126">
              <a:extLst>
                <a:ext uri="{FF2B5EF4-FFF2-40B4-BE49-F238E27FC236}">
                  <a16:creationId xmlns:a16="http://schemas.microsoft.com/office/drawing/2014/main" id="{F1D23BB6-440F-4A25-A986-3C7B7A13F4E2}"/>
                </a:ext>
              </a:extLst>
            </p:cNvPr>
            <p:cNvSpPr>
              <a:spLocks/>
            </p:cNvSpPr>
            <p:nvPr/>
          </p:nvSpPr>
          <p:spPr bwMode="auto">
            <a:xfrm>
              <a:off x="2461" y="1791"/>
              <a:ext cx="552" cy="268"/>
            </a:xfrm>
            <a:custGeom>
              <a:avLst/>
              <a:gdLst>
                <a:gd name="T0" fmla="*/ 2 w 109"/>
                <a:gd name="T1" fmla="*/ 19 h 55"/>
                <a:gd name="T2" fmla="*/ 4 w 109"/>
                <a:gd name="T3" fmla="*/ 15 h 55"/>
                <a:gd name="T4" fmla="*/ 8 w 109"/>
                <a:gd name="T5" fmla="*/ 12 h 55"/>
                <a:gd name="T6" fmla="*/ 12 w 109"/>
                <a:gd name="T7" fmla="*/ 9 h 55"/>
                <a:gd name="T8" fmla="*/ 18 w 109"/>
                <a:gd name="T9" fmla="*/ 6 h 55"/>
                <a:gd name="T10" fmla="*/ 22 w 109"/>
                <a:gd name="T11" fmla="*/ 4 h 55"/>
                <a:gd name="T12" fmla="*/ 29 w 109"/>
                <a:gd name="T13" fmla="*/ 3 h 55"/>
                <a:gd name="T14" fmla="*/ 34 w 109"/>
                <a:gd name="T15" fmla="*/ 2 h 55"/>
                <a:gd name="T16" fmla="*/ 39 w 109"/>
                <a:gd name="T17" fmla="*/ 1 h 55"/>
                <a:gd name="T18" fmla="*/ 46 w 109"/>
                <a:gd name="T19" fmla="*/ 0 h 55"/>
                <a:gd name="T20" fmla="*/ 53 w 109"/>
                <a:gd name="T21" fmla="*/ 0 h 55"/>
                <a:gd name="T22" fmla="*/ 60 w 109"/>
                <a:gd name="T23" fmla="*/ 0 h 55"/>
                <a:gd name="T24" fmla="*/ 67 w 109"/>
                <a:gd name="T25" fmla="*/ 1 h 55"/>
                <a:gd name="T26" fmla="*/ 74 w 109"/>
                <a:gd name="T27" fmla="*/ 1 h 55"/>
                <a:gd name="T28" fmla="*/ 77 w 109"/>
                <a:gd name="T29" fmla="*/ 2 h 55"/>
                <a:gd name="T30" fmla="*/ 84 w 109"/>
                <a:gd name="T31" fmla="*/ 3 h 55"/>
                <a:gd name="T32" fmla="*/ 89 w 109"/>
                <a:gd name="T33" fmla="*/ 5 h 55"/>
                <a:gd name="T34" fmla="*/ 94 w 109"/>
                <a:gd name="T35" fmla="*/ 7 h 55"/>
                <a:gd name="T36" fmla="*/ 98 w 109"/>
                <a:gd name="T37" fmla="*/ 9 h 55"/>
                <a:gd name="T38" fmla="*/ 102 w 109"/>
                <a:gd name="T39" fmla="*/ 12 h 55"/>
                <a:gd name="T40" fmla="*/ 105 w 109"/>
                <a:gd name="T41" fmla="*/ 15 h 55"/>
                <a:gd name="T42" fmla="*/ 108 w 109"/>
                <a:gd name="T43" fmla="*/ 21 h 55"/>
                <a:gd name="T44" fmla="*/ 109 w 109"/>
                <a:gd name="T45" fmla="*/ 26 h 55"/>
                <a:gd name="T46" fmla="*/ 109 w 109"/>
                <a:gd name="T47" fmla="*/ 33 h 55"/>
                <a:gd name="T48" fmla="*/ 107 w 109"/>
                <a:gd name="T49" fmla="*/ 36 h 55"/>
                <a:gd name="T50" fmla="*/ 105 w 109"/>
                <a:gd name="T51" fmla="*/ 40 h 55"/>
                <a:gd name="T52" fmla="*/ 101 w 109"/>
                <a:gd name="T53" fmla="*/ 43 h 55"/>
                <a:gd name="T54" fmla="*/ 97 w 109"/>
                <a:gd name="T55" fmla="*/ 47 h 55"/>
                <a:gd name="T56" fmla="*/ 91 w 109"/>
                <a:gd name="T57" fmla="*/ 49 h 55"/>
                <a:gd name="T58" fmla="*/ 87 w 109"/>
                <a:gd name="T59" fmla="*/ 51 h 55"/>
                <a:gd name="T60" fmla="*/ 80 w 109"/>
                <a:gd name="T61" fmla="*/ 52 h 55"/>
                <a:gd name="T62" fmla="*/ 75 w 109"/>
                <a:gd name="T63" fmla="*/ 53 h 55"/>
                <a:gd name="T64" fmla="*/ 70 w 109"/>
                <a:gd name="T65" fmla="*/ 54 h 55"/>
                <a:gd name="T66" fmla="*/ 63 w 109"/>
                <a:gd name="T67" fmla="*/ 55 h 55"/>
                <a:gd name="T68" fmla="*/ 56 w 109"/>
                <a:gd name="T69" fmla="*/ 55 h 55"/>
                <a:gd name="T70" fmla="*/ 49 w 109"/>
                <a:gd name="T71" fmla="*/ 55 h 55"/>
                <a:gd name="T72" fmla="*/ 42 w 109"/>
                <a:gd name="T73" fmla="*/ 54 h 55"/>
                <a:gd name="T74" fmla="*/ 36 w 109"/>
                <a:gd name="T75" fmla="*/ 54 h 55"/>
                <a:gd name="T76" fmla="*/ 32 w 109"/>
                <a:gd name="T77" fmla="*/ 53 h 55"/>
                <a:gd name="T78" fmla="*/ 25 w 109"/>
                <a:gd name="T79" fmla="*/ 52 h 55"/>
                <a:gd name="T80" fmla="*/ 20 w 109"/>
                <a:gd name="T81" fmla="*/ 50 h 55"/>
                <a:gd name="T82" fmla="*/ 15 w 109"/>
                <a:gd name="T83" fmla="*/ 48 h 55"/>
                <a:gd name="T84" fmla="*/ 11 w 109"/>
                <a:gd name="T85" fmla="*/ 46 h 55"/>
                <a:gd name="T86" fmla="*/ 7 w 109"/>
                <a:gd name="T87" fmla="*/ 43 h 55"/>
                <a:gd name="T88" fmla="*/ 4 w 109"/>
                <a:gd name="T89" fmla="*/ 40 h 55"/>
                <a:gd name="T90" fmla="*/ 1 w 109"/>
                <a:gd name="T91" fmla="*/ 34 h 55"/>
                <a:gd name="T92" fmla="*/ 0 w 109"/>
                <a:gd name="T93" fmla="*/ 29 h 55"/>
                <a:gd name="T94" fmla="*/ 0 w 109"/>
                <a:gd name="T95" fmla="*/ 2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9" h="55">
                  <a:moveTo>
                    <a:pt x="1" y="21"/>
                  </a:moveTo>
                  <a:lnTo>
                    <a:pt x="2" y="19"/>
                  </a:lnTo>
                  <a:lnTo>
                    <a:pt x="4" y="15"/>
                  </a:lnTo>
                  <a:lnTo>
                    <a:pt x="4" y="15"/>
                  </a:lnTo>
                  <a:lnTo>
                    <a:pt x="7" y="12"/>
                  </a:lnTo>
                  <a:lnTo>
                    <a:pt x="8" y="12"/>
                  </a:lnTo>
                  <a:lnTo>
                    <a:pt x="11" y="9"/>
                  </a:lnTo>
                  <a:lnTo>
                    <a:pt x="12" y="9"/>
                  </a:lnTo>
                  <a:lnTo>
                    <a:pt x="15" y="7"/>
                  </a:lnTo>
                  <a:lnTo>
                    <a:pt x="18" y="6"/>
                  </a:lnTo>
                  <a:lnTo>
                    <a:pt x="20" y="5"/>
                  </a:lnTo>
                  <a:lnTo>
                    <a:pt x="22" y="4"/>
                  </a:lnTo>
                  <a:lnTo>
                    <a:pt x="25" y="3"/>
                  </a:lnTo>
                  <a:lnTo>
                    <a:pt x="29" y="3"/>
                  </a:lnTo>
                  <a:lnTo>
                    <a:pt x="32" y="2"/>
                  </a:lnTo>
                  <a:lnTo>
                    <a:pt x="34" y="2"/>
                  </a:lnTo>
                  <a:lnTo>
                    <a:pt x="36" y="1"/>
                  </a:lnTo>
                  <a:lnTo>
                    <a:pt x="39" y="1"/>
                  </a:lnTo>
                  <a:lnTo>
                    <a:pt x="42" y="1"/>
                  </a:lnTo>
                  <a:lnTo>
                    <a:pt x="46" y="0"/>
                  </a:lnTo>
                  <a:lnTo>
                    <a:pt x="49" y="0"/>
                  </a:lnTo>
                  <a:lnTo>
                    <a:pt x="53" y="0"/>
                  </a:lnTo>
                  <a:lnTo>
                    <a:pt x="56" y="0"/>
                  </a:lnTo>
                  <a:lnTo>
                    <a:pt x="60" y="0"/>
                  </a:lnTo>
                  <a:lnTo>
                    <a:pt x="63" y="0"/>
                  </a:lnTo>
                  <a:lnTo>
                    <a:pt x="67" y="1"/>
                  </a:lnTo>
                  <a:lnTo>
                    <a:pt x="70" y="1"/>
                  </a:lnTo>
                  <a:lnTo>
                    <a:pt x="74" y="1"/>
                  </a:lnTo>
                  <a:lnTo>
                    <a:pt x="75" y="2"/>
                  </a:lnTo>
                  <a:lnTo>
                    <a:pt x="77" y="2"/>
                  </a:lnTo>
                  <a:lnTo>
                    <a:pt x="80" y="3"/>
                  </a:lnTo>
                  <a:lnTo>
                    <a:pt x="84" y="3"/>
                  </a:lnTo>
                  <a:lnTo>
                    <a:pt x="87" y="4"/>
                  </a:lnTo>
                  <a:lnTo>
                    <a:pt x="89" y="5"/>
                  </a:lnTo>
                  <a:lnTo>
                    <a:pt x="91" y="6"/>
                  </a:lnTo>
                  <a:lnTo>
                    <a:pt x="94" y="7"/>
                  </a:lnTo>
                  <a:lnTo>
                    <a:pt x="97" y="9"/>
                  </a:lnTo>
                  <a:lnTo>
                    <a:pt x="98" y="9"/>
                  </a:lnTo>
                  <a:lnTo>
                    <a:pt x="101" y="12"/>
                  </a:lnTo>
                  <a:lnTo>
                    <a:pt x="102" y="12"/>
                  </a:lnTo>
                  <a:lnTo>
                    <a:pt x="105" y="15"/>
                  </a:lnTo>
                  <a:lnTo>
                    <a:pt x="105" y="15"/>
                  </a:lnTo>
                  <a:lnTo>
                    <a:pt x="107" y="19"/>
                  </a:lnTo>
                  <a:lnTo>
                    <a:pt x="108" y="21"/>
                  </a:lnTo>
                  <a:lnTo>
                    <a:pt x="109" y="22"/>
                  </a:lnTo>
                  <a:lnTo>
                    <a:pt x="109" y="26"/>
                  </a:lnTo>
                  <a:lnTo>
                    <a:pt x="109" y="29"/>
                  </a:lnTo>
                  <a:lnTo>
                    <a:pt x="109" y="33"/>
                  </a:lnTo>
                  <a:lnTo>
                    <a:pt x="108" y="34"/>
                  </a:lnTo>
                  <a:lnTo>
                    <a:pt x="107" y="36"/>
                  </a:lnTo>
                  <a:lnTo>
                    <a:pt x="105" y="40"/>
                  </a:lnTo>
                  <a:lnTo>
                    <a:pt x="105" y="40"/>
                  </a:lnTo>
                  <a:lnTo>
                    <a:pt x="102" y="43"/>
                  </a:lnTo>
                  <a:lnTo>
                    <a:pt x="101" y="43"/>
                  </a:lnTo>
                  <a:lnTo>
                    <a:pt x="98" y="46"/>
                  </a:lnTo>
                  <a:lnTo>
                    <a:pt x="97" y="47"/>
                  </a:lnTo>
                  <a:lnTo>
                    <a:pt x="94" y="48"/>
                  </a:lnTo>
                  <a:lnTo>
                    <a:pt x="91" y="49"/>
                  </a:lnTo>
                  <a:lnTo>
                    <a:pt x="89" y="50"/>
                  </a:lnTo>
                  <a:lnTo>
                    <a:pt x="87" y="51"/>
                  </a:lnTo>
                  <a:lnTo>
                    <a:pt x="84" y="52"/>
                  </a:lnTo>
                  <a:lnTo>
                    <a:pt x="80" y="52"/>
                  </a:lnTo>
                  <a:lnTo>
                    <a:pt x="77" y="53"/>
                  </a:lnTo>
                  <a:lnTo>
                    <a:pt x="75" y="53"/>
                  </a:lnTo>
                  <a:lnTo>
                    <a:pt x="74" y="54"/>
                  </a:lnTo>
                  <a:lnTo>
                    <a:pt x="70" y="54"/>
                  </a:lnTo>
                  <a:lnTo>
                    <a:pt x="67" y="54"/>
                  </a:lnTo>
                  <a:lnTo>
                    <a:pt x="63" y="55"/>
                  </a:lnTo>
                  <a:lnTo>
                    <a:pt x="60" y="55"/>
                  </a:lnTo>
                  <a:lnTo>
                    <a:pt x="56" y="55"/>
                  </a:lnTo>
                  <a:lnTo>
                    <a:pt x="53" y="55"/>
                  </a:lnTo>
                  <a:lnTo>
                    <a:pt x="49" y="55"/>
                  </a:lnTo>
                  <a:lnTo>
                    <a:pt x="46" y="55"/>
                  </a:lnTo>
                  <a:lnTo>
                    <a:pt x="42" y="54"/>
                  </a:lnTo>
                  <a:lnTo>
                    <a:pt x="39" y="54"/>
                  </a:lnTo>
                  <a:lnTo>
                    <a:pt x="36" y="54"/>
                  </a:lnTo>
                  <a:lnTo>
                    <a:pt x="34" y="53"/>
                  </a:lnTo>
                  <a:lnTo>
                    <a:pt x="32" y="53"/>
                  </a:lnTo>
                  <a:lnTo>
                    <a:pt x="29" y="52"/>
                  </a:lnTo>
                  <a:lnTo>
                    <a:pt x="25" y="52"/>
                  </a:lnTo>
                  <a:lnTo>
                    <a:pt x="22" y="51"/>
                  </a:lnTo>
                  <a:lnTo>
                    <a:pt x="20" y="50"/>
                  </a:lnTo>
                  <a:lnTo>
                    <a:pt x="18" y="49"/>
                  </a:lnTo>
                  <a:lnTo>
                    <a:pt x="15" y="48"/>
                  </a:lnTo>
                  <a:lnTo>
                    <a:pt x="12" y="47"/>
                  </a:lnTo>
                  <a:lnTo>
                    <a:pt x="11" y="46"/>
                  </a:lnTo>
                  <a:lnTo>
                    <a:pt x="8" y="43"/>
                  </a:lnTo>
                  <a:lnTo>
                    <a:pt x="7" y="43"/>
                  </a:lnTo>
                  <a:lnTo>
                    <a:pt x="4" y="40"/>
                  </a:lnTo>
                  <a:lnTo>
                    <a:pt x="4" y="40"/>
                  </a:lnTo>
                  <a:lnTo>
                    <a:pt x="2" y="36"/>
                  </a:lnTo>
                  <a:lnTo>
                    <a:pt x="1" y="34"/>
                  </a:lnTo>
                  <a:lnTo>
                    <a:pt x="0" y="33"/>
                  </a:lnTo>
                  <a:lnTo>
                    <a:pt x="0" y="29"/>
                  </a:lnTo>
                  <a:lnTo>
                    <a:pt x="0" y="26"/>
                  </a:lnTo>
                  <a:lnTo>
                    <a:pt x="0" y="22"/>
                  </a:lnTo>
                  <a:lnTo>
                    <a:pt x="1" y="21"/>
                  </a:lnTo>
                </a:path>
              </a:pathLst>
            </a:custGeom>
            <a:noFill/>
            <a:ln w="0">
              <a:solidFill>
                <a:srgbClr val="CFFF2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99" name="Freeform 127">
              <a:extLst>
                <a:ext uri="{FF2B5EF4-FFF2-40B4-BE49-F238E27FC236}">
                  <a16:creationId xmlns:a16="http://schemas.microsoft.com/office/drawing/2014/main" id="{CB409D44-1034-485C-9847-763B33BCE409}"/>
                </a:ext>
              </a:extLst>
            </p:cNvPr>
            <p:cNvSpPr>
              <a:spLocks/>
            </p:cNvSpPr>
            <p:nvPr/>
          </p:nvSpPr>
          <p:spPr bwMode="auto">
            <a:xfrm>
              <a:off x="2466" y="1796"/>
              <a:ext cx="542" cy="258"/>
            </a:xfrm>
            <a:custGeom>
              <a:avLst/>
              <a:gdLst>
                <a:gd name="T0" fmla="*/ 5 w 107"/>
                <a:gd name="T1" fmla="*/ 14 h 53"/>
                <a:gd name="T2" fmla="*/ 9 w 107"/>
                <a:gd name="T3" fmla="*/ 11 h 53"/>
                <a:gd name="T4" fmla="*/ 14 w 107"/>
                <a:gd name="T5" fmla="*/ 8 h 53"/>
                <a:gd name="T6" fmla="*/ 17 w 107"/>
                <a:gd name="T7" fmla="*/ 6 h 53"/>
                <a:gd name="T8" fmla="*/ 23 w 107"/>
                <a:gd name="T9" fmla="*/ 4 h 53"/>
                <a:gd name="T10" fmla="*/ 28 w 107"/>
                <a:gd name="T11" fmla="*/ 3 h 53"/>
                <a:gd name="T12" fmla="*/ 35 w 107"/>
                <a:gd name="T13" fmla="*/ 1 h 53"/>
                <a:gd name="T14" fmla="*/ 40 w 107"/>
                <a:gd name="T15" fmla="*/ 1 h 53"/>
                <a:gd name="T16" fmla="*/ 45 w 107"/>
                <a:gd name="T17" fmla="*/ 0 h 53"/>
                <a:gd name="T18" fmla="*/ 52 w 107"/>
                <a:gd name="T19" fmla="*/ 0 h 53"/>
                <a:gd name="T20" fmla="*/ 59 w 107"/>
                <a:gd name="T21" fmla="*/ 0 h 53"/>
                <a:gd name="T22" fmla="*/ 66 w 107"/>
                <a:gd name="T23" fmla="*/ 0 h 53"/>
                <a:gd name="T24" fmla="*/ 69 w 107"/>
                <a:gd name="T25" fmla="*/ 1 h 53"/>
                <a:gd name="T26" fmla="*/ 76 w 107"/>
                <a:gd name="T27" fmla="*/ 2 h 53"/>
                <a:gd name="T28" fmla="*/ 83 w 107"/>
                <a:gd name="T29" fmla="*/ 4 h 53"/>
                <a:gd name="T30" fmla="*/ 86 w 107"/>
                <a:gd name="T31" fmla="*/ 5 h 53"/>
                <a:gd name="T32" fmla="*/ 93 w 107"/>
                <a:gd name="T33" fmla="*/ 8 h 53"/>
                <a:gd name="T34" fmla="*/ 97 w 107"/>
                <a:gd name="T35" fmla="*/ 10 h 53"/>
                <a:gd name="T36" fmla="*/ 100 w 107"/>
                <a:gd name="T37" fmla="*/ 13 h 53"/>
                <a:gd name="T38" fmla="*/ 104 w 107"/>
                <a:gd name="T39" fmla="*/ 17 h 53"/>
                <a:gd name="T40" fmla="*/ 106 w 107"/>
                <a:gd name="T41" fmla="*/ 21 h 53"/>
                <a:gd name="T42" fmla="*/ 107 w 107"/>
                <a:gd name="T43" fmla="*/ 28 h 53"/>
                <a:gd name="T44" fmla="*/ 104 w 107"/>
                <a:gd name="T45" fmla="*/ 35 h 53"/>
                <a:gd name="T46" fmla="*/ 102 w 107"/>
                <a:gd name="T47" fmla="*/ 39 h 53"/>
                <a:gd name="T48" fmla="*/ 98 w 107"/>
                <a:gd name="T49" fmla="*/ 42 h 53"/>
                <a:gd name="T50" fmla="*/ 93 w 107"/>
                <a:gd name="T51" fmla="*/ 45 h 53"/>
                <a:gd name="T52" fmla="*/ 90 w 107"/>
                <a:gd name="T53" fmla="*/ 47 h 53"/>
                <a:gd name="T54" fmla="*/ 84 w 107"/>
                <a:gd name="T55" fmla="*/ 49 h 53"/>
                <a:gd name="T56" fmla="*/ 79 w 107"/>
                <a:gd name="T57" fmla="*/ 50 h 53"/>
                <a:gd name="T58" fmla="*/ 73 w 107"/>
                <a:gd name="T59" fmla="*/ 52 h 53"/>
                <a:gd name="T60" fmla="*/ 67 w 107"/>
                <a:gd name="T61" fmla="*/ 52 h 53"/>
                <a:gd name="T62" fmla="*/ 62 w 107"/>
                <a:gd name="T63" fmla="*/ 53 h 53"/>
                <a:gd name="T64" fmla="*/ 55 w 107"/>
                <a:gd name="T65" fmla="*/ 53 h 53"/>
                <a:gd name="T66" fmla="*/ 48 w 107"/>
                <a:gd name="T67" fmla="*/ 53 h 53"/>
                <a:gd name="T68" fmla="*/ 41 w 107"/>
                <a:gd name="T69" fmla="*/ 53 h 53"/>
                <a:gd name="T70" fmla="*/ 38 w 107"/>
                <a:gd name="T71" fmla="*/ 52 h 53"/>
                <a:gd name="T72" fmla="*/ 31 w 107"/>
                <a:gd name="T73" fmla="*/ 51 h 53"/>
                <a:gd name="T74" fmla="*/ 24 w 107"/>
                <a:gd name="T75" fmla="*/ 49 h 53"/>
                <a:gd name="T76" fmla="*/ 21 w 107"/>
                <a:gd name="T77" fmla="*/ 48 h 53"/>
                <a:gd name="T78" fmla="*/ 14 w 107"/>
                <a:gd name="T79" fmla="*/ 46 h 53"/>
                <a:gd name="T80" fmla="*/ 10 w 107"/>
                <a:gd name="T81" fmla="*/ 43 h 53"/>
                <a:gd name="T82" fmla="*/ 7 w 107"/>
                <a:gd name="T83" fmla="*/ 40 h 53"/>
                <a:gd name="T84" fmla="*/ 3 w 107"/>
                <a:gd name="T85" fmla="*/ 36 h 53"/>
                <a:gd name="T86" fmla="*/ 1 w 107"/>
                <a:gd name="T87" fmla="*/ 32 h 53"/>
                <a:gd name="T88" fmla="*/ 0 w 107"/>
                <a:gd name="T89" fmla="*/ 25 h 53"/>
                <a:gd name="T90" fmla="*/ 3 w 107"/>
                <a:gd name="T91" fmla="*/ 1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7" h="53">
                  <a:moveTo>
                    <a:pt x="3" y="17"/>
                  </a:moveTo>
                  <a:lnTo>
                    <a:pt x="5" y="14"/>
                  </a:lnTo>
                  <a:lnTo>
                    <a:pt x="7" y="13"/>
                  </a:lnTo>
                  <a:lnTo>
                    <a:pt x="9" y="11"/>
                  </a:lnTo>
                  <a:lnTo>
                    <a:pt x="10" y="10"/>
                  </a:lnTo>
                  <a:lnTo>
                    <a:pt x="14" y="8"/>
                  </a:lnTo>
                  <a:lnTo>
                    <a:pt x="14" y="8"/>
                  </a:lnTo>
                  <a:lnTo>
                    <a:pt x="17" y="6"/>
                  </a:lnTo>
                  <a:lnTo>
                    <a:pt x="21" y="5"/>
                  </a:lnTo>
                  <a:lnTo>
                    <a:pt x="23" y="4"/>
                  </a:lnTo>
                  <a:lnTo>
                    <a:pt x="24" y="4"/>
                  </a:lnTo>
                  <a:lnTo>
                    <a:pt x="28" y="3"/>
                  </a:lnTo>
                  <a:lnTo>
                    <a:pt x="31" y="2"/>
                  </a:lnTo>
                  <a:lnTo>
                    <a:pt x="35" y="1"/>
                  </a:lnTo>
                  <a:lnTo>
                    <a:pt x="38" y="1"/>
                  </a:lnTo>
                  <a:lnTo>
                    <a:pt x="40" y="1"/>
                  </a:lnTo>
                  <a:lnTo>
                    <a:pt x="41" y="0"/>
                  </a:lnTo>
                  <a:lnTo>
                    <a:pt x="45" y="0"/>
                  </a:lnTo>
                  <a:lnTo>
                    <a:pt x="48" y="0"/>
                  </a:lnTo>
                  <a:lnTo>
                    <a:pt x="52" y="0"/>
                  </a:lnTo>
                  <a:lnTo>
                    <a:pt x="55" y="0"/>
                  </a:lnTo>
                  <a:lnTo>
                    <a:pt x="59" y="0"/>
                  </a:lnTo>
                  <a:lnTo>
                    <a:pt x="62" y="0"/>
                  </a:lnTo>
                  <a:lnTo>
                    <a:pt x="66" y="0"/>
                  </a:lnTo>
                  <a:lnTo>
                    <a:pt x="67" y="1"/>
                  </a:lnTo>
                  <a:lnTo>
                    <a:pt x="69" y="1"/>
                  </a:lnTo>
                  <a:lnTo>
                    <a:pt x="73" y="1"/>
                  </a:lnTo>
                  <a:lnTo>
                    <a:pt x="76" y="2"/>
                  </a:lnTo>
                  <a:lnTo>
                    <a:pt x="79" y="3"/>
                  </a:lnTo>
                  <a:lnTo>
                    <a:pt x="83" y="4"/>
                  </a:lnTo>
                  <a:lnTo>
                    <a:pt x="84" y="4"/>
                  </a:lnTo>
                  <a:lnTo>
                    <a:pt x="86" y="5"/>
                  </a:lnTo>
                  <a:lnTo>
                    <a:pt x="90" y="6"/>
                  </a:lnTo>
                  <a:lnTo>
                    <a:pt x="93" y="8"/>
                  </a:lnTo>
                  <a:lnTo>
                    <a:pt x="93" y="8"/>
                  </a:lnTo>
                  <a:lnTo>
                    <a:pt x="97" y="10"/>
                  </a:lnTo>
                  <a:lnTo>
                    <a:pt x="98" y="11"/>
                  </a:lnTo>
                  <a:lnTo>
                    <a:pt x="100" y="13"/>
                  </a:lnTo>
                  <a:lnTo>
                    <a:pt x="102" y="14"/>
                  </a:lnTo>
                  <a:lnTo>
                    <a:pt x="104" y="17"/>
                  </a:lnTo>
                  <a:lnTo>
                    <a:pt x="104" y="18"/>
                  </a:lnTo>
                  <a:lnTo>
                    <a:pt x="106" y="21"/>
                  </a:lnTo>
                  <a:lnTo>
                    <a:pt x="107" y="25"/>
                  </a:lnTo>
                  <a:lnTo>
                    <a:pt x="107" y="28"/>
                  </a:lnTo>
                  <a:lnTo>
                    <a:pt x="106" y="32"/>
                  </a:lnTo>
                  <a:lnTo>
                    <a:pt x="104" y="35"/>
                  </a:lnTo>
                  <a:lnTo>
                    <a:pt x="104" y="36"/>
                  </a:lnTo>
                  <a:lnTo>
                    <a:pt x="102" y="39"/>
                  </a:lnTo>
                  <a:lnTo>
                    <a:pt x="100" y="40"/>
                  </a:lnTo>
                  <a:lnTo>
                    <a:pt x="98" y="42"/>
                  </a:lnTo>
                  <a:lnTo>
                    <a:pt x="97" y="43"/>
                  </a:lnTo>
                  <a:lnTo>
                    <a:pt x="93" y="45"/>
                  </a:lnTo>
                  <a:lnTo>
                    <a:pt x="93" y="46"/>
                  </a:lnTo>
                  <a:lnTo>
                    <a:pt x="90" y="47"/>
                  </a:lnTo>
                  <a:lnTo>
                    <a:pt x="86" y="48"/>
                  </a:lnTo>
                  <a:lnTo>
                    <a:pt x="84" y="49"/>
                  </a:lnTo>
                  <a:lnTo>
                    <a:pt x="83" y="49"/>
                  </a:lnTo>
                  <a:lnTo>
                    <a:pt x="79" y="50"/>
                  </a:lnTo>
                  <a:lnTo>
                    <a:pt x="76" y="51"/>
                  </a:lnTo>
                  <a:lnTo>
                    <a:pt x="73" y="52"/>
                  </a:lnTo>
                  <a:lnTo>
                    <a:pt x="69" y="52"/>
                  </a:lnTo>
                  <a:lnTo>
                    <a:pt x="67" y="52"/>
                  </a:lnTo>
                  <a:lnTo>
                    <a:pt x="66" y="53"/>
                  </a:lnTo>
                  <a:lnTo>
                    <a:pt x="62" y="53"/>
                  </a:lnTo>
                  <a:lnTo>
                    <a:pt x="59" y="53"/>
                  </a:lnTo>
                  <a:lnTo>
                    <a:pt x="55" y="53"/>
                  </a:lnTo>
                  <a:lnTo>
                    <a:pt x="52" y="53"/>
                  </a:lnTo>
                  <a:lnTo>
                    <a:pt x="48" y="53"/>
                  </a:lnTo>
                  <a:lnTo>
                    <a:pt x="45" y="53"/>
                  </a:lnTo>
                  <a:lnTo>
                    <a:pt x="41" y="53"/>
                  </a:lnTo>
                  <a:lnTo>
                    <a:pt x="40" y="52"/>
                  </a:lnTo>
                  <a:lnTo>
                    <a:pt x="38" y="52"/>
                  </a:lnTo>
                  <a:lnTo>
                    <a:pt x="35" y="52"/>
                  </a:lnTo>
                  <a:lnTo>
                    <a:pt x="31" y="51"/>
                  </a:lnTo>
                  <a:lnTo>
                    <a:pt x="28" y="50"/>
                  </a:lnTo>
                  <a:lnTo>
                    <a:pt x="24" y="49"/>
                  </a:lnTo>
                  <a:lnTo>
                    <a:pt x="23" y="49"/>
                  </a:lnTo>
                  <a:lnTo>
                    <a:pt x="21" y="48"/>
                  </a:lnTo>
                  <a:lnTo>
                    <a:pt x="17" y="47"/>
                  </a:lnTo>
                  <a:lnTo>
                    <a:pt x="14" y="46"/>
                  </a:lnTo>
                  <a:lnTo>
                    <a:pt x="14" y="45"/>
                  </a:lnTo>
                  <a:lnTo>
                    <a:pt x="10" y="43"/>
                  </a:lnTo>
                  <a:lnTo>
                    <a:pt x="9" y="42"/>
                  </a:lnTo>
                  <a:lnTo>
                    <a:pt x="7" y="40"/>
                  </a:lnTo>
                  <a:lnTo>
                    <a:pt x="5" y="39"/>
                  </a:lnTo>
                  <a:lnTo>
                    <a:pt x="3" y="36"/>
                  </a:lnTo>
                  <a:lnTo>
                    <a:pt x="3" y="35"/>
                  </a:lnTo>
                  <a:lnTo>
                    <a:pt x="1" y="32"/>
                  </a:lnTo>
                  <a:lnTo>
                    <a:pt x="0" y="28"/>
                  </a:lnTo>
                  <a:lnTo>
                    <a:pt x="0" y="25"/>
                  </a:lnTo>
                  <a:lnTo>
                    <a:pt x="1" y="21"/>
                  </a:lnTo>
                  <a:lnTo>
                    <a:pt x="3" y="18"/>
                  </a:lnTo>
                  <a:lnTo>
                    <a:pt x="3" y="17"/>
                  </a:lnTo>
                </a:path>
              </a:pathLst>
            </a:custGeom>
            <a:noFill/>
            <a:ln w="0">
              <a:solidFill>
                <a:srgbClr val="DFFF1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00" name="Freeform 128">
              <a:extLst>
                <a:ext uri="{FF2B5EF4-FFF2-40B4-BE49-F238E27FC236}">
                  <a16:creationId xmlns:a16="http://schemas.microsoft.com/office/drawing/2014/main" id="{8678A84B-212E-45ED-B073-7F51CDD6B28C}"/>
                </a:ext>
              </a:extLst>
            </p:cNvPr>
            <p:cNvSpPr>
              <a:spLocks/>
            </p:cNvSpPr>
            <p:nvPr/>
          </p:nvSpPr>
          <p:spPr bwMode="auto">
            <a:xfrm>
              <a:off x="2476" y="1801"/>
              <a:ext cx="522" cy="248"/>
            </a:xfrm>
            <a:custGeom>
              <a:avLst/>
              <a:gdLst>
                <a:gd name="T0" fmla="*/ 3 w 103"/>
                <a:gd name="T1" fmla="*/ 17 h 51"/>
                <a:gd name="T2" fmla="*/ 5 w 103"/>
                <a:gd name="T3" fmla="*/ 13 h 51"/>
                <a:gd name="T4" fmla="*/ 9 w 103"/>
                <a:gd name="T5" fmla="*/ 10 h 51"/>
                <a:gd name="T6" fmla="*/ 15 w 103"/>
                <a:gd name="T7" fmla="*/ 7 h 51"/>
                <a:gd name="T8" fmla="*/ 19 w 103"/>
                <a:gd name="T9" fmla="*/ 5 h 51"/>
                <a:gd name="T10" fmla="*/ 24 w 103"/>
                <a:gd name="T11" fmla="*/ 3 h 51"/>
                <a:gd name="T12" fmla="*/ 29 w 103"/>
                <a:gd name="T13" fmla="*/ 2 h 51"/>
                <a:gd name="T14" fmla="*/ 36 w 103"/>
                <a:gd name="T15" fmla="*/ 1 h 51"/>
                <a:gd name="T16" fmla="*/ 43 w 103"/>
                <a:gd name="T17" fmla="*/ 0 h 51"/>
                <a:gd name="T18" fmla="*/ 50 w 103"/>
                <a:gd name="T19" fmla="*/ 0 h 51"/>
                <a:gd name="T20" fmla="*/ 57 w 103"/>
                <a:gd name="T21" fmla="*/ 0 h 51"/>
                <a:gd name="T22" fmla="*/ 64 w 103"/>
                <a:gd name="T23" fmla="*/ 0 h 51"/>
                <a:gd name="T24" fmla="*/ 71 w 103"/>
                <a:gd name="T25" fmla="*/ 1 h 51"/>
                <a:gd name="T26" fmla="*/ 77 w 103"/>
                <a:gd name="T27" fmla="*/ 3 h 51"/>
                <a:gd name="T28" fmla="*/ 81 w 103"/>
                <a:gd name="T29" fmla="*/ 4 h 51"/>
                <a:gd name="T30" fmla="*/ 88 w 103"/>
                <a:gd name="T31" fmla="*/ 6 h 51"/>
                <a:gd name="T32" fmla="*/ 91 w 103"/>
                <a:gd name="T33" fmla="*/ 8 h 51"/>
                <a:gd name="T34" fmla="*/ 95 w 103"/>
                <a:gd name="T35" fmla="*/ 11 h 51"/>
                <a:gd name="T36" fmla="*/ 98 w 103"/>
                <a:gd name="T37" fmla="*/ 14 h 51"/>
                <a:gd name="T38" fmla="*/ 102 w 103"/>
                <a:gd name="T39" fmla="*/ 19 h 51"/>
                <a:gd name="T40" fmla="*/ 103 w 103"/>
                <a:gd name="T41" fmla="*/ 24 h 51"/>
                <a:gd name="T42" fmla="*/ 102 w 103"/>
                <a:gd name="T43" fmla="*/ 31 h 51"/>
                <a:gd name="T44" fmla="*/ 100 w 103"/>
                <a:gd name="T45" fmla="*/ 34 h 51"/>
                <a:gd name="T46" fmla="*/ 98 w 103"/>
                <a:gd name="T47" fmla="*/ 38 h 51"/>
                <a:gd name="T48" fmla="*/ 94 w 103"/>
                <a:gd name="T49" fmla="*/ 41 h 51"/>
                <a:gd name="T50" fmla="*/ 88 w 103"/>
                <a:gd name="T51" fmla="*/ 45 h 51"/>
                <a:gd name="T52" fmla="*/ 84 w 103"/>
                <a:gd name="T53" fmla="*/ 46 h 51"/>
                <a:gd name="T54" fmla="*/ 79 w 103"/>
                <a:gd name="T55" fmla="*/ 48 h 51"/>
                <a:gd name="T56" fmla="*/ 74 w 103"/>
                <a:gd name="T57" fmla="*/ 49 h 51"/>
                <a:gd name="T58" fmla="*/ 67 w 103"/>
                <a:gd name="T59" fmla="*/ 50 h 51"/>
                <a:gd name="T60" fmla="*/ 60 w 103"/>
                <a:gd name="T61" fmla="*/ 51 h 51"/>
                <a:gd name="T62" fmla="*/ 53 w 103"/>
                <a:gd name="T63" fmla="*/ 51 h 51"/>
                <a:gd name="T64" fmla="*/ 46 w 103"/>
                <a:gd name="T65" fmla="*/ 51 h 51"/>
                <a:gd name="T66" fmla="*/ 39 w 103"/>
                <a:gd name="T67" fmla="*/ 51 h 51"/>
                <a:gd name="T68" fmla="*/ 33 w 103"/>
                <a:gd name="T69" fmla="*/ 50 h 51"/>
                <a:gd name="T70" fmla="*/ 26 w 103"/>
                <a:gd name="T71" fmla="*/ 48 h 51"/>
                <a:gd name="T72" fmla="*/ 22 w 103"/>
                <a:gd name="T73" fmla="*/ 47 h 51"/>
                <a:gd name="T74" fmla="*/ 15 w 103"/>
                <a:gd name="T75" fmla="*/ 45 h 51"/>
                <a:gd name="T76" fmla="*/ 12 w 103"/>
                <a:gd name="T77" fmla="*/ 43 h 51"/>
                <a:gd name="T78" fmla="*/ 8 w 103"/>
                <a:gd name="T79" fmla="*/ 40 h 51"/>
                <a:gd name="T80" fmla="*/ 5 w 103"/>
                <a:gd name="T81" fmla="*/ 37 h 51"/>
                <a:gd name="T82" fmla="*/ 1 w 103"/>
                <a:gd name="T83" fmla="*/ 32 h 51"/>
                <a:gd name="T84" fmla="*/ 0 w 103"/>
                <a:gd name="T85" fmla="*/ 27 h 51"/>
                <a:gd name="T86" fmla="*/ 1 w 103"/>
                <a:gd name="T87" fmla="*/ 2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3" h="51">
                  <a:moveTo>
                    <a:pt x="1" y="19"/>
                  </a:moveTo>
                  <a:lnTo>
                    <a:pt x="3" y="17"/>
                  </a:lnTo>
                  <a:lnTo>
                    <a:pt x="5" y="14"/>
                  </a:lnTo>
                  <a:lnTo>
                    <a:pt x="5" y="13"/>
                  </a:lnTo>
                  <a:lnTo>
                    <a:pt x="8" y="11"/>
                  </a:lnTo>
                  <a:lnTo>
                    <a:pt x="9" y="10"/>
                  </a:lnTo>
                  <a:lnTo>
                    <a:pt x="12" y="8"/>
                  </a:lnTo>
                  <a:lnTo>
                    <a:pt x="15" y="7"/>
                  </a:lnTo>
                  <a:lnTo>
                    <a:pt x="15" y="6"/>
                  </a:lnTo>
                  <a:lnTo>
                    <a:pt x="19" y="5"/>
                  </a:lnTo>
                  <a:lnTo>
                    <a:pt x="22" y="4"/>
                  </a:lnTo>
                  <a:lnTo>
                    <a:pt x="24" y="3"/>
                  </a:lnTo>
                  <a:lnTo>
                    <a:pt x="26" y="3"/>
                  </a:lnTo>
                  <a:lnTo>
                    <a:pt x="29" y="2"/>
                  </a:lnTo>
                  <a:lnTo>
                    <a:pt x="33" y="1"/>
                  </a:lnTo>
                  <a:lnTo>
                    <a:pt x="36" y="1"/>
                  </a:lnTo>
                  <a:lnTo>
                    <a:pt x="39" y="0"/>
                  </a:lnTo>
                  <a:lnTo>
                    <a:pt x="43" y="0"/>
                  </a:lnTo>
                  <a:lnTo>
                    <a:pt x="46" y="0"/>
                  </a:lnTo>
                  <a:lnTo>
                    <a:pt x="50" y="0"/>
                  </a:lnTo>
                  <a:lnTo>
                    <a:pt x="53" y="0"/>
                  </a:lnTo>
                  <a:lnTo>
                    <a:pt x="57" y="0"/>
                  </a:lnTo>
                  <a:lnTo>
                    <a:pt x="60" y="0"/>
                  </a:lnTo>
                  <a:lnTo>
                    <a:pt x="64" y="0"/>
                  </a:lnTo>
                  <a:lnTo>
                    <a:pt x="67" y="1"/>
                  </a:lnTo>
                  <a:lnTo>
                    <a:pt x="71" y="1"/>
                  </a:lnTo>
                  <a:lnTo>
                    <a:pt x="74" y="2"/>
                  </a:lnTo>
                  <a:lnTo>
                    <a:pt x="77" y="3"/>
                  </a:lnTo>
                  <a:lnTo>
                    <a:pt x="79" y="3"/>
                  </a:lnTo>
                  <a:lnTo>
                    <a:pt x="81" y="4"/>
                  </a:lnTo>
                  <a:lnTo>
                    <a:pt x="84" y="5"/>
                  </a:lnTo>
                  <a:lnTo>
                    <a:pt x="88" y="6"/>
                  </a:lnTo>
                  <a:lnTo>
                    <a:pt x="88" y="7"/>
                  </a:lnTo>
                  <a:lnTo>
                    <a:pt x="91" y="8"/>
                  </a:lnTo>
                  <a:lnTo>
                    <a:pt x="94" y="10"/>
                  </a:lnTo>
                  <a:lnTo>
                    <a:pt x="95" y="11"/>
                  </a:lnTo>
                  <a:lnTo>
                    <a:pt x="98" y="13"/>
                  </a:lnTo>
                  <a:lnTo>
                    <a:pt x="98" y="14"/>
                  </a:lnTo>
                  <a:lnTo>
                    <a:pt x="100" y="17"/>
                  </a:lnTo>
                  <a:lnTo>
                    <a:pt x="102" y="19"/>
                  </a:lnTo>
                  <a:lnTo>
                    <a:pt x="102" y="20"/>
                  </a:lnTo>
                  <a:lnTo>
                    <a:pt x="103" y="24"/>
                  </a:lnTo>
                  <a:lnTo>
                    <a:pt x="103" y="27"/>
                  </a:lnTo>
                  <a:lnTo>
                    <a:pt x="102" y="31"/>
                  </a:lnTo>
                  <a:lnTo>
                    <a:pt x="102" y="32"/>
                  </a:lnTo>
                  <a:lnTo>
                    <a:pt x="100" y="34"/>
                  </a:lnTo>
                  <a:lnTo>
                    <a:pt x="98" y="37"/>
                  </a:lnTo>
                  <a:lnTo>
                    <a:pt x="98" y="38"/>
                  </a:lnTo>
                  <a:lnTo>
                    <a:pt x="95" y="40"/>
                  </a:lnTo>
                  <a:lnTo>
                    <a:pt x="94" y="41"/>
                  </a:lnTo>
                  <a:lnTo>
                    <a:pt x="91" y="43"/>
                  </a:lnTo>
                  <a:lnTo>
                    <a:pt x="88" y="45"/>
                  </a:lnTo>
                  <a:lnTo>
                    <a:pt x="88" y="45"/>
                  </a:lnTo>
                  <a:lnTo>
                    <a:pt x="84" y="46"/>
                  </a:lnTo>
                  <a:lnTo>
                    <a:pt x="81" y="47"/>
                  </a:lnTo>
                  <a:lnTo>
                    <a:pt x="79" y="48"/>
                  </a:lnTo>
                  <a:lnTo>
                    <a:pt x="77" y="48"/>
                  </a:lnTo>
                  <a:lnTo>
                    <a:pt x="74" y="49"/>
                  </a:lnTo>
                  <a:lnTo>
                    <a:pt x="71" y="50"/>
                  </a:lnTo>
                  <a:lnTo>
                    <a:pt x="67" y="50"/>
                  </a:lnTo>
                  <a:lnTo>
                    <a:pt x="64" y="51"/>
                  </a:lnTo>
                  <a:lnTo>
                    <a:pt x="60" y="51"/>
                  </a:lnTo>
                  <a:lnTo>
                    <a:pt x="57" y="51"/>
                  </a:lnTo>
                  <a:lnTo>
                    <a:pt x="53" y="51"/>
                  </a:lnTo>
                  <a:lnTo>
                    <a:pt x="50" y="51"/>
                  </a:lnTo>
                  <a:lnTo>
                    <a:pt x="46" y="51"/>
                  </a:lnTo>
                  <a:lnTo>
                    <a:pt x="43" y="51"/>
                  </a:lnTo>
                  <a:lnTo>
                    <a:pt x="39" y="51"/>
                  </a:lnTo>
                  <a:lnTo>
                    <a:pt x="36" y="50"/>
                  </a:lnTo>
                  <a:lnTo>
                    <a:pt x="33" y="50"/>
                  </a:lnTo>
                  <a:lnTo>
                    <a:pt x="29" y="49"/>
                  </a:lnTo>
                  <a:lnTo>
                    <a:pt x="26" y="48"/>
                  </a:lnTo>
                  <a:lnTo>
                    <a:pt x="24" y="48"/>
                  </a:lnTo>
                  <a:lnTo>
                    <a:pt x="22" y="47"/>
                  </a:lnTo>
                  <a:lnTo>
                    <a:pt x="19" y="46"/>
                  </a:lnTo>
                  <a:lnTo>
                    <a:pt x="15" y="45"/>
                  </a:lnTo>
                  <a:lnTo>
                    <a:pt x="15" y="45"/>
                  </a:lnTo>
                  <a:lnTo>
                    <a:pt x="12" y="43"/>
                  </a:lnTo>
                  <a:lnTo>
                    <a:pt x="9" y="41"/>
                  </a:lnTo>
                  <a:lnTo>
                    <a:pt x="8" y="40"/>
                  </a:lnTo>
                  <a:lnTo>
                    <a:pt x="5" y="38"/>
                  </a:lnTo>
                  <a:lnTo>
                    <a:pt x="5" y="37"/>
                  </a:lnTo>
                  <a:lnTo>
                    <a:pt x="3" y="34"/>
                  </a:lnTo>
                  <a:lnTo>
                    <a:pt x="1" y="32"/>
                  </a:lnTo>
                  <a:lnTo>
                    <a:pt x="1" y="31"/>
                  </a:lnTo>
                  <a:lnTo>
                    <a:pt x="0" y="27"/>
                  </a:lnTo>
                  <a:lnTo>
                    <a:pt x="0" y="24"/>
                  </a:lnTo>
                  <a:lnTo>
                    <a:pt x="1" y="20"/>
                  </a:lnTo>
                  <a:lnTo>
                    <a:pt x="1" y="19"/>
                  </a:lnTo>
                </a:path>
              </a:pathLst>
            </a:custGeom>
            <a:noFill/>
            <a:ln w="0">
              <a:solidFill>
                <a:srgbClr val="FF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01" name="Freeform 129">
              <a:extLst>
                <a:ext uri="{FF2B5EF4-FFF2-40B4-BE49-F238E27FC236}">
                  <a16:creationId xmlns:a16="http://schemas.microsoft.com/office/drawing/2014/main" id="{595A6B11-E499-4CE3-BC35-9E1B8BBC5E7A}"/>
                </a:ext>
              </a:extLst>
            </p:cNvPr>
            <p:cNvSpPr>
              <a:spLocks/>
            </p:cNvSpPr>
            <p:nvPr/>
          </p:nvSpPr>
          <p:spPr bwMode="auto">
            <a:xfrm>
              <a:off x="2487" y="1805"/>
              <a:ext cx="501" cy="239"/>
            </a:xfrm>
            <a:custGeom>
              <a:avLst/>
              <a:gdLst>
                <a:gd name="T0" fmla="*/ 5 w 99"/>
                <a:gd name="T1" fmla="*/ 12 h 49"/>
                <a:gd name="T2" fmla="*/ 10 w 99"/>
                <a:gd name="T3" fmla="*/ 9 h 49"/>
                <a:gd name="T4" fmla="*/ 13 w 99"/>
                <a:gd name="T5" fmla="*/ 7 h 49"/>
                <a:gd name="T6" fmla="*/ 17 w 99"/>
                <a:gd name="T7" fmla="*/ 5 h 49"/>
                <a:gd name="T8" fmla="*/ 24 w 99"/>
                <a:gd name="T9" fmla="*/ 3 h 49"/>
                <a:gd name="T10" fmla="*/ 27 w 99"/>
                <a:gd name="T11" fmla="*/ 2 h 49"/>
                <a:gd name="T12" fmla="*/ 34 w 99"/>
                <a:gd name="T13" fmla="*/ 1 h 49"/>
                <a:gd name="T14" fmla="*/ 41 w 99"/>
                <a:gd name="T15" fmla="*/ 0 h 49"/>
                <a:gd name="T16" fmla="*/ 48 w 99"/>
                <a:gd name="T17" fmla="*/ 0 h 49"/>
                <a:gd name="T18" fmla="*/ 55 w 99"/>
                <a:gd name="T19" fmla="*/ 0 h 49"/>
                <a:gd name="T20" fmla="*/ 62 w 99"/>
                <a:gd name="T21" fmla="*/ 0 h 49"/>
                <a:gd name="T22" fmla="*/ 69 w 99"/>
                <a:gd name="T23" fmla="*/ 1 h 49"/>
                <a:gd name="T24" fmla="*/ 72 w 99"/>
                <a:gd name="T25" fmla="*/ 2 h 49"/>
                <a:gd name="T26" fmla="*/ 79 w 99"/>
                <a:gd name="T27" fmla="*/ 4 h 49"/>
                <a:gd name="T28" fmla="*/ 83 w 99"/>
                <a:gd name="T29" fmla="*/ 6 h 49"/>
                <a:gd name="T30" fmla="*/ 89 w 99"/>
                <a:gd name="T31" fmla="*/ 9 h 49"/>
                <a:gd name="T32" fmla="*/ 93 w 99"/>
                <a:gd name="T33" fmla="*/ 12 h 49"/>
                <a:gd name="T34" fmla="*/ 96 w 99"/>
                <a:gd name="T35" fmla="*/ 15 h 49"/>
                <a:gd name="T36" fmla="*/ 98 w 99"/>
                <a:gd name="T37" fmla="*/ 19 h 49"/>
                <a:gd name="T38" fmla="*/ 99 w 99"/>
                <a:gd name="T39" fmla="*/ 26 h 49"/>
                <a:gd name="T40" fmla="*/ 96 w 99"/>
                <a:gd name="T41" fmla="*/ 33 h 49"/>
                <a:gd name="T42" fmla="*/ 94 w 99"/>
                <a:gd name="T43" fmla="*/ 37 h 49"/>
                <a:gd name="T44" fmla="*/ 89 w 99"/>
                <a:gd name="T45" fmla="*/ 40 h 49"/>
                <a:gd name="T46" fmla="*/ 86 w 99"/>
                <a:gd name="T47" fmla="*/ 42 h 49"/>
                <a:gd name="T48" fmla="*/ 82 w 99"/>
                <a:gd name="T49" fmla="*/ 44 h 49"/>
                <a:gd name="T50" fmla="*/ 75 w 99"/>
                <a:gd name="T51" fmla="*/ 46 h 49"/>
                <a:gd name="T52" fmla="*/ 72 w 99"/>
                <a:gd name="T53" fmla="*/ 47 h 49"/>
                <a:gd name="T54" fmla="*/ 65 w 99"/>
                <a:gd name="T55" fmla="*/ 48 h 49"/>
                <a:gd name="T56" fmla="*/ 58 w 99"/>
                <a:gd name="T57" fmla="*/ 49 h 49"/>
                <a:gd name="T58" fmla="*/ 51 w 99"/>
                <a:gd name="T59" fmla="*/ 49 h 49"/>
                <a:gd name="T60" fmla="*/ 44 w 99"/>
                <a:gd name="T61" fmla="*/ 49 h 49"/>
                <a:gd name="T62" fmla="*/ 37 w 99"/>
                <a:gd name="T63" fmla="*/ 49 h 49"/>
                <a:gd name="T64" fmla="*/ 31 w 99"/>
                <a:gd name="T65" fmla="*/ 48 h 49"/>
                <a:gd name="T66" fmla="*/ 27 w 99"/>
                <a:gd name="T67" fmla="*/ 47 h 49"/>
                <a:gd name="T68" fmla="*/ 20 w 99"/>
                <a:gd name="T69" fmla="*/ 45 h 49"/>
                <a:gd name="T70" fmla="*/ 16 w 99"/>
                <a:gd name="T71" fmla="*/ 44 h 49"/>
                <a:gd name="T72" fmla="*/ 10 w 99"/>
                <a:gd name="T73" fmla="*/ 40 h 49"/>
                <a:gd name="T74" fmla="*/ 6 w 99"/>
                <a:gd name="T75" fmla="*/ 37 h 49"/>
                <a:gd name="T76" fmla="*/ 3 w 99"/>
                <a:gd name="T77" fmla="*/ 34 h 49"/>
                <a:gd name="T78" fmla="*/ 1 w 99"/>
                <a:gd name="T79" fmla="*/ 30 h 49"/>
                <a:gd name="T80" fmla="*/ 0 w 99"/>
                <a:gd name="T81" fmla="*/ 23 h 49"/>
                <a:gd name="T82" fmla="*/ 3 w 99"/>
                <a:gd name="T83" fmla="*/ 1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9" h="49">
                  <a:moveTo>
                    <a:pt x="3" y="15"/>
                  </a:moveTo>
                  <a:lnTo>
                    <a:pt x="5" y="12"/>
                  </a:lnTo>
                  <a:lnTo>
                    <a:pt x="6" y="12"/>
                  </a:lnTo>
                  <a:lnTo>
                    <a:pt x="10" y="9"/>
                  </a:lnTo>
                  <a:lnTo>
                    <a:pt x="10" y="9"/>
                  </a:lnTo>
                  <a:lnTo>
                    <a:pt x="13" y="7"/>
                  </a:lnTo>
                  <a:lnTo>
                    <a:pt x="16" y="6"/>
                  </a:lnTo>
                  <a:lnTo>
                    <a:pt x="17" y="5"/>
                  </a:lnTo>
                  <a:lnTo>
                    <a:pt x="20" y="4"/>
                  </a:lnTo>
                  <a:lnTo>
                    <a:pt x="24" y="3"/>
                  </a:lnTo>
                  <a:lnTo>
                    <a:pt x="27" y="2"/>
                  </a:lnTo>
                  <a:lnTo>
                    <a:pt x="27" y="2"/>
                  </a:lnTo>
                  <a:lnTo>
                    <a:pt x="31" y="1"/>
                  </a:lnTo>
                  <a:lnTo>
                    <a:pt x="34" y="1"/>
                  </a:lnTo>
                  <a:lnTo>
                    <a:pt x="37" y="0"/>
                  </a:lnTo>
                  <a:lnTo>
                    <a:pt x="41" y="0"/>
                  </a:lnTo>
                  <a:lnTo>
                    <a:pt x="44" y="0"/>
                  </a:lnTo>
                  <a:lnTo>
                    <a:pt x="48" y="0"/>
                  </a:lnTo>
                  <a:lnTo>
                    <a:pt x="51" y="0"/>
                  </a:lnTo>
                  <a:lnTo>
                    <a:pt x="55" y="0"/>
                  </a:lnTo>
                  <a:lnTo>
                    <a:pt x="58" y="0"/>
                  </a:lnTo>
                  <a:lnTo>
                    <a:pt x="62" y="0"/>
                  </a:lnTo>
                  <a:lnTo>
                    <a:pt x="65" y="1"/>
                  </a:lnTo>
                  <a:lnTo>
                    <a:pt x="69" y="1"/>
                  </a:lnTo>
                  <a:lnTo>
                    <a:pt x="72" y="2"/>
                  </a:lnTo>
                  <a:lnTo>
                    <a:pt x="72" y="2"/>
                  </a:lnTo>
                  <a:lnTo>
                    <a:pt x="75" y="3"/>
                  </a:lnTo>
                  <a:lnTo>
                    <a:pt x="79" y="4"/>
                  </a:lnTo>
                  <a:lnTo>
                    <a:pt x="82" y="5"/>
                  </a:lnTo>
                  <a:lnTo>
                    <a:pt x="83" y="6"/>
                  </a:lnTo>
                  <a:lnTo>
                    <a:pt x="86" y="7"/>
                  </a:lnTo>
                  <a:lnTo>
                    <a:pt x="89" y="9"/>
                  </a:lnTo>
                  <a:lnTo>
                    <a:pt x="89" y="9"/>
                  </a:lnTo>
                  <a:lnTo>
                    <a:pt x="93" y="12"/>
                  </a:lnTo>
                  <a:lnTo>
                    <a:pt x="94" y="12"/>
                  </a:lnTo>
                  <a:lnTo>
                    <a:pt x="96" y="15"/>
                  </a:lnTo>
                  <a:lnTo>
                    <a:pt x="96" y="16"/>
                  </a:lnTo>
                  <a:lnTo>
                    <a:pt x="98" y="19"/>
                  </a:lnTo>
                  <a:lnTo>
                    <a:pt x="99" y="23"/>
                  </a:lnTo>
                  <a:lnTo>
                    <a:pt x="99" y="26"/>
                  </a:lnTo>
                  <a:lnTo>
                    <a:pt x="98" y="30"/>
                  </a:lnTo>
                  <a:lnTo>
                    <a:pt x="96" y="33"/>
                  </a:lnTo>
                  <a:lnTo>
                    <a:pt x="96" y="34"/>
                  </a:lnTo>
                  <a:lnTo>
                    <a:pt x="94" y="37"/>
                  </a:lnTo>
                  <a:lnTo>
                    <a:pt x="93" y="37"/>
                  </a:lnTo>
                  <a:lnTo>
                    <a:pt x="89" y="40"/>
                  </a:lnTo>
                  <a:lnTo>
                    <a:pt x="89" y="40"/>
                  </a:lnTo>
                  <a:lnTo>
                    <a:pt x="86" y="42"/>
                  </a:lnTo>
                  <a:lnTo>
                    <a:pt x="83" y="44"/>
                  </a:lnTo>
                  <a:lnTo>
                    <a:pt x="82" y="44"/>
                  </a:lnTo>
                  <a:lnTo>
                    <a:pt x="79" y="45"/>
                  </a:lnTo>
                  <a:lnTo>
                    <a:pt x="75" y="46"/>
                  </a:lnTo>
                  <a:lnTo>
                    <a:pt x="72" y="47"/>
                  </a:lnTo>
                  <a:lnTo>
                    <a:pt x="72" y="47"/>
                  </a:lnTo>
                  <a:lnTo>
                    <a:pt x="69" y="48"/>
                  </a:lnTo>
                  <a:lnTo>
                    <a:pt x="65" y="48"/>
                  </a:lnTo>
                  <a:lnTo>
                    <a:pt x="62" y="49"/>
                  </a:lnTo>
                  <a:lnTo>
                    <a:pt x="58" y="49"/>
                  </a:lnTo>
                  <a:lnTo>
                    <a:pt x="55" y="49"/>
                  </a:lnTo>
                  <a:lnTo>
                    <a:pt x="51" y="49"/>
                  </a:lnTo>
                  <a:lnTo>
                    <a:pt x="48" y="49"/>
                  </a:lnTo>
                  <a:lnTo>
                    <a:pt x="44" y="49"/>
                  </a:lnTo>
                  <a:lnTo>
                    <a:pt x="41" y="49"/>
                  </a:lnTo>
                  <a:lnTo>
                    <a:pt x="37" y="49"/>
                  </a:lnTo>
                  <a:lnTo>
                    <a:pt x="34" y="48"/>
                  </a:lnTo>
                  <a:lnTo>
                    <a:pt x="31" y="48"/>
                  </a:lnTo>
                  <a:lnTo>
                    <a:pt x="27" y="47"/>
                  </a:lnTo>
                  <a:lnTo>
                    <a:pt x="27" y="47"/>
                  </a:lnTo>
                  <a:lnTo>
                    <a:pt x="24" y="46"/>
                  </a:lnTo>
                  <a:lnTo>
                    <a:pt x="20" y="45"/>
                  </a:lnTo>
                  <a:lnTo>
                    <a:pt x="17" y="44"/>
                  </a:lnTo>
                  <a:lnTo>
                    <a:pt x="16" y="44"/>
                  </a:lnTo>
                  <a:lnTo>
                    <a:pt x="13" y="42"/>
                  </a:lnTo>
                  <a:lnTo>
                    <a:pt x="10" y="40"/>
                  </a:lnTo>
                  <a:lnTo>
                    <a:pt x="10" y="40"/>
                  </a:lnTo>
                  <a:lnTo>
                    <a:pt x="6" y="37"/>
                  </a:lnTo>
                  <a:lnTo>
                    <a:pt x="5" y="37"/>
                  </a:lnTo>
                  <a:lnTo>
                    <a:pt x="3" y="34"/>
                  </a:lnTo>
                  <a:lnTo>
                    <a:pt x="3" y="33"/>
                  </a:lnTo>
                  <a:lnTo>
                    <a:pt x="1" y="30"/>
                  </a:lnTo>
                  <a:lnTo>
                    <a:pt x="0" y="26"/>
                  </a:lnTo>
                  <a:lnTo>
                    <a:pt x="0" y="23"/>
                  </a:lnTo>
                  <a:lnTo>
                    <a:pt x="1" y="19"/>
                  </a:lnTo>
                  <a:lnTo>
                    <a:pt x="3" y="16"/>
                  </a:lnTo>
                  <a:lnTo>
                    <a:pt x="3" y="15"/>
                  </a:lnTo>
                </a:path>
              </a:pathLst>
            </a:custGeom>
            <a:noFill/>
            <a:ln w="0">
              <a:solidFill>
                <a:srgbClr val="FFD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02" name="Freeform 130">
              <a:extLst>
                <a:ext uri="{FF2B5EF4-FFF2-40B4-BE49-F238E27FC236}">
                  <a16:creationId xmlns:a16="http://schemas.microsoft.com/office/drawing/2014/main" id="{5044ADF2-5015-4650-8070-FB14B266EC5B}"/>
                </a:ext>
              </a:extLst>
            </p:cNvPr>
            <p:cNvSpPr>
              <a:spLocks/>
            </p:cNvSpPr>
            <p:nvPr/>
          </p:nvSpPr>
          <p:spPr bwMode="auto">
            <a:xfrm>
              <a:off x="2497" y="1810"/>
              <a:ext cx="481" cy="229"/>
            </a:xfrm>
            <a:custGeom>
              <a:avLst/>
              <a:gdLst>
                <a:gd name="T0" fmla="*/ 3 w 95"/>
                <a:gd name="T1" fmla="*/ 15 h 47"/>
                <a:gd name="T2" fmla="*/ 6 w 95"/>
                <a:gd name="T3" fmla="*/ 11 h 47"/>
                <a:gd name="T4" fmla="*/ 10 w 95"/>
                <a:gd name="T5" fmla="*/ 8 h 47"/>
                <a:gd name="T6" fmla="*/ 15 w 95"/>
                <a:gd name="T7" fmla="*/ 6 h 47"/>
                <a:gd name="T8" fmla="*/ 18 w 95"/>
                <a:gd name="T9" fmla="*/ 4 h 47"/>
                <a:gd name="T10" fmla="*/ 25 w 95"/>
                <a:gd name="T11" fmla="*/ 2 h 47"/>
                <a:gd name="T12" fmla="*/ 30 w 95"/>
                <a:gd name="T13" fmla="*/ 1 h 47"/>
                <a:gd name="T14" fmla="*/ 35 w 95"/>
                <a:gd name="T15" fmla="*/ 0 h 47"/>
                <a:gd name="T16" fmla="*/ 42 w 95"/>
                <a:gd name="T17" fmla="*/ 0 h 47"/>
                <a:gd name="T18" fmla="*/ 49 w 95"/>
                <a:gd name="T19" fmla="*/ 0 h 47"/>
                <a:gd name="T20" fmla="*/ 56 w 95"/>
                <a:gd name="T21" fmla="*/ 0 h 47"/>
                <a:gd name="T22" fmla="*/ 63 w 95"/>
                <a:gd name="T23" fmla="*/ 1 h 47"/>
                <a:gd name="T24" fmla="*/ 67 w 95"/>
                <a:gd name="T25" fmla="*/ 1 h 47"/>
                <a:gd name="T26" fmla="*/ 73 w 95"/>
                <a:gd name="T27" fmla="*/ 3 h 47"/>
                <a:gd name="T28" fmla="*/ 78 w 95"/>
                <a:gd name="T29" fmla="*/ 5 h 47"/>
                <a:gd name="T30" fmla="*/ 84 w 95"/>
                <a:gd name="T31" fmla="*/ 7 h 47"/>
                <a:gd name="T32" fmla="*/ 87 w 95"/>
                <a:gd name="T33" fmla="*/ 10 h 47"/>
                <a:gd name="T34" fmla="*/ 91 w 95"/>
                <a:gd name="T35" fmla="*/ 13 h 47"/>
                <a:gd name="T36" fmla="*/ 94 w 95"/>
                <a:gd name="T37" fmla="*/ 18 h 47"/>
                <a:gd name="T38" fmla="*/ 95 w 95"/>
                <a:gd name="T39" fmla="*/ 22 h 47"/>
                <a:gd name="T40" fmla="*/ 94 w 95"/>
                <a:gd name="T41" fmla="*/ 29 h 47"/>
                <a:gd name="T42" fmla="*/ 92 w 95"/>
                <a:gd name="T43" fmla="*/ 32 h 47"/>
                <a:gd name="T44" fmla="*/ 89 w 95"/>
                <a:gd name="T45" fmla="*/ 36 h 47"/>
                <a:gd name="T46" fmla="*/ 85 w 95"/>
                <a:gd name="T47" fmla="*/ 39 h 47"/>
                <a:gd name="T48" fmla="*/ 80 w 95"/>
                <a:gd name="T49" fmla="*/ 41 h 47"/>
                <a:gd name="T50" fmla="*/ 77 w 95"/>
                <a:gd name="T51" fmla="*/ 43 h 47"/>
                <a:gd name="T52" fmla="*/ 70 w 95"/>
                <a:gd name="T53" fmla="*/ 45 h 47"/>
                <a:gd name="T54" fmla="*/ 65 w 95"/>
                <a:gd name="T55" fmla="*/ 46 h 47"/>
                <a:gd name="T56" fmla="*/ 60 w 95"/>
                <a:gd name="T57" fmla="*/ 47 h 47"/>
                <a:gd name="T58" fmla="*/ 53 w 95"/>
                <a:gd name="T59" fmla="*/ 47 h 47"/>
                <a:gd name="T60" fmla="*/ 46 w 95"/>
                <a:gd name="T61" fmla="*/ 47 h 47"/>
                <a:gd name="T62" fmla="*/ 39 w 95"/>
                <a:gd name="T63" fmla="*/ 47 h 47"/>
                <a:gd name="T64" fmla="*/ 32 w 95"/>
                <a:gd name="T65" fmla="*/ 46 h 47"/>
                <a:gd name="T66" fmla="*/ 29 w 95"/>
                <a:gd name="T67" fmla="*/ 46 h 47"/>
                <a:gd name="T68" fmla="*/ 22 w 95"/>
                <a:gd name="T69" fmla="*/ 44 h 47"/>
                <a:gd name="T70" fmla="*/ 17 w 95"/>
                <a:gd name="T71" fmla="*/ 43 h 47"/>
                <a:gd name="T72" fmla="*/ 11 w 95"/>
                <a:gd name="T73" fmla="*/ 40 h 47"/>
                <a:gd name="T74" fmla="*/ 8 w 95"/>
                <a:gd name="T75" fmla="*/ 37 h 47"/>
                <a:gd name="T76" fmla="*/ 4 w 95"/>
                <a:gd name="T77" fmla="*/ 34 h 47"/>
                <a:gd name="T78" fmla="*/ 1 w 95"/>
                <a:gd name="T79" fmla="*/ 29 h 47"/>
                <a:gd name="T80" fmla="*/ 0 w 95"/>
                <a:gd name="T81" fmla="*/ 25 h 47"/>
                <a:gd name="T82" fmla="*/ 1 w 95"/>
                <a:gd name="T83" fmla="*/ 1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 h="47">
                  <a:moveTo>
                    <a:pt x="1" y="18"/>
                  </a:moveTo>
                  <a:lnTo>
                    <a:pt x="3" y="15"/>
                  </a:lnTo>
                  <a:lnTo>
                    <a:pt x="4" y="13"/>
                  </a:lnTo>
                  <a:lnTo>
                    <a:pt x="6" y="11"/>
                  </a:lnTo>
                  <a:lnTo>
                    <a:pt x="8" y="10"/>
                  </a:lnTo>
                  <a:lnTo>
                    <a:pt x="10" y="8"/>
                  </a:lnTo>
                  <a:lnTo>
                    <a:pt x="11" y="7"/>
                  </a:lnTo>
                  <a:lnTo>
                    <a:pt x="15" y="6"/>
                  </a:lnTo>
                  <a:lnTo>
                    <a:pt x="17" y="5"/>
                  </a:lnTo>
                  <a:lnTo>
                    <a:pt x="18" y="4"/>
                  </a:lnTo>
                  <a:lnTo>
                    <a:pt x="22" y="3"/>
                  </a:lnTo>
                  <a:lnTo>
                    <a:pt x="25" y="2"/>
                  </a:lnTo>
                  <a:lnTo>
                    <a:pt x="29" y="1"/>
                  </a:lnTo>
                  <a:lnTo>
                    <a:pt x="30" y="1"/>
                  </a:lnTo>
                  <a:lnTo>
                    <a:pt x="32" y="1"/>
                  </a:lnTo>
                  <a:lnTo>
                    <a:pt x="35" y="0"/>
                  </a:lnTo>
                  <a:lnTo>
                    <a:pt x="39" y="0"/>
                  </a:lnTo>
                  <a:lnTo>
                    <a:pt x="42" y="0"/>
                  </a:lnTo>
                  <a:lnTo>
                    <a:pt x="46" y="0"/>
                  </a:lnTo>
                  <a:lnTo>
                    <a:pt x="49" y="0"/>
                  </a:lnTo>
                  <a:lnTo>
                    <a:pt x="53" y="0"/>
                  </a:lnTo>
                  <a:lnTo>
                    <a:pt x="56" y="0"/>
                  </a:lnTo>
                  <a:lnTo>
                    <a:pt x="60" y="0"/>
                  </a:lnTo>
                  <a:lnTo>
                    <a:pt x="63" y="1"/>
                  </a:lnTo>
                  <a:lnTo>
                    <a:pt x="65" y="1"/>
                  </a:lnTo>
                  <a:lnTo>
                    <a:pt x="67" y="1"/>
                  </a:lnTo>
                  <a:lnTo>
                    <a:pt x="70" y="2"/>
                  </a:lnTo>
                  <a:lnTo>
                    <a:pt x="73" y="3"/>
                  </a:lnTo>
                  <a:lnTo>
                    <a:pt x="77" y="4"/>
                  </a:lnTo>
                  <a:lnTo>
                    <a:pt x="78" y="5"/>
                  </a:lnTo>
                  <a:lnTo>
                    <a:pt x="80" y="6"/>
                  </a:lnTo>
                  <a:lnTo>
                    <a:pt x="84" y="7"/>
                  </a:lnTo>
                  <a:lnTo>
                    <a:pt x="85" y="8"/>
                  </a:lnTo>
                  <a:lnTo>
                    <a:pt x="87" y="10"/>
                  </a:lnTo>
                  <a:lnTo>
                    <a:pt x="89" y="11"/>
                  </a:lnTo>
                  <a:lnTo>
                    <a:pt x="91" y="13"/>
                  </a:lnTo>
                  <a:lnTo>
                    <a:pt x="92" y="15"/>
                  </a:lnTo>
                  <a:lnTo>
                    <a:pt x="94" y="18"/>
                  </a:lnTo>
                  <a:lnTo>
                    <a:pt x="94" y="18"/>
                  </a:lnTo>
                  <a:lnTo>
                    <a:pt x="95" y="22"/>
                  </a:lnTo>
                  <a:lnTo>
                    <a:pt x="95" y="25"/>
                  </a:lnTo>
                  <a:lnTo>
                    <a:pt x="94" y="29"/>
                  </a:lnTo>
                  <a:lnTo>
                    <a:pt x="94" y="29"/>
                  </a:lnTo>
                  <a:lnTo>
                    <a:pt x="92" y="32"/>
                  </a:lnTo>
                  <a:lnTo>
                    <a:pt x="91" y="34"/>
                  </a:lnTo>
                  <a:lnTo>
                    <a:pt x="89" y="36"/>
                  </a:lnTo>
                  <a:lnTo>
                    <a:pt x="87" y="37"/>
                  </a:lnTo>
                  <a:lnTo>
                    <a:pt x="85" y="39"/>
                  </a:lnTo>
                  <a:lnTo>
                    <a:pt x="84" y="40"/>
                  </a:lnTo>
                  <a:lnTo>
                    <a:pt x="80" y="41"/>
                  </a:lnTo>
                  <a:lnTo>
                    <a:pt x="78" y="43"/>
                  </a:lnTo>
                  <a:lnTo>
                    <a:pt x="77" y="43"/>
                  </a:lnTo>
                  <a:lnTo>
                    <a:pt x="73" y="44"/>
                  </a:lnTo>
                  <a:lnTo>
                    <a:pt x="70" y="45"/>
                  </a:lnTo>
                  <a:lnTo>
                    <a:pt x="67" y="46"/>
                  </a:lnTo>
                  <a:lnTo>
                    <a:pt x="65" y="46"/>
                  </a:lnTo>
                  <a:lnTo>
                    <a:pt x="63" y="46"/>
                  </a:lnTo>
                  <a:lnTo>
                    <a:pt x="60" y="47"/>
                  </a:lnTo>
                  <a:lnTo>
                    <a:pt x="56" y="47"/>
                  </a:lnTo>
                  <a:lnTo>
                    <a:pt x="53" y="47"/>
                  </a:lnTo>
                  <a:lnTo>
                    <a:pt x="49" y="47"/>
                  </a:lnTo>
                  <a:lnTo>
                    <a:pt x="46" y="47"/>
                  </a:lnTo>
                  <a:lnTo>
                    <a:pt x="42" y="47"/>
                  </a:lnTo>
                  <a:lnTo>
                    <a:pt x="39" y="47"/>
                  </a:lnTo>
                  <a:lnTo>
                    <a:pt x="35" y="47"/>
                  </a:lnTo>
                  <a:lnTo>
                    <a:pt x="32" y="46"/>
                  </a:lnTo>
                  <a:lnTo>
                    <a:pt x="30" y="46"/>
                  </a:lnTo>
                  <a:lnTo>
                    <a:pt x="29" y="46"/>
                  </a:lnTo>
                  <a:lnTo>
                    <a:pt x="25" y="45"/>
                  </a:lnTo>
                  <a:lnTo>
                    <a:pt x="22" y="44"/>
                  </a:lnTo>
                  <a:lnTo>
                    <a:pt x="18" y="43"/>
                  </a:lnTo>
                  <a:lnTo>
                    <a:pt x="17" y="43"/>
                  </a:lnTo>
                  <a:lnTo>
                    <a:pt x="15" y="41"/>
                  </a:lnTo>
                  <a:lnTo>
                    <a:pt x="11" y="40"/>
                  </a:lnTo>
                  <a:lnTo>
                    <a:pt x="10" y="39"/>
                  </a:lnTo>
                  <a:lnTo>
                    <a:pt x="8" y="37"/>
                  </a:lnTo>
                  <a:lnTo>
                    <a:pt x="6" y="36"/>
                  </a:lnTo>
                  <a:lnTo>
                    <a:pt x="4" y="34"/>
                  </a:lnTo>
                  <a:lnTo>
                    <a:pt x="3" y="32"/>
                  </a:lnTo>
                  <a:lnTo>
                    <a:pt x="1" y="29"/>
                  </a:lnTo>
                  <a:lnTo>
                    <a:pt x="1" y="29"/>
                  </a:lnTo>
                  <a:lnTo>
                    <a:pt x="0" y="25"/>
                  </a:lnTo>
                  <a:lnTo>
                    <a:pt x="0" y="22"/>
                  </a:lnTo>
                  <a:lnTo>
                    <a:pt x="1" y="18"/>
                  </a:lnTo>
                  <a:lnTo>
                    <a:pt x="1" y="18"/>
                  </a:lnTo>
                </a:path>
              </a:pathLst>
            </a:custGeom>
            <a:noFill/>
            <a:ln w="0">
              <a:solidFill>
                <a:srgbClr val="FFC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03" name="Freeform 131">
              <a:extLst>
                <a:ext uri="{FF2B5EF4-FFF2-40B4-BE49-F238E27FC236}">
                  <a16:creationId xmlns:a16="http://schemas.microsoft.com/office/drawing/2014/main" id="{8FFABD2C-250D-455E-9F83-9C69369AE8AB}"/>
                </a:ext>
              </a:extLst>
            </p:cNvPr>
            <p:cNvSpPr>
              <a:spLocks/>
            </p:cNvSpPr>
            <p:nvPr/>
          </p:nvSpPr>
          <p:spPr bwMode="auto">
            <a:xfrm>
              <a:off x="2507" y="1815"/>
              <a:ext cx="461" cy="219"/>
            </a:xfrm>
            <a:custGeom>
              <a:avLst/>
              <a:gdLst>
                <a:gd name="T0" fmla="*/ 3 w 91"/>
                <a:gd name="T1" fmla="*/ 14 h 45"/>
                <a:gd name="T2" fmla="*/ 6 w 91"/>
                <a:gd name="T3" fmla="*/ 10 h 45"/>
                <a:gd name="T4" fmla="*/ 11 w 91"/>
                <a:gd name="T5" fmla="*/ 7 h 45"/>
                <a:gd name="T6" fmla="*/ 16 w 91"/>
                <a:gd name="T7" fmla="*/ 4 h 45"/>
                <a:gd name="T8" fmla="*/ 20 w 91"/>
                <a:gd name="T9" fmla="*/ 3 h 45"/>
                <a:gd name="T10" fmla="*/ 27 w 91"/>
                <a:gd name="T11" fmla="*/ 1 h 45"/>
                <a:gd name="T12" fmla="*/ 33 w 91"/>
                <a:gd name="T13" fmla="*/ 0 h 45"/>
                <a:gd name="T14" fmla="*/ 37 w 91"/>
                <a:gd name="T15" fmla="*/ 0 h 45"/>
                <a:gd name="T16" fmla="*/ 44 w 91"/>
                <a:gd name="T17" fmla="*/ 0 h 45"/>
                <a:gd name="T18" fmla="*/ 51 w 91"/>
                <a:gd name="T19" fmla="*/ 0 h 45"/>
                <a:gd name="T20" fmla="*/ 55 w 91"/>
                <a:gd name="T21" fmla="*/ 0 h 45"/>
                <a:gd name="T22" fmla="*/ 61 w 91"/>
                <a:gd name="T23" fmla="*/ 1 h 45"/>
                <a:gd name="T24" fmla="*/ 68 w 91"/>
                <a:gd name="T25" fmla="*/ 2 h 45"/>
                <a:gd name="T26" fmla="*/ 72 w 91"/>
                <a:gd name="T27" fmla="*/ 4 h 45"/>
                <a:gd name="T28" fmla="*/ 78 w 91"/>
                <a:gd name="T29" fmla="*/ 6 h 45"/>
                <a:gd name="T30" fmla="*/ 82 w 91"/>
                <a:gd name="T31" fmla="*/ 8 h 45"/>
                <a:gd name="T32" fmla="*/ 85 w 91"/>
                <a:gd name="T33" fmla="*/ 11 h 45"/>
                <a:gd name="T34" fmla="*/ 89 w 91"/>
                <a:gd name="T35" fmla="*/ 15 h 45"/>
                <a:gd name="T36" fmla="*/ 91 w 91"/>
                <a:gd name="T37" fmla="*/ 21 h 45"/>
                <a:gd name="T38" fmla="*/ 90 w 91"/>
                <a:gd name="T39" fmla="*/ 28 h 45"/>
                <a:gd name="T40" fmla="*/ 88 w 91"/>
                <a:gd name="T41" fmla="*/ 31 h 45"/>
                <a:gd name="T42" fmla="*/ 85 w 91"/>
                <a:gd name="T43" fmla="*/ 35 h 45"/>
                <a:gd name="T44" fmla="*/ 80 w 91"/>
                <a:gd name="T45" fmla="*/ 38 h 45"/>
                <a:gd name="T46" fmla="*/ 75 w 91"/>
                <a:gd name="T47" fmla="*/ 41 h 45"/>
                <a:gd name="T48" fmla="*/ 71 w 91"/>
                <a:gd name="T49" fmla="*/ 42 h 45"/>
                <a:gd name="T50" fmla="*/ 65 w 91"/>
                <a:gd name="T51" fmla="*/ 44 h 45"/>
                <a:gd name="T52" fmla="*/ 58 w 91"/>
                <a:gd name="T53" fmla="*/ 45 h 45"/>
                <a:gd name="T54" fmla="*/ 54 w 91"/>
                <a:gd name="T55" fmla="*/ 45 h 45"/>
                <a:gd name="T56" fmla="*/ 47 w 91"/>
                <a:gd name="T57" fmla="*/ 45 h 45"/>
                <a:gd name="T58" fmla="*/ 40 w 91"/>
                <a:gd name="T59" fmla="*/ 45 h 45"/>
                <a:gd name="T60" fmla="*/ 36 w 91"/>
                <a:gd name="T61" fmla="*/ 45 h 45"/>
                <a:gd name="T62" fmla="*/ 30 w 91"/>
                <a:gd name="T63" fmla="*/ 44 h 45"/>
                <a:gd name="T64" fmla="*/ 23 w 91"/>
                <a:gd name="T65" fmla="*/ 43 h 45"/>
                <a:gd name="T66" fmla="*/ 19 w 91"/>
                <a:gd name="T67" fmla="*/ 42 h 45"/>
                <a:gd name="T68" fmla="*/ 13 w 91"/>
                <a:gd name="T69" fmla="*/ 39 h 45"/>
                <a:gd name="T70" fmla="*/ 9 w 91"/>
                <a:gd name="T71" fmla="*/ 37 h 45"/>
                <a:gd name="T72" fmla="*/ 6 w 91"/>
                <a:gd name="T73" fmla="*/ 34 h 45"/>
                <a:gd name="T74" fmla="*/ 2 w 91"/>
                <a:gd name="T75" fmla="*/ 30 h 45"/>
                <a:gd name="T76" fmla="*/ 0 w 91"/>
                <a:gd name="T77" fmla="*/ 24 h 45"/>
                <a:gd name="T78" fmla="*/ 1 w 91"/>
                <a:gd name="T79" fmla="*/ 1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1" h="45">
                  <a:moveTo>
                    <a:pt x="2" y="15"/>
                  </a:moveTo>
                  <a:lnTo>
                    <a:pt x="3" y="14"/>
                  </a:lnTo>
                  <a:lnTo>
                    <a:pt x="6" y="11"/>
                  </a:lnTo>
                  <a:lnTo>
                    <a:pt x="6" y="10"/>
                  </a:lnTo>
                  <a:lnTo>
                    <a:pt x="9" y="8"/>
                  </a:lnTo>
                  <a:lnTo>
                    <a:pt x="11" y="7"/>
                  </a:lnTo>
                  <a:lnTo>
                    <a:pt x="13" y="6"/>
                  </a:lnTo>
                  <a:lnTo>
                    <a:pt x="16" y="4"/>
                  </a:lnTo>
                  <a:lnTo>
                    <a:pt x="19" y="4"/>
                  </a:lnTo>
                  <a:lnTo>
                    <a:pt x="20" y="3"/>
                  </a:lnTo>
                  <a:lnTo>
                    <a:pt x="23" y="2"/>
                  </a:lnTo>
                  <a:lnTo>
                    <a:pt x="27" y="1"/>
                  </a:lnTo>
                  <a:lnTo>
                    <a:pt x="30" y="1"/>
                  </a:lnTo>
                  <a:lnTo>
                    <a:pt x="33" y="0"/>
                  </a:lnTo>
                  <a:lnTo>
                    <a:pt x="36" y="0"/>
                  </a:lnTo>
                  <a:lnTo>
                    <a:pt x="37" y="0"/>
                  </a:lnTo>
                  <a:lnTo>
                    <a:pt x="40" y="0"/>
                  </a:lnTo>
                  <a:lnTo>
                    <a:pt x="44" y="0"/>
                  </a:lnTo>
                  <a:lnTo>
                    <a:pt x="47" y="0"/>
                  </a:lnTo>
                  <a:lnTo>
                    <a:pt x="51" y="0"/>
                  </a:lnTo>
                  <a:lnTo>
                    <a:pt x="54" y="0"/>
                  </a:lnTo>
                  <a:lnTo>
                    <a:pt x="55" y="0"/>
                  </a:lnTo>
                  <a:lnTo>
                    <a:pt x="58" y="0"/>
                  </a:lnTo>
                  <a:lnTo>
                    <a:pt x="61" y="1"/>
                  </a:lnTo>
                  <a:lnTo>
                    <a:pt x="65" y="1"/>
                  </a:lnTo>
                  <a:lnTo>
                    <a:pt x="68" y="2"/>
                  </a:lnTo>
                  <a:lnTo>
                    <a:pt x="71" y="3"/>
                  </a:lnTo>
                  <a:lnTo>
                    <a:pt x="72" y="4"/>
                  </a:lnTo>
                  <a:lnTo>
                    <a:pt x="75" y="4"/>
                  </a:lnTo>
                  <a:lnTo>
                    <a:pt x="78" y="6"/>
                  </a:lnTo>
                  <a:lnTo>
                    <a:pt x="80" y="7"/>
                  </a:lnTo>
                  <a:lnTo>
                    <a:pt x="82" y="8"/>
                  </a:lnTo>
                  <a:lnTo>
                    <a:pt x="85" y="10"/>
                  </a:lnTo>
                  <a:lnTo>
                    <a:pt x="85" y="11"/>
                  </a:lnTo>
                  <a:lnTo>
                    <a:pt x="88" y="14"/>
                  </a:lnTo>
                  <a:lnTo>
                    <a:pt x="89" y="15"/>
                  </a:lnTo>
                  <a:lnTo>
                    <a:pt x="90" y="17"/>
                  </a:lnTo>
                  <a:lnTo>
                    <a:pt x="91" y="21"/>
                  </a:lnTo>
                  <a:lnTo>
                    <a:pt x="91" y="24"/>
                  </a:lnTo>
                  <a:lnTo>
                    <a:pt x="90" y="28"/>
                  </a:lnTo>
                  <a:lnTo>
                    <a:pt x="89" y="30"/>
                  </a:lnTo>
                  <a:lnTo>
                    <a:pt x="88" y="31"/>
                  </a:lnTo>
                  <a:lnTo>
                    <a:pt x="85" y="34"/>
                  </a:lnTo>
                  <a:lnTo>
                    <a:pt x="85" y="35"/>
                  </a:lnTo>
                  <a:lnTo>
                    <a:pt x="82" y="37"/>
                  </a:lnTo>
                  <a:lnTo>
                    <a:pt x="80" y="38"/>
                  </a:lnTo>
                  <a:lnTo>
                    <a:pt x="78" y="39"/>
                  </a:lnTo>
                  <a:lnTo>
                    <a:pt x="75" y="41"/>
                  </a:lnTo>
                  <a:lnTo>
                    <a:pt x="72" y="42"/>
                  </a:lnTo>
                  <a:lnTo>
                    <a:pt x="71" y="42"/>
                  </a:lnTo>
                  <a:lnTo>
                    <a:pt x="68" y="43"/>
                  </a:lnTo>
                  <a:lnTo>
                    <a:pt x="65" y="44"/>
                  </a:lnTo>
                  <a:lnTo>
                    <a:pt x="61" y="44"/>
                  </a:lnTo>
                  <a:lnTo>
                    <a:pt x="58" y="45"/>
                  </a:lnTo>
                  <a:lnTo>
                    <a:pt x="55" y="45"/>
                  </a:lnTo>
                  <a:lnTo>
                    <a:pt x="54" y="45"/>
                  </a:lnTo>
                  <a:lnTo>
                    <a:pt x="51" y="45"/>
                  </a:lnTo>
                  <a:lnTo>
                    <a:pt x="47" y="45"/>
                  </a:lnTo>
                  <a:lnTo>
                    <a:pt x="44" y="45"/>
                  </a:lnTo>
                  <a:lnTo>
                    <a:pt x="40" y="45"/>
                  </a:lnTo>
                  <a:lnTo>
                    <a:pt x="37" y="45"/>
                  </a:lnTo>
                  <a:lnTo>
                    <a:pt x="36" y="45"/>
                  </a:lnTo>
                  <a:lnTo>
                    <a:pt x="33" y="45"/>
                  </a:lnTo>
                  <a:lnTo>
                    <a:pt x="30" y="44"/>
                  </a:lnTo>
                  <a:lnTo>
                    <a:pt x="27" y="44"/>
                  </a:lnTo>
                  <a:lnTo>
                    <a:pt x="23" y="43"/>
                  </a:lnTo>
                  <a:lnTo>
                    <a:pt x="20" y="42"/>
                  </a:lnTo>
                  <a:lnTo>
                    <a:pt x="19" y="42"/>
                  </a:lnTo>
                  <a:lnTo>
                    <a:pt x="16" y="41"/>
                  </a:lnTo>
                  <a:lnTo>
                    <a:pt x="13" y="39"/>
                  </a:lnTo>
                  <a:lnTo>
                    <a:pt x="11" y="38"/>
                  </a:lnTo>
                  <a:lnTo>
                    <a:pt x="9" y="37"/>
                  </a:lnTo>
                  <a:lnTo>
                    <a:pt x="6" y="35"/>
                  </a:lnTo>
                  <a:lnTo>
                    <a:pt x="6" y="34"/>
                  </a:lnTo>
                  <a:lnTo>
                    <a:pt x="3" y="31"/>
                  </a:lnTo>
                  <a:lnTo>
                    <a:pt x="2" y="30"/>
                  </a:lnTo>
                  <a:lnTo>
                    <a:pt x="1" y="28"/>
                  </a:lnTo>
                  <a:lnTo>
                    <a:pt x="0" y="24"/>
                  </a:lnTo>
                  <a:lnTo>
                    <a:pt x="0" y="21"/>
                  </a:lnTo>
                  <a:lnTo>
                    <a:pt x="1" y="17"/>
                  </a:lnTo>
                  <a:lnTo>
                    <a:pt x="2" y="15"/>
                  </a:lnTo>
                </a:path>
              </a:pathLst>
            </a:custGeom>
            <a:noFill/>
            <a:ln w="0">
              <a:solidFill>
                <a:srgbClr val="FFA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04" name="Freeform 132">
              <a:extLst>
                <a:ext uri="{FF2B5EF4-FFF2-40B4-BE49-F238E27FC236}">
                  <a16:creationId xmlns:a16="http://schemas.microsoft.com/office/drawing/2014/main" id="{EE9EFD29-3D39-46CF-B29F-AA30130E4775}"/>
                </a:ext>
              </a:extLst>
            </p:cNvPr>
            <p:cNvSpPr>
              <a:spLocks/>
            </p:cNvSpPr>
            <p:nvPr/>
          </p:nvSpPr>
          <p:spPr bwMode="auto">
            <a:xfrm>
              <a:off x="2517" y="1820"/>
              <a:ext cx="441" cy="209"/>
            </a:xfrm>
            <a:custGeom>
              <a:avLst/>
              <a:gdLst>
                <a:gd name="T0" fmla="*/ 1 w 87"/>
                <a:gd name="T1" fmla="*/ 16 h 43"/>
                <a:gd name="T2" fmla="*/ 4 w 87"/>
                <a:gd name="T3" fmla="*/ 12 h 43"/>
                <a:gd name="T4" fmla="*/ 7 w 87"/>
                <a:gd name="T5" fmla="*/ 9 h 43"/>
                <a:gd name="T6" fmla="*/ 12 w 87"/>
                <a:gd name="T7" fmla="*/ 6 h 43"/>
                <a:gd name="T8" fmla="*/ 18 w 87"/>
                <a:gd name="T9" fmla="*/ 4 h 43"/>
                <a:gd name="T10" fmla="*/ 21 w 87"/>
                <a:gd name="T11" fmla="*/ 2 h 43"/>
                <a:gd name="T12" fmla="*/ 28 w 87"/>
                <a:gd name="T13" fmla="*/ 1 h 43"/>
                <a:gd name="T14" fmla="*/ 35 w 87"/>
                <a:gd name="T15" fmla="*/ 0 h 43"/>
                <a:gd name="T16" fmla="*/ 42 w 87"/>
                <a:gd name="T17" fmla="*/ 0 h 43"/>
                <a:gd name="T18" fmla="*/ 49 w 87"/>
                <a:gd name="T19" fmla="*/ 0 h 43"/>
                <a:gd name="T20" fmla="*/ 56 w 87"/>
                <a:gd name="T21" fmla="*/ 0 h 43"/>
                <a:gd name="T22" fmla="*/ 63 w 87"/>
                <a:gd name="T23" fmla="*/ 2 h 43"/>
                <a:gd name="T24" fmla="*/ 66 w 87"/>
                <a:gd name="T25" fmla="*/ 3 h 43"/>
                <a:gd name="T26" fmla="*/ 73 w 87"/>
                <a:gd name="T27" fmla="*/ 5 h 43"/>
                <a:gd name="T28" fmla="*/ 76 w 87"/>
                <a:gd name="T29" fmla="*/ 7 h 43"/>
                <a:gd name="T30" fmla="*/ 81 w 87"/>
                <a:gd name="T31" fmla="*/ 9 h 43"/>
                <a:gd name="T32" fmla="*/ 84 w 87"/>
                <a:gd name="T33" fmla="*/ 13 h 43"/>
                <a:gd name="T34" fmla="*/ 87 w 87"/>
                <a:gd name="T35" fmla="*/ 18 h 43"/>
                <a:gd name="T36" fmla="*/ 87 w 87"/>
                <a:gd name="T37" fmla="*/ 23 h 43"/>
                <a:gd name="T38" fmla="*/ 86 w 87"/>
                <a:gd name="T39" fmla="*/ 27 h 43"/>
                <a:gd name="T40" fmla="*/ 83 w 87"/>
                <a:gd name="T41" fmla="*/ 31 h 43"/>
                <a:gd name="T42" fmla="*/ 80 w 87"/>
                <a:gd name="T43" fmla="*/ 34 h 43"/>
                <a:gd name="T44" fmla="*/ 75 w 87"/>
                <a:gd name="T45" fmla="*/ 37 h 43"/>
                <a:gd name="T46" fmla="*/ 69 w 87"/>
                <a:gd name="T47" fmla="*/ 39 h 43"/>
                <a:gd name="T48" fmla="*/ 66 w 87"/>
                <a:gd name="T49" fmla="*/ 41 h 43"/>
                <a:gd name="T50" fmla="*/ 59 w 87"/>
                <a:gd name="T51" fmla="*/ 42 h 43"/>
                <a:gd name="T52" fmla="*/ 52 w 87"/>
                <a:gd name="T53" fmla="*/ 43 h 43"/>
                <a:gd name="T54" fmla="*/ 45 w 87"/>
                <a:gd name="T55" fmla="*/ 43 h 43"/>
                <a:gd name="T56" fmla="*/ 38 w 87"/>
                <a:gd name="T57" fmla="*/ 43 h 43"/>
                <a:gd name="T58" fmla="*/ 31 w 87"/>
                <a:gd name="T59" fmla="*/ 43 h 43"/>
                <a:gd name="T60" fmla="*/ 25 w 87"/>
                <a:gd name="T61" fmla="*/ 41 h 43"/>
                <a:gd name="T62" fmla="*/ 21 w 87"/>
                <a:gd name="T63" fmla="*/ 41 h 43"/>
                <a:gd name="T64" fmla="*/ 14 w 87"/>
                <a:gd name="T65" fmla="*/ 38 h 43"/>
                <a:gd name="T66" fmla="*/ 11 w 87"/>
                <a:gd name="T67" fmla="*/ 36 h 43"/>
                <a:gd name="T68" fmla="*/ 6 w 87"/>
                <a:gd name="T69" fmla="*/ 34 h 43"/>
                <a:gd name="T70" fmla="*/ 3 w 87"/>
                <a:gd name="T71" fmla="*/ 30 h 43"/>
                <a:gd name="T72" fmla="*/ 0 w 87"/>
                <a:gd name="T73" fmla="*/ 25 h 43"/>
                <a:gd name="T74" fmla="*/ 0 w 87"/>
                <a:gd name="T75" fmla="*/ 2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7" h="43">
                  <a:moveTo>
                    <a:pt x="0" y="18"/>
                  </a:moveTo>
                  <a:lnTo>
                    <a:pt x="1" y="16"/>
                  </a:lnTo>
                  <a:lnTo>
                    <a:pt x="3" y="13"/>
                  </a:lnTo>
                  <a:lnTo>
                    <a:pt x="4" y="12"/>
                  </a:lnTo>
                  <a:lnTo>
                    <a:pt x="6" y="9"/>
                  </a:lnTo>
                  <a:lnTo>
                    <a:pt x="7" y="9"/>
                  </a:lnTo>
                  <a:lnTo>
                    <a:pt x="11" y="7"/>
                  </a:lnTo>
                  <a:lnTo>
                    <a:pt x="12" y="6"/>
                  </a:lnTo>
                  <a:lnTo>
                    <a:pt x="14" y="5"/>
                  </a:lnTo>
                  <a:lnTo>
                    <a:pt x="18" y="4"/>
                  </a:lnTo>
                  <a:lnTo>
                    <a:pt x="21" y="3"/>
                  </a:lnTo>
                  <a:lnTo>
                    <a:pt x="21" y="2"/>
                  </a:lnTo>
                  <a:lnTo>
                    <a:pt x="25" y="2"/>
                  </a:lnTo>
                  <a:lnTo>
                    <a:pt x="28" y="1"/>
                  </a:lnTo>
                  <a:lnTo>
                    <a:pt x="31" y="0"/>
                  </a:lnTo>
                  <a:lnTo>
                    <a:pt x="35" y="0"/>
                  </a:lnTo>
                  <a:lnTo>
                    <a:pt x="38" y="0"/>
                  </a:lnTo>
                  <a:lnTo>
                    <a:pt x="42" y="0"/>
                  </a:lnTo>
                  <a:lnTo>
                    <a:pt x="45" y="0"/>
                  </a:lnTo>
                  <a:lnTo>
                    <a:pt x="49" y="0"/>
                  </a:lnTo>
                  <a:lnTo>
                    <a:pt x="52" y="0"/>
                  </a:lnTo>
                  <a:lnTo>
                    <a:pt x="56" y="0"/>
                  </a:lnTo>
                  <a:lnTo>
                    <a:pt x="59" y="1"/>
                  </a:lnTo>
                  <a:lnTo>
                    <a:pt x="63" y="2"/>
                  </a:lnTo>
                  <a:lnTo>
                    <a:pt x="66" y="2"/>
                  </a:lnTo>
                  <a:lnTo>
                    <a:pt x="66" y="3"/>
                  </a:lnTo>
                  <a:lnTo>
                    <a:pt x="69" y="4"/>
                  </a:lnTo>
                  <a:lnTo>
                    <a:pt x="73" y="5"/>
                  </a:lnTo>
                  <a:lnTo>
                    <a:pt x="75" y="6"/>
                  </a:lnTo>
                  <a:lnTo>
                    <a:pt x="76" y="7"/>
                  </a:lnTo>
                  <a:lnTo>
                    <a:pt x="80" y="9"/>
                  </a:lnTo>
                  <a:lnTo>
                    <a:pt x="81" y="9"/>
                  </a:lnTo>
                  <a:lnTo>
                    <a:pt x="83" y="12"/>
                  </a:lnTo>
                  <a:lnTo>
                    <a:pt x="84" y="13"/>
                  </a:lnTo>
                  <a:lnTo>
                    <a:pt x="86" y="16"/>
                  </a:lnTo>
                  <a:lnTo>
                    <a:pt x="87" y="18"/>
                  </a:lnTo>
                  <a:lnTo>
                    <a:pt x="87" y="20"/>
                  </a:lnTo>
                  <a:lnTo>
                    <a:pt x="87" y="23"/>
                  </a:lnTo>
                  <a:lnTo>
                    <a:pt x="87" y="25"/>
                  </a:lnTo>
                  <a:lnTo>
                    <a:pt x="86" y="27"/>
                  </a:lnTo>
                  <a:lnTo>
                    <a:pt x="84" y="30"/>
                  </a:lnTo>
                  <a:lnTo>
                    <a:pt x="83" y="31"/>
                  </a:lnTo>
                  <a:lnTo>
                    <a:pt x="81" y="34"/>
                  </a:lnTo>
                  <a:lnTo>
                    <a:pt x="80" y="34"/>
                  </a:lnTo>
                  <a:lnTo>
                    <a:pt x="76" y="36"/>
                  </a:lnTo>
                  <a:lnTo>
                    <a:pt x="75" y="37"/>
                  </a:lnTo>
                  <a:lnTo>
                    <a:pt x="73" y="38"/>
                  </a:lnTo>
                  <a:lnTo>
                    <a:pt x="69" y="39"/>
                  </a:lnTo>
                  <a:lnTo>
                    <a:pt x="66" y="41"/>
                  </a:lnTo>
                  <a:lnTo>
                    <a:pt x="66" y="41"/>
                  </a:lnTo>
                  <a:lnTo>
                    <a:pt x="63" y="41"/>
                  </a:lnTo>
                  <a:lnTo>
                    <a:pt x="59" y="42"/>
                  </a:lnTo>
                  <a:lnTo>
                    <a:pt x="56" y="43"/>
                  </a:lnTo>
                  <a:lnTo>
                    <a:pt x="52" y="43"/>
                  </a:lnTo>
                  <a:lnTo>
                    <a:pt x="49" y="43"/>
                  </a:lnTo>
                  <a:lnTo>
                    <a:pt x="45" y="43"/>
                  </a:lnTo>
                  <a:lnTo>
                    <a:pt x="42" y="43"/>
                  </a:lnTo>
                  <a:lnTo>
                    <a:pt x="38" y="43"/>
                  </a:lnTo>
                  <a:lnTo>
                    <a:pt x="35" y="43"/>
                  </a:lnTo>
                  <a:lnTo>
                    <a:pt x="31" y="43"/>
                  </a:lnTo>
                  <a:lnTo>
                    <a:pt x="28" y="42"/>
                  </a:lnTo>
                  <a:lnTo>
                    <a:pt x="25" y="41"/>
                  </a:lnTo>
                  <a:lnTo>
                    <a:pt x="21" y="41"/>
                  </a:lnTo>
                  <a:lnTo>
                    <a:pt x="21" y="41"/>
                  </a:lnTo>
                  <a:lnTo>
                    <a:pt x="18" y="39"/>
                  </a:lnTo>
                  <a:lnTo>
                    <a:pt x="14" y="38"/>
                  </a:lnTo>
                  <a:lnTo>
                    <a:pt x="12" y="37"/>
                  </a:lnTo>
                  <a:lnTo>
                    <a:pt x="11" y="36"/>
                  </a:lnTo>
                  <a:lnTo>
                    <a:pt x="7" y="34"/>
                  </a:lnTo>
                  <a:lnTo>
                    <a:pt x="6" y="34"/>
                  </a:lnTo>
                  <a:lnTo>
                    <a:pt x="4" y="31"/>
                  </a:lnTo>
                  <a:lnTo>
                    <a:pt x="3" y="30"/>
                  </a:lnTo>
                  <a:lnTo>
                    <a:pt x="1" y="27"/>
                  </a:lnTo>
                  <a:lnTo>
                    <a:pt x="0" y="25"/>
                  </a:lnTo>
                  <a:lnTo>
                    <a:pt x="0" y="23"/>
                  </a:lnTo>
                  <a:lnTo>
                    <a:pt x="0" y="20"/>
                  </a:lnTo>
                  <a:lnTo>
                    <a:pt x="0" y="18"/>
                  </a:lnTo>
                </a:path>
              </a:pathLst>
            </a:custGeom>
            <a:noFill/>
            <a:ln w="0">
              <a:solidFill>
                <a:srgbClr val="FF9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05" name="Freeform 133">
              <a:extLst>
                <a:ext uri="{FF2B5EF4-FFF2-40B4-BE49-F238E27FC236}">
                  <a16:creationId xmlns:a16="http://schemas.microsoft.com/office/drawing/2014/main" id="{35903B74-0D5D-47BA-B3AF-D5529FCF6676}"/>
                </a:ext>
              </a:extLst>
            </p:cNvPr>
            <p:cNvSpPr>
              <a:spLocks/>
            </p:cNvSpPr>
            <p:nvPr/>
          </p:nvSpPr>
          <p:spPr bwMode="auto">
            <a:xfrm>
              <a:off x="2527" y="1825"/>
              <a:ext cx="420" cy="199"/>
            </a:xfrm>
            <a:custGeom>
              <a:avLst/>
              <a:gdLst>
                <a:gd name="T0" fmla="*/ 3 w 83"/>
                <a:gd name="T1" fmla="*/ 12 h 41"/>
                <a:gd name="T2" fmla="*/ 7 w 83"/>
                <a:gd name="T3" fmla="*/ 8 h 41"/>
                <a:gd name="T4" fmla="*/ 12 w 83"/>
                <a:gd name="T5" fmla="*/ 5 h 41"/>
                <a:gd name="T6" fmla="*/ 16 w 83"/>
                <a:gd name="T7" fmla="*/ 4 h 41"/>
                <a:gd name="T8" fmla="*/ 23 w 83"/>
                <a:gd name="T9" fmla="*/ 2 h 41"/>
                <a:gd name="T10" fmla="*/ 26 w 83"/>
                <a:gd name="T11" fmla="*/ 1 h 41"/>
                <a:gd name="T12" fmla="*/ 33 w 83"/>
                <a:gd name="T13" fmla="*/ 0 h 41"/>
                <a:gd name="T14" fmla="*/ 40 w 83"/>
                <a:gd name="T15" fmla="*/ 0 h 41"/>
                <a:gd name="T16" fmla="*/ 47 w 83"/>
                <a:gd name="T17" fmla="*/ 0 h 41"/>
                <a:gd name="T18" fmla="*/ 54 w 83"/>
                <a:gd name="T19" fmla="*/ 0 h 41"/>
                <a:gd name="T20" fmla="*/ 60 w 83"/>
                <a:gd name="T21" fmla="*/ 2 h 41"/>
                <a:gd name="T22" fmla="*/ 64 w 83"/>
                <a:gd name="T23" fmla="*/ 3 h 41"/>
                <a:gd name="T24" fmla="*/ 70 w 83"/>
                <a:gd name="T25" fmla="*/ 5 h 41"/>
                <a:gd name="T26" fmla="*/ 74 w 83"/>
                <a:gd name="T27" fmla="*/ 7 h 41"/>
                <a:gd name="T28" fmla="*/ 78 w 83"/>
                <a:gd name="T29" fmla="*/ 10 h 41"/>
                <a:gd name="T30" fmla="*/ 81 w 83"/>
                <a:gd name="T31" fmla="*/ 14 h 41"/>
                <a:gd name="T32" fmla="*/ 83 w 83"/>
                <a:gd name="T33" fmla="*/ 19 h 41"/>
                <a:gd name="T34" fmla="*/ 82 w 83"/>
                <a:gd name="T35" fmla="*/ 26 h 41"/>
                <a:gd name="T36" fmla="*/ 80 w 83"/>
                <a:gd name="T37" fmla="*/ 29 h 41"/>
                <a:gd name="T38" fmla="*/ 76 w 83"/>
                <a:gd name="T39" fmla="*/ 33 h 41"/>
                <a:gd name="T40" fmla="*/ 71 w 83"/>
                <a:gd name="T41" fmla="*/ 36 h 41"/>
                <a:gd name="T42" fmla="*/ 67 w 83"/>
                <a:gd name="T43" fmla="*/ 37 h 41"/>
                <a:gd name="T44" fmla="*/ 61 w 83"/>
                <a:gd name="T45" fmla="*/ 39 h 41"/>
                <a:gd name="T46" fmla="*/ 57 w 83"/>
                <a:gd name="T47" fmla="*/ 40 h 41"/>
                <a:gd name="T48" fmla="*/ 50 w 83"/>
                <a:gd name="T49" fmla="*/ 41 h 41"/>
                <a:gd name="T50" fmla="*/ 43 w 83"/>
                <a:gd name="T51" fmla="*/ 41 h 41"/>
                <a:gd name="T52" fmla="*/ 36 w 83"/>
                <a:gd name="T53" fmla="*/ 41 h 41"/>
                <a:gd name="T54" fmla="*/ 29 w 83"/>
                <a:gd name="T55" fmla="*/ 41 h 41"/>
                <a:gd name="T56" fmla="*/ 23 w 83"/>
                <a:gd name="T57" fmla="*/ 40 h 41"/>
                <a:gd name="T58" fmla="*/ 19 w 83"/>
                <a:gd name="T59" fmla="*/ 38 h 41"/>
                <a:gd name="T60" fmla="*/ 13 w 83"/>
                <a:gd name="T61" fmla="*/ 36 h 41"/>
                <a:gd name="T62" fmla="*/ 9 w 83"/>
                <a:gd name="T63" fmla="*/ 34 h 41"/>
                <a:gd name="T64" fmla="*/ 5 w 83"/>
                <a:gd name="T65" fmla="*/ 31 h 41"/>
                <a:gd name="T66" fmla="*/ 2 w 83"/>
                <a:gd name="T67" fmla="*/ 27 h 41"/>
                <a:gd name="T68" fmla="*/ 0 w 83"/>
                <a:gd name="T69" fmla="*/ 22 h 41"/>
                <a:gd name="T70" fmla="*/ 1 w 83"/>
                <a:gd name="T71" fmla="*/ 1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41">
                  <a:moveTo>
                    <a:pt x="2" y="14"/>
                  </a:moveTo>
                  <a:lnTo>
                    <a:pt x="3" y="12"/>
                  </a:lnTo>
                  <a:lnTo>
                    <a:pt x="5" y="10"/>
                  </a:lnTo>
                  <a:lnTo>
                    <a:pt x="7" y="8"/>
                  </a:lnTo>
                  <a:lnTo>
                    <a:pt x="9" y="7"/>
                  </a:lnTo>
                  <a:lnTo>
                    <a:pt x="12" y="5"/>
                  </a:lnTo>
                  <a:lnTo>
                    <a:pt x="13" y="5"/>
                  </a:lnTo>
                  <a:lnTo>
                    <a:pt x="16" y="4"/>
                  </a:lnTo>
                  <a:lnTo>
                    <a:pt x="19" y="3"/>
                  </a:lnTo>
                  <a:lnTo>
                    <a:pt x="23" y="2"/>
                  </a:lnTo>
                  <a:lnTo>
                    <a:pt x="23" y="2"/>
                  </a:lnTo>
                  <a:lnTo>
                    <a:pt x="26" y="1"/>
                  </a:lnTo>
                  <a:lnTo>
                    <a:pt x="29" y="0"/>
                  </a:lnTo>
                  <a:lnTo>
                    <a:pt x="33" y="0"/>
                  </a:lnTo>
                  <a:lnTo>
                    <a:pt x="36" y="0"/>
                  </a:lnTo>
                  <a:lnTo>
                    <a:pt x="40" y="0"/>
                  </a:lnTo>
                  <a:lnTo>
                    <a:pt x="43" y="0"/>
                  </a:lnTo>
                  <a:lnTo>
                    <a:pt x="47" y="0"/>
                  </a:lnTo>
                  <a:lnTo>
                    <a:pt x="50" y="0"/>
                  </a:lnTo>
                  <a:lnTo>
                    <a:pt x="54" y="0"/>
                  </a:lnTo>
                  <a:lnTo>
                    <a:pt x="57" y="1"/>
                  </a:lnTo>
                  <a:lnTo>
                    <a:pt x="60" y="2"/>
                  </a:lnTo>
                  <a:lnTo>
                    <a:pt x="61" y="2"/>
                  </a:lnTo>
                  <a:lnTo>
                    <a:pt x="64" y="3"/>
                  </a:lnTo>
                  <a:lnTo>
                    <a:pt x="67" y="4"/>
                  </a:lnTo>
                  <a:lnTo>
                    <a:pt x="70" y="5"/>
                  </a:lnTo>
                  <a:lnTo>
                    <a:pt x="71" y="5"/>
                  </a:lnTo>
                  <a:lnTo>
                    <a:pt x="74" y="7"/>
                  </a:lnTo>
                  <a:lnTo>
                    <a:pt x="76" y="8"/>
                  </a:lnTo>
                  <a:lnTo>
                    <a:pt x="78" y="10"/>
                  </a:lnTo>
                  <a:lnTo>
                    <a:pt x="80" y="12"/>
                  </a:lnTo>
                  <a:lnTo>
                    <a:pt x="81" y="14"/>
                  </a:lnTo>
                  <a:lnTo>
                    <a:pt x="82" y="15"/>
                  </a:lnTo>
                  <a:lnTo>
                    <a:pt x="83" y="19"/>
                  </a:lnTo>
                  <a:lnTo>
                    <a:pt x="83" y="22"/>
                  </a:lnTo>
                  <a:lnTo>
                    <a:pt x="82" y="26"/>
                  </a:lnTo>
                  <a:lnTo>
                    <a:pt x="81" y="27"/>
                  </a:lnTo>
                  <a:lnTo>
                    <a:pt x="80" y="29"/>
                  </a:lnTo>
                  <a:lnTo>
                    <a:pt x="78" y="31"/>
                  </a:lnTo>
                  <a:lnTo>
                    <a:pt x="76" y="33"/>
                  </a:lnTo>
                  <a:lnTo>
                    <a:pt x="74" y="34"/>
                  </a:lnTo>
                  <a:lnTo>
                    <a:pt x="71" y="36"/>
                  </a:lnTo>
                  <a:lnTo>
                    <a:pt x="70" y="36"/>
                  </a:lnTo>
                  <a:lnTo>
                    <a:pt x="67" y="37"/>
                  </a:lnTo>
                  <a:lnTo>
                    <a:pt x="64" y="38"/>
                  </a:lnTo>
                  <a:lnTo>
                    <a:pt x="61" y="39"/>
                  </a:lnTo>
                  <a:lnTo>
                    <a:pt x="60" y="40"/>
                  </a:lnTo>
                  <a:lnTo>
                    <a:pt x="57" y="40"/>
                  </a:lnTo>
                  <a:lnTo>
                    <a:pt x="54" y="41"/>
                  </a:lnTo>
                  <a:lnTo>
                    <a:pt x="50" y="41"/>
                  </a:lnTo>
                  <a:lnTo>
                    <a:pt x="47" y="41"/>
                  </a:lnTo>
                  <a:lnTo>
                    <a:pt x="43" y="41"/>
                  </a:lnTo>
                  <a:lnTo>
                    <a:pt x="40" y="41"/>
                  </a:lnTo>
                  <a:lnTo>
                    <a:pt x="36" y="41"/>
                  </a:lnTo>
                  <a:lnTo>
                    <a:pt x="33" y="41"/>
                  </a:lnTo>
                  <a:lnTo>
                    <a:pt x="29" y="41"/>
                  </a:lnTo>
                  <a:lnTo>
                    <a:pt x="26" y="40"/>
                  </a:lnTo>
                  <a:lnTo>
                    <a:pt x="23" y="40"/>
                  </a:lnTo>
                  <a:lnTo>
                    <a:pt x="23" y="39"/>
                  </a:lnTo>
                  <a:lnTo>
                    <a:pt x="19" y="38"/>
                  </a:lnTo>
                  <a:lnTo>
                    <a:pt x="16" y="37"/>
                  </a:lnTo>
                  <a:lnTo>
                    <a:pt x="13" y="36"/>
                  </a:lnTo>
                  <a:lnTo>
                    <a:pt x="12" y="36"/>
                  </a:lnTo>
                  <a:lnTo>
                    <a:pt x="9" y="34"/>
                  </a:lnTo>
                  <a:lnTo>
                    <a:pt x="7" y="33"/>
                  </a:lnTo>
                  <a:lnTo>
                    <a:pt x="5" y="31"/>
                  </a:lnTo>
                  <a:lnTo>
                    <a:pt x="3" y="29"/>
                  </a:lnTo>
                  <a:lnTo>
                    <a:pt x="2" y="27"/>
                  </a:lnTo>
                  <a:lnTo>
                    <a:pt x="1" y="26"/>
                  </a:lnTo>
                  <a:lnTo>
                    <a:pt x="0" y="22"/>
                  </a:lnTo>
                  <a:lnTo>
                    <a:pt x="0" y="19"/>
                  </a:lnTo>
                  <a:lnTo>
                    <a:pt x="1" y="15"/>
                  </a:lnTo>
                  <a:lnTo>
                    <a:pt x="2" y="14"/>
                  </a:lnTo>
                </a:path>
              </a:pathLst>
            </a:custGeom>
            <a:noFill/>
            <a:ln w="0">
              <a:solidFill>
                <a:srgbClr val="FF7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06" name="Freeform 134">
              <a:extLst>
                <a:ext uri="{FF2B5EF4-FFF2-40B4-BE49-F238E27FC236}">
                  <a16:creationId xmlns:a16="http://schemas.microsoft.com/office/drawing/2014/main" id="{5764FFC9-18D5-407E-AD67-C9E5AB945969}"/>
                </a:ext>
              </a:extLst>
            </p:cNvPr>
            <p:cNvSpPr>
              <a:spLocks/>
            </p:cNvSpPr>
            <p:nvPr/>
          </p:nvSpPr>
          <p:spPr bwMode="auto">
            <a:xfrm>
              <a:off x="2537" y="1830"/>
              <a:ext cx="400" cy="190"/>
            </a:xfrm>
            <a:custGeom>
              <a:avLst/>
              <a:gdLst>
                <a:gd name="T0" fmla="*/ 3 w 79"/>
                <a:gd name="T1" fmla="*/ 11 h 39"/>
                <a:gd name="T2" fmla="*/ 8 w 79"/>
                <a:gd name="T3" fmla="*/ 7 h 39"/>
                <a:gd name="T4" fmla="*/ 14 w 79"/>
                <a:gd name="T5" fmla="*/ 4 h 39"/>
                <a:gd name="T6" fmla="*/ 17 w 79"/>
                <a:gd name="T7" fmla="*/ 3 h 39"/>
                <a:gd name="T8" fmla="*/ 24 w 79"/>
                <a:gd name="T9" fmla="*/ 1 h 39"/>
                <a:gd name="T10" fmla="*/ 28 w 79"/>
                <a:gd name="T11" fmla="*/ 1 h 39"/>
                <a:gd name="T12" fmla="*/ 34 w 79"/>
                <a:gd name="T13" fmla="*/ 0 h 39"/>
                <a:gd name="T14" fmla="*/ 41 w 79"/>
                <a:gd name="T15" fmla="*/ 0 h 39"/>
                <a:gd name="T16" fmla="*/ 48 w 79"/>
                <a:gd name="T17" fmla="*/ 0 h 39"/>
                <a:gd name="T18" fmla="*/ 52 w 79"/>
                <a:gd name="T19" fmla="*/ 1 h 39"/>
                <a:gd name="T20" fmla="*/ 59 w 79"/>
                <a:gd name="T21" fmla="*/ 2 h 39"/>
                <a:gd name="T22" fmla="*/ 65 w 79"/>
                <a:gd name="T23" fmla="*/ 4 h 39"/>
                <a:gd name="T24" fmla="*/ 69 w 79"/>
                <a:gd name="T25" fmla="*/ 6 h 39"/>
                <a:gd name="T26" fmla="*/ 72 w 79"/>
                <a:gd name="T27" fmla="*/ 8 h 39"/>
                <a:gd name="T28" fmla="*/ 76 w 79"/>
                <a:gd name="T29" fmla="*/ 11 h 39"/>
                <a:gd name="T30" fmla="*/ 79 w 79"/>
                <a:gd name="T31" fmla="*/ 18 h 39"/>
                <a:gd name="T32" fmla="*/ 78 w 79"/>
                <a:gd name="T33" fmla="*/ 25 h 39"/>
                <a:gd name="T34" fmla="*/ 76 w 79"/>
                <a:gd name="T35" fmla="*/ 28 h 39"/>
                <a:gd name="T36" fmla="*/ 71 w 79"/>
                <a:gd name="T37" fmla="*/ 32 h 39"/>
                <a:gd name="T38" fmla="*/ 65 w 79"/>
                <a:gd name="T39" fmla="*/ 35 h 39"/>
                <a:gd name="T40" fmla="*/ 62 w 79"/>
                <a:gd name="T41" fmla="*/ 36 h 39"/>
                <a:gd name="T42" fmla="*/ 55 w 79"/>
                <a:gd name="T43" fmla="*/ 38 h 39"/>
                <a:gd name="T44" fmla="*/ 51 w 79"/>
                <a:gd name="T45" fmla="*/ 39 h 39"/>
                <a:gd name="T46" fmla="*/ 45 w 79"/>
                <a:gd name="T47" fmla="*/ 39 h 39"/>
                <a:gd name="T48" fmla="*/ 38 w 79"/>
                <a:gd name="T49" fmla="*/ 39 h 39"/>
                <a:gd name="T50" fmla="*/ 31 w 79"/>
                <a:gd name="T51" fmla="*/ 39 h 39"/>
                <a:gd name="T52" fmla="*/ 27 w 79"/>
                <a:gd name="T53" fmla="*/ 38 h 39"/>
                <a:gd name="T54" fmla="*/ 21 w 79"/>
                <a:gd name="T55" fmla="*/ 37 h 39"/>
                <a:gd name="T56" fmla="*/ 14 w 79"/>
                <a:gd name="T57" fmla="*/ 35 h 39"/>
                <a:gd name="T58" fmla="*/ 10 w 79"/>
                <a:gd name="T59" fmla="*/ 33 h 39"/>
                <a:gd name="T60" fmla="*/ 7 w 79"/>
                <a:gd name="T61" fmla="*/ 31 h 39"/>
                <a:gd name="T62" fmla="*/ 3 w 79"/>
                <a:gd name="T63" fmla="*/ 28 h 39"/>
                <a:gd name="T64" fmla="*/ 0 w 79"/>
                <a:gd name="T65" fmla="*/ 21 h 39"/>
                <a:gd name="T66" fmla="*/ 1 w 79"/>
                <a:gd name="T67"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39">
                  <a:moveTo>
                    <a:pt x="3" y="11"/>
                  </a:moveTo>
                  <a:lnTo>
                    <a:pt x="3" y="11"/>
                  </a:lnTo>
                  <a:lnTo>
                    <a:pt x="7" y="8"/>
                  </a:lnTo>
                  <a:lnTo>
                    <a:pt x="8" y="7"/>
                  </a:lnTo>
                  <a:lnTo>
                    <a:pt x="10" y="6"/>
                  </a:lnTo>
                  <a:lnTo>
                    <a:pt x="14" y="4"/>
                  </a:lnTo>
                  <a:lnTo>
                    <a:pt x="14" y="4"/>
                  </a:lnTo>
                  <a:lnTo>
                    <a:pt x="17" y="3"/>
                  </a:lnTo>
                  <a:lnTo>
                    <a:pt x="21" y="2"/>
                  </a:lnTo>
                  <a:lnTo>
                    <a:pt x="24" y="1"/>
                  </a:lnTo>
                  <a:lnTo>
                    <a:pt x="27" y="1"/>
                  </a:lnTo>
                  <a:lnTo>
                    <a:pt x="28" y="1"/>
                  </a:lnTo>
                  <a:lnTo>
                    <a:pt x="31" y="0"/>
                  </a:lnTo>
                  <a:lnTo>
                    <a:pt x="34" y="0"/>
                  </a:lnTo>
                  <a:lnTo>
                    <a:pt x="38" y="0"/>
                  </a:lnTo>
                  <a:lnTo>
                    <a:pt x="41" y="0"/>
                  </a:lnTo>
                  <a:lnTo>
                    <a:pt x="45" y="0"/>
                  </a:lnTo>
                  <a:lnTo>
                    <a:pt x="48" y="0"/>
                  </a:lnTo>
                  <a:lnTo>
                    <a:pt x="51" y="1"/>
                  </a:lnTo>
                  <a:lnTo>
                    <a:pt x="52" y="1"/>
                  </a:lnTo>
                  <a:lnTo>
                    <a:pt x="55" y="1"/>
                  </a:lnTo>
                  <a:lnTo>
                    <a:pt x="59" y="2"/>
                  </a:lnTo>
                  <a:lnTo>
                    <a:pt x="62" y="3"/>
                  </a:lnTo>
                  <a:lnTo>
                    <a:pt x="65" y="4"/>
                  </a:lnTo>
                  <a:lnTo>
                    <a:pt x="65" y="4"/>
                  </a:lnTo>
                  <a:lnTo>
                    <a:pt x="69" y="6"/>
                  </a:lnTo>
                  <a:lnTo>
                    <a:pt x="71" y="7"/>
                  </a:lnTo>
                  <a:lnTo>
                    <a:pt x="72" y="8"/>
                  </a:lnTo>
                  <a:lnTo>
                    <a:pt x="76" y="11"/>
                  </a:lnTo>
                  <a:lnTo>
                    <a:pt x="76" y="11"/>
                  </a:lnTo>
                  <a:lnTo>
                    <a:pt x="78" y="14"/>
                  </a:lnTo>
                  <a:lnTo>
                    <a:pt x="79" y="18"/>
                  </a:lnTo>
                  <a:lnTo>
                    <a:pt x="79" y="21"/>
                  </a:lnTo>
                  <a:lnTo>
                    <a:pt x="78" y="25"/>
                  </a:lnTo>
                  <a:lnTo>
                    <a:pt x="76" y="28"/>
                  </a:lnTo>
                  <a:lnTo>
                    <a:pt x="76" y="28"/>
                  </a:lnTo>
                  <a:lnTo>
                    <a:pt x="72" y="31"/>
                  </a:lnTo>
                  <a:lnTo>
                    <a:pt x="71" y="32"/>
                  </a:lnTo>
                  <a:lnTo>
                    <a:pt x="69" y="33"/>
                  </a:lnTo>
                  <a:lnTo>
                    <a:pt x="65" y="35"/>
                  </a:lnTo>
                  <a:lnTo>
                    <a:pt x="65" y="35"/>
                  </a:lnTo>
                  <a:lnTo>
                    <a:pt x="62" y="36"/>
                  </a:lnTo>
                  <a:lnTo>
                    <a:pt x="59" y="37"/>
                  </a:lnTo>
                  <a:lnTo>
                    <a:pt x="55" y="38"/>
                  </a:lnTo>
                  <a:lnTo>
                    <a:pt x="52" y="38"/>
                  </a:lnTo>
                  <a:lnTo>
                    <a:pt x="51" y="39"/>
                  </a:lnTo>
                  <a:lnTo>
                    <a:pt x="48" y="39"/>
                  </a:lnTo>
                  <a:lnTo>
                    <a:pt x="45" y="39"/>
                  </a:lnTo>
                  <a:lnTo>
                    <a:pt x="41" y="39"/>
                  </a:lnTo>
                  <a:lnTo>
                    <a:pt x="38" y="39"/>
                  </a:lnTo>
                  <a:lnTo>
                    <a:pt x="34" y="39"/>
                  </a:lnTo>
                  <a:lnTo>
                    <a:pt x="31" y="39"/>
                  </a:lnTo>
                  <a:lnTo>
                    <a:pt x="28" y="39"/>
                  </a:lnTo>
                  <a:lnTo>
                    <a:pt x="27" y="38"/>
                  </a:lnTo>
                  <a:lnTo>
                    <a:pt x="24" y="38"/>
                  </a:lnTo>
                  <a:lnTo>
                    <a:pt x="21" y="37"/>
                  </a:lnTo>
                  <a:lnTo>
                    <a:pt x="17" y="36"/>
                  </a:lnTo>
                  <a:lnTo>
                    <a:pt x="14" y="35"/>
                  </a:lnTo>
                  <a:lnTo>
                    <a:pt x="14" y="35"/>
                  </a:lnTo>
                  <a:lnTo>
                    <a:pt x="10" y="33"/>
                  </a:lnTo>
                  <a:lnTo>
                    <a:pt x="8" y="32"/>
                  </a:lnTo>
                  <a:lnTo>
                    <a:pt x="7" y="31"/>
                  </a:lnTo>
                  <a:lnTo>
                    <a:pt x="3" y="28"/>
                  </a:lnTo>
                  <a:lnTo>
                    <a:pt x="3" y="28"/>
                  </a:lnTo>
                  <a:lnTo>
                    <a:pt x="1" y="25"/>
                  </a:lnTo>
                  <a:lnTo>
                    <a:pt x="0" y="21"/>
                  </a:lnTo>
                  <a:lnTo>
                    <a:pt x="0" y="18"/>
                  </a:lnTo>
                  <a:lnTo>
                    <a:pt x="1" y="14"/>
                  </a:lnTo>
                  <a:lnTo>
                    <a:pt x="3" y="11"/>
                  </a:lnTo>
                </a:path>
              </a:pathLst>
            </a:custGeom>
            <a:noFill/>
            <a:ln w="0">
              <a:solidFill>
                <a:srgbClr val="FF5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07" name="Freeform 135">
              <a:extLst>
                <a:ext uri="{FF2B5EF4-FFF2-40B4-BE49-F238E27FC236}">
                  <a16:creationId xmlns:a16="http://schemas.microsoft.com/office/drawing/2014/main" id="{3B22B50F-1CE1-465D-96AE-6A1C6C53DA18}"/>
                </a:ext>
              </a:extLst>
            </p:cNvPr>
            <p:cNvSpPr>
              <a:spLocks/>
            </p:cNvSpPr>
            <p:nvPr/>
          </p:nvSpPr>
          <p:spPr bwMode="auto">
            <a:xfrm>
              <a:off x="2547" y="1835"/>
              <a:ext cx="380" cy="180"/>
            </a:xfrm>
            <a:custGeom>
              <a:avLst/>
              <a:gdLst>
                <a:gd name="T0" fmla="*/ 1 w 75"/>
                <a:gd name="T1" fmla="*/ 13 h 37"/>
                <a:gd name="T2" fmla="*/ 5 w 75"/>
                <a:gd name="T3" fmla="*/ 9 h 37"/>
                <a:gd name="T4" fmla="*/ 8 w 75"/>
                <a:gd name="T5" fmla="*/ 6 h 37"/>
                <a:gd name="T6" fmla="*/ 15 w 75"/>
                <a:gd name="T7" fmla="*/ 3 h 37"/>
                <a:gd name="T8" fmla="*/ 19 w 75"/>
                <a:gd name="T9" fmla="*/ 2 h 37"/>
                <a:gd name="T10" fmla="*/ 25 w 75"/>
                <a:gd name="T11" fmla="*/ 1 h 37"/>
                <a:gd name="T12" fmla="*/ 32 w 75"/>
                <a:gd name="T13" fmla="*/ 0 h 37"/>
                <a:gd name="T14" fmla="*/ 39 w 75"/>
                <a:gd name="T15" fmla="*/ 0 h 37"/>
                <a:gd name="T16" fmla="*/ 46 w 75"/>
                <a:gd name="T17" fmla="*/ 0 h 37"/>
                <a:gd name="T18" fmla="*/ 53 w 75"/>
                <a:gd name="T19" fmla="*/ 1 h 37"/>
                <a:gd name="T20" fmla="*/ 59 w 75"/>
                <a:gd name="T21" fmla="*/ 3 h 37"/>
                <a:gd name="T22" fmla="*/ 63 w 75"/>
                <a:gd name="T23" fmla="*/ 5 h 37"/>
                <a:gd name="T24" fmla="*/ 67 w 75"/>
                <a:gd name="T25" fmla="*/ 7 h 37"/>
                <a:gd name="T26" fmla="*/ 71 w 75"/>
                <a:gd name="T27" fmla="*/ 10 h 37"/>
                <a:gd name="T28" fmla="*/ 74 w 75"/>
                <a:gd name="T29" fmla="*/ 14 h 37"/>
                <a:gd name="T30" fmla="*/ 75 w 75"/>
                <a:gd name="T31" fmla="*/ 20 h 37"/>
                <a:gd name="T32" fmla="*/ 74 w 75"/>
                <a:gd name="T33" fmla="*/ 24 h 37"/>
                <a:gd name="T34" fmla="*/ 70 w 75"/>
                <a:gd name="T35" fmla="*/ 28 h 37"/>
                <a:gd name="T36" fmla="*/ 67 w 75"/>
                <a:gd name="T37" fmla="*/ 31 h 37"/>
                <a:gd name="T38" fmla="*/ 60 w 75"/>
                <a:gd name="T39" fmla="*/ 34 h 37"/>
                <a:gd name="T40" fmla="*/ 57 w 75"/>
                <a:gd name="T41" fmla="*/ 35 h 37"/>
                <a:gd name="T42" fmla="*/ 50 w 75"/>
                <a:gd name="T43" fmla="*/ 36 h 37"/>
                <a:gd name="T44" fmla="*/ 43 w 75"/>
                <a:gd name="T45" fmla="*/ 37 h 37"/>
                <a:gd name="T46" fmla="*/ 36 w 75"/>
                <a:gd name="T47" fmla="*/ 37 h 37"/>
                <a:gd name="T48" fmla="*/ 29 w 75"/>
                <a:gd name="T49" fmla="*/ 37 h 37"/>
                <a:gd name="T50" fmla="*/ 22 w 75"/>
                <a:gd name="T51" fmla="*/ 36 h 37"/>
                <a:gd name="T52" fmla="*/ 16 w 75"/>
                <a:gd name="T53" fmla="*/ 34 h 37"/>
                <a:gd name="T54" fmla="*/ 12 w 75"/>
                <a:gd name="T55" fmla="*/ 32 h 37"/>
                <a:gd name="T56" fmla="*/ 8 w 75"/>
                <a:gd name="T57" fmla="*/ 30 h 37"/>
                <a:gd name="T58" fmla="*/ 4 w 75"/>
                <a:gd name="T59" fmla="*/ 27 h 37"/>
                <a:gd name="T60" fmla="*/ 1 w 75"/>
                <a:gd name="T61" fmla="*/ 23 h 37"/>
                <a:gd name="T62" fmla="*/ 0 w 75"/>
                <a:gd name="T63" fmla="*/ 1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37">
                  <a:moveTo>
                    <a:pt x="1" y="14"/>
                  </a:moveTo>
                  <a:lnTo>
                    <a:pt x="1" y="13"/>
                  </a:lnTo>
                  <a:lnTo>
                    <a:pt x="4" y="10"/>
                  </a:lnTo>
                  <a:lnTo>
                    <a:pt x="5" y="9"/>
                  </a:lnTo>
                  <a:lnTo>
                    <a:pt x="8" y="7"/>
                  </a:lnTo>
                  <a:lnTo>
                    <a:pt x="8" y="6"/>
                  </a:lnTo>
                  <a:lnTo>
                    <a:pt x="12" y="5"/>
                  </a:lnTo>
                  <a:lnTo>
                    <a:pt x="15" y="3"/>
                  </a:lnTo>
                  <a:lnTo>
                    <a:pt x="16" y="3"/>
                  </a:lnTo>
                  <a:lnTo>
                    <a:pt x="19" y="2"/>
                  </a:lnTo>
                  <a:lnTo>
                    <a:pt x="22" y="1"/>
                  </a:lnTo>
                  <a:lnTo>
                    <a:pt x="25" y="1"/>
                  </a:lnTo>
                  <a:lnTo>
                    <a:pt x="29" y="0"/>
                  </a:lnTo>
                  <a:lnTo>
                    <a:pt x="32" y="0"/>
                  </a:lnTo>
                  <a:lnTo>
                    <a:pt x="36" y="0"/>
                  </a:lnTo>
                  <a:lnTo>
                    <a:pt x="39" y="0"/>
                  </a:lnTo>
                  <a:lnTo>
                    <a:pt x="43" y="0"/>
                  </a:lnTo>
                  <a:lnTo>
                    <a:pt x="46" y="0"/>
                  </a:lnTo>
                  <a:lnTo>
                    <a:pt x="50" y="1"/>
                  </a:lnTo>
                  <a:lnTo>
                    <a:pt x="53" y="1"/>
                  </a:lnTo>
                  <a:lnTo>
                    <a:pt x="57" y="2"/>
                  </a:lnTo>
                  <a:lnTo>
                    <a:pt x="59" y="3"/>
                  </a:lnTo>
                  <a:lnTo>
                    <a:pt x="60" y="3"/>
                  </a:lnTo>
                  <a:lnTo>
                    <a:pt x="63" y="5"/>
                  </a:lnTo>
                  <a:lnTo>
                    <a:pt x="67" y="6"/>
                  </a:lnTo>
                  <a:lnTo>
                    <a:pt x="67" y="7"/>
                  </a:lnTo>
                  <a:lnTo>
                    <a:pt x="70" y="9"/>
                  </a:lnTo>
                  <a:lnTo>
                    <a:pt x="71" y="10"/>
                  </a:lnTo>
                  <a:lnTo>
                    <a:pt x="74" y="13"/>
                  </a:lnTo>
                  <a:lnTo>
                    <a:pt x="74" y="14"/>
                  </a:lnTo>
                  <a:lnTo>
                    <a:pt x="75" y="17"/>
                  </a:lnTo>
                  <a:lnTo>
                    <a:pt x="75" y="20"/>
                  </a:lnTo>
                  <a:lnTo>
                    <a:pt x="74" y="23"/>
                  </a:lnTo>
                  <a:lnTo>
                    <a:pt x="74" y="24"/>
                  </a:lnTo>
                  <a:lnTo>
                    <a:pt x="71" y="27"/>
                  </a:lnTo>
                  <a:lnTo>
                    <a:pt x="70" y="28"/>
                  </a:lnTo>
                  <a:lnTo>
                    <a:pt x="67" y="30"/>
                  </a:lnTo>
                  <a:lnTo>
                    <a:pt x="67" y="31"/>
                  </a:lnTo>
                  <a:lnTo>
                    <a:pt x="63" y="32"/>
                  </a:lnTo>
                  <a:lnTo>
                    <a:pt x="60" y="34"/>
                  </a:lnTo>
                  <a:lnTo>
                    <a:pt x="59" y="34"/>
                  </a:lnTo>
                  <a:lnTo>
                    <a:pt x="57" y="35"/>
                  </a:lnTo>
                  <a:lnTo>
                    <a:pt x="53" y="36"/>
                  </a:lnTo>
                  <a:lnTo>
                    <a:pt x="50" y="36"/>
                  </a:lnTo>
                  <a:lnTo>
                    <a:pt x="46" y="37"/>
                  </a:lnTo>
                  <a:lnTo>
                    <a:pt x="43" y="37"/>
                  </a:lnTo>
                  <a:lnTo>
                    <a:pt x="39" y="37"/>
                  </a:lnTo>
                  <a:lnTo>
                    <a:pt x="36" y="37"/>
                  </a:lnTo>
                  <a:lnTo>
                    <a:pt x="32" y="37"/>
                  </a:lnTo>
                  <a:lnTo>
                    <a:pt x="29" y="37"/>
                  </a:lnTo>
                  <a:lnTo>
                    <a:pt x="25" y="36"/>
                  </a:lnTo>
                  <a:lnTo>
                    <a:pt x="22" y="36"/>
                  </a:lnTo>
                  <a:lnTo>
                    <a:pt x="19" y="35"/>
                  </a:lnTo>
                  <a:lnTo>
                    <a:pt x="16" y="34"/>
                  </a:lnTo>
                  <a:lnTo>
                    <a:pt x="15" y="34"/>
                  </a:lnTo>
                  <a:lnTo>
                    <a:pt x="12" y="32"/>
                  </a:lnTo>
                  <a:lnTo>
                    <a:pt x="8" y="31"/>
                  </a:lnTo>
                  <a:lnTo>
                    <a:pt x="8" y="30"/>
                  </a:lnTo>
                  <a:lnTo>
                    <a:pt x="5" y="28"/>
                  </a:lnTo>
                  <a:lnTo>
                    <a:pt x="4" y="27"/>
                  </a:lnTo>
                  <a:lnTo>
                    <a:pt x="1" y="24"/>
                  </a:lnTo>
                  <a:lnTo>
                    <a:pt x="1" y="23"/>
                  </a:lnTo>
                  <a:lnTo>
                    <a:pt x="0" y="20"/>
                  </a:lnTo>
                  <a:lnTo>
                    <a:pt x="0" y="17"/>
                  </a:lnTo>
                  <a:lnTo>
                    <a:pt x="1" y="14"/>
                  </a:lnTo>
                </a:path>
              </a:pathLst>
            </a:custGeom>
            <a:noFill/>
            <a:ln w="0">
              <a:solidFill>
                <a:srgbClr val="FF4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08" name="Freeform 136">
              <a:extLst>
                <a:ext uri="{FF2B5EF4-FFF2-40B4-BE49-F238E27FC236}">
                  <a16:creationId xmlns:a16="http://schemas.microsoft.com/office/drawing/2014/main" id="{6833B570-E5E6-409C-B340-4559BF7DB99D}"/>
                </a:ext>
              </a:extLst>
            </p:cNvPr>
            <p:cNvSpPr>
              <a:spLocks/>
            </p:cNvSpPr>
            <p:nvPr/>
          </p:nvSpPr>
          <p:spPr bwMode="auto">
            <a:xfrm>
              <a:off x="2563" y="1840"/>
              <a:ext cx="349" cy="170"/>
            </a:xfrm>
            <a:custGeom>
              <a:avLst/>
              <a:gdLst>
                <a:gd name="T0" fmla="*/ 2 w 69"/>
                <a:gd name="T1" fmla="*/ 11 h 35"/>
                <a:gd name="T2" fmla="*/ 4 w 69"/>
                <a:gd name="T3" fmla="*/ 9 h 35"/>
                <a:gd name="T4" fmla="*/ 5 w 69"/>
                <a:gd name="T5" fmla="*/ 8 h 35"/>
                <a:gd name="T6" fmla="*/ 8 w 69"/>
                <a:gd name="T7" fmla="*/ 5 h 35"/>
                <a:gd name="T8" fmla="*/ 9 w 69"/>
                <a:gd name="T9" fmla="*/ 5 h 35"/>
                <a:gd name="T10" fmla="*/ 12 w 69"/>
                <a:gd name="T11" fmla="*/ 4 h 35"/>
                <a:gd name="T12" fmla="*/ 16 w 69"/>
                <a:gd name="T13" fmla="*/ 3 h 35"/>
                <a:gd name="T14" fmla="*/ 18 w 69"/>
                <a:gd name="T15" fmla="*/ 2 h 35"/>
                <a:gd name="T16" fmla="*/ 19 w 69"/>
                <a:gd name="T17" fmla="*/ 2 h 35"/>
                <a:gd name="T18" fmla="*/ 22 w 69"/>
                <a:gd name="T19" fmla="*/ 1 h 35"/>
                <a:gd name="T20" fmla="*/ 26 w 69"/>
                <a:gd name="T21" fmla="*/ 0 h 35"/>
                <a:gd name="T22" fmla="*/ 29 w 69"/>
                <a:gd name="T23" fmla="*/ 0 h 35"/>
                <a:gd name="T24" fmla="*/ 33 w 69"/>
                <a:gd name="T25" fmla="*/ 0 h 35"/>
                <a:gd name="T26" fmla="*/ 36 w 69"/>
                <a:gd name="T27" fmla="*/ 0 h 35"/>
                <a:gd name="T28" fmla="*/ 40 w 69"/>
                <a:gd name="T29" fmla="*/ 0 h 35"/>
                <a:gd name="T30" fmla="*/ 43 w 69"/>
                <a:gd name="T31" fmla="*/ 0 h 35"/>
                <a:gd name="T32" fmla="*/ 47 w 69"/>
                <a:gd name="T33" fmla="*/ 1 h 35"/>
                <a:gd name="T34" fmla="*/ 50 w 69"/>
                <a:gd name="T35" fmla="*/ 2 h 35"/>
                <a:gd name="T36" fmla="*/ 51 w 69"/>
                <a:gd name="T37" fmla="*/ 2 h 35"/>
                <a:gd name="T38" fmla="*/ 54 w 69"/>
                <a:gd name="T39" fmla="*/ 3 h 35"/>
                <a:gd name="T40" fmla="*/ 57 w 69"/>
                <a:gd name="T41" fmla="*/ 4 h 35"/>
                <a:gd name="T42" fmla="*/ 60 w 69"/>
                <a:gd name="T43" fmla="*/ 5 h 35"/>
                <a:gd name="T44" fmla="*/ 61 w 69"/>
                <a:gd name="T45" fmla="*/ 5 h 35"/>
                <a:gd name="T46" fmla="*/ 64 w 69"/>
                <a:gd name="T47" fmla="*/ 8 h 35"/>
                <a:gd name="T48" fmla="*/ 65 w 69"/>
                <a:gd name="T49" fmla="*/ 9 h 35"/>
                <a:gd name="T50" fmla="*/ 67 w 69"/>
                <a:gd name="T51" fmla="*/ 11 h 35"/>
                <a:gd name="T52" fmla="*/ 68 w 69"/>
                <a:gd name="T53" fmla="*/ 12 h 35"/>
                <a:gd name="T54" fmla="*/ 69 w 69"/>
                <a:gd name="T55" fmla="*/ 16 h 35"/>
                <a:gd name="T56" fmla="*/ 69 w 69"/>
                <a:gd name="T57" fmla="*/ 19 h 35"/>
                <a:gd name="T58" fmla="*/ 68 w 69"/>
                <a:gd name="T59" fmla="*/ 23 h 35"/>
                <a:gd name="T60" fmla="*/ 67 w 69"/>
                <a:gd name="T61" fmla="*/ 24 h 35"/>
                <a:gd name="T62" fmla="*/ 65 w 69"/>
                <a:gd name="T63" fmla="*/ 26 h 35"/>
                <a:gd name="T64" fmla="*/ 64 w 69"/>
                <a:gd name="T65" fmla="*/ 27 h 35"/>
                <a:gd name="T66" fmla="*/ 61 w 69"/>
                <a:gd name="T67" fmla="*/ 30 h 35"/>
                <a:gd name="T68" fmla="*/ 60 w 69"/>
                <a:gd name="T69" fmla="*/ 30 h 35"/>
                <a:gd name="T70" fmla="*/ 57 w 69"/>
                <a:gd name="T71" fmla="*/ 31 h 35"/>
                <a:gd name="T72" fmla="*/ 54 w 69"/>
                <a:gd name="T73" fmla="*/ 32 h 35"/>
                <a:gd name="T74" fmla="*/ 51 w 69"/>
                <a:gd name="T75" fmla="*/ 33 h 35"/>
                <a:gd name="T76" fmla="*/ 50 w 69"/>
                <a:gd name="T77" fmla="*/ 33 h 35"/>
                <a:gd name="T78" fmla="*/ 47 w 69"/>
                <a:gd name="T79" fmla="*/ 34 h 35"/>
                <a:gd name="T80" fmla="*/ 43 w 69"/>
                <a:gd name="T81" fmla="*/ 35 h 35"/>
                <a:gd name="T82" fmla="*/ 40 w 69"/>
                <a:gd name="T83" fmla="*/ 35 h 35"/>
                <a:gd name="T84" fmla="*/ 36 w 69"/>
                <a:gd name="T85" fmla="*/ 35 h 35"/>
                <a:gd name="T86" fmla="*/ 33 w 69"/>
                <a:gd name="T87" fmla="*/ 35 h 35"/>
                <a:gd name="T88" fmla="*/ 29 w 69"/>
                <a:gd name="T89" fmla="*/ 35 h 35"/>
                <a:gd name="T90" fmla="*/ 26 w 69"/>
                <a:gd name="T91" fmla="*/ 35 h 35"/>
                <a:gd name="T92" fmla="*/ 22 w 69"/>
                <a:gd name="T93" fmla="*/ 34 h 35"/>
                <a:gd name="T94" fmla="*/ 19 w 69"/>
                <a:gd name="T95" fmla="*/ 33 h 35"/>
                <a:gd name="T96" fmla="*/ 18 w 69"/>
                <a:gd name="T97" fmla="*/ 33 h 35"/>
                <a:gd name="T98" fmla="*/ 16 w 69"/>
                <a:gd name="T99" fmla="*/ 32 h 35"/>
                <a:gd name="T100" fmla="*/ 12 w 69"/>
                <a:gd name="T101" fmla="*/ 31 h 35"/>
                <a:gd name="T102" fmla="*/ 9 w 69"/>
                <a:gd name="T103" fmla="*/ 30 h 35"/>
                <a:gd name="T104" fmla="*/ 8 w 69"/>
                <a:gd name="T105" fmla="*/ 30 h 35"/>
                <a:gd name="T106" fmla="*/ 5 w 69"/>
                <a:gd name="T107" fmla="*/ 27 h 35"/>
                <a:gd name="T108" fmla="*/ 4 w 69"/>
                <a:gd name="T109" fmla="*/ 26 h 35"/>
                <a:gd name="T110" fmla="*/ 2 w 69"/>
                <a:gd name="T111" fmla="*/ 24 h 35"/>
                <a:gd name="T112" fmla="*/ 1 w 69"/>
                <a:gd name="T113" fmla="*/ 23 h 35"/>
                <a:gd name="T114" fmla="*/ 0 w 69"/>
                <a:gd name="T115" fmla="*/ 19 h 35"/>
                <a:gd name="T116" fmla="*/ 0 w 69"/>
                <a:gd name="T117" fmla="*/ 16 h 35"/>
                <a:gd name="T118" fmla="*/ 1 w 69"/>
                <a:gd name="T119" fmla="*/ 12 h 35"/>
                <a:gd name="T120" fmla="*/ 2 w 69"/>
                <a:gd name="T121" fmla="*/ 1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9" h="35">
                  <a:moveTo>
                    <a:pt x="2" y="11"/>
                  </a:moveTo>
                  <a:lnTo>
                    <a:pt x="4" y="9"/>
                  </a:lnTo>
                  <a:lnTo>
                    <a:pt x="5" y="8"/>
                  </a:lnTo>
                  <a:lnTo>
                    <a:pt x="8" y="5"/>
                  </a:lnTo>
                  <a:lnTo>
                    <a:pt x="9" y="5"/>
                  </a:lnTo>
                  <a:lnTo>
                    <a:pt x="12" y="4"/>
                  </a:lnTo>
                  <a:lnTo>
                    <a:pt x="16" y="3"/>
                  </a:lnTo>
                  <a:lnTo>
                    <a:pt x="18" y="2"/>
                  </a:lnTo>
                  <a:lnTo>
                    <a:pt x="19" y="2"/>
                  </a:lnTo>
                  <a:lnTo>
                    <a:pt x="22" y="1"/>
                  </a:lnTo>
                  <a:lnTo>
                    <a:pt x="26" y="0"/>
                  </a:lnTo>
                  <a:lnTo>
                    <a:pt x="29" y="0"/>
                  </a:lnTo>
                  <a:lnTo>
                    <a:pt x="33" y="0"/>
                  </a:lnTo>
                  <a:lnTo>
                    <a:pt x="36" y="0"/>
                  </a:lnTo>
                  <a:lnTo>
                    <a:pt x="40" y="0"/>
                  </a:lnTo>
                  <a:lnTo>
                    <a:pt x="43" y="0"/>
                  </a:lnTo>
                  <a:lnTo>
                    <a:pt x="47" y="1"/>
                  </a:lnTo>
                  <a:lnTo>
                    <a:pt x="50" y="2"/>
                  </a:lnTo>
                  <a:lnTo>
                    <a:pt x="51" y="2"/>
                  </a:lnTo>
                  <a:lnTo>
                    <a:pt x="54" y="3"/>
                  </a:lnTo>
                  <a:lnTo>
                    <a:pt x="57" y="4"/>
                  </a:lnTo>
                  <a:lnTo>
                    <a:pt x="60" y="5"/>
                  </a:lnTo>
                  <a:lnTo>
                    <a:pt x="61" y="5"/>
                  </a:lnTo>
                  <a:lnTo>
                    <a:pt x="64" y="8"/>
                  </a:lnTo>
                  <a:lnTo>
                    <a:pt x="65" y="9"/>
                  </a:lnTo>
                  <a:lnTo>
                    <a:pt x="67" y="11"/>
                  </a:lnTo>
                  <a:lnTo>
                    <a:pt x="68" y="12"/>
                  </a:lnTo>
                  <a:lnTo>
                    <a:pt x="69" y="16"/>
                  </a:lnTo>
                  <a:lnTo>
                    <a:pt x="69" y="19"/>
                  </a:lnTo>
                  <a:lnTo>
                    <a:pt x="68" y="23"/>
                  </a:lnTo>
                  <a:lnTo>
                    <a:pt x="67" y="24"/>
                  </a:lnTo>
                  <a:lnTo>
                    <a:pt x="65" y="26"/>
                  </a:lnTo>
                  <a:lnTo>
                    <a:pt x="64" y="27"/>
                  </a:lnTo>
                  <a:lnTo>
                    <a:pt x="61" y="30"/>
                  </a:lnTo>
                  <a:lnTo>
                    <a:pt x="60" y="30"/>
                  </a:lnTo>
                  <a:lnTo>
                    <a:pt x="57" y="31"/>
                  </a:lnTo>
                  <a:lnTo>
                    <a:pt x="54" y="32"/>
                  </a:lnTo>
                  <a:lnTo>
                    <a:pt x="51" y="33"/>
                  </a:lnTo>
                  <a:lnTo>
                    <a:pt x="50" y="33"/>
                  </a:lnTo>
                  <a:lnTo>
                    <a:pt x="47" y="34"/>
                  </a:lnTo>
                  <a:lnTo>
                    <a:pt x="43" y="35"/>
                  </a:lnTo>
                  <a:lnTo>
                    <a:pt x="40" y="35"/>
                  </a:lnTo>
                  <a:lnTo>
                    <a:pt x="36" y="35"/>
                  </a:lnTo>
                  <a:lnTo>
                    <a:pt x="33" y="35"/>
                  </a:lnTo>
                  <a:lnTo>
                    <a:pt x="29" y="35"/>
                  </a:lnTo>
                  <a:lnTo>
                    <a:pt x="26" y="35"/>
                  </a:lnTo>
                  <a:lnTo>
                    <a:pt x="22" y="34"/>
                  </a:lnTo>
                  <a:lnTo>
                    <a:pt x="19" y="33"/>
                  </a:lnTo>
                  <a:lnTo>
                    <a:pt x="18" y="33"/>
                  </a:lnTo>
                  <a:lnTo>
                    <a:pt x="16" y="32"/>
                  </a:lnTo>
                  <a:lnTo>
                    <a:pt x="12" y="31"/>
                  </a:lnTo>
                  <a:lnTo>
                    <a:pt x="9" y="30"/>
                  </a:lnTo>
                  <a:lnTo>
                    <a:pt x="8" y="30"/>
                  </a:lnTo>
                  <a:lnTo>
                    <a:pt x="5" y="27"/>
                  </a:lnTo>
                  <a:lnTo>
                    <a:pt x="4" y="26"/>
                  </a:lnTo>
                  <a:lnTo>
                    <a:pt x="2" y="24"/>
                  </a:lnTo>
                  <a:lnTo>
                    <a:pt x="1" y="23"/>
                  </a:lnTo>
                  <a:lnTo>
                    <a:pt x="0" y="19"/>
                  </a:lnTo>
                  <a:lnTo>
                    <a:pt x="0" y="16"/>
                  </a:lnTo>
                  <a:lnTo>
                    <a:pt x="1" y="12"/>
                  </a:lnTo>
                  <a:lnTo>
                    <a:pt x="2" y="11"/>
                  </a:lnTo>
                </a:path>
              </a:pathLst>
            </a:custGeom>
            <a:noFill/>
            <a:ln w="0">
              <a:solidFill>
                <a:srgbClr val="FF2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09" name="Freeform 137">
              <a:extLst>
                <a:ext uri="{FF2B5EF4-FFF2-40B4-BE49-F238E27FC236}">
                  <a16:creationId xmlns:a16="http://schemas.microsoft.com/office/drawing/2014/main" id="{99E3BAEF-056D-4EB3-BF8F-6CACC20A2AC2}"/>
                </a:ext>
              </a:extLst>
            </p:cNvPr>
            <p:cNvSpPr>
              <a:spLocks/>
            </p:cNvSpPr>
            <p:nvPr/>
          </p:nvSpPr>
          <p:spPr bwMode="auto">
            <a:xfrm>
              <a:off x="2573" y="1845"/>
              <a:ext cx="329" cy="160"/>
            </a:xfrm>
            <a:custGeom>
              <a:avLst/>
              <a:gdLst>
                <a:gd name="T0" fmla="*/ 3 w 65"/>
                <a:gd name="T1" fmla="*/ 9 h 33"/>
                <a:gd name="T2" fmla="*/ 4 w 65"/>
                <a:gd name="T3" fmla="*/ 8 h 33"/>
                <a:gd name="T4" fmla="*/ 7 w 65"/>
                <a:gd name="T5" fmla="*/ 6 h 33"/>
                <a:gd name="T6" fmla="*/ 10 w 65"/>
                <a:gd name="T7" fmla="*/ 4 h 33"/>
                <a:gd name="T8" fmla="*/ 10 w 65"/>
                <a:gd name="T9" fmla="*/ 4 h 33"/>
                <a:gd name="T10" fmla="*/ 14 w 65"/>
                <a:gd name="T11" fmla="*/ 3 h 33"/>
                <a:gd name="T12" fmla="*/ 17 w 65"/>
                <a:gd name="T13" fmla="*/ 2 h 33"/>
                <a:gd name="T14" fmla="*/ 20 w 65"/>
                <a:gd name="T15" fmla="*/ 1 h 33"/>
                <a:gd name="T16" fmla="*/ 22 w 65"/>
                <a:gd name="T17" fmla="*/ 1 h 33"/>
                <a:gd name="T18" fmla="*/ 24 w 65"/>
                <a:gd name="T19" fmla="*/ 1 h 33"/>
                <a:gd name="T20" fmla="*/ 27 w 65"/>
                <a:gd name="T21" fmla="*/ 0 h 33"/>
                <a:gd name="T22" fmla="*/ 31 w 65"/>
                <a:gd name="T23" fmla="*/ 0 h 33"/>
                <a:gd name="T24" fmla="*/ 34 w 65"/>
                <a:gd name="T25" fmla="*/ 0 h 33"/>
                <a:gd name="T26" fmla="*/ 38 w 65"/>
                <a:gd name="T27" fmla="*/ 0 h 33"/>
                <a:gd name="T28" fmla="*/ 41 w 65"/>
                <a:gd name="T29" fmla="*/ 1 h 33"/>
                <a:gd name="T30" fmla="*/ 43 w 65"/>
                <a:gd name="T31" fmla="*/ 1 h 33"/>
                <a:gd name="T32" fmla="*/ 45 w 65"/>
                <a:gd name="T33" fmla="*/ 1 h 33"/>
                <a:gd name="T34" fmla="*/ 48 w 65"/>
                <a:gd name="T35" fmla="*/ 2 h 33"/>
                <a:gd name="T36" fmla="*/ 52 w 65"/>
                <a:gd name="T37" fmla="*/ 3 h 33"/>
                <a:gd name="T38" fmla="*/ 55 w 65"/>
                <a:gd name="T39" fmla="*/ 4 h 33"/>
                <a:gd name="T40" fmla="*/ 55 w 65"/>
                <a:gd name="T41" fmla="*/ 4 h 33"/>
                <a:gd name="T42" fmla="*/ 58 w 65"/>
                <a:gd name="T43" fmla="*/ 6 h 33"/>
                <a:gd name="T44" fmla="*/ 61 w 65"/>
                <a:gd name="T45" fmla="*/ 8 h 33"/>
                <a:gd name="T46" fmla="*/ 62 w 65"/>
                <a:gd name="T47" fmla="*/ 9 h 33"/>
                <a:gd name="T48" fmla="*/ 64 w 65"/>
                <a:gd name="T49" fmla="*/ 11 h 33"/>
                <a:gd name="T50" fmla="*/ 65 w 65"/>
                <a:gd name="T51" fmla="*/ 15 h 33"/>
                <a:gd name="T52" fmla="*/ 65 w 65"/>
                <a:gd name="T53" fmla="*/ 18 h 33"/>
                <a:gd name="T54" fmla="*/ 64 w 65"/>
                <a:gd name="T55" fmla="*/ 22 h 33"/>
                <a:gd name="T56" fmla="*/ 62 w 65"/>
                <a:gd name="T57" fmla="*/ 24 h 33"/>
                <a:gd name="T58" fmla="*/ 61 w 65"/>
                <a:gd name="T59" fmla="*/ 25 h 33"/>
                <a:gd name="T60" fmla="*/ 58 w 65"/>
                <a:gd name="T61" fmla="*/ 27 h 33"/>
                <a:gd name="T62" fmla="*/ 55 w 65"/>
                <a:gd name="T63" fmla="*/ 29 h 33"/>
                <a:gd name="T64" fmla="*/ 55 w 65"/>
                <a:gd name="T65" fmla="*/ 29 h 33"/>
                <a:gd name="T66" fmla="*/ 52 w 65"/>
                <a:gd name="T67" fmla="*/ 30 h 33"/>
                <a:gd name="T68" fmla="*/ 48 w 65"/>
                <a:gd name="T69" fmla="*/ 31 h 33"/>
                <a:gd name="T70" fmla="*/ 45 w 65"/>
                <a:gd name="T71" fmla="*/ 32 h 33"/>
                <a:gd name="T72" fmla="*/ 43 w 65"/>
                <a:gd name="T73" fmla="*/ 32 h 33"/>
                <a:gd name="T74" fmla="*/ 41 w 65"/>
                <a:gd name="T75" fmla="*/ 32 h 33"/>
                <a:gd name="T76" fmla="*/ 38 w 65"/>
                <a:gd name="T77" fmla="*/ 33 h 33"/>
                <a:gd name="T78" fmla="*/ 34 w 65"/>
                <a:gd name="T79" fmla="*/ 33 h 33"/>
                <a:gd name="T80" fmla="*/ 31 w 65"/>
                <a:gd name="T81" fmla="*/ 33 h 33"/>
                <a:gd name="T82" fmla="*/ 27 w 65"/>
                <a:gd name="T83" fmla="*/ 33 h 33"/>
                <a:gd name="T84" fmla="*/ 24 w 65"/>
                <a:gd name="T85" fmla="*/ 32 h 33"/>
                <a:gd name="T86" fmla="*/ 22 w 65"/>
                <a:gd name="T87" fmla="*/ 32 h 33"/>
                <a:gd name="T88" fmla="*/ 20 w 65"/>
                <a:gd name="T89" fmla="*/ 32 h 33"/>
                <a:gd name="T90" fmla="*/ 17 w 65"/>
                <a:gd name="T91" fmla="*/ 31 h 33"/>
                <a:gd name="T92" fmla="*/ 14 w 65"/>
                <a:gd name="T93" fmla="*/ 30 h 33"/>
                <a:gd name="T94" fmla="*/ 10 w 65"/>
                <a:gd name="T95" fmla="*/ 29 h 33"/>
                <a:gd name="T96" fmla="*/ 10 w 65"/>
                <a:gd name="T97" fmla="*/ 29 h 33"/>
                <a:gd name="T98" fmla="*/ 7 w 65"/>
                <a:gd name="T99" fmla="*/ 27 h 33"/>
                <a:gd name="T100" fmla="*/ 4 w 65"/>
                <a:gd name="T101" fmla="*/ 25 h 33"/>
                <a:gd name="T102" fmla="*/ 3 w 65"/>
                <a:gd name="T103" fmla="*/ 24 h 33"/>
                <a:gd name="T104" fmla="*/ 1 w 65"/>
                <a:gd name="T105" fmla="*/ 22 h 33"/>
                <a:gd name="T106" fmla="*/ 0 w 65"/>
                <a:gd name="T107" fmla="*/ 18 h 33"/>
                <a:gd name="T108" fmla="*/ 0 w 65"/>
                <a:gd name="T109" fmla="*/ 15 h 33"/>
                <a:gd name="T110" fmla="*/ 1 w 65"/>
                <a:gd name="T111" fmla="*/ 11 h 33"/>
                <a:gd name="T112" fmla="*/ 3 w 65"/>
                <a:gd name="T113"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33">
                  <a:moveTo>
                    <a:pt x="3" y="9"/>
                  </a:moveTo>
                  <a:lnTo>
                    <a:pt x="4" y="8"/>
                  </a:lnTo>
                  <a:lnTo>
                    <a:pt x="7" y="6"/>
                  </a:lnTo>
                  <a:lnTo>
                    <a:pt x="10" y="4"/>
                  </a:lnTo>
                  <a:lnTo>
                    <a:pt x="10" y="4"/>
                  </a:lnTo>
                  <a:lnTo>
                    <a:pt x="14" y="3"/>
                  </a:lnTo>
                  <a:lnTo>
                    <a:pt x="17" y="2"/>
                  </a:lnTo>
                  <a:lnTo>
                    <a:pt x="20" y="1"/>
                  </a:lnTo>
                  <a:lnTo>
                    <a:pt x="22" y="1"/>
                  </a:lnTo>
                  <a:lnTo>
                    <a:pt x="24" y="1"/>
                  </a:lnTo>
                  <a:lnTo>
                    <a:pt x="27" y="0"/>
                  </a:lnTo>
                  <a:lnTo>
                    <a:pt x="31" y="0"/>
                  </a:lnTo>
                  <a:lnTo>
                    <a:pt x="34" y="0"/>
                  </a:lnTo>
                  <a:lnTo>
                    <a:pt x="38" y="0"/>
                  </a:lnTo>
                  <a:lnTo>
                    <a:pt x="41" y="1"/>
                  </a:lnTo>
                  <a:lnTo>
                    <a:pt x="43" y="1"/>
                  </a:lnTo>
                  <a:lnTo>
                    <a:pt x="45" y="1"/>
                  </a:lnTo>
                  <a:lnTo>
                    <a:pt x="48" y="2"/>
                  </a:lnTo>
                  <a:lnTo>
                    <a:pt x="52" y="3"/>
                  </a:lnTo>
                  <a:lnTo>
                    <a:pt x="55" y="4"/>
                  </a:lnTo>
                  <a:lnTo>
                    <a:pt x="55" y="4"/>
                  </a:lnTo>
                  <a:lnTo>
                    <a:pt x="58" y="6"/>
                  </a:lnTo>
                  <a:lnTo>
                    <a:pt x="61" y="8"/>
                  </a:lnTo>
                  <a:lnTo>
                    <a:pt x="62" y="9"/>
                  </a:lnTo>
                  <a:lnTo>
                    <a:pt x="64" y="11"/>
                  </a:lnTo>
                  <a:lnTo>
                    <a:pt x="65" y="15"/>
                  </a:lnTo>
                  <a:lnTo>
                    <a:pt x="65" y="18"/>
                  </a:lnTo>
                  <a:lnTo>
                    <a:pt x="64" y="22"/>
                  </a:lnTo>
                  <a:lnTo>
                    <a:pt x="62" y="24"/>
                  </a:lnTo>
                  <a:lnTo>
                    <a:pt x="61" y="25"/>
                  </a:lnTo>
                  <a:lnTo>
                    <a:pt x="58" y="27"/>
                  </a:lnTo>
                  <a:lnTo>
                    <a:pt x="55" y="29"/>
                  </a:lnTo>
                  <a:lnTo>
                    <a:pt x="55" y="29"/>
                  </a:lnTo>
                  <a:lnTo>
                    <a:pt x="52" y="30"/>
                  </a:lnTo>
                  <a:lnTo>
                    <a:pt x="48" y="31"/>
                  </a:lnTo>
                  <a:lnTo>
                    <a:pt x="45" y="32"/>
                  </a:lnTo>
                  <a:lnTo>
                    <a:pt x="43" y="32"/>
                  </a:lnTo>
                  <a:lnTo>
                    <a:pt x="41" y="32"/>
                  </a:lnTo>
                  <a:lnTo>
                    <a:pt x="38" y="33"/>
                  </a:lnTo>
                  <a:lnTo>
                    <a:pt x="34" y="33"/>
                  </a:lnTo>
                  <a:lnTo>
                    <a:pt x="31" y="33"/>
                  </a:lnTo>
                  <a:lnTo>
                    <a:pt x="27" y="33"/>
                  </a:lnTo>
                  <a:lnTo>
                    <a:pt x="24" y="32"/>
                  </a:lnTo>
                  <a:lnTo>
                    <a:pt x="22" y="32"/>
                  </a:lnTo>
                  <a:lnTo>
                    <a:pt x="20" y="32"/>
                  </a:lnTo>
                  <a:lnTo>
                    <a:pt x="17" y="31"/>
                  </a:lnTo>
                  <a:lnTo>
                    <a:pt x="14" y="30"/>
                  </a:lnTo>
                  <a:lnTo>
                    <a:pt x="10" y="29"/>
                  </a:lnTo>
                  <a:lnTo>
                    <a:pt x="10" y="29"/>
                  </a:lnTo>
                  <a:lnTo>
                    <a:pt x="7" y="27"/>
                  </a:lnTo>
                  <a:lnTo>
                    <a:pt x="4" y="25"/>
                  </a:lnTo>
                  <a:lnTo>
                    <a:pt x="3" y="24"/>
                  </a:lnTo>
                  <a:lnTo>
                    <a:pt x="1" y="22"/>
                  </a:lnTo>
                  <a:lnTo>
                    <a:pt x="0" y="18"/>
                  </a:lnTo>
                  <a:lnTo>
                    <a:pt x="0" y="15"/>
                  </a:lnTo>
                  <a:lnTo>
                    <a:pt x="1" y="11"/>
                  </a:lnTo>
                  <a:lnTo>
                    <a:pt x="3" y="9"/>
                  </a:lnTo>
                </a:path>
              </a:pathLst>
            </a:custGeom>
            <a:noFill/>
            <a:ln w="0">
              <a:solidFill>
                <a:srgbClr val="FF0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10" name="Freeform 138">
              <a:extLst>
                <a:ext uri="{FF2B5EF4-FFF2-40B4-BE49-F238E27FC236}">
                  <a16:creationId xmlns:a16="http://schemas.microsoft.com/office/drawing/2014/main" id="{C7BC5C41-223D-4353-83C8-31C75E1C22D3}"/>
                </a:ext>
              </a:extLst>
            </p:cNvPr>
            <p:cNvSpPr>
              <a:spLocks/>
            </p:cNvSpPr>
            <p:nvPr/>
          </p:nvSpPr>
          <p:spPr bwMode="auto">
            <a:xfrm>
              <a:off x="2583" y="1849"/>
              <a:ext cx="309" cy="151"/>
            </a:xfrm>
            <a:custGeom>
              <a:avLst/>
              <a:gdLst>
                <a:gd name="T0" fmla="*/ 1 w 61"/>
                <a:gd name="T1" fmla="*/ 12 h 31"/>
                <a:gd name="T2" fmla="*/ 2 w 61"/>
                <a:gd name="T3" fmla="*/ 10 h 31"/>
                <a:gd name="T4" fmla="*/ 5 w 61"/>
                <a:gd name="T5" fmla="*/ 8 h 31"/>
                <a:gd name="T6" fmla="*/ 5 w 61"/>
                <a:gd name="T7" fmla="*/ 7 h 31"/>
                <a:gd name="T8" fmla="*/ 8 w 61"/>
                <a:gd name="T9" fmla="*/ 5 h 31"/>
                <a:gd name="T10" fmla="*/ 12 w 61"/>
                <a:gd name="T11" fmla="*/ 4 h 31"/>
                <a:gd name="T12" fmla="*/ 12 w 61"/>
                <a:gd name="T13" fmla="*/ 3 h 31"/>
                <a:gd name="T14" fmla="*/ 15 w 61"/>
                <a:gd name="T15" fmla="*/ 2 h 31"/>
                <a:gd name="T16" fmla="*/ 18 w 61"/>
                <a:gd name="T17" fmla="*/ 2 h 31"/>
                <a:gd name="T18" fmla="*/ 22 w 61"/>
                <a:gd name="T19" fmla="*/ 1 h 31"/>
                <a:gd name="T20" fmla="*/ 25 w 61"/>
                <a:gd name="T21" fmla="*/ 1 h 31"/>
                <a:gd name="T22" fmla="*/ 29 w 61"/>
                <a:gd name="T23" fmla="*/ 0 h 31"/>
                <a:gd name="T24" fmla="*/ 32 w 61"/>
                <a:gd name="T25" fmla="*/ 0 h 31"/>
                <a:gd name="T26" fmla="*/ 36 w 61"/>
                <a:gd name="T27" fmla="*/ 1 h 31"/>
                <a:gd name="T28" fmla="*/ 39 w 61"/>
                <a:gd name="T29" fmla="*/ 1 h 31"/>
                <a:gd name="T30" fmla="*/ 43 w 61"/>
                <a:gd name="T31" fmla="*/ 2 h 31"/>
                <a:gd name="T32" fmla="*/ 46 w 61"/>
                <a:gd name="T33" fmla="*/ 2 h 31"/>
                <a:gd name="T34" fmla="*/ 49 w 61"/>
                <a:gd name="T35" fmla="*/ 3 h 31"/>
                <a:gd name="T36" fmla="*/ 50 w 61"/>
                <a:gd name="T37" fmla="*/ 4 h 31"/>
                <a:gd name="T38" fmla="*/ 53 w 61"/>
                <a:gd name="T39" fmla="*/ 5 h 31"/>
                <a:gd name="T40" fmla="*/ 56 w 61"/>
                <a:gd name="T41" fmla="*/ 7 h 31"/>
                <a:gd name="T42" fmla="*/ 56 w 61"/>
                <a:gd name="T43" fmla="*/ 8 h 31"/>
                <a:gd name="T44" fmla="*/ 59 w 61"/>
                <a:gd name="T45" fmla="*/ 10 h 31"/>
                <a:gd name="T46" fmla="*/ 60 w 61"/>
                <a:gd name="T47" fmla="*/ 12 h 31"/>
                <a:gd name="T48" fmla="*/ 61 w 61"/>
                <a:gd name="T49" fmla="*/ 14 h 31"/>
                <a:gd name="T50" fmla="*/ 61 w 61"/>
                <a:gd name="T51" fmla="*/ 17 h 31"/>
                <a:gd name="T52" fmla="*/ 60 w 61"/>
                <a:gd name="T53" fmla="*/ 19 h 31"/>
                <a:gd name="T54" fmla="*/ 59 w 61"/>
                <a:gd name="T55" fmla="*/ 21 h 31"/>
                <a:gd name="T56" fmla="*/ 56 w 61"/>
                <a:gd name="T57" fmla="*/ 23 h 31"/>
                <a:gd name="T58" fmla="*/ 56 w 61"/>
                <a:gd name="T59" fmla="*/ 24 h 31"/>
                <a:gd name="T60" fmla="*/ 53 w 61"/>
                <a:gd name="T61" fmla="*/ 26 h 31"/>
                <a:gd name="T62" fmla="*/ 50 w 61"/>
                <a:gd name="T63" fmla="*/ 27 h 31"/>
                <a:gd name="T64" fmla="*/ 49 w 61"/>
                <a:gd name="T65" fmla="*/ 28 h 31"/>
                <a:gd name="T66" fmla="*/ 46 w 61"/>
                <a:gd name="T67" fmla="*/ 29 h 31"/>
                <a:gd name="T68" fmla="*/ 43 w 61"/>
                <a:gd name="T69" fmla="*/ 29 h 31"/>
                <a:gd name="T70" fmla="*/ 39 w 61"/>
                <a:gd name="T71" fmla="*/ 30 h 31"/>
                <a:gd name="T72" fmla="*/ 36 w 61"/>
                <a:gd name="T73" fmla="*/ 30 h 31"/>
                <a:gd name="T74" fmla="*/ 32 w 61"/>
                <a:gd name="T75" fmla="*/ 31 h 31"/>
                <a:gd name="T76" fmla="*/ 29 w 61"/>
                <a:gd name="T77" fmla="*/ 31 h 31"/>
                <a:gd name="T78" fmla="*/ 25 w 61"/>
                <a:gd name="T79" fmla="*/ 30 h 31"/>
                <a:gd name="T80" fmla="*/ 22 w 61"/>
                <a:gd name="T81" fmla="*/ 30 h 31"/>
                <a:gd name="T82" fmla="*/ 18 w 61"/>
                <a:gd name="T83" fmla="*/ 29 h 31"/>
                <a:gd name="T84" fmla="*/ 15 w 61"/>
                <a:gd name="T85" fmla="*/ 29 h 31"/>
                <a:gd name="T86" fmla="*/ 12 w 61"/>
                <a:gd name="T87" fmla="*/ 28 h 31"/>
                <a:gd name="T88" fmla="*/ 12 w 61"/>
                <a:gd name="T89" fmla="*/ 27 h 31"/>
                <a:gd name="T90" fmla="*/ 8 w 61"/>
                <a:gd name="T91" fmla="*/ 26 h 31"/>
                <a:gd name="T92" fmla="*/ 5 w 61"/>
                <a:gd name="T93" fmla="*/ 24 h 31"/>
                <a:gd name="T94" fmla="*/ 5 w 61"/>
                <a:gd name="T95" fmla="*/ 23 h 31"/>
                <a:gd name="T96" fmla="*/ 2 w 61"/>
                <a:gd name="T97" fmla="*/ 21 h 31"/>
                <a:gd name="T98" fmla="*/ 1 w 61"/>
                <a:gd name="T99" fmla="*/ 19 h 31"/>
                <a:gd name="T100" fmla="*/ 0 w 61"/>
                <a:gd name="T101" fmla="*/ 17 h 31"/>
                <a:gd name="T102" fmla="*/ 0 w 61"/>
                <a:gd name="T103" fmla="*/ 14 h 31"/>
                <a:gd name="T104" fmla="*/ 1 w 61"/>
                <a:gd name="T105"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1" h="31">
                  <a:moveTo>
                    <a:pt x="1" y="12"/>
                  </a:moveTo>
                  <a:lnTo>
                    <a:pt x="2" y="10"/>
                  </a:lnTo>
                  <a:lnTo>
                    <a:pt x="5" y="8"/>
                  </a:lnTo>
                  <a:lnTo>
                    <a:pt x="5" y="7"/>
                  </a:lnTo>
                  <a:lnTo>
                    <a:pt x="8" y="5"/>
                  </a:lnTo>
                  <a:lnTo>
                    <a:pt x="12" y="4"/>
                  </a:lnTo>
                  <a:lnTo>
                    <a:pt x="12" y="3"/>
                  </a:lnTo>
                  <a:lnTo>
                    <a:pt x="15" y="2"/>
                  </a:lnTo>
                  <a:lnTo>
                    <a:pt x="18" y="2"/>
                  </a:lnTo>
                  <a:lnTo>
                    <a:pt x="22" y="1"/>
                  </a:lnTo>
                  <a:lnTo>
                    <a:pt x="25" y="1"/>
                  </a:lnTo>
                  <a:lnTo>
                    <a:pt x="29" y="0"/>
                  </a:lnTo>
                  <a:lnTo>
                    <a:pt x="32" y="0"/>
                  </a:lnTo>
                  <a:lnTo>
                    <a:pt x="36" y="1"/>
                  </a:lnTo>
                  <a:lnTo>
                    <a:pt x="39" y="1"/>
                  </a:lnTo>
                  <a:lnTo>
                    <a:pt x="43" y="2"/>
                  </a:lnTo>
                  <a:lnTo>
                    <a:pt x="46" y="2"/>
                  </a:lnTo>
                  <a:lnTo>
                    <a:pt x="49" y="3"/>
                  </a:lnTo>
                  <a:lnTo>
                    <a:pt x="50" y="4"/>
                  </a:lnTo>
                  <a:lnTo>
                    <a:pt x="53" y="5"/>
                  </a:lnTo>
                  <a:lnTo>
                    <a:pt x="56" y="7"/>
                  </a:lnTo>
                  <a:lnTo>
                    <a:pt x="56" y="8"/>
                  </a:lnTo>
                  <a:lnTo>
                    <a:pt x="59" y="10"/>
                  </a:lnTo>
                  <a:lnTo>
                    <a:pt x="60" y="12"/>
                  </a:lnTo>
                  <a:lnTo>
                    <a:pt x="61" y="14"/>
                  </a:lnTo>
                  <a:lnTo>
                    <a:pt x="61" y="17"/>
                  </a:lnTo>
                  <a:lnTo>
                    <a:pt x="60" y="19"/>
                  </a:lnTo>
                  <a:lnTo>
                    <a:pt x="59" y="21"/>
                  </a:lnTo>
                  <a:lnTo>
                    <a:pt x="56" y="23"/>
                  </a:lnTo>
                  <a:lnTo>
                    <a:pt x="56" y="24"/>
                  </a:lnTo>
                  <a:lnTo>
                    <a:pt x="53" y="26"/>
                  </a:lnTo>
                  <a:lnTo>
                    <a:pt x="50" y="27"/>
                  </a:lnTo>
                  <a:lnTo>
                    <a:pt x="49" y="28"/>
                  </a:lnTo>
                  <a:lnTo>
                    <a:pt x="46" y="29"/>
                  </a:lnTo>
                  <a:lnTo>
                    <a:pt x="43" y="29"/>
                  </a:lnTo>
                  <a:lnTo>
                    <a:pt x="39" y="30"/>
                  </a:lnTo>
                  <a:lnTo>
                    <a:pt x="36" y="30"/>
                  </a:lnTo>
                  <a:lnTo>
                    <a:pt x="32" y="31"/>
                  </a:lnTo>
                  <a:lnTo>
                    <a:pt x="29" y="31"/>
                  </a:lnTo>
                  <a:lnTo>
                    <a:pt x="25" y="30"/>
                  </a:lnTo>
                  <a:lnTo>
                    <a:pt x="22" y="30"/>
                  </a:lnTo>
                  <a:lnTo>
                    <a:pt x="18" y="29"/>
                  </a:lnTo>
                  <a:lnTo>
                    <a:pt x="15" y="29"/>
                  </a:lnTo>
                  <a:lnTo>
                    <a:pt x="12" y="28"/>
                  </a:lnTo>
                  <a:lnTo>
                    <a:pt x="12" y="27"/>
                  </a:lnTo>
                  <a:lnTo>
                    <a:pt x="8" y="26"/>
                  </a:lnTo>
                  <a:lnTo>
                    <a:pt x="5" y="24"/>
                  </a:lnTo>
                  <a:lnTo>
                    <a:pt x="5" y="23"/>
                  </a:lnTo>
                  <a:lnTo>
                    <a:pt x="2" y="21"/>
                  </a:lnTo>
                  <a:lnTo>
                    <a:pt x="1" y="19"/>
                  </a:lnTo>
                  <a:lnTo>
                    <a:pt x="0" y="17"/>
                  </a:lnTo>
                  <a:lnTo>
                    <a:pt x="0" y="14"/>
                  </a:lnTo>
                  <a:lnTo>
                    <a:pt x="1" y="12"/>
                  </a:lnTo>
                </a:path>
              </a:pathLst>
            </a:custGeom>
            <a:noFill/>
            <a:ln w="0">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11" name="Freeform 139">
              <a:extLst>
                <a:ext uri="{FF2B5EF4-FFF2-40B4-BE49-F238E27FC236}">
                  <a16:creationId xmlns:a16="http://schemas.microsoft.com/office/drawing/2014/main" id="{A9C15114-8F3C-4D27-8C34-E1C8BB31415E}"/>
                </a:ext>
              </a:extLst>
            </p:cNvPr>
            <p:cNvSpPr>
              <a:spLocks/>
            </p:cNvSpPr>
            <p:nvPr/>
          </p:nvSpPr>
          <p:spPr bwMode="auto">
            <a:xfrm>
              <a:off x="2598" y="1859"/>
              <a:ext cx="278" cy="131"/>
            </a:xfrm>
            <a:custGeom>
              <a:avLst/>
              <a:gdLst>
                <a:gd name="T0" fmla="*/ 2 w 55"/>
                <a:gd name="T1" fmla="*/ 9 h 27"/>
                <a:gd name="T2" fmla="*/ 2 w 55"/>
                <a:gd name="T3" fmla="*/ 8 h 27"/>
                <a:gd name="T4" fmla="*/ 5 w 55"/>
                <a:gd name="T5" fmla="*/ 5 h 27"/>
                <a:gd name="T6" fmla="*/ 6 w 55"/>
                <a:gd name="T7" fmla="*/ 5 h 27"/>
                <a:gd name="T8" fmla="*/ 9 w 55"/>
                <a:gd name="T9" fmla="*/ 4 h 27"/>
                <a:gd name="T10" fmla="*/ 12 w 55"/>
                <a:gd name="T11" fmla="*/ 2 h 27"/>
                <a:gd name="T12" fmla="*/ 14 w 55"/>
                <a:gd name="T13" fmla="*/ 1 h 27"/>
                <a:gd name="T14" fmla="*/ 15 w 55"/>
                <a:gd name="T15" fmla="*/ 1 h 27"/>
                <a:gd name="T16" fmla="*/ 19 w 55"/>
                <a:gd name="T17" fmla="*/ 0 h 27"/>
                <a:gd name="T18" fmla="*/ 22 w 55"/>
                <a:gd name="T19" fmla="*/ 0 h 27"/>
                <a:gd name="T20" fmla="*/ 26 w 55"/>
                <a:gd name="T21" fmla="*/ 0 h 27"/>
                <a:gd name="T22" fmla="*/ 29 w 55"/>
                <a:gd name="T23" fmla="*/ 0 h 27"/>
                <a:gd name="T24" fmla="*/ 33 w 55"/>
                <a:gd name="T25" fmla="*/ 0 h 27"/>
                <a:gd name="T26" fmla="*/ 36 w 55"/>
                <a:gd name="T27" fmla="*/ 0 h 27"/>
                <a:gd name="T28" fmla="*/ 40 w 55"/>
                <a:gd name="T29" fmla="*/ 1 h 27"/>
                <a:gd name="T30" fmla="*/ 41 w 55"/>
                <a:gd name="T31" fmla="*/ 1 h 27"/>
                <a:gd name="T32" fmla="*/ 43 w 55"/>
                <a:gd name="T33" fmla="*/ 2 h 27"/>
                <a:gd name="T34" fmla="*/ 47 w 55"/>
                <a:gd name="T35" fmla="*/ 4 h 27"/>
                <a:gd name="T36" fmla="*/ 49 w 55"/>
                <a:gd name="T37" fmla="*/ 5 h 27"/>
                <a:gd name="T38" fmla="*/ 50 w 55"/>
                <a:gd name="T39" fmla="*/ 5 h 27"/>
                <a:gd name="T40" fmla="*/ 53 w 55"/>
                <a:gd name="T41" fmla="*/ 8 h 27"/>
                <a:gd name="T42" fmla="*/ 53 w 55"/>
                <a:gd name="T43" fmla="*/ 9 h 27"/>
                <a:gd name="T44" fmla="*/ 55 w 55"/>
                <a:gd name="T45" fmla="*/ 12 h 27"/>
                <a:gd name="T46" fmla="*/ 55 w 55"/>
                <a:gd name="T47" fmla="*/ 15 h 27"/>
                <a:gd name="T48" fmla="*/ 53 w 55"/>
                <a:gd name="T49" fmla="*/ 18 h 27"/>
                <a:gd name="T50" fmla="*/ 53 w 55"/>
                <a:gd name="T51" fmla="*/ 19 h 27"/>
                <a:gd name="T52" fmla="*/ 50 w 55"/>
                <a:gd name="T53" fmla="*/ 22 h 27"/>
                <a:gd name="T54" fmla="*/ 49 w 55"/>
                <a:gd name="T55" fmla="*/ 22 h 27"/>
                <a:gd name="T56" fmla="*/ 47 w 55"/>
                <a:gd name="T57" fmla="*/ 23 h 27"/>
                <a:gd name="T58" fmla="*/ 43 w 55"/>
                <a:gd name="T59" fmla="*/ 25 h 27"/>
                <a:gd name="T60" fmla="*/ 41 w 55"/>
                <a:gd name="T61" fmla="*/ 26 h 27"/>
                <a:gd name="T62" fmla="*/ 40 w 55"/>
                <a:gd name="T63" fmla="*/ 26 h 27"/>
                <a:gd name="T64" fmla="*/ 36 w 55"/>
                <a:gd name="T65" fmla="*/ 27 h 27"/>
                <a:gd name="T66" fmla="*/ 33 w 55"/>
                <a:gd name="T67" fmla="*/ 27 h 27"/>
                <a:gd name="T68" fmla="*/ 29 w 55"/>
                <a:gd name="T69" fmla="*/ 27 h 27"/>
                <a:gd name="T70" fmla="*/ 26 w 55"/>
                <a:gd name="T71" fmla="*/ 27 h 27"/>
                <a:gd name="T72" fmla="*/ 22 w 55"/>
                <a:gd name="T73" fmla="*/ 27 h 27"/>
                <a:gd name="T74" fmla="*/ 19 w 55"/>
                <a:gd name="T75" fmla="*/ 27 h 27"/>
                <a:gd name="T76" fmla="*/ 15 w 55"/>
                <a:gd name="T77" fmla="*/ 26 h 27"/>
                <a:gd name="T78" fmla="*/ 14 w 55"/>
                <a:gd name="T79" fmla="*/ 26 h 27"/>
                <a:gd name="T80" fmla="*/ 12 w 55"/>
                <a:gd name="T81" fmla="*/ 25 h 27"/>
                <a:gd name="T82" fmla="*/ 9 w 55"/>
                <a:gd name="T83" fmla="*/ 23 h 27"/>
                <a:gd name="T84" fmla="*/ 6 w 55"/>
                <a:gd name="T85" fmla="*/ 22 h 27"/>
                <a:gd name="T86" fmla="*/ 5 w 55"/>
                <a:gd name="T87" fmla="*/ 22 h 27"/>
                <a:gd name="T88" fmla="*/ 2 w 55"/>
                <a:gd name="T89" fmla="*/ 19 h 27"/>
                <a:gd name="T90" fmla="*/ 2 w 55"/>
                <a:gd name="T91" fmla="*/ 18 h 27"/>
                <a:gd name="T92" fmla="*/ 0 w 55"/>
                <a:gd name="T93" fmla="*/ 15 h 27"/>
                <a:gd name="T94" fmla="*/ 0 w 55"/>
                <a:gd name="T95" fmla="*/ 12 h 27"/>
                <a:gd name="T96" fmla="*/ 2 w 55"/>
                <a:gd name="T97" fmla="*/ 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 h="27">
                  <a:moveTo>
                    <a:pt x="2" y="9"/>
                  </a:moveTo>
                  <a:lnTo>
                    <a:pt x="2" y="8"/>
                  </a:lnTo>
                  <a:lnTo>
                    <a:pt x="5" y="5"/>
                  </a:lnTo>
                  <a:lnTo>
                    <a:pt x="6" y="5"/>
                  </a:lnTo>
                  <a:lnTo>
                    <a:pt x="9" y="4"/>
                  </a:lnTo>
                  <a:lnTo>
                    <a:pt x="12" y="2"/>
                  </a:lnTo>
                  <a:lnTo>
                    <a:pt x="14" y="1"/>
                  </a:lnTo>
                  <a:lnTo>
                    <a:pt x="15" y="1"/>
                  </a:lnTo>
                  <a:lnTo>
                    <a:pt x="19" y="0"/>
                  </a:lnTo>
                  <a:lnTo>
                    <a:pt x="22" y="0"/>
                  </a:lnTo>
                  <a:lnTo>
                    <a:pt x="26" y="0"/>
                  </a:lnTo>
                  <a:lnTo>
                    <a:pt x="29" y="0"/>
                  </a:lnTo>
                  <a:lnTo>
                    <a:pt x="33" y="0"/>
                  </a:lnTo>
                  <a:lnTo>
                    <a:pt x="36" y="0"/>
                  </a:lnTo>
                  <a:lnTo>
                    <a:pt x="40" y="1"/>
                  </a:lnTo>
                  <a:lnTo>
                    <a:pt x="41" y="1"/>
                  </a:lnTo>
                  <a:lnTo>
                    <a:pt x="43" y="2"/>
                  </a:lnTo>
                  <a:lnTo>
                    <a:pt x="47" y="4"/>
                  </a:lnTo>
                  <a:lnTo>
                    <a:pt x="49" y="5"/>
                  </a:lnTo>
                  <a:lnTo>
                    <a:pt x="50" y="5"/>
                  </a:lnTo>
                  <a:lnTo>
                    <a:pt x="53" y="8"/>
                  </a:lnTo>
                  <a:lnTo>
                    <a:pt x="53" y="9"/>
                  </a:lnTo>
                  <a:lnTo>
                    <a:pt x="55" y="12"/>
                  </a:lnTo>
                  <a:lnTo>
                    <a:pt x="55" y="15"/>
                  </a:lnTo>
                  <a:lnTo>
                    <a:pt x="53" y="18"/>
                  </a:lnTo>
                  <a:lnTo>
                    <a:pt x="53" y="19"/>
                  </a:lnTo>
                  <a:lnTo>
                    <a:pt x="50" y="22"/>
                  </a:lnTo>
                  <a:lnTo>
                    <a:pt x="49" y="22"/>
                  </a:lnTo>
                  <a:lnTo>
                    <a:pt x="47" y="23"/>
                  </a:lnTo>
                  <a:lnTo>
                    <a:pt x="43" y="25"/>
                  </a:lnTo>
                  <a:lnTo>
                    <a:pt x="41" y="26"/>
                  </a:lnTo>
                  <a:lnTo>
                    <a:pt x="40" y="26"/>
                  </a:lnTo>
                  <a:lnTo>
                    <a:pt x="36" y="27"/>
                  </a:lnTo>
                  <a:lnTo>
                    <a:pt x="33" y="27"/>
                  </a:lnTo>
                  <a:lnTo>
                    <a:pt x="29" y="27"/>
                  </a:lnTo>
                  <a:lnTo>
                    <a:pt x="26" y="27"/>
                  </a:lnTo>
                  <a:lnTo>
                    <a:pt x="22" y="27"/>
                  </a:lnTo>
                  <a:lnTo>
                    <a:pt x="19" y="27"/>
                  </a:lnTo>
                  <a:lnTo>
                    <a:pt x="15" y="26"/>
                  </a:lnTo>
                  <a:lnTo>
                    <a:pt x="14" y="26"/>
                  </a:lnTo>
                  <a:lnTo>
                    <a:pt x="12" y="25"/>
                  </a:lnTo>
                  <a:lnTo>
                    <a:pt x="9" y="23"/>
                  </a:lnTo>
                  <a:lnTo>
                    <a:pt x="6" y="22"/>
                  </a:lnTo>
                  <a:lnTo>
                    <a:pt x="5" y="22"/>
                  </a:lnTo>
                  <a:lnTo>
                    <a:pt x="2" y="19"/>
                  </a:lnTo>
                  <a:lnTo>
                    <a:pt x="2" y="18"/>
                  </a:lnTo>
                  <a:lnTo>
                    <a:pt x="0" y="15"/>
                  </a:lnTo>
                  <a:lnTo>
                    <a:pt x="0" y="12"/>
                  </a:lnTo>
                  <a:lnTo>
                    <a:pt x="2" y="9"/>
                  </a:lnTo>
                </a:path>
              </a:pathLst>
            </a:custGeom>
            <a:noFill/>
            <a:ln w="0">
              <a:solidFill>
                <a:srgbClr val="D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12" name="Freeform 140">
              <a:extLst>
                <a:ext uri="{FF2B5EF4-FFF2-40B4-BE49-F238E27FC236}">
                  <a16:creationId xmlns:a16="http://schemas.microsoft.com/office/drawing/2014/main" id="{F16FCBD4-4F1A-4874-BB6D-518C792FF00C}"/>
                </a:ext>
              </a:extLst>
            </p:cNvPr>
            <p:cNvSpPr>
              <a:spLocks/>
            </p:cNvSpPr>
            <p:nvPr/>
          </p:nvSpPr>
          <p:spPr bwMode="auto">
            <a:xfrm>
              <a:off x="2613" y="1864"/>
              <a:ext cx="248" cy="121"/>
            </a:xfrm>
            <a:custGeom>
              <a:avLst/>
              <a:gdLst>
                <a:gd name="T0" fmla="*/ 2 w 49"/>
                <a:gd name="T1" fmla="*/ 7 h 25"/>
                <a:gd name="T2" fmla="*/ 2 w 49"/>
                <a:gd name="T3" fmla="*/ 7 h 25"/>
                <a:gd name="T4" fmla="*/ 6 w 49"/>
                <a:gd name="T5" fmla="*/ 5 h 25"/>
                <a:gd name="T6" fmla="*/ 7 w 49"/>
                <a:gd name="T7" fmla="*/ 4 h 25"/>
                <a:gd name="T8" fmla="*/ 9 w 49"/>
                <a:gd name="T9" fmla="*/ 3 h 25"/>
                <a:gd name="T10" fmla="*/ 12 w 49"/>
                <a:gd name="T11" fmla="*/ 2 h 25"/>
                <a:gd name="T12" fmla="*/ 16 w 49"/>
                <a:gd name="T13" fmla="*/ 1 h 25"/>
                <a:gd name="T14" fmla="*/ 19 w 49"/>
                <a:gd name="T15" fmla="*/ 0 h 25"/>
                <a:gd name="T16" fmla="*/ 20 w 49"/>
                <a:gd name="T17" fmla="*/ 0 h 25"/>
                <a:gd name="T18" fmla="*/ 23 w 49"/>
                <a:gd name="T19" fmla="*/ 0 h 25"/>
                <a:gd name="T20" fmla="*/ 26 w 49"/>
                <a:gd name="T21" fmla="*/ 0 h 25"/>
                <a:gd name="T22" fmla="*/ 29 w 49"/>
                <a:gd name="T23" fmla="*/ 0 h 25"/>
                <a:gd name="T24" fmla="*/ 30 w 49"/>
                <a:gd name="T25" fmla="*/ 0 h 25"/>
                <a:gd name="T26" fmla="*/ 33 w 49"/>
                <a:gd name="T27" fmla="*/ 1 h 25"/>
                <a:gd name="T28" fmla="*/ 37 w 49"/>
                <a:gd name="T29" fmla="*/ 2 h 25"/>
                <a:gd name="T30" fmla="*/ 40 w 49"/>
                <a:gd name="T31" fmla="*/ 3 h 25"/>
                <a:gd name="T32" fmla="*/ 42 w 49"/>
                <a:gd name="T33" fmla="*/ 4 h 25"/>
                <a:gd name="T34" fmla="*/ 44 w 49"/>
                <a:gd name="T35" fmla="*/ 5 h 25"/>
                <a:gd name="T36" fmla="*/ 47 w 49"/>
                <a:gd name="T37" fmla="*/ 7 h 25"/>
                <a:gd name="T38" fmla="*/ 47 w 49"/>
                <a:gd name="T39" fmla="*/ 7 h 25"/>
                <a:gd name="T40" fmla="*/ 49 w 49"/>
                <a:gd name="T41" fmla="*/ 11 h 25"/>
                <a:gd name="T42" fmla="*/ 49 w 49"/>
                <a:gd name="T43" fmla="*/ 14 h 25"/>
                <a:gd name="T44" fmla="*/ 47 w 49"/>
                <a:gd name="T45" fmla="*/ 18 h 25"/>
                <a:gd name="T46" fmla="*/ 47 w 49"/>
                <a:gd name="T47" fmla="*/ 18 h 25"/>
                <a:gd name="T48" fmla="*/ 44 w 49"/>
                <a:gd name="T49" fmla="*/ 20 h 25"/>
                <a:gd name="T50" fmla="*/ 42 w 49"/>
                <a:gd name="T51" fmla="*/ 21 h 25"/>
                <a:gd name="T52" fmla="*/ 40 w 49"/>
                <a:gd name="T53" fmla="*/ 22 h 25"/>
                <a:gd name="T54" fmla="*/ 37 w 49"/>
                <a:gd name="T55" fmla="*/ 23 h 25"/>
                <a:gd name="T56" fmla="*/ 33 w 49"/>
                <a:gd name="T57" fmla="*/ 24 h 25"/>
                <a:gd name="T58" fmla="*/ 30 w 49"/>
                <a:gd name="T59" fmla="*/ 25 h 25"/>
                <a:gd name="T60" fmla="*/ 29 w 49"/>
                <a:gd name="T61" fmla="*/ 25 h 25"/>
                <a:gd name="T62" fmla="*/ 26 w 49"/>
                <a:gd name="T63" fmla="*/ 25 h 25"/>
                <a:gd name="T64" fmla="*/ 23 w 49"/>
                <a:gd name="T65" fmla="*/ 25 h 25"/>
                <a:gd name="T66" fmla="*/ 20 w 49"/>
                <a:gd name="T67" fmla="*/ 25 h 25"/>
                <a:gd name="T68" fmla="*/ 19 w 49"/>
                <a:gd name="T69" fmla="*/ 25 h 25"/>
                <a:gd name="T70" fmla="*/ 16 w 49"/>
                <a:gd name="T71" fmla="*/ 24 h 25"/>
                <a:gd name="T72" fmla="*/ 12 w 49"/>
                <a:gd name="T73" fmla="*/ 23 h 25"/>
                <a:gd name="T74" fmla="*/ 9 w 49"/>
                <a:gd name="T75" fmla="*/ 22 h 25"/>
                <a:gd name="T76" fmla="*/ 7 w 49"/>
                <a:gd name="T77" fmla="*/ 21 h 25"/>
                <a:gd name="T78" fmla="*/ 6 w 49"/>
                <a:gd name="T79" fmla="*/ 20 h 25"/>
                <a:gd name="T80" fmla="*/ 2 w 49"/>
                <a:gd name="T81" fmla="*/ 18 h 25"/>
                <a:gd name="T82" fmla="*/ 2 w 49"/>
                <a:gd name="T83" fmla="*/ 18 h 25"/>
                <a:gd name="T84" fmla="*/ 0 w 49"/>
                <a:gd name="T85" fmla="*/ 14 h 25"/>
                <a:gd name="T86" fmla="*/ 0 w 49"/>
                <a:gd name="T87" fmla="*/ 11 h 25"/>
                <a:gd name="T88" fmla="*/ 2 w 49"/>
                <a:gd name="T89" fmla="*/ 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 h="25">
                  <a:moveTo>
                    <a:pt x="2" y="7"/>
                  </a:moveTo>
                  <a:lnTo>
                    <a:pt x="2" y="7"/>
                  </a:lnTo>
                  <a:lnTo>
                    <a:pt x="6" y="5"/>
                  </a:lnTo>
                  <a:lnTo>
                    <a:pt x="7" y="4"/>
                  </a:lnTo>
                  <a:lnTo>
                    <a:pt x="9" y="3"/>
                  </a:lnTo>
                  <a:lnTo>
                    <a:pt x="12" y="2"/>
                  </a:lnTo>
                  <a:lnTo>
                    <a:pt x="16" y="1"/>
                  </a:lnTo>
                  <a:lnTo>
                    <a:pt x="19" y="0"/>
                  </a:lnTo>
                  <a:lnTo>
                    <a:pt x="20" y="0"/>
                  </a:lnTo>
                  <a:lnTo>
                    <a:pt x="23" y="0"/>
                  </a:lnTo>
                  <a:lnTo>
                    <a:pt x="26" y="0"/>
                  </a:lnTo>
                  <a:lnTo>
                    <a:pt x="29" y="0"/>
                  </a:lnTo>
                  <a:lnTo>
                    <a:pt x="30" y="0"/>
                  </a:lnTo>
                  <a:lnTo>
                    <a:pt x="33" y="1"/>
                  </a:lnTo>
                  <a:lnTo>
                    <a:pt x="37" y="2"/>
                  </a:lnTo>
                  <a:lnTo>
                    <a:pt x="40" y="3"/>
                  </a:lnTo>
                  <a:lnTo>
                    <a:pt x="42" y="4"/>
                  </a:lnTo>
                  <a:lnTo>
                    <a:pt x="44" y="5"/>
                  </a:lnTo>
                  <a:lnTo>
                    <a:pt x="47" y="7"/>
                  </a:lnTo>
                  <a:lnTo>
                    <a:pt x="47" y="7"/>
                  </a:lnTo>
                  <a:lnTo>
                    <a:pt x="49" y="11"/>
                  </a:lnTo>
                  <a:lnTo>
                    <a:pt x="49" y="14"/>
                  </a:lnTo>
                  <a:lnTo>
                    <a:pt x="47" y="18"/>
                  </a:lnTo>
                  <a:lnTo>
                    <a:pt x="47" y="18"/>
                  </a:lnTo>
                  <a:lnTo>
                    <a:pt x="44" y="20"/>
                  </a:lnTo>
                  <a:lnTo>
                    <a:pt x="42" y="21"/>
                  </a:lnTo>
                  <a:lnTo>
                    <a:pt x="40" y="22"/>
                  </a:lnTo>
                  <a:lnTo>
                    <a:pt x="37" y="23"/>
                  </a:lnTo>
                  <a:lnTo>
                    <a:pt x="33" y="24"/>
                  </a:lnTo>
                  <a:lnTo>
                    <a:pt x="30" y="25"/>
                  </a:lnTo>
                  <a:lnTo>
                    <a:pt x="29" y="25"/>
                  </a:lnTo>
                  <a:lnTo>
                    <a:pt x="26" y="25"/>
                  </a:lnTo>
                  <a:lnTo>
                    <a:pt x="23" y="25"/>
                  </a:lnTo>
                  <a:lnTo>
                    <a:pt x="20" y="25"/>
                  </a:lnTo>
                  <a:lnTo>
                    <a:pt x="19" y="25"/>
                  </a:lnTo>
                  <a:lnTo>
                    <a:pt x="16" y="24"/>
                  </a:lnTo>
                  <a:lnTo>
                    <a:pt x="12" y="23"/>
                  </a:lnTo>
                  <a:lnTo>
                    <a:pt x="9" y="22"/>
                  </a:lnTo>
                  <a:lnTo>
                    <a:pt x="7" y="21"/>
                  </a:lnTo>
                  <a:lnTo>
                    <a:pt x="6" y="20"/>
                  </a:lnTo>
                  <a:lnTo>
                    <a:pt x="2" y="18"/>
                  </a:lnTo>
                  <a:lnTo>
                    <a:pt x="2" y="18"/>
                  </a:lnTo>
                  <a:lnTo>
                    <a:pt x="0" y="14"/>
                  </a:lnTo>
                  <a:lnTo>
                    <a:pt x="0" y="11"/>
                  </a:lnTo>
                  <a:lnTo>
                    <a:pt x="2" y="7"/>
                  </a:lnTo>
                </a:path>
              </a:pathLst>
            </a:custGeom>
            <a:noFill/>
            <a:ln w="0">
              <a:solidFill>
                <a:srgbClr val="B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13" name="Freeform 141">
              <a:extLst>
                <a:ext uri="{FF2B5EF4-FFF2-40B4-BE49-F238E27FC236}">
                  <a16:creationId xmlns:a16="http://schemas.microsoft.com/office/drawing/2014/main" id="{0B6835D5-F252-4913-8C8C-1271265A8B8A}"/>
                </a:ext>
              </a:extLst>
            </p:cNvPr>
            <p:cNvSpPr>
              <a:spLocks/>
            </p:cNvSpPr>
            <p:nvPr/>
          </p:nvSpPr>
          <p:spPr bwMode="auto">
            <a:xfrm>
              <a:off x="2634" y="1874"/>
              <a:ext cx="207" cy="102"/>
            </a:xfrm>
            <a:custGeom>
              <a:avLst/>
              <a:gdLst>
                <a:gd name="T0" fmla="*/ 2 w 41"/>
                <a:gd name="T1" fmla="*/ 6 h 21"/>
                <a:gd name="T2" fmla="*/ 2 w 41"/>
                <a:gd name="T3" fmla="*/ 5 h 21"/>
                <a:gd name="T4" fmla="*/ 5 w 41"/>
                <a:gd name="T5" fmla="*/ 3 h 21"/>
                <a:gd name="T6" fmla="*/ 8 w 41"/>
                <a:gd name="T7" fmla="*/ 2 h 21"/>
                <a:gd name="T8" fmla="*/ 8 w 41"/>
                <a:gd name="T9" fmla="*/ 2 h 21"/>
                <a:gd name="T10" fmla="*/ 12 w 41"/>
                <a:gd name="T11" fmla="*/ 1 h 21"/>
                <a:gd name="T12" fmla="*/ 15 w 41"/>
                <a:gd name="T13" fmla="*/ 0 h 21"/>
                <a:gd name="T14" fmla="*/ 19 w 41"/>
                <a:gd name="T15" fmla="*/ 0 h 21"/>
                <a:gd name="T16" fmla="*/ 22 w 41"/>
                <a:gd name="T17" fmla="*/ 0 h 21"/>
                <a:gd name="T18" fmla="*/ 26 w 41"/>
                <a:gd name="T19" fmla="*/ 0 h 21"/>
                <a:gd name="T20" fmla="*/ 29 w 41"/>
                <a:gd name="T21" fmla="*/ 1 h 21"/>
                <a:gd name="T22" fmla="*/ 33 w 41"/>
                <a:gd name="T23" fmla="*/ 2 h 21"/>
                <a:gd name="T24" fmla="*/ 33 w 41"/>
                <a:gd name="T25" fmla="*/ 2 h 21"/>
                <a:gd name="T26" fmla="*/ 36 w 41"/>
                <a:gd name="T27" fmla="*/ 3 h 21"/>
                <a:gd name="T28" fmla="*/ 39 w 41"/>
                <a:gd name="T29" fmla="*/ 5 h 21"/>
                <a:gd name="T30" fmla="*/ 40 w 41"/>
                <a:gd name="T31" fmla="*/ 6 h 21"/>
                <a:gd name="T32" fmla="*/ 41 w 41"/>
                <a:gd name="T33" fmla="*/ 9 h 21"/>
                <a:gd name="T34" fmla="*/ 41 w 41"/>
                <a:gd name="T35" fmla="*/ 12 h 21"/>
                <a:gd name="T36" fmla="*/ 40 w 41"/>
                <a:gd name="T37" fmla="*/ 15 h 21"/>
                <a:gd name="T38" fmla="*/ 39 w 41"/>
                <a:gd name="T39" fmla="*/ 16 h 21"/>
                <a:gd name="T40" fmla="*/ 36 w 41"/>
                <a:gd name="T41" fmla="*/ 18 h 21"/>
                <a:gd name="T42" fmla="*/ 33 w 41"/>
                <a:gd name="T43" fmla="*/ 19 h 21"/>
                <a:gd name="T44" fmla="*/ 33 w 41"/>
                <a:gd name="T45" fmla="*/ 19 h 21"/>
                <a:gd name="T46" fmla="*/ 29 w 41"/>
                <a:gd name="T47" fmla="*/ 20 h 21"/>
                <a:gd name="T48" fmla="*/ 26 w 41"/>
                <a:gd name="T49" fmla="*/ 21 h 21"/>
                <a:gd name="T50" fmla="*/ 22 w 41"/>
                <a:gd name="T51" fmla="*/ 21 h 21"/>
                <a:gd name="T52" fmla="*/ 19 w 41"/>
                <a:gd name="T53" fmla="*/ 21 h 21"/>
                <a:gd name="T54" fmla="*/ 15 w 41"/>
                <a:gd name="T55" fmla="*/ 21 h 21"/>
                <a:gd name="T56" fmla="*/ 12 w 41"/>
                <a:gd name="T57" fmla="*/ 20 h 21"/>
                <a:gd name="T58" fmla="*/ 8 w 41"/>
                <a:gd name="T59" fmla="*/ 19 h 21"/>
                <a:gd name="T60" fmla="*/ 8 w 41"/>
                <a:gd name="T61" fmla="*/ 19 h 21"/>
                <a:gd name="T62" fmla="*/ 5 w 41"/>
                <a:gd name="T63" fmla="*/ 18 h 21"/>
                <a:gd name="T64" fmla="*/ 2 w 41"/>
                <a:gd name="T65" fmla="*/ 16 h 21"/>
                <a:gd name="T66" fmla="*/ 2 w 41"/>
                <a:gd name="T67" fmla="*/ 15 h 21"/>
                <a:gd name="T68" fmla="*/ 0 w 41"/>
                <a:gd name="T69" fmla="*/ 12 h 21"/>
                <a:gd name="T70" fmla="*/ 0 w 41"/>
                <a:gd name="T71" fmla="*/ 9 h 21"/>
                <a:gd name="T72" fmla="*/ 2 w 41"/>
                <a:gd name="T73"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 h="21">
                  <a:moveTo>
                    <a:pt x="2" y="6"/>
                  </a:moveTo>
                  <a:lnTo>
                    <a:pt x="2" y="5"/>
                  </a:lnTo>
                  <a:lnTo>
                    <a:pt x="5" y="3"/>
                  </a:lnTo>
                  <a:lnTo>
                    <a:pt x="8" y="2"/>
                  </a:lnTo>
                  <a:lnTo>
                    <a:pt x="8" y="2"/>
                  </a:lnTo>
                  <a:lnTo>
                    <a:pt x="12" y="1"/>
                  </a:lnTo>
                  <a:lnTo>
                    <a:pt x="15" y="0"/>
                  </a:lnTo>
                  <a:lnTo>
                    <a:pt x="19" y="0"/>
                  </a:lnTo>
                  <a:lnTo>
                    <a:pt x="22" y="0"/>
                  </a:lnTo>
                  <a:lnTo>
                    <a:pt x="26" y="0"/>
                  </a:lnTo>
                  <a:lnTo>
                    <a:pt x="29" y="1"/>
                  </a:lnTo>
                  <a:lnTo>
                    <a:pt x="33" y="2"/>
                  </a:lnTo>
                  <a:lnTo>
                    <a:pt x="33" y="2"/>
                  </a:lnTo>
                  <a:lnTo>
                    <a:pt x="36" y="3"/>
                  </a:lnTo>
                  <a:lnTo>
                    <a:pt x="39" y="5"/>
                  </a:lnTo>
                  <a:lnTo>
                    <a:pt x="40" y="6"/>
                  </a:lnTo>
                  <a:lnTo>
                    <a:pt x="41" y="9"/>
                  </a:lnTo>
                  <a:lnTo>
                    <a:pt x="41" y="12"/>
                  </a:lnTo>
                  <a:lnTo>
                    <a:pt x="40" y="15"/>
                  </a:lnTo>
                  <a:lnTo>
                    <a:pt x="39" y="16"/>
                  </a:lnTo>
                  <a:lnTo>
                    <a:pt x="36" y="18"/>
                  </a:lnTo>
                  <a:lnTo>
                    <a:pt x="33" y="19"/>
                  </a:lnTo>
                  <a:lnTo>
                    <a:pt x="33" y="19"/>
                  </a:lnTo>
                  <a:lnTo>
                    <a:pt x="29" y="20"/>
                  </a:lnTo>
                  <a:lnTo>
                    <a:pt x="26" y="21"/>
                  </a:lnTo>
                  <a:lnTo>
                    <a:pt x="22" y="21"/>
                  </a:lnTo>
                  <a:lnTo>
                    <a:pt x="19" y="21"/>
                  </a:lnTo>
                  <a:lnTo>
                    <a:pt x="15" y="21"/>
                  </a:lnTo>
                  <a:lnTo>
                    <a:pt x="12" y="20"/>
                  </a:lnTo>
                  <a:lnTo>
                    <a:pt x="8" y="19"/>
                  </a:lnTo>
                  <a:lnTo>
                    <a:pt x="8" y="19"/>
                  </a:lnTo>
                  <a:lnTo>
                    <a:pt x="5" y="18"/>
                  </a:lnTo>
                  <a:lnTo>
                    <a:pt x="2" y="16"/>
                  </a:lnTo>
                  <a:lnTo>
                    <a:pt x="2" y="15"/>
                  </a:lnTo>
                  <a:lnTo>
                    <a:pt x="0" y="12"/>
                  </a:lnTo>
                  <a:lnTo>
                    <a:pt x="0" y="9"/>
                  </a:lnTo>
                  <a:lnTo>
                    <a:pt x="2" y="6"/>
                  </a:lnTo>
                </a:path>
              </a:pathLst>
            </a:custGeom>
            <a:noFill/>
            <a:ln w="0">
              <a:solidFill>
                <a:srgbClr val="A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14" name="Freeform 142">
              <a:extLst>
                <a:ext uri="{FF2B5EF4-FFF2-40B4-BE49-F238E27FC236}">
                  <a16:creationId xmlns:a16="http://schemas.microsoft.com/office/drawing/2014/main" id="{72DDB1EB-EBC0-427D-B668-9FFA74BC14D3}"/>
                </a:ext>
              </a:extLst>
            </p:cNvPr>
            <p:cNvSpPr>
              <a:spLocks/>
            </p:cNvSpPr>
            <p:nvPr/>
          </p:nvSpPr>
          <p:spPr bwMode="auto">
            <a:xfrm>
              <a:off x="2649" y="1884"/>
              <a:ext cx="177" cy="82"/>
            </a:xfrm>
            <a:custGeom>
              <a:avLst/>
              <a:gdLst>
                <a:gd name="T0" fmla="*/ 2 w 35"/>
                <a:gd name="T1" fmla="*/ 5 h 17"/>
                <a:gd name="T2" fmla="*/ 3 w 35"/>
                <a:gd name="T3" fmla="*/ 3 h 17"/>
                <a:gd name="T4" fmla="*/ 5 w 35"/>
                <a:gd name="T5" fmla="*/ 2 h 17"/>
                <a:gd name="T6" fmla="*/ 9 w 35"/>
                <a:gd name="T7" fmla="*/ 1 h 17"/>
                <a:gd name="T8" fmla="*/ 12 w 35"/>
                <a:gd name="T9" fmla="*/ 0 h 17"/>
                <a:gd name="T10" fmla="*/ 15 w 35"/>
                <a:gd name="T11" fmla="*/ 0 h 17"/>
                <a:gd name="T12" fmla="*/ 16 w 35"/>
                <a:gd name="T13" fmla="*/ 0 h 17"/>
                <a:gd name="T14" fmla="*/ 19 w 35"/>
                <a:gd name="T15" fmla="*/ 0 h 17"/>
                <a:gd name="T16" fmla="*/ 20 w 35"/>
                <a:gd name="T17" fmla="*/ 0 h 17"/>
                <a:gd name="T18" fmla="*/ 23 w 35"/>
                <a:gd name="T19" fmla="*/ 0 h 17"/>
                <a:gd name="T20" fmla="*/ 26 w 35"/>
                <a:gd name="T21" fmla="*/ 1 h 17"/>
                <a:gd name="T22" fmla="*/ 30 w 35"/>
                <a:gd name="T23" fmla="*/ 2 h 17"/>
                <a:gd name="T24" fmla="*/ 32 w 35"/>
                <a:gd name="T25" fmla="*/ 3 h 17"/>
                <a:gd name="T26" fmla="*/ 33 w 35"/>
                <a:gd name="T27" fmla="*/ 5 h 17"/>
                <a:gd name="T28" fmla="*/ 35 w 35"/>
                <a:gd name="T29" fmla="*/ 7 h 17"/>
                <a:gd name="T30" fmla="*/ 35 w 35"/>
                <a:gd name="T31" fmla="*/ 10 h 17"/>
                <a:gd name="T32" fmla="*/ 33 w 35"/>
                <a:gd name="T33" fmla="*/ 12 h 17"/>
                <a:gd name="T34" fmla="*/ 32 w 35"/>
                <a:gd name="T35" fmla="*/ 14 h 17"/>
                <a:gd name="T36" fmla="*/ 30 w 35"/>
                <a:gd name="T37" fmla="*/ 15 h 17"/>
                <a:gd name="T38" fmla="*/ 26 w 35"/>
                <a:gd name="T39" fmla="*/ 16 h 17"/>
                <a:gd name="T40" fmla="*/ 23 w 35"/>
                <a:gd name="T41" fmla="*/ 17 h 17"/>
                <a:gd name="T42" fmla="*/ 20 w 35"/>
                <a:gd name="T43" fmla="*/ 17 h 17"/>
                <a:gd name="T44" fmla="*/ 19 w 35"/>
                <a:gd name="T45" fmla="*/ 17 h 17"/>
                <a:gd name="T46" fmla="*/ 16 w 35"/>
                <a:gd name="T47" fmla="*/ 17 h 17"/>
                <a:gd name="T48" fmla="*/ 15 w 35"/>
                <a:gd name="T49" fmla="*/ 17 h 17"/>
                <a:gd name="T50" fmla="*/ 12 w 35"/>
                <a:gd name="T51" fmla="*/ 17 h 17"/>
                <a:gd name="T52" fmla="*/ 9 w 35"/>
                <a:gd name="T53" fmla="*/ 16 h 17"/>
                <a:gd name="T54" fmla="*/ 5 w 35"/>
                <a:gd name="T55" fmla="*/ 15 h 17"/>
                <a:gd name="T56" fmla="*/ 3 w 35"/>
                <a:gd name="T57" fmla="*/ 14 h 17"/>
                <a:gd name="T58" fmla="*/ 2 w 35"/>
                <a:gd name="T59" fmla="*/ 12 h 17"/>
                <a:gd name="T60" fmla="*/ 0 w 35"/>
                <a:gd name="T61" fmla="*/ 10 h 17"/>
                <a:gd name="T62" fmla="*/ 0 w 35"/>
                <a:gd name="T63" fmla="*/ 7 h 17"/>
                <a:gd name="T64" fmla="*/ 2 w 35"/>
                <a:gd name="T65"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 h="17">
                  <a:moveTo>
                    <a:pt x="2" y="5"/>
                  </a:moveTo>
                  <a:lnTo>
                    <a:pt x="3" y="3"/>
                  </a:lnTo>
                  <a:lnTo>
                    <a:pt x="5" y="2"/>
                  </a:lnTo>
                  <a:lnTo>
                    <a:pt x="9" y="1"/>
                  </a:lnTo>
                  <a:lnTo>
                    <a:pt x="12" y="0"/>
                  </a:lnTo>
                  <a:lnTo>
                    <a:pt x="15" y="0"/>
                  </a:lnTo>
                  <a:lnTo>
                    <a:pt x="16" y="0"/>
                  </a:lnTo>
                  <a:lnTo>
                    <a:pt x="19" y="0"/>
                  </a:lnTo>
                  <a:lnTo>
                    <a:pt x="20" y="0"/>
                  </a:lnTo>
                  <a:lnTo>
                    <a:pt x="23" y="0"/>
                  </a:lnTo>
                  <a:lnTo>
                    <a:pt x="26" y="1"/>
                  </a:lnTo>
                  <a:lnTo>
                    <a:pt x="30" y="2"/>
                  </a:lnTo>
                  <a:lnTo>
                    <a:pt x="32" y="3"/>
                  </a:lnTo>
                  <a:lnTo>
                    <a:pt x="33" y="5"/>
                  </a:lnTo>
                  <a:lnTo>
                    <a:pt x="35" y="7"/>
                  </a:lnTo>
                  <a:lnTo>
                    <a:pt x="35" y="10"/>
                  </a:lnTo>
                  <a:lnTo>
                    <a:pt x="33" y="12"/>
                  </a:lnTo>
                  <a:lnTo>
                    <a:pt x="32" y="14"/>
                  </a:lnTo>
                  <a:lnTo>
                    <a:pt x="30" y="15"/>
                  </a:lnTo>
                  <a:lnTo>
                    <a:pt x="26" y="16"/>
                  </a:lnTo>
                  <a:lnTo>
                    <a:pt x="23" y="17"/>
                  </a:lnTo>
                  <a:lnTo>
                    <a:pt x="20" y="17"/>
                  </a:lnTo>
                  <a:lnTo>
                    <a:pt x="19" y="17"/>
                  </a:lnTo>
                  <a:lnTo>
                    <a:pt x="16" y="17"/>
                  </a:lnTo>
                  <a:lnTo>
                    <a:pt x="15" y="17"/>
                  </a:lnTo>
                  <a:lnTo>
                    <a:pt x="12" y="17"/>
                  </a:lnTo>
                  <a:lnTo>
                    <a:pt x="9" y="16"/>
                  </a:lnTo>
                  <a:lnTo>
                    <a:pt x="5" y="15"/>
                  </a:lnTo>
                  <a:lnTo>
                    <a:pt x="3" y="14"/>
                  </a:lnTo>
                  <a:lnTo>
                    <a:pt x="2" y="12"/>
                  </a:lnTo>
                  <a:lnTo>
                    <a:pt x="0" y="10"/>
                  </a:lnTo>
                  <a:lnTo>
                    <a:pt x="0" y="7"/>
                  </a:lnTo>
                  <a:lnTo>
                    <a:pt x="2" y="5"/>
                  </a:lnTo>
                </a:path>
              </a:pathLst>
            </a:custGeom>
            <a:noFill/>
            <a:ln w="0">
              <a:solidFill>
                <a:srgbClr val="8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15" name="Freeform 143">
              <a:extLst>
                <a:ext uri="{FF2B5EF4-FFF2-40B4-BE49-F238E27FC236}">
                  <a16:creationId xmlns:a16="http://schemas.microsoft.com/office/drawing/2014/main" id="{5E51F6DC-59F9-4002-8EA3-9871107BAD00}"/>
                </a:ext>
              </a:extLst>
            </p:cNvPr>
            <p:cNvSpPr>
              <a:spLocks/>
            </p:cNvSpPr>
            <p:nvPr/>
          </p:nvSpPr>
          <p:spPr bwMode="auto">
            <a:xfrm>
              <a:off x="2674" y="1893"/>
              <a:ext cx="126" cy="64"/>
            </a:xfrm>
            <a:custGeom>
              <a:avLst/>
              <a:gdLst>
                <a:gd name="T0" fmla="*/ 0 w 25"/>
                <a:gd name="T1" fmla="*/ 5 h 13"/>
                <a:gd name="T2" fmla="*/ 4 w 25"/>
                <a:gd name="T3" fmla="*/ 2 h 13"/>
                <a:gd name="T4" fmla="*/ 5 w 25"/>
                <a:gd name="T5" fmla="*/ 1 h 13"/>
                <a:gd name="T6" fmla="*/ 7 w 25"/>
                <a:gd name="T7" fmla="*/ 1 h 13"/>
                <a:gd name="T8" fmla="*/ 11 w 25"/>
                <a:gd name="T9" fmla="*/ 0 h 13"/>
                <a:gd name="T10" fmla="*/ 14 w 25"/>
                <a:gd name="T11" fmla="*/ 0 h 13"/>
                <a:gd name="T12" fmla="*/ 18 w 25"/>
                <a:gd name="T13" fmla="*/ 1 h 13"/>
                <a:gd name="T14" fmla="*/ 20 w 25"/>
                <a:gd name="T15" fmla="*/ 1 h 13"/>
                <a:gd name="T16" fmla="*/ 21 w 25"/>
                <a:gd name="T17" fmla="*/ 2 h 13"/>
                <a:gd name="T18" fmla="*/ 25 w 25"/>
                <a:gd name="T19" fmla="*/ 5 h 13"/>
                <a:gd name="T20" fmla="*/ 25 w 25"/>
                <a:gd name="T21" fmla="*/ 5 h 13"/>
                <a:gd name="T22" fmla="*/ 25 w 25"/>
                <a:gd name="T23" fmla="*/ 8 h 13"/>
                <a:gd name="T24" fmla="*/ 25 w 25"/>
                <a:gd name="T25" fmla="*/ 8 h 13"/>
                <a:gd name="T26" fmla="*/ 21 w 25"/>
                <a:gd name="T27" fmla="*/ 11 h 13"/>
                <a:gd name="T28" fmla="*/ 20 w 25"/>
                <a:gd name="T29" fmla="*/ 12 h 13"/>
                <a:gd name="T30" fmla="*/ 18 w 25"/>
                <a:gd name="T31" fmla="*/ 12 h 13"/>
                <a:gd name="T32" fmla="*/ 14 w 25"/>
                <a:gd name="T33" fmla="*/ 13 h 13"/>
                <a:gd name="T34" fmla="*/ 11 w 25"/>
                <a:gd name="T35" fmla="*/ 13 h 13"/>
                <a:gd name="T36" fmla="*/ 7 w 25"/>
                <a:gd name="T37" fmla="*/ 12 h 13"/>
                <a:gd name="T38" fmla="*/ 5 w 25"/>
                <a:gd name="T39" fmla="*/ 12 h 13"/>
                <a:gd name="T40" fmla="*/ 4 w 25"/>
                <a:gd name="T41" fmla="*/ 11 h 13"/>
                <a:gd name="T42" fmla="*/ 0 w 25"/>
                <a:gd name="T43" fmla="*/ 8 h 13"/>
                <a:gd name="T44" fmla="*/ 0 w 25"/>
                <a:gd name="T45" fmla="*/ 8 h 13"/>
                <a:gd name="T46" fmla="*/ 0 w 25"/>
                <a:gd name="T47" fmla="*/ 5 h 13"/>
                <a:gd name="T48" fmla="*/ 0 w 25"/>
                <a:gd name="T49"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 h="13">
                  <a:moveTo>
                    <a:pt x="0" y="5"/>
                  </a:moveTo>
                  <a:lnTo>
                    <a:pt x="4" y="2"/>
                  </a:lnTo>
                  <a:lnTo>
                    <a:pt x="5" y="1"/>
                  </a:lnTo>
                  <a:lnTo>
                    <a:pt x="7" y="1"/>
                  </a:lnTo>
                  <a:lnTo>
                    <a:pt x="11" y="0"/>
                  </a:lnTo>
                  <a:lnTo>
                    <a:pt x="14" y="0"/>
                  </a:lnTo>
                  <a:lnTo>
                    <a:pt x="18" y="1"/>
                  </a:lnTo>
                  <a:lnTo>
                    <a:pt x="20" y="1"/>
                  </a:lnTo>
                  <a:lnTo>
                    <a:pt x="21" y="2"/>
                  </a:lnTo>
                  <a:lnTo>
                    <a:pt x="25" y="5"/>
                  </a:lnTo>
                  <a:lnTo>
                    <a:pt x="25" y="5"/>
                  </a:lnTo>
                  <a:lnTo>
                    <a:pt x="25" y="8"/>
                  </a:lnTo>
                  <a:lnTo>
                    <a:pt x="25" y="8"/>
                  </a:lnTo>
                  <a:lnTo>
                    <a:pt x="21" y="11"/>
                  </a:lnTo>
                  <a:lnTo>
                    <a:pt x="20" y="12"/>
                  </a:lnTo>
                  <a:lnTo>
                    <a:pt x="18" y="12"/>
                  </a:lnTo>
                  <a:lnTo>
                    <a:pt x="14" y="13"/>
                  </a:lnTo>
                  <a:lnTo>
                    <a:pt x="11" y="13"/>
                  </a:lnTo>
                  <a:lnTo>
                    <a:pt x="7" y="12"/>
                  </a:lnTo>
                  <a:lnTo>
                    <a:pt x="5" y="12"/>
                  </a:lnTo>
                  <a:lnTo>
                    <a:pt x="4" y="11"/>
                  </a:lnTo>
                  <a:lnTo>
                    <a:pt x="0" y="8"/>
                  </a:lnTo>
                  <a:lnTo>
                    <a:pt x="0" y="8"/>
                  </a:lnTo>
                  <a:lnTo>
                    <a:pt x="0" y="5"/>
                  </a:lnTo>
                  <a:lnTo>
                    <a:pt x="0" y="5"/>
                  </a:lnTo>
                </a:path>
              </a:pathLst>
            </a:custGeom>
            <a:noFill/>
            <a:ln w="0">
              <a:solidFill>
                <a:srgbClr val="7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416" name="Rectangle 144">
              <a:extLst>
                <a:ext uri="{FF2B5EF4-FFF2-40B4-BE49-F238E27FC236}">
                  <a16:creationId xmlns:a16="http://schemas.microsoft.com/office/drawing/2014/main" id="{498F8E67-81EA-47F7-87E0-6FE494667696}"/>
                </a:ext>
              </a:extLst>
            </p:cNvPr>
            <p:cNvSpPr>
              <a:spLocks noChangeArrowheads="1"/>
            </p:cNvSpPr>
            <p:nvPr/>
          </p:nvSpPr>
          <p:spPr bwMode="auto">
            <a:xfrm>
              <a:off x="2544" y="2880"/>
              <a:ext cx="324" cy="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x-axis distance</a:t>
              </a:r>
              <a:endParaRPr lang="en-US" altLang="en-US" sz="1000">
                <a:latin typeface="Times New Roman" panose="02020603050405020304" pitchFamily="18" charset="0"/>
              </a:endParaRPr>
            </a:p>
          </p:txBody>
        </p:sp>
        <p:sp>
          <p:nvSpPr>
            <p:cNvPr id="54417" name="Rectangle 145">
              <a:extLst>
                <a:ext uri="{FF2B5EF4-FFF2-40B4-BE49-F238E27FC236}">
                  <a16:creationId xmlns:a16="http://schemas.microsoft.com/office/drawing/2014/main" id="{5874EDA3-B1FE-4A8D-A136-FF3EDE0C1AB3}"/>
                </a:ext>
              </a:extLst>
            </p:cNvPr>
            <p:cNvSpPr>
              <a:spLocks noChangeArrowheads="1"/>
            </p:cNvSpPr>
            <p:nvPr/>
          </p:nvSpPr>
          <p:spPr bwMode="auto">
            <a:xfrm rot="16200000">
              <a:off x="1478" y="1799"/>
              <a:ext cx="383" cy="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y-axis distance</a:t>
              </a:r>
              <a:endParaRPr lang="en-US" altLang="en-US" sz="1000">
                <a:latin typeface="Times New Roman" panose="02020603050405020304" pitchFamily="18" charset="0"/>
              </a:endParaRPr>
            </a:p>
          </p:txBody>
        </p:sp>
      </p:grpSp>
      <p:sp>
        <p:nvSpPr>
          <p:cNvPr id="2" name="TextBox 1">
            <a:extLst>
              <a:ext uri="{FF2B5EF4-FFF2-40B4-BE49-F238E27FC236}">
                <a16:creationId xmlns:a16="http://schemas.microsoft.com/office/drawing/2014/main" id="{AA673CF3-E2BA-4C79-98CF-FCBF834BB97F}"/>
              </a:ext>
            </a:extLst>
          </p:cNvPr>
          <p:cNvSpPr txBox="1"/>
          <p:nvPr/>
        </p:nvSpPr>
        <p:spPr>
          <a:xfrm>
            <a:off x="936774" y="663863"/>
            <a:ext cx="6258445" cy="1200329"/>
          </a:xfrm>
          <a:prstGeom prst="rect">
            <a:avLst/>
          </a:prstGeom>
          <a:noFill/>
        </p:spPr>
        <p:txBody>
          <a:bodyPr wrap="none" rtlCol="0">
            <a:spAutoFit/>
          </a:bodyPr>
          <a:lstStyle/>
          <a:p>
            <a:r>
              <a:rPr lang="en-US" dirty="0"/>
              <a:t>a = 3 mm in y-direction , b = 6 mm in x-direction</a:t>
            </a:r>
          </a:p>
          <a:p>
            <a:r>
              <a:rPr lang="en-US" dirty="0"/>
              <a:t>R = 70 mm, f = 5 </a:t>
            </a:r>
            <a:r>
              <a:rPr lang="en-US" dirty="0" err="1"/>
              <a:t>MHz.</a:t>
            </a:r>
            <a:endParaRPr lang="en-US" dirty="0"/>
          </a:p>
          <a:p>
            <a:r>
              <a:rPr lang="en-US" dirty="0"/>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a:extLst>
              <a:ext uri="{FF2B5EF4-FFF2-40B4-BE49-F238E27FC236}">
                <a16:creationId xmlns:a16="http://schemas.microsoft.com/office/drawing/2014/main" id="{EF21477A-586C-4703-98BC-FA04A2CF547C}"/>
              </a:ext>
            </a:extLst>
          </p:cNvPr>
          <p:cNvSpPr txBox="1">
            <a:spLocks noChangeArrowheads="1"/>
          </p:cNvSpPr>
          <p:nvPr/>
        </p:nvSpPr>
        <p:spPr bwMode="auto">
          <a:xfrm>
            <a:off x="2667000" y="228600"/>
            <a:ext cx="34655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Circular Piston Transducer</a:t>
            </a:r>
            <a:endParaRPr lang="en-US" altLang="en-US"/>
          </a:p>
        </p:txBody>
      </p:sp>
      <p:sp>
        <p:nvSpPr>
          <p:cNvPr id="13315" name="Oval 3">
            <a:extLst>
              <a:ext uri="{FF2B5EF4-FFF2-40B4-BE49-F238E27FC236}">
                <a16:creationId xmlns:a16="http://schemas.microsoft.com/office/drawing/2014/main" id="{3A7503BA-991B-4C53-8828-E7ED782109A6}"/>
              </a:ext>
            </a:extLst>
          </p:cNvPr>
          <p:cNvSpPr>
            <a:spLocks noChangeArrowheads="1"/>
          </p:cNvSpPr>
          <p:nvPr/>
        </p:nvSpPr>
        <p:spPr bwMode="auto">
          <a:xfrm>
            <a:off x="815975" y="1468438"/>
            <a:ext cx="685800" cy="914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6" name="Line 4">
            <a:extLst>
              <a:ext uri="{FF2B5EF4-FFF2-40B4-BE49-F238E27FC236}">
                <a16:creationId xmlns:a16="http://schemas.microsoft.com/office/drawing/2014/main" id="{76393306-960A-4D43-BE15-8FD546091A27}"/>
              </a:ext>
            </a:extLst>
          </p:cNvPr>
          <p:cNvSpPr>
            <a:spLocks noChangeShapeType="1"/>
          </p:cNvSpPr>
          <p:nvPr/>
        </p:nvSpPr>
        <p:spPr bwMode="auto">
          <a:xfrm>
            <a:off x="1120775" y="1925638"/>
            <a:ext cx="1600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8" name="Line 6">
            <a:extLst>
              <a:ext uri="{FF2B5EF4-FFF2-40B4-BE49-F238E27FC236}">
                <a16:creationId xmlns:a16="http://schemas.microsoft.com/office/drawing/2014/main" id="{B8595677-9473-4BDE-9894-FEF0D2885BE9}"/>
              </a:ext>
            </a:extLst>
          </p:cNvPr>
          <p:cNvSpPr>
            <a:spLocks noChangeShapeType="1"/>
          </p:cNvSpPr>
          <p:nvPr/>
        </p:nvSpPr>
        <p:spPr bwMode="auto">
          <a:xfrm flipH="1">
            <a:off x="892175" y="1925638"/>
            <a:ext cx="2286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9" name="Text Box 7">
            <a:extLst>
              <a:ext uri="{FF2B5EF4-FFF2-40B4-BE49-F238E27FC236}">
                <a16:creationId xmlns:a16="http://schemas.microsoft.com/office/drawing/2014/main" id="{9FCFDEC6-54E6-48C5-A961-C4032C1B2521}"/>
              </a:ext>
            </a:extLst>
          </p:cNvPr>
          <p:cNvSpPr txBox="1">
            <a:spLocks noChangeArrowheads="1"/>
          </p:cNvSpPr>
          <p:nvPr/>
        </p:nvSpPr>
        <p:spPr bwMode="auto">
          <a:xfrm>
            <a:off x="815975" y="1633538"/>
            <a:ext cx="3048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a</a:t>
            </a:r>
          </a:p>
        </p:txBody>
      </p:sp>
      <p:sp>
        <p:nvSpPr>
          <p:cNvPr id="13320" name="Line 8">
            <a:extLst>
              <a:ext uri="{FF2B5EF4-FFF2-40B4-BE49-F238E27FC236}">
                <a16:creationId xmlns:a16="http://schemas.microsoft.com/office/drawing/2014/main" id="{9997272D-5AEE-4199-AC91-08E8D1D2182B}"/>
              </a:ext>
            </a:extLst>
          </p:cNvPr>
          <p:cNvSpPr>
            <a:spLocks noChangeShapeType="1"/>
          </p:cNvSpPr>
          <p:nvPr/>
        </p:nvSpPr>
        <p:spPr bwMode="auto">
          <a:xfrm flipV="1">
            <a:off x="1108075" y="1316038"/>
            <a:ext cx="191770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1" name="Line 9">
            <a:extLst>
              <a:ext uri="{FF2B5EF4-FFF2-40B4-BE49-F238E27FC236}">
                <a16:creationId xmlns:a16="http://schemas.microsoft.com/office/drawing/2014/main" id="{1D9E681E-A8CC-4F32-89F8-49ED9B6CFC13}"/>
              </a:ext>
            </a:extLst>
          </p:cNvPr>
          <p:cNvSpPr>
            <a:spLocks noChangeShapeType="1"/>
          </p:cNvSpPr>
          <p:nvPr/>
        </p:nvSpPr>
        <p:spPr bwMode="auto">
          <a:xfrm flipV="1">
            <a:off x="2720975" y="1366838"/>
            <a:ext cx="292100" cy="558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4" name="Text Box 12">
            <a:extLst>
              <a:ext uri="{FF2B5EF4-FFF2-40B4-BE49-F238E27FC236}">
                <a16:creationId xmlns:a16="http://schemas.microsoft.com/office/drawing/2014/main" id="{49215C46-7827-44A6-9189-0194C6D4A412}"/>
              </a:ext>
            </a:extLst>
          </p:cNvPr>
          <p:cNvSpPr txBox="1">
            <a:spLocks noChangeArrowheads="1"/>
          </p:cNvSpPr>
          <p:nvPr/>
        </p:nvSpPr>
        <p:spPr bwMode="auto">
          <a:xfrm>
            <a:off x="2006600" y="1520825"/>
            <a:ext cx="3429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q</a:t>
            </a:r>
            <a:endParaRPr lang="en-US" altLang="en-US"/>
          </a:p>
        </p:txBody>
      </p:sp>
      <p:graphicFrame>
        <p:nvGraphicFramePr>
          <p:cNvPr id="13326" name="Object 14">
            <a:extLst>
              <a:ext uri="{FF2B5EF4-FFF2-40B4-BE49-F238E27FC236}">
                <a16:creationId xmlns:a16="http://schemas.microsoft.com/office/drawing/2014/main" id="{7E330023-E8DE-41F2-9EB0-A8DF8DCA0DDE}"/>
              </a:ext>
            </a:extLst>
          </p:cNvPr>
          <p:cNvGraphicFramePr>
            <a:graphicFrameLocks noChangeAspect="1"/>
          </p:cNvGraphicFramePr>
          <p:nvPr>
            <p:extLst>
              <p:ext uri="{D42A27DB-BD31-4B8C-83A1-F6EECF244321}">
                <p14:modId xmlns:p14="http://schemas.microsoft.com/office/powerpoint/2010/main" val="2454967781"/>
              </p:ext>
            </p:extLst>
          </p:nvPr>
        </p:nvGraphicFramePr>
        <p:xfrm>
          <a:off x="234032" y="2384835"/>
          <a:ext cx="2957513" cy="746125"/>
        </p:xfrm>
        <a:graphic>
          <a:graphicData uri="http://schemas.openxmlformats.org/presentationml/2006/ole">
            <mc:AlternateContent xmlns:mc="http://schemas.openxmlformats.org/markup-compatibility/2006">
              <mc:Choice xmlns:v="urn:schemas-microsoft-com:vml" Requires="v">
                <p:oleObj spid="_x0000_s10248" name="Equation" r:id="rId4" imgW="1562040" imgH="393480" progId="Equation.DSMT4">
                  <p:embed/>
                </p:oleObj>
              </mc:Choice>
              <mc:Fallback>
                <p:oleObj name="Equation" r:id="rId4" imgW="1562040" imgH="393480" progId="Equation.DSMT4">
                  <p:embed/>
                  <p:pic>
                    <p:nvPicPr>
                      <p:cNvPr id="0" name="Object 14"/>
                      <p:cNvPicPr>
                        <a:picLocks noChangeAspect="1" noChangeArrowheads="1"/>
                      </p:cNvPicPr>
                      <p:nvPr/>
                    </p:nvPicPr>
                    <p:blipFill>
                      <a:blip r:embed="rId5"/>
                      <a:srcRect/>
                      <a:stretch>
                        <a:fillRect/>
                      </a:stretch>
                    </p:blipFill>
                    <p:spPr bwMode="auto">
                      <a:xfrm>
                        <a:off x="234032" y="2384835"/>
                        <a:ext cx="2957513" cy="746125"/>
                      </a:xfrm>
                      <a:prstGeom prst="rect">
                        <a:avLst/>
                      </a:prstGeom>
                      <a:noFill/>
                      <a:ln>
                        <a:noFill/>
                      </a:ln>
                      <a:effectLst/>
                    </p:spPr>
                  </p:pic>
                </p:oleObj>
              </mc:Fallback>
            </mc:AlternateContent>
          </a:graphicData>
        </a:graphic>
      </p:graphicFrame>
      <p:graphicFrame>
        <p:nvGraphicFramePr>
          <p:cNvPr id="13327" name="Object 15">
            <a:extLst>
              <a:ext uri="{FF2B5EF4-FFF2-40B4-BE49-F238E27FC236}">
                <a16:creationId xmlns:a16="http://schemas.microsoft.com/office/drawing/2014/main" id="{618DF173-9046-4791-A0F2-CBEB463F87DF}"/>
              </a:ext>
            </a:extLst>
          </p:cNvPr>
          <p:cNvGraphicFramePr>
            <a:graphicFrameLocks noChangeAspect="1"/>
          </p:cNvGraphicFramePr>
          <p:nvPr/>
        </p:nvGraphicFramePr>
        <p:xfrm>
          <a:off x="4038600" y="1752600"/>
          <a:ext cx="3657600" cy="1120775"/>
        </p:xfrm>
        <a:graphic>
          <a:graphicData uri="http://schemas.openxmlformats.org/presentationml/2006/ole">
            <mc:AlternateContent xmlns:mc="http://schemas.openxmlformats.org/markup-compatibility/2006">
              <mc:Choice xmlns:v="urn:schemas-microsoft-com:vml" Requires="v">
                <p:oleObj spid="_x0000_s10249" name="MathType Equation" r:id="rId6" imgW="2387600" imgH="736600" progId="Equation">
                  <p:embed/>
                </p:oleObj>
              </mc:Choice>
              <mc:Fallback>
                <p:oleObj name="MathType Equation" r:id="rId6" imgW="2387600" imgH="736600" progId="Equation">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38600" y="1752600"/>
                        <a:ext cx="3657600" cy="11207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331" name="Text Box 19">
            <a:extLst>
              <a:ext uri="{FF2B5EF4-FFF2-40B4-BE49-F238E27FC236}">
                <a16:creationId xmlns:a16="http://schemas.microsoft.com/office/drawing/2014/main" id="{7AC2FE04-8635-4BA1-A94B-8840021B64E1}"/>
              </a:ext>
            </a:extLst>
          </p:cNvPr>
          <p:cNvSpPr txBox="1">
            <a:spLocks noChangeArrowheads="1"/>
          </p:cNvSpPr>
          <p:nvPr/>
        </p:nvSpPr>
        <p:spPr bwMode="auto">
          <a:xfrm>
            <a:off x="2667000" y="4114800"/>
            <a:ext cx="457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p>
        </p:txBody>
      </p:sp>
      <p:sp>
        <p:nvSpPr>
          <p:cNvPr id="13332" name="Line 20">
            <a:extLst>
              <a:ext uri="{FF2B5EF4-FFF2-40B4-BE49-F238E27FC236}">
                <a16:creationId xmlns:a16="http://schemas.microsoft.com/office/drawing/2014/main" id="{5F88E192-19F2-40AE-B758-499BC4855EBB}"/>
              </a:ext>
            </a:extLst>
          </p:cNvPr>
          <p:cNvSpPr>
            <a:spLocks noChangeShapeType="1"/>
          </p:cNvSpPr>
          <p:nvPr/>
        </p:nvSpPr>
        <p:spPr bwMode="auto">
          <a:xfrm>
            <a:off x="2606675" y="4587875"/>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3" name="Text Box 21">
            <a:extLst>
              <a:ext uri="{FF2B5EF4-FFF2-40B4-BE49-F238E27FC236}">
                <a16:creationId xmlns:a16="http://schemas.microsoft.com/office/drawing/2014/main" id="{9F13CA05-B2D2-4E9C-B09C-8D705B8FC32C}"/>
              </a:ext>
            </a:extLst>
          </p:cNvPr>
          <p:cNvSpPr txBox="1">
            <a:spLocks noChangeArrowheads="1"/>
          </p:cNvSpPr>
          <p:nvPr/>
        </p:nvSpPr>
        <p:spPr bwMode="auto">
          <a:xfrm>
            <a:off x="2530475" y="4511675"/>
            <a:ext cx="7223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r</a:t>
            </a:r>
            <a:r>
              <a:rPr lang="en-US" altLang="en-US"/>
              <a:t>c</a:t>
            </a:r>
            <a:r>
              <a:rPr lang="en-US" altLang="en-US" i="1"/>
              <a:t>v</a:t>
            </a:r>
            <a:r>
              <a:rPr lang="en-US" altLang="en-US" baseline="-25000"/>
              <a:t>0</a:t>
            </a:r>
            <a:endParaRPr lang="en-US" altLang="en-US"/>
          </a:p>
        </p:txBody>
      </p:sp>
      <p:graphicFrame>
        <p:nvGraphicFramePr>
          <p:cNvPr id="13709" name="Object 397">
            <a:extLst>
              <a:ext uri="{FF2B5EF4-FFF2-40B4-BE49-F238E27FC236}">
                <a16:creationId xmlns:a16="http://schemas.microsoft.com/office/drawing/2014/main" id="{74765594-8C8E-4732-98A9-B83E2DDB30F9}"/>
              </a:ext>
            </a:extLst>
          </p:cNvPr>
          <p:cNvGraphicFramePr>
            <a:graphicFrameLocks noChangeAspect="1"/>
          </p:cNvGraphicFramePr>
          <p:nvPr/>
        </p:nvGraphicFramePr>
        <p:xfrm>
          <a:off x="3581400" y="685800"/>
          <a:ext cx="4419600" cy="963613"/>
        </p:xfrm>
        <a:graphic>
          <a:graphicData uri="http://schemas.openxmlformats.org/presentationml/2006/ole">
            <mc:AlternateContent xmlns:mc="http://schemas.openxmlformats.org/markup-compatibility/2006">
              <mc:Choice xmlns:v="urn:schemas-microsoft-com:vml" Requires="v">
                <p:oleObj spid="_x0000_s10250" name="Equation" r:id="rId8" imgW="1688760" imgH="368280" progId="Equation.DSMT4">
                  <p:embed/>
                </p:oleObj>
              </mc:Choice>
              <mc:Fallback>
                <p:oleObj name="Equation" r:id="rId8" imgW="1688760" imgH="368280" progId="Equation.DSMT4">
                  <p:embed/>
                  <p:pic>
                    <p:nvPicPr>
                      <p:cNvPr id="0" name="Object 39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81400" y="685800"/>
                        <a:ext cx="4419600" cy="963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 name="Group 4">
            <a:extLst>
              <a:ext uri="{FF2B5EF4-FFF2-40B4-BE49-F238E27FC236}">
                <a16:creationId xmlns:a16="http://schemas.microsoft.com/office/drawing/2014/main" id="{5656543E-9059-4DFD-B4CD-C545427EC11E}"/>
              </a:ext>
            </a:extLst>
          </p:cNvPr>
          <p:cNvGrpSpPr/>
          <p:nvPr/>
        </p:nvGrpSpPr>
        <p:grpSpPr>
          <a:xfrm>
            <a:off x="3581400" y="3130960"/>
            <a:ext cx="4208463" cy="3441700"/>
            <a:chOff x="3451225" y="3219450"/>
            <a:chExt cx="4208463" cy="3441700"/>
          </a:xfrm>
        </p:grpSpPr>
        <p:sp>
          <p:nvSpPr>
            <p:cNvPr id="13329" name="Text Box 17">
              <a:extLst>
                <a:ext uri="{FF2B5EF4-FFF2-40B4-BE49-F238E27FC236}">
                  <a16:creationId xmlns:a16="http://schemas.microsoft.com/office/drawing/2014/main" id="{70C03761-86C4-4C10-9D76-48E73401EE53}"/>
                </a:ext>
              </a:extLst>
            </p:cNvPr>
            <p:cNvSpPr txBox="1">
              <a:spLocks noChangeArrowheads="1"/>
            </p:cNvSpPr>
            <p:nvPr/>
          </p:nvSpPr>
          <p:spPr bwMode="auto">
            <a:xfrm>
              <a:off x="4419600" y="4191000"/>
              <a:ext cx="1016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 = 3N</a:t>
              </a:r>
            </a:p>
          </p:txBody>
        </p:sp>
        <p:sp>
          <p:nvSpPr>
            <p:cNvPr id="13330" name="Text Box 18">
              <a:extLst>
                <a:ext uri="{FF2B5EF4-FFF2-40B4-BE49-F238E27FC236}">
                  <a16:creationId xmlns:a16="http://schemas.microsoft.com/office/drawing/2014/main" id="{204BA27D-D29D-49BE-8989-B9B7A1213E46}"/>
                </a:ext>
              </a:extLst>
            </p:cNvPr>
            <p:cNvSpPr txBox="1">
              <a:spLocks noChangeArrowheads="1"/>
            </p:cNvSpPr>
            <p:nvPr/>
          </p:nvSpPr>
          <p:spPr bwMode="auto">
            <a:xfrm>
              <a:off x="4267200" y="5257800"/>
              <a:ext cx="1016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 = 6N</a:t>
              </a:r>
            </a:p>
          </p:txBody>
        </p:sp>
        <p:sp>
          <p:nvSpPr>
            <p:cNvPr id="72710" name="Line 6">
              <a:extLst>
                <a:ext uri="{FF2B5EF4-FFF2-40B4-BE49-F238E27FC236}">
                  <a16:creationId xmlns:a16="http://schemas.microsoft.com/office/drawing/2014/main" id="{C4DA8A29-EF07-4FAA-B587-495E97823839}"/>
                </a:ext>
              </a:extLst>
            </p:cNvPr>
            <p:cNvSpPr>
              <a:spLocks noChangeShapeType="1"/>
            </p:cNvSpPr>
            <p:nvPr/>
          </p:nvSpPr>
          <p:spPr bwMode="auto">
            <a:xfrm>
              <a:off x="3630613" y="6410325"/>
              <a:ext cx="3948112"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11" name="Line 7">
              <a:extLst>
                <a:ext uri="{FF2B5EF4-FFF2-40B4-BE49-F238E27FC236}">
                  <a16:creationId xmlns:a16="http://schemas.microsoft.com/office/drawing/2014/main" id="{D47D1145-35FC-4BBD-AB39-FE9D49183343}"/>
                </a:ext>
              </a:extLst>
            </p:cNvPr>
            <p:cNvSpPr>
              <a:spLocks noChangeShapeType="1"/>
            </p:cNvSpPr>
            <p:nvPr/>
          </p:nvSpPr>
          <p:spPr bwMode="auto">
            <a:xfrm>
              <a:off x="3630613" y="3289300"/>
              <a:ext cx="3948112"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12" name="Line 8">
              <a:extLst>
                <a:ext uri="{FF2B5EF4-FFF2-40B4-BE49-F238E27FC236}">
                  <a16:creationId xmlns:a16="http://schemas.microsoft.com/office/drawing/2014/main" id="{CE1D0076-98A4-4391-8767-8DE922FEAD86}"/>
                </a:ext>
              </a:extLst>
            </p:cNvPr>
            <p:cNvSpPr>
              <a:spLocks noChangeShapeType="1"/>
            </p:cNvSpPr>
            <p:nvPr/>
          </p:nvSpPr>
          <p:spPr bwMode="auto">
            <a:xfrm flipV="1">
              <a:off x="7578725" y="3289300"/>
              <a:ext cx="1588" cy="31210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13" name="Line 9">
              <a:extLst>
                <a:ext uri="{FF2B5EF4-FFF2-40B4-BE49-F238E27FC236}">
                  <a16:creationId xmlns:a16="http://schemas.microsoft.com/office/drawing/2014/main" id="{4ECA5A03-1B93-454D-B245-64F1EFC0DBAF}"/>
                </a:ext>
              </a:extLst>
            </p:cNvPr>
            <p:cNvSpPr>
              <a:spLocks noChangeShapeType="1"/>
            </p:cNvSpPr>
            <p:nvPr/>
          </p:nvSpPr>
          <p:spPr bwMode="auto">
            <a:xfrm flipV="1">
              <a:off x="3630613" y="3289300"/>
              <a:ext cx="1587" cy="31210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14" name="Line 10">
              <a:extLst>
                <a:ext uri="{FF2B5EF4-FFF2-40B4-BE49-F238E27FC236}">
                  <a16:creationId xmlns:a16="http://schemas.microsoft.com/office/drawing/2014/main" id="{9AAC2D0F-D84C-4735-A4A0-D1D8F46F8145}"/>
                </a:ext>
              </a:extLst>
            </p:cNvPr>
            <p:cNvSpPr>
              <a:spLocks noChangeShapeType="1"/>
            </p:cNvSpPr>
            <p:nvPr/>
          </p:nvSpPr>
          <p:spPr bwMode="auto">
            <a:xfrm>
              <a:off x="3630613" y="6410325"/>
              <a:ext cx="3948112"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15" name="Line 11">
              <a:extLst>
                <a:ext uri="{FF2B5EF4-FFF2-40B4-BE49-F238E27FC236}">
                  <a16:creationId xmlns:a16="http://schemas.microsoft.com/office/drawing/2014/main" id="{D8ACD74A-AFFF-4692-BF1F-83944DE06733}"/>
                </a:ext>
              </a:extLst>
            </p:cNvPr>
            <p:cNvSpPr>
              <a:spLocks noChangeShapeType="1"/>
            </p:cNvSpPr>
            <p:nvPr/>
          </p:nvSpPr>
          <p:spPr bwMode="auto">
            <a:xfrm flipV="1">
              <a:off x="3630613" y="3289300"/>
              <a:ext cx="1587" cy="31210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16" name="Line 12">
              <a:extLst>
                <a:ext uri="{FF2B5EF4-FFF2-40B4-BE49-F238E27FC236}">
                  <a16:creationId xmlns:a16="http://schemas.microsoft.com/office/drawing/2014/main" id="{840C2553-E450-4817-A361-375764984E13}"/>
                </a:ext>
              </a:extLst>
            </p:cNvPr>
            <p:cNvSpPr>
              <a:spLocks noChangeShapeType="1"/>
            </p:cNvSpPr>
            <p:nvPr/>
          </p:nvSpPr>
          <p:spPr bwMode="auto">
            <a:xfrm flipV="1">
              <a:off x="3630613" y="6370638"/>
              <a:ext cx="1587" cy="396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17" name="Line 13">
              <a:extLst>
                <a:ext uri="{FF2B5EF4-FFF2-40B4-BE49-F238E27FC236}">
                  <a16:creationId xmlns:a16="http://schemas.microsoft.com/office/drawing/2014/main" id="{4E0CBA4A-8F9D-4C2E-BC06-CDEDA3FA5B4D}"/>
                </a:ext>
              </a:extLst>
            </p:cNvPr>
            <p:cNvSpPr>
              <a:spLocks noChangeShapeType="1"/>
            </p:cNvSpPr>
            <p:nvPr/>
          </p:nvSpPr>
          <p:spPr bwMode="auto">
            <a:xfrm>
              <a:off x="3630613" y="3289300"/>
              <a:ext cx="1587" cy="396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18" name="Rectangle 14">
              <a:extLst>
                <a:ext uri="{FF2B5EF4-FFF2-40B4-BE49-F238E27FC236}">
                  <a16:creationId xmlns:a16="http://schemas.microsoft.com/office/drawing/2014/main" id="{A5522F78-40EC-451D-ACCD-962FD37CE6E5}"/>
                </a:ext>
              </a:extLst>
            </p:cNvPr>
            <p:cNvSpPr>
              <a:spLocks noChangeArrowheads="1"/>
            </p:cNvSpPr>
            <p:nvPr/>
          </p:nvSpPr>
          <p:spPr bwMode="auto">
            <a:xfrm>
              <a:off x="3519488" y="6429375"/>
              <a:ext cx="204787"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-150</a:t>
              </a:r>
              <a:endParaRPr lang="en-US" altLang="en-US"/>
            </a:p>
          </p:txBody>
        </p:sp>
        <p:sp>
          <p:nvSpPr>
            <p:cNvPr id="72719" name="Line 15">
              <a:extLst>
                <a:ext uri="{FF2B5EF4-FFF2-40B4-BE49-F238E27FC236}">
                  <a16:creationId xmlns:a16="http://schemas.microsoft.com/office/drawing/2014/main" id="{88304B50-DF1A-4B12-8FAE-0DF467BE8242}"/>
                </a:ext>
              </a:extLst>
            </p:cNvPr>
            <p:cNvSpPr>
              <a:spLocks noChangeShapeType="1"/>
            </p:cNvSpPr>
            <p:nvPr/>
          </p:nvSpPr>
          <p:spPr bwMode="auto">
            <a:xfrm flipV="1">
              <a:off x="4287838" y="6370638"/>
              <a:ext cx="1587" cy="39687"/>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20" name="Line 16">
              <a:extLst>
                <a:ext uri="{FF2B5EF4-FFF2-40B4-BE49-F238E27FC236}">
                  <a16:creationId xmlns:a16="http://schemas.microsoft.com/office/drawing/2014/main" id="{5E58F39F-BE8D-464D-8BD3-965C682E016F}"/>
                </a:ext>
              </a:extLst>
            </p:cNvPr>
            <p:cNvSpPr>
              <a:spLocks noChangeShapeType="1"/>
            </p:cNvSpPr>
            <p:nvPr/>
          </p:nvSpPr>
          <p:spPr bwMode="auto">
            <a:xfrm>
              <a:off x="4287838" y="3289300"/>
              <a:ext cx="1587" cy="396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21" name="Rectangle 17">
              <a:extLst>
                <a:ext uri="{FF2B5EF4-FFF2-40B4-BE49-F238E27FC236}">
                  <a16:creationId xmlns:a16="http://schemas.microsoft.com/office/drawing/2014/main" id="{B5ABC06B-46B5-4A58-8B70-A368C7A6F35A}"/>
                </a:ext>
              </a:extLst>
            </p:cNvPr>
            <p:cNvSpPr>
              <a:spLocks noChangeArrowheads="1"/>
            </p:cNvSpPr>
            <p:nvPr/>
          </p:nvSpPr>
          <p:spPr bwMode="auto">
            <a:xfrm>
              <a:off x="4178300" y="6429375"/>
              <a:ext cx="2047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-100</a:t>
              </a:r>
              <a:endParaRPr lang="en-US" altLang="en-US"/>
            </a:p>
          </p:txBody>
        </p:sp>
        <p:sp>
          <p:nvSpPr>
            <p:cNvPr id="72722" name="Line 18">
              <a:extLst>
                <a:ext uri="{FF2B5EF4-FFF2-40B4-BE49-F238E27FC236}">
                  <a16:creationId xmlns:a16="http://schemas.microsoft.com/office/drawing/2014/main" id="{A4FBB4E6-D69F-432D-89A0-9BB902110B4C}"/>
                </a:ext>
              </a:extLst>
            </p:cNvPr>
            <p:cNvSpPr>
              <a:spLocks noChangeShapeType="1"/>
            </p:cNvSpPr>
            <p:nvPr/>
          </p:nvSpPr>
          <p:spPr bwMode="auto">
            <a:xfrm flipV="1">
              <a:off x="4946650" y="6370638"/>
              <a:ext cx="1588" cy="39687"/>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23" name="Line 19">
              <a:extLst>
                <a:ext uri="{FF2B5EF4-FFF2-40B4-BE49-F238E27FC236}">
                  <a16:creationId xmlns:a16="http://schemas.microsoft.com/office/drawing/2014/main" id="{7AE43DED-3B15-469B-9C43-F3CAE270092A}"/>
                </a:ext>
              </a:extLst>
            </p:cNvPr>
            <p:cNvSpPr>
              <a:spLocks noChangeShapeType="1"/>
            </p:cNvSpPr>
            <p:nvPr/>
          </p:nvSpPr>
          <p:spPr bwMode="auto">
            <a:xfrm>
              <a:off x="4946650" y="3289300"/>
              <a:ext cx="1588" cy="396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24" name="Rectangle 20">
              <a:extLst>
                <a:ext uri="{FF2B5EF4-FFF2-40B4-BE49-F238E27FC236}">
                  <a16:creationId xmlns:a16="http://schemas.microsoft.com/office/drawing/2014/main" id="{35335FBA-E62C-40F8-BECE-3986734D9A46}"/>
                </a:ext>
              </a:extLst>
            </p:cNvPr>
            <p:cNvSpPr>
              <a:spLocks noChangeArrowheads="1"/>
            </p:cNvSpPr>
            <p:nvPr/>
          </p:nvSpPr>
          <p:spPr bwMode="auto">
            <a:xfrm>
              <a:off x="4865688" y="6429375"/>
              <a:ext cx="147637"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-50</a:t>
              </a:r>
              <a:endParaRPr lang="en-US" altLang="en-US"/>
            </a:p>
          </p:txBody>
        </p:sp>
        <p:sp>
          <p:nvSpPr>
            <p:cNvPr id="72725" name="Line 21">
              <a:extLst>
                <a:ext uri="{FF2B5EF4-FFF2-40B4-BE49-F238E27FC236}">
                  <a16:creationId xmlns:a16="http://schemas.microsoft.com/office/drawing/2014/main" id="{4232B1C4-62FA-44D0-B674-DA94342D3848}"/>
                </a:ext>
              </a:extLst>
            </p:cNvPr>
            <p:cNvSpPr>
              <a:spLocks noChangeShapeType="1"/>
            </p:cNvSpPr>
            <p:nvPr/>
          </p:nvSpPr>
          <p:spPr bwMode="auto">
            <a:xfrm flipV="1">
              <a:off x="5603875" y="6370638"/>
              <a:ext cx="1588" cy="39687"/>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26" name="Line 22">
              <a:extLst>
                <a:ext uri="{FF2B5EF4-FFF2-40B4-BE49-F238E27FC236}">
                  <a16:creationId xmlns:a16="http://schemas.microsoft.com/office/drawing/2014/main" id="{464DA98A-15D9-453D-8A1C-E69F96080D0E}"/>
                </a:ext>
              </a:extLst>
            </p:cNvPr>
            <p:cNvSpPr>
              <a:spLocks noChangeShapeType="1"/>
            </p:cNvSpPr>
            <p:nvPr/>
          </p:nvSpPr>
          <p:spPr bwMode="auto">
            <a:xfrm>
              <a:off x="5603875" y="3289300"/>
              <a:ext cx="1588" cy="396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27" name="Rectangle 23">
              <a:extLst>
                <a:ext uri="{FF2B5EF4-FFF2-40B4-BE49-F238E27FC236}">
                  <a16:creationId xmlns:a16="http://schemas.microsoft.com/office/drawing/2014/main" id="{F77E708E-1AC9-43EA-8F9B-C5309563E0A9}"/>
                </a:ext>
              </a:extLst>
            </p:cNvPr>
            <p:cNvSpPr>
              <a:spLocks noChangeArrowheads="1"/>
            </p:cNvSpPr>
            <p:nvPr/>
          </p:nvSpPr>
          <p:spPr bwMode="auto">
            <a:xfrm>
              <a:off x="5573713" y="6429375"/>
              <a:ext cx="57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a:t>
              </a:r>
              <a:endParaRPr lang="en-US" altLang="en-US"/>
            </a:p>
          </p:txBody>
        </p:sp>
        <p:sp>
          <p:nvSpPr>
            <p:cNvPr id="72728" name="Line 24">
              <a:extLst>
                <a:ext uri="{FF2B5EF4-FFF2-40B4-BE49-F238E27FC236}">
                  <a16:creationId xmlns:a16="http://schemas.microsoft.com/office/drawing/2014/main" id="{E11315F0-A66C-4365-9117-58DA9BA8A592}"/>
                </a:ext>
              </a:extLst>
            </p:cNvPr>
            <p:cNvSpPr>
              <a:spLocks noChangeShapeType="1"/>
            </p:cNvSpPr>
            <p:nvPr/>
          </p:nvSpPr>
          <p:spPr bwMode="auto">
            <a:xfrm flipV="1">
              <a:off x="6262688" y="6370638"/>
              <a:ext cx="1587" cy="39687"/>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29" name="Line 25">
              <a:extLst>
                <a:ext uri="{FF2B5EF4-FFF2-40B4-BE49-F238E27FC236}">
                  <a16:creationId xmlns:a16="http://schemas.microsoft.com/office/drawing/2014/main" id="{CAD0DDF4-62B3-45C8-A39B-B4E007D4EAD7}"/>
                </a:ext>
              </a:extLst>
            </p:cNvPr>
            <p:cNvSpPr>
              <a:spLocks noChangeShapeType="1"/>
            </p:cNvSpPr>
            <p:nvPr/>
          </p:nvSpPr>
          <p:spPr bwMode="auto">
            <a:xfrm>
              <a:off x="6262688" y="3289300"/>
              <a:ext cx="1587" cy="396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30" name="Rectangle 26">
              <a:extLst>
                <a:ext uri="{FF2B5EF4-FFF2-40B4-BE49-F238E27FC236}">
                  <a16:creationId xmlns:a16="http://schemas.microsoft.com/office/drawing/2014/main" id="{45C31AB0-2B45-4AC7-948D-0FE5A1FAAAF0}"/>
                </a:ext>
              </a:extLst>
            </p:cNvPr>
            <p:cNvSpPr>
              <a:spLocks noChangeArrowheads="1"/>
            </p:cNvSpPr>
            <p:nvPr/>
          </p:nvSpPr>
          <p:spPr bwMode="auto">
            <a:xfrm>
              <a:off x="6202363" y="6429375"/>
              <a:ext cx="1143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50</a:t>
              </a:r>
              <a:endParaRPr lang="en-US" altLang="en-US"/>
            </a:p>
          </p:txBody>
        </p:sp>
        <p:sp>
          <p:nvSpPr>
            <p:cNvPr id="72731" name="Line 27">
              <a:extLst>
                <a:ext uri="{FF2B5EF4-FFF2-40B4-BE49-F238E27FC236}">
                  <a16:creationId xmlns:a16="http://schemas.microsoft.com/office/drawing/2014/main" id="{FEACE966-F020-4082-BDFB-D65BAC30D1A3}"/>
                </a:ext>
              </a:extLst>
            </p:cNvPr>
            <p:cNvSpPr>
              <a:spLocks noChangeShapeType="1"/>
            </p:cNvSpPr>
            <p:nvPr/>
          </p:nvSpPr>
          <p:spPr bwMode="auto">
            <a:xfrm flipV="1">
              <a:off x="6919913" y="6370638"/>
              <a:ext cx="1587" cy="39687"/>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32" name="Line 28">
              <a:extLst>
                <a:ext uri="{FF2B5EF4-FFF2-40B4-BE49-F238E27FC236}">
                  <a16:creationId xmlns:a16="http://schemas.microsoft.com/office/drawing/2014/main" id="{1A738F92-7F44-44F2-854F-291D167414D7}"/>
                </a:ext>
              </a:extLst>
            </p:cNvPr>
            <p:cNvSpPr>
              <a:spLocks noChangeShapeType="1"/>
            </p:cNvSpPr>
            <p:nvPr/>
          </p:nvSpPr>
          <p:spPr bwMode="auto">
            <a:xfrm>
              <a:off x="6919913" y="3289300"/>
              <a:ext cx="1587" cy="396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33" name="Rectangle 29">
              <a:extLst>
                <a:ext uri="{FF2B5EF4-FFF2-40B4-BE49-F238E27FC236}">
                  <a16:creationId xmlns:a16="http://schemas.microsoft.com/office/drawing/2014/main" id="{D435C6E8-237C-4074-BC18-D96FFECAA5BA}"/>
                </a:ext>
              </a:extLst>
            </p:cNvPr>
            <p:cNvSpPr>
              <a:spLocks noChangeArrowheads="1"/>
            </p:cNvSpPr>
            <p:nvPr/>
          </p:nvSpPr>
          <p:spPr bwMode="auto">
            <a:xfrm>
              <a:off x="6831013" y="6429375"/>
              <a:ext cx="1714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100</a:t>
              </a:r>
              <a:endParaRPr lang="en-US" altLang="en-US"/>
            </a:p>
          </p:txBody>
        </p:sp>
        <p:sp>
          <p:nvSpPr>
            <p:cNvPr id="72734" name="Line 30">
              <a:extLst>
                <a:ext uri="{FF2B5EF4-FFF2-40B4-BE49-F238E27FC236}">
                  <a16:creationId xmlns:a16="http://schemas.microsoft.com/office/drawing/2014/main" id="{3E3532B8-6CAF-48B5-8412-81EB44A87432}"/>
                </a:ext>
              </a:extLst>
            </p:cNvPr>
            <p:cNvSpPr>
              <a:spLocks noChangeShapeType="1"/>
            </p:cNvSpPr>
            <p:nvPr/>
          </p:nvSpPr>
          <p:spPr bwMode="auto">
            <a:xfrm flipV="1">
              <a:off x="7578725" y="6370638"/>
              <a:ext cx="1588" cy="396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35" name="Line 31">
              <a:extLst>
                <a:ext uri="{FF2B5EF4-FFF2-40B4-BE49-F238E27FC236}">
                  <a16:creationId xmlns:a16="http://schemas.microsoft.com/office/drawing/2014/main" id="{CF274AC1-75AB-47B9-8C02-DE8F1CAB38A1}"/>
                </a:ext>
              </a:extLst>
            </p:cNvPr>
            <p:cNvSpPr>
              <a:spLocks noChangeShapeType="1"/>
            </p:cNvSpPr>
            <p:nvPr/>
          </p:nvSpPr>
          <p:spPr bwMode="auto">
            <a:xfrm>
              <a:off x="7578725" y="3289300"/>
              <a:ext cx="1588" cy="396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36" name="Rectangle 32">
              <a:extLst>
                <a:ext uri="{FF2B5EF4-FFF2-40B4-BE49-F238E27FC236}">
                  <a16:creationId xmlns:a16="http://schemas.microsoft.com/office/drawing/2014/main" id="{99774835-FEBE-4F6F-B491-B6045CDEAB2E}"/>
                </a:ext>
              </a:extLst>
            </p:cNvPr>
            <p:cNvSpPr>
              <a:spLocks noChangeArrowheads="1"/>
            </p:cNvSpPr>
            <p:nvPr/>
          </p:nvSpPr>
          <p:spPr bwMode="auto">
            <a:xfrm>
              <a:off x="7488238" y="6429375"/>
              <a:ext cx="1714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150</a:t>
              </a:r>
              <a:endParaRPr lang="en-US" altLang="en-US"/>
            </a:p>
          </p:txBody>
        </p:sp>
        <p:sp>
          <p:nvSpPr>
            <p:cNvPr id="72737" name="Line 33">
              <a:extLst>
                <a:ext uri="{FF2B5EF4-FFF2-40B4-BE49-F238E27FC236}">
                  <a16:creationId xmlns:a16="http://schemas.microsoft.com/office/drawing/2014/main" id="{38882FE2-3B74-4145-BB80-8BA77918CE35}"/>
                </a:ext>
              </a:extLst>
            </p:cNvPr>
            <p:cNvSpPr>
              <a:spLocks noChangeShapeType="1"/>
            </p:cNvSpPr>
            <p:nvPr/>
          </p:nvSpPr>
          <p:spPr bwMode="auto">
            <a:xfrm>
              <a:off x="3630613" y="6410325"/>
              <a:ext cx="39687"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38" name="Line 34">
              <a:extLst>
                <a:ext uri="{FF2B5EF4-FFF2-40B4-BE49-F238E27FC236}">
                  <a16:creationId xmlns:a16="http://schemas.microsoft.com/office/drawing/2014/main" id="{DD180C50-536F-4982-985F-9C8855F90E76}"/>
                </a:ext>
              </a:extLst>
            </p:cNvPr>
            <p:cNvSpPr>
              <a:spLocks noChangeShapeType="1"/>
            </p:cNvSpPr>
            <p:nvPr/>
          </p:nvSpPr>
          <p:spPr bwMode="auto">
            <a:xfrm flipH="1">
              <a:off x="7539038" y="6410325"/>
              <a:ext cx="39687"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39" name="Rectangle 35">
              <a:extLst>
                <a:ext uri="{FF2B5EF4-FFF2-40B4-BE49-F238E27FC236}">
                  <a16:creationId xmlns:a16="http://schemas.microsoft.com/office/drawing/2014/main" id="{B4FFB46C-F85E-4313-8FC8-7D7E02B791C6}"/>
                </a:ext>
              </a:extLst>
            </p:cNvPr>
            <p:cNvSpPr>
              <a:spLocks noChangeArrowheads="1"/>
            </p:cNvSpPr>
            <p:nvPr/>
          </p:nvSpPr>
          <p:spPr bwMode="auto">
            <a:xfrm>
              <a:off x="3540125" y="6340475"/>
              <a:ext cx="57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a:t>
              </a:r>
              <a:endParaRPr lang="en-US" altLang="en-US"/>
            </a:p>
          </p:txBody>
        </p:sp>
        <p:sp>
          <p:nvSpPr>
            <p:cNvPr id="72740" name="Line 36">
              <a:extLst>
                <a:ext uri="{FF2B5EF4-FFF2-40B4-BE49-F238E27FC236}">
                  <a16:creationId xmlns:a16="http://schemas.microsoft.com/office/drawing/2014/main" id="{CA07A353-BCC9-4ED7-887C-3493D15B77A7}"/>
                </a:ext>
              </a:extLst>
            </p:cNvPr>
            <p:cNvSpPr>
              <a:spLocks noChangeShapeType="1"/>
            </p:cNvSpPr>
            <p:nvPr/>
          </p:nvSpPr>
          <p:spPr bwMode="auto">
            <a:xfrm>
              <a:off x="3630613" y="5961063"/>
              <a:ext cx="39687"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41" name="Line 37">
              <a:extLst>
                <a:ext uri="{FF2B5EF4-FFF2-40B4-BE49-F238E27FC236}">
                  <a16:creationId xmlns:a16="http://schemas.microsoft.com/office/drawing/2014/main" id="{BBA683C1-B4AD-40FC-81D1-C410E829CB53}"/>
                </a:ext>
              </a:extLst>
            </p:cNvPr>
            <p:cNvSpPr>
              <a:spLocks noChangeShapeType="1"/>
            </p:cNvSpPr>
            <p:nvPr/>
          </p:nvSpPr>
          <p:spPr bwMode="auto">
            <a:xfrm flipH="1">
              <a:off x="7539038" y="5961063"/>
              <a:ext cx="39687"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42" name="Rectangle 38">
              <a:extLst>
                <a:ext uri="{FF2B5EF4-FFF2-40B4-BE49-F238E27FC236}">
                  <a16:creationId xmlns:a16="http://schemas.microsoft.com/office/drawing/2014/main" id="{BAFDAA19-921F-4D73-B50E-4DD84C83B66C}"/>
                </a:ext>
              </a:extLst>
            </p:cNvPr>
            <p:cNvSpPr>
              <a:spLocks noChangeArrowheads="1"/>
            </p:cNvSpPr>
            <p:nvPr/>
          </p:nvSpPr>
          <p:spPr bwMode="auto">
            <a:xfrm>
              <a:off x="3451225" y="5891213"/>
              <a:ext cx="1428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0.2</a:t>
              </a:r>
              <a:endParaRPr lang="en-US" altLang="en-US"/>
            </a:p>
          </p:txBody>
        </p:sp>
        <p:sp>
          <p:nvSpPr>
            <p:cNvPr id="72743" name="Line 39">
              <a:extLst>
                <a:ext uri="{FF2B5EF4-FFF2-40B4-BE49-F238E27FC236}">
                  <a16:creationId xmlns:a16="http://schemas.microsoft.com/office/drawing/2014/main" id="{E91C4406-846C-4710-BC84-972A501416E2}"/>
                </a:ext>
              </a:extLst>
            </p:cNvPr>
            <p:cNvSpPr>
              <a:spLocks noChangeShapeType="1"/>
            </p:cNvSpPr>
            <p:nvPr/>
          </p:nvSpPr>
          <p:spPr bwMode="auto">
            <a:xfrm>
              <a:off x="3630613" y="5522913"/>
              <a:ext cx="39687"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44" name="Line 40">
              <a:extLst>
                <a:ext uri="{FF2B5EF4-FFF2-40B4-BE49-F238E27FC236}">
                  <a16:creationId xmlns:a16="http://schemas.microsoft.com/office/drawing/2014/main" id="{6D38F2A6-90E5-43E3-A278-09288FB2B371}"/>
                </a:ext>
              </a:extLst>
            </p:cNvPr>
            <p:cNvSpPr>
              <a:spLocks noChangeShapeType="1"/>
            </p:cNvSpPr>
            <p:nvPr/>
          </p:nvSpPr>
          <p:spPr bwMode="auto">
            <a:xfrm flipH="1">
              <a:off x="7539038" y="5522913"/>
              <a:ext cx="39687"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45" name="Rectangle 41">
              <a:extLst>
                <a:ext uri="{FF2B5EF4-FFF2-40B4-BE49-F238E27FC236}">
                  <a16:creationId xmlns:a16="http://schemas.microsoft.com/office/drawing/2014/main" id="{5404405F-9CF0-4300-818E-E92F54F91378}"/>
                </a:ext>
              </a:extLst>
            </p:cNvPr>
            <p:cNvSpPr>
              <a:spLocks noChangeArrowheads="1"/>
            </p:cNvSpPr>
            <p:nvPr/>
          </p:nvSpPr>
          <p:spPr bwMode="auto">
            <a:xfrm>
              <a:off x="3451225" y="5453063"/>
              <a:ext cx="1428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0.4</a:t>
              </a:r>
              <a:endParaRPr lang="en-US" altLang="en-US"/>
            </a:p>
          </p:txBody>
        </p:sp>
        <p:sp>
          <p:nvSpPr>
            <p:cNvPr id="72746" name="Line 42">
              <a:extLst>
                <a:ext uri="{FF2B5EF4-FFF2-40B4-BE49-F238E27FC236}">
                  <a16:creationId xmlns:a16="http://schemas.microsoft.com/office/drawing/2014/main" id="{95028015-A2A3-4EC8-B376-770D256FAF00}"/>
                </a:ext>
              </a:extLst>
            </p:cNvPr>
            <p:cNvSpPr>
              <a:spLocks noChangeShapeType="1"/>
            </p:cNvSpPr>
            <p:nvPr/>
          </p:nvSpPr>
          <p:spPr bwMode="auto">
            <a:xfrm>
              <a:off x="3630613" y="5073650"/>
              <a:ext cx="39687"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47" name="Line 43">
              <a:extLst>
                <a:ext uri="{FF2B5EF4-FFF2-40B4-BE49-F238E27FC236}">
                  <a16:creationId xmlns:a16="http://schemas.microsoft.com/office/drawing/2014/main" id="{BE195DDF-7FF0-487B-B81A-35C55AF6DBA0}"/>
                </a:ext>
              </a:extLst>
            </p:cNvPr>
            <p:cNvSpPr>
              <a:spLocks noChangeShapeType="1"/>
            </p:cNvSpPr>
            <p:nvPr/>
          </p:nvSpPr>
          <p:spPr bwMode="auto">
            <a:xfrm flipH="1">
              <a:off x="7539038" y="5073650"/>
              <a:ext cx="39687"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48" name="Rectangle 44">
              <a:extLst>
                <a:ext uri="{FF2B5EF4-FFF2-40B4-BE49-F238E27FC236}">
                  <a16:creationId xmlns:a16="http://schemas.microsoft.com/office/drawing/2014/main" id="{0948D108-6C98-48E1-BC9F-9F6E2D81262A}"/>
                </a:ext>
              </a:extLst>
            </p:cNvPr>
            <p:cNvSpPr>
              <a:spLocks noChangeArrowheads="1"/>
            </p:cNvSpPr>
            <p:nvPr/>
          </p:nvSpPr>
          <p:spPr bwMode="auto">
            <a:xfrm>
              <a:off x="3451225" y="5003800"/>
              <a:ext cx="1428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0.6</a:t>
              </a:r>
              <a:endParaRPr lang="en-US" altLang="en-US"/>
            </a:p>
          </p:txBody>
        </p:sp>
        <p:sp>
          <p:nvSpPr>
            <p:cNvPr id="72749" name="Line 45">
              <a:extLst>
                <a:ext uri="{FF2B5EF4-FFF2-40B4-BE49-F238E27FC236}">
                  <a16:creationId xmlns:a16="http://schemas.microsoft.com/office/drawing/2014/main" id="{449FC457-7D67-470E-A021-FB026BCF9D34}"/>
                </a:ext>
              </a:extLst>
            </p:cNvPr>
            <p:cNvSpPr>
              <a:spLocks noChangeShapeType="1"/>
            </p:cNvSpPr>
            <p:nvPr/>
          </p:nvSpPr>
          <p:spPr bwMode="auto">
            <a:xfrm>
              <a:off x="3630613" y="4625975"/>
              <a:ext cx="39687"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50" name="Line 46">
              <a:extLst>
                <a:ext uri="{FF2B5EF4-FFF2-40B4-BE49-F238E27FC236}">
                  <a16:creationId xmlns:a16="http://schemas.microsoft.com/office/drawing/2014/main" id="{ADD8EB40-6420-4949-A95F-847E62C57A9F}"/>
                </a:ext>
              </a:extLst>
            </p:cNvPr>
            <p:cNvSpPr>
              <a:spLocks noChangeShapeType="1"/>
            </p:cNvSpPr>
            <p:nvPr/>
          </p:nvSpPr>
          <p:spPr bwMode="auto">
            <a:xfrm flipH="1">
              <a:off x="7539038" y="4625975"/>
              <a:ext cx="39687"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51" name="Rectangle 47">
              <a:extLst>
                <a:ext uri="{FF2B5EF4-FFF2-40B4-BE49-F238E27FC236}">
                  <a16:creationId xmlns:a16="http://schemas.microsoft.com/office/drawing/2014/main" id="{4A1DA37D-4B73-4A08-8DD1-51FDA9F78D6F}"/>
                </a:ext>
              </a:extLst>
            </p:cNvPr>
            <p:cNvSpPr>
              <a:spLocks noChangeArrowheads="1"/>
            </p:cNvSpPr>
            <p:nvPr/>
          </p:nvSpPr>
          <p:spPr bwMode="auto">
            <a:xfrm>
              <a:off x="3451225" y="4554538"/>
              <a:ext cx="1428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0.8</a:t>
              </a:r>
              <a:endParaRPr lang="en-US" altLang="en-US"/>
            </a:p>
          </p:txBody>
        </p:sp>
        <p:sp>
          <p:nvSpPr>
            <p:cNvPr id="72752" name="Line 48">
              <a:extLst>
                <a:ext uri="{FF2B5EF4-FFF2-40B4-BE49-F238E27FC236}">
                  <a16:creationId xmlns:a16="http://schemas.microsoft.com/office/drawing/2014/main" id="{D5225DC2-69A7-47D0-996A-8DFDD2A8356D}"/>
                </a:ext>
              </a:extLst>
            </p:cNvPr>
            <p:cNvSpPr>
              <a:spLocks noChangeShapeType="1"/>
            </p:cNvSpPr>
            <p:nvPr/>
          </p:nvSpPr>
          <p:spPr bwMode="auto">
            <a:xfrm>
              <a:off x="3630613" y="4176713"/>
              <a:ext cx="39687"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53" name="Line 49">
              <a:extLst>
                <a:ext uri="{FF2B5EF4-FFF2-40B4-BE49-F238E27FC236}">
                  <a16:creationId xmlns:a16="http://schemas.microsoft.com/office/drawing/2014/main" id="{82296CEA-8728-41DA-A260-203B499DC7F8}"/>
                </a:ext>
              </a:extLst>
            </p:cNvPr>
            <p:cNvSpPr>
              <a:spLocks noChangeShapeType="1"/>
            </p:cNvSpPr>
            <p:nvPr/>
          </p:nvSpPr>
          <p:spPr bwMode="auto">
            <a:xfrm flipH="1">
              <a:off x="7539038" y="4176713"/>
              <a:ext cx="39687"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54" name="Rectangle 50">
              <a:extLst>
                <a:ext uri="{FF2B5EF4-FFF2-40B4-BE49-F238E27FC236}">
                  <a16:creationId xmlns:a16="http://schemas.microsoft.com/office/drawing/2014/main" id="{00FF7343-1711-4564-8B62-871D1D2FA870}"/>
                </a:ext>
              </a:extLst>
            </p:cNvPr>
            <p:cNvSpPr>
              <a:spLocks noChangeArrowheads="1"/>
            </p:cNvSpPr>
            <p:nvPr/>
          </p:nvSpPr>
          <p:spPr bwMode="auto">
            <a:xfrm>
              <a:off x="3540125" y="4106863"/>
              <a:ext cx="571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a:t>
              </a:r>
              <a:endParaRPr lang="en-US" altLang="en-US"/>
            </a:p>
          </p:txBody>
        </p:sp>
        <p:sp>
          <p:nvSpPr>
            <p:cNvPr id="72755" name="Line 51">
              <a:extLst>
                <a:ext uri="{FF2B5EF4-FFF2-40B4-BE49-F238E27FC236}">
                  <a16:creationId xmlns:a16="http://schemas.microsoft.com/office/drawing/2014/main" id="{9C2EECE0-C248-4309-9F83-9D17E090795A}"/>
                </a:ext>
              </a:extLst>
            </p:cNvPr>
            <p:cNvSpPr>
              <a:spLocks noChangeShapeType="1"/>
            </p:cNvSpPr>
            <p:nvPr/>
          </p:nvSpPr>
          <p:spPr bwMode="auto">
            <a:xfrm>
              <a:off x="3630613" y="3738563"/>
              <a:ext cx="39687"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56" name="Line 52">
              <a:extLst>
                <a:ext uri="{FF2B5EF4-FFF2-40B4-BE49-F238E27FC236}">
                  <a16:creationId xmlns:a16="http://schemas.microsoft.com/office/drawing/2014/main" id="{F333C1A5-1DE7-4091-81F1-9FDDC2FB7CE7}"/>
                </a:ext>
              </a:extLst>
            </p:cNvPr>
            <p:cNvSpPr>
              <a:spLocks noChangeShapeType="1"/>
            </p:cNvSpPr>
            <p:nvPr/>
          </p:nvSpPr>
          <p:spPr bwMode="auto">
            <a:xfrm flipH="1">
              <a:off x="7539038" y="3738563"/>
              <a:ext cx="39687"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57" name="Rectangle 53">
              <a:extLst>
                <a:ext uri="{FF2B5EF4-FFF2-40B4-BE49-F238E27FC236}">
                  <a16:creationId xmlns:a16="http://schemas.microsoft.com/office/drawing/2014/main" id="{2E2F0DA8-7BB2-4F1E-9062-FEF30E9A7BF3}"/>
                </a:ext>
              </a:extLst>
            </p:cNvPr>
            <p:cNvSpPr>
              <a:spLocks noChangeArrowheads="1"/>
            </p:cNvSpPr>
            <p:nvPr/>
          </p:nvSpPr>
          <p:spPr bwMode="auto">
            <a:xfrm>
              <a:off x="3451225" y="3667125"/>
              <a:ext cx="1428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1.2</a:t>
              </a:r>
              <a:endParaRPr lang="en-US" altLang="en-US"/>
            </a:p>
          </p:txBody>
        </p:sp>
        <p:sp>
          <p:nvSpPr>
            <p:cNvPr id="72758" name="Line 54">
              <a:extLst>
                <a:ext uri="{FF2B5EF4-FFF2-40B4-BE49-F238E27FC236}">
                  <a16:creationId xmlns:a16="http://schemas.microsoft.com/office/drawing/2014/main" id="{CF116048-1317-4590-87D8-2A2209ED38E2}"/>
                </a:ext>
              </a:extLst>
            </p:cNvPr>
            <p:cNvSpPr>
              <a:spLocks noChangeShapeType="1"/>
            </p:cNvSpPr>
            <p:nvPr/>
          </p:nvSpPr>
          <p:spPr bwMode="auto">
            <a:xfrm>
              <a:off x="3630613" y="3289300"/>
              <a:ext cx="39687"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59" name="Line 55">
              <a:extLst>
                <a:ext uri="{FF2B5EF4-FFF2-40B4-BE49-F238E27FC236}">
                  <a16:creationId xmlns:a16="http://schemas.microsoft.com/office/drawing/2014/main" id="{57E4D36D-9F11-4071-AC4C-7E4FB28D2938}"/>
                </a:ext>
              </a:extLst>
            </p:cNvPr>
            <p:cNvSpPr>
              <a:spLocks noChangeShapeType="1"/>
            </p:cNvSpPr>
            <p:nvPr/>
          </p:nvSpPr>
          <p:spPr bwMode="auto">
            <a:xfrm flipH="1">
              <a:off x="7539038" y="3289300"/>
              <a:ext cx="39687"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60" name="Rectangle 56">
              <a:extLst>
                <a:ext uri="{FF2B5EF4-FFF2-40B4-BE49-F238E27FC236}">
                  <a16:creationId xmlns:a16="http://schemas.microsoft.com/office/drawing/2014/main" id="{965C3F91-408A-4C2E-8B60-919D43564486}"/>
                </a:ext>
              </a:extLst>
            </p:cNvPr>
            <p:cNvSpPr>
              <a:spLocks noChangeArrowheads="1"/>
            </p:cNvSpPr>
            <p:nvPr/>
          </p:nvSpPr>
          <p:spPr bwMode="auto">
            <a:xfrm>
              <a:off x="3451225" y="3219450"/>
              <a:ext cx="1428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1.4</a:t>
              </a:r>
              <a:endParaRPr lang="en-US" altLang="en-US"/>
            </a:p>
          </p:txBody>
        </p:sp>
        <p:sp>
          <p:nvSpPr>
            <p:cNvPr id="72761" name="Line 57">
              <a:extLst>
                <a:ext uri="{FF2B5EF4-FFF2-40B4-BE49-F238E27FC236}">
                  <a16:creationId xmlns:a16="http://schemas.microsoft.com/office/drawing/2014/main" id="{0D659CB3-3389-427F-8B1E-A9F2F5896CEA}"/>
                </a:ext>
              </a:extLst>
            </p:cNvPr>
            <p:cNvSpPr>
              <a:spLocks noChangeShapeType="1"/>
            </p:cNvSpPr>
            <p:nvPr/>
          </p:nvSpPr>
          <p:spPr bwMode="auto">
            <a:xfrm>
              <a:off x="3630613" y="3289300"/>
              <a:ext cx="3948112"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62" name="Line 58">
              <a:extLst>
                <a:ext uri="{FF2B5EF4-FFF2-40B4-BE49-F238E27FC236}">
                  <a16:creationId xmlns:a16="http://schemas.microsoft.com/office/drawing/2014/main" id="{4AAFBC0A-7597-4FCC-AE8E-66F010B7C5E3}"/>
                </a:ext>
              </a:extLst>
            </p:cNvPr>
            <p:cNvSpPr>
              <a:spLocks noChangeShapeType="1"/>
            </p:cNvSpPr>
            <p:nvPr/>
          </p:nvSpPr>
          <p:spPr bwMode="auto">
            <a:xfrm>
              <a:off x="3630613" y="6410325"/>
              <a:ext cx="3948112"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63" name="Line 59">
              <a:extLst>
                <a:ext uri="{FF2B5EF4-FFF2-40B4-BE49-F238E27FC236}">
                  <a16:creationId xmlns:a16="http://schemas.microsoft.com/office/drawing/2014/main" id="{9E6CDB50-D03F-4415-B540-4860735D8904}"/>
                </a:ext>
              </a:extLst>
            </p:cNvPr>
            <p:cNvSpPr>
              <a:spLocks noChangeShapeType="1"/>
            </p:cNvSpPr>
            <p:nvPr/>
          </p:nvSpPr>
          <p:spPr bwMode="auto">
            <a:xfrm flipV="1">
              <a:off x="7578725" y="3289300"/>
              <a:ext cx="1588" cy="31210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64" name="Line 60">
              <a:extLst>
                <a:ext uri="{FF2B5EF4-FFF2-40B4-BE49-F238E27FC236}">
                  <a16:creationId xmlns:a16="http://schemas.microsoft.com/office/drawing/2014/main" id="{4D47DEBB-AEC7-4BF2-94B2-1181173E45A5}"/>
                </a:ext>
              </a:extLst>
            </p:cNvPr>
            <p:cNvSpPr>
              <a:spLocks noChangeShapeType="1"/>
            </p:cNvSpPr>
            <p:nvPr/>
          </p:nvSpPr>
          <p:spPr bwMode="auto">
            <a:xfrm flipV="1">
              <a:off x="3630613" y="3289300"/>
              <a:ext cx="1587" cy="31210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765" name="Freeform 61">
              <a:extLst>
                <a:ext uri="{FF2B5EF4-FFF2-40B4-BE49-F238E27FC236}">
                  <a16:creationId xmlns:a16="http://schemas.microsoft.com/office/drawing/2014/main" id="{08F20B3D-7FE2-453D-89E7-47D5FC7516C7}"/>
                </a:ext>
              </a:extLst>
            </p:cNvPr>
            <p:cNvSpPr>
              <a:spLocks/>
            </p:cNvSpPr>
            <p:nvPr/>
          </p:nvSpPr>
          <p:spPr bwMode="auto">
            <a:xfrm>
              <a:off x="4686300" y="6400800"/>
              <a:ext cx="20638" cy="19050"/>
            </a:xfrm>
            <a:custGeom>
              <a:avLst/>
              <a:gdLst>
                <a:gd name="T0" fmla="*/ 0 w 13"/>
                <a:gd name="T1" fmla="*/ 0 h 12"/>
                <a:gd name="T2" fmla="*/ 7 w 13"/>
                <a:gd name="T3" fmla="*/ 0 h 12"/>
                <a:gd name="T4" fmla="*/ 13 w 13"/>
                <a:gd name="T5" fmla="*/ 6 h 12"/>
                <a:gd name="T6" fmla="*/ 13 w 13"/>
                <a:gd name="T7" fmla="*/ 12 h 12"/>
                <a:gd name="T8" fmla="*/ 7 w 13"/>
                <a:gd name="T9" fmla="*/ 12 h 12"/>
                <a:gd name="T10" fmla="*/ 0 w 13"/>
                <a:gd name="T11" fmla="*/ 6 h 12"/>
                <a:gd name="T12" fmla="*/ 0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0"/>
                  </a:moveTo>
                  <a:lnTo>
                    <a:pt x="7" y="0"/>
                  </a:lnTo>
                  <a:lnTo>
                    <a:pt x="13" y="6"/>
                  </a:lnTo>
                  <a:lnTo>
                    <a:pt x="13" y="12"/>
                  </a:lnTo>
                  <a:lnTo>
                    <a:pt x="7" y="12"/>
                  </a:lnTo>
                  <a:lnTo>
                    <a:pt x="0" y="6"/>
                  </a:lnTo>
                  <a:lnTo>
                    <a:pt x="0" y="0"/>
                  </a:lnTo>
                  <a:close/>
                </a:path>
              </a:pathLst>
            </a:custGeom>
            <a:blipFill dpi="0" rotWithShape="0">
              <a:blip r:embed="rId10"/>
              <a:srcRect/>
              <a:tile tx="0" ty="0" sx="100000" sy="100000" flip="none" algn="tl"/>
            </a:blipFill>
            <a:ln w="28575" cmpd="sng">
              <a:solidFill>
                <a:srgbClr val="000000"/>
              </a:solidFill>
              <a:round/>
              <a:headEnd/>
              <a:tailEnd/>
            </a:ln>
          </p:spPr>
          <p:txBody>
            <a:bodyPr/>
            <a:lstStyle/>
            <a:p>
              <a:endParaRPr lang="en-US"/>
            </a:p>
          </p:txBody>
        </p:sp>
        <p:sp>
          <p:nvSpPr>
            <p:cNvPr id="72766" name="Freeform 62">
              <a:extLst>
                <a:ext uri="{FF2B5EF4-FFF2-40B4-BE49-F238E27FC236}">
                  <a16:creationId xmlns:a16="http://schemas.microsoft.com/office/drawing/2014/main" id="{2614094A-B4B2-4EF2-B6F3-2175B303D535}"/>
                </a:ext>
              </a:extLst>
            </p:cNvPr>
            <p:cNvSpPr>
              <a:spLocks/>
            </p:cNvSpPr>
            <p:nvPr/>
          </p:nvSpPr>
          <p:spPr bwMode="auto">
            <a:xfrm>
              <a:off x="4697413" y="6400800"/>
              <a:ext cx="19050" cy="19050"/>
            </a:xfrm>
            <a:custGeom>
              <a:avLst/>
              <a:gdLst>
                <a:gd name="T0" fmla="*/ 0 w 12"/>
                <a:gd name="T1" fmla="*/ 6 h 12"/>
                <a:gd name="T2" fmla="*/ 6 w 12"/>
                <a:gd name="T3" fmla="*/ 0 h 12"/>
                <a:gd name="T4" fmla="*/ 12 w 12"/>
                <a:gd name="T5" fmla="*/ 0 h 12"/>
                <a:gd name="T6" fmla="*/ 12 w 12"/>
                <a:gd name="T7" fmla="*/ 6 h 12"/>
                <a:gd name="T8" fmla="*/ 6 w 12"/>
                <a:gd name="T9" fmla="*/ 12 h 12"/>
                <a:gd name="T10" fmla="*/ 0 w 12"/>
                <a:gd name="T11" fmla="*/ 12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6" y="0"/>
                  </a:lnTo>
                  <a:lnTo>
                    <a:pt x="12" y="0"/>
                  </a:lnTo>
                  <a:lnTo>
                    <a:pt x="12" y="6"/>
                  </a:lnTo>
                  <a:lnTo>
                    <a:pt x="6" y="12"/>
                  </a:lnTo>
                  <a:lnTo>
                    <a:pt x="0" y="12"/>
                  </a:lnTo>
                  <a:lnTo>
                    <a:pt x="0" y="6"/>
                  </a:lnTo>
                  <a:close/>
                </a:path>
              </a:pathLst>
            </a:custGeom>
            <a:blipFill dpi="0" rotWithShape="0">
              <a:blip r:embed="rId10"/>
              <a:srcRect/>
              <a:tile tx="0" ty="0" sx="100000" sy="100000" flip="none" algn="tl"/>
            </a:blipFill>
            <a:ln w="28575" cmpd="sng">
              <a:solidFill>
                <a:srgbClr val="000000"/>
              </a:solidFill>
              <a:round/>
              <a:headEnd/>
              <a:tailEnd/>
            </a:ln>
          </p:spPr>
          <p:txBody>
            <a:bodyPr/>
            <a:lstStyle/>
            <a:p>
              <a:endParaRPr lang="en-US"/>
            </a:p>
          </p:txBody>
        </p:sp>
        <p:sp>
          <p:nvSpPr>
            <p:cNvPr id="72767" name="Freeform 63">
              <a:extLst>
                <a:ext uri="{FF2B5EF4-FFF2-40B4-BE49-F238E27FC236}">
                  <a16:creationId xmlns:a16="http://schemas.microsoft.com/office/drawing/2014/main" id="{D8F10728-D871-4BB9-8297-41FD43535369}"/>
                </a:ext>
              </a:extLst>
            </p:cNvPr>
            <p:cNvSpPr>
              <a:spLocks/>
            </p:cNvSpPr>
            <p:nvPr/>
          </p:nvSpPr>
          <p:spPr bwMode="auto">
            <a:xfrm>
              <a:off x="4706938" y="6389688"/>
              <a:ext cx="20637" cy="20637"/>
            </a:xfrm>
            <a:custGeom>
              <a:avLst/>
              <a:gdLst>
                <a:gd name="T0" fmla="*/ 0 w 13"/>
                <a:gd name="T1" fmla="*/ 7 h 13"/>
                <a:gd name="T2" fmla="*/ 6 w 13"/>
                <a:gd name="T3" fmla="*/ 0 h 13"/>
                <a:gd name="T4" fmla="*/ 13 w 13"/>
                <a:gd name="T5" fmla="*/ 0 h 13"/>
                <a:gd name="T6" fmla="*/ 13 w 13"/>
                <a:gd name="T7" fmla="*/ 7 h 13"/>
                <a:gd name="T8" fmla="*/ 6 w 13"/>
                <a:gd name="T9" fmla="*/ 13 h 13"/>
                <a:gd name="T10" fmla="*/ 0 w 13"/>
                <a:gd name="T11" fmla="*/ 13 h 13"/>
                <a:gd name="T12" fmla="*/ 0 w 13"/>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7"/>
                  </a:moveTo>
                  <a:lnTo>
                    <a:pt x="6" y="0"/>
                  </a:lnTo>
                  <a:lnTo>
                    <a:pt x="13" y="0"/>
                  </a:lnTo>
                  <a:lnTo>
                    <a:pt x="13" y="7"/>
                  </a:lnTo>
                  <a:lnTo>
                    <a:pt x="6" y="13"/>
                  </a:lnTo>
                  <a:lnTo>
                    <a:pt x="0" y="13"/>
                  </a:lnTo>
                  <a:lnTo>
                    <a:pt x="0" y="7"/>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68" name="Freeform 64">
              <a:extLst>
                <a:ext uri="{FF2B5EF4-FFF2-40B4-BE49-F238E27FC236}">
                  <a16:creationId xmlns:a16="http://schemas.microsoft.com/office/drawing/2014/main" id="{F7521E3D-3DDB-4F7E-A9C4-01E222D3EF65}"/>
                </a:ext>
              </a:extLst>
            </p:cNvPr>
            <p:cNvSpPr>
              <a:spLocks/>
            </p:cNvSpPr>
            <p:nvPr/>
          </p:nvSpPr>
          <p:spPr bwMode="auto">
            <a:xfrm>
              <a:off x="4716463" y="6380163"/>
              <a:ext cx="20637" cy="20637"/>
            </a:xfrm>
            <a:custGeom>
              <a:avLst/>
              <a:gdLst>
                <a:gd name="T0" fmla="*/ 0 w 13"/>
                <a:gd name="T1" fmla="*/ 6 h 13"/>
                <a:gd name="T2" fmla="*/ 7 w 13"/>
                <a:gd name="T3" fmla="*/ 0 h 13"/>
                <a:gd name="T4" fmla="*/ 13 w 13"/>
                <a:gd name="T5" fmla="*/ 0 h 13"/>
                <a:gd name="T6" fmla="*/ 13 w 13"/>
                <a:gd name="T7" fmla="*/ 6 h 13"/>
                <a:gd name="T8" fmla="*/ 7 w 13"/>
                <a:gd name="T9" fmla="*/ 13 h 13"/>
                <a:gd name="T10" fmla="*/ 0 w 13"/>
                <a:gd name="T11" fmla="*/ 13 h 13"/>
                <a:gd name="T12" fmla="*/ 0 w 13"/>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6"/>
                  </a:moveTo>
                  <a:lnTo>
                    <a:pt x="7" y="0"/>
                  </a:lnTo>
                  <a:lnTo>
                    <a:pt x="13" y="0"/>
                  </a:lnTo>
                  <a:lnTo>
                    <a:pt x="13" y="6"/>
                  </a:lnTo>
                  <a:lnTo>
                    <a:pt x="7" y="13"/>
                  </a:lnTo>
                  <a:lnTo>
                    <a:pt x="0" y="13"/>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69" name="Rectangle 65">
              <a:extLst>
                <a:ext uri="{FF2B5EF4-FFF2-40B4-BE49-F238E27FC236}">
                  <a16:creationId xmlns:a16="http://schemas.microsoft.com/office/drawing/2014/main" id="{88360BCB-F478-4EB0-BA4C-D1F5D8BCF120}"/>
                </a:ext>
              </a:extLst>
            </p:cNvPr>
            <p:cNvSpPr>
              <a:spLocks noChangeArrowheads="1"/>
            </p:cNvSpPr>
            <p:nvPr/>
          </p:nvSpPr>
          <p:spPr bwMode="auto">
            <a:xfrm>
              <a:off x="4727575" y="6380163"/>
              <a:ext cx="19050" cy="9525"/>
            </a:xfrm>
            <a:prstGeom prst="rect">
              <a:avLst/>
            </a:prstGeom>
            <a:blipFill dpi="0" rotWithShape="0">
              <a:blip r:embed="rId12"/>
              <a:srcRect/>
              <a:tile tx="0" ty="0" sx="100000" sy="100000" flip="none" algn="tl"/>
            </a:blipFill>
            <a:ln w="28575">
              <a:solidFill>
                <a:srgbClr val="000000"/>
              </a:solidFill>
              <a:miter lim="800000"/>
              <a:headEnd/>
              <a:tailEnd/>
            </a:ln>
          </p:spPr>
          <p:txBody>
            <a:bodyPr/>
            <a:lstStyle/>
            <a:p>
              <a:endParaRPr lang="en-US"/>
            </a:p>
          </p:txBody>
        </p:sp>
        <p:sp>
          <p:nvSpPr>
            <p:cNvPr id="72770" name="Freeform 66">
              <a:extLst>
                <a:ext uri="{FF2B5EF4-FFF2-40B4-BE49-F238E27FC236}">
                  <a16:creationId xmlns:a16="http://schemas.microsoft.com/office/drawing/2014/main" id="{B50C22A8-5550-445C-8DC0-735E0ACE9CDB}"/>
                </a:ext>
              </a:extLst>
            </p:cNvPr>
            <p:cNvSpPr>
              <a:spLocks/>
            </p:cNvSpPr>
            <p:nvPr/>
          </p:nvSpPr>
          <p:spPr bwMode="auto">
            <a:xfrm>
              <a:off x="4737100" y="6370638"/>
              <a:ext cx="19050" cy="19050"/>
            </a:xfrm>
            <a:custGeom>
              <a:avLst/>
              <a:gdLst>
                <a:gd name="T0" fmla="*/ 0 w 12"/>
                <a:gd name="T1" fmla="*/ 6 h 12"/>
                <a:gd name="T2" fmla="*/ 6 w 12"/>
                <a:gd name="T3" fmla="*/ 0 h 12"/>
                <a:gd name="T4" fmla="*/ 12 w 12"/>
                <a:gd name="T5" fmla="*/ 0 h 12"/>
                <a:gd name="T6" fmla="*/ 12 w 12"/>
                <a:gd name="T7" fmla="*/ 6 h 12"/>
                <a:gd name="T8" fmla="*/ 6 w 12"/>
                <a:gd name="T9" fmla="*/ 12 h 12"/>
                <a:gd name="T10" fmla="*/ 0 w 12"/>
                <a:gd name="T11" fmla="*/ 12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6" y="0"/>
                  </a:lnTo>
                  <a:lnTo>
                    <a:pt x="12" y="0"/>
                  </a:lnTo>
                  <a:lnTo>
                    <a:pt x="12"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71" name="Rectangle 67">
              <a:extLst>
                <a:ext uri="{FF2B5EF4-FFF2-40B4-BE49-F238E27FC236}">
                  <a16:creationId xmlns:a16="http://schemas.microsoft.com/office/drawing/2014/main" id="{3DA5FCC8-18DA-4A71-B925-9D410A25F20B}"/>
                </a:ext>
              </a:extLst>
            </p:cNvPr>
            <p:cNvSpPr>
              <a:spLocks noChangeArrowheads="1"/>
            </p:cNvSpPr>
            <p:nvPr/>
          </p:nvSpPr>
          <p:spPr bwMode="auto">
            <a:xfrm>
              <a:off x="4746625" y="6370638"/>
              <a:ext cx="20638" cy="9525"/>
            </a:xfrm>
            <a:prstGeom prst="rect">
              <a:avLst/>
            </a:prstGeom>
            <a:blipFill dpi="0" rotWithShape="0">
              <a:blip r:embed="rId12"/>
              <a:srcRect/>
              <a:tile tx="0" ty="0" sx="100000" sy="100000" flip="none" algn="tl"/>
            </a:blipFill>
            <a:ln w="28575">
              <a:solidFill>
                <a:srgbClr val="000000"/>
              </a:solidFill>
              <a:miter lim="800000"/>
              <a:headEnd/>
              <a:tailEnd/>
            </a:ln>
          </p:spPr>
          <p:txBody>
            <a:bodyPr/>
            <a:lstStyle/>
            <a:p>
              <a:endParaRPr lang="en-US"/>
            </a:p>
          </p:txBody>
        </p:sp>
        <p:sp>
          <p:nvSpPr>
            <p:cNvPr id="72772" name="Rectangle 68">
              <a:extLst>
                <a:ext uri="{FF2B5EF4-FFF2-40B4-BE49-F238E27FC236}">
                  <a16:creationId xmlns:a16="http://schemas.microsoft.com/office/drawing/2014/main" id="{856791E3-3299-4B53-9D17-96DA935A0A67}"/>
                </a:ext>
              </a:extLst>
            </p:cNvPr>
            <p:cNvSpPr>
              <a:spLocks noChangeArrowheads="1"/>
            </p:cNvSpPr>
            <p:nvPr/>
          </p:nvSpPr>
          <p:spPr bwMode="auto">
            <a:xfrm>
              <a:off x="4756150" y="6370638"/>
              <a:ext cx="20638" cy="9525"/>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2773" name="Freeform 69">
              <a:extLst>
                <a:ext uri="{FF2B5EF4-FFF2-40B4-BE49-F238E27FC236}">
                  <a16:creationId xmlns:a16="http://schemas.microsoft.com/office/drawing/2014/main" id="{125EEF11-7AD0-4C25-8A62-D3B43DD9C7C6}"/>
                </a:ext>
              </a:extLst>
            </p:cNvPr>
            <p:cNvSpPr>
              <a:spLocks/>
            </p:cNvSpPr>
            <p:nvPr/>
          </p:nvSpPr>
          <p:spPr bwMode="auto">
            <a:xfrm>
              <a:off x="4767263" y="6370638"/>
              <a:ext cx="19050" cy="19050"/>
            </a:xfrm>
            <a:custGeom>
              <a:avLst/>
              <a:gdLst>
                <a:gd name="T0" fmla="*/ 0 w 12"/>
                <a:gd name="T1" fmla="*/ 0 h 12"/>
                <a:gd name="T2" fmla="*/ 6 w 12"/>
                <a:gd name="T3" fmla="*/ 0 h 12"/>
                <a:gd name="T4" fmla="*/ 12 w 12"/>
                <a:gd name="T5" fmla="*/ 6 h 12"/>
                <a:gd name="T6" fmla="*/ 12 w 12"/>
                <a:gd name="T7" fmla="*/ 12 h 12"/>
                <a:gd name="T8" fmla="*/ 6 w 12"/>
                <a:gd name="T9" fmla="*/ 12 h 12"/>
                <a:gd name="T10" fmla="*/ 0 w 12"/>
                <a:gd name="T11" fmla="*/ 6 h 12"/>
                <a:gd name="T12" fmla="*/ 0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0"/>
                  </a:moveTo>
                  <a:lnTo>
                    <a:pt x="6" y="0"/>
                  </a:lnTo>
                  <a:lnTo>
                    <a:pt x="12" y="6"/>
                  </a:lnTo>
                  <a:lnTo>
                    <a:pt x="12"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74" name="Rectangle 70">
              <a:extLst>
                <a:ext uri="{FF2B5EF4-FFF2-40B4-BE49-F238E27FC236}">
                  <a16:creationId xmlns:a16="http://schemas.microsoft.com/office/drawing/2014/main" id="{A2725870-4CEF-4D6B-B07F-E949585ABA31}"/>
                </a:ext>
              </a:extLst>
            </p:cNvPr>
            <p:cNvSpPr>
              <a:spLocks noChangeArrowheads="1"/>
            </p:cNvSpPr>
            <p:nvPr/>
          </p:nvSpPr>
          <p:spPr bwMode="auto">
            <a:xfrm>
              <a:off x="4776788" y="6380163"/>
              <a:ext cx="19050" cy="9525"/>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2775" name="Freeform 71">
              <a:extLst>
                <a:ext uri="{FF2B5EF4-FFF2-40B4-BE49-F238E27FC236}">
                  <a16:creationId xmlns:a16="http://schemas.microsoft.com/office/drawing/2014/main" id="{DD8BFEA3-DB7E-4C4C-A284-1AC9C5263505}"/>
                </a:ext>
              </a:extLst>
            </p:cNvPr>
            <p:cNvSpPr>
              <a:spLocks/>
            </p:cNvSpPr>
            <p:nvPr/>
          </p:nvSpPr>
          <p:spPr bwMode="auto">
            <a:xfrm>
              <a:off x="4786313" y="6380163"/>
              <a:ext cx="20637" cy="20637"/>
            </a:xfrm>
            <a:custGeom>
              <a:avLst/>
              <a:gdLst>
                <a:gd name="T0" fmla="*/ 0 w 13"/>
                <a:gd name="T1" fmla="*/ 0 h 13"/>
                <a:gd name="T2" fmla="*/ 6 w 13"/>
                <a:gd name="T3" fmla="*/ 0 h 13"/>
                <a:gd name="T4" fmla="*/ 13 w 13"/>
                <a:gd name="T5" fmla="*/ 6 h 13"/>
                <a:gd name="T6" fmla="*/ 13 w 13"/>
                <a:gd name="T7" fmla="*/ 13 h 13"/>
                <a:gd name="T8" fmla="*/ 6 w 13"/>
                <a:gd name="T9" fmla="*/ 13 h 13"/>
                <a:gd name="T10" fmla="*/ 0 w 13"/>
                <a:gd name="T11" fmla="*/ 6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6" y="0"/>
                  </a:lnTo>
                  <a:lnTo>
                    <a:pt x="13" y="6"/>
                  </a:lnTo>
                  <a:lnTo>
                    <a:pt x="13" y="13"/>
                  </a:lnTo>
                  <a:lnTo>
                    <a:pt x="6" y="13"/>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76" name="Freeform 72">
              <a:extLst>
                <a:ext uri="{FF2B5EF4-FFF2-40B4-BE49-F238E27FC236}">
                  <a16:creationId xmlns:a16="http://schemas.microsoft.com/office/drawing/2014/main" id="{A0521FA7-EE23-422F-9F4E-F5B41203AAA0}"/>
                </a:ext>
              </a:extLst>
            </p:cNvPr>
            <p:cNvSpPr>
              <a:spLocks/>
            </p:cNvSpPr>
            <p:nvPr/>
          </p:nvSpPr>
          <p:spPr bwMode="auto">
            <a:xfrm>
              <a:off x="4795838" y="6389688"/>
              <a:ext cx="20637" cy="20637"/>
            </a:xfrm>
            <a:custGeom>
              <a:avLst/>
              <a:gdLst>
                <a:gd name="T0" fmla="*/ 0 w 13"/>
                <a:gd name="T1" fmla="*/ 0 h 13"/>
                <a:gd name="T2" fmla="*/ 7 w 13"/>
                <a:gd name="T3" fmla="*/ 0 h 13"/>
                <a:gd name="T4" fmla="*/ 13 w 13"/>
                <a:gd name="T5" fmla="*/ 7 h 13"/>
                <a:gd name="T6" fmla="*/ 13 w 13"/>
                <a:gd name="T7" fmla="*/ 13 h 13"/>
                <a:gd name="T8" fmla="*/ 7 w 13"/>
                <a:gd name="T9" fmla="*/ 13 h 13"/>
                <a:gd name="T10" fmla="*/ 0 w 13"/>
                <a:gd name="T11" fmla="*/ 7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7" y="0"/>
                  </a:lnTo>
                  <a:lnTo>
                    <a:pt x="13" y="7"/>
                  </a:lnTo>
                  <a:lnTo>
                    <a:pt x="13" y="13"/>
                  </a:lnTo>
                  <a:lnTo>
                    <a:pt x="7" y="13"/>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77" name="Freeform 73">
              <a:extLst>
                <a:ext uri="{FF2B5EF4-FFF2-40B4-BE49-F238E27FC236}">
                  <a16:creationId xmlns:a16="http://schemas.microsoft.com/office/drawing/2014/main" id="{2753C449-A3BE-429B-9628-2C01035B4830}"/>
                </a:ext>
              </a:extLst>
            </p:cNvPr>
            <p:cNvSpPr>
              <a:spLocks/>
            </p:cNvSpPr>
            <p:nvPr/>
          </p:nvSpPr>
          <p:spPr bwMode="auto">
            <a:xfrm>
              <a:off x="4806950" y="6400800"/>
              <a:ext cx="19050" cy="19050"/>
            </a:xfrm>
            <a:custGeom>
              <a:avLst/>
              <a:gdLst>
                <a:gd name="T0" fmla="*/ 0 w 12"/>
                <a:gd name="T1" fmla="*/ 0 h 12"/>
                <a:gd name="T2" fmla="*/ 6 w 12"/>
                <a:gd name="T3" fmla="*/ 0 h 12"/>
                <a:gd name="T4" fmla="*/ 12 w 12"/>
                <a:gd name="T5" fmla="*/ 6 h 12"/>
                <a:gd name="T6" fmla="*/ 12 w 12"/>
                <a:gd name="T7" fmla="*/ 12 h 12"/>
                <a:gd name="T8" fmla="*/ 6 w 12"/>
                <a:gd name="T9" fmla="*/ 12 h 12"/>
                <a:gd name="T10" fmla="*/ 0 w 12"/>
                <a:gd name="T11" fmla="*/ 6 h 12"/>
                <a:gd name="T12" fmla="*/ 0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0"/>
                  </a:moveTo>
                  <a:lnTo>
                    <a:pt x="6" y="0"/>
                  </a:lnTo>
                  <a:lnTo>
                    <a:pt x="12" y="6"/>
                  </a:lnTo>
                  <a:lnTo>
                    <a:pt x="12"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78" name="Freeform 74">
              <a:extLst>
                <a:ext uri="{FF2B5EF4-FFF2-40B4-BE49-F238E27FC236}">
                  <a16:creationId xmlns:a16="http://schemas.microsoft.com/office/drawing/2014/main" id="{4C55D52A-A599-4123-9EA4-3F74EBE0A1E9}"/>
                </a:ext>
              </a:extLst>
            </p:cNvPr>
            <p:cNvSpPr>
              <a:spLocks/>
            </p:cNvSpPr>
            <p:nvPr/>
          </p:nvSpPr>
          <p:spPr bwMode="auto">
            <a:xfrm>
              <a:off x="4816475" y="6400800"/>
              <a:ext cx="20638" cy="19050"/>
            </a:xfrm>
            <a:custGeom>
              <a:avLst/>
              <a:gdLst>
                <a:gd name="T0" fmla="*/ 0 w 13"/>
                <a:gd name="T1" fmla="*/ 6 h 12"/>
                <a:gd name="T2" fmla="*/ 6 w 13"/>
                <a:gd name="T3" fmla="*/ 0 h 12"/>
                <a:gd name="T4" fmla="*/ 13 w 13"/>
                <a:gd name="T5" fmla="*/ 0 h 12"/>
                <a:gd name="T6" fmla="*/ 13 w 13"/>
                <a:gd name="T7" fmla="*/ 6 h 12"/>
                <a:gd name="T8" fmla="*/ 6 w 13"/>
                <a:gd name="T9" fmla="*/ 12 h 12"/>
                <a:gd name="T10" fmla="*/ 0 w 13"/>
                <a:gd name="T11" fmla="*/ 12 h 12"/>
                <a:gd name="T12" fmla="*/ 0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6"/>
                  </a:moveTo>
                  <a:lnTo>
                    <a:pt x="6" y="0"/>
                  </a:lnTo>
                  <a:lnTo>
                    <a:pt x="13" y="0"/>
                  </a:lnTo>
                  <a:lnTo>
                    <a:pt x="13"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79" name="Freeform 75">
              <a:extLst>
                <a:ext uri="{FF2B5EF4-FFF2-40B4-BE49-F238E27FC236}">
                  <a16:creationId xmlns:a16="http://schemas.microsoft.com/office/drawing/2014/main" id="{3A9307F2-CD38-448B-A40F-673ED50264D4}"/>
                </a:ext>
              </a:extLst>
            </p:cNvPr>
            <p:cNvSpPr>
              <a:spLocks/>
            </p:cNvSpPr>
            <p:nvPr/>
          </p:nvSpPr>
          <p:spPr bwMode="auto">
            <a:xfrm>
              <a:off x="4826000" y="6389688"/>
              <a:ext cx="20638" cy="20637"/>
            </a:xfrm>
            <a:custGeom>
              <a:avLst/>
              <a:gdLst>
                <a:gd name="T0" fmla="*/ 0 w 13"/>
                <a:gd name="T1" fmla="*/ 7 h 13"/>
                <a:gd name="T2" fmla="*/ 7 w 13"/>
                <a:gd name="T3" fmla="*/ 0 h 13"/>
                <a:gd name="T4" fmla="*/ 13 w 13"/>
                <a:gd name="T5" fmla="*/ 0 h 13"/>
                <a:gd name="T6" fmla="*/ 13 w 13"/>
                <a:gd name="T7" fmla="*/ 7 h 13"/>
                <a:gd name="T8" fmla="*/ 7 w 13"/>
                <a:gd name="T9" fmla="*/ 13 h 13"/>
                <a:gd name="T10" fmla="*/ 0 w 13"/>
                <a:gd name="T11" fmla="*/ 13 h 13"/>
                <a:gd name="T12" fmla="*/ 0 w 13"/>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7"/>
                  </a:moveTo>
                  <a:lnTo>
                    <a:pt x="7" y="0"/>
                  </a:lnTo>
                  <a:lnTo>
                    <a:pt x="13" y="0"/>
                  </a:lnTo>
                  <a:lnTo>
                    <a:pt x="13" y="7"/>
                  </a:lnTo>
                  <a:lnTo>
                    <a:pt x="7" y="13"/>
                  </a:lnTo>
                  <a:lnTo>
                    <a:pt x="0" y="13"/>
                  </a:lnTo>
                  <a:lnTo>
                    <a:pt x="0" y="7"/>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80" name="Freeform 76">
              <a:extLst>
                <a:ext uri="{FF2B5EF4-FFF2-40B4-BE49-F238E27FC236}">
                  <a16:creationId xmlns:a16="http://schemas.microsoft.com/office/drawing/2014/main" id="{1E534ED6-5C77-4A86-9C3F-543325B132D0}"/>
                </a:ext>
              </a:extLst>
            </p:cNvPr>
            <p:cNvSpPr>
              <a:spLocks/>
            </p:cNvSpPr>
            <p:nvPr/>
          </p:nvSpPr>
          <p:spPr bwMode="auto">
            <a:xfrm>
              <a:off x="4837113" y="6380163"/>
              <a:ext cx="19050" cy="20637"/>
            </a:xfrm>
            <a:custGeom>
              <a:avLst/>
              <a:gdLst>
                <a:gd name="T0" fmla="*/ 0 w 12"/>
                <a:gd name="T1" fmla="*/ 6 h 13"/>
                <a:gd name="T2" fmla="*/ 6 w 12"/>
                <a:gd name="T3" fmla="*/ 0 h 13"/>
                <a:gd name="T4" fmla="*/ 12 w 12"/>
                <a:gd name="T5" fmla="*/ 0 h 13"/>
                <a:gd name="T6" fmla="*/ 12 w 12"/>
                <a:gd name="T7" fmla="*/ 6 h 13"/>
                <a:gd name="T8" fmla="*/ 6 w 12"/>
                <a:gd name="T9" fmla="*/ 13 h 13"/>
                <a:gd name="T10" fmla="*/ 0 w 12"/>
                <a:gd name="T11" fmla="*/ 13 h 13"/>
                <a:gd name="T12" fmla="*/ 0 w 12"/>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6"/>
                  </a:moveTo>
                  <a:lnTo>
                    <a:pt x="6" y="0"/>
                  </a:lnTo>
                  <a:lnTo>
                    <a:pt x="12" y="0"/>
                  </a:lnTo>
                  <a:lnTo>
                    <a:pt x="12" y="6"/>
                  </a:lnTo>
                  <a:lnTo>
                    <a:pt x="6" y="13"/>
                  </a:lnTo>
                  <a:lnTo>
                    <a:pt x="0" y="13"/>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81" name="Freeform 77">
              <a:extLst>
                <a:ext uri="{FF2B5EF4-FFF2-40B4-BE49-F238E27FC236}">
                  <a16:creationId xmlns:a16="http://schemas.microsoft.com/office/drawing/2014/main" id="{4F30020E-CDF3-41C3-B172-A1EBD482EA1B}"/>
                </a:ext>
              </a:extLst>
            </p:cNvPr>
            <p:cNvSpPr>
              <a:spLocks/>
            </p:cNvSpPr>
            <p:nvPr/>
          </p:nvSpPr>
          <p:spPr bwMode="auto">
            <a:xfrm>
              <a:off x="4846638" y="6370638"/>
              <a:ext cx="19050" cy="19050"/>
            </a:xfrm>
            <a:custGeom>
              <a:avLst/>
              <a:gdLst>
                <a:gd name="T0" fmla="*/ 0 w 12"/>
                <a:gd name="T1" fmla="*/ 6 h 12"/>
                <a:gd name="T2" fmla="*/ 6 w 12"/>
                <a:gd name="T3" fmla="*/ 0 h 12"/>
                <a:gd name="T4" fmla="*/ 12 w 12"/>
                <a:gd name="T5" fmla="*/ 0 h 12"/>
                <a:gd name="T6" fmla="*/ 12 w 12"/>
                <a:gd name="T7" fmla="*/ 6 h 12"/>
                <a:gd name="T8" fmla="*/ 6 w 12"/>
                <a:gd name="T9" fmla="*/ 12 h 12"/>
                <a:gd name="T10" fmla="*/ 0 w 12"/>
                <a:gd name="T11" fmla="*/ 12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6" y="0"/>
                  </a:lnTo>
                  <a:lnTo>
                    <a:pt x="12" y="0"/>
                  </a:lnTo>
                  <a:lnTo>
                    <a:pt x="12"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82" name="Rectangle 78">
              <a:extLst>
                <a:ext uri="{FF2B5EF4-FFF2-40B4-BE49-F238E27FC236}">
                  <a16:creationId xmlns:a16="http://schemas.microsoft.com/office/drawing/2014/main" id="{6A1DFD2B-F8AF-4424-B662-14F7E60D2704}"/>
                </a:ext>
              </a:extLst>
            </p:cNvPr>
            <p:cNvSpPr>
              <a:spLocks noChangeArrowheads="1"/>
            </p:cNvSpPr>
            <p:nvPr/>
          </p:nvSpPr>
          <p:spPr bwMode="auto">
            <a:xfrm>
              <a:off x="4856163" y="6370638"/>
              <a:ext cx="20637" cy="9525"/>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2783" name="Freeform 79">
              <a:extLst>
                <a:ext uri="{FF2B5EF4-FFF2-40B4-BE49-F238E27FC236}">
                  <a16:creationId xmlns:a16="http://schemas.microsoft.com/office/drawing/2014/main" id="{86B906CF-E592-4422-89B3-58C50DBE4381}"/>
                </a:ext>
              </a:extLst>
            </p:cNvPr>
            <p:cNvSpPr>
              <a:spLocks/>
            </p:cNvSpPr>
            <p:nvPr/>
          </p:nvSpPr>
          <p:spPr bwMode="auto">
            <a:xfrm>
              <a:off x="4865688" y="6361113"/>
              <a:ext cx="20637" cy="19050"/>
            </a:xfrm>
            <a:custGeom>
              <a:avLst/>
              <a:gdLst>
                <a:gd name="T0" fmla="*/ 0 w 13"/>
                <a:gd name="T1" fmla="*/ 6 h 12"/>
                <a:gd name="T2" fmla="*/ 7 w 13"/>
                <a:gd name="T3" fmla="*/ 0 h 12"/>
                <a:gd name="T4" fmla="*/ 13 w 13"/>
                <a:gd name="T5" fmla="*/ 0 h 12"/>
                <a:gd name="T6" fmla="*/ 13 w 13"/>
                <a:gd name="T7" fmla="*/ 6 h 12"/>
                <a:gd name="T8" fmla="*/ 7 w 13"/>
                <a:gd name="T9" fmla="*/ 12 h 12"/>
                <a:gd name="T10" fmla="*/ 0 w 13"/>
                <a:gd name="T11" fmla="*/ 12 h 12"/>
                <a:gd name="T12" fmla="*/ 0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6"/>
                  </a:moveTo>
                  <a:lnTo>
                    <a:pt x="7" y="0"/>
                  </a:lnTo>
                  <a:lnTo>
                    <a:pt x="13" y="0"/>
                  </a:lnTo>
                  <a:lnTo>
                    <a:pt x="13" y="6"/>
                  </a:lnTo>
                  <a:lnTo>
                    <a:pt x="7"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84" name="Rectangle 80">
              <a:extLst>
                <a:ext uri="{FF2B5EF4-FFF2-40B4-BE49-F238E27FC236}">
                  <a16:creationId xmlns:a16="http://schemas.microsoft.com/office/drawing/2014/main" id="{738CF3BD-5590-4F83-B423-845A80928A18}"/>
                </a:ext>
              </a:extLst>
            </p:cNvPr>
            <p:cNvSpPr>
              <a:spLocks noChangeArrowheads="1"/>
            </p:cNvSpPr>
            <p:nvPr/>
          </p:nvSpPr>
          <p:spPr bwMode="auto">
            <a:xfrm>
              <a:off x="4876800" y="6361113"/>
              <a:ext cx="19050" cy="9525"/>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2785" name="Rectangle 81">
              <a:extLst>
                <a:ext uri="{FF2B5EF4-FFF2-40B4-BE49-F238E27FC236}">
                  <a16:creationId xmlns:a16="http://schemas.microsoft.com/office/drawing/2014/main" id="{A40515C3-C69C-4180-B032-69CFAA62184A}"/>
                </a:ext>
              </a:extLst>
            </p:cNvPr>
            <p:cNvSpPr>
              <a:spLocks noChangeArrowheads="1"/>
            </p:cNvSpPr>
            <p:nvPr/>
          </p:nvSpPr>
          <p:spPr bwMode="auto">
            <a:xfrm>
              <a:off x="4886325" y="6361113"/>
              <a:ext cx="20638" cy="9525"/>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2786" name="Freeform 82">
              <a:extLst>
                <a:ext uri="{FF2B5EF4-FFF2-40B4-BE49-F238E27FC236}">
                  <a16:creationId xmlns:a16="http://schemas.microsoft.com/office/drawing/2014/main" id="{1C8B129F-A1A5-4F4A-8FA1-2397E0281159}"/>
                </a:ext>
              </a:extLst>
            </p:cNvPr>
            <p:cNvSpPr>
              <a:spLocks/>
            </p:cNvSpPr>
            <p:nvPr/>
          </p:nvSpPr>
          <p:spPr bwMode="auto">
            <a:xfrm>
              <a:off x="4895850" y="6361113"/>
              <a:ext cx="20638" cy="19050"/>
            </a:xfrm>
            <a:custGeom>
              <a:avLst/>
              <a:gdLst>
                <a:gd name="T0" fmla="*/ 0 w 13"/>
                <a:gd name="T1" fmla="*/ 0 h 12"/>
                <a:gd name="T2" fmla="*/ 7 w 13"/>
                <a:gd name="T3" fmla="*/ 0 h 12"/>
                <a:gd name="T4" fmla="*/ 13 w 13"/>
                <a:gd name="T5" fmla="*/ 6 h 12"/>
                <a:gd name="T6" fmla="*/ 13 w 13"/>
                <a:gd name="T7" fmla="*/ 12 h 12"/>
                <a:gd name="T8" fmla="*/ 7 w 13"/>
                <a:gd name="T9" fmla="*/ 12 h 12"/>
                <a:gd name="T10" fmla="*/ 0 w 13"/>
                <a:gd name="T11" fmla="*/ 6 h 12"/>
                <a:gd name="T12" fmla="*/ 0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0"/>
                  </a:moveTo>
                  <a:lnTo>
                    <a:pt x="7" y="0"/>
                  </a:lnTo>
                  <a:lnTo>
                    <a:pt x="13" y="6"/>
                  </a:lnTo>
                  <a:lnTo>
                    <a:pt x="13" y="12"/>
                  </a:lnTo>
                  <a:lnTo>
                    <a:pt x="7"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87" name="Freeform 83">
              <a:extLst>
                <a:ext uri="{FF2B5EF4-FFF2-40B4-BE49-F238E27FC236}">
                  <a16:creationId xmlns:a16="http://schemas.microsoft.com/office/drawing/2014/main" id="{D1241AD4-E930-4982-8ED2-27D4484F9640}"/>
                </a:ext>
              </a:extLst>
            </p:cNvPr>
            <p:cNvSpPr>
              <a:spLocks/>
            </p:cNvSpPr>
            <p:nvPr/>
          </p:nvSpPr>
          <p:spPr bwMode="auto">
            <a:xfrm>
              <a:off x="4906963" y="6370638"/>
              <a:ext cx="19050" cy="19050"/>
            </a:xfrm>
            <a:custGeom>
              <a:avLst/>
              <a:gdLst>
                <a:gd name="T0" fmla="*/ 0 w 12"/>
                <a:gd name="T1" fmla="*/ 0 h 12"/>
                <a:gd name="T2" fmla="*/ 6 w 12"/>
                <a:gd name="T3" fmla="*/ 0 h 12"/>
                <a:gd name="T4" fmla="*/ 12 w 12"/>
                <a:gd name="T5" fmla="*/ 6 h 12"/>
                <a:gd name="T6" fmla="*/ 12 w 12"/>
                <a:gd name="T7" fmla="*/ 12 h 12"/>
                <a:gd name="T8" fmla="*/ 6 w 12"/>
                <a:gd name="T9" fmla="*/ 12 h 12"/>
                <a:gd name="T10" fmla="*/ 0 w 12"/>
                <a:gd name="T11" fmla="*/ 6 h 12"/>
                <a:gd name="T12" fmla="*/ 0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0"/>
                  </a:moveTo>
                  <a:lnTo>
                    <a:pt x="6" y="0"/>
                  </a:lnTo>
                  <a:lnTo>
                    <a:pt x="12" y="6"/>
                  </a:lnTo>
                  <a:lnTo>
                    <a:pt x="12"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88" name="Freeform 84">
              <a:extLst>
                <a:ext uri="{FF2B5EF4-FFF2-40B4-BE49-F238E27FC236}">
                  <a16:creationId xmlns:a16="http://schemas.microsoft.com/office/drawing/2014/main" id="{F54849E0-CFE7-4310-936B-CD6F43A4B30F}"/>
                </a:ext>
              </a:extLst>
            </p:cNvPr>
            <p:cNvSpPr>
              <a:spLocks/>
            </p:cNvSpPr>
            <p:nvPr/>
          </p:nvSpPr>
          <p:spPr bwMode="auto">
            <a:xfrm>
              <a:off x="4916488" y="6380163"/>
              <a:ext cx="19050" cy="20637"/>
            </a:xfrm>
            <a:custGeom>
              <a:avLst/>
              <a:gdLst>
                <a:gd name="T0" fmla="*/ 0 w 12"/>
                <a:gd name="T1" fmla="*/ 0 h 13"/>
                <a:gd name="T2" fmla="*/ 6 w 12"/>
                <a:gd name="T3" fmla="*/ 0 h 13"/>
                <a:gd name="T4" fmla="*/ 12 w 12"/>
                <a:gd name="T5" fmla="*/ 6 h 13"/>
                <a:gd name="T6" fmla="*/ 12 w 12"/>
                <a:gd name="T7" fmla="*/ 13 h 13"/>
                <a:gd name="T8" fmla="*/ 6 w 12"/>
                <a:gd name="T9" fmla="*/ 13 h 13"/>
                <a:gd name="T10" fmla="*/ 0 w 12"/>
                <a:gd name="T11" fmla="*/ 6 h 13"/>
                <a:gd name="T12" fmla="*/ 0 w 12"/>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0"/>
                  </a:moveTo>
                  <a:lnTo>
                    <a:pt x="6" y="0"/>
                  </a:lnTo>
                  <a:lnTo>
                    <a:pt x="12" y="6"/>
                  </a:lnTo>
                  <a:lnTo>
                    <a:pt x="12" y="13"/>
                  </a:lnTo>
                  <a:lnTo>
                    <a:pt x="6" y="13"/>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89" name="Freeform 85">
              <a:extLst>
                <a:ext uri="{FF2B5EF4-FFF2-40B4-BE49-F238E27FC236}">
                  <a16:creationId xmlns:a16="http://schemas.microsoft.com/office/drawing/2014/main" id="{B5F16E33-239E-4086-BF5C-90331607620A}"/>
                </a:ext>
              </a:extLst>
            </p:cNvPr>
            <p:cNvSpPr>
              <a:spLocks/>
            </p:cNvSpPr>
            <p:nvPr/>
          </p:nvSpPr>
          <p:spPr bwMode="auto">
            <a:xfrm>
              <a:off x="4926013" y="6389688"/>
              <a:ext cx="20637" cy="20637"/>
            </a:xfrm>
            <a:custGeom>
              <a:avLst/>
              <a:gdLst>
                <a:gd name="T0" fmla="*/ 0 w 13"/>
                <a:gd name="T1" fmla="*/ 0 h 13"/>
                <a:gd name="T2" fmla="*/ 6 w 13"/>
                <a:gd name="T3" fmla="*/ 0 h 13"/>
                <a:gd name="T4" fmla="*/ 13 w 13"/>
                <a:gd name="T5" fmla="*/ 7 h 13"/>
                <a:gd name="T6" fmla="*/ 13 w 13"/>
                <a:gd name="T7" fmla="*/ 13 h 13"/>
                <a:gd name="T8" fmla="*/ 6 w 13"/>
                <a:gd name="T9" fmla="*/ 13 h 13"/>
                <a:gd name="T10" fmla="*/ 0 w 13"/>
                <a:gd name="T11" fmla="*/ 7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6" y="0"/>
                  </a:lnTo>
                  <a:lnTo>
                    <a:pt x="13" y="7"/>
                  </a:lnTo>
                  <a:lnTo>
                    <a:pt x="13" y="13"/>
                  </a:lnTo>
                  <a:lnTo>
                    <a:pt x="6" y="13"/>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90" name="Freeform 86">
              <a:extLst>
                <a:ext uri="{FF2B5EF4-FFF2-40B4-BE49-F238E27FC236}">
                  <a16:creationId xmlns:a16="http://schemas.microsoft.com/office/drawing/2014/main" id="{E7417C89-B886-41A4-B0A3-825B10E0651D}"/>
                </a:ext>
              </a:extLst>
            </p:cNvPr>
            <p:cNvSpPr>
              <a:spLocks/>
            </p:cNvSpPr>
            <p:nvPr/>
          </p:nvSpPr>
          <p:spPr bwMode="auto">
            <a:xfrm>
              <a:off x="4935538" y="6400800"/>
              <a:ext cx="20637" cy="19050"/>
            </a:xfrm>
            <a:custGeom>
              <a:avLst/>
              <a:gdLst>
                <a:gd name="T0" fmla="*/ 0 w 13"/>
                <a:gd name="T1" fmla="*/ 0 h 12"/>
                <a:gd name="T2" fmla="*/ 7 w 13"/>
                <a:gd name="T3" fmla="*/ 0 h 12"/>
                <a:gd name="T4" fmla="*/ 13 w 13"/>
                <a:gd name="T5" fmla="*/ 6 h 12"/>
                <a:gd name="T6" fmla="*/ 13 w 13"/>
                <a:gd name="T7" fmla="*/ 12 h 12"/>
                <a:gd name="T8" fmla="*/ 7 w 13"/>
                <a:gd name="T9" fmla="*/ 12 h 12"/>
                <a:gd name="T10" fmla="*/ 0 w 13"/>
                <a:gd name="T11" fmla="*/ 6 h 12"/>
                <a:gd name="T12" fmla="*/ 0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0"/>
                  </a:moveTo>
                  <a:lnTo>
                    <a:pt x="7" y="0"/>
                  </a:lnTo>
                  <a:lnTo>
                    <a:pt x="13" y="6"/>
                  </a:lnTo>
                  <a:lnTo>
                    <a:pt x="13" y="12"/>
                  </a:lnTo>
                  <a:lnTo>
                    <a:pt x="7"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91" name="Freeform 87">
              <a:extLst>
                <a:ext uri="{FF2B5EF4-FFF2-40B4-BE49-F238E27FC236}">
                  <a16:creationId xmlns:a16="http://schemas.microsoft.com/office/drawing/2014/main" id="{D951C350-584A-4E5E-9504-B3755F7886B5}"/>
                </a:ext>
              </a:extLst>
            </p:cNvPr>
            <p:cNvSpPr>
              <a:spLocks/>
            </p:cNvSpPr>
            <p:nvPr/>
          </p:nvSpPr>
          <p:spPr bwMode="auto">
            <a:xfrm>
              <a:off x="4946650" y="6400800"/>
              <a:ext cx="19050" cy="19050"/>
            </a:xfrm>
            <a:custGeom>
              <a:avLst/>
              <a:gdLst>
                <a:gd name="T0" fmla="*/ 0 w 12"/>
                <a:gd name="T1" fmla="*/ 6 h 12"/>
                <a:gd name="T2" fmla="*/ 6 w 12"/>
                <a:gd name="T3" fmla="*/ 0 h 12"/>
                <a:gd name="T4" fmla="*/ 12 w 12"/>
                <a:gd name="T5" fmla="*/ 0 h 12"/>
                <a:gd name="T6" fmla="*/ 12 w 12"/>
                <a:gd name="T7" fmla="*/ 6 h 12"/>
                <a:gd name="T8" fmla="*/ 6 w 12"/>
                <a:gd name="T9" fmla="*/ 12 h 12"/>
                <a:gd name="T10" fmla="*/ 0 w 12"/>
                <a:gd name="T11" fmla="*/ 12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6" y="0"/>
                  </a:lnTo>
                  <a:lnTo>
                    <a:pt x="12" y="0"/>
                  </a:lnTo>
                  <a:lnTo>
                    <a:pt x="12"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92" name="Freeform 88">
              <a:extLst>
                <a:ext uri="{FF2B5EF4-FFF2-40B4-BE49-F238E27FC236}">
                  <a16:creationId xmlns:a16="http://schemas.microsoft.com/office/drawing/2014/main" id="{EAB4FDC8-D5B2-4E78-98E5-EDC71049CE5D}"/>
                </a:ext>
              </a:extLst>
            </p:cNvPr>
            <p:cNvSpPr>
              <a:spLocks/>
            </p:cNvSpPr>
            <p:nvPr/>
          </p:nvSpPr>
          <p:spPr bwMode="auto">
            <a:xfrm>
              <a:off x="4956175" y="6389688"/>
              <a:ext cx="20638" cy="20637"/>
            </a:xfrm>
            <a:custGeom>
              <a:avLst/>
              <a:gdLst>
                <a:gd name="T0" fmla="*/ 0 w 13"/>
                <a:gd name="T1" fmla="*/ 7 h 13"/>
                <a:gd name="T2" fmla="*/ 6 w 13"/>
                <a:gd name="T3" fmla="*/ 0 h 13"/>
                <a:gd name="T4" fmla="*/ 13 w 13"/>
                <a:gd name="T5" fmla="*/ 0 h 13"/>
                <a:gd name="T6" fmla="*/ 13 w 13"/>
                <a:gd name="T7" fmla="*/ 7 h 13"/>
                <a:gd name="T8" fmla="*/ 6 w 13"/>
                <a:gd name="T9" fmla="*/ 13 h 13"/>
                <a:gd name="T10" fmla="*/ 0 w 13"/>
                <a:gd name="T11" fmla="*/ 13 h 13"/>
                <a:gd name="T12" fmla="*/ 0 w 13"/>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7"/>
                  </a:moveTo>
                  <a:lnTo>
                    <a:pt x="6" y="0"/>
                  </a:lnTo>
                  <a:lnTo>
                    <a:pt x="13" y="0"/>
                  </a:lnTo>
                  <a:lnTo>
                    <a:pt x="13" y="7"/>
                  </a:lnTo>
                  <a:lnTo>
                    <a:pt x="6" y="13"/>
                  </a:lnTo>
                  <a:lnTo>
                    <a:pt x="0" y="13"/>
                  </a:lnTo>
                  <a:lnTo>
                    <a:pt x="0" y="7"/>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93" name="Rectangle 89">
              <a:extLst>
                <a:ext uri="{FF2B5EF4-FFF2-40B4-BE49-F238E27FC236}">
                  <a16:creationId xmlns:a16="http://schemas.microsoft.com/office/drawing/2014/main" id="{3BEE0C69-053B-4083-9CB5-0D0AC952A918}"/>
                </a:ext>
              </a:extLst>
            </p:cNvPr>
            <p:cNvSpPr>
              <a:spLocks noChangeArrowheads="1"/>
            </p:cNvSpPr>
            <p:nvPr/>
          </p:nvSpPr>
          <p:spPr bwMode="auto">
            <a:xfrm>
              <a:off x="4965700" y="6380163"/>
              <a:ext cx="11113"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794" name="Freeform 90">
              <a:extLst>
                <a:ext uri="{FF2B5EF4-FFF2-40B4-BE49-F238E27FC236}">
                  <a16:creationId xmlns:a16="http://schemas.microsoft.com/office/drawing/2014/main" id="{5867542C-2A9D-41E2-AFA6-4FE028C74002}"/>
                </a:ext>
              </a:extLst>
            </p:cNvPr>
            <p:cNvSpPr>
              <a:spLocks/>
            </p:cNvSpPr>
            <p:nvPr/>
          </p:nvSpPr>
          <p:spPr bwMode="auto">
            <a:xfrm>
              <a:off x="4965700" y="6370638"/>
              <a:ext cx="20638" cy="19050"/>
            </a:xfrm>
            <a:custGeom>
              <a:avLst/>
              <a:gdLst>
                <a:gd name="T0" fmla="*/ 0 w 13"/>
                <a:gd name="T1" fmla="*/ 6 h 12"/>
                <a:gd name="T2" fmla="*/ 7 w 13"/>
                <a:gd name="T3" fmla="*/ 0 h 12"/>
                <a:gd name="T4" fmla="*/ 13 w 13"/>
                <a:gd name="T5" fmla="*/ 0 h 12"/>
                <a:gd name="T6" fmla="*/ 13 w 13"/>
                <a:gd name="T7" fmla="*/ 6 h 12"/>
                <a:gd name="T8" fmla="*/ 7 w 13"/>
                <a:gd name="T9" fmla="*/ 12 h 12"/>
                <a:gd name="T10" fmla="*/ 0 w 13"/>
                <a:gd name="T11" fmla="*/ 12 h 12"/>
                <a:gd name="T12" fmla="*/ 0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6"/>
                  </a:moveTo>
                  <a:lnTo>
                    <a:pt x="7" y="0"/>
                  </a:lnTo>
                  <a:lnTo>
                    <a:pt x="13" y="0"/>
                  </a:lnTo>
                  <a:lnTo>
                    <a:pt x="13" y="6"/>
                  </a:lnTo>
                  <a:lnTo>
                    <a:pt x="7"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95" name="Freeform 91">
              <a:extLst>
                <a:ext uri="{FF2B5EF4-FFF2-40B4-BE49-F238E27FC236}">
                  <a16:creationId xmlns:a16="http://schemas.microsoft.com/office/drawing/2014/main" id="{82280946-EB81-44B5-AED1-E5A43C0DEAAA}"/>
                </a:ext>
              </a:extLst>
            </p:cNvPr>
            <p:cNvSpPr>
              <a:spLocks/>
            </p:cNvSpPr>
            <p:nvPr/>
          </p:nvSpPr>
          <p:spPr bwMode="auto">
            <a:xfrm>
              <a:off x="4976813" y="6361113"/>
              <a:ext cx="19050" cy="19050"/>
            </a:xfrm>
            <a:custGeom>
              <a:avLst/>
              <a:gdLst>
                <a:gd name="T0" fmla="*/ 0 w 12"/>
                <a:gd name="T1" fmla="*/ 6 h 12"/>
                <a:gd name="T2" fmla="*/ 6 w 12"/>
                <a:gd name="T3" fmla="*/ 0 h 12"/>
                <a:gd name="T4" fmla="*/ 12 w 12"/>
                <a:gd name="T5" fmla="*/ 0 h 12"/>
                <a:gd name="T6" fmla="*/ 12 w 12"/>
                <a:gd name="T7" fmla="*/ 6 h 12"/>
                <a:gd name="T8" fmla="*/ 6 w 12"/>
                <a:gd name="T9" fmla="*/ 12 h 12"/>
                <a:gd name="T10" fmla="*/ 0 w 12"/>
                <a:gd name="T11" fmla="*/ 12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6" y="0"/>
                  </a:lnTo>
                  <a:lnTo>
                    <a:pt x="12" y="0"/>
                  </a:lnTo>
                  <a:lnTo>
                    <a:pt x="12"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96" name="Freeform 92">
              <a:extLst>
                <a:ext uri="{FF2B5EF4-FFF2-40B4-BE49-F238E27FC236}">
                  <a16:creationId xmlns:a16="http://schemas.microsoft.com/office/drawing/2014/main" id="{E55B2FA2-71BC-40EA-8593-29D3D788C2F4}"/>
                </a:ext>
              </a:extLst>
            </p:cNvPr>
            <p:cNvSpPr>
              <a:spLocks/>
            </p:cNvSpPr>
            <p:nvPr/>
          </p:nvSpPr>
          <p:spPr bwMode="auto">
            <a:xfrm>
              <a:off x="4986338" y="6350000"/>
              <a:ext cx="19050" cy="20638"/>
            </a:xfrm>
            <a:custGeom>
              <a:avLst/>
              <a:gdLst>
                <a:gd name="T0" fmla="*/ 0 w 12"/>
                <a:gd name="T1" fmla="*/ 7 h 13"/>
                <a:gd name="T2" fmla="*/ 6 w 12"/>
                <a:gd name="T3" fmla="*/ 0 h 13"/>
                <a:gd name="T4" fmla="*/ 12 w 12"/>
                <a:gd name="T5" fmla="*/ 0 h 13"/>
                <a:gd name="T6" fmla="*/ 12 w 12"/>
                <a:gd name="T7" fmla="*/ 7 h 13"/>
                <a:gd name="T8" fmla="*/ 6 w 12"/>
                <a:gd name="T9" fmla="*/ 13 h 13"/>
                <a:gd name="T10" fmla="*/ 0 w 12"/>
                <a:gd name="T11" fmla="*/ 13 h 13"/>
                <a:gd name="T12" fmla="*/ 0 w 12"/>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7"/>
                  </a:moveTo>
                  <a:lnTo>
                    <a:pt x="6" y="0"/>
                  </a:lnTo>
                  <a:lnTo>
                    <a:pt x="12" y="0"/>
                  </a:lnTo>
                  <a:lnTo>
                    <a:pt x="12" y="7"/>
                  </a:lnTo>
                  <a:lnTo>
                    <a:pt x="6" y="13"/>
                  </a:lnTo>
                  <a:lnTo>
                    <a:pt x="0" y="13"/>
                  </a:lnTo>
                  <a:lnTo>
                    <a:pt x="0" y="7"/>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97" name="Freeform 93">
              <a:extLst>
                <a:ext uri="{FF2B5EF4-FFF2-40B4-BE49-F238E27FC236}">
                  <a16:creationId xmlns:a16="http://schemas.microsoft.com/office/drawing/2014/main" id="{27F8C1C7-EA49-46B1-907A-337E80DCDDB8}"/>
                </a:ext>
              </a:extLst>
            </p:cNvPr>
            <p:cNvSpPr>
              <a:spLocks/>
            </p:cNvSpPr>
            <p:nvPr/>
          </p:nvSpPr>
          <p:spPr bwMode="auto">
            <a:xfrm>
              <a:off x="4995863" y="6340475"/>
              <a:ext cx="20637" cy="20638"/>
            </a:xfrm>
            <a:custGeom>
              <a:avLst/>
              <a:gdLst>
                <a:gd name="T0" fmla="*/ 0 w 13"/>
                <a:gd name="T1" fmla="*/ 6 h 13"/>
                <a:gd name="T2" fmla="*/ 6 w 13"/>
                <a:gd name="T3" fmla="*/ 0 h 13"/>
                <a:gd name="T4" fmla="*/ 13 w 13"/>
                <a:gd name="T5" fmla="*/ 0 h 13"/>
                <a:gd name="T6" fmla="*/ 13 w 13"/>
                <a:gd name="T7" fmla="*/ 6 h 13"/>
                <a:gd name="T8" fmla="*/ 6 w 13"/>
                <a:gd name="T9" fmla="*/ 13 h 13"/>
                <a:gd name="T10" fmla="*/ 0 w 13"/>
                <a:gd name="T11" fmla="*/ 13 h 13"/>
                <a:gd name="T12" fmla="*/ 0 w 13"/>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6"/>
                  </a:moveTo>
                  <a:lnTo>
                    <a:pt x="6" y="0"/>
                  </a:lnTo>
                  <a:lnTo>
                    <a:pt x="13" y="0"/>
                  </a:lnTo>
                  <a:lnTo>
                    <a:pt x="13" y="6"/>
                  </a:lnTo>
                  <a:lnTo>
                    <a:pt x="6" y="13"/>
                  </a:lnTo>
                  <a:lnTo>
                    <a:pt x="0" y="13"/>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98" name="Freeform 94">
              <a:extLst>
                <a:ext uri="{FF2B5EF4-FFF2-40B4-BE49-F238E27FC236}">
                  <a16:creationId xmlns:a16="http://schemas.microsoft.com/office/drawing/2014/main" id="{E2F5376D-5CF5-4A57-ABF8-81BFF54B52A9}"/>
                </a:ext>
              </a:extLst>
            </p:cNvPr>
            <p:cNvSpPr>
              <a:spLocks/>
            </p:cNvSpPr>
            <p:nvPr/>
          </p:nvSpPr>
          <p:spPr bwMode="auto">
            <a:xfrm>
              <a:off x="5005388" y="6340475"/>
              <a:ext cx="20637" cy="20638"/>
            </a:xfrm>
            <a:custGeom>
              <a:avLst/>
              <a:gdLst>
                <a:gd name="T0" fmla="*/ 0 w 13"/>
                <a:gd name="T1" fmla="*/ 0 h 13"/>
                <a:gd name="T2" fmla="*/ 7 w 13"/>
                <a:gd name="T3" fmla="*/ 0 h 13"/>
                <a:gd name="T4" fmla="*/ 13 w 13"/>
                <a:gd name="T5" fmla="*/ 6 h 13"/>
                <a:gd name="T6" fmla="*/ 13 w 13"/>
                <a:gd name="T7" fmla="*/ 13 h 13"/>
                <a:gd name="T8" fmla="*/ 7 w 13"/>
                <a:gd name="T9" fmla="*/ 13 h 13"/>
                <a:gd name="T10" fmla="*/ 0 w 13"/>
                <a:gd name="T11" fmla="*/ 6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7" y="0"/>
                  </a:lnTo>
                  <a:lnTo>
                    <a:pt x="13" y="6"/>
                  </a:lnTo>
                  <a:lnTo>
                    <a:pt x="13" y="13"/>
                  </a:lnTo>
                  <a:lnTo>
                    <a:pt x="7" y="13"/>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799" name="Rectangle 95">
              <a:extLst>
                <a:ext uri="{FF2B5EF4-FFF2-40B4-BE49-F238E27FC236}">
                  <a16:creationId xmlns:a16="http://schemas.microsoft.com/office/drawing/2014/main" id="{9810A28C-18EF-4D51-B26E-ED1F80A0371D}"/>
                </a:ext>
              </a:extLst>
            </p:cNvPr>
            <p:cNvSpPr>
              <a:spLocks noChangeArrowheads="1"/>
            </p:cNvSpPr>
            <p:nvPr/>
          </p:nvSpPr>
          <p:spPr bwMode="auto">
            <a:xfrm>
              <a:off x="5016500" y="6350000"/>
              <a:ext cx="19050" cy="11113"/>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2800" name="Freeform 96">
              <a:extLst>
                <a:ext uri="{FF2B5EF4-FFF2-40B4-BE49-F238E27FC236}">
                  <a16:creationId xmlns:a16="http://schemas.microsoft.com/office/drawing/2014/main" id="{80581BA0-AEAB-428D-ACBF-D0FECC3F312E}"/>
                </a:ext>
              </a:extLst>
            </p:cNvPr>
            <p:cNvSpPr>
              <a:spLocks/>
            </p:cNvSpPr>
            <p:nvPr/>
          </p:nvSpPr>
          <p:spPr bwMode="auto">
            <a:xfrm>
              <a:off x="5026025" y="6350000"/>
              <a:ext cx="20638" cy="20638"/>
            </a:xfrm>
            <a:custGeom>
              <a:avLst/>
              <a:gdLst>
                <a:gd name="T0" fmla="*/ 0 w 13"/>
                <a:gd name="T1" fmla="*/ 0 h 13"/>
                <a:gd name="T2" fmla="*/ 6 w 13"/>
                <a:gd name="T3" fmla="*/ 0 h 13"/>
                <a:gd name="T4" fmla="*/ 13 w 13"/>
                <a:gd name="T5" fmla="*/ 7 h 13"/>
                <a:gd name="T6" fmla="*/ 13 w 13"/>
                <a:gd name="T7" fmla="*/ 13 h 13"/>
                <a:gd name="T8" fmla="*/ 6 w 13"/>
                <a:gd name="T9" fmla="*/ 13 h 13"/>
                <a:gd name="T10" fmla="*/ 0 w 13"/>
                <a:gd name="T11" fmla="*/ 7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6" y="0"/>
                  </a:lnTo>
                  <a:lnTo>
                    <a:pt x="13" y="7"/>
                  </a:lnTo>
                  <a:lnTo>
                    <a:pt x="13" y="13"/>
                  </a:lnTo>
                  <a:lnTo>
                    <a:pt x="6" y="13"/>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01" name="Freeform 97">
              <a:extLst>
                <a:ext uri="{FF2B5EF4-FFF2-40B4-BE49-F238E27FC236}">
                  <a16:creationId xmlns:a16="http://schemas.microsoft.com/office/drawing/2014/main" id="{57EC86B7-F5A8-4BFD-9077-D7DBAA13343F}"/>
                </a:ext>
              </a:extLst>
            </p:cNvPr>
            <p:cNvSpPr>
              <a:spLocks/>
            </p:cNvSpPr>
            <p:nvPr/>
          </p:nvSpPr>
          <p:spPr bwMode="auto">
            <a:xfrm>
              <a:off x="5035550" y="6361113"/>
              <a:ext cx="20638" cy="19050"/>
            </a:xfrm>
            <a:custGeom>
              <a:avLst/>
              <a:gdLst>
                <a:gd name="T0" fmla="*/ 0 w 13"/>
                <a:gd name="T1" fmla="*/ 0 h 12"/>
                <a:gd name="T2" fmla="*/ 7 w 13"/>
                <a:gd name="T3" fmla="*/ 0 h 12"/>
                <a:gd name="T4" fmla="*/ 13 w 13"/>
                <a:gd name="T5" fmla="*/ 6 h 12"/>
                <a:gd name="T6" fmla="*/ 13 w 13"/>
                <a:gd name="T7" fmla="*/ 12 h 12"/>
                <a:gd name="T8" fmla="*/ 7 w 13"/>
                <a:gd name="T9" fmla="*/ 12 h 12"/>
                <a:gd name="T10" fmla="*/ 0 w 13"/>
                <a:gd name="T11" fmla="*/ 6 h 12"/>
                <a:gd name="T12" fmla="*/ 0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0"/>
                  </a:moveTo>
                  <a:lnTo>
                    <a:pt x="7" y="0"/>
                  </a:lnTo>
                  <a:lnTo>
                    <a:pt x="13" y="6"/>
                  </a:lnTo>
                  <a:lnTo>
                    <a:pt x="13" y="12"/>
                  </a:lnTo>
                  <a:lnTo>
                    <a:pt x="7"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02" name="Freeform 98">
              <a:extLst>
                <a:ext uri="{FF2B5EF4-FFF2-40B4-BE49-F238E27FC236}">
                  <a16:creationId xmlns:a16="http://schemas.microsoft.com/office/drawing/2014/main" id="{5F28AD33-343B-4489-8509-94ABD6D80CC3}"/>
                </a:ext>
              </a:extLst>
            </p:cNvPr>
            <p:cNvSpPr>
              <a:spLocks/>
            </p:cNvSpPr>
            <p:nvPr/>
          </p:nvSpPr>
          <p:spPr bwMode="auto">
            <a:xfrm>
              <a:off x="5046663" y="6370638"/>
              <a:ext cx="19050" cy="19050"/>
            </a:xfrm>
            <a:custGeom>
              <a:avLst/>
              <a:gdLst>
                <a:gd name="T0" fmla="*/ 0 w 12"/>
                <a:gd name="T1" fmla="*/ 0 h 12"/>
                <a:gd name="T2" fmla="*/ 6 w 12"/>
                <a:gd name="T3" fmla="*/ 0 h 12"/>
                <a:gd name="T4" fmla="*/ 12 w 12"/>
                <a:gd name="T5" fmla="*/ 6 h 12"/>
                <a:gd name="T6" fmla="*/ 12 w 12"/>
                <a:gd name="T7" fmla="*/ 12 h 12"/>
                <a:gd name="T8" fmla="*/ 6 w 12"/>
                <a:gd name="T9" fmla="*/ 12 h 12"/>
                <a:gd name="T10" fmla="*/ 0 w 12"/>
                <a:gd name="T11" fmla="*/ 6 h 12"/>
                <a:gd name="T12" fmla="*/ 0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0"/>
                  </a:moveTo>
                  <a:lnTo>
                    <a:pt x="6" y="0"/>
                  </a:lnTo>
                  <a:lnTo>
                    <a:pt x="12" y="6"/>
                  </a:lnTo>
                  <a:lnTo>
                    <a:pt x="12"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03" name="Freeform 99">
              <a:extLst>
                <a:ext uri="{FF2B5EF4-FFF2-40B4-BE49-F238E27FC236}">
                  <a16:creationId xmlns:a16="http://schemas.microsoft.com/office/drawing/2014/main" id="{9BCA483F-E47D-4E21-843D-F57745E9B88A}"/>
                </a:ext>
              </a:extLst>
            </p:cNvPr>
            <p:cNvSpPr>
              <a:spLocks/>
            </p:cNvSpPr>
            <p:nvPr/>
          </p:nvSpPr>
          <p:spPr bwMode="auto">
            <a:xfrm>
              <a:off x="5056188" y="6380163"/>
              <a:ext cx="19050" cy="20637"/>
            </a:xfrm>
            <a:custGeom>
              <a:avLst/>
              <a:gdLst>
                <a:gd name="T0" fmla="*/ 0 w 12"/>
                <a:gd name="T1" fmla="*/ 0 h 13"/>
                <a:gd name="T2" fmla="*/ 6 w 12"/>
                <a:gd name="T3" fmla="*/ 0 h 13"/>
                <a:gd name="T4" fmla="*/ 12 w 12"/>
                <a:gd name="T5" fmla="*/ 6 h 13"/>
                <a:gd name="T6" fmla="*/ 12 w 12"/>
                <a:gd name="T7" fmla="*/ 13 h 13"/>
                <a:gd name="T8" fmla="*/ 6 w 12"/>
                <a:gd name="T9" fmla="*/ 13 h 13"/>
                <a:gd name="T10" fmla="*/ 0 w 12"/>
                <a:gd name="T11" fmla="*/ 6 h 13"/>
                <a:gd name="T12" fmla="*/ 0 w 12"/>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0"/>
                  </a:moveTo>
                  <a:lnTo>
                    <a:pt x="6" y="0"/>
                  </a:lnTo>
                  <a:lnTo>
                    <a:pt x="12" y="6"/>
                  </a:lnTo>
                  <a:lnTo>
                    <a:pt x="12" y="13"/>
                  </a:lnTo>
                  <a:lnTo>
                    <a:pt x="6" y="13"/>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04" name="Rectangle 100">
              <a:extLst>
                <a:ext uri="{FF2B5EF4-FFF2-40B4-BE49-F238E27FC236}">
                  <a16:creationId xmlns:a16="http://schemas.microsoft.com/office/drawing/2014/main" id="{52001750-A85A-4DC3-9F51-F4DE1BC19E19}"/>
                </a:ext>
              </a:extLst>
            </p:cNvPr>
            <p:cNvSpPr>
              <a:spLocks noChangeArrowheads="1"/>
            </p:cNvSpPr>
            <p:nvPr/>
          </p:nvSpPr>
          <p:spPr bwMode="auto">
            <a:xfrm>
              <a:off x="5065713" y="6389688"/>
              <a:ext cx="9525"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05" name="Freeform 101">
              <a:extLst>
                <a:ext uri="{FF2B5EF4-FFF2-40B4-BE49-F238E27FC236}">
                  <a16:creationId xmlns:a16="http://schemas.microsoft.com/office/drawing/2014/main" id="{F31E2CF3-BCB5-41A2-AEBD-991771941043}"/>
                </a:ext>
              </a:extLst>
            </p:cNvPr>
            <p:cNvSpPr>
              <a:spLocks/>
            </p:cNvSpPr>
            <p:nvPr/>
          </p:nvSpPr>
          <p:spPr bwMode="auto">
            <a:xfrm>
              <a:off x="5065713" y="6400800"/>
              <a:ext cx="20637" cy="19050"/>
            </a:xfrm>
            <a:custGeom>
              <a:avLst/>
              <a:gdLst>
                <a:gd name="T0" fmla="*/ 0 w 13"/>
                <a:gd name="T1" fmla="*/ 0 h 12"/>
                <a:gd name="T2" fmla="*/ 6 w 13"/>
                <a:gd name="T3" fmla="*/ 0 h 12"/>
                <a:gd name="T4" fmla="*/ 13 w 13"/>
                <a:gd name="T5" fmla="*/ 6 h 12"/>
                <a:gd name="T6" fmla="*/ 13 w 13"/>
                <a:gd name="T7" fmla="*/ 12 h 12"/>
                <a:gd name="T8" fmla="*/ 6 w 13"/>
                <a:gd name="T9" fmla="*/ 12 h 12"/>
                <a:gd name="T10" fmla="*/ 0 w 13"/>
                <a:gd name="T11" fmla="*/ 6 h 12"/>
                <a:gd name="T12" fmla="*/ 0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0"/>
                  </a:moveTo>
                  <a:lnTo>
                    <a:pt x="6" y="0"/>
                  </a:lnTo>
                  <a:lnTo>
                    <a:pt x="13" y="6"/>
                  </a:lnTo>
                  <a:lnTo>
                    <a:pt x="13"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06" name="Rectangle 102">
              <a:extLst>
                <a:ext uri="{FF2B5EF4-FFF2-40B4-BE49-F238E27FC236}">
                  <a16:creationId xmlns:a16="http://schemas.microsoft.com/office/drawing/2014/main" id="{710288C2-B9BF-4F79-A124-66C31F964A3C}"/>
                </a:ext>
              </a:extLst>
            </p:cNvPr>
            <p:cNvSpPr>
              <a:spLocks noChangeArrowheads="1"/>
            </p:cNvSpPr>
            <p:nvPr/>
          </p:nvSpPr>
          <p:spPr bwMode="auto">
            <a:xfrm>
              <a:off x="5075238" y="6400800"/>
              <a:ext cx="11112"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07" name="Freeform 103">
              <a:extLst>
                <a:ext uri="{FF2B5EF4-FFF2-40B4-BE49-F238E27FC236}">
                  <a16:creationId xmlns:a16="http://schemas.microsoft.com/office/drawing/2014/main" id="{6E5EA599-7529-41EA-AB7F-0CDD73301F84}"/>
                </a:ext>
              </a:extLst>
            </p:cNvPr>
            <p:cNvSpPr>
              <a:spLocks/>
            </p:cNvSpPr>
            <p:nvPr/>
          </p:nvSpPr>
          <p:spPr bwMode="auto">
            <a:xfrm>
              <a:off x="5075238" y="6389688"/>
              <a:ext cx="20637" cy="20637"/>
            </a:xfrm>
            <a:custGeom>
              <a:avLst/>
              <a:gdLst>
                <a:gd name="T0" fmla="*/ 0 w 13"/>
                <a:gd name="T1" fmla="*/ 7 h 13"/>
                <a:gd name="T2" fmla="*/ 7 w 13"/>
                <a:gd name="T3" fmla="*/ 0 h 13"/>
                <a:gd name="T4" fmla="*/ 13 w 13"/>
                <a:gd name="T5" fmla="*/ 0 h 13"/>
                <a:gd name="T6" fmla="*/ 13 w 13"/>
                <a:gd name="T7" fmla="*/ 7 h 13"/>
                <a:gd name="T8" fmla="*/ 7 w 13"/>
                <a:gd name="T9" fmla="*/ 13 h 13"/>
                <a:gd name="T10" fmla="*/ 0 w 13"/>
                <a:gd name="T11" fmla="*/ 13 h 13"/>
                <a:gd name="T12" fmla="*/ 0 w 13"/>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7"/>
                  </a:moveTo>
                  <a:lnTo>
                    <a:pt x="7" y="0"/>
                  </a:lnTo>
                  <a:lnTo>
                    <a:pt x="13" y="0"/>
                  </a:lnTo>
                  <a:lnTo>
                    <a:pt x="13" y="7"/>
                  </a:lnTo>
                  <a:lnTo>
                    <a:pt x="7" y="13"/>
                  </a:lnTo>
                  <a:lnTo>
                    <a:pt x="0" y="13"/>
                  </a:lnTo>
                  <a:lnTo>
                    <a:pt x="0" y="7"/>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08" name="Rectangle 104">
              <a:extLst>
                <a:ext uri="{FF2B5EF4-FFF2-40B4-BE49-F238E27FC236}">
                  <a16:creationId xmlns:a16="http://schemas.microsoft.com/office/drawing/2014/main" id="{A643DE82-6E19-49DA-8A8C-6A40EDBCF766}"/>
                </a:ext>
              </a:extLst>
            </p:cNvPr>
            <p:cNvSpPr>
              <a:spLocks noChangeArrowheads="1"/>
            </p:cNvSpPr>
            <p:nvPr/>
          </p:nvSpPr>
          <p:spPr bwMode="auto">
            <a:xfrm>
              <a:off x="5086350" y="6380163"/>
              <a:ext cx="9525"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09" name="Freeform 105">
              <a:extLst>
                <a:ext uri="{FF2B5EF4-FFF2-40B4-BE49-F238E27FC236}">
                  <a16:creationId xmlns:a16="http://schemas.microsoft.com/office/drawing/2014/main" id="{2644827B-3250-4C57-B208-B4FDF2B07979}"/>
                </a:ext>
              </a:extLst>
            </p:cNvPr>
            <p:cNvSpPr>
              <a:spLocks/>
            </p:cNvSpPr>
            <p:nvPr/>
          </p:nvSpPr>
          <p:spPr bwMode="auto">
            <a:xfrm>
              <a:off x="5086350" y="6370638"/>
              <a:ext cx="19050" cy="19050"/>
            </a:xfrm>
            <a:custGeom>
              <a:avLst/>
              <a:gdLst>
                <a:gd name="T0" fmla="*/ 0 w 12"/>
                <a:gd name="T1" fmla="*/ 6 h 12"/>
                <a:gd name="T2" fmla="*/ 6 w 12"/>
                <a:gd name="T3" fmla="*/ 0 h 12"/>
                <a:gd name="T4" fmla="*/ 12 w 12"/>
                <a:gd name="T5" fmla="*/ 0 h 12"/>
                <a:gd name="T6" fmla="*/ 12 w 12"/>
                <a:gd name="T7" fmla="*/ 6 h 12"/>
                <a:gd name="T8" fmla="*/ 6 w 12"/>
                <a:gd name="T9" fmla="*/ 12 h 12"/>
                <a:gd name="T10" fmla="*/ 0 w 12"/>
                <a:gd name="T11" fmla="*/ 12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6" y="0"/>
                  </a:lnTo>
                  <a:lnTo>
                    <a:pt x="12" y="0"/>
                  </a:lnTo>
                  <a:lnTo>
                    <a:pt x="12"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10" name="Rectangle 106">
              <a:extLst>
                <a:ext uri="{FF2B5EF4-FFF2-40B4-BE49-F238E27FC236}">
                  <a16:creationId xmlns:a16="http://schemas.microsoft.com/office/drawing/2014/main" id="{DCC33ED5-DF7A-4CC3-8A82-A3159AB72F4B}"/>
                </a:ext>
              </a:extLst>
            </p:cNvPr>
            <p:cNvSpPr>
              <a:spLocks noChangeArrowheads="1"/>
            </p:cNvSpPr>
            <p:nvPr/>
          </p:nvSpPr>
          <p:spPr bwMode="auto">
            <a:xfrm>
              <a:off x="5095875" y="6361113"/>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11" name="Freeform 107">
              <a:extLst>
                <a:ext uri="{FF2B5EF4-FFF2-40B4-BE49-F238E27FC236}">
                  <a16:creationId xmlns:a16="http://schemas.microsoft.com/office/drawing/2014/main" id="{66925AEA-FB8E-4045-863E-8B4F8E828400}"/>
                </a:ext>
              </a:extLst>
            </p:cNvPr>
            <p:cNvSpPr>
              <a:spLocks/>
            </p:cNvSpPr>
            <p:nvPr/>
          </p:nvSpPr>
          <p:spPr bwMode="auto">
            <a:xfrm>
              <a:off x="5095875" y="6350000"/>
              <a:ext cx="19050" cy="20638"/>
            </a:xfrm>
            <a:custGeom>
              <a:avLst/>
              <a:gdLst>
                <a:gd name="T0" fmla="*/ 0 w 12"/>
                <a:gd name="T1" fmla="*/ 7 h 13"/>
                <a:gd name="T2" fmla="*/ 6 w 12"/>
                <a:gd name="T3" fmla="*/ 0 h 13"/>
                <a:gd name="T4" fmla="*/ 12 w 12"/>
                <a:gd name="T5" fmla="*/ 0 h 13"/>
                <a:gd name="T6" fmla="*/ 12 w 12"/>
                <a:gd name="T7" fmla="*/ 7 h 13"/>
                <a:gd name="T8" fmla="*/ 6 w 12"/>
                <a:gd name="T9" fmla="*/ 13 h 13"/>
                <a:gd name="T10" fmla="*/ 0 w 12"/>
                <a:gd name="T11" fmla="*/ 13 h 13"/>
                <a:gd name="T12" fmla="*/ 0 w 12"/>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7"/>
                  </a:moveTo>
                  <a:lnTo>
                    <a:pt x="6" y="0"/>
                  </a:lnTo>
                  <a:lnTo>
                    <a:pt x="12" y="0"/>
                  </a:lnTo>
                  <a:lnTo>
                    <a:pt x="12" y="7"/>
                  </a:lnTo>
                  <a:lnTo>
                    <a:pt x="6" y="13"/>
                  </a:lnTo>
                  <a:lnTo>
                    <a:pt x="0" y="13"/>
                  </a:lnTo>
                  <a:lnTo>
                    <a:pt x="0" y="7"/>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12" name="Freeform 108">
              <a:extLst>
                <a:ext uri="{FF2B5EF4-FFF2-40B4-BE49-F238E27FC236}">
                  <a16:creationId xmlns:a16="http://schemas.microsoft.com/office/drawing/2014/main" id="{755D28BD-A86F-4379-B02D-E65B94BF5AA7}"/>
                </a:ext>
              </a:extLst>
            </p:cNvPr>
            <p:cNvSpPr>
              <a:spLocks/>
            </p:cNvSpPr>
            <p:nvPr/>
          </p:nvSpPr>
          <p:spPr bwMode="auto">
            <a:xfrm>
              <a:off x="5105400" y="6340475"/>
              <a:ext cx="20638" cy="20638"/>
            </a:xfrm>
            <a:custGeom>
              <a:avLst/>
              <a:gdLst>
                <a:gd name="T0" fmla="*/ 0 w 13"/>
                <a:gd name="T1" fmla="*/ 6 h 13"/>
                <a:gd name="T2" fmla="*/ 6 w 13"/>
                <a:gd name="T3" fmla="*/ 0 h 13"/>
                <a:gd name="T4" fmla="*/ 13 w 13"/>
                <a:gd name="T5" fmla="*/ 0 h 13"/>
                <a:gd name="T6" fmla="*/ 13 w 13"/>
                <a:gd name="T7" fmla="*/ 6 h 13"/>
                <a:gd name="T8" fmla="*/ 6 w 13"/>
                <a:gd name="T9" fmla="*/ 13 h 13"/>
                <a:gd name="T10" fmla="*/ 0 w 13"/>
                <a:gd name="T11" fmla="*/ 13 h 13"/>
                <a:gd name="T12" fmla="*/ 0 w 13"/>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6"/>
                  </a:moveTo>
                  <a:lnTo>
                    <a:pt x="6" y="0"/>
                  </a:lnTo>
                  <a:lnTo>
                    <a:pt x="13" y="0"/>
                  </a:lnTo>
                  <a:lnTo>
                    <a:pt x="13" y="6"/>
                  </a:lnTo>
                  <a:lnTo>
                    <a:pt x="6" y="13"/>
                  </a:lnTo>
                  <a:lnTo>
                    <a:pt x="0" y="13"/>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13" name="Rectangle 109">
              <a:extLst>
                <a:ext uri="{FF2B5EF4-FFF2-40B4-BE49-F238E27FC236}">
                  <a16:creationId xmlns:a16="http://schemas.microsoft.com/office/drawing/2014/main" id="{C6A1A6CA-A40B-4854-B5BD-DF15DD7EE1C4}"/>
                </a:ext>
              </a:extLst>
            </p:cNvPr>
            <p:cNvSpPr>
              <a:spLocks noChangeArrowheads="1"/>
            </p:cNvSpPr>
            <p:nvPr/>
          </p:nvSpPr>
          <p:spPr bwMode="auto">
            <a:xfrm>
              <a:off x="5114925" y="6330950"/>
              <a:ext cx="11113"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14" name="Freeform 110">
              <a:extLst>
                <a:ext uri="{FF2B5EF4-FFF2-40B4-BE49-F238E27FC236}">
                  <a16:creationId xmlns:a16="http://schemas.microsoft.com/office/drawing/2014/main" id="{02A865FD-F69D-4ADD-A474-5CC37C976DA2}"/>
                </a:ext>
              </a:extLst>
            </p:cNvPr>
            <p:cNvSpPr>
              <a:spLocks/>
            </p:cNvSpPr>
            <p:nvPr/>
          </p:nvSpPr>
          <p:spPr bwMode="auto">
            <a:xfrm>
              <a:off x="5114925" y="6319838"/>
              <a:ext cx="20638" cy="20637"/>
            </a:xfrm>
            <a:custGeom>
              <a:avLst/>
              <a:gdLst>
                <a:gd name="T0" fmla="*/ 0 w 13"/>
                <a:gd name="T1" fmla="*/ 7 h 13"/>
                <a:gd name="T2" fmla="*/ 7 w 13"/>
                <a:gd name="T3" fmla="*/ 0 h 13"/>
                <a:gd name="T4" fmla="*/ 13 w 13"/>
                <a:gd name="T5" fmla="*/ 0 h 13"/>
                <a:gd name="T6" fmla="*/ 13 w 13"/>
                <a:gd name="T7" fmla="*/ 7 h 13"/>
                <a:gd name="T8" fmla="*/ 7 w 13"/>
                <a:gd name="T9" fmla="*/ 13 h 13"/>
                <a:gd name="T10" fmla="*/ 0 w 13"/>
                <a:gd name="T11" fmla="*/ 13 h 13"/>
                <a:gd name="T12" fmla="*/ 0 w 13"/>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7"/>
                  </a:moveTo>
                  <a:lnTo>
                    <a:pt x="7" y="0"/>
                  </a:lnTo>
                  <a:lnTo>
                    <a:pt x="13" y="0"/>
                  </a:lnTo>
                  <a:lnTo>
                    <a:pt x="13" y="7"/>
                  </a:lnTo>
                  <a:lnTo>
                    <a:pt x="7" y="13"/>
                  </a:lnTo>
                  <a:lnTo>
                    <a:pt x="0" y="13"/>
                  </a:lnTo>
                  <a:lnTo>
                    <a:pt x="0" y="7"/>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15" name="Rectangle 111">
              <a:extLst>
                <a:ext uri="{FF2B5EF4-FFF2-40B4-BE49-F238E27FC236}">
                  <a16:creationId xmlns:a16="http://schemas.microsoft.com/office/drawing/2014/main" id="{28882FA0-E900-49FC-BE55-4E425F241A82}"/>
                </a:ext>
              </a:extLst>
            </p:cNvPr>
            <p:cNvSpPr>
              <a:spLocks noChangeArrowheads="1"/>
            </p:cNvSpPr>
            <p:nvPr/>
          </p:nvSpPr>
          <p:spPr bwMode="auto">
            <a:xfrm>
              <a:off x="5126038" y="6319838"/>
              <a:ext cx="19050" cy="11112"/>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2816" name="Rectangle 112">
              <a:extLst>
                <a:ext uri="{FF2B5EF4-FFF2-40B4-BE49-F238E27FC236}">
                  <a16:creationId xmlns:a16="http://schemas.microsoft.com/office/drawing/2014/main" id="{5A301729-7FF9-4B54-8E46-63B8DD70667C}"/>
                </a:ext>
              </a:extLst>
            </p:cNvPr>
            <p:cNvSpPr>
              <a:spLocks noChangeArrowheads="1"/>
            </p:cNvSpPr>
            <p:nvPr/>
          </p:nvSpPr>
          <p:spPr bwMode="auto">
            <a:xfrm>
              <a:off x="5135563" y="6319838"/>
              <a:ext cx="20637" cy="11112"/>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2817" name="Rectangle 113">
              <a:extLst>
                <a:ext uri="{FF2B5EF4-FFF2-40B4-BE49-F238E27FC236}">
                  <a16:creationId xmlns:a16="http://schemas.microsoft.com/office/drawing/2014/main" id="{1AC84ABB-735E-4E31-BC65-227F6F97EAC1}"/>
                </a:ext>
              </a:extLst>
            </p:cNvPr>
            <p:cNvSpPr>
              <a:spLocks noChangeArrowheads="1"/>
            </p:cNvSpPr>
            <p:nvPr/>
          </p:nvSpPr>
          <p:spPr bwMode="auto">
            <a:xfrm>
              <a:off x="5145088" y="6319838"/>
              <a:ext cx="20637" cy="11112"/>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2818" name="Freeform 114">
              <a:extLst>
                <a:ext uri="{FF2B5EF4-FFF2-40B4-BE49-F238E27FC236}">
                  <a16:creationId xmlns:a16="http://schemas.microsoft.com/office/drawing/2014/main" id="{EAB52D22-FEDD-4C49-85A1-58D42ECBB6EE}"/>
                </a:ext>
              </a:extLst>
            </p:cNvPr>
            <p:cNvSpPr>
              <a:spLocks/>
            </p:cNvSpPr>
            <p:nvPr/>
          </p:nvSpPr>
          <p:spPr bwMode="auto">
            <a:xfrm>
              <a:off x="5156200" y="6319838"/>
              <a:ext cx="19050" cy="20637"/>
            </a:xfrm>
            <a:custGeom>
              <a:avLst/>
              <a:gdLst>
                <a:gd name="T0" fmla="*/ 0 w 12"/>
                <a:gd name="T1" fmla="*/ 0 h 13"/>
                <a:gd name="T2" fmla="*/ 6 w 12"/>
                <a:gd name="T3" fmla="*/ 0 h 13"/>
                <a:gd name="T4" fmla="*/ 12 w 12"/>
                <a:gd name="T5" fmla="*/ 7 h 13"/>
                <a:gd name="T6" fmla="*/ 12 w 12"/>
                <a:gd name="T7" fmla="*/ 13 h 13"/>
                <a:gd name="T8" fmla="*/ 6 w 12"/>
                <a:gd name="T9" fmla="*/ 13 h 13"/>
                <a:gd name="T10" fmla="*/ 0 w 12"/>
                <a:gd name="T11" fmla="*/ 7 h 13"/>
                <a:gd name="T12" fmla="*/ 0 w 12"/>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0"/>
                  </a:moveTo>
                  <a:lnTo>
                    <a:pt x="6" y="0"/>
                  </a:lnTo>
                  <a:lnTo>
                    <a:pt x="12" y="7"/>
                  </a:lnTo>
                  <a:lnTo>
                    <a:pt x="12" y="13"/>
                  </a:lnTo>
                  <a:lnTo>
                    <a:pt x="6" y="13"/>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19" name="Rectangle 115">
              <a:extLst>
                <a:ext uri="{FF2B5EF4-FFF2-40B4-BE49-F238E27FC236}">
                  <a16:creationId xmlns:a16="http://schemas.microsoft.com/office/drawing/2014/main" id="{B32262FB-9D80-4FCF-8A98-296FD0968C13}"/>
                </a:ext>
              </a:extLst>
            </p:cNvPr>
            <p:cNvSpPr>
              <a:spLocks noChangeArrowheads="1"/>
            </p:cNvSpPr>
            <p:nvPr/>
          </p:nvSpPr>
          <p:spPr bwMode="auto">
            <a:xfrm>
              <a:off x="5165725" y="6330950"/>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20" name="Freeform 116">
              <a:extLst>
                <a:ext uri="{FF2B5EF4-FFF2-40B4-BE49-F238E27FC236}">
                  <a16:creationId xmlns:a16="http://schemas.microsoft.com/office/drawing/2014/main" id="{FD803745-31F2-4562-81E0-FA0BB03C1A5E}"/>
                </a:ext>
              </a:extLst>
            </p:cNvPr>
            <p:cNvSpPr>
              <a:spLocks/>
            </p:cNvSpPr>
            <p:nvPr/>
          </p:nvSpPr>
          <p:spPr bwMode="auto">
            <a:xfrm>
              <a:off x="5165725" y="6340475"/>
              <a:ext cx="19050" cy="20638"/>
            </a:xfrm>
            <a:custGeom>
              <a:avLst/>
              <a:gdLst>
                <a:gd name="T0" fmla="*/ 0 w 12"/>
                <a:gd name="T1" fmla="*/ 0 h 13"/>
                <a:gd name="T2" fmla="*/ 6 w 12"/>
                <a:gd name="T3" fmla="*/ 0 h 13"/>
                <a:gd name="T4" fmla="*/ 12 w 12"/>
                <a:gd name="T5" fmla="*/ 6 h 13"/>
                <a:gd name="T6" fmla="*/ 12 w 12"/>
                <a:gd name="T7" fmla="*/ 13 h 13"/>
                <a:gd name="T8" fmla="*/ 6 w 12"/>
                <a:gd name="T9" fmla="*/ 13 h 13"/>
                <a:gd name="T10" fmla="*/ 0 w 12"/>
                <a:gd name="T11" fmla="*/ 6 h 13"/>
                <a:gd name="T12" fmla="*/ 0 w 12"/>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0"/>
                  </a:moveTo>
                  <a:lnTo>
                    <a:pt x="6" y="0"/>
                  </a:lnTo>
                  <a:lnTo>
                    <a:pt x="12" y="6"/>
                  </a:lnTo>
                  <a:lnTo>
                    <a:pt x="12" y="13"/>
                  </a:lnTo>
                  <a:lnTo>
                    <a:pt x="6" y="13"/>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21" name="Rectangle 117">
              <a:extLst>
                <a:ext uri="{FF2B5EF4-FFF2-40B4-BE49-F238E27FC236}">
                  <a16:creationId xmlns:a16="http://schemas.microsoft.com/office/drawing/2014/main" id="{94243B4D-FA5C-4628-8B7D-311086BC70B0}"/>
                </a:ext>
              </a:extLst>
            </p:cNvPr>
            <p:cNvSpPr>
              <a:spLocks noChangeArrowheads="1"/>
            </p:cNvSpPr>
            <p:nvPr/>
          </p:nvSpPr>
          <p:spPr bwMode="auto">
            <a:xfrm>
              <a:off x="5175250" y="6350000"/>
              <a:ext cx="9525" cy="20638"/>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22" name="Freeform 118">
              <a:extLst>
                <a:ext uri="{FF2B5EF4-FFF2-40B4-BE49-F238E27FC236}">
                  <a16:creationId xmlns:a16="http://schemas.microsoft.com/office/drawing/2014/main" id="{CD153C7C-3314-4895-9F7D-9CF61A3DA89D}"/>
                </a:ext>
              </a:extLst>
            </p:cNvPr>
            <p:cNvSpPr>
              <a:spLocks/>
            </p:cNvSpPr>
            <p:nvPr/>
          </p:nvSpPr>
          <p:spPr bwMode="auto">
            <a:xfrm>
              <a:off x="5175250" y="6361113"/>
              <a:ext cx="20638" cy="19050"/>
            </a:xfrm>
            <a:custGeom>
              <a:avLst/>
              <a:gdLst>
                <a:gd name="T0" fmla="*/ 0 w 13"/>
                <a:gd name="T1" fmla="*/ 0 h 12"/>
                <a:gd name="T2" fmla="*/ 6 w 13"/>
                <a:gd name="T3" fmla="*/ 0 h 12"/>
                <a:gd name="T4" fmla="*/ 13 w 13"/>
                <a:gd name="T5" fmla="*/ 6 h 12"/>
                <a:gd name="T6" fmla="*/ 13 w 13"/>
                <a:gd name="T7" fmla="*/ 12 h 12"/>
                <a:gd name="T8" fmla="*/ 6 w 13"/>
                <a:gd name="T9" fmla="*/ 12 h 12"/>
                <a:gd name="T10" fmla="*/ 0 w 13"/>
                <a:gd name="T11" fmla="*/ 6 h 12"/>
                <a:gd name="T12" fmla="*/ 0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0"/>
                  </a:moveTo>
                  <a:lnTo>
                    <a:pt x="6" y="0"/>
                  </a:lnTo>
                  <a:lnTo>
                    <a:pt x="13" y="6"/>
                  </a:lnTo>
                  <a:lnTo>
                    <a:pt x="13"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23" name="Rectangle 119">
              <a:extLst>
                <a:ext uri="{FF2B5EF4-FFF2-40B4-BE49-F238E27FC236}">
                  <a16:creationId xmlns:a16="http://schemas.microsoft.com/office/drawing/2014/main" id="{A46E52F6-773F-4280-AB2E-450D86769E7C}"/>
                </a:ext>
              </a:extLst>
            </p:cNvPr>
            <p:cNvSpPr>
              <a:spLocks noChangeArrowheads="1"/>
            </p:cNvSpPr>
            <p:nvPr/>
          </p:nvSpPr>
          <p:spPr bwMode="auto">
            <a:xfrm>
              <a:off x="5184775" y="6370638"/>
              <a:ext cx="11113"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24" name="Freeform 120">
              <a:extLst>
                <a:ext uri="{FF2B5EF4-FFF2-40B4-BE49-F238E27FC236}">
                  <a16:creationId xmlns:a16="http://schemas.microsoft.com/office/drawing/2014/main" id="{798D1753-3E12-4332-81FA-00B1AE4F696A}"/>
                </a:ext>
              </a:extLst>
            </p:cNvPr>
            <p:cNvSpPr>
              <a:spLocks/>
            </p:cNvSpPr>
            <p:nvPr/>
          </p:nvSpPr>
          <p:spPr bwMode="auto">
            <a:xfrm>
              <a:off x="5184775" y="6380163"/>
              <a:ext cx="20638" cy="20637"/>
            </a:xfrm>
            <a:custGeom>
              <a:avLst/>
              <a:gdLst>
                <a:gd name="T0" fmla="*/ 0 w 13"/>
                <a:gd name="T1" fmla="*/ 0 h 13"/>
                <a:gd name="T2" fmla="*/ 7 w 13"/>
                <a:gd name="T3" fmla="*/ 0 h 13"/>
                <a:gd name="T4" fmla="*/ 13 w 13"/>
                <a:gd name="T5" fmla="*/ 6 h 13"/>
                <a:gd name="T6" fmla="*/ 13 w 13"/>
                <a:gd name="T7" fmla="*/ 13 h 13"/>
                <a:gd name="T8" fmla="*/ 7 w 13"/>
                <a:gd name="T9" fmla="*/ 13 h 13"/>
                <a:gd name="T10" fmla="*/ 0 w 13"/>
                <a:gd name="T11" fmla="*/ 6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7" y="0"/>
                  </a:lnTo>
                  <a:lnTo>
                    <a:pt x="13" y="6"/>
                  </a:lnTo>
                  <a:lnTo>
                    <a:pt x="13" y="13"/>
                  </a:lnTo>
                  <a:lnTo>
                    <a:pt x="7" y="13"/>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25" name="Rectangle 121">
              <a:extLst>
                <a:ext uri="{FF2B5EF4-FFF2-40B4-BE49-F238E27FC236}">
                  <a16:creationId xmlns:a16="http://schemas.microsoft.com/office/drawing/2014/main" id="{2DF28F14-A584-4045-B78B-54E3FA3EAEFB}"/>
                </a:ext>
              </a:extLst>
            </p:cNvPr>
            <p:cNvSpPr>
              <a:spLocks noChangeArrowheads="1"/>
            </p:cNvSpPr>
            <p:nvPr/>
          </p:nvSpPr>
          <p:spPr bwMode="auto">
            <a:xfrm>
              <a:off x="5195888" y="6389688"/>
              <a:ext cx="9525"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26" name="Rectangle 122">
              <a:extLst>
                <a:ext uri="{FF2B5EF4-FFF2-40B4-BE49-F238E27FC236}">
                  <a16:creationId xmlns:a16="http://schemas.microsoft.com/office/drawing/2014/main" id="{25C0E35F-75D4-4310-B1A0-0F634D7FCF68}"/>
                </a:ext>
              </a:extLst>
            </p:cNvPr>
            <p:cNvSpPr>
              <a:spLocks noChangeArrowheads="1"/>
            </p:cNvSpPr>
            <p:nvPr/>
          </p:nvSpPr>
          <p:spPr bwMode="auto">
            <a:xfrm>
              <a:off x="5195888" y="6400800"/>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27" name="Freeform 123">
              <a:extLst>
                <a:ext uri="{FF2B5EF4-FFF2-40B4-BE49-F238E27FC236}">
                  <a16:creationId xmlns:a16="http://schemas.microsoft.com/office/drawing/2014/main" id="{7466B429-B259-40CF-9838-EDE12CC6EA58}"/>
                </a:ext>
              </a:extLst>
            </p:cNvPr>
            <p:cNvSpPr>
              <a:spLocks/>
            </p:cNvSpPr>
            <p:nvPr/>
          </p:nvSpPr>
          <p:spPr bwMode="auto">
            <a:xfrm>
              <a:off x="5195888" y="6400800"/>
              <a:ext cx="19050" cy="19050"/>
            </a:xfrm>
            <a:custGeom>
              <a:avLst/>
              <a:gdLst>
                <a:gd name="T0" fmla="*/ 0 w 12"/>
                <a:gd name="T1" fmla="*/ 6 h 12"/>
                <a:gd name="T2" fmla="*/ 6 w 12"/>
                <a:gd name="T3" fmla="*/ 0 h 12"/>
                <a:gd name="T4" fmla="*/ 12 w 12"/>
                <a:gd name="T5" fmla="*/ 0 h 12"/>
                <a:gd name="T6" fmla="*/ 12 w 12"/>
                <a:gd name="T7" fmla="*/ 6 h 12"/>
                <a:gd name="T8" fmla="*/ 6 w 12"/>
                <a:gd name="T9" fmla="*/ 12 h 12"/>
                <a:gd name="T10" fmla="*/ 0 w 12"/>
                <a:gd name="T11" fmla="*/ 12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6" y="0"/>
                  </a:lnTo>
                  <a:lnTo>
                    <a:pt x="12" y="0"/>
                  </a:lnTo>
                  <a:lnTo>
                    <a:pt x="12"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28" name="Rectangle 124">
              <a:extLst>
                <a:ext uri="{FF2B5EF4-FFF2-40B4-BE49-F238E27FC236}">
                  <a16:creationId xmlns:a16="http://schemas.microsoft.com/office/drawing/2014/main" id="{F83BC829-8248-4B24-AAE2-7BC6F84DD44A}"/>
                </a:ext>
              </a:extLst>
            </p:cNvPr>
            <p:cNvSpPr>
              <a:spLocks noChangeArrowheads="1"/>
            </p:cNvSpPr>
            <p:nvPr/>
          </p:nvSpPr>
          <p:spPr bwMode="auto">
            <a:xfrm>
              <a:off x="5205413" y="6389688"/>
              <a:ext cx="9525"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29" name="Rectangle 125">
              <a:extLst>
                <a:ext uri="{FF2B5EF4-FFF2-40B4-BE49-F238E27FC236}">
                  <a16:creationId xmlns:a16="http://schemas.microsoft.com/office/drawing/2014/main" id="{12E2DDE0-45CA-4178-990A-50D249CCB773}"/>
                </a:ext>
              </a:extLst>
            </p:cNvPr>
            <p:cNvSpPr>
              <a:spLocks noChangeArrowheads="1"/>
            </p:cNvSpPr>
            <p:nvPr/>
          </p:nvSpPr>
          <p:spPr bwMode="auto">
            <a:xfrm>
              <a:off x="5205413" y="6380163"/>
              <a:ext cx="9525"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30" name="Freeform 126">
              <a:extLst>
                <a:ext uri="{FF2B5EF4-FFF2-40B4-BE49-F238E27FC236}">
                  <a16:creationId xmlns:a16="http://schemas.microsoft.com/office/drawing/2014/main" id="{F2BA62E0-2171-489E-AD1F-81885A0C5EAB}"/>
                </a:ext>
              </a:extLst>
            </p:cNvPr>
            <p:cNvSpPr>
              <a:spLocks/>
            </p:cNvSpPr>
            <p:nvPr/>
          </p:nvSpPr>
          <p:spPr bwMode="auto">
            <a:xfrm>
              <a:off x="5205413" y="6370638"/>
              <a:ext cx="20637" cy="19050"/>
            </a:xfrm>
            <a:custGeom>
              <a:avLst/>
              <a:gdLst>
                <a:gd name="T0" fmla="*/ 0 w 13"/>
                <a:gd name="T1" fmla="*/ 6 h 12"/>
                <a:gd name="T2" fmla="*/ 6 w 13"/>
                <a:gd name="T3" fmla="*/ 0 h 12"/>
                <a:gd name="T4" fmla="*/ 13 w 13"/>
                <a:gd name="T5" fmla="*/ 0 h 12"/>
                <a:gd name="T6" fmla="*/ 13 w 13"/>
                <a:gd name="T7" fmla="*/ 6 h 12"/>
                <a:gd name="T8" fmla="*/ 6 w 13"/>
                <a:gd name="T9" fmla="*/ 12 h 12"/>
                <a:gd name="T10" fmla="*/ 0 w 13"/>
                <a:gd name="T11" fmla="*/ 12 h 12"/>
                <a:gd name="T12" fmla="*/ 0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6"/>
                  </a:moveTo>
                  <a:lnTo>
                    <a:pt x="6" y="0"/>
                  </a:lnTo>
                  <a:lnTo>
                    <a:pt x="13" y="0"/>
                  </a:lnTo>
                  <a:lnTo>
                    <a:pt x="13"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31" name="Rectangle 127">
              <a:extLst>
                <a:ext uri="{FF2B5EF4-FFF2-40B4-BE49-F238E27FC236}">
                  <a16:creationId xmlns:a16="http://schemas.microsoft.com/office/drawing/2014/main" id="{9AE90625-8D35-41ED-A790-2701F04AE3AB}"/>
                </a:ext>
              </a:extLst>
            </p:cNvPr>
            <p:cNvSpPr>
              <a:spLocks noChangeArrowheads="1"/>
            </p:cNvSpPr>
            <p:nvPr/>
          </p:nvSpPr>
          <p:spPr bwMode="auto">
            <a:xfrm>
              <a:off x="5214938" y="6361113"/>
              <a:ext cx="11112"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32" name="Rectangle 128">
              <a:extLst>
                <a:ext uri="{FF2B5EF4-FFF2-40B4-BE49-F238E27FC236}">
                  <a16:creationId xmlns:a16="http://schemas.microsoft.com/office/drawing/2014/main" id="{992CC893-3C6F-472B-959A-7A48F84DFD2E}"/>
                </a:ext>
              </a:extLst>
            </p:cNvPr>
            <p:cNvSpPr>
              <a:spLocks noChangeArrowheads="1"/>
            </p:cNvSpPr>
            <p:nvPr/>
          </p:nvSpPr>
          <p:spPr bwMode="auto">
            <a:xfrm>
              <a:off x="5214938" y="6340475"/>
              <a:ext cx="11112" cy="30163"/>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33" name="Freeform 129">
              <a:extLst>
                <a:ext uri="{FF2B5EF4-FFF2-40B4-BE49-F238E27FC236}">
                  <a16:creationId xmlns:a16="http://schemas.microsoft.com/office/drawing/2014/main" id="{FF8A973D-19FC-42FD-BB45-5A3E997557CA}"/>
                </a:ext>
              </a:extLst>
            </p:cNvPr>
            <p:cNvSpPr>
              <a:spLocks/>
            </p:cNvSpPr>
            <p:nvPr/>
          </p:nvSpPr>
          <p:spPr bwMode="auto">
            <a:xfrm>
              <a:off x="5214938" y="6330950"/>
              <a:ext cx="20637" cy="19050"/>
            </a:xfrm>
            <a:custGeom>
              <a:avLst/>
              <a:gdLst>
                <a:gd name="T0" fmla="*/ 0 w 13"/>
                <a:gd name="T1" fmla="*/ 6 h 12"/>
                <a:gd name="T2" fmla="*/ 7 w 13"/>
                <a:gd name="T3" fmla="*/ 0 h 12"/>
                <a:gd name="T4" fmla="*/ 13 w 13"/>
                <a:gd name="T5" fmla="*/ 0 h 12"/>
                <a:gd name="T6" fmla="*/ 13 w 13"/>
                <a:gd name="T7" fmla="*/ 6 h 12"/>
                <a:gd name="T8" fmla="*/ 7 w 13"/>
                <a:gd name="T9" fmla="*/ 12 h 12"/>
                <a:gd name="T10" fmla="*/ 0 w 13"/>
                <a:gd name="T11" fmla="*/ 12 h 12"/>
                <a:gd name="T12" fmla="*/ 0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6"/>
                  </a:moveTo>
                  <a:lnTo>
                    <a:pt x="7" y="0"/>
                  </a:lnTo>
                  <a:lnTo>
                    <a:pt x="13" y="0"/>
                  </a:lnTo>
                  <a:lnTo>
                    <a:pt x="13" y="6"/>
                  </a:lnTo>
                  <a:lnTo>
                    <a:pt x="7"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34" name="Rectangle 130">
              <a:extLst>
                <a:ext uri="{FF2B5EF4-FFF2-40B4-BE49-F238E27FC236}">
                  <a16:creationId xmlns:a16="http://schemas.microsoft.com/office/drawing/2014/main" id="{8210D051-2041-4F85-95ED-26CB27A5C36A}"/>
                </a:ext>
              </a:extLst>
            </p:cNvPr>
            <p:cNvSpPr>
              <a:spLocks noChangeArrowheads="1"/>
            </p:cNvSpPr>
            <p:nvPr/>
          </p:nvSpPr>
          <p:spPr bwMode="auto">
            <a:xfrm>
              <a:off x="5226050" y="6319838"/>
              <a:ext cx="9525"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35" name="Freeform 131">
              <a:extLst>
                <a:ext uri="{FF2B5EF4-FFF2-40B4-BE49-F238E27FC236}">
                  <a16:creationId xmlns:a16="http://schemas.microsoft.com/office/drawing/2014/main" id="{2B8D7FF4-7D13-472C-8BDA-DFA2306D9069}"/>
                </a:ext>
              </a:extLst>
            </p:cNvPr>
            <p:cNvSpPr>
              <a:spLocks/>
            </p:cNvSpPr>
            <p:nvPr/>
          </p:nvSpPr>
          <p:spPr bwMode="auto">
            <a:xfrm>
              <a:off x="5226050" y="6310313"/>
              <a:ext cx="19050" cy="20637"/>
            </a:xfrm>
            <a:custGeom>
              <a:avLst/>
              <a:gdLst>
                <a:gd name="T0" fmla="*/ 0 w 12"/>
                <a:gd name="T1" fmla="*/ 6 h 13"/>
                <a:gd name="T2" fmla="*/ 6 w 12"/>
                <a:gd name="T3" fmla="*/ 0 h 13"/>
                <a:gd name="T4" fmla="*/ 12 w 12"/>
                <a:gd name="T5" fmla="*/ 0 h 13"/>
                <a:gd name="T6" fmla="*/ 12 w 12"/>
                <a:gd name="T7" fmla="*/ 6 h 13"/>
                <a:gd name="T8" fmla="*/ 6 w 12"/>
                <a:gd name="T9" fmla="*/ 13 h 13"/>
                <a:gd name="T10" fmla="*/ 0 w 12"/>
                <a:gd name="T11" fmla="*/ 13 h 13"/>
                <a:gd name="T12" fmla="*/ 0 w 12"/>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6"/>
                  </a:moveTo>
                  <a:lnTo>
                    <a:pt x="6" y="0"/>
                  </a:lnTo>
                  <a:lnTo>
                    <a:pt x="12" y="0"/>
                  </a:lnTo>
                  <a:lnTo>
                    <a:pt x="12" y="6"/>
                  </a:lnTo>
                  <a:lnTo>
                    <a:pt x="6" y="13"/>
                  </a:lnTo>
                  <a:lnTo>
                    <a:pt x="0" y="13"/>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36" name="Rectangle 132">
              <a:extLst>
                <a:ext uri="{FF2B5EF4-FFF2-40B4-BE49-F238E27FC236}">
                  <a16:creationId xmlns:a16="http://schemas.microsoft.com/office/drawing/2014/main" id="{2FB33118-A60F-4846-BD1E-F780C2586C0C}"/>
                </a:ext>
              </a:extLst>
            </p:cNvPr>
            <p:cNvSpPr>
              <a:spLocks noChangeArrowheads="1"/>
            </p:cNvSpPr>
            <p:nvPr/>
          </p:nvSpPr>
          <p:spPr bwMode="auto">
            <a:xfrm>
              <a:off x="5235575" y="6300788"/>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37" name="Freeform 133">
              <a:extLst>
                <a:ext uri="{FF2B5EF4-FFF2-40B4-BE49-F238E27FC236}">
                  <a16:creationId xmlns:a16="http://schemas.microsoft.com/office/drawing/2014/main" id="{87B87797-349E-40CE-AE8C-CB4C820FD418}"/>
                </a:ext>
              </a:extLst>
            </p:cNvPr>
            <p:cNvSpPr>
              <a:spLocks/>
            </p:cNvSpPr>
            <p:nvPr/>
          </p:nvSpPr>
          <p:spPr bwMode="auto">
            <a:xfrm>
              <a:off x="5235575" y="6291263"/>
              <a:ext cx="19050" cy="19050"/>
            </a:xfrm>
            <a:custGeom>
              <a:avLst/>
              <a:gdLst>
                <a:gd name="T0" fmla="*/ 0 w 12"/>
                <a:gd name="T1" fmla="*/ 6 h 12"/>
                <a:gd name="T2" fmla="*/ 6 w 12"/>
                <a:gd name="T3" fmla="*/ 0 h 12"/>
                <a:gd name="T4" fmla="*/ 12 w 12"/>
                <a:gd name="T5" fmla="*/ 0 h 12"/>
                <a:gd name="T6" fmla="*/ 12 w 12"/>
                <a:gd name="T7" fmla="*/ 6 h 12"/>
                <a:gd name="T8" fmla="*/ 6 w 12"/>
                <a:gd name="T9" fmla="*/ 12 h 12"/>
                <a:gd name="T10" fmla="*/ 0 w 12"/>
                <a:gd name="T11" fmla="*/ 12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6" y="0"/>
                  </a:lnTo>
                  <a:lnTo>
                    <a:pt x="12" y="0"/>
                  </a:lnTo>
                  <a:lnTo>
                    <a:pt x="12"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38" name="Rectangle 134">
              <a:extLst>
                <a:ext uri="{FF2B5EF4-FFF2-40B4-BE49-F238E27FC236}">
                  <a16:creationId xmlns:a16="http://schemas.microsoft.com/office/drawing/2014/main" id="{D894F818-8559-4530-B73F-18F99F0A87CA}"/>
                </a:ext>
              </a:extLst>
            </p:cNvPr>
            <p:cNvSpPr>
              <a:spLocks noChangeArrowheads="1"/>
            </p:cNvSpPr>
            <p:nvPr/>
          </p:nvSpPr>
          <p:spPr bwMode="auto">
            <a:xfrm>
              <a:off x="5245100" y="6280150"/>
              <a:ext cx="9525" cy="20638"/>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39" name="Freeform 135">
              <a:extLst>
                <a:ext uri="{FF2B5EF4-FFF2-40B4-BE49-F238E27FC236}">
                  <a16:creationId xmlns:a16="http://schemas.microsoft.com/office/drawing/2014/main" id="{CB7E837D-4B00-49E1-A737-88EFDFFE80D4}"/>
                </a:ext>
              </a:extLst>
            </p:cNvPr>
            <p:cNvSpPr>
              <a:spLocks/>
            </p:cNvSpPr>
            <p:nvPr/>
          </p:nvSpPr>
          <p:spPr bwMode="auto">
            <a:xfrm>
              <a:off x="5245100" y="6270625"/>
              <a:ext cx="20638" cy="20638"/>
            </a:xfrm>
            <a:custGeom>
              <a:avLst/>
              <a:gdLst>
                <a:gd name="T0" fmla="*/ 0 w 13"/>
                <a:gd name="T1" fmla="*/ 6 h 13"/>
                <a:gd name="T2" fmla="*/ 6 w 13"/>
                <a:gd name="T3" fmla="*/ 0 h 13"/>
                <a:gd name="T4" fmla="*/ 13 w 13"/>
                <a:gd name="T5" fmla="*/ 0 h 13"/>
                <a:gd name="T6" fmla="*/ 13 w 13"/>
                <a:gd name="T7" fmla="*/ 6 h 13"/>
                <a:gd name="T8" fmla="*/ 6 w 13"/>
                <a:gd name="T9" fmla="*/ 13 h 13"/>
                <a:gd name="T10" fmla="*/ 0 w 13"/>
                <a:gd name="T11" fmla="*/ 13 h 13"/>
                <a:gd name="T12" fmla="*/ 0 w 13"/>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6"/>
                  </a:moveTo>
                  <a:lnTo>
                    <a:pt x="6" y="0"/>
                  </a:lnTo>
                  <a:lnTo>
                    <a:pt x="13" y="0"/>
                  </a:lnTo>
                  <a:lnTo>
                    <a:pt x="13" y="6"/>
                  </a:lnTo>
                  <a:lnTo>
                    <a:pt x="6" y="13"/>
                  </a:lnTo>
                  <a:lnTo>
                    <a:pt x="0" y="13"/>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40" name="Freeform 136">
              <a:extLst>
                <a:ext uri="{FF2B5EF4-FFF2-40B4-BE49-F238E27FC236}">
                  <a16:creationId xmlns:a16="http://schemas.microsoft.com/office/drawing/2014/main" id="{B1A546A6-343D-486E-9AA7-AC0577E4868F}"/>
                </a:ext>
              </a:extLst>
            </p:cNvPr>
            <p:cNvSpPr>
              <a:spLocks/>
            </p:cNvSpPr>
            <p:nvPr/>
          </p:nvSpPr>
          <p:spPr bwMode="auto">
            <a:xfrm>
              <a:off x="5254625" y="6261100"/>
              <a:ext cx="20638" cy="19050"/>
            </a:xfrm>
            <a:custGeom>
              <a:avLst/>
              <a:gdLst>
                <a:gd name="T0" fmla="*/ 0 w 13"/>
                <a:gd name="T1" fmla="*/ 6 h 12"/>
                <a:gd name="T2" fmla="*/ 7 w 13"/>
                <a:gd name="T3" fmla="*/ 0 h 12"/>
                <a:gd name="T4" fmla="*/ 13 w 13"/>
                <a:gd name="T5" fmla="*/ 0 h 12"/>
                <a:gd name="T6" fmla="*/ 13 w 13"/>
                <a:gd name="T7" fmla="*/ 6 h 12"/>
                <a:gd name="T8" fmla="*/ 7 w 13"/>
                <a:gd name="T9" fmla="*/ 12 h 12"/>
                <a:gd name="T10" fmla="*/ 0 w 13"/>
                <a:gd name="T11" fmla="*/ 12 h 12"/>
                <a:gd name="T12" fmla="*/ 0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6"/>
                  </a:moveTo>
                  <a:lnTo>
                    <a:pt x="7" y="0"/>
                  </a:lnTo>
                  <a:lnTo>
                    <a:pt x="13" y="0"/>
                  </a:lnTo>
                  <a:lnTo>
                    <a:pt x="13" y="6"/>
                  </a:lnTo>
                  <a:lnTo>
                    <a:pt x="7"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41" name="Freeform 137">
              <a:extLst>
                <a:ext uri="{FF2B5EF4-FFF2-40B4-BE49-F238E27FC236}">
                  <a16:creationId xmlns:a16="http://schemas.microsoft.com/office/drawing/2014/main" id="{4F8EAE1E-1DD9-44A4-8222-AE235122AFE1}"/>
                </a:ext>
              </a:extLst>
            </p:cNvPr>
            <p:cNvSpPr>
              <a:spLocks/>
            </p:cNvSpPr>
            <p:nvPr/>
          </p:nvSpPr>
          <p:spPr bwMode="auto">
            <a:xfrm>
              <a:off x="5265738" y="6261100"/>
              <a:ext cx="19050" cy="19050"/>
            </a:xfrm>
            <a:custGeom>
              <a:avLst/>
              <a:gdLst>
                <a:gd name="T0" fmla="*/ 0 w 12"/>
                <a:gd name="T1" fmla="*/ 0 h 12"/>
                <a:gd name="T2" fmla="*/ 6 w 12"/>
                <a:gd name="T3" fmla="*/ 0 h 12"/>
                <a:gd name="T4" fmla="*/ 12 w 12"/>
                <a:gd name="T5" fmla="*/ 6 h 12"/>
                <a:gd name="T6" fmla="*/ 12 w 12"/>
                <a:gd name="T7" fmla="*/ 12 h 12"/>
                <a:gd name="T8" fmla="*/ 6 w 12"/>
                <a:gd name="T9" fmla="*/ 12 h 12"/>
                <a:gd name="T10" fmla="*/ 0 w 12"/>
                <a:gd name="T11" fmla="*/ 6 h 12"/>
                <a:gd name="T12" fmla="*/ 0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0"/>
                  </a:moveTo>
                  <a:lnTo>
                    <a:pt x="6" y="0"/>
                  </a:lnTo>
                  <a:lnTo>
                    <a:pt x="12" y="6"/>
                  </a:lnTo>
                  <a:lnTo>
                    <a:pt x="12"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42" name="Freeform 138">
              <a:extLst>
                <a:ext uri="{FF2B5EF4-FFF2-40B4-BE49-F238E27FC236}">
                  <a16:creationId xmlns:a16="http://schemas.microsoft.com/office/drawing/2014/main" id="{986968DA-AB0B-471E-A4B3-BD6757235E73}"/>
                </a:ext>
              </a:extLst>
            </p:cNvPr>
            <p:cNvSpPr>
              <a:spLocks/>
            </p:cNvSpPr>
            <p:nvPr/>
          </p:nvSpPr>
          <p:spPr bwMode="auto">
            <a:xfrm>
              <a:off x="5275263" y="6270625"/>
              <a:ext cx="20637" cy="20638"/>
            </a:xfrm>
            <a:custGeom>
              <a:avLst/>
              <a:gdLst>
                <a:gd name="T0" fmla="*/ 0 w 13"/>
                <a:gd name="T1" fmla="*/ 0 h 13"/>
                <a:gd name="T2" fmla="*/ 6 w 13"/>
                <a:gd name="T3" fmla="*/ 0 h 13"/>
                <a:gd name="T4" fmla="*/ 13 w 13"/>
                <a:gd name="T5" fmla="*/ 6 h 13"/>
                <a:gd name="T6" fmla="*/ 13 w 13"/>
                <a:gd name="T7" fmla="*/ 13 h 13"/>
                <a:gd name="T8" fmla="*/ 6 w 13"/>
                <a:gd name="T9" fmla="*/ 13 h 13"/>
                <a:gd name="T10" fmla="*/ 0 w 13"/>
                <a:gd name="T11" fmla="*/ 6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6" y="0"/>
                  </a:lnTo>
                  <a:lnTo>
                    <a:pt x="13" y="6"/>
                  </a:lnTo>
                  <a:lnTo>
                    <a:pt x="13" y="13"/>
                  </a:lnTo>
                  <a:lnTo>
                    <a:pt x="6" y="13"/>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43" name="Freeform 139">
              <a:extLst>
                <a:ext uri="{FF2B5EF4-FFF2-40B4-BE49-F238E27FC236}">
                  <a16:creationId xmlns:a16="http://schemas.microsoft.com/office/drawing/2014/main" id="{EE83D718-C181-4478-B01D-94535E6E97FF}"/>
                </a:ext>
              </a:extLst>
            </p:cNvPr>
            <p:cNvSpPr>
              <a:spLocks/>
            </p:cNvSpPr>
            <p:nvPr/>
          </p:nvSpPr>
          <p:spPr bwMode="auto">
            <a:xfrm>
              <a:off x="5284788" y="6280150"/>
              <a:ext cx="20637" cy="20638"/>
            </a:xfrm>
            <a:custGeom>
              <a:avLst/>
              <a:gdLst>
                <a:gd name="T0" fmla="*/ 0 w 13"/>
                <a:gd name="T1" fmla="*/ 0 h 13"/>
                <a:gd name="T2" fmla="*/ 7 w 13"/>
                <a:gd name="T3" fmla="*/ 0 h 13"/>
                <a:gd name="T4" fmla="*/ 13 w 13"/>
                <a:gd name="T5" fmla="*/ 7 h 13"/>
                <a:gd name="T6" fmla="*/ 13 w 13"/>
                <a:gd name="T7" fmla="*/ 13 h 13"/>
                <a:gd name="T8" fmla="*/ 7 w 13"/>
                <a:gd name="T9" fmla="*/ 13 h 13"/>
                <a:gd name="T10" fmla="*/ 0 w 13"/>
                <a:gd name="T11" fmla="*/ 7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7" y="0"/>
                  </a:lnTo>
                  <a:lnTo>
                    <a:pt x="13" y="7"/>
                  </a:lnTo>
                  <a:lnTo>
                    <a:pt x="13" y="13"/>
                  </a:lnTo>
                  <a:lnTo>
                    <a:pt x="7" y="13"/>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44" name="Rectangle 140">
              <a:extLst>
                <a:ext uri="{FF2B5EF4-FFF2-40B4-BE49-F238E27FC236}">
                  <a16:creationId xmlns:a16="http://schemas.microsoft.com/office/drawing/2014/main" id="{641A2CA7-59EC-4CC5-9C4F-067B63B89069}"/>
                </a:ext>
              </a:extLst>
            </p:cNvPr>
            <p:cNvSpPr>
              <a:spLocks noChangeArrowheads="1"/>
            </p:cNvSpPr>
            <p:nvPr/>
          </p:nvSpPr>
          <p:spPr bwMode="auto">
            <a:xfrm>
              <a:off x="5295900" y="6291263"/>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45" name="Freeform 141">
              <a:extLst>
                <a:ext uri="{FF2B5EF4-FFF2-40B4-BE49-F238E27FC236}">
                  <a16:creationId xmlns:a16="http://schemas.microsoft.com/office/drawing/2014/main" id="{4BE25308-1EC0-48CE-BC96-41CCD57C1E6E}"/>
                </a:ext>
              </a:extLst>
            </p:cNvPr>
            <p:cNvSpPr>
              <a:spLocks/>
            </p:cNvSpPr>
            <p:nvPr/>
          </p:nvSpPr>
          <p:spPr bwMode="auto">
            <a:xfrm>
              <a:off x="5295900" y="6300788"/>
              <a:ext cx="19050" cy="19050"/>
            </a:xfrm>
            <a:custGeom>
              <a:avLst/>
              <a:gdLst>
                <a:gd name="T0" fmla="*/ 0 w 12"/>
                <a:gd name="T1" fmla="*/ 0 h 12"/>
                <a:gd name="T2" fmla="*/ 6 w 12"/>
                <a:gd name="T3" fmla="*/ 0 h 12"/>
                <a:gd name="T4" fmla="*/ 12 w 12"/>
                <a:gd name="T5" fmla="*/ 6 h 12"/>
                <a:gd name="T6" fmla="*/ 12 w 12"/>
                <a:gd name="T7" fmla="*/ 12 h 12"/>
                <a:gd name="T8" fmla="*/ 6 w 12"/>
                <a:gd name="T9" fmla="*/ 12 h 12"/>
                <a:gd name="T10" fmla="*/ 0 w 12"/>
                <a:gd name="T11" fmla="*/ 6 h 12"/>
                <a:gd name="T12" fmla="*/ 0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0"/>
                  </a:moveTo>
                  <a:lnTo>
                    <a:pt x="6" y="0"/>
                  </a:lnTo>
                  <a:lnTo>
                    <a:pt x="12" y="6"/>
                  </a:lnTo>
                  <a:lnTo>
                    <a:pt x="12"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46" name="Rectangle 142">
              <a:extLst>
                <a:ext uri="{FF2B5EF4-FFF2-40B4-BE49-F238E27FC236}">
                  <a16:creationId xmlns:a16="http://schemas.microsoft.com/office/drawing/2014/main" id="{81A2926B-E129-47A0-8954-D5E82F35C36A}"/>
                </a:ext>
              </a:extLst>
            </p:cNvPr>
            <p:cNvSpPr>
              <a:spLocks noChangeArrowheads="1"/>
            </p:cNvSpPr>
            <p:nvPr/>
          </p:nvSpPr>
          <p:spPr bwMode="auto">
            <a:xfrm>
              <a:off x="5305425" y="6310313"/>
              <a:ext cx="9525" cy="301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47" name="Rectangle 143">
              <a:extLst>
                <a:ext uri="{FF2B5EF4-FFF2-40B4-BE49-F238E27FC236}">
                  <a16:creationId xmlns:a16="http://schemas.microsoft.com/office/drawing/2014/main" id="{BFBEC5E3-43BE-43D3-8160-541679C0C18E}"/>
                </a:ext>
              </a:extLst>
            </p:cNvPr>
            <p:cNvSpPr>
              <a:spLocks noChangeArrowheads="1"/>
            </p:cNvSpPr>
            <p:nvPr/>
          </p:nvSpPr>
          <p:spPr bwMode="auto">
            <a:xfrm>
              <a:off x="5305425" y="6330950"/>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48" name="Freeform 144">
              <a:extLst>
                <a:ext uri="{FF2B5EF4-FFF2-40B4-BE49-F238E27FC236}">
                  <a16:creationId xmlns:a16="http://schemas.microsoft.com/office/drawing/2014/main" id="{D58BA3EE-117B-4E0E-8C6D-5E728E46334B}"/>
                </a:ext>
              </a:extLst>
            </p:cNvPr>
            <p:cNvSpPr>
              <a:spLocks/>
            </p:cNvSpPr>
            <p:nvPr/>
          </p:nvSpPr>
          <p:spPr bwMode="auto">
            <a:xfrm>
              <a:off x="5305425" y="6340475"/>
              <a:ext cx="19050" cy="30163"/>
            </a:xfrm>
            <a:custGeom>
              <a:avLst/>
              <a:gdLst>
                <a:gd name="T0" fmla="*/ 0 w 12"/>
                <a:gd name="T1" fmla="*/ 0 h 19"/>
                <a:gd name="T2" fmla="*/ 6 w 12"/>
                <a:gd name="T3" fmla="*/ 0 h 19"/>
                <a:gd name="T4" fmla="*/ 12 w 12"/>
                <a:gd name="T5" fmla="*/ 13 h 19"/>
                <a:gd name="T6" fmla="*/ 12 w 12"/>
                <a:gd name="T7" fmla="*/ 19 h 19"/>
                <a:gd name="T8" fmla="*/ 6 w 12"/>
                <a:gd name="T9" fmla="*/ 19 h 19"/>
                <a:gd name="T10" fmla="*/ 0 w 12"/>
                <a:gd name="T11" fmla="*/ 6 h 19"/>
                <a:gd name="T12" fmla="*/ 0 w 12"/>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0"/>
                  </a:moveTo>
                  <a:lnTo>
                    <a:pt x="6" y="0"/>
                  </a:lnTo>
                  <a:lnTo>
                    <a:pt x="12" y="13"/>
                  </a:lnTo>
                  <a:lnTo>
                    <a:pt x="12" y="19"/>
                  </a:lnTo>
                  <a:lnTo>
                    <a:pt x="6" y="19"/>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49" name="Rectangle 145">
              <a:extLst>
                <a:ext uri="{FF2B5EF4-FFF2-40B4-BE49-F238E27FC236}">
                  <a16:creationId xmlns:a16="http://schemas.microsoft.com/office/drawing/2014/main" id="{8299E97A-66EB-4E8C-85AB-FC1E1E6F962A}"/>
                </a:ext>
              </a:extLst>
            </p:cNvPr>
            <p:cNvSpPr>
              <a:spLocks noChangeArrowheads="1"/>
            </p:cNvSpPr>
            <p:nvPr/>
          </p:nvSpPr>
          <p:spPr bwMode="auto">
            <a:xfrm>
              <a:off x="5314950" y="6361113"/>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50" name="Freeform 146">
              <a:extLst>
                <a:ext uri="{FF2B5EF4-FFF2-40B4-BE49-F238E27FC236}">
                  <a16:creationId xmlns:a16="http://schemas.microsoft.com/office/drawing/2014/main" id="{368B3DEE-F677-4557-9593-3DB2AD8A57F1}"/>
                </a:ext>
              </a:extLst>
            </p:cNvPr>
            <p:cNvSpPr>
              <a:spLocks/>
            </p:cNvSpPr>
            <p:nvPr/>
          </p:nvSpPr>
          <p:spPr bwMode="auto">
            <a:xfrm>
              <a:off x="5314950" y="6370638"/>
              <a:ext cx="20638" cy="30162"/>
            </a:xfrm>
            <a:custGeom>
              <a:avLst/>
              <a:gdLst>
                <a:gd name="T0" fmla="*/ 0 w 13"/>
                <a:gd name="T1" fmla="*/ 0 h 19"/>
                <a:gd name="T2" fmla="*/ 6 w 13"/>
                <a:gd name="T3" fmla="*/ 0 h 19"/>
                <a:gd name="T4" fmla="*/ 13 w 13"/>
                <a:gd name="T5" fmla="*/ 12 h 19"/>
                <a:gd name="T6" fmla="*/ 13 w 13"/>
                <a:gd name="T7" fmla="*/ 19 h 19"/>
                <a:gd name="T8" fmla="*/ 6 w 13"/>
                <a:gd name="T9" fmla="*/ 19 h 19"/>
                <a:gd name="T10" fmla="*/ 0 w 13"/>
                <a:gd name="T11" fmla="*/ 6 h 19"/>
                <a:gd name="T12" fmla="*/ 0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0" y="0"/>
                  </a:moveTo>
                  <a:lnTo>
                    <a:pt x="6" y="0"/>
                  </a:lnTo>
                  <a:lnTo>
                    <a:pt x="13" y="12"/>
                  </a:lnTo>
                  <a:lnTo>
                    <a:pt x="13" y="19"/>
                  </a:lnTo>
                  <a:lnTo>
                    <a:pt x="6" y="19"/>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51" name="Rectangle 147">
              <a:extLst>
                <a:ext uri="{FF2B5EF4-FFF2-40B4-BE49-F238E27FC236}">
                  <a16:creationId xmlns:a16="http://schemas.microsoft.com/office/drawing/2014/main" id="{AD8253D5-3D2F-417B-ADE8-ECC291907CB2}"/>
                </a:ext>
              </a:extLst>
            </p:cNvPr>
            <p:cNvSpPr>
              <a:spLocks noChangeArrowheads="1"/>
            </p:cNvSpPr>
            <p:nvPr/>
          </p:nvSpPr>
          <p:spPr bwMode="auto">
            <a:xfrm>
              <a:off x="5324475" y="6389688"/>
              <a:ext cx="11113" cy="301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52" name="Rectangle 148">
              <a:extLst>
                <a:ext uri="{FF2B5EF4-FFF2-40B4-BE49-F238E27FC236}">
                  <a16:creationId xmlns:a16="http://schemas.microsoft.com/office/drawing/2014/main" id="{A81C477E-172A-473D-B5F9-F27511477087}"/>
                </a:ext>
              </a:extLst>
            </p:cNvPr>
            <p:cNvSpPr>
              <a:spLocks noChangeArrowheads="1"/>
            </p:cNvSpPr>
            <p:nvPr/>
          </p:nvSpPr>
          <p:spPr bwMode="auto">
            <a:xfrm>
              <a:off x="5324475" y="6389688"/>
              <a:ext cx="11113" cy="301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53" name="Freeform 149">
              <a:extLst>
                <a:ext uri="{FF2B5EF4-FFF2-40B4-BE49-F238E27FC236}">
                  <a16:creationId xmlns:a16="http://schemas.microsoft.com/office/drawing/2014/main" id="{716E7A47-311E-4E5D-8F9B-FDA919E1BBF5}"/>
                </a:ext>
              </a:extLst>
            </p:cNvPr>
            <p:cNvSpPr>
              <a:spLocks/>
            </p:cNvSpPr>
            <p:nvPr/>
          </p:nvSpPr>
          <p:spPr bwMode="auto">
            <a:xfrm>
              <a:off x="5324475" y="6370638"/>
              <a:ext cx="20638" cy="30162"/>
            </a:xfrm>
            <a:custGeom>
              <a:avLst/>
              <a:gdLst>
                <a:gd name="T0" fmla="*/ 0 w 13"/>
                <a:gd name="T1" fmla="*/ 12 h 19"/>
                <a:gd name="T2" fmla="*/ 7 w 13"/>
                <a:gd name="T3" fmla="*/ 0 h 19"/>
                <a:gd name="T4" fmla="*/ 13 w 13"/>
                <a:gd name="T5" fmla="*/ 0 h 19"/>
                <a:gd name="T6" fmla="*/ 13 w 13"/>
                <a:gd name="T7" fmla="*/ 6 h 19"/>
                <a:gd name="T8" fmla="*/ 7 w 13"/>
                <a:gd name="T9" fmla="*/ 19 h 19"/>
                <a:gd name="T10" fmla="*/ 0 w 13"/>
                <a:gd name="T11" fmla="*/ 19 h 19"/>
                <a:gd name="T12" fmla="*/ 0 w 13"/>
                <a:gd name="T13" fmla="*/ 12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0" y="12"/>
                  </a:moveTo>
                  <a:lnTo>
                    <a:pt x="7" y="0"/>
                  </a:lnTo>
                  <a:lnTo>
                    <a:pt x="13" y="0"/>
                  </a:lnTo>
                  <a:lnTo>
                    <a:pt x="13" y="6"/>
                  </a:lnTo>
                  <a:lnTo>
                    <a:pt x="7" y="19"/>
                  </a:lnTo>
                  <a:lnTo>
                    <a:pt x="0" y="19"/>
                  </a:lnTo>
                  <a:lnTo>
                    <a:pt x="0" y="12"/>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54" name="Rectangle 150">
              <a:extLst>
                <a:ext uri="{FF2B5EF4-FFF2-40B4-BE49-F238E27FC236}">
                  <a16:creationId xmlns:a16="http://schemas.microsoft.com/office/drawing/2014/main" id="{E27E8290-E423-4B01-BB3C-389F2DACEFC5}"/>
                </a:ext>
              </a:extLst>
            </p:cNvPr>
            <p:cNvSpPr>
              <a:spLocks noChangeArrowheads="1"/>
            </p:cNvSpPr>
            <p:nvPr/>
          </p:nvSpPr>
          <p:spPr bwMode="auto">
            <a:xfrm>
              <a:off x="5335588" y="6350000"/>
              <a:ext cx="9525" cy="30163"/>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55" name="Rectangle 151">
              <a:extLst>
                <a:ext uri="{FF2B5EF4-FFF2-40B4-BE49-F238E27FC236}">
                  <a16:creationId xmlns:a16="http://schemas.microsoft.com/office/drawing/2014/main" id="{A118C179-61A8-402F-9DD1-8D0579C85935}"/>
                </a:ext>
              </a:extLst>
            </p:cNvPr>
            <p:cNvSpPr>
              <a:spLocks noChangeArrowheads="1"/>
            </p:cNvSpPr>
            <p:nvPr/>
          </p:nvSpPr>
          <p:spPr bwMode="auto">
            <a:xfrm>
              <a:off x="5335588" y="6330950"/>
              <a:ext cx="9525" cy="30163"/>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56" name="Freeform 152">
              <a:extLst>
                <a:ext uri="{FF2B5EF4-FFF2-40B4-BE49-F238E27FC236}">
                  <a16:creationId xmlns:a16="http://schemas.microsoft.com/office/drawing/2014/main" id="{958E6D1B-B53D-4703-B77B-E704BCD27FAE}"/>
                </a:ext>
              </a:extLst>
            </p:cNvPr>
            <p:cNvSpPr>
              <a:spLocks/>
            </p:cNvSpPr>
            <p:nvPr/>
          </p:nvSpPr>
          <p:spPr bwMode="auto">
            <a:xfrm>
              <a:off x="5335588" y="6310313"/>
              <a:ext cx="19050" cy="30162"/>
            </a:xfrm>
            <a:custGeom>
              <a:avLst/>
              <a:gdLst>
                <a:gd name="T0" fmla="*/ 0 w 12"/>
                <a:gd name="T1" fmla="*/ 13 h 19"/>
                <a:gd name="T2" fmla="*/ 6 w 12"/>
                <a:gd name="T3" fmla="*/ 0 h 19"/>
                <a:gd name="T4" fmla="*/ 12 w 12"/>
                <a:gd name="T5" fmla="*/ 0 h 19"/>
                <a:gd name="T6" fmla="*/ 12 w 12"/>
                <a:gd name="T7" fmla="*/ 6 h 19"/>
                <a:gd name="T8" fmla="*/ 6 w 12"/>
                <a:gd name="T9" fmla="*/ 19 h 19"/>
                <a:gd name="T10" fmla="*/ 0 w 12"/>
                <a:gd name="T11" fmla="*/ 19 h 19"/>
                <a:gd name="T12" fmla="*/ 0 w 12"/>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13"/>
                  </a:moveTo>
                  <a:lnTo>
                    <a:pt x="6" y="0"/>
                  </a:lnTo>
                  <a:lnTo>
                    <a:pt x="12" y="0"/>
                  </a:lnTo>
                  <a:lnTo>
                    <a:pt x="12" y="6"/>
                  </a:lnTo>
                  <a:lnTo>
                    <a:pt x="6" y="19"/>
                  </a:lnTo>
                  <a:lnTo>
                    <a:pt x="0" y="19"/>
                  </a:lnTo>
                  <a:lnTo>
                    <a:pt x="0" y="13"/>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57" name="Rectangle 153">
              <a:extLst>
                <a:ext uri="{FF2B5EF4-FFF2-40B4-BE49-F238E27FC236}">
                  <a16:creationId xmlns:a16="http://schemas.microsoft.com/office/drawing/2014/main" id="{D1B5215D-1B44-47BE-8748-566989FF0A7A}"/>
                </a:ext>
              </a:extLst>
            </p:cNvPr>
            <p:cNvSpPr>
              <a:spLocks noChangeArrowheads="1"/>
            </p:cNvSpPr>
            <p:nvPr/>
          </p:nvSpPr>
          <p:spPr bwMode="auto">
            <a:xfrm>
              <a:off x="5345113" y="6291263"/>
              <a:ext cx="9525" cy="2857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58" name="Freeform 154">
              <a:extLst>
                <a:ext uri="{FF2B5EF4-FFF2-40B4-BE49-F238E27FC236}">
                  <a16:creationId xmlns:a16="http://schemas.microsoft.com/office/drawing/2014/main" id="{4DEC5052-CC2B-4E30-9C0D-7138C99A7DB2}"/>
                </a:ext>
              </a:extLst>
            </p:cNvPr>
            <p:cNvSpPr>
              <a:spLocks/>
            </p:cNvSpPr>
            <p:nvPr/>
          </p:nvSpPr>
          <p:spPr bwMode="auto">
            <a:xfrm>
              <a:off x="5345113" y="6270625"/>
              <a:ext cx="20637" cy="30163"/>
            </a:xfrm>
            <a:custGeom>
              <a:avLst/>
              <a:gdLst>
                <a:gd name="T0" fmla="*/ 0 w 13"/>
                <a:gd name="T1" fmla="*/ 13 h 19"/>
                <a:gd name="T2" fmla="*/ 6 w 13"/>
                <a:gd name="T3" fmla="*/ 0 h 19"/>
                <a:gd name="T4" fmla="*/ 13 w 13"/>
                <a:gd name="T5" fmla="*/ 0 h 19"/>
                <a:gd name="T6" fmla="*/ 13 w 13"/>
                <a:gd name="T7" fmla="*/ 6 h 19"/>
                <a:gd name="T8" fmla="*/ 6 w 13"/>
                <a:gd name="T9" fmla="*/ 19 h 19"/>
                <a:gd name="T10" fmla="*/ 0 w 13"/>
                <a:gd name="T11" fmla="*/ 19 h 19"/>
                <a:gd name="T12" fmla="*/ 0 w 13"/>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0" y="13"/>
                  </a:moveTo>
                  <a:lnTo>
                    <a:pt x="6" y="0"/>
                  </a:lnTo>
                  <a:lnTo>
                    <a:pt x="13" y="0"/>
                  </a:lnTo>
                  <a:lnTo>
                    <a:pt x="13" y="6"/>
                  </a:lnTo>
                  <a:lnTo>
                    <a:pt x="6" y="19"/>
                  </a:lnTo>
                  <a:lnTo>
                    <a:pt x="0" y="19"/>
                  </a:lnTo>
                  <a:lnTo>
                    <a:pt x="0" y="13"/>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59" name="Rectangle 155">
              <a:extLst>
                <a:ext uri="{FF2B5EF4-FFF2-40B4-BE49-F238E27FC236}">
                  <a16:creationId xmlns:a16="http://schemas.microsoft.com/office/drawing/2014/main" id="{E2102F55-0A24-432E-8629-F1BAEAE5295B}"/>
                </a:ext>
              </a:extLst>
            </p:cNvPr>
            <p:cNvSpPr>
              <a:spLocks noChangeArrowheads="1"/>
            </p:cNvSpPr>
            <p:nvPr/>
          </p:nvSpPr>
          <p:spPr bwMode="auto">
            <a:xfrm>
              <a:off x="5354638" y="6249988"/>
              <a:ext cx="11112" cy="301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60" name="Rectangle 156">
              <a:extLst>
                <a:ext uri="{FF2B5EF4-FFF2-40B4-BE49-F238E27FC236}">
                  <a16:creationId xmlns:a16="http://schemas.microsoft.com/office/drawing/2014/main" id="{46DC2904-9BEB-46C9-BDB8-A4E76BA956B1}"/>
                </a:ext>
              </a:extLst>
            </p:cNvPr>
            <p:cNvSpPr>
              <a:spLocks noChangeArrowheads="1"/>
            </p:cNvSpPr>
            <p:nvPr/>
          </p:nvSpPr>
          <p:spPr bwMode="auto">
            <a:xfrm>
              <a:off x="5354638" y="6230938"/>
              <a:ext cx="11112" cy="301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61" name="Freeform 157">
              <a:extLst>
                <a:ext uri="{FF2B5EF4-FFF2-40B4-BE49-F238E27FC236}">
                  <a16:creationId xmlns:a16="http://schemas.microsoft.com/office/drawing/2014/main" id="{1388AA0E-CBF2-4D41-AD96-BF4B8B828BC2}"/>
                </a:ext>
              </a:extLst>
            </p:cNvPr>
            <p:cNvSpPr>
              <a:spLocks/>
            </p:cNvSpPr>
            <p:nvPr/>
          </p:nvSpPr>
          <p:spPr bwMode="auto">
            <a:xfrm>
              <a:off x="5354638" y="6210300"/>
              <a:ext cx="20637" cy="30163"/>
            </a:xfrm>
            <a:custGeom>
              <a:avLst/>
              <a:gdLst>
                <a:gd name="T0" fmla="*/ 0 w 13"/>
                <a:gd name="T1" fmla="*/ 13 h 19"/>
                <a:gd name="T2" fmla="*/ 7 w 13"/>
                <a:gd name="T3" fmla="*/ 0 h 19"/>
                <a:gd name="T4" fmla="*/ 13 w 13"/>
                <a:gd name="T5" fmla="*/ 0 h 19"/>
                <a:gd name="T6" fmla="*/ 13 w 13"/>
                <a:gd name="T7" fmla="*/ 7 h 19"/>
                <a:gd name="T8" fmla="*/ 7 w 13"/>
                <a:gd name="T9" fmla="*/ 19 h 19"/>
                <a:gd name="T10" fmla="*/ 0 w 13"/>
                <a:gd name="T11" fmla="*/ 19 h 19"/>
                <a:gd name="T12" fmla="*/ 0 w 13"/>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0" y="13"/>
                  </a:moveTo>
                  <a:lnTo>
                    <a:pt x="7" y="0"/>
                  </a:lnTo>
                  <a:lnTo>
                    <a:pt x="13" y="0"/>
                  </a:lnTo>
                  <a:lnTo>
                    <a:pt x="13" y="7"/>
                  </a:lnTo>
                  <a:lnTo>
                    <a:pt x="7" y="19"/>
                  </a:lnTo>
                  <a:lnTo>
                    <a:pt x="0" y="19"/>
                  </a:lnTo>
                  <a:lnTo>
                    <a:pt x="0" y="13"/>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62" name="Rectangle 158">
              <a:extLst>
                <a:ext uri="{FF2B5EF4-FFF2-40B4-BE49-F238E27FC236}">
                  <a16:creationId xmlns:a16="http://schemas.microsoft.com/office/drawing/2014/main" id="{53114329-1464-496E-90D3-046B79A22232}"/>
                </a:ext>
              </a:extLst>
            </p:cNvPr>
            <p:cNvSpPr>
              <a:spLocks noChangeArrowheads="1"/>
            </p:cNvSpPr>
            <p:nvPr/>
          </p:nvSpPr>
          <p:spPr bwMode="auto">
            <a:xfrm>
              <a:off x="5365750" y="6191250"/>
              <a:ext cx="9525" cy="30163"/>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63" name="Rectangle 159">
              <a:extLst>
                <a:ext uri="{FF2B5EF4-FFF2-40B4-BE49-F238E27FC236}">
                  <a16:creationId xmlns:a16="http://schemas.microsoft.com/office/drawing/2014/main" id="{E064CB5D-0E2D-4734-A9FE-326E583F7899}"/>
                </a:ext>
              </a:extLst>
            </p:cNvPr>
            <p:cNvSpPr>
              <a:spLocks noChangeArrowheads="1"/>
            </p:cNvSpPr>
            <p:nvPr/>
          </p:nvSpPr>
          <p:spPr bwMode="auto">
            <a:xfrm>
              <a:off x="5365750" y="6180138"/>
              <a:ext cx="9525"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64" name="Freeform 160">
              <a:extLst>
                <a:ext uri="{FF2B5EF4-FFF2-40B4-BE49-F238E27FC236}">
                  <a16:creationId xmlns:a16="http://schemas.microsoft.com/office/drawing/2014/main" id="{E23135CC-EE64-443E-BAD4-AF0467BD2946}"/>
                </a:ext>
              </a:extLst>
            </p:cNvPr>
            <p:cNvSpPr>
              <a:spLocks/>
            </p:cNvSpPr>
            <p:nvPr/>
          </p:nvSpPr>
          <p:spPr bwMode="auto">
            <a:xfrm>
              <a:off x="5365750" y="6161088"/>
              <a:ext cx="19050" cy="30162"/>
            </a:xfrm>
            <a:custGeom>
              <a:avLst/>
              <a:gdLst>
                <a:gd name="T0" fmla="*/ 0 w 12"/>
                <a:gd name="T1" fmla="*/ 12 h 19"/>
                <a:gd name="T2" fmla="*/ 6 w 12"/>
                <a:gd name="T3" fmla="*/ 0 h 19"/>
                <a:gd name="T4" fmla="*/ 12 w 12"/>
                <a:gd name="T5" fmla="*/ 0 h 19"/>
                <a:gd name="T6" fmla="*/ 12 w 12"/>
                <a:gd name="T7" fmla="*/ 6 h 19"/>
                <a:gd name="T8" fmla="*/ 6 w 12"/>
                <a:gd name="T9" fmla="*/ 19 h 19"/>
                <a:gd name="T10" fmla="*/ 0 w 12"/>
                <a:gd name="T11" fmla="*/ 19 h 19"/>
                <a:gd name="T12" fmla="*/ 0 w 12"/>
                <a:gd name="T13" fmla="*/ 12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12"/>
                  </a:moveTo>
                  <a:lnTo>
                    <a:pt x="6" y="0"/>
                  </a:lnTo>
                  <a:lnTo>
                    <a:pt x="12" y="0"/>
                  </a:lnTo>
                  <a:lnTo>
                    <a:pt x="12" y="6"/>
                  </a:lnTo>
                  <a:lnTo>
                    <a:pt x="6" y="19"/>
                  </a:lnTo>
                  <a:lnTo>
                    <a:pt x="0" y="19"/>
                  </a:lnTo>
                  <a:lnTo>
                    <a:pt x="0" y="12"/>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65" name="Rectangle 161">
              <a:extLst>
                <a:ext uri="{FF2B5EF4-FFF2-40B4-BE49-F238E27FC236}">
                  <a16:creationId xmlns:a16="http://schemas.microsoft.com/office/drawing/2014/main" id="{BA3675DA-E735-49E5-92F8-5CE5BA9358BE}"/>
                </a:ext>
              </a:extLst>
            </p:cNvPr>
            <p:cNvSpPr>
              <a:spLocks noChangeArrowheads="1"/>
            </p:cNvSpPr>
            <p:nvPr/>
          </p:nvSpPr>
          <p:spPr bwMode="auto">
            <a:xfrm>
              <a:off x="5375275" y="6151563"/>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66" name="Rectangle 162">
              <a:extLst>
                <a:ext uri="{FF2B5EF4-FFF2-40B4-BE49-F238E27FC236}">
                  <a16:creationId xmlns:a16="http://schemas.microsoft.com/office/drawing/2014/main" id="{87A2A7D5-A832-4C80-9AC6-DF797BA97986}"/>
                </a:ext>
              </a:extLst>
            </p:cNvPr>
            <p:cNvSpPr>
              <a:spLocks noChangeArrowheads="1"/>
            </p:cNvSpPr>
            <p:nvPr/>
          </p:nvSpPr>
          <p:spPr bwMode="auto">
            <a:xfrm>
              <a:off x="5375275" y="6130925"/>
              <a:ext cx="9525" cy="30163"/>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67" name="Freeform 163">
              <a:extLst>
                <a:ext uri="{FF2B5EF4-FFF2-40B4-BE49-F238E27FC236}">
                  <a16:creationId xmlns:a16="http://schemas.microsoft.com/office/drawing/2014/main" id="{7EC2BDFF-0AD8-4833-8D22-FCFD0D11FE1B}"/>
                </a:ext>
              </a:extLst>
            </p:cNvPr>
            <p:cNvSpPr>
              <a:spLocks/>
            </p:cNvSpPr>
            <p:nvPr/>
          </p:nvSpPr>
          <p:spPr bwMode="auto">
            <a:xfrm>
              <a:off x="5375275" y="6121400"/>
              <a:ext cx="19050" cy="19050"/>
            </a:xfrm>
            <a:custGeom>
              <a:avLst/>
              <a:gdLst>
                <a:gd name="T0" fmla="*/ 0 w 12"/>
                <a:gd name="T1" fmla="*/ 6 h 12"/>
                <a:gd name="T2" fmla="*/ 6 w 12"/>
                <a:gd name="T3" fmla="*/ 0 h 12"/>
                <a:gd name="T4" fmla="*/ 12 w 12"/>
                <a:gd name="T5" fmla="*/ 0 h 12"/>
                <a:gd name="T6" fmla="*/ 12 w 12"/>
                <a:gd name="T7" fmla="*/ 6 h 12"/>
                <a:gd name="T8" fmla="*/ 6 w 12"/>
                <a:gd name="T9" fmla="*/ 12 h 12"/>
                <a:gd name="T10" fmla="*/ 0 w 12"/>
                <a:gd name="T11" fmla="*/ 12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6" y="0"/>
                  </a:lnTo>
                  <a:lnTo>
                    <a:pt x="12" y="0"/>
                  </a:lnTo>
                  <a:lnTo>
                    <a:pt x="12"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68" name="Freeform 164">
              <a:extLst>
                <a:ext uri="{FF2B5EF4-FFF2-40B4-BE49-F238E27FC236}">
                  <a16:creationId xmlns:a16="http://schemas.microsoft.com/office/drawing/2014/main" id="{B3B18C5A-EDC1-4D45-BA65-BA32C570C800}"/>
                </a:ext>
              </a:extLst>
            </p:cNvPr>
            <p:cNvSpPr>
              <a:spLocks/>
            </p:cNvSpPr>
            <p:nvPr/>
          </p:nvSpPr>
          <p:spPr bwMode="auto">
            <a:xfrm>
              <a:off x="5384800" y="6110288"/>
              <a:ext cx="20638" cy="20637"/>
            </a:xfrm>
            <a:custGeom>
              <a:avLst/>
              <a:gdLst>
                <a:gd name="T0" fmla="*/ 0 w 13"/>
                <a:gd name="T1" fmla="*/ 7 h 13"/>
                <a:gd name="T2" fmla="*/ 6 w 13"/>
                <a:gd name="T3" fmla="*/ 0 h 13"/>
                <a:gd name="T4" fmla="*/ 13 w 13"/>
                <a:gd name="T5" fmla="*/ 0 h 13"/>
                <a:gd name="T6" fmla="*/ 13 w 13"/>
                <a:gd name="T7" fmla="*/ 7 h 13"/>
                <a:gd name="T8" fmla="*/ 6 w 13"/>
                <a:gd name="T9" fmla="*/ 13 h 13"/>
                <a:gd name="T10" fmla="*/ 0 w 13"/>
                <a:gd name="T11" fmla="*/ 13 h 13"/>
                <a:gd name="T12" fmla="*/ 0 w 13"/>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7"/>
                  </a:moveTo>
                  <a:lnTo>
                    <a:pt x="6" y="0"/>
                  </a:lnTo>
                  <a:lnTo>
                    <a:pt x="13" y="0"/>
                  </a:lnTo>
                  <a:lnTo>
                    <a:pt x="13" y="7"/>
                  </a:lnTo>
                  <a:lnTo>
                    <a:pt x="6" y="13"/>
                  </a:lnTo>
                  <a:lnTo>
                    <a:pt x="0" y="13"/>
                  </a:lnTo>
                  <a:lnTo>
                    <a:pt x="0" y="7"/>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69" name="Freeform 165">
              <a:extLst>
                <a:ext uri="{FF2B5EF4-FFF2-40B4-BE49-F238E27FC236}">
                  <a16:creationId xmlns:a16="http://schemas.microsoft.com/office/drawing/2014/main" id="{19746C8F-F3C6-433D-AB7B-F9183BCAF6F5}"/>
                </a:ext>
              </a:extLst>
            </p:cNvPr>
            <p:cNvSpPr>
              <a:spLocks/>
            </p:cNvSpPr>
            <p:nvPr/>
          </p:nvSpPr>
          <p:spPr bwMode="auto">
            <a:xfrm>
              <a:off x="5394325" y="6100763"/>
              <a:ext cx="20638" cy="20637"/>
            </a:xfrm>
            <a:custGeom>
              <a:avLst/>
              <a:gdLst>
                <a:gd name="T0" fmla="*/ 0 w 13"/>
                <a:gd name="T1" fmla="*/ 6 h 13"/>
                <a:gd name="T2" fmla="*/ 7 w 13"/>
                <a:gd name="T3" fmla="*/ 0 h 13"/>
                <a:gd name="T4" fmla="*/ 13 w 13"/>
                <a:gd name="T5" fmla="*/ 0 h 13"/>
                <a:gd name="T6" fmla="*/ 13 w 13"/>
                <a:gd name="T7" fmla="*/ 6 h 13"/>
                <a:gd name="T8" fmla="*/ 7 w 13"/>
                <a:gd name="T9" fmla="*/ 13 h 13"/>
                <a:gd name="T10" fmla="*/ 0 w 13"/>
                <a:gd name="T11" fmla="*/ 13 h 13"/>
                <a:gd name="T12" fmla="*/ 0 w 13"/>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6"/>
                  </a:moveTo>
                  <a:lnTo>
                    <a:pt x="7" y="0"/>
                  </a:lnTo>
                  <a:lnTo>
                    <a:pt x="13" y="0"/>
                  </a:lnTo>
                  <a:lnTo>
                    <a:pt x="13" y="6"/>
                  </a:lnTo>
                  <a:lnTo>
                    <a:pt x="7" y="13"/>
                  </a:lnTo>
                  <a:lnTo>
                    <a:pt x="0" y="13"/>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70" name="Rectangle 166">
              <a:extLst>
                <a:ext uri="{FF2B5EF4-FFF2-40B4-BE49-F238E27FC236}">
                  <a16:creationId xmlns:a16="http://schemas.microsoft.com/office/drawing/2014/main" id="{BF0CE25A-0917-479C-91CE-42A0294B1BF9}"/>
                </a:ext>
              </a:extLst>
            </p:cNvPr>
            <p:cNvSpPr>
              <a:spLocks noChangeArrowheads="1"/>
            </p:cNvSpPr>
            <p:nvPr/>
          </p:nvSpPr>
          <p:spPr bwMode="auto">
            <a:xfrm>
              <a:off x="5405438" y="6100763"/>
              <a:ext cx="9525"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71" name="Freeform 167">
              <a:extLst>
                <a:ext uri="{FF2B5EF4-FFF2-40B4-BE49-F238E27FC236}">
                  <a16:creationId xmlns:a16="http://schemas.microsoft.com/office/drawing/2014/main" id="{C90ED527-AC68-4090-A31F-9FF302EA7CC2}"/>
                </a:ext>
              </a:extLst>
            </p:cNvPr>
            <p:cNvSpPr>
              <a:spLocks/>
            </p:cNvSpPr>
            <p:nvPr/>
          </p:nvSpPr>
          <p:spPr bwMode="auto">
            <a:xfrm>
              <a:off x="5405438" y="6110288"/>
              <a:ext cx="19050" cy="20637"/>
            </a:xfrm>
            <a:custGeom>
              <a:avLst/>
              <a:gdLst>
                <a:gd name="T0" fmla="*/ 0 w 12"/>
                <a:gd name="T1" fmla="*/ 0 h 13"/>
                <a:gd name="T2" fmla="*/ 6 w 12"/>
                <a:gd name="T3" fmla="*/ 0 h 13"/>
                <a:gd name="T4" fmla="*/ 12 w 12"/>
                <a:gd name="T5" fmla="*/ 7 h 13"/>
                <a:gd name="T6" fmla="*/ 12 w 12"/>
                <a:gd name="T7" fmla="*/ 13 h 13"/>
                <a:gd name="T8" fmla="*/ 6 w 12"/>
                <a:gd name="T9" fmla="*/ 13 h 13"/>
                <a:gd name="T10" fmla="*/ 0 w 12"/>
                <a:gd name="T11" fmla="*/ 7 h 13"/>
                <a:gd name="T12" fmla="*/ 0 w 12"/>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0"/>
                  </a:moveTo>
                  <a:lnTo>
                    <a:pt x="6" y="0"/>
                  </a:lnTo>
                  <a:lnTo>
                    <a:pt x="12" y="7"/>
                  </a:lnTo>
                  <a:lnTo>
                    <a:pt x="12" y="13"/>
                  </a:lnTo>
                  <a:lnTo>
                    <a:pt x="6" y="13"/>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72" name="Rectangle 168">
              <a:extLst>
                <a:ext uri="{FF2B5EF4-FFF2-40B4-BE49-F238E27FC236}">
                  <a16:creationId xmlns:a16="http://schemas.microsoft.com/office/drawing/2014/main" id="{F8864F4C-6327-4B12-8D5C-EA9BFAE4B53E}"/>
                </a:ext>
              </a:extLst>
            </p:cNvPr>
            <p:cNvSpPr>
              <a:spLocks noChangeArrowheads="1"/>
            </p:cNvSpPr>
            <p:nvPr/>
          </p:nvSpPr>
          <p:spPr bwMode="auto">
            <a:xfrm>
              <a:off x="5414963" y="6121400"/>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73" name="Freeform 169">
              <a:extLst>
                <a:ext uri="{FF2B5EF4-FFF2-40B4-BE49-F238E27FC236}">
                  <a16:creationId xmlns:a16="http://schemas.microsoft.com/office/drawing/2014/main" id="{08128A0C-1CE2-4B11-9E28-14CBCD8C7EA9}"/>
                </a:ext>
              </a:extLst>
            </p:cNvPr>
            <p:cNvSpPr>
              <a:spLocks/>
            </p:cNvSpPr>
            <p:nvPr/>
          </p:nvSpPr>
          <p:spPr bwMode="auto">
            <a:xfrm>
              <a:off x="5414963" y="6130925"/>
              <a:ext cx="19050" cy="30163"/>
            </a:xfrm>
            <a:custGeom>
              <a:avLst/>
              <a:gdLst>
                <a:gd name="T0" fmla="*/ 0 w 12"/>
                <a:gd name="T1" fmla="*/ 0 h 19"/>
                <a:gd name="T2" fmla="*/ 6 w 12"/>
                <a:gd name="T3" fmla="*/ 0 h 19"/>
                <a:gd name="T4" fmla="*/ 12 w 12"/>
                <a:gd name="T5" fmla="*/ 13 h 19"/>
                <a:gd name="T6" fmla="*/ 12 w 12"/>
                <a:gd name="T7" fmla="*/ 19 h 19"/>
                <a:gd name="T8" fmla="*/ 6 w 12"/>
                <a:gd name="T9" fmla="*/ 19 h 19"/>
                <a:gd name="T10" fmla="*/ 0 w 12"/>
                <a:gd name="T11" fmla="*/ 6 h 19"/>
                <a:gd name="T12" fmla="*/ 0 w 12"/>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0"/>
                  </a:moveTo>
                  <a:lnTo>
                    <a:pt x="6" y="0"/>
                  </a:lnTo>
                  <a:lnTo>
                    <a:pt x="12" y="13"/>
                  </a:lnTo>
                  <a:lnTo>
                    <a:pt x="12" y="19"/>
                  </a:lnTo>
                  <a:lnTo>
                    <a:pt x="6" y="19"/>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74" name="Rectangle 170">
              <a:extLst>
                <a:ext uri="{FF2B5EF4-FFF2-40B4-BE49-F238E27FC236}">
                  <a16:creationId xmlns:a16="http://schemas.microsoft.com/office/drawing/2014/main" id="{66C35A24-8191-46DB-AD40-BEE4EF6D50B7}"/>
                </a:ext>
              </a:extLst>
            </p:cNvPr>
            <p:cNvSpPr>
              <a:spLocks noChangeArrowheads="1"/>
            </p:cNvSpPr>
            <p:nvPr/>
          </p:nvSpPr>
          <p:spPr bwMode="auto">
            <a:xfrm>
              <a:off x="5424488" y="6151563"/>
              <a:ext cx="9525" cy="2857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75" name="Rectangle 171">
              <a:extLst>
                <a:ext uri="{FF2B5EF4-FFF2-40B4-BE49-F238E27FC236}">
                  <a16:creationId xmlns:a16="http://schemas.microsoft.com/office/drawing/2014/main" id="{C23A89CF-41A3-443E-9BC5-8BF1C06219DA}"/>
                </a:ext>
              </a:extLst>
            </p:cNvPr>
            <p:cNvSpPr>
              <a:spLocks noChangeArrowheads="1"/>
            </p:cNvSpPr>
            <p:nvPr/>
          </p:nvSpPr>
          <p:spPr bwMode="auto">
            <a:xfrm>
              <a:off x="5424488" y="6170613"/>
              <a:ext cx="9525" cy="301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76" name="Freeform 172">
              <a:extLst>
                <a:ext uri="{FF2B5EF4-FFF2-40B4-BE49-F238E27FC236}">
                  <a16:creationId xmlns:a16="http://schemas.microsoft.com/office/drawing/2014/main" id="{5BCB20C6-1B4D-4810-A015-3B8B31119B29}"/>
                </a:ext>
              </a:extLst>
            </p:cNvPr>
            <p:cNvSpPr>
              <a:spLocks/>
            </p:cNvSpPr>
            <p:nvPr/>
          </p:nvSpPr>
          <p:spPr bwMode="auto">
            <a:xfrm>
              <a:off x="5424488" y="6191250"/>
              <a:ext cx="20637" cy="39688"/>
            </a:xfrm>
            <a:custGeom>
              <a:avLst/>
              <a:gdLst>
                <a:gd name="T0" fmla="*/ 0 w 13"/>
                <a:gd name="T1" fmla="*/ 0 h 25"/>
                <a:gd name="T2" fmla="*/ 6 w 13"/>
                <a:gd name="T3" fmla="*/ 0 h 25"/>
                <a:gd name="T4" fmla="*/ 13 w 13"/>
                <a:gd name="T5" fmla="*/ 19 h 25"/>
                <a:gd name="T6" fmla="*/ 13 w 13"/>
                <a:gd name="T7" fmla="*/ 25 h 25"/>
                <a:gd name="T8" fmla="*/ 6 w 13"/>
                <a:gd name="T9" fmla="*/ 25 h 25"/>
                <a:gd name="T10" fmla="*/ 0 w 13"/>
                <a:gd name="T11" fmla="*/ 6 h 25"/>
                <a:gd name="T12" fmla="*/ 0 w 13"/>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3" h="25">
                  <a:moveTo>
                    <a:pt x="0" y="0"/>
                  </a:moveTo>
                  <a:lnTo>
                    <a:pt x="6" y="0"/>
                  </a:lnTo>
                  <a:lnTo>
                    <a:pt x="13" y="19"/>
                  </a:lnTo>
                  <a:lnTo>
                    <a:pt x="13" y="25"/>
                  </a:lnTo>
                  <a:lnTo>
                    <a:pt x="6" y="25"/>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77" name="Rectangle 173">
              <a:extLst>
                <a:ext uri="{FF2B5EF4-FFF2-40B4-BE49-F238E27FC236}">
                  <a16:creationId xmlns:a16="http://schemas.microsoft.com/office/drawing/2014/main" id="{AB94919B-E1B8-43EE-8C4C-64E402BD5C62}"/>
                </a:ext>
              </a:extLst>
            </p:cNvPr>
            <p:cNvSpPr>
              <a:spLocks noChangeArrowheads="1"/>
            </p:cNvSpPr>
            <p:nvPr/>
          </p:nvSpPr>
          <p:spPr bwMode="auto">
            <a:xfrm>
              <a:off x="5434013" y="6221413"/>
              <a:ext cx="11112" cy="2857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78" name="Rectangle 174">
              <a:extLst>
                <a:ext uri="{FF2B5EF4-FFF2-40B4-BE49-F238E27FC236}">
                  <a16:creationId xmlns:a16="http://schemas.microsoft.com/office/drawing/2014/main" id="{8C2265DB-2C28-4AF7-A246-6E06290E19D1}"/>
                </a:ext>
              </a:extLst>
            </p:cNvPr>
            <p:cNvSpPr>
              <a:spLocks noChangeArrowheads="1"/>
            </p:cNvSpPr>
            <p:nvPr/>
          </p:nvSpPr>
          <p:spPr bwMode="auto">
            <a:xfrm>
              <a:off x="5434013" y="6240463"/>
              <a:ext cx="11112" cy="5080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79" name="Freeform 175">
              <a:extLst>
                <a:ext uri="{FF2B5EF4-FFF2-40B4-BE49-F238E27FC236}">
                  <a16:creationId xmlns:a16="http://schemas.microsoft.com/office/drawing/2014/main" id="{E7BEDF0A-430C-4F4E-A696-7C5A006616E7}"/>
                </a:ext>
              </a:extLst>
            </p:cNvPr>
            <p:cNvSpPr>
              <a:spLocks/>
            </p:cNvSpPr>
            <p:nvPr/>
          </p:nvSpPr>
          <p:spPr bwMode="auto">
            <a:xfrm>
              <a:off x="5434013" y="6280150"/>
              <a:ext cx="20637" cy="39688"/>
            </a:xfrm>
            <a:custGeom>
              <a:avLst/>
              <a:gdLst>
                <a:gd name="T0" fmla="*/ 0 w 13"/>
                <a:gd name="T1" fmla="*/ 0 h 25"/>
                <a:gd name="T2" fmla="*/ 7 w 13"/>
                <a:gd name="T3" fmla="*/ 0 h 25"/>
                <a:gd name="T4" fmla="*/ 13 w 13"/>
                <a:gd name="T5" fmla="*/ 19 h 25"/>
                <a:gd name="T6" fmla="*/ 13 w 13"/>
                <a:gd name="T7" fmla="*/ 25 h 25"/>
                <a:gd name="T8" fmla="*/ 7 w 13"/>
                <a:gd name="T9" fmla="*/ 25 h 25"/>
                <a:gd name="T10" fmla="*/ 0 w 13"/>
                <a:gd name="T11" fmla="*/ 7 h 25"/>
                <a:gd name="T12" fmla="*/ 0 w 13"/>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3" h="25">
                  <a:moveTo>
                    <a:pt x="0" y="0"/>
                  </a:moveTo>
                  <a:lnTo>
                    <a:pt x="7" y="0"/>
                  </a:lnTo>
                  <a:lnTo>
                    <a:pt x="13" y="19"/>
                  </a:lnTo>
                  <a:lnTo>
                    <a:pt x="13" y="25"/>
                  </a:lnTo>
                  <a:lnTo>
                    <a:pt x="7" y="25"/>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80" name="Rectangle 176">
              <a:extLst>
                <a:ext uri="{FF2B5EF4-FFF2-40B4-BE49-F238E27FC236}">
                  <a16:creationId xmlns:a16="http://schemas.microsoft.com/office/drawing/2014/main" id="{065135F6-2D26-44D6-A668-7B05ABFF3C36}"/>
                </a:ext>
              </a:extLst>
            </p:cNvPr>
            <p:cNvSpPr>
              <a:spLocks noChangeArrowheads="1"/>
            </p:cNvSpPr>
            <p:nvPr/>
          </p:nvSpPr>
          <p:spPr bwMode="auto">
            <a:xfrm>
              <a:off x="5445125" y="6310313"/>
              <a:ext cx="9525" cy="5080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81" name="Freeform 177">
              <a:extLst>
                <a:ext uri="{FF2B5EF4-FFF2-40B4-BE49-F238E27FC236}">
                  <a16:creationId xmlns:a16="http://schemas.microsoft.com/office/drawing/2014/main" id="{C154FECA-F76E-4FD5-A09E-720465834331}"/>
                </a:ext>
              </a:extLst>
            </p:cNvPr>
            <p:cNvSpPr>
              <a:spLocks/>
            </p:cNvSpPr>
            <p:nvPr/>
          </p:nvSpPr>
          <p:spPr bwMode="auto">
            <a:xfrm>
              <a:off x="5445125" y="6350000"/>
              <a:ext cx="19050" cy="60325"/>
            </a:xfrm>
            <a:custGeom>
              <a:avLst/>
              <a:gdLst>
                <a:gd name="T0" fmla="*/ 0 w 12"/>
                <a:gd name="T1" fmla="*/ 0 h 38"/>
                <a:gd name="T2" fmla="*/ 6 w 12"/>
                <a:gd name="T3" fmla="*/ 0 h 38"/>
                <a:gd name="T4" fmla="*/ 12 w 12"/>
                <a:gd name="T5" fmla="*/ 32 h 38"/>
                <a:gd name="T6" fmla="*/ 12 w 12"/>
                <a:gd name="T7" fmla="*/ 38 h 38"/>
                <a:gd name="T8" fmla="*/ 6 w 12"/>
                <a:gd name="T9" fmla="*/ 38 h 38"/>
                <a:gd name="T10" fmla="*/ 0 w 12"/>
                <a:gd name="T11" fmla="*/ 7 h 38"/>
                <a:gd name="T12" fmla="*/ 0 w 1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2" h="38">
                  <a:moveTo>
                    <a:pt x="0" y="0"/>
                  </a:moveTo>
                  <a:lnTo>
                    <a:pt x="6" y="0"/>
                  </a:lnTo>
                  <a:lnTo>
                    <a:pt x="12" y="32"/>
                  </a:lnTo>
                  <a:lnTo>
                    <a:pt x="12" y="38"/>
                  </a:lnTo>
                  <a:lnTo>
                    <a:pt x="6" y="38"/>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82" name="Rectangle 178">
              <a:extLst>
                <a:ext uri="{FF2B5EF4-FFF2-40B4-BE49-F238E27FC236}">
                  <a16:creationId xmlns:a16="http://schemas.microsoft.com/office/drawing/2014/main" id="{C90E60D2-1F65-40FD-8BAC-8D10BD6AB049}"/>
                </a:ext>
              </a:extLst>
            </p:cNvPr>
            <p:cNvSpPr>
              <a:spLocks noChangeArrowheads="1"/>
            </p:cNvSpPr>
            <p:nvPr/>
          </p:nvSpPr>
          <p:spPr bwMode="auto">
            <a:xfrm>
              <a:off x="5454650" y="6380163"/>
              <a:ext cx="9525" cy="301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83" name="Rectangle 179">
              <a:extLst>
                <a:ext uri="{FF2B5EF4-FFF2-40B4-BE49-F238E27FC236}">
                  <a16:creationId xmlns:a16="http://schemas.microsoft.com/office/drawing/2014/main" id="{81B78C00-C8A8-4F6B-8626-05E2933A656B}"/>
                </a:ext>
              </a:extLst>
            </p:cNvPr>
            <p:cNvSpPr>
              <a:spLocks noChangeArrowheads="1"/>
            </p:cNvSpPr>
            <p:nvPr/>
          </p:nvSpPr>
          <p:spPr bwMode="auto">
            <a:xfrm>
              <a:off x="5454650" y="6330950"/>
              <a:ext cx="9525" cy="58738"/>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84" name="Freeform 180">
              <a:extLst>
                <a:ext uri="{FF2B5EF4-FFF2-40B4-BE49-F238E27FC236}">
                  <a16:creationId xmlns:a16="http://schemas.microsoft.com/office/drawing/2014/main" id="{CBC739C9-58E5-4318-B005-BE4139CD482E}"/>
                </a:ext>
              </a:extLst>
            </p:cNvPr>
            <p:cNvSpPr>
              <a:spLocks/>
            </p:cNvSpPr>
            <p:nvPr/>
          </p:nvSpPr>
          <p:spPr bwMode="auto">
            <a:xfrm>
              <a:off x="5454650" y="6270625"/>
              <a:ext cx="20638" cy="69850"/>
            </a:xfrm>
            <a:custGeom>
              <a:avLst/>
              <a:gdLst>
                <a:gd name="T0" fmla="*/ 0 w 13"/>
                <a:gd name="T1" fmla="*/ 38 h 44"/>
                <a:gd name="T2" fmla="*/ 6 w 13"/>
                <a:gd name="T3" fmla="*/ 0 h 44"/>
                <a:gd name="T4" fmla="*/ 13 w 13"/>
                <a:gd name="T5" fmla="*/ 0 h 44"/>
                <a:gd name="T6" fmla="*/ 13 w 13"/>
                <a:gd name="T7" fmla="*/ 6 h 44"/>
                <a:gd name="T8" fmla="*/ 6 w 13"/>
                <a:gd name="T9" fmla="*/ 44 h 44"/>
                <a:gd name="T10" fmla="*/ 0 w 13"/>
                <a:gd name="T11" fmla="*/ 44 h 44"/>
                <a:gd name="T12" fmla="*/ 0 w 13"/>
                <a:gd name="T13" fmla="*/ 38 h 44"/>
              </a:gdLst>
              <a:ahLst/>
              <a:cxnLst>
                <a:cxn ang="0">
                  <a:pos x="T0" y="T1"/>
                </a:cxn>
                <a:cxn ang="0">
                  <a:pos x="T2" y="T3"/>
                </a:cxn>
                <a:cxn ang="0">
                  <a:pos x="T4" y="T5"/>
                </a:cxn>
                <a:cxn ang="0">
                  <a:pos x="T6" y="T7"/>
                </a:cxn>
                <a:cxn ang="0">
                  <a:pos x="T8" y="T9"/>
                </a:cxn>
                <a:cxn ang="0">
                  <a:pos x="T10" y="T11"/>
                </a:cxn>
                <a:cxn ang="0">
                  <a:pos x="T12" y="T13"/>
                </a:cxn>
              </a:cxnLst>
              <a:rect l="0" t="0" r="r" b="b"/>
              <a:pathLst>
                <a:path w="13" h="44">
                  <a:moveTo>
                    <a:pt x="0" y="38"/>
                  </a:moveTo>
                  <a:lnTo>
                    <a:pt x="6" y="0"/>
                  </a:lnTo>
                  <a:lnTo>
                    <a:pt x="13" y="0"/>
                  </a:lnTo>
                  <a:lnTo>
                    <a:pt x="13" y="6"/>
                  </a:lnTo>
                  <a:lnTo>
                    <a:pt x="6" y="44"/>
                  </a:lnTo>
                  <a:lnTo>
                    <a:pt x="0" y="44"/>
                  </a:lnTo>
                  <a:lnTo>
                    <a:pt x="0" y="38"/>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85" name="Rectangle 181">
              <a:extLst>
                <a:ext uri="{FF2B5EF4-FFF2-40B4-BE49-F238E27FC236}">
                  <a16:creationId xmlns:a16="http://schemas.microsoft.com/office/drawing/2014/main" id="{364E212B-8C2B-4AA0-B3B7-BF5B6D7DCF97}"/>
                </a:ext>
              </a:extLst>
            </p:cNvPr>
            <p:cNvSpPr>
              <a:spLocks noChangeArrowheads="1"/>
            </p:cNvSpPr>
            <p:nvPr/>
          </p:nvSpPr>
          <p:spPr bwMode="auto">
            <a:xfrm>
              <a:off x="5464175" y="6221413"/>
              <a:ext cx="11113" cy="587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86" name="Rectangle 182">
              <a:extLst>
                <a:ext uri="{FF2B5EF4-FFF2-40B4-BE49-F238E27FC236}">
                  <a16:creationId xmlns:a16="http://schemas.microsoft.com/office/drawing/2014/main" id="{2EBD2156-1CF5-4B93-BDA8-699BCFA56824}"/>
                </a:ext>
              </a:extLst>
            </p:cNvPr>
            <p:cNvSpPr>
              <a:spLocks noChangeArrowheads="1"/>
            </p:cNvSpPr>
            <p:nvPr/>
          </p:nvSpPr>
          <p:spPr bwMode="auto">
            <a:xfrm>
              <a:off x="5464175" y="6161088"/>
              <a:ext cx="11113" cy="698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87" name="Freeform 183">
              <a:extLst>
                <a:ext uri="{FF2B5EF4-FFF2-40B4-BE49-F238E27FC236}">
                  <a16:creationId xmlns:a16="http://schemas.microsoft.com/office/drawing/2014/main" id="{9D7E3C76-781F-4214-8D20-EFF38AEE0D6F}"/>
                </a:ext>
              </a:extLst>
            </p:cNvPr>
            <p:cNvSpPr>
              <a:spLocks/>
            </p:cNvSpPr>
            <p:nvPr/>
          </p:nvSpPr>
          <p:spPr bwMode="auto">
            <a:xfrm>
              <a:off x="5464175" y="6100763"/>
              <a:ext cx="20638" cy="69850"/>
            </a:xfrm>
            <a:custGeom>
              <a:avLst/>
              <a:gdLst>
                <a:gd name="T0" fmla="*/ 0 w 13"/>
                <a:gd name="T1" fmla="*/ 38 h 44"/>
                <a:gd name="T2" fmla="*/ 7 w 13"/>
                <a:gd name="T3" fmla="*/ 0 h 44"/>
                <a:gd name="T4" fmla="*/ 13 w 13"/>
                <a:gd name="T5" fmla="*/ 0 h 44"/>
                <a:gd name="T6" fmla="*/ 13 w 13"/>
                <a:gd name="T7" fmla="*/ 6 h 44"/>
                <a:gd name="T8" fmla="*/ 7 w 13"/>
                <a:gd name="T9" fmla="*/ 44 h 44"/>
                <a:gd name="T10" fmla="*/ 0 w 13"/>
                <a:gd name="T11" fmla="*/ 44 h 44"/>
                <a:gd name="T12" fmla="*/ 0 w 13"/>
                <a:gd name="T13" fmla="*/ 38 h 44"/>
              </a:gdLst>
              <a:ahLst/>
              <a:cxnLst>
                <a:cxn ang="0">
                  <a:pos x="T0" y="T1"/>
                </a:cxn>
                <a:cxn ang="0">
                  <a:pos x="T2" y="T3"/>
                </a:cxn>
                <a:cxn ang="0">
                  <a:pos x="T4" y="T5"/>
                </a:cxn>
                <a:cxn ang="0">
                  <a:pos x="T6" y="T7"/>
                </a:cxn>
                <a:cxn ang="0">
                  <a:pos x="T8" y="T9"/>
                </a:cxn>
                <a:cxn ang="0">
                  <a:pos x="T10" y="T11"/>
                </a:cxn>
                <a:cxn ang="0">
                  <a:pos x="T12" y="T13"/>
                </a:cxn>
              </a:cxnLst>
              <a:rect l="0" t="0" r="r" b="b"/>
              <a:pathLst>
                <a:path w="13" h="44">
                  <a:moveTo>
                    <a:pt x="0" y="38"/>
                  </a:moveTo>
                  <a:lnTo>
                    <a:pt x="7" y="0"/>
                  </a:lnTo>
                  <a:lnTo>
                    <a:pt x="13" y="0"/>
                  </a:lnTo>
                  <a:lnTo>
                    <a:pt x="13" y="6"/>
                  </a:lnTo>
                  <a:lnTo>
                    <a:pt x="7" y="44"/>
                  </a:lnTo>
                  <a:lnTo>
                    <a:pt x="0" y="44"/>
                  </a:lnTo>
                  <a:lnTo>
                    <a:pt x="0" y="38"/>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88" name="Rectangle 184">
              <a:extLst>
                <a:ext uri="{FF2B5EF4-FFF2-40B4-BE49-F238E27FC236}">
                  <a16:creationId xmlns:a16="http://schemas.microsoft.com/office/drawing/2014/main" id="{B8908CA1-773E-4358-A875-0BB68BF0F87E}"/>
                </a:ext>
              </a:extLst>
            </p:cNvPr>
            <p:cNvSpPr>
              <a:spLocks noChangeArrowheads="1"/>
            </p:cNvSpPr>
            <p:nvPr/>
          </p:nvSpPr>
          <p:spPr bwMode="auto">
            <a:xfrm>
              <a:off x="5475288" y="6030913"/>
              <a:ext cx="9525" cy="7937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89" name="Freeform 185">
              <a:extLst>
                <a:ext uri="{FF2B5EF4-FFF2-40B4-BE49-F238E27FC236}">
                  <a16:creationId xmlns:a16="http://schemas.microsoft.com/office/drawing/2014/main" id="{FC623D00-518F-45D5-8493-FA5869A4CA68}"/>
                </a:ext>
              </a:extLst>
            </p:cNvPr>
            <p:cNvSpPr>
              <a:spLocks/>
            </p:cNvSpPr>
            <p:nvPr/>
          </p:nvSpPr>
          <p:spPr bwMode="auto">
            <a:xfrm>
              <a:off x="5475288" y="5972175"/>
              <a:ext cx="19050" cy="69850"/>
            </a:xfrm>
            <a:custGeom>
              <a:avLst/>
              <a:gdLst>
                <a:gd name="T0" fmla="*/ 0 w 12"/>
                <a:gd name="T1" fmla="*/ 37 h 44"/>
                <a:gd name="T2" fmla="*/ 6 w 12"/>
                <a:gd name="T3" fmla="*/ 0 h 44"/>
                <a:gd name="T4" fmla="*/ 12 w 12"/>
                <a:gd name="T5" fmla="*/ 0 h 44"/>
                <a:gd name="T6" fmla="*/ 12 w 12"/>
                <a:gd name="T7" fmla="*/ 6 h 44"/>
                <a:gd name="T8" fmla="*/ 6 w 12"/>
                <a:gd name="T9" fmla="*/ 44 h 44"/>
                <a:gd name="T10" fmla="*/ 0 w 12"/>
                <a:gd name="T11" fmla="*/ 44 h 44"/>
                <a:gd name="T12" fmla="*/ 0 w 12"/>
                <a:gd name="T13" fmla="*/ 37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0" y="37"/>
                  </a:moveTo>
                  <a:lnTo>
                    <a:pt x="6" y="0"/>
                  </a:lnTo>
                  <a:lnTo>
                    <a:pt x="12" y="0"/>
                  </a:lnTo>
                  <a:lnTo>
                    <a:pt x="12" y="6"/>
                  </a:lnTo>
                  <a:lnTo>
                    <a:pt x="6" y="44"/>
                  </a:lnTo>
                  <a:lnTo>
                    <a:pt x="0" y="44"/>
                  </a:lnTo>
                  <a:lnTo>
                    <a:pt x="0" y="37"/>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90" name="Rectangle 186">
              <a:extLst>
                <a:ext uri="{FF2B5EF4-FFF2-40B4-BE49-F238E27FC236}">
                  <a16:creationId xmlns:a16="http://schemas.microsoft.com/office/drawing/2014/main" id="{50170D3E-97EF-48F7-9CD6-67BA7B4FF454}"/>
                </a:ext>
              </a:extLst>
            </p:cNvPr>
            <p:cNvSpPr>
              <a:spLocks noChangeArrowheads="1"/>
            </p:cNvSpPr>
            <p:nvPr/>
          </p:nvSpPr>
          <p:spPr bwMode="auto">
            <a:xfrm>
              <a:off x="5484813" y="5902325"/>
              <a:ext cx="9525" cy="7937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91" name="Rectangle 187">
              <a:extLst>
                <a:ext uri="{FF2B5EF4-FFF2-40B4-BE49-F238E27FC236}">
                  <a16:creationId xmlns:a16="http://schemas.microsoft.com/office/drawing/2014/main" id="{C20F3DD1-63C9-46EF-BB2F-5F0D18F33957}"/>
                </a:ext>
              </a:extLst>
            </p:cNvPr>
            <p:cNvSpPr>
              <a:spLocks noChangeArrowheads="1"/>
            </p:cNvSpPr>
            <p:nvPr/>
          </p:nvSpPr>
          <p:spPr bwMode="auto">
            <a:xfrm>
              <a:off x="5484813" y="5832475"/>
              <a:ext cx="9525" cy="7937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92" name="Freeform 188">
              <a:extLst>
                <a:ext uri="{FF2B5EF4-FFF2-40B4-BE49-F238E27FC236}">
                  <a16:creationId xmlns:a16="http://schemas.microsoft.com/office/drawing/2014/main" id="{38E0A369-47B4-4721-A65D-59B2B4DEF461}"/>
                </a:ext>
              </a:extLst>
            </p:cNvPr>
            <p:cNvSpPr>
              <a:spLocks/>
            </p:cNvSpPr>
            <p:nvPr/>
          </p:nvSpPr>
          <p:spPr bwMode="auto">
            <a:xfrm>
              <a:off x="5484813" y="5751513"/>
              <a:ext cx="19050" cy="90487"/>
            </a:xfrm>
            <a:custGeom>
              <a:avLst/>
              <a:gdLst>
                <a:gd name="T0" fmla="*/ 0 w 12"/>
                <a:gd name="T1" fmla="*/ 51 h 57"/>
                <a:gd name="T2" fmla="*/ 6 w 12"/>
                <a:gd name="T3" fmla="*/ 0 h 57"/>
                <a:gd name="T4" fmla="*/ 12 w 12"/>
                <a:gd name="T5" fmla="*/ 0 h 57"/>
                <a:gd name="T6" fmla="*/ 12 w 12"/>
                <a:gd name="T7" fmla="*/ 7 h 57"/>
                <a:gd name="T8" fmla="*/ 6 w 12"/>
                <a:gd name="T9" fmla="*/ 57 h 57"/>
                <a:gd name="T10" fmla="*/ 0 w 12"/>
                <a:gd name="T11" fmla="*/ 57 h 57"/>
                <a:gd name="T12" fmla="*/ 0 w 12"/>
                <a:gd name="T13" fmla="*/ 51 h 57"/>
              </a:gdLst>
              <a:ahLst/>
              <a:cxnLst>
                <a:cxn ang="0">
                  <a:pos x="T0" y="T1"/>
                </a:cxn>
                <a:cxn ang="0">
                  <a:pos x="T2" y="T3"/>
                </a:cxn>
                <a:cxn ang="0">
                  <a:pos x="T4" y="T5"/>
                </a:cxn>
                <a:cxn ang="0">
                  <a:pos x="T6" y="T7"/>
                </a:cxn>
                <a:cxn ang="0">
                  <a:pos x="T8" y="T9"/>
                </a:cxn>
                <a:cxn ang="0">
                  <a:pos x="T10" y="T11"/>
                </a:cxn>
                <a:cxn ang="0">
                  <a:pos x="T12" y="T13"/>
                </a:cxn>
              </a:cxnLst>
              <a:rect l="0" t="0" r="r" b="b"/>
              <a:pathLst>
                <a:path w="12" h="57">
                  <a:moveTo>
                    <a:pt x="0" y="51"/>
                  </a:moveTo>
                  <a:lnTo>
                    <a:pt x="6" y="0"/>
                  </a:lnTo>
                  <a:lnTo>
                    <a:pt x="12" y="0"/>
                  </a:lnTo>
                  <a:lnTo>
                    <a:pt x="12" y="7"/>
                  </a:lnTo>
                  <a:lnTo>
                    <a:pt x="6" y="57"/>
                  </a:lnTo>
                  <a:lnTo>
                    <a:pt x="0" y="57"/>
                  </a:lnTo>
                  <a:lnTo>
                    <a:pt x="0" y="51"/>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93" name="Rectangle 189">
              <a:extLst>
                <a:ext uri="{FF2B5EF4-FFF2-40B4-BE49-F238E27FC236}">
                  <a16:creationId xmlns:a16="http://schemas.microsoft.com/office/drawing/2014/main" id="{69E32B22-523B-4209-B634-953419DFC4C9}"/>
                </a:ext>
              </a:extLst>
            </p:cNvPr>
            <p:cNvSpPr>
              <a:spLocks noChangeArrowheads="1"/>
            </p:cNvSpPr>
            <p:nvPr/>
          </p:nvSpPr>
          <p:spPr bwMode="auto">
            <a:xfrm>
              <a:off x="5494338" y="5681663"/>
              <a:ext cx="9525" cy="809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94" name="Rectangle 190">
              <a:extLst>
                <a:ext uri="{FF2B5EF4-FFF2-40B4-BE49-F238E27FC236}">
                  <a16:creationId xmlns:a16="http://schemas.microsoft.com/office/drawing/2014/main" id="{1739B25A-841E-42F2-92CC-DCF8A8367633}"/>
                </a:ext>
              </a:extLst>
            </p:cNvPr>
            <p:cNvSpPr>
              <a:spLocks noChangeArrowheads="1"/>
            </p:cNvSpPr>
            <p:nvPr/>
          </p:nvSpPr>
          <p:spPr bwMode="auto">
            <a:xfrm>
              <a:off x="5494338" y="5602288"/>
              <a:ext cx="9525" cy="9048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95" name="Freeform 191">
              <a:extLst>
                <a:ext uri="{FF2B5EF4-FFF2-40B4-BE49-F238E27FC236}">
                  <a16:creationId xmlns:a16="http://schemas.microsoft.com/office/drawing/2014/main" id="{018F6494-ACC9-4112-B0BE-99DECF947516}"/>
                </a:ext>
              </a:extLst>
            </p:cNvPr>
            <p:cNvSpPr>
              <a:spLocks/>
            </p:cNvSpPr>
            <p:nvPr/>
          </p:nvSpPr>
          <p:spPr bwMode="auto">
            <a:xfrm>
              <a:off x="5494338" y="5532438"/>
              <a:ext cx="20637" cy="79375"/>
            </a:xfrm>
            <a:custGeom>
              <a:avLst/>
              <a:gdLst>
                <a:gd name="T0" fmla="*/ 0 w 13"/>
                <a:gd name="T1" fmla="*/ 44 h 50"/>
                <a:gd name="T2" fmla="*/ 6 w 13"/>
                <a:gd name="T3" fmla="*/ 0 h 50"/>
                <a:gd name="T4" fmla="*/ 13 w 13"/>
                <a:gd name="T5" fmla="*/ 0 h 50"/>
                <a:gd name="T6" fmla="*/ 13 w 13"/>
                <a:gd name="T7" fmla="*/ 6 h 50"/>
                <a:gd name="T8" fmla="*/ 6 w 13"/>
                <a:gd name="T9" fmla="*/ 50 h 50"/>
                <a:gd name="T10" fmla="*/ 0 w 13"/>
                <a:gd name="T11" fmla="*/ 50 h 50"/>
                <a:gd name="T12" fmla="*/ 0 w 13"/>
                <a:gd name="T13" fmla="*/ 44 h 50"/>
              </a:gdLst>
              <a:ahLst/>
              <a:cxnLst>
                <a:cxn ang="0">
                  <a:pos x="T0" y="T1"/>
                </a:cxn>
                <a:cxn ang="0">
                  <a:pos x="T2" y="T3"/>
                </a:cxn>
                <a:cxn ang="0">
                  <a:pos x="T4" y="T5"/>
                </a:cxn>
                <a:cxn ang="0">
                  <a:pos x="T6" y="T7"/>
                </a:cxn>
                <a:cxn ang="0">
                  <a:pos x="T8" y="T9"/>
                </a:cxn>
                <a:cxn ang="0">
                  <a:pos x="T10" y="T11"/>
                </a:cxn>
                <a:cxn ang="0">
                  <a:pos x="T12" y="T13"/>
                </a:cxn>
              </a:cxnLst>
              <a:rect l="0" t="0" r="r" b="b"/>
              <a:pathLst>
                <a:path w="13" h="50">
                  <a:moveTo>
                    <a:pt x="0" y="44"/>
                  </a:moveTo>
                  <a:lnTo>
                    <a:pt x="6" y="0"/>
                  </a:lnTo>
                  <a:lnTo>
                    <a:pt x="13" y="0"/>
                  </a:lnTo>
                  <a:lnTo>
                    <a:pt x="13" y="6"/>
                  </a:lnTo>
                  <a:lnTo>
                    <a:pt x="6" y="50"/>
                  </a:lnTo>
                  <a:lnTo>
                    <a:pt x="0" y="50"/>
                  </a:lnTo>
                  <a:lnTo>
                    <a:pt x="0" y="44"/>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96" name="Rectangle 192">
              <a:extLst>
                <a:ext uri="{FF2B5EF4-FFF2-40B4-BE49-F238E27FC236}">
                  <a16:creationId xmlns:a16="http://schemas.microsoft.com/office/drawing/2014/main" id="{3E0660CA-803F-4902-AC2D-A3B6EC124BD3}"/>
                </a:ext>
              </a:extLst>
            </p:cNvPr>
            <p:cNvSpPr>
              <a:spLocks noChangeArrowheads="1"/>
            </p:cNvSpPr>
            <p:nvPr/>
          </p:nvSpPr>
          <p:spPr bwMode="auto">
            <a:xfrm>
              <a:off x="5503863" y="5453063"/>
              <a:ext cx="11112" cy="8890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97" name="Freeform 193">
              <a:extLst>
                <a:ext uri="{FF2B5EF4-FFF2-40B4-BE49-F238E27FC236}">
                  <a16:creationId xmlns:a16="http://schemas.microsoft.com/office/drawing/2014/main" id="{855F5BBA-0C2D-439A-A937-3A5CC0B77AD0}"/>
                </a:ext>
              </a:extLst>
            </p:cNvPr>
            <p:cNvSpPr>
              <a:spLocks/>
            </p:cNvSpPr>
            <p:nvPr/>
          </p:nvSpPr>
          <p:spPr bwMode="auto">
            <a:xfrm>
              <a:off x="5503863" y="5373688"/>
              <a:ext cx="20637" cy="88900"/>
            </a:xfrm>
            <a:custGeom>
              <a:avLst/>
              <a:gdLst>
                <a:gd name="T0" fmla="*/ 0 w 13"/>
                <a:gd name="T1" fmla="*/ 50 h 56"/>
                <a:gd name="T2" fmla="*/ 7 w 13"/>
                <a:gd name="T3" fmla="*/ 0 h 56"/>
                <a:gd name="T4" fmla="*/ 13 w 13"/>
                <a:gd name="T5" fmla="*/ 0 h 56"/>
                <a:gd name="T6" fmla="*/ 13 w 13"/>
                <a:gd name="T7" fmla="*/ 6 h 56"/>
                <a:gd name="T8" fmla="*/ 7 w 13"/>
                <a:gd name="T9" fmla="*/ 56 h 56"/>
                <a:gd name="T10" fmla="*/ 0 w 13"/>
                <a:gd name="T11" fmla="*/ 56 h 56"/>
                <a:gd name="T12" fmla="*/ 0 w 13"/>
                <a:gd name="T13" fmla="*/ 50 h 56"/>
              </a:gdLst>
              <a:ahLst/>
              <a:cxnLst>
                <a:cxn ang="0">
                  <a:pos x="T0" y="T1"/>
                </a:cxn>
                <a:cxn ang="0">
                  <a:pos x="T2" y="T3"/>
                </a:cxn>
                <a:cxn ang="0">
                  <a:pos x="T4" y="T5"/>
                </a:cxn>
                <a:cxn ang="0">
                  <a:pos x="T6" y="T7"/>
                </a:cxn>
                <a:cxn ang="0">
                  <a:pos x="T8" y="T9"/>
                </a:cxn>
                <a:cxn ang="0">
                  <a:pos x="T10" y="T11"/>
                </a:cxn>
                <a:cxn ang="0">
                  <a:pos x="T12" y="T13"/>
                </a:cxn>
              </a:cxnLst>
              <a:rect l="0" t="0" r="r" b="b"/>
              <a:pathLst>
                <a:path w="13" h="56">
                  <a:moveTo>
                    <a:pt x="0" y="50"/>
                  </a:moveTo>
                  <a:lnTo>
                    <a:pt x="7" y="0"/>
                  </a:lnTo>
                  <a:lnTo>
                    <a:pt x="13" y="0"/>
                  </a:lnTo>
                  <a:lnTo>
                    <a:pt x="13" y="6"/>
                  </a:lnTo>
                  <a:lnTo>
                    <a:pt x="7" y="56"/>
                  </a:lnTo>
                  <a:lnTo>
                    <a:pt x="0" y="56"/>
                  </a:lnTo>
                  <a:lnTo>
                    <a:pt x="0" y="5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898" name="Rectangle 194">
              <a:extLst>
                <a:ext uri="{FF2B5EF4-FFF2-40B4-BE49-F238E27FC236}">
                  <a16:creationId xmlns:a16="http://schemas.microsoft.com/office/drawing/2014/main" id="{4A8C7414-C4EA-4903-885E-43AF52F53946}"/>
                </a:ext>
              </a:extLst>
            </p:cNvPr>
            <p:cNvSpPr>
              <a:spLocks noChangeArrowheads="1"/>
            </p:cNvSpPr>
            <p:nvPr/>
          </p:nvSpPr>
          <p:spPr bwMode="auto">
            <a:xfrm>
              <a:off x="5514975" y="5292725"/>
              <a:ext cx="9525" cy="90488"/>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899" name="Rectangle 195">
              <a:extLst>
                <a:ext uri="{FF2B5EF4-FFF2-40B4-BE49-F238E27FC236}">
                  <a16:creationId xmlns:a16="http://schemas.microsoft.com/office/drawing/2014/main" id="{1EE33959-05C2-4B0D-A206-1EB57CC2DDCF}"/>
                </a:ext>
              </a:extLst>
            </p:cNvPr>
            <p:cNvSpPr>
              <a:spLocks noChangeArrowheads="1"/>
            </p:cNvSpPr>
            <p:nvPr/>
          </p:nvSpPr>
          <p:spPr bwMode="auto">
            <a:xfrm>
              <a:off x="5514975" y="5222875"/>
              <a:ext cx="9525" cy="80963"/>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00" name="Freeform 196">
              <a:extLst>
                <a:ext uri="{FF2B5EF4-FFF2-40B4-BE49-F238E27FC236}">
                  <a16:creationId xmlns:a16="http://schemas.microsoft.com/office/drawing/2014/main" id="{84E822EE-AA0C-4B7C-87B8-644959A52351}"/>
                </a:ext>
              </a:extLst>
            </p:cNvPr>
            <p:cNvSpPr>
              <a:spLocks/>
            </p:cNvSpPr>
            <p:nvPr/>
          </p:nvSpPr>
          <p:spPr bwMode="auto">
            <a:xfrm>
              <a:off x="5514975" y="5143500"/>
              <a:ext cx="19050" cy="90488"/>
            </a:xfrm>
            <a:custGeom>
              <a:avLst/>
              <a:gdLst>
                <a:gd name="T0" fmla="*/ 0 w 12"/>
                <a:gd name="T1" fmla="*/ 50 h 57"/>
                <a:gd name="T2" fmla="*/ 6 w 12"/>
                <a:gd name="T3" fmla="*/ 0 h 57"/>
                <a:gd name="T4" fmla="*/ 12 w 12"/>
                <a:gd name="T5" fmla="*/ 0 h 57"/>
                <a:gd name="T6" fmla="*/ 12 w 12"/>
                <a:gd name="T7" fmla="*/ 6 h 57"/>
                <a:gd name="T8" fmla="*/ 6 w 12"/>
                <a:gd name="T9" fmla="*/ 57 h 57"/>
                <a:gd name="T10" fmla="*/ 0 w 12"/>
                <a:gd name="T11" fmla="*/ 57 h 57"/>
                <a:gd name="T12" fmla="*/ 0 w 12"/>
                <a:gd name="T13" fmla="*/ 50 h 57"/>
              </a:gdLst>
              <a:ahLst/>
              <a:cxnLst>
                <a:cxn ang="0">
                  <a:pos x="T0" y="T1"/>
                </a:cxn>
                <a:cxn ang="0">
                  <a:pos x="T2" y="T3"/>
                </a:cxn>
                <a:cxn ang="0">
                  <a:pos x="T4" y="T5"/>
                </a:cxn>
                <a:cxn ang="0">
                  <a:pos x="T6" y="T7"/>
                </a:cxn>
                <a:cxn ang="0">
                  <a:pos x="T8" y="T9"/>
                </a:cxn>
                <a:cxn ang="0">
                  <a:pos x="T10" y="T11"/>
                </a:cxn>
                <a:cxn ang="0">
                  <a:pos x="T12" y="T13"/>
                </a:cxn>
              </a:cxnLst>
              <a:rect l="0" t="0" r="r" b="b"/>
              <a:pathLst>
                <a:path w="12" h="57">
                  <a:moveTo>
                    <a:pt x="0" y="50"/>
                  </a:moveTo>
                  <a:lnTo>
                    <a:pt x="6" y="0"/>
                  </a:lnTo>
                  <a:lnTo>
                    <a:pt x="12" y="0"/>
                  </a:lnTo>
                  <a:lnTo>
                    <a:pt x="12" y="6"/>
                  </a:lnTo>
                  <a:lnTo>
                    <a:pt x="6" y="57"/>
                  </a:lnTo>
                  <a:lnTo>
                    <a:pt x="0" y="57"/>
                  </a:lnTo>
                  <a:lnTo>
                    <a:pt x="0" y="5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01" name="Rectangle 197">
              <a:extLst>
                <a:ext uri="{FF2B5EF4-FFF2-40B4-BE49-F238E27FC236}">
                  <a16:creationId xmlns:a16="http://schemas.microsoft.com/office/drawing/2014/main" id="{938322AF-07FC-46C0-8E38-E8E0E26740D3}"/>
                </a:ext>
              </a:extLst>
            </p:cNvPr>
            <p:cNvSpPr>
              <a:spLocks noChangeArrowheads="1"/>
            </p:cNvSpPr>
            <p:nvPr/>
          </p:nvSpPr>
          <p:spPr bwMode="auto">
            <a:xfrm>
              <a:off x="5524500" y="5064125"/>
              <a:ext cx="9525" cy="8890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02" name="Rectangle 198">
              <a:extLst>
                <a:ext uri="{FF2B5EF4-FFF2-40B4-BE49-F238E27FC236}">
                  <a16:creationId xmlns:a16="http://schemas.microsoft.com/office/drawing/2014/main" id="{A741E769-3A9E-4504-BBAA-CF3B9E6E6B02}"/>
                </a:ext>
              </a:extLst>
            </p:cNvPr>
            <p:cNvSpPr>
              <a:spLocks noChangeArrowheads="1"/>
            </p:cNvSpPr>
            <p:nvPr/>
          </p:nvSpPr>
          <p:spPr bwMode="auto">
            <a:xfrm>
              <a:off x="5524500" y="4984750"/>
              <a:ext cx="9525" cy="8890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03" name="Freeform 199">
              <a:extLst>
                <a:ext uri="{FF2B5EF4-FFF2-40B4-BE49-F238E27FC236}">
                  <a16:creationId xmlns:a16="http://schemas.microsoft.com/office/drawing/2014/main" id="{CFFC0FC1-F75F-4207-89C8-65F013744529}"/>
                </a:ext>
              </a:extLst>
            </p:cNvPr>
            <p:cNvSpPr>
              <a:spLocks/>
            </p:cNvSpPr>
            <p:nvPr/>
          </p:nvSpPr>
          <p:spPr bwMode="auto">
            <a:xfrm>
              <a:off x="5524500" y="4914900"/>
              <a:ext cx="20638" cy="79375"/>
            </a:xfrm>
            <a:custGeom>
              <a:avLst/>
              <a:gdLst>
                <a:gd name="T0" fmla="*/ 0 w 13"/>
                <a:gd name="T1" fmla="*/ 44 h 50"/>
                <a:gd name="T2" fmla="*/ 6 w 13"/>
                <a:gd name="T3" fmla="*/ 0 h 50"/>
                <a:gd name="T4" fmla="*/ 13 w 13"/>
                <a:gd name="T5" fmla="*/ 0 h 50"/>
                <a:gd name="T6" fmla="*/ 13 w 13"/>
                <a:gd name="T7" fmla="*/ 6 h 50"/>
                <a:gd name="T8" fmla="*/ 6 w 13"/>
                <a:gd name="T9" fmla="*/ 50 h 50"/>
                <a:gd name="T10" fmla="*/ 0 w 13"/>
                <a:gd name="T11" fmla="*/ 50 h 50"/>
                <a:gd name="T12" fmla="*/ 0 w 13"/>
                <a:gd name="T13" fmla="*/ 44 h 50"/>
              </a:gdLst>
              <a:ahLst/>
              <a:cxnLst>
                <a:cxn ang="0">
                  <a:pos x="T0" y="T1"/>
                </a:cxn>
                <a:cxn ang="0">
                  <a:pos x="T2" y="T3"/>
                </a:cxn>
                <a:cxn ang="0">
                  <a:pos x="T4" y="T5"/>
                </a:cxn>
                <a:cxn ang="0">
                  <a:pos x="T6" y="T7"/>
                </a:cxn>
                <a:cxn ang="0">
                  <a:pos x="T8" y="T9"/>
                </a:cxn>
                <a:cxn ang="0">
                  <a:pos x="T10" y="T11"/>
                </a:cxn>
                <a:cxn ang="0">
                  <a:pos x="T12" y="T13"/>
                </a:cxn>
              </a:cxnLst>
              <a:rect l="0" t="0" r="r" b="b"/>
              <a:pathLst>
                <a:path w="13" h="50">
                  <a:moveTo>
                    <a:pt x="0" y="44"/>
                  </a:moveTo>
                  <a:lnTo>
                    <a:pt x="6" y="0"/>
                  </a:lnTo>
                  <a:lnTo>
                    <a:pt x="13" y="0"/>
                  </a:lnTo>
                  <a:lnTo>
                    <a:pt x="13" y="6"/>
                  </a:lnTo>
                  <a:lnTo>
                    <a:pt x="6" y="50"/>
                  </a:lnTo>
                  <a:lnTo>
                    <a:pt x="0" y="50"/>
                  </a:lnTo>
                  <a:lnTo>
                    <a:pt x="0" y="44"/>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04" name="Rectangle 200">
              <a:extLst>
                <a:ext uri="{FF2B5EF4-FFF2-40B4-BE49-F238E27FC236}">
                  <a16:creationId xmlns:a16="http://schemas.microsoft.com/office/drawing/2014/main" id="{32BB5ECB-D439-44B5-AEBA-23E8BA098E48}"/>
                </a:ext>
              </a:extLst>
            </p:cNvPr>
            <p:cNvSpPr>
              <a:spLocks noChangeArrowheads="1"/>
            </p:cNvSpPr>
            <p:nvPr/>
          </p:nvSpPr>
          <p:spPr bwMode="auto">
            <a:xfrm>
              <a:off x="5534025" y="4845050"/>
              <a:ext cx="11113" cy="7937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05" name="Rectangle 201">
              <a:extLst>
                <a:ext uri="{FF2B5EF4-FFF2-40B4-BE49-F238E27FC236}">
                  <a16:creationId xmlns:a16="http://schemas.microsoft.com/office/drawing/2014/main" id="{C3B8ACCF-1469-425C-8DA0-E93804633091}"/>
                </a:ext>
              </a:extLst>
            </p:cNvPr>
            <p:cNvSpPr>
              <a:spLocks noChangeArrowheads="1"/>
            </p:cNvSpPr>
            <p:nvPr/>
          </p:nvSpPr>
          <p:spPr bwMode="auto">
            <a:xfrm>
              <a:off x="5534025" y="4765675"/>
              <a:ext cx="11113" cy="8890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06" name="Freeform 202">
              <a:extLst>
                <a:ext uri="{FF2B5EF4-FFF2-40B4-BE49-F238E27FC236}">
                  <a16:creationId xmlns:a16="http://schemas.microsoft.com/office/drawing/2014/main" id="{2171F2EB-0307-45B1-BC48-0A97857A7160}"/>
                </a:ext>
              </a:extLst>
            </p:cNvPr>
            <p:cNvSpPr>
              <a:spLocks/>
            </p:cNvSpPr>
            <p:nvPr/>
          </p:nvSpPr>
          <p:spPr bwMode="auto">
            <a:xfrm>
              <a:off x="5534025" y="4695825"/>
              <a:ext cx="20638" cy="79375"/>
            </a:xfrm>
            <a:custGeom>
              <a:avLst/>
              <a:gdLst>
                <a:gd name="T0" fmla="*/ 0 w 13"/>
                <a:gd name="T1" fmla="*/ 44 h 50"/>
                <a:gd name="T2" fmla="*/ 7 w 13"/>
                <a:gd name="T3" fmla="*/ 0 h 50"/>
                <a:gd name="T4" fmla="*/ 13 w 13"/>
                <a:gd name="T5" fmla="*/ 0 h 50"/>
                <a:gd name="T6" fmla="*/ 13 w 13"/>
                <a:gd name="T7" fmla="*/ 6 h 50"/>
                <a:gd name="T8" fmla="*/ 7 w 13"/>
                <a:gd name="T9" fmla="*/ 50 h 50"/>
                <a:gd name="T10" fmla="*/ 0 w 13"/>
                <a:gd name="T11" fmla="*/ 50 h 50"/>
                <a:gd name="T12" fmla="*/ 0 w 13"/>
                <a:gd name="T13" fmla="*/ 44 h 50"/>
              </a:gdLst>
              <a:ahLst/>
              <a:cxnLst>
                <a:cxn ang="0">
                  <a:pos x="T0" y="T1"/>
                </a:cxn>
                <a:cxn ang="0">
                  <a:pos x="T2" y="T3"/>
                </a:cxn>
                <a:cxn ang="0">
                  <a:pos x="T4" y="T5"/>
                </a:cxn>
                <a:cxn ang="0">
                  <a:pos x="T6" y="T7"/>
                </a:cxn>
                <a:cxn ang="0">
                  <a:pos x="T8" y="T9"/>
                </a:cxn>
                <a:cxn ang="0">
                  <a:pos x="T10" y="T11"/>
                </a:cxn>
                <a:cxn ang="0">
                  <a:pos x="T12" y="T13"/>
                </a:cxn>
              </a:cxnLst>
              <a:rect l="0" t="0" r="r" b="b"/>
              <a:pathLst>
                <a:path w="13" h="50">
                  <a:moveTo>
                    <a:pt x="0" y="44"/>
                  </a:moveTo>
                  <a:lnTo>
                    <a:pt x="7" y="0"/>
                  </a:lnTo>
                  <a:lnTo>
                    <a:pt x="13" y="0"/>
                  </a:lnTo>
                  <a:lnTo>
                    <a:pt x="13" y="6"/>
                  </a:lnTo>
                  <a:lnTo>
                    <a:pt x="7" y="50"/>
                  </a:lnTo>
                  <a:lnTo>
                    <a:pt x="0" y="50"/>
                  </a:lnTo>
                  <a:lnTo>
                    <a:pt x="0" y="44"/>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07" name="Rectangle 203">
              <a:extLst>
                <a:ext uri="{FF2B5EF4-FFF2-40B4-BE49-F238E27FC236}">
                  <a16:creationId xmlns:a16="http://schemas.microsoft.com/office/drawing/2014/main" id="{F74ACA8A-49DA-4A02-8D76-F1646711CD17}"/>
                </a:ext>
              </a:extLst>
            </p:cNvPr>
            <p:cNvSpPr>
              <a:spLocks noChangeArrowheads="1"/>
            </p:cNvSpPr>
            <p:nvPr/>
          </p:nvSpPr>
          <p:spPr bwMode="auto">
            <a:xfrm>
              <a:off x="5545138" y="4635500"/>
              <a:ext cx="9525" cy="698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09" name="Freeform 205">
              <a:extLst>
                <a:ext uri="{FF2B5EF4-FFF2-40B4-BE49-F238E27FC236}">
                  <a16:creationId xmlns:a16="http://schemas.microsoft.com/office/drawing/2014/main" id="{9997DE38-CCCE-49D8-B08D-C3A71B03B8FE}"/>
                </a:ext>
              </a:extLst>
            </p:cNvPr>
            <p:cNvSpPr>
              <a:spLocks/>
            </p:cNvSpPr>
            <p:nvPr/>
          </p:nvSpPr>
          <p:spPr bwMode="auto">
            <a:xfrm>
              <a:off x="5545138" y="4565650"/>
              <a:ext cx="19050" cy="79375"/>
            </a:xfrm>
            <a:custGeom>
              <a:avLst/>
              <a:gdLst>
                <a:gd name="T0" fmla="*/ 0 w 12"/>
                <a:gd name="T1" fmla="*/ 44 h 50"/>
                <a:gd name="T2" fmla="*/ 6 w 12"/>
                <a:gd name="T3" fmla="*/ 0 h 50"/>
                <a:gd name="T4" fmla="*/ 12 w 12"/>
                <a:gd name="T5" fmla="*/ 0 h 50"/>
                <a:gd name="T6" fmla="*/ 12 w 12"/>
                <a:gd name="T7" fmla="*/ 6 h 50"/>
                <a:gd name="T8" fmla="*/ 6 w 12"/>
                <a:gd name="T9" fmla="*/ 50 h 50"/>
                <a:gd name="T10" fmla="*/ 0 w 12"/>
                <a:gd name="T11" fmla="*/ 50 h 50"/>
                <a:gd name="T12" fmla="*/ 0 w 12"/>
                <a:gd name="T13" fmla="*/ 44 h 50"/>
              </a:gdLst>
              <a:ahLst/>
              <a:cxnLst>
                <a:cxn ang="0">
                  <a:pos x="T0" y="T1"/>
                </a:cxn>
                <a:cxn ang="0">
                  <a:pos x="T2" y="T3"/>
                </a:cxn>
                <a:cxn ang="0">
                  <a:pos x="T4" y="T5"/>
                </a:cxn>
                <a:cxn ang="0">
                  <a:pos x="T6" y="T7"/>
                </a:cxn>
                <a:cxn ang="0">
                  <a:pos x="T8" y="T9"/>
                </a:cxn>
                <a:cxn ang="0">
                  <a:pos x="T10" y="T11"/>
                </a:cxn>
                <a:cxn ang="0">
                  <a:pos x="T12" y="T13"/>
                </a:cxn>
              </a:cxnLst>
              <a:rect l="0" t="0" r="r" b="b"/>
              <a:pathLst>
                <a:path w="12" h="50">
                  <a:moveTo>
                    <a:pt x="0" y="44"/>
                  </a:moveTo>
                  <a:lnTo>
                    <a:pt x="6" y="0"/>
                  </a:lnTo>
                  <a:lnTo>
                    <a:pt x="12" y="0"/>
                  </a:lnTo>
                  <a:lnTo>
                    <a:pt x="12" y="6"/>
                  </a:lnTo>
                  <a:lnTo>
                    <a:pt x="6" y="50"/>
                  </a:lnTo>
                  <a:lnTo>
                    <a:pt x="0" y="50"/>
                  </a:lnTo>
                  <a:lnTo>
                    <a:pt x="0" y="44"/>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10" name="Rectangle 206">
              <a:extLst>
                <a:ext uri="{FF2B5EF4-FFF2-40B4-BE49-F238E27FC236}">
                  <a16:creationId xmlns:a16="http://schemas.microsoft.com/office/drawing/2014/main" id="{6CE83DBD-64F6-4D22-9B78-2A3F41308C92}"/>
                </a:ext>
              </a:extLst>
            </p:cNvPr>
            <p:cNvSpPr>
              <a:spLocks noChangeArrowheads="1"/>
            </p:cNvSpPr>
            <p:nvPr/>
          </p:nvSpPr>
          <p:spPr bwMode="auto">
            <a:xfrm>
              <a:off x="5554663" y="4505325"/>
              <a:ext cx="9525" cy="698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11" name="Rectangle 207">
              <a:extLst>
                <a:ext uri="{FF2B5EF4-FFF2-40B4-BE49-F238E27FC236}">
                  <a16:creationId xmlns:a16="http://schemas.microsoft.com/office/drawing/2014/main" id="{89000A66-DD8D-4FE1-A8F5-DFA2EBD7B24F}"/>
                </a:ext>
              </a:extLst>
            </p:cNvPr>
            <p:cNvSpPr>
              <a:spLocks noChangeArrowheads="1"/>
            </p:cNvSpPr>
            <p:nvPr/>
          </p:nvSpPr>
          <p:spPr bwMode="auto">
            <a:xfrm>
              <a:off x="5554663" y="4446588"/>
              <a:ext cx="9525" cy="682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12" name="Freeform 208">
              <a:extLst>
                <a:ext uri="{FF2B5EF4-FFF2-40B4-BE49-F238E27FC236}">
                  <a16:creationId xmlns:a16="http://schemas.microsoft.com/office/drawing/2014/main" id="{4864C53F-CCFF-415D-B945-0102631D5FB8}"/>
                </a:ext>
              </a:extLst>
            </p:cNvPr>
            <p:cNvSpPr>
              <a:spLocks/>
            </p:cNvSpPr>
            <p:nvPr/>
          </p:nvSpPr>
          <p:spPr bwMode="auto">
            <a:xfrm>
              <a:off x="5554663" y="4395788"/>
              <a:ext cx="19050" cy="60325"/>
            </a:xfrm>
            <a:custGeom>
              <a:avLst/>
              <a:gdLst>
                <a:gd name="T0" fmla="*/ 0 w 12"/>
                <a:gd name="T1" fmla="*/ 32 h 38"/>
                <a:gd name="T2" fmla="*/ 6 w 12"/>
                <a:gd name="T3" fmla="*/ 0 h 38"/>
                <a:gd name="T4" fmla="*/ 12 w 12"/>
                <a:gd name="T5" fmla="*/ 0 h 38"/>
                <a:gd name="T6" fmla="*/ 12 w 12"/>
                <a:gd name="T7" fmla="*/ 6 h 38"/>
                <a:gd name="T8" fmla="*/ 6 w 12"/>
                <a:gd name="T9" fmla="*/ 38 h 38"/>
                <a:gd name="T10" fmla="*/ 0 w 12"/>
                <a:gd name="T11" fmla="*/ 38 h 38"/>
                <a:gd name="T12" fmla="*/ 0 w 12"/>
                <a:gd name="T13" fmla="*/ 32 h 38"/>
              </a:gdLst>
              <a:ahLst/>
              <a:cxnLst>
                <a:cxn ang="0">
                  <a:pos x="T0" y="T1"/>
                </a:cxn>
                <a:cxn ang="0">
                  <a:pos x="T2" y="T3"/>
                </a:cxn>
                <a:cxn ang="0">
                  <a:pos x="T4" y="T5"/>
                </a:cxn>
                <a:cxn ang="0">
                  <a:pos x="T6" y="T7"/>
                </a:cxn>
                <a:cxn ang="0">
                  <a:pos x="T8" y="T9"/>
                </a:cxn>
                <a:cxn ang="0">
                  <a:pos x="T10" y="T11"/>
                </a:cxn>
                <a:cxn ang="0">
                  <a:pos x="T12" y="T13"/>
                </a:cxn>
              </a:cxnLst>
              <a:rect l="0" t="0" r="r" b="b"/>
              <a:pathLst>
                <a:path w="12" h="38">
                  <a:moveTo>
                    <a:pt x="0" y="32"/>
                  </a:moveTo>
                  <a:lnTo>
                    <a:pt x="6" y="0"/>
                  </a:lnTo>
                  <a:lnTo>
                    <a:pt x="12" y="0"/>
                  </a:lnTo>
                  <a:lnTo>
                    <a:pt x="12" y="6"/>
                  </a:lnTo>
                  <a:lnTo>
                    <a:pt x="6" y="38"/>
                  </a:lnTo>
                  <a:lnTo>
                    <a:pt x="0" y="38"/>
                  </a:lnTo>
                  <a:lnTo>
                    <a:pt x="0" y="32"/>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13" name="Rectangle 209">
              <a:extLst>
                <a:ext uri="{FF2B5EF4-FFF2-40B4-BE49-F238E27FC236}">
                  <a16:creationId xmlns:a16="http://schemas.microsoft.com/office/drawing/2014/main" id="{A299AF02-E15A-43F8-93A9-95678EAC0FE9}"/>
                </a:ext>
              </a:extLst>
            </p:cNvPr>
            <p:cNvSpPr>
              <a:spLocks noChangeArrowheads="1"/>
            </p:cNvSpPr>
            <p:nvPr/>
          </p:nvSpPr>
          <p:spPr bwMode="auto">
            <a:xfrm>
              <a:off x="5564188" y="4346575"/>
              <a:ext cx="9525" cy="58738"/>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14" name="Rectangle 210">
              <a:extLst>
                <a:ext uri="{FF2B5EF4-FFF2-40B4-BE49-F238E27FC236}">
                  <a16:creationId xmlns:a16="http://schemas.microsoft.com/office/drawing/2014/main" id="{DE29B21A-D7A8-41D9-9025-A19F0FC24391}"/>
                </a:ext>
              </a:extLst>
            </p:cNvPr>
            <p:cNvSpPr>
              <a:spLocks noChangeArrowheads="1"/>
            </p:cNvSpPr>
            <p:nvPr/>
          </p:nvSpPr>
          <p:spPr bwMode="auto">
            <a:xfrm>
              <a:off x="5564188" y="4295775"/>
              <a:ext cx="9525" cy="6032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15" name="Freeform 211">
              <a:extLst>
                <a:ext uri="{FF2B5EF4-FFF2-40B4-BE49-F238E27FC236}">
                  <a16:creationId xmlns:a16="http://schemas.microsoft.com/office/drawing/2014/main" id="{91E216BD-303A-47D7-8D7A-B00630067757}"/>
                </a:ext>
              </a:extLst>
            </p:cNvPr>
            <p:cNvSpPr>
              <a:spLocks/>
            </p:cNvSpPr>
            <p:nvPr/>
          </p:nvSpPr>
          <p:spPr bwMode="auto">
            <a:xfrm>
              <a:off x="5564188" y="4256088"/>
              <a:ext cx="20637" cy="50800"/>
            </a:xfrm>
            <a:custGeom>
              <a:avLst/>
              <a:gdLst>
                <a:gd name="T0" fmla="*/ 0 w 13"/>
                <a:gd name="T1" fmla="*/ 25 h 32"/>
                <a:gd name="T2" fmla="*/ 6 w 13"/>
                <a:gd name="T3" fmla="*/ 0 h 32"/>
                <a:gd name="T4" fmla="*/ 13 w 13"/>
                <a:gd name="T5" fmla="*/ 0 h 32"/>
                <a:gd name="T6" fmla="*/ 13 w 13"/>
                <a:gd name="T7" fmla="*/ 6 h 32"/>
                <a:gd name="T8" fmla="*/ 6 w 13"/>
                <a:gd name="T9" fmla="*/ 32 h 32"/>
                <a:gd name="T10" fmla="*/ 0 w 13"/>
                <a:gd name="T11" fmla="*/ 32 h 32"/>
                <a:gd name="T12" fmla="*/ 0 w 13"/>
                <a:gd name="T13" fmla="*/ 25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0" y="25"/>
                  </a:moveTo>
                  <a:lnTo>
                    <a:pt x="6" y="0"/>
                  </a:lnTo>
                  <a:lnTo>
                    <a:pt x="13" y="0"/>
                  </a:lnTo>
                  <a:lnTo>
                    <a:pt x="13" y="6"/>
                  </a:lnTo>
                  <a:lnTo>
                    <a:pt x="6" y="32"/>
                  </a:lnTo>
                  <a:lnTo>
                    <a:pt x="0" y="32"/>
                  </a:lnTo>
                  <a:lnTo>
                    <a:pt x="0" y="25"/>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16" name="Rectangle 212">
              <a:extLst>
                <a:ext uri="{FF2B5EF4-FFF2-40B4-BE49-F238E27FC236}">
                  <a16:creationId xmlns:a16="http://schemas.microsoft.com/office/drawing/2014/main" id="{9EF5348B-1C42-43D0-85AD-6CBB5FFCD8E4}"/>
                </a:ext>
              </a:extLst>
            </p:cNvPr>
            <p:cNvSpPr>
              <a:spLocks noChangeArrowheads="1"/>
            </p:cNvSpPr>
            <p:nvPr/>
          </p:nvSpPr>
          <p:spPr bwMode="auto">
            <a:xfrm>
              <a:off x="5573713" y="4216400"/>
              <a:ext cx="11112" cy="49213"/>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17" name="Freeform 213">
              <a:extLst>
                <a:ext uri="{FF2B5EF4-FFF2-40B4-BE49-F238E27FC236}">
                  <a16:creationId xmlns:a16="http://schemas.microsoft.com/office/drawing/2014/main" id="{B45C0DF9-9735-420C-8291-4DB5824DEDF0}"/>
                </a:ext>
              </a:extLst>
            </p:cNvPr>
            <p:cNvSpPr>
              <a:spLocks/>
            </p:cNvSpPr>
            <p:nvPr/>
          </p:nvSpPr>
          <p:spPr bwMode="auto">
            <a:xfrm>
              <a:off x="5573713" y="4176713"/>
              <a:ext cx="20637" cy="49212"/>
            </a:xfrm>
            <a:custGeom>
              <a:avLst/>
              <a:gdLst>
                <a:gd name="T0" fmla="*/ 0 w 13"/>
                <a:gd name="T1" fmla="*/ 25 h 31"/>
                <a:gd name="T2" fmla="*/ 7 w 13"/>
                <a:gd name="T3" fmla="*/ 0 h 31"/>
                <a:gd name="T4" fmla="*/ 13 w 13"/>
                <a:gd name="T5" fmla="*/ 0 h 31"/>
                <a:gd name="T6" fmla="*/ 13 w 13"/>
                <a:gd name="T7" fmla="*/ 6 h 31"/>
                <a:gd name="T8" fmla="*/ 7 w 13"/>
                <a:gd name="T9" fmla="*/ 31 h 31"/>
                <a:gd name="T10" fmla="*/ 0 w 13"/>
                <a:gd name="T11" fmla="*/ 31 h 31"/>
                <a:gd name="T12" fmla="*/ 0 w 13"/>
                <a:gd name="T13" fmla="*/ 25 h 31"/>
              </a:gdLst>
              <a:ahLst/>
              <a:cxnLst>
                <a:cxn ang="0">
                  <a:pos x="T0" y="T1"/>
                </a:cxn>
                <a:cxn ang="0">
                  <a:pos x="T2" y="T3"/>
                </a:cxn>
                <a:cxn ang="0">
                  <a:pos x="T4" y="T5"/>
                </a:cxn>
                <a:cxn ang="0">
                  <a:pos x="T6" y="T7"/>
                </a:cxn>
                <a:cxn ang="0">
                  <a:pos x="T8" y="T9"/>
                </a:cxn>
                <a:cxn ang="0">
                  <a:pos x="T10" y="T11"/>
                </a:cxn>
                <a:cxn ang="0">
                  <a:pos x="T12" y="T13"/>
                </a:cxn>
              </a:cxnLst>
              <a:rect l="0" t="0" r="r" b="b"/>
              <a:pathLst>
                <a:path w="13" h="31">
                  <a:moveTo>
                    <a:pt x="0" y="25"/>
                  </a:moveTo>
                  <a:lnTo>
                    <a:pt x="7" y="0"/>
                  </a:lnTo>
                  <a:lnTo>
                    <a:pt x="13" y="0"/>
                  </a:lnTo>
                  <a:lnTo>
                    <a:pt x="13" y="6"/>
                  </a:lnTo>
                  <a:lnTo>
                    <a:pt x="7" y="31"/>
                  </a:lnTo>
                  <a:lnTo>
                    <a:pt x="0" y="31"/>
                  </a:lnTo>
                  <a:lnTo>
                    <a:pt x="0" y="25"/>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18" name="Rectangle 214">
              <a:extLst>
                <a:ext uri="{FF2B5EF4-FFF2-40B4-BE49-F238E27FC236}">
                  <a16:creationId xmlns:a16="http://schemas.microsoft.com/office/drawing/2014/main" id="{E25803D7-E9AA-472B-B46B-96BAB570E910}"/>
                </a:ext>
              </a:extLst>
            </p:cNvPr>
            <p:cNvSpPr>
              <a:spLocks noChangeArrowheads="1"/>
            </p:cNvSpPr>
            <p:nvPr/>
          </p:nvSpPr>
          <p:spPr bwMode="auto">
            <a:xfrm>
              <a:off x="5584825" y="4146550"/>
              <a:ext cx="9525" cy="39688"/>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19" name="Rectangle 215">
              <a:extLst>
                <a:ext uri="{FF2B5EF4-FFF2-40B4-BE49-F238E27FC236}">
                  <a16:creationId xmlns:a16="http://schemas.microsoft.com/office/drawing/2014/main" id="{E9F6488A-528B-4EF7-AD5F-BC08A8A3A007}"/>
                </a:ext>
              </a:extLst>
            </p:cNvPr>
            <p:cNvSpPr>
              <a:spLocks noChangeArrowheads="1"/>
            </p:cNvSpPr>
            <p:nvPr/>
          </p:nvSpPr>
          <p:spPr bwMode="auto">
            <a:xfrm>
              <a:off x="5584825" y="4127500"/>
              <a:ext cx="9525" cy="2857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20" name="Freeform 216">
              <a:extLst>
                <a:ext uri="{FF2B5EF4-FFF2-40B4-BE49-F238E27FC236}">
                  <a16:creationId xmlns:a16="http://schemas.microsoft.com/office/drawing/2014/main" id="{5F009399-906C-4607-A0B4-E021C52E848C}"/>
                </a:ext>
              </a:extLst>
            </p:cNvPr>
            <p:cNvSpPr>
              <a:spLocks/>
            </p:cNvSpPr>
            <p:nvPr/>
          </p:nvSpPr>
          <p:spPr bwMode="auto">
            <a:xfrm>
              <a:off x="5584825" y="4106863"/>
              <a:ext cx="19050" cy="30162"/>
            </a:xfrm>
            <a:custGeom>
              <a:avLst/>
              <a:gdLst>
                <a:gd name="T0" fmla="*/ 0 w 12"/>
                <a:gd name="T1" fmla="*/ 13 h 19"/>
                <a:gd name="T2" fmla="*/ 6 w 12"/>
                <a:gd name="T3" fmla="*/ 0 h 19"/>
                <a:gd name="T4" fmla="*/ 12 w 12"/>
                <a:gd name="T5" fmla="*/ 0 h 19"/>
                <a:gd name="T6" fmla="*/ 12 w 12"/>
                <a:gd name="T7" fmla="*/ 6 h 19"/>
                <a:gd name="T8" fmla="*/ 6 w 12"/>
                <a:gd name="T9" fmla="*/ 19 h 19"/>
                <a:gd name="T10" fmla="*/ 0 w 12"/>
                <a:gd name="T11" fmla="*/ 19 h 19"/>
                <a:gd name="T12" fmla="*/ 0 w 12"/>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13"/>
                  </a:moveTo>
                  <a:lnTo>
                    <a:pt x="6" y="0"/>
                  </a:lnTo>
                  <a:lnTo>
                    <a:pt x="12" y="0"/>
                  </a:lnTo>
                  <a:lnTo>
                    <a:pt x="12" y="6"/>
                  </a:lnTo>
                  <a:lnTo>
                    <a:pt x="6" y="19"/>
                  </a:lnTo>
                  <a:lnTo>
                    <a:pt x="0" y="19"/>
                  </a:lnTo>
                  <a:lnTo>
                    <a:pt x="0" y="13"/>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21" name="Rectangle 217">
              <a:extLst>
                <a:ext uri="{FF2B5EF4-FFF2-40B4-BE49-F238E27FC236}">
                  <a16:creationId xmlns:a16="http://schemas.microsoft.com/office/drawing/2014/main" id="{52FA7197-5A42-4FD1-8262-AA6769EFC527}"/>
                </a:ext>
              </a:extLst>
            </p:cNvPr>
            <p:cNvSpPr>
              <a:spLocks noChangeArrowheads="1"/>
            </p:cNvSpPr>
            <p:nvPr/>
          </p:nvSpPr>
          <p:spPr bwMode="auto">
            <a:xfrm>
              <a:off x="5594350" y="4086225"/>
              <a:ext cx="9525" cy="30163"/>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22" name="Freeform 218">
              <a:extLst>
                <a:ext uri="{FF2B5EF4-FFF2-40B4-BE49-F238E27FC236}">
                  <a16:creationId xmlns:a16="http://schemas.microsoft.com/office/drawing/2014/main" id="{8900CDDB-A829-472A-AD05-07C846A71397}"/>
                </a:ext>
              </a:extLst>
            </p:cNvPr>
            <p:cNvSpPr>
              <a:spLocks/>
            </p:cNvSpPr>
            <p:nvPr/>
          </p:nvSpPr>
          <p:spPr bwMode="auto">
            <a:xfrm>
              <a:off x="5594350" y="4076700"/>
              <a:ext cx="20638" cy="20638"/>
            </a:xfrm>
            <a:custGeom>
              <a:avLst/>
              <a:gdLst>
                <a:gd name="T0" fmla="*/ 0 w 13"/>
                <a:gd name="T1" fmla="*/ 6 h 13"/>
                <a:gd name="T2" fmla="*/ 6 w 13"/>
                <a:gd name="T3" fmla="*/ 0 h 13"/>
                <a:gd name="T4" fmla="*/ 13 w 13"/>
                <a:gd name="T5" fmla="*/ 0 h 13"/>
                <a:gd name="T6" fmla="*/ 13 w 13"/>
                <a:gd name="T7" fmla="*/ 6 h 13"/>
                <a:gd name="T8" fmla="*/ 6 w 13"/>
                <a:gd name="T9" fmla="*/ 13 h 13"/>
                <a:gd name="T10" fmla="*/ 0 w 13"/>
                <a:gd name="T11" fmla="*/ 13 h 13"/>
                <a:gd name="T12" fmla="*/ 0 w 13"/>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6"/>
                  </a:moveTo>
                  <a:lnTo>
                    <a:pt x="6" y="0"/>
                  </a:lnTo>
                  <a:lnTo>
                    <a:pt x="13" y="0"/>
                  </a:lnTo>
                  <a:lnTo>
                    <a:pt x="13" y="6"/>
                  </a:lnTo>
                  <a:lnTo>
                    <a:pt x="6" y="13"/>
                  </a:lnTo>
                  <a:lnTo>
                    <a:pt x="0" y="13"/>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23" name="Freeform 219">
              <a:extLst>
                <a:ext uri="{FF2B5EF4-FFF2-40B4-BE49-F238E27FC236}">
                  <a16:creationId xmlns:a16="http://schemas.microsoft.com/office/drawing/2014/main" id="{79928631-4AB6-4F3F-8D68-AE261C2B1714}"/>
                </a:ext>
              </a:extLst>
            </p:cNvPr>
            <p:cNvSpPr>
              <a:spLocks/>
            </p:cNvSpPr>
            <p:nvPr/>
          </p:nvSpPr>
          <p:spPr bwMode="auto">
            <a:xfrm>
              <a:off x="5603875" y="4076700"/>
              <a:ext cx="20638" cy="20638"/>
            </a:xfrm>
            <a:custGeom>
              <a:avLst/>
              <a:gdLst>
                <a:gd name="T0" fmla="*/ 0 w 13"/>
                <a:gd name="T1" fmla="*/ 0 h 13"/>
                <a:gd name="T2" fmla="*/ 7 w 13"/>
                <a:gd name="T3" fmla="*/ 0 h 13"/>
                <a:gd name="T4" fmla="*/ 13 w 13"/>
                <a:gd name="T5" fmla="*/ 6 h 13"/>
                <a:gd name="T6" fmla="*/ 13 w 13"/>
                <a:gd name="T7" fmla="*/ 13 h 13"/>
                <a:gd name="T8" fmla="*/ 7 w 13"/>
                <a:gd name="T9" fmla="*/ 13 h 13"/>
                <a:gd name="T10" fmla="*/ 0 w 13"/>
                <a:gd name="T11" fmla="*/ 6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7" y="0"/>
                  </a:lnTo>
                  <a:lnTo>
                    <a:pt x="13" y="6"/>
                  </a:lnTo>
                  <a:lnTo>
                    <a:pt x="13" y="13"/>
                  </a:lnTo>
                  <a:lnTo>
                    <a:pt x="7" y="13"/>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24" name="Rectangle 220">
              <a:extLst>
                <a:ext uri="{FF2B5EF4-FFF2-40B4-BE49-F238E27FC236}">
                  <a16:creationId xmlns:a16="http://schemas.microsoft.com/office/drawing/2014/main" id="{E2D700CD-C838-47CA-9BEC-2DFADF6F45B9}"/>
                </a:ext>
              </a:extLst>
            </p:cNvPr>
            <p:cNvSpPr>
              <a:spLocks noChangeArrowheads="1"/>
            </p:cNvSpPr>
            <p:nvPr/>
          </p:nvSpPr>
          <p:spPr bwMode="auto">
            <a:xfrm>
              <a:off x="5614988" y="4086225"/>
              <a:ext cx="9525" cy="30163"/>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25" name="Freeform 221">
              <a:extLst>
                <a:ext uri="{FF2B5EF4-FFF2-40B4-BE49-F238E27FC236}">
                  <a16:creationId xmlns:a16="http://schemas.microsoft.com/office/drawing/2014/main" id="{3CBE7B43-D8A9-445E-9E9A-FEE0DFF6BECC}"/>
                </a:ext>
              </a:extLst>
            </p:cNvPr>
            <p:cNvSpPr>
              <a:spLocks/>
            </p:cNvSpPr>
            <p:nvPr/>
          </p:nvSpPr>
          <p:spPr bwMode="auto">
            <a:xfrm>
              <a:off x="5614988" y="4106863"/>
              <a:ext cx="19050" cy="30162"/>
            </a:xfrm>
            <a:custGeom>
              <a:avLst/>
              <a:gdLst>
                <a:gd name="T0" fmla="*/ 0 w 12"/>
                <a:gd name="T1" fmla="*/ 0 h 19"/>
                <a:gd name="T2" fmla="*/ 6 w 12"/>
                <a:gd name="T3" fmla="*/ 0 h 19"/>
                <a:gd name="T4" fmla="*/ 12 w 12"/>
                <a:gd name="T5" fmla="*/ 13 h 19"/>
                <a:gd name="T6" fmla="*/ 12 w 12"/>
                <a:gd name="T7" fmla="*/ 19 h 19"/>
                <a:gd name="T8" fmla="*/ 6 w 12"/>
                <a:gd name="T9" fmla="*/ 19 h 19"/>
                <a:gd name="T10" fmla="*/ 0 w 12"/>
                <a:gd name="T11" fmla="*/ 6 h 19"/>
                <a:gd name="T12" fmla="*/ 0 w 12"/>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0"/>
                  </a:moveTo>
                  <a:lnTo>
                    <a:pt x="6" y="0"/>
                  </a:lnTo>
                  <a:lnTo>
                    <a:pt x="12" y="13"/>
                  </a:lnTo>
                  <a:lnTo>
                    <a:pt x="12" y="19"/>
                  </a:lnTo>
                  <a:lnTo>
                    <a:pt x="6" y="19"/>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26" name="Rectangle 222">
              <a:extLst>
                <a:ext uri="{FF2B5EF4-FFF2-40B4-BE49-F238E27FC236}">
                  <a16:creationId xmlns:a16="http://schemas.microsoft.com/office/drawing/2014/main" id="{A49F1C1A-BA32-4091-A029-9338569E8BE5}"/>
                </a:ext>
              </a:extLst>
            </p:cNvPr>
            <p:cNvSpPr>
              <a:spLocks noChangeArrowheads="1"/>
            </p:cNvSpPr>
            <p:nvPr/>
          </p:nvSpPr>
          <p:spPr bwMode="auto">
            <a:xfrm>
              <a:off x="5624513" y="4127500"/>
              <a:ext cx="9525" cy="2857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27" name="Rectangle 223">
              <a:extLst>
                <a:ext uri="{FF2B5EF4-FFF2-40B4-BE49-F238E27FC236}">
                  <a16:creationId xmlns:a16="http://schemas.microsoft.com/office/drawing/2014/main" id="{CFABF828-27BB-4648-8CF9-2A5A5F95F428}"/>
                </a:ext>
              </a:extLst>
            </p:cNvPr>
            <p:cNvSpPr>
              <a:spLocks noChangeArrowheads="1"/>
            </p:cNvSpPr>
            <p:nvPr/>
          </p:nvSpPr>
          <p:spPr bwMode="auto">
            <a:xfrm>
              <a:off x="5624513" y="4146550"/>
              <a:ext cx="9525" cy="39688"/>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28" name="Freeform 224">
              <a:extLst>
                <a:ext uri="{FF2B5EF4-FFF2-40B4-BE49-F238E27FC236}">
                  <a16:creationId xmlns:a16="http://schemas.microsoft.com/office/drawing/2014/main" id="{C7253B3A-2746-46BB-955C-DC10CAF203A3}"/>
                </a:ext>
              </a:extLst>
            </p:cNvPr>
            <p:cNvSpPr>
              <a:spLocks/>
            </p:cNvSpPr>
            <p:nvPr/>
          </p:nvSpPr>
          <p:spPr bwMode="auto">
            <a:xfrm>
              <a:off x="5624513" y="4176713"/>
              <a:ext cx="19050" cy="49212"/>
            </a:xfrm>
            <a:custGeom>
              <a:avLst/>
              <a:gdLst>
                <a:gd name="T0" fmla="*/ 0 w 12"/>
                <a:gd name="T1" fmla="*/ 0 h 31"/>
                <a:gd name="T2" fmla="*/ 6 w 12"/>
                <a:gd name="T3" fmla="*/ 0 h 31"/>
                <a:gd name="T4" fmla="*/ 12 w 12"/>
                <a:gd name="T5" fmla="*/ 25 h 31"/>
                <a:gd name="T6" fmla="*/ 12 w 12"/>
                <a:gd name="T7" fmla="*/ 31 h 31"/>
                <a:gd name="T8" fmla="*/ 6 w 12"/>
                <a:gd name="T9" fmla="*/ 31 h 31"/>
                <a:gd name="T10" fmla="*/ 0 w 12"/>
                <a:gd name="T11" fmla="*/ 6 h 31"/>
                <a:gd name="T12" fmla="*/ 0 w 1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12" h="31">
                  <a:moveTo>
                    <a:pt x="0" y="0"/>
                  </a:moveTo>
                  <a:lnTo>
                    <a:pt x="6" y="0"/>
                  </a:lnTo>
                  <a:lnTo>
                    <a:pt x="12" y="25"/>
                  </a:lnTo>
                  <a:lnTo>
                    <a:pt x="12" y="31"/>
                  </a:lnTo>
                  <a:lnTo>
                    <a:pt x="6" y="31"/>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29" name="Rectangle 225">
              <a:extLst>
                <a:ext uri="{FF2B5EF4-FFF2-40B4-BE49-F238E27FC236}">
                  <a16:creationId xmlns:a16="http://schemas.microsoft.com/office/drawing/2014/main" id="{2807E127-0961-4DD5-87FA-2269D4A0294F}"/>
                </a:ext>
              </a:extLst>
            </p:cNvPr>
            <p:cNvSpPr>
              <a:spLocks noChangeArrowheads="1"/>
            </p:cNvSpPr>
            <p:nvPr/>
          </p:nvSpPr>
          <p:spPr bwMode="auto">
            <a:xfrm>
              <a:off x="5634038" y="4216400"/>
              <a:ext cx="9525" cy="49213"/>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30" name="Freeform 226">
              <a:extLst>
                <a:ext uri="{FF2B5EF4-FFF2-40B4-BE49-F238E27FC236}">
                  <a16:creationId xmlns:a16="http://schemas.microsoft.com/office/drawing/2014/main" id="{07BC72CC-1E5A-410A-AB95-5EACFD5EAB2C}"/>
                </a:ext>
              </a:extLst>
            </p:cNvPr>
            <p:cNvSpPr>
              <a:spLocks/>
            </p:cNvSpPr>
            <p:nvPr/>
          </p:nvSpPr>
          <p:spPr bwMode="auto">
            <a:xfrm>
              <a:off x="5634038" y="4256088"/>
              <a:ext cx="20637" cy="50800"/>
            </a:xfrm>
            <a:custGeom>
              <a:avLst/>
              <a:gdLst>
                <a:gd name="T0" fmla="*/ 0 w 13"/>
                <a:gd name="T1" fmla="*/ 0 h 32"/>
                <a:gd name="T2" fmla="*/ 6 w 13"/>
                <a:gd name="T3" fmla="*/ 0 h 32"/>
                <a:gd name="T4" fmla="*/ 13 w 13"/>
                <a:gd name="T5" fmla="*/ 25 h 32"/>
                <a:gd name="T6" fmla="*/ 13 w 13"/>
                <a:gd name="T7" fmla="*/ 32 h 32"/>
                <a:gd name="T8" fmla="*/ 6 w 13"/>
                <a:gd name="T9" fmla="*/ 32 h 32"/>
                <a:gd name="T10" fmla="*/ 0 w 13"/>
                <a:gd name="T11" fmla="*/ 6 h 32"/>
                <a:gd name="T12" fmla="*/ 0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0" y="0"/>
                  </a:moveTo>
                  <a:lnTo>
                    <a:pt x="6" y="0"/>
                  </a:lnTo>
                  <a:lnTo>
                    <a:pt x="13" y="25"/>
                  </a:lnTo>
                  <a:lnTo>
                    <a:pt x="13" y="32"/>
                  </a:lnTo>
                  <a:lnTo>
                    <a:pt x="6" y="3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31" name="Rectangle 227">
              <a:extLst>
                <a:ext uri="{FF2B5EF4-FFF2-40B4-BE49-F238E27FC236}">
                  <a16:creationId xmlns:a16="http://schemas.microsoft.com/office/drawing/2014/main" id="{DF5F4C18-72B8-4538-97A8-1403A7E31C4F}"/>
                </a:ext>
              </a:extLst>
            </p:cNvPr>
            <p:cNvSpPr>
              <a:spLocks noChangeArrowheads="1"/>
            </p:cNvSpPr>
            <p:nvPr/>
          </p:nvSpPr>
          <p:spPr bwMode="auto">
            <a:xfrm>
              <a:off x="5643563" y="4295775"/>
              <a:ext cx="11112" cy="6032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32" name="Rectangle 228">
              <a:extLst>
                <a:ext uri="{FF2B5EF4-FFF2-40B4-BE49-F238E27FC236}">
                  <a16:creationId xmlns:a16="http://schemas.microsoft.com/office/drawing/2014/main" id="{C93F9902-5E93-455D-B2CD-D3175162B3D4}"/>
                </a:ext>
              </a:extLst>
            </p:cNvPr>
            <p:cNvSpPr>
              <a:spLocks noChangeArrowheads="1"/>
            </p:cNvSpPr>
            <p:nvPr/>
          </p:nvSpPr>
          <p:spPr bwMode="auto">
            <a:xfrm>
              <a:off x="5643563" y="4346575"/>
              <a:ext cx="11112" cy="58738"/>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33" name="Freeform 229">
              <a:extLst>
                <a:ext uri="{FF2B5EF4-FFF2-40B4-BE49-F238E27FC236}">
                  <a16:creationId xmlns:a16="http://schemas.microsoft.com/office/drawing/2014/main" id="{5257169F-B586-4583-B7DD-AC41E4F90517}"/>
                </a:ext>
              </a:extLst>
            </p:cNvPr>
            <p:cNvSpPr>
              <a:spLocks/>
            </p:cNvSpPr>
            <p:nvPr/>
          </p:nvSpPr>
          <p:spPr bwMode="auto">
            <a:xfrm>
              <a:off x="5643563" y="4395788"/>
              <a:ext cx="20637" cy="60325"/>
            </a:xfrm>
            <a:custGeom>
              <a:avLst/>
              <a:gdLst>
                <a:gd name="T0" fmla="*/ 0 w 13"/>
                <a:gd name="T1" fmla="*/ 0 h 38"/>
                <a:gd name="T2" fmla="*/ 7 w 13"/>
                <a:gd name="T3" fmla="*/ 0 h 38"/>
                <a:gd name="T4" fmla="*/ 13 w 13"/>
                <a:gd name="T5" fmla="*/ 32 h 38"/>
                <a:gd name="T6" fmla="*/ 13 w 13"/>
                <a:gd name="T7" fmla="*/ 38 h 38"/>
                <a:gd name="T8" fmla="*/ 7 w 13"/>
                <a:gd name="T9" fmla="*/ 38 h 38"/>
                <a:gd name="T10" fmla="*/ 0 w 13"/>
                <a:gd name="T11" fmla="*/ 6 h 38"/>
                <a:gd name="T12" fmla="*/ 0 w 13"/>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3" h="38">
                  <a:moveTo>
                    <a:pt x="0" y="0"/>
                  </a:moveTo>
                  <a:lnTo>
                    <a:pt x="7" y="0"/>
                  </a:lnTo>
                  <a:lnTo>
                    <a:pt x="13" y="32"/>
                  </a:lnTo>
                  <a:lnTo>
                    <a:pt x="13" y="38"/>
                  </a:lnTo>
                  <a:lnTo>
                    <a:pt x="7" y="38"/>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34" name="Rectangle 230">
              <a:extLst>
                <a:ext uri="{FF2B5EF4-FFF2-40B4-BE49-F238E27FC236}">
                  <a16:creationId xmlns:a16="http://schemas.microsoft.com/office/drawing/2014/main" id="{1A5C0038-9B74-450F-9941-0CDBFB414412}"/>
                </a:ext>
              </a:extLst>
            </p:cNvPr>
            <p:cNvSpPr>
              <a:spLocks noChangeArrowheads="1"/>
            </p:cNvSpPr>
            <p:nvPr/>
          </p:nvSpPr>
          <p:spPr bwMode="auto">
            <a:xfrm>
              <a:off x="5654675" y="4446588"/>
              <a:ext cx="9525" cy="682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35" name="Rectangle 231">
              <a:extLst>
                <a:ext uri="{FF2B5EF4-FFF2-40B4-BE49-F238E27FC236}">
                  <a16:creationId xmlns:a16="http://schemas.microsoft.com/office/drawing/2014/main" id="{1C21AFCD-05FB-4847-B7FF-BDD52215F102}"/>
                </a:ext>
              </a:extLst>
            </p:cNvPr>
            <p:cNvSpPr>
              <a:spLocks noChangeArrowheads="1"/>
            </p:cNvSpPr>
            <p:nvPr/>
          </p:nvSpPr>
          <p:spPr bwMode="auto">
            <a:xfrm>
              <a:off x="5654675" y="4505325"/>
              <a:ext cx="9525" cy="698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36" name="Freeform 232">
              <a:extLst>
                <a:ext uri="{FF2B5EF4-FFF2-40B4-BE49-F238E27FC236}">
                  <a16:creationId xmlns:a16="http://schemas.microsoft.com/office/drawing/2014/main" id="{CE0FE1BA-507B-40F2-AD88-B8986E4BE12D}"/>
                </a:ext>
              </a:extLst>
            </p:cNvPr>
            <p:cNvSpPr>
              <a:spLocks/>
            </p:cNvSpPr>
            <p:nvPr/>
          </p:nvSpPr>
          <p:spPr bwMode="auto">
            <a:xfrm>
              <a:off x="5654675" y="4565650"/>
              <a:ext cx="19050" cy="79375"/>
            </a:xfrm>
            <a:custGeom>
              <a:avLst/>
              <a:gdLst>
                <a:gd name="T0" fmla="*/ 0 w 12"/>
                <a:gd name="T1" fmla="*/ 0 h 50"/>
                <a:gd name="T2" fmla="*/ 6 w 12"/>
                <a:gd name="T3" fmla="*/ 0 h 50"/>
                <a:gd name="T4" fmla="*/ 12 w 12"/>
                <a:gd name="T5" fmla="*/ 44 h 50"/>
                <a:gd name="T6" fmla="*/ 12 w 12"/>
                <a:gd name="T7" fmla="*/ 50 h 50"/>
                <a:gd name="T8" fmla="*/ 6 w 12"/>
                <a:gd name="T9" fmla="*/ 50 h 50"/>
                <a:gd name="T10" fmla="*/ 0 w 12"/>
                <a:gd name="T11" fmla="*/ 6 h 50"/>
                <a:gd name="T12" fmla="*/ 0 w 12"/>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2" h="50">
                  <a:moveTo>
                    <a:pt x="0" y="0"/>
                  </a:moveTo>
                  <a:lnTo>
                    <a:pt x="6" y="0"/>
                  </a:lnTo>
                  <a:lnTo>
                    <a:pt x="12" y="44"/>
                  </a:lnTo>
                  <a:lnTo>
                    <a:pt x="12" y="50"/>
                  </a:lnTo>
                  <a:lnTo>
                    <a:pt x="6" y="50"/>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37" name="Rectangle 233">
              <a:extLst>
                <a:ext uri="{FF2B5EF4-FFF2-40B4-BE49-F238E27FC236}">
                  <a16:creationId xmlns:a16="http://schemas.microsoft.com/office/drawing/2014/main" id="{7DDAAEF5-C0F6-4C8A-A9BD-557924EB27A2}"/>
                </a:ext>
              </a:extLst>
            </p:cNvPr>
            <p:cNvSpPr>
              <a:spLocks noChangeArrowheads="1"/>
            </p:cNvSpPr>
            <p:nvPr/>
          </p:nvSpPr>
          <p:spPr bwMode="auto">
            <a:xfrm>
              <a:off x="5664200" y="4635500"/>
              <a:ext cx="9525" cy="698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38" name="Freeform 234">
              <a:extLst>
                <a:ext uri="{FF2B5EF4-FFF2-40B4-BE49-F238E27FC236}">
                  <a16:creationId xmlns:a16="http://schemas.microsoft.com/office/drawing/2014/main" id="{1DD2EBD3-35D8-4941-AF55-CA982322DA31}"/>
                </a:ext>
              </a:extLst>
            </p:cNvPr>
            <p:cNvSpPr>
              <a:spLocks/>
            </p:cNvSpPr>
            <p:nvPr/>
          </p:nvSpPr>
          <p:spPr bwMode="auto">
            <a:xfrm>
              <a:off x="5664200" y="4695825"/>
              <a:ext cx="20638" cy="79375"/>
            </a:xfrm>
            <a:custGeom>
              <a:avLst/>
              <a:gdLst>
                <a:gd name="T0" fmla="*/ 0 w 13"/>
                <a:gd name="T1" fmla="*/ 0 h 50"/>
                <a:gd name="T2" fmla="*/ 6 w 13"/>
                <a:gd name="T3" fmla="*/ 0 h 50"/>
                <a:gd name="T4" fmla="*/ 13 w 13"/>
                <a:gd name="T5" fmla="*/ 44 h 50"/>
                <a:gd name="T6" fmla="*/ 13 w 13"/>
                <a:gd name="T7" fmla="*/ 50 h 50"/>
                <a:gd name="T8" fmla="*/ 6 w 13"/>
                <a:gd name="T9" fmla="*/ 50 h 50"/>
                <a:gd name="T10" fmla="*/ 0 w 13"/>
                <a:gd name="T11" fmla="*/ 6 h 50"/>
                <a:gd name="T12" fmla="*/ 0 w 13"/>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3" h="50">
                  <a:moveTo>
                    <a:pt x="0" y="0"/>
                  </a:moveTo>
                  <a:lnTo>
                    <a:pt x="6" y="0"/>
                  </a:lnTo>
                  <a:lnTo>
                    <a:pt x="13" y="44"/>
                  </a:lnTo>
                  <a:lnTo>
                    <a:pt x="13" y="50"/>
                  </a:lnTo>
                  <a:lnTo>
                    <a:pt x="6" y="50"/>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39" name="Rectangle 235">
              <a:extLst>
                <a:ext uri="{FF2B5EF4-FFF2-40B4-BE49-F238E27FC236}">
                  <a16:creationId xmlns:a16="http://schemas.microsoft.com/office/drawing/2014/main" id="{378D8243-1CD7-4DDA-90DC-C6A507DF873B}"/>
                </a:ext>
              </a:extLst>
            </p:cNvPr>
            <p:cNvSpPr>
              <a:spLocks noChangeArrowheads="1"/>
            </p:cNvSpPr>
            <p:nvPr/>
          </p:nvSpPr>
          <p:spPr bwMode="auto">
            <a:xfrm>
              <a:off x="5673725" y="4765675"/>
              <a:ext cx="11113" cy="8890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40" name="Rectangle 236">
              <a:extLst>
                <a:ext uri="{FF2B5EF4-FFF2-40B4-BE49-F238E27FC236}">
                  <a16:creationId xmlns:a16="http://schemas.microsoft.com/office/drawing/2014/main" id="{7CB2C085-E1A6-44CF-A8CC-3E3E5601077F}"/>
                </a:ext>
              </a:extLst>
            </p:cNvPr>
            <p:cNvSpPr>
              <a:spLocks noChangeArrowheads="1"/>
            </p:cNvSpPr>
            <p:nvPr/>
          </p:nvSpPr>
          <p:spPr bwMode="auto">
            <a:xfrm>
              <a:off x="5673725" y="4845050"/>
              <a:ext cx="11113" cy="7937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41" name="Freeform 237">
              <a:extLst>
                <a:ext uri="{FF2B5EF4-FFF2-40B4-BE49-F238E27FC236}">
                  <a16:creationId xmlns:a16="http://schemas.microsoft.com/office/drawing/2014/main" id="{6F117178-A0B3-4B51-9927-8ABF66699A22}"/>
                </a:ext>
              </a:extLst>
            </p:cNvPr>
            <p:cNvSpPr>
              <a:spLocks/>
            </p:cNvSpPr>
            <p:nvPr/>
          </p:nvSpPr>
          <p:spPr bwMode="auto">
            <a:xfrm>
              <a:off x="5673725" y="4914900"/>
              <a:ext cx="20638" cy="79375"/>
            </a:xfrm>
            <a:custGeom>
              <a:avLst/>
              <a:gdLst>
                <a:gd name="T0" fmla="*/ 0 w 13"/>
                <a:gd name="T1" fmla="*/ 0 h 50"/>
                <a:gd name="T2" fmla="*/ 7 w 13"/>
                <a:gd name="T3" fmla="*/ 0 h 50"/>
                <a:gd name="T4" fmla="*/ 13 w 13"/>
                <a:gd name="T5" fmla="*/ 44 h 50"/>
                <a:gd name="T6" fmla="*/ 13 w 13"/>
                <a:gd name="T7" fmla="*/ 50 h 50"/>
                <a:gd name="T8" fmla="*/ 7 w 13"/>
                <a:gd name="T9" fmla="*/ 50 h 50"/>
                <a:gd name="T10" fmla="*/ 0 w 13"/>
                <a:gd name="T11" fmla="*/ 6 h 50"/>
                <a:gd name="T12" fmla="*/ 0 w 13"/>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3" h="50">
                  <a:moveTo>
                    <a:pt x="0" y="0"/>
                  </a:moveTo>
                  <a:lnTo>
                    <a:pt x="7" y="0"/>
                  </a:lnTo>
                  <a:lnTo>
                    <a:pt x="13" y="44"/>
                  </a:lnTo>
                  <a:lnTo>
                    <a:pt x="13" y="50"/>
                  </a:lnTo>
                  <a:lnTo>
                    <a:pt x="7" y="50"/>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42" name="Rectangle 238">
              <a:extLst>
                <a:ext uri="{FF2B5EF4-FFF2-40B4-BE49-F238E27FC236}">
                  <a16:creationId xmlns:a16="http://schemas.microsoft.com/office/drawing/2014/main" id="{585C947C-797D-4D6A-A444-2EEE72C07EEC}"/>
                </a:ext>
              </a:extLst>
            </p:cNvPr>
            <p:cNvSpPr>
              <a:spLocks noChangeArrowheads="1"/>
            </p:cNvSpPr>
            <p:nvPr/>
          </p:nvSpPr>
          <p:spPr bwMode="auto">
            <a:xfrm>
              <a:off x="5684838" y="4984750"/>
              <a:ext cx="9525" cy="8890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43" name="Rectangle 239">
              <a:extLst>
                <a:ext uri="{FF2B5EF4-FFF2-40B4-BE49-F238E27FC236}">
                  <a16:creationId xmlns:a16="http://schemas.microsoft.com/office/drawing/2014/main" id="{5E111DF0-023D-4E45-908A-3886F7D1D820}"/>
                </a:ext>
              </a:extLst>
            </p:cNvPr>
            <p:cNvSpPr>
              <a:spLocks noChangeArrowheads="1"/>
            </p:cNvSpPr>
            <p:nvPr/>
          </p:nvSpPr>
          <p:spPr bwMode="auto">
            <a:xfrm>
              <a:off x="5684838" y="5064125"/>
              <a:ext cx="9525" cy="8890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44" name="Freeform 240">
              <a:extLst>
                <a:ext uri="{FF2B5EF4-FFF2-40B4-BE49-F238E27FC236}">
                  <a16:creationId xmlns:a16="http://schemas.microsoft.com/office/drawing/2014/main" id="{DD86BC77-5388-4BD1-8C96-B87DDF7BC220}"/>
                </a:ext>
              </a:extLst>
            </p:cNvPr>
            <p:cNvSpPr>
              <a:spLocks/>
            </p:cNvSpPr>
            <p:nvPr/>
          </p:nvSpPr>
          <p:spPr bwMode="auto">
            <a:xfrm>
              <a:off x="5684838" y="5143500"/>
              <a:ext cx="19050" cy="90488"/>
            </a:xfrm>
            <a:custGeom>
              <a:avLst/>
              <a:gdLst>
                <a:gd name="T0" fmla="*/ 0 w 12"/>
                <a:gd name="T1" fmla="*/ 0 h 57"/>
                <a:gd name="T2" fmla="*/ 6 w 12"/>
                <a:gd name="T3" fmla="*/ 0 h 57"/>
                <a:gd name="T4" fmla="*/ 12 w 12"/>
                <a:gd name="T5" fmla="*/ 50 h 57"/>
                <a:gd name="T6" fmla="*/ 12 w 12"/>
                <a:gd name="T7" fmla="*/ 57 h 57"/>
                <a:gd name="T8" fmla="*/ 6 w 12"/>
                <a:gd name="T9" fmla="*/ 57 h 57"/>
                <a:gd name="T10" fmla="*/ 0 w 12"/>
                <a:gd name="T11" fmla="*/ 6 h 57"/>
                <a:gd name="T12" fmla="*/ 0 w 12"/>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2" h="57">
                  <a:moveTo>
                    <a:pt x="0" y="0"/>
                  </a:moveTo>
                  <a:lnTo>
                    <a:pt x="6" y="0"/>
                  </a:lnTo>
                  <a:lnTo>
                    <a:pt x="12" y="50"/>
                  </a:lnTo>
                  <a:lnTo>
                    <a:pt x="12" y="57"/>
                  </a:lnTo>
                  <a:lnTo>
                    <a:pt x="6" y="57"/>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45" name="Rectangle 241">
              <a:extLst>
                <a:ext uri="{FF2B5EF4-FFF2-40B4-BE49-F238E27FC236}">
                  <a16:creationId xmlns:a16="http://schemas.microsoft.com/office/drawing/2014/main" id="{E5969F42-EA16-46ED-B845-3FD89C0A391D}"/>
                </a:ext>
              </a:extLst>
            </p:cNvPr>
            <p:cNvSpPr>
              <a:spLocks noChangeArrowheads="1"/>
            </p:cNvSpPr>
            <p:nvPr/>
          </p:nvSpPr>
          <p:spPr bwMode="auto">
            <a:xfrm>
              <a:off x="5694363" y="5222875"/>
              <a:ext cx="9525" cy="80963"/>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46" name="Rectangle 242">
              <a:extLst>
                <a:ext uri="{FF2B5EF4-FFF2-40B4-BE49-F238E27FC236}">
                  <a16:creationId xmlns:a16="http://schemas.microsoft.com/office/drawing/2014/main" id="{B4A1C7C5-48C6-49AE-8B30-C63ACC2A8C6C}"/>
                </a:ext>
              </a:extLst>
            </p:cNvPr>
            <p:cNvSpPr>
              <a:spLocks noChangeArrowheads="1"/>
            </p:cNvSpPr>
            <p:nvPr/>
          </p:nvSpPr>
          <p:spPr bwMode="auto">
            <a:xfrm>
              <a:off x="5694363" y="5292725"/>
              <a:ext cx="9525" cy="90488"/>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47" name="Freeform 243">
              <a:extLst>
                <a:ext uri="{FF2B5EF4-FFF2-40B4-BE49-F238E27FC236}">
                  <a16:creationId xmlns:a16="http://schemas.microsoft.com/office/drawing/2014/main" id="{CC889C2C-502C-458D-970D-087B066D0E59}"/>
                </a:ext>
              </a:extLst>
            </p:cNvPr>
            <p:cNvSpPr>
              <a:spLocks/>
            </p:cNvSpPr>
            <p:nvPr/>
          </p:nvSpPr>
          <p:spPr bwMode="auto">
            <a:xfrm>
              <a:off x="5694363" y="5373688"/>
              <a:ext cx="19050" cy="88900"/>
            </a:xfrm>
            <a:custGeom>
              <a:avLst/>
              <a:gdLst>
                <a:gd name="T0" fmla="*/ 0 w 12"/>
                <a:gd name="T1" fmla="*/ 0 h 56"/>
                <a:gd name="T2" fmla="*/ 6 w 12"/>
                <a:gd name="T3" fmla="*/ 0 h 56"/>
                <a:gd name="T4" fmla="*/ 12 w 12"/>
                <a:gd name="T5" fmla="*/ 50 h 56"/>
                <a:gd name="T6" fmla="*/ 12 w 12"/>
                <a:gd name="T7" fmla="*/ 56 h 56"/>
                <a:gd name="T8" fmla="*/ 6 w 12"/>
                <a:gd name="T9" fmla="*/ 56 h 56"/>
                <a:gd name="T10" fmla="*/ 0 w 12"/>
                <a:gd name="T11" fmla="*/ 6 h 56"/>
                <a:gd name="T12" fmla="*/ 0 w 12"/>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12" h="56">
                  <a:moveTo>
                    <a:pt x="0" y="0"/>
                  </a:moveTo>
                  <a:lnTo>
                    <a:pt x="6" y="0"/>
                  </a:lnTo>
                  <a:lnTo>
                    <a:pt x="12" y="50"/>
                  </a:lnTo>
                  <a:lnTo>
                    <a:pt x="12" y="56"/>
                  </a:lnTo>
                  <a:lnTo>
                    <a:pt x="6" y="56"/>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48" name="Rectangle 244">
              <a:extLst>
                <a:ext uri="{FF2B5EF4-FFF2-40B4-BE49-F238E27FC236}">
                  <a16:creationId xmlns:a16="http://schemas.microsoft.com/office/drawing/2014/main" id="{ADCD01D3-5CA4-4B8D-87B9-F9C04C72A2E1}"/>
                </a:ext>
              </a:extLst>
            </p:cNvPr>
            <p:cNvSpPr>
              <a:spLocks noChangeArrowheads="1"/>
            </p:cNvSpPr>
            <p:nvPr/>
          </p:nvSpPr>
          <p:spPr bwMode="auto">
            <a:xfrm>
              <a:off x="5703888" y="5453063"/>
              <a:ext cx="9525" cy="8890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49" name="Freeform 245">
              <a:extLst>
                <a:ext uri="{FF2B5EF4-FFF2-40B4-BE49-F238E27FC236}">
                  <a16:creationId xmlns:a16="http://schemas.microsoft.com/office/drawing/2014/main" id="{778D38B8-4FB0-4C15-957C-155D86838A83}"/>
                </a:ext>
              </a:extLst>
            </p:cNvPr>
            <p:cNvSpPr>
              <a:spLocks/>
            </p:cNvSpPr>
            <p:nvPr/>
          </p:nvSpPr>
          <p:spPr bwMode="auto">
            <a:xfrm>
              <a:off x="5703888" y="5532438"/>
              <a:ext cx="20637" cy="79375"/>
            </a:xfrm>
            <a:custGeom>
              <a:avLst/>
              <a:gdLst>
                <a:gd name="T0" fmla="*/ 0 w 13"/>
                <a:gd name="T1" fmla="*/ 0 h 50"/>
                <a:gd name="T2" fmla="*/ 6 w 13"/>
                <a:gd name="T3" fmla="*/ 0 h 50"/>
                <a:gd name="T4" fmla="*/ 13 w 13"/>
                <a:gd name="T5" fmla="*/ 44 h 50"/>
                <a:gd name="T6" fmla="*/ 13 w 13"/>
                <a:gd name="T7" fmla="*/ 50 h 50"/>
                <a:gd name="T8" fmla="*/ 6 w 13"/>
                <a:gd name="T9" fmla="*/ 50 h 50"/>
                <a:gd name="T10" fmla="*/ 0 w 13"/>
                <a:gd name="T11" fmla="*/ 6 h 50"/>
                <a:gd name="T12" fmla="*/ 0 w 13"/>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3" h="50">
                  <a:moveTo>
                    <a:pt x="0" y="0"/>
                  </a:moveTo>
                  <a:lnTo>
                    <a:pt x="6" y="0"/>
                  </a:lnTo>
                  <a:lnTo>
                    <a:pt x="13" y="44"/>
                  </a:lnTo>
                  <a:lnTo>
                    <a:pt x="13" y="50"/>
                  </a:lnTo>
                  <a:lnTo>
                    <a:pt x="6" y="50"/>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50" name="Rectangle 246">
              <a:extLst>
                <a:ext uri="{FF2B5EF4-FFF2-40B4-BE49-F238E27FC236}">
                  <a16:creationId xmlns:a16="http://schemas.microsoft.com/office/drawing/2014/main" id="{83B7A9E0-D213-4E1E-8801-F7227F744B5E}"/>
                </a:ext>
              </a:extLst>
            </p:cNvPr>
            <p:cNvSpPr>
              <a:spLocks noChangeArrowheads="1"/>
            </p:cNvSpPr>
            <p:nvPr/>
          </p:nvSpPr>
          <p:spPr bwMode="auto">
            <a:xfrm>
              <a:off x="5713413" y="5602288"/>
              <a:ext cx="11112" cy="9048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51" name="Rectangle 247">
              <a:extLst>
                <a:ext uri="{FF2B5EF4-FFF2-40B4-BE49-F238E27FC236}">
                  <a16:creationId xmlns:a16="http://schemas.microsoft.com/office/drawing/2014/main" id="{4724A75A-2F35-4726-97EF-4D27BB6592F4}"/>
                </a:ext>
              </a:extLst>
            </p:cNvPr>
            <p:cNvSpPr>
              <a:spLocks noChangeArrowheads="1"/>
            </p:cNvSpPr>
            <p:nvPr/>
          </p:nvSpPr>
          <p:spPr bwMode="auto">
            <a:xfrm>
              <a:off x="5713413" y="5681663"/>
              <a:ext cx="11112" cy="809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52" name="Freeform 248">
              <a:extLst>
                <a:ext uri="{FF2B5EF4-FFF2-40B4-BE49-F238E27FC236}">
                  <a16:creationId xmlns:a16="http://schemas.microsoft.com/office/drawing/2014/main" id="{0ECB1650-01AB-4257-B18E-97671AA3CADF}"/>
                </a:ext>
              </a:extLst>
            </p:cNvPr>
            <p:cNvSpPr>
              <a:spLocks/>
            </p:cNvSpPr>
            <p:nvPr/>
          </p:nvSpPr>
          <p:spPr bwMode="auto">
            <a:xfrm>
              <a:off x="5713413" y="5751513"/>
              <a:ext cx="20637" cy="90487"/>
            </a:xfrm>
            <a:custGeom>
              <a:avLst/>
              <a:gdLst>
                <a:gd name="T0" fmla="*/ 0 w 13"/>
                <a:gd name="T1" fmla="*/ 0 h 57"/>
                <a:gd name="T2" fmla="*/ 7 w 13"/>
                <a:gd name="T3" fmla="*/ 0 h 57"/>
                <a:gd name="T4" fmla="*/ 13 w 13"/>
                <a:gd name="T5" fmla="*/ 51 h 57"/>
                <a:gd name="T6" fmla="*/ 13 w 13"/>
                <a:gd name="T7" fmla="*/ 57 h 57"/>
                <a:gd name="T8" fmla="*/ 7 w 13"/>
                <a:gd name="T9" fmla="*/ 57 h 57"/>
                <a:gd name="T10" fmla="*/ 0 w 13"/>
                <a:gd name="T11" fmla="*/ 7 h 57"/>
                <a:gd name="T12" fmla="*/ 0 w 13"/>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 h="57">
                  <a:moveTo>
                    <a:pt x="0" y="0"/>
                  </a:moveTo>
                  <a:lnTo>
                    <a:pt x="7" y="0"/>
                  </a:lnTo>
                  <a:lnTo>
                    <a:pt x="13" y="51"/>
                  </a:lnTo>
                  <a:lnTo>
                    <a:pt x="13" y="57"/>
                  </a:lnTo>
                  <a:lnTo>
                    <a:pt x="7" y="57"/>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53" name="Rectangle 249">
              <a:extLst>
                <a:ext uri="{FF2B5EF4-FFF2-40B4-BE49-F238E27FC236}">
                  <a16:creationId xmlns:a16="http://schemas.microsoft.com/office/drawing/2014/main" id="{B3FB7AFF-1682-4D47-8FB7-D8FC6FDB0F87}"/>
                </a:ext>
              </a:extLst>
            </p:cNvPr>
            <p:cNvSpPr>
              <a:spLocks noChangeArrowheads="1"/>
            </p:cNvSpPr>
            <p:nvPr/>
          </p:nvSpPr>
          <p:spPr bwMode="auto">
            <a:xfrm>
              <a:off x="5724525" y="5832475"/>
              <a:ext cx="9525" cy="7937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54" name="Rectangle 250">
              <a:extLst>
                <a:ext uri="{FF2B5EF4-FFF2-40B4-BE49-F238E27FC236}">
                  <a16:creationId xmlns:a16="http://schemas.microsoft.com/office/drawing/2014/main" id="{D1007585-3CF4-42C8-AFD0-3DD53F4A95E2}"/>
                </a:ext>
              </a:extLst>
            </p:cNvPr>
            <p:cNvSpPr>
              <a:spLocks noChangeArrowheads="1"/>
            </p:cNvSpPr>
            <p:nvPr/>
          </p:nvSpPr>
          <p:spPr bwMode="auto">
            <a:xfrm>
              <a:off x="5724525" y="5902325"/>
              <a:ext cx="9525" cy="7937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55" name="Freeform 251">
              <a:extLst>
                <a:ext uri="{FF2B5EF4-FFF2-40B4-BE49-F238E27FC236}">
                  <a16:creationId xmlns:a16="http://schemas.microsoft.com/office/drawing/2014/main" id="{8F0C28B4-D867-4E4F-91FF-AC652C572D7E}"/>
                </a:ext>
              </a:extLst>
            </p:cNvPr>
            <p:cNvSpPr>
              <a:spLocks/>
            </p:cNvSpPr>
            <p:nvPr/>
          </p:nvSpPr>
          <p:spPr bwMode="auto">
            <a:xfrm>
              <a:off x="5724525" y="5972175"/>
              <a:ext cx="19050" cy="69850"/>
            </a:xfrm>
            <a:custGeom>
              <a:avLst/>
              <a:gdLst>
                <a:gd name="T0" fmla="*/ 0 w 12"/>
                <a:gd name="T1" fmla="*/ 0 h 44"/>
                <a:gd name="T2" fmla="*/ 6 w 12"/>
                <a:gd name="T3" fmla="*/ 0 h 44"/>
                <a:gd name="T4" fmla="*/ 12 w 12"/>
                <a:gd name="T5" fmla="*/ 37 h 44"/>
                <a:gd name="T6" fmla="*/ 12 w 12"/>
                <a:gd name="T7" fmla="*/ 44 h 44"/>
                <a:gd name="T8" fmla="*/ 6 w 12"/>
                <a:gd name="T9" fmla="*/ 44 h 44"/>
                <a:gd name="T10" fmla="*/ 0 w 12"/>
                <a:gd name="T11" fmla="*/ 6 h 44"/>
                <a:gd name="T12" fmla="*/ 0 w 12"/>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0" y="0"/>
                  </a:moveTo>
                  <a:lnTo>
                    <a:pt x="6" y="0"/>
                  </a:lnTo>
                  <a:lnTo>
                    <a:pt x="12" y="37"/>
                  </a:lnTo>
                  <a:lnTo>
                    <a:pt x="12" y="44"/>
                  </a:lnTo>
                  <a:lnTo>
                    <a:pt x="6" y="44"/>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56" name="Rectangle 252">
              <a:extLst>
                <a:ext uri="{FF2B5EF4-FFF2-40B4-BE49-F238E27FC236}">
                  <a16:creationId xmlns:a16="http://schemas.microsoft.com/office/drawing/2014/main" id="{7F30E129-00C9-4535-BDE4-7CBC4BF093F7}"/>
                </a:ext>
              </a:extLst>
            </p:cNvPr>
            <p:cNvSpPr>
              <a:spLocks noChangeArrowheads="1"/>
            </p:cNvSpPr>
            <p:nvPr/>
          </p:nvSpPr>
          <p:spPr bwMode="auto">
            <a:xfrm>
              <a:off x="5734050" y="6030913"/>
              <a:ext cx="9525" cy="7937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57" name="Freeform 253">
              <a:extLst>
                <a:ext uri="{FF2B5EF4-FFF2-40B4-BE49-F238E27FC236}">
                  <a16:creationId xmlns:a16="http://schemas.microsoft.com/office/drawing/2014/main" id="{0F00496A-66C7-42F6-9D1E-F651F6C1962E}"/>
                </a:ext>
              </a:extLst>
            </p:cNvPr>
            <p:cNvSpPr>
              <a:spLocks/>
            </p:cNvSpPr>
            <p:nvPr/>
          </p:nvSpPr>
          <p:spPr bwMode="auto">
            <a:xfrm>
              <a:off x="5734050" y="6100763"/>
              <a:ext cx="19050" cy="69850"/>
            </a:xfrm>
            <a:custGeom>
              <a:avLst/>
              <a:gdLst>
                <a:gd name="T0" fmla="*/ 0 w 12"/>
                <a:gd name="T1" fmla="*/ 0 h 44"/>
                <a:gd name="T2" fmla="*/ 6 w 12"/>
                <a:gd name="T3" fmla="*/ 0 h 44"/>
                <a:gd name="T4" fmla="*/ 12 w 12"/>
                <a:gd name="T5" fmla="*/ 38 h 44"/>
                <a:gd name="T6" fmla="*/ 12 w 12"/>
                <a:gd name="T7" fmla="*/ 44 h 44"/>
                <a:gd name="T8" fmla="*/ 6 w 12"/>
                <a:gd name="T9" fmla="*/ 44 h 44"/>
                <a:gd name="T10" fmla="*/ 0 w 12"/>
                <a:gd name="T11" fmla="*/ 6 h 44"/>
                <a:gd name="T12" fmla="*/ 0 w 12"/>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0" y="0"/>
                  </a:moveTo>
                  <a:lnTo>
                    <a:pt x="6" y="0"/>
                  </a:lnTo>
                  <a:lnTo>
                    <a:pt x="12" y="38"/>
                  </a:lnTo>
                  <a:lnTo>
                    <a:pt x="12" y="44"/>
                  </a:lnTo>
                  <a:lnTo>
                    <a:pt x="6" y="44"/>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58" name="Rectangle 254">
              <a:extLst>
                <a:ext uri="{FF2B5EF4-FFF2-40B4-BE49-F238E27FC236}">
                  <a16:creationId xmlns:a16="http://schemas.microsoft.com/office/drawing/2014/main" id="{C9B847D9-BB14-499A-952F-B3CE267E34F3}"/>
                </a:ext>
              </a:extLst>
            </p:cNvPr>
            <p:cNvSpPr>
              <a:spLocks noChangeArrowheads="1"/>
            </p:cNvSpPr>
            <p:nvPr/>
          </p:nvSpPr>
          <p:spPr bwMode="auto">
            <a:xfrm>
              <a:off x="5743575" y="6161088"/>
              <a:ext cx="9525" cy="698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59" name="Rectangle 255">
              <a:extLst>
                <a:ext uri="{FF2B5EF4-FFF2-40B4-BE49-F238E27FC236}">
                  <a16:creationId xmlns:a16="http://schemas.microsoft.com/office/drawing/2014/main" id="{10DD1A5B-52AA-4C6F-A526-5FC6BECE83F8}"/>
                </a:ext>
              </a:extLst>
            </p:cNvPr>
            <p:cNvSpPr>
              <a:spLocks noChangeArrowheads="1"/>
            </p:cNvSpPr>
            <p:nvPr/>
          </p:nvSpPr>
          <p:spPr bwMode="auto">
            <a:xfrm>
              <a:off x="5743575" y="6221413"/>
              <a:ext cx="9525" cy="587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60" name="Freeform 256">
              <a:extLst>
                <a:ext uri="{FF2B5EF4-FFF2-40B4-BE49-F238E27FC236}">
                  <a16:creationId xmlns:a16="http://schemas.microsoft.com/office/drawing/2014/main" id="{14F77262-D9C2-4ECA-9964-17C9A7806FA7}"/>
                </a:ext>
              </a:extLst>
            </p:cNvPr>
            <p:cNvSpPr>
              <a:spLocks/>
            </p:cNvSpPr>
            <p:nvPr/>
          </p:nvSpPr>
          <p:spPr bwMode="auto">
            <a:xfrm>
              <a:off x="5743575" y="6270625"/>
              <a:ext cx="20638" cy="69850"/>
            </a:xfrm>
            <a:custGeom>
              <a:avLst/>
              <a:gdLst>
                <a:gd name="T0" fmla="*/ 0 w 13"/>
                <a:gd name="T1" fmla="*/ 0 h 44"/>
                <a:gd name="T2" fmla="*/ 6 w 13"/>
                <a:gd name="T3" fmla="*/ 0 h 44"/>
                <a:gd name="T4" fmla="*/ 13 w 13"/>
                <a:gd name="T5" fmla="*/ 38 h 44"/>
                <a:gd name="T6" fmla="*/ 13 w 13"/>
                <a:gd name="T7" fmla="*/ 44 h 44"/>
                <a:gd name="T8" fmla="*/ 6 w 13"/>
                <a:gd name="T9" fmla="*/ 44 h 44"/>
                <a:gd name="T10" fmla="*/ 0 w 13"/>
                <a:gd name="T11" fmla="*/ 6 h 44"/>
                <a:gd name="T12" fmla="*/ 0 w 13"/>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13" h="44">
                  <a:moveTo>
                    <a:pt x="0" y="0"/>
                  </a:moveTo>
                  <a:lnTo>
                    <a:pt x="6" y="0"/>
                  </a:lnTo>
                  <a:lnTo>
                    <a:pt x="13" y="38"/>
                  </a:lnTo>
                  <a:lnTo>
                    <a:pt x="13" y="44"/>
                  </a:lnTo>
                  <a:lnTo>
                    <a:pt x="6" y="44"/>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61" name="Rectangle 257">
              <a:extLst>
                <a:ext uri="{FF2B5EF4-FFF2-40B4-BE49-F238E27FC236}">
                  <a16:creationId xmlns:a16="http://schemas.microsoft.com/office/drawing/2014/main" id="{BC04D943-2A76-4463-9173-4AE1BA7A6B91}"/>
                </a:ext>
              </a:extLst>
            </p:cNvPr>
            <p:cNvSpPr>
              <a:spLocks noChangeArrowheads="1"/>
            </p:cNvSpPr>
            <p:nvPr/>
          </p:nvSpPr>
          <p:spPr bwMode="auto">
            <a:xfrm>
              <a:off x="5753100" y="6330950"/>
              <a:ext cx="11113" cy="58738"/>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62" name="Rectangle 258">
              <a:extLst>
                <a:ext uri="{FF2B5EF4-FFF2-40B4-BE49-F238E27FC236}">
                  <a16:creationId xmlns:a16="http://schemas.microsoft.com/office/drawing/2014/main" id="{F253BD51-E06F-413B-B759-8BA7C503B48F}"/>
                </a:ext>
              </a:extLst>
            </p:cNvPr>
            <p:cNvSpPr>
              <a:spLocks noChangeArrowheads="1"/>
            </p:cNvSpPr>
            <p:nvPr/>
          </p:nvSpPr>
          <p:spPr bwMode="auto">
            <a:xfrm>
              <a:off x="5753100" y="6380163"/>
              <a:ext cx="11113" cy="301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63" name="Freeform 259">
              <a:extLst>
                <a:ext uri="{FF2B5EF4-FFF2-40B4-BE49-F238E27FC236}">
                  <a16:creationId xmlns:a16="http://schemas.microsoft.com/office/drawing/2014/main" id="{403D42DC-E05C-45B0-9C1D-DF7484CA30EC}"/>
                </a:ext>
              </a:extLst>
            </p:cNvPr>
            <p:cNvSpPr>
              <a:spLocks/>
            </p:cNvSpPr>
            <p:nvPr/>
          </p:nvSpPr>
          <p:spPr bwMode="auto">
            <a:xfrm>
              <a:off x="5753100" y="6350000"/>
              <a:ext cx="20638" cy="60325"/>
            </a:xfrm>
            <a:custGeom>
              <a:avLst/>
              <a:gdLst>
                <a:gd name="T0" fmla="*/ 0 w 13"/>
                <a:gd name="T1" fmla="*/ 32 h 38"/>
                <a:gd name="T2" fmla="*/ 7 w 13"/>
                <a:gd name="T3" fmla="*/ 0 h 38"/>
                <a:gd name="T4" fmla="*/ 13 w 13"/>
                <a:gd name="T5" fmla="*/ 0 h 38"/>
                <a:gd name="T6" fmla="*/ 13 w 13"/>
                <a:gd name="T7" fmla="*/ 7 h 38"/>
                <a:gd name="T8" fmla="*/ 7 w 13"/>
                <a:gd name="T9" fmla="*/ 38 h 38"/>
                <a:gd name="T10" fmla="*/ 0 w 13"/>
                <a:gd name="T11" fmla="*/ 38 h 38"/>
                <a:gd name="T12" fmla="*/ 0 w 13"/>
                <a:gd name="T13" fmla="*/ 32 h 38"/>
              </a:gdLst>
              <a:ahLst/>
              <a:cxnLst>
                <a:cxn ang="0">
                  <a:pos x="T0" y="T1"/>
                </a:cxn>
                <a:cxn ang="0">
                  <a:pos x="T2" y="T3"/>
                </a:cxn>
                <a:cxn ang="0">
                  <a:pos x="T4" y="T5"/>
                </a:cxn>
                <a:cxn ang="0">
                  <a:pos x="T6" y="T7"/>
                </a:cxn>
                <a:cxn ang="0">
                  <a:pos x="T8" y="T9"/>
                </a:cxn>
                <a:cxn ang="0">
                  <a:pos x="T10" y="T11"/>
                </a:cxn>
                <a:cxn ang="0">
                  <a:pos x="T12" y="T13"/>
                </a:cxn>
              </a:cxnLst>
              <a:rect l="0" t="0" r="r" b="b"/>
              <a:pathLst>
                <a:path w="13" h="38">
                  <a:moveTo>
                    <a:pt x="0" y="32"/>
                  </a:moveTo>
                  <a:lnTo>
                    <a:pt x="7" y="0"/>
                  </a:lnTo>
                  <a:lnTo>
                    <a:pt x="13" y="0"/>
                  </a:lnTo>
                  <a:lnTo>
                    <a:pt x="13" y="7"/>
                  </a:lnTo>
                  <a:lnTo>
                    <a:pt x="7" y="38"/>
                  </a:lnTo>
                  <a:lnTo>
                    <a:pt x="0" y="38"/>
                  </a:lnTo>
                  <a:lnTo>
                    <a:pt x="0" y="32"/>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64" name="Rectangle 260">
              <a:extLst>
                <a:ext uri="{FF2B5EF4-FFF2-40B4-BE49-F238E27FC236}">
                  <a16:creationId xmlns:a16="http://schemas.microsoft.com/office/drawing/2014/main" id="{315F094B-B62F-410F-8F8C-B0414EE75535}"/>
                </a:ext>
              </a:extLst>
            </p:cNvPr>
            <p:cNvSpPr>
              <a:spLocks noChangeArrowheads="1"/>
            </p:cNvSpPr>
            <p:nvPr/>
          </p:nvSpPr>
          <p:spPr bwMode="auto">
            <a:xfrm>
              <a:off x="5764213" y="6310313"/>
              <a:ext cx="9525" cy="5080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65" name="Freeform 261">
              <a:extLst>
                <a:ext uri="{FF2B5EF4-FFF2-40B4-BE49-F238E27FC236}">
                  <a16:creationId xmlns:a16="http://schemas.microsoft.com/office/drawing/2014/main" id="{B2069C4F-2DAA-4C30-8A11-A8038DB3E05D}"/>
                </a:ext>
              </a:extLst>
            </p:cNvPr>
            <p:cNvSpPr>
              <a:spLocks/>
            </p:cNvSpPr>
            <p:nvPr/>
          </p:nvSpPr>
          <p:spPr bwMode="auto">
            <a:xfrm>
              <a:off x="5764213" y="6280150"/>
              <a:ext cx="19050" cy="39688"/>
            </a:xfrm>
            <a:custGeom>
              <a:avLst/>
              <a:gdLst>
                <a:gd name="T0" fmla="*/ 0 w 12"/>
                <a:gd name="T1" fmla="*/ 19 h 25"/>
                <a:gd name="T2" fmla="*/ 6 w 12"/>
                <a:gd name="T3" fmla="*/ 0 h 25"/>
                <a:gd name="T4" fmla="*/ 12 w 12"/>
                <a:gd name="T5" fmla="*/ 0 h 25"/>
                <a:gd name="T6" fmla="*/ 12 w 12"/>
                <a:gd name="T7" fmla="*/ 7 h 25"/>
                <a:gd name="T8" fmla="*/ 6 w 12"/>
                <a:gd name="T9" fmla="*/ 25 h 25"/>
                <a:gd name="T10" fmla="*/ 0 w 12"/>
                <a:gd name="T11" fmla="*/ 25 h 25"/>
                <a:gd name="T12" fmla="*/ 0 w 12"/>
                <a:gd name="T13" fmla="*/ 19 h 25"/>
              </a:gdLst>
              <a:ahLst/>
              <a:cxnLst>
                <a:cxn ang="0">
                  <a:pos x="T0" y="T1"/>
                </a:cxn>
                <a:cxn ang="0">
                  <a:pos x="T2" y="T3"/>
                </a:cxn>
                <a:cxn ang="0">
                  <a:pos x="T4" y="T5"/>
                </a:cxn>
                <a:cxn ang="0">
                  <a:pos x="T6" y="T7"/>
                </a:cxn>
                <a:cxn ang="0">
                  <a:pos x="T8" y="T9"/>
                </a:cxn>
                <a:cxn ang="0">
                  <a:pos x="T10" y="T11"/>
                </a:cxn>
                <a:cxn ang="0">
                  <a:pos x="T12" y="T13"/>
                </a:cxn>
              </a:cxnLst>
              <a:rect l="0" t="0" r="r" b="b"/>
              <a:pathLst>
                <a:path w="12" h="25">
                  <a:moveTo>
                    <a:pt x="0" y="19"/>
                  </a:moveTo>
                  <a:lnTo>
                    <a:pt x="6" y="0"/>
                  </a:lnTo>
                  <a:lnTo>
                    <a:pt x="12" y="0"/>
                  </a:lnTo>
                  <a:lnTo>
                    <a:pt x="12" y="7"/>
                  </a:lnTo>
                  <a:lnTo>
                    <a:pt x="6" y="25"/>
                  </a:lnTo>
                  <a:lnTo>
                    <a:pt x="0" y="25"/>
                  </a:lnTo>
                  <a:lnTo>
                    <a:pt x="0" y="19"/>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66" name="Rectangle 262">
              <a:extLst>
                <a:ext uri="{FF2B5EF4-FFF2-40B4-BE49-F238E27FC236}">
                  <a16:creationId xmlns:a16="http://schemas.microsoft.com/office/drawing/2014/main" id="{501EB39C-96F1-4250-80CC-5899C217FFF7}"/>
                </a:ext>
              </a:extLst>
            </p:cNvPr>
            <p:cNvSpPr>
              <a:spLocks noChangeArrowheads="1"/>
            </p:cNvSpPr>
            <p:nvPr/>
          </p:nvSpPr>
          <p:spPr bwMode="auto">
            <a:xfrm>
              <a:off x="5773738" y="6240463"/>
              <a:ext cx="9525" cy="5080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67" name="Rectangle 263">
              <a:extLst>
                <a:ext uri="{FF2B5EF4-FFF2-40B4-BE49-F238E27FC236}">
                  <a16:creationId xmlns:a16="http://schemas.microsoft.com/office/drawing/2014/main" id="{1EE94295-9B55-497A-B42D-70B64AB343B6}"/>
                </a:ext>
              </a:extLst>
            </p:cNvPr>
            <p:cNvSpPr>
              <a:spLocks noChangeArrowheads="1"/>
            </p:cNvSpPr>
            <p:nvPr/>
          </p:nvSpPr>
          <p:spPr bwMode="auto">
            <a:xfrm>
              <a:off x="5773738" y="6221413"/>
              <a:ext cx="9525" cy="2857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68" name="Freeform 264">
              <a:extLst>
                <a:ext uri="{FF2B5EF4-FFF2-40B4-BE49-F238E27FC236}">
                  <a16:creationId xmlns:a16="http://schemas.microsoft.com/office/drawing/2014/main" id="{F26A4337-3A0C-44CF-AAE3-D90C4AD09D93}"/>
                </a:ext>
              </a:extLst>
            </p:cNvPr>
            <p:cNvSpPr>
              <a:spLocks/>
            </p:cNvSpPr>
            <p:nvPr/>
          </p:nvSpPr>
          <p:spPr bwMode="auto">
            <a:xfrm>
              <a:off x="5773738" y="6191250"/>
              <a:ext cx="20637" cy="39688"/>
            </a:xfrm>
            <a:custGeom>
              <a:avLst/>
              <a:gdLst>
                <a:gd name="T0" fmla="*/ 0 w 13"/>
                <a:gd name="T1" fmla="*/ 19 h 25"/>
                <a:gd name="T2" fmla="*/ 6 w 13"/>
                <a:gd name="T3" fmla="*/ 0 h 25"/>
                <a:gd name="T4" fmla="*/ 13 w 13"/>
                <a:gd name="T5" fmla="*/ 0 h 25"/>
                <a:gd name="T6" fmla="*/ 13 w 13"/>
                <a:gd name="T7" fmla="*/ 6 h 25"/>
                <a:gd name="T8" fmla="*/ 6 w 13"/>
                <a:gd name="T9" fmla="*/ 25 h 25"/>
                <a:gd name="T10" fmla="*/ 0 w 13"/>
                <a:gd name="T11" fmla="*/ 25 h 25"/>
                <a:gd name="T12" fmla="*/ 0 w 13"/>
                <a:gd name="T13" fmla="*/ 19 h 25"/>
              </a:gdLst>
              <a:ahLst/>
              <a:cxnLst>
                <a:cxn ang="0">
                  <a:pos x="T0" y="T1"/>
                </a:cxn>
                <a:cxn ang="0">
                  <a:pos x="T2" y="T3"/>
                </a:cxn>
                <a:cxn ang="0">
                  <a:pos x="T4" y="T5"/>
                </a:cxn>
                <a:cxn ang="0">
                  <a:pos x="T6" y="T7"/>
                </a:cxn>
                <a:cxn ang="0">
                  <a:pos x="T8" y="T9"/>
                </a:cxn>
                <a:cxn ang="0">
                  <a:pos x="T10" y="T11"/>
                </a:cxn>
                <a:cxn ang="0">
                  <a:pos x="T12" y="T13"/>
                </a:cxn>
              </a:cxnLst>
              <a:rect l="0" t="0" r="r" b="b"/>
              <a:pathLst>
                <a:path w="13" h="25">
                  <a:moveTo>
                    <a:pt x="0" y="19"/>
                  </a:moveTo>
                  <a:lnTo>
                    <a:pt x="6" y="0"/>
                  </a:lnTo>
                  <a:lnTo>
                    <a:pt x="13" y="0"/>
                  </a:lnTo>
                  <a:lnTo>
                    <a:pt x="13" y="6"/>
                  </a:lnTo>
                  <a:lnTo>
                    <a:pt x="6" y="25"/>
                  </a:lnTo>
                  <a:lnTo>
                    <a:pt x="0" y="25"/>
                  </a:lnTo>
                  <a:lnTo>
                    <a:pt x="0" y="19"/>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69" name="Rectangle 265">
              <a:extLst>
                <a:ext uri="{FF2B5EF4-FFF2-40B4-BE49-F238E27FC236}">
                  <a16:creationId xmlns:a16="http://schemas.microsoft.com/office/drawing/2014/main" id="{86673433-532A-46EA-BF58-6E95125F0D1E}"/>
                </a:ext>
              </a:extLst>
            </p:cNvPr>
            <p:cNvSpPr>
              <a:spLocks noChangeArrowheads="1"/>
            </p:cNvSpPr>
            <p:nvPr/>
          </p:nvSpPr>
          <p:spPr bwMode="auto">
            <a:xfrm>
              <a:off x="5783263" y="6170613"/>
              <a:ext cx="11112" cy="301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70" name="Rectangle 266">
              <a:extLst>
                <a:ext uri="{FF2B5EF4-FFF2-40B4-BE49-F238E27FC236}">
                  <a16:creationId xmlns:a16="http://schemas.microsoft.com/office/drawing/2014/main" id="{8DECE4FD-C6DB-4742-9FFD-9407FCB921AB}"/>
                </a:ext>
              </a:extLst>
            </p:cNvPr>
            <p:cNvSpPr>
              <a:spLocks noChangeArrowheads="1"/>
            </p:cNvSpPr>
            <p:nvPr/>
          </p:nvSpPr>
          <p:spPr bwMode="auto">
            <a:xfrm>
              <a:off x="5783263" y="6151563"/>
              <a:ext cx="11112" cy="2857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71" name="Freeform 267">
              <a:extLst>
                <a:ext uri="{FF2B5EF4-FFF2-40B4-BE49-F238E27FC236}">
                  <a16:creationId xmlns:a16="http://schemas.microsoft.com/office/drawing/2014/main" id="{F4A0061A-64E6-4915-B3CF-4F43D755FB5B}"/>
                </a:ext>
              </a:extLst>
            </p:cNvPr>
            <p:cNvSpPr>
              <a:spLocks/>
            </p:cNvSpPr>
            <p:nvPr/>
          </p:nvSpPr>
          <p:spPr bwMode="auto">
            <a:xfrm>
              <a:off x="5783263" y="6130925"/>
              <a:ext cx="20637" cy="30163"/>
            </a:xfrm>
            <a:custGeom>
              <a:avLst/>
              <a:gdLst>
                <a:gd name="T0" fmla="*/ 0 w 13"/>
                <a:gd name="T1" fmla="*/ 13 h 19"/>
                <a:gd name="T2" fmla="*/ 7 w 13"/>
                <a:gd name="T3" fmla="*/ 0 h 19"/>
                <a:gd name="T4" fmla="*/ 13 w 13"/>
                <a:gd name="T5" fmla="*/ 0 h 19"/>
                <a:gd name="T6" fmla="*/ 13 w 13"/>
                <a:gd name="T7" fmla="*/ 6 h 19"/>
                <a:gd name="T8" fmla="*/ 7 w 13"/>
                <a:gd name="T9" fmla="*/ 19 h 19"/>
                <a:gd name="T10" fmla="*/ 0 w 13"/>
                <a:gd name="T11" fmla="*/ 19 h 19"/>
                <a:gd name="T12" fmla="*/ 0 w 13"/>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0" y="13"/>
                  </a:moveTo>
                  <a:lnTo>
                    <a:pt x="7" y="0"/>
                  </a:lnTo>
                  <a:lnTo>
                    <a:pt x="13" y="0"/>
                  </a:lnTo>
                  <a:lnTo>
                    <a:pt x="13" y="6"/>
                  </a:lnTo>
                  <a:lnTo>
                    <a:pt x="7" y="19"/>
                  </a:lnTo>
                  <a:lnTo>
                    <a:pt x="0" y="19"/>
                  </a:lnTo>
                  <a:lnTo>
                    <a:pt x="0" y="13"/>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72" name="Rectangle 268">
              <a:extLst>
                <a:ext uri="{FF2B5EF4-FFF2-40B4-BE49-F238E27FC236}">
                  <a16:creationId xmlns:a16="http://schemas.microsoft.com/office/drawing/2014/main" id="{253185BF-CB4C-42D6-BD38-10F9BC9C046A}"/>
                </a:ext>
              </a:extLst>
            </p:cNvPr>
            <p:cNvSpPr>
              <a:spLocks noChangeArrowheads="1"/>
            </p:cNvSpPr>
            <p:nvPr/>
          </p:nvSpPr>
          <p:spPr bwMode="auto">
            <a:xfrm>
              <a:off x="5794375" y="6121400"/>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73" name="Freeform 269">
              <a:extLst>
                <a:ext uri="{FF2B5EF4-FFF2-40B4-BE49-F238E27FC236}">
                  <a16:creationId xmlns:a16="http://schemas.microsoft.com/office/drawing/2014/main" id="{6FA80AA8-B4B8-4F6F-9EA4-E884C06E8331}"/>
                </a:ext>
              </a:extLst>
            </p:cNvPr>
            <p:cNvSpPr>
              <a:spLocks/>
            </p:cNvSpPr>
            <p:nvPr/>
          </p:nvSpPr>
          <p:spPr bwMode="auto">
            <a:xfrm>
              <a:off x="5794375" y="6110288"/>
              <a:ext cx="19050" cy="20637"/>
            </a:xfrm>
            <a:custGeom>
              <a:avLst/>
              <a:gdLst>
                <a:gd name="T0" fmla="*/ 0 w 12"/>
                <a:gd name="T1" fmla="*/ 7 h 13"/>
                <a:gd name="T2" fmla="*/ 6 w 12"/>
                <a:gd name="T3" fmla="*/ 0 h 13"/>
                <a:gd name="T4" fmla="*/ 12 w 12"/>
                <a:gd name="T5" fmla="*/ 0 h 13"/>
                <a:gd name="T6" fmla="*/ 12 w 12"/>
                <a:gd name="T7" fmla="*/ 7 h 13"/>
                <a:gd name="T8" fmla="*/ 6 w 12"/>
                <a:gd name="T9" fmla="*/ 13 h 13"/>
                <a:gd name="T10" fmla="*/ 0 w 12"/>
                <a:gd name="T11" fmla="*/ 13 h 13"/>
                <a:gd name="T12" fmla="*/ 0 w 12"/>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7"/>
                  </a:moveTo>
                  <a:lnTo>
                    <a:pt x="6" y="0"/>
                  </a:lnTo>
                  <a:lnTo>
                    <a:pt x="12" y="0"/>
                  </a:lnTo>
                  <a:lnTo>
                    <a:pt x="12" y="7"/>
                  </a:lnTo>
                  <a:lnTo>
                    <a:pt x="6" y="13"/>
                  </a:lnTo>
                  <a:lnTo>
                    <a:pt x="0" y="13"/>
                  </a:lnTo>
                  <a:lnTo>
                    <a:pt x="0" y="7"/>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74" name="Freeform 270">
              <a:extLst>
                <a:ext uri="{FF2B5EF4-FFF2-40B4-BE49-F238E27FC236}">
                  <a16:creationId xmlns:a16="http://schemas.microsoft.com/office/drawing/2014/main" id="{DF5277FD-D1C1-43A6-BBC4-FBA897C86AAF}"/>
                </a:ext>
              </a:extLst>
            </p:cNvPr>
            <p:cNvSpPr>
              <a:spLocks/>
            </p:cNvSpPr>
            <p:nvPr/>
          </p:nvSpPr>
          <p:spPr bwMode="auto">
            <a:xfrm>
              <a:off x="5803900" y="6100763"/>
              <a:ext cx="19050" cy="20637"/>
            </a:xfrm>
            <a:custGeom>
              <a:avLst/>
              <a:gdLst>
                <a:gd name="T0" fmla="*/ 0 w 12"/>
                <a:gd name="T1" fmla="*/ 6 h 13"/>
                <a:gd name="T2" fmla="*/ 6 w 12"/>
                <a:gd name="T3" fmla="*/ 0 h 13"/>
                <a:gd name="T4" fmla="*/ 12 w 12"/>
                <a:gd name="T5" fmla="*/ 0 h 13"/>
                <a:gd name="T6" fmla="*/ 12 w 12"/>
                <a:gd name="T7" fmla="*/ 6 h 13"/>
                <a:gd name="T8" fmla="*/ 6 w 12"/>
                <a:gd name="T9" fmla="*/ 13 h 13"/>
                <a:gd name="T10" fmla="*/ 0 w 12"/>
                <a:gd name="T11" fmla="*/ 13 h 13"/>
                <a:gd name="T12" fmla="*/ 0 w 12"/>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6"/>
                  </a:moveTo>
                  <a:lnTo>
                    <a:pt x="6" y="0"/>
                  </a:lnTo>
                  <a:lnTo>
                    <a:pt x="12" y="0"/>
                  </a:lnTo>
                  <a:lnTo>
                    <a:pt x="12" y="6"/>
                  </a:lnTo>
                  <a:lnTo>
                    <a:pt x="6" y="13"/>
                  </a:lnTo>
                  <a:lnTo>
                    <a:pt x="0" y="13"/>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75" name="Freeform 271">
              <a:extLst>
                <a:ext uri="{FF2B5EF4-FFF2-40B4-BE49-F238E27FC236}">
                  <a16:creationId xmlns:a16="http://schemas.microsoft.com/office/drawing/2014/main" id="{5FC1459D-F11B-4D31-9B4D-79CC0E549D5C}"/>
                </a:ext>
              </a:extLst>
            </p:cNvPr>
            <p:cNvSpPr>
              <a:spLocks/>
            </p:cNvSpPr>
            <p:nvPr/>
          </p:nvSpPr>
          <p:spPr bwMode="auto">
            <a:xfrm>
              <a:off x="5813425" y="6100763"/>
              <a:ext cx="20638" cy="20637"/>
            </a:xfrm>
            <a:custGeom>
              <a:avLst/>
              <a:gdLst>
                <a:gd name="T0" fmla="*/ 0 w 13"/>
                <a:gd name="T1" fmla="*/ 0 h 13"/>
                <a:gd name="T2" fmla="*/ 6 w 13"/>
                <a:gd name="T3" fmla="*/ 0 h 13"/>
                <a:gd name="T4" fmla="*/ 13 w 13"/>
                <a:gd name="T5" fmla="*/ 6 h 13"/>
                <a:gd name="T6" fmla="*/ 13 w 13"/>
                <a:gd name="T7" fmla="*/ 13 h 13"/>
                <a:gd name="T8" fmla="*/ 6 w 13"/>
                <a:gd name="T9" fmla="*/ 13 h 13"/>
                <a:gd name="T10" fmla="*/ 0 w 13"/>
                <a:gd name="T11" fmla="*/ 6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6" y="0"/>
                  </a:lnTo>
                  <a:lnTo>
                    <a:pt x="13" y="6"/>
                  </a:lnTo>
                  <a:lnTo>
                    <a:pt x="13" y="13"/>
                  </a:lnTo>
                  <a:lnTo>
                    <a:pt x="6" y="13"/>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76" name="Rectangle 272">
              <a:extLst>
                <a:ext uri="{FF2B5EF4-FFF2-40B4-BE49-F238E27FC236}">
                  <a16:creationId xmlns:a16="http://schemas.microsoft.com/office/drawing/2014/main" id="{E22926E6-A7E2-44F1-8827-C4550E4BD23E}"/>
                </a:ext>
              </a:extLst>
            </p:cNvPr>
            <p:cNvSpPr>
              <a:spLocks noChangeArrowheads="1"/>
            </p:cNvSpPr>
            <p:nvPr/>
          </p:nvSpPr>
          <p:spPr bwMode="auto">
            <a:xfrm>
              <a:off x="5822950" y="6110288"/>
              <a:ext cx="11113"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77" name="Freeform 273">
              <a:extLst>
                <a:ext uri="{FF2B5EF4-FFF2-40B4-BE49-F238E27FC236}">
                  <a16:creationId xmlns:a16="http://schemas.microsoft.com/office/drawing/2014/main" id="{4E8457B7-D440-4399-856A-8C305A3D579C}"/>
                </a:ext>
              </a:extLst>
            </p:cNvPr>
            <p:cNvSpPr>
              <a:spLocks/>
            </p:cNvSpPr>
            <p:nvPr/>
          </p:nvSpPr>
          <p:spPr bwMode="auto">
            <a:xfrm>
              <a:off x="5822950" y="6121400"/>
              <a:ext cx="20638" cy="19050"/>
            </a:xfrm>
            <a:custGeom>
              <a:avLst/>
              <a:gdLst>
                <a:gd name="T0" fmla="*/ 0 w 13"/>
                <a:gd name="T1" fmla="*/ 0 h 12"/>
                <a:gd name="T2" fmla="*/ 7 w 13"/>
                <a:gd name="T3" fmla="*/ 0 h 12"/>
                <a:gd name="T4" fmla="*/ 13 w 13"/>
                <a:gd name="T5" fmla="*/ 6 h 12"/>
                <a:gd name="T6" fmla="*/ 13 w 13"/>
                <a:gd name="T7" fmla="*/ 12 h 12"/>
                <a:gd name="T8" fmla="*/ 7 w 13"/>
                <a:gd name="T9" fmla="*/ 12 h 12"/>
                <a:gd name="T10" fmla="*/ 0 w 13"/>
                <a:gd name="T11" fmla="*/ 6 h 12"/>
                <a:gd name="T12" fmla="*/ 0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0"/>
                  </a:moveTo>
                  <a:lnTo>
                    <a:pt x="7" y="0"/>
                  </a:lnTo>
                  <a:lnTo>
                    <a:pt x="13" y="6"/>
                  </a:lnTo>
                  <a:lnTo>
                    <a:pt x="13" y="12"/>
                  </a:lnTo>
                  <a:lnTo>
                    <a:pt x="7"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78" name="Rectangle 274">
              <a:extLst>
                <a:ext uri="{FF2B5EF4-FFF2-40B4-BE49-F238E27FC236}">
                  <a16:creationId xmlns:a16="http://schemas.microsoft.com/office/drawing/2014/main" id="{A62D30F4-1685-4A8A-A0F7-EDD24C483AFC}"/>
                </a:ext>
              </a:extLst>
            </p:cNvPr>
            <p:cNvSpPr>
              <a:spLocks noChangeArrowheads="1"/>
            </p:cNvSpPr>
            <p:nvPr/>
          </p:nvSpPr>
          <p:spPr bwMode="auto">
            <a:xfrm>
              <a:off x="5834063" y="6130925"/>
              <a:ext cx="9525" cy="30163"/>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79" name="Rectangle 275">
              <a:extLst>
                <a:ext uri="{FF2B5EF4-FFF2-40B4-BE49-F238E27FC236}">
                  <a16:creationId xmlns:a16="http://schemas.microsoft.com/office/drawing/2014/main" id="{AD548548-E07D-4AEF-8B3A-05B36287AD4C}"/>
                </a:ext>
              </a:extLst>
            </p:cNvPr>
            <p:cNvSpPr>
              <a:spLocks noChangeArrowheads="1"/>
            </p:cNvSpPr>
            <p:nvPr/>
          </p:nvSpPr>
          <p:spPr bwMode="auto">
            <a:xfrm>
              <a:off x="5834063" y="6151563"/>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80" name="Freeform 276">
              <a:extLst>
                <a:ext uri="{FF2B5EF4-FFF2-40B4-BE49-F238E27FC236}">
                  <a16:creationId xmlns:a16="http://schemas.microsoft.com/office/drawing/2014/main" id="{7F573E5E-3BDB-4DE7-BCB0-985D419608B4}"/>
                </a:ext>
              </a:extLst>
            </p:cNvPr>
            <p:cNvSpPr>
              <a:spLocks/>
            </p:cNvSpPr>
            <p:nvPr/>
          </p:nvSpPr>
          <p:spPr bwMode="auto">
            <a:xfrm>
              <a:off x="5834063" y="6161088"/>
              <a:ext cx="19050" cy="30162"/>
            </a:xfrm>
            <a:custGeom>
              <a:avLst/>
              <a:gdLst>
                <a:gd name="T0" fmla="*/ 0 w 12"/>
                <a:gd name="T1" fmla="*/ 0 h 19"/>
                <a:gd name="T2" fmla="*/ 6 w 12"/>
                <a:gd name="T3" fmla="*/ 0 h 19"/>
                <a:gd name="T4" fmla="*/ 12 w 12"/>
                <a:gd name="T5" fmla="*/ 12 h 19"/>
                <a:gd name="T6" fmla="*/ 12 w 12"/>
                <a:gd name="T7" fmla="*/ 19 h 19"/>
                <a:gd name="T8" fmla="*/ 6 w 12"/>
                <a:gd name="T9" fmla="*/ 19 h 19"/>
                <a:gd name="T10" fmla="*/ 0 w 12"/>
                <a:gd name="T11" fmla="*/ 6 h 19"/>
                <a:gd name="T12" fmla="*/ 0 w 12"/>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0"/>
                  </a:moveTo>
                  <a:lnTo>
                    <a:pt x="6" y="0"/>
                  </a:lnTo>
                  <a:lnTo>
                    <a:pt x="12" y="12"/>
                  </a:lnTo>
                  <a:lnTo>
                    <a:pt x="12" y="19"/>
                  </a:lnTo>
                  <a:lnTo>
                    <a:pt x="6" y="19"/>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81" name="Rectangle 277">
              <a:extLst>
                <a:ext uri="{FF2B5EF4-FFF2-40B4-BE49-F238E27FC236}">
                  <a16:creationId xmlns:a16="http://schemas.microsoft.com/office/drawing/2014/main" id="{330449CE-8701-4BFC-90F1-1E098852E0D8}"/>
                </a:ext>
              </a:extLst>
            </p:cNvPr>
            <p:cNvSpPr>
              <a:spLocks noChangeArrowheads="1"/>
            </p:cNvSpPr>
            <p:nvPr/>
          </p:nvSpPr>
          <p:spPr bwMode="auto">
            <a:xfrm>
              <a:off x="5843588" y="6180138"/>
              <a:ext cx="9525"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82" name="Rectangle 278">
              <a:extLst>
                <a:ext uri="{FF2B5EF4-FFF2-40B4-BE49-F238E27FC236}">
                  <a16:creationId xmlns:a16="http://schemas.microsoft.com/office/drawing/2014/main" id="{59B0E0C3-F387-4C5F-B11A-E5AC04453209}"/>
                </a:ext>
              </a:extLst>
            </p:cNvPr>
            <p:cNvSpPr>
              <a:spLocks noChangeArrowheads="1"/>
            </p:cNvSpPr>
            <p:nvPr/>
          </p:nvSpPr>
          <p:spPr bwMode="auto">
            <a:xfrm>
              <a:off x="5843588" y="6191250"/>
              <a:ext cx="9525" cy="30163"/>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83" name="Freeform 279">
              <a:extLst>
                <a:ext uri="{FF2B5EF4-FFF2-40B4-BE49-F238E27FC236}">
                  <a16:creationId xmlns:a16="http://schemas.microsoft.com/office/drawing/2014/main" id="{3F24289E-4903-45B0-AD50-B331C77C419D}"/>
                </a:ext>
              </a:extLst>
            </p:cNvPr>
            <p:cNvSpPr>
              <a:spLocks/>
            </p:cNvSpPr>
            <p:nvPr/>
          </p:nvSpPr>
          <p:spPr bwMode="auto">
            <a:xfrm>
              <a:off x="5843588" y="6210300"/>
              <a:ext cx="20637" cy="30163"/>
            </a:xfrm>
            <a:custGeom>
              <a:avLst/>
              <a:gdLst>
                <a:gd name="T0" fmla="*/ 0 w 13"/>
                <a:gd name="T1" fmla="*/ 0 h 19"/>
                <a:gd name="T2" fmla="*/ 6 w 13"/>
                <a:gd name="T3" fmla="*/ 0 h 19"/>
                <a:gd name="T4" fmla="*/ 13 w 13"/>
                <a:gd name="T5" fmla="*/ 13 h 19"/>
                <a:gd name="T6" fmla="*/ 13 w 13"/>
                <a:gd name="T7" fmla="*/ 19 h 19"/>
                <a:gd name="T8" fmla="*/ 6 w 13"/>
                <a:gd name="T9" fmla="*/ 19 h 19"/>
                <a:gd name="T10" fmla="*/ 0 w 13"/>
                <a:gd name="T11" fmla="*/ 7 h 19"/>
                <a:gd name="T12" fmla="*/ 0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0" y="0"/>
                  </a:moveTo>
                  <a:lnTo>
                    <a:pt x="6" y="0"/>
                  </a:lnTo>
                  <a:lnTo>
                    <a:pt x="13" y="13"/>
                  </a:lnTo>
                  <a:lnTo>
                    <a:pt x="13" y="19"/>
                  </a:lnTo>
                  <a:lnTo>
                    <a:pt x="6" y="19"/>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84" name="Rectangle 280">
              <a:extLst>
                <a:ext uri="{FF2B5EF4-FFF2-40B4-BE49-F238E27FC236}">
                  <a16:creationId xmlns:a16="http://schemas.microsoft.com/office/drawing/2014/main" id="{55DFBB36-DF91-4DD0-8FEC-D835B5E4F1AB}"/>
                </a:ext>
              </a:extLst>
            </p:cNvPr>
            <p:cNvSpPr>
              <a:spLocks noChangeArrowheads="1"/>
            </p:cNvSpPr>
            <p:nvPr/>
          </p:nvSpPr>
          <p:spPr bwMode="auto">
            <a:xfrm>
              <a:off x="5853113" y="6230938"/>
              <a:ext cx="11112" cy="301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85" name="Rectangle 281">
              <a:extLst>
                <a:ext uri="{FF2B5EF4-FFF2-40B4-BE49-F238E27FC236}">
                  <a16:creationId xmlns:a16="http://schemas.microsoft.com/office/drawing/2014/main" id="{EBAAB184-D738-4F95-9575-9DBA9641C2BE}"/>
                </a:ext>
              </a:extLst>
            </p:cNvPr>
            <p:cNvSpPr>
              <a:spLocks noChangeArrowheads="1"/>
            </p:cNvSpPr>
            <p:nvPr/>
          </p:nvSpPr>
          <p:spPr bwMode="auto">
            <a:xfrm>
              <a:off x="5853113" y="6249988"/>
              <a:ext cx="11112" cy="301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86" name="Freeform 282">
              <a:extLst>
                <a:ext uri="{FF2B5EF4-FFF2-40B4-BE49-F238E27FC236}">
                  <a16:creationId xmlns:a16="http://schemas.microsoft.com/office/drawing/2014/main" id="{404008D9-832F-4F26-8D9B-5C833BD6A913}"/>
                </a:ext>
              </a:extLst>
            </p:cNvPr>
            <p:cNvSpPr>
              <a:spLocks/>
            </p:cNvSpPr>
            <p:nvPr/>
          </p:nvSpPr>
          <p:spPr bwMode="auto">
            <a:xfrm>
              <a:off x="5853113" y="6270625"/>
              <a:ext cx="20637" cy="30163"/>
            </a:xfrm>
            <a:custGeom>
              <a:avLst/>
              <a:gdLst>
                <a:gd name="T0" fmla="*/ 0 w 13"/>
                <a:gd name="T1" fmla="*/ 0 h 19"/>
                <a:gd name="T2" fmla="*/ 7 w 13"/>
                <a:gd name="T3" fmla="*/ 0 h 19"/>
                <a:gd name="T4" fmla="*/ 13 w 13"/>
                <a:gd name="T5" fmla="*/ 13 h 19"/>
                <a:gd name="T6" fmla="*/ 13 w 13"/>
                <a:gd name="T7" fmla="*/ 19 h 19"/>
                <a:gd name="T8" fmla="*/ 7 w 13"/>
                <a:gd name="T9" fmla="*/ 19 h 19"/>
                <a:gd name="T10" fmla="*/ 0 w 13"/>
                <a:gd name="T11" fmla="*/ 6 h 19"/>
                <a:gd name="T12" fmla="*/ 0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0" y="0"/>
                  </a:moveTo>
                  <a:lnTo>
                    <a:pt x="7" y="0"/>
                  </a:lnTo>
                  <a:lnTo>
                    <a:pt x="13" y="13"/>
                  </a:lnTo>
                  <a:lnTo>
                    <a:pt x="13" y="19"/>
                  </a:lnTo>
                  <a:lnTo>
                    <a:pt x="7" y="19"/>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87" name="Rectangle 283">
              <a:extLst>
                <a:ext uri="{FF2B5EF4-FFF2-40B4-BE49-F238E27FC236}">
                  <a16:creationId xmlns:a16="http://schemas.microsoft.com/office/drawing/2014/main" id="{86E3E393-4E30-40CD-AFE1-83DF6ACB5845}"/>
                </a:ext>
              </a:extLst>
            </p:cNvPr>
            <p:cNvSpPr>
              <a:spLocks noChangeArrowheads="1"/>
            </p:cNvSpPr>
            <p:nvPr/>
          </p:nvSpPr>
          <p:spPr bwMode="auto">
            <a:xfrm>
              <a:off x="5864225" y="6291263"/>
              <a:ext cx="9525" cy="28575"/>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88" name="Freeform 284">
              <a:extLst>
                <a:ext uri="{FF2B5EF4-FFF2-40B4-BE49-F238E27FC236}">
                  <a16:creationId xmlns:a16="http://schemas.microsoft.com/office/drawing/2014/main" id="{0E296C7A-7266-4256-9D13-DE6EAC6EBDB8}"/>
                </a:ext>
              </a:extLst>
            </p:cNvPr>
            <p:cNvSpPr>
              <a:spLocks/>
            </p:cNvSpPr>
            <p:nvPr/>
          </p:nvSpPr>
          <p:spPr bwMode="auto">
            <a:xfrm>
              <a:off x="5864225" y="6310313"/>
              <a:ext cx="19050" cy="30162"/>
            </a:xfrm>
            <a:custGeom>
              <a:avLst/>
              <a:gdLst>
                <a:gd name="T0" fmla="*/ 0 w 12"/>
                <a:gd name="T1" fmla="*/ 0 h 19"/>
                <a:gd name="T2" fmla="*/ 6 w 12"/>
                <a:gd name="T3" fmla="*/ 0 h 19"/>
                <a:gd name="T4" fmla="*/ 12 w 12"/>
                <a:gd name="T5" fmla="*/ 13 h 19"/>
                <a:gd name="T6" fmla="*/ 12 w 12"/>
                <a:gd name="T7" fmla="*/ 19 h 19"/>
                <a:gd name="T8" fmla="*/ 6 w 12"/>
                <a:gd name="T9" fmla="*/ 19 h 19"/>
                <a:gd name="T10" fmla="*/ 0 w 12"/>
                <a:gd name="T11" fmla="*/ 6 h 19"/>
                <a:gd name="T12" fmla="*/ 0 w 12"/>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0"/>
                  </a:moveTo>
                  <a:lnTo>
                    <a:pt x="6" y="0"/>
                  </a:lnTo>
                  <a:lnTo>
                    <a:pt x="12" y="13"/>
                  </a:lnTo>
                  <a:lnTo>
                    <a:pt x="12" y="19"/>
                  </a:lnTo>
                  <a:lnTo>
                    <a:pt x="6" y="19"/>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89" name="Rectangle 285">
              <a:extLst>
                <a:ext uri="{FF2B5EF4-FFF2-40B4-BE49-F238E27FC236}">
                  <a16:creationId xmlns:a16="http://schemas.microsoft.com/office/drawing/2014/main" id="{596F4495-6219-4DF1-830B-7A89F2CEB847}"/>
                </a:ext>
              </a:extLst>
            </p:cNvPr>
            <p:cNvSpPr>
              <a:spLocks noChangeArrowheads="1"/>
            </p:cNvSpPr>
            <p:nvPr/>
          </p:nvSpPr>
          <p:spPr bwMode="auto">
            <a:xfrm>
              <a:off x="5873750" y="6330950"/>
              <a:ext cx="9525" cy="30163"/>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90" name="Rectangle 286">
              <a:extLst>
                <a:ext uri="{FF2B5EF4-FFF2-40B4-BE49-F238E27FC236}">
                  <a16:creationId xmlns:a16="http://schemas.microsoft.com/office/drawing/2014/main" id="{63E198CF-BE89-497F-86B0-8346DF541FCA}"/>
                </a:ext>
              </a:extLst>
            </p:cNvPr>
            <p:cNvSpPr>
              <a:spLocks noChangeArrowheads="1"/>
            </p:cNvSpPr>
            <p:nvPr/>
          </p:nvSpPr>
          <p:spPr bwMode="auto">
            <a:xfrm>
              <a:off x="5873750" y="6350000"/>
              <a:ext cx="9525" cy="30163"/>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91" name="Freeform 287">
              <a:extLst>
                <a:ext uri="{FF2B5EF4-FFF2-40B4-BE49-F238E27FC236}">
                  <a16:creationId xmlns:a16="http://schemas.microsoft.com/office/drawing/2014/main" id="{217ACBAE-645D-4611-926D-5A2295565908}"/>
                </a:ext>
              </a:extLst>
            </p:cNvPr>
            <p:cNvSpPr>
              <a:spLocks/>
            </p:cNvSpPr>
            <p:nvPr/>
          </p:nvSpPr>
          <p:spPr bwMode="auto">
            <a:xfrm>
              <a:off x="5873750" y="6370638"/>
              <a:ext cx="19050" cy="30162"/>
            </a:xfrm>
            <a:custGeom>
              <a:avLst/>
              <a:gdLst>
                <a:gd name="T0" fmla="*/ 0 w 12"/>
                <a:gd name="T1" fmla="*/ 0 h 19"/>
                <a:gd name="T2" fmla="*/ 6 w 12"/>
                <a:gd name="T3" fmla="*/ 0 h 19"/>
                <a:gd name="T4" fmla="*/ 12 w 12"/>
                <a:gd name="T5" fmla="*/ 12 h 19"/>
                <a:gd name="T6" fmla="*/ 12 w 12"/>
                <a:gd name="T7" fmla="*/ 19 h 19"/>
                <a:gd name="T8" fmla="*/ 6 w 12"/>
                <a:gd name="T9" fmla="*/ 19 h 19"/>
                <a:gd name="T10" fmla="*/ 0 w 12"/>
                <a:gd name="T11" fmla="*/ 6 h 19"/>
                <a:gd name="T12" fmla="*/ 0 w 12"/>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2" h="19">
                  <a:moveTo>
                    <a:pt x="0" y="0"/>
                  </a:moveTo>
                  <a:lnTo>
                    <a:pt x="6" y="0"/>
                  </a:lnTo>
                  <a:lnTo>
                    <a:pt x="12" y="12"/>
                  </a:lnTo>
                  <a:lnTo>
                    <a:pt x="12" y="19"/>
                  </a:lnTo>
                  <a:lnTo>
                    <a:pt x="6" y="19"/>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92" name="Rectangle 288">
              <a:extLst>
                <a:ext uri="{FF2B5EF4-FFF2-40B4-BE49-F238E27FC236}">
                  <a16:creationId xmlns:a16="http://schemas.microsoft.com/office/drawing/2014/main" id="{5F622C2A-F44E-432D-ACE3-F92FE7D470C2}"/>
                </a:ext>
              </a:extLst>
            </p:cNvPr>
            <p:cNvSpPr>
              <a:spLocks noChangeArrowheads="1"/>
            </p:cNvSpPr>
            <p:nvPr/>
          </p:nvSpPr>
          <p:spPr bwMode="auto">
            <a:xfrm>
              <a:off x="5883275" y="6389688"/>
              <a:ext cx="9525" cy="301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93" name="Rectangle 289">
              <a:extLst>
                <a:ext uri="{FF2B5EF4-FFF2-40B4-BE49-F238E27FC236}">
                  <a16:creationId xmlns:a16="http://schemas.microsoft.com/office/drawing/2014/main" id="{46A547D8-3728-430A-92AD-02D11FFB6B32}"/>
                </a:ext>
              </a:extLst>
            </p:cNvPr>
            <p:cNvSpPr>
              <a:spLocks noChangeArrowheads="1"/>
            </p:cNvSpPr>
            <p:nvPr/>
          </p:nvSpPr>
          <p:spPr bwMode="auto">
            <a:xfrm>
              <a:off x="5883275" y="6389688"/>
              <a:ext cx="9525" cy="301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94" name="Freeform 290">
              <a:extLst>
                <a:ext uri="{FF2B5EF4-FFF2-40B4-BE49-F238E27FC236}">
                  <a16:creationId xmlns:a16="http://schemas.microsoft.com/office/drawing/2014/main" id="{0F5FF60E-A65C-4B23-9E62-8E568DD1F5FE}"/>
                </a:ext>
              </a:extLst>
            </p:cNvPr>
            <p:cNvSpPr>
              <a:spLocks/>
            </p:cNvSpPr>
            <p:nvPr/>
          </p:nvSpPr>
          <p:spPr bwMode="auto">
            <a:xfrm>
              <a:off x="5883275" y="6370638"/>
              <a:ext cx="20638" cy="30162"/>
            </a:xfrm>
            <a:custGeom>
              <a:avLst/>
              <a:gdLst>
                <a:gd name="T0" fmla="*/ 0 w 13"/>
                <a:gd name="T1" fmla="*/ 12 h 19"/>
                <a:gd name="T2" fmla="*/ 6 w 13"/>
                <a:gd name="T3" fmla="*/ 0 h 19"/>
                <a:gd name="T4" fmla="*/ 13 w 13"/>
                <a:gd name="T5" fmla="*/ 0 h 19"/>
                <a:gd name="T6" fmla="*/ 13 w 13"/>
                <a:gd name="T7" fmla="*/ 6 h 19"/>
                <a:gd name="T8" fmla="*/ 6 w 13"/>
                <a:gd name="T9" fmla="*/ 19 h 19"/>
                <a:gd name="T10" fmla="*/ 0 w 13"/>
                <a:gd name="T11" fmla="*/ 19 h 19"/>
                <a:gd name="T12" fmla="*/ 0 w 13"/>
                <a:gd name="T13" fmla="*/ 12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0" y="12"/>
                  </a:moveTo>
                  <a:lnTo>
                    <a:pt x="6" y="0"/>
                  </a:lnTo>
                  <a:lnTo>
                    <a:pt x="13" y="0"/>
                  </a:lnTo>
                  <a:lnTo>
                    <a:pt x="13" y="6"/>
                  </a:lnTo>
                  <a:lnTo>
                    <a:pt x="6" y="19"/>
                  </a:lnTo>
                  <a:lnTo>
                    <a:pt x="0" y="19"/>
                  </a:lnTo>
                  <a:lnTo>
                    <a:pt x="0" y="12"/>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95" name="Rectangle 291">
              <a:extLst>
                <a:ext uri="{FF2B5EF4-FFF2-40B4-BE49-F238E27FC236}">
                  <a16:creationId xmlns:a16="http://schemas.microsoft.com/office/drawing/2014/main" id="{868DE419-7383-48F8-B8F3-312D5E267C4C}"/>
                </a:ext>
              </a:extLst>
            </p:cNvPr>
            <p:cNvSpPr>
              <a:spLocks noChangeArrowheads="1"/>
            </p:cNvSpPr>
            <p:nvPr/>
          </p:nvSpPr>
          <p:spPr bwMode="auto">
            <a:xfrm>
              <a:off x="5892800" y="6361113"/>
              <a:ext cx="11113"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96" name="Freeform 292">
              <a:extLst>
                <a:ext uri="{FF2B5EF4-FFF2-40B4-BE49-F238E27FC236}">
                  <a16:creationId xmlns:a16="http://schemas.microsoft.com/office/drawing/2014/main" id="{D3B66C4A-735F-4A83-91FD-22256C9B4A1E}"/>
                </a:ext>
              </a:extLst>
            </p:cNvPr>
            <p:cNvSpPr>
              <a:spLocks/>
            </p:cNvSpPr>
            <p:nvPr/>
          </p:nvSpPr>
          <p:spPr bwMode="auto">
            <a:xfrm>
              <a:off x="5892800" y="6340475"/>
              <a:ext cx="20638" cy="30163"/>
            </a:xfrm>
            <a:custGeom>
              <a:avLst/>
              <a:gdLst>
                <a:gd name="T0" fmla="*/ 0 w 13"/>
                <a:gd name="T1" fmla="*/ 13 h 19"/>
                <a:gd name="T2" fmla="*/ 7 w 13"/>
                <a:gd name="T3" fmla="*/ 0 h 19"/>
                <a:gd name="T4" fmla="*/ 13 w 13"/>
                <a:gd name="T5" fmla="*/ 0 h 19"/>
                <a:gd name="T6" fmla="*/ 13 w 13"/>
                <a:gd name="T7" fmla="*/ 6 h 19"/>
                <a:gd name="T8" fmla="*/ 7 w 13"/>
                <a:gd name="T9" fmla="*/ 19 h 19"/>
                <a:gd name="T10" fmla="*/ 0 w 13"/>
                <a:gd name="T11" fmla="*/ 19 h 19"/>
                <a:gd name="T12" fmla="*/ 0 w 13"/>
                <a:gd name="T13" fmla="*/ 13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0" y="13"/>
                  </a:moveTo>
                  <a:lnTo>
                    <a:pt x="7" y="0"/>
                  </a:lnTo>
                  <a:lnTo>
                    <a:pt x="13" y="0"/>
                  </a:lnTo>
                  <a:lnTo>
                    <a:pt x="13" y="6"/>
                  </a:lnTo>
                  <a:lnTo>
                    <a:pt x="7" y="19"/>
                  </a:lnTo>
                  <a:lnTo>
                    <a:pt x="0" y="19"/>
                  </a:lnTo>
                  <a:lnTo>
                    <a:pt x="0" y="13"/>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2997" name="Rectangle 293">
              <a:extLst>
                <a:ext uri="{FF2B5EF4-FFF2-40B4-BE49-F238E27FC236}">
                  <a16:creationId xmlns:a16="http://schemas.microsoft.com/office/drawing/2014/main" id="{15DDB3AC-3C8B-4BA4-8191-F7BA4425EAF1}"/>
                </a:ext>
              </a:extLst>
            </p:cNvPr>
            <p:cNvSpPr>
              <a:spLocks noChangeArrowheads="1"/>
            </p:cNvSpPr>
            <p:nvPr/>
          </p:nvSpPr>
          <p:spPr bwMode="auto">
            <a:xfrm>
              <a:off x="5903913" y="6330950"/>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98" name="Rectangle 294">
              <a:extLst>
                <a:ext uri="{FF2B5EF4-FFF2-40B4-BE49-F238E27FC236}">
                  <a16:creationId xmlns:a16="http://schemas.microsoft.com/office/drawing/2014/main" id="{13079812-30B7-436E-945C-975C2CC4DE81}"/>
                </a:ext>
              </a:extLst>
            </p:cNvPr>
            <p:cNvSpPr>
              <a:spLocks noChangeArrowheads="1"/>
            </p:cNvSpPr>
            <p:nvPr/>
          </p:nvSpPr>
          <p:spPr bwMode="auto">
            <a:xfrm>
              <a:off x="5903913" y="6310313"/>
              <a:ext cx="9525" cy="30162"/>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2999" name="Freeform 295">
              <a:extLst>
                <a:ext uri="{FF2B5EF4-FFF2-40B4-BE49-F238E27FC236}">
                  <a16:creationId xmlns:a16="http://schemas.microsoft.com/office/drawing/2014/main" id="{A1D30F8B-CFF8-44C1-A7E7-DD0720309688}"/>
                </a:ext>
              </a:extLst>
            </p:cNvPr>
            <p:cNvSpPr>
              <a:spLocks/>
            </p:cNvSpPr>
            <p:nvPr/>
          </p:nvSpPr>
          <p:spPr bwMode="auto">
            <a:xfrm>
              <a:off x="5903913" y="6300788"/>
              <a:ext cx="19050" cy="19050"/>
            </a:xfrm>
            <a:custGeom>
              <a:avLst/>
              <a:gdLst>
                <a:gd name="T0" fmla="*/ 0 w 12"/>
                <a:gd name="T1" fmla="*/ 6 h 12"/>
                <a:gd name="T2" fmla="*/ 6 w 12"/>
                <a:gd name="T3" fmla="*/ 0 h 12"/>
                <a:gd name="T4" fmla="*/ 12 w 12"/>
                <a:gd name="T5" fmla="*/ 0 h 12"/>
                <a:gd name="T6" fmla="*/ 12 w 12"/>
                <a:gd name="T7" fmla="*/ 6 h 12"/>
                <a:gd name="T8" fmla="*/ 6 w 12"/>
                <a:gd name="T9" fmla="*/ 12 h 12"/>
                <a:gd name="T10" fmla="*/ 0 w 12"/>
                <a:gd name="T11" fmla="*/ 12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6" y="0"/>
                  </a:lnTo>
                  <a:lnTo>
                    <a:pt x="12" y="0"/>
                  </a:lnTo>
                  <a:lnTo>
                    <a:pt x="12"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00" name="Rectangle 296">
              <a:extLst>
                <a:ext uri="{FF2B5EF4-FFF2-40B4-BE49-F238E27FC236}">
                  <a16:creationId xmlns:a16="http://schemas.microsoft.com/office/drawing/2014/main" id="{9601A60E-7A7D-4957-AD82-EEC5769B065B}"/>
                </a:ext>
              </a:extLst>
            </p:cNvPr>
            <p:cNvSpPr>
              <a:spLocks noChangeArrowheads="1"/>
            </p:cNvSpPr>
            <p:nvPr/>
          </p:nvSpPr>
          <p:spPr bwMode="auto">
            <a:xfrm>
              <a:off x="5913438" y="6291263"/>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01" name="Freeform 297">
              <a:extLst>
                <a:ext uri="{FF2B5EF4-FFF2-40B4-BE49-F238E27FC236}">
                  <a16:creationId xmlns:a16="http://schemas.microsoft.com/office/drawing/2014/main" id="{9060F38A-D12E-40C6-A1E1-B080ED6E7B33}"/>
                </a:ext>
              </a:extLst>
            </p:cNvPr>
            <p:cNvSpPr>
              <a:spLocks/>
            </p:cNvSpPr>
            <p:nvPr/>
          </p:nvSpPr>
          <p:spPr bwMode="auto">
            <a:xfrm>
              <a:off x="5913438" y="6280150"/>
              <a:ext cx="20637" cy="20638"/>
            </a:xfrm>
            <a:custGeom>
              <a:avLst/>
              <a:gdLst>
                <a:gd name="T0" fmla="*/ 0 w 13"/>
                <a:gd name="T1" fmla="*/ 7 h 13"/>
                <a:gd name="T2" fmla="*/ 6 w 13"/>
                <a:gd name="T3" fmla="*/ 0 h 13"/>
                <a:gd name="T4" fmla="*/ 13 w 13"/>
                <a:gd name="T5" fmla="*/ 0 h 13"/>
                <a:gd name="T6" fmla="*/ 13 w 13"/>
                <a:gd name="T7" fmla="*/ 7 h 13"/>
                <a:gd name="T8" fmla="*/ 6 w 13"/>
                <a:gd name="T9" fmla="*/ 13 h 13"/>
                <a:gd name="T10" fmla="*/ 0 w 13"/>
                <a:gd name="T11" fmla="*/ 13 h 13"/>
                <a:gd name="T12" fmla="*/ 0 w 13"/>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7"/>
                  </a:moveTo>
                  <a:lnTo>
                    <a:pt x="6" y="0"/>
                  </a:lnTo>
                  <a:lnTo>
                    <a:pt x="13" y="0"/>
                  </a:lnTo>
                  <a:lnTo>
                    <a:pt x="13" y="7"/>
                  </a:lnTo>
                  <a:lnTo>
                    <a:pt x="6" y="13"/>
                  </a:lnTo>
                  <a:lnTo>
                    <a:pt x="0" y="13"/>
                  </a:lnTo>
                  <a:lnTo>
                    <a:pt x="0" y="7"/>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02" name="Freeform 298">
              <a:extLst>
                <a:ext uri="{FF2B5EF4-FFF2-40B4-BE49-F238E27FC236}">
                  <a16:creationId xmlns:a16="http://schemas.microsoft.com/office/drawing/2014/main" id="{4C19B751-6731-4F15-8FD4-07074D1B0359}"/>
                </a:ext>
              </a:extLst>
            </p:cNvPr>
            <p:cNvSpPr>
              <a:spLocks/>
            </p:cNvSpPr>
            <p:nvPr/>
          </p:nvSpPr>
          <p:spPr bwMode="auto">
            <a:xfrm>
              <a:off x="5922963" y="6270625"/>
              <a:ext cx="20637" cy="20638"/>
            </a:xfrm>
            <a:custGeom>
              <a:avLst/>
              <a:gdLst>
                <a:gd name="T0" fmla="*/ 0 w 13"/>
                <a:gd name="T1" fmla="*/ 6 h 13"/>
                <a:gd name="T2" fmla="*/ 7 w 13"/>
                <a:gd name="T3" fmla="*/ 0 h 13"/>
                <a:gd name="T4" fmla="*/ 13 w 13"/>
                <a:gd name="T5" fmla="*/ 0 h 13"/>
                <a:gd name="T6" fmla="*/ 13 w 13"/>
                <a:gd name="T7" fmla="*/ 6 h 13"/>
                <a:gd name="T8" fmla="*/ 7 w 13"/>
                <a:gd name="T9" fmla="*/ 13 h 13"/>
                <a:gd name="T10" fmla="*/ 0 w 13"/>
                <a:gd name="T11" fmla="*/ 13 h 13"/>
                <a:gd name="T12" fmla="*/ 0 w 13"/>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6"/>
                  </a:moveTo>
                  <a:lnTo>
                    <a:pt x="7" y="0"/>
                  </a:lnTo>
                  <a:lnTo>
                    <a:pt x="13" y="0"/>
                  </a:lnTo>
                  <a:lnTo>
                    <a:pt x="13" y="6"/>
                  </a:lnTo>
                  <a:lnTo>
                    <a:pt x="7" y="13"/>
                  </a:lnTo>
                  <a:lnTo>
                    <a:pt x="0" y="13"/>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03" name="Freeform 299">
              <a:extLst>
                <a:ext uri="{FF2B5EF4-FFF2-40B4-BE49-F238E27FC236}">
                  <a16:creationId xmlns:a16="http://schemas.microsoft.com/office/drawing/2014/main" id="{3E8A3EFF-E06B-491E-8347-5F04959C06F4}"/>
                </a:ext>
              </a:extLst>
            </p:cNvPr>
            <p:cNvSpPr>
              <a:spLocks/>
            </p:cNvSpPr>
            <p:nvPr/>
          </p:nvSpPr>
          <p:spPr bwMode="auto">
            <a:xfrm>
              <a:off x="5934075" y="6261100"/>
              <a:ext cx="19050" cy="19050"/>
            </a:xfrm>
            <a:custGeom>
              <a:avLst/>
              <a:gdLst>
                <a:gd name="T0" fmla="*/ 0 w 12"/>
                <a:gd name="T1" fmla="*/ 6 h 12"/>
                <a:gd name="T2" fmla="*/ 6 w 12"/>
                <a:gd name="T3" fmla="*/ 0 h 12"/>
                <a:gd name="T4" fmla="*/ 12 w 12"/>
                <a:gd name="T5" fmla="*/ 0 h 12"/>
                <a:gd name="T6" fmla="*/ 12 w 12"/>
                <a:gd name="T7" fmla="*/ 6 h 12"/>
                <a:gd name="T8" fmla="*/ 6 w 12"/>
                <a:gd name="T9" fmla="*/ 12 h 12"/>
                <a:gd name="T10" fmla="*/ 0 w 12"/>
                <a:gd name="T11" fmla="*/ 12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6" y="0"/>
                  </a:lnTo>
                  <a:lnTo>
                    <a:pt x="12" y="0"/>
                  </a:lnTo>
                  <a:lnTo>
                    <a:pt x="12"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04" name="Freeform 300">
              <a:extLst>
                <a:ext uri="{FF2B5EF4-FFF2-40B4-BE49-F238E27FC236}">
                  <a16:creationId xmlns:a16="http://schemas.microsoft.com/office/drawing/2014/main" id="{4FF0BA64-188F-462E-855B-BE9155E7DA81}"/>
                </a:ext>
              </a:extLst>
            </p:cNvPr>
            <p:cNvSpPr>
              <a:spLocks/>
            </p:cNvSpPr>
            <p:nvPr/>
          </p:nvSpPr>
          <p:spPr bwMode="auto">
            <a:xfrm>
              <a:off x="5943600" y="6261100"/>
              <a:ext cx="19050" cy="19050"/>
            </a:xfrm>
            <a:custGeom>
              <a:avLst/>
              <a:gdLst>
                <a:gd name="T0" fmla="*/ 0 w 12"/>
                <a:gd name="T1" fmla="*/ 0 h 12"/>
                <a:gd name="T2" fmla="*/ 6 w 12"/>
                <a:gd name="T3" fmla="*/ 0 h 12"/>
                <a:gd name="T4" fmla="*/ 12 w 12"/>
                <a:gd name="T5" fmla="*/ 6 h 12"/>
                <a:gd name="T6" fmla="*/ 12 w 12"/>
                <a:gd name="T7" fmla="*/ 12 h 12"/>
                <a:gd name="T8" fmla="*/ 6 w 12"/>
                <a:gd name="T9" fmla="*/ 12 h 12"/>
                <a:gd name="T10" fmla="*/ 0 w 12"/>
                <a:gd name="T11" fmla="*/ 6 h 12"/>
                <a:gd name="T12" fmla="*/ 0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0"/>
                  </a:moveTo>
                  <a:lnTo>
                    <a:pt x="6" y="0"/>
                  </a:lnTo>
                  <a:lnTo>
                    <a:pt x="12" y="6"/>
                  </a:lnTo>
                  <a:lnTo>
                    <a:pt x="12"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05" name="Freeform 301">
              <a:extLst>
                <a:ext uri="{FF2B5EF4-FFF2-40B4-BE49-F238E27FC236}">
                  <a16:creationId xmlns:a16="http://schemas.microsoft.com/office/drawing/2014/main" id="{D5165DFC-5EB8-4599-9897-15AA1C9166D6}"/>
                </a:ext>
              </a:extLst>
            </p:cNvPr>
            <p:cNvSpPr>
              <a:spLocks/>
            </p:cNvSpPr>
            <p:nvPr/>
          </p:nvSpPr>
          <p:spPr bwMode="auto">
            <a:xfrm>
              <a:off x="5953125" y="6270625"/>
              <a:ext cx="20638" cy="20638"/>
            </a:xfrm>
            <a:custGeom>
              <a:avLst/>
              <a:gdLst>
                <a:gd name="T0" fmla="*/ 0 w 13"/>
                <a:gd name="T1" fmla="*/ 0 h 13"/>
                <a:gd name="T2" fmla="*/ 6 w 13"/>
                <a:gd name="T3" fmla="*/ 0 h 13"/>
                <a:gd name="T4" fmla="*/ 13 w 13"/>
                <a:gd name="T5" fmla="*/ 6 h 13"/>
                <a:gd name="T6" fmla="*/ 13 w 13"/>
                <a:gd name="T7" fmla="*/ 13 h 13"/>
                <a:gd name="T8" fmla="*/ 6 w 13"/>
                <a:gd name="T9" fmla="*/ 13 h 13"/>
                <a:gd name="T10" fmla="*/ 0 w 13"/>
                <a:gd name="T11" fmla="*/ 6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6" y="0"/>
                  </a:lnTo>
                  <a:lnTo>
                    <a:pt x="13" y="6"/>
                  </a:lnTo>
                  <a:lnTo>
                    <a:pt x="13" y="13"/>
                  </a:lnTo>
                  <a:lnTo>
                    <a:pt x="6" y="13"/>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06" name="Rectangle 302">
              <a:extLst>
                <a:ext uri="{FF2B5EF4-FFF2-40B4-BE49-F238E27FC236}">
                  <a16:creationId xmlns:a16="http://schemas.microsoft.com/office/drawing/2014/main" id="{91739278-EF48-4B25-9764-8E8EB799E41C}"/>
                </a:ext>
              </a:extLst>
            </p:cNvPr>
            <p:cNvSpPr>
              <a:spLocks noChangeArrowheads="1"/>
            </p:cNvSpPr>
            <p:nvPr/>
          </p:nvSpPr>
          <p:spPr bwMode="auto">
            <a:xfrm>
              <a:off x="5962650" y="6280150"/>
              <a:ext cx="11113" cy="20638"/>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07" name="Freeform 303">
              <a:extLst>
                <a:ext uri="{FF2B5EF4-FFF2-40B4-BE49-F238E27FC236}">
                  <a16:creationId xmlns:a16="http://schemas.microsoft.com/office/drawing/2014/main" id="{8715ACA0-710D-4C25-B4F8-A1FFFC5875EB}"/>
                </a:ext>
              </a:extLst>
            </p:cNvPr>
            <p:cNvSpPr>
              <a:spLocks/>
            </p:cNvSpPr>
            <p:nvPr/>
          </p:nvSpPr>
          <p:spPr bwMode="auto">
            <a:xfrm>
              <a:off x="5962650" y="6291263"/>
              <a:ext cx="20638" cy="19050"/>
            </a:xfrm>
            <a:custGeom>
              <a:avLst/>
              <a:gdLst>
                <a:gd name="T0" fmla="*/ 0 w 13"/>
                <a:gd name="T1" fmla="*/ 0 h 12"/>
                <a:gd name="T2" fmla="*/ 7 w 13"/>
                <a:gd name="T3" fmla="*/ 0 h 12"/>
                <a:gd name="T4" fmla="*/ 13 w 13"/>
                <a:gd name="T5" fmla="*/ 6 h 12"/>
                <a:gd name="T6" fmla="*/ 13 w 13"/>
                <a:gd name="T7" fmla="*/ 12 h 12"/>
                <a:gd name="T8" fmla="*/ 7 w 13"/>
                <a:gd name="T9" fmla="*/ 12 h 12"/>
                <a:gd name="T10" fmla="*/ 0 w 13"/>
                <a:gd name="T11" fmla="*/ 6 h 12"/>
                <a:gd name="T12" fmla="*/ 0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0"/>
                  </a:moveTo>
                  <a:lnTo>
                    <a:pt x="7" y="0"/>
                  </a:lnTo>
                  <a:lnTo>
                    <a:pt x="13" y="6"/>
                  </a:lnTo>
                  <a:lnTo>
                    <a:pt x="13" y="12"/>
                  </a:lnTo>
                  <a:lnTo>
                    <a:pt x="7"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08" name="Rectangle 304">
              <a:extLst>
                <a:ext uri="{FF2B5EF4-FFF2-40B4-BE49-F238E27FC236}">
                  <a16:creationId xmlns:a16="http://schemas.microsoft.com/office/drawing/2014/main" id="{EB8FF3C3-4941-4059-8061-C6C54CF2FAEE}"/>
                </a:ext>
              </a:extLst>
            </p:cNvPr>
            <p:cNvSpPr>
              <a:spLocks noChangeArrowheads="1"/>
            </p:cNvSpPr>
            <p:nvPr/>
          </p:nvSpPr>
          <p:spPr bwMode="auto">
            <a:xfrm>
              <a:off x="5973763" y="6300788"/>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09" name="Freeform 305">
              <a:extLst>
                <a:ext uri="{FF2B5EF4-FFF2-40B4-BE49-F238E27FC236}">
                  <a16:creationId xmlns:a16="http://schemas.microsoft.com/office/drawing/2014/main" id="{E7BC06F4-BB0C-42F9-ABA0-38AC2591FAA5}"/>
                </a:ext>
              </a:extLst>
            </p:cNvPr>
            <p:cNvSpPr>
              <a:spLocks/>
            </p:cNvSpPr>
            <p:nvPr/>
          </p:nvSpPr>
          <p:spPr bwMode="auto">
            <a:xfrm>
              <a:off x="5973763" y="6310313"/>
              <a:ext cx="19050" cy="20637"/>
            </a:xfrm>
            <a:custGeom>
              <a:avLst/>
              <a:gdLst>
                <a:gd name="T0" fmla="*/ 0 w 12"/>
                <a:gd name="T1" fmla="*/ 0 h 13"/>
                <a:gd name="T2" fmla="*/ 6 w 12"/>
                <a:gd name="T3" fmla="*/ 0 h 13"/>
                <a:gd name="T4" fmla="*/ 12 w 12"/>
                <a:gd name="T5" fmla="*/ 6 h 13"/>
                <a:gd name="T6" fmla="*/ 12 w 12"/>
                <a:gd name="T7" fmla="*/ 13 h 13"/>
                <a:gd name="T8" fmla="*/ 6 w 12"/>
                <a:gd name="T9" fmla="*/ 13 h 13"/>
                <a:gd name="T10" fmla="*/ 0 w 12"/>
                <a:gd name="T11" fmla="*/ 6 h 13"/>
                <a:gd name="T12" fmla="*/ 0 w 12"/>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0"/>
                  </a:moveTo>
                  <a:lnTo>
                    <a:pt x="6" y="0"/>
                  </a:lnTo>
                  <a:lnTo>
                    <a:pt x="12" y="6"/>
                  </a:lnTo>
                  <a:lnTo>
                    <a:pt x="12" y="13"/>
                  </a:lnTo>
                  <a:lnTo>
                    <a:pt x="6" y="13"/>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10" name="Rectangle 306">
              <a:extLst>
                <a:ext uri="{FF2B5EF4-FFF2-40B4-BE49-F238E27FC236}">
                  <a16:creationId xmlns:a16="http://schemas.microsoft.com/office/drawing/2014/main" id="{3A5B0008-E7C1-4A78-B508-17B923F1E586}"/>
                </a:ext>
              </a:extLst>
            </p:cNvPr>
            <p:cNvSpPr>
              <a:spLocks noChangeArrowheads="1"/>
            </p:cNvSpPr>
            <p:nvPr/>
          </p:nvSpPr>
          <p:spPr bwMode="auto">
            <a:xfrm>
              <a:off x="5983288" y="6319838"/>
              <a:ext cx="9525"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11" name="Freeform 307">
              <a:extLst>
                <a:ext uri="{FF2B5EF4-FFF2-40B4-BE49-F238E27FC236}">
                  <a16:creationId xmlns:a16="http://schemas.microsoft.com/office/drawing/2014/main" id="{A93C01A5-B3B6-4028-B409-66D075FB5990}"/>
                </a:ext>
              </a:extLst>
            </p:cNvPr>
            <p:cNvSpPr>
              <a:spLocks/>
            </p:cNvSpPr>
            <p:nvPr/>
          </p:nvSpPr>
          <p:spPr bwMode="auto">
            <a:xfrm>
              <a:off x="5983288" y="6330950"/>
              <a:ext cx="20637" cy="19050"/>
            </a:xfrm>
            <a:custGeom>
              <a:avLst/>
              <a:gdLst>
                <a:gd name="T0" fmla="*/ 0 w 13"/>
                <a:gd name="T1" fmla="*/ 0 h 12"/>
                <a:gd name="T2" fmla="*/ 6 w 13"/>
                <a:gd name="T3" fmla="*/ 0 h 12"/>
                <a:gd name="T4" fmla="*/ 13 w 13"/>
                <a:gd name="T5" fmla="*/ 6 h 12"/>
                <a:gd name="T6" fmla="*/ 13 w 13"/>
                <a:gd name="T7" fmla="*/ 12 h 12"/>
                <a:gd name="T8" fmla="*/ 6 w 13"/>
                <a:gd name="T9" fmla="*/ 12 h 12"/>
                <a:gd name="T10" fmla="*/ 0 w 13"/>
                <a:gd name="T11" fmla="*/ 6 h 12"/>
                <a:gd name="T12" fmla="*/ 0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0"/>
                  </a:moveTo>
                  <a:lnTo>
                    <a:pt x="6" y="0"/>
                  </a:lnTo>
                  <a:lnTo>
                    <a:pt x="13" y="6"/>
                  </a:lnTo>
                  <a:lnTo>
                    <a:pt x="13"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12" name="Rectangle 308">
              <a:extLst>
                <a:ext uri="{FF2B5EF4-FFF2-40B4-BE49-F238E27FC236}">
                  <a16:creationId xmlns:a16="http://schemas.microsoft.com/office/drawing/2014/main" id="{EE2C5304-B3FE-4123-A25E-794243CBF3D2}"/>
                </a:ext>
              </a:extLst>
            </p:cNvPr>
            <p:cNvSpPr>
              <a:spLocks noChangeArrowheads="1"/>
            </p:cNvSpPr>
            <p:nvPr/>
          </p:nvSpPr>
          <p:spPr bwMode="auto">
            <a:xfrm>
              <a:off x="5992813" y="6340475"/>
              <a:ext cx="11112" cy="30163"/>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13" name="Rectangle 309">
              <a:extLst>
                <a:ext uri="{FF2B5EF4-FFF2-40B4-BE49-F238E27FC236}">
                  <a16:creationId xmlns:a16="http://schemas.microsoft.com/office/drawing/2014/main" id="{D19A537C-345E-49DC-B4F2-7A66E4D6089C}"/>
                </a:ext>
              </a:extLst>
            </p:cNvPr>
            <p:cNvSpPr>
              <a:spLocks noChangeArrowheads="1"/>
            </p:cNvSpPr>
            <p:nvPr/>
          </p:nvSpPr>
          <p:spPr bwMode="auto">
            <a:xfrm>
              <a:off x="5992813" y="6361113"/>
              <a:ext cx="11112"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14" name="Freeform 310">
              <a:extLst>
                <a:ext uri="{FF2B5EF4-FFF2-40B4-BE49-F238E27FC236}">
                  <a16:creationId xmlns:a16="http://schemas.microsoft.com/office/drawing/2014/main" id="{0B3C6328-7A2B-48BA-8338-3778BBDB37D8}"/>
                </a:ext>
              </a:extLst>
            </p:cNvPr>
            <p:cNvSpPr>
              <a:spLocks/>
            </p:cNvSpPr>
            <p:nvPr/>
          </p:nvSpPr>
          <p:spPr bwMode="auto">
            <a:xfrm>
              <a:off x="5992813" y="6370638"/>
              <a:ext cx="20637" cy="19050"/>
            </a:xfrm>
            <a:custGeom>
              <a:avLst/>
              <a:gdLst>
                <a:gd name="T0" fmla="*/ 0 w 13"/>
                <a:gd name="T1" fmla="*/ 0 h 12"/>
                <a:gd name="T2" fmla="*/ 7 w 13"/>
                <a:gd name="T3" fmla="*/ 0 h 12"/>
                <a:gd name="T4" fmla="*/ 13 w 13"/>
                <a:gd name="T5" fmla="*/ 6 h 12"/>
                <a:gd name="T6" fmla="*/ 13 w 13"/>
                <a:gd name="T7" fmla="*/ 12 h 12"/>
                <a:gd name="T8" fmla="*/ 7 w 13"/>
                <a:gd name="T9" fmla="*/ 12 h 12"/>
                <a:gd name="T10" fmla="*/ 0 w 13"/>
                <a:gd name="T11" fmla="*/ 6 h 12"/>
                <a:gd name="T12" fmla="*/ 0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0"/>
                  </a:moveTo>
                  <a:lnTo>
                    <a:pt x="7" y="0"/>
                  </a:lnTo>
                  <a:lnTo>
                    <a:pt x="13" y="6"/>
                  </a:lnTo>
                  <a:lnTo>
                    <a:pt x="13" y="12"/>
                  </a:lnTo>
                  <a:lnTo>
                    <a:pt x="7"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15" name="Rectangle 311">
              <a:extLst>
                <a:ext uri="{FF2B5EF4-FFF2-40B4-BE49-F238E27FC236}">
                  <a16:creationId xmlns:a16="http://schemas.microsoft.com/office/drawing/2014/main" id="{D83280FB-2BFC-42B2-B58E-EFB5CA7569A6}"/>
                </a:ext>
              </a:extLst>
            </p:cNvPr>
            <p:cNvSpPr>
              <a:spLocks noChangeArrowheads="1"/>
            </p:cNvSpPr>
            <p:nvPr/>
          </p:nvSpPr>
          <p:spPr bwMode="auto">
            <a:xfrm>
              <a:off x="6003925" y="6380163"/>
              <a:ext cx="9525"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16" name="Rectangle 312">
              <a:extLst>
                <a:ext uri="{FF2B5EF4-FFF2-40B4-BE49-F238E27FC236}">
                  <a16:creationId xmlns:a16="http://schemas.microsoft.com/office/drawing/2014/main" id="{0142877A-6C49-4906-9521-74A1A735ADE6}"/>
                </a:ext>
              </a:extLst>
            </p:cNvPr>
            <p:cNvSpPr>
              <a:spLocks noChangeArrowheads="1"/>
            </p:cNvSpPr>
            <p:nvPr/>
          </p:nvSpPr>
          <p:spPr bwMode="auto">
            <a:xfrm>
              <a:off x="6003925" y="6389688"/>
              <a:ext cx="9525"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17" name="Freeform 313">
              <a:extLst>
                <a:ext uri="{FF2B5EF4-FFF2-40B4-BE49-F238E27FC236}">
                  <a16:creationId xmlns:a16="http://schemas.microsoft.com/office/drawing/2014/main" id="{C11C0ED6-F3A1-490B-AE2B-31D83B456445}"/>
                </a:ext>
              </a:extLst>
            </p:cNvPr>
            <p:cNvSpPr>
              <a:spLocks/>
            </p:cNvSpPr>
            <p:nvPr/>
          </p:nvSpPr>
          <p:spPr bwMode="auto">
            <a:xfrm>
              <a:off x="6003925" y="6400800"/>
              <a:ext cx="19050" cy="19050"/>
            </a:xfrm>
            <a:custGeom>
              <a:avLst/>
              <a:gdLst>
                <a:gd name="T0" fmla="*/ 0 w 12"/>
                <a:gd name="T1" fmla="*/ 0 h 12"/>
                <a:gd name="T2" fmla="*/ 6 w 12"/>
                <a:gd name="T3" fmla="*/ 0 h 12"/>
                <a:gd name="T4" fmla="*/ 12 w 12"/>
                <a:gd name="T5" fmla="*/ 6 h 12"/>
                <a:gd name="T6" fmla="*/ 12 w 12"/>
                <a:gd name="T7" fmla="*/ 12 h 12"/>
                <a:gd name="T8" fmla="*/ 6 w 12"/>
                <a:gd name="T9" fmla="*/ 12 h 12"/>
                <a:gd name="T10" fmla="*/ 0 w 12"/>
                <a:gd name="T11" fmla="*/ 6 h 12"/>
                <a:gd name="T12" fmla="*/ 0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0"/>
                  </a:moveTo>
                  <a:lnTo>
                    <a:pt x="6" y="0"/>
                  </a:lnTo>
                  <a:lnTo>
                    <a:pt x="12" y="6"/>
                  </a:lnTo>
                  <a:lnTo>
                    <a:pt x="12"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18" name="Rectangle 314">
              <a:extLst>
                <a:ext uri="{FF2B5EF4-FFF2-40B4-BE49-F238E27FC236}">
                  <a16:creationId xmlns:a16="http://schemas.microsoft.com/office/drawing/2014/main" id="{C9E0A0BC-F46B-40B4-8235-303B37EA72FA}"/>
                </a:ext>
              </a:extLst>
            </p:cNvPr>
            <p:cNvSpPr>
              <a:spLocks noChangeArrowheads="1"/>
            </p:cNvSpPr>
            <p:nvPr/>
          </p:nvSpPr>
          <p:spPr bwMode="auto">
            <a:xfrm>
              <a:off x="6013450" y="6400800"/>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19" name="Rectangle 315">
              <a:extLst>
                <a:ext uri="{FF2B5EF4-FFF2-40B4-BE49-F238E27FC236}">
                  <a16:creationId xmlns:a16="http://schemas.microsoft.com/office/drawing/2014/main" id="{EFED3774-E3E8-42FE-974C-7D6F7659D994}"/>
                </a:ext>
              </a:extLst>
            </p:cNvPr>
            <p:cNvSpPr>
              <a:spLocks noChangeArrowheads="1"/>
            </p:cNvSpPr>
            <p:nvPr/>
          </p:nvSpPr>
          <p:spPr bwMode="auto">
            <a:xfrm>
              <a:off x="6013450" y="6389688"/>
              <a:ext cx="9525"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20" name="Freeform 316">
              <a:extLst>
                <a:ext uri="{FF2B5EF4-FFF2-40B4-BE49-F238E27FC236}">
                  <a16:creationId xmlns:a16="http://schemas.microsoft.com/office/drawing/2014/main" id="{8D4BAE4A-B6A1-44ED-81B5-952E451E62E0}"/>
                </a:ext>
              </a:extLst>
            </p:cNvPr>
            <p:cNvSpPr>
              <a:spLocks/>
            </p:cNvSpPr>
            <p:nvPr/>
          </p:nvSpPr>
          <p:spPr bwMode="auto">
            <a:xfrm>
              <a:off x="6013450" y="6380163"/>
              <a:ext cx="19050" cy="20637"/>
            </a:xfrm>
            <a:custGeom>
              <a:avLst/>
              <a:gdLst>
                <a:gd name="T0" fmla="*/ 0 w 12"/>
                <a:gd name="T1" fmla="*/ 6 h 13"/>
                <a:gd name="T2" fmla="*/ 6 w 12"/>
                <a:gd name="T3" fmla="*/ 0 h 13"/>
                <a:gd name="T4" fmla="*/ 12 w 12"/>
                <a:gd name="T5" fmla="*/ 0 h 13"/>
                <a:gd name="T6" fmla="*/ 12 w 12"/>
                <a:gd name="T7" fmla="*/ 6 h 13"/>
                <a:gd name="T8" fmla="*/ 6 w 12"/>
                <a:gd name="T9" fmla="*/ 13 h 13"/>
                <a:gd name="T10" fmla="*/ 0 w 12"/>
                <a:gd name="T11" fmla="*/ 13 h 13"/>
                <a:gd name="T12" fmla="*/ 0 w 12"/>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6"/>
                  </a:moveTo>
                  <a:lnTo>
                    <a:pt x="6" y="0"/>
                  </a:lnTo>
                  <a:lnTo>
                    <a:pt x="12" y="0"/>
                  </a:lnTo>
                  <a:lnTo>
                    <a:pt x="12" y="6"/>
                  </a:lnTo>
                  <a:lnTo>
                    <a:pt x="6" y="13"/>
                  </a:lnTo>
                  <a:lnTo>
                    <a:pt x="0" y="13"/>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21" name="Rectangle 317">
              <a:extLst>
                <a:ext uri="{FF2B5EF4-FFF2-40B4-BE49-F238E27FC236}">
                  <a16:creationId xmlns:a16="http://schemas.microsoft.com/office/drawing/2014/main" id="{E533ED02-F5EF-4434-BBA2-B4D5D03311C1}"/>
                </a:ext>
              </a:extLst>
            </p:cNvPr>
            <p:cNvSpPr>
              <a:spLocks noChangeArrowheads="1"/>
            </p:cNvSpPr>
            <p:nvPr/>
          </p:nvSpPr>
          <p:spPr bwMode="auto">
            <a:xfrm>
              <a:off x="6022975" y="6370638"/>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22" name="Freeform 318">
              <a:extLst>
                <a:ext uri="{FF2B5EF4-FFF2-40B4-BE49-F238E27FC236}">
                  <a16:creationId xmlns:a16="http://schemas.microsoft.com/office/drawing/2014/main" id="{E5D22E90-18F4-4A42-AFE0-41274A5982ED}"/>
                </a:ext>
              </a:extLst>
            </p:cNvPr>
            <p:cNvSpPr>
              <a:spLocks/>
            </p:cNvSpPr>
            <p:nvPr/>
          </p:nvSpPr>
          <p:spPr bwMode="auto">
            <a:xfrm>
              <a:off x="6022975" y="6361113"/>
              <a:ext cx="20638" cy="19050"/>
            </a:xfrm>
            <a:custGeom>
              <a:avLst/>
              <a:gdLst>
                <a:gd name="T0" fmla="*/ 0 w 13"/>
                <a:gd name="T1" fmla="*/ 6 h 12"/>
                <a:gd name="T2" fmla="*/ 6 w 13"/>
                <a:gd name="T3" fmla="*/ 0 h 12"/>
                <a:gd name="T4" fmla="*/ 13 w 13"/>
                <a:gd name="T5" fmla="*/ 0 h 12"/>
                <a:gd name="T6" fmla="*/ 13 w 13"/>
                <a:gd name="T7" fmla="*/ 6 h 12"/>
                <a:gd name="T8" fmla="*/ 6 w 13"/>
                <a:gd name="T9" fmla="*/ 12 h 12"/>
                <a:gd name="T10" fmla="*/ 0 w 13"/>
                <a:gd name="T11" fmla="*/ 12 h 12"/>
                <a:gd name="T12" fmla="*/ 0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6"/>
                  </a:moveTo>
                  <a:lnTo>
                    <a:pt x="6" y="0"/>
                  </a:lnTo>
                  <a:lnTo>
                    <a:pt x="13" y="0"/>
                  </a:lnTo>
                  <a:lnTo>
                    <a:pt x="13"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23" name="Rectangle 319">
              <a:extLst>
                <a:ext uri="{FF2B5EF4-FFF2-40B4-BE49-F238E27FC236}">
                  <a16:creationId xmlns:a16="http://schemas.microsoft.com/office/drawing/2014/main" id="{F71461F6-B419-49DB-BF7D-491ABA41BC83}"/>
                </a:ext>
              </a:extLst>
            </p:cNvPr>
            <p:cNvSpPr>
              <a:spLocks noChangeArrowheads="1"/>
            </p:cNvSpPr>
            <p:nvPr/>
          </p:nvSpPr>
          <p:spPr bwMode="auto">
            <a:xfrm>
              <a:off x="6032500" y="6350000"/>
              <a:ext cx="11113" cy="20638"/>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24" name="Freeform 320">
              <a:extLst>
                <a:ext uri="{FF2B5EF4-FFF2-40B4-BE49-F238E27FC236}">
                  <a16:creationId xmlns:a16="http://schemas.microsoft.com/office/drawing/2014/main" id="{5546BD4E-14E9-4A46-B2DF-427EDC99557E}"/>
                </a:ext>
              </a:extLst>
            </p:cNvPr>
            <p:cNvSpPr>
              <a:spLocks/>
            </p:cNvSpPr>
            <p:nvPr/>
          </p:nvSpPr>
          <p:spPr bwMode="auto">
            <a:xfrm>
              <a:off x="6032500" y="6340475"/>
              <a:ext cx="20638" cy="20638"/>
            </a:xfrm>
            <a:custGeom>
              <a:avLst/>
              <a:gdLst>
                <a:gd name="T0" fmla="*/ 0 w 13"/>
                <a:gd name="T1" fmla="*/ 6 h 13"/>
                <a:gd name="T2" fmla="*/ 7 w 13"/>
                <a:gd name="T3" fmla="*/ 0 h 13"/>
                <a:gd name="T4" fmla="*/ 13 w 13"/>
                <a:gd name="T5" fmla="*/ 0 h 13"/>
                <a:gd name="T6" fmla="*/ 13 w 13"/>
                <a:gd name="T7" fmla="*/ 6 h 13"/>
                <a:gd name="T8" fmla="*/ 7 w 13"/>
                <a:gd name="T9" fmla="*/ 13 h 13"/>
                <a:gd name="T10" fmla="*/ 0 w 13"/>
                <a:gd name="T11" fmla="*/ 13 h 13"/>
                <a:gd name="T12" fmla="*/ 0 w 13"/>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6"/>
                  </a:moveTo>
                  <a:lnTo>
                    <a:pt x="7" y="0"/>
                  </a:lnTo>
                  <a:lnTo>
                    <a:pt x="13" y="0"/>
                  </a:lnTo>
                  <a:lnTo>
                    <a:pt x="13" y="6"/>
                  </a:lnTo>
                  <a:lnTo>
                    <a:pt x="7" y="13"/>
                  </a:lnTo>
                  <a:lnTo>
                    <a:pt x="0" y="13"/>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25" name="Rectangle 321">
              <a:extLst>
                <a:ext uri="{FF2B5EF4-FFF2-40B4-BE49-F238E27FC236}">
                  <a16:creationId xmlns:a16="http://schemas.microsoft.com/office/drawing/2014/main" id="{AC60DB2D-4B7E-4D73-8371-37F0776BC6C7}"/>
                </a:ext>
              </a:extLst>
            </p:cNvPr>
            <p:cNvSpPr>
              <a:spLocks noChangeArrowheads="1"/>
            </p:cNvSpPr>
            <p:nvPr/>
          </p:nvSpPr>
          <p:spPr bwMode="auto">
            <a:xfrm>
              <a:off x="6043613" y="6330950"/>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26" name="Freeform 322">
              <a:extLst>
                <a:ext uri="{FF2B5EF4-FFF2-40B4-BE49-F238E27FC236}">
                  <a16:creationId xmlns:a16="http://schemas.microsoft.com/office/drawing/2014/main" id="{9F39C500-4635-4874-8020-38F9E126CD31}"/>
                </a:ext>
              </a:extLst>
            </p:cNvPr>
            <p:cNvSpPr>
              <a:spLocks/>
            </p:cNvSpPr>
            <p:nvPr/>
          </p:nvSpPr>
          <p:spPr bwMode="auto">
            <a:xfrm>
              <a:off x="6043613" y="6319838"/>
              <a:ext cx="19050" cy="20637"/>
            </a:xfrm>
            <a:custGeom>
              <a:avLst/>
              <a:gdLst>
                <a:gd name="T0" fmla="*/ 0 w 12"/>
                <a:gd name="T1" fmla="*/ 7 h 13"/>
                <a:gd name="T2" fmla="*/ 6 w 12"/>
                <a:gd name="T3" fmla="*/ 0 h 13"/>
                <a:gd name="T4" fmla="*/ 12 w 12"/>
                <a:gd name="T5" fmla="*/ 0 h 13"/>
                <a:gd name="T6" fmla="*/ 12 w 12"/>
                <a:gd name="T7" fmla="*/ 7 h 13"/>
                <a:gd name="T8" fmla="*/ 6 w 12"/>
                <a:gd name="T9" fmla="*/ 13 h 13"/>
                <a:gd name="T10" fmla="*/ 0 w 12"/>
                <a:gd name="T11" fmla="*/ 13 h 13"/>
                <a:gd name="T12" fmla="*/ 0 w 12"/>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7"/>
                  </a:moveTo>
                  <a:lnTo>
                    <a:pt x="6" y="0"/>
                  </a:lnTo>
                  <a:lnTo>
                    <a:pt x="12" y="0"/>
                  </a:lnTo>
                  <a:lnTo>
                    <a:pt x="12" y="7"/>
                  </a:lnTo>
                  <a:lnTo>
                    <a:pt x="6" y="13"/>
                  </a:lnTo>
                  <a:lnTo>
                    <a:pt x="0" y="13"/>
                  </a:lnTo>
                  <a:lnTo>
                    <a:pt x="0" y="7"/>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27" name="Rectangle 323">
              <a:extLst>
                <a:ext uri="{FF2B5EF4-FFF2-40B4-BE49-F238E27FC236}">
                  <a16:creationId xmlns:a16="http://schemas.microsoft.com/office/drawing/2014/main" id="{0826BDA1-663D-4D7D-96E9-B895272EDC55}"/>
                </a:ext>
              </a:extLst>
            </p:cNvPr>
            <p:cNvSpPr>
              <a:spLocks noChangeArrowheads="1"/>
            </p:cNvSpPr>
            <p:nvPr/>
          </p:nvSpPr>
          <p:spPr bwMode="auto">
            <a:xfrm>
              <a:off x="6053138" y="6319838"/>
              <a:ext cx="19050" cy="11112"/>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3028" name="Rectangle 324">
              <a:extLst>
                <a:ext uri="{FF2B5EF4-FFF2-40B4-BE49-F238E27FC236}">
                  <a16:creationId xmlns:a16="http://schemas.microsoft.com/office/drawing/2014/main" id="{A7C3B448-DC07-45A2-AA0A-FF800018B29D}"/>
                </a:ext>
              </a:extLst>
            </p:cNvPr>
            <p:cNvSpPr>
              <a:spLocks noChangeArrowheads="1"/>
            </p:cNvSpPr>
            <p:nvPr/>
          </p:nvSpPr>
          <p:spPr bwMode="auto">
            <a:xfrm>
              <a:off x="6062663" y="6319838"/>
              <a:ext cx="20637" cy="11112"/>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3029" name="Rectangle 325">
              <a:extLst>
                <a:ext uri="{FF2B5EF4-FFF2-40B4-BE49-F238E27FC236}">
                  <a16:creationId xmlns:a16="http://schemas.microsoft.com/office/drawing/2014/main" id="{AC26983C-ACB9-4164-B4E6-8B5172EB6E93}"/>
                </a:ext>
              </a:extLst>
            </p:cNvPr>
            <p:cNvSpPr>
              <a:spLocks noChangeArrowheads="1"/>
            </p:cNvSpPr>
            <p:nvPr/>
          </p:nvSpPr>
          <p:spPr bwMode="auto">
            <a:xfrm>
              <a:off x="6072188" y="6319838"/>
              <a:ext cx="20637" cy="11112"/>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3030" name="Freeform 326">
              <a:extLst>
                <a:ext uri="{FF2B5EF4-FFF2-40B4-BE49-F238E27FC236}">
                  <a16:creationId xmlns:a16="http://schemas.microsoft.com/office/drawing/2014/main" id="{EEE45F73-2011-49A5-B3A2-4B9CE954B92E}"/>
                </a:ext>
              </a:extLst>
            </p:cNvPr>
            <p:cNvSpPr>
              <a:spLocks/>
            </p:cNvSpPr>
            <p:nvPr/>
          </p:nvSpPr>
          <p:spPr bwMode="auto">
            <a:xfrm>
              <a:off x="6083300" y="6319838"/>
              <a:ext cx="19050" cy="20637"/>
            </a:xfrm>
            <a:custGeom>
              <a:avLst/>
              <a:gdLst>
                <a:gd name="T0" fmla="*/ 0 w 12"/>
                <a:gd name="T1" fmla="*/ 0 h 13"/>
                <a:gd name="T2" fmla="*/ 6 w 12"/>
                <a:gd name="T3" fmla="*/ 0 h 13"/>
                <a:gd name="T4" fmla="*/ 12 w 12"/>
                <a:gd name="T5" fmla="*/ 7 h 13"/>
                <a:gd name="T6" fmla="*/ 12 w 12"/>
                <a:gd name="T7" fmla="*/ 13 h 13"/>
                <a:gd name="T8" fmla="*/ 6 w 12"/>
                <a:gd name="T9" fmla="*/ 13 h 13"/>
                <a:gd name="T10" fmla="*/ 0 w 12"/>
                <a:gd name="T11" fmla="*/ 7 h 13"/>
                <a:gd name="T12" fmla="*/ 0 w 12"/>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0"/>
                  </a:moveTo>
                  <a:lnTo>
                    <a:pt x="6" y="0"/>
                  </a:lnTo>
                  <a:lnTo>
                    <a:pt x="12" y="7"/>
                  </a:lnTo>
                  <a:lnTo>
                    <a:pt x="12" y="13"/>
                  </a:lnTo>
                  <a:lnTo>
                    <a:pt x="6" y="13"/>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31" name="Freeform 327">
              <a:extLst>
                <a:ext uri="{FF2B5EF4-FFF2-40B4-BE49-F238E27FC236}">
                  <a16:creationId xmlns:a16="http://schemas.microsoft.com/office/drawing/2014/main" id="{AB29D2DD-821D-40D6-8AD4-C576C95DCB3D}"/>
                </a:ext>
              </a:extLst>
            </p:cNvPr>
            <p:cNvSpPr>
              <a:spLocks/>
            </p:cNvSpPr>
            <p:nvPr/>
          </p:nvSpPr>
          <p:spPr bwMode="auto">
            <a:xfrm>
              <a:off x="6092825" y="6330950"/>
              <a:ext cx="20638" cy="19050"/>
            </a:xfrm>
            <a:custGeom>
              <a:avLst/>
              <a:gdLst>
                <a:gd name="T0" fmla="*/ 0 w 13"/>
                <a:gd name="T1" fmla="*/ 0 h 12"/>
                <a:gd name="T2" fmla="*/ 6 w 13"/>
                <a:gd name="T3" fmla="*/ 0 h 12"/>
                <a:gd name="T4" fmla="*/ 13 w 13"/>
                <a:gd name="T5" fmla="*/ 6 h 12"/>
                <a:gd name="T6" fmla="*/ 13 w 13"/>
                <a:gd name="T7" fmla="*/ 12 h 12"/>
                <a:gd name="T8" fmla="*/ 6 w 13"/>
                <a:gd name="T9" fmla="*/ 12 h 12"/>
                <a:gd name="T10" fmla="*/ 0 w 13"/>
                <a:gd name="T11" fmla="*/ 6 h 12"/>
                <a:gd name="T12" fmla="*/ 0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0"/>
                  </a:moveTo>
                  <a:lnTo>
                    <a:pt x="6" y="0"/>
                  </a:lnTo>
                  <a:lnTo>
                    <a:pt x="13" y="6"/>
                  </a:lnTo>
                  <a:lnTo>
                    <a:pt x="13"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32" name="Rectangle 328">
              <a:extLst>
                <a:ext uri="{FF2B5EF4-FFF2-40B4-BE49-F238E27FC236}">
                  <a16:creationId xmlns:a16="http://schemas.microsoft.com/office/drawing/2014/main" id="{B5501A8B-7E8A-40EA-AB55-BC7B618BF4EB}"/>
                </a:ext>
              </a:extLst>
            </p:cNvPr>
            <p:cNvSpPr>
              <a:spLocks noChangeArrowheads="1"/>
            </p:cNvSpPr>
            <p:nvPr/>
          </p:nvSpPr>
          <p:spPr bwMode="auto">
            <a:xfrm>
              <a:off x="6102350" y="6340475"/>
              <a:ext cx="11113" cy="20638"/>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33" name="Freeform 329">
              <a:extLst>
                <a:ext uri="{FF2B5EF4-FFF2-40B4-BE49-F238E27FC236}">
                  <a16:creationId xmlns:a16="http://schemas.microsoft.com/office/drawing/2014/main" id="{EE7C183D-D2AF-4F65-AEC3-A012C2B438F2}"/>
                </a:ext>
              </a:extLst>
            </p:cNvPr>
            <p:cNvSpPr>
              <a:spLocks/>
            </p:cNvSpPr>
            <p:nvPr/>
          </p:nvSpPr>
          <p:spPr bwMode="auto">
            <a:xfrm>
              <a:off x="6102350" y="6350000"/>
              <a:ext cx="20638" cy="20638"/>
            </a:xfrm>
            <a:custGeom>
              <a:avLst/>
              <a:gdLst>
                <a:gd name="T0" fmla="*/ 0 w 13"/>
                <a:gd name="T1" fmla="*/ 0 h 13"/>
                <a:gd name="T2" fmla="*/ 7 w 13"/>
                <a:gd name="T3" fmla="*/ 0 h 13"/>
                <a:gd name="T4" fmla="*/ 13 w 13"/>
                <a:gd name="T5" fmla="*/ 7 h 13"/>
                <a:gd name="T6" fmla="*/ 13 w 13"/>
                <a:gd name="T7" fmla="*/ 13 h 13"/>
                <a:gd name="T8" fmla="*/ 7 w 13"/>
                <a:gd name="T9" fmla="*/ 13 h 13"/>
                <a:gd name="T10" fmla="*/ 0 w 13"/>
                <a:gd name="T11" fmla="*/ 7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7" y="0"/>
                  </a:lnTo>
                  <a:lnTo>
                    <a:pt x="13" y="7"/>
                  </a:lnTo>
                  <a:lnTo>
                    <a:pt x="13" y="13"/>
                  </a:lnTo>
                  <a:lnTo>
                    <a:pt x="7" y="13"/>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34" name="Rectangle 330">
              <a:extLst>
                <a:ext uri="{FF2B5EF4-FFF2-40B4-BE49-F238E27FC236}">
                  <a16:creationId xmlns:a16="http://schemas.microsoft.com/office/drawing/2014/main" id="{F0D3CA77-F9DC-4EC3-AE42-72225B7FFF28}"/>
                </a:ext>
              </a:extLst>
            </p:cNvPr>
            <p:cNvSpPr>
              <a:spLocks noChangeArrowheads="1"/>
            </p:cNvSpPr>
            <p:nvPr/>
          </p:nvSpPr>
          <p:spPr bwMode="auto">
            <a:xfrm>
              <a:off x="6113463" y="6361113"/>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35" name="Freeform 331">
              <a:extLst>
                <a:ext uri="{FF2B5EF4-FFF2-40B4-BE49-F238E27FC236}">
                  <a16:creationId xmlns:a16="http://schemas.microsoft.com/office/drawing/2014/main" id="{BB4187F1-00A3-4E68-BD8A-E5037EFF2794}"/>
                </a:ext>
              </a:extLst>
            </p:cNvPr>
            <p:cNvSpPr>
              <a:spLocks/>
            </p:cNvSpPr>
            <p:nvPr/>
          </p:nvSpPr>
          <p:spPr bwMode="auto">
            <a:xfrm>
              <a:off x="6113463" y="6370638"/>
              <a:ext cx="19050" cy="19050"/>
            </a:xfrm>
            <a:custGeom>
              <a:avLst/>
              <a:gdLst>
                <a:gd name="T0" fmla="*/ 0 w 12"/>
                <a:gd name="T1" fmla="*/ 0 h 12"/>
                <a:gd name="T2" fmla="*/ 6 w 12"/>
                <a:gd name="T3" fmla="*/ 0 h 12"/>
                <a:gd name="T4" fmla="*/ 12 w 12"/>
                <a:gd name="T5" fmla="*/ 6 h 12"/>
                <a:gd name="T6" fmla="*/ 12 w 12"/>
                <a:gd name="T7" fmla="*/ 12 h 12"/>
                <a:gd name="T8" fmla="*/ 6 w 12"/>
                <a:gd name="T9" fmla="*/ 12 h 12"/>
                <a:gd name="T10" fmla="*/ 0 w 12"/>
                <a:gd name="T11" fmla="*/ 6 h 12"/>
                <a:gd name="T12" fmla="*/ 0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0"/>
                  </a:moveTo>
                  <a:lnTo>
                    <a:pt x="6" y="0"/>
                  </a:lnTo>
                  <a:lnTo>
                    <a:pt x="12" y="6"/>
                  </a:lnTo>
                  <a:lnTo>
                    <a:pt x="12"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36" name="Rectangle 332">
              <a:extLst>
                <a:ext uri="{FF2B5EF4-FFF2-40B4-BE49-F238E27FC236}">
                  <a16:creationId xmlns:a16="http://schemas.microsoft.com/office/drawing/2014/main" id="{E6A2DBB7-9679-486A-9E6B-5B1055DC8B6D}"/>
                </a:ext>
              </a:extLst>
            </p:cNvPr>
            <p:cNvSpPr>
              <a:spLocks noChangeArrowheads="1"/>
            </p:cNvSpPr>
            <p:nvPr/>
          </p:nvSpPr>
          <p:spPr bwMode="auto">
            <a:xfrm>
              <a:off x="6122988" y="6380163"/>
              <a:ext cx="9525"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37" name="Freeform 333">
              <a:extLst>
                <a:ext uri="{FF2B5EF4-FFF2-40B4-BE49-F238E27FC236}">
                  <a16:creationId xmlns:a16="http://schemas.microsoft.com/office/drawing/2014/main" id="{A029410B-5D96-41AF-A7C4-EAC544379AE5}"/>
                </a:ext>
              </a:extLst>
            </p:cNvPr>
            <p:cNvSpPr>
              <a:spLocks/>
            </p:cNvSpPr>
            <p:nvPr/>
          </p:nvSpPr>
          <p:spPr bwMode="auto">
            <a:xfrm>
              <a:off x="6122988" y="6389688"/>
              <a:ext cx="19050" cy="20637"/>
            </a:xfrm>
            <a:custGeom>
              <a:avLst/>
              <a:gdLst>
                <a:gd name="T0" fmla="*/ 0 w 12"/>
                <a:gd name="T1" fmla="*/ 0 h 13"/>
                <a:gd name="T2" fmla="*/ 6 w 12"/>
                <a:gd name="T3" fmla="*/ 0 h 13"/>
                <a:gd name="T4" fmla="*/ 12 w 12"/>
                <a:gd name="T5" fmla="*/ 7 h 13"/>
                <a:gd name="T6" fmla="*/ 12 w 12"/>
                <a:gd name="T7" fmla="*/ 13 h 13"/>
                <a:gd name="T8" fmla="*/ 6 w 12"/>
                <a:gd name="T9" fmla="*/ 13 h 13"/>
                <a:gd name="T10" fmla="*/ 0 w 12"/>
                <a:gd name="T11" fmla="*/ 7 h 13"/>
                <a:gd name="T12" fmla="*/ 0 w 12"/>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0"/>
                  </a:moveTo>
                  <a:lnTo>
                    <a:pt x="6" y="0"/>
                  </a:lnTo>
                  <a:lnTo>
                    <a:pt x="12" y="7"/>
                  </a:lnTo>
                  <a:lnTo>
                    <a:pt x="12" y="13"/>
                  </a:lnTo>
                  <a:lnTo>
                    <a:pt x="6" y="13"/>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38" name="Rectangle 334">
              <a:extLst>
                <a:ext uri="{FF2B5EF4-FFF2-40B4-BE49-F238E27FC236}">
                  <a16:creationId xmlns:a16="http://schemas.microsoft.com/office/drawing/2014/main" id="{0E4E8310-89AD-4B1C-8A52-8159DEB9F000}"/>
                </a:ext>
              </a:extLst>
            </p:cNvPr>
            <p:cNvSpPr>
              <a:spLocks noChangeArrowheads="1"/>
            </p:cNvSpPr>
            <p:nvPr/>
          </p:nvSpPr>
          <p:spPr bwMode="auto">
            <a:xfrm>
              <a:off x="6132513" y="6400800"/>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39" name="Freeform 335">
              <a:extLst>
                <a:ext uri="{FF2B5EF4-FFF2-40B4-BE49-F238E27FC236}">
                  <a16:creationId xmlns:a16="http://schemas.microsoft.com/office/drawing/2014/main" id="{961BA08F-F960-4A8F-9EA4-3D8440027150}"/>
                </a:ext>
              </a:extLst>
            </p:cNvPr>
            <p:cNvSpPr>
              <a:spLocks/>
            </p:cNvSpPr>
            <p:nvPr/>
          </p:nvSpPr>
          <p:spPr bwMode="auto">
            <a:xfrm>
              <a:off x="6132513" y="6400800"/>
              <a:ext cx="20637" cy="19050"/>
            </a:xfrm>
            <a:custGeom>
              <a:avLst/>
              <a:gdLst>
                <a:gd name="T0" fmla="*/ 0 w 13"/>
                <a:gd name="T1" fmla="*/ 6 h 12"/>
                <a:gd name="T2" fmla="*/ 6 w 13"/>
                <a:gd name="T3" fmla="*/ 0 h 12"/>
                <a:gd name="T4" fmla="*/ 13 w 13"/>
                <a:gd name="T5" fmla="*/ 0 h 12"/>
                <a:gd name="T6" fmla="*/ 13 w 13"/>
                <a:gd name="T7" fmla="*/ 6 h 12"/>
                <a:gd name="T8" fmla="*/ 6 w 13"/>
                <a:gd name="T9" fmla="*/ 12 h 12"/>
                <a:gd name="T10" fmla="*/ 0 w 13"/>
                <a:gd name="T11" fmla="*/ 12 h 12"/>
                <a:gd name="T12" fmla="*/ 0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6"/>
                  </a:moveTo>
                  <a:lnTo>
                    <a:pt x="6" y="0"/>
                  </a:lnTo>
                  <a:lnTo>
                    <a:pt x="13" y="0"/>
                  </a:lnTo>
                  <a:lnTo>
                    <a:pt x="13"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40" name="Rectangle 336">
              <a:extLst>
                <a:ext uri="{FF2B5EF4-FFF2-40B4-BE49-F238E27FC236}">
                  <a16:creationId xmlns:a16="http://schemas.microsoft.com/office/drawing/2014/main" id="{6A3475DF-41A4-47AB-9926-EEDC5F49A243}"/>
                </a:ext>
              </a:extLst>
            </p:cNvPr>
            <p:cNvSpPr>
              <a:spLocks noChangeArrowheads="1"/>
            </p:cNvSpPr>
            <p:nvPr/>
          </p:nvSpPr>
          <p:spPr bwMode="auto">
            <a:xfrm>
              <a:off x="6142038" y="6389688"/>
              <a:ext cx="11112" cy="20637"/>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41" name="Freeform 337">
              <a:extLst>
                <a:ext uri="{FF2B5EF4-FFF2-40B4-BE49-F238E27FC236}">
                  <a16:creationId xmlns:a16="http://schemas.microsoft.com/office/drawing/2014/main" id="{B591C8B6-9323-476B-AAE7-B9EF738D0A63}"/>
                </a:ext>
              </a:extLst>
            </p:cNvPr>
            <p:cNvSpPr>
              <a:spLocks/>
            </p:cNvSpPr>
            <p:nvPr/>
          </p:nvSpPr>
          <p:spPr bwMode="auto">
            <a:xfrm>
              <a:off x="6142038" y="6380163"/>
              <a:ext cx="20637" cy="20637"/>
            </a:xfrm>
            <a:custGeom>
              <a:avLst/>
              <a:gdLst>
                <a:gd name="T0" fmla="*/ 0 w 13"/>
                <a:gd name="T1" fmla="*/ 6 h 13"/>
                <a:gd name="T2" fmla="*/ 7 w 13"/>
                <a:gd name="T3" fmla="*/ 0 h 13"/>
                <a:gd name="T4" fmla="*/ 13 w 13"/>
                <a:gd name="T5" fmla="*/ 0 h 13"/>
                <a:gd name="T6" fmla="*/ 13 w 13"/>
                <a:gd name="T7" fmla="*/ 6 h 13"/>
                <a:gd name="T8" fmla="*/ 7 w 13"/>
                <a:gd name="T9" fmla="*/ 13 h 13"/>
                <a:gd name="T10" fmla="*/ 0 w 13"/>
                <a:gd name="T11" fmla="*/ 13 h 13"/>
                <a:gd name="T12" fmla="*/ 0 w 13"/>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6"/>
                  </a:moveTo>
                  <a:lnTo>
                    <a:pt x="7" y="0"/>
                  </a:lnTo>
                  <a:lnTo>
                    <a:pt x="13" y="0"/>
                  </a:lnTo>
                  <a:lnTo>
                    <a:pt x="13" y="6"/>
                  </a:lnTo>
                  <a:lnTo>
                    <a:pt x="7" y="13"/>
                  </a:lnTo>
                  <a:lnTo>
                    <a:pt x="0" y="13"/>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42" name="Freeform 338">
              <a:extLst>
                <a:ext uri="{FF2B5EF4-FFF2-40B4-BE49-F238E27FC236}">
                  <a16:creationId xmlns:a16="http://schemas.microsoft.com/office/drawing/2014/main" id="{72A454B7-8A71-4E38-9540-37E274514BFF}"/>
                </a:ext>
              </a:extLst>
            </p:cNvPr>
            <p:cNvSpPr>
              <a:spLocks/>
            </p:cNvSpPr>
            <p:nvPr/>
          </p:nvSpPr>
          <p:spPr bwMode="auto">
            <a:xfrm>
              <a:off x="6153150" y="6370638"/>
              <a:ext cx="19050" cy="19050"/>
            </a:xfrm>
            <a:custGeom>
              <a:avLst/>
              <a:gdLst>
                <a:gd name="T0" fmla="*/ 0 w 12"/>
                <a:gd name="T1" fmla="*/ 6 h 12"/>
                <a:gd name="T2" fmla="*/ 6 w 12"/>
                <a:gd name="T3" fmla="*/ 0 h 12"/>
                <a:gd name="T4" fmla="*/ 12 w 12"/>
                <a:gd name="T5" fmla="*/ 0 h 12"/>
                <a:gd name="T6" fmla="*/ 12 w 12"/>
                <a:gd name="T7" fmla="*/ 6 h 12"/>
                <a:gd name="T8" fmla="*/ 6 w 12"/>
                <a:gd name="T9" fmla="*/ 12 h 12"/>
                <a:gd name="T10" fmla="*/ 0 w 12"/>
                <a:gd name="T11" fmla="*/ 12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6" y="0"/>
                  </a:lnTo>
                  <a:lnTo>
                    <a:pt x="12" y="0"/>
                  </a:lnTo>
                  <a:lnTo>
                    <a:pt x="12"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43" name="Freeform 339">
              <a:extLst>
                <a:ext uri="{FF2B5EF4-FFF2-40B4-BE49-F238E27FC236}">
                  <a16:creationId xmlns:a16="http://schemas.microsoft.com/office/drawing/2014/main" id="{CDEB8894-520E-4F6C-8228-839321B079F6}"/>
                </a:ext>
              </a:extLst>
            </p:cNvPr>
            <p:cNvSpPr>
              <a:spLocks/>
            </p:cNvSpPr>
            <p:nvPr/>
          </p:nvSpPr>
          <p:spPr bwMode="auto">
            <a:xfrm>
              <a:off x="6162675" y="6361113"/>
              <a:ext cx="20638" cy="19050"/>
            </a:xfrm>
            <a:custGeom>
              <a:avLst/>
              <a:gdLst>
                <a:gd name="T0" fmla="*/ 0 w 13"/>
                <a:gd name="T1" fmla="*/ 6 h 12"/>
                <a:gd name="T2" fmla="*/ 6 w 13"/>
                <a:gd name="T3" fmla="*/ 0 h 12"/>
                <a:gd name="T4" fmla="*/ 13 w 13"/>
                <a:gd name="T5" fmla="*/ 0 h 12"/>
                <a:gd name="T6" fmla="*/ 13 w 13"/>
                <a:gd name="T7" fmla="*/ 6 h 12"/>
                <a:gd name="T8" fmla="*/ 6 w 13"/>
                <a:gd name="T9" fmla="*/ 12 h 12"/>
                <a:gd name="T10" fmla="*/ 0 w 13"/>
                <a:gd name="T11" fmla="*/ 12 h 12"/>
                <a:gd name="T12" fmla="*/ 0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6"/>
                  </a:moveTo>
                  <a:lnTo>
                    <a:pt x="6" y="0"/>
                  </a:lnTo>
                  <a:lnTo>
                    <a:pt x="13" y="0"/>
                  </a:lnTo>
                  <a:lnTo>
                    <a:pt x="13"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44" name="Freeform 340">
              <a:extLst>
                <a:ext uri="{FF2B5EF4-FFF2-40B4-BE49-F238E27FC236}">
                  <a16:creationId xmlns:a16="http://schemas.microsoft.com/office/drawing/2014/main" id="{1133A999-9508-44B9-BD71-FC2BBF37C22D}"/>
                </a:ext>
              </a:extLst>
            </p:cNvPr>
            <p:cNvSpPr>
              <a:spLocks/>
            </p:cNvSpPr>
            <p:nvPr/>
          </p:nvSpPr>
          <p:spPr bwMode="auto">
            <a:xfrm>
              <a:off x="6172200" y="6350000"/>
              <a:ext cx="20638" cy="20638"/>
            </a:xfrm>
            <a:custGeom>
              <a:avLst/>
              <a:gdLst>
                <a:gd name="T0" fmla="*/ 0 w 13"/>
                <a:gd name="T1" fmla="*/ 7 h 13"/>
                <a:gd name="T2" fmla="*/ 7 w 13"/>
                <a:gd name="T3" fmla="*/ 0 h 13"/>
                <a:gd name="T4" fmla="*/ 13 w 13"/>
                <a:gd name="T5" fmla="*/ 0 h 13"/>
                <a:gd name="T6" fmla="*/ 13 w 13"/>
                <a:gd name="T7" fmla="*/ 7 h 13"/>
                <a:gd name="T8" fmla="*/ 7 w 13"/>
                <a:gd name="T9" fmla="*/ 13 h 13"/>
                <a:gd name="T10" fmla="*/ 0 w 13"/>
                <a:gd name="T11" fmla="*/ 13 h 13"/>
                <a:gd name="T12" fmla="*/ 0 w 13"/>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7"/>
                  </a:moveTo>
                  <a:lnTo>
                    <a:pt x="7" y="0"/>
                  </a:lnTo>
                  <a:lnTo>
                    <a:pt x="13" y="0"/>
                  </a:lnTo>
                  <a:lnTo>
                    <a:pt x="13" y="7"/>
                  </a:lnTo>
                  <a:lnTo>
                    <a:pt x="7" y="13"/>
                  </a:lnTo>
                  <a:lnTo>
                    <a:pt x="0" y="13"/>
                  </a:lnTo>
                  <a:lnTo>
                    <a:pt x="0" y="7"/>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45" name="Freeform 341">
              <a:extLst>
                <a:ext uri="{FF2B5EF4-FFF2-40B4-BE49-F238E27FC236}">
                  <a16:creationId xmlns:a16="http://schemas.microsoft.com/office/drawing/2014/main" id="{1D9736AF-9B8C-4766-9C2C-13CA3DAB794D}"/>
                </a:ext>
              </a:extLst>
            </p:cNvPr>
            <p:cNvSpPr>
              <a:spLocks/>
            </p:cNvSpPr>
            <p:nvPr/>
          </p:nvSpPr>
          <p:spPr bwMode="auto">
            <a:xfrm>
              <a:off x="6183313" y="6340475"/>
              <a:ext cx="19050" cy="20638"/>
            </a:xfrm>
            <a:custGeom>
              <a:avLst/>
              <a:gdLst>
                <a:gd name="T0" fmla="*/ 0 w 12"/>
                <a:gd name="T1" fmla="*/ 6 h 13"/>
                <a:gd name="T2" fmla="*/ 6 w 12"/>
                <a:gd name="T3" fmla="*/ 0 h 13"/>
                <a:gd name="T4" fmla="*/ 12 w 12"/>
                <a:gd name="T5" fmla="*/ 0 h 13"/>
                <a:gd name="T6" fmla="*/ 12 w 12"/>
                <a:gd name="T7" fmla="*/ 6 h 13"/>
                <a:gd name="T8" fmla="*/ 6 w 12"/>
                <a:gd name="T9" fmla="*/ 13 h 13"/>
                <a:gd name="T10" fmla="*/ 0 w 12"/>
                <a:gd name="T11" fmla="*/ 13 h 13"/>
                <a:gd name="T12" fmla="*/ 0 w 12"/>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6"/>
                  </a:moveTo>
                  <a:lnTo>
                    <a:pt x="6" y="0"/>
                  </a:lnTo>
                  <a:lnTo>
                    <a:pt x="12" y="0"/>
                  </a:lnTo>
                  <a:lnTo>
                    <a:pt x="12" y="6"/>
                  </a:lnTo>
                  <a:lnTo>
                    <a:pt x="6" y="13"/>
                  </a:lnTo>
                  <a:lnTo>
                    <a:pt x="0" y="13"/>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46" name="Freeform 342">
              <a:extLst>
                <a:ext uri="{FF2B5EF4-FFF2-40B4-BE49-F238E27FC236}">
                  <a16:creationId xmlns:a16="http://schemas.microsoft.com/office/drawing/2014/main" id="{F0FFCFDA-0E20-4041-A4B2-53A700CA4178}"/>
                </a:ext>
              </a:extLst>
            </p:cNvPr>
            <p:cNvSpPr>
              <a:spLocks/>
            </p:cNvSpPr>
            <p:nvPr/>
          </p:nvSpPr>
          <p:spPr bwMode="auto">
            <a:xfrm>
              <a:off x="6192838" y="6340475"/>
              <a:ext cx="19050" cy="20638"/>
            </a:xfrm>
            <a:custGeom>
              <a:avLst/>
              <a:gdLst>
                <a:gd name="T0" fmla="*/ 0 w 12"/>
                <a:gd name="T1" fmla="*/ 0 h 13"/>
                <a:gd name="T2" fmla="*/ 6 w 12"/>
                <a:gd name="T3" fmla="*/ 0 h 13"/>
                <a:gd name="T4" fmla="*/ 12 w 12"/>
                <a:gd name="T5" fmla="*/ 6 h 13"/>
                <a:gd name="T6" fmla="*/ 12 w 12"/>
                <a:gd name="T7" fmla="*/ 13 h 13"/>
                <a:gd name="T8" fmla="*/ 6 w 12"/>
                <a:gd name="T9" fmla="*/ 13 h 13"/>
                <a:gd name="T10" fmla="*/ 0 w 12"/>
                <a:gd name="T11" fmla="*/ 6 h 13"/>
                <a:gd name="T12" fmla="*/ 0 w 12"/>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0"/>
                  </a:moveTo>
                  <a:lnTo>
                    <a:pt x="6" y="0"/>
                  </a:lnTo>
                  <a:lnTo>
                    <a:pt x="12" y="6"/>
                  </a:lnTo>
                  <a:lnTo>
                    <a:pt x="12" y="13"/>
                  </a:lnTo>
                  <a:lnTo>
                    <a:pt x="6" y="13"/>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47" name="Rectangle 343">
              <a:extLst>
                <a:ext uri="{FF2B5EF4-FFF2-40B4-BE49-F238E27FC236}">
                  <a16:creationId xmlns:a16="http://schemas.microsoft.com/office/drawing/2014/main" id="{CD86896D-2A4B-44DA-ABFC-9F6DC4314714}"/>
                </a:ext>
              </a:extLst>
            </p:cNvPr>
            <p:cNvSpPr>
              <a:spLocks noChangeArrowheads="1"/>
            </p:cNvSpPr>
            <p:nvPr/>
          </p:nvSpPr>
          <p:spPr bwMode="auto">
            <a:xfrm>
              <a:off x="6202363" y="6350000"/>
              <a:ext cx="20637" cy="11113"/>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3048" name="Freeform 344">
              <a:extLst>
                <a:ext uri="{FF2B5EF4-FFF2-40B4-BE49-F238E27FC236}">
                  <a16:creationId xmlns:a16="http://schemas.microsoft.com/office/drawing/2014/main" id="{A76C78D4-C4C2-405D-B944-D37F4A2599DF}"/>
                </a:ext>
              </a:extLst>
            </p:cNvPr>
            <p:cNvSpPr>
              <a:spLocks/>
            </p:cNvSpPr>
            <p:nvPr/>
          </p:nvSpPr>
          <p:spPr bwMode="auto">
            <a:xfrm>
              <a:off x="6211888" y="6350000"/>
              <a:ext cx="20637" cy="20638"/>
            </a:xfrm>
            <a:custGeom>
              <a:avLst/>
              <a:gdLst>
                <a:gd name="T0" fmla="*/ 0 w 13"/>
                <a:gd name="T1" fmla="*/ 0 h 13"/>
                <a:gd name="T2" fmla="*/ 7 w 13"/>
                <a:gd name="T3" fmla="*/ 0 h 13"/>
                <a:gd name="T4" fmla="*/ 13 w 13"/>
                <a:gd name="T5" fmla="*/ 7 h 13"/>
                <a:gd name="T6" fmla="*/ 13 w 13"/>
                <a:gd name="T7" fmla="*/ 13 h 13"/>
                <a:gd name="T8" fmla="*/ 7 w 13"/>
                <a:gd name="T9" fmla="*/ 13 h 13"/>
                <a:gd name="T10" fmla="*/ 0 w 13"/>
                <a:gd name="T11" fmla="*/ 7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7" y="0"/>
                  </a:lnTo>
                  <a:lnTo>
                    <a:pt x="13" y="7"/>
                  </a:lnTo>
                  <a:lnTo>
                    <a:pt x="13" y="13"/>
                  </a:lnTo>
                  <a:lnTo>
                    <a:pt x="7" y="13"/>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49" name="Freeform 345">
              <a:extLst>
                <a:ext uri="{FF2B5EF4-FFF2-40B4-BE49-F238E27FC236}">
                  <a16:creationId xmlns:a16="http://schemas.microsoft.com/office/drawing/2014/main" id="{0D7EC78D-6DEF-44D3-9B1C-10BE43E8D198}"/>
                </a:ext>
              </a:extLst>
            </p:cNvPr>
            <p:cNvSpPr>
              <a:spLocks/>
            </p:cNvSpPr>
            <p:nvPr/>
          </p:nvSpPr>
          <p:spPr bwMode="auto">
            <a:xfrm>
              <a:off x="6223000" y="6361113"/>
              <a:ext cx="19050" cy="19050"/>
            </a:xfrm>
            <a:custGeom>
              <a:avLst/>
              <a:gdLst>
                <a:gd name="T0" fmla="*/ 0 w 12"/>
                <a:gd name="T1" fmla="*/ 0 h 12"/>
                <a:gd name="T2" fmla="*/ 6 w 12"/>
                <a:gd name="T3" fmla="*/ 0 h 12"/>
                <a:gd name="T4" fmla="*/ 12 w 12"/>
                <a:gd name="T5" fmla="*/ 6 h 12"/>
                <a:gd name="T6" fmla="*/ 12 w 12"/>
                <a:gd name="T7" fmla="*/ 12 h 12"/>
                <a:gd name="T8" fmla="*/ 6 w 12"/>
                <a:gd name="T9" fmla="*/ 12 h 12"/>
                <a:gd name="T10" fmla="*/ 0 w 12"/>
                <a:gd name="T11" fmla="*/ 6 h 12"/>
                <a:gd name="T12" fmla="*/ 0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0"/>
                  </a:moveTo>
                  <a:lnTo>
                    <a:pt x="6" y="0"/>
                  </a:lnTo>
                  <a:lnTo>
                    <a:pt x="12" y="6"/>
                  </a:lnTo>
                  <a:lnTo>
                    <a:pt x="12"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50" name="Freeform 346">
              <a:extLst>
                <a:ext uri="{FF2B5EF4-FFF2-40B4-BE49-F238E27FC236}">
                  <a16:creationId xmlns:a16="http://schemas.microsoft.com/office/drawing/2014/main" id="{899CB7A4-FE83-45B5-845F-82897B30ED3B}"/>
                </a:ext>
              </a:extLst>
            </p:cNvPr>
            <p:cNvSpPr>
              <a:spLocks/>
            </p:cNvSpPr>
            <p:nvPr/>
          </p:nvSpPr>
          <p:spPr bwMode="auto">
            <a:xfrm>
              <a:off x="6232525" y="6370638"/>
              <a:ext cx="20638" cy="19050"/>
            </a:xfrm>
            <a:custGeom>
              <a:avLst/>
              <a:gdLst>
                <a:gd name="T0" fmla="*/ 0 w 13"/>
                <a:gd name="T1" fmla="*/ 0 h 12"/>
                <a:gd name="T2" fmla="*/ 6 w 13"/>
                <a:gd name="T3" fmla="*/ 0 h 12"/>
                <a:gd name="T4" fmla="*/ 13 w 13"/>
                <a:gd name="T5" fmla="*/ 6 h 12"/>
                <a:gd name="T6" fmla="*/ 13 w 13"/>
                <a:gd name="T7" fmla="*/ 12 h 12"/>
                <a:gd name="T8" fmla="*/ 6 w 13"/>
                <a:gd name="T9" fmla="*/ 12 h 12"/>
                <a:gd name="T10" fmla="*/ 0 w 13"/>
                <a:gd name="T11" fmla="*/ 6 h 12"/>
                <a:gd name="T12" fmla="*/ 0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0"/>
                  </a:moveTo>
                  <a:lnTo>
                    <a:pt x="6" y="0"/>
                  </a:lnTo>
                  <a:lnTo>
                    <a:pt x="13" y="6"/>
                  </a:lnTo>
                  <a:lnTo>
                    <a:pt x="13"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51" name="Freeform 347">
              <a:extLst>
                <a:ext uri="{FF2B5EF4-FFF2-40B4-BE49-F238E27FC236}">
                  <a16:creationId xmlns:a16="http://schemas.microsoft.com/office/drawing/2014/main" id="{C42F63D4-EEEC-4588-9C3D-4CA090040C36}"/>
                </a:ext>
              </a:extLst>
            </p:cNvPr>
            <p:cNvSpPr>
              <a:spLocks/>
            </p:cNvSpPr>
            <p:nvPr/>
          </p:nvSpPr>
          <p:spPr bwMode="auto">
            <a:xfrm>
              <a:off x="6242050" y="6380163"/>
              <a:ext cx="20638" cy="20637"/>
            </a:xfrm>
            <a:custGeom>
              <a:avLst/>
              <a:gdLst>
                <a:gd name="T0" fmla="*/ 0 w 13"/>
                <a:gd name="T1" fmla="*/ 0 h 13"/>
                <a:gd name="T2" fmla="*/ 7 w 13"/>
                <a:gd name="T3" fmla="*/ 0 h 13"/>
                <a:gd name="T4" fmla="*/ 13 w 13"/>
                <a:gd name="T5" fmla="*/ 6 h 13"/>
                <a:gd name="T6" fmla="*/ 13 w 13"/>
                <a:gd name="T7" fmla="*/ 13 h 13"/>
                <a:gd name="T8" fmla="*/ 7 w 13"/>
                <a:gd name="T9" fmla="*/ 13 h 13"/>
                <a:gd name="T10" fmla="*/ 0 w 13"/>
                <a:gd name="T11" fmla="*/ 6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7" y="0"/>
                  </a:lnTo>
                  <a:lnTo>
                    <a:pt x="13" y="6"/>
                  </a:lnTo>
                  <a:lnTo>
                    <a:pt x="13" y="13"/>
                  </a:lnTo>
                  <a:lnTo>
                    <a:pt x="7" y="13"/>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52" name="Freeform 348">
              <a:extLst>
                <a:ext uri="{FF2B5EF4-FFF2-40B4-BE49-F238E27FC236}">
                  <a16:creationId xmlns:a16="http://schemas.microsoft.com/office/drawing/2014/main" id="{CDB5FA76-81C2-40B9-8797-B0BE53D2710D}"/>
                </a:ext>
              </a:extLst>
            </p:cNvPr>
            <p:cNvSpPr>
              <a:spLocks/>
            </p:cNvSpPr>
            <p:nvPr/>
          </p:nvSpPr>
          <p:spPr bwMode="auto">
            <a:xfrm>
              <a:off x="6253163" y="6389688"/>
              <a:ext cx="19050" cy="20637"/>
            </a:xfrm>
            <a:custGeom>
              <a:avLst/>
              <a:gdLst>
                <a:gd name="T0" fmla="*/ 0 w 12"/>
                <a:gd name="T1" fmla="*/ 0 h 13"/>
                <a:gd name="T2" fmla="*/ 6 w 12"/>
                <a:gd name="T3" fmla="*/ 0 h 13"/>
                <a:gd name="T4" fmla="*/ 12 w 12"/>
                <a:gd name="T5" fmla="*/ 7 h 13"/>
                <a:gd name="T6" fmla="*/ 12 w 12"/>
                <a:gd name="T7" fmla="*/ 13 h 13"/>
                <a:gd name="T8" fmla="*/ 6 w 12"/>
                <a:gd name="T9" fmla="*/ 13 h 13"/>
                <a:gd name="T10" fmla="*/ 0 w 12"/>
                <a:gd name="T11" fmla="*/ 7 h 13"/>
                <a:gd name="T12" fmla="*/ 0 w 12"/>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0"/>
                  </a:moveTo>
                  <a:lnTo>
                    <a:pt x="6" y="0"/>
                  </a:lnTo>
                  <a:lnTo>
                    <a:pt x="12" y="7"/>
                  </a:lnTo>
                  <a:lnTo>
                    <a:pt x="12" y="13"/>
                  </a:lnTo>
                  <a:lnTo>
                    <a:pt x="6" y="13"/>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53" name="Rectangle 349">
              <a:extLst>
                <a:ext uri="{FF2B5EF4-FFF2-40B4-BE49-F238E27FC236}">
                  <a16:creationId xmlns:a16="http://schemas.microsoft.com/office/drawing/2014/main" id="{DED156E2-BA6C-4B83-874A-8B173CCA2A67}"/>
                </a:ext>
              </a:extLst>
            </p:cNvPr>
            <p:cNvSpPr>
              <a:spLocks noChangeArrowheads="1"/>
            </p:cNvSpPr>
            <p:nvPr/>
          </p:nvSpPr>
          <p:spPr bwMode="auto">
            <a:xfrm>
              <a:off x="6262688" y="6400800"/>
              <a:ext cx="9525" cy="19050"/>
            </a:xfrm>
            <a:prstGeom prst="rect">
              <a:avLst/>
            </a:prstGeom>
            <a:blipFill dpi="0" rotWithShape="0">
              <a:blip r:embed="rId11"/>
              <a:srcRect/>
              <a:tile tx="0" ty="0" sx="100000" sy="100000" flip="none" algn="tl"/>
            </a:blipFill>
            <a:ln w="28575">
              <a:solidFill>
                <a:srgbClr val="000000"/>
              </a:solidFill>
              <a:miter lim="800000"/>
              <a:headEnd/>
              <a:tailEnd/>
            </a:ln>
          </p:spPr>
          <p:txBody>
            <a:bodyPr/>
            <a:lstStyle/>
            <a:p>
              <a:endParaRPr lang="en-US"/>
            </a:p>
          </p:txBody>
        </p:sp>
        <p:sp>
          <p:nvSpPr>
            <p:cNvPr id="73054" name="Freeform 350">
              <a:extLst>
                <a:ext uri="{FF2B5EF4-FFF2-40B4-BE49-F238E27FC236}">
                  <a16:creationId xmlns:a16="http://schemas.microsoft.com/office/drawing/2014/main" id="{F27A3844-CA81-4100-B6B1-833121004300}"/>
                </a:ext>
              </a:extLst>
            </p:cNvPr>
            <p:cNvSpPr>
              <a:spLocks/>
            </p:cNvSpPr>
            <p:nvPr/>
          </p:nvSpPr>
          <p:spPr bwMode="auto">
            <a:xfrm>
              <a:off x="6262688" y="6400800"/>
              <a:ext cx="19050" cy="19050"/>
            </a:xfrm>
            <a:custGeom>
              <a:avLst/>
              <a:gdLst>
                <a:gd name="T0" fmla="*/ 0 w 12"/>
                <a:gd name="T1" fmla="*/ 6 h 12"/>
                <a:gd name="T2" fmla="*/ 6 w 12"/>
                <a:gd name="T3" fmla="*/ 0 h 12"/>
                <a:gd name="T4" fmla="*/ 12 w 12"/>
                <a:gd name="T5" fmla="*/ 0 h 12"/>
                <a:gd name="T6" fmla="*/ 12 w 12"/>
                <a:gd name="T7" fmla="*/ 6 h 12"/>
                <a:gd name="T8" fmla="*/ 6 w 12"/>
                <a:gd name="T9" fmla="*/ 12 h 12"/>
                <a:gd name="T10" fmla="*/ 0 w 12"/>
                <a:gd name="T11" fmla="*/ 12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6" y="0"/>
                  </a:lnTo>
                  <a:lnTo>
                    <a:pt x="12" y="0"/>
                  </a:lnTo>
                  <a:lnTo>
                    <a:pt x="12"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55" name="Freeform 351">
              <a:extLst>
                <a:ext uri="{FF2B5EF4-FFF2-40B4-BE49-F238E27FC236}">
                  <a16:creationId xmlns:a16="http://schemas.microsoft.com/office/drawing/2014/main" id="{C10FFA7F-D1EA-4A79-988E-A91B98770FED}"/>
                </a:ext>
              </a:extLst>
            </p:cNvPr>
            <p:cNvSpPr>
              <a:spLocks/>
            </p:cNvSpPr>
            <p:nvPr/>
          </p:nvSpPr>
          <p:spPr bwMode="auto">
            <a:xfrm>
              <a:off x="6272213" y="6389688"/>
              <a:ext cx="20637" cy="20637"/>
            </a:xfrm>
            <a:custGeom>
              <a:avLst/>
              <a:gdLst>
                <a:gd name="T0" fmla="*/ 0 w 13"/>
                <a:gd name="T1" fmla="*/ 7 h 13"/>
                <a:gd name="T2" fmla="*/ 6 w 13"/>
                <a:gd name="T3" fmla="*/ 0 h 13"/>
                <a:gd name="T4" fmla="*/ 13 w 13"/>
                <a:gd name="T5" fmla="*/ 0 h 13"/>
                <a:gd name="T6" fmla="*/ 13 w 13"/>
                <a:gd name="T7" fmla="*/ 7 h 13"/>
                <a:gd name="T8" fmla="*/ 6 w 13"/>
                <a:gd name="T9" fmla="*/ 13 h 13"/>
                <a:gd name="T10" fmla="*/ 0 w 13"/>
                <a:gd name="T11" fmla="*/ 13 h 13"/>
                <a:gd name="T12" fmla="*/ 0 w 13"/>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7"/>
                  </a:moveTo>
                  <a:lnTo>
                    <a:pt x="6" y="0"/>
                  </a:lnTo>
                  <a:lnTo>
                    <a:pt x="13" y="0"/>
                  </a:lnTo>
                  <a:lnTo>
                    <a:pt x="13" y="7"/>
                  </a:lnTo>
                  <a:lnTo>
                    <a:pt x="6" y="13"/>
                  </a:lnTo>
                  <a:lnTo>
                    <a:pt x="0" y="13"/>
                  </a:lnTo>
                  <a:lnTo>
                    <a:pt x="0" y="7"/>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56" name="Freeform 352">
              <a:extLst>
                <a:ext uri="{FF2B5EF4-FFF2-40B4-BE49-F238E27FC236}">
                  <a16:creationId xmlns:a16="http://schemas.microsoft.com/office/drawing/2014/main" id="{DCB1FDCF-7B33-4DC1-BCFF-5D29A5CEE728}"/>
                </a:ext>
              </a:extLst>
            </p:cNvPr>
            <p:cNvSpPr>
              <a:spLocks/>
            </p:cNvSpPr>
            <p:nvPr/>
          </p:nvSpPr>
          <p:spPr bwMode="auto">
            <a:xfrm>
              <a:off x="6281738" y="6380163"/>
              <a:ext cx="20637" cy="20637"/>
            </a:xfrm>
            <a:custGeom>
              <a:avLst/>
              <a:gdLst>
                <a:gd name="T0" fmla="*/ 0 w 13"/>
                <a:gd name="T1" fmla="*/ 6 h 13"/>
                <a:gd name="T2" fmla="*/ 7 w 13"/>
                <a:gd name="T3" fmla="*/ 0 h 13"/>
                <a:gd name="T4" fmla="*/ 13 w 13"/>
                <a:gd name="T5" fmla="*/ 0 h 13"/>
                <a:gd name="T6" fmla="*/ 13 w 13"/>
                <a:gd name="T7" fmla="*/ 6 h 13"/>
                <a:gd name="T8" fmla="*/ 7 w 13"/>
                <a:gd name="T9" fmla="*/ 13 h 13"/>
                <a:gd name="T10" fmla="*/ 0 w 13"/>
                <a:gd name="T11" fmla="*/ 13 h 13"/>
                <a:gd name="T12" fmla="*/ 0 w 13"/>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6"/>
                  </a:moveTo>
                  <a:lnTo>
                    <a:pt x="7" y="0"/>
                  </a:lnTo>
                  <a:lnTo>
                    <a:pt x="13" y="0"/>
                  </a:lnTo>
                  <a:lnTo>
                    <a:pt x="13" y="6"/>
                  </a:lnTo>
                  <a:lnTo>
                    <a:pt x="7" y="13"/>
                  </a:lnTo>
                  <a:lnTo>
                    <a:pt x="0" y="13"/>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57" name="Freeform 353">
              <a:extLst>
                <a:ext uri="{FF2B5EF4-FFF2-40B4-BE49-F238E27FC236}">
                  <a16:creationId xmlns:a16="http://schemas.microsoft.com/office/drawing/2014/main" id="{7B9C904A-19ED-41BB-9A69-5DDAE5E0BFBD}"/>
                </a:ext>
              </a:extLst>
            </p:cNvPr>
            <p:cNvSpPr>
              <a:spLocks/>
            </p:cNvSpPr>
            <p:nvPr/>
          </p:nvSpPr>
          <p:spPr bwMode="auto">
            <a:xfrm>
              <a:off x="6292850" y="6370638"/>
              <a:ext cx="19050" cy="19050"/>
            </a:xfrm>
            <a:custGeom>
              <a:avLst/>
              <a:gdLst>
                <a:gd name="T0" fmla="*/ 0 w 12"/>
                <a:gd name="T1" fmla="*/ 6 h 12"/>
                <a:gd name="T2" fmla="*/ 6 w 12"/>
                <a:gd name="T3" fmla="*/ 0 h 12"/>
                <a:gd name="T4" fmla="*/ 12 w 12"/>
                <a:gd name="T5" fmla="*/ 0 h 12"/>
                <a:gd name="T6" fmla="*/ 12 w 12"/>
                <a:gd name="T7" fmla="*/ 6 h 12"/>
                <a:gd name="T8" fmla="*/ 6 w 12"/>
                <a:gd name="T9" fmla="*/ 12 h 12"/>
                <a:gd name="T10" fmla="*/ 0 w 12"/>
                <a:gd name="T11" fmla="*/ 12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6" y="0"/>
                  </a:lnTo>
                  <a:lnTo>
                    <a:pt x="12" y="0"/>
                  </a:lnTo>
                  <a:lnTo>
                    <a:pt x="12"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58" name="Freeform 354">
              <a:extLst>
                <a:ext uri="{FF2B5EF4-FFF2-40B4-BE49-F238E27FC236}">
                  <a16:creationId xmlns:a16="http://schemas.microsoft.com/office/drawing/2014/main" id="{74541676-707B-49C6-9C9A-1E698342E6C4}"/>
                </a:ext>
              </a:extLst>
            </p:cNvPr>
            <p:cNvSpPr>
              <a:spLocks/>
            </p:cNvSpPr>
            <p:nvPr/>
          </p:nvSpPr>
          <p:spPr bwMode="auto">
            <a:xfrm>
              <a:off x="6302375" y="6361113"/>
              <a:ext cx="20638" cy="19050"/>
            </a:xfrm>
            <a:custGeom>
              <a:avLst/>
              <a:gdLst>
                <a:gd name="T0" fmla="*/ 0 w 13"/>
                <a:gd name="T1" fmla="*/ 6 h 12"/>
                <a:gd name="T2" fmla="*/ 6 w 13"/>
                <a:gd name="T3" fmla="*/ 0 h 12"/>
                <a:gd name="T4" fmla="*/ 13 w 13"/>
                <a:gd name="T5" fmla="*/ 0 h 12"/>
                <a:gd name="T6" fmla="*/ 13 w 13"/>
                <a:gd name="T7" fmla="*/ 6 h 12"/>
                <a:gd name="T8" fmla="*/ 6 w 13"/>
                <a:gd name="T9" fmla="*/ 12 h 12"/>
                <a:gd name="T10" fmla="*/ 0 w 13"/>
                <a:gd name="T11" fmla="*/ 12 h 12"/>
                <a:gd name="T12" fmla="*/ 0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6"/>
                  </a:moveTo>
                  <a:lnTo>
                    <a:pt x="6" y="0"/>
                  </a:lnTo>
                  <a:lnTo>
                    <a:pt x="13" y="0"/>
                  </a:lnTo>
                  <a:lnTo>
                    <a:pt x="13"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59" name="Rectangle 355">
              <a:extLst>
                <a:ext uri="{FF2B5EF4-FFF2-40B4-BE49-F238E27FC236}">
                  <a16:creationId xmlns:a16="http://schemas.microsoft.com/office/drawing/2014/main" id="{AE4226B4-A316-434B-A389-57DE08906F50}"/>
                </a:ext>
              </a:extLst>
            </p:cNvPr>
            <p:cNvSpPr>
              <a:spLocks noChangeArrowheads="1"/>
            </p:cNvSpPr>
            <p:nvPr/>
          </p:nvSpPr>
          <p:spPr bwMode="auto">
            <a:xfrm>
              <a:off x="6311900" y="6361113"/>
              <a:ext cx="20638" cy="9525"/>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3060" name="Rectangle 356">
              <a:extLst>
                <a:ext uri="{FF2B5EF4-FFF2-40B4-BE49-F238E27FC236}">
                  <a16:creationId xmlns:a16="http://schemas.microsoft.com/office/drawing/2014/main" id="{9F0017F9-93F9-4096-8ECE-A13DD4CA35CE}"/>
                </a:ext>
              </a:extLst>
            </p:cNvPr>
            <p:cNvSpPr>
              <a:spLocks noChangeArrowheads="1"/>
            </p:cNvSpPr>
            <p:nvPr/>
          </p:nvSpPr>
          <p:spPr bwMode="auto">
            <a:xfrm>
              <a:off x="6323013" y="6361113"/>
              <a:ext cx="19050" cy="9525"/>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3061" name="Freeform 357">
              <a:extLst>
                <a:ext uri="{FF2B5EF4-FFF2-40B4-BE49-F238E27FC236}">
                  <a16:creationId xmlns:a16="http://schemas.microsoft.com/office/drawing/2014/main" id="{DB57C0DD-738A-43AB-B117-FEB220D72719}"/>
                </a:ext>
              </a:extLst>
            </p:cNvPr>
            <p:cNvSpPr>
              <a:spLocks/>
            </p:cNvSpPr>
            <p:nvPr/>
          </p:nvSpPr>
          <p:spPr bwMode="auto">
            <a:xfrm>
              <a:off x="6332538" y="6361113"/>
              <a:ext cx="19050" cy="19050"/>
            </a:xfrm>
            <a:custGeom>
              <a:avLst/>
              <a:gdLst>
                <a:gd name="T0" fmla="*/ 0 w 12"/>
                <a:gd name="T1" fmla="*/ 0 h 12"/>
                <a:gd name="T2" fmla="*/ 6 w 12"/>
                <a:gd name="T3" fmla="*/ 0 h 12"/>
                <a:gd name="T4" fmla="*/ 12 w 12"/>
                <a:gd name="T5" fmla="*/ 6 h 12"/>
                <a:gd name="T6" fmla="*/ 12 w 12"/>
                <a:gd name="T7" fmla="*/ 12 h 12"/>
                <a:gd name="T8" fmla="*/ 6 w 12"/>
                <a:gd name="T9" fmla="*/ 12 h 12"/>
                <a:gd name="T10" fmla="*/ 0 w 12"/>
                <a:gd name="T11" fmla="*/ 6 h 12"/>
                <a:gd name="T12" fmla="*/ 0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0"/>
                  </a:moveTo>
                  <a:lnTo>
                    <a:pt x="6" y="0"/>
                  </a:lnTo>
                  <a:lnTo>
                    <a:pt x="12" y="6"/>
                  </a:lnTo>
                  <a:lnTo>
                    <a:pt x="12"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62" name="Freeform 358">
              <a:extLst>
                <a:ext uri="{FF2B5EF4-FFF2-40B4-BE49-F238E27FC236}">
                  <a16:creationId xmlns:a16="http://schemas.microsoft.com/office/drawing/2014/main" id="{7339EDFE-CECF-4134-9869-AEDEFCE9ECF2}"/>
                </a:ext>
              </a:extLst>
            </p:cNvPr>
            <p:cNvSpPr>
              <a:spLocks/>
            </p:cNvSpPr>
            <p:nvPr/>
          </p:nvSpPr>
          <p:spPr bwMode="auto">
            <a:xfrm>
              <a:off x="6342063" y="6370638"/>
              <a:ext cx="20637" cy="19050"/>
            </a:xfrm>
            <a:custGeom>
              <a:avLst/>
              <a:gdLst>
                <a:gd name="T0" fmla="*/ 0 w 13"/>
                <a:gd name="T1" fmla="*/ 0 h 12"/>
                <a:gd name="T2" fmla="*/ 6 w 13"/>
                <a:gd name="T3" fmla="*/ 0 h 12"/>
                <a:gd name="T4" fmla="*/ 13 w 13"/>
                <a:gd name="T5" fmla="*/ 6 h 12"/>
                <a:gd name="T6" fmla="*/ 13 w 13"/>
                <a:gd name="T7" fmla="*/ 12 h 12"/>
                <a:gd name="T8" fmla="*/ 6 w 13"/>
                <a:gd name="T9" fmla="*/ 12 h 12"/>
                <a:gd name="T10" fmla="*/ 0 w 13"/>
                <a:gd name="T11" fmla="*/ 6 h 12"/>
                <a:gd name="T12" fmla="*/ 0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0"/>
                  </a:moveTo>
                  <a:lnTo>
                    <a:pt x="6" y="0"/>
                  </a:lnTo>
                  <a:lnTo>
                    <a:pt x="13" y="6"/>
                  </a:lnTo>
                  <a:lnTo>
                    <a:pt x="13"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63" name="Freeform 359">
              <a:extLst>
                <a:ext uri="{FF2B5EF4-FFF2-40B4-BE49-F238E27FC236}">
                  <a16:creationId xmlns:a16="http://schemas.microsoft.com/office/drawing/2014/main" id="{7E805560-9875-47E3-9A46-15A7A82EA719}"/>
                </a:ext>
              </a:extLst>
            </p:cNvPr>
            <p:cNvSpPr>
              <a:spLocks/>
            </p:cNvSpPr>
            <p:nvPr/>
          </p:nvSpPr>
          <p:spPr bwMode="auto">
            <a:xfrm>
              <a:off x="6351588" y="6380163"/>
              <a:ext cx="20637" cy="20637"/>
            </a:xfrm>
            <a:custGeom>
              <a:avLst/>
              <a:gdLst>
                <a:gd name="T0" fmla="*/ 0 w 13"/>
                <a:gd name="T1" fmla="*/ 0 h 13"/>
                <a:gd name="T2" fmla="*/ 7 w 13"/>
                <a:gd name="T3" fmla="*/ 0 h 13"/>
                <a:gd name="T4" fmla="*/ 13 w 13"/>
                <a:gd name="T5" fmla="*/ 6 h 13"/>
                <a:gd name="T6" fmla="*/ 13 w 13"/>
                <a:gd name="T7" fmla="*/ 13 h 13"/>
                <a:gd name="T8" fmla="*/ 7 w 13"/>
                <a:gd name="T9" fmla="*/ 13 h 13"/>
                <a:gd name="T10" fmla="*/ 0 w 13"/>
                <a:gd name="T11" fmla="*/ 6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7" y="0"/>
                  </a:lnTo>
                  <a:lnTo>
                    <a:pt x="13" y="6"/>
                  </a:lnTo>
                  <a:lnTo>
                    <a:pt x="13" y="13"/>
                  </a:lnTo>
                  <a:lnTo>
                    <a:pt x="7" y="13"/>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64" name="Freeform 360">
              <a:extLst>
                <a:ext uri="{FF2B5EF4-FFF2-40B4-BE49-F238E27FC236}">
                  <a16:creationId xmlns:a16="http://schemas.microsoft.com/office/drawing/2014/main" id="{023E89D1-FB2E-41C3-9924-C809F44C3095}"/>
                </a:ext>
              </a:extLst>
            </p:cNvPr>
            <p:cNvSpPr>
              <a:spLocks/>
            </p:cNvSpPr>
            <p:nvPr/>
          </p:nvSpPr>
          <p:spPr bwMode="auto">
            <a:xfrm>
              <a:off x="6362700" y="6389688"/>
              <a:ext cx="19050" cy="20637"/>
            </a:xfrm>
            <a:custGeom>
              <a:avLst/>
              <a:gdLst>
                <a:gd name="T0" fmla="*/ 0 w 12"/>
                <a:gd name="T1" fmla="*/ 0 h 13"/>
                <a:gd name="T2" fmla="*/ 6 w 12"/>
                <a:gd name="T3" fmla="*/ 0 h 13"/>
                <a:gd name="T4" fmla="*/ 12 w 12"/>
                <a:gd name="T5" fmla="*/ 7 h 13"/>
                <a:gd name="T6" fmla="*/ 12 w 12"/>
                <a:gd name="T7" fmla="*/ 13 h 13"/>
                <a:gd name="T8" fmla="*/ 6 w 12"/>
                <a:gd name="T9" fmla="*/ 13 h 13"/>
                <a:gd name="T10" fmla="*/ 0 w 12"/>
                <a:gd name="T11" fmla="*/ 7 h 13"/>
                <a:gd name="T12" fmla="*/ 0 w 12"/>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0"/>
                  </a:moveTo>
                  <a:lnTo>
                    <a:pt x="6" y="0"/>
                  </a:lnTo>
                  <a:lnTo>
                    <a:pt x="12" y="7"/>
                  </a:lnTo>
                  <a:lnTo>
                    <a:pt x="12" y="13"/>
                  </a:lnTo>
                  <a:lnTo>
                    <a:pt x="6" y="13"/>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65" name="Freeform 361">
              <a:extLst>
                <a:ext uri="{FF2B5EF4-FFF2-40B4-BE49-F238E27FC236}">
                  <a16:creationId xmlns:a16="http://schemas.microsoft.com/office/drawing/2014/main" id="{68AFA2D8-0D68-4EF3-90D9-1D131137B47F}"/>
                </a:ext>
              </a:extLst>
            </p:cNvPr>
            <p:cNvSpPr>
              <a:spLocks/>
            </p:cNvSpPr>
            <p:nvPr/>
          </p:nvSpPr>
          <p:spPr bwMode="auto">
            <a:xfrm>
              <a:off x="6372225" y="6400800"/>
              <a:ext cx="19050" cy="19050"/>
            </a:xfrm>
            <a:custGeom>
              <a:avLst/>
              <a:gdLst>
                <a:gd name="T0" fmla="*/ 0 w 12"/>
                <a:gd name="T1" fmla="*/ 0 h 12"/>
                <a:gd name="T2" fmla="*/ 6 w 12"/>
                <a:gd name="T3" fmla="*/ 0 h 12"/>
                <a:gd name="T4" fmla="*/ 12 w 12"/>
                <a:gd name="T5" fmla="*/ 6 h 12"/>
                <a:gd name="T6" fmla="*/ 12 w 12"/>
                <a:gd name="T7" fmla="*/ 12 h 12"/>
                <a:gd name="T8" fmla="*/ 6 w 12"/>
                <a:gd name="T9" fmla="*/ 12 h 12"/>
                <a:gd name="T10" fmla="*/ 0 w 12"/>
                <a:gd name="T11" fmla="*/ 6 h 12"/>
                <a:gd name="T12" fmla="*/ 0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0"/>
                  </a:moveTo>
                  <a:lnTo>
                    <a:pt x="6" y="0"/>
                  </a:lnTo>
                  <a:lnTo>
                    <a:pt x="12" y="6"/>
                  </a:lnTo>
                  <a:lnTo>
                    <a:pt x="12"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66" name="Freeform 362">
              <a:extLst>
                <a:ext uri="{FF2B5EF4-FFF2-40B4-BE49-F238E27FC236}">
                  <a16:creationId xmlns:a16="http://schemas.microsoft.com/office/drawing/2014/main" id="{D3925C5B-765B-40DA-A7F5-B6BB3AC0F5DF}"/>
                </a:ext>
              </a:extLst>
            </p:cNvPr>
            <p:cNvSpPr>
              <a:spLocks/>
            </p:cNvSpPr>
            <p:nvPr/>
          </p:nvSpPr>
          <p:spPr bwMode="auto">
            <a:xfrm>
              <a:off x="6381750" y="6400800"/>
              <a:ext cx="20638" cy="19050"/>
            </a:xfrm>
            <a:custGeom>
              <a:avLst/>
              <a:gdLst>
                <a:gd name="T0" fmla="*/ 0 w 13"/>
                <a:gd name="T1" fmla="*/ 6 h 12"/>
                <a:gd name="T2" fmla="*/ 6 w 13"/>
                <a:gd name="T3" fmla="*/ 0 h 12"/>
                <a:gd name="T4" fmla="*/ 13 w 13"/>
                <a:gd name="T5" fmla="*/ 0 h 12"/>
                <a:gd name="T6" fmla="*/ 13 w 13"/>
                <a:gd name="T7" fmla="*/ 6 h 12"/>
                <a:gd name="T8" fmla="*/ 6 w 13"/>
                <a:gd name="T9" fmla="*/ 12 h 12"/>
                <a:gd name="T10" fmla="*/ 0 w 13"/>
                <a:gd name="T11" fmla="*/ 12 h 12"/>
                <a:gd name="T12" fmla="*/ 0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6"/>
                  </a:moveTo>
                  <a:lnTo>
                    <a:pt x="6" y="0"/>
                  </a:lnTo>
                  <a:lnTo>
                    <a:pt x="13" y="0"/>
                  </a:lnTo>
                  <a:lnTo>
                    <a:pt x="13"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67" name="Freeform 363">
              <a:extLst>
                <a:ext uri="{FF2B5EF4-FFF2-40B4-BE49-F238E27FC236}">
                  <a16:creationId xmlns:a16="http://schemas.microsoft.com/office/drawing/2014/main" id="{F4EAFD59-9D88-4EA5-9AA5-72FEB8E39391}"/>
                </a:ext>
              </a:extLst>
            </p:cNvPr>
            <p:cNvSpPr>
              <a:spLocks/>
            </p:cNvSpPr>
            <p:nvPr/>
          </p:nvSpPr>
          <p:spPr bwMode="auto">
            <a:xfrm>
              <a:off x="6391275" y="6389688"/>
              <a:ext cx="20638" cy="20637"/>
            </a:xfrm>
            <a:custGeom>
              <a:avLst/>
              <a:gdLst>
                <a:gd name="T0" fmla="*/ 0 w 13"/>
                <a:gd name="T1" fmla="*/ 7 h 13"/>
                <a:gd name="T2" fmla="*/ 7 w 13"/>
                <a:gd name="T3" fmla="*/ 0 h 13"/>
                <a:gd name="T4" fmla="*/ 13 w 13"/>
                <a:gd name="T5" fmla="*/ 0 h 13"/>
                <a:gd name="T6" fmla="*/ 13 w 13"/>
                <a:gd name="T7" fmla="*/ 7 h 13"/>
                <a:gd name="T8" fmla="*/ 7 w 13"/>
                <a:gd name="T9" fmla="*/ 13 h 13"/>
                <a:gd name="T10" fmla="*/ 0 w 13"/>
                <a:gd name="T11" fmla="*/ 13 h 13"/>
                <a:gd name="T12" fmla="*/ 0 w 13"/>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7"/>
                  </a:moveTo>
                  <a:lnTo>
                    <a:pt x="7" y="0"/>
                  </a:lnTo>
                  <a:lnTo>
                    <a:pt x="13" y="0"/>
                  </a:lnTo>
                  <a:lnTo>
                    <a:pt x="13" y="7"/>
                  </a:lnTo>
                  <a:lnTo>
                    <a:pt x="7" y="13"/>
                  </a:lnTo>
                  <a:lnTo>
                    <a:pt x="0" y="13"/>
                  </a:lnTo>
                  <a:lnTo>
                    <a:pt x="0" y="7"/>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68" name="Freeform 364">
              <a:extLst>
                <a:ext uri="{FF2B5EF4-FFF2-40B4-BE49-F238E27FC236}">
                  <a16:creationId xmlns:a16="http://schemas.microsoft.com/office/drawing/2014/main" id="{4727C207-55F9-47A6-82A5-A26C1903CC86}"/>
                </a:ext>
              </a:extLst>
            </p:cNvPr>
            <p:cNvSpPr>
              <a:spLocks/>
            </p:cNvSpPr>
            <p:nvPr/>
          </p:nvSpPr>
          <p:spPr bwMode="auto">
            <a:xfrm>
              <a:off x="6402388" y="6380163"/>
              <a:ext cx="19050" cy="20637"/>
            </a:xfrm>
            <a:custGeom>
              <a:avLst/>
              <a:gdLst>
                <a:gd name="T0" fmla="*/ 0 w 12"/>
                <a:gd name="T1" fmla="*/ 6 h 13"/>
                <a:gd name="T2" fmla="*/ 6 w 12"/>
                <a:gd name="T3" fmla="*/ 0 h 13"/>
                <a:gd name="T4" fmla="*/ 12 w 12"/>
                <a:gd name="T5" fmla="*/ 0 h 13"/>
                <a:gd name="T6" fmla="*/ 12 w 12"/>
                <a:gd name="T7" fmla="*/ 6 h 13"/>
                <a:gd name="T8" fmla="*/ 6 w 12"/>
                <a:gd name="T9" fmla="*/ 13 h 13"/>
                <a:gd name="T10" fmla="*/ 0 w 12"/>
                <a:gd name="T11" fmla="*/ 13 h 13"/>
                <a:gd name="T12" fmla="*/ 0 w 12"/>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6"/>
                  </a:moveTo>
                  <a:lnTo>
                    <a:pt x="6" y="0"/>
                  </a:lnTo>
                  <a:lnTo>
                    <a:pt x="12" y="0"/>
                  </a:lnTo>
                  <a:lnTo>
                    <a:pt x="12" y="6"/>
                  </a:lnTo>
                  <a:lnTo>
                    <a:pt x="6" y="13"/>
                  </a:lnTo>
                  <a:lnTo>
                    <a:pt x="0" y="13"/>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69" name="Rectangle 365">
              <a:extLst>
                <a:ext uri="{FF2B5EF4-FFF2-40B4-BE49-F238E27FC236}">
                  <a16:creationId xmlns:a16="http://schemas.microsoft.com/office/drawing/2014/main" id="{158C2A23-B590-421E-9BA4-A05E9B296A0C}"/>
                </a:ext>
              </a:extLst>
            </p:cNvPr>
            <p:cNvSpPr>
              <a:spLocks noChangeArrowheads="1"/>
            </p:cNvSpPr>
            <p:nvPr/>
          </p:nvSpPr>
          <p:spPr bwMode="auto">
            <a:xfrm>
              <a:off x="6411913" y="6380163"/>
              <a:ext cx="20637" cy="9525"/>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3070" name="Freeform 366">
              <a:extLst>
                <a:ext uri="{FF2B5EF4-FFF2-40B4-BE49-F238E27FC236}">
                  <a16:creationId xmlns:a16="http://schemas.microsoft.com/office/drawing/2014/main" id="{C0F1A75E-5B89-4A82-95C4-E3BD9F2BE028}"/>
                </a:ext>
              </a:extLst>
            </p:cNvPr>
            <p:cNvSpPr>
              <a:spLocks/>
            </p:cNvSpPr>
            <p:nvPr/>
          </p:nvSpPr>
          <p:spPr bwMode="auto">
            <a:xfrm>
              <a:off x="6421438" y="6370638"/>
              <a:ext cx="20637" cy="19050"/>
            </a:xfrm>
            <a:custGeom>
              <a:avLst/>
              <a:gdLst>
                <a:gd name="T0" fmla="*/ 0 w 13"/>
                <a:gd name="T1" fmla="*/ 6 h 12"/>
                <a:gd name="T2" fmla="*/ 7 w 13"/>
                <a:gd name="T3" fmla="*/ 0 h 12"/>
                <a:gd name="T4" fmla="*/ 13 w 13"/>
                <a:gd name="T5" fmla="*/ 0 h 12"/>
                <a:gd name="T6" fmla="*/ 13 w 13"/>
                <a:gd name="T7" fmla="*/ 6 h 12"/>
                <a:gd name="T8" fmla="*/ 7 w 13"/>
                <a:gd name="T9" fmla="*/ 12 h 12"/>
                <a:gd name="T10" fmla="*/ 0 w 13"/>
                <a:gd name="T11" fmla="*/ 12 h 12"/>
                <a:gd name="T12" fmla="*/ 0 w 13"/>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6"/>
                  </a:moveTo>
                  <a:lnTo>
                    <a:pt x="7" y="0"/>
                  </a:lnTo>
                  <a:lnTo>
                    <a:pt x="13" y="0"/>
                  </a:lnTo>
                  <a:lnTo>
                    <a:pt x="13" y="6"/>
                  </a:lnTo>
                  <a:lnTo>
                    <a:pt x="7"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71" name="Rectangle 367">
              <a:extLst>
                <a:ext uri="{FF2B5EF4-FFF2-40B4-BE49-F238E27FC236}">
                  <a16:creationId xmlns:a16="http://schemas.microsoft.com/office/drawing/2014/main" id="{F17703D0-6180-4120-8EDF-F5857994A834}"/>
                </a:ext>
              </a:extLst>
            </p:cNvPr>
            <p:cNvSpPr>
              <a:spLocks noChangeArrowheads="1"/>
            </p:cNvSpPr>
            <p:nvPr/>
          </p:nvSpPr>
          <p:spPr bwMode="auto">
            <a:xfrm>
              <a:off x="6432550" y="6370638"/>
              <a:ext cx="19050" cy="9525"/>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3072" name="Rectangle 368">
              <a:extLst>
                <a:ext uri="{FF2B5EF4-FFF2-40B4-BE49-F238E27FC236}">
                  <a16:creationId xmlns:a16="http://schemas.microsoft.com/office/drawing/2014/main" id="{1E853A41-8CB6-4776-8594-F7DA0C76543F}"/>
                </a:ext>
              </a:extLst>
            </p:cNvPr>
            <p:cNvSpPr>
              <a:spLocks noChangeArrowheads="1"/>
            </p:cNvSpPr>
            <p:nvPr/>
          </p:nvSpPr>
          <p:spPr bwMode="auto">
            <a:xfrm>
              <a:off x="6442075" y="6370638"/>
              <a:ext cx="19050" cy="9525"/>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3073" name="Rectangle 369">
              <a:extLst>
                <a:ext uri="{FF2B5EF4-FFF2-40B4-BE49-F238E27FC236}">
                  <a16:creationId xmlns:a16="http://schemas.microsoft.com/office/drawing/2014/main" id="{7EFC7AB3-E961-4F29-AA15-C8992555310B}"/>
                </a:ext>
              </a:extLst>
            </p:cNvPr>
            <p:cNvSpPr>
              <a:spLocks noChangeArrowheads="1"/>
            </p:cNvSpPr>
            <p:nvPr/>
          </p:nvSpPr>
          <p:spPr bwMode="auto">
            <a:xfrm>
              <a:off x="6451600" y="6370638"/>
              <a:ext cx="20638" cy="9525"/>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3074" name="Freeform 370">
              <a:extLst>
                <a:ext uri="{FF2B5EF4-FFF2-40B4-BE49-F238E27FC236}">
                  <a16:creationId xmlns:a16="http://schemas.microsoft.com/office/drawing/2014/main" id="{F456EECD-86F5-41E9-B71A-3AFB618EC733}"/>
                </a:ext>
              </a:extLst>
            </p:cNvPr>
            <p:cNvSpPr>
              <a:spLocks/>
            </p:cNvSpPr>
            <p:nvPr/>
          </p:nvSpPr>
          <p:spPr bwMode="auto">
            <a:xfrm>
              <a:off x="6461125" y="6370638"/>
              <a:ext cx="20638" cy="19050"/>
            </a:xfrm>
            <a:custGeom>
              <a:avLst/>
              <a:gdLst>
                <a:gd name="T0" fmla="*/ 0 w 13"/>
                <a:gd name="T1" fmla="*/ 0 h 12"/>
                <a:gd name="T2" fmla="*/ 7 w 13"/>
                <a:gd name="T3" fmla="*/ 0 h 12"/>
                <a:gd name="T4" fmla="*/ 13 w 13"/>
                <a:gd name="T5" fmla="*/ 6 h 12"/>
                <a:gd name="T6" fmla="*/ 13 w 13"/>
                <a:gd name="T7" fmla="*/ 12 h 12"/>
                <a:gd name="T8" fmla="*/ 7 w 13"/>
                <a:gd name="T9" fmla="*/ 12 h 12"/>
                <a:gd name="T10" fmla="*/ 0 w 13"/>
                <a:gd name="T11" fmla="*/ 6 h 12"/>
                <a:gd name="T12" fmla="*/ 0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0"/>
                  </a:moveTo>
                  <a:lnTo>
                    <a:pt x="7" y="0"/>
                  </a:lnTo>
                  <a:lnTo>
                    <a:pt x="13" y="6"/>
                  </a:lnTo>
                  <a:lnTo>
                    <a:pt x="13" y="12"/>
                  </a:lnTo>
                  <a:lnTo>
                    <a:pt x="7"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75" name="Freeform 371">
              <a:extLst>
                <a:ext uri="{FF2B5EF4-FFF2-40B4-BE49-F238E27FC236}">
                  <a16:creationId xmlns:a16="http://schemas.microsoft.com/office/drawing/2014/main" id="{AD6B730F-7F76-4BA3-B1E6-F2E76543A08E}"/>
                </a:ext>
              </a:extLst>
            </p:cNvPr>
            <p:cNvSpPr>
              <a:spLocks/>
            </p:cNvSpPr>
            <p:nvPr/>
          </p:nvSpPr>
          <p:spPr bwMode="auto">
            <a:xfrm>
              <a:off x="6472238" y="6380163"/>
              <a:ext cx="19050" cy="20637"/>
            </a:xfrm>
            <a:custGeom>
              <a:avLst/>
              <a:gdLst>
                <a:gd name="T0" fmla="*/ 0 w 12"/>
                <a:gd name="T1" fmla="*/ 0 h 13"/>
                <a:gd name="T2" fmla="*/ 6 w 12"/>
                <a:gd name="T3" fmla="*/ 0 h 13"/>
                <a:gd name="T4" fmla="*/ 12 w 12"/>
                <a:gd name="T5" fmla="*/ 6 h 13"/>
                <a:gd name="T6" fmla="*/ 12 w 12"/>
                <a:gd name="T7" fmla="*/ 13 h 13"/>
                <a:gd name="T8" fmla="*/ 6 w 12"/>
                <a:gd name="T9" fmla="*/ 13 h 13"/>
                <a:gd name="T10" fmla="*/ 0 w 12"/>
                <a:gd name="T11" fmla="*/ 6 h 13"/>
                <a:gd name="T12" fmla="*/ 0 w 12"/>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2" h="13">
                  <a:moveTo>
                    <a:pt x="0" y="0"/>
                  </a:moveTo>
                  <a:lnTo>
                    <a:pt x="6" y="0"/>
                  </a:lnTo>
                  <a:lnTo>
                    <a:pt x="12" y="6"/>
                  </a:lnTo>
                  <a:lnTo>
                    <a:pt x="12" y="13"/>
                  </a:lnTo>
                  <a:lnTo>
                    <a:pt x="6" y="13"/>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76" name="Freeform 372">
              <a:extLst>
                <a:ext uri="{FF2B5EF4-FFF2-40B4-BE49-F238E27FC236}">
                  <a16:creationId xmlns:a16="http://schemas.microsoft.com/office/drawing/2014/main" id="{8E2DA5A5-02C0-4184-A1F2-B4AB89F13E33}"/>
                </a:ext>
              </a:extLst>
            </p:cNvPr>
            <p:cNvSpPr>
              <a:spLocks/>
            </p:cNvSpPr>
            <p:nvPr/>
          </p:nvSpPr>
          <p:spPr bwMode="auto">
            <a:xfrm>
              <a:off x="6481763" y="6389688"/>
              <a:ext cx="20637" cy="20637"/>
            </a:xfrm>
            <a:custGeom>
              <a:avLst/>
              <a:gdLst>
                <a:gd name="T0" fmla="*/ 0 w 13"/>
                <a:gd name="T1" fmla="*/ 0 h 13"/>
                <a:gd name="T2" fmla="*/ 6 w 13"/>
                <a:gd name="T3" fmla="*/ 0 h 13"/>
                <a:gd name="T4" fmla="*/ 13 w 13"/>
                <a:gd name="T5" fmla="*/ 7 h 13"/>
                <a:gd name="T6" fmla="*/ 13 w 13"/>
                <a:gd name="T7" fmla="*/ 13 h 13"/>
                <a:gd name="T8" fmla="*/ 6 w 13"/>
                <a:gd name="T9" fmla="*/ 13 h 13"/>
                <a:gd name="T10" fmla="*/ 0 w 13"/>
                <a:gd name="T11" fmla="*/ 7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6" y="0"/>
                  </a:lnTo>
                  <a:lnTo>
                    <a:pt x="13" y="7"/>
                  </a:lnTo>
                  <a:lnTo>
                    <a:pt x="13" y="13"/>
                  </a:lnTo>
                  <a:lnTo>
                    <a:pt x="6" y="13"/>
                  </a:lnTo>
                  <a:lnTo>
                    <a:pt x="0" y="7"/>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77" name="Rectangle 373">
              <a:extLst>
                <a:ext uri="{FF2B5EF4-FFF2-40B4-BE49-F238E27FC236}">
                  <a16:creationId xmlns:a16="http://schemas.microsoft.com/office/drawing/2014/main" id="{65F2A332-6F60-46CB-AAB8-ECAF5354BCA1}"/>
                </a:ext>
              </a:extLst>
            </p:cNvPr>
            <p:cNvSpPr>
              <a:spLocks noChangeArrowheads="1"/>
            </p:cNvSpPr>
            <p:nvPr/>
          </p:nvSpPr>
          <p:spPr bwMode="auto">
            <a:xfrm>
              <a:off x="6491288" y="6400800"/>
              <a:ext cx="20637" cy="9525"/>
            </a:xfrm>
            <a:prstGeom prst="rect">
              <a:avLst/>
            </a:prstGeom>
            <a:blipFill dpi="0" rotWithShape="0">
              <a:blip r:embed="rId13"/>
              <a:srcRect/>
              <a:tile tx="0" ty="0" sx="100000" sy="100000" flip="none" algn="tl"/>
            </a:blipFill>
            <a:ln w="28575">
              <a:solidFill>
                <a:srgbClr val="000000"/>
              </a:solidFill>
              <a:miter lim="800000"/>
              <a:headEnd/>
              <a:tailEnd/>
            </a:ln>
          </p:spPr>
          <p:txBody>
            <a:bodyPr/>
            <a:lstStyle/>
            <a:p>
              <a:endParaRPr lang="en-US"/>
            </a:p>
          </p:txBody>
        </p:sp>
        <p:sp>
          <p:nvSpPr>
            <p:cNvPr id="73078" name="Freeform 374">
              <a:extLst>
                <a:ext uri="{FF2B5EF4-FFF2-40B4-BE49-F238E27FC236}">
                  <a16:creationId xmlns:a16="http://schemas.microsoft.com/office/drawing/2014/main" id="{644FB152-BB3C-4EEA-9E90-67FAFD53A9A4}"/>
                </a:ext>
              </a:extLst>
            </p:cNvPr>
            <p:cNvSpPr>
              <a:spLocks/>
            </p:cNvSpPr>
            <p:nvPr/>
          </p:nvSpPr>
          <p:spPr bwMode="auto">
            <a:xfrm>
              <a:off x="6502400" y="6400800"/>
              <a:ext cx="19050" cy="19050"/>
            </a:xfrm>
            <a:custGeom>
              <a:avLst/>
              <a:gdLst>
                <a:gd name="T0" fmla="*/ 0 w 12"/>
                <a:gd name="T1" fmla="*/ 0 h 12"/>
                <a:gd name="T2" fmla="*/ 6 w 12"/>
                <a:gd name="T3" fmla="*/ 0 h 12"/>
                <a:gd name="T4" fmla="*/ 12 w 12"/>
                <a:gd name="T5" fmla="*/ 6 h 12"/>
                <a:gd name="T6" fmla="*/ 12 w 12"/>
                <a:gd name="T7" fmla="*/ 12 h 12"/>
                <a:gd name="T8" fmla="*/ 6 w 12"/>
                <a:gd name="T9" fmla="*/ 12 h 12"/>
                <a:gd name="T10" fmla="*/ 0 w 12"/>
                <a:gd name="T11" fmla="*/ 6 h 12"/>
                <a:gd name="T12" fmla="*/ 0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0"/>
                  </a:moveTo>
                  <a:lnTo>
                    <a:pt x="6" y="0"/>
                  </a:lnTo>
                  <a:lnTo>
                    <a:pt x="12" y="6"/>
                  </a:lnTo>
                  <a:lnTo>
                    <a:pt x="12" y="12"/>
                  </a:lnTo>
                  <a:lnTo>
                    <a:pt x="6" y="12"/>
                  </a:lnTo>
                  <a:lnTo>
                    <a:pt x="0" y="6"/>
                  </a:lnTo>
                  <a:lnTo>
                    <a:pt x="0" y="0"/>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79" name="Freeform 375">
              <a:extLst>
                <a:ext uri="{FF2B5EF4-FFF2-40B4-BE49-F238E27FC236}">
                  <a16:creationId xmlns:a16="http://schemas.microsoft.com/office/drawing/2014/main" id="{41BA2DB7-2FF6-4A68-8845-89ED6F0A8D6D}"/>
                </a:ext>
              </a:extLst>
            </p:cNvPr>
            <p:cNvSpPr>
              <a:spLocks/>
            </p:cNvSpPr>
            <p:nvPr/>
          </p:nvSpPr>
          <p:spPr bwMode="auto">
            <a:xfrm>
              <a:off x="6511925" y="6400800"/>
              <a:ext cx="19050" cy="19050"/>
            </a:xfrm>
            <a:custGeom>
              <a:avLst/>
              <a:gdLst>
                <a:gd name="T0" fmla="*/ 0 w 12"/>
                <a:gd name="T1" fmla="*/ 6 h 12"/>
                <a:gd name="T2" fmla="*/ 6 w 12"/>
                <a:gd name="T3" fmla="*/ 0 h 12"/>
                <a:gd name="T4" fmla="*/ 12 w 12"/>
                <a:gd name="T5" fmla="*/ 0 h 12"/>
                <a:gd name="T6" fmla="*/ 12 w 12"/>
                <a:gd name="T7" fmla="*/ 6 h 12"/>
                <a:gd name="T8" fmla="*/ 6 w 12"/>
                <a:gd name="T9" fmla="*/ 12 h 12"/>
                <a:gd name="T10" fmla="*/ 0 w 12"/>
                <a:gd name="T11" fmla="*/ 12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6" y="0"/>
                  </a:lnTo>
                  <a:lnTo>
                    <a:pt x="12" y="0"/>
                  </a:lnTo>
                  <a:lnTo>
                    <a:pt x="12" y="6"/>
                  </a:lnTo>
                  <a:lnTo>
                    <a:pt x="6" y="12"/>
                  </a:lnTo>
                  <a:lnTo>
                    <a:pt x="0" y="12"/>
                  </a:lnTo>
                  <a:lnTo>
                    <a:pt x="0" y="6"/>
                  </a:lnTo>
                  <a:close/>
                </a:path>
              </a:pathLst>
            </a:custGeom>
            <a:blipFill dpi="0" rotWithShape="0">
              <a:blip r:embed="rId11"/>
              <a:srcRect/>
              <a:tile tx="0" ty="0" sx="100000" sy="100000" flip="none" algn="tl"/>
            </a:blipFill>
            <a:ln w="28575" cmpd="sng">
              <a:solidFill>
                <a:srgbClr val="000000"/>
              </a:solidFill>
              <a:round/>
              <a:headEnd/>
              <a:tailEnd/>
            </a:ln>
          </p:spPr>
          <p:txBody>
            <a:bodyPr/>
            <a:lstStyle/>
            <a:p>
              <a:endParaRPr lang="en-US"/>
            </a:p>
          </p:txBody>
        </p:sp>
        <p:sp>
          <p:nvSpPr>
            <p:cNvPr id="73080" name="Freeform 376">
              <a:extLst>
                <a:ext uri="{FF2B5EF4-FFF2-40B4-BE49-F238E27FC236}">
                  <a16:creationId xmlns:a16="http://schemas.microsoft.com/office/drawing/2014/main" id="{7944AF11-97FC-42B3-B11E-BDA56D61E093}"/>
                </a:ext>
              </a:extLst>
            </p:cNvPr>
            <p:cNvSpPr>
              <a:spLocks/>
            </p:cNvSpPr>
            <p:nvPr/>
          </p:nvSpPr>
          <p:spPr bwMode="auto">
            <a:xfrm>
              <a:off x="3759200" y="5243513"/>
              <a:ext cx="2273300" cy="1166812"/>
            </a:xfrm>
            <a:custGeom>
              <a:avLst/>
              <a:gdLst>
                <a:gd name="T0" fmla="*/ 19 w 1432"/>
                <a:gd name="T1" fmla="*/ 735 h 735"/>
                <a:gd name="T2" fmla="*/ 44 w 1432"/>
                <a:gd name="T3" fmla="*/ 729 h 735"/>
                <a:gd name="T4" fmla="*/ 69 w 1432"/>
                <a:gd name="T5" fmla="*/ 722 h 735"/>
                <a:gd name="T6" fmla="*/ 94 w 1432"/>
                <a:gd name="T7" fmla="*/ 722 h 735"/>
                <a:gd name="T8" fmla="*/ 120 w 1432"/>
                <a:gd name="T9" fmla="*/ 722 h 735"/>
                <a:gd name="T10" fmla="*/ 145 w 1432"/>
                <a:gd name="T11" fmla="*/ 729 h 735"/>
                <a:gd name="T12" fmla="*/ 170 w 1432"/>
                <a:gd name="T13" fmla="*/ 735 h 735"/>
                <a:gd name="T14" fmla="*/ 195 w 1432"/>
                <a:gd name="T15" fmla="*/ 729 h 735"/>
                <a:gd name="T16" fmla="*/ 220 w 1432"/>
                <a:gd name="T17" fmla="*/ 722 h 735"/>
                <a:gd name="T18" fmla="*/ 245 w 1432"/>
                <a:gd name="T19" fmla="*/ 722 h 735"/>
                <a:gd name="T20" fmla="*/ 270 w 1432"/>
                <a:gd name="T21" fmla="*/ 722 h 735"/>
                <a:gd name="T22" fmla="*/ 295 w 1432"/>
                <a:gd name="T23" fmla="*/ 722 h 735"/>
                <a:gd name="T24" fmla="*/ 321 w 1432"/>
                <a:gd name="T25" fmla="*/ 729 h 735"/>
                <a:gd name="T26" fmla="*/ 346 w 1432"/>
                <a:gd name="T27" fmla="*/ 729 h 735"/>
                <a:gd name="T28" fmla="*/ 371 w 1432"/>
                <a:gd name="T29" fmla="*/ 722 h 735"/>
                <a:gd name="T30" fmla="*/ 396 w 1432"/>
                <a:gd name="T31" fmla="*/ 716 h 735"/>
                <a:gd name="T32" fmla="*/ 421 w 1432"/>
                <a:gd name="T33" fmla="*/ 716 h 735"/>
                <a:gd name="T34" fmla="*/ 446 w 1432"/>
                <a:gd name="T35" fmla="*/ 716 h 735"/>
                <a:gd name="T36" fmla="*/ 471 w 1432"/>
                <a:gd name="T37" fmla="*/ 729 h 735"/>
                <a:gd name="T38" fmla="*/ 496 w 1432"/>
                <a:gd name="T39" fmla="*/ 735 h 735"/>
                <a:gd name="T40" fmla="*/ 522 w 1432"/>
                <a:gd name="T41" fmla="*/ 722 h 735"/>
                <a:gd name="T42" fmla="*/ 547 w 1432"/>
                <a:gd name="T43" fmla="*/ 710 h 735"/>
                <a:gd name="T44" fmla="*/ 572 w 1432"/>
                <a:gd name="T45" fmla="*/ 704 h 735"/>
                <a:gd name="T46" fmla="*/ 597 w 1432"/>
                <a:gd name="T47" fmla="*/ 710 h 735"/>
                <a:gd name="T48" fmla="*/ 622 w 1432"/>
                <a:gd name="T49" fmla="*/ 716 h 735"/>
                <a:gd name="T50" fmla="*/ 647 w 1432"/>
                <a:gd name="T51" fmla="*/ 729 h 735"/>
                <a:gd name="T52" fmla="*/ 672 w 1432"/>
                <a:gd name="T53" fmla="*/ 716 h 735"/>
                <a:gd name="T54" fmla="*/ 697 w 1432"/>
                <a:gd name="T55" fmla="*/ 704 h 735"/>
                <a:gd name="T56" fmla="*/ 723 w 1432"/>
                <a:gd name="T57" fmla="*/ 691 h 735"/>
                <a:gd name="T58" fmla="*/ 748 w 1432"/>
                <a:gd name="T59" fmla="*/ 691 h 735"/>
                <a:gd name="T60" fmla="*/ 773 w 1432"/>
                <a:gd name="T61" fmla="*/ 697 h 735"/>
                <a:gd name="T62" fmla="*/ 798 w 1432"/>
                <a:gd name="T63" fmla="*/ 722 h 735"/>
                <a:gd name="T64" fmla="*/ 817 w 1432"/>
                <a:gd name="T65" fmla="*/ 722 h 735"/>
                <a:gd name="T66" fmla="*/ 836 w 1432"/>
                <a:gd name="T67" fmla="*/ 697 h 735"/>
                <a:gd name="T68" fmla="*/ 854 w 1432"/>
                <a:gd name="T69" fmla="*/ 672 h 735"/>
                <a:gd name="T70" fmla="*/ 880 w 1432"/>
                <a:gd name="T71" fmla="*/ 647 h 735"/>
                <a:gd name="T72" fmla="*/ 905 w 1432"/>
                <a:gd name="T73" fmla="*/ 641 h 735"/>
                <a:gd name="T74" fmla="*/ 930 w 1432"/>
                <a:gd name="T75" fmla="*/ 653 h 735"/>
                <a:gd name="T76" fmla="*/ 949 w 1432"/>
                <a:gd name="T77" fmla="*/ 685 h 735"/>
                <a:gd name="T78" fmla="*/ 968 w 1432"/>
                <a:gd name="T79" fmla="*/ 729 h 735"/>
                <a:gd name="T80" fmla="*/ 986 w 1432"/>
                <a:gd name="T81" fmla="*/ 672 h 735"/>
                <a:gd name="T82" fmla="*/ 1005 w 1432"/>
                <a:gd name="T83" fmla="*/ 597 h 735"/>
                <a:gd name="T84" fmla="*/ 1024 w 1432"/>
                <a:gd name="T85" fmla="*/ 509 h 735"/>
                <a:gd name="T86" fmla="*/ 1043 w 1432"/>
                <a:gd name="T87" fmla="*/ 408 h 735"/>
                <a:gd name="T88" fmla="*/ 1062 w 1432"/>
                <a:gd name="T89" fmla="*/ 308 h 735"/>
                <a:gd name="T90" fmla="*/ 1081 w 1432"/>
                <a:gd name="T91" fmla="*/ 220 h 735"/>
                <a:gd name="T92" fmla="*/ 1099 w 1432"/>
                <a:gd name="T93" fmla="*/ 138 h 735"/>
                <a:gd name="T94" fmla="*/ 1118 w 1432"/>
                <a:gd name="T95" fmla="*/ 69 h 735"/>
                <a:gd name="T96" fmla="*/ 1137 w 1432"/>
                <a:gd name="T97" fmla="*/ 25 h 735"/>
                <a:gd name="T98" fmla="*/ 1162 w 1432"/>
                <a:gd name="T99" fmla="*/ 0 h 735"/>
                <a:gd name="T100" fmla="*/ 1187 w 1432"/>
                <a:gd name="T101" fmla="*/ 25 h 735"/>
                <a:gd name="T102" fmla="*/ 1206 w 1432"/>
                <a:gd name="T103" fmla="*/ 69 h 735"/>
                <a:gd name="T104" fmla="*/ 1225 w 1432"/>
                <a:gd name="T105" fmla="*/ 138 h 735"/>
                <a:gd name="T106" fmla="*/ 1244 w 1432"/>
                <a:gd name="T107" fmla="*/ 220 h 735"/>
                <a:gd name="T108" fmla="*/ 1263 w 1432"/>
                <a:gd name="T109" fmla="*/ 308 h 735"/>
                <a:gd name="T110" fmla="*/ 1282 w 1432"/>
                <a:gd name="T111" fmla="*/ 408 h 735"/>
                <a:gd name="T112" fmla="*/ 1300 w 1432"/>
                <a:gd name="T113" fmla="*/ 509 h 735"/>
                <a:gd name="T114" fmla="*/ 1319 w 1432"/>
                <a:gd name="T115" fmla="*/ 597 h 735"/>
                <a:gd name="T116" fmla="*/ 1338 w 1432"/>
                <a:gd name="T117" fmla="*/ 672 h 735"/>
                <a:gd name="T118" fmla="*/ 1357 w 1432"/>
                <a:gd name="T119" fmla="*/ 729 h 735"/>
                <a:gd name="T120" fmla="*/ 1376 w 1432"/>
                <a:gd name="T121" fmla="*/ 685 h 735"/>
                <a:gd name="T122" fmla="*/ 1395 w 1432"/>
                <a:gd name="T123" fmla="*/ 653 h 735"/>
                <a:gd name="T124" fmla="*/ 1420 w 1432"/>
                <a:gd name="T125" fmla="*/ 641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2" h="735">
                  <a:moveTo>
                    <a:pt x="0" y="729"/>
                  </a:moveTo>
                  <a:lnTo>
                    <a:pt x="7" y="735"/>
                  </a:lnTo>
                  <a:lnTo>
                    <a:pt x="13" y="735"/>
                  </a:lnTo>
                  <a:lnTo>
                    <a:pt x="19" y="735"/>
                  </a:lnTo>
                  <a:lnTo>
                    <a:pt x="25" y="735"/>
                  </a:lnTo>
                  <a:lnTo>
                    <a:pt x="32" y="729"/>
                  </a:lnTo>
                  <a:lnTo>
                    <a:pt x="38" y="729"/>
                  </a:lnTo>
                  <a:lnTo>
                    <a:pt x="44" y="729"/>
                  </a:lnTo>
                  <a:lnTo>
                    <a:pt x="50" y="729"/>
                  </a:lnTo>
                  <a:lnTo>
                    <a:pt x="57" y="729"/>
                  </a:lnTo>
                  <a:lnTo>
                    <a:pt x="63" y="729"/>
                  </a:lnTo>
                  <a:lnTo>
                    <a:pt x="69" y="722"/>
                  </a:lnTo>
                  <a:lnTo>
                    <a:pt x="76" y="722"/>
                  </a:lnTo>
                  <a:lnTo>
                    <a:pt x="82" y="722"/>
                  </a:lnTo>
                  <a:lnTo>
                    <a:pt x="88" y="722"/>
                  </a:lnTo>
                  <a:lnTo>
                    <a:pt x="94" y="722"/>
                  </a:lnTo>
                  <a:lnTo>
                    <a:pt x="101" y="722"/>
                  </a:lnTo>
                  <a:lnTo>
                    <a:pt x="107" y="722"/>
                  </a:lnTo>
                  <a:lnTo>
                    <a:pt x="113" y="722"/>
                  </a:lnTo>
                  <a:lnTo>
                    <a:pt x="120" y="722"/>
                  </a:lnTo>
                  <a:lnTo>
                    <a:pt x="126" y="722"/>
                  </a:lnTo>
                  <a:lnTo>
                    <a:pt x="132" y="729"/>
                  </a:lnTo>
                  <a:lnTo>
                    <a:pt x="138" y="729"/>
                  </a:lnTo>
                  <a:lnTo>
                    <a:pt x="145" y="729"/>
                  </a:lnTo>
                  <a:lnTo>
                    <a:pt x="151" y="729"/>
                  </a:lnTo>
                  <a:lnTo>
                    <a:pt x="157" y="729"/>
                  </a:lnTo>
                  <a:lnTo>
                    <a:pt x="164" y="729"/>
                  </a:lnTo>
                  <a:lnTo>
                    <a:pt x="170" y="735"/>
                  </a:lnTo>
                  <a:lnTo>
                    <a:pt x="176" y="735"/>
                  </a:lnTo>
                  <a:lnTo>
                    <a:pt x="182" y="735"/>
                  </a:lnTo>
                  <a:lnTo>
                    <a:pt x="189" y="729"/>
                  </a:lnTo>
                  <a:lnTo>
                    <a:pt x="195" y="729"/>
                  </a:lnTo>
                  <a:lnTo>
                    <a:pt x="201" y="729"/>
                  </a:lnTo>
                  <a:lnTo>
                    <a:pt x="208" y="729"/>
                  </a:lnTo>
                  <a:lnTo>
                    <a:pt x="214" y="722"/>
                  </a:lnTo>
                  <a:lnTo>
                    <a:pt x="220" y="722"/>
                  </a:lnTo>
                  <a:lnTo>
                    <a:pt x="226" y="722"/>
                  </a:lnTo>
                  <a:lnTo>
                    <a:pt x="233" y="722"/>
                  </a:lnTo>
                  <a:lnTo>
                    <a:pt x="239" y="722"/>
                  </a:lnTo>
                  <a:lnTo>
                    <a:pt x="245" y="722"/>
                  </a:lnTo>
                  <a:lnTo>
                    <a:pt x="251" y="722"/>
                  </a:lnTo>
                  <a:lnTo>
                    <a:pt x="258" y="722"/>
                  </a:lnTo>
                  <a:lnTo>
                    <a:pt x="264" y="722"/>
                  </a:lnTo>
                  <a:lnTo>
                    <a:pt x="270" y="722"/>
                  </a:lnTo>
                  <a:lnTo>
                    <a:pt x="277" y="722"/>
                  </a:lnTo>
                  <a:lnTo>
                    <a:pt x="283" y="722"/>
                  </a:lnTo>
                  <a:lnTo>
                    <a:pt x="289" y="722"/>
                  </a:lnTo>
                  <a:lnTo>
                    <a:pt x="295" y="722"/>
                  </a:lnTo>
                  <a:lnTo>
                    <a:pt x="302" y="722"/>
                  </a:lnTo>
                  <a:lnTo>
                    <a:pt x="308" y="729"/>
                  </a:lnTo>
                  <a:lnTo>
                    <a:pt x="314" y="729"/>
                  </a:lnTo>
                  <a:lnTo>
                    <a:pt x="321" y="729"/>
                  </a:lnTo>
                  <a:lnTo>
                    <a:pt x="327" y="735"/>
                  </a:lnTo>
                  <a:lnTo>
                    <a:pt x="333" y="735"/>
                  </a:lnTo>
                  <a:lnTo>
                    <a:pt x="339" y="735"/>
                  </a:lnTo>
                  <a:lnTo>
                    <a:pt x="346" y="729"/>
                  </a:lnTo>
                  <a:lnTo>
                    <a:pt x="352" y="729"/>
                  </a:lnTo>
                  <a:lnTo>
                    <a:pt x="358" y="729"/>
                  </a:lnTo>
                  <a:lnTo>
                    <a:pt x="365" y="722"/>
                  </a:lnTo>
                  <a:lnTo>
                    <a:pt x="371" y="722"/>
                  </a:lnTo>
                  <a:lnTo>
                    <a:pt x="377" y="722"/>
                  </a:lnTo>
                  <a:lnTo>
                    <a:pt x="383" y="716"/>
                  </a:lnTo>
                  <a:lnTo>
                    <a:pt x="390" y="716"/>
                  </a:lnTo>
                  <a:lnTo>
                    <a:pt x="396" y="716"/>
                  </a:lnTo>
                  <a:lnTo>
                    <a:pt x="402" y="716"/>
                  </a:lnTo>
                  <a:lnTo>
                    <a:pt x="409" y="716"/>
                  </a:lnTo>
                  <a:lnTo>
                    <a:pt x="415" y="716"/>
                  </a:lnTo>
                  <a:lnTo>
                    <a:pt x="421" y="716"/>
                  </a:lnTo>
                  <a:lnTo>
                    <a:pt x="427" y="716"/>
                  </a:lnTo>
                  <a:lnTo>
                    <a:pt x="434" y="716"/>
                  </a:lnTo>
                  <a:lnTo>
                    <a:pt x="440" y="716"/>
                  </a:lnTo>
                  <a:lnTo>
                    <a:pt x="446" y="716"/>
                  </a:lnTo>
                  <a:lnTo>
                    <a:pt x="452" y="722"/>
                  </a:lnTo>
                  <a:lnTo>
                    <a:pt x="459" y="722"/>
                  </a:lnTo>
                  <a:lnTo>
                    <a:pt x="465" y="722"/>
                  </a:lnTo>
                  <a:lnTo>
                    <a:pt x="471" y="729"/>
                  </a:lnTo>
                  <a:lnTo>
                    <a:pt x="478" y="729"/>
                  </a:lnTo>
                  <a:lnTo>
                    <a:pt x="484" y="729"/>
                  </a:lnTo>
                  <a:lnTo>
                    <a:pt x="490" y="735"/>
                  </a:lnTo>
                  <a:lnTo>
                    <a:pt x="496" y="735"/>
                  </a:lnTo>
                  <a:lnTo>
                    <a:pt x="503" y="729"/>
                  </a:lnTo>
                  <a:lnTo>
                    <a:pt x="509" y="729"/>
                  </a:lnTo>
                  <a:lnTo>
                    <a:pt x="515" y="722"/>
                  </a:lnTo>
                  <a:lnTo>
                    <a:pt x="522" y="722"/>
                  </a:lnTo>
                  <a:lnTo>
                    <a:pt x="528" y="716"/>
                  </a:lnTo>
                  <a:lnTo>
                    <a:pt x="534" y="716"/>
                  </a:lnTo>
                  <a:lnTo>
                    <a:pt x="540" y="710"/>
                  </a:lnTo>
                  <a:lnTo>
                    <a:pt x="547" y="710"/>
                  </a:lnTo>
                  <a:lnTo>
                    <a:pt x="553" y="710"/>
                  </a:lnTo>
                  <a:lnTo>
                    <a:pt x="559" y="710"/>
                  </a:lnTo>
                  <a:lnTo>
                    <a:pt x="566" y="704"/>
                  </a:lnTo>
                  <a:lnTo>
                    <a:pt x="572" y="704"/>
                  </a:lnTo>
                  <a:lnTo>
                    <a:pt x="578" y="704"/>
                  </a:lnTo>
                  <a:lnTo>
                    <a:pt x="584" y="704"/>
                  </a:lnTo>
                  <a:lnTo>
                    <a:pt x="591" y="704"/>
                  </a:lnTo>
                  <a:lnTo>
                    <a:pt x="597" y="710"/>
                  </a:lnTo>
                  <a:lnTo>
                    <a:pt x="603" y="710"/>
                  </a:lnTo>
                  <a:lnTo>
                    <a:pt x="610" y="710"/>
                  </a:lnTo>
                  <a:lnTo>
                    <a:pt x="616" y="716"/>
                  </a:lnTo>
                  <a:lnTo>
                    <a:pt x="622" y="716"/>
                  </a:lnTo>
                  <a:lnTo>
                    <a:pt x="628" y="722"/>
                  </a:lnTo>
                  <a:lnTo>
                    <a:pt x="635" y="722"/>
                  </a:lnTo>
                  <a:lnTo>
                    <a:pt x="641" y="729"/>
                  </a:lnTo>
                  <a:lnTo>
                    <a:pt x="647" y="729"/>
                  </a:lnTo>
                  <a:lnTo>
                    <a:pt x="653" y="735"/>
                  </a:lnTo>
                  <a:lnTo>
                    <a:pt x="660" y="729"/>
                  </a:lnTo>
                  <a:lnTo>
                    <a:pt x="666" y="722"/>
                  </a:lnTo>
                  <a:lnTo>
                    <a:pt x="672" y="716"/>
                  </a:lnTo>
                  <a:lnTo>
                    <a:pt x="679" y="716"/>
                  </a:lnTo>
                  <a:lnTo>
                    <a:pt x="685" y="710"/>
                  </a:lnTo>
                  <a:lnTo>
                    <a:pt x="691" y="704"/>
                  </a:lnTo>
                  <a:lnTo>
                    <a:pt x="697" y="704"/>
                  </a:lnTo>
                  <a:lnTo>
                    <a:pt x="704" y="697"/>
                  </a:lnTo>
                  <a:lnTo>
                    <a:pt x="710" y="697"/>
                  </a:lnTo>
                  <a:lnTo>
                    <a:pt x="716" y="691"/>
                  </a:lnTo>
                  <a:lnTo>
                    <a:pt x="723" y="691"/>
                  </a:lnTo>
                  <a:lnTo>
                    <a:pt x="729" y="691"/>
                  </a:lnTo>
                  <a:lnTo>
                    <a:pt x="735" y="685"/>
                  </a:lnTo>
                  <a:lnTo>
                    <a:pt x="741" y="685"/>
                  </a:lnTo>
                  <a:lnTo>
                    <a:pt x="748" y="691"/>
                  </a:lnTo>
                  <a:lnTo>
                    <a:pt x="754" y="691"/>
                  </a:lnTo>
                  <a:lnTo>
                    <a:pt x="760" y="691"/>
                  </a:lnTo>
                  <a:lnTo>
                    <a:pt x="767" y="697"/>
                  </a:lnTo>
                  <a:lnTo>
                    <a:pt x="773" y="697"/>
                  </a:lnTo>
                  <a:lnTo>
                    <a:pt x="779" y="704"/>
                  </a:lnTo>
                  <a:lnTo>
                    <a:pt x="785" y="710"/>
                  </a:lnTo>
                  <a:lnTo>
                    <a:pt x="792" y="716"/>
                  </a:lnTo>
                  <a:lnTo>
                    <a:pt x="798" y="722"/>
                  </a:lnTo>
                  <a:lnTo>
                    <a:pt x="804" y="729"/>
                  </a:lnTo>
                  <a:lnTo>
                    <a:pt x="811" y="735"/>
                  </a:lnTo>
                  <a:lnTo>
                    <a:pt x="817" y="729"/>
                  </a:lnTo>
                  <a:lnTo>
                    <a:pt x="817" y="722"/>
                  </a:lnTo>
                  <a:lnTo>
                    <a:pt x="823" y="716"/>
                  </a:lnTo>
                  <a:lnTo>
                    <a:pt x="829" y="710"/>
                  </a:lnTo>
                  <a:lnTo>
                    <a:pt x="836" y="704"/>
                  </a:lnTo>
                  <a:lnTo>
                    <a:pt x="836" y="697"/>
                  </a:lnTo>
                  <a:lnTo>
                    <a:pt x="842" y="691"/>
                  </a:lnTo>
                  <a:lnTo>
                    <a:pt x="848" y="685"/>
                  </a:lnTo>
                  <a:lnTo>
                    <a:pt x="848" y="678"/>
                  </a:lnTo>
                  <a:lnTo>
                    <a:pt x="854" y="672"/>
                  </a:lnTo>
                  <a:lnTo>
                    <a:pt x="861" y="666"/>
                  </a:lnTo>
                  <a:lnTo>
                    <a:pt x="867" y="660"/>
                  </a:lnTo>
                  <a:lnTo>
                    <a:pt x="873" y="653"/>
                  </a:lnTo>
                  <a:lnTo>
                    <a:pt x="880" y="647"/>
                  </a:lnTo>
                  <a:lnTo>
                    <a:pt x="886" y="641"/>
                  </a:lnTo>
                  <a:lnTo>
                    <a:pt x="892" y="641"/>
                  </a:lnTo>
                  <a:lnTo>
                    <a:pt x="898" y="641"/>
                  </a:lnTo>
                  <a:lnTo>
                    <a:pt x="905" y="641"/>
                  </a:lnTo>
                  <a:lnTo>
                    <a:pt x="911" y="641"/>
                  </a:lnTo>
                  <a:lnTo>
                    <a:pt x="917" y="641"/>
                  </a:lnTo>
                  <a:lnTo>
                    <a:pt x="924" y="647"/>
                  </a:lnTo>
                  <a:lnTo>
                    <a:pt x="930" y="653"/>
                  </a:lnTo>
                  <a:lnTo>
                    <a:pt x="936" y="660"/>
                  </a:lnTo>
                  <a:lnTo>
                    <a:pt x="942" y="666"/>
                  </a:lnTo>
                  <a:lnTo>
                    <a:pt x="942" y="672"/>
                  </a:lnTo>
                  <a:lnTo>
                    <a:pt x="949" y="685"/>
                  </a:lnTo>
                  <a:lnTo>
                    <a:pt x="955" y="691"/>
                  </a:lnTo>
                  <a:lnTo>
                    <a:pt x="961" y="704"/>
                  </a:lnTo>
                  <a:lnTo>
                    <a:pt x="961" y="716"/>
                  </a:lnTo>
                  <a:lnTo>
                    <a:pt x="968" y="729"/>
                  </a:lnTo>
                  <a:lnTo>
                    <a:pt x="974" y="722"/>
                  </a:lnTo>
                  <a:lnTo>
                    <a:pt x="980" y="710"/>
                  </a:lnTo>
                  <a:lnTo>
                    <a:pt x="980" y="691"/>
                  </a:lnTo>
                  <a:lnTo>
                    <a:pt x="986" y="672"/>
                  </a:lnTo>
                  <a:lnTo>
                    <a:pt x="993" y="660"/>
                  </a:lnTo>
                  <a:lnTo>
                    <a:pt x="999" y="634"/>
                  </a:lnTo>
                  <a:lnTo>
                    <a:pt x="999" y="616"/>
                  </a:lnTo>
                  <a:lnTo>
                    <a:pt x="1005" y="597"/>
                  </a:lnTo>
                  <a:lnTo>
                    <a:pt x="1012" y="572"/>
                  </a:lnTo>
                  <a:lnTo>
                    <a:pt x="1018" y="553"/>
                  </a:lnTo>
                  <a:lnTo>
                    <a:pt x="1018" y="528"/>
                  </a:lnTo>
                  <a:lnTo>
                    <a:pt x="1024" y="509"/>
                  </a:lnTo>
                  <a:lnTo>
                    <a:pt x="1030" y="484"/>
                  </a:lnTo>
                  <a:lnTo>
                    <a:pt x="1037" y="459"/>
                  </a:lnTo>
                  <a:lnTo>
                    <a:pt x="1037" y="433"/>
                  </a:lnTo>
                  <a:lnTo>
                    <a:pt x="1043" y="408"/>
                  </a:lnTo>
                  <a:lnTo>
                    <a:pt x="1049" y="383"/>
                  </a:lnTo>
                  <a:lnTo>
                    <a:pt x="1055" y="358"/>
                  </a:lnTo>
                  <a:lnTo>
                    <a:pt x="1055" y="333"/>
                  </a:lnTo>
                  <a:lnTo>
                    <a:pt x="1062" y="308"/>
                  </a:lnTo>
                  <a:lnTo>
                    <a:pt x="1068" y="289"/>
                  </a:lnTo>
                  <a:lnTo>
                    <a:pt x="1068" y="264"/>
                  </a:lnTo>
                  <a:lnTo>
                    <a:pt x="1074" y="239"/>
                  </a:lnTo>
                  <a:lnTo>
                    <a:pt x="1081" y="220"/>
                  </a:lnTo>
                  <a:lnTo>
                    <a:pt x="1087" y="195"/>
                  </a:lnTo>
                  <a:lnTo>
                    <a:pt x="1087" y="176"/>
                  </a:lnTo>
                  <a:lnTo>
                    <a:pt x="1093" y="157"/>
                  </a:lnTo>
                  <a:lnTo>
                    <a:pt x="1099" y="138"/>
                  </a:lnTo>
                  <a:lnTo>
                    <a:pt x="1106" y="119"/>
                  </a:lnTo>
                  <a:lnTo>
                    <a:pt x="1106" y="101"/>
                  </a:lnTo>
                  <a:lnTo>
                    <a:pt x="1112" y="82"/>
                  </a:lnTo>
                  <a:lnTo>
                    <a:pt x="1118" y="69"/>
                  </a:lnTo>
                  <a:lnTo>
                    <a:pt x="1125" y="57"/>
                  </a:lnTo>
                  <a:lnTo>
                    <a:pt x="1125" y="44"/>
                  </a:lnTo>
                  <a:lnTo>
                    <a:pt x="1131" y="31"/>
                  </a:lnTo>
                  <a:lnTo>
                    <a:pt x="1137" y="25"/>
                  </a:lnTo>
                  <a:lnTo>
                    <a:pt x="1143" y="13"/>
                  </a:lnTo>
                  <a:lnTo>
                    <a:pt x="1150" y="6"/>
                  </a:lnTo>
                  <a:lnTo>
                    <a:pt x="1156" y="0"/>
                  </a:lnTo>
                  <a:lnTo>
                    <a:pt x="1162" y="0"/>
                  </a:lnTo>
                  <a:lnTo>
                    <a:pt x="1169" y="0"/>
                  </a:lnTo>
                  <a:lnTo>
                    <a:pt x="1175" y="6"/>
                  </a:lnTo>
                  <a:lnTo>
                    <a:pt x="1181" y="13"/>
                  </a:lnTo>
                  <a:lnTo>
                    <a:pt x="1187" y="25"/>
                  </a:lnTo>
                  <a:lnTo>
                    <a:pt x="1194" y="31"/>
                  </a:lnTo>
                  <a:lnTo>
                    <a:pt x="1200" y="44"/>
                  </a:lnTo>
                  <a:lnTo>
                    <a:pt x="1200" y="57"/>
                  </a:lnTo>
                  <a:lnTo>
                    <a:pt x="1206" y="69"/>
                  </a:lnTo>
                  <a:lnTo>
                    <a:pt x="1213" y="82"/>
                  </a:lnTo>
                  <a:lnTo>
                    <a:pt x="1219" y="101"/>
                  </a:lnTo>
                  <a:lnTo>
                    <a:pt x="1219" y="119"/>
                  </a:lnTo>
                  <a:lnTo>
                    <a:pt x="1225" y="138"/>
                  </a:lnTo>
                  <a:lnTo>
                    <a:pt x="1231" y="157"/>
                  </a:lnTo>
                  <a:lnTo>
                    <a:pt x="1238" y="176"/>
                  </a:lnTo>
                  <a:lnTo>
                    <a:pt x="1238" y="195"/>
                  </a:lnTo>
                  <a:lnTo>
                    <a:pt x="1244" y="220"/>
                  </a:lnTo>
                  <a:lnTo>
                    <a:pt x="1250" y="239"/>
                  </a:lnTo>
                  <a:lnTo>
                    <a:pt x="1256" y="264"/>
                  </a:lnTo>
                  <a:lnTo>
                    <a:pt x="1256" y="289"/>
                  </a:lnTo>
                  <a:lnTo>
                    <a:pt x="1263" y="308"/>
                  </a:lnTo>
                  <a:lnTo>
                    <a:pt x="1269" y="333"/>
                  </a:lnTo>
                  <a:lnTo>
                    <a:pt x="1269" y="358"/>
                  </a:lnTo>
                  <a:lnTo>
                    <a:pt x="1275" y="383"/>
                  </a:lnTo>
                  <a:lnTo>
                    <a:pt x="1282" y="408"/>
                  </a:lnTo>
                  <a:lnTo>
                    <a:pt x="1288" y="433"/>
                  </a:lnTo>
                  <a:lnTo>
                    <a:pt x="1288" y="459"/>
                  </a:lnTo>
                  <a:lnTo>
                    <a:pt x="1294" y="484"/>
                  </a:lnTo>
                  <a:lnTo>
                    <a:pt x="1300" y="509"/>
                  </a:lnTo>
                  <a:lnTo>
                    <a:pt x="1307" y="528"/>
                  </a:lnTo>
                  <a:lnTo>
                    <a:pt x="1307" y="553"/>
                  </a:lnTo>
                  <a:lnTo>
                    <a:pt x="1313" y="572"/>
                  </a:lnTo>
                  <a:lnTo>
                    <a:pt x="1319" y="597"/>
                  </a:lnTo>
                  <a:lnTo>
                    <a:pt x="1326" y="616"/>
                  </a:lnTo>
                  <a:lnTo>
                    <a:pt x="1326" y="634"/>
                  </a:lnTo>
                  <a:lnTo>
                    <a:pt x="1332" y="660"/>
                  </a:lnTo>
                  <a:lnTo>
                    <a:pt x="1338" y="672"/>
                  </a:lnTo>
                  <a:lnTo>
                    <a:pt x="1344" y="691"/>
                  </a:lnTo>
                  <a:lnTo>
                    <a:pt x="1344" y="710"/>
                  </a:lnTo>
                  <a:lnTo>
                    <a:pt x="1351" y="722"/>
                  </a:lnTo>
                  <a:lnTo>
                    <a:pt x="1357" y="729"/>
                  </a:lnTo>
                  <a:lnTo>
                    <a:pt x="1363" y="716"/>
                  </a:lnTo>
                  <a:lnTo>
                    <a:pt x="1363" y="704"/>
                  </a:lnTo>
                  <a:lnTo>
                    <a:pt x="1370" y="691"/>
                  </a:lnTo>
                  <a:lnTo>
                    <a:pt x="1376" y="685"/>
                  </a:lnTo>
                  <a:lnTo>
                    <a:pt x="1382" y="672"/>
                  </a:lnTo>
                  <a:lnTo>
                    <a:pt x="1382" y="666"/>
                  </a:lnTo>
                  <a:lnTo>
                    <a:pt x="1388" y="660"/>
                  </a:lnTo>
                  <a:lnTo>
                    <a:pt x="1395" y="653"/>
                  </a:lnTo>
                  <a:lnTo>
                    <a:pt x="1401" y="647"/>
                  </a:lnTo>
                  <a:lnTo>
                    <a:pt x="1407" y="641"/>
                  </a:lnTo>
                  <a:lnTo>
                    <a:pt x="1414" y="641"/>
                  </a:lnTo>
                  <a:lnTo>
                    <a:pt x="1420" y="641"/>
                  </a:lnTo>
                  <a:lnTo>
                    <a:pt x="1426" y="641"/>
                  </a:lnTo>
                  <a:lnTo>
                    <a:pt x="1432" y="641"/>
                  </a:lnTo>
                </a:path>
              </a:pathLst>
            </a:custGeom>
            <a:noFill/>
            <a:ln w="28575"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081" name="Freeform 377">
              <a:extLst>
                <a:ext uri="{FF2B5EF4-FFF2-40B4-BE49-F238E27FC236}">
                  <a16:creationId xmlns:a16="http://schemas.microsoft.com/office/drawing/2014/main" id="{3D81606E-358C-4C0E-990A-6064A616610E}"/>
                </a:ext>
              </a:extLst>
            </p:cNvPr>
            <p:cNvSpPr>
              <a:spLocks/>
            </p:cNvSpPr>
            <p:nvPr/>
          </p:nvSpPr>
          <p:spPr bwMode="auto">
            <a:xfrm>
              <a:off x="6032500" y="6261100"/>
              <a:ext cx="1416050" cy="149225"/>
            </a:xfrm>
            <a:custGeom>
              <a:avLst/>
              <a:gdLst>
                <a:gd name="T0" fmla="*/ 13 w 892"/>
                <a:gd name="T1" fmla="*/ 6 h 94"/>
                <a:gd name="T2" fmla="*/ 32 w 892"/>
                <a:gd name="T3" fmla="*/ 25 h 94"/>
                <a:gd name="T4" fmla="*/ 44 w 892"/>
                <a:gd name="T5" fmla="*/ 44 h 94"/>
                <a:gd name="T6" fmla="*/ 57 w 892"/>
                <a:gd name="T7" fmla="*/ 63 h 94"/>
                <a:gd name="T8" fmla="*/ 76 w 892"/>
                <a:gd name="T9" fmla="*/ 81 h 94"/>
                <a:gd name="T10" fmla="*/ 88 w 892"/>
                <a:gd name="T11" fmla="*/ 88 h 94"/>
                <a:gd name="T12" fmla="*/ 107 w 892"/>
                <a:gd name="T13" fmla="*/ 69 h 94"/>
                <a:gd name="T14" fmla="*/ 126 w 892"/>
                <a:gd name="T15" fmla="*/ 56 h 94"/>
                <a:gd name="T16" fmla="*/ 145 w 892"/>
                <a:gd name="T17" fmla="*/ 50 h 94"/>
                <a:gd name="T18" fmla="*/ 164 w 892"/>
                <a:gd name="T19" fmla="*/ 50 h 94"/>
                <a:gd name="T20" fmla="*/ 183 w 892"/>
                <a:gd name="T21" fmla="*/ 56 h 94"/>
                <a:gd name="T22" fmla="*/ 201 w 892"/>
                <a:gd name="T23" fmla="*/ 63 h 94"/>
                <a:gd name="T24" fmla="*/ 220 w 892"/>
                <a:gd name="T25" fmla="*/ 81 h 94"/>
                <a:gd name="T26" fmla="*/ 239 w 892"/>
                <a:gd name="T27" fmla="*/ 94 h 94"/>
                <a:gd name="T28" fmla="*/ 258 w 892"/>
                <a:gd name="T29" fmla="*/ 81 h 94"/>
                <a:gd name="T30" fmla="*/ 277 w 892"/>
                <a:gd name="T31" fmla="*/ 69 h 94"/>
                <a:gd name="T32" fmla="*/ 296 w 892"/>
                <a:gd name="T33" fmla="*/ 69 h 94"/>
                <a:gd name="T34" fmla="*/ 314 w 892"/>
                <a:gd name="T35" fmla="*/ 63 h 94"/>
                <a:gd name="T36" fmla="*/ 333 w 892"/>
                <a:gd name="T37" fmla="*/ 69 h 94"/>
                <a:gd name="T38" fmla="*/ 352 w 892"/>
                <a:gd name="T39" fmla="*/ 75 h 94"/>
                <a:gd name="T40" fmla="*/ 371 w 892"/>
                <a:gd name="T41" fmla="*/ 81 h 94"/>
                <a:gd name="T42" fmla="*/ 390 w 892"/>
                <a:gd name="T43" fmla="*/ 88 h 94"/>
                <a:gd name="T44" fmla="*/ 409 w 892"/>
                <a:gd name="T45" fmla="*/ 88 h 94"/>
                <a:gd name="T46" fmla="*/ 427 w 892"/>
                <a:gd name="T47" fmla="*/ 81 h 94"/>
                <a:gd name="T48" fmla="*/ 446 w 892"/>
                <a:gd name="T49" fmla="*/ 75 h 94"/>
                <a:gd name="T50" fmla="*/ 465 w 892"/>
                <a:gd name="T51" fmla="*/ 75 h 94"/>
                <a:gd name="T52" fmla="*/ 484 w 892"/>
                <a:gd name="T53" fmla="*/ 75 h 94"/>
                <a:gd name="T54" fmla="*/ 503 w 892"/>
                <a:gd name="T55" fmla="*/ 75 h 94"/>
                <a:gd name="T56" fmla="*/ 522 w 892"/>
                <a:gd name="T57" fmla="*/ 81 h 94"/>
                <a:gd name="T58" fmla="*/ 541 w 892"/>
                <a:gd name="T59" fmla="*/ 88 h 94"/>
                <a:gd name="T60" fmla="*/ 559 w 892"/>
                <a:gd name="T61" fmla="*/ 94 h 94"/>
                <a:gd name="T62" fmla="*/ 578 w 892"/>
                <a:gd name="T63" fmla="*/ 88 h 94"/>
                <a:gd name="T64" fmla="*/ 597 w 892"/>
                <a:gd name="T65" fmla="*/ 81 h 94"/>
                <a:gd name="T66" fmla="*/ 616 w 892"/>
                <a:gd name="T67" fmla="*/ 81 h 94"/>
                <a:gd name="T68" fmla="*/ 635 w 892"/>
                <a:gd name="T69" fmla="*/ 81 h 94"/>
                <a:gd name="T70" fmla="*/ 654 w 892"/>
                <a:gd name="T71" fmla="*/ 81 h 94"/>
                <a:gd name="T72" fmla="*/ 672 w 892"/>
                <a:gd name="T73" fmla="*/ 81 h 94"/>
                <a:gd name="T74" fmla="*/ 691 w 892"/>
                <a:gd name="T75" fmla="*/ 88 h 94"/>
                <a:gd name="T76" fmla="*/ 710 w 892"/>
                <a:gd name="T77" fmla="*/ 94 h 94"/>
                <a:gd name="T78" fmla="*/ 729 w 892"/>
                <a:gd name="T79" fmla="*/ 88 h 94"/>
                <a:gd name="T80" fmla="*/ 748 w 892"/>
                <a:gd name="T81" fmla="*/ 88 h 94"/>
                <a:gd name="T82" fmla="*/ 767 w 892"/>
                <a:gd name="T83" fmla="*/ 81 h 94"/>
                <a:gd name="T84" fmla="*/ 786 w 892"/>
                <a:gd name="T85" fmla="*/ 81 h 94"/>
                <a:gd name="T86" fmla="*/ 804 w 892"/>
                <a:gd name="T87" fmla="*/ 81 h 94"/>
                <a:gd name="T88" fmla="*/ 823 w 892"/>
                <a:gd name="T89" fmla="*/ 81 h 94"/>
                <a:gd name="T90" fmla="*/ 842 w 892"/>
                <a:gd name="T91" fmla="*/ 88 h 94"/>
                <a:gd name="T92" fmla="*/ 861 w 892"/>
                <a:gd name="T93" fmla="*/ 94 h 94"/>
                <a:gd name="T94" fmla="*/ 880 w 892"/>
                <a:gd name="T95"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2" h="94">
                  <a:moveTo>
                    <a:pt x="0" y="0"/>
                  </a:moveTo>
                  <a:lnTo>
                    <a:pt x="7" y="6"/>
                  </a:lnTo>
                  <a:lnTo>
                    <a:pt x="13" y="6"/>
                  </a:lnTo>
                  <a:lnTo>
                    <a:pt x="19" y="12"/>
                  </a:lnTo>
                  <a:lnTo>
                    <a:pt x="25" y="19"/>
                  </a:lnTo>
                  <a:lnTo>
                    <a:pt x="32" y="25"/>
                  </a:lnTo>
                  <a:lnTo>
                    <a:pt x="38" y="31"/>
                  </a:lnTo>
                  <a:lnTo>
                    <a:pt x="44" y="37"/>
                  </a:lnTo>
                  <a:lnTo>
                    <a:pt x="44" y="44"/>
                  </a:lnTo>
                  <a:lnTo>
                    <a:pt x="51" y="50"/>
                  </a:lnTo>
                  <a:lnTo>
                    <a:pt x="57" y="56"/>
                  </a:lnTo>
                  <a:lnTo>
                    <a:pt x="57" y="63"/>
                  </a:lnTo>
                  <a:lnTo>
                    <a:pt x="63" y="69"/>
                  </a:lnTo>
                  <a:lnTo>
                    <a:pt x="69" y="75"/>
                  </a:lnTo>
                  <a:lnTo>
                    <a:pt x="76" y="81"/>
                  </a:lnTo>
                  <a:lnTo>
                    <a:pt x="76" y="88"/>
                  </a:lnTo>
                  <a:lnTo>
                    <a:pt x="82" y="94"/>
                  </a:lnTo>
                  <a:lnTo>
                    <a:pt x="88" y="88"/>
                  </a:lnTo>
                  <a:lnTo>
                    <a:pt x="95" y="81"/>
                  </a:lnTo>
                  <a:lnTo>
                    <a:pt x="101" y="75"/>
                  </a:lnTo>
                  <a:lnTo>
                    <a:pt x="107" y="69"/>
                  </a:lnTo>
                  <a:lnTo>
                    <a:pt x="113" y="63"/>
                  </a:lnTo>
                  <a:lnTo>
                    <a:pt x="120" y="56"/>
                  </a:lnTo>
                  <a:lnTo>
                    <a:pt x="126" y="56"/>
                  </a:lnTo>
                  <a:lnTo>
                    <a:pt x="132" y="50"/>
                  </a:lnTo>
                  <a:lnTo>
                    <a:pt x="139" y="50"/>
                  </a:lnTo>
                  <a:lnTo>
                    <a:pt x="145" y="50"/>
                  </a:lnTo>
                  <a:lnTo>
                    <a:pt x="151" y="44"/>
                  </a:lnTo>
                  <a:lnTo>
                    <a:pt x="157" y="44"/>
                  </a:lnTo>
                  <a:lnTo>
                    <a:pt x="164" y="50"/>
                  </a:lnTo>
                  <a:lnTo>
                    <a:pt x="170" y="50"/>
                  </a:lnTo>
                  <a:lnTo>
                    <a:pt x="176" y="50"/>
                  </a:lnTo>
                  <a:lnTo>
                    <a:pt x="183" y="56"/>
                  </a:lnTo>
                  <a:lnTo>
                    <a:pt x="189" y="56"/>
                  </a:lnTo>
                  <a:lnTo>
                    <a:pt x="195" y="63"/>
                  </a:lnTo>
                  <a:lnTo>
                    <a:pt x="201" y="63"/>
                  </a:lnTo>
                  <a:lnTo>
                    <a:pt x="208" y="69"/>
                  </a:lnTo>
                  <a:lnTo>
                    <a:pt x="214" y="75"/>
                  </a:lnTo>
                  <a:lnTo>
                    <a:pt x="220" y="81"/>
                  </a:lnTo>
                  <a:lnTo>
                    <a:pt x="226" y="81"/>
                  </a:lnTo>
                  <a:lnTo>
                    <a:pt x="233" y="88"/>
                  </a:lnTo>
                  <a:lnTo>
                    <a:pt x="239" y="94"/>
                  </a:lnTo>
                  <a:lnTo>
                    <a:pt x="245" y="88"/>
                  </a:lnTo>
                  <a:lnTo>
                    <a:pt x="252" y="88"/>
                  </a:lnTo>
                  <a:lnTo>
                    <a:pt x="258" y="81"/>
                  </a:lnTo>
                  <a:lnTo>
                    <a:pt x="264" y="81"/>
                  </a:lnTo>
                  <a:lnTo>
                    <a:pt x="270" y="75"/>
                  </a:lnTo>
                  <a:lnTo>
                    <a:pt x="277" y="69"/>
                  </a:lnTo>
                  <a:lnTo>
                    <a:pt x="283" y="69"/>
                  </a:lnTo>
                  <a:lnTo>
                    <a:pt x="289" y="69"/>
                  </a:lnTo>
                  <a:lnTo>
                    <a:pt x="296" y="69"/>
                  </a:lnTo>
                  <a:lnTo>
                    <a:pt x="302" y="63"/>
                  </a:lnTo>
                  <a:lnTo>
                    <a:pt x="308" y="63"/>
                  </a:lnTo>
                  <a:lnTo>
                    <a:pt x="314" y="63"/>
                  </a:lnTo>
                  <a:lnTo>
                    <a:pt x="321" y="63"/>
                  </a:lnTo>
                  <a:lnTo>
                    <a:pt x="327" y="63"/>
                  </a:lnTo>
                  <a:lnTo>
                    <a:pt x="333" y="69"/>
                  </a:lnTo>
                  <a:lnTo>
                    <a:pt x="340" y="69"/>
                  </a:lnTo>
                  <a:lnTo>
                    <a:pt x="346" y="69"/>
                  </a:lnTo>
                  <a:lnTo>
                    <a:pt x="352" y="75"/>
                  </a:lnTo>
                  <a:lnTo>
                    <a:pt x="358" y="75"/>
                  </a:lnTo>
                  <a:lnTo>
                    <a:pt x="365" y="81"/>
                  </a:lnTo>
                  <a:lnTo>
                    <a:pt x="371" y="81"/>
                  </a:lnTo>
                  <a:lnTo>
                    <a:pt x="377" y="81"/>
                  </a:lnTo>
                  <a:lnTo>
                    <a:pt x="384" y="88"/>
                  </a:lnTo>
                  <a:lnTo>
                    <a:pt x="390" y="88"/>
                  </a:lnTo>
                  <a:lnTo>
                    <a:pt x="396" y="94"/>
                  </a:lnTo>
                  <a:lnTo>
                    <a:pt x="402" y="94"/>
                  </a:lnTo>
                  <a:lnTo>
                    <a:pt x="409" y="88"/>
                  </a:lnTo>
                  <a:lnTo>
                    <a:pt x="415" y="88"/>
                  </a:lnTo>
                  <a:lnTo>
                    <a:pt x="421" y="81"/>
                  </a:lnTo>
                  <a:lnTo>
                    <a:pt x="427" y="81"/>
                  </a:lnTo>
                  <a:lnTo>
                    <a:pt x="434" y="81"/>
                  </a:lnTo>
                  <a:lnTo>
                    <a:pt x="440" y="75"/>
                  </a:lnTo>
                  <a:lnTo>
                    <a:pt x="446" y="75"/>
                  </a:lnTo>
                  <a:lnTo>
                    <a:pt x="453" y="75"/>
                  </a:lnTo>
                  <a:lnTo>
                    <a:pt x="459" y="75"/>
                  </a:lnTo>
                  <a:lnTo>
                    <a:pt x="465" y="75"/>
                  </a:lnTo>
                  <a:lnTo>
                    <a:pt x="471" y="75"/>
                  </a:lnTo>
                  <a:lnTo>
                    <a:pt x="478" y="75"/>
                  </a:lnTo>
                  <a:lnTo>
                    <a:pt x="484" y="75"/>
                  </a:lnTo>
                  <a:lnTo>
                    <a:pt x="490" y="75"/>
                  </a:lnTo>
                  <a:lnTo>
                    <a:pt x="497" y="75"/>
                  </a:lnTo>
                  <a:lnTo>
                    <a:pt x="503" y="75"/>
                  </a:lnTo>
                  <a:lnTo>
                    <a:pt x="509" y="81"/>
                  </a:lnTo>
                  <a:lnTo>
                    <a:pt x="515" y="81"/>
                  </a:lnTo>
                  <a:lnTo>
                    <a:pt x="522" y="81"/>
                  </a:lnTo>
                  <a:lnTo>
                    <a:pt x="528" y="81"/>
                  </a:lnTo>
                  <a:lnTo>
                    <a:pt x="534" y="88"/>
                  </a:lnTo>
                  <a:lnTo>
                    <a:pt x="541" y="88"/>
                  </a:lnTo>
                  <a:lnTo>
                    <a:pt x="547" y="88"/>
                  </a:lnTo>
                  <a:lnTo>
                    <a:pt x="553" y="94"/>
                  </a:lnTo>
                  <a:lnTo>
                    <a:pt x="559" y="94"/>
                  </a:lnTo>
                  <a:lnTo>
                    <a:pt x="566" y="88"/>
                  </a:lnTo>
                  <a:lnTo>
                    <a:pt x="572" y="88"/>
                  </a:lnTo>
                  <a:lnTo>
                    <a:pt x="578" y="88"/>
                  </a:lnTo>
                  <a:lnTo>
                    <a:pt x="585" y="88"/>
                  </a:lnTo>
                  <a:lnTo>
                    <a:pt x="591" y="81"/>
                  </a:lnTo>
                  <a:lnTo>
                    <a:pt x="597" y="81"/>
                  </a:lnTo>
                  <a:lnTo>
                    <a:pt x="603" y="81"/>
                  </a:lnTo>
                  <a:lnTo>
                    <a:pt x="610" y="81"/>
                  </a:lnTo>
                  <a:lnTo>
                    <a:pt x="616" y="81"/>
                  </a:lnTo>
                  <a:lnTo>
                    <a:pt x="622" y="81"/>
                  </a:lnTo>
                  <a:lnTo>
                    <a:pt x="628" y="81"/>
                  </a:lnTo>
                  <a:lnTo>
                    <a:pt x="635" y="81"/>
                  </a:lnTo>
                  <a:lnTo>
                    <a:pt x="641" y="81"/>
                  </a:lnTo>
                  <a:lnTo>
                    <a:pt x="647" y="81"/>
                  </a:lnTo>
                  <a:lnTo>
                    <a:pt x="654" y="81"/>
                  </a:lnTo>
                  <a:lnTo>
                    <a:pt x="660" y="81"/>
                  </a:lnTo>
                  <a:lnTo>
                    <a:pt x="666" y="81"/>
                  </a:lnTo>
                  <a:lnTo>
                    <a:pt x="672" y="81"/>
                  </a:lnTo>
                  <a:lnTo>
                    <a:pt x="679" y="81"/>
                  </a:lnTo>
                  <a:lnTo>
                    <a:pt x="685" y="88"/>
                  </a:lnTo>
                  <a:lnTo>
                    <a:pt x="691" y="88"/>
                  </a:lnTo>
                  <a:lnTo>
                    <a:pt x="698" y="88"/>
                  </a:lnTo>
                  <a:lnTo>
                    <a:pt x="704" y="94"/>
                  </a:lnTo>
                  <a:lnTo>
                    <a:pt x="710" y="94"/>
                  </a:lnTo>
                  <a:lnTo>
                    <a:pt x="716" y="94"/>
                  </a:lnTo>
                  <a:lnTo>
                    <a:pt x="723" y="94"/>
                  </a:lnTo>
                  <a:lnTo>
                    <a:pt x="729" y="88"/>
                  </a:lnTo>
                  <a:lnTo>
                    <a:pt x="735" y="88"/>
                  </a:lnTo>
                  <a:lnTo>
                    <a:pt x="742" y="88"/>
                  </a:lnTo>
                  <a:lnTo>
                    <a:pt x="748" y="88"/>
                  </a:lnTo>
                  <a:lnTo>
                    <a:pt x="754" y="88"/>
                  </a:lnTo>
                  <a:lnTo>
                    <a:pt x="760" y="81"/>
                  </a:lnTo>
                  <a:lnTo>
                    <a:pt x="767" y="81"/>
                  </a:lnTo>
                  <a:lnTo>
                    <a:pt x="773" y="81"/>
                  </a:lnTo>
                  <a:lnTo>
                    <a:pt x="779" y="81"/>
                  </a:lnTo>
                  <a:lnTo>
                    <a:pt x="786" y="81"/>
                  </a:lnTo>
                  <a:lnTo>
                    <a:pt x="792" y="81"/>
                  </a:lnTo>
                  <a:lnTo>
                    <a:pt x="798" y="81"/>
                  </a:lnTo>
                  <a:lnTo>
                    <a:pt x="804" y="81"/>
                  </a:lnTo>
                  <a:lnTo>
                    <a:pt x="811" y="81"/>
                  </a:lnTo>
                  <a:lnTo>
                    <a:pt x="817" y="81"/>
                  </a:lnTo>
                  <a:lnTo>
                    <a:pt x="823" y="81"/>
                  </a:lnTo>
                  <a:lnTo>
                    <a:pt x="829" y="88"/>
                  </a:lnTo>
                  <a:lnTo>
                    <a:pt x="836" y="88"/>
                  </a:lnTo>
                  <a:lnTo>
                    <a:pt x="842" y="88"/>
                  </a:lnTo>
                  <a:lnTo>
                    <a:pt x="848" y="88"/>
                  </a:lnTo>
                  <a:lnTo>
                    <a:pt x="855" y="88"/>
                  </a:lnTo>
                  <a:lnTo>
                    <a:pt x="861" y="94"/>
                  </a:lnTo>
                  <a:lnTo>
                    <a:pt x="867" y="94"/>
                  </a:lnTo>
                  <a:lnTo>
                    <a:pt x="873" y="94"/>
                  </a:lnTo>
                  <a:lnTo>
                    <a:pt x="880" y="94"/>
                  </a:lnTo>
                  <a:lnTo>
                    <a:pt x="886" y="94"/>
                  </a:lnTo>
                  <a:lnTo>
                    <a:pt x="892" y="88"/>
                  </a:lnTo>
                </a:path>
              </a:pathLst>
            </a:custGeom>
            <a:noFill/>
            <a:ln w="28575" cmpd="sng">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082" name="Rectangle 378">
              <a:extLst>
                <a:ext uri="{FF2B5EF4-FFF2-40B4-BE49-F238E27FC236}">
                  <a16:creationId xmlns:a16="http://schemas.microsoft.com/office/drawing/2014/main" id="{5CA87216-B7DB-4EBD-A900-9504DD79CA6E}"/>
                </a:ext>
              </a:extLst>
            </p:cNvPr>
            <p:cNvSpPr>
              <a:spLocks noChangeArrowheads="1"/>
            </p:cNvSpPr>
            <p:nvPr/>
          </p:nvSpPr>
          <p:spPr bwMode="auto">
            <a:xfrm>
              <a:off x="5184775" y="6538913"/>
              <a:ext cx="8905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radial distance, mm</a:t>
              </a:r>
              <a:endParaRPr lang="en-US" altLang="en-US"/>
            </a:p>
          </p:txBody>
        </p:sp>
      </p:grpSp>
      <p:sp>
        <p:nvSpPr>
          <p:cNvPr id="2" name="TextBox 1">
            <a:extLst>
              <a:ext uri="{FF2B5EF4-FFF2-40B4-BE49-F238E27FC236}">
                <a16:creationId xmlns:a16="http://schemas.microsoft.com/office/drawing/2014/main" id="{56FA25E2-4E67-431F-A783-274073E0E215}"/>
              </a:ext>
            </a:extLst>
          </p:cNvPr>
          <p:cNvSpPr txBox="1"/>
          <p:nvPr/>
        </p:nvSpPr>
        <p:spPr>
          <a:xfrm>
            <a:off x="1712789" y="1809105"/>
            <a:ext cx="320922" cy="461665"/>
          </a:xfrm>
          <a:prstGeom prst="rect">
            <a:avLst/>
          </a:prstGeom>
          <a:noFill/>
        </p:spPr>
        <p:txBody>
          <a:bodyPr wrap="none" rtlCol="0">
            <a:spAutoFit/>
          </a:bodyPr>
          <a:lstStyle/>
          <a:p>
            <a:r>
              <a:rPr lang="en-US" dirty="0"/>
              <a:t>z</a:t>
            </a:r>
          </a:p>
        </p:txBody>
      </p:sp>
      <p:sp>
        <p:nvSpPr>
          <p:cNvPr id="3" name="TextBox 2">
            <a:extLst>
              <a:ext uri="{FF2B5EF4-FFF2-40B4-BE49-F238E27FC236}">
                <a16:creationId xmlns:a16="http://schemas.microsoft.com/office/drawing/2014/main" id="{CE18D95F-DB7B-4CE6-BD12-DE292C84C06B}"/>
              </a:ext>
            </a:extLst>
          </p:cNvPr>
          <p:cNvSpPr txBox="1"/>
          <p:nvPr/>
        </p:nvSpPr>
        <p:spPr>
          <a:xfrm>
            <a:off x="2876602" y="1463102"/>
            <a:ext cx="352982" cy="461665"/>
          </a:xfrm>
          <a:prstGeom prst="rect">
            <a:avLst/>
          </a:prstGeom>
          <a:noFill/>
        </p:spPr>
        <p:txBody>
          <a:bodyPr wrap="none" rtlCol="0">
            <a:spAutoFit/>
          </a:bodyPr>
          <a:lstStyle/>
          <a:p>
            <a:r>
              <a:rPr lang="en-US" i="1" dirty="0">
                <a:latin typeface="Symbol" panose="05050102010706020507" pitchFamily="18" charset="2"/>
              </a:rPr>
              <a:t>r</a:t>
            </a:r>
          </a:p>
        </p:txBody>
      </p:sp>
      <p:sp>
        <p:nvSpPr>
          <p:cNvPr id="4" name="TextBox 3">
            <a:extLst>
              <a:ext uri="{FF2B5EF4-FFF2-40B4-BE49-F238E27FC236}">
                <a16:creationId xmlns:a16="http://schemas.microsoft.com/office/drawing/2014/main" id="{C89C15E2-6D33-4943-B959-9F045D573159}"/>
              </a:ext>
            </a:extLst>
          </p:cNvPr>
          <p:cNvSpPr txBox="1"/>
          <p:nvPr/>
        </p:nvSpPr>
        <p:spPr>
          <a:xfrm>
            <a:off x="1822078" y="1187599"/>
            <a:ext cx="372218" cy="461665"/>
          </a:xfrm>
          <a:prstGeom prst="rect">
            <a:avLst/>
          </a:prstGeom>
          <a:noFill/>
        </p:spPr>
        <p:txBody>
          <a:bodyPr wrap="none" rtlCol="0">
            <a:spAutoFit/>
          </a:bodyPr>
          <a:lstStyle/>
          <a:p>
            <a:r>
              <a:rPr lang="en-US" i="1" dirty="0"/>
              <a:t>R</a:t>
            </a:r>
          </a:p>
        </p:txBody>
      </p:sp>
      <p:sp>
        <p:nvSpPr>
          <p:cNvPr id="6" name="TextBox 5">
            <a:extLst>
              <a:ext uri="{FF2B5EF4-FFF2-40B4-BE49-F238E27FC236}">
                <a16:creationId xmlns:a16="http://schemas.microsoft.com/office/drawing/2014/main" id="{94BBA339-52E3-40C2-A73C-9628A4ED4B4A}"/>
              </a:ext>
            </a:extLst>
          </p:cNvPr>
          <p:cNvSpPr txBox="1"/>
          <p:nvPr/>
        </p:nvSpPr>
        <p:spPr>
          <a:xfrm>
            <a:off x="5696807" y="6433958"/>
            <a:ext cx="352982" cy="461665"/>
          </a:xfrm>
          <a:prstGeom prst="rect">
            <a:avLst/>
          </a:prstGeom>
          <a:noFill/>
        </p:spPr>
        <p:txBody>
          <a:bodyPr wrap="none" rtlCol="0">
            <a:spAutoFit/>
          </a:bodyPr>
          <a:lstStyle/>
          <a:p>
            <a:r>
              <a:rPr lang="en-US" i="1" dirty="0">
                <a:latin typeface="Symbol" panose="05050102010706020507" pitchFamily="18" charset="2"/>
              </a:rPr>
              <a:t>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A2314AF2-2758-4920-A373-86DD7900EE58}"/>
              </a:ext>
            </a:extLst>
          </p:cNvPr>
          <p:cNvSpPr>
            <a:spLocks noChangeArrowheads="1"/>
          </p:cNvSpPr>
          <p:nvPr/>
        </p:nvSpPr>
        <p:spPr bwMode="auto">
          <a:xfrm>
            <a:off x="838200" y="4716463"/>
            <a:ext cx="4111625" cy="20145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MAT&gt; ang = linspace(-10, 10,500);</a:t>
            </a:r>
          </a:p>
          <a:p>
            <a:r>
              <a:rPr lang="en-US" altLang="en-US" sz="1800"/>
              <a:t>MAT&gt; [p,r] =far_field(ang,6.35,1500,5,3);</a:t>
            </a:r>
          </a:p>
          <a:p>
            <a:r>
              <a:rPr lang="en-US" altLang="en-US" sz="1800"/>
              <a:t>MAT&gt; plot(r,abs(p), '--')</a:t>
            </a:r>
          </a:p>
          <a:p>
            <a:r>
              <a:rPr lang="en-US" altLang="en-US" sz="1800"/>
              <a:t>MAT&gt; hold on</a:t>
            </a:r>
          </a:p>
          <a:p>
            <a:r>
              <a:rPr lang="en-US" altLang="en-US" sz="1800"/>
              <a:t>MAT&gt; [p,r] =far_field(ang,6.35,1500,5,6);</a:t>
            </a:r>
          </a:p>
          <a:p>
            <a:r>
              <a:rPr lang="en-US" altLang="en-US" sz="1800"/>
              <a:t>MAT&gt; plot(r,abs(p), 'red')</a:t>
            </a:r>
          </a:p>
          <a:p>
            <a:r>
              <a:rPr lang="en-US" altLang="en-US" sz="1800"/>
              <a:t>MAT&gt; xlabel('radial distance, mm')</a:t>
            </a:r>
            <a:endParaRPr lang="en-US" altLang="en-US"/>
          </a:p>
        </p:txBody>
      </p:sp>
      <p:sp>
        <p:nvSpPr>
          <p:cNvPr id="14339" name="Rectangle 3">
            <a:extLst>
              <a:ext uri="{FF2B5EF4-FFF2-40B4-BE49-F238E27FC236}">
                <a16:creationId xmlns:a16="http://schemas.microsoft.com/office/drawing/2014/main" id="{7AAD650F-B3A9-4AD3-811A-27BF5261B55D}"/>
              </a:ext>
            </a:extLst>
          </p:cNvPr>
          <p:cNvSpPr>
            <a:spLocks noChangeArrowheads="1"/>
          </p:cNvSpPr>
          <p:nvPr/>
        </p:nvSpPr>
        <p:spPr bwMode="auto">
          <a:xfrm>
            <a:off x="914400" y="152400"/>
            <a:ext cx="7415213" cy="4473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function  [p, rho] = far_field(ang,A, c, F, RN)</a:t>
            </a:r>
          </a:p>
          <a:p>
            <a:r>
              <a:rPr lang="en-US" altLang="en-US"/>
              <a:t>% far_field computes the normalized far field pressure </a:t>
            </a:r>
          </a:p>
          <a:p>
            <a:r>
              <a:rPr lang="en-US" altLang="en-US"/>
              <a:t>% for a circular piston (omitting the exp(ikR) phase term)</a:t>
            </a:r>
          </a:p>
          <a:p>
            <a:r>
              <a:rPr lang="en-US" altLang="en-US"/>
              <a:t>% A is the radius of the transducer in mm, c the wavespeed</a:t>
            </a:r>
          </a:p>
          <a:p>
            <a:r>
              <a:rPr lang="en-US" altLang="en-US"/>
              <a:t>%in m/sec, F the frequency in MHz, and RN is</a:t>
            </a:r>
          </a:p>
          <a:p>
            <a:r>
              <a:rPr lang="en-US" altLang="en-US"/>
              <a:t>%the normalized radial distance in near field units.</a:t>
            </a:r>
          </a:p>
          <a:p>
            <a:r>
              <a:rPr lang="en-US" altLang="en-US"/>
              <a:t>% rho is the transverse distance (normal to z)  in mm</a:t>
            </a:r>
          </a:p>
          <a:p>
            <a:r>
              <a:rPr lang="en-US" altLang="en-US"/>
              <a:t>ka = 2*pi*(1000*A*F/c);</a:t>
            </a:r>
          </a:p>
          <a:p>
            <a:r>
              <a:rPr lang="en-US" altLang="en-US"/>
              <a:t>al= 1000*A*F/c;</a:t>
            </a:r>
          </a:p>
          <a:p>
            <a:r>
              <a:rPr lang="en-US" altLang="en-US"/>
              <a:t>x = ka*sin(ang*pi/180);</a:t>
            </a:r>
          </a:p>
          <a:p>
            <a:r>
              <a:rPr lang="en-US" altLang="en-US"/>
              <a:t>rho =RN*(A*al)*sin(ang*pi/180);</a:t>
            </a:r>
          </a:p>
          <a:p>
            <a:r>
              <a:rPr lang="en-US" altLang="en-US"/>
              <a:t>p = -i*(ka/(al*RN))*besselj(1,x)./(x+eps*(x ==0));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Oval 5">
            <a:extLst>
              <a:ext uri="{FF2B5EF4-FFF2-40B4-BE49-F238E27FC236}">
                <a16:creationId xmlns:a16="http://schemas.microsoft.com/office/drawing/2014/main" id="{57C287E8-6731-454E-A38B-E4B16BD1A4D8}"/>
              </a:ext>
            </a:extLst>
          </p:cNvPr>
          <p:cNvSpPr>
            <a:spLocks noChangeArrowheads="1"/>
          </p:cNvSpPr>
          <p:nvPr/>
        </p:nvSpPr>
        <p:spPr bwMode="auto">
          <a:xfrm>
            <a:off x="1981200" y="2362200"/>
            <a:ext cx="990600" cy="1295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2" name="Text Box 2">
            <a:extLst>
              <a:ext uri="{FF2B5EF4-FFF2-40B4-BE49-F238E27FC236}">
                <a16:creationId xmlns:a16="http://schemas.microsoft.com/office/drawing/2014/main" id="{1ACFB876-D632-4DB7-8EA2-FA0012C52CFA}"/>
              </a:ext>
            </a:extLst>
          </p:cNvPr>
          <p:cNvSpPr txBox="1">
            <a:spLocks noChangeArrowheads="1"/>
          </p:cNvSpPr>
          <p:nvPr/>
        </p:nvSpPr>
        <p:spPr bwMode="auto">
          <a:xfrm>
            <a:off x="1524000" y="381000"/>
            <a:ext cx="6205538"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Spherically Focused Piston Transducer Radiating</a:t>
            </a:r>
          </a:p>
          <a:p>
            <a:r>
              <a:rPr lang="en-US" altLang="en-US">
                <a:solidFill>
                  <a:schemeClr val="accent2"/>
                </a:solidFill>
              </a:rPr>
              <a:t>		Into a Fluid</a:t>
            </a:r>
            <a:endParaRPr lang="en-US" altLang="en-US"/>
          </a:p>
        </p:txBody>
      </p:sp>
      <p:sp>
        <p:nvSpPr>
          <p:cNvPr id="15363" name="Text Box 3">
            <a:extLst>
              <a:ext uri="{FF2B5EF4-FFF2-40B4-BE49-F238E27FC236}">
                <a16:creationId xmlns:a16="http://schemas.microsoft.com/office/drawing/2014/main" id="{1C26FDC1-F837-4100-87EB-E5DF4FBA5DBF}"/>
              </a:ext>
            </a:extLst>
          </p:cNvPr>
          <p:cNvSpPr txBox="1">
            <a:spLocks noChangeArrowheads="1"/>
          </p:cNvSpPr>
          <p:nvPr/>
        </p:nvSpPr>
        <p:spPr bwMode="auto">
          <a:xfrm>
            <a:off x="3429000" y="1676400"/>
            <a:ext cx="19018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O’Neil Model</a:t>
            </a:r>
          </a:p>
        </p:txBody>
      </p:sp>
      <p:sp>
        <p:nvSpPr>
          <p:cNvPr id="15364" name="Oval 4">
            <a:extLst>
              <a:ext uri="{FF2B5EF4-FFF2-40B4-BE49-F238E27FC236}">
                <a16:creationId xmlns:a16="http://schemas.microsoft.com/office/drawing/2014/main" id="{364E4130-47F9-4E60-A3F4-9D9A5C43E3EE}"/>
              </a:ext>
            </a:extLst>
          </p:cNvPr>
          <p:cNvSpPr>
            <a:spLocks noChangeArrowheads="1"/>
          </p:cNvSpPr>
          <p:nvPr/>
        </p:nvSpPr>
        <p:spPr bwMode="auto">
          <a:xfrm>
            <a:off x="2209800" y="2362200"/>
            <a:ext cx="762000" cy="1295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6" name="Line 6">
            <a:extLst>
              <a:ext uri="{FF2B5EF4-FFF2-40B4-BE49-F238E27FC236}">
                <a16:creationId xmlns:a16="http://schemas.microsoft.com/office/drawing/2014/main" id="{0D9980EF-B873-4459-B78B-5881B52D0BC5}"/>
              </a:ext>
            </a:extLst>
          </p:cNvPr>
          <p:cNvSpPr>
            <a:spLocks noChangeShapeType="1"/>
          </p:cNvSpPr>
          <p:nvPr/>
        </p:nvSpPr>
        <p:spPr bwMode="auto">
          <a:xfrm>
            <a:off x="1816100" y="29845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7" name="Line 7">
            <a:extLst>
              <a:ext uri="{FF2B5EF4-FFF2-40B4-BE49-F238E27FC236}">
                <a16:creationId xmlns:a16="http://schemas.microsoft.com/office/drawing/2014/main" id="{332AE278-C5F2-452B-94CA-DE33A5DEC5A6}"/>
              </a:ext>
            </a:extLst>
          </p:cNvPr>
          <p:cNvSpPr>
            <a:spLocks noChangeShapeType="1"/>
          </p:cNvSpPr>
          <p:nvPr/>
        </p:nvSpPr>
        <p:spPr bwMode="auto">
          <a:xfrm>
            <a:off x="2019300" y="2476500"/>
            <a:ext cx="241300" cy="1651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8" name="Line 8">
            <a:extLst>
              <a:ext uri="{FF2B5EF4-FFF2-40B4-BE49-F238E27FC236}">
                <a16:creationId xmlns:a16="http://schemas.microsoft.com/office/drawing/2014/main" id="{805567DC-25CA-44EC-A593-D2DD1E107E6E}"/>
              </a:ext>
            </a:extLst>
          </p:cNvPr>
          <p:cNvSpPr>
            <a:spLocks noChangeShapeType="1"/>
          </p:cNvSpPr>
          <p:nvPr/>
        </p:nvSpPr>
        <p:spPr bwMode="auto">
          <a:xfrm flipV="1">
            <a:off x="1981200" y="3390900"/>
            <a:ext cx="2286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9" name="Text Box 9">
            <a:extLst>
              <a:ext uri="{FF2B5EF4-FFF2-40B4-BE49-F238E27FC236}">
                <a16:creationId xmlns:a16="http://schemas.microsoft.com/office/drawing/2014/main" id="{F39099AE-6A29-4B66-8131-3739E19F20F1}"/>
              </a:ext>
            </a:extLst>
          </p:cNvPr>
          <p:cNvSpPr txBox="1">
            <a:spLocks noChangeArrowheads="1"/>
          </p:cNvSpPr>
          <p:nvPr/>
        </p:nvSpPr>
        <p:spPr bwMode="auto">
          <a:xfrm>
            <a:off x="457200" y="1981200"/>
            <a:ext cx="15525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uniform</a:t>
            </a:r>
          </a:p>
          <a:p>
            <a:r>
              <a:rPr lang="en-US" altLang="en-US"/>
              <a:t>velocity</a:t>
            </a:r>
            <a:r>
              <a:rPr lang="en-US" altLang="en-US" i="1"/>
              <a:t>, v</a:t>
            </a:r>
            <a:r>
              <a:rPr lang="en-US" altLang="en-US" baseline="-25000"/>
              <a:t>0</a:t>
            </a:r>
            <a:endParaRPr lang="en-US" altLang="en-US"/>
          </a:p>
        </p:txBody>
      </p:sp>
      <p:sp>
        <p:nvSpPr>
          <p:cNvPr id="15370" name="Line 10">
            <a:extLst>
              <a:ext uri="{FF2B5EF4-FFF2-40B4-BE49-F238E27FC236}">
                <a16:creationId xmlns:a16="http://schemas.microsoft.com/office/drawing/2014/main" id="{344EC067-DD57-4D89-BEF0-A6347C622BB1}"/>
              </a:ext>
            </a:extLst>
          </p:cNvPr>
          <p:cNvSpPr>
            <a:spLocks noChangeShapeType="1"/>
          </p:cNvSpPr>
          <p:nvPr/>
        </p:nvSpPr>
        <p:spPr bwMode="auto">
          <a:xfrm flipH="1">
            <a:off x="1524000" y="3352800"/>
            <a:ext cx="4572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1" name="Text Box 11">
            <a:extLst>
              <a:ext uri="{FF2B5EF4-FFF2-40B4-BE49-F238E27FC236}">
                <a16:creationId xmlns:a16="http://schemas.microsoft.com/office/drawing/2014/main" id="{396584B1-C3D8-4782-9BED-5E2E1A712CB1}"/>
              </a:ext>
            </a:extLst>
          </p:cNvPr>
          <p:cNvSpPr txBox="1">
            <a:spLocks noChangeArrowheads="1"/>
          </p:cNvSpPr>
          <p:nvPr/>
        </p:nvSpPr>
        <p:spPr bwMode="auto">
          <a:xfrm>
            <a:off x="822325" y="3870325"/>
            <a:ext cx="28575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a:t>
            </a:r>
            <a:r>
              <a:rPr lang="en-US" altLang="en-US" baseline="-25000"/>
              <a:t>f</a:t>
            </a:r>
            <a:r>
              <a:rPr lang="en-US" altLang="en-US"/>
              <a:t> ... spherical surface</a:t>
            </a:r>
          </a:p>
        </p:txBody>
      </p:sp>
      <p:sp>
        <p:nvSpPr>
          <p:cNvPr id="15372" name="Line 12">
            <a:extLst>
              <a:ext uri="{FF2B5EF4-FFF2-40B4-BE49-F238E27FC236}">
                <a16:creationId xmlns:a16="http://schemas.microsoft.com/office/drawing/2014/main" id="{7FA277FC-22BB-4DF1-A4A1-D1801D1998EA}"/>
              </a:ext>
            </a:extLst>
          </p:cNvPr>
          <p:cNvSpPr>
            <a:spLocks noChangeShapeType="1"/>
          </p:cNvSpPr>
          <p:nvPr/>
        </p:nvSpPr>
        <p:spPr bwMode="auto">
          <a:xfrm>
            <a:off x="2438400" y="2971800"/>
            <a:ext cx="2895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3" name="Line 13">
            <a:extLst>
              <a:ext uri="{FF2B5EF4-FFF2-40B4-BE49-F238E27FC236}">
                <a16:creationId xmlns:a16="http://schemas.microsoft.com/office/drawing/2014/main" id="{7C496A53-A0C2-424A-94F3-C5CB809D6BB6}"/>
              </a:ext>
            </a:extLst>
          </p:cNvPr>
          <p:cNvSpPr>
            <a:spLocks noChangeShapeType="1"/>
          </p:cNvSpPr>
          <p:nvPr/>
        </p:nvSpPr>
        <p:spPr bwMode="auto">
          <a:xfrm flipV="1">
            <a:off x="2590800" y="2362200"/>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4" name="Text Box 14">
            <a:extLst>
              <a:ext uri="{FF2B5EF4-FFF2-40B4-BE49-F238E27FC236}">
                <a16:creationId xmlns:a16="http://schemas.microsoft.com/office/drawing/2014/main" id="{09AFC4B1-CACD-4C86-B38E-0D49FD47E284}"/>
              </a:ext>
            </a:extLst>
          </p:cNvPr>
          <p:cNvSpPr txBox="1">
            <a:spLocks noChangeArrowheads="1"/>
          </p:cNvSpPr>
          <p:nvPr/>
        </p:nvSpPr>
        <p:spPr bwMode="auto">
          <a:xfrm>
            <a:off x="2590800" y="2514600"/>
            <a:ext cx="319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a:t>
            </a:r>
          </a:p>
        </p:txBody>
      </p:sp>
      <p:sp>
        <p:nvSpPr>
          <p:cNvPr id="15375" name="Line 15">
            <a:extLst>
              <a:ext uri="{FF2B5EF4-FFF2-40B4-BE49-F238E27FC236}">
                <a16:creationId xmlns:a16="http://schemas.microsoft.com/office/drawing/2014/main" id="{5EB199BC-E3D6-4A05-BC21-12CC670E4E8E}"/>
              </a:ext>
            </a:extLst>
          </p:cNvPr>
          <p:cNvSpPr>
            <a:spLocks noChangeShapeType="1"/>
          </p:cNvSpPr>
          <p:nvPr/>
        </p:nvSpPr>
        <p:spPr bwMode="auto">
          <a:xfrm>
            <a:off x="2590800" y="2362200"/>
            <a:ext cx="22860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6" name="Text Box 16">
            <a:extLst>
              <a:ext uri="{FF2B5EF4-FFF2-40B4-BE49-F238E27FC236}">
                <a16:creationId xmlns:a16="http://schemas.microsoft.com/office/drawing/2014/main" id="{608E9B58-33DB-4269-B55C-BA3E565D2519}"/>
              </a:ext>
            </a:extLst>
          </p:cNvPr>
          <p:cNvSpPr txBox="1">
            <a:spLocks noChangeArrowheads="1"/>
          </p:cNvSpPr>
          <p:nvPr/>
        </p:nvSpPr>
        <p:spPr bwMode="auto">
          <a:xfrm>
            <a:off x="3505200" y="22098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t>
            </a:r>
            <a:r>
              <a:rPr lang="en-US" altLang="en-US" baseline="-25000"/>
              <a:t>0</a:t>
            </a:r>
            <a:endParaRPr lang="en-US" altLang="en-US"/>
          </a:p>
        </p:txBody>
      </p:sp>
      <p:graphicFrame>
        <p:nvGraphicFramePr>
          <p:cNvPr id="15378" name="Object 18">
            <a:extLst>
              <a:ext uri="{FF2B5EF4-FFF2-40B4-BE49-F238E27FC236}">
                <a16:creationId xmlns:a16="http://schemas.microsoft.com/office/drawing/2014/main" id="{6E9461CF-E527-43D7-9DFF-FA7906BE2641}"/>
              </a:ext>
            </a:extLst>
          </p:cNvPr>
          <p:cNvGraphicFramePr>
            <a:graphicFrameLocks noChangeAspect="1"/>
          </p:cNvGraphicFramePr>
          <p:nvPr/>
        </p:nvGraphicFramePr>
        <p:xfrm>
          <a:off x="2438400" y="4953000"/>
          <a:ext cx="4800600" cy="947738"/>
        </p:xfrm>
        <a:graphic>
          <a:graphicData uri="http://schemas.openxmlformats.org/presentationml/2006/ole">
            <mc:AlternateContent xmlns:mc="http://schemas.openxmlformats.org/markup-compatibility/2006">
              <mc:Choice xmlns:v="urn:schemas-microsoft-com:vml" Requires="v">
                <p:oleObj spid="_x0000_s11268" name="MathType Equation" r:id="rId4" imgW="3086100" imgH="609600" progId="Equation">
                  <p:embed/>
                </p:oleObj>
              </mc:Choice>
              <mc:Fallback>
                <p:oleObj name="MathType Equation" r:id="rId4" imgW="3086100" imgH="609600" progId="Equation">
                  <p:embed/>
                  <p:pic>
                    <p:nvPicPr>
                      <p:cNvPr id="0" name="Object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4953000"/>
                        <a:ext cx="4800600" cy="9477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a:extLst>
              <a:ext uri="{FF2B5EF4-FFF2-40B4-BE49-F238E27FC236}">
                <a16:creationId xmlns:a16="http://schemas.microsoft.com/office/drawing/2014/main" id="{17ED37CE-A7B4-45D4-A484-A791FC513CB7}"/>
              </a:ext>
            </a:extLst>
          </p:cNvPr>
          <p:cNvSpPr txBox="1">
            <a:spLocks noChangeArrowheads="1"/>
          </p:cNvSpPr>
          <p:nvPr/>
        </p:nvSpPr>
        <p:spPr bwMode="auto">
          <a:xfrm>
            <a:off x="1279525" y="441325"/>
            <a:ext cx="31353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a:t>
            </a:r>
            <a:r>
              <a:rPr lang="en-US" altLang="en-US" b="1"/>
              <a:t>x</a:t>
            </a:r>
            <a:r>
              <a:rPr lang="en-US" altLang="en-US"/>
              <a:t> on the central axis</a:t>
            </a:r>
          </a:p>
        </p:txBody>
      </p:sp>
      <p:sp>
        <p:nvSpPr>
          <p:cNvPr id="16387" name="Text Box 3">
            <a:extLst>
              <a:ext uri="{FF2B5EF4-FFF2-40B4-BE49-F238E27FC236}">
                <a16:creationId xmlns:a16="http://schemas.microsoft.com/office/drawing/2014/main" id="{57963DF1-A57B-4D9D-A491-38281AD4C980}"/>
              </a:ext>
            </a:extLst>
          </p:cNvPr>
          <p:cNvSpPr txBox="1">
            <a:spLocks noChangeArrowheads="1"/>
          </p:cNvSpPr>
          <p:nvPr/>
        </p:nvSpPr>
        <p:spPr bwMode="auto">
          <a:xfrm>
            <a:off x="2346325" y="1169988"/>
            <a:ext cx="1987550" cy="552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dS = r dr d</a:t>
            </a:r>
            <a:r>
              <a:rPr lang="en-US" altLang="en-US">
                <a:latin typeface="Symbol" panose="05050102010706020507" pitchFamily="18" charset="2"/>
              </a:rPr>
              <a:t>f</a:t>
            </a:r>
            <a:r>
              <a:rPr lang="en-US" altLang="en-US"/>
              <a:t>/q</a:t>
            </a:r>
            <a:r>
              <a:rPr lang="en-US" altLang="en-US" baseline="-25000"/>
              <a:t>0</a:t>
            </a:r>
            <a:endParaRPr lang="en-US" altLang="en-US"/>
          </a:p>
        </p:txBody>
      </p:sp>
      <p:sp>
        <p:nvSpPr>
          <p:cNvPr id="16388" name="Text Box 4">
            <a:extLst>
              <a:ext uri="{FF2B5EF4-FFF2-40B4-BE49-F238E27FC236}">
                <a16:creationId xmlns:a16="http://schemas.microsoft.com/office/drawing/2014/main" id="{683DDDFE-F5E9-41D6-A783-F0BCD9E02453}"/>
              </a:ext>
            </a:extLst>
          </p:cNvPr>
          <p:cNvSpPr txBox="1">
            <a:spLocks noChangeArrowheads="1"/>
          </p:cNvSpPr>
          <p:nvPr/>
        </p:nvSpPr>
        <p:spPr bwMode="auto">
          <a:xfrm>
            <a:off x="4724400" y="1219200"/>
            <a:ext cx="16922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q</a:t>
            </a:r>
            <a:r>
              <a:rPr lang="en-US" altLang="en-US" baseline="-25000"/>
              <a:t>0</a:t>
            </a:r>
            <a:r>
              <a:rPr lang="en-US" altLang="en-US"/>
              <a:t> = 1 - z/R</a:t>
            </a:r>
            <a:r>
              <a:rPr lang="en-US" altLang="en-US" baseline="-25000"/>
              <a:t>0</a:t>
            </a:r>
            <a:endParaRPr lang="en-US" altLang="en-US"/>
          </a:p>
        </p:txBody>
      </p:sp>
      <p:sp>
        <p:nvSpPr>
          <p:cNvPr id="16389" name="Arc 5">
            <a:extLst>
              <a:ext uri="{FF2B5EF4-FFF2-40B4-BE49-F238E27FC236}">
                <a16:creationId xmlns:a16="http://schemas.microsoft.com/office/drawing/2014/main" id="{097353DA-36B3-4407-A251-5E3461CF00EA}"/>
              </a:ext>
            </a:extLst>
          </p:cNvPr>
          <p:cNvSpPr>
            <a:spLocks/>
          </p:cNvSpPr>
          <p:nvPr/>
        </p:nvSpPr>
        <p:spPr bwMode="auto">
          <a:xfrm rot="19318617" flipH="1">
            <a:off x="1616075" y="2289175"/>
            <a:ext cx="836613" cy="1063625"/>
          </a:xfrm>
          <a:custGeom>
            <a:avLst/>
            <a:gdLst>
              <a:gd name="G0" fmla="+- 0 0 0"/>
              <a:gd name="G1" fmla="+- 21548 0 0"/>
              <a:gd name="G2" fmla="+- 21600 0 0"/>
              <a:gd name="T0" fmla="*/ 1485 w 21552"/>
              <a:gd name="T1" fmla="*/ 0 h 21548"/>
              <a:gd name="T2" fmla="*/ 21552 w 21552"/>
              <a:gd name="T3" fmla="*/ 20117 h 21548"/>
              <a:gd name="T4" fmla="*/ 0 w 21552"/>
              <a:gd name="T5" fmla="*/ 21548 h 21548"/>
            </a:gdLst>
            <a:ahLst/>
            <a:cxnLst>
              <a:cxn ang="0">
                <a:pos x="T0" y="T1"/>
              </a:cxn>
              <a:cxn ang="0">
                <a:pos x="T2" y="T3"/>
              </a:cxn>
              <a:cxn ang="0">
                <a:pos x="T4" y="T5"/>
              </a:cxn>
            </a:cxnLst>
            <a:rect l="0" t="0" r="r" b="b"/>
            <a:pathLst>
              <a:path w="21552" h="21548" fill="none" extrusionOk="0">
                <a:moveTo>
                  <a:pt x="1485" y="-1"/>
                </a:moveTo>
                <a:cubicBezTo>
                  <a:pt x="12264" y="741"/>
                  <a:pt x="20836" y="9335"/>
                  <a:pt x="21552" y="20116"/>
                </a:cubicBezTo>
              </a:path>
              <a:path w="21552" h="21548" stroke="0" extrusionOk="0">
                <a:moveTo>
                  <a:pt x="1485" y="-1"/>
                </a:moveTo>
                <a:cubicBezTo>
                  <a:pt x="12264" y="741"/>
                  <a:pt x="20836" y="9335"/>
                  <a:pt x="21552" y="20116"/>
                </a:cubicBezTo>
                <a:lnTo>
                  <a:pt x="0" y="21548"/>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0" name="Line 6">
            <a:extLst>
              <a:ext uri="{FF2B5EF4-FFF2-40B4-BE49-F238E27FC236}">
                <a16:creationId xmlns:a16="http://schemas.microsoft.com/office/drawing/2014/main" id="{E7DDBEAC-E4C5-4181-91CE-1A6EB99B271E}"/>
              </a:ext>
            </a:extLst>
          </p:cNvPr>
          <p:cNvSpPr>
            <a:spLocks noChangeShapeType="1"/>
          </p:cNvSpPr>
          <p:nvPr/>
        </p:nvSpPr>
        <p:spPr bwMode="auto">
          <a:xfrm>
            <a:off x="1768475" y="2819400"/>
            <a:ext cx="3352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1" name="Line 7">
            <a:extLst>
              <a:ext uri="{FF2B5EF4-FFF2-40B4-BE49-F238E27FC236}">
                <a16:creationId xmlns:a16="http://schemas.microsoft.com/office/drawing/2014/main" id="{1C8A1B17-2E95-4E12-B03A-391417F768B6}"/>
              </a:ext>
            </a:extLst>
          </p:cNvPr>
          <p:cNvSpPr>
            <a:spLocks noChangeShapeType="1"/>
          </p:cNvSpPr>
          <p:nvPr/>
        </p:nvSpPr>
        <p:spPr bwMode="auto">
          <a:xfrm>
            <a:off x="1768475" y="3124200"/>
            <a:ext cx="0" cy="9271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2" name="Line 8">
            <a:extLst>
              <a:ext uri="{FF2B5EF4-FFF2-40B4-BE49-F238E27FC236}">
                <a16:creationId xmlns:a16="http://schemas.microsoft.com/office/drawing/2014/main" id="{3189DD76-FD68-42B1-A37B-BC8702ABBF11}"/>
              </a:ext>
            </a:extLst>
          </p:cNvPr>
          <p:cNvSpPr>
            <a:spLocks noChangeShapeType="1"/>
          </p:cNvSpPr>
          <p:nvPr/>
        </p:nvSpPr>
        <p:spPr bwMode="auto">
          <a:xfrm>
            <a:off x="1997075" y="2286000"/>
            <a:ext cx="0" cy="15367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3" name="Line 9">
            <a:extLst>
              <a:ext uri="{FF2B5EF4-FFF2-40B4-BE49-F238E27FC236}">
                <a16:creationId xmlns:a16="http://schemas.microsoft.com/office/drawing/2014/main" id="{08BDD313-5ADC-424B-9D22-A6D1AC119547}"/>
              </a:ext>
            </a:extLst>
          </p:cNvPr>
          <p:cNvSpPr>
            <a:spLocks noChangeShapeType="1"/>
          </p:cNvSpPr>
          <p:nvPr/>
        </p:nvSpPr>
        <p:spPr bwMode="auto">
          <a:xfrm>
            <a:off x="1997075" y="2209800"/>
            <a:ext cx="1752600" cy="609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4" name="Line 10">
            <a:extLst>
              <a:ext uri="{FF2B5EF4-FFF2-40B4-BE49-F238E27FC236}">
                <a16:creationId xmlns:a16="http://schemas.microsoft.com/office/drawing/2014/main" id="{F18251B8-BE48-4001-8CDF-9087F6841422}"/>
              </a:ext>
            </a:extLst>
          </p:cNvPr>
          <p:cNvSpPr>
            <a:spLocks noChangeShapeType="1"/>
          </p:cNvSpPr>
          <p:nvPr/>
        </p:nvSpPr>
        <p:spPr bwMode="auto">
          <a:xfrm>
            <a:off x="4435475" y="2895600"/>
            <a:ext cx="0" cy="1219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5" name="Line 11">
            <a:extLst>
              <a:ext uri="{FF2B5EF4-FFF2-40B4-BE49-F238E27FC236}">
                <a16:creationId xmlns:a16="http://schemas.microsoft.com/office/drawing/2014/main" id="{13002545-75F7-4B16-8F52-C8A24038E71D}"/>
              </a:ext>
            </a:extLst>
          </p:cNvPr>
          <p:cNvSpPr>
            <a:spLocks noChangeShapeType="1"/>
          </p:cNvSpPr>
          <p:nvPr/>
        </p:nvSpPr>
        <p:spPr bwMode="auto">
          <a:xfrm>
            <a:off x="1768475" y="3962400"/>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6" name="Text Box 12">
            <a:extLst>
              <a:ext uri="{FF2B5EF4-FFF2-40B4-BE49-F238E27FC236}">
                <a16:creationId xmlns:a16="http://schemas.microsoft.com/office/drawing/2014/main" id="{D1F94B42-EE63-457F-BFD7-86566E785B82}"/>
              </a:ext>
            </a:extLst>
          </p:cNvPr>
          <p:cNvSpPr txBox="1">
            <a:spLocks noChangeArrowheads="1"/>
          </p:cNvSpPr>
          <p:nvPr/>
        </p:nvSpPr>
        <p:spPr bwMode="auto">
          <a:xfrm>
            <a:off x="2835275" y="3810000"/>
            <a:ext cx="319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a:t>
            </a:r>
          </a:p>
        </p:txBody>
      </p:sp>
      <p:sp>
        <p:nvSpPr>
          <p:cNvPr id="16397" name="Line 13">
            <a:extLst>
              <a:ext uri="{FF2B5EF4-FFF2-40B4-BE49-F238E27FC236}">
                <a16:creationId xmlns:a16="http://schemas.microsoft.com/office/drawing/2014/main" id="{78CE6AE4-B741-47A9-A6E6-B93606632C55}"/>
              </a:ext>
            </a:extLst>
          </p:cNvPr>
          <p:cNvSpPr>
            <a:spLocks noChangeShapeType="1"/>
          </p:cNvSpPr>
          <p:nvPr/>
        </p:nvSpPr>
        <p:spPr bwMode="auto">
          <a:xfrm>
            <a:off x="3292475" y="3962400"/>
            <a:ext cx="1143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9" name="Line 15">
            <a:extLst>
              <a:ext uri="{FF2B5EF4-FFF2-40B4-BE49-F238E27FC236}">
                <a16:creationId xmlns:a16="http://schemas.microsoft.com/office/drawing/2014/main" id="{776F0051-975F-43C8-BF15-E8E48723AA7D}"/>
              </a:ext>
            </a:extLst>
          </p:cNvPr>
          <p:cNvSpPr>
            <a:spLocks noChangeShapeType="1"/>
          </p:cNvSpPr>
          <p:nvPr/>
        </p:nvSpPr>
        <p:spPr bwMode="auto">
          <a:xfrm>
            <a:off x="1387475" y="3505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0" name="Line 16">
            <a:extLst>
              <a:ext uri="{FF2B5EF4-FFF2-40B4-BE49-F238E27FC236}">
                <a16:creationId xmlns:a16="http://schemas.microsoft.com/office/drawing/2014/main" id="{B9D191B7-CD37-4FF2-B78A-6C92A4A66AD7}"/>
              </a:ext>
            </a:extLst>
          </p:cNvPr>
          <p:cNvSpPr>
            <a:spLocks noChangeShapeType="1"/>
          </p:cNvSpPr>
          <p:nvPr/>
        </p:nvSpPr>
        <p:spPr bwMode="auto">
          <a:xfrm flipH="1">
            <a:off x="1997075" y="35052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1" name="Text Box 17">
            <a:extLst>
              <a:ext uri="{FF2B5EF4-FFF2-40B4-BE49-F238E27FC236}">
                <a16:creationId xmlns:a16="http://schemas.microsoft.com/office/drawing/2014/main" id="{238A26E6-2B82-4CF7-B617-46AD74F9051D}"/>
              </a:ext>
            </a:extLst>
          </p:cNvPr>
          <p:cNvSpPr txBox="1">
            <a:spLocks noChangeArrowheads="1"/>
          </p:cNvSpPr>
          <p:nvPr/>
        </p:nvSpPr>
        <p:spPr bwMode="auto">
          <a:xfrm>
            <a:off x="2606675" y="3276600"/>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h</a:t>
            </a:r>
          </a:p>
        </p:txBody>
      </p:sp>
      <p:sp>
        <p:nvSpPr>
          <p:cNvPr id="16402" name="Line 18">
            <a:extLst>
              <a:ext uri="{FF2B5EF4-FFF2-40B4-BE49-F238E27FC236}">
                <a16:creationId xmlns:a16="http://schemas.microsoft.com/office/drawing/2014/main" id="{2D0212FA-12A6-4EAA-B659-2E290A9A9991}"/>
              </a:ext>
            </a:extLst>
          </p:cNvPr>
          <p:cNvSpPr>
            <a:spLocks noChangeShapeType="1"/>
          </p:cNvSpPr>
          <p:nvPr/>
        </p:nvSpPr>
        <p:spPr bwMode="auto">
          <a:xfrm flipH="1">
            <a:off x="1463675" y="2209800"/>
            <a:ext cx="3810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3" name="Line 19">
            <a:extLst>
              <a:ext uri="{FF2B5EF4-FFF2-40B4-BE49-F238E27FC236}">
                <a16:creationId xmlns:a16="http://schemas.microsoft.com/office/drawing/2014/main" id="{36D784CD-60D4-4E94-AB65-9F8CC06DFE6F}"/>
              </a:ext>
            </a:extLst>
          </p:cNvPr>
          <p:cNvSpPr>
            <a:spLocks noChangeShapeType="1"/>
          </p:cNvSpPr>
          <p:nvPr/>
        </p:nvSpPr>
        <p:spPr bwMode="auto">
          <a:xfrm flipH="1">
            <a:off x="1463675" y="2819400"/>
            <a:ext cx="1524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4" name="Line 20">
            <a:extLst>
              <a:ext uri="{FF2B5EF4-FFF2-40B4-BE49-F238E27FC236}">
                <a16:creationId xmlns:a16="http://schemas.microsoft.com/office/drawing/2014/main" id="{0A9A78DD-A4F4-411F-B919-5247A92D21D8}"/>
              </a:ext>
            </a:extLst>
          </p:cNvPr>
          <p:cNvSpPr>
            <a:spLocks noChangeShapeType="1"/>
          </p:cNvSpPr>
          <p:nvPr/>
        </p:nvSpPr>
        <p:spPr bwMode="auto">
          <a:xfrm>
            <a:off x="1539875" y="2209800"/>
            <a:ext cx="0" cy="6096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5" name="Text Box 21">
            <a:extLst>
              <a:ext uri="{FF2B5EF4-FFF2-40B4-BE49-F238E27FC236}">
                <a16:creationId xmlns:a16="http://schemas.microsoft.com/office/drawing/2014/main" id="{1E42551A-C691-4E48-9DD5-F32D5F958D5A}"/>
              </a:ext>
            </a:extLst>
          </p:cNvPr>
          <p:cNvSpPr txBox="1">
            <a:spLocks noChangeArrowheads="1"/>
          </p:cNvSpPr>
          <p:nvPr/>
        </p:nvSpPr>
        <p:spPr bwMode="auto">
          <a:xfrm>
            <a:off x="1143000" y="2117725"/>
            <a:ext cx="319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a:t>
            </a:r>
          </a:p>
        </p:txBody>
      </p:sp>
      <p:sp>
        <p:nvSpPr>
          <p:cNvPr id="16406" name="Text Box 22">
            <a:extLst>
              <a:ext uri="{FF2B5EF4-FFF2-40B4-BE49-F238E27FC236}">
                <a16:creationId xmlns:a16="http://schemas.microsoft.com/office/drawing/2014/main" id="{A5723374-3B4A-47CF-B27E-30DE8500C21E}"/>
              </a:ext>
            </a:extLst>
          </p:cNvPr>
          <p:cNvSpPr txBox="1">
            <a:spLocks noChangeArrowheads="1"/>
          </p:cNvSpPr>
          <p:nvPr/>
        </p:nvSpPr>
        <p:spPr bwMode="auto">
          <a:xfrm>
            <a:off x="3048000" y="29718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t>
            </a:r>
            <a:r>
              <a:rPr lang="en-US" altLang="en-US" baseline="-25000"/>
              <a:t>0</a:t>
            </a:r>
            <a:endParaRPr lang="en-US" altLang="en-US"/>
          </a:p>
        </p:txBody>
      </p:sp>
      <p:sp>
        <p:nvSpPr>
          <p:cNvPr id="16408" name="Oval 24">
            <a:extLst>
              <a:ext uri="{FF2B5EF4-FFF2-40B4-BE49-F238E27FC236}">
                <a16:creationId xmlns:a16="http://schemas.microsoft.com/office/drawing/2014/main" id="{BB1E2424-B97A-48BD-82AE-7C75AB5F38C0}"/>
              </a:ext>
            </a:extLst>
          </p:cNvPr>
          <p:cNvSpPr>
            <a:spLocks noChangeArrowheads="1"/>
          </p:cNvSpPr>
          <p:nvPr/>
        </p:nvSpPr>
        <p:spPr bwMode="auto">
          <a:xfrm>
            <a:off x="4397375" y="2794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9" name="Text Box 25">
            <a:extLst>
              <a:ext uri="{FF2B5EF4-FFF2-40B4-BE49-F238E27FC236}">
                <a16:creationId xmlns:a16="http://schemas.microsoft.com/office/drawing/2014/main" id="{3F9D3B24-33B3-4E93-93F8-74B4D009A99F}"/>
              </a:ext>
            </a:extLst>
          </p:cNvPr>
          <p:cNvSpPr txBox="1">
            <a:spLocks noChangeArrowheads="1"/>
          </p:cNvSpPr>
          <p:nvPr/>
        </p:nvSpPr>
        <p:spPr bwMode="auto">
          <a:xfrm>
            <a:off x="4283075" y="2286000"/>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x</a:t>
            </a:r>
            <a:endParaRPr lang="en-US" altLang="en-US"/>
          </a:p>
        </p:txBody>
      </p:sp>
      <p:graphicFrame>
        <p:nvGraphicFramePr>
          <p:cNvPr id="16411" name="Object 27">
            <a:extLst>
              <a:ext uri="{FF2B5EF4-FFF2-40B4-BE49-F238E27FC236}">
                <a16:creationId xmlns:a16="http://schemas.microsoft.com/office/drawing/2014/main" id="{55CC6918-D69A-4F8A-B37D-7CFC40AE4421}"/>
              </a:ext>
            </a:extLst>
          </p:cNvPr>
          <p:cNvGraphicFramePr>
            <a:graphicFrameLocks noChangeAspect="1"/>
          </p:cNvGraphicFramePr>
          <p:nvPr/>
        </p:nvGraphicFramePr>
        <p:xfrm>
          <a:off x="2438400" y="4495800"/>
          <a:ext cx="4191000" cy="730250"/>
        </p:xfrm>
        <a:graphic>
          <a:graphicData uri="http://schemas.openxmlformats.org/presentationml/2006/ole">
            <mc:AlternateContent xmlns:mc="http://schemas.openxmlformats.org/markup-compatibility/2006">
              <mc:Choice xmlns:v="urn:schemas-microsoft-com:vml" Requires="v">
                <p:oleObj spid="_x0000_s12296" name="MathType Equation" r:id="rId4" imgW="3276600" imgH="571500" progId="Equation">
                  <p:embed/>
                </p:oleObj>
              </mc:Choice>
              <mc:Fallback>
                <p:oleObj name="MathType Equation" r:id="rId4" imgW="3276600" imgH="571500" progId="Equation">
                  <p:embed/>
                  <p:pic>
                    <p:nvPicPr>
                      <p:cNvPr id="0" name="Object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4495800"/>
                        <a:ext cx="4191000" cy="730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412" name="Object 28">
            <a:extLst>
              <a:ext uri="{FF2B5EF4-FFF2-40B4-BE49-F238E27FC236}">
                <a16:creationId xmlns:a16="http://schemas.microsoft.com/office/drawing/2014/main" id="{CDB98712-D4A2-4CF8-9603-8D56B03E2570}"/>
              </a:ext>
            </a:extLst>
          </p:cNvPr>
          <p:cNvGraphicFramePr>
            <a:graphicFrameLocks noChangeAspect="1"/>
          </p:cNvGraphicFramePr>
          <p:nvPr/>
        </p:nvGraphicFramePr>
        <p:xfrm>
          <a:off x="1600200" y="5562600"/>
          <a:ext cx="2286000" cy="460375"/>
        </p:xfrm>
        <a:graphic>
          <a:graphicData uri="http://schemas.openxmlformats.org/presentationml/2006/ole">
            <mc:AlternateContent xmlns:mc="http://schemas.openxmlformats.org/markup-compatibility/2006">
              <mc:Choice xmlns:v="urn:schemas-microsoft-com:vml" Requires="v">
                <p:oleObj spid="_x0000_s12297" name="MathType Equation" r:id="rId6" imgW="1701800" imgH="342900" progId="Equation">
                  <p:embed/>
                </p:oleObj>
              </mc:Choice>
              <mc:Fallback>
                <p:oleObj name="MathType Equation" r:id="rId6" imgW="1701800" imgH="342900" progId="Equation">
                  <p:embed/>
                  <p:pic>
                    <p:nvPicPr>
                      <p:cNvPr id="0" name="Object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00200" y="5562600"/>
                        <a:ext cx="2286000" cy="460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413" name="Object 29">
            <a:extLst>
              <a:ext uri="{FF2B5EF4-FFF2-40B4-BE49-F238E27FC236}">
                <a16:creationId xmlns:a16="http://schemas.microsoft.com/office/drawing/2014/main" id="{D908F9FE-4C40-470F-83B4-E0E9FFB2B79D}"/>
              </a:ext>
            </a:extLst>
          </p:cNvPr>
          <p:cNvGraphicFramePr>
            <a:graphicFrameLocks noChangeAspect="1"/>
          </p:cNvGraphicFramePr>
          <p:nvPr/>
        </p:nvGraphicFramePr>
        <p:xfrm>
          <a:off x="4800600" y="5562600"/>
          <a:ext cx="2286000" cy="468313"/>
        </p:xfrm>
        <a:graphic>
          <a:graphicData uri="http://schemas.openxmlformats.org/presentationml/2006/ole">
            <mc:AlternateContent xmlns:mc="http://schemas.openxmlformats.org/markup-compatibility/2006">
              <mc:Choice xmlns:v="urn:schemas-microsoft-com:vml" Requires="v">
                <p:oleObj spid="_x0000_s12298" name="MathType Equation" r:id="rId8" imgW="1676400" imgH="342900" progId="Equation">
                  <p:embed/>
                </p:oleObj>
              </mc:Choice>
              <mc:Fallback>
                <p:oleObj name="MathType Equation" r:id="rId8" imgW="1676400" imgH="342900" progId="Equation">
                  <p:embed/>
                  <p:pic>
                    <p:nvPicPr>
                      <p:cNvPr id="0" name="Object 2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00600" y="5562600"/>
                        <a:ext cx="2286000" cy="4683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414" name="Line 30">
            <a:extLst>
              <a:ext uri="{FF2B5EF4-FFF2-40B4-BE49-F238E27FC236}">
                <a16:creationId xmlns:a16="http://schemas.microsoft.com/office/drawing/2014/main" id="{BC058FAF-B5C4-4E3E-8B83-3BA438E24F80}"/>
              </a:ext>
            </a:extLst>
          </p:cNvPr>
          <p:cNvSpPr>
            <a:spLocks noChangeShapeType="1"/>
          </p:cNvSpPr>
          <p:nvPr/>
        </p:nvSpPr>
        <p:spPr bwMode="auto">
          <a:xfrm>
            <a:off x="1981200" y="2209800"/>
            <a:ext cx="24384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5" name="Text Box 31">
            <a:extLst>
              <a:ext uri="{FF2B5EF4-FFF2-40B4-BE49-F238E27FC236}">
                <a16:creationId xmlns:a16="http://schemas.microsoft.com/office/drawing/2014/main" id="{EB7B51D4-E9C8-4536-8DFD-4DF4C275EEED}"/>
              </a:ext>
            </a:extLst>
          </p:cNvPr>
          <p:cNvSpPr txBox="1">
            <a:spLocks noChangeArrowheads="1"/>
          </p:cNvSpPr>
          <p:nvPr/>
        </p:nvSpPr>
        <p:spPr bwMode="auto">
          <a:xfrm>
            <a:off x="3303588" y="2100263"/>
            <a:ext cx="3937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r</a:t>
            </a:r>
            <a:r>
              <a:rPr lang="en-US" altLang="en-US" i="1" baseline="-25000"/>
              <a:t>e</a:t>
            </a:r>
            <a:endParaRPr lang="en-US" altLang="en-US" i="1"/>
          </a:p>
        </p:txBody>
      </p:sp>
      <p:sp>
        <p:nvSpPr>
          <p:cNvPr id="16416" name="Line 32">
            <a:extLst>
              <a:ext uri="{FF2B5EF4-FFF2-40B4-BE49-F238E27FC236}">
                <a16:creationId xmlns:a16="http://schemas.microsoft.com/office/drawing/2014/main" id="{DC838915-622C-4390-8103-04DA200D3953}"/>
              </a:ext>
            </a:extLst>
          </p:cNvPr>
          <p:cNvSpPr>
            <a:spLocks noChangeShapeType="1"/>
          </p:cNvSpPr>
          <p:nvPr/>
        </p:nvSpPr>
        <p:spPr bwMode="auto">
          <a:xfrm flipH="1">
            <a:off x="1981200" y="2819400"/>
            <a:ext cx="1752600" cy="685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7" name="Line 33">
            <a:extLst>
              <a:ext uri="{FF2B5EF4-FFF2-40B4-BE49-F238E27FC236}">
                <a16:creationId xmlns:a16="http://schemas.microsoft.com/office/drawing/2014/main" id="{64964E84-2430-4EBD-91DD-BD760274A157}"/>
              </a:ext>
            </a:extLst>
          </p:cNvPr>
          <p:cNvSpPr>
            <a:spLocks noChangeShapeType="1"/>
          </p:cNvSpPr>
          <p:nvPr/>
        </p:nvSpPr>
        <p:spPr bwMode="auto">
          <a:xfrm flipH="1" flipV="1">
            <a:off x="1828800" y="2438400"/>
            <a:ext cx="25908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8" name="Text Box 34">
            <a:extLst>
              <a:ext uri="{FF2B5EF4-FFF2-40B4-BE49-F238E27FC236}">
                <a16:creationId xmlns:a16="http://schemas.microsoft.com/office/drawing/2014/main" id="{880451A3-BC58-439D-A57B-2DEE982D3468}"/>
              </a:ext>
            </a:extLst>
          </p:cNvPr>
          <p:cNvSpPr txBox="1">
            <a:spLocks noChangeArrowheads="1"/>
          </p:cNvSpPr>
          <p:nvPr/>
        </p:nvSpPr>
        <p:spPr bwMode="auto">
          <a:xfrm>
            <a:off x="2179638" y="2370138"/>
            <a:ext cx="303212"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Line 3">
            <a:extLst>
              <a:ext uri="{FF2B5EF4-FFF2-40B4-BE49-F238E27FC236}">
                <a16:creationId xmlns:a16="http://schemas.microsoft.com/office/drawing/2014/main" id="{8365C6E9-2973-41EF-9C8B-2B19A5CBB8FC}"/>
              </a:ext>
            </a:extLst>
          </p:cNvPr>
          <p:cNvSpPr>
            <a:spLocks noChangeShapeType="1"/>
          </p:cNvSpPr>
          <p:nvPr/>
        </p:nvSpPr>
        <p:spPr bwMode="auto">
          <a:xfrm flipV="1">
            <a:off x="3670300" y="1536700"/>
            <a:ext cx="0" cy="3733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2" name="Text Box 4">
            <a:extLst>
              <a:ext uri="{FF2B5EF4-FFF2-40B4-BE49-F238E27FC236}">
                <a16:creationId xmlns:a16="http://schemas.microsoft.com/office/drawing/2014/main" id="{AFD4A16E-C998-4035-A190-3F90BE5782D6}"/>
              </a:ext>
            </a:extLst>
          </p:cNvPr>
          <p:cNvSpPr txBox="1">
            <a:spLocks noChangeArrowheads="1"/>
          </p:cNvSpPr>
          <p:nvPr/>
        </p:nvSpPr>
        <p:spPr bwMode="auto">
          <a:xfrm>
            <a:off x="228600" y="457200"/>
            <a:ext cx="1895475" cy="1552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 = 6.35 mm</a:t>
            </a:r>
          </a:p>
          <a:p>
            <a:r>
              <a:rPr lang="en-US" altLang="en-US"/>
              <a:t>R</a:t>
            </a:r>
            <a:r>
              <a:rPr lang="en-US" altLang="en-US" baseline="-25000"/>
              <a:t>0</a:t>
            </a:r>
            <a:r>
              <a:rPr lang="en-US" altLang="en-US"/>
              <a:t> = 76.2 mm</a:t>
            </a:r>
          </a:p>
          <a:p>
            <a:r>
              <a:rPr lang="en-US" altLang="en-US"/>
              <a:t>f= 10 MHz</a:t>
            </a:r>
          </a:p>
          <a:p>
            <a:r>
              <a:rPr lang="en-US" altLang="en-US"/>
              <a:t>c = 1480 m/s</a:t>
            </a:r>
          </a:p>
        </p:txBody>
      </p:sp>
      <p:sp>
        <p:nvSpPr>
          <p:cNvPr id="17416" name="Text Box 8">
            <a:extLst>
              <a:ext uri="{FF2B5EF4-FFF2-40B4-BE49-F238E27FC236}">
                <a16:creationId xmlns:a16="http://schemas.microsoft.com/office/drawing/2014/main" id="{0BB508BE-0E0C-4B01-A57C-6CF97CE75E58}"/>
              </a:ext>
            </a:extLst>
          </p:cNvPr>
          <p:cNvSpPr txBox="1">
            <a:spLocks noChangeArrowheads="1"/>
          </p:cNvSpPr>
          <p:nvPr/>
        </p:nvSpPr>
        <p:spPr bwMode="auto">
          <a:xfrm>
            <a:off x="4175125" y="1889125"/>
            <a:ext cx="22050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Geometric focus</a:t>
            </a:r>
          </a:p>
        </p:txBody>
      </p:sp>
      <p:sp>
        <p:nvSpPr>
          <p:cNvPr id="17417" name="Line 9">
            <a:extLst>
              <a:ext uri="{FF2B5EF4-FFF2-40B4-BE49-F238E27FC236}">
                <a16:creationId xmlns:a16="http://schemas.microsoft.com/office/drawing/2014/main" id="{10795510-F27C-456F-984C-4873C2381579}"/>
              </a:ext>
            </a:extLst>
          </p:cNvPr>
          <p:cNvSpPr>
            <a:spLocks noChangeShapeType="1"/>
          </p:cNvSpPr>
          <p:nvPr/>
        </p:nvSpPr>
        <p:spPr bwMode="auto">
          <a:xfrm flipH="1">
            <a:off x="3657600" y="20574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9" name="Text Box 11">
            <a:extLst>
              <a:ext uri="{FF2B5EF4-FFF2-40B4-BE49-F238E27FC236}">
                <a16:creationId xmlns:a16="http://schemas.microsoft.com/office/drawing/2014/main" id="{AABC9585-814C-4239-896E-7AA06868CC62}"/>
              </a:ext>
            </a:extLst>
          </p:cNvPr>
          <p:cNvSpPr txBox="1">
            <a:spLocks noChangeArrowheads="1"/>
          </p:cNvSpPr>
          <p:nvPr/>
        </p:nvSpPr>
        <p:spPr bwMode="auto">
          <a:xfrm>
            <a:off x="3108325" y="346075"/>
            <a:ext cx="37131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on-axis pressure versus z/R</a:t>
            </a:r>
            <a:r>
              <a:rPr lang="en-US" altLang="en-US" baseline="-25000"/>
              <a:t>0</a:t>
            </a:r>
            <a:r>
              <a:rPr lang="en-US" altLang="en-US"/>
              <a:t>:</a:t>
            </a:r>
          </a:p>
        </p:txBody>
      </p:sp>
      <p:sp>
        <p:nvSpPr>
          <p:cNvPr id="17420" name="Line 12">
            <a:extLst>
              <a:ext uri="{FF2B5EF4-FFF2-40B4-BE49-F238E27FC236}">
                <a16:creationId xmlns:a16="http://schemas.microsoft.com/office/drawing/2014/main" id="{3285F75A-2B4F-43EE-AB96-61DC19E39185}"/>
              </a:ext>
            </a:extLst>
          </p:cNvPr>
          <p:cNvSpPr>
            <a:spLocks noChangeShapeType="1"/>
          </p:cNvSpPr>
          <p:nvPr/>
        </p:nvSpPr>
        <p:spPr bwMode="auto">
          <a:xfrm flipV="1">
            <a:off x="3581400" y="11430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1" name="Line 13">
            <a:extLst>
              <a:ext uri="{FF2B5EF4-FFF2-40B4-BE49-F238E27FC236}">
                <a16:creationId xmlns:a16="http://schemas.microsoft.com/office/drawing/2014/main" id="{C637AA49-5DCA-4675-B2AD-70F8EA5BCE94}"/>
              </a:ext>
            </a:extLst>
          </p:cNvPr>
          <p:cNvSpPr>
            <a:spLocks noChangeShapeType="1"/>
          </p:cNvSpPr>
          <p:nvPr/>
        </p:nvSpPr>
        <p:spPr bwMode="auto">
          <a:xfrm flipH="1">
            <a:off x="3581400" y="13716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2" name="Text Box 14">
            <a:extLst>
              <a:ext uri="{FF2B5EF4-FFF2-40B4-BE49-F238E27FC236}">
                <a16:creationId xmlns:a16="http://schemas.microsoft.com/office/drawing/2014/main" id="{FAE0A709-9CB9-46FF-898D-8B74DE2CA3EB}"/>
              </a:ext>
            </a:extLst>
          </p:cNvPr>
          <p:cNvSpPr txBox="1">
            <a:spLocks noChangeArrowheads="1"/>
          </p:cNvSpPr>
          <p:nvPr/>
        </p:nvSpPr>
        <p:spPr bwMode="auto">
          <a:xfrm>
            <a:off x="4241800" y="1028700"/>
            <a:ext cx="14954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True focus</a:t>
            </a:r>
          </a:p>
        </p:txBody>
      </p:sp>
      <p:sp>
        <p:nvSpPr>
          <p:cNvPr id="18436" name="AutoShape 1028">
            <a:extLst>
              <a:ext uri="{FF2B5EF4-FFF2-40B4-BE49-F238E27FC236}">
                <a16:creationId xmlns:a16="http://schemas.microsoft.com/office/drawing/2014/main" id="{7E5C653F-8F24-48CC-A73A-E5EDD22208AE}"/>
              </a:ext>
            </a:extLst>
          </p:cNvPr>
          <p:cNvSpPr>
            <a:spLocks noChangeAspect="1" noChangeArrowheads="1" noTextEdit="1"/>
          </p:cNvSpPr>
          <p:nvPr/>
        </p:nvSpPr>
        <p:spPr bwMode="auto">
          <a:xfrm>
            <a:off x="1727200" y="1206500"/>
            <a:ext cx="6019800" cy="451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38" name="Rectangle 1030">
            <a:extLst>
              <a:ext uri="{FF2B5EF4-FFF2-40B4-BE49-F238E27FC236}">
                <a16:creationId xmlns:a16="http://schemas.microsoft.com/office/drawing/2014/main" id="{88E2442C-2403-4B26-80C1-AC65468A3062}"/>
              </a:ext>
            </a:extLst>
          </p:cNvPr>
          <p:cNvSpPr>
            <a:spLocks noChangeArrowheads="1"/>
          </p:cNvSpPr>
          <p:nvPr/>
        </p:nvSpPr>
        <p:spPr bwMode="auto">
          <a:xfrm>
            <a:off x="1785938" y="1482725"/>
            <a:ext cx="6019800" cy="4525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39" name="Rectangle 1031">
            <a:extLst>
              <a:ext uri="{FF2B5EF4-FFF2-40B4-BE49-F238E27FC236}">
                <a16:creationId xmlns:a16="http://schemas.microsoft.com/office/drawing/2014/main" id="{687AFE64-F064-4A19-B9FC-3EFA144AE124}"/>
              </a:ext>
            </a:extLst>
          </p:cNvPr>
          <p:cNvSpPr>
            <a:spLocks noChangeArrowheads="1"/>
          </p:cNvSpPr>
          <p:nvPr/>
        </p:nvSpPr>
        <p:spPr bwMode="auto">
          <a:xfrm>
            <a:off x="2508250" y="1539875"/>
            <a:ext cx="4646613" cy="3671888"/>
          </a:xfrm>
          <a:prstGeom prst="rect">
            <a:avLst/>
          </a:prstGeom>
          <a:solidFill>
            <a:srgbClr val="FFFFFF"/>
          </a:solidFill>
          <a:ln w="11113">
            <a:solidFill>
              <a:srgbClr val="FFFFFF"/>
            </a:solidFill>
            <a:miter lim="800000"/>
            <a:headEnd/>
            <a:tailEnd/>
          </a:ln>
        </p:spPr>
        <p:txBody>
          <a:bodyPr/>
          <a:lstStyle/>
          <a:p>
            <a:endParaRPr lang="en-US"/>
          </a:p>
        </p:txBody>
      </p:sp>
      <p:sp>
        <p:nvSpPr>
          <p:cNvPr id="18440" name="Line 1032">
            <a:extLst>
              <a:ext uri="{FF2B5EF4-FFF2-40B4-BE49-F238E27FC236}">
                <a16:creationId xmlns:a16="http://schemas.microsoft.com/office/drawing/2014/main" id="{6406BF3C-313E-4E2E-B963-BAC35884C707}"/>
              </a:ext>
            </a:extLst>
          </p:cNvPr>
          <p:cNvSpPr>
            <a:spLocks noChangeShapeType="1"/>
          </p:cNvSpPr>
          <p:nvPr/>
        </p:nvSpPr>
        <p:spPr bwMode="auto">
          <a:xfrm>
            <a:off x="2503488" y="5216525"/>
            <a:ext cx="4656137"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1" name="Line 1033">
            <a:extLst>
              <a:ext uri="{FF2B5EF4-FFF2-40B4-BE49-F238E27FC236}">
                <a16:creationId xmlns:a16="http://schemas.microsoft.com/office/drawing/2014/main" id="{0514E6E2-7C84-467E-B1AB-6F3DE0E8A3F6}"/>
              </a:ext>
            </a:extLst>
          </p:cNvPr>
          <p:cNvSpPr>
            <a:spLocks noChangeShapeType="1"/>
          </p:cNvSpPr>
          <p:nvPr/>
        </p:nvSpPr>
        <p:spPr bwMode="auto">
          <a:xfrm>
            <a:off x="2503488" y="1535113"/>
            <a:ext cx="4656137"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2" name="Line 1034">
            <a:extLst>
              <a:ext uri="{FF2B5EF4-FFF2-40B4-BE49-F238E27FC236}">
                <a16:creationId xmlns:a16="http://schemas.microsoft.com/office/drawing/2014/main" id="{291388B6-D8B0-48B6-976A-74CAF4DE6FA0}"/>
              </a:ext>
            </a:extLst>
          </p:cNvPr>
          <p:cNvSpPr>
            <a:spLocks noChangeShapeType="1"/>
          </p:cNvSpPr>
          <p:nvPr/>
        </p:nvSpPr>
        <p:spPr bwMode="auto">
          <a:xfrm flipV="1">
            <a:off x="2503488" y="1535113"/>
            <a:ext cx="1587" cy="368141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3" name="Line 1035">
            <a:extLst>
              <a:ext uri="{FF2B5EF4-FFF2-40B4-BE49-F238E27FC236}">
                <a16:creationId xmlns:a16="http://schemas.microsoft.com/office/drawing/2014/main" id="{F7B293EA-C492-4D92-95D1-DB2980C37975}"/>
              </a:ext>
            </a:extLst>
          </p:cNvPr>
          <p:cNvSpPr>
            <a:spLocks noChangeShapeType="1"/>
          </p:cNvSpPr>
          <p:nvPr/>
        </p:nvSpPr>
        <p:spPr bwMode="auto">
          <a:xfrm flipV="1">
            <a:off x="7159625" y="1535113"/>
            <a:ext cx="1588" cy="368141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4" name="Line 1036">
            <a:extLst>
              <a:ext uri="{FF2B5EF4-FFF2-40B4-BE49-F238E27FC236}">
                <a16:creationId xmlns:a16="http://schemas.microsoft.com/office/drawing/2014/main" id="{D95A130A-68CB-42CB-BB1C-89E357CD374F}"/>
              </a:ext>
            </a:extLst>
          </p:cNvPr>
          <p:cNvSpPr>
            <a:spLocks noChangeShapeType="1"/>
          </p:cNvSpPr>
          <p:nvPr/>
        </p:nvSpPr>
        <p:spPr bwMode="auto">
          <a:xfrm>
            <a:off x="2503488" y="5216525"/>
            <a:ext cx="4656137"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5" name="Line 1037">
            <a:extLst>
              <a:ext uri="{FF2B5EF4-FFF2-40B4-BE49-F238E27FC236}">
                <a16:creationId xmlns:a16="http://schemas.microsoft.com/office/drawing/2014/main" id="{E7269D1E-A568-4B08-BDFA-273F9FDA914E}"/>
              </a:ext>
            </a:extLst>
          </p:cNvPr>
          <p:cNvSpPr>
            <a:spLocks noChangeShapeType="1"/>
          </p:cNvSpPr>
          <p:nvPr/>
        </p:nvSpPr>
        <p:spPr bwMode="auto">
          <a:xfrm flipV="1">
            <a:off x="2503488" y="1535113"/>
            <a:ext cx="1587" cy="368141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6" name="Line 1038">
            <a:extLst>
              <a:ext uri="{FF2B5EF4-FFF2-40B4-BE49-F238E27FC236}">
                <a16:creationId xmlns:a16="http://schemas.microsoft.com/office/drawing/2014/main" id="{1817074A-1D62-4434-9BA9-E330489BE4C6}"/>
              </a:ext>
            </a:extLst>
          </p:cNvPr>
          <p:cNvSpPr>
            <a:spLocks noChangeShapeType="1"/>
          </p:cNvSpPr>
          <p:nvPr/>
        </p:nvSpPr>
        <p:spPr bwMode="auto">
          <a:xfrm flipV="1">
            <a:off x="2503488" y="5168900"/>
            <a:ext cx="1587"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7" name="Line 1039">
            <a:extLst>
              <a:ext uri="{FF2B5EF4-FFF2-40B4-BE49-F238E27FC236}">
                <a16:creationId xmlns:a16="http://schemas.microsoft.com/office/drawing/2014/main" id="{24F21198-D06C-4EC9-8A6D-5C139F2FCB35}"/>
              </a:ext>
            </a:extLst>
          </p:cNvPr>
          <p:cNvSpPr>
            <a:spLocks noChangeShapeType="1"/>
          </p:cNvSpPr>
          <p:nvPr/>
        </p:nvSpPr>
        <p:spPr bwMode="auto">
          <a:xfrm>
            <a:off x="2503488" y="1535113"/>
            <a:ext cx="1587"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8" name="Rectangle 1040">
            <a:extLst>
              <a:ext uri="{FF2B5EF4-FFF2-40B4-BE49-F238E27FC236}">
                <a16:creationId xmlns:a16="http://schemas.microsoft.com/office/drawing/2014/main" id="{3516894E-2CC3-46D8-9FCF-B8E993770637}"/>
              </a:ext>
            </a:extLst>
          </p:cNvPr>
          <p:cNvSpPr>
            <a:spLocks noChangeArrowheads="1"/>
          </p:cNvSpPr>
          <p:nvPr/>
        </p:nvSpPr>
        <p:spPr bwMode="auto">
          <a:xfrm>
            <a:off x="2468563" y="52387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a:t>
            </a:r>
            <a:endParaRPr lang="en-US" altLang="en-US"/>
          </a:p>
        </p:txBody>
      </p:sp>
      <p:sp>
        <p:nvSpPr>
          <p:cNvPr id="18449" name="Line 1041">
            <a:extLst>
              <a:ext uri="{FF2B5EF4-FFF2-40B4-BE49-F238E27FC236}">
                <a16:creationId xmlns:a16="http://schemas.microsoft.com/office/drawing/2014/main" id="{3875E8DD-6726-474E-ACD5-9BB70F34958E}"/>
              </a:ext>
            </a:extLst>
          </p:cNvPr>
          <p:cNvSpPr>
            <a:spLocks noChangeShapeType="1"/>
          </p:cNvSpPr>
          <p:nvPr/>
        </p:nvSpPr>
        <p:spPr bwMode="auto">
          <a:xfrm flipV="1">
            <a:off x="3090863" y="5168900"/>
            <a:ext cx="1587"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0" name="Line 1042">
            <a:extLst>
              <a:ext uri="{FF2B5EF4-FFF2-40B4-BE49-F238E27FC236}">
                <a16:creationId xmlns:a16="http://schemas.microsoft.com/office/drawing/2014/main" id="{2A3487A9-DF45-441B-BB36-0CCF2A3F6754}"/>
              </a:ext>
            </a:extLst>
          </p:cNvPr>
          <p:cNvSpPr>
            <a:spLocks noChangeShapeType="1"/>
          </p:cNvSpPr>
          <p:nvPr/>
        </p:nvSpPr>
        <p:spPr bwMode="auto">
          <a:xfrm>
            <a:off x="3090863" y="1535113"/>
            <a:ext cx="1587"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1" name="Rectangle 1043">
            <a:extLst>
              <a:ext uri="{FF2B5EF4-FFF2-40B4-BE49-F238E27FC236}">
                <a16:creationId xmlns:a16="http://schemas.microsoft.com/office/drawing/2014/main" id="{36DD18A2-0FBB-4833-A70D-9C6AA9099D61}"/>
              </a:ext>
            </a:extLst>
          </p:cNvPr>
          <p:cNvSpPr>
            <a:spLocks noChangeArrowheads="1"/>
          </p:cNvSpPr>
          <p:nvPr/>
        </p:nvSpPr>
        <p:spPr bwMode="auto">
          <a:xfrm>
            <a:off x="3008313" y="523875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0.5</a:t>
            </a:r>
            <a:endParaRPr lang="en-US" altLang="en-US"/>
          </a:p>
        </p:txBody>
      </p:sp>
      <p:sp>
        <p:nvSpPr>
          <p:cNvPr id="18452" name="Line 1044">
            <a:extLst>
              <a:ext uri="{FF2B5EF4-FFF2-40B4-BE49-F238E27FC236}">
                <a16:creationId xmlns:a16="http://schemas.microsoft.com/office/drawing/2014/main" id="{A68BA2F0-9EF0-4EAD-85F1-311BA34748AD}"/>
              </a:ext>
            </a:extLst>
          </p:cNvPr>
          <p:cNvSpPr>
            <a:spLocks noChangeShapeType="1"/>
          </p:cNvSpPr>
          <p:nvPr/>
        </p:nvSpPr>
        <p:spPr bwMode="auto">
          <a:xfrm flipV="1">
            <a:off x="3667125" y="5168900"/>
            <a:ext cx="1588"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3" name="Line 1045">
            <a:extLst>
              <a:ext uri="{FF2B5EF4-FFF2-40B4-BE49-F238E27FC236}">
                <a16:creationId xmlns:a16="http://schemas.microsoft.com/office/drawing/2014/main" id="{C6F20A96-CB76-48FC-A311-AC14A340CD21}"/>
              </a:ext>
            </a:extLst>
          </p:cNvPr>
          <p:cNvSpPr>
            <a:spLocks noChangeShapeType="1"/>
          </p:cNvSpPr>
          <p:nvPr/>
        </p:nvSpPr>
        <p:spPr bwMode="auto">
          <a:xfrm>
            <a:off x="3667125" y="1535113"/>
            <a:ext cx="1588"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4" name="Rectangle 1046">
            <a:extLst>
              <a:ext uri="{FF2B5EF4-FFF2-40B4-BE49-F238E27FC236}">
                <a16:creationId xmlns:a16="http://schemas.microsoft.com/office/drawing/2014/main" id="{EB90E40A-E4AB-4D61-8193-548070E90DF4}"/>
              </a:ext>
            </a:extLst>
          </p:cNvPr>
          <p:cNvSpPr>
            <a:spLocks noChangeArrowheads="1"/>
          </p:cNvSpPr>
          <p:nvPr/>
        </p:nvSpPr>
        <p:spPr bwMode="auto">
          <a:xfrm>
            <a:off x="3632200" y="52387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a:t>
            </a:r>
            <a:endParaRPr lang="en-US" altLang="en-US"/>
          </a:p>
        </p:txBody>
      </p:sp>
      <p:sp>
        <p:nvSpPr>
          <p:cNvPr id="18455" name="Line 1047">
            <a:extLst>
              <a:ext uri="{FF2B5EF4-FFF2-40B4-BE49-F238E27FC236}">
                <a16:creationId xmlns:a16="http://schemas.microsoft.com/office/drawing/2014/main" id="{E817ACB5-1AB7-47FB-A156-CC135BD9A939}"/>
              </a:ext>
            </a:extLst>
          </p:cNvPr>
          <p:cNvSpPr>
            <a:spLocks noChangeShapeType="1"/>
          </p:cNvSpPr>
          <p:nvPr/>
        </p:nvSpPr>
        <p:spPr bwMode="auto">
          <a:xfrm flipV="1">
            <a:off x="4254500" y="5168900"/>
            <a:ext cx="1588"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6" name="Line 1048">
            <a:extLst>
              <a:ext uri="{FF2B5EF4-FFF2-40B4-BE49-F238E27FC236}">
                <a16:creationId xmlns:a16="http://schemas.microsoft.com/office/drawing/2014/main" id="{1BDE98FB-94DB-4C1A-A01E-C3B3CF391309}"/>
              </a:ext>
            </a:extLst>
          </p:cNvPr>
          <p:cNvSpPr>
            <a:spLocks noChangeShapeType="1"/>
          </p:cNvSpPr>
          <p:nvPr/>
        </p:nvSpPr>
        <p:spPr bwMode="auto">
          <a:xfrm>
            <a:off x="4254500" y="1535113"/>
            <a:ext cx="1588"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7" name="Rectangle 1049">
            <a:extLst>
              <a:ext uri="{FF2B5EF4-FFF2-40B4-BE49-F238E27FC236}">
                <a16:creationId xmlns:a16="http://schemas.microsoft.com/office/drawing/2014/main" id="{904AC1C3-1BE1-4042-9AFA-E4AA5A472E9A}"/>
              </a:ext>
            </a:extLst>
          </p:cNvPr>
          <p:cNvSpPr>
            <a:spLocks noChangeArrowheads="1"/>
          </p:cNvSpPr>
          <p:nvPr/>
        </p:nvSpPr>
        <p:spPr bwMode="auto">
          <a:xfrm>
            <a:off x="4173538" y="523875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1.5</a:t>
            </a:r>
            <a:endParaRPr lang="en-US" altLang="en-US"/>
          </a:p>
        </p:txBody>
      </p:sp>
      <p:sp>
        <p:nvSpPr>
          <p:cNvPr id="18458" name="Line 1050">
            <a:extLst>
              <a:ext uri="{FF2B5EF4-FFF2-40B4-BE49-F238E27FC236}">
                <a16:creationId xmlns:a16="http://schemas.microsoft.com/office/drawing/2014/main" id="{B4D11103-36F1-4456-85FD-D3D613080CCE}"/>
              </a:ext>
            </a:extLst>
          </p:cNvPr>
          <p:cNvSpPr>
            <a:spLocks noChangeShapeType="1"/>
          </p:cNvSpPr>
          <p:nvPr/>
        </p:nvSpPr>
        <p:spPr bwMode="auto">
          <a:xfrm flipV="1">
            <a:off x="4830763" y="5168900"/>
            <a:ext cx="1587"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9" name="Line 1051">
            <a:extLst>
              <a:ext uri="{FF2B5EF4-FFF2-40B4-BE49-F238E27FC236}">
                <a16:creationId xmlns:a16="http://schemas.microsoft.com/office/drawing/2014/main" id="{5193B803-683C-44E3-B5B1-6BC9E15F203B}"/>
              </a:ext>
            </a:extLst>
          </p:cNvPr>
          <p:cNvSpPr>
            <a:spLocks noChangeShapeType="1"/>
          </p:cNvSpPr>
          <p:nvPr/>
        </p:nvSpPr>
        <p:spPr bwMode="auto">
          <a:xfrm>
            <a:off x="4830763" y="1535113"/>
            <a:ext cx="1587"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0" name="Rectangle 1052">
            <a:extLst>
              <a:ext uri="{FF2B5EF4-FFF2-40B4-BE49-F238E27FC236}">
                <a16:creationId xmlns:a16="http://schemas.microsoft.com/office/drawing/2014/main" id="{D0B0EE66-96F6-45B6-ABD0-B71A735FE5B2}"/>
              </a:ext>
            </a:extLst>
          </p:cNvPr>
          <p:cNvSpPr>
            <a:spLocks noChangeArrowheads="1"/>
          </p:cNvSpPr>
          <p:nvPr/>
        </p:nvSpPr>
        <p:spPr bwMode="auto">
          <a:xfrm>
            <a:off x="4795838" y="52387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a:t>
            </a:r>
            <a:endParaRPr lang="en-US" altLang="en-US"/>
          </a:p>
        </p:txBody>
      </p:sp>
      <p:sp>
        <p:nvSpPr>
          <p:cNvPr id="18461" name="Line 1053">
            <a:extLst>
              <a:ext uri="{FF2B5EF4-FFF2-40B4-BE49-F238E27FC236}">
                <a16:creationId xmlns:a16="http://schemas.microsoft.com/office/drawing/2014/main" id="{DD1DD866-6C7B-42AE-9802-7A8A8FFC7272}"/>
              </a:ext>
            </a:extLst>
          </p:cNvPr>
          <p:cNvSpPr>
            <a:spLocks noChangeShapeType="1"/>
          </p:cNvSpPr>
          <p:nvPr/>
        </p:nvSpPr>
        <p:spPr bwMode="auto">
          <a:xfrm flipV="1">
            <a:off x="5419725" y="5168900"/>
            <a:ext cx="1588"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2" name="Line 1054">
            <a:extLst>
              <a:ext uri="{FF2B5EF4-FFF2-40B4-BE49-F238E27FC236}">
                <a16:creationId xmlns:a16="http://schemas.microsoft.com/office/drawing/2014/main" id="{4A90A1AD-9FDD-4047-A642-5B04C23855E9}"/>
              </a:ext>
            </a:extLst>
          </p:cNvPr>
          <p:cNvSpPr>
            <a:spLocks noChangeShapeType="1"/>
          </p:cNvSpPr>
          <p:nvPr/>
        </p:nvSpPr>
        <p:spPr bwMode="auto">
          <a:xfrm>
            <a:off x="5419725" y="1535113"/>
            <a:ext cx="1588"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3" name="Rectangle 1055">
            <a:extLst>
              <a:ext uri="{FF2B5EF4-FFF2-40B4-BE49-F238E27FC236}">
                <a16:creationId xmlns:a16="http://schemas.microsoft.com/office/drawing/2014/main" id="{DD3D7F6E-938F-4266-B5A9-B5A036FD8FA9}"/>
              </a:ext>
            </a:extLst>
          </p:cNvPr>
          <p:cNvSpPr>
            <a:spLocks noChangeArrowheads="1"/>
          </p:cNvSpPr>
          <p:nvPr/>
        </p:nvSpPr>
        <p:spPr bwMode="auto">
          <a:xfrm>
            <a:off x="5337175" y="523875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2.5</a:t>
            </a:r>
            <a:endParaRPr lang="en-US" altLang="en-US"/>
          </a:p>
        </p:txBody>
      </p:sp>
      <p:sp>
        <p:nvSpPr>
          <p:cNvPr id="18464" name="Line 1056">
            <a:extLst>
              <a:ext uri="{FF2B5EF4-FFF2-40B4-BE49-F238E27FC236}">
                <a16:creationId xmlns:a16="http://schemas.microsoft.com/office/drawing/2014/main" id="{A5574C62-4E08-45C9-B331-0119F3368E0E}"/>
              </a:ext>
            </a:extLst>
          </p:cNvPr>
          <p:cNvSpPr>
            <a:spLocks noChangeShapeType="1"/>
          </p:cNvSpPr>
          <p:nvPr/>
        </p:nvSpPr>
        <p:spPr bwMode="auto">
          <a:xfrm flipV="1">
            <a:off x="5994400" y="5168900"/>
            <a:ext cx="1588"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5" name="Line 1057">
            <a:extLst>
              <a:ext uri="{FF2B5EF4-FFF2-40B4-BE49-F238E27FC236}">
                <a16:creationId xmlns:a16="http://schemas.microsoft.com/office/drawing/2014/main" id="{7D7E8A67-A87C-4E82-8C44-536619F175B2}"/>
              </a:ext>
            </a:extLst>
          </p:cNvPr>
          <p:cNvSpPr>
            <a:spLocks noChangeShapeType="1"/>
          </p:cNvSpPr>
          <p:nvPr/>
        </p:nvSpPr>
        <p:spPr bwMode="auto">
          <a:xfrm>
            <a:off x="5994400" y="1535113"/>
            <a:ext cx="1588"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6" name="Rectangle 1058">
            <a:extLst>
              <a:ext uri="{FF2B5EF4-FFF2-40B4-BE49-F238E27FC236}">
                <a16:creationId xmlns:a16="http://schemas.microsoft.com/office/drawing/2014/main" id="{42045369-6B8E-4654-8EA7-AEA84FFC8C91}"/>
              </a:ext>
            </a:extLst>
          </p:cNvPr>
          <p:cNvSpPr>
            <a:spLocks noChangeArrowheads="1"/>
          </p:cNvSpPr>
          <p:nvPr/>
        </p:nvSpPr>
        <p:spPr bwMode="auto">
          <a:xfrm>
            <a:off x="5959475" y="52387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3</a:t>
            </a:r>
            <a:endParaRPr lang="en-US" altLang="en-US"/>
          </a:p>
        </p:txBody>
      </p:sp>
      <p:sp>
        <p:nvSpPr>
          <p:cNvPr id="18467" name="Line 1059">
            <a:extLst>
              <a:ext uri="{FF2B5EF4-FFF2-40B4-BE49-F238E27FC236}">
                <a16:creationId xmlns:a16="http://schemas.microsoft.com/office/drawing/2014/main" id="{0ED5D8B3-3660-4F2A-8EC1-5B65D82C0C85}"/>
              </a:ext>
            </a:extLst>
          </p:cNvPr>
          <p:cNvSpPr>
            <a:spLocks noChangeShapeType="1"/>
          </p:cNvSpPr>
          <p:nvPr/>
        </p:nvSpPr>
        <p:spPr bwMode="auto">
          <a:xfrm flipV="1">
            <a:off x="6583363" y="5168900"/>
            <a:ext cx="1587"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8" name="Line 1060">
            <a:extLst>
              <a:ext uri="{FF2B5EF4-FFF2-40B4-BE49-F238E27FC236}">
                <a16:creationId xmlns:a16="http://schemas.microsoft.com/office/drawing/2014/main" id="{131CE2CB-A30E-40E4-99E2-D38B294267D0}"/>
              </a:ext>
            </a:extLst>
          </p:cNvPr>
          <p:cNvSpPr>
            <a:spLocks noChangeShapeType="1"/>
          </p:cNvSpPr>
          <p:nvPr/>
        </p:nvSpPr>
        <p:spPr bwMode="auto">
          <a:xfrm>
            <a:off x="6583363" y="1535113"/>
            <a:ext cx="1587"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9" name="Rectangle 1061">
            <a:extLst>
              <a:ext uri="{FF2B5EF4-FFF2-40B4-BE49-F238E27FC236}">
                <a16:creationId xmlns:a16="http://schemas.microsoft.com/office/drawing/2014/main" id="{FB8BDB13-0C86-403F-B612-59664628B890}"/>
              </a:ext>
            </a:extLst>
          </p:cNvPr>
          <p:cNvSpPr>
            <a:spLocks noChangeArrowheads="1"/>
          </p:cNvSpPr>
          <p:nvPr/>
        </p:nvSpPr>
        <p:spPr bwMode="auto">
          <a:xfrm>
            <a:off x="6500813" y="523875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3.5</a:t>
            </a:r>
            <a:endParaRPr lang="en-US" altLang="en-US"/>
          </a:p>
        </p:txBody>
      </p:sp>
      <p:sp>
        <p:nvSpPr>
          <p:cNvPr id="18470" name="Line 1062">
            <a:extLst>
              <a:ext uri="{FF2B5EF4-FFF2-40B4-BE49-F238E27FC236}">
                <a16:creationId xmlns:a16="http://schemas.microsoft.com/office/drawing/2014/main" id="{9424E7BE-C2FE-4AEF-A948-D79DA1FD082D}"/>
              </a:ext>
            </a:extLst>
          </p:cNvPr>
          <p:cNvSpPr>
            <a:spLocks noChangeShapeType="1"/>
          </p:cNvSpPr>
          <p:nvPr/>
        </p:nvSpPr>
        <p:spPr bwMode="auto">
          <a:xfrm flipV="1">
            <a:off x="7159625" y="5168900"/>
            <a:ext cx="1588"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1" name="Line 1063">
            <a:extLst>
              <a:ext uri="{FF2B5EF4-FFF2-40B4-BE49-F238E27FC236}">
                <a16:creationId xmlns:a16="http://schemas.microsoft.com/office/drawing/2014/main" id="{A3847EEA-7DD4-4CB1-8465-62BE0F872662}"/>
              </a:ext>
            </a:extLst>
          </p:cNvPr>
          <p:cNvSpPr>
            <a:spLocks noChangeShapeType="1"/>
          </p:cNvSpPr>
          <p:nvPr/>
        </p:nvSpPr>
        <p:spPr bwMode="auto">
          <a:xfrm>
            <a:off x="7159625" y="1535113"/>
            <a:ext cx="1588" cy="476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2" name="Rectangle 1064">
            <a:extLst>
              <a:ext uri="{FF2B5EF4-FFF2-40B4-BE49-F238E27FC236}">
                <a16:creationId xmlns:a16="http://schemas.microsoft.com/office/drawing/2014/main" id="{E051DEBB-99F1-4DBB-A748-92F0842E85BC}"/>
              </a:ext>
            </a:extLst>
          </p:cNvPr>
          <p:cNvSpPr>
            <a:spLocks noChangeArrowheads="1"/>
          </p:cNvSpPr>
          <p:nvPr/>
        </p:nvSpPr>
        <p:spPr bwMode="auto">
          <a:xfrm>
            <a:off x="7123113" y="52387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4</a:t>
            </a:r>
            <a:endParaRPr lang="en-US" altLang="en-US"/>
          </a:p>
        </p:txBody>
      </p:sp>
      <p:sp>
        <p:nvSpPr>
          <p:cNvPr id="18473" name="Line 1065">
            <a:extLst>
              <a:ext uri="{FF2B5EF4-FFF2-40B4-BE49-F238E27FC236}">
                <a16:creationId xmlns:a16="http://schemas.microsoft.com/office/drawing/2014/main" id="{6669FBCB-CD0A-46BD-BF86-742357503C9F}"/>
              </a:ext>
            </a:extLst>
          </p:cNvPr>
          <p:cNvSpPr>
            <a:spLocks noChangeShapeType="1"/>
          </p:cNvSpPr>
          <p:nvPr/>
        </p:nvSpPr>
        <p:spPr bwMode="auto">
          <a:xfrm>
            <a:off x="2503488" y="5216525"/>
            <a:ext cx="46037"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4" name="Line 1066">
            <a:extLst>
              <a:ext uri="{FF2B5EF4-FFF2-40B4-BE49-F238E27FC236}">
                <a16:creationId xmlns:a16="http://schemas.microsoft.com/office/drawing/2014/main" id="{A54FB459-BF7E-45AD-9736-C63A66328331}"/>
              </a:ext>
            </a:extLst>
          </p:cNvPr>
          <p:cNvSpPr>
            <a:spLocks noChangeShapeType="1"/>
          </p:cNvSpPr>
          <p:nvPr/>
        </p:nvSpPr>
        <p:spPr bwMode="auto">
          <a:xfrm flipH="1">
            <a:off x="7112000" y="5216525"/>
            <a:ext cx="476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5" name="Rectangle 1067">
            <a:extLst>
              <a:ext uri="{FF2B5EF4-FFF2-40B4-BE49-F238E27FC236}">
                <a16:creationId xmlns:a16="http://schemas.microsoft.com/office/drawing/2014/main" id="{934E41CB-6502-415B-934C-BB117C9A7833}"/>
              </a:ext>
            </a:extLst>
          </p:cNvPr>
          <p:cNvSpPr>
            <a:spLocks noChangeArrowheads="1"/>
          </p:cNvSpPr>
          <p:nvPr/>
        </p:nvSpPr>
        <p:spPr bwMode="auto">
          <a:xfrm>
            <a:off x="2397125" y="5133975"/>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a:t>
            </a:r>
            <a:endParaRPr lang="en-US" altLang="en-US"/>
          </a:p>
        </p:txBody>
      </p:sp>
      <p:sp>
        <p:nvSpPr>
          <p:cNvPr id="18476" name="Line 1068">
            <a:extLst>
              <a:ext uri="{FF2B5EF4-FFF2-40B4-BE49-F238E27FC236}">
                <a16:creationId xmlns:a16="http://schemas.microsoft.com/office/drawing/2014/main" id="{1B9B5C67-5B6A-4374-97C8-721DA5CC3F6F}"/>
              </a:ext>
            </a:extLst>
          </p:cNvPr>
          <p:cNvSpPr>
            <a:spLocks noChangeShapeType="1"/>
          </p:cNvSpPr>
          <p:nvPr/>
        </p:nvSpPr>
        <p:spPr bwMode="auto">
          <a:xfrm>
            <a:off x="2503488" y="4603750"/>
            <a:ext cx="46037"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7" name="Line 1069">
            <a:extLst>
              <a:ext uri="{FF2B5EF4-FFF2-40B4-BE49-F238E27FC236}">
                <a16:creationId xmlns:a16="http://schemas.microsoft.com/office/drawing/2014/main" id="{A93894F0-0AE7-40C6-B12F-83B0BCFB90E0}"/>
              </a:ext>
            </a:extLst>
          </p:cNvPr>
          <p:cNvSpPr>
            <a:spLocks noChangeShapeType="1"/>
          </p:cNvSpPr>
          <p:nvPr/>
        </p:nvSpPr>
        <p:spPr bwMode="auto">
          <a:xfrm flipH="1">
            <a:off x="7112000" y="4603750"/>
            <a:ext cx="476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8" name="Rectangle 1070">
            <a:extLst>
              <a:ext uri="{FF2B5EF4-FFF2-40B4-BE49-F238E27FC236}">
                <a16:creationId xmlns:a16="http://schemas.microsoft.com/office/drawing/2014/main" id="{5AE1EEF2-F946-4BD7-809B-87D9DC25F862}"/>
              </a:ext>
            </a:extLst>
          </p:cNvPr>
          <p:cNvSpPr>
            <a:spLocks noChangeArrowheads="1"/>
          </p:cNvSpPr>
          <p:nvPr/>
        </p:nvSpPr>
        <p:spPr bwMode="auto">
          <a:xfrm>
            <a:off x="2397125" y="4522788"/>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a:t>
            </a:r>
            <a:endParaRPr lang="en-US" altLang="en-US"/>
          </a:p>
        </p:txBody>
      </p:sp>
      <p:sp>
        <p:nvSpPr>
          <p:cNvPr id="18479" name="Line 1071">
            <a:extLst>
              <a:ext uri="{FF2B5EF4-FFF2-40B4-BE49-F238E27FC236}">
                <a16:creationId xmlns:a16="http://schemas.microsoft.com/office/drawing/2014/main" id="{2F483CAD-9B41-49DF-B019-A52469A98F08}"/>
              </a:ext>
            </a:extLst>
          </p:cNvPr>
          <p:cNvSpPr>
            <a:spLocks noChangeShapeType="1"/>
          </p:cNvSpPr>
          <p:nvPr/>
        </p:nvSpPr>
        <p:spPr bwMode="auto">
          <a:xfrm>
            <a:off x="2503488" y="3992563"/>
            <a:ext cx="46037"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0" name="Line 1072">
            <a:extLst>
              <a:ext uri="{FF2B5EF4-FFF2-40B4-BE49-F238E27FC236}">
                <a16:creationId xmlns:a16="http://schemas.microsoft.com/office/drawing/2014/main" id="{6627182B-08D9-447F-A977-82B6DFE76E19}"/>
              </a:ext>
            </a:extLst>
          </p:cNvPr>
          <p:cNvSpPr>
            <a:spLocks noChangeShapeType="1"/>
          </p:cNvSpPr>
          <p:nvPr/>
        </p:nvSpPr>
        <p:spPr bwMode="auto">
          <a:xfrm flipH="1">
            <a:off x="7112000" y="3992563"/>
            <a:ext cx="47625"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1" name="Rectangle 1073">
            <a:extLst>
              <a:ext uri="{FF2B5EF4-FFF2-40B4-BE49-F238E27FC236}">
                <a16:creationId xmlns:a16="http://schemas.microsoft.com/office/drawing/2014/main" id="{1FE3E5FE-D335-43E9-B25C-49FB22AA9AB3}"/>
              </a:ext>
            </a:extLst>
          </p:cNvPr>
          <p:cNvSpPr>
            <a:spLocks noChangeArrowheads="1"/>
          </p:cNvSpPr>
          <p:nvPr/>
        </p:nvSpPr>
        <p:spPr bwMode="auto">
          <a:xfrm>
            <a:off x="2397125" y="391160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4</a:t>
            </a:r>
            <a:endParaRPr lang="en-US" altLang="en-US"/>
          </a:p>
        </p:txBody>
      </p:sp>
      <p:sp>
        <p:nvSpPr>
          <p:cNvPr id="18482" name="Line 1074">
            <a:extLst>
              <a:ext uri="{FF2B5EF4-FFF2-40B4-BE49-F238E27FC236}">
                <a16:creationId xmlns:a16="http://schemas.microsoft.com/office/drawing/2014/main" id="{10B0D33A-4021-4CE6-AB54-4F1340766DE0}"/>
              </a:ext>
            </a:extLst>
          </p:cNvPr>
          <p:cNvSpPr>
            <a:spLocks noChangeShapeType="1"/>
          </p:cNvSpPr>
          <p:nvPr/>
        </p:nvSpPr>
        <p:spPr bwMode="auto">
          <a:xfrm>
            <a:off x="2503488" y="3381375"/>
            <a:ext cx="46037"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3" name="Line 1075">
            <a:extLst>
              <a:ext uri="{FF2B5EF4-FFF2-40B4-BE49-F238E27FC236}">
                <a16:creationId xmlns:a16="http://schemas.microsoft.com/office/drawing/2014/main" id="{3CABDDB2-77BA-4E81-A180-BED916CF07A1}"/>
              </a:ext>
            </a:extLst>
          </p:cNvPr>
          <p:cNvSpPr>
            <a:spLocks noChangeShapeType="1"/>
          </p:cNvSpPr>
          <p:nvPr/>
        </p:nvSpPr>
        <p:spPr bwMode="auto">
          <a:xfrm flipH="1">
            <a:off x="7112000" y="3381375"/>
            <a:ext cx="476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4" name="Rectangle 1076">
            <a:extLst>
              <a:ext uri="{FF2B5EF4-FFF2-40B4-BE49-F238E27FC236}">
                <a16:creationId xmlns:a16="http://schemas.microsoft.com/office/drawing/2014/main" id="{785D99B1-A461-4AB4-B39B-39AA4B5BE2B3}"/>
              </a:ext>
            </a:extLst>
          </p:cNvPr>
          <p:cNvSpPr>
            <a:spLocks noChangeArrowheads="1"/>
          </p:cNvSpPr>
          <p:nvPr/>
        </p:nvSpPr>
        <p:spPr bwMode="auto">
          <a:xfrm>
            <a:off x="2397125" y="3298825"/>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6</a:t>
            </a:r>
            <a:endParaRPr lang="en-US" altLang="en-US"/>
          </a:p>
        </p:txBody>
      </p:sp>
      <p:sp>
        <p:nvSpPr>
          <p:cNvPr id="18485" name="Line 1077">
            <a:extLst>
              <a:ext uri="{FF2B5EF4-FFF2-40B4-BE49-F238E27FC236}">
                <a16:creationId xmlns:a16="http://schemas.microsoft.com/office/drawing/2014/main" id="{A92B4B53-FB3C-47AB-998F-0584F301F0D2}"/>
              </a:ext>
            </a:extLst>
          </p:cNvPr>
          <p:cNvSpPr>
            <a:spLocks noChangeShapeType="1"/>
          </p:cNvSpPr>
          <p:nvPr/>
        </p:nvSpPr>
        <p:spPr bwMode="auto">
          <a:xfrm>
            <a:off x="2503488" y="2759075"/>
            <a:ext cx="46037"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6" name="Line 1078">
            <a:extLst>
              <a:ext uri="{FF2B5EF4-FFF2-40B4-BE49-F238E27FC236}">
                <a16:creationId xmlns:a16="http://schemas.microsoft.com/office/drawing/2014/main" id="{FD210358-74AD-4BB3-B0CC-C9884046F887}"/>
              </a:ext>
            </a:extLst>
          </p:cNvPr>
          <p:cNvSpPr>
            <a:spLocks noChangeShapeType="1"/>
          </p:cNvSpPr>
          <p:nvPr/>
        </p:nvSpPr>
        <p:spPr bwMode="auto">
          <a:xfrm flipH="1">
            <a:off x="7112000" y="2759075"/>
            <a:ext cx="476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7" name="Rectangle 1079">
            <a:extLst>
              <a:ext uri="{FF2B5EF4-FFF2-40B4-BE49-F238E27FC236}">
                <a16:creationId xmlns:a16="http://schemas.microsoft.com/office/drawing/2014/main" id="{3B533DE8-CA86-471A-B452-F5E4B7AAE6E3}"/>
              </a:ext>
            </a:extLst>
          </p:cNvPr>
          <p:cNvSpPr>
            <a:spLocks noChangeArrowheads="1"/>
          </p:cNvSpPr>
          <p:nvPr/>
        </p:nvSpPr>
        <p:spPr bwMode="auto">
          <a:xfrm>
            <a:off x="2397125" y="2676525"/>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8</a:t>
            </a:r>
            <a:endParaRPr lang="en-US" altLang="en-US"/>
          </a:p>
        </p:txBody>
      </p:sp>
      <p:sp>
        <p:nvSpPr>
          <p:cNvPr id="18488" name="Line 1080">
            <a:extLst>
              <a:ext uri="{FF2B5EF4-FFF2-40B4-BE49-F238E27FC236}">
                <a16:creationId xmlns:a16="http://schemas.microsoft.com/office/drawing/2014/main" id="{977A121A-A79E-449C-9E5A-F4C31672048E}"/>
              </a:ext>
            </a:extLst>
          </p:cNvPr>
          <p:cNvSpPr>
            <a:spLocks noChangeShapeType="1"/>
          </p:cNvSpPr>
          <p:nvPr/>
        </p:nvSpPr>
        <p:spPr bwMode="auto">
          <a:xfrm>
            <a:off x="2503488" y="2147888"/>
            <a:ext cx="46037"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9" name="Line 1081">
            <a:extLst>
              <a:ext uri="{FF2B5EF4-FFF2-40B4-BE49-F238E27FC236}">
                <a16:creationId xmlns:a16="http://schemas.microsoft.com/office/drawing/2014/main" id="{F3A8E2BB-9A36-4FF6-BA8F-546EA33B754E}"/>
              </a:ext>
            </a:extLst>
          </p:cNvPr>
          <p:cNvSpPr>
            <a:spLocks noChangeShapeType="1"/>
          </p:cNvSpPr>
          <p:nvPr/>
        </p:nvSpPr>
        <p:spPr bwMode="auto">
          <a:xfrm flipH="1">
            <a:off x="7112000" y="2147888"/>
            <a:ext cx="47625"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90" name="Rectangle 1082">
            <a:extLst>
              <a:ext uri="{FF2B5EF4-FFF2-40B4-BE49-F238E27FC236}">
                <a16:creationId xmlns:a16="http://schemas.microsoft.com/office/drawing/2014/main" id="{3BBCA01B-BB8A-41D4-9AE3-4697D7E35B55}"/>
              </a:ext>
            </a:extLst>
          </p:cNvPr>
          <p:cNvSpPr>
            <a:spLocks noChangeArrowheads="1"/>
          </p:cNvSpPr>
          <p:nvPr/>
        </p:nvSpPr>
        <p:spPr bwMode="auto">
          <a:xfrm>
            <a:off x="2327275" y="2065338"/>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10</a:t>
            </a:r>
            <a:endParaRPr lang="en-US" altLang="en-US"/>
          </a:p>
        </p:txBody>
      </p:sp>
      <p:sp>
        <p:nvSpPr>
          <p:cNvPr id="18491" name="Line 1083">
            <a:extLst>
              <a:ext uri="{FF2B5EF4-FFF2-40B4-BE49-F238E27FC236}">
                <a16:creationId xmlns:a16="http://schemas.microsoft.com/office/drawing/2014/main" id="{54766169-8CB3-4E49-BCEA-038F6BB0CB80}"/>
              </a:ext>
            </a:extLst>
          </p:cNvPr>
          <p:cNvSpPr>
            <a:spLocks noChangeShapeType="1"/>
          </p:cNvSpPr>
          <p:nvPr/>
        </p:nvSpPr>
        <p:spPr bwMode="auto">
          <a:xfrm>
            <a:off x="2503488" y="1535113"/>
            <a:ext cx="46037"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92" name="Line 1084">
            <a:extLst>
              <a:ext uri="{FF2B5EF4-FFF2-40B4-BE49-F238E27FC236}">
                <a16:creationId xmlns:a16="http://schemas.microsoft.com/office/drawing/2014/main" id="{BEBDCB3D-46B5-431B-9CD3-D031271B00F9}"/>
              </a:ext>
            </a:extLst>
          </p:cNvPr>
          <p:cNvSpPr>
            <a:spLocks noChangeShapeType="1"/>
          </p:cNvSpPr>
          <p:nvPr/>
        </p:nvSpPr>
        <p:spPr bwMode="auto">
          <a:xfrm flipH="1">
            <a:off x="7112000" y="1535113"/>
            <a:ext cx="47625"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93" name="Rectangle 1085">
            <a:extLst>
              <a:ext uri="{FF2B5EF4-FFF2-40B4-BE49-F238E27FC236}">
                <a16:creationId xmlns:a16="http://schemas.microsoft.com/office/drawing/2014/main" id="{8F6709D1-223D-4E1A-9E02-6C0195DA9E0E}"/>
              </a:ext>
            </a:extLst>
          </p:cNvPr>
          <p:cNvSpPr>
            <a:spLocks noChangeArrowheads="1"/>
          </p:cNvSpPr>
          <p:nvPr/>
        </p:nvSpPr>
        <p:spPr bwMode="auto">
          <a:xfrm>
            <a:off x="2327275" y="1454150"/>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12</a:t>
            </a:r>
            <a:endParaRPr lang="en-US" altLang="en-US"/>
          </a:p>
        </p:txBody>
      </p:sp>
      <p:sp>
        <p:nvSpPr>
          <p:cNvPr id="18494" name="Line 1086">
            <a:extLst>
              <a:ext uri="{FF2B5EF4-FFF2-40B4-BE49-F238E27FC236}">
                <a16:creationId xmlns:a16="http://schemas.microsoft.com/office/drawing/2014/main" id="{69CE6131-B2BD-4167-B2D0-ABD018357A8E}"/>
              </a:ext>
            </a:extLst>
          </p:cNvPr>
          <p:cNvSpPr>
            <a:spLocks noChangeShapeType="1"/>
          </p:cNvSpPr>
          <p:nvPr/>
        </p:nvSpPr>
        <p:spPr bwMode="auto">
          <a:xfrm>
            <a:off x="2503488" y="1535113"/>
            <a:ext cx="4656137"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95" name="Line 1087">
            <a:extLst>
              <a:ext uri="{FF2B5EF4-FFF2-40B4-BE49-F238E27FC236}">
                <a16:creationId xmlns:a16="http://schemas.microsoft.com/office/drawing/2014/main" id="{CEE1D36C-2183-46FF-854E-F6FE6AE8E2B5}"/>
              </a:ext>
            </a:extLst>
          </p:cNvPr>
          <p:cNvSpPr>
            <a:spLocks noChangeShapeType="1"/>
          </p:cNvSpPr>
          <p:nvPr/>
        </p:nvSpPr>
        <p:spPr bwMode="auto">
          <a:xfrm>
            <a:off x="2503488" y="5216525"/>
            <a:ext cx="4656137"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96" name="Line 1088">
            <a:extLst>
              <a:ext uri="{FF2B5EF4-FFF2-40B4-BE49-F238E27FC236}">
                <a16:creationId xmlns:a16="http://schemas.microsoft.com/office/drawing/2014/main" id="{8AACA156-558A-450C-A200-724EB4F1E14A}"/>
              </a:ext>
            </a:extLst>
          </p:cNvPr>
          <p:cNvSpPr>
            <a:spLocks noChangeShapeType="1"/>
          </p:cNvSpPr>
          <p:nvPr/>
        </p:nvSpPr>
        <p:spPr bwMode="auto">
          <a:xfrm flipV="1">
            <a:off x="2503488" y="1535113"/>
            <a:ext cx="1587" cy="368141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97" name="Line 1089">
            <a:extLst>
              <a:ext uri="{FF2B5EF4-FFF2-40B4-BE49-F238E27FC236}">
                <a16:creationId xmlns:a16="http://schemas.microsoft.com/office/drawing/2014/main" id="{233EB37E-B422-43F8-B8E0-CC70B4154B8B}"/>
              </a:ext>
            </a:extLst>
          </p:cNvPr>
          <p:cNvSpPr>
            <a:spLocks noChangeShapeType="1"/>
          </p:cNvSpPr>
          <p:nvPr/>
        </p:nvSpPr>
        <p:spPr bwMode="auto">
          <a:xfrm flipV="1">
            <a:off x="7159625" y="1535113"/>
            <a:ext cx="1588" cy="368141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98" name="Freeform 1090">
            <a:extLst>
              <a:ext uri="{FF2B5EF4-FFF2-40B4-BE49-F238E27FC236}">
                <a16:creationId xmlns:a16="http://schemas.microsoft.com/office/drawing/2014/main" id="{428DEA6B-A763-4BE8-B2F3-3A492C62802A}"/>
              </a:ext>
            </a:extLst>
          </p:cNvPr>
          <p:cNvSpPr>
            <a:spLocks/>
          </p:cNvSpPr>
          <p:nvPr/>
        </p:nvSpPr>
        <p:spPr bwMode="auto">
          <a:xfrm>
            <a:off x="2738438" y="1617663"/>
            <a:ext cx="2351087" cy="3598862"/>
          </a:xfrm>
          <a:custGeom>
            <a:avLst/>
            <a:gdLst>
              <a:gd name="T0" fmla="*/ 15 w 1481"/>
              <a:gd name="T1" fmla="*/ 2133 h 2267"/>
              <a:gd name="T2" fmla="*/ 44 w 1481"/>
              <a:gd name="T3" fmla="*/ 2237 h 2267"/>
              <a:gd name="T4" fmla="*/ 67 w 1481"/>
              <a:gd name="T5" fmla="*/ 1830 h 2267"/>
              <a:gd name="T6" fmla="*/ 89 w 1481"/>
              <a:gd name="T7" fmla="*/ 1844 h 2267"/>
              <a:gd name="T8" fmla="*/ 111 w 1481"/>
              <a:gd name="T9" fmla="*/ 1830 h 2267"/>
              <a:gd name="T10" fmla="*/ 133 w 1481"/>
              <a:gd name="T11" fmla="*/ 2015 h 2267"/>
              <a:gd name="T12" fmla="*/ 155 w 1481"/>
              <a:gd name="T13" fmla="*/ 1607 h 2267"/>
              <a:gd name="T14" fmla="*/ 178 w 1481"/>
              <a:gd name="T15" fmla="*/ 1800 h 2267"/>
              <a:gd name="T16" fmla="*/ 200 w 1481"/>
              <a:gd name="T17" fmla="*/ 2215 h 2267"/>
              <a:gd name="T18" fmla="*/ 222 w 1481"/>
              <a:gd name="T19" fmla="*/ 1718 h 2267"/>
              <a:gd name="T20" fmla="*/ 244 w 1481"/>
              <a:gd name="T21" fmla="*/ 1444 h 2267"/>
              <a:gd name="T22" fmla="*/ 267 w 1481"/>
              <a:gd name="T23" fmla="*/ 1444 h 2267"/>
              <a:gd name="T24" fmla="*/ 289 w 1481"/>
              <a:gd name="T25" fmla="*/ 1674 h 2267"/>
              <a:gd name="T26" fmla="*/ 311 w 1481"/>
              <a:gd name="T27" fmla="*/ 2052 h 2267"/>
              <a:gd name="T28" fmla="*/ 333 w 1481"/>
              <a:gd name="T29" fmla="*/ 2037 h 2267"/>
              <a:gd name="T30" fmla="*/ 355 w 1481"/>
              <a:gd name="T31" fmla="*/ 1585 h 2267"/>
              <a:gd name="T32" fmla="*/ 378 w 1481"/>
              <a:gd name="T33" fmla="*/ 1170 h 2267"/>
              <a:gd name="T34" fmla="*/ 400 w 1481"/>
              <a:gd name="T35" fmla="*/ 808 h 2267"/>
              <a:gd name="T36" fmla="*/ 422 w 1481"/>
              <a:gd name="T37" fmla="*/ 519 h 2267"/>
              <a:gd name="T38" fmla="*/ 444 w 1481"/>
              <a:gd name="T39" fmla="*/ 304 h 2267"/>
              <a:gd name="T40" fmla="*/ 467 w 1481"/>
              <a:gd name="T41" fmla="*/ 148 h 2267"/>
              <a:gd name="T42" fmla="*/ 489 w 1481"/>
              <a:gd name="T43" fmla="*/ 52 h 2267"/>
              <a:gd name="T44" fmla="*/ 511 w 1481"/>
              <a:gd name="T45" fmla="*/ 8 h 2267"/>
              <a:gd name="T46" fmla="*/ 541 w 1481"/>
              <a:gd name="T47" fmla="*/ 0 h 2267"/>
              <a:gd name="T48" fmla="*/ 563 w 1481"/>
              <a:gd name="T49" fmla="*/ 37 h 2267"/>
              <a:gd name="T50" fmla="*/ 585 w 1481"/>
              <a:gd name="T51" fmla="*/ 89 h 2267"/>
              <a:gd name="T52" fmla="*/ 607 w 1481"/>
              <a:gd name="T53" fmla="*/ 163 h 2267"/>
              <a:gd name="T54" fmla="*/ 629 w 1481"/>
              <a:gd name="T55" fmla="*/ 252 h 2267"/>
              <a:gd name="T56" fmla="*/ 652 w 1481"/>
              <a:gd name="T57" fmla="*/ 348 h 2267"/>
              <a:gd name="T58" fmla="*/ 674 w 1481"/>
              <a:gd name="T59" fmla="*/ 445 h 2267"/>
              <a:gd name="T60" fmla="*/ 696 w 1481"/>
              <a:gd name="T61" fmla="*/ 548 h 2267"/>
              <a:gd name="T62" fmla="*/ 718 w 1481"/>
              <a:gd name="T63" fmla="*/ 652 h 2267"/>
              <a:gd name="T64" fmla="*/ 741 w 1481"/>
              <a:gd name="T65" fmla="*/ 748 h 2267"/>
              <a:gd name="T66" fmla="*/ 763 w 1481"/>
              <a:gd name="T67" fmla="*/ 852 h 2267"/>
              <a:gd name="T68" fmla="*/ 785 w 1481"/>
              <a:gd name="T69" fmla="*/ 948 h 2267"/>
              <a:gd name="T70" fmla="*/ 807 w 1481"/>
              <a:gd name="T71" fmla="*/ 1037 h 2267"/>
              <a:gd name="T72" fmla="*/ 829 w 1481"/>
              <a:gd name="T73" fmla="*/ 1126 h 2267"/>
              <a:gd name="T74" fmla="*/ 852 w 1481"/>
              <a:gd name="T75" fmla="*/ 1207 h 2267"/>
              <a:gd name="T76" fmla="*/ 874 w 1481"/>
              <a:gd name="T77" fmla="*/ 1289 h 2267"/>
              <a:gd name="T78" fmla="*/ 896 w 1481"/>
              <a:gd name="T79" fmla="*/ 1363 h 2267"/>
              <a:gd name="T80" fmla="*/ 918 w 1481"/>
              <a:gd name="T81" fmla="*/ 1437 h 2267"/>
              <a:gd name="T82" fmla="*/ 941 w 1481"/>
              <a:gd name="T83" fmla="*/ 1504 h 2267"/>
              <a:gd name="T84" fmla="*/ 963 w 1481"/>
              <a:gd name="T85" fmla="*/ 1563 h 2267"/>
              <a:gd name="T86" fmla="*/ 985 w 1481"/>
              <a:gd name="T87" fmla="*/ 1622 h 2267"/>
              <a:gd name="T88" fmla="*/ 1007 w 1481"/>
              <a:gd name="T89" fmla="*/ 1674 h 2267"/>
              <a:gd name="T90" fmla="*/ 1029 w 1481"/>
              <a:gd name="T91" fmla="*/ 1726 h 2267"/>
              <a:gd name="T92" fmla="*/ 1052 w 1481"/>
              <a:gd name="T93" fmla="*/ 1778 h 2267"/>
              <a:gd name="T94" fmla="*/ 1074 w 1481"/>
              <a:gd name="T95" fmla="*/ 1822 h 2267"/>
              <a:gd name="T96" fmla="*/ 1096 w 1481"/>
              <a:gd name="T97" fmla="*/ 1859 h 2267"/>
              <a:gd name="T98" fmla="*/ 1118 w 1481"/>
              <a:gd name="T99" fmla="*/ 1904 h 2267"/>
              <a:gd name="T100" fmla="*/ 1141 w 1481"/>
              <a:gd name="T101" fmla="*/ 1933 h 2267"/>
              <a:gd name="T102" fmla="*/ 1163 w 1481"/>
              <a:gd name="T103" fmla="*/ 1970 h 2267"/>
              <a:gd name="T104" fmla="*/ 1185 w 1481"/>
              <a:gd name="T105" fmla="*/ 2000 h 2267"/>
              <a:gd name="T106" fmla="*/ 1207 w 1481"/>
              <a:gd name="T107" fmla="*/ 2030 h 2267"/>
              <a:gd name="T108" fmla="*/ 1237 w 1481"/>
              <a:gd name="T109" fmla="*/ 2059 h 2267"/>
              <a:gd name="T110" fmla="*/ 1259 w 1481"/>
              <a:gd name="T111" fmla="*/ 2089 h 2267"/>
              <a:gd name="T112" fmla="*/ 1289 w 1481"/>
              <a:gd name="T113" fmla="*/ 2118 h 2267"/>
              <a:gd name="T114" fmla="*/ 1318 w 1481"/>
              <a:gd name="T115" fmla="*/ 2141 h 2267"/>
              <a:gd name="T116" fmla="*/ 1348 w 1481"/>
              <a:gd name="T117" fmla="*/ 2170 h 2267"/>
              <a:gd name="T118" fmla="*/ 1378 w 1481"/>
              <a:gd name="T119" fmla="*/ 2192 h 2267"/>
              <a:gd name="T120" fmla="*/ 1407 w 1481"/>
              <a:gd name="T121" fmla="*/ 2207 h 2267"/>
              <a:gd name="T122" fmla="*/ 1437 w 1481"/>
              <a:gd name="T123" fmla="*/ 2230 h 2267"/>
              <a:gd name="T124" fmla="*/ 1466 w 1481"/>
              <a:gd name="T125" fmla="*/ 2244 h 2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81" h="2267">
                <a:moveTo>
                  <a:pt x="0" y="2163"/>
                </a:moveTo>
                <a:lnTo>
                  <a:pt x="7" y="1822"/>
                </a:lnTo>
                <a:lnTo>
                  <a:pt x="7" y="1830"/>
                </a:lnTo>
                <a:lnTo>
                  <a:pt x="15" y="2133"/>
                </a:lnTo>
                <a:lnTo>
                  <a:pt x="22" y="2022"/>
                </a:lnTo>
                <a:lnTo>
                  <a:pt x="30" y="1785"/>
                </a:lnTo>
                <a:lnTo>
                  <a:pt x="37" y="1993"/>
                </a:lnTo>
                <a:lnTo>
                  <a:pt x="44" y="2237"/>
                </a:lnTo>
                <a:lnTo>
                  <a:pt x="52" y="1948"/>
                </a:lnTo>
                <a:lnTo>
                  <a:pt x="52" y="1770"/>
                </a:lnTo>
                <a:lnTo>
                  <a:pt x="59" y="1733"/>
                </a:lnTo>
                <a:lnTo>
                  <a:pt x="67" y="1830"/>
                </a:lnTo>
                <a:lnTo>
                  <a:pt x="74" y="2030"/>
                </a:lnTo>
                <a:lnTo>
                  <a:pt x="74" y="2267"/>
                </a:lnTo>
                <a:lnTo>
                  <a:pt x="81" y="2030"/>
                </a:lnTo>
                <a:lnTo>
                  <a:pt x="89" y="1844"/>
                </a:lnTo>
                <a:lnTo>
                  <a:pt x="96" y="1726"/>
                </a:lnTo>
                <a:lnTo>
                  <a:pt x="96" y="1681"/>
                </a:lnTo>
                <a:lnTo>
                  <a:pt x="104" y="1726"/>
                </a:lnTo>
                <a:lnTo>
                  <a:pt x="111" y="1830"/>
                </a:lnTo>
                <a:lnTo>
                  <a:pt x="118" y="1978"/>
                </a:lnTo>
                <a:lnTo>
                  <a:pt x="118" y="2155"/>
                </a:lnTo>
                <a:lnTo>
                  <a:pt x="126" y="2192"/>
                </a:lnTo>
                <a:lnTo>
                  <a:pt x="133" y="2015"/>
                </a:lnTo>
                <a:lnTo>
                  <a:pt x="141" y="1859"/>
                </a:lnTo>
                <a:lnTo>
                  <a:pt x="141" y="1741"/>
                </a:lnTo>
                <a:lnTo>
                  <a:pt x="148" y="1652"/>
                </a:lnTo>
                <a:lnTo>
                  <a:pt x="155" y="1607"/>
                </a:lnTo>
                <a:lnTo>
                  <a:pt x="163" y="1607"/>
                </a:lnTo>
                <a:lnTo>
                  <a:pt x="163" y="1644"/>
                </a:lnTo>
                <a:lnTo>
                  <a:pt x="170" y="1704"/>
                </a:lnTo>
                <a:lnTo>
                  <a:pt x="178" y="1800"/>
                </a:lnTo>
                <a:lnTo>
                  <a:pt x="185" y="1911"/>
                </a:lnTo>
                <a:lnTo>
                  <a:pt x="185" y="2044"/>
                </a:lnTo>
                <a:lnTo>
                  <a:pt x="193" y="2178"/>
                </a:lnTo>
                <a:lnTo>
                  <a:pt x="200" y="2215"/>
                </a:lnTo>
                <a:lnTo>
                  <a:pt x="207" y="2081"/>
                </a:lnTo>
                <a:lnTo>
                  <a:pt x="207" y="1948"/>
                </a:lnTo>
                <a:lnTo>
                  <a:pt x="215" y="1830"/>
                </a:lnTo>
                <a:lnTo>
                  <a:pt x="222" y="1718"/>
                </a:lnTo>
                <a:lnTo>
                  <a:pt x="230" y="1622"/>
                </a:lnTo>
                <a:lnTo>
                  <a:pt x="230" y="1548"/>
                </a:lnTo>
                <a:lnTo>
                  <a:pt x="237" y="1489"/>
                </a:lnTo>
                <a:lnTo>
                  <a:pt x="244" y="1444"/>
                </a:lnTo>
                <a:lnTo>
                  <a:pt x="252" y="1422"/>
                </a:lnTo>
                <a:lnTo>
                  <a:pt x="252" y="1415"/>
                </a:lnTo>
                <a:lnTo>
                  <a:pt x="259" y="1422"/>
                </a:lnTo>
                <a:lnTo>
                  <a:pt x="267" y="1444"/>
                </a:lnTo>
                <a:lnTo>
                  <a:pt x="274" y="1489"/>
                </a:lnTo>
                <a:lnTo>
                  <a:pt x="274" y="1541"/>
                </a:lnTo>
                <a:lnTo>
                  <a:pt x="281" y="1600"/>
                </a:lnTo>
                <a:lnTo>
                  <a:pt x="289" y="1674"/>
                </a:lnTo>
                <a:lnTo>
                  <a:pt x="296" y="1763"/>
                </a:lnTo>
                <a:lnTo>
                  <a:pt x="304" y="1852"/>
                </a:lnTo>
                <a:lnTo>
                  <a:pt x="304" y="1948"/>
                </a:lnTo>
                <a:lnTo>
                  <a:pt x="311" y="2052"/>
                </a:lnTo>
                <a:lnTo>
                  <a:pt x="318" y="2163"/>
                </a:lnTo>
                <a:lnTo>
                  <a:pt x="326" y="2259"/>
                </a:lnTo>
                <a:lnTo>
                  <a:pt x="326" y="2148"/>
                </a:lnTo>
                <a:lnTo>
                  <a:pt x="333" y="2037"/>
                </a:lnTo>
                <a:lnTo>
                  <a:pt x="341" y="1918"/>
                </a:lnTo>
                <a:lnTo>
                  <a:pt x="348" y="1807"/>
                </a:lnTo>
                <a:lnTo>
                  <a:pt x="348" y="1696"/>
                </a:lnTo>
                <a:lnTo>
                  <a:pt x="355" y="1585"/>
                </a:lnTo>
                <a:lnTo>
                  <a:pt x="363" y="1474"/>
                </a:lnTo>
                <a:lnTo>
                  <a:pt x="370" y="1370"/>
                </a:lnTo>
                <a:lnTo>
                  <a:pt x="370" y="1267"/>
                </a:lnTo>
                <a:lnTo>
                  <a:pt x="378" y="1170"/>
                </a:lnTo>
                <a:lnTo>
                  <a:pt x="385" y="1074"/>
                </a:lnTo>
                <a:lnTo>
                  <a:pt x="392" y="978"/>
                </a:lnTo>
                <a:lnTo>
                  <a:pt x="392" y="896"/>
                </a:lnTo>
                <a:lnTo>
                  <a:pt x="400" y="808"/>
                </a:lnTo>
                <a:lnTo>
                  <a:pt x="407" y="733"/>
                </a:lnTo>
                <a:lnTo>
                  <a:pt x="415" y="659"/>
                </a:lnTo>
                <a:lnTo>
                  <a:pt x="415" y="585"/>
                </a:lnTo>
                <a:lnTo>
                  <a:pt x="422" y="519"/>
                </a:lnTo>
                <a:lnTo>
                  <a:pt x="430" y="459"/>
                </a:lnTo>
                <a:lnTo>
                  <a:pt x="437" y="400"/>
                </a:lnTo>
                <a:lnTo>
                  <a:pt x="437" y="348"/>
                </a:lnTo>
                <a:lnTo>
                  <a:pt x="444" y="304"/>
                </a:lnTo>
                <a:lnTo>
                  <a:pt x="452" y="259"/>
                </a:lnTo>
                <a:lnTo>
                  <a:pt x="459" y="215"/>
                </a:lnTo>
                <a:lnTo>
                  <a:pt x="459" y="178"/>
                </a:lnTo>
                <a:lnTo>
                  <a:pt x="467" y="148"/>
                </a:lnTo>
                <a:lnTo>
                  <a:pt x="474" y="119"/>
                </a:lnTo>
                <a:lnTo>
                  <a:pt x="481" y="97"/>
                </a:lnTo>
                <a:lnTo>
                  <a:pt x="481" y="74"/>
                </a:lnTo>
                <a:lnTo>
                  <a:pt x="489" y="52"/>
                </a:lnTo>
                <a:lnTo>
                  <a:pt x="496" y="37"/>
                </a:lnTo>
                <a:lnTo>
                  <a:pt x="504" y="22"/>
                </a:lnTo>
                <a:lnTo>
                  <a:pt x="504" y="15"/>
                </a:lnTo>
                <a:lnTo>
                  <a:pt x="511" y="8"/>
                </a:lnTo>
                <a:lnTo>
                  <a:pt x="518" y="0"/>
                </a:lnTo>
                <a:lnTo>
                  <a:pt x="526" y="0"/>
                </a:lnTo>
                <a:lnTo>
                  <a:pt x="533" y="0"/>
                </a:lnTo>
                <a:lnTo>
                  <a:pt x="541" y="0"/>
                </a:lnTo>
                <a:lnTo>
                  <a:pt x="548" y="8"/>
                </a:lnTo>
                <a:lnTo>
                  <a:pt x="548" y="15"/>
                </a:lnTo>
                <a:lnTo>
                  <a:pt x="555" y="22"/>
                </a:lnTo>
                <a:lnTo>
                  <a:pt x="563" y="37"/>
                </a:lnTo>
                <a:lnTo>
                  <a:pt x="570" y="45"/>
                </a:lnTo>
                <a:lnTo>
                  <a:pt x="570" y="59"/>
                </a:lnTo>
                <a:lnTo>
                  <a:pt x="578" y="74"/>
                </a:lnTo>
                <a:lnTo>
                  <a:pt x="585" y="89"/>
                </a:lnTo>
                <a:lnTo>
                  <a:pt x="592" y="111"/>
                </a:lnTo>
                <a:lnTo>
                  <a:pt x="592" y="126"/>
                </a:lnTo>
                <a:lnTo>
                  <a:pt x="600" y="148"/>
                </a:lnTo>
                <a:lnTo>
                  <a:pt x="607" y="163"/>
                </a:lnTo>
                <a:lnTo>
                  <a:pt x="615" y="185"/>
                </a:lnTo>
                <a:lnTo>
                  <a:pt x="615" y="208"/>
                </a:lnTo>
                <a:lnTo>
                  <a:pt x="622" y="230"/>
                </a:lnTo>
                <a:lnTo>
                  <a:pt x="629" y="252"/>
                </a:lnTo>
                <a:lnTo>
                  <a:pt x="637" y="274"/>
                </a:lnTo>
                <a:lnTo>
                  <a:pt x="637" y="296"/>
                </a:lnTo>
                <a:lnTo>
                  <a:pt x="644" y="319"/>
                </a:lnTo>
                <a:lnTo>
                  <a:pt x="652" y="348"/>
                </a:lnTo>
                <a:lnTo>
                  <a:pt x="659" y="371"/>
                </a:lnTo>
                <a:lnTo>
                  <a:pt x="667" y="393"/>
                </a:lnTo>
                <a:lnTo>
                  <a:pt x="667" y="422"/>
                </a:lnTo>
                <a:lnTo>
                  <a:pt x="674" y="445"/>
                </a:lnTo>
                <a:lnTo>
                  <a:pt x="681" y="474"/>
                </a:lnTo>
                <a:lnTo>
                  <a:pt x="689" y="496"/>
                </a:lnTo>
                <a:lnTo>
                  <a:pt x="689" y="519"/>
                </a:lnTo>
                <a:lnTo>
                  <a:pt x="696" y="548"/>
                </a:lnTo>
                <a:lnTo>
                  <a:pt x="704" y="571"/>
                </a:lnTo>
                <a:lnTo>
                  <a:pt x="711" y="600"/>
                </a:lnTo>
                <a:lnTo>
                  <a:pt x="711" y="622"/>
                </a:lnTo>
                <a:lnTo>
                  <a:pt x="718" y="652"/>
                </a:lnTo>
                <a:lnTo>
                  <a:pt x="726" y="674"/>
                </a:lnTo>
                <a:lnTo>
                  <a:pt x="733" y="704"/>
                </a:lnTo>
                <a:lnTo>
                  <a:pt x="733" y="726"/>
                </a:lnTo>
                <a:lnTo>
                  <a:pt x="741" y="748"/>
                </a:lnTo>
                <a:lnTo>
                  <a:pt x="748" y="778"/>
                </a:lnTo>
                <a:lnTo>
                  <a:pt x="755" y="800"/>
                </a:lnTo>
                <a:lnTo>
                  <a:pt x="755" y="822"/>
                </a:lnTo>
                <a:lnTo>
                  <a:pt x="763" y="852"/>
                </a:lnTo>
                <a:lnTo>
                  <a:pt x="770" y="874"/>
                </a:lnTo>
                <a:lnTo>
                  <a:pt x="778" y="896"/>
                </a:lnTo>
                <a:lnTo>
                  <a:pt x="778" y="926"/>
                </a:lnTo>
                <a:lnTo>
                  <a:pt x="785" y="948"/>
                </a:lnTo>
                <a:lnTo>
                  <a:pt x="792" y="970"/>
                </a:lnTo>
                <a:lnTo>
                  <a:pt x="800" y="993"/>
                </a:lnTo>
                <a:lnTo>
                  <a:pt x="800" y="1015"/>
                </a:lnTo>
                <a:lnTo>
                  <a:pt x="807" y="1037"/>
                </a:lnTo>
                <a:lnTo>
                  <a:pt x="815" y="1059"/>
                </a:lnTo>
                <a:lnTo>
                  <a:pt x="822" y="1082"/>
                </a:lnTo>
                <a:lnTo>
                  <a:pt x="822" y="1104"/>
                </a:lnTo>
                <a:lnTo>
                  <a:pt x="829" y="1126"/>
                </a:lnTo>
                <a:lnTo>
                  <a:pt x="837" y="1148"/>
                </a:lnTo>
                <a:lnTo>
                  <a:pt x="844" y="1170"/>
                </a:lnTo>
                <a:lnTo>
                  <a:pt x="844" y="1193"/>
                </a:lnTo>
                <a:lnTo>
                  <a:pt x="852" y="1207"/>
                </a:lnTo>
                <a:lnTo>
                  <a:pt x="859" y="1230"/>
                </a:lnTo>
                <a:lnTo>
                  <a:pt x="866" y="1252"/>
                </a:lnTo>
                <a:lnTo>
                  <a:pt x="866" y="1274"/>
                </a:lnTo>
                <a:lnTo>
                  <a:pt x="874" y="1289"/>
                </a:lnTo>
                <a:lnTo>
                  <a:pt x="881" y="1311"/>
                </a:lnTo>
                <a:lnTo>
                  <a:pt x="889" y="1326"/>
                </a:lnTo>
                <a:lnTo>
                  <a:pt x="889" y="1348"/>
                </a:lnTo>
                <a:lnTo>
                  <a:pt x="896" y="1363"/>
                </a:lnTo>
                <a:lnTo>
                  <a:pt x="904" y="1385"/>
                </a:lnTo>
                <a:lnTo>
                  <a:pt x="911" y="1400"/>
                </a:lnTo>
                <a:lnTo>
                  <a:pt x="911" y="1422"/>
                </a:lnTo>
                <a:lnTo>
                  <a:pt x="918" y="1437"/>
                </a:lnTo>
                <a:lnTo>
                  <a:pt x="926" y="1452"/>
                </a:lnTo>
                <a:lnTo>
                  <a:pt x="933" y="1467"/>
                </a:lnTo>
                <a:lnTo>
                  <a:pt x="933" y="1489"/>
                </a:lnTo>
                <a:lnTo>
                  <a:pt x="941" y="1504"/>
                </a:lnTo>
                <a:lnTo>
                  <a:pt x="948" y="1519"/>
                </a:lnTo>
                <a:lnTo>
                  <a:pt x="955" y="1533"/>
                </a:lnTo>
                <a:lnTo>
                  <a:pt x="955" y="1548"/>
                </a:lnTo>
                <a:lnTo>
                  <a:pt x="963" y="1563"/>
                </a:lnTo>
                <a:lnTo>
                  <a:pt x="970" y="1578"/>
                </a:lnTo>
                <a:lnTo>
                  <a:pt x="978" y="1593"/>
                </a:lnTo>
                <a:lnTo>
                  <a:pt x="978" y="1607"/>
                </a:lnTo>
                <a:lnTo>
                  <a:pt x="985" y="1622"/>
                </a:lnTo>
                <a:lnTo>
                  <a:pt x="992" y="1637"/>
                </a:lnTo>
                <a:lnTo>
                  <a:pt x="1000" y="1652"/>
                </a:lnTo>
                <a:lnTo>
                  <a:pt x="1007" y="1667"/>
                </a:lnTo>
                <a:lnTo>
                  <a:pt x="1007" y="1674"/>
                </a:lnTo>
                <a:lnTo>
                  <a:pt x="1015" y="1689"/>
                </a:lnTo>
                <a:lnTo>
                  <a:pt x="1022" y="1704"/>
                </a:lnTo>
                <a:lnTo>
                  <a:pt x="1029" y="1718"/>
                </a:lnTo>
                <a:lnTo>
                  <a:pt x="1029" y="1726"/>
                </a:lnTo>
                <a:lnTo>
                  <a:pt x="1037" y="1741"/>
                </a:lnTo>
                <a:lnTo>
                  <a:pt x="1044" y="1756"/>
                </a:lnTo>
                <a:lnTo>
                  <a:pt x="1052" y="1763"/>
                </a:lnTo>
                <a:lnTo>
                  <a:pt x="1052" y="1778"/>
                </a:lnTo>
                <a:lnTo>
                  <a:pt x="1059" y="1785"/>
                </a:lnTo>
                <a:lnTo>
                  <a:pt x="1066" y="1800"/>
                </a:lnTo>
                <a:lnTo>
                  <a:pt x="1074" y="1807"/>
                </a:lnTo>
                <a:lnTo>
                  <a:pt x="1074" y="1822"/>
                </a:lnTo>
                <a:lnTo>
                  <a:pt x="1081" y="1830"/>
                </a:lnTo>
                <a:lnTo>
                  <a:pt x="1089" y="1844"/>
                </a:lnTo>
                <a:lnTo>
                  <a:pt x="1096" y="1852"/>
                </a:lnTo>
                <a:lnTo>
                  <a:pt x="1096" y="1859"/>
                </a:lnTo>
                <a:lnTo>
                  <a:pt x="1103" y="1874"/>
                </a:lnTo>
                <a:lnTo>
                  <a:pt x="1111" y="1881"/>
                </a:lnTo>
                <a:lnTo>
                  <a:pt x="1118" y="1889"/>
                </a:lnTo>
                <a:lnTo>
                  <a:pt x="1118" y="1904"/>
                </a:lnTo>
                <a:lnTo>
                  <a:pt x="1126" y="1911"/>
                </a:lnTo>
                <a:lnTo>
                  <a:pt x="1133" y="1918"/>
                </a:lnTo>
                <a:lnTo>
                  <a:pt x="1141" y="1926"/>
                </a:lnTo>
                <a:lnTo>
                  <a:pt x="1141" y="1933"/>
                </a:lnTo>
                <a:lnTo>
                  <a:pt x="1148" y="1948"/>
                </a:lnTo>
                <a:lnTo>
                  <a:pt x="1155" y="1955"/>
                </a:lnTo>
                <a:lnTo>
                  <a:pt x="1163" y="1963"/>
                </a:lnTo>
                <a:lnTo>
                  <a:pt x="1163" y="1970"/>
                </a:lnTo>
                <a:lnTo>
                  <a:pt x="1170" y="1978"/>
                </a:lnTo>
                <a:lnTo>
                  <a:pt x="1178" y="1985"/>
                </a:lnTo>
                <a:lnTo>
                  <a:pt x="1185" y="1993"/>
                </a:lnTo>
                <a:lnTo>
                  <a:pt x="1185" y="2000"/>
                </a:lnTo>
                <a:lnTo>
                  <a:pt x="1192" y="2007"/>
                </a:lnTo>
                <a:lnTo>
                  <a:pt x="1200" y="2015"/>
                </a:lnTo>
                <a:lnTo>
                  <a:pt x="1207" y="2022"/>
                </a:lnTo>
                <a:lnTo>
                  <a:pt x="1207" y="2030"/>
                </a:lnTo>
                <a:lnTo>
                  <a:pt x="1215" y="2037"/>
                </a:lnTo>
                <a:lnTo>
                  <a:pt x="1222" y="2044"/>
                </a:lnTo>
                <a:lnTo>
                  <a:pt x="1229" y="2052"/>
                </a:lnTo>
                <a:lnTo>
                  <a:pt x="1237" y="2059"/>
                </a:lnTo>
                <a:lnTo>
                  <a:pt x="1244" y="2067"/>
                </a:lnTo>
                <a:lnTo>
                  <a:pt x="1252" y="2074"/>
                </a:lnTo>
                <a:lnTo>
                  <a:pt x="1252" y="2081"/>
                </a:lnTo>
                <a:lnTo>
                  <a:pt x="1259" y="2089"/>
                </a:lnTo>
                <a:lnTo>
                  <a:pt x="1266" y="2096"/>
                </a:lnTo>
                <a:lnTo>
                  <a:pt x="1274" y="2104"/>
                </a:lnTo>
                <a:lnTo>
                  <a:pt x="1281" y="2111"/>
                </a:lnTo>
                <a:lnTo>
                  <a:pt x="1289" y="2118"/>
                </a:lnTo>
                <a:lnTo>
                  <a:pt x="1296" y="2126"/>
                </a:lnTo>
                <a:lnTo>
                  <a:pt x="1303" y="2133"/>
                </a:lnTo>
                <a:lnTo>
                  <a:pt x="1311" y="2133"/>
                </a:lnTo>
                <a:lnTo>
                  <a:pt x="1318" y="2141"/>
                </a:lnTo>
                <a:lnTo>
                  <a:pt x="1326" y="2148"/>
                </a:lnTo>
                <a:lnTo>
                  <a:pt x="1333" y="2155"/>
                </a:lnTo>
                <a:lnTo>
                  <a:pt x="1340" y="2163"/>
                </a:lnTo>
                <a:lnTo>
                  <a:pt x="1348" y="2170"/>
                </a:lnTo>
                <a:lnTo>
                  <a:pt x="1355" y="2170"/>
                </a:lnTo>
                <a:lnTo>
                  <a:pt x="1363" y="2178"/>
                </a:lnTo>
                <a:lnTo>
                  <a:pt x="1370" y="2185"/>
                </a:lnTo>
                <a:lnTo>
                  <a:pt x="1378" y="2192"/>
                </a:lnTo>
                <a:lnTo>
                  <a:pt x="1385" y="2192"/>
                </a:lnTo>
                <a:lnTo>
                  <a:pt x="1392" y="2200"/>
                </a:lnTo>
                <a:lnTo>
                  <a:pt x="1400" y="2207"/>
                </a:lnTo>
                <a:lnTo>
                  <a:pt x="1407" y="2207"/>
                </a:lnTo>
                <a:lnTo>
                  <a:pt x="1415" y="2215"/>
                </a:lnTo>
                <a:lnTo>
                  <a:pt x="1422" y="2222"/>
                </a:lnTo>
                <a:lnTo>
                  <a:pt x="1429" y="2222"/>
                </a:lnTo>
                <a:lnTo>
                  <a:pt x="1437" y="2230"/>
                </a:lnTo>
                <a:lnTo>
                  <a:pt x="1444" y="2230"/>
                </a:lnTo>
                <a:lnTo>
                  <a:pt x="1452" y="2237"/>
                </a:lnTo>
                <a:lnTo>
                  <a:pt x="1459" y="2244"/>
                </a:lnTo>
                <a:lnTo>
                  <a:pt x="1466" y="2244"/>
                </a:lnTo>
                <a:lnTo>
                  <a:pt x="1474" y="2244"/>
                </a:lnTo>
                <a:lnTo>
                  <a:pt x="1481" y="2252"/>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99" name="Freeform 1091">
            <a:extLst>
              <a:ext uri="{FF2B5EF4-FFF2-40B4-BE49-F238E27FC236}">
                <a16:creationId xmlns:a16="http://schemas.microsoft.com/office/drawing/2014/main" id="{44E68372-0D44-4C2A-875B-8B70DD488C21}"/>
              </a:ext>
            </a:extLst>
          </p:cNvPr>
          <p:cNvSpPr>
            <a:spLocks/>
          </p:cNvSpPr>
          <p:nvPr/>
        </p:nvSpPr>
        <p:spPr bwMode="auto">
          <a:xfrm>
            <a:off x="5089525" y="5027613"/>
            <a:ext cx="2070100" cy="188912"/>
          </a:xfrm>
          <a:custGeom>
            <a:avLst/>
            <a:gdLst>
              <a:gd name="T0" fmla="*/ 15 w 1304"/>
              <a:gd name="T1" fmla="*/ 111 h 119"/>
              <a:gd name="T2" fmla="*/ 37 w 1304"/>
              <a:gd name="T3" fmla="*/ 119 h 119"/>
              <a:gd name="T4" fmla="*/ 59 w 1304"/>
              <a:gd name="T5" fmla="*/ 104 h 119"/>
              <a:gd name="T6" fmla="*/ 82 w 1304"/>
              <a:gd name="T7" fmla="*/ 96 h 119"/>
              <a:gd name="T8" fmla="*/ 104 w 1304"/>
              <a:gd name="T9" fmla="*/ 89 h 119"/>
              <a:gd name="T10" fmla="*/ 126 w 1304"/>
              <a:gd name="T11" fmla="*/ 82 h 119"/>
              <a:gd name="T12" fmla="*/ 148 w 1304"/>
              <a:gd name="T13" fmla="*/ 74 h 119"/>
              <a:gd name="T14" fmla="*/ 171 w 1304"/>
              <a:gd name="T15" fmla="*/ 67 h 119"/>
              <a:gd name="T16" fmla="*/ 193 w 1304"/>
              <a:gd name="T17" fmla="*/ 59 h 119"/>
              <a:gd name="T18" fmla="*/ 215 w 1304"/>
              <a:gd name="T19" fmla="*/ 59 h 119"/>
              <a:gd name="T20" fmla="*/ 237 w 1304"/>
              <a:gd name="T21" fmla="*/ 52 h 119"/>
              <a:gd name="T22" fmla="*/ 259 w 1304"/>
              <a:gd name="T23" fmla="*/ 44 h 119"/>
              <a:gd name="T24" fmla="*/ 282 w 1304"/>
              <a:gd name="T25" fmla="*/ 44 h 119"/>
              <a:gd name="T26" fmla="*/ 304 w 1304"/>
              <a:gd name="T27" fmla="*/ 37 h 119"/>
              <a:gd name="T28" fmla="*/ 326 w 1304"/>
              <a:gd name="T29" fmla="*/ 30 h 119"/>
              <a:gd name="T30" fmla="*/ 348 w 1304"/>
              <a:gd name="T31" fmla="*/ 30 h 119"/>
              <a:gd name="T32" fmla="*/ 371 w 1304"/>
              <a:gd name="T33" fmla="*/ 30 h 119"/>
              <a:gd name="T34" fmla="*/ 393 w 1304"/>
              <a:gd name="T35" fmla="*/ 22 h 119"/>
              <a:gd name="T36" fmla="*/ 415 w 1304"/>
              <a:gd name="T37" fmla="*/ 22 h 119"/>
              <a:gd name="T38" fmla="*/ 437 w 1304"/>
              <a:gd name="T39" fmla="*/ 15 h 119"/>
              <a:gd name="T40" fmla="*/ 459 w 1304"/>
              <a:gd name="T41" fmla="*/ 15 h 119"/>
              <a:gd name="T42" fmla="*/ 482 w 1304"/>
              <a:gd name="T43" fmla="*/ 15 h 119"/>
              <a:gd name="T44" fmla="*/ 504 w 1304"/>
              <a:gd name="T45" fmla="*/ 15 h 119"/>
              <a:gd name="T46" fmla="*/ 526 w 1304"/>
              <a:gd name="T47" fmla="*/ 7 h 119"/>
              <a:gd name="T48" fmla="*/ 548 w 1304"/>
              <a:gd name="T49" fmla="*/ 7 h 119"/>
              <a:gd name="T50" fmla="*/ 570 w 1304"/>
              <a:gd name="T51" fmla="*/ 7 h 119"/>
              <a:gd name="T52" fmla="*/ 593 w 1304"/>
              <a:gd name="T53" fmla="*/ 7 h 119"/>
              <a:gd name="T54" fmla="*/ 615 w 1304"/>
              <a:gd name="T55" fmla="*/ 7 h 119"/>
              <a:gd name="T56" fmla="*/ 637 w 1304"/>
              <a:gd name="T57" fmla="*/ 7 h 119"/>
              <a:gd name="T58" fmla="*/ 659 w 1304"/>
              <a:gd name="T59" fmla="*/ 0 h 119"/>
              <a:gd name="T60" fmla="*/ 682 w 1304"/>
              <a:gd name="T61" fmla="*/ 0 h 119"/>
              <a:gd name="T62" fmla="*/ 704 w 1304"/>
              <a:gd name="T63" fmla="*/ 0 h 119"/>
              <a:gd name="T64" fmla="*/ 726 w 1304"/>
              <a:gd name="T65" fmla="*/ 0 h 119"/>
              <a:gd name="T66" fmla="*/ 748 w 1304"/>
              <a:gd name="T67" fmla="*/ 0 h 119"/>
              <a:gd name="T68" fmla="*/ 770 w 1304"/>
              <a:gd name="T69" fmla="*/ 0 h 119"/>
              <a:gd name="T70" fmla="*/ 793 w 1304"/>
              <a:gd name="T71" fmla="*/ 0 h 119"/>
              <a:gd name="T72" fmla="*/ 815 w 1304"/>
              <a:gd name="T73" fmla="*/ 0 h 119"/>
              <a:gd name="T74" fmla="*/ 837 w 1304"/>
              <a:gd name="T75" fmla="*/ 0 h 119"/>
              <a:gd name="T76" fmla="*/ 859 w 1304"/>
              <a:gd name="T77" fmla="*/ 0 h 119"/>
              <a:gd name="T78" fmla="*/ 882 w 1304"/>
              <a:gd name="T79" fmla="*/ 0 h 119"/>
              <a:gd name="T80" fmla="*/ 904 w 1304"/>
              <a:gd name="T81" fmla="*/ 0 h 119"/>
              <a:gd name="T82" fmla="*/ 926 w 1304"/>
              <a:gd name="T83" fmla="*/ 0 h 119"/>
              <a:gd name="T84" fmla="*/ 948 w 1304"/>
              <a:gd name="T85" fmla="*/ 0 h 119"/>
              <a:gd name="T86" fmla="*/ 970 w 1304"/>
              <a:gd name="T87" fmla="*/ 0 h 119"/>
              <a:gd name="T88" fmla="*/ 993 w 1304"/>
              <a:gd name="T89" fmla="*/ 0 h 119"/>
              <a:gd name="T90" fmla="*/ 1015 w 1304"/>
              <a:gd name="T91" fmla="*/ 0 h 119"/>
              <a:gd name="T92" fmla="*/ 1037 w 1304"/>
              <a:gd name="T93" fmla="*/ 0 h 119"/>
              <a:gd name="T94" fmla="*/ 1059 w 1304"/>
              <a:gd name="T95" fmla="*/ 0 h 119"/>
              <a:gd name="T96" fmla="*/ 1082 w 1304"/>
              <a:gd name="T97" fmla="*/ 0 h 119"/>
              <a:gd name="T98" fmla="*/ 1104 w 1304"/>
              <a:gd name="T99" fmla="*/ 0 h 119"/>
              <a:gd name="T100" fmla="*/ 1126 w 1304"/>
              <a:gd name="T101" fmla="*/ 0 h 119"/>
              <a:gd name="T102" fmla="*/ 1148 w 1304"/>
              <a:gd name="T103" fmla="*/ 0 h 119"/>
              <a:gd name="T104" fmla="*/ 1170 w 1304"/>
              <a:gd name="T105" fmla="*/ 0 h 119"/>
              <a:gd name="T106" fmla="*/ 1193 w 1304"/>
              <a:gd name="T107" fmla="*/ 0 h 119"/>
              <a:gd name="T108" fmla="*/ 1215 w 1304"/>
              <a:gd name="T109" fmla="*/ 0 h 119"/>
              <a:gd name="T110" fmla="*/ 1237 w 1304"/>
              <a:gd name="T111" fmla="*/ 0 h 119"/>
              <a:gd name="T112" fmla="*/ 1259 w 1304"/>
              <a:gd name="T113" fmla="*/ 7 h 119"/>
              <a:gd name="T114" fmla="*/ 1281 w 1304"/>
              <a:gd name="T115" fmla="*/ 7 h 119"/>
              <a:gd name="T116" fmla="*/ 1304 w 1304"/>
              <a:gd name="T117" fmla="*/ 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04" h="119">
                <a:moveTo>
                  <a:pt x="0" y="104"/>
                </a:moveTo>
                <a:lnTo>
                  <a:pt x="8" y="111"/>
                </a:lnTo>
                <a:lnTo>
                  <a:pt x="15" y="111"/>
                </a:lnTo>
                <a:lnTo>
                  <a:pt x="22" y="119"/>
                </a:lnTo>
                <a:lnTo>
                  <a:pt x="30" y="119"/>
                </a:lnTo>
                <a:lnTo>
                  <a:pt x="37" y="119"/>
                </a:lnTo>
                <a:lnTo>
                  <a:pt x="45" y="111"/>
                </a:lnTo>
                <a:lnTo>
                  <a:pt x="52" y="111"/>
                </a:lnTo>
                <a:lnTo>
                  <a:pt x="59" y="104"/>
                </a:lnTo>
                <a:lnTo>
                  <a:pt x="67" y="104"/>
                </a:lnTo>
                <a:lnTo>
                  <a:pt x="74" y="96"/>
                </a:lnTo>
                <a:lnTo>
                  <a:pt x="82" y="96"/>
                </a:lnTo>
                <a:lnTo>
                  <a:pt x="89" y="96"/>
                </a:lnTo>
                <a:lnTo>
                  <a:pt x="96" y="89"/>
                </a:lnTo>
                <a:lnTo>
                  <a:pt x="104" y="89"/>
                </a:lnTo>
                <a:lnTo>
                  <a:pt x="111" y="82"/>
                </a:lnTo>
                <a:lnTo>
                  <a:pt x="119" y="82"/>
                </a:lnTo>
                <a:lnTo>
                  <a:pt x="126" y="82"/>
                </a:lnTo>
                <a:lnTo>
                  <a:pt x="134" y="74"/>
                </a:lnTo>
                <a:lnTo>
                  <a:pt x="141" y="74"/>
                </a:lnTo>
                <a:lnTo>
                  <a:pt x="148" y="74"/>
                </a:lnTo>
                <a:lnTo>
                  <a:pt x="156" y="74"/>
                </a:lnTo>
                <a:lnTo>
                  <a:pt x="163" y="67"/>
                </a:lnTo>
                <a:lnTo>
                  <a:pt x="171" y="67"/>
                </a:lnTo>
                <a:lnTo>
                  <a:pt x="178" y="67"/>
                </a:lnTo>
                <a:lnTo>
                  <a:pt x="185" y="59"/>
                </a:lnTo>
                <a:lnTo>
                  <a:pt x="193" y="59"/>
                </a:lnTo>
                <a:lnTo>
                  <a:pt x="200" y="59"/>
                </a:lnTo>
                <a:lnTo>
                  <a:pt x="208" y="59"/>
                </a:lnTo>
                <a:lnTo>
                  <a:pt x="215" y="59"/>
                </a:lnTo>
                <a:lnTo>
                  <a:pt x="222" y="52"/>
                </a:lnTo>
                <a:lnTo>
                  <a:pt x="230" y="52"/>
                </a:lnTo>
                <a:lnTo>
                  <a:pt x="237" y="52"/>
                </a:lnTo>
                <a:lnTo>
                  <a:pt x="245" y="52"/>
                </a:lnTo>
                <a:lnTo>
                  <a:pt x="252" y="44"/>
                </a:lnTo>
                <a:lnTo>
                  <a:pt x="259" y="44"/>
                </a:lnTo>
                <a:lnTo>
                  <a:pt x="267" y="44"/>
                </a:lnTo>
                <a:lnTo>
                  <a:pt x="274" y="44"/>
                </a:lnTo>
                <a:lnTo>
                  <a:pt x="282" y="44"/>
                </a:lnTo>
                <a:lnTo>
                  <a:pt x="289" y="37"/>
                </a:lnTo>
                <a:lnTo>
                  <a:pt x="296" y="37"/>
                </a:lnTo>
                <a:lnTo>
                  <a:pt x="304" y="37"/>
                </a:lnTo>
                <a:lnTo>
                  <a:pt x="311" y="37"/>
                </a:lnTo>
                <a:lnTo>
                  <a:pt x="319" y="37"/>
                </a:lnTo>
                <a:lnTo>
                  <a:pt x="326" y="30"/>
                </a:lnTo>
                <a:lnTo>
                  <a:pt x="333" y="30"/>
                </a:lnTo>
                <a:lnTo>
                  <a:pt x="341" y="30"/>
                </a:lnTo>
                <a:lnTo>
                  <a:pt x="348" y="30"/>
                </a:lnTo>
                <a:lnTo>
                  <a:pt x="356" y="30"/>
                </a:lnTo>
                <a:lnTo>
                  <a:pt x="363" y="30"/>
                </a:lnTo>
                <a:lnTo>
                  <a:pt x="371" y="30"/>
                </a:lnTo>
                <a:lnTo>
                  <a:pt x="378" y="22"/>
                </a:lnTo>
                <a:lnTo>
                  <a:pt x="385" y="22"/>
                </a:lnTo>
                <a:lnTo>
                  <a:pt x="393" y="22"/>
                </a:lnTo>
                <a:lnTo>
                  <a:pt x="400" y="22"/>
                </a:lnTo>
                <a:lnTo>
                  <a:pt x="408" y="22"/>
                </a:lnTo>
                <a:lnTo>
                  <a:pt x="415" y="22"/>
                </a:lnTo>
                <a:lnTo>
                  <a:pt x="422" y="22"/>
                </a:lnTo>
                <a:lnTo>
                  <a:pt x="430" y="22"/>
                </a:lnTo>
                <a:lnTo>
                  <a:pt x="437" y="15"/>
                </a:lnTo>
                <a:lnTo>
                  <a:pt x="445" y="15"/>
                </a:lnTo>
                <a:lnTo>
                  <a:pt x="452" y="15"/>
                </a:lnTo>
                <a:lnTo>
                  <a:pt x="459" y="15"/>
                </a:lnTo>
                <a:lnTo>
                  <a:pt x="467" y="15"/>
                </a:lnTo>
                <a:lnTo>
                  <a:pt x="474" y="15"/>
                </a:lnTo>
                <a:lnTo>
                  <a:pt x="482" y="15"/>
                </a:lnTo>
                <a:lnTo>
                  <a:pt x="489" y="15"/>
                </a:lnTo>
                <a:lnTo>
                  <a:pt x="496" y="15"/>
                </a:lnTo>
                <a:lnTo>
                  <a:pt x="504" y="15"/>
                </a:lnTo>
                <a:lnTo>
                  <a:pt x="511" y="15"/>
                </a:lnTo>
                <a:lnTo>
                  <a:pt x="519" y="7"/>
                </a:lnTo>
                <a:lnTo>
                  <a:pt x="526" y="7"/>
                </a:lnTo>
                <a:lnTo>
                  <a:pt x="533" y="7"/>
                </a:lnTo>
                <a:lnTo>
                  <a:pt x="541" y="7"/>
                </a:lnTo>
                <a:lnTo>
                  <a:pt x="548" y="7"/>
                </a:lnTo>
                <a:lnTo>
                  <a:pt x="556" y="7"/>
                </a:lnTo>
                <a:lnTo>
                  <a:pt x="563" y="7"/>
                </a:lnTo>
                <a:lnTo>
                  <a:pt x="570" y="7"/>
                </a:lnTo>
                <a:lnTo>
                  <a:pt x="578" y="7"/>
                </a:lnTo>
                <a:lnTo>
                  <a:pt x="585" y="7"/>
                </a:lnTo>
                <a:lnTo>
                  <a:pt x="593" y="7"/>
                </a:lnTo>
                <a:lnTo>
                  <a:pt x="600" y="7"/>
                </a:lnTo>
                <a:lnTo>
                  <a:pt x="608" y="7"/>
                </a:lnTo>
                <a:lnTo>
                  <a:pt x="615" y="7"/>
                </a:lnTo>
                <a:lnTo>
                  <a:pt x="622" y="7"/>
                </a:lnTo>
                <a:lnTo>
                  <a:pt x="630" y="7"/>
                </a:lnTo>
                <a:lnTo>
                  <a:pt x="637" y="7"/>
                </a:lnTo>
                <a:lnTo>
                  <a:pt x="645" y="7"/>
                </a:lnTo>
                <a:lnTo>
                  <a:pt x="652" y="7"/>
                </a:lnTo>
                <a:lnTo>
                  <a:pt x="659" y="0"/>
                </a:lnTo>
                <a:lnTo>
                  <a:pt x="667" y="0"/>
                </a:lnTo>
                <a:lnTo>
                  <a:pt x="674" y="0"/>
                </a:lnTo>
                <a:lnTo>
                  <a:pt x="682" y="0"/>
                </a:lnTo>
                <a:lnTo>
                  <a:pt x="689" y="0"/>
                </a:lnTo>
                <a:lnTo>
                  <a:pt x="696" y="0"/>
                </a:lnTo>
                <a:lnTo>
                  <a:pt x="704" y="0"/>
                </a:lnTo>
                <a:lnTo>
                  <a:pt x="711" y="0"/>
                </a:lnTo>
                <a:lnTo>
                  <a:pt x="719" y="0"/>
                </a:lnTo>
                <a:lnTo>
                  <a:pt x="726" y="0"/>
                </a:lnTo>
                <a:lnTo>
                  <a:pt x="733" y="0"/>
                </a:lnTo>
                <a:lnTo>
                  <a:pt x="741" y="0"/>
                </a:lnTo>
                <a:lnTo>
                  <a:pt x="748" y="0"/>
                </a:lnTo>
                <a:lnTo>
                  <a:pt x="756" y="0"/>
                </a:lnTo>
                <a:lnTo>
                  <a:pt x="763" y="0"/>
                </a:lnTo>
                <a:lnTo>
                  <a:pt x="770" y="0"/>
                </a:lnTo>
                <a:lnTo>
                  <a:pt x="778" y="0"/>
                </a:lnTo>
                <a:lnTo>
                  <a:pt x="785" y="0"/>
                </a:lnTo>
                <a:lnTo>
                  <a:pt x="793" y="0"/>
                </a:lnTo>
                <a:lnTo>
                  <a:pt x="800" y="0"/>
                </a:lnTo>
                <a:lnTo>
                  <a:pt x="807" y="0"/>
                </a:lnTo>
                <a:lnTo>
                  <a:pt x="815" y="0"/>
                </a:lnTo>
                <a:lnTo>
                  <a:pt x="822" y="0"/>
                </a:lnTo>
                <a:lnTo>
                  <a:pt x="830" y="0"/>
                </a:lnTo>
                <a:lnTo>
                  <a:pt x="837" y="0"/>
                </a:lnTo>
                <a:lnTo>
                  <a:pt x="845" y="0"/>
                </a:lnTo>
                <a:lnTo>
                  <a:pt x="852" y="0"/>
                </a:lnTo>
                <a:lnTo>
                  <a:pt x="859" y="0"/>
                </a:lnTo>
                <a:lnTo>
                  <a:pt x="867" y="0"/>
                </a:lnTo>
                <a:lnTo>
                  <a:pt x="874" y="0"/>
                </a:lnTo>
                <a:lnTo>
                  <a:pt x="882" y="0"/>
                </a:lnTo>
                <a:lnTo>
                  <a:pt x="889" y="0"/>
                </a:lnTo>
                <a:lnTo>
                  <a:pt x="896" y="0"/>
                </a:lnTo>
                <a:lnTo>
                  <a:pt x="904" y="0"/>
                </a:lnTo>
                <a:lnTo>
                  <a:pt x="911" y="0"/>
                </a:lnTo>
                <a:lnTo>
                  <a:pt x="919" y="0"/>
                </a:lnTo>
                <a:lnTo>
                  <a:pt x="926" y="0"/>
                </a:lnTo>
                <a:lnTo>
                  <a:pt x="933" y="0"/>
                </a:lnTo>
                <a:lnTo>
                  <a:pt x="941" y="0"/>
                </a:lnTo>
                <a:lnTo>
                  <a:pt x="948" y="0"/>
                </a:lnTo>
                <a:lnTo>
                  <a:pt x="956" y="0"/>
                </a:lnTo>
                <a:lnTo>
                  <a:pt x="963" y="0"/>
                </a:lnTo>
                <a:lnTo>
                  <a:pt x="970" y="0"/>
                </a:lnTo>
                <a:lnTo>
                  <a:pt x="978" y="0"/>
                </a:lnTo>
                <a:lnTo>
                  <a:pt x="985" y="0"/>
                </a:lnTo>
                <a:lnTo>
                  <a:pt x="993" y="0"/>
                </a:lnTo>
                <a:lnTo>
                  <a:pt x="1000" y="0"/>
                </a:lnTo>
                <a:lnTo>
                  <a:pt x="1007" y="0"/>
                </a:lnTo>
                <a:lnTo>
                  <a:pt x="1015" y="0"/>
                </a:lnTo>
                <a:lnTo>
                  <a:pt x="1022" y="0"/>
                </a:lnTo>
                <a:lnTo>
                  <a:pt x="1030" y="0"/>
                </a:lnTo>
                <a:lnTo>
                  <a:pt x="1037" y="0"/>
                </a:lnTo>
                <a:lnTo>
                  <a:pt x="1044" y="0"/>
                </a:lnTo>
                <a:lnTo>
                  <a:pt x="1052" y="0"/>
                </a:lnTo>
                <a:lnTo>
                  <a:pt x="1059" y="0"/>
                </a:lnTo>
                <a:lnTo>
                  <a:pt x="1067" y="0"/>
                </a:lnTo>
                <a:lnTo>
                  <a:pt x="1074" y="0"/>
                </a:lnTo>
                <a:lnTo>
                  <a:pt x="1082" y="0"/>
                </a:lnTo>
                <a:lnTo>
                  <a:pt x="1089" y="0"/>
                </a:lnTo>
                <a:lnTo>
                  <a:pt x="1096" y="0"/>
                </a:lnTo>
                <a:lnTo>
                  <a:pt x="1104" y="0"/>
                </a:lnTo>
                <a:lnTo>
                  <a:pt x="1111" y="0"/>
                </a:lnTo>
                <a:lnTo>
                  <a:pt x="1119" y="0"/>
                </a:lnTo>
                <a:lnTo>
                  <a:pt x="1126" y="0"/>
                </a:lnTo>
                <a:lnTo>
                  <a:pt x="1133" y="0"/>
                </a:lnTo>
                <a:lnTo>
                  <a:pt x="1141" y="0"/>
                </a:lnTo>
                <a:lnTo>
                  <a:pt x="1148" y="0"/>
                </a:lnTo>
                <a:lnTo>
                  <a:pt x="1156" y="0"/>
                </a:lnTo>
                <a:lnTo>
                  <a:pt x="1163" y="0"/>
                </a:lnTo>
                <a:lnTo>
                  <a:pt x="1170" y="0"/>
                </a:lnTo>
                <a:lnTo>
                  <a:pt x="1178" y="0"/>
                </a:lnTo>
                <a:lnTo>
                  <a:pt x="1185" y="0"/>
                </a:lnTo>
                <a:lnTo>
                  <a:pt x="1193" y="0"/>
                </a:lnTo>
                <a:lnTo>
                  <a:pt x="1200" y="0"/>
                </a:lnTo>
                <a:lnTo>
                  <a:pt x="1207" y="0"/>
                </a:lnTo>
                <a:lnTo>
                  <a:pt x="1215" y="0"/>
                </a:lnTo>
                <a:lnTo>
                  <a:pt x="1222" y="0"/>
                </a:lnTo>
                <a:lnTo>
                  <a:pt x="1230" y="0"/>
                </a:lnTo>
                <a:lnTo>
                  <a:pt x="1237" y="0"/>
                </a:lnTo>
                <a:lnTo>
                  <a:pt x="1244" y="7"/>
                </a:lnTo>
                <a:lnTo>
                  <a:pt x="1252" y="7"/>
                </a:lnTo>
                <a:lnTo>
                  <a:pt x="1259" y="7"/>
                </a:lnTo>
                <a:lnTo>
                  <a:pt x="1267" y="7"/>
                </a:lnTo>
                <a:lnTo>
                  <a:pt x="1274" y="7"/>
                </a:lnTo>
                <a:lnTo>
                  <a:pt x="1281" y="7"/>
                </a:lnTo>
                <a:lnTo>
                  <a:pt x="1289" y="7"/>
                </a:lnTo>
                <a:lnTo>
                  <a:pt x="1296" y="7"/>
                </a:lnTo>
                <a:lnTo>
                  <a:pt x="1304" y="7"/>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500" name="Rectangle 1092">
            <a:extLst>
              <a:ext uri="{FF2B5EF4-FFF2-40B4-BE49-F238E27FC236}">
                <a16:creationId xmlns:a16="http://schemas.microsoft.com/office/drawing/2014/main" id="{43278098-5590-459B-9AC1-CA4C9C676600}"/>
              </a:ext>
            </a:extLst>
          </p:cNvPr>
          <p:cNvSpPr>
            <a:spLocks noChangeArrowheads="1"/>
          </p:cNvSpPr>
          <p:nvPr/>
        </p:nvSpPr>
        <p:spPr bwMode="auto">
          <a:xfrm>
            <a:off x="4495800" y="5410200"/>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en-US" sz="1800">
                <a:solidFill>
                  <a:srgbClr val="000000"/>
                </a:solidFill>
                <a:latin typeface="Helvetica" panose="020B0604020202020204" pitchFamily="34" charset="0"/>
              </a:rPr>
              <a:t>z/R</a:t>
            </a:r>
            <a:endParaRPr lang="en-US" altLang="en-US" sz="1800"/>
          </a:p>
        </p:txBody>
      </p:sp>
      <p:grpSp>
        <p:nvGrpSpPr>
          <p:cNvPr id="17418" name="Group 10">
            <a:extLst>
              <a:ext uri="{FF2B5EF4-FFF2-40B4-BE49-F238E27FC236}">
                <a16:creationId xmlns:a16="http://schemas.microsoft.com/office/drawing/2014/main" id="{11DFCE83-24F6-4767-81D9-410246F88167}"/>
              </a:ext>
            </a:extLst>
          </p:cNvPr>
          <p:cNvGrpSpPr>
            <a:grpSpLocks/>
          </p:cNvGrpSpPr>
          <p:nvPr/>
        </p:nvGrpSpPr>
        <p:grpSpPr bwMode="auto">
          <a:xfrm>
            <a:off x="1508125" y="2819400"/>
            <a:ext cx="739775" cy="998538"/>
            <a:chOff x="950" y="1776"/>
            <a:chExt cx="466" cy="629"/>
          </a:xfrm>
        </p:grpSpPr>
        <p:sp>
          <p:nvSpPr>
            <p:cNvPr id="17413" name="Text Box 5">
              <a:extLst>
                <a:ext uri="{FF2B5EF4-FFF2-40B4-BE49-F238E27FC236}">
                  <a16:creationId xmlns:a16="http://schemas.microsoft.com/office/drawing/2014/main" id="{E673B200-0C92-4B2C-857D-72552DAD6703}"/>
                </a:ext>
              </a:extLst>
            </p:cNvPr>
            <p:cNvSpPr txBox="1">
              <a:spLocks noChangeArrowheads="1"/>
            </p:cNvSpPr>
            <p:nvPr/>
          </p:nvSpPr>
          <p:spPr bwMode="auto">
            <a:xfrm>
              <a:off x="1008" y="1776"/>
              <a:ext cx="288"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p>
          </p:txBody>
        </p:sp>
        <p:sp>
          <p:nvSpPr>
            <p:cNvPr id="17414" name="Line 6">
              <a:extLst>
                <a:ext uri="{FF2B5EF4-FFF2-40B4-BE49-F238E27FC236}">
                  <a16:creationId xmlns:a16="http://schemas.microsoft.com/office/drawing/2014/main" id="{97D4A169-E26D-4C8E-9ADD-56D9B5D32594}"/>
                </a:ext>
              </a:extLst>
            </p:cNvPr>
            <p:cNvSpPr>
              <a:spLocks noChangeShapeType="1"/>
            </p:cNvSpPr>
            <p:nvPr/>
          </p:nvSpPr>
          <p:spPr bwMode="auto">
            <a:xfrm>
              <a:off x="1008" y="206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5" name="Text Box 7">
              <a:extLst>
                <a:ext uri="{FF2B5EF4-FFF2-40B4-BE49-F238E27FC236}">
                  <a16:creationId xmlns:a16="http://schemas.microsoft.com/office/drawing/2014/main" id="{BDEDB8B8-2884-43F9-9BFB-F495EACB9577}"/>
                </a:ext>
              </a:extLst>
            </p:cNvPr>
            <p:cNvSpPr txBox="1">
              <a:spLocks noChangeArrowheads="1"/>
            </p:cNvSpPr>
            <p:nvPr/>
          </p:nvSpPr>
          <p:spPr bwMode="auto">
            <a:xfrm>
              <a:off x="950" y="2057"/>
              <a:ext cx="466" cy="34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r</a:t>
              </a:r>
              <a:r>
                <a:rPr lang="en-US" altLang="en-US"/>
                <a:t>cv</a:t>
              </a:r>
              <a:r>
                <a:rPr lang="en-US" altLang="en-US" baseline="-25000"/>
                <a:t>0</a:t>
              </a:r>
              <a:endParaRPr lang="en-US" altLang="en-US"/>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BB52D0A6-8ECF-4746-B9C9-971518A01CE8}"/>
              </a:ext>
            </a:extLst>
          </p:cNvPr>
          <p:cNvSpPr>
            <a:spLocks noChangeArrowheads="1"/>
          </p:cNvSpPr>
          <p:nvPr/>
        </p:nvSpPr>
        <p:spPr bwMode="auto">
          <a:xfrm>
            <a:off x="762000" y="152400"/>
            <a:ext cx="7507288" cy="48387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function p = focused_on_axis(zR, A,c,F,R)</a:t>
            </a:r>
          </a:p>
          <a:p>
            <a:r>
              <a:rPr lang="en-US" altLang="en-US"/>
              <a:t>% on axis pressure of a spherically focused probe</a:t>
            </a:r>
          </a:p>
          <a:p>
            <a:r>
              <a:rPr lang="en-US" altLang="en-US"/>
              <a:t>% as a function of the normalized distance, zR = z/R</a:t>
            </a:r>
          </a:p>
          <a:p>
            <a:r>
              <a:rPr lang="en-US" altLang="en-US"/>
              <a:t>%A, radius of the transducer in mm. R , focal length in mm.</a:t>
            </a:r>
          </a:p>
          <a:p>
            <a:r>
              <a:rPr lang="en-US" altLang="en-US"/>
              <a:t>%c, the wave speed in m/sec, and F the frequency in MHz</a:t>
            </a:r>
          </a:p>
          <a:p>
            <a:r>
              <a:rPr lang="en-US" altLang="en-US"/>
              <a:t>al=1000*A*F/c;</a:t>
            </a:r>
          </a:p>
          <a:p>
            <a:r>
              <a:rPr lang="en-US" altLang="en-US"/>
              <a:t>ka=2*pi*al;</a:t>
            </a:r>
          </a:p>
          <a:p>
            <a:r>
              <a:rPr lang="en-US" altLang="en-US"/>
              <a:t>zN=(R/A)*(1/al)*(zR);</a:t>
            </a:r>
          </a:p>
          <a:p>
            <a:r>
              <a:rPr lang="en-US" altLang="en-US"/>
              <a:t>kz=ka*al*zN;</a:t>
            </a:r>
          </a:p>
          <a:p>
            <a:r>
              <a:rPr lang="en-US" altLang="en-US"/>
              <a:t>kR=2000*pi*F*R/c;</a:t>
            </a:r>
          </a:p>
          <a:p>
            <a:r>
              <a:rPr lang="en-US" altLang="en-US"/>
              <a:t>kh=kR-sqrt(kR^2-ka^2);</a:t>
            </a:r>
          </a:p>
          <a:p>
            <a:r>
              <a:rPr lang="en-US" altLang="en-US"/>
              <a:t>kre=sqrt((kz-kh).^2+ka^2);</a:t>
            </a:r>
          </a:p>
          <a:p>
            <a:r>
              <a:rPr lang="en-US" altLang="en-US"/>
              <a:t>p = (exp(i*kz) -exp(i*kre))./(1-kz./kR);</a:t>
            </a:r>
          </a:p>
        </p:txBody>
      </p:sp>
      <p:sp>
        <p:nvSpPr>
          <p:cNvPr id="18435" name="Rectangle 3">
            <a:extLst>
              <a:ext uri="{FF2B5EF4-FFF2-40B4-BE49-F238E27FC236}">
                <a16:creationId xmlns:a16="http://schemas.microsoft.com/office/drawing/2014/main" id="{F2CF0EAD-9850-4074-BD87-31D516A261C1}"/>
              </a:ext>
            </a:extLst>
          </p:cNvPr>
          <p:cNvSpPr>
            <a:spLocks noChangeArrowheads="1"/>
          </p:cNvSpPr>
          <p:nvPr/>
        </p:nvSpPr>
        <p:spPr bwMode="auto">
          <a:xfrm>
            <a:off x="685800" y="5410200"/>
            <a:ext cx="4977709" cy="120032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dirty="0"/>
              <a:t>MAT&gt; </a:t>
            </a:r>
            <a:r>
              <a:rPr lang="en-US" altLang="en-US" sz="1800" dirty="0" err="1"/>
              <a:t>zR</a:t>
            </a:r>
            <a:r>
              <a:rPr lang="en-US" altLang="en-US" sz="1800" dirty="0"/>
              <a:t>=</a:t>
            </a:r>
            <a:r>
              <a:rPr lang="en-US" altLang="en-US" sz="1800" dirty="0" err="1"/>
              <a:t>linspace</a:t>
            </a:r>
            <a:r>
              <a:rPr lang="en-US" altLang="en-US" sz="1800" dirty="0"/>
              <a:t>(.2,4,500);</a:t>
            </a:r>
          </a:p>
          <a:p>
            <a:r>
              <a:rPr lang="en-US" altLang="en-US" sz="1800" dirty="0"/>
              <a:t>MAT&gt; p = </a:t>
            </a:r>
            <a:r>
              <a:rPr lang="en-US" altLang="en-US" sz="1800" dirty="0" err="1"/>
              <a:t>focused_on_axis</a:t>
            </a:r>
            <a:r>
              <a:rPr lang="en-US" altLang="en-US" sz="1800" dirty="0"/>
              <a:t>(zR,6.35,1480,10,76.2);</a:t>
            </a:r>
          </a:p>
          <a:p>
            <a:r>
              <a:rPr lang="en-US" altLang="en-US" sz="1800" dirty="0"/>
              <a:t>MAT&gt; plot(</a:t>
            </a:r>
            <a:r>
              <a:rPr lang="en-US" altLang="en-US" sz="1800" dirty="0" err="1"/>
              <a:t>zR,abs</a:t>
            </a:r>
            <a:r>
              <a:rPr lang="en-US" altLang="en-US" sz="1800" dirty="0"/>
              <a:t>(p))</a:t>
            </a:r>
          </a:p>
          <a:p>
            <a:r>
              <a:rPr lang="en-US" altLang="en-US" sz="1800" dirty="0"/>
              <a:t>MAT&gt; </a:t>
            </a:r>
            <a:r>
              <a:rPr lang="en-US" altLang="en-US" sz="1800" dirty="0" err="1"/>
              <a:t>xlabel</a:t>
            </a:r>
            <a:r>
              <a:rPr lang="en-US" altLang="en-US" sz="1800" dirty="0"/>
              <a:t>('z/R')</a:t>
            </a:r>
            <a:endParaRPr lang="en-US"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a:extLst>
              <a:ext uri="{FF2B5EF4-FFF2-40B4-BE49-F238E27FC236}">
                <a16:creationId xmlns:a16="http://schemas.microsoft.com/office/drawing/2014/main" id="{4324C5B1-C35C-4170-838C-A5E35D398B4A}"/>
              </a:ext>
            </a:extLst>
          </p:cNvPr>
          <p:cNvSpPr txBox="1">
            <a:spLocks noChangeArrowheads="1"/>
          </p:cNvSpPr>
          <p:nvPr/>
        </p:nvSpPr>
        <p:spPr bwMode="auto">
          <a:xfrm>
            <a:off x="2819400" y="457200"/>
            <a:ext cx="31178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Paraxial Approximation</a:t>
            </a:r>
          </a:p>
        </p:txBody>
      </p:sp>
      <p:graphicFrame>
        <p:nvGraphicFramePr>
          <p:cNvPr id="19459" name="Object 3">
            <a:extLst>
              <a:ext uri="{FF2B5EF4-FFF2-40B4-BE49-F238E27FC236}">
                <a16:creationId xmlns:a16="http://schemas.microsoft.com/office/drawing/2014/main" id="{3C0C210F-FF9F-4FB2-B939-255EF30E334A}"/>
              </a:ext>
            </a:extLst>
          </p:cNvPr>
          <p:cNvGraphicFramePr>
            <a:graphicFrameLocks noChangeAspect="1"/>
          </p:cNvGraphicFramePr>
          <p:nvPr/>
        </p:nvGraphicFramePr>
        <p:xfrm>
          <a:off x="3505200" y="1219200"/>
          <a:ext cx="1524000" cy="728663"/>
        </p:xfrm>
        <a:graphic>
          <a:graphicData uri="http://schemas.openxmlformats.org/presentationml/2006/ole">
            <mc:AlternateContent xmlns:mc="http://schemas.openxmlformats.org/markup-compatibility/2006">
              <mc:Choice xmlns:v="urn:schemas-microsoft-com:vml" Requires="v">
                <p:oleObj spid="_x0000_s13318" name="MathType Equation" r:id="rId4" imgW="1168400" imgH="558800" progId="Equation">
                  <p:embed/>
                </p:oleObj>
              </mc:Choice>
              <mc:Fallback>
                <p:oleObj name="MathType Equation" r:id="rId4" imgW="1168400" imgH="558800" progId="Equation">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1219200"/>
                        <a:ext cx="1524000" cy="7286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460" name="Object 4">
            <a:extLst>
              <a:ext uri="{FF2B5EF4-FFF2-40B4-BE49-F238E27FC236}">
                <a16:creationId xmlns:a16="http://schemas.microsoft.com/office/drawing/2014/main" id="{681405D2-EAA6-437D-B253-D208C3629433}"/>
              </a:ext>
            </a:extLst>
          </p:cNvPr>
          <p:cNvGraphicFramePr>
            <a:graphicFrameLocks noChangeAspect="1"/>
          </p:cNvGraphicFramePr>
          <p:nvPr/>
        </p:nvGraphicFramePr>
        <p:xfrm>
          <a:off x="1371600" y="2286000"/>
          <a:ext cx="5867400" cy="968375"/>
        </p:xfrm>
        <a:graphic>
          <a:graphicData uri="http://schemas.openxmlformats.org/presentationml/2006/ole">
            <mc:AlternateContent xmlns:mc="http://schemas.openxmlformats.org/markup-compatibility/2006">
              <mc:Choice xmlns:v="urn:schemas-microsoft-com:vml" Requires="v">
                <p:oleObj spid="_x0000_s13319" name="MathType Equation" r:id="rId6" imgW="4229100" imgH="698500" progId="Equation">
                  <p:embed/>
                </p:oleObj>
              </mc:Choice>
              <mc:Fallback>
                <p:oleObj name="MathType Equation" r:id="rId6" imgW="4229100" imgH="698500" progId="Equation">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71600" y="2286000"/>
                        <a:ext cx="5867400" cy="968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9468" name="Group 12">
            <a:extLst>
              <a:ext uri="{FF2B5EF4-FFF2-40B4-BE49-F238E27FC236}">
                <a16:creationId xmlns:a16="http://schemas.microsoft.com/office/drawing/2014/main" id="{EE0D776D-3DFF-4329-B683-0676242EB62D}"/>
              </a:ext>
            </a:extLst>
          </p:cNvPr>
          <p:cNvGrpSpPr>
            <a:grpSpLocks/>
          </p:cNvGrpSpPr>
          <p:nvPr/>
        </p:nvGrpSpPr>
        <p:grpSpPr bwMode="auto">
          <a:xfrm>
            <a:off x="2667000" y="3263900"/>
            <a:ext cx="1447800" cy="152400"/>
            <a:chOff x="1680" y="1968"/>
            <a:chExt cx="912" cy="96"/>
          </a:xfrm>
        </p:grpSpPr>
        <p:sp>
          <p:nvSpPr>
            <p:cNvPr id="19461" name="Line 5">
              <a:extLst>
                <a:ext uri="{FF2B5EF4-FFF2-40B4-BE49-F238E27FC236}">
                  <a16:creationId xmlns:a16="http://schemas.microsoft.com/office/drawing/2014/main" id="{A5A29816-05F2-40D1-BD95-368E91AA01FF}"/>
                </a:ext>
              </a:extLst>
            </p:cNvPr>
            <p:cNvSpPr>
              <a:spLocks noChangeShapeType="1"/>
            </p:cNvSpPr>
            <p:nvPr/>
          </p:nvSpPr>
          <p:spPr bwMode="auto">
            <a:xfrm>
              <a:off x="1680" y="2064"/>
              <a:ext cx="9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2" name="Line 6">
              <a:extLst>
                <a:ext uri="{FF2B5EF4-FFF2-40B4-BE49-F238E27FC236}">
                  <a16:creationId xmlns:a16="http://schemas.microsoft.com/office/drawing/2014/main" id="{CBBBCE7A-4156-4665-801B-C48E5B68FBB1}"/>
                </a:ext>
              </a:extLst>
            </p:cNvPr>
            <p:cNvSpPr>
              <a:spLocks noChangeShapeType="1"/>
            </p:cNvSpPr>
            <p:nvPr/>
          </p:nvSpPr>
          <p:spPr bwMode="auto">
            <a:xfrm flipV="1">
              <a:off x="1680" y="1968"/>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3" name="Line 7">
              <a:extLst>
                <a:ext uri="{FF2B5EF4-FFF2-40B4-BE49-F238E27FC236}">
                  <a16:creationId xmlns:a16="http://schemas.microsoft.com/office/drawing/2014/main" id="{19AA9CD3-249B-4662-9321-0B453FDB6CBD}"/>
                </a:ext>
              </a:extLst>
            </p:cNvPr>
            <p:cNvSpPr>
              <a:spLocks noChangeShapeType="1"/>
            </p:cNvSpPr>
            <p:nvPr/>
          </p:nvSpPr>
          <p:spPr bwMode="auto">
            <a:xfrm flipV="1">
              <a:off x="2592" y="1968"/>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9464" name="Text Box 8">
            <a:extLst>
              <a:ext uri="{FF2B5EF4-FFF2-40B4-BE49-F238E27FC236}">
                <a16:creationId xmlns:a16="http://schemas.microsoft.com/office/drawing/2014/main" id="{61F049BF-95D4-4E10-BC70-3AECF479781A}"/>
              </a:ext>
            </a:extLst>
          </p:cNvPr>
          <p:cNvSpPr txBox="1">
            <a:spLocks noChangeArrowheads="1"/>
          </p:cNvSpPr>
          <p:nvPr/>
        </p:nvSpPr>
        <p:spPr bwMode="auto">
          <a:xfrm>
            <a:off x="2270125" y="3565525"/>
            <a:ext cx="1638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plane wave </a:t>
            </a:r>
          </a:p>
        </p:txBody>
      </p:sp>
      <p:sp>
        <p:nvSpPr>
          <p:cNvPr id="19465" name="Line 9">
            <a:extLst>
              <a:ext uri="{FF2B5EF4-FFF2-40B4-BE49-F238E27FC236}">
                <a16:creationId xmlns:a16="http://schemas.microsoft.com/office/drawing/2014/main" id="{337463A0-8D52-4167-B3A2-8E27BFC4676D}"/>
              </a:ext>
            </a:extLst>
          </p:cNvPr>
          <p:cNvSpPr>
            <a:spLocks noChangeShapeType="1"/>
          </p:cNvSpPr>
          <p:nvPr/>
        </p:nvSpPr>
        <p:spPr bwMode="auto">
          <a:xfrm>
            <a:off x="4419600" y="3429000"/>
            <a:ext cx="2743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6" name="Line 10">
            <a:extLst>
              <a:ext uri="{FF2B5EF4-FFF2-40B4-BE49-F238E27FC236}">
                <a16:creationId xmlns:a16="http://schemas.microsoft.com/office/drawing/2014/main" id="{EE483927-EAD5-4BFF-AEC4-A665D919CFF0}"/>
              </a:ext>
            </a:extLst>
          </p:cNvPr>
          <p:cNvSpPr>
            <a:spLocks noChangeShapeType="1"/>
          </p:cNvSpPr>
          <p:nvPr/>
        </p:nvSpPr>
        <p:spPr bwMode="auto">
          <a:xfrm flipV="1">
            <a:off x="4419600" y="32766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7" name="Line 11">
            <a:extLst>
              <a:ext uri="{FF2B5EF4-FFF2-40B4-BE49-F238E27FC236}">
                <a16:creationId xmlns:a16="http://schemas.microsoft.com/office/drawing/2014/main" id="{BB9B69E5-BB10-4484-BFE4-03502A0DEDAB}"/>
              </a:ext>
            </a:extLst>
          </p:cNvPr>
          <p:cNvSpPr>
            <a:spLocks noChangeShapeType="1"/>
          </p:cNvSpPr>
          <p:nvPr/>
        </p:nvSpPr>
        <p:spPr bwMode="auto">
          <a:xfrm flipV="1">
            <a:off x="7162800" y="32766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9" name="Text Box 13">
            <a:extLst>
              <a:ext uri="{FF2B5EF4-FFF2-40B4-BE49-F238E27FC236}">
                <a16:creationId xmlns:a16="http://schemas.microsoft.com/office/drawing/2014/main" id="{C565EF5B-F72C-4625-A027-BDBE6F48E4B8}"/>
              </a:ext>
            </a:extLst>
          </p:cNvPr>
          <p:cNvSpPr txBox="1">
            <a:spLocks noChangeArrowheads="1"/>
          </p:cNvSpPr>
          <p:nvPr/>
        </p:nvSpPr>
        <p:spPr bwMode="auto">
          <a:xfrm>
            <a:off x="4632325" y="3565525"/>
            <a:ext cx="2860142" cy="83099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diffraction coefficient</a:t>
            </a:r>
          </a:p>
          <a:p>
            <a:r>
              <a:rPr lang="en-US" altLang="en-US" dirty="0"/>
              <a:t>C</a:t>
            </a:r>
            <a:r>
              <a:rPr lang="en-US" altLang="en-US" baseline="-25000" dirty="0"/>
              <a:t>1</a:t>
            </a:r>
            <a:r>
              <a:rPr lang="en-US" altLang="en-US" dirty="0"/>
              <a:t>(a, z, R</a:t>
            </a:r>
            <a:r>
              <a:rPr lang="en-US" altLang="en-US" baseline="-25000" dirty="0"/>
              <a:t>0</a:t>
            </a:r>
            <a:r>
              <a:rPr lang="en-US" altLang="en-US" dirty="0"/>
              <a:t> ,</a:t>
            </a:r>
            <a:r>
              <a:rPr lang="en-US" altLang="en-US" dirty="0">
                <a:latin typeface="Symbol" panose="05050102010706020507" pitchFamily="18" charset="2"/>
              </a:rPr>
              <a:t>w</a:t>
            </a:r>
            <a:r>
              <a:rPr lang="en-US" altLang="en-US" dirty="0"/>
              <a:t>)</a:t>
            </a:r>
          </a:p>
        </p:txBody>
      </p:sp>
      <p:sp>
        <p:nvSpPr>
          <p:cNvPr id="19470" name="Text Box 14">
            <a:extLst>
              <a:ext uri="{FF2B5EF4-FFF2-40B4-BE49-F238E27FC236}">
                <a16:creationId xmlns:a16="http://schemas.microsoft.com/office/drawing/2014/main" id="{012C677D-537A-4AF0-A8AA-EF0094318A83}"/>
              </a:ext>
            </a:extLst>
          </p:cNvPr>
          <p:cNvSpPr txBox="1">
            <a:spLocks noChangeArrowheads="1"/>
          </p:cNvSpPr>
          <p:nvPr/>
        </p:nvSpPr>
        <p:spPr bwMode="auto">
          <a:xfrm>
            <a:off x="6400800" y="1371600"/>
            <a:ext cx="18288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q</a:t>
            </a:r>
            <a:r>
              <a:rPr lang="en-US" altLang="en-US" baseline="-25000"/>
              <a:t>0</a:t>
            </a:r>
            <a:r>
              <a:rPr lang="en-US" altLang="en-US" i="1"/>
              <a:t> = </a:t>
            </a:r>
            <a:r>
              <a:rPr lang="en-US" altLang="en-US"/>
              <a:t>1</a:t>
            </a:r>
            <a:r>
              <a:rPr lang="en-US" altLang="en-US" i="1"/>
              <a:t> - z/R</a:t>
            </a:r>
            <a:r>
              <a:rPr lang="en-US" altLang="en-US" baseline="-25000"/>
              <a:t>0</a:t>
            </a:r>
            <a:endParaRPr lang="en-US" altLang="en-US"/>
          </a:p>
        </p:txBody>
      </p:sp>
      <p:sp>
        <p:nvSpPr>
          <p:cNvPr id="19471" name="Text Box 15">
            <a:extLst>
              <a:ext uri="{FF2B5EF4-FFF2-40B4-BE49-F238E27FC236}">
                <a16:creationId xmlns:a16="http://schemas.microsoft.com/office/drawing/2014/main" id="{754807D2-03F5-4435-A853-B4CF23EBCDD0}"/>
              </a:ext>
            </a:extLst>
          </p:cNvPr>
          <p:cNvSpPr txBox="1">
            <a:spLocks noChangeArrowheads="1"/>
          </p:cNvSpPr>
          <p:nvPr/>
        </p:nvSpPr>
        <p:spPr bwMode="auto">
          <a:xfrm>
            <a:off x="593725" y="1946275"/>
            <a:ext cx="22574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on-axis pressure: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4" name="Group 4">
            <a:extLst>
              <a:ext uri="{FF2B5EF4-FFF2-40B4-BE49-F238E27FC236}">
                <a16:creationId xmlns:a16="http://schemas.microsoft.com/office/drawing/2014/main" id="{ADC351BB-4EB5-42FD-8861-F9034BBAF5A5}"/>
              </a:ext>
            </a:extLst>
          </p:cNvPr>
          <p:cNvGrpSpPr>
            <a:grpSpLocks/>
          </p:cNvGrpSpPr>
          <p:nvPr/>
        </p:nvGrpSpPr>
        <p:grpSpPr bwMode="auto">
          <a:xfrm>
            <a:off x="1981200" y="3962400"/>
            <a:ext cx="739775" cy="998538"/>
            <a:chOff x="950" y="1776"/>
            <a:chExt cx="466" cy="629"/>
          </a:xfrm>
        </p:grpSpPr>
        <p:sp>
          <p:nvSpPr>
            <p:cNvPr id="20485" name="Text Box 5">
              <a:extLst>
                <a:ext uri="{FF2B5EF4-FFF2-40B4-BE49-F238E27FC236}">
                  <a16:creationId xmlns:a16="http://schemas.microsoft.com/office/drawing/2014/main" id="{0BD2BC40-1623-45F1-B903-3C0D62D2CE5D}"/>
                </a:ext>
              </a:extLst>
            </p:cNvPr>
            <p:cNvSpPr txBox="1">
              <a:spLocks noChangeArrowheads="1"/>
            </p:cNvSpPr>
            <p:nvPr/>
          </p:nvSpPr>
          <p:spPr bwMode="auto">
            <a:xfrm>
              <a:off x="1008" y="1776"/>
              <a:ext cx="288"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p>
          </p:txBody>
        </p:sp>
        <p:sp>
          <p:nvSpPr>
            <p:cNvPr id="20486" name="Line 6">
              <a:extLst>
                <a:ext uri="{FF2B5EF4-FFF2-40B4-BE49-F238E27FC236}">
                  <a16:creationId xmlns:a16="http://schemas.microsoft.com/office/drawing/2014/main" id="{0E432CAE-5246-4830-ABCB-20ED79436DBA}"/>
                </a:ext>
              </a:extLst>
            </p:cNvPr>
            <p:cNvSpPr>
              <a:spLocks noChangeShapeType="1"/>
            </p:cNvSpPr>
            <p:nvPr/>
          </p:nvSpPr>
          <p:spPr bwMode="auto">
            <a:xfrm>
              <a:off x="1008" y="206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7" name="Text Box 7">
              <a:extLst>
                <a:ext uri="{FF2B5EF4-FFF2-40B4-BE49-F238E27FC236}">
                  <a16:creationId xmlns:a16="http://schemas.microsoft.com/office/drawing/2014/main" id="{B0632F50-9FF5-4137-B8C8-549DE75D57E9}"/>
                </a:ext>
              </a:extLst>
            </p:cNvPr>
            <p:cNvSpPr txBox="1">
              <a:spLocks noChangeArrowheads="1"/>
            </p:cNvSpPr>
            <p:nvPr/>
          </p:nvSpPr>
          <p:spPr bwMode="auto">
            <a:xfrm>
              <a:off x="950" y="2057"/>
              <a:ext cx="466" cy="34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r</a:t>
              </a:r>
              <a:r>
                <a:rPr lang="en-US" altLang="en-US"/>
                <a:t>cv</a:t>
              </a:r>
              <a:r>
                <a:rPr lang="en-US" altLang="en-US" baseline="-25000"/>
                <a:t>0</a:t>
              </a:r>
              <a:endParaRPr lang="en-US" altLang="en-US"/>
            </a:p>
          </p:txBody>
        </p:sp>
      </p:grpSp>
      <p:grpSp>
        <p:nvGrpSpPr>
          <p:cNvPr id="20488" name="Group 8">
            <a:extLst>
              <a:ext uri="{FF2B5EF4-FFF2-40B4-BE49-F238E27FC236}">
                <a16:creationId xmlns:a16="http://schemas.microsoft.com/office/drawing/2014/main" id="{28A0627A-0112-466E-89E4-36F97F81A509}"/>
              </a:ext>
            </a:extLst>
          </p:cNvPr>
          <p:cNvGrpSpPr>
            <a:grpSpLocks/>
          </p:cNvGrpSpPr>
          <p:nvPr/>
        </p:nvGrpSpPr>
        <p:grpSpPr bwMode="auto">
          <a:xfrm>
            <a:off x="2057400" y="990600"/>
            <a:ext cx="739775" cy="998538"/>
            <a:chOff x="950" y="1776"/>
            <a:chExt cx="466" cy="629"/>
          </a:xfrm>
        </p:grpSpPr>
        <p:sp>
          <p:nvSpPr>
            <p:cNvPr id="20489" name="Text Box 9">
              <a:extLst>
                <a:ext uri="{FF2B5EF4-FFF2-40B4-BE49-F238E27FC236}">
                  <a16:creationId xmlns:a16="http://schemas.microsoft.com/office/drawing/2014/main" id="{E4666340-59F1-4455-A9E4-748381561AEA}"/>
                </a:ext>
              </a:extLst>
            </p:cNvPr>
            <p:cNvSpPr txBox="1">
              <a:spLocks noChangeArrowheads="1"/>
            </p:cNvSpPr>
            <p:nvPr/>
          </p:nvSpPr>
          <p:spPr bwMode="auto">
            <a:xfrm>
              <a:off x="1008" y="1776"/>
              <a:ext cx="288"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p>
          </p:txBody>
        </p:sp>
        <p:sp>
          <p:nvSpPr>
            <p:cNvPr id="20490" name="Line 10">
              <a:extLst>
                <a:ext uri="{FF2B5EF4-FFF2-40B4-BE49-F238E27FC236}">
                  <a16:creationId xmlns:a16="http://schemas.microsoft.com/office/drawing/2014/main" id="{7684FDBE-4C3F-4B0F-BF31-8E5D4079771A}"/>
                </a:ext>
              </a:extLst>
            </p:cNvPr>
            <p:cNvSpPr>
              <a:spLocks noChangeShapeType="1"/>
            </p:cNvSpPr>
            <p:nvPr/>
          </p:nvSpPr>
          <p:spPr bwMode="auto">
            <a:xfrm>
              <a:off x="1008" y="2064"/>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1" name="Text Box 11">
              <a:extLst>
                <a:ext uri="{FF2B5EF4-FFF2-40B4-BE49-F238E27FC236}">
                  <a16:creationId xmlns:a16="http://schemas.microsoft.com/office/drawing/2014/main" id="{2F5C49D1-5203-4DDB-9582-7A20394C0185}"/>
                </a:ext>
              </a:extLst>
            </p:cNvPr>
            <p:cNvSpPr txBox="1">
              <a:spLocks noChangeArrowheads="1"/>
            </p:cNvSpPr>
            <p:nvPr/>
          </p:nvSpPr>
          <p:spPr bwMode="auto">
            <a:xfrm>
              <a:off x="950" y="2057"/>
              <a:ext cx="466" cy="34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r</a:t>
              </a:r>
              <a:r>
                <a:rPr lang="en-US" altLang="en-US"/>
                <a:t>cv</a:t>
              </a:r>
              <a:r>
                <a:rPr lang="en-US" altLang="en-US" baseline="-25000"/>
                <a:t>0</a:t>
              </a:r>
              <a:endParaRPr lang="en-US" altLang="en-US"/>
            </a:p>
          </p:txBody>
        </p:sp>
      </p:grpSp>
      <p:sp>
        <p:nvSpPr>
          <p:cNvPr id="20492" name="Text Box 12">
            <a:extLst>
              <a:ext uri="{FF2B5EF4-FFF2-40B4-BE49-F238E27FC236}">
                <a16:creationId xmlns:a16="http://schemas.microsoft.com/office/drawing/2014/main" id="{8BCCFF04-D9A9-4E3E-8CFD-3C44D2FF4B2B}"/>
              </a:ext>
            </a:extLst>
          </p:cNvPr>
          <p:cNvSpPr txBox="1">
            <a:spLocks noChangeArrowheads="1"/>
          </p:cNvSpPr>
          <p:nvPr/>
        </p:nvSpPr>
        <p:spPr bwMode="auto">
          <a:xfrm>
            <a:off x="746125" y="1050925"/>
            <a:ext cx="8255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exact</a:t>
            </a:r>
          </a:p>
        </p:txBody>
      </p:sp>
      <p:sp>
        <p:nvSpPr>
          <p:cNvPr id="20493" name="Text Box 13">
            <a:extLst>
              <a:ext uri="{FF2B5EF4-FFF2-40B4-BE49-F238E27FC236}">
                <a16:creationId xmlns:a16="http://schemas.microsoft.com/office/drawing/2014/main" id="{DCE719C9-8EAF-4567-89CC-A20C5CA26B42}"/>
              </a:ext>
            </a:extLst>
          </p:cNvPr>
          <p:cNvSpPr txBox="1">
            <a:spLocks noChangeArrowheads="1"/>
          </p:cNvSpPr>
          <p:nvPr/>
        </p:nvSpPr>
        <p:spPr bwMode="auto">
          <a:xfrm>
            <a:off x="593725" y="4175125"/>
            <a:ext cx="11636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paraxial</a:t>
            </a:r>
          </a:p>
        </p:txBody>
      </p:sp>
      <p:sp>
        <p:nvSpPr>
          <p:cNvPr id="20494" name="Text Box 14">
            <a:extLst>
              <a:ext uri="{FF2B5EF4-FFF2-40B4-BE49-F238E27FC236}">
                <a16:creationId xmlns:a16="http://schemas.microsoft.com/office/drawing/2014/main" id="{B731E04A-DD5B-426C-8A7B-FE5F79BCEB27}"/>
              </a:ext>
            </a:extLst>
          </p:cNvPr>
          <p:cNvSpPr txBox="1">
            <a:spLocks noChangeArrowheads="1"/>
          </p:cNvSpPr>
          <p:nvPr/>
        </p:nvSpPr>
        <p:spPr bwMode="auto">
          <a:xfrm>
            <a:off x="517525" y="117475"/>
            <a:ext cx="22574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on-axis pressure:</a:t>
            </a:r>
          </a:p>
        </p:txBody>
      </p:sp>
      <p:sp>
        <p:nvSpPr>
          <p:cNvPr id="21509" name="AutoShape 5">
            <a:extLst>
              <a:ext uri="{FF2B5EF4-FFF2-40B4-BE49-F238E27FC236}">
                <a16:creationId xmlns:a16="http://schemas.microsoft.com/office/drawing/2014/main" id="{67E51A38-CCC7-4C5D-9FCB-8AD4D1A2CA07}"/>
              </a:ext>
            </a:extLst>
          </p:cNvPr>
          <p:cNvSpPr>
            <a:spLocks noChangeAspect="1" noChangeArrowheads="1" noTextEdit="1"/>
          </p:cNvSpPr>
          <p:nvPr/>
        </p:nvSpPr>
        <p:spPr bwMode="auto">
          <a:xfrm>
            <a:off x="2590800" y="152400"/>
            <a:ext cx="4038600" cy="302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11" name="Rectangle 7">
            <a:extLst>
              <a:ext uri="{FF2B5EF4-FFF2-40B4-BE49-F238E27FC236}">
                <a16:creationId xmlns:a16="http://schemas.microsoft.com/office/drawing/2014/main" id="{1A342B6B-4643-4282-97D2-B3FFA6891F23}"/>
              </a:ext>
            </a:extLst>
          </p:cNvPr>
          <p:cNvSpPr>
            <a:spLocks noChangeArrowheads="1"/>
          </p:cNvSpPr>
          <p:nvPr/>
        </p:nvSpPr>
        <p:spPr bwMode="auto">
          <a:xfrm>
            <a:off x="2590800" y="152400"/>
            <a:ext cx="4038600" cy="3036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12" name="Rectangle 8">
            <a:extLst>
              <a:ext uri="{FF2B5EF4-FFF2-40B4-BE49-F238E27FC236}">
                <a16:creationId xmlns:a16="http://schemas.microsoft.com/office/drawing/2014/main" id="{C24B8EE0-591A-4165-89E7-32428089A5DD}"/>
              </a:ext>
            </a:extLst>
          </p:cNvPr>
          <p:cNvSpPr>
            <a:spLocks noChangeArrowheads="1"/>
          </p:cNvSpPr>
          <p:nvPr/>
        </p:nvSpPr>
        <p:spPr bwMode="auto">
          <a:xfrm>
            <a:off x="3114675" y="376238"/>
            <a:ext cx="3117850" cy="2462212"/>
          </a:xfrm>
          <a:prstGeom prst="rect">
            <a:avLst/>
          </a:prstGeom>
          <a:solidFill>
            <a:srgbClr val="FFFFFF"/>
          </a:solidFill>
          <a:ln w="7938">
            <a:solidFill>
              <a:srgbClr val="FFFFFF"/>
            </a:solidFill>
            <a:miter lim="800000"/>
            <a:headEnd/>
            <a:tailEnd/>
          </a:ln>
        </p:spPr>
        <p:txBody>
          <a:bodyPr/>
          <a:lstStyle/>
          <a:p>
            <a:endParaRPr lang="en-US"/>
          </a:p>
        </p:txBody>
      </p:sp>
      <p:sp>
        <p:nvSpPr>
          <p:cNvPr id="21513" name="Line 9">
            <a:extLst>
              <a:ext uri="{FF2B5EF4-FFF2-40B4-BE49-F238E27FC236}">
                <a16:creationId xmlns:a16="http://schemas.microsoft.com/office/drawing/2014/main" id="{CC20A0AF-4936-40A1-B70A-D511368686D3}"/>
              </a:ext>
            </a:extLst>
          </p:cNvPr>
          <p:cNvSpPr>
            <a:spLocks noChangeShapeType="1"/>
          </p:cNvSpPr>
          <p:nvPr/>
        </p:nvSpPr>
        <p:spPr bwMode="auto">
          <a:xfrm>
            <a:off x="3111500" y="2841625"/>
            <a:ext cx="312420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4" name="Line 10">
            <a:extLst>
              <a:ext uri="{FF2B5EF4-FFF2-40B4-BE49-F238E27FC236}">
                <a16:creationId xmlns:a16="http://schemas.microsoft.com/office/drawing/2014/main" id="{3A6F7B6D-08C4-4262-93EF-D0D525E40E07}"/>
              </a:ext>
            </a:extLst>
          </p:cNvPr>
          <p:cNvSpPr>
            <a:spLocks noChangeShapeType="1"/>
          </p:cNvSpPr>
          <p:nvPr/>
        </p:nvSpPr>
        <p:spPr bwMode="auto">
          <a:xfrm>
            <a:off x="3111500" y="373063"/>
            <a:ext cx="312420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5" name="Line 11">
            <a:extLst>
              <a:ext uri="{FF2B5EF4-FFF2-40B4-BE49-F238E27FC236}">
                <a16:creationId xmlns:a16="http://schemas.microsoft.com/office/drawing/2014/main" id="{90383253-D9FA-4D27-9871-7051E08F7EF8}"/>
              </a:ext>
            </a:extLst>
          </p:cNvPr>
          <p:cNvSpPr>
            <a:spLocks noChangeShapeType="1"/>
          </p:cNvSpPr>
          <p:nvPr/>
        </p:nvSpPr>
        <p:spPr bwMode="auto">
          <a:xfrm flipV="1">
            <a:off x="3111500" y="373063"/>
            <a:ext cx="1588" cy="24685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6" name="Line 12">
            <a:extLst>
              <a:ext uri="{FF2B5EF4-FFF2-40B4-BE49-F238E27FC236}">
                <a16:creationId xmlns:a16="http://schemas.microsoft.com/office/drawing/2014/main" id="{A96BC308-186D-4869-8C88-87760EC79B1C}"/>
              </a:ext>
            </a:extLst>
          </p:cNvPr>
          <p:cNvSpPr>
            <a:spLocks noChangeShapeType="1"/>
          </p:cNvSpPr>
          <p:nvPr/>
        </p:nvSpPr>
        <p:spPr bwMode="auto">
          <a:xfrm flipV="1">
            <a:off x="6235700" y="373063"/>
            <a:ext cx="1588" cy="24685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7" name="Line 13">
            <a:extLst>
              <a:ext uri="{FF2B5EF4-FFF2-40B4-BE49-F238E27FC236}">
                <a16:creationId xmlns:a16="http://schemas.microsoft.com/office/drawing/2014/main" id="{275F5ACA-D350-448A-B947-3D9CDB6092B7}"/>
              </a:ext>
            </a:extLst>
          </p:cNvPr>
          <p:cNvSpPr>
            <a:spLocks noChangeShapeType="1"/>
          </p:cNvSpPr>
          <p:nvPr/>
        </p:nvSpPr>
        <p:spPr bwMode="auto">
          <a:xfrm>
            <a:off x="3111500" y="2841625"/>
            <a:ext cx="312420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8" name="Line 14">
            <a:extLst>
              <a:ext uri="{FF2B5EF4-FFF2-40B4-BE49-F238E27FC236}">
                <a16:creationId xmlns:a16="http://schemas.microsoft.com/office/drawing/2014/main" id="{28771EE4-A32D-445B-8F53-3D0BC3301AA8}"/>
              </a:ext>
            </a:extLst>
          </p:cNvPr>
          <p:cNvSpPr>
            <a:spLocks noChangeShapeType="1"/>
          </p:cNvSpPr>
          <p:nvPr/>
        </p:nvSpPr>
        <p:spPr bwMode="auto">
          <a:xfrm flipV="1">
            <a:off x="3111500" y="373063"/>
            <a:ext cx="1588" cy="24685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9" name="Line 15">
            <a:extLst>
              <a:ext uri="{FF2B5EF4-FFF2-40B4-BE49-F238E27FC236}">
                <a16:creationId xmlns:a16="http://schemas.microsoft.com/office/drawing/2014/main" id="{E08ABC7A-F80D-4A99-AE9C-835CFC162288}"/>
              </a:ext>
            </a:extLst>
          </p:cNvPr>
          <p:cNvSpPr>
            <a:spLocks noChangeShapeType="1"/>
          </p:cNvSpPr>
          <p:nvPr/>
        </p:nvSpPr>
        <p:spPr bwMode="auto">
          <a:xfrm flipV="1">
            <a:off x="3111500" y="2809875"/>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0" name="Line 16">
            <a:extLst>
              <a:ext uri="{FF2B5EF4-FFF2-40B4-BE49-F238E27FC236}">
                <a16:creationId xmlns:a16="http://schemas.microsoft.com/office/drawing/2014/main" id="{2B420DCB-D600-4BC6-B396-EDDCC4370087}"/>
              </a:ext>
            </a:extLst>
          </p:cNvPr>
          <p:cNvSpPr>
            <a:spLocks noChangeShapeType="1"/>
          </p:cNvSpPr>
          <p:nvPr/>
        </p:nvSpPr>
        <p:spPr bwMode="auto">
          <a:xfrm>
            <a:off x="3111500" y="373063"/>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1" name="Rectangle 17">
            <a:extLst>
              <a:ext uri="{FF2B5EF4-FFF2-40B4-BE49-F238E27FC236}">
                <a16:creationId xmlns:a16="http://schemas.microsoft.com/office/drawing/2014/main" id="{C4621B80-0317-49A2-A178-9D596F3AD3B7}"/>
              </a:ext>
            </a:extLst>
          </p:cNvPr>
          <p:cNvSpPr>
            <a:spLocks noChangeArrowheads="1"/>
          </p:cNvSpPr>
          <p:nvPr/>
        </p:nvSpPr>
        <p:spPr bwMode="auto">
          <a:xfrm>
            <a:off x="3087688" y="285750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0</a:t>
            </a:r>
            <a:endParaRPr lang="en-US" altLang="en-US"/>
          </a:p>
        </p:txBody>
      </p:sp>
      <p:sp>
        <p:nvSpPr>
          <p:cNvPr id="21522" name="Line 18">
            <a:extLst>
              <a:ext uri="{FF2B5EF4-FFF2-40B4-BE49-F238E27FC236}">
                <a16:creationId xmlns:a16="http://schemas.microsoft.com/office/drawing/2014/main" id="{9B08A2E5-7EE6-48AB-B9A4-633CEFF5B0CB}"/>
              </a:ext>
            </a:extLst>
          </p:cNvPr>
          <p:cNvSpPr>
            <a:spLocks noChangeShapeType="1"/>
          </p:cNvSpPr>
          <p:nvPr/>
        </p:nvSpPr>
        <p:spPr bwMode="auto">
          <a:xfrm flipV="1">
            <a:off x="3505200" y="2809875"/>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3" name="Line 19">
            <a:extLst>
              <a:ext uri="{FF2B5EF4-FFF2-40B4-BE49-F238E27FC236}">
                <a16:creationId xmlns:a16="http://schemas.microsoft.com/office/drawing/2014/main" id="{270DADF9-37C2-426B-8C8E-F40426DF8DBF}"/>
              </a:ext>
            </a:extLst>
          </p:cNvPr>
          <p:cNvSpPr>
            <a:spLocks noChangeShapeType="1"/>
          </p:cNvSpPr>
          <p:nvPr/>
        </p:nvSpPr>
        <p:spPr bwMode="auto">
          <a:xfrm>
            <a:off x="3505200" y="373063"/>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4" name="Rectangle 20">
            <a:extLst>
              <a:ext uri="{FF2B5EF4-FFF2-40B4-BE49-F238E27FC236}">
                <a16:creationId xmlns:a16="http://schemas.microsoft.com/office/drawing/2014/main" id="{99FE4DDA-F80B-4CD9-8F27-503112E5F2B0}"/>
              </a:ext>
            </a:extLst>
          </p:cNvPr>
          <p:cNvSpPr>
            <a:spLocks noChangeArrowheads="1"/>
          </p:cNvSpPr>
          <p:nvPr/>
        </p:nvSpPr>
        <p:spPr bwMode="auto">
          <a:xfrm>
            <a:off x="3451225" y="2857500"/>
            <a:ext cx="1063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0.5</a:t>
            </a:r>
            <a:endParaRPr lang="en-US" altLang="en-US"/>
          </a:p>
        </p:txBody>
      </p:sp>
      <p:sp>
        <p:nvSpPr>
          <p:cNvPr id="21525" name="Line 21">
            <a:extLst>
              <a:ext uri="{FF2B5EF4-FFF2-40B4-BE49-F238E27FC236}">
                <a16:creationId xmlns:a16="http://schemas.microsoft.com/office/drawing/2014/main" id="{65BDCD49-4336-4404-9379-C592A10DD4F3}"/>
              </a:ext>
            </a:extLst>
          </p:cNvPr>
          <p:cNvSpPr>
            <a:spLocks noChangeShapeType="1"/>
          </p:cNvSpPr>
          <p:nvPr/>
        </p:nvSpPr>
        <p:spPr bwMode="auto">
          <a:xfrm flipV="1">
            <a:off x="3892550" y="2809875"/>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6" name="Line 22">
            <a:extLst>
              <a:ext uri="{FF2B5EF4-FFF2-40B4-BE49-F238E27FC236}">
                <a16:creationId xmlns:a16="http://schemas.microsoft.com/office/drawing/2014/main" id="{364F4125-AC9F-45ED-8A0F-1583F1AE9E14}"/>
              </a:ext>
            </a:extLst>
          </p:cNvPr>
          <p:cNvSpPr>
            <a:spLocks noChangeShapeType="1"/>
          </p:cNvSpPr>
          <p:nvPr/>
        </p:nvSpPr>
        <p:spPr bwMode="auto">
          <a:xfrm>
            <a:off x="3892550" y="373063"/>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7" name="Rectangle 23">
            <a:extLst>
              <a:ext uri="{FF2B5EF4-FFF2-40B4-BE49-F238E27FC236}">
                <a16:creationId xmlns:a16="http://schemas.microsoft.com/office/drawing/2014/main" id="{7ECECEA5-D25D-40CE-8F59-E61D5FC7A763}"/>
              </a:ext>
            </a:extLst>
          </p:cNvPr>
          <p:cNvSpPr>
            <a:spLocks noChangeArrowheads="1"/>
          </p:cNvSpPr>
          <p:nvPr/>
        </p:nvSpPr>
        <p:spPr bwMode="auto">
          <a:xfrm>
            <a:off x="3868738" y="285750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1</a:t>
            </a:r>
            <a:endParaRPr lang="en-US" altLang="en-US"/>
          </a:p>
        </p:txBody>
      </p:sp>
      <p:sp>
        <p:nvSpPr>
          <p:cNvPr id="21528" name="Line 24">
            <a:extLst>
              <a:ext uri="{FF2B5EF4-FFF2-40B4-BE49-F238E27FC236}">
                <a16:creationId xmlns:a16="http://schemas.microsoft.com/office/drawing/2014/main" id="{7DB77B1A-FB2B-4209-BF4F-657B857587B8}"/>
              </a:ext>
            </a:extLst>
          </p:cNvPr>
          <p:cNvSpPr>
            <a:spLocks noChangeShapeType="1"/>
          </p:cNvSpPr>
          <p:nvPr/>
        </p:nvSpPr>
        <p:spPr bwMode="auto">
          <a:xfrm flipV="1">
            <a:off x="4286250" y="2809875"/>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9" name="Line 25">
            <a:extLst>
              <a:ext uri="{FF2B5EF4-FFF2-40B4-BE49-F238E27FC236}">
                <a16:creationId xmlns:a16="http://schemas.microsoft.com/office/drawing/2014/main" id="{F2A8BC78-3525-47B1-A60F-DF13B08E5CCB}"/>
              </a:ext>
            </a:extLst>
          </p:cNvPr>
          <p:cNvSpPr>
            <a:spLocks noChangeShapeType="1"/>
          </p:cNvSpPr>
          <p:nvPr/>
        </p:nvSpPr>
        <p:spPr bwMode="auto">
          <a:xfrm>
            <a:off x="4286250" y="373063"/>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0" name="Rectangle 26">
            <a:extLst>
              <a:ext uri="{FF2B5EF4-FFF2-40B4-BE49-F238E27FC236}">
                <a16:creationId xmlns:a16="http://schemas.microsoft.com/office/drawing/2014/main" id="{4079B304-59E3-4A5E-A04A-A28877C10F97}"/>
              </a:ext>
            </a:extLst>
          </p:cNvPr>
          <p:cNvSpPr>
            <a:spLocks noChangeArrowheads="1"/>
          </p:cNvSpPr>
          <p:nvPr/>
        </p:nvSpPr>
        <p:spPr bwMode="auto">
          <a:xfrm>
            <a:off x="4232275" y="2857500"/>
            <a:ext cx="1063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1.5</a:t>
            </a:r>
            <a:endParaRPr lang="en-US" altLang="en-US"/>
          </a:p>
        </p:txBody>
      </p:sp>
      <p:sp>
        <p:nvSpPr>
          <p:cNvPr id="21531" name="Line 27">
            <a:extLst>
              <a:ext uri="{FF2B5EF4-FFF2-40B4-BE49-F238E27FC236}">
                <a16:creationId xmlns:a16="http://schemas.microsoft.com/office/drawing/2014/main" id="{CFD8650F-8E17-4180-88E0-FAE75A8A8920}"/>
              </a:ext>
            </a:extLst>
          </p:cNvPr>
          <p:cNvSpPr>
            <a:spLocks noChangeShapeType="1"/>
          </p:cNvSpPr>
          <p:nvPr/>
        </p:nvSpPr>
        <p:spPr bwMode="auto">
          <a:xfrm flipV="1">
            <a:off x="4673600" y="2809875"/>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2" name="Line 28">
            <a:extLst>
              <a:ext uri="{FF2B5EF4-FFF2-40B4-BE49-F238E27FC236}">
                <a16:creationId xmlns:a16="http://schemas.microsoft.com/office/drawing/2014/main" id="{D1C76C00-AACF-469F-9585-C856A68003C7}"/>
              </a:ext>
            </a:extLst>
          </p:cNvPr>
          <p:cNvSpPr>
            <a:spLocks noChangeShapeType="1"/>
          </p:cNvSpPr>
          <p:nvPr/>
        </p:nvSpPr>
        <p:spPr bwMode="auto">
          <a:xfrm>
            <a:off x="4673600" y="373063"/>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3" name="Rectangle 29">
            <a:extLst>
              <a:ext uri="{FF2B5EF4-FFF2-40B4-BE49-F238E27FC236}">
                <a16:creationId xmlns:a16="http://schemas.microsoft.com/office/drawing/2014/main" id="{F22A74C0-FD6E-4379-8093-D75E873D5536}"/>
              </a:ext>
            </a:extLst>
          </p:cNvPr>
          <p:cNvSpPr>
            <a:spLocks noChangeArrowheads="1"/>
          </p:cNvSpPr>
          <p:nvPr/>
        </p:nvSpPr>
        <p:spPr bwMode="auto">
          <a:xfrm>
            <a:off x="4649788" y="285750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2</a:t>
            </a:r>
            <a:endParaRPr lang="en-US" altLang="en-US"/>
          </a:p>
        </p:txBody>
      </p:sp>
      <p:sp>
        <p:nvSpPr>
          <p:cNvPr id="21534" name="Line 30">
            <a:extLst>
              <a:ext uri="{FF2B5EF4-FFF2-40B4-BE49-F238E27FC236}">
                <a16:creationId xmlns:a16="http://schemas.microsoft.com/office/drawing/2014/main" id="{DA71C81D-D4CD-4361-86E0-A6D9AAA4F9AB}"/>
              </a:ext>
            </a:extLst>
          </p:cNvPr>
          <p:cNvSpPr>
            <a:spLocks noChangeShapeType="1"/>
          </p:cNvSpPr>
          <p:nvPr/>
        </p:nvSpPr>
        <p:spPr bwMode="auto">
          <a:xfrm flipV="1">
            <a:off x="5067300" y="2809875"/>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5" name="Line 31">
            <a:extLst>
              <a:ext uri="{FF2B5EF4-FFF2-40B4-BE49-F238E27FC236}">
                <a16:creationId xmlns:a16="http://schemas.microsoft.com/office/drawing/2014/main" id="{5A22BF3F-B324-405A-A097-E17E801564AC}"/>
              </a:ext>
            </a:extLst>
          </p:cNvPr>
          <p:cNvSpPr>
            <a:spLocks noChangeShapeType="1"/>
          </p:cNvSpPr>
          <p:nvPr/>
        </p:nvSpPr>
        <p:spPr bwMode="auto">
          <a:xfrm>
            <a:off x="5067300" y="373063"/>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6" name="Rectangle 32">
            <a:extLst>
              <a:ext uri="{FF2B5EF4-FFF2-40B4-BE49-F238E27FC236}">
                <a16:creationId xmlns:a16="http://schemas.microsoft.com/office/drawing/2014/main" id="{FE582BEC-DDF9-4271-86D6-FFC1E2131FE5}"/>
              </a:ext>
            </a:extLst>
          </p:cNvPr>
          <p:cNvSpPr>
            <a:spLocks noChangeArrowheads="1"/>
          </p:cNvSpPr>
          <p:nvPr/>
        </p:nvSpPr>
        <p:spPr bwMode="auto">
          <a:xfrm>
            <a:off x="5011738" y="2857500"/>
            <a:ext cx="1063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2.5</a:t>
            </a:r>
            <a:endParaRPr lang="en-US" altLang="en-US"/>
          </a:p>
        </p:txBody>
      </p:sp>
      <p:sp>
        <p:nvSpPr>
          <p:cNvPr id="21537" name="Line 33">
            <a:extLst>
              <a:ext uri="{FF2B5EF4-FFF2-40B4-BE49-F238E27FC236}">
                <a16:creationId xmlns:a16="http://schemas.microsoft.com/office/drawing/2014/main" id="{67831824-0CCB-4D6E-BDD3-23DCF180577B}"/>
              </a:ext>
            </a:extLst>
          </p:cNvPr>
          <p:cNvSpPr>
            <a:spLocks noChangeShapeType="1"/>
          </p:cNvSpPr>
          <p:nvPr/>
        </p:nvSpPr>
        <p:spPr bwMode="auto">
          <a:xfrm flipV="1">
            <a:off x="5454650" y="2809875"/>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8" name="Line 34">
            <a:extLst>
              <a:ext uri="{FF2B5EF4-FFF2-40B4-BE49-F238E27FC236}">
                <a16:creationId xmlns:a16="http://schemas.microsoft.com/office/drawing/2014/main" id="{8C997B44-7E56-43D2-8E74-896BAEC4B1AE}"/>
              </a:ext>
            </a:extLst>
          </p:cNvPr>
          <p:cNvSpPr>
            <a:spLocks noChangeShapeType="1"/>
          </p:cNvSpPr>
          <p:nvPr/>
        </p:nvSpPr>
        <p:spPr bwMode="auto">
          <a:xfrm>
            <a:off x="5454650" y="373063"/>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9" name="Rectangle 35">
            <a:extLst>
              <a:ext uri="{FF2B5EF4-FFF2-40B4-BE49-F238E27FC236}">
                <a16:creationId xmlns:a16="http://schemas.microsoft.com/office/drawing/2014/main" id="{04E46BC2-54C4-42BA-8CC2-00B5C66851E3}"/>
              </a:ext>
            </a:extLst>
          </p:cNvPr>
          <p:cNvSpPr>
            <a:spLocks noChangeArrowheads="1"/>
          </p:cNvSpPr>
          <p:nvPr/>
        </p:nvSpPr>
        <p:spPr bwMode="auto">
          <a:xfrm>
            <a:off x="5430838" y="285750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3</a:t>
            </a:r>
            <a:endParaRPr lang="en-US" altLang="en-US"/>
          </a:p>
        </p:txBody>
      </p:sp>
      <p:sp>
        <p:nvSpPr>
          <p:cNvPr id="21540" name="Line 36">
            <a:extLst>
              <a:ext uri="{FF2B5EF4-FFF2-40B4-BE49-F238E27FC236}">
                <a16:creationId xmlns:a16="http://schemas.microsoft.com/office/drawing/2014/main" id="{24696F18-072A-46B1-A273-5B83CFED3445}"/>
              </a:ext>
            </a:extLst>
          </p:cNvPr>
          <p:cNvSpPr>
            <a:spLocks noChangeShapeType="1"/>
          </p:cNvSpPr>
          <p:nvPr/>
        </p:nvSpPr>
        <p:spPr bwMode="auto">
          <a:xfrm flipV="1">
            <a:off x="5848350" y="2809875"/>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1" name="Line 37">
            <a:extLst>
              <a:ext uri="{FF2B5EF4-FFF2-40B4-BE49-F238E27FC236}">
                <a16:creationId xmlns:a16="http://schemas.microsoft.com/office/drawing/2014/main" id="{B928D025-331B-436A-9CA8-53D9A52D9631}"/>
              </a:ext>
            </a:extLst>
          </p:cNvPr>
          <p:cNvSpPr>
            <a:spLocks noChangeShapeType="1"/>
          </p:cNvSpPr>
          <p:nvPr/>
        </p:nvSpPr>
        <p:spPr bwMode="auto">
          <a:xfrm>
            <a:off x="5848350" y="373063"/>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2" name="Rectangle 38">
            <a:extLst>
              <a:ext uri="{FF2B5EF4-FFF2-40B4-BE49-F238E27FC236}">
                <a16:creationId xmlns:a16="http://schemas.microsoft.com/office/drawing/2014/main" id="{012FFA37-5DB6-4DD2-8483-AA50F8883885}"/>
              </a:ext>
            </a:extLst>
          </p:cNvPr>
          <p:cNvSpPr>
            <a:spLocks noChangeArrowheads="1"/>
          </p:cNvSpPr>
          <p:nvPr/>
        </p:nvSpPr>
        <p:spPr bwMode="auto">
          <a:xfrm>
            <a:off x="5792788" y="2857500"/>
            <a:ext cx="1063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3.5</a:t>
            </a:r>
            <a:endParaRPr lang="en-US" altLang="en-US"/>
          </a:p>
        </p:txBody>
      </p:sp>
      <p:sp>
        <p:nvSpPr>
          <p:cNvPr id="21543" name="Line 39">
            <a:extLst>
              <a:ext uri="{FF2B5EF4-FFF2-40B4-BE49-F238E27FC236}">
                <a16:creationId xmlns:a16="http://schemas.microsoft.com/office/drawing/2014/main" id="{6A7ABC4D-F398-4047-92B4-856CCD936942}"/>
              </a:ext>
            </a:extLst>
          </p:cNvPr>
          <p:cNvSpPr>
            <a:spLocks noChangeShapeType="1"/>
          </p:cNvSpPr>
          <p:nvPr/>
        </p:nvSpPr>
        <p:spPr bwMode="auto">
          <a:xfrm flipV="1">
            <a:off x="6235700" y="2809875"/>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4" name="Line 40">
            <a:extLst>
              <a:ext uri="{FF2B5EF4-FFF2-40B4-BE49-F238E27FC236}">
                <a16:creationId xmlns:a16="http://schemas.microsoft.com/office/drawing/2014/main" id="{9D96C409-5C65-4349-AEFA-F20A0F8CBDB3}"/>
              </a:ext>
            </a:extLst>
          </p:cNvPr>
          <p:cNvSpPr>
            <a:spLocks noChangeShapeType="1"/>
          </p:cNvSpPr>
          <p:nvPr/>
        </p:nvSpPr>
        <p:spPr bwMode="auto">
          <a:xfrm>
            <a:off x="6235700" y="373063"/>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5" name="Rectangle 41">
            <a:extLst>
              <a:ext uri="{FF2B5EF4-FFF2-40B4-BE49-F238E27FC236}">
                <a16:creationId xmlns:a16="http://schemas.microsoft.com/office/drawing/2014/main" id="{6547CEF7-0FD2-497F-9527-106EDEFBDFBE}"/>
              </a:ext>
            </a:extLst>
          </p:cNvPr>
          <p:cNvSpPr>
            <a:spLocks noChangeArrowheads="1"/>
          </p:cNvSpPr>
          <p:nvPr/>
        </p:nvSpPr>
        <p:spPr bwMode="auto">
          <a:xfrm>
            <a:off x="6211888" y="285750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4</a:t>
            </a:r>
            <a:endParaRPr lang="en-US" altLang="en-US"/>
          </a:p>
        </p:txBody>
      </p:sp>
      <p:sp>
        <p:nvSpPr>
          <p:cNvPr id="21546" name="Line 42">
            <a:extLst>
              <a:ext uri="{FF2B5EF4-FFF2-40B4-BE49-F238E27FC236}">
                <a16:creationId xmlns:a16="http://schemas.microsoft.com/office/drawing/2014/main" id="{72787A0B-64C2-456F-BB7B-8148540655FD}"/>
              </a:ext>
            </a:extLst>
          </p:cNvPr>
          <p:cNvSpPr>
            <a:spLocks noChangeShapeType="1"/>
          </p:cNvSpPr>
          <p:nvPr/>
        </p:nvSpPr>
        <p:spPr bwMode="auto">
          <a:xfrm>
            <a:off x="3111500" y="2841625"/>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7" name="Line 43">
            <a:extLst>
              <a:ext uri="{FF2B5EF4-FFF2-40B4-BE49-F238E27FC236}">
                <a16:creationId xmlns:a16="http://schemas.microsoft.com/office/drawing/2014/main" id="{56F3745C-2DA6-4DC6-8733-955F68FAB824}"/>
              </a:ext>
            </a:extLst>
          </p:cNvPr>
          <p:cNvSpPr>
            <a:spLocks noChangeShapeType="1"/>
          </p:cNvSpPr>
          <p:nvPr/>
        </p:nvSpPr>
        <p:spPr bwMode="auto">
          <a:xfrm flipH="1">
            <a:off x="6203950" y="2841625"/>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8" name="Rectangle 44">
            <a:extLst>
              <a:ext uri="{FF2B5EF4-FFF2-40B4-BE49-F238E27FC236}">
                <a16:creationId xmlns:a16="http://schemas.microsoft.com/office/drawing/2014/main" id="{372C7DB9-857B-435F-A965-D45F8BC44DA4}"/>
              </a:ext>
            </a:extLst>
          </p:cNvPr>
          <p:cNvSpPr>
            <a:spLocks noChangeArrowheads="1"/>
          </p:cNvSpPr>
          <p:nvPr/>
        </p:nvSpPr>
        <p:spPr bwMode="auto">
          <a:xfrm>
            <a:off x="3040063" y="2786063"/>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0</a:t>
            </a:r>
            <a:endParaRPr lang="en-US" altLang="en-US"/>
          </a:p>
        </p:txBody>
      </p:sp>
      <p:sp>
        <p:nvSpPr>
          <p:cNvPr id="21549" name="Line 45">
            <a:extLst>
              <a:ext uri="{FF2B5EF4-FFF2-40B4-BE49-F238E27FC236}">
                <a16:creationId xmlns:a16="http://schemas.microsoft.com/office/drawing/2014/main" id="{5B7C441E-D378-4A55-A6AD-252D27938A87}"/>
              </a:ext>
            </a:extLst>
          </p:cNvPr>
          <p:cNvSpPr>
            <a:spLocks noChangeShapeType="1"/>
          </p:cNvSpPr>
          <p:nvPr/>
        </p:nvSpPr>
        <p:spPr bwMode="auto">
          <a:xfrm>
            <a:off x="3111500" y="2432050"/>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0" name="Line 46">
            <a:extLst>
              <a:ext uri="{FF2B5EF4-FFF2-40B4-BE49-F238E27FC236}">
                <a16:creationId xmlns:a16="http://schemas.microsoft.com/office/drawing/2014/main" id="{AB47F077-5583-4AC0-A3CF-BD4AD46CB370}"/>
              </a:ext>
            </a:extLst>
          </p:cNvPr>
          <p:cNvSpPr>
            <a:spLocks noChangeShapeType="1"/>
          </p:cNvSpPr>
          <p:nvPr/>
        </p:nvSpPr>
        <p:spPr bwMode="auto">
          <a:xfrm flipH="1">
            <a:off x="6203950" y="2432050"/>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1" name="Rectangle 47">
            <a:extLst>
              <a:ext uri="{FF2B5EF4-FFF2-40B4-BE49-F238E27FC236}">
                <a16:creationId xmlns:a16="http://schemas.microsoft.com/office/drawing/2014/main" id="{D90FBC51-4F49-4F8D-AC6B-069E00B7B351}"/>
              </a:ext>
            </a:extLst>
          </p:cNvPr>
          <p:cNvSpPr>
            <a:spLocks noChangeArrowheads="1"/>
          </p:cNvSpPr>
          <p:nvPr/>
        </p:nvSpPr>
        <p:spPr bwMode="auto">
          <a:xfrm>
            <a:off x="3040063" y="2376488"/>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2</a:t>
            </a:r>
            <a:endParaRPr lang="en-US" altLang="en-US"/>
          </a:p>
        </p:txBody>
      </p:sp>
      <p:sp>
        <p:nvSpPr>
          <p:cNvPr id="21552" name="Line 48">
            <a:extLst>
              <a:ext uri="{FF2B5EF4-FFF2-40B4-BE49-F238E27FC236}">
                <a16:creationId xmlns:a16="http://schemas.microsoft.com/office/drawing/2014/main" id="{4A68A720-DA3D-41C2-8F2C-3CA5F493751F}"/>
              </a:ext>
            </a:extLst>
          </p:cNvPr>
          <p:cNvSpPr>
            <a:spLocks noChangeShapeType="1"/>
          </p:cNvSpPr>
          <p:nvPr/>
        </p:nvSpPr>
        <p:spPr bwMode="auto">
          <a:xfrm>
            <a:off x="3111500" y="2022475"/>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3" name="Line 49">
            <a:extLst>
              <a:ext uri="{FF2B5EF4-FFF2-40B4-BE49-F238E27FC236}">
                <a16:creationId xmlns:a16="http://schemas.microsoft.com/office/drawing/2014/main" id="{F1281FAC-16AF-4849-8E36-70218275012A}"/>
              </a:ext>
            </a:extLst>
          </p:cNvPr>
          <p:cNvSpPr>
            <a:spLocks noChangeShapeType="1"/>
          </p:cNvSpPr>
          <p:nvPr/>
        </p:nvSpPr>
        <p:spPr bwMode="auto">
          <a:xfrm flipH="1">
            <a:off x="6203950" y="2022475"/>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4" name="Rectangle 50">
            <a:extLst>
              <a:ext uri="{FF2B5EF4-FFF2-40B4-BE49-F238E27FC236}">
                <a16:creationId xmlns:a16="http://schemas.microsoft.com/office/drawing/2014/main" id="{DEC7DE65-78E8-4A52-885C-54151013F4D7}"/>
              </a:ext>
            </a:extLst>
          </p:cNvPr>
          <p:cNvSpPr>
            <a:spLocks noChangeArrowheads="1"/>
          </p:cNvSpPr>
          <p:nvPr/>
        </p:nvSpPr>
        <p:spPr bwMode="auto">
          <a:xfrm>
            <a:off x="3040063" y="1966913"/>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4</a:t>
            </a:r>
            <a:endParaRPr lang="en-US" altLang="en-US"/>
          </a:p>
        </p:txBody>
      </p:sp>
      <p:sp>
        <p:nvSpPr>
          <p:cNvPr id="21555" name="Line 51">
            <a:extLst>
              <a:ext uri="{FF2B5EF4-FFF2-40B4-BE49-F238E27FC236}">
                <a16:creationId xmlns:a16="http://schemas.microsoft.com/office/drawing/2014/main" id="{F7C015BE-00BE-402F-BC4F-DF1315B564EA}"/>
              </a:ext>
            </a:extLst>
          </p:cNvPr>
          <p:cNvSpPr>
            <a:spLocks noChangeShapeType="1"/>
          </p:cNvSpPr>
          <p:nvPr/>
        </p:nvSpPr>
        <p:spPr bwMode="auto">
          <a:xfrm>
            <a:off x="3111500" y="1611313"/>
            <a:ext cx="3175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6" name="Line 52">
            <a:extLst>
              <a:ext uri="{FF2B5EF4-FFF2-40B4-BE49-F238E27FC236}">
                <a16:creationId xmlns:a16="http://schemas.microsoft.com/office/drawing/2014/main" id="{39A1849C-DAB2-43B6-930A-E9AC523FC362}"/>
              </a:ext>
            </a:extLst>
          </p:cNvPr>
          <p:cNvSpPr>
            <a:spLocks noChangeShapeType="1"/>
          </p:cNvSpPr>
          <p:nvPr/>
        </p:nvSpPr>
        <p:spPr bwMode="auto">
          <a:xfrm flipH="1">
            <a:off x="6203950" y="1611313"/>
            <a:ext cx="3175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7" name="Rectangle 53">
            <a:extLst>
              <a:ext uri="{FF2B5EF4-FFF2-40B4-BE49-F238E27FC236}">
                <a16:creationId xmlns:a16="http://schemas.microsoft.com/office/drawing/2014/main" id="{23B995C5-FD98-41FF-9575-06E087F6B184}"/>
              </a:ext>
            </a:extLst>
          </p:cNvPr>
          <p:cNvSpPr>
            <a:spLocks noChangeArrowheads="1"/>
          </p:cNvSpPr>
          <p:nvPr/>
        </p:nvSpPr>
        <p:spPr bwMode="auto">
          <a:xfrm>
            <a:off x="3040063" y="155575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6</a:t>
            </a:r>
            <a:endParaRPr lang="en-US" altLang="en-US"/>
          </a:p>
        </p:txBody>
      </p:sp>
      <p:sp>
        <p:nvSpPr>
          <p:cNvPr id="21558" name="Line 54">
            <a:extLst>
              <a:ext uri="{FF2B5EF4-FFF2-40B4-BE49-F238E27FC236}">
                <a16:creationId xmlns:a16="http://schemas.microsoft.com/office/drawing/2014/main" id="{CB760B87-1FA8-4D1C-8D10-732B2E555306}"/>
              </a:ext>
            </a:extLst>
          </p:cNvPr>
          <p:cNvSpPr>
            <a:spLocks noChangeShapeType="1"/>
          </p:cNvSpPr>
          <p:nvPr/>
        </p:nvSpPr>
        <p:spPr bwMode="auto">
          <a:xfrm>
            <a:off x="3111500" y="1193800"/>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9" name="Line 55">
            <a:extLst>
              <a:ext uri="{FF2B5EF4-FFF2-40B4-BE49-F238E27FC236}">
                <a16:creationId xmlns:a16="http://schemas.microsoft.com/office/drawing/2014/main" id="{734F1E92-BC81-48E8-A086-C7701BE6A1DA}"/>
              </a:ext>
            </a:extLst>
          </p:cNvPr>
          <p:cNvSpPr>
            <a:spLocks noChangeShapeType="1"/>
          </p:cNvSpPr>
          <p:nvPr/>
        </p:nvSpPr>
        <p:spPr bwMode="auto">
          <a:xfrm flipH="1">
            <a:off x="6203950" y="1193800"/>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0" name="Rectangle 56">
            <a:extLst>
              <a:ext uri="{FF2B5EF4-FFF2-40B4-BE49-F238E27FC236}">
                <a16:creationId xmlns:a16="http://schemas.microsoft.com/office/drawing/2014/main" id="{8AF0F054-203F-419D-AC25-632443ABCA06}"/>
              </a:ext>
            </a:extLst>
          </p:cNvPr>
          <p:cNvSpPr>
            <a:spLocks noChangeArrowheads="1"/>
          </p:cNvSpPr>
          <p:nvPr/>
        </p:nvSpPr>
        <p:spPr bwMode="auto">
          <a:xfrm>
            <a:off x="3040063" y="1138238"/>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8</a:t>
            </a:r>
            <a:endParaRPr lang="en-US" altLang="en-US"/>
          </a:p>
        </p:txBody>
      </p:sp>
      <p:sp>
        <p:nvSpPr>
          <p:cNvPr id="21561" name="Line 57">
            <a:extLst>
              <a:ext uri="{FF2B5EF4-FFF2-40B4-BE49-F238E27FC236}">
                <a16:creationId xmlns:a16="http://schemas.microsoft.com/office/drawing/2014/main" id="{5A1C98F4-34C8-4865-80F3-C85C83F9B4DD}"/>
              </a:ext>
            </a:extLst>
          </p:cNvPr>
          <p:cNvSpPr>
            <a:spLocks noChangeShapeType="1"/>
          </p:cNvSpPr>
          <p:nvPr/>
        </p:nvSpPr>
        <p:spPr bwMode="auto">
          <a:xfrm>
            <a:off x="3111500" y="784225"/>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2" name="Line 58">
            <a:extLst>
              <a:ext uri="{FF2B5EF4-FFF2-40B4-BE49-F238E27FC236}">
                <a16:creationId xmlns:a16="http://schemas.microsoft.com/office/drawing/2014/main" id="{EECBB896-0EE1-4B13-ACB7-C14D6D7510DD}"/>
              </a:ext>
            </a:extLst>
          </p:cNvPr>
          <p:cNvSpPr>
            <a:spLocks noChangeShapeType="1"/>
          </p:cNvSpPr>
          <p:nvPr/>
        </p:nvSpPr>
        <p:spPr bwMode="auto">
          <a:xfrm flipH="1">
            <a:off x="6203950" y="784225"/>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3" name="Rectangle 59">
            <a:extLst>
              <a:ext uri="{FF2B5EF4-FFF2-40B4-BE49-F238E27FC236}">
                <a16:creationId xmlns:a16="http://schemas.microsoft.com/office/drawing/2014/main" id="{95E3DB43-7F43-4633-BB36-C485A69485C4}"/>
              </a:ext>
            </a:extLst>
          </p:cNvPr>
          <p:cNvSpPr>
            <a:spLocks noChangeArrowheads="1"/>
          </p:cNvSpPr>
          <p:nvPr/>
        </p:nvSpPr>
        <p:spPr bwMode="auto">
          <a:xfrm>
            <a:off x="2992438" y="727075"/>
            <a:ext cx="85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10</a:t>
            </a:r>
            <a:endParaRPr lang="en-US" altLang="en-US"/>
          </a:p>
        </p:txBody>
      </p:sp>
      <p:sp>
        <p:nvSpPr>
          <p:cNvPr id="21564" name="Line 60">
            <a:extLst>
              <a:ext uri="{FF2B5EF4-FFF2-40B4-BE49-F238E27FC236}">
                <a16:creationId xmlns:a16="http://schemas.microsoft.com/office/drawing/2014/main" id="{E4A6DB31-FF26-4F07-9C8B-CE535CD43DC4}"/>
              </a:ext>
            </a:extLst>
          </p:cNvPr>
          <p:cNvSpPr>
            <a:spLocks noChangeShapeType="1"/>
          </p:cNvSpPr>
          <p:nvPr/>
        </p:nvSpPr>
        <p:spPr bwMode="auto">
          <a:xfrm>
            <a:off x="3111500" y="373063"/>
            <a:ext cx="3175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5" name="Line 61">
            <a:extLst>
              <a:ext uri="{FF2B5EF4-FFF2-40B4-BE49-F238E27FC236}">
                <a16:creationId xmlns:a16="http://schemas.microsoft.com/office/drawing/2014/main" id="{C978A381-7141-4F21-B041-C39EFA420D24}"/>
              </a:ext>
            </a:extLst>
          </p:cNvPr>
          <p:cNvSpPr>
            <a:spLocks noChangeShapeType="1"/>
          </p:cNvSpPr>
          <p:nvPr/>
        </p:nvSpPr>
        <p:spPr bwMode="auto">
          <a:xfrm flipH="1">
            <a:off x="6203950" y="373063"/>
            <a:ext cx="3175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6" name="Rectangle 62">
            <a:extLst>
              <a:ext uri="{FF2B5EF4-FFF2-40B4-BE49-F238E27FC236}">
                <a16:creationId xmlns:a16="http://schemas.microsoft.com/office/drawing/2014/main" id="{EF5B6AEA-AE3E-46EB-828A-F17958E63F07}"/>
              </a:ext>
            </a:extLst>
          </p:cNvPr>
          <p:cNvSpPr>
            <a:spLocks noChangeArrowheads="1"/>
          </p:cNvSpPr>
          <p:nvPr/>
        </p:nvSpPr>
        <p:spPr bwMode="auto">
          <a:xfrm>
            <a:off x="2992438" y="317500"/>
            <a:ext cx="85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12</a:t>
            </a:r>
            <a:endParaRPr lang="en-US" altLang="en-US"/>
          </a:p>
        </p:txBody>
      </p:sp>
      <p:sp>
        <p:nvSpPr>
          <p:cNvPr id="21567" name="Line 63">
            <a:extLst>
              <a:ext uri="{FF2B5EF4-FFF2-40B4-BE49-F238E27FC236}">
                <a16:creationId xmlns:a16="http://schemas.microsoft.com/office/drawing/2014/main" id="{14B62A99-1A5C-4C74-9954-746AE7DA45F4}"/>
              </a:ext>
            </a:extLst>
          </p:cNvPr>
          <p:cNvSpPr>
            <a:spLocks noChangeShapeType="1"/>
          </p:cNvSpPr>
          <p:nvPr/>
        </p:nvSpPr>
        <p:spPr bwMode="auto">
          <a:xfrm>
            <a:off x="3111500" y="373063"/>
            <a:ext cx="312420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8" name="Line 64">
            <a:extLst>
              <a:ext uri="{FF2B5EF4-FFF2-40B4-BE49-F238E27FC236}">
                <a16:creationId xmlns:a16="http://schemas.microsoft.com/office/drawing/2014/main" id="{B82298C0-0818-45B8-BE55-EB301B801A28}"/>
              </a:ext>
            </a:extLst>
          </p:cNvPr>
          <p:cNvSpPr>
            <a:spLocks noChangeShapeType="1"/>
          </p:cNvSpPr>
          <p:nvPr/>
        </p:nvSpPr>
        <p:spPr bwMode="auto">
          <a:xfrm>
            <a:off x="3111500" y="2841625"/>
            <a:ext cx="312420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9" name="Line 65">
            <a:extLst>
              <a:ext uri="{FF2B5EF4-FFF2-40B4-BE49-F238E27FC236}">
                <a16:creationId xmlns:a16="http://schemas.microsoft.com/office/drawing/2014/main" id="{73AD807A-4EB9-4B73-B81D-FE73B92428B6}"/>
              </a:ext>
            </a:extLst>
          </p:cNvPr>
          <p:cNvSpPr>
            <a:spLocks noChangeShapeType="1"/>
          </p:cNvSpPr>
          <p:nvPr/>
        </p:nvSpPr>
        <p:spPr bwMode="auto">
          <a:xfrm flipV="1">
            <a:off x="3111500" y="373063"/>
            <a:ext cx="1588" cy="24685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70" name="Line 66">
            <a:extLst>
              <a:ext uri="{FF2B5EF4-FFF2-40B4-BE49-F238E27FC236}">
                <a16:creationId xmlns:a16="http://schemas.microsoft.com/office/drawing/2014/main" id="{49237A6F-A9E4-41E7-876E-7A034E4E4184}"/>
              </a:ext>
            </a:extLst>
          </p:cNvPr>
          <p:cNvSpPr>
            <a:spLocks noChangeShapeType="1"/>
          </p:cNvSpPr>
          <p:nvPr/>
        </p:nvSpPr>
        <p:spPr bwMode="auto">
          <a:xfrm flipV="1">
            <a:off x="6235700" y="373063"/>
            <a:ext cx="1588" cy="24685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71" name="Freeform 67">
            <a:extLst>
              <a:ext uri="{FF2B5EF4-FFF2-40B4-BE49-F238E27FC236}">
                <a16:creationId xmlns:a16="http://schemas.microsoft.com/office/drawing/2014/main" id="{DAE2B44C-C558-403A-A9FC-EF61B38BEAE5}"/>
              </a:ext>
            </a:extLst>
          </p:cNvPr>
          <p:cNvSpPr>
            <a:spLocks/>
          </p:cNvSpPr>
          <p:nvPr/>
        </p:nvSpPr>
        <p:spPr bwMode="auto">
          <a:xfrm>
            <a:off x="3268663" y="428625"/>
            <a:ext cx="1577975" cy="2413000"/>
          </a:xfrm>
          <a:custGeom>
            <a:avLst/>
            <a:gdLst>
              <a:gd name="T0" fmla="*/ 10 w 994"/>
              <a:gd name="T1" fmla="*/ 1431 h 1520"/>
              <a:gd name="T2" fmla="*/ 30 w 994"/>
              <a:gd name="T3" fmla="*/ 1500 h 1520"/>
              <a:gd name="T4" fmla="*/ 45 w 994"/>
              <a:gd name="T5" fmla="*/ 1227 h 1520"/>
              <a:gd name="T6" fmla="*/ 60 w 994"/>
              <a:gd name="T7" fmla="*/ 1237 h 1520"/>
              <a:gd name="T8" fmla="*/ 75 w 994"/>
              <a:gd name="T9" fmla="*/ 1227 h 1520"/>
              <a:gd name="T10" fmla="*/ 90 w 994"/>
              <a:gd name="T11" fmla="*/ 1351 h 1520"/>
              <a:gd name="T12" fmla="*/ 105 w 994"/>
              <a:gd name="T13" fmla="*/ 1078 h 1520"/>
              <a:gd name="T14" fmla="*/ 120 w 994"/>
              <a:gd name="T15" fmla="*/ 1207 h 1520"/>
              <a:gd name="T16" fmla="*/ 134 w 994"/>
              <a:gd name="T17" fmla="*/ 1486 h 1520"/>
              <a:gd name="T18" fmla="*/ 149 w 994"/>
              <a:gd name="T19" fmla="*/ 1153 h 1520"/>
              <a:gd name="T20" fmla="*/ 164 w 994"/>
              <a:gd name="T21" fmla="*/ 969 h 1520"/>
              <a:gd name="T22" fmla="*/ 179 w 994"/>
              <a:gd name="T23" fmla="*/ 969 h 1520"/>
              <a:gd name="T24" fmla="*/ 194 w 994"/>
              <a:gd name="T25" fmla="*/ 1123 h 1520"/>
              <a:gd name="T26" fmla="*/ 209 w 994"/>
              <a:gd name="T27" fmla="*/ 1376 h 1520"/>
              <a:gd name="T28" fmla="*/ 224 w 994"/>
              <a:gd name="T29" fmla="*/ 1366 h 1520"/>
              <a:gd name="T30" fmla="*/ 239 w 994"/>
              <a:gd name="T31" fmla="*/ 1063 h 1520"/>
              <a:gd name="T32" fmla="*/ 254 w 994"/>
              <a:gd name="T33" fmla="*/ 785 h 1520"/>
              <a:gd name="T34" fmla="*/ 269 w 994"/>
              <a:gd name="T35" fmla="*/ 542 h 1520"/>
              <a:gd name="T36" fmla="*/ 284 w 994"/>
              <a:gd name="T37" fmla="*/ 348 h 1520"/>
              <a:gd name="T38" fmla="*/ 298 w 994"/>
              <a:gd name="T39" fmla="*/ 204 h 1520"/>
              <a:gd name="T40" fmla="*/ 313 w 994"/>
              <a:gd name="T41" fmla="*/ 99 h 1520"/>
              <a:gd name="T42" fmla="*/ 328 w 994"/>
              <a:gd name="T43" fmla="*/ 35 h 1520"/>
              <a:gd name="T44" fmla="*/ 343 w 994"/>
              <a:gd name="T45" fmla="*/ 5 h 1520"/>
              <a:gd name="T46" fmla="*/ 363 w 994"/>
              <a:gd name="T47" fmla="*/ 0 h 1520"/>
              <a:gd name="T48" fmla="*/ 378 w 994"/>
              <a:gd name="T49" fmla="*/ 25 h 1520"/>
              <a:gd name="T50" fmla="*/ 393 w 994"/>
              <a:gd name="T51" fmla="*/ 60 h 1520"/>
              <a:gd name="T52" fmla="*/ 408 w 994"/>
              <a:gd name="T53" fmla="*/ 109 h 1520"/>
              <a:gd name="T54" fmla="*/ 423 w 994"/>
              <a:gd name="T55" fmla="*/ 169 h 1520"/>
              <a:gd name="T56" fmla="*/ 438 w 994"/>
              <a:gd name="T57" fmla="*/ 233 h 1520"/>
              <a:gd name="T58" fmla="*/ 452 w 994"/>
              <a:gd name="T59" fmla="*/ 298 h 1520"/>
              <a:gd name="T60" fmla="*/ 467 w 994"/>
              <a:gd name="T61" fmla="*/ 368 h 1520"/>
              <a:gd name="T62" fmla="*/ 482 w 994"/>
              <a:gd name="T63" fmla="*/ 437 h 1520"/>
              <a:gd name="T64" fmla="*/ 497 w 994"/>
              <a:gd name="T65" fmla="*/ 502 h 1520"/>
              <a:gd name="T66" fmla="*/ 512 w 994"/>
              <a:gd name="T67" fmla="*/ 571 h 1520"/>
              <a:gd name="T68" fmla="*/ 527 w 994"/>
              <a:gd name="T69" fmla="*/ 636 h 1520"/>
              <a:gd name="T70" fmla="*/ 542 w 994"/>
              <a:gd name="T71" fmla="*/ 696 h 1520"/>
              <a:gd name="T72" fmla="*/ 557 w 994"/>
              <a:gd name="T73" fmla="*/ 755 h 1520"/>
              <a:gd name="T74" fmla="*/ 572 w 994"/>
              <a:gd name="T75" fmla="*/ 810 h 1520"/>
              <a:gd name="T76" fmla="*/ 587 w 994"/>
              <a:gd name="T77" fmla="*/ 864 h 1520"/>
              <a:gd name="T78" fmla="*/ 602 w 994"/>
              <a:gd name="T79" fmla="*/ 914 h 1520"/>
              <a:gd name="T80" fmla="*/ 616 w 994"/>
              <a:gd name="T81" fmla="*/ 964 h 1520"/>
              <a:gd name="T82" fmla="*/ 631 w 994"/>
              <a:gd name="T83" fmla="*/ 1009 h 1520"/>
              <a:gd name="T84" fmla="*/ 646 w 994"/>
              <a:gd name="T85" fmla="*/ 1048 h 1520"/>
              <a:gd name="T86" fmla="*/ 661 w 994"/>
              <a:gd name="T87" fmla="*/ 1088 h 1520"/>
              <a:gd name="T88" fmla="*/ 676 w 994"/>
              <a:gd name="T89" fmla="*/ 1123 h 1520"/>
              <a:gd name="T90" fmla="*/ 691 w 994"/>
              <a:gd name="T91" fmla="*/ 1158 h 1520"/>
              <a:gd name="T92" fmla="*/ 706 w 994"/>
              <a:gd name="T93" fmla="*/ 1192 h 1520"/>
              <a:gd name="T94" fmla="*/ 721 w 994"/>
              <a:gd name="T95" fmla="*/ 1222 h 1520"/>
              <a:gd name="T96" fmla="*/ 736 w 994"/>
              <a:gd name="T97" fmla="*/ 1247 h 1520"/>
              <a:gd name="T98" fmla="*/ 751 w 994"/>
              <a:gd name="T99" fmla="*/ 1277 h 1520"/>
              <a:gd name="T100" fmla="*/ 766 w 994"/>
              <a:gd name="T101" fmla="*/ 1297 h 1520"/>
              <a:gd name="T102" fmla="*/ 780 w 994"/>
              <a:gd name="T103" fmla="*/ 1322 h 1520"/>
              <a:gd name="T104" fmla="*/ 795 w 994"/>
              <a:gd name="T105" fmla="*/ 1341 h 1520"/>
              <a:gd name="T106" fmla="*/ 810 w 994"/>
              <a:gd name="T107" fmla="*/ 1361 h 1520"/>
              <a:gd name="T108" fmla="*/ 830 w 994"/>
              <a:gd name="T109" fmla="*/ 1381 h 1520"/>
              <a:gd name="T110" fmla="*/ 845 w 994"/>
              <a:gd name="T111" fmla="*/ 1401 h 1520"/>
              <a:gd name="T112" fmla="*/ 865 w 994"/>
              <a:gd name="T113" fmla="*/ 1421 h 1520"/>
              <a:gd name="T114" fmla="*/ 885 w 994"/>
              <a:gd name="T115" fmla="*/ 1436 h 1520"/>
              <a:gd name="T116" fmla="*/ 905 w 994"/>
              <a:gd name="T117" fmla="*/ 1456 h 1520"/>
              <a:gd name="T118" fmla="*/ 925 w 994"/>
              <a:gd name="T119" fmla="*/ 1471 h 1520"/>
              <a:gd name="T120" fmla="*/ 944 w 994"/>
              <a:gd name="T121" fmla="*/ 1481 h 1520"/>
              <a:gd name="T122" fmla="*/ 964 w 994"/>
              <a:gd name="T123" fmla="*/ 1496 h 1520"/>
              <a:gd name="T124" fmla="*/ 984 w 994"/>
              <a:gd name="T125" fmla="*/ 1505 h 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4" h="1520">
                <a:moveTo>
                  <a:pt x="0" y="1451"/>
                </a:moveTo>
                <a:lnTo>
                  <a:pt x="5" y="1222"/>
                </a:lnTo>
                <a:lnTo>
                  <a:pt x="5" y="1227"/>
                </a:lnTo>
                <a:lnTo>
                  <a:pt x="10" y="1431"/>
                </a:lnTo>
                <a:lnTo>
                  <a:pt x="15" y="1356"/>
                </a:lnTo>
                <a:lnTo>
                  <a:pt x="20" y="1197"/>
                </a:lnTo>
                <a:lnTo>
                  <a:pt x="25" y="1337"/>
                </a:lnTo>
                <a:lnTo>
                  <a:pt x="30" y="1500"/>
                </a:lnTo>
                <a:lnTo>
                  <a:pt x="35" y="1307"/>
                </a:lnTo>
                <a:lnTo>
                  <a:pt x="35" y="1187"/>
                </a:lnTo>
                <a:lnTo>
                  <a:pt x="40" y="1163"/>
                </a:lnTo>
                <a:lnTo>
                  <a:pt x="45" y="1227"/>
                </a:lnTo>
                <a:lnTo>
                  <a:pt x="50" y="1361"/>
                </a:lnTo>
                <a:lnTo>
                  <a:pt x="50" y="1520"/>
                </a:lnTo>
                <a:lnTo>
                  <a:pt x="55" y="1361"/>
                </a:lnTo>
                <a:lnTo>
                  <a:pt x="60" y="1237"/>
                </a:lnTo>
                <a:lnTo>
                  <a:pt x="65" y="1158"/>
                </a:lnTo>
                <a:lnTo>
                  <a:pt x="65" y="1128"/>
                </a:lnTo>
                <a:lnTo>
                  <a:pt x="70" y="1158"/>
                </a:lnTo>
                <a:lnTo>
                  <a:pt x="75" y="1227"/>
                </a:lnTo>
                <a:lnTo>
                  <a:pt x="80" y="1327"/>
                </a:lnTo>
                <a:lnTo>
                  <a:pt x="80" y="1446"/>
                </a:lnTo>
                <a:lnTo>
                  <a:pt x="85" y="1471"/>
                </a:lnTo>
                <a:lnTo>
                  <a:pt x="90" y="1351"/>
                </a:lnTo>
                <a:lnTo>
                  <a:pt x="95" y="1247"/>
                </a:lnTo>
                <a:lnTo>
                  <a:pt x="95" y="1168"/>
                </a:lnTo>
                <a:lnTo>
                  <a:pt x="100" y="1108"/>
                </a:lnTo>
                <a:lnTo>
                  <a:pt x="105" y="1078"/>
                </a:lnTo>
                <a:lnTo>
                  <a:pt x="110" y="1078"/>
                </a:lnTo>
                <a:lnTo>
                  <a:pt x="110" y="1103"/>
                </a:lnTo>
                <a:lnTo>
                  <a:pt x="115" y="1143"/>
                </a:lnTo>
                <a:lnTo>
                  <a:pt x="120" y="1207"/>
                </a:lnTo>
                <a:lnTo>
                  <a:pt x="125" y="1282"/>
                </a:lnTo>
                <a:lnTo>
                  <a:pt x="125" y="1371"/>
                </a:lnTo>
                <a:lnTo>
                  <a:pt x="130" y="1461"/>
                </a:lnTo>
                <a:lnTo>
                  <a:pt x="134" y="1486"/>
                </a:lnTo>
                <a:lnTo>
                  <a:pt x="139" y="1396"/>
                </a:lnTo>
                <a:lnTo>
                  <a:pt x="139" y="1307"/>
                </a:lnTo>
                <a:lnTo>
                  <a:pt x="144" y="1227"/>
                </a:lnTo>
                <a:lnTo>
                  <a:pt x="149" y="1153"/>
                </a:lnTo>
                <a:lnTo>
                  <a:pt x="154" y="1088"/>
                </a:lnTo>
                <a:lnTo>
                  <a:pt x="154" y="1038"/>
                </a:lnTo>
                <a:lnTo>
                  <a:pt x="159" y="999"/>
                </a:lnTo>
                <a:lnTo>
                  <a:pt x="164" y="969"/>
                </a:lnTo>
                <a:lnTo>
                  <a:pt x="169" y="954"/>
                </a:lnTo>
                <a:lnTo>
                  <a:pt x="169" y="949"/>
                </a:lnTo>
                <a:lnTo>
                  <a:pt x="174" y="954"/>
                </a:lnTo>
                <a:lnTo>
                  <a:pt x="179" y="969"/>
                </a:lnTo>
                <a:lnTo>
                  <a:pt x="184" y="999"/>
                </a:lnTo>
                <a:lnTo>
                  <a:pt x="184" y="1033"/>
                </a:lnTo>
                <a:lnTo>
                  <a:pt x="189" y="1073"/>
                </a:lnTo>
                <a:lnTo>
                  <a:pt x="194" y="1123"/>
                </a:lnTo>
                <a:lnTo>
                  <a:pt x="199" y="1182"/>
                </a:lnTo>
                <a:lnTo>
                  <a:pt x="204" y="1242"/>
                </a:lnTo>
                <a:lnTo>
                  <a:pt x="204" y="1307"/>
                </a:lnTo>
                <a:lnTo>
                  <a:pt x="209" y="1376"/>
                </a:lnTo>
                <a:lnTo>
                  <a:pt x="214" y="1451"/>
                </a:lnTo>
                <a:lnTo>
                  <a:pt x="219" y="1515"/>
                </a:lnTo>
                <a:lnTo>
                  <a:pt x="219" y="1441"/>
                </a:lnTo>
                <a:lnTo>
                  <a:pt x="224" y="1366"/>
                </a:lnTo>
                <a:lnTo>
                  <a:pt x="229" y="1287"/>
                </a:lnTo>
                <a:lnTo>
                  <a:pt x="234" y="1212"/>
                </a:lnTo>
                <a:lnTo>
                  <a:pt x="234" y="1138"/>
                </a:lnTo>
                <a:lnTo>
                  <a:pt x="239" y="1063"/>
                </a:lnTo>
                <a:lnTo>
                  <a:pt x="244" y="989"/>
                </a:lnTo>
                <a:lnTo>
                  <a:pt x="249" y="919"/>
                </a:lnTo>
                <a:lnTo>
                  <a:pt x="249" y="850"/>
                </a:lnTo>
                <a:lnTo>
                  <a:pt x="254" y="785"/>
                </a:lnTo>
                <a:lnTo>
                  <a:pt x="259" y="720"/>
                </a:lnTo>
                <a:lnTo>
                  <a:pt x="264" y="656"/>
                </a:lnTo>
                <a:lnTo>
                  <a:pt x="264" y="601"/>
                </a:lnTo>
                <a:lnTo>
                  <a:pt x="269" y="542"/>
                </a:lnTo>
                <a:lnTo>
                  <a:pt x="274" y="492"/>
                </a:lnTo>
                <a:lnTo>
                  <a:pt x="279" y="442"/>
                </a:lnTo>
                <a:lnTo>
                  <a:pt x="279" y="392"/>
                </a:lnTo>
                <a:lnTo>
                  <a:pt x="284" y="348"/>
                </a:lnTo>
                <a:lnTo>
                  <a:pt x="289" y="308"/>
                </a:lnTo>
                <a:lnTo>
                  <a:pt x="293" y="268"/>
                </a:lnTo>
                <a:lnTo>
                  <a:pt x="293" y="233"/>
                </a:lnTo>
                <a:lnTo>
                  <a:pt x="298" y="204"/>
                </a:lnTo>
                <a:lnTo>
                  <a:pt x="303" y="174"/>
                </a:lnTo>
                <a:lnTo>
                  <a:pt x="308" y="144"/>
                </a:lnTo>
                <a:lnTo>
                  <a:pt x="308" y="119"/>
                </a:lnTo>
                <a:lnTo>
                  <a:pt x="313" y="99"/>
                </a:lnTo>
                <a:lnTo>
                  <a:pt x="318" y="79"/>
                </a:lnTo>
                <a:lnTo>
                  <a:pt x="323" y="65"/>
                </a:lnTo>
                <a:lnTo>
                  <a:pt x="323" y="50"/>
                </a:lnTo>
                <a:lnTo>
                  <a:pt x="328" y="35"/>
                </a:lnTo>
                <a:lnTo>
                  <a:pt x="333" y="25"/>
                </a:lnTo>
                <a:lnTo>
                  <a:pt x="338" y="15"/>
                </a:lnTo>
                <a:lnTo>
                  <a:pt x="338" y="10"/>
                </a:lnTo>
                <a:lnTo>
                  <a:pt x="343" y="5"/>
                </a:lnTo>
                <a:lnTo>
                  <a:pt x="348" y="0"/>
                </a:lnTo>
                <a:lnTo>
                  <a:pt x="353" y="0"/>
                </a:lnTo>
                <a:lnTo>
                  <a:pt x="358" y="0"/>
                </a:lnTo>
                <a:lnTo>
                  <a:pt x="363" y="0"/>
                </a:lnTo>
                <a:lnTo>
                  <a:pt x="368" y="5"/>
                </a:lnTo>
                <a:lnTo>
                  <a:pt x="368" y="10"/>
                </a:lnTo>
                <a:lnTo>
                  <a:pt x="373" y="15"/>
                </a:lnTo>
                <a:lnTo>
                  <a:pt x="378" y="25"/>
                </a:lnTo>
                <a:lnTo>
                  <a:pt x="383" y="30"/>
                </a:lnTo>
                <a:lnTo>
                  <a:pt x="383" y="40"/>
                </a:lnTo>
                <a:lnTo>
                  <a:pt x="388" y="50"/>
                </a:lnTo>
                <a:lnTo>
                  <a:pt x="393" y="60"/>
                </a:lnTo>
                <a:lnTo>
                  <a:pt x="398" y="74"/>
                </a:lnTo>
                <a:lnTo>
                  <a:pt x="398" y="84"/>
                </a:lnTo>
                <a:lnTo>
                  <a:pt x="403" y="99"/>
                </a:lnTo>
                <a:lnTo>
                  <a:pt x="408" y="109"/>
                </a:lnTo>
                <a:lnTo>
                  <a:pt x="413" y="124"/>
                </a:lnTo>
                <a:lnTo>
                  <a:pt x="413" y="139"/>
                </a:lnTo>
                <a:lnTo>
                  <a:pt x="418" y="154"/>
                </a:lnTo>
                <a:lnTo>
                  <a:pt x="423" y="169"/>
                </a:lnTo>
                <a:lnTo>
                  <a:pt x="428" y="184"/>
                </a:lnTo>
                <a:lnTo>
                  <a:pt x="428" y="199"/>
                </a:lnTo>
                <a:lnTo>
                  <a:pt x="433" y="214"/>
                </a:lnTo>
                <a:lnTo>
                  <a:pt x="438" y="233"/>
                </a:lnTo>
                <a:lnTo>
                  <a:pt x="443" y="248"/>
                </a:lnTo>
                <a:lnTo>
                  <a:pt x="448" y="263"/>
                </a:lnTo>
                <a:lnTo>
                  <a:pt x="448" y="283"/>
                </a:lnTo>
                <a:lnTo>
                  <a:pt x="452" y="298"/>
                </a:lnTo>
                <a:lnTo>
                  <a:pt x="457" y="318"/>
                </a:lnTo>
                <a:lnTo>
                  <a:pt x="462" y="333"/>
                </a:lnTo>
                <a:lnTo>
                  <a:pt x="462" y="348"/>
                </a:lnTo>
                <a:lnTo>
                  <a:pt x="467" y="368"/>
                </a:lnTo>
                <a:lnTo>
                  <a:pt x="472" y="383"/>
                </a:lnTo>
                <a:lnTo>
                  <a:pt x="477" y="402"/>
                </a:lnTo>
                <a:lnTo>
                  <a:pt x="477" y="417"/>
                </a:lnTo>
                <a:lnTo>
                  <a:pt x="482" y="437"/>
                </a:lnTo>
                <a:lnTo>
                  <a:pt x="487" y="452"/>
                </a:lnTo>
                <a:lnTo>
                  <a:pt x="492" y="472"/>
                </a:lnTo>
                <a:lnTo>
                  <a:pt x="492" y="487"/>
                </a:lnTo>
                <a:lnTo>
                  <a:pt x="497" y="502"/>
                </a:lnTo>
                <a:lnTo>
                  <a:pt x="502" y="522"/>
                </a:lnTo>
                <a:lnTo>
                  <a:pt x="507" y="537"/>
                </a:lnTo>
                <a:lnTo>
                  <a:pt x="507" y="551"/>
                </a:lnTo>
                <a:lnTo>
                  <a:pt x="512" y="571"/>
                </a:lnTo>
                <a:lnTo>
                  <a:pt x="517" y="586"/>
                </a:lnTo>
                <a:lnTo>
                  <a:pt x="522" y="601"/>
                </a:lnTo>
                <a:lnTo>
                  <a:pt x="522" y="621"/>
                </a:lnTo>
                <a:lnTo>
                  <a:pt x="527" y="636"/>
                </a:lnTo>
                <a:lnTo>
                  <a:pt x="532" y="651"/>
                </a:lnTo>
                <a:lnTo>
                  <a:pt x="537" y="666"/>
                </a:lnTo>
                <a:lnTo>
                  <a:pt x="537" y="681"/>
                </a:lnTo>
                <a:lnTo>
                  <a:pt x="542" y="696"/>
                </a:lnTo>
                <a:lnTo>
                  <a:pt x="547" y="710"/>
                </a:lnTo>
                <a:lnTo>
                  <a:pt x="552" y="725"/>
                </a:lnTo>
                <a:lnTo>
                  <a:pt x="552" y="740"/>
                </a:lnTo>
                <a:lnTo>
                  <a:pt x="557" y="755"/>
                </a:lnTo>
                <a:lnTo>
                  <a:pt x="562" y="770"/>
                </a:lnTo>
                <a:lnTo>
                  <a:pt x="567" y="785"/>
                </a:lnTo>
                <a:lnTo>
                  <a:pt x="567" y="800"/>
                </a:lnTo>
                <a:lnTo>
                  <a:pt x="572" y="810"/>
                </a:lnTo>
                <a:lnTo>
                  <a:pt x="577" y="825"/>
                </a:lnTo>
                <a:lnTo>
                  <a:pt x="582" y="840"/>
                </a:lnTo>
                <a:lnTo>
                  <a:pt x="582" y="855"/>
                </a:lnTo>
                <a:lnTo>
                  <a:pt x="587" y="864"/>
                </a:lnTo>
                <a:lnTo>
                  <a:pt x="592" y="879"/>
                </a:lnTo>
                <a:lnTo>
                  <a:pt x="597" y="889"/>
                </a:lnTo>
                <a:lnTo>
                  <a:pt x="597" y="904"/>
                </a:lnTo>
                <a:lnTo>
                  <a:pt x="602" y="914"/>
                </a:lnTo>
                <a:lnTo>
                  <a:pt x="607" y="929"/>
                </a:lnTo>
                <a:lnTo>
                  <a:pt x="611" y="939"/>
                </a:lnTo>
                <a:lnTo>
                  <a:pt x="611" y="954"/>
                </a:lnTo>
                <a:lnTo>
                  <a:pt x="616" y="964"/>
                </a:lnTo>
                <a:lnTo>
                  <a:pt x="621" y="974"/>
                </a:lnTo>
                <a:lnTo>
                  <a:pt x="626" y="984"/>
                </a:lnTo>
                <a:lnTo>
                  <a:pt x="626" y="999"/>
                </a:lnTo>
                <a:lnTo>
                  <a:pt x="631" y="1009"/>
                </a:lnTo>
                <a:lnTo>
                  <a:pt x="636" y="1019"/>
                </a:lnTo>
                <a:lnTo>
                  <a:pt x="641" y="1028"/>
                </a:lnTo>
                <a:lnTo>
                  <a:pt x="641" y="1038"/>
                </a:lnTo>
                <a:lnTo>
                  <a:pt x="646" y="1048"/>
                </a:lnTo>
                <a:lnTo>
                  <a:pt x="651" y="1058"/>
                </a:lnTo>
                <a:lnTo>
                  <a:pt x="656" y="1068"/>
                </a:lnTo>
                <a:lnTo>
                  <a:pt x="656" y="1078"/>
                </a:lnTo>
                <a:lnTo>
                  <a:pt x="661" y="1088"/>
                </a:lnTo>
                <a:lnTo>
                  <a:pt x="666" y="1098"/>
                </a:lnTo>
                <a:lnTo>
                  <a:pt x="671" y="1108"/>
                </a:lnTo>
                <a:lnTo>
                  <a:pt x="676" y="1118"/>
                </a:lnTo>
                <a:lnTo>
                  <a:pt x="676" y="1123"/>
                </a:lnTo>
                <a:lnTo>
                  <a:pt x="681" y="1133"/>
                </a:lnTo>
                <a:lnTo>
                  <a:pt x="686" y="1143"/>
                </a:lnTo>
                <a:lnTo>
                  <a:pt x="691" y="1153"/>
                </a:lnTo>
                <a:lnTo>
                  <a:pt x="691" y="1158"/>
                </a:lnTo>
                <a:lnTo>
                  <a:pt x="696" y="1168"/>
                </a:lnTo>
                <a:lnTo>
                  <a:pt x="701" y="1178"/>
                </a:lnTo>
                <a:lnTo>
                  <a:pt x="706" y="1182"/>
                </a:lnTo>
                <a:lnTo>
                  <a:pt x="706" y="1192"/>
                </a:lnTo>
                <a:lnTo>
                  <a:pt x="711" y="1197"/>
                </a:lnTo>
                <a:lnTo>
                  <a:pt x="716" y="1207"/>
                </a:lnTo>
                <a:lnTo>
                  <a:pt x="721" y="1212"/>
                </a:lnTo>
                <a:lnTo>
                  <a:pt x="721" y="1222"/>
                </a:lnTo>
                <a:lnTo>
                  <a:pt x="726" y="1227"/>
                </a:lnTo>
                <a:lnTo>
                  <a:pt x="731" y="1237"/>
                </a:lnTo>
                <a:lnTo>
                  <a:pt x="736" y="1242"/>
                </a:lnTo>
                <a:lnTo>
                  <a:pt x="736" y="1247"/>
                </a:lnTo>
                <a:lnTo>
                  <a:pt x="741" y="1257"/>
                </a:lnTo>
                <a:lnTo>
                  <a:pt x="746" y="1262"/>
                </a:lnTo>
                <a:lnTo>
                  <a:pt x="751" y="1267"/>
                </a:lnTo>
                <a:lnTo>
                  <a:pt x="751" y="1277"/>
                </a:lnTo>
                <a:lnTo>
                  <a:pt x="756" y="1282"/>
                </a:lnTo>
                <a:lnTo>
                  <a:pt x="761" y="1287"/>
                </a:lnTo>
                <a:lnTo>
                  <a:pt x="766" y="1292"/>
                </a:lnTo>
                <a:lnTo>
                  <a:pt x="766" y="1297"/>
                </a:lnTo>
                <a:lnTo>
                  <a:pt x="770" y="1307"/>
                </a:lnTo>
                <a:lnTo>
                  <a:pt x="775" y="1312"/>
                </a:lnTo>
                <a:lnTo>
                  <a:pt x="780" y="1317"/>
                </a:lnTo>
                <a:lnTo>
                  <a:pt x="780" y="1322"/>
                </a:lnTo>
                <a:lnTo>
                  <a:pt x="785" y="1327"/>
                </a:lnTo>
                <a:lnTo>
                  <a:pt x="790" y="1332"/>
                </a:lnTo>
                <a:lnTo>
                  <a:pt x="795" y="1337"/>
                </a:lnTo>
                <a:lnTo>
                  <a:pt x="795" y="1341"/>
                </a:lnTo>
                <a:lnTo>
                  <a:pt x="800" y="1346"/>
                </a:lnTo>
                <a:lnTo>
                  <a:pt x="805" y="1351"/>
                </a:lnTo>
                <a:lnTo>
                  <a:pt x="810" y="1356"/>
                </a:lnTo>
                <a:lnTo>
                  <a:pt x="810" y="1361"/>
                </a:lnTo>
                <a:lnTo>
                  <a:pt x="815" y="1366"/>
                </a:lnTo>
                <a:lnTo>
                  <a:pt x="820" y="1371"/>
                </a:lnTo>
                <a:lnTo>
                  <a:pt x="825" y="1376"/>
                </a:lnTo>
                <a:lnTo>
                  <a:pt x="830" y="1381"/>
                </a:lnTo>
                <a:lnTo>
                  <a:pt x="835" y="1386"/>
                </a:lnTo>
                <a:lnTo>
                  <a:pt x="840" y="1391"/>
                </a:lnTo>
                <a:lnTo>
                  <a:pt x="840" y="1396"/>
                </a:lnTo>
                <a:lnTo>
                  <a:pt x="845" y="1401"/>
                </a:lnTo>
                <a:lnTo>
                  <a:pt x="850" y="1406"/>
                </a:lnTo>
                <a:lnTo>
                  <a:pt x="855" y="1411"/>
                </a:lnTo>
                <a:lnTo>
                  <a:pt x="860" y="1416"/>
                </a:lnTo>
                <a:lnTo>
                  <a:pt x="865" y="1421"/>
                </a:lnTo>
                <a:lnTo>
                  <a:pt x="870" y="1426"/>
                </a:lnTo>
                <a:lnTo>
                  <a:pt x="875" y="1431"/>
                </a:lnTo>
                <a:lnTo>
                  <a:pt x="880" y="1431"/>
                </a:lnTo>
                <a:lnTo>
                  <a:pt x="885" y="1436"/>
                </a:lnTo>
                <a:lnTo>
                  <a:pt x="890" y="1441"/>
                </a:lnTo>
                <a:lnTo>
                  <a:pt x="895" y="1446"/>
                </a:lnTo>
                <a:lnTo>
                  <a:pt x="900" y="1451"/>
                </a:lnTo>
                <a:lnTo>
                  <a:pt x="905" y="1456"/>
                </a:lnTo>
                <a:lnTo>
                  <a:pt x="910" y="1456"/>
                </a:lnTo>
                <a:lnTo>
                  <a:pt x="915" y="1461"/>
                </a:lnTo>
                <a:lnTo>
                  <a:pt x="920" y="1466"/>
                </a:lnTo>
                <a:lnTo>
                  <a:pt x="925" y="1471"/>
                </a:lnTo>
                <a:lnTo>
                  <a:pt x="929" y="1471"/>
                </a:lnTo>
                <a:lnTo>
                  <a:pt x="934" y="1476"/>
                </a:lnTo>
                <a:lnTo>
                  <a:pt x="939" y="1481"/>
                </a:lnTo>
                <a:lnTo>
                  <a:pt x="944" y="1481"/>
                </a:lnTo>
                <a:lnTo>
                  <a:pt x="949" y="1486"/>
                </a:lnTo>
                <a:lnTo>
                  <a:pt x="954" y="1491"/>
                </a:lnTo>
                <a:lnTo>
                  <a:pt x="959" y="1491"/>
                </a:lnTo>
                <a:lnTo>
                  <a:pt x="964" y="1496"/>
                </a:lnTo>
                <a:lnTo>
                  <a:pt x="969" y="1496"/>
                </a:lnTo>
                <a:lnTo>
                  <a:pt x="974" y="1500"/>
                </a:lnTo>
                <a:lnTo>
                  <a:pt x="979" y="1505"/>
                </a:lnTo>
                <a:lnTo>
                  <a:pt x="984" y="1505"/>
                </a:lnTo>
                <a:lnTo>
                  <a:pt x="989" y="1505"/>
                </a:lnTo>
                <a:lnTo>
                  <a:pt x="994" y="151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72" name="Freeform 68">
            <a:extLst>
              <a:ext uri="{FF2B5EF4-FFF2-40B4-BE49-F238E27FC236}">
                <a16:creationId xmlns:a16="http://schemas.microsoft.com/office/drawing/2014/main" id="{BA17E824-82D6-4E5E-B809-D23002DB6C92}"/>
              </a:ext>
            </a:extLst>
          </p:cNvPr>
          <p:cNvSpPr>
            <a:spLocks/>
          </p:cNvSpPr>
          <p:nvPr/>
        </p:nvSpPr>
        <p:spPr bwMode="auto">
          <a:xfrm>
            <a:off x="4846638" y="2716213"/>
            <a:ext cx="1389062" cy="125412"/>
          </a:xfrm>
          <a:custGeom>
            <a:avLst/>
            <a:gdLst>
              <a:gd name="T0" fmla="*/ 10 w 875"/>
              <a:gd name="T1" fmla="*/ 74 h 79"/>
              <a:gd name="T2" fmla="*/ 25 w 875"/>
              <a:gd name="T3" fmla="*/ 79 h 79"/>
              <a:gd name="T4" fmla="*/ 40 w 875"/>
              <a:gd name="T5" fmla="*/ 69 h 79"/>
              <a:gd name="T6" fmla="*/ 55 w 875"/>
              <a:gd name="T7" fmla="*/ 64 h 79"/>
              <a:gd name="T8" fmla="*/ 70 w 875"/>
              <a:gd name="T9" fmla="*/ 59 h 79"/>
              <a:gd name="T10" fmla="*/ 85 w 875"/>
              <a:gd name="T11" fmla="*/ 55 h 79"/>
              <a:gd name="T12" fmla="*/ 99 w 875"/>
              <a:gd name="T13" fmla="*/ 50 h 79"/>
              <a:gd name="T14" fmla="*/ 114 w 875"/>
              <a:gd name="T15" fmla="*/ 45 h 79"/>
              <a:gd name="T16" fmla="*/ 129 w 875"/>
              <a:gd name="T17" fmla="*/ 40 h 79"/>
              <a:gd name="T18" fmla="*/ 144 w 875"/>
              <a:gd name="T19" fmla="*/ 40 h 79"/>
              <a:gd name="T20" fmla="*/ 159 w 875"/>
              <a:gd name="T21" fmla="*/ 35 h 79"/>
              <a:gd name="T22" fmla="*/ 174 w 875"/>
              <a:gd name="T23" fmla="*/ 30 h 79"/>
              <a:gd name="T24" fmla="*/ 189 w 875"/>
              <a:gd name="T25" fmla="*/ 30 h 79"/>
              <a:gd name="T26" fmla="*/ 204 w 875"/>
              <a:gd name="T27" fmla="*/ 25 h 79"/>
              <a:gd name="T28" fmla="*/ 219 w 875"/>
              <a:gd name="T29" fmla="*/ 20 h 79"/>
              <a:gd name="T30" fmla="*/ 234 w 875"/>
              <a:gd name="T31" fmla="*/ 20 h 79"/>
              <a:gd name="T32" fmla="*/ 249 w 875"/>
              <a:gd name="T33" fmla="*/ 20 h 79"/>
              <a:gd name="T34" fmla="*/ 263 w 875"/>
              <a:gd name="T35" fmla="*/ 15 h 79"/>
              <a:gd name="T36" fmla="*/ 278 w 875"/>
              <a:gd name="T37" fmla="*/ 15 h 79"/>
              <a:gd name="T38" fmla="*/ 293 w 875"/>
              <a:gd name="T39" fmla="*/ 10 h 79"/>
              <a:gd name="T40" fmla="*/ 308 w 875"/>
              <a:gd name="T41" fmla="*/ 10 h 79"/>
              <a:gd name="T42" fmla="*/ 323 w 875"/>
              <a:gd name="T43" fmla="*/ 10 h 79"/>
              <a:gd name="T44" fmla="*/ 338 w 875"/>
              <a:gd name="T45" fmla="*/ 10 h 79"/>
              <a:gd name="T46" fmla="*/ 353 w 875"/>
              <a:gd name="T47" fmla="*/ 5 h 79"/>
              <a:gd name="T48" fmla="*/ 368 w 875"/>
              <a:gd name="T49" fmla="*/ 5 h 79"/>
              <a:gd name="T50" fmla="*/ 383 w 875"/>
              <a:gd name="T51" fmla="*/ 5 h 79"/>
              <a:gd name="T52" fmla="*/ 398 w 875"/>
              <a:gd name="T53" fmla="*/ 5 h 79"/>
              <a:gd name="T54" fmla="*/ 412 w 875"/>
              <a:gd name="T55" fmla="*/ 5 h 79"/>
              <a:gd name="T56" fmla="*/ 427 w 875"/>
              <a:gd name="T57" fmla="*/ 5 h 79"/>
              <a:gd name="T58" fmla="*/ 442 w 875"/>
              <a:gd name="T59" fmla="*/ 0 h 79"/>
              <a:gd name="T60" fmla="*/ 457 w 875"/>
              <a:gd name="T61" fmla="*/ 0 h 79"/>
              <a:gd name="T62" fmla="*/ 472 w 875"/>
              <a:gd name="T63" fmla="*/ 0 h 79"/>
              <a:gd name="T64" fmla="*/ 487 w 875"/>
              <a:gd name="T65" fmla="*/ 0 h 79"/>
              <a:gd name="T66" fmla="*/ 502 w 875"/>
              <a:gd name="T67" fmla="*/ 0 h 79"/>
              <a:gd name="T68" fmla="*/ 517 w 875"/>
              <a:gd name="T69" fmla="*/ 0 h 79"/>
              <a:gd name="T70" fmla="*/ 532 w 875"/>
              <a:gd name="T71" fmla="*/ 0 h 79"/>
              <a:gd name="T72" fmla="*/ 547 w 875"/>
              <a:gd name="T73" fmla="*/ 0 h 79"/>
              <a:gd name="T74" fmla="*/ 562 w 875"/>
              <a:gd name="T75" fmla="*/ 0 h 79"/>
              <a:gd name="T76" fmla="*/ 576 w 875"/>
              <a:gd name="T77" fmla="*/ 0 h 79"/>
              <a:gd name="T78" fmla="*/ 591 w 875"/>
              <a:gd name="T79" fmla="*/ 0 h 79"/>
              <a:gd name="T80" fmla="*/ 606 w 875"/>
              <a:gd name="T81" fmla="*/ 0 h 79"/>
              <a:gd name="T82" fmla="*/ 621 w 875"/>
              <a:gd name="T83" fmla="*/ 0 h 79"/>
              <a:gd name="T84" fmla="*/ 636 w 875"/>
              <a:gd name="T85" fmla="*/ 0 h 79"/>
              <a:gd name="T86" fmla="*/ 651 w 875"/>
              <a:gd name="T87" fmla="*/ 0 h 79"/>
              <a:gd name="T88" fmla="*/ 666 w 875"/>
              <a:gd name="T89" fmla="*/ 0 h 79"/>
              <a:gd name="T90" fmla="*/ 681 w 875"/>
              <a:gd name="T91" fmla="*/ 0 h 79"/>
              <a:gd name="T92" fmla="*/ 696 w 875"/>
              <a:gd name="T93" fmla="*/ 0 h 79"/>
              <a:gd name="T94" fmla="*/ 711 w 875"/>
              <a:gd name="T95" fmla="*/ 0 h 79"/>
              <a:gd name="T96" fmla="*/ 726 w 875"/>
              <a:gd name="T97" fmla="*/ 0 h 79"/>
              <a:gd name="T98" fmla="*/ 740 w 875"/>
              <a:gd name="T99" fmla="*/ 0 h 79"/>
              <a:gd name="T100" fmla="*/ 755 w 875"/>
              <a:gd name="T101" fmla="*/ 0 h 79"/>
              <a:gd name="T102" fmla="*/ 770 w 875"/>
              <a:gd name="T103" fmla="*/ 0 h 79"/>
              <a:gd name="T104" fmla="*/ 785 w 875"/>
              <a:gd name="T105" fmla="*/ 0 h 79"/>
              <a:gd name="T106" fmla="*/ 800 w 875"/>
              <a:gd name="T107" fmla="*/ 0 h 79"/>
              <a:gd name="T108" fmla="*/ 815 w 875"/>
              <a:gd name="T109" fmla="*/ 0 h 79"/>
              <a:gd name="T110" fmla="*/ 830 w 875"/>
              <a:gd name="T111" fmla="*/ 0 h 79"/>
              <a:gd name="T112" fmla="*/ 845 w 875"/>
              <a:gd name="T113" fmla="*/ 5 h 79"/>
              <a:gd name="T114" fmla="*/ 860 w 875"/>
              <a:gd name="T115" fmla="*/ 5 h 79"/>
              <a:gd name="T116" fmla="*/ 875 w 875"/>
              <a:gd name="T117" fmla="*/ 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75" h="79">
                <a:moveTo>
                  <a:pt x="0" y="69"/>
                </a:moveTo>
                <a:lnTo>
                  <a:pt x="5" y="74"/>
                </a:lnTo>
                <a:lnTo>
                  <a:pt x="10" y="74"/>
                </a:lnTo>
                <a:lnTo>
                  <a:pt x="15" y="79"/>
                </a:lnTo>
                <a:lnTo>
                  <a:pt x="20" y="79"/>
                </a:lnTo>
                <a:lnTo>
                  <a:pt x="25" y="79"/>
                </a:lnTo>
                <a:lnTo>
                  <a:pt x="30" y="74"/>
                </a:lnTo>
                <a:lnTo>
                  <a:pt x="35" y="74"/>
                </a:lnTo>
                <a:lnTo>
                  <a:pt x="40" y="69"/>
                </a:lnTo>
                <a:lnTo>
                  <a:pt x="45" y="69"/>
                </a:lnTo>
                <a:lnTo>
                  <a:pt x="50" y="64"/>
                </a:lnTo>
                <a:lnTo>
                  <a:pt x="55" y="64"/>
                </a:lnTo>
                <a:lnTo>
                  <a:pt x="60" y="64"/>
                </a:lnTo>
                <a:lnTo>
                  <a:pt x="65" y="59"/>
                </a:lnTo>
                <a:lnTo>
                  <a:pt x="70" y="59"/>
                </a:lnTo>
                <a:lnTo>
                  <a:pt x="75" y="55"/>
                </a:lnTo>
                <a:lnTo>
                  <a:pt x="80" y="55"/>
                </a:lnTo>
                <a:lnTo>
                  <a:pt x="85" y="55"/>
                </a:lnTo>
                <a:lnTo>
                  <a:pt x="90" y="50"/>
                </a:lnTo>
                <a:lnTo>
                  <a:pt x="94" y="50"/>
                </a:lnTo>
                <a:lnTo>
                  <a:pt x="99" y="50"/>
                </a:lnTo>
                <a:lnTo>
                  <a:pt x="104" y="50"/>
                </a:lnTo>
                <a:lnTo>
                  <a:pt x="109" y="45"/>
                </a:lnTo>
                <a:lnTo>
                  <a:pt x="114" y="45"/>
                </a:lnTo>
                <a:lnTo>
                  <a:pt x="119" y="45"/>
                </a:lnTo>
                <a:lnTo>
                  <a:pt x="124" y="40"/>
                </a:lnTo>
                <a:lnTo>
                  <a:pt x="129" y="40"/>
                </a:lnTo>
                <a:lnTo>
                  <a:pt x="134" y="40"/>
                </a:lnTo>
                <a:lnTo>
                  <a:pt x="139" y="40"/>
                </a:lnTo>
                <a:lnTo>
                  <a:pt x="144" y="40"/>
                </a:lnTo>
                <a:lnTo>
                  <a:pt x="149" y="35"/>
                </a:lnTo>
                <a:lnTo>
                  <a:pt x="154" y="35"/>
                </a:lnTo>
                <a:lnTo>
                  <a:pt x="159" y="35"/>
                </a:lnTo>
                <a:lnTo>
                  <a:pt x="164" y="35"/>
                </a:lnTo>
                <a:lnTo>
                  <a:pt x="169" y="30"/>
                </a:lnTo>
                <a:lnTo>
                  <a:pt x="174" y="30"/>
                </a:lnTo>
                <a:lnTo>
                  <a:pt x="179" y="30"/>
                </a:lnTo>
                <a:lnTo>
                  <a:pt x="184" y="30"/>
                </a:lnTo>
                <a:lnTo>
                  <a:pt x="189" y="30"/>
                </a:lnTo>
                <a:lnTo>
                  <a:pt x="194" y="25"/>
                </a:lnTo>
                <a:lnTo>
                  <a:pt x="199" y="25"/>
                </a:lnTo>
                <a:lnTo>
                  <a:pt x="204" y="25"/>
                </a:lnTo>
                <a:lnTo>
                  <a:pt x="209" y="25"/>
                </a:lnTo>
                <a:lnTo>
                  <a:pt x="214" y="25"/>
                </a:lnTo>
                <a:lnTo>
                  <a:pt x="219" y="20"/>
                </a:lnTo>
                <a:lnTo>
                  <a:pt x="224" y="20"/>
                </a:lnTo>
                <a:lnTo>
                  <a:pt x="229" y="20"/>
                </a:lnTo>
                <a:lnTo>
                  <a:pt x="234" y="20"/>
                </a:lnTo>
                <a:lnTo>
                  <a:pt x="239" y="20"/>
                </a:lnTo>
                <a:lnTo>
                  <a:pt x="244" y="20"/>
                </a:lnTo>
                <a:lnTo>
                  <a:pt x="249" y="20"/>
                </a:lnTo>
                <a:lnTo>
                  <a:pt x="253" y="15"/>
                </a:lnTo>
                <a:lnTo>
                  <a:pt x="258" y="15"/>
                </a:lnTo>
                <a:lnTo>
                  <a:pt x="263" y="15"/>
                </a:lnTo>
                <a:lnTo>
                  <a:pt x="268" y="15"/>
                </a:lnTo>
                <a:lnTo>
                  <a:pt x="273" y="15"/>
                </a:lnTo>
                <a:lnTo>
                  <a:pt x="278" y="15"/>
                </a:lnTo>
                <a:lnTo>
                  <a:pt x="283" y="15"/>
                </a:lnTo>
                <a:lnTo>
                  <a:pt x="288" y="15"/>
                </a:lnTo>
                <a:lnTo>
                  <a:pt x="293" y="10"/>
                </a:lnTo>
                <a:lnTo>
                  <a:pt x="298" y="10"/>
                </a:lnTo>
                <a:lnTo>
                  <a:pt x="303" y="10"/>
                </a:lnTo>
                <a:lnTo>
                  <a:pt x="308" y="10"/>
                </a:lnTo>
                <a:lnTo>
                  <a:pt x="313" y="10"/>
                </a:lnTo>
                <a:lnTo>
                  <a:pt x="318" y="10"/>
                </a:lnTo>
                <a:lnTo>
                  <a:pt x="323" y="10"/>
                </a:lnTo>
                <a:lnTo>
                  <a:pt x="328" y="10"/>
                </a:lnTo>
                <a:lnTo>
                  <a:pt x="333" y="10"/>
                </a:lnTo>
                <a:lnTo>
                  <a:pt x="338" y="10"/>
                </a:lnTo>
                <a:lnTo>
                  <a:pt x="343" y="10"/>
                </a:lnTo>
                <a:lnTo>
                  <a:pt x="348" y="5"/>
                </a:lnTo>
                <a:lnTo>
                  <a:pt x="353" y="5"/>
                </a:lnTo>
                <a:lnTo>
                  <a:pt x="358" y="5"/>
                </a:lnTo>
                <a:lnTo>
                  <a:pt x="363" y="5"/>
                </a:lnTo>
                <a:lnTo>
                  <a:pt x="368" y="5"/>
                </a:lnTo>
                <a:lnTo>
                  <a:pt x="373" y="5"/>
                </a:lnTo>
                <a:lnTo>
                  <a:pt x="378" y="5"/>
                </a:lnTo>
                <a:lnTo>
                  <a:pt x="383" y="5"/>
                </a:lnTo>
                <a:lnTo>
                  <a:pt x="388" y="5"/>
                </a:lnTo>
                <a:lnTo>
                  <a:pt x="393" y="5"/>
                </a:lnTo>
                <a:lnTo>
                  <a:pt x="398" y="5"/>
                </a:lnTo>
                <a:lnTo>
                  <a:pt x="403" y="5"/>
                </a:lnTo>
                <a:lnTo>
                  <a:pt x="408" y="5"/>
                </a:lnTo>
                <a:lnTo>
                  <a:pt x="412" y="5"/>
                </a:lnTo>
                <a:lnTo>
                  <a:pt x="417" y="5"/>
                </a:lnTo>
                <a:lnTo>
                  <a:pt x="422" y="5"/>
                </a:lnTo>
                <a:lnTo>
                  <a:pt x="427" y="5"/>
                </a:lnTo>
                <a:lnTo>
                  <a:pt x="432" y="5"/>
                </a:lnTo>
                <a:lnTo>
                  <a:pt x="437" y="5"/>
                </a:lnTo>
                <a:lnTo>
                  <a:pt x="442" y="0"/>
                </a:lnTo>
                <a:lnTo>
                  <a:pt x="447" y="0"/>
                </a:lnTo>
                <a:lnTo>
                  <a:pt x="452" y="0"/>
                </a:lnTo>
                <a:lnTo>
                  <a:pt x="457" y="0"/>
                </a:lnTo>
                <a:lnTo>
                  <a:pt x="462" y="0"/>
                </a:lnTo>
                <a:lnTo>
                  <a:pt x="467" y="0"/>
                </a:lnTo>
                <a:lnTo>
                  <a:pt x="472" y="0"/>
                </a:lnTo>
                <a:lnTo>
                  <a:pt x="477" y="0"/>
                </a:lnTo>
                <a:lnTo>
                  <a:pt x="482" y="0"/>
                </a:lnTo>
                <a:lnTo>
                  <a:pt x="487" y="0"/>
                </a:lnTo>
                <a:lnTo>
                  <a:pt x="492" y="0"/>
                </a:lnTo>
                <a:lnTo>
                  <a:pt x="497" y="0"/>
                </a:lnTo>
                <a:lnTo>
                  <a:pt x="502" y="0"/>
                </a:lnTo>
                <a:lnTo>
                  <a:pt x="507" y="0"/>
                </a:lnTo>
                <a:lnTo>
                  <a:pt x="512" y="0"/>
                </a:lnTo>
                <a:lnTo>
                  <a:pt x="517" y="0"/>
                </a:lnTo>
                <a:lnTo>
                  <a:pt x="522" y="0"/>
                </a:lnTo>
                <a:lnTo>
                  <a:pt x="527" y="0"/>
                </a:lnTo>
                <a:lnTo>
                  <a:pt x="532" y="0"/>
                </a:lnTo>
                <a:lnTo>
                  <a:pt x="537" y="0"/>
                </a:lnTo>
                <a:lnTo>
                  <a:pt x="542" y="0"/>
                </a:lnTo>
                <a:lnTo>
                  <a:pt x="547" y="0"/>
                </a:lnTo>
                <a:lnTo>
                  <a:pt x="552" y="0"/>
                </a:lnTo>
                <a:lnTo>
                  <a:pt x="557" y="0"/>
                </a:lnTo>
                <a:lnTo>
                  <a:pt x="562" y="0"/>
                </a:lnTo>
                <a:lnTo>
                  <a:pt x="567" y="0"/>
                </a:lnTo>
                <a:lnTo>
                  <a:pt x="571" y="0"/>
                </a:lnTo>
                <a:lnTo>
                  <a:pt x="576" y="0"/>
                </a:lnTo>
                <a:lnTo>
                  <a:pt x="581" y="0"/>
                </a:lnTo>
                <a:lnTo>
                  <a:pt x="586" y="0"/>
                </a:lnTo>
                <a:lnTo>
                  <a:pt x="591" y="0"/>
                </a:lnTo>
                <a:lnTo>
                  <a:pt x="596" y="0"/>
                </a:lnTo>
                <a:lnTo>
                  <a:pt x="601" y="0"/>
                </a:lnTo>
                <a:lnTo>
                  <a:pt x="606" y="0"/>
                </a:lnTo>
                <a:lnTo>
                  <a:pt x="611" y="0"/>
                </a:lnTo>
                <a:lnTo>
                  <a:pt x="616" y="0"/>
                </a:lnTo>
                <a:lnTo>
                  <a:pt x="621" y="0"/>
                </a:lnTo>
                <a:lnTo>
                  <a:pt x="626" y="0"/>
                </a:lnTo>
                <a:lnTo>
                  <a:pt x="631" y="0"/>
                </a:lnTo>
                <a:lnTo>
                  <a:pt x="636" y="0"/>
                </a:lnTo>
                <a:lnTo>
                  <a:pt x="641" y="0"/>
                </a:lnTo>
                <a:lnTo>
                  <a:pt x="646" y="0"/>
                </a:lnTo>
                <a:lnTo>
                  <a:pt x="651" y="0"/>
                </a:lnTo>
                <a:lnTo>
                  <a:pt x="656" y="0"/>
                </a:lnTo>
                <a:lnTo>
                  <a:pt x="661" y="0"/>
                </a:lnTo>
                <a:lnTo>
                  <a:pt x="666" y="0"/>
                </a:lnTo>
                <a:lnTo>
                  <a:pt x="671" y="0"/>
                </a:lnTo>
                <a:lnTo>
                  <a:pt x="676" y="0"/>
                </a:lnTo>
                <a:lnTo>
                  <a:pt x="681" y="0"/>
                </a:lnTo>
                <a:lnTo>
                  <a:pt x="686" y="0"/>
                </a:lnTo>
                <a:lnTo>
                  <a:pt x="691" y="0"/>
                </a:lnTo>
                <a:lnTo>
                  <a:pt x="696" y="0"/>
                </a:lnTo>
                <a:lnTo>
                  <a:pt x="701" y="0"/>
                </a:lnTo>
                <a:lnTo>
                  <a:pt x="706" y="0"/>
                </a:lnTo>
                <a:lnTo>
                  <a:pt x="711" y="0"/>
                </a:lnTo>
                <a:lnTo>
                  <a:pt x="716" y="0"/>
                </a:lnTo>
                <a:lnTo>
                  <a:pt x="721" y="0"/>
                </a:lnTo>
                <a:lnTo>
                  <a:pt x="726" y="0"/>
                </a:lnTo>
                <a:lnTo>
                  <a:pt x="730" y="0"/>
                </a:lnTo>
                <a:lnTo>
                  <a:pt x="735" y="0"/>
                </a:lnTo>
                <a:lnTo>
                  <a:pt x="740" y="0"/>
                </a:lnTo>
                <a:lnTo>
                  <a:pt x="745" y="0"/>
                </a:lnTo>
                <a:lnTo>
                  <a:pt x="750" y="0"/>
                </a:lnTo>
                <a:lnTo>
                  <a:pt x="755" y="0"/>
                </a:lnTo>
                <a:lnTo>
                  <a:pt x="760" y="0"/>
                </a:lnTo>
                <a:lnTo>
                  <a:pt x="765" y="0"/>
                </a:lnTo>
                <a:lnTo>
                  <a:pt x="770" y="0"/>
                </a:lnTo>
                <a:lnTo>
                  <a:pt x="775" y="0"/>
                </a:lnTo>
                <a:lnTo>
                  <a:pt x="780" y="0"/>
                </a:lnTo>
                <a:lnTo>
                  <a:pt x="785" y="0"/>
                </a:lnTo>
                <a:lnTo>
                  <a:pt x="790" y="0"/>
                </a:lnTo>
                <a:lnTo>
                  <a:pt x="795" y="0"/>
                </a:lnTo>
                <a:lnTo>
                  <a:pt x="800" y="0"/>
                </a:lnTo>
                <a:lnTo>
                  <a:pt x="805" y="0"/>
                </a:lnTo>
                <a:lnTo>
                  <a:pt x="810" y="0"/>
                </a:lnTo>
                <a:lnTo>
                  <a:pt x="815" y="0"/>
                </a:lnTo>
                <a:lnTo>
                  <a:pt x="820" y="0"/>
                </a:lnTo>
                <a:lnTo>
                  <a:pt x="825" y="0"/>
                </a:lnTo>
                <a:lnTo>
                  <a:pt x="830" y="0"/>
                </a:lnTo>
                <a:lnTo>
                  <a:pt x="835" y="5"/>
                </a:lnTo>
                <a:lnTo>
                  <a:pt x="840" y="5"/>
                </a:lnTo>
                <a:lnTo>
                  <a:pt x="845" y="5"/>
                </a:lnTo>
                <a:lnTo>
                  <a:pt x="850" y="5"/>
                </a:lnTo>
                <a:lnTo>
                  <a:pt x="855" y="5"/>
                </a:lnTo>
                <a:lnTo>
                  <a:pt x="860" y="5"/>
                </a:lnTo>
                <a:lnTo>
                  <a:pt x="865" y="5"/>
                </a:lnTo>
                <a:lnTo>
                  <a:pt x="870" y="5"/>
                </a:lnTo>
                <a:lnTo>
                  <a:pt x="875" y="5"/>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73" name="Rectangle 69">
            <a:extLst>
              <a:ext uri="{FF2B5EF4-FFF2-40B4-BE49-F238E27FC236}">
                <a16:creationId xmlns:a16="http://schemas.microsoft.com/office/drawing/2014/main" id="{F1F035D2-B585-4521-9051-7732D3AFFC2E}"/>
              </a:ext>
            </a:extLst>
          </p:cNvPr>
          <p:cNvSpPr>
            <a:spLocks noChangeArrowheads="1"/>
          </p:cNvSpPr>
          <p:nvPr/>
        </p:nvSpPr>
        <p:spPr bwMode="auto">
          <a:xfrm>
            <a:off x="4610100" y="2936875"/>
            <a:ext cx="114300"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z/R</a:t>
            </a:r>
            <a:endParaRPr lang="en-US" altLang="en-US"/>
          </a:p>
        </p:txBody>
      </p:sp>
      <p:sp>
        <p:nvSpPr>
          <p:cNvPr id="21574" name="AutoShape 70">
            <a:extLst>
              <a:ext uri="{FF2B5EF4-FFF2-40B4-BE49-F238E27FC236}">
                <a16:creationId xmlns:a16="http://schemas.microsoft.com/office/drawing/2014/main" id="{6E65E8DD-9B03-44FC-82F2-D7AE7B09A54B}"/>
              </a:ext>
            </a:extLst>
          </p:cNvPr>
          <p:cNvSpPr>
            <a:spLocks noChangeAspect="1" noChangeArrowheads="1" noTextEdit="1"/>
          </p:cNvSpPr>
          <p:nvPr/>
        </p:nvSpPr>
        <p:spPr bwMode="auto">
          <a:xfrm>
            <a:off x="2590800" y="3124200"/>
            <a:ext cx="4106863" cy="307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76" name="Rectangle 72">
            <a:extLst>
              <a:ext uri="{FF2B5EF4-FFF2-40B4-BE49-F238E27FC236}">
                <a16:creationId xmlns:a16="http://schemas.microsoft.com/office/drawing/2014/main" id="{1862A96D-BE3F-441C-B463-6395A129809A}"/>
              </a:ext>
            </a:extLst>
          </p:cNvPr>
          <p:cNvSpPr>
            <a:spLocks noChangeArrowheads="1"/>
          </p:cNvSpPr>
          <p:nvPr/>
        </p:nvSpPr>
        <p:spPr bwMode="auto">
          <a:xfrm>
            <a:off x="2590800" y="3124200"/>
            <a:ext cx="4106863" cy="30876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77" name="Rectangle 73">
            <a:extLst>
              <a:ext uri="{FF2B5EF4-FFF2-40B4-BE49-F238E27FC236}">
                <a16:creationId xmlns:a16="http://schemas.microsoft.com/office/drawing/2014/main" id="{C610BD33-EDAF-4416-B7C4-A230C592F238}"/>
              </a:ext>
            </a:extLst>
          </p:cNvPr>
          <p:cNvSpPr>
            <a:spLocks noChangeArrowheads="1"/>
          </p:cNvSpPr>
          <p:nvPr/>
        </p:nvSpPr>
        <p:spPr bwMode="auto">
          <a:xfrm>
            <a:off x="3122613" y="3351213"/>
            <a:ext cx="3170237" cy="2505075"/>
          </a:xfrm>
          <a:prstGeom prst="rect">
            <a:avLst/>
          </a:prstGeom>
          <a:solidFill>
            <a:srgbClr val="FFFFFF"/>
          </a:solidFill>
          <a:ln w="7938">
            <a:solidFill>
              <a:srgbClr val="FFFFFF"/>
            </a:solidFill>
            <a:miter lim="800000"/>
            <a:headEnd/>
            <a:tailEnd/>
          </a:ln>
        </p:spPr>
        <p:txBody>
          <a:bodyPr/>
          <a:lstStyle/>
          <a:p>
            <a:endParaRPr lang="en-US"/>
          </a:p>
        </p:txBody>
      </p:sp>
      <p:sp>
        <p:nvSpPr>
          <p:cNvPr id="21578" name="Line 74">
            <a:extLst>
              <a:ext uri="{FF2B5EF4-FFF2-40B4-BE49-F238E27FC236}">
                <a16:creationId xmlns:a16="http://schemas.microsoft.com/office/drawing/2014/main" id="{247412AA-E69A-47DE-AA5F-AD6484C72AC1}"/>
              </a:ext>
            </a:extLst>
          </p:cNvPr>
          <p:cNvSpPr>
            <a:spLocks noChangeShapeType="1"/>
          </p:cNvSpPr>
          <p:nvPr/>
        </p:nvSpPr>
        <p:spPr bwMode="auto">
          <a:xfrm>
            <a:off x="3119438" y="3348038"/>
            <a:ext cx="317658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79" name="Line 75">
            <a:extLst>
              <a:ext uri="{FF2B5EF4-FFF2-40B4-BE49-F238E27FC236}">
                <a16:creationId xmlns:a16="http://schemas.microsoft.com/office/drawing/2014/main" id="{D0AD7137-2F2C-473D-AF54-7BD66CA6D862}"/>
              </a:ext>
            </a:extLst>
          </p:cNvPr>
          <p:cNvSpPr>
            <a:spLocks noChangeShapeType="1"/>
          </p:cNvSpPr>
          <p:nvPr/>
        </p:nvSpPr>
        <p:spPr bwMode="auto">
          <a:xfrm>
            <a:off x="3119438" y="5859463"/>
            <a:ext cx="317658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0" name="Line 76">
            <a:extLst>
              <a:ext uri="{FF2B5EF4-FFF2-40B4-BE49-F238E27FC236}">
                <a16:creationId xmlns:a16="http://schemas.microsoft.com/office/drawing/2014/main" id="{C8335729-EF79-48A9-AA5E-B8692815D8AE}"/>
              </a:ext>
            </a:extLst>
          </p:cNvPr>
          <p:cNvSpPr>
            <a:spLocks noChangeShapeType="1"/>
          </p:cNvSpPr>
          <p:nvPr/>
        </p:nvSpPr>
        <p:spPr bwMode="auto">
          <a:xfrm flipV="1">
            <a:off x="3119438" y="3348038"/>
            <a:ext cx="1587" cy="25114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1" name="Line 77">
            <a:extLst>
              <a:ext uri="{FF2B5EF4-FFF2-40B4-BE49-F238E27FC236}">
                <a16:creationId xmlns:a16="http://schemas.microsoft.com/office/drawing/2014/main" id="{74CFC226-5D53-4C5D-85F6-679A8BCB562D}"/>
              </a:ext>
            </a:extLst>
          </p:cNvPr>
          <p:cNvSpPr>
            <a:spLocks noChangeShapeType="1"/>
          </p:cNvSpPr>
          <p:nvPr/>
        </p:nvSpPr>
        <p:spPr bwMode="auto">
          <a:xfrm flipV="1">
            <a:off x="6296025" y="3348038"/>
            <a:ext cx="1588" cy="25114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2" name="Line 78">
            <a:extLst>
              <a:ext uri="{FF2B5EF4-FFF2-40B4-BE49-F238E27FC236}">
                <a16:creationId xmlns:a16="http://schemas.microsoft.com/office/drawing/2014/main" id="{DFCA30E5-1C3B-4A7C-8FBB-A1142375C639}"/>
              </a:ext>
            </a:extLst>
          </p:cNvPr>
          <p:cNvSpPr>
            <a:spLocks noChangeShapeType="1"/>
          </p:cNvSpPr>
          <p:nvPr/>
        </p:nvSpPr>
        <p:spPr bwMode="auto">
          <a:xfrm>
            <a:off x="3119438" y="5859463"/>
            <a:ext cx="317658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3" name="Line 79">
            <a:extLst>
              <a:ext uri="{FF2B5EF4-FFF2-40B4-BE49-F238E27FC236}">
                <a16:creationId xmlns:a16="http://schemas.microsoft.com/office/drawing/2014/main" id="{6CAC65C7-0CEB-4896-8F9A-8118FA35101E}"/>
              </a:ext>
            </a:extLst>
          </p:cNvPr>
          <p:cNvSpPr>
            <a:spLocks noChangeShapeType="1"/>
          </p:cNvSpPr>
          <p:nvPr/>
        </p:nvSpPr>
        <p:spPr bwMode="auto">
          <a:xfrm flipV="1">
            <a:off x="3119438" y="3348038"/>
            <a:ext cx="1587" cy="25114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4" name="Line 80">
            <a:extLst>
              <a:ext uri="{FF2B5EF4-FFF2-40B4-BE49-F238E27FC236}">
                <a16:creationId xmlns:a16="http://schemas.microsoft.com/office/drawing/2014/main" id="{3BA6750E-439B-44CA-8B3A-9B427F60C6C0}"/>
              </a:ext>
            </a:extLst>
          </p:cNvPr>
          <p:cNvSpPr>
            <a:spLocks noChangeShapeType="1"/>
          </p:cNvSpPr>
          <p:nvPr/>
        </p:nvSpPr>
        <p:spPr bwMode="auto">
          <a:xfrm flipV="1">
            <a:off x="3119438" y="5827713"/>
            <a:ext cx="1587"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5" name="Line 81">
            <a:extLst>
              <a:ext uri="{FF2B5EF4-FFF2-40B4-BE49-F238E27FC236}">
                <a16:creationId xmlns:a16="http://schemas.microsoft.com/office/drawing/2014/main" id="{DEC38C52-2FB2-41A5-9D07-61EFAF32FC38}"/>
              </a:ext>
            </a:extLst>
          </p:cNvPr>
          <p:cNvSpPr>
            <a:spLocks noChangeShapeType="1"/>
          </p:cNvSpPr>
          <p:nvPr/>
        </p:nvSpPr>
        <p:spPr bwMode="auto">
          <a:xfrm>
            <a:off x="3119438" y="3348038"/>
            <a:ext cx="1587"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6" name="Rectangle 82">
            <a:extLst>
              <a:ext uri="{FF2B5EF4-FFF2-40B4-BE49-F238E27FC236}">
                <a16:creationId xmlns:a16="http://schemas.microsoft.com/office/drawing/2014/main" id="{AD0CEC86-938C-4C2D-846E-E02EACB78867}"/>
              </a:ext>
            </a:extLst>
          </p:cNvPr>
          <p:cNvSpPr>
            <a:spLocks noChangeArrowheads="1"/>
          </p:cNvSpPr>
          <p:nvPr/>
        </p:nvSpPr>
        <p:spPr bwMode="auto">
          <a:xfrm>
            <a:off x="3095625" y="5873750"/>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0</a:t>
            </a:r>
            <a:endParaRPr lang="en-US" altLang="en-US"/>
          </a:p>
        </p:txBody>
      </p:sp>
      <p:sp>
        <p:nvSpPr>
          <p:cNvPr id="21587" name="Line 83">
            <a:extLst>
              <a:ext uri="{FF2B5EF4-FFF2-40B4-BE49-F238E27FC236}">
                <a16:creationId xmlns:a16="http://schemas.microsoft.com/office/drawing/2014/main" id="{89973240-D998-4895-9DFE-7B03B2804B82}"/>
              </a:ext>
            </a:extLst>
          </p:cNvPr>
          <p:cNvSpPr>
            <a:spLocks noChangeShapeType="1"/>
          </p:cNvSpPr>
          <p:nvPr/>
        </p:nvSpPr>
        <p:spPr bwMode="auto">
          <a:xfrm flipV="1">
            <a:off x="3521075" y="5827713"/>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8" name="Line 84">
            <a:extLst>
              <a:ext uri="{FF2B5EF4-FFF2-40B4-BE49-F238E27FC236}">
                <a16:creationId xmlns:a16="http://schemas.microsoft.com/office/drawing/2014/main" id="{18F9AC66-A92D-4104-8BEA-BF3C588E758D}"/>
              </a:ext>
            </a:extLst>
          </p:cNvPr>
          <p:cNvSpPr>
            <a:spLocks noChangeShapeType="1"/>
          </p:cNvSpPr>
          <p:nvPr/>
        </p:nvSpPr>
        <p:spPr bwMode="auto">
          <a:xfrm>
            <a:off x="3521075" y="3348038"/>
            <a:ext cx="1588"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9" name="Rectangle 85">
            <a:extLst>
              <a:ext uri="{FF2B5EF4-FFF2-40B4-BE49-F238E27FC236}">
                <a16:creationId xmlns:a16="http://schemas.microsoft.com/office/drawing/2014/main" id="{1EC86240-53AA-4CBC-ADE0-F3C8B7CE2827}"/>
              </a:ext>
            </a:extLst>
          </p:cNvPr>
          <p:cNvSpPr>
            <a:spLocks noChangeArrowheads="1"/>
          </p:cNvSpPr>
          <p:nvPr/>
        </p:nvSpPr>
        <p:spPr bwMode="auto">
          <a:xfrm>
            <a:off x="3465513" y="5873750"/>
            <a:ext cx="1063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0.5</a:t>
            </a:r>
            <a:endParaRPr lang="en-US" altLang="en-US"/>
          </a:p>
        </p:txBody>
      </p:sp>
      <p:sp>
        <p:nvSpPr>
          <p:cNvPr id="21590" name="Line 86">
            <a:extLst>
              <a:ext uri="{FF2B5EF4-FFF2-40B4-BE49-F238E27FC236}">
                <a16:creationId xmlns:a16="http://schemas.microsoft.com/office/drawing/2014/main" id="{D729F4BC-A9E1-4FBF-808F-D40E46DB0FF4}"/>
              </a:ext>
            </a:extLst>
          </p:cNvPr>
          <p:cNvSpPr>
            <a:spLocks noChangeShapeType="1"/>
          </p:cNvSpPr>
          <p:nvPr/>
        </p:nvSpPr>
        <p:spPr bwMode="auto">
          <a:xfrm flipV="1">
            <a:off x="3914775" y="5827713"/>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91" name="Line 87">
            <a:extLst>
              <a:ext uri="{FF2B5EF4-FFF2-40B4-BE49-F238E27FC236}">
                <a16:creationId xmlns:a16="http://schemas.microsoft.com/office/drawing/2014/main" id="{CD12DAD0-5E41-42E2-990B-7CCEFAC09A48}"/>
              </a:ext>
            </a:extLst>
          </p:cNvPr>
          <p:cNvSpPr>
            <a:spLocks noChangeShapeType="1"/>
          </p:cNvSpPr>
          <p:nvPr/>
        </p:nvSpPr>
        <p:spPr bwMode="auto">
          <a:xfrm>
            <a:off x="3914775" y="3348038"/>
            <a:ext cx="1588"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92" name="Rectangle 88">
            <a:extLst>
              <a:ext uri="{FF2B5EF4-FFF2-40B4-BE49-F238E27FC236}">
                <a16:creationId xmlns:a16="http://schemas.microsoft.com/office/drawing/2014/main" id="{DBA8439D-9873-41F8-AA51-1E5D2D57E21C}"/>
              </a:ext>
            </a:extLst>
          </p:cNvPr>
          <p:cNvSpPr>
            <a:spLocks noChangeArrowheads="1"/>
          </p:cNvSpPr>
          <p:nvPr/>
        </p:nvSpPr>
        <p:spPr bwMode="auto">
          <a:xfrm>
            <a:off x="3890963" y="587375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1</a:t>
            </a:r>
            <a:endParaRPr lang="en-US" altLang="en-US"/>
          </a:p>
        </p:txBody>
      </p:sp>
      <p:sp>
        <p:nvSpPr>
          <p:cNvPr id="21593" name="Line 89">
            <a:extLst>
              <a:ext uri="{FF2B5EF4-FFF2-40B4-BE49-F238E27FC236}">
                <a16:creationId xmlns:a16="http://schemas.microsoft.com/office/drawing/2014/main" id="{AFDBB554-531A-4691-A1CD-5772FDE4D9E6}"/>
              </a:ext>
            </a:extLst>
          </p:cNvPr>
          <p:cNvSpPr>
            <a:spLocks noChangeShapeType="1"/>
          </p:cNvSpPr>
          <p:nvPr/>
        </p:nvSpPr>
        <p:spPr bwMode="auto">
          <a:xfrm flipV="1">
            <a:off x="4314825" y="5827713"/>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94" name="Line 90">
            <a:extLst>
              <a:ext uri="{FF2B5EF4-FFF2-40B4-BE49-F238E27FC236}">
                <a16:creationId xmlns:a16="http://schemas.microsoft.com/office/drawing/2014/main" id="{6977D7E6-FD77-4072-84AD-14F617B46DB6}"/>
              </a:ext>
            </a:extLst>
          </p:cNvPr>
          <p:cNvSpPr>
            <a:spLocks noChangeShapeType="1"/>
          </p:cNvSpPr>
          <p:nvPr/>
        </p:nvSpPr>
        <p:spPr bwMode="auto">
          <a:xfrm>
            <a:off x="4314825" y="3348038"/>
            <a:ext cx="1588"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95" name="Rectangle 91">
            <a:extLst>
              <a:ext uri="{FF2B5EF4-FFF2-40B4-BE49-F238E27FC236}">
                <a16:creationId xmlns:a16="http://schemas.microsoft.com/office/drawing/2014/main" id="{BF797E3A-3C2B-4DED-9157-7860D3B8EDCB}"/>
              </a:ext>
            </a:extLst>
          </p:cNvPr>
          <p:cNvSpPr>
            <a:spLocks noChangeArrowheads="1"/>
          </p:cNvSpPr>
          <p:nvPr/>
        </p:nvSpPr>
        <p:spPr bwMode="auto">
          <a:xfrm>
            <a:off x="4259263" y="5873750"/>
            <a:ext cx="1063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1.5</a:t>
            </a:r>
            <a:endParaRPr lang="en-US" altLang="en-US"/>
          </a:p>
        </p:txBody>
      </p:sp>
      <p:sp>
        <p:nvSpPr>
          <p:cNvPr id="21596" name="Line 92">
            <a:extLst>
              <a:ext uri="{FF2B5EF4-FFF2-40B4-BE49-F238E27FC236}">
                <a16:creationId xmlns:a16="http://schemas.microsoft.com/office/drawing/2014/main" id="{3FB59661-6147-4824-B842-8716845AE5C1}"/>
              </a:ext>
            </a:extLst>
          </p:cNvPr>
          <p:cNvSpPr>
            <a:spLocks noChangeShapeType="1"/>
          </p:cNvSpPr>
          <p:nvPr/>
        </p:nvSpPr>
        <p:spPr bwMode="auto">
          <a:xfrm flipV="1">
            <a:off x="4708525" y="5827713"/>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97" name="Line 93">
            <a:extLst>
              <a:ext uri="{FF2B5EF4-FFF2-40B4-BE49-F238E27FC236}">
                <a16:creationId xmlns:a16="http://schemas.microsoft.com/office/drawing/2014/main" id="{563F190D-C305-4FD2-9792-36AD6C4771F0}"/>
              </a:ext>
            </a:extLst>
          </p:cNvPr>
          <p:cNvSpPr>
            <a:spLocks noChangeShapeType="1"/>
          </p:cNvSpPr>
          <p:nvPr/>
        </p:nvSpPr>
        <p:spPr bwMode="auto">
          <a:xfrm>
            <a:off x="4708525" y="3348038"/>
            <a:ext cx="1588"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98" name="Rectangle 94">
            <a:extLst>
              <a:ext uri="{FF2B5EF4-FFF2-40B4-BE49-F238E27FC236}">
                <a16:creationId xmlns:a16="http://schemas.microsoft.com/office/drawing/2014/main" id="{9F2BD88C-7240-4AEB-A991-C53CB7A08418}"/>
              </a:ext>
            </a:extLst>
          </p:cNvPr>
          <p:cNvSpPr>
            <a:spLocks noChangeArrowheads="1"/>
          </p:cNvSpPr>
          <p:nvPr/>
        </p:nvSpPr>
        <p:spPr bwMode="auto">
          <a:xfrm>
            <a:off x="4684713" y="587375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2</a:t>
            </a:r>
            <a:endParaRPr lang="en-US" altLang="en-US"/>
          </a:p>
        </p:txBody>
      </p:sp>
      <p:sp>
        <p:nvSpPr>
          <p:cNvPr id="21599" name="Line 95">
            <a:extLst>
              <a:ext uri="{FF2B5EF4-FFF2-40B4-BE49-F238E27FC236}">
                <a16:creationId xmlns:a16="http://schemas.microsoft.com/office/drawing/2014/main" id="{80C5959C-E5D2-4FF9-96B9-DD3F7E69CF76}"/>
              </a:ext>
            </a:extLst>
          </p:cNvPr>
          <p:cNvSpPr>
            <a:spLocks noChangeShapeType="1"/>
          </p:cNvSpPr>
          <p:nvPr/>
        </p:nvSpPr>
        <p:spPr bwMode="auto">
          <a:xfrm flipV="1">
            <a:off x="5110163" y="5827713"/>
            <a:ext cx="1587"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00" name="Line 96">
            <a:extLst>
              <a:ext uri="{FF2B5EF4-FFF2-40B4-BE49-F238E27FC236}">
                <a16:creationId xmlns:a16="http://schemas.microsoft.com/office/drawing/2014/main" id="{4493D5B7-2053-4E46-B936-BB687618D41A}"/>
              </a:ext>
            </a:extLst>
          </p:cNvPr>
          <p:cNvSpPr>
            <a:spLocks noChangeShapeType="1"/>
          </p:cNvSpPr>
          <p:nvPr/>
        </p:nvSpPr>
        <p:spPr bwMode="auto">
          <a:xfrm>
            <a:off x="5110163" y="3348038"/>
            <a:ext cx="1587"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01" name="Rectangle 97">
            <a:extLst>
              <a:ext uri="{FF2B5EF4-FFF2-40B4-BE49-F238E27FC236}">
                <a16:creationId xmlns:a16="http://schemas.microsoft.com/office/drawing/2014/main" id="{AD639E4F-2204-4A36-861D-2A47A06FD740}"/>
              </a:ext>
            </a:extLst>
          </p:cNvPr>
          <p:cNvSpPr>
            <a:spLocks noChangeArrowheads="1"/>
          </p:cNvSpPr>
          <p:nvPr/>
        </p:nvSpPr>
        <p:spPr bwMode="auto">
          <a:xfrm>
            <a:off x="5053013" y="5873750"/>
            <a:ext cx="1063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2.5</a:t>
            </a:r>
            <a:endParaRPr lang="en-US" altLang="en-US"/>
          </a:p>
        </p:txBody>
      </p:sp>
      <p:sp>
        <p:nvSpPr>
          <p:cNvPr id="21602" name="Line 98">
            <a:extLst>
              <a:ext uri="{FF2B5EF4-FFF2-40B4-BE49-F238E27FC236}">
                <a16:creationId xmlns:a16="http://schemas.microsoft.com/office/drawing/2014/main" id="{8533A054-8328-4155-A031-E3EC5D5C3E6B}"/>
              </a:ext>
            </a:extLst>
          </p:cNvPr>
          <p:cNvSpPr>
            <a:spLocks noChangeShapeType="1"/>
          </p:cNvSpPr>
          <p:nvPr/>
        </p:nvSpPr>
        <p:spPr bwMode="auto">
          <a:xfrm flipV="1">
            <a:off x="5502275" y="5827713"/>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03" name="Line 99">
            <a:extLst>
              <a:ext uri="{FF2B5EF4-FFF2-40B4-BE49-F238E27FC236}">
                <a16:creationId xmlns:a16="http://schemas.microsoft.com/office/drawing/2014/main" id="{AB9CC4AC-D201-4EC2-801C-E81DB727DDEE}"/>
              </a:ext>
            </a:extLst>
          </p:cNvPr>
          <p:cNvSpPr>
            <a:spLocks noChangeShapeType="1"/>
          </p:cNvSpPr>
          <p:nvPr/>
        </p:nvSpPr>
        <p:spPr bwMode="auto">
          <a:xfrm>
            <a:off x="5502275" y="3348038"/>
            <a:ext cx="1588"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04" name="Rectangle 100">
            <a:extLst>
              <a:ext uri="{FF2B5EF4-FFF2-40B4-BE49-F238E27FC236}">
                <a16:creationId xmlns:a16="http://schemas.microsoft.com/office/drawing/2014/main" id="{97847D42-1B0F-449E-BDE2-F56DF26CB261}"/>
              </a:ext>
            </a:extLst>
          </p:cNvPr>
          <p:cNvSpPr>
            <a:spLocks noChangeArrowheads="1"/>
          </p:cNvSpPr>
          <p:nvPr/>
        </p:nvSpPr>
        <p:spPr bwMode="auto">
          <a:xfrm>
            <a:off x="5478463" y="587375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3</a:t>
            </a:r>
            <a:endParaRPr lang="en-US" altLang="en-US"/>
          </a:p>
        </p:txBody>
      </p:sp>
      <p:sp>
        <p:nvSpPr>
          <p:cNvPr id="21605" name="Line 101">
            <a:extLst>
              <a:ext uri="{FF2B5EF4-FFF2-40B4-BE49-F238E27FC236}">
                <a16:creationId xmlns:a16="http://schemas.microsoft.com/office/drawing/2014/main" id="{C21188DA-6862-43BC-9F6D-A59F1E62363F}"/>
              </a:ext>
            </a:extLst>
          </p:cNvPr>
          <p:cNvSpPr>
            <a:spLocks noChangeShapeType="1"/>
          </p:cNvSpPr>
          <p:nvPr/>
        </p:nvSpPr>
        <p:spPr bwMode="auto">
          <a:xfrm flipV="1">
            <a:off x="5903913" y="5827713"/>
            <a:ext cx="1587"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06" name="Line 102">
            <a:extLst>
              <a:ext uri="{FF2B5EF4-FFF2-40B4-BE49-F238E27FC236}">
                <a16:creationId xmlns:a16="http://schemas.microsoft.com/office/drawing/2014/main" id="{864EDFE5-477E-4CD5-A8A6-297031746CA8}"/>
              </a:ext>
            </a:extLst>
          </p:cNvPr>
          <p:cNvSpPr>
            <a:spLocks noChangeShapeType="1"/>
          </p:cNvSpPr>
          <p:nvPr/>
        </p:nvSpPr>
        <p:spPr bwMode="auto">
          <a:xfrm>
            <a:off x="5903913" y="3348038"/>
            <a:ext cx="1587"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07" name="Rectangle 103">
            <a:extLst>
              <a:ext uri="{FF2B5EF4-FFF2-40B4-BE49-F238E27FC236}">
                <a16:creationId xmlns:a16="http://schemas.microsoft.com/office/drawing/2014/main" id="{BA4A15A8-18E1-4209-AC5C-D752575D554F}"/>
              </a:ext>
            </a:extLst>
          </p:cNvPr>
          <p:cNvSpPr>
            <a:spLocks noChangeArrowheads="1"/>
          </p:cNvSpPr>
          <p:nvPr/>
        </p:nvSpPr>
        <p:spPr bwMode="auto">
          <a:xfrm>
            <a:off x="5846763" y="5873750"/>
            <a:ext cx="1063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3.5</a:t>
            </a:r>
            <a:endParaRPr lang="en-US" altLang="en-US"/>
          </a:p>
        </p:txBody>
      </p:sp>
      <p:sp>
        <p:nvSpPr>
          <p:cNvPr id="21608" name="Line 104">
            <a:extLst>
              <a:ext uri="{FF2B5EF4-FFF2-40B4-BE49-F238E27FC236}">
                <a16:creationId xmlns:a16="http://schemas.microsoft.com/office/drawing/2014/main" id="{5A1B571E-954F-4BE3-BA1E-3C6F7203C21D}"/>
              </a:ext>
            </a:extLst>
          </p:cNvPr>
          <p:cNvSpPr>
            <a:spLocks noChangeShapeType="1"/>
          </p:cNvSpPr>
          <p:nvPr/>
        </p:nvSpPr>
        <p:spPr bwMode="auto">
          <a:xfrm flipV="1">
            <a:off x="6296025" y="5827713"/>
            <a:ext cx="1588" cy="317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09" name="Line 105">
            <a:extLst>
              <a:ext uri="{FF2B5EF4-FFF2-40B4-BE49-F238E27FC236}">
                <a16:creationId xmlns:a16="http://schemas.microsoft.com/office/drawing/2014/main" id="{7E101C35-36E2-438B-94C8-A6660E5B3CEF}"/>
              </a:ext>
            </a:extLst>
          </p:cNvPr>
          <p:cNvSpPr>
            <a:spLocks noChangeShapeType="1"/>
          </p:cNvSpPr>
          <p:nvPr/>
        </p:nvSpPr>
        <p:spPr bwMode="auto">
          <a:xfrm>
            <a:off x="6296025" y="3348038"/>
            <a:ext cx="1588" cy="3333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10" name="Rectangle 106">
            <a:extLst>
              <a:ext uri="{FF2B5EF4-FFF2-40B4-BE49-F238E27FC236}">
                <a16:creationId xmlns:a16="http://schemas.microsoft.com/office/drawing/2014/main" id="{219BC388-84BF-49D8-823F-16DD12F16C0B}"/>
              </a:ext>
            </a:extLst>
          </p:cNvPr>
          <p:cNvSpPr>
            <a:spLocks noChangeArrowheads="1"/>
          </p:cNvSpPr>
          <p:nvPr/>
        </p:nvSpPr>
        <p:spPr bwMode="auto">
          <a:xfrm>
            <a:off x="6272213" y="587375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4</a:t>
            </a:r>
            <a:endParaRPr lang="en-US" altLang="en-US"/>
          </a:p>
        </p:txBody>
      </p:sp>
      <p:sp>
        <p:nvSpPr>
          <p:cNvPr id="21611" name="Line 107">
            <a:extLst>
              <a:ext uri="{FF2B5EF4-FFF2-40B4-BE49-F238E27FC236}">
                <a16:creationId xmlns:a16="http://schemas.microsoft.com/office/drawing/2014/main" id="{DEB8C55D-C161-4996-A02C-C48268A2BE61}"/>
              </a:ext>
            </a:extLst>
          </p:cNvPr>
          <p:cNvSpPr>
            <a:spLocks noChangeShapeType="1"/>
          </p:cNvSpPr>
          <p:nvPr/>
        </p:nvSpPr>
        <p:spPr bwMode="auto">
          <a:xfrm>
            <a:off x="3119438" y="5859463"/>
            <a:ext cx="3333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12" name="Line 108">
            <a:extLst>
              <a:ext uri="{FF2B5EF4-FFF2-40B4-BE49-F238E27FC236}">
                <a16:creationId xmlns:a16="http://schemas.microsoft.com/office/drawing/2014/main" id="{BC046564-DF6F-4633-B0F5-8C6F88245B81}"/>
              </a:ext>
            </a:extLst>
          </p:cNvPr>
          <p:cNvSpPr>
            <a:spLocks noChangeShapeType="1"/>
          </p:cNvSpPr>
          <p:nvPr/>
        </p:nvSpPr>
        <p:spPr bwMode="auto">
          <a:xfrm flipH="1">
            <a:off x="6264275" y="5859463"/>
            <a:ext cx="3175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13" name="Rectangle 109">
            <a:extLst>
              <a:ext uri="{FF2B5EF4-FFF2-40B4-BE49-F238E27FC236}">
                <a16:creationId xmlns:a16="http://schemas.microsoft.com/office/drawing/2014/main" id="{69787330-15A7-4DE7-B696-3719076A7689}"/>
              </a:ext>
            </a:extLst>
          </p:cNvPr>
          <p:cNvSpPr>
            <a:spLocks noChangeArrowheads="1"/>
          </p:cNvSpPr>
          <p:nvPr/>
        </p:nvSpPr>
        <p:spPr bwMode="auto">
          <a:xfrm>
            <a:off x="3048000" y="5802313"/>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0</a:t>
            </a:r>
            <a:endParaRPr lang="en-US" altLang="en-US"/>
          </a:p>
        </p:txBody>
      </p:sp>
      <p:sp>
        <p:nvSpPr>
          <p:cNvPr id="21614" name="Line 110">
            <a:extLst>
              <a:ext uri="{FF2B5EF4-FFF2-40B4-BE49-F238E27FC236}">
                <a16:creationId xmlns:a16="http://schemas.microsoft.com/office/drawing/2014/main" id="{CDC743C8-74D6-4D91-A59F-E32EB5ABAE15}"/>
              </a:ext>
            </a:extLst>
          </p:cNvPr>
          <p:cNvSpPr>
            <a:spLocks noChangeShapeType="1"/>
          </p:cNvSpPr>
          <p:nvPr/>
        </p:nvSpPr>
        <p:spPr bwMode="auto">
          <a:xfrm>
            <a:off x="3119438" y="5441950"/>
            <a:ext cx="3333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15" name="Line 111">
            <a:extLst>
              <a:ext uri="{FF2B5EF4-FFF2-40B4-BE49-F238E27FC236}">
                <a16:creationId xmlns:a16="http://schemas.microsoft.com/office/drawing/2014/main" id="{D9D08BA3-5C8F-4B64-BAE7-6317F93C89D5}"/>
              </a:ext>
            </a:extLst>
          </p:cNvPr>
          <p:cNvSpPr>
            <a:spLocks noChangeShapeType="1"/>
          </p:cNvSpPr>
          <p:nvPr/>
        </p:nvSpPr>
        <p:spPr bwMode="auto">
          <a:xfrm flipH="1">
            <a:off x="6264275" y="5441950"/>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16" name="Rectangle 112">
            <a:extLst>
              <a:ext uri="{FF2B5EF4-FFF2-40B4-BE49-F238E27FC236}">
                <a16:creationId xmlns:a16="http://schemas.microsoft.com/office/drawing/2014/main" id="{48922AD2-A64E-4EAA-9284-38ED07906BC5}"/>
              </a:ext>
            </a:extLst>
          </p:cNvPr>
          <p:cNvSpPr>
            <a:spLocks noChangeArrowheads="1"/>
          </p:cNvSpPr>
          <p:nvPr/>
        </p:nvSpPr>
        <p:spPr bwMode="auto">
          <a:xfrm>
            <a:off x="3048000" y="5384800"/>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2</a:t>
            </a:r>
            <a:endParaRPr lang="en-US" altLang="en-US"/>
          </a:p>
        </p:txBody>
      </p:sp>
      <p:sp>
        <p:nvSpPr>
          <p:cNvPr id="21617" name="Line 113">
            <a:extLst>
              <a:ext uri="{FF2B5EF4-FFF2-40B4-BE49-F238E27FC236}">
                <a16:creationId xmlns:a16="http://schemas.microsoft.com/office/drawing/2014/main" id="{843C19BB-5201-4D46-BBE2-DCEC61A95BBA}"/>
              </a:ext>
            </a:extLst>
          </p:cNvPr>
          <p:cNvSpPr>
            <a:spLocks noChangeShapeType="1"/>
          </p:cNvSpPr>
          <p:nvPr/>
        </p:nvSpPr>
        <p:spPr bwMode="auto">
          <a:xfrm>
            <a:off x="3119438" y="5024438"/>
            <a:ext cx="3333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18" name="Line 114">
            <a:extLst>
              <a:ext uri="{FF2B5EF4-FFF2-40B4-BE49-F238E27FC236}">
                <a16:creationId xmlns:a16="http://schemas.microsoft.com/office/drawing/2014/main" id="{FE314CC2-F5DD-4AF3-8429-72803C13B00A}"/>
              </a:ext>
            </a:extLst>
          </p:cNvPr>
          <p:cNvSpPr>
            <a:spLocks noChangeShapeType="1"/>
          </p:cNvSpPr>
          <p:nvPr/>
        </p:nvSpPr>
        <p:spPr bwMode="auto">
          <a:xfrm flipH="1">
            <a:off x="6264275" y="5024438"/>
            <a:ext cx="3175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19" name="Rectangle 115">
            <a:extLst>
              <a:ext uri="{FF2B5EF4-FFF2-40B4-BE49-F238E27FC236}">
                <a16:creationId xmlns:a16="http://schemas.microsoft.com/office/drawing/2014/main" id="{DA9BAE39-6E74-4B41-B5A8-48AAF0936600}"/>
              </a:ext>
            </a:extLst>
          </p:cNvPr>
          <p:cNvSpPr>
            <a:spLocks noChangeArrowheads="1"/>
          </p:cNvSpPr>
          <p:nvPr/>
        </p:nvSpPr>
        <p:spPr bwMode="auto">
          <a:xfrm>
            <a:off x="3048000" y="4968875"/>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4</a:t>
            </a:r>
            <a:endParaRPr lang="en-US" altLang="en-US"/>
          </a:p>
        </p:txBody>
      </p:sp>
      <p:sp>
        <p:nvSpPr>
          <p:cNvPr id="21620" name="Line 116">
            <a:extLst>
              <a:ext uri="{FF2B5EF4-FFF2-40B4-BE49-F238E27FC236}">
                <a16:creationId xmlns:a16="http://schemas.microsoft.com/office/drawing/2014/main" id="{DAFFBEC7-3342-4F7A-B0AF-D2156B6E10A7}"/>
              </a:ext>
            </a:extLst>
          </p:cNvPr>
          <p:cNvSpPr>
            <a:spLocks noChangeShapeType="1"/>
          </p:cNvSpPr>
          <p:nvPr/>
        </p:nvSpPr>
        <p:spPr bwMode="auto">
          <a:xfrm>
            <a:off x="3119438" y="4608513"/>
            <a:ext cx="3333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21" name="Line 117">
            <a:extLst>
              <a:ext uri="{FF2B5EF4-FFF2-40B4-BE49-F238E27FC236}">
                <a16:creationId xmlns:a16="http://schemas.microsoft.com/office/drawing/2014/main" id="{9336FA3A-3A71-4D47-B17C-25866FBF0D8B}"/>
              </a:ext>
            </a:extLst>
          </p:cNvPr>
          <p:cNvSpPr>
            <a:spLocks noChangeShapeType="1"/>
          </p:cNvSpPr>
          <p:nvPr/>
        </p:nvSpPr>
        <p:spPr bwMode="auto">
          <a:xfrm flipH="1">
            <a:off x="6264275" y="4608513"/>
            <a:ext cx="3175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22" name="Rectangle 118">
            <a:extLst>
              <a:ext uri="{FF2B5EF4-FFF2-40B4-BE49-F238E27FC236}">
                <a16:creationId xmlns:a16="http://schemas.microsoft.com/office/drawing/2014/main" id="{743E0F57-21CB-4494-9859-EA9BEF54226A}"/>
              </a:ext>
            </a:extLst>
          </p:cNvPr>
          <p:cNvSpPr>
            <a:spLocks noChangeArrowheads="1"/>
          </p:cNvSpPr>
          <p:nvPr/>
        </p:nvSpPr>
        <p:spPr bwMode="auto">
          <a:xfrm>
            <a:off x="3048000" y="4551363"/>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6</a:t>
            </a:r>
            <a:endParaRPr lang="en-US" altLang="en-US"/>
          </a:p>
        </p:txBody>
      </p:sp>
      <p:sp>
        <p:nvSpPr>
          <p:cNvPr id="21623" name="Line 119">
            <a:extLst>
              <a:ext uri="{FF2B5EF4-FFF2-40B4-BE49-F238E27FC236}">
                <a16:creationId xmlns:a16="http://schemas.microsoft.com/office/drawing/2014/main" id="{16DB8AB6-7307-4023-9BEB-929D0B190A81}"/>
              </a:ext>
            </a:extLst>
          </p:cNvPr>
          <p:cNvSpPr>
            <a:spLocks noChangeShapeType="1"/>
          </p:cNvSpPr>
          <p:nvPr/>
        </p:nvSpPr>
        <p:spPr bwMode="auto">
          <a:xfrm>
            <a:off x="3119438" y="4183063"/>
            <a:ext cx="3333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24" name="Line 120">
            <a:extLst>
              <a:ext uri="{FF2B5EF4-FFF2-40B4-BE49-F238E27FC236}">
                <a16:creationId xmlns:a16="http://schemas.microsoft.com/office/drawing/2014/main" id="{A6BE50C9-BC6A-49FC-927D-21CD27BC3719}"/>
              </a:ext>
            </a:extLst>
          </p:cNvPr>
          <p:cNvSpPr>
            <a:spLocks noChangeShapeType="1"/>
          </p:cNvSpPr>
          <p:nvPr/>
        </p:nvSpPr>
        <p:spPr bwMode="auto">
          <a:xfrm flipH="1">
            <a:off x="6264275" y="4183063"/>
            <a:ext cx="3175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25" name="Rectangle 121">
            <a:extLst>
              <a:ext uri="{FF2B5EF4-FFF2-40B4-BE49-F238E27FC236}">
                <a16:creationId xmlns:a16="http://schemas.microsoft.com/office/drawing/2014/main" id="{37938640-BDCB-47A4-B8A2-9249B87A3A96}"/>
              </a:ext>
            </a:extLst>
          </p:cNvPr>
          <p:cNvSpPr>
            <a:spLocks noChangeArrowheads="1"/>
          </p:cNvSpPr>
          <p:nvPr/>
        </p:nvSpPr>
        <p:spPr bwMode="auto">
          <a:xfrm>
            <a:off x="3048000" y="4125913"/>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8</a:t>
            </a:r>
            <a:endParaRPr lang="en-US" altLang="en-US"/>
          </a:p>
        </p:txBody>
      </p:sp>
      <p:sp>
        <p:nvSpPr>
          <p:cNvPr id="21626" name="Line 122">
            <a:extLst>
              <a:ext uri="{FF2B5EF4-FFF2-40B4-BE49-F238E27FC236}">
                <a16:creationId xmlns:a16="http://schemas.microsoft.com/office/drawing/2014/main" id="{6F29FDB2-2CF5-4CC3-8F1B-8C84B3101D90}"/>
              </a:ext>
            </a:extLst>
          </p:cNvPr>
          <p:cNvSpPr>
            <a:spLocks noChangeShapeType="1"/>
          </p:cNvSpPr>
          <p:nvPr/>
        </p:nvSpPr>
        <p:spPr bwMode="auto">
          <a:xfrm>
            <a:off x="3119438" y="3765550"/>
            <a:ext cx="33337"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27" name="Line 123">
            <a:extLst>
              <a:ext uri="{FF2B5EF4-FFF2-40B4-BE49-F238E27FC236}">
                <a16:creationId xmlns:a16="http://schemas.microsoft.com/office/drawing/2014/main" id="{C25B9901-EB1D-4192-8507-82BFC2BC88F7}"/>
              </a:ext>
            </a:extLst>
          </p:cNvPr>
          <p:cNvSpPr>
            <a:spLocks noChangeShapeType="1"/>
          </p:cNvSpPr>
          <p:nvPr/>
        </p:nvSpPr>
        <p:spPr bwMode="auto">
          <a:xfrm flipH="1">
            <a:off x="6264275" y="3765550"/>
            <a:ext cx="31750" cy="1588"/>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28" name="Rectangle 124">
            <a:extLst>
              <a:ext uri="{FF2B5EF4-FFF2-40B4-BE49-F238E27FC236}">
                <a16:creationId xmlns:a16="http://schemas.microsoft.com/office/drawing/2014/main" id="{C0E73010-A2D3-44D1-8AFE-4D4579450CC0}"/>
              </a:ext>
            </a:extLst>
          </p:cNvPr>
          <p:cNvSpPr>
            <a:spLocks noChangeArrowheads="1"/>
          </p:cNvSpPr>
          <p:nvPr/>
        </p:nvSpPr>
        <p:spPr bwMode="auto">
          <a:xfrm>
            <a:off x="3000375" y="3708400"/>
            <a:ext cx="85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10</a:t>
            </a:r>
            <a:endParaRPr lang="en-US" altLang="en-US"/>
          </a:p>
        </p:txBody>
      </p:sp>
      <p:sp>
        <p:nvSpPr>
          <p:cNvPr id="21629" name="Line 125">
            <a:extLst>
              <a:ext uri="{FF2B5EF4-FFF2-40B4-BE49-F238E27FC236}">
                <a16:creationId xmlns:a16="http://schemas.microsoft.com/office/drawing/2014/main" id="{9900B1B2-E024-4109-BC8C-EB0E6614C385}"/>
              </a:ext>
            </a:extLst>
          </p:cNvPr>
          <p:cNvSpPr>
            <a:spLocks noChangeShapeType="1"/>
          </p:cNvSpPr>
          <p:nvPr/>
        </p:nvSpPr>
        <p:spPr bwMode="auto">
          <a:xfrm>
            <a:off x="3119438" y="3348038"/>
            <a:ext cx="3333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30" name="Line 126">
            <a:extLst>
              <a:ext uri="{FF2B5EF4-FFF2-40B4-BE49-F238E27FC236}">
                <a16:creationId xmlns:a16="http://schemas.microsoft.com/office/drawing/2014/main" id="{93636497-4C34-465D-9432-78CA1ADCA596}"/>
              </a:ext>
            </a:extLst>
          </p:cNvPr>
          <p:cNvSpPr>
            <a:spLocks noChangeShapeType="1"/>
          </p:cNvSpPr>
          <p:nvPr/>
        </p:nvSpPr>
        <p:spPr bwMode="auto">
          <a:xfrm flipH="1">
            <a:off x="6264275" y="3348038"/>
            <a:ext cx="31750"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31" name="Rectangle 127">
            <a:extLst>
              <a:ext uri="{FF2B5EF4-FFF2-40B4-BE49-F238E27FC236}">
                <a16:creationId xmlns:a16="http://schemas.microsoft.com/office/drawing/2014/main" id="{F2AD41A1-6E8F-41C8-957E-7E85C7BE1B6D}"/>
              </a:ext>
            </a:extLst>
          </p:cNvPr>
          <p:cNvSpPr>
            <a:spLocks noChangeArrowheads="1"/>
          </p:cNvSpPr>
          <p:nvPr/>
        </p:nvSpPr>
        <p:spPr bwMode="auto">
          <a:xfrm>
            <a:off x="3000375" y="3292475"/>
            <a:ext cx="85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12</a:t>
            </a:r>
            <a:endParaRPr lang="en-US" altLang="en-US"/>
          </a:p>
        </p:txBody>
      </p:sp>
      <p:sp>
        <p:nvSpPr>
          <p:cNvPr id="21632" name="Line 128">
            <a:extLst>
              <a:ext uri="{FF2B5EF4-FFF2-40B4-BE49-F238E27FC236}">
                <a16:creationId xmlns:a16="http://schemas.microsoft.com/office/drawing/2014/main" id="{A0F3F169-E5CE-4D1C-9A21-5556C1AA3F0D}"/>
              </a:ext>
            </a:extLst>
          </p:cNvPr>
          <p:cNvSpPr>
            <a:spLocks noChangeShapeType="1"/>
          </p:cNvSpPr>
          <p:nvPr/>
        </p:nvSpPr>
        <p:spPr bwMode="auto">
          <a:xfrm>
            <a:off x="3119438" y="3348038"/>
            <a:ext cx="317658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33" name="Line 129">
            <a:extLst>
              <a:ext uri="{FF2B5EF4-FFF2-40B4-BE49-F238E27FC236}">
                <a16:creationId xmlns:a16="http://schemas.microsoft.com/office/drawing/2014/main" id="{5C140D14-A251-4BC4-8966-EB05B5133FB5}"/>
              </a:ext>
            </a:extLst>
          </p:cNvPr>
          <p:cNvSpPr>
            <a:spLocks noChangeShapeType="1"/>
          </p:cNvSpPr>
          <p:nvPr/>
        </p:nvSpPr>
        <p:spPr bwMode="auto">
          <a:xfrm>
            <a:off x="3119438" y="5859463"/>
            <a:ext cx="3176587" cy="1587"/>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34" name="Line 130">
            <a:extLst>
              <a:ext uri="{FF2B5EF4-FFF2-40B4-BE49-F238E27FC236}">
                <a16:creationId xmlns:a16="http://schemas.microsoft.com/office/drawing/2014/main" id="{0D927D30-6129-4CC6-8E9B-06AAA2285614}"/>
              </a:ext>
            </a:extLst>
          </p:cNvPr>
          <p:cNvSpPr>
            <a:spLocks noChangeShapeType="1"/>
          </p:cNvSpPr>
          <p:nvPr/>
        </p:nvSpPr>
        <p:spPr bwMode="auto">
          <a:xfrm flipV="1">
            <a:off x="6296025" y="3348038"/>
            <a:ext cx="1588" cy="25114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35" name="Line 131">
            <a:extLst>
              <a:ext uri="{FF2B5EF4-FFF2-40B4-BE49-F238E27FC236}">
                <a16:creationId xmlns:a16="http://schemas.microsoft.com/office/drawing/2014/main" id="{F1B95BF4-690B-41CD-BF48-077AD9A878A3}"/>
              </a:ext>
            </a:extLst>
          </p:cNvPr>
          <p:cNvSpPr>
            <a:spLocks noChangeShapeType="1"/>
          </p:cNvSpPr>
          <p:nvPr/>
        </p:nvSpPr>
        <p:spPr bwMode="auto">
          <a:xfrm flipV="1">
            <a:off x="3119438" y="3348038"/>
            <a:ext cx="1587" cy="2511425"/>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36" name="Freeform 132">
            <a:extLst>
              <a:ext uri="{FF2B5EF4-FFF2-40B4-BE49-F238E27FC236}">
                <a16:creationId xmlns:a16="http://schemas.microsoft.com/office/drawing/2014/main" id="{6D7E7F39-D75F-4F1A-94BF-F73A3D805A27}"/>
              </a:ext>
            </a:extLst>
          </p:cNvPr>
          <p:cNvSpPr>
            <a:spLocks/>
          </p:cNvSpPr>
          <p:nvPr/>
        </p:nvSpPr>
        <p:spPr bwMode="auto">
          <a:xfrm>
            <a:off x="3281363" y="3405188"/>
            <a:ext cx="1595437" cy="2446337"/>
          </a:xfrm>
          <a:custGeom>
            <a:avLst/>
            <a:gdLst>
              <a:gd name="T0" fmla="*/ 10 w 1005"/>
              <a:gd name="T1" fmla="*/ 1318 h 1541"/>
              <a:gd name="T2" fmla="*/ 25 w 1005"/>
              <a:gd name="T3" fmla="*/ 1283 h 1541"/>
              <a:gd name="T4" fmla="*/ 40 w 1005"/>
              <a:gd name="T5" fmla="*/ 1177 h 1541"/>
              <a:gd name="T6" fmla="*/ 55 w 1005"/>
              <a:gd name="T7" fmla="*/ 1430 h 1541"/>
              <a:gd name="T8" fmla="*/ 70 w 1005"/>
              <a:gd name="T9" fmla="*/ 1162 h 1541"/>
              <a:gd name="T10" fmla="*/ 85 w 1005"/>
              <a:gd name="T11" fmla="*/ 1515 h 1541"/>
              <a:gd name="T12" fmla="*/ 101 w 1005"/>
              <a:gd name="T13" fmla="*/ 1131 h 1541"/>
              <a:gd name="T14" fmla="*/ 116 w 1005"/>
              <a:gd name="T15" fmla="*/ 1157 h 1541"/>
              <a:gd name="T16" fmla="*/ 131 w 1005"/>
              <a:gd name="T17" fmla="*/ 1475 h 1541"/>
              <a:gd name="T18" fmla="*/ 146 w 1005"/>
              <a:gd name="T19" fmla="*/ 1253 h 1541"/>
              <a:gd name="T20" fmla="*/ 161 w 1005"/>
              <a:gd name="T21" fmla="*/ 1015 h 1541"/>
              <a:gd name="T22" fmla="*/ 176 w 1005"/>
              <a:gd name="T23" fmla="*/ 970 h 1541"/>
              <a:gd name="T24" fmla="*/ 192 w 1005"/>
              <a:gd name="T25" fmla="*/ 1091 h 1541"/>
              <a:gd name="T26" fmla="*/ 207 w 1005"/>
              <a:gd name="T27" fmla="*/ 1329 h 1541"/>
              <a:gd name="T28" fmla="*/ 222 w 1005"/>
              <a:gd name="T29" fmla="*/ 1465 h 1541"/>
              <a:gd name="T30" fmla="*/ 237 w 1005"/>
              <a:gd name="T31" fmla="*/ 1157 h 1541"/>
              <a:gd name="T32" fmla="*/ 252 w 1005"/>
              <a:gd name="T33" fmla="*/ 864 h 1541"/>
              <a:gd name="T34" fmla="*/ 267 w 1005"/>
              <a:gd name="T35" fmla="*/ 606 h 1541"/>
              <a:gd name="T36" fmla="*/ 282 w 1005"/>
              <a:gd name="T37" fmla="*/ 399 h 1541"/>
              <a:gd name="T38" fmla="*/ 298 w 1005"/>
              <a:gd name="T39" fmla="*/ 237 h 1541"/>
              <a:gd name="T40" fmla="*/ 313 w 1005"/>
              <a:gd name="T41" fmla="*/ 126 h 1541"/>
              <a:gd name="T42" fmla="*/ 328 w 1005"/>
              <a:gd name="T43" fmla="*/ 50 h 1541"/>
              <a:gd name="T44" fmla="*/ 343 w 1005"/>
              <a:gd name="T45" fmla="*/ 10 h 1541"/>
              <a:gd name="T46" fmla="*/ 363 w 1005"/>
              <a:gd name="T47" fmla="*/ 0 h 1541"/>
              <a:gd name="T48" fmla="*/ 378 w 1005"/>
              <a:gd name="T49" fmla="*/ 20 h 1541"/>
              <a:gd name="T50" fmla="*/ 394 w 1005"/>
              <a:gd name="T51" fmla="*/ 55 h 1541"/>
              <a:gd name="T52" fmla="*/ 409 w 1005"/>
              <a:gd name="T53" fmla="*/ 101 h 1541"/>
              <a:gd name="T54" fmla="*/ 424 w 1005"/>
              <a:gd name="T55" fmla="*/ 156 h 1541"/>
              <a:gd name="T56" fmla="*/ 439 w 1005"/>
              <a:gd name="T57" fmla="*/ 222 h 1541"/>
              <a:gd name="T58" fmla="*/ 454 w 1005"/>
              <a:gd name="T59" fmla="*/ 288 h 1541"/>
              <a:gd name="T60" fmla="*/ 469 w 1005"/>
              <a:gd name="T61" fmla="*/ 359 h 1541"/>
              <a:gd name="T62" fmla="*/ 485 w 1005"/>
              <a:gd name="T63" fmla="*/ 429 h 1541"/>
              <a:gd name="T64" fmla="*/ 500 w 1005"/>
              <a:gd name="T65" fmla="*/ 495 h 1541"/>
              <a:gd name="T66" fmla="*/ 515 w 1005"/>
              <a:gd name="T67" fmla="*/ 566 h 1541"/>
              <a:gd name="T68" fmla="*/ 530 w 1005"/>
              <a:gd name="T69" fmla="*/ 631 h 1541"/>
              <a:gd name="T70" fmla="*/ 545 w 1005"/>
              <a:gd name="T71" fmla="*/ 692 h 1541"/>
              <a:gd name="T72" fmla="*/ 560 w 1005"/>
              <a:gd name="T73" fmla="*/ 753 h 1541"/>
              <a:gd name="T74" fmla="*/ 576 w 1005"/>
              <a:gd name="T75" fmla="*/ 813 h 1541"/>
              <a:gd name="T76" fmla="*/ 591 w 1005"/>
              <a:gd name="T77" fmla="*/ 869 h 1541"/>
              <a:gd name="T78" fmla="*/ 606 w 1005"/>
              <a:gd name="T79" fmla="*/ 919 h 1541"/>
              <a:gd name="T80" fmla="*/ 621 w 1005"/>
              <a:gd name="T81" fmla="*/ 965 h 1541"/>
              <a:gd name="T82" fmla="*/ 636 w 1005"/>
              <a:gd name="T83" fmla="*/ 1015 h 1541"/>
              <a:gd name="T84" fmla="*/ 651 w 1005"/>
              <a:gd name="T85" fmla="*/ 1056 h 1541"/>
              <a:gd name="T86" fmla="*/ 666 w 1005"/>
              <a:gd name="T87" fmla="*/ 1096 h 1541"/>
              <a:gd name="T88" fmla="*/ 687 w 1005"/>
              <a:gd name="T89" fmla="*/ 1137 h 1541"/>
              <a:gd name="T90" fmla="*/ 702 w 1005"/>
              <a:gd name="T91" fmla="*/ 1167 h 1541"/>
              <a:gd name="T92" fmla="*/ 717 w 1005"/>
              <a:gd name="T93" fmla="*/ 1202 h 1541"/>
              <a:gd name="T94" fmla="*/ 732 w 1005"/>
              <a:gd name="T95" fmla="*/ 1233 h 1541"/>
              <a:gd name="T96" fmla="*/ 747 w 1005"/>
              <a:gd name="T97" fmla="*/ 1263 h 1541"/>
              <a:gd name="T98" fmla="*/ 762 w 1005"/>
              <a:gd name="T99" fmla="*/ 1288 h 1541"/>
              <a:gd name="T100" fmla="*/ 778 w 1005"/>
              <a:gd name="T101" fmla="*/ 1313 h 1541"/>
              <a:gd name="T102" fmla="*/ 793 w 1005"/>
              <a:gd name="T103" fmla="*/ 1334 h 1541"/>
              <a:gd name="T104" fmla="*/ 808 w 1005"/>
              <a:gd name="T105" fmla="*/ 1359 h 1541"/>
              <a:gd name="T106" fmla="*/ 823 w 1005"/>
              <a:gd name="T107" fmla="*/ 1379 h 1541"/>
              <a:gd name="T108" fmla="*/ 838 w 1005"/>
              <a:gd name="T109" fmla="*/ 1394 h 1541"/>
              <a:gd name="T110" fmla="*/ 853 w 1005"/>
              <a:gd name="T111" fmla="*/ 1414 h 1541"/>
              <a:gd name="T112" fmla="*/ 874 w 1005"/>
              <a:gd name="T113" fmla="*/ 1435 h 1541"/>
              <a:gd name="T114" fmla="*/ 894 w 1005"/>
              <a:gd name="T115" fmla="*/ 1455 h 1541"/>
              <a:gd name="T116" fmla="*/ 914 w 1005"/>
              <a:gd name="T117" fmla="*/ 1475 h 1541"/>
              <a:gd name="T118" fmla="*/ 934 w 1005"/>
              <a:gd name="T119" fmla="*/ 1490 h 1541"/>
              <a:gd name="T120" fmla="*/ 955 w 1005"/>
              <a:gd name="T121" fmla="*/ 1500 h 1541"/>
              <a:gd name="T122" fmla="*/ 975 w 1005"/>
              <a:gd name="T123" fmla="*/ 1515 h 1541"/>
              <a:gd name="T124" fmla="*/ 995 w 1005"/>
              <a:gd name="T125" fmla="*/ 1526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05" h="1541">
                <a:moveTo>
                  <a:pt x="0" y="1394"/>
                </a:moveTo>
                <a:lnTo>
                  <a:pt x="5" y="1369"/>
                </a:lnTo>
                <a:lnTo>
                  <a:pt x="5" y="1212"/>
                </a:lnTo>
                <a:lnTo>
                  <a:pt x="10" y="1318"/>
                </a:lnTo>
                <a:lnTo>
                  <a:pt x="15" y="1515"/>
                </a:lnTo>
                <a:lnTo>
                  <a:pt x="20" y="1278"/>
                </a:lnTo>
                <a:lnTo>
                  <a:pt x="20" y="1197"/>
                </a:lnTo>
                <a:lnTo>
                  <a:pt x="25" y="1283"/>
                </a:lnTo>
                <a:lnTo>
                  <a:pt x="30" y="1475"/>
                </a:lnTo>
                <a:lnTo>
                  <a:pt x="35" y="1404"/>
                </a:lnTo>
                <a:lnTo>
                  <a:pt x="35" y="1243"/>
                </a:lnTo>
                <a:lnTo>
                  <a:pt x="40" y="1177"/>
                </a:lnTo>
                <a:lnTo>
                  <a:pt x="45" y="1217"/>
                </a:lnTo>
                <a:lnTo>
                  <a:pt x="50" y="1334"/>
                </a:lnTo>
                <a:lnTo>
                  <a:pt x="50" y="1495"/>
                </a:lnTo>
                <a:lnTo>
                  <a:pt x="55" y="1430"/>
                </a:lnTo>
                <a:lnTo>
                  <a:pt x="60" y="1288"/>
                </a:lnTo>
                <a:lnTo>
                  <a:pt x="65" y="1187"/>
                </a:lnTo>
                <a:lnTo>
                  <a:pt x="65" y="1147"/>
                </a:lnTo>
                <a:lnTo>
                  <a:pt x="70" y="1162"/>
                </a:lnTo>
                <a:lnTo>
                  <a:pt x="75" y="1227"/>
                </a:lnTo>
                <a:lnTo>
                  <a:pt x="80" y="1323"/>
                </a:lnTo>
                <a:lnTo>
                  <a:pt x="80" y="1445"/>
                </a:lnTo>
                <a:lnTo>
                  <a:pt x="85" y="1515"/>
                </a:lnTo>
                <a:lnTo>
                  <a:pt x="90" y="1394"/>
                </a:lnTo>
                <a:lnTo>
                  <a:pt x="96" y="1283"/>
                </a:lnTo>
                <a:lnTo>
                  <a:pt x="96" y="1197"/>
                </a:lnTo>
                <a:lnTo>
                  <a:pt x="101" y="1131"/>
                </a:lnTo>
                <a:lnTo>
                  <a:pt x="106" y="1101"/>
                </a:lnTo>
                <a:lnTo>
                  <a:pt x="111" y="1096"/>
                </a:lnTo>
                <a:lnTo>
                  <a:pt x="111" y="1116"/>
                </a:lnTo>
                <a:lnTo>
                  <a:pt x="116" y="1157"/>
                </a:lnTo>
                <a:lnTo>
                  <a:pt x="121" y="1217"/>
                </a:lnTo>
                <a:lnTo>
                  <a:pt x="126" y="1298"/>
                </a:lnTo>
                <a:lnTo>
                  <a:pt x="126" y="1384"/>
                </a:lnTo>
                <a:lnTo>
                  <a:pt x="131" y="1475"/>
                </a:lnTo>
                <a:lnTo>
                  <a:pt x="136" y="1521"/>
                </a:lnTo>
                <a:lnTo>
                  <a:pt x="141" y="1425"/>
                </a:lnTo>
                <a:lnTo>
                  <a:pt x="141" y="1334"/>
                </a:lnTo>
                <a:lnTo>
                  <a:pt x="146" y="1253"/>
                </a:lnTo>
                <a:lnTo>
                  <a:pt x="151" y="1177"/>
                </a:lnTo>
                <a:lnTo>
                  <a:pt x="156" y="1111"/>
                </a:lnTo>
                <a:lnTo>
                  <a:pt x="156" y="1056"/>
                </a:lnTo>
                <a:lnTo>
                  <a:pt x="161" y="1015"/>
                </a:lnTo>
                <a:lnTo>
                  <a:pt x="166" y="985"/>
                </a:lnTo>
                <a:lnTo>
                  <a:pt x="171" y="970"/>
                </a:lnTo>
                <a:lnTo>
                  <a:pt x="171" y="965"/>
                </a:lnTo>
                <a:lnTo>
                  <a:pt x="176" y="970"/>
                </a:lnTo>
                <a:lnTo>
                  <a:pt x="181" y="985"/>
                </a:lnTo>
                <a:lnTo>
                  <a:pt x="186" y="1015"/>
                </a:lnTo>
                <a:lnTo>
                  <a:pt x="186" y="1051"/>
                </a:lnTo>
                <a:lnTo>
                  <a:pt x="192" y="1091"/>
                </a:lnTo>
                <a:lnTo>
                  <a:pt x="197" y="1142"/>
                </a:lnTo>
                <a:lnTo>
                  <a:pt x="202" y="1202"/>
                </a:lnTo>
                <a:lnTo>
                  <a:pt x="207" y="1263"/>
                </a:lnTo>
                <a:lnTo>
                  <a:pt x="207" y="1329"/>
                </a:lnTo>
                <a:lnTo>
                  <a:pt x="212" y="1399"/>
                </a:lnTo>
                <a:lnTo>
                  <a:pt x="217" y="1475"/>
                </a:lnTo>
                <a:lnTo>
                  <a:pt x="222" y="1541"/>
                </a:lnTo>
                <a:lnTo>
                  <a:pt x="222" y="1465"/>
                </a:lnTo>
                <a:lnTo>
                  <a:pt x="227" y="1389"/>
                </a:lnTo>
                <a:lnTo>
                  <a:pt x="232" y="1308"/>
                </a:lnTo>
                <a:lnTo>
                  <a:pt x="237" y="1233"/>
                </a:lnTo>
                <a:lnTo>
                  <a:pt x="237" y="1157"/>
                </a:lnTo>
                <a:lnTo>
                  <a:pt x="242" y="1081"/>
                </a:lnTo>
                <a:lnTo>
                  <a:pt x="247" y="1005"/>
                </a:lnTo>
                <a:lnTo>
                  <a:pt x="252" y="934"/>
                </a:lnTo>
                <a:lnTo>
                  <a:pt x="252" y="864"/>
                </a:lnTo>
                <a:lnTo>
                  <a:pt x="257" y="793"/>
                </a:lnTo>
                <a:lnTo>
                  <a:pt x="262" y="727"/>
                </a:lnTo>
                <a:lnTo>
                  <a:pt x="267" y="667"/>
                </a:lnTo>
                <a:lnTo>
                  <a:pt x="267" y="606"/>
                </a:lnTo>
                <a:lnTo>
                  <a:pt x="272" y="551"/>
                </a:lnTo>
                <a:lnTo>
                  <a:pt x="277" y="500"/>
                </a:lnTo>
                <a:lnTo>
                  <a:pt x="282" y="449"/>
                </a:lnTo>
                <a:lnTo>
                  <a:pt x="282" y="399"/>
                </a:lnTo>
                <a:lnTo>
                  <a:pt x="288" y="353"/>
                </a:lnTo>
                <a:lnTo>
                  <a:pt x="293" y="313"/>
                </a:lnTo>
                <a:lnTo>
                  <a:pt x="298" y="273"/>
                </a:lnTo>
                <a:lnTo>
                  <a:pt x="298" y="237"/>
                </a:lnTo>
                <a:lnTo>
                  <a:pt x="303" y="207"/>
                </a:lnTo>
                <a:lnTo>
                  <a:pt x="308" y="177"/>
                </a:lnTo>
                <a:lnTo>
                  <a:pt x="313" y="146"/>
                </a:lnTo>
                <a:lnTo>
                  <a:pt x="313" y="126"/>
                </a:lnTo>
                <a:lnTo>
                  <a:pt x="318" y="101"/>
                </a:lnTo>
                <a:lnTo>
                  <a:pt x="323" y="81"/>
                </a:lnTo>
                <a:lnTo>
                  <a:pt x="328" y="66"/>
                </a:lnTo>
                <a:lnTo>
                  <a:pt x="328" y="50"/>
                </a:lnTo>
                <a:lnTo>
                  <a:pt x="333" y="35"/>
                </a:lnTo>
                <a:lnTo>
                  <a:pt x="338" y="25"/>
                </a:lnTo>
                <a:lnTo>
                  <a:pt x="343" y="15"/>
                </a:lnTo>
                <a:lnTo>
                  <a:pt x="343" y="10"/>
                </a:lnTo>
                <a:lnTo>
                  <a:pt x="348" y="5"/>
                </a:lnTo>
                <a:lnTo>
                  <a:pt x="353" y="0"/>
                </a:lnTo>
                <a:lnTo>
                  <a:pt x="358" y="0"/>
                </a:lnTo>
                <a:lnTo>
                  <a:pt x="363" y="0"/>
                </a:lnTo>
                <a:lnTo>
                  <a:pt x="368" y="5"/>
                </a:lnTo>
                <a:lnTo>
                  <a:pt x="373" y="10"/>
                </a:lnTo>
                <a:lnTo>
                  <a:pt x="373" y="15"/>
                </a:lnTo>
                <a:lnTo>
                  <a:pt x="378" y="20"/>
                </a:lnTo>
                <a:lnTo>
                  <a:pt x="384" y="25"/>
                </a:lnTo>
                <a:lnTo>
                  <a:pt x="389" y="35"/>
                </a:lnTo>
                <a:lnTo>
                  <a:pt x="389" y="45"/>
                </a:lnTo>
                <a:lnTo>
                  <a:pt x="394" y="55"/>
                </a:lnTo>
                <a:lnTo>
                  <a:pt x="399" y="66"/>
                </a:lnTo>
                <a:lnTo>
                  <a:pt x="404" y="76"/>
                </a:lnTo>
                <a:lnTo>
                  <a:pt x="404" y="91"/>
                </a:lnTo>
                <a:lnTo>
                  <a:pt x="409" y="101"/>
                </a:lnTo>
                <a:lnTo>
                  <a:pt x="414" y="116"/>
                </a:lnTo>
                <a:lnTo>
                  <a:pt x="419" y="131"/>
                </a:lnTo>
                <a:lnTo>
                  <a:pt x="419" y="141"/>
                </a:lnTo>
                <a:lnTo>
                  <a:pt x="424" y="156"/>
                </a:lnTo>
                <a:lnTo>
                  <a:pt x="429" y="172"/>
                </a:lnTo>
                <a:lnTo>
                  <a:pt x="434" y="192"/>
                </a:lnTo>
                <a:lnTo>
                  <a:pt x="434" y="207"/>
                </a:lnTo>
                <a:lnTo>
                  <a:pt x="439" y="222"/>
                </a:lnTo>
                <a:lnTo>
                  <a:pt x="444" y="237"/>
                </a:lnTo>
                <a:lnTo>
                  <a:pt x="449" y="252"/>
                </a:lnTo>
                <a:lnTo>
                  <a:pt x="454" y="273"/>
                </a:lnTo>
                <a:lnTo>
                  <a:pt x="454" y="288"/>
                </a:lnTo>
                <a:lnTo>
                  <a:pt x="459" y="308"/>
                </a:lnTo>
                <a:lnTo>
                  <a:pt x="464" y="323"/>
                </a:lnTo>
                <a:lnTo>
                  <a:pt x="469" y="338"/>
                </a:lnTo>
                <a:lnTo>
                  <a:pt x="469" y="359"/>
                </a:lnTo>
                <a:lnTo>
                  <a:pt x="474" y="374"/>
                </a:lnTo>
                <a:lnTo>
                  <a:pt x="480" y="394"/>
                </a:lnTo>
                <a:lnTo>
                  <a:pt x="485" y="409"/>
                </a:lnTo>
                <a:lnTo>
                  <a:pt x="485" y="429"/>
                </a:lnTo>
                <a:lnTo>
                  <a:pt x="490" y="444"/>
                </a:lnTo>
                <a:lnTo>
                  <a:pt x="495" y="460"/>
                </a:lnTo>
                <a:lnTo>
                  <a:pt x="500" y="480"/>
                </a:lnTo>
                <a:lnTo>
                  <a:pt x="500" y="495"/>
                </a:lnTo>
                <a:lnTo>
                  <a:pt x="505" y="515"/>
                </a:lnTo>
                <a:lnTo>
                  <a:pt x="510" y="530"/>
                </a:lnTo>
                <a:lnTo>
                  <a:pt x="515" y="545"/>
                </a:lnTo>
                <a:lnTo>
                  <a:pt x="515" y="566"/>
                </a:lnTo>
                <a:lnTo>
                  <a:pt x="520" y="581"/>
                </a:lnTo>
                <a:lnTo>
                  <a:pt x="525" y="596"/>
                </a:lnTo>
                <a:lnTo>
                  <a:pt x="530" y="616"/>
                </a:lnTo>
                <a:lnTo>
                  <a:pt x="530" y="631"/>
                </a:lnTo>
                <a:lnTo>
                  <a:pt x="535" y="646"/>
                </a:lnTo>
                <a:lnTo>
                  <a:pt x="540" y="662"/>
                </a:lnTo>
                <a:lnTo>
                  <a:pt x="545" y="677"/>
                </a:lnTo>
                <a:lnTo>
                  <a:pt x="545" y="692"/>
                </a:lnTo>
                <a:lnTo>
                  <a:pt x="550" y="707"/>
                </a:lnTo>
                <a:lnTo>
                  <a:pt x="555" y="722"/>
                </a:lnTo>
                <a:lnTo>
                  <a:pt x="560" y="737"/>
                </a:lnTo>
                <a:lnTo>
                  <a:pt x="560" y="753"/>
                </a:lnTo>
                <a:lnTo>
                  <a:pt x="565" y="768"/>
                </a:lnTo>
                <a:lnTo>
                  <a:pt x="570" y="783"/>
                </a:lnTo>
                <a:lnTo>
                  <a:pt x="576" y="798"/>
                </a:lnTo>
                <a:lnTo>
                  <a:pt x="576" y="813"/>
                </a:lnTo>
                <a:lnTo>
                  <a:pt x="581" y="823"/>
                </a:lnTo>
                <a:lnTo>
                  <a:pt x="586" y="838"/>
                </a:lnTo>
                <a:lnTo>
                  <a:pt x="591" y="854"/>
                </a:lnTo>
                <a:lnTo>
                  <a:pt x="591" y="869"/>
                </a:lnTo>
                <a:lnTo>
                  <a:pt x="596" y="879"/>
                </a:lnTo>
                <a:lnTo>
                  <a:pt x="601" y="894"/>
                </a:lnTo>
                <a:lnTo>
                  <a:pt x="606" y="904"/>
                </a:lnTo>
                <a:lnTo>
                  <a:pt x="606" y="919"/>
                </a:lnTo>
                <a:lnTo>
                  <a:pt x="611" y="929"/>
                </a:lnTo>
                <a:lnTo>
                  <a:pt x="616" y="945"/>
                </a:lnTo>
                <a:lnTo>
                  <a:pt x="621" y="955"/>
                </a:lnTo>
                <a:lnTo>
                  <a:pt x="621" y="965"/>
                </a:lnTo>
                <a:lnTo>
                  <a:pt x="626" y="980"/>
                </a:lnTo>
                <a:lnTo>
                  <a:pt x="631" y="990"/>
                </a:lnTo>
                <a:lnTo>
                  <a:pt x="636" y="1000"/>
                </a:lnTo>
                <a:lnTo>
                  <a:pt x="636" y="1015"/>
                </a:lnTo>
                <a:lnTo>
                  <a:pt x="641" y="1025"/>
                </a:lnTo>
                <a:lnTo>
                  <a:pt x="646" y="1036"/>
                </a:lnTo>
                <a:lnTo>
                  <a:pt x="651" y="1046"/>
                </a:lnTo>
                <a:lnTo>
                  <a:pt x="651" y="1056"/>
                </a:lnTo>
                <a:lnTo>
                  <a:pt x="656" y="1066"/>
                </a:lnTo>
                <a:lnTo>
                  <a:pt x="661" y="1076"/>
                </a:lnTo>
                <a:lnTo>
                  <a:pt x="666" y="1086"/>
                </a:lnTo>
                <a:lnTo>
                  <a:pt x="666" y="1096"/>
                </a:lnTo>
                <a:lnTo>
                  <a:pt x="672" y="1106"/>
                </a:lnTo>
                <a:lnTo>
                  <a:pt x="677" y="1116"/>
                </a:lnTo>
                <a:lnTo>
                  <a:pt x="682" y="1126"/>
                </a:lnTo>
                <a:lnTo>
                  <a:pt x="687" y="1137"/>
                </a:lnTo>
                <a:lnTo>
                  <a:pt x="687" y="1142"/>
                </a:lnTo>
                <a:lnTo>
                  <a:pt x="692" y="1152"/>
                </a:lnTo>
                <a:lnTo>
                  <a:pt x="697" y="1162"/>
                </a:lnTo>
                <a:lnTo>
                  <a:pt x="702" y="1167"/>
                </a:lnTo>
                <a:lnTo>
                  <a:pt x="702" y="1177"/>
                </a:lnTo>
                <a:lnTo>
                  <a:pt x="707" y="1187"/>
                </a:lnTo>
                <a:lnTo>
                  <a:pt x="712" y="1192"/>
                </a:lnTo>
                <a:lnTo>
                  <a:pt x="717" y="1202"/>
                </a:lnTo>
                <a:lnTo>
                  <a:pt x="717" y="1212"/>
                </a:lnTo>
                <a:lnTo>
                  <a:pt x="722" y="1217"/>
                </a:lnTo>
                <a:lnTo>
                  <a:pt x="727" y="1227"/>
                </a:lnTo>
                <a:lnTo>
                  <a:pt x="732" y="1233"/>
                </a:lnTo>
                <a:lnTo>
                  <a:pt x="732" y="1243"/>
                </a:lnTo>
                <a:lnTo>
                  <a:pt x="737" y="1248"/>
                </a:lnTo>
                <a:lnTo>
                  <a:pt x="742" y="1253"/>
                </a:lnTo>
                <a:lnTo>
                  <a:pt x="747" y="1263"/>
                </a:lnTo>
                <a:lnTo>
                  <a:pt x="747" y="1268"/>
                </a:lnTo>
                <a:lnTo>
                  <a:pt x="752" y="1273"/>
                </a:lnTo>
                <a:lnTo>
                  <a:pt x="757" y="1283"/>
                </a:lnTo>
                <a:lnTo>
                  <a:pt x="762" y="1288"/>
                </a:lnTo>
                <a:lnTo>
                  <a:pt x="762" y="1293"/>
                </a:lnTo>
                <a:lnTo>
                  <a:pt x="768" y="1303"/>
                </a:lnTo>
                <a:lnTo>
                  <a:pt x="773" y="1308"/>
                </a:lnTo>
                <a:lnTo>
                  <a:pt x="778" y="1313"/>
                </a:lnTo>
                <a:lnTo>
                  <a:pt x="778" y="1318"/>
                </a:lnTo>
                <a:lnTo>
                  <a:pt x="783" y="1323"/>
                </a:lnTo>
                <a:lnTo>
                  <a:pt x="788" y="1329"/>
                </a:lnTo>
                <a:lnTo>
                  <a:pt x="793" y="1334"/>
                </a:lnTo>
                <a:lnTo>
                  <a:pt x="793" y="1344"/>
                </a:lnTo>
                <a:lnTo>
                  <a:pt x="798" y="1349"/>
                </a:lnTo>
                <a:lnTo>
                  <a:pt x="803" y="1354"/>
                </a:lnTo>
                <a:lnTo>
                  <a:pt x="808" y="1359"/>
                </a:lnTo>
                <a:lnTo>
                  <a:pt x="808" y="1364"/>
                </a:lnTo>
                <a:lnTo>
                  <a:pt x="813" y="1369"/>
                </a:lnTo>
                <a:lnTo>
                  <a:pt x="818" y="1374"/>
                </a:lnTo>
                <a:lnTo>
                  <a:pt x="823" y="1379"/>
                </a:lnTo>
                <a:lnTo>
                  <a:pt x="823" y="1384"/>
                </a:lnTo>
                <a:lnTo>
                  <a:pt x="828" y="1389"/>
                </a:lnTo>
                <a:lnTo>
                  <a:pt x="833" y="1389"/>
                </a:lnTo>
                <a:lnTo>
                  <a:pt x="838" y="1394"/>
                </a:lnTo>
                <a:lnTo>
                  <a:pt x="838" y="1399"/>
                </a:lnTo>
                <a:lnTo>
                  <a:pt x="843" y="1404"/>
                </a:lnTo>
                <a:lnTo>
                  <a:pt x="848" y="1409"/>
                </a:lnTo>
                <a:lnTo>
                  <a:pt x="853" y="1414"/>
                </a:lnTo>
                <a:lnTo>
                  <a:pt x="859" y="1419"/>
                </a:lnTo>
                <a:lnTo>
                  <a:pt x="864" y="1425"/>
                </a:lnTo>
                <a:lnTo>
                  <a:pt x="869" y="1430"/>
                </a:lnTo>
                <a:lnTo>
                  <a:pt x="874" y="1435"/>
                </a:lnTo>
                <a:lnTo>
                  <a:pt x="879" y="1440"/>
                </a:lnTo>
                <a:lnTo>
                  <a:pt x="884" y="1445"/>
                </a:lnTo>
                <a:lnTo>
                  <a:pt x="889" y="1450"/>
                </a:lnTo>
                <a:lnTo>
                  <a:pt x="894" y="1455"/>
                </a:lnTo>
                <a:lnTo>
                  <a:pt x="899" y="1460"/>
                </a:lnTo>
                <a:lnTo>
                  <a:pt x="904" y="1465"/>
                </a:lnTo>
                <a:lnTo>
                  <a:pt x="909" y="1470"/>
                </a:lnTo>
                <a:lnTo>
                  <a:pt x="914" y="1475"/>
                </a:lnTo>
                <a:lnTo>
                  <a:pt x="919" y="1475"/>
                </a:lnTo>
                <a:lnTo>
                  <a:pt x="924" y="1480"/>
                </a:lnTo>
                <a:lnTo>
                  <a:pt x="929" y="1485"/>
                </a:lnTo>
                <a:lnTo>
                  <a:pt x="934" y="1490"/>
                </a:lnTo>
                <a:lnTo>
                  <a:pt x="939" y="1490"/>
                </a:lnTo>
                <a:lnTo>
                  <a:pt x="944" y="1495"/>
                </a:lnTo>
                <a:lnTo>
                  <a:pt x="949" y="1500"/>
                </a:lnTo>
                <a:lnTo>
                  <a:pt x="955" y="1500"/>
                </a:lnTo>
                <a:lnTo>
                  <a:pt x="960" y="1505"/>
                </a:lnTo>
                <a:lnTo>
                  <a:pt x="965" y="1510"/>
                </a:lnTo>
                <a:lnTo>
                  <a:pt x="970" y="1510"/>
                </a:lnTo>
                <a:lnTo>
                  <a:pt x="975" y="1515"/>
                </a:lnTo>
                <a:lnTo>
                  <a:pt x="980" y="1521"/>
                </a:lnTo>
                <a:lnTo>
                  <a:pt x="985" y="1521"/>
                </a:lnTo>
                <a:lnTo>
                  <a:pt x="990" y="1526"/>
                </a:lnTo>
                <a:lnTo>
                  <a:pt x="995" y="1526"/>
                </a:lnTo>
                <a:lnTo>
                  <a:pt x="1000" y="1531"/>
                </a:lnTo>
                <a:lnTo>
                  <a:pt x="1005" y="1531"/>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637" name="Freeform 133">
            <a:extLst>
              <a:ext uri="{FF2B5EF4-FFF2-40B4-BE49-F238E27FC236}">
                <a16:creationId xmlns:a16="http://schemas.microsoft.com/office/drawing/2014/main" id="{17EB6842-800D-4FB2-AE57-8DE18CFF2393}"/>
              </a:ext>
            </a:extLst>
          </p:cNvPr>
          <p:cNvSpPr>
            <a:spLocks/>
          </p:cNvSpPr>
          <p:nvPr/>
        </p:nvSpPr>
        <p:spPr bwMode="auto">
          <a:xfrm>
            <a:off x="4876800" y="5730875"/>
            <a:ext cx="1419225" cy="128588"/>
          </a:xfrm>
          <a:custGeom>
            <a:avLst/>
            <a:gdLst>
              <a:gd name="T0" fmla="*/ 10 w 894"/>
              <a:gd name="T1" fmla="*/ 71 h 81"/>
              <a:gd name="T2" fmla="*/ 25 w 894"/>
              <a:gd name="T3" fmla="*/ 81 h 81"/>
              <a:gd name="T4" fmla="*/ 40 w 894"/>
              <a:gd name="T5" fmla="*/ 76 h 81"/>
              <a:gd name="T6" fmla="*/ 56 w 894"/>
              <a:gd name="T7" fmla="*/ 71 h 81"/>
              <a:gd name="T8" fmla="*/ 71 w 894"/>
              <a:gd name="T9" fmla="*/ 66 h 81"/>
              <a:gd name="T10" fmla="*/ 86 w 894"/>
              <a:gd name="T11" fmla="*/ 56 h 81"/>
              <a:gd name="T12" fmla="*/ 101 w 894"/>
              <a:gd name="T13" fmla="*/ 50 h 81"/>
              <a:gd name="T14" fmla="*/ 116 w 894"/>
              <a:gd name="T15" fmla="*/ 50 h 81"/>
              <a:gd name="T16" fmla="*/ 131 w 894"/>
              <a:gd name="T17" fmla="*/ 45 h 81"/>
              <a:gd name="T18" fmla="*/ 147 w 894"/>
              <a:gd name="T19" fmla="*/ 40 h 81"/>
              <a:gd name="T20" fmla="*/ 162 w 894"/>
              <a:gd name="T21" fmla="*/ 35 h 81"/>
              <a:gd name="T22" fmla="*/ 177 w 894"/>
              <a:gd name="T23" fmla="*/ 35 h 81"/>
              <a:gd name="T24" fmla="*/ 192 w 894"/>
              <a:gd name="T25" fmla="*/ 30 h 81"/>
              <a:gd name="T26" fmla="*/ 207 w 894"/>
              <a:gd name="T27" fmla="*/ 25 h 81"/>
              <a:gd name="T28" fmla="*/ 222 w 894"/>
              <a:gd name="T29" fmla="*/ 25 h 81"/>
              <a:gd name="T30" fmla="*/ 238 w 894"/>
              <a:gd name="T31" fmla="*/ 20 h 81"/>
              <a:gd name="T32" fmla="*/ 253 w 894"/>
              <a:gd name="T33" fmla="*/ 20 h 81"/>
              <a:gd name="T34" fmla="*/ 268 w 894"/>
              <a:gd name="T35" fmla="*/ 15 h 81"/>
              <a:gd name="T36" fmla="*/ 283 w 894"/>
              <a:gd name="T37" fmla="*/ 15 h 81"/>
              <a:gd name="T38" fmla="*/ 298 w 894"/>
              <a:gd name="T39" fmla="*/ 15 h 81"/>
              <a:gd name="T40" fmla="*/ 313 w 894"/>
              <a:gd name="T41" fmla="*/ 10 h 81"/>
              <a:gd name="T42" fmla="*/ 328 w 894"/>
              <a:gd name="T43" fmla="*/ 10 h 81"/>
              <a:gd name="T44" fmla="*/ 344 w 894"/>
              <a:gd name="T45" fmla="*/ 10 h 81"/>
              <a:gd name="T46" fmla="*/ 359 w 894"/>
              <a:gd name="T47" fmla="*/ 10 h 81"/>
              <a:gd name="T48" fmla="*/ 374 w 894"/>
              <a:gd name="T49" fmla="*/ 5 h 81"/>
              <a:gd name="T50" fmla="*/ 389 w 894"/>
              <a:gd name="T51" fmla="*/ 5 h 81"/>
              <a:gd name="T52" fmla="*/ 404 w 894"/>
              <a:gd name="T53" fmla="*/ 5 h 81"/>
              <a:gd name="T54" fmla="*/ 419 w 894"/>
              <a:gd name="T55" fmla="*/ 5 h 81"/>
              <a:gd name="T56" fmla="*/ 435 w 894"/>
              <a:gd name="T57" fmla="*/ 5 h 81"/>
              <a:gd name="T58" fmla="*/ 450 w 894"/>
              <a:gd name="T59" fmla="*/ 5 h 81"/>
              <a:gd name="T60" fmla="*/ 465 w 894"/>
              <a:gd name="T61" fmla="*/ 5 h 81"/>
              <a:gd name="T62" fmla="*/ 480 w 894"/>
              <a:gd name="T63" fmla="*/ 0 h 81"/>
              <a:gd name="T64" fmla="*/ 495 w 894"/>
              <a:gd name="T65" fmla="*/ 0 h 81"/>
              <a:gd name="T66" fmla="*/ 510 w 894"/>
              <a:gd name="T67" fmla="*/ 0 h 81"/>
              <a:gd name="T68" fmla="*/ 526 w 894"/>
              <a:gd name="T69" fmla="*/ 0 h 81"/>
              <a:gd name="T70" fmla="*/ 541 w 894"/>
              <a:gd name="T71" fmla="*/ 0 h 81"/>
              <a:gd name="T72" fmla="*/ 556 w 894"/>
              <a:gd name="T73" fmla="*/ 0 h 81"/>
              <a:gd name="T74" fmla="*/ 571 w 894"/>
              <a:gd name="T75" fmla="*/ 0 h 81"/>
              <a:gd name="T76" fmla="*/ 586 w 894"/>
              <a:gd name="T77" fmla="*/ 0 h 81"/>
              <a:gd name="T78" fmla="*/ 601 w 894"/>
              <a:gd name="T79" fmla="*/ 0 h 81"/>
              <a:gd name="T80" fmla="*/ 616 w 894"/>
              <a:gd name="T81" fmla="*/ 0 h 81"/>
              <a:gd name="T82" fmla="*/ 632 w 894"/>
              <a:gd name="T83" fmla="*/ 0 h 81"/>
              <a:gd name="T84" fmla="*/ 647 w 894"/>
              <a:gd name="T85" fmla="*/ 0 h 81"/>
              <a:gd name="T86" fmla="*/ 662 w 894"/>
              <a:gd name="T87" fmla="*/ 0 h 81"/>
              <a:gd name="T88" fmla="*/ 677 w 894"/>
              <a:gd name="T89" fmla="*/ 0 h 81"/>
              <a:gd name="T90" fmla="*/ 692 w 894"/>
              <a:gd name="T91" fmla="*/ 0 h 81"/>
              <a:gd name="T92" fmla="*/ 707 w 894"/>
              <a:gd name="T93" fmla="*/ 0 h 81"/>
              <a:gd name="T94" fmla="*/ 723 w 894"/>
              <a:gd name="T95" fmla="*/ 0 h 81"/>
              <a:gd name="T96" fmla="*/ 738 w 894"/>
              <a:gd name="T97" fmla="*/ 0 h 81"/>
              <a:gd name="T98" fmla="*/ 753 w 894"/>
              <a:gd name="T99" fmla="*/ 0 h 81"/>
              <a:gd name="T100" fmla="*/ 768 w 894"/>
              <a:gd name="T101" fmla="*/ 0 h 81"/>
              <a:gd name="T102" fmla="*/ 783 w 894"/>
              <a:gd name="T103" fmla="*/ 0 h 81"/>
              <a:gd name="T104" fmla="*/ 798 w 894"/>
              <a:gd name="T105" fmla="*/ 0 h 81"/>
              <a:gd name="T106" fmla="*/ 814 w 894"/>
              <a:gd name="T107" fmla="*/ 0 h 81"/>
              <a:gd name="T108" fmla="*/ 829 w 894"/>
              <a:gd name="T109" fmla="*/ 0 h 81"/>
              <a:gd name="T110" fmla="*/ 844 w 894"/>
              <a:gd name="T111" fmla="*/ 5 h 81"/>
              <a:gd name="T112" fmla="*/ 859 w 894"/>
              <a:gd name="T113" fmla="*/ 5 h 81"/>
              <a:gd name="T114" fmla="*/ 874 w 894"/>
              <a:gd name="T115" fmla="*/ 5 h 81"/>
              <a:gd name="T116" fmla="*/ 889 w 894"/>
              <a:gd name="T117" fmla="*/ 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4" h="81">
                <a:moveTo>
                  <a:pt x="0" y="66"/>
                </a:moveTo>
                <a:lnTo>
                  <a:pt x="5" y="71"/>
                </a:lnTo>
                <a:lnTo>
                  <a:pt x="10" y="71"/>
                </a:lnTo>
                <a:lnTo>
                  <a:pt x="15" y="76"/>
                </a:lnTo>
                <a:lnTo>
                  <a:pt x="20" y="76"/>
                </a:lnTo>
                <a:lnTo>
                  <a:pt x="25" y="81"/>
                </a:lnTo>
                <a:lnTo>
                  <a:pt x="30" y="81"/>
                </a:lnTo>
                <a:lnTo>
                  <a:pt x="35" y="76"/>
                </a:lnTo>
                <a:lnTo>
                  <a:pt x="40" y="76"/>
                </a:lnTo>
                <a:lnTo>
                  <a:pt x="46" y="76"/>
                </a:lnTo>
                <a:lnTo>
                  <a:pt x="51" y="71"/>
                </a:lnTo>
                <a:lnTo>
                  <a:pt x="56" y="71"/>
                </a:lnTo>
                <a:lnTo>
                  <a:pt x="61" y="66"/>
                </a:lnTo>
                <a:lnTo>
                  <a:pt x="66" y="66"/>
                </a:lnTo>
                <a:lnTo>
                  <a:pt x="71" y="66"/>
                </a:lnTo>
                <a:lnTo>
                  <a:pt x="76" y="61"/>
                </a:lnTo>
                <a:lnTo>
                  <a:pt x="81" y="61"/>
                </a:lnTo>
                <a:lnTo>
                  <a:pt x="86" y="56"/>
                </a:lnTo>
                <a:lnTo>
                  <a:pt x="91" y="56"/>
                </a:lnTo>
                <a:lnTo>
                  <a:pt x="96" y="56"/>
                </a:lnTo>
                <a:lnTo>
                  <a:pt x="101" y="50"/>
                </a:lnTo>
                <a:lnTo>
                  <a:pt x="106" y="50"/>
                </a:lnTo>
                <a:lnTo>
                  <a:pt x="111" y="50"/>
                </a:lnTo>
                <a:lnTo>
                  <a:pt x="116" y="50"/>
                </a:lnTo>
                <a:lnTo>
                  <a:pt x="121" y="45"/>
                </a:lnTo>
                <a:lnTo>
                  <a:pt x="126" y="45"/>
                </a:lnTo>
                <a:lnTo>
                  <a:pt x="131" y="45"/>
                </a:lnTo>
                <a:lnTo>
                  <a:pt x="136" y="45"/>
                </a:lnTo>
                <a:lnTo>
                  <a:pt x="142" y="40"/>
                </a:lnTo>
                <a:lnTo>
                  <a:pt x="147" y="40"/>
                </a:lnTo>
                <a:lnTo>
                  <a:pt x="152" y="40"/>
                </a:lnTo>
                <a:lnTo>
                  <a:pt x="157" y="35"/>
                </a:lnTo>
                <a:lnTo>
                  <a:pt x="162" y="35"/>
                </a:lnTo>
                <a:lnTo>
                  <a:pt x="167" y="35"/>
                </a:lnTo>
                <a:lnTo>
                  <a:pt x="172" y="35"/>
                </a:lnTo>
                <a:lnTo>
                  <a:pt x="177" y="35"/>
                </a:lnTo>
                <a:lnTo>
                  <a:pt x="182" y="30"/>
                </a:lnTo>
                <a:lnTo>
                  <a:pt x="187" y="30"/>
                </a:lnTo>
                <a:lnTo>
                  <a:pt x="192" y="30"/>
                </a:lnTo>
                <a:lnTo>
                  <a:pt x="197" y="30"/>
                </a:lnTo>
                <a:lnTo>
                  <a:pt x="202" y="30"/>
                </a:lnTo>
                <a:lnTo>
                  <a:pt x="207" y="25"/>
                </a:lnTo>
                <a:lnTo>
                  <a:pt x="212" y="25"/>
                </a:lnTo>
                <a:lnTo>
                  <a:pt x="217" y="25"/>
                </a:lnTo>
                <a:lnTo>
                  <a:pt x="222" y="25"/>
                </a:lnTo>
                <a:lnTo>
                  <a:pt x="227" y="25"/>
                </a:lnTo>
                <a:lnTo>
                  <a:pt x="232" y="25"/>
                </a:lnTo>
                <a:lnTo>
                  <a:pt x="238" y="20"/>
                </a:lnTo>
                <a:lnTo>
                  <a:pt x="243" y="20"/>
                </a:lnTo>
                <a:lnTo>
                  <a:pt x="248" y="20"/>
                </a:lnTo>
                <a:lnTo>
                  <a:pt x="253" y="20"/>
                </a:lnTo>
                <a:lnTo>
                  <a:pt x="258" y="20"/>
                </a:lnTo>
                <a:lnTo>
                  <a:pt x="263" y="20"/>
                </a:lnTo>
                <a:lnTo>
                  <a:pt x="268" y="15"/>
                </a:lnTo>
                <a:lnTo>
                  <a:pt x="273" y="15"/>
                </a:lnTo>
                <a:lnTo>
                  <a:pt x="278" y="15"/>
                </a:lnTo>
                <a:lnTo>
                  <a:pt x="283" y="15"/>
                </a:lnTo>
                <a:lnTo>
                  <a:pt x="288" y="15"/>
                </a:lnTo>
                <a:lnTo>
                  <a:pt x="293" y="15"/>
                </a:lnTo>
                <a:lnTo>
                  <a:pt x="298" y="15"/>
                </a:lnTo>
                <a:lnTo>
                  <a:pt x="303" y="15"/>
                </a:lnTo>
                <a:lnTo>
                  <a:pt x="308" y="15"/>
                </a:lnTo>
                <a:lnTo>
                  <a:pt x="313" y="10"/>
                </a:lnTo>
                <a:lnTo>
                  <a:pt x="318" y="10"/>
                </a:lnTo>
                <a:lnTo>
                  <a:pt x="323" y="10"/>
                </a:lnTo>
                <a:lnTo>
                  <a:pt x="328" y="10"/>
                </a:lnTo>
                <a:lnTo>
                  <a:pt x="334" y="10"/>
                </a:lnTo>
                <a:lnTo>
                  <a:pt x="339" y="10"/>
                </a:lnTo>
                <a:lnTo>
                  <a:pt x="344" y="10"/>
                </a:lnTo>
                <a:lnTo>
                  <a:pt x="349" y="10"/>
                </a:lnTo>
                <a:lnTo>
                  <a:pt x="354" y="10"/>
                </a:lnTo>
                <a:lnTo>
                  <a:pt x="359" y="10"/>
                </a:lnTo>
                <a:lnTo>
                  <a:pt x="364" y="10"/>
                </a:lnTo>
                <a:lnTo>
                  <a:pt x="369" y="10"/>
                </a:lnTo>
                <a:lnTo>
                  <a:pt x="374" y="5"/>
                </a:lnTo>
                <a:lnTo>
                  <a:pt x="379" y="5"/>
                </a:lnTo>
                <a:lnTo>
                  <a:pt x="384" y="5"/>
                </a:lnTo>
                <a:lnTo>
                  <a:pt x="389" y="5"/>
                </a:lnTo>
                <a:lnTo>
                  <a:pt x="394" y="5"/>
                </a:lnTo>
                <a:lnTo>
                  <a:pt x="399" y="5"/>
                </a:lnTo>
                <a:lnTo>
                  <a:pt x="404" y="5"/>
                </a:lnTo>
                <a:lnTo>
                  <a:pt x="409" y="5"/>
                </a:lnTo>
                <a:lnTo>
                  <a:pt x="414" y="5"/>
                </a:lnTo>
                <a:lnTo>
                  <a:pt x="419" y="5"/>
                </a:lnTo>
                <a:lnTo>
                  <a:pt x="424" y="5"/>
                </a:lnTo>
                <a:lnTo>
                  <a:pt x="430" y="5"/>
                </a:lnTo>
                <a:lnTo>
                  <a:pt x="435" y="5"/>
                </a:lnTo>
                <a:lnTo>
                  <a:pt x="440" y="5"/>
                </a:lnTo>
                <a:lnTo>
                  <a:pt x="445" y="5"/>
                </a:lnTo>
                <a:lnTo>
                  <a:pt x="450" y="5"/>
                </a:lnTo>
                <a:lnTo>
                  <a:pt x="455" y="5"/>
                </a:lnTo>
                <a:lnTo>
                  <a:pt x="460" y="5"/>
                </a:lnTo>
                <a:lnTo>
                  <a:pt x="465" y="5"/>
                </a:lnTo>
                <a:lnTo>
                  <a:pt x="470" y="5"/>
                </a:lnTo>
                <a:lnTo>
                  <a:pt x="475" y="0"/>
                </a:lnTo>
                <a:lnTo>
                  <a:pt x="480" y="0"/>
                </a:lnTo>
                <a:lnTo>
                  <a:pt x="485" y="0"/>
                </a:lnTo>
                <a:lnTo>
                  <a:pt x="490" y="0"/>
                </a:lnTo>
                <a:lnTo>
                  <a:pt x="495" y="0"/>
                </a:lnTo>
                <a:lnTo>
                  <a:pt x="500" y="0"/>
                </a:lnTo>
                <a:lnTo>
                  <a:pt x="505" y="0"/>
                </a:lnTo>
                <a:lnTo>
                  <a:pt x="510" y="0"/>
                </a:lnTo>
                <a:lnTo>
                  <a:pt x="515" y="0"/>
                </a:lnTo>
                <a:lnTo>
                  <a:pt x="520" y="0"/>
                </a:lnTo>
                <a:lnTo>
                  <a:pt x="526" y="0"/>
                </a:lnTo>
                <a:lnTo>
                  <a:pt x="531" y="0"/>
                </a:lnTo>
                <a:lnTo>
                  <a:pt x="536" y="0"/>
                </a:lnTo>
                <a:lnTo>
                  <a:pt x="541" y="0"/>
                </a:lnTo>
                <a:lnTo>
                  <a:pt x="546" y="0"/>
                </a:lnTo>
                <a:lnTo>
                  <a:pt x="551" y="0"/>
                </a:lnTo>
                <a:lnTo>
                  <a:pt x="556" y="0"/>
                </a:lnTo>
                <a:lnTo>
                  <a:pt x="561" y="0"/>
                </a:lnTo>
                <a:lnTo>
                  <a:pt x="566" y="0"/>
                </a:lnTo>
                <a:lnTo>
                  <a:pt x="571" y="0"/>
                </a:lnTo>
                <a:lnTo>
                  <a:pt x="576" y="0"/>
                </a:lnTo>
                <a:lnTo>
                  <a:pt x="581" y="0"/>
                </a:lnTo>
                <a:lnTo>
                  <a:pt x="586" y="0"/>
                </a:lnTo>
                <a:lnTo>
                  <a:pt x="591" y="0"/>
                </a:lnTo>
                <a:lnTo>
                  <a:pt x="596" y="0"/>
                </a:lnTo>
                <a:lnTo>
                  <a:pt x="601" y="0"/>
                </a:lnTo>
                <a:lnTo>
                  <a:pt x="606" y="0"/>
                </a:lnTo>
                <a:lnTo>
                  <a:pt x="611" y="0"/>
                </a:lnTo>
                <a:lnTo>
                  <a:pt x="616" y="0"/>
                </a:lnTo>
                <a:lnTo>
                  <a:pt x="622" y="0"/>
                </a:lnTo>
                <a:lnTo>
                  <a:pt x="627" y="0"/>
                </a:lnTo>
                <a:lnTo>
                  <a:pt x="632" y="0"/>
                </a:lnTo>
                <a:lnTo>
                  <a:pt x="637" y="0"/>
                </a:lnTo>
                <a:lnTo>
                  <a:pt x="642" y="0"/>
                </a:lnTo>
                <a:lnTo>
                  <a:pt x="647" y="0"/>
                </a:lnTo>
                <a:lnTo>
                  <a:pt x="652" y="0"/>
                </a:lnTo>
                <a:lnTo>
                  <a:pt x="657" y="0"/>
                </a:lnTo>
                <a:lnTo>
                  <a:pt x="662" y="0"/>
                </a:lnTo>
                <a:lnTo>
                  <a:pt x="667" y="0"/>
                </a:lnTo>
                <a:lnTo>
                  <a:pt x="672" y="0"/>
                </a:lnTo>
                <a:lnTo>
                  <a:pt x="677" y="0"/>
                </a:lnTo>
                <a:lnTo>
                  <a:pt x="682" y="0"/>
                </a:lnTo>
                <a:lnTo>
                  <a:pt x="687" y="0"/>
                </a:lnTo>
                <a:lnTo>
                  <a:pt x="692" y="0"/>
                </a:lnTo>
                <a:lnTo>
                  <a:pt x="697" y="0"/>
                </a:lnTo>
                <a:lnTo>
                  <a:pt x="702" y="0"/>
                </a:lnTo>
                <a:lnTo>
                  <a:pt x="707" y="0"/>
                </a:lnTo>
                <a:lnTo>
                  <a:pt x="712" y="0"/>
                </a:lnTo>
                <a:lnTo>
                  <a:pt x="718" y="0"/>
                </a:lnTo>
                <a:lnTo>
                  <a:pt x="723" y="0"/>
                </a:lnTo>
                <a:lnTo>
                  <a:pt x="728" y="0"/>
                </a:lnTo>
                <a:lnTo>
                  <a:pt x="733" y="0"/>
                </a:lnTo>
                <a:lnTo>
                  <a:pt x="738" y="0"/>
                </a:lnTo>
                <a:lnTo>
                  <a:pt x="743" y="0"/>
                </a:lnTo>
                <a:lnTo>
                  <a:pt x="748" y="0"/>
                </a:lnTo>
                <a:lnTo>
                  <a:pt x="753" y="0"/>
                </a:lnTo>
                <a:lnTo>
                  <a:pt x="758" y="0"/>
                </a:lnTo>
                <a:lnTo>
                  <a:pt x="763" y="0"/>
                </a:lnTo>
                <a:lnTo>
                  <a:pt x="768" y="0"/>
                </a:lnTo>
                <a:lnTo>
                  <a:pt x="773" y="0"/>
                </a:lnTo>
                <a:lnTo>
                  <a:pt x="778" y="0"/>
                </a:lnTo>
                <a:lnTo>
                  <a:pt x="783" y="0"/>
                </a:lnTo>
                <a:lnTo>
                  <a:pt x="788" y="0"/>
                </a:lnTo>
                <a:lnTo>
                  <a:pt x="793" y="0"/>
                </a:lnTo>
                <a:lnTo>
                  <a:pt x="798" y="0"/>
                </a:lnTo>
                <a:lnTo>
                  <a:pt x="803" y="0"/>
                </a:lnTo>
                <a:lnTo>
                  <a:pt x="808" y="0"/>
                </a:lnTo>
                <a:lnTo>
                  <a:pt x="814" y="0"/>
                </a:lnTo>
                <a:lnTo>
                  <a:pt x="819" y="0"/>
                </a:lnTo>
                <a:lnTo>
                  <a:pt x="824" y="0"/>
                </a:lnTo>
                <a:lnTo>
                  <a:pt x="829" y="0"/>
                </a:lnTo>
                <a:lnTo>
                  <a:pt x="834" y="0"/>
                </a:lnTo>
                <a:lnTo>
                  <a:pt x="839" y="5"/>
                </a:lnTo>
                <a:lnTo>
                  <a:pt x="844" y="5"/>
                </a:lnTo>
                <a:lnTo>
                  <a:pt x="849" y="5"/>
                </a:lnTo>
                <a:lnTo>
                  <a:pt x="854" y="5"/>
                </a:lnTo>
                <a:lnTo>
                  <a:pt x="859" y="5"/>
                </a:lnTo>
                <a:lnTo>
                  <a:pt x="864" y="5"/>
                </a:lnTo>
                <a:lnTo>
                  <a:pt x="869" y="5"/>
                </a:lnTo>
                <a:lnTo>
                  <a:pt x="874" y="5"/>
                </a:lnTo>
                <a:lnTo>
                  <a:pt x="879" y="5"/>
                </a:lnTo>
                <a:lnTo>
                  <a:pt x="884" y="5"/>
                </a:lnTo>
                <a:lnTo>
                  <a:pt x="889" y="5"/>
                </a:lnTo>
                <a:lnTo>
                  <a:pt x="894" y="5"/>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638" name="Rectangle 134">
            <a:extLst>
              <a:ext uri="{FF2B5EF4-FFF2-40B4-BE49-F238E27FC236}">
                <a16:creationId xmlns:a16="http://schemas.microsoft.com/office/drawing/2014/main" id="{CE20B85C-59FF-43EF-94B3-A90B05C27113}"/>
              </a:ext>
            </a:extLst>
          </p:cNvPr>
          <p:cNvSpPr>
            <a:spLocks noChangeArrowheads="1"/>
          </p:cNvSpPr>
          <p:nvPr/>
        </p:nvSpPr>
        <p:spPr bwMode="auto">
          <a:xfrm>
            <a:off x="4645025" y="5954713"/>
            <a:ext cx="114300"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600">
                <a:solidFill>
                  <a:srgbClr val="000000"/>
                </a:solidFill>
                <a:latin typeface="Helvetica" panose="020B0604020202020204" pitchFamily="34" charset="0"/>
              </a:rPr>
              <a:t>z/R</a:t>
            </a:r>
            <a:endParaRPr lang="en-US"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B19E928A-1707-4E6D-B920-57529C29929A}"/>
              </a:ext>
            </a:extLst>
          </p:cNvPr>
          <p:cNvSpPr>
            <a:spLocks noChangeArrowheads="1"/>
          </p:cNvSpPr>
          <p:nvPr/>
        </p:nvSpPr>
        <p:spPr bwMode="auto">
          <a:xfrm>
            <a:off x="723900" y="215900"/>
            <a:ext cx="8278813" cy="4473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function p = </a:t>
            </a:r>
            <a:r>
              <a:rPr lang="en-US" altLang="en-US" dirty="0" err="1"/>
              <a:t>par_focused_on_axis</a:t>
            </a:r>
            <a:r>
              <a:rPr lang="en-US" altLang="en-US" dirty="0"/>
              <a:t>(</a:t>
            </a:r>
            <a:r>
              <a:rPr lang="en-US" altLang="en-US" dirty="0" err="1"/>
              <a:t>zR</a:t>
            </a:r>
            <a:r>
              <a:rPr lang="en-US" altLang="en-US" dirty="0"/>
              <a:t>, </a:t>
            </a:r>
            <a:r>
              <a:rPr lang="en-US" altLang="en-US" dirty="0" err="1"/>
              <a:t>A,c,F,R</a:t>
            </a:r>
            <a:r>
              <a:rPr lang="en-US" altLang="en-US" dirty="0"/>
              <a:t>)</a:t>
            </a:r>
          </a:p>
          <a:p>
            <a:r>
              <a:rPr lang="en-US" altLang="en-US" dirty="0"/>
              <a:t>% on axis pressure of a spherically focused </a:t>
            </a:r>
            <a:r>
              <a:rPr lang="en-US" altLang="en-US" dirty="0" err="1"/>
              <a:t>probe,paraxial</a:t>
            </a:r>
            <a:r>
              <a:rPr lang="en-US" altLang="en-US" dirty="0"/>
              <a:t> approx.</a:t>
            </a:r>
          </a:p>
          <a:p>
            <a:r>
              <a:rPr lang="en-US" altLang="en-US" dirty="0"/>
              <a:t>% as a function of the normalized distance, </a:t>
            </a:r>
            <a:r>
              <a:rPr lang="en-US" altLang="en-US" dirty="0" err="1"/>
              <a:t>zR</a:t>
            </a:r>
            <a:r>
              <a:rPr lang="en-US" altLang="en-US" dirty="0"/>
              <a:t> = z/R</a:t>
            </a:r>
          </a:p>
          <a:p>
            <a:r>
              <a:rPr lang="en-US" altLang="en-US" dirty="0"/>
              <a:t>%A, radius of the transducer in mm. R , focal length in mm.</a:t>
            </a:r>
          </a:p>
          <a:p>
            <a:r>
              <a:rPr lang="en-US" altLang="en-US" dirty="0"/>
              <a:t>%c, the wave speed in m/sec, and F the frequency in MHz</a:t>
            </a:r>
          </a:p>
          <a:p>
            <a:r>
              <a:rPr lang="en-US" altLang="en-US" dirty="0"/>
              <a:t>al=1000*A*F/c;</a:t>
            </a:r>
          </a:p>
          <a:p>
            <a:r>
              <a:rPr lang="en-US" altLang="en-US" dirty="0"/>
              <a:t>ka=2*pi*al;</a:t>
            </a:r>
          </a:p>
          <a:p>
            <a:r>
              <a:rPr lang="en-US" altLang="en-US" dirty="0" err="1"/>
              <a:t>zN</a:t>
            </a:r>
            <a:r>
              <a:rPr lang="en-US" altLang="en-US" dirty="0"/>
              <a:t>=(R/A)*(1/al)*(</a:t>
            </a:r>
            <a:r>
              <a:rPr lang="en-US" altLang="en-US" dirty="0" err="1"/>
              <a:t>zR</a:t>
            </a:r>
            <a:r>
              <a:rPr lang="en-US" altLang="en-US" dirty="0"/>
              <a:t>);</a:t>
            </a:r>
          </a:p>
          <a:p>
            <a:r>
              <a:rPr lang="en-US" altLang="en-US" dirty="0" err="1"/>
              <a:t>kz</a:t>
            </a:r>
            <a:r>
              <a:rPr lang="en-US" altLang="en-US" dirty="0"/>
              <a:t>=ka*al*</a:t>
            </a:r>
            <a:r>
              <a:rPr lang="en-US" altLang="en-US" dirty="0" err="1"/>
              <a:t>zN</a:t>
            </a:r>
            <a:r>
              <a:rPr lang="en-US" altLang="en-US" dirty="0"/>
              <a:t>;</a:t>
            </a:r>
          </a:p>
          <a:p>
            <a:r>
              <a:rPr lang="en-US" altLang="en-US" dirty="0" err="1"/>
              <a:t>kR</a:t>
            </a:r>
            <a:r>
              <a:rPr lang="en-US" altLang="en-US" dirty="0"/>
              <a:t>=2000*pi*F*R/c;</a:t>
            </a:r>
          </a:p>
          <a:p>
            <a:r>
              <a:rPr lang="en-US" altLang="en-US" dirty="0" err="1"/>
              <a:t>qo</a:t>
            </a:r>
            <a:r>
              <a:rPr lang="en-US" altLang="en-US" dirty="0"/>
              <a:t>=1-kz./</a:t>
            </a:r>
            <a:r>
              <a:rPr lang="en-US" altLang="en-US" dirty="0" err="1"/>
              <a:t>kR</a:t>
            </a:r>
            <a:r>
              <a:rPr lang="en-US" altLang="en-US" dirty="0"/>
              <a:t>;</a:t>
            </a:r>
          </a:p>
          <a:p>
            <a:r>
              <a:rPr lang="en-US" altLang="en-US" dirty="0"/>
              <a:t>p = (1-exp(</a:t>
            </a:r>
            <a:r>
              <a:rPr lang="en-US" altLang="en-US" dirty="0" err="1"/>
              <a:t>i</a:t>
            </a:r>
            <a:r>
              <a:rPr lang="en-US" altLang="en-US" dirty="0"/>
              <a:t>*ka*(A/R)*</a:t>
            </a:r>
            <a:r>
              <a:rPr lang="en-US" altLang="en-US" dirty="0" err="1"/>
              <a:t>qo</a:t>
            </a:r>
            <a:r>
              <a:rPr lang="en-US" altLang="en-US" dirty="0"/>
              <a:t>./(2*</a:t>
            </a:r>
            <a:r>
              <a:rPr lang="en-US" altLang="en-US" dirty="0" err="1"/>
              <a:t>zR</a:t>
            </a:r>
            <a:r>
              <a:rPr lang="en-US" altLang="en-US" dirty="0"/>
              <a:t>)))./</a:t>
            </a:r>
            <a:r>
              <a:rPr lang="en-US" altLang="en-US" dirty="0" err="1"/>
              <a:t>qo</a:t>
            </a:r>
            <a:r>
              <a:rPr lang="en-US" altLang="en-US" dirty="0"/>
              <a:t>;</a:t>
            </a:r>
          </a:p>
        </p:txBody>
      </p:sp>
      <p:sp>
        <p:nvSpPr>
          <p:cNvPr id="21508" name="Rectangle 4">
            <a:extLst>
              <a:ext uri="{FF2B5EF4-FFF2-40B4-BE49-F238E27FC236}">
                <a16:creationId xmlns:a16="http://schemas.microsoft.com/office/drawing/2014/main" id="{618EF67E-194F-4E82-91D9-AA5CEDF059A0}"/>
              </a:ext>
            </a:extLst>
          </p:cNvPr>
          <p:cNvSpPr>
            <a:spLocks noChangeArrowheads="1"/>
          </p:cNvSpPr>
          <p:nvPr/>
        </p:nvSpPr>
        <p:spPr bwMode="auto">
          <a:xfrm>
            <a:off x="660400" y="5021263"/>
            <a:ext cx="5388078" cy="120032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dirty="0"/>
              <a:t>MAT&gt; </a:t>
            </a:r>
            <a:r>
              <a:rPr lang="en-US" altLang="en-US" sz="1800" dirty="0" err="1"/>
              <a:t>zR</a:t>
            </a:r>
            <a:r>
              <a:rPr lang="en-US" altLang="en-US" sz="1800" dirty="0"/>
              <a:t>=</a:t>
            </a:r>
            <a:r>
              <a:rPr lang="en-US" altLang="en-US" sz="1800" dirty="0" err="1"/>
              <a:t>linspace</a:t>
            </a:r>
            <a:r>
              <a:rPr lang="en-US" altLang="en-US" sz="1800" dirty="0"/>
              <a:t>(.2,4,500);</a:t>
            </a:r>
          </a:p>
          <a:p>
            <a:r>
              <a:rPr lang="en-US" altLang="en-US" sz="1800" dirty="0"/>
              <a:t>MAT&gt; p = </a:t>
            </a:r>
            <a:r>
              <a:rPr lang="en-US" altLang="en-US" sz="1800" dirty="0" err="1"/>
              <a:t>par_focused_on_axis</a:t>
            </a:r>
            <a:r>
              <a:rPr lang="en-US" altLang="en-US" sz="1800" dirty="0"/>
              <a:t>(zR,6.35,1480,10,76.2);</a:t>
            </a:r>
          </a:p>
          <a:p>
            <a:r>
              <a:rPr lang="en-US" altLang="en-US" sz="1800" dirty="0"/>
              <a:t>MAT&gt; plot(</a:t>
            </a:r>
            <a:r>
              <a:rPr lang="en-US" altLang="en-US" sz="1800" dirty="0" err="1"/>
              <a:t>zR</a:t>
            </a:r>
            <a:r>
              <a:rPr lang="en-US" altLang="en-US" sz="1800" dirty="0"/>
              <a:t>, abs(p))</a:t>
            </a:r>
          </a:p>
          <a:p>
            <a:r>
              <a:rPr lang="en-US" altLang="en-US" sz="1800" dirty="0"/>
              <a:t>MAT&gt; </a:t>
            </a:r>
            <a:r>
              <a:rPr lang="en-US" altLang="en-US" sz="1800" dirty="0" err="1"/>
              <a:t>xlabel</a:t>
            </a:r>
            <a:r>
              <a:rPr lang="en-US" altLang="en-US" sz="1800" dirty="0"/>
              <a:t>('z/R')</a:t>
            </a:r>
            <a:endParaRPr lang="en-US"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2">
            <a:extLst>
              <a:ext uri="{FF2B5EF4-FFF2-40B4-BE49-F238E27FC236}">
                <a16:creationId xmlns:a16="http://schemas.microsoft.com/office/drawing/2014/main" id="{9BAB6841-55C3-46D6-B7AF-02C520357DE2}"/>
              </a:ext>
            </a:extLst>
          </p:cNvPr>
          <p:cNvSpPr txBox="1">
            <a:spLocks noChangeArrowheads="1"/>
          </p:cNvSpPr>
          <p:nvPr/>
        </p:nvSpPr>
        <p:spPr bwMode="auto">
          <a:xfrm>
            <a:off x="1127125" y="904875"/>
            <a:ext cx="6248400" cy="386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t>	      </a:t>
            </a:r>
            <a:r>
              <a:rPr lang="en-US" altLang="en-US" sz="2800" i="1">
                <a:solidFill>
                  <a:srgbClr val="009900"/>
                </a:solidFill>
              </a:rPr>
              <a:t>Learning Objectives (continued)</a:t>
            </a:r>
          </a:p>
          <a:p>
            <a:endParaRPr lang="en-US" altLang="en-US" sz="2800" i="1">
              <a:solidFill>
                <a:srgbClr val="66FF66"/>
              </a:solidFill>
            </a:endParaRPr>
          </a:p>
          <a:p>
            <a:r>
              <a:rPr lang="en-US" altLang="en-US"/>
              <a:t>Contact P-wave transducer on a solid</a:t>
            </a:r>
          </a:p>
          <a:p>
            <a:r>
              <a:rPr lang="en-US" altLang="en-US"/>
              <a:t>	wave types present</a:t>
            </a:r>
          </a:p>
          <a:p>
            <a:r>
              <a:rPr lang="en-US" altLang="en-US"/>
              <a:t>	directivity functions</a:t>
            </a:r>
          </a:p>
          <a:p>
            <a:endParaRPr lang="en-US" altLang="en-US"/>
          </a:p>
          <a:p>
            <a:r>
              <a:rPr lang="en-US" altLang="en-US"/>
              <a:t>Angle beam shear wave transducer</a:t>
            </a:r>
          </a:p>
          <a:p>
            <a:endParaRPr lang="en-US" altLang="en-US"/>
          </a:p>
          <a:p>
            <a:endParaRPr lang="en-US" altLang="en-US"/>
          </a:p>
          <a:p>
            <a:r>
              <a:rPr lang="en-US" altLang="en-US"/>
              <a:t>Overview of beam theories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65" name="Text Box 37">
            <a:extLst>
              <a:ext uri="{FF2B5EF4-FFF2-40B4-BE49-F238E27FC236}">
                <a16:creationId xmlns:a16="http://schemas.microsoft.com/office/drawing/2014/main" id="{58C942CA-735C-4698-BE83-76E98C16E80C}"/>
              </a:ext>
            </a:extLst>
          </p:cNvPr>
          <p:cNvSpPr txBox="1">
            <a:spLocks noChangeArrowheads="1"/>
          </p:cNvSpPr>
          <p:nvPr/>
        </p:nvSpPr>
        <p:spPr bwMode="auto">
          <a:xfrm>
            <a:off x="1660525" y="269875"/>
            <a:ext cx="67214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Another way to model focusing (in the paraxial approximation) </a:t>
            </a:r>
          </a:p>
        </p:txBody>
      </p:sp>
      <p:grpSp>
        <p:nvGrpSpPr>
          <p:cNvPr id="22566" name="Group 38">
            <a:extLst>
              <a:ext uri="{FF2B5EF4-FFF2-40B4-BE49-F238E27FC236}">
                <a16:creationId xmlns:a16="http://schemas.microsoft.com/office/drawing/2014/main" id="{5C284779-E16A-4EB8-B301-5C08C519B9C6}"/>
              </a:ext>
            </a:extLst>
          </p:cNvPr>
          <p:cNvGrpSpPr>
            <a:grpSpLocks/>
          </p:cNvGrpSpPr>
          <p:nvPr/>
        </p:nvGrpSpPr>
        <p:grpSpPr bwMode="auto">
          <a:xfrm>
            <a:off x="2133600" y="2133600"/>
            <a:ext cx="3333750" cy="2590800"/>
            <a:chOff x="1281" y="576"/>
            <a:chExt cx="2100" cy="1632"/>
          </a:xfrm>
        </p:grpSpPr>
        <p:sp>
          <p:nvSpPr>
            <p:cNvPr id="22567" name="Line 39">
              <a:extLst>
                <a:ext uri="{FF2B5EF4-FFF2-40B4-BE49-F238E27FC236}">
                  <a16:creationId xmlns:a16="http://schemas.microsoft.com/office/drawing/2014/main" id="{176C07AB-0872-4832-9C68-40396D0EC410}"/>
                </a:ext>
              </a:extLst>
            </p:cNvPr>
            <p:cNvSpPr>
              <a:spLocks noChangeShapeType="1"/>
            </p:cNvSpPr>
            <p:nvPr/>
          </p:nvSpPr>
          <p:spPr bwMode="auto">
            <a:xfrm>
              <a:off x="1632" y="816"/>
              <a:ext cx="0" cy="1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68" name="Oval 40">
              <a:extLst>
                <a:ext uri="{FF2B5EF4-FFF2-40B4-BE49-F238E27FC236}">
                  <a16:creationId xmlns:a16="http://schemas.microsoft.com/office/drawing/2014/main" id="{670D4962-C41A-446D-825A-9CDA0118B753}"/>
                </a:ext>
              </a:extLst>
            </p:cNvPr>
            <p:cNvSpPr>
              <a:spLocks noChangeArrowheads="1"/>
            </p:cNvSpPr>
            <p:nvPr/>
          </p:nvSpPr>
          <p:spPr bwMode="auto">
            <a:xfrm>
              <a:off x="1632" y="768"/>
              <a:ext cx="1248" cy="1248"/>
            </a:xfrm>
            <a:prstGeom prst="ellipse">
              <a:avLst/>
            </a:prstGeom>
            <a:solidFill>
              <a:schemeClr val="bg1"/>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69" name="Rectangle 41">
              <a:extLst>
                <a:ext uri="{FF2B5EF4-FFF2-40B4-BE49-F238E27FC236}">
                  <a16:creationId xmlns:a16="http://schemas.microsoft.com/office/drawing/2014/main" id="{E4277E59-064E-49BA-AC15-EB4050F12CE7}"/>
                </a:ext>
              </a:extLst>
            </p:cNvPr>
            <p:cNvSpPr>
              <a:spLocks noChangeArrowheads="1"/>
            </p:cNvSpPr>
            <p:nvPr/>
          </p:nvSpPr>
          <p:spPr bwMode="auto">
            <a:xfrm>
              <a:off x="2064" y="576"/>
              <a:ext cx="912" cy="163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70" name="Line 42">
              <a:extLst>
                <a:ext uri="{FF2B5EF4-FFF2-40B4-BE49-F238E27FC236}">
                  <a16:creationId xmlns:a16="http://schemas.microsoft.com/office/drawing/2014/main" id="{8DD8B4D5-D69F-42F1-A6CF-C02E1DB80804}"/>
                </a:ext>
              </a:extLst>
            </p:cNvPr>
            <p:cNvSpPr>
              <a:spLocks noChangeShapeType="1"/>
            </p:cNvSpPr>
            <p:nvPr/>
          </p:nvSpPr>
          <p:spPr bwMode="auto">
            <a:xfrm>
              <a:off x="1632" y="1392"/>
              <a:ext cx="158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71" name="Line 43">
              <a:extLst>
                <a:ext uri="{FF2B5EF4-FFF2-40B4-BE49-F238E27FC236}">
                  <a16:creationId xmlns:a16="http://schemas.microsoft.com/office/drawing/2014/main" id="{ED284E95-48D0-43F5-AFA2-01D863A48C9D}"/>
                </a:ext>
              </a:extLst>
            </p:cNvPr>
            <p:cNvSpPr>
              <a:spLocks noChangeShapeType="1"/>
            </p:cNvSpPr>
            <p:nvPr/>
          </p:nvSpPr>
          <p:spPr bwMode="auto">
            <a:xfrm flipH="1" flipV="1">
              <a:off x="1632" y="912"/>
              <a:ext cx="960" cy="4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2572" name="Object 44">
              <a:extLst>
                <a:ext uri="{FF2B5EF4-FFF2-40B4-BE49-F238E27FC236}">
                  <a16:creationId xmlns:a16="http://schemas.microsoft.com/office/drawing/2014/main" id="{5D122C82-1A0F-452A-9334-0E78B740B4A8}"/>
                </a:ext>
              </a:extLst>
            </p:cNvPr>
            <p:cNvGraphicFramePr>
              <a:graphicFrameLocks noChangeAspect="1"/>
            </p:cNvGraphicFramePr>
            <p:nvPr/>
          </p:nvGraphicFramePr>
          <p:xfrm>
            <a:off x="1965" y="1392"/>
            <a:ext cx="166" cy="199"/>
          </p:xfrm>
          <a:graphic>
            <a:graphicData uri="http://schemas.openxmlformats.org/presentationml/2006/ole">
              <mc:AlternateContent xmlns:mc="http://schemas.openxmlformats.org/markup-compatibility/2006">
                <mc:Choice xmlns:v="urn:schemas-microsoft-com:vml" Requires="v">
                  <p:oleObj spid="_x0000_s14350" name="Equation" r:id="rId4" imgW="190440" imgH="228600" progId="Equation.DSMT4">
                    <p:embed/>
                  </p:oleObj>
                </mc:Choice>
                <mc:Fallback>
                  <p:oleObj name="Equation" r:id="rId4" imgW="190440" imgH="228600" progId="Equation.DSMT4">
                    <p:embed/>
                    <p:pic>
                      <p:nvPicPr>
                        <p:cNvPr id="0" name="Object 4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5" y="1392"/>
                          <a:ext cx="166" cy="1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73" name="Line 45">
              <a:extLst>
                <a:ext uri="{FF2B5EF4-FFF2-40B4-BE49-F238E27FC236}">
                  <a16:creationId xmlns:a16="http://schemas.microsoft.com/office/drawing/2014/main" id="{8E5D8007-0BB1-43A4-BAD2-A07F8EF41B51}"/>
                </a:ext>
              </a:extLst>
            </p:cNvPr>
            <p:cNvSpPr>
              <a:spLocks noChangeShapeType="1"/>
            </p:cNvSpPr>
            <p:nvPr/>
          </p:nvSpPr>
          <p:spPr bwMode="auto">
            <a:xfrm flipH="1">
              <a:off x="1392" y="91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74" name="Line 46">
              <a:extLst>
                <a:ext uri="{FF2B5EF4-FFF2-40B4-BE49-F238E27FC236}">
                  <a16:creationId xmlns:a16="http://schemas.microsoft.com/office/drawing/2014/main" id="{7B6DE166-82F1-4D42-8C0E-73BC55481C85}"/>
                </a:ext>
              </a:extLst>
            </p:cNvPr>
            <p:cNvSpPr>
              <a:spLocks noChangeShapeType="1"/>
            </p:cNvSpPr>
            <p:nvPr/>
          </p:nvSpPr>
          <p:spPr bwMode="auto">
            <a:xfrm flipH="1">
              <a:off x="1392" y="139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75" name="Line 47">
              <a:extLst>
                <a:ext uri="{FF2B5EF4-FFF2-40B4-BE49-F238E27FC236}">
                  <a16:creationId xmlns:a16="http://schemas.microsoft.com/office/drawing/2014/main" id="{A890DFE9-53D4-44AF-8D04-FBD3AB5E9F61}"/>
                </a:ext>
              </a:extLst>
            </p:cNvPr>
            <p:cNvSpPr>
              <a:spLocks noChangeShapeType="1"/>
            </p:cNvSpPr>
            <p:nvPr/>
          </p:nvSpPr>
          <p:spPr bwMode="auto">
            <a:xfrm flipV="1">
              <a:off x="1488" y="912"/>
              <a:ext cx="0" cy="48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2576" name="Object 48">
              <a:extLst>
                <a:ext uri="{FF2B5EF4-FFF2-40B4-BE49-F238E27FC236}">
                  <a16:creationId xmlns:a16="http://schemas.microsoft.com/office/drawing/2014/main" id="{4B92C6C2-84EC-4EDD-A956-A43577A2E5B1}"/>
                </a:ext>
              </a:extLst>
            </p:cNvPr>
            <p:cNvGraphicFramePr>
              <a:graphicFrameLocks noChangeAspect="1"/>
            </p:cNvGraphicFramePr>
            <p:nvPr/>
          </p:nvGraphicFramePr>
          <p:xfrm>
            <a:off x="1281" y="1021"/>
            <a:ext cx="146" cy="176"/>
          </p:xfrm>
          <a:graphic>
            <a:graphicData uri="http://schemas.openxmlformats.org/presentationml/2006/ole">
              <mc:AlternateContent xmlns:mc="http://schemas.openxmlformats.org/markup-compatibility/2006">
                <mc:Choice xmlns:v="urn:schemas-microsoft-com:vml" Requires="v">
                  <p:oleObj spid="_x0000_s14351" name="Equation" r:id="rId6" imgW="190440" imgH="228600" progId="Equation.DSMT4">
                    <p:embed/>
                  </p:oleObj>
                </mc:Choice>
                <mc:Fallback>
                  <p:oleObj name="Equation" r:id="rId6" imgW="190440" imgH="228600" progId="Equation.DSMT4">
                    <p:embed/>
                    <p:pic>
                      <p:nvPicPr>
                        <p:cNvPr id="0" name="Object 4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81" y="1021"/>
                          <a:ext cx="146" cy="1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77" name="Object 49">
              <a:extLst>
                <a:ext uri="{FF2B5EF4-FFF2-40B4-BE49-F238E27FC236}">
                  <a16:creationId xmlns:a16="http://schemas.microsoft.com/office/drawing/2014/main" id="{D8ECDE56-9A6D-4987-95C2-E9AEFD7E549C}"/>
                </a:ext>
              </a:extLst>
            </p:cNvPr>
            <p:cNvGraphicFramePr>
              <a:graphicFrameLocks noChangeAspect="1"/>
            </p:cNvGraphicFramePr>
            <p:nvPr/>
          </p:nvGraphicFramePr>
          <p:xfrm>
            <a:off x="3264" y="1323"/>
            <a:ext cx="117" cy="117"/>
          </p:xfrm>
          <a:graphic>
            <a:graphicData uri="http://schemas.openxmlformats.org/presentationml/2006/ole">
              <mc:AlternateContent xmlns:mc="http://schemas.openxmlformats.org/markup-compatibility/2006">
                <mc:Choice xmlns:v="urn:schemas-microsoft-com:vml" Requires="v">
                  <p:oleObj spid="_x0000_s14352" name="Equation" r:id="rId8" imgW="126720" imgH="126720" progId="Equation.DSMT4">
                    <p:embed/>
                  </p:oleObj>
                </mc:Choice>
                <mc:Fallback>
                  <p:oleObj name="Equation" r:id="rId8" imgW="126720" imgH="126720" progId="Equation.DSMT4">
                    <p:embed/>
                    <p:pic>
                      <p:nvPicPr>
                        <p:cNvPr id="0" name="Object 4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64" y="1323"/>
                          <a:ext cx="117" cy="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78" name="Line 50">
              <a:extLst>
                <a:ext uri="{FF2B5EF4-FFF2-40B4-BE49-F238E27FC236}">
                  <a16:creationId xmlns:a16="http://schemas.microsoft.com/office/drawing/2014/main" id="{5A178184-6ABB-4B4E-BDF7-3106FA7057A9}"/>
                </a:ext>
              </a:extLst>
            </p:cNvPr>
            <p:cNvSpPr>
              <a:spLocks noChangeShapeType="1"/>
            </p:cNvSpPr>
            <p:nvPr/>
          </p:nvSpPr>
          <p:spPr bwMode="auto">
            <a:xfrm>
              <a:off x="2592" y="1440"/>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79" name="Line 51">
              <a:extLst>
                <a:ext uri="{FF2B5EF4-FFF2-40B4-BE49-F238E27FC236}">
                  <a16:creationId xmlns:a16="http://schemas.microsoft.com/office/drawing/2014/main" id="{169FC855-DB8F-43F7-A618-BE63C5402882}"/>
                </a:ext>
              </a:extLst>
            </p:cNvPr>
            <p:cNvSpPr>
              <a:spLocks noChangeShapeType="1"/>
            </p:cNvSpPr>
            <p:nvPr/>
          </p:nvSpPr>
          <p:spPr bwMode="auto">
            <a:xfrm>
              <a:off x="2208" y="1488"/>
              <a:ext cx="38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80" name="Line 52">
              <a:extLst>
                <a:ext uri="{FF2B5EF4-FFF2-40B4-BE49-F238E27FC236}">
                  <a16:creationId xmlns:a16="http://schemas.microsoft.com/office/drawing/2014/main" id="{3203DD5F-5498-44C9-B17F-2E9604E1252A}"/>
                </a:ext>
              </a:extLst>
            </p:cNvPr>
            <p:cNvSpPr>
              <a:spLocks noChangeShapeType="1"/>
            </p:cNvSpPr>
            <p:nvPr/>
          </p:nvSpPr>
          <p:spPr bwMode="auto">
            <a:xfrm flipH="1">
              <a:off x="1632" y="1488"/>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81" name="Line 53">
              <a:extLst>
                <a:ext uri="{FF2B5EF4-FFF2-40B4-BE49-F238E27FC236}">
                  <a16:creationId xmlns:a16="http://schemas.microsoft.com/office/drawing/2014/main" id="{97A29A43-5A54-4E81-ADEC-41BB9D396DFF}"/>
                </a:ext>
              </a:extLst>
            </p:cNvPr>
            <p:cNvSpPr>
              <a:spLocks noChangeShapeType="1"/>
            </p:cNvSpPr>
            <p:nvPr/>
          </p:nvSpPr>
          <p:spPr bwMode="auto">
            <a:xfrm>
              <a:off x="1754" y="790"/>
              <a:ext cx="240" cy="153"/>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82" name="Line 54">
              <a:extLst>
                <a:ext uri="{FF2B5EF4-FFF2-40B4-BE49-F238E27FC236}">
                  <a16:creationId xmlns:a16="http://schemas.microsoft.com/office/drawing/2014/main" id="{4E7CD346-59C6-4CC6-B946-47A4CF08720F}"/>
                </a:ext>
              </a:extLst>
            </p:cNvPr>
            <p:cNvSpPr>
              <a:spLocks noChangeShapeType="1"/>
            </p:cNvSpPr>
            <p:nvPr/>
          </p:nvSpPr>
          <p:spPr bwMode="auto">
            <a:xfrm flipV="1">
              <a:off x="1728" y="1764"/>
              <a:ext cx="302" cy="20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83" name="Line 55">
              <a:extLst>
                <a:ext uri="{FF2B5EF4-FFF2-40B4-BE49-F238E27FC236}">
                  <a16:creationId xmlns:a16="http://schemas.microsoft.com/office/drawing/2014/main" id="{6FAD7ECD-94FD-4B3A-945A-7C69B8576189}"/>
                </a:ext>
              </a:extLst>
            </p:cNvPr>
            <p:cNvSpPr>
              <a:spLocks noChangeShapeType="1"/>
            </p:cNvSpPr>
            <p:nvPr/>
          </p:nvSpPr>
          <p:spPr bwMode="auto">
            <a:xfrm flipH="1" flipV="1">
              <a:off x="1872" y="864"/>
              <a:ext cx="720" cy="52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84" name="Line 56">
              <a:extLst>
                <a:ext uri="{FF2B5EF4-FFF2-40B4-BE49-F238E27FC236}">
                  <a16:creationId xmlns:a16="http://schemas.microsoft.com/office/drawing/2014/main" id="{9A520DCC-CF6E-4A77-82EC-1E9E4FD2D5C5}"/>
                </a:ext>
              </a:extLst>
            </p:cNvPr>
            <p:cNvSpPr>
              <a:spLocks noChangeShapeType="1"/>
            </p:cNvSpPr>
            <p:nvPr/>
          </p:nvSpPr>
          <p:spPr bwMode="auto">
            <a:xfrm flipH="1">
              <a:off x="1872" y="1392"/>
              <a:ext cx="720" cy="48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2585" name="Object 57">
              <a:extLst>
                <a:ext uri="{FF2B5EF4-FFF2-40B4-BE49-F238E27FC236}">
                  <a16:creationId xmlns:a16="http://schemas.microsoft.com/office/drawing/2014/main" id="{AE6A9EDF-D2FB-41C9-A897-B5DAD25A5E9D}"/>
                </a:ext>
              </a:extLst>
            </p:cNvPr>
            <p:cNvGraphicFramePr>
              <a:graphicFrameLocks noChangeAspect="1"/>
            </p:cNvGraphicFramePr>
            <p:nvPr/>
          </p:nvGraphicFramePr>
          <p:xfrm>
            <a:off x="1847" y="1024"/>
            <a:ext cx="125" cy="205"/>
          </p:xfrm>
          <a:graphic>
            <a:graphicData uri="http://schemas.openxmlformats.org/presentationml/2006/ole">
              <mc:AlternateContent xmlns:mc="http://schemas.openxmlformats.org/markup-compatibility/2006">
                <mc:Choice xmlns:v="urn:schemas-microsoft-com:vml" Requires="v">
                  <p:oleObj spid="_x0000_s14353" name="Equation" r:id="rId10" imgW="139680" imgH="228600" progId="Equation.DSMT4">
                    <p:embed/>
                  </p:oleObj>
                </mc:Choice>
                <mc:Fallback>
                  <p:oleObj name="Equation" r:id="rId10" imgW="139680" imgH="228600" progId="Equation.DSMT4">
                    <p:embed/>
                    <p:pic>
                      <p:nvPicPr>
                        <p:cNvPr id="0" name="Object 5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47" y="1024"/>
                          <a:ext cx="125" cy="2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86" name="Text Box 58">
              <a:extLst>
                <a:ext uri="{FF2B5EF4-FFF2-40B4-BE49-F238E27FC236}">
                  <a16:creationId xmlns:a16="http://schemas.microsoft.com/office/drawing/2014/main" id="{70D9E51F-859B-43A0-8990-9458A0A17B88}"/>
                </a:ext>
              </a:extLst>
            </p:cNvPr>
            <p:cNvSpPr txBox="1">
              <a:spLocks noChangeArrowheads="1"/>
            </p:cNvSpPr>
            <p:nvPr/>
          </p:nvSpPr>
          <p:spPr bwMode="auto">
            <a:xfrm>
              <a:off x="2544" y="1208"/>
              <a:ext cx="20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O</a:t>
              </a:r>
            </a:p>
          </p:txBody>
        </p:sp>
      </p:grpSp>
      <p:sp>
        <p:nvSpPr>
          <p:cNvPr id="22587" name="Text Box 59">
            <a:extLst>
              <a:ext uri="{FF2B5EF4-FFF2-40B4-BE49-F238E27FC236}">
                <a16:creationId xmlns:a16="http://schemas.microsoft.com/office/drawing/2014/main" id="{FE647E5D-7B39-4D4C-84C8-C73153A314B0}"/>
              </a:ext>
            </a:extLst>
          </p:cNvPr>
          <p:cNvSpPr txBox="1">
            <a:spLocks noChangeArrowheads="1"/>
          </p:cNvSpPr>
          <p:nvPr/>
        </p:nvSpPr>
        <p:spPr bwMode="auto">
          <a:xfrm>
            <a:off x="1508125" y="1336675"/>
            <a:ext cx="71024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suppose on a planar aperture we have a spherical wave propagating (generated by a lens, for example)</a:t>
            </a:r>
          </a:p>
        </p:txBody>
      </p:sp>
      <p:sp>
        <p:nvSpPr>
          <p:cNvPr id="22588" name="Text Box 60">
            <a:extLst>
              <a:ext uri="{FF2B5EF4-FFF2-40B4-BE49-F238E27FC236}">
                <a16:creationId xmlns:a16="http://schemas.microsoft.com/office/drawing/2014/main" id="{0B373619-A416-4001-9B82-818A36E16C80}"/>
              </a:ext>
            </a:extLst>
          </p:cNvPr>
          <p:cNvSpPr txBox="1">
            <a:spLocks noChangeArrowheads="1"/>
          </p:cNvSpPr>
          <p:nvPr/>
        </p:nvSpPr>
        <p:spPr bwMode="auto">
          <a:xfrm>
            <a:off x="685800" y="4460875"/>
            <a:ext cx="830580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then on the aperture we have a phase given approximately</a:t>
            </a:r>
          </a:p>
          <a:p>
            <a:r>
              <a:rPr lang="en-US" altLang="en-US"/>
              <a:t> in the paraxial approximation                    by</a:t>
            </a:r>
          </a:p>
        </p:txBody>
      </p:sp>
      <p:sp>
        <p:nvSpPr>
          <p:cNvPr id="22590" name="Rectangle 62">
            <a:extLst>
              <a:ext uri="{FF2B5EF4-FFF2-40B4-BE49-F238E27FC236}">
                <a16:creationId xmlns:a16="http://schemas.microsoft.com/office/drawing/2014/main" id="{E021988D-196B-4262-8FD2-62F210FA0E0F}"/>
              </a:ext>
            </a:extLst>
          </p:cNvPr>
          <p:cNvSpPr>
            <a:spLocks noChangeArrowheads="1"/>
          </p:cNvSpPr>
          <p:nvPr/>
        </p:nvSpPr>
        <p:spPr bwMode="auto">
          <a:xfrm>
            <a:off x="0" y="3100388"/>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22589" name="Object 61">
            <a:extLst>
              <a:ext uri="{FF2B5EF4-FFF2-40B4-BE49-F238E27FC236}">
                <a16:creationId xmlns:a16="http://schemas.microsoft.com/office/drawing/2014/main" id="{68295536-E4B9-4A88-B9D9-4865CF5C98C2}"/>
              </a:ext>
            </a:extLst>
          </p:cNvPr>
          <p:cNvGraphicFramePr>
            <a:graphicFrameLocks noChangeAspect="1"/>
          </p:cNvGraphicFramePr>
          <p:nvPr/>
        </p:nvGraphicFramePr>
        <p:xfrm>
          <a:off x="2362200" y="5334000"/>
          <a:ext cx="4675188" cy="1071563"/>
        </p:xfrm>
        <a:graphic>
          <a:graphicData uri="http://schemas.openxmlformats.org/presentationml/2006/ole">
            <mc:AlternateContent xmlns:mc="http://schemas.openxmlformats.org/markup-compatibility/2006">
              <mc:Choice xmlns:v="urn:schemas-microsoft-com:vml" Requires="v">
                <p:oleObj spid="_x0000_s14354" name="Equation" r:id="rId12" imgW="2870200" imgH="660400" progId="Equation.DSMT4">
                  <p:embed/>
                </p:oleObj>
              </mc:Choice>
              <mc:Fallback>
                <p:oleObj name="Equation" r:id="rId12" imgW="2870200" imgH="660400" progId="Equation.DSMT4">
                  <p:embed/>
                  <p:pic>
                    <p:nvPicPr>
                      <p:cNvPr id="0" name="Object 6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362200" y="5334000"/>
                        <a:ext cx="4675188" cy="1071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591" name="Object 63">
            <a:extLst>
              <a:ext uri="{FF2B5EF4-FFF2-40B4-BE49-F238E27FC236}">
                <a16:creationId xmlns:a16="http://schemas.microsoft.com/office/drawing/2014/main" id="{837D44B0-BE79-4674-96B2-F85DF48B1A7B}"/>
              </a:ext>
            </a:extLst>
          </p:cNvPr>
          <p:cNvGraphicFramePr>
            <a:graphicFrameLocks noChangeAspect="1"/>
          </p:cNvGraphicFramePr>
          <p:nvPr/>
        </p:nvGraphicFramePr>
        <p:xfrm>
          <a:off x="4572000" y="4876800"/>
          <a:ext cx="1257300" cy="381000"/>
        </p:xfrm>
        <a:graphic>
          <a:graphicData uri="http://schemas.openxmlformats.org/presentationml/2006/ole">
            <mc:AlternateContent xmlns:mc="http://schemas.openxmlformats.org/markup-compatibility/2006">
              <mc:Choice xmlns:v="urn:schemas-microsoft-com:vml" Requires="v">
                <p:oleObj spid="_x0000_s14355" name="Equation" r:id="rId14" imgW="838080" imgH="253800" progId="Equation.DSMT4">
                  <p:embed/>
                </p:oleObj>
              </mc:Choice>
              <mc:Fallback>
                <p:oleObj name="Equation" r:id="rId14" imgW="838080" imgH="253800" progId="Equation.DSMT4">
                  <p:embed/>
                  <p:pic>
                    <p:nvPicPr>
                      <p:cNvPr id="0" name="Object 6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572000" y="4876800"/>
                        <a:ext cx="12573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6" name="Text Box 4">
            <a:extLst>
              <a:ext uri="{FF2B5EF4-FFF2-40B4-BE49-F238E27FC236}">
                <a16:creationId xmlns:a16="http://schemas.microsoft.com/office/drawing/2014/main" id="{F557B89B-B6BD-4668-80F0-18A003CAA765}"/>
              </a:ext>
            </a:extLst>
          </p:cNvPr>
          <p:cNvSpPr txBox="1">
            <a:spLocks noChangeArrowheads="1"/>
          </p:cNvSpPr>
          <p:nvPr/>
        </p:nvSpPr>
        <p:spPr bwMode="auto">
          <a:xfrm>
            <a:off x="990600" y="533400"/>
            <a:ext cx="73914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Thus, suppose we use a Rayleigh-Sommerfeld model for a planar transducer and place this phase (in the paraxial approximation) in the integral:</a:t>
            </a:r>
          </a:p>
        </p:txBody>
      </p:sp>
      <p:sp>
        <p:nvSpPr>
          <p:cNvPr id="74758" name="Rectangle 6">
            <a:extLst>
              <a:ext uri="{FF2B5EF4-FFF2-40B4-BE49-F238E27FC236}">
                <a16:creationId xmlns:a16="http://schemas.microsoft.com/office/drawing/2014/main" id="{0DA8FD2B-638C-4498-A11D-37DF789000DC}"/>
              </a:ext>
            </a:extLst>
          </p:cNvPr>
          <p:cNvSpPr>
            <a:spLocks noChangeArrowheads="1"/>
          </p:cNvSpPr>
          <p:nvPr/>
        </p:nvSpPr>
        <p:spPr bwMode="auto">
          <a:xfrm>
            <a:off x="0" y="3195638"/>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74757" name="Object 5">
            <a:extLst>
              <a:ext uri="{FF2B5EF4-FFF2-40B4-BE49-F238E27FC236}">
                <a16:creationId xmlns:a16="http://schemas.microsoft.com/office/drawing/2014/main" id="{E0BA94D8-7BE6-4EA0-8AAD-349819C8B537}"/>
              </a:ext>
            </a:extLst>
          </p:cNvPr>
          <p:cNvGraphicFramePr>
            <a:graphicFrameLocks noChangeAspect="1"/>
          </p:cNvGraphicFramePr>
          <p:nvPr/>
        </p:nvGraphicFramePr>
        <p:xfrm>
          <a:off x="1600200" y="2438400"/>
          <a:ext cx="5486400" cy="763588"/>
        </p:xfrm>
        <a:graphic>
          <a:graphicData uri="http://schemas.openxmlformats.org/presentationml/2006/ole">
            <mc:AlternateContent xmlns:mc="http://schemas.openxmlformats.org/markup-compatibility/2006">
              <mc:Choice xmlns:v="urn:schemas-microsoft-com:vml" Requires="v">
                <p:oleObj spid="_x0000_s15366" name="Equation" r:id="rId4" imgW="3352800" imgH="469900" progId="Equation.DSMT4">
                  <p:embed/>
                </p:oleObj>
              </mc:Choice>
              <mc:Fallback>
                <p:oleObj name="Equation" r:id="rId4" imgW="3352800" imgH="4699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2438400"/>
                        <a:ext cx="5486400" cy="763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4759" name="Text Box 7">
            <a:extLst>
              <a:ext uri="{FF2B5EF4-FFF2-40B4-BE49-F238E27FC236}">
                <a16:creationId xmlns:a16="http://schemas.microsoft.com/office/drawing/2014/main" id="{2DE31437-BC0B-426A-8637-E163DB5C3584}"/>
              </a:ext>
            </a:extLst>
          </p:cNvPr>
          <p:cNvSpPr txBox="1">
            <a:spLocks noChangeArrowheads="1"/>
          </p:cNvSpPr>
          <p:nvPr/>
        </p:nvSpPr>
        <p:spPr bwMode="auto">
          <a:xfrm>
            <a:off x="1295400" y="3505200"/>
            <a:ext cx="72390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Using the paraxial approximation and evaluating this integral exactly for </a:t>
            </a:r>
            <a:r>
              <a:rPr lang="en-US" altLang="en-US" b="1"/>
              <a:t>x </a:t>
            </a:r>
            <a:r>
              <a:rPr lang="en-US" altLang="en-US"/>
              <a:t>on the transducer axis gives for a circular transducer of radius a:</a:t>
            </a:r>
          </a:p>
        </p:txBody>
      </p:sp>
      <p:sp>
        <p:nvSpPr>
          <p:cNvPr id="74761" name="Rectangle 9">
            <a:extLst>
              <a:ext uri="{FF2B5EF4-FFF2-40B4-BE49-F238E27FC236}">
                <a16:creationId xmlns:a16="http://schemas.microsoft.com/office/drawing/2014/main" id="{08678AFA-DC81-4FD5-A2F2-0F8B3E91A51D}"/>
              </a:ext>
            </a:extLst>
          </p:cNvPr>
          <p:cNvSpPr>
            <a:spLocks noChangeArrowheads="1"/>
          </p:cNvSpPr>
          <p:nvPr/>
        </p:nvSpPr>
        <p:spPr bwMode="auto">
          <a:xfrm>
            <a:off x="0" y="2957513"/>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74760" name="Object 8">
            <a:extLst>
              <a:ext uri="{FF2B5EF4-FFF2-40B4-BE49-F238E27FC236}">
                <a16:creationId xmlns:a16="http://schemas.microsoft.com/office/drawing/2014/main" id="{88CC33AC-4AF4-491E-AA8D-9EFBEB73E81C}"/>
              </a:ext>
            </a:extLst>
          </p:cNvPr>
          <p:cNvGraphicFramePr>
            <a:graphicFrameLocks noChangeAspect="1"/>
          </p:cNvGraphicFramePr>
          <p:nvPr/>
        </p:nvGraphicFramePr>
        <p:xfrm>
          <a:off x="2209800" y="4876800"/>
          <a:ext cx="4622800" cy="744538"/>
        </p:xfrm>
        <a:graphic>
          <a:graphicData uri="http://schemas.openxmlformats.org/presentationml/2006/ole">
            <mc:AlternateContent xmlns:mc="http://schemas.openxmlformats.org/markup-compatibility/2006">
              <mc:Choice xmlns:v="urn:schemas-microsoft-com:vml" Requires="v">
                <p:oleObj spid="_x0000_s15367" name="Equation" r:id="rId6" imgW="2844720" imgH="457200" progId="Equation.DSMT4">
                  <p:embed/>
                </p:oleObj>
              </mc:Choice>
              <mc:Fallback>
                <p:oleObj name="Equation" r:id="rId6" imgW="2844720" imgH="4572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9800" y="4876800"/>
                        <a:ext cx="4622800" cy="744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4762" name="Text Box 10">
            <a:extLst>
              <a:ext uri="{FF2B5EF4-FFF2-40B4-BE49-F238E27FC236}">
                <a16:creationId xmlns:a16="http://schemas.microsoft.com/office/drawing/2014/main" id="{4768EF98-4AA5-4D4C-A3FE-40FDB098D3D1}"/>
              </a:ext>
            </a:extLst>
          </p:cNvPr>
          <p:cNvSpPr txBox="1">
            <a:spLocks noChangeArrowheads="1"/>
          </p:cNvSpPr>
          <p:nvPr/>
        </p:nvSpPr>
        <p:spPr bwMode="auto">
          <a:xfrm>
            <a:off x="1219200" y="5943600"/>
            <a:ext cx="72548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Similarly, off-axis values will also represent those from a focused transducer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Arc 2">
            <a:extLst>
              <a:ext uri="{FF2B5EF4-FFF2-40B4-BE49-F238E27FC236}">
                <a16:creationId xmlns:a16="http://schemas.microsoft.com/office/drawing/2014/main" id="{0EA8C997-B043-4AF2-B797-1A8F10863D21}"/>
              </a:ext>
            </a:extLst>
          </p:cNvPr>
          <p:cNvSpPr>
            <a:spLocks/>
          </p:cNvSpPr>
          <p:nvPr/>
        </p:nvSpPr>
        <p:spPr bwMode="auto">
          <a:xfrm rot="19318617" flipH="1">
            <a:off x="1082675" y="1755775"/>
            <a:ext cx="836613" cy="1063625"/>
          </a:xfrm>
          <a:custGeom>
            <a:avLst/>
            <a:gdLst>
              <a:gd name="G0" fmla="+- 0 0 0"/>
              <a:gd name="G1" fmla="+- 21548 0 0"/>
              <a:gd name="G2" fmla="+- 21600 0 0"/>
              <a:gd name="T0" fmla="*/ 1485 w 21552"/>
              <a:gd name="T1" fmla="*/ 0 h 21548"/>
              <a:gd name="T2" fmla="*/ 21552 w 21552"/>
              <a:gd name="T3" fmla="*/ 20117 h 21548"/>
              <a:gd name="T4" fmla="*/ 0 w 21552"/>
              <a:gd name="T5" fmla="*/ 21548 h 21548"/>
            </a:gdLst>
            <a:ahLst/>
            <a:cxnLst>
              <a:cxn ang="0">
                <a:pos x="T0" y="T1"/>
              </a:cxn>
              <a:cxn ang="0">
                <a:pos x="T2" y="T3"/>
              </a:cxn>
              <a:cxn ang="0">
                <a:pos x="T4" y="T5"/>
              </a:cxn>
            </a:cxnLst>
            <a:rect l="0" t="0" r="r" b="b"/>
            <a:pathLst>
              <a:path w="21552" h="21548" fill="none" extrusionOk="0">
                <a:moveTo>
                  <a:pt x="1485" y="-1"/>
                </a:moveTo>
                <a:cubicBezTo>
                  <a:pt x="12264" y="741"/>
                  <a:pt x="20836" y="9335"/>
                  <a:pt x="21552" y="20116"/>
                </a:cubicBezTo>
              </a:path>
              <a:path w="21552" h="21548" stroke="0" extrusionOk="0">
                <a:moveTo>
                  <a:pt x="1485" y="-1"/>
                </a:moveTo>
                <a:cubicBezTo>
                  <a:pt x="12264" y="741"/>
                  <a:pt x="20836" y="9335"/>
                  <a:pt x="21552" y="20116"/>
                </a:cubicBezTo>
                <a:lnTo>
                  <a:pt x="0" y="21548"/>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373" name="Line 5">
            <a:extLst>
              <a:ext uri="{FF2B5EF4-FFF2-40B4-BE49-F238E27FC236}">
                <a16:creationId xmlns:a16="http://schemas.microsoft.com/office/drawing/2014/main" id="{EC2A5CAF-3C9C-4F6F-8CC7-93DA107B9346}"/>
              </a:ext>
            </a:extLst>
          </p:cNvPr>
          <p:cNvSpPr>
            <a:spLocks noChangeShapeType="1"/>
          </p:cNvSpPr>
          <p:nvPr/>
        </p:nvSpPr>
        <p:spPr bwMode="auto">
          <a:xfrm>
            <a:off x="1463675" y="1676400"/>
            <a:ext cx="2808288" cy="101282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378" name="Line 10">
            <a:extLst>
              <a:ext uri="{FF2B5EF4-FFF2-40B4-BE49-F238E27FC236}">
                <a16:creationId xmlns:a16="http://schemas.microsoft.com/office/drawing/2014/main" id="{E8A0C06F-00CC-4CA0-97B6-99FA02B044E2}"/>
              </a:ext>
            </a:extLst>
          </p:cNvPr>
          <p:cNvSpPr>
            <a:spLocks noChangeShapeType="1"/>
          </p:cNvSpPr>
          <p:nvPr/>
        </p:nvSpPr>
        <p:spPr bwMode="auto">
          <a:xfrm flipH="1">
            <a:off x="930275" y="1676400"/>
            <a:ext cx="3810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379" name="Line 11">
            <a:extLst>
              <a:ext uri="{FF2B5EF4-FFF2-40B4-BE49-F238E27FC236}">
                <a16:creationId xmlns:a16="http://schemas.microsoft.com/office/drawing/2014/main" id="{41C24DDD-BB8B-44E6-AE4C-BC4BBCA44F3B}"/>
              </a:ext>
            </a:extLst>
          </p:cNvPr>
          <p:cNvSpPr>
            <a:spLocks noChangeShapeType="1"/>
          </p:cNvSpPr>
          <p:nvPr/>
        </p:nvSpPr>
        <p:spPr bwMode="auto">
          <a:xfrm flipH="1">
            <a:off x="930275" y="2286000"/>
            <a:ext cx="1524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380" name="Line 12">
            <a:extLst>
              <a:ext uri="{FF2B5EF4-FFF2-40B4-BE49-F238E27FC236}">
                <a16:creationId xmlns:a16="http://schemas.microsoft.com/office/drawing/2014/main" id="{21FD26F2-35DE-43B8-A565-5E65A44C910D}"/>
              </a:ext>
            </a:extLst>
          </p:cNvPr>
          <p:cNvSpPr>
            <a:spLocks noChangeShapeType="1"/>
          </p:cNvSpPr>
          <p:nvPr/>
        </p:nvSpPr>
        <p:spPr bwMode="auto">
          <a:xfrm>
            <a:off x="1006475" y="1676400"/>
            <a:ext cx="0" cy="6096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381" name="Text Box 13">
            <a:extLst>
              <a:ext uri="{FF2B5EF4-FFF2-40B4-BE49-F238E27FC236}">
                <a16:creationId xmlns:a16="http://schemas.microsoft.com/office/drawing/2014/main" id="{F273A5B5-3684-40D0-BBFD-A9898A55B682}"/>
              </a:ext>
            </a:extLst>
          </p:cNvPr>
          <p:cNvSpPr txBox="1">
            <a:spLocks noChangeArrowheads="1"/>
          </p:cNvSpPr>
          <p:nvPr/>
        </p:nvSpPr>
        <p:spPr bwMode="auto">
          <a:xfrm>
            <a:off x="609600" y="1584325"/>
            <a:ext cx="319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a:t>
            </a:r>
          </a:p>
        </p:txBody>
      </p:sp>
      <p:sp>
        <p:nvSpPr>
          <p:cNvPr id="58382" name="Text Box 14">
            <a:extLst>
              <a:ext uri="{FF2B5EF4-FFF2-40B4-BE49-F238E27FC236}">
                <a16:creationId xmlns:a16="http://schemas.microsoft.com/office/drawing/2014/main" id="{49FAA2FC-A14C-4463-B398-701374E12F09}"/>
              </a:ext>
            </a:extLst>
          </p:cNvPr>
          <p:cNvSpPr txBox="1">
            <a:spLocks noChangeArrowheads="1"/>
          </p:cNvSpPr>
          <p:nvPr/>
        </p:nvSpPr>
        <p:spPr bwMode="auto">
          <a:xfrm>
            <a:off x="1981200" y="2209800"/>
            <a:ext cx="5334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R</a:t>
            </a:r>
            <a:r>
              <a:rPr lang="en-US" altLang="en-US" baseline="-25000"/>
              <a:t>0</a:t>
            </a:r>
            <a:endParaRPr lang="en-US" altLang="en-US"/>
          </a:p>
        </p:txBody>
      </p:sp>
      <p:sp>
        <p:nvSpPr>
          <p:cNvPr id="58383" name="Oval 15">
            <a:extLst>
              <a:ext uri="{FF2B5EF4-FFF2-40B4-BE49-F238E27FC236}">
                <a16:creationId xmlns:a16="http://schemas.microsoft.com/office/drawing/2014/main" id="{E668C375-27D4-4C43-9211-163429AF8F37}"/>
              </a:ext>
            </a:extLst>
          </p:cNvPr>
          <p:cNvSpPr>
            <a:spLocks noChangeArrowheads="1"/>
          </p:cNvSpPr>
          <p:nvPr/>
        </p:nvSpPr>
        <p:spPr bwMode="auto">
          <a:xfrm>
            <a:off x="3071813" y="1660525"/>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384" name="Text Box 16">
            <a:extLst>
              <a:ext uri="{FF2B5EF4-FFF2-40B4-BE49-F238E27FC236}">
                <a16:creationId xmlns:a16="http://schemas.microsoft.com/office/drawing/2014/main" id="{E70B256E-B431-4ABE-BC19-DCA1B332A985}"/>
              </a:ext>
            </a:extLst>
          </p:cNvPr>
          <p:cNvSpPr txBox="1">
            <a:spLocks noChangeArrowheads="1"/>
          </p:cNvSpPr>
          <p:nvPr/>
        </p:nvSpPr>
        <p:spPr bwMode="auto">
          <a:xfrm>
            <a:off x="2819400" y="1295400"/>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x</a:t>
            </a:r>
            <a:endParaRPr lang="en-US" altLang="en-US"/>
          </a:p>
        </p:txBody>
      </p:sp>
      <p:sp>
        <p:nvSpPr>
          <p:cNvPr id="58387" name="Line 19">
            <a:extLst>
              <a:ext uri="{FF2B5EF4-FFF2-40B4-BE49-F238E27FC236}">
                <a16:creationId xmlns:a16="http://schemas.microsoft.com/office/drawing/2014/main" id="{466BA75E-8197-403E-82A0-DF5681914CC2}"/>
              </a:ext>
            </a:extLst>
          </p:cNvPr>
          <p:cNvSpPr>
            <a:spLocks noChangeShapeType="1"/>
          </p:cNvSpPr>
          <p:nvPr/>
        </p:nvSpPr>
        <p:spPr bwMode="auto">
          <a:xfrm>
            <a:off x="1219200" y="2286000"/>
            <a:ext cx="1905000"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388" name="Line 20">
            <a:extLst>
              <a:ext uri="{FF2B5EF4-FFF2-40B4-BE49-F238E27FC236}">
                <a16:creationId xmlns:a16="http://schemas.microsoft.com/office/drawing/2014/main" id="{0FE40D11-3C9F-412D-B308-8BA0FA2B7626}"/>
              </a:ext>
            </a:extLst>
          </p:cNvPr>
          <p:cNvSpPr>
            <a:spLocks noChangeShapeType="1"/>
          </p:cNvSpPr>
          <p:nvPr/>
        </p:nvSpPr>
        <p:spPr bwMode="auto">
          <a:xfrm flipV="1">
            <a:off x="1447800" y="1865313"/>
            <a:ext cx="2792413" cy="1030287"/>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389" name="Line 21">
            <a:extLst>
              <a:ext uri="{FF2B5EF4-FFF2-40B4-BE49-F238E27FC236}">
                <a16:creationId xmlns:a16="http://schemas.microsoft.com/office/drawing/2014/main" id="{A24CFE50-8145-4CF3-9FBE-164F8FAD319B}"/>
              </a:ext>
            </a:extLst>
          </p:cNvPr>
          <p:cNvSpPr>
            <a:spLocks noChangeShapeType="1"/>
          </p:cNvSpPr>
          <p:nvPr/>
        </p:nvSpPr>
        <p:spPr bwMode="auto">
          <a:xfrm>
            <a:off x="3124200" y="1143000"/>
            <a:ext cx="0" cy="2133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390" name="Line 22">
            <a:extLst>
              <a:ext uri="{FF2B5EF4-FFF2-40B4-BE49-F238E27FC236}">
                <a16:creationId xmlns:a16="http://schemas.microsoft.com/office/drawing/2014/main" id="{08D1FBE9-C90D-4CDC-9685-2CE513EFF74C}"/>
              </a:ext>
            </a:extLst>
          </p:cNvPr>
          <p:cNvSpPr>
            <a:spLocks noChangeShapeType="1"/>
          </p:cNvSpPr>
          <p:nvPr/>
        </p:nvSpPr>
        <p:spPr bwMode="auto">
          <a:xfrm>
            <a:off x="3276600" y="16764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391" name="Line 23">
            <a:extLst>
              <a:ext uri="{FF2B5EF4-FFF2-40B4-BE49-F238E27FC236}">
                <a16:creationId xmlns:a16="http://schemas.microsoft.com/office/drawing/2014/main" id="{3712DC11-417C-4FB1-A461-1DB5AD423A7B}"/>
              </a:ext>
            </a:extLst>
          </p:cNvPr>
          <p:cNvSpPr>
            <a:spLocks noChangeShapeType="1"/>
          </p:cNvSpPr>
          <p:nvPr/>
        </p:nvSpPr>
        <p:spPr bwMode="auto">
          <a:xfrm flipV="1">
            <a:off x="1219200" y="1676400"/>
            <a:ext cx="19050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392" name="Line 24">
            <a:extLst>
              <a:ext uri="{FF2B5EF4-FFF2-40B4-BE49-F238E27FC236}">
                <a16:creationId xmlns:a16="http://schemas.microsoft.com/office/drawing/2014/main" id="{AE5228E7-F376-4DE4-ACEF-6789E1961BAB}"/>
              </a:ext>
            </a:extLst>
          </p:cNvPr>
          <p:cNvSpPr>
            <a:spLocks noChangeShapeType="1"/>
          </p:cNvSpPr>
          <p:nvPr/>
        </p:nvSpPr>
        <p:spPr bwMode="auto">
          <a:xfrm>
            <a:off x="3276600" y="2286000"/>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393" name="Line 25">
            <a:extLst>
              <a:ext uri="{FF2B5EF4-FFF2-40B4-BE49-F238E27FC236}">
                <a16:creationId xmlns:a16="http://schemas.microsoft.com/office/drawing/2014/main" id="{59A73449-E461-4C40-9BF8-13050BAA9D8F}"/>
              </a:ext>
            </a:extLst>
          </p:cNvPr>
          <p:cNvSpPr>
            <a:spLocks noChangeShapeType="1"/>
          </p:cNvSpPr>
          <p:nvPr/>
        </p:nvSpPr>
        <p:spPr bwMode="auto">
          <a:xfrm flipV="1">
            <a:off x="3429000" y="1676400"/>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8395" name="Object 27">
            <a:extLst>
              <a:ext uri="{FF2B5EF4-FFF2-40B4-BE49-F238E27FC236}">
                <a16:creationId xmlns:a16="http://schemas.microsoft.com/office/drawing/2014/main" id="{92376639-D19C-4DAC-A77D-A31B8193E89A}"/>
              </a:ext>
            </a:extLst>
          </p:cNvPr>
          <p:cNvGraphicFramePr>
            <a:graphicFrameLocks noChangeAspect="1"/>
          </p:cNvGraphicFramePr>
          <p:nvPr/>
        </p:nvGraphicFramePr>
        <p:xfrm>
          <a:off x="2133600" y="1371600"/>
          <a:ext cx="422275" cy="533400"/>
        </p:xfrm>
        <a:graphic>
          <a:graphicData uri="http://schemas.openxmlformats.org/presentationml/2006/ole">
            <mc:AlternateContent xmlns:mc="http://schemas.openxmlformats.org/markup-compatibility/2006">
              <mc:Choice xmlns:v="urn:schemas-microsoft-com:vml" Requires="v">
                <p:oleObj spid="_x0000_s16394" name="Equation" r:id="rId4" imgW="190440" imgH="241200" progId="Equation.DSMT4">
                  <p:embed/>
                </p:oleObj>
              </mc:Choice>
              <mc:Fallback>
                <p:oleObj name="Equation" r:id="rId4" imgW="190440" imgH="241200" progId="Equation.DSMT4">
                  <p:embed/>
                  <p:pic>
                    <p:nvPicPr>
                      <p:cNvPr id="0" name="Object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1371600"/>
                        <a:ext cx="4222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8396" name="Text Box 28">
            <a:extLst>
              <a:ext uri="{FF2B5EF4-FFF2-40B4-BE49-F238E27FC236}">
                <a16:creationId xmlns:a16="http://schemas.microsoft.com/office/drawing/2014/main" id="{789E8CFD-E65A-4FDB-9E91-E468C94899B2}"/>
              </a:ext>
            </a:extLst>
          </p:cNvPr>
          <p:cNvSpPr txBox="1">
            <a:spLocks noChangeArrowheads="1"/>
          </p:cNvSpPr>
          <p:nvPr/>
        </p:nvSpPr>
        <p:spPr bwMode="auto">
          <a:xfrm>
            <a:off x="1581150" y="104775"/>
            <a:ext cx="516572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Wave field in the plane at the geometric </a:t>
            </a:r>
          </a:p>
          <a:p>
            <a:r>
              <a:rPr lang="en-US" altLang="en-US"/>
              <a:t>focus of a spherically focused transducer</a:t>
            </a:r>
          </a:p>
        </p:txBody>
      </p:sp>
      <p:sp>
        <p:nvSpPr>
          <p:cNvPr id="58399" name="Text Box 31">
            <a:extLst>
              <a:ext uri="{FF2B5EF4-FFF2-40B4-BE49-F238E27FC236}">
                <a16:creationId xmlns:a16="http://schemas.microsoft.com/office/drawing/2014/main" id="{821521FF-A235-428A-A6BA-29B5A144B968}"/>
              </a:ext>
            </a:extLst>
          </p:cNvPr>
          <p:cNvSpPr txBox="1">
            <a:spLocks noChangeArrowheads="1"/>
          </p:cNvSpPr>
          <p:nvPr/>
        </p:nvSpPr>
        <p:spPr bwMode="auto">
          <a:xfrm>
            <a:off x="228600" y="4114800"/>
            <a:ext cx="10668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p/p</a:t>
            </a:r>
            <a:r>
              <a:rPr lang="en-US" altLang="en-US" baseline="-25000"/>
              <a:t>max</a:t>
            </a:r>
            <a:endParaRPr lang="en-US" altLang="en-US"/>
          </a:p>
        </p:txBody>
      </p:sp>
      <p:sp>
        <p:nvSpPr>
          <p:cNvPr id="58403" name="Rectangle 35">
            <a:extLst>
              <a:ext uri="{FF2B5EF4-FFF2-40B4-BE49-F238E27FC236}">
                <a16:creationId xmlns:a16="http://schemas.microsoft.com/office/drawing/2014/main" id="{F38912CA-0532-4016-AF9F-F0A642E7174F}"/>
              </a:ext>
            </a:extLst>
          </p:cNvPr>
          <p:cNvSpPr>
            <a:spLocks noChangeArrowheads="1"/>
          </p:cNvSpPr>
          <p:nvPr/>
        </p:nvSpPr>
        <p:spPr bwMode="auto">
          <a:xfrm>
            <a:off x="1143000" y="3429000"/>
            <a:ext cx="4129088" cy="30067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404" name="Rectangle 36">
            <a:extLst>
              <a:ext uri="{FF2B5EF4-FFF2-40B4-BE49-F238E27FC236}">
                <a16:creationId xmlns:a16="http://schemas.microsoft.com/office/drawing/2014/main" id="{CBEBAEAB-9095-4DB3-AA36-7A36ACC5F2D8}"/>
              </a:ext>
            </a:extLst>
          </p:cNvPr>
          <p:cNvSpPr>
            <a:spLocks noChangeArrowheads="1"/>
          </p:cNvSpPr>
          <p:nvPr/>
        </p:nvSpPr>
        <p:spPr bwMode="auto">
          <a:xfrm>
            <a:off x="1679575" y="3657600"/>
            <a:ext cx="3189288" cy="2436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405" name="Rectangle 37">
            <a:extLst>
              <a:ext uri="{FF2B5EF4-FFF2-40B4-BE49-F238E27FC236}">
                <a16:creationId xmlns:a16="http://schemas.microsoft.com/office/drawing/2014/main" id="{51FFC86C-CA04-482D-B631-C2126030F9DF}"/>
              </a:ext>
            </a:extLst>
          </p:cNvPr>
          <p:cNvSpPr>
            <a:spLocks noChangeArrowheads="1"/>
          </p:cNvSpPr>
          <p:nvPr/>
        </p:nvSpPr>
        <p:spPr bwMode="auto">
          <a:xfrm>
            <a:off x="1679575" y="3657600"/>
            <a:ext cx="3189288" cy="2436813"/>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406" name="Line 38">
            <a:extLst>
              <a:ext uri="{FF2B5EF4-FFF2-40B4-BE49-F238E27FC236}">
                <a16:creationId xmlns:a16="http://schemas.microsoft.com/office/drawing/2014/main" id="{649804EA-4020-40F0-8758-719B4F171B89}"/>
              </a:ext>
            </a:extLst>
          </p:cNvPr>
          <p:cNvSpPr>
            <a:spLocks noChangeShapeType="1"/>
          </p:cNvSpPr>
          <p:nvPr/>
        </p:nvSpPr>
        <p:spPr bwMode="auto">
          <a:xfrm>
            <a:off x="1679575" y="3657600"/>
            <a:ext cx="31892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07" name="Freeform 39">
            <a:extLst>
              <a:ext uri="{FF2B5EF4-FFF2-40B4-BE49-F238E27FC236}">
                <a16:creationId xmlns:a16="http://schemas.microsoft.com/office/drawing/2014/main" id="{6FC34C3D-DD97-4DAF-AAEB-90D648C8B0AB}"/>
              </a:ext>
            </a:extLst>
          </p:cNvPr>
          <p:cNvSpPr>
            <a:spLocks/>
          </p:cNvSpPr>
          <p:nvPr/>
        </p:nvSpPr>
        <p:spPr bwMode="auto">
          <a:xfrm>
            <a:off x="1679575" y="3657600"/>
            <a:ext cx="3189288" cy="2436813"/>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408" name="Line 40">
            <a:extLst>
              <a:ext uri="{FF2B5EF4-FFF2-40B4-BE49-F238E27FC236}">
                <a16:creationId xmlns:a16="http://schemas.microsoft.com/office/drawing/2014/main" id="{34F7A734-BF0C-42CE-9B8D-1254CEE3A868}"/>
              </a:ext>
            </a:extLst>
          </p:cNvPr>
          <p:cNvSpPr>
            <a:spLocks noChangeShapeType="1"/>
          </p:cNvSpPr>
          <p:nvPr/>
        </p:nvSpPr>
        <p:spPr bwMode="auto">
          <a:xfrm flipV="1">
            <a:off x="1679575" y="3657600"/>
            <a:ext cx="1588" cy="2436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09" name="Line 41">
            <a:extLst>
              <a:ext uri="{FF2B5EF4-FFF2-40B4-BE49-F238E27FC236}">
                <a16:creationId xmlns:a16="http://schemas.microsoft.com/office/drawing/2014/main" id="{507CA6FB-574D-441C-A291-56DD89311BC2}"/>
              </a:ext>
            </a:extLst>
          </p:cNvPr>
          <p:cNvSpPr>
            <a:spLocks noChangeShapeType="1"/>
          </p:cNvSpPr>
          <p:nvPr/>
        </p:nvSpPr>
        <p:spPr bwMode="auto">
          <a:xfrm>
            <a:off x="1679575" y="6094413"/>
            <a:ext cx="31892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10" name="Line 42">
            <a:extLst>
              <a:ext uri="{FF2B5EF4-FFF2-40B4-BE49-F238E27FC236}">
                <a16:creationId xmlns:a16="http://schemas.microsoft.com/office/drawing/2014/main" id="{4FB3B527-47A2-43E0-BAD6-B3F6F4A1A061}"/>
              </a:ext>
            </a:extLst>
          </p:cNvPr>
          <p:cNvSpPr>
            <a:spLocks noChangeShapeType="1"/>
          </p:cNvSpPr>
          <p:nvPr/>
        </p:nvSpPr>
        <p:spPr bwMode="auto">
          <a:xfrm flipV="1">
            <a:off x="1679575" y="3657600"/>
            <a:ext cx="1588" cy="2436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11" name="Line 43">
            <a:extLst>
              <a:ext uri="{FF2B5EF4-FFF2-40B4-BE49-F238E27FC236}">
                <a16:creationId xmlns:a16="http://schemas.microsoft.com/office/drawing/2014/main" id="{6783914B-8D6F-4696-AA97-D0CE5B86B507}"/>
              </a:ext>
            </a:extLst>
          </p:cNvPr>
          <p:cNvSpPr>
            <a:spLocks noChangeShapeType="1"/>
          </p:cNvSpPr>
          <p:nvPr/>
        </p:nvSpPr>
        <p:spPr bwMode="auto">
          <a:xfrm flipV="1">
            <a:off x="1679575" y="605790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12" name="Line 44">
            <a:extLst>
              <a:ext uri="{FF2B5EF4-FFF2-40B4-BE49-F238E27FC236}">
                <a16:creationId xmlns:a16="http://schemas.microsoft.com/office/drawing/2014/main" id="{6346BF48-C3C3-4A5B-B7D6-B9225188749D}"/>
              </a:ext>
            </a:extLst>
          </p:cNvPr>
          <p:cNvSpPr>
            <a:spLocks noChangeShapeType="1"/>
          </p:cNvSpPr>
          <p:nvPr/>
        </p:nvSpPr>
        <p:spPr bwMode="auto">
          <a:xfrm>
            <a:off x="1679575" y="3657600"/>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13" name="Rectangle 45">
            <a:extLst>
              <a:ext uri="{FF2B5EF4-FFF2-40B4-BE49-F238E27FC236}">
                <a16:creationId xmlns:a16="http://schemas.microsoft.com/office/drawing/2014/main" id="{09E1193D-3090-4E9C-BC62-316AFFBA1C02}"/>
              </a:ext>
            </a:extLst>
          </p:cNvPr>
          <p:cNvSpPr>
            <a:spLocks noChangeArrowheads="1"/>
          </p:cNvSpPr>
          <p:nvPr/>
        </p:nvSpPr>
        <p:spPr bwMode="auto">
          <a:xfrm>
            <a:off x="1598613" y="6115050"/>
            <a:ext cx="128587"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-10</a:t>
            </a:r>
            <a:endParaRPr lang="en-US" altLang="en-US"/>
          </a:p>
        </p:txBody>
      </p:sp>
      <p:sp>
        <p:nvSpPr>
          <p:cNvPr id="58414" name="Line 46">
            <a:extLst>
              <a:ext uri="{FF2B5EF4-FFF2-40B4-BE49-F238E27FC236}">
                <a16:creationId xmlns:a16="http://schemas.microsoft.com/office/drawing/2014/main" id="{235AD65B-15C4-42D4-8BA4-B36B45CD5C96}"/>
              </a:ext>
            </a:extLst>
          </p:cNvPr>
          <p:cNvSpPr>
            <a:spLocks noChangeShapeType="1"/>
          </p:cNvSpPr>
          <p:nvPr/>
        </p:nvSpPr>
        <p:spPr bwMode="auto">
          <a:xfrm flipV="1">
            <a:off x="1995488" y="6057900"/>
            <a:ext cx="1587"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15" name="Line 47">
            <a:extLst>
              <a:ext uri="{FF2B5EF4-FFF2-40B4-BE49-F238E27FC236}">
                <a16:creationId xmlns:a16="http://schemas.microsoft.com/office/drawing/2014/main" id="{3F19C21A-CFA9-489A-8F34-608752015329}"/>
              </a:ext>
            </a:extLst>
          </p:cNvPr>
          <p:cNvSpPr>
            <a:spLocks noChangeShapeType="1"/>
          </p:cNvSpPr>
          <p:nvPr/>
        </p:nvSpPr>
        <p:spPr bwMode="auto">
          <a:xfrm>
            <a:off x="1995488" y="3657600"/>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16" name="Rectangle 48">
            <a:extLst>
              <a:ext uri="{FF2B5EF4-FFF2-40B4-BE49-F238E27FC236}">
                <a16:creationId xmlns:a16="http://schemas.microsoft.com/office/drawing/2014/main" id="{0CE9FEEA-2825-4A68-865D-A4A9C8F80CA7}"/>
              </a:ext>
            </a:extLst>
          </p:cNvPr>
          <p:cNvSpPr>
            <a:spLocks noChangeArrowheads="1"/>
          </p:cNvSpPr>
          <p:nvPr/>
        </p:nvSpPr>
        <p:spPr bwMode="auto">
          <a:xfrm>
            <a:off x="1944688" y="6115050"/>
            <a:ext cx="79375"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-8</a:t>
            </a:r>
            <a:endParaRPr lang="en-US" altLang="en-US"/>
          </a:p>
        </p:txBody>
      </p:sp>
      <p:sp>
        <p:nvSpPr>
          <p:cNvPr id="58417" name="Line 49">
            <a:extLst>
              <a:ext uri="{FF2B5EF4-FFF2-40B4-BE49-F238E27FC236}">
                <a16:creationId xmlns:a16="http://schemas.microsoft.com/office/drawing/2014/main" id="{40898C57-D9A8-4963-B71B-7B2765934E3C}"/>
              </a:ext>
            </a:extLst>
          </p:cNvPr>
          <p:cNvSpPr>
            <a:spLocks noChangeShapeType="1"/>
          </p:cNvSpPr>
          <p:nvPr/>
        </p:nvSpPr>
        <p:spPr bwMode="auto">
          <a:xfrm flipV="1">
            <a:off x="2311400" y="605790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18" name="Line 50">
            <a:extLst>
              <a:ext uri="{FF2B5EF4-FFF2-40B4-BE49-F238E27FC236}">
                <a16:creationId xmlns:a16="http://schemas.microsoft.com/office/drawing/2014/main" id="{1C42ACB1-F400-47F4-B669-56BEFAF34834}"/>
              </a:ext>
            </a:extLst>
          </p:cNvPr>
          <p:cNvSpPr>
            <a:spLocks noChangeShapeType="1"/>
          </p:cNvSpPr>
          <p:nvPr/>
        </p:nvSpPr>
        <p:spPr bwMode="auto">
          <a:xfrm>
            <a:off x="2311400" y="3657600"/>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19" name="Rectangle 51">
            <a:extLst>
              <a:ext uri="{FF2B5EF4-FFF2-40B4-BE49-F238E27FC236}">
                <a16:creationId xmlns:a16="http://schemas.microsoft.com/office/drawing/2014/main" id="{7CC3B093-FE72-477D-B084-67AF002AB2DA}"/>
              </a:ext>
            </a:extLst>
          </p:cNvPr>
          <p:cNvSpPr>
            <a:spLocks noChangeArrowheads="1"/>
          </p:cNvSpPr>
          <p:nvPr/>
        </p:nvSpPr>
        <p:spPr bwMode="auto">
          <a:xfrm>
            <a:off x="2260600" y="6115050"/>
            <a:ext cx="79375"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-6</a:t>
            </a:r>
            <a:endParaRPr lang="en-US" altLang="en-US"/>
          </a:p>
        </p:txBody>
      </p:sp>
      <p:sp>
        <p:nvSpPr>
          <p:cNvPr id="58420" name="Line 52">
            <a:extLst>
              <a:ext uri="{FF2B5EF4-FFF2-40B4-BE49-F238E27FC236}">
                <a16:creationId xmlns:a16="http://schemas.microsoft.com/office/drawing/2014/main" id="{A93DC288-B4E3-411A-B9F3-53B361F31E8C}"/>
              </a:ext>
            </a:extLst>
          </p:cNvPr>
          <p:cNvSpPr>
            <a:spLocks noChangeShapeType="1"/>
          </p:cNvSpPr>
          <p:nvPr/>
        </p:nvSpPr>
        <p:spPr bwMode="auto">
          <a:xfrm flipV="1">
            <a:off x="2635250" y="605790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21" name="Line 53">
            <a:extLst>
              <a:ext uri="{FF2B5EF4-FFF2-40B4-BE49-F238E27FC236}">
                <a16:creationId xmlns:a16="http://schemas.microsoft.com/office/drawing/2014/main" id="{C28D48D8-EF9B-4655-9AA2-37812F41F398}"/>
              </a:ext>
            </a:extLst>
          </p:cNvPr>
          <p:cNvSpPr>
            <a:spLocks noChangeShapeType="1"/>
          </p:cNvSpPr>
          <p:nvPr/>
        </p:nvSpPr>
        <p:spPr bwMode="auto">
          <a:xfrm>
            <a:off x="2635250" y="3657600"/>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22" name="Rectangle 54">
            <a:extLst>
              <a:ext uri="{FF2B5EF4-FFF2-40B4-BE49-F238E27FC236}">
                <a16:creationId xmlns:a16="http://schemas.microsoft.com/office/drawing/2014/main" id="{74F02554-0EA6-4815-B3D2-CD78BDE1F79A}"/>
              </a:ext>
            </a:extLst>
          </p:cNvPr>
          <p:cNvSpPr>
            <a:spLocks noChangeArrowheads="1"/>
          </p:cNvSpPr>
          <p:nvPr/>
        </p:nvSpPr>
        <p:spPr bwMode="auto">
          <a:xfrm>
            <a:off x="2582863" y="6115050"/>
            <a:ext cx="79375"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-4</a:t>
            </a:r>
            <a:endParaRPr lang="en-US" altLang="en-US"/>
          </a:p>
        </p:txBody>
      </p:sp>
      <p:sp>
        <p:nvSpPr>
          <p:cNvPr id="58423" name="Line 55">
            <a:extLst>
              <a:ext uri="{FF2B5EF4-FFF2-40B4-BE49-F238E27FC236}">
                <a16:creationId xmlns:a16="http://schemas.microsoft.com/office/drawing/2014/main" id="{12DD2BD5-A478-4299-A5F5-1E6682A4FD2A}"/>
              </a:ext>
            </a:extLst>
          </p:cNvPr>
          <p:cNvSpPr>
            <a:spLocks noChangeShapeType="1"/>
          </p:cNvSpPr>
          <p:nvPr/>
        </p:nvSpPr>
        <p:spPr bwMode="auto">
          <a:xfrm flipV="1">
            <a:off x="2951163" y="6057900"/>
            <a:ext cx="1587"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24" name="Line 56">
            <a:extLst>
              <a:ext uri="{FF2B5EF4-FFF2-40B4-BE49-F238E27FC236}">
                <a16:creationId xmlns:a16="http://schemas.microsoft.com/office/drawing/2014/main" id="{018026FE-5194-428B-83EE-773E1B7EC692}"/>
              </a:ext>
            </a:extLst>
          </p:cNvPr>
          <p:cNvSpPr>
            <a:spLocks noChangeShapeType="1"/>
          </p:cNvSpPr>
          <p:nvPr/>
        </p:nvSpPr>
        <p:spPr bwMode="auto">
          <a:xfrm>
            <a:off x="2951163" y="3657600"/>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25" name="Rectangle 57">
            <a:extLst>
              <a:ext uri="{FF2B5EF4-FFF2-40B4-BE49-F238E27FC236}">
                <a16:creationId xmlns:a16="http://schemas.microsoft.com/office/drawing/2014/main" id="{875D050D-C3A6-480C-9538-947329B918D0}"/>
              </a:ext>
            </a:extLst>
          </p:cNvPr>
          <p:cNvSpPr>
            <a:spLocks noChangeArrowheads="1"/>
          </p:cNvSpPr>
          <p:nvPr/>
        </p:nvSpPr>
        <p:spPr bwMode="auto">
          <a:xfrm>
            <a:off x="2898775" y="6115050"/>
            <a:ext cx="79375"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-2</a:t>
            </a:r>
            <a:endParaRPr lang="en-US" altLang="en-US"/>
          </a:p>
        </p:txBody>
      </p:sp>
      <p:sp>
        <p:nvSpPr>
          <p:cNvPr id="58426" name="Line 58">
            <a:extLst>
              <a:ext uri="{FF2B5EF4-FFF2-40B4-BE49-F238E27FC236}">
                <a16:creationId xmlns:a16="http://schemas.microsoft.com/office/drawing/2014/main" id="{25733E04-597D-4541-A764-F4CC96AAD581}"/>
              </a:ext>
            </a:extLst>
          </p:cNvPr>
          <p:cNvSpPr>
            <a:spLocks noChangeShapeType="1"/>
          </p:cNvSpPr>
          <p:nvPr/>
        </p:nvSpPr>
        <p:spPr bwMode="auto">
          <a:xfrm flipV="1">
            <a:off x="3273425" y="605790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27" name="Line 59">
            <a:extLst>
              <a:ext uri="{FF2B5EF4-FFF2-40B4-BE49-F238E27FC236}">
                <a16:creationId xmlns:a16="http://schemas.microsoft.com/office/drawing/2014/main" id="{C5BC6B7E-D32E-422D-A7E5-1EC357998C91}"/>
              </a:ext>
            </a:extLst>
          </p:cNvPr>
          <p:cNvSpPr>
            <a:spLocks noChangeShapeType="1"/>
          </p:cNvSpPr>
          <p:nvPr/>
        </p:nvSpPr>
        <p:spPr bwMode="auto">
          <a:xfrm>
            <a:off x="3273425" y="3657600"/>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28" name="Rectangle 60">
            <a:extLst>
              <a:ext uri="{FF2B5EF4-FFF2-40B4-BE49-F238E27FC236}">
                <a16:creationId xmlns:a16="http://schemas.microsoft.com/office/drawing/2014/main" id="{192426DF-5E26-467F-B844-6E47C2915A8A}"/>
              </a:ext>
            </a:extLst>
          </p:cNvPr>
          <p:cNvSpPr>
            <a:spLocks noChangeArrowheads="1"/>
          </p:cNvSpPr>
          <p:nvPr/>
        </p:nvSpPr>
        <p:spPr bwMode="auto">
          <a:xfrm>
            <a:off x="3251200" y="6115050"/>
            <a:ext cx="49213"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0</a:t>
            </a:r>
            <a:endParaRPr lang="en-US" altLang="en-US"/>
          </a:p>
        </p:txBody>
      </p:sp>
      <p:sp>
        <p:nvSpPr>
          <p:cNvPr id="58429" name="Line 61">
            <a:extLst>
              <a:ext uri="{FF2B5EF4-FFF2-40B4-BE49-F238E27FC236}">
                <a16:creationId xmlns:a16="http://schemas.microsoft.com/office/drawing/2014/main" id="{25F8AC2A-68F8-4210-B56A-B0F7CA1E3919}"/>
              </a:ext>
            </a:extLst>
          </p:cNvPr>
          <p:cNvSpPr>
            <a:spLocks noChangeShapeType="1"/>
          </p:cNvSpPr>
          <p:nvPr/>
        </p:nvSpPr>
        <p:spPr bwMode="auto">
          <a:xfrm flipV="1">
            <a:off x="3589338" y="6057900"/>
            <a:ext cx="1587"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30" name="Line 62">
            <a:extLst>
              <a:ext uri="{FF2B5EF4-FFF2-40B4-BE49-F238E27FC236}">
                <a16:creationId xmlns:a16="http://schemas.microsoft.com/office/drawing/2014/main" id="{221AF0BE-A30B-4072-8140-05991A972437}"/>
              </a:ext>
            </a:extLst>
          </p:cNvPr>
          <p:cNvSpPr>
            <a:spLocks noChangeShapeType="1"/>
          </p:cNvSpPr>
          <p:nvPr/>
        </p:nvSpPr>
        <p:spPr bwMode="auto">
          <a:xfrm>
            <a:off x="3589338" y="3657600"/>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31" name="Rectangle 63">
            <a:extLst>
              <a:ext uri="{FF2B5EF4-FFF2-40B4-BE49-F238E27FC236}">
                <a16:creationId xmlns:a16="http://schemas.microsoft.com/office/drawing/2014/main" id="{597871B6-0978-418B-ADD5-AB10C56EB0B9}"/>
              </a:ext>
            </a:extLst>
          </p:cNvPr>
          <p:cNvSpPr>
            <a:spLocks noChangeArrowheads="1"/>
          </p:cNvSpPr>
          <p:nvPr/>
        </p:nvSpPr>
        <p:spPr bwMode="auto">
          <a:xfrm>
            <a:off x="3567113" y="6115050"/>
            <a:ext cx="49212"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2</a:t>
            </a:r>
            <a:endParaRPr lang="en-US" altLang="en-US"/>
          </a:p>
        </p:txBody>
      </p:sp>
      <p:sp>
        <p:nvSpPr>
          <p:cNvPr id="58432" name="Line 64">
            <a:extLst>
              <a:ext uri="{FF2B5EF4-FFF2-40B4-BE49-F238E27FC236}">
                <a16:creationId xmlns:a16="http://schemas.microsoft.com/office/drawing/2014/main" id="{28B777EB-F24B-40E7-B4C6-3261A7642B42}"/>
              </a:ext>
            </a:extLst>
          </p:cNvPr>
          <p:cNvSpPr>
            <a:spLocks noChangeShapeType="1"/>
          </p:cNvSpPr>
          <p:nvPr/>
        </p:nvSpPr>
        <p:spPr bwMode="auto">
          <a:xfrm flipV="1">
            <a:off x="3905250" y="605790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33" name="Line 65">
            <a:extLst>
              <a:ext uri="{FF2B5EF4-FFF2-40B4-BE49-F238E27FC236}">
                <a16:creationId xmlns:a16="http://schemas.microsoft.com/office/drawing/2014/main" id="{AFD5CB17-F207-49F4-AAAD-F76ADE9F4043}"/>
              </a:ext>
            </a:extLst>
          </p:cNvPr>
          <p:cNvSpPr>
            <a:spLocks noChangeShapeType="1"/>
          </p:cNvSpPr>
          <p:nvPr/>
        </p:nvSpPr>
        <p:spPr bwMode="auto">
          <a:xfrm>
            <a:off x="3905250" y="3657600"/>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34" name="Rectangle 66">
            <a:extLst>
              <a:ext uri="{FF2B5EF4-FFF2-40B4-BE49-F238E27FC236}">
                <a16:creationId xmlns:a16="http://schemas.microsoft.com/office/drawing/2014/main" id="{DE58B045-1130-46B1-ACB6-4E4DD79283BB}"/>
              </a:ext>
            </a:extLst>
          </p:cNvPr>
          <p:cNvSpPr>
            <a:spLocks noChangeArrowheads="1"/>
          </p:cNvSpPr>
          <p:nvPr/>
        </p:nvSpPr>
        <p:spPr bwMode="auto">
          <a:xfrm>
            <a:off x="3883025" y="6115050"/>
            <a:ext cx="49213"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4</a:t>
            </a:r>
            <a:endParaRPr lang="en-US" altLang="en-US"/>
          </a:p>
        </p:txBody>
      </p:sp>
      <p:sp>
        <p:nvSpPr>
          <p:cNvPr id="58435" name="Line 67">
            <a:extLst>
              <a:ext uri="{FF2B5EF4-FFF2-40B4-BE49-F238E27FC236}">
                <a16:creationId xmlns:a16="http://schemas.microsoft.com/office/drawing/2014/main" id="{40469B42-AD61-4143-99E6-AE3A62D43221}"/>
              </a:ext>
            </a:extLst>
          </p:cNvPr>
          <p:cNvSpPr>
            <a:spLocks noChangeShapeType="1"/>
          </p:cNvSpPr>
          <p:nvPr/>
        </p:nvSpPr>
        <p:spPr bwMode="auto">
          <a:xfrm flipV="1">
            <a:off x="4229100" y="605790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36" name="Line 68">
            <a:extLst>
              <a:ext uri="{FF2B5EF4-FFF2-40B4-BE49-F238E27FC236}">
                <a16:creationId xmlns:a16="http://schemas.microsoft.com/office/drawing/2014/main" id="{0E93919F-0780-47F4-A706-D97E5CCB37C8}"/>
              </a:ext>
            </a:extLst>
          </p:cNvPr>
          <p:cNvSpPr>
            <a:spLocks noChangeShapeType="1"/>
          </p:cNvSpPr>
          <p:nvPr/>
        </p:nvSpPr>
        <p:spPr bwMode="auto">
          <a:xfrm>
            <a:off x="4229100" y="3657600"/>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37" name="Rectangle 69">
            <a:extLst>
              <a:ext uri="{FF2B5EF4-FFF2-40B4-BE49-F238E27FC236}">
                <a16:creationId xmlns:a16="http://schemas.microsoft.com/office/drawing/2014/main" id="{37AFEA80-36DA-48F8-815B-46DCF495B9C8}"/>
              </a:ext>
            </a:extLst>
          </p:cNvPr>
          <p:cNvSpPr>
            <a:spLocks noChangeArrowheads="1"/>
          </p:cNvSpPr>
          <p:nvPr/>
        </p:nvSpPr>
        <p:spPr bwMode="auto">
          <a:xfrm>
            <a:off x="4206875" y="6115050"/>
            <a:ext cx="49213"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6</a:t>
            </a:r>
            <a:endParaRPr lang="en-US" altLang="en-US"/>
          </a:p>
        </p:txBody>
      </p:sp>
      <p:sp>
        <p:nvSpPr>
          <p:cNvPr id="58438" name="Line 70">
            <a:extLst>
              <a:ext uri="{FF2B5EF4-FFF2-40B4-BE49-F238E27FC236}">
                <a16:creationId xmlns:a16="http://schemas.microsoft.com/office/drawing/2014/main" id="{CF95FD7E-2D9D-4FC1-A166-3D883CEE87A4}"/>
              </a:ext>
            </a:extLst>
          </p:cNvPr>
          <p:cNvSpPr>
            <a:spLocks noChangeShapeType="1"/>
          </p:cNvSpPr>
          <p:nvPr/>
        </p:nvSpPr>
        <p:spPr bwMode="auto">
          <a:xfrm flipV="1">
            <a:off x="4545013" y="6057900"/>
            <a:ext cx="1587"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39" name="Line 71">
            <a:extLst>
              <a:ext uri="{FF2B5EF4-FFF2-40B4-BE49-F238E27FC236}">
                <a16:creationId xmlns:a16="http://schemas.microsoft.com/office/drawing/2014/main" id="{87198F4D-6AFF-4CDF-886A-0460C479141E}"/>
              </a:ext>
            </a:extLst>
          </p:cNvPr>
          <p:cNvSpPr>
            <a:spLocks noChangeShapeType="1"/>
          </p:cNvSpPr>
          <p:nvPr/>
        </p:nvSpPr>
        <p:spPr bwMode="auto">
          <a:xfrm>
            <a:off x="4545013" y="3657600"/>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40" name="Rectangle 72">
            <a:extLst>
              <a:ext uri="{FF2B5EF4-FFF2-40B4-BE49-F238E27FC236}">
                <a16:creationId xmlns:a16="http://schemas.microsoft.com/office/drawing/2014/main" id="{17169B9C-116A-4BB2-8772-74AB0D9D8BDD}"/>
              </a:ext>
            </a:extLst>
          </p:cNvPr>
          <p:cNvSpPr>
            <a:spLocks noChangeArrowheads="1"/>
          </p:cNvSpPr>
          <p:nvPr/>
        </p:nvSpPr>
        <p:spPr bwMode="auto">
          <a:xfrm>
            <a:off x="4522788" y="6115050"/>
            <a:ext cx="49212"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8</a:t>
            </a:r>
            <a:endParaRPr lang="en-US" altLang="en-US"/>
          </a:p>
        </p:txBody>
      </p:sp>
      <p:sp>
        <p:nvSpPr>
          <p:cNvPr id="58441" name="Line 73">
            <a:extLst>
              <a:ext uri="{FF2B5EF4-FFF2-40B4-BE49-F238E27FC236}">
                <a16:creationId xmlns:a16="http://schemas.microsoft.com/office/drawing/2014/main" id="{725E2E3F-2F45-4FD2-B9D7-F200C503D119}"/>
              </a:ext>
            </a:extLst>
          </p:cNvPr>
          <p:cNvSpPr>
            <a:spLocks noChangeShapeType="1"/>
          </p:cNvSpPr>
          <p:nvPr/>
        </p:nvSpPr>
        <p:spPr bwMode="auto">
          <a:xfrm flipV="1">
            <a:off x="4868863" y="6057900"/>
            <a:ext cx="1587"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42" name="Line 74">
            <a:extLst>
              <a:ext uri="{FF2B5EF4-FFF2-40B4-BE49-F238E27FC236}">
                <a16:creationId xmlns:a16="http://schemas.microsoft.com/office/drawing/2014/main" id="{6536BE8B-75B5-4113-9A09-3D716F655EB0}"/>
              </a:ext>
            </a:extLst>
          </p:cNvPr>
          <p:cNvSpPr>
            <a:spLocks noChangeShapeType="1"/>
          </p:cNvSpPr>
          <p:nvPr/>
        </p:nvSpPr>
        <p:spPr bwMode="auto">
          <a:xfrm>
            <a:off x="4868863" y="3657600"/>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43" name="Rectangle 75">
            <a:extLst>
              <a:ext uri="{FF2B5EF4-FFF2-40B4-BE49-F238E27FC236}">
                <a16:creationId xmlns:a16="http://schemas.microsoft.com/office/drawing/2014/main" id="{707E672F-CCBE-4C54-BC36-A86D197459CF}"/>
              </a:ext>
            </a:extLst>
          </p:cNvPr>
          <p:cNvSpPr>
            <a:spLocks noChangeArrowheads="1"/>
          </p:cNvSpPr>
          <p:nvPr/>
        </p:nvSpPr>
        <p:spPr bwMode="auto">
          <a:xfrm>
            <a:off x="4816475" y="6115050"/>
            <a:ext cx="98425"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10</a:t>
            </a:r>
            <a:endParaRPr lang="en-US" altLang="en-US"/>
          </a:p>
        </p:txBody>
      </p:sp>
      <p:sp>
        <p:nvSpPr>
          <p:cNvPr id="58444" name="Line 76">
            <a:extLst>
              <a:ext uri="{FF2B5EF4-FFF2-40B4-BE49-F238E27FC236}">
                <a16:creationId xmlns:a16="http://schemas.microsoft.com/office/drawing/2014/main" id="{BBFF6A78-1BC3-4888-A727-52736EB438D2}"/>
              </a:ext>
            </a:extLst>
          </p:cNvPr>
          <p:cNvSpPr>
            <a:spLocks noChangeShapeType="1"/>
          </p:cNvSpPr>
          <p:nvPr/>
        </p:nvSpPr>
        <p:spPr bwMode="auto">
          <a:xfrm>
            <a:off x="1679575" y="60944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45" name="Line 77">
            <a:extLst>
              <a:ext uri="{FF2B5EF4-FFF2-40B4-BE49-F238E27FC236}">
                <a16:creationId xmlns:a16="http://schemas.microsoft.com/office/drawing/2014/main" id="{BFB968FC-5C21-4C8B-BF39-0F10DA5AF515}"/>
              </a:ext>
            </a:extLst>
          </p:cNvPr>
          <p:cNvSpPr>
            <a:spLocks noChangeShapeType="1"/>
          </p:cNvSpPr>
          <p:nvPr/>
        </p:nvSpPr>
        <p:spPr bwMode="auto">
          <a:xfrm flipH="1">
            <a:off x="4832350" y="60944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46" name="Rectangle 78">
            <a:extLst>
              <a:ext uri="{FF2B5EF4-FFF2-40B4-BE49-F238E27FC236}">
                <a16:creationId xmlns:a16="http://schemas.microsoft.com/office/drawing/2014/main" id="{9D2D82A5-AE3B-4D1D-A433-9D81F79407F1}"/>
              </a:ext>
            </a:extLst>
          </p:cNvPr>
          <p:cNvSpPr>
            <a:spLocks noChangeArrowheads="1"/>
          </p:cNvSpPr>
          <p:nvPr/>
        </p:nvSpPr>
        <p:spPr bwMode="auto">
          <a:xfrm>
            <a:off x="1489075" y="6037263"/>
            <a:ext cx="153988" cy="1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-0.2</a:t>
            </a:r>
            <a:endParaRPr lang="en-US" altLang="en-US"/>
          </a:p>
        </p:txBody>
      </p:sp>
      <p:sp>
        <p:nvSpPr>
          <p:cNvPr id="58447" name="Line 79">
            <a:extLst>
              <a:ext uri="{FF2B5EF4-FFF2-40B4-BE49-F238E27FC236}">
                <a16:creationId xmlns:a16="http://schemas.microsoft.com/office/drawing/2014/main" id="{C20B541C-68C6-4427-A1A5-4B21BD8BDEFB}"/>
              </a:ext>
            </a:extLst>
          </p:cNvPr>
          <p:cNvSpPr>
            <a:spLocks noChangeShapeType="1"/>
          </p:cNvSpPr>
          <p:nvPr/>
        </p:nvSpPr>
        <p:spPr bwMode="auto">
          <a:xfrm>
            <a:off x="1679575" y="57451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48" name="Line 80">
            <a:extLst>
              <a:ext uri="{FF2B5EF4-FFF2-40B4-BE49-F238E27FC236}">
                <a16:creationId xmlns:a16="http://schemas.microsoft.com/office/drawing/2014/main" id="{ACD65C4B-0A8F-4055-A320-F90C9C28B80F}"/>
              </a:ext>
            </a:extLst>
          </p:cNvPr>
          <p:cNvSpPr>
            <a:spLocks noChangeShapeType="1"/>
          </p:cNvSpPr>
          <p:nvPr/>
        </p:nvSpPr>
        <p:spPr bwMode="auto">
          <a:xfrm flipH="1">
            <a:off x="4832350" y="57451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49" name="Rectangle 81">
            <a:extLst>
              <a:ext uri="{FF2B5EF4-FFF2-40B4-BE49-F238E27FC236}">
                <a16:creationId xmlns:a16="http://schemas.microsoft.com/office/drawing/2014/main" id="{7A5ACD3C-2DB8-4836-9B81-A6CDBC628967}"/>
              </a:ext>
            </a:extLst>
          </p:cNvPr>
          <p:cNvSpPr>
            <a:spLocks noChangeArrowheads="1"/>
          </p:cNvSpPr>
          <p:nvPr/>
        </p:nvSpPr>
        <p:spPr bwMode="auto">
          <a:xfrm>
            <a:off x="1598613" y="5688013"/>
            <a:ext cx="49212" cy="1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0</a:t>
            </a:r>
            <a:endParaRPr lang="en-US" altLang="en-US"/>
          </a:p>
        </p:txBody>
      </p:sp>
      <p:sp>
        <p:nvSpPr>
          <p:cNvPr id="58450" name="Line 82">
            <a:extLst>
              <a:ext uri="{FF2B5EF4-FFF2-40B4-BE49-F238E27FC236}">
                <a16:creationId xmlns:a16="http://schemas.microsoft.com/office/drawing/2014/main" id="{A2C73AE9-99CE-4894-8CE6-739686308BDD}"/>
              </a:ext>
            </a:extLst>
          </p:cNvPr>
          <p:cNvSpPr>
            <a:spLocks noChangeShapeType="1"/>
          </p:cNvSpPr>
          <p:nvPr/>
        </p:nvSpPr>
        <p:spPr bwMode="auto">
          <a:xfrm>
            <a:off x="1679575" y="53959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51" name="Line 83">
            <a:extLst>
              <a:ext uri="{FF2B5EF4-FFF2-40B4-BE49-F238E27FC236}">
                <a16:creationId xmlns:a16="http://schemas.microsoft.com/office/drawing/2014/main" id="{81617FA5-318A-4283-B7C5-65742F26A14A}"/>
              </a:ext>
            </a:extLst>
          </p:cNvPr>
          <p:cNvSpPr>
            <a:spLocks noChangeShapeType="1"/>
          </p:cNvSpPr>
          <p:nvPr/>
        </p:nvSpPr>
        <p:spPr bwMode="auto">
          <a:xfrm flipH="1">
            <a:off x="4832350" y="53959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52" name="Rectangle 84">
            <a:extLst>
              <a:ext uri="{FF2B5EF4-FFF2-40B4-BE49-F238E27FC236}">
                <a16:creationId xmlns:a16="http://schemas.microsoft.com/office/drawing/2014/main" id="{4BE198D0-FEB0-40EA-8188-B92B6EFDC480}"/>
              </a:ext>
            </a:extLst>
          </p:cNvPr>
          <p:cNvSpPr>
            <a:spLocks noChangeArrowheads="1"/>
          </p:cNvSpPr>
          <p:nvPr/>
        </p:nvSpPr>
        <p:spPr bwMode="auto">
          <a:xfrm>
            <a:off x="1517650" y="5338763"/>
            <a:ext cx="123825" cy="1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0.2</a:t>
            </a:r>
            <a:endParaRPr lang="en-US" altLang="en-US"/>
          </a:p>
        </p:txBody>
      </p:sp>
      <p:sp>
        <p:nvSpPr>
          <p:cNvPr id="58453" name="Line 85">
            <a:extLst>
              <a:ext uri="{FF2B5EF4-FFF2-40B4-BE49-F238E27FC236}">
                <a16:creationId xmlns:a16="http://schemas.microsoft.com/office/drawing/2014/main" id="{7EA8F21A-77A7-4ECC-8CD2-B877913A9296}"/>
              </a:ext>
            </a:extLst>
          </p:cNvPr>
          <p:cNvSpPr>
            <a:spLocks noChangeShapeType="1"/>
          </p:cNvSpPr>
          <p:nvPr/>
        </p:nvSpPr>
        <p:spPr bwMode="auto">
          <a:xfrm>
            <a:off x="1679575" y="50466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54" name="Line 86">
            <a:extLst>
              <a:ext uri="{FF2B5EF4-FFF2-40B4-BE49-F238E27FC236}">
                <a16:creationId xmlns:a16="http://schemas.microsoft.com/office/drawing/2014/main" id="{2E8BB185-47FF-465A-A2FB-268FB894E0C4}"/>
              </a:ext>
            </a:extLst>
          </p:cNvPr>
          <p:cNvSpPr>
            <a:spLocks noChangeShapeType="1"/>
          </p:cNvSpPr>
          <p:nvPr/>
        </p:nvSpPr>
        <p:spPr bwMode="auto">
          <a:xfrm flipH="1">
            <a:off x="4832350" y="50466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55" name="Rectangle 87">
            <a:extLst>
              <a:ext uri="{FF2B5EF4-FFF2-40B4-BE49-F238E27FC236}">
                <a16:creationId xmlns:a16="http://schemas.microsoft.com/office/drawing/2014/main" id="{C3B8EE6B-8F7A-41F0-AE24-87A1141C9001}"/>
              </a:ext>
            </a:extLst>
          </p:cNvPr>
          <p:cNvSpPr>
            <a:spLocks noChangeArrowheads="1"/>
          </p:cNvSpPr>
          <p:nvPr/>
        </p:nvSpPr>
        <p:spPr bwMode="auto">
          <a:xfrm>
            <a:off x="1517650" y="4989513"/>
            <a:ext cx="123825" cy="1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0.4</a:t>
            </a:r>
            <a:endParaRPr lang="en-US" altLang="en-US"/>
          </a:p>
        </p:txBody>
      </p:sp>
      <p:sp>
        <p:nvSpPr>
          <p:cNvPr id="58456" name="Line 88">
            <a:extLst>
              <a:ext uri="{FF2B5EF4-FFF2-40B4-BE49-F238E27FC236}">
                <a16:creationId xmlns:a16="http://schemas.microsoft.com/office/drawing/2014/main" id="{9E392CBA-6E01-4D09-83B5-1CC33DBBFC1B}"/>
              </a:ext>
            </a:extLst>
          </p:cNvPr>
          <p:cNvSpPr>
            <a:spLocks noChangeShapeType="1"/>
          </p:cNvSpPr>
          <p:nvPr/>
        </p:nvSpPr>
        <p:spPr bwMode="auto">
          <a:xfrm>
            <a:off x="1679575" y="46974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57" name="Line 89">
            <a:extLst>
              <a:ext uri="{FF2B5EF4-FFF2-40B4-BE49-F238E27FC236}">
                <a16:creationId xmlns:a16="http://schemas.microsoft.com/office/drawing/2014/main" id="{F1F1ADEE-DAF2-47B7-82EF-17C0EC90EE13}"/>
              </a:ext>
            </a:extLst>
          </p:cNvPr>
          <p:cNvSpPr>
            <a:spLocks noChangeShapeType="1"/>
          </p:cNvSpPr>
          <p:nvPr/>
        </p:nvSpPr>
        <p:spPr bwMode="auto">
          <a:xfrm flipH="1">
            <a:off x="4832350" y="46974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58" name="Rectangle 90">
            <a:extLst>
              <a:ext uri="{FF2B5EF4-FFF2-40B4-BE49-F238E27FC236}">
                <a16:creationId xmlns:a16="http://schemas.microsoft.com/office/drawing/2014/main" id="{6D15BE89-E609-4E1F-BF1E-A3BFB463FBB1}"/>
              </a:ext>
            </a:extLst>
          </p:cNvPr>
          <p:cNvSpPr>
            <a:spLocks noChangeArrowheads="1"/>
          </p:cNvSpPr>
          <p:nvPr/>
        </p:nvSpPr>
        <p:spPr bwMode="auto">
          <a:xfrm>
            <a:off x="1517650" y="4640263"/>
            <a:ext cx="123825" cy="1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0.6</a:t>
            </a:r>
            <a:endParaRPr lang="en-US" altLang="en-US"/>
          </a:p>
        </p:txBody>
      </p:sp>
      <p:sp>
        <p:nvSpPr>
          <p:cNvPr id="58459" name="Line 91">
            <a:extLst>
              <a:ext uri="{FF2B5EF4-FFF2-40B4-BE49-F238E27FC236}">
                <a16:creationId xmlns:a16="http://schemas.microsoft.com/office/drawing/2014/main" id="{4CC6CDE2-92AC-4A47-BFD3-F5102CE5B661}"/>
              </a:ext>
            </a:extLst>
          </p:cNvPr>
          <p:cNvSpPr>
            <a:spLocks noChangeShapeType="1"/>
          </p:cNvSpPr>
          <p:nvPr/>
        </p:nvSpPr>
        <p:spPr bwMode="auto">
          <a:xfrm>
            <a:off x="1679575" y="43481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60" name="Line 92">
            <a:extLst>
              <a:ext uri="{FF2B5EF4-FFF2-40B4-BE49-F238E27FC236}">
                <a16:creationId xmlns:a16="http://schemas.microsoft.com/office/drawing/2014/main" id="{A189E831-3A4F-4D2A-88BC-51818998B406}"/>
              </a:ext>
            </a:extLst>
          </p:cNvPr>
          <p:cNvSpPr>
            <a:spLocks noChangeShapeType="1"/>
          </p:cNvSpPr>
          <p:nvPr/>
        </p:nvSpPr>
        <p:spPr bwMode="auto">
          <a:xfrm flipH="1">
            <a:off x="4832350" y="43481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61" name="Rectangle 93">
            <a:extLst>
              <a:ext uri="{FF2B5EF4-FFF2-40B4-BE49-F238E27FC236}">
                <a16:creationId xmlns:a16="http://schemas.microsoft.com/office/drawing/2014/main" id="{046EDD9E-232D-4FA7-B0A9-925156E5173C}"/>
              </a:ext>
            </a:extLst>
          </p:cNvPr>
          <p:cNvSpPr>
            <a:spLocks noChangeArrowheads="1"/>
          </p:cNvSpPr>
          <p:nvPr/>
        </p:nvSpPr>
        <p:spPr bwMode="auto">
          <a:xfrm>
            <a:off x="1517650" y="4291013"/>
            <a:ext cx="123825" cy="1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0.8</a:t>
            </a:r>
            <a:endParaRPr lang="en-US" altLang="en-US"/>
          </a:p>
        </p:txBody>
      </p:sp>
      <p:sp>
        <p:nvSpPr>
          <p:cNvPr id="58462" name="Line 94">
            <a:extLst>
              <a:ext uri="{FF2B5EF4-FFF2-40B4-BE49-F238E27FC236}">
                <a16:creationId xmlns:a16="http://schemas.microsoft.com/office/drawing/2014/main" id="{F3CA0505-605C-43A7-892A-8E6A4AB7A4C9}"/>
              </a:ext>
            </a:extLst>
          </p:cNvPr>
          <p:cNvSpPr>
            <a:spLocks noChangeShapeType="1"/>
          </p:cNvSpPr>
          <p:nvPr/>
        </p:nvSpPr>
        <p:spPr bwMode="auto">
          <a:xfrm>
            <a:off x="1679575" y="39989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63" name="Line 95">
            <a:extLst>
              <a:ext uri="{FF2B5EF4-FFF2-40B4-BE49-F238E27FC236}">
                <a16:creationId xmlns:a16="http://schemas.microsoft.com/office/drawing/2014/main" id="{10DF550F-BA29-45CB-892C-F4AAF9F8C2A5}"/>
              </a:ext>
            </a:extLst>
          </p:cNvPr>
          <p:cNvSpPr>
            <a:spLocks noChangeShapeType="1"/>
          </p:cNvSpPr>
          <p:nvPr/>
        </p:nvSpPr>
        <p:spPr bwMode="auto">
          <a:xfrm flipH="1">
            <a:off x="4832350" y="39989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64" name="Rectangle 96">
            <a:extLst>
              <a:ext uri="{FF2B5EF4-FFF2-40B4-BE49-F238E27FC236}">
                <a16:creationId xmlns:a16="http://schemas.microsoft.com/office/drawing/2014/main" id="{9F7C81B9-F09C-475B-8F4D-771F511E8E28}"/>
              </a:ext>
            </a:extLst>
          </p:cNvPr>
          <p:cNvSpPr>
            <a:spLocks noChangeArrowheads="1"/>
          </p:cNvSpPr>
          <p:nvPr/>
        </p:nvSpPr>
        <p:spPr bwMode="auto">
          <a:xfrm>
            <a:off x="1598613" y="3941763"/>
            <a:ext cx="49212" cy="1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1</a:t>
            </a:r>
            <a:endParaRPr lang="en-US" altLang="en-US"/>
          </a:p>
        </p:txBody>
      </p:sp>
      <p:sp>
        <p:nvSpPr>
          <p:cNvPr id="58465" name="Line 97">
            <a:extLst>
              <a:ext uri="{FF2B5EF4-FFF2-40B4-BE49-F238E27FC236}">
                <a16:creationId xmlns:a16="http://schemas.microsoft.com/office/drawing/2014/main" id="{765ABB62-9788-4DB9-811E-871E1E1F7690}"/>
              </a:ext>
            </a:extLst>
          </p:cNvPr>
          <p:cNvSpPr>
            <a:spLocks noChangeShapeType="1"/>
          </p:cNvSpPr>
          <p:nvPr/>
        </p:nvSpPr>
        <p:spPr bwMode="auto">
          <a:xfrm>
            <a:off x="1679575" y="3657600"/>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66" name="Line 98">
            <a:extLst>
              <a:ext uri="{FF2B5EF4-FFF2-40B4-BE49-F238E27FC236}">
                <a16:creationId xmlns:a16="http://schemas.microsoft.com/office/drawing/2014/main" id="{8BC84978-9332-4EE4-9836-FCD6054937D8}"/>
              </a:ext>
            </a:extLst>
          </p:cNvPr>
          <p:cNvSpPr>
            <a:spLocks noChangeShapeType="1"/>
          </p:cNvSpPr>
          <p:nvPr/>
        </p:nvSpPr>
        <p:spPr bwMode="auto">
          <a:xfrm flipH="1">
            <a:off x="4832350" y="365760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67" name="Rectangle 99">
            <a:extLst>
              <a:ext uri="{FF2B5EF4-FFF2-40B4-BE49-F238E27FC236}">
                <a16:creationId xmlns:a16="http://schemas.microsoft.com/office/drawing/2014/main" id="{E2D04C69-3D32-4C61-9FA9-2458F99489BF}"/>
              </a:ext>
            </a:extLst>
          </p:cNvPr>
          <p:cNvSpPr>
            <a:spLocks noChangeArrowheads="1"/>
          </p:cNvSpPr>
          <p:nvPr/>
        </p:nvSpPr>
        <p:spPr bwMode="auto">
          <a:xfrm>
            <a:off x="1517650" y="3600450"/>
            <a:ext cx="123825"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700">
                <a:solidFill>
                  <a:srgbClr val="000000"/>
                </a:solidFill>
                <a:latin typeface="Helvetica" panose="020B0604020202020204" pitchFamily="34" charset="0"/>
              </a:rPr>
              <a:t>1.2</a:t>
            </a:r>
            <a:endParaRPr lang="en-US" altLang="en-US"/>
          </a:p>
        </p:txBody>
      </p:sp>
      <p:sp>
        <p:nvSpPr>
          <p:cNvPr id="58468" name="Line 100">
            <a:extLst>
              <a:ext uri="{FF2B5EF4-FFF2-40B4-BE49-F238E27FC236}">
                <a16:creationId xmlns:a16="http://schemas.microsoft.com/office/drawing/2014/main" id="{24F5BBB0-8979-488F-B455-52B703D0FB8A}"/>
              </a:ext>
            </a:extLst>
          </p:cNvPr>
          <p:cNvSpPr>
            <a:spLocks noChangeShapeType="1"/>
          </p:cNvSpPr>
          <p:nvPr/>
        </p:nvSpPr>
        <p:spPr bwMode="auto">
          <a:xfrm>
            <a:off x="1679575" y="3657600"/>
            <a:ext cx="31892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69" name="Freeform 101">
            <a:extLst>
              <a:ext uri="{FF2B5EF4-FFF2-40B4-BE49-F238E27FC236}">
                <a16:creationId xmlns:a16="http://schemas.microsoft.com/office/drawing/2014/main" id="{3BC96A3D-1920-4B2F-8B21-5D8CF880AC6A}"/>
              </a:ext>
            </a:extLst>
          </p:cNvPr>
          <p:cNvSpPr>
            <a:spLocks/>
          </p:cNvSpPr>
          <p:nvPr/>
        </p:nvSpPr>
        <p:spPr bwMode="auto">
          <a:xfrm>
            <a:off x="1679575" y="3657600"/>
            <a:ext cx="3189288" cy="2436813"/>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470" name="Line 102">
            <a:extLst>
              <a:ext uri="{FF2B5EF4-FFF2-40B4-BE49-F238E27FC236}">
                <a16:creationId xmlns:a16="http://schemas.microsoft.com/office/drawing/2014/main" id="{F4E86E41-10F2-4ADD-9D56-66E7BF4FAF01}"/>
              </a:ext>
            </a:extLst>
          </p:cNvPr>
          <p:cNvSpPr>
            <a:spLocks noChangeShapeType="1"/>
          </p:cNvSpPr>
          <p:nvPr/>
        </p:nvSpPr>
        <p:spPr bwMode="auto">
          <a:xfrm flipV="1">
            <a:off x="1679575" y="3657600"/>
            <a:ext cx="1588" cy="2436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471" name="Freeform 103">
            <a:extLst>
              <a:ext uri="{FF2B5EF4-FFF2-40B4-BE49-F238E27FC236}">
                <a16:creationId xmlns:a16="http://schemas.microsoft.com/office/drawing/2014/main" id="{EF10D43B-7922-4462-A968-B8047F1F6EE5}"/>
              </a:ext>
            </a:extLst>
          </p:cNvPr>
          <p:cNvSpPr>
            <a:spLocks/>
          </p:cNvSpPr>
          <p:nvPr/>
        </p:nvSpPr>
        <p:spPr bwMode="auto">
          <a:xfrm>
            <a:off x="1679575" y="3998913"/>
            <a:ext cx="2027238" cy="1973262"/>
          </a:xfrm>
          <a:custGeom>
            <a:avLst/>
            <a:gdLst>
              <a:gd name="T0" fmla="*/ 18 w 1277"/>
              <a:gd name="T1" fmla="*/ 1077 h 1243"/>
              <a:gd name="T2" fmla="*/ 46 w 1277"/>
              <a:gd name="T3" fmla="*/ 1059 h 1243"/>
              <a:gd name="T4" fmla="*/ 79 w 1277"/>
              <a:gd name="T5" fmla="*/ 1046 h 1243"/>
              <a:gd name="T6" fmla="*/ 106 w 1277"/>
              <a:gd name="T7" fmla="*/ 1037 h 1243"/>
              <a:gd name="T8" fmla="*/ 139 w 1277"/>
              <a:gd name="T9" fmla="*/ 1028 h 1243"/>
              <a:gd name="T10" fmla="*/ 171 w 1277"/>
              <a:gd name="T11" fmla="*/ 1028 h 1243"/>
              <a:gd name="T12" fmla="*/ 199 w 1277"/>
              <a:gd name="T13" fmla="*/ 1032 h 1243"/>
              <a:gd name="T14" fmla="*/ 231 w 1277"/>
              <a:gd name="T15" fmla="*/ 1046 h 1243"/>
              <a:gd name="T16" fmla="*/ 259 w 1277"/>
              <a:gd name="T17" fmla="*/ 1068 h 1243"/>
              <a:gd name="T18" fmla="*/ 291 w 1277"/>
              <a:gd name="T19" fmla="*/ 1091 h 1243"/>
              <a:gd name="T20" fmla="*/ 319 w 1277"/>
              <a:gd name="T21" fmla="*/ 1122 h 1243"/>
              <a:gd name="T22" fmla="*/ 352 w 1277"/>
              <a:gd name="T23" fmla="*/ 1153 h 1243"/>
              <a:gd name="T24" fmla="*/ 379 w 1277"/>
              <a:gd name="T25" fmla="*/ 1180 h 1243"/>
              <a:gd name="T26" fmla="*/ 412 w 1277"/>
              <a:gd name="T27" fmla="*/ 1207 h 1243"/>
              <a:gd name="T28" fmla="*/ 440 w 1277"/>
              <a:gd name="T29" fmla="*/ 1230 h 1243"/>
              <a:gd name="T30" fmla="*/ 472 w 1277"/>
              <a:gd name="T31" fmla="*/ 1243 h 1243"/>
              <a:gd name="T32" fmla="*/ 504 w 1277"/>
              <a:gd name="T33" fmla="*/ 1243 h 1243"/>
              <a:gd name="T34" fmla="*/ 532 w 1277"/>
              <a:gd name="T35" fmla="*/ 1225 h 1243"/>
              <a:gd name="T36" fmla="*/ 565 w 1277"/>
              <a:gd name="T37" fmla="*/ 1194 h 1243"/>
              <a:gd name="T38" fmla="*/ 592 w 1277"/>
              <a:gd name="T39" fmla="*/ 1149 h 1243"/>
              <a:gd name="T40" fmla="*/ 625 w 1277"/>
              <a:gd name="T41" fmla="*/ 1082 h 1243"/>
              <a:gd name="T42" fmla="*/ 653 w 1277"/>
              <a:gd name="T43" fmla="*/ 1001 h 1243"/>
              <a:gd name="T44" fmla="*/ 685 w 1277"/>
              <a:gd name="T45" fmla="*/ 907 h 1243"/>
              <a:gd name="T46" fmla="*/ 713 w 1277"/>
              <a:gd name="T47" fmla="*/ 799 h 1243"/>
              <a:gd name="T48" fmla="*/ 745 w 1277"/>
              <a:gd name="T49" fmla="*/ 687 h 1243"/>
              <a:gd name="T50" fmla="*/ 773 w 1277"/>
              <a:gd name="T51" fmla="*/ 570 h 1243"/>
              <a:gd name="T52" fmla="*/ 805 w 1277"/>
              <a:gd name="T53" fmla="*/ 449 h 1243"/>
              <a:gd name="T54" fmla="*/ 838 w 1277"/>
              <a:gd name="T55" fmla="*/ 337 h 1243"/>
              <a:gd name="T56" fmla="*/ 865 w 1277"/>
              <a:gd name="T57" fmla="*/ 233 h 1243"/>
              <a:gd name="T58" fmla="*/ 898 w 1277"/>
              <a:gd name="T59" fmla="*/ 148 h 1243"/>
              <a:gd name="T60" fmla="*/ 926 w 1277"/>
              <a:gd name="T61" fmla="*/ 76 h 1243"/>
              <a:gd name="T62" fmla="*/ 958 w 1277"/>
              <a:gd name="T63" fmla="*/ 31 h 1243"/>
              <a:gd name="T64" fmla="*/ 986 w 1277"/>
              <a:gd name="T65" fmla="*/ 5 h 1243"/>
              <a:gd name="T66" fmla="*/ 1018 w 1277"/>
              <a:gd name="T67" fmla="*/ 5 h 1243"/>
              <a:gd name="T68" fmla="*/ 1046 w 1277"/>
              <a:gd name="T69" fmla="*/ 31 h 1243"/>
              <a:gd name="T70" fmla="*/ 1078 w 1277"/>
              <a:gd name="T71" fmla="*/ 76 h 1243"/>
              <a:gd name="T72" fmla="*/ 1106 w 1277"/>
              <a:gd name="T73" fmla="*/ 148 h 1243"/>
              <a:gd name="T74" fmla="*/ 1139 w 1277"/>
              <a:gd name="T75" fmla="*/ 233 h 1243"/>
              <a:gd name="T76" fmla="*/ 1166 w 1277"/>
              <a:gd name="T77" fmla="*/ 337 h 1243"/>
              <a:gd name="T78" fmla="*/ 1199 w 1277"/>
              <a:gd name="T79" fmla="*/ 449 h 1243"/>
              <a:gd name="T80" fmla="*/ 1231 w 1277"/>
              <a:gd name="T81" fmla="*/ 570 h 1243"/>
              <a:gd name="T82" fmla="*/ 1259 w 1277"/>
              <a:gd name="T83" fmla="*/ 687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77" h="1243">
                <a:moveTo>
                  <a:pt x="0" y="1091"/>
                </a:moveTo>
                <a:lnTo>
                  <a:pt x="9" y="1082"/>
                </a:lnTo>
                <a:lnTo>
                  <a:pt x="18" y="1077"/>
                </a:lnTo>
                <a:lnTo>
                  <a:pt x="28" y="1073"/>
                </a:lnTo>
                <a:lnTo>
                  <a:pt x="37" y="1068"/>
                </a:lnTo>
                <a:lnTo>
                  <a:pt x="46" y="1059"/>
                </a:lnTo>
                <a:lnTo>
                  <a:pt x="60" y="1055"/>
                </a:lnTo>
                <a:lnTo>
                  <a:pt x="69" y="1050"/>
                </a:lnTo>
                <a:lnTo>
                  <a:pt x="79" y="1046"/>
                </a:lnTo>
                <a:lnTo>
                  <a:pt x="88" y="1041"/>
                </a:lnTo>
                <a:lnTo>
                  <a:pt x="97" y="1037"/>
                </a:lnTo>
                <a:lnTo>
                  <a:pt x="106" y="1037"/>
                </a:lnTo>
                <a:lnTo>
                  <a:pt x="120" y="1032"/>
                </a:lnTo>
                <a:lnTo>
                  <a:pt x="129" y="1028"/>
                </a:lnTo>
                <a:lnTo>
                  <a:pt x="139" y="1028"/>
                </a:lnTo>
                <a:lnTo>
                  <a:pt x="148" y="1028"/>
                </a:lnTo>
                <a:lnTo>
                  <a:pt x="157" y="1028"/>
                </a:lnTo>
                <a:lnTo>
                  <a:pt x="171" y="1028"/>
                </a:lnTo>
                <a:lnTo>
                  <a:pt x="180" y="1028"/>
                </a:lnTo>
                <a:lnTo>
                  <a:pt x="190" y="1032"/>
                </a:lnTo>
                <a:lnTo>
                  <a:pt x="199" y="1032"/>
                </a:lnTo>
                <a:lnTo>
                  <a:pt x="208" y="1037"/>
                </a:lnTo>
                <a:lnTo>
                  <a:pt x="217" y="1041"/>
                </a:lnTo>
                <a:lnTo>
                  <a:pt x="231" y="1046"/>
                </a:lnTo>
                <a:lnTo>
                  <a:pt x="241" y="1055"/>
                </a:lnTo>
                <a:lnTo>
                  <a:pt x="250" y="1059"/>
                </a:lnTo>
                <a:lnTo>
                  <a:pt x="259" y="1068"/>
                </a:lnTo>
                <a:lnTo>
                  <a:pt x="268" y="1073"/>
                </a:lnTo>
                <a:lnTo>
                  <a:pt x="282" y="1082"/>
                </a:lnTo>
                <a:lnTo>
                  <a:pt x="291" y="1091"/>
                </a:lnTo>
                <a:lnTo>
                  <a:pt x="301" y="1100"/>
                </a:lnTo>
                <a:lnTo>
                  <a:pt x="310" y="1109"/>
                </a:lnTo>
                <a:lnTo>
                  <a:pt x="319" y="1122"/>
                </a:lnTo>
                <a:lnTo>
                  <a:pt x="329" y="1131"/>
                </a:lnTo>
                <a:lnTo>
                  <a:pt x="342" y="1140"/>
                </a:lnTo>
                <a:lnTo>
                  <a:pt x="352" y="1153"/>
                </a:lnTo>
                <a:lnTo>
                  <a:pt x="361" y="1162"/>
                </a:lnTo>
                <a:lnTo>
                  <a:pt x="370" y="1171"/>
                </a:lnTo>
                <a:lnTo>
                  <a:pt x="379" y="1180"/>
                </a:lnTo>
                <a:lnTo>
                  <a:pt x="393" y="1194"/>
                </a:lnTo>
                <a:lnTo>
                  <a:pt x="403" y="1203"/>
                </a:lnTo>
                <a:lnTo>
                  <a:pt x="412" y="1207"/>
                </a:lnTo>
                <a:lnTo>
                  <a:pt x="421" y="1216"/>
                </a:lnTo>
                <a:lnTo>
                  <a:pt x="430" y="1225"/>
                </a:lnTo>
                <a:lnTo>
                  <a:pt x="440" y="1230"/>
                </a:lnTo>
                <a:lnTo>
                  <a:pt x="453" y="1234"/>
                </a:lnTo>
                <a:lnTo>
                  <a:pt x="463" y="1239"/>
                </a:lnTo>
                <a:lnTo>
                  <a:pt x="472" y="1243"/>
                </a:lnTo>
                <a:lnTo>
                  <a:pt x="481" y="1243"/>
                </a:lnTo>
                <a:lnTo>
                  <a:pt x="491" y="1243"/>
                </a:lnTo>
                <a:lnTo>
                  <a:pt x="504" y="1243"/>
                </a:lnTo>
                <a:lnTo>
                  <a:pt x="514" y="1239"/>
                </a:lnTo>
                <a:lnTo>
                  <a:pt x="523" y="1234"/>
                </a:lnTo>
                <a:lnTo>
                  <a:pt x="532" y="1225"/>
                </a:lnTo>
                <a:lnTo>
                  <a:pt x="541" y="1216"/>
                </a:lnTo>
                <a:lnTo>
                  <a:pt x="551" y="1207"/>
                </a:lnTo>
                <a:lnTo>
                  <a:pt x="565" y="1194"/>
                </a:lnTo>
                <a:lnTo>
                  <a:pt x="574" y="1180"/>
                </a:lnTo>
                <a:lnTo>
                  <a:pt x="583" y="1167"/>
                </a:lnTo>
                <a:lnTo>
                  <a:pt x="592" y="1149"/>
                </a:lnTo>
                <a:lnTo>
                  <a:pt x="602" y="1127"/>
                </a:lnTo>
                <a:lnTo>
                  <a:pt x="615" y="1109"/>
                </a:lnTo>
                <a:lnTo>
                  <a:pt x="625" y="1082"/>
                </a:lnTo>
                <a:lnTo>
                  <a:pt x="634" y="1059"/>
                </a:lnTo>
                <a:lnTo>
                  <a:pt x="643" y="1032"/>
                </a:lnTo>
                <a:lnTo>
                  <a:pt x="653" y="1001"/>
                </a:lnTo>
                <a:lnTo>
                  <a:pt x="662" y="974"/>
                </a:lnTo>
                <a:lnTo>
                  <a:pt x="676" y="943"/>
                </a:lnTo>
                <a:lnTo>
                  <a:pt x="685" y="907"/>
                </a:lnTo>
                <a:lnTo>
                  <a:pt x="694" y="875"/>
                </a:lnTo>
                <a:lnTo>
                  <a:pt x="703" y="839"/>
                </a:lnTo>
                <a:lnTo>
                  <a:pt x="713" y="799"/>
                </a:lnTo>
                <a:lnTo>
                  <a:pt x="727" y="763"/>
                </a:lnTo>
                <a:lnTo>
                  <a:pt x="736" y="727"/>
                </a:lnTo>
                <a:lnTo>
                  <a:pt x="745" y="687"/>
                </a:lnTo>
                <a:lnTo>
                  <a:pt x="754" y="646"/>
                </a:lnTo>
                <a:lnTo>
                  <a:pt x="764" y="606"/>
                </a:lnTo>
                <a:lnTo>
                  <a:pt x="773" y="570"/>
                </a:lnTo>
                <a:lnTo>
                  <a:pt x="787" y="530"/>
                </a:lnTo>
                <a:lnTo>
                  <a:pt x="796" y="489"/>
                </a:lnTo>
                <a:lnTo>
                  <a:pt x="805" y="449"/>
                </a:lnTo>
                <a:lnTo>
                  <a:pt x="815" y="413"/>
                </a:lnTo>
                <a:lnTo>
                  <a:pt x="824" y="373"/>
                </a:lnTo>
                <a:lnTo>
                  <a:pt x="838" y="337"/>
                </a:lnTo>
                <a:lnTo>
                  <a:pt x="847" y="301"/>
                </a:lnTo>
                <a:lnTo>
                  <a:pt x="856" y="269"/>
                </a:lnTo>
                <a:lnTo>
                  <a:pt x="865" y="233"/>
                </a:lnTo>
                <a:lnTo>
                  <a:pt x="875" y="202"/>
                </a:lnTo>
                <a:lnTo>
                  <a:pt x="884" y="175"/>
                </a:lnTo>
                <a:lnTo>
                  <a:pt x="898" y="148"/>
                </a:lnTo>
                <a:lnTo>
                  <a:pt x="907" y="121"/>
                </a:lnTo>
                <a:lnTo>
                  <a:pt x="916" y="99"/>
                </a:lnTo>
                <a:lnTo>
                  <a:pt x="926" y="76"/>
                </a:lnTo>
                <a:lnTo>
                  <a:pt x="935" y="58"/>
                </a:lnTo>
                <a:lnTo>
                  <a:pt x="949" y="45"/>
                </a:lnTo>
                <a:lnTo>
                  <a:pt x="958" y="31"/>
                </a:lnTo>
                <a:lnTo>
                  <a:pt x="967" y="18"/>
                </a:lnTo>
                <a:lnTo>
                  <a:pt x="977" y="9"/>
                </a:lnTo>
                <a:lnTo>
                  <a:pt x="986" y="5"/>
                </a:lnTo>
                <a:lnTo>
                  <a:pt x="995" y="0"/>
                </a:lnTo>
                <a:lnTo>
                  <a:pt x="1009" y="0"/>
                </a:lnTo>
                <a:lnTo>
                  <a:pt x="1018" y="5"/>
                </a:lnTo>
                <a:lnTo>
                  <a:pt x="1027" y="9"/>
                </a:lnTo>
                <a:lnTo>
                  <a:pt x="1037" y="18"/>
                </a:lnTo>
                <a:lnTo>
                  <a:pt x="1046" y="31"/>
                </a:lnTo>
                <a:lnTo>
                  <a:pt x="1055" y="45"/>
                </a:lnTo>
                <a:lnTo>
                  <a:pt x="1069" y="58"/>
                </a:lnTo>
                <a:lnTo>
                  <a:pt x="1078" y="76"/>
                </a:lnTo>
                <a:lnTo>
                  <a:pt x="1088" y="99"/>
                </a:lnTo>
                <a:lnTo>
                  <a:pt x="1097" y="121"/>
                </a:lnTo>
                <a:lnTo>
                  <a:pt x="1106" y="148"/>
                </a:lnTo>
                <a:lnTo>
                  <a:pt x="1120" y="175"/>
                </a:lnTo>
                <a:lnTo>
                  <a:pt x="1129" y="202"/>
                </a:lnTo>
                <a:lnTo>
                  <a:pt x="1139" y="233"/>
                </a:lnTo>
                <a:lnTo>
                  <a:pt x="1148" y="269"/>
                </a:lnTo>
                <a:lnTo>
                  <a:pt x="1157" y="301"/>
                </a:lnTo>
                <a:lnTo>
                  <a:pt x="1166" y="337"/>
                </a:lnTo>
                <a:lnTo>
                  <a:pt x="1180" y="373"/>
                </a:lnTo>
                <a:lnTo>
                  <a:pt x="1189" y="413"/>
                </a:lnTo>
                <a:lnTo>
                  <a:pt x="1199" y="449"/>
                </a:lnTo>
                <a:lnTo>
                  <a:pt x="1208" y="489"/>
                </a:lnTo>
                <a:lnTo>
                  <a:pt x="1217" y="530"/>
                </a:lnTo>
                <a:lnTo>
                  <a:pt x="1231" y="570"/>
                </a:lnTo>
                <a:lnTo>
                  <a:pt x="1240" y="606"/>
                </a:lnTo>
                <a:lnTo>
                  <a:pt x="1250" y="646"/>
                </a:lnTo>
                <a:lnTo>
                  <a:pt x="1259" y="687"/>
                </a:lnTo>
                <a:lnTo>
                  <a:pt x="1268" y="727"/>
                </a:lnTo>
                <a:lnTo>
                  <a:pt x="1277" y="763"/>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472" name="Freeform 104">
            <a:extLst>
              <a:ext uri="{FF2B5EF4-FFF2-40B4-BE49-F238E27FC236}">
                <a16:creationId xmlns:a16="http://schemas.microsoft.com/office/drawing/2014/main" id="{D5956433-7E80-475B-8D3B-96703E44729B}"/>
              </a:ext>
            </a:extLst>
          </p:cNvPr>
          <p:cNvSpPr>
            <a:spLocks/>
          </p:cNvSpPr>
          <p:nvPr/>
        </p:nvSpPr>
        <p:spPr bwMode="auto">
          <a:xfrm>
            <a:off x="3706813" y="5210175"/>
            <a:ext cx="1162050" cy="762000"/>
          </a:xfrm>
          <a:custGeom>
            <a:avLst/>
            <a:gdLst>
              <a:gd name="T0" fmla="*/ 14 w 732"/>
              <a:gd name="T1" fmla="*/ 36 h 480"/>
              <a:gd name="T2" fmla="*/ 33 w 732"/>
              <a:gd name="T3" fmla="*/ 112 h 480"/>
              <a:gd name="T4" fmla="*/ 51 w 732"/>
              <a:gd name="T5" fmla="*/ 180 h 480"/>
              <a:gd name="T6" fmla="*/ 74 w 732"/>
              <a:gd name="T7" fmla="*/ 238 h 480"/>
              <a:gd name="T8" fmla="*/ 93 w 732"/>
              <a:gd name="T9" fmla="*/ 296 h 480"/>
              <a:gd name="T10" fmla="*/ 111 w 732"/>
              <a:gd name="T11" fmla="*/ 346 h 480"/>
              <a:gd name="T12" fmla="*/ 135 w 732"/>
              <a:gd name="T13" fmla="*/ 386 h 480"/>
              <a:gd name="T14" fmla="*/ 153 w 732"/>
              <a:gd name="T15" fmla="*/ 417 h 480"/>
              <a:gd name="T16" fmla="*/ 176 w 732"/>
              <a:gd name="T17" fmla="*/ 444 h 480"/>
              <a:gd name="T18" fmla="*/ 195 w 732"/>
              <a:gd name="T19" fmla="*/ 462 h 480"/>
              <a:gd name="T20" fmla="*/ 213 w 732"/>
              <a:gd name="T21" fmla="*/ 476 h 480"/>
              <a:gd name="T22" fmla="*/ 236 w 732"/>
              <a:gd name="T23" fmla="*/ 480 h 480"/>
              <a:gd name="T24" fmla="*/ 255 w 732"/>
              <a:gd name="T25" fmla="*/ 480 h 480"/>
              <a:gd name="T26" fmla="*/ 273 w 732"/>
              <a:gd name="T27" fmla="*/ 471 h 480"/>
              <a:gd name="T28" fmla="*/ 297 w 732"/>
              <a:gd name="T29" fmla="*/ 462 h 480"/>
              <a:gd name="T30" fmla="*/ 315 w 732"/>
              <a:gd name="T31" fmla="*/ 444 h 480"/>
              <a:gd name="T32" fmla="*/ 334 w 732"/>
              <a:gd name="T33" fmla="*/ 431 h 480"/>
              <a:gd name="T34" fmla="*/ 357 w 732"/>
              <a:gd name="T35" fmla="*/ 408 h 480"/>
              <a:gd name="T36" fmla="*/ 375 w 732"/>
              <a:gd name="T37" fmla="*/ 390 h 480"/>
              <a:gd name="T38" fmla="*/ 398 w 732"/>
              <a:gd name="T39" fmla="*/ 368 h 480"/>
              <a:gd name="T40" fmla="*/ 417 w 732"/>
              <a:gd name="T41" fmla="*/ 346 h 480"/>
              <a:gd name="T42" fmla="*/ 435 w 732"/>
              <a:gd name="T43" fmla="*/ 328 h 480"/>
              <a:gd name="T44" fmla="*/ 459 w 732"/>
              <a:gd name="T45" fmla="*/ 310 h 480"/>
              <a:gd name="T46" fmla="*/ 477 w 732"/>
              <a:gd name="T47" fmla="*/ 296 h 480"/>
              <a:gd name="T48" fmla="*/ 496 w 732"/>
              <a:gd name="T49" fmla="*/ 283 h 480"/>
              <a:gd name="T50" fmla="*/ 519 w 732"/>
              <a:gd name="T51" fmla="*/ 274 h 480"/>
              <a:gd name="T52" fmla="*/ 537 w 732"/>
              <a:gd name="T53" fmla="*/ 269 h 480"/>
              <a:gd name="T54" fmla="*/ 556 w 732"/>
              <a:gd name="T55" fmla="*/ 265 h 480"/>
              <a:gd name="T56" fmla="*/ 579 w 732"/>
              <a:gd name="T57" fmla="*/ 265 h 480"/>
              <a:gd name="T58" fmla="*/ 597 w 732"/>
              <a:gd name="T59" fmla="*/ 265 h 480"/>
              <a:gd name="T60" fmla="*/ 621 w 732"/>
              <a:gd name="T61" fmla="*/ 274 h 480"/>
              <a:gd name="T62" fmla="*/ 639 w 732"/>
              <a:gd name="T63" fmla="*/ 278 h 480"/>
              <a:gd name="T64" fmla="*/ 658 w 732"/>
              <a:gd name="T65" fmla="*/ 287 h 480"/>
              <a:gd name="T66" fmla="*/ 681 w 732"/>
              <a:gd name="T67" fmla="*/ 296 h 480"/>
              <a:gd name="T68" fmla="*/ 699 w 732"/>
              <a:gd name="T69" fmla="*/ 310 h 480"/>
              <a:gd name="T70" fmla="*/ 718 w 732"/>
              <a:gd name="T71" fmla="*/ 319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2" h="480">
                <a:moveTo>
                  <a:pt x="0" y="0"/>
                </a:moveTo>
                <a:lnTo>
                  <a:pt x="14" y="36"/>
                </a:lnTo>
                <a:lnTo>
                  <a:pt x="24" y="76"/>
                </a:lnTo>
                <a:lnTo>
                  <a:pt x="33" y="112"/>
                </a:lnTo>
                <a:lnTo>
                  <a:pt x="42" y="144"/>
                </a:lnTo>
                <a:lnTo>
                  <a:pt x="51" y="180"/>
                </a:lnTo>
                <a:lnTo>
                  <a:pt x="65" y="211"/>
                </a:lnTo>
                <a:lnTo>
                  <a:pt x="74" y="238"/>
                </a:lnTo>
                <a:lnTo>
                  <a:pt x="84" y="269"/>
                </a:lnTo>
                <a:lnTo>
                  <a:pt x="93" y="296"/>
                </a:lnTo>
                <a:lnTo>
                  <a:pt x="102" y="319"/>
                </a:lnTo>
                <a:lnTo>
                  <a:pt x="111" y="346"/>
                </a:lnTo>
                <a:lnTo>
                  <a:pt x="125" y="364"/>
                </a:lnTo>
                <a:lnTo>
                  <a:pt x="135" y="386"/>
                </a:lnTo>
                <a:lnTo>
                  <a:pt x="144" y="404"/>
                </a:lnTo>
                <a:lnTo>
                  <a:pt x="153" y="417"/>
                </a:lnTo>
                <a:lnTo>
                  <a:pt x="162" y="431"/>
                </a:lnTo>
                <a:lnTo>
                  <a:pt x="176" y="444"/>
                </a:lnTo>
                <a:lnTo>
                  <a:pt x="186" y="453"/>
                </a:lnTo>
                <a:lnTo>
                  <a:pt x="195" y="462"/>
                </a:lnTo>
                <a:lnTo>
                  <a:pt x="204" y="471"/>
                </a:lnTo>
                <a:lnTo>
                  <a:pt x="213" y="476"/>
                </a:lnTo>
                <a:lnTo>
                  <a:pt x="223" y="480"/>
                </a:lnTo>
                <a:lnTo>
                  <a:pt x="236" y="480"/>
                </a:lnTo>
                <a:lnTo>
                  <a:pt x="246" y="480"/>
                </a:lnTo>
                <a:lnTo>
                  <a:pt x="255" y="480"/>
                </a:lnTo>
                <a:lnTo>
                  <a:pt x="264" y="476"/>
                </a:lnTo>
                <a:lnTo>
                  <a:pt x="273" y="471"/>
                </a:lnTo>
                <a:lnTo>
                  <a:pt x="287" y="467"/>
                </a:lnTo>
                <a:lnTo>
                  <a:pt x="297" y="462"/>
                </a:lnTo>
                <a:lnTo>
                  <a:pt x="306" y="453"/>
                </a:lnTo>
                <a:lnTo>
                  <a:pt x="315" y="444"/>
                </a:lnTo>
                <a:lnTo>
                  <a:pt x="324" y="440"/>
                </a:lnTo>
                <a:lnTo>
                  <a:pt x="334" y="431"/>
                </a:lnTo>
                <a:lnTo>
                  <a:pt x="348" y="417"/>
                </a:lnTo>
                <a:lnTo>
                  <a:pt x="357" y="408"/>
                </a:lnTo>
                <a:lnTo>
                  <a:pt x="366" y="399"/>
                </a:lnTo>
                <a:lnTo>
                  <a:pt x="375" y="390"/>
                </a:lnTo>
                <a:lnTo>
                  <a:pt x="385" y="377"/>
                </a:lnTo>
                <a:lnTo>
                  <a:pt x="398" y="368"/>
                </a:lnTo>
                <a:lnTo>
                  <a:pt x="408" y="359"/>
                </a:lnTo>
                <a:lnTo>
                  <a:pt x="417" y="346"/>
                </a:lnTo>
                <a:lnTo>
                  <a:pt x="426" y="337"/>
                </a:lnTo>
                <a:lnTo>
                  <a:pt x="435" y="328"/>
                </a:lnTo>
                <a:lnTo>
                  <a:pt x="445" y="319"/>
                </a:lnTo>
                <a:lnTo>
                  <a:pt x="459" y="310"/>
                </a:lnTo>
                <a:lnTo>
                  <a:pt x="468" y="305"/>
                </a:lnTo>
                <a:lnTo>
                  <a:pt x="477" y="296"/>
                </a:lnTo>
                <a:lnTo>
                  <a:pt x="486" y="292"/>
                </a:lnTo>
                <a:lnTo>
                  <a:pt x="496" y="283"/>
                </a:lnTo>
                <a:lnTo>
                  <a:pt x="510" y="278"/>
                </a:lnTo>
                <a:lnTo>
                  <a:pt x="519" y="274"/>
                </a:lnTo>
                <a:lnTo>
                  <a:pt x="528" y="269"/>
                </a:lnTo>
                <a:lnTo>
                  <a:pt x="537" y="269"/>
                </a:lnTo>
                <a:lnTo>
                  <a:pt x="547" y="265"/>
                </a:lnTo>
                <a:lnTo>
                  <a:pt x="556" y="265"/>
                </a:lnTo>
                <a:lnTo>
                  <a:pt x="570" y="265"/>
                </a:lnTo>
                <a:lnTo>
                  <a:pt x="579" y="265"/>
                </a:lnTo>
                <a:lnTo>
                  <a:pt x="588" y="265"/>
                </a:lnTo>
                <a:lnTo>
                  <a:pt x="597" y="265"/>
                </a:lnTo>
                <a:lnTo>
                  <a:pt x="607" y="269"/>
                </a:lnTo>
                <a:lnTo>
                  <a:pt x="621" y="274"/>
                </a:lnTo>
                <a:lnTo>
                  <a:pt x="630" y="274"/>
                </a:lnTo>
                <a:lnTo>
                  <a:pt x="639" y="278"/>
                </a:lnTo>
                <a:lnTo>
                  <a:pt x="648" y="283"/>
                </a:lnTo>
                <a:lnTo>
                  <a:pt x="658" y="287"/>
                </a:lnTo>
                <a:lnTo>
                  <a:pt x="667" y="292"/>
                </a:lnTo>
                <a:lnTo>
                  <a:pt x="681" y="296"/>
                </a:lnTo>
                <a:lnTo>
                  <a:pt x="690" y="305"/>
                </a:lnTo>
                <a:lnTo>
                  <a:pt x="699" y="310"/>
                </a:lnTo>
                <a:lnTo>
                  <a:pt x="709" y="314"/>
                </a:lnTo>
                <a:lnTo>
                  <a:pt x="718" y="319"/>
                </a:lnTo>
                <a:lnTo>
                  <a:pt x="732" y="328"/>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398" name="Line 30">
            <a:extLst>
              <a:ext uri="{FF2B5EF4-FFF2-40B4-BE49-F238E27FC236}">
                <a16:creationId xmlns:a16="http://schemas.microsoft.com/office/drawing/2014/main" id="{CA456149-52A9-428C-8550-C963B264B677}"/>
              </a:ext>
            </a:extLst>
          </p:cNvPr>
          <p:cNvSpPr>
            <a:spLocks noChangeShapeType="1"/>
          </p:cNvSpPr>
          <p:nvPr/>
        </p:nvSpPr>
        <p:spPr bwMode="auto">
          <a:xfrm>
            <a:off x="1698625" y="5738813"/>
            <a:ext cx="3200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401" name="Line 33">
            <a:extLst>
              <a:ext uri="{FF2B5EF4-FFF2-40B4-BE49-F238E27FC236}">
                <a16:creationId xmlns:a16="http://schemas.microsoft.com/office/drawing/2014/main" id="{FD66D8AA-AE25-4075-946B-13C65E5BB13A}"/>
              </a:ext>
            </a:extLst>
          </p:cNvPr>
          <p:cNvSpPr>
            <a:spLocks noChangeShapeType="1"/>
          </p:cNvSpPr>
          <p:nvPr/>
        </p:nvSpPr>
        <p:spPr bwMode="auto">
          <a:xfrm>
            <a:off x="2957513" y="4902200"/>
            <a:ext cx="638175"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402" name="Text Box 34">
            <a:extLst>
              <a:ext uri="{FF2B5EF4-FFF2-40B4-BE49-F238E27FC236}">
                <a16:creationId xmlns:a16="http://schemas.microsoft.com/office/drawing/2014/main" id="{65550296-0E9A-45D8-A3DD-F6CF4D72E55D}"/>
              </a:ext>
            </a:extLst>
          </p:cNvPr>
          <p:cNvSpPr txBox="1">
            <a:spLocks noChangeArrowheads="1"/>
          </p:cNvSpPr>
          <p:nvPr/>
        </p:nvSpPr>
        <p:spPr bwMode="auto">
          <a:xfrm>
            <a:off x="2971800" y="4419600"/>
            <a:ext cx="5397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W</a:t>
            </a:r>
            <a:r>
              <a:rPr lang="en-US" altLang="en-US" i="1" baseline="-25000"/>
              <a:t>f</a:t>
            </a:r>
            <a:endParaRPr lang="en-US" altLang="en-US" i="1"/>
          </a:p>
        </p:txBody>
      </p:sp>
      <p:graphicFrame>
        <p:nvGraphicFramePr>
          <p:cNvPr id="58473" name="Object 105">
            <a:extLst>
              <a:ext uri="{FF2B5EF4-FFF2-40B4-BE49-F238E27FC236}">
                <a16:creationId xmlns:a16="http://schemas.microsoft.com/office/drawing/2014/main" id="{94B0B82F-FFDC-41A8-BF71-584AA115768A}"/>
              </a:ext>
            </a:extLst>
          </p:cNvPr>
          <p:cNvGraphicFramePr>
            <a:graphicFrameLocks noChangeAspect="1"/>
          </p:cNvGraphicFramePr>
          <p:nvPr>
            <p:extLst>
              <p:ext uri="{D42A27DB-BD31-4B8C-83A1-F6EECF244321}">
                <p14:modId xmlns:p14="http://schemas.microsoft.com/office/powerpoint/2010/main" val="3434285166"/>
              </p:ext>
            </p:extLst>
          </p:nvPr>
        </p:nvGraphicFramePr>
        <p:xfrm>
          <a:off x="5203825" y="3810000"/>
          <a:ext cx="3738563" cy="831850"/>
        </p:xfrm>
        <a:graphic>
          <a:graphicData uri="http://schemas.openxmlformats.org/presentationml/2006/ole">
            <mc:AlternateContent xmlns:mc="http://schemas.openxmlformats.org/markup-compatibility/2006">
              <mc:Choice xmlns:v="urn:schemas-microsoft-com:vml" Requires="v">
                <p:oleObj spid="_x0000_s16395" name="Equation" r:id="rId6" imgW="1765080" imgH="393480" progId="Equation.DSMT4">
                  <p:embed/>
                </p:oleObj>
              </mc:Choice>
              <mc:Fallback>
                <p:oleObj name="Equation" r:id="rId6" imgW="1765080" imgH="393480" progId="Equation.DSMT4">
                  <p:embed/>
                  <p:pic>
                    <p:nvPicPr>
                      <p:cNvPr id="0" name="Object 105"/>
                      <p:cNvPicPr>
                        <a:picLocks noChangeAspect="1" noChangeArrowheads="1"/>
                      </p:cNvPicPr>
                      <p:nvPr/>
                    </p:nvPicPr>
                    <p:blipFill>
                      <a:blip r:embed="rId7"/>
                      <a:srcRect/>
                      <a:stretch>
                        <a:fillRect/>
                      </a:stretch>
                    </p:blipFill>
                    <p:spPr bwMode="auto">
                      <a:xfrm>
                        <a:off x="5203825" y="3810000"/>
                        <a:ext cx="3738563" cy="831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8474" name="Text Box 106">
            <a:extLst>
              <a:ext uri="{FF2B5EF4-FFF2-40B4-BE49-F238E27FC236}">
                <a16:creationId xmlns:a16="http://schemas.microsoft.com/office/drawing/2014/main" id="{A80EE938-8D3F-47C2-91F3-BB3D660446FA}"/>
              </a:ext>
            </a:extLst>
          </p:cNvPr>
          <p:cNvSpPr txBox="1">
            <a:spLocks noChangeArrowheads="1"/>
          </p:cNvSpPr>
          <p:nvPr/>
        </p:nvSpPr>
        <p:spPr bwMode="auto">
          <a:xfrm>
            <a:off x="5486400" y="5105400"/>
            <a:ext cx="35052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latin typeface="Symbol" panose="05050102010706020507" pitchFamily="18" charset="2"/>
              </a:rPr>
              <a:t>l</a:t>
            </a:r>
            <a:r>
              <a:rPr lang="en-US" altLang="en-US" i="1"/>
              <a:t> … </a:t>
            </a:r>
            <a:r>
              <a:rPr lang="en-US" altLang="en-US"/>
              <a:t>wavelength</a:t>
            </a:r>
          </a:p>
          <a:p>
            <a:r>
              <a:rPr lang="en-US" altLang="en-US" i="1"/>
              <a:t>F</a:t>
            </a:r>
            <a:r>
              <a:rPr lang="en-US" altLang="en-US"/>
              <a:t> = </a:t>
            </a:r>
            <a:r>
              <a:rPr lang="en-US" altLang="en-US" i="1"/>
              <a:t>R</a:t>
            </a:r>
            <a:r>
              <a:rPr lang="en-US" altLang="en-US" baseline="-25000"/>
              <a:t>0</a:t>
            </a:r>
            <a:r>
              <a:rPr lang="en-US" altLang="en-US"/>
              <a:t> / 2</a:t>
            </a:r>
            <a:r>
              <a:rPr lang="en-US" altLang="en-US" i="1"/>
              <a:t>a</a:t>
            </a:r>
            <a:r>
              <a:rPr lang="en-US" altLang="en-US"/>
              <a:t> … transducer </a:t>
            </a:r>
          </a:p>
          <a:p>
            <a:r>
              <a:rPr lang="en-US" altLang="en-US"/>
              <a:t>                        F number</a:t>
            </a:r>
          </a:p>
        </p:txBody>
      </p:sp>
      <p:graphicFrame>
        <p:nvGraphicFramePr>
          <p:cNvPr id="58475" name="Object 107">
            <a:extLst>
              <a:ext uri="{FF2B5EF4-FFF2-40B4-BE49-F238E27FC236}">
                <a16:creationId xmlns:a16="http://schemas.microsoft.com/office/drawing/2014/main" id="{2C28D014-AC23-4CDF-B48A-5C354C57214B}"/>
              </a:ext>
            </a:extLst>
          </p:cNvPr>
          <p:cNvGraphicFramePr>
            <a:graphicFrameLocks noChangeAspect="1"/>
          </p:cNvGraphicFramePr>
          <p:nvPr/>
        </p:nvGraphicFramePr>
        <p:xfrm>
          <a:off x="3581400" y="2514600"/>
          <a:ext cx="5029200" cy="909638"/>
        </p:xfrm>
        <a:graphic>
          <a:graphicData uri="http://schemas.openxmlformats.org/presentationml/2006/ole">
            <mc:AlternateContent xmlns:mc="http://schemas.openxmlformats.org/markup-compatibility/2006">
              <mc:Choice xmlns:v="urn:schemas-microsoft-com:vml" Requires="v">
                <p:oleObj spid="_x0000_s16396" name="Equation" r:id="rId8" imgW="2666880" imgH="482400" progId="Equation.DSMT4">
                  <p:embed/>
                </p:oleObj>
              </mc:Choice>
              <mc:Fallback>
                <p:oleObj name="Equation" r:id="rId8" imgW="2666880" imgH="482400" progId="Equation.DSMT4">
                  <p:embed/>
                  <p:pic>
                    <p:nvPicPr>
                      <p:cNvPr id="0" name="Object 10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81400" y="2514600"/>
                        <a:ext cx="5029200" cy="909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8400" name="Text Box 32">
            <a:extLst>
              <a:ext uri="{FF2B5EF4-FFF2-40B4-BE49-F238E27FC236}">
                <a16:creationId xmlns:a16="http://schemas.microsoft.com/office/drawing/2014/main" id="{F39698C7-F77D-47CF-A22F-7DB61C87F3B5}"/>
              </a:ext>
            </a:extLst>
          </p:cNvPr>
          <p:cNvSpPr txBox="1">
            <a:spLocks noChangeArrowheads="1"/>
          </p:cNvSpPr>
          <p:nvPr/>
        </p:nvSpPr>
        <p:spPr bwMode="auto">
          <a:xfrm>
            <a:off x="2590800" y="6248400"/>
            <a:ext cx="10128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kay/R</a:t>
            </a:r>
            <a:r>
              <a:rPr lang="en-US" altLang="en-US" baseline="-25000"/>
              <a:t>0</a:t>
            </a:r>
            <a:endParaRPr lang="en-US" altLang="en-US"/>
          </a:p>
        </p:txBody>
      </p:sp>
      <p:sp>
        <p:nvSpPr>
          <p:cNvPr id="58477" name="Text Box 109">
            <a:extLst>
              <a:ext uri="{FF2B5EF4-FFF2-40B4-BE49-F238E27FC236}">
                <a16:creationId xmlns:a16="http://schemas.microsoft.com/office/drawing/2014/main" id="{008C6F2A-7CB4-40A9-AF17-BD3DC3CB2F2F}"/>
              </a:ext>
            </a:extLst>
          </p:cNvPr>
          <p:cNvSpPr txBox="1">
            <a:spLocks noChangeArrowheads="1"/>
          </p:cNvSpPr>
          <p:nvPr/>
        </p:nvSpPr>
        <p:spPr bwMode="auto">
          <a:xfrm>
            <a:off x="2092325" y="1900238"/>
            <a:ext cx="3429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q</a:t>
            </a:r>
          </a:p>
        </p:txBody>
      </p:sp>
      <p:graphicFrame>
        <p:nvGraphicFramePr>
          <p:cNvPr id="58478" name="Object 110">
            <a:extLst>
              <a:ext uri="{FF2B5EF4-FFF2-40B4-BE49-F238E27FC236}">
                <a16:creationId xmlns:a16="http://schemas.microsoft.com/office/drawing/2014/main" id="{7AF81ABD-87BE-48BC-A840-1C05EB0ED043}"/>
              </a:ext>
            </a:extLst>
          </p:cNvPr>
          <p:cNvGraphicFramePr>
            <a:graphicFrameLocks noChangeAspect="1"/>
          </p:cNvGraphicFramePr>
          <p:nvPr/>
        </p:nvGraphicFramePr>
        <p:xfrm>
          <a:off x="3505200" y="1600200"/>
          <a:ext cx="1593850" cy="512763"/>
        </p:xfrm>
        <a:graphic>
          <a:graphicData uri="http://schemas.openxmlformats.org/presentationml/2006/ole">
            <mc:AlternateContent xmlns:mc="http://schemas.openxmlformats.org/markup-compatibility/2006">
              <mc:Choice xmlns:v="urn:schemas-microsoft-com:vml" Requires="v">
                <p:oleObj spid="_x0000_s16397" name="Equation" r:id="rId10" imgW="749160" imgH="241200" progId="Equation.DSMT4">
                  <p:embed/>
                </p:oleObj>
              </mc:Choice>
              <mc:Fallback>
                <p:oleObj name="Equation" r:id="rId10" imgW="749160" imgH="241200" progId="Equation.DSMT4">
                  <p:embed/>
                  <p:pic>
                    <p:nvPicPr>
                      <p:cNvPr id="0" name="Object 1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05200" y="1600200"/>
                        <a:ext cx="1593850"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8479" name="Arc 111">
            <a:extLst>
              <a:ext uri="{FF2B5EF4-FFF2-40B4-BE49-F238E27FC236}">
                <a16:creationId xmlns:a16="http://schemas.microsoft.com/office/drawing/2014/main" id="{A4C0D3A1-6492-457D-83A9-27137B6AC592}"/>
              </a:ext>
            </a:extLst>
          </p:cNvPr>
          <p:cNvSpPr>
            <a:spLocks/>
          </p:cNvSpPr>
          <p:nvPr/>
        </p:nvSpPr>
        <p:spPr bwMode="auto">
          <a:xfrm rot="2330970">
            <a:off x="1963738" y="2078038"/>
            <a:ext cx="179387" cy="17462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8480" name="Group 112">
            <a:extLst>
              <a:ext uri="{FF2B5EF4-FFF2-40B4-BE49-F238E27FC236}">
                <a16:creationId xmlns:a16="http://schemas.microsoft.com/office/drawing/2014/main" id="{24CF10B0-39AE-47ED-998D-B9D1D772EE6E}"/>
              </a:ext>
            </a:extLst>
          </p:cNvPr>
          <p:cNvGrpSpPr>
            <a:grpSpLocks/>
          </p:cNvGrpSpPr>
          <p:nvPr/>
        </p:nvGrpSpPr>
        <p:grpSpPr bwMode="auto">
          <a:xfrm>
            <a:off x="8077200" y="4495800"/>
            <a:ext cx="381000" cy="500063"/>
            <a:chOff x="4704" y="2016"/>
            <a:chExt cx="240" cy="315"/>
          </a:xfrm>
        </p:grpSpPr>
        <p:sp>
          <p:nvSpPr>
            <p:cNvPr id="58481" name="Oval 113">
              <a:extLst>
                <a:ext uri="{FF2B5EF4-FFF2-40B4-BE49-F238E27FC236}">
                  <a16:creationId xmlns:a16="http://schemas.microsoft.com/office/drawing/2014/main" id="{D96CF794-018A-47DC-B449-47B54104C7C2}"/>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482" name="Oval 114">
              <a:extLst>
                <a:ext uri="{FF2B5EF4-FFF2-40B4-BE49-F238E27FC236}">
                  <a16:creationId xmlns:a16="http://schemas.microsoft.com/office/drawing/2014/main" id="{2430B251-FAF7-4C62-AB07-2F0994C567CA}"/>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483" name="Rectangle 115">
              <a:extLst>
                <a:ext uri="{FF2B5EF4-FFF2-40B4-BE49-F238E27FC236}">
                  <a16:creationId xmlns:a16="http://schemas.microsoft.com/office/drawing/2014/main" id="{EC4E9C92-69AA-4E53-9ED6-996501C95671}"/>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484" name="Line 116">
              <a:extLst>
                <a:ext uri="{FF2B5EF4-FFF2-40B4-BE49-F238E27FC236}">
                  <a16:creationId xmlns:a16="http://schemas.microsoft.com/office/drawing/2014/main" id="{9E95B54B-59B3-4EE8-94BA-DA6A525D8D43}"/>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a:extLst>
              <a:ext uri="{FF2B5EF4-FFF2-40B4-BE49-F238E27FC236}">
                <a16:creationId xmlns:a16="http://schemas.microsoft.com/office/drawing/2014/main" id="{F6A45526-E41B-43BA-93C3-0169ED5090BA}"/>
              </a:ext>
            </a:extLst>
          </p:cNvPr>
          <p:cNvSpPr txBox="1">
            <a:spLocks noChangeArrowheads="1"/>
          </p:cNvSpPr>
          <p:nvPr/>
        </p:nvSpPr>
        <p:spPr bwMode="auto">
          <a:xfrm>
            <a:off x="1384300" y="109538"/>
            <a:ext cx="65833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On-axis response at normal incidence to an interface</a:t>
            </a:r>
          </a:p>
          <a:p>
            <a:r>
              <a:rPr lang="en-US" altLang="en-US"/>
              <a:t>               (paraxial approximation)</a:t>
            </a:r>
          </a:p>
        </p:txBody>
      </p:sp>
      <p:sp>
        <p:nvSpPr>
          <p:cNvPr id="57348" name="Line 4">
            <a:extLst>
              <a:ext uri="{FF2B5EF4-FFF2-40B4-BE49-F238E27FC236}">
                <a16:creationId xmlns:a16="http://schemas.microsoft.com/office/drawing/2014/main" id="{54013916-6A47-417A-9B7A-2C0DB62A1B00}"/>
              </a:ext>
            </a:extLst>
          </p:cNvPr>
          <p:cNvSpPr>
            <a:spLocks noChangeShapeType="1"/>
          </p:cNvSpPr>
          <p:nvPr/>
        </p:nvSpPr>
        <p:spPr bwMode="auto">
          <a:xfrm>
            <a:off x="4419600" y="1231900"/>
            <a:ext cx="0" cy="2209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49" name="Line 5">
            <a:extLst>
              <a:ext uri="{FF2B5EF4-FFF2-40B4-BE49-F238E27FC236}">
                <a16:creationId xmlns:a16="http://schemas.microsoft.com/office/drawing/2014/main" id="{D8C422EE-4DB8-48DB-A260-EBF0A3537FE4}"/>
              </a:ext>
            </a:extLst>
          </p:cNvPr>
          <p:cNvSpPr>
            <a:spLocks noChangeShapeType="1"/>
          </p:cNvSpPr>
          <p:nvPr/>
        </p:nvSpPr>
        <p:spPr bwMode="auto">
          <a:xfrm>
            <a:off x="3124200" y="2236788"/>
            <a:ext cx="3505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50" name="Text Box 6">
            <a:extLst>
              <a:ext uri="{FF2B5EF4-FFF2-40B4-BE49-F238E27FC236}">
                <a16:creationId xmlns:a16="http://schemas.microsoft.com/office/drawing/2014/main" id="{F7080EA5-E139-4A43-9AD7-3782571129B5}"/>
              </a:ext>
            </a:extLst>
          </p:cNvPr>
          <p:cNvSpPr txBox="1">
            <a:spLocks noChangeArrowheads="1"/>
          </p:cNvSpPr>
          <p:nvPr/>
        </p:nvSpPr>
        <p:spPr bwMode="auto">
          <a:xfrm>
            <a:off x="3505200" y="2832100"/>
            <a:ext cx="4968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z</a:t>
            </a:r>
            <a:r>
              <a:rPr lang="en-US" altLang="en-US" baseline="-25000"/>
              <a:t>1</a:t>
            </a:r>
            <a:endParaRPr lang="en-US" altLang="en-US"/>
          </a:p>
        </p:txBody>
      </p:sp>
      <p:sp>
        <p:nvSpPr>
          <p:cNvPr id="57351" name="Text Box 7">
            <a:extLst>
              <a:ext uri="{FF2B5EF4-FFF2-40B4-BE49-F238E27FC236}">
                <a16:creationId xmlns:a16="http://schemas.microsoft.com/office/drawing/2014/main" id="{37DD21CD-F81E-48D3-98C6-60324CF25654}"/>
              </a:ext>
            </a:extLst>
          </p:cNvPr>
          <p:cNvSpPr txBox="1">
            <a:spLocks noChangeArrowheads="1"/>
          </p:cNvSpPr>
          <p:nvPr/>
        </p:nvSpPr>
        <p:spPr bwMode="auto">
          <a:xfrm>
            <a:off x="5105400" y="2908300"/>
            <a:ext cx="420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z</a:t>
            </a:r>
            <a:r>
              <a:rPr lang="en-US" altLang="en-US" baseline="-25000"/>
              <a:t>2</a:t>
            </a:r>
            <a:endParaRPr lang="en-US" altLang="en-US"/>
          </a:p>
        </p:txBody>
      </p:sp>
      <p:graphicFrame>
        <p:nvGraphicFramePr>
          <p:cNvPr id="57352" name="Object 8">
            <a:extLst>
              <a:ext uri="{FF2B5EF4-FFF2-40B4-BE49-F238E27FC236}">
                <a16:creationId xmlns:a16="http://schemas.microsoft.com/office/drawing/2014/main" id="{57F81148-BBE6-44CC-9B51-9FD565E2E2BB}"/>
              </a:ext>
            </a:extLst>
          </p:cNvPr>
          <p:cNvGraphicFramePr>
            <a:graphicFrameLocks noChangeAspect="1"/>
          </p:cNvGraphicFramePr>
          <p:nvPr>
            <p:extLst>
              <p:ext uri="{D42A27DB-BD31-4B8C-83A1-F6EECF244321}">
                <p14:modId xmlns:p14="http://schemas.microsoft.com/office/powerpoint/2010/main" val="3109716250"/>
              </p:ext>
            </p:extLst>
          </p:nvPr>
        </p:nvGraphicFramePr>
        <p:xfrm>
          <a:off x="288924" y="3352800"/>
          <a:ext cx="8639175" cy="1009932"/>
        </p:xfrm>
        <a:graphic>
          <a:graphicData uri="http://schemas.openxmlformats.org/presentationml/2006/ole">
            <mc:AlternateContent xmlns:mc="http://schemas.openxmlformats.org/markup-compatibility/2006">
              <mc:Choice xmlns:v="urn:schemas-microsoft-com:vml" Requires="v">
                <p:oleObj spid="_x0000_s17420" name="Equation" r:id="rId4" imgW="4787640" imgH="558720" progId="Equation.DSMT4">
                  <p:embed/>
                </p:oleObj>
              </mc:Choice>
              <mc:Fallback>
                <p:oleObj name="Equation" r:id="rId4" imgW="4787640" imgH="558720" progId="Equation.DSMT4">
                  <p:embed/>
                  <p:pic>
                    <p:nvPicPr>
                      <p:cNvPr id="0" name="Object 8"/>
                      <p:cNvPicPr>
                        <a:picLocks noChangeAspect="1" noChangeArrowheads="1"/>
                      </p:cNvPicPr>
                      <p:nvPr/>
                    </p:nvPicPr>
                    <p:blipFill>
                      <a:blip r:embed="rId5"/>
                      <a:srcRect/>
                      <a:stretch>
                        <a:fillRect/>
                      </a:stretch>
                    </p:blipFill>
                    <p:spPr bwMode="auto">
                      <a:xfrm>
                        <a:off x="288924" y="3352800"/>
                        <a:ext cx="8639175" cy="1009932"/>
                      </a:xfrm>
                      <a:prstGeom prst="rect">
                        <a:avLst/>
                      </a:prstGeom>
                      <a:noFill/>
                      <a:ln>
                        <a:noFill/>
                      </a:ln>
                      <a:effectLst/>
                    </p:spPr>
                  </p:pic>
                </p:oleObj>
              </mc:Fallback>
            </mc:AlternateContent>
          </a:graphicData>
        </a:graphic>
      </p:graphicFrame>
      <p:sp>
        <p:nvSpPr>
          <p:cNvPr id="57353" name="Oval 9">
            <a:extLst>
              <a:ext uri="{FF2B5EF4-FFF2-40B4-BE49-F238E27FC236}">
                <a16:creationId xmlns:a16="http://schemas.microsoft.com/office/drawing/2014/main" id="{4B253392-A3AC-4E51-B418-FA548A909A97}"/>
              </a:ext>
            </a:extLst>
          </p:cNvPr>
          <p:cNvSpPr>
            <a:spLocks noChangeArrowheads="1"/>
          </p:cNvSpPr>
          <p:nvPr/>
        </p:nvSpPr>
        <p:spPr bwMode="auto">
          <a:xfrm>
            <a:off x="5908675" y="2212975"/>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54" name="Line 10">
            <a:extLst>
              <a:ext uri="{FF2B5EF4-FFF2-40B4-BE49-F238E27FC236}">
                <a16:creationId xmlns:a16="http://schemas.microsoft.com/office/drawing/2014/main" id="{DA381953-19B2-4484-8C50-1F010200B4DC}"/>
              </a:ext>
            </a:extLst>
          </p:cNvPr>
          <p:cNvSpPr>
            <a:spLocks noChangeShapeType="1"/>
          </p:cNvSpPr>
          <p:nvPr/>
        </p:nvSpPr>
        <p:spPr bwMode="auto">
          <a:xfrm>
            <a:off x="5943600" y="2374900"/>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55" name="Line 11">
            <a:extLst>
              <a:ext uri="{FF2B5EF4-FFF2-40B4-BE49-F238E27FC236}">
                <a16:creationId xmlns:a16="http://schemas.microsoft.com/office/drawing/2014/main" id="{07909DEA-2203-46DE-AC5E-9155BC8BCE68}"/>
              </a:ext>
            </a:extLst>
          </p:cNvPr>
          <p:cNvSpPr>
            <a:spLocks noChangeShapeType="1"/>
          </p:cNvSpPr>
          <p:nvPr/>
        </p:nvSpPr>
        <p:spPr bwMode="auto">
          <a:xfrm>
            <a:off x="2971800" y="26670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56" name="Line 12">
            <a:extLst>
              <a:ext uri="{FF2B5EF4-FFF2-40B4-BE49-F238E27FC236}">
                <a16:creationId xmlns:a16="http://schemas.microsoft.com/office/drawing/2014/main" id="{9210F8D2-1B16-4D3D-ABCD-96B70F0A6DDB}"/>
              </a:ext>
            </a:extLst>
          </p:cNvPr>
          <p:cNvSpPr>
            <a:spLocks noChangeShapeType="1"/>
          </p:cNvSpPr>
          <p:nvPr/>
        </p:nvSpPr>
        <p:spPr bwMode="auto">
          <a:xfrm flipV="1">
            <a:off x="3001963" y="2832100"/>
            <a:ext cx="1417637" cy="635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57" name="Line 13">
            <a:extLst>
              <a:ext uri="{FF2B5EF4-FFF2-40B4-BE49-F238E27FC236}">
                <a16:creationId xmlns:a16="http://schemas.microsoft.com/office/drawing/2014/main" id="{84717178-FCCD-4AED-ABAE-4D6B2BEC91C9}"/>
              </a:ext>
            </a:extLst>
          </p:cNvPr>
          <p:cNvSpPr>
            <a:spLocks noChangeShapeType="1"/>
          </p:cNvSpPr>
          <p:nvPr/>
        </p:nvSpPr>
        <p:spPr bwMode="auto">
          <a:xfrm>
            <a:off x="4419600" y="2832100"/>
            <a:ext cx="15240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7358" name="Object 14">
            <a:extLst>
              <a:ext uri="{FF2B5EF4-FFF2-40B4-BE49-F238E27FC236}">
                <a16:creationId xmlns:a16="http://schemas.microsoft.com/office/drawing/2014/main" id="{622F9825-4CA2-468C-B633-DFB8D97E1E17}"/>
              </a:ext>
            </a:extLst>
          </p:cNvPr>
          <p:cNvGraphicFramePr>
            <a:graphicFrameLocks noChangeAspect="1"/>
          </p:cNvGraphicFramePr>
          <p:nvPr>
            <p:extLst>
              <p:ext uri="{D42A27DB-BD31-4B8C-83A1-F6EECF244321}">
                <p14:modId xmlns:p14="http://schemas.microsoft.com/office/powerpoint/2010/main" val="3860964100"/>
              </p:ext>
            </p:extLst>
          </p:nvPr>
        </p:nvGraphicFramePr>
        <p:xfrm>
          <a:off x="6961219" y="4648200"/>
          <a:ext cx="1981200" cy="2065338"/>
        </p:xfrm>
        <a:graphic>
          <a:graphicData uri="http://schemas.openxmlformats.org/presentationml/2006/ole">
            <mc:AlternateContent xmlns:mc="http://schemas.openxmlformats.org/markup-compatibility/2006">
              <mc:Choice xmlns:v="urn:schemas-microsoft-com:vml" Requires="v">
                <p:oleObj spid="_x0000_s17421" name="Equation" r:id="rId6" imgW="876240" imgH="914400" progId="Equation.DSMT4">
                  <p:embed/>
                </p:oleObj>
              </mc:Choice>
              <mc:Fallback>
                <p:oleObj name="Equation" r:id="rId6" imgW="876240" imgH="914400"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61219" y="4648200"/>
                        <a:ext cx="1981200" cy="2065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7359" name="Text Box 15">
            <a:extLst>
              <a:ext uri="{FF2B5EF4-FFF2-40B4-BE49-F238E27FC236}">
                <a16:creationId xmlns:a16="http://schemas.microsoft.com/office/drawing/2014/main" id="{1CEE0009-387D-4DAA-B90D-ADE7CDB583BB}"/>
              </a:ext>
            </a:extLst>
          </p:cNvPr>
          <p:cNvSpPr txBox="1">
            <a:spLocks noChangeArrowheads="1"/>
          </p:cNvSpPr>
          <p:nvPr/>
        </p:nvSpPr>
        <p:spPr bwMode="auto">
          <a:xfrm>
            <a:off x="1600200" y="1295400"/>
            <a:ext cx="7588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fluid</a:t>
            </a:r>
          </a:p>
        </p:txBody>
      </p:sp>
      <p:sp>
        <p:nvSpPr>
          <p:cNvPr id="57360" name="Text Box 16">
            <a:extLst>
              <a:ext uri="{FF2B5EF4-FFF2-40B4-BE49-F238E27FC236}">
                <a16:creationId xmlns:a16="http://schemas.microsoft.com/office/drawing/2014/main" id="{27B5B5E3-8C99-4396-BCD6-D0617BD3DBDA}"/>
              </a:ext>
            </a:extLst>
          </p:cNvPr>
          <p:cNvSpPr txBox="1">
            <a:spLocks noChangeArrowheads="1"/>
          </p:cNvSpPr>
          <p:nvPr/>
        </p:nvSpPr>
        <p:spPr bwMode="auto">
          <a:xfrm>
            <a:off x="4648200" y="1384300"/>
            <a:ext cx="7762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solid</a:t>
            </a:r>
          </a:p>
        </p:txBody>
      </p:sp>
      <p:grpSp>
        <p:nvGrpSpPr>
          <p:cNvPr id="57361" name="Group 17">
            <a:extLst>
              <a:ext uri="{FF2B5EF4-FFF2-40B4-BE49-F238E27FC236}">
                <a16:creationId xmlns:a16="http://schemas.microsoft.com/office/drawing/2014/main" id="{88FB8F35-CC17-4E5C-A12A-B2FD273A205B}"/>
              </a:ext>
            </a:extLst>
          </p:cNvPr>
          <p:cNvGrpSpPr>
            <a:grpSpLocks/>
          </p:cNvGrpSpPr>
          <p:nvPr/>
        </p:nvGrpSpPr>
        <p:grpSpPr bwMode="auto">
          <a:xfrm>
            <a:off x="1676400" y="1003300"/>
            <a:ext cx="1765300" cy="171450"/>
            <a:chOff x="2352" y="528"/>
            <a:chExt cx="1112" cy="108"/>
          </a:xfrm>
        </p:grpSpPr>
        <p:grpSp>
          <p:nvGrpSpPr>
            <p:cNvPr id="57362" name="Group 18">
              <a:extLst>
                <a:ext uri="{FF2B5EF4-FFF2-40B4-BE49-F238E27FC236}">
                  <a16:creationId xmlns:a16="http://schemas.microsoft.com/office/drawing/2014/main" id="{0C3AD470-07A8-4E55-89B4-7DC7BE013E9C}"/>
                </a:ext>
              </a:extLst>
            </p:cNvPr>
            <p:cNvGrpSpPr>
              <a:grpSpLocks/>
            </p:cNvGrpSpPr>
            <p:nvPr/>
          </p:nvGrpSpPr>
          <p:grpSpPr bwMode="auto">
            <a:xfrm>
              <a:off x="2352" y="528"/>
              <a:ext cx="286" cy="102"/>
              <a:chOff x="2352" y="528"/>
              <a:chExt cx="286" cy="102"/>
            </a:xfrm>
          </p:grpSpPr>
          <p:sp>
            <p:nvSpPr>
              <p:cNvPr id="57363" name="Arc 19">
                <a:extLst>
                  <a:ext uri="{FF2B5EF4-FFF2-40B4-BE49-F238E27FC236}">
                    <a16:creationId xmlns:a16="http://schemas.microsoft.com/office/drawing/2014/main" id="{072F8C99-00DB-4DE5-BF5C-D24754F42084}"/>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4" name="Arc 20">
                <a:extLst>
                  <a:ext uri="{FF2B5EF4-FFF2-40B4-BE49-F238E27FC236}">
                    <a16:creationId xmlns:a16="http://schemas.microsoft.com/office/drawing/2014/main" id="{012B71FF-0DF2-423E-818B-3A1C9F44D28E}"/>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365" name="Group 21">
              <a:extLst>
                <a:ext uri="{FF2B5EF4-FFF2-40B4-BE49-F238E27FC236}">
                  <a16:creationId xmlns:a16="http://schemas.microsoft.com/office/drawing/2014/main" id="{47E3DA8A-565B-4484-B1E6-AD697DF762D7}"/>
                </a:ext>
              </a:extLst>
            </p:cNvPr>
            <p:cNvGrpSpPr>
              <a:grpSpLocks/>
            </p:cNvGrpSpPr>
            <p:nvPr/>
          </p:nvGrpSpPr>
          <p:grpSpPr bwMode="auto">
            <a:xfrm>
              <a:off x="2911" y="534"/>
              <a:ext cx="286" cy="102"/>
              <a:chOff x="2352" y="528"/>
              <a:chExt cx="286" cy="102"/>
            </a:xfrm>
          </p:grpSpPr>
          <p:sp>
            <p:nvSpPr>
              <p:cNvPr id="57366" name="Arc 22">
                <a:extLst>
                  <a:ext uri="{FF2B5EF4-FFF2-40B4-BE49-F238E27FC236}">
                    <a16:creationId xmlns:a16="http://schemas.microsoft.com/office/drawing/2014/main" id="{6AE79A23-5CC6-4E10-8205-22B46D81845F}"/>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67" name="Arc 23">
                <a:extLst>
                  <a:ext uri="{FF2B5EF4-FFF2-40B4-BE49-F238E27FC236}">
                    <a16:creationId xmlns:a16="http://schemas.microsoft.com/office/drawing/2014/main" id="{16BBEDC3-E4DD-4A30-A32D-A35B391B50F5}"/>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368" name="Group 24">
              <a:extLst>
                <a:ext uri="{FF2B5EF4-FFF2-40B4-BE49-F238E27FC236}">
                  <a16:creationId xmlns:a16="http://schemas.microsoft.com/office/drawing/2014/main" id="{AA11B7AB-2CA8-439F-B99E-B1919A8FBBAD}"/>
                </a:ext>
              </a:extLst>
            </p:cNvPr>
            <p:cNvGrpSpPr>
              <a:grpSpLocks/>
            </p:cNvGrpSpPr>
            <p:nvPr/>
          </p:nvGrpSpPr>
          <p:grpSpPr bwMode="auto">
            <a:xfrm>
              <a:off x="2640" y="528"/>
              <a:ext cx="286" cy="102"/>
              <a:chOff x="2352" y="528"/>
              <a:chExt cx="286" cy="102"/>
            </a:xfrm>
          </p:grpSpPr>
          <p:sp>
            <p:nvSpPr>
              <p:cNvPr id="57369" name="Arc 25">
                <a:extLst>
                  <a:ext uri="{FF2B5EF4-FFF2-40B4-BE49-F238E27FC236}">
                    <a16:creationId xmlns:a16="http://schemas.microsoft.com/office/drawing/2014/main" id="{6A104054-B659-4B64-9244-A86FB06F696B}"/>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0" name="Arc 26">
                <a:extLst>
                  <a:ext uri="{FF2B5EF4-FFF2-40B4-BE49-F238E27FC236}">
                    <a16:creationId xmlns:a16="http://schemas.microsoft.com/office/drawing/2014/main" id="{819FA8BE-5E4A-4ED6-AD08-755BEED84A21}"/>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371" name="Group 27">
              <a:extLst>
                <a:ext uri="{FF2B5EF4-FFF2-40B4-BE49-F238E27FC236}">
                  <a16:creationId xmlns:a16="http://schemas.microsoft.com/office/drawing/2014/main" id="{AB19A60A-4D4E-403A-AB47-F0B78727F670}"/>
                </a:ext>
              </a:extLst>
            </p:cNvPr>
            <p:cNvGrpSpPr>
              <a:grpSpLocks/>
            </p:cNvGrpSpPr>
            <p:nvPr/>
          </p:nvGrpSpPr>
          <p:grpSpPr bwMode="auto">
            <a:xfrm>
              <a:off x="3178" y="532"/>
              <a:ext cx="286" cy="102"/>
              <a:chOff x="2352" y="528"/>
              <a:chExt cx="286" cy="102"/>
            </a:xfrm>
          </p:grpSpPr>
          <p:sp>
            <p:nvSpPr>
              <p:cNvPr id="57372" name="Arc 28">
                <a:extLst>
                  <a:ext uri="{FF2B5EF4-FFF2-40B4-BE49-F238E27FC236}">
                    <a16:creationId xmlns:a16="http://schemas.microsoft.com/office/drawing/2014/main" id="{CEE865E5-A06A-46F4-B825-BBC9C827A0C2}"/>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3" name="Arc 29">
                <a:extLst>
                  <a:ext uri="{FF2B5EF4-FFF2-40B4-BE49-F238E27FC236}">
                    <a16:creationId xmlns:a16="http://schemas.microsoft.com/office/drawing/2014/main" id="{25B3A941-AA00-44D0-B33F-10429DF436F1}"/>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pSp>
        <p:nvGrpSpPr>
          <p:cNvPr id="2" name="Group 1">
            <a:extLst>
              <a:ext uri="{FF2B5EF4-FFF2-40B4-BE49-F238E27FC236}">
                <a16:creationId xmlns:a16="http://schemas.microsoft.com/office/drawing/2014/main" id="{6EE35F5E-48D4-4029-9C06-7A4310D85C58}"/>
              </a:ext>
            </a:extLst>
          </p:cNvPr>
          <p:cNvGrpSpPr/>
          <p:nvPr/>
        </p:nvGrpSpPr>
        <p:grpSpPr>
          <a:xfrm>
            <a:off x="5943600" y="4426232"/>
            <a:ext cx="2819400" cy="228600"/>
            <a:chOff x="5334000" y="4495800"/>
            <a:chExt cx="2819400" cy="228600"/>
          </a:xfrm>
        </p:grpSpPr>
        <p:sp>
          <p:nvSpPr>
            <p:cNvPr id="57374" name="Line 30">
              <a:extLst>
                <a:ext uri="{FF2B5EF4-FFF2-40B4-BE49-F238E27FC236}">
                  <a16:creationId xmlns:a16="http://schemas.microsoft.com/office/drawing/2014/main" id="{90191E57-AB7B-478C-B0D1-7DA7CB275745}"/>
                </a:ext>
              </a:extLst>
            </p:cNvPr>
            <p:cNvSpPr>
              <a:spLocks noChangeShapeType="1"/>
            </p:cNvSpPr>
            <p:nvPr/>
          </p:nvSpPr>
          <p:spPr bwMode="auto">
            <a:xfrm>
              <a:off x="5334000" y="4724400"/>
              <a:ext cx="2819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75" name="Line 31">
              <a:extLst>
                <a:ext uri="{FF2B5EF4-FFF2-40B4-BE49-F238E27FC236}">
                  <a16:creationId xmlns:a16="http://schemas.microsoft.com/office/drawing/2014/main" id="{ADFD1ACF-9CBE-4D85-A3E8-E74406B467C0}"/>
                </a:ext>
              </a:extLst>
            </p:cNvPr>
            <p:cNvSpPr>
              <a:spLocks noChangeShapeType="1"/>
            </p:cNvSpPr>
            <p:nvPr/>
          </p:nvSpPr>
          <p:spPr bwMode="auto">
            <a:xfrm flipV="1">
              <a:off x="5334000" y="4495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76" name="Line 32">
              <a:extLst>
                <a:ext uri="{FF2B5EF4-FFF2-40B4-BE49-F238E27FC236}">
                  <a16:creationId xmlns:a16="http://schemas.microsoft.com/office/drawing/2014/main" id="{04B0DAEA-1E0F-41F4-AFE9-714EFBB35019}"/>
                </a:ext>
              </a:extLst>
            </p:cNvPr>
            <p:cNvSpPr>
              <a:spLocks noChangeShapeType="1"/>
            </p:cNvSpPr>
            <p:nvPr/>
          </p:nvSpPr>
          <p:spPr bwMode="auto">
            <a:xfrm flipV="1">
              <a:off x="8153400" y="4495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aphicFrame>
        <p:nvGraphicFramePr>
          <p:cNvPr id="57377" name="Object 33">
            <a:extLst>
              <a:ext uri="{FF2B5EF4-FFF2-40B4-BE49-F238E27FC236}">
                <a16:creationId xmlns:a16="http://schemas.microsoft.com/office/drawing/2014/main" id="{99EBABA7-6BB6-4409-A995-4E0464326CDD}"/>
              </a:ext>
            </a:extLst>
          </p:cNvPr>
          <p:cNvGraphicFramePr>
            <a:graphicFrameLocks noChangeAspect="1"/>
          </p:cNvGraphicFramePr>
          <p:nvPr>
            <p:extLst>
              <p:ext uri="{D42A27DB-BD31-4B8C-83A1-F6EECF244321}">
                <p14:modId xmlns:p14="http://schemas.microsoft.com/office/powerpoint/2010/main" val="2023851525"/>
              </p:ext>
            </p:extLst>
          </p:nvPr>
        </p:nvGraphicFramePr>
        <p:xfrm>
          <a:off x="5448300" y="4660539"/>
          <a:ext cx="1371600" cy="527050"/>
        </p:xfrm>
        <a:graphic>
          <a:graphicData uri="http://schemas.openxmlformats.org/presentationml/2006/ole">
            <mc:AlternateContent xmlns:mc="http://schemas.openxmlformats.org/markup-compatibility/2006">
              <mc:Choice xmlns:v="urn:schemas-microsoft-com:vml" Requires="v">
                <p:oleObj spid="_x0000_s17422" name="Equation" r:id="rId8" imgW="660240" imgH="253800" progId="Equation.DSMT4">
                  <p:embed/>
                </p:oleObj>
              </mc:Choice>
              <mc:Fallback>
                <p:oleObj name="Equation" r:id="rId8" imgW="660240" imgH="253800" progId="Equation.DSMT4">
                  <p:embed/>
                  <p:pic>
                    <p:nvPicPr>
                      <p:cNvPr id="0" name="Object 3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48300" y="4660539"/>
                        <a:ext cx="1371600" cy="527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7378" name="Line 34">
            <a:extLst>
              <a:ext uri="{FF2B5EF4-FFF2-40B4-BE49-F238E27FC236}">
                <a16:creationId xmlns:a16="http://schemas.microsoft.com/office/drawing/2014/main" id="{36FF5AF0-9350-4074-A5D8-19262C8A3225}"/>
              </a:ext>
            </a:extLst>
          </p:cNvPr>
          <p:cNvSpPr>
            <a:spLocks noChangeShapeType="1"/>
          </p:cNvSpPr>
          <p:nvPr/>
        </p:nvSpPr>
        <p:spPr bwMode="auto">
          <a:xfrm>
            <a:off x="5106988" y="2228850"/>
            <a:ext cx="6096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79" name="Text Box 35">
            <a:extLst>
              <a:ext uri="{FF2B5EF4-FFF2-40B4-BE49-F238E27FC236}">
                <a16:creationId xmlns:a16="http://schemas.microsoft.com/office/drawing/2014/main" id="{A76331E3-0F66-4920-AD6E-41CEDA5CD02F}"/>
              </a:ext>
            </a:extLst>
          </p:cNvPr>
          <p:cNvSpPr txBox="1">
            <a:spLocks noChangeArrowheads="1"/>
          </p:cNvSpPr>
          <p:nvPr/>
        </p:nvSpPr>
        <p:spPr bwMode="auto">
          <a:xfrm>
            <a:off x="5029200" y="2286000"/>
            <a:ext cx="4556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d</a:t>
            </a:r>
            <a:r>
              <a:rPr lang="en-US" altLang="en-US" baseline="-25000"/>
              <a:t>p</a:t>
            </a:r>
            <a:endParaRPr lang="en-US" altLang="en-US"/>
          </a:p>
        </p:txBody>
      </p:sp>
      <p:sp>
        <p:nvSpPr>
          <p:cNvPr id="57380" name="Line 36">
            <a:extLst>
              <a:ext uri="{FF2B5EF4-FFF2-40B4-BE49-F238E27FC236}">
                <a16:creationId xmlns:a16="http://schemas.microsoft.com/office/drawing/2014/main" id="{1157E055-13A9-42C2-AE43-FB4E20DEEA1C}"/>
              </a:ext>
            </a:extLst>
          </p:cNvPr>
          <p:cNvSpPr>
            <a:spLocks noChangeShapeType="1"/>
          </p:cNvSpPr>
          <p:nvPr/>
        </p:nvSpPr>
        <p:spPr bwMode="auto">
          <a:xfrm flipV="1">
            <a:off x="2514600" y="41910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81" name="Text Box 37">
            <a:extLst>
              <a:ext uri="{FF2B5EF4-FFF2-40B4-BE49-F238E27FC236}">
                <a16:creationId xmlns:a16="http://schemas.microsoft.com/office/drawing/2014/main" id="{09F4C694-A554-4C51-90F5-15187305D978}"/>
              </a:ext>
            </a:extLst>
          </p:cNvPr>
          <p:cNvSpPr txBox="1">
            <a:spLocks noChangeArrowheads="1"/>
          </p:cNvSpPr>
          <p:nvPr/>
        </p:nvSpPr>
        <p:spPr bwMode="auto">
          <a:xfrm>
            <a:off x="1524000" y="4648200"/>
            <a:ext cx="3100388"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transmission coefficient</a:t>
            </a:r>
          </a:p>
          <a:p>
            <a:r>
              <a:rPr lang="en-US" altLang="en-US"/>
              <a:t>    (velocity/velocity)</a:t>
            </a:r>
          </a:p>
        </p:txBody>
      </p:sp>
      <p:sp>
        <p:nvSpPr>
          <p:cNvPr id="57382" name="Line 38">
            <a:extLst>
              <a:ext uri="{FF2B5EF4-FFF2-40B4-BE49-F238E27FC236}">
                <a16:creationId xmlns:a16="http://schemas.microsoft.com/office/drawing/2014/main" id="{13E36EF7-66F3-47FB-9EA3-206CA026F925}"/>
              </a:ext>
            </a:extLst>
          </p:cNvPr>
          <p:cNvSpPr>
            <a:spLocks noChangeShapeType="1"/>
          </p:cNvSpPr>
          <p:nvPr/>
        </p:nvSpPr>
        <p:spPr bwMode="auto">
          <a:xfrm>
            <a:off x="4267200" y="6019800"/>
            <a:ext cx="1600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83" name="Line 39">
            <a:extLst>
              <a:ext uri="{FF2B5EF4-FFF2-40B4-BE49-F238E27FC236}">
                <a16:creationId xmlns:a16="http://schemas.microsoft.com/office/drawing/2014/main" id="{DF2610FB-E661-45C4-98F7-9C5957D9D36A}"/>
              </a:ext>
            </a:extLst>
          </p:cNvPr>
          <p:cNvSpPr>
            <a:spLocks noChangeShapeType="1"/>
          </p:cNvSpPr>
          <p:nvPr/>
        </p:nvSpPr>
        <p:spPr bwMode="auto">
          <a:xfrm flipV="1">
            <a:off x="5867400" y="5119968"/>
            <a:ext cx="184150" cy="89983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84" name="Text Box 40">
            <a:extLst>
              <a:ext uri="{FF2B5EF4-FFF2-40B4-BE49-F238E27FC236}">
                <a16:creationId xmlns:a16="http://schemas.microsoft.com/office/drawing/2014/main" id="{5B20425A-9228-4B60-9861-9080253EFD81}"/>
              </a:ext>
            </a:extLst>
          </p:cNvPr>
          <p:cNvSpPr txBox="1">
            <a:spLocks noChangeArrowheads="1"/>
          </p:cNvSpPr>
          <p:nvPr/>
        </p:nvSpPr>
        <p:spPr bwMode="auto">
          <a:xfrm>
            <a:off x="533400" y="5791200"/>
            <a:ext cx="3568669" cy="83099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same diffraction coefficient</a:t>
            </a:r>
          </a:p>
          <a:p>
            <a:r>
              <a:rPr lang="en-US" altLang="en-US" dirty="0"/>
              <a:t>expression as for a fluid</a:t>
            </a:r>
          </a:p>
        </p:txBody>
      </p:sp>
      <p:graphicFrame>
        <p:nvGraphicFramePr>
          <p:cNvPr id="57385" name="Object 41">
            <a:extLst>
              <a:ext uri="{FF2B5EF4-FFF2-40B4-BE49-F238E27FC236}">
                <a16:creationId xmlns:a16="http://schemas.microsoft.com/office/drawing/2014/main" id="{ED4F6589-353E-4296-90D8-2455A65B6863}"/>
              </a:ext>
            </a:extLst>
          </p:cNvPr>
          <p:cNvGraphicFramePr>
            <a:graphicFrameLocks noChangeAspect="1"/>
          </p:cNvGraphicFramePr>
          <p:nvPr/>
        </p:nvGraphicFramePr>
        <p:xfrm>
          <a:off x="2743200" y="1295400"/>
          <a:ext cx="736600" cy="438150"/>
        </p:xfrm>
        <a:graphic>
          <a:graphicData uri="http://schemas.openxmlformats.org/presentationml/2006/ole">
            <mc:AlternateContent xmlns:mc="http://schemas.openxmlformats.org/markup-compatibility/2006">
              <mc:Choice xmlns:v="urn:schemas-microsoft-com:vml" Requires="v">
                <p:oleObj spid="_x0000_s17423" name="Equation" r:id="rId10" imgW="406080" imgH="241200" progId="Equation.DSMT4">
                  <p:embed/>
                </p:oleObj>
              </mc:Choice>
              <mc:Fallback>
                <p:oleObj name="Equation" r:id="rId10" imgW="406080" imgH="241200" progId="Equation.DSMT4">
                  <p:embed/>
                  <p:pic>
                    <p:nvPicPr>
                      <p:cNvPr id="0" name="Object 4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43200" y="1295400"/>
                        <a:ext cx="736600"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7386" name="Object 42">
            <a:extLst>
              <a:ext uri="{FF2B5EF4-FFF2-40B4-BE49-F238E27FC236}">
                <a16:creationId xmlns:a16="http://schemas.microsoft.com/office/drawing/2014/main" id="{6950B4D8-99C8-46EF-A2E1-961EC8DD57E9}"/>
              </a:ext>
            </a:extLst>
          </p:cNvPr>
          <p:cNvGraphicFramePr>
            <a:graphicFrameLocks noChangeAspect="1"/>
          </p:cNvGraphicFramePr>
          <p:nvPr/>
        </p:nvGraphicFramePr>
        <p:xfrm>
          <a:off x="6705600" y="1447800"/>
          <a:ext cx="1320800" cy="482600"/>
        </p:xfrm>
        <a:graphic>
          <a:graphicData uri="http://schemas.openxmlformats.org/presentationml/2006/ole">
            <mc:AlternateContent xmlns:mc="http://schemas.openxmlformats.org/markup-compatibility/2006">
              <mc:Choice xmlns:v="urn:schemas-microsoft-com:vml" Requires="v">
                <p:oleObj spid="_x0000_s17424" name="Equation" r:id="rId12" imgW="660240" imgH="241200" progId="Equation.DSMT4">
                  <p:embed/>
                </p:oleObj>
              </mc:Choice>
              <mc:Fallback>
                <p:oleObj name="Equation" r:id="rId12" imgW="660240" imgH="241200" progId="Equation.DSMT4">
                  <p:embed/>
                  <p:pic>
                    <p:nvPicPr>
                      <p:cNvPr id="0" name="Object 4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705600" y="1447800"/>
                        <a:ext cx="1320800" cy="48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7387" name="Group 43">
            <a:extLst>
              <a:ext uri="{FF2B5EF4-FFF2-40B4-BE49-F238E27FC236}">
                <a16:creationId xmlns:a16="http://schemas.microsoft.com/office/drawing/2014/main" id="{E55A7752-A6EF-499D-A261-01E7BB3D607D}"/>
              </a:ext>
            </a:extLst>
          </p:cNvPr>
          <p:cNvGrpSpPr>
            <a:grpSpLocks/>
          </p:cNvGrpSpPr>
          <p:nvPr/>
        </p:nvGrpSpPr>
        <p:grpSpPr bwMode="auto">
          <a:xfrm>
            <a:off x="6324600" y="5562600"/>
            <a:ext cx="381000" cy="500063"/>
            <a:chOff x="4704" y="2016"/>
            <a:chExt cx="240" cy="315"/>
          </a:xfrm>
        </p:grpSpPr>
        <p:sp>
          <p:nvSpPr>
            <p:cNvPr id="57388" name="Oval 44">
              <a:extLst>
                <a:ext uri="{FF2B5EF4-FFF2-40B4-BE49-F238E27FC236}">
                  <a16:creationId xmlns:a16="http://schemas.microsoft.com/office/drawing/2014/main" id="{44AA21A5-9626-490F-A9D5-B20F8038060A}"/>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9" name="Oval 45">
              <a:extLst>
                <a:ext uri="{FF2B5EF4-FFF2-40B4-BE49-F238E27FC236}">
                  <a16:creationId xmlns:a16="http://schemas.microsoft.com/office/drawing/2014/main" id="{C156CE37-D844-4721-8510-5BA32117859F}"/>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90" name="Rectangle 46">
              <a:extLst>
                <a:ext uri="{FF2B5EF4-FFF2-40B4-BE49-F238E27FC236}">
                  <a16:creationId xmlns:a16="http://schemas.microsoft.com/office/drawing/2014/main" id="{96D64AE3-641B-4F23-BCAC-319E67BF9297}"/>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91" name="Line 47">
              <a:extLst>
                <a:ext uri="{FF2B5EF4-FFF2-40B4-BE49-F238E27FC236}">
                  <a16:creationId xmlns:a16="http://schemas.microsoft.com/office/drawing/2014/main" id="{989F01C5-D5C6-4087-8117-CE2C12BE9C03}"/>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7392" name="Arc 48">
            <a:extLst>
              <a:ext uri="{FF2B5EF4-FFF2-40B4-BE49-F238E27FC236}">
                <a16:creationId xmlns:a16="http://schemas.microsoft.com/office/drawing/2014/main" id="{B390F75D-CF1A-46B2-B117-9E2D622E0901}"/>
              </a:ext>
            </a:extLst>
          </p:cNvPr>
          <p:cNvSpPr>
            <a:spLocks/>
          </p:cNvSpPr>
          <p:nvPr/>
        </p:nvSpPr>
        <p:spPr bwMode="auto">
          <a:xfrm rot="-9125254">
            <a:off x="2895600" y="1946275"/>
            <a:ext cx="381000" cy="587375"/>
          </a:xfrm>
          <a:custGeom>
            <a:avLst/>
            <a:gdLst>
              <a:gd name="G0" fmla="+- 0 0 0"/>
              <a:gd name="G1" fmla="+- 21600 0 0"/>
              <a:gd name="G2" fmla="+- 21600 0 0"/>
              <a:gd name="T0" fmla="*/ 0 w 21600"/>
              <a:gd name="T1" fmla="*/ 0 h 33319"/>
              <a:gd name="T2" fmla="*/ 18145 w 21600"/>
              <a:gd name="T3" fmla="*/ 33319 h 33319"/>
              <a:gd name="T4" fmla="*/ 0 w 21600"/>
              <a:gd name="T5" fmla="*/ 21600 h 33319"/>
            </a:gdLst>
            <a:ahLst/>
            <a:cxnLst>
              <a:cxn ang="0">
                <a:pos x="T0" y="T1"/>
              </a:cxn>
              <a:cxn ang="0">
                <a:pos x="T2" y="T3"/>
              </a:cxn>
              <a:cxn ang="0">
                <a:pos x="T4" y="T5"/>
              </a:cxn>
            </a:cxnLst>
            <a:rect l="0" t="0" r="r" b="b"/>
            <a:pathLst>
              <a:path w="21600" h="33319" fill="none" extrusionOk="0">
                <a:moveTo>
                  <a:pt x="0" y="0"/>
                </a:moveTo>
                <a:cubicBezTo>
                  <a:pt x="11929" y="0"/>
                  <a:pt x="21600" y="9670"/>
                  <a:pt x="21600" y="21600"/>
                </a:cubicBezTo>
                <a:cubicBezTo>
                  <a:pt x="21600" y="25757"/>
                  <a:pt x="20400" y="29826"/>
                  <a:pt x="18144" y="33318"/>
                </a:cubicBezTo>
              </a:path>
              <a:path w="21600" h="33319" stroke="0" extrusionOk="0">
                <a:moveTo>
                  <a:pt x="0" y="0"/>
                </a:moveTo>
                <a:cubicBezTo>
                  <a:pt x="11929" y="0"/>
                  <a:pt x="21600" y="9670"/>
                  <a:pt x="21600" y="21600"/>
                </a:cubicBezTo>
                <a:cubicBezTo>
                  <a:pt x="21600" y="25757"/>
                  <a:pt x="20400" y="29826"/>
                  <a:pt x="18144" y="33318"/>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93" name="Line 49">
            <a:extLst>
              <a:ext uri="{FF2B5EF4-FFF2-40B4-BE49-F238E27FC236}">
                <a16:creationId xmlns:a16="http://schemas.microsoft.com/office/drawing/2014/main" id="{50BFC8B8-7B2F-46AC-816C-C5207290A17D}"/>
              </a:ext>
            </a:extLst>
          </p:cNvPr>
          <p:cNvSpPr>
            <a:spLocks noChangeShapeType="1"/>
          </p:cNvSpPr>
          <p:nvPr/>
        </p:nvSpPr>
        <p:spPr bwMode="auto">
          <a:xfrm>
            <a:off x="1892300" y="1925638"/>
            <a:ext cx="121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94" name="Line 50">
            <a:extLst>
              <a:ext uri="{FF2B5EF4-FFF2-40B4-BE49-F238E27FC236}">
                <a16:creationId xmlns:a16="http://schemas.microsoft.com/office/drawing/2014/main" id="{5507789E-C538-466B-B297-A487A70C396E}"/>
              </a:ext>
            </a:extLst>
          </p:cNvPr>
          <p:cNvSpPr>
            <a:spLocks noChangeShapeType="1"/>
          </p:cNvSpPr>
          <p:nvPr/>
        </p:nvSpPr>
        <p:spPr bwMode="auto">
          <a:xfrm>
            <a:off x="1922463" y="2595563"/>
            <a:ext cx="121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95" name="Line 51">
            <a:extLst>
              <a:ext uri="{FF2B5EF4-FFF2-40B4-BE49-F238E27FC236}">
                <a16:creationId xmlns:a16="http://schemas.microsoft.com/office/drawing/2014/main" id="{C5265102-2B66-4B7F-96E0-DC3078207DCE}"/>
              </a:ext>
            </a:extLst>
          </p:cNvPr>
          <p:cNvSpPr>
            <a:spLocks noChangeShapeType="1"/>
          </p:cNvSpPr>
          <p:nvPr/>
        </p:nvSpPr>
        <p:spPr bwMode="auto">
          <a:xfrm>
            <a:off x="1905000" y="1905000"/>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96" name="Line 52">
            <a:extLst>
              <a:ext uri="{FF2B5EF4-FFF2-40B4-BE49-F238E27FC236}">
                <a16:creationId xmlns:a16="http://schemas.microsoft.com/office/drawing/2014/main" id="{4A9D8EC9-9EFF-47DC-8D1D-AD04D9B62537}"/>
              </a:ext>
            </a:extLst>
          </p:cNvPr>
          <p:cNvSpPr>
            <a:spLocks noChangeShapeType="1"/>
          </p:cNvSpPr>
          <p:nvPr/>
        </p:nvSpPr>
        <p:spPr bwMode="auto">
          <a:xfrm>
            <a:off x="3200400" y="1905000"/>
            <a:ext cx="1208088" cy="1555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97" name="Line 53">
            <a:extLst>
              <a:ext uri="{FF2B5EF4-FFF2-40B4-BE49-F238E27FC236}">
                <a16:creationId xmlns:a16="http://schemas.microsoft.com/office/drawing/2014/main" id="{C15219F5-C7D2-42E4-B62D-A9F9598133DB}"/>
              </a:ext>
            </a:extLst>
          </p:cNvPr>
          <p:cNvSpPr>
            <a:spLocks noChangeShapeType="1"/>
          </p:cNvSpPr>
          <p:nvPr/>
        </p:nvSpPr>
        <p:spPr bwMode="auto">
          <a:xfrm>
            <a:off x="4419600" y="2057400"/>
            <a:ext cx="2133600" cy="838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98" name="Line 54">
            <a:extLst>
              <a:ext uri="{FF2B5EF4-FFF2-40B4-BE49-F238E27FC236}">
                <a16:creationId xmlns:a16="http://schemas.microsoft.com/office/drawing/2014/main" id="{33E3A9AF-11A2-47D0-9D33-A7B7114870E4}"/>
              </a:ext>
            </a:extLst>
          </p:cNvPr>
          <p:cNvSpPr>
            <a:spLocks noChangeShapeType="1"/>
          </p:cNvSpPr>
          <p:nvPr/>
        </p:nvSpPr>
        <p:spPr bwMode="auto">
          <a:xfrm flipV="1">
            <a:off x="3124200" y="2416175"/>
            <a:ext cx="1296988" cy="17462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99" name="Line 55">
            <a:extLst>
              <a:ext uri="{FF2B5EF4-FFF2-40B4-BE49-F238E27FC236}">
                <a16:creationId xmlns:a16="http://schemas.microsoft.com/office/drawing/2014/main" id="{AD346E87-AA83-4A7A-A2FC-E83F8FBFDEA6}"/>
              </a:ext>
            </a:extLst>
          </p:cNvPr>
          <p:cNvSpPr>
            <a:spLocks noChangeShapeType="1"/>
          </p:cNvSpPr>
          <p:nvPr/>
        </p:nvSpPr>
        <p:spPr bwMode="auto">
          <a:xfrm flipV="1">
            <a:off x="4419600" y="1524000"/>
            <a:ext cx="1981200" cy="914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00" name="Line 56">
            <a:extLst>
              <a:ext uri="{FF2B5EF4-FFF2-40B4-BE49-F238E27FC236}">
                <a16:creationId xmlns:a16="http://schemas.microsoft.com/office/drawing/2014/main" id="{797AAD93-79E4-4666-A1D0-2D0AD2EEA001}"/>
              </a:ext>
            </a:extLst>
          </p:cNvPr>
          <p:cNvSpPr>
            <a:spLocks noChangeShapeType="1"/>
          </p:cNvSpPr>
          <p:nvPr/>
        </p:nvSpPr>
        <p:spPr bwMode="auto">
          <a:xfrm>
            <a:off x="1828800" y="3317875"/>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01" name="Text Box 57">
            <a:extLst>
              <a:ext uri="{FF2B5EF4-FFF2-40B4-BE49-F238E27FC236}">
                <a16:creationId xmlns:a16="http://schemas.microsoft.com/office/drawing/2014/main" id="{80C77468-DFC3-42F3-8588-30F77AD7682E}"/>
              </a:ext>
            </a:extLst>
          </p:cNvPr>
          <p:cNvSpPr txBox="1">
            <a:spLocks noChangeArrowheads="1"/>
          </p:cNvSpPr>
          <p:nvPr/>
        </p:nvSpPr>
        <p:spPr bwMode="auto">
          <a:xfrm>
            <a:off x="686722" y="2811464"/>
            <a:ext cx="17891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displacement</a:t>
            </a:r>
          </a:p>
        </p:txBody>
      </p:sp>
      <p:sp>
        <p:nvSpPr>
          <p:cNvPr id="57402" name="Text Box 58">
            <a:extLst>
              <a:ext uri="{FF2B5EF4-FFF2-40B4-BE49-F238E27FC236}">
                <a16:creationId xmlns:a16="http://schemas.microsoft.com/office/drawing/2014/main" id="{81CD3559-90AA-46B0-A993-BD7644C38670}"/>
              </a:ext>
            </a:extLst>
          </p:cNvPr>
          <p:cNvSpPr txBox="1">
            <a:spLocks noChangeArrowheads="1"/>
          </p:cNvSpPr>
          <p:nvPr/>
        </p:nvSpPr>
        <p:spPr bwMode="auto">
          <a:xfrm>
            <a:off x="6019800" y="2133600"/>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x</a:t>
            </a:r>
          </a:p>
        </p:txBody>
      </p:sp>
      <p:cxnSp>
        <p:nvCxnSpPr>
          <p:cNvPr id="3" name="Straight Arrow Connector 2">
            <a:extLst>
              <a:ext uri="{FF2B5EF4-FFF2-40B4-BE49-F238E27FC236}">
                <a16:creationId xmlns:a16="http://schemas.microsoft.com/office/drawing/2014/main" id="{1C5A891A-6AA0-4CE8-8A06-82C60BAE27B8}"/>
              </a:ext>
            </a:extLst>
          </p:cNvPr>
          <p:cNvCxnSpPr/>
          <p:nvPr/>
        </p:nvCxnSpPr>
        <p:spPr bwMode="auto">
          <a:xfrm flipV="1">
            <a:off x="850107" y="4098925"/>
            <a:ext cx="0" cy="282575"/>
          </a:xfrm>
          <a:prstGeom prst="straightConnector1">
            <a:avLst/>
          </a:prstGeom>
          <a:solidFill>
            <a:schemeClr val="bg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TextBox 3">
            <a:extLst>
              <a:ext uri="{FF2B5EF4-FFF2-40B4-BE49-F238E27FC236}">
                <a16:creationId xmlns:a16="http://schemas.microsoft.com/office/drawing/2014/main" id="{47373CD5-3DA0-4E24-91FD-48A0E0F1D50D}"/>
              </a:ext>
            </a:extLst>
          </p:cNvPr>
          <p:cNvSpPr txBox="1"/>
          <p:nvPr/>
        </p:nvSpPr>
        <p:spPr>
          <a:xfrm>
            <a:off x="104895" y="4375084"/>
            <a:ext cx="1173719" cy="461665"/>
          </a:xfrm>
          <a:prstGeom prst="rect">
            <a:avLst/>
          </a:prstGeom>
          <a:noFill/>
        </p:spPr>
        <p:txBody>
          <a:bodyPr wrap="none" rtlCol="0">
            <a:spAutoFit/>
          </a:bodyPr>
          <a:lstStyle/>
          <a:p>
            <a:r>
              <a:rPr lang="en-US" dirty="0"/>
              <a:t>velocity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Line 2">
            <a:extLst>
              <a:ext uri="{FF2B5EF4-FFF2-40B4-BE49-F238E27FC236}">
                <a16:creationId xmlns:a16="http://schemas.microsoft.com/office/drawing/2014/main" id="{50057481-312B-4C06-B145-8DB089299203}"/>
              </a:ext>
            </a:extLst>
          </p:cNvPr>
          <p:cNvSpPr>
            <a:spLocks noChangeShapeType="1"/>
          </p:cNvSpPr>
          <p:nvPr/>
        </p:nvSpPr>
        <p:spPr bwMode="auto">
          <a:xfrm flipV="1">
            <a:off x="2090738" y="1501775"/>
            <a:ext cx="9906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699" name="Line 3">
            <a:extLst>
              <a:ext uri="{FF2B5EF4-FFF2-40B4-BE49-F238E27FC236}">
                <a16:creationId xmlns:a16="http://schemas.microsoft.com/office/drawing/2014/main" id="{3DBB731A-117B-488E-AE26-ACD1916EF3C9}"/>
              </a:ext>
            </a:extLst>
          </p:cNvPr>
          <p:cNvSpPr>
            <a:spLocks noChangeShapeType="1"/>
          </p:cNvSpPr>
          <p:nvPr/>
        </p:nvSpPr>
        <p:spPr bwMode="auto">
          <a:xfrm>
            <a:off x="2093913" y="2505075"/>
            <a:ext cx="4992687" cy="9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0" name="Line 4">
            <a:extLst>
              <a:ext uri="{FF2B5EF4-FFF2-40B4-BE49-F238E27FC236}">
                <a16:creationId xmlns:a16="http://schemas.microsoft.com/office/drawing/2014/main" id="{D3D8D61E-3270-4615-8AF6-4A834A82C1A7}"/>
              </a:ext>
            </a:extLst>
          </p:cNvPr>
          <p:cNvSpPr>
            <a:spLocks noChangeShapeType="1"/>
          </p:cNvSpPr>
          <p:nvPr/>
        </p:nvSpPr>
        <p:spPr bwMode="auto">
          <a:xfrm flipV="1">
            <a:off x="7077075" y="1517650"/>
            <a:ext cx="9906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1" name="Line 5">
            <a:extLst>
              <a:ext uri="{FF2B5EF4-FFF2-40B4-BE49-F238E27FC236}">
                <a16:creationId xmlns:a16="http://schemas.microsoft.com/office/drawing/2014/main" id="{88C09EAD-E492-4103-AE94-3AFE8DCD090D}"/>
              </a:ext>
            </a:extLst>
          </p:cNvPr>
          <p:cNvSpPr>
            <a:spLocks noChangeShapeType="1"/>
          </p:cNvSpPr>
          <p:nvPr/>
        </p:nvSpPr>
        <p:spPr bwMode="auto">
          <a:xfrm flipV="1">
            <a:off x="3073400" y="1519238"/>
            <a:ext cx="5026025" cy="15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2" name="Oval 6">
            <a:extLst>
              <a:ext uri="{FF2B5EF4-FFF2-40B4-BE49-F238E27FC236}">
                <a16:creationId xmlns:a16="http://schemas.microsoft.com/office/drawing/2014/main" id="{23BFFFB5-DE3C-4856-A5A1-2B80D621E15A}"/>
              </a:ext>
            </a:extLst>
          </p:cNvPr>
          <p:cNvSpPr>
            <a:spLocks noChangeArrowheads="1"/>
          </p:cNvSpPr>
          <p:nvPr/>
        </p:nvSpPr>
        <p:spPr bwMode="auto">
          <a:xfrm>
            <a:off x="4702175" y="1849438"/>
            <a:ext cx="914400" cy="228600"/>
          </a:xfrm>
          <a:prstGeom prst="ellipse">
            <a:avLst/>
          </a:prstGeom>
          <a:solidFill>
            <a:schemeClr val="bg1"/>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3" name="Oval 7">
            <a:extLst>
              <a:ext uri="{FF2B5EF4-FFF2-40B4-BE49-F238E27FC236}">
                <a16:creationId xmlns:a16="http://schemas.microsoft.com/office/drawing/2014/main" id="{A9F11E7C-FC6B-44F4-B40F-622CAA84A2BE}"/>
              </a:ext>
            </a:extLst>
          </p:cNvPr>
          <p:cNvSpPr>
            <a:spLocks noChangeArrowheads="1"/>
          </p:cNvSpPr>
          <p:nvPr/>
        </p:nvSpPr>
        <p:spPr bwMode="auto">
          <a:xfrm>
            <a:off x="4675188" y="1071563"/>
            <a:ext cx="914400" cy="228600"/>
          </a:xfrm>
          <a:prstGeom prst="ellipse">
            <a:avLst/>
          </a:prstGeom>
          <a:solidFill>
            <a:schemeClr val="bg1"/>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4" name="Line 8">
            <a:extLst>
              <a:ext uri="{FF2B5EF4-FFF2-40B4-BE49-F238E27FC236}">
                <a16:creationId xmlns:a16="http://schemas.microsoft.com/office/drawing/2014/main" id="{86606A53-24B6-4F1D-84D2-AD7F4B52DE39}"/>
              </a:ext>
            </a:extLst>
          </p:cNvPr>
          <p:cNvSpPr>
            <a:spLocks noChangeShapeType="1"/>
          </p:cNvSpPr>
          <p:nvPr/>
        </p:nvSpPr>
        <p:spPr bwMode="auto">
          <a:xfrm>
            <a:off x="4675188" y="1223963"/>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5" name="Line 9">
            <a:extLst>
              <a:ext uri="{FF2B5EF4-FFF2-40B4-BE49-F238E27FC236}">
                <a16:creationId xmlns:a16="http://schemas.microsoft.com/office/drawing/2014/main" id="{9FF23455-439F-4B59-BEFC-12C7E11C6100}"/>
              </a:ext>
            </a:extLst>
          </p:cNvPr>
          <p:cNvSpPr>
            <a:spLocks noChangeShapeType="1"/>
          </p:cNvSpPr>
          <p:nvPr/>
        </p:nvSpPr>
        <p:spPr bwMode="auto">
          <a:xfrm>
            <a:off x="5589588" y="1223963"/>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6" name="Line 10">
            <a:extLst>
              <a:ext uri="{FF2B5EF4-FFF2-40B4-BE49-F238E27FC236}">
                <a16:creationId xmlns:a16="http://schemas.microsoft.com/office/drawing/2014/main" id="{15A3AB3D-412F-4B2C-82B5-7713C3496C86}"/>
              </a:ext>
            </a:extLst>
          </p:cNvPr>
          <p:cNvSpPr>
            <a:spLocks noChangeShapeType="1"/>
          </p:cNvSpPr>
          <p:nvPr/>
        </p:nvSpPr>
        <p:spPr bwMode="auto">
          <a:xfrm>
            <a:off x="4979988" y="1300163"/>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7" name="Line 11">
            <a:extLst>
              <a:ext uri="{FF2B5EF4-FFF2-40B4-BE49-F238E27FC236}">
                <a16:creationId xmlns:a16="http://schemas.microsoft.com/office/drawing/2014/main" id="{08C72EE5-88AD-4A3D-B860-191E4403F807}"/>
              </a:ext>
            </a:extLst>
          </p:cNvPr>
          <p:cNvSpPr>
            <a:spLocks noChangeShapeType="1"/>
          </p:cNvSpPr>
          <p:nvPr/>
        </p:nvSpPr>
        <p:spPr bwMode="auto">
          <a:xfrm>
            <a:off x="5284788" y="1300163"/>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8" name="Line 12">
            <a:extLst>
              <a:ext uri="{FF2B5EF4-FFF2-40B4-BE49-F238E27FC236}">
                <a16:creationId xmlns:a16="http://schemas.microsoft.com/office/drawing/2014/main" id="{0B1BF9C1-E4BB-41DC-8A8E-222CD6903E9E}"/>
              </a:ext>
            </a:extLst>
          </p:cNvPr>
          <p:cNvSpPr>
            <a:spLocks noChangeShapeType="1"/>
          </p:cNvSpPr>
          <p:nvPr/>
        </p:nvSpPr>
        <p:spPr bwMode="auto">
          <a:xfrm>
            <a:off x="4816475" y="1095375"/>
            <a:ext cx="0" cy="7620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9" name="Line 13">
            <a:extLst>
              <a:ext uri="{FF2B5EF4-FFF2-40B4-BE49-F238E27FC236}">
                <a16:creationId xmlns:a16="http://schemas.microsoft.com/office/drawing/2014/main" id="{3FCC564F-53E6-4128-873C-5DC11D28A27D}"/>
              </a:ext>
            </a:extLst>
          </p:cNvPr>
          <p:cNvSpPr>
            <a:spLocks noChangeShapeType="1"/>
          </p:cNvSpPr>
          <p:nvPr/>
        </p:nvSpPr>
        <p:spPr bwMode="auto">
          <a:xfrm>
            <a:off x="5132388" y="1071563"/>
            <a:ext cx="0" cy="7620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10" name="Line 14">
            <a:extLst>
              <a:ext uri="{FF2B5EF4-FFF2-40B4-BE49-F238E27FC236}">
                <a16:creationId xmlns:a16="http://schemas.microsoft.com/office/drawing/2014/main" id="{6294583A-1A6F-4E9C-95A7-D3EA1AF7FE09}"/>
              </a:ext>
            </a:extLst>
          </p:cNvPr>
          <p:cNvSpPr>
            <a:spLocks noChangeShapeType="1"/>
          </p:cNvSpPr>
          <p:nvPr/>
        </p:nvSpPr>
        <p:spPr bwMode="auto">
          <a:xfrm>
            <a:off x="5437188" y="1108075"/>
            <a:ext cx="0" cy="7620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11" name="Text Box 15">
            <a:extLst>
              <a:ext uri="{FF2B5EF4-FFF2-40B4-BE49-F238E27FC236}">
                <a16:creationId xmlns:a16="http://schemas.microsoft.com/office/drawing/2014/main" id="{391961CE-CCAD-4B05-8B24-B0E6794E429E}"/>
              </a:ext>
            </a:extLst>
          </p:cNvPr>
          <p:cNvSpPr txBox="1">
            <a:spLocks noChangeArrowheads="1"/>
          </p:cNvSpPr>
          <p:nvPr/>
        </p:nvSpPr>
        <p:spPr bwMode="auto">
          <a:xfrm>
            <a:off x="5649913" y="827088"/>
            <a:ext cx="1911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baseline="-25000"/>
              <a:t>0</a:t>
            </a:r>
            <a:r>
              <a:rPr lang="en-US" altLang="en-US"/>
              <a:t> … pressure</a:t>
            </a:r>
          </a:p>
        </p:txBody>
      </p:sp>
      <p:sp>
        <p:nvSpPr>
          <p:cNvPr id="29712" name="Text Box 16">
            <a:extLst>
              <a:ext uri="{FF2B5EF4-FFF2-40B4-BE49-F238E27FC236}">
                <a16:creationId xmlns:a16="http://schemas.microsoft.com/office/drawing/2014/main" id="{171034D6-BCCB-413B-8B25-B866CBFF02F0}"/>
              </a:ext>
            </a:extLst>
          </p:cNvPr>
          <p:cNvSpPr txBox="1">
            <a:spLocks noChangeArrowheads="1"/>
          </p:cNvSpPr>
          <p:nvPr/>
        </p:nvSpPr>
        <p:spPr bwMode="auto">
          <a:xfrm>
            <a:off x="5894388" y="1909763"/>
            <a:ext cx="4778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a:t>
            </a:r>
            <a:r>
              <a:rPr lang="en-US" altLang="en-US" baseline="-25000"/>
              <a:t>T</a:t>
            </a:r>
            <a:endParaRPr lang="en-US" altLang="en-US"/>
          </a:p>
        </p:txBody>
      </p:sp>
      <p:sp>
        <p:nvSpPr>
          <p:cNvPr id="29713" name="Line 17">
            <a:extLst>
              <a:ext uri="{FF2B5EF4-FFF2-40B4-BE49-F238E27FC236}">
                <a16:creationId xmlns:a16="http://schemas.microsoft.com/office/drawing/2014/main" id="{9704C0C0-800F-4A2E-8CF4-97E80397B3EB}"/>
              </a:ext>
            </a:extLst>
          </p:cNvPr>
          <p:cNvSpPr>
            <a:spLocks noChangeShapeType="1"/>
          </p:cNvSpPr>
          <p:nvPr/>
        </p:nvSpPr>
        <p:spPr bwMode="auto">
          <a:xfrm flipH="1" flipV="1">
            <a:off x="5437188" y="2062163"/>
            <a:ext cx="4572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14" name="Line 18">
            <a:extLst>
              <a:ext uri="{FF2B5EF4-FFF2-40B4-BE49-F238E27FC236}">
                <a16:creationId xmlns:a16="http://schemas.microsoft.com/office/drawing/2014/main" id="{451CE384-5C5B-4E0A-A1B1-CA6F46CD8AA8}"/>
              </a:ext>
            </a:extLst>
          </p:cNvPr>
          <p:cNvSpPr>
            <a:spLocks noChangeShapeType="1"/>
          </p:cNvSpPr>
          <p:nvPr/>
        </p:nvSpPr>
        <p:spPr bwMode="auto">
          <a:xfrm flipH="1">
            <a:off x="4065588" y="1909763"/>
            <a:ext cx="990600" cy="1981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15" name="Line 19">
            <a:extLst>
              <a:ext uri="{FF2B5EF4-FFF2-40B4-BE49-F238E27FC236}">
                <a16:creationId xmlns:a16="http://schemas.microsoft.com/office/drawing/2014/main" id="{ECCAC74B-DF44-4D34-91A6-18AD570B58D9}"/>
              </a:ext>
            </a:extLst>
          </p:cNvPr>
          <p:cNvSpPr>
            <a:spLocks noChangeShapeType="1"/>
          </p:cNvSpPr>
          <p:nvPr/>
        </p:nvSpPr>
        <p:spPr bwMode="auto">
          <a:xfrm>
            <a:off x="5132388" y="1985963"/>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16" name="Text Box 20">
            <a:extLst>
              <a:ext uri="{FF2B5EF4-FFF2-40B4-BE49-F238E27FC236}">
                <a16:creationId xmlns:a16="http://schemas.microsoft.com/office/drawing/2014/main" id="{E4A449DA-E7F8-4914-9BAD-4D0761396952}"/>
              </a:ext>
            </a:extLst>
          </p:cNvPr>
          <p:cNvSpPr txBox="1">
            <a:spLocks noChangeArrowheads="1"/>
          </p:cNvSpPr>
          <p:nvPr/>
        </p:nvSpPr>
        <p:spPr bwMode="auto">
          <a:xfrm>
            <a:off x="5208588" y="2138363"/>
            <a:ext cx="354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n</a:t>
            </a:r>
            <a:endParaRPr lang="en-US" altLang="en-US"/>
          </a:p>
        </p:txBody>
      </p:sp>
      <p:sp>
        <p:nvSpPr>
          <p:cNvPr id="29717" name="Line 21">
            <a:extLst>
              <a:ext uri="{FF2B5EF4-FFF2-40B4-BE49-F238E27FC236}">
                <a16:creationId xmlns:a16="http://schemas.microsoft.com/office/drawing/2014/main" id="{BEF1B891-2D26-423F-B5A0-A2676462E59D}"/>
              </a:ext>
            </a:extLst>
          </p:cNvPr>
          <p:cNvSpPr>
            <a:spLocks noChangeShapeType="1"/>
          </p:cNvSpPr>
          <p:nvPr/>
        </p:nvSpPr>
        <p:spPr bwMode="auto">
          <a:xfrm>
            <a:off x="5132388" y="2747963"/>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18" name="Text Box 22">
            <a:extLst>
              <a:ext uri="{FF2B5EF4-FFF2-40B4-BE49-F238E27FC236}">
                <a16:creationId xmlns:a16="http://schemas.microsoft.com/office/drawing/2014/main" id="{5DF0A667-8131-4BD6-B439-670691D5E459}"/>
              </a:ext>
            </a:extLst>
          </p:cNvPr>
          <p:cNvSpPr txBox="1">
            <a:spLocks noChangeArrowheads="1"/>
          </p:cNvSpPr>
          <p:nvPr/>
        </p:nvSpPr>
        <p:spPr bwMode="auto">
          <a:xfrm>
            <a:off x="3684588" y="3814763"/>
            <a:ext cx="3921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x</a:t>
            </a:r>
            <a:r>
              <a:rPr lang="en-US" altLang="en-US"/>
              <a:t>'</a:t>
            </a:r>
          </a:p>
        </p:txBody>
      </p:sp>
      <p:sp>
        <p:nvSpPr>
          <p:cNvPr id="29719" name="Oval 23">
            <a:extLst>
              <a:ext uri="{FF2B5EF4-FFF2-40B4-BE49-F238E27FC236}">
                <a16:creationId xmlns:a16="http://schemas.microsoft.com/office/drawing/2014/main" id="{AFA9C539-E353-4C19-81C8-4D0A440217C0}"/>
              </a:ext>
            </a:extLst>
          </p:cNvPr>
          <p:cNvSpPr>
            <a:spLocks noChangeArrowheads="1"/>
          </p:cNvSpPr>
          <p:nvPr/>
        </p:nvSpPr>
        <p:spPr bwMode="auto">
          <a:xfrm>
            <a:off x="4010025" y="3827463"/>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20" name="Text Box 24">
            <a:extLst>
              <a:ext uri="{FF2B5EF4-FFF2-40B4-BE49-F238E27FC236}">
                <a16:creationId xmlns:a16="http://schemas.microsoft.com/office/drawing/2014/main" id="{DBFBADE4-75CA-495E-8A3E-AC1FACF897E8}"/>
              </a:ext>
            </a:extLst>
          </p:cNvPr>
          <p:cNvSpPr txBox="1">
            <a:spLocks noChangeArrowheads="1"/>
          </p:cNvSpPr>
          <p:nvPr/>
        </p:nvSpPr>
        <p:spPr bwMode="auto">
          <a:xfrm>
            <a:off x="4217988" y="2595563"/>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a:t>
            </a:r>
          </a:p>
        </p:txBody>
      </p:sp>
      <p:sp>
        <p:nvSpPr>
          <p:cNvPr id="29721" name="Line 25">
            <a:extLst>
              <a:ext uri="{FF2B5EF4-FFF2-40B4-BE49-F238E27FC236}">
                <a16:creationId xmlns:a16="http://schemas.microsoft.com/office/drawing/2014/main" id="{113AB572-9A3B-4EF2-94FF-AB5488E093DD}"/>
              </a:ext>
            </a:extLst>
          </p:cNvPr>
          <p:cNvSpPr>
            <a:spLocks noChangeShapeType="1"/>
          </p:cNvSpPr>
          <p:nvPr/>
        </p:nvSpPr>
        <p:spPr bwMode="auto">
          <a:xfrm flipH="1">
            <a:off x="4217988" y="3052763"/>
            <a:ext cx="277812" cy="54768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22" name="Line 26">
            <a:extLst>
              <a:ext uri="{FF2B5EF4-FFF2-40B4-BE49-F238E27FC236}">
                <a16:creationId xmlns:a16="http://schemas.microsoft.com/office/drawing/2014/main" id="{5D4F9424-1824-49A9-AD8F-85B65F142F98}"/>
              </a:ext>
            </a:extLst>
          </p:cNvPr>
          <p:cNvSpPr>
            <a:spLocks noChangeShapeType="1"/>
          </p:cNvSpPr>
          <p:nvPr/>
        </p:nvSpPr>
        <p:spPr bwMode="auto">
          <a:xfrm flipH="1" flipV="1">
            <a:off x="3913188" y="3052763"/>
            <a:ext cx="533400" cy="304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23" name="Text Box 27">
            <a:extLst>
              <a:ext uri="{FF2B5EF4-FFF2-40B4-BE49-F238E27FC236}">
                <a16:creationId xmlns:a16="http://schemas.microsoft.com/office/drawing/2014/main" id="{7A5E31A6-CB8F-4910-A457-C511FC7F42BC}"/>
              </a:ext>
            </a:extLst>
          </p:cNvPr>
          <p:cNvSpPr txBox="1">
            <a:spLocks noChangeArrowheads="1"/>
          </p:cNvSpPr>
          <p:nvPr/>
        </p:nvSpPr>
        <p:spPr bwMode="auto">
          <a:xfrm>
            <a:off x="4235450" y="3502025"/>
            <a:ext cx="455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d</a:t>
            </a:r>
            <a:r>
              <a:rPr lang="en-US" altLang="en-US" baseline="-25000"/>
              <a:t>1</a:t>
            </a:r>
            <a:endParaRPr lang="en-US" altLang="en-US"/>
          </a:p>
        </p:txBody>
      </p:sp>
      <p:sp>
        <p:nvSpPr>
          <p:cNvPr id="29724" name="Text Box 28">
            <a:extLst>
              <a:ext uri="{FF2B5EF4-FFF2-40B4-BE49-F238E27FC236}">
                <a16:creationId xmlns:a16="http://schemas.microsoft.com/office/drawing/2014/main" id="{0540F9DC-D3D3-4395-92E4-D5124C6EE3DB}"/>
              </a:ext>
            </a:extLst>
          </p:cNvPr>
          <p:cNvSpPr txBox="1">
            <a:spLocks noChangeArrowheads="1"/>
          </p:cNvSpPr>
          <p:nvPr/>
        </p:nvSpPr>
        <p:spPr bwMode="auto">
          <a:xfrm>
            <a:off x="3379788" y="2900363"/>
            <a:ext cx="4556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d</a:t>
            </a:r>
            <a:r>
              <a:rPr lang="en-US" altLang="en-US" baseline="-25000"/>
              <a:t>1</a:t>
            </a:r>
            <a:endParaRPr lang="en-US" altLang="en-US"/>
          </a:p>
        </p:txBody>
      </p:sp>
      <p:sp>
        <p:nvSpPr>
          <p:cNvPr id="29725" name="Text Box 29">
            <a:extLst>
              <a:ext uri="{FF2B5EF4-FFF2-40B4-BE49-F238E27FC236}">
                <a16:creationId xmlns:a16="http://schemas.microsoft.com/office/drawing/2014/main" id="{B1794695-AE21-449B-B3CC-F25EF4CD4ACC}"/>
              </a:ext>
            </a:extLst>
          </p:cNvPr>
          <p:cNvSpPr txBox="1">
            <a:spLocks noChangeArrowheads="1"/>
          </p:cNvSpPr>
          <p:nvPr/>
        </p:nvSpPr>
        <p:spPr bwMode="auto">
          <a:xfrm>
            <a:off x="3576638" y="2784475"/>
            <a:ext cx="273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s</a:t>
            </a:r>
            <a:endParaRPr lang="en-US" altLang="en-US"/>
          </a:p>
        </p:txBody>
      </p:sp>
      <p:sp>
        <p:nvSpPr>
          <p:cNvPr id="29726" name="Text Box 30">
            <a:extLst>
              <a:ext uri="{FF2B5EF4-FFF2-40B4-BE49-F238E27FC236}">
                <a16:creationId xmlns:a16="http://schemas.microsoft.com/office/drawing/2014/main" id="{BECCA24F-BA6B-43F6-84A6-E281153036D0}"/>
              </a:ext>
            </a:extLst>
          </p:cNvPr>
          <p:cNvSpPr txBox="1">
            <a:spLocks noChangeArrowheads="1"/>
          </p:cNvSpPr>
          <p:nvPr/>
        </p:nvSpPr>
        <p:spPr bwMode="auto">
          <a:xfrm>
            <a:off x="4419600" y="33528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p</a:t>
            </a:r>
            <a:endParaRPr lang="en-US" altLang="en-US"/>
          </a:p>
        </p:txBody>
      </p:sp>
      <p:sp>
        <p:nvSpPr>
          <p:cNvPr id="29727" name="Text Box 31">
            <a:extLst>
              <a:ext uri="{FF2B5EF4-FFF2-40B4-BE49-F238E27FC236}">
                <a16:creationId xmlns:a16="http://schemas.microsoft.com/office/drawing/2014/main" id="{B176C779-F1CF-4E60-B317-A63CDCC09C9C}"/>
              </a:ext>
            </a:extLst>
          </p:cNvPr>
          <p:cNvSpPr txBox="1">
            <a:spLocks noChangeArrowheads="1"/>
          </p:cNvSpPr>
          <p:nvPr/>
        </p:nvSpPr>
        <p:spPr bwMode="auto">
          <a:xfrm>
            <a:off x="4657725" y="2600325"/>
            <a:ext cx="444500" cy="55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q</a:t>
            </a:r>
            <a:r>
              <a:rPr lang="en-US" altLang="en-US"/>
              <a:t>’</a:t>
            </a:r>
          </a:p>
        </p:txBody>
      </p:sp>
      <p:sp>
        <p:nvSpPr>
          <p:cNvPr id="29728" name="Text Box 32">
            <a:extLst>
              <a:ext uri="{FF2B5EF4-FFF2-40B4-BE49-F238E27FC236}">
                <a16:creationId xmlns:a16="http://schemas.microsoft.com/office/drawing/2014/main" id="{CED30530-62F7-49D3-B9A1-F77EBDC7DBAA}"/>
              </a:ext>
            </a:extLst>
          </p:cNvPr>
          <p:cNvSpPr txBox="1">
            <a:spLocks noChangeArrowheads="1"/>
          </p:cNvSpPr>
          <p:nvPr/>
        </p:nvSpPr>
        <p:spPr bwMode="auto">
          <a:xfrm>
            <a:off x="3976688" y="2024063"/>
            <a:ext cx="5064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x"</a:t>
            </a:r>
            <a:endParaRPr lang="en-US" altLang="en-US"/>
          </a:p>
        </p:txBody>
      </p:sp>
      <p:sp>
        <p:nvSpPr>
          <p:cNvPr id="29729" name="Text Box 33">
            <a:extLst>
              <a:ext uri="{FF2B5EF4-FFF2-40B4-BE49-F238E27FC236}">
                <a16:creationId xmlns:a16="http://schemas.microsoft.com/office/drawing/2014/main" id="{9C3D047A-30BE-4649-BD27-3EBA9345027A}"/>
              </a:ext>
            </a:extLst>
          </p:cNvPr>
          <p:cNvSpPr txBox="1">
            <a:spLocks noChangeArrowheads="1"/>
          </p:cNvSpPr>
          <p:nvPr/>
        </p:nvSpPr>
        <p:spPr bwMode="auto">
          <a:xfrm>
            <a:off x="773113" y="3722688"/>
            <a:ext cx="2139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bulk waves </a:t>
            </a:r>
          </a:p>
        </p:txBody>
      </p:sp>
      <p:graphicFrame>
        <p:nvGraphicFramePr>
          <p:cNvPr id="29730" name="Object 34">
            <a:extLst>
              <a:ext uri="{FF2B5EF4-FFF2-40B4-BE49-F238E27FC236}">
                <a16:creationId xmlns:a16="http://schemas.microsoft.com/office/drawing/2014/main" id="{C5834CA5-61EF-4C75-958A-AF8A068AA518}"/>
              </a:ext>
            </a:extLst>
          </p:cNvPr>
          <p:cNvGraphicFramePr>
            <a:graphicFrameLocks noChangeAspect="1"/>
          </p:cNvGraphicFramePr>
          <p:nvPr/>
        </p:nvGraphicFramePr>
        <p:xfrm>
          <a:off x="2160588" y="4500563"/>
          <a:ext cx="5638800" cy="1879600"/>
        </p:xfrm>
        <a:graphic>
          <a:graphicData uri="http://schemas.openxmlformats.org/presentationml/2006/ole">
            <mc:AlternateContent xmlns:mc="http://schemas.openxmlformats.org/markup-compatibility/2006">
              <mc:Choice xmlns:v="urn:schemas-microsoft-com:vml" Requires="v">
                <p:oleObj spid="_x0000_s18436" name="MathType Equation" r:id="rId4" imgW="4305300" imgH="1435100" progId="Equation">
                  <p:embed/>
                </p:oleObj>
              </mc:Choice>
              <mc:Fallback>
                <p:oleObj name="MathType Equation" r:id="rId4" imgW="4305300" imgH="1435100" progId="Equation">
                  <p:embed/>
                  <p:pic>
                    <p:nvPicPr>
                      <p:cNvPr id="0" name="Object 3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60588" y="4500563"/>
                        <a:ext cx="5638800" cy="187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9731" name="Oval 35">
            <a:extLst>
              <a:ext uri="{FF2B5EF4-FFF2-40B4-BE49-F238E27FC236}">
                <a16:creationId xmlns:a16="http://schemas.microsoft.com/office/drawing/2014/main" id="{F8C00570-CFB3-4B55-BBB9-C4F61D35B032}"/>
              </a:ext>
            </a:extLst>
          </p:cNvPr>
          <p:cNvSpPr>
            <a:spLocks noChangeArrowheads="1"/>
          </p:cNvSpPr>
          <p:nvPr/>
        </p:nvSpPr>
        <p:spPr bwMode="auto">
          <a:xfrm>
            <a:off x="5026025" y="1871663"/>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32" name="Line 36">
            <a:extLst>
              <a:ext uri="{FF2B5EF4-FFF2-40B4-BE49-F238E27FC236}">
                <a16:creationId xmlns:a16="http://schemas.microsoft.com/office/drawing/2014/main" id="{081889AA-6AED-4D62-8993-D4DDE6972310}"/>
              </a:ext>
            </a:extLst>
          </p:cNvPr>
          <p:cNvSpPr>
            <a:spLocks noChangeShapeType="1"/>
          </p:cNvSpPr>
          <p:nvPr/>
        </p:nvSpPr>
        <p:spPr bwMode="auto">
          <a:xfrm flipH="1">
            <a:off x="4370388" y="1947863"/>
            <a:ext cx="558800" cy="1905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33" name="Text Box 37">
            <a:extLst>
              <a:ext uri="{FF2B5EF4-FFF2-40B4-BE49-F238E27FC236}">
                <a16:creationId xmlns:a16="http://schemas.microsoft.com/office/drawing/2014/main" id="{37AC8F1C-C0E1-47C3-9D8C-D79E34E6E8CD}"/>
              </a:ext>
            </a:extLst>
          </p:cNvPr>
          <p:cNvSpPr txBox="1">
            <a:spLocks noChangeArrowheads="1"/>
          </p:cNvSpPr>
          <p:nvPr/>
        </p:nvSpPr>
        <p:spPr bwMode="auto">
          <a:xfrm>
            <a:off x="5954713" y="2960688"/>
            <a:ext cx="1587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 = |</a:t>
            </a:r>
            <a:r>
              <a:rPr lang="en-US" altLang="en-US" b="1"/>
              <a:t>x</a:t>
            </a:r>
            <a:r>
              <a:rPr lang="en-US" altLang="en-US"/>
              <a:t>' - </a:t>
            </a:r>
            <a:r>
              <a:rPr lang="en-US" altLang="en-US" b="1"/>
              <a:t>x</a:t>
            </a:r>
            <a:r>
              <a:rPr lang="en-US" altLang="en-US"/>
              <a:t>"|</a:t>
            </a:r>
          </a:p>
        </p:txBody>
      </p:sp>
      <p:sp>
        <p:nvSpPr>
          <p:cNvPr id="29734" name="Text Box 38">
            <a:extLst>
              <a:ext uri="{FF2B5EF4-FFF2-40B4-BE49-F238E27FC236}">
                <a16:creationId xmlns:a16="http://schemas.microsoft.com/office/drawing/2014/main" id="{172C8C6C-9FB2-4297-A6AC-B2D321B0EE67}"/>
              </a:ext>
            </a:extLst>
          </p:cNvPr>
          <p:cNvSpPr txBox="1">
            <a:spLocks noChangeArrowheads="1"/>
          </p:cNvSpPr>
          <p:nvPr/>
        </p:nvSpPr>
        <p:spPr bwMode="auto">
          <a:xfrm>
            <a:off x="2514600" y="228600"/>
            <a:ext cx="4514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Contact P-wave Transducer  Model</a:t>
            </a:r>
            <a:endParaRPr lang="en-US" altLang="en-US"/>
          </a:p>
        </p:txBody>
      </p:sp>
      <p:sp>
        <p:nvSpPr>
          <p:cNvPr id="29735" name="Line 39">
            <a:extLst>
              <a:ext uri="{FF2B5EF4-FFF2-40B4-BE49-F238E27FC236}">
                <a16:creationId xmlns:a16="http://schemas.microsoft.com/office/drawing/2014/main" id="{5787415C-B885-4980-984B-F2FA2A28BA3E}"/>
              </a:ext>
            </a:extLst>
          </p:cNvPr>
          <p:cNvSpPr>
            <a:spLocks noChangeShapeType="1"/>
          </p:cNvSpPr>
          <p:nvPr/>
        </p:nvSpPr>
        <p:spPr bwMode="auto">
          <a:xfrm>
            <a:off x="1828800" y="685800"/>
            <a:ext cx="5791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36" name="Text Box 40">
            <a:extLst>
              <a:ext uri="{FF2B5EF4-FFF2-40B4-BE49-F238E27FC236}">
                <a16:creationId xmlns:a16="http://schemas.microsoft.com/office/drawing/2014/main" id="{5023241A-1B72-4646-BB8B-E996FBE9773E}"/>
              </a:ext>
            </a:extLst>
          </p:cNvPr>
          <p:cNvSpPr txBox="1">
            <a:spLocks noChangeArrowheads="1"/>
          </p:cNvSpPr>
          <p:nvPr/>
        </p:nvSpPr>
        <p:spPr bwMode="auto">
          <a:xfrm>
            <a:off x="2438400" y="2743200"/>
            <a:ext cx="7762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solid</a:t>
            </a:r>
          </a:p>
        </p:txBody>
      </p:sp>
      <p:sp>
        <p:nvSpPr>
          <p:cNvPr id="29737" name="Line 41">
            <a:extLst>
              <a:ext uri="{FF2B5EF4-FFF2-40B4-BE49-F238E27FC236}">
                <a16:creationId xmlns:a16="http://schemas.microsoft.com/office/drawing/2014/main" id="{62353B88-A0D0-4A6D-B072-343827C1FADE}"/>
              </a:ext>
            </a:extLst>
          </p:cNvPr>
          <p:cNvSpPr>
            <a:spLocks noChangeShapeType="1"/>
          </p:cNvSpPr>
          <p:nvPr/>
        </p:nvSpPr>
        <p:spPr bwMode="auto">
          <a:xfrm>
            <a:off x="1981200" y="1600200"/>
            <a:ext cx="68580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38" name="Text Box 42">
            <a:extLst>
              <a:ext uri="{FF2B5EF4-FFF2-40B4-BE49-F238E27FC236}">
                <a16:creationId xmlns:a16="http://schemas.microsoft.com/office/drawing/2014/main" id="{1695EA83-76FD-4914-A8C9-3766D0DCD4FD}"/>
              </a:ext>
            </a:extLst>
          </p:cNvPr>
          <p:cNvSpPr txBox="1">
            <a:spLocks noChangeArrowheads="1"/>
          </p:cNvSpPr>
          <p:nvPr/>
        </p:nvSpPr>
        <p:spPr bwMode="auto">
          <a:xfrm>
            <a:off x="685800" y="1143000"/>
            <a:ext cx="1436688"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stress-free</a:t>
            </a:r>
          </a:p>
          <a:p>
            <a:r>
              <a:rPr lang="en-US" altLang="en-US"/>
              <a:t>surface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a:extLst>
              <a:ext uri="{FF2B5EF4-FFF2-40B4-BE49-F238E27FC236}">
                <a16:creationId xmlns:a16="http://schemas.microsoft.com/office/drawing/2014/main" id="{09E9F1D2-08ED-4153-8E09-2574156E2D2B}"/>
              </a:ext>
            </a:extLst>
          </p:cNvPr>
          <p:cNvSpPr txBox="1">
            <a:spLocks noChangeArrowheads="1"/>
          </p:cNvSpPr>
          <p:nvPr/>
        </p:nvSpPr>
        <p:spPr bwMode="auto">
          <a:xfrm>
            <a:off x="609600" y="304800"/>
            <a:ext cx="2711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Directivity functions</a:t>
            </a:r>
          </a:p>
        </p:txBody>
      </p:sp>
      <p:graphicFrame>
        <p:nvGraphicFramePr>
          <p:cNvPr id="30723" name="Object 3">
            <a:extLst>
              <a:ext uri="{FF2B5EF4-FFF2-40B4-BE49-F238E27FC236}">
                <a16:creationId xmlns:a16="http://schemas.microsoft.com/office/drawing/2014/main" id="{AC22ECEB-9030-4FA3-8EE5-FB07F4E9A8E5}"/>
              </a:ext>
            </a:extLst>
          </p:cNvPr>
          <p:cNvGraphicFramePr>
            <a:graphicFrameLocks noChangeAspect="1"/>
          </p:cNvGraphicFramePr>
          <p:nvPr/>
        </p:nvGraphicFramePr>
        <p:xfrm>
          <a:off x="3505200" y="304800"/>
          <a:ext cx="4191000" cy="1735138"/>
        </p:xfrm>
        <a:graphic>
          <a:graphicData uri="http://schemas.openxmlformats.org/presentationml/2006/ole">
            <mc:AlternateContent xmlns:mc="http://schemas.openxmlformats.org/markup-compatibility/2006">
              <mc:Choice xmlns:v="urn:schemas-microsoft-com:vml" Requires="v">
                <p:oleObj spid="_x0000_s19464" name="MathType Equation" r:id="rId4" imgW="3467100" imgH="1435100" progId="Equation">
                  <p:embed/>
                </p:oleObj>
              </mc:Choice>
              <mc:Fallback>
                <p:oleObj name="MathType Equation" r:id="rId4" imgW="3467100" imgH="1435100" progId="Equation">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304800"/>
                        <a:ext cx="4191000" cy="173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24" name="Object 4">
            <a:extLst>
              <a:ext uri="{FF2B5EF4-FFF2-40B4-BE49-F238E27FC236}">
                <a16:creationId xmlns:a16="http://schemas.microsoft.com/office/drawing/2014/main" id="{75A14DD1-E3B9-490E-9210-6EB4D15EEB22}"/>
              </a:ext>
            </a:extLst>
          </p:cNvPr>
          <p:cNvGraphicFramePr>
            <a:graphicFrameLocks noChangeAspect="1"/>
          </p:cNvGraphicFramePr>
          <p:nvPr/>
        </p:nvGraphicFramePr>
        <p:xfrm>
          <a:off x="609600" y="2286000"/>
          <a:ext cx="5181600" cy="522288"/>
        </p:xfrm>
        <a:graphic>
          <a:graphicData uri="http://schemas.openxmlformats.org/presentationml/2006/ole">
            <mc:AlternateContent xmlns:mc="http://schemas.openxmlformats.org/markup-compatibility/2006">
              <mc:Choice xmlns:v="urn:schemas-microsoft-com:vml" Requires="v">
                <p:oleObj spid="_x0000_s19465" name="MathType Equation" r:id="rId6" imgW="3898900" imgH="393700" progId="Equation">
                  <p:embed/>
                </p:oleObj>
              </mc:Choice>
              <mc:Fallback>
                <p:oleObj name="MathType Equation" r:id="rId6" imgW="3898900" imgH="393700" progId="Equation">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 y="2286000"/>
                        <a:ext cx="5181600" cy="52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25" name="Object 5">
            <a:extLst>
              <a:ext uri="{FF2B5EF4-FFF2-40B4-BE49-F238E27FC236}">
                <a16:creationId xmlns:a16="http://schemas.microsoft.com/office/drawing/2014/main" id="{0AA891F6-C123-453C-9473-76B9784D2A4A}"/>
              </a:ext>
            </a:extLst>
          </p:cNvPr>
          <p:cNvGraphicFramePr>
            <a:graphicFrameLocks noChangeAspect="1"/>
          </p:cNvGraphicFramePr>
          <p:nvPr/>
        </p:nvGraphicFramePr>
        <p:xfrm>
          <a:off x="6705600" y="2057400"/>
          <a:ext cx="1066800" cy="835025"/>
        </p:xfrm>
        <a:graphic>
          <a:graphicData uri="http://schemas.openxmlformats.org/presentationml/2006/ole">
            <mc:AlternateContent xmlns:mc="http://schemas.openxmlformats.org/markup-compatibility/2006">
              <mc:Choice xmlns:v="urn:schemas-microsoft-com:vml" Requires="v">
                <p:oleObj spid="_x0000_s19466" name="MathType Equation" r:id="rId8" imgW="762000" imgH="596900" progId="Equation">
                  <p:embed/>
                </p:oleObj>
              </mc:Choice>
              <mc:Fallback>
                <p:oleObj name="MathType Equation" r:id="rId8" imgW="762000" imgH="596900" progId="Equation">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05600" y="2057400"/>
                        <a:ext cx="1066800" cy="835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27" name="Text Box 7">
            <a:extLst>
              <a:ext uri="{FF2B5EF4-FFF2-40B4-BE49-F238E27FC236}">
                <a16:creationId xmlns:a16="http://schemas.microsoft.com/office/drawing/2014/main" id="{B91CFB04-8346-4D3B-9ACD-A4820FD98B7D}"/>
              </a:ext>
            </a:extLst>
          </p:cNvPr>
          <p:cNvSpPr txBox="1">
            <a:spLocks noChangeArrowheads="1"/>
          </p:cNvSpPr>
          <p:nvPr/>
        </p:nvSpPr>
        <p:spPr bwMode="auto">
          <a:xfrm>
            <a:off x="1747838" y="4189413"/>
            <a:ext cx="1035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err="1"/>
              <a:t>K</a:t>
            </a:r>
            <a:r>
              <a:rPr lang="en-US" altLang="en-US" baseline="-25000" dirty="0" err="1"/>
              <a:t>p</a:t>
            </a:r>
            <a:r>
              <a:rPr lang="en-US" altLang="en-US" dirty="0"/>
              <a:t> , K</a:t>
            </a:r>
            <a:r>
              <a:rPr lang="en-US" altLang="en-US" baseline="-25000" dirty="0"/>
              <a:t>s</a:t>
            </a:r>
            <a:endParaRPr lang="en-US" altLang="en-US" dirty="0"/>
          </a:p>
        </p:txBody>
      </p:sp>
      <p:sp>
        <p:nvSpPr>
          <p:cNvPr id="30728" name="Text Box 8">
            <a:extLst>
              <a:ext uri="{FF2B5EF4-FFF2-40B4-BE49-F238E27FC236}">
                <a16:creationId xmlns:a16="http://schemas.microsoft.com/office/drawing/2014/main" id="{14D17C99-2D38-4CCA-8D3E-265816D4EDBC}"/>
              </a:ext>
            </a:extLst>
          </p:cNvPr>
          <p:cNvSpPr txBox="1">
            <a:spLocks noChangeArrowheads="1"/>
          </p:cNvSpPr>
          <p:nvPr/>
        </p:nvSpPr>
        <p:spPr bwMode="auto">
          <a:xfrm>
            <a:off x="5241925" y="3641725"/>
            <a:ext cx="549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K</a:t>
            </a:r>
            <a:r>
              <a:rPr lang="en-US" altLang="en-US" baseline="-25000"/>
              <a:t>p</a:t>
            </a:r>
            <a:endParaRPr lang="en-US" altLang="en-US"/>
          </a:p>
        </p:txBody>
      </p:sp>
      <p:sp>
        <p:nvSpPr>
          <p:cNvPr id="30729" name="Text Box 9">
            <a:extLst>
              <a:ext uri="{FF2B5EF4-FFF2-40B4-BE49-F238E27FC236}">
                <a16:creationId xmlns:a16="http://schemas.microsoft.com/office/drawing/2014/main" id="{B83B1472-F261-45D0-81AC-DF3CD0B2695E}"/>
              </a:ext>
            </a:extLst>
          </p:cNvPr>
          <p:cNvSpPr txBox="1">
            <a:spLocks noChangeArrowheads="1"/>
          </p:cNvSpPr>
          <p:nvPr/>
        </p:nvSpPr>
        <p:spPr bwMode="auto">
          <a:xfrm>
            <a:off x="4191000" y="4876800"/>
            <a:ext cx="484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K</a:t>
            </a:r>
            <a:r>
              <a:rPr lang="en-US" altLang="en-US" baseline="-25000"/>
              <a:t>s</a:t>
            </a:r>
            <a:endParaRPr lang="en-US" altLang="en-US"/>
          </a:p>
        </p:txBody>
      </p:sp>
      <p:sp>
        <p:nvSpPr>
          <p:cNvPr id="30730" name="AutoShape 10">
            <a:extLst>
              <a:ext uri="{FF2B5EF4-FFF2-40B4-BE49-F238E27FC236}">
                <a16:creationId xmlns:a16="http://schemas.microsoft.com/office/drawing/2014/main" id="{4276FFE8-6550-49FE-8B43-A690C7E06B4A}"/>
              </a:ext>
            </a:extLst>
          </p:cNvPr>
          <p:cNvSpPr>
            <a:spLocks noChangeAspect="1" noChangeArrowheads="1" noTextEdit="1"/>
          </p:cNvSpPr>
          <p:nvPr/>
        </p:nvSpPr>
        <p:spPr bwMode="auto">
          <a:xfrm>
            <a:off x="2743200" y="2971800"/>
            <a:ext cx="4876800" cy="365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732" name="Rectangle 12">
            <a:extLst>
              <a:ext uri="{FF2B5EF4-FFF2-40B4-BE49-F238E27FC236}">
                <a16:creationId xmlns:a16="http://schemas.microsoft.com/office/drawing/2014/main" id="{A1180EB5-0BC9-4791-B62A-82BFEB734704}"/>
              </a:ext>
            </a:extLst>
          </p:cNvPr>
          <p:cNvSpPr>
            <a:spLocks noChangeArrowheads="1"/>
          </p:cNvSpPr>
          <p:nvPr/>
        </p:nvSpPr>
        <p:spPr bwMode="auto">
          <a:xfrm>
            <a:off x="2743200" y="2971800"/>
            <a:ext cx="4876800" cy="36687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733" name="Rectangle 13">
            <a:extLst>
              <a:ext uri="{FF2B5EF4-FFF2-40B4-BE49-F238E27FC236}">
                <a16:creationId xmlns:a16="http://schemas.microsoft.com/office/drawing/2014/main" id="{ADDEF66F-63A6-4952-BD14-AC83C61AA197}"/>
              </a:ext>
            </a:extLst>
          </p:cNvPr>
          <p:cNvSpPr>
            <a:spLocks noChangeArrowheads="1"/>
          </p:cNvSpPr>
          <p:nvPr/>
        </p:nvSpPr>
        <p:spPr bwMode="auto">
          <a:xfrm>
            <a:off x="3376613" y="3243263"/>
            <a:ext cx="3762375" cy="2973387"/>
          </a:xfrm>
          <a:prstGeom prst="rect">
            <a:avLst/>
          </a:prstGeom>
          <a:solidFill>
            <a:srgbClr val="FFFFFF"/>
          </a:solidFill>
          <a:ln w="9525">
            <a:solidFill>
              <a:srgbClr val="FFFFFF"/>
            </a:solidFill>
            <a:miter lim="800000"/>
            <a:headEnd/>
            <a:tailEnd/>
          </a:ln>
        </p:spPr>
        <p:txBody>
          <a:bodyPr/>
          <a:lstStyle/>
          <a:p>
            <a:endParaRPr lang="en-US"/>
          </a:p>
        </p:txBody>
      </p:sp>
      <p:sp>
        <p:nvSpPr>
          <p:cNvPr id="30734" name="Line 14">
            <a:extLst>
              <a:ext uri="{FF2B5EF4-FFF2-40B4-BE49-F238E27FC236}">
                <a16:creationId xmlns:a16="http://schemas.microsoft.com/office/drawing/2014/main" id="{8D316832-86E1-4B47-9933-32912D97F5B9}"/>
              </a:ext>
            </a:extLst>
          </p:cNvPr>
          <p:cNvSpPr>
            <a:spLocks noChangeShapeType="1"/>
          </p:cNvSpPr>
          <p:nvPr/>
        </p:nvSpPr>
        <p:spPr bwMode="auto">
          <a:xfrm>
            <a:off x="3371850" y="6221413"/>
            <a:ext cx="377190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5" name="Line 15">
            <a:extLst>
              <a:ext uri="{FF2B5EF4-FFF2-40B4-BE49-F238E27FC236}">
                <a16:creationId xmlns:a16="http://schemas.microsoft.com/office/drawing/2014/main" id="{EDD528E1-4871-4C28-A736-8549B1826EBA}"/>
              </a:ext>
            </a:extLst>
          </p:cNvPr>
          <p:cNvSpPr>
            <a:spLocks noChangeShapeType="1"/>
          </p:cNvSpPr>
          <p:nvPr/>
        </p:nvSpPr>
        <p:spPr bwMode="auto">
          <a:xfrm>
            <a:off x="3371850" y="3238500"/>
            <a:ext cx="37719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6" name="Line 16">
            <a:extLst>
              <a:ext uri="{FF2B5EF4-FFF2-40B4-BE49-F238E27FC236}">
                <a16:creationId xmlns:a16="http://schemas.microsoft.com/office/drawing/2014/main" id="{C6409B93-AE07-4C1A-9AD5-1D0B73B2EC04}"/>
              </a:ext>
            </a:extLst>
          </p:cNvPr>
          <p:cNvSpPr>
            <a:spLocks noChangeShapeType="1"/>
          </p:cNvSpPr>
          <p:nvPr/>
        </p:nvSpPr>
        <p:spPr bwMode="auto">
          <a:xfrm flipV="1">
            <a:off x="7143750" y="3238500"/>
            <a:ext cx="1588" cy="29829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7" name="Line 17">
            <a:extLst>
              <a:ext uri="{FF2B5EF4-FFF2-40B4-BE49-F238E27FC236}">
                <a16:creationId xmlns:a16="http://schemas.microsoft.com/office/drawing/2014/main" id="{78B35681-1A15-480A-8D75-BD082B7C7A40}"/>
              </a:ext>
            </a:extLst>
          </p:cNvPr>
          <p:cNvSpPr>
            <a:spLocks noChangeShapeType="1"/>
          </p:cNvSpPr>
          <p:nvPr/>
        </p:nvSpPr>
        <p:spPr bwMode="auto">
          <a:xfrm flipV="1">
            <a:off x="3371850" y="3238500"/>
            <a:ext cx="1588" cy="29829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8" name="Line 18">
            <a:extLst>
              <a:ext uri="{FF2B5EF4-FFF2-40B4-BE49-F238E27FC236}">
                <a16:creationId xmlns:a16="http://schemas.microsoft.com/office/drawing/2014/main" id="{8731B83A-F23D-4373-B18B-56BFEDE0852E}"/>
              </a:ext>
            </a:extLst>
          </p:cNvPr>
          <p:cNvSpPr>
            <a:spLocks noChangeShapeType="1"/>
          </p:cNvSpPr>
          <p:nvPr/>
        </p:nvSpPr>
        <p:spPr bwMode="auto">
          <a:xfrm>
            <a:off x="3371850" y="6221413"/>
            <a:ext cx="377190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9" name="Line 19">
            <a:extLst>
              <a:ext uri="{FF2B5EF4-FFF2-40B4-BE49-F238E27FC236}">
                <a16:creationId xmlns:a16="http://schemas.microsoft.com/office/drawing/2014/main" id="{8C3A297B-9FAD-42AA-9824-89A387370826}"/>
              </a:ext>
            </a:extLst>
          </p:cNvPr>
          <p:cNvSpPr>
            <a:spLocks noChangeShapeType="1"/>
          </p:cNvSpPr>
          <p:nvPr/>
        </p:nvSpPr>
        <p:spPr bwMode="auto">
          <a:xfrm flipV="1">
            <a:off x="3371850" y="3238500"/>
            <a:ext cx="1588" cy="29829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0" name="Line 20">
            <a:extLst>
              <a:ext uri="{FF2B5EF4-FFF2-40B4-BE49-F238E27FC236}">
                <a16:creationId xmlns:a16="http://schemas.microsoft.com/office/drawing/2014/main" id="{13161A2E-6F04-4265-8214-8014A49C41FE}"/>
              </a:ext>
            </a:extLst>
          </p:cNvPr>
          <p:cNvSpPr>
            <a:spLocks noChangeShapeType="1"/>
          </p:cNvSpPr>
          <p:nvPr/>
        </p:nvSpPr>
        <p:spPr bwMode="auto">
          <a:xfrm flipV="1">
            <a:off x="3371850" y="6183313"/>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1" name="Line 21">
            <a:extLst>
              <a:ext uri="{FF2B5EF4-FFF2-40B4-BE49-F238E27FC236}">
                <a16:creationId xmlns:a16="http://schemas.microsoft.com/office/drawing/2014/main" id="{EDBFD99C-9E0B-4966-8712-FB7C86E6C5EB}"/>
              </a:ext>
            </a:extLst>
          </p:cNvPr>
          <p:cNvSpPr>
            <a:spLocks noChangeShapeType="1"/>
          </p:cNvSpPr>
          <p:nvPr/>
        </p:nvSpPr>
        <p:spPr bwMode="auto">
          <a:xfrm>
            <a:off x="3371850" y="3238500"/>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2" name="Rectangle 22">
            <a:extLst>
              <a:ext uri="{FF2B5EF4-FFF2-40B4-BE49-F238E27FC236}">
                <a16:creationId xmlns:a16="http://schemas.microsoft.com/office/drawing/2014/main" id="{142B368F-1835-4CCD-A25E-310A46F8D78A}"/>
              </a:ext>
            </a:extLst>
          </p:cNvPr>
          <p:cNvSpPr>
            <a:spLocks noChangeArrowheads="1"/>
          </p:cNvSpPr>
          <p:nvPr/>
        </p:nvSpPr>
        <p:spPr bwMode="auto">
          <a:xfrm>
            <a:off x="3343275" y="6240463"/>
            <a:ext cx="571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a:t>
            </a:r>
            <a:endParaRPr lang="en-US" altLang="en-US"/>
          </a:p>
        </p:txBody>
      </p:sp>
      <p:sp>
        <p:nvSpPr>
          <p:cNvPr id="30743" name="Line 23">
            <a:extLst>
              <a:ext uri="{FF2B5EF4-FFF2-40B4-BE49-F238E27FC236}">
                <a16:creationId xmlns:a16="http://schemas.microsoft.com/office/drawing/2014/main" id="{70EDB038-CC5A-45B0-A220-7D2F282AB3EC}"/>
              </a:ext>
            </a:extLst>
          </p:cNvPr>
          <p:cNvSpPr>
            <a:spLocks noChangeShapeType="1"/>
          </p:cNvSpPr>
          <p:nvPr/>
        </p:nvSpPr>
        <p:spPr bwMode="auto">
          <a:xfrm flipV="1">
            <a:off x="3790950" y="6183313"/>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4" name="Line 24">
            <a:extLst>
              <a:ext uri="{FF2B5EF4-FFF2-40B4-BE49-F238E27FC236}">
                <a16:creationId xmlns:a16="http://schemas.microsoft.com/office/drawing/2014/main" id="{13198F23-E512-4386-A96F-565D53C81FB1}"/>
              </a:ext>
            </a:extLst>
          </p:cNvPr>
          <p:cNvSpPr>
            <a:spLocks noChangeShapeType="1"/>
          </p:cNvSpPr>
          <p:nvPr/>
        </p:nvSpPr>
        <p:spPr bwMode="auto">
          <a:xfrm>
            <a:off x="3790950" y="3238500"/>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5" name="Rectangle 25">
            <a:extLst>
              <a:ext uri="{FF2B5EF4-FFF2-40B4-BE49-F238E27FC236}">
                <a16:creationId xmlns:a16="http://schemas.microsoft.com/office/drawing/2014/main" id="{132405B3-6D6F-487A-83E5-9F7210DFD67B}"/>
              </a:ext>
            </a:extLst>
          </p:cNvPr>
          <p:cNvSpPr>
            <a:spLocks noChangeArrowheads="1"/>
          </p:cNvSpPr>
          <p:nvPr/>
        </p:nvSpPr>
        <p:spPr bwMode="auto">
          <a:xfrm>
            <a:off x="3733800" y="6240463"/>
            <a:ext cx="1143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10</a:t>
            </a:r>
            <a:endParaRPr lang="en-US" altLang="en-US"/>
          </a:p>
        </p:txBody>
      </p:sp>
      <p:sp>
        <p:nvSpPr>
          <p:cNvPr id="30746" name="Line 26">
            <a:extLst>
              <a:ext uri="{FF2B5EF4-FFF2-40B4-BE49-F238E27FC236}">
                <a16:creationId xmlns:a16="http://schemas.microsoft.com/office/drawing/2014/main" id="{008C6941-5A41-4AA6-94FC-379835F3CB2E}"/>
              </a:ext>
            </a:extLst>
          </p:cNvPr>
          <p:cNvSpPr>
            <a:spLocks noChangeShapeType="1"/>
          </p:cNvSpPr>
          <p:nvPr/>
        </p:nvSpPr>
        <p:spPr bwMode="auto">
          <a:xfrm flipV="1">
            <a:off x="4210050" y="6183313"/>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7" name="Line 27">
            <a:extLst>
              <a:ext uri="{FF2B5EF4-FFF2-40B4-BE49-F238E27FC236}">
                <a16:creationId xmlns:a16="http://schemas.microsoft.com/office/drawing/2014/main" id="{66C088E8-0C54-4760-B76F-F169CF59696D}"/>
              </a:ext>
            </a:extLst>
          </p:cNvPr>
          <p:cNvSpPr>
            <a:spLocks noChangeShapeType="1"/>
          </p:cNvSpPr>
          <p:nvPr/>
        </p:nvSpPr>
        <p:spPr bwMode="auto">
          <a:xfrm>
            <a:off x="4210050" y="3238500"/>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8" name="Rectangle 28">
            <a:extLst>
              <a:ext uri="{FF2B5EF4-FFF2-40B4-BE49-F238E27FC236}">
                <a16:creationId xmlns:a16="http://schemas.microsoft.com/office/drawing/2014/main" id="{5BEED737-ECE1-45C2-8BCC-046055B071F3}"/>
              </a:ext>
            </a:extLst>
          </p:cNvPr>
          <p:cNvSpPr>
            <a:spLocks noChangeArrowheads="1"/>
          </p:cNvSpPr>
          <p:nvPr/>
        </p:nvSpPr>
        <p:spPr bwMode="auto">
          <a:xfrm>
            <a:off x="4152900" y="6240463"/>
            <a:ext cx="1143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20</a:t>
            </a:r>
            <a:endParaRPr lang="en-US" altLang="en-US"/>
          </a:p>
        </p:txBody>
      </p:sp>
      <p:sp>
        <p:nvSpPr>
          <p:cNvPr id="30749" name="Line 29">
            <a:extLst>
              <a:ext uri="{FF2B5EF4-FFF2-40B4-BE49-F238E27FC236}">
                <a16:creationId xmlns:a16="http://schemas.microsoft.com/office/drawing/2014/main" id="{27492A0D-1004-4B80-BBFB-ACB109BA05A8}"/>
              </a:ext>
            </a:extLst>
          </p:cNvPr>
          <p:cNvSpPr>
            <a:spLocks noChangeShapeType="1"/>
          </p:cNvSpPr>
          <p:nvPr/>
        </p:nvSpPr>
        <p:spPr bwMode="auto">
          <a:xfrm flipV="1">
            <a:off x="4629150" y="6183313"/>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0" name="Line 30">
            <a:extLst>
              <a:ext uri="{FF2B5EF4-FFF2-40B4-BE49-F238E27FC236}">
                <a16:creationId xmlns:a16="http://schemas.microsoft.com/office/drawing/2014/main" id="{E222C73C-21C6-410D-8F9D-A18304084886}"/>
              </a:ext>
            </a:extLst>
          </p:cNvPr>
          <p:cNvSpPr>
            <a:spLocks noChangeShapeType="1"/>
          </p:cNvSpPr>
          <p:nvPr/>
        </p:nvSpPr>
        <p:spPr bwMode="auto">
          <a:xfrm>
            <a:off x="4629150" y="3238500"/>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1" name="Rectangle 31">
            <a:extLst>
              <a:ext uri="{FF2B5EF4-FFF2-40B4-BE49-F238E27FC236}">
                <a16:creationId xmlns:a16="http://schemas.microsoft.com/office/drawing/2014/main" id="{F21182A3-2EF9-4F73-BB94-2DA208F2FDFD}"/>
              </a:ext>
            </a:extLst>
          </p:cNvPr>
          <p:cNvSpPr>
            <a:spLocks noChangeArrowheads="1"/>
          </p:cNvSpPr>
          <p:nvPr/>
        </p:nvSpPr>
        <p:spPr bwMode="auto">
          <a:xfrm>
            <a:off x="4572000" y="6240463"/>
            <a:ext cx="1143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30</a:t>
            </a:r>
            <a:endParaRPr lang="en-US" altLang="en-US"/>
          </a:p>
        </p:txBody>
      </p:sp>
      <p:sp>
        <p:nvSpPr>
          <p:cNvPr id="30752" name="Line 32">
            <a:extLst>
              <a:ext uri="{FF2B5EF4-FFF2-40B4-BE49-F238E27FC236}">
                <a16:creationId xmlns:a16="http://schemas.microsoft.com/office/drawing/2014/main" id="{CC100789-9102-44AE-BD7E-083EA4B5DCB1}"/>
              </a:ext>
            </a:extLst>
          </p:cNvPr>
          <p:cNvSpPr>
            <a:spLocks noChangeShapeType="1"/>
          </p:cNvSpPr>
          <p:nvPr/>
        </p:nvSpPr>
        <p:spPr bwMode="auto">
          <a:xfrm flipV="1">
            <a:off x="5048250" y="6183313"/>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3" name="Line 33">
            <a:extLst>
              <a:ext uri="{FF2B5EF4-FFF2-40B4-BE49-F238E27FC236}">
                <a16:creationId xmlns:a16="http://schemas.microsoft.com/office/drawing/2014/main" id="{A4D38438-62C5-46E2-AC22-BB144CD59A61}"/>
              </a:ext>
            </a:extLst>
          </p:cNvPr>
          <p:cNvSpPr>
            <a:spLocks noChangeShapeType="1"/>
          </p:cNvSpPr>
          <p:nvPr/>
        </p:nvSpPr>
        <p:spPr bwMode="auto">
          <a:xfrm>
            <a:off x="5048250" y="3238500"/>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4" name="Rectangle 34">
            <a:extLst>
              <a:ext uri="{FF2B5EF4-FFF2-40B4-BE49-F238E27FC236}">
                <a16:creationId xmlns:a16="http://schemas.microsoft.com/office/drawing/2014/main" id="{2D626F05-46CE-4A93-9786-F04F664F844C}"/>
              </a:ext>
            </a:extLst>
          </p:cNvPr>
          <p:cNvSpPr>
            <a:spLocks noChangeArrowheads="1"/>
          </p:cNvSpPr>
          <p:nvPr/>
        </p:nvSpPr>
        <p:spPr bwMode="auto">
          <a:xfrm>
            <a:off x="4991100" y="6240463"/>
            <a:ext cx="1143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40</a:t>
            </a:r>
            <a:endParaRPr lang="en-US" altLang="en-US"/>
          </a:p>
        </p:txBody>
      </p:sp>
      <p:sp>
        <p:nvSpPr>
          <p:cNvPr id="30755" name="Line 35">
            <a:extLst>
              <a:ext uri="{FF2B5EF4-FFF2-40B4-BE49-F238E27FC236}">
                <a16:creationId xmlns:a16="http://schemas.microsoft.com/office/drawing/2014/main" id="{6A5BEBF2-CBF3-4487-9E35-408F988D16CB}"/>
              </a:ext>
            </a:extLst>
          </p:cNvPr>
          <p:cNvSpPr>
            <a:spLocks noChangeShapeType="1"/>
          </p:cNvSpPr>
          <p:nvPr/>
        </p:nvSpPr>
        <p:spPr bwMode="auto">
          <a:xfrm flipV="1">
            <a:off x="5467350" y="6183313"/>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6" name="Line 36">
            <a:extLst>
              <a:ext uri="{FF2B5EF4-FFF2-40B4-BE49-F238E27FC236}">
                <a16:creationId xmlns:a16="http://schemas.microsoft.com/office/drawing/2014/main" id="{3AC45A39-5175-4E87-8C2A-80C74814B457}"/>
              </a:ext>
            </a:extLst>
          </p:cNvPr>
          <p:cNvSpPr>
            <a:spLocks noChangeShapeType="1"/>
          </p:cNvSpPr>
          <p:nvPr/>
        </p:nvSpPr>
        <p:spPr bwMode="auto">
          <a:xfrm>
            <a:off x="5467350" y="3238500"/>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7" name="Rectangle 37">
            <a:extLst>
              <a:ext uri="{FF2B5EF4-FFF2-40B4-BE49-F238E27FC236}">
                <a16:creationId xmlns:a16="http://schemas.microsoft.com/office/drawing/2014/main" id="{743E9A78-89CF-4E37-99F5-A66A5F621BA1}"/>
              </a:ext>
            </a:extLst>
          </p:cNvPr>
          <p:cNvSpPr>
            <a:spLocks noChangeArrowheads="1"/>
          </p:cNvSpPr>
          <p:nvPr/>
        </p:nvSpPr>
        <p:spPr bwMode="auto">
          <a:xfrm>
            <a:off x="5410200" y="6240463"/>
            <a:ext cx="1143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50</a:t>
            </a:r>
            <a:endParaRPr lang="en-US" altLang="en-US"/>
          </a:p>
        </p:txBody>
      </p:sp>
      <p:sp>
        <p:nvSpPr>
          <p:cNvPr id="30758" name="Line 38">
            <a:extLst>
              <a:ext uri="{FF2B5EF4-FFF2-40B4-BE49-F238E27FC236}">
                <a16:creationId xmlns:a16="http://schemas.microsoft.com/office/drawing/2014/main" id="{2BDEE4CD-4C62-462D-99E6-C2D53F99CBE9}"/>
              </a:ext>
            </a:extLst>
          </p:cNvPr>
          <p:cNvSpPr>
            <a:spLocks noChangeShapeType="1"/>
          </p:cNvSpPr>
          <p:nvPr/>
        </p:nvSpPr>
        <p:spPr bwMode="auto">
          <a:xfrm flipV="1">
            <a:off x="5886450" y="6183313"/>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9" name="Line 39">
            <a:extLst>
              <a:ext uri="{FF2B5EF4-FFF2-40B4-BE49-F238E27FC236}">
                <a16:creationId xmlns:a16="http://schemas.microsoft.com/office/drawing/2014/main" id="{D588D68D-C940-46E4-AA26-5EFB9956B61E}"/>
              </a:ext>
            </a:extLst>
          </p:cNvPr>
          <p:cNvSpPr>
            <a:spLocks noChangeShapeType="1"/>
          </p:cNvSpPr>
          <p:nvPr/>
        </p:nvSpPr>
        <p:spPr bwMode="auto">
          <a:xfrm>
            <a:off x="5886450" y="3238500"/>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0" name="Rectangle 40">
            <a:extLst>
              <a:ext uri="{FF2B5EF4-FFF2-40B4-BE49-F238E27FC236}">
                <a16:creationId xmlns:a16="http://schemas.microsoft.com/office/drawing/2014/main" id="{E4CD572F-EB83-47D2-AC77-34F608B916B4}"/>
              </a:ext>
            </a:extLst>
          </p:cNvPr>
          <p:cNvSpPr>
            <a:spLocks noChangeArrowheads="1"/>
          </p:cNvSpPr>
          <p:nvPr/>
        </p:nvSpPr>
        <p:spPr bwMode="auto">
          <a:xfrm>
            <a:off x="5829300" y="6240463"/>
            <a:ext cx="1143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60</a:t>
            </a:r>
            <a:endParaRPr lang="en-US" altLang="en-US"/>
          </a:p>
        </p:txBody>
      </p:sp>
      <p:sp>
        <p:nvSpPr>
          <p:cNvPr id="30761" name="Line 41">
            <a:extLst>
              <a:ext uri="{FF2B5EF4-FFF2-40B4-BE49-F238E27FC236}">
                <a16:creationId xmlns:a16="http://schemas.microsoft.com/office/drawing/2014/main" id="{D33218C9-3AEA-47BD-AEA8-7F170B3E8FE8}"/>
              </a:ext>
            </a:extLst>
          </p:cNvPr>
          <p:cNvSpPr>
            <a:spLocks noChangeShapeType="1"/>
          </p:cNvSpPr>
          <p:nvPr/>
        </p:nvSpPr>
        <p:spPr bwMode="auto">
          <a:xfrm flipV="1">
            <a:off x="6305550" y="6183313"/>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2" name="Line 42">
            <a:extLst>
              <a:ext uri="{FF2B5EF4-FFF2-40B4-BE49-F238E27FC236}">
                <a16:creationId xmlns:a16="http://schemas.microsoft.com/office/drawing/2014/main" id="{C213CE21-865D-46AB-940E-F78388496851}"/>
              </a:ext>
            </a:extLst>
          </p:cNvPr>
          <p:cNvSpPr>
            <a:spLocks noChangeShapeType="1"/>
          </p:cNvSpPr>
          <p:nvPr/>
        </p:nvSpPr>
        <p:spPr bwMode="auto">
          <a:xfrm>
            <a:off x="6305550" y="3238500"/>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3" name="Rectangle 43">
            <a:extLst>
              <a:ext uri="{FF2B5EF4-FFF2-40B4-BE49-F238E27FC236}">
                <a16:creationId xmlns:a16="http://schemas.microsoft.com/office/drawing/2014/main" id="{7565E32C-8B23-4AB3-92D6-887B317EC1F0}"/>
              </a:ext>
            </a:extLst>
          </p:cNvPr>
          <p:cNvSpPr>
            <a:spLocks noChangeArrowheads="1"/>
          </p:cNvSpPr>
          <p:nvPr/>
        </p:nvSpPr>
        <p:spPr bwMode="auto">
          <a:xfrm>
            <a:off x="6248400" y="6240463"/>
            <a:ext cx="1143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70</a:t>
            </a:r>
            <a:endParaRPr lang="en-US" altLang="en-US"/>
          </a:p>
        </p:txBody>
      </p:sp>
      <p:sp>
        <p:nvSpPr>
          <p:cNvPr id="30764" name="Line 44">
            <a:extLst>
              <a:ext uri="{FF2B5EF4-FFF2-40B4-BE49-F238E27FC236}">
                <a16:creationId xmlns:a16="http://schemas.microsoft.com/office/drawing/2014/main" id="{BFE2D544-4FDE-4F1F-899F-9C0C0E6D6655}"/>
              </a:ext>
            </a:extLst>
          </p:cNvPr>
          <p:cNvSpPr>
            <a:spLocks noChangeShapeType="1"/>
          </p:cNvSpPr>
          <p:nvPr/>
        </p:nvSpPr>
        <p:spPr bwMode="auto">
          <a:xfrm flipV="1">
            <a:off x="6724650" y="6183313"/>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5" name="Line 45">
            <a:extLst>
              <a:ext uri="{FF2B5EF4-FFF2-40B4-BE49-F238E27FC236}">
                <a16:creationId xmlns:a16="http://schemas.microsoft.com/office/drawing/2014/main" id="{323B416F-4181-465E-BE06-7E6C876C3D9F}"/>
              </a:ext>
            </a:extLst>
          </p:cNvPr>
          <p:cNvSpPr>
            <a:spLocks noChangeShapeType="1"/>
          </p:cNvSpPr>
          <p:nvPr/>
        </p:nvSpPr>
        <p:spPr bwMode="auto">
          <a:xfrm>
            <a:off x="6724650" y="3238500"/>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6" name="Rectangle 46">
            <a:extLst>
              <a:ext uri="{FF2B5EF4-FFF2-40B4-BE49-F238E27FC236}">
                <a16:creationId xmlns:a16="http://schemas.microsoft.com/office/drawing/2014/main" id="{7FC78837-1AA1-4B3D-91D6-DF2830623C63}"/>
              </a:ext>
            </a:extLst>
          </p:cNvPr>
          <p:cNvSpPr>
            <a:spLocks noChangeArrowheads="1"/>
          </p:cNvSpPr>
          <p:nvPr/>
        </p:nvSpPr>
        <p:spPr bwMode="auto">
          <a:xfrm>
            <a:off x="6667500" y="6240463"/>
            <a:ext cx="1143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80</a:t>
            </a:r>
            <a:endParaRPr lang="en-US" altLang="en-US"/>
          </a:p>
        </p:txBody>
      </p:sp>
      <p:sp>
        <p:nvSpPr>
          <p:cNvPr id="30767" name="Line 47">
            <a:extLst>
              <a:ext uri="{FF2B5EF4-FFF2-40B4-BE49-F238E27FC236}">
                <a16:creationId xmlns:a16="http://schemas.microsoft.com/office/drawing/2014/main" id="{C7A8AC03-5790-454B-8888-4B2AEC476FAA}"/>
              </a:ext>
            </a:extLst>
          </p:cNvPr>
          <p:cNvSpPr>
            <a:spLocks noChangeShapeType="1"/>
          </p:cNvSpPr>
          <p:nvPr/>
        </p:nvSpPr>
        <p:spPr bwMode="auto">
          <a:xfrm flipV="1">
            <a:off x="7143750" y="6183313"/>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8" name="Line 48">
            <a:extLst>
              <a:ext uri="{FF2B5EF4-FFF2-40B4-BE49-F238E27FC236}">
                <a16:creationId xmlns:a16="http://schemas.microsoft.com/office/drawing/2014/main" id="{F9578DE2-FE13-4CF6-841E-3CD4636B1590}"/>
              </a:ext>
            </a:extLst>
          </p:cNvPr>
          <p:cNvSpPr>
            <a:spLocks noChangeShapeType="1"/>
          </p:cNvSpPr>
          <p:nvPr/>
        </p:nvSpPr>
        <p:spPr bwMode="auto">
          <a:xfrm>
            <a:off x="7143750" y="3238500"/>
            <a:ext cx="1588"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9" name="Rectangle 49">
            <a:extLst>
              <a:ext uri="{FF2B5EF4-FFF2-40B4-BE49-F238E27FC236}">
                <a16:creationId xmlns:a16="http://schemas.microsoft.com/office/drawing/2014/main" id="{5776321C-5ED6-4853-8E5B-D64F5EE06BA5}"/>
              </a:ext>
            </a:extLst>
          </p:cNvPr>
          <p:cNvSpPr>
            <a:spLocks noChangeArrowheads="1"/>
          </p:cNvSpPr>
          <p:nvPr/>
        </p:nvSpPr>
        <p:spPr bwMode="auto">
          <a:xfrm>
            <a:off x="7086600" y="6240463"/>
            <a:ext cx="1143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90</a:t>
            </a:r>
            <a:endParaRPr lang="en-US" altLang="en-US"/>
          </a:p>
        </p:txBody>
      </p:sp>
      <p:sp>
        <p:nvSpPr>
          <p:cNvPr id="30770" name="Line 50">
            <a:extLst>
              <a:ext uri="{FF2B5EF4-FFF2-40B4-BE49-F238E27FC236}">
                <a16:creationId xmlns:a16="http://schemas.microsoft.com/office/drawing/2014/main" id="{4C500CA9-9CB1-435E-AB93-6DDAA7A4BBB6}"/>
              </a:ext>
            </a:extLst>
          </p:cNvPr>
          <p:cNvSpPr>
            <a:spLocks noChangeShapeType="1"/>
          </p:cNvSpPr>
          <p:nvPr/>
        </p:nvSpPr>
        <p:spPr bwMode="auto">
          <a:xfrm>
            <a:off x="3371850" y="6221413"/>
            <a:ext cx="3810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1" name="Line 51">
            <a:extLst>
              <a:ext uri="{FF2B5EF4-FFF2-40B4-BE49-F238E27FC236}">
                <a16:creationId xmlns:a16="http://schemas.microsoft.com/office/drawing/2014/main" id="{FEDA5EC7-BB5E-42FF-9B7E-9931A98FAD6B}"/>
              </a:ext>
            </a:extLst>
          </p:cNvPr>
          <p:cNvSpPr>
            <a:spLocks noChangeShapeType="1"/>
          </p:cNvSpPr>
          <p:nvPr/>
        </p:nvSpPr>
        <p:spPr bwMode="auto">
          <a:xfrm flipH="1">
            <a:off x="7105650" y="6221413"/>
            <a:ext cx="3810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2" name="Rectangle 52">
            <a:extLst>
              <a:ext uri="{FF2B5EF4-FFF2-40B4-BE49-F238E27FC236}">
                <a16:creationId xmlns:a16="http://schemas.microsoft.com/office/drawing/2014/main" id="{BFF5D04A-380E-4FE7-8BF9-012FA8D02F60}"/>
              </a:ext>
            </a:extLst>
          </p:cNvPr>
          <p:cNvSpPr>
            <a:spLocks noChangeArrowheads="1"/>
          </p:cNvSpPr>
          <p:nvPr/>
        </p:nvSpPr>
        <p:spPr bwMode="auto">
          <a:xfrm>
            <a:off x="3286125" y="6154738"/>
            <a:ext cx="571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a:t>
            </a:r>
            <a:endParaRPr lang="en-US" altLang="en-US"/>
          </a:p>
        </p:txBody>
      </p:sp>
      <p:sp>
        <p:nvSpPr>
          <p:cNvPr id="30773" name="Line 53">
            <a:extLst>
              <a:ext uri="{FF2B5EF4-FFF2-40B4-BE49-F238E27FC236}">
                <a16:creationId xmlns:a16="http://schemas.microsoft.com/office/drawing/2014/main" id="{EB7FD7AB-F800-4777-A49E-8631948939E8}"/>
              </a:ext>
            </a:extLst>
          </p:cNvPr>
          <p:cNvSpPr>
            <a:spLocks noChangeShapeType="1"/>
          </p:cNvSpPr>
          <p:nvPr/>
        </p:nvSpPr>
        <p:spPr bwMode="auto">
          <a:xfrm>
            <a:off x="3371850" y="5926138"/>
            <a:ext cx="3810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4" name="Line 54">
            <a:extLst>
              <a:ext uri="{FF2B5EF4-FFF2-40B4-BE49-F238E27FC236}">
                <a16:creationId xmlns:a16="http://schemas.microsoft.com/office/drawing/2014/main" id="{6C6D80C0-CC15-43CA-B825-3761FB73D233}"/>
              </a:ext>
            </a:extLst>
          </p:cNvPr>
          <p:cNvSpPr>
            <a:spLocks noChangeShapeType="1"/>
          </p:cNvSpPr>
          <p:nvPr/>
        </p:nvSpPr>
        <p:spPr bwMode="auto">
          <a:xfrm flipH="1">
            <a:off x="7105650" y="5926138"/>
            <a:ext cx="3810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5" name="Rectangle 55">
            <a:extLst>
              <a:ext uri="{FF2B5EF4-FFF2-40B4-BE49-F238E27FC236}">
                <a16:creationId xmlns:a16="http://schemas.microsoft.com/office/drawing/2014/main" id="{A67F0044-0878-43E7-9653-0603FDFA6971}"/>
              </a:ext>
            </a:extLst>
          </p:cNvPr>
          <p:cNvSpPr>
            <a:spLocks noChangeArrowheads="1"/>
          </p:cNvSpPr>
          <p:nvPr/>
        </p:nvSpPr>
        <p:spPr bwMode="auto">
          <a:xfrm>
            <a:off x="3200400" y="5859463"/>
            <a:ext cx="1428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0.1</a:t>
            </a:r>
            <a:endParaRPr lang="en-US" altLang="en-US"/>
          </a:p>
        </p:txBody>
      </p:sp>
      <p:sp>
        <p:nvSpPr>
          <p:cNvPr id="30776" name="Line 56">
            <a:extLst>
              <a:ext uri="{FF2B5EF4-FFF2-40B4-BE49-F238E27FC236}">
                <a16:creationId xmlns:a16="http://schemas.microsoft.com/office/drawing/2014/main" id="{41D5A41D-FE3F-4AF6-BC0C-E03CAB35A9F0}"/>
              </a:ext>
            </a:extLst>
          </p:cNvPr>
          <p:cNvSpPr>
            <a:spLocks noChangeShapeType="1"/>
          </p:cNvSpPr>
          <p:nvPr/>
        </p:nvSpPr>
        <p:spPr bwMode="auto">
          <a:xfrm>
            <a:off x="3371850" y="5621338"/>
            <a:ext cx="3810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7" name="Line 57">
            <a:extLst>
              <a:ext uri="{FF2B5EF4-FFF2-40B4-BE49-F238E27FC236}">
                <a16:creationId xmlns:a16="http://schemas.microsoft.com/office/drawing/2014/main" id="{047F1FE2-FDD3-4835-B375-2BFAFD33D5C4}"/>
              </a:ext>
            </a:extLst>
          </p:cNvPr>
          <p:cNvSpPr>
            <a:spLocks noChangeShapeType="1"/>
          </p:cNvSpPr>
          <p:nvPr/>
        </p:nvSpPr>
        <p:spPr bwMode="auto">
          <a:xfrm flipH="1">
            <a:off x="7105650" y="5621338"/>
            <a:ext cx="3810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8" name="Rectangle 58">
            <a:extLst>
              <a:ext uri="{FF2B5EF4-FFF2-40B4-BE49-F238E27FC236}">
                <a16:creationId xmlns:a16="http://schemas.microsoft.com/office/drawing/2014/main" id="{02DFD99F-581E-4829-9201-A4E5EC3C646E}"/>
              </a:ext>
            </a:extLst>
          </p:cNvPr>
          <p:cNvSpPr>
            <a:spLocks noChangeArrowheads="1"/>
          </p:cNvSpPr>
          <p:nvPr/>
        </p:nvSpPr>
        <p:spPr bwMode="auto">
          <a:xfrm>
            <a:off x="3200400" y="5554663"/>
            <a:ext cx="1428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0.2</a:t>
            </a:r>
            <a:endParaRPr lang="en-US" altLang="en-US"/>
          </a:p>
        </p:txBody>
      </p:sp>
      <p:sp>
        <p:nvSpPr>
          <p:cNvPr id="30779" name="Line 59">
            <a:extLst>
              <a:ext uri="{FF2B5EF4-FFF2-40B4-BE49-F238E27FC236}">
                <a16:creationId xmlns:a16="http://schemas.microsoft.com/office/drawing/2014/main" id="{049380ED-6F8C-4D72-A638-D610DA2EE532}"/>
              </a:ext>
            </a:extLst>
          </p:cNvPr>
          <p:cNvSpPr>
            <a:spLocks noChangeShapeType="1"/>
          </p:cNvSpPr>
          <p:nvPr/>
        </p:nvSpPr>
        <p:spPr bwMode="auto">
          <a:xfrm>
            <a:off x="3371850" y="5326063"/>
            <a:ext cx="3810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0" name="Line 60">
            <a:extLst>
              <a:ext uri="{FF2B5EF4-FFF2-40B4-BE49-F238E27FC236}">
                <a16:creationId xmlns:a16="http://schemas.microsoft.com/office/drawing/2014/main" id="{E14FE253-5202-4A64-AF50-F6B57A60C13B}"/>
              </a:ext>
            </a:extLst>
          </p:cNvPr>
          <p:cNvSpPr>
            <a:spLocks noChangeShapeType="1"/>
          </p:cNvSpPr>
          <p:nvPr/>
        </p:nvSpPr>
        <p:spPr bwMode="auto">
          <a:xfrm flipH="1">
            <a:off x="7105650" y="5326063"/>
            <a:ext cx="3810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1" name="Rectangle 61">
            <a:extLst>
              <a:ext uri="{FF2B5EF4-FFF2-40B4-BE49-F238E27FC236}">
                <a16:creationId xmlns:a16="http://schemas.microsoft.com/office/drawing/2014/main" id="{70B26786-6A8A-47C1-AC48-E6995E3ADF9D}"/>
              </a:ext>
            </a:extLst>
          </p:cNvPr>
          <p:cNvSpPr>
            <a:spLocks noChangeArrowheads="1"/>
          </p:cNvSpPr>
          <p:nvPr/>
        </p:nvSpPr>
        <p:spPr bwMode="auto">
          <a:xfrm>
            <a:off x="3200400" y="5259388"/>
            <a:ext cx="1428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0.3</a:t>
            </a:r>
            <a:endParaRPr lang="en-US" altLang="en-US"/>
          </a:p>
        </p:txBody>
      </p:sp>
      <p:sp>
        <p:nvSpPr>
          <p:cNvPr id="30782" name="Line 62">
            <a:extLst>
              <a:ext uri="{FF2B5EF4-FFF2-40B4-BE49-F238E27FC236}">
                <a16:creationId xmlns:a16="http://schemas.microsoft.com/office/drawing/2014/main" id="{4E1E986C-86FC-49CD-BE84-74A0A14686AD}"/>
              </a:ext>
            </a:extLst>
          </p:cNvPr>
          <p:cNvSpPr>
            <a:spLocks noChangeShapeType="1"/>
          </p:cNvSpPr>
          <p:nvPr/>
        </p:nvSpPr>
        <p:spPr bwMode="auto">
          <a:xfrm>
            <a:off x="3371850" y="5030788"/>
            <a:ext cx="3810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3" name="Line 63">
            <a:extLst>
              <a:ext uri="{FF2B5EF4-FFF2-40B4-BE49-F238E27FC236}">
                <a16:creationId xmlns:a16="http://schemas.microsoft.com/office/drawing/2014/main" id="{AC4348CA-2CF9-4DB7-B050-7CCC3F3D4CF4}"/>
              </a:ext>
            </a:extLst>
          </p:cNvPr>
          <p:cNvSpPr>
            <a:spLocks noChangeShapeType="1"/>
          </p:cNvSpPr>
          <p:nvPr/>
        </p:nvSpPr>
        <p:spPr bwMode="auto">
          <a:xfrm flipH="1">
            <a:off x="7105650" y="5030788"/>
            <a:ext cx="3810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4" name="Rectangle 64">
            <a:extLst>
              <a:ext uri="{FF2B5EF4-FFF2-40B4-BE49-F238E27FC236}">
                <a16:creationId xmlns:a16="http://schemas.microsoft.com/office/drawing/2014/main" id="{F622B05D-E086-41E0-B257-6176F14C7C63}"/>
              </a:ext>
            </a:extLst>
          </p:cNvPr>
          <p:cNvSpPr>
            <a:spLocks noChangeArrowheads="1"/>
          </p:cNvSpPr>
          <p:nvPr/>
        </p:nvSpPr>
        <p:spPr bwMode="auto">
          <a:xfrm>
            <a:off x="3200400" y="4964113"/>
            <a:ext cx="1428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0.4</a:t>
            </a:r>
            <a:endParaRPr lang="en-US" altLang="en-US"/>
          </a:p>
        </p:txBody>
      </p:sp>
      <p:sp>
        <p:nvSpPr>
          <p:cNvPr id="30785" name="Line 65">
            <a:extLst>
              <a:ext uri="{FF2B5EF4-FFF2-40B4-BE49-F238E27FC236}">
                <a16:creationId xmlns:a16="http://schemas.microsoft.com/office/drawing/2014/main" id="{EE8E324C-EE62-4288-A7D0-8E04D8D235A3}"/>
              </a:ext>
            </a:extLst>
          </p:cNvPr>
          <p:cNvSpPr>
            <a:spLocks noChangeShapeType="1"/>
          </p:cNvSpPr>
          <p:nvPr/>
        </p:nvSpPr>
        <p:spPr bwMode="auto">
          <a:xfrm>
            <a:off x="3371850" y="4733925"/>
            <a:ext cx="381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6" name="Line 66">
            <a:extLst>
              <a:ext uri="{FF2B5EF4-FFF2-40B4-BE49-F238E27FC236}">
                <a16:creationId xmlns:a16="http://schemas.microsoft.com/office/drawing/2014/main" id="{09A7FFAC-FC9D-4EA2-BB95-467FEB2A856E}"/>
              </a:ext>
            </a:extLst>
          </p:cNvPr>
          <p:cNvSpPr>
            <a:spLocks noChangeShapeType="1"/>
          </p:cNvSpPr>
          <p:nvPr/>
        </p:nvSpPr>
        <p:spPr bwMode="auto">
          <a:xfrm flipH="1">
            <a:off x="7105650" y="4733925"/>
            <a:ext cx="381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7" name="Rectangle 67">
            <a:extLst>
              <a:ext uri="{FF2B5EF4-FFF2-40B4-BE49-F238E27FC236}">
                <a16:creationId xmlns:a16="http://schemas.microsoft.com/office/drawing/2014/main" id="{54F824C0-27B4-460F-AFC9-E76FECC578EE}"/>
              </a:ext>
            </a:extLst>
          </p:cNvPr>
          <p:cNvSpPr>
            <a:spLocks noChangeArrowheads="1"/>
          </p:cNvSpPr>
          <p:nvPr/>
        </p:nvSpPr>
        <p:spPr bwMode="auto">
          <a:xfrm>
            <a:off x="3200400" y="4667250"/>
            <a:ext cx="1428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0.5</a:t>
            </a:r>
            <a:endParaRPr lang="en-US" altLang="en-US"/>
          </a:p>
        </p:txBody>
      </p:sp>
      <p:sp>
        <p:nvSpPr>
          <p:cNvPr id="30788" name="Line 68">
            <a:extLst>
              <a:ext uri="{FF2B5EF4-FFF2-40B4-BE49-F238E27FC236}">
                <a16:creationId xmlns:a16="http://schemas.microsoft.com/office/drawing/2014/main" id="{EC81F684-6DE4-4D93-915F-1C01A87B4785}"/>
              </a:ext>
            </a:extLst>
          </p:cNvPr>
          <p:cNvSpPr>
            <a:spLocks noChangeShapeType="1"/>
          </p:cNvSpPr>
          <p:nvPr/>
        </p:nvSpPr>
        <p:spPr bwMode="auto">
          <a:xfrm>
            <a:off x="3371850" y="4429125"/>
            <a:ext cx="381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9" name="Line 69">
            <a:extLst>
              <a:ext uri="{FF2B5EF4-FFF2-40B4-BE49-F238E27FC236}">
                <a16:creationId xmlns:a16="http://schemas.microsoft.com/office/drawing/2014/main" id="{5557250E-2262-4CD4-8DCB-8B7175479CBD}"/>
              </a:ext>
            </a:extLst>
          </p:cNvPr>
          <p:cNvSpPr>
            <a:spLocks noChangeShapeType="1"/>
          </p:cNvSpPr>
          <p:nvPr/>
        </p:nvSpPr>
        <p:spPr bwMode="auto">
          <a:xfrm flipH="1">
            <a:off x="7105650" y="4429125"/>
            <a:ext cx="381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0" name="Rectangle 70">
            <a:extLst>
              <a:ext uri="{FF2B5EF4-FFF2-40B4-BE49-F238E27FC236}">
                <a16:creationId xmlns:a16="http://schemas.microsoft.com/office/drawing/2014/main" id="{88E68D6B-16F9-4CDA-8B5D-8A5F1F0A88C1}"/>
              </a:ext>
            </a:extLst>
          </p:cNvPr>
          <p:cNvSpPr>
            <a:spLocks noChangeArrowheads="1"/>
          </p:cNvSpPr>
          <p:nvPr/>
        </p:nvSpPr>
        <p:spPr bwMode="auto">
          <a:xfrm>
            <a:off x="3200400" y="4362450"/>
            <a:ext cx="1428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0.6</a:t>
            </a:r>
            <a:endParaRPr lang="en-US" altLang="en-US"/>
          </a:p>
        </p:txBody>
      </p:sp>
      <p:sp>
        <p:nvSpPr>
          <p:cNvPr id="30791" name="Line 71">
            <a:extLst>
              <a:ext uri="{FF2B5EF4-FFF2-40B4-BE49-F238E27FC236}">
                <a16:creationId xmlns:a16="http://schemas.microsoft.com/office/drawing/2014/main" id="{31511E09-0CD9-42B4-830A-9B1459621923}"/>
              </a:ext>
            </a:extLst>
          </p:cNvPr>
          <p:cNvSpPr>
            <a:spLocks noChangeShapeType="1"/>
          </p:cNvSpPr>
          <p:nvPr/>
        </p:nvSpPr>
        <p:spPr bwMode="auto">
          <a:xfrm>
            <a:off x="3371850" y="4133850"/>
            <a:ext cx="381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2" name="Line 72">
            <a:extLst>
              <a:ext uri="{FF2B5EF4-FFF2-40B4-BE49-F238E27FC236}">
                <a16:creationId xmlns:a16="http://schemas.microsoft.com/office/drawing/2014/main" id="{876B5AD0-51CE-41C8-A502-415797321EEB}"/>
              </a:ext>
            </a:extLst>
          </p:cNvPr>
          <p:cNvSpPr>
            <a:spLocks noChangeShapeType="1"/>
          </p:cNvSpPr>
          <p:nvPr/>
        </p:nvSpPr>
        <p:spPr bwMode="auto">
          <a:xfrm flipH="1">
            <a:off x="7105650" y="4133850"/>
            <a:ext cx="381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3" name="Rectangle 73">
            <a:extLst>
              <a:ext uri="{FF2B5EF4-FFF2-40B4-BE49-F238E27FC236}">
                <a16:creationId xmlns:a16="http://schemas.microsoft.com/office/drawing/2014/main" id="{A7AE8327-B9DF-43E7-B80C-27756DBF644D}"/>
              </a:ext>
            </a:extLst>
          </p:cNvPr>
          <p:cNvSpPr>
            <a:spLocks noChangeArrowheads="1"/>
          </p:cNvSpPr>
          <p:nvPr/>
        </p:nvSpPr>
        <p:spPr bwMode="auto">
          <a:xfrm>
            <a:off x="3200400" y="4067175"/>
            <a:ext cx="1428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0.7</a:t>
            </a:r>
            <a:endParaRPr lang="en-US" altLang="en-US"/>
          </a:p>
        </p:txBody>
      </p:sp>
      <p:sp>
        <p:nvSpPr>
          <p:cNvPr id="30794" name="Line 74">
            <a:extLst>
              <a:ext uri="{FF2B5EF4-FFF2-40B4-BE49-F238E27FC236}">
                <a16:creationId xmlns:a16="http://schemas.microsoft.com/office/drawing/2014/main" id="{C70FF9ED-F8B1-499E-BC5D-381940BA134B}"/>
              </a:ext>
            </a:extLst>
          </p:cNvPr>
          <p:cNvSpPr>
            <a:spLocks noChangeShapeType="1"/>
          </p:cNvSpPr>
          <p:nvPr/>
        </p:nvSpPr>
        <p:spPr bwMode="auto">
          <a:xfrm>
            <a:off x="3371850" y="3838575"/>
            <a:ext cx="381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5" name="Line 75">
            <a:extLst>
              <a:ext uri="{FF2B5EF4-FFF2-40B4-BE49-F238E27FC236}">
                <a16:creationId xmlns:a16="http://schemas.microsoft.com/office/drawing/2014/main" id="{821BD609-8C8E-4709-B0A0-2EAE7F24BA50}"/>
              </a:ext>
            </a:extLst>
          </p:cNvPr>
          <p:cNvSpPr>
            <a:spLocks noChangeShapeType="1"/>
          </p:cNvSpPr>
          <p:nvPr/>
        </p:nvSpPr>
        <p:spPr bwMode="auto">
          <a:xfrm flipH="1">
            <a:off x="7105650" y="3838575"/>
            <a:ext cx="381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6" name="Rectangle 76">
            <a:extLst>
              <a:ext uri="{FF2B5EF4-FFF2-40B4-BE49-F238E27FC236}">
                <a16:creationId xmlns:a16="http://schemas.microsoft.com/office/drawing/2014/main" id="{B0131C03-60B4-4378-8E2C-454A515CC6DF}"/>
              </a:ext>
            </a:extLst>
          </p:cNvPr>
          <p:cNvSpPr>
            <a:spLocks noChangeArrowheads="1"/>
          </p:cNvSpPr>
          <p:nvPr/>
        </p:nvSpPr>
        <p:spPr bwMode="auto">
          <a:xfrm>
            <a:off x="3200400" y="3771900"/>
            <a:ext cx="1428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0.8</a:t>
            </a:r>
            <a:endParaRPr lang="en-US" altLang="en-US"/>
          </a:p>
        </p:txBody>
      </p:sp>
      <p:sp>
        <p:nvSpPr>
          <p:cNvPr id="30797" name="Line 77">
            <a:extLst>
              <a:ext uri="{FF2B5EF4-FFF2-40B4-BE49-F238E27FC236}">
                <a16:creationId xmlns:a16="http://schemas.microsoft.com/office/drawing/2014/main" id="{20FE0679-10B8-4E6A-BDF4-5FCF6F589E15}"/>
              </a:ext>
            </a:extLst>
          </p:cNvPr>
          <p:cNvSpPr>
            <a:spLocks noChangeShapeType="1"/>
          </p:cNvSpPr>
          <p:nvPr/>
        </p:nvSpPr>
        <p:spPr bwMode="auto">
          <a:xfrm>
            <a:off x="3371850" y="3533775"/>
            <a:ext cx="381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8" name="Line 78">
            <a:extLst>
              <a:ext uri="{FF2B5EF4-FFF2-40B4-BE49-F238E27FC236}">
                <a16:creationId xmlns:a16="http://schemas.microsoft.com/office/drawing/2014/main" id="{04D9889A-3E53-418C-A856-1F1E219E1315}"/>
              </a:ext>
            </a:extLst>
          </p:cNvPr>
          <p:cNvSpPr>
            <a:spLocks noChangeShapeType="1"/>
          </p:cNvSpPr>
          <p:nvPr/>
        </p:nvSpPr>
        <p:spPr bwMode="auto">
          <a:xfrm flipH="1">
            <a:off x="7105650" y="3533775"/>
            <a:ext cx="381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9" name="Rectangle 79">
            <a:extLst>
              <a:ext uri="{FF2B5EF4-FFF2-40B4-BE49-F238E27FC236}">
                <a16:creationId xmlns:a16="http://schemas.microsoft.com/office/drawing/2014/main" id="{84EEB79C-FD96-469B-ABFB-03B5A1536A4F}"/>
              </a:ext>
            </a:extLst>
          </p:cNvPr>
          <p:cNvSpPr>
            <a:spLocks noChangeArrowheads="1"/>
          </p:cNvSpPr>
          <p:nvPr/>
        </p:nvSpPr>
        <p:spPr bwMode="auto">
          <a:xfrm>
            <a:off x="3200400" y="3467100"/>
            <a:ext cx="1428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0.9</a:t>
            </a:r>
            <a:endParaRPr lang="en-US" altLang="en-US"/>
          </a:p>
        </p:txBody>
      </p:sp>
      <p:sp>
        <p:nvSpPr>
          <p:cNvPr id="30800" name="Line 80">
            <a:extLst>
              <a:ext uri="{FF2B5EF4-FFF2-40B4-BE49-F238E27FC236}">
                <a16:creationId xmlns:a16="http://schemas.microsoft.com/office/drawing/2014/main" id="{C9FF9057-35D3-46C6-810D-6E3A25ED64F4}"/>
              </a:ext>
            </a:extLst>
          </p:cNvPr>
          <p:cNvSpPr>
            <a:spLocks noChangeShapeType="1"/>
          </p:cNvSpPr>
          <p:nvPr/>
        </p:nvSpPr>
        <p:spPr bwMode="auto">
          <a:xfrm>
            <a:off x="3371850" y="3238500"/>
            <a:ext cx="381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01" name="Line 81">
            <a:extLst>
              <a:ext uri="{FF2B5EF4-FFF2-40B4-BE49-F238E27FC236}">
                <a16:creationId xmlns:a16="http://schemas.microsoft.com/office/drawing/2014/main" id="{DA34BAF6-2A0C-4195-9FE5-05A9FF2069B6}"/>
              </a:ext>
            </a:extLst>
          </p:cNvPr>
          <p:cNvSpPr>
            <a:spLocks noChangeShapeType="1"/>
          </p:cNvSpPr>
          <p:nvPr/>
        </p:nvSpPr>
        <p:spPr bwMode="auto">
          <a:xfrm flipH="1">
            <a:off x="7105650" y="3238500"/>
            <a:ext cx="381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02" name="Rectangle 82">
            <a:extLst>
              <a:ext uri="{FF2B5EF4-FFF2-40B4-BE49-F238E27FC236}">
                <a16:creationId xmlns:a16="http://schemas.microsoft.com/office/drawing/2014/main" id="{42541B0C-CF37-4394-8B85-335441E72FAE}"/>
              </a:ext>
            </a:extLst>
          </p:cNvPr>
          <p:cNvSpPr>
            <a:spLocks noChangeArrowheads="1"/>
          </p:cNvSpPr>
          <p:nvPr/>
        </p:nvSpPr>
        <p:spPr bwMode="auto">
          <a:xfrm>
            <a:off x="3286125" y="3171825"/>
            <a:ext cx="57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a:t>
            </a:r>
            <a:endParaRPr lang="en-US" altLang="en-US"/>
          </a:p>
        </p:txBody>
      </p:sp>
      <p:sp>
        <p:nvSpPr>
          <p:cNvPr id="30804" name="Line 84">
            <a:extLst>
              <a:ext uri="{FF2B5EF4-FFF2-40B4-BE49-F238E27FC236}">
                <a16:creationId xmlns:a16="http://schemas.microsoft.com/office/drawing/2014/main" id="{2620A4A8-B5C0-4B95-BB28-17CD4EC51A42}"/>
              </a:ext>
            </a:extLst>
          </p:cNvPr>
          <p:cNvSpPr>
            <a:spLocks noChangeShapeType="1"/>
          </p:cNvSpPr>
          <p:nvPr/>
        </p:nvSpPr>
        <p:spPr bwMode="auto">
          <a:xfrm>
            <a:off x="3371850" y="3238500"/>
            <a:ext cx="37719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05" name="Line 85">
            <a:extLst>
              <a:ext uri="{FF2B5EF4-FFF2-40B4-BE49-F238E27FC236}">
                <a16:creationId xmlns:a16="http://schemas.microsoft.com/office/drawing/2014/main" id="{9DBFAAB2-D8DE-4B31-8C80-735E287E5784}"/>
              </a:ext>
            </a:extLst>
          </p:cNvPr>
          <p:cNvSpPr>
            <a:spLocks noChangeShapeType="1"/>
          </p:cNvSpPr>
          <p:nvPr/>
        </p:nvSpPr>
        <p:spPr bwMode="auto">
          <a:xfrm flipV="1">
            <a:off x="3371850" y="3238500"/>
            <a:ext cx="1588" cy="29829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06" name="Line 86">
            <a:extLst>
              <a:ext uri="{FF2B5EF4-FFF2-40B4-BE49-F238E27FC236}">
                <a16:creationId xmlns:a16="http://schemas.microsoft.com/office/drawing/2014/main" id="{4A67E346-4BCC-4610-A139-9C63CEB21BEB}"/>
              </a:ext>
            </a:extLst>
          </p:cNvPr>
          <p:cNvSpPr>
            <a:spLocks noChangeShapeType="1"/>
          </p:cNvSpPr>
          <p:nvPr/>
        </p:nvSpPr>
        <p:spPr bwMode="auto">
          <a:xfrm flipV="1">
            <a:off x="7143750" y="3238500"/>
            <a:ext cx="1588" cy="29829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07" name="Freeform 87">
            <a:extLst>
              <a:ext uri="{FF2B5EF4-FFF2-40B4-BE49-F238E27FC236}">
                <a16:creationId xmlns:a16="http://schemas.microsoft.com/office/drawing/2014/main" id="{172CAE08-8274-44EA-9F1B-A2B7BA9A0A63}"/>
              </a:ext>
            </a:extLst>
          </p:cNvPr>
          <p:cNvSpPr>
            <a:spLocks/>
          </p:cNvSpPr>
          <p:nvPr/>
        </p:nvSpPr>
        <p:spPr bwMode="auto">
          <a:xfrm>
            <a:off x="3371850" y="3238500"/>
            <a:ext cx="3771900" cy="2982913"/>
          </a:xfrm>
          <a:custGeom>
            <a:avLst/>
            <a:gdLst>
              <a:gd name="T0" fmla="*/ 36 w 2376"/>
              <a:gd name="T1" fmla="*/ 0 h 1879"/>
              <a:gd name="T2" fmla="*/ 84 w 2376"/>
              <a:gd name="T3" fmla="*/ 6 h 1879"/>
              <a:gd name="T4" fmla="*/ 132 w 2376"/>
              <a:gd name="T5" fmla="*/ 6 h 1879"/>
              <a:gd name="T6" fmla="*/ 180 w 2376"/>
              <a:gd name="T7" fmla="*/ 12 h 1879"/>
              <a:gd name="T8" fmla="*/ 228 w 2376"/>
              <a:gd name="T9" fmla="*/ 24 h 1879"/>
              <a:gd name="T10" fmla="*/ 276 w 2376"/>
              <a:gd name="T11" fmla="*/ 36 h 1879"/>
              <a:gd name="T12" fmla="*/ 324 w 2376"/>
              <a:gd name="T13" fmla="*/ 48 h 1879"/>
              <a:gd name="T14" fmla="*/ 372 w 2376"/>
              <a:gd name="T15" fmla="*/ 60 h 1879"/>
              <a:gd name="T16" fmla="*/ 420 w 2376"/>
              <a:gd name="T17" fmla="*/ 78 h 1879"/>
              <a:gd name="T18" fmla="*/ 468 w 2376"/>
              <a:gd name="T19" fmla="*/ 96 h 1879"/>
              <a:gd name="T20" fmla="*/ 516 w 2376"/>
              <a:gd name="T21" fmla="*/ 114 h 1879"/>
              <a:gd name="T22" fmla="*/ 564 w 2376"/>
              <a:gd name="T23" fmla="*/ 138 h 1879"/>
              <a:gd name="T24" fmla="*/ 606 w 2376"/>
              <a:gd name="T25" fmla="*/ 162 h 1879"/>
              <a:gd name="T26" fmla="*/ 654 w 2376"/>
              <a:gd name="T27" fmla="*/ 186 h 1879"/>
              <a:gd name="T28" fmla="*/ 702 w 2376"/>
              <a:gd name="T29" fmla="*/ 216 h 1879"/>
              <a:gd name="T30" fmla="*/ 750 w 2376"/>
              <a:gd name="T31" fmla="*/ 240 h 1879"/>
              <a:gd name="T32" fmla="*/ 798 w 2376"/>
              <a:gd name="T33" fmla="*/ 270 h 1879"/>
              <a:gd name="T34" fmla="*/ 846 w 2376"/>
              <a:gd name="T35" fmla="*/ 300 h 1879"/>
              <a:gd name="T36" fmla="*/ 894 w 2376"/>
              <a:gd name="T37" fmla="*/ 336 h 1879"/>
              <a:gd name="T38" fmla="*/ 942 w 2376"/>
              <a:gd name="T39" fmla="*/ 366 h 1879"/>
              <a:gd name="T40" fmla="*/ 990 w 2376"/>
              <a:gd name="T41" fmla="*/ 402 h 1879"/>
              <a:gd name="T42" fmla="*/ 1038 w 2376"/>
              <a:gd name="T43" fmla="*/ 438 h 1879"/>
              <a:gd name="T44" fmla="*/ 1086 w 2376"/>
              <a:gd name="T45" fmla="*/ 474 h 1879"/>
              <a:gd name="T46" fmla="*/ 1134 w 2376"/>
              <a:gd name="T47" fmla="*/ 510 h 1879"/>
              <a:gd name="T48" fmla="*/ 1182 w 2376"/>
              <a:gd name="T49" fmla="*/ 546 h 1879"/>
              <a:gd name="T50" fmla="*/ 1230 w 2376"/>
              <a:gd name="T51" fmla="*/ 582 h 1879"/>
              <a:gd name="T52" fmla="*/ 1278 w 2376"/>
              <a:gd name="T53" fmla="*/ 624 h 1879"/>
              <a:gd name="T54" fmla="*/ 1326 w 2376"/>
              <a:gd name="T55" fmla="*/ 660 h 1879"/>
              <a:gd name="T56" fmla="*/ 1374 w 2376"/>
              <a:gd name="T57" fmla="*/ 702 h 1879"/>
              <a:gd name="T58" fmla="*/ 1422 w 2376"/>
              <a:gd name="T59" fmla="*/ 738 h 1879"/>
              <a:gd name="T60" fmla="*/ 1470 w 2376"/>
              <a:gd name="T61" fmla="*/ 780 h 1879"/>
              <a:gd name="T62" fmla="*/ 1518 w 2376"/>
              <a:gd name="T63" fmla="*/ 822 h 1879"/>
              <a:gd name="T64" fmla="*/ 1566 w 2376"/>
              <a:gd name="T65" fmla="*/ 858 h 1879"/>
              <a:gd name="T66" fmla="*/ 1614 w 2376"/>
              <a:gd name="T67" fmla="*/ 900 h 1879"/>
              <a:gd name="T68" fmla="*/ 1662 w 2376"/>
              <a:gd name="T69" fmla="*/ 936 h 1879"/>
              <a:gd name="T70" fmla="*/ 1710 w 2376"/>
              <a:gd name="T71" fmla="*/ 978 h 1879"/>
              <a:gd name="T72" fmla="*/ 1758 w 2376"/>
              <a:gd name="T73" fmla="*/ 1021 h 1879"/>
              <a:gd name="T74" fmla="*/ 1800 w 2376"/>
              <a:gd name="T75" fmla="*/ 1063 h 1879"/>
              <a:gd name="T76" fmla="*/ 1848 w 2376"/>
              <a:gd name="T77" fmla="*/ 1105 h 1879"/>
              <a:gd name="T78" fmla="*/ 1896 w 2376"/>
              <a:gd name="T79" fmla="*/ 1147 h 1879"/>
              <a:gd name="T80" fmla="*/ 1944 w 2376"/>
              <a:gd name="T81" fmla="*/ 1189 h 1879"/>
              <a:gd name="T82" fmla="*/ 1992 w 2376"/>
              <a:gd name="T83" fmla="*/ 1237 h 1879"/>
              <a:gd name="T84" fmla="*/ 2040 w 2376"/>
              <a:gd name="T85" fmla="*/ 1291 h 1879"/>
              <a:gd name="T86" fmla="*/ 2088 w 2376"/>
              <a:gd name="T87" fmla="*/ 1345 h 1879"/>
              <a:gd name="T88" fmla="*/ 2136 w 2376"/>
              <a:gd name="T89" fmla="*/ 1405 h 1879"/>
              <a:gd name="T90" fmla="*/ 2184 w 2376"/>
              <a:gd name="T91" fmla="*/ 1471 h 1879"/>
              <a:gd name="T92" fmla="*/ 2232 w 2376"/>
              <a:gd name="T93" fmla="*/ 1549 h 1879"/>
              <a:gd name="T94" fmla="*/ 2280 w 2376"/>
              <a:gd name="T95" fmla="*/ 1639 h 1879"/>
              <a:gd name="T96" fmla="*/ 2328 w 2376"/>
              <a:gd name="T97" fmla="*/ 1747 h 1879"/>
              <a:gd name="T98" fmla="*/ 2376 w 2376"/>
              <a:gd name="T99" fmla="*/ 1879 h 1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76" h="1879">
                <a:moveTo>
                  <a:pt x="0" y="0"/>
                </a:moveTo>
                <a:lnTo>
                  <a:pt x="12" y="0"/>
                </a:lnTo>
                <a:lnTo>
                  <a:pt x="24" y="0"/>
                </a:lnTo>
                <a:lnTo>
                  <a:pt x="36" y="0"/>
                </a:lnTo>
                <a:lnTo>
                  <a:pt x="48" y="0"/>
                </a:lnTo>
                <a:lnTo>
                  <a:pt x="60" y="0"/>
                </a:lnTo>
                <a:lnTo>
                  <a:pt x="72" y="0"/>
                </a:lnTo>
                <a:lnTo>
                  <a:pt x="84" y="6"/>
                </a:lnTo>
                <a:lnTo>
                  <a:pt x="96" y="6"/>
                </a:lnTo>
                <a:lnTo>
                  <a:pt x="108" y="6"/>
                </a:lnTo>
                <a:lnTo>
                  <a:pt x="120" y="6"/>
                </a:lnTo>
                <a:lnTo>
                  <a:pt x="132" y="6"/>
                </a:lnTo>
                <a:lnTo>
                  <a:pt x="144" y="12"/>
                </a:lnTo>
                <a:lnTo>
                  <a:pt x="156" y="12"/>
                </a:lnTo>
                <a:lnTo>
                  <a:pt x="168" y="12"/>
                </a:lnTo>
                <a:lnTo>
                  <a:pt x="180" y="12"/>
                </a:lnTo>
                <a:lnTo>
                  <a:pt x="192" y="18"/>
                </a:lnTo>
                <a:lnTo>
                  <a:pt x="204" y="18"/>
                </a:lnTo>
                <a:lnTo>
                  <a:pt x="216" y="18"/>
                </a:lnTo>
                <a:lnTo>
                  <a:pt x="228" y="24"/>
                </a:lnTo>
                <a:lnTo>
                  <a:pt x="240" y="24"/>
                </a:lnTo>
                <a:lnTo>
                  <a:pt x="252" y="30"/>
                </a:lnTo>
                <a:lnTo>
                  <a:pt x="264" y="30"/>
                </a:lnTo>
                <a:lnTo>
                  <a:pt x="276" y="36"/>
                </a:lnTo>
                <a:lnTo>
                  <a:pt x="288" y="36"/>
                </a:lnTo>
                <a:lnTo>
                  <a:pt x="300" y="42"/>
                </a:lnTo>
                <a:lnTo>
                  <a:pt x="312" y="42"/>
                </a:lnTo>
                <a:lnTo>
                  <a:pt x="324" y="48"/>
                </a:lnTo>
                <a:lnTo>
                  <a:pt x="336" y="48"/>
                </a:lnTo>
                <a:lnTo>
                  <a:pt x="348" y="54"/>
                </a:lnTo>
                <a:lnTo>
                  <a:pt x="360" y="60"/>
                </a:lnTo>
                <a:lnTo>
                  <a:pt x="372" y="60"/>
                </a:lnTo>
                <a:lnTo>
                  <a:pt x="384" y="66"/>
                </a:lnTo>
                <a:lnTo>
                  <a:pt x="396" y="72"/>
                </a:lnTo>
                <a:lnTo>
                  <a:pt x="408" y="72"/>
                </a:lnTo>
                <a:lnTo>
                  <a:pt x="420" y="78"/>
                </a:lnTo>
                <a:lnTo>
                  <a:pt x="432" y="84"/>
                </a:lnTo>
                <a:lnTo>
                  <a:pt x="444" y="84"/>
                </a:lnTo>
                <a:lnTo>
                  <a:pt x="456" y="90"/>
                </a:lnTo>
                <a:lnTo>
                  <a:pt x="468" y="96"/>
                </a:lnTo>
                <a:lnTo>
                  <a:pt x="480" y="102"/>
                </a:lnTo>
                <a:lnTo>
                  <a:pt x="492" y="108"/>
                </a:lnTo>
                <a:lnTo>
                  <a:pt x="504" y="108"/>
                </a:lnTo>
                <a:lnTo>
                  <a:pt x="516" y="114"/>
                </a:lnTo>
                <a:lnTo>
                  <a:pt x="528" y="120"/>
                </a:lnTo>
                <a:lnTo>
                  <a:pt x="540" y="126"/>
                </a:lnTo>
                <a:lnTo>
                  <a:pt x="552" y="132"/>
                </a:lnTo>
                <a:lnTo>
                  <a:pt x="564" y="138"/>
                </a:lnTo>
                <a:lnTo>
                  <a:pt x="576" y="144"/>
                </a:lnTo>
                <a:lnTo>
                  <a:pt x="588" y="150"/>
                </a:lnTo>
                <a:lnTo>
                  <a:pt x="594" y="156"/>
                </a:lnTo>
                <a:lnTo>
                  <a:pt x="606" y="162"/>
                </a:lnTo>
                <a:lnTo>
                  <a:pt x="618" y="168"/>
                </a:lnTo>
                <a:lnTo>
                  <a:pt x="630" y="174"/>
                </a:lnTo>
                <a:lnTo>
                  <a:pt x="642" y="180"/>
                </a:lnTo>
                <a:lnTo>
                  <a:pt x="654" y="186"/>
                </a:lnTo>
                <a:lnTo>
                  <a:pt x="666" y="192"/>
                </a:lnTo>
                <a:lnTo>
                  <a:pt x="678" y="198"/>
                </a:lnTo>
                <a:lnTo>
                  <a:pt x="690" y="204"/>
                </a:lnTo>
                <a:lnTo>
                  <a:pt x="702" y="216"/>
                </a:lnTo>
                <a:lnTo>
                  <a:pt x="714" y="222"/>
                </a:lnTo>
                <a:lnTo>
                  <a:pt x="726" y="228"/>
                </a:lnTo>
                <a:lnTo>
                  <a:pt x="738" y="234"/>
                </a:lnTo>
                <a:lnTo>
                  <a:pt x="750" y="240"/>
                </a:lnTo>
                <a:lnTo>
                  <a:pt x="762" y="246"/>
                </a:lnTo>
                <a:lnTo>
                  <a:pt x="774" y="258"/>
                </a:lnTo>
                <a:lnTo>
                  <a:pt x="786" y="264"/>
                </a:lnTo>
                <a:lnTo>
                  <a:pt x="798" y="270"/>
                </a:lnTo>
                <a:lnTo>
                  <a:pt x="810" y="276"/>
                </a:lnTo>
                <a:lnTo>
                  <a:pt x="822" y="288"/>
                </a:lnTo>
                <a:lnTo>
                  <a:pt x="834" y="294"/>
                </a:lnTo>
                <a:lnTo>
                  <a:pt x="846" y="300"/>
                </a:lnTo>
                <a:lnTo>
                  <a:pt x="858" y="312"/>
                </a:lnTo>
                <a:lnTo>
                  <a:pt x="870" y="318"/>
                </a:lnTo>
                <a:lnTo>
                  <a:pt x="882" y="324"/>
                </a:lnTo>
                <a:lnTo>
                  <a:pt x="894" y="336"/>
                </a:lnTo>
                <a:lnTo>
                  <a:pt x="906" y="342"/>
                </a:lnTo>
                <a:lnTo>
                  <a:pt x="918" y="348"/>
                </a:lnTo>
                <a:lnTo>
                  <a:pt x="930" y="360"/>
                </a:lnTo>
                <a:lnTo>
                  <a:pt x="942" y="366"/>
                </a:lnTo>
                <a:lnTo>
                  <a:pt x="954" y="378"/>
                </a:lnTo>
                <a:lnTo>
                  <a:pt x="966" y="384"/>
                </a:lnTo>
                <a:lnTo>
                  <a:pt x="978" y="390"/>
                </a:lnTo>
                <a:lnTo>
                  <a:pt x="990" y="402"/>
                </a:lnTo>
                <a:lnTo>
                  <a:pt x="1002" y="408"/>
                </a:lnTo>
                <a:lnTo>
                  <a:pt x="1014" y="420"/>
                </a:lnTo>
                <a:lnTo>
                  <a:pt x="1026" y="426"/>
                </a:lnTo>
                <a:lnTo>
                  <a:pt x="1038" y="438"/>
                </a:lnTo>
                <a:lnTo>
                  <a:pt x="1050" y="444"/>
                </a:lnTo>
                <a:lnTo>
                  <a:pt x="1062" y="456"/>
                </a:lnTo>
                <a:lnTo>
                  <a:pt x="1074" y="462"/>
                </a:lnTo>
                <a:lnTo>
                  <a:pt x="1086" y="474"/>
                </a:lnTo>
                <a:lnTo>
                  <a:pt x="1098" y="480"/>
                </a:lnTo>
                <a:lnTo>
                  <a:pt x="1110" y="492"/>
                </a:lnTo>
                <a:lnTo>
                  <a:pt x="1122" y="498"/>
                </a:lnTo>
                <a:lnTo>
                  <a:pt x="1134" y="510"/>
                </a:lnTo>
                <a:lnTo>
                  <a:pt x="1146" y="516"/>
                </a:lnTo>
                <a:lnTo>
                  <a:pt x="1158" y="528"/>
                </a:lnTo>
                <a:lnTo>
                  <a:pt x="1170" y="540"/>
                </a:lnTo>
                <a:lnTo>
                  <a:pt x="1182" y="546"/>
                </a:lnTo>
                <a:lnTo>
                  <a:pt x="1194" y="558"/>
                </a:lnTo>
                <a:lnTo>
                  <a:pt x="1206" y="564"/>
                </a:lnTo>
                <a:lnTo>
                  <a:pt x="1218" y="576"/>
                </a:lnTo>
                <a:lnTo>
                  <a:pt x="1230" y="582"/>
                </a:lnTo>
                <a:lnTo>
                  <a:pt x="1242" y="594"/>
                </a:lnTo>
                <a:lnTo>
                  <a:pt x="1254" y="606"/>
                </a:lnTo>
                <a:lnTo>
                  <a:pt x="1266" y="612"/>
                </a:lnTo>
                <a:lnTo>
                  <a:pt x="1278" y="624"/>
                </a:lnTo>
                <a:lnTo>
                  <a:pt x="1290" y="630"/>
                </a:lnTo>
                <a:lnTo>
                  <a:pt x="1302" y="642"/>
                </a:lnTo>
                <a:lnTo>
                  <a:pt x="1314" y="654"/>
                </a:lnTo>
                <a:lnTo>
                  <a:pt x="1326" y="660"/>
                </a:lnTo>
                <a:lnTo>
                  <a:pt x="1338" y="672"/>
                </a:lnTo>
                <a:lnTo>
                  <a:pt x="1350" y="684"/>
                </a:lnTo>
                <a:lnTo>
                  <a:pt x="1362" y="690"/>
                </a:lnTo>
                <a:lnTo>
                  <a:pt x="1374" y="702"/>
                </a:lnTo>
                <a:lnTo>
                  <a:pt x="1386" y="708"/>
                </a:lnTo>
                <a:lnTo>
                  <a:pt x="1398" y="720"/>
                </a:lnTo>
                <a:lnTo>
                  <a:pt x="1410" y="732"/>
                </a:lnTo>
                <a:lnTo>
                  <a:pt x="1422" y="738"/>
                </a:lnTo>
                <a:lnTo>
                  <a:pt x="1434" y="750"/>
                </a:lnTo>
                <a:lnTo>
                  <a:pt x="1446" y="762"/>
                </a:lnTo>
                <a:lnTo>
                  <a:pt x="1458" y="768"/>
                </a:lnTo>
                <a:lnTo>
                  <a:pt x="1470" y="780"/>
                </a:lnTo>
                <a:lnTo>
                  <a:pt x="1482" y="792"/>
                </a:lnTo>
                <a:lnTo>
                  <a:pt x="1494" y="798"/>
                </a:lnTo>
                <a:lnTo>
                  <a:pt x="1506" y="810"/>
                </a:lnTo>
                <a:lnTo>
                  <a:pt x="1518" y="822"/>
                </a:lnTo>
                <a:lnTo>
                  <a:pt x="1530" y="828"/>
                </a:lnTo>
                <a:lnTo>
                  <a:pt x="1542" y="840"/>
                </a:lnTo>
                <a:lnTo>
                  <a:pt x="1554" y="852"/>
                </a:lnTo>
                <a:lnTo>
                  <a:pt x="1566" y="858"/>
                </a:lnTo>
                <a:lnTo>
                  <a:pt x="1578" y="870"/>
                </a:lnTo>
                <a:lnTo>
                  <a:pt x="1590" y="882"/>
                </a:lnTo>
                <a:lnTo>
                  <a:pt x="1602" y="888"/>
                </a:lnTo>
                <a:lnTo>
                  <a:pt x="1614" y="900"/>
                </a:lnTo>
                <a:lnTo>
                  <a:pt x="1626" y="906"/>
                </a:lnTo>
                <a:lnTo>
                  <a:pt x="1638" y="918"/>
                </a:lnTo>
                <a:lnTo>
                  <a:pt x="1650" y="930"/>
                </a:lnTo>
                <a:lnTo>
                  <a:pt x="1662" y="936"/>
                </a:lnTo>
                <a:lnTo>
                  <a:pt x="1674" y="948"/>
                </a:lnTo>
                <a:lnTo>
                  <a:pt x="1686" y="960"/>
                </a:lnTo>
                <a:lnTo>
                  <a:pt x="1698" y="966"/>
                </a:lnTo>
                <a:lnTo>
                  <a:pt x="1710" y="978"/>
                </a:lnTo>
                <a:lnTo>
                  <a:pt x="1722" y="991"/>
                </a:lnTo>
                <a:lnTo>
                  <a:pt x="1734" y="1003"/>
                </a:lnTo>
                <a:lnTo>
                  <a:pt x="1746" y="1009"/>
                </a:lnTo>
                <a:lnTo>
                  <a:pt x="1758" y="1021"/>
                </a:lnTo>
                <a:lnTo>
                  <a:pt x="1770" y="1033"/>
                </a:lnTo>
                <a:lnTo>
                  <a:pt x="1782" y="1039"/>
                </a:lnTo>
                <a:lnTo>
                  <a:pt x="1788" y="1051"/>
                </a:lnTo>
                <a:lnTo>
                  <a:pt x="1800" y="1063"/>
                </a:lnTo>
                <a:lnTo>
                  <a:pt x="1812" y="1069"/>
                </a:lnTo>
                <a:lnTo>
                  <a:pt x="1824" y="1081"/>
                </a:lnTo>
                <a:lnTo>
                  <a:pt x="1836" y="1093"/>
                </a:lnTo>
                <a:lnTo>
                  <a:pt x="1848" y="1105"/>
                </a:lnTo>
                <a:lnTo>
                  <a:pt x="1860" y="1111"/>
                </a:lnTo>
                <a:lnTo>
                  <a:pt x="1872" y="1123"/>
                </a:lnTo>
                <a:lnTo>
                  <a:pt x="1884" y="1135"/>
                </a:lnTo>
                <a:lnTo>
                  <a:pt x="1896" y="1147"/>
                </a:lnTo>
                <a:lnTo>
                  <a:pt x="1908" y="1159"/>
                </a:lnTo>
                <a:lnTo>
                  <a:pt x="1920" y="1171"/>
                </a:lnTo>
                <a:lnTo>
                  <a:pt x="1932" y="1177"/>
                </a:lnTo>
                <a:lnTo>
                  <a:pt x="1944" y="1189"/>
                </a:lnTo>
                <a:lnTo>
                  <a:pt x="1956" y="1201"/>
                </a:lnTo>
                <a:lnTo>
                  <a:pt x="1968" y="1213"/>
                </a:lnTo>
                <a:lnTo>
                  <a:pt x="1980" y="1225"/>
                </a:lnTo>
                <a:lnTo>
                  <a:pt x="1992" y="1237"/>
                </a:lnTo>
                <a:lnTo>
                  <a:pt x="2004" y="1249"/>
                </a:lnTo>
                <a:lnTo>
                  <a:pt x="2016" y="1261"/>
                </a:lnTo>
                <a:lnTo>
                  <a:pt x="2028" y="1273"/>
                </a:lnTo>
                <a:lnTo>
                  <a:pt x="2040" y="1291"/>
                </a:lnTo>
                <a:lnTo>
                  <a:pt x="2052" y="1303"/>
                </a:lnTo>
                <a:lnTo>
                  <a:pt x="2064" y="1315"/>
                </a:lnTo>
                <a:lnTo>
                  <a:pt x="2076" y="1327"/>
                </a:lnTo>
                <a:lnTo>
                  <a:pt x="2088" y="1345"/>
                </a:lnTo>
                <a:lnTo>
                  <a:pt x="2100" y="1357"/>
                </a:lnTo>
                <a:lnTo>
                  <a:pt x="2112" y="1369"/>
                </a:lnTo>
                <a:lnTo>
                  <a:pt x="2124" y="1387"/>
                </a:lnTo>
                <a:lnTo>
                  <a:pt x="2136" y="1405"/>
                </a:lnTo>
                <a:lnTo>
                  <a:pt x="2148" y="1417"/>
                </a:lnTo>
                <a:lnTo>
                  <a:pt x="2160" y="1435"/>
                </a:lnTo>
                <a:lnTo>
                  <a:pt x="2172" y="1453"/>
                </a:lnTo>
                <a:lnTo>
                  <a:pt x="2184" y="1471"/>
                </a:lnTo>
                <a:lnTo>
                  <a:pt x="2196" y="1489"/>
                </a:lnTo>
                <a:lnTo>
                  <a:pt x="2208" y="1507"/>
                </a:lnTo>
                <a:lnTo>
                  <a:pt x="2220" y="1531"/>
                </a:lnTo>
                <a:lnTo>
                  <a:pt x="2232" y="1549"/>
                </a:lnTo>
                <a:lnTo>
                  <a:pt x="2244" y="1573"/>
                </a:lnTo>
                <a:lnTo>
                  <a:pt x="2256" y="1591"/>
                </a:lnTo>
                <a:lnTo>
                  <a:pt x="2268" y="1615"/>
                </a:lnTo>
                <a:lnTo>
                  <a:pt x="2280" y="1639"/>
                </a:lnTo>
                <a:lnTo>
                  <a:pt x="2292" y="1663"/>
                </a:lnTo>
                <a:lnTo>
                  <a:pt x="2304" y="1693"/>
                </a:lnTo>
                <a:lnTo>
                  <a:pt x="2316" y="1717"/>
                </a:lnTo>
                <a:lnTo>
                  <a:pt x="2328" y="1747"/>
                </a:lnTo>
                <a:lnTo>
                  <a:pt x="2340" y="1777"/>
                </a:lnTo>
                <a:lnTo>
                  <a:pt x="2352" y="1813"/>
                </a:lnTo>
                <a:lnTo>
                  <a:pt x="2364" y="1843"/>
                </a:lnTo>
                <a:lnTo>
                  <a:pt x="2376" y="187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808" name="Freeform 88">
            <a:extLst>
              <a:ext uri="{FF2B5EF4-FFF2-40B4-BE49-F238E27FC236}">
                <a16:creationId xmlns:a16="http://schemas.microsoft.com/office/drawing/2014/main" id="{68D11214-61B4-44EA-9498-6638E8BBCC21}"/>
              </a:ext>
            </a:extLst>
          </p:cNvPr>
          <p:cNvSpPr>
            <a:spLocks/>
          </p:cNvSpPr>
          <p:nvPr/>
        </p:nvSpPr>
        <p:spPr bwMode="auto">
          <a:xfrm>
            <a:off x="3371850" y="5335588"/>
            <a:ext cx="3771900" cy="885825"/>
          </a:xfrm>
          <a:custGeom>
            <a:avLst/>
            <a:gdLst>
              <a:gd name="T0" fmla="*/ 36 w 2376"/>
              <a:gd name="T1" fmla="*/ 510 h 558"/>
              <a:gd name="T2" fmla="*/ 84 w 2376"/>
              <a:gd name="T3" fmla="*/ 444 h 558"/>
              <a:gd name="T4" fmla="*/ 132 w 2376"/>
              <a:gd name="T5" fmla="*/ 384 h 558"/>
              <a:gd name="T6" fmla="*/ 180 w 2376"/>
              <a:gd name="T7" fmla="*/ 324 h 558"/>
              <a:gd name="T8" fmla="*/ 228 w 2376"/>
              <a:gd name="T9" fmla="*/ 264 h 558"/>
              <a:gd name="T10" fmla="*/ 276 w 2376"/>
              <a:gd name="T11" fmla="*/ 210 h 558"/>
              <a:gd name="T12" fmla="*/ 324 w 2376"/>
              <a:gd name="T13" fmla="*/ 162 h 558"/>
              <a:gd name="T14" fmla="*/ 372 w 2376"/>
              <a:gd name="T15" fmla="*/ 114 h 558"/>
              <a:gd name="T16" fmla="*/ 420 w 2376"/>
              <a:gd name="T17" fmla="*/ 78 h 558"/>
              <a:gd name="T18" fmla="*/ 468 w 2376"/>
              <a:gd name="T19" fmla="*/ 42 h 558"/>
              <a:gd name="T20" fmla="*/ 516 w 2376"/>
              <a:gd name="T21" fmla="*/ 18 h 558"/>
              <a:gd name="T22" fmla="*/ 564 w 2376"/>
              <a:gd name="T23" fmla="*/ 6 h 558"/>
              <a:gd name="T24" fmla="*/ 606 w 2376"/>
              <a:gd name="T25" fmla="*/ 6 h 558"/>
              <a:gd name="T26" fmla="*/ 654 w 2376"/>
              <a:gd name="T27" fmla="*/ 12 h 558"/>
              <a:gd name="T28" fmla="*/ 702 w 2376"/>
              <a:gd name="T29" fmla="*/ 42 h 558"/>
              <a:gd name="T30" fmla="*/ 750 w 2376"/>
              <a:gd name="T31" fmla="*/ 90 h 558"/>
              <a:gd name="T32" fmla="*/ 798 w 2376"/>
              <a:gd name="T33" fmla="*/ 180 h 558"/>
              <a:gd name="T34" fmla="*/ 846 w 2376"/>
              <a:gd name="T35" fmla="*/ 342 h 558"/>
              <a:gd name="T36" fmla="*/ 894 w 2376"/>
              <a:gd name="T37" fmla="*/ 558 h 558"/>
              <a:gd name="T38" fmla="*/ 942 w 2376"/>
              <a:gd name="T39" fmla="*/ 558 h 558"/>
              <a:gd name="T40" fmla="*/ 990 w 2376"/>
              <a:gd name="T41" fmla="*/ 558 h 558"/>
              <a:gd name="T42" fmla="*/ 1038 w 2376"/>
              <a:gd name="T43" fmla="*/ 558 h 558"/>
              <a:gd name="T44" fmla="*/ 1086 w 2376"/>
              <a:gd name="T45" fmla="*/ 558 h 558"/>
              <a:gd name="T46" fmla="*/ 1134 w 2376"/>
              <a:gd name="T47" fmla="*/ 558 h 558"/>
              <a:gd name="T48" fmla="*/ 1182 w 2376"/>
              <a:gd name="T49" fmla="*/ 558 h 558"/>
              <a:gd name="T50" fmla="*/ 1230 w 2376"/>
              <a:gd name="T51" fmla="*/ 558 h 558"/>
              <a:gd name="T52" fmla="*/ 1278 w 2376"/>
              <a:gd name="T53" fmla="*/ 558 h 558"/>
              <a:gd name="T54" fmla="*/ 1326 w 2376"/>
              <a:gd name="T55" fmla="*/ 558 h 558"/>
              <a:gd name="T56" fmla="*/ 1374 w 2376"/>
              <a:gd name="T57" fmla="*/ 558 h 558"/>
              <a:gd name="T58" fmla="*/ 1422 w 2376"/>
              <a:gd name="T59" fmla="*/ 558 h 558"/>
              <a:gd name="T60" fmla="*/ 1470 w 2376"/>
              <a:gd name="T61" fmla="*/ 558 h 558"/>
              <a:gd name="T62" fmla="*/ 1518 w 2376"/>
              <a:gd name="T63" fmla="*/ 558 h 558"/>
              <a:gd name="T64" fmla="*/ 1566 w 2376"/>
              <a:gd name="T65" fmla="*/ 558 h 558"/>
              <a:gd name="T66" fmla="*/ 1614 w 2376"/>
              <a:gd name="T67" fmla="*/ 558 h 558"/>
              <a:gd name="T68" fmla="*/ 1662 w 2376"/>
              <a:gd name="T69" fmla="*/ 558 h 558"/>
              <a:gd name="T70" fmla="*/ 1710 w 2376"/>
              <a:gd name="T71" fmla="*/ 558 h 558"/>
              <a:gd name="T72" fmla="*/ 1758 w 2376"/>
              <a:gd name="T73" fmla="*/ 558 h 558"/>
              <a:gd name="T74" fmla="*/ 1800 w 2376"/>
              <a:gd name="T75" fmla="*/ 558 h 558"/>
              <a:gd name="T76" fmla="*/ 1848 w 2376"/>
              <a:gd name="T77" fmla="*/ 558 h 558"/>
              <a:gd name="T78" fmla="*/ 1896 w 2376"/>
              <a:gd name="T79" fmla="*/ 558 h 558"/>
              <a:gd name="T80" fmla="*/ 1944 w 2376"/>
              <a:gd name="T81" fmla="*/ 558 h 558"/>
              <a:gd name="T82" fmla="*/ 1992 w 2376"/>
              <a:gd name="T83" fmla="*/ 558 h 558"/>
              <a:gd name="T84" fmla="*/ 2040 w 2376"/>
              <a:gd name="T85" fmla="*/ 558 h 558"/>
              <a:gd name="T86" fmla="*/ 2088 w 2376"/>
              <a:gd name="T87" fmla="*/ 558 h 558"/>
              <a:gd name="T88" fmla="*/ 2136 w 2376"/>
              <a:gd name="T89" fmla="*/ 558 h 558"/>
              <a:gd name="T90" fmla="*/ 2184 w 2376"/>
              <a:gd name="T91" fmla="*/ 558 h 558"/>
              <a:gd name="T92" fmla="*/ 2232 w 2376"/>
              <a:gd name="T93" fmla="*/ 558 h 558"/>
              <a:gd name="T94" fmla="*/ 2280 w 2376"/>
              <a:gd name="T95" fmla="*/ 558 h 558"/>
              <a:gd name="T96" fmla="*/ 2328 w 2376"/>
              <a:gd name="T97" fmla="*/ 558 h 558"/>
              <a:gd name="T98" fmla="*/ 2376 w 2376"/>
              <a:gd name="T99" fmla="*/ 558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76" h="558">
                <a:moveTo>
                  <a:pt x="0" y="558"/>
                </a:moveTo>
                <a:lnTo>
                  <a:pt x="12" y="540"/>
                </a:lnTo>
                <a:lnTo>
                  <a:pt x="24" y="528"/>
                </a:lnTo>
                <a:lnTo>
                  <a:pt x="36" y="510"/>
                </a:lnTo>
                <a:lnTo>
                  <a:pt x="48" y="492"/>
                </a:lnTo>
                <a:lnTo>
                  <a:pt x="60" y="480"/>
                </a:lnTo>
                <a:lnTo>
                  <a:pt x="72" y="462"/>
                </a:lnTo>
                <a:lnTo>
                  <a:pt x="84" y="444"/>
                </a:lnTo>
                <a:lnTo>
                  <a:pt x="96" y="432"/>
                </a:lnTo>
                <a:lnTo>
                  <a:pt x="108" y="414"/>
                </a:lnTo>
                <a:lnTo>
                  <a:pt x="120" y="402"/>
                </a:lnTo>
                <a:lnTo>
                  <a:pt x="132" y="384"/>
                </a:lnTo>
                <a:lnTo>
                  <a:pt x="144" y="366"/>
                </a:lnTo>
                <a:lnTo>
                  <a:pt x="156" y="354"/>
                </a:lnTo>
                <a:lnTo>
                  <a:pt x="168" y="336"/>
                </a:lnTo>
                <a:lnTo>
                  <a:pt x="180" y="324"/>
                </a:lnTo>
                <a:lnTo>
                  <a:pt x="192" y="306"/>
                </a:lnTo>
                <a:lnTo>
                  <a:pt x="204" y="294"/>
                </a:lnTo>
                <a:lnTo>
                  <a:pt x="216" y="282"/>
                </a:lnTo>
                <a:lnTo>
                  <a:pt x="228" y="264"/>
                </a:lnTo>
                <a:lnTo>
                  <a:pt x="240" y="252"/>
                </a:lnTo>
                <a:lnTo>
                  <a:pt x="252" y="240"/>
                </a:lnTo>
                <a:lnTo>
                  <a:pt x="264" y="222"/>
                </a:lnTo>
                <a:lnTo>
                  <a:pt x="276" y="210"/>
                </a:lnTo>
                <a:lnTo>
                  <a:pt x="288" y="198"/>
                </a:lnTo>
                <a:lnTo>
                  <a:pt x="300" y="186"/>
                </a:lnTo>
                <a:lnTo>
                  <a:pt x="312" y="174"/>
                </a:lnTo>
                <a:lnTo>
                  <a:pt x="324" y="162"/>
                </a:lnTo>
                <a:lnTo>
                  <a:pt x="336" y="150"/>
                </a:lnTo>
                <a:lnTo>
                  <a:pt x="348" y="138"/>
                </a:lnTo>
                <a:lnTo>
                  <a:pt x="360" y="126"/>
                </a:lnTo>
                <a:lnTo>
                  <a:pt x="372" y="114"/>
                </a:lnTo>
                <a:lnTo>
                  <a:pt x="384" y="108"/>
                </a:lnTo>
                <a:lnTo>
                  <a:pt x="396" y="96"/>
                </a:lnTo>
                <a:lnTo>
                  <a:pt x="408" y="84"/>
                </a:lnTo>
                <a:lnTo>
                  <a:pt x="420" y="78"/>
                </a:lnTo>
                <a:lnTo>
                  <a:pt x="432" y="66"/>
                </a:lnTo>
                <a:lnTo>
                  <a:pt x="444" y="60"/>
                </a:lnTo>
                <a:lnTo>
                  <a:pt x="456" y="54"/>
                </a:lnTo>
                <a:lnTo>
                  <a:pt x="468" y="42"/>
                </a:lnTo>
                <a:lnTo>
                  <a:pt x="480" y="36"/>
                </a:lnTo>
                <a:lnTo>
                  <a:pt x="492" y="30"/>
                </a:lnTo>
                <a:lnTo>
                  <a:pt x="504" y="24"/>
                </a:lnTo>
                <a:lnTo>
                  <a:pt x="516" y="18"/>
                </a:lnTo>
                <a:lnTo>
                  <a:pt x="528" y="18"/>
                </a:lnTo>
                <a:lnTo>
                  <a:pt x="540" y="12"/>
                </a:lnTo>
                <a:lnTo>
                  <a:pt x="552" y="6"/>
                </a:lnTo>
                <a:lnTo>
                  <a:pt x="564" y="6"/>
                </a:lnTo>
                <a:lnTo>
                  <a:pt x="576" y="6"/>
                </a:lnTo>
                <a:lnTo>
                  <a:pt x="588" y="6"/>
                </a:lnTo>
                <a:lnTo>
                  <a:pt x="594" y="0"/>
                </a:lnTo>
                <a:lnTo>
                  <a:pt x="606" y="6"/>
                </a:lnTo>
                <a:lnTo>
                  <a:pt x="618" y="6"/>
                </a:lnTo>
                <a:lnTo>
                  <a:pt x="630" y="6"/>
                </a:lnTo>
                <a:lnTo>
                  <a:pt x="642" y="12"/>
                </a:lnTo>
                <a:lnTo>
                  <a:pt x="654" y="12"/>
                </a:lnTo>
                <a:lnTo>
                  <a:pt x="666" y="18"/>
                </a:lnTo>
                <a:lnTo>
                  <a:pt x="678" y="24"/>
                </a:lnTo>
                <a:lnTo>
                  <a:pt x="690" y="36"/>
                </a:lnTo>
                <a:lnTo>
                  <a:pt x="702" y="42"/>
                </a:lnTo>
                <a:lnTo>
                  <a:pt x="714" y="54"/>
                </a:lnTo>
                <a:lnTo>
                  <a:pt x="726" y="66"/>
                </a:lnTo>
                <a:lnTo>
                  <a:pt x="738" y="78"/>
                </a:lnTo>
                <a:lnTo>
                  <a:pt x="750" y="90"/>
                </a:lnTo>
                <a:lnTo>
                  <a:pt x="762" y="108"/>
                </a:lnTo>
                <a:lnTo>
                  <a:pt x="774" y="132"/>
                </a:lnTo>
                <a:lnTo>
                  <a:pt x="786" y="150"/>
                </a:lnTo>
                <a:lnTo>
                  <a:pt x="798" y="180"/>
                </a:lnTo>
                <a:lnTo>
                  <a:pt x="810" y="210"/>
                </a:lnTo>
                <a:lnTo>
                  <a:pt x="822" y="246"/>
                </a:lnTo>
                <a:lnTo>
                  <a:pt x="834" y="288"/>
                </a:lnTo>
                <a:lnTo>
                  <a:pt x="846" y="342"/>
                </a:lnTo>
                <a:lnTo>
                  <a:pt x="858" y="420"/>
                </a:lnTo>
                <a:lnTo>
                  <a:pt x="870" y="558"/>
                </a:lnTo>
                <a:lnTo>
                  <a:pt x="882" y="558"/>
                </a:lnTo>
                <a:lnTo>
                  <a:pt x="894" y="558"/>
                </a:lnTo>
                <a:lnTo>
                  <a:pt x="906" y="558"/>
                </a:lnTo>
                <a:lnTo>
                  <a:pt x="918" y="558"/>
                </a:lnTo>
                <a:lnTo>
                  <a:pt x="930" y="558"/>
                </a:lnTo>
                <a:lnTo>
                  <a:pt x="942" y="558"/>
                </a:lnTo>
                <a:lnTo>
                  <a:pt x="954" y="558"/>
                </a:lnTo>
                <a:lnTo>
                  <a:pt x="966" y="558"/>
                </a:lnTo>
                <a:lnTo>
                  <a:pt x="978" y="558"/>
                </a:lnTo>
                <a:lnTo>
                  <a:pt x="990" y="558"/>
                </a:lnTo>
                <a:lnTo>
                  <a:pt x="1002" y="558"/>
                </a:lnTo>
                <a:lnTo>
                  <a:pt x="1014" y="558"/>
                </a:lnTo>
                <a:lnTo>
                  <a:pt x="1026" y="558"/>
                </a:lnTo>
                <a:lnTo>
                  <a:pt x="1038" y="558"/>
                </a:lnTo>
                <a:lnTo>
                  <a:pt x="1050" y="558"/>
                </a:lnTo>
                <a:lnTo>
                  <a:pt x="1062" y="558"/>
                </a:lnTo>
                <a:lnTo>
                  <a:pt x="1074" y="558"/>
                </a:lnTo>
                <a:lnTo>
                  <a:pt x="1086" y="558"/>
                </a:lnTo>
                <a:lnTo>
                  <a:pt x="1098" y="558"/>
                </a:lnTo>
                <a:lnTo>
                  <a:pt x="1110" y="558"/>
                </a:lnTo>
                <a:lnTo>
                  <a:pt x="1122" y="558"/>
                </a:lnTo>
                <a:lnTo>
                  <a:pt x="1134" y="558"/>
                </a:lnTo>
                <a:lnTo>
                  <a:pt x="1146" y="558"/>
                </a:lnTo>
                <a:lnTo>
                  <a:pt x="1158" y="558"/>
                </a:lnTo>
                <a:lnTo>
                  <a:pt x="1170" y="558"/>
                </a:lnTo>
                <a:lnTo>
                  <a:pt x="1182" y="558"/>
                </a:lnTo>
                <a:lnTo>
                  <a:pt x="1194" y="558"/>
                </a:lnTo>
                <a:lnTo>
                  <a:pt x="1206" y="558"/>
                </a:lnTo>
                <a:lnTo>
                  <a:pt x="1218" y="558"/>
                </a:lnTo>
                <a:lnTo>
                  <a:pt x="1230" y="558"/>
                </a:lnTo>
                <a:lnTo>
                  <a:pt x="1242" y="558"/>
                </a:lnTo>
                <a:lnTo>
                  <a:pt x="1254" y="558"/>
                </a:lnTo>
                <a:lnTo>
                  <a:pt x="1266" y="558"/>
                </a:lnTo>
                <a:lnTo>
                  <a:pt x="1278" y="558"/>
                </a:lnTo>
                <a:lnTo>
                  <a:pt x="1290" y="558"/>
                </a:lnTo>
                <a:lnTo>
                  <a:pt x="1302" y="558"/>
                </a:lnTo>
                <a:lnTo>
                  <a:pt x="1314" y="558"/>
                </a:lnTo>
                <a:lnTo>
                  <a:pt x="1326" y="558"/>
                </a:lnTo>
                <a:lnTo>
                  <a:pt x="1338" y="558"/>
                </a:lnTo>
                <a:lnTo>
                  <a:pt x="1350" y="558"/>
                </a:lnTo>
                <a:lnTo>
                  <a:pt x="1362" y="558"/>
                </a:lnTo>
                <a:lnTo>
                  <a:pt x="1374" y="558"/>
                </a:lnTo>
                <a:lnTo>
                  <a:pt x="1386" y="558"/>
                </a:lnTo>
                <a:lnTo>
                  <a:pt x="1398" y="558"/>
                </a:lnTo>
                <a:lnTo>
                  <a:pt x="1410" y="558"/>
                </a:lnTo>
                <a:lnTo>
                  <a:pt x="1422" y="558"/>
                </a:lnTo>
                <a:lnTo>
                  <a:pt x="1434" y="558"/>
                </a:lnTo>
                <a:lnTo>
                  <a:pt x="1446" y="558"/>
                </a:lnTo>
                <a:lnTo>
                  <a:pt x="1458" y="558"/>
                </a:lnTo>
                <a:lnTo>
                  <a:pt x="1470" y="558"/>
                </a:lnTo>
                <a:lnTo>
                  <a:pt x="1482" y="558"/>
                </a:lnTo>
                <a:lnTo>
                  <a:pt x="1494" y="558"/>
                </a:lnTo>
                <a:lnTo>
                  <a:pt x="1506" y="558"/>
                </a:lnTo>
                <a:lnTo>
                  <a:pt x="1518" y="558"/>
                </a:lnTo>
                <a:lnTo>
                  <a:pt x="1530" y="558"/>
                </a:lnTo>
                <a:lnTo>
                  <a:pt x="1542" y="558"/>
                </a:lnTo>
                <a:lnTo>
                  <a:pt x="1554" y="558"/>
                </a:lnTo>
                <a:lnTo>
                  <a:pt x="1566" y="558"/>
                </a:lnTo>
                <a:lnTo>
                  <a:pt x="1578" y="558"/>
                </a:lnTo>
                <a:lnTo>
                  <a:pt x="1590" y="558"/>
                </a:lnTo>
                <a:lnTo>
                  <a:pt x="1602" y="558"/>
                </a:lnTo>
                <a:lnTo>
                  <a:pt x="1614" y="558"/>
                </a:lnTo>
                <a:lnTo>
                  <a:pt x="1626" y="558"/>
                </a:lnTo>
                <a:lnTo>
                  <a:pt x="1638" y="558"/>
                </a:lnTo>
                <a:lnTo>
                  <a:pt x="1650" y="558"/>
                </a:lnTo>
                <a:lnTo>
                  <a:pt x="1662" y="558"/>
                </a:lnTo>
                <a:lnTo>
                  <a:pt x="1674" y="558"/>
                </a:lnTo>
                <a:lnTo>
                  <a:pt x="1686" y="558"/>
                </a:lnTo>
                <a:lnTo>
                  <a:pt x="1698" y="558"/>
                </a:lnTo>
                <a:lnTo>
                  <a:pt x="1710" y="558"/>
                </a:lnTo>
                <a:lnTo>
                  <a:pt x="1722" y="558"/>
                </a:lnTo>
                <a:lnTo>
                  <a:pt x="1734" y="558"/>
                </a:lnTo>
                <a:lnTo>
                  <a:pt x="1746" y="558"/>
                </a:lnTo>
                <a:lnTo>
                  <a:pt x="1758" y="558"/>
                </a:lnTo>
                <a:lnTo>
                  <a:pt x="1770" y="558"/>
                </a:lnTo>
                <a:lnTo>
                  <a:pt x="1782" y="558"/>
                </a:lnTo>
                <a:lnTo>
                  <a:pt x="1788" y="558"/>
                </a:lnTo>
                <a:lnTo>
                  <a:pt x="1800" y="558"/>
                </a:lnTo>
                <a:lnTo>
                  <a:pt x="1812" y="558"/>
                </a:lnTo>
                <a:lnTo>
                  <a:pt x="1824" y="558"/>
                </a:lnTo>
                <a:lnTo>
                  <a:pt x="1836" y="558"/>
                </a:lnTo>
                <a:lnTo>
                  <a:pt x="1848" y="558"/>
                </a:lnTo>
                <a:lnTo>
                  <a:pt x="1860" y="558"/>
                </a:lnTo>
                <a:lnTo>
                  <a:pt x="1872" y="558"/>
                </a:lnTo>
                <a:lnTo>
                  <a:pt x="1884" y="558"/>
                </a:lnTo>
                <a:lnTo>
                  <a:pt x="1896" y="558"/>
                </a:lnTo>
                <a:lnTo>
                  <a:pt x="1908" y="558"/>
                </a:lnTo>
                <a:lnTo>
                  <a:pt x="1920" y="558"/>
                </a:lnTo>
                <a:lnTo>
                  <a:pt x="1932" y="558"/>
                </a:lnTo>
                <a:lnTo>
                  <a:pt x="1944" y="558"/>
                </a:lnTo>
                <a:lnTo>
                  <a:pt x="1956" y="558"/>
                </a:lnTo>
                <a:lnTo>
                  <a:pt x="1968" y="558"/>
                </a:lnTo>
                <a:lnTo>
                  <a:pt x="1980" y="558"/>
                </a:lnTo>
                <a:lnTo>
                  <a:pt x="1992" y="558"/>
                </a:lnTo>
                <a:lnTo>
                  <a:pt x="2004" y="558"/>
                </a:lnTo>
                <a:lnTo>
                  <a:pt x="2016" y="558"/>
                </a:lnTo>
                <a:lnTo>
                  <a:pt x="2028" y="558"/>
                </a:lnTo>
                <a:lnTo>
                  <a:pt x="2040" y="558"/>
                </a:lnTo>
                <a:lnTo>
                  <a:pt x="2052" y="558"/>
                </a:lnTo>
                <a:lnTo>
                  <a:pt x="2064" y="558"/>
                </a:lnTo>
                <a:lnTo>
                  <a:pt x="2076" y="558"/>
                </a:lnTo>
                <a:lnTo>
                  <a:pt x="2088" y="558"/>
                </a:lnTo>
                <a:lnTo>
                  <a:pt x="2100" y="558"/>
                </a:lnTo>
                <a:lnTo>
                  <a:pt x="2112" y="558"/>
                </a:lnTo>
                <a:lnTo>
                  <a:pt x="2124" y="558"/>
                </a:lnTo>
                <a:lnTo>
                  <a:pt x="2136" y="558"/>
                </a:lnTo>
                <a:lnTo>
                  <a:pt x="2148" y="558"/>
                </a:lnTo>
                <a:lnTo>
                  <a:pt x="2160" y="558"/>
                </a:lnTo>
                <a:lnTo>
                  <a:pt x="2172" y="558"/>
                </a:lnTo>
                <a:lnTo>
                  <a:pt x="2184" y="558"/>
                </a:lnTo>
                <a:lnTo>
                  <a:pt x="2196" y="558"/>
                </a:lnTo>
                <a:lnTo>
                  <a:pt x="2208" y="558"/>
                </a:lnTo>
                <a:lnTo>
                  <a:pt x="2220" y="558"/>
                </a:lnTo>
                <a:lnTo>
                  <a:pt x="2232" y="558"/>
                </a:lnTo>
                <a:lnTo>
                  <a:pt x="2244" y="558"/>
                </a:lnTo>
                <a:lnTo>
                  <a:pt x="2256" y="558"/>
                </a:lnTo>
                <a:lnTo>
                  <a:pt x="2268" y="558"/>
                </a:lnTo>
                <a:lnTo>
                  <a:pt x="2280" y="558"/>
                </a:lnTo>
                <a:lnTo>
                  <a:pt x="2292" y="558"/>
                </a:lnTo>
                <a:lnTo>
                  <a:pt x="2304" y="558"/>
                </a:lnTo>
                <a:lnTo>
                  <a:pt x="2316" y="558"/>
                </a:lnTo>
                <a:lnTo>
                  <a:pt x="2328" y="558"/>
                </a:lnTo>
                <a:lnTo>
                  <a:pt x="2340" y="558"/>
                </a:lnTo>
                <a:lnTo>
                  <a:pt x="2352" y="558"/>
                </a:lnTo>
                <a:lnTo>
                  <a:pt x="2364" y="558"/>
                </a:lnTo>
                <a:lnTo>
                  <a:pt x="2376" y="558"/>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809" name="Rectangle 89">
            <a:extLst>
              <a:ext uri="{FF2B5EF4-FFF2-40B4-BE49-F238E27FC236}">
                <a16:creationId xmlns:a16="http://schemas.microsoft.com/office/drawing/2014/main" id="{F403331F-0AF6-49BB-A687-BC65F9E763D4}"/>
              </a:ext>
            </a:extLst>
          </p:cNvPr>
          <p:cNvSpPr>
            <a:spLocks noChangeArrowheads="1"/>
          </p:cNvSpPr>
          <p:nvPr/>
        </p:nvSpPr>
        <p:spPr bwMode="auto">
          <a:xfrm>
            <a:off x="4933950" y="6345238"/>
            <a:ext cx="677863"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angle, degrees</a:t>
            </a:r>
            <a:endParaRPr lang="en-US" altLang="en-US"/>
          </a:p>
        </p:txBody>
      </p:sp>
      <p:sp>
        <p:nvSpPr>
          <p:cNvPr id="30803" name="Line 83">
            <a:extLst>
              <a:ext uri="{FF2B5EF4-FFF2-40B4-BE49-F238E27FC236}">
                <a16:creationId xmlns:a16="http://schemas.microsoft.com/office/drawing/2014/main" id="{218EC845-1C6E-454A-B440-AEBA424E13C3}"/>
              </a:ext>
            </a:extLst>
          </p:cNvPr>
          <p:cNvSpPr>
            <a:spLocks noChangeShapeType="1"/>
          </p:cNvSpPr>
          <p:nvPr/>
        </p:nvSpPr>
        <p:spPr bwMode="auto">
          <a:xfrm>
            <a:off x="3371850" y="6221413"/>
            <a:ext cx="3771900" cy="1587"/>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151E86DC-6C30-4171-8199-ADF117ACA506}"/>
              </a:ext>
            </a:extLst>
          </p:cNvPr>
          <p:cNvSpPr>
            <a:spLocks noChangeArrowheads="1"/>
          </p:cNvSpPr>
          <p:nvPr/>
        </p:nvSpPr>
        <p:spPr bwMode="auto">
          <a:xfrm>
            <a:off x="466725" y="381000"/>
            <a:ext cx="8372475" cy="410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function [kp,ks] = directivity(ang, cp, cs)</a:t>
            </a:r>
          </a:p>
          <a:p>
            <a:r>
              <a:rPr lang="en-US" altLang="en-US"/>
              <a:t>% computes the directivity functions for a p-wave contact</a:t>
            </a:r>
          </a:p>
          <a:p>
            <a:r>
              <a:rPr lang="en-US" altLang="en-US"/>
              <a:t>%transducer. ang is angle in degrees, cp, cs are p- and s-wave %speeds </a:t>
            </a:r>
          </a:p>
          <a:p>
            <a:r>
              <a:rPr lang="en-US" altLang="en-US"/>
              <a:t>k = cp/cs;</a:t>
            </a:r>
          </a:p>
          <a:p>
            <a:r>
              <a:rPr lang="en-US" altLang="en-US"/>
              <a:t>angr = ang*pi/180;</a:t>
            </a:r>
          </a:p>
          <a:p>
            <a:r>
              <a:rPr lang="en-US" altLang="en-US"/>
              <a:t>x = sin(angr);</a:t>
            </a:r>
          </a:p>
          <a:p>
            <a:r>
              <a:rPr lang="en-US" altLang="en-US"/>
              <a:t>c =cos(angr);</a:t>
            </a:r>
          </a:p>
          <a:p>
            <a:r>
              <a:rPr lang="en-US" altLang="en-US"/>
              <a:t>g=(x.^2 -k^2/2).^2 + x.^2.*sqrt(1 - x.^2).*sqrt(k^2 - x.^2);</a:t>
            </a:r>
          </a:p>
          <a:p>
            <a:r>
              <a:rPr lang="en-US" altLang="en-US"/>
              <a:t>kp = c.*(k^2).*(k.^2/2 -x.^2)./(2.*g);</a:t>
            </a:r>
          </a:p>
          <a:p>
            <a:r>
              <a:rPr lang="en-US" altLang="en-US"/>
              <a:t>ks = (k*x &lt;1).*c.*(k^3).*x.*sqrt(1 - k^2.*x.^2)./(2.*g);</a:t>
            </a:r>
          </a:p>
        </p:txBody>
      </p:sp>
      <p:sp>
        <p:nvSpPr>
          <p:cNvPr id="33795" name="Rectangle 3">
            <a:extLst>
              <a:ext uri="{FF2B5EF4-FFF2-40B4-BE49-F238E27FC236}">
                <a16:creationId xmlns:a16="http://schemas.microsoft.com/office/drawing/2014/main" id="{B4F013C3-FE57-412D-A692-885B667FAC30}"/>
              </a:ext>
            </a:extLst>
          </p:cNvPr>
          <p:cNvSpPr>
            <a:spLocks noChangeArrowheads="1"/>
          </p:cNvSpPr>
          <p:nvPr/>
        </p:nvSpPr>
        <p:spPr bwMode="auto">
          <a:xfrm>
            <a:off x="457200" y="4724400"/>
            <a:ext cx="4175125"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MAT&gt; x = linspace(0,90,200);</a:t>
            </a:r>
          </a:p>
          <a:p>
            <a:r>
              <a:rPr lang="en-US" altLang="en-US" sz="1800"/>
              <a:t>MAT&gt; [kp,ks] = directivity(x, 5900, 3200);</a:t>
            </a:r>
          </a:p>
          <a:p>
            <a:r>
              <a:rPr lang="en-US" altLang="en-US" sz="1800"/>
              <a:t>MAT&gt; plot(x, kp)</a:t>
            </a:r>
          </a:p>
          <a:p>
            <a:r>
              <a:rPr lang="en-US" altLang="en-US" sz="1800"/>
              <a:t>MAT&gt; hold on</a:t>
            </a:r>
          </a:p>
          <a:p>
            <a:r>
              <a:rPr lang="en-US" altLang="en-US" sz="1800"/>
              <a:t>MAT&gt; plot(x, ks)</a:t>
            </a:r>
          </a:p>
          <a:p>
            <a:r>
              <a:rPr lang="en-US" altLang="en-US" sz="1800"/>
              <a:t>MAT&gt; xlabel('angle, degrees')</a:t>
            </a:r>
            <a:endParaRPr lang="en-US"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a:extLst>
              <a:ext uri="{FF2B5EF4-FFF2-40B4-BE49-F238E27FC236}">
                <a16:creationId xmlns:a16="http://schemas.microsoft.com/office/drawing/2014/main" id="{C47D8CCB-11C1-4281-B5A9-8325E8BD1FDD}"/>
              </a:ext>
            </a:extLst>
          </p:cNvPr>
          <p:cNvSpPr txBox="1">
            <a:spLocks noChangeArrowheads="1"/>
          </p:cNvSpPr>
          <p:nvPr/>
        </p:nvSpPr>
        <p:spPr bwMode="auto">
          <a:xfrm>
            <a:off x="2422525" y="712788"/>
            <a:ext cx="3513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a:t>
            </a:r>
            <a:r>
              <a:rPr lang="en-US" altLang="en-US">
                <a:latin typeface="Symbol" panose="05050102010706020507" pitchFamily="18" charset="2"/>
              </a:rPr>
              <a:t>q</a:t>
            </a:r>
            <a:r>
              <a:rPr lang="en-US" altLang="en-US"/>
              <a:t>' small  K</a:t>
            </a:r>
            <a:r>
              <a:rPr lang="en-US" altLang="en-US" baseline="-25000"/>
              <a:t>p</a:t>
            </a:r>
            <a:r>
              <a:rPr lang="en-US" altLang="en-US"/>
              <a:t> = 1, K</a:t>
            </a:r>
            <a:r>
              <a:rPr lang="en-US" altLang="en-US" baseline="-25000"/>
              <a:t>s</a:t>
            </a:r>
            <a:r>
              <a:rPr lang="en-US" altLang="en-US"/>
              <a:t> = 0</a:t>
            </a:r>
          </a:p>
        </p:txBody>
      </p:sp>
      <p:graphicFrame>
        <p:nvGraphicFramePr>
          <p:cNvPr id="31747" name="Object 3">
            <a:extLst>
              <a:ext uri="{FF2B5EF4-FFF2-40B4-BE49-F238E27FC236}">
                <a16:creationId xmlns:a16="http://schemas.microsoft.com/office/drawing/2014/main" id="{6AEAACE7-F0D6-4D2B-87E8-2A2A98CBDF2B}"/>
              </a:ext>
            </a:extLst>
          </p:cNvPr>
          <p:cNvGraphicFramePr>
            <a:graphicFrameLocks noChangeAspect="1"/>
          </p:cNvGraphicFramePr>
          <p:nvPr/>
        </p:nvGraphicFramePr>
        <p:xfrm>
          <a:off x="2590800" y="1371600"/>
          <a:ext cx="4495800" cy="1004888"/>
        </p:xfrm>
        <a:graphic>
          <a:graphicData uri="http://schemas.openxmlformats.org/presentationml/2006/ole">
            <mc:AlternateContent xmlns:mc="http://schemas.openxmlformats.org/markup-compatibility/2006">
              <mc:Choice xmlns:v="urn:schemas-microsoft-com:vml" Requires="v">
                <p:oleObj spid="_x0000_s20484" name="MathType Equation" r:id="rId4" imgW="3124200" imgH="698500" progId="Equation">
                  <p:embed/>
                </p:oleObj>
              </mc:Choice>
              <mc:Fallback>
                <p:oleObj name="MathType Equation" r:id="rId4" imgW="3124200" imgH="698500" progId="Equation">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1371600"/>
                        <a:ext cx="4495800" cy="1004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50" name="Oval 6">
            <a:extLst>
              <a:ext uri="{FF2B5EF4-FFF2-40B4-BE49-F238E27FC236}">
                <a16:creationId xmlns:a16="http://schemas.microsoft.com/office/drawing/2014/main" id="{F770BAD7-7B9B-4BE4-9485-7A948793753B}"/>
              </a:ext>
            </a:extLst>
          </p:cNvPr>
          <p:cNvSpPr>
            <a:spLocks noChangeArrowheads="1"/>
          </p:cNvSpPr>
          <p:nvPr/>
        </p:nvSpPr>
        <p:spPr bwMode="auto">
          <a:xfrm>
            <a:off x="5402263" y="3970338"/>
            <a:ext cx="685800" cy="6858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1" name="Oval 7">
            <a:extLst>
              <a:ext uri="{FF2B5EF4-FFF2-40B4-BE49-F238E27FC236}">
                <a16:creationId xmlns:a16="http://schemas.microsoft.com/office/drawing/2014/main" id="{4E64FFF1-289C-4999-9626-3385AD31D13A}"/>
              </a:ext>
            </a:extLst>
          </p:cNvPr>
          <p:cNvSpPr>
            <a:spLocks noChangeArrowheads="1"/>
          </p:cNvSpPr>
          <p:nvPr/>
        </p:nvSpPr>
        <p:spPr bwMode="auto">
          <a:xfrm>
            <a:off x="4999038" y="3576638"/>
            <a:ext cx="1524000" cy="15240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3" name="Oval 9">
            <a:extLst>
              <a:ext uri="{FF2B5EF4-FFF2-40B4-BE49-F238E27FC236}">
                <a16:creationId xmlns:a16="http://schemas.microsoft.com/office/drawing/2014/main" id="{F2860A1C-9B39-4B8D-A5E9-9EE68BFC2C2E}"/>
              </a:ext>
            </a:extLst>
          </p:cNvPr>
          <p:cNvSpPr>
            <a:spLocks noChangeArrowheads="1"/>
          </p:cNvSpPr>
          <p:nvPr/>
        </p:nvSpPr>
        <p:spPr bwMode="auto">
          <a:xfrm>
            <a:off x="3644900" y="3971925"/>
            <a:ext cx="685800" cy="6858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4" name="Oval 10">
            <a:extLst>
              <a:ext uri="{FF2B5EF4-FFF2-40B4-BE49-F238E27FC236}">
                <a16:creationId xmlns:a16="http://schemas.microsoft.com/office/drawing/2014/main" id="{80C058A8-B1B5-40A7-827E-B48D64DF326B}"/>
              </a:ext>
            </a:extLst>
          </p:cNvPr>
          <p:cNvSpPr>
            <a:spLocks noChangeArrowheads="1"/>
          </p:cNvSpPr>
          <p:nvPr/>
        </p:nvSpPr>
        <p:spPr bwMode="auto">
          <a:xfrm>
            <a:off x="3241675" y="3578225"/>
            <a:ext cx="1524000" cy="15240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5" name="Line 11">
            <a:extLst>
              <a:ext uri="{FF2B5EF4-FFF2-40B4-BE49-F238E27FC236}">
                <a16:creationId xmlns:a16="http://schemas.microsoft.com/office/drawing/2014/main" id="{DD78CEDD-5433-4172-B31F-DEE1E467B94A}"/>
              </a:ext>
            </a:extLst>
          </p:cNvPr>
          <p:cNvSpPr>
            <a:spLocks noChangeShapeType="1"/>
          </p:cNvSpPr>
          <p:nvPr/>
        </p:nvSpPr>
        <p:spPr bwMode="auto">
          <a:xfrm flipH="1">
            <a:off x="3962400" y="5105400"/>
            <a:ext cx="1828800" cy="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6" name="Line 12">
            <a:extLst>
              <a:ext uri="{FF2B5EF4-FFF2-40B4-BE49-F238E27FC236}">
                <a16:creationId xmlns:a16="http://schemas.microsoft.com/office/drawing/2014/main" id="{263BDCA2-AADB-4B53-AD6F-EEED954F68E9}"/>
              </a:ext>
            </a:extLst>
          </p:cNvPr>
          <p:cNvSpPr>
            <a:spLocks noChangeShapeType="1"/>
          </p:cNvSpPr>
          <p:nvPr/>
        </p:nvSpPr>
        <p:spPr bwMode="auto">
          <a:xfrm flipH="1">
            <a:off x="5875338" y="4356100"/>
            <a:ext cx="646111" cy="2746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7" name="Line 13">
            <a:extLst>
              <a:ext uri="{FF2B5EF4-FFF2-40B4-BE49-F238E27FC236}">
                <a16:creationId xmlns:a16="http://schemas.microsoft.com/office/drawing/2014/main" id="{F209BF29-5653-4F0A-823B-5B487AD9CB9D}"/>
              </a:ext>
            </a:extLst>
          </p:cNvPr>
          <p:cNvSpPr>
            <a:spLocks noChangeShapeType="1"/>
          </p:cNvSpPr>
          <p:nvPr/>
        </p:nvSpPr>
        <p:spPr bwMode="auto">
          <a:xfrm>
            <a:off x="3259138" y="4338638"/>
            <a:ext cx="593725" cy="296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8" name="Line 14">
            <a:extLst>
              <a:ext uri="{FF2B5EF4-FFF2-40B4-BE49-F238E27FC236}">
                <a16:creationId xmlns:a16="http://schemas.microsoft.com/office/drawing/2014/main" id="{0E7165C2-955B-4860-A6B3-42EC89BCDB45}"/>
              </a:ext>
            </a:extLst>
          </p:cNvPr>
          <p:cNvSpPr>
            <a:spLocks noChangeShapeType="1"/>
          </p:cNvSpPr>
          <p:nvPr/>
        </p:nvSpPr>
        <p:spPr bwMode="auto">
          <a:xfrm flipH="1">
            <a:off x="4117975" y="4343400"/>
            <a:ext cx="669925" cy="2984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9" name="Line 15">
            <a:extLst>
              <a:ext uri="{FF2B5EF4-FFF2-40B4-BE49-F238E27FC236}">
                <a16:creationId xmlns:a16="http://schemas.microsoft.com/office/drawing/2014/main" id="{EDBEB12C-E8CD-4385-A79F-F9DA0B9D9203}"/>
              </a:ext>
            </a:extLst>
          </p:cNvPr>
          <p:cNvSpPr>
            <a:spLocks noChangeShapeType="1"/>
          </p:cNvSpPr>
          <p:nvPr/>
        </p:nvSpPr>
        <p:spPr bwMode="auto">
          <a:xfrm>
            <a:off x="5029200" y="4356100"/>
            <a:ext cx="538163" cy="2508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1760" name="Group 16">
            <a:extLst>
              <a:ext uri="{FF2B5EF4-FFF2-40B4-BE49-F238E27FC236}">
                <a16:creationId xmlns:a16="http://schemas.microsoft.com/office/drawing/2014/main" id="{2BC1ABA8-0C2B-4FDC-9DF2-CAD3069A25B8}"/>
              </a:ext>
            </a:extLst>
          </p:cNvPr>
          <p:cNvGrpSpPr>
            <a:grpSpLocks/>
          </p:cNvGrpSpPr>
          <p:nvPr/>
        </p:nvGrpSpPr>
        <p:grpSpPr bwMode="auto">
          <a:xfrm>
            <a:off x="3581400" y="4343400"/>
            <a:ext cx="158750" cy="152400"/>
            <a:chOff x="1344" y="2936"/>
            <a:chExt cx="100" cy="96"/>
          </a:xfrm>
        </p:grpSpPr>
        <p:sp>
          <p:nvSpPr>
            <p:cNvPr id="31761" name="Line 17">
              <a:extLst>
                <a:ext uri="{FF2B5EF4-FFF2-40B4-BE49-F238E27FC236}">
                  <a16:creationId xmlns:a16="http://schemas.microsoft.com/office/drawing/2014/main" id="{80A9BAA6-8068-4D8A-BA8B-F4ED233E3C6D}"/>
                </a:ext>
              </a:extLst>
            </p:cNvPr>
            <p:cNvSpPr>
              <a:spLocks noChangeShapeType="1"/>
            </p:cNvSpPr>
            <p:nvPr/>
          </p:nvSpPr>
          <p:spPr bwMode="auto">
            <a:xfrm flipH="1">
              <a:off x="1444" y="2936"/>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62" name="Line 18">
              <a:extLst>
                <a:ext uri="{FF2B5EF4-FFF2-40B4-BE49-F238E27FC236}">
                  <a16:creationId xmlns:a16="http://schemas.microsoft.com/office/drawing/2014/main" id="{6CDA1BA6-618F-4A35-BFFC-1E5799045E1C}"/>
                </a:ext>
              </a:extLst>
            </p:cNvPr>
            <p:cNvSpPr>
              <a:spLocks noChangeShapeType="1"/>
            </p:cNvSpPr>
            <p:nvPr/>
          </p:nvSpPr>
          <p:spPr bwMode="auto">
            <a:xfrm flipH="1" flipV="1">
              <a:off x="1344" y="2984"/>
              <a:ext cx="1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763" name="Group 19">
            <a:extLst>
              <a:ext uri="{FF2B5EF4-FFF2-40B4-BE49-F238E27FC236}">
                <a16:creationId xmlns:a16="http://schemas.microsoft.com/office/drawing/2014/main" id="{3C333B0A-D0C1-4D6E-87B6-C6869A08DD01}"/>
              </a:ext>
            </a:extLst>
          </p:cNvPr>
          <p:cNvGrpSpPr>
            <a:grpSpLocks/>
          </p:cNvGrpSpPr>
          <p:nvPr/>
        </p:nvGrpSpPr>
        <p:grpSpPr bwMode="auto">
          <a:xfrm>
            <a:off x="5378450" y="4337050"/>
            <a:ext cx="158750" cy="152400"/>
            <a:chOff x="1344" y="2936"/>
            <a:chExt cx="100" cy="96"/>
          </a:xfrm>
        </p:grpSpPr>
        <p:sp>
          <p:nvSpPr>
            <p:cNvPr id="31764" name="Line 20">
              <a:extLst>
                <a:ext uri="{FF2B5EF4-FFF2-40B4-BE49-F238E27FC236}">
                  <a16:creationId xmlns:a16="http://schemas.microsoft.com/office/drawing/2014/main" id="{8CFD926B-106B-4EF8-B5B8-2B6BD0DB7D4B}"/>
                </a:ext>
              </a:extLst>
            </p:cNvPr>
            <p:cNvSpPr>
              <a:spLocks noChangeShapeType="1"/>
            </p:cNvSpPr>
            <p:nvPr/>
          </p:nvSpPr>
          <p:spPr bwMode="auto">
            <a:xfrm flipH="1">
              <a:off x="1444" y="2936"/>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65" name="Line 21">
              <a:extLst>
                <a:ext uri="{FF2B5EF4-FFF2-40B4-BE49-F238E27FC236}">
                  <a16:creationId xmlns:a16="http://schemas.microsoft.com/office/drawing/2014/main" id="{4EEC41B1-F8EC-4C3A-B0F0-FCDFB60B8037}"/>
                </a:ext>
              </a:extLst>
            </p:cNvPr>
            <p:cNvSpPr>
              <a:spLocks noChangeShapeType="1"/>
            </p:cNvSpPr>
            <p:nvPr/>
          </p:nvSpPr>
          <p:spPr bwMode="auto">
            <a:xfrm flipH="1" flipV="1">
              <a:off x="1344" y="2984"/>
              <a:ext cx="1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766" name="Group 22">
            <a:extLst>
              <a:ext uri="{FF2B5EF4-FFF2-40B4-BE49-F238E27FC236}">
                <a16:creationId xmlns:a16="http://schemas.microsoft.com/office/drawing/2014/main" id="{07EDB51A-98BD-4BC7-BC7E-8986C1CD7E5F}"/>
              </a:ext>
            </a:extLst>
          </p:cNvPr>
          <p:cNvGrpSpPr>
            <a:grpSpLocks/>
          </p:cNvGrpSpPr>
          <p:nvPr/>
        </p:nvGrpSpPr>
        <p:grpSpPr bwMode="auto">
          <a:xfrm flipH="1">
            <a:off x="4241800" y="4349750"/>
            <a:ext cx="158750" cy="152400"/>
            <a:chOff x="1344" y="2936"/>
            <a:chExt cx="100" cy="96"/>
          </a:xfrm>
        </p:grpSpPr>
        <p:sp>
          <p:nvSpPr>
            <p:cNvPr id="31767" name="Line 23">
              <a:extLst>
                <a:ext uri="{FF2B5EF4-FFF2-40B4-BE49-F238E27FC236}">
                  <a16:creationId xmlns:a16="http://schemas.microsoft.com/office/drawing/2014/main" id="{79E0B65B-84ED-4AC9-A2FA-2A9A2AD303A7}"/>
                </a:ext>
              </a:extLst>
            </p:cNvPr>
            <p:cNvSpPr>
              <a:spLocks noChangeShapeType="1"/>
            </p:cNvSpPr>
            <p:nvPr/>
          </p:nvSpPr>
          <p:spPr bwMode="auto">
            <a:xfrm flipH="1">
              <a:off x="1444" y="2936"/>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68" name="Line 24">
              <a:extLst>
                <a:ext uri="{FF2B5EF4-FFF2-40B4-BE49-F238E27FC236}">
                  <a16:creationId xmlns:a16="http://schemas.microsoft.com/office/drawing/2014/main" id="{4F411DC5-113C-47DF-BA3D-7726A5B7358F}"/>
                </a:ext>
              </a:extLst>
            </p:cNvPr>
            <p:cNvSpPr>
              <a:spLocks noChangeShapeType="1"/>
            </p:cNvSpPr>
            <p:nvPr/>
          </p:nvSpPr>
          <p:spPr bwMode="auto">
            <a:xfrm flipH="1" flipV="1">
              <a:off x="1344" y="2984"/>
              <a:ext cx="1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769" name="Group 25">
            <a:extLst>
              <a:ext uri="{FF2B5EF4-FFF2-40B4-BE49-F238E27FC236}">
                <a16:creationId xmlns:a16="http://schemas.microsoft.com/office/drawing/2014/main" id="{53AAA8FA-2CA4-4E00-9FD6-0D49B705B1E9}"/>
              </a:ext>
            </a:extLst>
          </p:cNvPr>
          <p:cNvGrpSpPr>
            <a:grpSpLocks/>
          </p:cNvGrpSpPr>
          <p:nvPr/>
        </p:nvGrpSpPr>
        <p:grpSpPr bwMode="auto">
          <a:xfrm flipH="1">
            <a:off x="5994400" y="4337050"/>
            <a:ext cx="158750" cy="152400"/>
            <a:chOff x="1344" y="2936"/>
            <a:chExt cx="100" cy="96"/>
          </a:xfrm>
        </p:grpSpPr>
        <p:sp>
          <p:nvSpPr>
            <p:cNvPr id="31770" name="Line 26">
              <a:extLst>
                <a:ext uri="{FF2B5EF4-FFF2-40B4-BE49-F238E27FC236}">
                  <a16:creationId xmlns:a16="http://schemas.microsoft.com/office/drawing/2014/main" id="{98832173-4E1B-414B-8D80-1B23EE71965C}"/>
                </a:ext>
              </a:extLst>
            </p:cNvPr>
            <p:cNvSpPr>
              <a:spLocks noChangeShapeType="1"/>
            </p:cNvSpPr>
            <p:nvPr/>
          </p:nvSpPr>
          <p:spPr bwMode="auto">
            <a:xfrm flipH="1">
              <a:off x="1444" y="2936"/>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71" name="Line 27">
              <a:extLst>
                <a:ext uri="{FF2B5EF4-FFF2-40B4-BE49-F238E27FC236}">
                  <a16:creationId xmlns:a16="http://schemas.microsoft.com/office/drawing/2014/main" id="{833CC770-25CA-41C2-8953-B840C16FE605}"/>
                </a:ext>
              </a:extLst>
            </p:cNvPr>
            <p:cNvSpPr>
              <a:spLocks noChangeShapeType="1"/>
            </p:cNvSpPr>
            <p:nvPr/>
          </p:nvSpPr>
          <p:spPr bwMode="auto">
            <a:xfrm flipH="1" flipV="1">
              <a:off x="1344" y="2984"/>
              <a:ext cx="1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1772" name="Line 28">
            <a:extLst>
              <a:ext uri="{FF2B5EF4-FFF2-40B4-BE49-F238E27FC236}">
                <a16:creationId xmlns:a16="http://schemas.microsoft.com/office/drawing/2014/main" id="{E5306177-592F-462C-BF2A-FE10101CC524}"/>
              </a:ext>
            </a:extLst>
          </p:cNvPr>
          <p:cNvSpPr>
            <a:spLocks noChangeShapeType="1"/>
          </p:cNvSpPr>
          <p:nvPr/>
        </p:nvSpPr>
        <p:spPr bwMode="auto">
          <a:xfrm>
            <a:off x="4876800" y="50292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73" name="Line 29">
            <a:extLst>
              <a:ext uri="{FF2B5EF4-FFF2-40B4-BE49-F238E27FC236}">
                <a16:creationId xmlns:a16="http://schemas.microsoft.com/office/drawing/2014/main" id="{46996AFD-A2CD-4336-A389-9937DECB60D5}"/>
              </a:ext>
            </a:extLst>
          </p:cNvPr>
          <p:cNvSpPr>
            <a:spLocks noChangeShapeType="1"/>
          </p:cNvSpPr>
          <p:nvPr/>
        </p:nvSpPr>
        <p:spPr bwMode="auto">
          <a:xfrm>
            <a:off x="6248400" y="4800600"/>
            <a:ext cx="2286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74" name="Line 30">
            <a:extLst>
              <a:ext uri="{FF2B5EF4-FFF2-40B4-BE49-F238E27FC236}">
                <a16:creationId xmlns:a16="http://schemas.microsoft.com/office/drawing/2014/main" id="{C42FD686-8582-4E14-AB99-08987354A73E}"/>
              </a:ext>
            </a:extLst>
          </p:cNvPr>
          <p:cNvSpPr>
            <a:spLocks noChangeShapeType="1"/>
          </p:cNvSpPr>
          <p:nvPr/>
        </p:nvSpPr>
        <p:spPr bwMode="auto">
          <a:xfrm>
            <a:off x="6223000" y="4413250"/>
            <a:ext cx="95250" cy="2095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75" name="Line 31">
            <a:extLst>
              <a:ext uri="{FF2B5EF4-FFF2-40B4-BE49-F238E27FC236}">
                <a16:creationId xmlns:a16="http://schemas.microsoft.com/office/drawing/2014/main" id="{5F8EC546-E37F-403D-8CF1-C786303558CF}"/>
              </a:ext>
            </a:extLst>
          </p:cNvPr>
          <p:cNvSpPr>
            <a:spLocks noChangeShapeType="1"/>
          </p:cNvSpPr>
          <p:nvPr/>
        </p:nvSpPr>
        <p:spPr bwMode="auto">
          <a:xfrm>
            <a:off x="5772150" y="45720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76" name="Text Box 32">
            <a:extLst>
              <a:ext uri="{FF2B5EF4-FFF2-40B4-BE49-F238E27FC236}">
                <a16:creationId xmlns:a16="http://schemas.microsoft.com/office/drawing/2014/main" id="{A63C1DDC-9E3D-4BDE-A318-02058115F681}"/>
              </a:ext>
            </a:extLst>
          </p:cNvPr>
          <p:cNvSpPr txBox="1">
            <a:spLocks noChangeArrowheads="1"/>
          </p:cNvSpPr>
          <p:nvPr/>
        </p:nvSpPr>
        <p:spPr bwMode="auto">
          <a:xfrm>
            <a:off x="4876800" y="5257800"/>
            <a:ext cx="425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D</a:t>
            </a:r>
            <a:r>
              <a:rPr lang="en-US" altLang="en-US" sz="1800" baseline="30000"/>
              <a:t>p</a:t>
            </a:r>
            <a:endParaRPr lang="en-US" altLang="en-US"/>
          </a:p>
        </p:txBody>
      </p:sp>
      <p:sp>
        <p:nvSpPr>
          <p:cNvPr id="31777" name="Text Box 33">
            <a:extLst>
              <a:ext uri="{FF2B5EF4-FFF2-40B4-BE49-F238E27FC236}">
                <a16:creationId xmlns:a16="http://schemas.microsoft.com/office/drawing/2014/main" id="{AA21CD7B-C81C-43A0-A625-E2DAA25ADF99}"/>
              </a:ext>
            </a:extLst>
          </p:cNvPr>
          <p:cNvSpPr txBox="1">
            <a:spLocks noChangeArrowheads="1"/>
          </p:cNvSpPr>
          <p:nvPr/>
        </p:nvSpPr>
        <p:spPr bwMode="auto">
          <a:xfrm>
            <a:off x="5699125" y="429418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R</a:t>
            </a:r>
            <a:endParaRPr lang="en-US" altLang="en-US"/>
          </a:p>
        </p:txBody>
      </p:sp>
      <p:sp>
        <p:nvSpPr>
          <p:cNvPr id="31778" name="Text Box 34">
            <a:extLst>
              <a:ext uri="{FF2B5EF4-FFF2-40B4-BE49-F238E27FC236}">
                <a16:creationId xmlns:a16="http://schemas.microsoft.com/office/drawing/2014/main" id="{6F64C546-5F52-484E-AC8E-EDAA7BD6345F}"/>
              </a:ext>
            </a:extLst>
          </p:cNvPr>
          <p:cNvSpPr txBox="1">
            <a:spLocks noChangeArrowheads="1"/>
          </p:cNvSpPr>
          <p:nvPr/>
        </p:nvSpPr>
        <p:spPr bwMode="auto">
          <a:xfrm>
            <a:off x="6435725" y="4903788"/>
            <a:ext cx="400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E</a:t>
            </a:r>
            <a:r>
              <a:rPr lang="en-US" altLang="en-US" sz="1800" baseline="30000"/>
              <a:t>p</a:t>
            </a:r>
            <a:endParaRPr lang="en-US" altLang="en-US"/>
          </a:p>
        </p:txBody>
      </p:sp>
      <p:sp>
        <p:nvSpPr>
          <p:cNvPr id="31779" name="Text Box 35">
            <a:extLst>
              <a:ext uri="{FF2B5EF4-FFF2-40B4-BE49-F238E27FC236}">
                <a16:creationId xmlns:a16="http://schemas.microsoft.com/office/drawing/2014/main" id="{3D710B36-F610-41E0-9272-B8833CFB4120}"/>
              </a:ext>
            </a:extLst>
          </p:cNvPr>
          <p:cNvSpPr txBox="1">
            <a:spLocks noChangeArrowheads="1"/>
          </p:cNvSpPr>
          <p:nvPr/>
        </p:nvSpPr>
        <p:spPr bwMode="auto">
          <a:xfrm>
            <a:off x="5613400" y="4729163"/>
            <a:ext cx="3825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E</a:t>
            </a:r>
            <a:r>
              <a:rPr lang="en-US" altLang="en-US" sz="1800" baseline="30000"/>
              <a:t>s</a:t>
            </a:r>
            <a:endParaRPr lang="en-US" altLang="en-US"/>
          </a:p>
        </p:txBody>
      </p:sp>
      <p:sp>
        <p:nvSpPr>
          <p:cNvPr id="31780" name="Text Box 36">
            <a:extLst>
              <a:ext uri="{FF2B5EF4-FFF2-40B4-BE49-F238E27FC236}">
                <a16:creationId xmlns:a16="http://schemas.microsoft.com/office/drawing/2014/main" id="{4AB65990-B835-42E6-AA41-13ECECA92FC3}"/>
              </a:ext>
            </a:extLst>
          </p:cNvPr>
          <p:cNvSpPr txBox="1">
            <a:spLocks noChangeArrowheads="1"/>
          </p:cNvSpPr>
          <p:nvPr/>
        </p:nvSpPr>
        <p:spPr bwMode="auto">
          <a:xfrm>
            <a:off x="6257925" y="4408488"/>
            <a:ext cx="34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dirty="0"/>
              <a:t>H</a:t>
            </a:r>
            <a:endParaRPr lang="en-US" altLang="en-US" dirty="0"/>
          </a:p>
        </p:txBody>
      </p:sp>
      <p:sp>
        <p:nvSpPr>
          <p:cNvPr id="31781" name="Rectangle 37">
            <a:extLst>
              <a:ext uri="{FF2B5EF4-FFF2-40B4-BE49-F238E27FC236}">
                <a16:creationId xmlns:a16="http://schemas.microsoft.com/office/drawing/2014/main" id="{897C07F6-5A55-49EF-8453-667D32D6535E}"/>
              </a:ext>
            </a:extLst>
          </p:cNvPr>
          <p:cNvSpPr>
            <a:spLocks noChangeArrowheads="1"/>
          </p:cNvSpPr>
          <p:nvPr/>
        </p:nvSpPr>
        <p:spPr bwMode="auto">
          <a:xfrm>
            <a:off x="2819400" y="2971800"/>
            <a:ext cx="4191000" cy="1371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82" name="Rectangle 38">
            <a:extLst>
              <a:ext uri="{FF2B5EF4-FFF2-40B4-BE49-F238E27FC236}">
                <a16:creationId xmlns:a16="http://schemas.microsoft.com/office/drawing/2014/main" id="{118D170A-5048-458A-B3D8-342C29EBEA57}"/>
              </a:ext>
            </a:extLst>
          </p:cNvPr>
          <p:cNvSpPr>
            <a:spLocks noChangeArrowheads="1"/>
          </p:cNvSpPr>
          <p:nvPr/>
        </p:nvSpPr>
        <p:spPr bwMode="auto">
          <a:xfrm>
            <a:off x="4064000" y="2806700"/>
            <a:ext cx="1752600" cy="1524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83" name="Rectangle 39">
            <a:extLst>
              <a:ext uri="{FF2B5EF4-FFF2-40B4-BE49-F238E27FC236}">
                <a16:creationId xmlns:a16="http://schemas.microsoft.com/office/drawing/2014/main" id="{E2E0F54F-8BD1-4BD1-8669-0FFE9BF7E62E}"/>
              </a:ext>
            </a:extLst>
          </p:cNvPr>
          <p:cNvSpPr>
            <a:spLocks noChangeArrowheads="1"/>
          </p:cNvSpPr>
          <p:nvPr/>
        </p:nvSpPr>
        <p:spPr bwMode="auto">
          <a:xfrm>
            <a:off x="4064000" y="3898900"/>
            <a:ext cx="1752600" cy="41910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84" name="Text Box 40">
            <a:extLst>
              <a:ext uri="{FF2B5EF4-FFF2-40B4-BE49-F238E27FC236}">
                <a16:creationId xmlns:a16="http://schemas.microsoft.com/office/drawing/2014/main" id="{D83949BE-234B-414B-AD9A-685A9F98CD4B}"/>
              </a:ext>
            </a:extLst>
          </p:cNvPr>
          <p:cNvSpPr txBox="1">
            <a:spLocks noChangeArrowheads="1"/>
          </p:cNvSpPr>
          <p:nvPr/>
        </p:nvSpPr>
        <p:spPr bwMode="auto">
          <a:xfrm>
            <a:off x="304800" y="4572000"/>
            <a:ext cx="2714625"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a:t>
            </a:r>
            <a:r>
              <a:rPr lang="en-US" altLang="en-US" baseline="30000"/>
              <a:t>p</a:t>
            </a:r>
            <a:r>
              <a:rPr lang="en-US" altLang="en-US"/>
              <a:t> … Direct P-wave</a:t>
            </a:r>
          </a:p>
          <a:p>
            <a:r>
              <a:rPr lang="en-US" altLang="en-US"/>
              <a:t>E</a:t>
            </a:r>
            <a:r>
              <a:rPr lang="en-US" altLang="en-US" baseline="30000"/>
              <a:t>p</a:t>
            </a:r>
            <a:r>
              <a:rPr lang="en-US" altLang="en-US"/>
              <a:t> … Edge P-wave</a:t>
            </a:r>
          </a:p>
          <a:p>
            <a:r>
              <a:rPr lang="en-US" altLang="en-US"/>
              <a:t>E</a:t>
            </a:r>
            <a:r>
              <a:rPr lang="en-US" altLang="en-US" baseline="30000"/>
              <a:t>s</a:t>
            </a:r>
            <a:r>
              <a:rPr lang="en-US" altLang="en-US"/>
              <a:t> … Edge S-wave</a:t>
            </a:r>
          </a:p>
          <a:p>
            <a:r>
              <a:rPr lang="en-US" altLang="en-US"/>
              <a:t>H … Head wave</a:t>
            </a:r>
          </a:p>
          <a:p>
            <a:r>
              <a:rPr lang="en-US" altLang="en-US"/>
              <a:t>R … Rayleigh wave</a:t>
            </a:r>
          </a:p>
        </p:txBody>
      </p:sp>
      <p:sp>
        <p:nvSpPr>
          <p:cNvPr id="31785" name="Text Box 41">
            <a:extLst>
              <a:ext uri="{FF2B5EF4-FFF2-40B4-BE49-F238E27FC236}">
                <a16:creationId xmlns:a16="http://schemas.microsoft.com/office/drawing/2014/main" id="{240FF3F7-4C8B-4A76-87CB-B849FFBCB3C9}"/>
              </a:ext>
            </a:extLst>
          </p:cNvPr>
          <p:cNvSpPr txBox="1">
            <a:spLocks noChangeArrowheads="1"/>
          </p:cNvSpPr>
          <p:nvPr/>
        </p:nvSpPr>
        <p:spPr bwMode="auto">
          <a:xfrm>
            <a:off x="669925" y="2727325"/>
            <a:ext cx="2417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Full set of waves :</a:t>
            </a:r>
          </a:p>
        </p:txBody>
      </p:sp>
      <p:sp>
        <p:nvSpPr>
          <p:cNvPr id="31786" name="Line 42">
            <a:extLst>
              <a:ext uri="{FF2B5EF4-FFF2-40B4-BE49-F238E27FC236}">
                <a16:creationId xmlns:a16="http://schemas.microsoft.com/office/drawing/2014/main" id="{2A67B384-29C0-478C-B282-41C913D1CEC3}"/>
              </a:ext>
            </a:extLst>
          </p:cNvPr>
          <p:cNvSpPr>
            <a:spLocks noChangeShapeType="1"/>
          </p:cNvSpPr>
          <p:nvPr/>
        </p:nvSpPr>
        <p:spPr bwMode="auto">
          <a:xfrm flipH="1" flipV="1">
            <a:off x="5334000" y="2133600"/>
            <a:ext cx="91440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87" name="Text Box 43">
            <a:extLst>
              <a:ext uri="{FF2B5EF4-FFF2-40B4-BE49-F238E27FC236}">
                <a16:creationId xmlns:a16="http://schemas.microsoft.com/office/drawing/2014/main" id="{2FACEBA0-14A4-4779-B7A2-E8F6B4AE934D}"/>
              </a:ext>
            </a:extLst>
          </p:cNvPr>
          <p:cNvSpPr txBox="1">
            <a:spLocks noChangeArrowheads="1"/>
          </p:cNvSpPr>
          <p:nvPr/>
        </p:nvSpPr>
        <p:spPr bwMode="auto">
          <a:xfrm>
            <a:off x="6324600" y="2362200"/>
            <a:ext cx="238442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integral</a:t>
            </a:r>
          </a:p>
          <a:p>
            <a:r>
              <a:rPr lang="en-US" altLang="en-US"/>
              <a:t>contains direct</a:t>
            </a:r>
          </a:p>
          <a:p>
            <a:r>
              <a:rPr lang="en-US" altLang="en-US"/>
              <a:t>and edge P-waves</a:t>
            </a:r>
          </a:p>
        </p:txBody>
      </p:sp>
      <p:sp>
        <p:nvSpPr>
          <p:cNvPr id="31748" name="Line 4">
            <a:extLst>
              <a:ext uri="{FF2B5EF4-FFF2-40B4-BE49-F238E27FC236}">
                <a16:creationId xmlns:a16="http://schemas.microsoft.com/office/drawing/2014/main" id="{36936FE3-09E0-444A-B29D-959607C162E9}"/>
              </a:ext>
            </a:extLst>
          </p:cNvPr>
          <p:cNvSpPr>
            <a:spLocks noChangeShapeType="1"/>
          </p:cNvSpPr>
          <p:nvPr/>
        </p:nvSpPr>
        <p:spPr bwMode="auto">
          <a:xfrm>
            <a:off x="2438400" y="4343400"/>
            <a:ext cx="502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a:extLst>
              <a:ext uri="{FF2B5EF4-FFF2-40B4-BE49-F238E27FC236}">
                <a16:creationId xmlns:a16="http://schemas.microsoft.com/office/drawing/2014/main" id="{7A1E6230-4BB9-4239-8E95-F62CAF3A44FD}"/>
              </a:ext>
            </a:extLst>
          </p:cNvPr>
          <p:cNvSpPr txBox="1">
            <a:spLocks noChangeArrowheads="1"/>
          </p:cNvSpPr>
          <p:nvPr/>
        </p:nvSpPr>
        <p:spPr bwMode="auto">
          <a:xfrm>
            <a:off x="2133600" y="457200"/>
            <a:ext cx="558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Angle Beam Shear Wave Transducer Model</a:t>
            </a:r>
            <a:endParaRPr lang="en-US" altLang="en-US"/>
          </a:p>
        </p:txBody>
      </p:sp>
      <p:grpSp>
        <p:nvGrpSpPr>
          <p:cNvPr id="32771" name="Group 3">
            <a:extLst>
              <a:ext uri="{FF2B5EF4-FFF2-40B4-BE49-F238E27FC236}">
                <a16:creationId xmlns:a16="http://schemas.microsoft.com/office/drawing/2014/main" id="{509F679D-FDDC-43E6-9CF4-567B26CDAD0D}"/>
              </a:ext>
            </a:extLst>
          </p:cNvPr>
          <p:cNvGrpSpPr>
            <a:grpSpLocks/>
          </p:cNvGrpSpPr>
          <p:nvPr/>
        </p:nvGrpSpPr>
        <p:grpSpPr bwMode="auto">
          <a:xfrm>
            <a:off x="2286000" y="1206500"/>
            <a:ext cx="4648200" cy="2513013"/>
            <a:chOff x="1440" y="760"/>
            <a:chExt cx="2928" cy="1583"/>
          </a:xfrm>
        </p:grpSpPr>
        <p:sp>
          <p:nvSpPr>
            <p:cNvPr id="32772" name="Line 4">
              <a:extLst>
                <a:ext uri="{FF2B5EF4-FFF2-40B4-BE49-F238E27FC236}">
                  <a16:creationId xmlns:a16="http://schemas.microsoft.com/office/drawing/2014/main" id="{649CCEE0-EACD-4B70-84B8-FD09042B87C8}"/>
                </a:ext>
              </a:extLst>
            </p:cNvPr>
            <p:cNvSpPr>
              <a:spLocks noChangeShapeType="1"/>
            </p:cNvSpPr>
            <p:nvPr/>
          </p:nvSpPr>
          <p:spPr bwMode="auto">
            <a:xfrm>
              <a:off x="1440" y="1680"/>
              <a:ext cx="29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3" name="Line 5">
              <a:extLst>
                <a:ext uri="{FF2B5EF4-FFF2-40B4-BE49-F238E27FC236}">
                  <a16:creationId xmlns:a16="http://schemas.microsoft.com/office/drawing/2014/main" id="{69F0E300-F055-40F5-ABA5-28C219B56637}"/>
                </a:ext>
              </a:extLst>
            </p:cNvPr>
            <p:cNvSpPr>
              <a:spLocks noChangeShapeType="1"/>
            </p:cNvSpPr>
            <p:nvPr/>
          </p:nvSpPr>
          <p:spPr bwMode="auto">
            <a:xfrm>
              <a:off x="2256" y="1296"/>
              <a:ext cx="0"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4" name="Line 6">
              <a:extLst>
                <a:ext uri="{FF2B5EF4-FFF2-40B4-BE49-F238E27FC236}">
                  <a16:creationId xmlns:a16="http://schemas.microsoft.com/office/drawing/2014/main" id="{BEB35904-B358-4BD3-990B-FDC7CEDA6E7D}"/>
                </a:ext>
              </a:extLst>
            </p:cNvPr>
            <p:cNvSpPr>
              <a:spLocks noChangeShapeType="1"/>
            </p:cNvSpPr>
            <p:nvPr/>
          </p:nvSpPr>
          <p:spPr bwMode="auto">
            <a:xfrm flipV="1">
              <a:off x="2256" y="960"/>
              <a:ext cx="528"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5" name="Line 7">
              <a:extLst>
                <a:ext uri="{FF2B5EF4-FFF2-40B4-BE49-F238E27FC236}">
                  <a16:creationId xmlns:a16="http://schemas.microsoft.com/office/drawing/2014/main" id="{71988692-73E6-45E6-A4D6-E738EB79EE03}"/>
                </a:ext>
              </a:extLst>
            </p:cNvPr>
            <p:cNvSpPr>
              <a:spLocks noChangeShapeType="1"/>
            </p:cNvSpPr>
            <p:nvPr/>
          </p:nvSpPr>
          <p:spPr bwMode="auto">
            <a:xfrm>
              <a:off x="2784" y="960"/>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6" name="Line 8">
              <a:extLst>
                <a:ext uri="{FF2B5EF4-FFF2-40B4-BE49-F238E27FC236}">
                  <a16:creationId xmlns:a16="http://schemas.microsoft.com/office/drawing/2014/main" id="{7FE914F8-23A7-44F5-BAB9-737476881369}"/>
                </a:ext>
              </a:extLst>
            </p:cNvPr>
            <p:cNvSpPr>
              <a:spLocks noChangeShapeType="1"/>
            </p:cNvSpPr>
            <p:nvPr/>
          </p:nvSpPr>
          <p:spPr bwMode="auto">
            <a:xfrm>
              <a:off x="3408" y="960"/>
              <a:ext cx="0" cy="7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7" name="Rectangle 9">
              <a:extLst>
                <a:ext uri="{FF2B5EF4-FFF2-40B4-BE49-F238E27FC236}">
                  <a16:creationId xmlns:a16="http://schemas.microsoft.com/office/drawing/2014/main" id="{1ED48AD3-D810-4713-A840-BFE2509FD9BD}"/>
                </a:ext>
              </a:extLst>
            </p:cNvPr>
            <p:cNvSpPr>
              <a:spLocks noChangeArrowheads="1"/>
            </p:cNvSpPr>
            <p:nvPr/>
          </p:nvSpPr>
          <p:spPr bwMode="auto">
            <a:xfrm rot="3466665">
              <a:off x="2240" y="784"/>
              <a:ext cx="384" cy="33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8" name="Line 10">
              <a:extLst>
                <a:ext uri="{FF2B5EF4-FFF2-40B4-BE49-F238E27FC236}">
                  <a16:creationId xmlns:a16="http://schemas.microsoft.com/office/drawing/2014/main" id="{CB9EB3E9-D4F8-49AF-BB09-BB7A00A46705}"/>
                </a:ext>
              </a:extLst>
            </p:cNvPr>
            <p:cNvSpPr>
              <a:spLocks noChangeShapeType="1"/>
            </p:cNvSpPr>
            <p:nvPr/>
          </p:nvSpPr>
          <p:spPr bwMode="auto">
            <a:xfrm>
              <a:off x="2544" y="1152"/>
              <a:ext cx="144" cy="4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9" name="Line 11">
              <a:extLst>
                <a:ext uri="{FF2B5EF4-FFF2-40B4-BE49-F238E27FC236}">
                  <a16:creationId xmlns:a16="http://schemas.microsoft.com/office/drawing/2014/main" id="{ED656AC4-CF1E-4D44-8610-2D1ADC9BD657}"/>
                </a:ext>
              </a:extLst>
            </p:cNvPr>
            <p:cNvSpPr>
              <a:spLocks noChangeShapeType="1"/>
            </p:cNvSpPr>
            <p:nvPr/>
          </p:nvSpPr>
          <p:spPr bwMode="auto">
            <a:xfrm>
              <a:off x="2544" y="1152"/>
              <a:ext cx="528" cy="52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0" name="Text Box 12">
              <a:extLst>
                <a:ext uri="{FF2B5EF4-FFF2-40B4-BE49-F238E27FC236}">
                  <a16:creationId xmlns:a16="http://schemas.microsoft.com/office/drawing/2014/main" id="{C4D3B44B-F69A-4868-AB38-D94D9741A99D}"/>
                </a:ext>
              </a:extLst>
            </p:cNvPr>
            <p:cNvSpPr txBox="1">
              <a:spLocks noChangeArrowheads="1"/>
            </p:cNvSpPr>
            <p:nvPr/>
          </p:nvSpPr>
          <p:spPr bwMode="auto">
            <a:xfrm>
              <a:off x="2448" y="1440"/>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P</a:t>
              </a:r>
              <a:endParaRPr lang="en-US" altLang="en-US"/>
            </a:p>
          </p:txBody>
        </p:sp>
        <p:sp>
          <p:nvSpPr>
            <p:cNvPr id="32781" name="Text Box 13">
              <a:extLst>
                <a:ext uri="{FF2B5EF4-FFF2-40B4-BE49-F238E27FC236}">
                  <a16:creationId xmlns:a16="http://schemas.microsoft.com/office/drawing/2014/main" id="{BA256F62-C390-41A4-AF16-0A0B0607B26A}"/>
                </a:ext>
              </a:extLst>
            </p:cNvPr>
            <p:cNvSpPr txBox="1">
              <a:spLocks noChangeArrowheads="1"/>
            </p:cNvSpPr>
            <p:nvPr/>
          </p:nvSpPr>
          <p:spPr bwMode="auto">
            <a:xfrm>
              <a:off x="2784" y="1248"/>
              <a:ext cx="5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SV , SH</a:t>
              </a:r>
              <a:endParaRPr lang="en-US" altLang="en-US"/>
            </a:p>
          </p:txBody>
        </p:sp>
        <p:sp>
          <p:nvSpPr>
            <p:cNvPr id="32782" name="Line 14">
              <a:extLst>
                <a:ext uri="{FF2B5EF4-FFF2-40B4-BE49-F238E27FC236}">
                  <a16:creationId xmlns:a16="http://schemas.microsoft.com/office/drawing/2014/main" id="{44A4E7A1-795D-46C2-9012-CBCCBBB87738}"/>
                </a:ext>
              </a:extLst>
            </p:cNvPr>
            <p:cNvSpPr>
              <a:spLocks noChangeShapeType="1"/>
            </p:cNvSpPr>
            <p:nvPr/>
          </p:nvSpPr>
          <p:spPr bwMode="auto">
            <a:xfrm>
              <a:off x="2688" y="1680"/>
              <a:ext cx="432"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3" name="Line 15">
              <a:extLst>
                <a:ext uri="{FF2B5EF4-FFF2-40B4-BE49-F238E27FC236}">
                  <a16:creationId xmlns:a16="http://schemas.microsoft.com/office/drawing/2014/main" id="{E049FFEB-3FF7-45F7-B577-383F4753339E}"/>
                </a:ext>
              </a:extLst>
            </p:cNvPr>
            <p:cNvSpPr>
              <a:spLocks noChangeShapeType="1"/>
            </p:cNvSpPr>
            <p:nvPr/>
          </p:nvSpPr>
          <p:spPr bwMode="auto">
            <a:xfrm>
              <a:off x="2688" y="1680"/>
              <a:ext cx="240" cy="52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4" name="Text Box 16">
              <a:extLst>
                <a:ext uri="{FF2B5EF4-FFF2-40B4-BE49-F238E27FC236}">
                  <a16:creationId xmlns:a16="http://schemas.microsoft.com/office/drawing/2014/main" id="{9E858E07-D464-4330-A56A-4F1232C4449A}"/>
                </a:ext>
              </a:extLst>
            </p:cNvPr>
            <p:cNvSpPr txBox="1">
              <a:spLocks noChangeArrowheads="1"/>
            </p:cNvSpPr>
            <p:nvPr/>
          </p:nvSpPr>
          <p:spPr bwMode="auto">
            <a:xfrm>
              <a:off x="3024" y="2064"/>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t>P</a:t>
              </a:r>
              <a:endParaRPr lang="en-US" altLang="en-US"/>
            </a:p>
          </p:txBody>
        </p:sp>
        <p:sp>
          <p:nvSpPr>
            <p:cNvPr id="32785" name="Text Box 17">
              <a:extLst>
                <a:ext uri="{FF2B5EF4-FFF2-40B4-BE49-F238E27FC236}">
                  <a16:creationId xmlns:a16="http://schemas.microsoft.com/office/drawing/2014/main" id="{62EDA88E-83BC-4320-9690-541127052086}"/>
                </a:ext>
              </a:extLst>
            </p:cNvPr>
            <p:cNvSpPr txBox="1">
              <a:spLocks noChangeArrowheads="1"/>
            </p:cNvSpPr>
            <p:nvPr/>
          </p:nvSpPr>
          <p:spPr bwMode="auto">
            <a:xfrm>
              <a:off x="2592" y="2112"/>
              <a:ext cx="3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SV</a:t>
              </a:r>
              <a:endParaRPr lang="en-US" altLang="en-US"/>
            </a:p>
          </p:txBody>
        </p:sp>
        <p:sp>
          <p:nvSpPr>
            <p:cNvPr id="32786" name="Line 18">
              <a:extLst>
                <a:ext uri="{FF2B5EF4-FFF2-40B4-BE49-F238E27FC236}">
                  <a16:creationId xmlns:a16="http://schemas.microsoft.com/office/drawing/2014/main" id="{D4E3C998-BC58-4869-A874-F5CA1873276A}"/>
                </a:ext>
              </a:extLst>
            </p:cNvPr>
            <p:cNvSpPr>
              <a:spLocks noChangeShapeType="1"/>
            </p:cNvSpPr>
            <p:nvPr/>
          </p:nvSpPr>
          <p:spPr bwMode="auto">
            <a:xfrm>
              <a:off x="3112" y="1704"/>
              <a:ext cx="576"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7" name="Line 19">
              <a:extLst>
                <a:ext uri="{FF2B5EF4-FFF2-40B4-BE49-F238E27FC236}">
                  <a16:creationId xmlns:a16="http://schemas.microsoft.com/office/drawing/2014/main" id="{711E5F96-CD2F-46C0-BF50-D17DF328D4B5}"/>
                </a:ext>
              </a:extLst>
            </p:cNvPr>
            <p:cNvSpPr>
              <a:spLocks noChangeShapeType="1"/>
            </p:cNvSpPr>
            <p:nvPr/>
          </p:nvSpPr>
          <p:spPr bwMode="auto">
            <a:xfrm>
              <a:off x="3072" y="1728"/>
              <a:ext cx="480" cy="3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8" name="Text Box 20">
              <a:extLst>
                <a:ext uri="{FF2B5EF4-FFF2-40B4-BE49-F238E27FC236}">
                  <a16:creationId xmlns:a16="http://schemas.microsoft.com/office/drawing/2014/main" id="{0F826E2E-44CC-4A55-99AF-424B381A6349}"/>
                </a:ext>
              </a:extLst>
            </p:cNvPr>
            <p:cNvSpPr txBox="1">
              <a:spLocks noChangeArrowheads="1"/>
            </p:cNvSpPr>
            <p:nvPr/>
          </p:nvSpPr>
          <p:spPr bwMode="auto">
            <a:xfrm>
              <a:off x="3704" y="1808"/>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t>P</a:t>
              </a:r>
              <a:endParaRPr lang="en-US" altLang="en-US"/>
            </a:p>
          </p:txBody>
        </p:sp>
        <p:sp>
          <p:nvSpPr>
            <p:cNvPr id="32789" name="Text Box 21">
              <a:extLst>
                <a:ext uri="{FF2B5EF4-FFF2-40B4-BE49-F238E27FC236}">
                  <a16:creationId xmlns:a16="http://schemas.microsoft.com/office/drawing/2014/main" id="{A758DE9B-0C40-4390-8614-E3B11073A60E}"/>
                </a:ext>
              </a:extLst>
            </p:cNvPr>
            <p:cNvSpPr txBox="1">
              <a:spLocks noChangeArrowheads="1"/>
            </p:cNvSpPr>
            <p:nvPr/>
          </p:nvSpPr>
          <p:spPr bwMode="auto">
            <a:xfrm>
              <a:off x="3456" y="2064"/>
              <a:ext cx="3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SV</a:t>
              </a:r>
              <a:endParaRPr lang="en-US" altLang="en-US"/>
            </a:p>
          </p:txBody>
        </p:sp>
        <p:sp>
          <p:nvSpPr>
            <p:cNvPr id="32790" name="Text Box 22">
              <a:extLst>
                <a:ext uri="{FF2B5EF4-FFF2-40B4-BE49-F238E27FC236}">
                  <a16:creationId xmlns:a16="http://schemas.microsoft.com/office/drawing/2014/main" id="{A720EBD1-4374-4EC3-BED4-7438E5967431}"/>
                </a:ext>
              </a:extLst>
            </p:cNvPr>
            <p:cNvSpPr txBox="1">
              <a:spLocks noChangeArrowheads="1"/>
            </p:cNvSpPr>
            <p:nvPr/>
          </p:nvSpPr>
          <p:spPr bwMode="auto">
            <a:xfrm>
              <a:off x="2926" y="961"/>
              <a:ext cx="3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solid</a:t>
              </a:r>
              <a:endParaRPr lang="en-US" altLang="en-US"/>
            </a:p>
          </p:txBody>
        </p:sp>
        <p:sp>
          <p:nvSpPr>
            <p:cNvPr id="32791" name="Text Box 23">
              <a:extLst>
                <a:ext uri="{FF2B5EF4-FFF2-40B4-BE49-F238E27FC236}">
                  <a16:creationId xmlns:a16="http://schemas.microsoft.com/office/drawing/2014/main" id="{2418DEC7-C665-4B7B-B3DE-81FD124EE74B}"/>
                </a:ext>
              </a:extLst>
            </p:cNvPr>
            <p:cNvSpPr txBox="1">
              <a:spLocks noChangeArrowheads="1"/>
            </p:cNvSpPr>
            <p:nvPr/>
          </p:nvSpPr>
          <p:spPr bwMode="auto">
            <a:xfrm>
              <a:off x="1776" y="1776"/>
              <a:ext cx="3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solid</a:t>
              </a:r>
              <a:endParaRPr lang="en-US" altLang="en-US"/>
            </a:p>
          </p:txBody>
        </p:sp>
      </p:grpSp>
      <p:sp>
        <p:nvSpPr>
          <p:cNvPr id="32792" name="Line 24">
            <a:extLst>
              <a:ext uri="{FF2B5EF4-FFF2-40B4-BE49-F238E27FC236}">
                <a16:creationId xmlns:a16="http://schemas.microsoft.com/office/drawing/2014/main" id="{A34FA664-0F9C-417C-AAC2-0087D3EDAA97}"/>
              </a:ext>
            </a:extLst>
          </p:cNvPr>
          <p:cNvSpPr>
            <a:spLocks noChangeShapeType="1"/>
          </p:cNvSpPr>
          <p:nvPr/>
        </p:nvSpPr>
        <p:spPr bwMode="auto">
          <a:xfrm>
            <a:off x="2438400" y="5118100"/>
            <a:ext cx="464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93" name="Line 25">
            <a:extLst>
              <a:ext uri="{FF2B5EF4-FFF2-40B4-BE49-F238E27FC236}">
                <a16:creationId xmlns:a16="http://schemas.microsoft.com/office/drawing/2014/main" id="{0909DF71-F8BC-48D6-A589-5C93620AC7E6}"/>
              </a:ext>
            </a:extLst>
          </p:cNvPr>
          <p:cNvSpPr>
            <a:spLocks noChangeShapeType="1"/>
          </p:cNvSpPr>
          <p:nvPr/>
        </p:nvSpPr>
        <p:spPr bwMode="auto">
          <a:xfrm>
            <a:off x="3733800" y="4508500"/>
            <a:ext cx="0" cy="609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94" name="Line 26">
            <a:extLst>
              <a:ext uri="{FF2B5EF4-FFF2-40B4-BE49-F238E27FC236}">
                <a16:creationId xmlns:a16="http://schemas.microsoft.com/office/drawing/2014/main" id="{E068883C-CB0E-4FA8-848D-AA400B0CE1C2}"/>
              </a:ext>
            </a:extLst>
          </p:cNvPr>
          <p:cNvSpPr>
            <a:spLocks noChangeShapeType="1"/>
          </p:cNvSpPr>
          <p:nvPr/>
        </p:nvSpPr>
        <p:spPr bwMode="auto">
          <a:xfrm flipV="1">
            <a:off x="3733800" y="3975100"/>
            <a:ext cx="838200" cy="533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95" name="Line 27">
            <a:extLst>
              <a:ext uri="{FF2B5EF4-FFF2-40B4-BE49-F238E27FC236}">
                <a16:creationId xmlns:a16="http://schemas.microsoft.com/office/drawing/2014/main" id="{3061AFBF-54D8-4CF6-8F32-33DBDB4BAD5F}"/>
              </a:ext>
            </a:extLst>
          </p:cNvPr>
          <p:cNvSpPr>
            <a:spLocks noChangeShapeType="1"/>
          </p:cNvSpPr>
          <p:nvPr/>
        </p:nvSpPr>
        <p:spPr bwMode="auto">
          <a:xfrm>
            <a:off x="4572000" y="3975100"/>
            <a:ext cx="9906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96" name="Line 28">
            <a:extLst>
              <a:ext uri="{FF2B5EF4-FFF2-40B4-BE49-F238E27FC236}">
                <a16:creationId xmlns:a16="http://schemas.microsoft.com/office/drawing/2014/main" id="{64497A2C-1D2D-4A10-852C-2F36DC07DFA9}"/>
              </a:ext>
            </a:extLst>
          </p:cNvPr>
          <p:cNvSpPr>
            <a:spLocks noChangeShapeType="1"/>
          </p:cNvSpPr>
          <p:nvPr/>
        </p:nvSpPr>
        <p:spPr bwMode="auto">
          <a:xfrm>
            <a:off x="5562600" y="3975100"/>
            <a:ext cx="0" cy="11430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97" name="Rectangle 29">
            <a:extLst>
              <a:ext uri="{FF2B5EF4-FFF2-40B4-BE49-F238E27FC236}">
                <a16:creationId xmlns:a16="http://schemas.microsoft.com/office/drawing/2014/main" id="{7E06183D-5ECB-4C00-A5E7-DBBE3FFD3CC5}"/>
              </a:ext>
            </a:extLst>
          </p:cNvPr>
          <p:cNvSpPr>
            <a:spLocks noChangeArrowheads="1"/>
          </p:cNvSpPr>
          <p:nvPr/>
        </p:nvSpPr>
        <p:spPr bwMode="auto">
          <a:xfrm rot="3466665">
            <a:off x="3708400" y="3695700"/>
            <a:ext cx="6096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98" name="Line 30">
            <a:extLst>
              <a:ext uri="{FF2B5EF4-FFF2-40B4-BE49-F238E27FC236}">
                <a16:creationId xmlns:a16="http://schemas.microsoft.com/office/drawing/2014/main" id="{5417E270-80BF-48E6-B263-DD552BCA951A}"/>
              </a:ext>
            </a:extLst>
          </p:cNvPr>
          <p:cNvSpPr>
            <a:spLocks noChangeShapeType="1"/>
          </p:cNvSpPr>
          <p:nvPr/>
        </p:nvSpPr>
        <p:spPr bwMode="auto">
          <a:xfrm>
            <a:off x="4178300" y="4229100"/>
            <a:ext cx="60960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99" name="Text Box 31">
            <a:extLst>
              <a:ext uri="{FF2B5EF4-FFF2-40B4-BE49-F238E27FC236}">
                <a16:creationId xmlns:a16="http://schemas.microsoft.com/office/drawing/2014/main" id="{3BB96546-8874-42A5-A3CA-74B3349BCAB9}"/>
              </a:ext>
            </a:extLst>
          </p:cNvPr>
          <p:cNvSpPr txBox="1">
            <a:spLocks noChangeArrowheads="1"/>
          </p:cNvSpPr>
          <p:nvPr/>
        </p:nvSpPr>
        <p:spPr bwMode="auto">
          <a:xfrm>
            <a:off x="4216400" y="4699000"/>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P</a:t>
            </a:r>
            <a:endParaRPr lang="en-US" altLang="en-US"/>
          </a:p>
        </p:txBody>
      </p:sp>
      <p:sp>
        <p:nvSpPr>
          <p:cNvPr id="32800" name="Line 32">
            <a:extLst>
              <a:ext uri="{FF2B5EF4-FFF2-40B4-BE49-F238E27FC236}">
                <a16:creationId xmlns:a16="http://schemas.microsoft.com/office/drawing/2014/main" id="{B4B0E713-8F41-4476-A521-8CDA11B35EBA}"/>
              </a:ext>
            </a:extLst>
          </p:cNvPr>
          <p:cNvSpPr>
            <a:spLocks noChangeShapeType="1"/>
          </p:cNvSpPr>
          <p:nvPr/>
        </p:nvSpPr>
        <p:spPr bwMode="auto">
          <a:xfrm>
            <a:off x="4876800" y="5156200"/>
            <a:ext cx="927100" cy="3683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801" name="Line 33">
            <a:extLst>
              <a:ext uri="{FF2B5EF4-FFF2-40B4-BE49-F238E27FC236}">
                <a16:creationId xmlns:a16="http://schemas.microsoft.com/office/drawing/2014/main" id="{B1F92077-1A8B-49EE-90D6-F05AA737A030}"/>
              </a:ext>
            </a:extLst>
          </p:cNvPr>
          <p:cNvSpPr>
            <a:spLocks noChangeShapeType="1"/>
          </p:cNvSpPr>
          <p:nvPr/>
        </p:nvSpPr>
        <p:spPr bwMode="auto">
          <a:xfrm>
            <a:off x="4838700" y="5118100"/>
            <a:ext cx="723900" cy="6731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802" name="Text Box 34">
            <a:extLst>
              <a:ext uri="{FF2B5EF4-FFF2-40B4-BE49-F238E27FC236}">
                <a16:creationId xmlns:a16="http://schemas.microsoft.com/office/drawing/2014/main" id="{6F644913-10A2-49A1-802F-0C401396970F}"/>
              </a:ext>
            </a:extLst>
          </p:cNvPr>
          <p:cNvSpPr txBox="1">
            <a:spLocks noChangeArrowheads="1"/>
          </p:cNvSpPr>
          <p:nvPr/>
        </p:nvSpPr>
        <p:spPr bwMode="auto">
          <a:xfrm>
            <a:off x="5765800" y="5486400"/>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t>P</a:t>
            </a:r>
            <a:endParaRPr lang="en-US" altLang="en-US"/>
          </a:p>
        </p:txBody>
      </p:sp>
      <p:sp>
        <p:nvSpPr>
          <p:cNvPr id="32803" name="Text Box 35">
            <a:extLst>
              <a:ext uri="{FF2B5EF4-FFF2-40B4-BE49-F238E27FC236}">
                <a16:creationId xmlns:a16="http://schemas.microsoft.com/office/drawing/2014/main" id="{998EA59B-B792-42DC-AF48-0955FDD3E917}"/>
              </a:ext>
            </a:extLst>
          </p:cNvPr>
          <p:cNvSpPr txBox="1">
            <a:spLocks noChangeArrowheads="1"/>
          </p:cNvSpPr>
          <p:nvPr/>
        </p:nvSpPr>
        <p:spPr bwMode="auto">
          <a:xfrm>
            <a:off x="5334000" y="5867400"/>
            <a:ext cx="476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SV</a:t>
            </a:r>
            <a:endParaRPr lang="en-US" altLang="en-US"/>
          </a:p>
        </p:txBody>
      </p:sp>
      <p:sp>
        <p:nvSpPr>
          <p:cNvPr id="32804" name="Text Box 36">
            <a:extLst>
              <a:ext uri="{FF2B5EF4-FFF2-40B4-BE49-F238E27FC236}">
                <a16:creationId xmlns:a16="http://schemas.microsoft.com/office/drawing/2014/main" id="{9473273A-27A5-4510-9886-BEDD88613946}"/>
              </a:ext>
            </a:extLst>
          </p:cNvPr>
          <p:cNvSpPr txBox="1">
            <a:spLocks noChangeArrowheads="1"/>
          </p:cNvSpPr>
          <p:nvPr/>
        </p:nvSpPr>
        <p:spPr bwMode="auto">
          <a:xfrm>
            <a:off x="4648200" y="4114800"/>
            <a:ext cx="819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“fluid”</a:t>
            </a:r>
            <a:endParaRPr lang="en-US" altLang="en-US"/>
          </a:p>
        </p:txBody>
      </p:sp>
      <p:sp>
        <p:nvSpPr>
          <p:cNvPr id="32805" name="Text Box 37">
            <a:extLst>
              <a:ext uri="{FF2B5EF4-FFF2-40B4-BE49-F238E27FC236}">
                <a16:creationId xmlns:a16="http://schemas.microsoft.com/office/drawing/2014/main" id="{E5D46DFC-34F7-4E8C-9F15-9AFEF3EFCC78}"/>
              </a:ext>
            </a:extLst>
          </p:cNvPr>
          <p:cNvSpPr txBox="1">
            <a:spLocks noChangeArrowheads="1"/>
          </p:cNvSpPr>
          <p:nvPr/>
        </p:nvSpPr>
        <p:spPr bwMode="auto">
          <a:xfrm>
            <a:off x="2971800" y="5270500"/>
            <a:ext cx="628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solid</a:t>
            </a:r>
            <a:endParaRPr lang="en-US" altLang="en-US"/>
          </a:p>
        </p:txBody>
      </p:sp>
      <p:sp>
        <p:nvSpPr>
          <p:cNvPr id="32806" name="Text Box 38">
            <a:extLst>
              <a:ext uri="{FF2B5EF4-FFF2-40B4-BE49-F238E27FC236}">
                <a16:creationId xmlns:a16="http://schemas.microsoft.com/office/drawing/2014/main" id="{B760082E-88F7-4151-A113-2278C0BC147D}"/>
              </a:ext>
            </a:extLst>
          </p:cNvPr>
          <p:cNvSpPr txBox="1">
            <a:spLocks noChangeArrowheads="1"/>
          </p:cNvSpPr>
          <p:nvPr/>
        </p:nvSpPr>
        <p:spPr bwMode="auto">
          <a:xfrm>
            <a:off x="381000" y="3352800"/>
            <a:ext cx="27813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Can replace elastic</a:t>
            </a:r>
          </a:p>
          <a:p>
            <a:r>
              <a:rPr lang="en-US" altLang="en-US"/>
              <a:t>wedge by equivalent</a:t>
            </a:r>
          </a:p>
          <a:p>
            <a:r>
              <a:rPr lang="en-US" altLang="en-US"/>
              <a:t>"fluid" (neglect shear</a:t>
            </a:r>
          </a:p>
          <a:p>
            <a:r>
              <a:rPr lang="en-US" altLang="en-US"/>
              <a:t> waves)</a:t>
            </a:r>
          </a:p>
        </p:txBody>
      </p:sp>
      <p:sp>
        <p:nvSpPr>
          <p:cNvPr id="32807" name="Text Box 39">
            <a:extLst>
              <a:ext uri="{FF2B5EF4-FFF2-40B4-BE49-F238E27FC236}">
                <a16:creationId xmlns:a16="http://schemas.microsoft.com/office/drawing/2014/main" id="{84B60EFB-CA10-4867-9E00-157B34AFD74B}"/>
              </a:ext>
            </a:extLst>
          </p:cNvPr>
          <p:cNvSpPr txBox="1">
            <a:spLocks noChangeArrowheads="1"/>
          </p:cNvSpPr>
          <p:nvPr/>
        </p:nvSpPr>
        <p:spPr bwMode="auto">
          <a:xfrm>
            <a:off x="6080125" y="5318125"/>
            <a:ext cx="25082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(small  for incident</a:t>
            </a:r>
          </a:p>
          <a:p>
            <a:r>
              <a:rPr lang="en-US" altLang="en-US"/>
              <a:t>P-wave beyond</a:t>
            </a:r>
          </a:p>
          <a:p>
            <a:r>
              <a:rPr lang="en-US" altLang="en-US"/>
              <a:t> critical angle)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a:extLst>
              <a:ext uri="{FF2B5EF4-FFF2-40B4-BE49-F238E27FC236}">
                <a16:creationId xmlns:a16="http://schemas.microsoft.com/office/drawing/2014/main" id="{728FC1D6-54A3-47E2-BC6B-7AA1A32FF362}"/>
              </a:ext>
            </a:extLst>
          </p:cNvPr>
          <p:cNvSpPr txBox="1">
            <a:spLocks noChangeArrowheads="1"/>
          </p:cNvSpPr>
          <p:nvPr/>
        </p:nvSpPr>
        <p:spPr bwMode="auto">
          <a:xfrm>
            <a:off x="2743200" y="381000"/>
            <a:ext cx="3228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Beam Models</a:t>
            </a:r>
            <a:endParaRPr lang="en-US" altLang="en-US"/>
          </a:p>
        </p:txBody>
      </p:sp>
      <p:sp>
        <p:nvSpPr>
          <p:cNvPr id="34819" name="Line 3">
            <a:extLst>
              <a:ext uri="{FF2B5EF4-FFF2-40B4-BE49-F238E27FC236}">
                <a16:creationId xmlns:a16="http://schemas.microsoft.com/office/drawing/2014/main" id="{BA339AC5-E662-4356-87A4-0EE4A06BCC8C}"/>
              </a:ext>
            </a:extLst>
          </p:cNvPr>
          <p:cNvSpPr>
            <a:spLocks noChangeShapeType="1"/>
          </p:cNvSpPr>
          <p:nvPr/>
        </p:nvSpPr>
        <p:spPr bwMode="auto">
          <a:xfrm>
            <a:off x="762000" y="914400"/>
            <a:ext cx="7315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0" name="Text Box 4">
            <a:extLst>
              <a:ext uri="{FF2B5EF4-FFF2-40B4-BE49-F238E27FC236}">
                <a16:creationId xmlns:a16="http://schemas.microsoft.com/office/drawing/2014/main" id="{CBFF9345-26FE-4499-860F-BA5E37BE199D}"/>
              </a:ext>
            </a:extLst>
          </p:cNvPr>
          <p:cNvSpPr txBox="1">
            <a:spLocks noChangeArrowheads="1"/>
          </p:cNvSpPr>
          <p:nvPr/>
        </p:nvSpPr>
        <p:spPr bwMode="auto">
          <a:xfrm>
            <a:off x="974725" y="1431925"/>
            <a:ext cx="5821787" cy="193899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Numerically Intense Models</a:t>
            </a:r>
          </a:p>
          <a:p>
            <a:r>
              <a:rPr lang="en-US" altLang="en-US" dirty="0"/>
              <a:t>	EFIT  - K. </a:t>
            </a:r>
            <a:r>
              <a:rPr lang="en-US" altLang="en-US" dirty="0" err="1"/>
              <a:t>Langenberg</a:t>
            </a:r>
            <a:endParaRPr lang="en-US" altLang="en-US" dirty="0"/>
          </a:p>
          <a:p>
            <a:r>
              <a:rPr lang="en-US" altLang="en-US" dirty="0"/>
              <a:t>	Finite Elements – W. Lord</a:t>
            </a:r>
          </a:p>
          <a:p>
            <a:r>
              <a:rPr lang="en-US" altLang="en-US" dirty="0"/>
              <a:t>	Boundary Elements – F. Rizzo</a:t>
            </a:r>
          </a:p>
          <a:p>
            <a:r>
              <a:rPr lang="en-US" altLang="en-US" dirty="0"/>
              <a:t>	Edge Elements – L. Schmerr, T. Lerch</a:t>
            </a:r>
          </a:p>
        </p:txBody>
      </p:sp>
      <p:sp>
        <p:nvSpPr>
          <p:cNvPr id="34821" name="Text Box 5">
            <a:extLst>
              <a:ext uri="{FF2B5EF4-FFF2-40B4-BE49-F238E27FC236}">
                <a16:creationId xmlns:a16="http://schemas.microsoft.com/office/drawing/2014/main" id="{AA910260-3480-452C-863F-CD40A4769B86}"/>
              </a:ext>
            </a:extLst>
          </p:cNvPr>
          <p:cNvSpPr txBox="1">
            <a:spLocks noChangeArrowheads="1"/>
          </p:cNvSpPr>
          <p:nvPr/>
        </p:nvSpPr>
        <p:spPr bwMode="auto">
          <a:xfrm>
            <a:off x="1066800" y="3505200"/>
            <a:ext cx="7192033" cy="156966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Surface Integral Models</a:t>
            </a:r>
          </a:p>
          <a:p>
            <a:r>
              <a:rPr lang="en-US" altLang="en-US" dirty="0"/>
              <a:t>	Generalized Point Source – M. Spies</a:t>
            </a:r>
          </a:p>
          <a:p>
            <a:r>
              <a:rPr lang="en-US" altLang="en-US" dirty="0"/>
              <a:t>	Rayleigh- Sommerfeld + High Freq. </a:t>
            </a:r>
            <a:r>
              <a:rPr lang="en-US" altLang="en-US" dirty="0" err="1"/>
              <a:t>Asymptotics</a:t>
            </a:r>
            <a:endParaRPr lang="en-US" altLang="en-US" dirty="0"/>
          </a:p>
          <a:p>
            <a:r>
              <a:rPr lang="en-US" altLang="en-US" dirty="0"/>
              <a:t>	- L. Schmerr, A. </a:t>
            </a:r>
            <a:r>
              <a:rPr lang="en-US" altLang="en-US" dirty="0" err="1"/>
              <a:t>Lhemery</a:t>
            </a:r>
            <a:r>
              <a:rPr lang="en-US" altLang="en-US" dirty="0"/>
              <a:t>, others</a:t>
            </a:r>
          </a:p>
        </p:txBody>
      </p:sp>
      <p:sp>
        <p:nvSpPr>
          <p:cNvPr id="34822" name="Text Box 6">
            <a:extLst>
              <a:ext uri="{FF2B5EF4-FFF2-40B4-BE49-F238E27FC236}">
                <a16:creationId xmlns:a16="http://schemas.microsoft.com/office/drawing/2014/main" id="{071B81C5-5835-4CE1-9004-5EE26823A73A}"/>
              </a:ext>
            </a:extLst>
          </p:cNvPr>
          <p:cNvSpPr txBox="1">
            <a:spLocks noChangeArrowheads="1"/>
          </p:cNvSpPr>
          <p:nvPr/>
        </p:nvSpPr>
        <p:spPr bwMode="auto">
          <a:xfrm>
            <a:off x="990600" y="5334000"/>
            <a:ext cx="7384201" cy="83099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Line Integral Models</a:t>
            </a:r>
          </a:p>
          <a:p>
            <a:r>
              <a:rPr lang="en-US" altLang="en-US" dirty="0"/>
              <a:t>	Boundary Diffraction Wave – L. Schmerr, T. Lerch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1" name="AutoShape 69">
            <a:extLst>
              <a:ext uri="{FF2B5EF4-FFF2-40B4-BE49-F238E27FC236}">
                <a16:creationId xmlns:a16="http://schemas.microsoft.com/office/drawing/2014/main" id="{E3D01F50-2514-40FA-AB8F-91AE69019D82}"/>
              </a:ext>
            </a:extLst>
          </p:cNvPr>
          <p:cNvSpPr>
            <a:spLocks noChangeArrowheads="1"/>
          </p:cNvSpPr>
          <p:nvPr/>
        </p:nvSpPr>
        <p:spPr bwMode="auto">
          <a:xfrm rot="16200000" flipH="1">
            <a:off x="-152400" y="4343400"/>
            <a:ext cx="2819400" cy="1600200"/>
          </a:xfrm>
          <a:prstGeom prst="parallelogram">
            <a:avLst>
              <a:gd name="adj" fmla="val 44048"/>
            </a:avLst>
          </a:prstGeom>
          <a:solidFill>
            <a:schemeClr val="bg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4" name="Text Box 2">
            <a:extLst>
              <a:ext uri="{FF2B5EF4-FFF2-40B4-BE49-F238E27FC236}">
                <a16:creationId xmlns:a16="http://schemas.microsoft.com/office/drawing/2014/main" id="{C706D0C7-A52F-476E-ACAA-6C4CCD854C71}"/>
              </a:ext>
            </a:extLst>
          </p:cNvPr>
          <p:cNvSpPr txBox="1">
            <a:spLocks noChangeArrowheads="1"/>
          </p:cNvSpPr>
          <p:nvPr/>
        </p:nvSpPr>
        <p:spPr bwMode="auto">
          <a:xfrm>
            <a:off x="2743200" y="381000"/>
            <a:ext cx="3228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Beam Models</a:t>
            </a:r>
            <a:endParaRPr lang="en-US" altLang="en-US"/>
          </a:p>
        </p:txBody>
      </p:sp>
      <p:sp>
        <p:nvSpPr>
          <p:cNvPr id="3075" name="Line 3">
            <a:extLst>
              <a:ext uri="{FF2B5EF4-FFF2-40B4-BE49-F238E27FC236}">
                <a16:creationId xmlns:a16="http://schemas.microsoft.com/office/drawing/2014/main" id="{6FF0AAF9-3BEF-4D2C-AE35-B05C2416F312}"/>
              </a:ext>
            </a:extLst>
          </p:cNvPr>
          <p:cNvSpPr>
            <a:spLocks noChangeShapeType="1"/>
          </p:cNvSpPr>
          <p:nvPr/>
        </p:nvSpPr>
        <p:spPr bwMode="auto">
          <a:xfrm>
            <a:off x="762000" y="914400"/>
            <a:ext cx="7315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 name="Text Box 11">
            <a:extLst>
              <a:ext uri="{FF2B5EF4-FFF2-40B4-BE49-F238E27FC236}">
                <a16:creationId xmlns:a16="http://schemas.microsoft.com/office/drawing/2014/main" id="{400ECEC2-32A0-4C70-93FD-04F50F6F7C77}"/>
              </a:ext>
            </a:extLst>
          </p:cNvPr>
          <p:cNvSpPr txBox="1">
            <a:spLocks noChangeArrowheads="1"/>
          </p:cNvSpPr>
          <p:nvPr/>
        </p:nvSpPr>
        <p:spPr bwMode="auto">
          <a:xfrm>
            <a:off x="1981200" y="1066800"/>
            <a:ext cx="4921540"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Planar transducer radiating into a fluid</a:t>
            </a:r>
          </a:p>
        </p:txBody>
      </p:sp>
      <p:sp>
        <p:nvSpPr>
          <p:cNvPr id="3100" name="Oval 28">
            <a:extLst>
              <a:ext uri="{FF2B5EF4-FFF2-40B4-BE49-F238E27FC236}">
                <a16:creationId xmlns:a16="http://schemas.microsoft.com/office/drawing/2014/main" id="{076B3061-EFF4-4BA1-9652-65D78957B7EF}"/>
              </a:ext>
            </a:extLst>
          </p:cNvPr>
          <p:cNvSpPr>
            <a:spLocks noChangeArrowheads="1"/>
          </p:cNvSpPr>
          <p:nvPr/>
        </p:nvSpPr>
        <p:spPr bwMode="auto">
          <a:xfrm>
            <a:off x="2590800" y="2438400"/>
            <a:ext cx="533400" cy="1066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1" name="Line 29">
            <a:extLst>
              <a:ext uri="{FF2B5EF4-FFF2-40B4-BE49-F238E27FC236}">
                <a16:creationId xmlns:a16="http://schemas.microsoft.com/office/drawing/2014/main" id="{81FEC919-C2C0-4C93-BE8D-C980EA952AF5}"/>
              </a:ext>
            </a:extLst>
          </p:cNvPr>
          <p:cNvSpPr>
            <a:spLocks noChangeShapeType="1"/>
          </p:cNvSpPr>
          <p:nvPr/>
        </p:nvSpPr>
        <p:spPr bwMode="auto">
          <a:xfrm flipH="1">
            <a:off x="1752600" y="2438400"/>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2" name="Line 30">
            <a:extLst>
              <a:ext uri="{FF2B5EF4-FFF2-40B4-BE49-F238E27FC236}">
                <a16:creationId xmlns:a16="http://schemas.microsoft.com/office/drawing/2014/main" id="{B8D563F5-07CB-499F-B832-6A6EE5E149EB}"/>
              </a:ext>
            </a:extLst>
          </p:cNvPr>
          <p:cNvSpPr>
            <a:spLocks noChangeShapeType="1"/>
          </p:cNvSpPr>
          <p:nvPr/>
        </p:nvSpPr>
        <p:spPr bwMode="auto">
          <a:xfrm flipH="1">
            <a:off x="1676400" y="3505200"/>
            <a:ext cx="1143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103" name="Group 31">
            <a:extLst>
              <a:ext uri="{FF2B5EF4-FFF2-40B4-BE49-F238E27FC236}">
                <a16:creationId xmlns:a16="http://schemas.microsoft.com/office/drawing/2014/main" id="{F20082B1-2761-4F6F-A5A2-71D9DB4A8BEB}"/>
              </a:ext>
            </a:extLst>
          </p:cNvPr>
          <p:cNvGrpSpPr>
            <a:grpSpLocks/>
          </p:cNvGrpSpPr>
          <p:nvPr/>
        </p:nvGrpSpPr>
        <p:grpSpPr bwMode="auto">
          <a:xfrm>
            <a:off x="3200400" y="1752600"/>
            <a:ext cx="1765300" cy="171450"/>
            <a:chOff x="2352" y="528"/>
            <a:chExt cx="1112" cy="108"/>
          </a:xfrm>
        </p:grpSpPr>
        <p:grpSp>
          <p:nvGrpSpPr>
            <p:cNvPr id="3104" name="Group 32">
              <a:extLst>
                <a:ext uri="{FF2B5EF4-FFF2-40B4-BE49-F238E27FC236}">
                  <a16:creationId xmlns:a16="http://schemas.microsoft.com/office/drawing/2014/main" id="{CAB6DCD4-2250-4E99-89FA-A72AA4393CA7}"/>
                </a:ext>
              </a:extLst>
            </p:cNvPr>
            <p:cNvGrpSpPr>
              <a:grpSpLocks/>
            </p:cNvGrpSpPr>
            <p:nvPr/>
          </p:nvGrpSpPr>
          <p:grpSpPr bwMode="auto">
            <a:xfrm>
              <a:off x="2352" y="528"/>
              <a:ext cx="286" cy="102"/>
              <a:chOff x="2352" y="528"/>
              <a:chExt cx="286" cy="102"/>
            </a:xfrm>
          </p:grpSpPr>
          <p:sp>
            <p:nvSpPr>
              <p:cNvPr id="3105" name="Arc 33">
                <a:extLst>
                  <a:ext uri="{FF2B5EF4-FFF2-40B4-BE49-F238E27FC236}">
                    <a16:creationId xmlns:a16="http://schemas.microsoft.com/office/drawing/2014/main" id="{07315FC0-77B4-4218-A5D1-CCF921C8A24E}"/>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6" name="Arc 34">
                <a:extLst>
                  <a:ext uri="{FF2B5EF4-FFF2-40B4-BE49-F238E27FC236}">
                    <a16:creationId xmlns:a16="http://schemas.microsoft.com/office/drawing/2014/main" id="{F8CB5E2E-7B4C-4553-95FF-B9B7C8442A01}"/>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07" name="Group 35">
              <a:extLst>
                <a:ext uri="{FF2B5EF4-FFF2-40B4-BE49-F238E27FC236}">
                  <a16:creationId xmlns:a16="http://schemas.microsoft.com/office/drawing/2014/main" id="{E18D3E8A-F975-4904-89C3-2382391D6B7B}"/>
                </a:ext>
              </a:extLst>
            </p:cNvPr>
            <p:cNvGrpSpPr>
              <a:grpSpLocks/>
            </p:cNvGrpSpPr>
            <p:nvPr/>
          </p:nvGrpSpPr>
          <p:grpSpPr bwMode="auto">
            <a:xfrm>
              <a:off x="2911" y="534"/>
              <a:ext cx="286" cy="102"/>
              <a:chOff x="2352" y="528"/>
              <a:chExt cx="286" cy="102"/>
            </a:xfrm>
          </p:grpSpPr>
          <p:sp>
            <p:nvSpPr>
              <p:cNvPr id="3108" name="Arc 36">
                <a:extLst>
                  <a:ext uri="{FF2B5EF4-FFF2-40B4-BE49-F238E27FC236}">
                    <a16:creationId xmlns:a16="http://schemas.microsoft.com/office/drawing/2014/main" id="{29F1CD72-1003-4C5E-ABF0-2389C6C7C7B2}"/>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9" name="Arc 37">
                <a:extLst>
                  <a:ext uri="{FF2B5EF4-FFF2-40B4-BE49-F238E27FC236}">
                    <a16:creationId xmlns:a16="http://schemas.microsoft.com/office/drawing/2014/main" id="{EDBB3CB6-039B-458B-8BFB-31AC5580F0FD}"/>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10" name="Group 38">
              <a:extLst>
                <a:ext uri="{FF2B5EF4-FFF2-40B4-BE49-F238E27FC236}">
                  <a16:creationId xmlns:a16="http://schemas.microsoft.com/office/drawing/2014/main" id="{9E5516A1-8E30-43ED-8175-99BDDEF3F44B}"/>
                </a:ext>
              </a:extLst>
            </p:cNvPr>
            <p:cNvGrpSpPr>
              <a:grpSpLocks/>
            </p:cNvGrpSpPr>
            <p:nvPr/>
          </p:nvGrpSpPr>
          <p:grpSpPr bwMode="auto">
            <a:xfrm>
              <a:off x="2640" y="528"/>
              <a:ext cx="286" cy="102"/>
              <a:chOff x="2352" y="528"/>
              <a:chExt cx="286" cy="102"/>
            </a:xfrm>
          </p:grpSpPr>
          <p:sp>
            <p:nvSpPr>
              <p:cNvPr id="3111" name="Arc 39">
                <a:extLst>
                  <a:ext uri="{FF2B5EF4-FFF2-40B4-BE49-F238E27FC236}">
                    <a16:creationId xmlns:a16="http://schemas.microsoft.com/office/drawing/2014/main" id="{1A36E4F5-566D-4A3D-823D-1522D27DD729}"/>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12" name="Arc 40">
                <a:extLst>
                  <a:ext uri="{FF2B5EF4-FFF2-40B4-BE49-F238E27FC236}">
                    <a16:creationId xmlns:a16="http://schemas.microsoft.com/office/drawing/2014/main" id="{BE03AF15-6DDC-4A21-B01C-C1620AB3B352}"/>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13" name="Group 41">
              <a:extLst>
                <a:ext uri="{FF2B5EF4-FFF2-40B4-BE49-F238E27FC236}">
                  <a16:creationId xmlns:a16="http://schemas.microsoft.com/office/drawing/2014/main" id="{D366F725-71EE-4DEC-AA30-46447E4211B2}"/>
                </a:ext>
              </a:extLst>
            </p:cNvPr>
            <p:cNvGrpSpPr>
              <a:grpSpLocks/>
            </p:cNvGrpSpPr>
            <p:nvPr/>
          </p:nvGrpSpPr>
          <p:grpSpPr bwMode="auto">
            <a:xfrm>
              <a:off x="3178" y="532"/>
              <a:ext cx="286" cy="102"/>
              <a:chOff x="2352" y="528"/>
              <a:chExt cx="286" cy="102"/>
            </a:xfrm>
          </p:grpSpPr>
          <p:sp>
            <p:nvSpPr>
              <p:cNvPr id="3114" name="Arc 42">
                <a:extLst>
                  <a:ext uri="{FF2B5EF4-FFF2-40B4-BE49-F238E27FC236}">
                    <a16:creationId xmlns:a16="http://schemas.microsoft.com/office/drawing/2014/main" id="{C7EEC8B3-7C58-490D-A6A0-AF432F4A2064}"/>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15" name="Arc 43">
                <a:extLst>
                  <a:ext uri="{FF2B5EF4-FFF2-40B4-BE49-F238E27FC236}">
                    <a16:creationId xmlns:a16="http://schemas.microsoft.com/office/drawing/2014/main" id="{8B60687A-4FBE-477C-A34C-9E6D700B8DE6}"/>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3116" name="Line 44">
            <a:extLst>
              <a:ext uri="{FF2B5EF4-FFF2-40B4-BE49-F238E27FC236}">
                <a16:creationId xmlns:a16="http://schemas.microsoft.com/office/drawing/2014/main" id="{1B578FAD-DBEB-4431-97B6-B6BE57F6912E}"/>
              </a:ext>
            </a:extLst>
          </p:cNvPr>
          <p:cNvSpPr>
            <a:spLocks noChangeShapeType="1"/>
          </p:cNvSpPr>
          <p:nvPr/>
        </p:nvSpPr>
        <p:spPr bwMode="auto">
          <a:xfrm>
            <a:off x="2895600" y="2971800"/>
            <a:ext cx="2743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17" name="Oval 45">
            <a:extLst>
              <a:ext uri="{FF2B5EF4-FFF2-40B4-BE49-F238E27FC236}">
                <a16:creationId xmlns:a16="http://schemas.microsoft.com/office/drawing/2014/main" id="{37E5D204-296B-4A1C-9817-C17A4C4D72EE}"/>
              </a:ext>
            </a:extLst>
          </p:cNvPr>
          <p:cNvSpPr>
            <a:spLocks noChangeArrowheads="1"/>
          </p:cNvSpPr>
          <p:nvPr/>
        </p:nvSpPr>
        <p:spPr bwMode="auto">
          <a:xfrm>
            <a:off x="1524000" y="2438400"/>
            <a:ext cx="533400" cy="1066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18" name="Line 46">
            <a:extLst>
              <a:ext uri="{FF2B5EF4-FFF2-40B4-BE49-F238E27FC236}">
                <a16:creationId xmlns:a16="http://schemas.microsoft.com/office/drawing/2014/main" id="{3C1285F4-0569-4B17-ABE2-545868317D98}"/>
              </a:ext>
            </a:extLst>
          </p:cNvPr>
          <p:cNvSpPr>
            <a:spLocks noChangeShapeType="1"/>
          </p:cNvSpPr>
          <p:nvPr/>
        </p:nvSpPr>
        <p:spPr bwMode="auto">
          <a:xfrm flipV="1">
            <a:off x="2895600" y="2438400"/>
            <a:ext cx="5334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19" name="Line 47">
            <a:extLst>
              <a:ext uri="{FF2B5EF4-FFF2-40B4-BE49-F238E27FC236}">
                <a16:creationId xmlns:a16="http://schemas.microsoft.com/office/drawing/2014/main" id="{FDE2B706-9438-4EF3-8403-CAA27C12C370}"/>
              </a:ext>
            </a:extLst>
          </p:cNvPr>
          <p:cNvSpPr>
            <a:spLocks noChangeShapeType="1"/>
          </p:cNvSpPr>
          <p:nvPr/>
        </p:nvSpPr>
        <p:spPr bwMode="auto">
          <a:xfrm flipV="1">
            <a:off x="2895600" y="2133600"/>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0" name="Text Box 48">
            <a:extLst>
              <a:ext uri="{FF2B5EF4-FFF2-40B4-BE49-F238E27FC236}">
                <a16:creationId xmlns:a16="http://schemas.microsoft.com/office/drawing/2014/main" id="{19A42912-4C68-46D2-82C3-058EF6CA86FE}"/>
              </a:ext>
            </a:extLst>
          </p:cNvPr>
          <p:cNvSpPr txBox="1">
            <a:spLocks noChangeArrowheads="1"/>
          </p:cNvSpPr>
          <p:nvPr/>
        </p:nvSpPr>
        <p:spPr bwMode="auto">
          <a:xfrm>
            <a:off x="5699125" y="2803525"/>
            <a:ext cx="585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z,z'</a:t>
            </a:r>
          </a:p>
        </p:txBody>
      </p:sp>
      <p:sp>
        <p:nvSpPr>
          <p:cNvPr id="3121" name="Text Box 49">
            <a:extLst>
              <a:ext uri="{FF2B5EF4-FFF2-40B4-BE49-F238E27FC236}">
                <a16:creationId xmlns:a16="http://schemas.microsoft.com/office/drawing/2014/main" id="{56848178-2CAE-4CEA-B24A-9AF10051102C}"/>
              </a:ext>
            </a:extLst>
          </p:cNvPr>
          <p:cNvSpPr txBox="1">
            <a:spLocks noChangeArrowheads="1"/>
          </p:cNvSpPr>
          <p:nvPr/>
        </p:nvSpPr>
        <p:spPr bwMode="auto">
          <a:xfrm>
            <a:off x="3352800" y="2057400"/>
            <a:ext cx="762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x,x'</a:t>
            </a:r>
          </a:p>
        </p:txBody>
      </p:sp>
      <p:sp>
        <p:nvSpPr>
          <p:cNvPr id="3122" name="Text Box 50">
            <a:extLst>
              <a:ext uri="{FF2B5EF4-FFF2-40B4-BE49-F238E27FC236}">
                <a16:creationId xmlns:a16="http://schemas.microsoft.com/office/drawing/2014/main" id="{62B30167-AFA5-4C26-866A-35207F7DBDE7}"/>
              </a:ext>
            </a:extLst>
          </p:cNvPr>
          <p:cNvSpPr txBox="1">
            <a:spLocks noChangeArrowheads="1"/>
          </p:cNvSpPr>
          <p:nvPr/>
        </p:nvSpPr>
        <p:spPr bwMode="auto">
          <a:xfrm>
            <a:off x="2514600" y="1676400"/>
            <a:ext cx="6858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y,y'</a:t>
            </a:r>
          </a:p>
        </p:txBody>
      </p:sp>
      <p:sp>
        <p:nvSpPr>
          <p:cNvPr id="3123" name="Oval 51">
            <a:extLst>
              <a:ext uri="{FF2B5EF4-FFF2-40B4-BE49-F238E27FC236}">
                <a16:creationId xmlns:a16="http://schemas.microsoft.com/office/drawing/2014/main" id="{3065F25E-043B-40C1-ACA8-38DD87A8D6F0}"/>
              </a:ext>
            </a:extLst>
          </p:cNvPr>
          <p:cNvSpPr>
            <a:spLocks noChangeArrowheads="1"/>
          </p:cNvSpPr>
          <p:nvPr/>
        </p:nvSpPr>
        <p:spPr bwMode="auto">
          <a:xfrm>
            <a:off x="5181600" y="2514600"/>
            <a:ext cx="76200" cy="76200"/>
          </a:xfrm>
          <a:prstGeom prst="ellipse">
            <a:avLst/>
          </a:prstGeom>
          <a:solidFill>
            <a:schemeClr val="tx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4" name="Oval 52">
            <a:extLst>
              <a:ext uri="{FF2B5EF4-FFF2-40B4-BE49-F238E27FC236}">
                <a16:creationId xmlns:a16="http://schemas.microsoft.com/office/drawing/2014/main" id="{473639F1-EE1B-4AE1-B8A9-ADDB4A8157E5}"/>
              </a:ext>
            </a:extLst>
          </p:cNvPr>
          <p:cNvSpPr>
            <a:spLocks noChangeArrowheads="1"/>
          </p:cNvSpPr>
          <p:nvPr/>
        </p:nvSpPr>
        <p:spPr bwMode="auto">
          <a:xfrm>
            <a:off x="2857500" y="3175000"/>
            <a:ext cx="76200" cy="76200"/>
          </a:xfrm>
          <a:prstGeom prst="ellipse">
            <a:avLst/>
          </a:prstGeom>
          <a:solidFill>
            <a:schemeClr val="tx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5" name="Line 53">
            <a:extLst>
              <a:ext uri="{FF2B5EF4-FFF2-40B4-BE49-F238E27FC236}">
                <a16:creationId xmlns:a16="http://schemas.microsoft.com/office/drawing/2014/main" id="{0E915271-5193-4B9E-918B-4A0CBB616A78}"/>
              </a:ext>
            </a:extLst>
          </p:cNvPr>
          <p:cNvSpPr>
            <a:spLocks noChangeShapeType="1"/>
          </p:cNvSpPr>
          <p:nvPr/>
        </p:nvSpPr>
        <p:spPr bwMode="auto">
          <a:xfrm flipV="1">
            <a:off x="2895600" y="2552700"/>
            <a:ext cx="2336800" cy="660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6" name="Text Box 54">
            <a:extLst>
              <a:ext uri="{FF2B5EF4-FFF2-40B4-BE49-F238E27FC236}">
                <a16:creationId xmlns:a16="http://schemas.microsoft.com/office/drawing/2014/main" id="{4B7162BB-08E1-43B6-A04A-1210B2E88073}"/>
              </a:ext>
            </a:extLst>
          </p:cNvPr>
          <p:cNvSpPr txBox="1">
            <a:spLocks noChangeArrowheads="1"/>
          </p:cNvSpPr>
          <p:nvPr/>
        </p:nvSpPr>
        <p:spPr bwMode="auto">
          <a:xfrm>
            <a:off x="3962400" y="2514600"/>
            <a:ext cx="2857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t>
            </a:r>
          </a:p>
        </p:txBody>
      </p:sp>
      <p:sp>
        <p:nvSpPr>
          <p:cNvPr id="3127" name="Text Box 55">
            <a:extLst>
              <a:ext uri="{FF2B5EF4-FFF2-40B4-BE49-F238E27FC236}">
                <a16:creationId xmlns:a16="http://schemas.microsoft.com/office/drawing/2014/main" id="{A036A62B-E88C-4ADB-B691-CEEB37F7B494}"/>
              </a:ext>
            </a:extLst>
          </p:cNvPr>
          <p:cNvSpPr txBox="1">
            <a:spLocks noChangeArrowheads="1"/>
          </p:cNvSpPr>
          <p:nvPr/>
        </p:nvSpPr>
        <p:spPr bwMode="auto">
          <a:xfrm>
            <a:off x="5394325" y="2117725"/>
            <a:ext cx="14557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x </a:t>
            </a:r>
            <a:r>
              <a:rPr lang="en-US" altLang="en-US"/>
              <a:t>= (x,y,z)</a:t>
            </a:r>
          </a:p>
        </p:txBody>
      </p:sp>
      <p:sp>
        <p:nvSpPr>
          <p:cNvPr id="3128" name="Text Box 56">
            <a:extLst>
              <a:ext uri="{FF2B5EF4-FFF2-40B4-BE49-F238E27FC236}">
                <a16:creationId xmlns:a16="http://schemas.microsoft.com/office/drawing/2014/main" id="{5BEEFD44-095A-4563-AF3C-585E7DF3248C}"/>
              </a:ext>
            </a:extLst>
          </p:cNvPr>
          <p:cNvSpPr txBox="1">
            <a:spLocks noChangeArrowheads="1"/>
          </p:cNvSpPr>
          <p:nvPr/>
        </p:nvSpPr>
        <p:spPr bwMode="auto">
          <a:xfrm>
            <a:off x="3124200" y="3200400"/>
            <a:ext cx="20986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y</a:t>
            </a:r>
            <a:r>
              <a:rPr lang="en-US" altLang="en-US"/>
              <a:t> = (x',y',z' = 0)</a:t>
            </a:r>
          </a:p>
        </p:txBody>
      </p:sp>
      <p:sp>
        <p:nvSpPr>
          <p:cNvPr id="3129" name="Oval 57">
            <a:extLst>
              <a:ext uri="{FF2B5EF4-FFF2-40B4-BE49-F238E27FC236}">
                <a16:creationId xmlns:a16="http://schemas.microsoft.com/office/drawing/2014/main" id="{88FD62B8-7932-4237-B734-AE0EB5F3C984}"/>
              </a:ext>
            </a:extLst>
          </p:cNvPr>
          <p:cNvSpPr>
            <a:spLocks noChangeArrowheads="1"/>
          </p:cNvSpPr>
          <p:nvPr/>
        </p:nvSpPr>
        <p:spPr bwMode="auto">
          <a:xfrm>
            <a:off x="914400" y="4267200"/>
            <a:ext cx="914400" cy="1600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dS</a:t>
            </a:r>
          </a:p>
        </p:txBody>
      </p:sp>
      <p:sp>
        <p:nvSpPr>
          <p:cNvPr id="3130" name="Rectangle 58">
            <a:extLst>
              <a:ext uri="{FF2B5EF4-FFF2-40B4-BE49-F238E27FC236}">
                <a16:creationId xmlns:a16="http://schemas.microsoft.com/office/drawing/2014/main" id="{D4B9C8BD-16B6-4CE2-8507-FCA50F81BE26}"/>
              </a:ext>
            </a:extLst>
          </p:cNvPr>
          <p:cNvSpPr>
            <a:spLocks noChangeArrowheads="1"/>
          </p:cNvSpPr>
          <p:nvPr/>
        </p:nvSpPr>
        <p:spPr bwMode="auto">
          <a:xfrm>
            <a:off x="1295400" y="5334000"/>
            <a:ext cx="152400" cy="228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31" name="Line 59">
            <a:extLst>
              <a:ext uri="{FF2B5EF4-FFF2-40B4-BE49-F238E27FC236}">
                <a16:creationId xmlns:a16="http://schemas.microsoft.com/office/drawing/2014/main" id="{B824963F-26E8-48A0-81DD-828C3CEA5C2D}"/>
              </a:ext>
            </a:extLst>
          </p:cNvPr>
          <p:cNvSpPr>
            <a:spLocks noChangeShapeType="1"/>
          </p:cNvSpPr>
          <p:nvPr/>
        </p:nvSpPr>
        <p:spPr bwMode="auto">
          <a:xfrm>
            <a:off x="1371600" y="5448300"/>
            <a:ext cx="685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3133" name="Object 61">
            <a:extLst>
              <a:ext uri="{FF2B5EF4-FFF2-40B4-BE49-F238E27FC236}">
                <a16:creationId xmlns:a16="http://schemas.microsoft.com/office/drawing/2014/main" id="{5568219A-7ED5-4514-B2D8-7CDB0E41F844}"/>
              </a:ext>
            </a:extLst>
          </p:cNvPr>
          <p:cNvGraphicFramePr>
            <a:graphicFrameLocks noChangeAspect="1"/>
          </p:cNvGraphicFramePr>
          <p:nvPr/>
        </p:nvGraphicFramePr>
        <p:xfrm>
          <a:off x="2819400" y="5486400"/>
          <a:ext cx="5943600" cy="804863"/>
        </p:xfrm>
        <a:graphic>
          <a:graphicData uri="http://schemas.openxmlformats.org/presentationml/2006/ole">
            <mc:AlternateContent xmlns:mc="http://schemas.openxmlformats.org/markup-compatibility/2006">
              <mc:Choice xmlns:v="urn:schemas-microsoft-com:vml" Requires="v">
                <p:oleObj spid="_x0000_s1028" name="Equation" r:id="rId4" imgW="3937000" imgH="533400" progId="Equation.DSMT36">
                  <p:embed/>
                </p:oleObj>
              </mc:Choice>
              <mc:Fallback>
                <p:oleObj name="Equation" r:id="rId4" imgW="3937000" imgH="533400" progId="Equation.DSMT36">
                  <p:embed/>
                  <p:pic>
                    <p:nvPicPr>
                      <p:cNvPr id="0" name="Object 6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5486400"/>
                        <a:ext cx="5943600" cy="804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40" name="Text Box 68">
            <a:extLst>
              <a:ext uri="{FF2B5EF4-FFF2-40B4-BE49-F238E27FC236}">
                <a16:creationId xmlns:a16="http://schemas.microsoft.com/office/drawing/2014/main" id="{FC5AF18B-C983-466F-BB7F-5C2D90432438}"/>
              </a:ext>
            </a:extLst>
          </p:cNvPr>
          <p:cNvSpPr txBox="1">
            <a:spLocks noChangeArrowheads="1"/>
          </p:cNvSpPr>
          <p:nvPr/>
        </p:nvSpPr>
        <p:spPr bwMode="auto">
          <a:xfrm>
            <a:off x="1889125" y="5013325"/>
            <a:ext cx="3984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Times New Roman" panose="02020603050405020304" pitchFamily="18" charset="0"/>
              </a:rPr>
              <a:t>v</a:t>
            </a:r>
            <a:r>
              <a:rPr lang="en-US" altLang="en-US" i="1" baseline="-25000">
                <a:latin typeface="Times New Roman" panose="02020603050405020304" pitchFamily="18" charset="0"/>
              </a:rPr>
              <a:t>z</a:t>
            </a:r>
            <a:endParaRPr lang="en-US" altLang="en-US" i="1">
              <a:latin typeface="Times New Roman" panose="02020603050405020304" pitchFamily="18" charset="0"/>
            </a:endParaRPr>
          </a:p>
        </p:txBody>
      </p:sp>
      <p:sp>
        <p:nvSpPr>
          <p:cNvPr id="3142" name="Line 70">
            <a:extLst>
              <a:ext uri="{FF2B5EF4-FFF2-40B4-BE49-F238E27FC236}">
                <a16:creationId xmlns:a16="http://schemas.microsoft.com/office/drawing/2014/main" id="{DFF51940-378A-45BE-81BA-9D02569E00A3}"/>
              </a:ext>
            </a:extLst>
          </p:cNvPr>
          <p:cNvSpPr>
            <a:spLocks noChangeShapeType="1"/>
          </p:cNvSpPr>
          <p:nvPr/>
        </p:nvSpPr>
        <p:spPr bwMode="auto">
          <a:xfrm flipH="1">
            <a:off x="1752600" y="41910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43" name="Text Box 71">
            <a:extLst>
              <a:ext uri="{FF2B5EF4-FFF2-40B4-BE49-F238E27FC236}">
                <a16:creationId xmlns:a16="http://schemas.microsoft.com/office/drawing/2014/main" id="{E6FFB2DA-9D1F-44C8-BC0F-344F0DD0D56E}"/>
              </a:ext>
            </a:extLst>
          </p:cNvPr>
          <p:cNvSpPr txBox="1">
            <a:spLocks noChangeArrowheads="1"/>
          </p:cNvSpPr>
          <p:nvPr/>
        </p:nvSpPr>
        <p:spPr bwMode="auto">
          <a:xfrm>
            <a:off x="2193925" y="3775075"/>
            <a:ext cx="18478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infinite baffle</a:t>
            </a:r>
          </a:p>
        </p:txBody>
      </p:sp>
      <p:sp>
        <p:nvSpPr>
          <p:cNvPr id="3144" name="Text Box 72">
            <a:extLst>
              <a:ext uri="{FF2B5EF4-FFF2-40B4-BE49-F238E27FC236}">
                <a16:creationId xmlns:a16="http://schemas.microsoft.com/office/drawing/2014/main" id="{C3F82B29-F8FB-44F9-9D4B-C16988AB96DB}"/>
              </a:ext>
            </a:extLst>
          </p:cNvPr>
          <p:cNvSpPr txBox="1">
            <a:spLocks noChangeArrowheads="1"/>
          </p:cNvSpPr>
          <p:nvPr/>
        </p:nvSpPr>
        <p:spPr bwMode="auto">
          <a:xfrm>
            <a:off x="2955925" y="4308475"/>
            <a:ext cx="563721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Can show that each area element that is in</a:t>
            </a:r>
          </a:p>
          <a:p>
            <a:r>
              <a:rPr lang="en-US" altLang="en-US"/>
              <a:t>motion acts like a source of spherical waves: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a:extLst>
              <a:ext uri="{FF2B5EF4-FFF2-40B4-BE49-F238E27FC236}">
                <a16:creationId xmlns:a16="http://schemas.microsoft.com/office/drawing/2014/main" id="{5B3E9963-2B5E-4761-B591-E2263EDCE90D}"/>
              </a:ext>
            </a:extLst>
          </p:cNvPr>
          <p:cNvSpPr txBox="1">
            <a:spLocks noChangeArrowheads="1"/>
          </p:cNvSpPr>
          <p:nvPr/>
        </p:nvSpPr>
        <p:spPr bwMode="auto">
          <a:xfrm>
            <a:off x="2743200" y="381000"/>
            <a:ext cx="3228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Beam Models</a:t>
            </a:r>
            <a:endParaRPr lang="en-US" altLang="en-US"/>
          </a:p>
        </p:txBody>
      </p:sp>
      <p:sp>
        <p:nvSpPr>
          <p:cNvPr id="35843" name="Line 3">
            <a:extLst>
              <a:ext uri="{FF2B5EF4-FFF2-40B4-BE49-F238E27FC236}">
                <a16:creationId xmlns:a16="http://schemas.microsoft.com/office/drawing/2014/main" id="{78F9CBAC-4D47-4B41-8B42-60F0B83F7FD9}"/>
              </a:ext>
            </a:extLst>
          </p:cNvPr>
          <p:cNvSpPr>
            <a:spLocks noChangeShapeType="1"/>
          </p:cNvSpPr>
          <p:nvPr/>
        </p:nvSpPr>
        <p:spPr bwMode="auto">
          <a:xfrm>
            <a:off x="762000" y="914400"/>
            <a:ext cx="7315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844" name="Text Box 4">
            <a:extLst>
              <a:ext uri="{FF2B5EF4-FFF2-40B4-BE49-F238E27FC236}">
                <a16:creationId xmlns:a16="http://schemas.microsoft.com/office/drawing/2014/main" id="{65A8E0E5-0373-43DC-BC73-5FBCE16899B8}"/>
              </a:ext>
            </a:extLst>
          </p:cNvPr>
          <p:cNvSpPr txBox="1">
            <a:spLocks noChangeArrowheads="1"/>
          </p:cNvSpPr>
          <p:nvPr/>
        </p:nvSpPr>
        <p:spPr bwMode="auto">
          <a:xfrm>
            <a:off x="898525" y="1431925"/>
            <a:ext cx="7888442" cy="2677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Other Basis Function Models</a:t>
            </a:r>
          </a:p>
          <a:p>
            <a:r>
              <a:rPr lang="en-US" altLang="en-US" dirty="0"/>
              <a:t>Gauss-Hermite Models – B. Thompson, T. Gray, B. Newberry,</a:t>
            </a:r>
          </a:p>
          <a:p>
            <a:r>
              <a:rPr lang="en-US" altLang="en-US" dirty="0"/>
              <a:t>A. </a:t>
            </a:r>
            <a:r>
              <a:rPr lang="en-US" altLang="en-US" dirty="0" err="1"/>
              <a:t>Minachi</a:t>
            </a:r>
            <a:r>
              <a:rPr lang="en-US" altLang="en-US" dirty="0"/>
              <a:t>, F. </a:t>
            </a:r>
            <a:r>
              <a:rPr lang="en-US" altLang="en-US" dirty="0" err="1"/>
              <a:t>Margetan</a:t>
            </a:r>
            <a:endParaRPr lang="en-US" altLang="en-US" dirty="0"/>
          </a:p>
          <a:p>
            <a:endParaRPr lang="en-US" altLang="en-US" dirty="0"/>
          </a:p>
          <a:p>
            <a:r>
              <a:rPr lang="en-US" altLang="en-US" dirty="0"/>
              <a:t>Multi- Gaussian Models</a:t>
            </a:r>
          </a:p>
          <a:p>
            <a:pPr marL="457200" indent="-457200">
              <a:buAutoNum type="alphaUcPeriod"/>
            </a:pPr>
            <a:r>
              <a:rPr lang="en-US" altLang="en-US" dirty="0" err="1"/>
              <a:t>Minachi</a:t>
            </a:r>
            <a:r>
              <a:rPr lang="en-US" altLang="en-US" dirty="0"/>
              <a:t>, M. Spies, L. Schmerr and M. Rudolph, </a:t>
            </a:r>
          </a:p>
          <a:p>
            <a:r>
              <a:rPr lang="en-US" altLang="en-US" dirty="0" err="1"/>
              <a:t>Cerveny</a:t>
            </a:r>
            <a:r>
              <a:rPr lang="en-US" altLang="en-US" dirty="0"/>
              <a:t> (Seismology)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7F60F1-D89A-4DBC-A39C-5616DA7BC965}"/>
              </a:ext>
            </a:extLst>
          </p:cNvPr>
          <p:cNvSpPr txBox="1"/>
          <p:nvPr/>
        </p:nvSpPr>
        <p:spPr>
          <a:xfrm>
            <a:off x="914400" y="533400"/>
            <a:ext cx="2140330" cy="923330"/>
          </a:xfrm>
          <a:prstGeom prst="rect">
            <a:avLst/>
          </a:prstGeom>
          <a:noFill/>
        </p:spPr>
        <p:txBody>
          <a:bodyPr wrap="none" rtlCol="0">
            <a:spAutoFit/>
          </a:bodyPr>
          <a:lstStyle/>
          <a:p>
            <a:r>
              <a:rPr lang="en-US" sz="1800" dirty="0"/>
              <a:t>Homework problems</a:t>
            </a:r>
          </a:p>
          <a:p>
            <a:endParaRPr lang="en-US" sz="1800" dirty="0"/>
          </a:p>
          <a:p>
            <a:r>
              <a:rPr lang="en-US" sz="1800" dirty="0"/>
              <a:t>8.1, 8.2 8.4, 8.5</a:t>
            </a:r>
          </a:p>
        </p:txBody>
      </p:sp>
    </p:spTree>
    <p:extLst>
      <p:ext uri="{BB962C8B-B14F-4D97-AF65-F5344CB8AC3E}">
        <p14:creationId xmlns:p14="http://schemas.microsoft.com/office/powerpoint/2010/main" val="16144454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a:extLst>
              <a:ext uri="{FF2B5EF4-FFF2-40B4-BE49-F238E27FC236}">
                <a16:creationId xmlns:a16="http://schemas.microsoft.com/office/drawing/2014/main" id="{75D979FF-BDF4-4D5A-B9AD-74802D60961A}"/>
              </a:ext>
            </a:extLst>
          </p:cNvPr>
          <p:cNvSpPr txBox="1">
            <a:spLocks noChangeArrowheads="1"/>
          </p:cNvSpPr>
          <p:nvPr/>
        </p:nvSpPr>
        <p:spPr bwMode="auto">
          <a:xfrm>
            <a:off x="2743200" y="381000"/>
            <a:ext cx="3228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latin typeface="Times New Roman" panose="02020603050405020304" pitchFamily="18" charset="0"/>
              </a:rPr>
              <a:t>Ultrasonic Beam Models</a:t>
            </a:r>
            <a:endParaRPr lang="en-US" altLang="en-US">
              <a:latin typeface="Times New Roman" panose="02020603050405020304" pitchFamily="18" charset="0"/>
            </a:endParaRPr>
          </a:p>
        </p:txBody>
      </p:sp>
      <p:sp>
        <p:nvSpPr>
          <p:cNvPr id="39939" name="Line 3">
            <a:extLst>
              <a:ext uri="{FF2B5EF4-FFF2-40B4-BE49-F238E27FC236}">
                <a16:creationId xmlns:a16="http://schemas.microsoft.com/office/drawing/2014/main" id="{E416215C-4516-4F20-BBBB-CAC4146C8362}"/>
              </a:ext>
            </a:extLst>
          </p:cNvPr>
          <p:cNvSpPr>
            <a:spLocks noChangeShapeType="1"/>
          </p:cNvSpPr>
          <p:nvPr/>
        </p:nvSpPr>
        <p:spPr bwMode="auto">
          <a:xfrm>
            <a:off x="762000" y="914400"/>
            <a:ext cx="7315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40" name="Text Box 4">
            <a:extLst>
              <a:ext uri="{FF2B5EF4-FFF2-40B4-BE49-F238E27FC236}">
                <a16:creationId xmlns:a16="http://schemas.microsoft.com/office/drawing/2014/main" id="{EA2E7C2A-EFFA-4F5B-9751-4574B28BC922}"/>
              </a:ext>
            </a:extLst>
          </p:cNvPr>
          <p:cNvSpPr txBox="1">
            <a:spLocks noChangeArrowheads="1"/>
          </p:cNvSpPr>
          <p:nvPr/>
        </p:nvSpPr>
        <p:spPr bwMode="auto">
          <a:xfrm>
            <a:off x="1600200" y="1295400"/>
            <a:ext cx="5410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anose="02020603050405020304" pitchFamily="18" charset="0"/>
              </a:rPr>
              <a:t>A few references – mostly paraxial models</a:t>
            </a:r>
          </a:p>
        </p:txBody>
      </p:sp>
      <p:sp>
        <p:nvSpPr>
          <p:cNvPr id="39941" name="Rectangle 5">
            <a:extLst>
              <a:ext uri="{FF2B5EF4-FFF2-40B4-BE49-F238E27FC236}">
                <a16:creationId xmlns:a16="http://schemas.microsoft.com/office/drawing/2014/main" id="{FEF9CF48-7AE5-4B7C-AA5D-C8CC16242898}"/>
              </a:ext>
            </a:extLst>
          </p:cNvPr>
          <p:cNvSpPr>
            <a:spLocks noChangeArrowheads="1"/>
          </p:cNvSpPr>
          <p:nvPr/>
        </p:nvSpPr>
        <p:spPr bwMode="auto">
          <a:xfrm>
            <a:off x="228600" y="1905000"/>
            <a:ext cx="8610600" cy="4211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Times New Roman" panose="02020603050405020304" pitchFamily="18" charset="0"/>
                <a:cs typeface="Times New Roman" panose="02020603050405020304" pitchFamily="18" charset="0"/>
              </a:rPr>
              <a:t>Lerch, T.P., Schmerr, L.W. and A. Sedov,” Ultrasonic beam models: an edge element </a:t>
            </a:r>
          </a:p>
          <a:p>
            <a:r>
              <a:rPr lang="en-US" altLang="en-US" sz="1800">
                <a:latin typeface="Times New Roman" panose="02020603050405020304" pitchFamily="18" charset="0"/>
                <a:cs typeface="Times New Roman" panose="02020603050405020304" pitchFamily="18" charset="0"/>
              </a:rPr>
              <a:t>approach,” J. Acoust. Soc. Am., 104, 1256-1265, 1998.</a:t>
            </a:r>
          </a:p>
          <a:p>
            <a:endParaRPr lang="en-US" altLang="en-US" sz="1800">
              <a:latin typeface="Times New Roman" panose="02020603050405020304" pitchFamily="18" charset="0"/>
              <a:cs typeface="Times New Roman" panose="02020603050405020304" pitchFamily="18" charset="0"/>
            </a:endParaRPr>
          </a:p>
          <a:p>
            <a:r>
              <a:rPr lang="en-US" altLang="en-US" sz="1800">
                <a:latin typeface="Times New Roman" panose="02020603050405020304" pitchFamily="18" charset="0"/>
                <a:cs typeface="Times New Roman" panose="02020603050405020304" pitchFamily="18" charset="0"/>
              </a:rPr>
              <a:t>Thompson, R. B. and E.F. Lopez,” The effects of focusing and refraction on Gaussian ultrasonic beams,” J. Nondestr. Eval., 4, 107-123, 1984.</a:t>
            </a:r>
          </a:p>
          <a:p>
            <a:endParaRPr lang="en-US" altLang="en-US" sz="1800">
              <a:latin typeface="Times New Roman" panose="02020603050405020304" pitchFamily="18" charset="0"/>
              <a:cs typeface="Times New Roman" panose="02020603050405020304" pitchFamily="18" charset="0"/>
            </a:endParaRPr>
          </a:p>
          <a:p>
            <a:r>
              <a:rPr lang="en-US" altLang="en-US" sz="1800">
                <a:latin typeface="Times New Roman" panose="02020603050405020304" pitchFamily="18" charset="0"/>
                <a:cs typeface="Times New Roman" panose="02020603050405020304" pitchFamily="18" charset="0"/>
              </a:rPr>
              <a:t>Newberry, B.P. and R.B. Thompson,” A paraxial theory for the propagation of ultrasonic beams in anisotropic solids,” J. Acoust. Soc. Am., 85, 2290-2300, 1989.</a:t>
            </a:r>
          </a:p>
          <a:p>
            <a:endParaRPr lang="en-US" altLang="en-US" sz="1800">
              <a:latin typeface="Times New Roman" panose="02020603050405020304" pitchFamily="18" charset="0"/>
              <a:cs typeface="Times New Roman" panose="02020603050405020304" pitchFamily="18" charset="0"/>
            </a:endParaRPr>
          </a:p>
          <a:p>
            <a:r>
              <a:rPr lang="en-US" altLang="en-US" sz="1800">
                <a:latin typeface="Times New Roman" panose="02020603050405020304" pitchFamily="18" charset="0"/>
                <a:cs typeface="Times New Roman" panose="02020603050405020304" pitchFamily="18" charset="0"/>
              </a:rPr>
              <a:t>Schmerr, L.W., Rudolph, M., and A. Sedov,” Modeling ultrasonic transducer wave fields</a:t>
            </a:r>
          </a:p>
          <a:p>
            <a:r>
              <a:rPr lang="en-US" altLang="en-US" sz="1800">
                <a:latin typeface="Times New Roman" panose="02020603050405020304" pitchFamily="18" charset="0"/>
                <a:cs typeface="Times New Roman" panose="02020603050405020304" pitchFamily="18" charset="0"/>
              </a:rPr>
              <a:t> for general complex geometries and anisotropic materials,” </a:t>
            </a:r>
            <a:r>
              <a:rPr lang="en-US" altLang="en-US" sz="1800" b="1">
                <a:latin typeface="Times New Roman" panose="02020603050405020304" pitchFamily="18" charset="0"/>
                <a:cs typeface="Times New Roman" panose="02020603050405020304" pitchFamily="18" charset="0"/>
              </a:rPr>
              <a:t>Review of Progress in</a:t>
            </a:r>
          </a:p>
          <a:p>
            <a:r>
              <a:rPr lang="en-US" altLang="en-US" sz="1800" b="1">
                <a:latin typeface="Times New Roman" panose="02020603050405020304" pitchFamily="18" charset="0"/>
                <a:cs typeface="Times New Roman" panose="02020603050405020304" pitchFamily="18" charset="0"/>
              </a:rPr>
              <a:t> Quantitative Nondestructive Evaluation</a:t>
            </a:r>
            <a:r>
              <a:rPr lang="en-US" altLang="en-US" sz="1800">
                <a:latin typeface="Times New Roman" panose="02020603050405020304" pitchFamily="18" charset="0"/>
                <a:cs typeface="Times New Roman" panose="02020603050405020304" pitchFamily="18" charset="0"/>
              </a:rPr>
              <a:t>, D. O. Thompson and D.E. Chimenti, Eds., Plenum Press, New York, 19A, 953-960, 2000.</a:t>
            </a:r>
          </a:p>
          <a:p>
            <a:endParaRPr lang="en-US" altLang="en-US" sz="1800">
              <a:latin typeface="Times New Roman" panose="02020603050405020304" pitchFamily="18" charset="0"/>
              <a:cs typeface="Times New Roman" panose="02020603050405020304" pitchFamily="18" charset="0"/>
            </a:endParaRPr>
          </a:p>
          <a:p>
            <a:endParaRPr lang="en-US" altLang="en-US" sz="1800">
              <a:latin typeface="Times New Roman" panose="02020603050405020304"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93637DBD-4A53-4569-B94E-FF68D521D229}"/>
              </a:ext>
            </a:extLst>
          </p:cNvPr>
          <p:cNvSpPr>
            <a:spLocks noChangeArrowheads="1"/>
          </p:cNvSpPr>
          <p:nvPr/>
        </p:nvSpPr>
        <p:spPr bwMode="auto">
          <a:xfrm>
            <a:off x="762000" y="1143000"/>
            <a:ext cx="7543800" cy="50387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800" dirty="0">
                <a:latin typeface="Times New Roman" panose="02020603050405020304" pitchFamily="18" charset="0"/>
                <a:cs typeface="Times New Roman" panose="02020603050405020304" pitchFamily="18" charset="0"/>
              </a:rPr>
              <a:t>Schmerr, L. W., </a:t>
            </a:r>
            <a:r>
              <a:rPr lang="en-US" altLang="en-US" sz="1800" b="1" dirty="0">
                <a:latin typeface="Times New Roman" panose="02020603050405020304" pitchFamily="18" charset="0"/>
                <a:cs typeface="Times New Roman" panose="02020603050405020304" pitchFamily="18" charset="0"/>
              </a:rPr>
              <a:t>Fundamentals of Ultrasonic Nondestructive Evaluation – A Modeling Approach</a:t>
            </a:r>
            <a:r>
              <a:rPr lang="en-US" altLang="en-US" sz="1800" dirty="0">
                <a:latin typeface="Times New Roman" panose="02020603050405020304" pitchFamily="18" charset="0"/>
                <a:cs typeface="Times New Roman" panose="02020603050405020304" pitchFamily="18" charset="0"/>
              </a:rPr>
              <a:t>, </a:t>
            </a:r>
            <a:r>
              <a:rPr lang="en-US" altLang="en-US" sz="1800" b="1" dirty="0">
                <a:latin typeface="Times New Roman" panose="02020603050405020304" pitchFamily="18" charset="0"/>
                <a:cs typeface="Times New Roman" panose="02020603050405020304" pitchFamily="18" charset="0"/>
              </a:rPr>
              <a:t>2</a:t>
            </a:r>
            <a:r>
              <a:rPr lang="en-US" altLang="en-US" sz="1800" b="1" baseline="30000" dirty="0">
                <a:latin typeface="Times New Roman" panose="02020603050405020304" pitchFamily="18" charset="0"/>
                <a:cs typeface="Times New Roman" panose="02020603050405020304" pitchFamily="18" charset="0"/>
              </a:rPr>
              <a:t>nd</a:t>
            </a:r>
            <a:r>
              <a:rPr lang="en-US" altLang="en-US" sz="1800" b="1" dirty="0">
                <a:latin typeface="Times New Roman" panose="02020603050405020304" pitchFamily="18" charset="0"/>
                <a:cs typeface="Times New Roman" panose="02020603050405020304" pitchFamily="18" charset="0"/>
              </a:rPr>
              <a:t> Ed</a:t>
            </a:r>
            <a:r>
              <a:rPr lang="en-US" altLang="en-US" sz="1800" dirty="0">
                <a:latin typeface="Times New Roman" panose="02020603050405020304" pitchFamily="18" charset="0"/>
                <a:cs typeface="Times New Roman" panose="02020603050405020304" pitchFamily="18" charset="0"/>
              </a:rPr>
              <a:t>. ,Springer, Switzerland, 2016.</a:t>
            </a:r>
          </a:p>
          <a:p>
            <a:pPr>
              <a:spcBef>
                <a:spcPct val="50000"/>
              </a:spcBef>
            </a:pPr>
            <a:r>
              <a:rPr lang="en-US" altLang="en-US" sz="1800" dirty="0">
                <a:latin typeface="Times New Roman" panose="02020603050405020304" pitchFamily="18" charset="0"/>
                <a:cs typeface="Times New Roman" panose="02020603050405020304" pitchFamily="18" charset="0"/>
              </a:rPr>
              <a:t>Spies, M., and M. </a:t>
            </a:r>
            <a:r>
              <a:rPr lang="en-US" altLang="en-US" sz="1800" dirty="0" err="1">
                <a:latin typeface="Times New Roman" panose="02020603050405020304" pitchFamily="18" charset="0"/>
                <a:cs typeface="Times New Roman" panose="02020603050405020304" pitchFamily="18" charset="0"/>
              </a:rPr>
              <a:t>Kroning</a:t>
            </a:r>
            <a:r>
              <a:rPr lang="en-US" altLang="en-US" sz="1800" dirty="0">
                <a:latin typeface="Times New Roman" panose="02020603050405020304" pitchFamily="18" charset="0"/>
                <a:cs typeface="Times New Roman" panose="02020603050405020304" pitchFamily="18" charset="0"/>
              </a:rPr>
              <a:t>,” Ultrasonic inspection of inhomogeneous welds simulated by Gaussian beam superposition,” </a:t>
            </a:r>
            <a:r>
              <a:rPr lang="en-US" altLang="en-US" sz="1800" b="1" dirty="0">
                <a:latin typeface="Times New Roman" panose="02020603050405020304" pitchFamily="18" charset="0"/>
                <a:cs typeface="Times New Roman" panose="02020603050405020304" pitchFamily="18" charset="0"/>
              </a:rPr>
              <a:t>Review of Progress in Quantitative Nondestructive Evaluation</a:t>
            </a:r>
            <a:r>
              <a:rPr lang="en-US" altLang="en-US" sz="1800" dirty="0">
                <a:latin typeface="Times New Roman" panose="02020603050405020304" pitchFamily="18" charset="0"/>
                <a:cs typeface="Times New Roman" panose="02020603050405020304" pitchFamily="18" charset="0"/>
              </a:rPr>
              <a:t>, D. O. Thompson and D.E. </a:t>
            </a:r>
            <a:r>
              <a:rPr lang="en-US" altLang="en-US" sz="1800" dirty="0" err="1">
                <a:latin typeface="Times New Roman" panose="02020603050405020304" pitchFamily="18" charset="0"/>
                <a:cs typeface="Times New Roman" panose="02020603050405020304" pitchFamily="18" charset="0"/>
              </a:rPr>
              <a:t>Chimenti</a:t>
            </a:r>
            <a:r>
              <a:rPr lang="en-US" altLang="en-US" sz="1800" dirty="0">
                <a:latin typeface="Times New Roman" panose="02020603050405020304" pitchFamily="18" charset="0"/>
                <a:cs typeface="Times New Roman" panose="02020603050405020304" pitchFamily="18" charset="0"/>
              </a:rPr>
              <a:t>, Eds., Plenum Press, New York, 18A, 1107-1114, 1999.</a:t>
            </a:r>
          </a:p>
          <a:p>
            <a:pPr>
              <a:spcBef>
                <a:spcPct val="50000"/>
              </a:spcBef>
            </a:pPr>
            <a:r>
              <a:rPr lang="en-US" altLang="en-US" sz="1800" dirty="0" err="1">
                <a:latin typeface="Times New Roman" panose="02020603050405020304" pitchFamily="18" charset="0"/>
                <a:cs typeface="Times New Roman" panose="02020603050405020304" pitchFamily="18" charset="0"/>
              </a:rPr>
              <a:t>Minachi</a:t>
            </a:r>
            <a:r>
              <a:rPr lang="en-US" altLang="en-US" sz="1800" dirty="0">
                <a:latin typeface="Times New Roman" panose="02020603050405020304" pitchFamily="18" charset="0"/>
                <a:cs typeface="Times New Roman" panose="02020603050405020304" pitchFamily="18" charset="0"/>
              </a:rPr>
              <a:t>, A., </a:t>
            </a:r>
            <a:r>
              <a:rPr lang="en-US" altLang="en-US" sz="1800" dirty="0" err="1">
                <a:latin typeface="Times New Roman" panose="02020603050405020304" pitchFamily="18" charset="0"/>
                <a:cs typeface="Times New Roman" panose="02020603050405020304" pitchFamily="18" charset="0"/>
              </a:rPr>
              <a:t>Margetan</a:t>
            </a:r>
            <a:r>
              <a:rPr lang="en-US" altLang="en-US" sz="1800" dirty="0">
                <a:latin typeface="Times New Roman" panose="02020603050405020304" pitchFamily="18" charset="0"/>
                <a:cs typeface="Times New Roman" panose="02020603050405020304" pitchFamily="18" charset="0"/>
              </a:rPr>
              <a:t>, F.J., and R.B. Thompson,” Reconstruction of a piston transducer beam using multi-Gaussian beams (MGB) and its applications,” </a:t>
            </a:r>
            <a:r>
              <a:rPr lang="en-US" altLang="en-US" sz="1800" b="1" dirty="0">
                <a:latin typeface="Times New Roman" panose="02020603050405020304" pitchFamily="18" charset="0"/>
                <a:cs typeface="Times New Roman" panose="02020603050405020304" pitchFamily="18" charset="0"/>
              </a:rPr>
              <a:t>Review of Progress in Quantitative Nondestructive Evaluation</a:t>
            </a:r>
            <a:r>
              <a:rPr lang="en-US" altLang="en-US" sz="1800" dirty="0">
                <a:latin typeface="Times New Roman" panose="02020603050405020304" pitchFamily="18" charset="0"/>
                <a:cs typeface="Times New Roman" panose="02020603050405020304" pitchFamily="18" charset="0"/>
              </a:rPr>
              <a:t>, D. O. Thompson and D.E. </a:t>
            </a:r>
            <a:r>
              <a:rPr lang="en-US" altLang="en-US" sz="1800" dirty="0" err="1">
                <a:latin typeface="Times New Roman" panose="02020603050405020304" pitchFamily="18" charset="0"/>
                <a:cs typeface="Times New Roman" panose="02020603050405020304" pitchFamily="18" charset="0"/>
              </a:rPr>
              <a:t>Chimenti</a:t>
            </a:r>
            <a:r>
              <a:rPr lang="en-US" altLang="en-US" sz="1800" dirty="0">
                <a:latin typeface="Times New Roman" panose="02020603050405020304" pitchFamily="18" charset="0"/>
                <a:cs typeface="Times New Roman" panose="02020603050405020304" pitchFamily="18" charset="0"/>
              </a:rPr>
              <a:t>, Eds., Plenum Press, New York, 17A, 907-914, 1989. </a:t>
            </a:r>
          </a:p>
          <a:p>
            <a:pPr>
              <a:spcBef>
                <a:spcPct val="50000"/>
              </a:spcBef>
            </a:pPr>
            <a:r>
              <a:rPr lang="en-US" altLang="en-US" sz="1800" dirty="0" err="1">
                <a:latin typeface="Times New Roman" panose="02020603050405020304" pitchFamily="18" charset="0"/>
                <a:cs typeface="Times New Roman" panose="02020603050405020304" pitchFamily="18" charset="0"/>
              </a:rPr>
              <a:t>Gengembre,N</a:t>
            </a:r>
            <a:r>
              <a:rPr lang="en-US" altLang="en-US" sz="1800" dirty="0">
                <a:latin typeface="Times New Roman" panose="02020603050405020304" pitchFamily="18" charset="0"/>
                <a:cs typeface="Times New Roman" panose="02020603050405020304" pitchFamily="18" charset="0"/>
              </a:rPr>
              <a:t>. and A </a:t>
            </a:r>
            <a:r>
              <a:rPr lang="en-US" altLang="en-US" sz="1800" dirty="0" err="1">
                <a:latin typeface="Times New Roman" panose="02020603050405020304" pitchFamily="18" charset="0"/>
                <a:cs typeface="Times New Roman" panose="02020603050405020304" pitchFamily="18" charset="0"/>
              </a:rPr>
              <a:t>Lhemery</a:t>
            </a:r>
            <a:r>
              <a:rPr lang="en-US" altLang="en-US" sz="1800" dirty="0">
                <a:latin typeface="Times New Roman" panose="02020603050405020304" pitchFamily="18" charset="0"/>
                <a:cs typeface="Times New Roman" panose="02020603050405020304" pitchFamily="18" charset="0"/>
              </a:rPr>
              <a:t>," Calculation of wide band ultrasonic fields radiated by water-coupled transducers into heterogeneous media," </a:t>
            </a:r>
            <a:r>
              <a:rPr lang="en-US" altLang="en-US" sz="1800" b="1" dirty="0">
                <a:latin typeface="Times New Roman" panose="02020603050405020304" pitchFamily="18" charset="0"/>
                <a:cs typeface="Times New Roman" panose="02020603050405020304" pitchFamily="18" charset="0"/>
              </a:rPr>
              <a:t>Review of Progress in Quantitative Nondestructive Evaluation</a:t>
            </a:r>
            <a:r>
              <a:rPr lang="en-US" altLang="en-US" sz="1800" dirty="0">
                <a:latin typeface="Times New Roman" panose="02020603050405020304" pitchFamily="18" charset="0"/>
                <a:cs typeface="Times New Roman" panose="02020603050405020304" pitchFamily="18" charset="0"/>
              </a:rPr>
              <a:t>, D. O. Thompson and D.E. </a:t>
            </a:r>
            <a:r>
              <a:rPr lang="en-US" altLang="en-US" sz="1800" dirty="0" err="1">
                <a:latin typeface="Times New Roman" panose="02020603050405020304" pitchFamily="18" charset="0"/>
                <a:cs typeface="Times New Roman" panose="02020603050405020304" pitchFamily="18" charset="0"/>
              </a:rPr>
              <a:t>Chimenti</a:t>
            </a:r>
            <a:r>
              <a:rPr lang="en-US" altLang="en-US" sz="1800" dirty="0">
                <a:latin typeface="Times New Roman" panose="02020603050405020304" pitchFamily="18" charset="0"/>
                <a:cs typeface="Times New Roman" panose="02020603050405020304" pitchFamily="18" charset="0"/>
              </a:rPr>
              <a:t>, Eds., Plenum Press, New York, 18A, 1107-1131, 1999.</a:t>
            </a:r>
          </a:p>
          <a:p>
            <a:pPr>
              <a:spcBef>
                <a:spcPct val="50000"/>
              </a:spcBef>
            </a:pPr>
            <a:endParaRPr lang="en-US" altLang="en-US" sz="1800" dirty="0">
              <a:latin typeface="Times New Roman" panose="02020603050405020304" pitchFamily="18" charset="0"/>
              <a:cs typeface="Times New Roman" panose="02020603050405020304" pitchFamily="18" charset="0"/>
            </a:endParaRPr>
          </a:p>
        </p:txBody>
      </p:sp>
      <p:sp>
        <p:nvSpPr>
          <p:cNvPr id="40963" name="Text Box 3">
            <a:extLst>
              <a:ext uri="{FF2B5EF4-FFF2-40B4-BE49-F238E27FC236}">
                <a16:creationId xmlns:a16="http://schemas.microsoft.com/office/drawing/2014/main" id="{2EE00B49-8434-4444-B9CF-E1B76A55DFF4}"/>
              </a:ext>
            </a:extLst>
          </p:cNvPr>
          <p:cNvSpPr txBox="1">
            <a:spLocks noChangeArrowheads="1"/>
          </p:cNvSpPr>
          <p:nvPr/>
        </p:nvSpPr>
        <p:spPr bwMode="auto">
          <a:xfrm>
            <a:off x="2743200" y="381000"/>
            <a:ext cx="3228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latin typeface="Times New Roman" panose="02020603050405020304" pitchFamily="18" charset="0"/>
              </a:rPr>
              <a:t>Ultrasonic Beam Models</a:t>
            </a:r>
            <a:endParaRPr lang="en-US" altLang="en-US">
              <a:latin typeface="Times New Roman" panose="02020603050405020304" pitchFamily="18" charset="0"/>
            </a:endParaRPr>
          </a:p>
        </p:txBody>
      </p:sp>
      <p:sp>
        <p:nvSpPr>
          <p:cNvPr id="40964" name="Line 4">
            <a:extLst>
              <a:ext uri="{FF2B5EF4-FFF2-40B4-BE49-F238E27FC236}">
                <a16:creationId xmlns:a16="http://schemas.microsoft.com/office/drawing/2014/main" id="{1FFB93BC-EC34-4815-A857-30146559E87A}"/>
              </a:ext>
            </a:extLst>
          </p:cNvPr>
          <p:cNvSpPr>
            <a:spLocks noChangeShapeType="1"/>
          </p:cNvSpPr>
          <p:nvPr/>
        </p:nvSpPr>
        <p:spPr bwMode="auto">
          <a:xfrm>
            <a:off x="762000" y="914400"/>
            <a:ext cx="7315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a:extLst>
              <a:ext uri="{FF2B5EF4-FFF2-40B4-BE49-F238E27FC236}">
                <a16:creationId xmlns:a16="http://schemas.microsoft.com/office/drawing/2014/main" id="{5615B384-BCA8-4949-98BF-76AC85E6035E}"/>
              </a:ext>
            </a:extLst>
          </p:cNvPr>
          <p:cNvSpPr txBox="1">
            <a:spLocks noChangeArrowheads="1"/>
          </p:cNvSpPr>
          <p:nvPr/>
        </p:nvSpPr>
        <p:spPr bwMode="auto">
          <a:xfrm>
            <a:off x="2057400" y="3810000"/>
            <a:ext cx="5543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If we let </a:t>
            </a:r>
            <a:r>
              <a:rPr lang="en-US" altLang="en-US" i="1"/>
              <a:t>v</a:t>
            </a:r>
            <a:r>
              <a:rPr lang="en-US" altLang="en-US" baseline="-25000"/>
              <a:t>z</a:t>
            </a:r>
            <a:r>
              <a:rPr lang="en-US" altLang="en-US"/>
              <a:t>(x',y',</a:t>
            </a:r>
            <a:r>
              <a:rPr lang="en-US" altLang="en-US">
                <a:latin typeface="Symbol" panose="05050102010706020507" pitchFamily="18" charset="2"/>
              </a:rPr>
              <a:t>w</a:t>
            </a:r>
            <a:r>
              <a:rPr lang="en-US" altLang="en-US"/>
              <a:t>) = </a:t>
            </a:r>
            <a:r>
              <a:rPr lang="en-US" altLang="en-US" i="1"/>
              <a:t>v</a:t>
            </a:r>
            <a:r>
              <a:rPr lang="en-US" altLang="en-US" baseline="-25000"/>
              <a:t>0</a:t>
            </a:r>
            <a:r>
              <a:rPr lang="en-US" altLang="en-US"/>
              <a:t>(</a:t>
            </a:r>
            <a:r>
              <a:rPr lang="en-US" altLang="en-US">
                <a:latin typeface="Symbol" panose="05050102010706020507" pitchFamily="18" charset="2"/>
              </a:rPr>
              <a:t>w</a:t>
            </a:r>
            <a:r>
              <a:rPr lang="en-US" altLang="en-US"/>
              <a:t>)    (piston model)</a:t>
            </a:r>
          </a:p>
        </p:txBody>
      </p:sp>
      <p:graphicFrame>
        <p:nvGraphicFramePr>
          <p:cNvPr id="41987" name="Object 3">
            <a:extLst>
              <a:ext uri="{FF2B5EF4-FFF2-40B4-BE49-F238E27FC236}">
                <a16:creationId xmlns:a16="http://schemas.microsoft.com/office/drawing/2014/main" id="{B9E5BB55-F88B-4E9B-B8CE-795AE8566013}"/>
              </a:ext>
            </a:extLst>
          </p:cNvPr>
          <p:cNvGraphicFramePr>
            <a:graphicFrameLocks noChangeAspect="1"/>
          </p:cNvGraphicFramePr>
          <p:nvPr/>
        </p:nvGraphicFramePr>
        <p:xfrm>
          <a:off x="2057400" y="5486400"/>
          <a:ext cx="6042025" cy="1044575"/>
        </p:xfrm>
        <a:graphic>
          <a:graphicData uri="http://schemas.openxmlformats.org/presentationml/2006/ole">
            <mc:AlternateContent xmlns:mc="http://schemas.openxmlformats.org/markup-compatibility/2006">
              <mc:Choice xmlns:v="urn:schemas-microsoft-com:vml" Requires="v">
                <p:oleObj spid="_x0000_s2054" name="Equation" r:id="rId4" imgW="2717640" imgH="469800" progId="Equation.DSMT4">
                  <p:embed/>
                </p:oleObj>
              </mc:Choice>
              <mc:Fallback>
                <p:oleObj name="Equation" r:id="rId4" imgW="2717640" imgH="4698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5486400"/>
                        <a:ext cx="6042025" cy="1044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988" name="Text Box 4">
            <a:extLst>
              <a:ext uri="{FF2B5EF4-FFF2-40B4-BE49-F238E27FC236}">
                <a16:creationId xmlns:a16="http://schemas.microsoft.com/office/drawing/2014/main" id="{DF2DDAA0-5EBD-498A-9C8F-3C673B4D4CBE}"/>
              </a:ext>
            </a:extLst>
          </p:cNvPr>
          <p:cNvSpPr txBox="1">
            <a:spLocks noChangeArrowheads="1"/>
          </p:cNvSpPr>
          <p:nvPr/>
        </p:nvSpPr>
        <p:spPr bwMode="auto">
          <a:xfrm>
            <a:off x="533400" y="838200"/>
            <a:ext cx="815340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latin typeface="Times New Roman" panose="02020603050405020304" pitchFamily="18" charset="0"/>
              </a:rPr>
              <a:t>Adding up all such sources over the face of the transducer gives</a:t>
            </a:r>
          </a:p>
          <a:p>
            <a:r>
              <a:rPr lang="en-US" altLang="en-US">
                <a:latin typeface="Times New Roman" panose="02020603050405020304" pitchFamily="18" charset="0"/>
              </a:rPr>
              <a:t>the Rayleigh-Sommerfeld Integral </a:t>
            </a:r>
          </a:p>
        </p:txBody>
      </p:sp>
      <p:grpSp>
        <p:nvGrpSpPr>
          <p:cNvPr id="42001" name="Group 17">
            <a:extLst>
              <a:ext uri="{FF2B5EF4-FFF2-40B4-BE49-F238E27FC236}">
                <a16:creationId xmlns:a16="http://schemas.microsoft.com/office/drawing/2014/main" id="{474D1CB1-702E-4786-BC97-C577EE486E56}"/>
              </a:ext>
            </a:extLst>
          </p:cNvPr>
          <p:cNvGrpSpPr>
            <a:grpSpLocks/>
          </p:cNvGrpSpPr>
          <p:nvPr/>
        </p:nvGrpSpPr>
        <p:grpSpPr bwMode="auto">
          <a:xfrm>
            <a:off x="1447800" y="5791200"/>
            <a:ext cx="390525" cy="280988"/>
            <a:chOff x="816" y="3114"/>
            <a:chExt cx="246" cy="177"/>
          </a:xfrm>
        </p:grpSpPr>
        <p:sp>
          <p:nvSpPr>
            <p:cNvPr id="41989" name="Line 5">
              <a:extLst>
                <a:ext uri="{FF2B5EF4-FFF2-40B4-BE49-F238E27FC236}">
                  <a16:creationId xmlns:a16="http://schemas.microsoft.com/office/drawing/2014/main" id="{D27AEC75-DA98-4F99-8F1E-CF8581F7B650}"/>
                </a:ext>
              </a:extLst>
            </p:cNvPr>
            <p:cNvSpPr>
              <a:spLocks noChangeShapeType="1"/>
            </p:cNvSpPr>
            <p:nvPr/>
          </p:nvSpPr>
          <p:spPr bwMode="auto">
            <a:xfrm>
              <a:off x="816" y="3168"/>
              <a:ext cx="129"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0" name="Line 6">
              <a:extLst>
                <a:ext uri="{FF2B5EF4-FFF2-40B4-BE49-F238E27FC236}">
                  <a16:creationId xmlns:a16="http://schemas.microsoft.com/office/drawing/2014/main" id="{D985EF59-AB31-41F0-9C3B-E6B910ECB856}"/>
                </a:ext>
              </a:extLst>
            </p:cNvPr>
            <p:cNvSpPr>
              <a:spLocks noChangeShapeType="1"/>
            </p:cNvSpPr>
            <p:nvPr/>
          </p:nvSpPr>
          <p:spPr bwMode="auto">
            <a:xfrm>
              <a:off x="816" y="3238"/>
              <a:ext cx="129" cy="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1" name="Line 7">
              <a:extLst>
                <a:ext uri="{FF2B5EF4-FFF2-40B4-BE49-F238E27FC236}">
                  <a16:creationId xmlns:a16="http://schemas.microsoft.com/office/drawing/2014/main" id="{81FA0D15-C1C1-4F7B-BDBD-0AC3C2F2B77D}"/>
                </a:ext>
              </a:extLst>
            </p:cNvPr>
            <p:cNvSpPr>
              <a:spLocks noChangeShapeType="1"/>
            </p:cNvSpPr>
            <p:nvPr/>
          </p:nvSpPr>
          <p:spPr bwMode="auto">
            <a:xfrm>
              <a:off x="963" y="3114"/>
              <a:ext cx="99" cy="9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2" name="Line 8">
              <a:extLst>
                <a:ext uri="{FF2B5EF4-FFF2-40B4-BE49-F238E27FC236}">
                  <a16:creationId xmlns:a16="http://schemas.microsoft.com/office/drawing/2014/main" id="{50B82D4A-CC6C-4F5B-BD40-315493673E38}"/>
                </a:ext>
              </a:extLst>
            </p:cNvPr>
            <p:cNvSpPr>
              <a:spLocks noChangeShapeType="1"/>
            </p:cNvSpPr>
            <p:nvPr/>
          </p:nvSpPr>
          <p:spPr bwMode="auto">
            <a:xfrm flipH="1">
              <a:off x="960" y="3216"/>
              <a:ext cx="93" cy="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1993" name="AutoShape 9">
            <a:extLst>
              <a:ext uri="{FF2B5EF4-FFF2-40B4-BE49-F238E27FC236}">
                <a16:creationId xmlns:a16="http://schemas.microsoft.com/office/drawing/2014/main" id="{59716F35-E667-40A6-9A6F-78155A311B0E}"/>
              </a:ext>
            </a:extLst>
          </p:cNvPr>
          <p:cNvSpPr>
            <a:spLocks noChangeArrowheads="1"/>
          </p:cNvSpPr>
          <p:nvPr/>
        </p:nvSpPr>
        <p:spPr bwMode="auto">
          <a:xfrm rot="5400000">
            <a:off x="2095500" y="4457700"/>
            <a:ext cx="762000" cy="1143000"/>
          </a:xfrm>
          <a:prstGeom prst="can">
            <a:avLst>
              <a:gd name="adj" fmla="val 37500"/>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94" name="Oval 10">
            <a:extLst>
              <a:ext uri="{FF2B5EF4-FFF2-40B4-BE49-F238E27FC236}">
                <a16:creationId xmlns:a16="http://schemas.microsoft.com/office/drawing/2014/main" id="{743FD30C-7792-40AC-BAAB-B811A62DFCA6}"/>
              </a:ext>
            </a:extLst>
          </p:cNvPr>
          <p:cNvSpPr>
            <a:spLocks noChangeArrowheads="1"/>
          </p:cNvSpPr>
          <p:nvPr/>
        </p:nvSpPr>
        <p:spPr bwMode="auto">
          <a:xfrm>
            <a:off x="3216275" y="4672013"/>
            <a:ext cx="352425" cy="75088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95" name="Line 11">
            <a:extLst>
              <a:ext uri="{FF2B5EF4-FFF2-40B4-BE49-F238E27FC236}">
                <a16:creationId xmlns:a16="http://schemas.microsoft.com/office/drawing/2014/main" id="{38E74162-7A69-41A1-AA35-74AD7EECE74B}"/>
              </a:ext>
            </a:extLst>
          </p:cNvPr>
          <p:cNvSpPr>
            <a:spLocks noChangeShapeType="1"/>
          </p:cNvSpPr>
          <p:nvPr/>
        </p:nvSpPr>
        <p:spPr bwMode="auto">
          <a:xfrm>
            <a:off x="2906713" y="4651375"/>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6" name="Line 12">
            <a:extLst>
              <a:ext uri="{FF2B5EF4-FFF2-40B4-BE49-F238E27FC236}">
                <a16:creationId xmlns:a16="http://schemas.microsoft.com/office/drawing/2014/main" id="{58AE8E27-D8BC-4E64-A8E5-A23783FBEFCA}"/>
              </a:ext>
            </a:extLst>
          </p:cNvPr>
          <p:cNvSpPr>
            <a:spLocks noChangeShapeType="1"/>
          </p:cNvSpPr>
          <p:nvPr/>
        </p:nvSpPr>
        <p:spPr bwMode="auto">
          <a:xfrm>
            <a:off x="2781300" y="49149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7" name="Line 13">
            <a:extLst>
              <a:ext uri="{FF2B5EF4-FFF2-40B4-BE49-F238E27FC236}">
                <a16:creationId xmlns:a16="http://schemas.microsoft.com/office/drawing/2014/main" id="{6E195AAC-A35A-426C-810C-3C471E8461F5}"/>
              </a:ext>
            </a:extLst>
          </p:cNvPr>
          <p:cNvSpPr>
            <a:spLocks noChangeShapeType="1"/>
          </p:cNvSpPr>
          <p:nvPr/>
        </p:nvSpPr>
        <p:spPr bwMode="auto">
          <a:xfrm>
            <a:off x="2781300" y="52197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8" name="Line 14">
            <a:extLst>
              <a:ext uri="{FF2B5EF4-FFF2-40B4-BE49-F238E27FC236}">
                <a16:creationId xmlns:a16="http://schemas.microsoft.com/office/drawing/2014/main" id="{6B5A1AD8-796D-49AA-B087-B13D3A65CDBA}"/>
              </a:ext>
            </a:extLst>
          </p:cNvPr>
          <p:cNvSpPr>
            <a:spLocks noChangeShapeType="1"/>
          </p:cNvSpPr>
          <p:nvPr/>
        </p:nvSpPr>
        <p:spPr bwMode="auto">
          <a:xfrm>
            <a:off x="2940050" y="54102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9" name="Line 15">
            <a:extLst>
              <a:ext uri="{FF2B5EF4-FFF2-40B4-BE49-F238E27FC236}">
                <a16:creationId xmlns:a16="http://schemas.microsoft.com/office/drawing/2014/main" id="{F682AB88-3AAC-4515-A050-F86EDA0BE68C}"/>
              </a:ext>
            </a:extLst>
          </p:cNvPr>
          <p:cNvSpPr>
            <a:spLocks noChangeShapeType="1"/>
          </p:cNvSpPr>
          <p:nvPr/>
        </p:nvSpPr>
        <p:spPr bwMode="auto">
          <a:xfrm>
            <a:off x="3051175" y="4851400"/>
            <a:ext cx="457200" cy="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00" name="Line 16">
            <a:extLst>
              <a:ext uri="{FF2B5EF4-FFF2-40B4-BE49-F238E27FC236}">
                <a16:creationId xmlns:a16="http://schemas.microsoft.com/office/drawing/2014/main" id="{DF8A2EF1-BD3B-4BEF-A060-C6700B7F0AEA}"/>
              </a:ext>
            </a:extLst>
          </p:cNvPr>
          <p:cNvSpPr>
            <a:spLocks noChangeShapeType="1"/>
          </p:cNvSpPr>
          <p:nvPr/>
        </p:nvSpPr>
        <p:spPr bwMode="auto">
          <a:xfrm>
            <a:off x="3043238" y="5102225"/>
            <a:ext cx="509587" cy="9525"/>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2002" name="Object 18">
            <a:extLst>
              <a:ext uri="{FF2B5EF4-FFF2-40B4-BE49-F238E27FC236}">
                <a16:creationId xmlns:a16="http://schemas.microsoft.com/office/drawing/2014/main" id="{26637B33-3A7D-4F98-A63E-6D9F241B405D}"/>
              </a:ext>
            </a:extLst>
          </p:cNvPr>
          <p:cNvGraphicFramePr>
            <a:graphicFrameLocks noChangeAspect="1"/>
          </p:cNvGraphicFramePr>
          <p:nvPr/>
        </p:nvGraphicFramePr>
        <p:xfrm>
          <a:off x="1295400" y="1981200"/>
          <a:ext cx="6681788" cy="1017588"/>
        </p:xfrm>
        <a:graphic>
          <a:graphicData uri="http://schemas.openxmlformats.org/presentationml/2006/ole">
            <mc:AlternateContent xmlns:mc="http://schemas.openxmlformats.org/markup-compatibility/2006">
              <mc:Choice xmlns:v="urn:schemas-microsoft-com:vml" Requires="v">
                <p:oleObj spid="_x0000_s2055" name="Equation" r:id="rId6" imgW="3085920" imgH="469800" progId="Equation.DSMT4">
                  <p:embed/>
                </p:oleObj>
              </mc:Choice>
              <mc:Fallback>
                <p:oleObj name="Equation" r:id="rId6" imgW="3085920" imgH="469800" progId="Equation.DSMT4">
                  <p:embed/>
                  <p:pic>
                    <p:nvPicPr>
                      <p:cNvPr id="0" name="Object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95400" y="1981200"/>
                        <a:ext cx="6681788" cy="1017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795" name="Group 19">
            <a:extLst>
              <a:ext uri="{FF2B5EF4-FFF2-40B4-BE49-F238E27FC236}">
                <a16:creationId xmlns:a16="http://schemas.microsoft.com/office/drawing/2014/main" id="{29A0EBD5-4608-4145-88C7-FE6B8081CEAD}"/>
              </a:ext>
            </a:extLst>
          </p:cNvPr>
          <p:cNvGrpSpPr>
            <a:grpSpLocks/>
          </p:cNvGrpSpPr>
          <p:nvPr/>
        </p:nvGrpSpPr>
        <p:grpSpPr bwMode="auto">
          <a:xfrm>
            <a:off x="1295400" y="1828800"/>
            <a:ext cx="6858000" cy="3200400"/>
            <a:chOff x="1920" y="1584"/>
            <a:chExt cx="2250" cy="850"/>
          </a:xfrm>
        </p:grpSpPr>
        <p:sp>
          <p:nvSpPr>
            <p:cNvPr id="75780" name="Rectangle 4">
              <a:extLst>
                <a:ext uri="{FF2B5EF4-FFF2-40B4-BE49-F238E27FC236}">
                  <a16:creationId xmlns:a16="http://schemas.microsoft.com/office/drawing/2014/main" id="{6BA6A040-53B2-4022-835B-61DFF733883A}"/>
                </a:ext>
              </a:extLst>
            </p:cNvPr>
            <p:cNvSpPr>
              <a:spLocks noChangeArrowheads="1"/>
            </p:cNvSpPr>
            <p:nvPr/>
          </p:nvSpPr>
          <p:spPr bwMode="auto">
            <a:xfrm>
              <a:off x="1920" y="1585"/>
              <a:ext cx="445" cy="847"/>
            </a:xfrm>
            <a:prstGeom prst="rect">
              <a:avLst/>
            </a:prstGeom>
            <a:solidFill>
              <a:srgbClr val="0000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75781" name="Picture 5">
              <a:extLst>
                <a:ext uri="{FF2B5EF4-FFF2-40B4-BE49-F238E27FC236}">
                  <a16:creationId xmlns:a16="http://schemas.microsoft.com/office/drawing/2014/main" id="{5E67E994-E111-43E1-A381-07BA15436A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1" y="1838"/>
              <a:ext cx="1819" cy="35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5782" name="Line 6">
              <a:extLst>
                <a:ext uri="{FF2B5EF4-FFF2-40B4-BE49-F238E27FC236}">
                  <a16:creationId xmlns:a16="http://schemas.microsoft.com/office/drawing/2014/main" id="{D59721D9-6C62-435B-90EE-F014C4AF3B1A}"/>
                </a:ext>
              </a:extLst>
            </p:cNvPr>
            <p:cNvSpPr>
              <a:spLocks noChangeShapeType="1"/>
            </p:cNvSpPr>
            <p:nvPr/>
          </p:nvSpPr>
          <p:spPr bwMode="auto">
            <a:xfrm>
              <a:off x="2351" y="1838"/>
              <a:ext cx="19"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783" name="Line 7">
              <a:extLst>
                <a:ext uri="{FF2B5EF4-FFF2-40B4-BE49-F238E27FC236}">
                  <a16:creationId xmlns:a16="http://schemas.microsoft.com/office/drawing/2014/main" id="{BB6DF88F-8F4A-4A47-B09D-EB007539A64E}"/>
                </a:ext>
              </a:extLst>
            </p:cNvPr>
            <p:cNvSpPr>
              <a:spLocks noChangeShapeType="1"/>
            </p:cNvSpPr>
            <p:nvPr/>
          </p:nvSpPr>
          <p:spPr bwMode="auto">
            <a:xfrm flipH="1">
              <a:off x="4148" y="1838"/>
              <a:ext cx="18"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784" name="Line 8">
              <a:extLst>
                <a:ext uri="{FF2B5EF4-FFF2-40B4-BE49-F238E27FC236}">
                  <a16:creationId xmlns:a16="http://schemas.microsoft.com/office/drawing/2014/main" id="{B377FA70-E7D2-4A84-8949-BAED0E80F5D6}"/>
                </a:ext>
              </a:extLst>
            </p:cNvPr>
            <p:cNvSpPr>
              <a:spLocks noChangeShapeType="1"/>
            </p:cNvSpPr>
            <p:nvPr/>
          </p:nvSpPr>
          <p:spPr bwMode="auto">
            <a:xfrm>
              <a:off x="2351" y="2188"/>
              <a:ext cx="19"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785" name="Line 9">
              <a:extLst>
                <a:ext uri="{FF2B5EF4-FFF2-40B4-BE49-F238E27FC236}">
                  <a16:creationId xmlns:a16="http://schemas.microsoft.com/office/drawing/2014/main" id="{A6300546-0051-4F44-A2FB-CDF16C989732}"/>
                </a:ext>
              </a:extLst>
            </p:cNvPr>
            <p:cNvSpPr>
              <a:spLocks noChangeShapeType="1"/>
            </p:cNvSpPr>
            <p:nvPr/>
          </p:nvSpPr>
          <p:spPr bwMode="auto">
            <a:xfrm flipH="1">
              <a:off x="4148" y="2188"/>
              <a:ext cx="18"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786" name="Rectangle 10">
              <a:extLst>
                <a:ext uri="{FF2B5EF4-FFF2-40B4-BE49-F238E27FC236}">
                  <a16:creationId xmlns:a16="http://schemas.microsoft.com/office/drawing/2014/main" id="{ECF0A9D7-6591-4ABE-80B6-5CAD5103051D}"/>
                </a:ext>
              </a:extLst>
            </p:cNvPr>
            <p:cNvSpPr>
              <a:spLocks noChangeArrowheads="1"/>
            </p:cNvSpPr>
            <p:nvPr/>
          </p:nvSpPr>
          <p:spPr bwMode="auto">
            <a:xfrm>
              <a:off x="2352" y="2174"/>
              <a:ext cx="1815" cy="260"/>
            </a:xfrm>
            <a:prstGeom prst="rect">
              <a:avLst/>
            </a:prstGeom>
            <a:solidFill>
              <a:srgbClr val="0000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787" name="Rectangle 11">
              <a:extLst>
                <a:ext uri="{FF2B5EF4-FFF2-40B4-BE49-F238E27FC236}">
                  <a16:creationId xmlns:a16="http://schemas.microsoft.com/office/drawing/2014/main" id="{99A00857-FDD7-494A-9C21-2C3315617884}"/>
                </a:ext>
              </a:extLst>
            </p:cNvPr>
            <p:cNvSpPr>
              <a:spLocks noChangeArrowheads="1"/>
            </p:cNvSpPr>
            <p:nvPr/>
          </p:nvSpPr>
          <p:spPr bwMode="auto">
            <a:xfrm>
              <a:off x="2353" y="1584"/>
              <a:ext cx="1815" cy="260"/>
            </a:xfrm>
            <a:prstGeom prst="rect">
              <a:avLst/>
            </a:prstGeom>
            <a:solidFill>
              <a:srgbClr val="0000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5788" name="Group 12">
              <a:extLst>
                <a:ext uri="{FF2B5EF4-FFF2-40B4-BE49-F238E27FC236}">
                  <a16:creationId xmlns:a16="http://schemas.microsoft.com/office/drawing/2014/main" id="{9B7E599F-DE89-497B-B698-2DAD0D5871C9}"/>
                </a:ext>
              </a:extLst>
            </p:cNvPr>
            <p:cNvGrpSpPr>
              <a:grpSpLocks/>
            </p:cNvGrpSpPr>
            <p:nvPr/>
          </p:nvGrpSpPr>
          <p:grpSpPr bwMode="auto">
            <a:xfrm>
              <a:off x="2009" y="1929"/>
              <a:ext cx="336" cy="139"/>
              <a:chOff x="1182" y="1836"/>
              <a:chExt cx="595" cy="271"/>
            </a:xfrm>
          </p:grpSpPr>
          <p:grpSp>
            <p:nvGrpSpPr>
              <p:cNvPr id="75789" name="Group 13">
                <a:extLst>
                  <a:ext uri="{FF2B5EF4-FFF2-40B4-BE49-F238E27FC236}">
                    <a16:creationId xmlns:a16="http://schemas.microsoft.com/office/drawing/2014/main" id="{BB2AFE63-E63F-414A-8B87-F184DAB26B76}"/>
                  </a:ext>
                </a:extLst>
              </p:cNvPr>
              <p:cNvGrpSpPr>
                <a:grpSpLocks/>
              </p:cNvGrpSpPr>
              <p:nvPr/>
            </p:nvGrpSpPr>
            <p:grpSpPr bwMode="auto">
              <a:xfrm>
                <a:off x="1332" y="1878"/>
                <a:ext cx="445" cy="229"/>
                <a:chOff x="1296" y="1296"/>
                <a:chExt cx="624" cy="336"/>
              </a:xfrm>
            </p:grpSpPr>
            <p:sp>
              <p:nvSpPr>
                <p:cNvPr id="75790" name="Rectangle 14">
                  <a:extLst>
                    <a:ext uri="{FF2B5EF4-FFF2-40B4-BE49-F238E27FC236}">
                      <a16:creationId xmlns:a16="http://schemas.microsoft.com/office/drawing/2014/main" id="{FAF2FF6D-8475-4137-B9F8-0829575BB805}"/>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791" name="Rectangle 15">
                  <a:extLst>
                    <a:ext uri="{FF2B5EF4-FFF2-40B4-BE49-F238E27FC236}">
                      <a16:creationId xmlns:a16="http://schemas.microsoft.com/office/drawing/2014/main" id="{2CB98DB1-D4FE-40A3-BD49-278057C7DFF6}"/>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792" name="Rectangle 16">
                  <a:extLst>
                    <a:ext uri="{FF2B5EF4-FFF2-40B4-BE49-F238E27FC236}">
                      <a16:creationId xmlns:a16="http://schemas.microsoft.com/office/drawing/2014/main" id="{CE760B26-CB5B-43EF-9945-B621D8F94F8A}"/>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793" name="Rectangle 17">
                  <a:extLst>
                    <a:ext uri="{FF2B5EF4-FFF2-40B4-BE49-F238E27FC236}">
                      <a16:creationId xmlns:a16="http://schemas.microsoft.com/office/drawing/2014/main" id="{D9CCC327-3264-4DC4-9B0A-3C0F21BC3C17}"/>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5794" name="Freeform 18">
                <a:extLst>
                  <a:ext uri="{FF2B5EF4-FFF2-40B4-BE49-F238E27FC236}">
                    <a16:creationId xmlns:a16="http://schemas.microsoft.com/office/drawing/2014/main" id="{DB9367E4-F42E-4CCF-9D5A-5E3E3ADEA969}"/>
                  </a:ext>
                </a:extLst>
              </p:cNvPr>
              <p:cNvSpPr>
                <a:spLocks/>
              </p:cNvSpPr>
              <p:nvPr/>
            </p:nvSpPr>
            <p:spPr bwMode="auto">
              <a:xfrm>
                <a:off x="1182" y="1836"/>
                <a:ext cx="150" cy="144"/>
              </a:xfrm>
              <a:custGeom>
                <a:avLst/>
                <a:gdLst>
                  <a:gd name="T0" fmla="*/ 150 w 150"/>
                  <a:gd name="T1" fmla="*/ 144 h 144"/>
                  <a:gd name="T2" fmla="*/ 84 w 150"/>
                  <a:gd name="T3" fmla="*/ 132 h 144"/>
                  <a:gd name="T4" fmla="*/ 48 w 150"/>
                  <a:gd name="T5" fmla="*/ 108 h 144"/>
                  <a:gd name="T6" fmla="*/ 30 w 150"/>
                  <a:gd name="T7" fmla="*/ 96 h 144"/>
                  <a:gd name="T8" fmla="*/ 0 w 150"/>
                  <a:gd name="T9" fmla="*/ 0 h 144"/>
                </a:gdLst>
                <a:ahLst/>
                <a:cxnLst>
                  <a:cxn ang="0">
                    <a:pos x="T0" y="T1"/>
                  </a:cxn>
                  <a:cxn ang="0">
                    <a:pos x="T2" y="T3"/>
                  </a:cxn>
                  <a:cxn ang="0">
                    <a:pos x="T4" y="T5"/>
                  </a:cxn>
                  <a:cxn ang="0">
                    <a:pos x="T6" y="T7"/>
                  </a:cxn>
                  <a:cxn ang="0">
                    <a:pos x="T8" y="T9"/>
                  </a:cxn>
                </a:cxnLst>
                <a:rect l="0" t="0" r="r" b="b"/>
                <a:pathLst>
                  <a:path w="150" h="144">
                    <a:moveTo>
                      <a:pt x="150" y="144"/>
                    </a:moveTo>
                    <a:cubicBezTo>
                      <a:pt x="140" y="143"/>
                      <a:pt x="100" y="141"/>
                      <a:pt x="84" y="132"/>
                    </a:cubicBezTo>
                    <a:cubicBezTo>
                      <a:pt x="71" y="125"/>
                      <a:pt x="60" y="116"/>
                      <a:pt x="48" y="108"/>
                    </a:cubicBezTo>
                    <a:cubicBezTo>
                      <a:pt x="42" y="104"/>
                      <a:pt x="30" y="96"/>
                      <a:pt x="30" y="96"/>
                    </a:cubicBezTo>
                    <a:cubicBezTo>
                      <a:pt x="19" y="62"/>
                      <a:pt x="0" y="38"/>
                      <a:pt x="0" y="0"/>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75796" name="Text Box 20">
            <a:extLst>
              <a:ext uri="{FF2B5EF4-FFF2-40B4-BE49-F238E27FC236}">
                <a16:creationId xmlns:a16="http://schemas.microsoft.com/office/drawing/2014/main" id="{62FD8038-244B-42F8-87DA-D49793101FC4}"/>
              </a:ext>
            </a:extLst>
          </p:cNvPr>
          <p:cNvSpPr txBox="1">
            <a:spLocks noChangeArrowheads="1"/>
          </p:cNvSpPr>
          <p:nvPr/>
        </p:nvSpPr>
        <p:spPr bwMode="auto">
          <a:xfrm>
            <a:off x="381000" y="5410200"/>
            <a:ext cx="8077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Note: horizontal axis scale is much larger than vertical axis scale</a:t>
            </a:r>
          </a:p>
        </p:txBody>
      </p:sp>
      <p:sp>
        <p:nvSpPr>
          <p:cNvPr id="75797" name="Text Box 21">
            <a:extLst>
              <a:ext uri="{FF2B5EF4-FFF2-40B4-BE49-F238E27FC236}">
                <a16:creationId xmlns:a16="http://schemas.microsoft.com/office/drawing/2014/main" id="{41915C8A-4B3E-463E-A1B1-CF1B679BAC10}"/>
              </a:ext>
            </a:extLst>
          </p:cNvPr>
          <p:cNvSpPr txBox="1">
            <a:spLocks noChangeArrowheads="1"/>
          </p:cNvSpPr>
          <p:nvPr/>
        </p:nvSpPr>
        <p:spPr bwMode="auto">
          <a:xfrm>
            <a:off x="1219200" y="533400"/>
            <a:ext cx="70262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plot of the magnitude of the pressure for a 5 MHz, 0.5 inch diameter transducer radiating into water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a:extLst>
              <a:ext uri="{FF2B5EF4-FFF2-40B4-BE49-F238E27FC236}">
                <a16:creationId xmlns:a16="http://schemas.microsoft.com/office/drawing/2014/main" id="{929EA2BF-6659-4A6B-8876-1FB3D047521F}"/>
              </a:ext>
            </a:extLst>
          </p:cNvPr>
          <p:cNvGraphicFramePr>
            <a:graphicFrameLocks noChangeAspect="1"/>
          </p:cNvGraphicFramePr>
          <p:nvPr/>
        </p:nvGraphicFramePr>
        <p:xfrm>
          <a:off x="2057400" y="304800"/>
          <a:ext cx="4953000" cy="908050"/>
        </p:xfrm>
        <a:graphic>
          <a:graphicData uri="http://schemas.openxmlformats.org/presentationml/2006/ole">
            <mc:AlternateContent xmlns:mc="http://schemas.openxmlformats.org/markup-compatibility/2006">
              <mc:Choice xmlns:v="urn:schemas-microsoft-com:vml" Requires="v">
                <p:oleObj spid="_x0000_s3078" name="MathType Equation" r:id="rId4" imgW="3048000" imgH="558800" progId="Equation">
                  <p:embed/>
                </p:oleObj>
              </mc:Choice>
              <mc:Fallback>
                <p:oleObj name="MathType Equation" r:id="rId4" imgW="3048000" imgH="558800" progId="Equation">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304800"/>
                        <a:ext cx="4953000" cy="9080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099" name="Text Box 3">
            <a:extLst>
              <a:ext uri="{FF2B5EF4-FFF2-40B4-BE49-F238E27FC236}">
                <a16:creationId xmlns:a16="http://schemas.microsoft.com/office/drawing/2014/main" id="{1885EFB8-A293-4879-ABD1-F77689592C10}"/>
              </a:ext>
            </a:extLst>
          </p:cNvPr>
          <p:cNvSpPr txBox="1">
            <a:spLocks noChangeArrowheads="1"/>
          </p:cNvSpPr>
          <p:nvPr/>
        </p:nvSpPr>
        <p:spPr bwMode="auto">
          <a:xfrm>
            <a:off x="990600" y="1752600"/>
            <a:ext cx="70532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on-axis response of a circular transducer of radius, a</a:t>
            </a:r>
          </a:p>
        </p:txBody>
      </p:sp>
      <p:sp>
        <p:nvSpPr>
          <p:cNvPr id="4100" name="Oval 4">
            <a:extLst>
              <a:ext uri="{FF2B5EF4-FFF2-40B4-BE49-F238E27FC236}">
                <a16:creationId xmlns:a16="http://schemas.microsoft.com/office/drawing/2014/main" id="{CAECA97B-6DB9-4513-9F00-C56EF4D7F50D}"/>
              </a:ext>
            </a:extLst>
          </p:cNvPr>
          <p:cNvSpPr>
            <a:spLocks noChangeArrowheads="1"/>
          </p:cNvSpPr>
          <p:nvPr/>
        </p:nvSpPr>
        <p:spPr bwMode="auto">
          <a:xfrm>
            <a:off x="1600200" y="2590800"/>
            <a:ext cx="533400" cy="990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1" name="Line 5">
            <a:extLst>
              <a:ext uri="{FF2B5EF4-FFF2-40B4-BE49-F238E27FC236}">
                <a16:creationId xmlns:a16="http://schemas.microsoft.com/office/drawing/2014/main" id="{42737B66-606D-4F7F-809E-83528A50397C}"/>
              </a:ext>
            </a:extLst>
          </p:cNvPr>
          <p:cNvSpPr>
            <a:spLocks noChangeShapeType="1"/>
          </p:cNvSpPr>
          <p:nvPr/>
        </p:nvSpPr>
        <p:spPr bwMode="auto">
          <a:xfrm flipH="1">
            <a:off x="1814513" y="3098800"/>
            <a:ext cx="60325" cy="4635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2" name="Line 6">
            <a:extLst>
              <a:ext uri="{FF2B5EF4-FFF2-40B4-BE49-F238E27FC236}">
                <a16:creationId xmlns:a16="http://schemas.microsoft.com/office/drawing/2014/main" id="{F066506C-792B-4E89-962F-EF18BB1DD83D}"/>
              </a:ext>
            </a:extLst>
          </p:cNvPr>
          <p:cNvSpPr>
            <a:spLocks noChangeShapeType="1"/>
          </p:cNvSpPr>
          <p:nvPr/>
        </p:nvSpPr>
        <p:spPr bwMode="auto">
          <a:xfrm>
            <a:off x="1905000" y="3048000"/>
            <a:ext cx="2590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3" name="Line 7">
            <a:extLst>
              <a:ext uri="{FF2B5EF4-FFF2-40B4-BE49-F238E27FC236}">
                <a16:creationId xmlns:a16="http://schemas.microsoft.com/office/drawing/2014/main" id="{19CE2790-F228-4671-A463-BD23E15F5F49}"/>
              </a:ext>
            </a:extLst>
          </p:cNvPr>
          <p:cNvSpPr>
            <a:spLocks noChangeShapeType="1"/>
          </p:cNvSpPr>
          <p:nvPr/>
        </p:nvSpPr>
        <p:spPr bwMode="auto">
          <a:xfrm>
            <a:off x="1905000" y="2743200"/>
            <a:ext cx="1828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4" name="Oval 8">
            <a:extLst>
              <a:ext uri="{FF2B5EF4-FFF2-40B4-BE49-F238E27FC236}">
                <a16:creationId xmlns:a16="http://schemas.microsoft.com/office/drawing/2014/main" id="{C2AB4062-1265-41EC-AC6D-57A019612AC7}"/>
              </a:ext>
            </a:extLst>
          </p:cNvPr>
          <p:cNvSpPr>
            <a:spLocks noChangeArrowheads="1"/>
          </p:cNvSpPr>
          <p:nvPr/>
        </p:nvSpPr>
        <p:spPr bwMode="auto">
          <a:xfrm>
            <a:off x="3702050" y="3001963"/>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5" name="Oval 9">
            <a:extLst>
              <a:ext uri="{FF2B5EF4-FFF2-40B4-BE49-F238E27FC236}">
                <a16:creationId xmlns:a16="http://schemas.microsoft.com/office/drawing/2014/main" id="{4EEB6FC5-A4AD-44E1-8085-B79734E3FB66}"/>
              </a:ext>
            </a:extLst>
          </p:cNvPr>
          <p:cNvSpPr>
            <a:spLocks noChangeArrowheads="1"/>
          </p:cNvSpPr>
          <p:nvPr/>
        </p:nvSpPr>
        <p:spPr bwMode="auto">
          <a:xfrm>
            <a:off x="1836738" y="2703513"/>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6" name="Text Box 10">
            <a:extLst>
              <a:ext uri="{FF2B5EF4-FFF2-40B4-BE49-F238E27FC236}">
                <a16:creationId xmlns:a16="http://schemas.microsoft.com/office/drawing/2014/main" id="{9154764F-6A52-4015-8CCD-1858889B7226}"/>
              </a:ext>
            </a:extLst>
          </p:cNvPr>
          <p:cNvSpPr txBox="1">
            <a:spLocks noChangeArrowheads="1"/>
          </p:cNvSpPr>
          <p:nvPr/>
        </p:nvSpPr>
        <p:spPr bwMode="auto">
          <a:xfrm>
            <a:off x="1600200" y="3124200"/>
            <a:ext cx="2857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a</a:t>
            </a:r>
            <a:endParaRPr lang="en-US" altLang="en-US"/>
          </a:p>
        </p:txBody>
      </p:sp>
      <p:sp>
        <p:nvSpPr>
          <p:cNvPr id="4107" name="Text Box 11">
            <a:extLst>
              <a:ext uri="{FF2B5EF4-FFF2-40B4-BE49-F238E27FC236}">
                <a16:creationId xmlns:a16="http://schemas.microsoft.com/office/drawing/2014/main" id="{A001E74A-7E07-41FD-9537-0282A0B90CD7}"/>
              </a:ext>
            </a:extLst>
          </p:cNvPr>
          <p:cNvSpPr txBox="1">
            <a:spLocks noChangeArrowheads="1"/>
          </p:cNvSpPr>
          <p:nvPr/>
        </p:nvSpPr>
        <p:spPr bwMode="auto">
          <a:xfrm>
            <a:off x="2667000" y="2514600"/>
            <a:ext cx="2603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r</a:t>
            </a:r>
            <a:endParaRPr lang="en-US" altLang="en-US"/>
          </a:p>
        </p:txBody>
      </p:sp>
      <p:sp>
        <p:nvSpPr>
          <p:cNvPr id="4108" name="Line 12">
            <a:extLst>
              <a:ext uri="{FF2B5EF4-FFF2-40B4-BE49-F238E27FC236}">
                <a16:creationId xmlns:a16="http://schemas.microsoft.com/office/drawing/2014/main" id="{AB29AB3C-C0D6-4ECF-9938-B26528456BC3}"/>
              </a:ext>
            </a:extLst>
          </p:cNvPr>
          <p:cNvSpPr>
            <a:spLocks noChangeShapeType="1"/>
          </p:cNvSpPr>
          <p:nvPr/>
        </p:nvSpPr>
        <p:spPr bwMode="auto">
          <a:xfrm>
            <a:off x="1905000" y="31242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9" name="Line 13">
            <a:extLst>
              <a:ext uri="{FF2B5EF4-FFF2-40B4-BE49-F238E27FC236}">
                <a16:creationId xmlns:a16="http://schemas.microsoft.com/office/drawing/2014/main" id="{97A728CC-E931-4991-806E-3334142AB779}"/>
              </a:ext>
            </a:extLst>
          </p:cNvPr>
          <p:cNvSpPr>
            <a:spLocks noChangeShapeType="1"/>
          </p:cNvSpPr>
          <p:nvPr/>
        </p:nvSpPr>
        <p:spPr bwMode="auto">
          <a:xfrm flipH="1">
            <a:off x="3738563" y="3130550"/>
            <a:ext cx="1587" cy="2349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0" name="Text Box 14">
            <a:extLst>
              <a:ext uri="{FF2B5EF4-FFF2-40B4-BE49-F238E27FC236}">
                <a16:creationId xmlns:a16="http://schemas.microsoft.com/office/drawing/2014/main" id="{8D5209FD-7C69-4395-9146-F45902246F60}"/>
              </a:ext>
            </a:extLst>
          </p:cNvPr>
          <p:cNvSpPr txBox="1">
            <a:spLocks noChangeArrowheads="1"/>
          </p:cNvSpPr>
          <p:nvPr/>
        </p:nvSpPr>
        <p:spPr bwMode="auto">
          <a:xfrm>
            <a:off x="2590800" y="3124200"/>
            <a:ext cx="2857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z</a:t>
            </a:r>
            <a:endParaRPr lang="en-US" altLang="en-US"/>
          </a:p>
        </p:txBody>
      </p:sp>
      <p:sp>
        <p:nvSpPr>
          <p:cNvPr id="4111" name="Line 15">
            <a:extLst>
              <a:ext uri="{FF2B5EF4-FFF2-40B4-BE49-F238E27FC236}">
                <a16:creationId xmlns:a16="http://schemas.microsoft.com/office/drawing/2014/main" id="{BD86EF74-960C-4385-BBF2-14B1B3ACE442}"/>
              </a:ext>
            </a:extLst>
          </p:cNvPr>
          <p:cNvSpPr>
            <a:spLocks noChangeShapeType="1"/>
          </p:cNvSpPr>
          <p:nvPr/>
        </p:nvSpPr>
        <p:spPr bwMode="auto">
          <a:xfrm>
            <a:off x="2895600" y="3276600"/>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2" name="Line 16">
            <a:extLst>
              <a:ext uri="{FF2B5EF4-FFF2-40B4-BE49-F238E27FC236}">
                <a16:creationId xmlns:a16="http://schemas.microsoft.com/office/drawing/2014/main" id="{97C2A725-2627-4F3E-8A2D-94C3FA0DFFF8}"/>
              </a:ext>
            </a:extLst>
          </p:cNvPr>
          <p:cNvSpPr>
            <a:spLocks noChangeShapeType="1"/>
          </p:cNvSpPr>
          <p:nvPr/>
        </p:nvSpPr>
        <p:spPr bwMode="auto">
          <a:xfrm flipH="1">
            <a:off x="1981200" y="32766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3" name="Text Box 17">
            <a:extLst>
              <a:ext uri="{FF2B5EF4-FFF2-40B4-BE49-F238E27FC236}">
                <a16:creationId xmlns:a16="http://schemas.microsoft.com/office/drawing/2014/main" id="{DCEC8C8D-5428-43FE-ACA6-62B5C5B87D77}"/>
              </a:ext>
            </a:extLst>
          </p:cNvPr>
          <p:cNvSpPr txBox="1">
            <a:spLocks noChangeArrowheads="1"/>
          </p:cNvSpPr>
          <p:nvPr/>
        </p:nvSpPr>
        <p:spPr bwMode="auto">
          <a:xfrm>
            <a:off x="3810000" y="2667000"/>
            <a:ext cx="2984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b="1"/>
              <a:t>x</a:t>
            </a:r>
            <a:endParaRPr lang="en-US" altLang="en-US"/>
          </a:p>
        </p:txBody>
      </p:sp>
      <p:sp>
        <p:nvSpPr>
          <p:cNvPr id="4114" name="Text Box 18">
            <a:extLst>
              <a:ext uri="{FF2B5EF4-FFF2-40B4-BE49-F238E27FC236}">
                <a16:creationId xmlns:a16="http://schemas.microsoft.com/office/drawing/2014/main" id="{1731010F-148D-4503-B064-F74F3561674D}"/>
              </a:ext>
            </a:extLst>
          </p:cNvPr>
          <p:cNvSpPr txBox="1">
            <a:spLocks noChangeArrowheads="1"/>
          </p:cNvSpPr>
          <p:nvPr/>
        </p:nvSpPr>
        <p:spPr bwMode="auto">
          <a:xfrm>
            <a:off x="1927225" y="2389188"/>
            <a:ext cx="2984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b="1"/>
              <a:t>y</a:t>
            </a:r>
            <a:endParaRPr lang="en-US" altLang="en-US"/>
          </a:p>
        </p:txBody>
      </p:sp>
      <p:sp>
        <p:nvSpPr>
          <p:cNvPr id="4115" name="Text Box 19">
            <a:extLst>
              <a:ext uri="{FF2B5EF4-FFF2-40B4-BE49-F238E27FC236}">
                <a16:creationId xmlns:a16="http://schemas.microsoft.com/office/drawing/2014/main" id="{963C755F-6DB9-48C4-BC5A-2F3B43D2F2A3}"/>
              </a:ext>
            </a:extLst>
          </p:cNvPr>
          <p:cNvSpPr txBox="1">
            <a:spLocks noChangeArrowheads="1"/>
          </p:cNvSpPr>
          <p:nvPr/>
        </p:nvSpPr>
        <p:spPr bwMode="auto">
          <a:xfrm>
            <a:off x="5257800" y="2362200"/>
            <a:ext cx="3114675"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It can be shown that</a:t>
            </a:r>
          </a:p>
          <a:p>
            <a:r>
              <a:rPr lang="en-US" altLang="en-US"/>
              <a:t>the area element can be </a:t>
            </a:r>
          </a:p>
          <a:p>
            <a:r>
              <a:rPr lang="en-US" altLang="en-US"/>
              <a:t>written as dS = r dr d</a:t>
            </a:r>
            <a:r>
              <a:rPr lang="en-US" altLang="en-US">
                <a:latin typeface="Symbol" panose="05050102010706020507" pitchFamily="18" charset="2"/>
              </a:rPr>
              <a:t>f</a:t>
            </a:r>
            <a:endParaRPr lang="en-US" altLang="en-US"/>
          </a:p>
        </p:txBody>
      </p:sp>
      <p:graphicFrame>
        <p:nvGraphicFramePr>
          <p:cNvPr id="4116" name="Object 20">
            <a:extLst>
              <a:ext uri="{FF2B5EF4-FFF2-40B4-BE49-F238E27FC236}">
                <a16:creationId xmlns:a16="http://schemas.microsoft.com/office/drawing/2014/main" id="{D5D98670-EC7F-42EE-B818-BE89D467AFA6}"/>
              </a:ext>
            </a:extLst>
          </p:cNvPr>
          <p:cNvGraphicFramePr>
            <a:graphicFrameLocks noChangeAspect="1"/>
          </p:cNvGraphicFramePr>
          <p:nvPr/>
        </p:nvGraphicFramePr>
        <p:xfrm>
          <a:off x="1981200" y="3657600"/>
          <a:ext cx="5867400" cy="779463"/>
        </p:xfrm>
        <a:graphic>
          <a:graphicData uri="http://schemas.openxmlformats.org/presentationml/2006/ole">
            <mc:AlternateContent xmlns:mc="http://schemas.openxmlformats.org/markup-compatibility/2006">
              <mc:Choice xmlns:v="urn:schemas-microsoft-com:vml" Requires="v">
                <p:oleObj spid="_x0000_s3079" name="Equation" r:id="rId6" imgW="2869920" imgH="380880" progId="Equation.DSMT4">
                  <p:embed/>
                </p:oleObj>
              </mc:Choice>
              <mc:Fallback>
                <p:oleObj name="Equation" r:id="rId6" imgW="2869920" imgH="380880" progId="Equation.DSMT4">
                  <p:embed/>
                  <p:pic>
                    <p:nvPicPr>
                      <p:cNvPr id="0" name="Object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1200" y="3657600"/>
                        <a:ext cx="5867400" cy="7794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17" name="Rectangle 21">
            <a:extLst>
              <a:ext uri="{FF2B5EF4-FFF2-40B4-BE49-F238E27FC236}">
                <a16:creationId xmlns:a16="http://schemas.microsoft.com/office/drawing/2014/main" id="{C9B4F55D-43F1-41CC-868D-D188C61860CD}"/>
              </a:ext>
            </a:extLst>
          </p:cNvPr>
          <p:cNvSpPr>
            <a:spLocks noChangeArrowheads="1"/>
          </p:cNvSpPr>
          <p:nvPr/>
        </p:nvSpPr>
        <p:spPr bwMode="auto">
          <a:xfrm>
            <a:off x="1968500" y="4914900"/>
            <a:ext cx="7620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8" name="Line 22">
            <a:extLst>
              <a:ext uri="{FF2B5EF4-FFF2-40B4-BE49-F238E27FC236}">
                <a16:creationId xmlns:a16="http://schemas.microsoft.com/office/drawing/2014/main" id="{BA902F38-EADD-4F11-9172-AB97E78DBEFB}"/>
              </a:ext>
            </a:extLst>
          </p:cNvPr>
          <p:cNvSpPr>
            <a:spLocks noChangeShapeType="1"/>
          </p:cNvSpPr>
          <p:nvPr/>
        </p:nvSpPr>
        <p:spPr bwMode="auto">
          <a:xfrm>
            <a:off x="2743200" y="5181600"/>
            <a:ext cx="3429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9" name="Line 23">
            <a:extLst>
              <a:ext uri="{FF2B5EF4-FFF2-40B4-BE49-F238E27FC236}">
                <a16:creationId xmlns:a16="http://schemas.microsoft.com/office/drawing/2014/main" id="{78731F5A-1ABA-4FFA-BA3A-06EE75CB84D5}"/>
              </a:ext>
            </a:extLst>
          </p:cNvPr>
          <p:cNvSpPr>
            <a:spLocks noChangeShapeType="1"/>
          </p:cNvSpPr>
          <p:nvPr/>
        </p:nvSpPr>
        <p:spPr bwMode="auto">
          <a:xfrm>
            <a:off x="2743200" y="518160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0" name="Line 24">
            <a:extLst>
              <a:ext uri="{FF2B5EF4-FFF2-40B4-BE49-F238E27FC236}">
                <a16:creationId xmlns:a16="http://schemas.microsoft.com/office/drawing/2014/main" id="{BA1CDD66-A7A8-4275-8C98-E8BFDF3A08EF}"/>
              </a:ext>
            </a:extLst>
          </p:cNvPr>
          <p:cNvSpPr>
            <a:spLocks noChangeShapeType="1"/>
          </p:cNvSpPr>
          <p:nvPr/>
        </p:nvSpPr>
        <p:spPr bwMode="auto">
          <a:xfrm>
            <a:off x="2717800" y="4927600"/>
            <a:ext cx="787400" cy="1143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1" name="Line 25">
            <a:extLst>
              <a:ext uri="{FF2B5EF4-FFF2-40B4-BE49-F238E27FC236}">
                <a16:creationId xmlns:a16="http://schemas.microsoft.com/office/drawing/2014/main" id="{55394898-19CB-4733-9B29-5115F65D83F7}"/>
              </a:ext>
            </a:extLst>
          </p:cNvPr>
          <p:cNvSpPr>
            <a:spLocks noChangeShapeType="1"/>
          </p:cNvSpPr>
          <p:nvPr/>
        </p:nvSpPr>
        <p:spPr bwMode="auto">
          <a:xfrm flipV="1">
            <a:off x="2743200" y="5295900"/>
            <a:ext cx="774700" cy="1143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2" name="Line 26">
            <a:extLst>
              <a:ext uri="{FF2B5EF4-FFF2-40B4-BE49-F238E27FC236}">
                <a16:creationId xmlns:a16="http://schemas.microsoft.com/office/drawing/2014/main" id="{0401848C-B1DA-4987-B86E-13F3F2724E63}"/>
              </a:ext>
            </a:extLst>
          </p:cNvPr>
          <p:cNvSpPr>
            <a:spLocks noChangeShapeType="1"/>
          </p:cNvSpPr>
          <p:nvPr/>
        </p:nvSpPr>
        <p:spPr bwMode="auto">
          <a:xfrm>
            <a:off x="3276600" y="5016500"/>
            <a:ext cx="11430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3" name="Line 27">
            <a:extLst>
              <a:ext uri="{FF2B5EF4-FFF2-40B4-BE49-F238E27FC236}">
                <a16:creationId xmlns:a16="http://schemas.microsoft.com/office/drawing/2014/main" id="{8CB4BF70-7F7E-481D-BB5B-3BF7A6715DAE}"/>
              </a:ext>
            </a:extLst>
          </p:cNvPr>
          <p:cNvSpPr>
            <a:spLocks noChangeShapeType="1"/>
          </p:cNvSpPr>
          <p:nvPr/>
        </p:nvSpPr>
        <p:spPr bwMode="auto">
          <a:xfrm flipV="1">
            <a:off x="3124200" y="5194300"/>
            <a:ext cx="12954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4" name="Line 28">
            <a:extLst>
              <a:ext uri="{FF2B5EF4-FFF2-40B4-BE49-F238E27FC236}">
                <a16:creationId xmlns:a16="http://schemas.microsoft.com/office/drawing/2014/main" id="{6AF5E9F7-1586-46F5-A774-5CF8BE69EEB6}"/>
              </a:ext>
            </a:extLst>
          </p:cNvPr>
          <p:cNvSpPr>
            <a:spLocks noChangeShapeType="1"/>
          </p:cNvSpPr>
          <p:nvPr/>
        </p:nvSpPr>
        <p:spPr bwMode="auto">
          <a:xfrm flipH="1">
            <a:off x="2971800" y="4343400"/>
            <a:ext cx="144780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5" name="Text Box 29">
            <a:extLst>
              <a:ext uri="{FF2B5EF4-FFF2-40B4-BE49-F238E27FC236}">
                <a16:creationId xmlns:a16="http://schemas.microsoft.com/office/drawing/2014/main" id="{16C049E3-3F10-41E4-A0D7-A0DAA86C32B4}"/>
              </a:ext>
            </a:extLst>
          </p:cNvPr>
          <p:cNvSpPr txBox="1">
            <a:spLocks noChangeArrowheads="1"/>
          </p:cNvSpPr>
          <p:nvPr/>
        </p:nvSpPr>
        <p:spPr bwMode="auto">
          <a:xfrm>
            <a:off x="2057400" y="4343400"/>
            <a:ext cx="15954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direct wave</a:t>
            </a:r>
          </a:p>
        </p:txBody>
      </p:sp>
      <p:sp>
        <p:nvSpPr>
          <p:cNvPr id="4126" name="Text Box 30">
            <a:extLst>
              <a:ext uri="{FF2B5EF4-FFF2-40B4-BE49-F238E27FC236}">
                <a16:creationId xmlns:a16="http://schemas.microsoft.com/office/drawing/2014/main" id="{A84D1325-2F15-4EFA-8036-14417EDE6046}"/>
              </a:ext>
            </a:extLst>
          </p:cNvPr>
          <p:cNvSpPr txBox="1">
            <a:spLocks noChangeArrowheads="1"/>
          </p:cNvSpPr>
          <p:nvPr/>
        </p:nvSpPr>
        <p:spPr bwMode="auto">
          <a:xfrm>
            <a:off x="4419600" y="5257800"/>
            <a:ext cx="1491114"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edge wave</a:t>
            </a:r>
          </a:p>
        </p:txBody>
      </p:sp>
      <p:sp>
        <p:nvSpPr>
          <p:cNvPr id="4127" name="Line 31">
            <a:extLst>
              <a:ext uri="{FF2B5EF4-FFF2-40B4-BE49-F238E27FC236}">
                <a16:creationId xmlns:a16="http://schemas.microsoft.com/office/drawing/2014/main" id="{21BB8C97-752A-4BFF-BA25-8FC16F137CD3}"/>
              </a:ext>
            </a:extLst>
          </p:cNvPr>
          <p:cNvSpPr>
            <a:spLocks noChangeShapeType="1"/>
          </p:cNvSpPr>
          <p:nvPr/>
        </p:nvSpPr>
        <p:spPr bwMode="auto">
          <a:xfrm flipH="1">
            <a:off x="4953000" y="4343400"/>
            <a:ext cx="15240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8" name="Line 32">
            <a:extLst>
              <a:ext uri="{FF2B5EF4-FFF2-40B4-BE49-F238E27FC236}">
                <a16:creationId xmlns:a16="http://schemas.microsoft.com/office/drawing/2014/main" id="{646251CA-173D-42DC-8EE7-A0AFD7C5E20F}"/>
              </a:ext>
            </a:extLst>
          </p:cNvPr>
          <p:cNvSpPr>
            <a:spLocks noChangeShapeType="1"/>
          </p:cNvSpPr>
          <p:nvPr/>
        </p:nvSpPr>
        <p:spPr bwMode="auto">
          <a:xfrm>
            <a:off x="3962400" y="5334000"/>
            <a:ext cx="4572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344" name="Group 24">
            <a:extLst>
              <a:ext uri="{FF2B5EF4-FFF2-40B4-BE49-F238E27FC236}">
                <a16:creationId xmlns:a16="http://schemas.microsoft.com/office/drawing/2014/main" id="{E295865E-F872-4992-A4D3-6AF963AD890A}"/>
              </a:ext>
            </a:extLst>
          </p:cNvPr>
          <p:cNvGrpSpPr>
            <a:grpSpLocks/>
          </p:cNvGrpSpPr>
          <p:nvPr/>
        </p:nvGrpSpPr>
        <p:grpSpPr bwMode="auto">
          <a:xfrm>
            <a:off x="1143000" y="1371600"/>
            <a:ext cx="7620000" cy="5334000"/>
            <a:chOff x="672" y="288"/>
            <a:chExt cx="4800" cy="3360"/>
          </a:xfrm>
        </p:grpSpPr>
        <p:sp>
          <p:nvSpPr>
            <p:cNvPr id="56322" name="Rectangle 2">
              <a:extLst>
                <a:ext uri="{FF2B5EF4-FFF2-40B4-BE49-F238E27FC236}">
                  <a16:creationId xmlns:a16="http://schemas.microsoft.com/office/drawing/2014/main" id="{245130F7-D192-42FF-AB1F-206616C1311B}"/>
                </a:ext>
              </a:extLst>
            </p:cNvPr>
            <p:cNvSpPr>
              <a:spLocks noChangeArrowheads="1"/>
            </p:cNvSpPr>
            <p:nvPr/>
          </p:nvSpPr>
          <p:spPr bwMode="auto">
            <a:xfrm>
              <a:off x="672" y="1296"/>
              <a:ext cx="1824" cy="1344"/>
            </a:xfrm>
            <a:prstGeom prst="rect">
              <a:avLst/>
            </a:prstGeom>
            <a:solidFill>
              <a:schemeClr val="bg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323" name="Arc 3">
              <a:extLst>
                <a:ext uri="{FF2B5EF4-FFF2-40B4-BE49-F238E27FC236}">
                  <a16:creationId xmlns:a16="http://schemas.microsoft.com/office/drawing/2014/main" id="{6BC78346-9C11-49B3-88BB-330516FF077E}"/>
                </a:ext>
              </a:extLst>
            </p:cNvPr>
            <p:cNvSpPr>
              <a:spLocks/>
            </p:cNvSpPr>
            <p:nvPr/>
          </p:nvSpPr>
          <p:spPr bwMode="auto">
            <a:xfrm>
              <a:off x="2505" y="662"/>
              <a:ext cx="720" cy="1248"/>
            </a:xfrm>
            <a:custGeom>
              <a:avLst/>
              <a:gdLst>
                <a:gd name="G0" fmla="+- 3335 0 0"/>
                <a:gd name="G1" fmla="+- 21600 0 0"/>
                <a:gd name="G2" fmla="+- 21600 0 0"/>
                <a:gd name="T0" fmla="*/ 716 w 24935"/>
                <a:gd name="T1" fmla="*/ 159 h 43200"/>
                <a:gd name="T2" fmla="*/ 0 w 24935"/>
                <a:gd name="T3" fmla="*/ 42941 h 43200"/>
                <a:gd name="T4" fmla="*/ 3335 w 24935"/>
                <a:gd name="T5" fmla="*/ 21600 h 43200"/>
              </a:gdLst>
              <a:ahLst/>
              <a:cxnLst>
                <a:cxn ang="0">
                  <a:pos x="T0" y="T1"/>
                </a:cxn>
                <a:cxn ang="0">
                  <a:pos x="T2" y="T3"/>
                </a:cxn>
                <a:cxn ang="0">
                  <a:pos x="T4" y="T5"/>
                </a:cxn>
              </a:cxnLst>
              <a:rect l="0" t="0" r="r" b="b"/>
              <a:pathLst>
                <a:path w="24935" h="43200" fill="none" extrusionOk="0">
                  <a:moveTo>
                    <a:pt x="716" y="159"/>
                  </a:moveTo>
                  <a:cubicBezTo>
                    <a:pt x="1584" y="53"/>
                    <a:pt x="2459" y="0"/>
                    <a:pt x="3335" y="0"/>
                  </a:cubicBezTo>
                  <a:cubicBezTo>
                    <a:pt x="15264" y="0"/>
                    <a:pt x="24935" y="9670"/>
                    <a:pt x="24935" y="21600"/>
                  </a:cubicBezTo>
                  <a:cubicBezTo>
                    <a:pt x="24935" y="33529"/>
                    <a:pt x="15264" y="43200"/>
                    <a:pt x="3335" y="43200"/>
                  </a:cubicBezTo>
                  <a:cubicBezTo>
                    <a:pt x="2218" y="43199"/>
                    <a:pt x="1103" y="43113"/>
                    <a:pt x="0" y="42940"/>
                  </a:cubicBezTo>
                </a:path>
                <a:path w="24935" h="43200" stroke="0" extrusionOk="0">
                  <a:moveTo>
                    <a:pt x="716" y="159"/>
                  </a:moveTo>
                  <a:cubicBezTo>
                    <a:pt x="1584" y="53"/>
                    <a:pt x="2459" y="0"/>
                    <a:pt x="3335" y="0"/>
                  </a:cubicBezTo>
                  <a:cubicBezTo>
                    <a:pt x="15264" y="0"/>
                    <a:pt x="24935" y="9670"/>
                    <a:pt x="24935" y="21600"/>
                  </a:cubicBezTo>
                  <a:cubicBezTo>
                    <a:pt x="24935" y="33529"/>
                    <a:pt x="15264" y="43200"/>
                    <a:pt x="3335" y="43200"/>
                  </a:cubicBezTo>
                  <a:cubicBezTo>
                    <a:pt x="2218" y="43199"/>
                    <a:pt x="1103" y="43113"/>
                    <a:pt x="0" y="42940"/>
                  </a:cubicBezTo>
                  <a:lnTo>
                    <a:pt x="3335"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324" name="Arc 4">
              <a:extLst>
                <a:ext uri="{FF2B5EF4-FFF2-40B4-BE49-F238E27FC236}">
                  <a16:creationId xmlns:a16="http://schemas.microsoft.com/office/drawing/2014/main" id="{620CFC34-AFD0-46E7-BB4C-1C89FC895974}"/>
                </a:ext>
              </a:extLst>
            </p:cNvPr>
            <p:cNvSpPr>
              <a:spLocks/>
            </p:cNvSpPr>
            <p:nvPr/>
          </p:nvSpPr>
          <p:spPr bwMode="auto">
            <a:xfrm>
              <a:off x="2496" y="2002"/>
              <a:ext cx="720" cy="1248"/>
            </a:xfrm>
            <a:custGeom>
              <a:avLst/>
              <a:gdLst>
                <a:gd name="G0" fmla="+- 3335 0 0"/>
                <a:gd name="G1" fmla="+- 21600 0 0"/>
                <a:gd name="G2" fmla="+- 21600 0 0"/>
                <a:gd name="T0" fmla="*/ 716 w 24935"/>
                <a:gd name="T1" fmla="*/ 159 h 43200"/>
                <a:gd name="T2" fmla="*/ 0 w 24935"/>
                <a:gd name="T3" fmla="*/ 42941 h 43200"/>
                <a:gd name="T4" fmla="*/ 3335 w 24935"/>
                <a:gd name="T5" fmla="*/ 21600 h 43200"/>
              </a:gdLst>
              <a:ahLst/>
              <a:cxnLst>
                <a:cxn ang="0">
                  <a:pos x="T0" y="T1"/>
                </a:cxn>
                <a:cxn ang="0">
                  <a:pos x="T2" y="T3"/>
                </a:cxn>
                <a:cxn ang="0">
                  <a:pos x="T4" y="T5"/>
                </a:cxn>
              </a:cxnLst>
              <a:rect l="0" t="0" r="r" b="b"/>
              <a:pathLst>
                <a:path w="24935" h="43200" fill="none" extrusionOk="0">
                  <a:moveTo>
                    <a:pt x="716" y="159"/>
                  </a:moveTo>
                  <a:cubicBezTo>
                    <a:pt x="1584" y="53"/>
                    <a:pt x="2459" y="0"/>
                    <a:pt x="3335" y="0"/>
                  </a:cubicBezTo>
                  <a:cubicBezTo>
                    <a:pt x="15264" y="0"/>
                    <a:pt x="24935" y="9670"/>
                    <a:pt x="24935" y="21600"/>
                  </a:cubicBezTo>
                  <a:cubicBezTo>
                    <a:pt x="24935" y="33529"/>
                    <a:pt x="15264" y="43200"/>
                    <a:pt x="3335" y="43200"/>
                  </a:cubicBezTo>
                  <a:cubicBezTo>
                    <a:pt x="2218" y="43199"/>
                    <a:pt x="1103" y="43113"/>
                    <a:pt x="0" y="42940"/>
                  </a:cubicBezTo>
                </a:path>
                <a:path w="24935" h="43200" stroke="0" extrusionOk="0">
                  <a:moveTo>
                    <a:pt x="716" y="159"/>
                  </a:moveTo>
                  <a:cubicBezTo>
                    <a:pt x="1584" y="53"/>
                    <a:pt x="2459" y="0"/>
                    <a:pt x="3335" y="0"/>
                  </a:cubicBezTo>
                  <a:cubicBezTo>
                    <a:pt x="15264" y="0"/>
                    <a:pt x="24935" y="9670"/>
                    <a:pt x="24935" y="21600"/>
                  </a:cubicBezTo>
                  <a:cubicBezTo>
                    <a:pt x="24935" y="33529"/>
                    <a:pt x="15264" y="43200"/>
                    <a:pt x="3335" y="43200"/>
                  </a:cubicBezTo>
                  <a:cubicBezTo>
                    <a:pt x="2218" y="43199"/>
                    <a:pt x="1103" y="43113"/>
                    <a:pt x="0" y="42940"/>
                  </a:cubicBezTo>
                  <a:lnTo>
                    <a:pt x="3335"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325" name="Line 5">
              <a:extLst>
                <a:ext uri="{FF2B5EF4-FFF2-40B4-BE49-F238E27FC236}">
                  <a16:creationId xmlns:a16="http://schemas.microsoft.com/office/drawing/2014/main" id="{EFA518F7-C2BF-439F-9769-2DB04AA469BA}"/>
                </a:ext>
              </a:extLst>
            </p:cNvPr>
            <p:cNvSpPr>
              <a:spLocks noChangeShapeType="1"/>
            </p:cNvSpPr>
            <p:nvPr/>
          </p:nvSpPr>
          <p:spPr bwMode="auto">
            <a:xfrm>
              <a:off x="3216" y="1296"/>
              <a:ext cx="0" cy="1344"/>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326" name="Line 6">
              <a:extLst>
                <a:ext uri="{FF2B5EF4-FFF2-40B4-BE49-F238E27FC236}">
                  <a16:creationId xmlns:a16="http://schemas.microsoft.com/office/drawing/2014/main" id="{F228FFD9-9921-4549-B3F7-F88F09A9CAC1}"/>
                </a:ext>
              </a:extLst>
            </p:cNvPr>
            <p:cNvSpPr>
              <a:spLocks noChangeShapeType="1"/>
            </p:cNvSpPr>
            <p:nvPr/>
          </p:nvSpPr>
          <p:spPr bwMode="auto">
            <a:xfrm flipV="1">
              <a:off x="2496" y="288"/>
              <a:ext cx="0" cy="100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327" name="Line 7">
              <a:extLst>
                <a:ext uri="{FF2B5EF4-FFF2-40B4-BE49-F238E27FC236}">
                  <a16:creationId xmlns:a16="http://schemas.microsoft.com/office/drawing/2014/main" id="{56BDE59F-734C-406B-B8C5-46FF18003C46}"/>
                </a:ext>
              </a:extLst>
            </p:cNvPr>
            <p:cNvSpPr>
              <a:spLocks noChangeShapeType="1"/>
            </p:cNvSpPr>
            <p:nvPr/>
          </p:nvSpPr>
          <p:spPr bwMode="auto">
            <a:xfrm flipV="1">
              <a:off x="2496" y="2640"/>
              <a:ext cx="0" cy="100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328" name="Line 8">
              <a:extLst>
                <a:ext uri="{FF2B5EF4-FFF2-40B4-BE49-F238E27FC236}">
                  <a16:creationId xmlns:a16="http://schemas.microsoft.com/office/drawing/2014/main" id="{9967BCA8-4DB1-4EA1-BB36-773427203105}"/>
                </a:ext>
              </a:extLst>
            </p:cNvPr>
            <p:cNvSpPr>
              <a:spLocks noChangeShapeType="1"/>
            </p:cNvSpPr>
            <p:nvPr/>
          </p:nvSpPr>
          <p:spPr bwMode="auto">
            <a:xfrm>
              <a:off x="2496" y="1296"/>
              <a:ext cx="2928"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329" name="Line 9">
              <a:extLst>
                <a:ext uri="{FF2B5EF4-FFF2-40B4-BE49-F238E27FC236}">
                  <a16:creationId xmlns:a16="http://schemas.microsoft.com/office/drawing/2014/main" id="{1B295919-0B5D-4901-9746-894A4C4BEDB2}"/>
                </a:ext>
              </a:extLst>
            </p:cNvPr>
            <p:cNvSpPr>
              <a:spLocks noChangeShapeType="1"/>
            </p:cNvSpPr>
            <p:nvPr/>
          </p:nvSpPr>
          <p:spPr bwMode="auto">
            <a:xfrm>
              <a:off x="2544" y="2640"/>
              <a:ext cx="2928"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330" name="Line 10">
              <a:extLst>
                <a:ext uri="{FF2B5EF4-FFF2-40B4-BE49-F238E27FC236}">
                  <a16:creationId xmlns:a16="http://schemas.microsoft.com/office/drawing/2014/main" id="{FFFF5D1D-7FD3-4886-9AEF-C3FB8EC0B536}"/>
                </a:ext>
              </a:extLst>
            </p:cNvPr>
            <p:cNvSpPr>
              <a:spLocks noChangeShapeType="1"/>
            </p:cNvSpPr>
            <p:nvPr/>
          </p:nvSpPr>
          <p:spPr bwMode="auto">
            <a:xfrm>
              <a:off x="3072" y="1920"/>
              <a:ext cx="43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331" name="Line 11">
              <a:extLst>
                <a:ext uri="{FF2B5EF4-FFF2-40B4-BE49-F238E27FC236}">
                  <a16:creationId xmlns:a16="http://schemas.microsoft.com/office/drawing/2014/main" id="{9171BF15-44A2-4B0C-A4D7-F825774A20A8}"/>
                </a:ext>
              </a:extLst>
            </p:cNvPr>
            <p:cNvSpPr>
              <a:spLocks noChangeShapeType="1"/>
            </p:cNvSpPr>
            <p:nvPr/>
          </p:nvSpPr>
          <p:spPr bwMode="auto">
            <a:xfrm flipV="1">
              <a:off x="2880" y="672"/>
              <a:ext cx="24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332" name="Line 12">
              <a:extLst>
                <a:ext uri="{FF2B5EF4-FFF2-40B4-BE49-F238E27FC236}">
                  <a16:creationId xmlns:a16="http://schemas.microsoft.com/office/drawing/2014/main" id="{CC4FA53C-A2DA-4721-96EC-8A42D706D60A}"/>
                </a:ext>
              </a:extLst>
            </p:cNvPr>
            <p:cNvSpPr>
              <a:spLocks noChangeShapeType="1"/>
            </p:cNvSpPr>
            <p:nvPr/>
          </p:nvSpPr>
          <p:spPr bwMode="auto">
            <a:xfrm>
              <a:off x="2784" y="1680"/>
              <a:ext cx="192"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333" name="Line 13">
              <a:extLst>
                <a:ext uri="{FF2B5EF4-FFF2-40B4-BE49-F238E27FC236}">
                  <a16:creationId xmlns:a16="http://schemas.microsoft.com/office/drawing/2014/main" id="{2C550BFE-3497-46BA-BB8A-233BA9888192}"/>
                </a:ext>
              </a:extLst>
            </p:cNvPr>
            <p:cNvSpPr>
              <a:spLocks noChangeShapeType="1"/>
            </p:cNvSpPr>
            <p:nvPr/>
          </p:nvSpPr>
          <p:spPr bwMode="auto">
            <a:xfrm flipV="1">
              <a:off x="2880" y="2064"/>
              <a:ext cx="192"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334" name="Line 14">
              <a:extLst>
                <a:ext uri="{FF2B5EF4-FFF2-40B4-BE49-F238E27FC236}">
                  <a16:creationId xmlns:a16="http://schemas.microsoft.com/office/drawing/2014/main" id="{C5F0E590-BDF7-47C6-8FB8-92445B531A1B}"/>
                </a:ext>
              </a:extLst>
            </p:cNvPr>
            <p:cNvSpPr>
              <a:spLocks noChangeShapeType="1"/>
            </p:cNvSpPr>
            <p:nvPr/>
          </p:nvSpPr>
          <p:spPr bwMode="auto">
            <a:xfrm>
              <a:off x="2880" y="2928"/>
              <a:ext cx="288"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335" name="Text Box 15">
              <a:extLst>
                <a:ext uri="{FF2B5EF4-FFF2-40B4-BE49-F238E27FC236}">
                  <a16:creationId xmlns:a16="http://schemas.microsoft.com/office/drawing/2014/main" id="{8C36B424-3D0C-40B7-B4AD-8F79501ACD8B}"/>
                </a:ext>
              </a:extLst>
            </p:cNvPr>
            <p:cNvSpPr txBox="1">
              <a:spLocks noChangeArrowheads="1"/>
            </p:cNvSpPr>
            <p:nvPr/>
          </p:nvSpPr>
          <p:spPr bwMode="auto">
            <a:xfrm>
              <a:off x="3552" y="1776"/>
              <a:ext cx="1005"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direct wave</a:t>
              </a:r>
            </a:p>
          </p:txBody>
        </p:sp>
        <p:sp>
          <p:nvSpPr>
            <p:cNvPr id="56336" name="Text Box 16">
              <a:extLst>
                <a:ext uri="{FF2B5EF4-FFF2-40B4-BE49-F238E27FC236}">
                  <a16:creationId xmlns:a16="http://schemas.microsoft.com/office/drawing/2014/main" id="{91C3624E-9C3A-4109-ACB1-C450FFBF280D}"/>
                </a:ext>
              </a:extLst>
            </p:cNvPr>
            <p:cNvSpPr txBox="1">
              <a:spLocks noChangeArrowheads="1"/>
            </p:cNvSpPr>
            <p:nvPr/>
          </p:nvSpPr>
          <p:spPr bwMode="auto">
            <a:xfrm>
              <a:off x="3350" y="554"/>
              <a:ext cx="931"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edge wave</a:t>
              </a:r>
            </a:p>
          </p:txBody>
        </p:sp>
        <p:sp>
          <p:nvSpPr>
            <p:cNvPr id="56337" name="Text Box 17">
              <a:extLst>
                <a:ext uri="{FF2B5EF4-FFF2-40B4-BE49-F238E27FC236}">
                  <a16:creationId xmlns:a16="http://schemas.microsoft.com/office/drawing/2014/main" id="{6A490D11-F61F-4A87-8647-C57BE9B1B6F9}"/>
                </a:ext>
              </a:extLst>
            </p:cNvPr>
            <p:cNvSpPr txBox="1">
              <a:spLocks noChangeArrowheads="1"/>
            </p:cNvSpPr>
            <p:nvPr/>
          </p:nvSpPr>
          <p:spPr bwMode="auto">
            <a:xfrm>
              <a:off x="3360" y="3072"/>
              <a:ext cx="931"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edge wave</a:t>
              </a:r>
            </a:p>
          </p:txBody>
        </p:sp>
        <p:sp>
          <p:nvSpPr>
            <p:cNvPr id="56338" name="Text Box 18">
              <a:extLst>
                <a:ext uri="{FF2B5EF4-FFF2-40B4-BE49-F238E27FC236}">
                  <a16:creationId xmlns:a16="http://schemas.microsoft.com/office/drawing/2014/main" id="{EA6670B9-6BB2-48B7-9668-2FE0B0D309CB}"/>
                </a:ext>
              </a:extLst>
            </p:cNvPr>
            <p:cNvSpPr txBox="1">
              <a:spLocks noChangeArrowheads="1"/>
            </p:cNvSpPr>
            <p:nvPr/>
          </p:nvSpPr>
          <p:spPr bwMode="auto">
            <a:xfrm>
              <a:off x="1190" y="410"/>
              <a:ext cx="563"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baffle</a:t>
              </a:r>
            </a:p>
          </p:txBody>
        </p:sp>
        <p:sp>
          <p:nvSpPr>
            <p:cNvPr id="56339" name="Line 19">
              <a:extLst>
                <a:ext uri="{FF2B5EF4-FFF2-40B4-BE49-F238E27FC236}">
                  <a16:creationId xmlns:a16="http://schemas.microsoft.com/office/drawing/2014/main" id="{56CE720B-F400-492C-8444-774DBA44D780}"/>
                </a:ext>
              </a:extLst>
            </p:cNvPr>
            <p:cNvSpPr>
              <a:spLocks noChangeShapeType="1"/>
            </p:cNvSpPr>
            <p:nvPr/>
          </p:nvSpPr>
          <p:spPr bwMode="auto">
            <a:xfrm>
              <a:off x="1920" y="576"/>
              <a:ext cx="576"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340" name="Arc 20">
              <a:extLst>
                <a:ext uri="{FF2B5EF4-FFF2-40B4-BE49-F238E27FC236}">
                  <a16:creationId xmlns:a16="http://schemas.microsoft.com/office/drawing/2014/main" id="{B2C7C9B4-28D6-4F52-A087-BBE69959AE06}"/>
                </a:ext>
              </a:extLst>
            </p:cNvPr>
            <p:cNvSpPr>
              <a:spLocks/>
            </p:cNvSpPr>
            <p:nvPr/>
          </p:nvSpPr>
          <p:spPr bwMode="auto">
            <a:xfrm>
              <a:off x="2592" y="930"/>
              <a:ext cx="623" cy="748"/>
            </a:xfrm>
            <a:custGeom>
              <a:avLst/>
              <a:gdLst>
                <a:gd name="G0" fmla="+- 0 0 0"/>
                <a:gd name="G1" fmla="+- 12839 0 0"/>
                <a:gd name="G2" fmla="+- 21600 0 0"/>
                <a:gd name="T0" fmla="*/ 17370 w 21600"/>
                <a:gd name="T1" fmla="*/ 0 h 25872"/>
                <a:gd name="T2" fmla="*/ 17225 w 21600"/>
                <a:gd name="T3" fmla="*/ 25872 h 25872"/>
                <a:gd name="T4" fmla="*/ 0 w 21600"/>
                <a:gd name="T5" fmla="*/ 12839 h 25872"/>
              </a:gdLst>
              <a:ahLst/>
              <a:cxnLst>
                <a:cxn ang="0">
                  <a:pos x="T0" y="T1"/>
                </a:cxn>
                <a:cxn ang="0">
                  <a:pos x="T2" y="T3"/>
                </a:cxn>
                <a:cxn ang="0">
                  <a:pos x="T4" y="T5"/>
                </a:cxn>
              </a:cxnLst>
              <a:rect l="0" t="0" r="r" b="b"/>
              <a:pathLst>
                <a:path w="21600" h="25872" fill="none" extrusionOk="0">
                  <a:moveTo>
                    <a:pt x="17370" y="-1"/>
                  </a:moveTo>
                  <a:cubicBezTo>
                    <a:pt x="20117" y="3716"/>
                    <a:pt x="21600" y="8216"/>
                    <a:pt x="21600" y="12839"/>
                  </a:cubicBezTo>
                  <a:cubicBezTo>
                    <a:pt x="21600" y="17543"/>
                    <a:pt x="20063" y="22120"/>
                    <a:pt x="17225" y="25872"/>
                  </a:cubicBezTo>
                </a:path>
                <a:path w="21600" h="25872" stroke="0" extrusionOk="0">
                  <a:moveTo>
                    <a:pt x="17370" y="-1"/>
                  </a:moveTo>
                  <a:cubicBezTo>
                    <a:pt x="20117" y="3716"/>
                    <a:pt x="21600" y="8216"/>
                    <a:pt x="21600" y="12839"/>
                  </a:cubicBezTo>
                  <a:cubicBezTo>
                    <a:pt x="21600" y="17543"/>
                    <a:pt x="20063" y="22120"/>
                    <a:pt x="17225" y="25872"/>
                  </a:cubicBezTo>
                  <a:lnTo>
                    <a:pt x="0" y="12839"/>
                  </a:lnTo>
                  <a:close/>
                </a:path>
              </a:pathLst>
            </a:custGeom>
            <a:noFill/>
            <a:ln w="38100">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342" name="Arc 22">
              <a:extLst>
                <a:ext uri="{FF2B5EF4-FFF2-40B4-BE49-F238E27FC236}">
                  <a16:creationId xmlns:a16="http://schemas.microsoft.com/office/drawing/2014/main" id="{53788794-C185-4D26-AD2D-6F255B50AB15}"/>
                </a:ext>
              </a:extLst>
            </p:cNvPr>
            <p:cNvSpPr>
              <a:spLocks/>
            </p:cNvSpPr>
            <p:nvPr/>
          </p:nvSpPr>
          <p:spPr bwMode="auto">
            <a:xfrm>
              <a:off x="2592" y="2256"/>
              <a:ext cx="623" cy="748"/>
            </a:xfrm>
            <a:custGeom>
              <a:avLst/>
              <a:gdLst>
                <a:gd name="G0" fmla="+- 0 0 0"/>
                <a:gd name="G1" fmla="+- 12839 0 0"/>
                <a:gd name="G2" fmla="+- 21600 0 0"/>
                <a:gd name="T0" fmla="*/ 17370 w 21600"/>
                <a:gd name="T1" fmla="*/ 0 h 25872"/>
                <a:gd name="T2" fmla="*/ 17225 w 21600"/>
                <a:gd name="T3" fmla="*/ 25872 h 25872"/>
                <a:gd name="T4" fmla="*/ 0 w 21600"/>
                <a:gd name="T5" fmla="*/ 12839 h 25872"/>
              </a:gdLst>
              <a:ahLst/>
              <a:cxnLst>
                <a:cxn ang="0">
                  <a:pos x="T0" y="T1"/>
                </a:cxn>
                <a:cxn ang="0">
                  <a:pos x="T2" y="T3"/>
                </a:cxn>
                <a:cxn ang="0">
                  <a:pos x="T4" y="T5"/>
                </a:cxn>
              </a:cxnLst>
              <a:rect l="0" t="0" r="r" b="b"/>
              <a:pathLst>
                <a:path w="21600" h="25872" fill="none" extrusionOk="0">
                  <a:moveTo>
                    <a:pt x="17370" y="-1"/>
                  </a:moveTo>
                  <a:cubicBezTo>
                    <a:pt x="20117" y="3716"/>
                    <a:pt x="21600" y="8216"/>
                    <a:pt x="21600" y="12839"/>
                  </a:cubicBezTo>
                  <a:cubicBezTo>
                    <a:pt x="21600" y="17543"/>
                    <a:pt x="20063" y="22120"/>
                    <a:pt x="17225" y="25872"/>
                  </a:cubicBezTo>
                </a:path>
                <a:path w="21600" h="25872" stroke="0" extrusionOk="0">
                  <a:moveTo>
                    <a:pt x="17370" y="-1"/>
                  </a:moveTo>
                  <a:cubicBezTo>
                    <a:pt x="20117" y="3716"/>
                    <a:pt x="21600" y="8216"/>
                    <a:pt x="21600" y="12839"/>
                  </a:cubicBezTo>
                  <a:cubicBezTo>
                    <a:pt x="21600" y="17543"/>
                    <a:pt x="20063" y="22120"/>
                    <a:pt x="17225" y="25872"/>
                  </a:cubicBezTo>
                  <a:lnTo>
                    <a:pt x="0" y="12839"/>
                  </a:lnTo>
                  <a:close/>
                </a:path>
              </a:pathLst>
            </a:custGeom>
            <a:noFill/>
            <a:ln w="38100">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6345" name="Text Box 25">
            <a:extLst>
              <a:ext uri="{FF2B5EF4-FFF2-40B4-BE49-F238E27FC236}">
                <a16:creationId xmlns:a16="http://schemas.microsoft.com/office/drawing/2014/main" id="{8FEE8F24-AE48-473E-A968-24CBFBC2E319}"/>
              </a:ext>
            </a:extLst>
          </p:cNvPr>
          <p:cNvSpPr txBox="1">
            <a:spLocks noChangeArrowheads="1"/>
          </p:cNvSpPr>
          <p:nvPr/>
        </p:nvSpPr>
        <p:spPr bwMode="auto">
          <a:xfrm>
            <a:off x="860580" y="508942"/>
            <a:ext cx="7649851"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Direct and edge waves as seen for a pulsed piston transducer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8" name="Rectangle 8">
            <a:extLst>
              <a:ext uri="{FF2B5EF4-FFF2-40B4-BE49-F238E27FC236}">
                <a16:creationId xmlns:a16="http://schemas.microsoft.com/office/drawing/2014/main" id="{F6457C95-AFF9-4FD8-A8C3-942F818F4955}"/>
              </a:ext>
            </a:extLst>
          </p:cNvPr>
          <p:cNvSpPr>
            <a:spLocks noChangeArrowheads="1"/>
          </p:cNvSpPr>
          <p:nvPr/>
        </p:nvSpPr>
        <p:spPr bwMode="auto">
          <a:xfrm>
            <a:off x="3000375" y="684213"/>
            <a:ext cx="4281488" cy="3384550"/>
          </a:xfrm>
          <a:prstGeom prst="rect">
            <a:avLst/>
          </a:prstGeom>
          <a:solidFill>
            <a:srgbClr val="FFFFFF"/>
          </a:solidFill>
          <a:ln w="11113">
            <a:solidFill>
              <a:srgbClr val="FFFFFF"/>
            </a:solidFill>
            <a:miter lim="800000"/>
            <a:headEnd/>
            <a:tailEnd/>
          </a:ln>
        </p:spPr>
        <p:txBody>
          <a:bodyPr/>
          <a:lstStyle/>
          <a:p>
            <a:endParaRPr lang="en-US"/>
          </a:p>
        </p:txBody>
      </p:sp>
      <p:sp>
        <p:nvSpPr>
          <p:cNvPr id="5129" name="Line 9">
            <a:extLst>
              <a:ext uri="{FF2B5EF4-FFF2-40B4-BE49-F238E27FC236}">
                <a16:creationId xmlns:a16="http://schemas.microsoft.com/office/drawing/2014/main" id="{68E7CC0B-F7F4-4DAC-AA4A-989F312C2888}"/>
              </a:ext>
            </a:extLst>
          </p:cNvPr>
          <p:cNvSpPr>
            <a:spLocks noChangeShapeType="1"/>
          </p:cNvSpPr>
          <p:nvPr/>
        </p:nvSpPr>
        <p:spPr bwMode="auto">
          <a:xfrm>
            <a:off x="3000375" y="4068763"/>
            <a:ext cx="428148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0" name="Line 10">
            <a:extLst>
              <a:ext uri="{FF2B5EF4-FFF2-40B4-BE49-F238E27FC236}">
                <a16:creationId xmlns:a16="http://schemas.microsoft.com/office/drawing/2014/main" id="{70E95E1A-BC1C-4210-95D7-D637243810B0}"/>
              </a:ext>
            </a:extLst>
          </p:cNvPr>
          <p:cNvSpPr>
            <a:spLocks noChangeShapeType="1"/>
          </p:cNvSpPr>
          <p:nvPr/>
        </p:nvSpPr>
        <p:spPr bwMode="auto">
          <a:xfrm>
            <a:off x="3000375" y="684213"/>
            <a:ext cx="428148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1" name="Line 11">
            <a:extLst>
              <a:ext uri="{FF2B5EF4-FFF2-40B4-BE49-F238E27FC236}">
                <a16:creationId xmlns:a16="http://schemas.microsoft.com/office/drawing/2014/main" id="{CA07635B-CD69-4D5D-A969-4CF1A7651F8E}"/>
              </a:ext>
            </a:extLst>
          </p:cNvPr>
          <p:cNvSpPr>
            <a:spLocks noChangeShapeType="1"/>
          </p:cNvSpPr>
          <p:nvPr/>
        </p:nvSpPr>
        <p:spPr bwMode="auto">
          <a:xfrm flipV="1">
            <a:off x="3000375" y="684213"/>
            <a:ext cx="1588" cy="33845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2" name="Line 12">
            <a:extLst>
              <a:ext uri="{FF2B5EF4-FFF2-40B4-BE49-F238E27FC236}">
                <a16:creationId xmlns:a16="http://schemas.microsoft.com/office/drawing/2014/main" id="{2329E7F0-D6F8-4C0D-989B-ABA2A73A11FB}"/>
              </a:ext>
            </a:extLst>
          </p:cNvPr>
          <p:cNvSpPr>
            <a:spLocks noChangeShapeType="1"/>
          </p:cNvSpPr>
          <p:nvPr/>
        </p:nvSpPr>
        <p:spPr bwMode="auto">
          <a:xfrm flipV="1">
            <a:off x="7281863" y="684213"/>
            <a:ext cx="1587" cy="33845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3" name="Line 13">
            <a:extLst>
              <a:ext uri="{FF2B5EF4-FFF2-40B4-BE49-F238E27FC236}">
                <a16:creationId xmlns:a16="http://schemas.microsoft.com/office/drawing/2014/main" id="{FF5659F2-FA56-4F8F-955A-A3E507573A52}"/>
              </a:ext>
            </a:extLst>
          </p:cNvPr>
          <p:cNvSpPr>
            <a:spLocks noChangeShapeType="1"/>
          </p:cNvSpPr>
          <p:nvPr/>
        </p:nvSpPr>
        <p:spPr bwMode="auto">
          <a:xfrm>
            <a:off x="3000375" y="4068763"/>
            <a:ext cx="428148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4" name="Line 14">
            <a:extLst>
              <a:ext uri="{FF2B5EF4-FFF2-40B4-BE49-F238E27FC236}">
                <a16:creationId xmlns:a16="http://schemas.microsoft.com/office/drawing/2014/main" id="{C0FACE31-0F80-4AD8-8AE3-DC4B189D2EA0}"/>
              </a:ext>
            </a:extLst>
          </p:cNvPr>
          <p:cNvSpPr>
            <a:spLocks noChangeShapeType="1"/>
          </p:cNvSpPr>
          <p:nvPr/>
        </p:nvSpPr>
        <p:spPr bwMode="auto">
          <a:xfrm flipV="1">
            <a:off x="3000375" y="684213"/>
            <a:ext cx="1588" cy="33845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5" name="Line 15">
            <a:extLst>
              <a:ext uri="{FF2B5EF4-FFF2-40B4-BE49-F238E27FC236}">
                <a16:creationId xmlns:a16="http://schemas.microsoft.com/office/drawing/2014/main" id="{A7D348AA-30D0-4A30-B7EF-48B72FA2A4D9}"/>
              </a:ext>
            </a:extLst>
          </p:cNvPr>
          <p:cNvSpPr>
            <a:spLocks noChangeShapeType="1"/>
          </p:cNvSpPr>
          <p:nvPr/>
        </p:nvSpPr>
        <p:spPr bwMode="auto">
          <a:xfrm flipV="1">
            <a:off x="3000375" y="4025900"/>
            <a:ext cx="1588" cy="42863"/>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6" name="Line 16">
            <a:extLst>
              <a:ext uri="{FF2B5EF4-FFF2-40B4-BE49-F238E27FC236}">
                <a16:creationId xmlns:a16="http://schemas.microsoft.com/office/drawing/2014/main" id="{41F86079-57D6-4BC4-BECB-23788D9B1870}"/>
              </a:ext>
            </a:extLst>
          </p:cNvPr>
          <p:cNvSpPr>
            <a:spLocks noChangeShapeType="1"/>
          </p:cNvSpPr>
          <p:nvPr/>
        </p:nvSpPr>
        <p:spPr bwMode="auto">
          <a:xfrm>
            <a:off x="3000375" y="684213"/>
            <a:ext cx="1588" cy="428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7" name="Rectangle 17">
            <a:extLst>
              <a:ext uri="{FF2B5EF4-FFF2-40B4-BE49-F238E27FC236}">
                <a16:creationId xmlns:a16="http://schemas.microsoft.com/office/drawing/2014/main" id="{7A3CEF2E-C06A-4D53-A56E-1EA86A8E346D}"/>
              </a:ext>
            </a:extLst>
          </p:cNvPr>
          <p:cNvSpPr>
            <a:spLocks noChangeArrowheads="1"/>
          </p:cNvSpPr>
          <p:nvPr/>
        </p:nvSpPr>
        <p:spPr bwMode="auto">
          <a:xfrm>
            <a:off x="2971800" y="4106863"/>
            <a:ext cx="119063"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a:t>
            </a:r>
            <a:endParaRPr lang="en-US" altLang="en-US"/>
          </a:p>
        </p:txBody>
      </p:sp>
      <p:sp>
        <p:nvSpPr>
          <p:cNvPr id="5138" name="Line 18">
            <a:extLst>
              <a:ext uri="{FF2B5EF4-FFF2-40B4-BE49-F238E27FC236}">
                <a16:creationId xmlns:a16="http://schemas.microsoft.com/office/drawing/2014/main" id="{42CFA8BB-9063-44E4-94E8-AFCB39DF6CAC}"/>
              </a:ext>
            </a:extLst>
          </p:cNvPr>
          <p:cNvSpPr>
            <a:spLocks noChangeShapeType="1"/>
          </p:cNvSpPr>
          <p:nvPr/>
        </p:nvSpPr>
        <p:spPr bwMode="auto">
          <a:xfrm flipV="1">
            <a:off x="3540125" y="4025900"/>
            <a:ext cx="1588" cy="42863"/>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9" name="Line 19">
            <a:extLst>
              <a:ext uri="{FF2B5EF4-FFF2-40B4-BE49-F238E27FC236}">
                <a16:creationId xmlns:a16="http://schemas.microsoft.com/office/drawing/2014/main" id="{1D2CC4C1-4DA9-4D4A-9FF1-25CCC733AE84}"/>
              </a:ext>
            </a:extLst>
          </p:cNvPr>
          <p:cNvSpPr>
            <a:spLocks noChangeShapeType="1"/>
          </p:cNvSpPr>
          <p:nvPr/>
        </p:nvSpPr>
        <p:spPr bwMode="auto">
          <a:xfrm>
            <a:off x="3540125" y="684213"/>
            <a:ext cx="1588" cy="428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0" name="Rectangle 20">
            <a:extLst>
              <a:ext uri="{FF2B5EF4-FFF2-40B4-BE49-F238E27FC236}">
                <a16:creationId xmlns:a16="http://schemas.microsoft.com/office/drawing/2014/main" id="{0852E45F-3195-4D18-B643-6596B8DBF818}"/>
              </a:ext>
            </a:extLst>
          </p:cNvPr>
          <p:cNvSpPr>
            <a:spLocks noChangeArrowheads="1"/>
          </p:cNvSpPr>
          <p:nvPr/>
        </p:nvSpPr>
        <p:spPr bwMode="auto">
          <a:xfrm>
            <a:off x="3468688" y="4106863"/>
            <a:ext cx="2159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0.5</a:t>
            </a:r>
            <a:endParaRPr lang="en-US" altLang="en-US"/>
          </a:p>
        </p:txBody>
      </p:sp>
      <p:sp>
        <p:nvSpPr>
          <p:cNvPr id="5141" name="Line 21">
            <a:extLst>
              <a:ext uri="{FF2B5EF4-FFF2-40B4-BE49-F238E27FC236}">
                <a16:creationId xmlns:a16="http://schemas.microsoft.com/office/drawing/2014/main" id="{448C9204-7AED-45D1-96D5-CF7F33BF9478}"/>
              </a:ext>
            </a:extLst>
          </p:cNvPr>
          <p:cNvSpPr>
            <a:spLocks noChangeShapeType="1"/>
          </p:cNvSpPr>
          <p:nvPr/>
        </p:nvSpPr>
        <p:spPr bwMode="auto">
          <a:xfrm flipV="1">
            <a:off x="4070350" y="4025900"/>
            <a:ext cx="1588" cy="42863"/>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2" name="Line 22">
            <a:extLst>
              <a:ext uri="{FF2B5EF4-FFF2-40B4-BE49-F238E27FC236}">
                <a16:creationId xmlns:a16="http://schemas.microsoft.com/office/drawing/2014/main" id="{8080921C-4DE3-449D-A8BC-8A82F1ACEA67}"/>
              </a:ext>
            </a:extLst>
          </p:cNvPr>
          <p:cNvSpPr>
            <a:spLocks noChangeShapeType="1"/>
          </p:cNvSpPr>
          <p:nvPr/>
        </p:nvSpPr>
        <p:spPr bwMode="auto">
          <a:xfrm>
            <a:off x="4070350" y="684213"/>
            <a:ext cx="1588" cy="428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3" name="Rectangle 23">
            <a:extLst>
              <a:ext uri="{FF2B5EF4-FFF2-40B4-BE49-F238E27FC236}">
                <a16:creationId xmlns:a16="http://schemas.microsoft.com/office/drawing/2014/main" id="{4460EB24-722F-4201-A85B-54C77A8CDB6E}"/>
              </a:ext>
            </a:extLst>
          </p:cNvPr>
          <p:cNvSpPr>
            <a:spLocks noChangeArrowheads="1"/>
          </p:cNvSpPr>
          <p:nvPr/>
        </p:nvSpPr>
        <p:spPr bwMode="auto">
          <a:xfrm>
            <a:off x="4043363" y="4106863"/>
            <a:ext cx="119062"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a:t>
            </a:r>
            <a:endParaRPr lang="en-US" altLang="en-US"/>
          </a:p>
        </p:txBody>
      </p:sp>
      <p:sp>
        <p:nvSpPr>
          <p:cNvPr id="5144" name="Line 24">
            <a:extLst>
              <a:ext uri="{FF2B5EF4-FFF2-40B4-BE49-F238E27FC236}">
                <a16:creationId xmlns:a16="http://schemas.microsoft.com/office/drawing/2014/main" id="{A79A2911-A8A2-4834-823C-4AA41869B5B5}"/>
              </a:ext>
            </a:extLst>
          </p:cNvPr>
          <p:cNvSpPr>
            <a:spLocks noChangeShapeType="1"/>
          </p:cNvSpPr>
          <p:nvPr/>
        </p:nvSpPr>
        <p:spPr bwMode="auto">
          <a:xfrm flipV="1">
            <a:off x="4611688" y="4025900"/>
            <a:ext cx="1587" cy="42863"/>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5" name="Line 25">
            <a:extLst>
              <a:ext uri="{FF2B5EF4-FFF2-40B4-BE49-F238E27FC236}">
                <a16:creationId xmlns:a16="http://schemas.microsoft.com/office/drawing/2014/main" id="{61CB1708-6067-4BAF-9B5B-6567C2D7D2AA}"/>
              </a:ext>
            </a:extLst>
          </p:cNvPr>
          <p:cNvSpPr>
            <a:spLocks noChangeShapeType="1"/>
          </p:cNvSpPr>
          <p:nvPr/>
        </p:nvSpPr>
        <p:spPr bwMode="auto">
          <a:xfrm>
            <a:off x="4611688" y="684213"/>
            <a:ext cx="1587" cy="428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6" name="Rectangle 26">
            <a:extLst>
              <a:ext uri="{FF2B5EF4-FFF2-40B4-BE49-F238E27FC236}">
                <a16:creationId xmlns:a16="http://schemas.microsoft.com/office/drawing/2014/main" id="{8F821A20-8FFF-4927-971E-D48EB48D2457}"/>
              </a:ext>
            </a:extLst>
          </p:cNvPr>
          <p:cNvSpPr>
            <a:spLocks noChangeArrowheads="1"/>
          </p:cNvSpPr>
          <p:nvPr/>
        </p:nvSpPr>
        <p:spPr bwMode="auto">
          <a:xfrm>
            <a:off x="4540250" y="4106863"/>
            <a:ext cx="2159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1.5</a:t>
            </a:r>
            <a:endParaRPr lang="en-US" altLang="en-US"/>
          </a:p>
        </p:txBody>
      </p:sp>
      <p:sp>
        <p:nvSpPr>
          <p:cNvPr id="5147" name="Line 27">
            <a:extLst>
              <a:ext uri="{FF2B5EF4-FFF2-40B4-BE49-F238E27FC236}">
                <a16:creationId xmlns:a16="http://schemas.microsoft.com/office/drawing/2014/main" id="{0F080FF3-A39B-4414-A836-7DA1B93D0978}"/>
              </a:ext>
            </a:extLst>
          </p:cNvPr>
          <p:cNvSpPr>
            <a:spLocks noChangeShapeType="1"/>
          </p:cNvSpPr>
          <p:nvPr/>
        </p:nvSpPr>
        <p:spPr bwMode="auto">
          <a:xfrm flipV="1">
            <a:off x="5141913" y="4025900"/>
            <a:ext cx="1587" cy="42863"/>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8" name="Line 28">
            <a:extLst>
              <a:ext uri="{FF2B5EF4-FFF2-40B4-BE49-F238E27FC236}">
                <a16:creationId xmlns:a16="http://schemas.microsoft.com/office/drawing/2014/main" id="{1B931057-8046-4C6A-A64E-D5EFD9629400}"/>
              </a:ext>
            </a:extLst>
          </p:cNvPr>
          <p:cNvSpPr>
            <a:spLocks noChangeShapeType="1"/>
          </p:cNvSpPr>
          <p:nvPr/>
        </p:nvSpPr>
        <p:spPr bwMode="auto">
          <a:xfrm>
            <a:off x="5141913" y="684213"/>
            <a:ext cx="1587" cy="428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9" name="Rectangle 29">
            <a:extLst>
              <a:ext uri="{FF2B5EF4-FFF2-40B4-BE49-F238E27FC236}">
                <a16:creationId xmlns:a16="http://schemas.microsoft.com/office/drawing/2014/main" id="{3DCB23C3-5154-4D15-9C40-3771DB5A161E}"/>
              </a:ext>
            </a:extLst>
          </p:cNvPr>
          <p:cNvSpPr>
            <a:spLocks noChangeArrowheads="1"/>
          </p:cNvSpPr>
          <p:nvPr/>
        </p:nvSpPr>
        <p:spPr bwMode="auto">
          <a:xfrm>
            <a:off x="5113338" y="4106863"/>
            <a:ext cx="119062"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a:t>
            </a:r>
            <a:endParaRPr lang="en-US" altLang="en-US"/>
          </a:p>
        </p:txBody>
      </p:sp>
      <p:sp>
        <p:nvSpPr>
          <p:cNvPr id="5150" name="Line 30">
            <a:extLst>
              <a:ext uri="{FF2B5EF4-FFF2-40B4-BE49-F238E27FC236}">
                <a16:creationId xmlns:a16="http://schemas.microsoft.com/office/drawing/2014/main" id="{9134CE02-F133-4750-838C-16FD14777CAD}"/>
              </a:ext>
            </a:extLst>
          </p:cNvPr>
          <p:cNvSpPr>
            <a:spLocks noChangeShapeType="1"/>
          </p:cNvSpPr>
          <p:nvPr/>
        </p:nvSpPr>
        <p:spPr bwMode="auto">
          <a:xfrm flipV="1">
            <a:off x="5681663" y="4025900"/>
            <a:ext cx="1587" cy="42863"/>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1" name="Line 31">
            <a:extLst>
              <a:ext uri="{FF2B5EF4-FFF2-40B4-BE49-F238E27FC236}">
                <a16:creationId xmlns:a16="http://schemas.microsoft.com/office/drawing/2014/main" id="{41F84C29-F325-44E7-BFA8-6A66B61CB048}"/>
              </a:ext>
            </a:extLst>
          </p:cNvPr>
          <p:cNvSpPr>
            <a:spLocks noChangeShapeType="1"/>
          </p:cNvSpPr>
          <p:nvPr/>
        </p:nvSpPr>
        <p:spPr bwMode="auto">
          <a:xfrm>
            <a:off x="5681663" y="684213"/>
            <a:ext cx="1587" cy="428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2" name="Rectangle 32">
            <a:extLst>
              <a:ext uri="{FF2B5EF4-FFF2-40B4-BE49-F238E27FC236}">
                <a16:creationId xmlns:a16="http://schemas.microsoft.com/office/drawing/2014/main" id="{398B8D5D-D1EE-4E5A-A0E4-EB44AC3FD7D3}"/>
              </a:ext>
            </a:extLst>
          </p:cNvPr>
          <p:cNvSpPr>
            <a:spLocks noChangeArrowheads="1"/>
          </p:cNvSpPr>
          <p:nvPr/>
        </p:nvSpPr>
        <p:spPr bwMode="auto">
          <a:xfrm>
            <a:off x="5610225" y="4106863"/>
            <a:ext cx="2159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2.5</a:t>
            </a:r>
            <a:endParaRPr lang="en-US" altLang="en-US"/>
          </a:p>
        </p:txBody>
      </p:sp>
      <p:sp>
        <p:nvSpPr>
          <p:cNvPr id="5153" name="Line 33">
            <a:extLst>
              <a:ext uri="{FF2B5EF4-FFF2-40B4-BE49-F238E27FC236}">
                <a16:creationId xmlns:a16="http://schemas.microsoft.com/office/drawing/2014/main" id="{73D7C216-CF18-4382-B01C-3F1C62074051}"/>
              </a:ext>
            </a:extLst>
          </p:cNvPr>
          <p:cNvSpPr>
            <a:spLocks noChangeShapeType="1"/>
          </p:cNvSpPr>
          <p:nvPr/>
        </p:nvSpPr>
        <p:spPr bwMode="auto">
          <a:xfrm flipV="1">
            <a:off x="6211888" y="4025900"/>
            <a:ext cx="1587" cy="42863"/>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4" name="Line 34">
            <a:extLst>
              <a:ext uri="{FF2B5EF4-FFF2-40B4-BE49-F238E27FC236}">
                <a16:creationId xmlns:a16="http://schemas.microsoft.com/office/drawing/2014/main" id="{01FF023B-9027-4564-B3F0-F911CF4DEA8A}"/>
              </a:ext>
            </a:extLst>
          </p:cNvPr>
          <p:cNvSpPr>
            <a:spLocks noChangeShapeType="1"/>
          </p:cNvSpPr>
          <p:nvPr/>
        </p:nvSpPr>
        <p:spPr bwMode="auto">
          <a:xfrm>
            <a:off x="6211888" y="684213"/>
            <a:ext cx="1587" cy="428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5" name="Rectangle 35">
            <a:extLst>
              <a:ext uri="{FF2B5EF4-FFF2-40B4-BE49-F238E27FC236}">
                <a16:creationId xmlns:a16="http://schemas.microsoft.com/office/drawing/2014/main" id="{2E039C96-07AA-4F00-99A3-7F94AE93DBA7}"/>
              </a:ext>
            </a:extLst>
          </p:cNvPr>
          <p:cNvSpPr>
            <a:spLocks noChangeArrowheads="1"/>
          </p:cNvSpPr>
          <p:nvPr/>
        </p:nvSpPr>
        <p:spPr bwMode="auto">
          <a:xfrm>
            <a:off x="6183313" y="4106863"/>
            <a:ext cx="119062"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3</a:t>
            </a:r>
            <a:endParaRPr lang="en-US" altLang="en-US"/>
          </a:p>
        </p:txBody>
      </p:sp>
      <p:sp>
        <p:nvSpPr>
          <p:cNvPr id="5156" name="Line 36">
            <a:extLst>
              <a:ext uri="{FF2B5EF4-FFF2-40B4-BE49-F238E27FC236}">
                <a16:creationId xmlns:a16="http://schemas.microsoft.com/office/drawing/2014/main" id="{FA4E3D56-C076-432E-9C80-5116FBB0332A}"/>
              </a:ext>
            </a:extLst>
          </p:cNvPr>
          <p:cNvSpPr>
            <a:spLocks noChangeShapeType="1"/>
          </p:cNvSpPr>
          <p:nvPr/>
        </p:nvSpPr>
        <p:spPr bwMode="auto">
          <a:xfrm flipV="1">
            <a:off x="6753225" y="4025900"/>
            <a:ext cx="1588" cy="42863"/>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7" name="Line 37">
            <a:extLst>
              <a:ext uri="{FF2B5EF4-FFF2-40B4-BE49-F238E27FC236}">
                <a16:creationId xmlns:a16="http://schemas.microsoft.com/office/drawing/2014/main" id="{A54AA202-B369-41BE-A71D-3509C941ED19}"/>
              </a:ext>
            </a:extLst>
          </p:cNvPr>
          <p:cNvSpPr>
            <a:spLocks noChangeShapeType="1"/>
          </p:cNvSpPr>
          <p:nvPr/>
        </p:nvSpPr>
        <p:spPr bwMode="auto">
          <a:xfrm>
            <a:off x="6753225" y="684213"/>
            <a:ext cx="1588" cy="428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8" name="Rectangle 38">
            <a:extLst>
              <a:ext uri="{FF2B5EF4-FFF2-40B4-BE49-F238E27FC236}">
                <a16:creationId xmlns:a16="http://schemas.microsoft.com/office/drawing/2014/main" id="{20D30D3C-CC37-4ABD-AE82-96DA911EB6CA}"/>
              </a:ext>
            </a:extLst>
          </p:cNvPr>
          <p:cNvSpPr>
            <a:spLocks noChangeArrowheads="1"/>
          </p:cNvSpPr>
          <p:nvPr/>
        </p:nvSpPr>
        <p:spPr bwMode="auto">
          <a:xfrm>
            <a:off x="6681788" y="4106863"/>
            <a:ext cx="2159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3.5</a:t>
            </a:r>
            <a:endParaRPr lang="en-US" altLang="en-US"/>
          </a:p>
        </p:txBody>
      </p:sp>
      <p:sp>
        <p:nvSpPr>
          <p:cNvPr id="5159" name="Line 39">
            <a:extLst>
              <a:ext uri="{FF2B5EF4-FFF2-40B4-BE49-F238E27FC236}">
                <a16:creationId xmlns:a16="http://schemas.microsoft.com/office/drawing/2014/main" id="{9A521A28-656D-4E5A-A058-75ACF0206F4B}"/>
              </a:ext>
            </a:extLst>
          </p:cNvPr>
          <p:cNvSpPr>
            <a:spLocks noChangeShapeType="1"/>
          </p:cNvSpPr>
          <p:nvPr/>
        </p:nvSpPr>
        <p:spPr bwMode="auto">
          <a:xfrm flipV="1">
            <a:off x="7281863" y="4025900"/>
            <a:ext cx="1587" cy="42863"/>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0" name="Line 40">
            <a:extLst>
              <a:ext uri="{FF2B5EF4-FFF2-40B4-BE49-F238E27FC236}">
                <a16:creationId xmlns:a16="http://schemas.microsoft.com/office/drawing/2014/main" id="{4676B15D-68E3-4AB7-8606-8788B331A183}"/>
              </a:ext>
            </a:extLst>
          </p:cNvPr>
          <p:cNvSpPr>
            <a:spLocks noChangeShapeType="1"/>
          </p:cNvSpPr>
          <p:nvPr/>
        </p:nvSpPr>
        <p:spPr bwMode="auto">
          <a:xfrm>
            <a:off x="7281863" y="684213"/>
            <a:ext cx="1587" cy="42862"/>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1" name="Rectangle 41">
            <a:extLst>
              <a:ext uri="{FF2B5EF4-FFF2-40B4-BE49-F238E27FC236}">
                <a16:creationId xmlns:a16="http://schemas.microsoft.com/office/drawing/2014/main" id="{6FDB9FC3-197C-460D-B908-C408574F1220}"/>
              </a:ext>
            </a:extLst>
          </p:cNvPr>
          <p:cNvSpPr>
            <a:spLocks noChangeArrowheads="1"/>
          </p:cNvSpPr>
          <p:nvPr/>
        </p:nvSpPr>
        <p:spPr bwMode="auto">
          <a:xfrm>
            <a:off x="7254875" y="4106863"/>
            <a:ext cx="119063"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4</a:t>
            </a:r>
            <a:endParaRPr lang="en-US" altLang="en-US"/>
          </a:p>
        </p:txBody>
      </p:sp>
      <p:sp>
        <p:nvSpPr>
          <p:cNvPr id="5162" name="Line 42">
            <a:extLst>
              <a:ext uri="{FF2B5EF4-FFF2-40B4-BE49-F238E27FC236}">
                <a16:creationId xmlns:a16="http://schemas.microsoft.com/office/drawing/2014/main" id="{FBDB4186-D258-4081-AF9E-014EEAA5616F}"/>
              </a:ext>
            </a:extLst>
          </p:cNvPr>
          <p:cNvSpPr>
            <a:spLocks noChangeShapeType="1"/>
          </p:cNvSpPr>
          <p:nvPr/>
        </p:nvSpPr>
        <p:spPr bwMode="auto">
          <a:xfrm>
            <a:off x="3000375" y="4068763"/>
            <a:ext cx="4286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3" name="Line 43">
            <a:extLst>
              <a:ext uri="{FF2B5EF4-FFF2-40B4-BE49-F238E27FC236}">
                <a16:creationId xmlns:a16="http://schemas.microsoft.com/office/drawing/2014/main" id="{41AABBF5-7885-4067-82F0-A354D923E841}"/>
              </a:ext>
            </a:extLst>
          </p:cNvPr>
          <p:cNvSpPr>
            <a:spLocks noChangeShapeType="1"/>
          </p:cNvSpPr>
          <p:nvPr/>
        </p:nvSpPr>
        <p:spPr bwMode="auto">
          <a:xfrm flipH="1">
            <a:off x="7239000" y="4068763"/>
            <a:ext cx="4286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4" name="Rectangle 44">
            <a:extLst>
              <a:ext uri="{FF2B5EF4-FFF2-40B4-BE49-F238E27FC236}">
                <a16:creationId xmlns:a16="http://schemas.microsoft.com/office/drawing/2014/main" id="{5036260B-A142-49AE-8955-78FFBAADD94B}"/>
              </a:ext>
            </a:extLst>
          </p:cNvPr>
          <p:cNvSpPr>
            <a:spLocks noChangeArrowheads="1"/>
          </p:cNvSpPr>
          <p:nvPr/>
        </p:nvSpPr>
        <p:spPr bwMode="auto">
          <a:xfrm>
            <a:off x="2906713" y="4008438"/>
            <a:ext cx="119062"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a:t>
            </a:r>
            <a:endParaRPr lang="en-US" altLang="en-US"/>
          </a:p>
        </p:txBody>
      </p:sp>
      <p:sp>
        <p:nvSpPr>
          <p:cNvPr id="5165" name="Line 45">
            <a:extLst>
              <a:ext uri="{FF2B5EF4-FFF2-40B4-BE49-F238E27FC236}">
                <a16:creationId xmlns:a16="http://schemas.microsoft.com/office/drawing/2014/main" id="{A34F6B48-ECAC-46F4-97AE-D637715A7D6C}"/>
              </a:ext>
            </a:extLst>
          </p:cNvPr>
          <p:cNvSpPr>
            <a:spLocks noChangeShapeType="1"/>
          </p:cNvSpPr>
          <p:nvPr/>
        </p:nvSpPr>
        <p:spPr bwMode="auto">
          <a:xfrm>
            <a:off x="3000375" y="3733800"/>
            <a:ext cx="4286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6" name="Line 46">
            <a:extLst>
              <a:ext uri="{FF2B5EF4-FFF2-40B4-BE49-F238E27FC236}">
                <a16:creationId xmlns:a16="http://schemas.microsoft.com/office/drawing/2014/main" id="{42A3C8D1-EE9F-4C2D-B34D-B98967E2D2E5}"/>
              </a:ext>
            </a:extLst>
          </p:cNvPr>
          <p:cNvSpPr>
            <a:spLocks noChangeShapeType="1"/>
          </p:cNvSpPr>
          <p:nvPr/>
        </p:nvSpPr>
        <p:spPr bwMode="auto">
          <a:xfrm flipH="1">
            <a:off x="7239000" y="3733800"/>
            <a:ext cx="4286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7" name="Rectangle 47">
            <a:extLst>
              <a:ext uri="{FF2B5EF4-FFF2-40B4-BE49-F238E27FC236}">
                <a16:creationId xmlns:a16="http://schemas.microsoft.com/office/drawing/2014/main" id="{90B83C51-0102-45E4-87FA-49ACBDDB7F27}"/>
              </a:ext>
            </a:extLst>
          </p:cNvPr>
          <p:cNvSpPr>
            <a:spLocks noChangeArrowheads="1"/>
          </p:cNvSpPr>
          <p:nvPr/>
        </p:nvSpPr>
        <p:spPr bwMode="auto">
          <a:xfrm>
            <a:off x="2809875" y="3673475"/>
            <a:ext cx="2159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0.2</a:t>
            </a:r>
            <a:endParaRPr lang="en-US" altLang="en-US"/>
          </a:p>
        </p:txBody>
      </p:sp>
      <p:sp>
        <p:nvSpPr>
          <p:cNvPr id="5168" name="Line 48">
            <a:extLst>
              <a:ext uri="{FF2B5EF4-FFF2-40B4-BE49-F238E27FC236}">
                <a16:creationId xmlns:a16="http://schemas.microsoft.com/office/drawing/2014/main" id="{B025A944-2E9A-487A-8D7A-04144D72CCEA}"/>
              </a:ext>
            </a:extLst>
          </p:cNvPr>
          <p:cNvSpPr>
            <a:spLocks noChangeShapeType="1"/>
          </p:cNvSpPr>
          <p:nvPr/>
        </p:nvSpPr>
        <p:spPr bwMode="auto">
          <a:xfrm>
            <a:off x="3000375" y="3387725"/>
            <a:ext cx="4286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9" name="Line 49">
            <a:extLst>
              <a:ext uri="{FF2B5EF4-FFF2-40B4-BE49-F238E27FC236}">
                <a16:creationId xmlns:a16="http://schemas.microsoft.com/office/drawing/2014/main" id="{8728D468-4718-46CD-AA61-98D83C1C3CF0}"/>
              </a:ext>
            </a:extLst>
          </p:cNvPr>
          <p:cNvSpPr>
            <a:spLocks noChangeShapeType="1"/>
          </p:cNvSpPr>
          <p:nvPr/>
        </p:nvSpPr>
        <p:spPr bwMode="auto">
          <a:xfrm flipH="1">
            <a:off x="7239000" y="3387725"/>
            <a:ext cx="4286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0" name="Rectangle 50">
            <a:extLst>
              <a:ext uri="{FF2B5EF4-FFF2-40B4-BE49-F238E27FC236}">
                <a16:creationId xmlns:a16="http://schemas.microsoft.com/office/drawing/2014/main" id="{05B0C59D-60CB-405B-BD82-B0E39877D7C3}"/>
              </a:ext>
            </a:extLst>
          </p:cNvPr>
          <p:cNvSpPr>
            <a:spLocks noChangeArrowheads="1"/>
          </p:cNvSpPr>
          <p:nvPr/>
        </p:nvSpPr>
        <p:spPr bwMode="auto">
          <a:xfrm>
            <a:off x="2809875" y="3327400"/>
            <a:ext cx="2159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0.4</a:t>
            </a:r>
            <a:endParaRPr lang="en-US" altLang="en-US"/>
          </a:p>
        </p:txBody>
      </p:sp>
      <p:sp>
        <p:nvSpPr>
          <p:cNvPr id="5171" name="Line 51">
            <a:extLst>
              <a:ext uri="{FF2B5EF4-FFF2-40B4-BE49-F238E27FC236}">
                <a16:creationId xmlns:a16="http://schemas.microsoft.com/office/drawing/2014/main" id="{89AA5F04-7748-479D-90D1-02A2799B8CED}"/>
              </a:ext>
            </a:extLst>
          </p:cNvPr>
          <p:cNvSpPr>
            <a:spLocks noChangeShapeType="1"/>
          </p:cNvSpPr>
          <p:nvPr/>
        </p:nvSpPr>
        <p:spPr bwMode="auto">
          <a:xfrm>
            <a:off x="3000375" y="3052763"/>
            <a:ext cx="4286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2" name="Line 52">
            <a:extLst>
              <a:ext uri="{FF2B5EF4-FFF2-40B4-BE49-F238E27FC236}">
                <a16:creationId xmlns:a16="http://schemas.microsoft.com/office/drawing/2014/main" id="{02DD99E1-8FE8-48A7-8BED-78D78876ABC9}"/>
              </a:ext>
            </a:extLst>
          </p:cNvPr>
          <p:cNvSpPr>
            <a:spLocks noChangeShapeType="1"/>
          </p:cNvSpPr>
          <p:nvPr/>
        </p:nvSpPr>
        <p:spPr bwMode="auto">
          <a:xfrm flipH="1">
            <a:off x="7239000" y="3052763"/>
            <a:ext cx="4286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3" name="Rectangle 53">
            <a:extLst>
              <a:ext uri="{FF2B5EF4-FFF2-40B4-BE49-F238E27FC236}">
                <a16:creationId xmlns:a16="http://schemas.microsoft.com/office/drawing/2014/main" id="{F9B4919E-8FD8-40CB-B3A0-29D217BCE391}"/>
              </a:ext>
            </a:extLst>
          </p:cNvPr>
          <p:cNvSpPr>
            <a:spLocks noChangeArrowheads="1"/>
          </p:cNvSpPr>
          <p:nvPr/>
        </p:nvSpPr>
        <p:spPr bwMode="auto">
          <a:xfrm>
            <a:off x="2809875" y="2992438"/>
            <a:ext cx="2159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0.6</a:t>
            </a:r>
            <a:endParaRPr lang="en-US" altLang="en-US"/>
          </a:p>
        </p:txBody>
      </p:sp>
      <p:sp>
        <p:nvSpPr>
          <p:cNvPr id="5174" name="Line 54">
            <a:extLst>
              <a:ext uri="{FF2B5EF4-FFF2-40B4-BE49-F238E27FC236}">
                <a16:creationId xmlns:a16="http://schemas.microsoft.com/office/drawing/2014/main" id="{207EACF8-2424-4456-AA10-98D43F9A91F9}"/>
              </a:ext>
            </a:extLst>
          </p:cNvPr>
          <p:cNvSpPr>
            <a:spLocks noChangeShapeType="1"/>
          </p:cNvSpPr>
          <p:nvPr/>
        </p:nvSpPr>
        <p:spPr bwMode="auto">
          <a:xfrm>
            <a:off x="3000375" y="2717800"/>
            <a:ext cx="4286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5" name="Line 55">
            <a:extLst>
              <a:ext uri="{FF2B5EF4-FFF2-40B4-BE49-F238E27FC236}">
                <a16:creationId xmlns:a16="http://schemas.microsoft.com/office/drawing/2014/main" id="{4C33F60B-3DE2-42A9-93A3-4AC0B5B8832F}"/>
              </a:ext>
            </a:extLst>
          </p:cNvPr>
          <p:cNvSpPr>
            <a:spLocks noChangeShapeType="1"/>
          </p:cNvSpPr>
          <p:nvPr/>
        </p:nvSpPr>
        <p:spPr bwMode="auto">
          <a:xfrm flipH="1">
            <a:off x="7239000" y="2717800"/>
            <a:ext cx="4286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6" name="Rectangle 56">
            <a:extLst>
              <a:ext uri="{FF2B5EF4-FFF2-40B4-BE49-F238E27FC236}">
                <a16:creationId xmlns:a16="http://schemas.microsoft.com/office/drawing/2014/main" id="{BE2984E9-5E9A-4AD4-A27B-EC020F132586}"/>
              </a:ext>
            </a:extLst>
          </p:cNvPr>
          <p:cNvSpPr>
            <a:spLocks noChangeArrowheads="1"/>
          </p:cNvSpPr>
          <p:nvPr/>
        </p:nvSpPr>
        <p:spPr bwMode="auto">
          <a:xfrm>
            <a:off x="2809875" y="2657475"/>
            <a:ext cx="2159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0.8</a:t>
            </a:r>
            <a:endParaRPr lang="en-US" altLang="en-US"/>
          </a:p>
        </p:txBody>
      </p:sp>
      <p:sp>
        <p:nvSpPr>
          <p:cNvPr id="5177" name="Line 57">
            <a:extLst>
              <a:ext uri="{FF2B5EF4-FFF2-40B4-BE49-F238E27FC236}">
                <a16:creationId xmlns:a16="http://schemas.microsoft.com/office/drawing/2014/main" id="{89A76FCA-C2B9-4CE8-B335-B1BB1D5EE31A}"/>
              </a:ext>
            </a:extLst>
          </p:cNvPr>
          <p:cNvSpPr>
            <a:spLocks noChangeShapeType="1"/>
          </p:cNvSpPr>
          <p:nvPr/>
        </p:nvSpPr>
        <p:spPr bwMode="auto">
          <a:xfrm>
            <a:off x="3000375" y="2381250"/>
            <a:ext cx="4286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8" name="Line 58">
            <a:extLst>
              <a:ext uri="{FF2B5EF4-FFF2-40B4-BE49-F238E27FC236}">
                <a16:creationId xmlns:a16="http://schemas.microsoft.com/office/drawing/2014/main" id="{028F519E-DC5B-41F1-867E-8085663C82DC}"/>
              </a:ext>
            </a:extLst>
          </p:cNvPr>
          <p:cNvSpPr>
            <a:spLocks noChangeShapeType="1"/>
          </p:cNvSpPr>
          <p:nvPr/>
        </p:nvSpPr>
        <p:spPr bwMode="auto">
          <a:xfrm flipH="1">
            <a:off x="7239000" y="2381250"/>
            <a:ext cx="4286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9" name="Rectangle 59">
            <a:extLst>
              <a:ext uri="{FF2B5EF4-FFF2-40B4-BE49-F238E27FC236}">
                <a16:creationId xmlns:a16="http://schemas.microsoft.com/office/drawing/2014/main" id="{83397CD5-FCE6-4F07-A713-705F6356C6EA}"/>
              </a:ext>
            </a:extLst>
          </p:cNvPr>
          <p:cNvSpPr>
            <a:spLocks noChangeArrowheads="1"/>
          </p:cNvSpPr>
          <p:nvPr/>
        </p:nvSpPr>
        <p:spPr bwMode="auto">
          <a:xfrm>
            <a:off x="2906713" y="2322513"/>
            <a:ext cx="119062"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a:t>
            </a:r>
            <a:endParaRPr lang="en-US" altLang="en-US"/>
          </a:p>
        </p:txBody>
      </p:sp>
      <p:sp>
        <p:nvSpPr>
          <p:cNvPr id="5180" name="Line 60">
            <a:extLst>
              <a:ext uri="{FF2B5EF4-FFF2-40B4-BE49-F238E27FC236}">
                <a16:creationId xmlns:a16="http://schemas.microsoft.com/office/drawing/2014/main" id="{02CB5E1B-5E85-48E7-A7D4-A0950941906C}"/>
              </a:ext>
            </a:extLst>
          </p:cNvPr>
          <p:cNvSpPr>
            <a:spLocks noChangeShapeType="1"/>
          </p:cNvSpPr>
          <p:nvPr/>
        </p:nvSpPr>
        <p:spPr bwMode="auto">
          <a:xfrm>
            <a:off x="3000375" y="2035175"/>
            <a:ext cx="4286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1" name="Line 61">
            <a:extLst>
              <a:ext uri="{FF2B5EF4-FFF2-40B4-BE49-F238E27FC236}">
                <a16:creationId xmlns:a16="http://schemas.microsoft.com/office/drawing/2014/main" id="{766815A5-6610-4E00-8A98-627B8429B09F}"/>
              </a:ext>
            </a:extLst>
          </p:cNvPr>
          <p:cNvSpPr>
            <a:spLocks noChangeShapeType="1"/>
          </p:cNvSpPr>
          <p:nvPr/>
        </p:nvSpPr>
        <p:spPr bwMode="auto">
          <a:xfrm flipH="1">
            <a:off x="7239000" y="2035175"/>
            <a:ext cx="4286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2" name="Rectangle 62">
            <a:extLst>
              <a:ext uri="{FF2B5EF4-FFF2-40B4-BE49-F238E27FC236}">
                <a16:creationId xmlns:a16="http://schemas.microsoft.com/office/drawing/2014/main" id="{4A31DD05-F404-4F37-9515-A9869B0AEBAC}"/>
              </a:ext>
            </a:extLst>
          </p:cNvPr>
          <p:cNvSpPr>
            <a:spLocks noChangeArrowheads="1"/>
          </p:cNvSpPr>
          <p:nvPr/>
        </p:nvSpPr>
        <p:spPr bwMode="auto">
          <a:xfrm>
            <a:off x="2809875" y="1976438"/>
            <a:ext cx="2159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1.2</a:t>
            </a:r>
            <a:endParaRPr lang="en-US" altLang="en-US"/>
          </a:p>
        </p:txBody>
      </p:sp>
      <p:sp>
        <p:nvSpPr>
          <p:cNvPr id="5183" name="Line 63">
            <a:extLst>
              <a:ext uri="{FF2B5EF4-FFF2-40B4-BE49-F238E27FC236}">
                <a16:creationId xmlns:a16="http://schemas.microsoft.com/office/drawing/2014/main" id="{8DE1FB26-3B84-4B5E-AF47-8112F44CB6B9}"/>
              </a:ext>
            </a:extLst>
          </p:cNvPr>
          <p:cNvSpPr>
            <a:spLocks noChangeShapeType="1"/>
          </p:cNvSpPr>
          <p:nvPr/>
        </p:nvSpPr>
        <p:spPr bwMode="auto">
          <a:xfrm>
            <a:off x="3000375" y="1700213"/>
            <a:ext cx="4286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4" name="Line 64">
            <a:extLst>
              <a:ext uri="{FF2B5EF4-FFF2-40B4-BE49-F238E27FC236}">
                <a16:creationId xmlns:a16="http://schemas.microsoft.com/office/drawing/2014/main" id="{33E84DCA-AC61-492F-8B40-5B6408C6E6E0}"/>
              </a:ext>
            </a:extLst>
          </p:cNvPr>
          <p:cNvSpPr>
            <a:spLocks noChangeShapeType="1"/>
          </p:cNvSpPr>
          <p:nvPr/>
        </p:nvSpPr>
        <p:spPr bwMode="auto">
          <a:xfrm flipH="1">
            <a:off x="7239000" y="1700213"/>
            <a:ext cx="4286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5" name="Rectangle 65">
            <a:extLst>
              <a:ext uri="{FF2B5EF4-FFF2-40B4-BE49-F238E27FC236}">
                <a16:creationId xmlns:a16="http://schemas.microsoft.com/office/drawing/2014/main" id="{47B4AAD8-9719-4C89-8B6E-D4626C6799F0}"/>
              </a:ext>
            </a:extLst>
          </p:cNvPr>
          <p:cNvSpPr>
            <a:spLocks noChangeArrowheads="1"/>
          </p:cNvSpPr>
          <p:nvPr/>
        </p:nvSpPr>
        <p:spPr bwMode="auto">
          <a:xfrm>
            <a:off x="2809875" y="1639888"/>
            <a:ext cx="2159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1.4</a:t>
            </a:r>
            <a:endParaRPr lang="en-US" altLang="en-US"/>
          </a:p>
        </p:txBody>
      </p:sp>
      <p:sp>
        <p:nvSpPr>
          <p:cNvPr id="5186" name="Line 66">
            <a:extLst>
              <a:ext uri="{FF2B5EF4-FFF2-40B4-BE49-F238E27FC236}">
                <a16:creationId xmlns:a16="http://schemas.microsoft.com/office/drawing/2014/main" id="{40D26932-6637-475A-ADD5-B16E627701D1}"/>
              </a:ext>
            </a:extLst>
          </p:cNvPr>
          <p:cNvSpPr>
            <a:spLocks noChangeShapeType="1"/>
          </p:cNvSpPr>
          <p:nvPr/>
        </p:nvSpPr>
        <p:spPr bwMode="auto">
          <a:xfrm>
            <a:off x="3000375" y="1365250"/>
            <a:ext cx="4286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7" name="Line 67">
            <a:extLst>
              <a:ext uri="{FF2B5EF4-FFF2-40B4-BE49-F238E27FC236}">
                <a16:creationId xmlns:a16="http://schemas.microsoft.com/office/drawing/2014/main" id="{DA73FFE2-F7E7-4878-840B-97BBC397EF3B}"/>
              </a:ext>
            </a:extLst>
          </p:cNvPr>
          <p:cNvSpPr>
            <a:spLocks noChangeShapeType="1"/>
          </p:cNvSpPr>
          <p:nvPr/>
        </p:nvSpPr>
        <p:spPr bwMode="auto">
          <a:xfrm flipH="1">
            <a:off x="7239000" y="1365250"/>
            <a:ext cx="4286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8" name="Rectangle 68">
            <a:extLst>
              <a:ext uri="{FF2B5EF4-FFF2-40B4-BE49-F238E27FC236}">
                <a16:creationId xmlns:a16="http://schemas.microsoft.com/office/drawing/2014/main" id="{E34CB96A-8003-4AC6-BD9B-5831485D9578}"/>
              </a:ext>
            </a:extLst>
          </p:cNvPr>
          <p:cNvSpPr>
            <a:spLocks noChangeArrowheads="1"/>
          </p:cNvSpPr>
          <p:nvPr/>
        </p:nvSpPr>
        <p:spPr bwMode="auto">
          <a:xfrm>
            <a:off x="2809875" y="1304925"/>
            <a:ext cx="2159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1.6</a:t>
            </a:r>
            <a:endParaRPr lang="en-US" altLang="en-US"/>
          </a:p>
        </p:txBody>
      </p:sp>
      <p:sp>
        <p:nvSpPr>
          <p:cNvPr id="5189" name="Line 69">
            <a:extLst>
              <a:ext uri="{FF2B5EF4-FFF2-40B4-BE49-F238E27FC236}">
                <a16:creationId xmlns:a16="http://schemas.microsoft.com/office/drawing/2014/main" id="{E4FABC1B-4E04-4817-8C35-33081C5B6A14}"/>
              </a:ext>
            </a:extLst>
          </p:cNvPr>
          <p:cNvSpPr>
            <a:spLocks noChangeShapeType="1"/>
          </p:cNvSpPr>
          <p:nvPr/>
        </p:nvSpPr>
        <p:spPr bwMode="auto">
          <a:xfrm>
            <a:off x="3000375" y="1019175"/>
            <a:ext cx="4286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0" name="Line 70">
            <a:extLst>
              <a:ext uri="{FF2B5EF4-FFF2-40B4-BE49-F238E27FC236}">
                <a16:creationId xmlns:a16="http://schemas.microsoft.com/office/drawing/2014/main" id="{866E0EFF-EC38-4851-BFAF-E40035C7F218}"/>
              </a:ext>
            </a:extLst>
          </p:cNvPr>
          <p:cNvSpPr>
            <a:spLocks noChangeShapeType="1"/>
          </p:cNvSpPr>
          <p:nvPr/>
        </p:nvSpPr>
        <p:spPr bwMode="auto">
          <a:xfrm flipH="1">
            <a:off x="7239000" y="1019175"/>
            <a:ext cx="4286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1" name="Rectangle 71">
            <a:extLst>
              <a:ext uri="{FF2B5EF4-FFF2-40B4-BE49-F238E27FC236}">
                <a16:creationId xmlns:a16="http://schemas.microsoft.com/office/drawing/2014/main" id="{CE38DBDE-9080-45E3-A9D5-9029F70ECD8E}"/>
              </a:ext>
            </a:extLst>
          </p:cNvPr>
          <p:cNvSpPr>
            <a:spLocks noChangeArrowheads="1"/>
          </p:cNvSpPr>
          <p:nvPr/>
        </p:nvSpPr>
        <p:spPr bwMode="auto">
          <a:xfrm>
            <a:off x="2809875" y="958850"/>
            <a:ext cx="2159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1.8</a:t>
            </a:r>
            <a:endParaRPr lang="en-US" altLang="en-US"/>
          </a:p>
        </p:txBody>
      </p:sp>
      <p:sp>
        <p:nvSpPr>
          <p:cNvPr id="5192" name="Line 72">
            <a:extLst>
              <a:ext uri="{FF2B5EF4-FFF2-40B4-BE49-F238E27FC236}">
                <a16:creationId xmlns:a16="http://schemas.microsoft.com/office/drawing/2014/main" id="{D078EAD9-F18A-4A69-BFE8-767B2F19FE74}"/>
              </a:ext>
            </a:extLst>
          </p:cNvPr>
          <p:cNvSpPr>
            <a:spLocks noChangeShapeType="1"/>
          </p:cNvSpPr>
          <p:nvPr/>
        </p:nvSpPr>
        <p:spPr bwMode="auto">
          <a:xfrm>
            <a:off x="3000375" y="684213"/>
            <a:ext cx="4286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3" name="Line 73">
            <a:extLst>
              <a:ext uri="{FF2B5EF4-FFF2-40B4-BE49-F238E27FC236}">
                <a16:creationId xmlns:a16="http://schemas.microsoft.com/office/drawing/2014/main" id="{430DA9C9-A205-4D27-A581-2402DA9F7A03}"/>
              </a:ext>
            </a:extLst>
          </p:cNvPr>
          <p:cNvSpPr>
            <a:spLocks noChangeShapeType="1"/>
          </p:cNvSpPr>
          <p:nvPr/>
        </p:nvSpPr>
        <p:spPr bwMode="auto">
          <a:xfrm flipH="1">
            <a:off x="7239000" y="684213"/>
            <a:ext cx="4286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4" name="Rectangle 74">
            <a:extLst>
              <a:ext uri="{FF2B5EF4-FFF2-40B4-BE49-F238E27FC236}">
                <a16:creationId xmlns:a16="http://schemas.microsoft.com/office/drawing/2014/main" id="{AB766081-F28A-489E-A9CE-BE9DC4DEFECB}"/>
              </a:ext>
            </a:extLst>
          </p:cNvPr>
          <p:cNvSpPr>
            <a:spLocks noChangeArrowheads="1"/>
          </p:cNvSpPr>
          <p:nvPr/>
        </p:nvSpPr>
        <p:spPr bwMode="auto">
          <a:xfrm>
            <a:off x="2906713" y="623888"/>
            <a:ext cx="119062"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a:t>
            </a:r>
            <a:endParaRPr lang="en-US" altLang="en-US"/>
          </a:p>
        </p:txBody>
      </p:sp>
      <p:sp>
        <p:nvSpPr>
          <p:cNvPr id="5195" name="Line 75">
            <a:extLst>
              <a:ext uri="{FF2B5EF4-FFF2-40B4-BE49-F238E27FC236}">
                <a16:creationId xmlns:a16="http://schemas.microsoft.com/office/drawing/2014/main" id="{6902A4E4-FF1D-4BC8-9BE7-A340F8337C7B}"/>
              </a:ext>
            </a:extLst>
          </p:cNvPr>
          <p:cNvSpPr>
            <a:spLocks noChangeShapeType="1"/>
          </p:cNvSpPr>
          <p:nvPr/>
        </p:nvSpPr>
        <p:spPr bwMode="auto">
          <a:xfrm>
            <a:off x="3000375" y="684213"/>
            <a:ext cx="428148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6" name="Line 76">
            <a:extLst>
              <a:ext uri="{FF2B5EF4-FFF2-40B4-BE49-F238E27FC236}">
                <a16:creationId xmlns:a16="http://schemas.microsoft.com/office/drawing/2014/main" id="{7988EDCC-6BF8-47BF-8241-0F24166FBD1F}"/>
              </a:ext>
            </a:extLst>
          </p:cNvPr>
          <p:cNvSpPr>
            <a:spLocks noChangeShapeType="1"/>
          </p:cNvSpPr>
          <p:nvPr/>
        </p:nvSpPr>
        <p:spPr bwMode="auto">
          <a:xfrm>
            <a:off x="3000375" y="4068763"/>
            <a:ext cx="4281488"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7" name="Line 77">
            <a:extLst>
              <a:ext uri="{FF2B5EF4-FFF2-40B4-BE49-F238E27FC236}">
                <a16:creationId xmlns:a16="http://schemas.microsoft.com/office/drawing/2014/main" id="{6F4F07C2-E897-4DA7-8278-45409A35CD11}"/>
              </a:ext>
            </a:extLst>
          </p:cNvPr>
          <p:cNvSpPr>
            <a:spLocks noChangeShapeType="1"/>
          </p:cNvSpPr>
          <p:nvPr/>
        </p:nvSpPr>
        <p:spPr bwMode="auto">
          <a:xfrm flipV="1">
            <a:off x="3000375" y="684213"/>
            <a:ext cx="1588" cy="33845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8" name="Line 78">
            <a:extLst>
              <a:ext uri="{FF2B5EF4-FFF2-40B4-BE49-F238E27FC236}">
                <a16:creationId xmlns:a16="http://schemas.microsoft.com/office/drawing/2014/main" id="{4CC80BA4-4A9F-4301-B51A-2CECA0EA6A57}"/>
              </a:ext>
            </a:extLst>
          </p:cNvPr>
          <p:cNvSpPr>
            <a:spLocks noChangeShapeType="1"/>
          </p:cNvSpPr>
          <p:nvPr/>
        </p:nvSpPr>
        <p:spPr bwMode="auto">
          <a:xfrm flipV="1">
            <a:off x="7281863" y="684213"/>
            <a:ext cx="1587" cy="33845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9" name="Freeform 79">
            <a:extLst>
              <a:ext uri="{FF2B5EF4-FFF2-40B4-BE49-F238E27FC236}">
                <a16:creationId xmlns:a16="http://schemas.microsoft.com/office/drawing/2014/main" id="{57795A31-D227-41DE-A629-11860C0ECA8D}"/>
              </a:ext>
            </a:extLst>
          </p:cNvPr>
          <p:cNvSpPr>
            <a:spLocks/>
          </p:cNvSpPr>
          <p:nvPr/>
        </p:nvSpPr>
        <p:spPr bwMode="auto">
          <a:xfrm>
            <a:off x="3216275" y="684213"/>
            <a:ext cx="2411413" cy="3341687"/>
          </a:xfrm>
          <a:custGeom>
            <a:avLst/>
            <a:gdLst>
              <a:gd name="T0" fmla="*/ 14 w 1519"/>
              <a:gd name="T1" fmla="*/ 776 h 2105"/>
              <a:gd name="T2" fmla="*/ 34 w 1519"/>
              <a:gd name="T3" fmla="*/ 1846 h 2105"/>
              <a:gd name="T4" fmla="*/ 54 w 1519"/>
              <a:gd name="T5" fmla="*/ 627 h 2105"/>
              <a:gd name="T6" fmla="*/ 75 w 1519"/>
              <a:gd name="T7" fmla="*/ 68 h 2105"/>
              <a:gd name="T8" fmla="*/ 95 w 1519"/>
              <a:gd name="T9" fmla="*/ 34 h 2105"/>
              <a:gd name="T10" fmla="*/ 116 w 1519"/>
              <a:gd name="T11" fmla="*/ 306 h 2105"/>
              <a:gd name="T12" fmla="*/ 136 w 1519"/>
              <a:gd name="T13" fmla="*/ 729 h 2105"/>
              <a:gd name="T14" fmla="*/ 157 w 1519"/>
              <a:gd name="T15" fmla="*/ 1206 h 2105"/>
              <a:gd name="T16" fmla="*/ 177 w 1519"/>
              <a:gd name="T17" fmla="*/ 1676 h 2105"/>
              <a:gd name="T18" fmla="*/ 197 w 1519"/>
              <a:gd name="T19" fmla="*/ 2105 h 2105"/>
              <a:gd name="T20" fmla="*/ 218 w 1519"/>
              <a:gd name="T21" fmla="*/ 1771 h 2105"/>
              <a:gd name="T22" fmla="*/ 238 w 1519"/>
              <a:gd name="T23" fmla="*/ 1437 h 2105"/>
              <a:gd name="T24" fmla="*/ 259 w 1519"/>
              <a:gd name="T25" fmla="*/ 1158 h 2105"/>
              <a:gd name="T26" fmla="*/ 279 w 1519"/>
              <a:gd name="T27" fmla="*/ 913 h 2105"/>
              <a:gd name="T28" fmla="*/ 300 w 1519"/>
              <a:gd name="T29" fmla="*/ 715 h 2105"/>
              <a:gd name="T30" fmla="*/ 320 w 1519"/>
              <a:gd name="T31" fmla="*/ 552 h 2105"/>
              <a:gd name="T32" fmla="*/ 341 w 1519"/>
              <a:gd name="T33" fmla="*/ 422 h 2105"/>
              <a:gd name="T34" fmla="*/ 361 w 1519"/>
              <a:gd name="T35" fmla="*/ 313 h 2105"/>
              <a:gd name="T36" fmla="*/ 381 w 1519"/>
              <a:gd name="T37" fmla="*/ 225 h 2105"/>
              <a:gd name="T38" fmla="*/ 402 w 1519"/>
              <a:gd name="T39" fmla="*/ 156 h 2105"/>
              <a:gd name="T40" fmla="*/ 422 w 1519"/>
              <a:gd name="T41" fmla="*/ 102 h 2105"/>
              <a:gd name="T42" fmla="*/ 443 w 1519"/>
              <a:gd name="T43" fmla="*/ 68 h 2105"/>
              <a:gd name="T44" fmla="*/ 470 w 1519"/>
              <a:gd name="T45" fmla="*/ 34 h 2105"/>
              <a:gd name="T46" fmla="*/ 497 w 1519"/>
              <a:gd name="T47" fmla="*/ 13 h 2105"/>
              <a:gd name="T48" fmla="*/ 524 w 1519"/>
              <a:gd name="T49" fmla="*/ 0 h 2105"/>
              <a:gd name="T50" fmla="*/ 552 w 1519"/>
              <a:gd name="T51" fmla="*/ 0 h 2105"/>
              <a:gd name="T52" fmla="*/ 579 w 1519"/>
              <a:gd name="T53" fmla="*/ 7 h 2105"/>
              <a:gd name="T54" fmla="*/ 606 w 1519"/>
              <a:gd name="T55" fmla="*/ 20 h 2105"/>
              <a:gd name="T56" fmla="*/ 633 w 1519"/>
              <a:gd name="T57" fmla="*/ 41 h 2105"/>
              <a:gd name="T58" fmla="*/ 661 w 1519"/>
              <a:gd name="T59" fmla="*/ 61 h 2105"/>
              <a:gd name="T60" fmla="*/ 688 w 1519"/>
              <a:gd name="T61" fmla="*/ 88 h 2105"/>
              <a:gd name="T62" fmla="*/ 715 w 1519"/>
              <a:gd name="T63" fmla="*/ 109 h 2105"/>
              <a:gd name="T64" fmla="*/ 736 w 1519"/>
              <a:gd name="T65" fmla="*/ 129 h 2105"/>
              <a:gd name="T66" fmla="*/ 756 w 1519"/>
              <a:gd name="T67" fmla="*/ 156 h 2105"/>
              <a:gd name="T68" fmla="*/ 783 w 1519"/>
              <a:gd name="T69" fmla="*/ 184 h 2105"/>
              <a:gd name="T70" fmla="*/ 804 w 1519"/>
              <a:gd name="T71" fmla="*/ 211 h 2105"/>
              <a:gd name="T72" fmla="*/ 824 w 1519"/>
              <a:gd name="T73" fmla="*/ 231 h 2105"/>
              <a:gd name="T74" fmla="*/ 851 w 1519"/>
              <a:gd name="T75" fmla="*/ 259 h 2105"/>
              <a:gd name="T76" fmla="*/ 872 w 1519"/>
              <a:gd name="T77" fmla="*/ 279 h 2105"/>
              <a:gd name="T78" fmla="*/ 892 w 1519"/>
              <a:gd name="T79" fmla="*/ 306 h 2105"/>
              <a:gd name="T80" fmla="*/ 920 w 1519"/>
              <a:gd name="T81" fmla="*/ 334 h 2105"/>
              <a:gd name="T82" fmla="*/ 947 w 1519"/>
              <a:gd name="T83" fmla="*/ 361 h 2105"/>
              <a:gd name="T84" fmla="*/ 967 w 1519"/>
              <a:gd name="T85" fmla="*/ 381 h 2105"/>
              <a:gd name="T86" fmla="*/ 988 w 1519"/>
              <a:gd name="T87" fmla="*/ 409 h 2105"/>
              <a:gd name="T88" fmla="*/ 1015 w 1519"/>
              <a:gd name="T89" fmla="*/ 436 h 2105"/>
              <a:gd name="T90" fmla="*/ 1042 w 1519"/>
              <a:gd name="T91" fmla="*/ 463 h 2105"/>
              <a:gd name="T92" fmla="*/ 1069 w 1519"/>
              <a:gd name="T93" fmla="*/ 490 h 2105"/>
              <a:gd name="T94" fmla="*/ 1097 w 1519"/>
              <a:gd name="T95" fmla="*/ 518 h 2105"/>
              <a:gd name="T96" fmla="*/ 1124 w 1519"/>
              <a:gd name="T97" fmla="*/ 545 h 2105"/>
              <a:gd name="T98" fmla="*/ 1151 w 1519"/>
              <a:gd name="T99" fmla="*/ 572 h 2105"/>
              <a:gd name="T100" fmla="*/ 1178 w 1519"/>
              <a:gd name="T101" fmla="*/ 592 h 2105"/>
              <a:gd name="T102" fmla="*/ 1206 w 1519"/>
              <a:gd name="T103" fmla="*/ 620 h 2105"/>
              <a:gd name="T104" fmla="*/ 1233 w 1519"/>
              <a:gd name="T105" fmla="*/ 640 h 2105"/>
              <a:gd name="T106" fmla="*/ 1260 w 1519"/>
              <a:gd name="T107" fmla="*/ 667 h 2105"/>
              <a:gd name="T108" fmla="*/ 1287 w 1519"/>
              <a:gd name="T109" fmla="*/ 688 h 2105"/>
              <a:gd name="T110" fmla="*/ 1315 w 1519"/>
              <a:gd name="T111" fmla="*/ 708 h 2105"/>
              <a:gd name="T112" fmla="*/ 1342 w 1519"/>
              <a:gd name="T113" fmla="*/ 736 h 2105"/>
              <a:gd name="T114" fmla="*/ 1369 w 1519"/>
              <a:gd name="T115" fmla="*/ 756 h 2105"/>
              <a:gd name="T116" fmla="*/ 1396 w 1519"/>
              <a:gd name="T117" fmla="*/ 770 h 2105"/>
              <a:gd name="T118" fmla="*/ 1424 w 1519"/>
              <a:gd name="T119" fmla="*/ 797 h 2105"/>
              <a:gd name="T120" fmla="*/ 1451 w 1519"/>
              <a:gd name="T121" fmla="*/ 810 h 2105"/>
              <a:gd name="T122" fmla="*/ 1478 w 1519"/>
              <a:gd name="T123" fmla="*/ 831 h 2105"/>
              <a:gd name="T124" fmla="*/ 1505 w 1519"/>
              <a:gd name="T125" fmla="*/ 851 h 2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9" h="2105">
                <a:moveTo>
                  <a:pt x="0" y="13"/>
                </a:moveTo>
                <a:lnTo>
                  <a:pt x="7" y="156"/>
                </a:lnTo>
                <a:lnTo>
                  <a:pt x="7" y="422"/>
                </a:lnTo>
                <a:lnTo>
                  <a:pt x="14" y="776"/>
                </a:lnTo>
                <a:lnTo>
                  <a:pt x="20" y="1178"/>
                </a:lnTo>
                <a:lnTo>
                  <a:pt x="27" y="1601"/>
                </a:lnTo>
                <a:lnTo>
                  <a:pt x="27" y="2023"/>
                </a:lnTo>
                <a:lnTo>
                  <a:pt x="34" y="1846"/>
                </a:lnTo>
                <a:lnTo>
                  <a:pt x="41" y="1478"/>
                </a:lnTo>
                <a:lnTo>
                  <a:pt x="48" y="1151"/>
                </a:lnTo>
                <a:lnTo>
                  <a:pt x="48" y="865"/>
                </a:lnTo>
                <a:lnTo>
                  <a:pt x="54" y="627"/>
                </a:lnTo>
                <a:lnTo>
                  <a:pt x="61" y="429"/>
                </a:lnTo>
                <a:lnTo>
                  <a:pt x="68" y="272"/>
                </a:lnTo>
                <a:lnTo>
                  <a:pt x="68" y="150"/>
                </a:lnTo>
                <a:lnTo>
                  <a:pt x="75" y="68"/>
                </a:lnTo>
                <a:lnTo>
                  <a:pt x="82" y="20"/>
                </a:lnTo>
                <a:lnTo>
                  <a:pt x="88" y="0"/>
                </a:lnTo>
                <a:lnTo>
                  <a:pt x="88" y="7"/>
                </a:lnTo>
                <a:lnTo>
                  <a:pt x="95" y="34"/>
                </a:lnTo>
                <a:lnTo>
                  <a:pt x="102" y="82"/>
                </a:lnTo>
                <a:lnTo>
                  <a:pt x="109" y="143"/>
                </a:lnTo>
                <a:lnTo>
                  <a:pt x="109" y="218"/>
                </a:lnTo>
                <a:lnTo>
                  <a:pt x="116" y="306"/>
                </a:lnTo>
                <a:lnTo>
                  <a:pt x="123" y="402"/>
                </a:lnTo>
                <a:lnTo>
                  <a:pt x="129" y="504"/>
                </a:lnTo>
                <a:lnTo>
                  <a:pt x="129" y="613"/>
                </a:lnTo>
                <a:lnTo>
                  <a:pt x="136" y="729"/>
                </a:lnTo>
                <a:lnTo>
                  <a:pt x="143" y="845"/>
                </a:lnTo>
                <a:lnTo>
                  <a:pt x="150" y="967"/>
                </a:lnTo>
                <a:lnTo>
                  <a:pt x="150" y="1083"/>
                </a:lnTo>
                <a:lnTo>
                  <a:pt x="157" y="1206"/>
                </a:lnTo>
                <a:lnTo>
                  <a:pt x="163" y="1321"/>
                </a:lnTo>
                <a:lnTo>
                  <a:pt x="170" y="1444"/>
                </a:lnTo>
                <a:lnTo>
                  <a:pt x="170" y="1560"/>
                </a:lnTo>
                <a:lnTo>
                  <a:pt x="177" y="1676"/>
                </a:lnTo>
                <a:lnTo>
                  <a:pt x="184" y="1785"/>
                </a:lnTo>
                <a:lnTo>
                  <a:pt x="191" y="1894"/>
                </a:lnTo>
                <a:lnTo>
                  <a:pt x="191" y="2003"/>
                </a:lnTo>
                <a:lnTo>
                  <a:pt x="197" y="2105"/>
                </a:lnTo>
                <a:lnTo>
                  <a:pt x="204" y="2057"/>
                </a:lnTo>
                <a:lnTo>
                  <a:pt x="211" y="1962"/>
                </a:lnTo>
                <a:lnTo>
                  <a:pt x="211" y="1866"/>
                </a:lnTo>
                <a:lnTo>
                  <a:pt x="218" y="1771"/>
                </a:lnTo>
                <a:lnTo>
                  <a:pt x="225" y="1682"/>
                </a:lnTo>
                <a:lnTo>
                  <a:pt x="232" y="1601"/>
                </a:lnTo>
                <a:lnTo>
                  <a:pt x="232" y="1519"/>
                </a:lnTo>
                <a:lnTo>
                  <a:pt x="238" y="1437"/>
                </a:lnTo>
                <a:lnTo>
                  <a:pt x="245" y="1362"/>
                </a:lnTo>
                <a:lnTo>
                  <a:pt x="252" y="1294"/>
                </a:lnTo>
                <a:lnTo>
                  <a:pt x="252" y="1219"/>
                </a:lnTo>
                <a:lnTo>
                  <a:pt x="259" y="1158"/>
                </a:lnTo>
                <a:lnTo>
                  <a:pt x="266" y="1090"/>
                </a:lnTo>
                <a:lnTo>
                  <a:pt x="272" y="1028"/>
                </a:lnTo>
                <a:lnTo>
                  <a:pt x="279" y="974"/>
                </a:lnTo>
                <a:lnTo>
                  <a:pt x="279" y="913"/>
                </a:lnTo>
                <a:lnTo>
                  <a:pt x="286" y="865"/>
                </a:lnTo>
                <a:lnTo>
                  <a:pt x="293" y="810"/>
                </a:lnTo>
                <a:lnTo>
                  <a:pt x="300" y="763"/>
                </a:lnTo>
                <a:lnTo>
                  <a:pt x="300" y="715"/>
                </a:lnTo>
                <a:lnTo>
                  <a:pt x="306" y="674"/>
                </a:lnTo>
                <a:lnTo>
                  <a:pt x="313" y="633"/>
                </a:lnTo>
                <a:lnTo>
                  <a:pt x="320" y="592"/>
                </a:lnTo>
                <a:lnTo>
                  <a:pt x="320" y="552"/>
                </a:lnTo>
                <a:lnTo>
                  <a:pt x="327" y="518"/>
                </a:lnTo>
                <a:lnTo>
                  <a:pt x="334" y="483"/>
                </a:lnTo>
                <a:lnTo>
                  <a:pt x="341" y="449"/>
                </a:lnTo>
                <a:lnTo>
                  <a:pt x="341" y="422"/>
                </a:lnTo>
                <a:lnTo>
                  <a:pt x="347" y="388"/>
                </a:lnTo>
                <a:lnTo>
                  <a:pt x="354" y="361"/>
                </a:lnTo>
                <a:lnTo>
                  <a:pt x="361" y="334"/>
                </a:lnTo>
                <a:lnTo>
                  <a:pt x="361" y="313"/>
                </a:lnTo>
                <a:lnTo>
                  <a:pt x="368" y="286"/>
                </a:lnTo>
                <a:lnTo>
                  <a:pt x="375" y="265"/>
                </a:lnTo>
                <a:lnTo>
                  <a:pt x="381" y="245"/>
                </a:lnTo>
                <a:lnTo>
                  <a:pt x="381" y="225"/>
                </a:lnTo>
                <a:lnTo>
                  <a:pt x="388" y="204"/>
                </a:lnTo>
                <a:lnTo>
                  <a:pt x="395" y="191"/>
                </a:lnTo>
                <a:lnTo>
                  <a:pt x="402" y="170"/>
                </a:lnTo>
                <a:lnTo>
                  <a:pt x="402" y="156"/>
                </a:lnTo>
                <a:lnTo>
                  <a:pt x="409" y="143"/>
                </a:lnTo>
                <a:lnTo>
                  <a:pt x="415" y="129"/>
                </a:lnTo>
                <a:lnTo>
                  <a:pt x="422" y="116"/>
                </a:lnTo>
                <a:lnTo>
                  <a:pt x="422" y="102"/>
                </a:lnTo>
                <a:lnTo>
                  <a:pt x="429" y="95"/>
                </a:lnTo>
                <a:lnTo>
                  <a:pt x="436" y="82"/>
                </a:lnTo>
                <a:lnTo>
                  <a:pt x="443" y="75"/>
                </a:lnTo>
                <a:lnTo>
                  <a:pt x="443" y="68"/>
                </a:lnTo>
                <a:lnTo>
                  <a:pt x="450" y="54"/>
                </a:lnTo>
                <a:lnTo>
                  <a:pt x="456" y="47"/>
                </a:lnTo>
                <a:lnTo>
                  <a:pt x="463" y="41"/>
                </a:lnTo>
                <a:lnTo>
                  <a:pt x="470" y="34"/>
                </a:lnTo>
                <a:lnTo>
                  <a:pt x="477" y="27"/>
                </a:lnTo>
                <a:lnTo>
                  <a:pt x="484" y="20"/>
                </a:lnTo>
                <a:lnTo>
                  <a:pt x="490" y="13"/>
                </a:lnTo>
                <a:lnTo>
                  <a:pt x="497" y="13"/>
                </a:lnTo>
                <a:lnTo>
                  <a:pt x="504" y="7"/>
                </a:lnTo>
                <a:lnTo>
                  <a:pt x="511" y="7"/>
                </a:lnTo>
                <a:lnTo>
                  <a:pt x="518" y="0"/>
                </a:lnTo>
                <a:lnTo>
                  <a:pt x="524" y="0"/>
                </a:lnTo>
                <a:lnTo>
                  <a:pt x="531" y="0"/>
                </a:lnTo>
                <a:lnTo>
                  <a:pt x="538" y="0"/>
                </a:lnTo>
                <a:lnTo>
                  <a:pt x="545" y="0"/>
                </a:lnTo>
                <a:lnTo>
                  <a:pt x="552" y="0"/>
                </a:lnTo>
                <a:lnTo>
                  <a:pt x="559" y="0"/>
                </a:lnTo>
                <a:lnTo>
                  <a:pt x="565" y="7"/>
                </a:lnTo>
                <a:lnTo>
                  <a:pt x="572" y="7"/>
                </a:lnTo>
                <a:lnTo>
                  <a:pt x="579" y="7"/>
                </a:lnTo>
                <a:lnTo>
                  <a:pt x="586" y="13"/>
                </a:lnTo>
                <a:lnTo>
                  <a:pt x="593" y="13"/>
                </a:lnTo>
                <a:lnTo>
                  <a:pt x="599" y="20"/>
                </a:lnTo>
                <a:lnTo>
                  <a:pt x="606" y="20"/>
                </a:lnTo>
                <a:lnTo>
                  <a:pt x="613" y="27"/>
                </a:lnTo>
                <a:lnTo>
                  <a:pt x="620" y="34"/>
                </a:lnTo>
                <a:lnTo>
                  <a:pt x="627" y="34"/>
                </a:lnTo>
                <a:lnTo>
                  <a:pt x="633" y="41"/>
                </a:lnTo>
                <a:lnTo>
                  <a:pt x="640" y="47"/>
                </a:lnTo>
                <a:lnTo>
                  <a:pt x="647" y="47"/>
                </a:lnTo>
                <a:lnTo>
                  <a:pt x="654" y="54"/>
                </a:lnTo>
                <a:lnTo>
                  <a:pt x="661" y="61"/>
                </a:lnTo>
                <a:lnTo>
                  <a:pt x="668" y="68"/>
                </a:lnTo>
                <a:lnTo>
                  <a:pt x="674" y="75"/>
                </a:lnTo>
                <a:lnTo>
                  <a:pt x="681" y="82"/>
                </a:lnTo>
                <a:lnTo>
                  <a:pt x="688" y="88"/>
                </a:lnTo>
                <a:lnTo>
                  <a:pt x="695" y="95"/>
                </a:lnTo>
                <a:lnTo>
                  <a:pt x="702" y="102"/>
                </a:lnTo>
                <a:lnTo>
                  <a:pt x="708" y="102"/>
                </a:lnTo>
                <a:lnTo>
                  <a:pt x="715" y="109"/>
                </a:lnTo>
                <a:lnTo>
                  <a:pt x="715" y="116"/>
                </a:lnTo>
                <a:lnTo>
                  <a:pt x="722" y="122"/>
                </a:lnTo>
                <a:lnTo>
                  <a:pt x="729" y="122"/>
                </a:lnTo>
                <a:lnTo>
                  <a:pt x="736" y="129"/>
                </a:lnTo>
                <a:lnTo>
                  <a:pt x="736" y="136"/>
                </a:lnTo>
                <a:lnTo>
                  <a:pt x="742" y="143"/>
                </a:lnTo>
                <a:lnTo>
                  <a:pt x="749" y="150"/>
                </a:lnTo>
                <a:lnTo>
                  <a:pt x="756" y="156"/>
                </a:lnTo>
                <a:lnTo>
                  <a:pt x="763" y="163"/>
                </a:lnTo>
                <a:lnTo>
                  <a:pt x="770" y="170"/>
                </a:lnTo>
                <a:lnTo>
                  <a:pt x="777" y="177"/>
                </a:lnTo>
                <a:lnTo>
                  <a:pt x="783" y="184"/>
                </a:lnTo>
                <a:lnTo>
                  <a:pt x="790" y="191"/>
                </a:lnTo>
                <a:lnTo>
                  <a:pt x="797" y="197"/>
                </a:lnTo>
                <a:lnTo>
                  <a:pt x="797" y="204"/>
                </a:lnTo>
                <a:lnTo>
                  <a:pt x="804" y="211"/>
                </a:lnTo>
                <a:lnTo>
                  <a:pt x="811" y="211"/>
                </a:lnTo>
                <a:lnTo>
                  <a:pt x="817" y="218"/>
                </a:lnTo>
                <a:lnTo>
                  <a:pt x="817" y="225"/>
                </a:lnTo>
                <a:lnTo>
                  <a:pt x="824" y="231"/>
                </a:lnTo>
                <a:lnTo>
                  <a:pt x="831" y="238"/>
                </a:lnTo>
                <a:lnTo>
                  <a:pt x="838" y="245"/>
                </a:lnTo>
                <a:lnTo>
                  <a:pt x="845" y="252"/>
                </a:lnTo>
                <a:lnTo>
                  <a:pt x="851" y="259"/>
                </a:lnTo>
                <a:lnTo>
                  <a:pt x="858" y="265"/>
                </a:lnTo>
                <a:lnTo>
                  <a:pt x="858" y="272"/>
                </a:lnTo>
                <a:lnTo>
                  <a:pt x="865" y="279"/>
                </a:lnTo>
                <a:lnTo>
                  <a:pt x="872" y="279"/>
                </a:lnTo>
                <a:lnTo>
                  <a:pt x="879" y="286"/>
                </a:lnTo>
                <a:lnTo>
                  <a:pt x="879" y="293"/>
                </a:lnTo>
                <a:lnTo>
                  <a:pt x="886" y="300"/>
                </a:lnTo>
                <a:lnTo>
                  <a:pt x="892" y="306"/>
                </a:lnTo>
                <a:lnTo>
                  <a:pt x="899" y="313"/>
                </a:lnTo>
                <a:lnTo>
                  <a:pt x="906" y="320"/>
                </a:lnTo>
                <a:lnTo>
                  <a:pt x="913" y="327"/>
                </a:lnTo>
                <a:lnTo>
                  <a:pt x="920" y="334"/>
                </a:lnTo>
                <a:lnTo>
                  <a:pt x="926" y="340"/>
                </a:lnTo>
                <a:lnTo>
                  <a:pt x="933" y="347"/>
                </a:lnTo>
                <a:lnTo>
                  <a:pt x="940" y="354"/>
                </a:lnTo>
                <a:lnTo>
                  <a:pt x="947" y="361"/>
                </a:lnTo>
                <a:lnTo>
                  <a:pt x="947" y="368"/>
                </a:lnTo>
                <a:lnTo>
                  <a:pt x="954" y="374"/>
                </a:lnTo>
                <a:lnTo>
                  <a:pt x="960" y="374"/>
                </a:lnTo>
                <a:lnTo>
                  <a:pt x="967" y="381"/>
                </a:lnTo>
                <a:lnTo>
                  <a:pt x="967" y="388"/>
                </a:lnTo>
                <a:lnTo>
                  <a:pt x="974" y="395"/>
                </a:lnTo>
                <a:lnTo>
                  <a:pt x="981" y="402"/>
                </a:lnTo>
                <a:lnTo>
                  <a:pt x="988" y="409"/>
                </a:lnTo>
                <a:lnTo>
                  <a:pt x="995" y="415"/>
                </a:lnTo>
                <a:lnTo>
                  <a:pt x="1001" y="422"/>
                </a:lnTo>
                <a:lnTo>
                  <a:pt x="1008" y="429"/>
                </a:lnTo>
                <a:lnTo>
                  <a:pt x="1015" y="436"/>
                </a:lnTo>
                <a:lnTo>
                  <a:pt x="1022" y="443"/>
                </a:lnTo>
                <a:lnTo>
                  <a:pt x="1029" y="449"/>
                </a:lnTo>
                <a:lnTo>
                  <a:pt x="1035" y="456"/>
                </a:lnTo>
                <a:lnTo>
                  <a:pt x="1042" y="463"/>
                </a:lnTo>
                <a:lnTo>
                  <a:pt x="1049" y="470"/>
                </a:lnTo>
                <a:lnTo>
                  <a:pt x="1056" y="477"/>
                </a:lnTo>
                <a:lnTo>
                  <a:pt x="1063" y="483"/>
                </a:lnTo>
                <a:lnTo>
                  <a:pt x="1069" y="490"/>
                </a:lnTo>
                <a:lnTo>
                  <a:pt x="1076" y="497"/>
                </a:lnTo>
                <a:lnTo>
                  <a:pt x="1083" y="504"/>
                </a:lnTo>
                <a:lnTo>
                  <a:pt x="1090" y="511"/>
                </a:lnTo>
                <a:lnTo>
                  <a:pt x="1097" y="518"/>
                </a:lnTo>
                <a:lnTo>
                  <a:pt x="1104" y="524"/>
                </a:lnTo>
                <a:lnTo>
                  <a:pt x="1110" y="531"/>
                </a:lnTo>
                <a:lnTo>
                  <a:pt x="1117" y="538"/>
                </a:lnTo>
                <a:lnTo>
                  <a:pt x="1124" y="545"/>
                </a:lnTo>
                <a:lnTo>
                  <a:pt x="1131" y="552"/>
                </a:lnTo>
                <a:lnTo>
                  <a:pt x="1138" y="558"/>
                </a:lnTo>
                <a:lnTo>
                  <a:pt x="1144" y="565"/>
                </a:lnTo>
                <a:lnTo>
                  <a:pt x="1151" y="572"/>
                </a:lnTo>
                <a:lnTo>
                  <a:pt x="1158" y="579"/>
                </a:lnTo>
                <a:lnTo>
                  <a:pt x="1165" y="579"/>
                </a:lnTo>
                <a:lnTo>
                  <a:pt x="1172" y="586"/>
                </a:lnTo>
                <a:lnTo>
                  <a:pt x="1178" y="592"/>
                </a:lnTo>
                <a:lnTo>
                  <a:pt x="1185" y="599"/>
                </a:lnTo>
                <a:lnTo>
                  <a:pt x="1192" y="606"/>
                </a:lnTo>
                <a:lnTo>
                  <a:pt x="1199" y="613"/>
                </a:lnTo>
                <a:lnTo>
                  <a:pt x="1206" y="620"/>
                </a:lnTo>
                <a:lnTo>
                  <a:pt x="1213" y="627"/>
                </a:lnTo>
                <a:lnTo>
                  <a:pt x="1219" y="633"/>
                </a:lnTo>
                <a:lnTo>
                  <a:pt x="1226" y="633"/>
                </a:lnTo>
                <a:lnTo>
                  <a:pt x="1233" y="640"/>
                </a:lnTo>
                <a:lnTo>
                  <a:pt x="1240" y="647"/>
                </a:lnTo>
                <a:lnTo>
                  <a:pt x="1247" y="654"/>
                </a:lnTo>
                <a:lnTo>
                  <a:pt x="1253" y="661"/>
                </a:lnTo>
                <a:lnTo>
                  <a:pt x="1260" y="667"/>
                </a:lnTo>
                <a:lnTo>
                  <a:pt x="1267" y="674"/>
                </a:lnTo>
                <a:lnTo>
                  <a:pt x="1274" y="674"/>
                </a:lnTo>
                <a:lnTo>
                  <a:pt x="1281" y="681"/>
                </a:lnTo>
                <a:lnTo>
                  <a:pt x="1287" y="688"/>
                </a:lnTo>
                <a:lnTo>
                  <a:pt x="1294" y="695"/>
                </a:lnTo>
                <a:lnTo>
                  <a:pt x="1301" y="701"/>
                </a:lnTo>
                <a:lnTo>
                  <a:pt x="1308" y="708"/>
                </a:lnTo>
                <a:lnTo>
                  <a:pt x="1315" y="708"/>
                </a:lnTo>
                <a:lnTo>
                  <a:pt x="1322" y="715"/>
                </a:lnTo>
                <a:lnTo>
                  <a:pt x="1328" y="722"/>
                </a:lnTo>
                <a:lnTo>
                  <a:pt x="1335" y="729"/>
                </a:lnTo>
                <a:lnTo>
                  <a:pt x="1342" y="736"/>
                </a:lnTo>
                <a:lnTo>
                  <a:pt x="1349" y="736"/>
                </a:lnTo>
                <a:lnTo>
                  <a:pt x="1356" y="742"/>
                </a:lnTo>
                <a:lnTo>
                  <a:pt x="1362" y="749"/>
                </a:lnTo>
                <a:lnTo>
                  <a:pt x="1369" y="756"/>
                </a:lnTo>
                <a:lnTo>
                  <a:pt x="1376" y="756"/>
                </a:lnTo>
                <a:lnTo>
                  <a:pt x="1383" y="763"/>
                </a:lnTo>
                <a:lnTo>
                  <a:pt x="1390" y="770"/>
                </a:lnTo>
                <a:lnTo>
                  <a:pt x="1396" y="770"/>
                </a:lnTo>
                <a:lnTo>
                  <a:pt x="1403" y="776"/>
                </a:lnTo>
                <a:lnTo>
                  <a:pt x="1410" y="783"/>
                </a:lnTo>
                <a:lnTo>
                  <a:pt x="1417" y="790"/>
                </a:lnTo>
                <a:lnTo>
                  <a:pt x="1424" y="797"/>
                </a:lnTo>
                <a:lnTo>
                  <a:pt x="1431" y="797"/>
                </a:lnTo>
                <a:lnTo>
                  <a:pt x="1437" y="804"/>
                </a:lnTo>
                <a:lnTo>
                  <a:pt x="1444" y="810"/>
                </a:lnTo>
                <a:lnTo>
                  <a:pt x="1451" y="810"/>
                </a:lnTo>
                <a:lnTo>
                  <a:pt x="1458" y="817"/>
                </a:lnTo>
                <a:lnTo>
                  <a:pt x="1465" y="824"/>
                </a:lnTo>
                <a:lnTo>
                  <a:pt x="1471" y="824"/>
                </a:lnTo>
                <a:lnTo>
                  <a:pt x="1478" y="831"/>
                </a:lnTo>
                <a:lnTo>
                  <a:pt x="1485" y="838"/>
                </a:lnTo>
                <a:lnTo>
                  <a:pt x="1492" y="845"/>
                </a:lnTo>
                <a:lnTo>
                  <a:pt x="1499" y="845"/>
                </a:lnTo>
                <a:lnTo>
                  <a:pt x="1505" y="851"/>
                </a:lnTo>
                <a:lnTo>
                  <a:pt x="1512" y="858"/>
                </a:lnTo>
                <a:lnTo>
                  <a:pt x="1519" y="858"/>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00" name="Freeform 80">
            <a:extLst>
              <a:ext uri="{FF2B5EF4-FFF2-40B4-BE49-F238E27FC236}">
                <a16:creationId xmlns:a16="http://schemas.microsoft.com/office/drawing/2014/main" id="{770CF40B-8452-4E47-8DEE-6861C78A21BE}"/>
              </a:ext>
            </a:extLst>
          </p:cNvPr>
          <p:cNvSpPr>
            <a:spLocks/>
          </p:cNvSpPr>
          <p:nvPr/>
        </p:nvSpPr>
        <p:spPr bwMode="auto">
          <a:xfrm>
            <a:off x="5627688" y="2046288"/>
            <a:ext cx="1654175" cy="725487"/>
          </a:xfrm>
          <a:custGeom>
            <a:avLst/>
            <a:gdLst>
              <a:gd name="T0" fmla="*/ 14 w 1042"/>
              <a:gd name="T1" fmla="*/ 14 h 457"/>
              <a:gd name="T2" fmla="*/ 34 w 1042"/>
              <a:gd name="T3" fmla="*/ 27 h 457"/>
              <a:gd name="T4" fmla="*/ 55 w 1042"/>
              <a:gd name="T5" fmla="*/ 34 h 457"/>
              <a:gd name="T6" fmla="*/ 75 w 1042"/>
              <a:gd name="T7" fmla="*/ 48 h 457"/>
              <a:gd name="T8" fmla="*/ 95 w 1042"/>
              <a:gd name="T9" fmla="*/ 61 h 457"/>
              <a:gd name="T10" fmla="*/ 116 w 1042"/>
              <a:gd name="T11" fmla="*/ 75 h 457"/>
              <a:gd name="T12" fmla="*/ 136 w 1042"/>
              <a:gd name="T13" fmla="*/ 89 h 457"/>
              <a:gd name="T14" fmla="*/ 157 w 1042"/>
              <a:gd name="T15" fmla="*/ 96 h 457"/>
              <a:gd name="T16" fmla="*/ 177 w 1042"/>
              <a:gd name="T17" fmla="*/ 109 h 457"/>
              <a:gd name="T18" fmla="*/ 198 w 1042"/>
              <a:gd name="T19" fmla="*/ 123 h 457"/>
              <a:gd name="T20" fmla="*/ 218 w 1042"/>
              <a:gd name="T21" fmla="*/ 136 h 457"/>
              <a:gd name="T22" fmla="*/ 239 w 1042"/>
              <a:gd name="T23" fmla="*/ 143 h 457"/>
              <a:gd name="T24" fmla="*/ 259 w 1042"/>
              <a:gd name="T25" fmla="*/ 157 h 457"/>
              <a:gd name="T26" fmla="*/ 279 w 1042"/>
              <a:gd name="T27" fmla="*/ 164 h 457"/>
              <a:gd name="T28" fmla="*/ 300 w 1042"/>
              <a:gd name="T29" fmla="*/ 177 h 457"/>
              <a:gd name="T30" fmla="*/ 320 w 1042"/>
              <a:gd name="T31" fmla="*/ 184 h 457"/>
              <a:gd name="T32" fmla="*/ 341 w 1042"/>
              <a:gd name="T33" fmla="*/ 198 h 457"/>
              <a:gd name="T34" fmla="*/ 361 w 1042"/>
              <a:gd name="T35" fmla="*/ 205 h 457"/>
              <a:gd name="T36" fmla="*/ 382 w 1042"/>
              <a:gd name="T37" fmla="*/ 218 h 457"/>
              <a:gd name="T38" fmla="*/ 402 w 1042"/>
              <a:gd name="T39" fmla="*/ 225 h 457"/>
              <a:gd name="T40" fmla="*/ 422 w 1042"/>
              <a:gd name="T41" fmla="*/ 232 h 457"/>
              <a:gd name="T42" fmla="*/ 443 w 1042"/>
              <a:gd name="T43" fmla="*/ 245 h 457"/>
              <a:gd name="T44" fmla="*/ 463 w 1042"/>
              <a:gd name="T45" fmla="*/ 252 h 457"/>
              <a:gd name="T46" fmla="*/ 484 w 1042"/>
              <a:gd name="T47" fmla="*/ 259 h 457"/>
              <a:gd name="T48" fmla="*/ 504 w 1042"/>
              <a:gd name="T49" fmla="*/ 266 h 457"/>
              <a:gd name="T50" fmla="*/ 525 w 1042"/>
              <a:gd name="T51" fmla="*/ 279 h 457"/>
              <a:gd name="T52" fmla="*/ 545 w 1042"/>
              <a:gd name="T53" fmla="*/ 286 h 457"/>
              <a:gd name="T54" fmla="*/ 566 w 1042"/>
              <a:gd name="T55" fmla="*/ 293 h 457"/>
              <a:gd name="T56" fmla="*/ 586 w 1042"/>
              <a:gd name="T57" fmla="*/ 300 h 457"/>
              <a:gd name="T58" fmla="*/ 606 w 1042"/>
              <a:gd name="T59" fmla="*/ 314 h 457"/>
              <a:gd name="T60" fmla="*/ 627 w 1042"/>
              <a:gd name="T61" fmla="*/ 320 h 457"/>
              <a:gd name="T62" fmla="*/ 647 w 1042"/>
              <a:gd name="T63" fmla="*/ 327 h 457"/>
              <a:gd name="T64" fmla="*/ 668 w 1042"/>
              <a:gd name="T65" fmla="*/ 334 h 457"/>
              <a:gd name="T66" fmla="*/ 688 w 1042"/>
              <a:gd name="T67" fmla="*/ 341 h 457"/>
              <a:gd name="T68" fmla="*/ 709 w 1042"/>
              <a:gd name="T69" fmla="*/ 348 h 457"/>
              <a:gd name="T70" fmla="*/ 729 w 1042"/>
              <a:gd name="T71" fmla="*/ 354 h 457"/>
              <a:gd name="T72" fmla="*/ 749 w 1042"/>
              <a:gd name="T73" fmla="*/ 368 h 457"/>
              <a:gd name="T74" fmla="*/ 770 w 1042"/>
              <a:gd name="T75" fmla="*/ 375 h 457"/>
              <a:gd name="T76" fmla="*/ 790 w 1042"/>
              <a:gd name="T77" fmla="*/ 382 h 457"/>
              <a:gd name="T78" fmla="*/ 811 w 1042"/>
              <a:gd name="T79" fmla="*/ 388 h 457"/>
              <a:gd name="T80" fmla="*/ 831 w 1042"/>
              <a:gd name="T81" fmla="*/ 395 h 457"/>
              <a:gd name="T82" fmla="*/ 852 w 1042"/>
              <a:gd name="T83" fmla="*/ 402 h 457"/>
              <a:gd name="T84" fmla="*/ 872 w 1042"/>
              <a:gd name="T85" fmla="*/ 409 h 457"/>
              <a:gd name="T86" fmla="*/ 893 w 1042"/>
              <a:gd name="T87" fmla="*/ 416 h 457"/>
              <a:gd name="T88" fmla="*/ 913 w 1042"/>
              <a:gd name="T89" fmla="*/ 423 h 457"/>
              <a:gd name="T90" fmla="*/ 933 w 1042"/>
              <a:gd name="T91" fmla="*/ 429 h 457"/>
              <a:gd name="T92" fmla="*/ 954 w 1042"/>
              <a:gd name="T93" fmla="*/ 429 h 457"/>
              <a:gd name="T94" fmla="*/ 974 w 1042"/>
              <a:gd name="T95" fmla="*/ 436 h 457"/>
              <a:gd name="T96" fmla="*/ 995 w 1042"/>
              <a:gd name="T97" fmla="*/ 443 h 457"/>
              <a:gd name="T98" fmla="*/ 1015 w 1042"/>
              <a:gd name="T99" fmla="*/ 450 h 457"/>
              <a:gd name="T100" fmla="*/ 1036 w 1042"/>
              <a:gd name="T101" fmla="*/ 457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42" h="457">
                <a:moveTo>
                  <a:pt x="0" y="0"/>
                </a:moveTo>
                <a:lnTo>
                  <a:pt x="7" y="7"/>
                </a:lnTo>
                <a:lnTo>
                  <a:pt x="14" y="14"/>
                </a:lnTo>
                <a:lnTo>
                  <a:pt x="21" y="14"/>
                </a:lnTo>
                <a:lnTo>
                  <a:pt x="27" y="21"/>
                </a:lnTo>
                <a:lnTo>
                  <a:pt x="34" y="27"/>
                </a:lnTo>
                <a:lnTo>
                  <a:pt x="41" y="27"/>
                </a:lnTo>
                <a:lnTo>
                  <a:pt x="48" y="34"/>
                </a:lnTo>
                <a:lnTo>
                  <a:pt x="55" y="34"/>
                </a:lnTo>
                <a:lnTo>
                  <a:pt x="61" y="41"/>
                </a:lnTo>
                <a:lnTo>
                  <a:pt x="68" y="41"/>
                </a:lnTo>
                <a:lnTo>
                  <a:pt x="75" y="48"/>
                </a:lnTo>
                <a:lnTo>
                  <a:pt x="82" y="55"/>
                </a:lnTo>
                <a:lnTo>
                  <a:pt x="89" y="55"/>
                </a:lnTo>
                <a:lnTo>
                  <a:pt x="95" y="61"/>
                </a:lnTo>
                <a:lnTo>
                  <a:pt x="102" y="68"/>
                </a:lnTo>
                <a:lnTo>
                  <a:pt x="109" y="68"/>
                </a:lnTo>
                <a:lnTo>
                  <a:pt x="116" y="75"/>
                </a:lnTo>
                <a:lnTo>
                  <a:pt x="123" y="75"/>
                </a:lnTo>
                <a:lnTo>
                  <a:pt x="130" y="82"/>
                </a:lnTo>
                <a:lnTo>
                  <a:pt x="136" y="89"/>
                </a:lnTo>
                <a:lnTo>
                  <a:pt x="143" y="89"/>
                </a:lnTo>
                <a:lnTo>
                  <a:pt x="150" y="96"/>
                </a:lnTo>
                <a:lnTo>
                  <a:pt x="157" y="96"/>
                </a:lnTo>
                <a:lnTo>
                  <a:pt x="164" y="102"/>
                </a:lnTo>
                <a:lnTo>
                  <a:pt x="170" y="102"/>
                </a:lnTo>
                <a:lnTo>
                  <a:pt x="177" y="109"/>
                </a:lnTo>
                <a:lnTo>
                  <a:pt x="184" y="116"/>
                </a:lnTo>
                <a:lnTo>
                  <a:pt x="191" y="116"/>
                </a:lnTo>
                <a:lnTo>
                  <a:pt x="198" y="123"/>
                </a:lnTo>
                <a:lnTo>
                  <a:pt x="204" y="123"/>
                </a:lnTo>
                <a:lnTo>
                  <a:pt x="211" y="130"/>
                </a:lnTo>
                <a:lnTo>
                  <a:pt x="218" y="136"/>
                </a:lnTo>
                <a:lnTo>
                  <a:pt x="225" y="136"/>
                </a:lnTo>
                <a:lnTo>
                  <a:pt x="232" y="136"/>
                </a:lnTo>
                <a:lnTo>
                  <a:pt x="239" y="143"/>
                </a:lnTo>
                <a:lnTo>
                  <a:pt x="245" y="150"/>
                </a:lnTo>
                <a:lnTo>
                  <a:pt x="252" y="150"/>
                </a:lnTo>
                <a:lnTo>
                  <a:pt x="259" y="157"/>
                </a:lnTo>
                <a:lnTo>
                  <a:pt x="266" y="157"/>
                </a:lnTo>
                <a:lnTo>
                  <a:pt x="273" y="157"/>
                </a:lnTo>
                <a:lnTo>
                  <a:pt x="279" y="164"/>
                </a:lnTo>
                <a:lnTo>
                  <a:pt x="286" y="170"/>
                </a:lnTo>
                <a:lnTo>
                  <a:pt x="293" y="170"/>
                </a:lnTo>
                <a:lnTo>
                  <a:pt x="300" y="177"/>
                </a:lnTo>
                <a:lnTo>
                  <a:pt x="307" y="177"/>
                </a:lnTo>
                <a:lnTo>
                  <a:pt x="313" y="184"/>
                </a:lnTo>
                <a:lnTo>
                  <a:pt x="320" y="184"/>
                </a:lnTo>
                <a:lnTo>
                  <a:pt x="327" y="191"/>
                </a:lnTo>
                <a:lnTo>
                  <a:pt x="334" y="191"/>
                </a:lnTo>
                <a:lnTo>
                  <a:pt x="341" y="198"/>
                </a:lnTo>
                <a:lnTo>
                  <a:pt x="348" y="198"/>
                </a:lnTo>
                <a:lnTo>
                  <a:pt x="354" y="205"/>
                </a:lnTo>
                <a:lnTo>
                  <a:pt x="361" y="205"/>
                </a:lnTo>
                <a:lnTo>
                  <a:pt x="368" y="211"/>
                </a:lnTo>
                <a:lnTo>
                  <a:pt x="375" y="211"/>
                </a:lnTo>
                <a:lnTo>
                  <a:pt x="382" y="218"/>
                </a:lnTo>
                <a:lnTo>
                  <a:pt x="388" y="218"/>
                </a:lnTo>
                <a:lnTo>
                  <a:pt x="395" y="218"/>
                </a:lnTo>
                <a:lnTo>
                  <a:pt x="402" y="225"/>
                </a:lnTo>
                <a:lnTo>
                  <a:pt x="409" y="225"/>
                </a:lnTo>
                <a:lnTo>
                  <a:pt x="416" y="232"/>
                </a:lnTo>
                <a:lnTo>
                  <a:pt x="422" y="232"/>
                </a:lnTo>
                <a:lnTo>
                  <a:pt x="429" y="239"/>
                </a:lnTo>
                <a:lnTo>
                  <a:pt x="436" y="239"/>
                </a:lnTo>
                <a:lnTo>
                  <a:pt x="443" y="245"/>
                </a:lnTo>
                <a:lnTo>
                  <a:pt x="450" y="245"/>
                </a:lnTo>
                <a:lnTo>
                  <a:pt x="457" y="252"/>
                </a:lnTo>
                <a:lnTo>
                  <a:pt x="463" y="252"/>
                </a:lnTo>
                <a:lnTo>
                  <a:pt x="470" y="259"/>
                </a:lnTo>
                <a:lnTo>
                  <a:pt x="477" y="259"/>
                </a:lnTo>
                <a:lnTo>
                  <a:pt x="484" y="259"/>
                </a:lnTo>
                <a:lnTo>
                  <a:pt x="491" y="266"/>
                </a:lnTo>
                <a:lnTo>
                  <a:pt x="497" y="266"/>
                </a:lnTo>
                <a:lnTo>
                  <a:pt x="504" y="266"/>
                </a:lnTo>
                <a:lnTo>
                  <a:pt x="511" y="273"/>
                </a:lnTo>
                <a:lnTo>
                  <a:pt x="518" y="273"/>
                </a:lnTo>
                <a:lnTo>
                  <a:pt x="525" y="279"/>
                </a:lnTo>
                <a:lnTo>
                  <a:pt x="531" y="279"/>
                </a:lnTo>
                <a:lnTo>
                  <a:pt x="538" y="286"/>
                </a:lnTo>
                <a:lnTo>
                  <a:pt x="545" y="286"/>
                </a:lnTo>
                <a:lnTo>
                  <a:pt x="552" y="293"/>
                </a:lnTo>
                <a:lnTo>
                  <a:pt x="559" y="293"/>
                </a:lnTo>
                <a:lnTo>
                  <a:pt x="566" y="293"/>
                </a:lnTo>
                <a:lnTo>
                  <a:pt x="572" y="300"/>
                </a:lnTo>
                <a:lnTo>
                  <a:pt x="579" y="300"/>
                </a:lnTo>
                <a:lnTo>
                  <a:pt x="586" y="300"/>
                </a:lnTo>
                <a:lnTo>
                  <a:pt x="593" y="307"/>
                </a:lnTo>
                <a:lnTo>
                  <a:pt x="600" y="307"/>
                </a:lnTo>
                <a:lnTo>
                  <a:pt x="606" y="314"/>
                </a:lnTo>
                <a:lnTo>
                  <a:pt x="613" y="314"/>
                </a:lnTo>
                <a:lnTo>
                  <a:pt x="620" y="320"/>
                </a:lnTo>
                <a:lnTo>
                  <a:pt x="627" y="320"/>
                </a:lnTo>
                <a:lnTo>
                  <a:pt x="634" y="320"/>
                </a:lnTo>
                <a:lnTo>
                  <a:pt x="640" y="327"/>
                </a:lnTo>
                <a:lnTo>
                  <a:pt x="647" y="327"/>
                </a:lnTo>
                <a:lnTo>
                  <a:pt x="654" y="334"/>
                </a:lnTo>
                <a:lnTo>
                  <a:pt x="661" y="334"/>
                </a:lnTo>
                <a:lnTo>
                  <a:pt x="668" y="334"/>
                </a:lnTo>
                <a:lnTo>
                  <a:pt x="675" y="341"/>
                </a:lnTo>
                <a:lnTo>
                  <a:pt x="681" y="341"/>
                </a:lnTo>
                <a:lnTo>
                  <a:pt x="688" y="341"/>
                </a:lnTo>
                <a:lnTo>
                  <a:pt x="695" y="348"/>
                </a:lnTo>
                <a:lnTo>
                  <a:pt x="702" y="348"/>
                </a:lnTo>
                <a:lnTo>
                  <a:pt x="709" y="348"/>
                </a:lnTo>
                <a:lnTo>
                  <a:pt x="715" y="354"/>
                </a:lnTo>
                <a:lnTo>
                  <a:pt x="722" y="354"/>
                </a:lnTo>
                <a:lnTo>
                  <a:pt x="729" y="354"/>
                </a:lnTo>
                <a:lnTo>
                  <a:pt x="736" y="361"/>
                </a:lnTo>
                <a:lnTo>
                  <a:pt x="743" y="361"/>
                </a:lnTo>
                <a:lnTo>
                  <a:pt x="749" y="368"/>
                </a:lnTo>
                <a:lnTo>
                  <a:pt x="756" y="368"/>
                </a:lnTo>
                <a:lnTo>
                  <a:pt x="763" y="368"/>
                </a:lnTo>
                <a:lnTo>
                  <a:pt x="770" y="375"/>
                </a:lnTo>
                <a:lnTo>
                  <a:pt x="777" y="375"/>
                </a:lnTo>
                <a:lnTo>
                  <a:pt x="784" y="375"/>
                </a:lnTo>
                <a:lnTo>
                  <a:pt x="790" y="382"/>
                </a:lnTo>
                <a:lnTo>
                  <a:pt x="797" y="382"/>
                </a:lnTo>
                <a:lnTo>
                  <a:pt x="804" y="382"/>
                </a:lnTo>
                <a:lnTo>
                  <a:pt x="811" y="388"/>
                </a:lnTo>
                <a:lnTo>
                  <a:pt x="818" y="388"/>
                </a:lnTo>
                <a:lnTo>
                  <a:pt x="824" y="388"/>
                </a:lnTo>
                <a:lnTo>
                  <a:pt x="831" y="395"/>
                </a:lnTo>
                <a:lnTo>
                  <a:pt x="838" y="395"/>
                </a:lnTo>
                <a:lnTo>
                  <a:pt x="845" y="395"/>
                </a:lnTo>
                <a:lnTo>
                  <a:pt x="852" y="402"/>
                </a:lnTo>
                <a:lnTo>
                  <a:pt x="858" y="402"/>
                </a:lnTo>
                <a:lnTo>
                  <a:pt x="865" y="402"/>
                </a:lnTo>
                <a:lnTo>
                  <a:pt x="872" y="409"/>
                </a:lnTo>
                <a:lnTo>
                  <a:pt x="879" y="409"/>
                </a:lnTo>
                <a:lnTo>
                  <a:pt x="886" y="409"/>
                </a:lnTo>
                <a:lnTo>
                  <a:pt x="893" y="416"/>
                </a:lnTo>
                <a:lnTo>
                  <a:pt x="899" y="416"/>
                </a:lnTo>
                <a:lnTo>
                  <a:pt x="906" y="416"/>
                </a:lnTo>
                <a:lnTo>
                  <a:pt x="913" y="423"/>
                </a:lnTo>
                <a:lnTo>
                  <a:pt x="920" y="423"/>
                </a:lnTo>
                <a:lnTo>
                  <a:pt x="927" y="423"/>
                </a:lnTo>
                <a:lnTo>
                  <a:pt x="933" y="429"/>
                </a:lnTo>
                <a:lnTo>
                  <a:pt x="940" y="429"/>
                </a:lnTo>
                <a:lnTo>
                  <a:pt x="947" y="429"/>
                </a:lnTo>
                <a:lnTo>
                  <a:pt x="954" y="429"/>
                </a:lnTo>
                <a:lnTo>
                  <a:pt x="961" y="436"/>
                </a:lnTo>
                <a:lnTo>
                  <a:pt x="967" y="436"/>
                </a:lnTo>
                <a:lnTo>
                  <a:pt x="974" y="436"/>
                </a:lnTo>
                <a:lnTo>
                  <a:pt x="981" y="443"/>
                </a:lnTo>
                <a:lnTo>
                  <a:pt x="988" y="443"/>
                </a:lnTo>
                <a:lnTo>
                  <a:pt x="995" y="443"/>
                </a:lnTo>
                <a:lnTo>
                  <a:pt x="1002" y="443"/>
                </a:lnTo>
                <a:lnTo>
                  <a:pt x="1008" y="450"/>
                </a:lnTo>
                <a:lnTo>
                  <a:pt x="1015" y="450"/>
                </a:lnTo>
                <a:lnTo>
                  <a:pt x="1022" y="450"/>
                </a:lnTo>
                <a:lnTo>
                  <a:pt x="1029" y="457"/>
                </a:lnTo>
                <a:lnTo>
                  <a:pt x="1036" y="457"/>
                </a:lnTo>
                <a:lnTo>
                  <a:pt x="1042" y="457"/>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01" name="Rectangle 81">
            <a:extLst>
              <a:ext uri="{FF2B5EF4-FFF2-40B4-BE49-F238E27FC236}">
                <a16:creationId xmlns:a16="http://schemas.microsoft.com/office/drawing/2014/main" id="{CC8D0BFE-3E22-430A-88E5-E0A903B70421}"/>
              </a:ext>
            </a:extLst>
          </p:cNvPr>
          <p:cNvSpPr>
            <a:spLocks noChangeArrowheads="1"/>
          </p:cNvSpPr>
          <p:nvPr/>
        </p:nvSpPr>
        <p:spPr bwMode="auto">
          <a:xfrm>
            <a:off x="5059363" y="4225925"/>
            <a:ext cx="21590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z/N</a:t>
            </a:r>
            <a:endParaRPr lang="en-US" altLang="en-US"/>
          </a:p>
        </p:txBody>
      </p:sp>
      <p:sp>
        <p:nvSpPr>
          <p:cNvPr id="5123" name="Text Box 3">
            <a:extLst>
              <a:ext uri="{FF2B5EF4-FFF2-40B4-BE49-F238E27FC236}">
                <a16:creationId xmlns:a16="http://schemas.microsoft.com/office/drawing/2014/main" id="{A4D30DA5-9A53-4AB0-9974-6F45A142534A}"/>
              </a:ext>
            </a:extLst>
          </p:cNvPr>
          <p:cNvSpPr txBox="1">
            <a:spLocks noChangeArrowheads="1"/>
          </p:cNvSpPr>
          <p:nvPr/>
        </p:nvSpPr>
        <p:spPr bwMode="auto">
          <a:xfrm>
            <a:off x="554328" y="4665662"/>
            <a:ext cx="5323893"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Approximate Near field distance N = a</a:t>
            </a:r>
            <a:r>
              <a:rPr lang="en-US" altLang="en-US" baseline="30000" dirty="0"/>
              <a:t>2</a:t>
            </a:r>
            <a:r>
              <a:rPr lang="en-US" altLang="en-US" dirty="0"/>
              <a:t>/</a:t>
            </a:r>
            <a:r>
              <a:rPr lang="en-US" altLang="en-US" dirty="0">
                <a:latin typeface="Symbol" panose="05050102010706020507" pitchFamily="18" charset="2"/>
              </a:rPr>
              <a:t>l</a:t>
            </a:r>
            <a:endParaRPr lang="en-US" altLang="en-US" dirty="0"/>
          </a:p>
        </p:txBody>
      </p:sp>
      <p:sp>
        <p:nvSpPr>
          <p:cNvPr id="5124" name="Text Box 4">
            <a:extLst>
              <a:ext uri="{FF2B5EF4-FFF2-40B4-BE49-F238E27FC236}">
                <a16:creationId xmlns:a16="http://schemas.microsoft.com/office/drawing/2014/main" id="{8954F41E-1721-4443-8560-257C0780C204}"/>
              </a:ext>
            </a:extLst>
          </p:cNvPr>
          <p:cNvSpPr txBox="1">
            <a:spLocks noChangeArrowheads="1"/>
          </p:cNvSpPr>
          <p:nvPr/>
        </p:nvSpPr>
        <p:spPr bwMode="auto">
          <a:xfrm>
            <a:off x="1203325" y="5165725"/>
            <a:ext cx="47418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Maxima: z = N/(2m+1)  m = 0,1,2,…</a:t>
            </a:r>
          </a:p>
          <a:p>
            <a:r>
              <a:rPr lang="en-US" altLang="en-US" dirty="0"/>
              <a:t>Minima:  z = N/2n   n = 1,2,3,...</a:t>
            </a:r>
          </a:p>
        </p:txBody>
      </p:sp>
      <p:sp>
        <p:nvSpPr>
          <p:cNvPr id="5125" name="Line 5">
            <a:extLst>
              <a:ext uri="{FF2B5EF4-FFF2-40B4-BE49-F238E27FC236}">
                <a16:creationId xmlns:a16="http://schemas.microsoft.com/office/drawing/2014/main" id="{1C4DFB56-E249-4283-A106-8BD363F96C67}"/>
              </a:ext>
            </a:extLst>
          </p:cNvPr>
          <p:cNvSpPr>
            <a:spLocks noChangeShapeType="1"/>
          </p:cNvSpPr>
          <p:nvPr/>
        </p:nvSpPr>
        <p:spPr bwMode="auto">
          <a:xfrm>
            <a:off x="4076700" y="736600"/>
            <a:ext cx="0" cy="3352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 name="Text Box 6">
            <a:extLst>
              <a:ext uri="{FF2B5EF4-FFF2-40B4-BE49-F238E27FC236}">
                <a16:creationId xmlns:a16="http://schemas.microsoft.com/office/drawing/2014/main" id="{7D14327E-5B42-4984-B20C-8F754F979188}"/>
              </a:ext>
            </a:extLst>
          </p:cNvPr>
          <p:cNvSpPr txBox="1">
            <a:spLocks noChangeArrowheads="1"/>
          </p:cNvSpPr>
          <p:nvPr/>
        </p:nvSpPr>
        <p:spPr bwMode="auto">
          <a:xfrm>
            <a:off x="304800" y="2438400"/>
            <a:ext cx="1768475"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 = 6.35 mm</a:t>
            </a:r>
          </a:p>
          <a:p>
            <a:r>
              <a:rPr lang="en-US" altLang="en-US"/>
              <a:t>f= 5 MHz</a:t>
            </a:r>
          </a:p>
          <a:p>
            <a:r>
              <a:rPr lang="en-US" altLang="en-US"/>
              <a:t>c = 1500 m/s</a:t>
            </a:r>
          </a:p>
        </p:txBody>
      </p:sp>
      <p:sp>
        <p:nvSpPr>
          <p:cNvPr id="5203" name="Text Box 83">
            <a:extLst>
              <a:ext uri="{FF2B5EF4-FFF2-40B4-BE49-F238E27FC236}">
                <a16:creationId xmlns:a16="http://schemas.microsoft.com/office/drawing/2014/main" id="{43292478-5269-4CA4-B811-0188667926A7}"/>
              </a:ext>
            </a:extLst>
          </p:cNvPr>
          <p:cNvSpPr txBox="1">
            <a:spLocks noChangeArrowheads="1"/>
          </p:cNvSpPr>
          <p:nvPr/>
        </p:nvSpPr>
        <p:spPr bwMode="auto">
          <a:xfrm>
            <a:off x="1889125" y="1127125"/>
            <a:ext cx="457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p>
        </p:txBody>
      </p:sp>
      <p:sp>
        <p:nvSpPr>
          <p:cNvPr id="5204" name="Line 84">
            <a:extLst>
              <a:ext uri="{FF2B5EF4-FFF2-40B4-BE49-F238E27FC236}">
                <a16:creationId xmlns:a16="http://schemas.microsoft.com/office/drawing/2014/main" id="{E9DC6FE6-BFAD-4C9F-BB45-A8ED5DB8156F}"/>
              </a:ext>
            </a:extLst>
          </p:cNvPr>
          <p:cNvSpPr>
            <a:spLocks noChangeShapeType="1"/>
          </p:cNvSpPr>
          <p:nvPr/>
        </p:nvSpPr>
        <p:spPr bwMode="auto">
          <a:xfrm>
            <a:off x="1752600" y="1600200"/>
            <a:ext cx="60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05" name="Text Box 85">
            <a:extLst>
              <a:ext uri="{FF2B5EF4-FFF2-40B4-BE49-F238E27FC236}">
                <a16:creationId xmlns:a16="http://schemas.microsoft.com/office/drawing/2014/main" id="{9C17B7F0-BB09-4A66-B774-DAC021D0810A}"/>
              </a:ext>
            </a:extLst>
          </p:cNvPr>
          <p:cNvSpPr txBox="1">
            <a:spLocks noChangeArrowheads="1"/>
          </p:cNvSpPr>
          <p:nvPr/>
        </p:nvSpPr>
        <p:spPr bwMode="auto">
          <a:xfrm>
            <a:off x="1800225" y="1538288"/>
            <a:ext cx="739775" cy="552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r</a:t>
            </a:r>
            <a:r>
              <a:rPr lang="en-US" altLang="en-US"/>
              <a:t>cv</a:t>
            </a:r>
            <a:r>
              <a:rPr lang="en-US" altLang="en-US" baseline="-25000"/>
              <a:t>0</a:t>
            </a:r>
            <a:endParaRPr lang="en-US" altLang="en-US"/>
          </a:p>
        </p:txBody>
      </p:sp>
      <p:sp>
        <p:nvSpPr>
          <p:cNvPr id="5206" name="Text Box 86">
            <a:extLst>
              <a:ext uri="{FF2B5EF4-FFF2-40B4-BE49-F238E27FC236}">
                <a16:creationId xmlns:a16="http://schemas.microsoft.com/office/drawing/2014/main" id="{0B849301-7463-4165-A317-80C6B88B6AB9}"/>
              </a:ext>
            </a:extLst>
          </p:cNvPr>
          <p:cNvSpPr txBox="1">
            <a:spLocks noChangeArrowheads="1"/>
          </p:cNvSpPr>
          <p:nvPr/>
        </p:nvSpPr>
        <p:spPr bwMode="auto">
          <a:xfrm>
            <a:off x="6096000" y="4876800"/>
            <a:ext cx="2667000" cy="11906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latin typeface="Times New Roman" panose="02020603050405020304" pitchFamily="18" charset="0"/>
              </a:rPr>
              <a:t>Example: for a 5 MHz,</a:t>
            </a:r>
          </a:p>
          <a:p>
            <a:r>
              <a:rPr lang="en-US" altLang="en-US" sz="1800">
                <a:latin typeface="Times New Roman" panose="02020603050405020304" pitchFamily="18" charset="0"/>
              </a:rPr>
              <a:t>1/2 in. diameter transducer radiating into water</a:t>
            </a:r>
          </a:p>
          <a:p>
            <a:r>
              <a:rPr lang="en-US" altLang="en-US" sz="1800">
                <a:latin typeface="Times New Roman" panose="02020603050405020304" pitchFamily="18" charset="0"/>
              </a:rPr>
              <a:t>    N = 5 in. (approx.)</a:t>
            </a:r>
            <a:endParaRPr lang="en-US" altLang="en-US">
              <a:latin typeface="Times New Roman" panose="02020603050405020304" pitchFamily="18" charset="0"/>
            </a:endParaRPr>
          </a:p>
        </p:txBody>
      </p:sp>
      <p:sp>
        <p:nvSpPr>
          <p:cNvPr id="5207" name="Text Box 87">
            <a:extLst>
              <a:ext uri="{FF2B5EF4-FFF2-40B4-BE49-F238E27FC236}">
                <a16:creationId xmlns:a16="http://schemas.microsoft.com/office/drawing/2014/main" id="{EBC33A15-549C-4923-BA3C-4AE5482FDC3A}"/>
              </a:ext>
            </a:extLst>
          </p:cNvPr>
          <p:cNvSpPr txBox="1">
            <a:spLocks noChangeArrowheads="1"/>
          </p:cNvSpPr>
          <p:nvPr/>
        </p:nvSpPr>
        <p:spPr bwMode="auto">
          <a:xfrm>
            <a:off x="457200" y="228600"/>
            <a:ext cx="22574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on-axis pressure:</a:t>
            </a:r>
          </a:p>
        </p:txBody>
      </p:sp>
      <p:grpSp>
        <p:nvGrpSpPr>
          <p:cNvPr id="5208" name="Group 88">
            <a:extLst>
              <a:ext uri="{FF2B5EF4-FFF2-40B4-BE49-F238E27FC236}">
                <a16:creationId xmlns:a16="http://schemas.microsoft.com/office/drawing/2014/main" id="{934C91BA-386E-4AF4-A723-2C2FFF1403A4}"/>
              </a:ext>
            </a:extLst>
          </p:cNvPr>
          <p:cNvGrpSpPr>
            <a:grpSpLocks/>
          </p:cNvGrpSpPr>
          <p:nvPr/>
        </p:nvGrpSpPr>
        <p:grpSpPr bwMode="auto">
          <a:xfrm>
            <a:off x="5878221" y="4421980"/>
            <a:ext cx="381000" cy="500063"/>
            <a:chOff x="4704" y="2016"/>
            <a:chExt cx="240" cy="315"/>
          </a:xfrm>
        </p:grpSpPr>
        <p:sp>
          <p:nvSpPr>
            <p:cNvPr id="5209" name="Oval 89">
              <a:extLst>
                <a:ext uri="{FF2B5EF4-FFF2-40B4-BE49-F238E27FC236}">
                  <a16:creationId xmlns:a16="http://schemas.microsoft.com/office/drawing/2014/main" id="{9A05705F-84DB-48D7-9650-BC371F440D99}"/>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10" name="Oval 90">
              <a:extLst>
                <a:ext uri="{FF2B5EF4-FFF2-40B4-BE49-F238E27FC236}">
                  <a16:creationId xmlns:a16="http://schemas.microsoft.com/office/drawing/2014/main" id="{86491D03-4959-4E0E-8BD4-1DDBF22A3D73}"/>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11" name="Rectangle 91">
              <a:extLst>
                <a:ext uri="{FF2B5EF4-FFF2-40B4-BE49-F238E27FC236}">
                  <a16:creationId xmlns:a16="http://schemas.microsoft.com/office/drawing/2014/main" id="{68A01513-7D1B-432E-9080-F5D17A72CAA7}"/>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12" name="Line 92">
              <a:extLst>
                <a:ext uri="{FF2B5EF4-FFF2-40B4-BE49-F238E27FC236}">
                  <a16:creationId xmlns:a16="http://schemas.microsoft.com/office/drawing/2014/main" id="{6397BA93-50E9-4735-8C39-22167953CC72}"/>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Ultra:Microsoft Office 98:Templates:Blank Presentation</Template>
  <TotalTime>17536</TotalTime>
  <Words>5875</Words>
  <Application>Microsoft Office PowerPoint</Application>
  <PresentationFormat>On-screen Show (4:3)</PresentationFormat>
  <Paragraphs>697</Paragraphs>
  <Slides>43</Slides>
  <Notes>43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43</vt:i4>
      </vt:variant>
    </vt:vector>
  </HeadingPairs>
  <TitlesOfParts>
    <vt:vector size="52" baseType="lpstr">
      <vt:lpstr>Arial</vt:lpstr>
      <vt:lpstr>Calibri</vt:lpstr>
      <vt:lpstr>Helvetica</vt:lpstr>
      <vt:lpstr>Symbol</vt:lpstr>
      <vt:lpstr>Times</vt:lpstr>
      <vt:lpstr>Times New Roman</vt:lpstr>
      <vt:lpstr>Blank Presentation</vt:lpstr>
      <vt:lpstr>Equation</vt:lpstr>
      <vt:lpstr>MathType 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Lester Schmerr</dc:creator>
  <cp:lastModifiedBy>Lester Schmerr</cp:lastModifiedBy>
  <cp:revision>86</cp:revision>
  <cp:lastPrinted>2021-10-27T02:53:15Z</cp:lastPrinted>
  <dcterms:created xsi:type="dcterms:W3CDTF">2000-10-14T20:07:36Z</dcterms:created>
  <dcterms:modified xsi:type="dcterms:W3CDTF">2021-10-27T03:06:24Z</dcterms:modified>
</cp:coreProperties>
</file>