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7"/>
  </p:notesMasterIdLst>
  <p:sldIdLst>
    <p:sldId id="261" r:id="rId2"/>
    <p:sldId id="266" r:id="rId3"/>
    <p:sldId id="262" r:id="rId4"/>
    <p:sldId id="256" r:id="rId5"/>
    <p:sldId id="257" r:id="rId6"/>
    <p:sldId id="258" r:id="rId7"/>
    <p:sldId id="259" r:id="rId8"/>
    <p:sldId id="260" r:id="rId9"/>
    <p:sldId id="267" r:id="rId10"/>
    <p:sldId id="271" r:id="rId11"/>
    <p:sldId id="270" r:id="rId12"/>
    <p:sldId id="268" r:id="rId13"/>
    <p:sldId id="269" r:id="rId14"/>
    <p:sldId id="272" r:id="rId15"/>
    <p:sldId id="273" r:id="rId16"/>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9941" autoAdjust="0"/>
  </p:normalViewPr>
  <p:slideViewPr>
    <p:cSldViewPr>
      <p:cViewPr varScale="1">
        <p:scale>
          <a:sx n="102" d="100"/>
          <a:sy n="102" d="100"/>
        </p:scale>
        <p:origin x="132" y="6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 Id="rId14"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5" Type="http://schemas.openxmlformats.org/officeDocument/2006/relationships/image" Target="../media/image24.wmf"/><Relationship Id="rId4" Type="http://schemas.openxmlformats.org/officeDocument/2006/relationships/image" Target="../media/image2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E0B652D8-F857-4976-AE90-B77256B0A4A0}" type="datetimeFigureOut">
              <a:rPr lang="en-US" smtClean="0"/>
              <a:t>10/24/2021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5A904B4E-D9F2-43A5-ACE5-80DE0E50733E}" type="slidenum">
              <a:rPr lang="en-US" smtClean="0"/>
              <a:t>‹#›</a:t>
            </a:fld>
            <a:endParaRPr lang="en-US"/>
          </a:p>
        </p:txBody>
      </p:sp>
    </p:spTree>
    <p:extLst>
      <p:ext uri="{BB962C8B-B14F-4D97-AF65-F5344CB8AC3E}">
        <p14:creationId xmlns:p14="http://schemas.microsoft.com/office/powerpoint/2010/main" val="232214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examine the system function and its experimental determination.</a:t>
            </a:r>
          </a:p>
        </p:txBody>
      </p:sp>
      <p:sp>
        <p:nvSpPr>
          <p:cNvPr id="4" name="Slide Number Placeholder 3"/>
          <p:cNvSpPr>
            <a:spLocks noGrp="1"/>
          </p:cNvSpPr>
          <p:nvPr>
            <p:ph type="sldNum" sz="quarter" idx="5"/>
          </p:nvPr>
        </p:nvSpPr>
        <p:spPr/>
        <p:txBody>
          <a:bodyPr/>
          <a:lstStyle/>
          <a:p>
            <a:fld id="{5A904B4E-D9F2-43A5-ACE5-80DE0E50733E}" type="slidenum">
              <a:rPr lang="en-US" smtClean="0"/>
              <a:t>1</a:t>
            </a:fld>
            <a:endParaRPr lang="en-US"/>
          </a:p>
        </p:txBody>
      </p:sp>
    </p:spTree>
    <p:extLst>
      <p:ext uri="{BB962C8B-B14F-4D97-AF65-F5344CB8AC3E}">
        <p14:creationId xmlns:p14="http://schemas.microsoft.com/office/powerpoint/2010/main" val="1637716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direct measurement of the system function  through deconvolution is much simpler than measuring and combining all the underlying system components , a knowledge of those components lets us examine how the measured voltage is affected by all the individual components so that we could, for example, predict how a change of a transducer(s) sensitivity affects the measured voltage when designing a measurement system. </a:t>
            </a:r>
          </a:p>
          <a:p>
            <a:endParaRPr lang="en-US" dirty="0"/>
          </a:p>
          <a:p>
            <a:r>
              <a:rPr lang="en-US" dirty="0"/>
              <a:t>Here, we will give a number of examples of the voltage versus time waveforms predicted for the setup shown compare to the actual measured signals when all the components of the system function are measured. </a:t>
            </a:r>
          </a:p>
        </p:txBody>
      </p:sp>
      <p:sp>
        <p:nvSpPr>
          <p:cNvPr id="4" name="Slide Number Placeholder 3"/>
          <p:cNvSpPr>
            <a:spLocks noGrp="1"/>
          </p:cNvSpPr>
          <p:nvPr>
            <p:ph type="sldNum" sz="quarter" idx="5"/>
          </p:nvPr>
        </p:nvSpPr>
        <p:spPr/>
        <p:txBody>
          <a:bodyPr/>
          <a:lstStyle/>
          <a:p>
            <a:fld id="{5A904B4E-D9F2-43A5-ACE5-80DE0E50733E}" type="slidenum">
              <a:rPr lang="en-US" smtClean="0"/>
              <a:t>10</a:t>
            </a:fld>
            <a:endParaRPr lang="en-US"/>
          </a:p>
        </p:txBody>
      </p:sp>
    </p:spTree>
    <p:extLst>
      <p:ext uri="{BB962C8B-B14F-4D97-AF65-F5344CB8AC3E}">
        <p14:creationId xmlns:p14="http://schemas.microsoft.com/office/powerpoint/2010/main" val="2664575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example.  All the system components were measured and combined with the acoustic/elastic transfer function to obtain the measured voltage in the frequency domain that was then inverted into the time domain and compared with the directly measured voltage signal.</a:t>
            </a:r>
          </a:p>
        </p:txBody>
      </p:sp>
      <p:sp>
        <p:nvSpPr>
          <p:cNvPr id="4" name="Slide Number Placeholder 3"/>
          <p:cNvSpPr>
            <a:spLocks noGrp="1"/>
          </p:cNvSpPr>
          <p:nvPr>
            <p:ph type="sldNum" sz="quarter" idx="5"/>
          </p:nvPr>
        </p:nvSpPr>
        <p:spPr/>
        <p:txBody>
          <a:bodyPr/>
          <a:lstStyle/>
          <a:p>
            <a:fld id="{5A904B4E-D9F2-43A5-ACE5-80DE0E50733E}" type="slidenum">
              <a:rPr lang="en-US" smtClean="0"/>
              <a:t>11</a:t>
            </a:fld>
            <a:endParaRPr lang="en-US"/>
          </a:p>
        </p:txBody>
      </p:sp>
    </p:spTree>
    <p:extLst>
      <p:ext uri="{BB962C8B-B14F-4D97-AF65-F5344CB8AC3E}">
        <p14:creationId xmlns:p14="http://schemas.microsoft.com/office/powerpoint/2010/main" val="532781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example. Again, all the system components were individually measured.</a:t>
            </a:r>
          </a:p>
        </p:txBody>
      </p:sp>
      <p:sp>
        <p:nvSpPr>
          <p:cNvPr id="4" name="Slide Number Placeholder 3"/>
          <p:cNvSpPr>
            <a:spLocks noGrp="1"/>
          </p:cNvSpPr>
          <p:nvPr>
            <p:ph type="sldNum" sz="quarter" idx="5"/>
          </p:nvPr>
        </p:nvSpPr>
        <p:spPr/>
        <p:txBody>
          <a:bodyPr/>
          <a:lstStyle/>
          <a:p>
            <a:fld id="{5A904B4E-D9F2-43A5-ACE5-80DE0E50733E}" type="slidenum">
              <a:rPr lang="en-US" smtClean="0"/>
              <a:t>12</a:t>
            </a:fld>
            <a:endParaRPr lang="en-US"/>
          </a:p>
        </p:txBody>
      </p:sp>
    </p:spTree>
    <p:extLst>
      <p:ext uri="{BB962C8B-B14F-4D97-AF65-F5344CB8AC3E}">
        <p14:creationId xmlns:p14="http://schemas.microsoft.com/office/powerpoint/2010/main" val="10686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Third example. Again, all the system components were individually measured.</a:t>
            </a:r>
          </a:p>
        </p:txBody>
      </p:sp>
      <p:sp>
        <p:nvSpPr>
          <p:cNvPr id="4" name="Slide Number Placeholder 3"/>
          <p:cNvSpPr>
            <a:spLocks noGrp="1"/>
          </p:cNvSpPr>
          <p:nvPr>
            <p:ph type="sldNum" sz="quarter" idx="5"/>
          </p:nvPr>
        </p:nvSpPr>
        <p:spPr/>
        <p:txBody>
          <a:bodyPr/>
          <a:lstStyle/>
          <a:p>
            <a:fld id="{5A904B4E-D9F2-43A5-ACE5-80DE0E50733E}" type="slidenum">
              <a:rPr lang="en-US" smtClean="0"/>
              <a:t>13</a:t>
            </a:fld>
            <a:endParaRPr lang="en-US"/>
          </a:p>
        </p:txBody>
      </p:sp>
    </p:spTree>
    <p:extLst>
      <p:ext uri="{BB962C8B-B14F-4D97-AF65-F5344CB8AC3E}">
        <p14:creationId xmlns:p14="http://schemas.microsoft.com/office/powerpoint/2010/main" val="260284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the previous examples were for a pitch-catch setup. Here are examples for several transducers </a:t>
            </a:r>
            <a:r>
              <a:rPr lang="en-US"/>
              <a:t>in the pulse-echo </a:t>
            </a:r>
            <a:r>
              <a:rPr lang="en-US" dirty="0"/>
              <a:t>setup shown above. </a:t>
            </a:r>
          </a:p>
        </p:txBody>
      </p:sp>
      <p:sp>
        <p:nvSpPr>
          <p:cNvPr id="4" name="Slide Number Placeholder 3"/>
          <p:cNvSpPr>
            <a:spLocks noGrp="1"/>
          </p:cNvSpPr>
          <p:nvPr>
            <p:ph type="sldNum" sz="quarter" idx="5"/>
          </p:nvPr>
        </p:nvSpPr>
        <p:spPr/>
        <p:txBody>
          <a:bodyPr/>
          <a:lstStyle/>
          <a:p>
            <a:fld id="{5A904B4E-D9F2-43A5-ACE5-80DE0E50733E}" type="slidenum">
              <a:rPr lang="en-US" smtClean="0"/>
              <a:t>14</a:t>
            </a:fld>
            <a:endParaRPr lang="en-US"/>
          </a:p>
        </p:txBody>
      </p:sp>
    </p:spTree>
    <p:extLst>
      <p:ext uri="{BB962C8B-B14F-4D97-AF65-F5344CB8AC3E}">
        <p14:creationId xmlns:p14="http://schemas.microsoft.com/office/powerpoint/2010/main" val="4100870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Homework problem </a:t>
            </a:r>
            <a:r>
              <a:rPr lang="en-US" dirty="0"/>
              <a:t>from Chapter 7.</a:t>
            </a:r>
          </a:p>
        </p:txBody>
      </p:sp>
      <p:sp>
        <p:nvSpPr>
          <p:cNvPr id="4" name="Slide Number Placeholder 3"/>
          <p:cNvSpPr>
            <a:spLocks noGrp="1"/>
          </p:cNvSpPr>
          <p:nvPr>
            <p:ph type="sldNum" sz="quarter" idx="5"/>
          </p:nvPr>
        </p:nvSpPr>
        <p:spPr/>
        <p:txBody>
          <a:bodyPr/>
          <a:lstStyle/>
          <a:p>
            <a:fld id="{5A904B4E-D9F2-43A5-ACE5-80DE0E50733E}" type="slidenum">
              <a:rPr lang="en-US" smtClean="0"/>
              <a:t>15</a:t>
            </a:fld>
            <a:endParaRPr lang="en-US"/>
          </a:p>
        </p:txBody>
      </p:sp>
    </p:spTree>
    <p:extLst>
      <p:ext uri="{BB962C8B-B14F-4D97-AF65-F5344CB8AC3E}">
        <p14:creationId xmlns:p14="http://schemas.microsoft.com/office/powerpoint/2010/main" val="2173694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can collect the sound generation and sound reception transfer functions together with the Thevenin equivalent voltage source of the pulser into a single function called the </a:t>
            </a:r>
            <a:r>
              <a:rPr lang="en-US" b="1" dirty="0"/>
              <a:t>system function </a:t>
            </a:r>
            <a:r>
              <a:rPr lang="en-US" dirty="0"/>
              <a:t>which we can obtain experimentally through models and measurements . We will relate this system function to a closely related function called  the </a:t>
            </a:r>
            <a:r>
              <a:rPr lang="en-US" b="1" dirty="0"/>
              <a:t>system efficiency factor </a:t>
            </a:r>
            <a:r>
              <a:rPr lang="en-US" dirty="0"/>
              <a:t>which has been used in earlier studies. We will give a number of examples of the use of a system function to predict the detailed characteristics of measured ultrasonic signals.</a:t>
            </a:r>
          </a:p>
        </p:txBody>
      </p:sp>
      <p:sp>
        <p:nvSpPr>
          <p:cNvPr id="4" name="Slide Number Placeholder 3"/>
          <p:cNvSpPr>
            <a:spLocks noGrp="1"/>
          </p:cNvSpPr>
          <p:nvPr>
            <p:ph type="sldNum" sz="quarter" idx="5"/>
          </p:nvPr>
        </p:nvSpPr>
        <p:spPr/>
        <p:txBody>
          <a:bodyPr/>
          <a:lstStyle/>
          <a:p>
            <a:fld id="{5A904B4E-D9F2-43A5-ACE5-80DE0E50733E}" type="slidenum">
              <a:rPr lang="en-US" smtClean="0"/>
              <a:t>2</a:t>
            </a:fld>
            <a:endParaRPr lang="en-US"/>
          </a:p>
        </p:txBody>
      </p:sp>
    </p:spTree>
    <p:extLst>
      <p:ext uri="{BB962C8B-B14F-4D97-AF65-F5344CB8AC3E}">
        <p14:creationId xmlns:p14="http://schemas.microsoft.com/office/powerpoint/2010/main" val="3699983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a complete ultrasonic NDE system characterized by three transfer functions and a “reduced” model of the system where the sound generation and reception transfer functions are combined with the Thevenin equivalent voltage source to model the system as simply the acoustic/elastic transfer function where the system function serves as the driving input.</a:t>
            </a:r>
          </a:p>
        </p:txBody>
      </p:sp>
      <p:sp>
        <p:nvSpPr>
          <p:cNvPr id="4" name="Slide Number Placeholder 3"/>
          <p:cNvSpPr>
            <a:spLocks noGrp="1"/>
          </p:cNvSpPr>
          <p:nvPr>
            <p:ph type="sldNum" sz="quarter" idx="5"/>
          </p:nvPr>
        </p:nvSpPr>
        <p:spPr/>
        <p:txBody>
          <a:bodyPr/>
          <a:lstStyle/>
          <a:p>
            <a:fld id="{5A904B4E-D9F2-43A5-ACE5-80DE0E50733E}" type="slidenum">
              <a:rPr lang="en-US" smtClean="0"/>
              <a:t>3</a:t>
            </a:fld>
            <a:endParaRPr lang="en-US"/>
          </a:p>
        </p:txBody>
      </p:sp>
    </p:spTree>
    <p:extLst>
      <p:ext uri="{BB962C8B-B14F-4D97-AF65-F5344CB8AC3E}">
        <p14:creationId xmlns:p14="http://schemas.microsoft.com/office/powerpoint/2010/main" val="1546682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earlier studies the acoustic/elastic transfer function was defined as the average incident pressure acting on the receiving transducer divided by the density and wave speed multiplied by the uniform velocity on the face of the transmitting transducer, as shown. When we relate the received voltage to this acoustic/elastic transfer function and a driving input, the driving input is called the </a:t>
            </a:r>
            <a:r>
              <a:rPr lang="en-US" b="1" dirty="0"/>
              <a:t>system efficiency factor</a:t>
            </a:r>
            <a:r>
              <a:rPr lang="en-US" dirty="0"/>
              <a:t>, which different from the </a:t>
            </a:r>
            <a:r>
              <a:rPr lang="en-US" b="1" dirty="0"/>
              <a:t>system function</a:t>
            </a:r>
            <a:r>
              <a:rPr lang="en-US" dirty="0"/>
              <a:t>.  We can use either the system function or the system efficiency factor but we must be aware of the differences.</a:t>
            </a:r>
          </a:p>
        </p:txBody>
      </p:sp>
      <p:sp>
        <p:nvSpPr>
          <p:cNvPr id="4" name="Slide Number Placeholder 3"/>
          <p:cNvSpPr>
            <a:spLocks noGrp="1"/>
          </p:cNvSpPr>
          <p:nvPr>
            <p:ph type="sldNum" sz="quarter" idx="5"/>
          </p:nvPr>
        </p:nvSpPr>
        <p:spPr/>
        <p:txBody>
          <a:bodyPr/>
          <a:lstStyle/>
          <a:p>
            <a:fld id="{5A904B4E-D9F2-43A5-ACE5-80DE0E50733E}" type="slidenum">
              <a:rPr lang="en-US" smtClean="0"/>
              <a:t>4</a:t>
            </a:fld>
            <a:endParaRPr lang="en-US"/>
          </a:p>
        </p:txBody>
      </p:sp>
    </p:spTree>
    <p:extLst>
      <p:ext uri="{BB962C8B-B14F-4D97-AF65-F5344CB8AC3E}">
        <p14:creationId xmlns:p14="http://schemas.microsoft.com/office/powerpoint/2010/main" val="4192770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compare the system function and system efficiency factor and the corresponding acoustic/elastic transfer functions then for piston transducers and at high frequencies, where the acoustic radiation impedance is just a plane wave acoustic impedance, we see the system function and system efficiency are just proportional to each other.</a:t>
            </a:r>
          </a:p>
        </p:txBody>
      </p:sp>
      <p:sp>
        <p:nvSpPr>
          <p:cNvPr id="4" name="Slide Number Placeholder 3"/>
          <p:cNvSpPr>
            <a:spLocks noGrp="1"/>
          </p:cNvSpPr>
          <p:nvPr>
            <p:ph type="sldNum" sz="quarter" idx="5"/>
          </p:nvPr>
        </p:nvSpPr>
        <p:spPr/>
        <p:txBody>
          <a:bodyPr/>
          <a:lstStyle/>
          <a:p>
            <a:fld id="{5A904B4E-D9F2-43A5-ACE5-80DE0E50733E}" type="slidenum">
              <a:rPr lang="en-US" smtClean="0"/>
              <a:t>5</a:t>
            </a:fld>
            <a:endParaRPr lang="en-US"/>
          </a:p>
        </p:txBody>
      </p:sp>
    </p:spTree>
    <p:extLst>
      <p:ext uri="{BB962C8B-B14F-4D97-AF65-F5344CB8AC3E}">
        <p14:creationId xmlns:p14="http://schemas.microsoft.com/office/powerpoint/2010/main" val="3804472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how we can experimentally measure the system function. There are two methods. The first is to relate the system function to all of the underlying components and measure those components. This is lengthy but possible since we have demonstrated how to measure or model all of those components.</a:t>
            </a:r>
          </a:p>
        </p:txBody>
      </p:sp>
      <p:sp>
        <p:nvSpPr>
          <p:cNvPr id="4" name="Slide Number Placeholder 3"/>
          <p:cNvSpPr>
            <a:spLocks noGrp="1"/>
          </p:cNvSpPr>
          <p:nvPr>
            <p:ph type="sldNum" sz="quarter" idx="5"/>
          </p:nvPr>
        </p:nvSpPr>
        <p:spPr/>
        <p:txBody>
          <a:bodyPr/>
          <a:lstStyle/>
          <a:p>
            <a:fld id="{5A904B4E-D9F2-43A5-ACE5-80DE0E50733E}" type="slidenum">
              <a:rPr lang="en-US" smtClean="0"/>
              <a:t>6</a:t>
            </a:fld>
            <a:endParaRPr lang="en-US"/>
          </a:p>
        </p:txBody>
      </p:sp>
    </p:spTree>
    <p:extLst>
      <p:ext uri="{BB962C8B-B14F-4D97-AF65-F5344CB8AC3E}">
        <p14:creationId xmlns:p14="http://schemas.microsoft.com/office/powerpoint/2010/main" val="3500055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method, which is much simpler, is to measure the received voltage in a calibration setup where the acoustic/elastic transfer function can be modeled explicitly and then obtain the system function by deconvolution (division in the frequency domain). Shown is an example pitch-catch setup where the two transducers are placed in an aligned fashion in a water bath and the acoustic/elastic transfer function is given. To stabilize the deconvolution it is not implemented by straight division but through the use of a Wiener filter that includes a small filter constant, </a:t>
            </a:r>
            <a:r>
              <a:rPr lang="en-US" dirty="0">
                <a:latin typeface="Symbol" panose="05050102010706020507" pitchFamily="18" charset="2"/>
                <a:sym typeface="Symbol" panose="05050102010706020507" pitchFamily="18" charset="2"/>
              </a:rPr>
              <a:t></a:t>
            </a:r>
            <a:r>
              <a:rPr lang="en-US" dirty="0"/>
              <a:t>.</a:t>
            </a:r>
          </a:p>
        </p:txBody>
      </p:sp>
      <p:sp>
        <p:nvSpPr>
          <p:cNvPr id="4" name="Slide Number Placeholder 3"/>
          <p:cNvSpPr>
            <a:spLocks noGrp="1"/>
          </p:cNvSpPr>
          <p:nvPr>
            <p:ph type="sldNum" sz="quarter" idx="5"/>
          </p:nvPr>
        </p:nvSpPr>
        <p:spPr/>
        <p:txBody>
          <a:bodyPr/>
          <a:lstStyle/>
          <a:p>
            <a:fld id="{5A904B4E-D9F2-43A5-ACE5-80DE0E50733E}" type="slidenum">
              <a:rPr lang="en-US" smtClean="0"/>
              <a:t>7</a:t>
            </a:fld>
            <a:endParaRPr lang="en-US"/>
          </a:p>
        </p:txBody>
      </p:sp>
    </p:spTree>
    <p:extLst>
      <p:ext uri="{BB962C8B-B14F-4D97-AF65-F5344CB8AC3E}">
        <p14:creationId xmlns:p14="http://schemas.microsoft.com/office/powerpoint/2010/main" val="1554598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using both of these methods to obtain the system function. We see that generally we have good agreement.</a:t>
            </a:r>
          </a:p>
        </p:txBody>
      </p:sp>
      <p:sp>
        <p:nvSpPr>
          <p:cNvPr id="4" name="Slide Number Placeholder 3"/>
          <p:cNvSpPr>
            <a:spLocks noGrp="1"/>
          </p:cNvSpPr>
          <p:nvPr>
            <p:ph type="sldNum" sz="quarter" idx="5"/>
          </p:nvPr>
        </p:nvSpPr>
        <p:spPr/>
        <p:txBody>
          <a:bodyPr/>
          <a:lstStyle/>
          <a:p>
            <a:fld id="{5A904B4E-D9F2-43A5-ACE5-80DE0E50733E}" type="slidenum">
              <a:rPr lang="en-US" smtClean="0"/>
              <a:t>8</a:t>
            </a:fld>
            <a:endParaRPr lang="en-US"/>
          </a:p>
        </p:txBody>
      </p:sp>
    </p:spTree>
    <p:extLst>
      <p:ext uri="{BB962C8B-B14F-4D97-AF65-F5344CB8AC3E}">
        <p14:creationId xmlns:p14="http://schemas.microsoft.com/office/powerpoint/2010/main" val="3380506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wider class of setups where the acoustic/elastic transfer function can be modeled explicitly and used to determine the system function through deconvolution. Most of these are for pulse-echo setups, but we do have one setup suitable for a pitch-catch or through-transmission inspection.</a:t>
            </a:r>
          </a:p>
        </p:txBody>
      </p:sp>
      <p:sp>
        <p:nvSpPr>
          <p:cNvPr id="4" name="Slide Number Placeholder 3"/>
          <p:cNvSpPr>
            <a:spLocks noGrp="1"/>
          </p:cNvSpPr>
          <p:nvPr>
            <p:ph type="sldNum" sz="quarter" idx="5"/>
          </p:nvPr>
        </p:nvSpPr>
        <p:spPr/>
        <p:txBody>
          <a:bodyPr/>
          <a:lstStyle/>
          <a:p>
            <a:fld id="{5A904B4E-D9F2-43A5-ACE5-80DE0E50733E}" type="slidenum">
              <a:rPr lang="en-US" smtClean="0"/>
              <a:t>9</a:t>
            </a:fld>
            <a:endParaRPr lang="en-US"/>
          </a:p>
        </p:txBody>
      </p:sp>
    </p:spTree>
    <p:extLst>
      <p:ext uri="{BB962C8B-B14F-4D97-AF65-F5344CB8AC3E}">
        <p14:creationId xmlns:p14="http://schemas.microsoft.com/office/powerpoint/2010/main" val="3696644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30BEA-2B86-46B4-9C0B-B093FDEE9E62}"/>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FC0F075-2B60-4EAD-8674-2689C0A45D9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5851BD-1B65-47AC-B409-B3DB85CE995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7E165CA-13D7-470C-8CEB-C984DAECA3F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58CB961-D036-4324-8676-C69DF4F3D738}"/>
              </a:ext>
            </a:extLst>
          </p:cNvPr>
          <p:cNvSpPr>
            <a:spLocks noGrp="1"/>
          </p:cNvSpPr>
          <p:nvPr>
            <p:ph type="sldNum" sz="quarter" idx="12"/>
          </p:nvPr>
        </p:nvSpPr>
        <p:spPr/>
        <p:txBody>
          <a:bodyPr/>
          <a:lstStyle>
            <a:lvl1pPr>
              <a:defRPr/>
            </a:lvl1pPr>
          </a:lstStyle>
          <a:p>
            <a:fld id="{9630B670-8FA6-4C34-8091-323AA574C82D}" type="slidenum">
              <a:rPr lang="en-US" altLang="en-US"/>
              <a:pPr/>
              <a:t>‹#›</a:t>
            </a:fld>
            <a:endParaRPr lang="en-US" altLang="en-US"/>
          </a:p>
        </p:txBody>
      </p:sp>
    </p:spTree>
    <p:extLst>
      <p:ext uri="{BB962C8B-B14F-4D97-AF65-F5344CB8AC3E}">
        <p14:creationId xmlns:p14="http://schemas.microsoft.com/office/powerpoint/2010/main" val="2026761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9B076-50B0-4DBD-B0A9-7ED8ED0F8D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4644807-7D9E-43FC-B28D-CBB3A5C1F7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7E5840-8D79-4ECC-A75C-705D1A67697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F1DE054-6FD1-4A23-8150-F8F75CC0452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39C0A99-0577-404A-9CEF-31068323E39A}"/>
              </a:ext>
            </a:extLst>
          </p:cNvPr>
          <p:cNvSpPr>
            <a:spLocks noGrp="1"/>
          </p:cNvSpPr>
          <p:nvPr>
            <p:ph type="sldNum" sz="quarter" idx="12"/>
          </p:nvPr>
        </p:nvSpPr>
        <p:spPr/>
        <p:txBody>
          <a:bodyPr/>
          <a:lstStyle>
            <a:lvl1pPr>
              <a:defRPr/>
            </a:lvl1pPr>
          </a:lstStyle>
          <a:p>
            <a:fld id="{14736DFB-3503-4C18-8664-2C1EFCBB2278}" type="slidenum">
              <a:rPr lang="en-US" altLang="en-US"/>
              <a:pPr/>
              <a:t>‹#›</a:t>
            </a:fld>
            <a:endParaRPr lang="en-US" altLang="en-US"/>
          </a:p>
        </p:txBody>
      </p:sp>
    </p:spTree>
    <p:extLst>
      <p:ext uri="{BB962C8B-B14F-4D97-AF65-F5344CB8AC3E}">
        <p14:creationId xmlns:p14="http://schemas.microsoft.com/office/powerpoint/2010/main" val="4132669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8436CD-D1D0-49EB-9AB9-FF26A84D989C}"/>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E6BF046-7FED-48EC-9911-CBEE7E40AE22}"/>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14BC53-2402-4635-A8FA-2F4DACF8C60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D58DA28-4AE1-47CE-91C9-AFA8AE42015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39972A2-EBA7-49AA-9C41-93ECA664041A}"/>
              </a:ext>
            </a:extLst>
          </p:cNvPr>
          <p:cNvSpPr>
            <a:spLocks noGrp="1"/>
          </p:cNvSpPr>
          <p:nvPr>
            <p:ph type="sldNum" sz="quarter" idx="12"/>
          </p:nvPr>
        </p:nvSpPr>
        <p:spPr/>
        <p:txBody>
          <a:bodyPr/>
          <a:lstStyle>
            <a:lvl1pPr>
              <a:defRPr/>
            </a:lvl1pPr>
          </a:lstStyle>
          <a:p>
            <a:fld id="{A2A2F563-576A-4268-9C15-1E38108D3D3B}" type="slidenum">
              <a:rPr lang="en-US" altLang="en-US"/>
              <a:pPr/>
              <a:t>‹#›</a:t>
            </a:fld>
            <a:endParaRPr lang="en-US" altLang="en-US"/>
          </a:p>
        </p:txBody>
      </p:sp>
    </p:spTree>
    <p:extLst>
      <p:ext uri="{BB962C8B-B14F-4D97-AF65-F5344CB8AC3E}">
        <p14:creationId xmlns:p14="http://schemas.microsoft.com/office/powerpoint/2010/main" val="301127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52444-DC2A-45BE-AA2B-9BA9B0AA13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3D4002-DF66-4EDB-8C44-DD418F4F9D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3CBBD1-FCFF-4A91-83DA-A60B3E01059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C6BFB7B-A1EA-4C00-92D3-7991FD3E86E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D0DE1D6-9803-49A2-B275-DF70946F012F}"/>
              </a:ext>
            </a:extLst>
          </p:cNvPr>
          <p:cNvSpPr>
            <a:spLocks noGrp="1"/>
          </p:cNvSpPr>
          <p:nvPr>
            <p:ph type="sldNum" sz="quarter" idx="12"/>
          </p:nvPr>
        </p:nvSpPr>
        <p:spPr/>
        <p:txBody>
          <a:bodyPr/>
          <a:lstStyle>
            <a:lvl1pPr>
              <a:defRPr/>
            </a:lvl1pPr>
          </a:lstStyle>
          <a:p>
            <a:fld id="{B911C44C-F078-442E-B41A-DEE6784EE524}" type="slidenum">
              <a:rPr lang="en-US" altLang="en-US"/>
              <a:pPr/>
              <a:t>‹#›</a:t>
            </a:fld>
            <a:endParaRPr lang="en-US" altLang="en-US"/>
          </a:p>
        </p:txBody>
      </p:sp>
    </p:spTree>
    <p:extLst>
      <p:ext uri="{BB962C8B-B14F-4D97-AF65-F5344CB8AC3E}">
        <p14:creationId xmlns:p14="http://schemas.microsoft.com/office/powerpoint/2010/main" val="3070855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E0F5E-03EF-4DF9-B2A3-985EF343F32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3CB9DFF-ACAE-4CDE-8EEF-0784479F925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6214B112-5E16-4D0E-AE9F-6DBC637B570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1D157A6-3CD6-405F-9580-17827634117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9063C62-2422-4B42-BF0D-026A29B0B088}"/>
              </a:ext>
            </a:extLst>
          </p:cNvPr>
          <p:cNvSpPr>
            <a:spLocks noGrp="1"/>
          </p:cNvSpPr>
          <p:nvPr>
            <p:ph type="sldNum" sz="quarter" idx="12"/>
          </p:nvPr>
        </p:nvSpPr>
        <p:spPr/>
        <p:txBody>
          <a:bodyPr/>
          <a:lstStyle>
            <a:lvl1pPr>
              <a:defRPr/>
            </a:lvl1pPr>
          </a:lstStyle>
          <a:p>
            <a:fld id="{7357A467-FD7A-4548-BC77-68CB05698C89}" type="slidenum">
              <a:rPr lang="en-US" altLang="en-US"/>
              <a:pPr/>
              <a:t>‹#›</a:t>
            </a:fld>
            <a:endParaRPr lang="en-US" altLang="en-US"/>
          </a:p>
        </p:txBody>
      </p:sp>
    </p:spTree>
    <p:extLst>
      <p:ext uri="{BB962C8B-B14F-4D97-AF65-F5344CB8AC3E}">
        <p14:creationId xmlns:p14="http://schemas.microsoft.com/office/powerpoint/2010/main" val="853689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E6FB5-B449-4B91-96D7-3CCDF36697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9C4381-7CAB-4497-93E0-9C9D7DA536A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1FE7ACE-E9DE-40BE-AD43-A3C21D69FC88}"/>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349B9B8-E652-4A0B-AD7A-A591B04E0C0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1A1032E-7564-4AC5-8429-6F4C04BAD99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B2A9DDE-47B3-4530-8299-A9F577AECCD3}"/>
              </a:ext>
            </a:extLst>
          </p:cNvPr>
          <p:cNvSpPr>
            <a:spLocks noGrp="1"/>
          </p:cNvSpPr>
          <p:nvPr>
            <p:ph type="sldNum" sz="quarter" idx="12"/>
          </p:nvPr>
        </p:nvSpPr>
        <p:spPr/>
        <p:txBody>
          <a:bodyPr/>
          <a:lstStyle>
            <a:lvl1pPr>
              <a:defRPr/>
            </a:lvl1pPr>
          </a:lstStyle>
          <a:p>
            <a:fld id="{C84C04B7-0895-405C-A804-BFC883E621E7}" type="slidenum">
              <a:rPr lang="en-US" altLang="en-US"/>
              <a:pPr/>
              <a:t>‹#›</a:t>
            </a:fld>
            <a:endParaRPr lang="en-US" altLang="en-US"/>
          </a:p>
        </p:txBody>
      </p:sp>
    </p:spTree>
    <p:extLst>
      <p:ext uri="{BB962C8B-B14F-4D97-AF65-F5344CB8AC3E}">
        <p14:creationId xmlns:p14="http://schemas.microsoft.com/office/powerpoint/2010/main" val="3160799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2FB4D-B2D6-489D-9FFD-B579A15B88F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BAB6000-219B-4BED-81BB-906299CA5D9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856FDF-6896-4FC7-A562-5C5FF3ED137C}"/>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9D1A3DF-F279-4FCF-8961-33E103EDB8C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567D89-BF82-4B39-8691-EB37728134F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462E8A-DA1E-4BAC-BE04-A95CD668797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A775D9A3-8024-45A9-A3BC-711D0C6086AC}"/>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A578A13D-E23D-4B25-A7FD-9F86F46D57E0}"/>
              </a:ext>
            </a:extLst>
          </p:cNvPr>
          <p:cNvSpPr>
            <a:spLocks noGrp="1"/>
          </p:cNvSpPr>
          <p:nvPr>
            <p:ph type="sldNum" sz="quarter" idx="12"/>
          </p:nvPr>
        </p:nvSpPr>
        <p:spPr/>
        <p:txBody>
          <a:bodyPr/>
          <a:lstStyle>
            <a:lvl1pPr>
              <a:defRPr/>
            </a:lvl1pPr>
          </a:lstStyle>
          <a:p>
            <a:fld id="{FA77CE72-34A0-4109-8A38-83FCBA24616A}" type="slidenum">
              <a:rPr lang="en-US" altLang="en-US"/>
              <a:pPr/>
              <a:t>‹#›</a:t>
            </a:fld>
            <a:endParaRPr lang="en-US" altLang="en-US"/>
          </a:p>
        </p:txBody>
      </p:sp>
    </p:spTree>
    <p:extLst>
      <p:ext uri="{BB962C8B-B14F-4D97-AF65-F5344CB8AC3E}">
        <p14:creationId xmlns:p14="http://schemas.microsoft.com/office/powerpoint/2010/main" val="201834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7170F-04B7-4B78-B61C-7A5A6E09F45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9F1CFE-DF2C-44B0-B16E-C08BDE15DA0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EF9FD6B-17C5-4B76-BD5E-F2E2E34C6BC6}"/>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1C26E728-780B-41C5-BCFF-802057CCB38F}"/>
              </a:ext>
            </a:extLst>
          </p:cNvPr>
          <p:cNvSpPr>
            <a:spLocks noGrp="1"/>
          </p:cNvSpPr>
          <p:nvPr>
            <p:ph type="sldNum" sz="quarter" idx="12"/>
          </p:nvPr>
        </p:nvSpPr>
        <p:spPr/>
        <p:txBody>
          <a:bodyPr/>
          <a:lstStyle>
            <a:lvl1pPr>
              <a:defRPr/>
            </a:lvl1pPr>
          </a:lstStyle>
          <a:p>
            <a:fld id="{08E9A6A9-5678-43FF-AEB4-7EE5EBC8505B}" type="slidenum">
              <a:rPr lang="en-US" altLang="en-US"/>
              <a:pPr/>
              <a:t>‹#›</a:t>
            </a:fld>
            <a:endParaRPr lang="en-US" altLang="en-US"/>
          </a:p>
        </p:txBody>
      </p:sp>
    </p:spTree>
    <p:extLst>
      <p:ext uri="{BB962C8B-B14F-4D97-AF65-F5344CB8AC3E}">
        <p14:creationId xmlns:p14="http://schemas.microsoft.com/office/powerpoint/2010/main" val="187996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66B5EF-8775-4B1C-BCB2-D800A19D1367}"/>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65F4E142-CC9C-4886-943C-37EFAF7A94F1}"/>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EFD2B0F5-03F8-4B10-9046-77E1D28E921E}"/>
              </a:ext>
            </a:extLst>
          </p:cNvPr>
          <p:cNvSpPr>
            <a:spLocks noGrp="1"/>
          </p:cNvSpPr>
          <p:nvPr>
            <p:ph type="sldNum" sz="quarter" idx="12"/>
          </p:nvPr>
        </p:nvSpPr>
        <p:spPr/>
        <p:txBody>
          <a:bodyPr/>
          <a:lstStyle>
            <a:lvl1pPr>
              <a:defRPr/>
            </a:lvl1pPr>
          </a:lstStyle>
          <a:p>
            <a:fld id="{78DF3AE5-2607-4F7B-A68E-59028D51816B}" type="slidenum">
              <a:rPr lang="en-US" altLang="en-US"/>
              <a:pPr/>
              <a:t>‹#›</a:t>
            </a:fld>
            <a:endParaRPr lang="en-US" altLang="en-US"/>
          </a:p>
        </p:txBody>
      </p:sp>
    </p:spTree>
    <p:extLst>
      <p:ext uri="{BB962C8B-B14F-4D97-AF65-F5344CB8AC3E}">
        <p14:creationId xmlns:p14="http://schemas.microsoft.com/office/powerpoint/2010/main" val="2040740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EDF7F-1A6D-4072-BA68-E4D992774C9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EE8FC7-1364-456A-AE62-6798BF20203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8DA403B-C5E0-49CD-95C2-8A5D402E08D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4F1883-4A67-4FB6-BD73-DEC6A0A8919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A821A5C-86CD-4977-8CC6-EF4A148836D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A132236-2AF9-4866-BDA4-A6D46EA8F05A}"/>
              </a:ext>
            </a:extLst>
          </p:cNvPr>
          <p:cNvSpPr>
            <a:spLocks noGrp="1"/>
          </p:cNvSpPr>
          <p:nvPr>
            <p:ph type="sldNum" sz="quarter" idx="12"/>
          </p:nvPr>
        </p:nvSpPr>
        <p:spPr/>
        <p:txBody>
          <a:bodyPr/>
          <a:lstStyle>
            <a:lvl1pPr>
              <a:defRPr/>
            </a:lvl1pPr>
          </a:lstStyle>
          <a:p>
            <a:fld id="{2836DD3A-1554-4083-8C2D-9DE1925444D1}" type="slidenum">
              <a:rPr lang="en-US" altLang="en-US"/>
              <a:pPr/>
              <a:t>‹#›</a:t>
            </a:fld>
            <a:endParaRPr lang="en-US" altLang="en-US"/>
          </a:p>
        </p:txBody>
      </p:sp>
    </p:spTree>
    <p:extLst>
      <p:ext uri="{BB962C8B-B14F-4D97-AF65-F5344CB8AC3E}">
        <p14:creationId xmlns:p14="http://schemas.microsoft.com/office/powerpoint/2010/main" val="978451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4D311-E4BC-4EF0-94CE-3B405EB5D39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01FE46C-05C2-4738-8FE0-57A1E75C86F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CA43F6-9BF0-4773-B7D4-C3684C3D3C3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F9BB16-17E9-46F6-AF6A-333EFD88DB1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F8C45BC-288F-48E9-916D-477E08A62FC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79DF61C-AD2E-4660-895E-FEBD7799138A}"/>
              </a:ext>
            </a:extLst>
          </p:cNvPr>
          <p:cNvSpPr>
            <a:spLocks noGrp="1"/>
          </p:cNvSpPr>
          <p:nvPr>
            <p:ph type="sldNum" sz="quarter" idx="12"/>
          </p:nvPr>
        </p:nvSpPr>
        <p:spPr/>
        <p:txBody>
          <a:bodyPr/>
          <a:lstStyle>
            <a:lvl1pPr>
              <a:defRPr/>
            </a:lvl1pPr>
          </a:lstStyle>
          <a:p>
            <a:fld id="{237B47D0-D6BC-41F2-BC98-0D39FA29C026}" type="slidenum">
              <a:rPr lang="en-US" altLang="en-US"/>
              <a:pPr/>
              <a:t>‹#›</a:t>
            </a:fld>
            <a:endParaRPr lang="en-US" altLang="en-US"/>
          </a:p>
        </p:txBody>
      </p:sp>
    </p:spTree>
    <p:extLst>
      <p:ext uri="{BB962C8B-B14F-4D97-AF65-F5344CB8AC3E}">
        <p14:creationId xmlns:p14="http://schemas.microsoft.com/office/powerpoint/2010/main" val="1115032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8D4C280-A7C4-4B53-A5CD-660CD1946AE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D48985A-5670-4239-9267-77FDA1D00F9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183A117-8A9A-46FC-9D90-5D83B92B42E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276787AE-B952-4720-86D8-F37C6C6A88E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DF338504-BABE-4453-AFF8-90E771171EE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3AB4E5A1-1645-4B3B-B55A-446FDF302C8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31.wmf"/><Relationship Id="rId4" Type="http://schemas.openxmlformats.org/officeDocument/2006/relationships/oleObject" Target="../embeddings/oleObject3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3.xml"/><Relationship Id="rId21" Type="http://schemas.openxmlformats.org/officeDocument/2006/relationships/image" Target="../media/image9.wmf"/><Relationship Id="rId7" Type="http://schemas.openxmlformats.org/officeDocument/2006/relationships/image" Target="../media/image2.wmf"/><Relationship Id="rId12" Type="http://schemas.openxmlformats.org/officeDocument/2006/relationships/oleObject" Target="../embeddings/oleObject5.bin"/><Relationship Id="rId17" Type="http://schemas.openxmlformats.org/officeDocument/2006/relationships/image" Target="../media/image7.wmf"/><Relationship Id="rId25" Type="http://schemas.openxmlformats.org/officeDocument/2006/relationships/image" Target="../media/image11.wmf"/><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oleObject" Target="../embeddings/oleObject14.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24" Type="http://schemas.openxmlformats.org/officeDocument/2006/relationships/oleObject" Target="../embeddings/oleObject11.bin"/><Relationship Id="rId32" Type="http://schemas.openxmlformats.org/officeDocument/2006/relationships/image" Target="../media/image14.wmf"/><Relationship Id="rId5" Type="http://schemas.openxmlformats.org/officeDocument/2006/relationships/image" Target="../media/image1.wmf"/><Relationship Id="rId15" Type="http://schemas.openxmlformats.org/officeDocument/2006/relationships/image" Target="../media/image6.wmf"/><Relationship Id="rId23" Type="http://schemas.openxmlformats.org/officeDocument/2006/relationships/image" Target="../media/image10.wmf"/><Relationship Id="rId28" Type="http://schemas.openxmlformats.org/officeDocument/2006/relationships/oleObject" Target="../embeddings/oleObject13.bin"/><Relationship Id="rId10" Type="http://schemas.openxmlformats.org/officeDocument/2006/relationships/oleObject" Target="../embeddings/oleObject4.bin"/><Relationship Id="rId19" Type="http://schemas.openxmlformats.org/officeDocument/2006/relationships/image" Target="../media/image8.wmf"/><Relationship Id="rId31" Type="http://schemas.openxmlformats.org/officeDocument/2006/relationships/oleObject" Target="../embeddings/oleObject15.bin"/><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2.wmf"/><Relationship Id="rId30" Type="http://schemas.openxmlformats.org/officeDocument/2006/relationships/image" Target="../media/image13.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19.wmf"/><Relationship Id="rId3" Type="http://schemas.openxmlformats.org/officeDocument/2006/relationships/notesSlide" Target="../notesSlides/notesSlide4.xml"/><Relationship Id="rId7" Type="http://schemas.openxmlformats.org/officeDocument/2006/relationships/image" Target="../media/image16.wmf"/><Relationship Id="rId12"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17.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17.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24.wmf"/><Relationship Id="rId3" Type="http://schemas.openxmlformats.org/officeDocument/2006/relationships/notesSlide" Target="../notesSlides/notesSlide5.xml"/><Relationship Id="rId7" Type="http://schemas.openxmlformats.org/officeDocument/2006/relationships/image" Target="../media/image21.wmf"/><Relationship Id="rId12"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22.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22.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27.bin"/><Relationship Id="rId5" Type="http://schemas.openxmlformats.org/officeDocument/2006/relationships/image" Target="../media/image25.wmf"/><Relationship Id="rId4" Type="http://schemas.openxmlformats.org/officeDocument/2006/relationships/oleObject" Target="../embeddings/oleObject26.bin"/></Relationships>
</file>

<file path=ppt/slides/_rels/slide7.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notesSlide" Target="../notesSlides/notesSlide7.xml"/><Relationship Id="rId7"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7.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29.wmf"/><Relationship Id="rId4" Type="http://schemas.openxmlformats.org/officeDocument/2006/relationships/image" Target="../media/image30.wmf"/><Relationship Id="rId9" Type="http://schemas.openxmlformats.org/officeDocument/2006/relationships/oleObject" Target="../embeddings/oleObject30.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reeform 2">
            <a:extLst>
              <a:ext uri="{FF2B5EF4-FFF2-40B4-BE49-F238E27FC236}">
                <a16:creationId xmlns:a16="http://schemas.microsoft.com/office/drawing/2014/main" id="{EBD1D481-18A6-44EE-B3AB-1987D75D0AC3}"/>
              </a:ext>
            </a:extLst>
          </p:cNvPr>
          <p:cNvSpPr>
            <a:spLocks/>
          </p:cNvSpPr>
          <p:nvPr/>
        </p:nvSpPr>
        <p:spPr bwMode="auto">
          <a:xfrm>
            <a:off x="30480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5" name="Text Box 3">
            <a:extLst>
              <a:ext uri="{FF2B5EF4-FFF2-40B4-BE49-F238E27FC236}">
                <a16:creationId xmlns:a16="http://schemas.microsoft.com/office/drawing/2014/main" id="{DD98A0BC-19C2-4551-AE78-71DE6D39E01D}"/>
              </a:ext>
            </a:extLst>
          </p:cNvPr>
          <p:cNvSpPr txBox="1">
            <a:spLocks noChangeArrowheads="1"/>
          </p:cNvSpPr>
          <p:nvPr/>
        </p:nvSpPr>
        <p:spPr bwMode="auto">
          <a:xfrm>
            <a:off x="3048000" y="35814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System Function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Line 4">
            <a:extLst>
              <a:ext uri="{FF2B5EF4-FFF2-40B4-BE49-F238E27FC236}">
                <a16:creationId xmlns:a16="http://schemas.microsoft.com/office/drawing/2014/main" id="{B8008F42-DE2F-4652-8078-13DCD3BE590E}"/>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7" name="Text Box 5">
            <a:extLst>
              <a:ext uri="{FF2B5EF4-FFF2-40B4-BE49-F238E27FC236}">
                <a16:creationId xmlns:a16="http://schemas.microsoft.com/office/drawing/2014/main" id="{FE222CCB-153D-4543-B951-1A8FEAAF3201}"/>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8438" name="Text Box 6">
            <a:extLst>
              <a:ext uri="{FF2B5EF4-FFF2-40B4-BE49-F238E27FC236}">
                <a16:creationId xmlns:a16="http://schemas.microsoft.com/office/drawing/2014/main" id="{03C5E8FE-516B-4036-B86D-5507F6DC69B1}"/>
              </a:ext>
            </a:extLst>
          </p:cNvPr>
          <p:cNvSpPr txBox="1">
            <a:spLocks noChangeArrowheads="1"/>
          </p:cNvSpPr>
          <p:nvPr/>
        </p:nvSpPr>
        <p:spPr bwMode="auto">
          <a:xfrm>
            <a:off x="898525" y="1108075"/>
            <a:ext cx="771207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all the electrical and electromechanical components of an ultrasonic measurement system  are measured to obtain s(</a:t>
            </a:r>
            <a:r>
              <a:rPr lang="en-US" altLang="en-US">
                <a:latin typeface="Symbol" panose="05050102010706020507" pitchFamily="18" charset="2"/>
              </a:rPr>
              <a:t>w</a:t>
            </a:r>
            <a:r>
              <a:rPr lang="en-US" altLang="en-US"/>
              <a:t>), then this s(</a:t>
            </a:r>
            <a:r>
              <a:rPr lang="en-US" altLang="en-US">
                <a:latin typeface="Symbol" panose="05050102010706020507" pitchFamily="18" charset="2"/>
              </a:rPr>
              <a:t>w</a:t>
            </a:r>
            <a:r>
              <a:rPr lang="en-US" altLang="en-US"/>
              <a:t>) in conjunction with a knowledge of t</a:t>
            </a:r>
            <a:r>
              <a:rPr lang="en-US" altLang="en-US" baseline="-25000"/>
              <a:t>A</a:t>
            </a:r>
            <a:r>
              <a:rPr lang="en-US" altLang="en-US"/>
              <a:t> can  used to determine the output voltage of a measurement system.</a:t>
            </a:r>
          </a:p>
          <a:p>
            <a:endParaRPr lang="en-US" altLang="en-US"/>
          </a:p>
          <a:p>
            <a:r>
              <a:rPr lang="en-US" altLang="en-US"/>
              <a:t>The following examples are shown for this setup:</a:t>
            </a:r>
          </a:p>
        </p:txBody>
      </p:sp>
      <p:grpSp>
        <p:nvGrpSpPr>
          <p:cNvPr id="18439" name="Group 7">
            <a:extLst>
              <a:ext uri="{FF2B5EF4-FFF2-40B4-BE49-F238E27FC236}">
                <a16:creationId xmlns:a16="http://schemas.microsoft.com/office/drawing/2014/main" id="{38518C98-E8D7-4CDE-8119-CEAEE3A0A63C}"/>
              </a:ext>
            </a:extLst>
          </p:cNvPr>
          <p:cNvGrpSpPr>
            <a:grpSpLocks/>
          </p:cNvGrpSpPr>
          <p:nvPr/>
        </p:nvGrpSpPr>
        <p:grpSpPr bwMode="auto">
          <a:xfrm>
            <a:off x="3976688" y="4627563"/>
            <a:ext cx="1574800" cy="333375"/>
            <a:chOff x="2495" y="1344"/>
            <a:chExt cx="1135" cy="258"/>
          </a:xfrm>
        </p:grpSpPr>
        <p:sp>
          <p:nvSpPr>
            <p:cNvPr id="18440" name="Oval 8">
              <a:extLst>
                <a:ext uri="{FF2B5EF4-FFF2-40B4-BE49-F238E27FC236}">
                  <a16:creationId xmlns:a16="http://schemas.microsoft.com/office/drawing/2014/main" id="{710CD63B-EBFD-4E8C-877F-573CCEBEFF56}"/>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1" name="Oval 9">
              <a:extLst>
                <a:ext uri="{FF2B5EF4-FFF2-40B4-BE49-F238E27FC236}">
                  <a16:creationId xmlns:a16="http://schemas.microsoft.com/office/drawing/2014/main" id="{FFEA28FC-0AAF-40BA-8324-491250D715D9}"/>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2" name="Oval 10">
              <a:extLst>
                <a:ext uri="{FF2B5EF4-FFF2-40B4-BE49-F238E27FC236}">
                  <a16:creationId xmlns:a16="http://schemas.microsoft.com/office/drawing/2014/main" id="{F9AEA91C-F1C1-48F7-980D-839DAEAC932A}"/>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3" name="Oval 11">
              <a:extLst>
                <a:ext uri="{FF2B5EF4-FFF2-40B4-BE49-F238E27FC236}">
                  <a16:creationId xmlns:a16="http://schemas.microsoft.com/office/drawing/2014/main" id="{6ADF3E5B-2C8C-4B3E-9FF0-94478FA47F81}"/>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4" name="Oval 12">
              <a:extLst>
                <a:ext uri="{FF2B5EF4-FFF2-40B4-BE49-F238E27FC236}">
                  <a16:creationId xmlns:a16="http://schemas.microsoft.com/office/drawing/2014/main" id="{DAC78BD0-C85B-4B7C-A370-894703A9324D}"/>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5" name="Oval 13">
              <a:extLst>
                <a:ext uri="{FF2B5EF4-FFF2-40B4-BE49-F238E27FC236}">
                  <a16:creationId xmlns:a16="http://schemas.microsoft.com/office/drawing/2014/main" id="{FA08B1E9-CCF7-469D-BF3B-F631FDD39F09}"/>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6" name="Rectangle 14">
              <a:extLst>
                <a:ext uri="{FF2B5EF4-FFF2-40B4-BE49-F238E27FC236}">
                  <a16:creationId xmlns:a16="http://schemas.microsoft.com/office/drawing/2014/main" id="{E27B67EF-E409-4E79-8AD1-9BF132D75624}"/>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447" name="Group 15">
            <a:extLst>
              <a:ext uri="{FF2B5EF4-FFF2-40B4-BE49-F238E27FC236}">
                <a16:creationId xmlns:a16="http://schemas.microsoft.com/office/drawing/2014/main" id="{871A6A23-849F-460C-853D-6763627031B3}"/>
              </a:ext>
            </a:extLst>
          </p:cNvPr>
          <p:cNvGrpSpPr>
            <a:grpSpLocks/>
          </p:cNvGrpSpPr>
          <p:nvPr/>
        </p:nvGrpSpPr>
        <p:grpSpPr bwMode="auto">
          <a:xfrm>
            <a:off x="3657600" y="5257800"/>
            <a:ext cx="698500" cy="455613"/>
            <a:chOff x="1296" y="1296"/>
            <a:chExt cx="624" cy="336"/>
          </a:xfrm>
        </p:grpSpPr>
        <p:sp>
          <p:nvSpPr>
            <p:cNvPr id="18448" name="Rectangle 16">
              <a:extLst>
                <a:ext uri="{FF2B5EF4-FFF2-40B4-BE49-F238E27FC236}">
                  <a16:creationId xmlns:a16="http://schemas.microsoft.com/office/drawing/2014/main" id="{310CB1BE-9D11-4857-A2CF-477ECF457CE2}"/>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9" name="Rectangle 17">
              <a:extLst>
                <a:ext uri="{FF2B5EF4-FFF2-40B4-BE49-F238E27FC236}">
                  <a16:creationId xmlns:a16="http://schemas.microsoft.com/office/drawing/2014/main" id="{C15EC4EE-D9F2-4DEC-9AC8-B9DADFC93DCE}"/>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0" name="Rectangle 18">
              <a:extLst>
                <a:ext uri="{FF2B5EF4-FFF2-40B4-BE49-F238E27FC236}">
                  <a16:creationId xmlns:a16="http://schemas.microsoft.com/office/drawing/2014/main" id="{2DDAECB2-F370-469B-B69C-7E478A4BE7F8}"/>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1" name="Rectangle 19">
              <a:extLst>
                <a:ext uri="{FF2B5EF4-FFF2-40B4-BE49-F238E27FC236}">
                  <a16:creationId xmlns:a16="http://schemas.microsoft.com/office/drawing/2014/main" id="{B6EAE629-E1CA-455C-876D-3774AEE019B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452" name="Group 20">
            <a:extLst>
              <a:ext uri="{FF2B5EF4-FFF2-40B4-BE49-F238E27FC236}">
                <a16:creationId xmlns:a16="http://schemas.microsoft.com/office/drawing/2014/main" id="{0C86BC96-0EBF-4084-AAA3-7781A480A614}"/>
              </a:ext>
            </a:extLst>
          </p:cNvPr>
          <p:cNvGrpSpPr>
            <a:grpSpLocks/>
          </p:cNvGrpSpPr>
          <p:nvPr/>
        </p:nvGrpSpPr>
        <p:grpSpPr bwMode="auto">
          <a:xfrm flipH="1">
            <a:off x="5081588" y="5270500"/>
            <a:ext cx="682625" cy="455613"/>
            <a:chOff x="1296" y="1296"/>
            <a:chExt cx="624" cy="336"/>
          </a:xfrm>
        </p:grpSpPr>
        <p:sp>
          <p:nvSpPr>
            <p:cNvPr id="18453" name="Rectangle 21">
              <a:extLst>
                <a:ext uri="{FF2B5EF4-FFF2-40B4-BE49-F238E27FC236}">
                  <a16:creationId xmlns:a16="http://schemas.microsoft.com/office/drawing/2014/main" id="{EB52A4AB-2353-4696-AADE-4CEBCE2C54E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4" name="Rectangle 22">
              <a:extLst>
                <a:ext uri="{FF2B5EF4-FFF2-40B4-BE49-F238E27FC236}">
                  <a16:creationId xmlns:a16="http://schemas.microsoft.com/office/drawing/2014/main" id="{0D35FC70-B48F-4454-A86B-FCFD3B66690D}"/>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5" name="Rectangle 23">
              <a:extLst>
                <a:ext uri="{FF2B5EF4-FFF2-40B4-BE49-F238E27FC236}">
                  <a16:creationId xmlns:a16="http://schemas.microsoft.com/office/drawing/2014/main" id="{E99423A5-38E1-427D-830B-FDBEAF9A7DFB}"/>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6" name="Rectangle 24">
              <a:extLst>
                <a:ext uri="{FF2B5EF4-FFF2-40B4-BE49-F238E27FC236}">
                  <a16:creationId xmlns:a16="http://schemas.microsoft.com/office/drawing/2014/main" id="{5E26145B-CE2A-49A0-8AA6-34B21DDE9D6A}"/>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457" name="Line 25">
            <a:extLst>
              <a:ext uri="{FF2B5EF4-FFF2-40B4-BE49-F238E27FC236}">
                <a16:creationId xmlns:a16="http://schemas.microsoft.com/office/drawing/2014/main" id="{D228B7FD-DC35-4E3A-BA75-4A020EA2E227}"/>
              </a:ext>
            </a:extLst>
          </p:cNvPr>
          <p:cNvSpPr>
            <a:spLocks noChangeShapeType="1"/>
          </p:cNvSpPr>
          <p:nvPr/>
        </p:nvSpPr>
        <p:spPr bwMode="auto">
          <a:xfrm>
            <a:off x="4572000" y="5465763"/>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8" name="Line 26">
            <a:extLst>
              <a:ext uri="{FF2B5EF4-FFF2-40B4-BE49-F238E27FC236}">
                <a16:creationId xmlns:a16="http://schemas.microsoft.com/office/drawing/2014/main" id="{603229A9-B0B0-45D5-848A-A01BDB190DFD}"/>
              </a:ext>
            </a:extLst>
          </p:cNvPr>
          <p:cNvSpPr>
            <a:spLocks noChangeShapeType="1"/>
          </p:cNvSpPr>
          <p:nvPr/>
        </p:nvSpPr>
        <p:spPr bwMode="auto">
          <a:xfrm flipH="1">
            <a:off x="4572000" y="5562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9" name="AutoShape 27">
            <a:extLst>
              <a:ext uri="{FF2B5EF4-FFF2-40B4-BE49-F238E27FC236}">
                <a16:creationId xmlns:a16="http://schemas.microsoft.com/office/drawing/2014/main" id="{2D9036B1-921D-4886-A695-6BFB345D866A}"/>
              </a:ext>
            </a:extLst>
          </p:cNvPr>
          <p:cNvSpPr>
            <a:spLocks noChangeArrowheads="1"/>
          </p:cNvSpPr>
          <p:nvPr/>
        </p:nvSpPr>
        <p:spPr bwMode="auto">
          <a:xfrm>
            <a:off x="2667000" y="4191000"/>
            <a:ext cx="838200" cy="6096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60" name="Line 28">
            <a:extLst>
              <a:ext uri="{FF2B5EF4-FFF2-40B4-BE49-F238E27FC236}">
                <a16:creationId xmlns:a16="http://schemas.microsoft.com/office/drawing/2014/main" id="{526F2423-07D8-4CAC-ACEC-F3F63456CE53}"/>
              </a:ext>
            </a:extLst>
          </p:cNvPr>
          <p:cNvSpPr>
            <a:spLocks noChangeShapeType="1"/>
          </p:cNvSpPr>
          <p:nvPr/>
        </p:nvSpPr>
        <p:spPr bwMode="auto">
          <a:xfrm>
            <a:off x="3124200" y="4630738"/>
            <a:ext cx="0" cy="838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1" name="Line 29">
            <a:extLst>
              <a:ext uri="{FF2B5EF4-FFF2-40B4-BE49-F238E27FC236}">
                <a16:creationId xmlns:a16="http://schemas.microsoft.com/office/drawing/2014/main" id="{A8C91292-CEF5-4AF0-AA4D-3FB41911258C}"/>
              </a:ext>
            </a:extLst>
          </p:cNvPr>
          <p:cNvSpPr>
            <a:spLocks noChangeShapeType="1"/>
          </p:cNvSpPr>
          <p:nvPr/>
        </p:nvSpPr>
        <p:spPr bwMode="auto">
          <a:xfrm flipH="1" flipV="1">
            <a:off x="3103563" y="5468938"/>
            <a:ext cx="5540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2" name="Text Box 30">
            <a:extLst>
              <a:ext uri="{FF2B5EF4-FFF2-40B4-BE49-F238E27FC236}">
                <a16:creationId xmlns:a16="http://schemas.microsoft.com/office/drawing/2014/main" id="{6B994419-91EC-466D-B201-A7A80065F05B}"/>
              </a:ext>
            </a:extLst>
          </p:cNvPr>
          <p:cNvSpPr txBox="1">
            <a:spLocks noChangeArrowheads="1"/>
          </p:cNvSpPr>
          <p:nvPr/>
        </p:nvSpPr>
        <p:spPr bwMode="auto">
          <a:xfrm>
            <a:off x="2743200" y="4267200"/>
            <a:ext cx="6191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pulser</a:t>
            </a:r>
          </a:p>
        </p:txBody>
      </p:sp>
      <p:sp>
        <p:nvSpPr>
          <p:cNvPr id="18463" name="AutoShape 31">
            <a:extLst>
              <a:ext uri="{FF2B5EF4-FFF2-40B4-BE49-F238E27FC236}">
                <a16:creationId xmlns:a16="http://schemas.microsoft.com/office/drawing/2014/main" id="{CBA59DAF-F6F8-4240-BF46-BC1CD8D5F7FD}"/>
              </a:ext>
            </a:extLst>
          </p:cNvPr>
          <p:cNvSpPr>
            <a:spLocks noChangeArrowheads="1"/>
          </p:cNvSpPr>
          <p:nvPr/>
        </p:nvSpPr>
        <p:spPr bwMode="auto">
          <a:xfrm>
            <a:off x="5791200" y="4267200"/>
            <a:ext cx="838200" cy="6096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64" name="Line 32">
            <a:extLst>
              <a:ext uri="{FF2B5EF4-FFF2-40B4-BE49-F238E27FC236}">
                <a16:creationId xmlns:a16="http://schemas.microsoft.com/office/drawing/2014/main" id="{D28C022D-100F-4FC6-834A-0C3BD981CE63}"/>
              </a:ext>
            </a:extLst>
          </p:cNvPr>
          <p:cNvSpPr>
            <a:spLocks noChangeShapeType="1"/>
          </p:cNvSpPr>
          <p:nvPr/>
        </p:nvSpPr>
        <p:spPr bwMode="auto">
          <a:xfrm>
            <a:off x="6318250" y="4683125"/>
            <a:ext cx="0" cy="838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5" name="Line 33">
            <a:extLst>
              <a:ext uri="{FF2B5EF4-FFF2-40B4-BE49-F238E27FC236}">
                <a16:creationId xmlns:a16="http://schemas.microsoft.com/office/drawing/2014/main" id="{6CAA3BEF-C28B-4BD6-87C0-20B6C135D52C}"/>
              </a:ext>
            </a:extLst>
          </p:cNvPr>
          <p:cNvSpPr>
            <a:spLocks noChangeShapeType="1"/>
          </p:cNvSpPr>
          <p:nvPr/>
        </p:nvSpPr>
        <p:spPr bwMode="auto">
          <a:xfrm flipH="1" flipV="1">
            <a:off x="5773738" y="5495925"/>
            <a:ext cx="5540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6" name="Text Box 34">
            <a:extLst>
              <a:ext uri="{FF2B5EF4-FFF2-40B4-BE49-F238E27FC236}">
                <a16:creationId xmlns:a16="http://schemas.microsoft.com/office/drawing/2014/main" id="{906FCC25-41DD-4905-BFFF-984DD19DEF44}"/>
              </a:ext>
            </a:extLst>
          </p:cNvPr>
          <p:cNvSpPr txBox="1">
            <a:spLocks noChangeArrowheads="1"/>
          </p:cNvSpPr>
          <p:nvPr/>
        </p:nvSpPr>
        <p:spPr bwMode="auto">
          <a:xfrm>
            <a:off x="5867400" y="4343400"/>
            <a:ext cx="6778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receiver</a:t>
            </a:r>
          </a:p>
        </p:txBody>
      </p:sp>
      <p:sp>
        <p:nvSpPr>
          <p:cNvPr id="18467" name="Line 35">
            <a:extLst>
              <a:ext uri="{FF2B5EF4-FFF2-40B4-BE49-F238E27FC236}">
                <a16:creationId xmlns:a16="http://schemas.microsoft.com/office/drawing/2014/main" id="{DE4F8818-57A6-44D3-88C4-5AB0025E6191}"/>
              </a:ext>
            </a:extLst>
          </p:cNvPr>
          <p:cNvSpPr>
            <a:spLocks noChangeShapeType="1"/>
          </p:cNvSpPr>
          <p:nvPr/>
        </p:nvSpPr>
        <p:spPr bwMode="auto">
          <a:xfrm>
            <a:off x="6629400" y="4495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8468" name="Object 36">
            <a:extLst>
              <a:ext uri="{FF2B5EF4-FFF2-40B4-BE49-F238E27FC236}">
                <a16:creationId xmlns:a16="http://schemas.microsoft.com/office/drawing/2014/main" id="{007B0005-461B-417D-967B-C09D4FE7AF51}"/>
              </a:ext>
            </a:extLst>
          </p:cNvPr>
          <p:cNvGraphicFramePr>
            <a:graphicFrameLocks noChangeAspect="1"/>
          </p:cNvGraphicFramePr>
          <p:nvPr/>
        </p:nvGraphicFramePr>
        <p:xfrm>
          <a:off x="6781800" y="4038600"/>
          <a:ext cx="533400" cy="368300"/>
        </p:xfrm>
        <a:graphic>
          <a:graphicData uri="http://schemas.openxmlformats.org/presentationml/2006/ole">
            <mc:AlternateContent xmlns:mc="http://schemas.openxmlformats.org/markup-compatibility/2006">
              <mc:Choice xmlns:v="urn:schemas-microsoft-com:vml" Requires="v">
                <p:oleObj spid="_x0000_s6149" name="Equation" r:id="rId4" imgW="368280" imgH="253800" progId="Equation.DSMT4">
                  <p:embed/>
                </p:oleObj>
              </mc:Choice>
              <mc:Fallback>
                <p:oleObj name="Equation" r:id="rId4" imgW="368280" imgH="253800" progId="Equation.DSMT4">
                  <p:embed/>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4038600"/>
                        <a:ext cx="5334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Line 4">
            <a:extLst>
              <a:ext uri="{FF2B5EF4-FFF2-40B4-BE49-F238E27FC236}">
                <a16:creationId xmlns:a16="http://schemas.microsoft.com/office/drawing/2014/main" id="{CA58670A-41C4-4822-AE56-843ECAE09906}"/>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Text Box 5">
            <a:extLst>
              <a:ext uri="{FF2B5EF4-FFF2-40B4-BE49-F238E27FC236}">
                <a16:creationId xmlns:a16="http://schemas.microsoft.com/office/drawing/2014/main" id="{B48B1EC6-EE0B-4D2E-8F70-193644EEA336}"/>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7416" name="Rectangle 8">
            <a:extLst>
              <a:ext uri="{FF2B5EF4-FFF2-40B4-BE49-F238E27FC236}">
                <a16:creationId xmlns:a16="http://schemas.microsoft.com/office/drawing/2014/main" id="{5674E99C-5142-4730-93A4-073228B3782F}"/>
              </a:ext>
            </a:extLst>
          </p:cNvPr>
          <p:cNvSpPr>
            <a:spLocks noChangeArrowheads="1"/>
          </p:cNvSpPr>
          <p:nvPr/>
        </p:nvSpPr>
        <p:spPr bwMode="auto">
          <a:xfrm>
            <a:off x="3011488" y="1951038"/>
            <a:ext cx="3308350" cy="261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600">
              <a:latin typeface="Times New Roman" panose="02020603050405020304" pitchFamily="18" charset="0"/>
            </a:endParaRPr>
          </a:p>
        </p:txBody>
      </p:sp>
      <p:sp>
        <p:nvSpPr>
          <p:cNvPr id="17417" name="Line 9">
            <a:extLst>
              <a:ext uri="{FF2B5EF4-FFF2-40B4-BE49-F238E27FC236}">
                <a16:creationId xmlns:a16="http://schemas.microsoft.com/office/drawing/2014/main" id="{5294FB20-A2EC-4AA1-956B-098D26CE0D6E}"/>
              </a:ext>
            </a:extLst>
          </p:cNvPr>
          <p:cNvSpPr>
            <a:spLocks noChangeShapeType="1"/>
          </p:cNvSpPr>
          <p:nvPr/>
        </p:nvSpPr>
        <p:spPr bwMode="auto">
          <a:xfrm>
            <a:off x="3011488" y="1951038"/>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18" name="Line 10">
            <a:extLst>
              <a:ext uri="{FF2B5EF4-FFF2-40B4-BE49-F238E27FC236}">
                <a16:creationId xmlns:a16="http://schemas.microsoft.com/office/drawing/2014/main" id="{568EB7D0-22AE-492D-AE44-743D1FD96EFA}"/>
              </a:ext>
            </a:extLst>
          </p:cNvPr>
          <p:cNvSpPr>
            <a:spLocks noChangeShapeType="1"/>
          </p:cNvSpPr>
          <p:nvPr/>
        </p:nvSpPr>
        <p:spPr bwMode="auto">
          <a:xfrm>
            <a:off x="3011488" y="4567238"/>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19" name="Line 11">
            <a:extLst>
              <a:ext uri="{FF2B5EF4-FFF2-40B4-BE49-F238E27FC236}">
                <a16:creationId xmlns:a16="http://schemas.microsoft.com/office/drawing/2014/main" id="{8A118EDE-EC07-4FB8-ABBB-92E591F6E518}"/>
              </a:ext>
            </a:extLst>
          </p:cNvPr>
          <p:cNvSpPr>
            <a:spLocks noChangeShapeType="1"/>
          </p:cNvSpPr>
          <p:nvPr/>
        </p:nvSpPr>
        <p:spPr bwMode="auto">
          <a:xfrm flipV="1">
            <a:off x="6319838" y="1951038"/>
            <a:ext cx="1587"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0" name="Line 12">
            <a:extLst>
              <a:ext uri="{FF2B5EF4-FFF2-40B4-BE49-F238E27FC236}">
                <a16:creationId xmlns:a16="http://schemas.microsoft.com/office/drawing/2014/main" id="{0278D206-1C54-4CC0-A5E5-9D5ED7C9C036}"/>
              </a:ext>
            </a:extLst>
          </p:cNvPr>
          <p:cNvSpPr>
            <a:spLocks noChangeShapeType="1"/>
          </p:cNvSpPr>
          <p:nvPr/>
        </p:nvSpPr>
        <p:spPr bwMode="auto">
          <a:xfrm flipV="1">
            <a:off x="3011488" y="1951038"/>
            <a:ext cx="1587"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1" name="Line 13">
            <a:extLst>
              <a:ext uri="{FF2B5EF4-FFF2-40B4-BE49-F238E27FC236}">
                <a16:creationId xmlns:a16="http://schemas.microsoft.com/office/drawing/2014/main" id="{BF9ECD1D-536A-4C87-A81C-331685548FA7}"/>
              </a:ext>
            </a:extLst>
          </p:cNvPr>
          <p:cNvSpPr>
            <a:spLocks noChangeShapeType="1"/>
          </p:cNvSpPr>
          <p:nvPr/>
        </p:nvSpPr>
        <p:spPr bwMode="auto">
          <a:xfrm>
            <a:off x="3011488" y="4567238"/>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2" name="Line 14">
            <a:extLst>
              <a:ext uri="{FF2B5EF4-FFF2-40B4-BE49-F238E27FC236}">
                <a16:creationId xmlns:a16="http://schemas.microsoft.com/office/drawing/2014/main" id="{9EB2DFD7-9172-4E0A-9C81-30075D40811E}"/>
              </a:ext>
            </a:extLst>
          </p:cNvPr>
          <p:cNvSpPr>
            <a:spLocks noChangeShapeType="1"/>
          </p:cNvSpPr>
          <p:nvPr/>
        </p:nvSpPr>
        <p:spPr bwMode="auto">
          <a:xfrm flipV="1">
            <a:off x="3011488" y="1951038"/>
            <a:ext cx="1587"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3" name="Line 15">
            <a:extLst>
              <a:ext uri="{FF2B5EF4-FFF2-40B4-BE49-F238E27FC236}">
                <a16:creationId xmlns:a16="http://schemas.microsoft.com/office/drawing/2014/main" id="{762E79FC-8A75-4AE9-BD0C-7BCDAAEC48A1}"/>
              </a:ext>
            </a:extLst>
          </p:cNvPr>
          <p:cNvSpPr>
            <a:spLocks noChangeShapeType="1"/>
          </p:cNvSpPr>
          <p:nvPr/>
        </p:nvSpPr>
        <p:spPr bwMode="auto">
          <a:xfrm flipV="1">
            <a:off x="3011488"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4" name="Line 16">
            <a:extLst>
              <a:ext uri="{FF2B5EF4-FFF2-40B4-BE49-F238E27FC236}">
                <a16:creationId xmlns:a16="http://schemas.microsoft.com/office/drawing/2014/main" id="{6DAE598F-4FD3-4DDA-8B69-97A7FB2DD04B}"/>
              </a:ext>
            </a:extLst>
          </p:cNvPr>
          <p:cNvSpPr>
            <a:spLocks noChangeShapeType="1"/>
          </p:cNvSpPr>
          <p:nvPr/>
        </p:nvSpPr>
        <p:spPr bwMode="auto">
          <a:xfrm>
            <a:off x="3011488"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5" name="Rectangle 17">
            <a:extLst>
              <a:ext uri="{FF2B5EF4-FFF2-40B4-BE49-F238E27FC236}">
                <a16:creationId xmlns:a16="http://schemas.microsoft.com/office/drawing/2014/main" id="{AA3DA960-6AF0-473A-808E-4205C3D6FFD1}"/>
              </a:ext>
            </a:extLst>
          </p:cNvPr>
          <p:cNvSpPr>
            <a:spLocks noChangeArrowheads="1"/>
          </p:cNvSpPr>
          <p:nvPr/>
        </p:nvSpPr>
        <p:spPr bwMode="auto">
          <a:xfrm>
            <a:off x="2951163"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2.2</a:t>
            </a:r>
            <a:endParaRPr lang="en-US" altLang="en-US" sz="1000">
              <a:latin typeface="Times New Roman" panose="02020603050405020304" pitchFamily="18" charset="0"/>
            </a:endParaRPr>
          </a:p>
        </p:txBody>
      </p:sp>
      <p:sp>
        <p:nvSpPr>
          <p:cNvPr id="17426" name="Line 18">
            <a:extLst>
              <a:ext uri="{FF2B5EF4-FFF2-40B4-BE49-F238E27FC236}">
                <a16:creationId xmlns:a16="http://schemas.microsoft.com/office/drawing/2014/main" id="{D408915E-B75C-4F1C-B121-D9B78290F4C3}"/>
              </a:ext>
            </a:extLst>
          </p:cNvPr>
          <p:cNvSpPr>
            <a:spLocks noChangeShapeType="1"/>
          </p:cNvSpPr>
          <p:nvPr/>
        </p:nvSpPr>
        <p:spPr bwMode="auto">
          <a:xfrm flipV="1">
            <a:off x="3560763"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7" name="Line 19">
            <a:extLst>
              <a:ext uri="{FF2B5EF4-FFF2-40B4-BE49-F238E27FC236}">
                <a16:creationId xmlns:a16="http://schemas.microsoft.com/office/drawing/2014/main" id="{4A9ECC55-5813-45D4-AC31-AA5D4929D8C4}"/>
              </a:ext>
            </a:extLst>
          </p:cNvPr>
          <p:cNvSpPr>
            <a:spLocks noChangeShapeType="1"/>
          </p:cNvSpPr>
          <p:nvPr/>
        </p:nvSpPr>
        <p:spPr bwMode="auto">
          <a:xfrm>
            <a:off x="3560763"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8" name="Rectangle 20">
            <a:extLst>
              <a:ext uri="{FF2B5EF4-FFF2-40B4-BE49-F238E27FC236}">
                <a16:creationId xmlns:a16="http://schemas.microsoft.com/office/drawing/2014/main" id="{D192D983-F7C4-403D-802B-ADED727857BA}"/>
              </a:ext>
            </a:extLst>
          </p:cNvPr>
          <p:cNvSpPr>
            <a:spLocks noChangeArrowheads="1"/>
          </p:cNvSpPr>
          <p:nvPr/>
        </p:nvSpPr>
        <p:spPr bwMode="auto">
          <a:xfrm>
            <a:off x="3500438"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2.4</a:t>
            </a:r>
            <a:endParaRPr lang="en-US" altLang="en-US" sz="1000">
              <a:latin typeface="Times New Roman" panose="02020603050405020304" pitchFamily="18" charset="0"/>
            </a:endParaRPr>
          </a:p>
        </p:txBody>
      </p:sp>
      <p:sp>
        <p:nvSpPr>
          <p:cNvPr id="17429" name="Line 21">
            <a:extLst>
              <a:ext uri="{FF2B5EF4-FFF2-40B4-BE49-F238E27FC236}">
                <a16:creationId xmlns:a16="http://schemas.microsoft.com/office/drawing/2014/main" id="{FA879FA3-89FB-4218-9B33-ACD7B0EF7E3E}"/>
              </a:ext>
            </a:extLst>
          </p:cNvPr>
          <p:cNvSpPr>
            <a:spLocks noChangeShapeType="1"/>
          </p:cNvSpPr>
          <p:nvPr/>
        </p:nvSpPr>
        <p:spPr bwMode="auto">
          <a:xfrm flipV="1">
            <a:off x="4108450" y="45291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0" name="Line 22">
            <a:extLst>
              <a:ext uri="{FF2B5EF4-FFF2-40B4-BE49-F238E27FC236}">
                <a16:creationId xmlns:a16="http://schemas.microsoft.com/office/drawing/2014/main" id="{0A20886D-45B7-49A5-9668-F566091067C5}"/>
              </a:ext>
            </a:extLst>
          </p:cNvPr>
          <p:cNvSpPr>
            <a:spLocks noChangeShapeType="1"/>
          </p:cNvSpPr>
          <p:nvPr/>
        </p:nvSpPr>
        <p:spPr bwMode="auto">
          <a:xfrm>
            <a:off x="4108450" y="19589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1" name="Rectangle 23">
            <a:extLst>
              <a:ext uri="{FF2B5EF4-FFF2-40B4-BE49-F238E27FC236}">
                <a16:creationId xmlns:a16="http://schemas.microsoft.com/office/drawing/2014/main" id="{66F45625-6A2E-4F66-91DC-4070FB5E670A}"/>
              </a:ext>
            </a:extLst>
          </p:cNvPr>
          <p:cNvSpPr>
            <a:spLocks noChangeArrowheads="1"/>
          </p:cNvSpPr>
          <p:nvPr/>
        </p:nvSpPr>
        <p:spPr bwMode="auto">
          <a:xfrm>
            <a:off x="4049713"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2.6</a:t>
            </a:r>
            <a:endParaRPr lang="en-US" altLang="en-US" sz="1000">
              <a:latin typeface="Times New Roman" panose="02020603050405020304" pitchFamily="18" charset="0"/>
            </a:endParaRPr>
          </a:p>
        </p:txBody>
      </p:sp>
      <p:sp>
        <p:nvSpPr>
          <p:cNvPr id="17432" name="Line 24">
            <a:extLst>
              <a:ext uri="{FF2B5EF4-FFF2-40B4-BE49-F238E27FC236}">
                <a16:creationId xmlns:a16="http://schemas.microsoft.com/office/drawing/2014/main" id="{55C0C02F-4B90-48B8-B768-544C61B26EDF}"/>
              </a:ext>
            </a:extLst>
          </p:cNvPr>
          <p:cNvSpPr>
            <a:spLocks noChangeShapeType="1"/>
          </p:cNvSpPr>
          <p:nvPr/>
        </p:nvSpPr>
        <p:spPr bwMode="auto">
          <a:xfrm flipV="1">
            <a:off x="4665663"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3" name="Line 25">
            <a:extLst>
              <a:ext uri="{FF2B5EF4-FFF2-40B4-BE49-F238E27FC236}">
                <a16:creationId xmlns:a16="http://schemas.microsoft.com/office/drawing/2014/main" id="{2B1C215F-715B-4F7F-B893-E85A9524C1DA}"/>
              </a:ext>
            </a:extLst>
          </p:cNvPr>
          <p:cNvSpPr>
            <a:spLocks noChangeShapeType="1"/>
          </p:cNvSpPr>
          <p:nvPr/>
        </p:nvSpPr>
        <p:spPr bwMode="auto">
          <a:xfrm>
            <a:off x="4665663"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4" name="Rectangle 26">
            <a:extLst>
              <a:ext uri="{FF2B5EF4-FFF2-40B4-BE49-F238E27FC236}">
                <a16:creationId xmlns:a16="http://schemas.microsoft.com/office/drawing/2014/main" id="{C12CD931-5CC5-4C29-9DF1-17DC40B7E1A4}"/>
              </a:ext>
            </a:extLst>
          </p:cNvPr>
          <p:cNvSpPr>
            <a:spLocks noChangeArrowheads="1"/>
          </p:cNvSpPr>
          <p:nvPr/>
        </p:nvSpPr>
        <p:spPr bwMode="auto">
          <a:xfrm>
            <a:off x="4605338"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2.8</a:t>
            </a:r>
            <a:endParaRPr lang="en-US" altLang="en-US" sz="1000">
              <a:latin typeface="Times New Roman" panose="02020603050405020304" pitchFamily="18" charset="0"/>
            </a:endParaRPr>
          </a:p>
        </p:txBody>
      </p:sp>
      <p:sp>
        <p:nvSpPr>
          <p:cNvPr id="17435" name="Line 27">
            <a:extLst>
              <a:ext uri="{FF2B5EF4-FFF2-40B4-BE49-F238E27FC236}">
                <a16:creationId xmlns:a16="http://schemas.microsoft.com/office/drawing/2014/main" id="{A8647701-4080-4617-A6A1-35CE218FF10E}"/>
              </a:ext>
            </a:extLst>
          </p:cNvPr>
          <p:cNvSpPr>
            <a:spLocks noChangeShapeType="1"/>
          </p:cNvSpPr>
          <p:nvPr/>
        </p:nvSpPr>
        <p:spPr bwMode="auto">
          <a:xfrm flipV="1">
            <a:off x="5214938"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6" name="Line 28">
            <a:extLst>
              <a:ext uri="{FF2B5EF4-FFF2-40B4-BE49-F238E27FC236}">
                <a16:creationId xmlns:a16="http://schemas.microsoft.com/office/drawing/2014/main" id="{565B33DA-70F2-462A-99E4-306E9A234380}"/>
              </a:ext>
            </a:extLst>
          </p:cNvPr>
          <p:cNvSpPr>
            <a:spLocks noChangeShapeType="1"/>
          </p:cNvSpPr>
          <p:nvPr/>
        </p:nvSpPr>
        <p:spPr bwMode="auto">
          <a:xfrm>
            <a:off x="5214938"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7" name="Rectangle 29">
            <a:extLst>
              <a:ext uri="{FF2B5EF4-FFF2-40B4-BE49-F238E27FC236}">
                <a16:creationId xmlns:a16="http://schemas.microsoft.com/office/drawing/2014/main" id="{8D7577F0-A564-405C-8BE4-3D841C359E75}"/>
              </a:ext>
            </a:extLst>
          </p:cNvPr>
          <p:cNvSpPr>
            <a:spLocks noChangeArrowheads="1"/>
          </p:cNvSpPr>
          <p:nvPr/>
        </p:nvSpPr>
        <p:spPr bwMode="auto">
          <a:xfrm>
            <a:off x="5208588" y="463867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a:t>
            </a:r>
            <a:endParaRPr lang="en-US" altLang="en-US" sz="1000">
              <a:latin typeface="Times New Roman" panose="02020603050405020304" pitchFamily="18" charset="0"/>
            </a:endParaRPr>
          </a:p>
        </p:txBody>
      </p:sp>
      <p:sp>
        <p:nvSpPr>
          <p:cNvPr id="17438" name="Line 30">
            <a:extLst>
              <a:ext uri="{FF2B5EF4-FFF2-40B4-BE49-F238E27FC236}">
                <a16:creationId xmlns:a16="http://schemas.microsoft.com/office/drawing/2014/main" id="{DF7186C3-44A6-4624-94E2-0BE9845D8781}"/>
              </a:ext>
            </a:extLst>
          </p:cNvPr>
          <p:cNvSpPr>
            <a:spLocks noChangeShapeType="1"/>
          </p:cNvSpPr>
          <p:nvPr/>
        </p:nvSpPr>
        <p:spPr bwMode="auto">
          <a:xfrm flipV="1">
            <a:off x="5764213"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9" name="Line 31">
            <a:extLst>
              <a:ext uri="{FF2B5EF4-FFF2-40B4-BE49-F238E27FC236}">
                <a16:creationId xmlns:a16="http://schemas.microsoft.com/office/drawing/2014/main" id="{CF26FD48-8824-41B6-8FB7-0DAFE98B5796}"/>
              </a:ext>
            </a:extLst>
          </p:cNvPr>
          <p:cNvSpPr>
            <a:spLocks noChangeShapeType="1"/>
          </p:cNvSpPr>
          <p:nvPr/>
        </p:nvSpPr>
        <p:spPr bwMode="auto">
          <a:xfrm>
            <a:off x="5764213"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0" name="Rectangle 32">
            <a:extLst>
              <a:ext uri="{FF2B5EF4-FFF2-40B4-BE49-F238E27FC236}">
                <a16:creationId xmlns:a16="http://schemas.microsoft.com/office/drawing/2014/main" id="{6D774411-315B-456F-8351-50AE181ECD82}"/>
              </a:ext>
            </a:extLst>
          </p:cNvPr>
          <p:cNvSpPr>
            <a:spLocks noChangeArrowheads="1"/>
          </p:cNvSpPr>
          <p:nvPr/>
        </p:nvSpPr>
        <p:spPr bwMode="auto">
          <a:xfrm>
            <a:off x="5703888"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3.2</a:t>
            </a:r>
            <a:endParaRPr lang="en-US" altLang="en-US" sz="1000">
              <a:latin typeface="Times New Roman" panose="02020603050405020304" pitchFamily="18" charset="0"/>
            </a:endParaRPr>
          </a:p>
        </p:txBody>
      </p:sp>
      <p:sp>
        <p:nvSpPr>
          <p:cNvPr id="17441" name="Line 33">
            <a:extLst>
              <a:ext uri="{FF2B5EF4-FFF2-40B4-BE49-F238E27FC236}">
                <a16:creationId xmlns:a16="http://schemas.microsoft.com/office/drawing/2014/main" id="{1EF6E3E4-65EF-47B6-88A0-FBEAF7F20BEB}"/>
              </a:ext>
            </a:extLst>
          </p:cNvPr>
          <p:cNvSpPr>
            <a:spLocks noChangeShapeType="1"/>
          </p:cNvSpPr>
          <p:nvPr/>
        </p:nvSpPr>
        <p:spPr bwMode="auto">
          <a:xfrm flipV="1">
            <a:off x="6319838" y="45291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2" name="Line 34">
            <a:extLst>
              <a:ext uri="{FF2B5EF4-FFF2-40B4-BE49-F238E27FC236}">
                <a16:creationId xmlns:a16="http://schemas.microsoft.com/office/drawing/2014/main" id="{9EB27E61-DAB6-4F38-8E21-F77E87821833}"/>
              </a:ext>
            </a:extLst>
          </p:cNvPr>
          <p:cNvSpPr>
            <a:spLocks noChangeShapeType="1"/>
          </p:cNvSpPr>
          <p:nvPr/>
        </p:nvSpPr>
        <p:spPr bwMode="auto">
          <a:xfrm>
            <a:off x="6319838" y="19589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3" name="Rectangle 35">
            <a:extLst>
              <a:ext uri="{FF2B5EF4-FFF2-40B4-BE49-F238E27FC236}">
                <a16:creationId xmlns:a16="http://schemas.microsoft.com/office/drawing/2014/main" id="{73E948C4-A5C2-4695-B534-9B5A46FD55D9}"/>
              </a:ext>
            </a:extLst>
          </p:cNvPr>
          <p:cNvSpPr>
            <a:spLocks noChangeArrowheads="1"/>
          </p:cNvSpPr>
          <p:nvPr/>
        </p:nvSpPr>
        <p:spPr bwMode="auto">
          <a:xfrm>
            <a:off x="6261100" y="46386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3.4</a:t>
            </a:r>
            <a:endParaRPr lang="en-US" altLang="en-US" sz="1000">
              <a:latin typeface="Times New Roman" panose="02020603050405020304" pitchFamily="18" charset="0"/>
            </a:endParaRPr>
          </a:p>
        </p:txBody>
      </p:sp>
      <p:sp>
        <p:nvSpPr>
          <p:cNvPr id="17444" name="Line 36">
            <a:extLst>
              <a:ext uri="{FF2B5EF4-FFF2-40B4-BE49-F238E27FC236}">
                <a16:creationId xmlns:a16="http://schemas.microsoft.com/office/drawing/2014/main" id="{1F8DF823-011A-4635-B262-89814D804B93}"/>
              </a:ext>
            </a:extLst>
          </p:cNvPr>
          <p:cNvSpPr>
            <a:spLocks noChangeShapeType="1"/>
          </p:cNvSpPr>
          <p:nvPr/>
        </p:nvSpPr>
        <p:spPr bwMode="auto">
          <a:xfrm>
            <a:off x="3011488" y="456723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5" name="Line 37">
            <a:extLst>
              <a:ext uri="{FF2B5EF4-FFF2-40B4-BE49-F238E27FC236}">
                <a16:creationId xmlns:a16="http://schemas.microsoft.com/office/drawing/2014/main" id="{F2EA6D58-6901-4C8B-AD31-0B427A23C4AA}"/>
              </a:ext>
            </a:extLst>
          </p:cNvPr>
          <p:cNvSpPr>
            <a:spLocks noChangeShapeType="1"/>
          </p:cNvSpPr>
          <p:nvPr/>
        </p:nvSpPr>
        <p:spPr bwMode="auto">
          <a:xfrm flipH="1">
            <a:off x="6281738" y="45672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6" name="Rectangle 38">
            <a:extLst>
              <a:ext uri="{FF2B5EF4-FFF2-40B4-BE49-F238E27FC236}">
                <a16:creationId xmlns:a16="http://schemas.microsoft.com/office/drawing/2014/main" id="{F5FB0327-68B1-4A2E-8A6E-0626BE9EFFB1}"/>
              </a:ext>
            </a:extLst>
          </p:cNvPr>
          <p:cNvSpPr>
            <a:spLocks noChangeArrowheads="1"/>
          </p:cNvSpPr>
          <p:nvPr/>
        </p:nvSpPr>
        <p:spPr bwMode="auto">
          <a:xfrm>
            <a:off x="2693988" y="4513263"/>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-0.6</a:t>
            </a:r>
            <a:endParaRPr lang="en-US" altLang="en-US" sz="1000">
              <a:latin typeface="Times New Roman" panose="02020603050405020304" pitchFamily="18" charset="0"/>
            </a:endParaRPr>
          </a:p>
        </p:txBody>
      </p:sp>
      <p:sp>
        <p:nvSpPr>
          <p:cNvPr id="17447" name="Line 39">
            <a:extLst>
              <a:ext uri="{FF2B5EF4-FFF2-40B4-BE49-F238E27FC236}">
                <a16:creationId xmlns:a16="http://schemas.microsoft.com/office/drawing/2014/main" id="{E63AB842-3814-4667-BE6B-D2B805C2BB6E}"/>
              </a:ext>
            </a:extLst>
          </p:cNvPr>
          <p:cNvSpPr>
            <a:spLocks noChangeShapeType="1"/>
          </p:cNvSpPr>
          <p:nvPr/>
        </p:nvSpPr>
        <p:spPr bwMode="auto">
          <a:xfrm>
            <a:off x="3011488" y="4132263"/>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8" name="Line 40">
            <a:extLst>
              <a:ext uri="{FF2B5EF4-FFF2-40B4-BE49-F238E27FC236}">
                <a16:creationId xmlns:a16="http://schemas.microsoft.com/office/drawing/2014/main" id="{BB730F3D-91F2-4B6D-95F7-1CCAE6F3AC6C}"/>
              </a:ext>
            </a:extLst>
          </p:cNvPr>
          <p:cNvSpPr>
            <a:spLocks noChangeShapeType="1"/>
          </p:cNvSpPr>
          <p:nvPr/>
        </p:nvSpPr>
        <p:spPr bwMode="auto">
          <a:xfrm flipH="1">
            <a:off x="6281738" y="41322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9" name="Rectangle 41">
            <a:extLst>
              <a:ext uri="{FF2B5EF4-FFF2-40B4-BE49-F238E27FC236}">
                <a16:creationId xmlns:a16="http://schemas.microsoft.com/office/drawing/2014/main" id="{B69DED9F-DA80-4585-9ED4-5CC8110CB266}"/>
              </a:ext>
            </a:extLst>
          </p:cNvPr>
          <p:cNvSpPr>
            <a:spLocks noChangeArrowheads="1"/>
          </p:cNvSpPr>
          <p:nvPr/>
        </p:nvSpPr>
        <p:spPr bwMode="auto">
          <a:xfrm>
            <a:off x="2693988" y="4079875"/>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7450" name="Line 42">
            <a:extLst>
              <a:ext uri="{FF2B5EF4-FFF2-40B4-BE49-F238E27FC236}">
                <a16:creationId xmlns:a16="http://schemas.microsoft.com/office/drawing/2014/main" id="{11E208D0-CF94-45BC-814C-1068B722BBCD}"/>
              </a:ext>
            </a:extLst>
          </p:cNvPr>
          <p:cNvSpPr>
            <a:spLocks noChangeShapeType="1"/>
          </p:cNvSpPr>
          <p:nvPr/>
        </p:nvSpPr>
        <p:spPr bwMode="auto">
          <a:xfrm>
            <a:off x="3011488" y="369728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1" name="Line 43">
            <a:extLst>
              <a:ext uri="{FF2B5EF4-FFF2-40B4-BE49-F238E27FC236}">
                <a16:creationId xmlns:a16="http://schemas.microsoft.com/office/drawing/2014/main" id="{5B0BE66D-2E3F-4592-89CB-F56F1A94D2A8}"/>
              </a:ext>
            </a:extLst>
          </p:cNvPr>
          <p:cNvSpPr>
            <a:spLocks noChangeShapeType="1"/>
          </p:cNvSpPr>
          <p:nvPr/>
        </p:nvSpPr>
        <p:spPr bwMode="auto">
          <a:xfrm flipH="1">
            <a:off x="6281738" y="36972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2" name="Rectangle 44">
            <a:extLst>
              <a:ext uri="{FF2B5EF4-FFF2-40B4-BE49-F238E27FC236}">
                <a16:creationId xmlns:a16="http://schemas.microsoft.com/office/drawing/2014/main" id="{BBAF20CC-C834-4B54-8B55-815E33DD9AFC}"/>
              </a:ext>
            </a:extLst>
          </p:cNvPr>
          <p:cNvSpPr>
            <a:spLocks noChangeArrowheads="1"/>
          </p:cNvSpPr>
          <p:nvPr/>
        </p:nvSpPr>
        <p:spPr bwMode="auto">
          <a:xfrm>
            <a:off x="2693988" y="3644900"/>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7453" name="Line 45">
            <a:extLst>
              <a:ext uri="{FF2B5EF4-FFF2-40B4-BE49-F238E27FC236}">
                <a16:creationId xmlns:a16="http://schemas.microsoft.com/office/drawing/2014/main" id="{EBE45EA1-FD5A-4CA2-982F-DBFDEB7C59D1}"/>
              </a:ext>
            </a:extLst>
          </p:cNvPr>
          <p:cNvSpPr>
            <a:spLocks noChangeShapeType="1"/>
          </p:cNvSpPr>
          <p:nvPr/>
        </p:nvSpPr>
        <p:spPr bwMode="auto">
          <a:xfrm>
            <a:off x="3011488" y="3262313"/>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4" name="Line 46">
            <a:extLst>
              <a:ext uri="{FF2B5EF4-FFF2-40B4-BE49-F238E27FC236}">
                <a16:creationId xmlns:a16="http://schemas.microsoft.com/office/drawing/2014/main" id="{7B8B4334-834E-476C-AC4F-DD0A4F713CC7}"/>
              </a:ext>
            </a:extLst>
          </p:cNvPr>
          <p:cNvSpPr>
            <a:spLocks noChangeShapeType="1"/>
          </p:cNvSpPr>
          <p:nvPr/>
        </p:nvSpPr>
        <p:spPr bwMode="auto">
          <a:xfrm flipH="1">
            <a:off x="6281738" y="3262313"/>
            <a:ext cx="38100" cy="1587"/>
          </a:xfrm>
          <a:prstGeom prst="line">
            <a:avLst/>
          </a:prstGeom>
          <a:noFill/>
          <a:ln w="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5" name="Rectangle 47">
            <a:extLst>
              <a:ext uri="{FF2B5EF4-FFF2-40B4-BE49-F238E27FC236}">
                <a16:creationId xmlns:a16="http://schemas.microsoft.com/office/drawing/2014/main" id="{8C6E378B-6DEF-4AF2-906B-C550B49B597D}"/>
              </a:ext>
            </a:extLst>
          </p:cNvPr>
          <p:cNvSpPr>
            <a:spLocks noChangeArrowheads="1"/>
          </p:cNvSpPr>
          <p:nvPr/>
        </p:nvSpPr>
        <p:spPr bwMode="auto">
          <a:xfrm>
            <a:off x="2846388" y="32099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17456" name="Line 48">
            <a:extLst>
              <a:ext uri="{FF2B5EF4-FFF2-40B4-BE49-F238E27FC236}">
                <a16:creationId xmlns:a16="http://schemas.microsoft.com/office/drawing/2014/main" id="{55C850D9-34A6-45A0-BC96-BE11A6E5D5C7}"/>
              </a:ext>
            </a:extLst>
          </p:cNvPr>
          <p:cNvSpPr>
            <a:spLocks noChangeShapeType="1"/>
          </p:cNvSpPr>
          <p:nvPr/>
        </p:nvSpPr>
        <p:spPr bwMode="auto">
          <a:xfrm>
            <a:off x="3011488" y="282733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7" name="Line 49">
            <a:extLst>
              <a:ext uri="{FF2B5EF4-FFF2-40B4-BE49-F238E27FC236}">
                <a16:creationId xmlns:a16="http://schemas.microsoft.com/office/drawing/2014/main" id="{6ED39E38-5EC9-4D91-801F-3B42F6DF2BF7}"/>
              </a:ext>
            </a:extLst>
          </p:cNvPr>
          <p:cNvSpPr>
            <a:spLocks noChangeShapeType="1"/>
          </p:cNvSpPr>
          <p:nvPr/>
        </p:nvSpPr>
        <p:spPr bwMode="auto">
          <a:xfrm flipH="1">
            <a:off x="6281738" y="28273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8" name="Rectangle 50">
            <a:extLst>
              <a:ext uri="{FF2B5EF4-FFF2-40B4-BE49-F238E27FC236}">
                <a16:creationId xmlns:a16="http://schemas.microsoft.com/office/drawing/2014/main" id="{1D007A72-3604-4AFC-AD74-21784A062198}"/>
              </a:ext>
            </a:extLst>
          </p:cNvPr>
          <p:cNvSpPr>
            <a:spLocks noChangeArrowheads="1"/>
          </p:cNvSpPr>
          <p:nvPr/>
        </p:nvSpPr>
        <p:spPr bwMode="auto">
          <a:xfrm>
            <a:off x="2740025" y="27749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7459" name="Line 51">
            <a:extLst>
              <a:ext uri="{FF2B5EF4-FFF2-40B4-BE49-F238E27FC236}">
                <a16:creationId xmlns:a16="http://schemas.microsoft.com/office/drawing/2014/main" id="{8F2E84F1-87D2-4063-9B1C-665189C565E2}"/>
              </a:ext>
            </a:extLst>
          </p:cNvPr>
          <p:cNvSpPr>
            <a:spLocks noChangeShapeType="1"/>
          </p:cNvSpPr>
          <p:nvPr/>
        </p:nvSpPr>
        <p:spPr bwMode="auto">
          <a:xfrm>
            <a:off x="3011488" y="2393950"/>
            <a:ext cx="301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0" name="Line 52">
            <a:extLst>
              <a:ext uri="{FF2B5EF4-FFF2-40B4-BE49-F238E27FC236}">
                <a16:creationId xmlns:a16="http://schemas.microsoft.com/office/drawing/2014/main" id="{674F4BB9-6853-4286-875F-1972960C340E}"/>
              </a:ext>
            </a:extLst>
          </p:cNvPr>
          <p:cNvSpPr>
            <a:spLocks noChangeShapeType="1"/>
          </p:cNvSpPr>
          <p:nvPr/>
        </p:nvSpPr>
        <p:spPr bwMode="auto">
          <a:xfrm flipH="1">
            <a:off x="6281738" y="23939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1" name="Rectangle 53">
            <a:extLst>
              <a:ext uri="{FF2B5EF4-FFF2-40B4-BE49-F238E27FC236}">
                <a16:creationId xmlns:a16="http://schemas.microsoft.com/office/drawing/2014/main" id="{2D23D1FE-0840-4C84-AFDB-2BFF5B447B5A}"/>
              </a:ext>
            </a:extLst>
          </p:cNvPr>
          <p:cNvSpPr>
            <a:spLocks noChangeArrowheads="1"/>
          </p:cNvSpPr>
          <p:nvPr/>
        </p:nvSpPr>
        <p:spPr bwMode="auto">
          <a:xfrm>
            <a:off x="2740025" y="23399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7462" name="Line 54">
            <a:extLst>
              <a:ext uri="{FF2B5EF4-FFF2-40B4-BE49-F238E27FC236}">
                <a16:creationId xmlns:a16="http://schemas.microsoft.com/office/drawing/2014/main" id="{30A38FED-2A2B-4353-BCC4-4C6B645D0677}"/>
              </a:ext>
            </a:extLst>
          </p:cNvPr>
          <p:cNvSpPr>
            <a:spLocks noChangeShapeType="1"/>
          </p:cNvSpPr>
          <p:nvPr/>
        </p:nvSpPr>
        <p:spPr bwMode="auto">
          <a:xfrm>
            <a:off x="3011488" y="1958975"/>
            <a:ext cx="301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3" name="Line 55">
            <a:extLst>
              <a:ext uri="{FF2B5EF4-FFF2-40B4-BE49-F238E27FC236}">
                <a16:creationId xmlns:a16="http://schemas.microsoft.com/office/drawing/2014/main" id="{B086B01D-6E57-4FBB-BCCA-69A877E3BCE2}"/>
              </a:ext>
            </a:extLst>
          </p:cNvPr>
          <p:cNvSpPr>
            <a:spLocks noChangeShapeType="1"/>
          </p:cNvSpPr>
          <p:nvPr/>
        </p:nvSpPr>
        <p:spPr bwMode="auto">
          <a:xfrm flipH="1">
            <a:off x="6281738" y="19589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4" name="Rectangle 56">
            <a:extLst>
              <a:ext uri="{FF2B5EF4-FFF2-40B4-BE49-F238E27FC236}">
                <a16:creationId xmlns:a16="http://schemas.microsoft.com/office/drawing/2014/main" id="{834142A1-0F7A-4F3A-A0C9-9D9249AE7D24}"/>
              </a:ext>
            </a:extLst>
          </p:cNvPr>
          <p:cNvSpPr>
            <a:spLocks noChangeArrowheads="1"/>
          </p:cNvSpPr>
          <p:nvPr/>
        </p:nvSpPr>
        <p:spPr bwMode="auto">
          <a:xfrm>
            <a:off x="2740025" y="19050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0.6</a:t>
            </a:r>
            <a:endParaRPr lang="en-US" altLang="en-US" sz="1000">
              <a:latin typeface="Times New Roman" panose="02020603050405020304" pitchFamily="18" charset="0"/>
            </a:endParaRPr>
          </a:p>
        </p:txBody>
      </p:sp>
      <p:sp>
        <p:nvSpPr>
          <p:cNvPr id="17465" name="Line 57">
            <a:extLst>
              <a:ext uri="{FF2B5EF4-FFF2-40B4-BE49-F238E27FC236}">
                <a16:creationId xmlns:a16="http://schemas.microsoft.com/office/drawing/2014/main" id="{FD89E41C-BF95-4E09-BEFD-13A869C4B742}"/>
              </a:ext>
            </a:extLst>
          </p:cNvPr>
          <p:cNvSpPr>
            <a:spLocks noChangeShapeType="1"/>
          </p:cNvSpPr>
          <p:nvPr/>
        </p:nvSpPr>
        <p:spPr bwMode="auto">
          <a:xfrm flipV="1">
            <a:off x="3011488" y="1951038"/>
            <a:ext cx="1587"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6" name="Freeform 58">
            <a:extLst>
              <a:ext uri="{FF2B5EF4-FFF2-40B4-BE49-F238E27FC236}">
                <a16:creationId xmlns:a16="http://schemas.microsoft.com/office/drawing/2014/main" id="{16CB1F34-83F5-4CFC-8401-A70A7D02365A}"/>
              </a:ext>
            </a:extLst>
          </p:cNvPr>
          <p:cNvSpPr>
            <a:spLocks/>
          </p:cNvSpPr>
          <p:nvPr/>
        </p:nvSpPr>
        <p:spPr bwMode="auto">
          <a:xfrm>
            <a:off x="3011488" y="3255963"/>
            <a:ext cx="952500" cy="106362"/>
          </a:xfrm>
          <a:custGeom>
            <a:avLst/>
            <a:gdLst>
              <a:gd name="T0" fmla="*/ 9 w 600"/>
              <a:gd name="T1" fmla="*/ 0 h 67"/>
              <a:gd name="T2" fmla="*/ 24 w 600"/>
              <a:gd name="T3" fmla="*/ 0 h 67"/>
              <a:gd name="T4" fmla="*/ 38 w 600"/>
              <a:gd name="T5" fmla="*/ 0 h 67"/>
              <a:gd name="T6" fmla="*/ 52 w 600"/>
              <a:gd name="T7" fmla="*/ 0 h 67"/>
              <a:gd name="T8" fmla="*/ 67 w 600"/>
              <a:gd name="T9" fmla="*/ 0 h 67"/>
              <a:gd name="T10" fmla="*/ 81 w 600"/>
              <a:gd name="T11" fmla="*/ 0 h 67"/>
              <a:gd name="T12" fmla="*/ 96 w 600"/>
              <a:gd name="T13" fmla="*/ 0 h 67"/>
              <a:gd name="T14" fmla="*/ 110 w 600"/>
              <a:gd name="T15" fmla="*/ 0 h 67"/>
              <a:gd name="T16" fmla="*/ 125 w 600"/>
              <a:gd name="T17" fmla="*/ 0 h 67"/>
              <a:gd name="T18" fmla="*/ 139 w 600"/>
              <a:gd name="T19" fmla="*/ 0 h 67"/>
              <a:gd name="T20" fmla="*/ 153 w 600"/>
              <a:gd name="T21" fmla="*/ 0 h 67"/>
              <a:gd name="T22" fmla="*/ 168 w 600"/>
              <a:gd name="T23" fmla="*/ 0 h 67"/>
              <a:gd name="T24" fmla="*/ 182 w 600"/>
              <a:gd name="T25" fmla="*/ 0 h 67"/>
              <a:gd name="T26" fmla="*/ 197 w 600"/>
              <a:gd name="T27" fmla="*/ 0 h 67"/>
              <a:gd name="T28" fmla="*/ 211 w 600"/>
              <a:gd name="T29" fmla="*/ 0 h 67"/>
              <a:gd name="T30" fmla="*/ 225 w 600"/>
              <a:gd name="T31" fmla="*/ 0 h 67"/>
              <a:gd name="T32" fmla="*/ 240 w 600"/>
              <a:gd name="T33" fmla="*/ 0 h 67"/>
              <a:gd name="T34" fmla="*/ 254 w 600"/>
              <a:gd name="T35" fmla="*/ 0 h 67"/>
              <a:gd name="T36" fmla="*/ 269 w 600"/>
              <a:gd name="T37" fmla="*/ 0 h 67"/>
              <a:gd name="T38" fmla="*/ 283 w 600"/>
              <a:gd name="T39" fmla="*/ 0 h 67"/>
              <a:gd name="T40" fmla="*/ 297 w 600"/>
              <a:gd name="T41" fmla="*/ 0 h 67"/>
              <a:gd name="T42" fmla="*/ 312 w 600"/>
              <a:gd name="T43" fmla="*/ 0 h 67"/>
              <a:gd name="T44" fmla="*/ 326 w 600"/>
              <a:gd name="T45" fmla="*/ 0 h 67"/>
              <a:gd name="T46" fmla="*/ 341 w 600"/>
              <a:gd name="T47" fmla="*/ 0 h 67"/>
              <a:gd name="T48" fmla="*/ 355 w 600"/>
              <a:gd name="T49" fmla="*/ 0 h 67"/>
              <a:gd name="T50" fmla="*/ 370 w 600"/>
              <a:gd name="T51" fmla="*/ 0 h 67"/>
              <a:gd name="T52" fmla="*/ 384 w 600"/>
              <a:gd name="T53" fmla="*/ 0 h 67"/>
              <a:gd name="T54" fmla="*/ 398 w 600"/>
              <a:gd name="T55" fmla="*/ 0 h 67"/>
              <a:gd name="T56" fmla="*/ 413 w 600"/>
              <a:gd name="T57" fmla="*/ 0 h 67"/>
              <a:gd name="T58" fmla="*/ 427 w 600"/>
              <a:gd name="T59" fmla="*/ 0 h 67"/>
              <a:gd name="T60" fmla="*/ 442 w 600"/>
              <a:gd name="T61" fmla="*/ 0 h 67"/>
              <a:gd name="T62" fmla="*/ 456 w 600"/>
              <a:gd name="T63" fmla="*/ 0 h 67"/>
              <a:gd name="T64" fmla="*/ 470 w 600"/>
              <a:gd name="T65" fmla="*/ 0 h 67"/>
              <a:gd name="T66" fmla="*/ 485 w 600"/>
              <a:gd name="T67" fmla="*/ 0 h 67"/>
              <a:gd name="T68" fmla="*/ 499 w 600"/>
              <a:gd name="T69" fmla="*/ 0 h 67"/>
              <a:gd name="T70" fmla="*/ 514 w 600"/>
              <a:gd name="T71" fmla="*/ 0 h 67"/>
              <a:gd name="T72" fmla="*/ 528 w 600"/>
              <a:gd name="T73" fmla="*/ 0 h 67"/>
              <a:gd name="T74" fmla="*/ 542 w 600"/>
              <a:gd name="T75" fmla="*/ 4 h 67"/>
              <a:gd name="T76" fmla="*/ 557 w 600"/>
              <a:gd name="T77" fmla="*/ 4 h 67"/>
              <a:gd name="T78" fmla="*/ 571 w 600"/>
              <a:gd name="T79" fmla="*/ 9 h 67"/>
              <a:gd name="T80" fmla="*/ 586 w 600"/>
              <a:gd name="T81" fmla="*/ 24 h 67"/>
              <a:gd name="T82" fmla="*/ 595 w 600"/>
              <a:gd name="T83"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0" h="67">
                <a:moveTo>
                  <a:pt x="0" y="0"/>
                </a:moveTo>
                <a:lnTo>
                  <a:pt x="4" y="0"/>
                </a:lnTo>
                <a:lnTo>
                  <a:pt x="9" y="0"/>
                </a:lnTo>
                <a:lnTo>
                  <a:pt x="14" y="0"/>
                </a:lnTo>
                <a:lnTo>
                  <a:pt x="19" y="0"/>
                </a:lnTo>
                <a:lnTo>
                  <a:pt x="24" y="0"/>
                </a:lnTo>
                <a:lnTo>
                  <a:pt x="28" y="0"/>
                </a:lnTo>
                <a:lnTo>
                  <a:pt x="33" y="0"/>
                </a:lnTo>
                <a:lnTo>
                  <a:pt x="38" y="0"/>
                </a:lnTo>
                <a:lnTo>
                  <a:pt x="43" y="0"/>
                </a:lnTo>
                <a:lnTo>
                  <a:pt x="48" y="0"/>
                </a:lnTo>
                <a:lnTo>
                  <a:pt x="52" y="0"/>
                </a:lnTo>
                <a:lnTo>
                  <a:pt x="57" y="0"/>
                </a:lnTo>
                <a:lnTo>
                  <a:pt x="62" y="0"/>
                </a:lnTo>
                <a:lnTo>
                  <a:pt x="67" y="0"/>
                </a:lnTo>
                <a:lnTo>
                  <a:pt x="72" y="0"/>
                </a:lnTo>
                <a:lnTo>
                  <a:pt x="77" y="0"/>
                </a:lnTo>
                <a:lnTo>
                  <a:pt x="81" y="0"/>
                </a:lnTo>
                <a:lnTo>
                  <a:pt x="86" y="0"/>
                </a:lnTo>
                <a:lnTo>
                  <a:pt x="91" y="0"/>
                </a:lnTo>
                <a:lnTo>
                  <a:pt x="96" y="0"/>
                </a:lnTo>
                <a:lnTo>
                  <a:pt x="101" y="0"/>
                </a:lnTo>
                <a:lnTo>
                  <a:pt x="105" y="0"/>
                </a:lnTo>
                <a:lnTo>
                  <a:pt x="110" y="0"/>
                </a:lnTo>
                <a:lnTo>
                  <a:pt x="115" y="0"/>
                </a:lnTo>
                <a:lnTo>
                  <a:pt x="120" y="0"/>
                </a:lnTo>
                <a:lnTo>
                  <a:pt x="125" y="0"/>
                </a:lnTo>
                <a:lnTo>
                  <a:pt x="129" y="0"/>
                </a:lnTo>
                <a:lnTo>
                  <a:pt x="134" y="0"/>
                </a:lnTo>
                <a:lnTo>
                  <a:pt x="139" y="0"/>
                </a:lnTo>
                <a:lnTo>
                  <a:pt x="144" y="0"/>
                </a:lnTo>
                <a:lnTo>
                  <a:pt x="149" y="0"/>
                </a:lnTo>
                <a:lnTo>
                  <a:pt x="153" y="0"/>
                </a:lnTo>
                <a:lnTo>
                  <a:pt x="158" y="0"/>
                </a:lnTo>
                <a:lnTo>
                  <a:pt x="163" y="0"/>
                </a:lnTo>
                <a:lnTo>
                  <a:pt x="168" y="0"/>
                </a:lnTo>
                <a:lnTo>
                  <a:pt x="173" y="0"/>
                </a:lnTo>
                <a:lnTo>
                  <a:pt x="177" y="0"/>
                </a:lnTo>
                <a:lnTo>
                  <a:pt x="182" y="0"/>
                </a:lnTo>
                <a:lnTo>
                  <a:pt x="187" y="0"/>
                </a:lnTo>
                <a:lnTo>
                  <a:pt x="192" y="0"/>
                </a:lnTo>
                <a:lnTo>
                  <a:pt x="197" y="0"/>
                </a:lnTo>
                <a:lnTo>
                  <a:pt x="201" y="0"/>
                </a:lnTo>
                <a:lnTo>
                  <a:pt x="206" y="0"/>
                </a:lnTo>
                <a:lnTo>
                  <a:pt x="211" y="0"/>
                </a:lnTo>
                <a:lnTo>
                  <a:pt x="216" y="0"/>
                </a:lnTo>
                <a:lnTo>
                  <a:pt x="221" y="0"/>
                </a:lnTo>
                <a:lnTo>
                  <a:pt x="225" y="0"/>
                </a:lnTo>
                <a:lnTo>
                  <a:pt x="230" y="0"/>
                </a:lnTo>
                <a:lnTo>
                  <a:pt x="235" y="0"/>
                </a:lnTo>
                <a:lnTo>
                  <a:pt x="240" y="0"/>
                </a:lnTo>
                <a:lnTo>
                  <a:pt x="245" y="0"/>
                </a:lnTo>
                <a:lnTo>
                  <a:pt x="249" y="0"/>
                </a:lnTo>
                <a:lnTo>
                  <a:pt x="254" y="0"/>
                </a:lnTo>
                <a:lnTo>
                  <a:pt x="259" y="0"/>
                </a:lnTo>
                <a:lnTo>
                  <a:pt x="264" y="0"/>
                </a:lnTo>
                <a:lnTo>
                  <a:pt x="269" y="0"/>
                </a:lnTo>
                <a:lnTo>
                  <a:pt x="273" y="0"/>
                </a:lnTo>
                <a:lnTo>
                  <a:pt x="278" y="0"/>
                </a:lnTo>
                <a:lnTo>
                  <a:pt x="283" y="0"/>
                </a:lnTo>
                <a:lnTo>
                  <a:pt x="288" y="0"/>
                </a:lnTo>
                <a:lnTo>
                  <a:pt x="293" y="0"/>
                </a:lnTo>
                <a:lnTo>
                  <a:pt x="297" y="0"/>
                </a:lnTo>
                <a:lnTo>
                  <a:pt x="302" y="0"/>
                </a:lnTo>
                <a:lnTo>
                  <a:pt x="307" y="0"/>
                </a:lnTo>
                <a:lnTo>
                  <a:pt x="312" y="0"/>
                </a:lnTo>
                <a:lnTo>
                  <a:pt x="317" y="0"/>
                </a:lnTo>
                <a:lnTo>
                  <a:pt x="321" y="0"/>
                </a:lnTo>
                <a:lnTo>
                  <a:pt x="326" y="0"/>
                </a:lnTo>
                <a:lnTo>
                  <a:pt x="331" y="0"/>
                </a:lnTo>
                <a:lnTo>
                  <a:pt x="336" y="0"/>
                </a:lnTo>
                <a:lnTo>
                  <a:pt x="341" y="0"/>
                </a:lnTo>
                <a:lnTo>
                  <a:pt x="346" y="0"/>
                </a:lnTo>
                <a:lnTo>
                  <a:pt x="350" y="0"/>
                </a:lnTo>
                <a:lnTo>
                  <a:pt x="355" y="0"/>
                </a:lnTo>
                <a:lnTo>
                  <a:pt x="360" y="0"/>
                </a:lnTo>
                <a:lnTo>
                  <a:pt x="365" y="0"/>
                </a:lnTo>
                <a:lnTo>
                  <a:pt x="370" y="0"/>
                </a:lnTo>
                <a:lnTo>
                  <a:pt x="374" y="0"/>
                </a:lnTo>
                <a:lnTo>
                  <a:pt x="379" y="0"/>
                </a:lnTo>
                <a:lnTo>
                  <a:pt x="384" y="0"/>
                </a:lnTo>
                <a:lnTo>
                  <a:pt x="389" y="0"/>
                </a:lnTo>
                <a:lnTo>
                  <a:pt x="394" y="0"/>
                </a:lnTo>
                <a:lnTo>
                  <a:pt x="398" y="0"/>
                </a:lnTo>
                <a:lnTo>
                  <a:pt x="403" y="0"/>
                </a:lnTo>
                <a:lnTo>
                  <a:pt x="408" y="0"/>
                </a:lnTo>
                <a:lnTo>
                  <a:pt x="413" y="0"/>
                </a:lnTo>
                <a:lnTo>
                  <a:pt x="418" y="0"/>
                </a:lnTo>
                <a:lnTo>
                  <a:pt x="422" y="0"/>
                </a:lnTo>
                <a:lnTo>
                  <a:pt x="427" y="0"/>
                </a:lnTo>
                <a:lnTo>
                  <a:pt x="432" y="0"/>
                </a:lnTo>
                <a:lnTo>
                  <a:pt x="437" y="0"/>
                </a:lnTo>
                <a:lnTo>
                  <a:pt x="442" y="0"/>
                </a:lnTo>
                <a:lnTo>
                  <a:pt x="446" y="0"/>
                </a:lnTo>
                <a:lnTo>
                  <a:pt x="451" y="0"/>
                </a:lnTo>
                <a:lnTo>
                  <a:pt x="456" y="0"/>
                </a:lnTo>
                <a:lnTo>
                  <a:pt x="461" y="0"/>
                </a:lnTo>
                <a:lnTo>
                  <a:pt x="466" y="0"/>
                </a:lnTo>
                <a:lnTo>
                  <a:pt x="470" y="0"/>
                </a:lnTo>
                <a:lnTo>
                  <a:pt x="475" y="0"/>
                </a:lnTo>
                <a:lnTo>
                  <a:pt x="480" y="0"/>
                </a:lnTo>
                <a:lnTo>
                  <a:pt x="485" y="0"/>
                </a:lnTo>
                <a:lnTo>
                  <a:pt x="490" y="0"/>
                </a:lnTo>
                <a:lnTo>
                  <a:pt x="494" y="0"/>
                </a:lnTo>
                <a:lnTo>
                  <a:pt x="499" y="0"/>
                </a:lnTo>
                <a:lnTo>
                  <a:pt x="504" y="0"/>
                </a:lnTo>
                <a:lnTo>
                  <a:pt x="509" y="0"/>
                </a:lnTo>
                <a:lnTo>
                  <a:pt x="514" y="0"/>
                </a:lnTo>
                <a:lnTo>
                  <a:pt x="518" y="0"/>
                </a:lnTo>
                <a:lnTo>
                  <a:pt x="523" y="0"/>
                </a:lnTo>
                <a:lnTo>
                  <a:pt x="528" y="0"/>
                </a:lnTo>
                <a:lnTo>
                  <a:pt x="533" y="0"/>
                </a:lnTo>
                <a:lnTo>
                  <a:pt x="538" y="0"/>
                </a:lnTo>
                <a:lnTo>
                  <a:pt x="542" y="4"/>
                </a:lnTo>
                <a:lnTo>
                  <a:pt x="547" y="4"/>
                </a:lnTo>
                <a:lnTo>
                  <a:pt x="552" y="4"/>
                </a:lnTo>
                <a:lnTo>
                  <a:pt x="557" y="4"/>
                </a:lnTo>
                <a:lnTo>
                  <a:pt x="562" y="4"/>
                </a:lnTo>
                <a:lnTo>
                  <a:pt x="566" y="4"/>
                </a:lnTo>
                <a:lnTo>
                  <a:pt x="571" y="9"/>
                </a:lnTo>
                <a:lnTo>
                  <a:pt x="576" y="14"/>
                </a:lnTo>
                <a:lnTo>
                  <a:pt x="581" y="19"/>
                </a:lnTo>
                <a:lnTo>
                  <a:pt x="586" y="24"/>
                </a:lnTo>
                <a:lnTo>
                  <a:pt x="586" y="28"/>
                </a:lnTo>
                <a:lnTo>
                  <a:pt x="590" y="33"/>
                </a:lnTo>
                <a:lnTo>
                  <a:pt x="595" y="43"/>
                </a:lnTo>
                <a:lnTo>
                  <a:pt x="600" y="52"/>
                </a:lnTo>
                <a:lnTo>
                  <a:pt x="600" y="67"/>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67" name="Freeform 59">
            <a:extLst>
              <a:ext uri="{FF2B5EF4-FFF2-40B4-BE49-F238E27FC236}">
                <a16:creationId xmlns:a16="http://schemas.microsoft.com/office/drawing/2014/main" id="{FB6A5B39-6F86-4B64-A7B3-9DA0AADA8FA2}"/>
              </a:ext>
            </a:extLst>
          </p:cNvPr>
          <p:cNvSpPr>
            <a:spLocks/>
          </p:cNvSpPr>
          <p:nvPr/>
        </p:nvSpPr>
        <p:spPr bwMode="auto">
          <a:xfrm>
            <a:off x="3963988" y="1981200"/>
            <a:ext cx="717550" cy="2281238"/>
          </a:xfrm>
          <a:custGeom>
            <a:avLst/>
            <a:gdLst>
              <a:gd name="T0" fmla="*/ 10 w 452"/>
              <a:gd name="T1" fmla="*/ 899 h 1437"/>
              <a:gd name="T2" fmla="*/ 19 w 452"/>
              <a:gd name="T3" fmla="*/ 951 h 1437"/>
              <a:gd name="T4" fmla="*/ 29 w 452"/>
              <a:gd name="T5" fmla="*/ 1019 h 1437"/>
              <a:gd name="T6" fmla="*/ 39 w 452"/>
              <a:gd name="T7" fmla="*/ 1076 h 1437"/>
              <a:gd name="T8" fmla="*/ 48 w 452"/>
              <a:gd name="T9" fmla="*/ 1120 h 1437"/>
              <a:gd name="T10" fmla="*/ 67 w 452"/>
              <a:gd name="T11" fmla="*/ 1124 h 1437"/>
              <a:gd name="T12" fmla="*/ 77 w 452"/>
              <a:gd name="T13" fmla="*/ 1091 h 1437"/>
              <a:gd name="T14" fmla="*/ 87 w 452"/>
              <a:gd name="T15" fmla="*/ 1038 h 1437"/>
              <a:gd name="T16" fmla="*/ 101 w 452"/>
              <a:gd name="T17" fmla="*/ 966 h 1437"/>
              <a:gd name="T18" fmla="*/ 111 w 452"/>
              <a:gd name="T19" fmla="*/ 889 h 1437"/>
              <a:gd name="T20" fmla="*/ 120 w 452"/>
              <a:gd name="T21" fmla="*/ 803 h 1437"/>
              <a:gd name="T22" fmla="*/ 130 w 452"/>
              <a:gd name="T23" fmla="*/ 697 h 1437"/>
              <a:gd name="T24" fmla="*/ 139 w 452"/>
              <a:gd name="T25" fmla="*/ 572 h 1437"/>
              <a:gd name="T26" fmla="*/ 149 w 452"/>
              <a:gd name="T27" fmla="*/ 433 h 1437"/>
              <a:gd name="T28" fmla="*/ 163 w 452"/>
              <a:gd name="T29" fmla="*/ 284 h 1437"/>
              <a:gd name="T30" fmla="*/ 173 w 452"/>
              <a:gd name="T31" fmla="*/ 149 h 1437"/>
              <a:gd name="T32" fmla="*/ 183 w 452"/>
              <a:gd name="T33" fmla="*/ 53 h 1437"/>
              <a:gd name="T34" fmla="*/ 192 w 452"/>
              <a:gd name="T35" fmla="*/ 0 h 1437"/>
              <a:gd name="T36" fmla="*/ 202 w 452"/>
              <a:gd name="T37" fmla="*/ 19 h 1437"/>
              <a:gd name="T38" fmla="*/ 211 w 452"/>
              <a:gd name="T39" fmla="*/ 101 h 1437"/>
              <a:gd name="T40" fmla="*/ 226 w 452"/>
              <a:gd name="T41" fmla="*/ 236 h 1437"/>
              <a:gd name="T42" fmla="*/ 235 w 452"/>
              <a:gd name="T43" fmla="*/ 389 h 1437"/>
              <a:gd name="T44" fmla="*/ 245 w 452"/>
              <a:gd name="T45" fmla="*/ 538 h 1437"/>
              <a:gd name="T46" fmla="*/ 255 w 452"/>
              <a:gd name="T47" fmla="*/ 668 h 1437"/>
              <a:gd name="T48" fmla="*/ 264 w 452"/>
              <a:gd name="T49" fmla="*/ 793 h 1437"/>
              <a:gd name="T50" fmla="*/ 279 w 452"/>
              <a:gd name="T51" fmla="*/ 918 h 1437"/>
              <a:gd name="T52" fmla="*/ 288 w 452"/>
              <a:gd name="T53" fmla="*/ 1052 h 1437"/>
              <a:gd name="T54" fmla="*/ 298 w 452"/>
              <a:gd name="T55" fmla="*/ 1187 h 1437"/>
              <a:gd name="T56" fmla="*/ 308 w 452"/>
              <a:gd name="T57" fmla="*/ 1307 h 1437"/>
              <a:gd name="T58" fmla="*/ 317 w 452"/>
              <a:gd name="T59" fmla="*/ 1393 h 1437"/>
              <a:gd name="T60" fmla="*/ 327 w 452"/>
              <a:gd name="T61" fmla="*/ 1437 h 1437"/>
              <a:gd name="T62" fmla="*/ 341 w 452"/>
              <a:gd name="T63" fmla="*/ 1427 h 1437"/>
              <a:gd name="T64" fmla="*/ 351 w 452"/>
              <a:gd name="T65" fmla="*/ 1384 h 1437"/>
              <a:gd name="T66" fmla="*/ 360 w 452"/>
              <a:gd name="T67" fmla="*/ 1312 h 1437"/>
              <a:gd name="T68" fmla="*/ 370 w 452"/>
              <a:gd name="T69" fmla="*/ 1235 h 1437"/>
              <a:gd name="T70" fmla="*/ 380 w 452"/>
              <a:gd name="T71" fmla="*/ 1163 h 1437"/>
              <a:gd name="T72" fmla="*/ 389 w 452"/>
              <a:gd name="T73" fmla="*/ 1096 h 1437"/>
              <a:gd name="T74" fmla="*/ 404 w 452"/>
              <a:gd name="T75" fmla="*/ 1033 h 1437"/>
              <a:gd name="T76" fmla="*/ 413 w 452"/>
              <a:gd name="T77" fmla="*/ 956 h 1437"/>
              <a:gd name="T78" fmla="*/ 423 w 452"/>
              <a:gd name="T79" fmla="*/ 875 h 1437"/>
              <a:gd name="T80" fmla="*/ 432 w 452"/>
              <a:gd name="T81" fmla="*/ 788 h 1437"/>
              <a:gd name="T82" fmla="*/ 442 w 452"/>
              <a:gd name="T83" fmla="*/ 702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2" h="1437">
                <a:moveTo>
                  <a:pt x="0" y="870"/>
                </a:moveTo>
                <a:lnTo>
                  <a:pt x="5" y="879"/>
                </a:lnTo>
                <a:lnTo>
                  <a:pt x="10" y="899"/>
                </a:lnTo>
                <a:lnTo>
                  <a:pt x="15" y="913"/>
                </a:lnTo>
                <a:lnTo>
                  <a:pt x="15" y="932"/>
                </a:lnTo>
                <a:lnTo>
                  <a:pt x="19" y="951"/>
                </a:lnTo>
                <a:lnTo>
                  <a:pt x="24" y="975"/>
                </a:lnTo>
                <a:lnTo>
                  <a:pt x="24" y="995"/>
                </a:lnTo>
                <a:lnTo>
                  <a:pt x="29" y="1019"/>
                </a:lnTo>
                <a:lnTo>
                  <a:pt x="34" y="1038"/>
                </a:lnTo>
                <a:lnTo>
                  <a:pt x="39" y="1057"/>
                </a:lnTo>
                <a:lnTo>
                  <a:pt x="39" y="1076"/>
                </a:lnTo>
                <a:lnTo>
                  <a:pt x="43" y="1091"/>
                </a:lnTo>
                <a:lnTo>
                  <a:pt x="48" y="1105"/>
                </a:lnTo>
                <a:lnTo>
                  <a:pt x="48" y="1120"/>
                </a:lnTo>
                <a:lnTo>
                  <a:pt x="53" y="1124"/>
                </a:lnTo>
                <a:lnTo>
                  <a:pt x="63" y="1129"/>
                </a:lnTo>
                <a:lnTo>
                  <a:pt x="67" y="1124"/>
                </a:lnTo>
                <a:lnTo>
                  <a:pt x="72" y="1115"/>
                </a:lnTo>
                <a:lnTo>
                  <a:pt x="77" y="1105"/>
                </a:lnTo>
                <a:lnTo>
                  <a:pt x="77" y="1091"/>
                </a:lnTo>
                <a:lnTo>
                  <a:pt x="82" y="1076"/>
                </a:lnTo>
                <a:lnTo>
                  <a:pt x="87" y="1057"/>
                </a:lnTo>
                <a:lnTo>
                  <a:pt x="87" y="1038"/>
                </a:lnTo>
                <a:lnTo>
                  <a:pt x="91" y="1014"/>
                </a:lnTo>
                <a:lnTo>
                  <a:pt x="96" y="990"/>
                </a:lnTo>
                <a:lnTo>
                  <a:pt x="101" y="966"/>
                </a:lnTo>
                <a:lnTo>
                  <a:pt x="101" y="942"/>
                </a:lnTo>
                <a:lnTo>
                  <a:pt x="106" y="913"/>
                </a:lnTo>
                <a:lnTo>
                  <a:pt x="111" y="889"/>
                </a:lnTo>
                <a:lnTo>
                  <a:pt x="115" y="860"/>
                </a:lnTo>
                <a:lnTo>
                  <a:pt x="115" y="831"/>
                </a:lnTo>
                <a:lnTo>
                  <a:pt x="120" y="803"/>
                </a:lnTo>
                <a:lnTo>
                  <a:pt x="125" y="769"/>
                </a:lnTo>
                <a:lnTo>
                  <a:pt x="125" y="735"/>
                </a:lnTo>
                <a:lnTo>
                  <a:pt x="130" y="697"/>
                </a:lnTo>
                <a:lnTo>
                  <a:pt x="135" y="658"/>
                </a:lnTo>
                <a:lnTo>
                  <a:pt x="139" y="615"/>
                </a:lnTo>
                <a:lnTo>
                  <a:pt x="139" y="572"/>
                </a:lnTo>
                <a:lnTo>
                  <a:pt x="144" y="529"/>
                </a:lnTo>
                <a:lnTo>
                  <a:pt x="149" y="481"/>
                </a:lnTo>
                <a:lnTo>
                  <a:pt x="149" y="433"/>
                </a:lnTo>
                <a:lnTo>
                  <a:pt x="154" y="385"/>
                </a:lnTo>
                <a:lnTo>
                  <a:pt x="159" y="332"/>
                </a:lnTo>
                <a:lnTo>
                  <a:pt x="163" y="284"/>
                </a:lnTo>
                <a:lnTo>
                  <a:pt x="163" y="236"/>
                </a:lnTo>
                <a:lnTo>
                  <a:pt x="168" y="192"/>
                </a:lnTo>
                <a:lnTo>
                  <a:pt x="173" y="149"/>
                </a:lnTo>
                <a:lnTo>
                  <a:pt x="178" y="111"/>
                </a:lnTo>
                <a:lnTo>
                  <a:pt x="178" y="77"/>
                </a:lnTo>
                <a:lnTo>
                  <a:pt x="183" y="53"/>
                </a:lnTo>
                <a:lnTo>
                  <a:pt x="187" y="29"/>
                </a:lnTo>
                <a:lnTo>
                  <a:pt x="187" y="10"/>
                </a:lnTo>
                <a:lnTo>
                  <a:pt x="192" y="0"/>
                </a:lnTo>
                <a:lnTo>
                  <a:pt x="197" y="0"/>
                </a:lnTo>
                <a:lnTo>
                  <a:pt x="202" y="5"/>
                </a:lnTo>
                <a:lnTo>
                  <a:pt x="202" y="19"/>
                </a:lnTo>
                <a:lnTo>
                  <a:pt x="207" y="39"/>
                </a:lnTo>
                <a:lnTo>
                  <a:pt x="211" y="67"/>
                </a:lnTo>
                <a:lnTo>
                  <a:pt x="211" y="101"/>
                </a:lnTo>
                <a:lnTo>
                  <a:pt x="216" y="144"/>
                </a:lnTo>
                <a:lnTo>
                  <a:pt x="221" y="188"/>
                </a:lnTo>
                <a:lnTo>
                  <a:pt x="226" y="236"/>
                </a:lnTo>
                <a:lnTo>
                  <a:pt x="226" y="288"/>
                </a:lnTo>
                <a:lnTo>
                  <a:pt x="231" y="341"/>
                </a:lnTo>
                <a:lnTo>
                  <a:pt x="235" y="389"/>
                </a:lnTo>
                <a:lnTo>
                  <a:pt x="240" y="442"/>
                </a:lnTo>
                <a:lnTo>
                  <a:pt x="240" y="490"/>
                </a:lnTo>
                <a:lnTo>
                  <a:pt x="245" y="538"/>
                </a:lnTo>
                <a:lnTo>
                  <a:pt x="250" y="586"/>
                </a:lnTo>
                <a:lnTo>
                  <a:pt x="250" y="630"/>
                </a:lnTo>
                <a:lnTo>
                  <a:pt x="255" y="668"/>
                </a:lnTo>
                <a:lnTo>
                  <a:pt x="259" y="711"/>
                </a:lnTo>
                <a:lnTo>
                  <a:pt x="264" y="750"/>
                </a:lnTo>
                <a:lnTo>
                  <a:pt x="264" y="793"/>
                </a:lnTo>
                <a:lnTo>
                  <a:pt x="269" y="831"/>
                </a:lnTo>
                <a:lnTo>
                  <a:pt x="274" y="875"/>
                </a:lnTo>
                <a:lnTo>
                  <a:pt x="279" y="918"/>
                </a:lnTo>
                <a:lnTo>
                  <a:pt x="279" y="961"/>
                </a:lnTo>
                <a:lnTo>
                  <a:pt x="284" y="1009"/>
                </a:lnTo>
                <a:lnTo>
                  <a:pt x="288" y="1052"/>
                </a:lnTo>
                <a:lnTo>
                  <a:pt x="288" y="1100"/>
                </a:lnTo>
                <a:lnTo>
                  <a:pt x="293" y="1144"/>
                </a:lnTo>
                <a:lnTo>
                  <a:pt x="298" y="1187"/>
                </a:lnTo>
                <a:lnTo>
                  <a:pt x="303" y="1230"/>
                </a:lnTo>
                <a:lnTo>
                  <a:pt x="303" y="1269"/>
                </a:lnTo>
                <a:lnTo>
                  <a:pt x="308" y="1307"/>
                </a:lnTo>
                <a:lnTo>
                  <a:pt x="312" y="1341"/>
                </a:lnTo>
                <a:lnTo>
                  <a:pt x="312" y="1369"/>
                </a:lnTo>
                <a:lnTo>
                  <a:pt x="317" y="1393"/>
                </a:lnTo>
                <a:lnTo>
                  <a:pt x="322" y="1413"/>
                </a:lnTo>
                <a:lnTo>
                  <a:pt x="327" y="1427"/>
                </a:lnTo>
                <a:lnTo>
                  <a:pt x="327" y="1437"/>
                </a:lnTo>
                <a:lnTo>
                  <a:pt x="332" y="1437"/>
                </a:lnTo>
                <a:lnTo>
                  <a:pt x="336" y="1437"/>
                </a:lnTo>
                <a:lnTo>
                  <a:pt x="341" y="1427"/>
                </a:lnTo>
                <a:lnTo>
                  <a:pt x="341" y="1418"/>
                </a:lnTo>
                <a:lnTo>
                  <a:pt x="346" y="1403"/>
                </a:lnTo>
                <a:lnTo>
                  <a:pt x="351" y="1384"/>
                </a:lnTo>
                <a:lnTo>
                  <a:pt x="351" y="1360"/>
                </a:lnTo>
                <a:lnTo>
                  <a:pt x="356" y="1336"/>
                </a:lnTo>
                <a:lnTo>
                  <a:pt x="360" y="1312"/>
                </a:lnTo>
                <a:lnTo>
                  <a:pt x="365" y="1288"/>
                </a:lnTo>
                <a:lnTo>
                  <a:pt x="365" y="1259"/>
                </a:lnTo>
                <a:lnTo>
                  <a:pt x="370" y="1235"/>
                </a:lnTo>
                <a:lnTo>
                  <a:pt x="375" y="1211"/>
                </a:lnTo>
                <a:lnTo>
                  <a:pt x="375" y="1187"/>
                </a:lnTo>
                <a:lnTo>
                  <a:pt x="380" y="1163"/>
                </a:lnTo>
                <a:lnTo>
                  <a:pt x="384" y="1139"/>
                </a:lnTo>
                <a:lnTo>
                  <a:pt x="389" y="1120"/>
                </a:lnTo>
                <a:lnTo>
                  <a:pt x="389" y="1096"/>
                </a:lnTo>
                <a:lnTo>
                  <a:pt x="394" y="1076"/>
                </a:lnTo>
                <a:lnTo>
                  <a:pt x="399" y="1052"/>
                </a:lnTo>
                <a:lnTo>
                  <a:pt x="404" y="1033"/>
                </a:lnTo>
                <a:lnTo>
                  <a:pt x="404" y="1009"/>
                </a:lnTo>
                <a:lnTo>
                  <a:pt x="408" y="985"/>
                </a:lnTo>
                <a:lnTo>
                  <a:pt x="413" y="956"/>
                </a:lnTo>
                <a:lnTo>
                  <a:pt x="413" y="932"/>
                </a:lnTo>
                <a:lnTo>
                  <a:pt x="418" y="903"/>
                </a:lnTo>
                <a:lnTo>
                  <a:pt x="423" y="875"/>
                </a:lnTo>
                <a:lnTo>
                  <a:pt x="428" y="846"/>
                </a:lnTo>
                <a:lnTo>
                  <a:pt x="428" y="817"/>
                </a:lnTo>
                <a:lnTo>
                  <a:pt x="432" y="788"/>
                </a:lnTo>
                <a:lnTo>
                  <a:pt x="437" y="759"/>
                </a:lnTo>
                <a:lnTo>
                  <a:pt x="442" y="730"/>
                </a:lnTo>
                <a:lnTo>
                  <a:pt x="442" y="702"/>
                </a:lnTo>
                <a:lnTo>
                  <a:pt x="447" y="673"/>
                </a:lnTo>
                <a:lnTo>
                  <a:pt x="452" y="654"/>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68" name="Freeform 60">
            <a:extLst>
              <a:ext uri="{FF2B5EF4-FFF2-40B4-BE49-F238E27FC236}">
                <a16:creationId xmlns:a16="http://schemas.microsoft.com/office/drawing/2014/main" id="{A1957443-7EB0-4A58-B7BB-8DC47F6BE731}"/>
              </a:ext>
            </a:extLst>
          </p:cNvPr>
          <p:cNvSpPr>
            <a:spLocks/>
          </p:cNvSpPr>
          <p:nvPr/>
        </p:nvSpPr>
        <p:spPr bwMode="auto">
          <a:xfrm>
            <a:off x="4681538" y="2873375"/>
            <a:ext cx="860425" cy="541338"/>
          </a:xfrm>
          <a:custGeom>
            <a:avLst/>
            <a:gdLst>
              <a:gd name="T0" fmla="*/ 4 w 542"/>
              <a:gd name="T1" fmla="*/ 48 h 341"/>
              <a:gd name="T2" fmla="*/ 19 w 542"/>
              <a:gd name="T3" fmla="*/ 5 h 341"/>
              <a:gd name="T4" fmla="*/ 33 w 542"/>
              <a:gd name="T5" fmla="*/ 5 h 341"/>
              <a:gd name="T6" fmla="*/ 48 w 542"/>
              <a:gd name="T7" fmla="*/ 24 h 341"/>
              <a:gd name="T8" fmla="*/ 67 w 542"/>
              <a:gd name="T9" fmla="*/ 44 h 341"/>
              <a:gd name="T10" fmla="*/ 72 w 542"/>
              <a:gd name="T11" fmla="*/ 48 h 341"/>
              <a:gd name="T12" fmla="*/ 86 w 542"/>
              <a:gd name="T13" fmla="*/ 58 h 341"/>
              <a:gd name="T14" fmla="*/ 101 w 542"/>
              <a:gd name="T15" fmla="*/ 72 h 341"/>
              <a:gd name="T16" fmla="*/ 110 w 542"/>
              <a:gd name="T17" fmla="*/ 101 h 341"/>
              <a:gd name="T18" fmla="*/ 120 w 542"/>
              <a:gd name="T19" fmla="*/ 135 h 341"/>
              <a:gd name="T20" fmla="*/ 129 w 542"/>
              <a:gd name="T21" fmla="*/ 168 h 341"/>
              <a:gd name="T22" fmla="*/ 139 w 542"/>
              <a:gd name="T23" fmla="*/ 202 h 341"/>
              <a:gd name="T24" fmla="*/ 149 w 542"/>
              <a:gd name="T25" fmla="*/ 226 h 341"/>
              <a:gd name="T26" fmla="*/ 163 w 542"/>
              <a:gd name="T27" fmla="*/ 245 h 341"/>
              <a:gd name="T28" fmla="*/ 177 w 542"/>
              <a:gd name="T29" fmla="*/ 260 h 341"/>
              <a:gd name="T30" fmla="*/ 187 w 542"/>
              <a:gd name="T31" fmla="*/ 274 h 341"/>
              <a:gd name="T32" fmla="*/ 201 w 542"/>
              <a:gd name="T33" fmla="*/ 289 h 341"/>
              <a:gd name="T34" fmla="*/ 211 w 542"/>
              <a:gd name="T35" fmla="*/ 303 h 341"/>
              <a:gd name="T36" fmla="*/ 221 w 542"/>
              <a:gd name="T37" fmla="*/ 317 h 341"/>
              <a:gd name="T38" fmla="*/ 230 w 542"/>
              <a:gd name="T39" fmla="*/ 332 h 341"/>
              <a:gd name="T40" fmla="*/ 245 w 542"/>
              <a:gd name="T41" fmla="*/ 341 h 341"/>
              <a:gd name="T42" fmla="*/ 259 w 542"/>
              <a:gd name="T43" fmla="*/ 341 h 341"/>
              <a:gd name="T44" fmla="*/ 273 w 542"/>
              <a:gd name="T45" fmla="*/ 332 h 341"/>
              <a:gd name="T46" fmla="*/ 288 w 542"/>
              <a:gd name="T47" fmla="*/ 322 h 341"/>
              <a:gd name="T48" fmla="*/ 302 w 542"/>
              <a:gd name="T49" fmla="*/ 317 h 341"/>
              <a:gd name="T50" fmla="*/ 317 w 542"/>
              <a:gd name="T51" fmla="*/ 308 h 341"/>
              <a:gd name="T52" fmla="*/ 331 w 542"/>
              <a:gd name="T53" fmla="*/ 293 h 341"/>
              <a:gd name="T54" fmla="*/ 345 w 542"/>
              <a:gd name="T55" fmla="*/ 279 h 341"/>
              <a:gd name="T56" fmla="*/ 355 w 542"/>
              <a:gd name="T57" fmla="*/ 260 h 341"/>
              <a:gd name="T58" fmla="*/ 365 w 542"/>
              <a:gd name="T59" fmla="*/ 245 h 341"/>
              <a:gd name="T60" fmla="*/ 379 w 542"/>
              <a:gd name="T61" fmla="*/ 231 h 341"/>
              <a:gd name="T62" fmla="*/ 389 w 542"/>
              <a:gd name="T63" fmla="*/ 217 h 341"/>
              <a:gd name="T64" fmla="*/ 403 w 542"/>
              <a:gd name="T65" fmla="*/ 202 h 341"/>
              <a:gd name="T66" fmla="*/ 418 w 542"/>
              <a:gd name="T67" fmla="*/ 197 h 341"/>
              <a:gd name="T68" fmla="*/ 432 w 542"/>
              <a:gd name="T69" fmla="*/ 192 h 341"/>
              <a:gd name="T70" fmla="*/ 446 w 542"/>
              <a:gd name="T71" fmla="*/ 192 h 341"/>
              <a:gd name="T72" fmla="*/ 461 w 542"/>
              <a:gd name="T73" fmla="*/ 192 h 341"/>
              <a:gd name="T74" fmla="*/ 475 w 542"/>
              <a:gd name="T75" fmla="*/ 197 h 341"/>
              <a:gd name="T76" fmla="*/ 490 w 542"/>
              <a:gd name="T77" fmla="*/ 202 h 341"/>
              <a:gd name="T78" fmla="*/ 504 w 542"/>
              <a:gd name="T79" fmla="*/ 212 h 341"/>
              <a:gd name="T80" fmla="*/ 518 w 542"/>
              <a:gd name="T81" fmla="*/ 226 h 341"/>
              <a:gd name="T82" fmla="*/ 533 w 542"/>
              <a:gd name="T83" fmla="*/ 23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42" h="341">
                <a:moveTo>
                  <a:pt x="0" y="92"/>
                </a:moveTo>
                <a:lnTo>
                  <a:pt x="0" y="68"/>
                </a:lnTo>
                <a:lnTo>
                  <a:pt x="4" y="48"/>
                </a:lnTo>
                <a:lnTo>
                  <a:pt x="9" y="34"/>
                </a:lnTo>
                <a:lnTo>
                  <a:pt x="14" y="15"/>
                </a:lnTo>
                <a:lnTo>
                  <a:pt x="19" y="5"/>
                </a:lnTo>
                <a:lnTo>
                  <a:pt x="24" y="0"/>
                </a:lnTo>
                <a:lnTo>
                  <a:pt x="28" y="0"/>
                </a:lnTo>
                <a:lnTo>
                  <a:pt x="33" y="5"/>
                </a:lnTo>
                <a:lnTo>
                  <a:pt x="38" y="15"/>
                </a:lnTo>
                <a:lnTo>
                  <a:pt x="43" y="20"/>
                </a:lnTo>
                <a:lnTo>
                  <a:pt x="48" y="24"/>
                </a:lnTo>
                <a:lnTo>
                  <a:pt x="52" y="29"/>
                </a:lnTo>
                <a:lnTo>
                  <a:pt x="52" y="34"/>
                </a:lnTo>
                <a:lnTo>
                  <a:pt x="67" y="44"/>
                </a:lnTo>
                <a:lnTo>
                  <a:pt x="62" y="44"/>
                </a:lnTo>
                <a:lnTo>
                  <a:pt x="67" y="44"/>
                </a:lnTo>
                <a:lnTo>
                  <a:pt x="72" y="48"/>
                </a:lnTo>
                <a:lnTo>
                  <a:pt x="76" y="48"/>
                </a:lnTo>
                <a:lnTo>
                  <a:pt x="81" y="53"/>
                </a:lnTo>
                <a:lnTo>
                  <a:pt x="86" y="58"/>
                </a:lnTo>
                <a:lnTo>
                  <a:pt x="91" y="63"/>
                </a:lnTo>
                <a:lnTo>
                  <a:pt x="96" y="68"/>
                </a:lnTo>
                <a:lnTo>
                  <a:pt x="101" y="72"/>
                </a:lnTo>
                <a:lnTo>
                  <a:pt x="101" y="82"/>
                </a:lnTo>
                <a:lnTo>
                  <a:pt x="105" y="92"/>
                </a:lnTo>
                <a:lnTo>
                  <a:pt x="110" y="101"/>
                </a:lnTo>
                <a:lnTo>
                  <a:pt x="115" y="111"/>
                </a:lnTo>
                <a:lnTo>
                  <a:pt x="115" y="120"/>
                </a:lnTo>
                <a:lnTo>
                  <a:pt x="120" y="135"/>
                </a:lnTo>
                <a:lnTo>
                  <a:pt x="125" y="144"/>
                </a:lnTo>
                <a:lnTo>
                  <a:pt x="125" y="159"/>
                </a:lnTo>
                <a:lnTo>
                  <a:pt x="129" y="168"/>
                </a:lnTo>
                <a:lnTo>
                  <a:pt x="134" y="183"/>
                </a:lnTo>
                <a:lnTo>
                  <a:pt x="139" y="192"/>
                </a:lnTo>
                <a:lnTo>
                  <a:pt x="139" y="202"/>
                </a:lnTo>
                <a:lnTo>
                  <a:pt x="144" y="212"/>
                </a:lnTo>
                <a:lnTo>
                  <a:pt x="149" y="221"/>
                </a:lnTo>
                <a:lnTo>
                  <a:pt x="149" y="226"/>
                </a:lnTo>
                <a:lnTo>
                  <a:pt x="153" y="236"/>
                </a:lnTo>
                <a:lnTo>
                  <a:pt x="158" y="241"/>
                </a:lnTo>
                <a:lnTo>
                  <a:pt x="163" y="245"/>
                </a:lnTo>
                <a:lnTo>
                  <a:pt x="163" y="250"/>
                </a:lnTo>
                <a:lnTo>
                  <a:pt x="168" y="255"/>
                </a:lnTo>
                <a:lnTo>
                  <a:pt x="177" y="260"/>
                </a:lnTo>
                <a:lnTo>
                  <a:pt x="177" y="265"/>
                </a:lnTo>
                <a:lnTo>
                  <a:pt x="187" y="269"/>
                </a:lnTo>
                <a:lnTo>
                  <a:pt x="187" y="274"/>
                </a:lnTo>
                <a:lnTo>
                  <a:pt x="192" y="279"/>
                </a:lnTo>
                <a:lnTo>
                  <a:pt x="197" y="284"/>
                </a:lnTo>
                <a:lnTo>
                  <a:pt x="201" y="289"/>
                </a:lnTo>
                <a:lnTo>
                  <a:pt x="201" y="293"/>
                </a:lnTo>
                <a:lnTo>
                  <a:pt x="206" y="298"/>
                </a:lnTo>
                <a:lnTo>
                  <a:pt x="211" y="303"/>
                </a:lnTo>
                <a:lnTo>
                  <a:pt x="216" y="308"/>
                </a:lnTo>
                <a:lnTo>
                  <a:pt x="216" y="313"/>
                </a:lnTo>
                <a:lnTo>
                  <a:pt x="221" y="317"/>
                </a:lnTo>
                <a:lnTo>
                  <a:pt x="225" y="322"/>
                </a:lnTo>
                <a:lnTo>
                  <a:pt x="225" y="327"/>
                </a:lnTo>
                <a:lnTo>
                  <a:pt x="230" y="332"/>
                </a:lnTo>
                <a:lnTo>
                  <a:pt x="245" y="341"/>
                </a:lnTo>
                <a:lnTo>
                  <a:pt x="240" y="341"/>
                </a:lnTo>
                <a:lnTo>
                  <a:pt x="245" y="341"/>
                </a:lnTo>
                <a:lnTo>
                  <a:pt x="249" y="341"/>
                </a:lnTo>
                <a:lnTo>
                  <a:pt x="254" y="341"/>
                </a:lnTo>
                <a:lnTo>
                  <a:pt x="259" y="341"/>
                </a:lnTo>
                <a:lnTo>
                  <a:pt x="264" y="337"/>
                </a:lnTo>
                <a:lnTo>
                  <a:pt x="269" y="337"/>
                </a:lnTo>
                <a:lnTo>
                  <a:pt x="273" y="332"/>
                </a:lnTo>
                <a:lnTo>
                  <a:pt x="278" y="327"/>
                </a:lnTo>
                <a:lnTo>
                  <a:pt x="283" y="327"/>
                </a:lnTo>
                <a:lnTo>
                  <a:pt x="288" y="322"/>
                </a:lnTo>
                <a:lnTo>
                  <a:pt x="293" y="322"/>
                </a:lnTo>
                <a:lnTo>
                  <a:pt x="297" y="322"/>
                </a:lnTo>
                <a:lnTo>
                  <a:pt x="302" y="317"/>
                </a:lnTo>
                <a:lnTo>
                  <a:pt x="307" y="313"/>
                </a:lnTo>
                <a:lnTo>
                  <a:pt x="312" y="313"/>
                </a:lnTo>
                <a:lnTo>
                  <a:pt x="317" y="308"/>
                </a:lnTo>
                <a:lnTo>
                  <a:pt x="321" y="303"/>
                </a:lnTo>
                <a:lnTo>
                  <a:pt x="326" y="298"/>
                </a:lnTo>
                <a:lnTo>
                  <a:pt x="331" y="293"/>
                </a:lnTo>
                <a:lnTo>
                  <a:pt x="336" y="293"/>
                </a:lnTo>
                <a:lnTo>
                  <a:pt x="341" y="284"/>
                </a:lnTo>
                <a:lnTo>
                  <a:pt x="345" y="279"/>
                </a:lnTo>
                <a:lnTo>
                  <a:pt x="350" y="274"/>
                </a:lnTo>
                <a:lnTo>
                  <a:pt x="350" y="265"/>
                </a:lnTo>
                <a:lnTo>
                  <a:pt x="355" y="260"/>
                </a:lnTo>
                <a:lnTo>
                  <a:pt x="360" y="255"/>
                </a:lnTo>
                <a:lnTo>
                  <a:pt x="365" y="250"/>
                </a:lnTo>
                <a:lnTo>
                  <a:pt x="365" y="245"/>
                </a:lnTo>
                <a:lnTo>
                  <a:pt x="370" y="241"/>
                </a:lnTo>
                <a:lnTo>
                  <a:pt x="374" y="236"/>
                </a:lnTo>
                <a:lnTo>
                  <a:pt x="379" y="231"/>
                </a:lnTo>
                <a:lnTo>
                  <a:pt x="379" y="226"/>
                </a:lnTo>
                <a:lnTo>
                  <a:pt x="384" y="221"/>
                </a:lnTo>
                <a:lnTo>
                  <a:pt x="389" y="217"/>
                </a:lnTo>
                <a:lnTo>
                  <a:pt x="394" y="212"/>
                </a:lnTo>
                <a:lnTo>
                  <a:pt x="408" y="202"/>
                </a:lnTo>
                <a:lnTo>
                  <a:pt x="403" y="202"/>
                </a:lnTo>
                <a:lnTo>
                  <a:pt x="408" y="202"/>
                </a:lnTo>
                <a:lnTo>
                  <a:pt x="413" y="197"/>
                </a:lnTo>
                <a:lnTo>
                  <a:pt x="418" y="197"/>
                </a:lnTo>
                <a:lnTo>
                  <a:pt x="422" y="197"/>
                </a:lnTo>
                <a:lnTo>
                  <a:pt x="427" y="197"/>
                </a:lnTo>
                <a:lnTo>
                  <a:pt x="432" y="192"/>
                </a:lnTo>
                <a:lnTo>
                  <a:pt x="437" y="192"/>
                </a:lnTo>
                <a:lnTo>
                  <a:pt x="442" y="192"/>
                </a:lnTo>
                <a:lnTo>
                  <a:pt x="446" y="192"/>
                </a:lnTo>
                <a:lnTo>
                  <a:pt x="451" y="192"/>
                </a:lnTo>
                <a:lnTo>
                  <a:pt x="456" y="192"/>
                </a:lnTo>
                <a:lnTo>
                  <a:pt x="461" y="192"/>
                </a:lnTo>
                <a:lnTo>
                  <a:pt x="466" y="192"/>
                </a:lnTo>
                <a:lnTo>
                  <a:pt x="470" y="192"/>
                </a:lnTo>
                <a:lnTo>
                  <a:pt x="475" y="197"/>
                </a:lnTo>
                <a:lnTo>
                  <a:pt x="480" y="197"/>
                </a:lnTo>
                <a:lnTo>
                  <a:pt x="485" y="197"/>
                </a:lnTo>
                <a:lnTo>
                  <a:pt x="490" y="202"/>
                </a:lnTo>
                <a:lnTo>
                  <a:pt x="494" y="207"/>
                </a:lnTo>
                <a:lnTo>
                  <a:pt x="499" y="207"/>
                </a:lnTo>
                <a:lnTo>
                  <a:pt x="504" y="212"/>
                </a:lnTo>
                <a:lnTo>
                  <a:pt x="509" y="217"/>
                </a:lnTo>
                <a:lnTo>
                  <a:pt x="514" y="221"/>
                </a:lnTo>
                <a:lnTo>
                  <a:pt x="518" y="226"/>
                </a:lnTo>
                <a:lnTo>
                  <a:pt x="523" y="226"/>
                </a:lnTo>
                <a:lnTo>
                  <a:pt x="528" y="231"/>
                </a:lnTo>
                <a:lnTo>
                  <a:pt x="533" y="231"/>
                </a:lnTo>
                <a:lnTo>
                  <a:pt x="538" y="236"/>
                </a:lnTo>
                <a:lnTo>
                  <a:pt x="542" y="241"/>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69" name="Freeform 61">
            <a:extLst>
              <a:ext uri="{FF2B5EF4-FFF2-40B4-BE49-F238E27FC236}">
                <a16:creationId xmlns:a16="http://schemas.microsoft.com/office/drawing/2014/main" id="{92D429A2-978B-4DA9-AF68-59E557A8C95A}"/>
              </a:ext>
            </a:extLst>
          </p:cNvPr>
          <p:cNvSpPr>
            <a:spLocks/>
          </p:cNvSpPr>
          <p:nvPr/>
        </p:nvSpPr>
        <p:spPr bwMode="auto">
          <a:xfrm>
            <a:off x="5541963" y="3248025"/>
            <a:ext cx="785812" cy="46038"/>
          </a:xfrm>
          <a:custGeom>
            <a:avLst/>
            <a:gdLst>
              <a:gd name="T0" fmla="*/ 5 w 495"/>
              <a:gd name="T1" fmla="*/ 5 h 29"/>
              <a:gd name="T2" fmla="*/ 15 w 495"/>
              <a:gd name="T3" fmla="*/ 9 h 29"/>
              <a:gd name="T4" fmla="*/ 24 w 495"/>
              <a:gd name="T5" fmla="*/ 14 h 29"/>
              <a:gd name="T6" fmla="*/ 34 w 495"/>
              <a:gd name="T7" fmla="*/ 19 h 29"/>
              <a:gd name="T8" fmla="*/ 44 w 495"/>
              <a:gd name="T9" fmla="*/ 19 h 29"/>
              <a:gd name="T10" fmla="*/ 53 w 495"/>
              <a:gd name="T11" fmla="*/ 24 h 29"/>
              <a:gd name="T12" fmla="*/ 63 w 495"/>
              <a:gd name="T13" fmla="*/ 29 h 29"/>
              <a:gd name="T14" fmla="*/ 72 w 495"/>
              <a:gd name="T15" fmla="*/ 29 h 29"/>
              <a:gd name="T16" fmla="*/ 82 w 495"/>
              <a:gd name="T17" fmla="*/ 29 h 29"/>
              <a:gd name="T18" fmla="*/ 92 w 495"/>
              <a:gd name="T19" fmla="*/ 29 h 29"/>
              <a:gd name="T20" fmla="*/ 101 w 495"/>
              <a:gd name="T21" fmla="*/ 29 h 29"/>
              <a:gd name="T22" fmla="*/ 111 w 495"/>
              <a:gd name="T23" fmla="*/ 24 h 29"/>
              <a:gd name="T24" fmla="*/ 121 w 495"/>
              <a:gd name="T25" fmla="*/ 24 h 29"/>
              <a:gd name="T26" fmla="*/ 130 w 495"/>
              <a:gd name="T27" fmla="*/ 24 h 29"/>
              <a:gd name="T28" fmla="*/ 140 w 495"/>
              <a:gd name="T29" fmla="*/ 19 h 29"/>
              <a:gd name="T30" fmla="*/ 149 w 495"/>
              <a:gd name="T31" fmla="*/ 19 h 29"/>
              <a:gd name="T32" fmla="*/ 159 w 495"/>
              <a:gd name="T33" fmla="*/ 19 h 29"/>
              <a:gd name="T34" fmla="*/ 169 w 495"/>
              <a:gd name="T35" fmla="*/ 14 h 29"/>
              <a:gd name="T36" fmla="*/ 178 w 495"/>
              <a:gd name="T37" fmla="*/ 14 h 29"/>
              <a:gd name="T38" fmla="*/ 188 w 495"/>
              <a:gd name="T39" fmla="*/ 9 h 29"/>
              <a:gd name="T40" fmla="*/ 197 w 495"/>
              <a:gd name="T41" fmla="*/ 9 h 29"/>
              <a:gd name="T42" fmla="*/ 207 w 495"/>
              <a:gd name="T43" fmla="*/ 5 h 29"/>
              <a:gd name="T44" fmla="*/ 217 w 495"/>
              <a:gd name="T45" fmla="*/ 5 h 29"/>
              <a:gd name="T46" fmla="*/ 226 w 495"/>
              <a:gd name="T47" fmla="*/ 5 h 29"/>
              <a:gd name="T48" fmla="*/ 236 w 495"/>
              <a:gd name="T49" fmla="*/ 0 h 29"/>
              <a:gd name="T50" fmla="*/ 245 w 495"/>
              <a:gd name="T51" fmla="*/ 0 h 29"/>
              <a:gd name="T52" fmla="*/ 255 w 495"/>
              <a:gd name="T53" fmla="*/ 0 h 29"/>
              <a:gd name="T54" fmla="*/ 265 w 495"/>
              <a:gd name="T55" fmla="*/ 0 h 29"/>
              <a:gd name="T56" fmla="*/ 274 w 495"/>
              <a:gd name="T57" fmla="*/ 0 h 29"/>
              <a:gd name="T58" fmla="*/ 284 w 495"/>
              <a:gd name="T59" fmla="*/ 0 h 29"/>
              <a:gd name="T60" fmla="*/ 293 w 495"/>
              <a:gd name="T61" fmla="*/ 0 h 29"/>
              <a:gd name="T62" fmla="*/ 303 w 495"/>
              <a:gd name="T63" fmla="*/ 0 h 29"/>
              <a:gd name="T64" fmla="*/ 313 w 495"/>
              <a:gd name="T65" fmla="*/ 0 h 29"/>
              <a:gd name="T66" fmla="*/ 322 w 495"/>
              <a:gd name="T67" fmla="*/ 0 h 29"/>
              <a:gd name="T68" fmla="*/ 332 w 495"/>
              <a:gd name="T69" fmla="*/ 0 h 29"/>
              <a:gd name="T70" fmla="*/ 341 w 495"/>
              <a:gd name="T71" fmla="*/ 0 h 29"/>
              <a:gd name="T72" fmla="*/ 351 w 495"/>
              <a:gd name="T73" fmla="*/ 5 h 29"/>
              <a:gd name="T74" fmla="*/ 361 w 495"/>
              <a:gd name="T75" fmla="*/ 5 h 29"/>
              <a:gd name="T76" fmla="*/ 370 w 495"/>
              <a:gd name="T77" fmla="*/ 5 h 29"/>
              <a:gd name="T78" fmla="*/ 380 w 495"/>
              <a:gd name="T79" fmla="*/ 5 h 29"/>
              <a:gd name="T80" fmla="*/ 390 w 495"/>
              <a:gd name="T81" fmla="*/ 5 h 29"/>
              <a:gd name="T82" fmla="*/ 399 w 495"/>
              <a:gd name="T83" fmla="*/ 9 h 29"/>
              <a:gd name="T84" fmla="*/ 409 w 495"/>
              <a:gd name="T85" fmla="*/ 9 h 29"/>
              <a:gd name="T86" fmla="*/ 418 w 495"/>
              <a:gd name="T87" fmla="*/ 9 h 29"/>
              <a:gd name="T88" fmla="*/ 428 w 495"/>
              <a:gd name="T89" fmla="*/ 9 h 29"/>
              <a:gd name="T90" fmla="*/ 438 w 495"/>
              <a:gd name="T91" fmla="*/ 14 h 29"/>
              <a:gd name="T92" fmla="*/ 447 w 495"/>
              <a:gd name="T93" fmla="*/ 14 h 29"/>
              <a:gd name="T94" fmla="*/ 457 w 495"/>
              <a:gd name="T95" fmla="*/ 14 h 29"/>
              <a:gd name="T96" fmla="*/ 466 w 495"/>
              <a:gd name="T97" fmla="*/ 14 h 29"/>
              <a:gd name="T98" fmla="*/ 476 w 495"/>
              <a:gd name="T99" fmla="*/ 14 h 29"/>
              <a:gd name="T100" fmla="*/ 486 w 495"/>
              <a:gd name="T101" fmla="*/ 14 h 29"/>
              <a:gd name="T102" fmla="*/ 495 w 495"/>
              <a:gd name="T10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95" h="29">
                <a:moveTo>
                  <a:pt x="0" y="5"/>
                </a:moveTo>
                <a:lnTo>
                  <a:pt x="5" y="5"/>
                </a:lnTo>
                <a:lnTo>
                  <a:pt x="10" y="9"/>
                </a:lnTo>
                <a:lnTo>
                  <a:pt x="15" y="9"/>
                </a:lnTo>
                <a:lnTo>
                  <a:pt x="20" y="9"/>
                </a:lnTo>
                <a:lnTo>
                  <a:pt x="24" y="14"/>
                </a:lnTo>
                <a:lnTo>
                  <a:pt x="29" y="14"/>
                </a:lnTo>
                <a:lnTo>
                  <a:pt x="34" y="19"/>
                </a:lnTo>
                <a:lnTo>
                  <a:pt x="39" y="19"/>
                </a:lnTo>
                <a:lnTo>
                  <a:pt x="44" y="19"/>
                </a:lnTo>
                <a:lnTo>
                  <a:pt x="48" y="24"/>
                </a:lnTo>
                <a:lnTo>
                  <a:pt x="53" y="24"/>
                </a:lnTo>
                <a:lnTo>
                  <a:pt x="58" y="24"/>
                </a:lnTo>
                <a:lnTo>
                  <a:pt x="63" y="29"/>
                </a:lnTo>
                <a:lnTo>
                  <a:pt x="68" y="29"/>
                </a:lnTo>
                <a:lnTo>
                  <a:pt x="72" y="29"/>
                </a:lnTo>
                <a:lnTo>
                  <a:pt x="77" y="29"/>
                </a:lnTo>
                <a:lnTo>
                  <a:pt x="82" y="29"/>
                </a:lnTo>
                <a:lnTo>
                  <a:pt x="87" y="29"/>
                </a:lnTo>
                <a:lnTo>
                  <a:pt x="92" y="29"/>
                </a:lnTo>
                <a:lnTo>
                  <a:pt x="97" y="29"/>
                </a:lnTo>
                <a:lnTo>
                  <a:pt x="101" y="29"/>
                </a:lnTo>
                <a:lnTo>
                  <a:pt x="106" y="29"/>
                </a:lnTo>
                <a:lnTo>
                  <a:pt x="111" y="24"/>
                </a:lnTo>
                <a:lnTo>
                  <a:pt x="116" y="24"/>
                </a:lnTo>
                <a:lnTo>
                  <a:pt x="121" y="24"/>
                </a:lnTo>
                <a:lnTo>
                  <a:pt x="125" y="24"/>
                </a:lnTo>
                <a:lnTo>
                  <a:pt x="130" y="24"/>
                </a:lnTo>
                <a:lnTo>
                  <a:pt x="135" y="19"/>
                </a:lnTo>
                <a:lnTo>
                  <a:pt x="140" y="19"/>
                </a:lnTo>
                <a:lnTo>
                  <a:pt x="145" y="19"/>
                </a:lnTo>
                <a:lnTo>
                  <a:pt x="149" y="19"/>
                </a:lnTo>
                <a:lnTo>
                  <a:pt x="154" y="19"/>
                </a:lnTo>
                <a:lnTo>
                  <a:pt x="159" y="19"/>
                </a:lnTo>
                <a:lnTo>
                  <a:pt x="164" y="14"/>
                </a:lnTo>
                <a:lnTo>
                  <a:pt x="169" y="14"/>
                </a:lnTo>
                <a:lnTo>
                  <a:pt x="173" y="14"/>
                </a:lnTo>
                <a:lnTo>
                  <a:pt x="178" y="14"/>
                </a:lnTo>
                <a:lnTo>
                  <a:pt x="183" y="14"/>
                </a:lnTo>
                <a:lnTo>
                  <a:pt x="188" y="9"/>
                </a:lnTo>
                <a:lnTo>
                  <a:pt x="193" y="9"/>
                </a:lnTo>
                <a:lnTo>
                  <a:pt x="197" y="9"/>
                </a:lnTo>
                <a:lnTo>
                  <a:pt x="202" y="5"/>
                </a:lnTo>
                <a:lnTo>
                  <a:pt x="207" y="5"/>
                </a:lnTo>
                <a:lnTo>
                  <a:pt x="212" y="5"/>
                </a:lnTo>
                <a:lnTo>
                  <a:pt x="217" y="5"/>
                </a:lnTo>
                <a:lnTo>
                  <a:pt x="221" y="5"/>
                </a:lnTo>
                <a:lnTo>
                  <a:pt x="226" y="5"/>
                </a:lnTo>
                <a:lnTo>
                  <a:pt x="231" y="0"/>
                </a:lnTo>
                <a:lnTo>
                  <a:pt x="236" y="0"/>
                </a:lnTo>
                <a:lnTo>
                  <a:pt x="241" y="0"/>
                </a:lnTo>
                <a:lnTo>
                  <a:pt x="245" y="0"/>
                </a:lnTo>
                <a:lnTo>
                  <a:pt x="250" y="0"/>
                </a:lnTo>
                <a:lnTo>
                  <a:pt x="255" y="0"/>
                </a:lnTo>
                <a:lnTo>
                  <a:pt x="260" y="0"/>
                </a:lnTo>
                <a:lnTo>
                  <a:pt x="265" y="0"/>
                </a:lnTo>
                <a:lnTo>
                  <a:pt x="269" y="0"/>
                </a:lnTo>
                <a:lnTo>
                  <a:pt x="274" y="0"/>
                </a:lnTo>
                <a:lnTo>
                  <a:pt x="279" y="0"/>
                </a:lnTo>
                <a:lnTo>
                  <a:pt x="284" y="0"/>
                </a:lnTo>
                <a:lnTo>
                  <a:pt x="289" y="0"/>
                </a:lnTo>
                <a:lnTo>
                  <a:pt x="293" y="0"/>
                </a:lnTo>
                <a:lnTo>
                  <a:pt x="298" y="0"/>
                </a:lnTo>
                <a:lnTo>
                  <a:pt x="303" y="0"/>
                </a:lnTo>
                <a:lnTo>
                  <a:pt x="308" y="0"/>
                </a:lnTo>
                <a:lnTo>
                  <a:pt x="313" y="0"/>
                </a:lnTo>
                <a:lnTo>
                  <a:pt x="317" y="0"/>
                </a:lnTo>
                <a:lnTo>
                  <a:pt x="322" y="0"/>
                </a:lnTo>
                <a:lnTo>
                  <a:pt x="327" y="0"/>
                </a:lnTo>
                <a:lnTo>
                  <a:pt x="332" y="0"/>
                </a:lnTo>
                <a:lnTo>
                  <a:pt x="337" y="0"/>
                </a:lnTo>
                <a:lnTo>
                  <a:pt x="341" y="0"/>
                </a:lnTo>
                <a:lnTo>
                  <a:pt x="346" y="0"/>
                </a:lnTo>
                <a:lnTo>
                  <a:pt x="351" y="5"/>
                </a:lnTo>
                <a:lnTo>
                  <a:pt x="356" y="5"/>
                </a:lnTo>
                <a:lnTo>
                  <a:pt x="361" y="5"/>
                </a:lnTo>
                <a:lnTo>
                  <a:pt x="366" y="5"/>
                </a:lnTo>
                <a:lnTo>
                  <a:pt x="370" y="5"/>
                </a:lnTo>
                <a:lnTo>
                  <a:pt x="375" y="5"/>
                </a:lnTo>
                <a:lnTo>
                  <a:pt x="380" y="5"/>
                </a:lnTo>
                <a:lnTo>
                  <a:pt x="385" y="5"/>
                </a:lnTo>
                <a:lnTo>
                  <a:pt x="390" y="5"/>
                </a:lnTo>
                <a:lnTo>
                  <a:pt x="394" y="9"/>
                </a:lnTo>
                <a:lnTo>
                  <a:pt x="399" y="9"/>
                </a:lnTo>
                <a:lnTo>
                  <a:pt x="404" y="9"/>
                </a:lnTo>
                <a:lnTo>
                  <a:pt x="409" y="9"/>
                </a:lnTo>
                <a:lnTo>
                  <a:pt x="414" y="9"/>
                </a:lnTo>
                <a:lnTo>
                  <a:pt x="418" y="9"/>
                </a:lnTo>
                <a:lnTo>
                  <a:pt x="423" y="9"/>
                </a:lnTo>
                <a:lnTo>
                  <a:pt x="428" y="9"/>
                </a:lnTo>
                <a:lnTo>
                  <a:pt x="433" y="9"/>
                </a:lnTo>
                <a:lnTo>
                  <a:pt x="438" y="14"/>
                </a:lnTo>
                <a:lnTo>
                  <a:pt x="442" y="14"/>
                </a:lnTo>
                <a:lnTo>
                  <a:pt x="447" y="14"/>
                </a:lnTo>
                <a:lnTo>
                  <a:pt x="452" y="14"/>
                </a:lnTo>
                <a:lnTo>
                  <a:pt x="457" y="14"/>
                </a:lnTo>
                <a:lnTo>
                  <a:pt x="462" y="14"/>
                </a:lnTo>
                <a:lnTo>
                  <a:pt x="466" y="14"/>
                </a:lnTo>
                <a:lnTo>
                  <a:pt x="471" y="14"/>
                </a:lnTo>
                <a:lnTo>
                  <a:pt x="476" y="14"/>
                </a:lnTo>
                <a:lnTo>
                  <a:pt x="481" y="14"/>
                </a:lnTo>
                <a:lnTo>
                  <a:pt x="486" y="14"/>
                </a:lnTo>
                <a:lnTo>
                  <a:pt x="490" y="14"/>
                </a:lnTo>
                <a:lnTo>
                  <a:pt x="495" y="14"/>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70" name="Freeform 62">
            <a:extLst>
              <a:ext uri="{FF2B5EF4-FFF2-40B4-BE49-F238E27FC236}">
                <a16:creationId xmlns:a16="http://schemas.microsoft.com/office/drawing/2014/main" id="{456C17B1-C317-4A76-9BE2-AB3339B576CF}"/>
              </a:ext>
            </a:extLst>
          </p:cNvPr>
          <p:cNvSpPr>
            <a:spLocks/>
          </p:cNvSpPr>
          <p:nvPr/>
        </p:nvSpPr>
        <p:spPr bwMode="auto">
          <a:xfrm>
            <a:off x="3011488" y="3217863"/>
            <a:ext cx="952500" cy="158750"/>
          </a:xfrm>
          <a:custGeom>
            <a:avLst/>
            <a:gdLst>
              <a:gd name="T0" fmla="*/ 9 w 600"/>
              <a:gd name="T1" fmla="*/ 19 h 100"/>
              <a:gd name="T2" fmla="*/ 24 w 600"/>
              <a:gd name="T3" fmla="*/ 19 h 100"/>
              <a:gd name="T4" fmla="*/ 38 w 600"/>
              <a:gd name="T5" fmla="*/ 24 h 100"/>
              <a:gd name="T6" fmla="*/ 52 w 600"/>
              <a:gd name="T7" fmla="*/ 28 h 100"/>
              <a:gd name="T8" fmla="*/ 67 w 600"/>
              <a:gd name="T9" fmla="*/ 28 h 100"/>
              <a:gd name="T10" fmla="*/ 81 w 600"/>
              <a:gd name="T11" fmla="*/ 28 h 100"/>
              <a:gd name="T12" fmla="*/ 96 w 600"/>
              <a:gd name="T13" fmla="*/ 19 h 100"/>
              <a:gd name="T14" fmla="*/ 110 w 600"/>
              <a:gd name="T15" fmla="*/ 14 h 100"/>
              <a:gd name="T16" fmla="*/ 125 w 600"/>
              <a:gd name="T17" fmla="*/ 19 h 100"/>
              <a:gd name="T18" fmla="*/ 139 w 600"/>
              <a:gd name="T19" fmla="*/ 24 h 100"/>
              <a:gd name="T20" fmla="*/ 153 w 600"/>
              <a:gd name="T21" fmla="*/ 28 h 100"/>
              <a:gd name="T22" fmla="*/ 168 w 600"/>
              <a:gd name="T23" fmla="*/ 28 h 100"/>
              <a:gd name="T24" fmla="*/ 182 w 600"/>
              <a:gd name="T25" fmla="*/ 24 h 100"/>
              <a:gd name="T26" fmla="*/ 197 w 600"/>
              <a:gd name="T27" fmla="*/ 14 h 100"/>
              <a:gd name="T28" fmla="*/ 211 w 600"/>
              <a:gd name="T29" fmla="*/ 14 h 100"/>
              <a:gd name="T30" fmla="*/ 225 w 600"/>
              <a:gd name="T31" fmla="*/ 19 h 100"/>
              <a:gd name="T32" fmla="*/ 240 w 600"/>
              <a:gd name="T33" fmla="*/ 28 h 100"/>
              <a:gd name="T34" fmla="*/ 254 w 600"/>
              <a:gd name="T35" fmla="*/ 28 h 100"/>
              <a:gd name="T36" fmla="*/ 269 w 600"/>
              <a:gd name="T37" fmla="*/ 19 h 100"/>
              <a:gd name="T38" fmla="*/ 283 w 600"/>
              <a:gd name="T39" fmla="*/ 9 h 100"/>
              <a:gd name="T40" fmla="*/ 297 w 600"/>
              <a:gd name="T41" fmla="*/ 9 h 100"/>
              <a:gd name="T42" fmla="*/ 312 w 600"/>
              <a:gd name="T43" fmla="*/ 14 h 100"/>
              <a:gd name="T44" fmla="*/ 326 w 600"/>
              <a:gd name="T45" fmla="*/ 24 h 100"/>
              <a:gd name="T46" fmla="*/ 341 w 600"/>
              <a:gd name="T47" fmla="*/ 28 h 100"/>
              <a:gd name="T48" fmla="*/ 355 w 600"/>
              <a:gd name="T49" fmla="*/ 24 h 100"/>
              <a:gd name="T50" fmla="*/ 370 w 600"/>
              <a:gd name="T51" fmla="*/ 14 h 100"/>
              <a:gd name="T52" fmla="*/ 384 w 600"/>
              <a:gd name="T53" fmla="*/ 0 h 100"/>
              <a:gd name="T54" fmla="*/ 398 w 600"/>
              <a:gd name="T55" fmla="*/ 4 h 100"/>
              <a:gd name="T56" fmla="*/ 413 w 600"/>
              <a:gd name="T57" fmla="*/ 14 h 100"/>
              <a:gd name="T58" fmla="*/ 427 w 600"/>
              <a:gd name="T59" fmla="*/ 28 h 100"/>
              <a:gd name="T60" fmla="*/ 442 w 600"/>
              <a:gd name="T61" fmla="*/ 33 h 100"/>
              <a:gd name="T62" fmla="*/ 456 w 600"/>
              <a:gd name="T63" fmla="*/ 24 h 100"/>
              <a:gd name="T64" fmla="*/ 470 w 600"/>
              <a:gd name="T65" fmla="*/ 9 h 100"/>
              <a:gd name="T66" fmla="*/ 485 w 600"/>
              <a:gd name="T67" fmla="*/ 9 h 100"/>
              <a:gd name="T68" fmla="*/ 499 w 600"/>
              <a:gd name="T69" fmla="*/ 19 h 100"/>
              <a:gd name="T70" fmla="*/ 514 w 600"/>
              <a:gd name="T71" fmla="*/ 33 h 100"/>
              <a:gd name="T72" fmla="*/ 528 w 600"/>
              <a:gd name="T73" fmla="*/ 38 h 100"/>
              <a:gd name="T74" fmla="*/ 542 w 600"/>
              <a:gd name="T75" fmla="*/ 33 h 100"/>
              <a:gd name="T76" fmla="*/ 557 w 600"/>
              <a:gd name="T77" fmla="*/ 19 h 100"/>
              <a:gd name="T78" fmla="*/ 571 w 600"/>
              <a:gd name="T79" fmla="*/ 19 h 100"/>
              <a:gd name="T80" fmla="*/ 581 w 600"/>
              <a:gd name="T81" fmla="*/ 33 h 100"/>
              <a:gd name="T82" fmla="*/ 590 w 600"/>
              <a:gd name="T83" fmla="*/ 7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0" h="100">
                <a:moveTo>
                  <a:pt x="0" y="24"/>
                </a:moveTo>
                <a:lnTo>
                  <a:pt x="4" y="24"/>
                </a:lnTo>
                <a:lnTo>
                  <a:pt x="9" y="19"/>
                </a:lnTo>
                <a:lnTo>
                  <a:pt x="14" y="19"/>
                </a:lnTo>
                <a:lnTo>
                  <a:pt x="19" y="19"/>
                </a:lnTo>
                <a:lnTo>
                  <a:pt x="24" y="19"/>
                </a:lnTo>
                <a:lnTo>
                  <a:pt x="28" y="19"/>
                </a:lnTo>
                <a:lnTo>
                  <a:pt x="33" y="24"/>
                </a:lnTo>
                <a:lnTo>
                  <a:pt x="38" y="24"/>
                </a:lnTo>
                <a:lnTo>
                  <a:pt x="43" y="24"/>
                </a:lnTo>
                <a:lnTo>
                  <a:pt x="48" y="28"/>
                </a:lnTo>
                <a:lnTo>
                  <a:pt x="52" y="28"/>
                </a:lnTo>
                <a:lnTo>
                  <a:pt x="57" y="28"/>
                </a:lnTo>
                <a:lnTo>
                  <a:pt x="62" y="28"/>
                </a:lnTo>
                <a:lnTo>
                  <a:pt x="67" y="28"/>
                </a:lnTo>
                <a:lnTo>
                  <a:pt x="72" y="28"/>
                </a:lnTo>
                <a:lnTo>
                  <a:pt x="77" y="28"/>
                </a:lnTo>
                <a:lnTo>
                  <a:pt x="81" y="28"/>
                </a:lnTo>
                <a:lnTo>
                  <a:pt x="86" y="24"/>
                </a:lnTo>
                <a:lnTo>
                  <a:pt x="91" y="24"/>
                </a:lnTo>
                <a:lnTo>
                  <a:pt x="96" y="19"/>
                </a:lnTo>
                <a:lnTo>
                  <a:pt x="101" y="19"/>
                </a:lnTo>
                <a:lnTo>
                  <a:pt x="105" y="19"/>
                </a:lnTo>
                <a:lnTo>
                  <a:pt x="110" y="14"/>
                </a:lnTo>
                <a:lnTo>
                  <a:pt x="115" y="14"/>
                </a:lnTo>
                <a:lnTo>
                  <a:pt x="120" y="19"/>
                </a:lnTo>
                <a:lnTo>
                  <a:pt x="125" y="19"/>
                </a:lnTo>
                <a:lnTo>
                  <a:pt x="129" y="19"/>
                </a:lnTo>
                <a:lnTo>
                  <a:pt x="134" y="24"/>
                </a:lnTo>
                <a:lnTo>
                  <a:pt x="139" y="24"/>
                </a:lnTo>
                <a:lnTo>
                  <a:pt x="144" y="24"/>
                </a:lnTo>
                <a:lnTo>
                  <a:pt x="149" y="28"/>
                </a:lnTo>
                <a:lnTo>
                  <a:pt x="153" y="28"/>
                </a:lnTo>
                <a:lnTo>
                  <a:pt x="158" y="28"/>
                </a:lnTo>
                <a:lnTo>
                  <a:pt x="163" y="28"/>
                </a:lnTo>
                <a:lnTo>
                  <a:pt x="168" y="28"/>
                </a:lnTo>
                <a:lnTo>
                  <a:pt x="173" y="24"/>
                </a:lnTo>
                <a:lnTo>
                  <a:pt x="177" y="24"/>
                </a:lnTo>
                <a:lnTo>
                  <a:pt x="182" y="24"/>
                </a:lnTo>
                <a:lnTo>
                  <a:pt x="187" y="19"/>
                </a:lnTo>
                <a:lnTo>
                  <a:pt x="192" y="14"/>
                </a:lnTo>
                <a:lnTo>
                  <a:pt x="197" y="14"/>
                </a:lnTo>
                <a:lnTo>
                  <a:pt x="201" y="14"/>
                </a:lnTo>
                <a:lnTo>
                  <a:pt x="206" y="14"/>
                </a:lnTo>
                <a:lnTo>
                  <a:pt x="211" y="14"/>
                </a:lnTo>
                <a:lnTo>
                  <a:pt x="216" y="14"/>
                </a:lnTo>
                <a:lnTo>
                  <a:pt x="221" y="19"/>
                </a:lnTo>
                <a:lnTo>
                  <a:pt x="225" y="19"/>
                </a:lnTo>
                <a:lnTo>
                  <a:pt x="230" y="24"/>
                </a:lnTo>
                <a:lnTo>
                  <a:pt x="235" y="24"/>
                </a:lnTo>
                <a:lnTo>
                  <a:pt x="240" y="28"/>
                </a:lnTo>
                <a:lnTo>
                  <a:pt x="245" y="28"/>
                </a:lnTo>
                <a:lnTo>
                  <a:pt x="249" y="28"/>
                </a:lnTo>
                <a:lnTo>
                  <a:pt x="254" y="28"/>
                </a:lnTo>
                <a:lnTo>
                  <a:pt x="259" y="24"/>
                </a:lnTo>
                <a:lnTo>
                  <a:pt x="264" y="24"/>
                </a:lnTo>
                <a:lnTo>
                  <a:pt x="269" y="19"/>
                </a:lnTo>
                <a:lnTo>
                  <a:pt x="273" y="14"/>
                </a:lnTo>
                <a:lnTo>
                  <a:pt x="278" y="14"/>
                </a:lnTo>
                <a:lnTo>
                  <a:pt x="283" y="9"/>
                </a:lnTo>
                <a:lnTo>
                  <a:pt x="288" y="9"/>
                </a:lnTo>
                <a:lnTo>
                  <a:pt x="293" y="9"/>
                </a:lnTo>
                <a:lnTo>
                  <a:pt x="297" y="9"/>
                </a:lnTo>
                <a:lnTo>
                  <a:pt x="302" y="9"/>
                </a:lnTo>
                <a:lnTo>
                  <a:pt x="307" y="9"/>
                </a:lnTo>
                <a:lnTo>
                  <a:pt x="312" y="14"/>
                </a:lnTo>
                <a:lnTo>
                  <a:pt x="317" y="19"/>
                </a:lnTo>
                <a:lnTo>
                  <a:pt x="321" y="24"/>
                </a:lnTo>
                <a:lnTo>
                  <a:pt x="326" y="24"/>
                </a:lnTo>
                <a:lnTo>
                  <a:pt x="331" y="28"/>
                </a:lnTo>
                <a:lnTo>
                  <a:pt x="336" y="28"/>
                </a:lnTo>
                <a:lnTo>
                  <a:pt x="341" y="28"/>
                </a:lnTo>
                <a:lnTo>
                  <a:pt x="346" y="28"/>
                </a:lnTo>
                <a:lnTo>
                  <a:pt x="350" y="28"/>
                </a:lnTo>
                <a:lnTo>
                  <a:pt x="355" y="24"/>
                </a:lnTo>
                <a:lnTo>
                  <a:pt x="360" y="19"/>
                </a:lnTo>
                <a:lnTo>
                  <a:pt x="365" y="14"/>
                </a:lnTo>
                <a:lnTo>
                  <a:pt x="370" y="14"/>
                </a:lnTo>
                <a:lnTo>
                  <a:pt x="374" y="4"/>
                </a:lnTo>
                <a:lnTo>
                  <a:pt x="379" y="4"/>
                </a:lnTo>
                <a:lnTo>
                  <a:pt x="384" y="0"/>
                </a:lnTo>
                <a:lnTo>
                  <a:pt x="389" y="0"/>
                </a:lnTo>
                <a:lnTo>
                  <a:pt x="394" y="0"/>
                </a:lnTo>
                <a:lnTo>
                  <a:pt x="398" y="4"/>
                </a:lnTo>
                <a:lnTo>
                  <a:pt x="403" y="4"/>
                </a:lnTo>
                <a:lnTo>
                  <a:pt x="408" y="9"/>
                </a:lnTo>
                <a:lnTo>
                  <a:pt x="413" y="14"/>
                </a:lnTo>
                <a:lnTo>
                  <a:pt x="418" y="19"/>
                </a:lnTo>
                <a:lnTo>
                  <a:pt x="422" y="28"/>
                </a:lnTo>
                <a:lnTo>
                  <a:pt x="427" y="28"/>
                </a:lnTo>
                <a:lnTo>
                  <a:pt x="432" y="33"/>
                </a:lnTo>
                <a:lnTo>
                  <a:pt x="437" y="33"/>
                </a:lnTo>
                <a:lnTo>
                  <a:pt x="442" y="33"/>
                </a:lnTo>
                <a:lnTo>
                  <a:pt x="446" y="28"/>
                </a:lnTo>
                <a:lnTo>
                  <a:pt x="451" y="28"/>
                </a:lnTo>
                <a:lnTo>
                  <a:pt x="456" y="24"/>
                </a:lnTo>
                <a:lnTo>
                  <a:pt x="461" y="19"/>
                </a:lnTo>
                <a:lnTo>
                  <a:pt x="466" y="14"/>
                </a:lnTo>
                <a:lnTo>
                  <a:pt x="470" y="9"/>
                </a:lnTo>
                <a:lnTo>
                  <a:pt x="475" y="9"/>
                </a:lnTo>
                <a:lnTo>
                  <a:pt x="480" y="4"/>
                </a:lnTo>
                <a:lnTo>
                  <a:pt x="485" y="9"/>
                </a:lnTo>
                <a:lnTo>
                  <a:pt x="490" y="9"/>
                </a:lnTo>
                <a:lnTo>
                  <a:pt x="494" y="14"/>
                </a:lnTo>
                <a:lnTo>
                  <a:pt x="499" y="19"/>
                </a:lnTo>
                <a:lnTo>
                  <a:pt x="504" y="24"/>
                </a:lnTo>
                <a:lnTo>
                  <a:pt x="509" y="28"/>
                </a:lnTo>
                <a:lnTo>
                  <a:pt x="514" y="33"/>
                </a:lnTo>
                <a:lnTo>
                  <a:pt x="518" y="38"/>
                </a:lnTo>
                <a:lnTo>
                  <a:pt x="523" y="38"/>
                </a:lnTo>
                <a:lnTo>
                  <a:pt x="528" y="38"/>
                </a:lnTo>
                <a:lnTo>
                  <a:pt x="533" y="38"/>
                </a:lnTo>
                <a:lnTo>
                  <a:pt x="538" y="33"/>
                </a:lnTo>
                <a:lnTo>
                  <a:pt x="542" y="33"/>
                </a:lnTo>
                <a:lnTo>
                  <a:pt x="547" y="28"/>
                </a:lnTo>
                <a:lnTo>
                  <a:pt x="552" y="19"/>
                </a:lnTo>
                <a:lnTo>
                  <a:pt x="557" y="19"/>
                </a:lnTo>
                <a:lnTo>
                  <a:pt x="562" y="14"/>
                </a:lnTo>
                <a:lnTo>
                  <a:pt x="566" y="14"/>
                </a:lnTo>
                <a:lnTo>
                  <a:pt x="571" y="19"/>
                </a:lnTo>
                <a:lnTo>
                  <a:pt x="576" y="19"/>
                </a:lnTo>
                <a:lnTo>
                  <a:pt x="576" y="28"/>
                </a:lnTo>
                <a:lnTo>
                  <a:pt x="581" y="33"/>
                </a:lnTo>
                <a:lnTo>
                  <a:pt x="586" y="43"/>
                </a:lnTo>
                <a:lnTo>
                  <a:pt x="586" y="57"/>
                </a:lnTo>
                <a:lnTo>
                  <a:pt x="590" y="72"/>
                </a:lnTo>
                <a:lnTo>
                  <a:pt x="595" y="86"/>
                </a:lnTo>
                <a:lnTo>
                  <a:pt x="600" y="100"/>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71" name="Freeform 63">
            <a:extLst>
              <a:ext uri="{FF2B5EF4-FFF2-40B4-BE49-F238E27FC236}">
                <a16:creationId xmlns:a16="http://schemas.microsoft.com/office/drawing/2014/main" id="{DB1729F4-913C-402D-9E21-DC9E7E007D40}"/>
              </a:ext>
            </a:extLst>
          </p:cNvPr>
          <p:cNvSpPr>
            <a:spLocks/>
          </p:cNvSpPr>
          <p:nvPr/>
        </p:nvSpPr>
        <p:spPr bwMode="auto">
          <a:xfrm>
            <a:off x="3963988" y="2141538"/>
            <a:ext cx="723900" cy="2120900"/>
          </a:xfrm>
          <a:custGeom>
            <a:avLst/>
            <a:gdLst>
              <a:gd name="T0" fmla="*/ 5 w 456"/>
              <a:gd name="T1" fmla="*/ 817 h 1336"/>
              <a:gd name="T2" fmla="*/ 15 w 456"/>
              <a:gd name="T3" fmla="*/ 874 h 1336"/>
              <a:gd name="T4" fmla="*/ 24 w 456"/>
              <a:gd name="T5" fmla="*/ 927 h 1336"/>
              <a:gd name="T6" fmla="*/ 39 w 456"/>
              <a:gd name="T7" fmla="*/ 971 h 1336"/>
              <a:gd name="T8" fmla="*/ 48 w 456"/>
              <a:gd name="T9" fmla="*/ 1004 h 1336"/>
              <a:gd name="T10" fmla="*/ 63 w 456"/>
              <a:gd name="T11" fmla="*/ 1019 h 1336"/>
              <a:gd name="T12" fmla="*/ 77 w 456"/>
              <a:gd name="T13" fmla="*/ 1009 h 1336"/>
              <a:gd name="T14" fmla="*/ 87 w 456"/>
              <a:gd name="T15" fmla="*/ 975 h 1336"/>
              <a:gd name="T16" fmla="*/ 101 w 456"/>
              <a:gd name="T17" fmla="*/ 923 h 1336"/>
              <a:gd name="T18" fmla="*/ 111 w 456"/>
              <a:gd name="T19" fmla="*/ 841 h 1336"/>
              <a:gd name="T20" fmla="*/ 120 w 456"/>
              <a:gd name="T21" fmla="*/ 735 h 1336"/>
              <a:gd name="T22" fmla="*/ 130 w 456"/>
              <a:gd name="T23" fmla="*/ 605 h 1336"/>
              <a:gd name="T24" fmla="*/ 139 w 456"/>
              <a:gd name="T25" fmla="*/ 461 h 1336"/>
              <a:gd name="T26" fmla="*/ 149 w 456"/>
              <a:gd name="T27" fmla="*/ 322 h 1336"/>
              <a:gd name="T28" fmla="*/ 163 w 456"/>
              <a:gd name="T29" fmla="*/ 197 h 1336"/>
              <a:gd name="T30" fmla="*/ 173 w 456"/>
              <a:gd name="T31" fmla="*/ 101 h 1336"/>
              <a:gd name="T32" fmla="*/ 183 w 456"/>
              <a:gd name="T33" fmla="*/ 34 h 1336"/>
              <a:gd name="T34" fmla="*/ 192 w 456"/>
              <a:gd name="T35" fmla="*/ 0 h 1336"/>
              <a:gd name="T36" fmla="*/ 207 w 456"/>
              <a:gd name="T37" fmla="*/ 14 h 1336"/>
              <a:gd name="T38" fmla="*/ 216 w 456"/>
              <a:gd name="T39" fmla="*/ 67 h 1336"/>
              <a:gd name="T40" fmla="*/ 226 w 456"/>
              <a:gd name="T41" fmla="*/ 154 h 1336"/>
              <a:gd name="T42" fmla="*/ 240 w 456"/>
              <a:gd name="T43" fmla="*/ 269 h 1336"/>
              <a:gd name="T44" fmla="*/ 250 w 456"/>
              <a:gd name="T45" fmla="*/ 413 h 1336"/>
              <a:gd name="T46" fmla="*/ 259 w 456"/>
              <a:gd name="T47" fmla="*/ 572 h 1336"/>
              <a:gd name="T48" fmla="*/ 269 w 456"/>
              <a:gd name="T49" fmla="*/ 740 h 1336"/>
              <a:gd name="T50" fmla="*/ 279 w 456"/>
              <a:gd name="T51" fmla="*/ 899 h 1336"/>
              <a:gd name="T52" fmla="*/ 288 w 456"/>
              <a:gd name="T53" fmla="*/ 1043 h 1336"/>
              <a:gd name="T54" fmla="*/ 303 w 456"/>
              <a:gd name="T55" fmla="*/ 1163 h 1336"/>
              <a:gd name="T56" fmla="*/ 312 w 456"/>
              <a:gd name="T57" fmla="*/ 1249 h 1336"/>
              <a:gd name="T58" fmla="*/ 322 w 456"/>
              <a:gd name="T59" fmla="*/ 1307 h 1336"/>
              <a:gd name="T60" fmla="*/ 332 w 456"/>
              <a:gd name="T61" fmla="*/ 1336 h 1336"/>
              <a:gd name="T62" fmla="*/ 346 w 456"/>
              <a:gd name="T63" fmla="*/ 1326 h 1336"/>
              <a:gd name="T64" fmla="*/ 356 w 456"/>
              <a:gd name="T65" fmla="*/ 1292 h 1336"/>
              <a:gd name="T66" fmla="*/ 365 w 456"/>
              <a:gd name="T67" fmla="*/ 1235 h 1336"/>
              <a:gd name="T68" fmla="*/ 375 w 456"/>
              <a:gd name="T69" fmla="*/ 1158 h 1336"/>
              <a:gd name="T70" fmla="*/ 389 w 456"/>
              <a:gd name="T71" fmla="*/ 1067 h 1336"/>
              <a:gd name="T72" fmla="*/ 399 w 456"/>
              <a:gd name="T73" fmla="*/ 966 h 1336"/>
              <a:gd name="T74" fmla="*/ 408 w 456"/>
              <a:gd name="T75" fmla="*/ 865 h 1336"/>
              <a:gd name="T76" fmla="*/ 418 w 456"/>
              <a:gd name="T77" fmla="*/ 764 h 1336"/>
              <a:gd name="T78" fmla="*/ 428 w 456"/>
              <a:gd name="T79" fmla="*/ 673 h 1336"/>
              <a:gd name="T80" fmla="*/ 442 w 456"/>
              <a:gd name="T81" fmla="*/ 591 h 1336"/>
              <a:gd name="T82" fmla="*/ 452 w 456"/>
              <a:gd name="T83" fmla="*/ 529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6" h="1336">
                <a:moveTo>
                  <a:pt x="0" y="778"/>
                </a:moveTo>
                <a:lnTo>
                  <a:pt x="0" y="798"/>
                </a:lnTo>
                <a:lnTo>
                  <a:pt x="5" y="817"/>
                </a:lnTo>
                <a:lnTo>
                  <a:pt x="10" y="836"/>
                </a:lnTo>
                <a:lnTo>
                  <a:pt x="15" y="855"/>
                </a:lnTo>
                <a:lnTo>
                  <a:pt x="15" y="874"/>
                </a:lnTo>
                <a:lnTo>
                  <a:pt x="19" y="894"/>
                </a:lnTo>
                <a:lnTo>
                  <a:pt x="24" y="908"/>
                </a:lnTo>
                <a:lnTo>
                  <a:pt x="24" y="927"/>
                </a:lnTo>
                <a:lnTo>
                  <a:pt x="29" y="942"/>
                </a:lnTo>
                <a:lnTo>
                  <a:pt x="34" y="956"/>
                </a:lnTo>
                <a:lnTo>
                  <a:pt x="39" y="971"/>
                </a:lnTo>
                <a:lnTo>
                  <a:pt x="39" y="980"/>
                </a:lnTo>
                <a:lnTo>
                  <a:pt x="43" y="990"/>
                </a:lnTo>
                <a:lnTo>
                  <a:pt x="48" y="1004"/>
                </a:lnTo>
                <a:lnTo>
                  <a:pt x="53" y="1009"/>
                </a:lnTo>
                <a:lnTo>
                  <a:pt x="58" y="1014"/>
                </a:lnTo>
                <a:lnTo>
                  <a:pt x="63" y="1019"/>
                </a:lnTo>
                <a:lnTo>
                  <a:pt x="67" y="1019"/>
                </a:lnTo>
                <a:lnTo>
                  <a:pt x="72" y="1014"/>
                </a:lnTo>
                <a:lnTo>
                  <a:pt x="77" y="1009"/>
                </a:lnTo>
                <a:lnTo>
                  <a:pt x="82" y="999"/>
                </a:lnTo>
                <a:lnTo>
                  <a:pt x="87" y="990"/>
                </a:lnTo>
                <a:lnTo>
                  <a:pt x="87" y="975"/>
                </a:lnTo>
                <a:lnTo>
                  <a:pt x="91" y="961"/>
                </a:lnTo>
                <a:lnTo>
                  <a:pt x="96" y="942"/>
                </a:lnTo>
                <a:lnTo>
                  <a:pt x="101" y="923"/>
                </a:lnTo>
                <a:lnTo>
                  <a:pt x="101" y="899"/>
                </a:lnTo>
                <a:lnTo>
                  <a:pt x="106" y="874"/>
                </a:lnTo>
                <a:lnTo>
                  <a:pt x="111" y="841"/>
                </a:lnTo>
                <a:lnTo>
                  <a:pt x="115" y="807"/>
                </a:lnTo>
                <a:lnTo>
                  <a:pt x="115" y="774"/>
                </a:lnTo>
                <a:lnTo>
                  <a:pt x="120" y="735"/>
                </a:lnTo>
                <a:lnTo>
                  <a:pt x="125" y="692"/>
                </a:lnTo>
                <a:lnTo>
                  <a:pt x="125" y="649"/>
                </a:lnTo>
                <a:lnTo>
                  <a:pt x="130" y="605"/>
                </a:lnTo>
                <a:lnTo>
                  <a:pt x="135" y="557"/>
                </a:lnTo>
                <a:lnTo>
                  <a:pt x="139" y="509"/>
                </a:lnTo>
                <a:lnTo>
                  <a:pt x="139" y="461"/>
                </a:lnTo>
                <a:lnTo>
                  <a:pt x="144" y="418"/>
                </a:lnTo>
                <a:lnTo>
                  <a:pt x="149" y="370"/>
                </a:lnTo>
                <a:lnTo>
                  <a:pt x="149" y="322"/>
                </a:lnTo>
                <a:lnTo>
                  <a:pt x="154" y="279"/>
                </a:lnTo>
                <a:lnTo>
                  <a:pt x="159" y="240"/>
                </a:lnTo>
                <a:lnTo>
                  <a:pt x="163" y="197"/>
                </a:lnTo>
                <a:lnTo>
                  <a:pt x="163" y="163"/>
                </a:lnTo>
                <a:lnTo>
                  <a:pt x="168" y="130"/>
                </a:lnTo>
                <a:lnTo>
                  <a:pt x="173" y="101"/>
                </a:lnTo>
                <a:lnTo>
                  <a:pt x="178" y="72"/>
                </a:lnTo>
                <a:lnTo>
                  <a:pt x="178" y="53"/>
                </a:lnTo>
                <a:lnTo>
                  <a:pt x="183" y="34"/>
                </a:lnTo>
                <a:lnTo>
                  <a:pt x="187" y="19"/>
                </a:lnTo>
                <a:lnTo>
                  <a:pt x="187" y="10"/>
                </a:lnTo>
                <a:lnTo>
                  <a:pt x="192" y="0"/>
                </a:lnTo>
                <a:lnTo>
                  <a:pt x="197" y="0"/>
                </a:lnTo>
                <a:lnTo>
                  <a:pt x="202" y="5"/>
                </a:lnTo>
                <a:lnTo>
                  <a:pt x="207" y="14"/>
                </a:lnTo>
                <a:lnTo>
                  <a:pt x="211" y="29"/>
                </a:lnTo>
                <a:lnTo>
                  <a:pt x="211" y="48"/>
                </a:lnTo>
                <a:lnTo>
                  <a:pt x="216" y="67"/>
                </a:lnTo>
                <a:lnTo>
                  <a:pt x="221" y="91"/>
                </a:lnTo>
                <a:lnTo>
                  <a:pt x="226" y="120"/>
                </a:lnTo>
                <a:lnTo>
                  <a:pt x="226" y="154"/>
                </a:lnTo>
                <a:lnTo>
                  <a:pt x="231" y="187"/>
                </a:lnTo>
                <a:lnTo>
                  <a:pt x="235" y="226"/>
                </a:lnTo>
                <a:lnTo>
                  <a:pt x="240" y="269"/>
                </a:lnTo>
                <a:lnTo>
                  <a:pt x="240" y="317"/>
                </a:lnTo>
                <a:lnTo>
                  <a:pt x="245" y="360"/>
                </a:lnTo>
                <a:lnTo>
                  <a:pt x="250" y="413"/>
                </a:lnTo>
                <a:lnTo>
                  <a:pt x="250" y="466"/>
                </a:lnTo>
                <a:lnTo>
                  <a:pt x="255" y="519"/>
                </a:lnTo>
                <a:lnTo>
                  <a:pt x="259" y="572"/>
                </a:lnTo>
                <a:lnTo>
                  <a:pt x="264" y="629"/>
                </a:lnTo>
                <a:lnTo>
                  <a:pt x="264" y="682"/>
                </a:lnTo>
                <a:lnTo>
                  <a:pt x="269" y="740"/>
                </a:lnTo>
                <a:lnTo>
                  <a:pt x="274" y="793"/>
                </a:lnTo>
                <a:lnTo>
                  <a:pt x="279" y="846"/>
                </a:lnTo>
                <a:lnTo>
                  <a:pt x="279" y="899"/>
                </a:lnTo>
                <a:lnTo>
                  <a:pt x="284" y="951"/>
                </a:lnTo>
                <a:lnTo>
                  <a:pt x="288" y="999"/>
                </a:lnTo>
                <a:lnTo>
                  <a:pt x="288" y="1043"/>
                </a:lnTo>
                <a:lnTo>
                  <a:pt x="293" y="1086"/>
                </a:lnTo>
                <a:lnTo>
                  <a:pt x="298" y="1129"/>
                </a:lnTo>
                <a:lnTo>
                  <a:pt x="303" y="1163"/>
                </a:lnTo>
                <a:lnTo>
                  <a:pt x="303" y="1196"/>
                </a:lnTo>
                <a:lnTo>
                  <a:pt x="308" y="1225"/>
                </a:lnTo>
                <a:lnTo>
                  <a:pt x="312" y="1249"/>
                </a:lnTo>
                <a:lnTo>
                  <a:pt x="312" y="1273"/>
                </a:lnTo>
                <a:lnTo>
                  <a:pt x="317" y="1292"/>
                </a:lnTo>
                <a:lnTo>
                  <a:pt x="322" y="1307"/>
                </a:lnTo>
                <a:lnTo>
                  <a:pt x="327" y="1321"/>
                </a:lnTo>
                <a:lnTo>
                  <a:pt x="327" y="1331"/>
                </a:lnTo>
                <a:lnTo>
                  <a:pt x="332" y="1336"/>
                </a:lnTo>
                <a:lnTo>
                  <a:pt x="336" y="1336"/>
                </a:lnTo>
                <a:lnTo>
                  <a:pt x="341" y="1331"/>
                </a:lnTo>
                <a:lnTo>
                  <a:pt x="346" y="1326"/>
                </a:lnTo>
                <a:lnTo>
                  <a:pt x="351" y="1317"/>
                </a:lnTo>
                <a:lnTo>
                  <a:pt x="351" y="1307"/>
                </a:lnTo>
                <a:lnTo>
                  <a:pt x="356" y="1292"/>
                </a:lnTo>
                <a:lnTo>
                  <a:pt x="360" y="1273"/>
                </a:lnTo>
                <a:lnTo>
                  <a:pt x="365" y="1254"/>
                </a:lnTo>
                <a:lnTo>
                  <a:pt x="365" y="1235"/>
                </a:lnTo>
                <a:lnTo>
                  <a:pt x="370" y="1211"/>
                </a:lnTo>
                <a:lnTo>
                  <a:pt x="375" y="1187"/>
                </a:lnTo>
                <a:lnTo>
                  <a:pt x="375" y="1158"/>
                </a:lnTo>
                <a:lnTo>
                  <a:pt x="380" y="1129"/>
                </a:lnTo>
                <a:lnTo>
                  <a:pt x="384" y="1100"/>
                </a:lnTo>
                <a:lnTo>
                  <a:pt x="389" y="1067"/>
                </a:lnTo>
                <a:lnTo>
                  <a:pt x="389" y="1033"/>
                </a:lnTo>
                <a:lnTo>
                  <a:pt x="394" y="999"/>
                </a:lnTo>
                <a:lnTo>
                  <a:pt x="399" y="966"/>
                </a:lnTo>
                <a:lnTo>
                  <a:pt x="404" y="932"/>
                </a:lnTo>
                <a:lnTo>
                  <a:pt x="404" y="899"/>
                </a:lnTo>
                <a:lnTo>
                  <a:pt x="408" y="865"/>
                </a:lnTo>
                <a:lnTo>
                  <a:pt x="413" y="826"/>
                </a:lnTo>
                <a:lnTo>
                  <a:pt x="413" y="793"/>
                </a:lnTo>
                <a:lnTo>
                  <a:pt x="418" y="764"/>
                </a:lnTo>
                <a:lnTo>
                  <a:pt x="423" y="730"/>
                </a:lnTo>
                <a:lnTo>
                  <a:pt x="428" y="702"/>
                </a:lnTo>
                <a:lnTo>
                  <a:pt x="428" y="673"/>
                </a:lnTo>
                <a:lnTo>
                  <a:pt x="432" y="644"/>
                </a:lnTo>
                <a:lnTo>
                  <a:pt x="437" y="615"/>
                </a:lnTo>
                <a:lnTo>
                  <a:pt x="442" y="591"/>
                </a:lnTo>
                <a:lnTo>
                  <a:pt x="442" y="567"/>
                </a:lnTo>
                <a:lnTo>
                  <a:pt x="447" y="548"/>
                </a:lnTo>
                <a:lnTo>
                  <a:pt x="452" y="529"/>
                </a:lnTo>
                <a:lnTo>
                  <a:pt x="452" y="509"/>
                </a:lnTo>
                <a:lnTo>
                  <a:pt x="456" y="495"/>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72" name="Freeform 64">
            <a:extLst>
              <a:ext uri="{FF2B5EF4-FFF2-40B4-BE49-F238E27FC236}">
                <a16:creationId xmlns:a16="http://schemas.microsoft.com/office/drawing/2014/main" id="{68C7F764-BC8D-4120-95CC-8946BAAE1113}"/>
              </a:ext>
            </a:extLst>
          </p:cNvPr>
          <p:cNvSpPr>
            <a:spLocks/>
          </p:cNvSpPr>
          <p:nvPr/>
        </p:nvSpPr>
        <p:spPr bwMode="auto">
          <a:xfrm>
            <a:off x="4687888" y="2782888"/>
            <a:ext cx="815975" cy="639762"/>
          </a:xfrm>
          <a:custGeom>
            <a:avLst/>
            <a:gdLst>
              <a:gd name="T0" fmla="*/ 10 w 514"/>
              <a:gd name="T1" fmla="*/ 62 h 403"/>
              <a:gd name="T2" fmla="*/ 20 w 514"/>
              <a:gd name="T3" fmla="*/ 28 h 403"/>
              <a:gd name="T4" fmla="*/ 29 w 514"/>
              <a:gd name="T5" fmla="*/ 9 h 403"/>
              <a:gd name="T6" fmla="*/ 39 w 514"/>
              <a:gd name="T7" fmla="*/ 0 h 403"/>
              <a:gd name="T8" fmla="*/ 53 w 514"/>
              <a:gd name="T9" fmla="*/ 9 h 403"/>
              <a:gd name="T10" fmla="*/ 63 w 514"/>
              <a:gd name="T11" fmla="*/ 24 h 403"/>
              <a:gd name="T12" fmla="*/ 72 w 514"/>
              <a:gd name="T13" fmla="*/ 48 h 403"/>
              <a:gd name="T14" fmla="*/ 82 w 514"/>
              <a:gd name="T15" fmla="*/ 81 h 403"/>
              <a:gd name="T16" fmla="*/ 97 w 514"/>
              <a:gd name="T17" fmla="*/ 115 h 403"/>
              <a:gd name="T18" fmla="*/ 106 w 514"/>
              <a:gd name="T19" fmla="*/ 153 h 403"/>
              <a:gd name="T20" fmla="*/ 116 w 514"/>
              <a:gd name="T21" fmla="*/ 187 h 403"/>
              <a:gd name="T22" fmla="*/ 125 w 514"/>
              <a:gd name="T23" fmla="*/ 216 h 403"/>
              <a:gd name="T24" fmla="*/ 135 w 514"/>
              <a:gd name="T25" fmla="*/ 249 h 403"/>
              <a:gd name="T26" fmla="*/ 145 w 514"/>
              <a:gd name="T27" fmla="*/ 274 h 403"/>
              <a:gd name="T28" fmla="*/ 159 w 514"/>
              <a:gd name="T29" fmla="*/ 298 h 403"/>
              <a:gd name="T30" fmla="*/ 169 w 514"/>
              <a:gd name="T31" fmla="*/ 322 h 403"/>
              <a:gd name="T32" fmla="*/ 178 w 514"/>
              <a:gd name="T33" fmla="*/ 341 h 403"/>
              <a:gd name="T34" fmla="*/ 188 w 514"/>
              <a:gd name="T35" fmla="*/ 360 h 403"/>
              <a:gd name="T36" fmla="*/ 197 w 514"/>
              <a:gd name="T37" fmla="*/ 374 h 403"/>
              <a:gd name="T38" fmla="*/ 212 w 514"/>
              <a:gd name="T39" fmla="*/ 389 h 403"/>
              <a:gd name="T40" fmla="*/ 226 w 514"/>
              <a:gd name="T41" fmla="*/ 398 h 403"/>
              <a:gd name="T42" fmla="*/ 241 w 514"/>
              <a:gd name="T43" fmla="*/ 398 h 403"/>
              <a:gd name="T44" fmla="*/ 255 w 514"/>
              <a:gd name="T45" fmla="*/ 398 h 403"/>
              <a:gd name="T46" fmla="*/ 269 w 514"/>
              <a:gd name="T47" fmla="*/ 398 h 403"/>
              <a:gd name="T48" fmla="*/ 284 w 514"/>
              <a:gd name="T49" fmla="*/ 384 h 403"/>
              <a:gd name="T50" fmla="*/ 298 w 514"/>
              <a:gd name="T51" fmla="*/ 374 h 403"/>
              <a:gd name="T52" fmla="*/ 308 w 514"/>
              <a:gd name="T53" fmla="*/ 360 h 403"/>
              <a:gd name="T54" fmla="*/ 322 w 514"/>
              <a:gd name="T55" fmla="*/ 350 h 403"/>
              <a:gd name="T56" fmla="*/ 332 w 514"/>
              <a:gd name="T57" fmla="*/ 336 h 403"/>
              <a:gd name="T58" fmla="*/ 341 w 514"/>
              <a:gd name="T59" fmla="*/ 322 h 403"/>
              <a:gd name="T60" fmla="*/ 356 w 514"/>
              <a:gd name="T61" fmla="*/ 307 h 403"/>
              <a:gd name="T62" fmla="*/ 366 w 514"/>
              <a:gd name="T63" fmla="*/ 293 h 403"/>
              <a:gd name="T64" fmla="*/ 375 w 514"/>
              <a:gd name="T65" fmla="*/ 278 h 403"/>
              <a:gd name="T66" fmla="*/ 385 w 514"/>
              <a:gd name="T67" fmla="*/ 269 h 403"/>
              <a:gd name="T68" fmla="*/ 404 w 514"/>
              <a:gd name="T69" fmla="*/ 254 h 403"/>
              <a:gd name="T70" fmla="*/ 418 w 514"/>
              <a:gd name="T71" fmla="*/ 245 h 403"/>
              <a:gd name="T72" fmla="*/ 433 w 514"/>
              <a:gd name="T73" fmla="*/ 245 h 403"/>
              <a:gd name="T74" fmla="*/ 447 w 514"/>
              <a:gd name="T75" fmla="*/ 245 h 403"/>
              <a:gd name="T76" fmla="*/ 462 w 514"/>
              <a:gd name="T77" fmla="*/ 249 h 403"/>
              <a:gd name="T78" fmla="*/ 476 w 514"/>
              <a:gd name="T79" fmla="*/ 254 h 403"/>
              <a:gd name="T80" fmla="*/ 490 w 514"/>
              <a:gd name="T81" fmla="*/ 264 h 403"/>
              <a:gd name="T82" fmla="*/ 505 w 514"/>
              <a:gd name="T83" fmla="*/ 274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4" h="403">
                <a:moveTo>
                  <a:pt x="0" y="91"/>
                </a:moveTo>
                <a:lnTo>
                  <a:pt x="5" y="77"/>
                </a:lnTo>
                <a:lnTo>
                  <a:pt x="10" y="62"/>
                </a:lnTo>
                <a:lnTo>
                  <a:pt x="10" y="48"/>
                </a:lnTo>
                <a:lnTo>
                  <a:pt x="15" y="38"/>
                </a:lnTo>
                <a:lnTo>
                  <a:pt x="20" y="28"/>
                </a:lnTo>
                <a:lnTo>
                  <a:pt x="20" y="19"/>
                </a:lnTo>
                <a:lnTo>
                  <a:pt x="24" y="14"/>
                </a:lnTo>
                <a:lnTo>
                  <a:pt x="29" y="9"/>
                </a:lnTo>
                <a:lnTo>
                  <a:pt x="39" y="0"/>
                </a:lnTo>
                <a:lnTo>
                  <a:pt x="34" y="0"/>
                </a:lnTo>
                <a:lnTo>
                  <a:pt x="39" y="0"/>
                </a:lnTo>
                <a:lnTo>
                  <a:pt x="44" y="0"/>
                </a:lnTo>
                <a:lnTo>
                  <a:pt x="48" y="4"/>
                </a:lnTo>
                <a:lnTo>
                  <a:pt x="53" y="9"/>
                </a:lnTo>
                <a:lnTo>
                  <a:pt x="58" y="14"/>
                </a:lnTo>
                <a:lnTo>
                  <a:pt x="58" y="19"/>
                </a:lnTo>
                <a:lnTo>
                  <a:pt x="63" y="24"/>
                </a:lnTo>
                <a:lnTo>
                  <a:pt x="68" y="33"/>
                </a:lnTo>
                <a:lnTo>
                  <a:pt x="72" y="43"/>
                </a:lnTo>
                <a:lnTo>
                  <a:pt x="72" y="48"/>
                </a:lnTo>
                <a:lnTo>
                  <a:pt x="77" y="62"/>
                </a:lnTo>
                <a:lnTo>
                  <a:pt x="82" y="72"/>
                </a:lnTo>
                <a:lnTo>
                  <a:pt x="82" y="81"/>
                </a:lnTo>
                <a:lnTo>
                  <a:pt x="87" y="91"/>
                </a:lnTo>
                <a:lnTo>
                  <a:pt x="92" y="105"/>
                </a:lnTo>
                <a:lnTo>
                  <a:pt x="97" y="115"/>
                </a:lnTo>
                <a:lnTo>
                  <a:pt x="97" y="129"/>
                </a:lnTo>
                <a:lnTo>
                  <a:pt x="101" y="139"/>
                </a:lnTo>
                <a:lnTo>
                  <a:pt x="106" y="153"/>
                </a:lnTo>
                <a:lnTo>
                  <a:pt x="111" y="163"/>
                </a:lnTo>
                <a:lnTo>
                  <a:pt x="111" y="173"/>
                </a:lnTo>
                <a:lnTo>
                  <a:pt x="116" y="187"/>
                </a:lnTo>
                <a:lnTo>
                  <a:pt x="121" y="197"/>
                </a:lnTo>
                <a:lnTo>
                  <a:pt x="121" y="206"/>
                </a:lnTo>
                <a:lnTo>
                  <a:pt x="125" y="216"/>
                </a:lnTo>
                <a:lnTo>
                  <a:pt x="130" y="225"/>
                </a:lnTo>
                <a:lnTo>
                  <a:pt x="135" y="240"/>
                </a:lnTo>
                <a:lnTo>
                  <a:pt x="135" y="249"/>
                </a:lnTo>
                <a:lnTo>
                  <a:pt x="140" y="254"/>
                </a:lnTo>
                <a:lnTo>
                  <a:pt x="145" y="264"/>
                </a:lnTo>
                <a:lnTo>
                  <a:pt x="145" y="274"/>
                </a:lnTo>
                <a:lnTo>
                  <a:pt x="149" y="283"/>
                </a:lnTo>
                <a:lnTo>
                  <a:pt x="154" y="293"/>
                </a:lnTo>
                <a:lnTo>
                  <a:pt x="159" y="298"/>
                </a:lnTo>
                <a:lnTo>
                  <a:pt x="159" y="307"/>
                </a:lnTo>
                <a:lnTo>
                  <a:pt x="164" y="317"/>
                </a:lnTo>
                <a:lnTo>
                  <a:pt x="169" y="322"/>
                </a:lnTo>
                <a:lnTo>
                  <a:pt x="173" y="331"/>
                </a:lnTo>
                <a:lnTo>
                  <a:pt x="173" y="336"/>
                </a:lnTo>
                <a:lnTo>
                  <a:pt x="178" y="341"/>
                </a:lnTo>
                <a:lnTo>
                  <a:pt x="183" y="350"/>
                </a:lnTo>
                <a:lnTo>
                  <a:pt x="183" y="355"/>
                </a:lnTo>
                <a:lnTo>
                  <a:pt x="188" y="360"/>
                </a:lnTo>
                <a:lnTo>
                  <a:pt x="193" y="365"/>
                </a:lnTo>
                <a:lnTo>
                  <a:pt x="197" y="370"/>
                </a:lnTo>
                <a:lnTo>
                  <a:pt x="197" y="374"/>
                </a:lnTo>
                <a:lnTo>
                  <a:pt x="202" y="379"/>
                </a:lnTo>
                <a:lnTo>
                  <a:pt x="217" y="389"/>
                </a:lnTo>
                <a:lnTo>
                  <a:pt x="212" y="389"/>
                </a:lnTo>
                <a:lnTo>
                  <a:pt x="217" y="389"/>
                </a:lnTo>
                <a:lnTo>
                  <a:pt x="221" y="394"/>
                </a:lnTo>
                <a:lnTo>
                  <a:pt x="226" y="398"/>
                </a:lnTo>
                <a:lnTo>
                  <a:pt x="231" y="398"/>
                </a:lnTo>
                <a:lnTo>
                  <a:pt x="236" y="398"/>
                </a:lnTo>
                <a:lnTo>
                  <a:pt x="241" y="398"/>
                </a:lnTo>
                <a:lnTo>
                  <a:pt x="245" y="403"/>
                </a:lnTo>
                <a:lnTo>
                  <a:pt x="250" y="403"/>
                </a:lnTo>
                <a:lnTo>
                  <a:pt x="255" y="398"/>
                </a:lnTo>
                <a:lnTo>
                  <a:pt x="260" y="398"/>
                </a:lnTo>
                <a:lnTo>
                  <a:pt x="265" y="398"/>
                </a:lnTo>
                <a:lnTo>
                  <a:pt x="269" y="398"/>
                </a:lnTo>
                <a:lnTo>
                  <a:pt x="274" y="394"/>
                </a:lnTo>
                <a:lnTo>
                  <a:pt x="279" y="394"/>
                </a:lnTo>
                <a:lnTo>
                  <a:pt x="284" y="384"/>
                </a:lnTo>
                <a:lnTo>
                  <a:pt x="289" y="384"/>
                </a:lnTo>
                <a:lnTo>
                  <a:pt x="293" y="379"/>
                </a:lnTo>
                <a:lnTo>
                  <a:pt x="298" y="374"/>
                </a:lnTo>
                <a:lnTo>
                  <a:pt x="303" y="370"/>
                </a:lnTo>
                <a:lnTo>
                  <a:pt x="313" y="360"/>
                </a:lnTo>
                <a:lnTo>
                  <a:pt x="308" y="360"/>
                </a:lnTo>
                <a:lnTo>
                  <a:pt x="313" y="360"/>
                </a:lnTo>
                <a:lnTo>
                  <a:pt x="317" y="355"/>
                </a:lnTo>
                <a:lnTo>
                  <a:pt x="322" y="350"/>
                </a:lnTo>
                <a:lnTo>
                  <a:pt x="322" y="346"/>
                </a:lnTo>
                <a:lnTo>
                  <a:pt x="327" y="341"/>
                </a:lnTo>
                <a:lnTo>
                  <a:pt x="332" y="336"/>
                </a:lnTo>
                <a:lnTo>
                  <a:pt x="337" y="331"/>
                </a:lnTo>
                <a:lnTo>
                  <a:pt x="337" y="326"/>
                </a:lnTo>
                <a:lnTo>
                  <a:pt x="341" y="322"/>
                </a:lnTo>
                <a:lnTo>
                  <a:pt x="346" y="317"/>
                </a:lnTo>
                <a:lnTo>
                  <a:pt x="346" y="312"/>
                </a:lnTo>
                <a:lnTo>
                  <a:pt x="356" y="307"/>
                </a:lnTo>
                <a:lnTo>
                  <a:pt x="361" y="302"/>
                </a:lnTo>
                <a:lnTo>
                  <a:pt x="361" y="298"/>
                </a:lnTo>
                <a:lnTo>
                  <a:pt x="366" y="293"/>
                </a:lnTo>
                <a:lnTo>
                  <a:pt x="370" y="288"/>
                </a:lnTo>
                <a:lnTo>
                  <a:pt x="380" y="278"/>
                </a:lnTo>
                <a:lnTo>
                  <a:pt x="375" y="278"/>
                </a:lnTo>
                <a:lnTo>
                  <a:pt x="380" y="278"/>
                </a:lnTo>
                <a:lnTo>
                  <a:pt x="385" y="274"/>
                </a:lnTo>
                <a:lnTo>
                  <a:pt x="385" y="269"/>
                </a:lnTo>
                <a:lnTo>
                  <a:pt x="394" y="264"/>
                </a:lnTo>
                <a:lnTo>
                  <a:pt x="399" y="259"/>
                </a:lnTo>
                <a:lnTo>
                  <a:pt x="404" y="254"/>
                </a:lnTo>
                <a:lnTo>
                  <a:pt x="409" y="249"/>
                </a:lnTo>
                <a:lnTo>
                  <a:pt x="414" y="249"/>
                </a:lnTo>
                <a:lnTo>
                  <a:pt x="418" y="245"/>
                </a:lnTo>
                <a:lnTo>
                  <a:pt x="423" y="245"/>
                </a:lnTo>
                <a:lnTo>
                  <a:pt x="428" y="245"/>
                </a:lnTo>
                <a:lnTo>
                  <a:pt x="433" y="245"/>
                </a:lnTo>
                <a:lnTo>
                  <a:pt x="438" y="245"/>
                </a:lnTo>
                <a:lnTo>
                  <a:pt x="442" y="245"/>
                </a:lnTo>
                <a:lnTo>
                  <a:pt x="447" y="245"/>
                </a:lnTo>
                <a:lnTo>
                  <a:pt x="452" y="245"/>
                </a:lnTo>
                <a:lnTo>
                  <a:pt x="457" y="245"/>
                </a:lnTo>
                <a:lnTo>
                  <a:pt x="462" y="249"/>
                </a:lnTo>
                <a:lnTo>
                  <a:pt x="466" y="249"/>
                </a:lnTo>
                <a:lnTo>
                  <a:pt x="471" y="254"/>
                </a:lnTo>
                <a:lnTo>
                  <a:pt x="476" y="254"/>
                </a:lnTo>
                <a:lnTo>
                  <a:pt x="481" y="259"/>
                </a:lnTo>
                <a:lnTo>
                  <a:pt x="486" y="259"/>
                </a:lnTo>
                <a:lnTo>
                  <a:pt x="490" y="264"/>
                </a:lnTo>
                <a:lnTo>
                  <a:pt x="495" y="264"/>
                </a:lnTo>
                <a:lnTo>
                  <a:pt x="500" y="269"/>
                </a:lnTo>
                <a:lnTo>
                  <a:pt x="505" y="274"/>
                </a:lnTo>
                <a:lnTo>
                  <a:pt x="510" y="278"/>
                </a:lnTo>
                <a:lnTo>
                  <a:pt x="514" y="278"/>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73" name="Freeform 65">
            <a:extLst>
              <a:ext uri="{FF2B5EF4-FFF2-40B4-BE49-F238E27FC236}">
                <a16:creationId xmlns:a16="http://schemas.microsoft.com/office/drawing/2014/main" id="{66975DE3-811E-4F53-9CA3-9DEBF5BD5980}"/>
              </a:ext>
            </a:extLst>
          </p:cNvPr>
          <p:cNvSpPr>
            <a:spLocks/>
          </p:cNvSpPr>
          <p:nvPr/>
        </p:nvSpPr>
        <p:spPr bwMode="auto">
          <a:xfrm>
            <a:off x="5503863" y="3224213"/>
            <a:ext cx="823912" cy="76200"/>
          </a:xfrm>
          <a:custGeom>
            <a:avLst/>
            <a:gdLst>
              <a:gd name="T0" fmla="*/ 5 w 519"/>
              <a:gd name="T1" fmla="*/ 5 h 48"/>
              <a:gd name="T2" fmla="*/ 15 w 519"/>
              <a:gd name="T3" fmla="*/ 10 h 48"/>
              <a:gd name="T4" fmla="*/ 24 w 519"/>
              <a:gd name="T5" fmla="*/ 20 h 48"/>
              <a:gd name="T6" fmla="*/ 34 w 519"/>
              <a:gd name="T7" fmla="*/ 24 h 48"/>
              <a:gd name="T8" fmla="*/ 44 w 519"/>
              <a:gd name="T9" fmla="*/ 29 h 48"/>
              <a:gd name="T10" fmla="*/ 53 w 519"/>
              <a:gd name="T11" fmla="*/ 34 h 48"/>
              <a:gd name="T12" fmla="*/ 63 w 519"/>
              <a:gd name="T13" fmla="*/ 39 h 48"/>
              <a:gd name="T14" fmla="*/ 72 w 519"/>
              <a:gd name="T15" fmla="*/ 44 h 48"/>
              <a:gd name="T16" fmla="*/ 82 w 519"/>
              <a:gd name="T17" fmla="*/ 44 h 48"/>
              <a:gd name="T18" fmla="*/ 92 w 519"/>
              <a:gd name="T19" fmla="*/ 48 h 48"/>
              <a:gd name="T20" fmla="*/ 101 w 519"/>
              <a:gd name="T21" fmla="*/ 48 h 48"/>
              <a:gd name="T22" fmla="*/ 111 w 519"/>
              <a:gd name="T23" fmla="*/ 48 h 48"/>
              <a:gd name="T24" fmla="*/ 121 w 519"/>
              <a:gd name="T25" fmla="*/ 48 h 48"/>
              <a:gd name="T26" fmla="*/ 130 w 519"/>
              <a:gd name="T27" fmla="*/ 48 h 48"/>
              <a:gd name="T28" fmla="*/ 140 w 519"/>
              <a:gd name="T29" fmla="*/ 44 h 48"/>
              <a:gd name="T30" fmla="*/ 149 w 519"/>
              <a:gd name="T31" fmla="*/ 44 h 48"/>
              <a:gd name="T32" fmla="*/ 159 w 519"/>
              <a:gd name="T33" fmla="*/ 39 h 48"/>
              <a:gd name="T34" fmla="*/ 169 w 519"/>
              <a:gd name="T35" fmla="*/ 39 h 48"/>
              <a:gd name="T36" fmla="*/ 178 w 519"/>
              <a:gd name="T37" fmla="*/ 34 h 48"/>
              <a:gd name="T38" fmla="*/ 188 w 519"/>
              <a:gd name="T39" fmla="*/ 34 h 48"/>
              <a:gd name="T40" fmla="*/ 197 w 519"/>
              <a:gd name="T41" fmla="*/ 29 h 48"/>
              <a:gd name="T42" fmla="*/ 207 w 519"/>
              <a:gd name="T43" fmla="*/ 24 h 48"/>
              <a:gd name="T44" fmla="*/ 217 w 519"/>
              <a:gd name="T45" fmla="*/ 24 h 48"/>
              <a:gd name="T46" fmla="*/ 226 w 519"/>
              <a:gd name="T47" fmla="*/ 20 h 48"/>
              <a:gd name="T48" fmla="*/ 236 w 519"/>
              <a:gd name="T49" fmla="*/ 20 h 48"/>
              <a:gd name="T50" fmla="*/ 245 w 519"/>
              <a:gd name="T51" fmla="*/ 20 h 48"/>
              <a:gd name="T52" fmla="*/ 255 w 519"/>
              <a:gd name="T53" fmla="*/ 15 h 48"/>
              <a:gd name="T54" fmla="*/ 265 w 519"/>
              <a:gd name="T55" fmla="*/ 15 h 48"/>
              <a:gd name="T56" fmla="*/ 274 w 519"/>
              <a:gd name="T57" fmla="*/ 15 h 48"/>
              <a:gd name="T58" fmla="*/ 284 w 519"/>
              <a:gd name="T59" fmla="*/ 10 h 48"/>
              <a:gd name="T60" fmla="*/ 293 w 519"/>
              <a:gd name="T61" fmla="*/ 10 h 48"/>
              <a:gd name="T62" fmla="*/ 303 w 519"/>
              <a:gd name="T63" fmla="*/ 10 h 48"/>
              <a:gd name="T64" fmla="*/ 313 w 519"/>
              <a:gd name="T65" fmla="*/ 10 h 48"/>
              <a:gd name="T66" fmla="*/ 322 w 519"/>
              <a:gd name="T67" fmla="*/ 10 h 48"/>
              <a:gd name="T68" fmla="*/ 332 w 519"/>
              <a:gd name="T69" fmla="*/ 10 h 48"/>
              <a:gd name="T70" fmla="*/ 341 w 519"/>
              <a:gd name="T71" fmla="*/ 10 h 48"/>
              <a:gd name="T72" fmla="*/ 351 w 519"/>
              <a:gd name="T73" fmla="*/ 15 h 48"/>
              <a:gd name="T74" fmla="*/ 361 w 519"/>
              <a:gd name="T75" fmla="*/ 15 h 48"/>
              <a:gd name="T76" fmla="*/ 370 w 519"/>
              <a:gd name="T77" fmla="*/ 15 h 48"/>
              <a:gd name="T78" fmla="*/ 380 w 519"/>
              <a:gd name="T79" fmla="*/ 15 h 48"/>
              <a:gd name="T80" fmla="*/ 390 w 519"/>
              <a:gd name="T81" fmla="*/ 20 h 48"/>
              <a:gd name="T82" fmla="*/ 399 w 519"/>
              <a:gd name="T83" fmla="*/ 20 h 48"/>
              <a:gd name="T84" fmla="*/ 409 w 519"/>
              <a:gd name="T85" fmla="*/ 20 h 48"/>
              <a:gd name="T86" fmla="*/ 418 w 519"/>
              <a:gd name="T87" fmla="*/ 24 h 48"/>
              <a:gd name="T88" fmla="*/ 428 w 519"/>
              <a:gd name="T89" fmla="*/ 24 h 48"/>
              <a:gd name="T90" fmla="*/ 438 w 519"/>
              <a:gd name="T91" fmla="*/ 24 h 48"/>
              <a:gd name="T92" fmla="*/ 447 w 519"/>
              <a:gd name="T93" fmla="*/ 29 h 48"/>
              <a:gd name="T94" fmla="*/ 457 w 519"/>
              <a:gd name="T95" fmla="*/ 29 h 48"/>
              <a:gd name="T96" fmla="*/ 466 w 519"/>
              <a:gd name="T97" fmla="*/ 29 h 48"/>
              <a:gd name="T98" fmla="*/ 476 w 519"/>
              <a:gd name="T99" fmla="*/ 29 h 48"/>
              <a:gd name="T100" fmla="*/ 486 w 519"/>
              <a:gd name="T101" fmla="*/ 29 h 48"/>
              <a:gd name="T102" fmla="*/ 495 w 519"/>
              <a:gd name="T103" fmla="*/ 29 h 48"/>
              <a:gd name="T104" fmla="*/ 505 w 519"/>
              <a:gd name="T105" fmla="*/ 29 h 48"/>
              <a:gd name="T106" fmla="*/ 514 w 519"/>
              <a:gd name="T107" fmla="*/ 2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9" h="48">
                <a:moveTo>
                  <a:pt x="0" y="0"/>
                </a:moveTo>
                <a:lnTo>
                  <a:pt x="5" y="5"/>
                </a:lnTo>
                <a:lnTo>
                  <a:pt x="10" y="10"/>
                </a:lnTo>
                <a:lnTo>
                  <a:pt x="15" y="10"/>
                </a:lnTo>
                <a:lnTo>
                  <a:pt x="20" y="15"/>
                </a:lnTo>
                <a:lnTo>
                  <a:pt x="24" y="20"/>
                </a:lnTo>
                <a:lnTo>
                  <a:pt x="29" y="20"/>
                </a:lnTo>
                <a:lnTo>
                  <a:pt x="34" y="24"/>
                </a:lnTo>
                <a:lnTo>
                  <a:pt x="39" y="29"/>
                </a:lnTo>
                <a:lnTo>
                  <a:pt x="44" y="29"/>
                </a:lnTo>
                <a:lnTo>
                  <a:pt x="48" y="34"/>
                </a:lnTo>
                <a:lnTo>
                  <a:pt x="53" y="34"/>
                </a:lnTo>
                <a:lnTo>
                  <a:pt x="58" y="39"/>
                </a:lnTo>
                <a:lnTo>
                  <a:pt x="63" y="39"/>
                </a:lnTo>
                <a:lnTo>
                  <a:pt x="68" y="44"/>
                </a:lnTo>
                <a:lnTo>
                  <a:pt x="72" y="44"/>
                </a:lnTo>
                <a:lnTo>
                  <a:pt x="77" y="44"/>
                </a:lnTo>
                <a:lnTo>
                  <a:pt x="82" y="44"/>
                </a:lnTo>
                <a:lnTo>
                  <a:pt x="87" y="48"/>
                </a:lnTo>
                <a:lnTo>
                  <a:pt x="92" y="48"/>
                </a:lnTo>
                <a:lnTo>
                  <a:pt x="96" y="48"/>
                </a:lnTo>
                <a:lnTo>
                  <a:pt x="101" y="48"/>
                </a:lnTo>
                <a:lnTo>
                  <a:pt x="106" y="48"/>
                </a:lnTo>
                <a:lnTo>
                  <a:pt x="111" y="48"/>
                </a:lnTo>
                <a:lnTo>
                  <a:pt x="116" y="48"/>
                </a:lnTo>
                <a:lnTo>
                  <a:pt x="121" y="48"/>
                </a:lnTo>
                <a:lnTo>
                  <a:pt x="125" y="48"/>
                </a:lnTo>
                <a:lnTo>
                  <a:pt x="130" y="48"/>
                </a:lnTo>
                <a:lnTo>
                  <a:pt x="135" y="44"/>
                </a:lnTo>
                <a:lnTo>
                  <a:pt x="140" y="44"/>
                </a:lnTo>
                <a:lnTo>
                  <a:pt x="145" y="44"/>
                </a:lnTo>
                <a:lnTo>
                  <a:pt x="149" y="44"/>
                </a:lnTo>
                <a:lnTo>
                  <a:pt x="154" y="44"/>
                </a:lnTo>
                <a:lnTo>
                  <a:pt x="159" y="39"/>
                </a:lnTo>
                <a:lnTo>
                  <a:pt x="164" y="39"/>
                </a:lnTo>
                <a:lnTo>
                  <a:pt x="169" y="39"/>
                </a:lnTo>
                <a:lnTo>
                  <a:pt x="173" y="34"/>
                </a:lnTo>
                <a:lnTo>
                  <a:pt x="178" y="34"/>
                </a:lnTo>
                <a:lnTo>
                  <a:pt x="183" y="34"/>
                </a:lnTo>
                <a:lnTo>
                  <a:pt x="188" y="34"/>
                </a:lnTo>
                <a:lnTo>
                  <a:pt x="193" y="29"/>
                </a:lnTo>
                <a:lnTo>
                  <a:pt x="197" y="29"/>
                </a:lnTo>
                <a:lnTo>
                  <a:pt x="202" y="29"/>
                </a:lnTo>
                <a:lnTo>
                  <a:pt x="207" y="24"/>
                </a:lnTo>
                <a:lnTo>
                  <a:pt x="212" y="24"/>
                </a:lnTo>
                <a:lnTo>
                  <a:pt x="217" y="24"/>
                </a:lnTo>
                <a:lnTo>
                  <a:pt x="221" y="24"/>
                </a:lnTo>
                <a:lnTo>
                  <a:pt x="226" y="20"/>
                </a:lnTo>
                <a:lnTo>
                  <a:pt x="231" y="20"/>
                </a:lnTo>
                <a:lnTo>
                  <a:pt x="236" y="20"/>
                </a:lnTo>
                <a:lnTo>
                  <a:pt x="241" y="20"/>
                </a:lnTo>
                <a:lnTo>
                  <a:pt x="245" y="20"/>
                </a:lnTo>
                <a:lnTo>
                  <a:pt x="250" y="15"/>
                </a:lnTo>
                <a:lnTo>
                  <a:pt x="255" y="15"/>
                </a:lnTo>
                <a:lnTo>
                  <a:pt x="260" y="15"/>
                </a:lnTo>
                <a:lnTo>
                  <a:pt x="265" y="15"/>
                </a:lnTo>
                <a:lnTo>
                  <a:pt x="269" y="15"/>
                </a:lnTo>
                <a:lnTo>
                  <a:pt x="274" y="15"/>
                </a:lnTo>
                <a:lnTo>
                  <a:pt x="279" y="10"/>
                </a:lnTo>
                <a:lnTo>
                  <a:pt x="284" y="10"/>
                </a:lnTo>
                <a:lnTo>
                  <a:pt x="289" y="10"/>
                </a:lnTo>
                <a:lnTo>
                  <a:pt x="293" y="10"/>
                </a:lnTo>
                <a:lnTo>
                  <a:pt x="298" y="10"/>
                </a:lnTo>
                <a:lnTo>
                  <a:pt x="303" y="10"/>
                </a:lnTo>
                <a:lnTo>
                  <a:pt x="308" y="10"/>
                </a:lnTo>
                <a:lnTo>
                  <a:pt x="313" y="10"/>
                </a:lnTo>
                <a:lnTo>
                  <a:pt x="317" y="10"/>
                </a:lnTo>
                <a:lnTo>
                  <a:pt x="322" y="10"/>
                </a:lnTo>
                <a:lnTo>
                  <a:pt x="327" y="10"/>
                </a:lnTo>
                <a:lnTo>
                  <a:pt x="332" y="10"/>
                </a:lnTo>
                <a:lnTo>
                  <a:pt x="337" y="10"/>
                </a:lnTo>
                <a:lnTo>
                  <a:pt x="341" y="10"/>
                </a:lnTo>
                <a:lnTo>
                  <a:pt x="346" y="15"/>
                </a:lnTo>
                <a:lnTo>
                  <a:pt x="351" y="15"/>
                </a:lnTo>
                <a:lnTo>
                  <a:pt x="356" y="15"/>
                </a:lnTo>
                <a:lnTo>
                  <a:pt x="361" y="15"/>
                </a:lnTo>
                <a:lnTo>
                  <a:pt x="365" y="15"/>
                </a:lnTo>
                <a:lnTo>
                  <a:pt x="370" y="15"/>
                </a:lnTo>
                <a:lnTo>
                  <a:pt x="375" y="15"/>
                </a:lnTo>
                <a:lnTo>
                  <a:pt x="380" y="15"/>
                </a:lnTo>
                <a:lnTo>
                  <a:pt x="385" y="20"/>
                </a:lnTo>
                <a:lnTo>
                  <a:pt x="390" y="20"/>
                </a:lnTo>
                <a:lnTo>
                  <a:pt x="394" y="20"/>
                </a:lnTo>
                <a:lnTo>
                  <a:pt x="399" y="20"/>
                </a:lnTo>
                <a:lnTo>
                  <a:pt x="404" y="20"/>
                </a:lnTo>
                <a:lnTo>
                  <a:pt x="409" y="20"/>
                </a:lnTo>
                <a:lnTo>
                  <a:pt x="414" y="24"/>
                </a:lnTo>
                <a:lnTo>
                  <a:pt x="418" y="24"/>
                </a:lnTo>
                <a:lnTo>
                  <a:pt x="423" y="24"/>
                </a:lnTo>
                <a:lnTo>
                  <a:pt x="428" y="24"/>
                </a:lnTo>
                <a:lnTo>
                  <a:pt x="433" y="24"/>
                </a:lnTo>
                <a:lnTo>
                  <a:pt x="438" y="24"/>
                </a:lnTo>
                <a:lnTo>
                  <a:pt x="442" y="24"/>
                </a:lnTo>
                <a:lnTo>
                  <a:pt x="447" y="29"/>
                </a:lnTo>
                <a:lnTo>
                  <a:pt x="452" y="29"/>
                </a:lnTo>
                <a:lnTo>
                  <a:pt x="457" y="29"/>
                </a:lnTo>
                <a:lnTo>
                  <a:pt x="462" y="29"/>
                </a:lnTo>
                <a:lnTo>
                  <a:pt x="466" y="29"/>
                </a:lnTo>
                <a:lnTo>
                  <a:pt x="471" y="29"/>
                </a:lnTo>
                <a:lnTo>
                  <a:pt x="476" y="29"/>
                </a:lnTo>
                <a:lnTo>
                  <a:pt x="481" y="29"/>
                </a:lnTo>
                <a:lnTo>
                  <a:pt x="486" y="29"/>
                </a:lnTo>
                <a:lnTo>
                  <a:pt x="490" y="29"/>
                </a:lnTo>
                <a:lnTo>
                  <a:pt x="495" y="29"/>
                </a:lnTo>
                <a:lnTo>
                  <a:pt x="500" y="29"/>
                </a:lnTo>
                <a:lnTo>
                  <a:pt x="505" y="29"/>
                </a:lnTo>
                <a:lnTo>
                  <a:pt x="510" y="29"/>
                </a:lnTo>
                <a:lnTo>
                  <a:pt x="514" y="29"/>
                </a:lnTo>
                <a:lnTo>
                  <a:pt x="519" y="29"/>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74" name="Text Box 66">
            <a:extLst>
              <a:ext uri="{FF2B5EF4-FFF2-40B4-BE49-F238E27FC236}">
                <a16:creationId xmlns:a16="http://schemas.microsoft.com/office/drawing/2014/main" id="{C5DBDFEC-A33B-4899-A2FD-B842047A9204}"/>
              </a:ext>
            </a:extLst>
          </p:cNvPr>
          <p:cNvSpPr txBox="1">
            <a:spLocks noChangeArrowheads="1"/>
          </p:cNvSpPr>
          <p:nvPr/>
        </p:nvSpPr>
        <p:spPr bwMode="auto">
          <a:xfrm>
            <a:off x="4051300" y="4873625"/>
            <a:ext cx="881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time, </a:t>
            </a:r>
            <a:r>
              <a:rPr lang="en-US" altLang="en-US" sz="1200">
                <a:latin typeface="Symbol" panose="05050102010706020507" pitchFamily="18" charset="2"/>
              </a:rPr>
              <a:t>m</a:t>
            </a:r>
            <a:r>
              <a:rPr lang="en-US" altLang="en-US" sz="1200">
                <a:latin typeface="Arial" panose="020B0604020202020204" pitchFamily="34" charset="0"/>
              </a:rPr>
              <a:t>sec</a:t>
            </a:r>
          </a:p>
        </p:txBody>
      </p:sp>
      <p:sp>
        <p:nvSpPr>
          <p:cNvPr id="17475" name="Text Box 67">
            <a:extLst>
              <a:ext uri="{FF2B5EF4-FFF2-40B4-BE49-F238E27FC236}">
                <a16:creationId xmlns:a16="http://schemas.microsoft.com/office/drawing/2014/main" id="{32E5D257-BE39-4569-82E0-0D56795168CA}"/>
              </a:ext>
            </a:extLst>
          </p:cNvPr>
          <p:cNvSpPr txBox="1">
            <a:spLocks noChangeArrowheads="1"/>
          </p:cNvSpPr>
          <p:nvPr/>
        </p:nvSpPr>
        <p:spPr bwMode="auto">
          <a:xfrm rot="16200000">
            <a:off x="1963737" y="3240088"/>
            <a:ext cx="10715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voltage, volts</a:t>
            </a:r>
          </a:p>
        </p:txBody>
      </p:sp>
      <p:sp>
        <p:nvSpPr>
          <p:cNvPr id="2" name="TextBox 1">
            <a:extLst>
              <a:ext uri="{FF2B5EF4-FFF2-40B4-BE49-F238E27FC236}">
                <a16:creationId xmlns:a16="http://schemas.microsoft.com/office/drawing/2014/main" id="{4423C55E-B209-476F-BD81-A32AA0356EC4}"/>
              </a:ext>
            </a:extLst>
          </p:cNvPr>
          <p:cNvSpPr txBox="1"/>
          <p:nvPr/>
        </p:nvSpPr>
        <p:spPr>
          <a:xfrm>
            <a:off x="1295400" y="5376863"/>
            <a:ext cx="7468711" cy="1200329"/>
          </a:xfrm>
          <a:prstGeom prst="rect">
            <a:avLst/>
          </a:prstGeom>
          <a:noFill/>
        </p:spPr>
        <p:txBody>
          <a:bodyPr wrap="none" rtlCol="0">
            <a:spAutoFit/>
          </a:bodyPr>
          <a:lstStyle/>
          <a:p>
            <a:r>
              <a:rPr lang="en-US" sz="1800" dirty="0"/>
              <a:t>Results for a pair of 5MHz, 6.35 mm diameter transducers.</a:t>
            </a:r>
          </a:p>
          <a:p>
            <a:r>
              <a:rPr lang="en-US" sz="1800" dirty="0"/>
              <a:t>solid line – directly measured output voltage in an ultrasonic pitch-catch setup. </a:t>
            </a:r>
          </a:p>
          <a:p>
            <a:r>
              <a:rPr lang="en-US" sz="1800" dirty="0"/>
              <a:t>dashed-dotted line – voltage signal synthesized by modeling all the ultrasonic </a:t>
            </a:r>
          </a:p>
          <a:p>
            <a:r>
              <a:rPr lang="en-US" sz="1800" dirty="0"/>
              <a:t>components and performing an inverse FFT to obtain the time domain signal.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Line 4">
            <a:extLst>
              <a:ext uri="{FF2B5EF4-FFF2-40B4-BE49-F238E27FC236}">
                <a16:creationId xmlns:a16="http://schemas.microsoft.com/office/drawing/2014/main" id="{07BC9293-A1D5-49F2-BE68-AE7414E3D4E8}"/>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5" name="Text Box 5">
            <a:extLst>
              <a:ext uri="{FF2B5EF4-FFF2-40B4-BE49-F238E27FC236}">
                <a16:creationId xmlns:a16="http://schemas.microsoft.com/office/drawing/2014/main" id="{7D91D40E-5085-43AD-A06F-F15A036393B8}"/>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5368" name="Rectangle 8">
            <a:extLst>
              <a:ext uri="{FF2B5EF4-FFF2-40B4-BE49-F238E27FC236}">
                <a16:creationId xmlns:a16="http://schemas.microsoft.com/office/drawing/2014/main" id="{E9D54319-4A37-4FB3-A251-2A95B33195B1}"/>
              </a:ext>
            </a:extLst>
          </p:cNvPr>
          <p:cNvSpPr>
            <a:spLocks noChangeArrowheads="1"/>
          </p:cNvSpPr>
          <p:nvPr/>
        </p:nvSpPr>
        <p:spPr bwMode="auto">
          <a:xfrm>
            <a:off x="2889250" y="1890713"/>
            <a:ext cx="3305175" cy="2603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369" name="Rectangle 9">
            <a:extLst>
              <a:ext uri="{FF2B5EF4-FFF2-40B4-BE49-F238E27FC236}">
                <a16:creationId xmlns:a16="http://schemas.microsoft.com/office/drawing/2014/main" id="{439F6B5F-26A4-49DA-9852-7408B4C0C22C}"/>
              </a:ext>
            </a:extLst>
          </p:cNvPr>
          <p:cNvSpPr>
            <a:spLocks noChangeArrowheads="1"/>
          </p:cNvSpPr>
          <p:nvPr/>
        </p:nvSpPr>
        <p:spPr bwMode="auto">
          <a:xfrm>
            <a:off x="2889250" y="1890713"/>
            <a:ext cx="3305175" cy="26035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70" name="Line 10">
            <a:extLst>
              <a:ext uri="{FF2B5EF4-FFF2-40B4-BE49-F238E27FC236}">
                <a16:creationId xmlns:a16="http://schemas.microsoft.com/office/drawing/2014/main" id="{EB2B1E58-696F-477B-91C6-967014B37347}"/>
              </a:ext>
            </a:extLst>
          </p:cNvPr>
          <p:cNvSpPr>
            <a:spLocks noChangeShapeType="1"/>
          </p:cNvSpPr>
          <p:nvPr/>
        </p:nvSpPr>
        <p:spPr bwMode="auto">
          <a:xfrm>
            <a:off x="2889250" y="1890713"/>
            <a:ext cx="33051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1" name="Line 11">
            <a:extLst>
              <a:ext uri="{FF2B5EF4-FFF2-40B4-BE49-F238E27FC236}">
                <a16:creationId xmlns:a16="http://schemas.microsoft.com/office/drawing/2014/main" id="{45C7C450-FC1F-439A-A1E4-EF28346ACDD1}"/>
              </a:ext>
            </a:extLst>
          </p:cNvPr>
          <p:cNvSpPr>
            <a:spLocks noChangeShapeType="1"/>
          </p:cNvSpPr>
          <p:nvPr/>
        </p:nvSpPr>
        <p:spPr bwMode="auto">
          <a:xfrm>
            <a:off x="2889250" y="4494213"/>
            <a:ext cx="33051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2" name="Line 12">
            <a:extLst>
              <a:ext uri="{FF2B5EF4-FFF2-40B4-BE49-F238E27FC236}">
                <a16:creationId xmlns:a16="http://schemas.microsoft.com/office/drawing/2014/main" id="{7C6B7937-1C17-49C6-9DF7-E3D39FDC2E33}"/>
              </a:ext>
            </a:extLst>
          </p:cNvPr>
          <p:cNvSpPr>
            <a:spLocks noChangeShapeType="1"/>
          </p:cNvSpPr>
          <p:nvPr/>
        </p:nvSpPr>
        <p:spPr bwMode="auto">
          <a:xfrm flipV="1">
            <a:off x="6194425" y="1890713"/>
            <a:ext cx="1588" cy="2603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3" name="Line 13">
            <a:extLst>
              <a:ext uri="{FF2B5EF4-FFF2-40B4-BE49-F238E27FC236}">
                <a16:creationId xmlns:a16="http://schemas.microsoft.com/office/drawing/2014/main" id="{DF9764B9-7971-48C7-A790-7FCC8D23FD6C}"/>
              </a:ext>
            </a:extLst>
          </p:cNvPr>
          <p:cNvSpPr>
            <a:spLocks noChangeShapeType="1"/>
          </p:cNvSpPr>
          <p:nvPr/>
        </p:nvSpPr>
        <p:spPr bwMode="auto">
          <a:xfrm flipV="1">
            <a:off x="2889250" y="1890713"/>
            <a:ext cx="1588" cy="26035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4" name="Line 14">
            <a:extLst>
              <a:ext uri="{FF2B5EF4-FFF2-40B4-BE49-F238E27FC236}">
                <a16:creationId xmlns:a16="http://schemas.microsoft.com/office/drawing/2014/main" id="{26E338FE-8CC0-487F-89B2-ECF2A3ED2965}"/>
              </a:ext>
            </a:extLst>
          </p:cNvPr>
          <p:cNvSpPr>
            <a:spLocks noChangeShapeType="1"/>
          </p:cNvSpPr>
          <p:nvPr/>
        </p:nvSpPr>
        <p:spPr bwMode="auto">
          <a:xfrm flipV="1">
            <a:off x="2889250" y="44561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5" name="Line 15">
            <a:extLst>
              <a:ext uri="{FF2B5EF4-FFF2-40B4-BE49-F238E27FC236}">
                <a16:creationId xmlns:a16="http://schemas.microsoft.com/office/drawing/2014/main" id="{92DBBB08-821F-4F00-8222-A16E552413C0}"/>
              </a:ext>
            </a:extLst>
          </p:cNvPr>
          <p:cNvSpPr>
            <a:spLocks noChangeShapeType="1"/>
          </p:cNvSpPr>
          <p:nvPr/>
        </p:nvSpPr>
        <p:spPr bwMode="auto">
          <a:xfrm>
            <a:off x="2889250" y="18907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6" name="Rectangle 16">
            <a:extLst>
              <a:ext uri="{FF2B5EF4-FFF2-40B4-BE49-F238E27FC236}">
                <a16:creationId xmlns:a16="http://schemas.microsoft.com/office/drawing/2014/main" id="{EEE50BE0-9587-4F23-9559-86084A4CE722}"/>
              </a:ext>
            </a:extLst>
          </p:cNvPr>
          <p:cNvSpPr>
            <a:spLocks noChangeArrowheads="1"/>
          </p:cNvSpPr>
          <p:nvPr/>
        </p:nvSpPr>
        <p:spPr bwMode="auto">
          <a:xfrm>
            <a:off x="2859088" y="45513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15377" name="Line 17">
            <a:extLst>
              <a:ext uri="{FF2B5EF4-FFF2-40B4-BE49-F238E27FC236}">
                <a16:creationId xmlns:a16="http://schemas.microsoft.com/office/drawing/2014/main" id="{C12995CC-F298-4A25-BAC6-898C52160ADC}"/>
              </a:ext>
            </a:extLst>
          </p:cNvPr>
          <p:cNvSpPr>
            <a:spLocks noChangeShapeType="1"/>
          </p:cNvSpPr>
          <p:nvPr/>
        </p:nvSpPr>
        <p:spPr bwMode="auto">
          <a:xfrm flipV="1">
            <a:off x="3544888" y="44561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8" name="Line 18">
            <a:extLst>
              <a:ext uri="{FF2B5EF4-FFF2-40B4-BE49-F238E27FC236}">
                <a16:creationId xmlns:a16="http://schemas.microsoft.com/office/drawing/2014/main" id="{2632F58E-2D84-41DF-B27D-4433223BD00A}"/>
              </a:ext>
            </a:extLst>
          </p:cNvPr>
          <p:cNvSpPr>
            <a:spLocks noChangeShapeType="1"/>
          </p:cNvSpPr>
          <p:nvPr/>
        </p:nvSpPr>
        <p:spPr bwMode="auto">
          <a:xfrm>
            <a:off x="3544888" y="18907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9" name="Rectangle 19">
            <a:extLst>
              <a:ext uri="{FF2B5EF4-FFF2-40B4-BE49-F238E27FC236}">
                <a16:creationId xmlns:a16="http://schemas.microsoft.com/office/drawing/2014/main" id="{A8139DF7-369E-4484-888C-C7ECC370558E}"/>
              </a:ext>
            </a:extLst>
          </p:cNvPr>
          <p:cNvSpPr>
            <a:spLocks noChangeArrowheads="1"/>
          </p:cNvSpPr>
          <p:nvPr/>
        </p:nvSpPr>
        <p:spPr bwMode="auto">
          <a:xfrm>
            <a:off x="3460750" y="45513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2.5</a:t>
            </a:r>
            <a:endParaRPr lang="en-US" altLang="en-US" sz="1000">
              <a:latin typeface="Times New Roman" panose="02020603050405020304" pitchFamily="18" charset="0"/>
            </a:endParaRPr>
          </a:p>
        </p:txBody>
      </p:sp>
      <p:sp>
        <p:nvSpPr>
          <p:cNvPr id="15380" name="Line 20">
            <a:extLst>
              <a:ext uri="{FF2B5EF4-FFF2-40B4-BE49-F238E27FC236}">
                <a16:creationId xmlns:a16="http://schemas.microsoft.com/office/drawing/2014/main" id="{8B410906-7AD4-445A-9477-4837DAD93BB5}"/>
              </a:ext>
            </a:extLst>
          </p:cNvPr>
          <p:cNvSpPr>
            <a:spLocks noChangeShapeType="1"/>
          </p:cNvSpPr>
          <p:nvPr/>
        </p:nvSpPr>
        <p:spPr bwMode="auto">
          <a:xfrm flipV="1">
            <a:off x="4206875" y="44561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1" name="Line 21">
            <a:extLst>
              <a:ext uri="{FF2B5EF4-FFF2-40B4-BE49-F238E27FC236}">
                <a16:creationId xmlns:a16="http://schemas.microsoft.com/office/drawing/2014/main" id="{CEFBB7BA-09EE-47C9-9E3C-1BCECE2B7B5E}"/>
              </a:ext>
            </a:extLst>
          </p:cNvPr>
          <p:cNvSpPr>
            <a:spLocks noChangeShapeType="1"/>
          </p:cNvSpPr>
          <p:nvPr/>
        </p:nvSpPr>
        <p:spPr bwMode="auto">
          <a:xfrm>
            <a:off x="4206875" y="18907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2" name="Rectangle 22">
            <a:extLst>
              <a:ext uri="{FF2B5EF4-FFF2-40B4-BE49-F238E27FC236}">
                <a16:creationId xmlns:a16="http://schemas.microsoft.com/office/drawing/2014/main" id="{AB84EFAF-50CC-496F-8A20-11C14BB54E93}"/>
              </a:ext>
            </a:extLst>
          </p:cNvPr>
          <p:cNvSpPr>
            <a:spLocks noChangeArrowheads="1"/>
          </p:cNvSpPr>
          <p:nvPr/>
        </p:nvSpPr>
        <p:spPr bwMode="auto">
          <a:xfrm>
            <a:off x="4176713" y="45513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a:t>
            </a:r>
            <a:endParaRPr lang="en-US" altLang="en-US" sz="1000">
              <a:latin typeface="Times New Roman" panose="02020603050405020304" pitchFamily="18" charset="0"/>
            </a:endParaRPr>
          </a:p>
        </p:txBody>
      </p:sp>
      <p:sp>
        <p:nvSpPr>
          <p:cNvPr id="15383" name="Line 23">
            <a:extLst>
              <a:ext uri="{FF2B5EF4-FFF2-40B4-BE49-F238E27FC236}">
                <a16:creationId xmlns:a16="http://schemas.microsoft.com/office/drawing/2014/main" id="{514CB665-6B37-4478-B6DD-A43993ACA65A}"/>
              </a:ext>
            </a:extLst>
          </p:cNvPr>
          <p:cNvSpPr>
            <a:spLocks noChangeShapeType="1"/>
          </p:cNvSpPr>
          <p:nvPr/>
        </p:nvSpPr>
        <p:spPr bwMode="auto">
          <a:xfrm flipV="1">
            <a:off x="4868863" y="44561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4" name="Line 24">
            <a:extLst>
              <a:ext uri="{FF2B5EF4-FFF2-40B4-BE49-F238E27FC236}">
                <a16:creationId xmlns:a16="http://schemas.microsoft.com/office/drawing/2014/main" id="{AFB37743-2084-427F-83CB-44EE7749BE78}"/>
              </a:ext>
            </a:extLst>
          </p:cNvPr>
          <p:cNvSpPr>
            <a:spLocks noChangeShapeType="1"/>
          </p:cNvSpPr>
          <p:nvPr/>
        </p:nvSpPr>
        <p:spPr bwMode="auto">
          <a:xfrm>
            <a:off x="4868863" y="18907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5" name="Rectangle 25">
            <a:extLst>
              <a:ext uri="{FF2B5EF4-FFF2-40B4-BE49-F238E27FC236}">
                <a16:creationId xmlns:a16="http://schemas.microsoft.com/office/drawing/2014/main" id="{5E580D15-FB37-4CEC-AF2C-378C7EE0F1AC}"/>
              </a:ext>
            </a:extLst>
          </p:cNvPr>
          <p:cNvSpPr>
            <a:spLocks noChangeArrowheads="1"/>
          </p:cNvSpPr>
          <p:nvPr/>
        </p:nvSpPr>
        <p:spPr bwMode="auto">
          <a:xfrm>
            <a:off x="4784725" y="45513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3.5</a:t>
            </a:r>
            <a:endParaRPr lang="en-US" altLang="en-US" sz="1000">
              <a:latin typeface="Times New Roman" panose="02020603050405020304" pitchFamily="18" charset="0"/>
            </a:endParaRPr>
          </a:p>
        </p:txBody>
      </p:sp>
      <p:sp>
        <p:nvSpPr>
          <p:cNvPr id="15386" name="Line 26">
            <a:extLst>
              <a:ext uri="{FF2B5EF4-FFF2-40B4-BE49-F238E27FC236}">
                <a16:creationId xmlns:a16="http://schemas.microsoft.com/office/drawing/2014/main" id="{F50A0CFB-29F3-43AB-A665-C02ADDF555DC}"/>
              </a:ext>
            </a:extLst>
          </p:cNvPr>
          <p:cNvSpPr>
            <a:spLocks noChangeShapeType="1"/>
          </p:cNvSpPr>
          <p:nvPr/>
        </p:nvSpPr>
        <p:spPr bwMode="auto">
          <a:xfrm flipV="1">
            <a:off x="5532438" y="44561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7" name="Line 27">
            <a:extLst>
              <a:ext uri="{FF2B5EF4-FFF2-40B4-BE49-F238E27FC236}">
                <a16:creationId xmlns:a16="http://schemas.microsoft.com/office/drawing/2014/main" id="{C17B06B9-3721-4B3D-A345-0B6FC0EA0497}"/>
              </a:ext>
            </a:extLst>
          </p:cNvPr>
          <p:cNvSpPr>
            <a:spLocks noChangeShapeType="1"/>
          </p:cNvSpPr>
          <p:nvPr/>
        </p:nvSpPr>
        <p:spPr bwMode="auto">
          <a:xfrm>
            <a:off x="5532438" y="18907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8" name="Rectangle 28">
            <a:extLst>
              <a:ext uri="{FF2B5EF4-FFF2-40B4-BE49-F238E27FC236}">
                <a16:creationId xmlns:a16="http://schemas.microsoft.com/office/drawing/2014/main" id="{437465B4-D3C2-404E-90CF-35DF603964E6}"/>
              </a:ext>
            </a:extLst>
          </p:cNvPr>
          <p:cNvSpPr>
            <a:spLocks noChangeArrowheads="1"/>
          </p:cNvSpPr>
          <p:nvPr/>
        </p:nvSpPr>
        <p:spPr bwMode="auto">
          <a:xfrm>
            <a:off x="5500688" y="45513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4</a:t>
            </a:r>
            <a:endParaRPr lang="en-US" altLang="en-US" sz="1000">
              <a:latin typeface="Times New Roman" panose="02020603050405020304" pitchFamily="18" charset="0"/>
            </a:endParaRPr>
          </a:p>
        </p:txBody>
      </p:sp>
      <p:sp>
        <p:nvSpPr>
          <p:cNvPr id="15389" name="Line 29">
            <a:extLst>
              <a:ext uri="{FF2B5EF4-FFF2-40B4-BE49-F238E27FC236}">
                <a16:creationId xmlns:a16="http://schemas.microsoft.com/office/drawing/2014/main" id="{5A7576F6-C358-41E4-95E1-6C3A8B006620}"/>
              </a:ext>
            </a:extLst>
          </p:cNvPr>
          <p:cNvSpPr>
            <a:spLocks noChangeShapeType="1"/>
          </p:cNvSpPr>
          <p:nvPr/>
        </p:nvSpPr>
        <p:spPr bwMode="auto">
          <a:xfrm flipV="1">
            <a:off x="6194425" y="44561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0" name="Line 30">
            <a:extLst>
              <a:ext uri="{FF2B5EF4-FFF2-40B4-BE49-F238E27FC236}">
                <a16:creationId xmlns:a16="http://schemas.microsoft.com/office/drawing/2014/main" id="{ED89D67B-6048-473F-BD9A-50A8F88381E7}"/>
              </a:ext>
            </a:extLst>
          </p:cNvPr>
          <p:cNvSpPr>
            <a:spLocks noChangeShapeType="1"/>
          </p:cNvSpPr>
          <p:nvPr/>
        </p:nvSpPr>
        <p:spPr bwMode="auto">
          <a:xfrm>
            <a:off x="6194425" y="18907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1" name="Rectangle 31">
            <a:extLst>
              <a:ext uri="{FF2B5EF4-FFF2-40B4-BE49-F238E27FC236}">
                <a16:creationId xmlns:a16="http://schemas.microsoft.com/office/drawing/2014/main" id="{D2E8BFEF-409F-4F72-BF69-162F07F37421}"/>
              </a:ext>
            </a:extLst>
          </p:cNvPr>
          <p:cNvSpPr>
            <a:spLocks noChangeArrowheads="1"/>
          </p:cNvSpPr>
          <p:nvPr/>
        </p:nvSpPr>
        <p:spPr bwMode="auto">
          <a:xfrm>
            <a:off x="6110288" y="455136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4.5</a:t>
            </a:r>
            <a:endParaRPr lang="en-US" altLang="en-US" sz="1000">
              <a:latin typeface="Times New Roman" panose="02020603050405020304" pitchFamily="18" charset="0"/>
            </a:endParaRPr>
          </a:p>
        </p:txBody>
      </p:sp>
      <p:sp>
        <p:nvSpPr>
          <p:cNvPr id="15392" name="Line 32">
            <a:extLst>
              <a:ext uri="{FF2B5EF4-FFF2-40B4-BE49-F238E27FC236}">
                <a16:creationId xmlns:a16="http://schemas.microsoft.com/office/drawing/2014/main" id="{A167F1F8-E0F2-4C21-9049-04238FFAF916}"/>
              </a:ext>
            </a:extLst>
          </p:cNvPr>
          <p:cNvSpPr>
            <a:spLocks noChangeShapeType="1"/>
          </p:cNvSpPr>
          <p:nvPr/>
        </p:nvSpPr>
        <p:spPr bwMode="auto">
          <a:xfrm>
            <a:off x="2889250" y="44942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3" name="Line 33">
            <a:extLst>
              <a:ext uri="{FF2B5EF4-FFF2-40B4-BE49-F238E27FC236}">
                <a16:creationId xmlns:a16="http://schemas.microsoft.com/office/drawing/2014/main" id="{0CDDC20B-380D-4E8A-8660-4D90CD843C6C}"/>
              </a:ext>
            </a:extLst>
          </p:cNvPr>
          <p:cNvSpPr>
            <a:spLocks noChangeShapeType="1"/>
          </p:cNvSpPr>
          <p:nvPr/>
        </p:nvSpPr>
        <p:spPr bwMode="auto">
          <a:xfrm flipH="1">
            <a:off x="6156325" y="4494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4" name="Rectangle 34">
            <a:extLst>
              <a:ext uri="{FF2B5EF4-FFF2-40B4-BE49-F238E27FC236}">
                <a16:creationId xmlns:a16="http://schemas.microsoft.com/office/drawing/2014/main" id="{4F197D21-D05C-4CFC-957F-4EC3AFE87D97}"/>
              </a:ext>
            </a:extLst>
          </p:cNvPr>
          <p:cNvSpPr>
            <a:spLocks noChangeArrowheads="1"/>
          </p:cNvSpPr>
          <p:nvPr/>
        </p:nvSpPr>
        <p:spPr bwMode="auto">
          <a:xfrm>
            <a:off x="2573338" y="4433888"/>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5395" name="Line 35">
            <a:extLst>
              <a:ext uri="{FF2B5EF4-FFF2-40B4-BE49-F238E27FC236}">
                <a16:creationId xmlns:a16="http://schemas.microsoft.com/office/drawing/2014/main" id="{6D22F17C-15C2-4547-89DC-A8C632B954F0}"/>
              </a:ext>
            </a:extLst>
          </p:cNvPr>
          <p:cNvSpPr>
            <a:spLocks noChangeShapeType="1"/>
          </p:cNvSpPr>
          <p:nvPr/>
        </p:nvSpPr>
        <p:spPr bwMode="auto">
          <a:xfrm>
            <a:off x="2889250" y="416718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6" name="Line 36">
            <a:extLst>
              <a:ext uri="{FF2B5EF4-FFF2-40B4-BE49-F238E27FC236}">
                <a16:creationId xmlns:a16="http://schemas.microsoft.com/office/drawing/2014/main" id="{DF7BD002-B3DA-4B90-94C3-D150120CB058}"/>
              </a:ext>
            </a:extLst>
          </p:cNvPr>
          <p:cNvSpPr>
            <a:spLocks noChangeShapeType="1"/>
          </p:cNvSpPr>
          <p:nvPr/>
        </p:nvSpPr>
        <p:spPr bwMode="auto">
          <a:xfrm flipH="1">
            <a:off x="6156325" y="41671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7" name="Rectangle 37">
            <a:extLst>
              <a:ext uri="{FF2B5EF4-FFF2-40B4-BE49-F238E27FC236}">
                <a16:creationId xmlns:a16="http://schemas.microsoft.com/office/drawing/2014/main" id="{17CA3C8F-BFD2-46E1-8462-4B72CD65952E}"/>
              </a:ext>
            </a:extLst>
          </p:cNvPr>
          <p:cNvSpPr>
            <a:spLocks noChangeArrowheads="1"/>
          </p:cNvSpPr>
          <p:nvPr/>
        </p:nvSpPr>
        <p:spPr bwMode="auto">
          <a:xfrm>
            <a:off x="2573338" y="4106863"/>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-0.3</a:t>
            </a:r>
            <a:endParaRPr lang="en-US" altLang="en-US" sz="1000">
              <a:latin typeface="Times New Roman" panose="02020603050405020304" pitchFamily="18" charset="0"/>
            </a:endParaRPr>
          </a:p>
        </p:txBody>
      </p:sp>
      <p:sp>
        <p:nvSpPr>
          <p:cNvPr id="15398" name="Line 38">
            <a:extLst>
              <a:ext uri="{FF2B5EF4-FFF2-40B4-BE49-F238E27FC236}">
                <a16:creationId xmlns:a16="http://schemas.microsoft.com/office/drawing/2014/main" id="{810A9DF9-5AC9-4A27-A1CD-29D16DD91BB1}"/>
              </a:ext>
            </a:extLst>
          </p:cNvPr>
          <p:cNvSpPr>
            <a:spLocks noChangeShapeType="1"/>
          </p:cNvSpPr>
          <p:nvPr/>
        </p:nvSpPr>
        <p:spPr bwMode="auto">
          <a:xfrm>
            <a:off x="2889250" y="38401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9" name="Line 39">
            <a:extLst>
              <a:ext uri="{FF2B5EF4-FFF2-40B4-BE49-F238E27FC236}">
                <a16:creationId xmlns:a16="http://schemas.microsoft.com/office/drawing/2014/main" id="{BAEF79BE-196A-4F6D-A4BC-1B41B69BBA4F}"/>
              </a:ext>
            </a:extLst>
          </p:cNvPr>
          <p:cNvSpPr>
            <a:spLocks noChangeShapeType="1"/>
          </p:cNvSpPr>
          <p:nvPr/>
        </p:nvSpPr>
        <p:spPr bwMode="auto">
          <a:xfrm flipH="1">
            <a:off x="6156325" y="38401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0" name="Rectangle 40">
            <a:extLst>
              <a:ext uri="{FF2B5EF4-FFF2-40B4-BE49-F238E27FC236}">
                <a16:creationId xmlns:a16="http://schemas.microsoft.com/office/drawing/2014/main" id="{9FB11D0E-5E5E-4E2A-A588-19D3E6607AD2}"/>
              </a:ext>
            </a:extLst>
          </p:cNvPr>
          <p:cNvSpPr>
            <a:spLocks noChangeArrowheads="1"/>
          </p:cNvSpPr>
          <p:nvPr/>
        </p:nvSpPr>
        <p:spPr bwMode="auto">
          <a:xfrm>
            <a:off x="2573338" y="3778250"/>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5401" name="Line 41">
            <a:extLst>
              <a:ext uri="{FF2B5EF4-FFF2-40B4-BE49-F238E27FC236}">
                <a16:creationId xmlns:a16="http://schemas.microsoft.com/office/drawing/2014/main" id="{F00748EE-12F2-40D8-9B65-33BC31E9A200}"/>
              </a:ext>
            </a:extLst>
          </p:cNvPr>
          <p:cNvSpPr>
            <a:spLocks noChangeShapeType="1"/>
          </p:cNvSpPr>
          <p:nvPr/>
        </p:nvSpPr>
        <p:spPr bwMode="auto">
          <a:xfrm>
            <a:off x="2889250" y="351155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2" name="Line 42">
            <a:extLst>
              <a:ext uri="{FF2B5EF4-FFF2-40B4-BE49-F238E27FC236}">
                <a16:creationId xmlns:a16="http://schemas.microsoft.com/office/drawing/2014/main" id="{A1331E31-49D4-4460-9D38-9226F41697A0}"/>
              </a:ext>
            </a:extLst>
          </p:cNvPr>
          <p:cNvSpPr>
            <a:spLocks noChangeShapeType="1"/>
          </p:cNvSpPr>
          <p:nvPr/>
        </p:nvSpPr>
        <p:spPr bwMode="auto">
          <a:xfrm flipH="1">
            <a:off x="6156325" y="3511550"/>
            <a:ext cx="38100" cy="1588"/>
          </a:xfrm>
          <a:prstGeom prst="line">
            <a:avLst/>
          </a:prstGeom>
          <a:noFill/>
          <a:ln w="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3" name="Rectangle 43">
            <a:extLst>
              <a:ext uri="{FF2B5EF4-FFF2-40B4-BE49-F238E27FC236}">
                <a16:creationId xmlns:a16="http://schemas.microsoft.com/office/drawing/2014/main" id="{A66B57A5-477E-4CC5-92E3-F9D583431467}"/>
              </a:ext>
            </a:extLst>
          </p:cNvPr>
          <p:cNvSpPr>
            <a:spLocks noChangeArrowheads="1"/>
          </p:cNvSpPr>
          <p:nvPr/>
        </p:nvSpPr>
        <p:spPr bwMode="auto">
          <a:xfrm>
            <a:off x="2573338" y="3451225"/>
            <a:ext cx="2174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-0.1</a:t>
            </a:r>
            <a:endParaRPr lang="en-US" altLang="en-US" sz="1000">
              <a:latin typeface="Times New Roman" panose="02020603050405020304" pitchFamily="18" charset="0"/>
            </a:endParaRPr>
          </a:p>
        </p:txBody>
      </p:sp>
      <p:sp>
        <p:nvSpPr>
          <p:cNvPr id="15404" name="Line 44">
            <a:extLst>
              <a:ext uri="{FF2B5EF4-FFF2-40B4-BE49-F238E27FC236}">
                <a16:creationId xmlns:a16="http://schemas.microsoft.com/office/drawing/2014/main" id="{F26076E6-D73C-4C2B-A42F-9F911939830D}"/>
              </a:ext>
            </a:extLst>
          </p:cNvPr>
          <p:cNvSpPr>
            <a:spLocks noChangeShapeType="1"/>
          </p:cNvSpPr>
          <p:nvPr/>
        </p:nvSpPr>
        <p:spPr bwMode="auto">
          <a:xfrm>
            <a:off x="2889250" y="31924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5" name="Line 45">
            <a:extLst>
              <a:ext uri="{FF2B5EF4-FFF2-40B4-BE49-F238E27FC236}">
                <a16:creationId xmlns:a16="http://schemas.microsoft.com/office/drawing/2014/main" id="{90E114A9-367F-4CAA-8F2B-4006A1BB93EF}"/>
              </a:ext>
            </a:extLst>
          </p:cNvPr>
          <p:cNvSpPr>
            <a:spLocks noChangeShapeType="1"/>
          </p:cNvSpPr>
          <p:nvPr/>
        </p:nvSpPr>
        <p:spPr bwMode="auto">
          <a:xfrm flipH="1">
            <a:off x="6156325" y="3192463"/>
            <a:ext cx="38100" cy="1587"/>
          </a:xfrm>
          <a:prstGeom prst="line">
            <a:avLst/>
          </a:prstGeom>
          <a:noFill/>
          <a:ln w="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6" name="Rectangle 46">
            <a:extLst>
              <a:ext uri="{FF2B5EF4-FFF2-40B4-BE49-F238E27FC236}">
                <a16:creationId xmlns:a16="http://schemas.microsoft.com/office/drawing/2014/main" id="{B10F341E-BDE1-41D2-9DE2-C953E725B7C8}"/>
              </a:ext>
            </a:extLst>
          </p:cNvPr>
          <p:cNvSpPr>
            <a:spLocks noChangeArrowheads="1"/>
          </p:cNvSpPr>
          <p:nvPr/>
        </p:nvSpPr>
        <p:spPr bwMode="auto">
          <a:xfrm>
            <a:off x="2725738" y="31305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15407" name="Line 47">
            <a:extLst>
              <a:ext uri="{FF2B5EF4-FFF2-40B4-BE49-F238E27FC236}">
                <a16:creationId xmlns:a16="http://schemas.microsoft.com/office/drawing/2014/main" id="{051BBE63-6461-4825-8EB1-0F49DE64207C}"/>
              </a:ext>
            </a:extLst>
          </p:cNvPr>
          <p:cNvSpPr>
            <a:spLocks noChangeShapeType="1"/>
          </p:cNvSpPr>
          <p:nvPr/>
        </p:nvSpPr>
        <p:spPr bwMode="auto">
          <a:xfrm>
            <a:off x="2889250" y="28654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8" name="Line 48">
            <a:extLst>
              <a:ext uri="{FF2B5EF4-FFF2-40B4-BE49-F238E27FC236}">
                <a16:creationId xmlns:a16="http://schemas.microsoft.com/office/drawing/2014/main" id="{4319922A-03BC-4E2B-815E-4A567783B38C}"/>
              </a:ext>
            </a:extLst>
          </p:cNvPr>
          <p:cNvSpPr>
            <a:spLocks noChangeShapeType="1"/>
          </p:cNvSpPr>
          <p:nvPr/>
        </p:nvSpPr>
        <p:spPr bwMode="auto">
          <a:xfrm flipH="1">
            <a:off x="6156325" y="28654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09" name="Rectangle 49">
            <a:extLst>
              <a:ext uri="{FF2B5EF4-FFF2-40B4-BE49-F238E27FC236}">
                <a16:creationId xmlns:a16="http://schemas.microsoft.com/office/drawing/2014/main" id="{13AB53B6-34EB-4A38-9EBC-3E0362B99C24}"/>
              </a:ext>
            </a:extLst>
          </p:cNvPr>
          <p:cNvSpPr>
            <a:spLocks noChangeArrowheads="1"/>
          </p:cNvSpPr>
          <p:nvPr/>
        </p:nvSpPr>
        <p:spPr bwMode="auto">
          <a:xfrm>
            <a:off x="2619375" y="28035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0.1</a:t>
            </a:r>
            <a:endParaRPr lang="en-US" altLang="en-US" sz="1000">
              <a:latin typeface="Times New Roman" panose="02020603050405020304" pitchFamily="18" charset="0"/>
            </a:endParaRPr>
          </a:p>
        </p:txBody>
      </p:sp>
      <p:sp>
        <p:nvSpPr>
          <p:cNvPr id="15410" name="Line 50">
            <a:extLst>
              <a:ext uri="{FF2B5EF4-FFF2-40B4-BE49-F238E27FC236}">
                <a16:creationId xmlns:a16="http://schemas.microsoft.com/office/drawing/2014/main" id="{D7F3A1F2-47BF-44FA-B8DB-5E02FD258C00}"/>
              </a:ext>
            </a:extLst>
          </p:cNvPr>
          <p:cNvSpPr>
            <a:spLocks noChangeShapeType="1"/>
          </p:cNvSpPr>
          <p:nvPr/>
        </p:nvSpPr>
        <p:spPr bwMode="auto">
          <a:xfrm>
            <a:off x="2889250" y="25368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1" name="Line 51">
            <a:extLst>
              <a:ext uri="{FF2B5EF4-FFF2-40B4-BE49-F238E27FC236}">
                <a16:creationId xmlns:a16="http://schemas.microsoft.com/office/drawing/2014/main" id="{29F1D4A4-7180-4264-8068-4D0271D2A0CF}"/>
              </a:ext>
            </a:extLst>
          </p:cNvPr>
          <p:cNvSpPr>
            <a:spLocks noChangeShapeType="1"/>
          </p:cNvSpPr>
          <p:nvPr/>
        </p:nvSpPr>
        <p:spPr bwMode="auto">
          <a:xfrm flipH="1">
            <a:off x="6156325" y="25368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2" name="Rectangle 52">
            <a:extLst>
              <a:ext uri="{FF2B5EF4-FFF2-40B4-BE49-F238E27FC236}">
                <a16:creationId xmlns:a16="http://schemas.microsoft.com/office/drawing/2014/main" id="{AE9FF73E-2CC6-46B2-B79D-BC8F54EC5D51}"/>
              </a:ext>
            </a:extLst>
          </p:cNvPr>
          <p:cNvSpPr>
            <a:spLocks noChangeArrowheads="1"/>
          </p:cNvSpPr>
          <p:nvPr/>
        </p:nvSpPr>
        <p:spPr bwMode="auto">
          <a:xfrm>
            <a:off x="2619375" y="24765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5413" name="Line 53">
            <a:extLst>
              <a:ext uri="{FF2B5EF4-FFF2-40B4-BE49-F238E27FC236}">
                <a16:creationId xmlns:a16="http://schemas.microsoft.com/office/drawing/2014/main" id="{4648A28E-BDA4-475C-9893-7406CD45DB87}"/>
              </a:ext>
            </a:extLst>
          </p:cNvPr>
          <p:cNvSpPr>
            <a:spLocks noChangeShapeType="1"/>
          </p:cNvSpPr>
          <p:nvPr/>
        </p:nvSpPr>
        <p:spPr bwMode="auto">
          <a:xfrm>
            <a:off x="2889250" y="22098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4" name="Line 54">
            <a:extLst>
              <a:ext uri="{FF2B5EF4-FFF2-40B4-BE49-F238E27FC236}">
                <a16:creationId xmlns:a16="http://schemas.microsoft.com/office/drawing/2014/main" id="{A35703B5-2573-4530-AA62-855682A3748C}"/>
              </a:ext>
            </a:extLst>
          </p:cNvPr>
          <p:cNvSpPr>
            <a:spLocks noChangeShapeType="1"/>
          </p:cNvSpPr>
          <p:nvPr/>
        </p:nvSpPr>
        <p:spPr bwMode="auto">
          <a:xfrm flipH="1">
            <a:off x="6156325" y="22098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5" name="Rectangle 55">
            <a:extLst>
              <a:ext uri="{FF2B5EF4-FFF2-40B4-BE49-F238E27FC236}">
                <a16:creationId xmlns:a16="http://schemas.microsoft.com/office/drawing/2014/main" id="{7199344A-1465-456F-8918-3EBE8E88085E}"/>
              </a:ext>
            </a:extLst>
          </p:cNvPr>
          <p:cNvSpPr>
            <a:spLocks noChangeArrowheads="1"/>
          </p:cNvSpPr>
          <p:nvPr/>
        </p:nvSpPr>
        <p:spPr bwMode="auto">
          <a:xfrm>
            <a:off x="2619375" y="21494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0.3</a:t>
            </a:r>
            <a:endParaRPr lang="en-US" altLang="en-US" sz="1000">
              <a:latin typeface="Times New Roman" panose="02020603050405020304" pitchFamily="18" charset="0"/>
            </a:endParaRPr>
          </a:p>
        </p:txBody>
      </p:sp>
      <p:sp>
        <p:nvSpPr>
          <p:cNvPr id="15416" name="Line 56">
            <a:extLst>
              <a:ext uri="{FF2B5EF4-FFF2-40B4-BE49-F238E27FC236}">
                <a16:creationId xmlns:a16="http://schemas.microsoft.com/office/drawing/2014/main" id="{E490F1BB-31D8-4C69-9C97-ED134A9DAED5}"/>
              </a:ext>
            </a:extLst>
          </p:cNvPr>
          <p:cNvSpPr>
            <a:spLocks noChangeShapeType="1"/>
          </p:cNvSpPr>
          <p:nvPr/>
        </p:nvSpPr>
        <p:spPr bwMode="auto">
          <a:xfrm>
            <a:off x="2889250" y="18907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7" name="Line 57">
            <a:extLst>
              <a:ext uri="{FF2B5EF4-FFF2-40B4-BE49-F238E27FC236}">
                <a16:creationId xmlns:a16="http://schemas.microsoft.com/office/drawing/2014/main" id="{C26D122A-1FD0-4E1A-8CC1-8A454A39F197}"/>
              </a:ext>
            </a:extLst>
          </p:cNvPr>
          <p:cNvSpPr>
            <a:spLocks noChangeShapeType="1"/>
          </p:cNvSpPr>
          <p:nvPr/>
        </p:nvSpPr>
        <p:spPr bwMode="auto">
          <a:xfrm flipH="1">
            <a:off x="6156325" y="18907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418" name="Rectangle 58">
            <a:extLst>
              <a:ext uri="{FF2B5EF4-FFF2-40B4-BE49-F238E27FC236}">
                <a16:creationId xmlns:a16="http://schemas.microsoft.com/office/drawing/2014/main" id="{2ECB3EED-FFAE-4182-B916-CC7321E47BD1}"/>
              </a:ext>
            </a:extLst>
          </p:cNvPr>
          <p:cNvSpPr>
            <a:spLocks noChangeArrowheads="1"/>
          </p:cNvSpPr>
          <p:nvPr/>
        </p:nvSpPr>
        <p:spPr bwMode="auto">
          <a:xfrm>
            <a:off x="2619375" y="18288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5419" name="Freeform 59">
            <a:extLst>
              <a:ext uri="{FF2B5EF4-FFF2-40B4-BE49-F238E27FC236}">
                <a16:creationId xmlns:a16="http://schemas.microsoft.com/office/drawing/2014/main" id="{F572B52B-0574-459E-B3EC-82D3FECCA0A6}"/>
              </a:ext>
            </a:extLst>
          </p:cNvPr>
          <p:cNvSpPr>
            <a:spLocks/>
          </p:cNvSpPr>
          <p:nvPr/>
        </p:nvSpPr>
        <p:spPr bwMode="auto">
          <a:xfrm>
            <a:off x="2889250" y="3184525"/>
            <a:ext cx="876300" cy="434975"/>
          </a:xfrm>
          <a:custGeom>
            <a:avLst/>
            <a:gdLst>
              <a:gd name="T0" fmla="*/ 10 w 552"/>
              <a:gd name="T1" fmla="*/ 0 h 274"/>
              <a:gd name="T2" fmla="*/ 24 w 552"/>
              <a:gd name="T3" fmla="*/ 0 h 274"/>
              <a:gd name="T4" fmla="*/ 39 w 552"/>
              <a:gd name="T5" fmla="*/ 0 h 274"/>
              <a:gd name="T6" fmla="*/ 53 w 552"/>
              <a:gd name="T7" fmla="*/ 0 h 274"/>
              <a:gd name="T8" fmla="*/ 67 w 552"/>
              <a:gd name="T9" fmla="*/ 0 h 274"/>
              <a:gd name="T10" fmla="*/ 82 w 552"/>
              <a:gd name="T11" fmla="*/ 0 h 274"/>
              <a:gd name="T12" fmla="*/ 96 w 552"/>
              <a:gd name="T13" fmla="*/ 0 h 274"/>
              <a:gd name="T14" fmla="*/ 110 w 552"/>
              <a:gd name="T15" fmla="*/ 0 h 274"/>
              <a:gd name="T16" fmla="*/ 125 w 552"/>
              <a:gd name="T17" fmla="*/ 0 h 274"/>
              <a:gd name="T18" fmla="*/ 139 w 552"/>
              <a:gd name="T19" fmla="*/ 0 h 274"/>
              <a:gd name="T20" fmla="*/ 154 w 552"/>
              <a:gd name="T21" fmla="*/ 0 h 274"/>
              <a:gd name="T22" fmla="*/ 168 w 552"/>
              <a:gd name="T23" fmla="*/ 0 h 274"/>
              <a:gd name="T24" fmla="*/ 182 w 552"/>
              <a:gd name="T25" fmla="*/ 0 h 274"/>
              <a:gd name="T26" fmla="*/ 197 w 552"/>
              <a:gd name="T27" fmla="*/ 0 h 274"/>
              <a:gd name="T28" fmla="*/ 211 w 552"/>
              <a:gd name="T29" fmla="*/ 0 h 274"/>
              <a:gd name="T30" fmla="*/ 226 w 552"/>
              <a:gd name="T31" fmla="*/ 0 h 274"/>
              <a:gd name="T32" fmla="*/ 240 w 552"/>
              <a:gd name="T33" fmla="*/ 0 h 274"/>
              <a:gd name="T34" fmla="*/ 254 w 552"/>
              <a:gd name="T35" fmla="*/ 0 h 274"/>
              <a:gd name="T36" fmla="*/ 269 w 552"/>
              <a:gd name="T37" fmla="*/ 0 h 274"/>
              <a:gd name="T38" fmla="*/ 283 w 552"/>
              <a:gd name="T39" fmla="*/ 0 h 274"/>
              <a:gd name="T40" fmla="*/ 298 w 552"/>
              <a:gd name="T41" fmla="*/ 0 h 274"/>
              <a:gd name="T42" fmla="*/ 312 w 552"/>
              <a:gd name="T43" fmla="*/ 0 h 274"/>
              <a:gd name="T44" fmla="*/ 326 w 552"/>
              <a:gd name="T45" fmla="*/ 0 h 274"/>
              <a:gd name="T46" fmla="*/ 341 w 552"/>
              <a:gd name="T47" fmla="*/ 0 h 274"/>
              <a:gd name="T48" fmla="*/ 355 w 552"/>
              <a:gd name="T49" fmla="*/ 0 h 274"/>
              <a:gd name="T50" fmla="*/ 369 w 552"/>
              <a:gd name="T51" fmla="*/ 0 h 274"/>
              <a:gd name="T52" fmla="*/ 384 w 552"/>
              <a:gd name="T53" fmla="*/ 0 h 274"/>
              <a:gd name="T54" fmla="*/ 398 w 552"/>
              <a:gd name="T55" fmla="*/ 0 h 274"/>
              <a:gd name="T56" fmla="*/ 413 w 552"/>
              <a:gd name="T57" fmla="*/ 0 h 274"/>
              <a:gd name="T58" fmla="*/ 427 w 552"/>
              <a:gd name="T59" fmla="*/ 0 h 274"/>
              <a:gd name="T60" fmla="*/ 441 w 552"/>
              <a:gd name="T61" fmla="*/ 0 h 274"/>
              <a:gd name="T62" fmla="*/ 456 w 552"/>
              <a:gd name="T63" fmla="*/ 5 h 274"/>
              <a:gd name="T64" fmla="*/ 470 w 552"/>
              <a:gd name="T65" fmla="*/ 19 h 274"/>
              <a:gd name="T66" fmla="*/ 475 w 552"/>
              <a:gd name="T67" fmla="*/ 38 h 274"/>
              <a:gd name="T68" fmla="*/ 485 w 552"/>
              <a:gd name="T69" fmla="*/ 58 h 274"/>
              <a:gd name="T70" fmla="*/ 489 w 552"/>
              <a:gd name="T71" fmla="*/ 106 h 274"/>
              <a:gd name="T72" fmla="*/ 499 w 552"/>
              <a:gd name="T73" fmla="*/ 149 h 274"/>
              <a:gd name="T74" fmla="*/ 504 w 552"/>
              <a:gd name="T75" fmla="*/ 206 h 274"/>
              <a:gd name="T76" fmla="*/ 513 w 552"/>
              <a:gd name="T77" fmla="*/ 240 h 274"/>
              <a:gd name="T78" fmla="*/ 518 w 552"/>
              <a:gd name="T79" fmla="*/ 264 h 274"/>
              <a:gd name="T80" fmla="*/ 528 w 552"/>
              <a:gd name="T81" fmla="*/ 274 h 274"/>
              <a:gd name="T82" fmla="*/ 542 w 552"/>
              <a:gd name="T83" fmla="*/ 26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2" h="274">
                <a:moveTo>
                  <a:pt x="0" y="0"/>
                </a:moveTo>
                <a:lnTo>
                  <a:pt x="5" y="0"/>
                </a:lnTo>
                <a:lnTo>
                  <a:pt x="10" y="0"/>
                </a:lnTo>
                <a:lnTo>
                  <a:pt x="15" y="0"/>
                </a:lnTo>
                <a:lnTo>
                  <a:pt x="19" y="0"/>
                </a:lnTo>
                <a:lnTo>
                  <a:pt x="24" y="0"/>
                </a:lnTo>
                <a:lnTo>
                  <a:pt x="29" y="0"/>
                </a:lnTo>
                <a:lnTo>
                  <a:pt x="34" y="0"/>
                </a:lnTo>
                <a:lnTo>
                  <a:pt x="39" y="0"/>
                </a:lnTo>
                <a:lnTo>
                  <a:pt x="43" y="0"/>
                </a:lnTo>
                <a:lnTo>
                  <a:pt x="48" y="0"/>
                </a:lnTo>
                <a:lnTo>
                  <a:pt x="53" y="0"/>
                </a:lnTo>
                <a:lnTo>
                  <a:pt x="58" y="0"/>
                </a:lnTo>
                <a:lnTo>
                  <a:pt x="62" y="0"/>
                </a:lnTo>
                <a:lnTo>
                  <a:pt x="67" y="0"/>
                </a:lnTo>
                <a:lnTo>
                  <a:pt x="72" y="0"/>
                </a:lnTo>
                <a:lnTo>
                  <a:pt x="77" y="0"/>
                </a:lnTo>
                <a:lnTo>
                  <a:pt x="82" y="0"/>
                </a:lnTo>
                <a:lnTo>
                  <a:pt x="86" y="0"/>
                </a:lnTo>
                <a:lnTo>
                  <a:pt x="91" y="0"/>
                </a:lnTo>
                <a:lnTo>
                  <a:pt x="96" y="0"/>
                </a:lnTo>
                <a:lnTo>
                  <a:pt x="101" y="0"/>
                </a:lnTo>
                <a:lnTo>
                  <a:pt x="106" y="0"/>
                </a:lnTo>
                <a:lnTo>
                  <a:pt x="110" y="0"/>
                </a:lnTo>
                <a:lnTo>
                  <a:pt x="115" y="0"/>
                </a:lnTo>
                <a:lnTo>
                  <a:pt x="120" y="0"/>
                </a:lnTo>
                <a:lnTo>
                  <a:pt x="125" y="0"/>
                </a:lnTo>
                <a:lnTo>
                  <a:pt x="130" y="0"/>
                </a:lnTo>
                <a:lnTo>
                  <a:pt x="134" y="0"/>
                </a:lnTo>
                <a:lnTo>
                  <a:pt x="139" y="0"/>
                </a:lnTo>
                <a:lnTo>
                  <a:pt x="144" y="0"/>
                </a:lnTo>
                <a:lnTo>
                  <a:pt x="149" y="0"/>
                </a:lnTo>
                <a:lnTo>
                  <a:pt x="154" y="0"/>
                </a:lnTo>
                <a:lnTo>
                  <a:pt x="158" y="0"/>
                </a:lnTo>
                <a:lnTo>
                  <a:pt x="163" y="0"/>
                </a:lnTo>
                <a:lnTo>
                  <a:pt x="168" y="0"/>
                </a:lnTo>
                <a:lnTo>
                  <a:pt x="173" y="0"/>
                </a:lnTo>
                <a:lnTo>
                  <a:pt x="178" y="0"/>
                </a:lnTo>
                <a:lnTo>
                  <a:pt x="182" y="0"/>
                </a:lnTo>
                <a:lnTo>
                  <a:pt x="187" y="0"/>
                </a:lnTo>
                <a:lnTo>
                  <a:pt x="192" y="0"/>
                </a:lnTo>
                <a:lnTo>
                  <a:pt x="197" y="0"/>
                </a:lnTo>
                <a:lnTo>
                  <a:pt x="202" y="0"/>
                </a:lnTo>
                <a:lnTo>
                  <a:pt x="206" y="0"/>
                </a:lnTo>
                <a:lnTo>
                  <a:pt x="211" y="0"/>
                </a:lnTo>
                <a:lnTo>
                  <a:pt x="216" y="0"/>
                </a:lnTo>
                <a:lnTo>
                  <a:pt x="221" y="0"/>
                </a:lnTo>
                <a:lnTo>
                  <a:pt x="226" y="0"/>
                </a:lnTo>
                <a:lnTo>
                  <a:pt x="230" y="0"/>
                </a:lnTo>
                <a:lnTo>
                  <a:pt x="235" y="0"/>
                </a:lnTo>
                <a:lnTo>
                  <a:pt x="240" y="0"/>
                </a:lnTo>
                <a:lnTo>
                  <a:pt x="245" y="0"/>
                </a:lnTo>
                <a:lnTo>
                  <a:pt x="250" y="0"/>
                </a:lnTo>
                <a:lnTo>
                  <a:pt x="254" y="0"/>
                </a:lnTo>
                <a:lnTo>
                  <a:pt x="259" y="0"/>
                </a:lnTo>
                <a:lnTo>
                  <a:pt x="264" y="0"/>
                </a:lnTo>
                <a:lnTo>
                  <a:pt x="269" y="0"/>
                </a:lnTo>
                <a:lnTo>
                  <a:pt x="274" y="0"/>
                </a:lnTo>
                <a:lnTo>
                  <a:pt x="278" y="0"/>
                </a:lnTo>
                <a:lnTo>
                  <a:pt x="283" y="0"/>
                </a:lnTo>
                <a:lnTo>
                  <a:pt x="288" y="0"/>
                </a:lnTo>
                <a:lnTo>
                  <a:pt x="293" y="0"/>
                </a:lnTo>
                <a:lnTo>
                  <a:pt x="298" y="0"/>
                </a:lnTo>
                <a:lnTo>
                  <a:pt x="302" y="0"/>
                </a:lnTo>
                <a:lnTo>
                  <a:pt x="307" y="0"/>
                </a:lnTo>
                <a:lnTo>
                  <a:pt x="312" y="0"/>
                </a:lnTo>
                <a:lnTo>
                  <a:pt x="317" y="0"/>
                </a:lnTo>
                <a:lnTo>
                  <a:pt x="322" y="0"/>
                </a:lnTo>
                <a:lnTo>
                  <a:pt x="326" y="0"/>
                </a:lnTo>
                <a:lnTo>
                  <a:pt x="331" y="0"/>
                </a:lnTo>
                <a:lnTo>
                  <a:pt x="336" y="0"/>
                </a:lnTo>
                <a:lnTo>
                  <a:pt x="341" y="0"/>
                </a:lnTo>
                <a:lnTo>
                  <a:pt x="345" y="0"/>
                </a:lnTo>
                <a:lnTo>
                  <a:pt x="350" y="0"/>
                </a:lnTo>
                <a:lnTo>
                  <a:pt x="355" y="0"/>
                </a:lnTo>
                <a:lnTo>
                  <a:pt x="360" y="0"/>
                </a:lnTo>
                <a:lnTo>
                  <a:pt x="365" y="0"/>
                </a:lnTo>
                <a:lnTo>
                  <a:pt x="369" y="0"/>
                </a:lnTo>
                <a:lnTo>
                  <a:pt x="374" y="0"/>
                </a:lnTo>
                <a:lnTo>
                  <a:pt x="379" y="0"/>
                </a:lnTo>
                <a:lnTo>
                  <a:pt x="384" y="0"/>
                </a:lnTo>
                <a:lnTo>
                  <a:pt x="389" y="0"/>
                </a:lnTo>
                <a:lnTo>
                  <a:pt x="393" y="0"/>
                </a:lnTo>
                <a:lnTo>
                  <a:pt x="398" y="0"/>
                </a:lnTo>
                <a:lnTo>
                  <a:pt x="403" y="0"/>
                </a:lnTo>
                <a:lnTo>
                  <a:pt x="408" y="0"/>
                </a:lnTo>
                <a:lnTo>
                  <a:pt x="413" y="0"/>
                </a:lnTo>
                <a:lnTo>
                  <a:pt x="417" y="0"/>
                </a:lnTo>
                <a:lnTo>
                  <a:pt x="422" y="0"/>
                </a:lnTo>
                <a:lnTo>
                  <a:pt x="427" y="0"/>
                </a:lnTo>
                <a:lnTo>
                  <a:pt x="432" y="0"/>
                </a:lnTo>
                <a:lnTo>
                  <a:pt x="437" y="0"/>
                </a:lnTo>
                <a:lnTo>
                  <a:pt x="441" y="0"/>
                </a:lnTo>
                <a:lnTo>
                  <a:pt x="446" y="5"/>
                </a:lnTo>
                <a:lnTo>
                  <a:pt x="451" y="5"/>
                </a:lnTo>
                <a:lnTo>
                  <a:pt x="456" y="5"/>
                </a:lnTo>
                <a:lnTo>
                  <a:pt x="461" y="10"/>
                </a:lnTo>
                <a:lnTo>
                  <a:pt x="465" y="14"/>
                </a:lnTo>
                <a:lnTo>
                  <a:pt x="470" y="19"/>
                </a:lnTo>
                <a:lnTo>
                  <a:pt x="470" y="24"/>
                </a:lnTo>
                <a:lnTo>
                  <a:pt x="475" y="29"/>
                </a:lnTo>
                <a:lnTo>
                  <a:pt x="475" y="38"/>
                </a:lnTo>
                <a:lnTo>
                  <a:pt x="480" y="43"/>
                </a:lnTo>
                <a:lnTo>
                  <a:pt x="480" y="48"/>
                </a:lnTo>
                <a:lnTo>
                  <a:pt x="485" y="58"/>
                </a:lnTo>
                <a:lnTo>
                  <a:pt x="485" y="72"/>
                </a:lnTo>
                <a:lnTo>
                  <a:pt x="489" y="82"/>
                </a:lnTo>
                <a:lnTo>
                  <a:pt x="489" y="106"/>
                </a:lnTo>
                <a:lnTo>
                  <a:pt x="494" y="115"/>
                </a:lnTo>
                <a:lnTo>
                  <a:pt x="494" y="139"/>
                </a:lnTo>
                <a:lnTo>
                  <a:pt x="499" y="149"/>
                </a:lnTo>
                <a:lnTo>
                  <a:pt x="499" y="173"/>
                </a:lnTo>
                <a:lnTo>
                  <a:pt x="504" y="182"/>
                </a:lnTo>
                <a:lnTo>
                  <a:pt x="504" y="206"/>
                </a:lnTo>
                <a:lnTo>
                  <a:pt x="509" y="216"/>
                </a:lnTo>
                <a:lnTo>
                  <a:pt x="509" y="230"/>
                </a:lnTo>
                <a:lnTo>
                  <a:pt x="513" y="240"/>
                </a:lnTo>
                <a:lnTo>
                  <a:pt x="513" y="254"/>
                </a:lnTo>
                <a:lnTo>
                  <a:pt x="518" y="259"/>
                </a:lnTo>
                <a:lnTo>
                  <a:pt x="518" y="264"/>
                </a:lnTo>
                <a:lnTo>
                  <a:pt x="528" y="274"/>
                </a:lnTo>
                <a:lnTo>
                  <a:pt x="523" y="274"/>
                </a:lnTo>
                <a:lnTo>
                  <a:pt x="528" y="274"/>
                </a:lnTo>
                <a:lnTo>
                  <a:pt x="533" y="274"/>
                </a:lnTo>
                <a:lnTo>
                  <a:pt x="537" y="269"/>
                </a:lnTo>
                <a:lnTo>
                  <a:pt x="542" y="264"/>
                </a:lnTo>
                <a:lnTo>
                  <a:pt x="552" y="254"/>
                </a:lnTo>
                <a:lnTo>
                  <a:pt x="552" y="250"/>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0" name="Freeform 60">
            <a:extLst>
              <a:ext uri="{FF2B5EF4-FFF2-40B4-BE49-F238E27FC236}">
                <a16:creationId xmlns:a16="http://schemas.microsoft.com/office/drawing/2014/main" id="{81348351-018A-4A27-91B2-929EE807F0FB}"/>
              </a:ext>
            </a:extLst>
          </p:cNvPr>
          <p:cNvSpPr>
            <a:spLocks/>
          </p:cNvSpPr>
          <p:nvPr/>
        </p:nvSpPr>
        <p:spPr bwMode="auto">
          <a:xfrm>
            <a:off x="3765550" y="2103438"/>
            <a:ext cx="531813" cy="2047875"/>
          </a:xfrm>
          <a:custGeom>
            <a:avLst/>
            <a:gdLst>
              <a:gd name="T0" fmla="*/ 9 w 335"/>
              <a:gd name="T1" fmla="*/ 921 h 1290"/>
              <a:gd name="T2" fmla="*/ 14 w 335"/>
              <a:gd name="T3" fmla="*/ 907 h 1290"/>
              <a:gd name="T4" fmla="*/ 24 w 335"/>
              <a:gd name="T5" fmla="*/ 887 h 1290"/>
              <a:gd name="T6" fmla="*/ 29 w 335"/>
              <a:gd name="T7" fmla="*/ 873 h 1290"/>
              <a:gd name="T8" fmla="*/ 38 w 335"/>
              <a:gd name="T9" fmla="*/ 859 h 1290"/>
              <a:gd name="T10" fmla="*/ 43 w 335"/>
              <a:gd name="T11" fmla="*/ 844 h 1290"/>
              <a:gd name="T12" fmla="*/ 57 w 335"/>
              <a:gd name="T13" fmla="*/ 835 h 1290"/>
              <a:gd name="T14" fmla="*/ 67 w 335"/>
              <a:gd name="T15" fmla="*/ 815 h 1290"/>
              <a:gd name="T16" fmla="*/ 72 w 335"/>
              <a:gd name="T17" fmla="*/ 801 h 1290"/>
              <a:gd name="T18" fmla="*/ 81 w 335"/>
              <a:gd name="T19" fmla="*/ 767 h 1290"/>
              <a:gd name="T20" fmla="*/ 86 w 335"/>
              <a:gd name="T21" fmla="*/ 715 h 1290"/>
              <a:gd name="T22" fmla="*/ 96 w 335"/>
              <a:gd name="T23" fmla="*/ 638 h 1290"/>
              <a:gd name="T24" fmla="*/ 100 w 335"/>
              <a:gd name="T25" fmla="*/ 518 h 1290"/>
              <a:gd name="T26" fmla="*/ 110 w 335"/>
              <a:gd name="T27" fmla="*/ 403 h 1290"/>
              <a:gd name="T28" fmla="*/ 115 w 335"/>
              <a:gd name="T29" fmla="*/ 269 h 1290"/>
              <a:gd name="T30" fmla="*/ 124 w 335"/>
              <a:gd name="T31" fmla="*/ 173 h 1290"/>
              <a:gd name="T32" fmla="*/ 129 w 335"/>
              <a:gd name="T33" fmla="*/ 96 h 1290"/>
              <a:gd name="T34" fmla="*/ 139 w 335"/>
              <a:gd name="T35" fmla="*/ 48 h 1290"/>
              <a:gd name="T36" fmla="*/ 144 w 335"/>
              <a:gd name="T37" fmla="*/ 9 h 1290"/>
              <a:gd name="T38" fmla="*/ 163 w 335"/>
              <a:gd name="T39" fmla="*/ 9 h 1290"/>
              <a:gd name="T40" fmla="*/ 168 w 335"/>
              <a:gd name="T41" fmla="*/ 29 h 1290"/>
              <a:gd name="T42" fmla="*/ 177 w 335"/>
              <a:gd name="T43" fmla="*/ 53 h 1290"/>
              <a:gd name="T44" fmla="*/ 182 w 335"/>
              <a:gd name="T45" fmla="*/ 91 h 1290"/>
              <a:gd name="T46" fmla="*/ 192 w 335"/>
              <a:gd name="T47" fmla="*/ 120 h 1290"/>
              <a:gd name="T48" fmla="*/ 196 w 335"/>
              <a:gd name="T49" fmla="*/ 149 h 1290"/>
              <a:gd name="T50" fmla="*/ 206 w 335"/>
              <a:gd name="T51" fmla="*/ 168 h 1290"/>
              <a:gd name="T52" fmla="*/ 211 w 335"/>
              <a:gd name="T53" fmla="*/ 182 h 1290"/>
              <a:gd name="T54" fmla="*/ 225 w 335"/>
              <a:gd name="T55" fmla="*/ 201 h 1290"/>
              <a:gd name="T56" fmla="*/ 230 w 335"/>
              <a:gd name="T57" fmla="*/ 221 h 1290"/>
              <a:gd name="T58" fmla="*/ 240 w 335"/>
              <a:gd name="T59" fmla="*/ 249 h 1290"/>
              <a:gd name="T60" fmla="*/ 244 w 335"/>
              <a:gd name="T61" fmla="*/ 297 h 1290"/>
              <a:gd name="T62" fmla="*/ 254 w 335"/>
              <a:gd name="T63" fmla="*/ 369 h 1290"/>
              <a:gd name="T64" fmla="*/ 259 w 335"/>
              <a:gd name="T65" fmla="*/ 494 h 1290"/>
              <a:gd name="T66" fmla="*/ 268 w 335"/>
              <a:gd name="T67" fmla="*/ 609 h 1290"/>
              <a:gd name="T68" fmla="*/ 273 w 335"/>
              <a:gd name="T69" fmla="*/ 763 h 1290"/>
              <a:gd name="T70" fmla="*/ 283 w 335"/>
              <a:gd name="T71" fmla="*/ 887 h 1290"/>
              <a:gd name="T72" fmla="*/ 288 w 335"/>
              <a:gd name="T73" fmla="*/ 998 h 1290"/>
              <a:gd name="T74" fmla="*/ 297 w 335"/>
              <a:gd name="T75" fmla="*/ 1089 h 1290"/>
              <a:gd name="T76" fmla="*/ 302 w 335"/>
              <a:gd name="T77" fmla="*/ 1175 h 1290"/>
              <a:gd name="T78" fmla="*/ 311 w 335"/>
              <a:gd name="T79" fmla="*/ 1228 h 1290"/>
              <a:gd name="T80" fmla="*/ 316 w 335"/>
              <a:gd name="T81" fmla="*/ 1266 h 1290"/>
              <a:gd name="T82" fmla="*/ 326 w 335"/>
              <a:gd name="T83" fmla="*/ 1286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1290">
                <a:moveTo>
                  <a:pt x="0" y="931"/>
                </a:moveTo>
                <a:lnTo>
                  <a:pt x="5" y="926"/>
                </a:lnTo>
                <a:lnTo>
                  <a:pt x="9" y="921"/>
                </a:lnTo>
                <a:lnTo>
                  <a:pt x="9" y="916"/>
                </a:lnTo>
                <a:lnTo>
                  <a:pt x="14" y="911"/>
                </a:lnTo>
                <a:lnTo>
                  <a:pt x="14" y="907"/>
                </a:lnTo>
                <a:lnTo>
                  <a:pt x="19" y="902"/>
                </a:lnTo>
                <a:lnTo>
                  <a:pt x="19" y="892"/>
                </a:lnTo>
                <a:lnTo>
                  <a:pt x="24" y="887"/>
                </a:lnTo>
                <a:lnTo>
                  <a:pt x="24" y="883"/>
                </a:lnTo>
                <a:lnTo>
                  <a:pt x="29" y="878"/>
                </a:lnTo>
                <a:lnTo>
                  <a:pt x="29" y="873"/>
                </a:lnTo>
                <a:lnTo>
                  <a:pt x="33" y="868"/>
                </a:lnTo>
                <a:lnTo>
                  <a:pt x="33" y="863"/>
                </a:lnTo>
                <a:lnTo>
                  <a:pt x="38" y="859"/>
                </a:lnTo>
                <a:lnTo>
                  <a:pt x="38" y="854"/>
                </a:lnTo>
                <a:lnTo>
                  <a:pt x="48" y="844"/>
                </a:lnTo>
                <a:lnTo>
                  <a:pt x="43" y="844"/>
                </a:lnTo>
                <a:lnTo>
                  <a:pt x="48" y="844"/>
                </a:lnTo>
                <a:lnTo>
                  <a:pt x="52" y="839"/>
                </a:lnTo>
                <a:lnTo>
                  <a:pt x="57" y="835"/>
                </a:lnTo>
                <a:lnTo>
                  <a:pt x="62" y="830"/>
                </a:lnTo>
                <a:lnTo>
                  <a:pt x="67" y="825"/>
                </a:lnTo>
                <a:lnTo>
                  <a:pt x="67" y="815"/>
                </a:lnTo>
                <a:lnTo>
                  <a:pt x="72" y="801"/>
                </a:lnTo>
                <a:lnTo>
                  <a:pt x="72" y="806"/>
                </a:lnTo>
                <a:lnTo>
                  <a:pt x="72" y="801"/>
                </a:lnTo>
                <a:lnTo>
                  <a:pt x="76" y="796"/>
                </a:lnTo>
                <a:lnTo>
                  <a:pt x="76" y="777"/>
                </a:lnTo>
                <a:lnTo>
                  <a:pt x="81" y="767"/>
                </a:lnTo>
                <a:lnTo>
                  <a:pt x="81" y="743"/>
                </a:lnTo>
                <a:lnTo>
                  <a:pt x="86" y="729"/>
                </a:lnTo>
                <a:lnTo>
                  <a:pt x="86" y="715"/>
                </a:lnTo>
                <a:lnTo>
                  <a:pt x="91" y="695"/>
                </a:lnTo>
                <a:lnTo>
                  <a:pt x="91" y="657"/>
                </a:lnTo>
                <a:lnTo>
                  <a:pt x="96" y="638"/>
                </a:lnTo>
                <a:lnTo>
                  <a:pt x="96" y="590"/>
                </a:lnTo>
                <a:lnTo>
                  <a:pt x="100" y="566"/>
                </a:lnTo>
                <a:lnTo>
                  <a:pt x="100" y="518"/>
                </a:lnTo>
                <a:lnTo>
                  <a:pt x="105" y="489"/>
                </a:lnTo>
                <a:lnTo>
                  <a:pt x="105" y="432"/>
                </a:lnTo>
                <a:lnTo>
                  <a:pt x="110" y="403"/>
                </a:lnTo>
                <a:lnTo>
                  <a:pt x="110" y="350"/>
                </a:lnTo>
                <a:lnTo>
                  <a:pt x="115" y="321"/>
                </a:lnTo>
                <a:lnTo>
                  <a:pt x="115" y="269"/>
                </a:lnTo>
                <a:lnTo>
                  <a:pt x="120" y="240"/>
                </a:lnTo>
                <a:lnTo>
                  <a:pt x="120" y="192"/>
                </a:lnTo>
                <a:lnTo>
                  <a:pt x="124" y="173"/>
                </a:lnTo>
                <a:lnTo>
                  <a:pt x="124" y="149"/>
                </a:lnTo>
                <a:lnTo>
                  <a:pt x="129" y="129"/>
                </a:lnTo>
                <a:lnTo>
                  <a:pt x="129" y="96"/>
                </a:lnTo>
                <a:lnTo>
                  <a:pt x="134" y="81"/>
                </a:lnTo>
                <a:lnTo>
                  <a:pt x="134" y="57"/>
                </a:lnTo>
                <a:lnTo>
                  <a:pt x="139" y="48"/>
                </a:lnTo>
                <a:lnTo>
                  <a:pt x="139" y="29"/>
                </a:lnTo>
                <a:lnTo>
                  <a:pt x="144" y="24"/>
                </a:lnTo>
                <a:lnTo>
                  <a:pt x="144" y="9"/>
                </a:lnTo>
                <a:lnTo>
                  <a:pt x="148" y="5"/>
                </a:lnTo>
                <a:lnTo>
                  <a:pt x="153" y="0"/>
                </a:lnTo>
                <a:lnTo>
                  <a:pt x="163" y="9"/>
                </a:lnTo>
                <a:lnTo>
                  <a:pt x="163" y="19"/>
                </a:lnTo>
                <a:lnTo>
                  <a:pt x="168" y="24"/>
                </a:lnTo>
                <a:lnTo>
                  <a:pt x="168" y="29"/>
                </a:lnTo>
                <a:lnTo>
                  <a:pt x="172" y="33"/>
                </a:lnTo>
                <a:lnTo>
                  <a:pt x="172" y="48"/>
                </a:lnTo>
                <a:lnTo>
                  <a:pt x="177" y="53"/>
                </a:lnTo>
                <a:lnTo>
                  <a:pt x="177" y="67"/>
                </a:lnTo>
                <a:lnTo>
                  <a:pt x="182" y="72"/>
                </a:lnTo>
                <a:lnTo>
                  <a:pt x="182" y="91"/>
                </a:lnTo>
                <a:lnTo>
                  <a:pt x="187" y="96"/>
                </a:lnTo>
                <a:lnTo>
                  <a:pt x="187" y="110"/>
                </a:lnTo>
                <a:lnTo>
                  <a:pt x="192" y="120"/>
                </a:lnTo>
                <a:lnTo>
                  <a:pt x="192" y="129"/>
                </a:lnTo>
                <a:lnTo>
                  <a:pt x="196" y="139"/>
                </a:lnTo>
                <a:lnTo>
                  <a:pt x="196" y="149"/>
                </a:lnTo>
                <a:lnTo>
                  <a:pt x="201" y="153"/>
                </a:lnTo>
                <a:lnTo>
                  <a:pt x="201" y="163"/>
                </a:lnTo>
                <a:lnTo>
                  <a:pt x="206" y="168"/>
                </a:lnTo>
                <a:lnTo>
                  <a:pt x="206" y="173"/>
                </a:lnTo>
                <a:lnTo>
                  <a:pt x="211" y="177"/>
                </a:lnTo>
                <a:lnTo>
                  <a:pt x="211" y="182"/>
                </a:lnTo>
                <a:lnTo>
                  <a:pt x="220" y="192"/>
                </a:lnTo>
                <a:lnTo>
                  <a:pt x="220" y="197"/>
                </a:lnTo>
                <a:lnTo>
                  <a:pt x="225" y="201"/>
                </a:lnTo>
                <a:lnTo>
                  <a:pt x="225" y="206"/>
                </a:lnTo>
                <a:lnTo>
                  <a:pt x="230" y="211"/>
                </a:lnTo>
                <a:lnTo>
                  <a:pt x="230" y="221"/>
                </a:lnTo>
                <a:lnTo>
                  <a:pt x="235" y="225"/>
                </a:lnTo>
                <a:lnTo>
                  <a:pt x="235" y="240"/>
                </a:lnTo>
                <a:lnTo>
                  <a:pt x="240" y="249"/>
                </a:lnTo>
                <a:lnTo>
                  <a:pt x="240" y="273"/>
                </a:lnTo>
                <a:lnTo>
                  <a:pt x="244" y="283"/>
                </a:lnTo>
                <a:lnTo>
                  <a:pt x="244" y="297"/>
                </a:lnTo>
                <a:lnTo>
                  <a:pt x="249" y="316"/>
                </a:lnTo>
                <a:lnTo>
                  <a:pt x="249" y="350"/>
                </a:lnTo>
                <a:lnTo>
                  <a:pt x="254" y="369"/>
                </a:lnTo>
                <a:lnTo>
                  <a:pt x="254" y="417"/>
                </a:lnTo>
                <a:lnTo>
                  <a:pt x="259" y="441"/>
                </a:lnTo>
                <a:lnTo>
                  <a:pt x="259" y="494"/>
                </a:lnTo>
                <a:lnTo>
                  <a:pt x="264" y="518"/>
                </a:lnTo>
                <a:lnTo>
                  <a:pt x="264" y="580"/>
                </a:lnTo>
                <a:lnTo>
                  <a:pt x="268" y="609"/>
                </a:lnTo>
                <a:lnTo>
                  <a:pt x="268" y="671"/>
                </a:lnTo>
                <a:lnTo>
                  <a:pt x="273" y="700"/>
                </a:lnTo>
                <a:lnTo>
                  <a:pt x="273" y="763"/>
                </a:lnTo>
                <a:lnTo>
                  <a:pt x="278" y="796"/>
                </a:lnTo>
                <a:lnTo>
                  <a:pt x="278" y="854"/>
                </a:lnTo>
                <a:lnTo>
                  <a:pt x="283" y="887"/>
                </a:lnTo>
                <a:lnTo>
                  <a:pt x="283" y="945"/>
                </a:lnTo>
                <a:lnTo>
                  <a:pt x="288" y="969"/>
                </a:lnTo>
                <a:lnTo>
                  <a:pt x="288" y="998"/>
                </a:lnTo>
                <a:lnTo>
                  <a:pt x="292" y="1022"/>
                </a:lnTo>
                <a:lnTo>
                  <a:pt x="292" y="1070"/>
                </a:lnTo>
                <a:lnTo>
                  <a:pt x="297" y="1089"/>
                </a:lnTo>
                <a:lnTo>
                  <a:pt x="297" y="1127"/>
                </a:lnTo>
                <a:lnTo>
                  <a:pt x="302" y="1146"/>
                </a:lnTo>
                <a:lnTo>
                  <a:pt x="302" y="1175"/>
                </a:lnTo>
                <a:lnTo>
                  <a:pt x="307" y="1190"/>
                </a:lnTo>
                <a:lnTo>
                  <a:pt x="307" y="1214"/>
                </a:lnTo>
                <a:lnTo>
                  <a:pt x="311" y="1228"/>
                </a:lnTo>
                <a:lnTo>
                  <a:pt x="311" y="1247"/>
                </a:lnTo>
                <a:lnTo>
                  <a:pt x="316" y="1252"/>
                </a:lnTo>
                <a:lnTo>
                  <a:pt x="316" y="1266"/>
                </a:lnTo>
                <a:lnTo>
                  <a:pt x="321" y="1271"/>
                </a:lnTo>
                <a:lnTo>
                  <a:pt x="321" y="1281"/>
                </a:lnTo>
                <a:lnTo>
                  <a:pt x="326" y="1286"/>
                </a:lnTo>
                <a:lnTo>
                  <a:pt x="331" y="1290"/>
                </a:lnTo>
                <a:lnTo>
                  <a:pt x="335" y="1286"/>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1" name="Freeform 61">
            <a:extLst>
              <a:ext uri="{FF2B5EF4-FFF2-40B4-BE49-F238E27FC236}">
                <a16:creationId xmlns:a16="http://schemas.microsoft.com/office/drawing/2014/main" id="{C6861709-F2A8-4405-BC04-000B5A1FFB5E}"/>
              </a:ext>
            </a:extLst>
          </p:cNvPr>
          <p:cNvSpPr>
            <a:spLocks/>
          </p:cNvSpPr>
          <p:nvPr/>
        </p:nvSpPr>
        <p:spPr bwMode="auto">
          <a:xfrm>
            <a:off x="4297363" y="2628900"/>
            <a:ext cx="601662" cy="1516063"/>
          </a:xfrm>
          <a:custGeom>
            <a:avLst/>
            <a:gdLst>
              <a:gd name="T0" fmla="*/ 10 w 379"/>
              <a:gd name="T1" fmla="*/ 945 h 955"/>
              <a:gd name="T2" fmla="*/ 15 w 379"/>
              <a:gd name="T3" fmla="*/ 931 h 955"/>
              <a:gd name="T4" fmla="*/ 29 w 379"/>
              <a:gd name="T5" fmla="*/ 911 h 955"/>
              <a:gd name="T6" fmla="*/ 44 w 379"/>
              <a:gd name="T7" fmla="*/ 902 h 955"/>
              <a:gd name="T8" fmla="*/ 58 w 379"/>
              <a:gd name="T9" fmla="*/ 897 h 955"/>
              <a:gd name="T10" fmla="*/ 68 w 379"/>
              <a:gd name="T11" fmla="*/ 883 h 955"/>
              <a:gd name="T12" fmla="*/ 72 w 379"/>
              <a:gd name="T13" fmla="*/ 859 h 955"/>
              <a:gd name="T14" fmla="*/ 82 w 379"/>
              <a:gd name="T15" fmla="*/ 815 h 955"/>
              <a:gd name="T16" fmla="*/ 87 w 379"/>
              <a:gd name="T17" fmla="*/ 748 h 955"/>
              <a:gd name="T18" fmla="*/ 96 w 379"/>
              <a:gd name="T19" fmla="*/ 676 h 955"/>
              <a:gd name="T20" fmla="*/ 101 w 379"/>
              <a:gd name="T21" fmla="*/ 580 h 955"/>
              <a:gd name="T22" fmla="*/ 111 w 379"/>
              <a:gd name="T23" fmla="*/ 499 h 955"/>
              <a:gd name="T24" fmla="*/ 116 w 379"/>
              <a:gd name="T25" fmla="*/ 417 h 955"/>
              <a:gd name="T26" fmla="*/ 125 w 379"/>
              <a:gd name="T27" fmla="*/ 345 h 955"/>
              <a:gd name="T28" fmla="*/ 130 w 379"/>
              <a:gd name="T29" fmla="*/ 269 h 955"/>
              <a:gd name="T30" fmla="*/ 140 w 379"/>
              <a:gd name="T31" fmla="*/ 211 h 955"/>
              <a:gd name="T32" fmla="*/ 144 w 379"/>
              <a:gd name="T33" fmla="*/ 153 h 955"/>
              <a:gd name="T34" fmla="*/ 154 w 379"/>
              <a:gd name="T35" fmla="*/ 125 h 955"/>
              <a:gd name="T36" fmla="*/ 159 w 379"/>
              <a:gd name="T37" fmla="*/ 86 h 955"/>
              <a:gd name="T38" fmla="*/ 168 w 379"/>
              <a:gd name="T39" fmla="*/ 67 h 955"/>
              <a:gd name="T40" fmla="*/ 183 w 379"/>
              <a:gd name="T41" fmla="*/ 43 h 955"/>
              <a:gd name="T42" fmla="*/ 192 w 379"/>
              <a:gd name="T43" fmla="*/ 29 h 955"/>
              <a:gd name="T44" fmla="*/ 207 w 379"/>
              <a:gd name="T45" fmla="*/ 14 h 955"/>
              <a:gd name="T46" fmla="*/ 221 w 379"/>
              <a:gd name="T47" fmla="*/ 0 h 955"/>
              <a:gd name="T48" fmla="*/ 236 w 379"/>
              <a:gd name="T49" fmla="*/ 9 h 955"/>
              <a:gd name="T50" fmla="*/ 245 w 379"/>
              <a:gd name="T51" fmla="*/ 24 h 955"/>
              <a:gd name="T52" fmla="*/ 250 w 379"/>
              <a:gd name="T53" fmla="*/ 53 h 955"/>
              <a:gd name="T54" fmla="*/ 259 w 379"/>
              <a:gd name="T55" fmla="*/ 81 h 955"/>
              <a:gd name="T56" fmla="*/ 264 w 379"/>
              <a:gd name="T57" fmla="*/ 125 h 955"/>
              <a:gd name="T58" fmla="*/ 274 w 379"/>
              <a:gd name="T59" fmla="*/ 163 h 955"/>
              <a:gd name="T60" fmla="*/ 279 w 379"/>
              <a:gd name="T61" fmla="*/ 197 h 955"/>
              <a:gd name="T62" fmla="*/ 288 w 379"/>
              <a:gd name="T63" fmla="*/ 230 h 955"/>
              <a:gd name="T64" fmla="*/ 293 w 379"/>
              <a:gd name="T65" fmla="*/ 273 h 955"/>
              <a:gd name="T66" fmla="*/ 303 w 379"/>
              <a:gd name="T67" fmla="*/ 307 h 955"/>
              <a:gd name="T68" fmla="*/ 307 w 379"/>
              <a:gd name="T69" fmla="*/ 340 h 955"/>
              <a:gd name="T70" fmla="*/ 317 w 379"/>
              <a:gd name="T71" fmla="*/ 364 h 955"/>
              <a:gd name="T72" fmla="*/ 322 w 379"/>
              <a:gd name="T73" fmla="*/ 393 h 955"/>
              <a:gd name="T74" fmla="*/ 331 w 379"/>
              <a:gd name="T75" fmla="*/ 412 h 955"/>
              <a:gd name="T76" fmla="*/ 336 w 379"/>
              <a:gd name="T77" fmla="*/ 432 h 955"/>
              <a:gd name="T78" fmla="*/ 351 w 379"/>
              <a:gd name="T79" fmla="*/ 456 h 955"/>
              <a:gd name="T80" fmla="*/ 360 w 379"/>
              <a:gd name="T81" fmla="*/ 475 h 955"/>
              <a:gd name="T82" fmla="*/ 375 w 379"/>
              <a:gd name="T83" fmla="*/ 494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9" h="955">
                <a:moveTo>
                  <a:pt x="0" y="955"/>
                </a:moveTo>
                <a:lnTo>
                  <a:pt x="5" y="950"/>
                </a:lnTo>
                <a:lnTo>
                  <a:pt x="10" y="945"/>
                </a:lnTo>
                <a:lnTo>
                  <a:pt x="10" y="940"/>
                </a:lnTo>
                <a:lnTo>
                  <a:pt x="15" y="935"/>
                </a:lnTo>
                <a:lnTo>
                  <a:pt x="15" y="931"/>
                </a:lnTo>
                <a:lnTo>
                  <a:pt x="24" y="921"/>
                </a:lnTo>
                <a:lnTo>
                  <a:pt x="24" y="916"/>
                </a:lnTo>
                <a:lnTo>
                  <a:pt x="29" y="911"/>
                </a:lnTo>
                <a:lnTo>
                  <a:pt x="34" y="907"/>
                </a:lnTo>
                <a:lnTo>
                  <a:pt x="39" y="902"/>
                </a:lnTo>
                <a:lnTo>
                  <a:pt x="44" y="902"/>
                </a:lnTo>
                <a:lnTo>
                  <a:pt x="48" y="902"/>
                </a:lnTo>
                <a:lnTo>
                  <a:pt x="53" y="902"/>
                </a:lnTo>
                <a:lnTo>
                  <a:pt x="58" y="897"/>
                </a:lnTo>
                <a:lnTo>
                  <a:pt x="63" y="892"/>
                </a:lnTo>
                <a:lnTo>
                  <a:pt x="63" y="887"/>
                </a:lnTo>
                <a:lnTo>
                  <a:pt x="68" y="883"/>
                </a:lnTo>
                <a:lnTo>
                  <a:pt x="68" y="873"/>
                </a:lnTo>
                <a:lnTo>
                  <a:pt x="72" y="863"/>
                </a:lnTo>
                <a:lnTo>
                  <a:pt x="72" y="859"/>
                </a:lnTo>
                <a:lnTo>
                  <a:pt x="77" y="849"/>
                </a:lnTo>
                <a:lnTo>
                  <a:pt x="77" y="830"/>
                </a:lnTo>
                <a:lnTo>
                  <a:pt x="82" y="815"/>
                </a:lnTo>
                <a:lnTo>
                  <a:pt x="82" y="791"/>
                </a:lnTo>
                <a:lnTo>
                  <a:pt x="87" y="777"/>
                </a:lnTo>
                <a:lnTo>
                  <a:pt x="87" y="748"/>
                </a:lnTo>
                <a:lnTo>
                  <a:pt x="92" y="729"/>
                </a:lnTo>
                <a:lnTo>
                  <a:pt x="92" y="695"/>
                </a:lnTo>
                <a:lnTo>
                  <a:pt x="96" y="676"/>
                </a:lnTo>
                <a:lnTo>
                  <a:pt x="96" y="638"/>
                </a:lnTo>
                <a:lnTo>
                  <a:pt x="101" y="619"/>
                </a:lnTo>
                <a:lnTo>
                  <a:pt x="101" y="580"/>
                </a:lnTo>
                <a:lnTo>
                  <a:pt x="106" y="556"/>
                </a:lnTo>
                <a:lnTo>
                  <a:pt x="106" y="518"/>
                </a:lnTo>
                <a:lnTo>
                  <a:pt x="111" y="499"/>
                </a:lnTo>
                <a:lnTo>
                  <a:pt x="111" y="475"/>
                </a:lnTo>
                <a:lnTo>
                  <a:pt x="116" y="456"/>
                </a:lnTo>
                <a:lnTo>
                  <a:pt x="116" y="417"/>
                </a:lnTo>
                <a:lnTo>
                  <a:pt x="120" y="398"/>
                </a:lnTo>
                <a:lnTo>
                  <a:pt x="120" y="364"/>
                </a:lnTo>
                <a:lnTo>
                  <a:pt x="125" y="345"/>
                </a:lnTo>
                <a:lnTo>
                  <a:pt x="125" y="312"/>
                </a:lnTo>
                <a:lnTo>
                  <a:pt x="130" y="297"/>
                </a:lnTo>
                <a:lnTo>
                  <a:pt x="130" y="269"/>
                </a:lnTo>
                <a:lnTo>
                  <a:pt x="135" y="254"/>
                </a:lnTo>
                <a:lnTo>
                  <a:pt x="135" y="225"/>
                </a:lnTo>
                <a:lnTo>
                  <a:pt x="140" y="211"/>
                </a:lnTo>
                <a:lnTo>
                  <a:pt x="140" y="187"/>
                </a:lnTo>
                <a:lnTo>
                  <a:pt x="144" y="173"/>
                </a:lnTo>
                <a:lnTo>
                  <a:pt x="144" y="153"/>
                </a:lnTo>
                <a:lnTo>
                  <a:pt x="149" y="144"/>
                </a:lnTo>
                <a:lnTo>
                  <a:pt x="149" y="134"/>
                </a:lnTo>
                <a:lnTo>
                  <a:pt x="154" y="125"/>
                </a:lnTo>
                <a:lnTo>
                  <a:pt x="154" y="105"/>
                </a:lnTo>
                <a:lnTo>
                  <a:pt x="159" y="101"/>
                </a:lnTo>
                <a:lnTo>
                  <a:pt x="159" y="86"/>
                </a:lnTo>
                <a:lnTo>
                  <a:pt x="164" y="81"/>
                </a:lnTo>
                <a:lnTo>
                  <a:pt x="164" y="72"/>
                </a:lnTo>
                <a:lnTo>
                  <a:pt x="168" y="67"/>
                </a:lnTo>
                <a:lnTo>
                  <a:pt x="168" y="57"/>
                </a:lnTo>
                <a:lnTo>
                  <a:pt x="173" y="53"/>
                </a:lnTo>
                <a:lnTo>
                  <a:pt x="183" y="43"/>
                </a:lnTo>
                <a:lnTo>
                  <a:pt x="183" y="38"/>
                </a:lnTo>
                <a:lnTo>
                  <a:pt x="188" y="33"/>
                </a:lnTo>
                <a:lnTo>
                  <a:pt x="192" y="29"/>
                </a:lnTo>
                <a:lnTo>
                  <a:pt x="197" y="24"/>
                </a:lnTo>
                <a:lnTo>
                  <a:pt x="202" y="19"/>
                </a:lnTo>
                <a:lnTo>
                  <a:pt x="207" y="14"/>
                </a:lnTo>
                <a:lnTo>
                  <a:pt x="216" y="5"/>
                </a:lnTo>
                <a:lnTo>
                  <a:pt x="216" y="0"/>
                </a:lnTo>
                <a:lnTo>
                  <a:pt x="221" y="0"/>
                </a:lnTo>
                <a:lnTo>
                  <a:pt x="226" y="0"/>
                </a:lnTo>
                <a:lnTo>
                  <a:pt x="231" y="0"/>
                </a:lnTo>
                <a:lnTo>
                  <a:pt x="236" y="9"/>
                </a:lnTo>
                <a:lnTo>
                  <a:pt x="240" y="14"/>
                </a:lnTo>
                <a:lnTo>
                  <a:pt x="240" y="19"/>
                </a:lnTo>
                <a:lnTo>
                  <a:pt x="245" y="24"/>
                </a:lnTo>
                <a:lnTo>
                  <a:pt x="245" y="33"/>
                </a:lnTo>
                <a:lnTo>
                  <a:pt x="250" y="38"/>
                </a:lnTo>
                <a:lnTo>
                  <a:pt x="250" y="53"/>
                </a:lnTo>
                <a:lnTo>
                  <a:pt x="255" y="62"/>
                </a:lnTo>
                <a:lnTo>
                  <a:pt x="255" y="77"/>
                </a:lnTo>
                <a:lnTo>
                  <a:pt x="259" y="81"/>
                </a:lnTo>
                <a:lnTo>
                  <a:pt x="259" y="101"/>
                </a:lnTo>
                <a:lnTo>
                  <a:pt x="264" y="110"/>
                </a:lnTo>
                <a:lnTo>
                  <a:pt x="264" y="125"/>
                </a:lnTo>
                <a:lnTo>
                  <a:pt x="269" y="134"/>
                </a:lnTo>
                <a:lnTo>
                  <a:pt x="269" y="153"/>
                </a:lnTo>
                <a:lnTo>
                  <a:pt x="274" y="163"/>
                </a:lnTo>
                <a:lnTo>
                  <a:pt x="274" y="168"/>
                </a:lnTo>
                <a:lnTo>
                  <a:pt x="279" y="177"/>
                </a:lnTo>
                <a:lnTo>
                  <a:pt x="279" y="197"/>
                </a:lnTo>
                <a:lnTo>
                  <a:pt x="283" y="206"/>
                </a:lnTo>
                <a:lnTo>
                  <a:pt x="283" y="221"/>
                </a:lnTo>
                <a:lnTo>
                  <a:pt x="288" y="230"/>
                </a:lnTo>
                <a:lnTo>
                  <a:pt x="288" y="249"/>
                </a:lnTo>
                <a:lnTo>
                  <a:pt x="293" y="254"/>
                </a:lnTo>
                <a:lnTo>
                  <a:pt x="293" y="273"/>
                </a:lnTo>
                <a:lnTo>
                  <a:pt x="298" y="283"/>
                </a:lnTo>
                <a:lnTo>
                  <a:pt x="298" y="297"/>
                </a:lnTo>
                <a:lnTo>
                  <a:pt x="303" y="307"/>
                </a:lnTo>
                <a:lnTo>
                  <a:pt x="303" y="321"/>
                </a:lnTo>
                <a:lnTo>
                  <a:pt x="307" y="326"/>
                </a:lnTo>
                <a:lnTo>
                  <a:pt x="307" y="340"/>
                </a:lnTo>
                <a:lnTo>
                  <a:pt x="312" y="350"/>
                </a:lnTo>
                <a:lnTo>
                  <a:pt x="312" y="355"/>
                </a:lnTo>
                <a:lnTo>
                  <a:pt x="317" y="364"/>
                </a:lnTo>
                <a:lnTo>
                  <a:pt x="317" y="379"/>
                </a:lnTo>
                <a:lnTo>
                  <a:pt x="322" y="384"/>
                </a:lnTo>
                <a:lnTo>
                  <a:pt x="322" y="393"/>
                </a:lnTo>
                <a:lnTo>
                  <a:pt x="327" y="398"/>
                </a:lnTo>
                <a:lnTo>
                  <a:pt x="327" y="408"/>
                </a:lnTo>
                <a:lnTo>
                  <a:pt x="331" y="412"/>
                </a:lnTo>
                <a:lnTo>
                  <a:pt x="331" y="422"/>
                </a:lnTo>
                <a:lnTo>
                  <a:pt x="336" y="427"/>
                </a:lnTo>
                <a:lnTo>
                  <a:pt x="336" y="432"/>
                </a:lnTo>
                <a:lnTo>
                  <a:pt x="341" y="436"/>
                </a:lnTo>
                <a:lnTo>
                  <a:pt x="341" y="446"/>
                </a:lnTo>
                <a:lnTo>
                  <a:pt x="351" y="456"/>
                </a:lnTo>
                <a:lnTo>
                  <a:pt x="351" y="460"/>
                </a:lnTo>
                <a:lnTo>
                  <a:pt x="360" y="470"/>
                </a:lnTo>
                <a:lnTo>
                  <a:pt x="360" y="475"/>
                </a:lnTo>
                <a:lnTo>
                  <a:pt x="365" y="480"/>
                </a:lnTo>
                <a:lnTo>
                  <a:pt x="365" y="484"/>
                </a:lnTo>
                <a:lnTo>
                  <a:pt x="375" y="494"/>
                </a:lnTo>
                <a:lnTo>
                  <a:pt x="375" y="499"/>
                </a:lnTo>
                <a:lnTo>
                  <a:pt x="379" y="504"/>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2" name="Freeform 62">
            <a:extLst>
              <a:ext uri="{FF2B5EF4-FFF2-40B4-BE49-F238E27FC236}">
                <a16:creationId xmlns:a16="http://schemas.microsoft.com/office/drawing/2014/main" id="{78C97CCA-6098-45F7-A9A2-EBBDCD774B80}"/>
              </a:ext>
            </a:extLst>
          </p:cNvPr>
          <p:cNvSpPr>
            <a:spLocks/>
          </p:cNvSpPr>
          <p:nvPr/>
        </p:nvSpPr>
        <p:spPr bwMode="auto">
          <a:xfrm>
            <a:off x="4899025" y="3116263"/>
            <a:ext cx="936625" cy="319087"/>
          </a:xfrm>
          <a:custGeom>
            <a:avLst/>
            <a:gdLst>
              <a:gd name="T0" fmla="*/ 10 w 590"/>
              <a:gd name="T1" fmla="*/ 201 h 201"/>
              <a:gd name="T2" fmla="*/ 24 w 590"/>
              <a:gd name="T3" fmla="*/ 201 h 201"/>
              <a:gd name="T4" fmla="*/ 39 w 590"/>
              <a:gd name="T5" fmla="*/ 182 h 201"/>
              <a:gd name="T6" fmla="*/ 53 w 590"/>
              <a:gd name="T7" fmla="*/ 163 h 201"/>
              <a:gd name="T8" fmla="*/ 68 w 590"/>
              <a:gd name="T9" fmla="*/ 144 h 201"/>
              <a:gd name="T10" fmla="*/ 82 w 590"/>
              <a:gd name="T11" fmla="*/ 125 h 201"/>
              <a:gd name="T12" fmla="*/ 87 w 590"/>
              <a:gd name="T13" fmla="*/ 110 h 201"/>
              <a:gd name="T14" fmla="*/ 101 w 590"/>
              <a:gd name="T15" fmla="*/ 91 h 201"/>
              <a:gd name="T16" fmla="*/ 116 w 590"/>
              <a:gd name="T17" fmla="*/ 72 h 201"/>
              <a:gd name="T18" fmla="*/ 125 w 590"/>
              <a:gd name="T19" fmla="*/ 53 h 201"/>
              <a:gd name="T20" fmla="*/ 135 w 590"/>
              <a:gd name="T21" fmla="*/ 38 h 201"/>
              <a:gd name="T22" fmla="*/ 149 w 590"/>
              <a:gd name="T23" fmla="*/ 19 h 201"/>
              <a:gd name="T24" fmla="*/ 163 w 590"/>
              <a:gd name="T25" fmla="*/ 5 h 201"/>
              <a:gd name="T26" fmla="*/ 178 w 590"/>
              <a:gd name="T27" fmla="*/ 0 h 201"/>
              <a:gd name="T28" fmla="*/ 192 w 590"/>
              <a:gd name="T29" fmla="*/ 0 h 201"/>
              <a:gd name="T30" fmla="*/ 207 w 590"/>
              <a:gd name="T31" fmla="*/ 5 h 201"/>
              <a:gd name="T32" fmla="*/ 221 w 590"/>
              <a:gd name="T33" fmla="*/ 9 h 201"/>
              <a:gd name="T34" fmla="*/ 235 w 590"/>
              <a:gd name="T35" fmla="*/ 9 h 201"/>
              <a:gd name="T36" fmla="*/ 250 w 590"/>
              <a:gd name="T37" fmla="*/ 9 h 201"/>
              <a:gd name="T38" fmla="*/ 264 w 590"/>
              <a:gd name="T39" fmla="*/ 14 h 201"/>
              <a:gd name="T40" fmla="*/ 279 w 590"/>
              <a:gd name="T41" fmla="*/ 19 h 201"/>
              <a:gd name="T42" fmla="*/ 293 w 590"/>
              <a:gd name="T43" fmla="*/ 24 h 201"/>
              <a:gd name="T44" fmla="*/ 307 w 590"/>
              <a:gd name="T45" fmla="*/ 33 h 201"/>
              <a:gd name="T46" fmla="*/ 322 w 590"/>
              <a:gd name="T47" fmla="*/ 43 h 201"/>
              <a:gd name="T48" fmla="*/ 336 w 590"/>
              <a:gd name="T49" fmla="*/ 48 h 201"/>
              <a:gd name="T50" fmla="*/ 351 w 590"/>
              <a:gd name="T51" fmla="*/ 48 h 201"/>
              <a:gd name="T52" fmla="*/ 365 w 590"/>
              <a:gd name="T53" fmla="*/ 48 h 201"/>
              <a:gd name="T54" fmla="*/ 379 w 590"/>
              <a:gd name="T55" fmla="*/ 48 h 201"/>
              <a:gd name="T56" fmla="*/ 394 w 590"/>
              <a:gd name="T57" fmla="*/ 48 h 201"/>
              <a:gd name="T58" fmla="*/ 408 w 590"/>
              <a:gd name="T59" fmla="*/ 53 h 201"/>
              <a:gd name="T60" fmla="*/ 422 w 590"/>
              <a:gd name="T61" fmla="*/ 57 h 201"/>
              <a:gd name="T62" fmla="*/ 437 w 590"/>
              <a:gd name="T63" fmla="*/ 57 h 201"/>
              <a:gd name="T64" fmla="*/ 451 w 590"/>
              <a:gd name="T65" fmla="*/ 57 h 201"/>
              <a:gd name="T66" fmla="*/ 466 w 590"/>
              <a:gd name="T67" fmla="*/ 57 h 201"/>
              <a:gd name="T68" fmla="*/ 480 w 590"/>
              <a:gd name="T69" fmla="*/ 57 h 201"/>
              <a:gd name="T70" fmla="*/ 494 w 590"/>
              <a:gd name="T71" fmla="*/ 53 h 201"/>
              <a:gd name="T72" fmla="*/ 509 w 590"/>
              <a:gd name="T73" fmla="*/ 53 h 201"/>
              <a:gd name="T74" fmla="*/ 523 w 590"/>
              <a:gd name="T75" fmla="*/ 53 h 201"/>
              <a:gd name="T76" fmla="*/ 538 w 590"/>
              <a:gd name="T77" fmla="*/ 57 h 201"/>
              <a:gd name="T78" fmla="*/ 552 w 590"/>
              <a:gd name="T79" fmla="*/ 53 h 201"/>
              <a:gd name="T80" fmla="*/ 566 w 590"/>
              <a:gd name="T81" fmla="*/ 53 h 201"/>
              <a:gd name="T82" fmla="*/ 581 w 590"/>
              <a:gd name="T83" fmla="*/ 4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0" h="201">
                <a:moveTo>
                  <a:pt x="0" y="197"/>
                </a:moveTo>
                <a:lnTo>
                  <a:pt x="5" y="201"/>
                </a:lnTo>
                <a:lnTo>
                  <a:pt x="10" y="201"/>
                </a:lnTo>
                <a:lnTo>
                  <a:pt x="15" y="201"/>
                </a:lnTo>
                <a:lnTo>
                  <a:pt x="20" y="201"/>
                </a:lnTo>
                <a:lnTo>
                  <a:pt x="24" y="201"/>
                </a:lnTo>
                <a:lnTo>
                  <a:pt x="29" y="197"/>
                </a:lnTo>
                <a:lnTo>
                  <a:pt x="34" y="187"/>
                </a:lnTo>
                <a:lnTo>
                  <a:pt x="39" y="182"/>
                </a:lnTo>
                <a:lnTo>
                  <a:pt x="48" y="173"/>
                </a:lnTo>
                <a:lnTo>
                  <a:pt x="48" y="168"/>
                </a:lnTo>
                <a:lnTo>
                  <a:pt x="53" y="163"/>
                </a:lnTo>
                <a:lnTo>
                  <a:pt x="58" y="158"/>
                </a:lnTo>
                <a:lnTo>
                  <a:pt x="68" y="149"/>
                </a:lnTo>
                <a:lnTo>
                  <a:pt x="68" y="144"/>
                </a:lnTo>
                <a:lnTo>
                  <a:pt x="72" y="139"/>
                </a:lnTo>
                <a:lnTo>
                  <a:pt x="72" y="134"/>
                </a:lnTo>
                <a:lnTo>
                  <a:pt x="82" y="125"/>
                </a:lnTo>
                <a:lnTo>
                  <a:pt x="82" y="120"/>
                </a:lnTo>
                <a:lnTo>
                  <a:pt x="87" y="115"/>
                </a:lnTo>
                <a:lnTo>
                  <a:pt x="87" y="110"/>
                </a:lnTo>
                <a:lnTo>
                  <a:pt x="92" y="105"/>
                </a:lnTo>
                <a:lnTo>
                  <a:pt x="101" y="96"/>
                </a:lnTo>
                <a:lnTo>
                  <a:pt x="101" y="91"/>
                </a:lnTo>
                <a:lnTo>
                  <a:pt x="106" y="86"/>
                </a:lnTo>
                <a:lnTo>
                  <a:pt x="106" y="81"/>
                </a:lnTo>
                <a:lnTo>
                  <a:pt x="116" y="72"/>
                </a:lnTo>
                <a:lnTo>
                  <a:pt x="116" y="67"/>
                </a:lnTo>
                <a:lnTo>
                  <a:pt x="125" y="57"/>
                </a:lnTo>
                <a:lnTo>
                  <a:pt x="125" y="53"/>
                </a:lnTo>
                <a:lnTo>
                  <a:pt x="130" y="48"/>
                </a:lnTo>
                <a:lnTo>
                  <a:pt x="130" y="43"/>
                </a:lnTo>
                <a:lnTo>
                  <a:pt x="135" y="38"/>
                </a:lnTo>
                <a:lnTo>
                  <a:pt x="144" y="29"/>
                </a:lnTo>
                <a:lnTo>
                  <a:pt x="144" y="24"/>
                </a:lnTo>
                <a:lnTo>
                  <a:pt x="149" y="19"/>
                </a:lnTo>
                <a:lnTo>
                  <a:pt x="154" y="14"/>
                </a:lnTo>
                <a:lnTo>
                  <a:pt x="159" y="9"/>
                </a:lnTo>
                <a:lnTo>
                  <a:pt x="163" y="5"/>
                </a:lnTo>
                <a:lnTo>
                  <a:pt x="168" y="0"/>
                </a:lnTo>
                <a:lnTo>
                  <a:pt x="173" y="0"/>
                </a:lnTo>
                <a:lnTo>
                  <a:pt x="178" y="0"/>
                </a:lnTo>
                <a:lnTo>
                  <a:pt x="183" y="0"/>
                </a:lnTo>
                <a:lnTo>
                  <a:pt x="187" y="0"/>
                </a:lnTo>
                <a:lnTo>
                  <a:pt x="192" y="0"/>
                </a:lnTo>
                <a:lnTo>
                  <a:pt x="197" y="5"/>
                </a:lnTo>
                <a:lnTo>
                  <a:pt x="202" y="5"/>
                </a:lnTo>
                <a:lnTo>
                  <a:pt x="207" y="5"/>
                </a:lnTo>
                <a:lnTo>
                  <a:pt x="211" y="9"/>
                </a:lnTo>
                <a:lnTo>
                  <a:pt x="216" y="9"/>
                </a:lnTo>
                <a:lnTo>
                  <a:pt x="221" y="9"/>
                </a:lnTo>
                <a:lnTo>
                  <a:pt x="226" y="9"/>
                </a:lnTo>
                <a:lnTo>
                  <a:pt x="231" y="9"/>
                </a:lnTo>
                <a:lnTo>
                  <a:pt x="235" y="9"/>
                </a:lnTo>
                <a:lnTo>
                  <a:pt x="240" y="9"/>
                </a:lnTo>
                <a:lnTo>
                  <a:pt x="245" y="9"/>
                </a:lnTo>
                <a:lnTo>
                  <a:pt x="250" y="9"/>
                </a:lnTo>
                <a:lnTo>
                  <a:pt x="255" y="14"/>
                </a:lnTo>
                <a:lnTo>
                  <a:pt x="259" y="14"/>
                </a:lnTo>
                <a:lnTo>
                  <a:pt x="264" y="14"/>
                </a:lnTo>
                <a:lnTo>
                  <a:pt x="269" y="14"/>
                </a:lnTo>
                <a:lnTo>
                  <a:pt x="274" y="14"/>
                </a:lnTo>
                <a:lnTo>
                  <a:pt x="279" y="19"/>
                </a:lnTo>
                <a:lnTo>
                  <a:pt x="283" y="19"/>
                </a:lnTo>
                <a:lnTo>
                  <a:pt x="288" y="24"/>
                </a:lnTo>
                <a:lnTo>
                  <a:pt x="293" y="24"/>
                </a:lnTo>
                <a:lnTo>
                  <a:pt x="298" y="29"/>
                </a:lnTo>
                <a:lnTo>
                  <a:pt x="303" y="33"/>
                </a:lnTo>
                <a:lnTo>
                  <a:pt x="307" y="33"/>
                </a:lnTo>
                <a:lnTo>
                  <a:pt x="312" y="38"/>
                </a:lnTo>
                <a:lnTo>
                  <a:pt x="317" y="43"/>
                </a:lnTo>
                <a:lnTo>
                  <a:pt x="322" y="43"/>
                </a:lnTo>
                <a:lnTo>
                  <a:pt x="327" y="48"/>
                </a:lnTo>
                <a:lnTo>
                  <a:pt x="331" y="48"/>
                </a:lnTo>
                <a:lnTo>
                  <a:pt x="336" y="48"/>
                </a:lnTo>
                <a:lnTo>
                  <a:pt x="341" y="48"/>
                </a:lnTo>
                <a:lnTo>
                  <a:pt x="346" y="48"/>
                </a:lnTo>
                <a:lnTo>
                  <a:pt x="351" y="48"/>
                </a:lnTo>
                <a:lnTo>
                  <a:pt x="355" y="48"/>
                </a:lnTo>
                <a:lnTo>
                  <a:pt x="360" y="48"/>
                </a:lnTo>
                <a:lnTo>
                  <a:pt x="365" y="48"/>
                </a:lnTo>
                <a:lnTo>
                  <a:pt x="370" y="48"/>
                </a:lnTo>
                <a:lnTo>
                  <a:pt x="375" y="48"/>
                </a:lnTo>
                <a:lnTo>
                  <a:pt x="379" y="48"/>
                </a:lnTo>
                <a:lnTo>
                  <a:pt x="384" y="48"/>
                </a:lnTo>
                <a:lnTo>
                  <a:pt x="389" y="48"/>
                </a:lnTo>
                <a:lnTo>
                  <a:pt x="394" y="48"/>
                </a:lnTo>
                <a:lnTo>
                  <a:pt x="399" y="48"/>
                </a:lnTo>
                <a:lnTo>
                  <a:pt x="403" y="53"/>
                </a:lnTo>
                <a:lnTo>
                  <a:pt x="408" y="53"/>
                </a:lnTo>
                <a:lnTo>
                  <a:pt x="413" y="53"/>
                </a:lnTo>
                <a:lnTo>
                  <a:pt x="418" y="53"/>
                </a:lnTo>
                <a:lnTo>
                  <a:pt x="422" y="57"/>
                </a:lnTo>
                <a:lnTo>
                  <a:pt x="427" y="57"/>
                </a:lnTo>
                <a:lnTo>
                  <a:pt x="432" y="57"/>
                </a:lnTo>
                <a:lnTo>
                  <a:pt x="437" y="57"/>
                </a:lnTo>
                <a:lnTo>
                  <a:pt x="442" y="57"/>
                </a:lnTo>
                <a:lnTo>
                  <a:pt x="446" y="57"/>
                </a:lnTo>
                <a:lnTo>
                  <a:pt x="451" y="57"/>
                </a:lnTo>
                <a:lnTo>
                  <a:pt x="456" y="57"/>
                </a:lnTo>
                <a:lnTo>
                  <a:pt x="461" y="57"/>
                </a:lnTo>
                <a:lnTo>
                  <a:pt x="466" y="57"/>
                </a:lnTo>
                <a:lnTo>
                  <a:pt x="470" y="57"/>
                </a:lnTo>
                <a:lnTo>
                  <a:pt x="475" y="57"/>
                </a:lnTo>
                <a:lnTo>
                  <a:pt x="480" y="57"/>
                </a:lnTo>
                <a:lnTo>
                  <a:pt x="485" y="53"/>
                </a:lnTo>
                <a:lnTo>
                  <a:pt x="490" y="53"/>
                </a:lnTo>
                <a:lnTo>
                  <a:pt x="494" y="53"/>
                </a:lnTo>
                <a:lnTo>
                  <a:pt x="499" y="53"/>
                </a:lnTo>
                <a:lnTo>
                  <a:pt x="504" y="53"/>
                </a:lnTo>
                <a:lnTo>
                  <a:pt x="509" y="53"/>
                </a:lnTo>
                <a:lnTo>
                  <a:pt x="514" y="53"/>
                </a:lnTo>
                <a:lnTo>
                  <a:pt x="518" y="53"/>
                </a:lnTo>
                <a:lnTo>
                  <a:pt x="523" y="53"/>
                </a:lnTo>
                <a:lnTo>
                  <a:pt x="528" y="53"/>
                </a:lnTo>
                <a:lnTo>
                  <a:pt x="533" y="57"/>
                </a:lnTo>
                <a:lnTo>
                  <a:pt x="538" y="57"/>
                </a:lnTo>
                <a:lnTo>
                  <a:pt x="542" y="53"/>
                </a:lnTo>
                <a:lnTo>
                  <a:pt x="547" y="53"/>
                </a:lnTo>
                <a:lnTo>
                  <a:pt x="552" y="53"/>
                </a:lnTo>
                <a:lnTo>
                  <a:pt x="557" y="53"/>
                </a:lnTo>
                <a:lnTo>
                  <a:pt x="562" y="53"/>
                </a:lnTo>
                <a:lnTo>
                  <a:pt x="566" y="53"/>
                </a:lnTo>
                <a:lnTo>
                  <a:pt x="571" y="53"/>
                </a:lnTo>
                <a:lnTo>
                  <a:pt x="576" y="53"/>
                </a:lnTo>
                <a:lnTo>
                  <a:pt x="581" y="48"/>
                </a:lnTo>
                <a:lnTo>
                  <a:pt x="586" y="48"/>
                </a:lnTo>
                <a:lnTo>
                  <a:pt x="590" y="48"/>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3" name="Freeform 63">
            <a:extLst>
              <a:ext uri="{FF2B5EF4-FFF2-40B4-BE49-F238E27FC236}">
                <a16:creationId xmlns:a16="http://schemas.microsoft.com/office/drawing/2014/main" id="{FE905A43-055C-4F6A-8914-4BAE0962574D}"/>
              </a:ext>
            </a:extLst>
          </p:cNvPr>
          <p:cNvSpPr>
            <a:spLocks/>
          </p:cNvSpPr>
          <p:nvPr/>
        </p:nvSpPr>
        <p:spPr bwMode="auto">
          <a:xfrm>
            <a:off x="5835650" y="3176588"/>
            <a:ext cx="366713" cy="15875"/>
          </a:xfrm>
          <a:custGeom>
            <a:avLst/>
            <a:gdLst>
              <a:gd name="T0" fmla="*/ 0 w 231"/>
              <a:gd name="T1" fmla="*/ 10 h 10"/>
              <a:gd name="T2" fmla="*/ 5 w 231"/>
              <a:gd name="T3" fmla="*/ 10 h 10"/>
              <a:gd name="T4" fmla="*/ 10 w 231"/>
              <a:gd name="T5" fmla="*/ 10 h 10"/>
              <a:gd name="T6" fmla="*/ 15 w 231"/>
              <a:gd name="T7" fmla="*/ 5 h 10"/>
              <a:gd name="T8" fmla="*/ 20 w 231"/>
              <a:gd name="T9" fmla="*/ 5 h 10"/>
              <a:gd name="T10" fmla="*/ 24 w 231"/>
              <a:gd name="T11" fmla="*/ 5 h 10"/>
              <a:gd name="T12" fmla="*/ 29 w 231"/>
              <a:gd name="T13" fmla="*/ 5 h 10"/>
              <a:gd name="T14" fmla="*/ 34 w 231"/>
              <a:gd name="T15" fmla="*/ 5 h 10"/>
              <a:gd name="T16" fmla="*/ 39 w 231"/>
              <a:gd name="T17" fmla="*/ 5 h 10"/>
              <a:gd name="T18" fmla="*/ 44 w 231"/>
              <a:gd name="T19" fmla="*/ 5 h 10"/>
              <a:gd name="T20" fmla="*/ 48 w 231"/>
              <a:gd name="T21" fmla="*/ 5 h 10"/>
              <a:gd name="T22" fmla="*/ 53 w 231"/>
              <a:gd name="T23" fmla="*/ 5 h 10"/>
              <a:gd name="T24" fmla="*/ 58 w 231"/>
              <a:gd name="T25" fmla="*/ 5 h 10"/>
              <a:gd name="T26" fmla="*/ 63 w 231"/>
              <a:gd name="T27" fmla="*/ 5 h 10"/>
              <a:gd name="T28" fmla="*/ 68 w 231"/>
              <a:gd name="T29" fmla="*/ 5 h 10"/>
              <a:gd name="T30" fmla="*/ 72 w 231"/>
              <a:gd name="T31" fmla="*/ 5 h 10"/>
              <a:gd name="T32" fmla="*/ 77 w 231"/>
              <a:gd name="T33" fmla="*/ 5 h 10"/>
              <a:gd name="T34" fmla="*/ 82 w 231"/>
              <a:gd name="T35" fmla="*/ 0 h 10"/>
              <a:gd name="T36" fmla="*/ 87 w 231"/>
              <a:gd name="T37" fmla="*/ 0 h 10"/>
              <a:gd name="T38" fmla="*/ 91 w 231"/>
              <a:gd name="T39" fmla="*/ 0 h 10"/>
              <a:gd name="T40" fmla="*/ 96 w 231"/>
              <a:gd name="T41" fmla="*/ 0 h 10"/>
              <a:gd name="T42" fmla="*/ 101 w 231"/>
              <a:gd name="T43" fmla="*/ 0 h 10"/>
              <a:gd name="T44" fmla="*/ 106 w 231"/>
              <a:gd name="T45" fmla="*/ 0 h 10"/>
              <a:gd name="T46" fmla="*/ 111 w 231"/>
              <a:gd name="T47" fmla="*/ 0 h 10"/>
              <a:gd name="T48" fmla="*/ 115 w 231"/>
              <a:gd name="T49" fmla="*/ 0 h 10"/>
              <a:gd name="T50" fmla="*/ 120 w 231"/>
              <a:gd name="T51" fmla="*/ 0 h 10"/>
              <a:gd name="T52" fmla="*/ 125 w 231"/>
              <a:gd name="T53" fmla="*/ 0 h 10"/>
              <a:gd name="T54" fmla="*/ 130 w 231"/>
              <a:gd name="T55" fmla="*/ 0 h 10"/>
              <a:gd name="T56" fmla="*/ 135 w 231"/>
              <a:gd name="T57" fmla="*/ 0 h 10"/>
              <a:gd name="T58" fmla="*/ 139 w 231"/>
              <a:gd name="T59" fmla="*/ 0 h 10"/>
              <a:gd name="T60" fmla="*/ 144 w 231"/>
              <a:gd name="T61" fmla="*/ 0 h 10"/>
              <a:gd name="T62" fmla="*/ 149 w 231"/>
              <a:gd name="T63" fmla="*/ 0 h 10"/>
              <a:gd name="T64" fmla="*/ 154 w 231"/>
              <a:gd name="T65" fmla="*/ 0 h 10"/>
              <a:gd name="T66" fmla="*/ 159 w 231"/>
              <a:gd name="T67" fmla="*/ 0 h 10"/>
              <a:gd name="T68" fmla="*/ 163 w 231"/>
              <a:gd name="T69" fmla="*/ 5 h 10"/>
              <a:gd name="T70" fmla="*/ 168 w 231"/>
              <a:gd name="T71" fmla="*/ 5 h 10"/>
              <a:gd name="T72" fmla="*/ 173 w 231"/>
              <a:gd name="T73" fmla="*/ 5 h 10"/>
              <a:gd name="T74" fmla="*/ 178 w 231"/>
              <a:gd name="T75" fmla="*/ 5 h 10"/>
              <a:gd name="T76" fmla="*/ 183 w 231"/>
              <a:gd name="T77" fmla="*/ 5 h 10"/>
              <a:gd name="T78" fmla="*/ 187 w 231"/>
              <a:gd name="T79" fmla="*/ 5 h 10"/>
              <a:gd name="T80" fmla="*/ 192 w 231"/>
              <a:gd name="T81" fmla="*/ 5 h 10"/>
              <a:gd name="T82" fmla="*/ 197 w 231"/>
              <a:gd name="T83" fmla="*/ 5 h 10"/>
              <a:gd name="T84" fmla="*/ 202 w 231"/>
              <a:gd name="T85" fmla="*/ 5 h 10"/>
              <a:gd name="T86" fmla="*/ 207 w 231"/>
              <a:gd name="T87" fmla="*/ 5 h 10"/>
              <a:gd name="T88" fmla="*/ 211 w 231"/>
              <a:gd name="T89" fmla="*/ 5 h 10"/>
              <a:gd name="T90" fmla="*/ 216 w 231"/>
              <a:gd name="T91" fmla="*/ 5 h 10"/>
              <a:gd name="T92" fmla="*/ 221 w 231"/>
              <a:gd name="T93" fmla="*/ 5 h 10"/>
              <a:gd name="T94" fmla="*/ 226 w 231"/>
              <a:gd name="T95" fmla="*/ 5 h 10"/>
              <a:gd name="T96" fmla="*/ 231 w 231"/>
              <a:gd name="T97"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1" h="10">
                <a:moveTo>
                  <a:pt x="0" y="10"/>
                </a:moveTo>
                <a:lnTo>
                  <a:pt x="5" y="10"/>
                </a:lnTo>
                <a:lnTo>
                  <a:pt x="10" y="10"/>
                </a:lnTo>
                <a:lnTo>
                  <a:pt x="15" y="5"/>
                </a:lnTo>
                <a:lnTo>
                  <a:pt x="20" y="5"/>
                </a:lnTo>
                <a:lnTo>
                  <a:pt x="24" y="5"/>
                </a:lnTo>
                <a:lnTo>
                  <a:pt x="29" y="5"/>
                </a:lnTo>
                <a:lnTo>
                  <a:pt x="34" y="5"/>
                </a:lnTo>
                <a:lnTo>
                  <a:pt x="39" y="5"/>
                </a:lnTo>
                <a:lnTo>
                  <a:pt x="44" y="5"/>
                </a:lnTo>
                <a:lnTo>
                  <a:pt x="48" y="5"/>
                </a:lnTo>
                <a:lnTo>
                  <a:pt x="53" y="5"/>
                </a:lnTo>
                <a:lnTo>
                  <a:pt x="58" y="5"/>
                </a:lnTo>
                <a:lnTo>
                  <a:pt x="63" y="5"/>
                </a:lnTo>
                <a:lnTo>
                  <a:pt x="68" y="5"/>
                </a:lnTo>
                <a:lnTo>
                  <a:pt x="72" y="5"/>
                </a:lnTo>
                <a:lnTo>
                  <a:pt x="77" y="5"/>
                </a:lnTo>
                <a:lnTo>
                  <a:pt x="82" y="0"/>
                </a:lnTo>
                <a:lnTo>
                  <a:pt x="87" y="0"/>
                </a:lnTo>
                <a:lnTo>
                  <a:pt x="91" y="0"/>
                </a:lnTo>
                <a:lnTo>
                  <a:pt x="96" y="0"/>
                </a:lnTo>
                <a:lnTo>
                  <a:pt x="101" y="0"/>
                </a:lnTo>
                <a:lnTo>
                  <a:pt x="106" y="0"/>
                </a:lnTo>
                <a:lnTo>
                  <a:pt x="111" y="0"/>
                </a:lnTo>
                <a:lnTo>
                  <a:pt x="115" y="0"/>
                </a:lnTo>
                <a:lnTo>
                  <a:pt x="120" y="0"/>
                </a:lnTo>
                <a:lnTo>
                  <a:pt x="125" y="0"/>
                </a:lnTo>
                <a:lnTo>
                  <a:pt x="130" y="0"/>
                </a:lnTo>
                <a:lnTo>
                  <a:pt x="135" y="0"/>
                </a:lnTo>
                <a:lnTo>
                  <a:pt x="139" y="0"/>
                </a:lnTo>
                <a:lnTo>
                  <a:pt x="144" y="0"/>
                </a:lnTo>
                <a:lnTo>
                  <a:pt x="149" y="0"/>
                </a:lnTo>
                <a:lnTo>
                  <a:pt x="154" y="0"/>
                </a:lnTo>
                <a:lnTo>
                  <a:pt x="159" y="0"/>
                </a:lnTo>
                <a:lnTo>
                  <a:pt x="163" y="5"/>
                </a:lnTo>
                <a:lnTo>
                  <a:pt x="168" y="5"/>
                </a:lnTo>
                <a:lnTo>
                  <a:pt x="173" y="5"/>
                </a:lnTo>
                <a:lnTo>
                  <a:pt x="178" y="5"/>
                </a:lnTo>
                <a:lnTo>
                  <a:pt x="183" y="5"/>
                </a:lnTo>
                <a:lnTo>
                  <a:pt x="187" y="5"/>
                </a:lnTo>
                <a:lnTo>
                  <a:pt x="192" y="5"/>
                </a:lnTo>
                <a:lnTo>
                  <a:pt x="197" y="5"/>
                </a:lnTo>
                <a:lnTo>
                  <a:pt x="202" y="5"/>
                </a:lnTo>
                <a:lnTo>
                  <a:pt x="207" y="5"/>
                </a:lnTo>
                <a:lnTo>
                  <a:pt x="211" y="5"/>
                </a:lnTo>
                <a:lnTo>
                  <a:pt x="216" y="5"/>
                </a:lnTo>
                <a:lnTo>
                  <a:pt x="221" y="5"/>
                </a:lnTo>
                <a:lnTo>
                  <a:pt x="226" y="5"/>
                </a:lnTo>
                <a:lnTo>
                  <a:pt x="231" y="5"/>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4" name="Freeform 64">
            <a:extLst>
              <a:ext uri="{FF2B5EF4-FFF2-40B4-BE49-F238E27FC236}">
                <a16:creationId xmlns:a16="http://schemas.microsoft.com/office/drawing/2014/main" id="{B1DC5A40-C3BB-4538-AFC0-41F57890401A}"/>
              </a:ext>
            </a:extLst>
          </p:cNvPr>
          <p:cNvSpPr>
            <a:spLocks/>
          </p:cNvSpPr>
          <p:nvPr/>
        </p:nvSpPr>
        <p:spPr bwMode="auto">
          <a:xfrm>
            <a:off x="2889250" y="3154363"/>
            <a:ext cx="852488" cy="471487"/>
          </a:xfrm>
          <a:custGeom>
            <a:avLst/>
            <a:gdLst>
              <a:gd name="T0" fmla="*/ 10 w 537"/>
              <a:gd name="T1" fmla="*/ 19 h 297"/>
              <a:gd name="T2" fmla="*/ 24 w 537"/>
              <a:gd name="T3" fmla="*/ 14 h 297"/>
              <a:gd name="T4" fmla="*/ 39 w 537"/>
              <a:gd name="T5" fmla="*/ 14 h 297"/>
              <a:gd name="T6" fmla="*/ 53 w 537"/>
              <a:gd name="T7" fmla="*/ 14 h 297"/>
              <a:gd name="T8" fmla="*/ 67 w 537"/>
              <a:gd name="T9" fmla="*/ 9 h 297"/>
              <a:gd name="T10" fmla="*/ 82 w 537"/>
              <a:gd name="T11" fmla="*/ 14 h 297"/>
              <a:gd name="T12" fmla="*/ 96 w 537"/>
              <a:gd name="T13" fmla="*/ 14 h 297"/>
              <a:gd name="T14" fmla="*/ 110 w 537"/>
              <a:gd name="T15" fmla="*/ 19 h 297"/>
              <a:gd name="T16" fmla="*/ 125 w 537"/>
              <a:gd name="T17" fmla="*/ 19 h 297"/>
              <a:gd name="T18" fmla="*/ 139 w 537"/>
              <a:gd name="T19" fmla="*/ 14 h 297"/>
              <a:gd name="T20" fmla="*/ 154 w 537"/>
              <a:gd name="T21" fmla="*/ 9 h 297"/>
              <a:gd name="T22" fmla="*/ 168 w 537"/>
              <a:gd name="T23" fmla="*/ 5 h 297"/>
              <a:gd name="T24" fmla="*/ 182 w 537"/>
              <a:gd name="T25" fmla="*/ 5 h 297"/>
              <a:gd name="T26" fmla="*/ 197 w 537"/>
              <a:gd name="T27" fmla="*/ 5 h 297"/>
              <a:gd name="T28" fmla="*/ 211 w 537"/>
              <a:gd name="T29" fmla="*/ 5 h 297"/>
              <a:gd name="T30" fmla="*/ 226 w 537"/>
              <a:gd name="T31" fmla="*/ 5 h 297"/>
              <a:gd name="T32" fmla="*/ 240 w 537"/>
              <a:gd name="T33" fmla="*/ 9 h 297"/>
              <a:gd name="T34" fmla="*/ 254 w 537"/>
              <a:gd name="T35" fmla="*/ 9 h 297"/>
              <a:gd name="T36" fmla="*/ 269 w 537"/>
              <a:gd name="T37" fmla="*/ 14 h 297"/>
              <a:gd name="T38" fmla="*/ 283 w 537"/>
              <a:gd name="T39" fmla="*/ 19 h 297"/>
              <a:gd name="T40" fmla="*/ 298 w 537"/>
              <a:gd name="T41" fmla="*/ 24 h 297"/>
              <a:gd name="T42" fmla="*/ 312 w 537"/>
              <a:gd name="T43" fmla="*/ 19 h 297"/>
              <a:gd name="T44" fmla="*/ 326 w 537"/>
              <a:gd name="T45" fmla="*/ 14 h 297"/>
              <a:gd name="T46" fmla="*/ 341 w 537"/>
              <a:gd name="T47" fmla="*/ 5 h 297"/>
              <a:gd name="T48" fmla="*/ 355 w 537"/>
              <a:gd name="T49" fmla="*/ 0 h 297"/>
              <a:gd name="T50" fmla="*/ 369 w 537"/>
              <a:gd name="T51" fmla="*/ 5 h 297"/>
              <a:gd name="T52" fmla="*/ 384 w 537"/>
              <a:gd name="T53" fmla="*/ 14 h 297"/>
              <a:gd name="T54" fmla="*/ 398 w 537"/>
              <a:gd name="T55" fmla="*/ 19 h 297"/>
              <a:gd name="T56" fmla="*/ 413 w 537"/>
              <a:gd name="T57" fmla="*/ 14 h 297"/>
              <a:gd name="T58" fmla="*/ 427 w 537"/>
              <a:gd name="T59" fmla="*/ 9 h 297"/>
              <a:gd name="T60" fmla="*/ 441 w 537"/>
              <a:gd name="T61" fmla="*/ 9 h 297"/>
              <a:gd name="T62" fmla="*/ 456 w 537"/>
              <a:gd name="T63" fmla="*/ 19 h 297"/>
              <a:gd name="T64" fmla="*/ 465 w 537"/>
              <a:gd name="T65" fmla="*/ 33 h 297"/>
              <a:gd name="T66" fmla="*/ 470 w 537"/>
              <a:gd name="T67" fmla="*/ 57 h 297"/>
              <a:gd name="T68" fmla="*/ 480 w 537"/>
              <a:gd name="T69" fmla="*/ 86 h 297"/>
              <a:gd name="T70" fmla="*/ 485 w 537"/>
              <a:gd name="T71" fmla="*/ 125 h 297"/>
              <a:gd name="T72" fmla="*/ 494 w 537"/>
              <a:gd name="T73" fmla="*/ 158 h 297"/>
              <a:gd name="T74" fmla="*/ 499 w 537"/>
              <a:gd name="T75" fmla="*/ 206 h 297"/>
              <a:gd name="T76" fmla="*/ 509 w 537"/>
              <a:gd name="T77" fmla="*/ 240 h 297"/>
              <a:gd name="T78" fmla="*/ 513 w 537"/>
              <a:gd name="T79" fmla="*/ 269 h 297"/>
              <a:gd name="T80" fmla="*/ 523 w 537"/>
              <a:gd name="T81" fmla="*/ 283 h 297"/>
              <a:gd name="T82" fmla="*/ 528 w 537"/>
              <a:gd name="T83"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7" h="297">
                <a:moveTo>
                  <a:pt x="0" y="19"/>
                </a:moveTo>
                <a:lnTo>
                  <a:pt x="5" y="19"/>
                </a:lnTo>
                <a:lnTo>
                  <a:pt x="10" y="19"/>
                </a:lnTo>
                <a:lnTo>
                  <a:pt x="15" y="14"/>
                </a:lnTo>
                <a:lnTo>
                  <a:pt x="19" y="14"/>
                </a:lnTo>
                <a:lnTo>
                  <a:pt x="24" y="14"/>
                </a:lnTo>
                <a:lnTo>
                  <a:pt x="29" y="14"/>
                </a:lnTo>
                <a:lnTo>
                  <a:pt x="34" y="14"/>
                </a:lnTo>
                <a:lnTo>
                  <a:pt x="39" y="14"/>
                </a:lnTo>
                <a:lnTo>
                  <a:pt x="43" y="14"/>
                </a:lnTo>
                <a:lnTo>
                  <a:pt x="48" y="14"/>
                </a:lnTo>
                <a:lnTo>
                  <a:pt x="53" y="14"/>
                </a:lnTo>
                <a:lnTo>
                  <a:pt x="58" y="14"/>
                </a:lnTo>
                <a:lnTo>
                  <a:pt x="62" y="9"/>
                </a:lnTo>
                <a:lnTo>
                  <a:pt x="67" y="9"/>
                </a:lnTo>
                <a:lnTo>
                  <a:pt x="72" y="9"/>
                </a:lnTo>
                <a:lnTo>
                  <a:pt x="77" y="14"/>
                </a:lnTo>
                <a:lnTo>
                  <a:pt x="82" y="14"/>
                </a:lnTo>
                <a:lnTo>
                  <a:pt x="86" y="14"/>
                </a:lnTo>
                <a:lnTo>
                  <a:pt x="91" y="14"/>
                </a:lnTo>
                <a:lnTo>
                  <a:pt x="96" y="14"/>
                </a:lnTo>
                <a:lnTo>
                  <a:pt x="101" y="19"/>
                </a:lnTo>
                <a:lnTo>
                  <a:pt x="106" y="19"/>
                </a:lnTo>
                <a:lnTo>
                  <a:pt x="110" y="19"/>
                </a:lnTo>
                <a:lnTo>
                  <a:pt x="115" y="19"/>
                </a:lnTo>
                <a:lnTo>
                  <a:pt x="120" y="19"/>
                </a:lnTo>
                <a:lnTo>
                  <a:pt x="125" y="19"/>
                </a:lnTo>
                <a:lnTo>
                  <a:pt x="130" y="19"/>
                </a:lnTo>
                <a:lnTo>
                  <a:pt x="134" y="14"/>
                </a:lnTo>
                <a:lnTo>
                  <a:pt x="139" y="14"/>
                </a:lnTo>
                <a:lnTo>
                  <a:pt x="144" y="14"/>
                </a:lnTo>
                <a:lnTo>
                  <a:pt x="149" y="9"/>
                </a:lnTo>
                <a:lnTo>
                  <a:pt x="154" y="9"/>
                </a:lnTo>
                <a:lnTo>
                  <a:pt x="158" y="9"/>
                </a:lnTo>
                <a:lnTo>
                  <a:pt x="163" y="9"/>
                </a:lnTo>
                <a:lnTo>
                  <a:pt x="168" y="5"/>
                </a:lnTo>
                <a:lnTo>
                  <a:pt x="173" y="5"/>
                </a:lnTo>
                <a:lnTo>
                  <a:pt x="178" y="5"/>
                </a:lnTo>
                <a:lnTo>
                  <a:pt x="182" y="5"/>
                </a:lnTo>
                <a:lnTo>
                  <a:pt x="187" y="5"/>
                </a:lnTo>
                <a:lnTo>
                  <a:pt x="192" y="5"/>
                </a:lnTo>
                <a:lnTo>
                  <a:pt x="197" y="5"/>
                </a:lnTo>
                <a:lnTo>
                  <a:pt x="202" y="5"/>
                </a:lnTo>
                <a:lnTo>
                  <a:pt x="206" y="5"/>
                </a:lnTo>
                <a:lnTo>
                  <a:pt x="211" y="5"/>
                </a:lnTo>
                <a:lnTo>
                  <a:pt x="216" y="5"/>
                </a:lnTo>
                <a:lnTo>
                  <a:pt x="221" y="5"/>
                </a:lnTo>
                <a:lnTo>
                  <a:pt x="226" y="5"/>
                </a:lnTo>
                <a:lnTo>
                  <a:pt x="230" y="9"/>
                </a:lnTo>
                <a:lnTo>
                  <a:pt x="235" y="9"/>
                </a:lnTo>
                <a:lnTo>
                  <a:pt x="240" y="9"/>
                </a:lnTo>
                <a:lnTo>
                  <a:pt x="245" y="9"/>
                </a:lnTo>
                <a:lnTo>
                  <a:pt x="250" y="9"/>
                </a:lnTo>
                <a:lnTo>
                  <a:pt x="254" y="9"/>
                </a:lnTo>
                <a:lnTo>
                  <a:pt x="259" y="14"/>
                </a:lnTo>
                <a:lnTo>
                  <a:pt x="264" y="14"/>
                </a:lnTo>
                <a:lnTo>
                  <a:pt x="269" y="14"/>
                </a:lnTo>
                <a:lnTo>
                  <a:pt x="274" y="14"/>
                </a:lnTo>
                <a:lnTo>
                  <a:pt x="278" y="14"/>
                </a:lnTo>
                <a:lnTo>
                  <a:pt x="283" y="19"/>
                </a:lnTo>
                <a:lnTo>
                  <a:pt x="288" y="19"/>
                </a:lnTo>
                <a:lnTo>
                  <a:pt x="293" y="19"/>
                </a:lnTo>
                <a:lnTo>
                  <a:pt x="298" y="24"/>
                </a:lnTo>
                <a:lnTo>
                  <a:pt x="302" y="24"/>
                </a:lnTo>
                <a:lnTo>
                  <a:pt x="307" y="24"/>
                </a:lnTo>
                <a:lnTo>
                  <a:pt x="312" y="19"/>
                </a:lnTo>
                <a:lnTo>
                  <a:pt x="317" y="19"/>
                </a:lnTo>
                <a:lnTo>
                  <a:pt x="322" y="14"/>
                </a:lnTo>
                <a:lnTo>
                  <a:pt x="326" y="14"/>
                </a:lnTo>
                <a:lnTo>
                  <a:pt x="331" y="9"/>
                </a:lnTo>
                <a:lnTo>
                  <a:pt x="336" y="5"/>
                </a:lnTo>
                <a:lnTo>
                  <a:pt x="341" y="5"/>
                </a:lnTo>
                <a:lnTo>
                  <a:pt x="345" y="0"/>
                </a:lnTo>
                <a:lnTo>
                  <a:pt x="350" y="0"/>
                </a:lnTo>
                <a:lnTo>
                  <a:pt x="355" y="0"/>
                </a:lnTo>
                <a:lnTo>
                  <a:pt x="360" y="0"/>
                </a:lnTo>
                <a:lnTo>
                  <a:pt x="365" y="5"/>
                </a:lnTo>
                <a:lnTo>
                  <a:pt x="369" y="5"/>
                </a:lnTo>
                <a:lnTo>
                  <a:pt x="374" y="9"/>
                </a:lnTo>
                <a:lnTo>
                  <a:pt x="379" y="9"/>
                </a:lnTo>
                <a:lnTo>
                  <a:pt x="384" y="14"/>
                </a:lnTo>
                <a:lnTo>
                  <a:pt x="389" y="14"/>
                </a:lnTo>
                <a:lnTo>
                  <a:pt x="393" y="14"/>
                </a:lnTo>
                <a:lnTo>
                  <a:pt x="398" y="19"/>
                </a:lnTo>
                <a:lnTo>
                  <a:pt x="403" y="19"/>
                </a:lnTo>
                <a:lnTo>
                  <a:pt x="408" y="19"/>
                </a:lnTo>
                <a:lnTo>
                  <a:pt x="413" y="14"/>
                </a:lnTo>
                <a:lnTo>
                  <a:pt x="417" y="14"/>
                </a:lnTo>
                <a:lnTo>
                  <a:pt x="422" y="14"/>
                </a:lnTo>
                <a:lnTo>
                  <a:pt x="427" y="9"/>
                </a:lnTo>
                <a:lnTo>
                  <a:pt x="432" y="9"/>
                </a:lnTo>
                <a:lnTo>
                  <a:pt x="437" y="9"/>
                </a:lnTo>
                <a:lnTo>
                  <a:pt x="441" y="9"/>
                </a:lnTo>
                <a:lnTo>
                  <a:pt x="446" y="9"/>
                </a:lnTo>
                <a:lnTo>
                  <a:pt x="451" y="14"/>
                </a:lnTo>
                <a:lnTo>
                  <a:pt x="456" y="19"/>
                </a:lnTo>
                <a:lnTo>
                  <a:pt x="461" y="24"/>
                </a:lnTo>
                <a:lnTo>
                  <a:pt x="461" y="29"/>
                </a:lnTo>
                <a:lnTo>
                  <a:pt x="465" y="33"/>
                </a:lnTo>
                <a:lnTo>
                  <a:pt x="465" y="43"/>
                </a:lnTo>
                <a:lnTo>
                  <a:pt x="470" y="48"/>
                </a:lnTo>
                <a:lnTo>
                  <a:pt x="470" y="57"/>
                </a:lnTo>
                <a:lnTo>
                  <a:pt x="475" y="67"/>
                </a:lnTo>
                <a:lnTo>
                  <a:pt x="475" y="81"/>
                </a:lnTo>
                <a:lnTo>
                  <a:pt x="480" y="86"/>
                </a:lnTo>
                <a:lnTo>
                  <a:pt x="480" y="96"/>
                </a:lnTo>
                <a:lnTo>
                  <a:pt x="485" y="105"/>
                </a:lnTo>
                <a:lnTo>
                  <a:pt x="485" y="125"/>
                </a:lnTo>
                <a:lnTo>
                  <a:pt x="489" y="129"/>
                </a:lnTo>
                <a:lnTo>
                  <a:pt x="489" y="149"/>
                </a:lnTo>
                <a:lnTo>
                  <a:pt x="494" y="158"/>
                </a:lnTo>
                <a:lnTo>
                  <a:pt x="494" y="177"/>
                </a:lnTo>
                <a:lnTo>
                  <a:pt x="499" y="187"/>
                </a:lnTo>
                <a:lnTo>
                  <a:pt x="499" y="206"/>
                </a:lnTo>
                <a:lnTo>
                  <a:pt x="504" y="216"/>
                </a:lnTo>
                <a:lnTo>
                  <a:pt x="504" y="230"/>
                </a:lnTo>
                <a:lnTo>
                  <a:pt x="509" y="240"/>
                </a:lnTo>
                <a:lnTo>
                  <a:pt x="509" y="254"/>
                </a:lnTo>
                <a:lnTo>
                  <a:pt x="513" y="259"/>
                </a:lnTo>
                <a:lnTo>
                  <a:pt x="513" y="269"/>
                </a:lnTo>
                <a:lnTo>
                  <a:pt x="518" y="273"/>
                </a:lnTo>
                <a:lnTo>
                  <a:pt x="518" y="278"/>
                </a:lnTo>
                <a:lnTo>
                  <a:pt x="523" y="283"/>
                </a:lnTo>
                <a:lnTo>
                  <a:pt x="523" y="288"/>
                </a:lnTo>
                <a:lnTo>
                  <a:pt x="533" y="297"/>
                </a:lnTo>
                <a:lnTo>
                  <a:pt x="528" y="297"/>
                </a:lnTo>
                <a:lnTo>
                  <a:pt x="533" y="297"/>
                </a:lnTo>
                <a:lnTo>
                  <a:pt x="537" y="293"/>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5" name="Freeform 65">
            <a:extLst>
              <a:ext uri="{FF2B5EF4-FFF2-40B4-BE49-F238E27FC236}">
                <a16:creationId xmlns:a16="http://schemas.microsoft.com/office/drawing/2014/main" id="{B3A774D8-C00A-4895-9186-A5A14B920359}"/>
              </a:ext>
            </a:extLst>
          </p:cNvPr>
          <p:cNvSpPr>
            <a:spLocks/>
          </p:cNvSpPr>
          <p:nvPr/>
        </p:nvSpPr>
        <p:spPr bwMode="auto">
          <a:xfrm>
            <a:off x="3741738" y="2278063"/>
            <a:ext cx="563562" cy="1797050"/>
          </a:xfrm>
          <a:custGeom>
            <a:avLst/>
            <a:gdLst>
              <a:gd name="T0" fmla="*/ 15 w 355"/>
              <a:gd name="T1" fmla="*/ 830 h 1132"/>
              <a:gd name="T2" fmla="*/ 24 w 355"/>
              <a:gd name="T3" fmla="*/ 811 h 1132"/>
              <a:gd name="T4" fmla="*/ 29 w 355"/>
              <a:gd name="T5" fmla="*/ 797 h 1132"/>
              <a:gd name="T6" fmla="*/ 48 w 355"/>
              <a:gd name="T7" fmla="*/ 773 h 1132"/>
              <a:gd name="T8" fmla="*/ 58 w 355"/>
              <a:gd name="T9" fmla="*/ 758 h 1132"/>
              <a:gd name="T10" fmla="*/ 72 w 355"/>
              <a:gd name="T11" fmla="*/ 744 h 1132"/>
              <a:gd name="T12" fmla="*/ 77 w 355"/>
              <a:gd name="T13" fmla="*/ 725 h 1132"/>
              <a:gd name="T14" fmla="*/ 87 w 355"/>
              <a:gd name="T15" fmla="*/ 696 h 1132"/>
              <a:gd name="T16" fmla="*/ 91 w 355"/>
              <a:gd name="T17" fmla="*/ 643 h 1132"/>
              <a:gd name="T18" fmla="*/ 101 w 355"/>
              <a:gd name="T19" fmla="*/ 585 h 1132"/>
              <a:gd name="T20" fmla="*/ 106 w 355"/>
              <a:gd name="T21" fmla="*/ 518 h 1132"/>
              <a:gd name="T22" fmla="*/ 115 w 355"/>
              <a:gd name="T23" fmla="*/ 437 h 1132"/>
              <a:gd name="T24" fmla="*/ 120 w 355"/>
              <a:gd name="T25" fmla="*/ 331 h 1132"/>
              <a:gd name="T26" fmla="*/ 130 w 355"/>
              <a:gd name="T27" fmla="*/ 250 h 1132"/>
              <a:gd name="T28" fmla="*/ 135 w 355"/>
              <a:gd name="T29" fmla="*/ 159 h 1132"/>
              <a:gd name="T30" fmla="*/ 144 w 355"/>
              <a:gd name="T31" fmla="*/ 111 h 1132"/>
              <a:gd name="T32" fmla="*/ 149 w 355"/>
              <a:gd name="T33" fmla="*/ 53 h 1132"/>
              <a:gd name="T34" fmla="*/ 159 w 355"/>
              <a:gd name="T35" fmla="*/ 19 h 1132"/>
              <a:gd name="T36" fmla="*/ 163 w 355"/>
              <a:gd name="T37" fmla="*/ 0 h 1132"/>
              <a:gd name="T38" fmla="*/ 178 w 355"/>
              <a:gd name="T39" fmla="*/ 10 h 1132"/>
              <a:gd name="T40" fmla="*/ 183 w 355"/>
              <a:gd name="T41" fmla="*/ 24 h 1132"/>
              <a:gd name="T42" fmla="*/ 192 w 355"/>
              <a:gd name="T43" fmla="*/ 43 h 1132"/>
              <a:gd name="T44" fmla="*/ 197 w 355"/>
              <a:gd name="T45" fmla="*/ 67 h 1132"/>
              <a:gd name="T46" fmla="*/ 207 w 355"/>
              <a:gd name="T47" fmla="*/ 91 h 1132"/>
              <a:gd name="T48" fmla="*/ 211 w 355"/>
              <a:gd name="T49" fmla="*/ 111 h 1132"/>
              <a:gd name="T50" fmla="*/ 226 w 355"/>
              <a:gd name="T51" fmla="*/ 130 h 1132"/>
              <a:gd name="T52" fmla="*/ 231 w 355"/>
              <a:gd name="T53" fmla="*/ 149 h 1132"/>
              <a:gd name="T54" fmla="*/ 240 w 355"/>
              <a:gd name="T55" fmla="*/ 173 h 1132"/>
              <a:gd name="T56" fmla="*/ 245 w 355"/>
              <a:gd name="T57" fmla="*/ 206 h 1132"/>
              <a:gd name="T58" fmla="*/ 255 w 355"/>
              <a:gd name="T59" fmla="*/ 254 h 1132"/>
              <a:gd name="T60" fmla="*/ 259 w 355"/>
              <a:gd name="T61" fmla="*/ 312 h 1132"/>
              <a:gd name="T62" fmla="*/ 269 w 355"/>
              <a:gd name="T63" fmla="*/ 384 h 1132"/>
              <a:gd name="T64" fmla="*/ 274 w 355"/>
              <a:gd name="T65" fmla="*/ 490 h 1132"/>
              <a:gd name="T66" fmla="*/ 283 w 355"/>
              <a:gd name="T67" fmla="*/ 585 h 1132"/>
              <a:gd name="T68" fmla="*/ 288 w 355"/>
              <a:gd name="T69" fmla="*/ 710 h 1132"/>
              <a:gd name="T70" fmla="*/ 298 w 355"/>
              <a:gd name="T71" fmla="*/ 806 h 1132"/>
              <a:gd name="T72" fmla="*/ 303 w 355"/>
              <a:gd name="T73" fmla="*/ 893 h 1132"/>
              <a:gd name="T74" fmla="*/ 312 w 355"/>
              <a:gd name="T75" fmla="*/ 969 h 1132"/>
              <a:gd name="T76" fmla="*/ 317 w 355"/>
              <a:gd name="T77" fmla="*/ 1041 h 1132"/>
              <a:gd name="T78" fmla="*/ 326 w 355"/>
              <a:gd name="T79" fmla="*/ 1084 h 1132"/>
              <a:gd name="T80" fmla="*/ 331 w 355"/>
              <a:gd name="T81" fmla="*/ 1118 h 1132"/>
              <a:gd name="T82" fmla="*/ 346 w 355"/>
              <a:gd name="T83" fmla="*/ 1132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5" h="1132">
                <a:moveTo>
                  <a:pt x="0" y="845"/>
                </a:moveTo>
                <a:lnTo>
                  <a:pt x="5" y="840"/>
                </a:lnTo>
                <a:lnTo>
                  <a:pt x="15" y="830"/>
                </a:lnTo>
                <a:lnTo>
                  <a:pt x="15" y="821"/>
                </a:lnTo>
                <a:lnTo>
                  <a:pt x="20" y="816"/>
                </a:lnTo>
                <a:lnTo>
                  <a:pt x="24" y="811"/>
                </a:lnTo>
                <a:lnTo>
                  <a:pt x="24" y="806"/>
                </a:lnTo>
                <a:lnTo>
                  <a:pt x="29" y="801"/>
                </a:lnTo>
                <a:lnTo>
                  <a:pt x="29" y="797"/>
                </a:lnTo>
                <a:lnTo>
                  <a:pt x="39" y="787"/>
                </a:lnTo>
                <a:lnTo>
                  <a:pt x="39" y="782"/>
                </a:lnTo>
                <a:lnTo>
                  <a:pt x="48" y="773"/>
                </a:lnTo>
                <a:lnTo>
                  <a:pt x="48" y="768"/>
                </a:lnTo>
                <a:lnTo>
                  <a:pt x="53" y="763"/>
                </a:lnTo>
                <a:lnTo>
                  <a:pt x="58" y="758"/>
                </a:lnTo>
                <a:lnTo>
                  <a:pt x="63" y="758"/>
                </a:lnTo>
                <a:lnTo>
                  <a:pt x="67" y="749"/>
                </a:lnTo>
                <a:lnTo>
                  <a:pt x="72" y="744"/>
                </a:lnTo>
                <a:lnTo>
                  <a:pt x="72" y="739"/>
                </a:lnTo>
                <a:lnTo>
                  <a:pt x="77" y="734"/>
                </a:lnTo>
                <a:lnTo>
                  <a:pt x="77" y="725"/>
                </a:lnTo>
                <a:lnTo>
                  <a:pt x="82" y="720"/>
                </a:lnTo>
                <a:lnTo>
                  <a:pt x="82" y="705"/>
                </a:lnTo>
                <a:lnTo>
                  <a:pt x="87" y="696"/>
                </a:lnTo>
                <a:lnTo>
                  <a:pt x="87" y="677"/>
                </a:lnTo>
                <a:lnTo>
                  <a:pt x="91" y="667"/>
                </a:lnTo>
                <a:lnTo>
                  <a:pt x="91" y="643"/>
                </a:lnTo>
                <a:lnTo>
                  <a:pt x="96" y="629"/>
                </a:lnTo>
                <a:lnTo>
                  <a:pt x="96" y="600"/>
                </a:lnTo>
                <a:lnTo>
                  <a:pt x="101" y="585"/>
                </a:lnTo>
                <a:lnTo>
                  <a:pt x="101" y="571"/>
                </a:lnTo>
                <a:lnTo>
                  <a:pt x="106" y="552"/>
                </a:lnTo>
                <a:lnTo>
                  <a:pt x="106" y="518"/>
                </a:lnTo>
                <a:lnTo>
                  <a:pt x="111" y="499"/>
                </a:lnTo>
                <a:lnTo>
                  <a:pt x="111" y="456"/>
                </a:lnTo>
                <a:lnTo>
                  <a:pt x="115" y="437"/>
                </a:lnTo>
                <a:lnTo>
                  <a:pt x="115" y="398"/>
                </a:lnTo>
                <a:lnTo>
                  <a:pt x="120" y="374"/>
                </a:lnTo>
                <a:lnTo>
                  <a:pt x="120" y="331"/>
                </a:lnTo>
                <a:lnTo>
                  <a:pt x="125" y="312"/>
                </a:lnTo>
                <a:lnTo>
                  <a:pt x="125" y="274"/>
                </a:lnTo>
                <a:lnTo>
                  <a:pt x="130" y="250"/>
                </a:lnTo>
                <a:lnTo>
                  <a:pt x="130" y="211"/>
                </a:lnTo>
                <a:lnTo>
                  <a:pt x="135" y="192"/>
                </a:lnTo>
                <a:lnTo>
                  <a:pt x="135" y="159"/>
                </a:lnTo>
                <a:lnTo>
                  <a:pt x="139" y="144"/>
                </a:lnTo>
                <a:lnTo>
                  <a:pt x="139" y="125"/>
                </a:lnTo>
                <a:lnTo>
                  <a:pt x="144" y="111"/>
                </a:lnTo>
                <a:lnTo>
                  <a:pt x="144" y="87"/>
                </a:lnTo>
                <a:lnTo>
                  <a:pt x="149" y="72"/>
                </a:lnTo>
                <a:lnTo>
                  <a:pt x="149" y="53"/>
                </a:lnTo>
                <a:lnTo>
                  <a:pt x="154" y="43"/>
                </a:lnTo>
                <a:lnTo>
                  <a:pt x="154" y="24"/>
                </a:lnTo>
                <a:lnTo>
                  <a:pt x="159" y="19"/>
                </a:lnTo>
                <a:lnTo>
                  <a:pt x="159" y="10"/>
                </a:lnTo>
                <a:lnTo>
                  <a:pt x="168" y="0"/>
                </a:lnTo>
                <a:lnTo>
                  <a:pt x="163" y="0"/>
                </a:lnTo>
                <a:lnTo>
                  <a:pt x="168" y="0"/>
                </a:lnTo>
                <a:lnTo>
                  <a:pt x="173" y="5"/>
                </a:lnTo>
                <a:lnTo>
                  <a:pt x="178" y="10"/>
                </a:lnTo>
                <a:lnTo>
                  <a:pt x="178" y="15"/>
                </a:lnTo>
                <a:lnTo>
                  <a:pt x="183" y="19"/>
                </a:lnTo>
                <a:lnTo>
                  <a:pt x="183" y="24"/>
                </a:lnTo>
                <a:lnTo>
                  <a:pt x="187" y="29"/>
                </a:lnTo>
                <a:lnTo>
                  <a:pt x="187" y="39"/>
                </a:lnTo>
                <a:lnTo>
                  <a:pt x="192" y="43"/>
                </a:lnTo>
                <a:lnTo>
                  <a:pt x="192" y="53"/>
                </a:lnTo>
                <a:lnTo>
                  <a:pt x="197" y="58"/>
                </a:lnTo>
                <a:lnTo>
                  <a:pt x="197" y="67"/>
                </a:lnTo>
                <a:lnTo>
                  <a:pt x="202" y="72"/>
                </a:lnTo>
                <a:lnTo>
                  <a:pt x="202" y="87"/>
                </a:lnTo>
                <a:lnTo>
                  <a:pt x="207" y="91"/>
                </a:lnTo>
                <a:lnTo>
                  <a:pt x="207" y="96"/>
                </a:lnTo>
                <a:lnTo>
                  <a:pt x="211" y="101"/>
                </a:lnTo>
                <a:lnTo>
                  <a:pt x="211" y="111"/>
                </a:lnTo>
                <a:lnTo>
                  <a:pt x="216" y="115"/>
                </a:lnTo>
                <a:lnTo>
                  <a:pt x="216" y="120"/>
                </a:lnTo>
                <a:lnTo>
                  <a:pt x="226" y="130"/>
                </a:lnTo>
                <a:lnTo>
                  <a:pt x="226" y="139"/>
                </a:lnTo>
                <a:lnTo>
                  <a:pt x="231" y="144"/>
                </a:lnTo>
                <a:lnTo>
                  <a:pt x="231" y="149"/>
                </a:lnTo>
                <a:lnTo>
                  <a:pt x="235" y="154"/>
                </a:lnTo>
                <a:lnTo>
                  <a:pt x="235" y="163"/>
                </a:lnTo>
                <a:lnTo>
                  <a:pt x="240" y="173"/>
                </a:lnTo>
                <a:lnTo>
                  <a:pt x="240" y="182"/>
                </a:lnTo>
                <a:lnTo>
                  <a:pt x="245" y="192"/>
                </a:lnTo>
                <a:lnTo>
                  <a:pt x="245" y="206"/>
                </a:lnTo>
                <a:lnTo>
                  <a:pt x="250" y="216"/>
                </a:lnTo>
                <a:lnTo>
                  <a:pt x="250" y="240"/>
                </a:lnTo>
                <a:lnTo>
                  <a:pt x="255" y="254"/>
                </a:lnTo>
                <a:lnTo>
                  <a:pt x="255" y="278"/>
                </a:lnTo>
                <a:lnTo>
                  <a:pt x="259" y="293"/>
                </a:lnTo>
                <a:lnTo>
                  <a:pt x="259" y="312"/>
                </a:lnTo>
                <a:lnTo>
                  <a:pt x="264" y="326"/>
                </a:lnTo>
                <a:lnTo>
                  <a:pt x="264" y="365"/>
                </a:lnTo>
                <a:lnTo>
                  <a:pt x="269" y="384"/>
                </a:lnTo>
                <a:lnTo>
                  <a:pt x="269" y="422"/>
                </a:lnTo>
                <a:lnTo>
                  <a:pt x="274" y="446"/>
                </a:lnTo>
                <a:lnTo>
                  <a:pt x="274" y="490"/>
                </a:lnTo>
                <a:lnTo>
                  <a:pt x="279" y="514"/>
                </a:lnTo>
                <a:lnTo>
                  <a:pt x="279" y="561"/>
                </a:lnTo>
                <a:lnTo>
                  <a:pt x="283" y="585"/>
                </a:lnTo>
                <a:lnTo>
                  <a:pt x="283" y="633"/>
                </a:lnTo>
                <a:lnTo>
                  <a:pt x="288" y="662"/>
                </a:lnTo>
                <a:lnTo>
                  <a:pt x="288" y="710"/>
                </a:lnTo>
                <a:lnTo>
                  <a:pt x="293" y="734"/>
                </a:lnTo>
                <a:lnTo>
                  <a:pt x="293" y="782"/>
                </a:lnTo>
                <a:lnTo>
                  <a:pt x="298" y="806"/>
                </a:lnTo>
                <a:lnTo>
                  <a:pt x="298" y="849"/>
                </a:lnTo>
                <a:lnTo>
                  <a:pt x="303" y="873"/>
                </a:lnTo>
                <a:lnTo>
                  <a:pt x="303" y="893"/>
                </a:lnTo>
                <a:lnTo>
                  <a:pt x="307" y="912"/>
                </a:lnTo>
                <a:lnTo>
                  <a:pt x="307" y="950"/>
                </a:lnTo>
                <a:lnTo>
                  <a:pt x="312" y="969"/>
                </a:lnTo>
                <a:lnTo>
                  <a:pt x="312" y="998"/>
                </a:lnTo>
                <a:lnTo>
                  <a:pt x="317" y="1017"/>
                </a:lnTo>
                <a:lnTo>
                  <a:pt x="317" y="1041"/>
                </a:lnTo>
                <a:lnTo>
                  <a:pt x="322" y="1056"/>
                </a:lnTo>
                <a:lnTo>
                  <a:pt x="322" y="1075"/>
                </a:lnTo>
                <a:lnTo>
                  <a:pt x="326" y="1084"/>
                </a:lnTo>
                <a:lnTo>
                  <a:pt x="326" y="1099"/>
                </a:lnTo>
                <a:lnTo>
                  <a:pt x="331" y="1108"/>
                </a:lnTo>
                <a:lnTo>
                  <a:pt x="331" y="1118"/>
                </a:lnTo>
                <a:lnTo>
                  <a:pt x="341" y="1128"/>
                </a:lnTo>
                <a:lnTo>
                  <a:pt x="341" y="1132"/>
                </a:lnTo>
                <a:lnTo>
                  <a:pt x="346" y="1132"/>
                </a:lnTo>
                <a:lnTo>
                  <a:pt x="350" y="1128"/>
                </a:lnTo>
                <a:lnTo>
                  <a:pt x="355" y="1123"/>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6" name="Freeform 66">
            <a:extLst>
              <a:ext uri="{FF2B5EF4-FFF2-40B4-BE49-F238E27FC236}">
                <a16:creationId xmlns:a16="http://schemas.microsoft.com/office/drawing/2014/main" id="{3F1B60AD-12BD-4A90-8179-051D0A6E12CB}"/>
              </a:ext>
            </a:extLst>
          </p:cNvPr>
          <p:cNvSpPr>
            <a:spLocks/>
          </p:cNvSpPr>
          <p:nvPr/>
        </p:nvSpPr>
        <p:spPr bwMode="auto">
          <a:xfrm>
            <a:off x="4305300" y="2651125"/>
            <a:ext cx="601663" cy="1409700"/>
          </a:xfrm>
          <a:custGeom>
            <a:avLst/>
            <a:gdLst>
              <a:gd name="T0" fmla="*/ 10 w 379"/>
              <a:gd name="T1" fmla="*/ 878 h 888"/>
              <a:gd name="T2" fmla="*/ 19 w 379"/>
              <a:gd name="T3" fmla="*/ 859 h 888"/>
              <a:gd name="T4" fmla="*/ 34 w 379"/>
              <a:gd name="T5" fmla="*/ 845 h 888"/>
              <a:gd name="T6" fmla="*/ 48 w 379"/>
              <a:gd name="T7" fmla="*/ 825 h 888"/>
              <a:gd name="T8" fmla="*/ 53 w 379"/>
              <a:gd name="T9" fmla="*/ 806 h 888"/>
              <a:gd name="T10" fmla="*/ 63 w 379"/>
              <a:gd name="T11" fmla="*/ 777 h 888"/>
              <a:gd name="T12" fmla="*/ 67 w 379"/>
              <a:gd name="T13" fmla="*/ 744 h 888"/>
              <a:gd name="T14" fmla="*/ 77 w 379"/>
              <a:gd name="T15" fmla="*/ 696 h 888"/>
              <a:gd name="T16" fmla="*/ 82 w 379"/>
              <a:gd name="T17" fmla="*/ 624 h 888"/>
              <a:gd name="T18" fmla="*/ 91 w 379"/>
              <a:gd name="T19" fmla="*/ 557 h 888"/>
              <a:gd name="T20" fmla="*/ 96 w 379"/>
              <a:gd name="T21" fmla="*/ 470 h 888"/>
              <a:gd name="T22" fmla="*/ 106 w 379"/>
              <a:gd name="T23" fmla="*/ 398 h 888"/>
              <a:gd name="T24" fmla="*/ 111 w 379"/>
              <a:gd name="T25" fmla="*/ 326 h 888"/>
              <a:gd name="T26" fmla="*/ 120 w 379"/>
              <a:gd name="T27" fmla="*/ 264 h 888"/>
              <a:gd name="T28" fmla="*/ 125 w 379"/>
              <a:gd name="T29" fmla="*/ 197 h 888"/>
              <a:gd name="T30" fmla="*/ 135 w 379"/>
              <a:gd name="T31" fmla="*/ 149 h 888"/>
              <a:gd name="T32" fmla="*/ 139 w 379"/>
              <a:gd name="T33" fmla="*/ 106 h 888"/>
              <a:gd name="T34" fmla="*/ 149 w 379"/>
              <a:gd name="T35" fmla="*/ 82 h 888"/>
              <a:gd name="T36" fmla="*/ 154 w 379"/>
              <a:gd name="T37" fmla="*/ 53 h 888"/>
              <a:gd name="T38" fmla="*/ 168 w 379"/>
              <a:gd name="T39" fmla="*/ 34 h 888"/>
              <a:gd name="T40" fmla="*/ 178 w 379"/>
              <a:gd name="T41" fmla="*/ 19 h 888"/>
              <a:gd name="T42" fmla="*/ 192 w 379"/>
              <a:gd name="T43" fmla="*/ 10 h 888"/>
              <a:gd name="T44" fmla="*/ 207 w 379"/>
              <a:gd name="T45" fmla="*/ 0 h 888"/>
              <a:gd name="T46" fmla="*/ 221 w 379"/>
              <a:gd name="T47" fmla="*/ 10 h 888"/>
              <a:gd name="T48" fmla="*/ 231 w 379"/>
              <a:gd name="T49" fmla="*/ 24 h 888"/>
              <a:gd name="T50" fmla="*/ 240 w 379"/>
              <a:gd name="T51" fmla="*/ 43 h 888"/>
              <a:gd name="T52" fmla="*/ 245 w 379"/>
              <a:gd name="T53" fmla="*/ 77 h 888"/>
              <a:gd name="T54" fmla="*/ 254 w 379"/>
              <a:gd name="T55" fmla="*/ 106 h 888"/>
              <a:gd name="T56" fmla="*/ 259 w 379"/>
              <a:gd name="T57" fmla="*/ 144 h 888"/>
              <a:gd name="T58" fmla="*/ 269 w 379"/>
              <a:gd name="T59" fmla="*/ 178 h 888"/>
              <a:gd name="T60" fmla="*/ 274 w 379"/>
              <a:gd name="T61" fmla="*/ 211 h 888"/>
              <a:gd name="T62" fmla="*/ 283 w 379"/>
              <a:gd name="T63" fmla="*/ 240 h 888"/>
              <a:gd name="T64" fmla="*/ 288 w 379"/>
              <a:gd name="T65" fmla="*/ 283 h 888"/>
              <a:gd name="T66" fmla="*/ 298 w 379"/>
              <a:gd name="T67" fmla="*/ 312 h 888"/>
              <a:gd name="T68" fmla="*/ 302 w 379"/>
              <a:gd name="T69" fmla="*/ 341 h 888"/>
              <a:gd name="T70" fmla="*/ 312 w 379"/>
              <a:gd name="T71" fmla="*/ 360 h 888"/>
              <a:gd name="T72" fmla="*/ 317 w 379"/>
              <a:gd name="T73" fmla="*/ 389 h 888"/>
              <a:gd name="T74" fmla="*/ 326 w 379"/>
              <a:gd name="T75" fmla="*/ 408 h 888"/>
              <a:gd name="T76" fmla="*/ 331 w 379"/>
              <a:gd name="T77" fmla="*/ 422 h 888"/>
              <a:gd name="T78" fmla="*/ 341 w 379"/>
              <a:gd name="T79" fmla="*/ 442 h 888"/>
              <a:gd name="T80" fmla="*/ 360 w 379"/>
              <a:gd name="T81" fmla="*/ 466 h 888"/>
              <a:gd name="T82" fmla="*/ 370 w 379"/>
              <a:gd name="T83" fmla="*/ 480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9" h="888">
                <a:moveTo>
                  <a:pt x="0" y="888"/>
                </a:moveTo>
                <a:lnTo>
                  <a:pt x="5" y="883"/>
                </a:lnTo>
                <a:lnTo>
                  <a:pt x="10" y="878"/>
                </a:lnTo>
                <a:lnTo>
                  <a:pt x="10" y="873"/>
                </a:lnTo>
                <a:lnTo>
                  <a:pt x="19" y="864"/>
                </a:lnTo>
                <a:lnTo>
                  <a:pt x="19" y="859"/>
                </a:lnTo>
                <a:lnTo>
                  <a:pt x="24" y="854"/>
                </a:lnTo>
                <a:lnTo>
                  <a:pt x="29" y="849"/>
                </a:lnTo>
                <a:lnTo>
                  <a:pt x="34" y="845"/>
                </a:lnTo>
                <a:lnTo>
                  <a:pt x="43" y="835"/>
                </a:lnTo>
                <a:lnTo>
                  <a:pt x="43" y="830"/>
                </a:lnTo>
                <a:lnTo>
                  <a:pt x="48" y="825"/>
                </a:lnTo>
                <a:lnTo>
                  <a:pt x="48" y="821"/>
                </a:lnTo>
                <a:lnTo>
                  <a:pt x="53" y="816"/>
                </a:lnTo>
                <a:lnTo>
                  <a:pt x="53" y="806"/>
                </a:lnTo>
                <a:lnTo>
                  <a:pt x="58" y="801"/>
                </a:lnTo>
                <a:lnTo>
                  <a:pt x="58" y="787"/>
                </a:lnTo>
                <a:lnTo>
                  <a:pt x="63" y="777"/>
                </a:lnTo>
                <a:lnTo>
                  <a:pt x="63" y="763"/>
                </a:lnTo>
                <a:lnTo>
                  <a:pt x="67" y="753"/>
                </a:lnTo>
                <a:lnTo>
                  <a:pt x="67" y="744"/>
                </a:lnTo>
                <a:lnTo>
                  <a:pt x="72" y="729"/>
                </a:lnTo>
                <a:lnTo>
                  <a:pt x="72" y="710"/>
                </a:lnTo>
                <a:lnTo>
                  <a:pt x="77" y="696"/>
                </a:lnTo>
                <a:lnTo>
                  <a:pt x="77" y="667"/>
                </a:lnTo>
                <a:lnTo>
                  <a:pt x="82" y="653"/>
                </a:lnTo>
                <a:lnTo>
                  <a:pt x="82" y="624"/>
                </a:lnTo>
                <a:lnTo>
                  <a:pt x="87" y="605"/>
                </a:lnTo>
                <a:lnTo>
                  <a:pt x="87" y="576"/>
                </a:lnTo>
                <a:lnTo>
                  <a:pt x="91" y="557"/>
                </a:lnTo>
                <a:lnTo>
                  <a:pt x="91" y="523"/>
                </a:lnTo>
                <a:lnTo>
                  <a:pt x="96" y="504"/>
                </a:lnTo>
                <a:lnTo>
                  <a:pt x="96" y="470"/>
                </a:lnTo>
                <a:lnTo>
                  <a:pt x="101" y="451"/>
                </a:lnTo>
                <a:lnTo>
                  <a:pt x="101" y="413"/>
                </a:lnTo>
                <a:lnTo>
                  <a:pt x="106" y="398"/>
                </a:lnTo>
                <a:lnTo>
                  <a:pt x="106" y="379"/>
                </a:lnTo>
                <a:lnTo>
                  <a:pt x="111" y="365"/>
                </a:lnTo>
                <a:lnTo>
                  <a:pt x="111" y="326"/>
                </a:lnTo>
                <a:lnTo>
                  <a:pt x="115" y="312"/>
                </a:lnTo>
                <a:lnTo>
                  <a:pt x="115" y="279"/>
                </a:lnTo>
                <a:lnTo>
                  <a:pt x="120" y="264"/>
                </a:lnTo>
                <a:lnTo>
                  <a:pt x="120" y="235"/>
                </a:lnTo>
                <a:lnTo>
                  <a:pt x="125" y="221"/>
                </a:lnTo>
                <a:lnTo>
                  <a:pt x="125" y="197"/>
                </a:lnTo>
                <a:lnTo>
                  <a:pt x="130" y="183"/>
                </a:lnTo>
                <a:lnTo>
                  <a:pt x="130" y="163"/>
                </a:lnTo>
                <a:lnTo>
                  <a:pt x="135" y="149"/>
                </a:lnTo>
                <a:lnTo>
                  <a:pt x="135" y="130"/>
                </a:lnTo>
                <a:lnTo>
                  <a:pt x="139" y="120"/>
                </a:lnTo>
                <a:lnTo>
                  <a:pt x="139" y="106"/>
                </a:lnTo>
                <a:lnTo>
                  <a:pt x="144" y="96"/>
                </a:lnTo>
                <a:lnTo>
                  <a:pt x="144" y="91"/>
                </a:lnTo>
                <a:lnTo>
                  <a:pt x="149" y="82"/>
                </a:lnTo>
                <a:lnTo>
                  <a:pt x="149" y="72"/>
                </a:lnTo>
                <a:lnTo>
                  <a:pt x="154" y="67"/>
                </a:lnTo>
                <a:lnTo>
                  <a:pt x="154" y="53"/>
                </a:lnTo>
                <a:lnTo>
                  <a:pt x="159" y="48"/>
                </a:lnTo>
                <a:lnTo>
                  <a:pt x="159" y="43"/>
                </a:lnTo>
                <a:lnTo>
                  <a:pt x="168" y="34"/>
                </a:lnTo>
                <a:lnTo>
                  <a:pt x="168" y="29"/>
                </a:lnTo>
                <a:lnTo>
                  <a:pt x="173" y="24"/>
                </a:lnTo>
                <a:lnTo>
                  <a:pt x="178" y="19"/>
                </a:lnTo>
                <a:lnTo>
                  <a:pt x="183" y="15"/>
                </a:lnTo>
                <a:lnTo>
                  <a:pt x="187" y="10"/>
                </a:lnTo>
                <a:lnTo>
                  <a:pt x="192" y="10"/>
                </a:lnTo>
                <a:lnTo>
                  <a:pt x="197" y="5"/>
                </a:lnTo>
                <a:lnTo>
                  <a:pt x="202" y="0"/>
                </a:lnTo>
                <a:lnTo>
                  <a:pt x="207" y="0"/>
                </a:lnTo>
                <a:lnTo>
                  <a:pt x="211" y="0"/>
                </a:lnTo>
                <a:lnTo>
                  <a:pt x="216" y="5"/>
                </a:lnTo>
                <a:lnTo>
                  <a:pt x="221" y="10"/>
                </a:lnTo>
                <a:lnTo>
                  <a:pt x="226" y="15"/>
                </a:lnTo>
                <a:lnTo>
                  <a:pt x="231" y="19"/>
                </a:lnTo>
                <a:lnTo>
                  <a:pt x="231" y="24"/>
                </a:lnTo>
                <a:lnTo>
                  <a:pt x="235" y="29"/>
                </a:lnTo>
                <a:lnTo>
                  <a:pt x="235" y="39"/>
                </a:lnTo>
                <a:lnTo>
                  <a:pt x="240" y="43"/>
                </a:lnTo>
                <a:lnTo>
                  <a:pt x="240" y="58"/>
                </a:lnTo>
                <a:lnTo>
                  <a:pt x="245" y="63"/>
                </a:lnTo>
                <a:lnTo>
                  <a:pt x="245" y="77"/>
                </a:lnTo>
                <a:lnTo>
                  <a:pt x="250" y="82"/>
                </a:lnTo>
                <a:lnTo>
                  <a:pt x="250" y="96"/>
                </a:lnTo>
                <a:lnTo>
                  <a:pt x="254" y="106"/>
                </a:lnTo>
                <a:lnTo>
                  <a:pt x="254" y="120"/>
                </a:lnTo>
                <a:lnTo>
                  <a:pt x="259" y="125"/>
                </a:lnTo>
                <a:lnTo>
                  <a:pt x="259" y="144"/>
                </a:lnTo>
                <a:lnTo>
                  <a:pt x="264" y="154"/>
                </a:lnTo>
                <a:lnTo>
                  <a:pt x="264" y="168"/>
                </a:lnTo>
                <a:lnTo>
                  <a:pt x="269" y="178"/>
                </a:lnTo>
                <a:lnTo>
                  <a:pt x="269" y="187"/>
                </a:lnTo>
                <a:lnTo>
                  <a:pt x="274" y="192"/>
                </a:lnTo>
                <a:lnTo>
                  <a:pt x="274" y="211"/>
                </a:lnTo>
                <a:lnTo>
                  <a:pt x="278" y="216"/>
                </a:lnTo>
                <a:lnTo>
                  <a:pt x="278" y="235"/>
                </a:lnTo>
                <a:lnTo>
                  <a:pt x="283" y="240"/>
                </a:lnTo>
                <a:lnTo>
                  <a:pt x="283" y="259"/>
                </a:lnTo>
                <a:lnTo>
                  <a:pt x="288" y="264"/>
                </a:lnTo>
                <a:lnTo>
                  <a:pt x="288" y="283"/>
                </a:lnTo>
                <a:lnTo>
                  <a:pt x="293" y="288"/>
                </a:lnTo>
                <a:lnTo>
                  <a:pt x="293" y="302"/>
                </a:lnTo>
                <a:lnTo>
                  <a:pt x="298" y="312"/>
                </a:lnTo>
                <a:lnTo>
                  <a:pt x="298" y="322"/>
                </a:lnTo>
                <a:lnTo>
                  <a:pt x="302" y="331"/>
                </a:lnTo>
                <a:lnTo>
                  <a:pt x="302" y="341"/>
                </a:lnTo>
                <a:lnTo>
                  <a:pt x="307" y="350"/>
                </a:lnTo>
                <a:lnTo>
                  <a:pt x="307" y="355"/>
                </a:lnTo>
                <a:lnTo>
                  <a:pt x="312" y="360"/>
                </a:lnTo>
                <a:lnTo>
                  <a:pt x="312" y="370"/>
                </a:lnTo>
                <a:lnTo>
                  <a:pt x="317" y="379"/>
                </a:lnTo>
                <a:lnTo>
                  <a:pt x="317" y="389"/>
                </a:lnTo>
                <a:lnTo>
                  <a:pt x="322" y="394"/>
                </a:lnTo>
                <a:lnTo>
                  <a:pt x="322" y="403"/>
                </a:lnTo>
                <a:lnTo>
                  <a:pt x="326" y="408"/>
                </a:lnTo>
                <a:lnTo>
                  <a:pt x="326" y="413"/>
                </a:lnTo>
                <a:lnTo>
                  <a:pt x="331" y="418"/>
                </a:lnTo>
                <a:lnTo>
                  <a:pt x="331" y="422"/>
                </a:lnTo>
                <a:lnTo>
                  <a:pt x="336" y="427"/>
                </a:lnTo>
                <a:lnTo>
                  <a:pt x="336" y="437"/>
                </a:lnTo>
                <a:lnTo>
                  <a:pt x="341" y="442"/>
                </a:lnTo>
                <a:lnTo>
                  <a:pt x="350" y="451"/>
                </a:lnTo>
                <a:lnTo>
                  <a:pt x="350" y="456"/>
                </a:lnTo>
                <a:lnTo>
                  <a:pt x="360" y="466"/>
                </a:lnTo>
                <a:lnTo>
                  <a:pt x="360" y="470"/>
                </a:lnTo>
                <a:lnTo>
                  <a:pt x="365" y="475"/>
                </a:lnTo>
                <a:lnTo>
                  <a:pt x="370" y="480"/>
                </a:lnTo>
                <a:lnTo>
                  <a:pt x="374" y="480"/>
                </a:lnTo>
                <a:lnTo>
                  <a:pt x="379" y="485"/>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7" name="Freeform 67">
            <a:extLst>
              <a:ext uri="{FF2B5EF4-FFF2-40B4-BE49-F238E27FC236}">
                <a16:creationId xmlns:a16="http://schemas.microsoft.com/office/drawing/2014/main" id="{94D145F6-29C6-4AB6-9CDC-55A720FD8732}"/>
              </a:ext>
            </a:extLst>
          </p:cNvPr>
          <p:cNvSpPr>
            <a:spLocks/>
          </p:cNvSpPr>
          <p:nvPr/>
        </p:nvSpPr>
        <p:spPr bwMode="auto">
          <a:xfrm>
            <a:off x="4906963" y="3116263"/>
            <a:ext cx="960437" cy="304800"/>
          </a:xfrm>
          <a:custGeom>
            <a:avLst/>
            <a:gdLst>
              <a:gd name="T0" fmla="*/ 10 w 605"/>
              <a:gd name="T1" fmla="*/ 192 h 192"/>
              <a:gd name="T2" fmla="*/ 24 w 605"/>
              <a:gd name="T3" fmla="*/ 177 h 192"/>
              <a:gd name="T4" fmla="*/ 43 w 605"/>
              <a:gd name="T5" fmla="*/ 158 h 192"/>
              <a:gd name="T6" fmla="*/ 58 w 605"/>
              <a:gd name="T7" fmla="*/ 139 h 192"/>
              <a:gd name="T8" fmla="*/ 67 w 605"/>
              <a:gd name="T9" fmla="*/ 120 h 192"/>
              <a:gd name="T10" fmla="*/ 87 w 605"/>
              <a:gd name="T11" fmla="*/ 96 h 192"/>
              <a:gd name="T12" fmla="*/ 101 w 605"/>
              <a:gd name="T13" fmla="*/ 77 h 192"/>
              <a:gd name="T14" fmla="*/ 111 w 605"/>
              <a:gd name="T15" fmla="*/ 57 h 192"/>
              <a:gd name="T16" fmla="*/ 130 w 605"/>
              <a:gd name="T17" fmla="*/ 33 h 192"/>
              <a:gd name="T18" fmla="*/ 139 w 605"/>
              <a:gd name="T19" fmla="*/ 24 h 192"/>
              <a:gd name="T20" fmla="*/ 149 w 605"/>
              <a:gd name="T21" fmla="*/ 9 h 192"/>
              <a:gd name="T22" fmla="*/ 163 w 605"/>
              <a:gd name="T23" fmla="*/ 5 h 192"/>
              <a:gd name="T24" fmla="*/ 178 w 605"/>
              <a:gd name="T25" fmla="*/ 5 h 192"/>
              <a:gd name="T26" fmla="*/ 192 w 605"/>
              <a:gd name="T27" fmla="*/ 5 h 192"/>
              <a:gd name="T28" fmla="*/ 206 w 605"/>
              <a:gd name="T29" fmla="*/ 9 h 192"/>
              <a:gd name="T30" fmla="*/ 221 w 605"/>
              <a:gd name="T31" fmla="*/ 14 h 192"/>
              <a:gd name="T32" fmla="*/ 235 w 605"/>
              <a:gd name="T33" fmla="*/ 14 h 192"/>
              <a:gd name="T34" fmla="*/ 250 w 605"/>
              <a:gd name="T35" fmla="*/ 19 h 192"/>
              <a:gd name="T36" fmla="*/ 264 w 605"/>
              <a:gd name="T37" fmla="*/ 24 h 192"/>
              <a:gd name="T38" fmla="*/ 278 w 605"/>
              <a:gd name="T39" fmla="*/ 29 h 192"/>
              <a:gd name="T40" fmla="*/ 293 w 605"/>
              <a:gd name="T41" fmla="*/ 33 h 192"/>
              <a:gd name="T42" fmla="*/ 307 w 605"/>
              <a:gd name="T43" fmla="*/ 43 h 192"/>
              <a:gd name="T44" fmla="*/ 322 w 605"/>
              <a:gd name="T45" fmla="*/ 48 h 192"/>
              <a:gd name="T46" fmla="*/ 336 w 605"/>
              <a:gd name="T47" fmla="*/ 53 h 192"/>
              <a:gd name="T48" fmla="*/ 350 w 605"/>
              <a:gd name="T49" fmla="*/ 53 h 192"/>
              <a:gd name="T50" fmla="*/ 365 w 605"/>
              <a:gd name="T51" fmla="*/ 53 h 192"/>
              <a:gd name="T52" fmla="*/ 379 w 605"/>
              <a:gd name="T53" fmla="*/ 53 h 192"/>
              <a:gd name="T54" fmla="*/ 394 w 605"/>
              <a:gd name="T55" fmla="*/ 53 h 192"/>
              <a:gd name="T56" fmla="*/ 408 w 605"/>
              <a:gd name="T57" fmla="*/ 53 h 192"/>
              <a:gd name="T58" fmla="*/ 422 w 605"/>
              <a:gd name="T59" fmla="*/ 57 h 192"/>
              <a:gd name="T60" fmla="*/ 437 w 605"/>
              <a:gd name="T61" fmla="*/ 57 h 192"/>
              <a:gd name="T62" fmla="*/ 451 w 605"/>
              <a:gd name="T63" fmla="*/ 57 h 192"/>
              <a:gd name="T64" fmla="*/ 465 w 605"/>
              <a:gd name="T65" fmla="*/ 57 h 192"/>
              <a:gd name="T66" fmla="*/ 480 w 605"/>
              <a:gd name="T67" fmla="*/ 53 h 192"/>
              <a:gd name="T68" fmla="*/ 494 w 605"/>
              <a:gd name="T69" fmla="*/ 53 h 192"/>
              <a:gd name="T70" fmla="*/ 509 w 605"/>
              <a:gd name="T71" fmla="*/ 53 h 192"/>
              <a:gd name="T72" fmla="*/ 523 w 605"/>
              <a:gd name="T73" fmla="*/ 53 h 192"/>
              <a:gd name="T74" fmla="*/ 537 w 605"/>
              <a:gd name="T75" fmla="*/ 53 h 192"/>
              <a:gd name="T76" fmla="*/ 552 w 605"/>
              <a:gd name="T77" fmla="*/ 53 h 192"/>
              <a:gd name="T78" fmla="*/ 566 w 605"/>
              <a:gd name="T79" fmla="*/ 48 h 192"/>
              <a:gd name="T80" fmla="*/ 581 w 605"/>
              <a:gd name="T81" fmla="*/ 48 h 192"/>
              <a:gd name="T82" fmla="*/ 595 w 605"/>
              <a:gd name="T83" fmla="*/ 4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192">
                <a:moveTo>
                  <a:pt x="0" y="192"/>
                </a:moveTo>
                <a:lnTo>
                  <a:pt x="5" y="192"/>
                </a:lnTo>
                <a:lnTo>
                  <a:pt x="10" y="192"/>
                </a:lnTo>
                <a:lnTo>
                  <a:pt x="15" y="187"/>
                </a:lnTo>
                <a:lnTo>
                  <a:pt x="19" y="182"/>
                </a:lnTo>
                <a:lnTo>
                  <a:pt x="24" y="177"/>
                </a:lnTo>
                <a:lnTo>
                  <a:pt x="29" y="173"/>
                </a:lnTo>
                <a:lnTo>
                  <a:pt x="34" y="168"/>
                </a:lnTo>
                <a:lnTo>
                  <a:pt x="43" y="158"/>
                </a:lnTo>
                <a:lnTo>
                  <a:pt x="43" y="153"/>
                </a:lnTo>
                <a:lnTo>
                  <a:pt x="48" y="149"/>
                </a:lnTo>
                <a:lnTo>
                  <a:pt x="58" y="139"/>
                </a:lnTo>
                <a:lnTo>
                  <a:pt x="58" y="134"/>
                </a:lnTo>
                <a:lnTo>
                  <a:pt x="67" y="125"/>
                </a:lnTo>
                <a:lnTo>
                  <a:pt x="67" y="120"/>
                </a:lnTo>
                <a:lnTo>
                  <a:pt x="77" y="110"/>
                </a:lnTo>
                <a:lnTo>
                  <a:pt x="77" y="105"/>
                </a:lnTo>
                <a:lnTo>
                  <a:pt x="87" y="96"/>
                </a:lnTo>
                <a:lnTo>
                  <a:pt x="87" y="91"/>
                </a:lnTo>
                <a:lnTo>
                  <a:pt x="91" y="86"/>
                </a:lnTo>
                <a:lnTo>
                  <a:pt x="101" y="77"/>
                </a:lnTo>
                <a:lnTo>
                  <a:pt x="101" y="72"/>
                </a:lnTo>
                <a:lnTo>
                  <a:pt x="111" y="62"/>
                </a:lnTo>
                <a:lnTo>
                  <a:pt x="111" y="57"/>
                </a:lnTo>
                <a:lnTo>
                  <a:pt x="120" y="48"/>
                </a:lnTo>
                <a:lnTo>
                  <a:pt x="120" y="43"/>
                </a:lnTo>
                <a:lnTo>
                  <a:pt x="130" y="33"/>
                </a:lnTo>
                <a:lnTo>
                  <a:pt x="125" y="33"/>
                </a:lnTo>
                <a:lnTo>
                  <a:pt x="130" y="33"/>
                </a:lnTo>
                <a:lnTo>
                  <a:pt x="139" y="24"/>
                </a:lnTo>
                <a:lnTo>
                  <a:pt x="139" y="19"/>
                </a:lnTo>
                <a:lnTo>
                  <a:pt x="144" y="14"/>
                </a:lnTo>
                <a:lnTo>
                  <a:pt x="149" y="9"/>
                </a:lnTo>
                <a:lnTo>
                  <a:pt x="154" y="5"/>
                </a:lnTo>
                <a:lnTo>
                  <a:pt x="158" y="5"/>
                </a:lnTo>
                <a:lnTo>
                  <a:pt x="163" y="5"/>
                </a:lnTo>
                <a:lnTo>
                  <a:pt x="168" y="0"/>
                </a:lnTo>
                <a:lnTo>
                  <a:pt x="173" y="0"/>
                </a:lnTo>
                <a:lnTo>
                  <a:pt x="178" y="5"/>
                </a:lnTo>
                <a:lnTo>
                  <a:pt x="182" y="5"/>
                </a:lnTo>
                <a:lnTo>
                  <a:pt x="187" y="5"/>
                </a:lnTo>
                <a:lnTo>
                  <a:pt x="192" y="5"/>
                </a:lnTo>
                <a:lnTo>
                  <a:pt x="197" y="9"/>
                </a:lnTo>
                <a:lnTo>
                  <a:pt x="202" y="9"/>
                </a:lnTo>
                <a:lnTo>
                  <a:pt x="206" y="9"/>
                </a:lnTo>
                <a:lnTo>
                  <a:pt x="211" y="14"/>
                </a:lnTo>
                <a:lnTo>
                  <a:pt x="216" y="14"/>
                </a:lnTo>
                <a:lnTo>
                  <a:pt x="221" y="14"/>
                </a:lnTo>
                <a:lnTo>
                  <a:pt x="226" y="14"/>
                </a:lnTo>
                <a:lnTo>
                  <a:pt x="230" y="14"/>
                </a:lnTo>
                <a:lnTo>
                  <a:pt x="235" y="14"/>
                </a:lnTo>
                <a:lnTo>
                  <a:pt x="240" y="14"/>
                </a:lnTo>
                <a:lnTo>
                  <a:pt x="245" y="19"/>
                </a:lnTo>
                <a:lnTo>
                  <a:pt x="250" y="19"/>
                </a:lnTo>
                <a:lnTo>
                  <a:pt x="254" y="19"/>
                </a:lnTo>
                <a:lnTo>
                  <a:pt x="259" y="19"/>
                </a:lnTo>
                <a:lnTo>
                  <a:pt x="264" y="24"/>
                </a:lnTo>
                <a:lnTo>
                  <a:pt x="269" y="24"/>
                </a:lnTo>
                <a:lnTo>
                  <a:pt x="274" y="24"/>
                </a:lnTo>
                <a:lnTo>
                  <a:pt x="278" y="29"/>
                </a:lnTo>
                <a:lnTo>
                  <a:pt x="283" y="29"/>
                </a:lnTo>
                <a:lnTo>
                  <a:pt x="288" y="33"/>
                </a:lnTo>
                <a:lnTo>
                  <a:pt x="293" y="33"/>
                </a:lnTo>
                <a:lnTo>
                  <a:pt x="298" y="38"/>
                </a:lnTo>
                <a:lnTo>
                  <a:pt x="302" y="38"/>
                </a:lnTo>
                <a:lnTo>
                  <a:pt x="307" y="43"/>
                </a:lnTo>
                <a:lnTo>
                  <a:pt x="312" y="48"/>
                </a:lnTo>
                <a:lnTo>
                  <a:pt x="317" y="48"/>
                </a:lnTo>
                <a:lnTo>
                  <a:pt x="322" y="48"/>
                </a:lnTo>
                <a:lnTo>
                  <a:pt x="326" y="48"/>
                </a:lnTo>
                <a:lnTo>
                  <a:pt x="331" y="53"/>
                </a:lnTo>
                <a:lnTo>
                  <a:pt x="336" y="53"/>
                </a:lnTo>
                <a:lnTo>
                  <a:pt x="341" y="53"/>
                </a:lnTo>
                <a:lnTo>
                  <a:pt x="346" y="53"/>
                </a:lnTo>
                <a:lnTo>
                  <a:pt x="350" y="53"/>
                </a:lnTo>
                <a:lnTo>
                  <a:pt x="355" y="53"/>
                </a:lnTo>
                <a:lnTo>
                  <a:pt x="360" y="53"/>
                </a:lnTo>
                <a:lnTo>
                  <a:pt x="365" y="53"/>
                </a:lnTo>
                <a:lnTo>
                  <a:pt x="370" y="53"/>
                </a:lnTo>
                <a:lnTo>
                  <a:pt x="374" y="53"/>
                </a:lnTo>
                <a:lnTo>
                  <a:pt x="379" y="53"/>
                </a:lnTo>
                <a:lnTo>
                  <a:pt x="384" y="53"/>
                </a:lnTo>
                <a:lnTo>
                  <a:pt x="389" y="53"/>
                </a:lnTo>
                <a:lnTo>
                  <a:pt x="394" y="53"/>
                </a:lnTo>
                <a:lnTo>
                  <a:pt x="398" y="53"/>
                </a:lnTo>
                <a:lnTo>
                  <a:pt x="403" y="53"/>
                </a:lnTo>
                <a:lnTo>
                  <a:pt x="408" y="53"/>
                </a:lnTo>
                <a:lnTo>
                  <a:pt x="413" y="53"/>
                </a:lnTo>
                <a:lnTo>
                  <a:pt x="417" y="57"/>
                </a:lnTo>
                <a:lnTo>
                  <a:pt x="422" y="57"/>
                </a:lnTo>
                <a:lnTo>
                  <a:pt x="427" y="57"/>
                </a:lnTo>
                <a:lnTo>
                  <a:pt x="432" y="57"/>
                </a:lnTo>
                <a:lnTo>
                  <a:pt x="437" y="57"/>
                </a:lnTo>
                <a:lnTo>
                  <a:pt x="441" y="57"/>
                </a:lnTo>
                <a:lnTo>
                  <a:pt x="446" y="57"/>
                </a:lnTo>
                <a:lnTo>
                  <a:pt x="451" y="57"/>
                </a:lnTo>
                <a:lnTo>
                  <a:pt x="456" y="57"/>
                </a:lnTo>
                <a:lnTo>
                  <a:pt x="461" y="57"/>
                </a:lnTo>
                <a:lnTo>
                  <a:pt x="465" y="57"/>
                </a:lnTo>
                <a:lnTo>
                  <a:pt x="470" y="53"/>
                </a:lnTo>
                <a:lnTo>
                  <a:pt x="475" y="53"/>
                </a:lnTo>
                <a:lnTo>
                  <a:pt x="480" y="53"/>
                </a:lnTo>
                <a:lnTo>
                  <a:pt x="485" y="53"/>
                </a:lnTo>
                <a:lnTo>
                  <a:pt x="489" y="53"/>
                </a:lnTo>
                <a:lnTo>
                  <a:pt x="494" y="53"/>
                </a:lnTo>
                <a:lnTo>
                  <a:pt x="499" y="53"/>
                </a:lnTo>
                <a:lnTo>
                  <a:pt x="504" y="53"/>
                </a:lnTo>
                <a:lnTo>
                  <a:pt x="509" y="53"/>
                </a:lnTo>
                <a:lnTo>
                  <a:pt x="513" y="53"/>
                </a:lnTo>
                <a:lnTo>
                  <a:pt x="518" y="53"/>
                </a:lnTo>
                <a:lnTo>
                  <a:pt x="523" y="53"/>
                </a:lnTo>
                <a:lnTo>
                  <a:pt x="528" y="53"/>
                </a:lnTo>
                <a:lnTo>
                  <a:pt x="533" y="53"/>
                </a:lnTo>
                <a:lnTo>
                  <a:pt x="537" y="53"/>
                </a:lnTo>
                <a:lnTo>
                  <a:pt x="542" y="53"/>
                </a:lnTo>
                <a:lnTo>
                  <a:pt x="547" y="53"/>
                </a:lnTo>
                <a:lnTo>
                  <a:pt x="552" y="53"/>
                </a:lnTo>
                <a:lnTo>
                  <a:pt x="557" y="48"/>
                </a:lnTo>
                <a:lnTo>
                  <a:pt x="561" y="48"/>
                </a:lnTo>
                <a:lnTo>
                  <a:pt x="566" y="48"/>
                </a:lnTo>
                <a:lnTo>
                  <a:pt x="571" y="48"/>
                </a:lnTo>
                <a:lnTo>
                  <a:pt x="576" y="48"/>
                </a:lnTo>
                <a:lnTo>
                  <a:pt x="581" y="48"/>
                </a:lnTo>
                <a:lnTo>
                  <a:pt x="585" y="48"/>
                </a:lnTo>
                <a:lnTo>
                  <a:pt x="590" y="43"/>
                </a:lnTo>
                <a:lnTo>
                  <a:pt x="595" y="43"/>
                </a:lnTo>
                <a:lnTo>
                  <a:pt x="600" y="43"/>
                </a:lnTo>
                <a:lnTo>
                  <a:pt x="605" y="43"/>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8" name="Freeform 68">
            <a:extLst>
              <a:ext uri="{FF2B5EF4-FFF2-40B4-BE49-F238E27FC236}">
                <a16:creationId xmlns:a16="http://schemas.microsoft.com/office/drawing/2014/main" id="{0D084163-CE14-4A86-8E4B-02C5B6BD2F97}"/>
              </a:ext>
            </a:extLst>
          </p:cNvPr>
          <p:cNvSpPr>
            <a:spLocks/>
          </p:cNvSpPr>
          <p:nvPr/>
        </p:nvSpPr>
        <p:spPr bwMode="auto">
          <a:xfrm>
            <a:off x="5867400" y="3176588"/>
            <a:ext cx="334963" cy="7937"/>
          </a:xfrm>
          <a:custGeom>
            <a:avLst/>
            <a:gdLst>
              <a:gd name="T0" fmla="*/ 0 w 211"/>
              <a:gd name="T1" fmla="*/ 5 h 5"/>
              <a:gd name="T2" fmla="*/ 4 w 211"/>
              <a:gd name="T3" fmla="*/ 5 h 5"/>
              <a:gd name="T4" fmla="*/ 9 w 211"/>
              <a:gd name="T5" fmla="*/ 5 h 5"/>
              <a:gd name="T6" fmla="*/ 14 w 211"/>
              <a:gd name="T7" fmla="*/ 5 h 5"/>
              <a:gd name="T8" fmla="*/ 19 w 211"/>
              <a:gd name="T9" fmla="*/ 5 h 5"/>
              <a:gd name="T10" fmla="*/ 24 w 211"/>
              <a:gd name="T11" fmla="*/ 5 h 5"/>
              <a:gd name="T12" fmla="*/ 28 w 211"/>
              <a:gd name="T13" fmla="*/ 5 h 5"/>
              <a:gd name="T14" fmla="*/ 33 w 211"/>
              <a:gd name="T15" fmla="*/ 5 h 5"/>
              <a:gd name="T16" fmla="*/ 38 w 211"/>
              <a:gd name="T17" fmla="*/ 5 h 5"/>
              <a:gd name="T18" fmla="*/ 43 w 211"/>
              <a:gd name="T19" fmla="*/ 5 h 5"/>
              <a:gd name="T20" fmla="*/ 48 w 211"/>
              <a:gd name="T21" fmla="*/ 5 h 5"/>
              <a:gd name="T22" fmla="*/ 52 w 211"/>
              <a:gd name="T23" fmla="*/ 5 h 5"/>
              <a:gd name="T24" fmla="*/ 57 w 211"/>
              <a:gd name="T25" fmla="*/ 5 h 5"/>
              <a:gd name="T26" fmla="*/ 62 w 211"/>
              <a:gd name="T27" fmla="*/ 0 h 5"/>
              <a:gd name="T28" fmla="*/ 67 w 211"/>
              <a:gd name="T29" fmla="*/ 0 h 5"/>
              <a:gd name="T30" fmla="*/ 71 w 211"/>
              <a:gd name="T31" fmla="*/ 0 h 5"/>
              <a:gd name="T32" fmla="*/ 76 w 211"/>
              <a:gd name="T33" fmla="*/ 0 h 5"/>
              <a:gd name="T34" fmla="*/ 81 w 211"/>
              <a:gd name="T35" fmla="*/ 0 h 5"/>
              <a:gd name="T36" fmla="*/ 86 w 211"/>
              <a:gd name="T37" fmla="*/ 0 h 5"/>
              <a:gd name="T38" fmla="*/ 91 w 211"/>
              <a:gd name="T39" fmla="*/ 0 h 5"/>
              <a:gd name="T40" fmla="*/ 95 w 211"/>
              <a:gd name="T41" fmla="*/ 0 h 5"/>
              <a:gd name="T42" fmla="*/ 100 w 211"/>
              <a:gd name="T43" fmla="*/ 0 h 5"/>
              <a:gd name="T44" fmla="*/ 105 w 211"/>
              <a:gd name="T45" fmla="*/ 0 h 5"/>
              <a:gd name="T46" fmla="*/ 110 w 211"/>
              <a:gd name="T47" fmla="*/ 0 h 5"/>
              <a:gd name="T48" fmla="*/ 115 w 211"/>
              <a:gd name="T49" fmla="*/ 0 h 5"/>
              <a:gd name="T50" fmla="*/ 119 w 211"/>
              <a:gd name="T51" fmla="*/ 0 h 5"/>
              <a:gd name="T52" fmla="*/ 124 w 211"/>
              <a:gd name="T53" fmla="*/ 0 h 5"/>
              <a:gd name="T54" fmla="*/ 129 w 211"/>
              <a:gd name="T55" fmla="*/ 0 h 5"/>
              <a:gd name="T56" fmla="*/ 134 w 211"/>
              <a:gd name="T57" fmla="*/ 5 h 5"/>
              <a:gd name="T58" fmla="*/ 139 w 211"/>
              <a:gd name="T59" fmla="*/ 5 h 5"/>
              <a:gd name="T60" fmla="*/ 143 w 211"/>
              <a:gd name="T61" fmla="*/ 5 h 5"/>
              <a:gd name="T62" fmla="*/ 148 w 211"/>
              <a:gd name="T63" fmla="*/ 5 h 5"/>
              <a:gd name="T64" fmla="*/ 153 w 211"/>
              <a:gd name="T65" fmla="*/ 5 h 5"/>
              <a:gd name="T66" fmla="*/ 158 w 211"/>
              <a:gd name="T67" fmla="*/ 5 h 5"/>
              <a:gd name="T68" fmla="*/ 163 w 211"/>
              <a:gd name="T69" fmla="*/ 5 h 5"/>
              <a:gd name="T70" fmla="*/ 167 w 211"/>
              <a:gd name="T71" fmla="*/ 5 h 5"/>
              <a:gd name="T72" fmla="*/ 172 w 211"/>
              <a:gd name="T73" fmla="*/ 5 h 5"/>
              <a:gd name="T74" fmla="*/ 177 w 211"/>
              <a:gd name="T75" fmla="*/ 5 h 5"/>
              <a:gd name="T76" fmla="*/ 182 w 211"/>
              <a:gd name="T77" fmla="*/ 5 h 5"/>
              <a:gd name="T78" fmla="*/ 187 w 211"/>
              <a:gd name="T79" fmla="*/ 5 h 5"/>
              <a:gd name="T80" fmla="*/ 191 w 211"/>
              <a:gd name="T81" fmla="*/ 5 h 5"/>
              <a:gd name="T82" fmla="*/ 196 w 211"/>
              <a:gd name="T83" fmla="*/ 5 h 5"/>
              <a:gd name="T84" fmla="*/ 201 w 211"/>
              <a:gd name="T85" fmla="*/ 5 h 5"/>
              <a:gd name="T86" fmla="*/ 206 w 211"/>
              <a:gd name="T87" fmla="*/ 5 h 5"/>
              <a:gd name="T88" fmla="*/ 211 w 211"/>
              <a:gd name="T8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1" h="5">
                <a:moveTo>
                  <a:pt x="0" y="5"/>
                </a:moveTo>
                <a:lnTo>
                  <a:pt x="4" y="5"/>
                </a:lnTo>
                <a:lnTo>
                  <a:pt x="9" y="5"/>
                </a:lnTo>
                <a:lnTo>
                  <a:pt x="14" y="5"/>
                </a:lnTo>
                <a:lnTo>
                  <a:pt x="19" y="5"/>
                </a:lnTo>
                <a:lnTo>
                  <a:pt x="24" y="5"/>
                </a:lnTo>
                <a:lnTo>
                  <a:pt x="28" y="5"/>
                </a:lnTo>
                <a:lnTo>
                  <a:pt x="33" y="5"/>
                </a:lnTo>
                <a:lnTo>
                  <a:pt x="38" y="5"/>
                </a:lnTo>
                <a:lnTo>
                  <a:pt x="43" y="5"/>
                </a:lnTo>
                <a:lnTo>
                  <a:pt x="48" y="5"/>
                </a:lnTo>
                <a:lnTo>
                  <a:pt x="52" y="5"/>
                </a:lnTo>
                <a:lnTo>
                  <a:pt x="57" y="5"/>
                </a:lnTo>
                <a:lnTo>
                  <a:pt x="62" y="0"/>
                </a:lnTo>
                <a:lnTo>
                  <a:pt x="67" y="0"/>
                </a:lnTo>
                <a:lnTo>
                  <a:pt x="71" y="0"/>
                </a:lnTo>
                <a:lnTo>
                  <a:pt x="76" y="0"/>
                </a:lnTo>
                <a:lnTo>
                  <a:pt x="81" y="0"/>
                </a:lnTo>
                <a:lnTo>
                  <a:pt x="86" y="0"/>
                </a:lnTo>
                <a:lnTo>
                  <a:pt x="91" y="0"/>
                </a:lnTo>
                <a:lnTo>
                  <a:pt x="95" y="0"/>
                </a:lnTo>
                <a:lnTo>
                  <a:pt x="100" y="0"/>
                </a:lnTo>
                <a:lnTo>
                  <a:pt x="105" y="0"/>
                </a:lnTo>
                <a:lnTo>
                  <a:pt x="110" y="0"/>
                </a:lnTo>
                <a:lnTo>
                  <a:pt x="115" y="0"/>
                </a:lnTo>
                <a:lnTo>
                  <a:pt x="119" y="0"/>
                </a:lnTo>
                <a:lnTo>
                  <a:pt x="124" y="0"/>
                </a:lnTo>
                <a:lnTo>
                  <a:pt x="129" y="0"/>
                </a:lnTo>
                <a:lnTo>
                  <a:pt x="134" y="5"/>
                </a:lnTo>
                <a:lnTo>
                  <a:pt x="139" y="5"/>
                </a:lnTo>
                <a:lnTo>
                  <a:pt x="143" y="5"/>
                </a:lnTo>
                <a:lnTo>
                  <a:pt x="148" y="5"/>
                </a:lnTo>
                <a:lnTo>
                  <a:pt x="153" y="5"/>
                </a:lnTo>
                <a:lnTo>
                  <a:pt x="158" y="5"/>
                </a:lnTo>
                <a:lnTo>
                  <a:pt x="163" y="5"/>
                </a:lnTo>
                <a:lnTo>
                  <a:pt x="167" y="5"/>
                </a:lnTo>
                <a:lnTo>
                  <a:pt x="172" y="5"/>
                </a:lnTo>
                <a:lnTo>
                  <a:pt x="177" y="5"/>
                </a:lnTo>
                <a:lnTo>
                  <a:pt x="182" y="5"/>
                </a:lnTo>
                <a:lnTo>
                  <a:pt x="187" y="5"/>
                </a:lnTo>
                <a:lnTo>
                  <a:pt x="191" y="5"/>
                </a:lnTo>
                <a:lnTo>
                  <a:pt x="196" y="5"/>
                </a:lnTo>
                <a:lnTo>
                  <a:pt x="201" y="5"/>
                </a:lnTo>
                <a:lnTo>
                  <a:pt x="206" y="5"/>
                </a:lnTo>
                <a:lnTo>
                  <a:pt x="211" y="5"/>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9" name="Text Box 69">
            <a:extLst>
              <a:ext uri="{FF2B5EF4-FFF2-40B4-BE49-F238E27FC236}">
                <a16:creationId xmlns:a16="http://schemas.microsoft.com/office/drawing/2014/main" id="{24BB1D0D-6F05-4F63-A30E-5054CF2F1627}"/>
              </a:ext>
            </a:extLst>
          </p:cNvPr>
          <p:cNvSpPr txBox="1">
            <a:spLocks noChangeArrowheads="1"/>
          </p:cNvSpPr>
          <p:nvPr/>
        </p:nvSpPr>
        <p:spPr bwMode="auto">
          <a:xfrm>
            <a:off x="3886200" y="4787900"/>
            <a:ext cx="881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time, </a:t>
            </a:r>
            <a:r>
              <a:rPr lang="en-US" altLang="en-US" sz="1200">
                <a:latin typeface="Symbol" panose="05050102010706020507" pitchFamily="18" charset="2"/>
              </a:rPr>
              <a:t>m</a:t>
            </a:r>
            <a:r>
              <a:rPr lang="en-US" altLang="en-US" sz="1200">
                <a:latin typeface="Arial" panose="020B0604020202020204" pitchFamily="34" charset="0"/>
              </a:rPr>
              <a:t>sec</a:t>
            </a:r>
          </a:p>
        </p:txBody>
      </p:sp>
      <p:sp>
        <p:nvSpPr>
          <p:cNvPr id="15430" name="Text Box 70">
            <a:extLst>
              <a:ext uri="{FF2B5EF4-FFF2-40B4-BE49-F238E27FC236}">
                <a16:creationId xmlns:a16="http://schemas.microsoft.com/office/drawing/2014/main" id="{EEF0B44A-9092-4B88-B817-1A3925D48984}"/>
              </a:ext>
            </a:extLst>
          </p:cNvPr>
          <p:cNvSpPr txBox="1">
            <a:spLocks noChangeArrowheads="1"/>
          </p:cNvSpPr>
          <p:nvPr/>
        </p:nvSpPr>
        <p:spPr bwMode="auto">
          <a:xfrm rot="16200000">
            <a:off x="1887537" y="3052763"/>
            <a:ext cx="10715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voltage, volts</a:t>
            </a:r>
          </a:p>
        </p:txBody>
      </p:sp>
      <p:sp>
        <p:nvSpPr>
          <p:cNvPr id="68" name="TextBox 67">
            <a:extLst>
              <a:ext uri="{FF2B5EF4-FFF2-40B4-BE49-F238E27FC236}">
                <a16:creationId xmlns:a16="http://schemas.microsoft.com/office/drawing/2014/main" id="{2EC8AD8C-ABFB-4791-B9F6-A946BFB24DEF}"/>
              </a:ext>
            </a:extLst>
          </p:cNvPr>
          <p:cNvSpPr txBox="1"/>
          <p:nvPr/>
        </p:nvSpPr>
        <p:spPr>
          <a:xfrm>
            <a:off x="1032907" y="5298986"/>
            <a:ext cx="7468711" cy="1200329"/>
          </a:xfrm>
          <a:prstGeom prst="rect">
            <a:avLst/>
          </a:prstGeom>
          <a:noFill/>
        </p:spPr>
        <p:txBody>
          <a:bodyPr wrap="none" rtlCol="0">
            <a:spAutoFit/>
          </a:bodyPr>
          <a:lstStyle/>
          <a:p>
            <a:r>
              <a:rPr lang="en-US" sz="1800" dirty="0"/>
              <a:t>Results for a pair of 2.2 5MHz, 12.7 mm diameter transducers.</a:t>
            </a:r>
          </a:p>
          <a:p>
            <a:r>
              <a:rPr lang="en-US" sz="1800" dirty="0"/>
              <a:t>solid line – directly measured output voltage in an ultrasonic pitch-catch setup. </a:t>
            </a:r>
          </a:p>
          <a:p>
            <a:r>
              <a:rPr lang="en-US" sz="1800" dirty="0"/>
              <a:t>dashed-dotted line – voltage signal synthesized by modeling all the ultrasonic </a:t>
            </a:r>
          </a:p>
          <a:p>
            <a:r>
              <a:rPr lang="en-US" sz="1800" dirty="0"/>
              <a:t>components and performing an inverse FFT to obtain the time domain signal.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Line 4">
            <a:extLst>
              <a:ext uri="{FF2B5EF4-FFF2-40B4-BE49-F238E27FC236}">
                <a16:creationId xmlns:a16="http://schemas.microsoft.com/office/drawing/2014/main" id="{C493E87B-5F56-409D-AD51-95407B209812}"/>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9" name="Text Box 5">
            <a:extLst>
              <a:ext uri="{FF2B5EF4-FFF2-40B4-BE49-F238E27FC236}">
                <a16:creationId xmlns:a16="http://schemas.microsoft.com/office/drawing/2014/main" id="{D67B925A-CDA4-4F7C-81A3-1A90BFC77B9A}"/>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6392" name="Rectangle 8">
            <a:extLst>
              <a:ext uri="{FF2B5EF4-FFF2-40B4-BE49-F238E27FC236}">
                <a16:creationId xmlns:a16="http://schemas.microsoft.com/office/drawing/2014/main" id="{2F20A184-ECB4-4593-B540-08AED94732B8}"/>
              </a:ext>
            </a:extLst>
          </p:cNvPr>
          <p:cNvSpPr>
            <a:spLocks noChangeArrowheads="1"/>
          </p:cNvSpPr>
          <p:nvPr/>
        </p:nvSpPr>
        <p:spPr bwMode="auto">
          <a:xfrm>
            <a:off x="3060700" y="1662113"/>
            <a:ext cx="3308350" cy="260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393" name="Rectangle 9">
            <a:extLst>
              <a:ext uri="{FF2B5EF4-FFF2-40B4-BE49-F238E27FC236}">
                <a16:creationId xmlns:a16="http://schemas.microsoft.com/office/drawing/2014/main" id="{5E04F6C4-21F9-4F7D-AD75-1542157446CA}"/>
              </a:ext>
            </a:extLst>
          </p:cNvPr>
          <p:cNvSpPr>
            <a:spLocks noChangeArrowheads="1"/>
          </p:cNvSpPr>
          <p:nvPr/>
        </p:nvSpPr>
        <p:spPr bwMode="auto">
          <a:xfrm>
            <a:off x="3060700" y="1662113"/>
            <a:ext cx="3308350" cy="26066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4" name="Line 10">
            <a:extLst>
              <a:ext uri="{FF2B5EF4-FFF2-40B4-BE49-F238E27FC236}">
                <a16:creationId xmlns:a16="http://schemas.microsoft.com/office/drawing/2014/main" id="{7A799AA0-B4DF-4238-8574-A2DEBD891D66}"/>
              </a:ext>
            </a:extLst>
          </p:cNvPr>
          <p:cNvSpPr>
            <a:spLocks noChangeShapeType="1"/>
          </p:cNvSpPr>
          <p:nvPr/>
        </p:nvSpPr>
        <p:spPr bwMode="auto">
          <a:xfrm>
            <a:off x="3060700" y="1662113"/>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5" name="Line 11">
            <a:extLst>
              <a:ext uri="{FF2B5EF4-FFF2-40B4-BE49-F238E27FC236}">
                <a16:creationId xmlns:a16="http://schemas.microsoft.com/office/drawing/2014/main" id="{D0AE959C-C530-4989-B5A9-9A439995CF13}"/>
              </a:ext>
            </a:extLst>
          </p:cNvPr>
          <p:cNvSpPr>
            <a:spLocks noChangeShapeType="1"/>
          </p:cNvSpPr>
          <p:nvPr/>
        </p:nvSpPr>
        <p:spPr bwMode="auto">
          <a:xfrm>
            <a:off x="3060700" y="4268788"/>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2">
            <a:extLst>
              <a:ext uri="{FF2B5EF4-FFF2-40B4-BE49-F238E27FC236}">
                <a16:creationId xmlns:a16="http://schemas.microsoft.com/office/drawing/2014/main" id="{BBBD8615-79B2-4B23-A717-21C9F6638289}"/>
              </a:ext>
            </a:extLst>
          </p:cNvPr>
          <p:cNvSpPr>
            <a:spLocks noChangeShapeType="1"/>
          </p:cNvSpPr>
          <p:nvPr/>
        </p:nvSpPr>
        <p:spPr bwMode="auto">
          <a:xfrm flipV="1">
            <a:off x="6369050" y="1662113"/>
            <a:ext cx="1588" cy="26066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Line 13">
            <a:extLst>
              <a:ext uri="{FF2B5EF4-FFF2-40B4-BE49-F238E27FC236}">
                <a16:creationId xmlns:a16="http://schemas.microsoft.com/office/drawing/2014/main" id="{230B4DA5-A11A-4FE2-B2A7-1FCA34A8AC66}"/>
              </a:ext>
            </a:extLst>
          </p:cNvPr>
          <p:cNvSpPr>
            <a:spLocks noChangeShapeType="1"/>
          </p:cNvSpPr>
          <p:nvPr/>
        </p:nvSpPr>
        <p:spPr bwMode="auto">
          <a:xfrm flipV="1">
            <a:off x="3060700" y="1662113"/>
            <a:ext cx="1588" cy="26066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8" name="Line 14">
            <a:extLst>
              <a:ext uri="{FF2B5EF4-FFF2-40B4-BE49-F238E27FC236}">
                <a16:creationId xmlns:a16="http://schemas.microsoft.com/office/drawing/2014/main" id="{AA485631-CFEB-4F3B-A3A4-3352BEF314E2}"/>
              </a:ext>
            </a:extLst>
          </p:cNvPr>
          <p:cNvSpPr>
            <a:spLocks noChangeShapeType="1"/>
          </p:cNvSpPr>
          <p:nvPr/>
        </p:nvSpPr>
        <p:spPr bwMode="auto">
          <a:xfrm>
            <a:off x="3060700" y="4268788"/>
            <a:ext cx="33083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9" name="Line 15">
            <a:extLst>
              <a:ext uri="{FF2B5EF4-FFF2-40B4-BE49-F238E27FC236}">
                <a16:creationId xmlns:a16="http://schemas.microsoft.com/office/drawing/2014/main" id="{1291DFCA-8855-440B-97E8-BEF44FA8708B}"/>
              </a:ext>
            </a:extLst>
          </p:cNvPr>
          <p:cNvSpPr>
            <a:spLocks noChangeShapeType="1"/>
          </p:cNvSpPr>
          <p:nvPr/>
        </p:nvSpPr>
        <p:spPr bwMode="auto">
          <a:xfrm flipV="1">
            <a:off x="3068638" y="423068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0" name="Line 16">
            <a:extLst>
              <a:ext uri="{FF2B5EF4-FFF2-40B4-BE49-F238E27FC236}">
                <a16:creationId xmlns:a16="http://schemas.microsoft.com/office/drawing/2014/main" id="{E6599C10-8F47-4536-BB63-5E779CDAAD18}"/>
              </a:ext>
            </a:extLst>
          </p:cNvPr>
          <p:cNvSpPr>
            <a:spLocks noChangeShapeType="1"/>
          </p:cNvSpPr>
          <p:nvPr/>
        </p:nvSpPr>
        <p:spPr bwMode="auto">
          <a:xfrm>
            <a:off x="3068638" y="16621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1" name="Rectangle 17">
            <a:extLst>
              <a:ext uri="{FF2B5EF4-FFF2-40B4-BE49-F238E27FC236}">
                <a16:creationId xmlns:a16="http://schemas.microsoft.com/office/drawing/2014/main" id="{484FE389-1923-44BE-936E-F53559738613}"/>
              </a:ext>
            </a:extLst>
          </p:cNvPr>
          <p:cNvSpPr>
            <a:spLocks noChangeArrowheads="1"/>
          </p:cNvSpPr>
          <p:nvPr/>
        </p:nvSpPr>
        <p:spPr bwMode="auto">
          <a:xfrm>
            <a:off x="2984500"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2.3</a:t>
            </a:r>
            <a:endParaRPr lang="en-US" altLang="en-US" sz="1000">
              <a:latin typeface="Times New Roman" panose="02020603050405020304" pitchFamily="18" charset="0"/>
            </a:endParaRPr>
          </a:p>
        </p:txBody>
      </p:sp>
      <p:sp>
        <p:nvSpPr>
          <p:cNvPr id="16402" name="Line 18">
            <a:extLst>
              <a:ext uri="{FF2B5EF4-FFF2-40B4-BE49-F238E27FC236}">
                <a16:creationId xmlns:a16="http://schemas.microsoft.com/office/drawing/2014/main" id="{48090C54-75B2-46FC-A62C-D2A5F0070DDD}"/>
              </a:ext>
            </a:extLst>
          </p:cNvPr>
          <p:cNvSpPr>
            <a:spLocks noChangeShapeType="1"/>
          </p:cNvSpPr>
          <p:nvPr/>
        </p:nvSpPr>
        <p:spPr bwMode="auto">
          <a:xfrm flipV="1">
            <a:off x="3479800" y="423068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3" name="Line 19">
            <a:extLst>
              <a:ext uri="{FF2B5EF4-FFF2-40B4-BE49-F238E27FC236}">
                <a16:creationId xmlns:a16="http://schemas.microsoft.com/office/drawing/2014/main" id="{F4DEE753-93A6-4851-9615-3479D75A9C03}"/>
              </a:ext>
            </a:extLst>
          </p:cNvPr>
          <p:cNvSpPr>
            <a:spLocks noChangeShapeType="1"/>
          </p:cNvSpPr>
          <p:nvPr/>
        </p:nvSpPr>
        <p:spPr bwMode="auto">
          <a:xfrm>
            <a:off x="3479800" y="16621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4" name="Rectangle 20">
            <a:extLst>
              <a:ext uri="{FF2B5EF4-FFF2-40B4-BE49-F238E27FC236}">
                <a16:creationId xmlns:a16="http://schemas.microsoft.com/office/drawing/2014/main" id="{D2DD5628-F362-4D87-8406-D4B27388E20B}"/>
              </a:ext>
            </a:extLst>
          </p:cNvPr>
          <p:cNvSpPr>
            <a:spLocks noChangeArrowheads="1"/>
          </p:cNvSpPr>
          <p:nvPr/>
        </p:nvSpPr>
        <p:spPr bwMode="auto">
          <a:xfrm>
            <a:off x="3395663"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2.4</a:t>
            </a:r>
            <a:endParaRPr lang="en-US" altLang="en-US" sz="1000">
              <a:latin typeface="Times New Roman" panose="02020603050405020304" pitchFamily="18" charset="0"/>
            </a:endParaRPr>
          </a:p>
        </p:txBody>
      </p:sp>
      <p:sp>
        <p:nvSpPr>
          <p:cNvPr id="16405" name="Line 21">
            <a:extLst>
              <a:ext uri="{FF2B5EF4-FFF2-40B4-BE49-F238E27FC236}">
                <a16:creationId xmlns:a16="http://schemas.microsoft.com/office/drawing/2014/main" id="{590A8A52-1247-4464-BD06-520B31E558D5}"/>
              </a:ext>
            </a:extLst>
          </p:cNvPr>
          <p:cNvSpPr>
            <a:spLocks noChangeShapeType="1"/>
          </p:cNvSpPr>
          <p:nvPr/>
        </p:nvSpPr>
        <p:spPr bwMode="auto">
          <a:xfrm flipV="1">
            <a:off x="3890963" y="423068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6" name="Line 22">
            <a:extLst>
              <a:ext uri="{FF2B5EF4-FFF2-40B4-BE49-F238E27FC236}">
                <a16:creationId xmlns:a16="http://schemas.microsoft.com/office/drawing/2014/main" id="{DEC003C3-EC23-4464-BE9E-4EA8064762FB}"/>
              </a:ext>
            </a:extLst>
          </p:cNvPr>
          <p:cNvSpPr>
            <a:spLocks noChangeShapeType="1"/>
          </p:cNvSpPr>
          <p:nvPr/>
        </p:nvSpPr>
        <p:spPr bwMode="auto">
          <a:xfrm>
            <a:off x="3890963" y="16621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7" name="Rectangle 23">
            <a:extLst>
              <a:ext uri="{FF2B5EF4-FFF2-40B4-BE49-F238E27FC236}">
                <a16:creationId xmlns:a16="http://schemas.microsoft.com/office/drawing/2014/main" id="{DC6F7562-DBF7-4360-8547-B537DC3566EA}"/>
              </a:ext>
            </a:extLst>
          </p:cNvPr>
          <p:cNvSpPr>
            <a:spLocks noChangeArrowheads="1"/>
          </p:cNvSpPr>
          <p:nvPr/>
        </p:nvSpPr>
        <p:spPr bwMode="auto">
          <a:xfrm>
            <a:off x="3806825"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2.5</a:t>
            </a:r>
            <a:endParaRPr lang="en-US" altLang="en-US" sz="1000">
              <a:latin typeface="Times New Roman" panose="02020603050405020304" pitchFamily="18" charset="0"/>
            </a:endParaRPr>
          </a:p>
        </p:txBody>
      </p:sp>
      <p:sp>
        <p:nvSpPr>
          <p:cNvPr id="16408" name="Line 24">
            <a:extLst>
              <a:ext uri="{FF2B5EF4-FFF2-40B4-BE49-F238E27FC236}">
                <a16:creationId xmlns:a16="http://schemas.microsoft.com/office/drawing/2014/main" id="{B6CDC2AA-5899-42E0-ABB1-CA5D93C6B507}"/>
              </a:ext>
            </a:extLst>
          </p:cNvPr>
          <p:cNvSpPr>
            <a:spLocks noChangeShapeType="1"/>
          </p:cNvSpPr>
          <p:nvPr/>
        </p:nvSpPr>
        <p:spPr bwMode="auto">
          <a:xfrm flipV="1">
            <a:off x="4302125" y="423068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9" name="Line 25">
            <a:extLst>
              <a:ext uri="{FF2B5EF4-FFF2-40B4-BE49-F238E27FC236}">
                <a16:creationId xmlns:a16="http://schemas.microsoft.com/office/drawing/2014/main" id="{322A605C-B2CD-41F4-B6FB-51A8215B46F7}"/>
              </a:ext>
            </a:extLst>
          </p:cNvPr>
          <p:cNvSpPr>
            <a:spLocks noChangeShapeType="1"/>
          </p:cNvSpPr>
          <p:nvPr/>
        </p:nvSpPr>
        <p:spPr bwMode="auto">
          <a:xfrm>
            <a:off x="4302125" y="16621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0" name="Rectangle 26">
            <a:extLst>
              <a:ext uri="{FF2B5EF4-FFF2-40B4-BE49-F238E27FC236}">
                <a16:creationId xmlns:a16="http://schemas.microsoft.com/office/drawing/2014/main" id="{5278C662-5E5C-4869-BA42-A8B135276214}"/>
              </a:ext>
            </a:extLst>
          </p:cNvPr>
          <p:cNvSpPr>
            <a:spLocks noChangeArrowheads="1"/>
          </p:cNvSpPr>
          <p:nvPr/>
        </p:nvSpPr>
        <p:spPr bwMode="auto">
          <a:xfrm>
            <a:off x="4219575"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2.6</a:t>
            </a:r>
            <a:endParaRPr lang="en-US" altLang="en-US" sz="1000">
              <a:latin typeface="Times New Roman" panose="02020603050405020304" pitchFamily="18" charset="0"/>
            </a:endParaRPr>
          </a:p>
        </p:txBody>
      </p:sp>
      <p:sp>
        <p:nvSpPr>
          <p:cNvPr id="16411" name="Line 27">
            <a:extLst>
              <a:ext uri="{FF2B5EF4-FFF2-40B4-BE49-F238E27FC236}">
                <a16:creationId xmlns:a16="http://schemas.microsoft.com/office/drawing/2014/main" id="{993DDBA8-EEB0-4F2C-B9CA-387CE17235B0}"/>
              </a:ext>
            </a:extLst>
          </p:cNvPr>
          <p:cNvSpPr>
            <a:spLocks noChangeShapeType="1"/>
          </p:cNvSpPr>
          <p:nvPr/>
        </p:nvSpPr>
        <p:spPr bwMode="auto">
          <a:xfrm flipV="1">
            <a:off x="4722813" y="423068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2" name="Line 28">
            <a:extLst>
              <a:ext uri="{FF2B5EF4-FFF2-40B4-BE49-F238E27FC236}">
                <a16:creationId xmlns:a16="http://schemas.microsoft.com/office/drawing/2014/main" id="{C62CF946-808B-4C92-A407-56EC64C24C41}"/>
              </a:ext>
            </a:extLst>
          </p:cNvPr>
          <p:cNvSpPr>
            <a:spLocks noChangeShapeType="1"/>
          </p:cNvSpPr>
          <p:nvPr/>
        </p:nvSpPr>
        <p:spPr bwMode="auto">
          <a:xfrm>
            <a:off x="4722813" y="16621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3" name="Rectangle 29">
            <a:extLst>
              <a:ext uri="{FF2B5EF4-FFF2-40B4-BE49-F238E27FC236}">
                <a16:creationId xmlns:a16="http://schemas.microsoft.com/office/drawing/2014/main" id="{1D586444-007A-450F-BE7F-433E24A8832E}"/>
              </a:ext>
            </a:extLst>
          </p:cNvPr>
          <p:cNvSpPr>
            <a:spLocks noChangeArrowheads="1"/>
          </p:cNvSpPr>
          <p:nvPr/>
        </p:nvSpPr>
        <p:spPr bwMode="auto">
          <a:xfrm>
            <a:off x="4638675"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2.7</a:t>
            </a:r>
            <a:endParaRPr lang="en-US" altLang="en-US" sz="1000">
              <a:latin typeface="Times New Roman" panose="02020603050405020304" pitchFamily="18" charset="0"/>
            </a:endParaRPr>
          </a:p>
        </p:txBody>
      </p:sp>
      <p:sp>
        <p:nvSpPr>
          <p:cNvPr id="16414" name="Line 30">
            <a:extLst>
              <a:ext uri="{FF2B5EF4-FFF2-40B4-BE49-F238E27FC236}">
                <a16:creationId xmlns:a16="http://schemas.microsoft.com/office/drawing/2014/main" id="{4C23CDC5-D7F7-41DD-A694-577A656B454B}"/>
              </a:ext>
            </a:extLst>
          </p:cNvPr>
          <p:cNvSpPr>
            <a:spLocks noChangeShapeType="1"/>
          </p:cNvSpPr>
          <p:nvPr/>
        </p:nvSpPr>
        <p:spPr bwMode="auto">
          <a:xfrm flipV="1">
            <a:off x="5133975" y="423068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5" name="Line 31">
            <a:extLst>
              <a:ext uri="{FF2B5EF4-FFF2-40B4-BE49-F238E27FC236}">
                <a16:creationId xmlns:a16="http://schemas.microsoft.com/office/drawing/2014/main" id="{D4375E72-DBC4-493A-B9AF-3792917660BF}"/>
              </a:ext>
            </a:extLst>
          </p:cNvPr>
          <p:cNvSpPr>
            <a:spLocks noChangeShapeType="1"/>
          </p:cNvSpPr>
          <p:nvPr/>
        </p:nvSpPr>
        <p:spPr bwMode="auto">
          <a:xfrm>
            <a:off x="5133975" y="16621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6" name="Rectangle 32">
            <a:extLst>
              <a:ext uri="{FF2B5EF4-FFF2-40B4-BE49-F238E27FC236}">
                <a16:creationId xmlns:a16="http://schemas.microsoft.com/office/drawing/2014/main" id="{DF443837-8CCF-469D-8E09-69DD04F11401}"/>
              </a:ext>
            </a:extLst>
          </p:cNvPr>
          <p:cNvSpPr>
            <a:spLocks noChangeArrowheads="1"/>
          </p:cNvSpPr>
          <p:nvPr/>
        </p:nvSpPr>
        <p:spPr bwMode="auto">
          <a:xfrm>
            <a:off x="5049838"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2.8</a:t>
            </a:r>
            <a:endParaRPr lang="en-US" altLang="en-US" sz="1000">
              <a:latin typeface="Times New Roman" panose="02020603050405020304" pitchFamily="18" charset="0"/>
            </a:endParaRPr>
          </a:p>
        </p:txBody>
      </p:sp>
      <p:sp>
        <p:nvSpPr>
          <p:cNvPr id="16417" name="Line 33">
            <a:extLst>
              <a:ext uri="{FF2B5EF4-FFF2-40B4-BE49-F238E27FC236}">
                <a16:creationId xmlns:a16="http://schemas.microsoft.com/office/drawing/2014/main" id="{44066AB8-9035-4571-9D24-7D719185F8C7}"/>
              </a:ext>
            </a:extLst>
          </p:cNvPr>
          <p:cNvSpPr>
            <a:spLocks noChangeShapeType="1"/>
          </p:cNvSpPr>
          <p:nvPr/>
        </p:nvSpPr>
        <p:spPr bwMode="auto">
          <a:xfrm flipV="1">
            <a:off x="5545138" y="423068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8" name="Line 34">
            <a:extLst>
              <a:ext uri="{FF2B5EF4-FFF2-40B4-BE49-F238E27FC236}">
                <a16:creationId xmlns:a16="http://schemas.microsoft.com/office/drawing/2014/main" id="{8625C29B-E045-41EA-81E6-84164C9C0EAD}"/>
              </a:ext>
            </a:extLst>
          </p:cNvPr>
          <p:cNvSpPr>
            <a:spLocks noChangeShapeType="1"/>
          </p:cNvSpPr>
          <p:nvPr/>
        </p:nvSpPr>
        <p:spPr bwMode="auto">
          <a:xfrm>
            <a:off x="5545138" y="16621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9" name="Rectangle 35">
            <a:extLst>
              <a:ext uri="{FF2B5EF4-FFF2-40B4-BE49-F238E27FC236}">
                <a16:creationId xmlns:a16="http://schemas.microsoft.com/office/drawing/2014/main" id="{51A01245-E044-404E-A0C1-52D14B8D74A4}"/>
              </a:ext>
            </a:extLst>
          </p:cNvPr>
          <p:cNvSpPr>
            <a:spLocks noChangeArrowheads="1"/>
          </p:cNvSpPr>
          <p:nvPr/>
        </p:nvSpPr>
        <p:spPr bwMode="auto">
          <a:xfrm>
            <a:off x="5461000"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2.9</a:t>
            </a:r>
            <a:endParaRPr lang="en-US" altLang="en-US" sz="1000">
              <a:latin typeface="Times New Roman" panose="02020603050405020304" pitchFamily="18" charset="0"/>
            </a:endParaRPr>
          </a:p>
        </p:txBody>
      </p:sp>
      <p:sp>
        <p:nvSpPr>
          <p:cNvPr id="16420" name="Line 36">
            <a:extLst>
              <a:ext uri="{FF2B5EF4-FFF2-40B4-BE49-F238E27FC236}">
                <a16:creationId xmlns:a16="http://schemas.microsoft.com/office/drawing/2014/main" id="{0D18A222-6996-4D01-974D-21E84FE49757}"/>
              </a:ext>
            </a:extLst>
          </p:cNvPr>
          <p:cNvSpPr>
            <a:spLocks noChangeShapeType="1"/>
          </p:cNvSpPr>
          <p:nvPr/>
        </p:nvSpPr>
        <p:spPr bwMode="auto">
          <a:xfrm flipV="1">
            <a:off x="5956300" y="423068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1" name="Line 37">
            <a:extLst>
              <a:ext uri="{FF2B5EF4-FFF2-40B4-BE49-F238E27FC236}">
                <a16:creationId xmlns:a16="http://schemas.microsoft.com/office/drawing/2014/main" id="{FFCBB561-2864-4486-9B10-BB86F0CF8B93}"/>
              </a:ext>
            </a:extLst>
          </p:cNvPr>
          <p:cNvSpPr>
            <a:spLocks noChangeShapeType="1"/>
          </p:cNvSpPr>
          <p:nvPr/>
        </p:nvSpPr>
        <p:spPr bwMode="auto">
          <a:xfrm>
            <a:off x="5956300" y="16621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2" name="Rectangle 38">
            <a:extLst>
              <a:ext uri="{FF2B5EF4-FFF2-40B4-BE49-F238E27FC236}">
                <a16:creationId xmlns:a16="http://schemas.microsoft.com/office/drawing/2014/main" id="{AA2CFB2A-9F93-44D1-8412-6F5ABC518468}"/>
              </a:ext>
            </a:extLst>
          </p:cNvPr>
          <p:cNvSpPr>
            <a:spLocks noChangeArrowheads="1"/>
          </p:cNvSpPr>
          <p:nvPr/>
        </p:nvSpPr>
        <p:spPr bwMode="auto">
          <a:xfrm>
            <a:off x="5926138" y="43243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a:t>
            </a:r>
            <a:endParaRPr lang="en-US" altLang="en-US" sz="1000">
              <a:latin typeface="Times New Roman" panose="02020603050405020304" pitchFamily="18" charset="0"/>
            </a:endParaRPr>
          </a:p>
        </p:txBody>
      </p:sp>
      <p:sp>
        <p:nvSpPr>
          <p:cNvPr id="16423" name="Line 39">
            <a:extLst>
              <a:ext uri="{FF2B5EF4-FFF2-40B4-BE49-F238E27FC236}">
                <a16:creationId xmlns:a16="http://schemas.microsoft.com/office/drawing/2014/main" id="{B774A0EB-79A5-4ED0-9DB4-680702B48367}"/>
              </a:ext>
            </a:extLst>
          </p:cNvPr>
          <p:cNvSpPr>
            <a:spLocks noChangeShapeType="1"/>
          </p:cNvSpPr>
          <p:nvPr/>
        </p:nvSpPr>
        <p:spPr bwMode="auto">
          <a:xfrm flipV="1">
            <a:off x="6369050" y="423068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4" name="Line 40">
            <a:extLst>
              <a:ext uri="{FF2B5EF4-FFF2-40B4-BE49-F238E27FC236}">
                <a16:creationId xmlns:a16="http://schemas.microsoft.com/office/drawing/2014/main" id="{09550924-2304-44B3-90E6-AF5A936DD623}"/>
              </a:ext>
            </a:extLst>
          </p:cNvPr>
          <p:cNvSpPr>
            <a:spLocks noChangeShapeType="1"/>
          </p:cNvSpPr>
          <p:nvPr/>
        </p:nvSpPr>
        <p:spPr bwMode="auto">
          <a:xfrm>
            <a:off x="6369050" y="16621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5" name="Rectangle 41">
            <a:extLst>
              <a:ext uri="{FF2B5EF4-FFF2-40B4-BE49-F238E27FC236}">
                <a16:creationId xmlns:a16="http://schemas.microsoft.com/office/drawing/2014/main" id="{D1991050-A93A-4A85-A445-A3FF6E198868}"/>
              </a:ext>
            </a:extLst>
          </p:cNvPr>
          <p:cNvSpPr>
            <a:spLocks noChangeArrowheads="1"/>
          </p:cNvSpPr>
          <p:nvPr/>
        </p:nvSpPr>
        <p:spPr bwMode="auto">
          <a:xfrm>
            <a:off x="6284913" y="43243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3.1</a:t>
            </a:r>
            <a:endParaRPr lang="en-US" altLang="en-US" sz="1000">
              <a:latin typeface="Times New Roman" panose="02020603050405020304" pitchFamily="18" charset="0"/>
            </a:endParaRPr>
          </a:p>
        </p:txBody>
      </p:sp>
      <p:sp>
        <p:nvSpPr>
          <p:cNvPr id="16426" name="Line 42">
            <a:extLst>
              <a:ext uri="{FF2B5EF4-FFF2-40B4-BE49-F238E27FC236}">
                <a16:creationId xmlns:a16="http://schemas.microsoft.com/office/drawing/2014/main" id="{D4DC6440-AC84-4D27-B817-7159486F80B5}"/>
              </a:ext>
            </a:extLst>
          </p:cNvPr>
          <p:cNvSpPr>
            <a:spLocks noChangeShapeType="1"/>
          </p:cNvSpPr>
          <p:nvPr/>
        </p:nvSpPr>
        <p:spPr bwMode="auto">
          <a:xfrm>
            <a:off x="3060700" y="42687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7" name="Line 43">
            <a:extLst>
              <a:ext uri="{FF2B5EF4-FFF2-40B4-BE49-F238E27FC236}">
                <a16:creationId xmlns:a16="http://schemas.microsoft.com/office/drawing/2014/main" id="{A94FFA13-387A-4FBB-B3F9-461C2F3E591D}"/>
              </a:ext>
            </a:extLst>
          </p:cNvPr>
          <p:cNvSpPr>
            <a:spLocks noChangeShapeType="1"/>
          </p:cNvSpPr>
          <p:nvPr/>
        </p:nvSpPr>
        <p:spPr bwMode="auto">
          <a:xfrm flipH="1">
            <a:off x="6337300" y="426878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8" name="Rectangle 44">
            <a:extLst>
              <a:ext uri="{FF2B5EF4-FFF2-40B4-BE49-F238E27FC236}">
                <a16:creationId xmlns:a16="http://schemas.microsoft.com/office/drawing/2014/main" id="{F84B024B-FD06-4132-AEDE-8AC66E139A80}"/>
              </a:ext>
            </a:extLst>
          </p:cNvPr>
          <p:cNvSpPr>
            <a:spLocks noChangeArrowheads="1"/>
          </p:cNvSpPr>
          <p:nvPr/>
        </p:nvSpPr>
        <p:spPr bwMode="auto">
          <a:xfrm>
            <a:off x="2768600" y="4208463"/>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6429" name="Line 45">
            <a:extLst>
              <a:ext uri="{FF2B5EF4-FFF2-40B4-BE49-F238E27FC236}">
                <a16:creationId xmlns:a16="http://schemas.microsoft.com/office/drawing/2014/main" id="{6B9A7A85-C8A8-4A54-95A6-5E2720630664}"/>
              </a:ext>
            </a:extLst>
          </p:cNvPr>
          <p:cNvSpPr>
            <a:spLocks noChangeShapeType="1"/>
          </p:cNvSpPr>
          <p:nvPr/>
        </p:nvSpPr>
        <p:spPr bwMode="auto">
          <a:xfrm>
            <a:off x="3060700" y="40020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0" name="Line 46">
            <a:extLst>
              <a:ext uri="{FF2B5EF4-FFF2-40B4-BE49-F238E27FC236}">
                <a16:creationId xmlns:a16="http://schemas.microsoft.com/office/drawing/2014/main" id="{9D18BC11-7187-47E2-ABA3-136E0EA78B0D}"/>
              </a:ext>
            </a:extLst>
          </p:cNvPr>
          <p:cNvSpPr>
            <a:spLocks noChangeShapeType="1"/>
          </p:cNvSpPr>
          <p:nvPr/>
        </p:nvSpPr>
        <p:spPr bwMode="auto">
          <a:xfrm flipH="1">
            <a:off x="6337300" y="400208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1" name="Rectangle 47">
            <a:extLst>
              <a:ext uri="{FF2B5EF4-FFF2-40B4-BE49-F238E27FC236}">
                <a16:creationId xmlns:a16="http://schemas.microsoft.com/office/drawing/2014/main" id="{57E11CA1-F1A9-42C6-B419-444ADEE2F29D}"/>
              </a:ext>
            </a:extLst>
          </p:cNvPr>
          <p:cNvSpPr>
            <a:spLocks noChangeArrowheads="1"/>
          </p:cNvSpPr>
          <p:nvPr/>
        </p:nvSpPr>
        <p:spPr bwMode="auto">
          <a:xfrm>
            <a:off x="2768600" y="3941763"/>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-0.3</a:t>
            </a:r>
            <a:endParaRPr lang="en-US" altLang="en-US" sz="1000">
              <a:latin typeface="Times New Roman" panose="02020603050405020304" pitchFamily="18" charset="0"/>
            </a:endParaRPr>
          </a:p>
        </p:txBody>
      </p:sp>
      <p:sp>
        <p:nvSpPr>
          <p:cNvPr id="16432" name="Line 48">
            <a:extLst>
              <a:ext uri="{FF2B5EF4-FFF2-40B4-BE49-F238E27FC236}">
                <a16:creationId xmlns:a16="http://schemas.microsoft.com/office/drawing/2014/main" id="{E8C1FD8F-F56B-48A1-95E7-6F1588E61946}"/>
              </a:ext>
            </a:extLst>
          </p:cNvPr>
          <p:cNvSpPr>
            <a:spLocks noChangeShapeType="1"/>
          </p:cNvSpPr>
          <p:nvPr/>
        </p:nvSpPr>
        <p:spPr bwMode="auto">
          <a:xfrm>
            <a:off x="3060700" y="37433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3" name="Line 49">
            <a:extLst>
              <a:ext uri="{FF2B5EF4-FFF2-40B4-BE49-F238E27FC236}">
                <a16:creationId xmlns:a16="http://schemas.microsoft.com/office/drawing/2014/main" id="{D41465E8-5448-4FF7-B9FB-F486A79C6B48}"/>
              </a:ext>
            </a:extLst>
          </p:cNvPr>
          <p:cNvSpPr>
            <a:spLocks noChangeShapeType="1"/>
          </p:cNvSpPr>
          <p:nvPr/>
        </p:nvSpPr>
        <p:spPr bwMode="auto">
          <a:xfrm flipH="1">
            <a:off x="6337300" y="374332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4" name="Rectangle 50">
            <a:extLst>
              <a:ext uri="{FF2B5EF4-FFF2-40B4-BE49-F238E27FC236}">
                <a16:creationId xmlns:a16="http://schemas.microsoft.com/office/drawing/2014/main" id="{5D7C0A78-01FF-4255-A772-0A5BDFA10667}"/>
              </a:ext>
            </a:extLst>
          </p:cNvPr>
          <p:cNvSpPr>
            <a:spLocks noChangeArrowheads="1"/>
          </p:cNvSpPr>
          <p:nvPr/>
        </p:nvSpPr>
        <p:spPr bwMode="auto">
          <a:xfrm>
            <a:off x="2768600" y="3681413"/>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6435" name="Line 51">
            <a:extLst>
              <a:ext uri="{FF2B5EF4-FFF2-40B4-BE49-F238E27FC236}">
                <a16:creationId xmlns:a16="http://schemas.microsoft.com/office/drawing/2014/main" id="{B8D1DD86-D40C-4394-989E-605AD0DCB6CC}"/>
              </a:ext>
            </a:extLst>
          </p:cNvPr>
          <p:cNvSpPr>
            <a:spLocks noChangeShapeType="1"/>
          </p:cNvSpPr>
          <p:nvPr/>
        </p:nvSpPr>
        <p:spPr bwMode="auto">
          <a:xfrm>
            <a:off x="3060700" y="34829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6" name="Line 52">
            <a:extLst>
              <a:ext uri="{FF2B5EF4-FFF2-40B4-BE49-F238E27FC236}">
                <a16:creationId xmlns:a16="http://schemas.microsoft.com/office/drawing/2014/main" id="{DF733E42-06DB-4901-A12A-5595AA998554}"/>
              </a:ext>
            </a:extLst>
          </p:cNvPr>
          <p:cNvSpPr>
            <a:spLocks noChangeShapeType="1"/>
          </p:cNvSpPr>
          <p:nvPr/>
        </p:nvSpPr>
        <p:spPr bwMode="auto">
          <a:xfrm flipH="1">
            <a:off x="6337300" y="348297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7" name="Rectangle 53">
            <a:extLst>
              <a:ext uri="{FF2B5EF4-FFF2-40B4-BE49-F238E27FC236}">
                <a16:creationId xmlns:a16="http://schemas.microsoft.com/office/drawing/2014/main" id="{EF9F00B3-C427-4546-9486-60DBAE4A06F5}"/>
              </a:ext>
            </a:extLst>
          </p:cNvPr>
          <p:cNvSpPr>
            <a:spLocks noChangeArrowheads="1"/>
          </p:cNvSpPr>
          <p:nvPr/>
        </p:nvSpPr>
        <p:spPr bwMode="auto">
          <a:xfrm>
            <a:off x="2768600" y="3422650"/>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-0.1</a:t>
            </a:r>
            <a:endParaRPr lang="en-US" altLang="en-US" sz="1000">
              <a:latin typeface="Times New Roman" panose="02020603050405020304" pitchFamily="18" charset="0"/>
            </a:endParaRPr>
          </a:p>
        </p:txBody>
      </p:sp>
      <p:sp>
        <p:nvSpPr>
          <p:cNvPr id="16438" name="Line 54">
            <a:extLst>
              <a:ext uri="{FF2B5EF4-FFF2-40B4-BE49-F238E27FC236}">
                <a16:creationId xmlns:a16="http://schemas.microsoft.com/office/drawing/2014/main" id="{54723C6B-BFF9-4198-A8D6-6BE3FB799A8A}"/>
              </a:ext>
            </a:extLst>
          </p:cNvPr>
          <p:cNvSpPr>
            <a:spLocks noChangeShapeType="1"/>
          </p:cNvSpPr>
          <p:nvPr/>
        </p:nvSpPr>
        <p:spPr bwMode="auto">
          <a:xfrm>
            <a:off x="3060700" y="3224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9" name="Line 55">
            <a:extLst>
              <a:ext uri="{FF2B5EF4-FFF2-40B4-BE49-F238E27FC236}">
                <a16:creationId xmlns:a16="http://schemas.microsoft.com/office/drawing/2014/main" id="{0A3DCFA8-168D-4494-BFF1-13114A0B889E}"/>
              </a:ext>
            </a:extLst>
          </p:cNvPr>
          <p:cNvSpPr>
            <a:spLocks noChangeShapeType="1"/>
          </p:cNvSpPr>
          <p:nvPr/>
        </p:nvSpPr>
        <p:spPr bwMode="auto">
          <a:xfrm flipH="1">
            <a:off x="6337300" y="3224213"/>
            <a:ext cx="31750" cy="1587"/>
          </a:xfrm>
          <a:prstGeom prst="line">
            <a:avLst/>
          </a:prstGeom>
          <a:noFill/>
          <a:ln w="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0" name="Rectangle 56">
            <a:extLst>
              <a:ext uri="{FF2B5EF4-FFF2-40B4-BE49-F238E27FC236}">
                <a16:creationId xmlns:a16="http://schemas.microsoft.com/office/drawing/2014/main" id="{74C3CF6A-3809-483F-8934-EC6F5537A65E}"/>
              </a:ext>
            </a:extLst>
          </p:cNvPr>
          <p:cNvSpPr>
            <a:spLocks noChangeArrowheads="1"/>
          </p:cNvSpPr>
          <p:nvPr/>
        </p:nvSpPr>
        <p:spPr bwMode="auto">
          <a:xfrm>
            <a:off x="2921000" y="31638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16441" name="Line 57">
            <a:extLst>
              <a:ext uri="{FF2B5EF4-FFF2-40B4-BE49-F238E27FC236}">
                <a16:creationId xmlns:a16="http://schemas.microsoft.com/office/drawing/2014/main" id="{AB746E10-CF0C-4A04-8E5E-C8D37CEF6239}"/>
              </a:ext>
            </a:extLst>
          </p:cNvPr>
          <p:cNvSpPr>
            <a:spLocks noChangeShapeType="1"/>
          </p:cNvSpPr>
          <p:nvPr/>
        </p:nvSpPr>
        <p:spPr bwMode="auto">
          <a:xfrm>
            <a:off x="3060700" y="29654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2" name="Line 58">
            <a:extLst>
              <a:ext uri="{FF2B5EF4-FFF2-40B4-BE49-F238E27FC236}">
                <a16:creationId xmlns:a16="http://schemas.microsoft.com/office/drawing/2014/main" id="{CFC3FD9C-0CCF-4893-809E-0D787711E894}"/>
              </a:ext>
            </a:extLst>
          </p:cNvPr>
          <p:cNvSpPr>
            <a:spLocks noChangeShapeType="1"/>
          </p:cNvSpPr>
          <p:nvPr/>
        </p:nvSpPr>
        <p:spPr bwMode="auto">
          <a:xfrm flipH="1">
            <a:off x="6337300" y="296545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3" name="Rectangle 59">
            <a:extLst>
              <a:ext uri="{FF2B5EF4-FFF2-40B4-BE49-F238E27FC236}">
                <a16:creationId xmlns:a16="http://schemas.microsoft.com/office/drawing/2014/main" id="{BC29C96A-088D-4BEE-AFBD-E8CD1DAE1C78}"/>
              </a:ext>
            </a:extLst>
          </p:cNvPr>
          <p:cNvSpPr>
            <a:spLocks noChangeArrowheads="1"/>
          </p:cNvSpPr>
          <p:nvPr/>
        </p:nvSpPr>
        <p:spPr bwMode="auto">
          <a:xfrm>
            <a:off x="2814638" y="29035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0.1</a:t>
            </a:r>
            <a:endParaRPr lang="en-US" altLang="en-US" sz="1000">
              <a:latin typeface="Times New Roman" panose="02020603050405020304" pitchFamily="18" charset="0"/>
            </a:endParaRPr>
          </a:p>
        </p:txBody>
      </p:sp>
      <p:sp>
        <p:nvSpPr>
          <p:cNvPr id="16444" name="Line 60">
            <a:extLst>
              <a:ext uri="{FF2B5EF4-FFF2-40B4-BE49-F238E27FC236}">
                <a16:creationId xmlns:a16="http://schemas.microsoft.com/office/drawing/2014/main" id="{FC769610-ADEB-4B96-8625-76F08DDF7E42}"/>
              </a:ext>
            </a:extLst>
          </p:cNvPr>
          <p:cNvSpPr>
            <a:spLocks noChangeShapeType="1"/>
          </p:cNvSpPr>
          <p:nvPr/>
        </p:nvSpPr>
        <p:spPr bwMode="auto">
          <a:xfrm>
            <a:off x="3060700" y="26987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5" name="Line 61">
            <a:extLst>
              <a:ext uri="{FF2B5EF4-FFF2-40B4-BE49-F238E27FC236}">
                <a16:creationId xmlns:a16="http://schemas.microsoft.com/office/drawing/2014/main" id="{B850B326-E4C8-47BD-8391-0890544B2A34}"/>
              </a:ext>
            </a:extLst>
          </p:cNvPr>
          <p:cNvSpPr>
            <a:spLocks noChangeShapeType="1"/>
          </p:cNvSpPr>
          <p:nvPr/>
        </p:nvSpPr>
        <p:spPr bwMode="auto">
          <a:xfrm flipH="1">
            <a:off x="6337300" y="269875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6" name="Rectangle 62">
            <a:extLst>
              <a:ext uri="{FF2B5EF4-FFF2-40B4-BE49-F238E27FC236}">
                <a16:creationId xmlns:a16="http://schemas.microsoft.com/office/drawing/2014/main" id="{0F40CB65-3B26-4FFA-B8D4-9E58FDE8D517}"/>
              </a:ext>
            </a:extLst>
          </p:cNvPr>
          <p:cNvSpPr>
            <a:spLocks noChangeArrowheads="1"/>
          </p:cNvSpPr>
          <p:nvPr/>
        </p:nvSpPr>
        <p:spPr bwMode="auto">
          <a:xfrm>
            <a:off x="2814638" y="26368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16447" name="Line 63">
            <a:extLst>
              <a:ext uri="{FF2B5EF4-FFF2-40B4-BE49-F238E27FC236}">
                <a16:creationId xmlns:a16="http://schemas.microsoft.com/office/drawing/2014/main" id="{60313DF2-244E-4CC6-AE74-572BCD79023B}"/>
              </a:ext>
            </a:extLst>
          </p:cNvPr>
          <p:cNvSpPr>
            <a:spLocks noChangeShapeType="1"/>
          </p:cNvSpPr>
          <p:nvPr/>
        </p:nvSpPr>
        <p:spPr bwMode="auto">
          <a:xfrm>
            <a:off x="3060700" y="24384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8" name="Line 64">
            <a:extLst>
              <a:ext uri="{FF2B5EF4-FFF2-40B4-BE49-F238E27FC236}">
                <a16:creationId xmlns:a16="http://schemas.microsoft.com/office/drawing/2014/main" id="{0BC040D1-8C07-4DDF-BB95-6290B74E9C3B}"/>
              </a:ext>
            </a:extLst>
          </p:cNvPr>
          <p:cNvSpPr>
            <a:spLocks noChangeShapeType="1"/>
          </p:cNvSpPr>
          <p:nvPr/>
        </p:nvSpPr>
        <p:spPr bwMode="auto">
          <a:xfrm flipH="1">
            <a:off x="6337300" y="24384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9" name="Rectangle 65">
            <a:extLst>
              <a:ext uri="{FF2B5EF4-FFF2-40B4-BE49-F238E27FC236}">
                <a16:creationId xmlns:a16="http://schemas.microsoft.com/office/drawing/2014/main" id="{39B5162A-5A4A-4D34-9CB3-6C8E0550AFC8}"/>
              </a:ext>
            </a:extLst>
          </p:cNvPr>
          <p:cNvSpPr>
            <a:spLocks noChangeArrowheads="1"/>
          </p:cNvSpPr>
          <p:nvPr/>
        </p:nvSpPr>
        <p:spPr bwMode="auto">
          <a:xfrm>
            <a:off x="2814638" y="237807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0.3</a:t>
            </a:r>
            <a:endParaRPr lang="en-US" altLang="en-US" sz="1000">
              <a:latin typeface="Times New Roman" panose="02020603050405020304" pitchFamily="18" charset="0"/>
            </a:endParaRPr>
          </a:p>
        </p:txBody>
      </p:sp>
      <p:sp>
        <p:nvSpPr>
          <p:cNvPr id="16450" name="Line 66">
            <a:extLst>
              <a:ext uri="{FF2B5EF4-FFF2-40B4-BE49-F238E27FC236}">
                <a16:creationId xmlns:a16="http://schemas.microsoft.com/office/drawing/2014/main" id="{D2D69445-EDE3-4D52-B6F9-2F74CF22F7BF}"/>
              </a:ext>
            </a:extLst>
          </p:cNvPr>
          <p:cNvSpPr>
            <a:spLocks noChangeShapeType="1"/>
          </p:cNvSpPr>
          <p:nvPr/>
        </p:nvSpPr>
        <p:spPr bwMode="auto">
          <a:xfrm>
            <a:off x="3060700" y="21796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1" name="Line 67">
            <a:extLst>
              <a:ext uri="{FF2B5EF4-FFF2-40B4-BE49-F238E27FC236}">
                <a16:creationId xmlns:a16="http://schemas.microsoft.com/office/drawing/2014/main" id="{6FA1888D-6A3E-456F-89C7-B9D27CEF45D5}"/>
              </a:ext>
            </a:extLst>
          </p:cNvPr>
          <p:cNvSpPr>
            <a:spLocks noChangeShapeType="1"/>
          </p:cNvSpPr>
          <p:nvPr/>
        </p:nvSpPr>
        <p:spPr bwMode="auto">
          <a:xfrm flipH="1">
            <a:off x="6337300" y="217963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2" name="Rectangle 68">
            <a:extLst>
              <a:ext uri="{FF2B5EF4-FFF2-40B4-BE49-F238E27FC236}">
                <a16:creationId xmlns:a16="http://schemas.microsoft.com/office/drawing/2014/main" id="{B187D8B3-E556-4711-B8AC-EA748C6BD0B2}"/>
              </a:ext>
            </a:extLst>
          </p:cNvPr>
          <p:cNvSpPr>
            <a:spLocks noChangeArrowheads="1"/>
          </p:cNvSpPr>
          <p:nvPr/>
        </p:nvSpPr>
        <p:spPr bwMode="auto">
          <a:xfrm>
            <a:off x="2814638" y="21193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16453" name="Line 69">
            <a:extLst>
              <a:ext uri="{FF2B5EF4-FFF2-40B4-BE49-F238E27FC236}">
                <a16:creationId xmlns:a16="http://schemas.microsoft.com/office/drawing/2014/main" id="{69BF66F6-26B2-42CE-A674-70E2D202EBE2}"/>
              </a:ext>
            </a:extLst>
          </p:cNvPr>
          <p:cNvSpPr>
            <a:spLocks noChangeShapeType="1"/>
          </p:cNvSpPr>
          <p:nvPr/>
        </p:nvSpPr>
        <p:spPr bwMode="auto">
          <a:xfrm>
            <a:off x="3060700" y="19208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4" name="Line 70">
            <a:extLst>
              <a:ext uri="{FF2B5EF4-FFF2-40B4-BE49-F238E27FC236}">
                <a16:creationId xmlns:a16="http://schemas.microsoft.com/office/drawing/2014/main" id="{D521B09F-F024-4B23-9689-E61596A1094E}"/>
              </a:ext>
            </a:extLst>
          </p:cNvPr>
          <p:cNvSpPr>
            <a:spLocks noChangeShapeType="1"/>
          </p:cNvSpPr>
          <p:nvPr/>
        </p:nvSpPr>
        <p:spPr bwMode="auto">
          <a:xfrm flipH="1">
            <a:off x="6337300" y="192087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5" name="Rectangle 71">
            <a:extLst>
              <a:ext uri="{FF2B5EF4-FFF2-40B4-BE49-F238E27FC236}">
                <a16:creationId xmlns:a16="http://schemas.microsoft.com/office/drawing/2014/main" id="{B19B1F9B-A92E-48E0-B035-C4D1593797D1}"/>
              </a:ext>
            </a:extLst>
          </p:cNvPr>
          <p:cNvSpPr>
            <a:spLocks noChangeArrowheads="1"/>
          </p:cNvSpPr>
          <p:nvPr/>
        </p:nvSpPr>
        <p:spPr bwMode="auto">
          <a:xfrm>
            <a:off x="2814638" y="18605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0.5</a:t>
            </a:r>
            <a:endParaRPr lang="en-US" altLang="en-US" sz="1000">
              <a:latin typeface="Times New Roman" panose="02020603050405020304" pitchFamily="18" charset="0"/>
            </a:endParaRPr>
          </a:p>
        </p:txBody>
      </p:sp>
      <p:sp>
        <p:nvSpPr>
          <p:cNvPr id="16456" name="Line 72">
            <a:extLst>
              <a:ext uri="{FF2B5EF4-FFF2-40B4-BE49-F238E27FC236}">
                <a16:creationId xmlns:a16="http://schemas.microsoft.com/office/drawing/2014/main" id="{9794026A-55A5-4030-9B25-A821E4642285}"/>
              </a:ext>
            </a:extLst>
          </p:cNvPr>
          <p:cNvSpPr>
            <a:spLocks noChangeShapeType="1"/>
          </p:cNvSpPr>
          <p:nvPr/>
        </p:nvSpPr>
        <p:spPr bwMode="auto">
          <a:xfrm>
            <a:off x="3060700" y="16621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7" name="Line 73">
            <a:extLst>
              <a:ext uri="{FF2B5EF4-FFF2-40B4-BE49-F238E27FC236}">
                <a16:creationId xmlns:a16="http://schemas.microsoft.com/office/drawing/2014/main" id="{448F0D11-D091-4F70-B136-2E4DB8C7CCDA}"/>
              </a:ext>
            </a:extLst>
          </p:cNvPr>
          <p:cNvSpPr>
            <a:spLocks noChangeShapeType="1"/>
          </p:cNvSpPr>
          <p:nvPr/>
        </p:nvSpPr>
        <p:spPr bwMode="auto">
          <a:xfrm flipH="1">
            <a:off x="6337300" y="166211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8" name="Rectangle 74">
            <a:extLst>
              <a:ext uri="{FF2B5EF4-FFF2-40B4-BE49-F238E27FC236}">
                <a16:creationId xmlns:a16="http://schemas.microsoft.com/office/drawing/2014/main" id="{605805B6-3D56-47AB-93C1-CBFAF17080E8}"/>
              </a:ext>
            </a:extLst>
          </p:cNvPr>
          <p:cNvSpPr>
            <a:spLocks noChangeArrowheads="1"/>
          </p:cNvSpPr>
          <p:nvPr/>
        </p:nvSpPr>
        <p:spPr bwMode="auto">
          <a:xfrm>
            <a:off x="2814638" y="16002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b="1">
                <a:solidFill>
                  <a:srgbClr val="000000"/>
                </a:solidFill>
                <a:latin typeface="Helvetica" panose="020B0604020202020204" pitchFamily="34" charset="0"/>
              </a:rPr>
              <a:t>0.6</a:t>
            </a:r>
            <a:endParaRPr lang="en-US" altLang="en-US" sz="1000">
              <a:latin typeface="Times New Roman" panose="02020603050405020304" pitchFamily="18" charset="0"/>
            </a:endParaRPr>
          </a:p>
        </p:txBody>
      </p:sp>
      <p:sp>
        <p:nvSpPr>
          <p:cNvPr id="16459" name="Freeform 75">
            <a:extLst>
              <a:ext uri="{FF2B5EF4-FFF2-40B4-BE49-F238E27FC236}">
                <a16:creationId xmlns:a16="http://schemas.microsoft.com/office/drawing/2014/main" id="{8548A2CD-99F0-4C23-B922-B77851D57284}"/>
              </a:ext>
            </a:extLst>
          </p:cNvPr>
          <p:cNvSpPr>
            <a:spLocks/>
          </p:cNvSpPr>
          <p:nvPr/>
        </p:nvSpPr>
        <p:spPr bwMode="auto">
          <a:xfrm>
            <a:off x="3060700" y="3224213"/>
            <a:ext cx="1050925" cy="633412"/>
          </a:xfrm>
          <a:custGeom>
            <a:avLst/>
            <a:gdLst>
              <a:gd name="T0" fmla="*/ 14 w 662"/>
              <a:gd name="T1" fmla="*/ 0 h 399"/>
              <a:gd name="T2" fmla="*/ 29 w 662"/>
              <a:gd name="T3" fmla="*/ 0 h 399"/>
              <a:gd name="T4" fmla="*/ 43 w 662"/>
              <a:gd name="T5" fmla="*/ 0 h 399"/>
              <a:gd name="T6" fmla="*/ 57 w 662"/>
              <a:gd name="T7" fmla="*/ 0 h 399"/>
              <a:gd name="T8" fmla="*/ 77 w 662"/>
              <a:gd name="T9" fmla="*/ 0 h 399"/>
              <a:gd name="T10" fmla="*/ 91 w 662"/>
              <a:gd name="T11" fmla="*/ 0 h 399"/>
              <a:gd name="T12" fmla="*/ 105 w 662"/>
              <a:gd name="T13" fmla="*/ 0 h 399"/>
              <a:gd name="T14" fmla="*/ 120 w 662"/>
              <a:gd name="T15" fmla="*/ 0 h 399"/>
              <a:gd name="T16" fmla="*/ 139 w 662"/>
              <a:gd name="T17" fmla="*/ 0 h 399"/>
              <a:gd name="T18" fmla="*/ 153 w 662"/>
              <a:gd name="T19" fmla="*/ 0 h 399"/>
              <a:gd name="T20" fmla="*/ 168 w 662"/>
              <a:gd name="T21" fmla="*/ 0 h 399"/>
              <a:gd name="T22" fmla="*/ 182 w 662"/>
              <a:gd name="T23" fmla="*/ 0 h 399"/>
              <a:gd name="T24" fmla="*/ 201 w 662"/>
              <a:gd name="T25" fmla="*/ 0 h 399"/>
              <a:gd name="T26" fmla="*/ 216 w 662"/>
              <a:gd name="T27" fmla="*/ 0 h 399"/>
              <a:gd name="T28" fmla="*/ 230 w 662"/>
              <a:gd name="T29" fmla="*/ 0 h 399"/>
              <a:gd name="T30" fmla="*/ 245 w 662"/>
              <a:gd name="T31" fmla="*/ 0 h 399"/>
              <a:gd name="T32" fmla="*/ 264 w 662"/>
              <a:gd name="T33" fmla="*/ 0 h 399"/>
              <a:gd name="T34" fmla="*/ 278 w 662"/>
              <a:gd name="T35" fmla="*/ 0 h 399"/>
              <a:gd name="T36" fmla="*/ 293 w 662"/>
              <a:gd name="T37" fmla="*/ 0 h 399"/>
              <a:gd name="T38" fmla="*/ 312 w 662"/>
              <a:gd name="T39" fmla="*/ 0 h 399"/>
              <a:gd name="T40" fmla="*/ 326 w 662"/>
              <a:gd name="T41" fmla="*/ 0 h 399"/>
              <a:gd name="T42" fmla="*/ 341 w 662"/>
              <a:gd name="T43" fmla="*/ 0 h 399"/>
              <a:gd name="T44" fmla="*/ 355 w 662"/>
              <a:gd name="T45" fmla="*/ 0 h 399"/>
              <a:gd name="T46" fmla="*/ 374 w 662"/>
              <a:gd name="T47" fmla="*/ 0 h 399"/>
              <a:gd name="T48" fmla="*/ 389 w 662"/>
              <a:gd name="T49" fmla="*/ 0 h 399"/>
              <a:gd name="T50" fmla="*/ 403 w 662"/>
              <a:gd name="T51" fmla="*/ 0 h 399"/>
              <a:gd name="T52" fmla="*/ 417 w 662"/>
              <a:gd name="T53" fmla="*/ 0 h 399"/>
              <a:gd name="T54" fmla="*/ 437 w 662"/>
              <a:gd name="T55" fmla="*/ 0 h 399"/>
              <a:gd name="T56" fmla="*/ 451 w 662"/>
              <a:gd name="T57" fmla="*/ 0 h 399"/>
              <a:gd name="T58" fmla="*/ 466 w 662"/>
              <a:gd name="T59" fmla="*/ 0 h 399"/>
              <a:gd name="T60" fmla="*/ 480 w 662"/>
              <a:gd name="T61" fmla="*/ 0 h 399"/>
              <a:gd name="T62" fmla="*/ 499 w 662"/>
              <a:gd name="T63" fmla="*/ 0 h 399"/>
              <a:gd name="T64" fmla="*/ 514 w 662"/>
              <a:gd name="T65" fmla="*/ 0 h 399"/>
              <a:gd name="T66" fmla="*/ 528 w 662"/>
              <a:gd name="T67" fmla="*/ 0 h 399"/>
              <a:gd name="T68" fmla="*/ 542 w 662"/>
              <a:gd name="T69" fmla="*/ 0 h 399"/>
              <a:gd name="T70" fmla="*/ 562 w 662"/>
              <a:gd name="T71" fmla="*/ 0 h 399"/>
              <a:gd name="T72" fmla="*/ 576 w 662"/>
              <a:gd name="T73" fmla="*/ 10 h 399"/>
              <a:gd name="T74" fmla="*/ 590 w 662"/>
              <a:gd name="T75" fmla="*/ 24 h 399"/>
              <a:gd name="T76" fmla="*/ 605 w 662"/>
              <a:gd name="T77" fmla="*/ 58 h 399"/>
              <a:gd name="T78" fmla="*/ 624 w 662"/>
              <a:gd name="T79" fmla="*/ 115 h 399"/>
              <a:gd name="T80" fmla="*/ 638 w 662"/>
              <a:gd name="T81" fmla="*/ 211 h 399"/>
              <a:gd name="T82" fmla="*/ 653 w 662"/>
              <a:gd name="T83" fmla="*/ 32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2" h="399">
                <a:moveTo>
                  <a:pt x="0" y="0"/>
                </a:moveTo>
                <a:lnTo>
                  <a:pt x="9" y="0"/>
                </a:lnTo>
                <a:lnTo>
                  <a:pt x="14" y="0"/>
                </a:lnTo>
                <a:lnTo>
                  <a:pt x="19" y="0"/>
                </a:lnTo>
                <a:lnTo>
                  <a:pt x="24" y="0"/>
                </a:lnTo>
                <a:lnTo>
                  <a:pt x="29" y="0"/>
                </a:lnTo>
                <a:lnTo>
                  <a:pt x="33" y="0"/>
                </a:lnTo>
                <a:lnTo>
                  <a:pt x="38" y="0"/>
                </a:lnTo>
                <a:lnTo>
                  <a:pt x="43" y="0"/>
                </a:lnTo>
                <a:lnTo>
                  <a:pt x="48" y="0"/>
                </a:lnTo>
                <a:lnTo>
                  <a:pt x="53" y="0"/>
                </a:lnTo>
                <a:lnTo>
                  <a:pt x="57" y="0"/>
                </a:lnTo>
                <a:lnTo>
                  <a:pt x="67" y="0"/>
                </a:lnTo>
                <a:lnTo>
                  <a:pt x="72" y="0"/>
                </a:lnTo>
                <a:lnTo>
                  <a:pt x="77" y="0"/>
                </a:lnTo>
                <a:lnTo>
                  <a:pt x="81" y="0"/>
                </a:lnTo>
                <a:lnTo>
                  <a:pt x="86" y="0"/>
                </a:lnTo>
                <a:lnTo>
                  <a:pt x="91" y="0"/>
                </a:lnTo>
                <a:lnTo>
                  <a:pt x="96" y="0"/>
                </a:lnTo>
                <a:lnTo>
                  <a:pt x="101" y="0"/>
                </a:lnTo>
                <a:lnTo>
                  <a:pt x="105" y="0"/>
                </a:lnTo>
                <a:lnTo>
                  <a:pt x="110" y="0"/>
                </a:lnTo>
                <a:lnTo>
                  <a:pt x="115" y="0"/>
                </a:lnTo>
                <a:lnTo>
                  <a:pt x="120" y="0"/>
                </a:lnTo>
                <a:lnTo>
                  <a:pt x="129" y="0"/>
                </a:lnTo>
                <a:lnTo>
                  <a:pt x="134" y="0"/>
                </a:lnTo>
                <a:lnTo>
                  <a:pt x="139" y="0"/>
                </a:lnTo>
                <a:lnTo>
                  <a:pt x="144" y="0"/>
                </a:lnTo>
                <a:lnTo>
                  <a:pt x="149" y="0"/>
                </a:lnTo>
                <a:lnTo>
                  <a:pt x="153" y="0"/>
                </a:lnTo>
                <a:lnTo>
                  <a:pt x="158" y="0"/>
                </a:lnTo>
                <a:lnTo>
                  <a:pt x="163" y="0"/>
                </a:lnTo>
                <a:lnTo>
                  <a:pt x="168" y="0"/>
                </a:lnTo>
                <a:lnTo>
                  <a:pt x="173" y="0"/>
                </a:lnTo>
                <a:lnTo>
                  <a:pt x="177" y="0"/>
                </a:lnTo>
                <a:lnTo>
                  <a:pt x="182" y="0"/>
                </a:lnTo>
                <a:lnTo>
                  <a:pt x="192" y="0"/>
                </a:lnTo>
                <a:lnTo>
                  <a:pt x="197" y="0"/>
                </a:lnTo>
                <a:lnTo>
                  <a:pt x="201" y="0"/>
                </a:lnTo>
                <a:lnTo>
                  <a:pt x="206" y="0"/>
                </a:lnTo>
                <a:lnTo>
                  <a:pt x="211" y="0"/>
                </a:lnTo>
                <a:lnTo>
                  <a:pt x="216" y="0"/>
                </a:lnTo>
                <a:lnTo>
                  <a:pt x="221" y="0"/>
                </a:lnTo>
                <a:lnTo>
                  <a:pt x="225" y="0"/>
                </a:lnTo>
                <a:lnTo>
                  <a:pt x="230" y="0"/>
                </a:lnTo>
                <a:lnTo>
                  <a:pt x="235" y="0"/>
                </a:lnTo>
                <a:lnTo>
                  <a:pt x="240" y="0"/>
                </a:lnTo>
                <a:lnTo>
                  <a:pt x="245" y="0"/>
                </a:lnTo>
                <a:lnTo>
                  <a:pt x="254" y="0"/>
                </a:lnTo>
                <a:lnTo>
                  <a:pt x="259" y="0"/>
                </a:lnTo>
                <a:lnTo>
                  <a:pt x="264" y="0"/>
                </a:lnTo>
                <a:lnTo>
                  <a:pt x="269" y="0"/>
                </a:lnTo>
                <a:lnTo>
                  <a:pt x="273" y="0"/>
                </a:lnTo>
                <a:lnTo>
                  <a:pt x="278" y="0"/>
                </a:lnTo>
                <a:lnTo>
                  <a:pt x="283" y="0"/>
                </a:lnTo>
                <a:lnTo>
                  <a:pt x="288" y="0"/>
                </a:lnTo>
                <a:lnTo>
                  <a:pt x="293" y="0"/>
                </a:lnTo>
                <a:lnTo>
                  <a:pt x="297" y="0"/>
                </a:lnTo>
                <a:lnTo>
                  <a:pt x="302" y="0"/>
                </a:lnTo>
                <a:lnTo>
                  <a:pt x="312" y="0"/>
                </a:lnTo>
                <a:lnTo>
                  <a:pt x="317" y="0"/>
                </a:lnTo>
                <a:lnTo>
                  <a:pt x="321" y="0"/>
                </a:lnTo>
                <a:lnTo>
                  <a:pt x="326" y="0"/>
                </a:lnTo>
                <a:lnTo>
                  <a:pt x="331" y="0"/>
                </a:lnTo>
                <a:lnTo>
                  <a:pt x="336" y="0"/>
                </a:lnTo>
                <a:lnTo>
                  <a:pt x="341" y="0"/>
                </a:lnTo>
                <a:lnTo>
                  <a:pt x="345" y="0"/>
                </a:lnTo>
                <a:lnTo>
                  <a:pt x="350" y="0"/>
                </a:lnTo>
                <a:lnTo>
                  <a:pt x="355" y="0"/>
                </a:lnTo>
                <a:lnTo>
                  <a:pt x="360" y="0"/>
                </a:lnTo>
                <a:lnTo>
                  <a:pt x="365" y="0"/>
                </a:lnTo>
                <a:lnTo>
                  <a:pt x="374" y="0"/>
                </a:lnTo>
                <a:lnTo>
                  <a:pt x="379" y="0"/>
                </a:lnTo>
                <a:lnTo>
                  <a:pt x="384" y="0"/>
                </a:lnTo>
                <a:lnTo>
                  <a:pt x="389" y="0"/>
                </a:lnTo>
                <a:lnTo>
                  <a:pt x="393" y="0"/>
                </a:lnTo>
                <a:lnTo>
                  <a:pt x="398" y="0"/>
                </a:lnTo>
                <a:lnTo>
                  <a:pt x="403" y="0"/>
                </a:lnTo>
                <a:lnTo>
                  <a:pt x="408" y="0"/>
                </a:lnTo>
                <a:lnTo>
                  <a:pt x="413" y="0"/>
                </a:lnTo>
                <a:lnTo>
                  <a:pt x="417" y="0"/>
                </a:lnTo>
                <a:lnTo>
                  <a:pt x="422" y="0"/>
                </a:lnTo>
                <a:lnTo>
                  <a:pt x="427" y="0"/>
                </a:lnTo>
                <a:lnTo>
                  <a:pt x="437" y="0"/>
                </a:lnTo>
                <a:lnTo>
                  <a:pt x="441" y="0"/>
                </a:lnTo>
                <a:lnTo>
                  <a:pt x="446" y="0"/>
                </a:lnTo>
                <a:lnTo>
                  <a:pt x="451" y="0"/>
                </a:lnTo>
                <a:lnTo>
                  <a:pt x="456" y="0"/>
                </a:lnTo>
                <a:lnTo>
                  <a:pt x="461" y="0"/>
                </a:lnTo>
                <a:lnTo>
                  <a:pt x="466" y="0"/>
                </a:lnTo>
                <a:lnTo>
                  <a:pt x="470" y="0"/>
                </a:lnTo>
                <a:lnTo>
                  <a:pt x="475" y="0"/>
                </a:lnTo>
                <a:lnTo>
                  <a:pt x="480" y="0"/>
                </a:lnTo>
                <a:lnTo>
                  <a:pt x="485" y="0"/>
                </a:lnTo>
                <a:lnTo>
                  <a:pt x="490" y="0"/>
                </a:lnTo>
                <a:lnTo>
                  <a:pt x="499" y="0"/>
                </a:lnTo>
                <a:lnTo>
                  <a:pt x="504" y="0"/>
                </a:lnTo>
                <a:lnTo>
                  <a:pt x="509" y="0"/>
                </a:lnTo>
                <a:lnTo>
                  <a:pt x="514" y="0"/>
                </a:lnTo>
                <a:lnTo>
                  <a:pt x="518" y="0"/>
                </a:lnTo>
                <a:lnTo>
                  <a:pt x="523" y="0"/>
                </a:lnTo>
                <a:lnTo>
                  <a:pt x="528" y="0"/>
                </a:lnTo>
                <a:lnTo>
                  <a:pt x="533" y="0"/>
                </a:lnTo>
                <a:lnTo>
                  <a:pt x="538" y="0"/>
                </a:lnTo>
                <a:lnTo>
                  <a:pt x="542" y="0"/>
                </a:lnTo>
                <a:lnTo>
                  <a:pt x="547" y="0"/>
                </a:lnTo>
                <a:lnTo>
                  <a:pt x="557" y="0"/>
                </a:lnTo>
                <a:lnTo>
                  <a:pt x="562" y="0"/>
                </a:lnTo>
                <a:lnTo>
                  <a:pt x="566" y="5"/>
                </a:lnTo>
                <a:lnTo>
                  <a:pt x="571" y="5"/>
                </a:lnTo>
                <a:lnTo>
                  <a:pt x="576" y="10"/>
                </a:lnTo>
                <a:lnTo>
                  <a:pt x="581" y="15"/>
                </a:lnTo>
                <a:lnTo>
                  <a:pt x="586" y="19"/>
                </a:lnTo>
                <a:lnTo>
                  <a:pt x="590" y="24"/>
                </a:lnTo>
                <a:lnTo>
                  <a:pt x="595" y="34"/>
                </a:lnTo>
                <a:lnTo>
                  <a:pt x="600" y="43"/>
                </a:lnTo>
                <a:lnTo>
                  <a:pt x="605" y="58"/>
                </a:lnTo>
                <a:lnTo>
                  <a:pt x="610" y="72"/>
                </a:lnTo>
                <a:lnTo>
                  <a:pt x="619" y="91"/>
                </a:lnTo>
                <a:lnTo>
                  <a:pt x="624" y="115"/>
                </a:lnTo>
                <a:lnTo>
                  <a:pt x="629" y="144"/>
                </a:lnTo>
                <a:lnTo>
                  <a:pt x="634" y="178"/>
                </a:lnTo>
                <a:lnTo>
                  <a:pt x="638" y="211"/>
                </a:lnTo>
                <a:lnTo>
                  <a:pt x="643" y="250"/>
                </a:lnTo>
                <a:lnTo>
                  <a:pt x="648" y="288"/>
                </a:lnTo>
                <a:lnTo>
                  <a:pt x="653" y="327"/>
                </a:lnTo>
                <a:lnTo>
                  <a:pt x="658" y="365"/>
                </a:lnTo>
                <a:lnTo>
                  <a:pt x="662" y="399"/>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0" name="Freeform 76">
            <a:extLst>
              <a:ext uri="{FF2B5EF4-FFF2-40B4-BE49-F238E27FC236}">
                <a16:creationId xmlns:a16="http://schemas.microsoft.com/office/drawing/2014/main" id="{6E94448F-8E85-4F65-BEC9-C0D4EE53393F}"/>
              </a:ext>
            </a:extLst>
          </p:cNvPr>
          <p:cNvSpPr>
            <a:spLocks/>
          </p:cNvSpPr>
          <p:nvPr/>
        </p:nvSpPr>
        <p:spPr bwMode="auto">
          <a:xfrm>
            <a:off x="4111625" y="1776413"/>
            <a:ext cx="1052513" cy="2462212"/>
          </a:xfrm>
          <a:custGeom>
            <a:avLst/>
            <a:gdLst>
              <a:gd name="T0" fmla="*/ 10 w 663"/>
              <a:gd name="T1" fmla="*/ 1368 h 1551"/>
              <a:gd name="T2" fmla="*/ 29 w 663"/>
              <a:gd name="T3" fmla="*/ 1397 h 1551"/>
              <a:gd name="T4" fmla="*/ 44 w 663"/>
              <a:gd name="T5" fmla="*/ 1330 h 1551"/>
              <a:gd name="T6" fmla="*/ 58 w 663"/>
              <a:gd name="T7" fmla="*/ 1162 h 1551"/>
              <a:gd name="T8" fmla="*/ 72 w 663"/>
              <a:gd name="T9" fmla="*/ 917 h 1551"/>
              <a:gd name="T10" fmla="*/ 92 w 663"/>
              <a:gd name="T11" fmla="*/ 634 h 1551"/>
              <a:gd name="T12" fmla="*/ 106 w 663"/>
              <a:gd name="T13" fmla="*/ 360 h 1551"/>
              <a:gd name="T14" fmla="*/ 120 w 663"/>
              <a:gd name="T15" fmla="*/ 144 h 1551"/>
              <a:gd name="T16" fmla="*/ 140 w 663"/>
              <a:gd name="T17" fmla="*/ 19 h 1551"/>
              <a:gd name="T18" fmla="*/ 154 w 663"/>
              <a:gd name="T19" fmla="*/ 9 h 1551"/>
              <a:gd name="T20" fmla="*/ 168 w 663"/>
              <a:gd name="T21" fmla="*/ 110 h 1551"/>
              <a:gd name="T22" fmla="*/ 183 w 663"/>
              <a:gd name="T23" fmla="*/ 293 h 1551"/>
              <a:gd name="T24" fmla="*/ 202 w 663"/>
              <a:gd name="T25" fmla="*/ 509 h 1551"/>
              <a:gd name="T26" fmla="*/ 216 w 663"/>
              <a:gd name="T27" fmla="*/ 720 h 1551"/>
              <a:gd name="T28" fmla="*/ 231 w 663"/>
              <a:gd name="T29" fmla="*/ 917 h 1551"/>
              <a:gd name="T30" fmla="*/ 245 w 663"/>
              <a:gd name="T31" fmla="*/ 1099 h 1551"/>
              <a:gd name="T32" fmla="*/ 264 w 663"/>
              <a:gd name="T33" fmla="*/ 1267 h 1551"/>
              <a:gd name="T34" fmla="*/ 279 w 663"/>
              <a:gd name="T35" fmla="*/ 1416 h 1551"/>
              <a:gd name="T36" fmla="*/ 293 w 663"/>
              <a:gd name="T37" fmla="*/ 1512 h 1551"/>
              <a:gd name="T38" fmla="*/ 308 w 663"/>
              <a:gd name="T39" fmla="*/ 1551 h 1551"/>
              <a:gd name="T40" fmla="*/ 327 w 663"/>
              <a:gd name="T41" fmla="*/ 1508 h 1551"/>
              <a:gd name="T42" fmla="*/ 341 w 663"/>
              <a:gd name="T43" fmla="*/ 1388 h 1551"/>
              <a:gd name="T44" fmla="*/ 356 w 663"/>
              <a:gd name="T45" fmla="*/ 1215 h 1551"/>
              <a:gd name="T46" fmla="*/ 370 w 663"/>
              <a:gd name="T47" fmla="*/ 1018 h 1551"/>
              <a:gd name="T48" fmla="*/ 389 w 663"/>
              <a:gd name="T49" fmla="*/ 840 h 1551"/>
              <a:gd name="T50" fmla="*/ 404 w 663"/>
              <a:gd name="T51" fmla="*/ 710 h 1551"/>
              <a:gd name="T52" fmla="*/ 418 w 663"/>
              <a:gd name="T53" fmla="*/ 648 h 1551"/>
              <a:gd name="T54" fmla="*/ 433 w 663"/>
              <a:gd name="T55" fmla="*/ 648 h 1551"/>
              <a:gd name="T56" fmla="*/ 452 w 663"/>
              <a:gd name="T57" fmla="*/ 706 h 1551"/>
              <a:gd name="T58" fmla="*/ 466 w 663"/>
              <a:gd name="T59" fmla="*/ 782 h 1551"/>
              <a:gd name="T60" fmla="*/ 481 w 663"/>
              <a:gd name="T61" fmla="*/ 859 h 1551"/>
              <a:gd name="T62" fmla="*/ 495 w 663"/>
              <a:gd name="T63" fmla="*/ 912 h 1551"/>
              <a:gd name="T64" fmla="*/ 514 w 663"/>
              <a:gd name="T65" fmla="*/ 946 h 1551"/>
              <a:gd name="T66" fmla="*/ 529 w 663"/>
              <a:gd name="T67" fmla="*/ 951 h 1551"/>
              <a:gd name="T68" fmla="*/ 543 w 663"/>
              <a:gd name="T69" fmla="*/ 946 h 1551"/>
              <a:gd name="T70" fmla="*/ 557 w 663"/>
              <a:gd name="T71" fmla="*/ 941 h 1551"/>
              <a:gd name="T72" fmla="*/ 577 w 663"/>
              <a:gd name="T73" fmla="*/ 941 h 1551"/>
              <a:gd name="T74" fmla="*/ 591 w 663"/>
              <a:gd name="T75" fmla="*/ 941 h 1551"/>
              <a:gd name="T76" fmla="*/ 605 w 663"/>
              <a:gd name="T77" fmla="*/ 951 h 1551"/>
              <a:gd name="T78" fmla="*/ 620 w 663"/>
              <a:gd name="T79" fmla="*/ 955 h 1551"/>
              <a:gd name="T80" fmla="*/ 639 w 663"/>
              <a:gd name="T81" fmla="*/ 951 h 1551"/>
              <a:gd name="T82" fmla="*/ 653 w 663"/>
              <a:gd name="T83" fmla="*/ 936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3" h="1551">
                <a:moveTo>
                  <a:pt x="0" y="1311"/>
                </a:moveTo>
                <a:lnTo>
                  <a:pt x="5" y="1340"/>
                </a:lnTo>
                <a:lnTo>
                  <a:pt x="10" y="1368"/>
                </a:lnTo>
                <a:lnTo>
                  <a:pt x="20" y="1388"/>
                </a:lnTo>
                <a:lnTo>
                  <a:pt x="24" y="1397"/>
                </a:lnTo>
                <a:lnTo>
                  <a:pt x="29" y="1397"/>
                </a:lnTo>
                <a:lnTo>
                  <a:pt x="34" y="1388"/>
                </a:lnTo>
                <a:lnTo>
                  <a:pt x="39" y="1364"/>
                </a:lnTo>
                <a:lnTo>
                  <a:pt x="44" y="1330"/>
                </a:lnTo>
                <a:lnTo>
                  <a:pt x="48" y="1282"/>
                </a:lnTo>
                <a:lnTo>
                  <a:pt x="53" y="1229"/>
                </a:lnTo>
                <a:lnTo>
                  <a:pt x="58" y="1162"/>
                </a:lnTo>
                <a:lnTo>
                  <a:pt x="63" y="1085"/>
                </a:lnTo>
                <a:lnTo>
                  <a:pt x="68" y="1003"/>
                </a:lnTo>
                <a:lnTo>
                  <a:pt x="72" y="917"/>
                </a:lnTo>
                <a:lnTo>
                  <a:pt x="82" y="821"/>
                </a:lnTo>
                <a:lnTo>
                  <a:pt x="87" y="730"/>
                </a:lnTo>
                <a:lnTo>
                  <a:pt x="92" y="634"/>
                </a:lnTo>
                <a:lnTo>
                  <a:pt x="96" y="538"/>
                </a:lnTo>
                <a:lnTo>
                  <a:pt x="101" y="446"/>
                </a:lnTo>
                <a:lnTo>
                  <a:pt x="106" y="360"/>
                </a:lnTo>
                <a:lnTo>
                  <a:pt x="111" y="278"/>
                </a:lnTo>
                <a:lnTo>
                  <a:pt x="116" y="206"/>
                </a:lnTo>
                <a:lnTo>
                  <a:pt x="120" y="144"/>
                </a:lnTo>
                <a:lnTo>
                  <a:pt x="125" y="91"/>
                </a:lnTo>
                <a:lnTo>
                  <a:pt x="130" y="48"/>
                </a:lnTo>
                <a:lnTo>
                  <a:pt x="140" y="19"/>
                </a:lnTo>
                <a:lnTo>
                  <a:pt x="144" y="0"/>
                </a:lnTo>
                <a:lnTo>
                  <a:pt x="149" y="0"/>
                </a:lnTo>
                <a:lnTo>
                  <a:pt x="154" y="9"/>
                </a:lnTo>
                <a:lnTo>
                  <a:pt x="159" y="29"/>
                </a:lnTo>
                <a:lnTo>
                  <a:pt x="164" y="62"/>
                </a:lnTo>
                <a:lnTo>
                  <a:pt x="168" y="110"/>
                </a:lnTo>
                <a:lnTo>
                  <a:pt x="173" y="163"/>
                </a:lnTo>
                <a:lnTo>
                  <a:pt x="178" y="225"/>
                </a:lnTo>
                <a:lnTo>
                  <a:pt x="183" y="293"/>
                </a:lnTo>
                <a:lnTo>
                  <a:pt x="188" y="365"/>
                </a:lnTo>
                <a:lnTo>
                  <a:pt x="192" y="437"/>
                </a:lnTo>
                <a:lnTo>
                  <a:pt x="202" y="509"/>
                </a:lnTo>
                <a:lnTo>
                  <a:pt x="207" y="581"/>
                </a:lnTo>
                <a:lnTo>
                  <a:pt x="212" y="653"/>
                </a:lnTo>
                <a:lnTo>
                  <a:pt x="216" y="720"/>
                </a:lnTo>
                <a:lnTo>
                  <a:pt x="221" y="787"/>
                </a:lnTo>
                <a:lnTo>
                  <a:pt x="226" y="854"/>
                </a:lnTo>
                <a:lnTo>
                  <a:pt x="231" y="917"/>
                </a:lnTo>
                <a:lnTo>
                  <a:pt x="236" y="979"/>
                </a:lnTo>
                <a:lnTo>
                  <a:pt x="240" y="1037"/>
                </a:lnTo>
                <a:lnTo>
                  <a:pt x="245" y="1099"/>
                </a:lnTo>
                <a:lnTo>
                  <a:pt x="250" y="1157"/>
                </a:lnTo>
                <a:lnTo>
                  <a:pt x="255" y="1215"/>
                </a:lnTo>
                <a:lnTo>
                  <a:pt x="264" y="1267"/>
                </a:lnTo>
                <a:lnTo>
                  <a:pt x="269" y="1320"/>
                </a:lnTo>
                <a:lnTo>
                  <a:pt x="274" y="1368"/>
                </a:lnTo>
                <a:lnTo>
                  <a:pt x="279" y="1416"/>
                </a:lnTo>
                <a:lnTo>
                  <a:pt x="284" y="1455"/>
                </a:lnTo>
                <a:lnTo>
                  <a:pt x="288" y="1488"/>
                </a:lnTo>
                <a:lnTo>
                  <a:pt x="293" y="1512"/>
                </a:lnTo>
                <a:lnTo>
                  <a:pt x="298" y="1536"/>
                </a:lnTo>
                <a:lnTo>
                  <a:pt x="303" y="1546"/>
                </a:lnTo>
                <a:lnTo>
                  <a:pt x="308" y="1551"/>
                </a:lnTo>
                <a:lnTo>
                  <a:pt x="312" y="1546"/>
                </a:lnTo>
                <a:lnTo>
                  <a:pt x="317" y="1532"/>
                </a:lnTo>
                <a:lnTo>
                  <a:pt x="327" y="1508"/>
                </a:lnTo>
                <a:lnTo>
                  <a:pt x="332" y="1474"/>
                </a:lnTo>
                <a:lnTo>
                  <a:pt x="337" y="1436"/>
                </a:lnTo>
                <a:lnTo>
                  <a:pt x="341" y="1388"/>
                </a:lnTo>
                <a:lnTo>
                  <a:pt x="346" y="1335"/>
                </a:lnTo>
                <a:lnTo>
                  <a:pt x="351" y="1277"/>
                </a:lnTo>
                <a:lnTo>
                  <a:pt x="356" y="1215"/>
                </a:lnTo>
                <a:lnTo>
                  <a:pt x="361" y="1152"/>
                </a:lnTo>
                <a:lnTo>
                  <a:pt x="365" y="1085"/>
                </a:lnTo>
                <a:lnTo>
                  <a:pt x="370" y="1018"/>
                </a:lnTo>
                <a:lnTo>
                  <a:pt x="375" y="955"/>
                </a:lnTo>
                <a:lnTo>
                  <a:pt x="380" y="898"/>
                </a:lnTo>
                <a:lnTo>
                  <a:pt x="389" y="840"/>
                </a:lnTo>
                <a:lnTo>
                  <a:pt x="394" y="792"/>
                </a:lnTo>
                <a:lnTo>
                  <a:pt x="399" y="749"/>
                </a:lnTo>
                <a:lnTo>
                  <a:pt x="404" y="710"/>
                </a:lnTo>
                <a:lnTo>
                  <a:pt x="409" y="682"/>
                </a:lnTo>
                <a:lnTo>
                  <a:pt x="413" y="662"/>
                </a:lnTo>
                <a:lnTo>
                  <a:pt x="418" y="648"/>
                </a:lnTo>
                <a:lnTo>
                  <a:pt x="423" y="638"/>
                </a:lnTo>
                <a:lnTo>
                  <a:pt x="428" y="643"/>
                </a:lnTo>
                <a:lnTo>
                  <a:pt x="433" y="648"/>
                </a:lnTo>
                <a:lnTo>
                  <a:pt x="437" y="662"/>
                </a:lnTo>
                <a:lnTo>
                  <a:pt x="447" y="682"/>
                </a:lnTo>
                <a:lnTo>
                  <a:pt x="452" y="706"/>
                </a:lnTo>
                <a:lnTo>
                  <a:pt x="457" y="730"/>
                </a:lnTo>
                <a:lnTo>
                  <a:pt x="461" y="754"/>
                </a:lnTo>
                <a:lnTo>
                  <a:pt x="466" y="782"/>
                </a:lnTo>
                <a:lnTo>
                  <a:pt x="471" y="806"/>
                </a:lnTo>
                <a:lnTo>
                  <a:pt x="476" y="835"/>
                </a:lnTo>
                <a:lnTo>
                  <a:pt x="481" y="859"/>
                </a:lnTo>
                <a:lnTo>
                  <a:pt x="485" y="879"/>
                </a:lnTo>
                <a:lnTo>
                  <a:pt x="490" y="898"/>
                </a:lnTo>
                <a:lnTo>
                  <a:pt x="495" y="912"/>
                </a:lnTo>
                <a:lnTo>
                  <a:pt x="500" y="927"/>
                </a:lnTo>
                <a:lnTo>
                  <a:pt x="509" y="936"/>
                </a:lnTo>
                <a:lnTo>
                  <a:pt x="514" y="946"/>
                </a:lnTo>
                <a:lnTo>
                  <a:pt x="519" y="951"/>
                </a:lnTo>
                <a:lnTo>
                  <a:pt x="524" y="951"/>
                </a:lnTo>
                <a:lnTo>
                  <a:pt x="529" y="951"/>
                </a:lnTo>
                <a:lnTo>
                  <a:pt x="533" y="951"/>
                </a:lnTo>
                <a:lnTo>
                  <a:pt x="538" y="951"/>
                </a:lnTo>
                <a:lnTo>
                  <a:pt x="543" y="946"/>
                </a:lnTo>
                <a:lnTo>
                  <a:pt x="548" y="946"/>
                </a:lnTo>
                <a:lnTo>
                  <a:pt x="553" y="941"/>
                </a:lnTo>
                <a:lnTo>
                  <a:pt x="557" y="941"/>
                </a:lnTo>
                <a:lnTo>
                  <a:pt x="562" y="941"/>
                </a:lnTo>
                <a:lnTo>
                  <a:pt x="572" y="941"/>
                </a:lnTo>
                <a:lnTo>
                  <a:pt x="577" y="941"/>
                </a:lnTo>
                <a:lnTo>
                  <a:pt x="581" y="941"/>
                </a:lnTo>
                <a:lnTo>
                  <a:pt x="586" y="941"/>
                </a:lnTo>
                <a:lnTo>
                  <a:pt x="591" y="941"/>
                </a:lnTo>
                <a:lnTo>
                  <a:pt x="596" y="946"/>
                </a:lnTo>
                <a:lnTo>
                  <a:pt x="601" y="946"/>
                </a:lnTo>
                <a:lnTo>
                  <a:pt x="605" y="951"/>
                </a:lnTo>
                <a:lnTo>
                  <a:pt x="610" y="951"/>
                </a:lnTo>
                <a:lnTo>
                  <a:pt x="615" y="951"/>
                </a:lnTo>
                <a:lnTo>
                  <a:pt x="620" y="955"/>
                </a:lnTo>
                <a:lnTo>
                  <a:pt x="625" y="951"/>
                </a:lnTo>
                <a:lnTo>
                  <a:pt x="634" y="951"/>
                </a:lnTo>
                <a:lnTo>
                  <a:pt x="639" y="951"/>
                </a:lnTo>
                <a:lnTo>
                  <a:pt x="644" y="946"/>
                </a:lnTo>
                <a:lnTo>
                  <a:pt x="649" y="941"/>
                </a:lnTo>
                <a:lnTo>
                  <a:pt x="653" y="936"/>
                </a:lnTo>
                <a:lnTo>
                  <a:pt x="658" y="931"/>
                </a:lnTo>
                <a:lnTo>
                  <a:pt x="663" y="927"/>
                </a:lnTo>
              </a:path>
            </a:pathLst>
          </a:custGeom>
          <a:noFill/>
          <a:ln w="15875"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1" name="Freeform 77">
            <a:extLst>
              <a:ext uri="{FF2B5EF4-FFF2-40B4-BE49-F238E27FC236}">
                <a16:creationId xmlns:a16="http://schemas.microsoft.com/office/drawing/2014/main" id="{1D82359D-042F-4228-84D5-CE68E85C9BAB}"/>
              </a:ext>
            </a:extLst>
          </p:cNvPr>
          <p:cNvSpPr>
            <a:spLocks/>
          </p:cNvSpPr>
          <p:nvPr/>
        </p:nvSpPr>
        <p:spPr bwMode="auto">
          <a:xfrm>
            <a:off x="5164138" y="3140075"/>
            <a:ext cx="1052512" cy="138113"/>
          </a:xfrm>
          <a:custGeom>
            <a:avLst/>
            <a:gdLst>
              <a:gd name="T0" fmla="*/ 10 w 663"/>
              <a:gd name="T1" fmla="*/ 48 h 87"/>
              <a:gd name="T2" fmla="*/ 29 w 663"/>
              <a:gd name="T3" fmla="*/ 24 h 87"/>
              <a:gd name="T4" fmla="*/ 43 w 663"/>
              <a:gd name="T5" fmla="*/ 10 h 87"/>
              <a:gd name="T6" fmla="*/ 58 w 663"/>
              <a:gd name="T7" fmla="*/ 0 h 87"/>
              <a:gd name="T8" fmla="*/ 72 w 663"/>
              <a:gd name="T9" fmla="*/ 5 h 87"/>
              <a:gd name="T10" fmla="*/ 91 w 663"/>
              <a:gd name="T11" fmla="*/ 15 h 87"/>
              <a:gd name="T12" fmla="*/ 106 w 663"/>
              <a:gd name="T13" fmla="*/ 34 h 87"/>
              <a:gd name="T14" fmla="*/ 120 w 663"/>
              <a:gd name="T15" fmla="*/ 58 h 87"/>
              <a:gd name="T16" fmla="*/ 134 w 663"/>
              <a:gd name="T17" fmla="*/ 72 h 87"/>
              <a:gd name="T18" fmla="*/ 154 w 663"/>
              <a:gd name="T19" fmla="*/ 82 h 87"/>
              <a:gd name="T20" fmla="*/ 168 w 663"/>
              <a:gd name="T21" fmla="*/ 87 h 87"/>
              <a:gd name="T22" fmla="*/ 182 w 663"/>
              <a:gd name="T23" fmla="*/ 82 h 87"/>
              <a:gd name="T24" fmla="*/ 197 w 663"/>
              <a:gd name="T25" fmla="*/ 72 h 87"/>
              <a:gd name="T26" fmla="*/ 216 w 663"/>
              <a:gd name="T27" fmla="*/ 63 h 87"/>
              <a:gd name="T28" fmla="*/ 231 w 663"/>
              <a:gd name="T29" fmla="*/ 53 h 87"/>
              <a:gd name="T30" fmla="*/ 245 w 663"/>
              <a:gd name="T31" fmla="*/ 44 h 87"/>
              <a:gd name="T32" fmla="*/ 259 w 663"/>
              <a:gd name="T33" fmla="*/ 44 h 87"/>
              <a:gd name="T34" fmla="*/ 279 w 663"/>
              <a:gd name="T35" fmla="*/ 44 h 87"/>
              <a:gd name="T36" fmla="*/ 293 w 663"/>
              <a:gd name="T37" fmla="*/ 44 h 87"/>
              <a:gd name="T38" fmla="*/ 307 w 663"/>
              <a:gd name="T39" fmla="*/ 48 h 87"/>
              <a:gd name="T40" fmla="*/ 322 w 663"/>
              <a:gd name="T41" fmla="*/ 53 h 87"/>
              <a:gd name="T42" fmla="*/ 341 w 663"/>
              <a:gd name="T43" fmla="*/ 53 h 87"/>
              <a:gd name="T44" fmla="*/ 355 w 663"/>
              <a:gd name="T45" fmla="*/ 53 h 87"/>
              <a:gd name="T46" fmla="*/ 370 w 663"/>
              <a:gd name="T47" fmla="*/ 48 h 87"/>
              <a:gd name="T48" fmla="*/ 384 w 663"/>
              <a:gd name="T49" fmla="*/ 48 h 87"/>
              <a:gd name="T50" fmla="*/ 403 w 663"/>
              <a:gd name="T51" fmla="*/ 48 h 87"/>
              <a:gd name="T52" fmla="*/ 418 w 663"/>
              <a:gd name="T53" fmla="*/ 48 h 87"/>
              <a:gd name="T54" fmla="*/ 432 w 663"/>
              <a:gd name="T55" fmla="*/ 48 h 87"/>
              <a:gd name="T56" fmla="*/ 447 w 663"/>
              <a:gd name="T57" fmla="*/ 53 h 87"/>
              <a:gd name="T58" fmla="*/ 466 w 663"/>
              <a:gd name="T59" fmla="*/ 53 h 87"/>
              <a:gd name="T60" fmla="*/ 480 w 663"/>
              <a:gd name="T61" fmla="*/ 58 h 87"/>
              <a:gd name="T62" fmla="*/ 495 w 663"/>
              <a:gd name="T63" fmla="*/ 58 h 87"/>
              <a:gd name="T64" fmla="*/ 509 w 663"/>
              <a:gd name="T65" fmla="*/ 58 h 87"/>
              <a:gd name="T66" fmla="*/ 528 w 663"/>
              <a:gd name="T67" fmla="*/ 53 h 87"/>
              <a:gd name="T68" fmla="*/ 543 w 663"/>
              <a:gd name="T69" fmla="*/ 48 h 87"/>
              <a:gd name="T70" fmla="*/ 557 w 663"/>
              <a:gd name="T71" fmla="*/ 48 h 87"/>
              <a:gd name="T72" fmla="*/ 571 w 663"/>
              <a:gd name="T73" fmla="*/ 48 h 87"/>
              <a:gd name="T74" fmla="*/ 591 w 663"/>
              <a:gd name="T75" fmla="*/ 48 h 87"/>
              <a:gd name="T76" fmla="*/ 605 w 663"/>
              <a:gd name="T77" fmla="*/ 48 h 87"/>
              <a:gd name="T78" fmla="*/ 619 w 663"/>
              <a:gd name="T79" fmla="*/ 53 h 87"/>
              <a:gd name="T80" fmla="*/ 634 w 663"/>
              <a:gd name="T81" fmla="*/ 53 h 87"/>
              <a:gd name="T82" fmla="*/ 653 w 663"/>
              <a:gd name="T83" fmla="*/ 5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3" h="87">
                <a:moveTo>
                  <a:pt x="0" y="68"/>
                </a:moveTo>
                <a:lnTo>
                  <a:pt x="5" y="58"/>
                </a:lnTo>
                <a:lnTo>
                  <a:pt x="10" y="48"/>
                </a:lnTo>
                <a:lnTo>
                  <a:pt x="14" y="44"/>
                </a:lnTo>
                <a:lnTo>
                  <a:pt x="19" y="34"/>
                </a:lnTo>
                <a:lnTo>
                  <a:pt x="29" y="24"/>
                </a:lnTo>
                <a:lnTo>
                  <a:pt x="34" y="20"/>
                </a:lnTo>
                <a:lnTo>
                  <a:pt x="38" y="15"/>
                </a:lnTo>
                <a:lnTo>
                  <a:pt x="43" y="10"/>
                </a:lnTo>
                <a:lnTo>
                  <a:pt x="48" y="5"/>
                </a:lnTo>
                <a:lnTo>
                  <a:pt x="53" y="0"/>
                </a:lnTo>
                <a:lnTo>
                  <a:pt x="58" y="0"/>
                </a:lnTo>
                <a:lnTo>
                  <a:pt x="62" y="0"/>
                </a:lnTo>
                <a:lnTo>
                  <a:pt x="67" y="0"/>
                </a:lnTo>
                <a:lnTo>
                  <a:pt x="72" y="5"/>
                </a:lnTo>
                <a:lnTo>
                  <a:pt x="77" y="5"/>
                </a:lnTo>
                <a:lnTo>
                  <a:pt x="82" y="10"/>
                </a:lnTo>
                <a:lnTo>
                  <a:pt x="91" y="15"/>
                </a:lnTo>
                <a:lnTo>
                  <a:pt x="96" y="20"/>
                </a:lnTo>
                <a:lnTo>
                  <a:pt x="101" y="29"/>
                </a:lnTo>
                <a:lnTo>
                  <a:pt x="106" y="34"/>
                </a:lnTo>
                <a:lnTo>
                  <a:pt x="110" y="44"/>
                </a:lnTo>
                <a:lnTo>
                  <a:pt x="115" y="48"/>
                </a:lnTo>
                <a:lnTo>
                  <a:pt x="120" y="58"/>
                </a:lnTo>
                <a:lnTo>
                  <a:pt x="125" y="63"/>
                </a:lnTo>
                <a:lnTo>
                  <a:pt x="130" y="68"/>
                </a:lnTo>
                <a:lnTo>
                  <a:pt x="134" y="72"/>
                </a:lnTo>
                <a:lnTo>
                  <a:pt x="139" y="77"/>
                </a:lnTo>
                <a:lnTo>
                  <a:pt x="144" y="82"/>
                </a:lnTo>
                <a:lnTo>
                  <a:pt x="154" y="82"/>
                </a:lnTo>
                <a:lnTo>
                  <a:pt x="158" y="87"/>
                </a:lnTo>
                <a:lnTo>
                  <a:pt x="163" y="87"/>
                </a:lnTo>
                <a:lnTo>
                  <a:pt x="168" y="87"/>
                </a:lnTo>
                <a:lnTo>
                  <a:pt x="173" y="87"/>
                </a:lnTo>
                <a:lnTo>
                  <a:pt x="178" y="82"/>
                </a:lnTo>
                <a:lnTo>
                  <a:pt x="182" y="82"/>
                </a:lnTo>
                <a:lnTo>
                  <a:pt x="187" y="77"/>
                </a:lnTo>
                <a:lnTo>
                  <a:pt x="192" y="77"/>
                </a:lnTo>
                <a:lnTo>
                  <a:pt x="197" y="72"/>
                </a:lnTo>
                <a:lnTo>
                  <a:pt x="202" y="68"/>
                </a:lnTo>
                <a:lnTo>
                  <a:pt x="206" y="68"/>
                </a:lnTo>
                <a:lnTo>
                  <a:pt x="216" y="63"/>
                </a:lnTo>
                <a:lnTo>
                  <a:pt x="221" y="58"/>
                </a:lnTo>
                <a:lnTo>
                  <a:pt x="226" y="53"/>
                </a:lnTo>
                <a:lnTo>
                  <a:pt x="231" y="53"/>
                </a:lnTo>
                <a:lnTo>
                  <a:pt x="235" y="48"/>
                </a:lnTo>
                <a:lnTo>
                  <a:pt x="240" y="44"/>
                </a:lnTo>
                <a:lnTo>
                  <a:pt x="245" y="44"/>
                </a:lnTo>
                <a:lnTo>
                  <a:pt x="250" y="44"/>
                </a:lnTo>
                <a:lnTo>
                  <a:pt x="255" y="44"/>
                </a:lnTo>
                <a:lnTo>
                  <a:pt x="259" y="44"/>
                </a:lnTo>
                <a:lnTo>
                  <a:pt x="264" y="44"/>
                </a:lnTo>
                <a:lnTo>
                  <a:pt x="274" y="44"/>
                </a:lnTo>
                <a:lnTo>
                  <a:pt x="279" y="44"/>
                </a:lnTo>
                <a:lnTo>
                  <a:pt x="283" y="44"/>
                </a:lnTo>
                <a:lnTo>
                  <a:pt x="288" y="44"/>
                </a:lnTo>
                <a:lnTo>
                  <a:pt x="293" y="44"/>
                </a:lnTo>
                <a:lnTo>
                  <a:pt x="298" y="48"/>
                </a:lnTo>
                <a:lnTo>
                  <a:pt x="303" y="48"/>
                </a:lnTo>
                <a:lnTo>
                  <a:pt x="307" y="48"/>
                </a:lnTo>
                <a:lnTo>
                  <a:pt x="312" y="48"/>
                </a:lnTo>
                <a:lnTo>
                  <a:pt x="317" y="53"/>
                </a:lnTo>
                <a:lnTo>
                  <a:pt x="322" y="53"/>
                </a:lnTo>
                <a:lnTo>
                  <a:pt x="327" y="53"/>
                </a:lnTo>
                <a:lnTo>
                  <a:pt x="336" y="53"/>
                </a:lnTo>
                <a:lnTo>
                  <a:pt x="341" y="53"/>
                </a:lnTo>
                <a:lnTo>
                  <a:pt x="346" y="53"/>
                </a:lnTo>
                <a:lnTo>
                  <a:pt x="351" y="53"/>
                </a:lnTo>
                <a:lnTo>
                  <a:pt x="355" y="53"/>
                </a:lnTo>
                <a:lnTo>
                  <a:pt x="360" y="48"/>
                </a:lnTo>
                <a:lnTo>
                  <a:pt x="365" y="48"/>
                </a:lnTo>
                <a:lnTo>
                  <a:pt x="370" y="48"/>
                </a:lnTo>
                <a:lnTo>
                  <a:pt x="375" y="48"/>
                </a:lnTo>
                <a:lnTo>
                  <a:pt x="379" y="48"/>
                </a:lnTo>
                <a:lnTo>
                  <a:pt x="384" y="48"/>
                </a:lnTo>
                <a:lnTo>
                  <a:pt x="389" y="48"/>
                </a:lnTo>
                <a:lnTo>
                  <a:pt x="399" y="48"/>
                </a:lnTo>
                <a:lnTo>
                  <a:pt x="403" y="48"/>
                </a:lnTo>
                <a:lnTo>
                  <a:pt x="408" y="48"/>
                </a:lnTo>
                <a:lnTo>
                  <a:pt x="413" y="48"/>
                </a:lnTo>
                <a:lnTo>
                  <a:pt x="418" y="48"/>
                </a:lnTo>
                <a:lnTo>
                  <a:pt x="423" y="48"/>
                </a:lnTo>
                <a:lnTo>
                  <a:pt x="427" y="48"/>
                </a:lnTo>
                <a:lnTo>
                  <a:pt x="432" y="48"/>
                </a:lnTo>
                <a:lnTo>
                  <a:pt x="437" y="48"/>
                </a:lnTo>
                <a:lnTo>
                  <a:pt x="442" y="53"/>
                </a:lnTo>
                <a:lnTo>
                  <a:pt x="447" y="53"/>
                </a:lnTo>
                <a:lnTo>
                  <a:pt x="451" y="53"/>
                </a:lnTo>
                <a:lnTo>
                  <a:pt x="461" y="53"/>
                </a:lnTo>
                <a:lnTo>
                  <a:pt x="466" y="53"/>
                </a:lnTo>
                <a:lnTo>
                  <a:pt x="471" y="58"/>
                </a:lnTo>
                <a:lnTo>
                  <a:pt x="475" y="58"/>
                </a:lnTo>
                <a:lnTo>
                  <a:pt x="480" y="58"/>
                </a:lnTo>
                <a:lnTo>
                  <a:pt x="485" y="58"/>
                </a:lnTo>
                <a:lnTo>
                  <a:pt x="490" y="58"/>
                </a:lnTo>
                <a:lnTo>
                  <a:pt x="495" y="58"/>
                </a:lnTo>
                <a:lnTo>
                  <a:pt x="499" y="58"/>
                </a:lnTo>
                <a:lnTo>
                  <a:pt x="504" y="58"/>
                </a:lnTo>
                <a:lnTo>
                  <a:pt x="509" y="58"/>
                </a:lnTo>
                <a:lnTo>
                  <a:pt x="519" y="53"/>
                </a:lnTo>
                <a:lnTo>
                  <a:pt x="523" y="53"/>
                </a:lnTo>
                <a:lnTo>
                  <a:pt x="528" y="53"/>
                </a:lnTo>
                <a:lnTo>
                  <a:pt x="533" y="53"/>
                </a:lnTo>
                <a:lnTo>
                  <a:pt x="538" y="53"/>
                </a:lnTo>
                <a:lnTo>
                  <a:pt x="543" y="48"/>
                </a:lnTo>
                <a:lnTo>
                  <a:pt x="547" y="48"/>
                </a:lnTo>
                <a:lnTo>
                  <a:pt x="552" y="48"/>
                </a:lnTo>
                <a:lnTo>
                  <a:pt x="557" y="48"/>
                </a:lnTo>
                <a:lnTo>
                  <a:pt x="562" y="48"/>
                </a:lnTo>
                <a:lnTo>
                  <a:pt x="567" y="48"/>
                </a:lnTo>
                <a:lnTo>
                  <a:pt x="571" y="48"/>
                </a:lnTo>
                <a:lnTo>
                  <a:pt x="581" y="48"/>
                </a:lnTo>
                <a:lnTo>
                  <a:pt x="586" y="48"/>
                </a:lnTo>
                <a:lnTo>
                  <a:pt x="591" y="48"/>
                </a:lnTo>
                <a:lnTo>
                  <a:pt x="595" y="48"/>
                </a:lnTo>
                <a:lnTo>
                  <a:pt x="600" y="48"/>
                </a:lnTo>
                <a:lnTo>
                  <a:pt x="605" y="48"/>
                </a:lnTo>
                <a:lnTo>
                  <a:pt x="610" y="48"/>
                </a:lnTo>
                <a:lnTo>
                  <a:pt x="615" y="48"/>
                </a:lnTo>
                <a:lnTo>
                  <a:pt x="619" y="53"/>
                </a:lnTo>
                <a:lnTo>
                  <a:pt x="624" y="53"/>
                </a:lnTo>
                <a:lnTo>
                  <a:pt x="629" y="53"/>
                </a:lnTo>
                <a:lnTo>
                  <a:pt x="634" y="53"/>
                </a:lnTo>
                <a:lnTo>
                  <a:pt x="643" y="53"/>
                </a:lnTo>
                <a:lnTo>
                  <a:pt x="648" y="53"/>
                </a:lnTo>
                <a:lnTo>
                  <a:pt x="653" y="53"/>
                </a:lnTo>
                <a:lnTo>
                  <a:pt x="658" y="53"/>
                </a:lnTo>
                <a:lnTo>
                  <a:pt x="663" y="53"/>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2" name="Freeform 78">
            <a:extLst>
              <a:ext uri="{FF2B5EF4-FFF2-40B4-BE49-F238E27FC236}">
                <a16:creationId xmlns:a16="http://schemas.microsoft.com/office/drawing/2014/main" id="{C0F7F65B-685B-412C-8886-56596A326419}"/>
              </a:ext>
            </a:extLst>
          </p:cNvPr>
          <p:cNvSpPr>
            <a:spLocks/>
          </p:cNvSpPr>
          <p:nvPr/>
        </p:nvSpPr>
        <p:spPr bwMode="auto">
          <a:xfrm>
            <a:off x="6216650" y="3216275"/>
            <a:ext cx="160338" cy="7938"/>
          </a:xfrm>
          <a:custGeom>
            <a:avLst/>
            <a:gdLst>
              <a:gd name="T0" fmla="*/ 0 w 101"/>
              <a:gd name="T1" fmla="*/ 5 h 5"/>
              <a:gd name="T2" fmla="*/ 4 w 101"/>
              <a:gd name="T3" fmla="*/ 5 h 5"/>
              <a:gd name="T4" fmla="*/ 9 w 101"/>
              <a:gd name="T5" fmla="*/ 5 h 5"/>
              <a:gd name="T6" fmla="*/ 14 w 101"/>
              <a:gd name="T7" fmla="*/ 5 h 5"/>
              <a:gd name="T8" fmla="*/ 19 w 101"/>
              <a:gd name="T9" fmla="*/ 5 h 5"/>
              <a:gd name="T10" fmla="*/ 24 w 101"/>
              <a:gd name="T11" fmla="*/ 5 h 5"/>
              <a:gd name="T12" fmla="*/ 28 w 101"/>
              <a:gd name="T13" fmla="*/ 5 h 5"/>
              <a:gd name="T14" fmla="*/ 33 w 101"/>
              <a:gd name="T15" fmla="*/ 5 h 5"/>
              <a:gd name="T16" fmla="*/ 43 w 101"/>
              <a:gd name="T17" fmla="*/ 5 h 5"/>
              <a:gd name="T18" fmla="*/ 48 w 101"/>
              <a:gd name="T19" fmla="*/ 5 h 5"/>
              <a:gd name="T20" fmla="*/ 52 w 101"/>
              <a:gd name="T21" fmla="*/ 5 h 5"/>
              <a:gd name="T22" fmla="*/ 57 w 101"/>
              <a:gd name="T23" fmla="*/ 5 h 5"/>
              <a:gd name="T24" fmla="*/ 62 w 101"/>
              <a:gd name="T25" fmla="*/ 0 h 5"/>
              <a:gd name="T26" fmla="*/ 67 w 101"/>
              <a:gd name="T27" fmla="*/ 0 h 5"/>
              <a:gd name="T28" fmla="*/ 72 w 101"/>
              <a:gd name="T29" fmla="*/ 0 h 5"/>
              <a:gd name="T30" fmla="*/ 76 w 101"/>
              <a:gd name="T31" fmla="*/ 0 h 5"/>
              <a:gd name="T32" fmla="*/ 81 w 101"/>
              <a:gd name="T33" fmla="*/ 0 h 5"/>
              <a:gd name="T34" fmla="*/ 86 w 101"/>
              <a:gd name="T35" fmla="*/ 0 h 5"/>
              <a:gd name="T36" fmla="*/ 91 w 101"/>
              <a:gd name="T37" fmla="*/ 0 h 5"/>
              <a:gd name="T38" fmla="*/ 96 w 101"/>
              <a:gd name="T39" fmla="*/ 0 h 5"/>
              <a:gd name="T40" fmla="*/ 101 w 101"/>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5">
                <a:moveTo>
                  <a:pt x="0" y="5"/>
                </a:moveTo>
                <a:lnTo>
                  <a:pt x="4" y="5"/>
                </a:lnTo>
                <a:lnTo>
                  <a:pt x="9" y="5"/>
                </a:lnTo>
                <a:lnTo>
                  <a:pt x="14" y="5"/>
                </a:lnTo>
                <a:lnTo>
                  <a:pt x="19" y="5"/>
                </a:lnTo>
                <a:lnTo>
                  <a:pt x="24" y="5"/>
                </a:lnTo>
                <a:lnTo>
                  <a:pt x="28" y="5"/>
                </a:lnTo>
                <a:lnTo>
                  <a:pt x="33" y="5"/>
                </a:lnTo>
                <a:lnTo>
                  <a:pt x="43" y="5"/>
                </a:lnTo>
                <a:lnTo>
                  <a:pt x="48" y="5"/>
                </a:lnTo>
                <a:lnTo>
                  <a:pt x="52" y="5"/>
                </a:lnTo>
                <a:lnTo>
                  <a:pt x="57" y="5"/>
                </a:lnTo>
                <a:lnTo>
                  <a:pt x="62" y="0"/>
                </a:lnTo>
                <a:lnTo>
                  <a:pt x="67" y="0"/>
                </a:lnTo>
                <a:lnTo>
                  <a:pt x="72" y="0"/>
                </a:lnTo>
                <a:lnTo>
                  <a:pt x="76" y="0"/>
                </a:lnTo>
                <a:lnTo>
                  <a:pt x="81" y="0"/>
                </a:lnTo>
                <a:lnTo>
                  <a:pt x="86" y="0"/>
                </a:lnTo>
                <a:lnTo>
                  <a:pt x="91" y="0"/>
                </a:lnTo>
                <a:lnTo>
                  <a:pt x="96" y="0"/>
                </a:lnTo>
                <a:lnTo>
                  <a:pt x="101" y="0"/>
                </a:lnTo>
              </a:path>
            </a:pathLst>
          </a:custGeom>
          <a:noFill/>
          <a:ln w="15875" cap="flat">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3" name="Freeform 79">
            <a:extLst>
              <a:ext uri="{FF2B5EF4-FFF2-40B4-BE49-F238E27FC236}">
                <a16:creationId xmlns:a16="http://schemas.microsoft.com/office/drawing/2014/main" id="{55FD2951-A854-441A-8002-ACADBB6576BB}"/>
              </a:ext>
            </a:extLst>
          </p:cNvPr>
          <p:cNvSpPr>
            <a:spLocks/>
          </p:cNvSpPr>
          <p:nvPr/>
        </p:nvSpPr>
        <p:spPr bwMode="auto">
          <a:xfrm>
            <a:off x="3060700" y="3178175"/>
            <a:ext cx="1050925" cy="647700"/>
          </a:xfrm>
          <a:custGeom>
            <a:avLst/>
            <a:gdLst>
              <a:gd name="T0" fmla="*/ 14 w 662"/>
              <a:gd name="T1" fmla="*/ 24 h 408"/>
              <a:gd name="T2" fmla="*/ 29 w 662"/>
              <a:gd name="T3" fmla="*/ 24 h 408"/>
              <a:gd name="T4" fmla="*/ 43 w 662"/>
              <a:gd name="T5" fmla="*/ 24 h 408"/>
              <a:gd name="T6" fmla="*/ 57 w 662"/>
              <a:gd name="T7" fmla="*/ 24 h 408"/>
              <a:gd name="T8" fmla="*/ 77 w 662"/>
              <a:gd name="T9" fmla="*/ 29 h 408"/>
              <a:gd name="T10" fmla="*/ 91 w 662"/>
              <a:gd name="T11" fmla="*/ 29 h 408"/>
              <a:gd name="T12" fmla="*/ 105 w 662"/>
              <a:gd name="T13" fmla="*/ 24 h 408"/>
              <a:gd name="T14" fmla="*/ 120 w 662"/>
              <a:gd name="T15" fmla="*/ 24 h 408"/>
              <a:gd name="T16" fmla="*/ 139 w 662"/>
              <a:gd name="T17" fmla="*/ 24 h 408"/>
              <a:gd name="T18" fmla="*/ 153 w 662"/>
              <a:gd name="T19" fmla="*/ 20 h 408"/>
              <a:gd name="T20" fmla="*/ 168 w 662"/>
              <a:gd name="T21" fmla="*/ 20 h 408"/>
              <a:gd name="T22" fmla="*/ 182 w 662"/>
              <a:gd name="T23" fmla="*/ 24 h 408"/>
              <a:gd name="T24" fmla="*/ 201 w 662"/>
              <a:gd name="T25" fmla="*/ 24 h 408"/>
              <a:gd name="T26" fmla="*/ 216 w 662"/>
              <a:gd name="T27" fmla="*/ 24 h 408"/>
              <a:gd name="T28" fmla="*/ 230 w 662"/>
              <a:gd name="T29" fmla="*/ 29 h 408"/>
              <a:gd name="T30" fmla="*/ 245 w 662"/>
              <a:gd name="T31" fmla="*/ 29 h 408"/>
              <a:gd name="T32" fmla="*/ 264 w 662"/>
              <a:gd name="T33" fmla="*/ 29 h 408"/>
              <a:gd name="T34" fmla="*/ 278 w 662"/>
              <a:gd name="T35" fmla="*/ 29 h 408"/>
              <a:gd name="T36" fmla="*/ 293 w 662"/>
              <a:gd name="T37" fmla="*/ 24 h 408"/>
              <a:gd name="T38" fmla="*/ 312 w 662"/>
              <a:gd name="T39" fmla="*/ 24 h 408"/>
              <a:gd name="T40" fmla="*/ 326 w 662"/>
              <a:gd name="T41" fmla="*/ 24 h 408"/>
              <a:gd name="T42" fmla="*/ 341 w 662"/>
              <a:gd name="T43" fmla="*/ 24 h 408"/>
              <a:gd name="T44" fmla="*/ 355 w 662"/>
              <a:gd name="T45" fmla="*/ 24 h 408"/>
              <a:gd name="T46" fmla="*/ 374 w 662"/>
              <a:gd name="T47" fmla="*/ 24 h 408"/>
              <a:gd name="T48" fmla="*/ 389 w 662"/>
              <a:gd name="T49" fmla="*/ 24 h 408"/>
              <a:gd name="T50" fmla="*/ 403 w 662"/>
              <a:gd name="T51" fmla="*/ 29 h 408"/>
              <a:gd name="T52" fmla="*/ 417 w 662"/>
              <a:gd name="T53" fmla="*/ 29 h 408"/>
              <a:gd name="T54" fmla="*/ 437 w 662"/>
              <a:gd name="T55" fmla="*/ 29 h 408"/>
              <a:gd name="T56" fmla="*/ 451 w 662"/>
              <a:gd name="T57" fmla="*/ 34 h 408"/>
              <a:gd name="T58" fmla="*/ 466 w 662"/>
              <a:gd name="T59" fmla="*/ 39 h 408"/>
              <a:gd name="T60" fmla="*/ 480 w 662"/>
              <a:gd name="T61" fmla="*/ 39 h 408"/>
              <a:gd name="T62" fmla="*/ 499 w 662"/>
              <a:gd name="T63" fmla="*/ 44 h 408"/>
              <a:gd name="T64" fmla="*/ 514 w 662"/>
              <a:gd name="T65" fmla="*/ 39 h 408"/>
              <a:gd name="T66" fmla="*/ 528 w 662"/>
              <a:gd name="T67" fmla="*/ 29 h 408"/>
              <a:gd name="T68" fmla="*/ 542 w 662"/>
              <a:gd name="T69" fmla="*/ 15 h 408"/>
              <a:gd name="T70" fmla="*/ 562 w 662"/>
              <a:gd name="T71" fmla="*/ 5 h 408"/>
              <a:gd name="T72" fmla="*/ 576 w 662"/>
              <a:gd name="T73" fmla="*/ 0 h 408"/>
              <a:gd name="T74" fmla="*/ 590 w 662"/>
              <a:gd name="T75" fmla="*/ 20 h 408"/>
              <a:gd name="T76" fmla="*/ 605 w 662"/>
              <a:gd name="T77" fmla="*/ 68 h 408"/>
              <a:gd name="T78" fmla="*/ 624 w 662"/>
              <a:gd name="T79" fmla="*/ 144 h 408"/>
              <a:gd name="T80" fmla="*/ 638 w 662"/>
              <a:gd name="T81" fmla="*/ 245 h 408"/>
              <a:gd name="T82" fmla="*/ 653 w 662"/>
              <a:gd name="T83" fmla="*/ 34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2" h="408">
                <a:moveTo>
                  <a:pt x="0" y="24"/>
                </a:moveTo>
                <a:lnTo>
                  <a:pt x="9" y="24"/>
                </a:lnTo>
                <a:lnTo>
                  <a:pt x="14" y="24"/>
                </a:lnTo>
                <a:lnTo>
                  <a:pt x="19" y="24"/>
                </a:lnTo>
                <a:lnTo>
                  <a:pt x="24" y="24"/>
                </a:lnTo>
                <a:lnTo>
                  <a:pt x="29" y="24"/>
                </a:lnTo>
                <a:lnTo>
                  <a:pt x="33" y="24"/>
                </a:lnTo>
                <a:lnTo>
                  <a:pt x="38" y="24"/>
                </a:lnTo>
                <a:lnTo>
                  <a:pt x="43" y="24"/>
                </a:lnTo>
                <a:lnTo>
                  <a:pt x="48" y="24"/>
                </a:lnTo>
                <a:lnTo>
                  <a:pt x="53" y="24"/>
                </a:lnTo>
                <a:lnTo>
                  <a:pt x="57" y="24"/>
                </a:lnTo>
                <a:lnTo>
                  <a:pt x="67" y="29"/>
                </a:lnTo>
                <a:lnTo>
                  <a:pt x="72" y="29"/>
                </a:lnTo>
                <a:lnTo>
                  <a:pt x="77" y="29"/>
                </a:lnTo>
                <a:lnTo>
                  <a:pt x="81" y="29"/>
                </a:lnTo>
                <a:lnTo>
                  <a:pt x="86" y="29"/>
                </a:lnTo>
                <a:lnTo>
                  <a:pt x="91" y="29"/>
                </a:lnTo>
                <a:lnTo>
                  <a:pt x="96" y="24"/>
                </a:lnTo>
                <a:lnTo>
                  <a:pt x="101" y="24"/>
                </a:lnTo>
                <a:lnTo>
                  <a:pt x="105" y="24"/>
                </a:lnTo>
                <a:lnTo>
                  <a:pt x="110" y="24"/>
                </a:lnTo>
                <a:lnTo>
                  <a:pt x="115" y="24"/>
                </a:lnTo>
                <a:lnTo>
                  <a:pt x="120" y="24"/>
                </a:lnTo>
                <a:lnTo>
                  <a:pt x="129" y="24"/>
                </a:lnTo>
                <a:lnTo>
                  <a:pt x="134" y="24"/>
                </a:lnTo>
                <a:lnTo>
                  <a:pt x="139" y="24"/>
                </a:lnTo>
                <a:lnTo>
                  <a:pt x="144" y="20"/>
                </a:lnTo>
                <a:lnTo>
                  <a:pt x="149" y="20"/>
                </a:lnTo>
                <a:lnTo>
                  <a:pt x="153" y="20"/>
                </a:lnTo>
                <a:lnTo>
                  <a:pt x="158" y="20"/>
                </a:lnTo>
                <a:lnTo>
                  <a:pt x="163" y="20"/>
                </a:lnTo>
                <a:lnTo>
                  <a:pt x="168" y="20"/>
                </a:lnTo>
                <a:lnTo>
                  <a:pt x="173" y="20"/>
                </a:lnTo>
                <a:lnTo>
                  <a:pt x="177" y="20"/>
                </a:lnTo>
                <a:lnTo>
                  <a:pt x="182" y="24"/>
                </a:lnTo>
                <a:lnTo>
                  <a:pt x="192" y="24"/>
                </a:lnTo>
                <a:lnTo>
                  <a:pt x="197" y="24"/>
                </a:lnTo>
                <a:lnTo>
                  <a:pt x="201" y="24"/>
                </a:lnTo>
                <a:lnTo>
                  <a:pt x="206" y="24"/>
                </a:lnTo>
                <a:lnTo>
                  <a:pt x="211" y="24"/>
                </a:lnTo>
                <a:lnTo>
                  <a:pt x="216" y="24"/>
                </a:lnTo>
                <a:lnTo>
                  <a:pt x="221" y="29"/>
                </a:lnTo>
                <a:lnTo>
                  <a:pt x="225" y="29"/>
                </a:lnTo>
                <a:lnTo>
                  <a:pt x="230" y="29"/>
                </a:lnTo>
                <a:lnTo>
                  <a:pt x="235" y="29"/>
                </a:lnTo>
                <a:lnTo>
                  <a:pt x="240" y="29"/>
                </a:lnTo>
                <a:lnTo>
                  <a:pt x="245" y="29"/>
                </a:lnTo>
                <a:lnTo>
                  <a:pt x="254" y="29"/>
                </a:lnTo>
                <a:lnTo>
                  <a:pt x="259" y="29"/>
                </a:lnTo>
                <a:lnTo>
                  <a:pt x="264" y="29"/>
                </a:lnTo>
                <a:lnTo>
                  <a:pt x="269" y="29"/>
                </a:lnTo>
                <a:lnTo>
                  <a:pt x="273" y="29"/>
                </a:lnTo>
                <a:lnTo>
                  <a:pt x="278" y="29"/>
                </a:lnTo>
                <a:lnTo>
                  <a:pt x="283" y="29"/>
                </a:lnTo>
                <a:lnTo>
                  <a:pt x="288" y="24"/>
                </a:lnTo>
                <a:lnTo>
                  <a:pt x="293" y="24"/>
                </a:lnTo>
                <a:lnTo>
                  <a:pt x="297" y="24"/>
                </a:lnTo>
                <a:lnTo>
                  <a:pt x="302" y="24"/>
                </a:lnTo>
                <a:lnTo>
                  <a:pt x="312" y="24"/>
                </a:lnTo>
                <a:lnTo>
                  <a:pt x="317" y="24"/>
                </a:lnTo>
                <a:lnTo>
                  <a:pt x="321" y="24"/>
                </a:lnTo>
                <a:lnTo>
                  <a:pt x="326" y="24"/>
                </a:lnTo>
                <a:lnTo>
                  <a:pt x="331" y="24"/>
                </a:lnTo>
                <a:lnTo>
                  <a:pt x="336" y="24"/>
                </a:lnTo>
                <a:lnTo>
                  <a:pt x="341" y="24"/>
                </a:lnTo>
                <a:lnTo>
                  <a:pt x="345" y="24"/>
                </a:lnTo>
                <a:lnTo>
                  <a:pt x="350" y="24"/>
                </a:lnTo>
                <a:lnTo>
                  <a:pt x="355" y="24"/>
                </a:lnTo>
                <a:lnTo>
                  <a:pt x="360" y="24"/>
                </a:lnTo>
                <a:lnTo>
                  <a:pt x="365" y="24"/>
                </a:lnTo>
                <a:lnTo>
                  <a:pt x="374" y="24"/>
                </a:lnTo>
                <a:lnTo>
                  <a:pt x="379" y="24"/>
                </a:lnTo>
                <a:lnTo>
                  <a:pt x="384" y="24"/>
                </a:lnTo>
                <a:lnTo>
                  <a:pt x="389" y="24"/>
                </a:lnTo>
                <a:lnTo>
                  <a:pt x="393" y="24"/>
                </a:lnTo>
                <a:lnTo>
                  <a:pt x="398" y="24"/>
                </a:lnTo>
                <a:lnTo>
                  <a:pt x="403" y="29"/>
                </a:lnTo>
                <a:lnTo>
                  <a:pt x="408" y="29"/>
                </a:lnTo>
                <a:lnTo>
                  <a:pt x="413" y="29"/>
                </a:lnTo>
                <a:lnTo>
                  <a:pt x="417" y="29"/>
                </a:lnTo>
                <a:lnTo>
                  <a:pt x="422" y="29"/>
                </a:lnTo>
                <a:lnTo>
                  <a:pt x="427" y="29"/>
                </a:lnTo>
                <a:lnTo>
                  <a:pt x="437" y="29"/>
                </a:lnTo>
                <a:lnTo>
                  <a:pt x="441" y="29"/>
                </a:lnTo>
                <a:lnTo>
                  <a:pt x="446" y="34"/>
                </a:lnTo>
                <a:lnTo>
                  <a:pt x="451" y="34"/>
                </a:lnTo>
                <a:lnTo>
                  <a:pt x="456" y="34"/>
                </a:lnTo>
                <a:lnTo>
                  <a:pt x="461" y="34"/>
                </a:lnTo>
                <a:lnTo>
                  <a:pt x="466" y="39"/>
                </a:lnTo>
                <a:lnTo>
                  <a:pt x="470" y="39"/>
                </a:lnTo>
                <a:lnTo>
                  <a:pt x="475" y="39"/>
                </a:lnTo>
                <a:lnTo>
                  <a:pt x="480" y="39"/>
                </a:lnTo>
                <a:lnTo>
                  <a:pt x="485" y="44"/>
                </a:lnTo>
                <a:lnTo>
                  <a:pt x="490" y="44"/>
                </a:lnTo>
                <a:lnTo>
                  <a:pt x="499" y="44"/>
                </a:lnTo>
                <a:lnTo>
                  <a:pt x="504" y="44"/>
                </a:lnTo>
                <a:lnTo>
                  <a:pt x="509" y="39"/>
                </a:lnTo>
                <a:lnTo>
                  <a:pt x="514" y="39"/>
                </a:lnTo>
                <a:lnTo>
                  <a:pt x="518" y="39"/>
                </a:lnTo>
                <a:lnTo>
                  <a:pt x="523" y="34"/>
                </a:lnTo>
                <a:lnTo>
                  <a:pt x="528" y="29"/>
                </a:lnTo>
                <a:lnTo>
                  <a:pt x="533" y="24"/>
                </a:lnTo>
                <a:lnTo>
                  <a:pt x="538" y="20"/>
                </a:lnTo>
                <a:lnTo>
                  <a:pt x="542" y="15"/>
                </a:lnTo>
                <a:lnTo>
                  <a:pt x="547" y="10"/>
                </a:lnTo>
                <a:lnTo>
                  <a:pt x="557" y="5"/>
                </a:lnTo>
                <a:lnTo>
                  <a:pt x="562" y="5"/>
                </a:lnTo>
                <a:lnTo>
                  <a:pt x="566" y="0"/>
                </a:lnTo>
                <a:lnTo>
                  <a:pt x="571" y="0"/>
                </a:lnTo>
                <a:lnTo>
                  <a:pt x="576" y="0"/>
                </a:lnTo>
                <a:lnTo>
                  <a:pt x="581" y="5"/>
                </a:lnTo>
                <a:lnTo>
                  <a:pt x="586" y="10"/>
                </a:lnTo>
                <a:lnTo>
                  <a:pt x="590" y="20"/>
                </a:lnTo>
                <a:lnTo>
                  <a:pt x="595" y="34"/>
                </a:lnTo>
                <a:lnTo>
                  <a:pt x="600" y="48"/>
                </a:lnTo>
                <a:lnTo>
                  <a:pt x="605" y="68"/>
                </a:lnTo>
                <a:lnTo>
                  <a:pt x="610" y="87"/>
                </a:lnTo>
                <a:lnTo>
                  <a:pt x="619" y="116"/>
                </a:lnTo>
                <a:lnTo>
                  <a:pt x="624" y="144"/>
                </a:lnTo>
                <a:lnTo>
                  <a:pt x="629" y="173"/>
                </a:lnTo>
                <a:lnTo>
                  <a:pt x="634" y="207"/>
                </a:lnTo>
                <a:lnTo>
                  <a:pt x="638" y="245"/>
                </a:lnTo>
                <a:lnTo>
                  <a:pt x="643" y="279"/>
                </a:lnTo>
                <a:lnTo>
                  <a:pt x="648" y="312"/>
                </a:lnTo>
                <a:lnTo>
                  <a:pt x="653" y="346"/>
                </a:lnTo>
                <a:lnTo>
                  <a:pt x="658" y="380"/>
                </a:lnTo>
                <a:lnTo>
                  <a:pt x="662" y="408"/>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4" name="Freeform 80">
            <a:extLst>
              <a:ext uri="{FF2B5EF4-FFF2-40B4-BE49-F238E27FC236}">
                <a16:creationId xmlns:a16="http://schemas.microsoft.com/office/drawing/2014/main" id="{AB99302A-6781-4CEE-BB82-685F51E33D6E}"/>
              </a:ext>
            </a:extLst>
          </p:cNvPr>
          <p:cNvSpPr>
            <a:spLocks/>
          </p:cNvSpPr>
          <p:nvPr/>
        </p:nvSpPr>
        <p:spPr bwMode="auto">
          <a:xfrm>
            <a:off x="4111625" y="2073275"/>
            <a:ext cx="1052513" cy="1852613"/>
          </a:xfrm>
          <a:custGeom>
            <a:avLst/>
            <a:gdLst>
              <a:gd name="T0" fmla="*/ 10 w 663"/>
              <a:gd name="T1" fmla="*/ 1148 h 1167"/>
              <a:gd name="T2" fmla="*/ 29 w 663"/>
              <a:gd name="T3" fmla="*/ 1162 h 1167"/>
              <a:gd name="T4" fmla="*/ 44 w 663"/>
              <a:gd name="T5" fmla="*/ 1104 h 1167"/>
              <a:gd name="T6" fmla="*/ 58 w 663"/>
              <a:gd name="T7" fmla="*/ 965 h 1167"/>
              <a:gd name="T8" fmla="*/ 72 w 663"/>
              <a:gd name="T9" fmla="*/ 764 h 1167"/>
              <a:gd name="T10" fmla="*/ 92 w 663"/>
              <a:gd name="T11" fmla="*/ 533 h 1167"/>
              <a:gd name="T12" fmla="*/ 106 w 663"/>
              <a:gd name="T13" fmla="*/ 307 h 1167"/>
              <a:gd name="T14" fmla="*/ 120 w 663"/>
              <a:gd name="T15" fmla="*/ 130 h 1167"/>
              <a:gd name="T16" fmla="*/ 140 w 663"/>
              <a:gd name="T17" fmla="*/ 24 h 1167"/>
              <a:gd name="T18" fmla="*/ 154 w 663"/>
              <a:gd name="T19" fmla="*/ 5 h 1167"/>
              <a:gd name="T20" fmla="*/ 168 w 663"/>
              <a:gd name="T21" fmla="*/ 67 h 1167"/>
              <a:gd name="T22" fmla="*/ 183 w 663"/>
              <a:gd name="T23" fmla="*/ 192 h 1167"/>
              <a:gd name="T24" fmla="*/ 202 w 663"/>
              <a:gd name="T25" fmla="*/ 351 h 1167"/>
              <a:gd name="T26" fmla="*/ 216 w 663"/>
              <a:gd name="T27" fmla="*/ 523 h 1167"/>
              <a:gd name="T28" fmla="*/ 231 w 663"/>
              <a:gd name="T29" fmla="*/ 692 h 1167"/>
              <a:gd name="T30" fmla="*/ 245 w 663"/>
              <a:gd name="T31" fmla="*/ 836 h 1167"/>
              <a:gd name="T32" fmla="*/ 264 w 663"/>
              <a:gd name="T33" fmla="*/ 956 h 1167"/>
              <a:gd name="T34" fmla="*/ 279 w 663"/>
              <a:gd name="T35" fmla="*/ 1047 h 1167"/>
              <a:gd name="T36" fmla="*/ 293 w 663"/>
              <a:gd name="T37" fmla="*/ 1114 h 1167"/>
              <a:gd name="T38" fmla="*/ 308 w 663"/>
              <a:gd name="T39" fmla="*/ 1148 h 1167"/>
              <a:gd name="T40" fmla="*/ 327 w 663"/>
              <a:gd name="T41" fmla="*/ 1143 h 1167"/>
              <a:gd name="T42" fmla="*/ 341 w 663"/>
              <a:gd name="T43" fmla="*/ 1095 h 1167"/>
              <a:gd name="T44" fmla="*/ 356 w 663"/>
              <a:gd name="T45" fmla="*/ 1008 h 1167"/>
              <a:gd name="T46" fmla="*/ 370 w 663"/>
              <a:gd name="T47" fmla="*/ 898 h 1167"/>
              <a:gd name="T48" fmla="*/ 389 w 663"/>
              <a:gd name="T49" fmla="*/ 778 h 1167"/>
              <a:gd name="T50" fmla="*/ 404 w 663"/>
              <a:gd name="T51" fmla="*/ 672 h 1167"/>
              <a:gd name="T52" fmla="*/ 418 w 663"/>
              <a:gd name="T53" fmla="*/ 600 h 1167"/>
              <a:gd name="T54" fmla="*/ 433 w 663"/>
              <a:gd name="T55" fmla="*/ 567 h 1167"/>
              <a:gd name="T56" fmla="*/ 452 w 663"/>
              <a:gd name="T57" fmla="*/ 581 h 1167"/>
              <a:gd name="T58" fmla="*/ 466 w 663"/>
              <a:gd name="T59" fmla="*/ 624 h 1167"/>
              <a:gd name="T60" fmla="*/ 481 w 663"/>
              <a:gd name="T61" fmla="*/ 687 h 1167"/>
              <a:gd name="T62" fmla="*/ 495 w 663"/>
              <a:gd name="T63" fmla="*/ 740 h 1167"/>
              <a:gd name="T64" fmla="*/ 514 w 663"/>
              <a:gd name="T65" fmla="*/ 778 h 1167"/>
              <a:gd name="T66" fmla="*/ 529 w 663"/>
              <a:gd name="T67" fmla="*/ 788 h 1167"/>
              <a:gd name="T68" fmla="*/ 543 w 663"/>
              <a:gd name="T69" fmla="*/ 773 h 1167"/>
              <a:gd name="T70" fmla="*/ 557 w 663"/>
              <a:gd name="T71" fmla="*/ 749 h 1167"/>
              <a:gd name="T72" fmla="*/ 577 w 663"/>
              <a:gd name="T73" fmla="*/ 720 h 1167"/>
              <a:gd name="T74" fmla="*/ 591 w 663"/>
              <a:gd name="T75" fmla="*/ 706 h 1167"/>
              <a:gd name="T76" fmla="*/ 605 w 663"/>
              <a:gd name="T77" fmla="*/ 701 h 1167"/>
              <a:gd name="T78" fmla="*/ 620 w 663"/>
              <a:gd name="T79" fmla="*/ 711 h 1167"/>
              <a:gd name="T80" fmla="*/ 639 w 663"/>
              <a:gd name="T81" fmla="*/ 725 h 1167"/>
              <a:gd name="T82" fmla="*/ 653 w 663"/>
              <a:gd name="T83" fmla="*/ 735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3" h="1167">
                <a:moveTo>
                  <a:pt x="0" y="1104"/>
                </a:moveTo>
                <a:lnTo>
                  <a:pt x="5" y="1129"/>
                </a:lnTo>
                <a:lnTo>
                  <a:pt x="10" y="1148"/>
                </a:lnTo>
                <a:lnTo>
                  <a:pt x="20" y="1157"/>
                </a:lnTo>
                <a:lnTo>
                  <a:pt x="24" y="1167"/>
                </a:lnTo>
                <a:lnTo>
                  <a:pt x="29" y="1162"/>
                </a:lnTo>
                <a:lnTo>
                  <a:pt x="34" y="1153"/>
                </a:lnTo>
                <a:lnTo>
                  <a:pt x="39" y="1133"/>
                </a:lnTo>
                <a:lnTo>
                  <a:pt x="44" y="1104"/>
                </a:lnTo>
                <a:lnTo>
                  <a:pt x="48" y="1066"/>
                </a:lnTo>
                <a:lnTo>
                  <a:pt x="53" y="1018"/>
                </a:lnTo>
                <a:lnTo>
                  <a:pt x="58" y="965"/>
                </a:lnTo>
                <a:lnTo>
                  <a:pt x="63" y="903"/>
                </a:lnTo>
                <a:lnTo>
                  <a:pt x="68" y="836"/>
                </a:lnTo>
                <a:lnTo>
                  <a:pt x="72" y="764"/>
                </a:lnTo>
                <a:lnTo>
                  <a:pt x="82" y="692"/>
                </a:lnTo>
                <a:lnTo>
                  <a:pt x="87" y="615"/>
                </a:lnTo>
                <a:lnTo>
                  <a:pt x="92" y="533"/>
                </a:lnTo>
                <a:lnTo>
                  <a:pt x="96" y="456"/>
                </a:lnTo>
                <a:lnTo>
                  <a:pt x="101" y="379"/>
                </a:lnTo>
                <a:lnTo>
                  <a:pt x="106" y="307"/>
                </a:lnTo>
                <a:lnTo>
                  <a:pt x="111" y="245"/>
                </a:lnTo>
                <a:lnTo>
                  <a:pt x="116" y="182"/>
                </a:lnTo>
                <a:lnTo>
                  <a:pt x="120" y="130"/>
                </a:lnTo>
                <a:lnTo>
                  <a:pt x="125" y="86"/>
                </a:lnTo>
                <a:lnTo>
                  <a:pt x="130" y="48"/>
                </a:lnTo>
                <a:lnTo>
                  <a:pt x="140" y="24"/>
                </a:lnTo>
                <a:lnTo>
                  <a:pt x="144" y="10"/>
                </a:lnTo>
                <a:lnTo>
                  <a:pt x="149" y="0"/>
                </a:lnTo>
                <a:lnTo>
                  <a:pt x="154" y="5"/>
                </a:lnTo>
                <a:lnTo>
                  <a:pt x="159" y="19"/>
                </a:lnTo>
                <a:lnTo>
                  <a:pt x="164" y="38"/>
                </a:lnTo>
                <a:lnTo>
                  <a:pt x="168" y="67"/>
                </a:lnTo>
                <a:lnTo>
                  <a:pt x="173" y="101"/>
                </a:lnTo>
                <a:lnTo>
                  <a:pt x="178" y="144"/>
                </a:lnTo>
                <a:lnTo>
                  <a:pt x="183" y="192"/>
                </a:lnTo>
                <a:lnTo>
                  <a:pt x="188" y="245"/>
                </a:lnTo>
                <a:lnTo>
                  <a:pt x="192" y="298"/>
                </a:lnTo>
                <a:lnTo>
                  <a:pt x="202" y="351"/>
                </a:lnTo>
                <a:lnTo>
                  <a:pt x="207" y="408"/>
                </a:lnTo>
                <a:lnTo>
                  <a:pt x="212" y="466"/>
                </a:lnTo>
                <a:lnTo>
                  <a:pt x="216" y="523"/>
                </a:lnTo>
                <a:lnTo>
                  <a:pt x="221" y="581"/>
                </a:lnTo>
                <a:lnTo>
                  <a:pt x="226" y="639"/>
                </a:lnTo>
                <a:lnTo>
                  <a:pt x="231" y="692"/>
                </a:lnTo>
                <a:lnTo>
                  <a:pt x="236" y="740"/>
                </a:lnTo>
                <a:lnTo>
                  <a:pt x="240" y="788"/>
                </a:lnTo>
                <a:lnTo>
                  <a:pt x="245" y="836"/>
                </a:lnTo>
                <a:lnTo>
                  <a:pt x="250" y="879"/>
                </a:lnTo>
                <a:lnTo>
                  <a:pt x="255" y="917"/>
                </a:lnTo>
                <a:lnTo>
                  <a:pt x="264" y="956"/>
                </a:lnTo>
                <a:lnTo>
                  <a:pt x="269" y="989"/>
                </a:lnTo>
                <a:lnTo>
                  <a:pt x="274" y="1018"/>
                </a:lnTo>
                <a:lnTo>
                  <a:pt x="279" y="1047"/>
                </a:lnTo>
                <a:lnTo>
                  <a:pt x="284" y="1076"/>
                </a:lnTo>
                <a:lnTo>
                  <a:pt x="288" y="1095"/>
                </a:lnTo>
                <a:lnTo>
                  <a:pt x="293" y="1114"/>
                </a:lnTo>
                <a:lnTo>
                  <a:pt x="298" y="1129"/>
                </a:lnTo>
                <a:lnTo>
                  <a:pt x="303" y="1138"/>
                </a:lnTo>
                <a:lnTo>
                  <a:pt x="308" y="1148"/>
                </a:lnTo>
                <a:lnTo>
                  <a:pt x="312" y="1148"/>
                </a:lnTo>
                <a:lnTo>
                  <a:pt x="317" y="1148"/>
                </a:lnTo>
                <a:lnTo>
                  <a:pt x="327" y="1143"/>
                </a:lnTo>
                <a:lnTo>
                  <a:pt x="332" y="1129"/>
                </a:lnTo>
                <a:lnTo>
                  <a:pt x="337" y="1114"/>
                </a:lnTo>
                <a:lnTo>
                  <a:pt x="341" y="1095"/>
                </a:lnTo>
                <a:lnTo>
                  <a:pt x="346" y="1071"/>
                </a:lnTo>
                <a:lnTo>
                  <a:pt x="351" y="1042"/>
                </a:lnTo>
                <a:lnTo>
                  <a:pt x="356" y="1008"/>
                </a:lnTo>
                <a:lnTo>
                  <a:pt x="361" y="975"/>
                </a:lnTo>
                <a:lnTo>
                  <a:pt x="365" y="936"/>
                </a:lnTo>
                <a:lnTo>
                  <a:pt x="370" y="898"/>
                </a:lnTo>
                <a:lnTo>
                  <a:pt x="375" y="860"/>
                </a:lnTo>
                <a:lnTo>
                  <a:pt x="380" y="816"/>
                </a:lnTo>
                <a:lnTo>
                  <a:pt x="389" y="778"/>
                </a:lnTo>
                <a:lnTo>
                  <a:pt x="394" y="740"/>
                </a:lnTo>
                <a:lnTo>
                  <a:pt x="399" y="706"/>
                </a:lnTo>
                <a:lnTo>
                  <a:pt x="404" y="672"/>
                </a:lnTo>
                <a:lnTo>
                  <a:pt x="409" y="643"/>
                </a:lnTo>
                <a:lnTo>
                  <a:pt x="413" y="619"/>
                </a:lnTo>
                <a:lnTo>
                  <a:pt x="418" y="600"/>
                </a:lnTo>
                <a:lnTo>
                  <a:pt x="423" y="586"/>
                </a:lnTo>
                <a:lnTo>
                  <a:pt x="428" y="571"/>
                </a:lnTo>
                <a:lnTo>
                  <a:pt x="433" y="567"/>
                </a:lnTo>
                <a:lnTo>
                  <a:pt x="437" y="567"/>
                </a:lnTo>
                <a:lnTo>
                  <a:pt x="447" y="571"/>
                </a:lnTo>
                <a:lnTo>
                  <a:pt x="452" y="581"/>
                </a:lnTo>
                <a:lnTo>
                  <a:pt x="457" y="595"/>
                </a:lnTo>
                <a:lnTo>
                  <a:pt x="461" y="610"/>
                </a:lnTo>
                <a:lnTo>
                  <a:pt x="466" y="624"/>
                </a:lnTo>
                <a:lnTo>
                  <a:pt x="471" y="643"/>
                </a:lnTo>
                <a:lnTo>
                  <a:pt x="476" y="667"/>
                </a:lnTo>
                <a:lnTo>
                  <a:pt x="481" y="687"/>
                </a:lnTo>
                <a:lnTo>
                  <a:pt x="485" y="706"/>
                </a:lnTo>
                <a:lnTo>
                  <a:pt x="490" y="725"/>
                </a:lnTo>
                <a:lnTo>
                  <a:pt x="495" y="740"/>
                </a:lnTo>
                <a:lnTo>
                  <a:pt x="500" y="754"/>
                </a:lnTo>
                <a:lnTo>
                  <a:pt x="509" y="768"/>
                </a:lnTo>
                <a:lnTo>
                  <a:pt x="514" y="778"/>
                </a:lnTo>
                <a:lnTo>
                  <a:pt x="519" y="783"/>
                </a:lnTo>
                <a:lnTo>
                  <a:pt x="524" y="783"/>
                </a:lnTo>
                <a:lnTo>
                  <a:pt x="529" y="788"/>
                </a:lnTo>
                <a:lnTo>
                  <a:pt x="533" y="783"/>
                </a:lnTo>
                <a:lnTo>
                  <a:pt x="538" y="778"/>
                </a:lnTo>
                <a:lnTo>
                  <a:pt x="543" y="773"/>
                </a:lnTo>
                <a:lnTo>
                  <a:pt x="548" y="764"/>
                </a:lnTo>
                <a:lnTo>
                  <a:pt x="553" y="759"/>
                </a:lnTo>
                <a:lnTo>
                  <a:pt x="557" y="749"/>
                </a:lnTo>
                <a:lnTo>
                  <a:pt x="562" y="740"/>
                </a:lnTo>
                <a:lnTo>
                  <a:pt x="572" y="730"/>
                </a:lnTo>
                <a:lnTo>
                  <a:pt x="577" y="720"/>
                </a:lnTo>
                <a:lnTo>
                  <a:pt x="581" y="716"/>
                </a:lnTo>
                <a:lnTo>
                  <a:pt x="586" y="711"/>
                </a:lnTo>
                <a:lnTo>
                  <a:pt x="591" y="706"/>
                </a:lnTo>
                <a:lnTo>
                  <a:pt x="596" y="701"/>
                </a:lnTo>
                <a:lnTo>
                  <a:pt x="601" y="701"/>
                </a:lnTo>
                <a:lnTo>
                  <a:pt x="605" y="701"/>
                </a:lnTo>
                <a:lnTo>
                  <a:pt x="610" y="701"/>
                </a:lnTo>
                <a:lnTo>
                  <a:pt x="615" y="706"/>
                </a:lnTo>
                <a:lnTo>
                  <a:pt x="620" y="711"/>
                </a:lnTo>
                <a:lnTo>
                  <a:pt x="625" y="716"/>
                </a:lnTo>
                <a:lnTo>
                  <a:pt x="634" y="720"/>
                </a:lnTo>
                <a:lnTo>
                  <a:pt x="639" y="725"/>
                </a:lnTo>
                <a:lnTo>
                  <a:pt x="644" y="725"/>
                </a:lnTo>
                <a:lnTo>
                  <a:pt x="649" y="730"/>
                </a:lnTo>
                <a:lnTo>
                  <a:pt x="653" y="735"/>
                </a:lnTo>
                <a:lnTo>
                  <a:pt x="658" y="735"/>
                </a:lnTo>
                <a:lnTo>
                  <a:pt x="663" y="735"/>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5" name="Freeform 81">
            <a:extLst>
              <a:ext uri="{FF2B5EF4-FFF2-40B4-BE49-F238E27FC236}">
                <a16:creationId xmlns:a16="http://schemas.microsoft.com/office/drawing/2014/main" id="{259C8B6D-75F8-46C1-81DA-5DF04485057C}"/>
              </a:ext>
            </a:extLst>
          </p:cNvPr>
          <p:cNvSpPr>
            <a:spLocks/>
          </p:cNvSpPr>
          <p:nvPr/>
        </p:nvSpPr>
        <p:spPr bwMode="auto">
          <a:xfrm>
            <a:off x="5164138" y="3132138"/>
            <a:ext cx="1052512" cy="160337"/>
          </a:xfrm>
          <a:custGeom>
            <a:avLst/>
            <a:gdLst>
              <a:gd name="T0" fmla="*/ 10 w 663"/>
              <a:gd name="T1" fmla="*/ 68 h 101"/>
              <a:gd name="T2" fmla="*/ 29 w 663"/>
              <a:gd name="T3" fmla="*/ 53 h 101"/>
              <a:gd name="T4" fmla="*/ 43 w 663"/>
              <a:gd name="T5" fmla="*/ 34 h 101"/>
              <a:gd name="T6" fmla="*/ 58 w 663"/>
              <a:gd name="T7" fmla="*/ 15 h 101"/>
              <a:gd name="T8" fmla="*/ 72 w 663"/>
              <a:gd name="T9" fmla="*/ 0 h 101"/>
              <a:gd name="T10" fmla="*/ 91 w 663"/>
              <a:gd name="T11" fmla="*/ 5 h 101"/>
              <a:gd name="T12" fmla="*/ 106 w 663"/>
              <a:gd name="T13" fmla="*/ 20 h 101"/>
              <a:gd name="T14" fmla="*/ 120 w 663"/>
              <a:gd name="T15" fmla="*/ 44 h 101"/>
              <a:gd name="T16" fmla="*/ 134 w 663"/>
              <a:gd name="T17" fmla="*/ 68 h 101"/>
              <a:gd name="T18" fmla="*/ 154 w 663"/>
              <a:gd name="T19" fmla="*/ 92 h 101"/>
              <a:gd name="T20" fmla="*/ 168 w 663"/>
              <a:gd name="T21" fmla="*/ 101 h 101"/>
              <a:gd name="T22" fmla="*/ 182 w 663"/>
              <a:gd name="T23" fmla="*/ 101 h 101"/>
              <a:gd name="T24" fmla="*/ 197 w 663"/>
              <a:gd name="T25" fmla="*/ 87 h 101"/>
              <a:gd name="T26" fmla="*/ 216 w 663"/>
              <a:gd name="T27" fmla="*/ 68 h 101"/>
              <a:gd name="T28" fmla="*/ 231 w 663"/>
              <a:gd name="T29" fmla="*/ 49 h 101"/>
              <a:gd name="T30" fmla="*/ 245 w 663"/>
              <a:gd name="T31" fmla="*/ 34 h 101"/>
              <a:gd name="T32" fmla="*/ 259 w 663"/>
              <a:gd name="T33" fmla="*/ 29 h 101"/>
              <a:gd name="T34" fmla="*/ 279 w 663"/>
              <a:gd name="T35" fmla="*/ 34 h 101"/>
              <a:gd name="T36" fmla="*/ 293 w 663"/>
              <a:gd name="T37" fmla="*/ 44 h 101"/>
              <a:gd name="T38" fmla="*/ 307 w 663"/>
              <a:gd name="T39" fmla="*/ 58 h 101"/>
              <a:gd name="T40" fmla="*/ 322 w 663"/>
              <a:gd name="T41" fmla="*/ 63 h 101"/>
              <a:gd name="T42" fmla="*/ 341 w 663"/>
              <a:gd name="T43" fmla="*/ 68 h 101"/>
              <a:gd name="T44" fmla="*/ 355 w 663"/>
              <a:gd name="T45" fmla="*/ 63 h 101"/>
              <a:gd name="T46" fmla="*/ 370 w 663"/>
              <a:gd name="T47" fmla="*/ 58 h 101"/>
              <a:gd name="T48" fmla="*/ 384 w 663"/>
              <a:gd name="T49" fmla="*/ 49 h 101"/>
              <a:gd name="T50" fmla="*/ 403 w 663"/>
              <a:gd name="T51" fmla="*/ 44 h 101"/>
              <a:gd name="T52" fmla="*/ 418 w 663"/>
              <a:gd name="T53" fmla="*/ 39 h 101"/>
              <a:gd name="T54" fmla="*/ 432 w 663"/>
              <a:gd name="T55" fmla="*/ 44 h 101"/>
              <a:gd name="T56" fmla="*/ 447 w 663"/>
              <a:gd name="T57" fmla="*/ 53 h 101"/>
              <a:gd name="T58" fmla="*/ 466 w 663"/>
              <a:gd name="T59" fmla="*/ 63 h 101"/>
              <a:gd name="T60" fmla="*/ 480 w 663"/>
              <a:gd name="T61" fmla="*/ 68 h 101"/>
              <a:gd name="T62" fmla="*/ 495 w 663"/>
              <a:gd name="T63" fmla="*/ 73 h 101"/>
              <a:gd name="T64" fmla="*/ 509 w 663"/>
              <a:gd name="T65" fmla="*/ 68 h 101"/>
              <a:gd name="T66" fmla="*/ 528 w 663"/>
              <a:gd name="T67" fmla="*/ 63 h 101"/>
              <a:gd name="T68" fmla="*/ 543 w 663"/>
              <a:gd name="T69" fmla="*/ 53 h 101"/>
              <a:gd name="T70" fmla="*/ 557 w 663"/>
              <a:gd name="T71" fmla="*/ 49 h 101"/>
              <a:gd name="T72" fmla="*/ 571 w 663"/>
              <a:gd name="T73" fmla="*/ 44 h 101"/>
              <a:gd name="T74" fmla="*/ 591 w 663"/>
              <a:gd name="T75" fmla="*/ 44 h 101"/>
              <a:gd name="T76" fmla="*/ 605 w 663"/>
              <a:gd name="T77" fmla="*/ 49 h 101"/>
              <a:gd name="T78" fmla="*/ 619 w 663"/>
              <a:gd name="T79" fmla="*/ 53 h 101"/>
              <a:gd name="T80" fmla="*/ 634 w 663"/>
              <a:gd name="T81" fmla="*/ 63 h 101"/>
              <a:gd name="T82" fmla="*/ 653 w 663"/>
              <a:gd name="T83" fmla="*/ 6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3" h="101">
                <a:moveTo>
                  <a:pt x="0" y="68"/>
                </a:moveTo>
                <a:lnTo>
                  <a:pt x="5" y="68"/>
                </a:lnTo>
                <a:lnTo>
                  <a:pt x="10" y="68"/>
                </a:lnTo>
                <a:lnTo>
                  <a:pt x="14" y="63"/>
                </a:lnTo>
                <a:lnTo>
                  <a:pt x="19" y="58"/>
                </a:lnTo>
                <a:lnTo>
                  <a:pt x="29" y="53"/>
                </a:lnTo>
                <a:lnTo>
                  <a:pt x="34" y="49"/>
                </a:lnTo>
                <a:lnTo>
                  <a:pt x="38" y="39"/>
                </a:lnTo>
                <a:lnTo>
                  <a:pt x="43" y="34"/>
                </a:lnTo>
                <a:lnTo>
                  <a:pt x="48" y="25"/>
                </a:lnTo>
                <a:lnTo>
                  <a:pt x="53" y="20"/>
                </a:lnTo>
                <a:lnTo>
                  <a:pt x="58" y="15"/>
                </a:lnTo>
                <a:lnTo>
                  <a:pt x="62" y="10"/>
                </a:lnTo>
                <a:lnTo>
                  <a:pt x="67" y="5"/>
                </a:lnTo>
                <a:lnTo>
                  <a:pt x="72" y="0"/>
                </a:lnTo>
                <a:lnTo>
                  <a:pt x="77" y="0"/>
                </a:lnTo>
                <a:lnTo>
                  <a:pt x="82" y="0"/>
                </a:lnTo>
                <a:lnTo>
                  <a:pt x="91" y="5"/>
                </a:lnTo>
                <a:lnTo>
                  <a:pt x="96" y="5"/>
                </a:lnTo>
                <a:lnTo>
                  <a:pt x="101" y="10"/>
                </a:lnTo>
                <a:lnTo>
                  <a:pt x="106" y="20"/>
                </a:lnTo>
                <a:lnTo>
                  <a:pt x="110" y="25"/>
                </a:lnTo>
                <a:lnTo>
                  <a:pt x="115" y="34"/>
                </a:lnTo>
                <a:lnTo>
                  <a:pt x="120" y="44"/>
                </a:lnTo>
                <a:lnTo>
                  <a:pt x="125" y="49"/>
                </a:lnTo>
                <a:lnTo>
                  <a:pt x="130" y="58"/>
                </a:lnTo>
                <a:lnTo>
                  <a:pt x="134" y="68"/>
                </a:lnTo>
                <a:lnTo>
                  <a:pt x="139" y="77"/>
                </a:lnTo>
                <a:lnTo>
                  <a:pt x="144" y="82"/>
                </a:lnTo>
                <a:lnTo>
                  <a:pt x="154" y="92"/>
                </a:lnTo>
                <a:lnTo>
                  <a:pt x="158" y="97"/>
                </a:lnTo>
                <a:lnTo>
                  <a:pt x="163" y="101"/>
                </a:lnTo>
                <a:lnTo>
                  <a:pt x="168" y="101"/>
                </a:lnTo>
                <a:lnTo>
                  <a:pt x="173" y="101"/>
                </a:lnTo>
                <a:lnTo>
                  <a:pt x="178" y="101"/>
                </a:lnTo>
                <a:lnTo>
                  <a:pt x="182" y="101"/>
                </a:lnTo>
                <a:lnTo>
                  <a:pt x="187" y="97"/>
                </a:lnTo>
                <a:lnTo>
                  <a:pt x="192" y="92"/>
                </a:lnTo>
                <a:lnTo>
                  <a:pt x="197" y="87"/>
                </a:lnTo>
                <a:lnTo>
                  <a:pt x="202" y="82"/>
                </a:lnTo>
                <a:lnTo>
                  <a:pt x="206" y="73"/>
                </a:lnTo>
                <a:lnTo>
                  <a:pt x="216" y="68"/>
                </a:lnTo>
                <a:lnTo>
                  <a:pt x="221" y="58"/>
                </a:lnTo>
                <a:lnTo>
                  <a:pt x="226" y="53"/>
                </a:lnTo>
                <a:lnTo>
                  <a:pt x="231" y="49"/>
                </a:lnTo>
                <a:lnTo>
                  <a:pt x="235" y="44"/>
                </a:lnTo>
                <a:lnTo>
                  <a:pt x="240" y="39"/>
                </a:lnTo>
                <a:lnTo>
                  <a:pt x="245" y="34"/>
                </a:lnTo>
                <a:lnTo>
                  <a:pt x="250" y="29"/>
                </a:lnTo>
                <a:lnTo>
                  <a:pt x="255" y="29"/>
                </a:lnTo>
                <a:lnTo>
                  <a:pt x="259" y="29"/>
                </a:lnTo>
                <a:lnTo>
                  <a:pt x="264" y="29"/>
                </a:lnTo>
                <a:lnTo>
                  <a:pt x="274" y="29"/>
                </a:lnTo>
                <a:lnTo>
                  <a:pt x="279" y="34"/>
                </a:lnTo>
                <a:lnTo>
                  <a:pt x="283" y="39"/>
                </a:lnTo>
                <a:lnTo>
                  <a:pt x="288" y="39"/>
                </a:lnTo>
                <a:lnTo>
                  <a:pt x="293" y="44"/>
                </a:lnTo>
                <a:lnTo>
                  <a:pt x="298" y="49"/>
                </a:lnTo>
                <a:lnTo>
                  <a:pt x="303" y="53"/>
                </a:lnTo>
                <a:lnTo>
                  <a:pt x="307" y="58"/>
                </a:lnTo>
                <a:lnTo>
                  <a:pt x="312" y="58"/>
                </a:lnTo>
                <a:lnTo>
                  <a:pt x="317" y="63"/>
                </a:lnTo>
                <a:lnTo>
                  <a:pt x="322" y="63"/>
                </a:lnTo>
                <a:lnTo>
                  <a:pt x="327" y="68"/>
                </a:lnTo>
                <a:lnTo>
                  <a:pt x="336" y="68"/>
                </a:lnTo>
                <a:lnTo>
                  <a:pt x="341" y="68"/>
                </a:lnTo>
                <a:lnTo>
                  <a:pt x="346" y="68"/>
                </a:lnTo>
                <a:lnTo>
                  <a:pt x="351" y="68"/>
                </a:lnTo>
                <a:lnTo>
                  <a:pt x="355" y="63"/>
                </a:lnTo>
                <a:lnTo>
                  <a:pt x="360" y="63"/>
                </a:lnTo>
                <a:lnTo>
                  <a:pt x="365" y="58"/>
                </a:lnTo>
                <a:lnTo>
                  <a:pt x="370" y="58"/>
                </a:lnTo>
                <a:lnTo>
                  <a:pt x="375" y="53"/>
                </a:lnTo>
                <a:lnTo>
                  <a:pt x="379" y="49"/>
                </a:lnTo>
                <a:lnTo>
                  <a:pt x="384" y="49"/>
                </a:lnTo>
                <a:lnTo>
                  <a:pt x="389" y="44"/>
                </a:lnTo>
                <a:lnTo>
                  <a:pt x="399" y="44"/>
                </a:lnTo>
                <a:lnTo>
                  <a:pt x="403" y="44"/>
                </a:lnTo>
                <a:lnTo>
                  <a:pt x="408" y="39"/>
                </a:lnTo>
                <a:lnTo>
                  <a:pt x="413" y="39"/>
                </a:lnTo>
                <a:lnTo>
                  <a:pt x="418" y="39"/>
                </a:lnTo>
                <a:lnTo>
                  <a:pt x="423" y="44"/>
                </a:lnTo>
                <a:lnTo>
                  <a:pt x="427" y="44"/>
                </a:lnTo>
                <a:lnTo>
                  <a:pt x="432" y="44"/>
                </a:lnTo>
                <a:lnTo>
                  <a:pt x="437" y="49"/>
                </a:lnTo>
                <a:lnTo>
                  <a:pt x="442" y="49"/>
                </a:lnTo>
                <a:lnTo>
                  <a:pt x="447" y="53"/>
                </a:lnTo>
                <a:lnTo>
                  <a:pt x="451" y="58"/>
                </a:lnTo>
                <a:lnTo>
                  <a:pt x="461" y="58"/>
                </a:lnTo>
                <a:lnTo>
                  <a:pt x="466" y="63"/>
                </a:lnTo>
                <a:lnTo>
                  <a:pt x="471" y="63"/>
                </a:lnTo>
                <a:lnTo>
                  <a:pt x="475" y="68"/>
                </a:lnTo>
                <a:lnTo>
                  <a:pt x="480" y="68"/>
                </a:lnTo>
                <a:lnTo>
                  <a:pt x="485" y="73"/>
                </a:lnTo>
                <a:lnTo>
                  <a:pt x="490" y="73"/>
                </a:lnTo>
                <a:lnTo>
                  <a:pt x="495" y="73"/>
                </a:lnTo>
                <a:lnTo>
                  <a:pt x="499" y="73"/>
                </a:lnTo>
                <a:lnTo>
                  <a:pt x="504" y="73"/>
                </a:lnTo>
                <a:lnTo>
                  <a:pt x="509" y="68"/>
                </a:lnTo>
                <a:lnTo>
                  <a:pt x="519" y="68"/>
                </a:lnTo>
                <a:lnTo>
                  <a:pt x="523" y="68"/>
                </a:lnTo>
                <a:lnTo>
                  <a:pt x="528" y="63"/>
                </a:lnTo>
                <a:lnTo>
                  <a:pt x="533" y="63"/>
                </a:lnTo>
                <a:lnTo>
                  <a:pt x="538" y="58"/>
                </a:lnTo>
                <a:lnTo>
                  <a:pt x="543" y="53"/>
                </a:lnTo>
                <a:lnTo>
                  <a:pt x="547" y="53"/>
                </a:lnTo>
                <a:lnTo>
                  <a:pt x="552" y="49"/>
                </a:lnTo>
                <a:lnTo>
                  <a:pt x="557" y="49"/>
                </a:lnTo>
                <a:lnTo>
                  <a:pt x="562" y="49"/>
                </a:lnTo>
                <a:lnTo>
                  <a:pt x="567" y="44"/>
                </a:lnTo>
                <a:lnTo>
                  <a:pt x="571" y="44"/>
                </a:lnTo>
                <a:lnTo>
                  <a:pt x="581" y="44"/>
                </a:lnTo>
                <a:lnTo>
                  <a:pt x="586" y="44"/>
                </a:lnTo>
                <a:lnTo>
                  <a:pt x="591" y="44"/>
                </a:lnTo>
                <a:lnTo>
                  <a:pt x="595" y="44"/>
                </a:lnTo>
                <a:lnTo>
                  <a:pt x="600" y="49"/>
                </a:lnTo>
                <a:lnTo>
                  <a:pt x="605" y="49"/>
                </a:lnTo>
                <a:lnTo>
                  <a:pt x="610" y="53"/>
                </a:lnTo>
                <a:lnTo>
                  <a:pt x="615" y="53"/>
                </a:lnTo>
                <a:lnTo>
                  <a:pt x="619" y="53"/>
                </a:lnTo>
                <a:lnTo>
                  <a:pt x="624" y="58"/>
                </a:lnTo>
                <a:lnTo>
                  <a:pt x="629" y="58"/>
                </a:lnTo>
                <a:lnTo>
                  <a:pt x="634" y="63"/>
                </a:lnTo>
                <a:lnTo>
                  <a:pt x="643" y="63"/>
                </a:lnTo>
                <a:lnTo>
                  <a:pt x="648" y="63"/>
                </a:lnTo>
                <a:lnTo>
                  <a:pt x="653" y="68"/>
                </a:lnTo>
                <a:lnTo>
                  <a:pt x="658" y="68"/>
                </a:lnTo>
                <a:lnTo>
                  <a:pt x="663" y="68"/>
                </a:lnTo>
              </a:path>
            </a:pathLst>
          </a:custGeom>
          <a:noFill/>
          <a:ln w="15875" cap="flat">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6" name="Freeform 82">
            <a:extLst>
              <a:ext uri="{FF2B5EF4-FFF2-40B4-BE49-F238E27FC236}">
                <a16:creationId xmlns:a16="http://schemas.microsoft.com/office/drawing/2014/main" id="{0A391182-FB5D-4A39-BE46-E67D545F01DC}"/>
              </a:ext>
            </a:extLst>
          </p:cNvPr>
          <p:cNvSpPr>
            <a:spLocks/>
          </p:cNvSpPr>
          <p:nvPr/>
        </p:nvSpPr>
        <p:spPr bwMode="auto">
          <a:xfrm>
            <a:off x="6216650" y="3209925"/>
            <a:ext cx="160338" cy="30163"/>
          </a:xfrm>
          <a:custGeom>
            <a:avLst/>
            <a:gdLst>
              <a:gd name="T0" fmla="*/ 0 w 101"/>
              <a:gd name="T1" fmla="*/ 19 h 19"/>
              <a:gd name="T2" fmla="*/ 4 w 101"/>
              <a:gd name="T3" fmla="*/ 19 h 19"/>
              <a:gd name="T4" fmla="*/ 9 w 101"/>
              <a:gd name="T5" fmla="*/ 19 h 19"/>
              <a:gd name="T6" fmla="*/ 14 w 101"/>
              <a:gd name="T7" fmla="*/ 14 h 19"/>
              <a:gd name="T8" fmla="*/ 19 w 101"/>
              <a:gd name="T9" fmla="*/ 14 h 19"/>
              <a:gd name="T10" fmla="*/ 24 w 101"/>
              <a:gd name="T11" fmla="*/ 14 h 19"/>
              <a:gd name="T12" fmla="*/ 28 w 101"/>
              <a:gd name="T13" fmla="*/ 9 h 19"/>
              <a:gd name="T14" fmla="*/ 33 w 101"/>
              <a:gd name="T15" fmla="*/ 9 h 19"/>
              <a:gd name="T16" fmla="*/ 43 w 101"/>
              <a:gd name="T17" fmla="*/ 9 h 19"/>
              <a:gd name="T18" fmla="*/ 48 w 101"/>
              <a:gd name="T19" fmla="*/ 4 h 19"/>
              <a:gd name="T20" fmla="*/ 52 w 101"/>
              <a:gd name="T21" fmla="*/ 4 h 19"/>
              <a:gd name="T22" fmla="*/ 57 w 101"/>
              <a:gd name="T23" fmla="*/ 4 h 19"/>
              <a:gd name="T24" fmla="*/ 62 w 101"/>
              <a:gd name="T25" fmla="*/ 4 h 19"/>
              <a:gd name="T26" fmla="*/ 67 w 101"/>
              <a:gd name="T27" fmla="*/ 0 h 19"/>
              <a:gd name="T28" fmla="*/ 72 w 101"/>
              <a:gd name="T29" fmla="*/ 0 h 19"/>
              <a:gd name="T30" fmla="*/ 76 w 101"/>
              <a:gd name="T31" fmla="*/ 0 h 19"/>
              <a:gd name="T32" fmla="*/ 81 w 101"/>
              <a:gd name="T33" fmla="*/ 0 h 19"/>
              <a:gd name="T34" fmla="*/ 86 w 101"/>
              <a:gd name="T35" fmla="*/ 0 h 19"/>
              <a:gd name="T36" fmla="*/ 91 w 101"/>
              <a:gd name="T37" fmla="*/ 0 h 19"/>
              <a:gd name="T38" fmla="*/ 96 w 101"/>
              <a:gd name="T39" fmla="*/ 0 h 19"/>
              <a:gd name="T40" fmla="*/ 101 w 101"/>
              <a:gd name="T4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9">
                <a:moveTo>
                  <a:pt x="0" y="19"/>
                </a:moveTo>
                <a:lnTo>
                  <a:pt x="4" y="19"/>
                </a:lnTo>
                <a:lnTo>
                  <a:pt x="9" y="19"/>
                </a:lnTo>
                <a:lnTo>
                  <a:pt x="14" y="14"/>
                </a:lnTo>
                <a:lnTo>
                  <a:pt x="19" y="14"/>
                </a:lnTo>
                <a:lnTo>
                  <a:pt x="24" y="14"/>
                </a:lnTo>
                <a:lnTo>
                  <a:pt x="28" y="9"/>
                </a:lnTo>
                <a:lnTo>
                  <a:pt x="33" y="9"/>
                </a:lnTo>
                <a:lnTo>
                  <a:pt x="43" y="9"/>
                </a:lnTo>
                <a:lnTo>
                  <a:pt x="48" y="4"/>
                </a:lnTo>
                <a:lnTo>
                  <a:pt x="52" y="4"/>
                </a:lnTo>
                <a:lnTo>
                  <a:pt x="57" y="4"/>
                </a:lnTo>
                <a:lnTo>
                  <a:pt x="62" y="4"/>
                </a:lnTo>
                <a:lnTo>
                  <a:pt x="67" y="0"/>
                </a:lnTo>
                <a:lnTo>
                  <a:pt x="72" y="0"/>
                </a:lnTo>
                <a:lnTo>
                  <a:pt x="76" y="0"/>
                </a:lnTo>
                <a:lnTo>
                  <a:pt x="81" y="0"/>
                </a:lnTo>
                <a:lnTo>
                  <a:pt x="86" y="0"/>
                </a:lnTo>
                <a:lnTo>
                  <a:pt x="91" y="0"/>
                </a:lnTo>
                <a:lnTo>
                  <a:pt x="96" y="0"/>
                </a:lnTo>
                <a:lnTo>
                  <a:pt x="101" y="0"/>
                </a:lnTo>
              </a:path>
            </a:pathLst>
          </a:custGeom>
          <a:noFill/>
          <a:ln w="15875" cap="flat">
            <a:solidFill>
              <a:schemeClr val="accent2"/>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67" name="Text Box 83">
            <a:extLst>
              <a:ext uri="{FF2B5EF4-FFF2-40B4-BE49-F238E27FC236}">
                <a16:creationId xmlns:a16="http://schemas.microsoft.com/office/drawing/2014/main" id="{A9281DC3-C25B-4EDC-A2C5-D8DD5444BA41}"/>
              </a:ext>
            </a:extLst>
          </p:cNvPr>
          <p:cNvSpPr txBox="1">
            <a:spLocks noChangeArrowheads="1"/>
          </p:cNvSpPr>
          <p:nvPr/>
        </p:nvSpPr>
        <p:spPr bwMode="auto">
          <a:xfrm>
            <a:off x="4130675" y="4572000"/>
            <a:ext cx="8810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time, </a:t>
            </a:r>
            <a:r>
              <a:rPr lang="en-US" altLang="en-US" sz="1200">
                <a:latin typeface="Symbol" panose="05050102010706020507" pitchFamily="18" charset="2"/>
              </a:rPr>
              <a:t>m</a:t>
            </a:r>
            <a:r>
              <a:rPr lang="en-US" altLang="en-US" sz="1200">
                <a:latin typeface="Arial" panose="020B0604020202020204" pitchFamily="34" charset="0"/>
              </a:rPr>
              <a:t>sec</a:t>
            </a:r>
          </a:p>
        </p:txBody>
      </p:sp>
      <p:sp>
        <p:nvSpPr>
          <p:cNvPr id="16468" name="Text Box 84">
            <a:extLst>
              <a:ext uri="{FF2B5EF4-FFF2-40B4-BE49-F238E27FC236}">
                <a16:creationId xmlns:a16="http://schemas.microsoft.com/office/drawing/2014/main" id="{A1ECBA99-38D0-4A6D-8FBC-D5EF22268BC3}"/>
              </a:ext>
            </a:extLst>
          </p:cNvPr>
          <p:cNvSpPr txBox="1">
            <a:spLocks noChangeArrowheads="1"/>
          </p:cNvSpPr>
          <p:nvPr/>
        </p:nvSpPr>
        <p:spPr bwMode="auto">
          <a:xfrm rot="16200000">
            <a:off x="2116137" y="2836863"/>
            <a:ext cx="10715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voltage, volts</a:t>
            </a:r>
          </a:p>
        </p:txBody>
      </p:sp>
      <p:sp>
        <p:nvSpPr>
          <p:cNvPr id="82" name="TextBox 81">
            <a:extLst>
              <a:ext uri="{FF2B5EF4-FFF2-40B4-BE49-F238E27FC236}">
                <a16:creationId xmlns:a16="http://schemas.microsoft.com/office/drawing/2014/main" id="{D6AB9F0B-81C6-4B4F-A6B5-074EE9B86F68}"/>
              </a:ext>
            </a:extLst>
          </p:cNvPr>
          <p:cNvSpPr txBox="1"/>
          <p:nvPr/>
        </p:nvSpPr>
        <p:spPr>
          <a:xfrm>
            <a:off x="1295400" y="5376863"/>
            <a:ext cx="7468711" cy="1200329"/>
          </a:xfrm>
          <a:prstGeom prst="rect">
            <a:avLst/>
          </a:prstGeom>
          <a:noFill/>
        </p:spPr>
        <p:txBody>
          <a:bodyPr wrap="none" rtlCol="0">
            <a:spAutoFit/>
          </a:bodyPr>
          <a:lstStyle/>
          <a:p>
            <a:r>
              <a:rPr lang="en-US" sz="1800" dirty="0"/>
              <a:t>Results for a pair of 10 MHz, 6.35 mm diameter transducers.</a:t>
            </a:r>
          </a:p>
          <a:p>
            <a:r>
              <a:rPr lang="en-US" sz="1800" dirty="0"/>
              <a:t>solid line – directly measured output voltage in an ultrasonic pitch-catch setup. </a:t>
            </a:r>
          </a:p>
          <a:p>
            <a:r>
              <a:rPr lang="en-US" sz="1800" dirty="0"/>
              <a:t>dashed-dotted line – voltage signal synthesized by modeling all the ultrasonic </a:t>
            </a:r>
          </a:p>
          <a:p>
            <a:r>
              <a:rPr lang="en-US" sz="1800" dirty="0"/>
              <a:t>components and performing an inverse FFT to obtain the time domain signal.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Line 4">
            <a:extLst>
              <a:ext uri="{FF2B5EF4-FFF2-40B4-BE49-F238E27FC236}">
                <a16:creationId xmlns:a16="http://schemas.microsoft.com/office/drawing/2014/main" id="{0A768C67-188D-4626-A5B8-05D133004339}"/>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1" name="Text Box 5">
            <a:extLst>
              <a:ext uri="{FF2B5EF4-FFF2-40B4-BE49-F238E27FC236}">
                <a16:creationId xmlns:a16="http://schemas.microsoft.com/office/drawing/2014/main" id="{E3A0A499-854D-4963-9556-F50846071405}"/>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9462" name="Text Box 6">
            <a:extLst>
              <a:ext uri="{FF2B5EF4-FFF2-40B4-BE49-F238E27FC236}">
                <a16:creationId xmlns:a16="http://schemas.microsoft.com/office/drawing/2014/main" id="{2995F15F-CE26-48A0-A298-586942EACFA7}"/>
              </a:ext>
            </a:extLst>
          </p:cNvPr>
          <p:cNvSpPr txBox="1">
            <a:spLocks noChangeArrowheads="1"/>
          </p:cNvSpPr>
          <p:nvPr/>
        </p:nvSpPr>
        <p:spPr bwMode="auto">
          <a:xfrm rot="16200000">
            <a:off x="1274762" y="3521854"/>
            <a:ext cx="10779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000">
                <a:latin typeface="Times New Roman" panose="02020603050405020304" pitchFamily="18" charset="0"/>
              </a:rPr>
              <a:t>voltage, volts</a:t>
            </a:r>
            <a:endParaRPr lang="en-US" altLang="en-US" sz="1000">
              <a:latin typeface="Times New Roman" panose="02020603050405020304" pitchFamily="18" charset="0"/>
              <a:sym typeface="Symbol" panose="05050102010706020507" pitchFamily="18" charset="2"/>
            </a:endParaRPr>
          </a:p>
        </p:txBody>
      </p:sp>
      <p:sp>
        <p:nvSpPr>
          <p:cNvPr id="19463" name="Text Box 7">
            <a:extLst>
              <a:ext uri="{FF2B5EF4-FFF2-40B4-BE49-F238E27FC236}">
                <a16:creationId xmlns:a16="http://schemas.microsoft.com/office/drawing/2014/main" id="{89275E33-2F04-4AF0-8CE5-EB77400F5773}"/>
              </a:ext>
            </a:extLst>
          </p:cNvPr>
          <p:cNvSpPr txBox="1">
            <a:spLocks noChangeArrowheads="1"/>
          </p:cNvSpPr>
          <p:nvPr/>
        </p:nvSpPr>
        <p:spPr bwMode="auto">
          <a:xfrm>
            <a:off x="2828131" y="4743435"/>
            <a:ext cx="7096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000">
                <a:latin typeface="Times New Roman" panose="02020603050405020304" pitchFamily="18" charset="0"/>
              </a:rPr>
              <a:t>time, </a:t>
            </a:r>
            <a:r>
              <a:rPr lang="en-US" altLang="en-US" sz="1000">
                <a:latin typeface="Symbol" panose="05050102010706020507" pitchFamily="18" charset="2"/>
              </a:rPr>
              <a:t>m</a:t>
            </a:r>
            <a:r>
              <a:rPr lang="en-US" altLang="en-US" sz="1000">
                <a:latin typeface="Times New Roman" panose="02020603050405020304" pitchFamily="18" charset="0"/>
              </a:rPr>
              <a:t>sec</a:t>
            </a:r>
          </a:p>
        </p:txBody>
      </p:sp>
      <p:sp>
        <p:nvSpPr>
          <p:cNvPr id="19464" name="Rectangle 8">
            <a:extLst>
              <a:ext uri="{FF2B5EF4-FFF2-40B4-BE49-F238E27FC236}">
                <a16:creationId xmlns:a16="http://schemas.microsoft.com/office/drawing/2014/main" id="{EE39FDA3-D09E-44F9-9651-6512ADB152A0}"/>
              </a:ext>
            </a:extLst>
          </p:cNvPr>
          <p:cNvSpPr>
            <a:spLocks noChangeArrowheads="1"/>
          </p:cNvSpPr>
          <p:nvPr/>
        </p:nvSpPr>
        <p:spPr bwMode="auto">
          <a:xfrm>
            <a:off x="2210594" y="2836848"/>
            <a:ext cx="2044700" cy="18049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465" name="Line 9">
            <a:extLst>
              <a:ext uri="{FF2B5EF4-FFF2-40B4-BE49-F238E27FC236}">
                <a16:creationId xmlns:a16="http://schemas.microsoft.com/office/drawing/2014/main" id="{CBB17333-090F-491E-A7D6-38FE9AA33034}"/>
              </a:ext>
            </a:extLst>
          </p:cNvPr>
          <p:cNvSpPr>
            <a:spLocks noChangeShapeType="1"/>
          </p:cNvSpPr>
          <p:nvPr/>
        </p:nvSpPr>
        <p:spPr bwMode="auto">
          <a:xfrm>
            <a:off x="2210594" y="2836848"/>
            <a:ext cx="2044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6" name="Line 10">
            <a:extLst>
              <a:ext uri="{FF2B5EF4-FFF2-40B4-BE49-F238E27FC236}">
                <a16:creationId xmlns:a16="http://schemas.microsoft.com/office/drawing/2014/main" id="{E2D89B0E-D790-491C-8D63-FBB20C4F20EF}"/>
              </a:ext>
            </a:extLst>
          </p:cNvPr>
          <p:cNvSpPr>
            <a:spLocks noChangeShapeType="1"/>
          </p:cNvSpPr>
          <p:nvPr/>
        </p:nvSpPr>
        <p:spPr bwMode="auto">
          <a:xfrm>
            <a:off x="2210594" y="4641835"/>
            <a:ext cx="204470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7" name="Line 11">
            <a:extLst>
              <a:ext uri="{FF2B5EF4-FFF2-40B4-BE49-F238E27FC236}">
                <a16:creationId xmlns:a16="http://schemas.microsoft.com/office/drawing/2014/main" id="{D97A6612-857F-4B3C-A2CC-31924184B50D}"/>
              </a:ext>
            </a:extLst>
          </p:cNvPr>
          <p:cNvSpPr>
            <a:spLocks noChangeShapeType="1"/>
          </p:cNvSpPr>
          <p:nvPr/>
        </p:nvSpPr>
        <p:spPr bwMode="auto">
          <a:xfrm flipV="1">
            <a:off x="4255294" y="2836848"/>
            <a:ext cx="0" cy="18049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8" name="Line 12">
            <a:extLst>
              <a:ext uri="{FF2B5EF4-FFF2-40B4-BE49-F238E27FC236}">
                <a16:creationId xmlns:a16="http://schemas.microsoft.com/office/drawing/2014/main" id="{2CF3C9EB-7393-4E7F-9A89-FE58F6D43F87}"/>
              </a:ext>
            </a:extLst>
          </p:cNvPr>
          <p:cNvSpPr>
            <a:spLocks noChangeShapeType="1"/>
          </p:cNvSpPr>
          <p:nvPr/>
        </p:nvSpPr>
        <p:spPr bwMode="auto">
          <a:xfrm flipV="1">
            <a:off x="2210594" y="2836848"/>
            <a:ext cx="0" cy="18049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9" name="Line 13">
            <a:extLst>
              <a:ext uri="{FF2B5EF4-FFF2-40B4-BE49-F238E27FC236}">
                <a16:creationId xmlns:a16="http://schemas.microsoft.com/office/drawing/2014/main" id="{286C5F97-8791-4099-9333-5973A2D8BE96}"/>
              </a:ext>
            </a:extLst>
          </p:cNvPr>
          <p:cNvSpPr>
            <a:spLocks noChangeShapeType="1"/>
          </p:cNvSpPr>
          <p:nvPr/>
        </p:nvSpPr>
        <p:spPr bwMode="auto">
          <a:xfrm flipV="1">
            <a:off x="2210594"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0" name="Line 14">
            <a:extLst>
              <a:ext uri="{FF2B5EF4-FFF2-40B4-BE49-F238E27FC236}">
                <a16:creationId xmlns:a16="http://schemas.microsoft.com/office/drawing/2014/main" id="{EEE9A381-9F11-4971-BC8C-3513CE08D05C}"/>
              </a:ext>
            </a:extLst>
          </p:cNvPr>
          <p:cNvSpPr>
            <a:spLocks noChangeShapeType="1"/>
          </p:cNvSpPr>
          <p:nvPr/>
        </p:nvSpPr>
        <p:spPr bwMode="auto">
          <a:xfrm>
            <a:off x="2210594" y="2836848"/>
            <a:ext cx="0" cy="206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1" name="Rectangle 15">
            <a:extLst>
              <a:ext uri="{FF2B5EF4-FFF2-40B4-BE49-F238E27FC236}">
                <a16:creationId xmlns:a16="http://schemas.microsoft.com/office/drawing/2014/main" id="{7F4AAC4E-DEBA-4A7E-AA19-9FC08FE5E8D0}"/>
              </a:ext>
            </a:extLst>
          </p:cNvPr>
          <p:cNvSpPr>
            <a:spLocks noChangeArrowheads="1"/>
          </p:cNvSpPr>
          <p:nvPr/>
        </p:nvSpPr>
        <p:spPr bwMode="auto">
          <a:xfrm>
            <a:off x="2167731" y="466247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2.4</a:t>
            </a:r>
            <a:endParaRPr lang="en-US" altLang="en-US" sz="900">
              <a:latin typeface="Arial" panose="020B0604020202020204" pitchFamily="34" charset="0"/>
            </a:endParaRPr>
          </a:p>
        </p:txBody>
      </p:sp>
      <p:sp>
        <p:nvSpPr>
          <p:cNvPr id="19472" name="Line 16">
            <a:extLst>
              <a:ext uri="{FF2B5EF4-FFF2-40B4-BE49-F238E27FC236}">
                <a16:creationId xmlns:a16="http://schemas.microsoft.com/office/drawing/2014/main" id="{D1E61313-2CBC-4FA5-95F0-1FEC9AB921CF}"/>
              </a:ext>
            </a:extLst>
          </p:cNvPr>
          <p:cNvSpPr>
            <a:spLocks noChangeShapeType="1"/>
          </p:cNvSpPr>
          <p:nvPr/>
        </p:nvSpPr>
        <p:spPr bwMode="auto">
          <a:xfrm flipV="1">
            <a:off x="2436019" y="4616435"/>
            <a:ext cx="1587"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3" name="Line 17">
            <a:extLst>
              <a:ext uri="{FF2B5EF4-FFF2-40B4-BE49-F238E27FC236}">
                <a16:creationId xmlns:a16="http://schemas.microsoft.com/office/drawing/2014/main" id="{F3240658-D0D4-438B-AD7F-414BF5EE33D4}"/>
              </a:ext>
            </a:extLst>
          </p:cNvPr>
          <p:cNvSpPr>
            <a:spLocks noChangeShapeType="1"/>
          </p:cNvSpPr>
          <p:nvPr/>
        </p:nvSpPr>
        <p:spPr bwMode="auto">
          <a:xfrm>
            <a:off x="2436019" y="2836848"/>
            <a:ext cx="1587"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4" name="Line 18">
            <a:extLst>
              <a:ext uri="{FF2B5EF4-FFF2-40B4-BE49-F238E27FC236}">
                <a16:creationId xmlns:a16="http://schemas.microsoft.com/office/drawing/2014/main" id="{7526EFAF-706A-479F-B617-FB6F120FEFA5}"/>
              </a:ext>
            </a:extLst>
          </p:cNvPr>
          <p:cNvSpPr>
            <a:spLocks noChangeShapeType="1"/>
          </p:cNvSpPr>
          <p:nvPr/>
        </p:nvSpPr>
        <p:spPr bwMode="auto">
          <a:xfrm flipV="1">
            <a:off x="2661444" y="4616435"/>
            <a:ext cx="1587"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5" name="Line 19">
            <a:extLst>
              <a:ext uri="{FF2B5EF4-FFF2-40B4-BE49-F238E27FC236}">
                <a16:creationId xmlns:a16="http://schemas.microsoft.com/office/drawing/2014/main" id="{C130277B-F97F-4EAE-8345-C6D7E129490B}"/>
              </a:ext>
            </a:extLst>
          </p:cNvPr>
          <p:cNvSpPr>
            <a:spLocks noChangeShapeType="1"/>
          </p:cNvSpPr>
          <p:nvPr/>
        </p:nvSpPr>
        <p:spPr bwMode="auto">
          <a:xfrm>
            <a:off x="2661444" y="2836848"/>
            <a:ext cx="1587"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6" name="Rectangle 20">
            <a:extLst>
              <a:ext uri="{FF2B5EF4-FFF2-40B4-BE49-F238E27FC236}">
                <a16:creationId xmlns:a16="http://schemas.microsoft.com/office/drawing/2014/main" id="{F124B7EA-68F5-446E-A8AE-AF2B833F4E8E}"/>
              </a:ext>
            </a:extLst>
          </p:cNvPr>
          <p:cNvSpPr>
            <a:spLocks noChangeArrowheads="1"/>
          </p:cNvSpPr>
          <p:nvPr/>
        </p:nvSpPr>
        <p:spPr bwMode="auto">
          <a:xfrm>
            <a:off x="2620169" y="466247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2.6</a:t>
            </a:r>
            <a:endParaRPr lang="en-US" altLang="en-US" sz="900">
              <a:latin typeface="Arial" panose="020B0604020202020204" pitchFamily="34" charset="0"/>
            </a:endParaRPr>
          </a:p>
        </p:txBody>
      </p:sp>
      <p:sp>
        <p:nvSpPr>
          <p:cNvPr id="19477" name="Line 21">
            <a:extLst>
              <a:ext uri="{FF2B5EF4-FFF2-40B4-BE49-F238E27FC236}">
                <a16:creationId xmlns:a16="http://schemas.microsoft.com/office/drawing/2014/main" id="{D14F6149-B9D2-4290-8D88-72BE79F3FB1C}"/>
              </a:ext>
            </a:extLst>
          </p:cNvPr>
          <p:cNvSpPr>
            <a:spLocks noChangeShapeType="1"/>
          </p:cNvSpPr>
          <p:nvPr/>
        </p:nvSpPr>
        <p:spPr bwMode="auto">
          <a:xfrm flipV="1">
            <a:off x="2888456" y="4616435"/>
            <a:ext cx="1588"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8" name="Line 22">
            <a:extLst>
              <a:ext uri="{FF2B5EF4-FFF2-40B4-BE49-F238E27FC236}">
                <a16:creationId xmlns:a16="http://schemas.microsoft.com/office/drawing/2014/main" id="{98580D91-9A5F-4EC9-8573-020FDD9D4C5C}"/>
              </a:ext>
            </a:extLst>
          </p:cNvPr>
          <p:cNvSpPr>
            <a:spLocks noChangeShapeType="1"/>
          </p:cNvSpPr>
          <p:nvPr/>
        </p:nvSpPr>
        <p:spPr bwMode="auto">
          <a:xfrm>
            <a:off x="2888456" y="2836848"/>
            <a:ext cx="1588"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9" name="Line 23">
            <a:extLst>
              <a:ext uri="{FF2B5EF4-FFF2-40B4-BE49-F238E27FC236}">
                <a16:creationId xmlns:a16="http://schemas.microsoft.com/office/drawing/2014/main" id="{E3AC1228-CB14-4CBB-B969-4E29B0F79D8D}"/>
              </a:ext>
            </a:extLst>
          </p:cNvPr>
          <p:cNvSpPr>
            <a:spLocks noChangeShapeType="1"/>
          </p:cNvSpPr>
          <p:nvPr/>
        </p:nvSpPr>
        <p:spPr bwMode="auto">
          <a:xfrm flipV="1">
            <a:off x="3115469"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0" name="Line 24">
            <a:extLst>
              <a:ext uri="{FF2B5EF4-FFF2-40B4-BE49-F238E27FC236}">
                <a16:creationId xmlns:a16="http://schemas.microsoft.com/office/drawing/2014/main" id="{ABE9AADE-00D2-4D8A-8101-641AFB5C2AC4}"/>
              </a:ext>
            </a:extLst>
          </p:cNvPr>
          <p:cNvSpPr>
            <a:spLocks noChangeShapeType="1"/>
          </p:cNvSpPr>
          <p:nvPr/>
        </p:nvSpPr>
        <p:spPr bwMode="auto">
          <a:xfrm>
            <a:off x="3115469" y="2836848"/>
            <a:ext cx="0"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1" name="Rectangle 25">
            <a:extLst>
              <a:ext uri="{FF2B5EF4-FFF2-40B4-BE49-F238E27FC236}">
                <a16:creationId xmlns:a16="http://schemas.microsoft.com/office/drawing/2014/main" id="{492C29C1-37C9-4209-BA0D-9D3A01DDF2EC}"/>
              </a:ext>
            </a:extLst>
          </p:cNvPr>
          <p:cNvSpPr>
            <a:spLocks noChangeArrowheads="1"/>
          </p:cNvSpPr>
          <p:nvPr/>
        </p:nvSpPr>
        <p:spPr bwMode="auto">
          <a:xfrm>
            <a:off x="3071019" y="466247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2.8</a:t>
            </a:r>
            <a:endParaRPr lang="en-US" altLang="en-US" sz="900">
              <a:latin typeface="Arial" panose="020B0604020202020204" pitchFamily="34" charset="0"/>
            </a:endParaRPr>
          </a:p>
        </p:txBody>
      </p:sp>
      <p:sp>
        <p:nvSpPr>
          <p:cNvPr id="19482" name="Line 26">
            <a:extLst>
              <a:ext uri="{FF2B5EF4-FFF2-40B4-BE49-F238E27FC236}">
                <a16:creationId xmlns:a16="http://schemas.microsoft.com/office/drawing/2014/main" id="{E69F93EB-332A-495C-80D2-4885D5C39622}"/>
              </a:ext>
            </a:extLst>
          </p:cNvPr>
          <p:cNvSpPr>
            <a:spLocks noChangeShapeType="1"/>
          </p:cNvSpPr>
          <p:nvPr/>
        </p:nvSpPr>
        <p:spPr bwMode="auto">
          <a:xfrm flipV="1">
            <a:off x="3345656" y="4616435"/>
            <a:ext cx="1588"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3" name="Line 27">
            <a:extLst>
              <a:ext uri="{FF2B5EF4-FFF2-40B4-BE49-F238E27FC236}">
                <a16:creationId xmlns:a16="http://schemas.microsoft.com/office/drawing/2014/main" id="{F27984A8-80F9-42A5-A30B-4752B1E54093}"/>
              </a:ext>
            </a:extLst>
          </p:cNvPr>
          <p:cNvSpPr>
            <a:spLocks noChangeShapeType="1"/>
          </p:cNvSpPr>
          <p:nvPr/>
        </p:nvSpPr>
        <p:spPr bwMode="auto">
          <a:xfrm>
            <a:off x="3345656" y="2836848"/>
            <a:ext cx="1588"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4" name="Line 28">
            <a:extLst>
              <a:ext uri="{FF2B5EF4-FFF2-40B4-BE49-F238E27FC236}">
                <a16:creationId xmlns:a16="http://schemas.microsoft.com/office/drawing/2014/main" id="{22E748C6-DDAA-4442-A657-DDDF25CE1DD0}"/>
              </a:ext>
            </a:extLst>
          </p:cNvPr>
          <p:cNvSpPr>
            <a:spLocks noChangeShapeType="1"/>
          </p:cNvSpPr>
          <p:nvPr/>
        </p:nvSpPr>
        <p:spPr bwMode="auto">
          <a:xfrm flipV="1">
            <a:off x="3572669"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5" name="Line 29">
            <a:extLst>
              <a:ext uri="{FF2B5EF4-FFF2-40B4-BE49-F238E27FC236}">
                <a16:creationId xmlns:a16="http://schemas.microsoft.com/office/drawing/2014/main" id="{3E83B302-156C-400D-82C2-70FF5E7F515F}"/>
              </a:ext>
            </a:extLst>
          </p:cNvPr>
          <p:cNvSpPr>
            <a:spLocks noChangeShapeType="1"/>
          </p:cNvSpPr>
          <p:nvPr/>
        </p:nvSpPr>
        <p:spPr bwMode="auto">
          <a:xfrm>
            <a:off x="3572669" y="2836848"/>
            <a:ext cx="0"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6" name="Rectangle 30">
            <a:extLst>
              <a:ext uri="{FF2B5EF4-FFF2-40B4-BE49-F238E27FC236}">
                <a16:creationId xmlns:a16="http://schemas.microsoft.com/office/drawing/2014/main" id="{97CAC6BD-22C5-4BB4-8EFA-F41CBEA4260F}"/>
              </a:ext>
            </a:extLst>
          </p:cNvPr>
          <p:cNvSpPr>
            <a:spLocks noChangeArrowheads="1"/>
          </p:cNvSpPr>
          <p:nvPr/>
        </p:nvSpPr>
        <p:spPr bwMode="auto">
          <a:xfrm>
            <a:off x="3556794" y="466247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3</a:t>
            </a:r>
            <a:endParaRPr lang="en-US" altLang="en-US" sz="900">
              <a:latin typeface="Arial" panose="020B0604020202020204" pitchFamily="34" charset="0"/>
            </a:endParaRPr>
          </a:p>
        </p:txBody>
      </p:sp>
      <p:sp>
        <p:nvSpPr>
          <p:cNvPr id="19487" name="Line 31">
            <a:extLst>
              <a:ext uri="{FF2B5EF4-FFF2-40B4-BE49-F238E27FC236}">
                <a16:creationId xmlns:a16="http://schemas.microsoft.com/office/drawing/2014/main" id="{49DD820D-DE58-4809-8297-C231310B733A}"/>
              </a:ext>
            </a:extLst>
          </p:cNvPr>
          <p:cNvSpPr>
            <a:spLocks noChangeShapeType="1"/>
          </p:cNvSpPr>
          <p:nvPr/>
        </p:nvSpPr>
        <p:spPr bwMode="auto">
          <a:xfrm flipV="1">
            <a:off x="3798094"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8" name="Line 32">
            <a:extLst>
              <a:ext uri="{FF2B5EF4-FFF2-40B4-BE49-F238E27FC236}">
                <a16:creationId xmlns:a16="http://schemas.microsoft.com/office/drawing/2014/main" id="{C8354044-2E0D-44C0-9139-EB332EBA5967}"/>
              </a:ext>
            </a:extLst>
          </p:cNvPr>
          <p:cNvSpPr>
            <a:spLocks noChangeShapeType="1"/>
          </p:cNvSpPr>
          <p:nvPr/>
        </p:nvSpPr>
        <p:spPr bwMode="auto">
          <a:xfrm>
            <a:off x="3798094" y="2836848"/>
            <a:ext cx="0"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9" name="Line 33">
            <a:extLst>
              <a:ext uri="{FF2B5EF4-FFF2-40B4-BE49-F238E27FC236}">
                <a16:creationId xmlns:a16="http://schemas.microsoft.com/office/drawing/2014/main" id="{6DDFC7F8-3D93-4532-93B1-12E0A748716B}"/>
              </a:ext>
            </a:extLst>
          </p:cNvPr>
          <p:cNvSpPr>
            <a:spLocks noChangeShapeType="1"/>
          </p:cNvSpPr>
          <p:nvPr/>
        </p:nvSpPr>
        <p:spPr bwMode="auto">
          <a:xfrm flipV="1">
            <a:off x="4023519" y="4616435"/>
            <a:ext cx="1587"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0" name="Line 34">
            <a:extLst>
              <a:ext uri="{FF2B5EF4-FFF2-40B4-BE49-F238E27FC236}">
                <a16:creationId xmlns:a16="http://schemas.microsoft.com/office/drawing/2014/main" id="{E6B75D00-E2C3-4279-8DF5-1605BB4F217D}"/>
              </a:ext>
            </a:extLst>
          </p:cNvPr>
          <p:cNvSpPr>
            <a:spLocks noChangeShapeType="1"/>
          </p:cNvSpPr>
          <p:nvPr/>
        </p:nvSpPr>
        <p:spPr bwMode="auto">
          <a:xfrm>
            <a:off x="4023519" y="2836848"/>
            <a:ext cx="1587" cy="206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1" name="Rectangle 35">
            <a:extLst>
              <a:ext uri="{FF2B5EF4-FFF2-40B4-BE49-F238E27FC236}">
                <a16:creationId xmlns:a16="http://schemas.microsoft.com/office/drawing/2014/main" id="{4FCA0319-AB68-4ED6-9C53-9A7898BD509C}"/>
              </a:ext>
            </a:extLst>
          </p:cNvPr>
          <p:cNvSpPr>
            <a:spLocks noChangeArrowheads="1"/>
          </p:cNvSpPr>
          <p:nvPr/>
        </p:nvSpPr>
        <p:spPr bwMode="auto">
          <a:xfrm>
            <a:off x="3980656" y="4662473"/>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3.2</a:t>
            </a:r>
            <a:endParaRPr lang="en-US" altLang="en-US" sz="900">
              <a:latin typeface="Arial" panose="020B0604020202020204" pitchFamily="34" charset="0"/>
            </a:endParaRPr>
          </a:p>
        </p:txBody>
      </p:sp>
      <p:sp>
        <p:nvSpPr>
          <p:cNvPr id="19492" name="Line 36">
            <a:extLst>
              <a:ext uri="{FF2B5EF4-FFF2-40B4-BE49-F238E27FC236}">
                <a16:creationId xmlns:a16="http://schemas.microsoft.com/office/drawing/2014/main" id="{0DADE487-7F82-48E6-B07F-EFA93ED9F08B}"/>
              </a:ext>
            </a:extLst>
          </p:cNvPr>
          <p:cNvSpPr>
            <a:spLocks noChangeShapeType="1"/>
          </p:cNvSpPr>
          <p:nvPr/>
        </p:nvSpPr>
        <p:spPr bwMode="auto">
          <a:xfrm flipV="1">
            <a:off x="4255294"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3" name="Line 37">
            <a:extLst>
              <a:ext uri="{FF2B5EF4-FFF2-40B4-BE49-F238E27FC236}">
                <a16:creationId xmlns:a16="http://schemas.microsoft.com/office/drawing/2014/main" id="{787AEC0F-1307-4A7B-8611-CCEDB44B6C9D}"/>
              </a:ext>
            </a:extLst>
          </p:cNvPr>
          <p:cNvSpPr>
            <a:spLocks noChangeShapeType="1"/>
          </p:cNvSpPr>
          <p:nvPr/>
        </p:nvSpPr>
        <p:spPr bwMode="auto">
          <a:xfrm>
            <a:off x="4255294" y="2836848"/>
            <a:ext cx="0" cy="206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4" name="Line 38">
            <a:extLst>
              <a:ext uri="{FF2B5EF4-FFF2-40B4-BE49-F238E27FC236}">
                <a16:creationId xmlns:a16="http://schemas.microsoft.com/office/drawing/2014/main" id="{7E5CB37C-B6DC-4973-8833-E826BF86E6DC}"/>
              </a:ext>
            </a:extLst>
          </p:cNvPr>
          <p:cNvSpPr>
            <a:spLocks noChangeShapeType="1"/>
          </p:cNvSpPr>
          <p:nvPr/>
        </p:nvSpPr>
        <p:spPr bwMode="auto">
          <a:xfrm>
            <a:off x="2210594" y="4641835"/>
            <a:ext cx="1905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5" name="Line 39">
            <a:extLst>
              <a:ext uri="{FF2B5EF4-FFF2-40B4-BE49-F238E27FC236}">
                <a16:creationId xmlns:a16="http://schemas.microsoft.com/office/drawing/2014/main" id="{C9EF0079-8ED7-4E5A-8A63-3C1D218515B2}"/>
              </a:ext>
            </a:extLst>
          </p:cNvPr>
          <p:cNvSpPr>
            <a:spLocks noChangeShapeType="1"/>
          </p:cNvSpPr>
          <p:nvPr/>
        </p:nvSpPr>
        <p:spPr bwMode="auto">
          <a:xfrm flipH="1">
            <a:off x="4231481" y="4641835"/>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6" name="Line 40">
            <a:extLst>
              <a:ext uri="{FF2B5EF4-FFF2-40B4-BE49-F238E27FC236}">
                <a16:creationId xmlns:a16="http://schemas.microsoft.com/office/drawing/2014/main" id="{C492F45F-E188-47DC-B766-2631B36DE769}"/>
              </a:ext>
            </a:extLst>
          </p:cNvPr>
          <p:cNvSpPr>
            <a:spLocks noChangeShapeType="1"/>
          </p:cNvSpPr>
          <p:nvPr/>
        </p:nvSpPr>
        <p:spPr bwMode="auto">
          <a:xfrm>
            <a:off x="2210594" y="4441810"/>
            <a:ext cx="19050"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7" name="Line 41">
            <a:extLst>
              <a:ext uri="{FF2B5EF4-FFF2-40B4-BE49-F238E27FC236}">
                <a16:creationId xmlns:a16="http://schemas.microsoft.com/office/drawing/2014/main" id="{5D22B181-E56D-4154-AE41-7AE9780EF7B7}"/>
              </a:ext>
            </a:extLst>
          </p:cNvPr>
          <p:cNvSpPr>
            <a:spLocks noChangeShapeType="1"/>
          </p:cNvSpPr>
          <p:nvPr/>
        </p:nvSpPr>
        <p:spPr bwMode="auto">
          <a:xfrm flipH="1">
            <a:off x="4231481" y="4441810"/>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8" name="Rectangle 42">
            <a:extLst>
              <a:ext uri="{FF2B5EF4-FFF2-40B4-BE49-F238E27FC236}">
                <a16:creationId xmlns:a16="http://schemas.microsoft.com/office/drawing/2014/main" id="{45CF9F82-9EC8-47BE-A424-EF1892E1CFF1}"/>
              </a:ext>
            </a:extLst>
          </p:cNvPr>
          <p:cNvSpPr>
            <a:spLocks noChangeArrowheads="1"/>
          </p:cNvSpPr>
          <p:nvPr/>
        </p:nvSpPr>
        <p:spPr bwMode="auto">
          <a:xfrm>
            <a:off x="1939131" y="4367198"/>
            <a:ext cx="1968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-0.2</a:t>
            </a:r>
            <a:endParaRPr lang="en-US" altLang="en-US" sz="900">
              <a:latin typeface="Arial" panose="020B0604020202020204" pitchFamily="34" charset="0"/>
            </a:endParaRPr>
          </a:p>
        </p:txBody>
      </p:sp>
      <p:sp>
        <p:nvSpPr>
          <p:cNvPr id="19499" name="Line 43">
            <a:extLst>
              <a:ext uri="{FF2B5EF4-FFF2-40B4-BE49-F238E27FC236}">
                <a16:creationId xmlns:a16="http://schemas.microsoft.com/office/drawing/2014/main" id="{0CC075A8-4D48-4477-96E1-A667F93AC734}"/>
              </a:ext>
            </a:extLst>
          </p:cNvPr>
          <p:cNvSpPr>
            <a:spLocks noChangeShapeType="1"/>
          </p:cNvSpPr>
          <p:nvPr/>
        </p:nvSpPr>
        <p:spPr bwMode="auto">
          <a:xfrm>
            <a:off x="2210594" y="4241785"/>
            <a:ext cx="190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0" name="Line 44">
            <a:extLst>
              <a:ext uri="{FF2B5EF4-FFF2-40B4-BE49-F238E27FC236}">
                <a16:creationId xmlns:a16="http://schemas.microsoft.com/office/drawing/2014/main" id="{FC338C99-EDC8-45D6-B9B8-9173BBBACFBB}"/>
              </a:ext>
            </a:extLst>
          </p:cNvPr>
          <p:cNvSpPr>
            <a:spLocks noChangeShapeType="1"/>
          </p:cNvSpPr>
          <p:nvPr/>
        </p:nvSpPr>
        <p:spPr bwMode="auto">
          <a:xfrm flipH="1">
            <a:off x="4231481" y="4241785"/>
            <a:ext cx="23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1" name="Line 45">
            <a:extLst>
              <a:ext uri="{FF2B5EF4-FFF2-40B4-BE49-F238E27FC236}">
                <a16:creationId xmlns:a16="http://schemas.microsoft.com/office/drawing/2014/main" id="{78B3E08B-D627-41EE-92A1-FA15BB6FF8D7}"/>
              </a:ext>
            </a:extLst>
          </p:cNvPr>
          <p:cNvSpPr>
            <a:spLocks noChangeShapeType="1"/>
          </p:cNvSpPr>
          <p:nvPr/>
        </p:nvSpPr>
        <p:spPr bwMode="auto">
          <a:xfrm>
            <a:off x="2210594" y="4040173"/>
            <a:ext cx="19050"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2" name="Line 46">
            <a:extLst>
              <a:ext uri="{FF2B5EF4-FFF2-40B4-BE49-F238E27FC236}">
                <a16:creationId xmlns:a16="http://schemas.microsoft.com/office/drawing/2014/main" id="{AF39BC90-9AFE-4F90-B029-990BED4C8F39}"/>
              </a:ext>
            </a:extLst>
          </p:cNvPr>
          <p:cNvSpPr>
            <a:spLocks noChangeShapeType="1"/>
          </p:cNvSpPr>
          <p:nvPr/>
        </p:nvSpPr>
        <p:spPr bwMode="auto">
          <a:xfrm flipH="1">
            <a:off x="4231481" y="4040173"/>
            <a:ext cx="23813"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3" name="Rectangle 47">
            <a:extLst>
              <a:ext uri="{FF2B5EF4-FFF2-40B4-BE49-F238E27FC236}">
                <a16:creationId xmlns:a16="http://schemas.microsoft.com/office/drawing/2014/main" id="{06FEE147-6A44-4A36-92E8-9C2F861AA021}"/>
              </a:ext>
            </a:extLst>
          </p:cNvPr>
          <p:cNvSpPr>
            <a:spLocks noChangeArrowheads="1"/>
          </p:cNvSpPr>
          <p:nvPr/>
        </p:nvSpPr>
        <p:spPr bwMode="auto">
          <a:xfrm>
            <a:off x="1939131" y="3967148"/>
            <a:ext cx="1968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-0.1</a:t>
            </a:r>
            <a:endParaRPr lang="en-US" altLang="en-US" sz="900">
              <a:latin typeface="Arial" panose="020B0604020202020204" pitchFamily="34" charset="0"/>
            </a:endParaRPr>
          </a:p>
        </p:txBody>
      </p:sp>
      <p:sp>
        <p:nvSpPr>
          <p:cNvPr id="19504" name="Line 48">
            <a:extLst>
              <a:ext uri="{FF2B5EF4-FFF2-40B4-BE49-F238E27FC236}">
                <a16:creationId xmlns:a16="http://schemas.microsoft.com/office/drawing/2014/main" id="{F63FB936-1B46-401D-9CA6-74064A81AA80}"/>
              </a:ext>
            </a:extLst>
          </p:cNvPr>
          <p:cNvSpPr>
            <a:spLocks noChangeShapeType="1"/>
          </p:cNvSpPr>
          <p:nvPr/>
        </p:nvSpPr>
        <p:spPr bwMode="auto">
          <a:xfrm>
            <a:off x="2210594" y="3838560"/>
            <a:ext cx="1905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5" name="Line 49">
            <a:extLst>
              <a:ext uri="{FF2B5EF4-FFF2-40B4-BE49-F238E27FC236}">
                <a16:creationId xmlns:a16="http://schemas.microsoft.com/office/drawing/2014/main" id="{A920384E-A3C2-487E-8A14-489DBAEE6E6E}"/>
              </a:ext>
            </a:extLst>
          </p:cNvPr>
          <p:cNvSpPr>
            <a:spLocks noChangeShapeType="1"/>
          </p:cNvSpPr>
          <p:nvPr/>
        </p:nvSpPr>
        <p:spPr bwMode="auto">
          <a:xfrm flipH="1">
            <a:off x="4231481" y="3838560"/>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6" name="Line 50">
            <a:extLst>
              <a:ext uri="{FF2B5EF4-FFF2-40B4-BE49-F238E27FC236}">
                <a16:creationId xmlns:a16="http://schemas.microsoft.com/office/drawing/2014/main" id="{82235CFF-9A9E-454C-A33F-7EF729F6CC50}"/>
              </a:ext>
            </a:extLst>
          </p:cNvPr>
          <p:cNvSpPr>
            <a:spLocks noChangeShapeType="1"/>
          </p:cNvSpPr>
          <p:nvPr/>
        </p:nvSpPr>
        <p:spPr bwMode="auto">
          <a:xfrm>
            <a:off x="2210594" y="3638535"/>
            <a:ext cx="1905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7" name="Line 51">
            <a:extLst>
              <a:ext uri="{FF2B5EF4-FFF2-40B4-BE49-F238E27FC236}">
                <a16:creationId xmlns:a16="http://schemas.microsoft.com/office/drawing/2014/main" id="{E5BC2522-A5FF-4F59-9126-DCC9AB7546DF}"/>
              </a:ext>
            </a:extLst>
          </p:cNvPr>
          <p:cNvSpPr>
            <a:spLocks noChangeShapeType="1"/>
          </p:cNvSpPr>
          <p:nvPr/>
        </p:nvSpPr>
        <p:spPr bwMode="auto">
          <a:xfrm flipH="1">
            <a:off x="4231481" y="3638535"/>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8" name="Rectangle 52">
            <a:extLst>
              <a:ext uri="{FF2B5EF4-FFF2-40B4-BE49-F238E27FC236}">
                <a16:creationId xmlns:a16="http://schemas.microsoft.com/office/drawing/2014/main" id="{0377764B-1A2F-4350-ABE4-564C38022354}"/>
              </a:ext>
            </a:extLst>
          </p:cNvPr>
          <p:cNvSpPr>
            <a:spLocks noChangeArrowheads="1"/>
          </p:cNvSpPr>
          <p:nvPr/>
        </p:nvSpPr>
        <p:spPr bwMode="auto">
          <a:xfrm>
            <a:off x="2008981" y="356709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66FF"/>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a:t>
            </a:r>
            <a:endParaRPr lang="en-US" altLang="en-US" sz="900">
              <a:latin typeface="Arial" panose="020B0604020202020204" pitchFamily="34" charset="0"/>
            </a:endParaRPr>
          </a:p>
        </p:txBody>
      </p:sp>
      <p:sp>
        <p:nvSpPr>
          <p:cNvPr id="19509" name="Line 53">
            <a:extLst>
              <a:ext uri="{FF2B5EF4-FFF2-40B4-BE49-F238E27FC236}">
                <a16:creationId xmlns:a16="http://schemas.microsoft.com/office/drawing/2014/main" id="{F84B27E3-E74E-47C2-AB91-B0370A3AD7E5}"/>
              </a:ext>
            </a:extLst>
          </p:cNvPr>
          <p:cNvSpPr>
            <a:spLocks noChangeShapeType="1"/>
          </p:cNvSpPr>
          <p:nvPr/>
        </p:nvSpPr>
        <p:spPr bwMode="auto">
          <a:xfrm>
            <a:off x="2210594" y="3433748"/>
            <a:ext cx="190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0" name="Line 54">
            <a:extLst>
              <a:ext uri="{FF2B5EF4-FFF2-40B4-BE49-F238E27FC236}">
                <a16:creationId xmlns:a16="http://schemas.microsoft.com/office/drawing/2014/main" id="{790845C0-B7B1-4355-8700-53EF44409D8D}"/>
              </a:ext>
            </a:extLst>
          </p:cNvPr>
          <p:cNvSpPr>
            <a:spLocks noChangeShapeType="1"/>
          </p:cNvSpPr>
          <p:nvPr/>
        </p:nvSpPr>
        <p:spPr bwMode="auto">
          <a:xfrm flipH="1">
            <a:off x="4231481" y="3433748"/>
            <a:ext cx="23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1" name="Rectangle 55">
            <a:extLst>
              <a:ext uri="{FF2B5EF4-FFF2-40B4-BE49-F238E27FC236}">
                <a16:creationId xmlns:a16="http://schemas.microsoft.com/office/drawing/2014/main" id="{2FD7DC52-7FF7-4693-A7CD-7E478D524716}"/>
              </a:ext>
            </a:extLst>
          </p:cNvPr>
          <p:cNvSpPr>
            <a:spLocks noChangeArrowheads="1"/>
          </p:cNvSpPr>
          <p:nvPr/>
        </p:nvSpPr>
        <p:spPr bwMode="auto">
          <a:xfrm>
            <a:off x="1924844" y="3359135"/>
            <a:ext cx="222250" cy="136525"/>
          </a:xfrm>
          <a:prstGeom prst="rect">
            <a:avLst/>
          </a:prstGeom>
          <a:solidFill>
            <a:schemeClr val="bg1"/>
          </a:solidFill>
          <a:ln>
            <a:noFill/>
          </a:ln>
          <a:extLst>
            <a:ext uri="{91240B29-F687-4F45-9708-019B960494DF}">
              <a14:hiddenLine xmlns:a14="http://schemas.microsoft.com/office/drawing/2010/main" w="9525">
                <a:solidFill>
                  <a:srgbClr val="3366FF"/>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0.05</a:t>
            </a:r>
            <a:endParaRPr lang="en-US" altLang="en-US" sz="900">
              <a:latin typeface="Arial" panose="020B0604020202020204" pitchFamily="34" charset="0"/>
            </a:endParaRPr>
          </a:p>
        </p:txBody>
      </p:sp>
      <p:sp>
        <p:nvSpPr>
          <p:cNvPr id="19512" name="Line 56">
            <a:extLst>
              <a:ext uri="{FF2B5EF4-FFF2-40B4-BE49-F238E27FC236}">
                <a16:creationId xmlns:a16="http://schemas.microsoft.com/office/drawing/2014/main" id="{77A88B5C-FB7F-4745-AB46-17B3D1741DF8}"/>
              </a:ext>
            </a:extLst>
          </p:cNvPr>
          <p:cNvSpPr>
            <a:spLocks noChangeShapeType="1"/>
          </p:cNvSpPr>
          <p:nvPr/>
        </p:nvSpPr>
        <p:spPr bwMode="auto">
          <a:xfrm>
            <a:off x="2210594" y="3238485"/>
            <a:ext cx="1905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3" name="Line 57">
            <a:extLst>
              <a:ext uri="{FF2B5EF4-FFF2-40B4-BE49-F238E27FC236}">
                <a16:creationId xmlns:a16="http://schemas.microsoft.com/office/drawing/2014/main" id="{5308EB2F-B0D3-4FCB-9427-FF2344A4AD2A}"/>
              </a:ext>
            </a:extLst>
          </p:cNvPr>
          <p:cNvSpPr>
            <a:spLocks noChangeShapeType="1"/>
          </p:cNvSpPr>
          <p:nvPr/>
        </p:nvSpPr>
        <p:spPr bwMode="auto">
          <a:xfrm flipH="1">
            <a:off x="4231481" y="3238485"/>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4" name="Line 58">
            <a:extLst>
              <a:ext uri="{FF2B5EF4-FFF2-40B4-BE49-F238E27FC236}">
                <a16:creationId xmlns:a16="http://schemas.microsoft.com/office/drawing/2014/main" id="{10B1EE34-560B-4709-BED6-1ED224B2B194}"/>
              </a:ext>
            </a:extLst>
          </p:cNvPr>
          <p:cNvSpPr>
            <a:spLocks noChangeShapeType="1"/>
          </p:cNvSpPr>
          <p:nvPr/>
        </p:nvSpPr>
        <p:spPr bwMode="auto">
          <a:xfrm>
            <a:off x="2210594" y="3038460"/>
            <a:ext cx="190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5" name="Line 59">
            <a:extLst>
              <a:ext uri="{FF2B5EF4-FFF2-40B4-BE49-F238E27FC236}">
                <a16:creationId xmlns:a16="http://schemas.microsoft.com/office/drawing/2014/main" id="{20B0671D-E652-45AD-A5AC-0EC10639D5AC}"/>
              </a:ext>
            </a:extLst>
          </p:cNvPr>
          <p:cNvSpPr>
            <a:spLocks noChangeShapeType="1"/>
          </p:cNvSpPr>
          <p:nvPr/>
        </p:nvSpPr>
        <p:spPr bwMode="auto">
          <a:xfrm flipH="1">
            <a:off x="4231481" y="3038460"/>
            <a:ext cx="23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6" name="Rectangle 60">
            <a:extLst>
              <a:ext uri="{FF2B5EF4-FFF2-40B4-BE49-F238E27FC236}">
                <a16:creationId xmlns:a16="http://schemas.microsoft.com/office/drawing/2014/main" id="{4DC7784F-5B5B-43B3-A977-A6D74C5C3555}"/>
              </a:ext>
            </a:extLst>
          </p:cNvPr>
          <p:cNvSpPr>
            <a:spLocks noChangeArrowheads="1"/>
          </p:cNvSpPr>
          <p:nvPr/>
        </p:nvSpPr>
        <p:spPr bwMode="auto">
          <a:xfrm>
            <a:off x="1924844" y="2962260"/>
            <a:ext cx="222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0.15</a:t>
            </a:r>
            <a:endParaRPr lang="en-US" altLang="en-US" sz="900">
              <a:latin typeface="Arial" panose="020B0604020202020204" pitchFamily="34" charset="0"/>
            </a:endParaRPr>
          </a:p>
        </p:txBody>
      </p:sp>
      <p:sp>
        <p:nvSpPr>
          <p:cNvPr id="19517" name="Line 61">
            <a:extLst>
              <a:ext uri="{FF2B5EF4-FFF2-40B4-BE49-F238E27FC236}">
                <a16:creationId xmlns:a16="http://schemas.microsoft.com/office/drawing/2014/main" id="{F5FE2BAB-EE87-443A-83F2-6ED9A47B41E0}"/>
              </a:ext>
            </a:extLst>
          </p:cNvPr>
          <p:cNvSpPr>
            <a:spLocks noChangeShapeType="1"/>
          </p:cNvSpPr>
          <p:nvPr/>
        </p:nvSpPr>
        <p:spPr bwMode="auto">
          <a:xfrm>
            <a:off x="2210594" y="2836848"/>
            <a:ext cx="190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8" name="Line 62">
            <a:extLst>
              <a:ext uri="{FF2B5EF4-FFF2-40B4-BE49-F238E27FC236}">
                <a16:creationId xmlns:a16="http://schemas.microsoft.com/office/drawing/2014/main" id="{068751E1-991A-438B-A5F9-0C147BD14F20}"/>
              </a:ext>
            </a:extLst>
          </p:cNvPr>
          <p:cNvSpPr>
            <a:spLocks noChangeShapeType="1"/>
          </p:cNvSpPr>
          <p:nvPr/>
        </p:nvSpPr>
        <p:spPr bwMode="auto">
          <a:xfrm flipH="1">
            <a:off x="4231481" y="2836848"/>
            <a:ext cx="238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9" name="Freeform 63">
            <a:extLst>
              <a:ext uri="{FF2B5EF4-FFF2-40B4-BE49-F238E27FC236}">
                <a16:creationId xmlns:a16="http://schemas.microsoft.com/office/drawing/2014/main" id="{339DCD7E-4617-4926-A704-4D95AAECF497}"/>
              </a:ext>
            </a:extLst>
          </p:cNvPr>
          <p:cNvSpPr>
            <a:spLocks/>
          </p:cNvSpPr>
          <p:nvPr/>
        </p:nvSpPr>
        <p:spPr bwMode="auto">
          <a:xfrm>
            <a:off x="2210594" y="3127360"/>
            <a:ext cx="588962" cy="665163"/>
          </a:xfrm>
          <a:custGeom>
            <a:avLst/>
            <a:gdLst>
              <a:gd name="T0" fmla="*/ 10 w 599"/>
              <a:gd name="T1" fmla="*/ 460 h 604"/>
              <a:gd name="T2" fmla="*/ 24 w 599"/>
              <a:gd name="T3" fmla="*/ 460 h 604"/>
              <a:gd name="T4" fmla="*/ 38 w 599"/>
              <a:gd name="T5" fmla="*/ 460 h 604"/>
              <a:gd name="T6" fmla="*/ 53 w 599"/>
              <a:gd name="T7" fmla="*/ 460 h 604"/>
              <a:gd name="T8" fmla="*/ 67 w 599"/>
              <a:gd name="T9" fmla="*/ 460 h 604"/>
              <a:gd name="T10" fmla="*/ 82 w 599"/>
              <a:gd name="T11" fmla="*/ 460 h 604"/>
              <a:gd name="T12" fmla="*/ 96 w 599"/>
              <a:gd name="T13" fmla="*/ 460 h 604"/>
              <a:gd name="T14" fmla="*/ 110 w 599"/>
              <a:gd name="T15" fmla="*/ 460 h 604"/>
              <a:gd name="T16" fmla="*/ 125 w 599"/>
              <a:gd name="T17" fmla="*/ 460 h 604"/>
              <a:gd name="T18" fmla="*/ 139 w 599"/>
              <a:gd name="T19" fmla="*/ 460 h 604"/>
              <a:gd name="T20" fmla="*/ 153 w 599"/>
              <a:gd name="T21" fmla="*/ 460 h 604"/>
              <a:gd name="T22" fmla="*/ 168 w 599"/>
              <a:gd name="T23" fmla="*/ 460 h 604"/>
              <a:gd name="T24" fmla="*/ 182 w 599"/>
              <a:gd name="T25" fmla="*/ 460 h 604"/>
              <a:gd name="T26" fmla="*/ 197 w 599"/>
              <a:gd name="T27" fmla="*/ 460 h 604"/>
              <a:gd name="T28" fmla="*/ 211 w 599"/>
              <a:gd name="T29" fmla="*/ 460 h 604"/>
              <a:gd name="T30" fmla="*/ 225 w 599"/>
              <a:gd name="T31" fmla="*/ 460 h 604"/>
              <a:gd name="T32" fmla="*/ 240 w 599"/>
              <a:gd name="T33" fmla="*/ 465 h 604"/>
              <a:gd name="T34" fmla="*/ 254 w 599"/>
              <a:gd name="T35" fmla="*/ 465 h 604"/>
              <a:gd name="T36" fmla="*/ 269 w 599"/>
              <a:gd name="T37" fmla="*/ 465 h 604"/>
              <a:gd name="T38" fmla="*/ 283 w 599"/>
              <a:gd name="T39" fmla="*/ 465 h 604"/>
              <a:gd name="T40" fmla="*/ 297 w 599"/>
              <a:gd name="T41" fmla="*/ 475 h 604"/>
              <a:gd name="T42" fmla="*/ 312 w 599"/>
              <a:gd name="T43" fmla="*/ 480 h 604"/>
              <a:gd name="T44" fmla="*/ 326 w 599"/>
              <a:gd name="T45" fmla="*/ 494 h 604"/>
              <a:gd name="T46" fmla="*/ 340 w 599"/>
              <a:gd name="T47" fmla="*/ 513 h 604"/>
              <a:gd name="T48" fmla="*/ 355 w 599"/>
              <a:gd name="T49" fmla="*/ 532 h 604"/>
              <a:gd name="T50" fmla="*/ 369 w 599"/>
              <a:gd name="T51" fmla="*/ 561 h 604"/>
              <a:gd name="T52" fmla="*/ 384 w 599"/>
              <a:gd name="T53" fmla="*/ 580 h 604"/>
              <a:gd name="T54" fmla="*/ 393 w 599"/>
              <a:gd name="T55" fmla="*/ 600 h 604"/>
              <a:gd name="T56" fmla="*/ 408 w 599"/>
              <a:gd name="T57" fmla="*/ 604 h 604"/>
              <a:gd name="T58" fmla="*/ 422 w 599"/>
              <a:gd name="T59" fmla="*/ 595 h 604"/>
              <a:gd name="T60" fmla="*/ 436 w 599"/>
              <a:gd name="T61" fmla="*/ 571 h 604"/>
              <a:gd name="T62" fmla="*/ 451 w 599"/>
              <a:gd name="T63" fmla="*/ 528 h 604"/>
              <a:gd name="T64" fmla="*/ 465 w 599"/>
              <a:gd name="T65" fmla="*/ 470 h 604"/>
              <a:gd name="T66" fmla="*/ 479 w 599"/>
              <a:gd name="T67" fmla="*/ 398 h 604"/>
              <a:gd name="T68" fmla="*/ 494 w 599"/>
              <a:gd name="T69" fmla="*/ 317 h 604"/>
              <a:gd name="T70" fmla="*/ 508 w 599"/>
              <a:gd name="T71" fmla="*/ 235 h 604"/>
              <a:gd name="T72" fmla="*/ 518 w 599"/>
              <a:gd name="T73" fmla="*/ 158 h 604"/>
              <a:gd name="T74" fmla="*/ 532 w 599"/>
              <a:gd name="T75" fmla="*/ 96 h 604"/>
              <a:gd name="T76" fmla="*/ 547 w 599"/>
              <a:gd name="T77" fmla="*/ 43 h 604"/>
              <a:gd name="T78" fmla="*/ 561 w 599"/>
              <a:gd name="T79" fmla="*/ 15 h 604"/>
              <a:gd name="T80" fmla="*/ 575 w 599"/>
              <a:gd name="T81" fmla="*/ 0 h 604"/>
              <a:gd name="T82" fmla="*/ 590 w 599"/>
              <a:gd name="T83" fmla="*/ 1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9" h="604">
                <a:moveTo>
                  <a:pt x="0" y="460"/>
                </a:moveTo>
                <a:lnTo>
                  <a:pt x="5" y="460"/>
                </a:lnTo>
                <a:lnTo>
                  <a:pt x="10" y="460"/>
                </a:lnTo>
                <a:lnTo>
                  <a:pt x="14" y="460"/>
                </a:lnTo>
                <a:lnTo>
                  <a:pt x="19" y="460"/>
                </a:lnTo>
                <a:lnTo>
                  <a:pt x="24" y="460"/>
                </a:lnTo>
                <a:lnTo>
                  <a:pt x="29" y="460"/>
                </a:lnTo>
                <a:lnTo>
                  <a:pt x="34" y="460"/>
                </a:lnTo>
                <a:lnTo>
                  <a:pt x="38" y="460"/>
                </a:lnTo>
                <a:lnTo>
                  <a:pt x="43" y="460"/>
                </a:lnTo>
                <a:lnTo>
                  <a:pt x="48" y="460"/>
                </a:lnTo>
                <a:lnTo>
                  <a:pt x="53" y="460"/>
                </a:lnTo>
                <a:lnTo>
                  <a:pt x="58" y="460"/>
                </a:lnTo>
                <a:lnTo>
                  <a:pt x="62" y="460"/>
                </a:lnTo>
                <a:lnTo>
                  <a:pt x="67" y="460"/>
                </a:lnTo>
                <a:lnTo>
                  <a:pt x="72" y="460"/>
                </a:lnTo>
                <a:lnTo>
                  <a:pt x="77" y="460"/>
                </a:lnTo>
                <a:lnTo>
                  <a:pt x="82" y="460"/>
                </a:lnTo>
                <a:lnTo>
                  <a:pt x="86" y="460"/>
                </a:lnTo>
                <a:lnTo>
                  <a:pt x="91" y="460"/>
                </a:lnTo>
                <a:lnTo>
                  <a:pt x="96" y="460"/>
                </a:lnTo>
                <a:lnTo>
                  <a:pt x="101" y="460"/>
                </a:lnTo>
                <a:lnTo>
                  <a:pt x="105" y="460"/>
                </a:lnTo>
                <a:lnTo>
                  <a:pt x="110" y="460"/>
                </a:lnTo>
                <a:lnTo>
                  <a:pt x="115" y="460"/>
                </a:lnTo>
                <a:lnTo>
                  <a:pt x="120" y="460"/>
                </a:lnTo>
                <a:lnTo>
                  <a:pt x="125" y="460"/>
                </a:lnTo>
                <a:lnTo>
                  <a:pt x="129" y="460"/>
                </a:lnTo>
                <a:lnTo>
                  <a:pt x="134" y="460"/>
                </a:lnTo>
                <a:lnTo>
                  <a:pt x="139" y="460"/>
                </a:lnTo>
                <a:lnTo>
                  <a:pt x="144" y="460"/>
                </a:lnTo>
                <a:lnTo>
                  <a:pt x="149" y="460"/>
                </a:lnTo>
                <a:lnTo>
                  <a:pt x="153" y="460"/>
                </a:lnTo>
                <a:lnTo>
                  <a:pt x="158" y="460"/>
                </a:lnTo>
                <a:lnTo>
                  <a:pt x="163" y="460"/>
                </a:lnTo>
                <a:lnTo>
                  <a:pt x="168" y="460"/>
                </a:lnTo>
                <a:lnTo>
                  <a:pt x="173" y="460"/>
                </a:lnTo>
                <a:lnTo>
                  <a:pt x="177" y="460"/>
                </a:lnTo>
                <a:lnTo>
                  <a:pt x="182" y="460"/>
                </a:lnTo>
                <a:lnTo>
                  <a:pt x="187" y="460"/>
                </a:lnTo>
                <a:lnTo>
                  <a:pt x="192" y="460"/>
                </a:lnTo>
                <a:lnTo>
                  <a:pt x="197" y="460"/>
                </a:lnTo>
                <a:lnTo>
                  <a:pt x="201" y="460"/>
                </a:lnTo>
                <a:lnTo>
                  <a:pt x="206" y="460"/>
                </a:lnTo>
                <a:lnTo>
                  <a:pt x="211" y="460"/>
                </a:lnTo>
                <a:lnTo>
                  <a:pt x="216" y="460"/>
                </a:lnTo>
                <a:lnTo>
                  <a:pt x="221" y="460"/>
                </a:lnTo>
                <a:lnTo>
                  <a:pt x="225" y="460"/>
                </a:lnTo>
                <a:lnTo>
                  <a:pt x="230" y="460"/>
                </a:lnTo>
                <a:lnTo>
                  <a:pt x="235" y="465"/>
                </a:lnTo>
                <a:lnTo>
                  <a:pt x="240" y="465"/>
                </a:lnTo>
                <a:lnTo>
                  <a:pt x="245" y="465"/>
                </a:lnTo>
                <a:lnTo>
                  <a:pt x="249" y="465"/>
                </a:lnTo>
                <a:lnTo>
                  <a:pt x="254" y="465"/>
                </a:lnTo>
                <a:lnTo>
                  <a:pt x="259" y="465"/>
                </a:lnTo>
                <a:lnTo>
                  <a:pt x="264" y="465"/>
                </a:lnTo>
                <a:lnTo>
                  <a:pt x="269" y="465"/>
                </a:lnTo>
                <a:lnTo>
                  <a:pt x="273" y="465"/>
                </a:lnTo>
                <a:lnTo>
                  <a:pt x="278" y="465"/>
                </a:lnTo>
                <a:lnTo>
                  <a:pt x="283" y="465"/>
                </a:lnTo>
                <a:lnTo>
                  <a:pt x="288" y="470"/>
                </a:lnTo>
                <a:lnTo>
                  <a:pt x="292" y="470"/>
                </a:lnTo>
                <a:lnTo>
                  <a:pt x="297" y="475"/>
                </a:lnTo>
                <a:lnTo>
                  <a:pt x="302" y="475"/>
                </a:lnTo>
                <a:lnTo>
                  <a:pt x="307" y="480"/>
                </a:lnTo>
                <a:lnTo>
                  <a:pt x="312" y="480"/>
                </a:lnTo>
                <a:lnTo>
                  <a:pt x="316" y="484"/>
                </a:lnTo>
                <a:lnTo>
                  <a:pt x="321" y="489"/>
                </a:lnTo>
                <a:lnTo>
                  <a:pt x="326" y="494"/>
                </a:lnTo>
                <a:lnTo>
                  <a:pt x="331" y="499"/>
                </a:lnTo>
                <a:lnTo>
                  <a:pt x="336" y="504"/>
                </a:lnTo>
                <a:lnTo>
                  <a:pt x="340" y="513"/>
                </a:lnTo>
                <a:lnTo>
                  <a:pt x="345" y="518"/>
                </a:lnTo>
                <a:lnTo>
                  <a:pt x="350" y="528"/>
                </a:lnTo>
                <a:lnTo>
                  <a:pt x="355" y="532"/>
                </a:lnTo>
                <a:lnTo>
                  <a:pt x="360" y="542"/>
                </a:lnTo>
                <a:lnTo>
                  <a:pt x="364" y="552"/>
                </a:lnTo>
                <a:lnTo>
                  <a:pt x="369" y="561"/>
                </a:lnTo>
                <a:lnTo>
                  <a:pt x="374" y="566"/>
                </a:lnTo>
                <a:lnTo>
                  <a:pt x="379" y="576"/>
                </a:lnTo>
                <a:lnTo>
                  <a:pt x="384" y="580"/>
                </a:lnTo>
                <a:lnTo>
                  <a:pt x="388" y="590"/>
                </a:lnTo>
                <a:lnTo>
                  <a:pt x="388" y="595"/>
                </a:lnTo>
                <a:lnTo>
                  <a:pt x="393" y="600"/>
                </a:lnTo>
                <a:lnTo>
                  <a:pt x="398" y="604"/>
                </a:lnTo>
                <a:lnTo>
                  <a:pt x="403" y="604"/>
                </a:lnTo>
                <a:lnTo>
                  <a:pt x="408" y="604"/>
                </a:lnTo>
                <a:lnTo>
                  <a:pt x="412" y="604"/>
                </a:lnTo>
                <a:lnTo>
                  <a:pt x="417" y="600"/>
                </a:lnTo>
                <a:lnTo>
                  <a:pt x="422" y="595"/>
                </a:lnTo>
                <a:lnTo>
                  <a:pt x="427" y="590"/>
                </a:lnTo>
                <a:lnTo>
                  <a:pt x="432" y="580"/>
                </a:lnTo>
                <a:lnTo>
                  <a:pt x="436" y="571"/>
                </a:lnTo>
                <a:lnTo>
                  <a:pt x="441" y="556"/>
                </a:lnTo>
                <a:lnTo>
                  <a:pt x="446" y="542"/>
                </a:lnTo>
                <a:lnTo>
                  <a:pt x="451" y="528"/>
                </a:lnTo>
                <a:lnTo>
                  <a:pt x="456" y="508"/>
                </a:lnTo>
                <a:lnTo>
                  <a:pt x="460" y="489"/>
                </a:lnTo>
                <a:lnTo>
                  <a:pt x="465" y="470"/>
                </a:lnTo>
                <a:lnTo>
                  <a:pt x="470" y="446"/>
                </a:lnTo>
                <a:lnTo>
                  <a:pt x="475" y="422"/>
                </a:lnTo>
                <a:lnTo>
                  <a:pt x="479" y="398"/>
                </a:lnTo>
                <a:lnTo>
                  <a:pt x="484" y="369"/>
                </a:lnTo>
                <a:lnTo>
                  <a:pt x="489" y="345"/>
                </a:lnTo>
                <a:lnTo>
                  <a:pt x="494" y="317"/>
                </a:lnTo>
                <a:lnTo>
                  <a:pt x="499" y="288"/>
                </a:lnTo>
                <a:lnTo>
                  <a:pt x="503" y="264"/>
                </a:lnTo>
                <a:lnTo>
                  <a:pt x="508" y="235"/>
                </a:lnTo>
                <a:lnTo>
                  <a:pt x="513" y="211"/>
                </a:lnTo>
                <a:lnTo>
                  <a:pt x="518" y="182"/>
                </a:lnTo>
                <a:lnTo>
                  <a:pt x="518" y="158"/>
                </a:lnTo>
                <a:lnTo>
                  <a:pt x="523" y="139"/>
                </a:lnTo>
                <a:lnTo>
                  <a:pt x="527" y="115"/>
                </a:lnTo>
                <a:lnTo>
                  <a:pt x="532" y="96"/>
                </a:lnTo>
                <a:lnTo>
                  <a:pt x="537" y="77"/>
                </a:lnTo>
                <a:lnTo>
                  <a:pt x="542" y="58"/>
                </a:lnTo>
                <a:lnTo>
                  <a:pt x="547" y="43"/>
                </a:lnTo>
                <a:lnTo>
                  <a:pt x="551" y="34"/>
                </a:lnTo>
                <a:lnTo>
                  <a:pt x="556" y="24"/>
                </a:lnTo>
                <a:lnTo>
                  <a:pt x="561" y="15"/>
                </a:lnTo>
                <a:lnTo>
                  <a:pt x="566" y="10"/>
                </a:lnTo>
                <a:lnTo>
                  <a:pt x="571" y="5"/>
                </a:lnTo>
                <a:lnTo>
                  <a:pt x="575" y="0"/>
                </a:lnTo>
                <a:lnTo>
                  <a:pt x="580" y="5"/>
                </a:lnTo>
                <a:lnTo>
                  <a:pt x="585" y="5"/>
                </a:lnTo>
                <a:lnTo>
                  <a:pt x="590" y="10"/>
                </a:lnTo>
                <a:lnTo>
                  <a:pt x="595" y="19"/>
                </a:lnTo>
                <a:lnTo>
                  <a:pt x="599" y="29"/>
                </a:lnTo>
              </a:path>
            </a:pathLst>
          </a:custGeom>
          <a:noFill/>
          <a:ln w="127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0" name="Freeform 64">
            <a:extLst>
              <a:ext uri="{FF2B5EF4-FFF2-40B4-BE49-F238E27FC236}">
                <a16:creationId xmlns:a16="http://schemas.microsoft.com/office/drawing/2014/main" id="{8AD02C29-E57D-490A-A0CA-A54823D54882}"/>
              </a:ext>
            </a:extLst>
          </p:cNvPr>
          <p:cNvSpPr>
            <a:spLocks/>
          </p:cNvSpPr>
          <p:nvPr/>
        </p:nvSpPr>
        <p:spPr bwMode="auto">
          <a:xfrm>
            <a:off x="2799556" y="3041635"/>
            <a:ext cx="573088" cy="1517650"/>
          </a:xfrm>
          <a:custGeom>
            <a:avLst/>
            <a:gdLst>
              <a:gd name="T0" fmla="*/ 10 w 585"/>
              <a:gd name="T1" fmla="*/ 130 h 1377"/>
              <a:gd name="T2" fmla="*/ 24 w 585"/>
              <a:gd name="T3" fmla="*/ 187 h 1377"/>
              <a:gd name="T4" fmla="*/ 39 w 585"/>
              <a:gd name="T5" fmla="*/ 269 h 1377"/>
              <a:gd name="T6" fmla="*/ 48 w 585"/>
              <a:gd name="T7" fmla="*/ 379 h 1377"/>
              <a:gd name="T8" fmla="*/ 63 w 585"/>
              <a:gd name="T9" fmla="*/ 514 h 1377"/>
              <a:gd name="T10" fmla="*/ 77 w 585"/>
              <a:gd name="T11" fmla="*/ 677 h 1377"/>
              <a:gd name="T12" fmla="*/ 91 w 585"/>
              <a:gd name="T13" fmla="*/ 849 h 1377"/>
              <a:gd name="T14" fmla="*/ 106 w 585"/>
              <a:gd name="T15" fmla="*/ 1017 h 1377"/>
              <a:gd name="T16" fmla="*/ 120 w 585"/>
              <a:gd name="T17" fmla="*/ 1166 h 1377"/>
              <a:gd name="T18" fmla="*/ 135 w 585"/>
              <a:gd name="T19" fmla="*/ 1281 h 1377"/>
              <a:gd name="T20" fmla="*/ 149 w 585"/>
              <a:gd name="T21" fmla="*/ 1353 h 1377"/>
              <a:gd name="T22" fmla="*/ 163 w 585"/>
              <a:gd name="T23" fmla="*/ 1377 h 1377"/>
              <a:gd name="T24" fmla="*/ 178 w 585"/>
              <a:gd name="T25" fmla="*/ 1357 h 1377"/>
              <a:gd name="T26" fmla="*/ 187 w 585"/>
              <a:gd name="T27" fmla="*/ 1286 h 1377"/>
              <a:gd name="T28" fmla="*/ 202 w 585"/>
              <a:gd name="T29" fmla="*/ 1166 h 1377"/>
              <a:gd name="T30" fmla="*/ 216 w 585"/>
              <a:gd name="T31" fmla="*/ 1012 h 1377"/>
              <a:gd name="T32" fmla="*/ 230 w 585"/>
              <a:gd name="T33" fmla="*/ 835 h 1377"/>
              <a:gd name="T34" fmla="*/ 245 w 585"/>
              <a:gd name="T35" fmla="*/ 657 h 1377"/>
              <a:gd name="T36" fmla="*/ 259 w 585"/>
              <a:gd name="T37" fmla="*/ 490 h 1377"/>
              <a:gd name="T38" fmla="*/ 274 w 585"/>
              <a:gd name="T39" fmla="*/ 341 h 1377"/>
              <a:gd name="T40" fmla="*/ 288 w 585"/>
              <a:gd name="T41" fmla="*/ 221 h 1377"/>
              <a:gd name="T42" fmla="*/ 302 w 585"/>
              <a:gd name="T43" fmla="*/ 130 h 1377"/>
              <a:gd name="T44" fmla="*/ 312 w 585"/>
              <a:gd name="T45" fmla="*/ 68 h 1377"/>
              <a:gd name="T46" fmla="*/ 326 w 585"/>
              <a:gd name="T47" fmla="*/ 24 h 1377"/>
              <a:gd name="T48" fmla="*/ 341 w 585"/>
              <a:gd name="T49" fmla="*/ 0 h 1377"/>
              <a:gd name="T50" fmla="*/ 355 w 585"/>
              <a:gd name="T51" fmla="*/ 0 h 1377"/>
              <a:gd name="T52" fmla="*/ 370 w 585"/>
              <a:gd name="T53" fmla="*/ 24 h 1377"/>
              <a:gd name="T54" fmla="*/ 384 w 585"/>
              <a:gd name="T55" fmla="*/ 63 h 1377"/>
              <a:gd name="T56" fmla="*/ 398 w 585"/>
              <a:gd name="T57" fmla="*/ 116 h 1377"/>
              <a:gd name="T58" fmla="*/ 413 w 585"/>
              <a:gd name="T59" fmla="*/ 178 h 1377"/>
              <a:gd name="T60" fmla="*/ 427 w 585"/>
              <a:gd name="T61" fmla="*/ 245 h 1377"/>
              <a:gd name="T62" fmla="*/ 441 w 585"/>
              <a:gd name="T63" fmla="*/ 317 h 1377"/>
              <a:gd name="T64" fmla="*/ 451 w 585"/>
              <a:gd name="T65" fmla="*/ 389 h 1377"/>
              <a:gd name="T66" fmla="*/ 465 w 585"/>
              <a:gd name="T67" fmla="*/ 461 h 1377"/>
              <a:gd name="T68" fmla="*/ 480 w 585"/>
              <a:gd name="T69" fmla="*/ 528 h 1377"/>
              <a:gd name="T70" fmla="*/ 494 w 585"/>
              <a:gd name="T71" fmla="*/ 585 h 1377"/>
              <a:gd name="T72" fmla="*/ 509 w 585"/>
              <a:gd name="T73" fmla="*/ 629 h 1377"/>
              <a:gd name="T74" fmla="*/ 523 w 585"/>
              <a:gd name="T75" fmla="*/ 667 h 1377"/>
              <a:gd name="T76" fmla="*/ 537 w 585"/>
              <a:gd name="T77" fmla="*/ 696 h 1377"/>
              <a:gd name="T78" fmla="*/ 552 w 585"/>
              <a:gd name="T79" fmla="*/ 715 h 1377"/>
              <a:gd name="T80" fmla="*/ 566 w 585"/>
              <a:gd name="T81" fmla="*/ 724 h 1377"/>
              <a:gd name="T82" fmla="*/ 576 w 585"/>
              <a:gd name="T83" fmla="*/ 734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5" h="1377">
                <a:moveTo>
                  <a:pt x="0" y="106"/>
                </a:moveTo>
                <a:lnTo>
                  <a:pt x="5" y="116"/>
                </a:lnTo>
                <a:lnTo>
                  <a:pt x="10" y="130"/>
                </a:lnTo>
                <a:lnTo>
                  <a:pt x="15" y="149"/>
                </a:lnTo>
                <a:lnTo>
                  <a:pt x="20" y="168"/>
                </a:lnTo>
                <a:lnTo>
                  <a:pt x="24" y="187"/>
                </a:lnTo>
                <a:lnTo>
                  <a:pt x="29" y="211"/>
                </a:lnTo>
                <a:lnTo>
                  <a:pt x="34" y="240"/>
                </a:lnTo>
                <a:lnTo>
                  <a:pt x="39" y="269"/>
                </a:lnTo>
                <a:lnTo>
                  <a:pt x="43" y="303"/>
                </a:lnTo>
                <a:lnTo>
                  <a:pt x="48" y="336"/>
                </a:lnTo>
                <a:lnTo>
                  <a:pt x="48" y="379"/>
                </a:lnTo>
                <a:lnTo>
                  <a:pt x="53" y="422"/>
                </a:lnTo>
                <a:lnTo>
                  <a:pt x="58" y="466"/>
                </a:lnTo>
                <a:lnTo>
                  <a:pt x="63" y="514"/>
                </a:lnTo>
                <a:lnTo>
                  <a:pt x="67" y="566"/>
                </a:lnTo>
                <a:lnTo>
                  <a:pt x="72" y="619"/>
                </a:lnTo>
                <a:lnTo>
                  <a:pt x="77" y="677"/>
                </a:lnTo>
                <a:lnTo>
                  <a:pt x="82" y="734"/>
                </a:lnTo>
                <a:lnTo>
                  <a:pt x="87" y="792"/>
                </a:lnTo>
                <a:lnTo>
                  <a:pt x="91" y="849"/>
                </a:lnTo>
                <a:lnTo>
                  <a:pt x="96" y="907"/>
                </a:lnTo>
                <a:lnTo>
                  <a:pt x="101" y="964"/>
                </a:lnTo>
                <a:lnTo>
                  <a:pt x="106" y="1017"/>
                </a:lnTo>
                <a:lnTo>
                  <a:pt x="111" y="1070"/>
                </a:lnTo>
                <a:lnTo>
                  <a:pt x="115" y="1122"/>
                </a:lnTo>
                <a:lnTo>
                  <a:pt x="120" y="1166"/>
                </a:lnTo>
                <a:lnTo>
                  <a:pt x="125" y="1209"/>
                </a:lnTo>
                <a:lnTo>
                  <a:pt x="130" y="1247"/>
                </a:lnTo>
                <a:lnTo>
                  <a:pt x="135" y="1281"/>
                </a:lnTo>
                <a:lnTo>
                  <a:pt x="139" y="1309"/>
                </a:lnTo>
                <a:lnTo>
                  <a:pt x="144" y="1333"/>
                </a:lnTo>
                <a:lnTo>
                  <a:pt x="149" y="1353"/>
                </a:lnTo>
                <a:lnTo>
                  <a:pt x="154" y="1367"/>
                </a:lnTo>
                <a:lnTo>
                  <a:pt x="159" y="1377"/>
                </a:lnTo>
                <a:lnTo>
                  <a:pt x="163" y="1377"/>
                </a:lnTo>
                <a:lnTo>
                  <a:pt x="168" y="1377"/>
                </a:lnTo>
                <a:lnTo>
                  <a:pt x="173" y="1367"/>
                </a:lnTo>
                <a:lnTo>
                  <a:pt x="178" y="1357"/>
                </a:lnTo>
                <a:lnTo>
                  <a:pt x="178" y="1338"/>
                </a:lnTo>
                <a:lnTo>
                  <a:pt x="183" y="1314"/>
                </a:lnTo>
                <a:lnTo>
                  <a:pt x="187" y="1286"/>
                </a:lnTo>
                <a:lnTo>
                  <a:pt x="192" y="1252"/>
                </a:lnTo>
                <a:lnTo>
                  <a:pt x="197" y="1209"/>
                </a:lnTo>
                <a:lnTo>
                  <a:pt x="202" y="1166"/>
                </a:lnTo>
                <a:lnTo>
                  <a:pt x="207" y="1118"/>
                </a:lnTo>
                <a:lnTo>
                  <a:pt x="211" y="1065"/>
                </a:lnTo>
                <a:lnTo>
                  <a:pt x="216" y="1012"/>
                </a:lnTo>
                <a:lnTo>
                  <a:pt x="221" y="955"/>
                </a:lnTo>
                <a:lnTo>
                  <a:pt x="226" y="897"/>
                </a:lnTo>
                <a:lnTo>
                  <a:pt x="230" y="835"/>
                </a:lnTo>
                <a:lnTo>
                  <a:pt x="235" y="777"/>
                </a:lnTo>
                <a:lnTo>
                  <a:pt x="240" y="715"/>
                </a:lnTo>
                <a:lnTo>
                  <a:pt x="245" y="657"/>
                </a:lnTo>
                <a:lnTo>
                  <a:pt x="250" y="600"/>
                </a:lnTo>
                <a:lnTo>
                  <a:pt x="254" y="542"/>
                </a:lnTo>
                <a:lnTo>
                  <a:pt x="259" y="490"/>
                </a:lnTo>
                <a:lnTo>
                  <a:pt x="264" y="437"/>
                </a:lnTo>
                <a:lnTo>
                  <a:pt x="269" y="389"/>
                </a:lnTo>
                <a:lnTo>
                  <a:pt x="274" y="341"/>
                </a:lnTo>
                <a:lnTo>
                  <a:pt x="278" y="298"/>
                </a:lnTo>
                <a:lnTo>
                  <a:pt x="283" y="259"/>
                </a:lnTo>
                <a:lnTo>
                  <a:pt x="288" y="221"/>
                </a:lnTo>
                <a:lnTo>
                  <a:pt x="293" y="187"/>
                </a:lnTo>
                <a:lnTo>
                  <a:pt x="298" y="159"/>
                </a:lnTo>
                <a:lnTo>
                  <a:pt x="302" y="130"/>
                </a:lnTo>
                <a:lnTo>
                  <a:pt x="307" y="106"/>
                </a:lnTo>
                <a:lnTo>
                  <a:pt x="307" y="87"/>
                </a:lnTo>
                <a:lnTo>
                  <a:pt x="312" y="68"/>
                </a:lnTo>
                <a:lnTo>
                  <a:pt x="317" y="53"/>
                </a:lnTo>
                <a:lnTo>
                  <a:pt x="322" y="39"/>
                </a:lnTo>
                <a:lnTo>
                  <a:pt x="326" y="24"/>
                </a:lnTo>
                <a:lnTo>
                  <a:pt x="331" y="15"/>
                </a:lnTo>
                <a:lnTo>
                  <a:pt x="336" y="5"/>
                </a:lnTo>
                <a:lnTo>
                  <a:pt x="341" y="0"/>
                </a:lnTo>
                <a:lnTo>
                  <a:pt x="346" y="0"/>
                </a:lnTo>
                <a:lnTo>
                  <a:pt x="350" y="0"/>
                </a:lnTo>
                <a:lnTo>
                  <a:pt x="355" y="0"/>
                </a:lnTo>
                <a:lnTo>
                  <a:pt x="360" y="5"/>
                </a:lnTo>
                <a:lnTo>
                  <a:pt x="365" y="15"/>
                </a:lnTo>
                <a:lnTo>
                  <a:pt x="370" y="24"/>
                </a:lnTo>
                <a:lnTo>
                  <a:pt x="374" y="34"/>
                </a:lnTo>
                <a:lnTo>
                  <a:pt x="379" y="48"/>
                </a:lnTo>
                <a:lnTo>
                  <a:pt x="384" y="63"/>
                </a:lnTo>
                <a:lnTo>
                  <a:pt x="389" y="82"/>
                </a:lnTo>
                <a:lnTo>
                  <a:pt x="394" y="96"/>
                </a:lnTo>
                <a:lnTo>
                  <a:pt x="398" y="116"/>
                </a:lnTo>
                <a:lnTo>
                  <a:pt x="403" y="135"/>
                </a:lnTo>
                <a:lnTo>
                  <a:pt x="408" y="154"/>
                </a:lnTo>
                <a:lnTo>
                  <a:pt x="413" y="178"/>
                </a:lnTo>
                <a:lnTo>
                  <a:pt x="417" y="197"/>
                </a:lnTo>
                <a:lnTo>
                  <a:pt x="422" y="221"/>
                </a:lnTo>
                <a:lnTo>
                  <a:pt x="427" y="245"/>
                </a:lnTo>
                <a:lnTo>
                  <a:pt x="432" y="269"/>
                </a:lnTo>
                <a:lnTo>
                  <a:pt x="437" y="293"/>
                </a:lnTo>
                <a:lnTo>
                  <a:pt x="441" y="317"/>
                </a:lnTo>
                <a:lnTo>
                  <a:pt x="441" y="341"/>
                </a:lnTo>
                <a:lnTo>
                  <a:pt x="446" y="365"/>
                </a:lnTo>
                <a:lnTo>
                  <a:pt x="451" y="389"/>
                </a:lnTo>
                <a:lnTo>
                  <a:pt x="456" y="413"/>
                </a:lnTo>
                <a:lnTo>
                  <a:pt x="461" y="437"/>
                </a:lnTo>
                <a:lnTo>
                  <a:pt x="465" y="461"/>
                </a:lnTo>
                <a:lnTo>
                  <a:pt x="470" y="485"/>
                </a:lnTo>
                <a:lnTo>
                  <a:pt x="475" y="504"/>
                </a:lnTo>
                <a:lnTo>
                  <a:pt x="480" y="528"/>
                </a:lnTo>
                <a:lnTo>
                  <a:pt x="485" y="547"/>
                </a:lnTo>
                <a:lnTo>
                  <a:pt x="489" y="566"/>
                </a:lnTo>
                <a:lnTo>
                  <a:pt x="494" y="585"/>
                </a:lnTo>
                <a:lnTo>
                  <a:pt x="499" y="600"/>
                </a:lnTo>
                <a:lnTo>
                  <a:pt x="504" y="614"/>
                </a:lnTo>
                <a:lnTo>
                  <a:pt x="509" y="629"/>
                </a:lnTo>
                <a:lnTo>
                  <a:pt x="513" y="643"/>
                </a:lnTo>
                <a:lnTo>
                  <a:pt x="518" y="657"/>
                </a:lnTo>
                <a:lnTo>
                  <a:pt x="523" y="667"/>
                </a:lnTo>
                <a:lnTo>
                  <a:pt x="528" y="677"/>
                </a:lnTo>
                <a:lnTo>
                  <a:pt x="533" y="686"/>
                </a:lnTo>
                <a:lnTo>
                  <a:pt x="537" y="696"/>
                </a:lnTo>
                <a:lnTo>
                  <a:pt x="542" y="701"/>
                </a:lnTo>
                <a:lnTo>
                  <a:pt x="547" y="705"/>
                </a:lnTo>
                <a:lnTo>
                  <a:pt x="552" y="715"/>
                </a:lnTo>
                <a:lnTo>
                  <a:pt x="557" y="720"/>
                </a:lnTo>
                <a:lnTo>
                  <a:pt x="561" y="724"/>
                </a:lnTo>
                <a:lnTo>
                  <a:pt x="566" y="724"/>
                </a:lnTo>
                <a:lnTo>
                  <a:pt x="576" y="734"/>
                </a:lnTo>
                <a:lnTo>
                  <a:pt x="571" y="734"/>
                </a:lnTo>
                <a:lnTo>
                  <a:pt x="576" y="734"/>
                </a:lnTo>
                <a:lnTo>
                  <a:pt x="580" y="734"/>
                </a:lnTo>
                <a:lnTo>
                  <a:pt x="585" y="739"/>
                </a:lnTo>
              </a:path>
            </a:pathLst>
          </a:custGeom>
          <a:noFill/>
          <a:ln w="127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1" name="Freeform 65">
            <a:extLst>
              <a:ext uri="{FF2B5EF4-FFF2-40B4-BE49-F238E27FC236}">
                <a16:creationId xmlns:a16="http://schemas.microsoft.com/office/drawing/2014/main" id="{5C8B9972-3066-4B69-86EB-3969419EDD92}"/>
              </a:ext>
            </a:extLst>
          </p:cNvPr>
          <p:cNvSpPr>
            <a:spLocks/>
          </p:cNvSpPr>
          <p:nvPr/>
        </p:nvSpPr>
        <p:spPr bwMode="auto">
          <a:xfrm>
            <a:off x="3372644" y="3506773"/>
            <a:ext cx="588962" cy="349250"/>
          </a:xfrm>
          <a:custGeom>
            <a:avLst/>
            <a:gdLst>
              <a:gd name="T0" fmla="*/ 10 w 600"/>
              <a:gd name="T1" fmla="*/ 317 h 317"/>
              <a:gd name="T2" fmla="*/ 24 w 600"/>
              <a:gd name="T3" fmla="*/ 317 h 317"/>
              <a:gd name="T4" fmla="*/ 39 w 600"/>
              <a:gd name="T5" fmla="*/ 307 h 317"/>
              <a:gd name="T6" fmla="*/ 53 w 600"/>
              <a:gd name="T7" fmla="*/ 302 h 317"/>
              <a:gd name="T8" fmla="*/ 67 w 600"/>
              <a:gd name="T9" fmla="*/ 288 h 317"/>
              <a:gd name="T10" fmla="*/ 82 w 600"/>
              <a:gd name="T11" fmla="*/ 269 h 317"/>
              <a:gd name="T12" fmla="*/ 96 w 600"/>
              <a:gd name="T13" fmla="*/ 255 h 317"/>
              <a:gd name="T14" fmla="*/ 111 w 600"/>
              <a:gd name="T15" fmla="*/ 231 h 317"/>
              <a:gd name="T16" fmla="*/ 120 w 600"/>
              <a:gd name="T17" fmla="*/ 207 h 317"/>
              <a:gd name="T18" fmla="*/ 135 w 600"/>
              <a:gd name="T19" fmla="*/ 183 h 317"/>
              <a:gd name="T20" fmla="*/ 149 w 600"/>
              <a:gd name="T21" fmla="*/ 154 h 317"/>
              <a:gd name="T22" fmla="*/ 163 w 600"/>
              <a:gd name="T23" fmla="*/ 130 h 317"/>
              <a:gd name="T24" fmla="*/ 178 w 600"/>
              <a:gd name="T25" fmla="*/ 106 h 317"/>
              <a:gd name="T26" fmla="*/ 192 w 600"/>
              <a:gd name="T27" fmla="*/ 82 h 317"/>
              <a:gd name="T28" fmla="*/ 206 w 600"/>
              <a:gd name="T29" fmla="*/ 58 h 317"/>
              <a:gd name="T30" fmla="*/ 221 w 600"/>
              <a:gd name="T31" fmla="*/ 44 h 317"/>
              <a:gd name="T32" fmla="*/ 235 w 600"/>
              <a:gd name="T33" fmla="*/ 24 h 317"/>
              <a:gd name="T34" fmla="*/ 250 w 600"/>
              <a:gd name="T35" fmla="*/ 10 h 317"/>
              <a:gd name="T36" fmla="*/ 264 w 600"/>
              <a:gd name="T37" fmla="*/ 5 h 317"/>
              <a:gd name="T38" fmla="*/ 278 w 600"/>
              <a:gd name="T39" fmla="*/ 0 h 317"/>
              <a:gd name="T40" fmla="*/ 293 w 600"/>
              <a:gd name="T41" fmla="*/ 0 h 317"/>
              <a:gd name="T42" fmla="*/ 307 w 600"/>
              <a:gd name="T43" fmla="*/ 5 h 317"/>
              <a:gd name="T44" fmla="*/ 322 w 600"/>
              <a:gd name="T45" fmla="*/ 15 h 317"/>
              <a:gd name="T46" fmla="*/ 336 w 600"/>
              <a:gd name="T47" fmla="*/ 29 h 317"/>
              <a:gd name="T48" fmla="*/ 350 w 600"/>
              <a:gd name="T49" fmla="*/ 39 h 317"/>
              <a:gd name="T50" fmla="*/ 365 w 600"/>
              <a:gd name="T51" fmla="*/ 58 h 317"/>
              <a:gd name="T52" fmla="*/ 374 w 600"/>
              <a:gd name="T53" fmla="*/ 72 h 317"/>
              <a:gd name="T54" fmla="*/ 389 w 600"/>
              <a:gd name="T55" fmla="*/ 87 h 317"/>
              <a:gd name="T56" fmla="*/ 403 w 600"/>
              <a:gd name="T57" fmla="*/ 106 h 317"/>
              <a:gd name="T58" fmla="*/ 417 w 600"/>
              <a:gd name="T59" fmla="*/ 120 h 317"/>
              <a:gd name="T60" fmla="*/ 432 w 600"/>
              <a:gd name="T61" fmla="*/ 135 h 317"/>
              <a:gd name="T62" fmla="*/ 446 w 600"/>
              <a:gd name="T63" fmla="*/ 144 h 317"/>
              <a:gd name="T64" fmla="*/ 461 w 600"/>
              <a:gd name="T65" fmla="*/ 154 h 317"/>
              <a:gd name="T66" fmla="*/ 475 w 600"/>
              <a:gd name="T67" fmla="*/ 163 h 317"/>
              <a:gd name="T68" fmla="*/ 489 w 600"/>
              <a:gd name="T69" fmla="*/ 168 h 317"/>
              <a:gd name="T70" fmla="*/ 504 w 600"/>
              <a:gd name="T71" fmla="*/ 173 h 317"/>
              <a:gd name="T72" fmla="*/ 518 w 600"/>
              <a:gd name="T73" fmla="*/ 173 h 317"/>
              <a:gd name="T74" fmla="*/ 532 w 600"/>
              <a:gd name="T75" fmla="*/ 173 h 317"/>
              <a:gd name="T76" fmla="*/ 547 w 600"/>
              <a:gd name="T77" fmla="*/ 173 h 317"/>
              <a:gd name="T78" fmla="*/ 561 w 600"/>
              <a:gd name="T79" fmla="*/ 168 h 317"/>
              <a:gd name="T80" fmla="*/ 576 w 600"/>
              <a:gd name="T81" fmla="*/ 163 h 317"/>
              <a:gd name="T82" fmla="*/ 590 w 600"/>
              <a:gd name="T83" fmla="*/ 15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0" h="317">
                <a:moveTo>
                  <a:pt x="0" y="317"/>
                </a:moveTo>
                <a:lnTo>
                  <a:pt x="5" y="317"/>
                </a:lnTo>
                <a:lnTo>
                  <a:pt x="10" y="317"/>
                </a:lnTo>
                <a:lnTo>
                  <a:pt x="15" y="317"/>
                </a:lnTo>
                <a:lnTo>
                  <a:pt x="19" y="317"/>
                </a:lnTo>
                <a:lnTo>
                  <a:pt x="24" y="317"/>
                </a:lnTo>
                <a:lnTo>
                  <a:pt x="29" y="312"/>
                </a:lnTo>
                <a:lnTo>
                  <a:pt x="34" y="312"/>
                </a:lnTo>
                <a:lnTo>
                  <a:pt x="39" y="307"/>
                </a:lnTo>
                <a:lnTo>
                  <a:pt x="43" y="307"/>
                </a:lnTo>
                <a:lnTo>
                  <a:pt x="48" y="302"/>
                </a:lnTo>
                <a:lnTo>
                  <a:pt x="53" y="302"/>
                </a:lnTo>
                <a:lnTo>
                  <a:pt x="58" y="298"/>
                </a:lnTo>
                <a:lnTo>
                  <a:pt x="63" y="293"/>
                </a:lnTo>
                <a:lnTo>
                  <a:pt x="67" y="288"/>
                </a:lnTo>
                <a:lnTo>
                  <a:pt x="72" y="283"/>
                </a:lnTo>
                <a:lnTo>
                  <a:pt x="77" y="279"/>
                </a:lnTo>
                <a:lnTo>
                  <a:pt x="82" y="269"/>
                </a:lnTo>
                <a:lnTo>
                  <a:pt x="87" y="264"/>
                </a:lnTo>
                <a:lnTo>
                  <a:pt x="91" y="259"/>
                </a:lnTo>
                <a:lnTo>
                  <a:pt x="96" y="255"/>
                </a:lnTo>
                <a:lnTo>
                  <a:pt x="101" y="245"/>
                </a:lnTo>
                <a:lnTo>
                  <a:pt x="106" y="240"/>
                </a:lnTo>
                <a:lnTo>
                  <a:pt x="111" y="231"/>
                </a:lnTo>
                <a:lnTo>
                  <a:pt x="115" y="226"/>
                </a:lnTo>
                <a:lnTo>
                  <a:pt x="115" y="216"/>
                </a:lnTo>
                <a:lnTo>
                  <a:pt x="120" y="207"/>
                </a:lnTo>
                <a:lnTo>
                  <a:pt x="125" y="197"/>
                </a:lnTo>
                <a:lnTo>
                  <a:pt x="130" y="187"/>
                </a:lnTo>
                <a:lnTo>
                  <a:pt x="135" y="183"/>
                </a:lnTo>
                <a:lnTo>
                  <a:pt x="139" y="173"/>
                </a:lnTo>
                <a:lnTo>
                  <a:pt x="144" y="163"/>
                </a:lnTo>
                <a:lnTo>
                  <a:pt x="149" y="154"/>
                </a:lnTo>
                <a:lnTo>
                  <a:pt x="154" y="144"/>
                </a:lnTo>
                <a:lnTo>
                  <a:pt x="159" y="139"/>
                </a:lnTo>
                <a:lnTo>
                  <a:pt x="163" y="130"/>
                </a:lnTo>
                <a:lnTo>
                  <a:pt x="168" y="120"/>
                </a:lnTo>
                <a:lnTo>
                  <a:pt x="173" y="111"/>
                </a:lnTo>
                <a:lnTo>
                  <a:pt x="178" y="106"/>
                </a:lnTo>
                <a:lnTo>
                  <a:pt x="182" y="96"/>
                </a:lnTo>
                <a:lnTo>
                  <a:pt x="187" y="87"/>
                </a:lnTo>
                <a:lnTo>
                  <a:pt x="192" y="82"/>
                </a:lnTo>
                <a:lnTo>
                  <a:pt x="197" y="72"/>
                </a:lnTo>
                <a:lnTo>
                  <a:pt x="202" y="68"/>
                </a:lnTo>
                <a:lnTo>
                  <a:pt x="206" y="58"/>
                </a:lnTo>
                <a:lnTo>
                  <a:pt x="211" y="53"/>
                </a:lnTo>
                <a:lnTo>
                  <a:pt x="216" y="48"/>
                </a:lnTo>
                <a:lnTo>
                  <a:pt x="221" y="44"/>
                </a:lnTo>
                <a:lnTo>
                  <a:pt x="226" y="34"/>
                </a:lnTo>
                <a:lnTo>
                  <a:pt x="230" y="29"/>
                </a:lnTo>
                <a:lnTo>
                  <a:pt x="235" y="24"/>
                </a:lnTo>
                <a:lnTo>
                  <a:pt x="240" y="20"/>
                </a:lnTo>
                <a:lnTo>
                  <a:pt x="245" y="15"/>
                </a:lnTo>
                <a:lnTo>
                  <a:pt x="250" y="10"/>
                </a:lnTo>
                <a:lnTo>
                  <a:pt x="254" y="5"/>
                </a:lnTo>
                <a:lnTo>
                  <a:pt x="259" y="5"/>
                </a:lnTo>
                <a:lnTo>
                  <a:pt x="264" y="5"/>
                </a:lnTo>
                <a:lnTo>
                  <a:pt x="269" y="0"/>
                </a:lnTo>
                <a:lnTo>
                  <a:pt x="274" y="0"/>
                </a:lnTo>
                <a:lnTo>
                  <a:pt x="278" y="0"/>
                </a:lnTo>
                <a:lnTo>
                  <a:pt x="283" y="0"/>
                </a:lnTo>
                <a:lnTo>
                  <a:pt x="288" y="0"/>
                </a:lnTo>
                <a:lnTo>
                  <a:pt x="293" y="0"/>
                </a:lnTo>
                <a:lnTo>
                  <a:pt x="298" y="5"/>
                </a:lnTo>
                <a:lnTo>
                  <a:pt x="302" y="5"/>
                </a:lnTo>
                <a:lnTo>
                  <a:pt x="307" y="5"/>
                </a:lnTo>
                <a:lnTo>
                  <a:pt x="312" y="10"/>
                </a:lnTo>
                <a:lnTo>
                  <a:pt x="317" y="10"/>
                </a:lnTo>
                <a:lnTo>
                  <a:pt x="322" y="15"/>
                </a:lnTo>
                <a:lnTo>
                  <a:pt x="326" y="20"/>
                </a:lnTo>
                <a:lnTo>
                  <a:pt x="331" y="24"/>
                </a:lnTo>
                <a:lnTo>
                  <a:pt x="336" y="29"/>
                </a:lnTo>
                <a:lnTo>
                  <a:pt x="341" y="29"/>
                </a:lnTo>
                <a:lnTo>
                  <a:pt x="346" y="34"/>
                </a:lnTo>
                <a:lnTo>
                  <a:pt x="350" y="39"/>
                </a:lnTo>
                <a:lnTo>
                  <a:pt x="355" y="48"/>
                </a:lnTo>
                <a:lnTo>
                  <a:pt x="360" y="53"/>
                </a:lnTo>
                <a:lnTo>
                  <a:pt x="365" y="58"/>
                </a:lnTo>
                <a:lnTo>
                  <a:pt x="369" y="63"/>
                </a:lnTo>
                <a:lnTo>
                  <a:pt x="374" y="68"/>
                </a:lnTo>
                <a:lnTo>
                  <a:pt x="374" y="72"/>
                </a:lnTo>
                <a:lnTo>
                  <a:pt x="379" y="77"/>
                </a:lnTo>
                <a:lnTo>
                  <a:pt x="384" y="82"/>
                </a:lnTo>
                <a:lnTo>
                  <a:pt x="389" y="87"/>
                </a:lnTo>
                <a:lnTo>
                  <a:pt x="393" y="92"/>
                </a:lnTo>
                <a:lnTo>
                  <a:pt x="398" y="101"/>
                </a:lnTo>
                <a:lnTo>
                  <a:pt x="403" y="106"/>
                </a:lnTo>
                <a:lnTo>
                  <a:pt x="408" y="111"/>
                </a:lnTo>
                <a:lnTo>
                  <a:pt x="413" y="115"/>
                </a:lnTo>
                <a:lnTo>
                  <a:pt x="417" y="120"/>
                </a:lnTo>
                <a:lnTo>
                  <a:pt x="422" y="125"/>
                </a:lnTo>
                <a:lnTo>
                  <a:pt x="427" y="130"/>
                </a:lnTo>
                <a:lnTo>
                  <a:pt x="432" y="135"/>
                </a:lnTo>
                <a:lnTo>
                  <a:pt x="437" y="139"/>
                </a:lnTo>
                <a:lnTo>
                  <a:pt x="441" y="139"/>
                </a:lnTo>
                <a:lnTo>
                  <a:pt x="446" y="144"/>
                </a:lnTo>
                <a:lnTo>
                  <a:pt x="451" y="149"/>
                </a:lnTo>
                <a:lnTo>
                  <a:pt x="456" y="154"/>
                </a:lnTo>
                <a:lnTo>
                  <a:pt x="461" y="154"/>
                </a:lnTo>
                <a:lnTo>
                  <a:pt x="465" y="159"/>
                </a:lnTo>
                <a:lnTo>
                  <a:pt x="470" y="159"/>
                </a:lnTo>
                <a:lnTo>
                  <a:pt x="475" y="163"/>
                </a:lnTo>
                <a:lnTo>
                  <a:pt x="480" y="163"/>
                </a:lnTo>
                <a:lnTo>
                  <a:pt x="485" y="168"/>
                </a:lnTo>
                <a:lnTo>
                  <a:pt x="489" y="168"/>
                </a:lnTo>
                <a:lnTo>
                  <a:pt x="494" y="168"/>
                </a:lnTo>
                <a:lnTo>
                  <a:pt x="499" y="173"/>
                </a:lnTo>
                <a:lnTo>
                  <a:pt x="504" y="173"/>
                </a:lnTo>
                <a:lnTo>
                  <a:pt x="509" y="173"/>
                </a:lnTo>
                <a:lnTo>
                  <a:pt x="513" y="173"/>
                </a:lnTo>
                <a:lnTo>
                  <a:pt x="518" y="173"/>
                </a:lnTo>
                <a:lnTo>
                  <a:pt x="523" y="173"/>
                </a:lnTo>
                <a:lnTo>
                  <a:pt x="528" y="173"/>
                </a:lnTo>
                <a:lnTo>
                  <a:pt x="532" y="173"/>
                </a:lnTo>
                <a:lnTo>
                  <a:pt x="537" y="173"/>
                </a:lnTo>
                <a:lnTo>
                  <a:pt x="542" y="173"/>
                </a:lnTo>
                <a:lnTo>
                  <a:pt x="547" y="173"/>
                </a:lnTo>
                <a:lnTo>
                  <a:pt x="552" y="168"/>
                </a:lnTo>
                <a:lnTo>
                  <a:pt x="556" y="168"/>
                </a:lnTo>
                <a:lnTo>
                  <a:pt x="561" y="168"/>
                </a:lnTo>
                <a:lnTo>
                  <a:pt x="566" y="168"/>
                </a:lnTo>
                <a:lnTo>
                  <a:pt x="571" y="163"/>
                </a:lnTo>
                <a:lnTo>
                  <a:pt x="576" y="163"/>
                </a:lnTo>
                <a:lnTo>
                  <a:pt x="580" y="163"/>
                </a:lnTo>
                <a:lnTo>
                  <a:pt x="585" y="159"/>
                </a:lnTo>
                <a:lnTo>
                  <a:pt x="590" y="159"/>
                </a:lnTo>
                <a:lnTo>
                  <a:pt x="595" y="154"/>
                </a:lnTo>
                <a:lnTo>
                  <a:pt x="600" y="154"/>
                </a:lnTo>
              </a:path>
            </a:pathLst>
          </a:custGeom>
          <a:noFill/>
          <a:ln w="127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2" name="Freeform 66">
            <a:extLst>
              <a:ext uri="{FF2B5EF4-FFF2-40B4-BE49-F238E27FC236}">
                <a16:creationId xmlns:a16="http://schemas.microsoft.com/office/drawing/2014/main" id="{8E281986-8152-40BC-972D-D21265286F34}"/>
              </a:ext>
            </a:extLst>
          </p:cNvPr>
          <p:cNvSpPr>
            <a:spLocks/>
          </p:cNvSpPr>
          <p:nvPr/>
        </p:nvSpPr>
        <p:spPr bwMode="auto">
          <a:xfrm>
            <a:off x="3961606" y="3611548"/>
            <a:ext cx="296863" cy="65087"/>
          </a:xfrm>
          <a:custGeom>
            <a:avLst/>
            <a:gdLst>
              <a:gd name="T0" fmla="*/ 4 w 302"/>
              <a:gd name="T1" fmla="*/ 53 h 58"/>
              <a:gd name="T2" fmla="*/ 14 w 302"/>
              <a:gd name="T3" fmla="*/ 53 h 58"/>
              <a:gd name="T4" fmla="*/ 24 w 302"/>
              <a:gd name="T5" fmla="*/ 48 h 58"/>
              <a:gd name="T6" fmla="*/ 33 w 302"/>
              <a:gd name="T7" fmla="*/ 39 h 58"/>
              <a:gd name="T8" fmla="*/ 43 w 302"/>
              <a:gd name="T9" fmla="*/ 34 h 58"/>
              <a:gd name="T10" fmla="*/ 52 w 302"/>
              <a:gd name="T11" fmla="*/ 29 h 58"/>
              <a:gd name="T12" fmla="*/ 62 w 302"/>
              <a:gd name="T13" fmla="*/ 24 h 58"/>
              <a:gd name="T14" fmla="*/ 72 w 302"/>
              <a:gd name="T15" fmla="*/ 24 h 58"/>
              <a:gd name="T16" fmla="*/ 81 w 302"/>
              <a:gd name="T17" fmla="*/ 19 h 58"/>
              <a:gd name="T18" fmla="*/ 91 w 302"/>
              <a:gd name="T19" fmla="*/ 15 h 58"/>
              <a:gd name="T20" fmla="*/ 100 w 302"/>
              <a:gd name="T21" fmla="*/ 10 h 58"/>
              <a:gd name="T22" fmla="*/ 110 w 302"/>
              <a:gd name="T23" fmla="*/ 10 h 58"/>
              <a:gd name="T24" fmla="*/ 119 w 302"/>
              <a:gd name="T25" fmla="*/ 5 h 58"/>
              <a:gd name="T26" fmla="*/ 129 w 302"/>
              <a:gd name="T27" fmla="*/ 5 h 58"/>
              <a:gd name="T28" fmla="*/ 139 w 302"/>
              <a:gd name="T29" fmla="*/ 0 h 58"/>
              <a:gd name="T30" fmla="*/ 148 w 302"/>
              <a:gd name="T31" fmla="*/ 0 h 58"/>
              <a:gd name="T32" fmla="*/ 158 w 302"/>
              <a:gd name="T33" fmla="*/ 0 h 58"/>
              <a:gd name="T34" fmla="*/ 167 w 302"/>
              <a:gd name="T35" fmla="*/ 0 h 58"/>
              <a:gd name="T36" fmla="*/ 177 w 302"/>
              <a:gd name="T37" fmla="*/ 0 h 58"/>
              <a:gd name="T38" fmla="*/ 187 w 302"/>
              <a:gd name="T39" fmla="*/ 0 h 58"/>
              <a:gd name="T40" fmla="*/ 196 w 302"/>
              <a:gd name="T41" fmla="*/ 0 h 58"/>
              <a:gd name="T42" fmla="*/ 206 w 302"/>
              <a:gd name="T43" fmla="*/ 0 h 58"/>
              <a:gd name="T44" fmla="*/ 215 w 302"/>
              <a:gd name="T45" fmla="*/ 0 h 58"/>
              <a:gd name="T46" fmla="*/ 225 w 302"/>
              <a:gd name="T47" fmla="*/ 0 h 58"/>
              <a:gd name="T48" fmla="*/ 235 w 302"/>
              <a:gd name="T49" fmla="*/ 5 h 58"/>
              <a:gd name="T50" fmla="*/ 244 w 302"/>
              <a:gd name="T51" fmla="*/ 5 h 58"/>
              <a:gd name="T52" fmla="*/ 254 w 302"/>
              <a:gd name="T53" fmla="*/ 5 h 58"/>
              <a:gd name="T54" fmla="*/ 263 w 302"/>
              <a:gd name="T55" fmla="*/ 10 h 58"/>
              <a:gd name="T56" fmla="*/ 273 w 302"/>
              <a:gd name="T57" fmla="*/ 10 h 58"/>
              <a:gd name="T58" fmla="*/ 283 w 302"/>
              <a:gd name="T59" fmla="*/ 10 h 58"/>
              <a:gd name="T60" fmla="*/ 292 w 302"/>
              <a:gd name="T61" fmla="*/ 15 h 58"/>
              <a:gd name="T62" fmla="*/ 302 w 302"/>
              <a:gd name="T63" fmla="*/ 1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2" h="58">
                <a:moveTo>
                  <a:pt x="0" y="58"/>
                </a:moveTo>
                <a:lnTo>
                  <a:pt x="4" y="53"/>
                </a:lnTo>
                <a:lnTo>
                  <a:pt x="9" y="53"/>
                </a:lnTo>
                <a:lnTo>
                  <a:pt x="14" y="53"/>
                </a:lnTo>
                <a:lnTo>
                  <a:pt x="19" y="48"/>
                </a:lnTo>
                <a:lnTo>
                  <a:pt x="24" y="48"/>
                </a:lnTo>
                <a:lnTo>
                  <a:pt x="28" y="43"/>
                </a:lnTo>
                <a:lnTo>
                  <a:pt x="33" y="39"/>
                </a:lnTo>
                <a:lnTo>
                  <a:pt x="38" y="39"/>
                </a:lnTo>
                <a:lnTo>
                  <a:pt x="43" y="34"/>
                </a:lnTo>
                <a:lnTo>
                  <a:pt x="48" y="34"/>
                </a:lnTo>
                <a:lnTo>
                  <a:pt x="52" y="29"/>
                </a:lnTo>
                <a:lnTo>
                  <a:pt x="57" y="29"/>
                </a:lnTo>
                <a:lnTo>
                  <a:pt x="62" y="24"/>
                </a:lnTo>
                <a:lnTo>
                  <a:pt x="67" y="24"/>
                </a:lnTo>
                <a:lnTo>
                  <a:pt x="72" y="24"/>
                </a:lnTo>
                <a:lnTo>
                  <a:pt x="76" y="19"/>
                </a:lnTo>
                <a:lnTo>
                  <a:pt x="81" y="19"/>
                </a:lnTo>
                <a:lnTo>
                  <a:pt x="86" y="15"/>
                </a:lnTo>
                <a:lnTo>
                  <a:pt x="91" y="15"/>
                </a:lnTo>
                <a:lnTo>
                  <a:pt x="96" y="15"/>
                </a:lnTo>
                <a:lnTo>
                  <a:pt x="100" y="10"/>
                </a:lnTo>
                <a:lnTo>
                  <a:pt x="105" y="10"/>
                </a:lnTo>
                <a:lnTo>
                  <a:pt x="110" y="10"/>
                </a:lnTo>
                <a:lnTo>
                  <a:pt x="115" y="10"/>
                </a:lnTo>
                <a:lnTo>
                  <a:pt x="119" y="5"/>
                </a:lnTo>
                <a:lnTo>
                  <a:pt x="124" y="5"/>
                </a:lnTo>
                <a:lnTo>
                  <a:pt x="129" y="5"/>
                </a:lnTo>
                <a:lnTo>
                  <a:pt x="134" y="5"/>
                </a:lnTo>
                <a:lnTo>
                  <a:pt x="139" y="0"/>
                </a:lnTo>
                <a:lnTo>
                  <a:pt x="143" y="0"/>
                </a:lnTo>
                <a:lnTo>
                  <a:pt x="148" y="0"/>
                </a:lnTo>
                <a:lnTo>
                  <a:pt x="153" y="0"/>
                </a:lnTo>
                <a:lnTo>
                  <a:pt x="158" y="0"/>
                </a:lnTo>
                <a:lnTo>
                  <a:pt x="163" y="0"/>
                </a:lnTo>
                <a:lnTo>
                  <a:pt x="167" y="0"/>
                </a:lnTo>
                <a:lnTo>
                  <a:pt x="172" y="0"/>
                </a:lnTo>
                <a:lnTo>
                  <a:pt x="177" y="0"/>
                </a:lnTo>
                <a:lnTo>
                  <a:pt x="182" y="0"/>
                </a:lnTo>
                <a:lnTo>
                  <a:pt x="187" y="0"/>
                </a:lnTo>
                <a:lnTo>
                  <a:pt x="191" y="0"/>
                </a:lnTo>
                <a:lnTo>
                  <a:pt x="196" y="0"/>
                </a:lnTo>
                <a:lnTo>
                  <a:pt x="201" y="0"/>
                </a:lnTo>
                <a:lnTo>
                  <a:pt x="206" y="0"/>
                </a:lnTo>
                <a:lnTo>
                  <a:pt x="211" y="0"/>
                </a:lnTo>
                <a:lnTo>
                  <a:pt x="215" y="0"/>
                </a:lnTo>
                <a:lnTo>
                  <a:pt x="220" y="0"/>
                </a:lnTo>
                <a:lnTo>
                  <a:pt x="225" y="0"/>
                </a:lnTo>
                <a:lnTo>
                  <a:pt x="230" y="0"/>
                </a:lnTo>
                <a:lnTo>
                  <a:pt x="235" y="5"/>
                </a:lnTo>
                <a:lnTo>
                  <a:pt x="239" y="5"/>
                </a:lnTo>
                <a:lnTo>
                  <a:pt x="244" y="5"/>
                </a:lnTo>
                <a:lnTo>
                  <a:pt x="249" y="5"/>
                </a:lnTo>
                <a:lnTo>
                  <a:pt x="254" y="5"/>
                </a:lnTo>
                <a:lnTo>
                  <a:pt x="259" y="5"/>
                </a:lnTo>
                <a:lnTo>
                  <a:pt x="263" y="10"/>
                </a:lnTo>
                <a:lnTo>
                  <a:pt x="268" y="10"/>
                </a:lnTo>
                <a:lnTo>
                  <a:pt x="273" y="10"/>
                </a:lnTo>
                <a:lnTo>
                  <a:pt x="278" y="10"/>
                </a:lnTo>
                <a:lnTo>
                  <a:pt x="283" y="10"/>
                </a:lnTo>
                <a:lnTo>
                  <a:pt x="287" y="15"/>
                </a:lnTo>
                <a:lnTo>
                  <a:pt x="292" y="15"/>
                </a:lnTo>
                <a:lnTo>
                  <a:pt x="297" y="15"/>
                </a:lnTo>
                <a:lnTo>
                  <a:pt x="302" y="15"/>
                </a:lnTo>
              </a:path>
            </a:pathLst>
          </a:custGeom>
          <a:noFill/>
          <a:ln w="15875"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3" name="Freeform 67">
            <a:extLst>
              <a:ext uri="{FF2B5EF4-FFF2-40B4-BE49-F238E27FC236}">
                <a16:creationId xmlns:a16="http://schemas.microsoft.com/office/drawing/2014/main" id="{2D705260-F5E3-409B-B7BB-5A142F9E2DF6}"/>
              </a:ext>
            </a:extLst>
          </p:cNvPr>
          <p:cNvSpPr>
            <a:spLocks/>
          </p:cNvSpPr>
          <p:nvPr/>
        </p:nvSpPr>
        <p:spPr bwMode="auto">
          <a:xfrm>
            <a:off x="2210594" y="3111485"/>
            <a:ext cx="588962" cy="676275"/>
          </a:xfrm>
          <a:custGeom>
            <a:avLst/>
            <a:gdLst>
              <a:gd name="T0" fmla="*/ 10 w 599"/>
              <a:gd name="T1" fmla="*/ 479 h 614"/>
              <a:gd name="T2" fmla="*/ 24 w 599"/>
              <a:gd name="T3" fmla="*/ 479 h 614"/>
              <a:gd name="T4" fmla="*/ 38 w 599"/>
              <a:gd name="T5" fmla="*/ 479 h 614"/>
              <a:gd name="T6" fmla="*/ 53 w 599"/>
              <a:gd name="T7" fmla="*/ 479 h 614"/>
              <a:gd name="T8" fmla="*/ 67 w 599"/>
              <a:gd name="T9" fmla="*/ 479 h 614"/>
              <a:gd name="T10" fmla="*/ 82 w 599"/>
              <a:gd name="T11" fmla="*/ 479 h 614"/>
              <a:gd name="T12" fmla="*/ 96 w 599"/>
              <a:gd name="T13" fmla="*/ 479 h 614"/>
              <a:gd name="T14" fmla="*/ 110 w 599"/>
              <a:gd name="T15" fmla="*/ 479 h 614"/>
              <a:gd name="T16" fmla="*/ 125 w 599"/>
              <a:gd name="T17" fmla="*/ 479 h 614"/>
              <a:gd name="T18" fmla="*/ 139 w 599"/>
              <a:gd name="T19" fmla="*/ 479 h 614"/>
              <a:gd name="T20" fmla="*/ 153 w 599"/>
              <a:gd name="T21" fmla="*/ 479 h 614"/>
              <a:gd name="T22" fmla="*/ 168 w 599"/>
              <a:gd name="T23" fmla="*/ 479 h 614"/>
              <a:gd name="T24" fmla="*/ 182 w 599"/>
              <a:gd name="T25" fmla="*/ 479 h 614"/>
              <a:gd name="T26" fmla="*/ 197 w 599"/>
              <a:gd name="T27" fmla="*/ 484 h 614"/>
              <a:gd name="T28" fmla="*/ 211 w 599"/>
              <a:gd name="T29" fmla="*/ 484 h 614"/>
              <a:gd name="T30" fmla="*/ 225 w 599"/>
              <a:gd name="T31" fmla="*/ 484 h 614"/>
              <a:gd name="T32" fmla="*/ 240 w 599"/>
              <a:gd name="T33" fmla="*/ 484 h 614"/>
              <a:gd name="T34" fmla="*/ 254 w 599"/>
              <a:gd name="T35" fmla="*/ 484 h 614"/>
              <a:gd name="T36" fmla="*/ 269 w 599"/>
              <a:gd name="T37" fmla="*/ 484 h 614"/>
              <a:gd name="T38" fmla="*/ 283 w 599"/>
              <a:gd name="T39" fmla="*/ 484 h 614"/>
              <a:gd name="T40" fmla="*/ 297 w 599"/>
              <a:gd name="T41" fmla="*/ 489 h 614"/>
              <a:gd name="T42" fmla="*/ 312 w 599"/>
              <a:gd name="T43" fmla="*/ 498 h 614"/>
              <a:gd name="T44" fmla="*/ 326 w 599"/>
              <a:gd name="T45" fmla="*/ 513 h 614"/>
              <a:gd name="T46" fmla="*/ 340 w 599"/>
              <a:gd name="T47" fmla="*/ 532 h 614"/>
              <a:gd name="T48" fmla="*/ 355 w 599"/>
              <a:gd name="T49" fmla="*/ 556 h 614"/>
              <a:gd name="T50" fmla="*/ 369 w 599"/>
              <a:gd name="T51" fmla="*/ 575 h 614"/>
              <a:gd name="T52" fmla="*/ 384 w 599"/>
              <a:gd name="T53" fmla="*/ 599 h 614"/>
              <a:gd name="T54" fmla="*/ 393 w 599"/>
              <a:gd name="T55" fmla="*/ 614 h 614"/>
              <a:gd name="T56" fmla="*/ 408 w 599"/>
              <a:gd name="T57" fmla="*/ 614 h 614"/>
              <a:gd name="T58" fmla="*/ 422 w 599"/>
              <a:gd name="T59" fmla="*/ 604 h 614"/>
              <a:gd name="T60" fmla="*/ 436 w 599"/>
              <a:gd name="T61" fmla="*/ 580 h 614"/>
              <a:gd name="T62" fmla="*/ 451 w 599"/>
              <a:gd name="T63" fmla="*/ 542 h 614"/>
              <a:gd name="T64" fmla="*/ 465 w 599"/>
              <a:gd name="T65" fmla="*/ 484 h 614"/>
              <a:gd name="T66" fmla="*/ 479 w 599"/>
              <a:gd name="T67" fmla="*/ 417 h 614"/>
              <a:gd name="T68" fmla="*/ 494 w 599"/>
              <a:gd name="T69" fmla="*/ 340 h 614"/>
              <a:gd name="T70" fmla="*/ 508 w 599"/>
              <a:gd name="T71" fmla="*/ 264 h 614"/>
              <a:gd name="T72" fmla="*/ 518 w 599"/>
              <a:gd name="T73" fmla="*/ 187 h 614"/>
              <a:gd name="T74" fmla="*/ 532 w 599"/>
              <a:gd name="T75" fmla="*/ 120 h 614"/>
              <a:gd name="T76" fmla="*/ 547 w 599"/>
              <a:gd name="T77" fmla="*/ 62 h 614"/>
              <a:gd name="T78" fmla="*/ 561 w 599"/>
              <a:gd name="T79" fmla="*/ 24 h 614"/>
              <a:gd name="T80" fmla="*/ 575 w 599"/>
              <a:gd name="T81" fmla="*/ 5 h 614"/>
              <a:gd name="T82" fmla="*/ 590 w 599"/>
              <a:gd name="T83" fmla="*/ 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9" h="614">
                <a:moveTo>
                  <a:pt x="0" y="479"/>
                </a:moveTo>
                <a:lnTo>
                  <a:pt x="5" y="479"/>
                </a:lnTo>
                <a:lnTo>
                  <a:pt x="10" y="479"/>
                </a:lnTo>
                <a:lnTo>
                  <a:pt x="14" y="479"/>
                </a:lnTo>
                <a:lnTo>
                  <a:pt x="19" y="479"/>
                </a:lnTo>
                <a:lnTo>
                  <a:pt x="24" y="479"/>
                </a:lnTo>
                <a:lnTo>
                  <a:pt x="29" y="479"/>
                </a:lnTo>
                <a:lnTo>
                  <a:pt x="34" y="479"/>
                </a:lnTo>
                <a:lnTo>
                  <a:pt x="38" y="479"/>
                </a:lnTo>
                <a:lnTo>
                  <a:pt x="43" y="479"/>
                </a:lnTo>
                <a:lnTo>
                  <a:pt x="48" y="479"/>
                </a:lnTo>
                <a:lnTo>
                  <a:pt x="53" y="479"/>
                </a:lnTo>
                <a:lnTo>
                  <a:pt x="58" y="479"/>
                </a:lnTo>
                <a:lnTo>
                  <a:pt x="62" y="479"/>
                </a:lnTo>
                <a:lnTo>
                  <a:pt x="67" y="479"/>
                </a:lnTo>
                <a:lnTo>
                  <a:pt x="72" y="479"/>
                </a:lnTo>
                <a:lnTo>
                  <a:pt x="77" y="479"/>
                </a:lnTo>
                <a:lnTo>
                  <a:pt x="82" y="479"/>
                </a:lnTo>
                <a:lnTo>
                  <a:pt x="86" y="479"/>
                </a:lnTo>
                <a:lnTo>
                  <a:pt x="91" y="479"/>
                </a:lnTo>
                <a:lnTo>
                  <a:pt x="96" y="479"/>
                </a:lnTo>
                <a:lnTo>
                  <a:pt x="101" y="479"/>
                </a:lnTo>
                <a:lnTo>
                  <a:pt x="105" y="479"/>
                </a:lnTo>
                <a:lnTo>
                  <a:pt x="110" y="479"/>
                </a:lnTo>
                <a:lnTo>
                  <a:pt x="115" y="479"/>
                </a:lnTo>
                <a:lnTo>
                  <a:pt x="120" y="479"/>
                </a:lnTo>
                <a:lnTo>
                  <a:pt x="125" y="479"/>
                </a:lnTo>
                <a:lnTo>
                  <a:pt x="129" y="479"/>
                </a:lnTo>
                <a:lnTo>
                  <a:pt x="134" y="479"/>
                </a:lnTo>
                <a:lnTo>
                  <a:pt x="139" y="479"/>
                </a:lnTo>
                <a:lnTo>
                  <a:pt x="144" y="479"/>
                </a:lnTo>
                <a:lnTo>
                  <a:pt x="149" y="479"/>
                </a:lnTo>
                <a:lnTo>
                  <a:pt x="153" y="479"/>
                </a:lnTo>
                <a:lnTo>
                  <a:pt x="158" y="479"/>
                </a:lnTo>
                <a:lnTo>
                  <a:pt x="163" y="479"/>
                </a:lnTo>
                <a:lnTo>
                  <a:pt x="168" y="479"/>
                </a:lnTo>
                <a:lnTo>
                  <a:pt x="173" y="479"/>
                </a:lnTo>
                <a:lnTo>
                  <a:pt x="177" y="479"/>
                </a:lnTo>
                <a:lnTo>
                  <a:pt x="182" y="479"/>
                </a:lnTo>
                <a:lnTo>
                  <a:pt x="187" y="479"/>
                </a:lnTo>
                <a:lnTo>
                  <a:pt x="192" y="484"/>
                </a:lnTo>
                <a:lnTo>
                  <a:pt x="197" y="484"/>
                </a:lnTo>
                <a:lnTo>
                  <a:pt x="201" y="484"/>
                </a:lnTo>
                <a:lnTo>
                  <a:pt x="206" y="484"/>
                </a:lnTo>
                <a:lnTo>
                  <a:pt x="211" y="484"/>
                </a:lnTo>
                <a:lnTo>
                  <a:pt x="216" y="484"/>
                </a:lnTo>
                <a:lnTo>
                  <a:pt x="221" y="484"/>
                </a:lnTo>
                <a:lnTo>
                  <a:pt x="225" y="484"/>
                </a:lnTo>
                <a:lnTo>
                  <a:pt x="230" y="484"/>
                </a:lnTo>
                <a:lnTo>
                  <a:pt x="235" y="484"/>
                </a:lnTo>
                <a:lnTo>
                  <a:pt x="240" y="484"/>
                </a:lnTo>
                <a:lnTo>
                  <a:pt x="245" y="484"/>
                </a:lnTo>
                <a:lnTo>
                  <a:pt x="249" y="484"/>
                </a:lnTo>
                <a:lnTo>
                  <a:pt x="254" y="484"/>
                </a:lnTo>
                <a:lnTo>
                  <a:pt x="259" y="484"/>
                </a:lnTo>
                <a:lnTo>
                  <a:pt x="264" y="484"/>
                </a:lnTo>
                <a:lnTo>
                  <a:pt x="269" y="484"/>
                </a:lnTo>
                <a:lnTo>
                  <a:pt x="273" y="484"/>
                </a:lnTo>
                <a:lnTo>
                  <a:pt x="278" y="484"/>
                </a:lnTo>
                <a:lnTo>
                  <a:pt x="283" y="484"/>
                </a:lnTo>
                <a:lnTo>
                  <a:pt x="288" y="484"/>
                </a:lnTo>
                <a:lnTo>
                  <a:pt x="292" y="484"/>
                </a:lnTo>
                <a:lnTo>
                  <a:pt x="297" y="489"/>
                </a:lnTo>
                <a:lnTo>
                  <a:pt x="302" y="489"/>
                </a:lnTo>
                <a:lnTo>
                  <a:pt x="307" y="494"/>
                </a:lnTo>
                <a:lnTo>
                  <a:pt x="312" y="498"/>
                </a:lnTo>
                <a:lnTo>
                  <a:pt x="316" y="503"/>
                </a:lnTo>
                <a:lnTo>
                  <a:pt x="321" y="508"/>
                </a:lnTo>
                <a:lnTo>
                  <a:pt x="326" y="513"/>
                </a:lnTo>
                <a:lnTo>
                  <a:pt x="331" y="518"/>
                </a:lnTo>
                <a:lnTo>
                  <a:pt x="336" y="522"/>
                </a:lnTo>
                <a:lnTo>
                  <a:pt x="340" y="532"/>
                </a:lnTo>
                <a:lnTo>
                  <a:pt x="345" y="537"/>
                </a:lnTo>
                <a:lnTo>
                  <a:pt x="350" y="546"/>
                </a:lnTo>
                <a:lnTo>
                  <a:pt x="355" y="556"/>
                </a:lnTo>
                <a:lnTo>
                  <a:pt x="360" y="561"/>
                </a:lnTo>
                <a:lnTo>
                  <a:pt x="364" y="570"/>
                </a:lnTo>
                <a:lnTo>
                  <a:pt x="369" y="575"/>
                </a:lnTo>
                <a:lnTo>
                  <a:pt x="374" y="585"/>
                </a:lnTo>
                <a:lnTo>
                  <a:pt x="379" y="590"/>
                </a:lnTo>
                <a:lnTo>
                  <a:pt x="384" y="599"/>
                </a:lnTo>
                <a:lnTo>
                  <a:pt x="388" y="604"/>
                </a:lnTo>
                <a:lnTo>
                  <a:pt x="388" y="609"/>
                </a:lnTo>
                <a:lnTo>
                  <a:pt x="393" y="614"/>
                </a:lnTo>
                <a:lnTo>
                  <a:pt x="398" y="614"/>
                </a:lnTo>
                <a:lnTo>
                  <a:pt x="403" y="614"/>
                </a:lnTo>
                <a:lnTo>
                  <a:pt x="408" y="614"/>
                </a:lnTo>
                <a:lnTo>
                  <a:pt x="412" y="614"/>
                </a:lnTo>
                <a:lnTo>
                  <a:pt x="417" y="609"/>
                </a:lnTo>
                <a:lnTo>
                  <a:pt x="422" y="604"/>
                </a:lnTo>
                <a:lnTo>
                  <a:pt x="427" y="599"/>
                </a:lnTo>
                <a:lnTo>
                  <a:pt x="432" y="590"/>
                </a:lnTo>
                <a:lnTo>
                  <a:pt x="436" y="580"/>
                </a:lnTo>
                <a:lnTo>
                  <a:pt x="441" y="570"/>
                </a:lnTo>
                <a:lnTo>
                  <a:pt x="446" y="556"/>
                </a:lnTo>
                <a:lnTo>
                  <a:pt x="451" y="542"/>
                </a:lnTo>
                <a:lnTo>
                  <a:pt x="456" y="522"/>
                </a:lnTo>
                <a:lnTo>
                  <a:pt x="460" y="503"/>
                </a:lnTo>
                <a:lnTo>
                  <a:pt x="465" y="484"/>
                </a:lnTo>
                <a:lnTo>
                  <a:pt x="470" y="465"/>
                </a:lnTo>
                <a:lnTo>
                  <a:pt x="475" y="441"/>
                </a:lnTo>
                <a:lnTo>
                  <a:pt x="479" y="417"/>
                </a:lnTo>
                <a:lnTo>
                  <a:pt x="484" y="393"/>
                </a:lnTo>
                <a:lnTo>
                  <a:pt x="489" y="369"/>
                </a:lnTo>
                <a:lnTo>
                  <a:pt x="494" y="340"/>
                </a:lnTo>
                <a:lnTo>
                  <a:pt x="499" y="316"/>
                </a:lnTo>
                <a:lnTo>
                  <a:pt x="503" y="287"/>
                </a:lnTo>
                <a:lnTo>
                  <a:pt x="508" y="264"/>
                </a:lnTo>
                <a:lnTo>
                  <a:pt x="513" y="235"/>
                </a:lnTo>
                <a:lnTo>
                  <a:pt x="518" y="211"/>
                </a:lnTo>
                <a:lnTo>
                  <a:pt x="518" y="187"/>
                </a:lnTo>
                <a:lnTo>
                  <a:pt x="523" y="163"/>
                </a:lnTo>
                <a:lnTo>
                  <a:pt x="527" y="139"/>
                </a:lnTo>
                <a:lnTo>
                  <a:pt x="532" y="120"/>
                </a:lnTo>
                <a:lnTo>
                  <a:pt x="537" y="96"/>
                </a:lnTo>
                <a:lnTo>
                  <a:pt x="542" y="81"/>
                </a:lnTo>
                <a:lnTo>
                  <a:pt x="547" y="62"/>
                </a:lnTo>
                <a:lnTo>
                  <a:pt x="551" y="48"/>
                </a:lnTo>
                <a:lnTo>
                  <a:pt x="556" y="33"/>
                </a:lnTo>
                <a:lnTo>
                  <a:pt x="561" y="24"/>
                </a:lnTo>
                <a:lnTo>
                  <a:pt x="566" y="14"/>
                </a:lnTo>
                <a:lnTo>
                  <a:pt x="571" y="5"/>
                </a:lnTo>
                <a:lnTo>
                  <a:pt x="575" y="5"/>
                </a:lnTo>
                <a:lnTo>
                  <a:pt x="580" y="0"/>
                </a:lnTo>
                <a:lnTo>
                  <a:pt x="585" y="0"/>
                </a:lnTo>
                <a:lnTo>
                  <a:pt x="590" y="5"/>
                </a:lnTo>
                <a:lnTo>
                  <a:pt x="595" y="14"/>
                </a:lnTo>
                <a:lnTo>
                  <a:pt x="599" y="24"/>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4" name="Freeform 68">
            <a:extLst>
              <a:ext uri="{FF2B5EF4-FFF2-40B4-BE49-F238E27FC236}">
                <a16:creationId xmlns:a16="http://schemas.microsoft.com/office/drawing/2014/main" id="{DA01BA62-DE75-4638-9B71-EF1DA24345C2}"/>
              </a:ext>
            </a:extLst>
          </p:cNvPr>
          <p:cNvSpPr>
            <a:spLocks/>
          </p:cNvSpPr>
          <p:nvPr/>
        </p:nvSpPr>
        <p:spPr bwMode="auto">
          <a:xfrm>
            <a:off x="2799556" y="3032110"/>
            <a:ext cx="579438" cy="1495425"/>
          </a:xfrm>
          <a:custGeom>
            <a:avLst/>
            <a:gdLst>
              <a:gd name="T0" fmla="*/ 10 w 590"/>
              <a:gd name="T1" fmla="*/ 125 h 1357"/>
              <a:gd name="T2" fmla="*/ 24 w 590"/>
              <a:gd name="T3" fmla="*/ 187 h 1357"/>
              <a:gd name="T4" fmla="*/ 39 w 590"/>
              <a:gd name="T5" fmla="*/ 283 h 1357"/>
              <a:gd name="T6" fmla="*/ 48 w 590"/>
              <a:gd name="T7" fmla="*/ 398 h 1357"/>
              <a:gd name="T8" fmla="*/ 63 w 590"/>
              <a:gd name="T9" fmla="*/ 537 h 1357"/>
              <a:gd name="T10" fmla="*/ 77 w 590"/>
              <a:gd name="T11" fmla="*/ 690 h 1357"/>
              <a:gd name="T12" fmla="*/ 91 w 590"/>
              <a:gd name="T13" fmla="*/ 853 h 1357"/>
              <a:gd name="T14" fmla="*/ 106 w 590"/>
              <a:gd name="T15" fmla="*/ 1007 h 1357"/>
              <a:gd name="T16" fmla="*/ 120 w 590"/>
              <a:gd name="T17" fmla="*/ 1146 h 1357"/>
              <a:gd name="T18" fmla="*/ 135 w 590"/>
              <a:gd name="T19" fmla="*/ 1256 h 1357"/>
              <a:gd name="T20" fmla="*/ 149 w 590"/>
              <a:gd name="T21" fmla="*/ 1328 h 1357"/>
              <a:gd name="T22" fmla="*/ 163 w 590"/>
              <a:gd name="T23" fmla="*/ 1357 h 1357"/>
              <a:gd name="T24" fmla="*/ 178 w 590"/>
              <a:gd name="T25" fmla="*/ 1338 h 1357"/>
              <a:gd name="T26" fmla="*/ 187 w 590"/>
              <a:gd name="T27" fmla="*/ 1271 h 1357"/>
              <a:gd name="T28" fmla="*/ 202 w 590"/>
              <a:gd name="T29" fmla="*/ 1165 h 1357"/>
              <a:gd name="T30" fmla="*/ 216 w 590"/>
              <a:gd name="T31" fmla="*/ 1021 h 1357"/>
              <a:gd name="T32" fmla="*/ 230 w 590"/>
              <a:gd name="T33" fmla="*/ 863 h 1357"/>
              <a:gd name="T34" fmla="*/ 245 w 590"/>
              <a:gd name="T35" fmla="*/ 690 h 1357"/>
              <a:gd name="T36" fmla="*/ 259 w 590"/>
              <a:gd name="T37" fmla="*/ 523 h 1357"/>
              <a:gd name="T38" fmla="*/ 274 w 590"/>
              <a:gd name="T39" fmla="*/ 369 h 1357"/>
              <a:gd name="T40" fmla="*/ 288 w 590"/>
              <a:gd name="T41" fmla="*/ 240 h 1357"/>
              <a:gd name="T42" fmla="*/ 302 w 590"/>
              <a:gd name="T43" fmla="*/ 134 h 1357"/>
              <a:gd name="T44" fmla="*/ 312 w 590"/>
              <a:gd name="T45" fmla="*/ 62 h 1357"/>
              <a:gd name="T46" fmla="*/ 326 w 590"/>
              <a:gd name="T47" fmla="*/ 19 h 1357"/>
              <a:gd name="T48" fmla="*/ 341 w 590"/>
              <a:gd name="T49" fmla="*/ 0 h 1357"/>
              <a:gd name="T50" fmla="*/ 355 w 590"/>
              <a:gd name="T51" fmla="*/ 9 h 1357"/>
              <a:gd name="T52" fmla="*/ 370 w 590"/>
              <a:gd name="T53" fmla="*/ 33 h 1357"/>
              <a:gd name="T54" fmla="*/ 384 w 590"/>
              <a:gd name="T55" fmla="*/ 77 h 1357"/>
              <a:gd name="T56" fmla="*/ 398 w 590"/>
              <a:gd name="T57" fmla="*/ 129 h 1357"/>
              <a:gd name="T58" fmla="*/ 413 w 590"/>
              <a:gd name="T59" fmla="*/ 192 h 1357"/>
              <a:gd name="T60" fmla="*/ 427 w 590"/>
              <a:gd name="T61" fmla="*/ 259 h 1357"/>
              <a:gd name="T62" fmla="*/ 441 w 590"/>
              <a:gd name="T63" fmla="*/ 331 h 1357"/>
              <a:gd name="T64" fmla="*/ 451 w 590"/>
              <a:gd name="T65" fmla="*/ 403 h 1357"/>
              <a:gd name="T66" fmla="*/ 465 w 590"/>
              <a:gd name="T67" fmla="*/ 475 h 1357"/>
              <a:gd name="T68" fmla="*/ 480 w 590"/>
              <a:gd name="T69" fmla="*/ 537 h 1357"/>
              <a:gd name="T70" fmla="*/ 494 w 590"/>
              <a:gd name="T71" fmla="*/ 594 h 1357"/>
              <a:gd name="T72" fmla="*/ 509 w 590"/>
              <a:gd name="T73" fmla="*/ 642 h 1357"/>
              <a:gd name="T74" fmla="*/ 523 w 590"/>
              <a:gd name="T75" fmla="*/ 681 h 1357"/>
              <a:gd name="T76" fmla="*/ 537 w 590"/>
              <a:gd name="T77" fmla="*/ 710 h 1357"/>
              <a:gd name="T78" fmla="*/ 552 w 590"/>
              <a:gd name="T79" fmla="*/ 729 h 1357"/>
              <a:gd name="T80" fmla="*/ 566 w 590"/>
              <a:gd name="T81" fmla="*/ 743 h 1357"/>
              <a:gd name="T82" fmla="*/ 580 w 590"/>
              <a:gd name="T83" fmla="*/ 748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0" h="1357">
                <a:moveTo>
                  <a:pt x="0" y="96"/>
                </a:moveTo>
                <a:lnTo>
                  <a:pt x="5" y="105"/>
                </a:lnTo>
                <a:lnTo>
                  <a:pt x="10" y="125"/>
                </a:lnTo>
                <a:lnTo>
                  <a:pt x="15" y="144"/>
                </a:lnTo>
                <a:lnTo>
                  <a:pt x="20" y="163"/>
                </a:lnTo>
                <a:lnTo>
                  <a:pt x="24" y="187"/>
                </a:lnTo>
                <a:lnTo>
                  <a:pt x="29" y="216"/>
                </a:lnTo>
                <a:lnTo>
                  <a:pt x="34" y="249"/>
                </a:lnTo>
                <a:lnTo>
                  <a:pt x="39" y="283"/>
                </a:lnTo>
                <a:lnTo>
                  <a:pt x="43" y="316"/>
                </a:lnTo>
                <a:lnTo>
                  <a:pt x="48" y="355"/>
                </a:lnTo>
                <a:lnTo>
                  <a:pt x="48" y="398"/>
                </a:lnTo>
                <a:lnTo>
                  <a:pt x="53" y="441"/>
                </a:lnTo>
                <a:lnTo>
                  <a:pt x="58" y="489"/>
                </a:lnTo>
                <a:lnTo>
                  <a:pt x="63" y="537"/>
                </a:lnTo>
                <a:lnTo>
                  <a:pt x="67" y="590"/>
                </a:lnTo>
                <a:lnTo>
                  <a:pt x="72" y="638"/>
                </a:lnTo>
                <a:lnTo>
                  <a:pt x="77" y="690"/>
                </a:lnTo>
                <a:lnTo>
                  <a:pt x="82" y="743"/>
                </a:lnTo>
                <a:lnTo>
                  <a:pt x="87" y="801"/>
                </a:lnTo>
                <a:lnTo>
                  <a:pt x="91" y="853"/>
                </a:lnTo>
                <a:lnTo>
                  <a:pt x="96" y="906"/>
                </a:lnTo>
                <a:lnTo>
                  <a:pt x="101" y="959"/>
                </a:lnTo>
                <a:lnTo>
                  <a:pt x="106" y="1007"/>
                </a:lnTo>
                <a:lnTo>
                  <a:pt x="111" y="1055"/>
                </a:lnTo>
                <a:lnTo>
                  <a:pt x="115" y="1103"/>
                </a:lnTo>
                <a:lnTo>
                  <a:pt x="120" y="1146"/>
                </a:lnTo>
                <a:lnTo>
                  <a:pt x="125" y="1184"/>
                </a:lnTo>
                <a:lnTo>
                  <a:pt x="130" y="1223"/>
                </a:lnTo>
                <a:lnTo>
                  <a:pt x="135" y="1256"/>
                </a:lnTo>
                <a:lnTo>
                  <a:pt x="139" y="1285"/>
                </a:lnTo>
                <a:lnTo>
                  <a:pt x="144" y="1309"/>
                </a:lnTo>
                <a:lnTo>
                  <a:pt x="149" y="1328"/>
                </a:lnTo>
                <a:lnTo>
                  <a:pt x="154" y="1342"/>
                </a:lnTo>
                <a:lnTo>
                  <a:pt x="159" y="1352"/>
                </a:lnTo>
                <a:lnTo>
                  <a:pt x="163" y="1357"/>
                </a:lnTo>
                <a:lnTo>
                  <a:pt x="168" y="1357"/>
                </a:lnTo>
                <a:lnTo>
                  <a:pt x="173" y="1352"/>
                </a:lnTo>
                <a:lnTo>
                  <a:pt x="178" y="1338"/>
                </a:lnTo>
                <a:lnTo>
                  <a:pt x="178" y="1323"/>
                </a:lnTo>
                <a:lnTo>
                  <a:pt x="183" y="1299"/>
                </a:lnTo>
                <a:lnTo>
                  <a:pt x="187" y="1271"/>
                </a:lnTo>
                <a:lnTo>
                  <a:pt x="192" y="1242"/>
                </a:lnTo>
                <a:lnTo>
                  <a:pt x="197" y="1203"/>
                </a:lnTo>
                <a:lnTo>
                  <a:pt x="202" y="1165"/>
                </a:lnTo>
                <a:lnTo>
                  <a:pt x="207" y="1122"/>
                </a:lnTo>
                <a:lnTo>
                  <a:pt x="211" y="1074"/>
                </a:lnTo>
                <a:lnTo>
                  <a:pt x="216" y="1021"/>
                </a:lnTo>
                <a:lnTo>
                  <a:pt x="221" y="968"/>
                </a:lnTo>
                <a:lnTo>
                  <a:pt x="226" y="916"/>
                </a:lnTo>
                <a:lnTo>
                  <a:pt x="230" y="863"/>
                </a:lnTo>
                <a:lnTo>
                  <a:pt x="235" y="805"/>
                </a:lnTo>
                <a:lnTo>
                  <a:pt x="240" y="748"/>
                </a:lnTo>
                <a:lnTo>
                  <a:pt x="245" y="690"/>
                </a:lnTo>
                <a:lnTo>
                  <a:pt x="250" y="633"/>
                </a:lnTo>
                <a:lnTo>
                  <a:pt x="254" y="575"/>
                </a:lnTo>
                <a:lnTo>
                  <a:pt x="259" y="523"/>
                </a:lnTo>
                <a:lnTo>
                  <a:pt x="264" y="470"/>
                </a:lnTo>
                <a:lnTo>
                  <a:pt x="269" y="417"/>
                </a:lnTo>
                <a:lnTo>
                  <a:pt x="274" y="369"/>
                </a:lnTo>
                <a:lnTo>
                  <a:pt x="278" y="321"/>
                </a:lnTo>
                <a:lnTo>
                  <a:pt x="283" y="278"/>
                </a:lnTo>
                <a:lnTo>
                  <a:pt x="288" y="240"/>
                </a:lnTo>
                <a:lnTo>
                  <a:pt x="293" y="201"/>
                </a:lnTo>
                <a:lnTo>
                  <a:pt x="298" y="168"/>
                </a:lnTo>
                <a:lnTo>
                  <a:pt x="302" y="134"/>
                </a:lnTo>
                <a:lnTo>
                  <a:pt x="307" y="105"/>
                </a:lnTo>
                <a:lnTo>
                  <a:pt x="307" y="81"/>
                </a:lnTo>
                <a:lnTo>
                  <a:pt x="312" y="62"/>
                </a:lnTo>
                <a:lnTo>
                  <a:pt x="317" y="43"/>
                </a:lnTo>
                <a:lnTo>
                  <a:pt x="322" y="29"/>
                </a:lnTo>
                <a:lnTo>
                  <a:pt x="326" y="19"/>
                </a:lnTo>
                <a:lnTo>
                  <a:pt x="331" y="9"/>
                </a:lnTo>
                <a:lnTo>
                  <a:pt x="336" y="5"/>
                </a:lnTo>
                <a:lnTo>
                  <a:pt x="341" y="0"/>
                </a:lnTo>
                <a:lnTo>
                  <a:pt x="346" y="0"/>
                </a:lnTo>
                <a:lnTo>
                  <a:pt x="350" y="5"/>
                </a:lnTo>
                <a:lnTo>
                  <a:pt x="355" y="9"/>
                </a:lnTo>
                <a:lnTo>
                  <a:pt x="360" y="14"/>
                </a:lnTo>
                <a:lnTo>
                  <a:pt x="365" y="24"/>
                </a:lnTo>
                <a:lnTo>
                  <a:pt x="370" y="33"/>
                </a:lnTo>
                <a:lnTo>
                  <a:pt x="374" y="48"/>
                </a:lnTo>
                <a:lnTo>
                  <a:pt x="379" y="62"/>
                </a:lnTo>
                <a:lnTo>
                  <a:pt x="384" y="77"/>
                </a:lnTo>
                <a:lnTo>
                  <a:pt x="389" y="91"/>
                </a:lnTo>
                <a:lnTo>
                  <a:pt x="394" y="110"/>
                </a:lnTo>
                <a:lnTo>
                  <a:pt x="398" y="129"/>
                </a:lnTo>
                <a:lnTo>
                  <a:pt x="403" y="149"/>
                </a:lnTo>
                <a:lnTo>
                  <a:pt x="408" y="172"/>
                </a:lnTo>
                <a:lnTo>
                  <a:pt x="413" y="192"/>
                </a:lnTo>
                <a:lnTo>
                  <a:pt x="417" y="216"/>
                </a:lnTo>
                <a:lnTo>
                  <a:pt x="422" y="240"/>
                </a:lnTo>
                <a:lnTo>
                  <a:pt x="427" y="259"/>
                </a:lnTo>
                <a:lnTo>
                  <a:pt x="432" y="283"/>
                </a:lnTo>
                <a:lnTo>
                  <a:pt x="437" y="307"/>
                </a:lnTo>
                <a:lnTo>
                  <a:pt x="441" y="331"/>
                </a:lnTo>
                <a:lnTo>
                  <a:pt x="441" y="355"/>
                </a:lnTo>
                <a:lnTo>
                  <a:pt x="446" y="379"/>
                </a:lnTo>
                <a:lnTo>
                  <a:pt x="451" y="403"/>
                </a:lnTo>
                <a:lnTo>
                  <a:pt x="456" y="427"/>
                </a:lnTo>
                <a:lnTo>
                  <a:pt x="461" y="451"/>
                </a:lnTo>
                <a:lnTo>
                  <a:pt x="465" y="475"/>
                </a:lnTo>
                <a:lnTo>
                  <a:pt x="470" y="494"/>
                </a:lnTo>
                <a:lnTo>
                  <a:pt x="475" y="518"/>
                </a:lnTo>
                <a:lnTo>
                  <a:pt x="480" y="537"/>
                </a:lnTo>
                <a:lnTo>
                  <a:pt x="485" y="556"/>
                </a:lnTo>
                <a:lnTo>
                  <a:pt x="489" y="575"/>
                </a:lnTo>
                <a:lnTo>
                  <a:pt x="494" y="594"/>
                </a:lnTo>
                <a:lnTo>
                  <a:pt x="499" y="609"/>
                </a:lnTo>
                <a:lnTo>
                  <a:pt x="504" y="628"/>
                </a:lnTo>
                <a:lnTo>
                  <a:pt x="509" y="642"/>
                </a:lnTo>
                <a:lnTo>
                  <a:pt x="513" y="657"/>
                </a:lnTo>
                <a:lnTo>
                  <a:pt x="518" y="666"/>
                </a:lnTo>
                <a:lnTo>
                  <a:pt x="523" y="681"/>
                </a:lnTo>
                <a:lnTo>
                  <a:pt x="528" y="690"/>
                </a:lnTo>
                <a:lnTo>
                  <a:pt x="533" y="700"/>
                </a:lnTo>
                <a:lnTo>
                  <a:pt x="537" y="710"/>
                </a:lnTo>
                <a:lnTo>
                  <a:pt x="542" y="719"/>
                </a:lnTo>
                <a:lnTo>
                  <a:pt x="547" y="724"/>
                </a:lnTo>
                <a:lnTo>
                  <a:pt x="552" y="729"/>
                </a:lnTo>
                <a:lnTo>
                  <a:pt x="557" y="733"/>
                </a:lnTo>
                <a:lnTo>
                  <a:pt x="561" y="738"/>
                </a:lnTo>
                <a:lnTo>
                  <a:pt x="566" y="743"/>
                </a:lnTo>
                <a:lnTo>
                  <a:pt x="571" y="748"/>
                </a:lnTo>
                <a:lnTo>
                  <a:pt x="576" y="748"/>
                </a:lnTo>
                <a:lnTo>
                  <a:pt x="580" y="748"/>
                </a:lnTo>
                <a:lnTo>
                  <a:pt x="585" y="748"/>
                </a:lnTo>
                <a:lnTo>
                  <a:pt x="590" y="748"/>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5" name="Freeform 69">
            <a:extLst>
              <a:ext uri="{FF2B5EF4-FFF2-40B4-BE49-F238E27FC236}">
                <a16:creationId xmlns:a16="http://schemas.microsoft.com/office/drawing/2014/main" id="{40E04276-D00F-42C1-8216-758D91F9B8C0}"/>
              </a:ext>
            </a:extLst>
          </p:cNvPr>
          <p:cNvSpPr>
            <a:spLocks/>
          </p:cNvSpPr>
          <p:nvPr/>
        </p:nvSpPr>
        <p:spPr bwMode="auto">
          <a:xfrm>
            <a:off x="3378994" y="3511535"/>
            <a:ext cx="587375" cy="344488"/>
          </a:xfrm>
          <a:custGeom>
            <a:avLst/>
            <a:gdLst>
              <a:gd name="T0" fmla="*/ 10 w 599"/>
              <a:gd name="T1" fmla="*/ 312 h 312"/>
              <a:gd name="T2" fmla="*/ 24 w 599"/>
              <a:gd name="T3" fmla="*/ 312 h 312"/>
              <a:gd name="T4" fmla="*/ 38 w 599"/>
              <a:gd name="T5" fmla="*/ 302 h 312"/>
              <a:gd name="T6" fmla="*/ 53 w 599"/>
              <a:gd name="T7" fmla="*/ 293 h 312"/>
              <a:gd name="T8" fmla="*/ 67 w 599"/>
              <a:gd name="T9" fmla="*/ 283 h 312"/>
              <a:gd name="T10" fmla="*/ 82 w 599"/>
              <a:gd name="T11" fmla="*/ 269 h 312"/>
              <a:gd name="T12" fmla="*/ 96 w 599"/>
              <a:gd name="T13" fmla="*/ 250 h 312"/>
              <a:gd name="T14" fmla="*/ 110 w 599"/>
              <a:gd name="T15" fmla="*/ 226 h 312"/>
              <a:gd name="T16" fmla="*/ 120 w 599"/>
              <a:gd name="T17" fmla="*/ 202 h 312"/>
              <a:gd name="T18" fmla="*/ 134 w 599"/>
              <a:gd name="T19" fmla="*/ 178 h 312"/>
              <a:gd name="T20" fmla="*/ 149 w 599"/>
              <a:gd name="T21" fmla="*/ 149 h 312"/>
              <a:gd name="T22" fmla="*/ 163 w 599"/>
              <a:gd name="T23" fmla="*/ 120 h 312"/>
              <a:gd name="T24" fmla="*/ 177 w 599"/>
              <a:gd name="T25" fmla="*/ 96 h 312"/>
              <a:gd name="T26" fmla="*/ 192 w 599"/>
              <a:gd name="T27" fmla="*/ 72 h 312"/>
              <a:gd name="T28" fmla="*/ 206 w 599"/>
              <a:gd name="T29" fmla="*/ 48 h 312"/>
              <a:gd name="T30" fmla="*/ 221 w 599"/>
              <a:gd name="T31" fmla="*/ 34 h 312"/>
              <a:gd name="T32" fmla="*/ 235 w 599"/>
              <a:gd name="T33" fmla="*/ 19 h 312"/>
              <a:gd name="T34" fmla="*/ 249 w 599"/>
              <a:gd name="T35" fmla="*/ 10 h 312"/>
              <a:gd name="T36" fmla="*/ 264 w 599"/>
              <a:gd name="T37" fmla="*/ 5 h 312"/>
              <a:gd name="T38" fmla="*/ 278 w 599"/>
              <a:gd name="T39" fmla="*/ 0 h 312"/>
              <a:gd name="T40" fmla="*/ 293 w 599"/>
              <a:gd name="T41" fmla="*/ 5 h 312"/>
              <a:gd name="T42" fmla="*/ 307 w 599"/>
              <a:gd name="T43" fmla="*/ 10 h 312"/>
              <a:gd name="T44" fmla="*/ 321 w 599"/>
              <a:gd name="T45" fmla="*/ 19 h 312"/>
              <a:gd name="T46" fmla="*/ 336 w 599"/>
              <a:gd name="T47" fmla="*/ 29 h 312"/>
              <a:gd name="T48" fmla="*/ 350 w 599"/>
              <a:gd name="T49" fmla="*/ 43 h 312"/>
              <a:gd name="T50" fmla="*/ 364 w 599"/>
              <a:gd name="T51" fmla="*/ 58 h 312"/>
              <a:gd name="T52" fmla="*/ 374 w 599"/>
              <a:gd name="T53" fmla="*/ 72 h 312"/>
              <a:gd name="T54" fmla="*/ 388 w 599"/>
              <a:gd name="T55" fmla="*/ 91 h 312"/>
              <a:gd name="T56" fmla="*/ 403 w 599"/>
              <a:gd name="T57" fmla="*/ 106 h 312"/>
              <a:gd name="T58" fmla="*/ 417 w 599"/>
              <a:gd name="T59" fmla="*/ 120 h 312"/>
              <a:gd name="T60" fmla="*/ 432 w 599"/>
              <a:gd name="T61" fmla="*/ 134 h 312"/>
              <a:gd name="T62" fmla="*/ 446 w 599"/>
              <a:gd name="T63" fmla="*/ 144 h 312"/>
              <a:gd name="T64" fmla="*/ 460 w 599"/>
              <a:gd name="T65" fmla="*/ 154 h 312"/>
              <a:gd name="T66" fmla="*/ 475 w 599"/>
              <a:gd name="T67" fmla="*/ 158 h 312"/>
              <a:gd name="T68" fmla="*/ 489 w 599"/>
              <a:gd name="T69" fmla="*/ 163 h 312"/>
              <a:gd name="T70" fmla="*/ 504 w 599"/>
              <a:gd name="T71" fmla="*/ 168 h 312"/>
              <a:gd name="T72" fmla="*/ 518 w 599"/>
              <a:gd name="T73" fmla="*/ 168 h 312"/>
              <a:gd name="T74" fmla="*/ 532 w 599"/>
              <a:gd name="T75" fmla="*/ 168 h 312"/>
              <a:gd name="T76" fmla="*/ 547 w 599"/>
              <a:gd name="T77" fmla="*/ 163 h 312"/>
              <a:gd name="T78" fmla="*/ 561 w 599"/>
              <a:gd name="T79" fmla="*/ 163 h 312"/>
              <a:gd name="T80" fmla="*/ 575 w 599"/>
              <a:gd name="T81" fmla="*/ 154 h 312"/>
              <a:gd name="T82" fmla="*/ 590 w 599"/>
              <a:gd name="T83" fmla="*/ 14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9" h="312">
                <a:moveTo>
                  <a:pt x="0" y="312"/>
                </a:moveTo>
                <a:lnTo>
                  <a:pt x="5" y="312"/>
                </a:lnTo>
                <a:lnTo>
                  <a:pt x="10" y="312"/>
                </a:lnTo>
                <a:lnTo>
                  <a:pt x="14" y="312"/>
                </a:lnTo>
                <a:lnTo>
                  <a:pt x="19" y="312"/>
                </a:lnTo>
                <a:lnTo>
                  <a:pt x="24" y="312"/>
                </a:lnTo>
                <a:lnTo>
                  <a:pt x="29" y="307"/>
                </a:lnTo>
                <a:lnTo>
                  <a:pt x="34" y="307"/>
                </a:lnTo>
                <a:lnTo>
                  <a:pt x="38" y="302"/>
                </a:lnTo>
                <a:lnTo>
                  <a:pt x="43" y="302"/>
                </a:lnTo>
                <a:lnTo>
                  <a:pt x="48" y="297"/>
                </a:lnTo>
                <a:lnTo>
                  <a:pt x="53" y="293"/>
                </a:lnTo>
                <a:lnTo>
                  <a:pt x="58" y="293"/>
                </a:lnTo>
                <a:lnTo>
                  <a:pt x="62" y="288"/>
                </a:lnTo>
                <a:lnTo>
                  <a:pt x="67" y="283"/>
                </a:lnTo>
                <a:lnTo>
                  <a:pt x="72" y="278"/>
                </a:lnTo>
                <a:lnTo>
                  <a:pt x="77" y="274"/>
                </a:lnTo>
                <a:lnTo>
                  <a:pt x="82" y="269"/>
                </a:lnTo>
                <a:lnTo>
                  <a:pt x="86" y="264"/>
                </a:lnTo>
                <a:lnTo>
                  <a:pt x="91" y="254"/>
                </a:lnTo>
                <a:lnTo>
                  <a:pt x="96" y="250"/>
                </a:lnTo>
                <a:lnTo>
                  <a:pt x="101" y="240"/>
                </a:lnTo>
                <a:lnTo>
                  <a:pt x="106" y="235"/>
                </a:lnTo>
                <a:lnTo>
                  <a:pt x="110" y="226"/>
                </a:lnTo>
                <a:lnTo>
                  <a:pt x="110" y="221"/>
                </a:lnTo>
                <a:lnTo>
                  <a:pt x="115" y="211"/>
                </a:lnTo>
                <a:lnTo>
                  <a:pt x="120" y="202"/>
                </a:lnTo>
                <a:lnTo>
                  <a:pt x="125" y="192"/>
                </a:lnTo>
                <a:lnTo>
                  <a:pt x="130" y="182"/>
                </a:lnTo>
                <a:lnTo>
                  <a:pt x="134" y="178"/>
                </a:lnTo>
                <a:lnTo>
                  <a:pt x="139" y="168"/>
                </a:lnTo>
                <a:lnTo>
                  <a:pt x="144" y="158"/>
                </a:lnTo>
                <a:lnTo>
                  <a:pt x="149" y="149"/>
                </a:lnTo>
                <a:lnTo>
                  <a:pt x="154" y="139"/>
                </a:lnTo>
                <a:lnTo>
                  <a:pt x="158" y="130"/>
                </a:lnTo>
                <a:lnTo>
                  <a:pt x="163" y="120"/>
                </a:lnTo>
                <a:lnTo>
                  <a:pt x="168" y="110"/>
                </a:lnTo>
                <a:lnTo>
                  <a:pt x="173" y="101"/>
                </a:lnTo>
                <a:lnTo>
                  <a:pt x="177" y="96"/>
                </a:lnTo>
                <a:lnTo>
                  <a:pt x="182" y="87"/>
                </a:lnTo>
                <a:lnTo>
                  <a:pt x="187" y="77"/>
                </a:lnTo>
                <a:lnTo>
                  <a:pt x="192" y="72"/>
                </a:lnTo>
                <a:lnTo>
                  <a:pt x="197" y="63"/>
                </a:lnTo>
                <a:lnTo>
                  <a:pt x="201" y="58"/>
                </a:lnTo>
                <a:lnTo>
                  <a:pt x="206" y="48"/>
                </a:lnTo>
                <a:lnTo>
                  <a:pt x="211" y="43"/>
                </a:lnTo>
                <a:lnTo>
                  <a:pt x="216" y="39"/>
                </a:lnTo>
                <a:lnTo>
                  <a:pt x="221" y="34"/>
                </a:lnTo>
                <a:lnTo>
                  <a:pt x="225" y="29"/>
                </a:lnTo>
                <a:lnTo>
                  <a:pt x="230" y="24"/>
                </a:lnTo>
                <a:lnTo>
                  <a:pt x="235" y="19"/>
                </a:lnTo>
                <a:lnTo>
                  <a:pt x="240" y="15"/>
                </a:lnTo>
                <a:lnTo>
                  <a:pt x="245" y="10"/>
                </a:lnTo>
                <a:lnTo>
                  <a:pt x="249" y="10"/>
                </a:lnTo>
                <a:lnTo>
                  <a:pt x="254" y="5"/>
                </a:lnTo>
                <a:lnTo>
                  <a:pt x="259" y="5"/>
                </a:lnTo>
                <a:lnTo>
                  <a:pt x="264" y="5"/>
                </a:lnTo>
                <a:lnTo>
                  <a:pt x="269" y="0"/>
                </a:lnTo>
                <a:lnTo>
                  <a:pt x="273" y="0"/>
                </a:lnTo>
                <a:lnTo>
                  <a:pt x="278" y="0"/>
                </a:lnTo>
                <a:lnTo>
                  <a:pt x="283" y="0"/>
                </a:lnTo>
                <a:lnTo>
                  <a:pt x="288" y="0"/>
                </a:lnTo>
                <a:lnTo>
                  <a:pt x="293" y="5"/>
                </a:lnTo>
                <a:lnTo>
                  <a:pt x="297" y="5"/>
                </a:lnTo>
                <a:lnTo>
                  <a:pt x="302" y="5"/>
                </a:lnTo>
                <a:lnTo>
                  <a:pt x="307" y="10"/>
                </a:lnTo>
                <a:lnTo>
                  <a:pt x="312" y="10"/>
                </a:lnTo>
                <a:lnTo>
                  <a:pt x="317" y="15"/>
                </a:lnTo>
                <a:lnTo>
                  <a:pt x="321" y="19"/>
                </a:lnTo>
                <a:lnTo>
                  <a:pt x="326" y="19"/>
                </a:lnTo>
                <a:lnTo>
                  <a:pt x="331" y="24"/>
                </a:lnTo>
                <a:lnTo>
                  <a:pt x="336" y="29"/>
                </a:lnTo>
                <a:lnTo>
                  <a:pt x="341" y="34"/>
                </a:lnTo>
                <a:lnTo>
                  <a:pt x="345" y="39"/>
                </a:lnTo>
                <a:lnTo>
                  <a:pt x="350" y="43"/>
                </a:lnTo>
                <a:lnTo>
                  <a:pt x="355" y="48"/>
                </a:lnTo>
                <a:lnTo>
                  <a:pt x="360" y="53"/>
                </a:lnTo>
                <a:lnTo>
                  <a:pt x="364" y="58"/>
                </a:lnTo>
                <a:lnTo>
                  <a:pt x="369" y="63"/>
                </a:lnTo>
                <a:lnTo>
                  <a:pt x="369" y="67"/>
                </a:lnTo>
                <a:lnTo>
                  <a:pt x="374" y="72"/>
                </a:lnTo>
                <a:lnTo>
                  <a:pt x="379" y="77"/>
                </a:lnTo>
                <a:lnTo>
                  <a:pt x="384" y="87"/>
                </a:lnTo>
                <a:lnTo>
                  <a:pt x="388" y="91"/>
                </a:lnTo>
                <a:lnTo>
                  <a:pt x="393" y="96"/>
                </a:lnTo>
                <a:lnTo>
                  <a:pt x="398" y="101"/>
                </a:lnTo>
                <a:lnTo>
                  <a:pt x="403" y="106"/>
                </a:lnTo>
                <a:lnTo>
                  <a:pt x="408" y="110"/>
                </a:lnTo>
                <a:lnTo>
                  <a:pt x="412" y="115"/>
                </a:lnTo>
                <a:lnTo>
                  <a:pt x="417" y="120"/>
                </a:lnTo>
                <a:lnTo>
                  <a:pt x="422" y="125"/>
                </a:lnTo>
                <a:lnTo>
                  <a:pt x="427" y="130"/>
                </a:lnTo>
                <a:lnTo>
                  <a:pt x="432" y="134"/>
                </a:lnTo>
                <a:lnTo>
                  <a:pt x="436" y="139"/>
                </a:lnTo>
                <a:lnTo>
                  <a:pt x="441" y="139"/>
                </a:lnTo>
                <a:lnTo>
                  <a:pt x="446" y="144"/>
                </a:lnTo>
                <a:lnTo>
                  <a:pt x="451" y="149"/>
                </a:lnTo>
                <a:lnTo>
                  <a:pt x="456" y="149"/>
                </a:lnTo>
                <a:lnTo>
                  <a:pt x="460" y="154"/>
                </a:lnTo>
                <a:lnTo>
                  <a:pt x="465" y="154"/>
                </a:lnTo>
                <a:lnTo>
                  <a:pt x="470" y="158"/>
                </a:lnTo>
                <a:lnTo>
                  <a:pt x="475" y="158"/>
                </a:lnTo>
                <a:lnTo>
                  <a:pt x="480" y="163"/>
                </a:lnTo>
                <a:lnTo>
                  <a:pt x="484" y="163"/>
                </a:lnTo>
                <a:lnTo>
                  <a:pt x="489" y="163"/>
                </a:lnTo>
                <a:lnTo>
                  <a:pt x="494" y="168"/>
                </a:lnTo>
                <a:lnTo>
                  <a:pt x="499" y="168"/>
                </a:lnTo>
                <a:lnTo>
                  <a:pt x="504" y="168"/>
                </a:lnTo>
                <a:lnTo>
                  <a:pt x="508" y="168"/>
                </a:lnTo>
                <a:lnTo>
                  <a:pt x="513" y="168"/>
                </a:lnTo>
                <a:lnTo>
                  <a:pt x="518" y="168"/>
                </a:lnTo>
                <a:lnTo>
                  <a:pt x="523" y="168"/>
                </a:lnTo>
                <a:lnTo>
                  <a:pt x="527" y="168"/>
                </a:lnTo>
                <a:lnTo>
                  <a:pt x="532" y="168"/>
                </a:lnTo>
                <a:lnTo>
                  <a:pt x="537" y="168"/>
                </a:lnTo>
                <a:lnTo>
                  <a:pt x="542" y="168"/>
                </a:lnTo>
                <a:lnTo>
                  <a:pt x="547" y="163"/>
                </a:lnTo>
                <a:lnTo>
                  <a:pt x="551" y="163"/>
                </a:lnTo>
                <a:lnTo>
                  <a:pt x="556" y="163"/>
                </a:lnTo>
                <a:lnTo>
                  <a:pt x="561" y="163"/>
                </a:lnTo>
                <a:lnTo>
                  <a:pt x="566" y="158"/>
                </a:lnTo>
                <a:lnTo>
                  <a:pt x="571" y="158"/>
                </a:lnTo>
                <a:lnTo>
                  <a:pt x="575" y="154"/>
                </a:lnTo>
                <a:lnTo>
                  <a:pt x="580" y="154"/>
                </a:lnTo>
                <a:lnTo>
                  <a:pt x="585" y="154"/>
                </a:lnTo>
                <a:lnTo>
                  <a:pt x="590" y="149"/>
                </a:lnTo>
                <a:lnTo>
                  <a:pt x="595" y="149"/>
                </a:lnTo>
                <a:lnTo>
                  <a:pt x="599" y="144"/>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6" name="Freeform 70">
            <a:extLst>
              <a:ext uri="{FF2B5EF4-FFF2-40B4-BE49-F238E27FC236}">
                <a16:creationId xmlns:a16="http://schemas.microsoft.com/office/drawing/2014/main" id="{DAE676ED-C005-4532-90EF-1285B36A72EC}"/>
              </a:ext>
            </a:extLst>
          </p:cNvPr>
          <p:cNvSpPr>
            <a:spLocks/>
          </p:cNvSpPr>
          <p:nvPr/>
        </p:nvSpPr>
        <p:spPr bwMode="auto">
          <a:xfrm>
            <a:off x="3966369" y="3608373"/>
            <a:ext cx="292100" cy="61912"/>
          </a:xfrm>
          <a:custGeom>
            <a:avLst/>
            <a:gdLst>
              <a:gd name="T0" fmla="*/ 0 w 298"/>
              <a:gd name="T1" fmla="*/ 57 h 57"/>
              <a:gd name="T2" fmla="*/ 5 w 298"/>
              <a:gd name="T3" fmla="*/ 57 h 57"/>
              <a:gd name="T4" fmla="*/ 10 w 298"/>
              <a:gd name="T5" fmla="*/ 52 h 57"/>
              <a:gd name="T6" fmla="*/ 15 w 298"/>
              <a:gd name="T7" fmla="*/ 52 h 57"/>
              <a:gd name="T8" fmla="*/ 20 w 298"/>
              <a:gd name="T9" fmla="*/ 47 h 57"/>
              <a:gd name="T10" fmla="*/ 24 w 298"/>
              <a:gd name="T11" fmla="*/ 47 h 57"/>
              <a:gd name="T12" fmla="*/ 29 w 298"/>
              <a:gd name="T13" fmla="*/ 43 h 57"/>
              <a:gd name="T14" fmla="*/ 34 w 298"/>
              <a:gd name="T15" fmla="*/ 38 h 57"/>
              <a:gd name="T16" fmla="*/ 39 w 298"/>
              <a:gd name="T17" fmla="*/ 38 h 57"/>
              <a:gd name="T18" fmla="*/ 44 w 298"/>
              <a:gd name="T19" fmla="*/ 33 h 57"/>
              <a:gd name="T20" fmla="*/ 48 w 298"/>
              <a:gd name="T21" fmla="*/ 33 h 57"/>
              <a:gd name="T22" fmla="*/ 53 w 298"/>
              <a:gd name="T23" fmla="*/ 33 h 57"/>
              <a:gd name="T24" fmla="*/ 58 w 298"/>
              <a:gd name="T25" fmla="*/ 28 h 57"/>
              <a:gd name="T26" fmla="*/ 63 w 298"/>
              <a:gd name="T27" fmla="*/ 28 h 57"/>
              <a:gd name="T28" fmla="*/ 68 w 298"/>
              <a:gd name="T29" fmla="*/ 23 h 57"/>
              <a:gd name="T30" fmla="*/ 72 w 298"/>
              <a:gd name="T31" fmla="*/ 23 h 57"/>
              <a:gd name="T32" fmla="*/ 77 w 298"/>
              <a:gd name="T33" fmla="*/ 19 h 57"/>
              <a:gd name="T34" fmla="*/ 82 w 298"/>
              <a:gd name="T35" fmla="*/ 19 h 57"/>
              <a:gd name="T36" fmla="*/ 87 w 298"/>
              <a:gd name="T37" fmla="*/ 19 h 57"/>
              <a:gd name="T38" fmla="*/ 92 w 298"/>
              <a:gd name="T39" fmla="*/ 14 h 57"/>
              <a:gd name="T40" fmla="*/ 96 w 298"/>
              <a:gd name="T41" fmla="*/ 14 h 57"/>
              <a:gd name="T42" fmla="*/ 101 w 298"/>
              <a:gd name="T43" fmla="*/ 14 h 57"/>
              <a:gd name="T44" fmla="*/ 106 w 298"/>
              <a:gd name="T45" fmla="*/ 14 h 57"/>
              <a:gd name="T46" fmla="*/ 111 w 298"/>
              <a:gd name="T47" fmla="*/ 9 h 57"/>
              <a:gd name="T48" fmla="*/ 115 w 298"/>
              <a:gd name="T49" fmla="*/ 9 h 57"/>
              <a:gd name="T50" fmla="*/ 120 w 298"/>
              <a:gd name="T51" fmla="*/ 9 h 57"/>
              <a:gd name="T52" fmla="*/ 125 w 298"/>
              <a:gd name="T53" fmla="*/ 9 h 57"/>
              <a:gd name="T54" fmla="*/ 130 w 298"/>
              <a:gd name="T55" fmla="*/ 4 h 57"/>
              <a:gd name="T56" fmla="*/ 135 w 298"/>
              <a:gd name="T57" fmla="*/ 4 h 57"/>
              <a:gd name="T58" fmla="*/ 139 w 298"/>
              <a:gd name="T59" fmla="*/ 4 h 57"/>
              <a:gd name="T60" fmla="*/ 144 w 298"/>
              <a:gd name="T61" fmla="*/ 4 h 57"/>
              <a:gd name="T62" fmla="*/ 149 w 298"/>
              <a:gd name="T63" fmla="*/ 4 h 57"/>
              <a:gd name="T64" fmla="*/ 154 w 298"/>
              <a:gd name="T65" fmla="*/ 4 h 57"/>
              <a:gd name="T66" fmla="*/ 159 w 298"/>
              <a:gd name="T67" fmla="*/ 4 h 57"/>
              <a:gd name="T68" fmla="*/ 163 w 298"/>
              <a:gd name="T69" fmla="*/ 0 h 57"/>
              <a:gd name="T70" fmla="*/ 168 w 298"/>
              <a:gd name="T71" fmla="*/ 0 h 57"/>
              <a:gd name="T72" fmla="*/ 173 w 298"/>
              <a:gd name="T73" fmla="*/ 0 h 57"/>
              <a:gd name="T74" fmla="*/ 178 w 298"/>
              <a:gd name="T75" fmla="*/ 0 h 57"/>
              <a:gd name="T76" fmla="*/ 183 w 298"/>
              <a:gd name="T77" fmla="*/ 0 h 57"/>
              <a:gd name="T78" fmla="*/ 187 w 298"/>
              <a:gd name="T79" fmla="*/ 0 h 57"/>
              <a:gd name="T80" fmla="*/ 192 w 298"/>
              <a:gd name="T81" fmla="*/ 0 h 57"/>
              <a:gd name="T82" fmla="*/ 197 w 298"/>
              <a:gd name="T83" fmla="*/ 4 h 57"/>
              <a:gd name="T84" fmla="*/ 202 w 298"/>
              <a:gd name="T85" fmla="*/ 4 h 57"/>
              <a:gd name="T86" fmla="*/ 207 w 298"/>
              <a:gd name="T87" fmla="*/ 4 h 57"/>
              <a:gd name="T88" fmla="*/ 211 w 298"/>
              <a:gd name="T89" fmla="*/ 4 h 57"/>
              <a:gd name="T90" fmla="*/ 216 w 298"/>
              <a:gd name="T91" fmla="*/ 4 h 57"/>
              <a:gd name="T92" fmla="*/ 221 w 298"/>
              <a:gd name="T93" fmla="*/ 4 h 57"/>
              <a:gd name="T94" fmla="*/ 226 w 298"/>
              <a:gd name="T95" fmla="*/ 4 h 57"/>
              <a:gd name="T96" fmla="*/ 231 w 298"/>
              <a:gd name="T97" fmla="*/ 4 h 57"/>
              <a:gd name="T98" fmla="*/ 235 w 298"/>
              <a:gd name="T99" fmla="*/ 4 h 57"/>
              <a:gd name="T100" fmla="*/ 240 w 298"/>
              <a:gd name="T101" fmla="*/ 9 h 57"/>
              <a:gd name="T102" fmla="*/ 245 w 298"/>
              <a:gd name="T103" fmla="*/ 9 h 57"/>
              <a:gd name="T104" fmla="*/ 250 w 298"/>
              <a:gd name="T105" fmla="*/ 9 h 57"/>
              <a:gd name="T106" fmla="*/ 255 w 298"/>
              <a:gd name="T107" fmla="*/ 9 h 57"/>
              <a:gd name="T108" fmla="*/ 259 w 298"/>
              <a:gd name="T109" fmla="*/ 9 h 57"/>
              <a:gd name="T110" fmla="*/ 264 w 298"/>
              <a:gd name="T111" fmla="*/ 14 h 57"/>
              <a:gd name="T112" fmla="*/ 269 w 298"/>
              <a:gd name="T113" fmla="*/ 14 h 57"/>
              <a:gd name="T114" fmla="*/ 274 w 298"/>
              <a:gd name="T115" fmla="*/ 14 h 57"/>
              <a:gd name="T116" fmla="*/ 279 w 298"/>
              <a:gd name="T117" fmla="*/ 14 h 57"/>
              <a:gd name="T118" fmla="*/ 283 w 298"/>
              <a:gd name="T119" fmla="*/ 14 h 57"/>
              <a:gd name="T120" fmla="*/ 288 w 298"/>
              <a:gd name="T121" fmla="*/ 19 h 57"/>
              <a:gd name="T122" fmla="*/ 293 w 298"/>
              <a:gd name="T123" fmla="*/ 19 h 57"/>
              <a:gd name="T124" fmla="*/ 298 w 298"/>
              <a:gd name="T125"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8" h="57">
                <a:moveTo>
                  <a:pt x="0" y="57"/>
                </a:moveTo>
                <a:lnTo>
                  <a:pt x="5" y="57"/>
                </a:lnTo>
                <a:lnTo>
                  <a:pt x="10" y="52"/>
                </a:lnTo>
                <a:lnTo>
                  <a:pt x="15" y="52"/>
                </a:lnTo>
                <a:lnTo>
                  <a:pt x="20" y="47"/>
                </a:lnTo>
                <a:lnTo>
                  <a:pt x="24" y="47"/>
                </a:lnTo>
                <a:lnTo>
                  <a:pt x="29" y="43"/>
                </a:lnTo>
                <a:lnTo>
                  <a:pt x="34" y="38"/>
                </a:lnTo>
                <a:lnTo>
                  <a:pt x="39" y="38"/>
                </a:lnTo>
                <a:lnTo>
                  <a:pt x="44" y="33"/>
                </a:lnTo>
                <a:lnTo>
                  <a:pt x="48" y="33"/>
                </a:lnTo>
                <a:lnTo>
                  <a:pt x="53" y="33"/>
                </a:lnTo>
                <a:lnTo>
                  <a:pt x="58" y="28"/>
                </a:lnTo>
                <a:lnTo>
                  <a:pt x="63" y="28"/>
                </a:lnTo>
                <a:lnTo>
                  <a:pt x="68" y="23"/>
                </a:lnTo>
                <a:lnTo>
                  <a:pt x="72" y="23"/>
                </a:lnTo>
                <a:lnTo>
                  <a:pt x="77" y="19"/>
                </a:lnTo>
                <a:lnTo>
                  <a:pt x="82" y="19"/>
                </a:lnTo>
                <a:lnTo>
                  <a:pt x="87" y="19"/>
                </a:lnTo>
                <a:lnTo>
                  <a:pt x="92" y="14"/>
                </a:lnTo>
                <a:lnTo>
                  <a:pt x="96" y="14"/>
                </a:lnTo>
                <a:lnTo>
                  <a:pt x="101" y="14"/>
                </a:lnTo>
                <a:lnTo>
                  <a:pt x="106" y="14"/>
                </a:lnTo>
                <a:lnTo>
                  <a:pt x="111" y="9"/>
                </a:lnTo>
                <a:lnTo>
                  <a:pt x="115" y="9"/>
                </a:lnTo>
                <a:lnTo>
                  <a:pt x="120" y="9"/>
                </a:lnTo>
                <a:lnTo>
                  <a:pt x="125" y="9"/>
                </a:lnTo>
                <a:lnTo>
                  <a:pt x="130" y="4"/>
                </a:lnTo>
                <a:lnTo>
                  <a:pt x="135" y="4"/>
                </a:lnTo>
                <a:lnTo>
                  <a:pt x="139" y="4"/>
                </a:lnTo>
                <a:lnTo>
                  <a:pt x="144" y="4"/>
                </a:lnTo>
                <a:lnTo>
                  <a:pt x="149" y="4"/>
                </a:lnTo>
                <a:lnTo>
                  <a:pt x="154" y="4"/>
                </a:lnTo>
                <a:lnTo>
                  <a:pt x="159" y="4"/>
                </a:lnTo>
                <a:lnTo>
                  <a:pt x="163" y="0"/>
                </a:lnTo>
                <a:lnTo>
                  <a:pt x="168" y="0"/>
                </a:lnTo>
                <a:lnTo>
                  <a:pt x="173" y="0"/>
                </a:lnTo>
                <a:lnTo>
                  <a:pt x="178" y="0"/>
                </a:lnTo>
                <a:lnTo>
                  <a:pt x="183" y="0"/>
                </a:lnTo>
                <a:lnTo>
                  <a:pt x="187" y="0"/>
                </a:lnTo>
                <a:lnTo>
                  <a:pt x="192" y="0"/>
                </a:lnTo>
                <a:lnTo>
                  <a:pt x="197" y="4"/>
                </a:lnTo>
                <a:lnTo>
                  <a:pt x="202" y="4"/>
                </a:lnTo>
                <a:lnTo>
                  <a:pt x="207" y="4"/>
                </a:lnTo>
                <a:lnTo>
                  <a:pt x="211" y="4"/>
                </a:lnTo>
                <a:lnTo>
                  <a:pt x="216" y="4"/>
                </a:lnTo>
                <a:lnTo>
                  <a:pt x="221" y="4"/>
                </a:lnTo>
                <a:lnTo>
                  <a:pt x="226" y="4"/>
                </a:lnTo>
                <a:lnTo>
                  <a:pt x="231" y="4"/>
                </a:lnTo>
                <a:lnTo>
                  <a:pt x="235" y="4"/>
                </a:lnTo>
                <a:lnTo>
                  <a:pt x="240" y="9"/>
                </a:lnTo>
                <a:lnTo>
                  <a:pt x="245" y="9"/>
                </a:lnTo>
                <a:lnTo>
                  <a:pt x="250" y="9"/>
                </a:lnTo>
                <a:lnTo>
                  <a:pt x="255" y="9"/>
                </a:lnTo>
                <a:lnTo>
                  <a:pt x="259" y="9"/>
                </a:lnTo>
                <a:lnTo>
                  <a:pt x="264" y="14"/>
                </a:lnTo>
                <a:lnTo>
                  <a:pt x="269" y="14"/>
                </a:lnTo>
                <a:lnTo>
                  <a:pt x="274" y="14"/>
                </a:lnTo>
                <a:lnTo>
                  <a:pt x="279" y="14"/>
                </a:lnTo>
                <a:lnTo>
                  <a:pt x="283" y="14"/>
                </a:lnTo>
                <a:lnTo>
                  <a:pt x="288" y="19"/>
                </a:lnTo>
                <a:lnTo>
                  <a:pt x="293" y="19"/>
                </a:lnTo>
                <a:lnTo>
                  <a:pt x="298" y="19"/>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7" name="Text Box 71">
            <a:extLst>
              <a:ext uri="{FF2B5EF4-FFF2-40B4-BE49-F238E27FC236}">
                <a16:creationId xmlns:a16="http://schemas.microsoft.com/office/drawing/2014/main" id="{C7635D04-656C-4356-9A1B-EFFA9E167800}"/>
              </a:ext>
            </a:extLst>
          </p:cNvPr>
          <p:cNvSpPr txBox="1">
            <a:spLocks noChangeArrowheads="1"/>
          </p:cNvSpPr>
          <p:nvPr/>
        </p:nvSpPr>
        <p:spPr bwMode="auto">
          <a:xfrm rot="16200000">
            <a:off x="4374357" y="3481372"/>
            <a:ext cx="990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000">
                <a:latin typeface="Times New Roman" panose="02020603050405020304" pitchFamily="18" charset="0"/>
              </a:rPr>
              <a:t>voltage, volts</a:t>
            </a:r>
            <a:endParaRPr lang="en-US" altLang="en-US" sz="1000">
              <a:latin typeface="Times New Roman" panose="02020603050405020304" pitchFamily="18" charset="0"/>
              <a:sym typeface="Symbol" panose="05050102010706020507" pitchFamily="18" charset="2"/>
            </a:endParaRPr>
          </a:p>
        </p:txBody>
      </p:sp>
      <p:sp>
        <p:nvSpPr>
          <p:cNvPr id="19528" name="Rectangle 72">
            <a:extLst>
              <a:ext uri="{FF2B5EF4-FFF2-40B4-BE49-F238E27FC236}">
                <a16:creationId xmlns:a16="http://schemas.microsoft.com/office/drawing/2014/main" id="{F8D7B865-A2D7-4A1F-87DD-BF4ED9444858}"/>
              </a:ext>
            </a:extLst>
          </p:cNvPr>
          <p:cNvSpPr>
            <a:spLocks noChangeArrowheads="1"/>
          </p:cNvSpPr>
          <p:nvPr/>
        </p:nvSpPr>
        <p:spPr bwMode="auto">
          <a:xfrm>
            <a:off x="5291931" y="2835260"/>
            <a:ext cx="2043113" cy="18065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29" name="Line 73">
            <a:extLst>
              <a:ext uri="{FF2B5EF4-FFF2-40B4-BE49-F238E27FC236}">
                <a16:creationId xmlns:a16="http://schemas.microsoft.com/office/drawing/2014/main" id="{5E0A49ED-A961-47B3-AB15-253D899F896E}"/>
              </a:ext>
            </a:extLst>
          </p:cNvPr>
          <p:cNvSpPr>
            <a:spLocks noChangeShapeType="1"/>
          </p:cNvSpPr>
          <p:nvPr/>
        </p:nvSpPr>
        <p:spPr bwMode="auto">
          <a:xfrm>
            <a:off x="5291931" y="2835260"/>
            <a:ext cx="20431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0" name="Line 74">
            <a:extLst>
              <a:ext uri="{FF2B5EF4-FFF2-40B4-BE49-F238E27FC236}">
                <a16:creationId xmlns:a16="http://schemas.microsoft.com/office/drawing/2014/main" id="{9E0901E4-E623-4434-8466-358958E5A76A}"/>
              </a:ext>
            </a:extLst>
          </p:cNvPr>
          <p:cNvSpPr>
            <a:spLocks noChangeShapeType="1"/>
          </p:cNvSpPr>
          <p:nvPr/>
        </p:nvSpPr>
        <p:spPr bwMode="auto">
          <a:xfrm>
            <a:off x="5291931" y="4641835"/>
            <a:ext cx="20431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1" name="Line 75">
            <a:extLst>
              <a:ext uri="{FF2B5EF4-FFF2-40B4-BE49-F238E27FC236}">
                <a16:creationId xmlns:a16="http://schemas.microsoft.com/office/drawing/2014/main" id="{5727B476-344A-4712-BE61-71948BD38F7B}"/>
              </a:ext>
            </a:extLst>
          </p:cNvPr>
          <p:cNvSpPr>
            <a:spLocks noChangeShapeType="1"/>
          </p:cNvSpPr>
          <p:nvPr/>
        </p:nvSpPr>
        <p:spPr bwMode="auto">
          <a:xfrm flipV="1">
            <a:off x="7335044" y="2835260"/>
            <a:ext cx="1587" cy="18065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2" name="Line 76">
            <a:extLst>
              <a:ext uri="{FF2B5EF4-FFF2-40B4-BE49-F238E27FC236}">
                <a16:creationId xmlns:a16="http://schemas.microsoft.com/office/drawing/2014/main" id="{63A8345A-CF4E-4810-AD05-0DC63518B1D7}"/>
              </a:ext>
            </a:extLst>
          </p:cNvPr>
          <p:cNvSpPr>
            <a:spLocks noChangeShapeType="1"/>
          </p:cNvSpPr>
          <p:nvPr/>
        </p:nvSpPr>
        <p:spPr bwMode="auto">
          <a:xfrm flipV="1">
            <a:off x="5291931" y="2835260"/>
            <a:ext cx="0" cy="18065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3" name="Line 77">
            <a:extLst>
              <a:ext uri="{FF2B5EF4-FFF2-40B4-BE49-F238E27FC236}">
                <a16:creationId xmlns:a16="http://schemas.microsoft.com/office/drawing/2014/main" id="{F8C5B296-F37C-4A42-A723-8F74E5A7EBB3}"/>
              </a:ext>
            </a:extLst>
          </p:cNvPr>
          <p:cNvSpPr>
            <a:spLocks noChangeShapeType="1"/>
          </p:cNvSpPr>
          <p:nvPr/>
        </p:nvSpPr>
        <p:spPr bwMode="auto">
          <a:xfrm flipV="1">
            <a:off x="5291931"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4" name="Line 78">
            <a:extLst>
              <a:ext uri="{FF2B5EF4-FFF2-40B4-BE49-F238E27FC236}">
                <a16:creationId xmlns:a16="http://schemas.microsoft.com/office/drawing/2014/main" id="{464937E3-D0B5-4A29-A6BA-7F77CD3F8D20}"/>
              </a:ext>
            </a:extLst>
          </p:cNvPr>
          <p:cNvSpPr>
            <a:spLocks noChangeShapeType="1"/>
          </p:cNvSpPr>
          <p:nvPr/>
        </p:nvSpPr>
        <p:spPr bwMode="auto">
          <a:xfrm>
            <a:off x="5291931" y="2835260"/>
            <a:ext cx="0" cy="22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5" name="Rectangle 79">
            <a:extLst>
              <a:ext uri="{FF2B5EF4-FFF2-40B4-BE49-F238E27FC236}">
                <a16:creationId xmlns:a16="http://schemas.microsoft.com/office/drawing/2014/main" id="{5D39EB5D-40A5-4810-9E35-2CB4FC5AB0F1}"/>
              </a:ext>
            </a:extLst>
          </p:cNvPr>
          <p:cNvSpPr>
            <a:spLocks noChangeArrowheads="1"/>
          </p:cNvSpPr>
          <p:nvPr/>
        </p:nvSpPr>
        <p:spPr bwMode="auto">
          <a:xfrm>
            <a:off x="5269706" y="465929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2.5</a:t>
            </a:r>
            <a:endParaRPr lang="en-US" altLang="en-US" sz="900">
              <a:latin typeface="Arial" panose="020B0604020202020204" pitchFamily="34" charset="0"/>
            </a:endParaRPr>
          </a:p>
        </p:txBody>
      </p:sp>
      <p:sp>
        <p:nvSpPr>
          <p:cNvPr id="19536" name="Line 80">
            <a:extLst>
              <a:ext uri="{FF2B5EF4-FFF2-40B4-BE49-F238E27FC236}">
                <a16:creationId xmlns:a16="http://schemas.microsoft.com/office/drawing/2014/main" id="{1C688E71-8F1A-43B6-88A2-E268DACFA741}"/>
              </a:ext>
            </a:extLst>
          </p:cNvPr>
          <p:cNvSpPr>
            <a:spLocks noChangeShapeType="1"/>
          </p:cNvSpPr>
          <p:nvPr/>
        </p:nvSpPr>
        <p:spPr bwMode="auto">
          <a:xfrm flipV="1">
            <a:off x="5630069"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7" name="Line 81">
            <a:extLst>
              <a:ext uri="{FF2B5EF4-FFF2-40B4-BE49-F238E27FC236}">
                <a16:creationId xmlns:a16="http://schemas.microsoft.com/office/drawing/2014/main" id="{02C7D1DF-0582-4688-BBF5-598598A4AF98}"/>
              </a:ext>
            </a:extLst>
          </p:cNvPr>
          <p:cNvSpPr>
            <a:spLocks noChangeShapeType="1"/>
          </p:cNvSpPr>
          <p:nvPr/>
        </p:nvSpPr>
        <p:spPr bwMode="auto">
          <a:xfrm>
            <a:off x="5630069" y="2835260"/>
            <a:ext cx="0" cy="22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8" name="Rectangle 82">
            <a:extLst>
              <a:ext uri="{FF2B5EF4-FFF2-40B4-BE49-F238E27FC236}">
                <a16:creationId xmlns:a16="http://schemas.microsoft.com/office/drawing/2014/main" id="{3E7F5D85-5F37-4589-91E3-4E9D8E59CC3D}"/>
              </a:ext>
            </a:extLst>
          </p:cNvPr>
          <p:cNvSpPr>
            <a:spLocks noChangeArrowheads="1"/>
          </p:cNvSpPr>
          <p:nvPr/>
        </p:nvSpPr>
        <p:spPr bwMode="auto">
          <a:xfrm>
            <a:off x="5588794" y="465929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2.6</a:t>
            </a:r>
            <a:endParaRPr lang="en-US" altLang="en-US" sz="900">
              <a:latin typeface="Arial" panose="020B0604020202020204" pitchFamily="34" charset="0"/>
            </a:endParaRPr>
          </a:p>
        </p:txBody>
      </p:sp>
      <p:sp>
        <p:nvSpPr>
          <p:cNvPr id="19539" name="Line 83">
            <a:extLst>
              <a:ext uri="{FF2B5EF4-FFF2-40B4-BE49-F238E27FC236}">
                <a16:creationId xmlns:a16="http://schemas.microsoft.com/office/drawing/2014/main" id="{895C7652-0A19-4AD3-A0D5-C999C034E92E}"/>
              </a:ext>
            </a:extLst>
          </p:cNvPr>
          <p:cNvSpPr>
            <a:spLocks noChangeShapeType="1"/>
          </p:cNvSpPr>
          <p:nvPr/>
        </p:nvSpPr>
        <p:spPr bwMode="auto">
          <a:xfrm flipV="1">
            <a:off x="5968206" y="4616435"/>
            <a:ext cx="1588"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0" name="Line 84">
            <a:extLst>
              <a:ext uri="{FF2B5EF4-FFF2-40B4-BE49-F238E27FC236}">
                <a16:creationId xmlns:a16="http://schemas.microsoft.com/office/drawing/2014/main" id="{99002725-AC8D-4769-8B14-2C135BBDE6F3}"/>
              </a:ext>
            </a:extLst>
          </p:cNvPr>
          <p:cNvSpPr>
            <a:spLocks noChangeShapeType="1"/>
          </p:cNvSpPr>
          <p:nvPr/>
        </p:nvSpPr>
        <p:spPr bwMode="auto">
          <a:xfrm>
            <a:off x="5968206" y="2835260"/>
            <a:ext cx="1588" cy="22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1" name="Rectangle 85">
            <a:extLst>
              <a:ext uri="{FF2B5EF4-FFF2-40B4-BE49-F238E27FC236}">
                <a16:creationId xmlns:a16="http://schemas.microsoft.com/office/drawing/2014/main" id="{D8B6A159-1B53-4345-822E-841C1ADB647F}"/>
              </a:ext>
            </a:extLst>
          </p:cNvPr>
          <p:cNvSpPr>
            <a:spLocks noChangeArrowheads="1"/>
          </p:cNvSpPr>
          <p:nvPr/>
        </p:nvSpPr>
        <p:spPr bwMode="auto">
          <a:xfrm>
            <a:off x="5925344" y="465929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2.7</a:t>
            </a:r>
            <a:endParaRPr lang="en-US" altLang="en-US" sz="900">
              <a:latin typeface="Arial" panose="020B0604020202020204" pitchFamily="34" charset="0"/>
            </a:endParaRPr>
          </a:p>
        </p:txBody>
      </p:sp>
      <p:sp>
        <p:nvSpPr>
          <p:cNvPr id="19542" name="Line 86">
            <a:extLst>
              <a:ext uri="{FF2B5EF4-FFF2-40B4-BE49-F238E27FC236}">
                <a16:creationId xmlns:a16="http://schemas.microsoft.com/office/drawing/2014/main" id="{43DFBE7F-645A-4D00-88A4-DAE66DF836E8}"/>
              </a:ext>
            </a:extLst>
          </p:cNvPr>
          <p:cNvSpPr>
            <a:spLocks noChangeShapeType="1"/>
          </p:cNvSpPr>
          <p:nvPr/>
        </p:nvSpPr>
        <p:spPr bwMode="auto">
          <a:xfrm flipV="1">
            <a:off x="6312694"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3" name="Line 87">
            <a:extLst>
              <a:ext uri="{FF2B5EF4-FFF2-40B4-BE49-F238E27FC236}">
                <a16:creationId xmlns:a16="http://schemas.microsoft.com/office/drawing/2014/main" id="{825DB016-8E14-4F13-BB2C-75A57AAB30CA}"/>
              </a:ext>
            </a:extLst>
          </p:cNvPr>
          <p:cNvSpPr>
            <a:spLocks noChangeShapeType="1"/>
          </p:cNvSpPr>
          <p:nvPr/>
        </p:nvSpPr>
        <p:spPr bwMode="auto">
          <a:xfrm>
            <a:off x="6312694" y="2835260"/>
            <a:ext cx="0" cy="222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4" name="Rectangle 88">
            <a:extLst>
              <a:ext uri="{FF2B5EF4-FFF2-40B4-BE49-F238E27FC236}">
                <a16:creationId xmlns:a16="http://schemas.microsoft.com/office/drawing/2014/main" id="{DEC54498-B965-4513-ADB3-EA272999B3AC}"/>
              </a:ext>
            </a:extLst>
          </p:cNvPr>
          <p:cNvSpPr>
            <a:spLocks noChangeArrowheads="1"/>
          </p:cNvSpPr>
          <p:nvPr/>
        </p:nvSpPr>
        <p:spPr bwMode="auto">
          <a:xfrm>
            <a:off x="6269831" y="465929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2.8</a:t>
            </a:r>
            <a:endParaRPr lang="en-US" altLang="en-US" sz="900">
              <a:latin typeface="Arial" panose="020B0604020202020204" pitchFamily="34" charset="0"/>
            </a:endParaRPr>
          </a:p>
        </p:txBody>
      </p:sp>
      <p:sp>
        <p:nvSpPr>
          <p:cNvPr id="19545" name="Line 89">
            <a:extLst>
              <a:ext uri="{FF2B5EF4-FFF2-40B4-BE49-F238E27FC236}">
                <a16:creationId xmlns:a16="http://schemas.microsoft.com/office/drawing/2014/main" id="{0FB146E5-1000-4668-B65B-BB0FCD561FCC}"/>
              </a:ext>
            </a:extLst>
          </p:cNvPr>
          <p:cNvSpPr>
            <a:spLocks noChangeShapeType="1"/>
          </p:cNvSpPr>
          <p:nvPr/>
        </p:nvSpPr>
        <p:spPr bwMode="auto">
          <a:xfrm flipV="1">
            <a:off x="6652419" y="4616435"/>
            <a:ext cx="1587"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6" name="Line 90">
            <a:extLst>
              <a:ext uri="{FF2B5EF4-FFF2-40B4-BE49-F238E27FC236}">
                <a16:creationId xmlns:a16="http://schemas.microsoft.com/office/drawing/2014/main" id="{974A6892-22F6-4FF2-ABDE-B8E6204CB6CC}"/>
              </a:ext>
            </a:extLst>
          </p:cNvPr>
          <p:cNvSpPr>
            <a:spLocks noChangeShapeType="1"/>
          </p:cNvSpPr>
          <p:nvPr/>
        </p:nvSpPr>
        <p:spPr bwMode="auto">
          <a:xfrm>
            <a:off x="6652419" y="2835260"/>
            <a:ext cx="1587" cy="222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7" name="Rectangle 91">
            <a:extLst>
              <a:ext uri="{FF2B5EF4-FFF2-40B4-BE49-F238E27FC236}">
                <a16:creationId xmlns:a16="http://schemas.microsoft.com/office/drawing/2014/main" id="{1B08AEE4-2129-4D8D-A780-8088723593ED}"/>
              </a:ext>
            </a:extLst>
          </p:cNvPr>
          <p:cNvSpPr>
            <a:spLocks noChangeArrowheads="1"/>
          </p:cNvSpPr>
          <p:nvPr/>
        </p:nvSpPr>
        <p:spPr bwMode="auto">
          <a:xfrm>
            <a:off x="6609556" y="465929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2.9</a:t>
            </a:r>
            <a:endParaRPr lang="en-US" altLang="en-US" sz="900">
              <a:latin typeface="Arial" panose="020B0604020202020204" pitchFamily="34" charset="0"/>
            </a:endParaRPr>
          </a:p>
        </p:txBody>
      </p:sp>
      <p:sp>
        <p:nvSpPr>
          <p:cNvPr id="19548" name="Line 92">
            <a:extLst>
              <a:ext uri="{FF2B5EF4-FFF2-40B4-BE49-F238E27FC236}">
                <a16:creationId xmlns:a16="http://schemas.microsoft.com/office/drawing/2014/main" id="{134D7B63-71B5-4B78-B287-9CAA00E5157C}"/>
              </a:ext>
            </a:extLst>
          </p:cNvPr>
          <p:cNvSpPr>
            <a:spLocks noChangeShapeType="1"/>
          </p:cNvSpPr>
          <p:nvPr/>
        </p:nvSpPr>
        <p:spPr bwMode="auto">
          <a:xfrm flipV="1">
            <a:off x="6992144" y="4616435"/>
            <a:ext cx="0"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9" name="Line 93">
            <a:extLst>
              <a:ext uri="{FF2B5EF4-FFF2-40B4-BE49-F238E27FC236}">
                <a16:creationId xmlns:a16="http://schemas.microsoft.com/office/drawing/2014/main" id="{0C22DE32-8048-4695-B696-286B44E55EB9}"/>
              </a:ext>
            </a:extLst>
          </p:cNvPr>
          <p:cNvSpPr>
            <a:spLocks noChangeShapeType="1"/>
          </p:cNvSpPr>
          <p:nvPr/>
        </p:nvSpPr>
        <p:spPr bwMode="auto">
          <a:xfrm>
            <a:off x="6992144" y="2835260"/>
            <a:ext cx="0" cy="222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0" name="Rectangle 94">
            <a:extLst>
              <a:ext uri="{FF2B5EF4-FFF2-40B4-BE49-F238E27FC236}">
                <a16:creationId xmlns:a16="http://schemas.microsoft.com/office/drawing/2014/main" id="{E60E97B5-A369-4628-AA98-1EF8ABF66EE4}"/>
              </a:ext>
            </a:extLst>
          </p:cNvPr>
          <p:cNvSpPr>
            <a:spLocks noChangeArrowheads="1"/>
          </p:cNvSpPr>
          <p:nvPr/>
        </p:nvSpPr>
        <p:spPr bwMode="auto">
          <a:xfrm>
            <a:off x="6976269" y="466088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3</a:t>
            </a:r>
            <a:endParaRPr lang="en-US" altLang="en-US" sz="900">
              <a:latin typeface="Arial" panose="020B0604020202020204" pitchFamily="34" charset="0"/>
            </a:endParaRPr>
          </a:p>
        </p:txBody>
      </p:sp>
      <p:sp>
        <p:nvSpPr>
          <p:cNvPr id="19551" name="Line 95">
            <a:extLst>
              <a:ext uri="{FF2B5EF4-FFF2-40B4-BE49-F238E27FC236}">
                <a16:creationId xmlns:a16="http://schemas.microsoft.com/office/drawing/2014/main" id="{7DA4B1C1-0F79-4398-8030-2DCC4B3EDB2F}"/>
              </a:ext>
            </a:extLst>
          </p:cNvPr>
          <p:cNvSpPr>
            <a:spLocks noChangeShapeType="1"/>
          </p:cNvSpPr>
          <p:nvPr/>
        </p:nvSpPr>
        <p:spPr bwMode="auto">
          <a:xfrm flipV="1">
            <a:off x="7335044" y="4616435"/>
            <a:ext cx="1587" cy="25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2" name="Line 96">
            <a:extLst>
              <a:ext uri="{FF2B5EF4-FFF2-40B4-BE49-F238E27FC236}">
                <a16:creationId xmlns:a16="http://schemas.microsoft.com/office/drawing/2014/main" id="{7726B790-8594-429E-99D4-6D88104D1E19}"/>
              </a:ext>
            </a:extLst>
          </p:cNvPr>
          <p:cNvSpPr>
            <a:spLocks noChangeShapeType="1"/>
          </p:cNvSpPr>
          <p:nvPr/>
        </p:nvSpPr>
        <p:spPr bwMode="auto">
          <a:xfrm>
            <a:off x="7335044" y="2835260"/>
            <a:ext cx="1587" cy="222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3" name="Rectangle 97">
            <a:extLst>
              <a:ext uri="{FF2B5EF4-FFF2-40B4-BE49-F238E27FC236}">
                <a16:creationId xmlns:a16="http://schemas.microsoft.com/office/drawing/2014/main" id="{56A50B2B-442C-4DE6-90F3-135C96D69FF7}"/>
              </a:ext>
            </a:extLst>
          </p:cNvPr>
          <p:cNvSpPr>
            <a:spLocks noChangeArrowheads="1"/>
          </p:cNvSpPr>
          <p:nvPr/>
        </p:nvSpPr>
        <p:spPr bwMode="auto">
          <a:xfrm>
            <a:off x="7293769" y="465771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3.1</a:t>
            </a:r>
            <a:endParaRPr lang="en-US" altLang="en-US" sz="900">
              <a:latin typeface="Arial" panose="020B0604020202020204" pitchFamily="34" charset="0"/>
            </a:endParaRPr>
          </a:p>
        </p:txBody>
      </p:sp>
      <p:sp>
        <p:nvSpPr>
          <p:cNvPr id="19554" name="Line 98">
            <a:extLst>
              <a:ext uri="{FF2B5EF4-FFF2-40B4-BE49-F238E27FC236}">
                <a16:creationId xmlns:a16="http://schemas.microsoft.com/office/drawing/2014/main" id="{940BBE8C-5AA5-4E00-A73A-F07EAE4E60C9}"/>
              </a:ext>
            </a:extLst>
          </p:cNvPr>
          <p:cNvSpPr>
            <a:spLocks noChangeShapeType="1"/>
          </p:cNvSpPr>
          <p:nvPr/>
        </p:nvSpPr>
        <p:spPr bwMode="auto">
          <a:xfrm>
            <a:off x="5291931" y="4641835"/>
            <a:ext cx="1746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5" name="Line 99">
            <a:extLst>
              <a:ext uri="{FF2B5EF4-FFF2-40B4-BE49-F238E27FC236}">
                <a16:creationId xmlns:a16="http://schemas.microsoft.com/office/drawing/2014/main" id="{8C351EE7-1913-4588-8916-78A5284FB662}"/>
              </a:ext>
            </a:extLst>
          </p:cNvPr>
          <p:cNvSpPr>
            <a:spLocks noChangeShapeType="1"/>
          </p:cNvSpPr>
          <p:nvPr/>
        </p:nvSpPr>
        <p:spPr bwMode="auto">
          <a:xfrm flipH="1">
            <a:off x="7311231" y="4641835"/>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6" name="Rectangle 100">
            <a:extLst>
              <a:ext uri="{FF2B5EF4-FFF2-40B4-BE49-F238E27FC236}">
                <a16:creationId xmlns:a16="http://schemas.microsoft.com/office/drawing/2014/main" id="{04A07DD6-9A06-481E-AD7C-9C5DA5E16382}"/>
              </a:ext>
            </a:extLst>
          </p:cNvPr>
          <p:cNvSpPr>
            <a:spLocks noChangeArrowheads="1"/>
          </p:cNvSpPr>
          <p:nvPr/>
        </p:nvSpPr>
        <p:spPr bwMode="auto">
          <a:xfrm>
            <a:off x="5015706" y="4571985"/>
            <a:ext cx="2603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-0.15</a:t>
            </a:r>
            <a:endParaRPr lang="en-US" altLang="en-US" sz="900">
              <a:latin typeface="Arial" panose="020B0604020202020204" pitchFamily="34" charset="0"/>
            </a:endParaRPr>
          </a:p>
        </p:txBody>
      </p:sp>
      <p:sp>
        <p:nvSpPr>
          <p:cNvPr id="19557" name="Line 101">
            <a:extLst>
              <a:ext uri="{FF2B5EF4-FFF2-40B4-BE49-F238E27FC236}">
                <a16:creationId xmlns:a16="http://schemas.microsoft.com/office/drawing/2014/main" id="{FC290C42-E382-40A8-8C6B-5C54D90E01AA}"/>
              </a:ext>
            </a:extLst>
          </p:cNvPr>
          <p:cNvSpPr>
            <a:spLocks noChangeShapeType="1"/>
          </p:cNvSpPr>
          <p:nvPr/>
        </p:nvSpPr>
        <p:spPr bwMode="auto">
          <a:xfrm>
            <a:off x="5291931" y="4276710"/>
            <a:ext cx="1746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8" name="Line 102">
            <a:extLst>
              <a:ext uri="{FF2B5EF4-FFF2-40B4-BE49-F238E27FC236}">
                <a16:creationId xmlns:a16="http://schemas.microsoft.com/office/drawing/2014/main" id="{50AD052A-56C4-4E31-A0FF-945DD02DAC36}"/>
              </a:ext>
            </a:extLst>
          </p:cNvPr>
          <p:cNvSpPr>
            <a:spLocks noChangeShapeType="1"/>
          </p:cNvSpPr>
          <p:nvPr/>
        </p:nvSpPr>
        <p:spPr bwMode="auto">
          <a:xfrm flipH="1">
            <a:off x="7311231" y="4276710"/>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 name="Rectangle 103">
            <a:extLst>
              <a:ext uri="{FF2B5EF4-FFF2-40B4-BE49-F238E27FC236}">
                <a16:creationId xmlns:a16="http://schemas.microsoft.com/office/drawing/2014/main" id="{16902F5E-7FF9-4F65-BEBF-58D926E2E007}"/>
              </a:ext>
            </a:extLst>
          </p:cNvPr>
          <p:cNvSpPr>
            <a:spLocks noChangeArrowheads="1"/>
          </p:cNvSpPr>
          <p:nvPr/>
        </p:nvSpPr>
        <p:spPr bwMode="auto">
          <a:xfrm>
            <a:off x="5052219" y="4206860"/>
            <a:ext cx="1968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-0.1</a:t>
            </a:r>
            <a:endParaRPr lang="en-US" altLang="en-US" sz="900">
              <a:latin typeface="Arial" panose="020B0604020202020204" pitchFamily="34" charset="0"/>
            </a:endParaRPr>
          </a:p>
        </p:txBody>
      </p:sp>
      <p:sp>
        <p:nvSpPr>
          <p:cNvPr id="19560" name="Line 104">
            <a:extLst>
              <a:ext uri="{FF2B5EF4-FFF2-40B4-BE49-F238E27FC236}">
                <a16:creationId xmlns:a16="http://schemas.microsoft.com/office/drawing/2014/main" id="{E574AECE-5FD6-4E48-A815-98E4FD712BD5}"/>
              </a:ext>
            </a:extLst>
          </p:cNvPr>
          <p:cNvSpPr>
            <a:spLocks noChangeShapeType="1"/>
          </p:cNvSpPr>
          <p:nvPr/>
        </p:nvSpPr>
        <p:spPr bwMode="auto">
          <a:xfrm>
            <a:off x="5291931" y="3917935"/>
            <a:ext cx="1746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1" name="Line 105">
            <a:extLst>
              <a:ext uri="{FF2B5EF4-FFF2-40B4-BE49-F238E27FC236}">
                <a16:creationId xmlns:a16="http://schemas.microsoft.com/office/drawing/2014/main" id="{49E91D07-A36D-47C3-B37F-F2892D76BD04}"/>
              </a:ext>
            </a:extLst>
          </p:cNvPr>
          <p:cNvSpPr>
            <a:spLocks noChangeShapeType="1"/>
          </p:cNvSpPr>
          <p:nvPr/>
        </p:nvSpPr>
        <p:spPr bwMode="auto">
          <a:xfrm flipH="1">
            <a:off x="7311231" y="3917935"/>
            <a:ext cx="2381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2" name="Rectangle 106">
            <a:extLst>
              <a:ext uri="{FF2B5EF4-FFF2-40B4-BE49-F238E27FC236}">
                <a16:creationId xmlns:a16="http://schemas.microsoft.com/office/drawing/2014/main" id="{C2EA458E-871B-4743-BDA5-EC8E68B3FE45}"/>
              </a:ext>
            </a:extLst>
          </p:cNvPr>
          <p:cNvSpPr>
            <a:spLocks noChangeArrowheads="1"/>
          </p:cNvSpPr>
          <p:nvPr/>
        </p:nvSpPr>
        <p:spPr bwMode="auto">
          <a:xfrm>
            <a:off x="5007769" y="3846498"/>
            <a:ext cx="2603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-0.05</a:t>
            </a:r>
            <a:endParaRPr lang="en-US" altLang="en-US" sz="900">
              <a:latin typeface="Arial" panose="020B0604020202020204" pitchFamily="34" charset="0"/>
            </a:endParaRPr>
          </a:p>
        </p:txBody>
      </p:sp>
      <p:sp>
        <p:nvSpPr>
          <p:cNvPr id="19563" name="Line 107">
            <a:extLst>
              <a:ext uri="{FF2B5EF4-FFF2-40B4-BE49-F238E27FC236}">
                <a16:creationId xmlns:a16="http://schemas.microsoft.com/office/drawing/2014/main" id="{D3A446C2-01DA-4043-A797-A9B107C3F05D}"/>
              </a:ext>
            </a:extLst>
          </p:cNvPr>
          <p:cNvSpPr>
            <a:spLocks noChangeShapeType="1"/>
          </p:cNvSpPr>
          <p:nvPr/>
        </p:nvSpPr>
        <p:spPr bwMode="auto">
          <a:xfrm>
            <a:off x="5291931" y="3554398"/>
            <a:ext cx="17463"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4" name="Line 108">
            <a:extLst>
              <a:ext uri="{FF2B5EF4-FFF2-40B4-BE49-F238E27FC236}">
                <a16:creationId xmlns:a16="http://schemas.microsoft.com/office/drawing/2014/main" id="{EDFB893E-0F0E-4123-A4B4-E9B297842B20}"/>
              </a:ext>
            </a:extLst>
          </p:cNvPr>
          <p:cNvSpPr>
            <a:spLocks noChangeShapeType="1"/>
          </p:cNvSpPr>
          <p:nvPr/>
        </p:nvSpPr>
        <p:spPr bwMode="auto">
          <a:xfrm flipH="1">
            <a:off x="7311231" y="3554398"/>
            <a:ext cx="23813"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5" name="Rectangle 109">
            <a:extLst>
              <a:ext uri="{FF2B5EF4-FFF2-40B4-BE49-F238E27FC236}">
                <a16:creationId xmlns:a16="http://schemas.microsoft.com/office/drawing/2014/main" id="{1B29C78F-CFFB-4901-986F-85ED4E7098CC}"/>
              </a:ext>
            </a:extLst>
          </p:cNvPr>
          <p:cNvSpPr>
            <a:spLocks noChangeArrowheads="1"/>
          </p:cNvSpPr>
          <p:nvPr/>
        </p:nvSpPr>
        <p:spPr bwMode="auto">
          <a:xfrm>
            <a:off x="5122069" y="348296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66FF"/>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a:t>
            </a:r>
            <a:endParaRPr lang="en-US" altLang="en-US" sz="900">
              <a:latin typeface="Arial" panose="020B0604020202020204" pitchFamily="34" charset="0"/>
            </a:endParaRPr>
          </a:p>
        </p:txBody>
      </p:sp>
      <p:sp>
        <p:nvSpPr>
          <p:cNvPr id="19566" name="Line 110">
            <a:extLst>
              <a:ext uri="{FF2B5EF4-FFF2-40B4-BE49-F238E27FC236}">
                <a16:creationId xmlns:a16="http://schemas.microsoft.com/office/drawing/2014/main" id="{40E81430-722C-48AA-9972-83A183940102}"/>
              </a:ext>
            </a:extLst>
          </p:cNvPr>
          <p:cNvSpPr>
            <a:spLocks noChangeShapeType="1"/>
          </p:cNvSpPr>
          <p:nvPr/>
        </p:nvSpPr>
        <p:spPr bwMode="auto">
          <a:xfrm>
            <a:off x="5291931" y="3195623"/>
            <a:ext cx="17463"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 name="Line 111">
            <a:extLst>
              <a:ext uri="{FF2B5EF4-FFF2-40B4-BE49-F238E27FC236}">
                <a16:creationId xmlns:a16="http://schemas.microsoft.com/office/drawing/2014/main" id="{9A5633F1-5927-4EE4-B9A1-053D44C20B31}"/>
              </a:ext>
            </a:extLst>
          </p:cNvPr>
          <p:cNvSpPr>
            <a:spLocks noChangeShapeType="1"/>
          </p:cNvSpPr>
          <p:nvPr/>
        </p:nvSpPr>
        <p:spPr bwMode="auto">
          <a:xfrm flipH="1">
            <a:off x="7311231" y="3195623"/>
            <a:ext cx="23813"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8" name="Rectangle 112">
            <a:extLst>
              <a:ext uri="{FF2B5EF4-FFF2-40B4-BE49-F238E27FC236}">
                <a16:creationId xmlns:a16="http://schemas.microsoft.com/office/drawing/2014/main" id="{61E515BA-0E1F-4650-A9FD-6A84C9429037}"/>
              </a:ext>
            </a:extLst>
          </p:cNvPr>
          <p:cNvSpPr>
            <a:spLocks noChangeArrowheads="1"/>
          </p:cNvSpPr>
          <p:nvPr/>
        </p:nvSpPr>
        <p:spPr bwMode="auto">
          <a:xfrm>
            <a:off x="5037931" y="3122598"/>
            <a:ext cx="222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0.05</a:t>
            </a:r>
            <a:endParaRPr lang="en-US" altLang="en-US" sz="900">
              <a:latin typeface="Arial" panose="020B0604020202020204" pitchFamily="34" charset="0"/>
            </a:endParaRPr>
          </a:p>
        </p:txBody>
      </p:sp>
      <p:sp>
        <p:nvSpPr>
          <p:cNvPr id="19569" name="Line 113">
            <a:extLst>
              <a:ext uri="{FF2B5EF4-FFF2-40B4-BE49-F238E27FC236}">
                <a16:creationId xmlns:a16="http://schemas.microsoft.com/office/drawing/2014/main" id="{E1D1384D-31E8-4164-A9AD-DC4266C181B1}"/>
              </a:ext>
            </a:extLst>
          </p:cNvPr>
          <p:cNvSpPr>
            <a:spLocks noChangeShapeType="1"/>
          </p:cNvSpPr>
          <p:nvPr/>
        </p:nvSpPr>
        <p:spPr bwMode="auto">
          <a:xfrm>
            <a:off x="5291931" y="2835260"/>
            <a:ext cx="17463"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0" name="Line 114">
            <a:extLst>
              <a:ext uri="{FF2B5EF4-FFF2-40B4-BE49-F238E27FC236}">
                <a16:creationId xmlns:a16="http://schemas.microsoft.com/office/drawing/2014/main" id="{3D6BB59D-7D62-4D3F-8B17-CDF09EDBC582}"/>
              </a:ext>
            </a:extLst>
          </p:cNvPr>
          <p:cNvSpPr>
            <a:spLocks noChangeShapeType="1"/>
          </p:cNvSpPr>
          <p:nvPr/>
        </p:nvSpPr>
        <p:spPr bwMode="auto">
          <a:xfrm flipH="1">
            <a:off x="7311231" y="2835260"/>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1" name="Rectangle 115">
            <a:extLst>
              <a:ext uri="{FF2B5EF4-FFF2-40B4-BE49-F238E27FC236}">
                <a16:creationId xmlns:a16="http://schemas.microsoft.com/office/drawing/2014/main" id="{E52F17F3-4EED-4891-B1F5-4AF5D69187D5}"/>
              </a:ext>
            </a:extLst>
          </p:cNvPr>
          <p:cNvSpPr>
            <a:spLocks noChangeArrowheads="1"/>
          </p:cNvSpPr>
          <p:nvPr/>
        </p:nvSpPr>
        <p:spPr bwMode="auto">
          <a:xfrm>
            <a:off x="5071269" y="276541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Arial" panose="020B0604020202020204" pitchFamily="34" charset="0"/>
              </a:rPr>
              <a:t>0.1</a:t>
            </a:r>
            <a:endParaRPr lang="en-US" altLang="en-US" sz="900">
              <a:latin typeface="Arial" panose="020B0604020202020204" pitchFamily="34" charset="0"/>
            </a:endParaRPr>
          </a:p>
        </p:txBody>
      </p:sp>
      <p:sp>
        <p:nvSpPr>
          <p:cNvPr id="19572" name="Freeform 116">
            <a:extLst>
              <a:ext uri="{FF2B5EF4-FFF2-40B4-BE49-F238E27FC236}">
                <a16:creationId xmlns:a16="http://schemas.microsoft.com/office/drawing/2014/main" id="{1BC7C78A-CACC-45E0-850A-871B836964B5}"/>
              </a:ext>
            </a:extLst>
          </p:cNvPr>
          <p:cNvSpPr>
            <a:spLocks/>
          </p:cNvSpPr>
          <p:nvPr/>
        </p:nvSpPr>
        <p:spPr bwMode="auto">
          <a:xfrm>
            <a:off x="5291931" y="2951148"/>
            <a:ext cx="860425" cy="809625"/>
          </a:xfrm>
          <a:custGeom>
            <a:avLst/>
            <a:gdLst>
              <a:gd name="T0" fmla="*/ 10 w 877"/>
              <a:gd name="T1" fmla="*/ 547 h 734"/>
              <a:gd name="T2" fmla="*/ 34 w 877"/>
              <a:gd name="T3" fmla="*/ 547 h 734"/>
              <a:gd name="T4" fmla="*/ 53 w 877"/>
              <a:gd name="T5" fmla="*/ 547 h 734"/>
              <a:gd name="T6" fmla="*/ 72 w 877"/>
              <a:gd name="T7" fmla="*/ 547 h 734"/>
              <a:gd name="T8" fmla="*/ 96 w 877"/>
              <a:gd name="T9" fmla="*/ 547 h 734"/>
              <a:gd name="T10" fmla="*/ 115 w 877"/>
              <a:gd name="T11" fmla="*/ 547 h 734"/>
              <a:gd name="T12" fmla="*/ 134 w 877"/>
              <a:gd name="T13" fmla="*/ 547 h 734"/>
              <a:gd name="T14" fmla="*/ 158 w 877"/>
              <a:gd name="T15" fmla="*/ 547 h 734"/>
              <a:gd name="T16" fmla="*/ 177 w 877"/>
              <a:gd name="T17" fmla="*/ 547 h 734"/>
              <a:gd name="T18" fmla="*/ 197 w 877"/>
              <a:gd name="T19" fmla="*/ 547 h 734"/>
              <a:gd name="T20" fmla="*/ 221 w 877"/>
              <a:gd name="T21" fmla="*/ 547 h 734"/>
              <a:gd name="T22" fmla="*/ 240 w 877"/>
              <a:gd name="T23" fmla="*/ 547 h 734"/>
              <a:gd name="T24" fmla="*/ 259 w 877"/>
              <a:gd name="T25" fmla="*/ 547 h 734"/>
              <a:gd name="T26" fmla="*/ 283 w 877"/>
              <a:gd name="T27" fmla="*/ 547 h 734"/>
              <a:gd name="T28" fmla="*/ 302 w 877"/>
              <a:gd name="T29" fmla="*/ 547 h 734"/>
              <a:gd name="T30" fmla="*/ 321 w 877"/>
              <a:gd name="T31" fmla="*/ 547 h 734"/>
              <a:gd name="T32" fmla="*/ 345 w 877"/>
              <a:gd name="T33" fmla="*/ 547 h 734"/>
              <a:gd name="T34" fmla="*/ 364 w 877"/>
              <a:gd name="T35" fmla="*/ 551 h 734"/>
              <a:gd name="T36" fmla="*/ 388 w 877"/>
              <a:gd name="T37" fmla="*/ 551 h 734"/>
              <a:gd name="T38" fmla="*/ 408 w 877"/>
              <a:gd name="T39" fmla="*/ 561 h 734"/>
              <a:gd name="T40" fmla="*/ 427 w 877"/>
              <a:gd name="T41" fmla="*/ 571 h 734"/>
              <a:gd name="T42" fmla="*/ 451 w 877"/>
              <a:gd name="T43" fmla="*/ 590 h 734"/>
              <a:gd name="T44" fmla="*/ 470 w 877"/>
              <a:gd name="T45" fmla="*/ 614 h 734"/>
              <a:gd name="T46" fmla="*/ 489 w 877"/>
              <a:gd name="T47" fmla="*/ 647 h 734"/>
              <a:gd name="T48" fmla="*/ 513 w 877"/>
              <a:gd name="T49" fmla="*/ 681 h 734"/>
              <a:gd name="T50" fmla="*/ 532 w 877"/>
              <a:gd name="T51" fmla="*/ 714 h 734"/>
              <a:gd name="T52" fmla="*/ 551 w 877"/>
              <a:gd name="T53" fmla="*/ 734 h 734"/>
              <a:gd name="T54" fmla="*/ 575 w 877"/>
              <a:gd name="T55" fmla="*/ 729 h 734"/>
              <a:gd name="T56" fmla="*/ 595 w 877"/>
              <a:gd name="T57" fmla="*/ 695 h 734"/>
              <a:gd name="T58" fmla="*/ 614 w 877"/>
              <a:gd name="T59" fmla="*/ 633 h 734"/>
              <a:gd name="T60" fmla="*/ 638 w 877"/>
              <a:gd name="T61" fmla="*/ 542 h 734"/>
              <a:gd name="T62" fmla="*/ 657 w 877"/>
              <a:gd name="T63" fmla="*/ 431 h 734"/>
              <a:gd name="T64" fmla="*/ 676 w 877"/>
              <a:gd name="T65" fmla="*/ 316 h 734"/>
              <a:gd name="T66" fmla="*/ 700 w 877"/>
              <a:gd name="T67" fmla="*/ 201 h 734"/>
              <a:gd name="T68" fmla="*/ 719 w 877"/>
              <a:gd name="T69" fmla="*/ 110 h 734"/>
              <a:gd name="T70" fmla="*/ 738 w 877"/>
              <a:gd name="T71" fmla="*/ 43 h 734"/>
              <a:gd name="T72" fmla="*/ 762 w 877"/>
              <a:gd name="T73" fmla="*/ 5 h 734"/>
              <a:gd name="T74" fmla="*/ 782 w 877"/>
              <a:gd name="T75" fmla="*/ 0 h 734"/>
              <a:gd name="T76" fmla="*/ 801 w 877"/>
              <a:gd name="T77" fmla="*/ 33 h 734"/>
              <a:gd name="T78" fmla="*/ 825 w 877"/>
              <a:gd name="T79" fmla="*/ 96 h 734"/>
              <a:gd name="T80" fmla="*/ 844 w 877"/>
              <a:gd name="T81" fmla="*/ 201 h 734"/>
              <a:gd name="T82" fmla="*/ 863 w 877"/>
              <a:gd name="T83" fmla="*/ 345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7" h="734">
                <a:moveTo>
                  <a:pt x="0" y="547"/>
                </a:moveTo>
                <a:lnTo>
                  <a:pt x="5" y="547"/>
                </a:lnTo>
                <a:lnTo>
                  <a:pt x="10" y="547"/>
                </a:lnTo>
                <a:lnTo>
                  <a:pt x="19" y="547"/>
                </a:lnTo>
                <a:lnTo>
                  <a:pt x="24" y="547"/>
                </a:lnTo>
                <a:lnTo>
                  <a:pt x="34" y="547"/>
                </a:lnTo>
                <a:lnTo>
                  <a:pt x="38" y="547"/>
                </a:lnTo>
                <a:lnTo>
                  <a:pt x="48" y="547"/>
                </a:lnTo>
                <a:lnTo>
                  <a:pt x="53" y="547"/>
                </a:lnTo>
                <a:lnTo>
                  <a:pt x="62" y="547"/>
                </a:lnTo>
                <a:lnTo>
                  <a:pt x="67" y="547"/>
                </a:lnTo>
                <a:lnTo>
                  <a:pt x="72" y="547"/>
                </a:lnTo>
                <a:lnTo>
                  <a:pt x="82" y="547"/>
                </a:lnTo>
                <a:lnTo>
                  <a:pt x="86" y="547"/>
                </a:lnTo>
                <a:lnTo>
                  <a:pt x="96" y="547"/>
                </a:lnTo>
                <a:lnTo>
                  <a:pt x="101" y="547"/>
                </a:lnTo>
                <a:lnTo>
                  <a:pt x="110" y="547"/>
                </a:lnTo>
                <a:lnTo>
                  <a:pt x="115" y="547"/>
                </a:lnTo>
                <a:lnTo>
                  <a:pt x="125" y="547"/>
                </a:lnTo>
                <a:lnTo>
                  <a:pt x="129" y="547"/>
                </a:lnTo>
                <a:lnTo>
                  <a:pt x="134" y="547"/>
                </a:lnTo>
                <a:lnTo>
                  <a:pt x="144" y="547"/>
                </a:lnTo>
                <a:lnTo>
                  <a:pt x="149" y="547"/>
                </a:lnTo>
                <a:lnTo>
                  <a:pt x="158" y="547"/>
                </a:lnTo>
                <a:lnTo>
                  <a:pt x="163" y="547"/>
                </a:lnTo>
                <a:lnTo>
                  <a:pt x="173" y="547"/>
                </a:lnTo>
                <a:lnTo>
                  <a:pt x="177" y="547"/>
                </a:lnTo>
                <a:lnTo>
                  <a:pt x="187" y="547"/>
                </a:lnTo>
                <a:lnTo>
                  <a:pt x="192" y="547"/>
                </a:lnTo>
                <a:lnTo>
                  <a:pt x="197" y="547"/>
                </a:lnTo>
                <a:lnTo>
                  <a:pt x="206" y="547"/>
                </a:lnTo>
                <a:lnTo>
                  <a:pt x="211" y="547"/>
                </a:lnTo>
                <a:lnTo>
                  <a:pt x="221" y="547"/>
                </a:lnTo>
                <a:lnTo>
                  <a:pt x="225" y="547"/>
                </a:lnTo>
                <a:lnTo>
                  <a:pt x="235" y="547"/>
                </a:lnTo>
                <a:lnTo>
                  <a:pt x="240" y="547"/>
                </a:lnTo>
                <a:lnTo>
                  <a:pt x="249" y="547"/>
                </a:lnTo>
                <a:lnTo>
                  <a:pt x="254" y="547"/>
                </a:lnTo>
                <a:lnTo>
                  <a:pt x="259" y="547"/>
                </a:lnTo>
                <a:lnTo>
                  <a:pt x="269" y="547"/>
                </a:lnTo>
                <a:lnTo>
                  <a:pt x="273" y="547"/>
                </a:lnTo>
                <a:lnTo>
                  <a:pt x="283" y="547"/>
                </a:lnTo>
                <a:lnTo>
                  <a:pt x="288" y="547"/>
                </a:lnTo>
                <a:lnTo>
                  <a:pt x="297" y="547"/>
                </a:lnTo>
                <a:lnTo>
                  <a:pt x="302" y="547"/>
                </a:lnTo>
                <a:lnTo>
                  <a:pt x="312" y="547"/>
                </a:lnTo>
                <a:lnTo>
                  <a:pt x="316" y="547"/>
                </a:lnTo>
                <a:lnTo>
                  <a:pt x="321" y="547"/>
                </a:lnTo>
                <a:lnTo>
                  <a:pt x="331" y="547"/>
                </a:lnTo>
                <a:lnTo>
                  <a:pt x="336" y="547"/>
                </a:lnTo>
                <a:lnTo>
                  <a:pt x="345" y="547"/>
                </a:lnTo>
                <a:lnTo>
                  <a:pt x="350" y="547"/>
                </a:lnTo>
                <a:lnTo>
                  <a:pt x="360" y="547"/>
                </a:lnTo>
                <a:lnTo>
                  <a:pt x="364" y="551"/>
                </a:lnTo>
                <a:lnTo>
                  <a:pt x="374" y="551"/>
                </a:lnTo>
                <a:lnTo>
                  <a:pt x="379" y="551"/>
                </a:lnTo>
                <a:lnTo>
                  <a:pt x="388" y="551"/>
                </a:lnTo>
                <a:lnTo>
                  <a:pt x="393" y="556"/>
                </a:lnTo>
                <a:lnTo>
                  <a:pt x="398" y="556"/>
                </a:lnTo>
                <a:lnTo>
                  <a:pt x="408" y="561"/>
                </a:lnTo>
                <a:lnTo>
                  <a:pt x="412" y="566"/>
                </a:lnTo>
                <a:lnTo>
                  <a:pt x="422" y="566"/>
                </a:lnTo>
                <a:lnTo>
                  <a:pt x="427" y="571"/>
                </a:lnTo>
                <a:lnTo>
                  <a:pt x="436" y="575"/>
                </a:lnTo>
                <a:lnTo>
                  <a:pt x="441" y="580"/>
                </a:lnTo>
                <a:lnTo>
                  <a:pt x="451" y="590"/>
                </a:lnTo>
                <a:lnTo>
                  <a:pt x="456" y="595"/>
                </a:lnTo>
                <a:lnTo>
                  <a:pt x="460" y="604"/>
                </a:lnTo>
                <a:lnTo>
                  <a:pt x="470" y="614"/>
                </a:lnTo>
                <a:lnTo>
                  <a:pt x="475" y="623"/>
                </a:lnTo>
                <a:lnTo>
                  <a:pt x="484" y="633"/>
                </a:lnTo>
                <a:lnTo>
                  <a:pt x="489" y="647"/>
                </a:lnTo>
                <a:lnTo>
                  <a:pt x="499" y="657"/>
                </a:lnTo>
                <a:lnTo>
                  <a:pt x="503" y="671"/>
                </a:lnTo>
                <a:lnTo>
                  <a:pt x="513" y="681"/>
                </a:lnTo>
                <a:lnTo>
                  <a:pt x="518" y="695"/>
                </a:lnTo>
                <a:lnTo>
                  <a:pt x="523" y="705"/>
                </a:lnTo>
                <a:lnTo>
                  <a:pt x="532" y="714"/>
                </a:lnTo>
                <a:lnTo>
                  <a:pt x="537" y="719"/>
                </a:lnTo>
                <a:lnTo>
                  <a:pt x="547" y="729"/>
                </a:lnTo>
                <a:lnTo>
                  <a:pt x="551" y="734"/>
                </a:lnTo>
                <a:lnTo>
                  <a:pt x="561" y="734"/>
                </a:lnTo>
                <a:lnTo>
                  <a:pt x="566" y="734"/>
                </a:lnTo>
                <a:lnTo>
                  <a:pt x="575" y="729"/>
                </a:lnTo>
                <a:lnTo>
                  <a:pt x="580" y="719"/>
                </a:lnTo>
                <a:lnTo>
                  <a:pt x="585" y="710"/>
                </a:lnTo>
                <a:lnTo>
                  <a:pt x="595" y="695"/>
                </a:lnTo>
                <a:lnTo>
                  <a:pt x="599" y="681"/>
                </a:lnTo>
                <a:lnTo>
                  <a:pt x="609" y="657"/>
                </a:lnTo>
                <a:lnTo>
                  <a:pt x="614" y="633"/>
                </a:lnTo>
                <a:lnTo>
                  <a:pt x="623" y="604"/>
                </a:lnTo>
                <a:lnTo>
                  <a:pt x="628" y="575"/>
                </a:lnTo>
                <a:lnTo>
                  <a:pt x="638" y="542"/>
                </a:lnTo>
                <a:lnTo>
                  <a:pt x="642" y="508"/>
                </a:lnTo>
                <a:lnTo>
                  <a:pt x="647" y="470"/>
                </a:lnTo>
                <a:lnTo>
                  <a:pt x="657" y="431"/>
                </a:lnTo>
                <a:lnTo>
                  <a:pt x="662" y="393"/>
                </a:lnTo>
                <a:lnTo>
                  <a:pt x="671" y="355"/>
                </a:lnTo>
                <a:lnTo>
                  <a:pt x="676" y="316"/>
                </a:lnTo>
                <a:lnTo>
                  <a:pt x="686" y="278"/>
                </a:lnTo>
                <a:lnTo>
                  <a:pt x="690" y="240"/>
                </a:lnTo>
                <a:lnTo>
                  <a:pt x="700" y="201"/>
                </a:lnTo>
                <a:lnTo>
                  <a:pt x="705" y="173"/>
                </a:lnTo>
                <a:lnTo>
                  <a:pt x="714" y="139"/>
                </a:lnTo>
                <a:lnTo>
                  <a:pt x="719" y="110"/>
                </a:lnTo>
                <a:lnTo>
                  <a:pt x="724" y="86"/>
                </a:lnTo>
                <a:lnTo>
                  <a:pt x="734" y="62"/>
                </a:lnTo>
                <a:lnTo>
                  <a:pt x="738" y="43"/>
                </a:lnTo>
                <a:lnTo>
                  <a:pt x="748" y="29"/>
                </a:lnTo>
                <a:lnTo>
                  <a:pt x="753" y="14"/>
                </a:lnTo>
                <a:lnTo>
                  <a:pt x="762" y="5"/>
                </a:lnTo>
                <a:lnTo>
                  <a:pt x="767" y="0"/>
                </a:lnTo>
                <a:lnTo>
                  <a:pt x="777" y="0"/>
                </a:lnTo>
                <a:lnTo>
                  <a:pt x="782" y="0"/>
                </a:lnTo>
                <a:lnTo>
                  <a:pt x="786" y="10"/>
                </a:lnTo>
                <a:lnTo>
                  <a:pt x="796" y="19"/>
                </a:lnTo>
                <a:lnTo>
                  <a:pt x="801" y="33"/>
                </a:lnTo>
                <a:lnTo>
                  <a:pt x="810" y="48"/>
                </a:lnTo>
                <a:lnTo>
                  <a:pt x="815" y="72"/>
                </a:lnTo>
                <a:lnTo>
                  <a:pt x="825" y="96"/>
                </a:lnTo>
                <a:lnTo>
                  <a:pt x="829" y="129"/>
                </a:lnTo>
                <a:lnTo>
                  <a:pt x="839" y="163"/>
                </a:lnTo>
                <a:lnTo>
                  <a:pt x="844" y="201"/>
                </a:lnTo>
                <a:lnTo>
                  <a:pt x="849" y="244"/>
                </a:lnTo>
                <a:lnTo>
                  <a:pt x="858" y="292"/>
                </a:lnTo>
                <a:lnTo>
                  <a:pt x="863" y="345"/>
                </a:lnTo>
                <a:lnTo>
                  <a:pt x="873" y="403"/>
                </a:lnTo>
                <a:lnTo>
                  <a:pt x="877" y="465"/>
                </a:lnTo>
              </a:path>
            </a:pathLst>
          </a:custGeom>
          <a:noFill/>
          <a:ln w="127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 name="Freeform 117">
            <a:extLst>
              <a:ext uri="{FF2B5EF4-FFF2-40B4-BE49-F238E27FC236}">
                <a16:creationId xmlns:a16="http://schemas.microsoft.com/office/drawing/2014/main" id="{9566540B-EE6C-404E-9076-188BCF6E6ABE}"/>
              </a:ext>
            </a:extLst>
          </p:cNvPr>
          <p:cNvSpPr>
            <a:spLocks/>
          </p:cNvSpPr>
          <p:nvPr/>
        </p:nvSpPr>
        <p:spPr bwMode="auto">
          <a:xfrm>
            <a:off x="6152356" y="3206735"/>
            <a:ext cx="868363" cy="1255713"/>
          </a:xfrm>
          <a:custGeom>
            <a:avLst/>
            <a:gdLst>
              <a:gd name="T0" fmla="*/ 15 w 883"/>
              <a:gd name="T1" fmla="*/ 369 h 1141"/>
              <a:gd name="T2" fmla="*/ 34 w 883"/>
              <a:gd name="T3" fmla="*/ 580 h 1141"/>
              <a:gd name="T4" fmla="*/ 58 w 883"/>
              <a:gd name="T5" fmla="*/ 796 h 1141"/>
              <a:gd name="T6" fmla="*/ 77 w 883"/>
              <a:gd name="T7" fmla="*/ 978 h 1141"/>
              <a:gd name="T8" fmla="*/ 96 w 883"/>
              <a:gd name="T9" fmla="*/ 1098 h 1141"/>
              <a:gd name="T10" fmla="*/ 120 w 883"/>
              <a:gd name="T11" fmla="*/ 1141 h 1141"/>
              <a:gd name="T12" fmla="*/ 139 w 883"/>
              <a:gd name="T13" fmla="*/ 1093 h 1141"/>
              <a:gd name="T14" fmla="*/ 163 w 883"/>
              <a:gd name="T15" fmla="*/ 969 h 1141"/>
              <a:gd name="T16" fmla="*/ 183 w 883"/>
              <a:gd name="T17" fmla="*/ 796 h 1141"/>
              <a:gd name="T18" fmla="*/ 202 w 883"/>
              <a:gd name="T19" fmla="*/ 599 h 1141"/>
              <a:gd name="T20" fmla="*/ 226 w 883"/>
              <a:gd name="T21" fmla="*/ 412 h 1141"/>
              <a:gd name="T22" fmla="*/ 245 w 883"/>
              <a:gd name="T23" fmla="*/ 245 h 1141"/>
              <a:gd name="T24" fmla="*/ 264 w 883"/>
              <a:gd name="T25" fmla="*/ 120 h 1141"/>
              <a:gd name="T26" fmla="*/ 288 w 883"/>
              <a:gd name="T27" fmla="*/ 38 h 1141"/>
              <a:gd name="T28" fmla="*/ 307 w 883"/>
              <a:gd name="T29" fmla="*/ 5 h 1141"/>
              <a:gd name="T30" fmla="*/ 326 w 883"/>
              <a:gd name="T31" fmla="*/ 5 h 1141"/>
              <a:gd name="T32" fmla="*/ 350 w 883"/>
              <a:gd name="T33" fmla="*/ 43 h 1141"/>
              <a:gd name="T34" fmla="*/ 370 w 883"/>
              <a:gd name="T35" fmla="*/ 96 h 1141"/>
              <a:gd name="T36" fmla="*/ 389 w 883"/>
              <a:gd name="T37" fmla="*/ 158 h 1141"/>
              <a:gd name="T38" fmla="*/ 413 w 883"/>
              <a:gd name="T39" fmla="*/ 221 h 1141"/>
              <a:gd name="T40" fmla="*/ 432 w 883"/>
              <a:gd name="T41" fmla="*/ 278 h 1141"/>
              <a:gd name="T42" fmla="*/ 451 w 883"/>
              <a:gd name="T43" fmla="*/ 321 h 1141"/>
              <a:gd name="T44" fmla="*/ 475 w 883"/>
              <a:gd name="T45" fmla="*/ 341 h 1141"/>
              <a:gd name="T46" fmla="*/ 494 w 883"/>
              <a:gd name="T47" fmla="*/ 345 h 1141"/>
              <a:gd name="T48" fmla="*/ 513 w 883"/>
              <a:gd name="T49" fmla="*/ 341 h 1141"/>
              <a:gd name="T50" fmla="*/ 537 w 883"/>
              <a:gd name="T51" fmla="*/ 321 h 1141"/>
              <a:gd name="T52" fmla="*/ 557 w 883"/>
              <a:gd name="T53" fmla="*/ 297 h 1141"/>
              <a:gd name="T54" fmla="*/ 576 w 883"/>
              <a:gd name="T55" fmla="*/ 273 h 1141"/>
              <a:gd name="T56" fmla="*/ 600 w 883"/>
              <a:gd name="T57" fmla="*/ 259 h 1141"/>
              <a:gd name="T58" fmla="*/ 619 w 883"/>
              <a:gd name="T59" fmla="*/ 245 h 1141"/>
              <a:gd name="T60" fmla="*/ 638 w 883"/>
              <a:gd name="T61" fmla="*/ 240 h 1141"/>
              <a:gd name="T62" fmla="*/ 662 w 883"/>
              <a:gd name="T63" fmla="*/ 245 h 1141"/>
              <a:gd name="T64" fmla="*/ 681 w 883"/>
              <a:gd name="T65" fmla="*/ 254 h 1141"/>
              <a:gd name="T66" fmla="*/ 700 w 883"/>
              <a:gd name="T67" fmla="*/ 264 h 1141"/>
              <a:gd name="T68" fmla="*/ 724 w 883"/>
              <a:gd name="T69" fmla="*/ 283 h 1141"/>
              <a:gd name="T70" fmla="*/ 744 w 883"/>
              <a:gd name="T71" fmla="*/ 297 h 1141"/>
              <a:gd name="T72" fmla="*/ 763 w 883"/>
              <a:gd name="T73" fmla="*/ 312 h 1141"/>
              <a:gd name="T74" fmla="*/ 787 w 883"/>
              <a:gd name="T75" fmla="*/ 321 h 1141"/>
              <a:gd name="T76" fmla="*/ 806 w 883"/>
              <a:gd name="T77" fmla="*/ 331 h 1141"/>
              <a:gd name="T78" fmla="*/ 825 w 883"/>
              <a:gd name="T79" fmla="*/ 336 h 1141"/>
              <a:gd name="T80" fmla="*/ 849 w 883"/>
              <a:gd name="T81" fmla="*/ 336 h 1141"/>
              <a:gd name="T82" fmla="*/ 868 w 883"/>
              <a:gd name="T83" fmla="*/ 331 h 1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3" h="1141">
                <a:moveTo>
                  <a:pt x="0" y="235"/>
                </a:moveTo>
                <a:lnTo>
                  <a:pt x="10" y="302"/>
                </a:lnTo>
                <a:lnTo>
                  <a:pt x="15" y="369"/>
                </a:lnTo>
                <a:lnTo>
                  <a:pt x="24" y="436"/>
                </a:lnTo>
                <a:lnTo>
                  <a:pt x="29" y="508"/>
                </a:lnTo>
                <a:lnTo>
                  <a:pt x="34" y="580"/>
                </a:lnTo>
                <a:lnTo>
                  <a:pt x="44" y="657"/>
                </a:lnTo>
                <a:lnTo>
                  <a:pt x="48" y="724"/>
                </a:lnTo>
                <a:lnTo>
                  <a:pt x="58" y="796"/>
                </a:lnTo>
                <a:lnTo>
                  <a:pt x="63" y="863"/>
                </a:lnTo>
                <a:lnTo>
                  <a:pt x="72" y="921"/>
                </a:lnTo>
                <a:lnTo>
                  <a:pt x="77" y="978"/>
                </a:lnTo>
                <a:lnTo>
                  <a:pt x="87" y="1026"/>
                </a:lnTo>
                <a:lnTo>
                  <a:pt x="92" y="1069"/>
                </a:lnTo>
                <a:lnTo>
                  <a:pt x="96" y="1098"/>
                </a:lnTo>
                <a:lnTo>
                  <a:pt x="106" y="1122"/>
                </a:lnTo>
                <a:lnTo>
                  <a:pt x="111" y="1137"/>
                </a:lnTo>
                <a:lnTo>
                  <a:pt x="120" y="1141"/>
                </a:lnTo>
                <a:lnTo>
                  <a:pt x="125" y="1132"/>
                </a:lnTo>
                <a:lnTo>
                  <a:pt x="135" y="1117"/>
                </a:lnTo>
                <a:lnTo>
                  <a:pt x="139" y="1093"/>
                </a:lnTo>
                <a:lnTo>
                  <a:pt x="149" y="1060"/>
                </a:lnTo>
                <a:lnTo>
                  <a:pt x="154" y="1017"/>
                </a:lnTo>
                <a:lnTo>
                  <a:pt x="163" y="969"/>
                </a:lnTo>
                <a:lnTo>
                  <a:pt x="168" y="916"/>
                </a:lnTo>
                <a:lnTo>
                  <a:pt x="173" y="858"/>
                </a:lnTo>
                <a:lnTo>
                  <a:pt x="183" y="796"/>
                </a:lnTo>
                <a:lnTo>
                  <a:pt x="187" y="734"/>
                </a:lnTo>
                <a:lnTo>
                  <a:pt x="197" y="667"/>
                </a:lnTo>
                <a:lnTo>
                  <a:pt x="202" y="599"/>
                </a:lnTo>
                <a:lnTo>
                  <a:pt x="211" y="537"/>
                </a:lnTo>
                <a:lnTo>
                  <a:pt x="216" y="475"/>
                </a:lnTo>
                <a:lnTo>
                  <a:pt x="226" y="412"/>
                </a:lnTo>
                <a:lnTo>
                  <a:pt x="231" y="355"/>
                </a:lnTo>
                <a:lnTo>
                  <a:pt x="235" y="297"/>
                </a:lnTo>
                <a:lnTo>
                  <a:pt x="245" y="245"/>
                </a:lnTo>
                <a:lnTo>
                  <a:pt x="250" y="201"/>
                </a:lnTo>
                <a:lnTo>
                  <a:pt x="259" y="158"/>
                </a:lnTo>
                <a:lnTo>
                  <a:pt x="264" y="120"/>
                </a:lnTo>
                <a:lnTo>
                  <a:pt x="274" y="86"/>
                </a:lnTo>
                <a:lnTo>
                  <a:pt x="279" y="62"/>
                </a:lnTo>
                <a:lnTo>
                  <a:pt x="288" y="38"/>
                </a:lnTo>
                <a:lnTo>
                  <a:pt x="293" y="24"/>
                </a:lnTo>
                <a:lnTo>
                  <a:pt x="298" y="10"/>
                </a:lnTo>
                <a:lnTo>
                  <a:pt x="307" y="5"/>
                </a:lnTo>
                <a:lnTo>
                  <a:pt x="312" y="0"/>
                </a:lnTo>
                <a:lnTo>
                  <a:pt x="322" y="0"/>
                </a:lnTo>
                <a:lnTo>
                  <a:pt x="326" y="5"/>
                </a:lnTo>
                <a:lnTo>
                  <a:pt x="336" y="14"/>
                </a:lnTo>
                <a:lnTo>
                  <a:pt x="341" y="29"/>
                </a:lnTo>
                <a:lnTo>
                  <a:pt x="350" y="43"/>
                </a:lnTo>
                <a:lnTo>
                  <a:pt x="355" y="58"/>
                </a:lnTo>
                <a:lnTo>
                  <a:pt x="360" y="77"/>
                </a:lnTo>
                <a:lnTo>
                  <a:pt x="370" y="96"/>
                </a:lnTo>
                <a:lnTo>
                  <a:pt x="374" y="115"/>
                </a:lnTo>
                <a:lnTo>
                  <a:pt x="384" y="134"/>
                </a:lnTo>
                <a:lnTo>
                  <a:pt x="389" y="158"/>
                </a:lnTo>
                <a:lnTo>
                  <a:pt x="398" y="178"/>
                </a:lnTo>
                <a:lnTo>
                  <a:pt x="403" y="201"/>
                </a:lnTo>
                <a:lnTo>
                  <a:pt x="413" y="221"/>
                </a:lnTo>
                <a:lnTo>
                  <a:pt x="418" y="245"/>
                </a:lnTo>
                <a:lnTo>
                  <a:pt x="422" y="259"/>
                </a:lnTo>
                <a:lnTo>
                  <a:pt x="432" y="278"/>
                </a:lnTo>
                <a:lnTo>
                  <a:pt x="437" y="293"/>
                </a:lnTo>
                <a:lnTo>
                  <a:pt x="446" y="307"/>
                </a:lnTo>
                <a:lnTo>
                  <a:pt x="451" y="321"/>
                </a:lnTo>
                <a:lnTo>
                  <a:pt x="461" y="331"/>
                </a:lnTo>
                <a:lnTo>
                  <a:pt x="466" y="336"/>
                </a:lnTo>
                <a:lnTo>
                  <a:pt x="475" y="341"/>
                </a:lnTo>
                <a:lnTo>
                  <a:pt x="480" y="345"/>
                </a:lnTo>
                <a:lnTo>
                  <a:pt x="485" y="345"/>
                </a:lnTo>
                <a:lnTo>
                  <a:pt x="494" y="345"/>
                </a:lnTo>
                <a:lnTo>
                  <a:pt x="499" y="345"/>
                </a:lnTo>
                <a:lnTo>
                  <a:pt x="509" y="345"/>
                </a:lnTo>
                <a:lnTo>
                  <a:pt x="513" y="341"/>
                </a:lnTo>
                <a:lnTo>
                  <a:pt x="523" y="336"/>
                </a:lnTo>
                <a:lnTo>
                  <a:pt x="528" y="326"/>
                </a:lnTo>
                <a:lnTo>
                  <a:pt x="537" y="321"/>
                </a:lnTo>
                <a:lnTo>
                  <a:pt x="542" y="312"/>
                </a:lnTo>
                <a:lnTo>
                  <a:pt x="552" y="307"/>
                </a:lnTo>
                <a:lnTo>
                  <a:pt x="557" y="297"/>
                </a:lnTo>
                <a:lnTo>
                  <a:pt x="561" y="288"/>
                </a:lnTo>
                <a:lnTo>
                  <a:pt x="571" y="283"/>
                </a:lnTo>
                <a:lnTo>
                  <a:pt x="576" y="273"/>
                </a:lnTo>
                <a:lnTo>
                  <a:pt x="585" y="269"/>
                </a:lnTo>
                <a:lnTo>
                  <a:pt x="590" y="264"/>
                </a:lnTo>
                <a:lnTo>
                  <a:pt x="600" y="259"/>
                </a:lnTo>
                <a:lnTo>
                  <a:pt x="605" y="254"/>
                </a:lnTo>
                <a:lnTo>
                  <a:pt x="614" y="249"/>
                </a:lnTo>
                <a:lnTo>
                  <a:pt x="619" y="245"/>
                </a:lnTo>
                <a:lnTo>
                  <a:pt x="624" y="245"/>
                </a:lnTo>
                <a:lnTo>
                  <a:pt x="633" y="240"/>
                </a:lnTo>
                <a:lnTo>
                  <a:pt x="638" y="240"/>
                </a:lnTo>
                <a:lnTo>
                  <a:pt x="648" y="240"/>
                </a:lnTo>
                <a:lnTo>
                  <a:pt x="653" y="245"/>
                </a:lnTo>
                <a:lnTo>
                  <a:pt x="662" y="245"/>
                </a:lnTo>
                <a:lnTo>
                  <a:pt x="667" y="245"/>
                </a:lnTo>
                <a:lnTo>
                  <a:pt x="676" y="249"/>
                </a:lnTo>
                <a:lnTo>
                  <a:pt x="681" y="254"/>
                </a:lnTo>
                <a:lnTo>
                  <a:pt x="686" y="259"/>
                </a:lnTo>
                <a:lnTo>
                  <a:pt x="696" y="259"/>
                </a:lnTo>
                <a:lnTo>
                  <a:pt x="700" y="264"/>
                </a:lnTo>
                <a:lnTo>
                  <a:pt x="710" y="269"/>
                </a:lnTo>
                <a:lnTo>
                  <a:pt x="715" y="278"/>
                </a:lnTo>
                <a:lnTo>
                  <a:pt x="724" y="283"/>
                </a:lnTo>
                <a:lnTo>
                  <a:pt x="729" y="288"/>
                </a:lnTo>
                <a:lnTo>
                  <a:pt x="739" y="293"/>
                </a:lnTo>
                <a:lnTo>
                  <a:pt x="744" y="297"/>
                </a:lnTo>
                <a:lnTo>
                  <a:pt x="748" y="302"/>
                </a:lnTo>
                <a:lnTo>
                  <a:pt x="758" y="307"/>
                </a:lnTo>
                <a:lnTo>
                  <a:pt x="763" y="312"/>
                </a:lnTo>
                <a:lnTo>
                  <a:pt x="772" y="317"/>
                </a:lnTo>
                <a:lnTo>
                  <a:pt x="777" y="317"/>
                </a:lnTo>
                <a:lnTo>
                  <a:pt x="787" y="321"/>
                </a:lnTo>
                <a:lnTo>
                  <a:pt x="792" y="326"/>
                </a:lnTo>
                <a:lnTo>
                  <a:pt x="801" y="326"/>
                </a:lnTo>
                <a:lnTo>
                  <a:pt x="806" y="331"/>
                </a:lnTo>
                <a:lnTo>
                  <a:pt x="811" y="331"/>
                </a:lnTo>
                <a:lnTo>
                  <a:pt x="820" y="331"/>
                </a:lnTo>
                <a:lnTo>
                  <a:pt x="825" y="336"/>
                </a:lnTo>
                <a:lnTo>
                  <a:pt x="835" y="336"/>
                </a:lnTo>
                <a:lnTo>
                  <a:pt x="839" y="336"/>
                </a:lnTo>
                <a:lnTo>
                  <a:pt x="849" y="336"/>
                </a:lnTo>
                <a:lnTo>
                  <a:pt x="854" y="336"/>
                </a:lnTo>
                <a:lnTo>
                  <a:pt x="863" y="336"/>
                </a:lnTo>
                <a:lnTo>
                  <a:pt x="868" y="331"/>
                </a:lnTo>
                <a:lnTo>
                  <a:pt x="878" y="331"/>
                </a:lnTo>
                <a:lnTo>
                  <a:pt x="883" y="331"/>
                </a:lnTo>
              </a:path>
            </a:pathLst>
          </a:custGeom>
          <a:noFill/>
          <a:ln w="127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 name="Freeform 118">
            <a:extLst>
              <a:ext uri="{FF2B5EF4-FFF2-40B4-BE49-F238E27FC236}">
                <a16:creationId xmlns:a16="http://schemas.microsoft.com/office/drawing/2014/main" id="{BC5816A9-E854-4DF9-B884-3F1643A7DCD2}"/>
              </a:ext>
            </a:extLst>
          </p:cNvPr>
          <p:cNvSpPr>
            <a:spLocks/>
          </p:cNvSpPr>
          <p:nvPr/>
        </p:nvSpPr>
        <p:spPr bwMode="auto">
          <a:xfrm>
            <a:off x="7020719" y="3549635"/>
            <a:ext cx="319087" cy="20638"/>
          </a:xfrm>
          <a:custGeom>
            <a:avLst/>
            <a:gdLst>
              <a:gd name="T0" fmla="*/ 0 w 326"/>
              <a:gd name="T1" fmla="*/ 19 h 19"/>
              <a:gd name="T2" fmla="*/ 4 w 326"/>
              <a:gd name="T3" fmla="*/ 19 h 19"/>
              <a:gd name="T4" fmla="*/ 14 w 326"/>
              <a:gd name="T5" fmla="*/ 14 h 19"/>
              <a:gd name="T6" fmla="*/ 19 w 326"/>
              <a:gd name="T7" fmla="*/ 14 h 19"/>
              <a:gd name="T8" fmla="*/ 28 w 326"/>
              <a:gd name="T9" fmla="*/ 14 h 19"/>
              <a:gd name="T10" fmla="*/ 33 w 326"/>
              <a:gd name="T11" fmla="*/ 9 h 19"/>
              <a:gd name="T12" fmla="*/ 43 w 326"/>
              <a:gd name="T13" fmla="*/ 9 h 19"/>
              <a:gd name="T14" fmla="*/ 48 w 326"/>
              <a:gd name="T15" fmla="*/ 9 h 19"/>
              <a:gd name="T16" fmla="*/ 57 w 326"/>
              <a:gd name="T17" fmla="*/ 9 h 19"/>
              <a:gd name="T18" fmla="*/ 62 w 326"/>
              <a:gd name="T19" fmla="*/ 5 h 19"/>
              <a:gd name="T20" fmla="*/ 67 w 326"/>
              <a:gd name="T21" fmla="*/ 5 h 19"/>
              <a:gd name="T22" fmla="*/ 76 w 326"/>
              <a:gd name="T23" fmla="*/ 5 h 19"/>
              <a:gd name="T24" fmla="*/ 81 w 326"/>
              <a:gd name="T25" fmla="*/ 5 h 19"/>
              <a:gd name="T26" fmla="*/ 91 w 326"/>
              <a:gd name="T27" fmla="*/ 5 h 19"/>
              <a:gd name="T28" fmla="*/ 96 w 326"/>
              <a:gd name="T29" fmla="*/ 5 h 19"/>
              <a:gd name="T30" fmla="*/ 105 w 326"/>
              <a:gd name="T31" fmla="*/ 5 h 19"/>
              <a:gd name="T32" fmla="*/ 110 w 326"/>
              <a:gd name="T33" fmla="*/ 0 h 19"/>
              <a:gd name="T34" fmla="*/ 120 w 326"/>
              <a:gd name="T35" fmla="*/ 0 h 19"/>
              <a:gd name="T36" fmla="*/ 124 w 326"/>
              <a:gd name="T37" fmla="*/ 0 h 19"/>
              <a:gd name="T38" fmla="*/ 129 w 326"/>
              <a:gd name="T39" fmla="*/ 0 h 19"/>
              <a:gd name="T40" fmla="*/ 139 w 326"/>
              <a:gd name="T41" fmla="*/ 0 h 19"/>
              <a:gd name="T42" fmla="*/ 143 w 326"/>
              <a:gd name="T43" fmla="*/ 0 h 19"/>
              <a:gd name="T44" fmla="*/ 153 w 326"/>
              <a:gd name="T45" fmla="*/ 5 h 19"/>
              <a:gd name="T46" fmla="*/ 158 w 326"/>
              <a:gd name="T47" fmla="*/ 5 h 19"/>
              <a:gd name="T48" fmla="*/ 167 w 326"/>
              <a:gd name="T49" fmla="*/ 5 h 19"/>
              <a:gd name="T50" fmla="*/ 172 w 326"/>
              <a:gd name="T51" fmla="*/ 5 h 19"/>
              <a:gd name="T52" fmla="*/ 182 w 326"/>
              <a:gd name="T53" fmla="*/ 5 h 19"/>
              <a:gd name="T54" fmla="*/ 187 w 326"/>
              <a:gd name="T55" fmla="*/ 5 h 19"/>
              <a:gd name="T56" fmla="*/ 191 w 326"/>
              <a:gd name="T57" fmla="*/ 5 h 19"/>
              <a:gd name="T58" fmla="*/ 201 w 326"/>
              <a:gd name="T59" fmla="*/ 5 h 19"/>
              <a:gd name="T60" fmla="*/ 206 w 326"/>
              <a:gd name="T61" fmla="*/ 5 h 19"/>
              <a:gd name="T62" fmla="*/ 215 w 326"/>
              <a:gd name="T63" fmla="*/ 5 h 19"/>
              <a:gd name="T64" fmla="*/ 220 w 326"/>
              <a:gd name="T65" fmla="*/ 9 h 19"/>
              <a:gd name="T66" fmla="*/ 230 w 326"/>
              <a:gd name="T67" fmla="*/ 9 h 19"/>
              <a:gd name="T68" fmla="*/ 235 w 326"/>
              <a:gd name="T69" fmla="*/ 9 h 19"/>
              <a:gd name="T70" fmla="*/ 244 w 326"/>
              <a:gd name="T71" fmla="*/ 9 h 19"/>
              <a:gd name="T72" fmla="*/ 249 w 326"/>
              <a:gd name="T73" fmla="*/ 9 h 19"/>
              <a:gd name="T74" fmla="*/ 254 w 326"/>
              <a:gd name="T75" fmla="*/ 9 h 19"/>
              <a:gd name="T76" fmla="*/ 263 w 326"/>
              <a:gd name="T77" fmla="*/ 9 h 19"/>
              <a:gd name="T78" fmla="*/ 268 w 326"/>
              <a:gd name="T79" fmla="*/ 9 h 19"/>
              <a:gd name="T80" fmla="*/ 278 w 326"/>
              <a:gd name="T81" fmla="*/ 9 h 19"/>
              <a:gd name="T82" fmla="*/ 283 w 326"/>
              <a:gd name="T83" fmla="*/ 9 h 19"/>
              <a:gd name="T84" fmla="*/ 292 w 326"/>
              <a:gd name="T85" fmla="*/ 9 h 19"/>
              <a:gd name="T86" fmla="*/ 297 w 326"/>
              <a:gd name="T87" fmla="*/ 9 h 19"/>
              <a:gd name="T88" fmla="*/ 307 w 326"/>
              <a:gd name="T89" fmla="*/ 9 h 19"/>
              <a:gd name="T90" fmla="*/ 311 w 326"/>
              <a:gd name="T91" fmla="*/ 9 h 19"/>
              <a:gd name="T92" fmla="*/ 321 w 326"/>
              <a:gd name="T93" fmla="*/ 9 h 19"/>
              <a:gd name="T94" fmla="*/ 326 w 326"/>
              <a:gd name="T9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 h="19">
                <a:moveTo>
                  <a:pt x="0" y="19"/>
                </a:moveTo>
                <a:lnTo>
                  <a:pt x="4" y="19"/>
                </a:lnTo>
                <a:lnTo>
                  <a:pt x="14" y="14"/>
                </a:lnTo>
                <a:lnTo>
                  <a:pt x="19" y="14"/>
                </a:lnTo>
                <a:lnTo>
                  <a:pt x="28" y="14"/>
                </a:lnTo>
                <a:lnTo>
                  <a:pt x="33" y="9"/>
                </a:lnTo>
                <a:lnTo>
                  <a:pt x="43" y="9"/>
                </a:lnTo>
                <a:lnTo>
                  <a:pt x="48" y="9"/>
                </a:lnTo>
                <a:lnTo>
                  <a:pt x="57" y="9"/>
                </a:lnTo>
                <a:lnTo>
                  <a:pt x="62" y="5"/>
                </a:lnTo>
                <a:lnTo>
                  <a:pt x="67" y="5"/>
                </a:lnTo>
                <a:lnTo>
                  <a:pt x="76" y="5"/>
                </a:lnTo>
                <a:lnTo>
                  <a:pt x="81" y="5"/>
                </a:lnTo>
                <a:lnTo>
                  <a:pt x="91" y="5"/>
                </a:lnTo>
                <a:lnTo>
                  <a:pt x="96" y="5"/>
                </a:lnTo>
                <a:lnTo>
                  <a:pt x="105" y="5"/>
                </a:lnTo>
                <a:lnTo>
                  <a:pt x="110" y="0"/>
                </a:lnTo>
                <a:lnTo>
                  <a:pt x="120" y="0"/>
                </a:lnTo>
                <a:lnTo>
                  <a:pt x="124" y="0"/>
                </a:lnTo>
                <a:lnTo>
                  <a:pt x="129" y="0"/>
                </a:lnTo>
                <a:lnTo>
                  <a:pt x="139" y="0"/>
                </a:lnTo>
                <a:lnTo>
                  <a:pt x="143" y="0"/>
                </a:lnTo>
                <a:lnTo>
                  <a:pt x="153" y="5"/>
                </a:lnTo>
                <a:lnTo>
                  <a:pt x="158" y="5"/>
                </a:lnTo>
                <a:lnTo>
                  <a:pt x="167" y="5"/>
                </a:lnTo>
                <a:lnTo>
                  <a:pt x="172" y="5"/>
                </a:lnTo>
                <a:lnTo>
                  <a:pt x="182" y="5"/>
                </a:lnTo>
                <a:lnTo>
                  <a:pt x="187" y="5"/>
                </a:lnTo>
                <a:lnTo>
                  <a:pt x="191" y="5"/>
                </a:lnTo>
                <a:lnTo>
                  <a:pt x="201" y="5"/>
                </a:lnTo>
                <a:lnTo>
                  <a:pt x="206" y="5"/>
                </a:lnTo>
                <a:lnTo>
                  <a:pt x="215" y="5"/>
                </a:lnTo>
                <a:lnTo>
                  <a:pt x="220" y="9"/>
                </a:lnTo>
                <a:lnTo>
                  <a:pt x="230" y="9"/>
                </a:lnTo>
                <a:lnTo>
                  <a:pt x="235" y="9"/>
                </a:lnTo>
                <a:lnTo>
                  <a:pt x="244" y="9"/>
                </a:lnTo>
                <a:lnTo>
                  <a:pt x="249" y="9"/>
                </a:lnTo>
                <a:lnTo>
                  <a:pt x="254" y="9"/>
                </a:lnTo>
                <a:lnTo>
                  <a:pt x="263" y="9"/>
                </a:lnTo>
                <a:lnTo>
                  <a:pt x="268" y="9"/>
                </a:lnTo>
                <a:lnTo>
                  <a:pt x="278" y="9"/>
                </a:lnTo>
                <a:lnTo>
                  <a:pt x="283" y="9"/>
                </a:lnTo>
                <a:lnTo>
                  <a:pt x="292" y="9"/>
                </a:lnTo>
                <a:lnTo>
                  <a:pt x="297" y="9"/>
                </a:lnTo>
                <a:lnTo>
                  <a:pt x="307" y="9"/>
                </a:lnTo>
                <a:lnTo>
                  <a:pt x="311" y="9"/>
                </a:lnTo>
                <a:lnTo>
                  <a:pt x="321" y="9"/>
                </a:lnTo>
                <a:lnTo>
                  <a:pt x="326" y="9"/>
                </a:lnTo>
              </a:path>
            </a:pathLst>
          </a:custGeom>
          <a:noFill/>
          <a:ln w="15875"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 name="Freeform 119">
            <a:extLst>
              <a:ext uri="{FF2B5EF4-FFF2-40B4-BE49-F238E27FC236}">
                <a16:creationId xmlns:a16="http://schemas.microsoft.com/office/drawing/2014/main" id="{77D19298-8B0C-4E47-A96C-C84C08F4D105}"/>
              </a:ext>
            </a:extLst>
          </p:cNvPr>
          <p:cNvSpPr>
            <a:spLocks/>
          </p:cNvSpPr>
          <p:nvPr/>
        </p:nvSpPr>
        <p:spPr bwMode="auto">
          <a:xfrm>
            <a:off x="5291931" y="2936860"/>
            <a:ext cx="860425" cy="812800"/>
          </a:xfrm>
          <a:custGeom>
            <a:avLst/>
            <a:gdLst>
              <a:gd name="T0" fmla="*/ 10 w 877"/>
              <a:gd name="T1" fmla="*/ 561 h 738"/>
              <a:gd name="T2" fmla="*/ 34 w 877"/>
              <a:gd name="T3" fmla="*/ 561 h 738"/>
              <a:gd name="T4" fmla="*/ 53 w 877"/>
              <a:gd name="T5" fmla="*/ 561 h 738"/>
              <a:gd name="T6" fmla="*/ 72 w 877"/>
              <a:gd name="T7" fmla="*/ 565 h 738"/>
              <a:gd name="T8" fmla="*/ 96 w 877"/>
              <a:gd name="T9" fmla="*/ 565 h 738"/>
              <a:gd name="T10" fmla="*/ 115 w 877"/>
              <a:gd name="T11" fmla="*/ 565 h 738"/>
              <a:gd name="T12" fmla="*/ 134 w 877"/>
              <a:gd name="T13" fmla="*/ 565 h 738"/>
              <a:gd name="T14" fmla="*/ 158 w 877"/>
              <a:gd name="T15" fmla="*/ 565 h 738"/>
              <a:gd name="T16" fmla="*/ 177 w 877"/>
              <a:gd name="T17" fmla="*/ 561 h 738"/>
              <a:gd name="T18" fmla="*/ 197 w 877"/>
              <a:gd name="T19" fmla="*/ 561 h 738"/>
              <a:gd name="T20" fmla="*/ 221 w 877"/>
              <a:gd name="T21" fmla="*/ 561 h 738"/>
              <a:gd name="T22" fmla="*/ 240 w 877"/>
              <a:gd name="T23" fmla="*/ 561 h 738"/>
              <a:gd name="T24" fmla="*/ 259 w 877"/>
              <a:gd name="T25" fmla="*/ 561 h 738"/>
              <a:gd name="T26" fmla="*/ 283 w 877"/>
              <a:gd name="T27" fmla="*/ 565 h 738"/>
              <a:gd name="T28" fmla="*/ 302 w 877"/>
              <a:gd name="T29" fmla="*/ 565 h 738"/>
              <a:gd name="T30" fmla="*/ 321 w 877"/>
              <a:gd name="T31" fmla="*/ 565 h 738"/>
              <a:gd name="T32" fmla="*/ 345 w 877"/>
              <a:gd name="T33" fmla="*/ 565 h 738"/>
              <a:gd name="T34" fmla="*/ 364 w 877"/>
              <a:gd name="T35" fmla="*/ 565 h 738"/>
              <a:gd name="T36" fmla="*/ 388 w 877"/>
              <a:gd name="T37" fmla="*/ 565 h 738"/>
              <a:gd name="T38" fmla="*/ 408 w 877"/>
              <a:gd name="T39" fmla="*/ 570 h 738"/>
              <a:gd name="T40" fmla="*/ 427 w 877"/>
              <a:gd name="T41" fmla="*/ 585 h 738"/>
              <a:gd name="T42" fmla="*/ 451 w 877"/>
              <a:gd name="T43" fmla="*/ 604 h 738"/>
              <a:gd name="T44" fmla="*/ 470 w 877"/>
              <a:gd name="T45" fmla="*/ 632 h 738"/>
              <a:gd name="T46" fmla="*/ 489 w 877"/>
              <a:gd name="T47" fmla="*/ 666 h 738"/>
              <a:gd name="T48" fmla="*/ 513 w 877"/>
              <a:gd name="T49" fmla="*/ 700 h 738"/>
              <a:gd name="T50" fmla="*/ 532 w 877"/>
              <a:gd name="T51" fmla="*/ 724 h 738"/>
              <a:gd name="T52" fmla="*/ 551 w 877"/>
              <a:gd name="T53" fmla="*/ 738 h 738"/>
              <a:gd name="T54" fmla="*/ 575 w 877"/>
              <a:gd name="T55" fmla="*/ 733 h 738"/>
              <a:gd name="T56" fmla="*/ 595 w 877"/>
              <a:gd name="T57" fmla="*/ 700 h 738"/>
              <a:gd name="T58" fmla="*/ 614 w 877"/>
              <a:gd name="T59" fmla="*/ 642 h 738"/>
              <a:gd name="T60" fmla="*/ 638 w 877"/>
              <a:gd name="T61" fmla="*/ 561 h 738"/>
              <a:gd name="T62" fmla="*/ 657 w 877"/>
              <a:gd name="T63" fmla="*/ 460 h 738"/>
              <a:gd name="T64" fmla="*/ 676 w 877"/>
              <a:gd name="T65" fmla="*/ 350 h 738"/>
              <a:gd name="T66" fmla="*/ 700 w 877"/>
              <a:gd name="T67" fmla="*/ 244 h 738"/>
              <a:gd name="T68" fmla="*/ 719 w 877"/>
              <a:gd name="T69" fmla="*/ 143 h 738"/>
              <a:gd name="T70" fmla="*/ 738 w 877"/>
              <a:gd name="T71" fmla="*/ 67 h 738"/>
              <a:gd name="T72" fmla="*/ 762 w 877"/>
              <a:gd name="T73" fmla="*/ 14 h 738"/>
              <a:gd name="T74" fmla="*/ 782 w 877"/>
              <a:gd name="T75" fmla="*/ 0 h 738"/>
              <a:gd name="T76" fmla="*/ 801 w 877"/>
              <a:gd name="T77" fmla="*/ 24 h 738"/>
              <a:gd name="T78" fmla="*/ 825 w 877"/>
              <a:gd name="T79" fmla="*/ 95 h 738"/>
              <a:gd name="T80" fmla="*/ 844 w 877"/>
              <a:gd name="T81" fmla="*/ 211 h 738"/>
              <a:gd name="T82" fmla="*/ 863 w 877"/>
              <a:gd name="T83" fmla="*/ 369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7" h="738">
                <a:moveTo>
                  <a:pt x="0" y="561"/>
                </a:moveTo>
                <a:lnTo>
                  <a:pt x="5" y="561"/>
                </a:lnTo>
                <a:lnTo>
                  <a:pt x="10" y="561"/>
                </a:lnTo>
                <a:lnTo>
                  <a:pt x="19" y="561"/>
                </a:lnTo>
                <a:lnTo>
                  <a:pt x="24" y="561"/>
                </a:lnTo>
                <a:lnTo>
                  <a:pt x="34" y="561"/>
                </a:lnTo>
                <a:lnTo>
                  <a:pt x="38" y="561"/>
                </a:lnTo>
                <a:lnTo>
                  <a:pt x="48" y="561"/>
                </a:lnTo>
                <a:lnTo>
                  <a:pt x="53" y="561"/>
                </a:lnTo>
                <a:lnTo>
                  <a:pt x="62" y="561"/>
                </a:lnTo>
                <a:lnTo>
                  <a:pt x="67" y="565"/>
                </a:lnTo>
                <a:lnTo>
                  <a:pt x="72" y="565"/>
                </a:lnTo>
                <a:lnTo>
                  <a:pt x="82" y="565"/>
                </a:lnTo>
                <a:lnTo>
                  <a:pt x="86" y="565"/>
                </a:lnTo>
                <a:lnTo>
                  <a:pt x="96" y="565"/>
                </a:lnTo>
                <a:lnTo>
                  <a:pt x="101" y="565"/>
                </a:lnTo>
                <a:lnTo>
                  <a:pt x="110" y="565"/>
                </a:lnTo>
                <a:lnTo>
                  <a:pt x="115" y="565"/>
                </a:lnTo>
                <a:lnTo>
                  <a:pt x="125" y="565"/>
                </a:lnTo>
                <a:lnTo>
                  <a:pt x="129" y="565"/>
                </a:lnTo>
                <a:lnTo>
                  <a:pt x="134" y="565"/>
                </a:lnTo>
                <a:lnTo>
                  <a:pt x="144" y="565"/>
                </a:lnTo>
                <a:lnTo>
                  <a:pt x="149" y="565"/>
                </a:lnTo>
                <a:lnTo>
                  <a:pt x="158" y="565"/>
                </a:lnTo>
                <a:lnTo>
                  <a:pt x="163" y="565"/>
                </a:lnTo>
                <a:lnTo>
                  <a:pt x="173" y="565"/>
                </a:lnTo>
                <a:lnTo>
                  <a:pt x="177" y="561"/>
                </a:lnTo>
                <a:lnTo>
                  <a:pt x="187" y="561"/>
                </a:lnTo>
                <a:lnTo>
                  <a:pt x="192" y="561"/>
                </a:lnTo>
                <a:lnTo>
                  <a:pt x="197" y="561"/>
                </a:lnTo>
                <a:lnTo>
                  <a:pt x="206" y="561"/>
                </a:lnTo>
                <a:lnTo>
                  <a:pt x="211" y="561"/>
                </a:lnTo>
                <a:lnTo>
                  <a:pt x="221" y="561"/>
                </a:lnTo>
                <a:lnTo>
                  <a:pt x="225" y="561"/>
                </a:lnTo>
                <a:lnTo>
                  <a:pt x="235" y="561"/>
                </a:lnTo>
                <a:lnTo>
                  <a:pt x="240" y="561"/>
                </a:lnTo>
                <a:lnTo>
                  <a:pt x="249" y="561"/>
                </a:lnTo>
                <a:lnTo>
                  <a:pt x="254" y="561"/>
                </a:lnTo>
                <a:lnTo>
                  <a:pt x="259" y="561"/>
                </a:lnTo>
                <a:lnTo>
                  <a:pt x="269" y="561"/>
                </a:lnTo>
                <a:lnTo>
                  <a:pt x="273" y="561"/>
                </a:lnTo>
                <a:lnTo>
                  <a:pt x="283" y="565"/>
                </a:lnTo>
                <a:lnTo>
                  <a:pt x="288" y="565"/>
                </a:lnTo>
                <a:lnTo>
                  <a:pt x="297" y="565"/>
                </a:lnTo>
                <a:lnTo>
                  <a:pt x="302" y="565"/>
                </a:lnTo>
                <a:lnTo>
                  <a:pt x="312" y="565"/>
                </a:lnTo>
                <a:lnTo>
                  <a:pt x="316" y="565"/>
                </a:lnTo>
                <a:lnTo>
                  <a:pt x="321" y="565"/>
                </a:lnTo>
                <a:lnTo>
                  <a:pt x="331" y="565"/>
                </a:lnTo>
                <a:lnTo>
                  <a:pt x="336" y="565"/>
                </a:lnTo>
                <a:lnTo>
                  <a:pt x="345" y="565"/>
                </a:lnTo>
                <a:lnTo>
                  <a:pt x="350" y="565"/>
                </a:lnTo>
                <a:lnTo>
                  <a:pt x="360" y="565"/>
                </a:lnTo>
                <a:lnTo>
                  <a:pt x="364" y="565"/>
                </a:lnTo>
                <a:lnTo>
                  <a:pt x="374" y="565"/>
                </a:lnTo>
                <a:lnTo>
                  <a:pt x="379" y="565"/>
                </a:lnTo>
                <a:lnTo>
                  <a:pt x="388" y="565"/>
                </a:lnTo>
                <a:lnTo>
                  <a:pt x="393" y="565"/>
                </a:lnTo>
                <a:lnTo>
                  <a:pt x="398" y="570"/>
                </a:lnTo>
                <a:lnTo>
                  <a:pt x="408" y="570"/>
                </a:lnTo>
                <a:lnTo>
                  <a:pt x="412" y="575"/>
                </a:lnTo>
                <a:lnTo>
                  <a:pt x="422" y="580"/>
                </a:lnTo>
                <a:lnTo>
                  <a:pt x="427" y="585"/>
                </a:lnTo>
                <a:lnTo>
                  <a:pt x="436" y="589"/>
                </a:lnTo>
                <a:lnTo>
                  <a:pt x="441" y="594"/>
                </a:lnTo>
                <a:lnTo>
                  <a:pt x="451" y="604"/>
                </a:lnTo>
                <a:lnTo>
                  <a:pt x="456" y="613"/>
                </a:lnTo>
                <a:lnTo>
                  <a:pt x="460" y="618"/>
                </a:lnTo>
                <a:lnTo>
                  <a:pt x="470" y="632"/>
                </a:lnTo>
                <a:lnTo>
                  <a:pt x="475" y="642"/>
                </a:lnTo>
                <a:lnTo>
                  <a:pt x="484" y="652"/>
                </a:lnTo>
                <a:lnTo>
                  <a:pt x="489" y="666"/>
                </a:lnTo>
                <a:lnTo>
                  <a:pt x="499" y="676"/>
                </a:lnTo>
                <a:lnTo>
                  <a:pt x="503" y="685"/>
                </a:lnTo>
                <a:lnTo>
                  <a:pt x="513" y="700"/>
                </a:lnTo>
                <a:lnTo>
                  <a:pt x="518" y="709"/>
                </a:lnTo>
                <a:lnTo>
                  <a:pt x="523" y="719"/>
                </a:lnTo>
                <a:lnTo>
                  <a:pt x="532" y="724"/>
                </a:lnTo>
                <a:lnTo>
                  <a:pt x="537" y="733"/>
                </a:lnTo>
                <a:lnTo>
                  <a:pt x="547" y="738"/>
                </a:lnTo>
                <a:lnTo>
                  <a:pt x="551" y="738"/>
                </a:lnTo>
                <a:lnTo>
                  <a:pt x="561" y="738"/>
                </a:lnTo>
                <a:lnTo>
                  <a:pt x="566" y="738"/>
                </a:lnTo>
                <a:lnTo>
                  <a:pt x="575" y="733"/>
                </a:lnTo>
                <a:lnTo>
                  <a:pt x="580" y="724"/>
                </a:lnTo>
                <a:lnTo>
                  <a:pt x="585" y="714"/>
                </a:lnTo>
                <a:lnTo>
                  <a:pt x="595" y="700"/>
                </a:lnTo>
                <a:lnTo>
                  <a:pt x="599" y="685"/>
                </a:lnTo>
                <a:lnTo>
                  <a:pt x="609" y="661"/>
                </a:lnTo>
                <a:lnTo>
                  <a:pt x="614" y="642"/>
                </a:lnTo>
                <a:lnTo>
                  <a:pt x="623" y="618"/>
                </a:lnTo>
                <a:lnTo>
                  <a:pt x="628" y="589"/>
                </a:lnTo>
                <a:lnTo>
                  <a:pt x="638" y="561"/>
                </a:lnTo>
                <a:lnTo>
                  <a:pt x="642" y="527"/>
                </a:lnTo>
                <a:lnTo>
                  <a:pt x="647" y="493"/>
                </a:lnTo>
                <a:lnTo>
                  <a:pt x="657" y="460"/>
                </a:lnTo>
                <a:lnTo>
                  <a:pt x="662" y="422"/>
                </a:lnTo>
                <a:lnTo>
                  <a:pt x="671" y="388"/>
                </a:lnTo>
                <a:lnTo>
                  <a:pt x="676" y="350"/>
                </a:lnTo>
                <a:lnTo>
                  <a:pt x="686" y="316"/>
                </a:lnTo>
                <a:lnTo>
                  <a:pt x="690" y="278"/>
                </a:lnTo>
                <a:lnTo>
                  <a:pt x="700" y="244"/>
                </a:lnTo>
                <a:lnTo>
                  <a:pt x="705" y="206"/>
                </a:lnTo>
                <a:lnTo>
                  <a:pt x="714" y="177"/>
                </a:lnTo>
                <a:lnTo>
                  <a:pt x="719" y="143"/>
                </a:lnTo>
                <a:lnTo>
                  <a:pt x="724" y="115"/>
                </a:lnTo>
                <a:lnTo>
                  <a:pt x="734" y="91"/>
                </a:lnTo>
                <a:lnTo>
                  <a:pt x="738" y="67"/>
                </a:lnTo>
                <a:lnTo>
                  <a:pt x="748" y="43"/>
                </a:lnTo>
                <a:lnTo>
                  <a:pt x="753" y="28"/>
                </a:lnTo>
                <a:lnTo>
                  <a:pt x="762" y="14"/>
                </a:lnTo>
                <a:lnTo>
                  <a:pt x="767" y="4"/>
                </a:lnTo>
                <a:lnTo>
                  <a:pt x="777" y="0"/>
                </a:lnTo>
                <a:lnTo>
                  <a:pt x="782" y="0"/>
                </a:lnTo>
                <a:lnTo>
                  <a:pt x="786" y="4"/>
                </a:lnTo>
                <a:lnTo>
                  <a:pt x="796" y="9"/>
                </a:lnTo>
                <a:lnTo>
                  <a:pt x="801" y="24"/>
                </a:lnTo>
                <a:lnTo>
                  <a:pt x="810" y="43"/>
                </a:lnTo>
                <a:lnTo>
                  <a:pt x="815" y="67"/>
                </a:lnTo>
                <a:lnTo>
                  <a:pt x="825" y="95"/>
                </a:lnTo>
                <a:lnTo>
                  <a:pt x="829" y="129"/>
                </a:lnTo>
                <a:lnTo>
                  <a:pt x="839" y="167"/>
                </a:lnTo>
                <a:lnTo>
                  <a:pt x="844" y="211"/>
                </a:lnTo>
                <a:lnTo>
                  <a:pt x="849" y="258"/>
                </a:lnTo>
                <a:lnTo>
                  <a:pt x="858" y="311"/>
                </a:lnTo>
                <a:lnTo>
                  <a:pt x="863" y="369"/>
                </a:lnTo>
                <a:lnTo>
                  <a:pt x="873" y="426"/>
                </a:lnTo>
                <a:lnTo>
                  <a:pt x="877" y="489"/>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6" name="Freeform 120">
            <a:extLst>
              <a:ext uri="{FF2B5EF4-FFF2-40B4-BE49-F238E27FC236}">
                <a16:creationId xmlns:a16="http://schemas.microsoft.com/office/drawing/2014/main" id="{0C7EFBE5-FB67-4D4E-BB0C-63C618429C65}"/>
              </a:ext>
            </a:extLst>
          </p:cNvPr>
          <p:cNvSpPr>
            <a:spLocks/>
          </p:cNvSpPr>
          <p:nvPr/>
        </p:nvSpPr>
        <p:spPr bwMode="auto">
          <a:xfrm>
            <a:off x="6152356" y="3184510"/>
            <a:ext cx="868363" cy="1230313"/>
          </a:xfrm>
          <a:custGeom>
            <a:avLst/>
            <a:gdLst>
              <a:gd name="T0" fmla="*/ 15 w 883"/>
              <a:gd name="T1" fmla="*/ 398 h 1117"/>
              <a:gd name="T2" fmla="*/ 34 w 883"/>
              <a:gd name="T3" fmla="*/ 604 h 1117"/>
              <a:gd name="T4" fmla="*/ 58 w 883"/>
              <a:gd name="T5" fmla="*/ 801 h 1117"/>
              <a:gd name="T6" fmla="*/ 77 w 883"/>
              <a:gd name="T7" fmla="*/ 964 h 1117"/>
              <a:gd name="T8" fmla="*/ 96 w 883"/>
              <a:gd name="T9" fmla="*/ 1074 h 1117"/>
              <a:gd name="T10" fmla="*/ 120 w 883"/>
              <a:gd name="T11" fmla="*/ 1117 h 1117"/>
              <a:gd name="T12" fmla="*/ 139 w 883"/>
              <a:gd name="T13" fmla="*/ 1088 h 1117"/>
              <a:gd name="T14" fmla="*/ 163 w 883"/>
              <a:gd name="T15" fmla="*/ 992 h 1117"/>
              <a:gd name="T16" fmla="*/ 183 w 883"/>
              <a:gd name="T17" fmla="*/ 844 h 1117"/>
              <a:gd name="T18" fmla="*/ 202 w 883"/>
              <a:gd name="T19" fmla="*/ 662 h 1117"/>
              <a:gd name="T20" fmla="*/ 226 w 883"/>
              <a:gd name="T21" fmla="*/ 470 h 1117"/>
              <a:gd name="T22" fmla="*/ 245 w 883"/>
              <a:gd name="T23" fmla="*/ 292 h 1117"/>
              <a:gd name="T24" fmla="*/ 264 w 883"/>
              <a:gd name="T25" fmla="*/ 149 h 1117"/>
              <a:gd name="T26" fmla="*/ 288 w 883"/>
              <a:gd name="T27" fmla="*/ 53 h 1117"/>
              <a:gd name="T28" fmla="*/ 307 w 883"/>
              <a:gd name="T29" fmla="*/ 5 h 1117"/>
              <a:gd name="T30" fmla="*/ 326 w 883"/>
              <a:gd name="T31" fmla="*/ 5 h 1117"/>
              <a:gd name="T32" fmla="*/ 350 w 883"/>
              <a:gd name="T33" fmla="*/ 43 h 1117"/>
              <a:gd name="T34" fmla="*/ 370 w 883"/>
              <a:gd name="T35" fmla="*/ 101 h 1117"/>
              <a:gd name="T36" fmla="*/ 389 w 883"/>
              <a:gd name="T37" fmla="*/ 168 h 1117"/>
              <a:gd name="T38" fmla="*/ 413 w 883"/>
              <a:gd name="T39" fmla="*/ 235 h 1117"/>
              <a:gd name="T40" fmla="*/ 432 w 883"/>
              <a:gd name="T41" fmla="*/ 292 h 1117"/>
              <a:gd name="T42" fmla="*/ 451 w 883"/>
              <a:gd name="T43" fmla="*/ 336 h 1117"/>
              <a:gd name="T44" fmla="*/ 475 w 883"/>
              <a:gd name="T45" fmla="*/ 360 h 1117"/>
              <a:gd name="T46" fmla="*/ 494 w 883"/>
              <a:gd name="T47" fmla="*/ 364 h 1117"/>
              <a:gd name="T48" fmla="*/ 513 w 883"/>
              <a:gd name="T49" fmla="*/ 360 h 1117"/>
              <a:gd name="T50" fmla="*/ 537 w 883"/>
              <a:gd name="T51" fmla="*/ 345 h 1117"/>
              <a:gd name="T52" fmla="*/ 557 w 883"/>
              <a:gd name="T53" fmla="*/ 321 h 1117"/>
              <a:gd name="T54" fmla="*/ 576 w 883"/>
              <a:gd name="T55" fmla="*/ 302 h 1117"/>
              <a:gd name="T56" fmla="*/ 600 w 883"/>
              <a:gd name="T57" fmla="*/ 283 h 1117"/>
              <a:gd name="T58" fmla="*/ 619 w 883"/>
              <a:gd name="T59" fmla="*/ 268 h 1117"/>
              <a:gd name="T60" fmla="*/ 638 w 883"/>
              <a:gd name="T61" fmla="*/ 259 h 1117"/>
              <a:gd name="T62" fmla="*/ 662 w 883"/>
              <a:gd name="T63" fmla="*/ 264 h 1117"/>
              <a:gd name="T64" fmla="*/ 681 w 883"/>
              <a:gd name="T65" fmla="*/ 268 h 1117"/>
              <a:gd name="T66" fmla="*/ 700 w 883"/>
              <a:gd name="T67" fmla="*/ 283 h 1117"/>
              <a:gd name="T68" fmla="*/ 724 w 883"/>
              <a:gd name="T69" fmla="*/ 302 h 1117"/>
              <a:gd name="T70" fmla="*/ 744 w 883"/>
              <a:gd name="T71" fmla="*/ 316 h 1117"/>
              <a:gd name="T72" fmla="*/ 763 w 883"/>
              <a:gd name="T73" fmla="*/ 336 h 1117"/>
              <a:gd name="T74" fmla="*/ 787 w 883"/>
              <a:gd name="T75" fmla="*/ 345 h 1117"/>
              <a:gd name="T76" fmla="*/ 806 w 883"/>
              <a:gd name="T77" fmla="*/ 355 h 1117"/>
              <a:gd name="T78" fmla="*/ 825 w 883"/>
              <a:gd name="T79" fmla="*/ 355 h 1117"/>
              <a:gd name="T80" fmla="*/ 849 w 883"/>
              <a:gd name="T81" fmla="*/ 355 h 1117"/>
              <a:gd name="T82" fmla="*/ 868 w 883"/>
              <a:gd name="T83" fmla="*/ 355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3" h="1117">
                <a:moveTo>
                  <a:pt x="0" y="264"/>
                </a:moveTo>
                <a:lnTo>
                  <a:pt x="10" y="331"/>
                </a:lnTo>
                <a:lnTo>
                  <a:pt x="15" y="398"/>
                </a:lnTo>
                <a:lnTo>
                  <a:pt x="24" y="465"/>
                </a:lnTo>
                <a:lnTo>
                  <a:pt x="29" y="537"/>
                </a:lnTo>
                <a:lnTo>
                  <a:pt x="34" y="604"/>
                </a:lnTo>
                <a:lnTo>
                  <a:pt x="44" y="671"/>
                </a:lnTo>
                <a:lnTo>
                  <a:pt x="48" y="738"/>
                </a:lnTo>
                <a:lnTo>
                  <a:pt x="58" y="801"/>
                </a:lnTo>
                <a:lnTo>
                  <a:pt x="63" y="858"/>
                </a:lnTo>
                <a:lnTo>
                  <a:pt x="72" y="916"/>
                </a:lnTo>
                <a:lnTo>
                  <a:pt x="77" y="964"/>
                </a:lnTo>
                <a:lnTo>
                  <a:pt x="87" y="1007"/>
                </a:lnTo>
                <a:lnTo>
                  <a:pt x="92" y="1045"/>
                </a:lnTo>
                <a:lnTo>
                  <a:pt x="96" y="1074"/>
                </a:lnTo>
                <a:lnTo>
                  <a:pt x="106" y="1098"/>
                </a:lnTo>
                <a:lnTo>
                  <a:pt x="111" y="1112"/>
                </a:lnTo>
                <a:lnTo>
                  <a:pt x="120" y="1117"/>
                </a:lnTo>
                <a:lnTo>
                  <a:pt x="125" y="1117"/>
                </a:lnTo>
                <a:lnTo>
                  <a:pt x="135" y="1108"/>
                </a:lnTo>
                <a:lnTo>
                  <a:pt x="139" y="1088"/>
                </a:lnTo>
                <a:lnTo>
                  <a:pt x="149" y="1064"/>
                </a:lnTo>
                <a:lnTo>
                  <a:pt x="154" y="1031"/>
                </a:lnTo>
                <a:lnTo>
                  <a:pt x="163" y="992"/>
                </a:lnTo>
                <a:lnTo>
                  <a:pt x="168" y="949"/>
                </a:lnTo>
                <a:lnTo>
                  <a:pt x="173" y="897"/>
                </a:lnTo>
                <a:lnTo>
                  <a:pt x="183" y="844"/>
                </a:lnTo>
                <a:lnTo>
                  <a:pt x="187" y="786"/>
                </a:lnTo>
                <a:lnTo>
                  <a:pt x="197" y="724"/>
                </a:lnTo>
                <a:lnTo>
                  <a:pt x="202" y="662"/>
                </a:lnTo>
                <a:lnTo>
                  <a:pt x="211" y="594"/>
                </a:lnTo>
                <a:lnTo>
                  <a:pt x="216" y="532"/>
                </a:lnTo>
                <a:lnTo>
                  <a:pt x="226" y="470"/>
                </a:lnTo>
                <a:lnTo>
                  <a:pt x="231" y="407"/>
                </a:lnTo>
                <a:lnTo>
                  <a:pt x="235" y="345"/>
                </a:lnTo>
                <a:lnTo>
                  <a:pt x="245" y="292"/>
                </a:lnTo>
                <a:lnTo>
                  <a:pt x="250" y="240"/>
                </a:lnTo>
                <a:lnTo>
                  <a:pt x="259" y="192"/>
                </a:lnTo>
                <a:lnTo>
                  <a:pt x="264" y="149"/>
                </a:lnTo>
                <a:lnTo>
                  <a:pt x="274" y="110"/>
                </a:lnTo>
                <a:lnTo>
                  <a:pt x="279" y="81"/>
                </a:lnTo>
                <a:lnTo>
                  <a:pt x="288" y="53"/>
                </a:lnTo>
                <a:lnTo>
                  <a:pt x="293" y="33"/>
                </a:lnTo>
                <a:lnTo>
                  <a:pt x="298" y="14"/>
                </a:lnTo>
                <a:lnTo>
                  <a:pt x="307" y="5"/>
                </a:lnTo>
                <a:lnTo>
                  <a:pt x="312" y="0"/>
                </a:lnTo>
                <a:lnTo>
                  <a:pt x="322" y="0"/>
                </a:lnTo>
                <a:lnTo>
                  <a:pt x="326" y="5"/>
                </a:lnTo>
                <a:lnTo>
                  <a:pt x="336" y="14"/>
                </a:lnTo>
                <a:lnTo>
                  <a:pt x="341" y="29"/>
                </a:lnTo>
                <a:lnTo>
                  <a:pt x="350" y="43"/>
                </a:lnTo>
                <a:lnTo>
                  <a:pt x="355" y="57"/>
                </a:lnTo>
                <a:lnTo>
                  <a:pt x="360" y="81"/>
                </a:lnTo>
                <a:lnTo>
                  <a:pt x="370" y="101"/>
                </a:lnTo>
                <a:lnTo>
                  <a:pt x="374" y="125"/>
                </a:lnTo>
                <a:lnTo>
                  <a:pt x="384" y="144"/>
                </a:lnTo>
                <a:lnTo>
                  <a:pt x="389" y="168"/>
                </a:lnTo>
                <a:lnTo>
                  <a:pt x="398" y="192"/>
                </a:lnTo>
                <a:lnTo>
                  <a:pt x="403" y="216"/>
                </a:lnTo>
                <a:lnTo>
                  <a:pt x="413" y="235"/>
                </a:lnTo>
                <a:lnTo>
                  <a:pt x="418" y="254"/>
                </a:lnTo>
                <a:lnTo>
                  <a:pt x="422" y="273"/>
                </a:lnTo>
                <a:lnTo>
                  <a:pt x="432" y="292"/>
                </a:lnTo>
                <a:lnTo>
                  <a:pt x="437" y="307"/>
                </a:lnTo>
                <a:lnTo>
                  <a:pt x="446" y="321"/>
                </a:lnTo>
                <a:lnTo>
                  <a:pt x="451" y="336"/>
                </a:lnTo>
                <a:lnTo>
                  <a:pt x="461" y="345"/>
                </a:lnTo>
                <a:lnTo>
                  <a:pt x="466" y="350"/>
                </a:lnTo>
                <a:lnTo>
                  <a:pt x="475" y="360"/>
                </a:lnTo>
                <a:lnTo>
                  <a:pt x="480" y="360"/>
                </a:lnTo>
                <a:lnTo>
                  <a:pt x="485" y="364"/>
                </a:lnTo>
                <a:lnTo>
                  <a:pt x="494" y="364"/>
                </a:lnTo>
                <a:lnTo>
                  <a:pt x="499" y="364"/>
                </a:lnTo>
                <a:lnTo>
                  <a:pt x="509" y="364"/>
                </a:lnTo>
                <a:lnTo>
                  <a:pt x="513" y="360"/>
                </a:lnTo>
                <a:lnTo>
                  <a:pt x="523" y="355"/>
                </a:lnTo>
                <a:lnTo>
                  <a:pt x="528" y="350"/>
                </a:lnTo>
                <a:lnTo>
                  <a:pt x="537" y="345"/>
                </a:lnTo>
                <a:lnTo>
                  <a:pt x="542" y="336"/>
                </a:lnTo>
                <a:lnTo>
                  <a:pt x="552" y="331"/>
                </a:lnTo>
                <a:lnTo>
                  <a:pt x="557" y="321"/>
                </a:lnTo>
                <a:lnTo>
                  <a:pt x="561" y="316"/>
                </a:lnTo>
                <a:lnTo>
                  <a:pt x="571" y="307"/>
                </a:lnTo>
                <a:lnTo>
                  <a:pt x="576" y="302"/>
                </a:lnTo>
                <a:lnTo>
                  <a:pt x="585" y="292"/>
                </a:lnTo>
                <a:lnTo>
                  <a:pt x="590" y="288"/>
                </a:lnTo>
                <a:lnTo>
                  <a:pt x="600" y="283"/>
                </a:lnTo>
                <a:lnTo>
                  <a:pt x="605" y="278"/>
                </a:lnTo>
                <a:lnTo>
                  <a:pt x="614" y="273"/>
                </a:lnTo>
                <a:lnTo>
                  <a:pt x="619" y="268"/>
                </a:lnTo>
                <a:lnTo>
                  <a:pt x="624" y="264"/>
                </a:lnTo>
                <a:lnTo>
                  <a:pt x="633" y="264"/>
                </a:lnTo>
                <a:lnTo>
                  <a:pt x="638" y="259"/>
                </a:lnTo>
                <a:lnTo>
                  <a:pt x="648" y="259"/>
                </a:lnTo>
                <a:lnTo>
                  <a:pt x="653" y="259"/>
                </a:lnTo>
                <a:lnTo>
                  <a:pt x="662" y="264"/>
                </a:lnTo>
                <a:lnTo>
                  <a:pt x="667" y="264"/>
                </a:lnTo>
                <a:lnTo>
                  <a:pt x="676" y="268"/>
                </a:lnTo>
                <a:lnTo>
                  <a:pt x="681" y="268"/>
                </a:lnTo>
                <a:lnTo>
                  <a:pt x="686" y="273"/>
                </a:lnTo>
                <a:lnTo>
                  <a:pt x="696" y="278"/>
                </a:lnTo>
                <a:lnTo>
                  <a:pt x="700" y="283"/>
                </a:lnTo>
                <a:lnTo>
                  <a:pt x="710" y="288"/>
                </a:lnTo>
                <a:lnTo>
                  <a:pt x="715" y="297"/>
                </a:lnTo>
                <a:lnTo>
                  <a:pt x="724" y="302"/>
                </a:lnTo>
                <a:lnTo>
                  <a:pt x="729" y="307"/>
                </a:lnTo>
                <a:lnTo>
                  <a:pt x="739" y="312"/>
                </a:lnTo>
                <a:lnTo>
                  <a:pt x="744" y="316"/>
                </a:lnTo>
                <a:lnTo>
                  <a:pt x="748" y="321"/>
                </a:lnTo>
                <a:lnTo>
                  <a:pt x="758" y="331"/>
                </a:lnTo>
                <a:lnTo>
                  <a:pt x="763" y="336"/>
                </a:lnTo>
                <a:lnTo>
                  <a:pt x="772" y="336"/>
                </a:lnTo>
                <a:lnTo>
                  <a:pt x="777" y="340"/>
                </a:lnTo>
                <a:lnTo>
                  <a:pt x="787" y="345"/>
                </a:lnTo>
                <a:lnTo>
                  <a:pt x="792" y="350"/>
                </a:lnTo>
                <a:lnTo>
                  <a:pt x="801" y="350"/>
                </a:lnTo>
                <a:lnTo>
                  <a:pt x="806" y="355"/>
                </a:lnTo>
                <a:lnTo>
                  <a:pt x="811" y="355"/>
                </a:lnTo>
                <a:lnTo>
                  <a:pt x="820" y="355"/>
                </a:lnTo>
                <a:lnTo>
                  <a:pt x="825" y="355"/>
                </a:lnTo>
                <a:lnTo>
                  <a:pt x="835" y="355"/>
                </a:lnTo>
                <a:lnTo>
                  <a:pt x="839" y="355"/>
                </a:lnTo>
                <a:lnTo>
                  <a:pt x="849" y="355"/>
                </a:lnTo>
                <a:lnTo>
                  <a:pt x="854" y="355"/>
                </a:lnTo>
                <a:lnTo>
                  <a:pt x="863" y="355"/>
                </a:lnTo>
                <a:lnTo>
                  <a:pt x="868" y="355"/>
                </a:lnTo>
                <a:lnTo>
                  <a:pt x="878" y="355"/>
                </a:lnTo>
                <a:lnTo>
                  <a:pt x="883" y="350"/>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7" name="Freeform 121">
            <a:extLst>
              <a:ext uri="{FF2B5EF4-FFF2-40B4-BE49-F238E27FC236}">
                <a16:creationId xmlns:a16="http://schemas.microsoft.com/office/drawing/2014/main" id="{DAADCCF6-E3D1-4223-B59A-E3D48DC171ED}"/>
              </a:ext>
            </a:extLst>
          </p:cNvPr>
          <p:cNvSpPr>
            <a:spLocks/>
          </p:cNvSpPr>
          <p:nvPr/>
        </p:nvSpPr>
        <p:spPr bwMode="auto">
          <a:xfrm>
            <a:off x="7020719" y="3554398"/>
            <a:ext cx="319087" cy="15875"/>
          </a:xfrm>
          <a:custGeom>
            <a:avLst/>
            <a:gdLst>
              <a:gd name="T0" fmla="*/ 0 w 326"/>
              <a:gd name="T1" fmla="*/ 14 h 14"/>
              <a:gd name="T2" fmla="*/ 4 w 326"/>
              <a:gd name="T3" fmla="*/ 14 h 14"/>
              <a:gd name="T4" fmla="*/ 14 w 326"/>
              <a:gd name="T5" fmla="*/ 14 h 14"/>
              <a:gd name="T6" fmla="*/ 19 w 326"/>
              <a:gd name="T7" fmla="*/ 9 h 14"/>
              <a:gd name="T8" fmla="*/ 28 w 326"/>
              <a:gd name="T9" fmla="*/ 9 h 14"/>
              <a:gd name="T10" fmla="*/ 33 w 326"/>
              <a:gd name="T11" fmla="*/ 9 h 14"/>
              <a:gd name="T12" fmla="*/ 43 w 326"/>
              <a:gd name="T13" fmla="*/ 9 h 14"/>
              <a:gd name="T14" fmla="*/ 48 w 326"/>
              <a:gd name="T15" fmla="*/ 4 h 14"/>
              <a:gd name="T16" fmla="*/ 57 w 326"/>
              <a:gd name="T17" fmla="*/ 4 h 14"/>
              <a:gd name="T18" fmla="*/ 62 w 326"/>
              <a:gd name="T19" fmla="*/ 4 h 14"/>
              <a:gd name="T20" fmla="*/ 67 w 326"/>
              <a:gd name="T21" fmla="*/ 4 h 14"/>
              <a:gd name="T22" fmla="*/ 76 w 326"/>
              <a:gd name="T23" fmla="*/ 4 h 14"/>
              <a:gd name="T24" fmla="*/ 81 w 326"/>
              <a:gd name="T25" fmla="*/ 4 h 14"/>
              <a:gd name="T26" fmla="*/ 91 w 326"/>
              <a:gd name="T27" fmla="*/ 4 h 14"/>
              <a:gd name="T28" fmla="*/ 96 w 326"/>
              <a:gd name="T29" fmla="*/ 0 h 14"/>
              <a:gd name="T30" fmla="*/ 105 w 326"/>
              <a:gd name="T31" fmla="*/ 0 h 14"/>
              <a:gd name="T32" fmla="*/ 110 w 326"/>
              <a:gd name="T33" fmla="*/ 0 h 14"/>
              <a:gd name="T34" fmla="*/ 120 w 326"/>
              <a:gd name="T35" fmla="*/ 0 h 14"/>
              <a:gd name="T36" fmla="*/ 124 w 326"/>
              <a:gd name="T37" fmla="*/ 0 h 14"/>
              <a:gd name="T38" fmla="*/ 129 w 326"/>
              <a:gd name="T39" fmla="*/ 0 h 14"/>
              <a:gd name="T40" fmla="*/ 139 w 326"/>
              <a:gd name="T41" fmla="*/ 0 h 14"/>
              <a:gd name="T42" fmla="*/ 143 w 326"/>
              <a:gd name="T43" fmla="*/ 0 h 14"/>
              <a:gd name="T44" fmla="*/ 153 w 326"/>
              <a:gd name="T45" fmla="*/ 0 h 14"/>
              <a:gd name="T46" fmla="*/ 158 w 326"/>
              <a:gd name="T47" fmla="*/ 4 h 14"/>
              <a:gd name="T48" fmla="*/ 167 w 326"/>
              <a:gd name="T49" fmla="*/ 4 h 14"/>
              <a:gd name="T50" fmla="*/ 172 w 326"/>
              <a:gd name="T51" fmla="*/ 4 h 14"/>
              <a:gd name="T52" fmla="*/ 182 w 326"/>
              <a:gd name="T53" fmla="*/ 4 h 14"/>
              <a:gd name="T54" fmla="*/ 187 w 326"/>
              <a:gd name="T55" fmla="*/ 4 h 14"/>
              <a:gd name="T56" fmla="*/ 191 w 326"/>
              <a:gd name="T57" fmla="*/ 4 h 14"/>
              <a:gd name="T58" fmla="*/ 201 w 326"/>
              <a:gd name="T59" fmla="*/ 4 h 14"/>
              <a:gd name="T60" fmla="*/ 206 w 326"/>
              <a:gd name="T61" fmla="*/ 4 h 14"/>
              <a:gd name="T62" fmla="*/ 215 w 326"/>
              <a:gd name="T63" fmla="*/ 4 h 14"/>
              <a:gd name="T64" fmla="*/ 220 w 326"/>
              <a:gd name="T65" fmla="*/ 4 h 14"/>
              <a:gd name="T66" fmla="*/ 230 w 326"/>
              <a:gd name="T67" fmla="*/ 4 h 14"/>
              <a:gd name="T68" fmla="*/ 235 w 326"/>
              <a:gd name="T69" fmla="*/ 4 h 14"/>
              <a:gd name="T70" fmla="*/ 244 w 326"/>
              <a:gd name="T71" fmla="*/ 4 h 14"/>
              <a:gd name="T72" fmla="*/ 249 w 326"/>
              <a:gd name="T73" fmla="*/ 4 h 14"/>
              <a:gd name="T74" fmla="*/ 254 w 326"/>
              <a:gd name="T75" fmla="*/ 4 h 14"/>
              <a:gd name="T76" fmla="*/ 263 w 326"/>
              <a:gd name="T77" fmla="*/ 4 h 14"/>
              <a:gd name="T78" fmla="*/ 268 w 326"/>
              <a:gd name="T79" fmla="*/ 4 h 14"/>
              <a:gd name="T80" fmla="*/ 278 w 326"/>
              <a:gd name="T81" fmla="*/ 9 h 14"/>
              <a:gd name="T82" fmla="*/ 283 w 326"/>
              <a:gd name="T83" fmla="*/ 9 h 14"/>
              <a:gd name="T84" fmla="*/ 292 w 326"/>
              <a:gd name="T85" fmla="*/ 9 h 14"/>
              <a:gd name="T86" fmla="*/ 297 w 326"/>
              <a:gd name="T87" fmla="*/ 9 h 14"/>
              <a:gd name="T88" fmla="*/ 307 w 326"/>
              <a:gd name="T89" fmla="*/ 9 h 14"/>
              <a:gd name="T90" fmla="*/ 311 w 326"/>
              <a:gd name="T91" fmla="*/ 9 h 14"/>
              <a:gd name="T92" fmla="*/ 321 w 326"/>
              <a:gd name="T93" fmla="*/ 9 h 14"/>
              <a:gd name="T94" fmla="*/ 326 w 326"/>
              <a:gd name="T9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 h="14">
                <a:moveTo>
                  <a:pt x="0" y="14"/>
                </a:moveTo>
                <a:lnTo>
                  <a:pt x="4" y="14"/>
                </a:lnTo>
                <a:lnTo>
                  <a:pt x="14" y="14"/>
                </a:lnTo>
                <a:lnTo>
                  <a:pt x="19" y="9"/>
                </a:lnTo>
                <a:lnTo>
                  <a:pt x="28" y="9"/>
                </a:lnTo>
                <a:lnTo>
                  <a:pt x="33" y="9"/>
                </a:lnTo>
                <a:lnTo>
                  <a:pt x="43" y="9"/>
                </a:lnTo>
                <a:lnTo>
                  <a:pt x="48" y="4"/>
                </a:lnTo>
                <a:lnTo>
                  <a:pt x="57" y="4"/>
                </a:lnTo>
                <a:lnTo>
                  <a:pt x="62" y="4"/>
                </a:lnTo>
                <a:lnTo>
                  <a:pt x="67" y="4"/>
                </a:lnTo>
                <a:lnTo>
                  <a:pt x="76" y="4"/>
                </a:lnTo>
                <a:lnTo>
                  <a:pt x="81" y="4"/>
                </a:lnTo>
                <a:lnTo>
                  <a:pt x="91" y="4"/>
                </a:lnTo>
                <a:lnTo>
                  <a:pt x="96" y="0"/>
                </a:lnTo>
                <a:lnTo>
                  <a:pt x="105" y="0"/>
                </a:lnTo>
                <a:lnTo>
                  <a:pt x="110" y="0"/>
                </a:lnTo>
                <a:lnTo>
                  <a:pt x="120" y="0"/>
                </a:lnTo>
                <a:lnTo>
                  <a:pt x="124" y="0"/>
                </a:lnTo>
                <a:lnTo>
                  <a:pt x="129" y="0"/>
                </a:lnTo>
                <a:lnTo>
                  <a:pt x="139" y="0"/>
                </a:lnTo>
                <a:lnTo>
                  <a:pt x="143" y="0"/>
                </a:lnTo>
                <a:lnTo>
                  <a:pt x="153" y="0"/>
                </a:lnTo>
                <a:lnTo>
                  <a:pt x="158" y="4"/>
                </a:lnTo>
                <a:lnTo>
                  <a:pt x="167" y="4"/>
                </a:lnTo>
                <a:lnTo>
                  <a:pt x="172" y="4"/>
                </a:lnTo>
                <a:lnTo>
                  <a:pt x="182" y="4"/>
                </a:lnTo>
                <a:lnTo>
                  <a:pt x="187" y="4"/>
                </a:lnTo>
                <a:lnTo>
                  <a:pt x="191" y="4"/>
                </a:lnTo>
                <a:lnTo>
                  <a:pt x="201" y="4"/>
                </a:lnTo>
                <a:lnTo>
                  <a:pt x="206" y="4"/>
                </a:lnTo>
                <a:lnTo>
                  <a:pt x="215" y="4"/>
                </a:lnTo>
                <a:lnTo>
                  <a:pt x="220" y="4"/>
                </a:lnTo>
                <a:lnTo>
                  <a:pt x="230" y="4"/>
                </a:lnTo>
                <a:lnTo>
                  <a:pt x="235" y="4"/>
                </a:lnTo>
                <a:lnTo>
                  <a:pt x="244" y="4"/>
                </a:lnTo>
                <a:lnTo>
                  <a:pt x="249" y="4"/>
                </a:lnTo>
                <a:lnTo>
                  <a:pt x="254" y="4"/>
                </a:lnTo>
                <a:lnTo>
                  <a:pt x="263" y="4"/>
                </a:lnTo>
                <a:lnTo>
                  <a:pt x="268" y="4"/>
                </a:lnTo>
                <a:lnTo>
                  <a:pt x="278" y="9"/>
                </a:lnTo>
                <a:lnTo>
                  <a:pt x="283" y="9"/>
                </a:lnTo>
                <a:lnTo>
                  <a:pt x="292" y="9"/>
                </a:lnTo>
                <a:lnTo>
                  <a:pt x="297" y="9"/>
                </a:lnTo>
                <a:lnTo>
                  <a:pt x="307" y="9"/>
                </a:lnTo>
                <a:lnTo>
                  <a:pt x="311" y="9"/>
                </a:lnTo>
                <a:lnTo>
                  <a:pt x="321" y="9"/>
                </a:lnTo>
                <a:lnTo>
                  <a:pt x="326" y="9"/>
                </a:lnTo>
              </a:path>
            </a:pathLst>
          </a:custGeom>
          <a:noFill/>
          <a:ln w="28575" cap="flat" cmpd="sng">
            <a:solidFill>
              <a:srgbClr val="0000FF"/>
            </a:solidFill>
            <a:prstDash val="sys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8" name="Text Box 122">
            <a:extLst>
              <a:ext uri="{FF2B5EF4-FFF2-40B4-BE49-F238E27FC236}">
                <a16:creationId xmlns:a16="http://schemas.microsoft.com/office/drawing/2014/main" id="{0FF0C400-9A2B-4267-834A-37A06CB8957F}"/>
              </a:ext>
            </a:extLst>
          </p:cNvPr>
          <p:cNvSpPr txBox="1">
            <a:spLocks noChangeArrowheads="1"/>
          </p:cNvSpPr>
          <p:nvPr/>
        </p:nvSpPr>
        <p:spPr bwMode="auto">
          <a:xfrm>
            <a:off x="5947569" y="4752960"/>
            <a:ext cx="7096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000">
                <a:latin typeface="Times New Roman" panose="02020603050405020304" pitchFamily="18" charset="0"/>
              </a:rPr>
              <a:t>time, </a:t>
            </a:r>
            <a:r>
              <a:rPr lang="en-US" altLang="en-US" sz="1000">
                <a:latin typeface="Symbol" panose="05050102010706020507" pitchFamily="18" charset="2"/>
              </a:rPr>
              <a:t>m</a:t>
            </a:r>
            <a:r>
              <a:rPr lang="en-US" altLang="en-US" sz="1000">
                <a:latin typeface="Times New Roman" panose="02020603050405020304" pitchFamily="18" charset="0"/>
              </a:rPr>
              <a:t>sec</a:t>
            </a:r>
          </a:p>
        </p:txBody>
      </p:sp>
      <p:grpSp>
        <p:nvGrpSpPr>
          <p:cNvPr id="3" name="Group 2">
            <a:extLst>
              <a:ext uri="{FF2B5EF4-FFF2-40B4-BE49-F238E27FC236}">
                <a16:creationId xmlns:a16="http://schemas.microsoft.com/office/drawing/2014/main" id="{3334FE22-C40B-49DA-A8B9-514952C2F765}"/>
              </a:ext>
            </a:extLst>
          </p:cNvPr>
          <p:cNvGrpSpPr/>
          <p:nvPr/>
        </p:nvGrpSpPr>
        <p:grpSpPr>
          <a:xfrm>
            <a:off x="1974360" y="1065045"/>
            <a:ext cx="2332037" cy="1423987"/>
            <a:chOff x="2112963" y="1277938"/>
            <a:chExt cx="2332037" cy="1423987"/>
          </a:xfrm>
        </p:grpSpPr>
        <p:grpSp>
          <p:nvGrpSpPr>
            <p:cNvPr id="125" name="Group 5">
              <a:extLst>
                <a:ext uri="{FF2B5EF4-FFF2-40B4-BE49-F238E27FC236}">
                  <a16:creationId xmlns:a16="http://schemas.microsoft.com/office/drawing/2014/main" id="{4555E9B3-8700-42C3-9B06-6D2F7BBB74AB}"/>
                </a:ext>
              </a:extLst>
            </p:cNvPr>
            <p:cNvGrpSpPr>
              <a:grpSpLocks/>
            </p:cNvGrpSpPr>
            <p:nvPr/>
          </p:nvGrpSpPr>
          <p:grpSpPr bwMode="auto">
            <a:xfrm>
              <a:off x="2112963" y="1277938"/>
              <a:ext cx="1574800" cy="333375"/>
              <a:chOff x="2495" y="1344"/>
              <a:chExt cx="1135" cy="258"/>
            </a:xfrm>
          </p:grpSpPr>
          <p:sp>
            <p:nvSpPr>
              <p:cNvPr id="126" name="Oval 6">
                <a:extLst>
                  <a:ext uri="{FF2B5EF4-FFF2-40B4-BE49-F238E27FC236}">
                    <a16:creationId xmlns:a16="http://schemas.microsoft.com/office/drawing/2014/main" id="{1B1D9537-7FE5-4860-A391-4A55FDA9114B}"/>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7" name="Oval 7">
                <a:extLst>
                  <a:ext uri="{FF2B5EF4-FFF2-40B4-BE49-F238E27FC236}">
                    <a16:creationId xmlns:a16="http://schemas.microsoft.com/office/drawing/2014/main" id="{9403AC0B-A839-4DAB-BF98-01653562EC27}"/>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 name="Oval 8">
                <a:extLst>
                  <a:ext uri="{FF2B5EF4-FFF2-40B4-BE49-F238E27FC236}">
                    <a16:creationId xmlns:a16="http://schemas.microsoft.com/office/drawing/2014/main" id="{73D13BF3-E759-4AC3-9378-1205C821FC66}"/>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9" name="Oval 9">
                <a:extLst>
                  <a:ext uri="{FF2B5EF4-FFF2-40B4-BE49-F238E27FC236}">
                    <a16:creationId xmlns:a16="http://schemas.microsoft.com/office/drawing/2014/main" id="{F2A6437B-C837-44FC-9F33-C0EB755A86A4}"/>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0" name="Oval 10">
                <a:extLst>
                  <a:ext uri="{FF2B5EF4-FFF2-40B4-BE49-F238E27FC236}">
                    <a16:creationId xmlns:a16="http://schemas.microsoft.com/office/drawing/2014/main" id="{6578F05F-9C9B-4528-84E2-96C10299AD88}"/>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1" name="Oval 11">
                <a:extLst>
                  <a:ext uri="{FF2B5EF4-FFF2-40B4-BE49-F238E27FC236}">
                    <a16:creationId xmlns:a16="http://schemas.microsoft.com/office/drawing/2014/main" id="{ABCFA7B3-CDF2-4614-B665-6F011B132FDC}"/>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 name="Rectangle 12">
                <a:extLst>
                  <a:ext uri="{FF2B5EF4-FFF2-40B4-BE49-F238E27FC236}">
                    <a16:creationId xmlns:a16="http://schemas.microsoft.com/office/drawing/2014/main" id="{0442BC21-BABE-4E07-A2AE-41223EDC0B4E}"/>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 name="Rectangle 13">
              <a:extLst>
                <a:ext uri="{FF2B5EF4-FFF2-40B4-BE49-F238E27FC236}">
                  <a16:creationId xmlns:a16="http://schemas.microsoft.com/office/drawing/2014/main" id="{B54D7B2B-6AD6-4FB3-ACFE-3750A6E090F8}"/>
                </a:ext>
              </a:extLst>
            </p:cNvPr>
            <p:cNvSpPr>
              <a:spLocks noChangeArrowheads="1"/>
            </p:cNvSpPr>
            <p:nvPr/>
          </p:nvSpPr>
          <p:spPr bwMode="auto">
            <a:xfrm>
              <a:off x="3311525" y="1773238"/>
              <a:ext cx="1133475" cy="928687"/>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 name="Line 14">
              <a:extLst>
                <a:ext uri="{FF2B5EF4-FFF2-40B4-BE49-F238E27FC236}">
                  <a16:creationId xmlns:a16="http://schemas.microsoft.com/office/drawing/2014/main" id="{9CC72012-7656-40AC-A931-FF08F8606306}"/>
                </a:ext>
              </a:extLst>
            </p:cNvPr>
            <p:cNvSpPr>
              <a:spLocks noChangeShapeType="1"/>
            </p:cNvSpPr>
            <p:nvPr/>
          </p:nvSpPr>
          <p:spPr bwMode="auto">
            <a:xfrm>
              <a:off x="2913063" y="2144713"/>
              <a:ext cx="3317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 name="Line 15">
              <a:extLst>
                <a:ext uri="{FF2B5EF4-FFF2-40B4-BE49-F238E27FC236}">
                  <a16:creationId xmlns:a16="http://schemas.microsoft.com/office/drawing/2014/main" id="{EC003E85-E3FE-483E-AF5A-1931F3C71A86}"/>
                </a:ext>
              </a:extLst>
            </p:cNvPr>
            <p:cNvSpPr>
              <a:spLocks noChangeShapeType="1"/>
            </p:cNvSpPr>
            <p:nvPr/>
          </p:nvSpPr>
          <p:spPr bwMode="auto">
            <a:xfrm flipH="1">
              <a:off x="2913063" y="2268538"/>
              <a:ext cx="2651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6" name="Group 54">
              <a:extLst>
                <a:ext uri="{FF2B5EF4-FFF2-40B4-BE49-F238E27FC236}">
                  <a16:creationId xmlns:a16="http://schemas.microsoft.com/office/drawing/2014/main" id="{E1177622-881B-4E5C-9E86-F45F673770E0}"/>
                </a:ext>
              </a:extLst>
            </p:cNvPr>
            <p:cNvGrpSpPr>
              <a:grpSpLocks/>
            </p:cNvGrpSpPr>
            <p:nvPr/>
          </p:nvGrpSpPr>
          <p:grpSpPr bwMode="auto">
            <a:xfrm>
              <a:off x="2112963" y="2020888"/>
              <a:ext cx="698500" cy="317500"/>
              <a:chOff x="1296" y="1296"/>
              <a:chExt cx="624" cy="336"/>
            </a:xfrm>
          </p:grpSpPr>
          <p:sp>
            <p:nvSpPr>
              <p:cNvPr id="137" name="Rectangle 55">
                <a:extLst>
                  <a:ext uri="{FF2B5EF4-FFF2-40B4-BE49-F238E27FC236}">
                    <a16:creationId xmlns:a16="http://schemas.microsoft.com/office/drawing/2014/main" id="{EAF96B66-3C6B-46D2-9365-A4DCB77EF455}"/>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 name="Rectangle 56">
                <a:extLst>
                  <a:ext uri="{FF2B5EF4-FFF2-40B4-BE49-F238E27FC236}">
                    <a16:creationId xmlns:a16="http://schemas.microsoft.com/office/drawing/2014/main" id="{5D194EFB-9AE3-47E7-8B93-0C5296879F2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9" name="Rectangle 57">
                <a:extLst>
                  <a:ext uri="{FF2B5EF4-FFF2-40B4-BE49-F238E27FC236}">
                    <a16:creationId xmlns:a16="http://schemas.microsoft.com/office/drawing/2014/main" id="{5377C134-4934-4B3C-A17F-768642735B97}"/>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0" name="Rectangle 58">
                <a:extLst>
                  <a:ext uri="{FF2B5EF4-FFF2-40B4-BE49-F238E27FC236}">
                    <a16:creationId xmlns:a16="http://schemas.microsoft.com/office/drawing/2014/main" id="{7511847D-ECDF-4D10-A1E3-0AB274D9EA7B}"/>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42" name="TextBox 141">
            <a:extLst>
              <a:ext uri="{FF2B5EF4-FFF2-40B4-BE49-F238E27FC236}">
                <a16:creationId xmlns:a16="http://schemas.microsoft.com/office/drawing/2014/main" id="{215800CD-2B8A-47DB-AA3C-59D2BA265153}"/>
              </a:ext>
            </a:extLst>
          </p:cNvPr>
          <p:cNvSpPr txBox="1"/>
          <p:nvPr/>
        </p:nvSpPr>
        <p:spPr>
          <a:xfrm>
            <a:off x="914400" y="5308094"/>
            <a:ext cx="7564891" cy="1477328"/>
          </a:xfrm>
          <a:prstGeom prst="rect">
            <a:avLst/>
          </a:prstGeom>
          <a:noFill/>
        </p:spPr>
        <p:txBody>
          <a:bodyPr wrap="none" rtlCol="0">
            <a:spAutoFit/>
          </a:bodyPr>
          <a:lstStyle/>
          <a:p>
            <a:pPr marL="342900" indent="-342900">
              <a:buAutoNum type="alphaLcParenBoth"/>
            </a:pPr>
            <a:r>
              <a:rPr lang="en-US" sz="1800" dirty="0"/>
              <a:t>Results for a 5MHz, 6.35 mm diameter transducer.</a:t>
            </a:r>
          </a:p>
          <a:p>
            <a:pPr marL="342900" indent="-342900">
              <a:buAutoNum type="alphaLcParenBoth"/>
            </a:pPr>
            <a:r>
              <a:rPr lang="en-US" sz="1800" dirty="0"/>
              <a:t>Results for a 10 MHz, 6.35 mm diameter transducer</a:t>
            </a:r>
          </a:p>
          <a:p>
            <a:r>
              <a:rPr lang="en-US" sz="1800" dirty="0"/>
              <a:t>solid line – directly measured output voltage in the ultrasonic pulse-echo setup. </a:t>
            </a:r>
          </a:p>
          <a:p>
            <a:r>
              <a:rPr lang="en-US" sz="1800" dirty="0"/>
              <a:t>dashed-dotted line – voltage signal synthesized by modeling all the ultrasonic </a:t>
            </a:r>
          </a:p>
          <a:p>
            <a:r>
              <a:rPr lang="en-US" sz="1800" dirty="0"/>
              <a:t>components and performing an inverse FFT to obtain the time domain signal.</a:t>
            </a:r>
          </a:p>
        </p:txBody>
      </p:sp>
      <p:sp>
        <p:nvSpPr>
          <p:cNvPr id="4" name="TextBox 3">
            <a:extLst>
              <a:ext uri="{FF2B5EF4-FFF2-40B4-BE49-F238E27FC236}">
                <a16:creationId xmlns:a16="http://schemas.microsoft.com/office/drawing/2014/main" id="{AFC95BB7-5E29-4AF1-B60A-D0379B1D6C67}"/>
              </a:ext>
            </a:extLst>
          </p:cNvPr>
          <p:cNvSpPr txBox="1"/>
          <p:nvPr/>
        </p:nvSpPr>
        <p:spPr>
          <a:xfrm>
            <a:off x="3035569" y="4918126"/>
            <a:ext cx="441146" cy="369332"/>
          </a:xfrm>
          <a:prstGeom prst="rect">
            <a:avLst/>
          </a:prstGeom>
          <a:noFill/>
        </p:spPr>
        <p:txBody>
          <a:bodyPr wrap="none" rtlCol="0">
            <a:spAutoFit/>
          </a:bodyPr>
          <a:lstStyle/>
          <a:p>
            <a:r>
              <a:rPr lang="en-US" sz="1800" dirty="0"/>
              <a:t>(a)</a:t>
            </a:r>
          </a:p>
        </p:txBody>
      </p:sp>
      <p:sp>
        <p:nvSpPr>
          <p:cNvPr id="5" name="TextBox 4">
            <a:extLst>
              <a:ext uri="{FF2B5EF4-FFF2-40B4-BE49-F238E27FC236}">
                <a16:creationId xmlns:a16="http://schemas.microsoft.com/office/drawing/2014/main" id="{1CF3AE61-2312-4072-AA5D-D9FC6296122B}"/>
              </a:ext>
            </a:extLst>
          </p:cNvPr>
          <p:cNvSpPr txBox="1"/>
          <p:nvPr/>
        </p:nvSpPr>
        <p:spPr>
          <a:xfrm>
            <a:off x="5947569" y="5025888"/>
            <a:ext cx="453970" cy="369332"/>
          </a:xfrm>
          <a:prstGeom prst="rect">
            <a:avLst/>
          </a:prstGeom>
          <a:noFill/>
        </p:spPr>
        <p:txBody>
          <a:bodyPr wrap="none" rtlCol="0">
            <a:spAutoFit/>
          </a:bodyPr>
          <a:lstStyle/>
          <a:p>
            <a:r>
              <a:rPr lang="en-US" sz="1800" dirty="0"/>
              <a:t>(b)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B35600-FAE5-4E90-964B-F546B19E450E}"/>
              </a:ext>
            </a:extLst>
          </p:cNvPr>
          <p:cNvSpPr txBox="1"/>
          <p:nvPr/>
        </p:nvSpPr>
        <p:spPr>
          <a:xfrm>
            <a:off x="914400" y="685800"/>
            <a:ext cx="5867400" cy="923330"/>
          </a:xfrm>
          <a:prstGeom prst="rect">
            <a:avLst/>
          </a:prstGeom>
          <a:noFill/>
        </p:spPr>
        <p:txBody>
          <a:bodyPr wrap="square" rtlCol="0">
            <a:spAutoFit/>
          </a:bodyPr>
          <a:lstStyle/>
          <a:p>
            <a:r>
              <a:rPr lang="en-US" sz="1800" dirty="0"/>
              <a:t>Homework problem</a:t>
            </a:r>
          </a:p>
          <a:p>
            <a:endParaRPr lang="en-US" sz="1800" dirty="0"/>
          </a:p>
          <a:p>
            <a:r>
              <a:rPr lang="en-US" sz="1800" dirty="0"/>
              <a:t>7.1</a:t>
            </a:r>
          </a:p>
        </p:txBody>
      </p:sp>
    </p:spTree>
    <p:extLst>
      <p:ext uri="{BB962C8B-B14F-4D97-AF65-F5344CB8AC3E}">
        <p14:creationId xmlns:p14="http://schemas.microsoft.com/office/powerpoint/2010/main" val="713313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137713C9-8528-411F-B577-4D6633E53E8E}"/>
              </a:ext>
            </a:extLst>
          </p:cNvPr>
          <p:cNvSpPr txBox="1">
            <a:spLocks noChangeArrowheads="1"/>
          </p:cNvSpPr>
          <p:nvPr/>
        </p:nvSpPr>
        <p:spPr bwMode="auto">
          <a:xfrm>
            <a:off x="533400" y="762000"/>
            <a:ext cx="8422498"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t>	            </a:t>
            </a:r>
            <a:r>
              <a:rPr lang="en-US" altLang="en-US" sz="2800" i="1" dirty="0">
                <a:solidFill>
                  <a:srgbClr val="009900"/>
                </a:solidFill>
              </a:rPr>
              <a:t>Learning Objectives</a:t>
            </a:r>
          </a:p>
          <a:p>
            <a:endParaRPr lang="en-US" altLang="en-US" dirty="0"/>
          </a:p>
          <a:p>
            <a:endParaRPr lang="en-US" altLang="en-US" dirty="0"/>
          </a:p>
          <a:p>
            <a:r>
              <a:rPr lang="en-US" altLang="en-US" dirty="0"/>
              <a:t>Combination of transfer functions and Thevenin equivalent</a:t>
            </a:r>
          </a:p>
          <a:p>
            <a:r>
              <a:rPr lang="en-US" altLang="en-US" dirty="0"/>
              <a:t>pulser source term into a single factor – the system function</a:t>
            </a:r>
          </a:p>
          <a:p>
            <a:endParaRPr lang="en-US" altLang="en-US" dirty="0"/>
          </a:p>
          <a:p>
            <a:r>
              <a:rPr lang="en-US" altLang="en-US" dirty="0"/>
              <a:t>Relationship between the system function and the system</a:t>
            </a:r>
          </a:p>
          <a:p>
            <a:r>
              <a:rPr lang="en-US" altLang="en-US" dirty="0"/>
              <a:t>"efficiency" factor</a:t>
            </a:r>
          </a:p>
          <a:p>
            <a:endParaRPr lang="en-US" altLang="en-US" dirty="0"/>
          </a:p>
          <a:p>
            <a:r>
              <a:rPr lang="en-US" altLang="en-US" dirty="0"/>
              <a:t>Experimental determination of the system function </a:t>
            </a:r>
          </a:p>
          <a:p>
            <a:r>
              <a:rPr lang="en-US" altLang="en-US" dirty="0"/>
              <a:t> by deconvolution</a:t>
            </a:r>
          </a:p>
          <a:p>
            <a:endParaRPr lang="en-US" altLang="en-US" dirty="0"/>
          </a:p>
          <a:p>
            <a:r>
              <a:rPr lang="en-US" altLang="en-US" dirty="0"/>
              <a:t>Examples of synthesizing an entire ultrasonic measurement system</a:t>
            </a:r>
          </a:p>
          <a:p>
            <a:r>
              <a:rPr lang="en-US" altLang="en-US" dirty="0"/>
              <a:t>and predicting the measured signals</a:t>
            </a:r>
          </a:p>
          <a:p>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2" name="Text Box 76">
            <a:extLst>
              <a:ext uri="{FF2B5EF4-FFF2-40B4-BE49-F238E27FC236}">
                <a16:creationId xmlns:a16="http://schemas.microsoft.com/office/drawing/2014/main" id="{C2B9FECA-58B0-4167-A6A6-0A36998CD272}"/>
              </a:ext>
            </a:extLst>
          </p:cNvPr>
          <p:cNvSpPr txBox="1">
            <a:spLocks noChangeArrowheads="1"/>
          </p:cNvSpPr>
          <p:nvPr/>
        </p:nvSpPr>
        <p:spPr bwMode="auto">
          <a:xfrm>
            <a:off x="3124200" y="228600"/>
            <a:ext cx="27892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9297" name="Line 81">
            <a:extLst>
              <a:ext uri="{FF2B5EF4-FFF2-40B4-BE49-F238E27FC236}">
                <a16:creationId xmlns:a16="http://schemas.microsoft.com/office/drawing/2014/main" id="{6E3003E9-DD1E-455D-9909-1673FC37AD4D}"/>
              </a:ext>
            </a:extLst>
          </p:cNvPr>
          <p:cNvSpPr>
            <a:spLocks noChangeShapeType="1"/>
          </p:cNvSpPr>
          <p:nvPr/>
        </p:nvSpPr>
        <p:spPr bwMode="auto">
          <a:xfrm>
            <a:off x="1524000" y="762000"/>
            <a:ext cx="6248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9301" name="Object 85">
            <a:extLst>
              <a:ext uri="{FF2B5EF4-FFF2-40B4-BE49-F238E27FC236}">
                <a16:creationId xmlns:a16="http://schemas.microsoft.com/office/drawing/2014/main" id="{35BA9A36-AFBC-49A5-B982-4D13E0040ADC}"/>
              </a:ext>
            </a:extLst>
          </p:cNvPr>
          <p:cNvGraphicFramePr>
            <a:graphicFrameLocks noChangeAspect="1"/>
          </p:cNvGraphicFramePr>
          <p:nvPr/>
        </p:nvGraphicFramePr>
        <p:xfrm>
          <a:off x="4724400" y="2209800"/>
          <a:ext cx="627063" cy="358775"/>
        </p:xfrm>
        <a:graphic>
          <a:graphicData uri="http://schemas.openxmlformats.org/presentationml/2006/ole">
            <mc:AlternateContent xmlns:mc="http://schemas.openxmlformats.org/markup-compatibility/2006">
              <mc:Choice xmlns:v="urn:schemas-microsoft-com:vml" Requires="v">
                <p:oleObj spid="_x0000_s1071" name="Equation" r:id="rId4" imgW="444240" imgH="253800" progId="Equation.DSMT4">
                  <p:embed/>
                </p:oleObj>
              </mc:Choice>
              <mc:Fallback>
                <p:oleObj name="Equation" r:id="rId4" imgW="444240" imgH="253800" progId="Equation.DSMT4">
                  <p:embed/>
                  <p:pic>
                    <p:nvPicPr>
                      <p:cNvPr id="0" name="Object 8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209800"/>
                        <a:ext cx="627063"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02" name="Object 86">
            <a:extLst>
              <a:ext uri="{FF2B5EF4-FFF2-40B4-BE49-F238E27FC236}">
                <a16:creationId xmlns:a16="http://schemas.microsoft.com/office/drawing/2014/main" id="{01AB811E-1AE3-4592-865D-4BC048E0FE67}"/>
              </a:ext>
            </a:extLst>
          </p:cNvPr>
          <p:cNvGraphicFramePr>
            <a:graphicFrameLocks noChangeAspect="1"/>
          </p:cNvGraphicFramePr>
          <p:nvPr/>
        </p:nvGraphicFramePr>
        <p:xfrm>
          <a:off x="6096000" y="990600"/>
          <a:ext cx="544513" cy="319088"/>
        </p:xfrm>
        <a:graphic>
          <a:graphicData uri="http://schemas.openxmlformats.org/presentationml/2006/ole">
            <mc:AlternateContent xmlns:mc="http://schemas.openxmlformats.org/markup-compatibility/2006">
              <mc:Choice xmlns:v="urn:schemas-microsoft-com:vml" Requires="v">
                <p:oleObj spid="_x0000_s1072" name="Equation" r:id="rId6" imgW="431640" imgH="253800" progId="Equation.DSMT4">
                  <p:embed/>
                </p:oleObj>
              </mc:Choice>
              <mc:Fallback>
                <p:oleObj name="Equation" r:id="rId6" imgW="431640" imgH="253800" progId="Equation.DSMT4">
                  <p:embed/>
                  <p:pic>
                    <p:nvPicPr>
                      <p:cNvPr id="0" name="Object 8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990600"/>
                        <a:ext cx="544513"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303" name="Group 87">
            <a:extLst>
              <a:ext uri="{FF2B5EF4-FFF2-40B4-BE49-F238E27FC236}">
                <a16:creationId xmlns:a16="http://schemas.microsoft.com/office/drawing/2014/main" id="{8C304367-27FE-45DF-BC82-36AD91E11134}"/>
              </a:ext>
            </a:extLst>
          </p:cNvPr>
          <p:cNvGrpSpPr>
            <a:grpSpLocks/>
          </p:cNvGrpSpPr>
          <p:nvPr/>
        </p:nvGrpSpPr>
        <p:grpSpPr bwMode="auto">
          <a:xfrm rot="7649114">
            <a:off x="4559300" y="1758950"/>
            <a:ext cx="449263" cy="296863"/>
            <a:chOff x="1296" y="1296"/>
            <a:chExt cx="624" cy="336"/>
          </a:xfrm>
        </p:grpSpPr>
        <p:sp>
          <p:nvSpPr>
            <p:cNvPr id="9304" name="Rectangle 88">
              <a:extLst>
                <a:ext uri="{FF2B5EF4-FFF2-40B4-BE49-F238E27FC236}">
                  <a16:creationId xmlns:a16="http://schemas.microsoft.com/office/drawing/2014/main" id="{005241DE-D9E7-4022-B064-9A8ED011986B}"/>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5" name="Rectangle 89">
              <a:extLst>
                <a:ext uri="{FF2B5EF4-FFF2-40B4-BE49-F238E27FC236}">
                  <a16:creationId xmlns:a16="http://schemas.microsoft.com/office/drawing/2014/main" id="{7117EFCC-5267-44BB-9022-F06688DFC0D0}"/>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6" name="Rectangle 90">
              <a:extLst>
                <a:ext uri="{FF2B5EF4-FFF2-40B4-BE49-F238E27FC236}">
                  <a16:creationId xmlns:a16="http://schemas.microsoft.com/office/drawing/2014/main" id="{6BD806F6-BABC-413B-930A-B893FA65BFA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7" name="Rectangle 91">
              <a:extLst>
                <a:ext uri="{FF2B5EF4-FFF2-40B4-BE49-F238E27FC236}">
                  <a16:creationId xmlns:a16="http://schemas.microsoft.com/office/drawing/2014/main" id="{F12AE8D1-F325-4517-A719-C1C4B2646F0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308" name="Rectangle 92">
            <a:extLst>
              <a:ext uri="{FF2B5EF4-FFF2-40B4-BE49-F238E27FC236}">
                <a16:creationId xmlns:a16="http://schemas.microsoft.com/office/drawing/2014/main" id="{05CF10E7-1F83-4E91-A3E4-9E9C8A5D5DAC}"/>
              </a:ext>
            </a:extLst>
          </p:cNvPr>
          <p:cNvSpPr>
            <a:spLocks noChangeArrowheads="1"/>
          </p:cNvSpPr>
          <p:nvPr/>
        </p:nvSpPr>
        <p:spPr bwMode="auto">
          <a:xfrm>
            <a:off x="5402263" y="1371600"/>
            <a:ext cx="763587"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9" name="Oval 93">
            <a:extLst>
              <a:ext uri="{FF2B5EF4-FFF2-40B4-BE49-F238E27FC236}">
                <a16:creationId xmlns:a16="http://schemas.microsoft.com/office/drawing/2014/main" id="{D9CDE6F2-AD17-4FF4-A159-598F8AE0464A}"/>
              </a:ext>
            </a:extLst>
          </p:cNvPr>
          <p:cNvSpPr>
            <a:spLocks noChangeArrowheads="1"/>
          </p:cNvSpPr>
          <p:nvPr/>
        </p:nvSpPr>
        <p:spPr bwMode="auto">
          <a:xfrm>
            <a:off x="5451475" y="1609725"/>
            <a:ext cx="84138" cy="68263"/>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0" name="Line 94">
            <a:extLst>
              <a:ext uri="{FF2B5EF4-FFF2-40B4-BE49-F238E27FC236}">
                <a16:creationId xmlns:a16="http://schemas.microsoft.com/office/drawing/2014/main" id="{87C35391-9679-4D16-94F8-148DFD4EB100}"/>
              </a:ext>
            </a:extLst>
          </p:cNvPr>
          <p:cNvSpPr>
            <a:spLocks noChangeShapeType="1"/>
          </p:cNvSpPr>
          <p:nvPr/>
        </p:nvSpPr>
        <p:spPr bwMode="auto">
          <a:xfrm>
            <a:off x="4991100" y="1643063"/>
            <a:ext cx="466725" cy="4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1" name="Line 95">
            <a:extLst>
              <a:ext uri="{FF2B5EF4-FFF2-40B4-BE49-F238E27FC236}">
                <a16:creationId xmlns:a16="http://schemas.microsoft.com/office/drawing/2014/main" id="{8E74C90D-A955-4AF5-97BF-D194AF8CA2D2}"/>
              </a:ext>
            </a:extLst>
          </p:cNvPr>
          <p:cNvSpPr>
            <a:spLocks noChangeShapeType="1"/>
          </p:cNvSpPr>
          <p:nvPr/>
        </p:nvSpPr>
        <p:spPr bwMode="auto">
          <a:xfrm>
            <a:off x="6207125" y="1647825"/>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12" name="Line 96">
            <a:extLst>
              <a:ext uri="{FF2B5EF4-FFF2-40B4-BE49-F238E27FC236}">
                <a16:creationId xmlns:a16="http://schemas.microsoft.com/office/drawing/2014/main" id="{59AF15EA-9A4B-4CD3-BBC6-BE4194FFB760}"/>
              </a:ext>
            </a:extLst>
          </p:cNvPr>
          <p:cNvSpPr>
            <a:spLocks noChangeShapeType="1"/>
          </p:cNvSpPr>
          <p:nvPr/>
        </p:nvSpPr>
        <p:spPr bwMode="auto">
          <a:xfrm flipV="1">
            <a:off x="4924425" y="1638300"/>
            <a:ext cx="73025"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9313" name="Group 97">
            <a:extLst>
              <a:ext uri="{FF2B5EF4-FFF2-40B4-BE49-F238E27FC236}">
                <a16:creationId xmlns:a16="http://schemas.microsoft.com/office/drawing/2014/main" id="{E8C88361-414B-4A3B-8EA9-ADD5F5D13110}"/>
              </a:ext>
            </a:extLst>
          </p:cNvPr>
          <p:cNvGrpSpPr>
            <a:grpSpLocks/>
          </p:cNvGrpSpPr>
          <p:nvPr/>
        </p:nvGrpSpPr>
        <p:grpSpPr bwMode="auto">
          <a:xfrm rot="13950886" flipH="1">
            <a:off x="3471863" y="1744663"/>
            <a:ext cx="449262" cy="296862"/>
            <a:chOff x="1296" y="1296"/>
            <a:chExt cx="624" cy="336"/>
          </a:xfrm>
        </p:grpSpPr>
        <p:sp>
          <p:nvSpPr>
            <p:cNvPr id="9314" name="Rectangle 98">
              <a:extLst>
                <a:ext uri="{FF2B5EF4-FFF2-40B4-BE49-F238E27FC236}">
                  <a16:creationId xmlns:a16="http://schemas.microsoft.com/office/drawing/2014/main" id="{498FE2CB-446E-44EA-807A-30307EC82F8B}"/>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5" name="Rectangle 99">
              <a:extLst>
                <a:ext uri="{FF2B5EF4-FFF2-40B4-BE49-F238E27FC236}">
                  <a16:creationId xmlns:a16="http://schemas.microsoft.com/office/drawing/2014/main" id="{BE4189E2-AF10-4E1C-AED1-89075F6CB2D6}"/>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6" name="Rectangle 100">
              <a:extLst>
                <a:ext uri="{FF2B5EF4-FFF2-40B4-BE49-F238E27FC236}">
                  <a16:creationId xmlns:a16="http://schemas.microsoft.com/office/drawing/2014/main" id="{3D826DB8-5E25-49C3-A5C2-B3012C0A1ECE}"/>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7" name="Rectangle 101">
              <a:extLst>
                <a:ext uri="{FF2B5EF4-FFF2-40B4-BE49-F238E27FC236}">
                  <a16:creationId xmlns:a16="http://schemas.microsoft.com/office/drawing/2014/main" id="{24D0CF54-8E73-4B8D-B708-B177A7664145}"/>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318" name="Rectangle 102">
            <a:extLst>
              <a:ext uri="{FF2B5EF4-FFF2-40B4-BE49-F238E27FC236}">
                <a16:creationId xmlns:a16="http://schemas.microsoft.com/office/drawing/2014/main" id="{A5750975-31FC-4E7D-9619-6365D0A48E93}"/>
              </a:ext>
            </a:extLst>
          </p:cNvPr>
          <p:cNvSpPr>
            <a:spLocks noChangeArrowheads="1"/>
          </p:cNvSpPr>
          <p:nvPr/>
        </p:nvSpPr>
        <p:spPr bwMode="auto">
          <a:xfrm flipH="1">
            <a:off x="2311400" y="1371600"/>
            <a:ext cx="763588"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9" name="Oval 103">
            <a:extLst>
              <a:ext uri="{FF2B5EF4-FFF2-40B4-BE49-F238E27FC236}">
                <a16:creationId xmlns:a16="http://schemas.microsoft.com/office/drawing/2014/main" id="{3BC97C80-8980-48EE-AC64-733CB8460893}"/>
              </a:ext>
            </a:extLst>
          </p:cNvPr>
          <p:cNvSpPr>
            <a:spLocks noChangeArrowheads="1"/>
          </p:cNvSpPr>
          <p:nvPr/>
        </p:nvSpPr>
        <p:spPr bwMode="auto">
          <a:xfrm flipH="1">
            <a:off x="2941638" y="1609725"/>
            <a:ext cx="84137" cy="6985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20" name="Line 104">
            <a:extLst>
              <a:ext uri="{FF2B5EF4-FFF2-40B4-BE49-F238E27FC236}">
                <a16:creationId xmlns:a16="http://schemas.microsoft.com/office/drawing/2014/main" id="{4E629D1B-BADF-4066-8DB5-754B4307D77C}"/>
              </a:ext>
            </a:extLst>
          </p:cNvPr>
          <p:cNvSpPr>
            <a:spLocks noChangeShapeType="1"/>
          </p:cNvSpPr>
          <p:nvPr/>
        </p:nvSpPr>
        <p:spPr bwMode="auto">
          <a:xfrm flipH="1">
            <a:off x="3021013" y="1643063"/>
            <a:ext cx="465137"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1" name="Line 105">
            <a:extLst>
              <a:ext uri="{FF2B5EF4-FFF2-40B4-BE49-F238E27FC236}">
                <a16:creationId xmlns:a16="http://schemas.microsoft.com/office/drawing/2014/main" id="{422B145B-0AFD-4E30-B89F-270119B0EB1B}"/>
              </a:ext>
            </a:extLst>
          </p:cNvPr>
          <p:cNvSpPr>
            <a:spLocks noChangeShapeType="1"/>
          </p:cNvSpPr>
          <p:nvPr/>
        </p:nvSpPr>
        <p:spPr bwMode="auto">
          <a:xfrm>
            <a:off x="2057400" y="1649413"/>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2" name="Line 106">
            <a:extLst>
              <a:ext uri="{FF2B5EF4-FFF2-40B4-BE49-F238E27FC236}">
                <a16:creationId xmlns:a16="http://schemas.microsoft.com/office/drawing/2014/main" id="{F4BF7B0A-C9D7-4141-8250-AC301E354728}"/>
              </a:ext>
            </a:extLst>
          </p:cNvPr>
          <p:cNvSpPr>
            <a:spLocks noChangeShapeType="1"/>
          </p:cNvSpPr>
          <p:nvPr/>
        </p:nvSpPr>
        <p:spPr bwMode="auto">
          <a:xfrm flipH="1" flipV="1">
            <a:off x="3473450" y="1644650"/>
            <a:ext cx="74613"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3" name="Oval 107">
            <a:extLst>
              <a:ext uri="{FF2B5EF4-FFF2-40B4-BE49-F238E27FC236}">
                <a16:creationId xmlns:a16="http://schemas.microsoft.com/office/drawing/2014/main" id="{4CA3190E-5693-4D1C-BDD8-3AD39083BA7A}"/>
              </a:ext>
            </a:extLst>
          </p:cNvPr>
          <p:cNvSpPr>
            <a:spLocks noChangeArrowheads="1"/>
          </p:cNvSpPr>
          <p:nvPr/>
        </p:nvSpPr>
        <p:spPr bwMode="auto">
          <a:xfrm>
            <a:off x="3962400" y="2028825"/>
            <a:ext cx="533400" cy="83185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24" name="Line 108">
            <a:extLst>
              <a:ext uri="{FF2B5EF4-FFF2-40B4-BE49-F238E27FC236}">
                <a16:creationId xmlns:a16="http://schemas.microsoft.com/office/drawing/2014/main" id="{C12EF963-74B4-4B0B-972F-32B6848B5797}"/>
              </a:ext>
            </a:extLst>
          </p:cNvPr>
          <p:cNvSpPr>
            <a:spLocks noChangeShapeType="1"/>
          </p:cNvSpPr>
          <p:nvPr/>
        </p:nvSpPr>
        <p:spPr bwMode="auto">
          <a:xfrm flipV="1">
            <a:off x="4448175" y="2105025"/>
            <a:ext cx="160338" cy="1762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5" name="Line 109">
            <a:extLst>
              <a:ext uri="{FF2B5EF4-FFF2-40B4-BE49-F238E27FC236}">
                <a16:creationId xmlns:a16="http://schemas.microsoft.com/office/drawing/2014/main" id="{1B120863-BE47-4EFE-9F8A-867B594D0ADC}"/>
              </a:ext>
            </a:extLst>
          </p:cNvPr>
          <p:cNvSpPr>
            <a:spLocks noChangeShapeType="1"/>
          </p:cNvSpPr>
          <p:nvPr/>
        </p:nvSpPr>
        <p:spPr bwMode="auto">
          <a:xfrm>
            <a:off x="3871913" y="2105025"/>
            <a:ext cx="150812" cy="1746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326" name="Object 110">
            <a:extLst>
              <a:ext uri="{FF2B5EF4-FFF2-40B4-BE49-F238E27FC236}">
                <a16:creationId xmlns:a16="http://schemas.microsoft.com/office/drawing/2014/main" id="{67D2F97B-683B-4902-B7C0-B9F355ED9B77}"/>
              </a:ext>
            </a:extLst>
          </p:cNvPr>
          <p:cNvGraphicFramePr>
            <a:graphicFrameLocks noChangeAspect="1"/>
          </p:cNvGraphicFramePr>
          <p:nvPr/>
        </p:nvGraphicFramePr>
        <p:xfrm>
          <a:off x="1981200" y="990600"/>
          <a:ext cx="508000" cy="317500"/>
        </p:xfrm>
        <a:graphic>
          <a:graphicData uri="http://schemas.openxmlformats.org/presentationml/2006/ole">
            <mc:AlternateContent xmlns:mc="http://schemas.openxmlformats.org/markup-compatibility/2006">
              <mc:Choice xmlns:v="urn:schemas-microsoft-com:vml" Requires="v">
                <p:oleObj spid="_x0000_s1073" name="Equation" r:id="rId8" imgW="406080" imgH="253800" progId="Equation.DSMT4">
                  <p:embed/>
                </p:oleObj>
              </mc:Choice>
              <mc:Fallback>
                <p:oleObj name="Equation" r:id="rId8" imgW="406080" imgH="253800" progId="Equation.DSMT4">
                  <p:embed/>
                  <p:pic>
                    <p:nvPicPr>
                      <p:cNvPr id="0" name="Object 1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990600"/>
                        <a:ext cx="5080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27" name="Object 111">
            <a:extLst>
              <a:ext uri="{FF2B5EF4-FFF2-40B4-BE49-F238E27FC236}">
                <a16:creationId xmlns:a16="http://schemas.microsoft.com/office/drawing/2014/main" id="{2D33686B-D834-4407-ADB9-F57C60D733FF}"/>
              </a:ext>
            </a:extLst>
          </p:cNvPr>
          <p:cNvGraphicFramePr>
            <a:graphicFrameLocks noChangeAspect="1"/>
          </p:cNvGraphicFramePr>
          <p:nvPr/>
        </p:nvGraphicFramePr>
        <p:xfrm>
          <a:off x="3200400" y="2133600"/>
          <a:ext cx="592138" cy="358775"/>
        </p:xfrm>
        <a:graphic>
          <a:graphicData uri="http://schemas.openxmlformats.org/presentationml/2006/ole">
            <mc:AlternateContent xmlns:mc="http://schemas.openxmlformats.org/markup-compatibility/2006">
              <mc:Choice xmlns:v="urn:schemas-microsoft-com:vml" Requires="v">
                <p:oleObj spid="_x0000_s1074" name="Equation" r:id="rId10" imgW="419040" imgH="253800" progId="Equation.DSMT4">
                  <p:embed/>
                </p:oleObj>
              </mc:Choice>
              <mc:Fallback>
                <p:oleObj name="Equation" r:id="rId10" imgW="419040" imgH="253800" progId="Equation.DSMT4">
                  <p:embed/>
                  <p:pic>
                    <p:nvPicPr>
                      <p:cNvPr id="0" name="Object 1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00400" y="2133600"/>
                        <a:ext cx="59213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28" name="Line 112">
            <a:extLst>
              <a:ext uri="{FF2B5EF4-FFF2-40B4-BE49-F238E27FC236}">
                <a16:creationId xmlns:a16="http://schemas.microsoft.com/office/drawing/2014/main" id="{4E951FB6-9677-4B97-80FB-DE99E7FE139E}"/>
              </a:ext>
            </a:extLst>
          </p:cNvPr>
          <p:cNvSpPr>
            <a:spLocks noChangeShapeType="1"/>
          </p:cNvSpPr>
          <p:nvPr/>
        </p:nvSpPr>
        <p:spPr bwMode="auto">
          <a:xfrm flipH="1" flipV="1">
            <a:off x="4343400" y="2590800"/>
            <a:ext cx="436563" cy="239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29" name="Text Box 113">
            <a:extLst>
              <a:ext uri="{FF2B5EF4-FFF2-40B4-BE49-F238E27FC236}">
                <a16:creationId xmlns:a16="http://schemas.microsoft.com/office/drawing/2014/main" id="{5E2DC5B1-AE92-4CE3-B996-D818AC97843B}"/>
              </a:ext>
            </a:extLst>
          </p:cNvPr>
          <p:cNvSpPr txBox="1">
            <a:spLocks noChangeArrowheads="1"/>
          </p:cNvSpPr>
          <p:nvPr/>
        </p:nvSpPr>
        <p:spPr bwMode="auto">
          <a:xfrm>
            <a:off x="4876800" y="2667000"/>
            <a:ext cx="1431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acoustic/elastic</a:t>
            </a:r>
          </a:p>
          <a:p>
            <a:pPr eaLnBrk="1" hangingPunct="1"/>
            <a:r>
              <a:rPr lang="en-US" altLang="en-US" sz="1600">
                <a:latin typeface="Times New Roman" panose="02020603050405020304" pitchFamily="18" charset="0"/>
              </a:rPr>
              <a:t>   processes</a:t>
            </a:r>
          </a:p>
        </p:txBody>
      </p:sp>
      <p:graphicFrame>
        <p:nvGraphicFramePr>
          <p:cNvPr id="9330" name="Object 114">
            <a:extLst>
              <a:ext uri="{FF2B5EF4-FFF2-40B4-BE49-F238E27FC236}">
                <a16:creationId xmlns:a16="http://schemas.microsoft.com/office/drawing/2014/main" id="{1834E18F-7DE9-4EE8-AFCF-DADF4E307E8A}"/>
              </a:ext>
            </a:extLst>
          </p:cNvPr>
          <p:cNvGraphicFramePr>
            <a:graphicFrameLocks noChangeAspect="1"/>
          </p:cNvGraphicFramePr>
          <p:nvPr/>
        </p:nvGraphicFramePr>
        <p:xfrm>
          <a:off x="4114800" y="2286000"/>
          <a:ext cx="212725" cy="319088"/>
        </p:xfrm>
        <a:graphic>
          <a:graphicData uri="http://schemas.openxmlformats.org/presentationml/2006/ole">
            <mc:AlternateContent xmlns:mc="http://schemas.openxmlformats.org/markup-compatibility/2006">
              <mc:Choice xmlns:v="urn:schemas-microsoft-com:vml" Requires="v">
                <p:oleObj spid="_x0000_s1075" name="Equation" r:id="rId12" imgW="152280" imgH="228600" progId="Equation.DSMT4">
                  <p:embed/>
                </p:oleObj>
              </mc:Choice>
              <mc:Fallback>
                <p:oleObj name="Equation" r:id="rId12" imgW="152280" imgH="228600" progId="Equation.DSMT4">
                  <p:embed/>
                  <p:pic>
                    <p:nvPicPr>
                      <p:cNvPr id="0" name="Object 1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2286000"/>
                        <a:ext cx="212725"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58" name="Rectangle 142">
            <a:extLst>
              <a:ext uri="{FF2B5EF4-FFF2-40B4-BE49-F238E27FC236}">
                <a16:creationId xmlns:a16="http://schemas.microsoft.com/office/drawing/2014/main" id="{A7ADEC91-CCC8-4142-ACD5-B819D53B3A51}"/>
              </a:ext>
            </a:extLst>
          </p:cNvPr>
          <p:cNvSpPr>
            <a:spLocks noChangeArrowheads="1"/>
          </p:cNvSpPr>
          <p:nvPr/>
        </p:nvSpPr>
        <p:spPr bwMode="auto">
          <a:xfrm>
            <a:off x="3124200" y="3505200"/>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59" name="Rectangle 143">
            <a:extLst>
              <a:ext uri="{FF2B5EF4-FFF2-40B4-BE49-F238E27FC236}">
                <a16:creationId xmlns:a16="http://schemas.microsoft.com/office/drawing/2014/main" id="{25BE9A2C-D878-4A83-BB28-A57142348F04}"/>
              </a:ext>
            </a:extLst>
          </p:cNvPr>
          <p:cNvSpPr>
            <a:spLocks noChangeArrowheads="1"/>
          </p:cNvSpPr>
          <p:nvPr/>
        </p:nvSpPr>
        <p:spPr bwMode="auto">
          <a:xfrm>
            <a:off x="4038600" y="3505200"/>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60" name="Rectangle 144">
            <a:extLst>
              <a:ext uri="{FF2B5EF4-FFF2-40B4-BE49-F238E27FC236}">
                <a16:creationId xmlns:a16="http://schemas.microsoft.com/office/drawing/2014/main" id="{946C3C75-53D5-4CD8-B048-BA0030027E1F}"/>
              </a:ext>
            </a:extLst>
          </p:cNvPr>
          <p:cNvSpPr>
            <a:spLocks noChangeArrowheads="1"/>
          </p:cNvSpPr>
          <p:nvPr/>
        </p:nvSpPr>
        <p:spPr bwMode="auto">
          <a:xfrm>
            <a:off x="4953000" y="3505200"/>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61" name="Line 145">
            <a:extLst>
              <a:ext uri="{FF2B5EF4-FFF2-40B4-BE49-F238E27FC236}">
                <a16:creationId xmlns:a16="http://schemas.microsoft.com/office/drawing/2014/main" id="{A983E5FC-01CA-49A4-B203-9EED404CD520}"/>
              </a:ext>
            </a:extLst>
          </p:cNvPr>
          <p:cNvSpPr>
            <a:spLocks noChangeShapeType="1"/>
          </p:cNvSpPr>
          <p:nvPr/>
        </p:nvSpPr>
        <p:spPr bwMode="auto">
          <a:xfrm>
            <a:off x="2743200" y="3810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62" name="Line 146">
            <a:extLst>
              <a:ext uri="{FF2B5EF4-FFF2-40B4-BE49-F238E27FC236}">
                <a16:creationId xmlns:a16="http://schemas.microsoft.com/office/drawing/2014/main" id="{E44666A6-1859-4D17-9B35-2CEDEFBC3C3D}"/>
              </a:ext>
            </a:extLst>
          </p:cNvPr>
          <p:cNvSpPr>
            <a:spLocks noChangeShapeType="1"/>
          </p:cNvSpPr>
          <p:nvPr/>
        </p:nvSpPr>
        <p:spPr bwMode="auto">
          <a:xfrm>
            <a:off x="3733800" y="3810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63" name="Line 147">
            <a:extLst>
              <a:ext uri="{FF2B5EF4-FFF2-40B4-BE49-F238E27FC236}">
                <a16:creationId xmlns:a16="http://schemas.microsoft.com/office/drawing/2014/main" id="{B204E3B5-1FCA-4A1D-B1BF-5500B328E938}"/>
              </a:ext>
            </a:extLst>
          </p:cNvPr>
          <p:cNvSpPr>
            <a:spLocks noChangeShapeType="1"/>
          </p:cNvSpPr>
          <p:nvPr/>
        </p:nvSpPr>
        <p:spPr bwMode="auto">
          <a:xfrm>
            <a:off x="4648200" y="3810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64" name="Line 148">
            <a:extLst>
              <a:ext uri="{FF2B5EF4-FFF2-40B4-BE49-F238E27FC236}">
                <a16:creationId xmlns:a16="http://schemas.microsoft.com/office/drawing/2014/main" id="{2FB64DB5-FF94-4946-ABA9-F04140A6F397}"/>
              </a:ext>
            </a:extLst>
          </p:cNvPr>
          <p:cNvSpPr>
            <a:spLocks noChangeShapeType="1"/>
          </p:cNvSpPr>
          <p:nvPr/>
        </p:nvSpPr>
        <p:spPr bwMode="auto">
          <a:xfrm>
            <a:off x="5562600" y="38100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365" name="Object 149">
            <a:extLst>
              <a:ext uri="{FF2B5EF4-FFF2-40B4-BE49-F238E27FC236}">
                <a16:creationId xmlns:a16="http://schemas.microsoft.com/office/drawing/2014/main" id="{FAF183D8-0265-4D64-9277-EA22443E7E5D}"/>
              </a:ext>
            </a:extLst>
          </p:cNvPr>
          <p:cNvGraphicFramePr>
            <a:graphicFrameLocks noChangeAspect="1"/>
          </p:cNvGraphicFramePr>
          <p:nvPr/>
        </p:nvGraphicFramePr>
        <p:xfrm>
          <a:off x="2590800" y="3352800"/>
          <a:ext cx="234950" cy="349250"/>
        </p:xfrm>
        <a:graphic>
          <a:graphicData uri="http://schemas.openxmlformats.org/presentationml/2006/ole">
            <mc:AlternateContent xmlns:mc="http://schemas.openxmlformats.org/markup-compatibility/2006">
              <mc:Choice xmlns:v="urn:schemas-microsoft-com:vml" Requires="v">
                <p:oleObj spid="_x0000_s1076" name="Equation" r:id="rId14" imgW="152280" imgH="228600" progId="Equation.DSMT4">
                  <p:embed/>
                </p:oleObj>
              </mc:Choice>
              <mc:Fallback>
                <p:oleObj name="Equation" r:id="rId14" imgW="152280" imgH="228600" progId="Equation.DSMT4">
                  <p:embed/>
                  <p:pic>
                    <p:nvPicPr>
                      <p:cNvPr id="0" name="Object 14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90800" y="3352800"/>
                        <a:ext cx="23495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66" name="Object 150">
            <a:extLst>
              <a:ext uri="{FF2B5EF4-FFF2-40B4-BE49-F238E27FC236}">
                <a16:creationId xmlns:a16="http://schemas.microsoft.com/office/drawing/2014/main" id="{63BCD3C0-5AFF-4B1C-BE95-D83D3BA5C2CB}"/>
              </a:ext>
            </a:extLst>
          </p:cNvPr>
          <p:cNvGraphicFramePr>
            <a:graphicFrameLocks noChangeAspect="1"/>
          </p:cNvGraphicFramePr>
          <p:nvPr/>
        </p:nvGraphicFramePr>
        <p:xfrm>
          <a:off x="5791200" y="3276600"/>
          <a:ext cx="269875" cy="346075"/>
        </p:xfrm>
        <a:graphic>
          <a:graphicData uri="http://schemas.openxmlformats.org/presentationml/2006/ole">
            <mc:AlternateContent xmlns:mc="http://schemas.openxmlformats.org/markup-compatibility/2006">
              <mc:Choice xmlns:v="urn:schemas-microsoft-com:vml" Requires="v">
                <p:oleObj spid="_x0000_s1077" name="Equation" r:id="rId16" imgW="177480" imgH="228600" progId="Equation.DSMT4">
                  <p:embed/>
                </p:oleObj>
              </mc:Choice>
              <mc:Fallback>
                <p:oleObj name="Equation" r:id="rId16" imgW="177480" imgH="228600" progId="Equation.DSMT4">
                  <p:embed/>
                  <p:pic>
                    <p:nvPicPr>
                      <p:cNvPr id="0" name="Object 15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91200" y="3276600"/>
                        <a:ext cx="2698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67" name="Object 151">
            <a:extLst>
              <a:ext uri="{FF2B5EF4-FFF2-40B4-BE49-F238E27FC236}">
                <a16:creationId xmlns:a16="http://schemas.microsoft.com/office/drawing/2014/main" id="{1B83673E-EAA8-40CE-B1C7-819B8AC9AAF6}"/>
              </a:ext>
            </a:extLst>
          </p:cNvPr>
          <p:cNvGraphicFramePr>
            <a:graphicFrameLocks noChangeAspect="1"/>
          </p:cNvGraphicFramePr>
          <p:nvPr/>
        </p:nvGraphicFramePr>
        <p:xfrm>
          <a:off x="4191000" y="3657600"/>
          <a:ext cx="271463" cy="407988"/>
        </p:xfrm>
        <a:graphic>
          <a:graphicData uri="http://schemas.openxmlformats.org/presentationml/2006/ole">
            <mc:AlternateContent xmlns:mc="http://schemas.openxmlformats.org/markup-compatibility/2006">
              <mc:Choice xmlns:v="urn:schemas-microsoft-com:vml" Requires="v">
                <p:oleObj spid="_x0000_s1078" name="Equation" r:id="rId18" imgW="152280" imgH="228600" progId="Equation.DSMT4">
                  <p:embed/>
                </p:oleObj>
              </mc:Choice>
              <mc:Fallback>
                <p:oleObj name="Equation" r:id="rId18" imgW="152280" imgH="228600" progId="Equation.DSMT4">
                  <p:embed/>
                  <p:pic>
                    <p:nvPicPr>
                      <p:cNvPr id="0" name="Object 15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91000" y="3657600"/>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68" name="Object 152">
            <a:extLst>
              <a:ext uri="{FF2B5EF4-FFF2-40B4-BE49-F238E27FC236}">
                <a16:creationId xmlns:a16="http://schemas.microsoft.com/office/drawing/2014/main" id="{E123C66D-D852-4078-B707-CCFD66B28942}"/>
              </a:ext>
            </a:extLst>
          </p:cNvPr>
          <p:cNvGraphicFramePr>
            <a:graphicFrameLocks noChangeAspect="1"/>
          </p:cNvGraphicFramePr>
          <p:nvPr/>
        </p:nvGraphicFramePr>
        <p:xfrm>
          <a:off x="3276600" y="3657600"/>
          <a:ext cx="247650" cy="371475"/>
        </p:xfrm>
        <a:graphic>
          <a:graphicData uri="http://schemas.openxmlformats.org/presentationml/2006/ole">
            <mc:AlternateContent xmlns:mc="http://schemas.openxmlformats.org/markup-compatibility/2006">
              <mc:Choice xmlns:v="urn:schemas-microsoft-com:vml" Requires="v">
                <p:oleObj spid="_x0000_s1079" name="Equation" r:id="rId20" imgW="152280" imgH="228600" progId="Equation.DSMT4">
                  <p:embed/>
                </p:oleObj>
              </mc:Choice>
              <mc:Fallback>
                <p:oleObj name="Equation" r:id="rId20" imgW="152280" imgH="228600" progId="Equation.DSMT4">
                  <p:embed/>
                  <p:pic>
                    <p:nvPicPr>
                      <p:cNvPr id="0" name="Object 15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276600" y="3657600"/>
                        <a:ext cx="247650"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69" name="Object 153">
            <a:extLst>
              <a:ext uri="{FF2B5EF4-FFF2-40B4-BE49-F238E27FC236}">
                <a16:creationId xmlns:a16="http://schemas.microsoft.com/office/drawing/2014/main" id="{76D5546A-5621-49D3-9959-8BEC14E156E2}"/>
              </a:ext>
            </a:extLst>
          </p:cNvPr>
          <p:cNvGraphicFramePr>
            <a:graphicFrameLocks noChangeAspect="1"/>
          </p:cNvGraphicFramePr>
          <p:nvPr/>
        </p:nvGraphicFramePr>
        <p:xfrm>
          <a:off x="5105400" y="3657600"/>
          <a:ext cx="271463" cy="407988"/>
        </p:xfrm>
        <a:graphic>
          <a:graphicData uri="http://schemas.openxmlformats.org/presentationml/2006/ole">
            <mc:AlternateContent xmlns:mc="http://schemas.openxmlformats.org/markup-compatibility/2006">
              <mc:Choice xmlns:v="urn:schemas-microsoft-com:vml" Requires="v">
                <p:oleObj spid="_x0000_s1080" name="Equation" r:id="rId22" imgW="152280" imgH="228600" progId="Equation.DSMT4">
                  <p:embed/>
                </p:oleObj>
              </mc:Choice>
              <mc:Fallback>
                <p:oleObj name="Equation" r:id="rId22" imgW="152280" imgH="228600" progId="Equation.DSMT4">
                  <p:embed/>
                  <p:pic>
                    <p:nvPicPr>
                      <p:cNvPr id="0" name="Object 15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105400" y="3657600"/>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370" name="Group 154">
            <a:extLst>
              <a:ext uri="{FF2B5EF4-FFF2-40B4-BE49-F238E27FC236}">
                <a16:creationId xmlns:a16="http://schemas.microsoft.com/office/drawing/2014/main" id="{360D9381-D977-4F1A-B6C6-5754859CE1B6}"/>
              </a:ext>
            </a:extLst>
          </p:cNvPr>
          <p:cNvGrpSpPr>
            <a:grpSpLocks/>
          </p:cNvGrpSpPr>
          <p:nvPr/>
        </p:nvGrpSpPr>
        <p:grpSpPr bwMode="auto">
          <a:xfrm>
            <a:off x="7010400" y="4800600"/>
            <a:ext cx="381000" cy="500063"/>
            <a:chOff x="4704" y="2016"/>
            <a:chExt cx="240" cy="315"/>
          </a:xfrm>
        </p:grpSpPr>
        <p:sp>
          <p:nvSpPr>
            <p:cNvPr id="9371" name="Oval 155">
              <a:extLst>
                <a:ext uri="{FF2B5EF4-FFF2-40B4-BE49-F238E27FC236}">
                  <a16:creationId xmlns:a16="http://schemas.microsoft.com/office/drawing/2014/main" id="{74CCAD45-E89D-4D3E-B593-E78599FB7E1E}"/>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2" name="Oval 156">
              <a:extLst>
                <a:ext uri="{FF2B5EF4-FFF2-40B4-BE49-F238E27FC236}">
                  <a16:creationId xmlns:a16="http://schemas.microsoft.com/office/drawing/2014/main" id="{ED1FDCF0-41E4-4CA0-BE26-0A7256E7BB8E}"/>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3" name="Rectangle 157">
              <a:extLst>
                <a:ext uri="{FF2B5EF4-FFF2-40B4-BE49-F238E27FC236}">
                  <a16:creationId xmlns:a16="http://schemas.microsoft.com/office/drawing/2014/main" id="{163C2887-528E-49FF-B95A-DBDB1591F6EE}"/>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4" name="Line 158">
              <a:extLst>
                <a:ext uri="{FF2B5EF4-FFF2-40B4-BE49-F238E27FC236}">
                  <a16:creationId xmlns:a16="http://schemas.microsoft.com/office/drawing/2014/main" id="{DC9E54FD-6F7F-4E2A-9288-8F08FC6FE040}"/>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9375" name="Object 159">
            <a:extLst>
              <a:ext uri="{FF2B5EF4-FFF2-40B4-BE49-F238E27FC236}">
                <a16:creationId xmlns:a16="http://schemas.microsoft.com/office/drawing/2014/main" id="{91F24F61-6AF6-454E-A901-CA437FE70897}"/>
              </a:ext>
            </a:extLst>
          </p:cNvPr>
          <p:cNvGraphicFramePr>
            <a:graphicFrameLocks noChangeAspect="1"/>
          </p:cNvGraphicFramePr>
          <p:nvPr/>
        </p:nvGraphicFramePr>
        <p:xfrm>
          <a:off x="2971800" y="5811838"/>
          <a:ext cx="2971800" cy="723900"/>
        </p:xfrm>
        <a:graphic>
          <a:graphicData uri="http://schemas.openxmlformats.org/presentationml/2006/ole">
            <mc:AlternateContent xmlns:mc="http://schemas.openxmlformats.org/markup-compatibility/2006">
              <mc:Choice xmlns:v="urn:schemas-microsoft-com:vml" Requires="v">
                <p:oleObj spid="_x0000_s1081" name="Equation" r:id="rId24" imgW="2082600" imgH="507960" progId="Equation.DSMT4">
                  <p:embed/>
                </p:oleObj>
              </mc:Choice>
              <mc:Fallback>
                <p:oleObj name="Equation" r:id="rId24" imgW="2082600" imgH="507960" progId="Equation.DSMT4">
                  <p:embed/>
                  <p:pic>
                    <p:nvPicPr>
                      <p:cNvPr id="0" name="Object 159"/>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971800" y="5811838"/>
                        <a:ext cx="29718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76" name="Rectangle 160">
            <a:extLst>
              <a:ext uri="{FF2B5EF4-FFF2-40B4-BE49-F238E27FC236}">
                <a16:creationId xmlns:a16="http://schemas.microsoft.com/office/drawing/2014/main" id="{E950AFB7-B075-437E-AAAB-1B2F5AF4FF61}"/>
              </a:ext>
            </a:extLst>
          </p:cNvPr>
          <p:cNvSpPr>
            <a:spLocks noChangeArrowheads="1"/>
          </p:cNvSpPr>
          <p:nvPr/>
        </p:nvSpPr>
        <p:spPr bwMode="auto">
          <a:xfrm>
            <a:off x="3886200" y="4724400"/>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7" name="Line 161">
            <a:extLst>
              <a:ext uri="{FF2B5EF4-FFF2-40B4-BE49-F238E27FC236}">
                <a16:creationId xmlns:a16="http://schemas.microsoft.com/office/drawing/2014/main" id="{C9268A8F-37D8-47CA-BFEA-41EB07023BF5}"/>
              </a:ext>
            </a:extLst>
          </p:cNvPr>
          <p:cNvSpPr>
            <a:spLocks noChangeShapeType="1"/>
          </p:cNvSpPr>
          <p:nvPr/>
        </p:nvSpPr>
        <p:spPr bwMode="auto">
          <a:xfrm>
            <a:off x="3429000" y="5029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78" name="Line 162">
            <a:extLst>
              <a:ext uri="{FF2B5EF4-FFF2-40B4-BE49-F238E27FC236}">
                <a16:creationId xmlns:a16="http://schemas.microsoft.com/office/drawing/2014/main" id="{FA6E8C6B-5D85-4E8E-9CFF-1E73BB8003DD}"/>
              </a:ext>
            </a:extLst>
          </p:cNvPr>
          <p:cNvSpPr>
            <a:spLocks noChangeShapeType="1"/>
          </p:cNvSpPr>
          <p:nvPr/>
        </p:nvSpPr>
        <p:spPr bwMode="auto">
          <a:xfrm>
            <a:off x="4495800" y="50292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379" name="Object 163">
            <a:extLst>
              <a:ext uri="{FF2B5EF4-FFF2-40B4-BE49-F238E27FC236}">
                <a16:creationId xmlns:a16="http://schemas.microsoft.com/office/drawing/2014/main" id="{BA1595F8-42DA-4FD2-82D9-F22CA91C9822}"/>
              </a:ext>
            </a:extLst>
          </p:cNvPr>
          <p:cNvGraphicFramePr>
            <a:graphicFrameLocks noChangeAspect="1"/>
          </p:cNvGraphicFramePr>
          <p:nvPr>
            <p:extLst>
              <p:ext uri="{D42A27DB-BD31-4B8C-83A1-F6EECF244321}">
                <p14:modId xmlns:p14="http://schemas.microsoft.com/office/powerpoint/2010/main" val="2323752747"/>
              </p:ext>
            </p:extLst>
          </p:nvPr>
        </p:nvGraphicFramePr>
        <p:xfrm>
          <a:off x="4776427" y="4570412"/>
          <a:ext cx="625836" cy="366713"/>
        </p:xfrm>
        <a:graphic>
          <a:graphicData uri="http://schemas.openxmlformats.org/presentationml/2006/ole">
            <mc:AlternateContent xmlns:mc="http://schemas.openxmlformats.org/markup-compatibility/2006">
              <mc:Choice xmlns:v="urn:schemas-microsoft-com:vml" Requires="v">
                <p:oleObj spid="_x0000_s1082" name="Equation" r:id="rId26" imgW="431640" imgH="253800" progId="Equation.DSMT4">
                  <p:embed/>
                </p:oleObj>
              </mc:Choice>
              <mc:Fallback>
                <p:oleObj name="Equation" r:id="rId26" imgW="431640" imgH="253800" progId="Equation.DSMT4">
                  <p:embed/>
                  <p:pic>
                    <p:nvPicPr>
                      <p:cNvPr id="0" name="Object 163"/>
                      <p:cNvPicPr>
                        <a:picLocks noChangeAspect="1" noChangeArrowheads="1"/>
                      </p:cNvPicPr>
                      <p:nvPr/>
                    </p:nvPicPr>
                    <p:blipFill>
                      <a:blip r:embed="rId27"/>
                      <a:srcRect/>
                      <a:stretch>
                        <a:fillRect/>
                      </a:stretch>
                    </p:blipFill>
                    <p:spPr bwMode="auto">
                      <a:xfrm>
                        <a:off x="4776427" y="4570412"/>
                        <a:ext cx="625836" cy="366713"/>
                      </a:xfrm>
                      <a:prstGeom prst="rect">
                        <a:avLst/>
                      </a:prstGeom>
                      <a:noFill/>
                      <a:ln>
                        <a:noFill/>
                      </a:ln>
                      <a:effectLst/>
                    </p:spPr>
                  </p:pic>
                </p:oleObj>
              </mc:Fallback>
            </mc:AlternateContent>
          </a:graphicData>
        </a:graphic>
      </p:graphicFrame>
      <p:graphicFrame>
        <p:nvGraphicFramePr>
          <p:cNvPr id="9380" name="Object 164">
            <a:extLst>
              <a:ext uri="{FF2B5EF4-FFF2-40B4-BE49-F238E27FC236}">
                <a16:creationId xmlns:a16="http://schemas.microsoft.com/office/drawing/2014/main" id="{99B03401-E1C3-40E1-B85F-A985980B6A46}"/>
              </a:ext>
            </a:extLst>
          </p:cNvPr>
          <p:cNvGraphicFramePr>
            <a:graphicFrameLocks noChangeAspect="1"/>
          </p:cNvGraphicFramePr>
          <p:nvPr/>
        </p:nvGraphicFramePr>
        <p:xfrm>
          <a:off x="4038600" y="4800600"/>
          <a:ext cx="271463" cy="407988"/>
        </p:xfrm>
        <a:graphic>
          <a:graphicData uri="http://schemas.openxmlformats.org/presentationml/2006/ole">
            <mc:AlternateContent xmlns:mc="http://schemas.openxmlformats.org/markup-compatibility/2006">
              <mc:Choice xmlns:v="urn:schemas-microsoft-com:vml" Requires="v">
                <p:oleObj spid="_x0000_s1083" name="Equation" r:id="rId28" imgW="152280" imgH="228600" progId="Equation.DSMT4">
                  <p:embed/>
                </p:oleObj>
              </mc:Choice>
              <mc:Fallback>
                <p:oleObj name="Equation" r:id="rId28" imgW="152280" imgH="228600" progId="Equation.DSMT4">
                  <p:embed/>
                  <p:pic>
                    <p:nvPicPr>
                      <p:cNvPr id="0" name="Object 16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038600" y="4800600"/>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81" name="Object 165">
            <a:extLst>
              <a:ext uri="{FF2B5EF4-FFF2-40B4-BE49-F238E27FC236}">
                <a16:creationId xmlns:a16="http://schemas.microsoft.com/office/drawing/2014/main" id="{4A7E3255-6C3A-4621-9670-D546A034F87E}"/>
              </a:ext>
            </a:extLst>
          </p:cNvPr>
          <p:cNvGraphicFramePr>
            <a:graphicFrameLocks noChangeAspect="1"/>
          </p:cNvGraphicFramePr>
          <p:nvPr>
            <p:extLst>
              <p:ext uri="{D42A27DB-BD31-4B8C-83A1-F6EECF244321}">
                <p14:modId xmlns:p14="http://schemas.microsoft.com/office/powerpoint/2010/main" val="4258910267"/>
              </p:ext>
            </p:extLst>
          </p:nvPr>
        </p:nvGraphicFramePr>
        <p:xfrm>
          <a:off x="3196020" y="4651790"/>
          <a:ext cx="537780" cy="385348"/>
        </p:xfrm>
        <a:graphic>
          <a:graphicData uri="http://schemas.openxmlformats.org/presentationml/2006/ole">
            <mc:AlternateContent xmlns:mc="http://schemas.openxmlformats.org/markup-compatibility/2006">
              <mc:Choice xmlns:v="urn:schemas-microsoft-com:vml" Requires="v">
                <p:oleObj spid="_x0000_s1084" name="Equation" r:id="rId29" imgW="355320" imgH="253800" progId="Equation.DSMT4">
                  <p:embed/>
                </p:oleObj>
              </mc:Choice>
              <mc:Fallback>
                <p:oleObj name="Equation" r:id="rId29" imgW="355320" imgH="253800" progId="Equation.DSMT4">
                  <p:embed/>
                  <p:pic>
                    <p:nvPicPr>
                      <p:cNvPr id="0" name="Object 165"/>
                      <p:cNvPicPr>
                        <a:picLocks noChangeAspect="1" noChangeArrowheads="1"/>
                      </p:cNvPicPr>
                      <p:nvPr/>
                    </p:nvPicPr>
                    <p:blipFill>
                      <a:blip r:embed="rId30"/>
                      <a:srcRect/>
                      <a:stretch>
                        <a:fillRect/>
                      </a:stretch>
                    </p:blipFill>
                    <p:spPr bwMode="auto">
                      <a:xfrm>
                        <a:off x="3196020" y="4651790"/>
                        <a:ext cx="537780" cy="385348"/>
                      </a:xfrm>
                      <a:prstGeom prst="rect">
                        <a:avLst/>
                      </a:prstGeom>
                      <a:noFill/>
                      <a:ln>
                        <a:noFill/>
                      </a:ln>
                      <a:effectLst/>
                    </p:spPr>
                  </p:pic>
                </p:oleObj>
              </mc:Fallback>
            </mc:AlternateContent>
          </a:graphicData>
        </a:graphic>
      </p:graphicFrame>
      <p:graphicFrame>
        <p:nvGraphicFramePr>
          <p:cNvPr id="2" name="Object 1">
            <a:extLst>
              <a:ext uri="{FF2B5EF4-FFF2-40B4-BE49-F238E27FC236}">
                <a16:creationId xmlns:a16="http://schemas.microsoft.com/office/drawing/2014/main" id="{8E0C2766-DA46-4C82-A7F8-94E2F62BA60E}"/>
              </a:ext>
            </a:extLst>
          </p:cNvPr>
          <p:cNvGraphicFramePr>
            <a:graphicFrameLocks noChangeAspect="1"/>
          </p:cNvGraphicFramePr>
          <p:nvPr>
            <p:extLst>
              <p:ext uri="{D42A27DB-BD31-4B8C-83A1-F6EECF244321}">
                <p14:modId xmlns:p14="http://schemas.microsoft.com/office/powerpoint/2010/main" val="551421967"/>
              </p:ext>
            </p:extLst>
          </p:nvPr>
        </p:nvGraphicFramePr>
        <p:xfrm>
          <a:off x="437505" y="4787376"/>
          <a:ext cx="2326643" cy="363538"/>
        </p:xfrm>
        <a:graphic>
          <a:graphicData uri="http://schemas.openxmlformats.org/presentationml/2006/ole">
            <mc:AlternateContent xmlns:mc="http://schemas.openxmlformats.org/markup-compatibility/2006">
              <mc:Choice xmlns:v="urn:schemas-microsoft-com:vml" Requires="v">
                <p:oleObj spid="_x0000_s1085" name="Equation" r:id="rId31" imgW="1625400" imgH="253800" progId="Equation.DSMT4">
                  <p:embed/>
                </p:oleObj>
              </mc:Choice>
              <mc:Fallback>
                <p:oleObj name="Equation" r:id="rId31" imgW="1625400" imgH="253800" progId="Equation.DSMT4">
                  <p:embed/>
                  <p:pic>
                    <p:nvPicPr>
                      <p:cNvPr id="0" name=""/>
                      <p:cNvPicPr/>
                      <p:nvPr/>
                    </p:nvPicPr>
                    <p:blipFill>
                      <a:blip r:embed="rId32"/>
                      <a:stretch>
                        <a:fillRect/>
                      </a:stretch>
                    </p:blipFill>
                    <p:spPr>
                      <a:xfrm>
                        <a:off x="437505" y="4787376"/>
                        <a:ext cx="2326643" cy="363538"/>
                      </a:xfrm>
                      <a:prstGeom prst="rect">
                        <a:avLst/>
                      </a:prstGeom>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Text Box 7">
            <a:extLst>
              <a:ext uri="{FF2B5EF4-FFF2-40B4-BE49-F238E27FC236}">
                <a16:creationId xmlns:a16="http://schemas.microsoft.com/office/drawing/2014/main" id="{48508C65-3E2B-4C30-9744-BE62D321B7FE}"/>
              </a:ext>
            </a:extLst>
          </p:cNvPr>
          <p:cNvSpPr txBox="1">
            <a:spLocks noChangeArrowheads="1"/>
          </p:cNvSpPr>
          <p:nvPr/>
        </p:nvSpPr>
        <p:spPr bwMode="auto">
          <a:xfrm>
            <a:off x="5181600" y="1828800"/>
            <a:ext cx="3657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system function</a:t>
            </a:r>
          </a:p>
        </p:txBody>
      </p:sp>
      <p:sp>
        <p:nvSpPr>
          <p:cNvPr id="3080" name="Line 8">
            <a:extLst>
              <a:ext uri="{FF2B5EF4-FFF2-40B4-BE49-F238E27FC236}">
                <a16:creationId xmlns:a16="http://schemas.microsoft.com/office/drawing/2014/main" id="{022687E0-3D22-4E2E-9C2F-9DB8821D23F0}"/>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Text Box 9">
            <a:extLst>
              <a:ext uri="{FF2B5EF4-FFF2-40B4-BE49-F238E27FC236}">
                <a16:creationId xmlns:a16="http://schemas.microsoft.com/office/drawing/2014/main" id="{02C9C6FE-60E8-4A4C-91D6-C271609BEA70}"/>
              </a:ext>
            </a:extLst>
          </p:cNvPr>
          <p:cNvSpPr txBox="1">
            <a:spLocks noChangeArrowheads="1"/>
          </p:cNvSpPr>
          <p:nvPr/>
        </p:nvSpPr>
        <p:spPr bwMode="auto">
          <a:xfrm>
            <a:off x="2895600" y="304800"/>
            <a:ext cx="286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3082" name="Text Box 10">
            <a:extLst>
              <a:ext uri="{FF2B5EF4-FFF2-40B4-BE49-F238E27FC236}">
                <a16:creationId xmlns:a16="http://schemas.microsoft.com/office/drawing/2014/main" id="{165AFA1C-92A3-4BA0-A7DF-FC165302DFAD}"/>
              </a:ext>
            </a:extLst>
          </p:cNvPr>
          <p:cNvSpPr txBox="1">
            <a:spLocks noChangeArrowheads="1"/>
          </p:cNvSpPr>
          <p:nvPr/>
        </p:nvSpPr>
        <p:spPr bwMode="auto">
          <a:xfrm>
            <a:off x="457200" y="3200400"/>
            <a:ext cx="851649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There is a relationship between </a:t>
            </a:r>
            <a:r>
              <a:rPr lang="en-US" altLang="en-US" i="1" dirty="0"/>
              <a:t>s</a:t>
            </a:r>
            <a:r>
              <a:rPr lang="en-US" altLang="en-US" dirty="0"/>
              <a:t>(</a:t>
            </a:r>
            <a:r>
              <a:rPr lang="en-US" altLang="en-US" i="1" dirty="0">
                <a:latin typeface="Symbol" panose="05050102010706020507" pitchFamily="18" charset="2"/>
              </a:rPr>
              <a:t>w</a:t>
            </a:r>
            <a:r>
              <a:rPr lang="en-US" altLang="en-US" dirty="0"/>
              <a:t>) and the system “efficiency” </a:t>
            </a:r>
          </a:p>
          <a:p>
            <a:r>
              <a:rPr lang="en-US" altLang="en-US" dirty="0"/>
              <a:t>factor, </a:t>
            </a:r>
            <a:r>
              <a:rPr lang="en-US" altLang="en-US" i="1" dirty="0">
                <a:latin typeface="Symbol" panose="05050102010706020507" pitchFamily="18" charset="2"/>
              </a:rPr>
              <a:t>b</a:t>
            </a:r>
            <a:r>
              <a:rPr lang="en-US" altLang="en-US" dirty="0"/>
              <a:t>(</a:t>
            </a:r>
            <a:r>
              <a:rPr lang="en-US" altLang="en-US" i="1" dirty="0">
                <a:latin typeface="Symbol" panose="05050102010706020507" pitchFamily="18" charset="2"/>
              </a:rPr>
              <a:t>w</a:t>
            </a:r>
            <a:r>
              <a:rPr lang="en-US" altLang="en-US" dirty="0"/>
              <a:t>), [ Schmerr, Fundamentals of Ultrasonic Nondestructive</a:t>
            </a:r>
          </a:p>
          <a:p>
            <a:r>
              <a:rPr lang="en-US" altLang="en-US" dirty="0"/>
              <a:t> Evaluation, 2</a:t>
            </a:r>
            <a:r>
              <a:rPr lang="en-US" altLang="en-US" baseline="30000" dirty="0"/>
              <a:t>nd</a:t>
            </a:r>
            <a:r>
              <a:rPr lang="en-US" altLang="en-US" dirty="0"/>
              <a:t> </a:t>
            </a:r>
            <a:r>
              <a:rPr lang="en-US" altLang="en-US"/>
              <a:t>Ed. </a:t>
            </a:r>
            <a:r>
              <a:rPr lang="en-US" altLang="en-US" dirty="0"/>
              <a:t>] :</a:t>
            </a:r>
          </a:p>
        </p:txBody>
      </p:sp>
      <p:graphicFrame>
        <p:nvGraphicFramePr>
          <p:cNvPr id="3084" name="Object 12">
            <a:extLst>
              <a:ext uri="{FF2B5EF4-FFF2-40B4-BE49-F238E27FC236}">
                <a16:creationId xmlns:a16="http://schemas.microsoft.com/office/drawing/2014/main" id="{69FF5A8D-EAEB-4465-9D29-6445BC6A3D49}"/>
              </a:ext>
            </a:extLst>
          </p:cNvPr>
          <p:cNvGraphicFramePr>
            <a:graphicFrameLocks noChangeAspect="1"/>
          </p:cNvGraphicFramePr>
          <p:nvPr/>
        </p:nvGraphicFramePr>
        <p:xfrm>
          <a:off x="1828800" y="4572000"/>
          <a:ext cx="2921000" cy="557213"/>
        </p:xfrm>
        <a:graphic>
          <a:graphicData uri="http://schemas.openxmlformats.org/presentationml/2006/ole">
            <mc:AlternateContent xmlns:mc="http://schemas.openxmlformats.org/markup-compatibility/2006">
              <mc:Choice xmlns:v="urn:schemas-microsoft-com:vml" Requires="v">
                <p:oleObj spid="_x0000_s2065" name="Equation" r:id="rId4" imgW="1333440" imgH="253800" progId="Equation.DSMT4">
                  <p:embed/>
                </p:oleObj>
              </mc:Choice>
              <mc:Fallback>
                <p:oleObj name="Equation" r:id="rId4" imgW="1333440" imgH="2538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4572000"/>
                        <a:ext cx="2921000"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5" name="Object 13">
            <a:extLst>
              <a:ext uri="{FF2B5EF4-FFF2-40B4-BE49-F238E27FC236}">
                <a16:creationId xmlns:a16="http://schemas.microsoft.com/office/drawing/2014/main" id="{D57370F9-5BB7-4102-BACD-5D6BBA3C0CE8}"/>
              </a:ext>
            </a:extLst>
          </p:cNvPr>
          <p:cNvGraphicFramePr>
            <a:graphicFrameLocks noChangeAspect="1"/>
          </p:cNvGraphicFramePr>
          <p:nvPr/>
        </p:nvGraphicFramePr>
        <p:xfrm>
          <a:off x="1447800" y="1752600"/>
          <a:ext cx="3505200" cy="549275"/>
        </p:xfrm>
        <a:graphic>
          <a:graphicData uri="http://schemas.openxmlformats.org/presentationml/2006/ole">
            <mc:AlternateContent xmlns:mc="http://schemas.openxmlformats.org/markup-compatibility/2006">
              <mc:Choice xmlns:v="urn:schemas-microsoft-com:vml" Requires="v">
                <p:oleObj spid="_x0000_s2066" name="Equation" r:id="rId6" imgW="1625400" imgH="253800" progId="Equation.DSMT4">
                  <p:embed/>
                </p:oleObj>
              </mc:Choice>
              <mc:Fallback>
                <p:oleObj name="Equation" r:id="rId6" imgW="1625400" imgH="25380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1752600"/>
                        <a:ext cx="3505200"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86" name="Object 14">
            <a:extLst>
              <a:ext uri="{FF2B5EF4-FFF2-40B4-BE49-F238E27FC236}">
                <a16:creationId xmlns:a16="http://schemas.microsoft.com/office/drawing/2014/main" id="{BED5F3C5-5DA7-4270-B7CE-06EB062F069E}"/>
              </a:ext>
            </a:extLst>
          </p:cNvPr>
          <p:cNvGraphicFramePr>
            <a:graphicFrameLocks noChangeAspect="1"/>
          </p:cNvGraphicFramePr>
          <p:nvPr/>
        </p:nvGraphicFramePr>
        <p:xfrm>
          <a:off x="5473700" y="4267200"/>
          <a:ext cx="2235200" cy="938213"/>
        </p:xfrm>
        <a:graphic>
          <a:graphicData uri="http://schemas.openxmlformats.org/presentationml/2006/ole">
            <mc:AlternateContent xmlns:mc="http://schemas.openxmlformats.org/markup-compatibility/2006">
              <mc:Choice xmlns:v="urn:schemas-microsoft-com:vml" Requires="v">
                <p:oleObj spid="_x0000_s2067" name="Equation" r:id="rId8" imgW="1117440" imgH="469800" progId="Equation.DSMT4">
                  <p:embed/>
                </p:oleObj>
              </mc:Choice>
              <mc:Fallback>
                <p:oleObj name="Equation" r:id="rId8" imgW="1117440" imgH="4698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3700" y="4267200"/>
                        <a:ext cx="2235200"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7" name="Rectangle 15">
            <a:extLst>
              <a:ext uri="{FF2B5EF4-FFF2-40B4-BE49-F238E27FC236}">
                <a16:creationId xmlns:a16="http://schemas.microsoft.com/office/drawing/2014/main" id="{2E6873B6-ADE4-42E2-9888-7FAA673896AC}"/>
              </a:ext>
            </a:extLst>
          </p:cNvPr>
          <p:cNvSpPr>
            <a:spLocks noChangeArrowheads="1"/>
          </p:cNvSpPr>
          <p:nvPr/>
        </p:nvSpPr>
        <p:spPr bwMode="auto">
          <a:xfrm>
            <a:off x="1905000" y="5791200"/>
            <a:ext cx="7620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8" name="Line 16">
            <a:extLst>
              <a:ext uri="{FF2B5EF4-FFF2-40B4-BE49-F238E27FC236}">
                <a16:creationId xmlns:a16="http://schemas.microsoft.com/office/drawing/2014/main" id="{2263BD6F-2FEB-432C-900F-25882C883851}"/>
              </a:ext>
            </a:extLst>
          </p:cNvPr>
          <p:cNvSpPr>
            <a:spLocks noChangeShapeType="1"/>
          </p:cNvSpPr>
          <p:nvPr/>
        </p:nvSpPr>
        <p:spPr bwMode="auto">
          <a:xfrm>
            <a:off x="2667000" y="5791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9" name="Line 17">
            <a:extLst>
              <a:ext uri="{FF2B5EF4-FFF2-40B4-BE49-F238E27FC236}">
                <a16:creationId xmlns:a16="http://schemas.microsoft.com/office/drawing/2014/main" id="{9D205C7D-41B8-4663-8F43-2ABC8EEF5D65}"/>
              </a:ext>
            </a:extLst>
          </p:cNvPr>
          <p:cNvSpPr>
            <a:spLocks noChangeShapeType="1"/>
          </p:cNvSpPr>
          <p:nvPr/>
        </p:nvSpPr>
        <p:spPr bwMode="auto">
          <a:xfrm>
            <a:off x="2667000" y="5916613"/>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0" name="Line 18">
            <a:extLst>
              <a:ext uri="{FF2B5EF4-FFF2-40B4-BE49-F238E27FC236}">
                <a16:creationId xmlns:a16="http://schemas.microsoft.com/office/drawing/2014/main" id="{F7D61414-7D3E-4D15-827C-10CFADC5D8AD}"/>
              </a:ext>
            </a:extLst>
          </p:cNvPr>
          <p:cNvSpPr>
            <a:spLocks noChangeShapeType="1"/>
          </p:cNvSpPr>
          <p:nvPr/>
        </p:nvSpPr>
        <p:spPr bwMode="auto">
          <a:xfrm>
            <a:off x="2657475" y="6054725"/>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1" name="Line 19">
            <a:extLst>
              <a:ext uri="{FF2B5EF4-FFF2-40B4-BE49-F238E27FC236}">
                <a16:creationId xmlns:a16="http://schemas.microsoft.com/office/drawing/2014/main" id="{56699B62-52C9-43E8-9361-E232825BDE94}"/>
              </a:ext>
            </a:extLst>
          </p:cNvPr>
          <p:cNvSpPr>
            <a:spLocks noChangeShapeType="1"/>
          </p:cNvSpPr>
          <p:nvPr/>
        </p:nvSpPr>
        <p:spPr bwMode="auto">
          <a:xfrm>
            <a:off x="2659063" y="616585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2" name="Line 20">
            <a:extLst>
              <a:ext uri="{FF2B5EF4-FFF2-40B4-BE49-F238E27FC236}">
                <a16:creationId xmlns:a16="http://schemas.microsoft.com/office/drawing/2014/main" id="{223E26CB-47D4-4392-9877-8B0BFF09E3B8}"/>
              </a:ext>
            </a:extLst>
          </p:cNvPr>
          <p:cNvSpPr>
            <a:spLocks noChangeShapeType="1"/>
          </p:cNvSpPr>
          <p:nvPr/>
        </p:nvSpPr>
        <p:spPr bwMode="auto">
          <a:xfrm>
            <a:off x="2895600" y="5791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3" name="Text Box 21">
            <a:extLst>
              <a:ext uri="{FF2B5EF4-FFF2-40B4-BE49-F238E27FC236}">
                <a16:creationId xmlns:a16="http://schemas.microsoft.com/office/drawing/2014/main" id="{1612924E-F453-4E93-AA41-F385B6FFA211}"/>
              </a:ext>
            </a:extLst>
          </p:cNvPr>
          <p:cNvSpPr txBox="1">
            <a:spLocks noChangeArrowheads="1"/>
          </p:cNvSpPr>
          <p:nvPr/>
        </p:nvSpPr>
        <p:spPr bwMode="auto">
          <a:xfrm>
            <a:off x="2651125" y="5222875"/>
            <a:ext cx="1984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piston velocity</a:t>
            </a:r>
          </a:p>
        </p:txBody>
      </p:sp>
      <p:sp>
        <p:nvSpPr>
          <p:cNvPr id="3094" name="Rectangle 22">
            <a:extLst>
              <a:ext uri="{FF2B5EF4-FFF2-40B4-BE49-F238E27FC236}">
                <a16:creationId xmlns:a16="http://schemas.microsoft.com/office/drawing/2014/main" id="{3A7DA663-A90C-41FC-BD82-F83AE70F0596}"/>
              </a:ext>
            </a:extLst>
          </p:cNvPr>
          <p:cNvSpPr>
            <a:spLocks noChangeArrowheads="1"/>
          </p:cNvSpPr>
          <p:nvPr/>
        </p:nvSpPr>
        <p:spPr bwMode="auto">
          <a:xfrm>
            <a:off x="5791200" y="5867400"/>
            <a:ext cx="838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7" name="Line 25">
            <a:extLst>
              <a:ext uri="{FF2B5EF4-FFF2-40B4-BE49-F238E27FC236}">
                <a16:creationId xmlns:a16="http://schemas.microsoft.com/office/drawing/2014/main" id="{534E62CF-BD77-4959-B8D1-AB4E793B65C9}"/>
              </a:ext>
            </a:extLst>
          </p:cNvPr>
          <p:cNvSpPr>
            <a:spLocks noChangeShapeType="1"/>
          </p:cNvSpPr>
          <p:nvPr/>
        </p:nvSpPr>
        <p:spPr bwMode="auto">
          <a:xfrm>
            <a:off x="5562600" y="5715000"/>
            <a:ext cx="0" cy="762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8" name="Line 26">
            <a:extLst>
              <a:ext uri="{FF2B5EF4-FFF2-40B4-BE49-F238E27FC236}">
                <a16:creationId xmlns:a16="http://schemas.microsoft.com/office/drawing/2014/main" id="{A57E5EB0-836A-47E5-808E-AA78E551B6B8}"/>
              </a:ext>
            </a:extLst>
          </p:cNvPr>
          <p:cNvSpPr>
            <a:spLocks noChangeShapeType="1"/>
          </p:cNvSpPr>
          <p:nvPr/>
        </p:nvSpPr>
        <p:spPr bwMode="auto">
          <a:xfrm>
            <a:off x="5568950" y="5888038"/>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9" name="Line 27">
            <a:extLst>
              <a:ext uri="{FF2B5EF4-FFF2-40B4-BE49-F238E27FC236}">
                <a16:creationId xmlns:a16="http://schemas.microsoft.com/office/drawing/2014/main" id="{6E6EA3C8-8FEE-4300-B8AD-CF481F6B207F}"/>
              </a:ext>
            </a:extLst>
          </p:cNvPr>
          <p:cNvSpPr>
            <a:spLocks noChangeShapeType="1"/>
          </p:cNvSpPr>
          <p:nvPr/>
        </p:nvSpPr>
        <p:spPr bwMode="auto">
          <a:xfrm>
            <a:off x="5402263" y="60071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0" name="Line 28">
            <a:extLst>
              <a:ext uri="{FF2B5EF4-FFF2-40B4-BE49-F238E27FC236}">
                <a16:creationId xmlns:a16="http://schemas.microsoft.com/office/drawing/2014/main" id="{EC4297A5-2451-4F31-8686-6DE4F145F0FD}"/>
              </a:ext>
            </a:extLst>
          </p:cNvPr>
          <p:cNvSpPr>
            <a:spLocks noChangeShapeType="1"/>
          </p:cNvSpPr>
          <p:nvPr/>
        </p:nvSpPr>
        <p:spPr bwMode="auto">
          <a:xfrm>
            <a:off x="5564188" y="6145213"/>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1" name="Line 29">
            <a:extLst>
              <a:ext uri="{FF2B5EF4-FFF2-40B4-BE49-F238E27FC236}">
                <a16:creationId xmlns:a16="http://schemas.microsoft.com/office/drawing/2014/main" id="{716EC699-A02C-4682-A38D-304AA39F79BD}"/>
              </a:ext>
            </a:extLst>
          </p:cNvPr>
          <p:cNvSpPr>
            <a:spLocks noChangeShapeType="1"/>
          </p:cNvSpPr>
          <p:nvPr/>
        </p:nvSpPr>
        <p:spPr bwMode="auto">
          <a:xfrm>
            <a:off x="5491163" y="628967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Freeform 30">
            <a:extLst>
              <a:ext uri="{FF2B5EF4-FFF2-40B4-BE49-F238E27FC236}">
                <a16:creationId xmlns:a16="http://schemas.microsoft.com/office/drawing/2014/main" id="{4781DD0E-0B8E-41B3-ADC0-AB6A8EF192B9}"/>
              </a:ext>
            </a:extLst>
          </p:cNvPr>
          <p:cNvSpPr>
            <a:spLocks/>
          </p:cNvSpPr>
          <p:nvPr/>
        </p:nvSpPr>
        <p:spPr bwMode="auto">
          <a:xfrm>
            <a:off x="5370513" y="5881688"/>
            <a:ext cx="198437" cy="409575"/>
          </a:xfrm>
          <a:custGeom>
            <a:avLst/>
            <a:gdLst>
              <a:gd name="T0" fmla="*/ 73 w 125"/>
              <a:gd name="T1" fmla="*/ 258 h 258"/>
              <a:gd name="T2" fmla="*/ 125 w 125"/>
              <a:gd name="T3" fmla="*/ 189 h 258"/>
              <a:gd name="T4" fmla="*/ 64 w 125"/>
              <a:gd name="T5" fmla="*/ 129 h 258"/>
              <a:gd name="T6" fmla="*/ 47 w 125"/>
              <a:gd name="T7" fmla="*/ 103 h 258"/>
              <a:gd name="T8" fmla="*/ 30 w 125"/>
              <a:gd name="T9" fmla="*/ 60 h 258"/>
              <a:gd name="T10" fmla="*/ 56 w 125"/>
              <a:gd name="T11" fmla="*/ 52 h 258"/>
              <a:gd name="T12" fmla="*/ 107 w 125"/>
              <a:gd name="T13" fmla="*/ 0 h 258"/>
            </a:gdLst>
            <a:ahLst/>
            <a:cxnLst>
              <a:cxn ang="0">
                <a:pos x="T0" y="T1"/>
              </a:cxn>
              <a:cxn ang="0">
                <a:pos x="T2" y="T3"/>
              </a:cxn>
              <a:cxn ang="0">
                <a:pos x="T4" y="T5"/>
              </a:cxn>
              <a:cxn ang="0">
                <a:pos x="T6" y="T7"/>
              </a:cxn>
              <a:cxn ang="0">
                <a:pos x="T8" y="T9"/>
              </a:cxn>
              <a:cxn ang="0">
                <a:pos x="T10" y="T11"/>
              </a:cxn>
              <a:cxn ang="0">
                <a:pos x="T12" y="T13"/>
              </a:cxn>
            </a:cxnLst>
            <a:rect l="0" t="0" r="r" b="b"/>
            <a:pathLst>
              <a:path w="125" h="258">
                <a:moveTo>
                  <a:pt x="73" y="258"/>
                </a:moveTo>
                <a:cubicBezTo>
                  <a:pt x="112" y="200"/>
                  <a:pt x="93" y="221"/>
                  <a:pt x="125" y="189"/>
                </a:cubicBezTo>
                <a:cubicBezTo>
                  <a:pt x="114" y="147"/>
                  <a:pt x="104" y="143"/>
                  <a:pt x="64" y="129"/>
                </a:cubicBezTo>
                <a:cubicBezTo>
                  <a:pt x="58" y="120"/>
                  <a:pt x="54" y="110"/>
                  <a:pt x="47" y="103"/>
                </a:cubicBezTo>
                <a:cubicBezTo>
                  <a:pt x="33" y="89"/>
                  <a:pt x="0" y="89"/>
                  <a:pt x="30" y="60"/>
                </a:cubicBezTo>
                <a:cubicBezTo>
                  <a:pt x="37" y="54"/>
                  <a:pt x="47" y="55"/>
                  <a:pt x="56" y="52"/>
                </a:cubicBezTo>
                <a:cubicBezTo>
                  <a:pt x="91" y="29"/>
                  <a:pt x="107" y="42"/>
                  <a:pt x="107"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3" name="Text Box 31">
            <a:extLst>
              <a:ext uri="{FF2B5EF4-FFF2-40B4-BE49-F238E27FC236}">
                <a16:creationId xmlns:a16="http://schemas.microsoft.com/office/drawing/2014/main" id="{75C950AD-1D9D-449C-A1A9-3EBEF3AF78F9}"/>
              </a:ext>
            </a:extLst>
          </p:cNvPr>
          <p:cNvSpPr txBox="1">
            <a:spLocks noChangeArrowheads="1"/>
          </p:cNvSpPr>
          <p:nvPr/>
        </p:nvSpPr>
        <p:spPr bwMode="auto">
          <a:xfrm>
            <a:off x="5622925" y="5375275"/>
            <a:ext cx="3278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average incident pressure</a:t>
            </a:r>
          </a:p>
        </p:txBody>
      </p:sp>
      <p:graphicFrame>
        <p:nvGraphicFramePr>
          <p:cNvPr id="3104" name="Object 32">
            <a:extLst>
              <a:ext uri="{FF2B5EF4-FFF2-40B4-BE49-F238E27FC236}">
                <a16:creationId xmlns:a16="http://schemas.microsoft.com/office/drawing/2014/main" id="{FDFB8C71-C923-4AEB-B8CC-3FC4BF713738}"/>
              </a:ext>
            </a:extLst>
          </p:cNvPr>
          <p:cNvGraphicFramePr>
            <a:graphicFrameLocks noChangeAspect="1"/>
          </p:cNvGraphicFramePr>
          <p:nvPr/>
        </p:nvGraphicFramePr>
        <p:xfrm>
          <a:off x="2997200" y="5651500"/>
          <a:ext cx="914400" cy="590550"/>
        </p:xfrm>
        <a:graphic>
          <a:graphicData uri="http://schemas.openxmlformats.org/presentationml/2006/ole">
            <mc:AlternateContent xmlns:mc="http://schemas.openxmlformats.org/markup-compatibility/2006">
              <mc:Choice xmlns:v="urn:schemas-microsoft-com:vml" Requires="v">
                <p:oleObj spid="_x0000_s2068" name="Equation" r:id="rId10" imgW="393480" imgH="253800" progId="Equation.DSMT4">
                  <p:embed/>
                </p:oleObj>
              </mc:Choice>
              <mc:Fallback>
                <p:oleObj name="Equation" r:id="rId10" imgW="393480" imgH="253800" progId="Equation.DSMT4">
                  <p:embed/>
                  <p:pic>
                    <p:nvPicPr>
                      <p:cNvPr id="0" name="Object 3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97200" y="5651500"/>
                        <a:ext cx="914400" cy="59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05" name="Object 33">
            <a:extLst>
              <a:ext uri="{FF2B5EF4-FFF2-40B4-BE49-F238E27FC236}">
                <a16:creationId xmlns:a16="http://schemas.microsoft.com/office/drawing/2014/main" id="{AA57E037-B224-477F-ABB5-14ED25767CB5}"/>
              </a:ext>
            </a:extLst>
          </p:cNvPr>
          <p:cNvGraphicFramePr>
            <a:graphicFrameLocks noChangeAspect="1"/>
          </p:cNvGraphicFramePr>
          <p:nvPr/>
        </p:nvGraphicFramePr>
        <p:xfrm>
          <a:off x="6826250" y="5713413"/>
          <a:ext cx="1143000" cy="557212"/>
        </p:xfrm>
        <a:graphic>
          <a:graphicData uri="http://schemas.openxmlformats.org/presentationml/2006/ole">
            <mc:AlternateContent xmlns:mc="http://schemas.openxmlformats.org/markup-compatibility/2006">
              <mc:Choice xmlns:v="urn:schemas-microsoft-com:vml" Requires="v">
                <p:oleObj spid="_x0000_s2069" name="Equation" r:id="rId12" imgW="520560" imgH="253800" progId="Equation.DSMT4">
                  <p:embed/>
                </p:oleObj>
              </mc:Choice>
              <mc:Fallback>
                <p:oleObj name="Equation" r:id="rId12" imgW="520560" imgH="253800" progId="Equation.DSMT4">
                  <p:embed/>
                  <p:pic>
                    <p:nvPicPr>
                      <p:cNvPr id="0"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26250" y="5713413"/>
                        <a:ext cx="1143000" cy="557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3">
            <a:extLst>
              <a:ext uri="{FF2B5EF4-FFF2-40B4-BE49-F238E27FC236}">
                <a16:creationId xmlns:a16="http://schemas.microsoft.com/office/drawing/2014/main" id="{AC63A22F-775F-4E8A-8517-C12195ABF273}"/>
              </a:ext>
            </a:extLst>
          </p:cNvPr>
          <p:cNvGraphicFramePr>
            <a:graphicFrameLocks noChangeAspect="1"/>
          </p:cNvGraphicFramePr>
          <p:nvPr/>
        </p:nvGraphicFramePr>
        <p:xfrm>
          <a:off x="2438400" y="1905000"/>
          <a:ext cx="4648200" cy="971550"/>
        </p:xfrm>
        <a:graphic>
          <a:graphicData uri="http://schemas.openxmlformats.org/presentationml/2006/ole">
            <mc:AlternateContent xmlns:mc="http://schemas.openxmlformats.org/markup-compatibility/2006">
              <mc:Choice xmlns:v="urn:schemas-microsoft-com:vml" Requires="v">
                <p:oleObj spid="_x0000_s3089" name="Equation" r:id="rId4" imgW="2247840" imgH="469800" progId="Equation.DSMT4">
                  <p:embed/>
                </p:oleObj>
              </mc:Choice>
              <mc:Fallback>
                <p:oleObj name="Equation" r:id="rId4" imgW="2247840" imgH="4698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905000"/>
                        <a:ext cx="464820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4">
            <a:extLst>
              <a:ext uri="{FF2B5EF4-FFF2-40B4-BE49-F238E27FC236}">
                <a16:creationId xmlns:a16="http://schemas.microsoft.com/office/drawing/2014/main" id="{68E6DBA7-265A-42A4-A25B-7D462D19C086}"/>
              </a:ext>
            </a:extLst>
          </p:cNvPr>
          <p:cNvGraphicFramePr>
            <a:graphicFrameLocks noChangeAspect="1"/>
          </p:cNvGraphicFramePr>
          <p:nvPr/>
        </p:nvGraphicFramePr>
        <p:xfrm>
          <a:off x="1066800" y="1054100"/>
          <a:ext cx="2971800" cy="565150"/>
        </p:xfrm>
        <a:graphic>
          <a:graphicData uri="http://schemas.openxmlformats.org/presentationml/2006/ole">
            <mc:AlternateContent xmlns:mc="http://schemas.openxmlformats.org/markup-compatibility/2006">
              <mc:Choice xmlns:v="urn:schemas-microsoft-com:vml" Requires="v">
                <p:oleObj spid="_x0000_s3090" name="Equation" r:id="rId6" imgW="1333440" imgH="253800" progId="Equation.DSMT4">
                  <p:embed/>
                </p:oleObj>
              </mc:Choice>
              <mc:Fallback>
                <p:oleObj name="Equation" r:id="rId6" imgW="1333440" imgH="2538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1054100"/>
                        <a:ext cx="2971800" cy="56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5">
            <a:extLst>
              <a:ext uri="{FF2B5EF4-FFF2-40B4-BE49-F238E27FC236}">
                <a16:creationId xmlns:a16="http://schemas.microsoft.com/office/drawing/2014/main" id="{2BA8D9B8-7C48-425E-96E3-FC537059AD2A}"/>
              </a:ext>
            </a:extLst>
          </p:cNvPr>
          <p:cNvGraphicFramePr>
            <a:graphicFrameLocks noChangeAspect="1"/>
          </p:cNvGraphicFramePr>
          <p:nvPr/>
        </p:nvGraphicFramePr>
        <p:xfrm>
          <a:off x="4724400" y="3200400"/>
          <a:ext cx="2743200" cy="925513"/>
        </p:xfrm>
        <a:graphic>
          <a:graphicData uri="http://schemas.openxmlformats.org/presentationml/2006/ole">
            <mc:AlternateContent xmlns:mc="http://schemas.openxmlformats.org/markup-compatibility/2006">
              <mc:Choice xmlns:v="urn:schemas-microsoft-com:vml" Requires="v">
                <p:oleObj spid="_x0000_s3091" name="MathType Equation" r:id="rId8" imgW="1841500" imgH="622300" progId="Equation">
                  <p:embed/>
                </p:oleObj>
              </mc:Choice>
              <mc:Fallback>
                <p:oleObj name="MathType Equation" r:id="rId8" imgW="1841500" imgH="622300" progId="Equation">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4400" y="3200400"/>
                        <a:ext cx="2743200" cy="92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2" name="Object 6">
            <a:extLst>
              <a:ext uri="{FF2B5EF4-FFF2-40B4-BE49-F238E27FC236}">
                <a16:creationId xmlns:a16="http://schemas.microsoft.com/office/drawing/2014/main" id="{5F824C99-DC2F-41DF-8DFD-B6B469ED76C1}"/>
              </a:ext>
            </a:extLst>
          </p:cNvPr>
          <p:cNvGraphicFramePr>
            <a:graphicFrameLocks noChangeAspect="1"/>
          </p:cNvGraphicFramePr>
          <p:nvPr/>
        </p:nvGraphicFramePr>
        <p:xfrm>
          <a:off x="4495800" y="1143000"/>
          <a:ext cx="2590800" cy="396875"/>
        </p:xfrm>
        <a:graphic>
          <a:graphicData uri="http://schemas.openxmlformats.org/presentationml/2006/ole">
            <mc:AlternateContent xmlns:mc="http://schemas.openxmlformats.org/markup-compatibility/2006">
              <mc:Choice xmlns:v="urn:schemas-microsoft-com:vml" Requires="v">
                <p:oleObj spid="_x0000_s3092" name="MathType Equation" r:id="rId10" imgW="1739900" imgH="266700" progId="Equation">
                  <p:embed/>
                </p:oleObj>
              </mc:Choice>
              <mc:Fallback>
                <p:oleObj name="MathType Equation" r:id="rId10" imgW="1739900" imgH="266700" progId="Equation">
                  <p:embed/>
                  <p:pic>
                    <p:nvPicPr>
                      <p:cNvPr id="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95800" y="1143000"/>
                        <a:ext cx="2590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3" name="Text Box 7">
            <a:extLst>
              <a:ext uri="{FF2B5EF4-FFF2-40B4-BE49-F238E27FC236}">
                <a16:creationId xmlns:a16="http://schemas.microsoft.com/office/drawing/2014/main" id="{80107F3C-44BA-416E-AD8F-305597D6AEA2}"/>
              </a:ext>
            </a:extLst>
          </p:cNvPr>
          <p:cNvSpPr txBox="1">
            <a:spLocks noChangeArrowheads="1"/>
          </p:cNvSpPr>
          <p:nvPr/>
        </p:nvSpPr>
        <p:spPr bwMode="auto">
          <a:xfrm>
            <a:off x="762000" y="2057400"/>
            <a:ext cx="928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
        <p:nvSpPr>
          <p:cNvPr id="4104" name="Text Box 8">
            <a:extLst>
              <a:ext uri="{FF2B5EF4-FFF2-40B4-BE49-F238E27FC236}">
                <a16:creationId xmlns:a16="http://schemas.microsoft.com/office/drawing/2014/main" id="{19E2B53B-5FB0-42D1-BA88-24D124813128}"/>
              </a:ext>
            </a:extLst>
          </p:cNvPr>
          <p:cNvSpPr txBox="1">
            <a:spLocks noChangeArrowheads="1"/>
          </p:cNvSpPr>
          <p:nvPr/>
        </p:nvSpPr>
        <p:spPr bwMode="auto">
          <a:xfrm>
            <a:off x="1066800" y="3200400"/>
            <a:ext cx="29686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piston transducers,</a:t>
            </a:r>
          </a:p>
          <a:p>
            <a:r>
              <a:rPr lang="en-US" altLang="en-US"/>
              <a:t>high frequency</a:t>
            </a:r>
          </a:p>
        </p:txBody>
      </p:sp>
      <p:graphicFrame>
        <p:nvGraphicFramePr>
          <p:cNvPr id="4111" name="Object 15">
            <a:extLst>
              <a:ext uri="{FF2B5EF4-FFF2-40B4-BE49-F238E27FC236}">
                <a16:creationId xmlns:a16="http://schemas.microsoft.com/office/drawing/2014/main" id="{4AEC5490-092D-4020-AD75-142F725FAF39}"/>
              </a:ext>
            </a:extLst>
          </p:cNvPr>
          <p:cNvGraphicFramePr>
            <a:graphicFrameLocks noChangeAspect="1"/>
          </p:cNvGraphicFramePr>
          <p:nvPr/>
        </p:nvGraphicFramePr>
        <p:xfrm>
          <a:off x="3810000" y="5562600"/>
          <a:ext cx="2438400" cy="906463"/>
        </p:xfrm>
        <a:graphic>
          <a:graphicData uri="http://schemas.openxmlformats.org/presentationml/2006/ole">
            <mc:AlternateContent xmlns:mc="http://schemas.openxmlformats.org/markup-compatibility/2006">
              <mc:Choice xmlns:v="urn:schemas-microsoft-com:vml" Requires="v">
                <p:oleObj spid="_x0000_s3093" name="MathType Equation" r:id="rId12" imgW="1536700" imgH="571500" progId="Equation">
                  <p:embed/>
                </p:oleObj>
              </mc:Choice>
              <mc:Fallback>
                <p:oleObj name="MathType Equation" r:id="rId12" imgW="1536700" imgH="571500" progId="Equation">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10000" y="5562600"/>
                        <a:ext cx="2438400" cy="90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2" name="Line 16">
            <a:extLst>
              <a:ext uri="{FF2B5EF4-FFF2-40B4-BE49-F238E27FC236}">
                <a16:creationId xmlns:a16="http://schemas.microsoft.com/office/drawing/2014/main" id="{9828875A-9B17-4137-9AF9-37AC2D8F2C70}"/>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Text Box 17">
            <a:extLst>
              <a:ext uri="{FF2B5EF4-FFF2-40B4-BE49-F238E27FC236}">
                <a16:creationId xmlns:a16="http://schemas.microsoft.com/office/drawing/2014/main" id="{A254902B-2CE9-4744-AFA9-11D09E3FD382}"/>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4114" name="Text Box 18">
            <a:extLst>
              <a:ext uri="{FF2B5EF4-FFF2-40B4-BE49-F238E27FC236}">
                <a16:creationId xmlns:a16="http://schemas.microsoft.com/office/drawing/2014/main" id="{B52160F1-B30A-490E-B549-BCB05FE5B5F5}"/>
              </a:ext>
            </a:extLst>
          </p:cNvPr>
          <p:cNvSpPr txBox="1">
            <a:spLocks noChangeArrowheads="1"/>
          </p:cNvSpPr>
          <p:nvPr/>
        </p:nvSpPr>
        <p:spPr bwMode="auto">
          <a:xfrm>
            <a:off x="1127125" y="4537075"/>
            <a:ext cx="7234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a:t>
            </a:r>
            <a:r>
              <a:rPr lang="en-US" altLang="en-US" baseline="-25000"/>
              <a:t>R</a:t>
            </a:r>
            <a:r>
              <a:rPr lang="en-US" altLang="en-US"/>
              <a:t> , S</a:t>
            </a:r>
            <a:r>
              <a:rPr lang="en-US" altLang="en-US" baseline="-25000"/>
              <a:t>T</a:t>
            </a:r>
            <a:r>
              <a:rPr lang="en-US" altLang="en-US"/>
              <a:t>  … areas of receiving and transmitting transducers</a:t>
            </a:r>
          </a:p>
        </p:txBody>
      </p:sp>
      <p:sp>
        <p:nvSpPr>
          <p:cNvPr id="4116" name="AutoShape 20">
            <a:extLst>
              <a:ext uri="{FF2B5EF4-FFF2-40B4-BE49-F238E27FC236}">
                <a16:creationId xmlns:a16="http://schemas.microsoft.com/office/drawing/2014/main" id="{BD2B9673-B707-44D0-82C3-2E5FD2D24311}"/>
              </a:ext>
            </a:extLst>
          </p:cNvPr>
          <p:cNvSpPr>
            <a:spLocks noChangeArrowheads="1"/>
          </p:cNvSpPr>
          <p:nvPr/>
        </p:nvSpPr>
        <p:spPr bwMode="auto">
          <a:xfrm>
            <a:off x="2514600" y="5867400"/>
            <a:ext cx="685800" cy="304800"/>
          </a:xfrm>
          <a:prstGeom prst="rightArrow">
            <a:avLst>
              <a:gd name="adj1" fmla="val 50000"/>
              <a:gd name="adj2" fmla="val 5625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2">
            <a:extLst>
              <a:ext uri="{FF2B5EF4-FFF2-40B4-BE49-F238E27FC236}">
                <a16:creationId xmlns:a16="http://schemas.microsoft.com/office/drawing/2014/main" id="{5723E326-090D-483A-ABDF-76159CB799CF}"/>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 name="Text Box 3">
            <a:extLst>
              <a:ext uri="{FF2B5EF4-FFF2-40B4-BE49-F238E27FC236}">
                <a16:creationId xmlns:a16="http://schemas.microsoft.com/office/drawing/2014/main" id="{47F362F2-757D-41E6-9448-4595BF6EA3AD}"/>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5124" name="Text Box 4">
            <a:extLst>
              <a:ext uri="{FF2B5EF4-FFF2-40B4-BE49-F238E27FC236}">
                <a16:creationId xmlns:a16="http://schemas.microsoft.com/office/drawing/2014/main" id="{E6069B1D-E320-4657-83E7-109427FE62C8}"/>
              </a:ext>
            </a:extLst>
          </p:cNvPr>
          <p:cNvSpPr txBox="1">
            <a:spLocks noChangeArrowheads="1"/>
          </p:cNvSpPr>
          <p:nvPr/>
        </p:nvSpPr>
        <p:spPr bwMode="auto">
          <a:xfrm>
            <a:off x="2362200" y="1066800"/>
            <a:ext cx="3422650"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Two methods to find s(</a:t>
            </a:r>
            <a:r>
              <a:rPr lang="en-US" altLang="en-US">
                <a:latin typeface="Symbol" panose="05050102010706020507" pitchFamily="18" charset="2"/>
              </a:rPr>
              <a:t>w</a:t>
            </a:r>
            <a:r>
              <a:rPr lang="en-US" altLang="en-US"/>
              <a:t>):</a:t>
            </a:r>
          </a:p>
        </p:txBody>
      </p:sp>
      <p:sp>
        <p:nvSpPr>
          <p:cNvPr id="5127" name="Text Box 7">
            <a:extLst>
              <a:ext uri="{FF2B5EF4-FFF2-40B4-BE49-F238E27FC236}">
                <a16:creationId xmlns:a16="http://schemas.microsoft.com/office/drawing/2014/main" id="{1EA5AA95-7A0B-4E5C-B761-DC73E42AF736}"/>
              </a:ext>
            </a:extLst>
          </p:cNvPr>
          <p:cNvSpPr txBox="1">
            <a:spLocks noChangeArrowheads="1"/>
          </p:cNvSpPr>
          <p:nvPr/>
        </p:nvSpPr>
        <p:spPr bwMode="auto">
          <a:xfrm>
            <a:off x="838200" y="1752600"/>
            <a:ext cx="76485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 Measure all the components needed to obtain t</a:t>
            </a:r>
            <a:r>
              <a:rPr lang="en-US" altLang="en-US" baseline="-25000"/>
              <a:t>R</a:t>
            </a:r>
            <a:r>
              <a:rPr lang="en-US" altLang="en-US"/>
              <a:t>(</a:t>
            </a:r>
            <a:r>
              <a:rPr lang="en-US" altLang="en-US">
                <a:latin typeface="Symbol" panose="05050102010706020507" pitchFamily="18" charset="2"/>
              </a:rPr>
              <a:t>w</a:t>
            </a:r>
            <a:r>
              <a:rPr lang="en-US" altLang="en-US"/>
              <a:t>), t</a:t>
            </a:r>
            <a:r>
              <a:rPr lang="en-US" altLang="en-US" baseline="-25000"/>
              <a:t>G</a:t>
            </a:r>
            <a:r>
              <a:rPr lang="en-US" altLang="en-US"/>
              <a:t>(</a:t>
            </a:r>
            <a:r>
              <a:rPr lang="en-US" altLang="en-US">
                <a:latin typeface="Symbol" panose="05050102010706020507" pitchFamily="18" charset="2"/>
              </a:rPr>
              <a:t>w</a:t>
            </a:r>
            <a:r>
              <a:rPr lang="en-US" altLang="en-US"/>
              <a:t>),</a:t>
            </a:r>
          </a:p>
          <a:p>
            <a:r>
              <a:rPr lang="en-US" altLang="en-US"/>
              <a:t>V</a:t>
            </a:r>
            <a:r>
              <a:rPr lang="en-US" altLang="en-US" baseline="-25000"/>
              <a:t>i</a:t>
            </a:r>
            <a:r>
              <a:rPr lang="en-US" altLang="en-US"/>
              <a:t>(</a:t>
            </a:r>
            <a:r>
              <a:rPr lang="en-US" altLang="en-US">
                <a:latin typeface="Symbol" panose="05050102010706020507" pitchFamily="18" charset="2"/>
              </a:rPr>
              <a:t>w</a:t>
            </a:r>
            <a:r>
              <a:rPr lang="en-US" altLang="en-US"/>
              <a:t>) by the methods indicated previously. Then combine</a:t>
            </a:r>
          </a:p>
          <a:p>
            <a:r>
              <a:rPr lang="en-US" altLang="en-US"/>
              <a:t>these measurements to give</a:t>
            </a:r>
          </a:p>
        </p:txBody>
      </p:sp>
      <p:graphicFrame>
        <p:nvGraphicFramePr>
          <p:cNvPr id="5128" name="Object 8">
            <a:extLst>
              <a:ext uri="{FF2B5EF4-FFF2-40B4-BE49-F238E27FC236}">
                <a16:creationId xmlns:a16="http://schemas.microsoft.com/office/drawing/2014/main" id="{E985E163-6ED6-48BD-AD23-587A7E231DD9}"/>
              </a:ext>
            </a:extLst>
          </p:cNvPr>
          <p:cNvGraphicFramePr>
            <a:graphicFrameLocks noChangeAspect="1"/>
          </p:cNvGraphicFramePr>
          <p:nvPr/>
        </p:nvGraphicFramePr>
        <p:xfrm>
          <a:off x="2667000" y="3200400"/>
          <a:ext cx="3048000" cy="369888"/>
        </p:xfrm>
        <a:graphic>
          <a:graphicData uri="http://schemas.openxmlformats.org/presentationml/2006/ole">
            <mc:AlternateContent xmlns:mc="http://schemas.openxmlformats.org/markup-compatibility/2006">
              <mc:Choice xmlns:v="urn:schemas-microsoft-com:vml" Requires="v">
                <p:oleObj spid="_x0000_s4104" name="Equation" r:id="rId4" imgW="2197100" imgH="266700" progId="Equation.DSMT4">
                  <p:embed/>
                </p:oleObj>
              </mc:Choice>
              <mc:Fallback>
                <p:oleObj name="Equation" r:id="rId4" imgW="2197100" imgH="2667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200400"/>
                        <a:ext cx="3048000" cy="3698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9" name="Object 9">
            <a:extLst>
              <a:ext uri="{FF2B5EF4-FFF2-40B4-BE49-F238E27FC236}">
                <a16:creationId xmlns:a16="http://schemas.microsoft.com/office/drawing/2014/main" id="{001B8E80-7A57-499A-91C5-C654B0F42BEB}"/>
              </a:ext>
            </a:extLst>
          </p:cNvPr>
          <p:cNvGraphicFramePr>
            <a:graphicFrameLocks noChangeAspect="1"/>
          </p:cNvGraphicFramePr>
          <p:nvPr/>
        </p:nvGraphicFramePr>
        <p:xfrm>
          <a:off x="457200" y="4572000"/>
          <a:ext cx="8077200" cy="800100"/>
        </p:xfrm>
        <a:graphic>
          <a:graphicData uri="http://schemas.openxmlformats.org/presentationml/2006/ole">
            <mc:AlternateContent xmlns:mc="http://schemas.openxmlformats.org/markup-compatibility/2006">
              <mc:Choice xmlns:v="urn:schemas-microsoft-com:vml" Requires="v">
                <p:oleObj spid="_x0000_s4105" name="Equation" r:id="rId6" imgW="4991040" imgH="495000" progId="Equation.DSMT4">
                  <p:embed/>
                </p:oleObj>
              </mc:Choice>
              <mc:Fallback>
                <p:oleObj name="Equation" r:id="rId6" imgW="4991040" imgH="4950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572000"/>
                        <a:ext cx="807720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18221A5C-C9DD-4D61-A45C-F79AB3D845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057400"/>
            <a:ext cx="2667000"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Line 3">
            <a:extLst>
              <a:ext uri="{FF2B5EF4-FFF2-40B4-BE49-F238E27FC236}">
                <a16:creationId xmlns:a16="http://schemas.microsoft.com/office/drawing/2014/main" id="{B1AE097E-395D-4563-BC1A-F15CC7768CFB}"/>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Text Box 4">
            <a:extLst>
              <a:ext uri="{FF2B5EF4-FFF2-40B4-BE49-F238E27FC236}">
                <a16:creationId xmlns:a16="http://schemas.microsoft.com/office/drawing/2014/main" id="{5E8EFE11-9CDD-4468-B4E7-DB5A23316651}"/>
              </a:ext>
            </a:extLst>
          </p:cNvPr>
          <p:cNvSpPr txBox="1">
            <a:spLocks noChangeArrowheads="1"/>
          </p:cNvSpPr>
          <p:nvPr/>
        </p:nvSpPr>
        <p:spPr bwMode="auto">
          <a:xfrm>
            <a:off x="2895600" y="304800"/>
            <a:ext cx="2865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graphicFrame>
        <p:nvGraphicFramePr>
          <p:cNvPr id="6149" name="Object 5">
            <a:extLst>
              <a:ext uri="{FF2B5EF4-FFF2-40B4-BE49-F238E27FC236}">
                <a16:creationId xmlns:a16="http://schemas.microsoft.com/office/drawing/2014/main" id="{78FCD94B-1FDD-4797-9353-4CCDE0B1C762}"/>
              </a:ext>
            </a:extLst>
          </p:cNvPr>
          <p:cNvGraphicFramePr>
            <a:graphicFrameLocks noChangeAspect="1"/>
          </p:cNvGraphicFramePr>
          <p:nvPr/>
        </p:nvGraphicFramePr>
        <p:xfrm>
          <a:off x="3581400" y="2286000"/>
          <a:ext cx="5029200" cy="1512888"/>
        </p:xfrm>
        <a:graphic>
          <a:graphicData uri="http://schemas.openxmlformats.org/presentationml/2006/ole">
            <mc:AlternateContent xmlns:mc="http://schemas.openxmlformats.org/markup-compatibility/2006">
              <mc:Choice xmlns:v="urn:schemas-microsoft-com:vml" Requires="v">
                <p:oleObj spid="_x0000_s5134" name="Equation" r:id="rId5" imgW="4178300" imgH="1257300" progId="Equation.DSMT36">
                  <p:embed/>
                </p:oleObj>
              </mc:Choice>
              <mc:Fallback>
                <p:oleObj name="Equation" r:id="rId5" imgW="4178300" imgH="1257300" progId="Equation.DSMT36">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286000"/>
                        <a:ext cx="5029200" cy="15128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1" name="Object 7">
            <a:extLst>
              <a:ext uri="{FF2B5EF4-FFF2-40B4-BE49-F238E27FC236}">
                <a16:creationId xmlns:a16="http://schemas.microsoft.com/office/drawing/2014/main" id="{BA302C90-09E1-4AE9-9BAA-CCC932DA0740}"/>
              </a:ext>
            </a:extLst>
          </p:cNvPr>
          <p:cNvGraphicFramePr>
            <a:graphicFrameLocks noChangeAspect="1"/>
          </p:cNvGraphicFramePr>
          <p:nvPr/>
        </p:nvGraphicFramePr>
        <p:xfrm>
          <a:off x="3200400" y="4343400"/>
          <a:ext cx="1752600" cy="814388"/>
        </p:xfrm>
        <a:graphic>
          <a:graphicData uri="http://schemas.openxmlformats.org/presentationml/2006/ole">
            <mc:AlternateContent xmlns:mc="http://schemas.openxmlformats.org/markup-compatibility/2006">
              <mc:Choice xmlns:v="urn:schemas-microsoft-com:vml" Requires="v">
                <p:oleObj spid="_x0000_s5135" name="Equation" r:id="rId7" imgW="1257300" imgH="584200" progId="Equation.DSMT36">
                  <p:embed/>
                </p:oleObj>
              </mc:Choice>
              <mc:Fallback>
                <p:oleObj name="Equation" r:id="rId7" imgW="1257300" imgH="584200" progId="Equation.DSMT36">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4343400"/>
                        <a:ext cx="1752600" cy="8143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2" name="Text Box 8">
            <a:extLst>
              <a:ext uri="{FF2B5EF4-FFF2-40B4-BE49-F238E27FC236}">
                <a16:creationId xmlns:a16="http://schemas.microsoft.com/office/drawing/2014/main" id="{1C7F395A-0CB9-48E2-803F-A32A40673CA8}"/>
              </a:ext>
            </a:extLst>
          </p:cNvPr>
          <p:cNvSpPr txBox="1">
            <a:spLocks noChangeArrowheads="1"/>
          </p:cNvSpPr>
          <p:nvPr/>
        </p:nvSpPr>
        <p:spPr bwMode="auto">
          <a:xfrm>
            <a:off x="5257800" y="4165600"/>
            <a:ext cx="232788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deconvolution by</a:t>
            </a:r>
          </a:p>
          <a:p>
            <a:r>
              <a:rPr lang="en-US" altLang="en-US" dirty="0"/>
              <a:t>straight division</a:t>
            </a:r>
          </a:p>
        </p:txBody>
      </p:sp>
      <p:sp>
        <p:nvSpPr>
          <p:cNvPr id="6153" name="Text Box 9">
            <a:extLst>
              <a:ext uri="{FF2B5EF4-FFF2-40B4-BE49-F238E27FC236}">
                <a16:creationId xmlns:a16="http://schemas.microsoft.com/office/drawing/2014/main" id="{8C4A4868-0AC4-45B0-AFD6-C193CF4D86BA}"/>
              </a:ext>
            </a:extLst>
          </p:cNvPr>
          <p:cNvSpPr txBox="1">
            <a:spLocks noChangeArrowheads="1"/>
          </p:cNvSpPr>
          <p:nvPr/>
        </p:nvSpPr>
        <p:spPr bwMode="auto">
          <a:xfrm>
            <a:off x="1143000" y="5334000"/>
            <a:ext cx="19256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Wiener filter</a:t>
            </a:r>
          </a:p>
          <a:p>
            <a:r>
              <a:rPr lang="en-US" altLang="en-US"/>
              <a:t>deconvolution</a:t>
            </a:r>
          </a:p>
        </p:txBody>
      </p:sp>
      <p:graphicFrame>
        <p:nvGraphicFramePr>
          <p:cNvPr id="6154" name="Object 10">
            <a:extLst>
              <a:ext uri="{FF2B5EF4-FFF2-40B4-BE49-F238E27FC236}">
                <a16:creationId xmlns:a16="http://schemas.microsoft.com/office/drawing/2014/main" id="{C27C0B39-2FA6-4B04-AEEA-593A1ABBDD1A}"/>
              </a:ext>
            </a:extLst>
          </p:cNvPr>
          <p:cNvGraphicFramePr>
            <a:graphicFrameLocks noChangeAspect="1"/>
          </p:cNvGraphicFramePr>
          <p:nvPr/>
        </p:nvGraphicFramePr>
        <p:xfrm>
          <a:off x="3357563" y="5154613"/>
          <a:ext cx="4033837" cy="1079500"/>
        </p:xfrm>
        <a:graphic>
          <a:graphicData uri="http://schemas.openxmlformats.org/presentationml/2006/ole">
            <mc:AlternateContent xmlns:mc="http://schemas.openxmlformats.org/markup-compatibility/2006">
              <mc:Choice xmlns:v="urn:schemas-microsoft-com:vml" Requires="v">
                <p:oleObj spid="_x0000_s5136" name="Equation" r:id="rId9" imgW="2184120" imgH="583920" progId="Equation.DSMT4">
                  <p:embed/>
                </p:oleObj>
              </mc:Choice>
              <mc:Fallback>
                <p:oleObj name="Equation" r:id="rId9" imgW="2184120" imgH="58392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57563" y="5154613"/>
                        <a:ext cx="4033837"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6" name="Text Box 12">
            <a:extLst>
              <a:ext uri="{FF2B5EF4-FFF2-40B4-BE49-F238E27FC236}">
                <a16:creationId xmlns:a16="http://schemas.microsoft.com/office/drawing/2014/main" id="{3582C590-6560-4B02-A2EA-B4453AD82470}"/>
              </a:ext>
            </a:extLst>
          </p:cNvPr>
          <p:cNvSpPr txBox="1">
            <a:spLocks noChangeArrowheads="1"/>
          </p:cNvSpPr>
          <p:nvPr/>
        </p:nvSpPr>
        <p:spPr bwMode="auto">
          <a:xfrm>
            <a:off x="685800" y="1066800"/>
            <a:ext cx="7010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B. Measure V</a:t>
            </a:r>
            <a:r>
              <a:rPr lang="en-US" altLang="en-US" baseline="-25000"/>
              <a:t>R</a:t>
            </a:r>
            <a:r>
              <a:rPr lang="en-US" altLang="en-US"/>
              <a:t>(</a:t>
            </a:r>
            <a:r>
              <a:rPr lang="en-US" altLang="en-US">
                <a:latin typeface="Symbol" panose="05050102010706020507" pitchFamily="18" charset="2"/>
              </a:rPr>
              <a:t>w</a:t>
            </a:r>
            <a:r>
              <a:rPr lang="en-US" altLang="en-US"/>
              <a:t>), model  t</a:t>
            </a:r>
            <a:r>
              <a:rPr lang="en-US" altLang="en-US" baseline="-25000"/>
              <a:t>A</a:t>
            </a:r>
            <a:r>
              <a:rPr lang="en-US" altLang="en-US"/>
              <a:t>(</a:t>
            </a:r>
            <a:r>
              <a:rPr lang="en-US" altLang="en-US">
                <a:latin typeface="Symbol" panose="05050102010706020507" pitchFamily="18" charset="2"/>
              </a:rPr>
              <a:t>w</a:t>
            </a:r>
            <a:r>
              <a:rPr lang="en-US" altLang="en-US"/>
              <a:t>), compute</a:t>
            </a:r>
          </a:p>
        </p:txBody>
      </p:sp>
      <p:graphicFrame>
        <p:nvGraphicFramePr>
          <p:cNvPr id="6157" name="Object 13">
            <a:extLst>
              <a:ext uri="{FF2B5EF4-FFF2-40B4-BE49-F238E27FC236}">
                <a16:creationId xmlns:a16="http://schemas.microsoft.com/office/drawing/2014/main" id="{C57DB214-6B8F-4747-B0F5-C539053518AD}"/>
              </a:ext>
            </a:extLst>
          </p:cNvPr>
          <p:cNvGraphicFramePr>
            <a:graphicFrameLocks noChangeAspect="1"/>
          </p:cNvGraphicFramePr>
          <p:nvPr/>
        </p:nvGraphicFramePr>
        <p:xfrm>
          <a:off x="6096000" y="914400"/>
          <a:ext cx="1752600" cy="814388"/>
        </p:xfrm>
        <a:graphic>
          <a:graphicData uri="http://schemas.openxmlformats.org/presentationml/2006/ole">
            <mc:AlternateContent xmlns:mc="http://schemas.openxmlformats.org/markup-compatibility/2006">
              <mc:Choice xmlns:v="urn:schemas-microsoft-com:vml" Requires="v">
                <p:oleObj spid="_x0000_s5137" name="Equation" r:id="rId11" imgW="1257300" imgH="584200" progId="Equation.DSMT36">
                  <p:embed/>
                </p:oleObj>
              </mc:Choice>
              <mc:Fallback>
                <p:oleObj name="Equation" r:id="rId11" imgW="1257300" imgH="584200" progId="Equation.DSMT36">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0" y="914400"/>
                        <a:ext cx="1752600" cy="8143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2">
            <a:extLst>
              <a:ext uri="{FF2B5EF4-FFF2-40B4-BE49-F238E27FC236}">
                <a16:creationId xmlns:a16="http://schemas.microsoft.com/office/drawing/2014/main" id="{760F15DA-64AF-43CA-884B-40190B47C8C0}"/>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1" name="Text Box 3">
            <a:extLst>
              <a:ext uri="{FF2B5EF4-FFF2-40B4-BE49-F238E27FC236}">
                <a16:creationId xmlns:a16="http://schemas.microsoft.com/office/drawing/2014/main" id="{CFFC77C0-85F8-4CBA-AF82-A28A4E094CEE}"/>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7178" name="Text Box 10">
            <a:extLst>
              <a:ext uri="{FF2B5EF4-FFF2-40B4-BE49-F238E27FC236}">
                <a16:creationId xmlns:a16="http://schemas.microsoft.com/office/drawing/2014/main" id="{58846F84-7FAD-4060-B9C1-261E1C76C33E}"/>
              </a:ext>
            </a:extLst>
          </p:cNvPr>
          <p:cNvSpPr txBox="1">
            <a:spLocks noChangeArrowheads="1"/>
          </p:cNvSpPr>
          <p:nvPr/>
        </p:nvSpPr>
        <p:spPr bwMode="auto">
          <a:xfrm>
            <a:off x="457200" y="1295400"/>
            <a:ext cx="79248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Comparison of system factor obtained with both methods.</a:t>
            </a:r>
          </a:p>
          <a:p>
            <a:r>
              <a:rPr lang="en-US" altLang="en-US"/>
              <a:t>		method A : synthesized</a:t>
            </a:r>
          </a:p>
          <a:p>
            <a:r>
              <a:rPr lang="en-US" altLang="en-US"/>
              <a:t>		method B: measured</a:t>
            </a:r>
          </a:p>
        </p:txBody>
      </p:sp>
      <p:sp>
        <p:nvSpPr>
          <p:cNvPr id="7322" name="Rectangle 154">
            <a:extLst>
              <a:ext uri="{FF2B5EF4-FFF2-40B4-BE49-F238E27FC236}">
                <a16:creationId xmlns:a16="http://schemas.microsoft.com/office/drawing/2014/main" id="{0E21A62A-BDB7-47C5-B73F-090CCA1EE01D}"/>
              </a:ext>
            </a:extLst>
          </p:cNvPr>
          <p:cNvSpPr>
            <a:spLocks noChangeArrowheads="1"/>
          </p:cNvSpPr>
          <p:nvPr/>
        </p:nvSpPr>
        <p:spPr bwMode="auto">
          <a:xfrm>
            <a:off x="2733675" y="3843338"/>
            <a:ext cx="4008438" cy="1685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23" name="Rectangle 155">
            <a:extLst>
              <a:ext uri="{FF2B5EF4-FFF2-40B4-BE49-F238E27FC236}">
                <a16:creationId xmlns:a16="http://schemas.microsoft.com/office/drawing/2014/main" id="{CB3F481D-CCB0-4A48-AC27-07A38F0568CD}"/>
              </a:ext>
            </a:extLst>
          </p:cNvPr>
          <p:cNvSpPr>
            <a:spLocks noChangeArrowheads="1"/>
          </p:cNvSpPr>
          <p:nvPr/>
        </p:nvSpPr>
        <p:spPr bwMode="auto">
          <a:xfrm>
            <a:off x="2733675" y="3843338"/>
            <a:ext cx="4008438" cy="16859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24" name="Line 156">
            <a:extLst>
              <a:ext uri="{FF2B5EF4-FFF2-40B4-BE49-F238E27FC236}">
                <a16:creationId xmlns:a16="http://schemas.microsoft.com/office/drawing/2014/main" id="{5CA3F25B-1760-4491-85E4-44616AB5B512}"/>
              </a:ext>
            </a:extLst>
          </p:cNvPr>
          <p:cNvSpPr>
            <a:spLocks noChangeShapeType="1"/>
          </p:cNvSpPr>
          <p:nvPr/>
        </p:nvSpPr>
        <p:spPr bwMode="auto">
          <a:xfrm>
            <a:off x="2733675" y="3843338"/>
            <a:ext cx="40084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5" name="Line 157">
            <a:extLst>
              <a:ext uri="{FF2B5EF4-FFF2-40B4-BE49-F238E27FC236}">
                <a16:creationId xmlns:a16="http://schemas.microsoft.com/office/drawing/2014/main" id="{13A8431D-7369-4E24-A289-5463E2D6854E}"/>
              </a:ext>
            </a:extLst>
          </p:cNvPr>
          <p:cNvSpPr>
            <a:spLocks noChangeShapeType="1"/>
          </p:cNvSpPr>
          <p:nvPr/>
        </p:nvSpPr>
        <p:spPr bwMode="auto">
          <a:xfrm>
            <a:off x="2733675" y="5529263"/>
            <a:ext cx="40084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6" name="Line 158">
            <a:extLst>
              <a:ext uri="{FF2B5EF4-FFF2-40B4-BE49-F238E27FC236}">
                <a16:creationId xmlns:a16="http://schemas.microsoft.com/office/drawing/2014/main" id="{6BE008E6-7D6A-4604-9937-A019A62C1D49}"/>
              </a:ext>
            </a:extLst>
          </p:cNvPr>
          <p:cNvSpPr>
            <a:spLocks noChangeShapeType="1"/>
          </p:cNvSpPr>
          <p:nvPr/>
        </p:nvSpPr>
        <p:spPr bwMode="auto">
          <a:xfrm flipV="1">
            <a:off x="6742113" y="3843338"/>
            <a:ext cx="1587" cy="1685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7" name="Line 159">
            <a:extLst>
              <a:ext uri="{FF2B5EF4-FFF2-40B4-BE49-F238E27FC236}">
                <a16:creationId xmlns:a16="http://schemas.microsoft.com/office/drawing/2014/main" id="{85C61DAF-C7C2-4E50-8811-1560A221659B}"/>
              </a:ext>
            </a:extLst>
          </p:cNvPr>
          <p:cNvSpPr>
            <a:spLocks noChangeShapeType="1"/>
          </p:cNvSpPr>
          <p:nvPr/>
        </p:nvSpPr>
        <p:spPr bwMode="auto">
          <a:xfrm flipV="1">
            <a:off x="2733675" y="3843338"/>
            <a:ext cx="1588" cy="1685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8" name="Line 160">
            <a:extLst>
              <a:ext uri="{FF2B5EF4-FFF2-40B4-BE49-F238E27FC236}">
                <a16:creationId xmlns:a16="http://schemas.microsoft.com/office/drawing/2014/main" id="{99F08359-A72F-468C-BF26-850C9542FF2B}"/>
              </a:ext>
            </a:extLst>
          </p:cNvPr>
          <p:cNvSpPr>
            <a:spLocks noChangeShapeType="1"/>
          </p:cNvSpPr>
          <p:nvPr/>
        </p:nvSpPr>
        <p:spPr bwMode="auto">
          <a:xfrm>
            <a:off x="2733675" y="5529263"/>
            <a:ext cx="40084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29" name="Line 161">
            <a:extLst>
              <a:ext uri="{FF2B5EF4-FFF2-40B4-BE49-F238E27FC236}">
                <a16:creationId xmlns:a16="http://schemas.microsoft.com/office/drawing/2014/main" id="{F9157CA8-B021-4778-B806-BC9139229047}"/>
              </a:ext>
            </a:extLst>
          </p:cNvPr>
          <p:cNvSpPr>
            <a:spLocks noChangeShapeType="1"/>
          </p:cNvSpPr>
          <p:nvPr/>
        </p:nvSpPr>
        <p:spPr bwMode="auto">
          <a:xfrm flipV="1">
            <a:off x="2733675" y="3843338"/>
            <a:ext cx="1588" cy="1685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0" name="Line 162">
            <a:extLst>
              <a:ext uri="{FF2B5EF4-FFF2-40B4-BE49-F238E27FC236}">
                <a16:creationId xmlns:a16="http://schemas.microsoft.com/office/drawing/2014/main" id="{1F251C5E-914A-4644-B798-0BAD1269FFE4}"/>
              </a:ext>
            </a:extLst>
          </p:cNvPr>
          <p:cNvSpPr>
            <a:spLocks noChangeShapeType="1"/>
          </p:cNvSpPr>
          <p:nvPr/>
        </p:nvSpPr>
        <p:spPr bwMode="auto">
          <a:xfrm flipV="1">
            <a:off x="2733675" y="5494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1" name="Line 163">
            <a:extLst>
              <a:ext uri="{FF2B5EF4-FFF2-40B4-BE49-F238E27FC236}">
                <a16:creationId xmlns:a16="http://schemas.microsoft.com/office/drawing/2014/main" id="{0CC45AF1-5690-4442-903F-746F5BE754DC}"/>
              </a:ext>
            </a:extLst>
          </p:cNvPr>
          <p:cNvSpPr>
            <a:spLocks noChangeShapeType="1"/>
          </p:cNvSpPr>
          <p:nvPr/>
        </p:nvSpPr>
        <p:spPr bwMode="auto">
          <a:xfrm>
            <a:off x="2733675" y="3843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2" name="Rectangle 164">
            <a:extLst>
              <a:ext uri="{FF2B5EF4-FFF2-40B4-BE49-F238E27FC236}">
                <a16:creationId xmlns:a16="http://schemas.microsoft.com/office/drawing/2014/main" id="{DD733408-91CB-4962-9BCA-B52930FCACD6}"/>
              </a:ext>
            </a:extLst>
          </p:cNvPr>
          <p:cNvSpPr>
            <a:spLocks noChangeArrowheads="1"/>
          </p:cNvSpPr>
          <p:nvPr/>
        </p:nvSpPr>
        <p:spPr bwMode="auto">
          <a:xfrm>
            <a:off x="2705100" y="55657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7333" name="Line 165">
            <a:extLst>
              <a:ext uri="{FF2B5EF4-FFF2-40B4-BE49-F238E27FC236}">
                <a16:creationId xmlns:a16="http://schemas.microsoft.com/office/drawing/2014/main" id="{D5A69BB5-7A7B-4947-9AEB-33691772E556}"/>
              </a:ext>
            </a:extLst>
          </p:cNvPr>
          <p:cNvSpPr>
            <a:spLocks noChangeShapeType="1"/>
          </p:cNvSpPr>
          <p:nvPr/>
        </p:nvSpPr>
        <p:spPr bwMode="auto">
          <a:xfrm flipV="1">
            <a:off x="3130550" y="5494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4" name="Line 166">
            <a:extLst>
              <a:ext uri="{FF2B5EF4-FFF2-40B4-BE49-F238E27FC236}">
                <a16:creationId xmlns:a16="http://schemas.microsoft.com/office/drawing/2014/main" id="{22219650-F7BC-4201-96DA-FB4C6FB1F5C0}"/>
              </a:ext>
            </a:extLst>
          </p:cNvPr>
          <p:cNvSpPr>
            <a:spLocks noChangeShapeType="1"/>
          </p:cNvSpPr>
          <p:nvPr/>
        </p:nvSpPr>
        <p:spPr bwMode="auto">
          <a:xfrm>
            <a:off x="3130550" y="3843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5" name="Rectangle 167">
            <a:extLst>
              <a:ext uri="{FF2B5EF4-FFF2-40B4-BE49-F238E27FC236}">
                <a16:creationId xmlns:a16="http://schemas.microsoft.com/office/drawing/2014/main" id="{F392ABD9-7EA2-48E7-B546-88647722A78B}"/>
              </a:ext>
            </a:extLst>
          </p:cNvPr>
          <p:cNvSpPr>
            <a:spLocks noChangeArrowheads="1"/>
          </p:cNvSpPr>
          <p:nvPr/>
        </p:nvSpPr>
        <p:spPr bwMode="auto">
          <a:xfrm>
            <a:off x="3103563" y="55657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7336" name="Line 168">
            <a:extLst>
              <a:ext uri="{FF2B5EF4-FFF2-40B4-BE49-F238E27FC236}">
                <a16:creationId xmlns:a16="http://schemas.microsoft.com/office/drawing/2014/main" id="{0E626701-DF76-41F9-A229-B4D833DB2302}"/>
              </a:ext>
            </a:extLst>
          </p:cNvPr>
          <p:cNvSpPr>
            <a:spLocks noChangeShapeType="1"/>
          </p:cNvSpPr>
          <p:nvPr/>
        </p:nvSpPr>
        <p:spPr bwMode="auto">
          <a:xfrm flipV="1">
            <a:off x="3538538" y="5494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7" name="Line 169">
            <a:extLst>
              <a:ext uri="{FF2B5EF4-FFF2-40B4-BE49-F238E27FC236}">
                <a16:creationId xmlns:a16="http://schemas.microsoft.com/office/drawing/2014/main" id="{77D607E8-64CF-42DE-89DA-E3F420DF6230}"/>
              </a:ext>
            </a:extLst>
          </p:cNvPr>
          <p:cNvSpPr>
            <a:spLocks noChangeShapeType="1"/>
          </p:cNvSpPr>
          <p:nvPr/>
        </p:nvSpPr>
        <p:spPr bwMode="auto">
          <a:xfrm>
            <a:off x="3538538" y="3843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38" name="Rectangle 170">
            <a:extLst>
              <a:ext uri="{FF2B5EF4-FFF2-40B4-BE49-F238E27FC236}">
                <a16:creationId xmlns:a16="http://schemas.microsoft.com/office/drawing/2014/main" id="{94495B6A-3051-4E66-92D9-8425DB9D401A}"/>
              </a:ext>
            </a:extLst>
          </p:cNvPr>
          <p:cNvSpPr>
            <a:spLocks noChangeArrowheads="1"/>
          </p:cNvSpPr>
          <p:nvPr/>
        </p:nvSpPr>
        <p:spPr bwMode="auto">
          <a:xfrm>
            <a:off x="3511550" y="55657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a:t>
            </a:r>
            <a:endParaRPr lang="en-US" altLang="en-US" sz="1200">
              <a:latin typeface="Times New Roman" panose="02020603050405020304" pitchFamily="18" charset="0"/>
            </a:endParaRPr>
          </a:p>
        </p:txBody>
      </p:sp>
      <p:sp>
        <p:nvSpPr>
          <p:cNvPr id="7339" name="Line 171">
            <a:extLst>
              <a:ext uri="{FF2B5EF4-FFF2-40B4-BE49-F238E27FC236}">
                <a16:creationId xmlns:a16="http://schemas.microsoft.com/office/drawing/2014/main" id="{D1A24706-3ABE-417B-B07D-8F3F03C77D93}"/>
              </a:ext>
            </a:extLst>
          </p:cNvPr>
          <p:cNvSpPr>
            <a:spLocks noChangeShapeType="1"/>
          </p:cNvSpPr>
          <p:nvPr/>
        </p:nvSpPr>
        <p:spPr bwMode="auto">
          <a:xfrm flipV="1">
            <a:off x="3937000" y="5494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0" name="Line 172">
            <a:extLst>
              <a:ext uri="{FF2B5EF4-FFF2-40B4-BE49-F238E27FC236}">
                <a16:creationId xmlns:a16="http://schemas.microsoft.com/office/drawing/2014/main" id="{74C6FC2E-617E-41BD-87DC-52917BFEF73D}"/>
              </a:ext>
            </a:extLst>
          </p:cNvPr>
          <p:cNvSpPr>
            <a:spLocks noChangeShapeType="1"/>
          </p:cNvSpPr>
          <p:nvPr/>
        </p:nvSpPr>
        <p:spPr bwMode="auto">
          <a:xfrm>
            <a:off x="3937000" y="3843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1" name="Rectangle 173">
            <a:extLst>
              <a:ext uri="{FF2B5EF4-FFF2-40B4-BE49-F238E27FC236}">
                <a16:creationId xmlns:a16="http://schemas.microsoft.com/office/drawing/2014/main" id="{AA09960A-14B8-48C1-AC7D-03B9F84500C4}"/>
              </a:ext>
            </a:extLst>
          </p:cNvPr>
          <p:cNvSpPr>
            <a:spLocks noChangeArrowheads="1"/>
          </p:cNvSpPr>
          <p:nvPr/>
        </p:nvSpPr>
        <p:spPr bwMode="auto">
          <a:xfrm>
            <a:off x="3908425" y="55657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a:t>
            </a:r>
            <a:endParaRPr lang="en-US" altLang="en-US" sz="1200">
              <a:latin typeface="Times New Roman" panose="02020603050405020304" pitchFamily="18" charset="0"/>
            </a:endParaRPr>
          </a:p>
        </p:txBody>
      </p:sp>
      <p:sp>
        <p:nvSpPr>
          <p:cNvPr id="7342" name="Line 174">
            <a:extLst>
              <a:ext uri="{FF2B5EF4-FFF2-40B4-BE49-F238E27FC236}">
                <a16:creationId xmlns:a16="http://schemas.microsoft.com/office/drawing/2014/main" id="{A0BFBCA7-9B97-45DF-B673-4EDB9A5E3AC2}"/>
              </a:ext>
            </a:extLst>
          </p:cNvPr>
          <p:cNvSpPr>
            <a:spLocks noChangeShapeType="1"/>
          </p:cNvSpPr>
          <p:nvPr/>
        </p:nvSpPr>
        <p:spPr bwMode="auto">
          <a:xfrm flipV="1">
            <a:off x="4333875" y="5494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3" name="Line 175">
            <a:extLst>
              <a:ext uri="{FF2B5EF4-FFF2-40B4-BE49-F238E27FC236}">
                <a16:creationId xmlns:a16="http://schemas.microsoft.com/office/drawing/2014/main" id="{9852DDCF-B6F0-4B2F-A714-8D361E708AB3}"/>
              </a:ext>
            </a:extLst>
          </p:cNvPr>
          <p:cNvSpPr>
            <a:spLocks noChangeShapeType="1"/>
          </p:cNvSpPr>
          <p:nvPr/>
        </p:nvSpPr>
        <p:spPr bwMode="auto">
          <a:xfrm>
            <a:off x="4333875" y="3843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4" name="Rectangle 176">
            <a:extLst>
              <a:ext uri="{FF2B5EF4-FFF2-40B4-BE49-F238E27FC236}">
                <a16:creationId xmlns:a16="http://schemas.microsoft.com/office/drawing/2014/main" id="{09671F68-DF99-4E3F-8D33-A3AF1815918F}"/>
              </a:ext>
            </a:extLst>
          </p:cNvPr>
          <p:cNvSpPr>
            <a:spLocks noChangeArrowheads="1"/>
          </p:cNvSpPr>
          <p:nvPr/>
        </p:nvSpPr>
        <p:spPr bwMode="auto">
          <a:xfrm>
            <a:off x="4306888" y="55657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a:t>
            </a:r>
            <a:endParaRPr lang="en-US" altLang="en-US" sz="1200">
              <a:latin typeface="Times New Roman" panose="02020603050405020304" pitchFamily="18" charset="0"/>
            </a:endParaRPr>
          </a:p>
        </p:txBody>
      </p:sp>
      <p:sp>
        <p:nvSpPr>
          <p:cNvPr id="7345" name="Line 177">
            <a:extLst>
              <a:ext uri="{FF2B5EF4-FFF2-40B4-BE49-F238E27FC236}">
                <a16:creationId xmlns:a16="http://schemas.microsoft.com/office/drawing/2014/main" id="{080ABC69-5052-4A40-BCE9-465A4DC1177D}"/>
              </a:ext>
            </a:extLst>
          </p:cNvPr>
          <p:cNvSpPr>
            <a:spLocks noChangeShapeType="1"/>
          </p:cNvSpPr>
          <p:nvPr/>
        </p:nvSpPr>
        <p:spPr bwMode="auto">
          <a:xfrm flipV="1">
            <a:off x="4741863" y="5494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6" name="Line 178">
            <a:extLst>
              <a:ext uri="{FF2B5EF4-FFF2-40B4-BE49-F238E27FC236}">
                <a16:creationId xmlns:a16="http://schemas.microsoft.com/office/drawing/2014/main" id="{9DFAE7CC-049D-4D09-9DA5-778D504584E4}"/>
              </a:ext>
            </a:extLst>
          </p:cNvPr>
          <p:cNvSpPr>
            <a:spLocks noChangeShapeType="1"/>
          </p:cNvSpPr>
          <p:nvPr/>
        </p:nvSpPr>
        <p:spPr bwMode="auto">
          <a:xfrm>
            <a:off x="4741863" y="3843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7" name="Rectangle 179">
            <a:extLst>
              <a:ext uri="{FF2B5EF4-FFF2-40B4-BE49-F238E27FC236}">
                <a16:creationId xmlns:a16="http://schemas.microsoft.com/office/drawing/2014/main" id="{0CC18ACC-46A0-4F9C-977C-7D7A8D37BC47}"/>
              </a:ext>
            </a:extLst>
          </p:cNvPr>
          <p:cNvSpPr>
            <a:spLocks noChangeArrowheads="1"/>
          </p:cNvSpPr>
          <p:nvPr/>
        </p:nvSpPr>
        <p:spPr bwMode="auto">
          <a:xfrm>
            <a:off x="4676775"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7348" name="Line 180">
            <a:extLst>
              <a:ext uri="{FF2B5EF4-FFF2-40B4-BE49-F238E27FC236}">
                <a16:creationId xmlns:a16="http://schemas.microsoft.com/office/drawing/2014/main" id="{A6AB737C-BE2D-4AAF-9D20-276BF5821EA8}"/>
              </a:ext>
            </a:extLst>
          </p:cNvPr>
          <p:cNvSpPr>
            <a:spLocks noChangeShapeType="1"/>
          </p:cNvSpPr>
          <p:nvPr/>
        </p:nvSpPr>
        <p:spPr bwMode="auto">
          <a:xfrm flipV="1">
            <a:off x="5140325" y="5494338"/>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49" name="Line 181">
            <a:extLst>
              <a:ext uri="{FF2B5EF4-FFF2-40B4-BE49-F238E27FC236}">
                <a16:creationId xmlns:a16="http://schemas.microsoft.com/office/drawing/2014/main" id="{DC5BCB71-A6A7-4442-A154-8D61F7880D47}"/>
              </a:ext>
            </a:extLst>
          </p:cNvPr>
          <p:cNvSpPr>
            <a:spLocks noChangeShapeType="1"/>
          </p:cNvSpPr>
          <p:nvPr/>
        </p:nvSpPr>
        <p:spPr bwMode="auto">
          <a:xfrm>
            <a:off x="5140325" y="3843338"/>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0" name="Rectangle 182">
            <a:extLst>
              <a:ext uri="{FF2B5EF4-FFF2-40B4-BE49-F238E27FC236}">
                <a16:creationId xmlns:a16="http://schemas.microsoft.com/office/drawing/2014/main" id="{631915E3-6CE3-4766-8B0B-9DCE3C46DA8E}"/>
              </a:ext>
            </a:extLst>
          </p:cNvPr>
          <p:cNvSpPr>
            <a:spLocks noChangeArrowheads="1"/>
          </p:cNvSpPr>
          <p:nvPr/>
        </p:nvSpPr>
        <p:spPr bwMode="auto">
          <a:xfrm>
            <a:off x="5075238"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a:t>
            </a:r>
            <a:endParaRPr lang="en-US" altLang="en-US" sz="1200">
              <a:latin typeface="Times New Roman" panose="02020603050405020304" pitchFamily="18" charset="0"/>
            </a:endParaRPr>
          </a:p>
        </p:txBody>
      </p:sp>
      <p:sp>
        <p:nvSpPr>
          <p:cNvPr id="7351" name="Line 183">
            <a:extLst>
              <a:ext uri="{FF2B5EF4-FFF2-40B4-BE49-F238E27FC236}">
                <a16:creationId xmlns:a16="http://schemas.microsoft.com/office/drawing/2014/main" id="{C50B2119-2669-441F-91F2-09BD24B8A51A}"/>
              </a:ext>
            </a:extLst>
          </p:cNvPr>
          <p:cNvSpPr>
            <a:spLocks noChangeShapeType="1"/>
          </p:cNvSpPr>
          <p:nvPr/>
        </p:nvSpPr>
        <p:spPr bwMode="auto">
          <a:xfrm flipV="1">
            <a:off x="5537200" y="5494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2" name="Line 184">
            <a:extLst>
              <a:ext uri="{FF2B5EF4-FFF2-40B4-BE49-F238E27FC236}">
                <a16:creationId xmlns:a16="http://schemas.microsoft.com/office/drawing/2014/main" id="{82A88C3A-5755-43CC-8C59-8D8DA29DBF96}"/>
              </a:ext>
            </a:extLst>
          </p:cNvPr>
          <p:cNvSpPr>
            <a:spLocks noChangeShapeType="1"/>
          </p:cNvSpPr>
          <p:nvPr/>
        </p:nvSpPr>
        <p:spPr bwMode="auto">
          <a:xfrm>
            <a:off x="5537200" y="38433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3" name="Rectangle 185">
            <a:extLst>
              <a:ext uri="{FF2B5EF4-FFF2-40B4-BE49-F238E27FC236}">
                <a16:creationId xmlns:a16="http://schemas.microsoft.com/office/drawing/2014/main" id="{7344CDE8-0241-447C-AFC5-573B233F7564}"/>
              </a:ext>
            </a:extLst>
          </p:cNvPr>
          <p:cNvSpPr>
            <a:spLocks noChangeArrowheads="1"/>
          </p:cNvSpPr>
          <p:nvPr/>
        </p:nvSpPr>
        <p:spPr bwMode="auto">
          <a:xfrm>
            <a:off x="5472113"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14</a:t>
            </a:r>
            <a:endParaRPr lang="en-US" altLang="en-US" sz="1200">
              <a:latin typeface="Times New Roman" panose="02020603050405020304" pitchFamily="18" charset="0"/>
            </a:endParaRPr>
          </a:p>
        </p:txBody>
      </p:sp>
      <p:sp>
        <p:nvSpPr>
          <p:cNvPr id="7354" name="Line 186">
            <a:extLst>
              <a:ext uri="{FF2B5EF4-FFF2-40B4-BE49-F238E27FC236}">
                <a16:creationId xmlns:a16="http://schemas.microsoft.com/office/drawing/2014/main" id="{51D5BDC3-125F-4FBD-8DC7-BE7125B87769}"/>
              </a:ext>
            </a:extLst>
          </p:cNvPr>
          <p:cNvSpPr>
            <a:spLocks noChangeShapeType="1"/>
          </p:cNvSpPr>
          <p:nvPr/>
        </p:nvSpPr>
        <p:spPr bwMode="auto">
          <a:xfrm flipV="1">
            <a:off x="5935663" y="5494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5" name="Line 187">
            <a:extLst>
              <a:ext uri="{FF2B5EF4-FFF2-40B4-BE49-F238E27FC236}">
                <a16:creationId xmlns:a16="http://schemas.microsoft.com/office/drawing/2014/main" id="{E98D1AE8-A74B-4DEA-B4CD-F676C28E94B0}"/>
              </a:ext>
            </a:extLst>
          </p:cNvPr>
          <p:cNvSpPr>
            <a:spLocks noChangeShapeType="1"/>
          </p:cNvSpPr>
          <p:nvPr/>
        </p:nvSpPr>
        <p:spPr bwMode="auto">
          <a:xfrm>
            <a:off x="5935663" y="3843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6" name="Rectangle 188">
            <a:extLst>
              <a:ext uri="{FF2B5EF4-FFF2-40B4-BE49-F238E27FC236}">
                <a16:creationId xmlns:a16="http://schemas.microsoft.com/office/drawing/2014/main" id="{63667CF8-9F75-417C-8A12-1E7E1EDD1EDF}"/>
              </a:ext>
            </a:extLst>
          </p:cNvPr>
          <p:cNvSpPr>
            <a:spLocks noChangeArrowheads="1"/>
          </p:cNvSpPr>
          <p:nvPr/>
        </p:nvSpPr>
        <p:spPr bwMode="auto">
          <a:xfrm>
            <a:off x="5872163"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16</a:t>
            </a:r>
            <a:endParaRPr lang="en-US" altLang="en-US" sz="1200">
              <a:latin typeface="Times New Roman" panose="02020603050405020304" pitchFamily="18" charset="0"/>
            </a:endParaRPr>
          </a:p>
        </p:txBody>
      </p:sp>
      <p:sp>
        <p:nvSpPr>
          <p:cNvPr id="7357" name="Line 189">
            <a:extLst>
              <a:ext uri="{FF2B5EF4-FFF2-40B4-BE49-F238E27FC236}">
                <a16:creationId xmlns:a16="http://schemas.microsoft.com/office/drawing/2014/main" id="{993C8145-C338-4226-8BE4-6E8193D12325}"/>
              </a:ext>
            </a:extLst>
          </p:cNvPr>
          <p:cNvSpPr>
            <a:spLocks noChangeShapeType="1"/>
          </p:cNvSpPr>
          <p:nvPr/>
        </p:nvSpPr>
        <p:spPr bwMode="auto">
          <a:xfrm flipV="1">
            <a:off x="6343650" y="5494338"/>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8" name="Line 190">
            <a:extLst>
              <a:ext uri="{FF2B5EF4-FFF2-40B4-BE49-F238E27FC236}">
                <a16:creationId xmlns:a16="http://schemas.microsoft.com/office/drawing/2014/main" id="{FC3DA4A3-9F13-44E9-983A-D099D7921702}"/>
              </a:ext>
            </a:extLst>
          </p:cNvPr>
          <p:cNvSpPr>
            <a:spLocks noChangeShapeType="1"/>
          </p:cNvSpPr>
          <p:nvPr/>
        </p:nvSpPr>
        <p:spPr bwMode="auto">
          <a:xfrm>
            <a:off x="6343650" y="3843338"/>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59" name="Rectangle 191">
            <a:extLst>
              <a:ext uri="{FF2B5EF4-FFF2-40B4-BE49-F238E27FC236}">
                <a16:creationId xmlns:a16="http://schemas.microsoft.com/office/drawing/2014/main" id="{1B5DAB1D-136D-4800-8F25-2F68E2226E80}"/>
              </a:ext>
            </a:extLst>
          </p:cNvPr>
          <p:cNvSpPr>
            <a:spLocks noChangeArrowheads="1"/>
          </p:cNvSpPr>
          <p:nvPr/>
        </p:nvSpPr>
        <p:spPr bwMode="auto">
          <a:xfrm>
            <a:off x="6278563"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18</a:t>
            </a:r>
            <a:endParaRPr lang="en-US" altLang="en-US" sz="1200">
              <a:latin typeface="Times New Roman" panose="02020603050405020304" pitchFamily="18" charset="0"/>
            </a:endParaRPr>
          </a:p>
        </p:txBody>
      </p:sp>
      <p:sp>
        <p:nvSpPr>
          <p:cNvPr id="7360" name="Line 192">
            <a:extLst>
              <a:ext uri="{FF2B5EF4-FFF2-40B4-BE49-F238E27FC236}">
                <a16:creationId xmlns:a16="http://schemas.microsoft.com/office/drawing/2014/main" id="{0755B8EF-9429-40A3-AAD9-116D7E42C232}"/>
              </a:ext>
            </a:extLst>
          </p:cNvPr>
          <p:cNvSpPr>
            <a:spLocks noChangeShapeType="1"/>
          </p:cNvSpPr>
          <p:nvPr/>
        </p:nvSpPr>
        <p:spPr bwMode="auto">
          <a:xfrm flipV="1">
            <a:off x="6742113" y="5494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1" name="Line 193">
            <a:extLst>
              <a:ext uri="{FF2B5EF4-FFF2-40B4-BE49-F238E27FC236}">
                <a16:creationId xmlns:a16="http://schemas.microsoft.com/office/drawing/2014/main" id="{7448B95D-C605-46FA-9153-49CB72FAA7CE}"/>
              </a:ext>
            </a:extLst>
          </p:cNvPr>
          <p:cNvSpPr>
            <a:spLocks noChangeShapeType="1"/>
          </p:cNvSpPr>
          <p:nvPr/>
        </p:nvSpPr>
        <p:spPr bwMode="auto">
          <a:xfrm>
            <a:off x="6742113" y="38433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2" name="Rectangle 194">
            <a:extLst>
              <a:ext uri="{FF2B5EF4-FFF2-40B4-BE49-F238E27FC236}">
                <a16:creationId xmlns:a16="http://schemas.microsoft.com/office/drawing/2014/main" id="{88A6537C-8A54-4CF0-8E3C-E3B5DB9D705B}"/>
              </a:ext>
            </a:extLst>
          </p:cNvPr>
          <p:cNvSpPr>
            <a:spLocks noChangeArrowheads="1"/>
          </p:cNvSpPr>
          <p:nvPr/>
        </p:nvSpPr>
        <p:spPr bwMode="auto">
          <a:xfrm>
            <a:off x="6677025" y="5565775"/>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7363" name="Line 195">
            <a:extLst>
              <a:ext uri="{FF2B5EF4-FFF2-40B4-BE49-F238E27FC236}">
                <a16:creationId xmlns:a16="http://schemas.microsoft.com/office/drawing/2014/main" id="{F00111BA-3946-43AB-845E-79D0DB69EAC3}"/>
              </a:ext>
            </a:extLst>
          </p:cNvPr>
          <p:cNvSpPr>
            <a:spLocks noChangeShapeType="1"/>
          </p:cNvSpPr>
          <p:nvPr/>
        </p:nvSpPr>
        <p:spPr bwMode="auto">
          <a:xfrm>
            <a:off x="2733675" y="55292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4" name="Line 196">
            <a:extLst>
              <a:ext uri="{FF2B5EF4-FFF2-40B4-BE49-F238E27FC236}">
                <a16:creationId xmlns:a16="http://schemas.microsoft.com/office/drawing/2014/main" id="{13AF6C6F-D410-45BE-80CA-8F87A929E9D4}"/>
              </a:ext>
            </a:extLst>
          </p:cNvPr>
          <p:cNvSpPr>
            <a:spLocks noChangeShapeType="1"/>
          </p:cNvSpPr>
          <p:nvPr/>
        </p:nvSpPr>
        <p:spPr bwMode="auto">
          <a:xfrm flipH="1">
            <a:off x="6704013" y="55292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5" name="Rectangle 197">
            <a:extLst>
              <a:ext uri="{FF2B5EF4-FFF2-40B4-BE49-F238E27FC236}">
                <a16:creationId xmlns:a16="http://schemas.microsoft.com/office/drawing/2014/main" id="{AD9EA39A-3693-4058-BC12-B96768E6B555}"/>
              </a:ext>
            </a:extLst>
          </p:cNvPr>
          <p:cNvSpPr>
            <a:spLocks noChangeArrowheads="1"/>
          </p:cNvSpPr>
          <p:nvPr/>
        </p:nvSpPr>
        <p:spPr bwMode="auto">
          <a:xfrm>
            <a:off x="2632075" y="54578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7366" name="Line 198">
            <a:extLst>
              <a:ext uri="{FF2B5EF4-FFF2-40B4-BE49-F238E27FC236}">
                <a16:creationId xmlns:a16="http://schemas.microsoft.com/office/drawing/2014/main" id="{2D615516-A151-47D6-9CB9-71BABBB6DEBE}"/>
              </a:ext>
            </a:extLst>
          </p:cNvPr>
          <p:cNvSpPr>
            <a:spLocks noChangeShapeType="1"/>
          </p:cNvSpPr>
          <p:nvPr/>
        </p:nvSpPr>
        <p:spPr bwMode="auto">
          <a:xfrm>
            <a:off x="2733675" y="5113338"/>
            <a:ext cx="365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7" name="Line 199">
            <a:extLst>
              <a:ext uri="{FF2B5EF4-FFF2-40B4-BE49-F238E27FC236}">
                <a16:creationId xmlns:a16="http://schemas.microsoft.com/office/drawing/2014/main" id="{8FC03596-38E5-49F2-91CD-F735397BB114}"/>
              </a:ext>
            </a:extLst>
          </p:cNvPr>
          <p:cNvSpPr>
            <a:spLocks noChangeShapeType="1"/>
          </p:cNvSpPr>
          <p:nvPr/>
        </p:nvSpPr>
        <p:spPr bwMode="auto">
          <a:xfrm flipH="1">
            <a:off x="6704013" y="5113338"/>
            <a:ext cx="381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68" name="Rectangle 200">
            <a:extLst>
              <a:ext uri="{FF2B5EF4-FFF2-40B4-BE49-F238E27FC236}">
                <a16:creationId xmlns:a16="http://schemas.microsoft.com/office/drawing/2014/main" id="{9818FC75-FCBD-47C3-89D1-BDA901AF2CD5}"/>
              </a:ext>
            </a:extLst>
          </p:cNvPr>
          <p:cNvSpPr>
            <a:spLocks noChangeArrowheads="1"/>
          </p:cNvSpPr>
          <p:nvPr/>
        </p:nvSpPr>
        <p:spPr bwMode="auto">
          <a:xfrm>
            <a:off x="2632075" y="50387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7369" name="Line 201">
            <a:extLst>
              <a:ext uri="{FF2B5EF4-FFF2-40B4-BE49-F238E27FC236}">
                <a16:creationId xmlns:a16="http://schemas.microsoft.com/office/drawing/2014/main" id="{94CF9D30-EDA7-4B8F-BFAF-C83672BA7D97}"/>
              </a:ext>
            </a:extLst>
          </p:cNvPr>
          <p:cNvSpPr>
            <a:spLocks noChangeShapeType="1"/>
          </p:cNvSpPr>
          <p:nvPr/>
        </p:nvSpPr>
        <p:spPr bwMode="auto">
          <a:xfrm>
            <a:off x="2733675" y="4686300"/>
            <a:ext cx="365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0" name="Line 202">
            <a:extLst>
              <a:ext uri="{FF2B5EF4-FFF2-40B4-BE49-F238E27FC236}">
                <a16:creationId xmlns:a16="http://schemas.microsoft.com/office/drawing/2014/main" id="{B3B6BF01-0F60-4487-870B-477549CC5E69}"/>
              </a:ext>
            </a:extLst>
          </p:cNvPr>
          <p:cNvSpPr>
            <a:spLocks noChangeShapeType="1"/>
          </p:cNvSpPr>
          <p:nvPr/>
        </p:nvSpPr>
        <p:spPr bwMode="auto">
          <a:xfrm flipH="1">
            <a:off x="6704013" y="4686300"/>
            <a:ext cx="381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1" name="Rectangle 203">
            <a:extLst>
              <a:ext uri="{FF2B5EF4-FFF2-40B4-BE49-F238E27FC236}">
                <a16:creationId xmlns:a16="http://schemas.microsoft.com/office/drawing/2014/main" id="{2EB70FC3-440E-4E66-8720-2D00DE37FA67}"/>
              </a:ext>
            </a:extLst>
          </p:cNvPr>
          <p:cNvSpPr>
            <a:spLocks noChangeArrowheads="1"/>
          </p:cNvSpPr>
          <p:nvPr/>
        </p:nvSpPr>
        <p:spPr bwMode="auto">
          <a:xfrm>
            <a:off x="2632075" y="46132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a:t>
            </a:r>
            <a:endParaRPr lang="en-US" altLang="en-US" sz="1200">
              <a:latin typeface="Times New Roman" panose="02020603050405020304" pitchFamily="18" charset="0"/>
            </a:endParaRPr>
          </a:p>
        </p:txBody>
      </p:sp>
      <p:sp>
        <p:nvSpPr>
          <p:cNvPr id="7372" name="Line 204">
            <a:extLst>
              <a:ext uri="{FF2B5EF4-FFF2-40B4-BE49-F238E27FC236}">
                <a16:creationId xmlns:a16="http://schemas.microsoft.com/office/drawing/2014/main" id="{6DFB9033-AA82-43D4-B121-65129BDA7C93}"/>
              </a:ext>
            </a:extLst>
          </p:cNvPr>
          <p:cNvSpPr>
            <a:spLocks noChangeShapeType="1"/>
          </p:cNvSpPr>
          <p:nvPr/>
        </p:nvSpPr>
        <p:spPr bwMode="auto">
          <a:xfrm>
            <a:off x="2733675" y="42592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3" name="Line 205">
            <a:extLst>
              <a:ext uri="{FF2B5EF4-FFF2-40B4-BE49-F238E27FC236}">
                <a16:creationId xmlns:a16="http://schemas.microsoft.com/office/drawing/2014/main" id="{311C7A4D-3036-4C4C-9F37-F58E3F78316B}"/>
              </a:ext>
            </a:extLst>
          </p:cNvPr>
          <p:cNvSpPr>
            <a:spLocks noChangeShapeType="1"/>
          </p:cNvSpPr>
          <p:nvPr/>
        </p:nvSpPr>
        <p:spPr bwMode="auto">
          <a:xfrm flipH="1">
            <a:off x="6704013" y="42592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4" name="Rectangle 206">
            <a:extLst>
              <a:ext uri="{FF2B5EF4-FFF2-40B4-BE49-F238E27FC236}">
                <a16:creationId xmlns:a16="http://schemas.microsoft.com/office/drawing/2014/main" id="{A5B412D0-2B70-40F5-92EC-CD913B428EDC}"/>
              </a:ext>
            </a:extLst>
          </p:cNvPr>
          <p:cNvSpPr>
            <a:spLocks noChangeArrowheads="1"/>
          </p:cNvSpPr>
          <p:nvPr/>
        </p:nvSpPr>
        <p:spPr bwMode="auto">
          <a:xfrm>
            <a:off x="2632075" y="41878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a:t>
            </a:r>
            <a:endParaRPr lang="en-US" altLang="en-US" sz="1200">
              <a:latin typeface="Times New Roman" panose="02020603050405020304" pitchFamily="18" charset="0"/>
            </a:endParaRPr>
          </a:p>
        </p:txBody>
      </p:sp>
      <p:sp>
        <p:nvSpPr>
          <p:cNvPr id="7375" name="Line 207">
            <a:extLst>
              <a:ext uri="{FF2B5EF4-FFF2-40B4-BE49-F238E27FC236}">
                <a16:creationId xmlns:a16="http://schemas.microsoft.com/office/drawing/2014/main" id="{F648C8A4-53D0-40E0-BCB3-B6F29EA26209}"/>
              </a:ext>
            </a:extLst>
          </p:cNvPr>
          <p:cNvSpPr>
            <a:spLocks noChangeShapeType="1"/>
          </p:cNvSpPr>
          <p:nvPr/>
        </p:nvSpPr>
        <p:spPr bwMode="auto">
          <a:xfrm>
            <a:off x="2733675" y="3843338"/>
            <a:ext cx="365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6" name="Line 208">
            <a:extLst>
              <a:ext uri="{FF2B5EF4-FFF2-40B4-BE49-F238E27FC236}">
                <a16:creationId xmlns:a16="http://schemas.microsoft.com/office/drawing/2014/main" id="{836258EB-D38E-4201-BCDE-68C5414E93A4}"/>
              </a:ext>
            </a:extLst>
          </p:cNvPr>
          <p:cNvSpPr>
            <a:spLocks noChangeShapeType="1"/>
          </p:cNvSpPr>
          <p:nvPr/>
        </p:nvSpPr>
        <p:spPr bwMode="auto">
          <a:xfrm flipH="1">
            <a:off x="6704013" y="3843338"/>
            <a:ext cx="381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77" name="Rectangle 209">
            <a:extLst>
              <a:ext uri="{FF2B5EF4-FFF2-40B4-BE49-F238E27FC236}">
                <a16:creationId xmlns:a16="http://schemas.microsoft.com/office/drawing/2014/main" id="{B2C1DB20-9A1B-4BCF-AAF2-364056E6EB43}"/>
              </a:ext>
            </a:extLst>
          </p:cNvPr>
          <p:cNvSpPr>
            <a:spLocks noChangeArrowheads="1"/>
          </p:cNvSpPr>
          <p:nvPr/>
        </p:nvSpPr>
        <p:spPr bwMode="auto">
          <a:xfrm>
            <a:off x="2632075" y="376872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a:t>
            </a:r>
            <a:endParaRPr lang="en-US" altLang="en-US" sz="1200">
              <a:latin typeface="Times New Roman" panose="02020603050405020304" pitchFamily="18" charset="0"/>
            </a:endParaRPr>
          </a:p>
        </p:txBody>
      </p:sp>
      <p:sp>
        <p:nvSpPr>
          <p:cNvPr id="7378" name="Rectangle 210">
            <a:extLst>
              <a:ext uri="{FF2B5EF4-FFF2-40B4-BE49-F238E27FC236}">
                <a16:creationId xmlns:a16="http://schemas.microsoft.com/office/drawing/2014/main" id="{F8A9CADF-58AF-4C99-A16E-EF9293CD45DF}"/>
              </a:ext>
            </a:extLst>
          </p:cNvPr>
          <p:cNvSpPr>
            <a:spLocks noChangeArrowheads="1"/>
          </p:cNvSpPr>
          <p:nvPr/>
        </p:nvSpPr>
        <p:spPr bwMode="auto">
          <a:xfrm>
            <a:off x="2733675" y="3670300"/>
            <a:ext cx="2857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x 10</a:t>
            </a:r>
            <a:endParaRPr lang="en-US" altLang="en-US" sz="1200">
              <a:latin typeface="Times New Roman" panose="02020603050405020304" pitchFamily="18" charset="0"/>
            </a:endParaRPr>
          </a:p>
        </p:txBody>
      </p:sp>
      <p:sp>
        <p:nvSpPr>
          <p:cNvPr id="7379" name="Rectangle 211">
            <a:extLst>
              <a:ext uri="{FF2B5EF4-FFF2-40B4-BE49-F238E27FC236}">
                <a16:creationId xmlns:a16="http://schemas.microsoft.com/office/drawing/2014/main" id="{719AEDA4-D070-4D44-AA93-2B6F4F224206}"/>
              </a:ext>
            </a:extLst>
          </p:cNvPr>
          <p:cNvSpPr>
            <a:spLocks noChangeArrowheads="1"/>
          </p:cNvSpPr>
          <p:nvPr/>
        </p:nvSpPr>
        <p:spPr bwMode="auto">
          <a:xfrm>
            <a:off x="3033713" y="3581400"/>
            <a:ext cx="1349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7380" name="Line 212">
            <a:extLst>
              <a:ext uri="{FF2B5EF4-FFF2-40B4-BE49-F238E27FC236}">
                <a16:creationId xmlns:a16="http://schemas.microsoft.com/office/drawing/2014/main" id="{1774CB89-EDE4-4D6D-93BA-D96C60886660}"/>
              </a:ext>
            </a:extLst>
          </p:cNvPr>
          <p:cNvSpPr>
            <a:spLocks noChangeShapeType="1"/>
          </p:cNvSpPr>
          <p:nvPr/>
        </p:nvSpPr>
        <p:spPr bwMode="auto">
          <a:xfrm>
            <a:off x="2733675" y="3843338"/>
            <a:ext cx="4008438"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1" name="Line 213">
            <a:extLst>
              <a:ext uri="{FF2B5EF4-FFF2-40B4-BE49-F238E27FC236}">
                <a16:creationId xmlns:a16="http://schemas.microsoft.com/office/drawing/2014/main" id="{14CB0127-1222-4602-8D87-77058BDF6ECA}"/>
              </a:ext>
            </a:extLst>
          </p:cNvPr>
          <p:cNvSpPr>
            <a:spLocks noChangeShapeType="1"/>
          </p:cNvSpPr>
          <p:nvPr/>
        </p:nvSpPr>
        <p:spPr bwMode="auto">
          <a:xfrm>
            <a:off x="2733675" y="5529263"/>
            <a:ext cx="40084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2" name="Line 214">
            <a:extLst>
              <a:ext uri="{FF2B5EF4-FFF2-40B4-BE49-F238E27FC236}">
                <a16:creationId xmlns:a16="http://schemas.microsoft.com/office/drawing/2014/main" id="{5909FD06-FA85-4A64-BF0F-9CE6E065C58D}"/>
              </a:ext>
            </a:extLst>
          </p:cNvPr>
          <p:cNvSpPr>
            <a:spLocks noChangeShapeType="1"/>
          </p:cNvSpPr>
          <p:nvPr/>
        </p:nvSpPr>
        <p:spPr bwMode="auto">
          <a:xfrm flipV="1">
            <a:off x="6742113" y="3843338"/>
            <a:ext cx="1587" cy="1685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3" name="Line 215">
            <a:extLst>
              <a:ext uri="{FF2B5EF4-FFF2-40B4-BE49-F238E27FC236}">
                <a16:creationId xmlns:a16="http://schemas.microsoft.com/office/drawing/2014/main" id="{D9EB9BC8-FF93-484E-946A-2A95DA00C535}"/>
              </a:ext>
            </a:extLst>
          </p:cNvPr>
          <p:cNvSpPr>
            <a:spLocks noChangeShapeType="1"/>
          </p:cNvSpPr>
          <p:nvPr/>
        </p:nvSpPr>
        <p:spPr bwMode="auto">
          <a:xfrm flipV="1">
            <a:off x="2733675" y="3843338"/>
            <a:ext cx="1588" cy="1685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84" name="Freeform 216">
            <a:extLst>
              <a:ext uri="{FF2B5EF4-FFF2-40B4-BE49-F238E27FC236}">
                <a16:creationId xmlns:a16="http://schemas.microsoft.com/office/drawing/2014/main" id="{5815B361-E7DB-43D5-AAE2-70E3BDE48672}"/>
              </a:ext>
            </a:extLst>
          </p:cNvPr>
          <p:cNvSpPr>
            <a:spLocks/>
          </p:cNvSpPr>
          <p:nvPr/>
        </p:nvSpPr>
        <p:spPr bwMode="auto">
          <a:xfrm>
            <a:off x="2741613" y="4459288"/>
            <a:ext cx="3657600" cy="1069975"/>
          </a:xfrm>
          <a:custGeom>
            <a:avLst/>
            <a:gdLst>
              <a:gd name="T0" fmla="*/ 44 w 2878"/>
              <a:gd name="T1" fmla="*/ 860 h 860"/>
              <a:gd name="T2" fmla="*/ 88 w 2878"/>
              <a:gd name="T3" fmla="*/ 824 h 860"/>
              <a:gd name="T4" fmla="*/ 139 w 2878"/>
              <a:gd name="T5" fmla="*/ 809 h 860"/>
              <a:gd name="T6" fmla="*/ 182 w 2878"/>
              <a:gd name="T7" fmla="*/ 794 h 860"/>
              <a:gd name="T8" fmla="*/ 233 w 2878"/>
              <a:gd name="T9" fmla="*/ 765 h 860"/>
              <a:gd name="T10" fmla="*/ 284 w 2878"/>
              <a:gd name="T11" fmla="*/ 707 h 860"/>
              <a:gd name="T12" fmla="*/ 328 w 2878"/>
              <a:gd name="T13" fmla="*/ 663 h 860"/>
              <a:gd name="T14" fmla="*/ 379 w 2878"/>
              <a:gd name="T15" fmla="*/ 641 h 860"/>
              <a:gd name="T16" fmla="*/ 423 w 2878"/>
              <a:gd name="T17" fmla="*/ 583 h 860"/>
              <a:gd name="T18" fmla="*/ 474 w 2878"/>
              <a:gd name="T19" fmla="*/ 488 h 860"/>
              <a:gd name="T20" fmla="*/ 525 w 2878"/>
              <a:gd name="T21" fmla="*/ 415 h 860"/>
              <a:gd name="T22" fmla="*/ 568 w 2878"/>
              <a:gd name="T23" fmla="*/ 321 h 860"/>
              <a:gd name="T24" fmla="*/ 619 w 2878"/>
              <a:gd name="T25" fmla="*/ 182 h 860"/>
              <a:gd name="T26" fmla="*/ 663 w 2878"/>
              <a:gd name="T27" fmla="*/ 58 h 860"/>
              <a:gd name="T28" fmla="*/ 714 w 2878"/>
              <a:gd name="T29" fmla="*/ 7 h 860"/>
              <a:gd name="T30" fmla="*/ 765 w 2878"/>
              <a:gd name="T31" fmla="*/ 0 h 860"/>
              <a:gd name="T32" fmla="*/ 809 w 2878"/>
              <a:gd name="T33" fmla="*/ 29 h 860"/>
              <a:gd name="T34" fmla="*/ 860 w 2878"/>
              <a:gd name="T35" fmla="*/ 109 h 860"/>
              <a:gd name="T36" fmla="*/ 911 w 2878"/>
              <a:gd name="T37" fmla="*/ 204 h 860"/>
              <a:gd name="T38" fmla="*/ 955 w 2878"/>
              <a:gd name="T39" fmla="*/ 277 h 860"/>
              <a:gd name="T40" fmla="*/ 1006 w 2878"/>
              <a:gd name="T41" fmla="*/ 335 h 860"/>
              <a:gd name="T42" fmla="*/ 1049 w 2878"/>
              <a:gd name="T43" fmla="*/ 401 h 860"/>
              <a:gd name="T44" fmla="*/ 1100 w 2878"/>
              <a:gd name="T45" fmla="*/ 459 h 860"/>
              <a:gd name="T46" fmla="*/ 1151 w 2878"/>
              <a:gd name="T47" fmla="*/ 517 h 860"/>
              <a:gd name="T48" fmla="*/ 1195 w 2878"/>
              <a:gd name="T49" fmla="*/ 576 h 860"/>
              <a:gd name="T50" fmla="*/ 1246 w 2878"/>
              <a:gd name="T51" fmla="*/ 634 h 860"/>
              <a:gd name="T52" fmla="*/ 1290 w 2878"/>
              <a:gd name="T53" fmla="*/ 692 h 860"/>
              <a:gd name="T54" fmla="*/ 1341 w 2878"/>
              <a:gd name="T55" fmla="*/ 743 h 860"/>
              <a:gd name="T56" fmla="*/ 1392 w 2878"/>
              <a:gd name="T57" fmla="*/ 780 h 860"/>
              <a:gd name="T58" fmla="*/ 1435 w 2878"/>
              <a:gd name="T59" fmla="*/ 809 h 860"/>
              <a:gd name="T60" fmla="*/ 1486 w 2878"/>
              <a:gd name="T61" fmla="*/ 816 h 860"/>
              <a:gd name="T62" fmla="*/ 1530 w 2878"/>
              <a:gd name="T63" fmla="*/ 809 h 860"/>
              <a:gd name="T64" fmla="*/ 1581 w 2878"/>
              <a:gd name="T65" fmla="*/ 794 h 860"/>
              <a:gd name="T66" fmla="*/ 1632 w 2878"/>
              <a:gd name="T67" fmla="*/ 780 h 860"/>
              <a:gd name="T68" fmla="*/ 1676 w 2878"/>
              <a:gd name="T69" fmla="*/ 773 h 860"/>
              <a:gd name="T70" fmla="*/ 1727 w 2878"/>
              <a:gd name="T71" fmla="*/ 758 h 860"/>
              <a:gd name="T72" fmla="*/ 1771 w 2878"/>
              <a:gd name="T73" fmla="*/ 751 h 860"/>
              <a:gd name="T74" fmla="*/ 1822 w 2878"/>
              <a:gd name="T75" fmla="*/ 743 h 860"/>
              <a:gd name="T76" fmla="*/ 1873 w 2878"/>
              <a:gd name="T77" fmla="*/ 743 h 860"/>
              <a:gd name="T78" fmla="*/ 1916 w 2878"/>
              <a:gd name="T79" fmla="*/ 743 h 860"/>
              <a:gd name="T80" fmla="*/ 1967 w 2878"/>
              <a:gd name="T81" fmla="*/ 743 h 860"/>
              <a:gd name="T82" fmla="*/ 2011 w 2878"/>
              <a:gd name="T83" fmla="*/ 758 h 860"/>
              <a:gd name="T84" fmla="*/ 2062 w 2878"/>
              <a:gd name="T85" fmla="*/ 765 h 860"/>
              <a:gd name="T86" fmla="*/ 2113 w 2878"/>
              <a:gd name="T87" fmla="*/ 780 h 860"/>
              <a:gd name="T88" fmla="*/ 2157 w 2878"/>
              <a:gd name="T89" fmla="*/ 794 h 860"/>
              <a:gd name="T90" fmla="*/ 2208 w 2878"/>
              <a:gd name="T91" fmla="*/ 809 h 860"/>
              <a:gd name="T92" fmla="*/ 2259 w 2878"/>
              <a:gd name="T93" fmla="*/ 816 h 860"/>
              <a:gd name="T94" fmla="*/ 2302 w 2878"/>
              <a:gd name="T95" fmla="*/ 831 h 860"/>
              <a:gd name="T96" fmla="*/ 2353 w 2878"/>
              <a:gd name="T97" fmla="*/ 838 h 860"/>
              <a:gd name="T98" fmla="*/ 2397 w 2878"/>
              <a:gd name="T99" fmla="*/ 845 h 860"/>
              <a:gd name="T100" fmla="*/ 2448 w 2878"/>
              <a:gd name="T101" fmla="*/ 831 h 860"/>
              <a:gd name="T102" fmla="*/ 2499 w 2878"/>
              <a:gd name="T103" fmla="*/ 853 h 860"/>
              <a:gd name="T104" fmla="*/ 2543 w 2878"/>
              <a:gd name="T105" fmla="*/ 853 h 860"/>
              <a:gd name="T106" fmla="*/ 2594 w 2878"/>
              <a:gd name="T107" fmla="*/ 853 h 860"/>
              <a:gd name="T108" fmla="*/ 2638 w 2878"/>
              <a:gd name="T109" fmla="*/ 853 h 860"/>
              <a:gd name="T110" fmla="*/ 2689 w 2878"/>
              <a:gd name="T111" fmla="*/ 860 h 860"/>
              <a:gd name="T112" fmla="*/ 2740 w 2878"/>
              <a:gd name="T113" fmla="*/ 853 h 860"/>
              <a:gd name="T114" fmla="*/ 2783 w 2878"/>
              <a:gd name="T115" fmla="*/ 853 h 860"/>
              <a:gd name="T116" fmla="*/ 2834 w 2878"/>
              <a:gd name="T117" fmla="*/ 853 h 860"/>
              <a:gd name="T118" fmla="*/ 2878 w 2878"/>
              <a:gd name="T119" fmla="*/ 853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8" h="860">
                <a:moveTo>
                  <a:pt x="0" y="845"/>
                </a:moveTo>
                <a:lnTo>
                  <a:pt x="15" y="853"/>
                </a:lnTo>
                <a:lnTo>
                  <a:pt x="22" y="853"/>
                </a:lnTo>
                <a:lnTo>
                  <a:pt x="29" y="853"/>
                </a:lnTo>
                <a:lnTo>
                  <a:pt x="44" y="860"/>
                </a:lnTo>
                <a:lnTo>
                  <a:pt x="51" y="860"/>
                </a:lnTo>
                <a:lnTo>
                  <a:pt x="58" y="853"/>
                </a:lnTo>
                <a:lnTo>
                  <a:pt x="73" y="845"/>
                </a:lnTo>
                <a:lnTo>
                  <a:pt x="80" y="838"/>
                </a:lnTo>
                <a:lnTo>
                  <a:pt x="88" y="824"/>
                </a:lnTo>
                <a:lnTo>
                  <a:pt x="102" y="816"/>
                </a:lnTo>
                <a:lnTo>
                  <a:pt x="109" y="816"/>
                </a:lnTo>
                <a:lnTo>
                  <a:pt x="117" y="816"/>
                </a:lnTo>
                <a:lnTo>
                  <a:pt x="124" y="809"/>
                </a:lnTo>
                <a:lnTo>
                  <a:pt x="139" y="809"/>
                </a:lnTo>
                <a:lnTo>
                  <a:pt x="146" y="809"/>
                </a:lnTo>
                <a:lnTo>
                  <a:pt x="153" y="809"/>
                </a:lnTo>
                <a:lnTo>
                  <a:pt x="168" y="802"/>
                </a:lnTo>
                <a:lnTo>
                  <a:pt x="175" y="802"/>
                </a:lnTo>
                <a:lnTo>
                  <a:pt x="182" y="794"/>
                </a:lnTo>
                <a:lnTo>
                  <a:pt x="197" y="794"/>
                </a:lnTo>
                <a:lnTo>
                  <a:pt x="204" y="787"/>
                </a:lnTo>
                <a:lnTo>
                  <a:pt x="211" y="780"/>
                </a:lnTo>
                <a:lnTo>
                  <a:pt x="226" y="773"/>
                </a:lnTo>
                <a:lnTo>
                  <a:pt x="233" y="765"/>
                </a:lnTo>
                <a:lnTo>
                  <a:pt x="241" y="751"/>
                </a:lnTo>
                <a:lnTo>
                  <a:pt x="255" y="743"/>
                </a:lnTo>
                <a:lnTo>
                  <a:pt x="262" y="729"/>
                </a:lnTo>
                <a:lnTo>
                  <a:pt x="270" y="714"/>
                </a:lnTo>
                <a:lnTo>
                  <a:pt x="284" y="707"/>
                </a:lnTo>
                <a:lnTo>
                  <a:pt x="292" y="700"/>
                </a:lnTo>
                <a:lnTo>
                  <a:pt x="299" y="685"/>
                </a:lnTo>
                <a:lnTo>
                  <a:pt x="313" y="678"/>
                </a:lnTo>
                <a:lnTo>
                  <a:pt x="321" y="671"/>
                </a:lnTo>
                <a:lnTo>
                  <a:pt x="328" y="663"/>
                </a:lnTo>
                <a:lnTo>
                  <a:pt x="343" y="656"/>
                </a:lnTo>
                <a:lnTo>
                  <a:pt x="350" y="656"/>
                </a:lnTo>
                <a:lnTo>
                  <a:pt x="357" y="649"/>
                </a:lnTo>
                <a:lnTo>
                  <a:pt x="372" y="641"/>
                </a:lnTo>
                <a:lnTo>
                  <a:pt x="379" y="641"/>
                </a:lnTo>
                <a:lnTo>
                  <a:pt x="386" y="634"/>
                </a:lnTo>
                <a:lnTo>
                  <a:pt x="394" y="627"/>
                </a:lnTo>
                <a:lnTo>
                  <a:pt x="408" y="612"/>
                </a:lnTo>
                <a:lnTo>
                  <a:pt x="415" y="598"/>
                </a:lnTo>
                <a:lnTo>
                  <a:pt x="423" y="583"/>
                </a:lnTo>
                <a:lnTo>
                  <a:pt x="437" y="568"/>
                </a:lnTo>
                <a:lnTo>
                  <a:pt x="445" y="547"/>
                </a:lnTo>
                <a:lnTo>
                  <a:pt x="452" y="525"/>
                </a:lnTo>
                <a:lnTo>
                  <a:pt x="466" y="510"/>
                </a:lnTo>
                <a:lnTo>
                  <a:pt x="474" y="488"/>
                </a:lnTo>
                <a:lnTo>
                  <a:pt x="481" y="474"/>
                </a:lnTo>
                <a:lnTo>
                  <a:pt x="496" y="459"/>
                </a:lnTo>
                <a:lnTo>
                  <a:pt x="503" y="445"/>
                </a:lnTo>
                <a:lnTo>
                  <a:pt x="510" y="430"/>
                </a:lnTo>
                <a:lnTo>
                  <a:pt x="525" y="415"/>
                </a:lnTo>
                <a:lnTo>
                  <a:pt x="532" y="401"/>
                </a:lnTo>
                <a:lnTo>
                  <a:pt x="539" y="386"/>
                </a:lnTo>
                <a:lnTo>
                  <a:pt x="554" y="364"/>
                </a:lnTo>
                <a:lnTo>
                  <a:pt x="561" y="343"/>
                </a:lnTo>
                <a:lnTo>
                  <a:pt x="568" y="321"/>
                </a:lnTo>
                <a:lnTo>
                  <a:pt x="583" y="299"/>
                </a:lnTo>
                <a:lnTo>
                  <a:pt x="590" y="270"/>
                </a:lnTo>
                <a:lnTo>
                  <a:pt x="598" y="241"/>
                </a:lnTo>
                <a:lnTo>
                  <a:pt x="612" y="211"/>
                </a:lnTo>
                <a:lnTo>
                  <a:pt x="619" y="182"/>
                </a:lnTo>
                <a:lnTo>
                  <a:pt x="627" y="153"/>
                </a:lnTo>
                <a:lnTo>
                  <a:pt x="641" y="124"/>
                </a:lnTo>
                <a:lnTo>
                  <a:pt x="649" y="95"/>
                </a:lnTo>
                <a:lnTo>
                  <a:pt x="656" y="73"/>
                </a:lnTo>
                <a:lnTo>
                  <a:pt x="663" y="58"/>
                </a:lnTo>
                <a:lnTo>
                  <a:pt x="678" y="44"/>
                </a:lnTo>
                <a:lnTo>
                  <a:pt x="685" y="29"/>
                </a:lnTo>
                <a:lnTo>
                  <a:pt x="692" y="22"/>
                </a:lnTo>
                <a:lnTo>
                  <a:pt x="707" y="15"/>
                </a:lnTo>
                <a:lnTo>
                  <a:pt x="714" y="7"/>
                </a:lnTo>
                <a:lnTo>
                  <a:pt x="721" y="0"/>
                </a:lnTo>
                <a:lnTo>
                  <a:pt x="736" y="0"/>
                </a:lnTo>
                <a:lnTo>
                  <a:pt x="743" y="0"/>
                </a:lnTo>
                <a:lnTo>
                  <a:pt x="751" y="0"/>
                </a:lnTo>
                <a:lnTo>
                  <a:pt x="765" y="0"/>
                </a:lnTo>
                <a:lnTo>
                  <a:pt x="772" y="0"/>
                </a:lnTo>
                <a:lnTo>
                  <a:pt x="780" y="7"/>
                </a:lnTo>
                <a:lnTo>
                  <a:pt x="794" y="7"/>
                </a:lnTo>
                <a:lnTo>
                  <a:pt x="802" y="15"/>
                </a:lnTo>
                <a:lnTo>
                  <a:pt x="809" y="29"/>
                </a:lnTo>
                <a:lnTo>
                  <a:pt x="823" y="37"/>
                </a:lnTo>
                <a:lnTo>
                  <a:pt x="831" y="51"/>
                </a:lnTo>
                <a:lnTo>
                  <a:pt x="838" y="73"/>
                </a:lnTo>
                <a:lnTo>
                  <a:pt x="853" y="88"/>
                </a:lnTo>
                <a:lnTo>
                  <a:pt x="860" y="109"/>
                </a:lnTo>
                <a:lnTo>
                  <a:pt x="867" y="124"/>
                </a:lnTo>
                <a:lnTo>
                  <a:pt x="882" y="146"/>
                </a:lnTo>
                <a:lnTo>
                  <a:pt x="889" y="168"/>
                </a:lnTo>
                <a:lnTo>
                  <a:pt x="896" y="182"/>
                </a:lnTo>
                <a:lnTo>
                  <a:pt x="911" y="204"/>
                </a:lnTo>
                <a:lnTo>
                  <a:pt x="918" y="219"/>
                </a:lnTo>
                <a:lnTo>
                  <a:pt x="925" y="233"/>
                </a:lnTo>
                <a:lnTo>
                  <a:pt x="933" y="248"/>
                </a:lnTo>
                <a:lnTo>
                  <a:pt x="947" y="262"/>
                </a:lnTo>
                <a:lnTo>
                  <a:pt x="955" y="277"/>
                </a:lnTo>
                <a:lnTo>
                  <a:pt x="962" y="292"/>
                </a:lnTo>
                <a:lnTo>
                  <a:pt x="976" y="299"/>
                </a:lnTo>
                <a:lnTo>
                  <a:pt x="984" y="313"/>
                </a:lnTo>
                <a:lnTo>
                  <a:pt x="991" y="321"/>
                </a:lnTo>
                <a:lnTo>
                  <a:pt x="1006" y="335"/>
                </a:lnTo>
                <a:lnTo>
                  <a:pt x="1013" y="350"/>
                </a:lnTo>
                <a:lnTo>
                  <a:pt x="1020" y="357"/>
                </a:lnTo>
                <a:lnTo>
                  <a:pt x="1035" y="372"/>
                </a:lnTo>
                <a:lnTo>
                  <a:pt x="1042" y="386"/>
                </a:lnTo>
                <a:lnTo>
                  <a:pt x="1049" y="401"/>
                </a:lnTo>
                <a:lnTo>
                  <a:pt x="1064" y="415"/>
                </a:lnTo>
                <a:lnTo>
                  <a:pt x="1071" y="423"/>
                </a:lnTo>
                <a:lnTo>
                  <a:pt x="1078" y="437"/>
                </a:lnTo>
                <a:lnTo>
                  <a:pt x="1093" y="452"/>
                </a:lnTo>
                <a:lnTo>
                  <a:pt x="1100" y="459"/>
                </a:lnTo>
                <a:lnTo>
                  <a:pt x="1108" y="474"/>
                </a:lnTo>
                <a:lnTo>
                  <a:pt x="1122" y="488"/>
                </a:lnTo>
                <a:lnTo>
                  <a:pt x="1129" y="496"/>
                </a:lnTo>
                <a:lnTo>
                  <a:pt x="1137" y="510"/>
                </a:lnTo>
                <a:lnTo>
                  <a:pt x="1151" y="517"/>
                </a:lnTo>
                <a:lnTo>
                  <a:pt x="1159" y="532"/>
                </a:lnTo>
                <a:lnTo>
                  <a:pt x="1166" y="539"/>
                </a:lnTo>
                <a:lnTo>
                  <a:pt x="1180" y="554"/>
                </a:lnTo>
                <a:lnTo>
                  <a:pt x="1188" y="561"/>
                </a:lnTo>
                <a:lnTo>
                  <a:pt x="1195" y="576"/>
                </a:lnTo>
                <a:lnTo>
                  <a:pt x="1202" y="583"/>
                </a:lnTo>
                <a:lnTo>
                  <a:pt x="1217" y="598"/>
                </a:lnTo>
                <a:lnTo>
                  <a:pt x="1224" y="612"/>
                </a:lnTo>
                <a:lnTo>
                  <a:pt x="1231" y="619"/>
                </a:lnTo>
                <a:lnTo>
                  <a:pt x="1246" y="634"/>
                </a:lnTo>
                <a:lnTo>
                  <a:pt x="1253" y="649"/>
                </a:lnTo>
                <a:lnTo>
                  <a:pt x="1261" y="656"/>
                </a:lnTo>
                <a:lnTo>
                  <a:pt x="1275" y="671"/>
                </a:lnTo>
                <a:lnTo>
                  <a:pt x="1282" y="678"/>
                </a:lnTo>
                <a:lnTo>
                  <a:pt x="1290" y="692"/>
                </a:lnTo>
                <a:lnTo>
                  <a:pt x="1304" y="700"/>
                </a:lnTo>
                <a:lnTo>
                  <a:pt x="1312" y="714"/>
                </a:lnTo>
                <a:lnTo>
                  <a:pt x="1319" y="722"/>
                </a:lnTo>
                <a:lnTo>
                  <a:pt x="1333" y="736"/>
                </a:lnTo>
                <a:lnTo>
                  <a:pt x="1341" y="743"/>
                </a:lnTo>
                <a:lnTo>
                  <a:pt x="1348" y="751"/>
                </a:lnTo>
                <a:lnTo>
                  <a:pt x="1363" y="758"/>
                </a:lnTo>
                <a:lnTo>
                  <a:pt x="1370" y="765"/>
                </a:lnTo>
                <a:lnTo>
                  <a:pt x="1377" y="773"/>
                </a:lnTo>
                <a:lnTo>
                  <a:pt x="1392" y="780"/>
                </a:lnTo>
                <a:lnTo>
                  <a:pt x="1399" y="787"/>
                </a:lnTo>
                <a:lnTo>
                  <a:pt x="1406" y="794"/>
                </a:lnTo>
                <a:lnTo>
                  <a:pt x="1421" y="802"/>
                </a:lnTo>
                <a:lnTo>
                  <a:pt x="1428" y="802"/>
                </a:lnTo>
                <a:lnTo>
                  <a:pt x="1435" y="809"/>
                </a:lnTo>
                <a:lnTo>
                  <a:pt x="1450" y="809"/>
                </a:lnTo>
                <a:lnTo>
                  <a:pt x="1457" y="816"/>
                </a:lnTo>
                <a:lnTo>
                  <a:pt x="1465" y="816"/>
                </a:lnTo>
                <a:lnTo>
                  <a:pt x="1472" y="816"/>
                </a:lnTo>
                <a:lnTo>
                  <a:pt x="1486" y="816"/>
                </a:lnTo>
                <a:lnTo>
                  <a:pt x="1494" y="816"/>
                </a:lnTo>
                <a:lnTo>
                  <a:pt x="1501" y="816"/>
                </a:lnTo>
                <a:lnTo>
                  <a:pt x="1516" y="816"/>
                </a:lnTo>
                <a:lnTo>
                  <a:pt x="1523" y="809"/>
                </a:lnTo>
                <a:lnTo>
                  <a:pt x="1530" y="809"/>
                </a:lnTo>
                <a:lnTo>
                  <a:pt x="1545" y="809"/>
                </a:lnTo>
                <a:lnTo>
                  <a:pt x="1552" y="802"/>
                </a:lnTo>
                <a:lnTo>
                  <a:pt x="1559" y="802"/>
                </a:lnTo>
                <a:lnTo>
                  <a:pt x="1574" y="802"/>
                </a:lnTo>
                <a:lnTo>
                  <a:pt x="1581" y="794"/>
                </a:lnTo>
                <a:lnTo>
                  <a:pt x="1588" y="794"/>
                </a:lnTo>
                <a:lnTo>
                  <a:pt x="1603" y="787"/>
                </a:lnTo>
                <a:lnTo>
                  <a:pt x="1610" y="787"/>
                </a:lnTo>
                <a:lnTo>
                  <a:pt x="1618" y="780"/>
                </a:lnTo>
                <a:lnTo>
                  <a:pt x="1632" y="780"/>
                </a:lnTo>
                <a:lnTo>
                  <a:pt x="1639" y="780"/>
                </a:lnTo>
                <a:lnTo>
                  <a:pt x="1647" y="780"/>
                </a:lnTo>
                <a:lnTo>
                  <a:pt x="1661" y="773"/>
                </a:lnTo>
                <a:lnTo>
                  <a:pt x="1669" y="773"/>
                </a:lnTo>
                <a:lnTo>
                  <a:pt x="1676" y="773"/>
                </a:lnTo>
                <a:lnTo>
                  <a:pt x="1690" y="765"/>
                </a:lnTo>
                <a:lnTo>
                  <a:pt x="1698" y="765"/>
                </a:lnTo>
                <a:lnTo>
                  <a:pt x="1705" y="758"/>
                </a:lnTo>
                <a:lnTo>
                  <a:pt x="1720" y="758"/>
                </a:lnTo>
                <a:lnTo>
                  <a:pt x="1727" y="758"/>
                </a:lnTo>
                <a:lnTo>
                  <a:pt x="1734" y="758"/>
                </a:lnTo>
                <a:lnTo>
                  <a:pt x="1741" y="751"/>
                </a:lnTo>
                <a:lnTo>
                  <a:pt x="1756" y="751"/>
                </a:lnTo>
                <a:lnTo>
                  <a:pt x="1763" y="751"/>
                </a:lnTo>
                <a:lnTo>
                  <a:pt x="1771" y="751"/>
                </a:lnTo>
                <a:lnTo>
                  <a:pt x="1785" y="751"/>
                </a:lnTo>
                <a:lnTo>
                  <a:pt x="1792" y="743"/>
                </a:lnTo>
                <a:lnTo>
                  <a:pt x="1800" y="743"/>
                </a:lnTo>
                <a:lnTo>
                  <a:pt x="1814" y="743"/>
                </a:lnTo>
                <a:lnTo>
                  <a:pt x="1822" y="743"/>
                </a:lnTo>
                <a:lnTo>
                  <a:pt x="1829" y="751"/>
                </a:lnTo>
                <a:lnTo>
                  <a:pt x="1843" y="751"/>
                </a:lnTo>
                <a:lnTo>
                  <a:pt x="1851" y="751"/>
                </a:lnTo>
                <a:lnTo>
                  <a:pt x="1858" y="743"/>
                </a:lnTo>
                <a:lnTo>
                  <a:pt x="1873" y="743"/>
                </a:lnTo>
                <a:lnTo>
                  <a:pt x="1880" y="743"/>
                </a:lnTo>
                <a:lnTo>
                  <a:pt x="1887" y="743"/>
                </a:lnTo>
                <a:lnTo>
                  <a:pt x="1902" y="743"/>
                </a:lnTo>
                <a:lnTo>
                  <a:pt x="1909" y="743"/>
                </a:lnTo>
                <a:lnTo>
                  <a:pt x="1916" y="743"/>
                </a:lnTo>
                <a:lnTo>
                  <a:pt x="1931" y="743"/>
                </a:lnTo>
                <a:lnTo>
                  <a:pt x="1938" y="743"/>
                </a:lnTo>
                <a:lnTo>
                  <a:pt x="1945" y="743"/>
                </a:lnTo>
                <a:lnTo>
                  <a:pt x="1960" y="743"/>
                </a:lnTo>
                <a:lnTo>
                  <a:pt x="1967" y="743"/>
                </a:lnTo>
                <a:lnTo>
                  <a:pt x="1975" y="751"/>
                </a:lnTo>
                <a:lnTo>
                  <a:pt x="1989" y="751"/>
                </a:lnTo>
                <a:lnTo>
                  <a:pt x="1996" y="751"/>
                </a:lnTo>
                <a:lnTo>
                  <a:pt x="2004" y="751"/>
                </a:lnTo>
                <a:lnTo>
                  <a:pt x="2011" y="758"/>
                </a:lnTo>
                <a:lnTo>
                  <a:pt x="2026" y="758"/>
                </a:lnTo>
                <a:lnTo>
                  <a:pt x="2033" y="758"/>
                </a:lnTo>
                <a:lnTo>
                  <a:pt x="2040" y="765"/>
                </a:lnTo>
                <a:lnTo>
                  <a:pt x="2055" y="765"/>
                </a:lnTo>
                <a:lnTo>
                  <a:pt x="2062" y="765"/>
                </a:lnTo>
                <a:lnTo>
                  <a:pt x="2069" y="765"/>
                </a:lnTo>
                <a:lnTo>
                  <a:pt x="2084" y="773"/>
                </a:lnTo>
                <a:lnTo>
                  <a:pt x="2091" y="773"/>
                </a:lnTo>
                <a:lnTo>
                  <a:pt x="2098" y="780"/>
                </a:lnTo>
                <a:lnTo>
                  <a:pt x="2113" y="780"/>
                </a:lnTo>
                <a:lnTo>
                  <a:pt x="2120" y="787"/>
                </a:lnTo>
                <a:lnTo>
                  <a:pt x="2128" y="787"/>
                </a:lnTo>
                <a:lnTo>
                  <a:pt x="2142" y="787"/>
                </a:lnTo>
                <a:lnTo>
                  <a:pt x="2149" y="794"/>
                </a:lnTo>
                <a:lnTo>
                  <a:pt x="2157" y="794"/>
                </a:lnTo>
                <a:lnTo>
                  <a:pt x="2171" y="794"/>
                </a:lnTo>
                <a:lnTo>
                  <a:pt x="2179" y="794"/>
                </a:lnTo>
                <a:lnTo>
                  <a:pt x="2186" y="802"/>
                </a:lnTo>
                <a:lnTo>
                  <a:pt x="2200" y="802"/>
                </a:lnTo>
                <a:lnTo>
                  <a:pt x="2208" y="809"/>
                </a:lnTo>
                <a:lnTo>
                  <a:pt x="2215" y="809"/>
                </a:lnTo>
                <a:lnTo>
                  <a:pt x="2230" y="809"/>
                </a:lnTo>
                <a:lnTo>
                  <a:pt x="2237" y="816"/>
                </a:lnTo>
                <a:lnTo>
                  <a:pt x="2244" y="816"/>
                </a:lnTo>
                <a:lnTo>
                  <a:pt x="2259" y="816"/>
                </a:lnTo>
                <a:lnTo>
                  <a:pt x="2266" y="816"/>
                </a:lnTo>
                <a:lnTo>
                  <a:pt x="2273" y="816"/>
                </a:lnTo>
                <a:lnTo>
                  <a:pt x="2281" y="824"/>
                </a:lnTo>
                <a:lnTo>
                  <a:pt x="2295" y="824"/>
                </a:lnTo>
                <a:lnTo>
                  <a:pt x="2302" y="831"/>
                </a:lnTo>
                <a:lnTo>
                  <a:pt x="2310" y="831"/>
                </a:lnTo>
                <a:lnTo>
                  <a:pt x="2324" y="831"/>
                </a:lnTo>
                <a:lnTo>
                  <a:pt x="2332" y="831"/>
                </a:lnTo>
                <a:lnTo>
                  <a:pt x="2339" y="831"/>
                </a:lnTo>
                <a:lnTo>
                  <a:pt x="2353" y="838"/>
                </a:lnTo>
                <a:lnTo>
                  <a:pt x="2361" y="838"/>
                </a:lnTo>
                <a:lnTo>
                  <a:pt x="2368" y="838"/>
                </a:lnTo>
                <a:lnTo>
                  <a:pt x="2383" y="838"/>
                </a:lnTo>
                <a:lnTo>
                  <a:pt x="2390" y="845"/>
                </a:lnTo>
                <a:lnTo>
                  <a:pt x="2397" y="845"/>
                </a:lnTo>
                <a:lnTo>
                  <a:pt x="2412" y="845"/>
                </a:lnTo>
                <a:lnTo>
                  <a:pt x="2419" y="845"/>
                </a:lnTo>
                <a:lnTo>
                  <a:pt x="2426" y="845"/>
                </a:lnTo>
                <a:lnTo>
                  <a:pt x="2441" y="838"/>
                </a:lnTo>
                <a:lnTo>
                  <a:pt x="2448" y="831"/>
                </a:lnTo>
                <a:lnTo>
                  <a:pt x="2455" y="838"/>
                </a:lnTo>
                <a:lnTo>
                  <a:pt x="2470" y="845"/>
                </a:lnTo>
                <a:lnTo>
                  <a:pt x="2477" y="845"/>
                </a:lnTo>
                <a:lnTo>
                  <a:pt x="2485" y="845"/>
                </a:lnTo>
                <a:lnTo>
                  <a:pt x="2499" y="853"/>
                </a:lnTo>
                <a:lnTo>
                  <a:pt x="2506" y="853"/>
                </a:lnTo>
                <a:lnTo>
                  <a:pt x="2514" y="853"/>
                </a:lnTo>
                <a:lnTo>
                  <a:pt x="2528" y="853"/>
                </a:lnTo>
                <a:lnTo>
                  <a:pt x="2536" y="853"/>
                </a:lnTo>
                <a:lnTo>
                  <a:pt x="2543" y="853"/>
                </a:lnTo>
                <a:lnTo>
                  <a:pt x="2550" y="853"/>
                </a:lnTo>
                <a:lnTo>
                  <a:pt x="2565" y="853"/>
                </a:lnTo>
                <a:lnTo>
                  <a:pt x="2572" y="853"/>
                </a:lnTo>
                <a:lnTo>
                  <a:pt x="2579" y="853"/>
                </a:lnTo>
                <a:lnTo>
                  <a:pt x="2594" y="853"/>
                </a:lnTo>
                <a:lnTo>
                  <a:pt x="2601" y="853"/>
                </a:lnTo>
                <a:lnTo>
                  <a:pt x="2608" y="853"/>
                </a:lnTo>
                <a:lnTo>
                  <a:pt x="2623" y="853"/>
                </a:lnTo>
                <a:lnTo>
                  <a:pt x="2630" y="853"/>
                </a:lnTo>
                <a:lnTo>
                  <a:pt x="2638" y="853"/>
                </a:lnTo>
                <a:lnTo>
                  <a:pt x="2652" y="853"/>
                </a:lnTo>
                <a:lnTo>
                  <a:pt x="2659" y="853"/>
                </a:lnTo>
                <a:lnTo>
                  <a:pt x="2667" y="853"/>
                </a:lnTo>
                <a:lnTo>
                  <a:pt x="2681" y="860"/>
                </a:lnTo>
                <a:lnTo>
                  <a:pt x="2689" y="860"/>
                </a:lnTo>
                <a:lnTo>
                  <a:pt x="2696" y="860"/>
                </a:lnTo>
                <a:lnTo>
                  <a:pt x="2710" y="860"/>
                </a:lnTo>
                <a:lnTo>
                  <a:pt x="2718" y="853"/>
                </a:lnTo>
                <a:lnTo>
                  <a:pt x="2725" y="853"/>
                </a:lnTo>
                <a:lnTo>
                  <a:pt x="2740" y="853"/>
                </a:lnTo>
                <a:lnTo>
                  <a:pt x="2747" y="853"/>
                </a:lnTo>
                <a:lnTo>
                  <a:pt x="2754" y="853"/>
                </a:lnTo>
                <a:lnTo>
                  <a:pt x="2769" y="853"/>
                </a:lnTo>
                <a:lnTo>
                  <a:pt x="2776" y="853"/>
                </a:lnTo>
                <a:lnTo>
                  <a:pt x="2783" y="853"/>
                </a:lnTo>
                <a:lnTo>
                  <a:pt x="2798" y="853"/>
                </a:lnTo>
                <a:lnTo>
                  <a:pt x="2805" y="853"/>
                </a:lnTo>
                <a:lnTo>
                  <a:pt x="2812" y="853"/>
                </a:lnTo>
                <a:lnTo>
                  <a:pt x="2820" y="853"/>
                </a:lnTo>
                <a:lnTo>
                  <a:pt x="2834" y="853"/>
                </a:lnTo>
                <a:lnTo>
                  <a:pt x="2842" y="853"/>
                </a:lnTo>
                <a:lnTo>
                  <a:pt x="2849" y="853"/>
                </a:lnTo>
                <a:lnTo>
                  <a:pt x="2863" y="853"/>
                </a:lnTo>
                <a:lnTo>
                  <a:pt x="2871" y="853"/>
                </a:lnTo>
                <a:lnTo>
                  <a:pt x="2878" y="85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5" name="Freeform 217">
            <a:extLst>
              <a:ext uri="{FF2B5EF4-FFF2-40B4-BE49-F238E27FC236}">
                <a16:creationId xmlns:a16="http://schemas.microsoft.com/office/drawing/2014/main" id="{4B5B3A0D-A171-4E44-8854-4E6B2839F81F}"/>
              </a:ext>
            </a:extLst>
          </p:cNvPr>
          <p:cNvSpPr>
            <a:spLocks/>
          </p:cNvSpPr>
          <p:nvPr/>
        </p:nvSpPr>
        <p:spPr bwMode="auto">
          <a:xfrm>
            <a:off x="2741613" y="4632325"/>
            <a:ext cx="3657600" cy="896938"/>
          </a:xfrm>
          <a:custGeom>
            <a:avLst/>
            <a:gdLst>
              <a:gd name="T0" fmla="*/ 44 w 2878"/>
              <a:gd name="T1" fmla="*/ 575 h 721"/>
              <a:gd name="T2" fmla="*/ 88 w 2878"/>
              <a:gd name="T3" fmla="*/ 692 h 721"/>
              <a:gd name="T4" fmla="*/ 139 w 2878"/>
              <a:gd name="T5" fmla="*/ 677 h 721"/>
              <a:gd name="T6" fmla="*/ 182 w 2878"/>
              <a:gd name="T7" fmla="*/ 663 h 721"/>
              <a:gd name="T8" fmla="*/ 233 w 2878"/>
              <a:gd name="T9" fmla="*/ 626 h 721"/>
              <a:gd name="T10" fmla="*/ 284 w 2878"/>
              <a:gd name="T11" fmla="*/ 590 h 721"/>
              <a:gd name="T12" fmla="*/ 328 w 2878"/>
              <a:gd name="T13" fmla="*/ 546 h 721"/>
              <a:gd name="T14" fmla="*/ 379 w 2878"/>
              <a:gd name="T15" fmla="*/ 510 h 721"/>
              <a:gd name="T16" fmla="*/ 423 w 2878"/>
              <a:gd name="T17" fmla="*/ 473 h 721"/>
              <a:gd name="T18" fmla="*/ 474 w 2878"/>
              <a:gd name="T19" fmla="*/ 408 h 721"/>
              <a:gd name="T20" fmla="*/ 525 w 2878"/>
              <a:gd name="T21" fmla="*/ 342 h 721"/>
              <a:gd name="T22" fmla="*/ 568 w 2878"/>
              <a:gd name="T23" fmla="*/ 262 h 721"/>
              <a:gd name="T24" fmla="*/ 619 w 2878"/>
              <a:gd name="T25" fmla="*/ 160 h 721"/>
              <a:gd name="T26" fmla="*/ 663 w 2878"/>
              <a:gd name="T27" fmla="*/ 72 h 721"/>
              <a:gd name="T28" fmla="*/ 714 w 2878"/>
              <a:gd name="T29" fmla="*/ 14 h 721"/>
              <a:gd name="T30" fmla="*/ 765 w 2878"/>
              <a:gd name="T31" fmla="*/ 7 h 721"/>
              <a:gd name="T32" fmla="*/ 809 w 2878"/>
              <a:gd name="T33" fmla="*/ 43 h 721"/>
              <a:gd name="T34" fmla="*/ 860 w 2878"/>
              <a:gd name="T35" fmla="*/ 116 h 721"/>
              <a:gd name="T36" fmla="*/ 911 w 2878"/>
              <a:gd name="T37" fmla="*/ 189 h 721"/>
              <a:gd name="T38" fmla="*/ 955 w 2878"/>
              <a:gd name="T39" fmla="*/ 247 h 721"/>
              <a:gd name="T40" fmla="*/ 1006 w 2878"/>
              <a:gd name="T41" fmla="*/ 306 h 721"/>
              <a:gd name="T42" fmla="*/ 1049 w 2878"/>
              <a:gd name="T43" fmla="*/ 349 h 721"/>
              <a:gd name="T44" fmla="*/ 1100 w 2878"/>
              <a:gd name="T45" fmla="*/ 400 h 721"/>
              <a:gd name="T46" fmla="*/ 1151 w 2878"/>
              <a:gd name="T47" fmla="*/ 444 h 721"/>
              <a:gd name="T48" fmla="*/ 1195 w 2878"/>
              <a:gd name="T49" fmla="*/ 488 h 721"/>
              <a:gd name="T50" fmla="*/ 1246 w 2878"/>
              <a:gd name="T51" fmla="*/ 532 h 721"/>
              <a:gd name="T52" fmla="*/ 1290 w 2878"/>
              <a:gd name="T53" fmla="*/ 575 h 721"/>
              <a:gd name="T54" fmla="*/ 1341 w 2878"/>
              <a:gd name="T55" fmla="*/ 612 h 721"/>
              <a:gd name="T56" fmla="*/ 1392 w 2878"/>
              <a:gd name="T57" fmla="*/ 641 h 721"/>
              <a:gd name="T58" fmla="*/ 1435 w 2878"/>
              <a:gd name="T59" fmla="*/ 670 h 721"/>
              <a:gd name="T60" fmla="*/ 1486 w 2878"/>
              <a:gd name="T61" fmla="*/ 685 h 721"/>
              <a:gd name="T62" fmla="*/ 1530 w 2878"/>
              <a:gd name="T63" fmla="*/ 699 h 721"/>
              <a:gd name="T64" fmla="*/ 1581 w 2878"/>
              <a:gd name="T65" fmla="*/ 706 h 721"/>
              <a:gd name="T66" fmla="*/ 1632 w 2878"/>
              <a:gd name="T67" fmla="*/ 706 h 721"/>
              <a:gd name="T68" fmla="*/ 1676 w 2878"/>
              <a:gd name="T69" fmla="*/ 706 h 721"/>
              <a:gd name="T70" fmla="*/ 1727 w 2878"/>
              <a:gd name="T71" fmla="*/ 699 h 721"/>
              <a:gd name="T72" fmla="*/ 1771 w 2878"/>
              <a:gd name="T73" fmla="*/ 699 h 721"/>
              <a:gd name="T74" fmla="*/ 1822 w 2878"/>
              <a:gd name="T75" fmla="*/ 692 h 721"/>
              <a:gd name="T76" fmla="*/ 1873 w 2878"/>
              <a:gd name="T77" fmla="*/ 692 h 721"/>
              <a:gd name="T78" fmla="*/ 1916 w 2878"/>
              <a:gd name="T79" fmla="*/ 692 h 721"/>
              <a:gd name="T80" fmla="*/ 1967 w 2878"/>
              <a:gd name="T81" fmla="*/ 699 h 721"/>
              <a:gd name="T82" fmla="*/ 2011 w 2878"/>
              <a:gd name="T83" fmla="*/ 699 h 721"/>
              <a:gd name="T84" fmla="*/ 2062 w 2878"/>
              <a:gd name="T85" fmla="*/ 706 h 721"/>
              <a:gd name="T86" fmla="*/ 2113 w 2878"/>
              <a:gd name="T87" fmla="*/ 706 h 721"/>
              <a:gd name="T88" fmla="*/ 2157 w 2878"/>
              <a:gd name="T89" fmla="*/ 706 h 721"/>
              <a:gd name="T90" fmla="*/ 2208 w 2878"/>
              <a:gd name="T91" fmla="*/ 706 h 721"/>
              <a:gd name="T92" fmla="*/ 2259 w 2878"/>
              <a:gd name="T93" fmla="*/ 706 h 721"/>
              <a:gd name="T94" fmla="*/ 2302 w 2878"/>
              <a:gd name="T95" fmla="*/ 714 h 721"/>
              <a:gd name="T96" fmla="*/ 2353 w 2878"/>
              <a:gd name="T97" fmla="*/ 714 h 721"/>
              <a:gd name="T98" fmla="*/ 2397 w 2878"/>
              <a:gd name="T99" fmla="*/ 714 h 721"/>
              <a:gd name="T100" fmla="*/ 2448 w 2878"/>
              <a:gd name="T101" fmla="*/ 714 h 721"/>
              <a:gd name="T102" fmla="*/ 2499 w 2878"/>
              <a:gd name="T103" fmla="*/ 714 h 721"/>
              <a:gd name="T104" fmla="*/ 2543 w 2878"/>
              <a:gd name="T105" fmla="*/ 714 h 721"/>
              <a:gd name="T106" fmla="*/ 2594 w 2878"/>
              <a:gd name="T107" fmla="*/ 714 h 721"/>
              <a:gd name="T108" fmla="*/ 2638 w 2878"/>
              <a:gd name="T109" fmla="*/ 721 h 721"/>
              <a:gd name="T110" fmla="*/ 2689 w 2878"/>
              <a:gd name="T111" fmla="*/ 721 h 721"/>
              <a:gd name="T112" fmla="*/ 2740 w 2878"/>
              <a:gd name="T113" fmla="*/ 721 h 721"/>
              <a:gd name="T114" fmla="*/ 2783 w 2878"/>
              <a:gd name="T115" fmla="*/ 721 h 721"/>
              <a:gd name="T116" fmla="*/ 2834 w 2878"/>
              <a:gd name="T117" fmla="*/ 714 h 721"/>
              <a:gd name="T118" fmla="*/ 2878 w 2878"/>
              <a:gd name="T119" fmla="*/ 714 h 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8" h="721">
                <a:moveTo>
                  <a:pt x="0" y="306"/>
                </a:moveTo>
                <a:lnTo>
                  <a:pt x="15" y="335"/>
                </a:lnTo>
                <a:lnTo>
                  <a:pt x="22" y="437"/>
                </a:lnTo>
                <a:lnTo>
                  <a:pt x="29" y="517"/>
                </a:lnTo>
                <a:lnTo>
                  <a:pt x="44" y="575"/>
                </a:lnTo>
                <a:lnTo>
                  <a:pt x="51" y="619"/>
                </a:lnTo>
                <a:lnTo>
                  <a:pt x="58" y="655"/>
                </a:lnTo>
                <a:lnTo>
                  <a:pt x="73" y="677"/>
                </a:lnTo>
                <a:lnTo>
                  <a:pt x="80" y="685"/>
                </a:lnTo>
                <a:lnTo>
                  <a:pt x="88" y="692"/>
                </a:lnTo>
                <a:lnTo>
                  <a:pt x="102" y="692"/>
                </a:lnTo>
                <a:lnTo>
                  <a:pt x="109" y="685"/>
                </a:lnTo>
                <a:lnTo>
                  <a:pt x="117" y="685"/>
                </a:lnTo>
                <a:lnTo>
                  <a:pt x="124" y="677"/>
                </a:lnTo>
                <a:lnTo>
                  <a:pt x="139" y="677"/>
                </a:lnTo>
                <a:lnTo>
                  <a:pt x="146" y="670"/>
                </a:lnTo>
                <a:lnTo>
                  <a:pt x="153" y="670"/>
                </a:lnTo>
                <a:lnTo>
                  <a:pt x="168" y="663"/>
                </a:lnTo>
                <a:lnTo>
                  <a:pt x="175" y="663"/>
                </a:lnTo>
                <a:lnTo>
                  <a:pt x="182" y="663"/>
                </a:lnTo>
                <a:lnTo>
                  <a:pt x="197" y="655"/>
                </a:lnTo>
                <a:lnTo>
                  <a:pt x="204" y="648"/>
                </a:lnTo>
                <a:lnTo>
                  <a:pt x="211" y="648"/>
                </a:lnTo>
                <a:lnTo>
                  <a:pt x="226" y="641"/>
                </a:lnTo>
                <a:lnTo>
                  <a:pt x="233" y="626"/>
                </a:lnTo>
                <a:lnTo>
                  <a:pt x="241" y="619"/>
                </a:lnTo>
                <a:lnTo>
                  <a:pt x="255" y="612"/>
                </a:lnTo>
                <a:lnTo>
                  <a:pt x="262" y="604"/>
                </a:lnTo>
                <a:lnTo>
                  <a:pt x="270" y="597"/>
                </a:lnTo>
                <a:lnTo>
                  <a:pt x="284" y="590"/>
                </a:lnTo>
                <a:lnTo>
                  <a:pt x="292" y="583"/>
                </a:lnTo>
                <a:lnTo>
                  <a:pt x="299" y="575"/>
                </a:lnTo>
                <a:lnTo>
                  <a:pt x="313" y="561"/>
                </a:lnTo>
                <a:lnTo>
                  <a:pt x="321" y="553"/>
                </a:lnTo>
                <a:lnTo>
                  <a:pt x="328" y="546"/>
                </a:lnTo>
                <a:lnTo>
                  <a:pt x="343" y="532"/>
                </a:lnTo>
                <a:lnTo>
                  <a:pt x="350" y="524"/>
                </a:lnTo>
                <a:lnTo>
                  <a:pt x="357" y="524"/>
                </a:lnTo>
                <a:lnTo>
                  <a:pt x="372" y="517"/>
                </a:lnTo>
                <a:lnTo>
                  <a:pt x="379" y="510"/>
                </a:lnTo>
                <a:lnTo>
                  <a:pt x="386" y="502"/>
                </a:lnTo>
                <a:lnTo>
                  <a:pt x="394" y="502"/>
                </a:lnTo>
                <a:lnTo>
                  <a:pt x="408" y="495"/>
                </a:lnTo>
                <a:lnTo>
                  <a:pt x="415" y="480"/>
                </a:lnTo>
                <a:lnTo>
                  <a:pt x="423" y="473"/>
                </a:lnTo>
                <a:lnTo>
                  <a:pt x="437" y="459"/>
                </a:lnTo>
                <a:lnTo>
                  <a:pt x="445" y="451"/>
                </a:lnTo>
                <a:lnTo>
                  <a:pt x="452" y="437"/>
                </a:lnTo>
                <a:lnTo>
                  <a:pt x="466" y="422"/>
                </a:lnTo>
                <a:lnTo>
                  <a:pt x="474" y="408"/>
                </a:lnTo>
                <a:lnTo>
                  <a:pt x="481" y="400"/>
                </a:lnTo>
                <a:lnTo>
                  <a:pt x="496" y="386"/>
                </a:lnTo>
                <a:lnTo>
                  <a:pt x="503" y="371"/>
                </a:lnTo>
                <a:lnTo>
                  <a:pt x="510" y="357"/>
                </a:lnTo>
                <a:lnTo>
                  <a:pt x="525" y="342"/>
                </a:lnTo>
                <a:lnTo>
                  <a:pt x="532" y="327"/>
                </a:lnTo>
                <a:lnTo>
                  <a:pt x="539" y="313"/>
                </a:lnTo>
                <a:lnTo>
                  <a:pt x="554" y="298"/>
                </a:lnTo>
                <a:lnTo>
                  <a:pt x="561" y="276"/>
                </a:lnTo>
                <a:lnTo>
                  <a:pt x="568" y="262"/>
                </a:lnTo>
                <a:lnTo>
                  <a:pt x="583" y="240"/>
                </a:lnTo>
                <a:lnTo>
                  <a:pt x="590" y="218"/>
                </a:lnTo>
                <a:lnTo>
                  <a:pt x="598" y="204"/>
                </a:lnTo>
                <a:lnTo>
                  <a:pt x="612" y="182"/>
                </a:lnTo>
                <a:lnTo>
                  <a:pt x="619" y="160"/>
                </a:lnTo>
                <a:lnTo>
                  <a:pt x="627" y="145"/>
                </a:lnTo>
                <a:lnTo>
                  <a:pt x="641" y="123"/>
                </a:lnTo>
                <a:lnTo>
                  <a:pt x="649" y="102"/>
                </a:lnTo>
                <a:lnTo>
                  <a:pt x="656" y="87"/>
                </a:lnTo>
                <a:lnTo>
                  <a:pt x="663" y="72"/>
                </a:lnTo>
                <a:lnTo>
                  <a:pt x="678" y="58"/>
                </a:lnTo>
                <a:lnTo>
                  <a:pt x="685" y="43"/>
                </a:lnTo>
                <a:lnTo>
                  <a:pt x="692" y="29"/>
                </a:lnTo>
                <a:lnTo>
                  <a:pt x="707" y="21"/>
                </a:lnTo>
                <a:lnTo>
                  <a:pt x="714" y="14"/>
                </a:lnTo>
                <a:lnTo>
                  <a:pt x="721" y="7"/>
                </a:lnTo>
                <a:lnTo>
                  <a:pt x="736" y="7"/>
                </a:lnTo>
                <a:lnTo>
                  <a:pt x="743" y="0"/>
                </a:lnTo>
                <a:lnTo>
                  <a:pt x="751" y="0"/>
                </a:lnTo>
                <a:lnTo>
                  <a:pt x="765" y="7"/>
                </a:lnTo>
                <a:lnTo>
                  <a:pt x="772" y="14"/>
                </a:lnTo>
                <a:lnTo>
                  <a:pt x="780" y="14"/>
                </a:lnTo>
                <a:lnTo>
                  <a:pt x="794" y="29"/>
                </a:lnTo>
                <a:lnTo>
                  <a:pt x="802" y="36"/>
                </a:lnTo>
                <a:lnTo>
                  <a:pt x="809" y="43"/>
                </a:lnTo>
                <a:lnTo>
                  <a:pt x="823" y="58"/>
                </a:lnTo>
                <a:lnTo>
                  <a:pt x="831" y="72"/>
                </a:lnTo>
                <a:lnTo>
                  <a:pt x="838" y="87"/>
                </a:lnTo>
                <a:lnTo>
                  <a:pt x="853" y="102"/>
                </a:lnTo>
                <a:lnTo>
                  <a:pt x="860" y="116"/>
                </a:lnTo>
                <a:lnTo>
                  <a:pt x="867" y="131"/>
                </a:lnTo>
                <a:lnTo>
                  <a:pt x="882" y="145"/>
                </a:lnTo>
                <a:lnTo>
                  <a:pt x="889" y="160"/>
                </a:lnTo>
                <a:lnTo>
                  <a:pt x="896" y="174"/>
                </a:lnTo>
                <a:lnTo>
                  <a:pt x="911" y="189"/>
                </a:lnTo>
                <a:lnTo>
                  <a:pt x="918" y="196"/>
                </a:lnTo>
                <a:lnTo>
                  <a:pt x="925" y="211"/>
                </a:lnTo>
                <a:lnTo>
                  <a:pt x="933" y="225"/>
                </a:lnTo>
                <a:lnTo>
                  <a:pt x="947" y="240"/>
                </a:lnTo>
                <a:lnTo>
                  <a:pt x="955" y="247"/>
                </a:lnTo>
                <a:lnTo>
                  <a:pt x="962" y="262"/>
                </a:lnTo>
                <a:lnTo>
                  <a:pt x="976" y="269"/>
                </a:lnTo>
                <a:lnTo>
                  <a:pt x="984" y="284"/>
                </a:lnTo>
                <a:lnTo>
                  <a:pt x="991" y="291"/>
                </a:lnTo>
                <a:lnTo>
                  <a:pt x="1006" y="306"/>
                </a:lnTo>
                <a:lnTo>
                  <a:pt x="1013" y="313"/>
                </a:lnTo>
                <a:lnTo>
                  <a:pt x="1020" y="320"/>
                </a:lnTo>
                <a:lnTo>
                  <a:pt x="1035" y="335"/>
                </a:lnTo>
                <a:lnTo>
                  <a:pt x="1042" y="342"/>
                </a:lnTo>
                <a:lnTo>
                  <a:pt x="1049" y="349"/>
                </a:lnTo>
                <a:lnTo>
                  <a:pt x="1064" y="364"/>
                </a:lnTo>
                <a:lnTo>
                  <a:pt x="1071" y="371"/>
                </a:lnTo>
                <a:lnTo>
                  <a:pt x="1078" y="378"/>
                </a:lnTo>
                <a:lnTo>
                  <a:pt x="1093" y="386"/>
                </a:lnTo>
                <a:lnTo>
                  <a:pt x="1100" y="400"/>
                </a:lnTo>
                <a:lnTo>
                  <a:pt x="1108" y="408"/>
                </a:lnTo>
                <a:lnTo>
                  <a:pt x="1122" y="415"/>
                </a:lnTo>
                <a:lnTo>
                  <a:pt x="1129" y="422"/>
                </a:lnTo>
                <a:lnTo>
                  <a:pt x="1137" y="437"/>
                </a:lnTo>
                <a:lnTo>
                  <a:pt x="1151" y="444"/>
                </a:lnTo>
                <a:lnTo>
                  <a:pt x="1159" y="451"/>
                </a:lnTo>
                <a:lnTo>
                  <a:pt x="1166" y="459"/>
                </a:lnTo>
                <a:lnTo>
                  <a:pt x="1180" y="473"/>
                </a:lnTo>
                <a:lnTo>
                  <a:pt x="1188" y="480"/>
                </a:lnTo>
                <a:lnTo>
                  <a:pt x="1195" y="488"/>
                </a:lnTo>
                <a:lnTo>
                  <a:pt x="1202" y="495"/>
                </a:lnTo>
                <a:lnTo>
                  <a:pt x="1217" y="510"/>
                </a:lnTo>
                <a:lnTo>
                  <a:pt x="1224" y="517"/>
                </a:lnTo>
                <a:lnTo>
                  <a:pt x="1231" y="524"/>
                </a:lnTo>
                <a:lnTo>
                  <a:pt x="1246" y="532"/>
                </a:lnTo>
                <a:lnTo>
                  <a:pt x="1253" y="539"/>
                </a:lnTo>
                <a:lnTo>
                  <a:pt x="1261" y="553"/>
                </a:lnTo>
                <a:lnTo>
                  <a:pt x="1275" y="561"/>
                </a:lnTo>
                <a:lnTo>
                  <a:pt x="1282" y="568"/>
                </a:lnTo>
                <a:lnTo>
                  <a:pt x="1290" y="575"/>
                </a:lnTo>
                <a:lnTo>
                  <a:pt x="1304" y="583"/>
                </a:lnTo>
                <a:lnTo>
                  <a:pt x="1312" y="590"/>
                </a:lnTo>
                <a:lnTo>
                  <a:pt x="1319" y="597"/>
                </a:lnTo>
                <a:lnTo>
                  <a:pt x="1333" y="604"/>
                </a:lnTo>
                <a:lnTo>
                  <a:pt x="1341" y="612"/>
                </a:lnTo>
                <a:lnTo>
                  <a:pt x="1348" y="619"/>
                </a:lnTo>
                <a:lnTo>
                  <a:pt x="1363" y="626"/>
                </a:lnTo>
                <a:lnTo>
                  <a:pt x="1370" y="634"/>
                </a:lnTo>
                <a:lnTo>
                  <a:pt x="1377" y="634"/>
                </a:lnTo>
                <a:lnTo>
                  <a:pt x="1392" y="641"/>
                </a:lnTo>
                <a:lnTo>
                  <a:pt x="1399" y="648"/>
                </a:lnTo>
                <a:lnTo>
                  <a:pt x="1406" y="655"/>
                </a:lnTo>
                <a:lnTo>
                  <a:pt x="1421" y="655"/>
                </a:lnTo>
                <a:lnTo>
                  <a:pt x="1428" y="663"/>
                </a:lnTo>
                <a:lnTo>
                  <a:pt x="1435" y="670"/>
                </a:lnTo>
                <a:lnTo>
                  <a:pt x="1450" y="670"/>
                </a:lnTo>
                <a:lnTo>
                  <a:pt x="1457" y="677"/>
                </a:lnTo>
                <a:lnTo>
                  <a:pt x="1465" y="677"/>
                </a:lnTo>
                <a:lnTo>
                  <a:pt x="1472" y="685"/>
                </a:lnTo>
                <a:lnTo>
                  <a:pt x="1486" y="685"/>
                </a:lnTo>
                <a:lnTo>
                  <a:pt x="1494" y="692"/>
                </a:lnTo>
                <a:lnTo>
                  <a:pt x="1501" y="692"/>
                </a:lnTo>
                <a:lnTo>
                  <a:pt x="1516" y="699"/>
                </a:lnTo>
                <a:lnTo>
                  <a:pt x="1523" y="699"/>
                </a:lnTo>
                <a:lnTo>
                  <a:pt x="1530" y="699"/>
                </a:lnTo>
                <a:lnTo>
                  <a:pt x="1545" y="706"/>
                </a:lnTo>
                <a:lnTo>
                  <a:pt x="1552" y="706"/>
                </a:lnTo>
                <a:lnTo>
                  <a:pt x="1559" y="706"/>
                </a:lnTo>
                <a:lnTo>
                  <a:pt x="1574" y="706"/>
                </a:lnTo>
                <a:lnTo>
                  <a:pt x="1581" y="706"/>
                </a:lnTo>
                <a:lnTo>
                  <a:pt x="1588" y="706"/>
                </a:lnTo>
                <a:lnTo>
                  <a:pt x="1603" y="706"/>
                </a:lnTo>
                <a:lnTo>
                  <a:pt x="1610" y="706"/>
                </a:lnTo>
                <a:lnTo>
                  <a:pt x="1618" y="706"/>
                </a:lnTo>
                <a:lnTo>
                  <a:pt x="1632" y="706"/>
                </a:lnTo>
                <a:lnTo>
                  <a:pt x="1639" y="706"/>
                </a:lnTo>
                <a:lnTo>
                  <a:pt x="1647" y="706"/>
                </a:lnTo>
                <a:lnTo>
                  <a:pt x="1661" y="706"/>
                </a:lnTo>
                <a:lnTo>
                  <a:pt x="1669" y="706"/>
                </a:lnTo>
                <a:lnTo>
                  <a:pt x="1676" y="706"/>
                </a:lnTo>
                <a:lnTo>
                  <a:pt x="1690" y="699"/>
                </a:lnTo>
                <a:lnTo>
                  <a:pt x="1698" y="699"/>
                </a:lnTo>
                <a:lnTo>
                  <a:pt x="1705" y="699"/>
                </a:lnTo>
                <a:lnTo>
                  <a:pt x="1720" y="699"/>
                </a:lnTo>
                <a:lnTo>
                  <a:pt x="1727" y="699"/>
                </a:lnTo>
                <a:lnTo>
                  <a:pt x="1734" y="699"/>
                </a:lnTo>
                <a:lnTo>
                  <a:pt x="1741" y="699"/>
                </a:lnTo>
                <a:lnTo>
                  <a:pt x="1756" y="699"/>
                </a:lnTo>
                <a:lnTo>
                  <a:pt x="1763" y="699"/>
                </a:lnTo>
                <a:lnTo>
                  <a:pt x="1771" y="699"/>
                </a:lnTo>
                <a:lnTo>
                  <a:pt x="1785" y="692"/>
                </a:lnTo>
                <a:lnTo>
                  <a:pt x="1792" y="692"/>
                </a:lnTo>
                <a:lnTo>
                  <a:pt x="1800" y="692"/>
                </a:lnTo>
                <a:lnTo>
                  <a:pt x="1814" y="692"/>
                </a:lnTo>
                <a:lnTo>
                  <a:pt x="1822" y="692"/>
                </a:lnTo>
                <a:lnTo>
                  <a:pt x="1829" y="692"/>
                </a:lnTo>
                <a:lnTo>
                  <a:pt x="1843" y="692"/>
                </a:lnTo>
                <a:lnTo>
                  <a:pt x="1851" y="692"/>
                </a:lnTo>
                <a:lnTo>
                  <a:pt x="1858" y="692"/>
                </a:lnTo>
                <a:lnTo>
                  <a:pt x="1873" y="692"/>
                </a:lnTo>
                <a:lnTo>
                  <a:pt x="1880" y="692"/>
                </a:lnTo>
                <a:lnTo>
                  <a:pt x="1887" y="692"/>
                </a:lnTo>
                <a:lnTo>
                  <a:pt x="1902" y="692"/>
                </a:lnTo>
                <a:lnTo>
                  <a:pt x="1909" y="692"/>
                </a:lnTo>
                <a:lnTo>
                  <a:pt x="1916" y="692"/>
                </a:lnTo>
                <a:lnTo>
                  <a:pt x="1931" y="692"/>
                </a:lnTo>
                <a:lnTo>
                  <a:pt x="1938" y="692"/>
                </a:lnTo>
                <a:lnTo>
                  <a:pt x="1945" y="692"/>
                </a:lnTo>
                <a:lnTo>
                  <a:pt x="1960" y="699"/>
                </a:lnTo>
                <a:lnTo>
                  <a:pt x="1967" y="699"/>
                </a:lnTo>
                <a:lnTo>
                  <a:pt x="1975" y="699"/>
                </a:lnTo>
                <a:lnTo>
                  <a:pt x="1989" y="699"/>
                </a:lnTo>
                <a:lnTo>
                  <a:pt x="1996" y="699"/>
                </a:lnTo>
                <a:lnTo>
                  <a:pt x="2004" y="699"/>
                </a:lnTo>
                <a:lnTo>
                  <a:pt x="2011" y="699"/>
                </a:lnTo>
                <a:lnTo>
                  <a:pt x="2026" y="699"/>
                </a:lnTo>
                <a:lnTo>
                  <a:pt x="2033" y="699"/>
                </a:lnTo>
                <a:lnTo>
                  <a:pt x="2040" y="699"/>
                </a:lnTo>
                <a:lnTo>
                  <a:pt x="2055" y="699"/>
                </a:lnTo>
                <a:lnTo>
                  <a:pt x="2062" y="706"/>
                </a:lnTo>
                <a:lnTo>
                  <a:pt x="2069" y="706"/>
                </a:lnTo>
                <a:lnTo>
                  <a:pt x="2084" y="706"/>
                </a:lnTo>
                <a:lnTo>
                  <a:pt x="2091" y="706"/>
                </a:lnTo>
                <a:lnTo>
                  <a:pt x="2098" y="706"/>
                </a:lnTo>
                <a:lnTo>
                  <a:pt x="2113" y="706"/>
                </a:lnTo>
                <a:lnTo>
                  <a:pt x="2120" y="706"/>
                </a:lnTo>
                <a:lnTo>
                  <a:pt x="2128" y="706"/>
                </a:lnTo>
                <a:lnTo>
                  <a:pt x="2142" y="706"/>
                </a:lnTo>
                <a:lnTo>
                  <a:pt x="2149" y="706"/>
                </a:lnTo>
                <a:lnTo>
                  <a:pt x="2157" y="706"/>
                </a:lnTo>
                <a:lnTo>
                  <a:pt x="2171" y="706"/>
                </a:lnTo>
                <a:lnTo>
                  <a:pt x="2179" y="706"/>
                </a:lnTo>
                <a:lnTo>
                  <a:pt x="2186" y="706"/>
                </a:lnTo>
                <a:lnTo>
                  <a:pt x="2200" y="706"/>
                </a:lnTo>
                <a:lnTo>
                  <a:pt x="2208" y="706"/>
                </a:lnTo>
                <a:lnTo>
                  <a:pt x="2215" y="706"/>
                </a:lnTo>
                <a:lnTo>
                  <a:pt x="2230" y="706"/>
                </a:lnTo>
                <a:lnTo>
                  <a:pt x="2237" y="706"/>
                </a:lnTo>
                <a:lnTo>
                  <a:pt x="2244" y="706"/>
                </a:lnTo>
                <a:lnTo>
                  <a:pt x="2259" y="706"/>
                </a:lnTo>
                <a:lnTo>
                  <a:pt x="2266" y="706"/>
                </a:lnTo>
                <a:lnTo>
                  <a:pt x="2273" y="706"/>
                </a:lnTo>
                <a:lnTo>
                  <a:pt x="2281" y="706"/>
                </a:lnTo>
                <a:lnTo>
                  <a:pt x="2295" y="706"/>
                </a:lnTo>
                <a:lnTo>
                  <a:pt x="2302" y="714"/>
                </a:lnTo>
                <a:lnTo>
                  <a:pt x="2310" y="714"/>
                </a:lnTo>
                <a:lnTo>
                  <a:pt x="2324" y="714"/>
                </a:lnTo>
                <a:lnTo>
                  <a:pt x="2332" y="714"/>
                </a:lnTo>
                <a:lnTo>
                  <a:pt x="2339" y="714"/>
                </a:lnTo>
                <a:lnTo>
                  <a:pt x="2353" y="714"/>
                </a:lnTo>
                <a:lnTo>
                  <a:pt x="2361" y="714"/>
                </a:lnTo>
                <a:lnTo>
                  <a:pt x="2368" y="714"/>
                </a:lnTo>
                <a:lnTo>
                  <a:pt x="2383" y="714"/>
                </a:lnTo>
                <a:lnTo>
                  <a:pt x="2390" y="714"/>
                </a:lnTo>
                <a:lnTo>
                  <a:pt x="2397" y="714"/>
                </a:lnTo>
                <a:lnTo>
                  <a:pt x="2412" y="714"/>
                </a:lnTo>
                <a:lnTo>
                  <a:pt x="2419" y="714"/>
                </a:lnTo>
                <a:lnTo>
                  <a:pt x="2426" y="714"/>
                </a:lnTo>
                <a:lnTo>
                  <a:pt x="2441" y="714"/>
                </a:lnTo>
                <a:lnTo>
                  <a:pt x="2448" y="714"/>
                </a:lnTo>
                <a:lnTo>
                  <a:pt x="2455" y="714"/>
                </a:lnTo>
                <a:lnTo>
                  <a:pt x="2470" y="714"/>
                </a:lnTo>
                <a:lnTo>
                  <a:pt x="2477" y="714"/>
                </a:lnTo>
                <a:lnTo>
                  <a:pt x="2485" y="714"/>
                </a:lnTo>
                <a:lnTo>
                  <a:pt x="2499" y="714"/>
                </a:lnTo>
                <a:lnTo>
                  <a:pt x="2506" y="714"/>
                </a:lnTo>
                <a:lnTo>
                  <a:pt x="2514" y="714"/>
                </a:lnTo>
                <a:lnTo>
                  <a:pt x="2528" y="714"/>
                </a:lnTo>
                <a:lnTo>
                  <a:pt x="2536" y="714"/>
                </a:lnTo>
                <a:lnTo>
                  <a:pt x="2543" y="714"/>
                </a:lnTo>
                <a:lnTo>
                  <a:pt x="2550" y="714"/>
                </a:lnTo>
                <a:lnTo>
                  <a:pt x="2565" y="714"/>
                </a:lnTo>
                <a:lnTo>
                  <a:pt x="2572" y="714"/>
                </a:lnTo>
                <a:lnTo>
                  <a:pt x="2579" y="714"/>
                </a:lnTo>
                <a:lnTo>
                  <a:pt x="2594" y="714"/>
                </a:lnTo>
                <a:lnTo>
                  <a:pt x="2601" y="714"/>
                </a:lnTo>
                <a:lnTo>
                  <a:pt x="2608" y="714"/>
                </a:lnTo>
                <a:lnTo>
                  <a:pt x="2623" y="721"/>
                </a:lnTo>
                <a:lnTo>
                  <a:pt x="2630" y="721"/>
                </a:lnTo>
                <a:lnTo>
                  <a:pt x="2638" y="721"/>
                </a:lnTo>
                <a:lnTo>
                  <a:pt x="2652" y="721"/>
                </a:lnTo>
                <a:lnTo>
                  <a:pt x="2659" y="721"/>
                </a:lnTo>
                <a:lnTo>
                  <a:pt x="2667" y="721"/>
                </a:lnTo>
                <a:lnTo>
                  <a:pt x="2681" y="721"/>
                </a:lnTo>
                <a:lnTo>
                  <a:pt x="2689" y="721"/>
                </a:lnTo>
                <a:lnTo>
                  <a:pt x="2696" y="721"/>
                </a:lnTo>
                <a:lnTo>
                  <a:pt x="2710" y="721"/>
                </a:lnTo>
                <a:lnTo>
                  <a:pt x="2718" y="721"/>
                </a:lnTo>
                <a:lnTo>
                  <a:pt x="2725" y="721"/>
                </a:lnTo>
                <a:lnTo>
                  <a:pt x="2740" y="721"/>
                </a:lnTo>
                <a:lnTo>
                  <a:pt x="2747" y="721"/>
                </a:lnTo>
                <a:lnTo>
                  <a:pt x="2754" y="721"/>
                </a:lnTo>
                <a:lnTo>
                  <a:pt x="2769" y="721"/>
                </a:lnTo>
                <a:lnTo>
                  <a:pt x="2776" y="721"/>
                </a:lnTo>
                <a:lnTo>
                  <a:pt x="2783" y="721"/>
                </a:lnTo>
                <a:lnTo>
                  <a:pt x="2798" y="721"/>
                </a:lnTo>
                <a:lnTo>
                  <a:pt x="2805" y="714"/>
                </a:lnTo>
                <a:lnTo>
                  <a:pt x="2812" y="714"/>
                </a:lnTo>
                <a:lnTo>
                  <a:pt x="2820" y="714"/>
                </a:lnTo>
                <a:lnTo>
                  <a:pt x="2834" y="714"/>
                </a:lnTo>
                <a:lnTo>
                  <a:pt x="2842" y="714"/>
                </a:lnTo>
                <a:lnTo>
                  <a:pt x="2849" y="714"/>
                </a:lnTo>
                <a:lnTo>
                  <a:pt x="2863" y="714"/>
                </a:lnTo>
                <a:lnTo>
                  <a:pt x="2871" y="714"/>
                </a:lnTo>
                <a:lnTo>
                  <a:pt x="2878" y="714"/>
                </a:lnTo>
              </a:path>
            </a:pathLst>
          </a:custGeom>
          <a:noFill/>
          <a:ln w="28575"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386" name="Rectangle 218">
            <a:extLst>
              <a:ext uri="{FF2B5EF4-FFF2-40B4-BE49-F238E27FC236}">
                <a16:creationId xmlns:a16="http://schemas.microsoft.com/office/drawing/2014/main" id="{776DF639-5564-436E-9B08-43CC7BB869C5}"/>
              </a:ext>
            </a:extLst>
          </p:cNvPr>
          <p:cNvSpPr>
            <a:spLocks noChangeArrowheads="1"/>
          </p:cNvSpPr>
          <p:nvPr/>
        </p:nvSpPr>
        <p:spPr bwMode="auto">
          <a:xfrm>
            <a:off x="4008438" y="5741988"/>
            <a:ext cx="14636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600">
                <a:solidFill>
                  <a:srgbClr val="000000"/>
                </a:solidFill>
                <a:latin typeface="Times New Roman" panose="02020603050405020304" pitchFamily="18" charset="0"/>
              </a:rPr>
              <a:t>Frequency (MHz)</a:t>
            </a:r>
            <a:endParaRPr lang="en-US" altLang="en-US" sz="1600">
              <a:latin typeface="Times New Roman" panose="02020603050405020304" pitchFamily="18" charset="0"/>
            </a:endParaRPr>
          </a:p>
        </p:txBody>
      </p:sp>
      <p:sp>
        <p:nvSpPr>
          <p:cNvPr id="7387" name="Line 219">
            <a:extLst>
              <a:ext uri="{FF2B5EF4-FFF2-40B4-BE49-F238E27FC236}">
                <a16:creationId xmlns:a16="http://schemas.microsoft.com/office/drawing/2014/main" id="{B4C53DB8-15CE-4720-B753-250F2A6D51FA}"/>
              </a:ext>
            </a:extLst>
          </p:cNvPr>
          <p:cNvSpPr>
            <a:spLocks noChangeShapeType="1"/>
          </p:cNvSpPr>
          <p:nvPr/>
        </p:nvSpPr>
        <p:spPr bwMode="auto">
          <a:xfrm flipV="1">
            <a:off x="3886200" y="4425950"/>
            <a:ext cx="184150" cy="1793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88" name="Text Box 220">
            <a:extLst>
              <a:ext uri="{FF2B5EF4-FFF2-40B4-BE49-F238E27FC236}">
                <a16:creationId xmlns:a16="http://schemas.microsoft.com/office/drawing/2014/main" id="{61AE211F-43D9-4994-8204-AF8BF64166C9}"/>
              </a:ext>
            </a:extLst>
          </p:cNvPr>
          <p:cNvSpPr txBox="1">
            <a:spLocks noChangeArrowheads="1"/>
          </p:cNvSpPr>
          <p:nvPr/>
        </p:nvSpPr>
        <p:spPr bwMode="auto">
          <a:xfrm>
            <a:off x="4070350" y="4211638"/>
            <a:ext cx="1135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synthesized</a:t>
            </a:r>
          </a:p>
        </p:txBody>
      </p:sp>
      <p:sp>
        <p:nvSpPr>
          <p:cNvPr id="7389" name="Line 221">
            <a:extLst>
              <a:ext uri="{FF2B5EF4-FFF2-40B4-BE49-F238E27FC236}">
                <a16:creationId xmlns:a16="http://schemas.microsoft.com/office/drawing/2014/main" id="{EBC3C8CF-1490-4FCD-87C8-8BE79E51CD0A}"/>
              </a:ext>
            </a:extLst>
          </p:cNvPr>
          <p:cNvSpPr>
            <a:spLocks noChangeShapeType="1"/>
          </p:cNvSpPr>
          <p:nvPr/>
        </p:nvSpPr>
        <p:spPr bwMode="auto">
          <a:xfrm flipH="1">
            <a:off x="3765550" y="4964113"/>
            <a:ext cx="182563" cy="1793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90" name="Text Box 222">
            <a:extLst>
              <a:ext uri="{FF2B5EF4-FFF2-40B4-BE49-F238E27FC236}">
                <a16:creationId xmlns:a16="http://schemas.microsoft.com/office/drawing/2014/main" id="{B7C93B5C-1AEB-4492-8666-D0ADBFA02EFF}"/>
              </a:ext>
            </a:extLst>
          </p:cNvPr>
          <p:cNvSpPr txBox="1">
            <a:spLocks noChangeArrowheads="1"/>
          </p:cNvSpPr>
          <p:nvPr/>
        </p:nvSpPr>
        <p:spPr bwMode="auto">
          <a:xfrm>
            <a:off x="3276600" y="5106988"/>
            <a:ext cx="96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measured</a:t>
            </a:r>
          </a:p>
        </p:txBody>
      </p:sp>
      <p:sp>
        <p:nvSpPr>
          <p:cNvPr id="7391" name="Text Box 223">
            <a:extLst>
              <a:ext uri="{FF2B5EF4-FFF2-40B4-BE49-F238E27FC236}">
                <a16:creationId xmlns:a16="http://schemas.microsoft.com/office/drawing/2014/main" id="{1E13619E-3B40-4D44-A474-F6C890957A18}"/>
              </a:ext>
            </a:extLst>
          </p:cNvPr>
          <p:cNvSpPr txBox="1">
            <a:spLocks noChangeArrowheads="1"/>
          </p:cNvSpPr>
          <p:nvPr/>
        </p:nvSpPr>
        <p:spPr bwMode="auto">
          <a:xfrm>
            <a:off x="1889125" y="4224338"/>
            <a:ext cx="603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i="1">
                <a:latin typeface="Times New Roman" panose="02020603050405020304" pitchFamily="18" charset="0"/>
              </a:rPr>
              <a:t>s</a:t>
            </a:r>
            <a:r>
              <a:rPr lang="en-US" altLang="en-US" sz="1800">
                <a:latin typeface="Times New Roman" panose="02020603050405020304" pitchFamily="18" charset="0"/>
              </a:rPr>
              <a:t>( </a:t>
            </a:r>
            <a:r>
              <a:rPr lang="en-US" altLang="en-US" sz="1800" i="1">
                <a:latin typeface="Times New Roman" panose="02020603050405020304" pitchFamily="18" charset="0"/>
              </a:rPr>
              <a:t>f </a:t>
            </a:r>
            <a:r>
              <a:rPr lang="en-US" altLang="en-US" sz="1800">
                <a:latin typeface="Times New Roman" panose="02020603050405020304" pitchFamily="18" charset="0"/>
              </a:rPr>
              <a:t>)</a:t>
            </a:r>
          </a:p>
        </p:txBody>
      </p:sp>
      <p:sp>
        <p:nvSpPr>
          <p:cNvPr id="7392" name="Text Box 224">
            <a:extLst>
              <a:ext uri="{FF2B5EF4-FFF2-40B4-BE49-F238E27FC236}">
                <a16:creationId xmlns:a16="http://schemas.microsoft.com/office/drawing/2014/main" id="{D861AB54-84CD-4FB6-A8BF-7E5DDF065484}"/>
              </a:ext>
            </a:extLst>
          </p:cNvPr>
          <p:cNvSpPr txBox="1">
            <a:spLocks noChangeArrowheads="1"/>
          </p:cNvSpPr>
          <p:nvPr/>
        </p:nvSpPr>
        <p:spPr bwMode="auto">
          <a:xfrm>
            <a:off x="1447800" y="4643438"/>
            <a:ext cx="1055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volts/MHz</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1" name="Group 5">
            <a:extLst>
              <a:ext uri="{FF2B5EF4-FFF2-40B4-BE49-F238E27FC236}">
                <a16:creationId xmlns:a16="http://schemas.microsoft.com/office/drawing/2014/main" id="{18F65E81-6C51-4C60-AB72-144386E62EC4}"/>
              </a:ext>
            </a:extLst>
          </p:cNvPr>
          <p:cNvGrpSpPr>
            <a:grpSpLocks/>
          </p:cNvGrpSpPr>
          <p:nvPr/>
        </p:nvGrpSpPr>
        <p:grpSpPr bwMode="auto">
          <a:xfrm>
            <a:off x="2112963" y="1277938"/>
            <a:ext cx="1574800" cy="333375"/>
            <a:chOff x="2495" y="1344"/>
            <a:chExt cx="1135" cy="258"/>
          </a:xfrm>
        </p:grpSpPr>
        <p:sp>
          <p:nvSpPr>
            <p:cNvPr id="14342" name="Oval 6">
              <a:extLst>
                <a:ext uri="{FF2B5EF4-FFF2-40B4-BE49-F238E27FC236}">
                  <a16:creationId xmlns:a16="http://schemas.microsoft.com/office/drawing/2014/main" id="{90EF8080-3CAA-436B-AEF2-F2DA483F42BB}"/>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3" name="Oval 7">
              <a:extLst>
                <a:ext uri="{FF2B5EF4-FFF2-40B4-BE49-F238E27FC236}">
                  <a16:creationId xmlns:a16="http://schemas.microsoft.com/office/drawing/2014/main" id="{74C4C05B-781E-43C8-A3E1-D11039A451D0}"/>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4" name="Oval 8">
              <a:extLst>
                <a:ext uri="{FF2B5EF4-FFF2-40B4-BE49-F238E27FC236}">
                  <a16:creationId xmlns:a16="http://schemas.microsoft.com/office/drawing/2014/main" id="{1229BC33-E549-4ECF-B26B-1C1817F9CAE8}"/>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5" name="Oval 9">
              <a:extLst>
                <a:ext uri="{FF2B5EF4-FFF2-40B4-BE49-F238E27FC236}">
                  <a16:creationId xmlns:a16="http://schemas.microsoft.com/office/drawing/2014/main" id="{E8CABC89-6119-4F6F-83A0-E41D332391AE}"/>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6" name="Oval 10">
              <a:extLst>
                <a:ext uri="{FF2B5EF4-FFF2-40B4-BE49-F238E27FC236}">
                  <a16:creationId xmlns:a16="http://schemas.microsoft.com/office/drawing/2014/main" id="{C3212944-7C8F-42E2-999A-CE293835625A}"/>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7" name="Oval 11">
              <a:extLst>
                <a:ext uri="{FF2B5EF4-FFF2-40B4-BE49-F238E27FC236}">
                  <a16:creationId xmlns:a16="http://schemas.microsoft.com/office/drawing/2014/main" id="{F6860C1D-7BF0-4957-A83F-8ED5C12D7E4E}"/>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8" name="Rectangle 12">
              <a:extLst>
                <a:ext uri="{FF2B5EF4-FFF2-40B4-BE49-F238E27FC236}">
                  <a16:creationId xmlns:a16="http://schemas.microsoft.com/office/drawing/2014/main" id="{5757FD22-C190-4953-9B6D-58580B23945A}"/>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349" name="Rectangle 13">
            <a:extLst>
              <a:ext uri="{FF2B5EF4-FFF2-40B4-BE49-F238E27FC236}">
                <a16:creationId xmlns:a16="http://schemas.microsoft.com/office/drawing/2014/main" id="{C0F2A531-2D17-41BC-B96B-2108D485E8F7}"/>
              </a:ext>
            </a:extLst>
          </p:cNvPr>
          <p:cNvSpPr>
            <a:spLocks noChangeArrowheads="1"/>
          </p:cNvSpPr>
          <p:nvPr/>
        </p:nvSpPr>
        <p:spPr bwMode="auto">
          <a:xfrm>
            <a:off x="3311525" y="1773238"/>
            <a:ext cx="1133475" cy="928687"/>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Line 14">
            <a:extLst>
              <a:ext uri="{FF2B5EF4-FFF2-40B4-BE49-F238E27FC236}">
                <a16:creationId xmlns:a16="http://schemas.microsoft.com/office/drawing/2014/main" id="{B64344BB-8F69-4B42-8906-7D3DCA24D9E7}"/>
              </a:ext>
            </a:extLst>
          </p:cNvPr>
          <p:cNvSpPr>
            <a:spLocks noChangeShapeType="1"/>
          </p:cNvSpPr>
          <p:nvPr/>
        </p:nvSpPr>
        <p:spPr bwMode="auto">
          <a:xfrm>
            <a:off x="2913063" y="2144713"/>
            <a:ext cx="3317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1" name="Line 15">
            <a:extLst>
              <a:ext uri="{FF2B5EF4-FFF2-40B4-BE49-F238E27FC236}">
                <a16:creationId xmlns:a16="http://schemas.microsoft.com/office/drawing/2014/main" id="{41BDFE68-227F-4924-8506-6344A32BF9FD}"/>
              </a:ext>
            </a:extLst>
          </p:cNvPr>
          <p:cNvSpPr>
            <a:spLocks noChangeShapeType="1"/>
          </p:cNvSpPr>
          <p:nvPr/>
        </p:nvSpPr>
        <p:spPr bwMode="auto">
          <a:xfrm flipH="1">
            <a:off x="2913063" y="2268538"/>
            <a:ext cx="2651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2" name="Rectangle 16">
            <a:extLst>
              <a:ext uri="{FF2B5EF4-FFF2-40B4-BE49-F238E27FC236}">
                <a16:creationId xmlns:a16="http://schemas.microsoft.com/office/drawing/2014/main" id="{3D95F216-3DAD-409E-8AD6-5F986F37A6D4}"/>
              </a:ext>
            </a:extLst>
          </p:cNvPr>
          <p:cNvSpPr>
            <a:spLocks noChangeArrowheads="1"/>
          </p:cNvSpPr>
          <p:nvPr/>
        </p:nvSpPr>
        <p:spPr bwMode="auto">
          <a:xfrm>
            <a:off x="5992813" y="1782763"/>
            <a:ext cx="1131887" cy="990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3" name="Line 17">
            <a:extLst>
              <a:ext uri="{FF2B5EF4-FFF2-40B4-BE49-F238E27FC236}">
                <a16:creationId xmlns:a16="http://schemas.microsoft.com/office/drawing/2014/main" id="{F1AEA7ED-CC19-422E-A97C-422D1851639C}"/>
              </a:ext>
            </a:extLst>
          </p:cNvPr>
          <p:cNvSpPr>
            <a:spLocks noChangeShapeType="1"/>
          </p:cNvSpPr>
          <p:nvPr/>
        </p:nvSpPr>
        <p:spPr bwMode="auto">
          <a:xfrm>
            <a:off x="5592763" y="2154238"/>
            <a:ext cx="3333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4" name="Line 18">
            <a:extLst>
              <a:ext uri="{FF2B5EF4-FFF2-40B4-BE49-F238E27FC236}">
                <a16:creationId xmlns:a16="http://schemas.microsoft.com/office/drawing/2014/main" id="{A36D2BBC-0F09-4E51-B112-D74093B4C036}"/>
              </a:ext>
            </a:extLst>
          </p:cNvPr>
          <p:cNvSpPr>
            <a:spLocks noChangeShapeType="1"/>
          </p:cNvSpPr>
          <p:nvPr/>
        </p:nvSpPr>
        <p:spPr bwMode="auto">
          <a:xfrm flipH="1">
            <a:off x="5592763" y="2278063"/>
            <a:ext cx="2667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5" name="Line 19">
            <a:extLst>
              <a:ext uri="{FF2B5EF4-FFF2-40B4-BE49-F238E27FC236}">
                <a16:creationId xmlns:a16="http://schemas.microsoft.com/office/drawing/2014/main" id="{69DA7099-45BA-43DE-AFE1-E502C1967CA5}"/>
              </a:ext>
            </a:extLst>
          </p:cNvPr>
          <p:cNvSpPr>
            <a:spLocks noChangeShapeType="1"/>
          </p:cNvSpPr>
          <p:nvPr/>
        </p:nvSpPr>
        <p:spPr bwMode="auto">
          <a:xfrm>
            <a:off x="6059488" y="2154238"/>
            <a:ext cx="9985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6" name="Line 20">
            <a:extLst>
              <a:ext uri="{FF2B5EF4-FFF2-40B4-BE49-F238E27FC236}">
                <a16:creationId xmlns:a16="http://schemas.microsoft.com/office/drawing/2014/main" id="{73143217-0338-4C53-927D-FEFD5111FDC1}"/>
              </a:ext>
            </a:extLst>
          </p:cNvPr>
          <p:cNvSpPr>
            <a:spLocks noChangeShapeType="1"/>
          </p:cNvSpPr>
          <p:nvPr/>
        </p:nvSpPr>
        <p:spPr bwMode="auto">
          <a:xfrm flipH="1">
            <a:off x="6059488" y="2278063"/>
            <a:ext cx="9318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357" name="Group 21">
            <a:extLst>
              <a:ext uri="{FF2B5EF4-FFF2-40B4-BE49-F238E27FC236}">
                <a16:creationId xmlns:a16="http://schemas.microsoft.com/office/drawing/2014/main" id="{36D8DD16-A529-4F2C-B924-EB26E94D6925}"/>
              </a:ext>
            </a:extLst>
          </p:cNvPr>
          <p:cNvGrpSpPr>
            <a:grpSpLocks/>
          </p:cNvGrpSpPr>
          <p:nvPr/>
        </p:nvGrpSpPr>
        <p:grpSpPr bwMode="auto">
          <a:xfrm>
            <a:off x="4792663" y="1287463"/>
            <a:ext cx="1576387" cy="331787"/>
            <a:chOff x="2495" y="1344"/>
            <a:chExt cx="1135" cy="258"/>
          </a:xfrm>
        </p:grpSpPr>
        <p:sp>
          <p:nvSpPr>
            <p:cNvPr id="14358" name="Oval 22">
              <a:extLst>
                <a:ext uri="{FF2B5EF4-FFF2-40B4-BE49-F238E27FC236}">
                  <a16:creationId xmlns:a16="http://schemas.microsoft.com/office/drawing/2014/main" id="{3C531EB1-E759-4B04-BE9A-83A29193BCCB}"/>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9" name="Oval 23">
              <a:extLst>
                <a:ext uri="{FF2B5EF4-FFF2-40B4-BE49-F238E27FC236}">
                  <a16:creationId xmlns:a16="http://schemas.microsoft.com/office/drawing/2014/main" id="{68515E98-0F25-4002-8ED5-C594B319254B}"/>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0" name="Oval 24">
              <a:extLst>
                <a:ext uri="{FF2B5EF4-FFF2-40B4-BE49-F238E27FC236}">
                  <a16:creationId xmlns:a16="http://schemas.microsoft.com/office/drawing/2014/main" id="{AD4ABA2B-2CAA-4624-89E9-891BF9B1D5DE}"/>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1" name="Oval 25">
              <a:extLst>
                <a:ext uri="{FF2B5EF4-FFF2-40B4-BE49-F238E27FC236}">
                  <a16:creationId xmlns:a16="http://schemas.microsoft.com/office/drawing/2014/main" id="{F06A9AA9-5999-4619-8C24-888E644AA42F}"/>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2" name="Oval 26">
              <a:extLst>
                <a:ext uri="{FF2B5EF4-FFF2-40B4-BE49-F238E27FC236}">
                  <a16:creationId xmlns:a16="http://schemas.microsoft.com/office/drawing/2014/main" id="{E5FCA847-6A08-4C07-AA1B-98996FB702EB}"/>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3" name="Oval 27">
              <a:extLst>
                <a:ext uri="{FF2B5EF4-FFF2-40B4-BE49-F238E27FC236}">
                  <a16:creationId xmlns:a16="http://schemas.microsoft.com/office/drawing/2014/main" id="{CD477D2A-F456-45CD-A476-37665CA857D1}"/>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4" name="Rectangle 28">
              <a:extLst>
                <a:ext uri="{FF2B5EF4-FFF2-40B4-BE49-F238E27FC236}">
                  <a16:creationId xmlns:a16="http://schemas.microsoft.com/office/drawing/2014/main" id="{E8A3EB2C-AABD-46B8-B972-0A4753B7BC24}"/>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365" name="Group 29">
            <a:extLst>
              <a:ext uri="{FF2B5EF4-FFF2-40B4-BE49-F238E27FC236}">
                <a16:creationId xmlns:a16="http://schemas.microsoft.com/office/drawing/2014/main" id="{3E756233-EDC5-4BFB-997B-814EB906C4C6}"/>
              </a:ext>
            </a:extLst>
          </p:cNvPr>
          <p:cNvGrpSpPr>
            <a:grpSpLocks/>
          </p:cNvGrpSpPr>
          <p:nvPr/>
        </p:nvGrpSpPr>
        <p:grpSpPr bwMode="auto">
          <a:xfrm>
            <a:off x="2112963" y="3074988"/>
            <a:ext cx="1574800" cy="331787"/>
            <a:chOff x="2495" y="1344"/>
            <a:chExt cx="1135" cy="258"/>
          </a:xfrm>
        </p:grpSpPr>
        <p:sp>
          <p:nvSpPr>
            <p:cNvPr id="14366" name="Oval 30">
              <a:extLst>
                <a:ext uri="{FF2B5EF4-FFF2-40B4-BE49-F238E27FC236}">
                  <a16:creationId xmlns:a16="http://schemas.microsoft.com/office/drawing/2014/main" id="{BD00BA83-9EDD-4825-9C8F-30004888CC81}"/>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7" name="Oval 31">
              <a:extLst>
                <a:ext uri="{FF2B5EF4-FFF2-40B4-BE49-F238E27FC236}">
                  <a16:creationId xmlns:a16="http://schemas.microsoft.com/office/drawing/2014/main" id="{0E3DF7D8-9F03-4B38-8A55-C243AA0D87D8}"/>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8" name="Oval 32">
              <a:extLst>
                <a:ext uri="{FF2B5EF4-FFF2-40B4-BE49-F238E27FC236}">
                  <a16:creationId xmlns:a16="http://schemas.microsoft.com/office/drawing/2014/main" id="{7BE1F021-7023-486E-A084-5E9BED0DFAC9}"/>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9" name="Oval 33">
              <a:extLst>
                <a:ext uri="{FF2B5EF4-FFF2-40B4-BE49-F238E27FC236}">
                  <a16:creationId xmlns:a16="http://schemas.microsoft.com/office/drawing/2014/main" id="{9723E12F-346B-4F06-8291-8FD2088CAA97}"/>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0" name="Oval 34">
              <a:extLst>
                <a:ext uri="{FF2B5EF4-FFF2-40B4-BE49-F238E27FC236}">
                  <a16:creationId xmlns:a16="http://schemas.microsoft.com/office/drawing/2014/main" id="{BF527828-B8FB-476E-A3DC-7FCDEB1F97A9}"/>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1" name="Oval 35">
              <a:extLst>
                <a:ext uri="{FF2B5EF4-FFF2-40B4-BE49-F238E27FC236}">
                  <a16:creationId xmlns:a16="http://schemas.microsoft.com/office/drawing/2014/main" id="{E4BFA82B-CF20-4B79-82E1-E3B023A171FE}"/>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2" name="Rectangle 36">
              <a:extLst>
                <a:ext uri="{FF2B5EF4-FFF2-40B4-BE49-F238E27FC236}">
                  <a16:creationId xmlns:a16="http://schemas.microsoft.com/office/drawing/2014/main" id="{A38338E1-338E-4B20-8651-3AA6665CE82D}"/>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373" name="Rectangle 37">
            <a:extLst>
              <a:ext uri="{FF2B5EF4-FFF2-40B4-BE49-F238E27FC236}">
                <a16:creationId xmlns:a16="http://schemas.microsoft.com/office/drawing/2014/main" id="{A7F2B438-F1B9-4F44-B79C-19CD662D3C20}"/>
              </a:ext>
            </a:extLst>
          </p:cNvPr>
          <p:cNvSpPr>
            <a:spLocks noChangeArrowheads="1"/>
          </p:cNvSpPr>
          <p:nvPr/>
        </p:nvSpPr>
        <p:spPr bwMode="auto">
          <a:xfrm>
            <a:off x="3311525" y="3570288"/>
            <a:ext cx="1133475" cy="928687"/>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4" name="Line 38">
            <a:extLst>
              <a:ext uri="{FF2B5EF4-FFF2-40B4-BE49-F238E27FC236}">
                <a16:creationId xmlns:a16="http://schemas.microsoft.com/office/drawing/2014/main" id="{9CB7D502-64AC-4D2F-894C-8349A56610B6}"/>
              </a:ext>
            </a:extLst>
          </p:cNvPr>
          <p:cNvSpPr>
            <a:spLocks noChangeShapeType="1"/>
          </p:cNvSpPr>
          <p:nvPr/>
        </p:nvSpPr>
        <p:spPr bwMode="auto">
          <a:xfrm>
            <a:off x="2924175" y="3963988"/>
            <a:ext cx="3333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5" name="Line 39">
            <a:extLst>
              <a:ext uri="{FF2B5EF4-FFF2-40B4-BE49-F238E27FC236}">
                <a16:creationId xmlns:a16="http://schemas.microsoft.com/office/drawing/2014/main" id="{8C438D77-DE85-41A4-80AA-0FB80DBADF65}"/>
              </a:ext>
            </a:extLst>
          </p:cNvPr>
          <p:cNvSpPr>
            <a:spLocks noChangeShapeType="1"/>
          </p:cNvSpPr>
          <p:nvPr/>
        </p:nvSpPr>
        <p:spPr bwMode="auto">
          <a:xfrm flipH="1">
            <a:off x="2924175" y="4041775"/>
            <a:ext cx="2667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6" name="Rectangle 40">
            <a:extLst>
              <a:ext uri="{FF2B5EF4-FFF2-40B4-BE49-F238E27FC236}">
                <a16:creationId xmlns:a16="http://schemas.microsoft.com/office/drawing/2014/main" id="{5E62D25E-6DA2-43C1-8CA8-0F1E45393C5C}"/>
              </a:ext>
            </a:extLst>
          </p:cNvPr>
          <p:cNvSpPr>
            <a:spLocks noChangeArrowheads="1"/>
          </p:cNvSpPr>
          <p:nvPr/>
        </p:nvSpPr>
        <p:spPr bwMode="auto">
          <a:xfrm>
            <a:off x="3719513" y="3932238"/>
            <a:ext cx="715962" cy="133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7" name="Line 41">
            <a:extLst>
              <a:ext uri="{FF2B5EF4-FFF2-40B4-BE49-F238E27FC236}">
                <a16:creationId xmlns:a16="http://schemas.microsoft.com/office/drawing/2014/main" id="{E04BD615-261A-452B-AD94-97EDC937087E}"/>
              </a:ext>
            </a:extLst>
          </p:cNvPr>
          <p:cNvSpPr>
            <a:spLocks noChangeShapeType="1"/>
          </p:cNvSpPr>
          <p:nvPr/>
        </p:nvSpPr>
        <p:spPr bwMode="auto">
          <a:xfrm>
            <a:off x="3389313" y="3963988"/>
            <a:ext cx="2667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8" name="Line 42">
            <a:extLst>
              <a:ext uri="{FF2B5EF4-FFF2-40B4-BE49-F238E27FC236}">
                <a16:creationId xmlns:a16="http://schemas.microsoft.com/office/drawing/2014/main" id="{C171E4CB-34E0-4DD7-96C3-CC29112B80B0}"/>
              </a:ext>
            </a:extLst>
          </p:cNvPr>
          <p:cNvSpPr>
            <a:spLocks noChangeShapeType="1"/>
          </p:cNvSpPr>
          <p:nvPr/>
        </p:nvSpPr>
        <p:spPr bwMode="auto">
          <a:xfrm flipH="1">
            <a:off x="3365500" y="4041775"/>
            <a:ext cx="2667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379" name="Group 43">
            <a:extLst>
              <a:ext uri="{FF2B5EF4-FFF2-40B4-BE49-F238E27FC236}">
                <a16:creationId xmlns:a16="http://schemas.microsoft.com/office/drawing/2014/main" id="{B87089E2-E2C4-41CD-94A1-567B731BF165}"/>
              </a:ext>
            </a:extLst>
          </p:cNvPr>
          <p:cNvGrpSpPr>
            <a:grpSpLocks/>
          </p:cNvGrpSpPr>
          <p:nvPr/>
        </p:nvGrpSpPr>
        <p:grpSpPr bwMode="auto">
          <a:xfrm>
            <a:off x="5283200" y="3049588"/>
            <a:ext cx="1574800" cy="312737"/>
            <a:chOff x="2495" y="1344"/>
            <a:chExt cx="1135" cy="258"/>
          </a:xfrm>
        </p:grpSpPr>
        <p:sp>
          <p:nvSpPr>
            <p:cNvPr id="14380" name="Oval 44">
              <a:extLst>
                <a:ext uri="{FF2B5EF4-FFF2-40B4-BE49-F238E27FC236}">
                  <a16:creationId xmlns:a16="http://schemas.microsoft.com/office/drawing/2014/main" id="{8335A341-0B5D-4B1D-885A-26DA8E4FB9BB}"/>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1" name="Oval 45">
              <a:extLst>
                <a:ext uri="{FF2B5EF4-FFF2-40B4-BE49-F238E27FC236}">
                  <a16:creationId xmlns:a16="http://schemas.microsoft.com/office/drawing/2014/main" id="{D9EAC6FE-2472-4968-BA8A-07FA01175B8A}"/>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2" name="Oval 46">
              <a:extLst>
                <a:ext uri="{FF2B5EF4-FFF2-40B4-BE49-F238E27FC236}">
                  <a16:creationId xmlns:a16="http://schemas.microsoft.com/office/drawing/2014/main" id="{C04B1D67-0E31-4C9D-9D65-E3B9269C87CB}"/>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3" name="Oval 47">
              <a:extLst>
                <a:ext uri="{FF2B5EF4-FFF2-40B4-BE49-F238E27FC236}">
                  <a16:creationId xmlns:a16="http://schemas.microsoft.com/office/drawing/2014/main" id="{512BFCEC-5E7F-4922-967A-4E31793E2CEB}"/>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4" name="Oval 48">
              <a:extLst>
                <a:ext uri="{FF2B5EF4-FFF2-40B4-BE49-F238E27FC236}">
                  <a16:creationId xmlns:a16="http://schemas.microsoft.com/office/drawing/2014/main" id="{8D39CD93-B59C-4DFD-B465-8001C1A406B9}"/>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5" name="Oval 49">
              <a:extLst>
                <a:ext uri="{FF2B5EF4-FFF2-40B4-BE49-F238E27FC236}">
                  <a16:creationId xmlns:a16="http://schemas.microsoft.com/office/drawing/2014/main" id="{9BE205D2-DFEB-47F4-A6F5-62A3E9920566}"/>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6" name="Rectangle 50">
              <a:extLst>
                <a:ext uri="{FF2B5EF4-FFF2-40B4-BE49-F238E27FC236}">
                  <a16:creationId xmlns:a16="http://schemas.microsoft.com/office/drawing/2014/main" id="{970D9606-D310-4A38-800B-EBF4C8C7E6B1}"/>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387" name="Line 51">
            <a:extLst>
              <a:ext uri="{FF2B5EF4-FFF2-40B4-BE49-F238E27FC236}">
                <a16:creationId xmlns:a16="http://schemas.microsoft.com/office/drawing/2014/main" id="{B6F927A8-4AF3-4F80-8445-CC9A88912C99}"/>
              </a:ext>
            </a:extLst>
          </p:cNvPr>
          <p:cNvSpPr>
            <a:spLocks noChangeShapeType="1"/>
          </p:cNvSpPr>
          <p:nvPr/>
        </p:nvSpPr>
        <p:spPr bwMode="auto">
          <a:xfrm>
            <a:off x="5794375" y="3919538"/>
            <a:ext cx="331788"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88" name="Line 52">
            <a:extLst>
              <a:ext uri="{FF2B5EF4-FFF2-40B4-BE49-F238E27FC236}">
                <a16:creationId xmlns:a16="http://schemas.microsoft.com/office/drawing/2014/main" id="{6D55CD0B-8F42-43D0-B5A7-CD38BDD1AB40}"/>
              </a:ext>
            </a:extLst>
          </p:cNvPr>
          <p:cNvSpPr>
            <a:spLocks noChangeShapeType="1"/>
          </p:cNvSpPr>
          <p:nvPr/>
        </p:nvSpPr>
        <p:spPr bwMode="auto">
          <a:xfrm flipH="1">
            <a:off x="5794375" y="3997325"/>
            <a:ext cx="265113"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89" name="Rectangle 53">
            <a:extLst>
              <a:ext uri="{FF2B5EF4-FFF2-40B4-BE49-F238E27FC236}">
                <a16:creationId xmlns:a16="http://schemas.microsoft.com/office/drawing/2014/main" id="{BB845EF9-4562-4CCB-8A98-74246B2DDE69}"/>
              </a:ext>
            </a:extLst>
          </p:cNvPr>
          <p:cNvSpPr>
            <a:spLocks noChangeArrowheads="1"/>
          </p:cNvSpPr>
          <p:nvPr/>
        </p:nvSpPr>
        <p:spPr bwMode="auto">
          <a:xfrm>
            <a:off x="6313488" y="3895725"/>
            <a:ext cx="412750" cy="85725"/>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4390" name="Group 54">
            <a:extLst>
              <a:ext uri="{FF2B5EF4-FFF2-40B4-BE49-F238E27FC236}">
                <a16:creationId xmlns:a16="http://schemas.microsoft.com/office/drawing/2014/main" id="{10A34AC7-6261-4003-8B58-C074E63C6CF2}"/>
              </a:ext>
            </a:extLst>
          </p:cNvPr>
          <p:cNvGrpSpPr>
            <a:grpSpLocks/>
          </p:cNvGrpSpPr>
          <p:nvPr/>
        </p:nvGrpSpPr>
        <p:grpSpPr bwMode="auto">
          <a:xfrm>
            <a:off x="2112963" y="2020888"/>
            <a:ext cx="698500" cy="317500"/>
            <a:chOff x="1296" y="1296"/>
            <a:chExt cx="624" cy="336"/>
          </a:xfrm>
        </p:grpSpPr>
        <p:sp>
          <p:nvSpPr>
            <p:cNvPr id="14391" name="Rectangle 55">
              <a:extLst>
                <a:ext uri="{FF2B5EF4-FFF2-40B4-BE49-F238E27FC236}">
                  <a16:creationId xmlns:a16="http://schemas.microsoft.com/office/drawing/2014/main" id="{1B6F013E-0087-4742-8699-0246CD7EBCA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2" name="Rectangle 56">
              <a:extLst>
                <a:ext uri="{FF2B5EF4-FFF2-40B4-BE49-F238E27FC236}">
                  <a16:creationId xmlns:a16="http://schemas.microsoft.com/office/drawing/2014/main" id="{81967A05-195B-4F02-A227-1214BD74172B}"/>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3" name="Rectangle 57">
              <a:extLst>
                <a:ext uri="{FF2B5EF4-FFF2-40B4-BE49-F238E27FC236}">
                  <a16:creationId xmlns:a16="http://schemas.microsoft.com/office/drawing/2014/main" id="{8F4DDFD1-04C2-4BED-96F8-A3547AF9F44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4" name="Rectangle 58">
              <a:extLst>
                <a:ext uri="{FF2B5EF4-FFF2-40B4-BE49-F238E27FC236}">
                  <a16:creationId xmlns:a16="http://schemas.microsoft.com/office/drawing/2014/main" id="{289565C3-2DD5-4069-A3E1-8005017B239F}"/>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395" name="Group 59">
            <a:extLst>
              <a:ext uri="{FF2B5EF4-FFF2-40B4-BE49-F238E27FC236}">
                <a16:creationId xmlns:a16="http://schemas.microsoft.com/office/drawing/2014/main" id="{39910C58-F388-4305-A6C1-4F5E86944459}"/>
              </a:ext>
            </a:extLst>
          </p:cNvPr>
          <p:cNvGrpSpPr>
            <a:grpSpLocks/>
          </p:cNvGrpSpPr>
          <p:nvPr/>
        </p:nvGrpSpPr>
        <p:grpSpPr bwMode="auto">
          <a:xfrm>
            <a:off x="4792663" y="2092325"/>
            <a:ext cx="698500" cy="317500"/>
            <a:chOff x="1296" y="1296"/>
            <a:chExt cx="624" cy="336"/>
          </a:xfrm>
        </p:grpSpPr>
        <p:sp>
          <p:nvSpPr>
            <p:cNvPr id="14396" name="Rectangle 60">
              <a:extLst>
                <a:ext uri="{FF2B5EF4-FFF2-40B4-BE49-F238E27FC236}">
                  <a16:creationId xmlns:a16="http://schemas.microsoft.com/office/drawing/2014/main" id="{219ECD2C-BC25-4A98-A68B-9EC41C1FE486}"/>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7" name="Rectangle 61">
              <a:extLst>
                <a:ext uri="{FF2B5EF4-FFF2-40B4-BE49-F238E27FC236}">
                  <a16:creationId xmlns:a16="http://schemas.microsoft.com/office/drawing/2014/main" id="{E6A39492-CE73-4B4E-ACC0-D1892955DC4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8" name="Rectangle 62">
              <a:extLst>
                <a:ext uri="{FF2B5EF4-FFF2-40B4-BE49-F238E27FC236}">
                  <a16:creationId xmlns:a16="http://schemas.microsoft.com/office/drawing/2014/main" id="{2B8442A9-AC3B-47D0-A2B4-404882ED5F43}"/>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9" name="Rectangle 63">
              <a:extLst>
                <a:ext uri="{FF2B5EF4-FFF2-40B4-BE49-F238E27FC236}">
                  <a16:creationId xmlns:a16="http://schemas.microsoft.com/office/drawing/2014/main" id="{8241BD63-CF84-45B1-837F-C0A6AA7392D6}"/>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400" name="Group 64">
            <a:extLst>
              <a:ext uri="{FF2B5EF4-FFF2-40B4-BE49-F238E27FC236}">
                <a16:creationId xmlns:a16="http://schemas.microsoft.com/office/drawing/2014/main" id="{6E835CA4-8DD0-4E3C-8832-520461106C81}"/>
              </a:ext>
            </a:extLst>
          </p:cNvPr>
          <p:cNvGrpSpPr>
            <a:grpSpLocks/>
          </p:cNvGrpSpPr>
          <p:nvPr/>
        </p:nvGrpSpPr>
        <p:grpSpPr bwMode="auto">
          <a:xfrm>
            <a:off x="2179638" y="3817938"/>
            <a:ext cx="698500" cy="317500"/>
            <a:chOff x="1296" y="1296"/>
            <a:chExt cx="624" cy="336"/>
          </a:xfrm>
        </p:grpSpPr>
        <p:sp>
          <p:nvSpPr>
            <p:cNvPr id="14401" name="Rectangle 65">
              <a:extLst>
                <a:ext uri="{FF2B5EF4-FFF2-40B4-BE49-F238E27FC236}">
                  <a16:creationId xmlns:a16="http://schemas.microsoft.com/office/drawing/2014/main" id="{FA1BEC1B-62F1-4DE1-8CF0-9BBA030487DA}"/>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2" name="Rectangle 66">
              <a:extLst>
                <a:ext uri="{FF2B5EF4-FFF2-40B4-BE49-F238E27FC236}">
                  <a16:creationId xmlns:a16="http://schemas.microsoft.com/office/drawing/2014/main" id="{9A7CBAFE-041F-4109-937C-FF5CDA9A2E5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3" name="Rectangle 67">
              <a:extLst>
                <a:ext uri="{FF2B5EF4-FFF2-40B4-BE49-F238E27FC236}">
                  <a16:creationId xmlns:a16="http://schemas.microsoft.com/office/drawing/2014/main" id="{3A6FE834-B2D2-43C7-A9A8-CD289ED22BAF}"/>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4" name="Rectangle 68">
              <a:extLst>
                <a:ext uri="{FF2B5EF4-FFF2-40B4-BE49-F238E27FC236}">
                  <a16:creationId xmlns:a16="http://schemas.microsoft.com/office/drawing/2014/main" id="{4D742410-7854-412E-B761-EFF4DE783F6A}"/>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405" name="Group 69">
            <a:extLst>
              <a:ext uri="{FF2B5EF4-FFF2-40B4-BE49-F238E27FC236}">
                <a16:creationId xmlns:a16="http://schemas.microsoft.com/office/drawing/2014/main" id="{8AF90045-3253-45ED-AD37-196AE9D768A1}"/>
              </a:ext>
            </a:extLst>
          </p:cNvPr>
          <p:cNvGrpSpPr>
            <a:grpSpLocks/>
          </p:cNvGrpSpPr>
          <p:nvPr/>
        </p:nvGrpSpPr>
        <p:grpSpPr bwMode="auto">
          <a:xfrm>
            <a:off x="4992688" y="3798888"/>
            <a:ext cx="698500" cy="317500"/>
            <a:chOff x="1296" y="1296"/>
            <a:chExt cx="624" cy="336"/>
          </a:xfrm>
        </p:grpSpPr>
        <p:sp>
          <p:nvSpPr>
            <p:cNvPr id="14406" name="Rectangle 70">
              <a:extLst>
                <a:ext uri="{FF2B5EF4-FFF2-40B4-BE49-F238E27FC236}">
                  <a16:creationId xmlns:a16="http://schemas.microsoft.com/office/drawing/2014/main" id="{030D1132-FECD-4B67-A6A6-6D9B7C9EC0B4}"/>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7" name="Rectangle 71">
              <a:extLst>
                <a:ext uri="{FF2B5EF4-FFF2-40B4-BE49-F238E27FC236}">
                  <a16:creationId xmlns:a16="http://schemas.microsoft.com/office/drawing/2014/main" id="{039752E4-0DF7-4985-9CE6-AA0AF329F9C9}"/>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8" name="Rectangle 72">
              <a:extLst>
                <a:ext uri="{FF2B5EF4-FFF2-40B4-BE49-F238E27FC236}">
                  <a16:creationId xmlns:a16="http://schemas.microsoft.com/office/drawing/2014/main" id="{19894F4B-AC69-4DB5-A831-6948E81B8EA3}"/>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9" name="Rectangle 73">
              <a:extLst>
                <a:ext uri="{FF2B5EF4-FFF2-40B4-BE49-F238E27FC236}">
                  <a16:creationId xmlns:a16="http://schemas.microsoft.com/office/drawing/2014/main" id="{C9E09CEE-3CEF-4066-8897-66FDF16D837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410" name="Text Box 74">
            <a:extLst>
              <a:ext uri="{FF2B5EF4-FFF2-40B4-BE49-F238E27FC236}">
                <a16:creationId xmlns:a16="http://schemas.microsoft.com/office/drawing/2014/main" id="{8285E5E8-1FF5-4EDA-B7E4-037EB65BDFAD}"/>
              </a:ext>
            </a:extLst>
          </p:cNvPr>
          <p:cNvSpPr txBox="1">
            <a:spLocks noChangeArrowheads="1"/>
          </p:cNvSpPr>
          <p:nvPr/>
        </p:nvSpPr>
        <p:spPr bwMode="auto">
          <a:xfrm>
            <a:off x="3697288" y="2863850"/>
            <a:ext cx="411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(a)</a:t>
            </a:r>
          </a:p>
        </p:txBody>
      </p:sp>
      <p:sp>
        <p:nvSpPr>
          <p:cNvPr id="14411" name="Text Box 75">
            <a:extLst>
              <a:ext uri="{FF2B5EF4-FFF2-40B4-BE49-F238E27FC236}">
                <a16:creationId xmlns:a16="http://schemas.microsoft.com/office/drawing/2014/main" id="{6F45AA96-1B12-46A7-B778-4CAB48BC3871}"/>
              </a:ext>
            </a:extLst>
          </p:cNvPr>
          <p:cNvSpPr txBox="1">
            <a:spLocks noChangeArrowheads="1"/>
          </p:cNvSpPr>
          <p:nvPr/>
        </p:nvSpPr>
        <p:spPr bwMode="auto">
          <a:xfrm>
            <a:off x="5922963" y="2878138"/>
            <a:ext cx="42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(b)</a:t>
            </a:r>
          </a:p>
        </p:txBody>
      </p:sp>
      <p:sp>
        <p:nvSpPr>
          <p:cNvPr id="14412" name="Text Box 76">
            <a:extLst>
              <a:ext uri="{FF2B5EF4-FFF2-40B4-BE49-F238E27FC236}">
                <a16:creationId xmlns:a16="http://schemas.microsoft.com/office/drawing/2014/main" id="{90C50631-1855-4BF8-B442-59093E463FE4}"/>
              </a:ext>
            </a:extLst>
          </p:cNvPr>
          <p:cNvSpPr txBox="1">
            <a:spLocks noChangeArrowheads="1"/>
          </p:cNvSpPr>
          <p:nvPr/>
        </p:nvSpPr>
        <p:spPr bwMode="auto">
          <a:xfrm>
            <a:off x="3697288" y="4616450"/>
            <a:ext cx="411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(c)</a:t>
            </a:r>
          </a:p>
        </p:txBody>
      </p:sp>
      <p:sp>
        <p:nvSpPr>
          <p:cNvPr id="14413" name="Text Box 77">
            <a:extLst>
              <a:ext uri="{FF2B5EF4-FFF2-40B4-BE49-F238E27FC236}">
                <a16:creationId xmlns:a16="http://schemas.microsoft.com/office/drawing/2014/main" id="{E53FB530-18DE-49D6-8E34-BFBF43AA236E}"/>
              </a:ext>
            </a:extLst>
          </p:cNvPr>
          <p:cNvSpPr txBox="1">
            <a:spLocks noChangeArrowheads="1"/>
          </p:cNvSpPr>
          <p:nvPr/>
        </p:nvSpPr>
        <p:spPr bwMode="auto">
          <a:xfrm>
            <a:off x="5922963" y="4478338"/>
            <a:ext cx="42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(d)</a:t>
            </a:r>
          </a:p>
        </p:txBody>
      </p:sp>
      <p:grpSp>
        <p:nvGrpSpPr>
          <p:cNvPr id="14414" name="Group 78">
            <a:extLst>
              <a:ext uri="{FF2B5EF4-FFF2-40B4-BE49-F238E27FC236}">
                <a16:creationId xmlns:a16="http://schemas.microsoft.com/office/drawing/2014/main" id="{FFC3806F-256C-46D1-B5A3-0758590F2BA3}"/>
              </a:ext>
            </a:extLst>
          </p:cNvPr>
          <p:cNvGrpSpPr>
            <a:grpSpLocks/>
          </p:cNvGrpSpPr>
          <p:nvPr/>
        </p:nvGrpSpPr>
        <p:grpSpPr bwMode="auto">
          <a:xfrm>
            <a:off x="2057400" y="4973638"/>
            <a:ext cx="1574800" cy="333375"/>
            <a:chOff x="2495" y="1344"/>
            <a:chExt cx="1135" cy="258"/>
          </a:xfrm>
        </p:grpSpPr>
        <p:sp>
          <p:nvSpPr>
            <p:cNvPr id="14415" name="Oval 79">
              <a:extLst>
                <a:ext uri="{FF2B5EF4-FFF2-40B4-BE49-F238E27FC236}">
                  <a16:creationId xmlns:a16="http://schemas.microsoft.com/office/drawing/2014/main" id="{C7B426B7-77B5-45C4-9A4F-8D2435382306}"/>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16" name="Oval 80">
              <a:extLst>
                <a:ext uri="{FF2B5EF4-FFF2-40B4-BE49-F238E27FC236}">
                  <a16:creationId xmlns:a16="http://schemas.microsoft.com/office/drawing/2014/main" id="{D6DB2106-B6DD-40BC-89DB-5BBA8A650D2C}"/>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17" name="Oval 81">
              <a:extLst>
                <a:ext uri="{FF2B5EF4-FFF2-40B4-BE49-F238E27FC236}">
                  <a16:creationId xmlns:a16="http://schemas.microsoft.com/office/drawing/2014/main" id="{B67595B2-B169-4742-9499-E2D6FC048440}"/>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18" name="Oval 82">
              <a:extLst>
                <a:ext uri="{FF2B5EF4-FFF2-40B4-BE49-F238E27FC236}">
                  <a16:creationId xmlns:a16="http://schemas.microsoft.com/office/drawing/2014/main" id="{92DC7540-F7C0-4535-9007-E6B673C271D5}"/>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19" name="Oval 83">
              <a:extLst>
                <a:ext uri="{FF2B5EF4-FFF2-40B4-BE49-F238E27FC236}">
                  <a16:creationId xmlns:a16="http://schemas.microsoft.com/office/drawing/2014/main" id="{007B31B1-52BB-409B-91CE-567823AF1D27}"/>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0" name="Oval 84">
              <a:extLst>
                <a:ext uri="{FF2B5EF4-FFF2-40B4-BE49-F238E27FC236}">
                  <a16:creationId xmlns:a16="http://schemas.microsoft.com/office/drawing/2014/main" id="{67337849-4415-4344-8B01-0CCD70D181BB}"/>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1" name="Rectangle 85">
              <a:extLst>
                <a:ext uri="{FF2B5EF4-FFF2-40B4-BE49-F238E27FC236}">
                  <a16:creationId xmlns:a16="http://schemas.microsoft.com/office/drawing/2014/main" id="{5E778EC4-8264-43F0-B815-FD2AF7904267}"/>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422" name="Rectangle 86">
            <a:extLst>
              <a:ext uri="{FF2B5EF4-FFF2-40B4-BE49-F238E27FC236}">
                <a16:creationId xmlns:a16="http://schemas.microsoft.com/office/drawing/2014/main" id="{FCE112C7-608F-44E7-82C2-14A38048DC6C}"/>
              </a:ext>
            </a:extLst>
          </p:cNvPr>
          <p:cNvSpPr>
            <a:spLocks noChangeArrowheads="1"/>
          </p:cNvSpPr>
          <p:nvPr/>
        </p:nvSpPr>
        <p:spPr bwMode="auto">
          <a:xfrm>
            <a:off x="3255963" y="5468938"/>
            <a:ext cx="1133475" cy="928687"/>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3" name="Line 87">
            <a:extLst>
              <a:ext uri="{FF2B5EF4-FFF2-40B4-BE49-F238E27FC236}">
                <a16:creationId xmlns:a16="http://schemas.microsoft.com/office/drawing/2014/main" id="{87BB6C4B-B6E0-4614-A05E-AD3128C588A7}"/>
              </a:ext>
            </a:extLst>
          </p:cNvPr>
          <p:cNvSpPr>
            <a:spLocks noChangeShapeType="1"/>
          </p:cNvSpPr>
          <p:nvPr/>
        </p:nvSpPr>
        <p:spPr bwMode="auto">
          <a:xfrm>
            <a:off x="2857500" y="5840413"/>
            <a:ext cx="3317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24" name="Line 88">
            <a:extLst>
              <a:ext uri="{FF2B5EF4-FFF2-40B4-BE49-F238E27FC236}">
                <a16:creationId xmlns:a16="http://schemas.microsoft.com/office/drawing/2014/main" id="{E22E9B52-A44E-4A6C-BC76-3BDD5499017F}"/>
              </a:ext>
            </a:extLst>
          </p:cNvPr>
          <p:cNvSpPr>
            <a:spLocks noChangeShapeType="1"/>
          </p:cNvSpPr>
          <p:nvPr/>
        </p:nvSpPr>
        <p:spPr bwMode="auto">
          <a:xfrm flipH="1">
            <a:off x="2857500" y="5964238"/>
            <a:ext cx="2651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425" name="Group 89">
            <a:extLst>
              <a:ext uri="{FF2B5EF4-FFF2-40B4-BE49-F238E27FC236}">
                <a16:creationId xmlns:a16="http://schemas.microsoft.com/office/drawing/2014/main" id="{DA25FFE0-6F6D-4584-9735-CA29A3134A62}"/>
              </a:ext>
            </a:extLst>
          </p:cNvPr>
          <p:cNvGrpSpPr>
            <a:grpSpLocks/>
          </p:cNvGrpSpPr>
          <p:nvPr/>
        </p:nvGrpSpPr>
        <p:grpSpPr bwMode="auto">
          <a:xfrm>
            <a:off x="2057400" y="5716588"/>
            <a:ext cx="698500" cy="317500"/>
            <a:chOff x="1296" y="1296"/>
            <a:chExt cx="624" cy="336"/>
          </a:xfrm>
        </p:grpSpPr>
        <p:sp>
          <p:nvSpPr>
            <p:cNvPr id="14426" name="Rectangle 90">
              <a:extLst>
                <a:ext uri="{FF2B5EF4-FFF2-40B4-BE49-F238E27FC236}">
                  <a16:creationId xmlns:a16="http://schemas.microsoft.com/office/drawing/2014/main" id="{109185D1-2FC7-4182-A5B0-C61463B8F83F}"/>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7" name="Rectangle 91">
              <a:extLst>
                <a:ext uri="{FF2B5EF4-FFF2-40B4-BE49-F238E27FC236}">
                  <a16:creationId xmlns:a16="http://schemas.microsoft.com/office/drawing/2014/main" id="{E785B1E7-0DCA-4914-A94B-FAD9A667C9A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8" name="Rectangle 92">
              <a:extLst>
                <a:ext uri="{FF2B5EF4-FFF2-40B4-BE49-F238E27FC236}">
                  <a16:creationId xmlns:a16="http://schemas.microsoft.com/office/drawing/2014/main" id="{8841C30B-EE5B-41BA-A63E-BD6DC664983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29" name="Rectangle 93">
              <a:extLst>
                <a:ext uri="{FF2B5EF4-FFF2-40B4-BE49-F238E27FC236}">
                  <a16:creationId xmlns:a16="http://schemas.microsoft.com/office/drawing/2014/main" id="{3FAF8EED-51C1-47FC-BF18-A250913F000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430" name="Oval 94">
            <a:extLst>
              <a:ext uri="{FF2B5EF4-FFF2-40B4-BE49-F238E27FC236}">
                <a16:creationId xmlns:a16="http://schemas.microsoft.com/office/drawing/2014/main" id="{92E7B22B-D1BB-4F91-A3AB-CB312F4C71F8}"/>
              </a:ext>
            </a:extLst>
          </p:cNvPr>
          <p:cNvSpPr>
            <a:spLocks noChangeArrowheads="1"/>
          </p:cNvSpPr>
          <p:nvPr/>
        </p:nvSpPr>
        <p:spPr bwMode="auto">
          <a:xfrm>
            <a:off x="3686175" y="58293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1" name="Text Box 95">
            <a:extLst>
              <a:ext uri="{FF2B5EF4-FFF2-40B4-BE49-F238E27FC236}">
                <a16:creationId xmlns:a16="http://schemas.microsoft.com/office/drawing/2014/main" id="{92E8CCD8-6DA5-4DFC-B350-92FFF9CAA2C3}"/>
              </a:ext>
            </a:extLst>
          </p:cNvPr>
          <p:cNvSpPr txBox="1">
            <a:spLocks noChangeArrowheads="1"/>
          </p:cNvSpPr>
          <p:nvPr/>
        </p:nvSpPr>
        <p:spPr bwMode="auto">
          <a:xfrm>
            <a:off x="3621088" y="6521450"/>
            <a:ext cx="411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(e)</a:t>
            </a:r>
          </a:p>
        </p:txBody>
      </p:sp>
      <p:grpSp>
        <p:nvGrpSpPr>
          <p:cNvPr id="14432" name="Group 96">
            <a:extLst>
              <a:ext uri="{FF2B5EF4-FFF2-40B4-BE49-F238E27FC236}">
                <a16:creationId xmlns:a16="http://schemas.microsoft.com/office/drawing/2014/main" id="{1EF91903-2319-47B9-9735-CF37AD1AD79E}"/>
              </a:ext>
            </a:extLst>
          </p:cNvPr>
          <p:cNvGrpSpPr>
            <a:grpSpLocks/>
          </p:cNvGrpSpPr>
          <p:nvPr/>
        </p:nvGrpSpPr>
        <p:grpSpPr bwMode="auto">
          <a:xfrm>
            <a:off x="5251450" y="4991100"/>
            <a:ext cx="1574800" cy="333375"/>
            <a:chOff x="2495" y="1344"/>
            <a:chExt cx="1135" cy="258"/>
          </a:xfrm>
        </p:grpSpPr>
        <p:sp>
          <p:nvSpPr>
            <p:cNvPr id="14433" name="Oval 97">
              <a:extLst>
                <a:ext uri="{FF2B5EF4-FFF2-40B4-BE49-F238E27FC236}">
                  <a16:creationId xmlns:a16="http://schemas.microsoft.com/office/drawing/2014/main" id="{700C7A10-AF77-4C87-A662-DB0327B52A58}"/>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4" name="Oval 98">
              <a:extLst>
                <a:ext uri="{FF2B5EF4-FFF2-40B4-BE49-F238E27FC236}">
                  <a16:creationId xmlns:a16="http://schemas.microsoft.com/office/drawing/2014/main" id="{10943182-4523-49FC-B4B3-39691BDD2EE6}"/>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5" name="Oval 99">
              <a:extLst>
                <a:ext uri="{FF2B5EF4-FFF2-40B4-BE49-F238E27FC236}">
                  <a16:creationId xmlns:a16="http://schemas.microsoft.com/office/drawing/2014/main" id="{3A6D71DE-4F0F-41B9-9E8E-7233C8AB5067}"/>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6" name="Oval 100">
              <a:extLst>
                <a:ext uri="{FF2B5EF4-FFF2-40B4-BE49-F238E27FC236}">
                  <a16:creationId xmlns:a16="http://schemas.microsoft.com/office/drawing/2014/main" id="{D6334032-55BC-4597-9A4F-98780B1B7BB5}"/>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7" name="Oval 101">
              <a:extLst>
                <a:ext uri="{FF2B5EF4-FFF2-40B4-BE49-F238E27FC236}">
                  <a16:creationId xmlns:a16="http://schemas.microsoft.com/office/drawing/2014/main" id="{252608AE-F5EC-4697-86B5-ACFCE46C0DDD}"/>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8" name="Oval 102">
              <a:extLst>
                <a:ext uri="{FF2B5EF4-FFF2-40B4-BE49-F238E27FC236}">
                  <a16:creationId xmlns:a16="http://schemas.microsoft.com/office/drawing/2014/main" id="{3E865B37-31F6-404C-9CAB-1AD6431A0C2C}"/>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39" name="Rectangle 103">
              <a:extLst>
                <a:ext uri="{FF2B5EF4-FFF2-40B4-BE49-F238E27FC236}">
                  <a16:creationId xmlns:a16="http://schemas.microsoft.com/office/drawing/2014/main" id="{2DD69DE9-F8C2-4486-BA26-17A5964229B7}"/>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440" name="Group 104">
            <a:extLst>
              <a:ext uri="{FF2B5EF4-FFF2-40B4-BE49-F238E27FC236}">
                <a16:creationId xmlns:a16="http://schemas.microsoft.com/office/drawing/2014/main" id="{3AB8350C-6173-4F14-B3FA-1EEC64054AA3}"/>
              </a:ext>
            </a:extLst>
          </p:cNvPr>
          <p:cNvGrpSpPr>
            <a:grpSpLocks/>
          </p:cNvGrpSpPr>
          <p:nvPr/>
        </p:nvGrpSpPr>
        <p:grpSpPr bwMode="auto">
          <a:xfrm>
            <a:off x="4932363" y="5621338"/>
            <a:ext cx="698500" cy="455612"/>
            <a:chOff x="1296" y="1296"/>
            <a:chExt cx="624" cy="336"/>
          </a:xfrm>
        </p:grpSpPr>
        <p:sp>
          <p:nvSpPr>
            <p:cNvPr id="14441" name="Rectangle 105">
              <a:extLst>
                <a:ext uri="{FF2B5EF4-FFF2-40B4-BE49-F238E27FC236}">
                  <a16:creationId xmlns:a16="http://schemas.microsoft.com/office/drawing/2014/main" id="{DD43C5C8-0EF4-43DB-9700-1507925612C5}"/>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2" name="Rectangle 106">
              <a:extLst>
                <a:ext uri="{FF2B5EF4-FFF2-40B4-BE49-F238E27FC236}">
                  <a16:creationId xmlns:a16="http://schemas.microsoft.com/office/drawing/2014/main" id="{38DB0F7B-D731-425D-AAB6-509D5757CFF1}"/>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3" name="Rectangle 107">
              <a:extLst>
                <a:ext uri="{FF2B5EF4-FFF2-40B4-BE49-F238E27FC236}">
                  <a16:creationId xmlns:a16="http://schemas.microsoft.com/office/drawing/2014/main" id="{DA8BEDAF-CF68-4E9E-BE31-A857DBB37D1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4" name="Rectangle 108">
              <a:extLst>
                <a:ext uri="{FF2B5EF4-FFF2-40B4-BE49-F238E27FC236}">
                  <a16:creationId xmlns:a16="http://schemas.microsoft.com/office/drawing/2014/main" id="{05B1D84C-737C-4E51-B49B-76169D308D02}"/>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4445" name="Group 109">
            <a:extLst>
              <a:ext uri="{FF2B5EF4-FFF2-40B4-BE49-F238E27FC236}">
                <a16:creationId xmlns:a16="http://schemas.microsoft.com/office/drawing/2014/main" id="{7F87B641-4F73-4609-8E9D-34C7BB4BE7CD}"/>
              </a:ext>
            </a:extLst>
          </p:cNvPr>
          <p:cNvGrpSpPr>
            <a:grpSpLocks/>
          </p:cNvGrpSpPr>
          <p:nvPr/>
        </p:nvGrpSpPr>
        <p:grpSpPr bwMode="auto">
          <a:xfrm flipH="1">
            <a:off x="6400800" y="5741988"/>
            <a:ext cx="606425" cy="273050"/>
            <a:chOff x="1296" y="1296"/>
            <a:chExt cx="624" cy="336"/>
          </a:xfrm>
        </p:grpSpPr>
        <p:sp>
          <p:nvSpPr>
            <p:cNvPr id="14446" name="Rectangle 110">
              <a:extLst>
                <a:ext uri="{FF2B5EF4-FFF2-40B4-BE49-F238E27FC236}">
                  <a16:creationId xmlns:a16="http://schemas.microsoft.com/office/drawing/2014/main" id="{325EE5FF-39D2-4327-B9ED-8F9B3FEE65E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7" name="Rectangle 111">
              <a:extLst>
                <a:ext uri="{FF2B5EF4-FFF2-40B4-BE49-F238E27FC236}">
                  <a16:creationId xmlns:a16="http://schemas.microsoft.com/office/drawing/2014/main" id="{F783472A-F7ED-4577-BE4F-55B7505B7E2B}"/>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8" name="Rectangle 112">
              <a:extLst>
                <a:ext uri="{FF2B5EF4-FFF2-40B4-BE49-F238E27FC236}">
                  <a16:creationId xmlns:a16="http://schemas.microsoft.com/office/drawing/2014/main" id="{3972ECC7-B029-4D55-8A4B-ECA1D37C214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9" name="Rectangle 113">
              <a:extLst>
                <a:ext uri="{FF2B5EF4-FFF2-40B4-BE49-F238E27FC236}">
                  <a16:creationId xmlns:a16="http://schemas.microsoft.com/office/drawing/2014/main" id="{7C296013-0E9D-410A-852C-412C8178C6F3}"/>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450" name="Line 114">
            <a:extLst>
              <a:ext uri="{FF2B5EF4-FFF2-40B4-BE49-F238E27FC236}">
                <a16:creationId xmlns:a16="http://schemas.microsoft.com/office/drawing/2014/main" id="{55816805-4A27-465F-BB55-5C6F3BCFFA59}"/>
              </a:ext>
            </a:extLst>
          </p:cNvPr>
          <p:cNvSpPr>
            <a:spLocks noChangeShapeType="1"/>
          </p:cNvSpPr>
          <p:nvPr/>
        </p:nvSpPr>
        <p:spPr bwMode="auto">
          <a:xfrm>
            <a:off x="5846763" y="58293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51" name="Line 115">
            <a:extLst>
              <a:ext uri="{FF2B5EF4-FFF2-40B4-BE49-F238E27FC236}">
                <a16:creationId xmlns:a16="http://schemas.microsoft.com/office/drawing/2014/main" id="{0027A178-2A36-4D44-8CE7-2B53BC3F8E01}"/>
              </a:ext>
            </a:extLst>
          </p:cNvPr>
          <p:cNvSpPr>
            <a:spLocks noChangeShapeType="1"/>
          </p:cNvSpPr>
          <p:nvPr/>
        </p:nvSpPr>
        <p:spPr bwMode="auto">
          <a:xfrm flipH="1">
            <a:off x="5846763" y="592613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52" name="Text Box 116">
            <a:extLst>
              <a:ext uri="{FF2B5EF4-FFF2-40B4-BE49-F238E27FC236}">
                <a16:creationId xmlns:a16="http://schemas.microsoft.com/office/drawing/2014/main" id="{66FFC04F-1C86-4F52-B434-8617E7797CD2}"/>
              </a:ext>
            </a:extLst>
          </p:cNvPr>
          <p:cNvSpPr txBox="1">
            <a:spLocks noChangeArrowheads="1"/>
          </p:cNvSpPr>
          <p:nvPr/>
        </p:nvSpPr>
        <p:spPr bwMode="auto">
          <a:xfrm>
            <a:off x="5840413" y="6445250"/>
            <a:ext cx="388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(f)</a:t>
            </a:r>
          </a:p>
        </p:txBody>
      </p:sp>
      <p:sp>
        <p:nvSpPr>
          <p:cNvPr id="14453" name="Line 117">
            <a:extLst>
              <a:ext uri="{FF2B5EF4-FFF2-40B4-BE49-F238E27FC236}">
                <a16:creationId xmlns:a16="http://schemas.microsoft.com/office/drawing/2014/main" id="{7DCAEB61-92AB-404A-80DF-1659F746C626}"/>
              </a:ext>
            </a:extLst>
          </p:cNvPr>
          <p:cNvSpPr>
            <a:spLocks noChangeShapeType="1"/>
          </p:cNvSpPr>
          <p:nvPr/>
        </p:nvSpPr>
        <p:spPr bwMode="auto">
          <a:xfrm>
            <a:off x="3349625" y="5849938"/>
            <a:ext cx="25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54" name="Line 118">
            <a:extLst>
              <a:ext uri="{FF2B5EF4-FFF2-40B4-BE49-F238E27FC236}">
                <a16:creationId xmlns:a16="http://schemas.microsoft.com/office/drawing/2014/main" id="{6958925B-D4D1-4FFB-B6B0-394867E69454}"/>
              </a:ext>
            </a:extLst>
          </p:cNvPr>
          <p:cNvSpPr>
            <a:spLocks noChangeShapeType="1"/>
          </p:cNvSpPr>
          <p:nvPr/>
        </p:nvSpPr>
        <p:spPr bwMode="auto">
          <a:xfrm flipH="1">
            <a:off x="3322638" y="5983288"/>
            <a:ext cx="2651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55" name="Line 119">
            <a:extLst>
              <a:ext uri="{FF2B5EF4-FFF2-40B4-BE49-F238E27FC236}">
                <a16:creationId xmlns:a16="http://schemas.microsoft.com/office/drawing/2014/main" id="{9502BA10-020C-4580-81B8-FEED88353744}"/>
              </a:ext>
            </a:extLst>
          </p:cNvPr>
          <p:cNvSpPr>
            <a:spLocks noChangeShapeType="1"/>
          </p:cNvSpPr>
          <p:nvPr/>
        </p:nvSpPr>
        <p:spPr bwMode="auto">
          <a:xfrm>
            <a:off x="914400" y="838200"/>
            <a:ext cx="7467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56" name="Text Box 120">
            <a:extLst>
              <a:ext uri="{FF2B5EF4-FFF2-40B4-BE49-F238E27FC236}">
                <a16:creationId xmlns:a16="http://schemas.microsoft.com/office/drawing/2014/main" id="{878A1966-6C0C-4CA8-9425-FAB9D1FCD86D}"/>
              </a:ext>
            </a:extLst>
          </p:cNvPr>
          <p:cNvSpPr txBox="1">
            <a:spLocks noChangeArrowheads="1"/>
          </p:cNvSpPr>
          <p:nvPr/>
        </p:nvSpPr>
        <p:spPr bwMode="auto">
          <a:xfrm>
            <a:off x="2895600" y="304800"/>
            <a:ext cx="2789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System Function</a:t>
            </a:r>
            <a:endParaRPr lang="en-US" altLang="en-US"/>
          </a:p>
        </p:txBody>
      </p:sp>
      <p:sp>
        <p:nvSpPr>
          <p:cNvPr id="14457" name="Text Box 121">
            <a:extLst>
              <a:ext uri="{FF2B5EF4-FFF2-40B4-BE49-F238E27FC236}">
                <a16:creationId xmlns:a16="http://schemas.microsoft.com/office/drawing/2014/main" id="{B068FBA9-4A6C-46F8-AFD9-75D76AA6E5FA}"/>
              </a:ext>
            </a:extLst>
          </p:cNvPr>
          <p:cNvSpPr txBox="1">
            <a:spLocks noChangeArrowheads="1"/>
          </p:cNvSpPr>
          <p:nvPr/>
        </p:nvSpPr>
        <p:spPr bwMode="auto">
          <a:xfrm>
            <a:off x="669925" y="879475"/>
            <a:ext cx="4416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setups where t</a:t>
            </a:r>
            <a:r>
              <a:rPr lang="en-US" altLang="en-US" baseline="-25000"/>
              <a:t>A</a:t>
            </a:r>
            <a:r>
              <a:rPr lang="en-US" altLang="en-US"/>
              <a:t> is known</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244</TotalTime>
  <Words>1457</Words>
  <Application>Microsoft Office PowerPoint</Application>
  <PresentationFormat>On-screen Show (4:3)</PresentationFormat>
  <Paragraphs>222</Paragraphs>
  <Slides>15</Slides>
  <Notes>15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4" baseType="lpstr">
      <vt:lpstr>Arial</vt:lpstr>
      <vt:lpstr>Calibri</vt:lpstr>
      <vt:lpstr>Helvetica</vt:lpstr>
      <vt:lpstr>Symbol</vt:lpstr>
      <vt:lpstr>Times</vt:lpstr>
      <vt:lpstr>Times New Roman</vt:lpstr>
      <vt:lpstr>Blank Presentation</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33</cp:revision>
  <dcterms:created xsi:type="dcterms:W3CDTF">2008-04-15T14:35:48Z</dcterms:created>
  <dcterms:modified xsi:type="dcterms:W3CDTF">2021-10-24T19:59:10Z</dcterms:modified>
</cp:coreProperties>
</file>