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81" r:id="rId2"/>
    <p:sldId id="289" r:id="rId3"/>
    <p:sldId id="256" r:id="rId4"/>
    <p:sldId id="257" r:id="rId5"/>
    <p:sldId id="262" r:id="rId6"/>
    <p:sldId id="275" r:id="rId7"/>
    <p:sldId id="276" r:id="rId8"/>
    <p:sldId id="291" r:id="rId9"/>
    <p:sldId id="293" r:id="rId10"/>
    <p:sldId id="292" r:id="rId11"/>
    <p:sldId id="295" r:id="rId12"/>
    <p:sldId id="297" r:id="rId13"/>
    <p:sldId id="296" r:id="rId14"/>
    <p:sldId id="294" r:id="rId15"/>
    <p:sldId id="263" r:id="rId16"/>
    <p:sldId id="288" r:id="rId17"/>
    <p:sldId id="258" r:id="rId18"/>
    <p:sldId id="259" r:id="rId19"/>
    <p:sldId id="264" r:id="rId20"/>
    <p:sldId id="285" r:id="rId21"/>
    <p:sldId id="286" r:id="rId22"/>
    <p:sldId id="287" r:id="rId23"/>
    <p:sldId id="290" r:id="rId24"/>
    <p:sldId id="298" r:id="rId2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06" autoAdjust="0"/>
    <p:restoredTop sz="86509" autoAdjust="0"/>
  </p:normalViewPr>
  <p:slideViewPr>
    <p:cSldViewPr>
      <p:cViewPr varScale="1">
        <p:scale>
          <a:sx n="107" d="100"/>
          <a:sy n="107" d="100"/>
        </p:scale>
        <p:origin x="102" y="3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2.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 Id="rId5" Type="http://schemas.openxmlformats.org/officeDocument/2006/relationships/image" Target="../media/image47.wmf"/><Relationship Id="rId4" Type="http://schemas.openxmlformats.org/officeDocument/2006/relationships/image" Target="../media/image46.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4"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FFC132C2-B879-4231-AC80-29DBCC8B8BF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8915" name="Rectangle 3">
            <a:extLst>
              <a:ext uri="{FF2B5EF4-FFF2-40B4-BE49-F238E27FC236}">
                <a16:creationId xmlns:a16="http://schemas.microsoft.com/office/drawing/2014/main" id="{01539A8D-32A9-47F0-B8FA-BCC5650B73AF}"/>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38916" name="Rectangle 4">
            <a:extLst>
              <a:ext uri="{FF2B5EF4-FFF2-40B4-BE49-F238E27FC236}">
                <a16:creationId xmlns:a16="http://schemas.microsoft.com/office/drawing/2014/main" id="{E23B4349-744E-4F37-BB59-F5463356ABAD}"/>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38917" name="Rectangle 5">
            <a:extLst>
              <a:ext uri="{FF2B5EF4-FFF2-40B4-BE49-F238E27FC236}">
                <a16:creationId xmlns:a16="http://schemas.microsoft.com/office/drawing/2014/main" id="{27FDA96A-66A7-4D37-9E6C-3DBB1652FA66}"/>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4E40B8B-84B7-4CAA-83BA-046D0BE857E5}"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4B93FD-0C47-4988-B7F1-F5C343F35576}" type="datetimeFigureOut">
              <a:rPr lang="en-US" smtClean="0"/>
              <a:t>10/25/2021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52B233-7FD3-429C-B204-9A7C27DBE911}" type="slidenum">
              <a:rPr lang="en-US" smtClean="0"/>
              <a:t>‹#›</a:t>
            </a:fld>
            <a:endParaRPr lang="en-US"/>
          </a:p>
        </p:txBody>
      </p:sp>
    </p:spTree>
    <p:extLst>
      <p:ext uri="{BB962C8B-B14F-4D97-AF65-F5344CB8AC3E}">
        <p14:creationId xmlns:p14="http://schemas.microsoft.com/office/powerpoint/2010/main" val="207070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see several examples where the concept of impedance is important and examine the concept of Thevenin equivalent systems.</a:t>
            </a:r>
          </a:p>
        </p:txBody>
      </p:sp>
      <p:sp>
        <p:nvSpPr>
          <p:cNvPr id="4" name="Slide Number Placeholder 3"/>
          <p:cNvSpPr>
            <a:spLocks noGrp="1"/>
          </p:cNvSpPr>
          <p:nvPr>
            <p:ph type="sldNum" sz="quarter" idx="5"/>
          </p:nvPr>
        </p:nvSpPr>
        <p:spPr/>
        <p:txBody>
          <a:bodyPr/>
          <a:lstStyle/>
          <a:p>
            <a:fld id="{5B52B233-7FD3-429C-B204-9A7C27DBE911}" type="slidenum">
              <a:rPr lang="en-US" smtClean="0"/>
              <a:t>1</a:t>
            </a:fld>
            <a:endParaRPr lang="en-US"/>
          </a:p>
        </p:txBody>
      </p:sp>
    </p:spTree>
    <p:extLst>
      <p:ext uri="{BB962C8B-B14F-4D97-AF65-F5344CB8AC3E}">
        <p14:creationId xmlns:p14="http://schemas.microsoft.com/office/powerpoint/2010/main" val="3175141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traveling harmonic plane wave can be written in a number of different forms, all of which are equivalent. The form indicated by the red arrow is one form </a:t>
            </a:r>
            <a:r>
              <a:rPr lang="en-US" dirty="0" err="1"/>
              <a:t>uwe</a:t>
            </a:r>
            <a:r>
              <a:rPr lang="en-US" dirty="0"/>
              <a:t> will use frequently in solving wave problems.</a:t>
            </a:r>
          </a:p>
        </p:txBody>
      </p:sp>
      <p:sp>
        <p:nvSpPr>
          <p:cNvPr id="4" name="Slide Number Placeholder 3"/>
          <p:cNvSpPr>
            <a:spLocks noGrp="1"/>
          </p:cNvSpPr>
          <p:nvPr>
            <p:ph type="sldNum" sz="quarter" idx="5"/>
          </p:nvPr>
        </p:nvSpPr>
        <p:spPr/>
        <p:txBody>
          <a:bodyPr/>
          <a:lstStyle/>
          <a:p>
            <a:fld id="{5B52B233-7FD3-429C-B204-9A7C27DBE911}" type="slidenum">
              <a:rPr lang="en-US" smtClean="0"/>
              <a:t>10</a:t>
            </a:fld>
            <a:endParaRPr lang="en-US"/>
          </a:p>
        </p:txBody>
      </p:sp>
    </p:spTree>
    <p:extLst>
      <p:ext uri="{BB962C8B-B14F-4D97-AF65-F5344CB8AC3E}">
        <p14:creationId xmlns:p14="http://schemas.microsoft.com/office/powerpoint/2010/main" val="380435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period T of a harmonic wave is the time it takes for the waveform to go through a complete cycle of 2</a:t>
            </a:r>
            <a:r>
              <a:rPr lang="el-GR" dirty="0"/>
              <a:t>π</a:t>
            </a:r>
            <a:r>
              <a:rPr lang="en-US" dirty="0"/>
              <a:t> radians so by examining the phase term involving time in the wave ( see Eq. (1) ) as we hold x fixed we obtain the result that the frequency (in cycles/sec) is just the reciprocal of the period. The circular frequency is just 2</a:t>
            </a:r>
            <a:r>
              <a:rPr lang="el-GR" dirty="0"/>
              <a:t>π</a:t>
            </a:r>
            <a:r>
              <a:rPr lang="en-US" dirty="0"/>
              <a:t> times the frequency in cycles/sec since there are 2</a:t>
            </a:r>
            <a:r>
              <a:rPr lang="el-GR" dirty="0"/>
              <a:t>π</a:t>
            </a:r>
            <a:r>
              <a:rPr lang="en-US" dirty="0"/>
              <a:t> radians in a cycle.</a:t>
            </a:r>
          </a:p>
        </p:txBody>
      </p:sp>
      <p:sp>
        <p:nvSpPr>
          <p:cNvPr id="4" name="Slide Number Placeholder 3"/>
          <p:cNvSpPr>
            <a:spLocks noGrp="1"/>
          </p:cNvSpPr>
          <p:nvPr>
            <p:ph type="sldNum" sz="quarter" idx="5"/>
          </p:nvPr>
        </p:nvSpPr>
        <p:spPr/>
        <p:txBody>
          <a:bodyPr/>
          <a:lstStyle/>
          <a:p>
            <a:fld id="{5B52B233-7FD3-429C-B204-9A7C27DBE911}" type="slidenum">
              <a:rPr lang="en-US" smtClean="0"/>
              <a:t>11</a:t>
            </a:fld>
            <a:endParaRPr lang="en-US"/>
          </a:p>
        </p:txBody>
      </p:sp>
    </p:spTree>
    <p:extLst>
      <p:ext uri="{BB962C8B-B14F-4D97-AF65-F5344CB8AC3E}">
        <p14:creationId xmlns:p14="http://schemas.microsoft.com/office/powerpoint/2010/main" val="3697315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instead we hold the time fixed and plot the pressure versus x we again seen a sinusoidal curve. The distance during one cycle is the </a:t>
            </a:r>
            <a:r>
              <a:rPr lang="en-US" b="1" dirty="0"/>
              <a:t>wavelength</a:t>
            </a:r>
            <a:r>
              <a:rPr lang="en-US" dirty="0"/>
              <a:t> which acts like the period does in time so the reciprocal of the wavelength acts like a spatial frequency. If we multiply that spatial frequency by 2</a:t>
            </a:r>
            <a:r>
              <a:rPr lang="el-GR" dirty="0"/>
              <a:t>π</a:t>
            </a:r>
            <a:r>
              <a:rPr lang="en-US" dirty="0"/>
              <a:t> we get a spatial circular frequency called the</a:t>
            </a:r>
            <a:r>
              <a:rPr lang="en-US" b="1" dirty="0"/>
              <a:t> wavenumber</a:t>
            </a:r>
            <a:r>
              <a:rPr lang="en-US" dirty="0"/>
              <a:t>, k.</a:t>
            </a:r>
          </a:p>
        </p:txBody>
      </p:sp>
      <p:sp>
        <p:nvSpPr>
          <p:cNvPr id="4" name="Slide Number Placeholder 3"/>
          <p:cNvSpPr>
            <a:spLocks noGrp="1"/>
          </p:cNvSpPr>
          <p:nvPr>
            <p:ph type="sldNum" sz="quarter" idx="5"/>
          </p:nvPr>
        </p:nvSpPr>
        <p:spPr/>
        <p:txBody>
          <a:bodyPr/>
          <a:lstStyle/>
          <a:p>
            <a:fld id="{5B52B233-7FD3-429C-B204-9A7C27DBE911}" type="slidenum">
              <a:rPr lang="en-US" smtClean="0"/>
              <a:t>12</a:t>
            </a:fld>
            <a:endParaRPr lang="en-US"/>
          </a:p>
        </p:txBody>
      </p:sp>
    </p:spTree>
    <p:extLst>
      <p:ext uri="{BB962C8B-B14F-4D97-AF65-F5344CB8AC3E}">
        <p14:creationId xmlns:p14="http://schemas.microsoft.com/office/powerpoint/2010/main" val="9637081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hold the time fixed and vary the  x-location over one complete cycle (2pi radians),  by definition we go through a distance, </a:t>
            </a:r>
            <a:r>
              <a:rPr lang="el-GR" dirty="0"/>
              <a:t>λ</a:t>
            </a:r>
            <a:r>
              <a:rPr lang="en-US" dirty="0"/>
              <a:t> , equal to the wavelength of the wave, so that from Eq. (1) we find that the frequency (in cycles/sec) time the wavelength is just the wave speed.</a:t>
            </a:r>
          </a:p>
        </p:txBody>
      </p:sp>
      <p:sp>
        <p:nvSpPr>
          <p:cNvPr id="4" name="Slide Number Placeholder 3"/>
          <p:cNvSpPr>
            <a:spLocks noGrp="1"/>
          </p:cNvSpPr>
          <p:nvPr>
            <p:ph type="sldNum" sz="quarter" idx="5"/>
          </p:nvPr>
        </p:nvSpPr>
        <p:spPr/>
        <p:txBody>
          <a:bodyPr/>
          <a:lstStyle/>
          <a:p>
            <a:fld id="{5B52B233-7FD3-429C-B204-9A7C27DBE911}" type="slidenum">
              <a:rPr lang="en-US" smtClean="0"/>
              <a:t>13</a:t>
            </a:fld>
            <a:endParaRPr lang="en-US"/>
          </a:p>
        </p:txBody>
      </p:sp>
    </p:spTree>
    <p:extLst>
      <p:ext uri="{BB962C8B-B14F-4D97-AF65-F5344CB8AC3E}">
        <p14:creationId xmlns:p14="http://schemas.microsoft.com/office/powerpoint/2010/main" val="5011956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the wavelength for a 5 MHz wave traveling in water. Thus, we see the wavelengths in NDE tests are typically quite small.</a:t>
            </a:r>
          </a:p>
        </p:txBody>
      </p:sp>
      <p:sp>
        <p:nvSpPr>
          <p:cNvPr id="4" name="Slide Number Placeholder 3"/>
          <p:cNvSpPr>
            <a:spLocks noGrp="1"/>
          </p:cNvSpPr>
          <p:nvPr>
            <p:ph type="sldNum" sz="quarter" idx="5"/>
          </p:nvPr>
        </p:nvSpPr>
        <p:spPr/>
        <p:txBody>
          <a:bodyPr/>
          <a:lstStyle/>
          <a:p>
            <a:fld id="{5B52B233-7FD3-429C-B204-9A7C27DBE911}" type="slidenum">
              <a:rPr lang="en-US" smtClean="0"/>
              <a:t>14</a:t>
            </a:fld>
            <a:endParaRPr lang="en-US"/>
          </a:p>
        </p:txBody>
      </p:sp>
    </p:spTree>
    <p:extLst>
      <p:ext uri="{BB962C8B-B14F-4D97-AF65-F5344CB8AC3E}">
        <p14:creationId xmlns:p14="http://schemas.microsoft.com/office/powerpoint/2010/main" val="243333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consider a plane wave traveling in the x-direction, we can place that plane wave into Newton’s law and integrate to find the x-velocity, which we see is just proportional to the pressure</a:t>
            </a:r>
          </a:p>
        </p:txBody>
      </p:sp>
      <p:sp>
        <p:nvSpPr>
          <p:cNvPr id="4" name="Slide Number Placeholder 3"/>
          <p:cNvSpPr>
            <a:spLocks noGrp="1"/>
          </p:cNvSpPr>
          <p:nvPr>
            <p:ph type="sldNum" sz="quarter" idx="5"/>
          </p:nvPr>
        </p:nvSpPr>
        <p:spPr/>
        <p:txBody>
          <a:bodyPr/>
          <a:lstStyle/>
          <a:p>
            <a:fld id="{5B52B233-7FD3-429C-B204-9A7C27DBE911}" type="slidenum">
              <a:rPr lang="en-US" smtClean="0"/>
              <a:t>15</a:t>
            </a:fld>
            <a:endParaRPr lang="en-US"/>
          </a:p>
        </p:txBody>
      </p:sp>
    </p:spTree>
    <p:extLst>
      <p:ext uri="{BB962C8B-B14F-4D97-AF65-F5344CB8AC3E}">
        <p14:creationId xmlns:p14="http://schemas.microsoft.com/office/powerpoint/2010/main" val="24346987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ratio of the pressure to the velocity is a quantity called the </a:t>
            </a:r>
            <a:r>
              <a:rPr lang="en-US" b="1" dirty="0"/>
              <a:t>specific acoustic impedance </a:t>
            </a:r>
            <a:r>
              <a:rPr lang="en-US" dirty="0"/>
              <a:t>of the plane wave. If we multiply that specific acoustic impedance by an area of the wavefront then the ratio of the force in the wave over that area to the velocity is called the </a:t>
            </a:r>
            <a:r>
              <a:rPr lang="en-US" b="1" dirty="0"/>
              <a:t>acoustic impedance </a:t>
            </a:r>
            <a:r>
              <a:rPr lang="en-US" dirty="0"/>
              <a:t>of the plane wave. This impedance, F/v, plays the same role for the wave as the voltage to current ratio, V/I, plays in an electrical circuit. To distinguish this impedance, Z, from an electrical impedance we will place an “a” superscript on it to indicate it is an acoustic impedance. Although the acoustic impedance of a plane wave is a constant, for other types of waves the acoustic impedance, like the electrical impedance, can be a function of the frequency.</a:t>
            </a:r>
          </a:p>
        </p:txBody>
      </p:sp>
      <p:sp>
        <p:nvSpPr>
          <p:cNvPr id="4" name="Slide Number Placeholder 3"/>
          <p:cNvSpPr>
            <a:spLocks noGrp="1"/>
          </p:cNvSpPr>
          <p:nvPr>
            <p:ph type="sldNum" sz="quarter" idx="5"/>
          </p:nvPr>
        </p:nvSpPr>
        <p:spPr/>
        <p:txBody>
          <a:bodyPr/>
          <a:lstStyle/>
          <a:p>
            <a:fld id="{5B52B233-7FD3-429C-B204-9A7C27DBE911}" type="slidenum">
              <a:rPr lang="en-US" smtClean="0"/>
              <a:t>16</a:t>
            </a:fld>
            <a:endParaRPr lang="en-US"/>
          </a:p>
        </p:txBody>
      </p:sp>
    </p:spTree>
    <p:extLst>
      <p:ext uri="{BB962C8B-B14F-4D97-AF65-F5344CB8AC3E}">
        <p14:creationId xmlns:p14="http://schemas.microsoft.com/office/powerpoint/2010/main" val="34316989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reason that the concept of impedance is so important is because if we take a linear electrical system of components, such as the one shown, we can replace it by an equivalent system consisting only of a voltage source and an impedance, called a </a:t>
            </a:r>
            <a:r>
              <a:rPr lang="en-US" b="1" dirty="0"/>
              <a:t>Thevenin equivalent system</a:t>
            </a:r>
            <a:r>
              <a:rPr lang="en-US" dirty="0"/>
              <a:t>. Both systems are equivalent because if both systems are terminated in some fashion (as shown by the dotted lines) the voltage and current outputs are identical. We will not prove this equivalence here.</a:t>
            </a:r>
          </a:p>
        </p:txBody>
      </p:sp>
      <p:sp>
        <p:nvSpPr>
          <p:cNvPr id="4" name="Slide Number Placeholder 3"/>
          <p:cNvSpPr>
            <a:spLocks noGrp="1"/>
          </p:cNvSpPr>
          <p:nvPr>
            <p:ph type="sldNum" sz="quarter" idx="5"/>
          </p:nvPr>
        </p:nvSpPr>
        <p:spPr/>
        <p:txBody>
          <a:bodyPr/>
          <a:lstStyle/>
          <a:p>
            <a:fld id="{5B52B233-7FD3-429C-B204-9A7C27DBE911}" type="slidenum">
              <a:rPr lang="en-US" smtClean="0"/>
              <a:t>17</a:t>
            </a:fld>
            <a:endParaRPr lang="en-US"/>
          </a:p>
        </p:txBody>
      </p:sp>
    </p:spTree>
    <p:extLst>
      <p:ext uri="{BB962C8B-B14F-4D97-AF65-F5344CB8AC3E}">
        <p14:creationId xmlns:p14="http://schemas.microsoft.com/office/powerpoint/2010/main" val="2372966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determine the Thevenin equivalent system in two steps. First, if we measure the open circuit output voltage of the system, this will just be the equivalent voltage source acting. Then if we place a known impedance (such as the resistance shown above) at the output and measure the output voltage across this known resistance, then we can  find the equivalent impedance as shown in Eq. (1) above.</a:t>
            </a:r>
          </a:p>
        </p:txBody>
      </p:sp>
      <p:sp>
        <p:nvSpPr>
          <p:cNvPr id="4" name="Slide Number Placeholder 3"/>
          <p:cNvSpPr>
            <a:spLocks noGrp="1"/>
          </p:cNvSpPr>
          <p:nvPr>
            <p:ph type="sldNum" sz="quarter" idx="5"/>
          </p:nvPr>
        </p:nvSpPr>
        <p:spPr/>
        <p:txBody>
          <a:bodyPr/>
          <a:lstStyle/>
          <a:p>
            <a:fld id="{5B52B233-7FD3-429C-B204-9A7C27DBE911}" type="slidenum">
              <a:rPr lang="en-US" smtClean="0"/>
              <a:t>18</a:t>
            </a:fld>
            <a:endParaRPr lang="en-US"/>
          </a:p>
        </p:txBody>
      </p:sp>
    </p:spTree>
    <p:extLst>
      <p:ext uri="{BB962C8B-B14F-4D97-AF65-F5344CB8AC3E}">
        <p14:creationId xmlns:p14="http://schemas.microsoft.com/office/powerpoint/2010/main" val="1584569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an example of determining a Thevenin equivalent system, consider a simple circuit consisting of a known voltage source and a resistance and capacitance. </a:t>
            </a:r>
          </a:p>
        </p:txBody>
      </p:sp>
      <p:sp>
        <p:nvSpPr>
          <p:cNvPr id="4" name="Slide Number Placeholder 3"/>
          <p:cNvSpPr>
            <a:spLocks noGrp="1"/>
          </p:cNvSpPr>
          <p:nvPr>
            <p:ph type="sldNum" sz="quarter" idx="5"/>
          </p:nvPr>
        </p:nvSpPr>
        <p:spPr/>
        <p:txBody>
          <a:bodyPr/>
          <a:lstStyle/>
          <a:p>
            <a:fld id="{5B52B233-7FD3-429C-B204-9A7C27DBE911}" type="slidenum">
              <a:rPr lang="en-US" smtClean="0"/>
              <a:t>19</a:t>
            </a:fld>
            <a:endParaRPr lang="en-US"/>
          </a:p>
        </p:txBody>
      </p:sp>
    </p:spTree>
    <p:extLst>
      <p:ext uri="{BB962C8B-B14F-4D97-AF65-F5344CB8AC3E}">
        <p14:creationId xmlns:p14="http://schemas.microsoft.com/office/powerpoint/2010/main" val="3151923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Electrical impedance is a property you may already be familiar with. We will see that impedance is also defined for the waves present in ultrasonic system and examine some basic characteristics of waves. Finally, we will discuss the concept of Thevenin equivalent electrical circuits.</a:t>
            </a:r>
          </a:p>
        </p:txBody>
      </p:sp>
      <p:sp>
        <p:nvSpPr>
          <p:cNvPr id="4" name="Slide Number Placeholder 3"/>
          <p:cNvSpPr>
            <a:spLocks noGrp="1"/>
          </p:cNvSpPr>
          <p:nvPr>
            <p:ph type="sldNum" sz="quarter" idx="5"/>
          </p:nvPr>
        </p:nvSpPr>
        <p:spPr/>
        <p:txBody>
          <a:bodyPr/>
          <a:lstStyle/>
          <a:p>
            <a:fld id="{5B52B233-7FD3-429C-B204-9A7C27DBE911}" type="slidenum">
              <a:rPr lang="en-US" smtClean="0"/>
              <a:t>2</a:t>
            </a:fld>
            <a:endParaRPr lang="en-US"/>
          </a:p>
        </p:txBody>
      </p:sp>
    </p:spTree>
    <p:extLst>
      <p:ext uri="{BB962C8B-B14F-4D97-AF65-F5344CB8AC3E}">
        <p14:creationId xmlns:p14="http://schemas.microsoft.com/office/powerpoint/2010/main" val="29436885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examine the voltages and current acting across the resistor and capacitor under open circuit conditions then we can eliminate the current and obtain an expression for the open circuit voltage, which is just the Thevenin equivalent voltage source.</a:t>
            </a:r>
          </a:p>
        </p:txBody>
      </p:sp>
      <p:sp>
        <p:nvSpPr>
          <p:cNvPr id="4" name="Slide Number Placeholder 3"/>
          <p:cNvSpPr>
            <a:spLocks noGrp="1"/>
          </p:cNvSpPr>
          <p:nvPr>
            <p:ph type="sldNum" sz="quarter" idx="5"/>
          </p:nvPr>
        </p:nvSpPr>
        <p:spPr/>
        <p:txBody>
          <a:bodyPr/>
          <a:lstStyle/>
          <a:p>
            <a:fld id="{5B52B233-7FD3-429C-B204-9A7C27DBE911}" type="slidenum">
              <a:rPr lang="en-US" smtClean="0"/>
              <a:t>20</a:t>
            </a:fld>
            <a:endParaRPr lang="en-US"/>
          </a:p>
        </p:txBody>
      </p:sp>
    </p:spTree>
    <p:extLst>
      <p:ext uri="{BB962C8B-B14F-4D97-AF65-F5344CB8AC3E}">
        <p14:creationId xmlns:p14="http://schemas.microsoft.com/office/powerpoint/2010/main" val="39075442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if we place a known resistance at the output terminals and relate the voltages across the resistances and capacitance to the currents flowing, we can eliminate those currents and find the voltage ,V</a:t>
            </a:r>
            <a:r>
              <a:rPr lang="en-US" baseline="-25000" dirty="0"/>
              <a:t>L</a:t>
            </a:r>
            <a:r>
              <a:rPr lang="en-US" dirty="0"/>
              <a:t>, across the known resistance. Equation (1) then gives us the Thevenin equivalent impedance</a:t>
            </a:r>
          </a:p>
        </p:txBody>
      </p:sp>
      <p:sp>
        <p:nvSpPr>
          <p:cNvPr id="4" name="Slide Number Placeholder 3"/>
          <p:cNvSpPr>
            <a:spLocks noGrp="1"/>
          </p:cNvSpPr>
          <p:nvPr>
            <p:ph type="sldNum" sz="quarter" idx="5"/>
          </p:nvPr>
        </p:nvSpPr>
        <p:spPr/>
        <p:txBody>
          <a:bodyPr/>
          <a:lstStyle/>
          <a:p>
            <a:fld id="{5B52B233-7FD3-429C-B204-9A7C27DBE911}" type="slidenum">
              <a:rPr lang="en-US" smtClean="0"/>
              <a:t>21</a:t>
            </a:fld>
            <a:endParaRPr lang="en-US"/>
          </a:p>
        </p:txBody>
      </p:sp>
    </p:spTree>
    <p:extLst>
      <p:ext uri="{BB962C8B-B14F-4D97-AF65-F5344CB8AC3E}">
        <p14:creationId xmlns:p14="http://schemas.microsoft.com/office/powerpoint/2010/main" val="20612245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the original electrical system is equivalent to the Thevenin equivalent system shown.</a:t>
            </a:r>
          </a:p>
        </p:txBody>
      </p:sp>
      <p:sp>
        <p:nvSpPr>
          <p:cNvPr id="4" name="Slide Number Placeholder 3"/>
          <p:cNvSpPr>
            <a:spLocks noGrp="1"/>
          </p:cNvSpPr>
          <p:nvPr>
            <p:ph type="sldNum" sz="quarter" idx="5"/>
          </p:nvPr>
        </p:nvSpPr>
        <p:spPr/>
        <p:txBody>
          <a:bodyPr/>
          <a:lstStyle/>
          <a:p>
            <a:fld id="{5B52B233-7FD3-429C-B204-9A7C27DBE911}" type="slidenum">
              <a:rPr lang="en-US" smtClean="0"/>
              <a:t>22</a:t>
            </a:fld>
            <a:endParaRPr lang="en-US"/>
          </a:p>
        </p:txBody>
      </p:sp>
    </p:spTree>
    <p:extLst>
      <p:ext uri="{BB962C8B-B14F-4D97-AF65-F5344CB8AC3E}">
        <p14:creationId xmlns:p14="http://schemas.microsoft.com/office/powerpoint/2010/main" val="3182458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an electrical engineering course on circuits you may see another approach to obtaining the Thevenin equivalent impedance where we imagine shorting out the known source and then simply examine the ratio of the output voltage and current. As shown above, this does  give the correct impedance but it obviously is not practical (or wise) to physically short out the source in a real instrument. Experimentally, we must use the previous approach, which only requires the measurement of V</a:t>
            </a:r>
            <a:r>
              <a:rPr lang="en-US" baseline="-25000" dirty="0"/>
              <a:t>L</a:t>
            </a:r>
            <a:r>
              <a:rPr lang="en-US" dirty="0"/>
              <a:t> and the open circuit voltage.</a:t>
            </a:r>
          </a:p>
        </p:txBody>
      </p:sp>
      <p:sp>
        <p:nvSpPr>
          <p:cNvPr id="4" name="Slide Number Placeholder 3"/>
          <p:cNvSpPr>
            <a:spLocks noGrp="1"/>
          </p:cNvSpPr>
          <p:nvPr>
            <p:ph type="sldNum" sz="quarter" idx="5"/>
          </p:nvPr>
        </p:nvSpPr>
        <p:spPr/>
        <p:txBody>
          <a:bodyPr/>
          <a:lstStyle/>
          <a:p>
            <a:fld id="{5B52B233-7FD3-429C-B204-9A7C27DBE911}" type="slidenum">
              <a:rPr lang="en-US" smtClean="0"/>
              <a:t>23</a:t>
            </a:fld>
            <a:endParaRPr lang="en-US"/>
          </a:p>
        </p:txBody>
      </p:sp>
    </p:spTree>
    <p:extLst>
      <p:ext uri="{BB962C8B-B14F-4D97-AF65-F5344CB8AC3E}">
        <p14:creationId xmlns:p14="http://schemas.microsoft.com/office/powerpoint/2010/main" val="39269455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Homework problem </a:t>
            </a:r>
            <a:r>
              <a:rPr lang="en-US" dirty="0"/>
              <a:t>from Appendix B.</a:t>
            </a:r>
          </a:p>
        </p:txBody>
      </p:sp>
      <p:sp>
        <p:nvSpPr>
          <p:cNvPr id="4" name="Slide Number Placeholder 3"/>
          <p:cNvSpPr>
            <a:spLocks noGrp="1"/>
          </p:cNvSpPr>
          <p:nvPr>
            <p:ph type="sldNum" sz="quarter" idx="5"/>
          </p:nvPr>
        </p:nvSpPr>
        <p:spPr/>
        <p:txBody>
          <a:bodyPr/>
          <a:lstStyle/>
          <a:p>
            <a:fld id="{5B52B233-7FD3-429C-B204-9A7C27DBE911}" type="slidenum">
              <a:rPr lang="en-US" smtClean="0"/>
              <a:t>24</a:t>
            </a:fld>
            <a:endParaRPr lang="en-US"/>
          </a:p>
        </p:txBody>
      </p:sp>
    </p:spTree>
    <p:extLst>
      <p:ext uri="{BB962C8B-B14F-4D97-AF65-F5344CB8AC3E}">
        <p14:creationId xmlns:p14="http://schemas.microsoft.com/office/powerpoint/2010/main" val="3528454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the basic elements often seen in circuits include resistors, capacitors, and inductors. In each of these elements we can define the relationship between the voltage acting across the element in terms of the current flowing through the element.</a:t>
            </a:r>
          </a:p>
        </p:txBody>
      </p:sp>
      <p:sp>
        <p:nvSpPr>
          <p:cNvPr id="4" name="Slide Number Placeholder 3"/>
          <p:cNvSpPr>
            <a:spLocks noGrp="1"/>
          </p:cNvSpPr>
          <p:nvPr>
            <p:ph type="sldNum" sz="quarter" idx="5"/>
          </p:nvPr>
        </p:nvSpPr>
        <p:spPr/>
        <p:txBody>
          <a:bodyPr/>
          <a:lstStyle/>
          <a:p>
            <a:fld id="{5B52B233-7FD3-429C-B204-9A7C27DBE911}" type="slidenum">
              <a:rPr lang="en-US" smtClean="0"/>
              <a:t>3</a:t>
            </a:fld>
            <a:endParaRPr lang="en-US"/>
          </a:p>
        </p:txBody>
      </p:sp>
    </p:spTree>
    <p:extLst>
      <p:ext uri="{BB962C8B-B14F-4D97-AF65-F5344CB8AC3E}">
        <p14:creationId xmlns:p14="http://schemas.microsoft.com/office/powerpoint/2010/main" val="38310470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alternating voltages and currents we can relate the voltages and current in these elements through a complex electrical impedance, Z, which in general can also be a function of the frequency. We will place an e superscript on Z to indicate it an </a:t>
            </a:r>
            <a:r>
              <a:rPr lang="en-US" b="1" dirty="0"/>
              <a:t>electrical impedance </a:t>
            </a:r>
            <a:r>
              <a:rPr lang="en-US" dirty="0"/>
              <a:t>and to distinguish it from other impedances we will discuss shortly.</a:t>
            </a:r>
          </a:p>
        </p:txBody>
      </p:sp>
      <p:sp>
        <p:nvSpPr>
          <p:cNvPr id="4" name="Slide Number Placeholder 3"/>
          <p:cNvSpPr>
            <a:spLocks noGrp="1"/>
          </p:cNvSpPr>
          <p:nvPr>
            <p:ph type="sldNum" sz="quarter" idx="5"/>
          </p:nvPr>
        </p:nvSpPr>
        <p:spPr/>
        <p:txBody>
          <a:bodyPr/>
          <a:lstStyle/>
          <a:p>
            <a:fld id="{5B52B233-7FD3-429C-B204-9A7C27DBE911}" type="slidenum">
              <a:rPr lang="en-US" smtClean="0"/>
              <a:t>4</a:t>
            </a:fld>
            <a:endParaRPr lang="en-US"/>
          </a:p>
        </p:txBody>
      </p:sp>
    </p:spTree>
    <p:extLst>
      <p:ext uri="{BB962C8B-B14F-4D97-AF65-F5344CB8AC3E}">
        <p14:creationId xmlns:p14="http://schemas.microsoft.com/office/powerpoint/2010/main" val="2797894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see that impedance is also defined for other types of non-electrical problems.  Since ultrasonic NDE involves waves propagating in fluids and solids, let us consider some aspects of wave propagation before we define the concept of wave impedance. First, let us consider the problem of waves propagating in a fluid where all the motion of the wave is in the x-direction and the pressure in the wave only depends on x . Since the pressure is a constant in the y-z plane this is a 1-D plane wave. If we examine Newtons law F = ma for  a small element of the fluid we can derive the equation of motion which relates the derivative of the pressure to the acceleration of the fluid element.</a:t>
            </a:r>
          </a:p>
        </p:txBody>
      </p:sp>
      <p:sp>
        <p:nvSpPr>
          <p:cNvPr id="4" name="Slide Number Placeholder 3"/>
          <p:cNvSpPr>
            <a:spLocks noGrp="1"/>
          </p:cNvSpPr>
          <p:nvPr>
            <p:ph type="sldNum" sz="quarter" idx="5"/>
          </p:nvPr>
        </p:nvSpPr>
        <p:spPr/>
        <p:txBody>
          <a:bodyPr/>
          <a:lstStyle/>
          <a:p>
            <a:fld id="{5B52B233-7FD3-429C-B204-9A7C27DBE911}" type="slidenum">
              <a:rPr lang="en-US" smtClean="0"/>
              <a:t>5</a:t>
            </a:fld>
            <a:endParaRPr lang="en-US"/>
          </a:p>
        </p:txBody>
      </p:sp>
    </p:spTree>
    <p:extLst>
      <p:ext uri="{BB962C8B-B14F-4D97-AF65-F5344CB8AC3E}">
        <p14:creationId xmlns:p14="http://schemas.microsoft.com/office/powerpoint/2010/main" val="2814769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an ideal fluid the pressure is linearly related to the displacement gradient of the element which is also equal to the so-called volumetric strain. The proportionality constant in this constitutive equation  is called the </a:t>
            </a:r>
            <a:r>
              <a:rPr lang="en-US" b="1" dirty="0"/>
              <a:t>compressibility</a:t>
            </a:r>
            <a:r>
              <a:rPr lang="en-US" dirty="0"/>
              <a:t>, K, of the element.  If we take the derivative of Newtons law with respect to x and use the constitutive equation we arrive at the 1-D wave equation for the pressure, where a new constant, called the wave speed , appears.</a:t>
            </a:r>
          </a:p>
        </p:txBody>
      </p:sp>
      <p:sp>
        <p:nvSpPr>
          <p:cNvPr id="4" name="Slide Number Placeholder 3"/>
          <p:cNvSpPr>
            <a:spLocks noGrp="1"/>
          </p:cNvSpPr>
          <p:nvPr>
            <p:ph type="sldNum" sz="quarter" idx="5"/>
          </p:nvPr>
        </p:nvSpPr>
        <p:spPr/>
        <p:txBody>
          <a:bodyPr/>
          <a:lstStyle/>
          <a:p>
            <a:fld id="{5B52B233-7FD3-429C-B204-9A7C27DBE911}" type="slidenum">
              <a:rPr lang="en-US" smtClean="0"/>
              <a:t>6</a:t>
            </a:fld>
            <a:endParaRPr lang="en-US"/>
          </a:p>
        </p:txBody>
      </p:sp>
    </p:spTree>
    <p:extLst>
      <p:ext uri="{BB962C8B-B14F-4D97-AF65-F5344CB8AC3E}">
        <p14:creationId xmlns:p14="http://schemas.microsoft.com/office/powerpoint/2010/main" val="763309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1-D wave equation has 1-D traveling plane wave solutions where we can have pressure waves defined by arbitrary functions that travel in the plus or minus x-direction. As a special case we can let those functions be harmonic traveling waves.</a:t>
            </a:r>
          </a:p>
        </p:txBody>
      </p:sp>
      <p:sp>
        <p:nvSpPr>
          <p:cNvPr id="4" name="Slide Number Placeholder 3"/>
          <p:cNvSpPr>
            <a:spLocks noGrp="1"/>
          </p:cNvSpPr>
          <p:nvPr>
            <p:ph type="sldNum" sz="quarter" idx="5"/>
          </p:nvPr>
        </p:nvSpPr>
        <p:spPr/>
        <p:txBody>
          <a:bodyPr/>
          <a:lstStyle/>
          <a:p>
            <a:fld id="{5B52B233-7FD3-429C-B204-9A7C27DBE911}" type="slidenum">
              <a:rPr lang="en-US" smtClean="0"/>
              <a:t>7</a:t>
            </a:fld>
            <a:endParaRPr lang="en-US"/>
          </a:p>
        </p:txBody>
      </p:sp>
    </p:spTree>
    <p:extLst>
      <p:ext uri="{BB962C8B-B14F-4D97-AF65-F5344CB8AC3E}">
        <p14:creationId xmlns:p14="http://schemas.microsoft.com/office/powerpoint/2010/main" val="494761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us examine the Fourier transform and inverse Fourier transforms for a spectrum that has the particular harmonic wave form shown in Eq. (1). Then we see the inverse Fourier transform represents a superposition of 1-D traveling harmonic waves. What is the corresponding time domain signal that we recover from this inverse Fourier transform?</a:t>
            </a:r>
          </a:p>
        </p:txBody>
      </p:sp>
      <p:sp>
        <p:nvSpPr>
          <p:cNvPr id="4" name="Slide Number Placeholder 3"/>
          <p:cNvSpPr>
            <a:spLocks noGrp="1"/>
          </p:cNvSpPr>
          <p:nvPr>
            <p:ph type="sldNum" sz="quarter" idx="5"/>
          </p:nvPr>
        </p:nvSpPr>
        <p:spPr/>
        <p:txBody>
          <a:bodyPr/>
          <a:lstStyle/>
          <a:p>
            <a:fld id="{5B52B233-7FD3-429C-B204-9A7C27DBE911}" type="slidenum">
              <a:rPr lang="en-US" smtClean="0"/>
              <a:t>8</a:t>
            </a:fld>
            <a:endParaRPr lang="en-US"/>
          </a:p>
        </p:txBody>
      </p:sp>
    </p:spTree>
    <p:extLst>
      <p:ext uri="{BB962C8B-B14F-4D97-AF65-F5344CB8AC3E}">
        <p14:creationId xmlns:p14="http://schemas.microsoft.com/office/powerpoint/2010/main" val="3303505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simply changing to a different variable we can see that if a time domain waveform v(t) has a frequency domain spectrum V(f) then if we superimpose traveling harmonic waves with amplitude V(f) we recover from the inverse FFT a traveling pulse with the same waveform as v. This is shown above for a wave traveling in the plus x-direction but a similar result holds for a wave traveling in the negative x-direction. Thus, we can always work with harmonic waves in describing NDE systems since we can recover the corresponding pulses present in those systems simply by performing an inverse FFT of the harmonic wave solutions.</a:t>
            </a:r>
          </a:p>
        </p:txBody>
      </p:sp>
      <p:sp>
        <p:nvSpPr>
          <p:cNvPr id="4" name="Slide Number Placeholder 3"/>
          <p:cNvSpPr>
            <a:spLocks noGrp="1"/>
          </p:cNvSpPr>
          <p:nvPr>
            <p:ph type="sldNum" sz="quarter" idx="5"/>
          </p:nvPr>
        </p:nvSpPr>
        <p:spPr/>
        <p:txBody>
          <a:bodyPr/>
          <a:lstStyle/>
          <a:p>
            <a:fld id="{5B52B233-7FD3-429C-B204-9A7C27DBE911}" type="slidenum">
              <a:rPr lang="en-US" smtClean="0"/>
              <a:t>9</a:t>
            </a:fld>
            <a:endParaRPr lang="en-US"/>
          </a:p>
        </p:txBody>
      </p:sp>
    </p:spTree>
    <p:extLst>
      <p:ext uri="{BB962C8B-B14F-4D97-AF65-F5344CB8AC3E}">
        <p14:creationId xmlns:p14="http://schemas.microsoft.com/office/powerpoint/2010/main" val="1106160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BA491-C3C4-4E55-84FA-BB1F1357CC3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D739966-6D95-455E-88E2-78778BE845B4}"/>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8DF5DC-713A-4B34-8FC2-5E388852450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0A0FD07-F28D-4D77-BDF1-C2C580ED04F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1BBACE66-CF4C-4D42-B24F-A2A9AA7F2E69}"/>
              </a:ext>
            </a:extLst>
          </p:cNvPr>
          <p:cNvSpPr>
            <a:spLocks noGrp="1"/>
          </p:cNvSpPr>
          <p:nvPr>
            <p:ph type="sldNum" sz="quarter" idx="12"/>
          </p:nvPr>
        </p:nvSpPr>
        <p:spPr/>
        <p:txBody>
          <a:bodyPr/>
          <a:lstStyle>
            <a:lvl1pPr>
              <a:defRPr/>
            </a:lvl1pPr>
          </a:lstStyle>
          <a:p>
            <a:fld id="{DF2FBA2A-E063-4FC5-9CFF-6620E8AB269B}" type="slidenum">
              <a:rPr lang="en-US" altLang="en-US"/>
              <a:pPr/>
              <a:t>‹#›</a:t>
            </a:fld>
            <a:endParaRPr lang="en-US" altLang="en-US"/>
          </a:p>
        </p:txBody>
      </p:sp>
    </p:spTree>
    <p:extLst>
      <p:ext uri="{BB962C8B-B14F-4D97-AF65-F5344CB8AC3E}">
        <p14:creationId xmlns:p14="http://schemas.microsoft.com/office/powerpoint/2010/main" val="79147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16E57-84EB-40AA-8887-1D6C7CC3E86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8271EA-228C-491A-B3D6-ACB6D52E86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8F2513-9283-465D-AF27-B8A4FB6E7ED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1C94FCC-1634-446F-A192-38E361FE584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D0CF33A-0334-4863-995C-F341AFD1AAF7}"/>
              </a:ext>
            </a:extLst>
          </p:cNvPr>
          <p:cNvSpPr>
            <a:spLocks noGrp="1"/>
          </p:cNvSpPr>
          <p:nvPr>
            <p:ph type="sldNum" sz="quarter" idx="12"/>
          </p:nvPr>
        </p:nvSpPr>
        <p:spPr/>
        <p:txBody>
          <a:bodyPr/>
          <a:lstStyle>
            <a:lvl1pPr>
              <a:defRPr/>
            </a:lvl1pPr>
          </a:lstStyle>
          <a:p>
            <a:fld id="{8832EA3A-7BBA-4BC4-A0EA-E5F66E9F077F}" type="slidenum">
              <a:rPr lang="en-US" altLang="en-US"/>
              <a:pPr/>
              <a:t>‹#›</a:t>
            </a:fld>
            <a:endParaRPr lang="en-US" altLang="en-US"/>
          </a:p>
        </p:txBody>
      </p:sp>
    </p:spTree>
    <p:extLst>
      <p:ext uri="{BB962C8B-B14F-4D97-AF65-F5344CB8AC3E}">
        <p14:creationId xmlns:p14="http://schemas.microsoft.com/office/powerpoint/2010/main" val="1148742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686F65-5C15-4667-B189-7FE1053CE808}"/>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01DEDDA-7A05-4506-92AA-5D6B54B65F72}"/>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14CFC6-8B91-45A2-98BC-6CA3C34B69A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66B023F-A7F7-44EF-B7A0-54CDD720832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CCCC7DF-3C9D-4A22-92F9-D40D0F9FC47E}"/>
              </a:ext>
            </a:extLst>
          </p:cNvPr>
          <p:cNvSpPr>
            <a:spLocks noGrp="1"/>
          </p:cNvSpPr>
          <p:nvPr>
            <p:ph type="sldNum" sz="quarter" idx="12"/>
          </p:nvPr>
        </p:nvSpPr>
        <p:spPr/>
        <p:txBody>
          <a:bodyPr/>
          <a:lstStyle>
            <a:lvl1pPr>
              <a:defRPr/>
            </a:lvl1pPr>
          </a:lstStyle>
          <a:p>
            <a:fld id="{BB0DA8DF-BDB8-49DB-B7D7-0158BE2501DE}" type="slidenum">
              <a:rPr lang="en-US" altLang="en-US"/>
              <a:pPr/>
              <a:t>‹#›</a:t>
            </a:fld>
            <a:endParaRPr lang="en-US" altLang="en-US"/>
          </a:p>
        </p:txBody>
      </p:sp>
    </p:spTree>
    <p:extLst>
      <p:ext uri="{BB962C8B-B14F-4D97-AF65-F5344CB8AC3E}">
        <p14:creationId xmlns:p14="http://schemas.microsoft.com/office/powerpoint/2010/main" val="105078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0D277-466F-4C46-871D-7F9BE558F1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37A057-46C4-4B4B-855F-8E08836191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D1AA3F-70C0-4A0A-8E5B-003EEE6C896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3CDB1E7-3F7F-4EFD-919C-76B3969123C8}"/>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F8596EA-A049-43A2-91B8-7561DE04B799}"/>
              </a:ext>
            </a:extLst>
          </p:cNvPr>
          <p:cNvSpPr>
            <a:spLocks noGrp="1"/>
          </p:cNvSpPr>
          <p:nvPr>
            <p:ph type="sldNum" sz="quarter" idx="12"/>
          </p:nvPr>
        </p:nvSpPr>
        <p:spPr/>
        <p:txBody>
          <a:bodyPr/>
          <a:lstStyle>
            <a:lvl1pPr>
              <a:defRPr/>
            </a:lvl1pPr>
          </a:lstStyle>
          <a:p>
            <a:fld id="{F90F7929-8B6F-4270-9B87-4F5CC2FC812D}" type="slidenum">
              <a:rPr lang="en-US" altLang="en-US"/>
              <a:pPr/>
              <a:t>‹#›</a:t>
            </a:fld>
            <a:endParaRPr lang="en-US" altLang="en-US"/>
          </a:p>
        </p:txBody>
      </p:sp>
    </p:spTree>
    <p:extLst>
      <p:ext uri="{BB962C8B-B14F-4D97-AF65-F5344CB8AC3E}">
        <p14:creationId xmlns:p14="http://schemas.microsoft.com/office/powerpoint/2010/main" val="3623920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1309A-11AA-4B4D-A94D-37EDA499DF2D}"/>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9515C6-5E6B-48CF-90C8-957292E5599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55DD1309-B855-4CFC-90E4-DFCE28F30A6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2ABA14C-C2E5-4342-B71E-6D457DD9B2D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1649D41-9051-4CB1-B990-ED85B0B6F826}"/>
              </a:ext>
            </a:extLst>
          </p:cNvPr>
          <p:cNvSpPr>
            <a:spLocks noGrp="1"/>
          </p:cNvSpPr>
          <p:nvPr>
            <p:ph type="sldNum" sz="quarter" idx="12"/>
          </p:nvPr>
        </p:nvSpPr>
        <p:spPr/>
        <p:txBody>
          <a:bodyPr/>
          <a:lstStyle>
            <a:lvl1pPr>
              <a:defRPr/>
            </a:lvl1pPr>
          </a:lstStyle>
          <a:p>
            <a:fld id="{C419AFA4-318B-4A2E-8497-276180B04FFE}" type="slidenum">
              <a:rPr lang="en-US" altLang="en-US"/>
              <a:pPr/>
              <a:t>‹#›</a:t>
            </a:fld>
            <a:endParaRPr lang="en-US" altLang="en-US"/>
          </a:p>
        </p:txBody>
      </p:sp>
    </p:spTree>
    <p:extLst>
      <p:ext uri="{BB962C8B-B14F-4D97-AF65-F5344CB8AC3E}">
        <p14:creationId xmlns:p14="http://schemas.microsoft.com/office/powerpoint/2010/main" val="3948685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EF666-EDBF-451A-B7BC-01DBB33439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275EB1D-A43C-48C6-9353-DAAD6C7CFDEF}"/>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CA89D1E-24D0-4B08-9EB0-73CA635D44BA}"/>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11A48C9-00FC-43DD-9B9A-218CFC0CBFB5}"/>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59DA713-8C0B-4FEF-B751-463B5D135634}"/>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FA46105-E8C7-4EE4-814D-D80A8D4B1D71}"/>
              </a:ext>
            </a:extLst>
          </p:cNvPr>
          <p:cNvSpPr>
            <a:spLocks noGrp="1"/>
          </p:cNvSpPr>
          <p:nvPr>
            <p:ph type="sldNum" sz="quarter" idx="12"/>
          </p:nvPr>
        </p:nvSpPr>
        <p:spPr/>
        <p:txBody>
          <a:bodyPr/>
          <a:lstStyle>
            <a:lvl1pPr>
              <a:defRPr/>
            </a:lvl1pPr>
          </a:lstStyle>
          <a:p>
            <a:fld id="{6D7D02E7-A56E-40CA-A9CF-44ED336F2409}" type="slidenum">
              <a:rPr lang="en-US" altLang="en-US"/>
              <a:pPr/>
              <a:t>‹#›</a:t>
            </a:fld>
            <a:endParaRPr lang="en-US" altLang="en-US"/>
          </a:p>
        </p:txBody>
      </p:sp>
    </p:spTree>
    <p:extLst>
      <p:ext uri="{BB962C8B-B14F-4D97-AF65-F5344CB8AC3E}">
        <p14:creationId xmlns:p14="http://schemas.microsoft.com/office/powerpoint/2010/main" val="2827482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4BDCA-6038-4D97-8EF5-2F62DC89FB40}"/>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8950C68-EF32-490E-A22E-44F9BC9F9B7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6EC478-4E48-48BE-AB38-F808E226FAD9}"/>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7C1BA4-45D8-4B10-99E4-2D8C2844FDA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C38531-09CD-40BD-939C-83E026E13EC8}"/>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DB5C07-BF8D-4708-84FD-A76D57D666A8}"/>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5DDE809E-D8BA-478A-A937-683E2CE7147B}"/>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FD3FC7F6-B7C9-4DFC-B711-D05DD292AAA3}"/>
              </a:ext>
            </a:extLst>
          </p:cNvPr>
          <p:cNvSpPr>
            <a:spLocks noGrp="1"/>
          </p:cNvSpPr>
          <p:nvPr>
            <p:ph type="sldNum" sz="quarter" idx="12"/>
          </p:nvPr>
        </p:nvSpPr>
        <p:spPr/>
        <p:txBody>
          <a:bodyPr/>
          <a:lstStyle>
            <a:lvl1pPr>
              <a:defRPr/>
            </a:lvl1pPr>
          </a:lstStyle>
          <a:p>
            <a:fld id="{5E441C96-EA1C-4A8D-9035-95B789924819}" type="slidenum">
              <a:rPr lang="en-US" altLang="en-US"/>
              <a:pPr/>
              <a:t>‹#›</a:t>
            </a:fld>
            <a:endParaRPr lang="en-US" altLang="en-US"/>
          </a:p>
        </p:txBody>
      </p:sp>
    </p:spTree>
    <p:extLst>
      <p:ext uri="{BB962C8B-B14F-4D97-AF65-F5344CB8AC3E}">
        <p14:creationId xmlns:p14="http://schemas.microsoft.com/office/powerpoint/2010/main" val="2462901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89E79-2582-4D09-B750-1596AEBB3F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09C35D4-E60A-4D73-A92B-4DCF41FCEE0D}"/>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083C2CA3-01BC-4405-844E-8A91769014AB}"/>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36063352-533C-4ED8-91B7-0E5EB43175CF}"/>
              </a:ext>
            </a:extLst>
          </p:cNvPr>
          <p:cNvSpPr>
            <a:spLocks noGrp="1"/>
          </p:cNvSpPr>
          <p:nvPr>
            <p:ph type="sldNum" sz="quarter" idx="12"/>
          </p:nvPr>
        </p:nvSpPr>
        <p:spPr/>
        <p:txBody>
          <a:bodyPr/>
          <a:lstStyle>
            <a:lvl1pPr>
              <a:defRPr/>
            </a:lvl1pPr>
          </a:lstStyle>
          <a:p>
            <a:fld id="{B71CFA68-82C4-41F1-BE2A-98067F3F0290}" type="slidenum">
              <a:rPr lang="en-US" altLang="en-US"/>
              <a:pPr/>
              <a:t>‹#›</a:t>
            </a:fld>
            <a:endParaRPr lang="en-US" altLang="en-US"/>
          </a:p>
        </p:txBody>
      </p:sp>
    </p:spTree>
    <p:extLst>
      <p:ext uri="{BB962C8B-B14F-4D97-AF65-F5344CB8AC3E}">
        <p14:creationId xmlns:p14="http://schemas.microsoft.com/office/powerpoint/2010/main" val="1240368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04ED26-FBFF-4D7F-92E5-0E2D9C6D25AE}"/>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751F9041-2186-4D09-8998-B48414BD270F}"/>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D35FB0C1-A857-4474-ADA1-1588FA45A979}"/>
              </a:ext>
            </a:extLst>
          </p:cNvPr>
          <p:cNvSpPr>
            <a:spLocks noGrp="1"/>
          </p:cNvSpPr>
          <p:nvPr>
            <p:ph type="sldNum" sz="quarter" idx="12"/>
          </p:nvPr>
        </p:nvSpPr>
        <p:spPr/>
        <p:txBody>
          <a:bodyPr/>
          <a:lstStyle>
            <a:lvl1pPr>
              <a:defRPr/>
            </a:lvl1pPr>
          </a:lstStyle>
          <a:p>
            <a:fld id="{C3520948-2EA2-4078-A675-25E4B4C0BA3F}" type="slidenum">
              <a:rPr lang="en-US" altLang="en-US"/>
              <a:pPr/>
              <a:t>‹#›</a:t>
            </a:fld>
            <a:endParaRPr lang="en-US" altLang="en-US"/>
          </a:p>
        </p:txBody>
      </p:sp>
    </p:spTree>
    <p:extLst>
      <p:ext uri="{BB962C8B-B14F-4D97-AF65-F5344CB8AC3E}">
        <p14:creationId xmlns:p14="http://schemas.microsoft.com/office/powerpoint/2010/main" val="652770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3BC9A-BBA1-43CC-87DC-3627EBB9379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2CA14A0-71ED-4E64-9D0A-A56B7620AEA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CFEA83D-B567-4300-8A98-34C5A991203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AD2993-8328-4ED4-9DE8-25DEC07946D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A313D7F5-6B30-4136-A90C-45FCF54ECD0E}"/>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C6B4173-BD82-4862-BFB7-BDF9768F49BF}"/>
              </a:ext>
            </a:extLst>
          </p:cNvPr>
          <p:cNvSpPr>
            <a:spLocks noGrp="1"/>
          </p:cNvSpPr>
          <p:nvPr>
            <p:ph type="sldNum" sz="quarter" idx="12"/>
          </p:nvPr>
        </p:nvSpPr>
        <p:spPr/>
        <p:txBody>
          <a:bodyPr/>
          <a:lstStyle>
            <a:lvl1pPr>
              <a:defRPr/>
            </a:lvl1pPr>
          </a:lstStyle>
          <a:p>
            <a:fld id="{6B225D4A-DDBC-4081-85CF-A72E6F340F02}" type="slidenum">
              <a:rPr lang="en-US" altLang="en-US"/>
              <a:pPr/>
              <a:t>‹#›</a:t>
            </a:fld>
            <a:endParaRPr lang="en-US" altLang="en-US"/>
          </a:p>
        </p:txBody>
      </p:sp>
    </p:spTree>
    <p:extLst>
      <p:ext uri="{BB962C8B-B14F-4D97-AF65-F5344CB8AC3E}">
        <p14:creationId xmlns:p14="http://schemas.microsoft.com/office/powerpoint/2010/main" val="207550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A1D29-3AD0-4E0E-89F6-603166595DE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04F6D75-154D-46AF-8DF7-B2DBE8A0272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6D10622-5709-45FB-9A0D-2933E4F844A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BD8EEC-1658-43E5-855A-BF9FBC323DA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64777E8-4C08-40D3-9745-CE6EFBDA29E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6C76D9B-76E1-4563-BAE5-7CF1108FB160}"/>
              </a:ext>
            </a:extLst>
          </p:cNvPr>
          <p:cNvSpPr>
            <a:spLocks noGrp="1"/>
          </p:cNvSpPr>
          <p:nvPr>
            <p:ph type="sldNum" sz="quarter" idx="12"/>
          </p:nvPr>
        </p:nvSpPr>
        <p:spPr/>
        <p:txBody>
          <a:bodyPr/>
          <a:lstStyle>
            <a:lvl1pPr>
              <a:defRPr/>
            </a:lvl1pPr>
          </a:lstStyle>
          <a:p>
            <a:fld id="{A33792AB-5B1C-4E51-BC4D-4B0545CA9375}" type="slidenum">
              <a:rPr lang="en-US" altLang="en-US"/>
              <a:pPr/>
              <a:t>‹#›</a:t>
            </a:fld>
            <a:endParaRPr lang="en-US" altLang="en-US"/>
          </a:p>
        </p:txBody>
      </p:sp>
    </p:spTree>
    <p:extLst>
      <p:ext uri="{BB962C8B-B14F-4D97-AF65-F5344CB8AC3E}">
        <p14:creationId xmlns:p14="http://schemas.microsoft.com/office/powerpoint/2010/main" val="312613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4575747-B1AF-4B17-B0F1-93E851385565}"/>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51C8DA0E-85EB-4DC9-949D-963C5E24FF48}"/>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ED06DA82-5F8C-4E0A-B5E6-A57183030565}"/>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B8D901B8-9306-422B-921E-23778CBBF60C}"/>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C549DC32-411E-4CD8-82B2-A4710D4E0F0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46CA498E-AB4E-4F14-8B7C-0B0357E8609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30.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30.bin"/><Relationship Id="rId5" Type="http://schemas.openxmlformats.org/officeDocument/2006/relationships/image" Target="../media/image29.wmf"/><Relationship Id="rId4" Type="http://schemas.openxmlformats.org/officeDocument/2006/relationships/oleObject" Target="../embeddings/oleObject29.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notesSlide" Target="../notesSlides/notesSlide11.xml"/><Relationship Id="rId7" Type="http://schemas.openxmlformats.org/officeDocument/2006/relationships/image" Target="../media/image32.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32.bin"/><Relationship Id="rId11" Type="http://schemas.openxmlformats.org/officeDocument/2006/relationships/image" Target="../media/image34.wmf"/><Relationship Id="rId5" Type="http://schemas.openxmlformats.org/officeDocument/2006/relationships/image" Target="../media/image31.wmf"/><Relationship Id="rId10" Type="http://schemas.openxmlformats.org/officeDocument/2006/relationships/oleObject" Target="../embeddings/oleObject34.bin"/><Relationship Id="rId4" Type="http://schemas.openxmlformats.org/officeDocument/2006/relationships/oleObject" Target="../embeddings/oleObject31.bin"/><Relationship Id="rId9" Type="http://schemas.openxmlformats.org/officeDocument/2006/relationships/image" Target="../media/image33.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notesSlide" Target="../notesSlides/notesSlide12.xml"/><Relationship Id="rId7" Type="http://schemas.openxmlformats.org/officeDocument/2006/relationships/image" Target="../media/image35.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36.bin"/><Relationship Id="rId5" Type="http://schemas.openxmlformats.org/officeDocument/2006/relationships/image" Target="../media/image31.wmf"/><Relationship Id="rId4" Type="http://schemas.openxmlformats.org/officeDocument/2006/relationships/oleObject" Target="../embeddings/oleObject35.bin"/><Relationship Id="rId9" Type="http://schemas.openxmlformats.org/officeDocument/2006/relationships/image" Target="../media/image36.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notesSlide" Target="../notesSlides/notesSlide13.xml"/><Relationship Id="rId7" Type="http://schemas.openxmlformats.org/officeDocument/2006/relationships/image" Target="../media/image37.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9.bin"/><Relationship Id="rId5" Type="http://schemas.openxmlformats.org/officeDocument/2006/relationships/image" Target="../media/image31.wmf"/><Relationship Id="rId4" Type="http://schemas.openxmlformats.org/officeDocument/2006/relationships/oleObject" Target="../embeddings/oleObject38.bin"/><Relationship Id="rId9" Type="http://schemas.openxmlformats.org/officeDocument/2006/relationships/image" Target="../media/image38.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39.wmf"/><Relationship Id="rId4" Type="http://schemas.openxmlformats.org/officeDocument/2006/relationships/oleObject" Target="../embeddings/oleObject41.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notesSlide" Target="../notesSlides/notesSlide15.xml"/><Relationship Id="rId7" Type="http://schemas.openxmlformats.org/officeDocument/2006/relationships/image" Target="../media/image41.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43.bin"/><Relationship Id="rId11" Type="http://schemas.openxmlformats.org/officeDocument/2006/relationships/image" Target="../media/image42.wmf"/><Relationship Id="rId5" Type="http://schemas.openxmlformats.org/officeDocument/2006/relationships/image" Target="../media/image40.wmf"/><Relationship Id="rId10" Type="http://schemas.openxmlformats.org/officeDocument/2006/relationships/oleObject" Target="../embeddings/oleObject45.bin"/><Relationship Id="rId4" Type="http://schemas.openxmlformats.org/officeDocument/2006/relationships/oleObject" Target="../embeddings/oleObject42.bin"/><Relationship Id="rId9" Type="http://schemas.openxmlformats.org/officeDocument/2006/relationships/image" Target="../media/image12.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48.bin"/><Relationship Id="rId13" Type="http://schemas.openxmlformats.org/officeDocument/2006/relationships/image" Target="../media/image47.wmf"/><Relationship Id="rId3" Type="http://schemas.openxmlformats.org/officeDocument/2006/relationships/notesSlide" Target="../notesSlides/notesSlide16.xml"/><Relationship Id="rId7" Type="http://schemas.openxmlformats.org/officeDocument/2006/relationships/image" Target="../media/image44.wmf"/><Relationship Id="rId12" Type="http://schemas.openxmlformats.org/officeDocument/2006/relationships/oleObject" Target="../embeddings/oleObject50.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47.bin"/><Relationship Id="rId11" Type="http://schemas.openxmlformats.org/officeDocument/2006/relationships/image" Target="../media/image46.wmf"/><Relationship Id="rId5" Type="http://schemas.openxmlformats.org/officeDocument/2006/relationships/image" Target="../media/image43.wmf"/><Relationship Id="rId10" Type="http://schemas.openxmlformats.org/officeDocument/2006/relationships/oleObject" Target="../embeddings/oleObject49.bin"/><Relationship Id="rId4" Type="http://schemas.openxmlformats.org/officeDocument/2006/relationships/oleObject" Target="../embeddings/oleObject46.bin"/><Relationship Id="rId9" Type="http://schemas.openxmlformats.org/officeDocument/2006/relationships/image" Target="../media/image45.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notesSlide" Target="../notesSlides/notesSlide18.xml"/><Relationship Id="rId7" Type="http://schemas.openxmlformats.org/officeDocument/2006/relationships/image" Target="../media/image49.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52.bin"/><Relationship Id="rId5" Type="http://schemas.openxmlformats.org/officeDocument/2006/relationships/image" Target="../media/image48.wmf"/><Relationship Id="rId4" Type="http://schemas.openxmlformats.org/officeDocument/2006/relationships/oleObject" Target="../embeddings/oleObject51.bin"/><Relationship Id="rId9" Type="http://schemas.openxmlformats.org/officeDocument/2006/relationships/image" Target="../media/image50.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56.bin"/><Relationship Id="rId3" Type="http://schemas.openxmlformats.org/officeDocument/2006/relationships/notesSlide" Target="../notesSlides/notesSlide20.xml"/><Relationship Id="rId7" Type="http://schemas.openxmlformats.org/officeDocument/2006/relationships/image" Target="../media/image52.wmf"/><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55.bin"/><Relationship Id="rId5" Type="http://schemas.openxmlformats.org/officeDocument/2006/relationships/image" Target="../media/image51.wmf"/><Relationship Id="rId4" Type="http://schemas.openxmlformats.org/officeDocument/2006/relationships/oleObject" Target="../embeddings/oleObject54.bin"/><Relationship Id="rId9" Type="http://schemas.openxmlformats.org/officeDocument/2006/relationships/image" Target="../media/image53.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notesSlide" Target="../notesSlides/notesSlide21.xml"/><Relationship Id="rId7" Type="http://schemas.openxmlformats.org/officeDocument/2006/relationships/image" Target="../media/image55.wmf"/><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58.bin"/><Relationship Id="rId5" Type="http://schemas.openxmlformats.org/officeDocument/2006/relationships/image" Target="../media/image54.wmf"/><Relationship Id="rId4" Type="http://schemas.openxmlformats.org/officeDocument/2006/relationships/oleObject" Target="../embeddings/oleObject57.bin"/><Relationship Id="rId9" Type="http://schemas.openxmlformats.org/officeDocument/2006/relationships/image" Target="../media/image56.wm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58.wmf"/><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oleObject" Target="../embeddings/oleObject61.bin"/><Relationship Id="rId5" Type="http://schemas.openxmlformats.org/officeDocument/2006/relationships/image" Target="../media/image57.wmf"/><Relationship Id="rId4" Type="http://schemas.openxmlformats.org/officeDocument/2006/relationships/oleObject" Target="../embeddings/oleObject60.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64.bin"/><Relationship Id="rId3" Type="http://schemas.openxmlformats.org/officeDocument/2006/relationships/notesSlide" Target="../notesSlides/notesSlide23.xml"/><Relationship Id="rId7" Type="http://schemas.openxmlformats.org/officeDocument/2006/relationships/image" Target="../media/image60.wmf"/><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63.bin"/><Relationship Id="rId5" Type="http://schemas.openxmlformats.org/officeDocument/2006/relationships/image" Target="../media/image59.wmf"/><Relationship Id="rId4" Type="http://schemas.openxmlformats.org/officeDocument/2006/relationships/oleObject" Target="../embeddings/oleObject62.bin"/><Relationship Id="rId9" Type="http://schemas.openxmlformats.org/officeDocument/2006/relationships/image" Target="../media/image61.w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3.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8.wmf"/><Relationship Id="rId3" Type="http://schemas.openxmlformats.org/officeDocument/2006/relationships/notesSlide" Target="../notesSlides/notesSlide4.xml"/><Relationship Id="rId7" Type="http://schemas.openxmlformats.org/officeDocument/2006/relationships/image" Target="../media/image5.wmf"/><Relationship Id="rId12"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7.wmf"/><Relationship Id="rId5" Type="http://schemas.openxmlformats.org/officeDocument/2006/relationships/image" Target="../media/image4.wmf"/><Relationship Id="rId15" Type="http://schemas.openxmlformats.org/officeDocument/2006/relationships/image" Target="../media/image9.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6.wmf"/><Relationship Id="rId1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5.xml"/><Relationship Id="rId7" Type="http://schemas.openxmlformats.org/officeDocument/2006/relationships/image" Target="../media/image11.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1.bin"/><Relationship Id="rId11" Type="http://schemas.openxmlformats.org/officeDocument/2006/relationships/image" Target="../media/image13.wmf"/><Relationship Id="rId5" Type="http://schemas.openxmlformats.org/officeDocument/2006/relationships/image" Target="../media/image10.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12.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8.wmf"/><Relationship Id="rId3" Type="http://schemas.openxmlformats.org/officeDocument/2006/relationships/notesSlide" Target="../notesSlides/notesSlide6.xml"/><Relationship Id="rId7" Type="http://schemas.openxmlformats.org/officeDocument/2006/relationships/image" Target="../media/image15.wmf"/><Relationship Id="rId12"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5.bin"/><Relationship Id="rId11" Type="http://schemas.openxmlformats.org/officeDocument/2006/relationships/image" Target="../media/image17.wmf"/><Relationship Id="rId5" Type="http://schemas.openxmlformats.org/officeDocument/2006/relationships/image" Target="../media/image14.wmf"/><Relationship Id="rId15" Type="http://schemas.openxmlformats.org/officeDocument/2006/relationships/image" Target="../media/image19.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16.wmf"/><Relationship Id="rId14" Type="http://schemas.openxmlformats.org/officeDocument/2006/relationships/oleObject" Target="../embeddings/oleObject19.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21.bin"/><Relationship Id="rId5" Type="http://schemas.openxmlformats.org/officeDocument/2006/relationships/image" Target="../media/image20.wmf"/><Relationship Id="rId4" Type="http://schemas.openxmlformats.org/officeDocument/2006/relationships/oleObject" Target="../embeddings/oleObject20.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notesSlide" Target="../notesSlides/notesSlide8.xml"/><Relationship Id="rId7" Type="http://schemas.openxmlformats.org/officeDocument/2006/relationships/image" Target="../media/image23.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3.bin"/><Relationship Id="rId5" Type="http://schemas.openxmlformats.org/officeDocument/2006/relationships/image" Target="../media/image22.wmf"/><Relationship Id="rId4" Type="http://schemas.openxmlformats.org/officeDocument/2006/relationships/oleObject" Target="../embeddings/oleObject22.bin"/><Relationship Id="rId9" Type="http://schemas.openxmlformats.org/officeDocument/2006/relationships/image" Target="../media/image24.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notesSlide" Target="../notesSlides/notesSlide9.xml"/><Relationship Id="rId7" Type="http://schemas.openxmlformats.org/officeDocument/2006/relationships/image" Target="../media/image26.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6.bin"/><Relationship Id="rId11" Type="http://schemas.openxmlformats.org/officeDocument/2006/relationships/image" Target="../media/image28.wmf"/><Relationship Id="rId5" Type="http://schemas.openxmlformats.org/officeDocument/2006/relationships/image" Target="../media/image25.wmf"/><Relationship Id="rId10" Type="http://schemas.openxmlformats.org/officeDocument/2006/relationships/oleObject" Target="../embeddings/oleObject28.bin"/><Relationship Id="rId4" Type="http://schemas.openxmlformats.org/officeDocument/2006/relationships/oleObject" Target="../embeddings/oleObject25.bin"/><Relationship Id="rId9" Type="http://schemas.openxmlformats.org/officeDocument/2006/relationships/image" Target="../media/image2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reeform 1026">
            <a:extLst>
              <a:ext uri="{FF2B5EF4-FFF2-40B4-BE49-F238E27FC236}">
                <a16:creationId xmlns:a16="http://schemas.microsoft.com/office/drawing/2014/main" id="{F51A45E1-AF7B-4348-9367-1634DF70729C}"/>
              </a:ext>
            </a:extLst>
          </p:cNvPr>
          <p:cNvSpPr>
            <a:spLocks/>
          </p:cNvSpPr>
          <p:nvPr/>
        </p:nvSpPr>
        <p:spPr bwMode="auto">
          <a:xfrm>
            <a:off x="2971800" y="13716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5" name="Text Box 1027">
            <a:extLst>
              <a:ext uri="{FF2B5EF4-FFF2-40B4-BE49-F238E27FC236}">
                <a16:creationId xmlns:a16="http://schemas.microsoft.com/office/drawing/2014/main" id="{BCE4719C-788E-4692-866C-02BA29A3097B}"/>
              </a:ext>
            </a:extLst>
          </p:cNvPr>
          <p:cNvSpPr txBox="1">
            <a:spLocks noChangeArrowheads="1"/>
          </p:cNvSpPr>
          <p:nvPr/>
        </p:nvSpPr>
        <p:spPr bwMode="auto">
          <a:xfrm>
            <a:off x="2438400" y="2895600"/>
            <a:ext cx="381952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Impedance Concepts and</a:t>
            </a:r>
          </a:p>
          <a:p>
            <a:r>
              <a:rPr lang="en-US" altLang="en-US"/>
              <a:t>Th</a:t>
            </a:r>
            <a:r>
              <a:rPr lang="en-US" altLang="en-US">
                <a:cs typeface="Times New Roman" panose="02020603050405020304" pitchFamily="18" charset="0"/>
              </a:rPr>
              <a:t>é</a:t>
            </a:r>
            <a:r>
              <a:rPr lang="en-US" altLang="en-US"/>
              <a:t>venin Equivalent Systems</a:t>
            </a:r>
          </a:p>
          <a:p>
            <a:endParaRPr lang="en-US"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Text Box 4">
            <a:extLst>
              <a:ext uri="{FF2B5EF4-FFF2-40B4-BE49-F238E27FC236}">
                <a16:creationId xmlns:a16="http://schemas.microsoft.com/office/drawing/2014/main" id="{A6D53AF6-5CE8-4A34-A80F-7EB8BDCB4856}"/>
              </a:ext>
            </a:extLst>
          </p:cNvPr>
          <p:cNvSpPr txBox="1">
            <a:spLocks noChangeArrowheads="1"/>
          </p:cNvSpPr>
          <p:nvPr/>
        </p:nvSpPr>
        <p:spPr bwMode="auto">
          <a:xfrm>
            <a:off x="1981200" y="152400"/>
            <a:ext cx="516572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various forms of a harmonic plane wave </a:t>
            </a:r>
          </a:p>
          <a:p>
            <a:r>
              <a:rPr lang="en-US" altLang="en-US"/>
              <a:t>traveling in the +x-direction</a:t>
            </a:r>
          </a:p>
        </p:txBody>
      </p:sp>
      <p:graphicFrame>
        <p:nvGraphicFramePr>
          <p:cNvPr id="47109" name="Object 5">
            <a:extLst>
              <a:ext uri="{FF2B5EF4-FFF2-40B4-BE49-F238E27FC236}">
                <a16:creationId xmlns:a16="http://schemas.microsoft.com/office/drawing/2014/main" id="{6FC0B88C-C898-445D-8132-DEC99D723AC6}"/>
              </a:ext>
            </a:extLst>
          </p:cNvPr>
          <p:cNvGraphicFramePr>
            <a:graphicFrameLocks noChangeAspect="1"/>
          </p:cNvGraphicFramePr>
          <p:nvPr/>
        </p:nvGraphicFramePr>
        <p:xfrm>
          <a:off x="2133600" y="1143000"/>
          <a:ext cx="3419475" cy="2100263"/>
        </p:xfrm>
        <a:graphic>
          <a:graphicData uri="http://schemas.openxmlformats.org/presentationml/2006/ole">
            <mc:AlternateContent xmlns:mc="http://schemas.openxmlformats.org/markup-compatibility/2006">
              <mc:Choice xmlns:v="urn:schemas-microsoft-com:vml" Requires="v">
                <p:oleObj spid="_x0000_s8198" name="Equation" r:id="rId4" imgW="1777680" imgH="1091880" progId="Equation.DSMT4">
                  <p:embed/>
                </p:oleObj>
              </mc:Choice>
              <mc:Fallback>
                <p:oleObj name="Equation" r:id="rId4" imgW="1777680" imgH="109188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1143000"/>
                        <a:ext cx="3419475" cy="2100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10" name="Object 6">
            <a:extLst>
              <a:ext uri="{FF2B5EF4-FFF2-40B4-BE49-F238E27FC236}">
                <a16:creationId xmlns:a16="http://schemas.microsoft.com/office/drawing/2014/main" id="{1D1E6DCE-FCDF-4D28-8609-ED5B5F0A3E4F}"/>
              </a:ext>
            </a:extLst>
          </p:cNvPr>
          <p:cNvGraphicFramePr>
            <a:graphicFrameLocks noChangeAspect="1"/>
          </p:cNvGraphicFramePr>
          <p:nvPr/>
        </p:nvGraphicFramePr>
        <p:xfrm>
          <a:off x="5929313" y="1901825"/>
          <a:ext cx="2011362" cy="1265238"/>
        </p:xfrm>
        <a:graphic>
          <a:graphicData uri="http://schemas.openxmlformats.org/presentationml/2006/ole">
            <mc:AlternateContent xmlns:mc="http://schemas.openxmlformats.org/markup-compatibility/2006">
              <mc:Choice xmlns:v="urn:schemas-microsoft-com:vml" Requires="v">
                <p:oleObj spid="_x0000_s8199" name="Equation" r:id="rId6" imgW="1130040" imgH="711000" progId="Equation.DSMT4">
                  <p:embed/>
                </p:oleObj>
              </mc:Choice>
              <mc:Fallback>
                <p:oleObj name="Equation" r:id="rId6" imgW="1130040" imgH="7110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29313" y="1901825"/>
                        <a:ext cx="2011362" cy="1265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11" name="Text Box 7">
            <a:extLst>
              <a:ext uri="{FF2B5EF4-FFF2-40B4-BE49-F238E27FC236}">
                <a16:creationId xmlns:a16="http://schemas.microsoft.com/office/drawing/2014/main" id="{0E534EB6-9459-45DE-8E37-F6F8E7589ABA}"/>
              </a:ext>
            </a:extLst>
          </p:cNvPr>
          <p:cNvSpPr txBox="1">
            <a:spLocks noChangeArrowheads="1"/>
          </p:cNvSpPr>
          <p:nvPr/>
        </p:nvSpPr>
        <p:spPr bwMode="auto">
          <a:xfrm>
            <a:off x="2541588" y="3389313"/>
            <a:ext cx="4052887" cy="26479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   ...  frequency (cycles/sec)</a:t>
            </a:r>
          </a:p>
          <a:p>
            <a:endParaRPr lang="en-US" altLang="en-US"/>
          </a:p>
          <a:p>
            <a:r>
              <a:rPr lang="en-US" altLang="en-US">
                <a:latin typeface="Symbol" panose="05050102010706020507" pitchFamily="18" charset="2"/>
              </a:rPr>
              <a:t>w</a:t>
            </a:r>
            <a:r>
              <a:rPr lang="en-US" altLang="en-US"/>
              <a:t> …frequency (rad/sec) </a:t>
            </a:r>
          </a:p>
          <a:p>
            <a:endParaRPr lang="en-US" altLang="en-US"/>
          </a:p>
          <a:p>
            <a:r>
              <a:rPr lang="en-US" altLang="en-US"/>
              <a:t>k … wave number  (rad/length)</a:t>
            </a:r>
          </a:p>
          <a:p>
            <a:endParaRPr lang="en-US" altLang="en-US"/>
          </a:p>
          <a:p>
            <a:r>
              <a:rPr lang="en-US" altLang="en-US">
                <a:latin typeface="Symbol" panose="05050102010706020507" pitchFamily="18" charset="2"/>
              </a:rPr>
              <a:t>l</a:t>
            </a:r>
            <a:r>
              <a:rPr lang="en-US" altLang="en-US"/>
              <a:t> …wavelength   (length/cycle)</a:t>
            </a:r>
          </a:p>
        </p:txBody>
      </p:sp>
      <p:sp>
        <p:nvSpPr>
          <p:cNvPr id="2" name="Arrow: Down 1">
            <a:extLst>
              <a:ext uri="{FF2B5EF4-FFF2-40B4-BE49-F238E27FC236}">
                <a16:creationId xmlns:a16="http://schemas.microsoft.com/office/drawing/2014/main" id="{457D26BF-5AD2-4B19-B1E5-474308C43DFB}"/>
              </a:ext>
            </a:extLst>
          </p:cNvPr>
          <p:cNvSpPr/>
          <p:nvPr/>
        </p:nvSpPr>
        <p:spPr bwMode="auto">
          <a:xfrm rot="16200000">
            <a:off x="1714500" y="2305844"/>
            <a:ext cx="381000" cy="457200"/>
          </a:xfrm>
          <a:prstGeom prst="downArrow">
            <a:avLst/>
          </a:prstGeom>
          <a:solidFill>
            <a:srgbClr val="FF33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86" name="Group 10">
            <a:extLst>
              <a:ext uri="{FF2B5EF4-FFF2-40B4-BE49-F238E27FC236}">
                <a16:creationId xmlns:a16="http://schemas.microsoft.com/office/drawing/2014/main" id="{5936211E-383F-4D13-BBB5-9E70B9906968}"/>
              </a:ext>
            </a:extLst>
          </p:cNvPr>
          <p:cNvGrpSpPr>
            <a:grpSpLocks/>
          </p:cNvGrpSpPr>
          <p:nvPr/>
        </p:nvGrpSpPr>
        <p:grpSpPr bwMode="auto">
          <a:xfrm>
            <a:off x="2057400" y="1524000"/>
            <a:ext cx="4722813" cy="1662113"/>
            <a:chOff x="929" y="2833"/>
            <a:chExt cx="2975" cy="1047"/>
          </a:xfrm>
        </p:grpSpPr>
        <p:grpSp>
          <p:nvGrpSpPr>
            <p:cNvPr id="50180" name="Group 4">
              <a:extLst>
                <a:ext uri="{FF2B5EF4-FFF2-40B4-BE49-F238E27FC236}">
                  <a16:creationId xmlns:a16="http://schemas.microsoft.com/office/drawing/2014/main" id="{8C6421BC-32FF-4FDE-8242-202DF224ED0F}"/>
                </a:ext>
              </a:extLst>
            </p:cNvPr>
            <p:cNvGrpSpPr>
              <a:grpSpLocks/>
            </p:cNvGrpSpPr>
            <p:nvPr/>
          </p:nvGrpSpPr>
          <p:grpSpPr bwMode="auto">
            <a:xfrm>
              <a:off x="1765" y="2837"/>
              <a:ext cx="1315" cy="1043"/>
              <a:chOff x="1706" y="1216"/>
              <a:chExt cx="2461" cy="1818"/>
            </a:xfrm>
          </p:grpSpPr>
          <p:sp>
            <p:nvSpPr>
              <p:cNvPr id="50181" name="Rectangle 5">
                <a:extLst>
                  <a:ext uri="{FF2B5EF4-FFF2-40B4-BE49-F238E27FC236}">
                    <a16:creationId xmlns:a16="http://schemas.microsoft.com/office/drawing/2014/main" id="{856A9149-0EA6-4DB3-B7D8-F09380CFAAF8}"/>
                  </a:ext>
                </a:extLst>
              </p:cNvPr>
              <p:cNvSpPr>
                <a:spLocks noChangeArrowheads="1"/>
              </p:cNvSpPr>
              <p:nvPr/>
            </p:nvSpPr>
            <p:spPr bwMode="auto">
              <a:xfrm>
                <a:off x="1706" y="1216"/>
                <a:ext cx="2461" cy="1818"/>
              </a:xfrm>
              <a:prstGeom prst="rect">
                <a:avLst/>
              </a:prstGeom>
              <a:noFill/>
              <a:ln w="2857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182" name="Freeform 6">
                <a:extLst>
                  <a:ext uri="{FF2B5EF4-FFF2-40B4-BE49-F238E27FC236}">
                    <a16:creationId xmlns:a16="http://schemas.microsoft.com/office/drawing/2014/main" id="{A7973F16-DC8F-4E65-AC9F-BD3CD21154CE}"/>
                  </a:ext>
                </a:extLst>
              </p:cNvPr>
              <p:cNvSpPr>
                <a:spLocks/>
              </p:cNvSpPr>
              <p:nvPr/>
            </p:nvSpPr>
            <p:spPr bwMode="auto">
              <a:xfrm>
                <a:off x="1706" y="1216"/>
                <a:ext cx="1565" cy="1812"/>
              </a:xfrm>
              <a:custGeom>
                <a:avLst/>
                <a:gdLst>
                  <a:gd name="T0" fmla="*/ 23 w 1565"/>
                  <a:gd name="T1" fmla="*/ 0 h 1812"/>
                  <a:gd name="T2" fmla="*/ 57 w 1565"/>
                  <a:gd name="T3" fmla="*/ 11 h 1812"/>
                  <a:gd name="T4" fmla="*/ 96 w 1565"/>
                  <a:gd name="T5" fmla="*/ 27 h 1812"/>
                  <a:gd name="T6" fmla="*/ 130 w 1565"/>
                  <a:gd name="T7" fmla="*/ 53 h 1812"/>
                  <a:gd name="T8" fmla="*/ 170 w 1565"/>
                  <a:gd name="T9" fmla="*/ 85 h 1812"/>
                  <a:gd name="T10" fmla="*/ 210 w 1565"/>
                  <a:gd name="T11" fmla="*/ 128 h 1812"/>
                  <a:gd name="T12" fmla="*/ 244 w 1565"/>
                  <a:gd name="T13" fmla="*/ 170 h 1812"/>
                  <a:gd name="T14" fmla="*/ 283 w 1565"/>
                  <a:gd name="T15" fmla="*/ 229 h 1812"/>
                  <a:gd name="T16" fmla="*/ 317 w 1565"/>
                  <a:gd name="T17" fmla="*/ 287 h 1812"/>
                  <a:gd name="T18" fmla="*/ 357 w 1565"/>
                  <a:gd name="T19" fmla="*/ 351 h 1812"/>
                  <a:gd name="T20" fmla="*/ 391 w 1565"/>
                  <a:gd name="T21" fmla="*/ 425 h 1812"/>
                  <a:gd name="T22" fmla="*/ 431 w 1565"/>
                  <a:gd name="T23" fmla="*/ 500 h 1812"/>
                  <a:gd name="T24" fmla="*/ 465 w 1565"/>
                  <a:gd name="T25" fmla="*/ 579 h 1812"/>
                  <a:gd name="T26" fmla="*/ 504 w 1565"/>
                  <a:gd name="T27" fmla="*/ 659 h 1812"/>
                  <a:gd name="T28" fmla="*/ 539 w 1565"/>
                  <a:gd name="T29" fmla="*/ 744 h 1812"/>
                  <a:gd name="T30" fmla="*/ 578 w 1565"/>
                  <a:gd name="T31" fmla="*/ 829 h 1812"/>
                  <a:gd name="T32" fmla="*/ 618 w 1565"/>
                  <a:gd name="T33" fmla="*/ 914 h 1812"/>
                  <a:gd name="T34" fmla="*/ 652 w 1565"/>
                  <a:gd name="T35" fmla="*/ 999 h 1812"/>
                  <a:gd name="T36" fmla="*/ 692 w 1565"/>
                  <a:gd name="T37" fmla="*/ 1084 h 1812"/>
                  <a:gd name="T38" fmla="*/ 726 w 1565"/>
                  <a:gd name="T39" fmla="*/ 1169 h 1812"/>
                  <a:gd name="T40" fmla="*/ 765 w 1565"/>
                  <a:gd name="T41" fmla="*/ 1249 h 1812"/>
                  <a:gd name="T42" fmla="*/ 799 w 1565"/>
                  <a:gd name="T43" fmla="*/ 1329 h 1812"/>
                  <a:gd name="T44" fmla="*/ 839 w 1565"/>
                  <a:gd name="T45" fmla="*/ 1403 h 1812"/>
                  <a:gd name="T46" fmla="*/ 873 w 1565"/>
                  <a:gd name="T47" fmla="*/ 1472 h 1812"/>
                  <a:gd name="T48" fmla="*/ 913 w 1565"/>
                  <a:gd name="T49" fmla="*/ 1536 h 1812"/>
                  <a:gd name="T50" fmla="*/ 947 w 1565"/>
                  <a:gd name="T51" fmla="*/ 1594 h 1812"/>
                  <a:gd name="T52" fmla="*/ 986 w 1565"/>
                  <a:gd name="T53" fmla="*/ 1647 h 1812"/>
                  <a:gd name="T54" fmla="*/ 1026 w 1565"/>
                  <a:gd name="T55" fmla="*/ 1695 h 1812"/>
                  <a:gd name="T56" fmla="*/ 1060 w 1565"/>
                  <a:gd name="T57" fmla="*/ 1733 h 1812"/>
                  <a:gd name="T58" fmla="*/ 1100 w 1565"/>
                  <a:gd name="T59" fmla="*/ 1764 h 1812"/>
                  <a:gd name="T60" fmla="*/ 1134 w 1565"/>
                  <a:gd name="T61" fmla="*/ 1791 h 1812"/>
                  <a:gd name="T62" fmla="*/ 1174 w 1565"/>
                  <a:gd name="T63" fmla="*/ 1807 h 1812"/>
                  <a:gd name="T64" fmla="*/ 1208 w 1565"/>
                  <a:gd name="T65" fmla="*/ 1812 h 1812"/>
                  <a:gd name="T66" fmla="*/ 1247 w 1565"/>
                  <a:gd name="T67" fmla="*/ 1812 h 1812"/>
                  <a:gd name="T68" fmla="*/ 1281 w 1565"/>
                  <a:gd name="T69" fmla="*/ 1807 h 1812"/>
                  <a:gd name="T70" fmla="*/ 1321 w 1565"/>
                  <a:gd name="T71" fmla="*/ 1791 h 1812"/>
                  <a:gd name="T72" fmla="*/ 1355 w 1565"/>
                  <a:gd name="T73" fmla="*/ 1764 h 1812"/>
                  <a:gd name="T74" fmla="*/ 1395 w 1565"/>
                  <a:gd name="T75" fmla="*/ 1733 h 1812"/>
                  <a:gd name="T76" fmla="*/ 1429 w 1565"/>
                  <a:gd name="T77" fmla="*/ 1695 h 1812"/>
                  <a:gd name="T78" fmla="*/ 1468 w 1565"/>
                  <a:gd name="T79" fmla="*/ 1647 h 1812"/>
                  <a:gd name="T80" fmla="*/ 1508 w 1565"/>
                  <a:gd name="T81" fmla="*/ 1594 h 1812"/>
                  <a:gd name="T82" fmla="*/ 1542 w 1565"/>
                  <a:gd name="T83" fmla="*/ 153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5" h="1812">
                    <a:moveTo>
                      <a:pt x="0" y="0"/>
                    </a:moveTo>
                    <a:lnTo>
                      <a:pt x="11" y="0"/>
                    </a:lnTo>
                    <a:lnTo>
                      <a:pt x="23" y="0"/>
                    </a:lnTo>
                    <a:lnTo>
                      <a:pt x="34" y="0"/>
                    </a:lnTo>
                    <a:lnTo>
                      <a:pt x="45" y="5"/>
                    </a:lnTo>
                    <a:lnTo>
                      <a:pt x="57" y="11"/>
                    </a:lnTo>
                    <a:lnTo>
                      <a:pt x="74" y="16"/>
                    </a:lnTo>
                    <a:lnTo>
                      <a:pt x="85" y="21"/>
                    </a:lnTo>
                    <a:lnTo>
                      <a:pt x="96" y="27"/>
                    </a:lnTo>
                    <a:lnTo>
                      <a:pt x="108" y="32"/>
                    </a:lnTo>
                    <a:lnTo>
                      <a:pt x="119" y="43"/>
                    </a:lnTo>
                    <a:lnTo>
                      <a:pt x="130" y="53"/>
                    </a:lnTo>
                    <a:lnTo>
                      <a:pt x="147" y="64"/>
                    </a:lnTo>
                    <a:lnTo>
                      <a:pt x="159" y="74"/>
                    </a:lnTo>
                    <a:lnTo>
                      <a:pt x="170" y="85"/>
                    </a:lnTo>
                    <a:lnTo>
                      <a:pt x="181" y="96"/>
                    </a:lnTo>
                    <a:lnTo>
                      <a:pt x="193" y="112"/>
                    </a:lnTo>
                    <a:lnTo>
                      <a:pt x="210" y="128"/>
                    </a:lnTo>
                    <a:lnTo>
                      <a:pt x="221" y="138"/>
                    </a:lnTo>
                    <a:lnTo>
                      <a:pt x="232" y="154"/>
                    </a:lnTo>
                    <a:lnTo>
                      <a:pt x="244" y="170"/>
                    </a:lnTo>
                    <a:lnTo>
                      <a:pt x="255" y="191"/>
                    </a:lnTo>
                    <a:lnTo>
                      <a:pt x="266" y="207"/>
                    </a:lnTo>
                    <a:lnTo>
                      <a:pt x="283" y="229"/>
                    </a:lnTo>
                    <a:lnTo>
                      <a:pt x="295" y="245"/>
                    </a:lnTo>
                    <a:lnTo>
                      <a:pt x="306" y="266"/>
                    </a:lnTo>
                    <a:lnTo>
                      <a:pt x="317" y="287"/>
                    </a:lnTo>
                    <a:lnTo>
                      <a:pt x="329" y="308"/>
                    </a:lnTo>
                    <a:lnTo>
                      <a:pt x="346" y="330"/>
                    </a:lnTo>
                    <a:lnTo>
                      <a:pt x="357" y="351"/>
                    </a:lnTo>
                    <a:lnTo>
                      <a:pt x="368" y="377"/>
                    </a:lnTo>
                    <a:lnTo>
                      <a:pt x="380" y="399"/>
                    </a:lnTo>
                    <a:lnTo>
                      <a:pt x="391" y="425"/>
                    </a:lnTo>
                    <a:lnTo>
                      <a:pt x="402" y="446"/>
                    </a:lnTo>
                    <a:lnTo>
                      <a:pt x="419" y="473"/>
                    </a:lnTo>
                    <a:lnTo>
                      <a:pt x="431" y="500"/>
                    </a:lnTo>
                    <a:lnTo>
                      <a:pt x="442" y="526"/>
                    </a:lnTo>
                    <a:lnTo>
                      <a:pt x="453" y="553"/>
                    </a:lnTo>
                    <a:lnTo>
                      <a:pt x="465" y="579"/>
                    </a:lnTo>
                    <a:lnTo>
                      <a:pt x="482" y="606"/>
                    </a:lnTo>
                    <a:lnTo>
                      <a:pt x="493" y="632"/>
                    </a:lnTo>
                    <a:lnTo>
                      <a:pt x="504" y="659"/>
                    </a:lnTo>
                    <a:lnTo>
                      <a:pt x="516" y="686"/>
                    </a:lnTo>
                    <a:lnTo>
                      <a:pt x="527" y="712"/>
                    </a:lnTo>
                    <a:lnTo>
                      <a:pt x="539" y="744"/>
                    </a:lnTo>
                    <a:lnTo>
                      <a:pt x="556" y="771"/>
                    </a:lnTo>
                    <a:lnTo>
                      <a:pt x="567" y="797"/>
                    </a:lnTo>
                    <a:lnTo>
                      <a:pt x="578" y="829"/>
                    </a:lnTo>
                    <a:lnTo>
                      <a:pt x="590" y="856"/>
                    </a:lnTo>
                    <a:lnTo>
                      <a:pt x="601" y="882"/>
                    </a:lnTo>
                    <a:lnTo>
                      <a:pt x="618" y="914"/>
                    </a:lnTo>
                    <a:lnTo>
                      <a:pt x="629" y="941"/>
                    </a:lnTo>
                    <a:lnTo>
                      <a:pt x="641" y="973"/>
                    </a:lnTo>
                    <a:lnTo>
                      <a:pt x="652" y="999"/>
                    </a:lnTo>
                    <a:lnTo>
                      <a:pt x="663" y="1026"/>
                    </a:lnTo>
                    <a:lnTo>
                      <a:pt x="675" y="1058"/>
                    </a:lnTo>
                    <a:lnTo>
                      <a:pt x="692" y="1084"/>
                    </a:lnTo>
                    <a:lnTo>
                      <a:pt x="703" y="1111"/>
                    </a:lnTo>
                    <a:lnTo>
                      <a:pt x="714" y="1143"/>
                    </a:lnTo>
                    <a:lnTo>
                      <a:pt x="726" y="1169"/>
                    </a:lnTo>
                    <a:lnTo>
                      <a:pt x="737" y="1196"/>
                    </a:lnTo>
                    <a:lnTo>
                      <a:pt x="754" y="1222"/>
                    </a:lnTo>
                    <a:lnTo>
                      <a:pt x="765" y="1249"/>
                    </a:lnTo>
                    <a:lnTo>
                      <a:pt x="777" y="1275"/>
                    </a:lnTo>
                    <a:lnTo>
                      <a:pt x="788" y="1302"/>
                    </a:lnTo>
                    <a:lnTo>
                      <a:pt x="799" y="1329"/>
                    </a:lnTo>
                    <a:lnTo>
                      <a:pt x="811" y="1350"/>
                    </a:lnTo>
                    <a:lnTo>
                      <a:pt x="828" y="1376"/>
                    </a:lnTo>
                    <a:lnTo>
                      <a:pt x="839" y="1403"/>
                    </a:lnTo>
                    <a:lnTo>
                      <a:pt x="850" y="1424"/>
                    </a:lnTo>
                    <a:lnTo>
                      <a:pt x="862" y="1451"/>
                    </a:lnTo>
                    <a:lnTo>
                      <a:pt x="873" y="1472"/>
                    </a:lnTo>
                    <a:lnTo>
                      <a:pt x="890" y="1493"/>
                    </a:lnTo>
                    <a:lnTo>
                      <a:pt x="901" y="1515"/>
                    </a:lnTo>
                    <a:lnTo>
                      <a:pt x="913" y="1536"/>
                    </a:lnTo>
                    <a:lnTo>
                      <a:pt x="924" y="1557"/>
                    </a:lnTo>
                    <a:lnTo>
                      <a:pt x="935" y="1578"/>
                    </a:lnTo>
                    <a:lnTo>
                      <a:pt x="947" y="1594"/>
                    </a:lnTo>
                    <a:lnTo>
                      <a:pt x="964" y="1616"/>
                    </a:lnTo>
                    <a:lnTo>
                      <a:pt x="975" y="1632"/>
                    </a:lnTo>
                    <a:lnTo>
                      <a:pt x="986" y="1647"/>
                    </a:lnTo>
                    <a:lnTo>
                      <a:pt x="998" y="1663"/>
                    </a:lnTo>
                    <a:lnTo>
                      <a:pt x="1009" y="1679"/>
                    </a:lnTo>
                    <a:lnTo>
                      <a:pt x="1026" y="1695"/>
                    </a:lnTo>
                    <a:lnTo>
                      <a:pt x="1037" y="1706"/>
                    </a:lnTo>
                    <a:lnTo>
                      <a:pt x="1049" y="1722"/>
                    </a:lnTo>
                    <a:lnTo>
                      <a:pt x="1060" y="1733"/>
                    </a:lnTo>
                    <a:lnTo>
                      <a:pt x="1071" y="1743"/>
                    </a:lnTo>
                    <a:lnTo>
                      <a:pt x="1083" y="1754"/>
                    </a:lnTo>
                    <a:lnTo>
                      <a:pt x="1100" y="1764"/>
                    </a:lnTo>
                    <a:lnTo>
                      <a:pt x="1111" y="1775"/>
                    </a:lnTo>
                    <a:lnTo>
                      <a:pt x="1122" y="1780"/>
                    </a:lnTo>
                    <a:lnTo>
                      <a:pt x="1134" y="1791"/>
                    </a:lnTo>
                    <a:lnTo>
                      <a:pt x="1145" y="1796"/>
                    </a:lnTo>
                    <a:lnTo>
                      <a:pt x="1162" y="1802"/>
                    </a:lnTo>
                    <a:lnTo>
                      <a:pt x="1174" y="1807"/>
                    </a:lnTo>
                    <a:lnTo>
                      <a:pt x="1185" y="1807"/>
                    </a:lnTo>
                    <a:lnTo>
                      <a:pt x="1196" y="1812"/>
                    </a:lnTo>
                    <a:lnTo>
                      <a:pt x="1208" y="1812"/>
                    </a:lnTo>
                    <a:lnTo>
                      <a:pt x="1219" y="1812"/>
                    </a:lnTo>
                    <a:lnTo>
                      <a:pt x="1236" y="1812"/>
                    </a:lnTo>
                    <a:lnTo>
                      <a:pt x="1247" y="1812"/>
                    </a:lnTo>
                    <a:lnTo>
                      <a:pt x="1259" y="1812"/>
                    </a:lnTo>
                    <a:lnTo>
                      <a:pt x="1270" y="1807"/>
                    </a:lnTo>
                    <a:lnTo>
                      <a:pt x="1281" y="1807"/>
                    </a:lnTo>
                    <a:lnTo>
                      <a:pt x="1293" y="1802"/>
                    </a:lnTo>
                    <a:lnTo>
                      <a:pt x="1310" y="1796"/>
                    </a:lnTo>
                    <a:lnTo>
                      <a:pt x="1321" y="1791"/>
                    </a:lnTo>
                    <a:lnTo>
                      <a:pt x="1332" y="1780"/>
                    </a:lnTo>
                    <a:lnTo>
                      <a:pt x="1344" y="1775"/>
                    </a:lnTo>
                    <a:lnTo>
                      <a:pt x="1355" y="1764"/>
                    </a:lnTo>
                    <a:lnTo>
                      <a:pt x="1372" y="1754"/>
                    </a:lnTo>
                    <a:lnTo>
                      <a:pt x="1383" y="1743"/>
                    </a:lnTo>
                    <a:lnTo>
                      <a:pt x="1395" y="1733"/>
                    </a:lnTo>
                    <a:lnTo>
                      <a:pt x="1406" y="1722"/>
                    </a:lnTo>
                    <a:lnTo>
                      <a:pt x="1417" y="1706"/>
                    </a:lnTo>
                    <a:lnTo>
                      <a:pt x="1429" y="1695"/>
                    </a:lnTo>
                    <a:lnTo>
                      <a:pt x="1446" y="1679"/>
                    </a:lnTo>
                    <a:lnTo>
                      <a:pt x="1457" y="1663"/>
                    </a:lnTo>
                    <a:lnTo>
                      <a:pt x="1468" y="1647"/>
                    </a:lnTo>
                    <a:lnTo>
                      <a:pt x="1480" y="1632"/>
                    </a:lnTo>
                    <a:lnTo>
                      <a:pt x="1491" y="1616"/>
                    </a:lnTo>
                    <a:lnTo>
                      <a:pt x="1508" y="1594"/>
                    </a:lnTo>
                    <a:lnTo>
                      <a:pt x="1519" y="1578"/>
                    </a:lnTo>
                    <a:lnTo>
                      <a:pt x="1531" y="1557"/>
                    </a:lnTo>
                    <a:lnTo>
                      <a:pt x="1542" y="1536"/>
                    </a:lnTo>
                    <a:lnTo>
                      <a:pt x="1553" y="1515"/>
                    </a:lnTo>
                    <a:lnTo>
                      <a:pt x="1565" y="149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183" name="Freeform 7">
                <a:extLst>
                  <a:ext uri="{FF2B5EF4-FFF2-40B4-BE49-F238E27FC236}">
                    <a16:creationId xmlns:a16="http://schemas.microsoft.com/office/drawing/2014/main" id="{7A615972-C328-4318-BDEA-1A1FE387D39C}"/>
                  </a:ext>
                </a:extLst>
              </p:cNvPr>
              <p:cNvSpPr>
                <a:spLocks/>
              </p:cNvSpPr>
              <p:nvPr/>
            </p:nvSpPr>
            <p:spPr bwMode="auto">
              <a:xfrm>
                <a:off x="3271" y="1216"/>
                <a:ext cx="896" cy="1493"/>
              </a:xfrm>
              <a:custGeom>
                <a:avLst/>
                <a:gdLst>
                  <a:gd name="T0" fmla="*/ 17 w 896"/>
                  <a:gd name="T1" fmla="*/ 1472 h 1493"/>
                  <a:gd name="T2" fmla="*/ 39 w 896"/>
                  <a:gd name="T3" fmla="*/ 1424 h 1493"/>
                  <a:gd name="T4" fmla="*/ 62 w 896"/>
                  <a:gd name="T5" fmla="*/ 1376 h 1493"/>
                  <a:gd name="T6" fmla="*/ 90 w 896"/>
                  <a:gd name="T7" fmla="*/ 1329 h 1493"/>
                  <a:gd name="T8" fmla="*/ 113 w 896"/>
                  <a:gd name="T9" fmla="*/ 1275 h 1493"/>
                  <a:gd name="T10" fmla="*/ 136 w 896"/>
                  <a:gd name="T11" fmla="*/ 1222 h 1493"/>
                  <a:gd name="T12" fmla="*/ 164 w 896"/>
                  <a:gd name="T13" fmla="*/ 1169 h 1493"/>
                  <a:gd name="T14" fmla="*/ 187 w 896"/>
                  <a:gd name="T15" fmla="*/ 1111 h 1493"/>
                  <a:gd name="T16" fmla="*/ 215 w 896"/>
                  <a:gd name="T17" fmla="*/ 1058 h 1493"/>
                  <a:gd name="T18" fmla="*/ 238 w 896"/>
                  <a:gd name="T19" fmla="*/ 999 h 1493"/>
                  <a:gd name="T20" fmla="*/ 261 w 896"/>
                  <a:gd name="T21" fmla="*/ 941 h 1493"/>
                  <a:gd name="T22" fmla="*/ 289 w 896"/>
                  <a:gd name="T23" fmla="*/ 882 h 1493"/>
                  <a:gd name="T24" fmla="*/ 312 w 896"/>
                  <a:gd name="T25" fmla="*/ 829 h 1493"/>
                  <a:gd name="T26" fmla="*/ 334 w 896"/>
                  <a:gd name="T27" fmla="*/ 771 h 1493"/>
                  <a:gd name="T28" fmla="*/ 363 w 896"/>
                  <a:gd name="T29" fmla="*/ 712 h 1493"/>
                  <a:gd name="T30" fmla="*/ 385 w 896"/>
                  <a:gd name="T31" fmla="*/ 659 h 1493"/>
                  <a:gd name="T32" fmla="*/ 408 w 896"/>
                  <a:gd name="T33" fmla="*/ 606 h 1493"/>
                  <a:gd name="T34" fmla="*/ 436 w 896"/>
                  <a:gd name="T35" fmla="*/ 553 h 1493"/>
                  <a:gd name="T36" fmla="*/ 459 w 896"/>
                  <a:gd name="T37" fmla="*/ 500 h 1493"/>
                  <a:gd name="T38" fmla="*/ 487 w 896"/>
                  <a:gd name="T39" fmla="*/ 446 h 1493"/>
                  <a:gd name="T40" fmla="*/ 510 w 896"/>
                  <a:gd name="T41" fmla="*/ 399 h 1493"/>
                  <a:gd name="T42" fmla="*/ 533 w 896"/>
                  <a:gd name="T43" fmla="*/ 351 h 1493"/>
                  <a:gd name="T44" fmla="*/ 561 w 896"/>
                  <a:gd name="T45" fmla="*/ 308 h 1493"/>
                  <a:gd name="T46" fmla="*/ 584 w 896"/>
                  <a:gd name="T47" fmla="*/ 266 h 1493"/>
                  <a:gd name="T48" fmla="*/ 606 w 896"/>
                  <a:gd name="T49" fmla="*/ 229 h 1493"/>
                  <a:gd name="T50" fmla="*/ 635 w 896"/>
                  <a:gd name="T51" fmla="*/ 191 h 1493"/>
                  <a:gd name="T52" fmla="*/ 657 w 896"/>
                  <a:gd name="T53" fmla="*/ 154 h 1493"/>
                  <a:gd name="T54" fmla="*/ 680 w 896"/>
                  <a:gd name="T55" fmla="*/ 128 h 1493"/>
                  <a:gd name="T56" fmla="*/ 708 w 896"/>
                  <a:gd name="T57" fmla="*/ 96 h 1493"/>
                  <a:gd name="T58" fmla="*/ 731 w 896"/>
                  <a:gd name="T59" fmla="*/ 74 h 1493"/>
                  <a:gd name="T60" fmla="*/ 759 w 896"/>
                  <a:gd name="T61" fmla="*/ 53 h 1493"/>
                  <a:gd name="T62" fmla="*/ 782 w 896"/>
                  <a:gd name="T63" fmla="*/ 32 h 1493"/>
                  <a:gd name="T64" fmla="*/ 805 w 896"/>
                  <a:gd name="T65" fmla="*/ 21 h 1493"/>
                  <a:gd name="T66" fmla="*/ 833 w 896"/>
                  <a:gd name="T67" fmla="*/ 11 h 1493"/>
                  <a:gd name="T68" fmla="*/ 856 w 896"/>
                  <a:gd name="T69" fmla="*/ 0 h 1493"/>
                  <a:gd name="T70" fmla="*/ 879 w 896"/>
                  <a:gd name="T71" fmla="*/ 0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6" h="1493">
                    <a:moveTo>
                      <a:pt x="0" y="1493"/>
                    </a:moveTo>
                    <a:lnTo>
                      <a:pt x="17" y="1472"/>
                    </a:lnTo>
                    <a:lnTo>
                      <a:pt x="28" y="1451"/>
                    </a:lnTo>
                    <a:lnTo>
                      <a:pt x="39" y="1424"/>
                    </a:lnTo>
                    <a:lnTo>
                      <a:pt x="51" y="1403"/>
                    </a:lnTo>
                    <a:lnTo>
                      <a:pt x="62" y="1376"/>
                    </a:lnTo>
                    <a:lnTo>
                      <a:pt x="79" y="1350"/>
                    </a:lnTo>
                    <a:lnTo>
                      <a:pt x="90" y="1329"/>
                    </a:lnTo>
                    <a:lnTo>
                      <a:pt x="102" y="1302"/>
                    </a:lnTo>
                    <a:lnTo>
                      <a:pt x="113" y="1275"/>
                    </a:lnTo>
                    <a:lnTo>
                      <a:pt x="124" y="1249"/>
                    </a:lnTo>
                    <a:lnTo>
                      <a:pt x="136" y="1222"/>
                    </a:lnTo>
                    <a:lnTo>
                      <a:pt x="153" y="1196"/>
                    </a:lnTo>
                    <a:lnTo>
                      <a:pt x="164" y="1169"/>
                    </a:lnTo>
                    <a:lnTo>
                      <a:pt x="175" y="1143"/>
                    </a:lnTo>
                    <a:lnTo>
                      <a:pt x="187" y="1111"/>
                    </a:lnTo>
                    <a:lnTo>
                      <a:pt x="198" y="1084"/>
                    </a:lnTo>
                    <a:lnTo>
                      <a:pt x="215" y="1058"/>
                    </a:lnTo>
                    <a:lnTo>
                      <a:pt x="226" y="1026"/>
                    </a:lnTo>
                    <a:lnTo>
                      <a:pt x="238" y="999"/>
                    </a:lnTo>
                    <a:lnTo>
                      <a:pt x="249" y="973"/>
                    </a:lnTo>
                    <a:lnTo>
                      <a:pt x="261" y="941"/>
                    </a:lnTo>
                    <a:lnTo>
                      <a:pt x="272" y="914"/>
                    </a:lnTo>
                    <a:lnTo>
                      <a:pt x="289" y="882"/>
                    </a:lnTo>
                    <a:lnTo>
                      <a:pt x="300" y="856"/>
                    </a:lnTo>
                    <a:lnTo>
                      <a:pt x="312" y="829"/>
                    </a:lnTo>
                    <a:lnTo>
                      <a:pt x="323" y="797"/>
                    </a:lnTo>
                    <a:lnTo>
                      <a:pt x="334" y="771"/>
                    </a:lnTo>
                    <a:lnTo>
                      <a:pt x="351" y="744"/>
                    </a:lnTo>
                    <a:lnTo>
                      <a:pt x="363" y="712"/>
                    </a:lnTo>
                    <a:lnTo>
                      <a:pt x="374" y="686"/>
                    </a:lnTo>
                    <a:lnTo>
                      <a:pt x="385" y="659"/>
                    </a:lnTo>
                    <a:lnTo>
                      <a:pt x="397" y="632"/>
                    </a:lnTo>
                    <a:lnTo>
                      <a:pt x="408" y="606"/>
                    </a:lnTo>
                    <a:lnTo>
                      <a:pt x="425" y="579"/>
                    </a:lnTo>
                    <a:lnTo>
                      <a:pt x="436" y="553"/>
                    </a:lnTo>
                    <a:lnTo>
                      <a:pt x="448" y="526"/>
                    </a:lnTo>
                    <a:lnTo>
                      <a:pt x="459" y="500"/>
                    </a:lnTo>
                    <a:lnTo>
                      <a:pt x="470" y="473"/>
                    </a:lnTo>
                    <a:lnTo>
                      <a:pt x="487" y="446"/>
                    </a:lnTo>
                    <a:lnTo>
                      <a:pt x="499" y="425"/>
                    </a:lnTo>
                    <a:lnTo>
                      <a:pt x="510" y="399"/>
                    </a:lnTo>
                    <a:lnTo>
                      <a:pt x="521" y="377"/>
                    </a:lnTo>
                    <a:lnTo>
                      <a:pt x="533" y="351"/>
                    </a:lnTo>
                    <a:lnTo>
                      <a:pt x="544" y="330"/>
                    </a:lnTo>
                    <a:lnTo>
                      <a:pt x="561" y="308"/>
                    </a:lnTo>
                    <a:lnTo>
                      <a:pt x="572" y="287"/>
                    </a:lnTo>
                    <a:lnTo>
                      <a:pt x="584" y="266"/>
                    </a:lnTo>
                    <a:lnTo>
                      <a:pt x="595" y="245"/>
                    </a:lnTo>
                    <a:lnTo>
                      <a:pt x="606" y="229"/>
                    </a:lnTo>
                    <a:lnTo>
                      <a:pt x="623" y="207"/>
                    </a:lnTo>
                    <a:lnTo>
                      <a:pt x="635" y="191"/>
                    </a:lnTo>
                    <a:lnTo>
                      <a:pt x="646" y="170"/>
                    </a:lnTo>
                    <a:lnTo>
                      <a:pt x="657" y="154"/>
                    </a:lnTo>
                    <a:lnTo>
                      <a:pt x="669" y="138"/>
                    </a:lnTo>
                    <a:lnTo>
                      <a:pt x="680" y="128"/>
                    </a:lnTo>
                    <a:lnTo>
                      <a:pt x="697" y="112"/>
                    </a:lnTo>
                    <a:lnTo>
                      <a:pt x="708" y="96"/>
                    </a:lnTo>
                    <a:lnTo>
                      <a:pt x="720" y="85"/>
                    </a:lnTo>
                    <a:lnTo>
                      <a:pt x="731" y="74"/>
                    </a:lnTo>
                    <a:lnTo>
                      <a:pt x="742" y="64"/>
                    </a:lnTo>
                    <a:lnTo>
                      <a:pt x="759" y="53"/>
                    </a:lnTo>
                    <a:lnTo>
                      <a:pt x="771" y="43"/>
                    </a:lnTo>
                    <a:lnTo>
                      <a:pt x="782" y="32"/>
                    </a:lnTo>
                    <a:lnTo>
                      <a:pt x="793" y="27"/>
                    </a:lnTo>
                    <a:lnTo>
                      <a:pt x="805" y="21"/>
                    </a:lnTo>
                    <a:lnTo>
                      <a:pt x="816" y="16"/>
                    </a:lnTo>
                    <a:lnTo>
                      <a:pt x="833" y="11"/>
                    </a:lnTo>
                    <a:lnTo>
                      <a:pt x="844" y="5"/>
                    </a:lnTo>
                    <a:lnTo>
                      <a:pt x="856" y="0"/>
                    </a:lnTo>
                    <a:lnTo>
                      <a:pt x="867" y="0"/>
                    </a:lnTo>
                    <a:lnTo>
                      <a:pt x="879" y="0"/>
                    </a:lnTo>
                    <a:lnTo>
                      <a:pt x="896"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0184" name="Freeform 8">
              <a:extLst>
                <a:ext uri="{FF2B5EF4-FFF2-40B4-BE49-F238E27FC236}">
                  <a16:creationId xmlns:a16="http://schemas.microsoft.com/office/drawing/2014/main" id="{C32B7B0A-CE5F-4C68-A92D-3B674F274862}"/>
                </a:ext>
              </a:extLst>
            </p:cNvPr>
            <p:cNvSpPr>
              <a:spLocks/>
            </p:cNvSpPr>
            <p:nvPr/>
          </p:nvSpPr>
          <p:spPr bwMode="auto">
            <a:xfrm>
              <a:off x="3067" y="2833"/>
              <a:ext cx="837" cy="1039"/>
            </a:xfrm>
            <a:custGeom>
              <a:avLst/>
              <a:gdLst>
                <a:gd name="T0" fmla="*/ 23 w 1565"/>
                <a:gd name="T1" fmla="*/ 0 h 1812"/>
                <a:gd name="T2" fmla="*/ 57 w 1565"/>
                <a:gd name="T3" fmla="*/ 11 h 1812"/>
                <a:gd name="T4" fmla="*/ 96 w 1565"/>
                <a:gd name="T5" fmla="*/ 27 h 1812"/>
                <a:gd name="T6" fmla="*/ 130 w 1565"/>
                <a:gd name="T7" fmla="*/ 53 h 1812"/>
                <a:gd name="T8" fmla="*/ 170 w 1565"/>
                <a:gd name="T9" fmla="*/ 85 h 1812"/>
                <a:gd name="T10" fmla="*/ 210 w 1565"/>
                <a:gd name="T11" fmla="*/ 128 h 1812"/>
                <a:gd name="T12" fmla="*/ 244 w 1565"/>
                <a:gd name="T13" fmla="*/ 170 h 1812"/>
                <a:gd name="T14" fmla="*/ 283 w 1565"/>
                <a:gd name="T15" fmla="*/ 229 h 1812"/>
                <a:gd name="T16" fmla="*/ 317 w 1565"/>
                <a:gd name="T17" fmla="*/ 287 h 1812"/>
                <a:gd name="T18" fmla="*/ 357 w 1565"/>
                <a:gd name="T19" fmla="*/ 351 h 1812"/>
                <a:gd name="T20" fmla="*/ 391 w 1565"/>
                <a:gd name="T21" fmla="*/ 425 h 1812"/>
                <a:gd name="T22" fmla="*/ 431 w 1565"/>
                <a:gd name="T23" fmla="*/ 500 h 1812"/>
                <a:gd name="T24" fmla="*/ 465 w 1565"/>
                <a:gd name="T25" fmla="*/ 579 h 1812"/>
                <a:gd name="T26" fmla="*/ 504 w 1565"/>
                <a:gd name="T27" fmla="*/ 659 h 1812"/>
                <a:gd name="T28" fmla="*/ 539 w 1565"/>
                <a:gd name="T29" fmla="*/ 744 h 1812"/>
                <a:gd name="T30" fmla="*/ 578 w 1565"/>
                <a:gd name="T31" fmla="*/ 829 h 1812"/>
                <a:gd name="T32" fmla="*/ 618 w 1565"/>
                <a:gd name="T33" fmla="*/ 914 h 1812"/>
                <a:gd name="T34" fmla="*/ 652 w 1565"/>
                <a:gd name="T35" fmla="*/ 999 h 1812"/>
                <a:gd name="T36" fmla="*/ 692 w 1565"/>
                <a:gd name="T37" fmla="*/ 1084 h 1812"/>
                <a:gd name="T38" fmla="*/ 726 w 1565"/>
                <a:gd name="T39" fmla="*/ 1169 h 1812"/>
                <a:gd name="T40" fmla="*/ 765 w 1565"/>
                <a:gd name="T41" fmla="*/ 1249 h 1812"/>
                <a:gd name="T42" fmla="*/ 799 w 1565"/>
                <a:gd name="T43" fmla="*/ 1329 h 1812"/>
                <a:gd name="T44" fmla="*/ 839 w 1565"/>
                <a:gd name="T45" fmla="*/ 1403 h 1812"/>
                <a:gd name="T46" fmla="*/ 873 w 1565"/>
                <a:gd name="T47" fmla="*/ 1472 h 1812"/>
                <a:gd name="T48" fmla="*/ 913 w 1565"/>
                <a:gd name="T49" fmla="*/ 1536 h 1812"/>
                <a:gd name="T50" fmla="*/ 947 w 1565"/>
                <a:gd name="T51" fmla="*/ 1594 h 1812"/>
                <a:gd name="T52" fmla="*/ 986 w 1565"/>
                <a:gd name="T53" fmla="*/ 1647 h 1812"/>
                <a:gd name="T54" fmla="*/ 1026 w 1565"/>
                <a:gd name="T55" fmla="*/ 1695 h 1812"/>
                <a:gd name="T56" fmla="*/ 1060 w 1565"/>
                <a:gd name="T57" fmla="*/ 1733 h 1812"/>
                <a:gd name="T58" fmla="*/ 1100 w 1565"/>
                <a:gd name="T59" fmla="*/ 1764 h 1812"/>
                <a:gd name="T60" fmla="*/ 1134 w 1565"/>
                <a:gd name="T61" fmla="*/ 1791 h 1812"/>
                <a:gd name="T62" fmla="*/ 1174 w 1565"/>
                <a:gd name="T63" fmla="*/ 1807 h 1812"/>
                <a:gd name="T64" fmla="*/ 1208 w 1565"/>
                <a:gd name="T65" fmla="*/ 1812 h 1812"/>
                <a:gd name="T66" fmla="*/ 1247 w 1565"/>
                <a:gd name="T67" fmla="*/ 1812 h 1812"/>
                <a:gd name="T68" fmla="*/ 1281 w 1565"/>
                <a:gd name="T69" fmla="*/ 1807 h 1812"/>
                <a:gd name="T70" fmla="*/ 1321 w 1565"/>
                <a:gd name="T71" fmla="*/ 1791 h 1812"/>
                <a:gd name="T72" fmla="*/ 1355 w 1565"/>
                <a:gd name="T73" fmla="*/ 1764 h 1812"/>
                <a:gd name="T74" fmla="*/ 1395 w 1565"/>
                <a:gd name="T75" fmla="*/ 1733 h 1812"/>
                <a:gd name="T76" fmla="*/ 1429 w 1565"/>
                <a:gd name="T77" fmla="*/ 1695 h 1812"/>
                <a:gd name="T78" fmla="*/ 1468 w 1565"/>
                <a:gd name="T79" fmla="*/ 1647 h 1812"/>
                <a:gd name="T80" fmla="*/ 1508 w 1565"/>
                <a:gd name="T81" fmla="*/ 1594 h 1812"/>
                <a:gd name="T82" fmla="*/ 1542 w 1565"/>
                <a:gd name="T83" fmla="*/ 153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5" h="1812">
                  <a:moveTo>
                    <a:pt x="0" y="0"/>
                  </a:moveTo>
                  <a:lnTo>
                    <a:pt x="11" y="0"/>
                  </a:lnTo>
                  <a:lnTo>
                    <a:pt x="23" y="0"/>
                  </a:lnTo>
                  <a:lnTo>
                    <a:pt x="34" y="0"/>
                  </a:lnTo>
                  <a:lnTo>
                    <a:pt x="45" y="5"/>
                  </a:lnTo>
                  <a:lnTo>
                    <a:pt x="57" y="11"/>
                  </a:lnTo>
                  <a:lnTo>
                    <a:pt x="74" y="16"/>
                  </a:lnTo>
                  <a:lnTo>
                    <a:pt x="85" y="21"/>
                  </a:lnTo>
                  <a:lnTo>
                    <a:pt x="96" y="27"/>
                  </a:lnTo>
                  <a:lnTo>
                    <a:pt x="108" y="32"/>
                  </a:lnTo>
                  <a:lnTo>
                    <a:pt x="119" y="43"/>
                  </a:lnTo>
                  <a:lnTo>
                    <a:pt x="130" y="53"/>
                  </a:lnTo>
                  <a:lnTo>
                    <a:pt x="147" y="64"/>
                  </a:lnTo>
                  <a:lnTo>
                    <a:pt x="159" y="74"/>
                  </a:lnTo>
                  <a:lnTo>
                    <a:pt x="170" y="85"/>
                  </a:lnTo>
                  <a:lnTo>
                    <a:pt x="181" y="96"/>
                  </a:lnTo>
                  <a:lnTo>
                    <a:pt x="193" y="112"/>
                  </a:lnTo>
                  <a:lnTo>
                    <a:pt x="210" y="128"/>
                  </a:lnTo>
                  <a:lnTo>
                    <a:pt x="221" y="138"/>
                  </a:lnTo>
                  <a:lnTo>
                    <a:pt x="232" y="154"/>
                  </a:lnTo>
                  <a:lnTo>
                    <a:pt x="244" y="170"/>
                  </a:lnTo>
                  <a:lnTo>
                    <a:pt x="255" y="191"/>
                  </a:lnTo>
                  <a:lnTo>
                    <a:pt x="266" y="207"/>
                  </a:lnTo>
                  <a:lnTo>
                    <a:pt x="283" y="229"/>
                  </a:lnTo>
                  <a:lnTo>
                    <a:pt x="295" y="245"/>
                  </a:lnTo>
                  <a:lnTo>
                    <a:pt x="306" y="266"/>
                  </a:lnTo>
                  <a:lnTo>
                    <a:pt x="317" y="287"/>
                  </a:lnTo>
                  <a:lnTo>
                    <a:pt x="329" y="308"/>
                  </a:lnTo>
                  <a:lnTo>
                    <a:pt x="346" y="330"/>
                  </a:lnTo>
                  <a:lnTo>
                    <a:pt x="357" y="351"/>
                  </a:lnTo>
                  <a:lnTo>
                    <a:pt x="368" y="377"/>
                  </a:lnTo>
                  <a:lnTo>
                    <a:pt x="380" y="399"/>
                  </a:lnTo>
                  <a:lnTo>
                    <a:pt x="391" y="425"/>
                  </a:lnTo>
                  <a:lnTo>
                    <a:pt x="402" y="446"/>
                  </a:lnTo>
                  <a:lnTo>
                    <a:pt x="419" y="473"/>
                  </a:lnTo>
                  <a:lnTo>
                    <a:pt x="431" y="500"/>
                  </a:lnTo>
                  <a:lnTo>
                    <a:pt x="442" y="526"/>
                  </a:lnTo>
                  <a:lnTo>
                    <a:pt x="453" y="553"/>
                  </a:lnTo>
                  <a:lnTo>
                    <a:pt x="465" y="579"/>
                  </a:lnTo>
                  <a:lnTo>
                    <a:pt x="482" y="606"/>
                  </a:lnTo>
                  <a:lnTo>
                    <a:pt x="493" y="632"/>
                  </a:lnTo>
                  <a:lnTo>
                    <a:pt x="504" y="659"/>
                  </a:lnTo>
                  <a:lnTo>
                    <a:pt x="516" y="686"/>
                  </a:lnTo>
                  <a:lnTo>
                    <a:pt x="527" y="712"/>
                  </a:lnTo>
                  <a:lnTo>
                    <a:pt x="539" y="744"/>
                  </a:lnTo>
                  <a:lnTo>
                    <a:pt x="556" y="771"/>
                  </a:lnTo>
                  <a:lnTo>
                    <a:pt x="567" y="797"/>
                  </a:lnTo>
                  <a:lnTo>
                    <a:pt x="578" y="829"/>
                  </a:lnTo>
                  <a:lnTo>
                    <a:pt x="590" y="856"/>
                  </a:lnTo>
                  <a:lnTo>
                    <a:pt x="601" y="882"/>
                  </a:lnTo>
                  <a:lnTo>
                    <a:pt x="618" y="914"/>
                  </a:lnTo>
                  <a:lnTo>
                    <a:pt x="629" y="941"/>
                  </a:lnTo>
                  <a:lnTo>
                    <a:pt x="641" y="973"/>
                  </a:lnTo>
                  <a:lnTo>
                    <a:pt x="652" y="999"/>
                  </a:lnTo>
                  <a:lnTo>
                    <a:pt x="663" y="1026"/>
                  </a:lnTo>
                  <a:lnTo>
                    <a:pt x="675" y="1058"/>
                  </a:lnTo>
                  <a:lnTo>
                    <a:pt x="692" y="1084"/>
                  </a:lnTo>
                  <a:lnTo>
                    <a:pt x="703" y="1111"/>
                  </a:lnTo>
                  <a:lnTo>
                    <a:pt x="714" y="1143"/>
                  </a:lnTo>
                  <a:lnTo>
                    <a:pt x="726" y="1169"/>
                  </a:lnTo>
                  <a:lnTo>
                    <a:pt x="737" y="1196"/>
                  </a:lnTo>
                  <a:lnTo>
                    <a:pt x="754" y="1222"/>
                  </a:lnTo>
                  <a:lnTo>
                    <a:pt x="765" y="1249"/>
                  </a:lnTo>
                  <a:lnTo>
                    <a:pt x="777" y="1275"/>
                  </a:lnTo>
                  <a:lnTo>
                    <a:pt x="788" y="1302"/>
                  </a:lnTo>
                  <a:lnTo>
                    <a:pt x="799" y="1329"/>
                  </a:lnTo>
                  <a:lnTo>
                    <a:pt x="811" y="1350"/>
                  </a:lnTo>
                  <a:lnTo>
                    <a:pt x="828" y="1376"/>
                  </a:lnTo>
                  <a:lnTo>
                    <a:pt x="839" y="1403"/>
                  </a:lnTo>
                  <a:lnTo>
                    <a:pt x="850" y="1424"/>
                  </a:lnTo>
                  <a:lnTo>
                    <a:pt x="862" y="1451"/>
                  </a:lnTo>
                  <a:lnTo>
                    <a:pt x="873" y="1472"/>
                  </a:lnTo>
                  <a:lnTo>
                    <a:pt x="890" y="1493"/>
                  </a:lnTo>
                  <a:lnTo>
                    <a:pt x="901" y="1515"/>
                  </a:lnTo>
                  <a:lnTo>
                    <a:pt x="913" y="1536"/>
                  </a:lnTo>
                  <a:lnTo>
                    <a:pt x="924" y="1557"/>
                  </a:lnTo>
                  <a:lnTo>
                    <a:pt x="935" y="1578"/>
                  </a:lnTo>
                  <a:lnTo>
                    <a:pt x="947" y="1594"/>
                  </a:lnTo>
                  <a:lnTo>
                    <a:pt x="964" y="1616"/>
                  </a:lnTo>
                  <a:lnTo>
                    <a:pt x="975" y="1632"/>
                  </a:lnTo>
                  <a:lnTo>
                    <a:pt x="986" y="1647"/>
                  </a:lnTo>
                  <a:lnTo>
                    <a:pt x="998" y="1663"/>
                  </a:lnTo>
                  <a:lnTo>
                    <a:pt x="1009" y="1679"/>
                  </a:lnTo>
                  <a:lnTo>
                    <a:pt x="1026" y="1695"/>
                  </a:lnTo>
                  <a:lnTo>
                    <a:pt x="1037" y="1706"/>
                  </a:lnTo>
                  <a:lnTo>
                    <a:pt x="1049" y="1722"/>
                  </a:lnTo>
                  <a:lnTo>
                    <a:pt x="1060" y="1733"/>
                  </a:lnTo>
                  <a:lnTo>
                    <a:pt x="1071" y="1743"/>
                  </a:lnTo>
                  <a:lnTo>
                    <a:pt x="1083" y="1754"/>
                  </a:lnTo>
                  <a:lnTo>
                    <a:pt x="1100" y="1764"/>
                  </a:lnTo>
                  <a:lnTo>
                    <a:pt x="1111" y="1775"/>
                  </a:lnTo>
                  <a:lnTo>
                    <a:pt x="1122" y="1780"/>
                  </a:lnTo>
                  <a:lnTo>
                    <a:pt x="1134" y="1791"/>
                  </a:lnTo>
                  <a:lnTo>
                    <a:pt x="1145" y="1796"/>
                  </a:lnTo>
                  <a:lnTo>
                    <a:pt x="1162" y="1802"/>
                  </a:lnTo>
                  <a:lnTo>
                    <a:pt x="1174" y="1807"/>
                  </a:lnTo>
                  <a:lnTo>
                    <a:pt x="1185" y="1807"/>
                  </a:lnTo>
                  <a:lnTo>
                    <a:pt x="1196" y="1812"/>
                  </a:lnTo>
                  <a:lnTo>
                    <a:pt x="1208" y="1812"/>
                  </a:lnTo>
                  <a:lnTo>
                    <a:pt x="1219" y="1812"/>
                  </a:lnTo>
                  <a:lnTo>
                    <a:pt x="1236" y="1812"/>
                  </a:lnTo>
                  <a:lnTo>
                    <a:pt x="1247" y="1812"/>
                  </a:lnTo>
                  <a:lnTo>
                    <a:pt x="1259" y="1812"/>
                  </a:lnTo>
                  <a:lnTo>
                    <a:pt x="1270" y="1807"/>
                  </a:lnTo>
                  <a:lnTo>
                    <a:pt x="1281" y="1807"/>
                  </a:lnTo>
                  <a:lnTo>
                    <a:pt x="1293" y="1802"/>
                  </a:lnTo>
                  <a:lnTo>
                    <a:pt x="1310" y="1796"/>
                  </a:lnTo>
                  <a:lnTo>
                    <a:pt x="1321" y="1791"/>
                  </a:lnTo>
                  <a:lnTo>
                    <a:pt x="1332" y="1780"/>
                  </a:lnTo>
                  <a:lnTo>
                    <a:pt x="1344" y="1775"/>
                  </a:lnTo>
                  <a:lnTo>
                    <a:pt x="1355" y="1764"/>
                  </a:lnTo>
                  <a:lnTo>
                    <a:pt x="1372" y="1754"/>
                  </a:lnTo>
                  <a:lnTo>
                    <a:pt x="1383" y="1743"/>
                  </a:lnTo>
                  <a:lnTo>
                    <a:pt x="1395" y="1733"/>
                  </a:lnTo>
                  <a:lnTo>
                    <a:pt x="1406" y="1722"/>
                  </a:lnTo>
                  <a:lnTo>
                    <a:pt x="1417" y="1706"/>
                  </a:lnTo>
                  <a:lnTo>
                    <a:pt x="1429" y="1695"/>
                  </a:lnTo>
                  <a:lnTo>
                    <a:pt x="1446" y="1679"/>
                  </a:lnTo>
                  <a:lnTo>
                    <a:pt x="1457" y="1663"/>
                  </a:lnTo>
                  <a:lnTo>
                    <a:pt x="1468" y="1647"/>
                  </a:lnTo>
                  <a:lnTo>
                    <a:pt x="1480" y="1632"/>
                  </a:lnTo>
                  <a:lnTo>
                    <a:pt x="1491" y="1616"/>
                  </a:lnTo>
                  <a:lnTo>
                    <a:pt x="1508" y="1594"/>
                  </a:lnTo>
                  <a:lnTo>
                    <a:pt x="1519" y="1578"/>
                  </a:lnTo>
                  <a:lnTo>
                    <a:pt x="1531" y="1557"/>
                  </a:lnTo>
                  <a:lnTo>
                    <a:pt x="1542" y="1536"/>
                  </a:lnTo>
                  <a:lnTo>
                    <a:pt x="1553" y="1515"/>
                  </a:lnTo>
                  <a:lnTo>
                    <a:pt x="1565" y="149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185" name="Freeform 9">
              <a:extLst>
                <a:ext uri="{FF2B5EF4-FFF2-40B4-BE49-F238E27FC236}">
                  <a16:creationId xmlns:a16="http://schemas.microsoft.com/office/drawing/2014/main" id="{8CCFBC7C-AA86-4796-B7A7-2A1CD4B19E15}"/>
                </a:ext>
              </a:extLst>
            </p:cNvPr>
            <p:cNvSpPr>
              <a:spLocks/>
            </p:cNvSpPr>
            <p:nvPr/>
          </p:nvSpPr>
          <p:spPr bwMode="auto">
            <a:xfrm flipH="1">
              <a:off x="929" y="2837"/>
              <a:ext cx="836" cy="1039"/>
            </a:xfrm>
            <a:custGeom>
              <a:avLst/>
              <a:gdLst>
                <a:gd name="T0" fmla="*/ 23 w 1565"/>
                <a:gd name="T1" fmla="*/ 0 h 1812"/>
                <a:gd name="T2" fmla="*/ 57 w 1565"/>
                <a:gd name="T3" fmla="*/ 11 h 1812"/>
                <a:gd name="T4" fmla="*/ 96 w 1565"/>
                <a:gd name="T5" fmla="*/ 27 h 1812"/>
                <a:gd name="T6" fmla="*/ 130 w 1565"/>
                <a:gd name="T7" fmla="*/ 53 h 1812"/>
                <a:gd name="T8" fmla="*/ 170 w 1565"/>
                <a:gd name="T9" fmla="*/ 85 h 1812"/>
                <a:gd name="T10" fmla="*/ 210 w 1565"/>
                <a:gd name="T11" fmla="*/ 128 h 1812"/>
                <a:gd name="T12" fmla="*/ 244 w 1565"/>
                <a:gd name="T13" fmla="*/ 170 h 1812"/>
                <a:gd name="T14" fmla="*/ 283 w 1565"/>
                <a:gd name="T15" fmla="*/ 229 h 1812"/>
                <a:gd name="T16" fmla="*/ 317 w 1565"/>
                <a:gd name="T17" fmla="*/ 287 h 1812"/>
                <a:gd name="T18" fmla="*/ 357 w 1565"/>
                <a:gd name="T19" fmla="*/ 351 h 1812"/>
                <a:gd name="T20" fmla="*/ 391 w 1565"/>
                <a:gd name="T21" fmla="*/ 425 h 1812"/>
                <a:gd name="T22" fmla="*/ 431 w 1565"/>
                <a:gd name="T23" fmla="*/ 500 h 1812"/>
                <a:gd name="T24" fmla="*/ 465 w 1565"/>
                <a:gd name="T25" fmla="*/ 579 h 1812"/>
                <a:gd name="T26" fmla="*/ 504 w 1565"/>
                <a:gd name="T27" fmla="*/ 659 h 1812"/>
                <a:gd name="T28" fmla="*/ 539 w 1565"/>
                <a:gd name="T29" fmla="*/ 744 h 1812"/>
                <a:gd name="T30" fmla="*/ 578 w 1565"/>
                <a:gd name="T31" fmla="*/ 829 h 1812"/>
                <a:gd name="T32" fmla="*/ 618 w 1565"/>
                <a:gd name="T33" fmla="*/ 914 h 1812"/>
                <a:gd name="T34" fmla="*/ 652 w 1565"/>
                <a:gd name="T35" fmla="*/ 999 h 1812"/>
                <a:gd name="T36" fmla="*/ 692 w 1565"/>
                <a:gd name="T37" fmla="*/ 1084 h 1812"/>
                <a:gd name="T38" fmla="*/ 726 w 1565"/>
                <a:gd name="T39" fmla="*/ 1169 h 1812"/>
                <a:gd name="T40" fmla="*/ 765 w 1565"/>
                <a:gd name="T41" fmla="*/ 1249 h 1812"/>
                <a:gd name="T42" fmla="*/ 799 w 1565"/>
                <a:gd name="T43" fmla="*/ 1329 h 1812"/>
                <a:gd name="T44" fmla="*/ 839 w 1565"/>
                <a:gd name="T45" fmla="*/ 1403 h 1812"/>
                <a:gd name="T46" fmla="*/ 873 w 1565"/>
                <a:gd name="T47" fmla="*/ 1472 h 1812"/>
                <a:gd name="T48" fmla="*/ 913 w 1565"/>
                <a:gd name="T49" fmla="*/ 1536 h 1812"/>
                <a:gd name="T50" fmla="*/ 947 w 1565"/>
                <a:gd name="T51" fmla="*/ 1594 h 1812"/>
                <a:gd name="T52" fmla="*/ 986 w 1565"/>
                <a:gd name="T53" fmla="*/ 1647 h 1812"/>
                <a:gd name="T54" fmla="*/ 1026 w 1565"/>
                <a:gd name="T55" fmla="*/ 1695 h 1812"/>
                <a:gd name="T56" fmla="*/ 1060 w 1565"/>
                <a:gd name="T57" fmla="*/ 1733 h 1812"/>
                <a:gd name="T58" fmla="*/ 1100 w 1565"/>
                <a:gd name="T59" fmla="*/ 1764 h 1812"/>
                <a:gd name="T60" fmla="*/ 1134 w 1565"/>
                <a:gd name="T61" fmla="*/ 1791 h 1812"/>
                <a:gd name="T62" fmla="*/ 1174 w 1565"/>
                <a:gd name="T63" fmla="*/ 1807 h 1812"/>
                <a:gd name="T64" fmla="*/ 1208 w 1565"/>
                <a:gd name="T65" fmla="*/ 1812 h 1812"/>
                <a:gd name="T66" fmla="*/ 1247 w 1565"/>
                <a:gd name="T67" fmla="*/ 1812 h 1812"/>
                <a:gd name="T68" fmla="*/ 1281 w 1565"/>
                <a:gd name="T69" fmla="*/ 1807 h 1812"/>
                <a:gd name="T70" fmla="*/ 1321 w 1565"/>
                <a:gd name="T71" fmla="*/ 1791 h 1812"/>
                <a:gd name="T72" fmla="*/ 1355 w 1565"/>
                <a:gd name="T73" fmla="*/ 1764 h 1812"/>
                <a:gd name="T74" fmla="*/ 1395 w 1565"/>
                <a:gd name="T75" fmla="*/ 1733 h 1812"/>
                <a:gd name="T76" fmla="*/ 1429 w 1565"/>
                <a:gd name="T77" fmla="*/ 1695 h 1812"/>
                <a:gd name="T78" fmla="*/ 1468 w 1565"/>
                <a:gd name="T79" fmla="*/ 1647 h 1812"/>
                <a:gd name="T80" fmla="*/ 1508 w 1565"/>
                <a:gd name="T81" fmla="*/ 1594 h 1812"/>
                <a:gd name="T82" fmla="*/ 1542 w 1565"/>
                <a:gd name="T83" fmla="*/ 153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5" h="1812">
                  <a:moveTo>
                    <a:pt x="0" y="0"/>
                  </a:moveTo>
                  <a:lnTo>
                    <a:pt x="11" y="0"/>
                  </a:lnTo>
                  <a:lnTo>
                    <a:pt x="23" y="0"/>
                  </a:lnTo>
                  <a:lnTo>
                    <a:pt x="34" y="0"/>
                  </a:lnTo>
                  <a:lnTo>
                    <a:pt x="45" y="5"/>
                  </a:lnTo>
                  <a:lnTo>
                    <a:pt x="57" y="11"/>
                  </a:lnTo>
                  <a:lnTo>
                    <a:pt x="74" y="16"/>
                  </a:lnTo>
                  <a:lnTo>
                    <a:pt x="85" y="21"/>
                  </a:lnTo>
                  <a:lnTo>
                    <a:pt x="96" y="27"/>
                  </a:lnTo>
                  <a:lnTo>
                    <a:pt x="108" y="32"/>
                  </a:lnTo>
                  <a:lnTo>
                    <a:pt x="119" y="43"/>
                  </a:lnTo>
                  <a:lnTo>
                    <a:pt x="130" y="53"/>
                  </a:lnTo>
                  <a:lnTo>
                    <a:pt x="147" y="64"/>
                  </a:lnTo>
                  <a:lnTo>
                    <a:pt x="159" y="74"/>
                  </a:lnTo>
                  <a:lnTo>
                    <a:pt x="170" y="85"/>
                  </a:lnTo>
                  <a:lnTo>
                    <a:pt x="181" y="96"/>
                  </a:lnTo>
                  <a:lnTo>
                    <a:pt x="193" y="112"/>
                  </a:lnTo>
                  <a:lnTo>
                    <a:pt x="210" y="128"/>
                  </a:lnTo>
                  <a:lnTo>
                    <a:pt x="221" y="138"/>
                  </a:lnTo>
                  <a:lnTo>
                    <a:pt x="232" y="154"/>
                  </a:lnTo>
                  <a:lnTo>
                    <a:pt x="244" y="170"/>
                  </a:lnTo>
                  <a:lnTo>
                    <a:pt x="255" y="191"/>
                  </a:lnTo>
                  <a:lnTo>
                    <a:pt x="266" y="207"/>
                  </a:lnTo>
                  <a:lnTo>
                    <a:pt x="283" y="229"/>
                  </a:lnTo>
                  <a:lnTo>
                    <a:pt x="295" y="245"/>
                  </a:lnTo>
                  <a:lnTo>
                    <a:pt x="306" y="266"/>
                  </a:lnTo>
                  <a:lnTo>
                    <a:pt x="317" y="287"/>
                  </a:lnTo>
                  <a:lnTo>
                    <a:pt x="329" y="308"/>
                  </a:lnTo>
                  <a:lnTo>
                    <a:pt x="346" y="330"/>
                  </a:lnTo>
                  <a:lnTo>
                    <a:pt x="357" y="351"/>
                  </a:lnTo>
                  <a:lnTo>
                    <a:pt x="368" y="377"/>
                  </a:lnTo>
                  <a:lnTo>
                    <a:pt x="380" y="399"/>
                  </a:lnTo>
                  <a:lnTo>
                    <a:pt x="391" y="425"/>
                  </a:lnTo>
                  <a:lnTo>
                    <a:pt x="402" y="446"/>
                  </a:lnTo>
                  <a:lnTo>
                    <a:pt x="419" y="473"/>
                  </a:lnTo>
                  <a:lnTo>
                    <a:pt x="431" y="500"/>
                  </a:lnTo>
                  <a:lnTo>
                    <a:pt x="442" y="526"/>
                  </a:lnTo>
                  <a:lnTo>
                    <a:pt x="453" y="553"/>
                  </a:lnTo>
                  <a:lnTo>
                    <a:pt x="465" y="579"/>
                  </a:lnTo>
                  <a:lnTo>
                    <a:pt x="482" y="606"/>
                  </a:lnTo>
                  <a:lnTo>
                    <a:pt x="493" y="632"/>
                  </a:lnTo>
                  <a:lnTo>
                    <a:pt x="504" y="659"/>
                  </a:lnTo>
                  <a:lnTo>
                    <a:pt x="516" y="686"/>
                  </a:lnTo>
                  <a:lnTo>
                    <a:pt x="527" y="712"/>
                  </a:lnTo>
                  <a:lnTo>
                    <a:pt x="539" y="744"/>
                  </a:lnTo>
                  <a:lnTo>
                    <a:pt x="556" y="771"/>
                  </a:lnTo>
                  <a:lnTo>
                    <a:pt x="567" y="797"/>
                  </a:lnTo>
                  <a:lnTo>
                    <a:pt x="578" y="829"/>
                  </a:lnTo>
                  <a:lnTo>
                    <a:pt x="590" y="856"/>
                  </a:lnTo>
                  <a:lnTo>
                    <a:pt x="601" y="882"/>
                  </a:lnTo>
                  <a:lnTo>
                    <a:pt x="618" y="914"/>
                  </a:lnTo>
                  <a:lnTo>
                    <a:pt x="629" y="941"/>
                  </a:lnTo>
                  <a:lnTo>
                    <a:pt x="641" y="973"/>
                  </a:lnTo>
                  <a:lnTo>
                    <a:pt x="652" y="999"/>
                  </a:lnTo>
                  <a:lnTo>
                    <a:pt x="663" y="1026"/>
                  </a:lnTo>
                  <a:lnTo>
                    <a:pt x="675" y="1058"/>
                  </a:lnTo>
                  <a:lnTo>
                    <a:pt x="692" y="1084"/>
                  </a:lnTo>
                  <a:lnTo>
                    <a:pt x="703" y="1111"/>
                  </a:lnTo>
                  <a:lnTo>
                    <a:pt x="714" y="1143"/>
                  </a:lnTo>
                  <a:lnTo>
                    <a:pt x="726" y="1169"/>
                  </a:lnTo>
                  <a:lnTo>
                    <a:pt x="737" y="1196"/>
                  </a:lnTo>
                  <a:lnTo>
                    <a:pt x="754" y="1222"/>
                  </a:lnTo>
                  <a:lnTo>
                    <a:pt x="765" y="1249"/>
                  </a:lnTo>
                  <a:lnTo>
                    <a:pt x="777" y="1275"/>
                  </a:lnTo>
                  <a:lnTo>
                    <a:pt x="788" y="1302"/>
                  </a:lnTo>
                  <a:lnTo>
                    <a:pt x="799" y="1329"/>
                  </a:lnTo>
                  <a:lnTo>
                    <a:pt x="811" y="1350"/>
                  </a:lnTo>
                  <a:lnTo>
                    <a:pt x="828" y="1376"/>
                  </a:lnTo>
                  <a:lnTo>
                    <a:pt x="839" y="1403"/>
                  </a:lnTo>
                  <a:lnTo>
                    <a:pt x="850" y="1424"/>
                  </a:lnTo>
                  <a:lnTo>
                    <a:pt x="862" y="1451"/>
                  </a:lnTo>
                  <a:lnTo>
                    <a:pt x="873" y="1472"/>
                  </a:lnTo>
                  <a:lnTo>
                    <a:pt x="890" y="1493"/>
                  </a:lnTo>
                  <a:lnTo>
                    <a:pt x="901" y="1515"/>
                  </a:lnTo>
                  <a:lnTo>
                    <a:pt x="913" y="1536"/>
                  </a:lnTo>
                  <a:lnTo>
                    <a:pt x="924" y="1557"/>
                  </a:lnTo>
                  <a:lnTo>
                    <a:pt x="935" y="1578"/>
                  </a:lnTo>
                  <a:lnTo>
                    <a:pt x="947" y="1594"/>
                  </a:lnTo>
                  <a:lnTo>
                    <a:pt x="964" y="1616"/>
                  </a:lnTo>
                  <a:lnTo>
                    <a:pt x="975" y="1632"/>
                  </a:lnTo>
                  <a:lnTo>
                    <a:pt x="986" y="1647"/>
                  </a:lnTo>
                  <a:lnTo>
                    <a:pt x="998" y="1663"/>
                  </a:lnTo>
                  <a:lnTo>
                    <a:pt x="1009" y="1679"/>
                  </a:lnTo>
                  <a:lnTo>
                    <a:pt x="1026" y="1695"/>
                  </a:lnTo>
                  <a:lnTo>
                    <a:pt x="1037" y="1706"/>
                  </a:lnTo>
                  <a:lnTo>
                    <a:pt x="1049" y="1722"/>
                  </a:lnTo>
                  <a:lnTo>
                    <a:pt x="1060" y="1733"/>
                  </a:lnTo>
                  <a:lnTo>
                    <a:pt x="1071" y="1743"/>
                  </a:lnTo>
                  <a:lnTo>
                    <a:pt x="1083" y="1754"/>
                  </a:lnTo>
                  <a:lnTo>
                    <a:pt x="1100" y="1764"/>
                  </a:lnTo>
                  <a:lnTo>
                    <a:pt x="1111" y="1775"/>
                  </a:lnTo>
                  <a:lnTo>
                    <a:pt x="1122" y="1780"/>
                  </a:lnTo>
                  <a:lnTo>
                    <a:pt x="1134" y="1791"/>
                  </a:lnTo>
                  <a:lnTo>
                    <a:pt x="1145" y="1796"/>
                  </a:lnTo>
                  <a:lnTo>
                    <a:pt x="1162" y="1802"/>
                  </a:lnTo>
                  <a:lnTo>
                    <a:pt x="1174" y="1807"/>
                  </a:lnTo>
                  <a:lnTo>
                    <a:pt x="1185" y="1807"/>
                  </a:lnTo>
                  <a:lnTo>
                    <a:pt x="1196" y="1812"/>
                  </a:lnTo>
                  <a:lnTo>
                    <a:pt x="1208" y="1812"/>
                  </a:lnTo>
                  <a:lnTo>
                    <a:pt x="1219" y="1812"/>
                  </a:lnTo>
                  <a:lnTo>
                    <a:pt x="1236" y="1812"/>
                  </a:lnTo>
                  <a:lnTo>
                    <a:pt x="1247" y="1812"/>
                  </a:lnTo>
                  <a:lnTo>
                    <a:pt x="1259" y="1812"/>
                  </a:lnTo>
                  <a:lnTo>
                    <a:pt x="1270" y="1807"/>
                  </a:lnTo>
                  <a:lnTo>
                    <a:pt x="1281" y="1807"/>
                  </a:lnTo>
                  <a:lnTo>
                    <a:pt x="1293" y="1802"/>
                  </a:lnTo>
                  <a:lnTo>
                    <a:pt x="1310" y="1796"/>
                  </a:lnTo>
                  <a:lnTo>
                    <a:pt x="1321" y="1791"/>
                  </a:lnTo>
                  <a:lnTo>
                    <a:pt x="1332" y="1780"/>
                  </a:lnTo>
                  <a:lnTo>
                    <a:pt x="1344" y="1775"/>
                  </a:lnTo>
                  <a:lnTo>
                    <a:pt x="1355" y="1764"/>
                  </a:lnTo>
                  <a:lnTo>
                    <a:pt x="1372" y="1754"/>
                  </a:lnTo>
                  <a:lnTo>
                    <a:pt x="1383" y="1743"/>
                  </a:lnTo>
                  <a:lnTo>
                    <a:pt x="1395" y="1733"/>
                  </a:lnTo>
                  <a:lnTo>
                    <a:pt x="1406" y="1722"/>
                  </a:lnTo>
                  <a:lnTo>
                    <a:pt x="1417" y="1706"/>
                  </a:lnTo>
                  <a:lnTo>
                    <a:pt x="1429" y="1695"/>
                  </a:lnTo>
                  <a:lnTo>
                    <a:pt x="1446" y="1679"/>
                  </a:lnTo>
                  <a:lnTo>
                    <a:pt x="1457" y="1663"/>
                  </a:lnTo>
                  <a:lnTo>
                    <a:pt x="1468" y="1647"/>
                  </a:lnTo>
                  <a:lnTo>
                    <a:pt x="1480" y="1632"/>
                  </a:lnTo>
                  <a:lnTo>
                    <a:pt x="1491" y="1616"/>
                  </a:lnTo>
                  <a:lnTo>
                    <a:pt x="1508" y="1594"/>
                  </a:lnTo>
                  <a:lnTo>
                    <a:pt x="1519" y="1578"/>
                  </a:lnTo>
                  <a:lnTo>
                    <a:pt x="1531" y="1557"/>
                  </a:lnTo>
                  <a:lnTo>
                    <a:pt x="1542" y="1536"/>
                  </a:lnTo>
                  <a:lnTo>
                    <a:pt x="1553" y="1515"/>
                  </a:lnTo>
                  <a:lnTo>
                    <a:pt x="1565" y="149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aphicFrame>
        <p:nvGraphicFramePr>
          <p:cNvPr id="50187" name="Object 11">
            <a:extLst>
              <a:ext uri="{FF2B5EF4-FFF2-40B4-BE49-F238E27FC236}">
                <a16:creationId xmlns:a16="http://schemas.microsoft.com/office/drawing/2014/main" id="{F58BDB07-F1E0-4195-9E62-3F2C878F29CC}"/>
              </a:ext>
            </a:extLst>
          </p:cNvPr>
          <p:cNvGraphicFramePr>
            <a:graphicFrameLocks noChangeAspect="1"/>
          </p:cNvGraphicFramePr>
          <p:nvPr/>
        </p:nvGraphicFramePr>
        <p:xfrm>
          <a:off x="2895600" y="381000"/>
          <a:ext cx="3505200" cy="550863"/>
        </p:xfrm>
        <a:graphic>
          <a:graphicData uri="http://schemas.openxmlformats.org/presentationml/2006/ole">
            <mc:AlternateContent xmlns:mc="http://schemas.openxmlformats.org/markup-compatibility/2006">
              <mc:Choice xmlns:v="urn:schemas-microsoft-com:vml" Requires="v">
                <p:oleObj spid="_x0000_s9226" name="Equation" r:id="rId4" imgW="1777680" imgH="279360" progId="Equation.DSMT4">
                  <p:embed/>
                </p:oleObj>
              </mc:Choice>
              <mc:Fallback>
                <p:oleObj name="Equation" r:id="rId4" imgW="1777680" imgH="27936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381000"/>
                        <a:ext cx="3505200"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88" name="Text Box 12">
            <a:extLst>
              <a:ext uri="{FF2B5EF4-FFF2-40B4-BE49-F238E27FC236}">
                <a16:creationId xmlns:a16="http://schemas.microsoft.com/office/drawing/2014/main" id="{9ED40B81-CE83-459C-BE78-5387EB4723B3}"/>
              </a:ext>
            </a:extLst>
          </p:cNvPr>
          <p:cNvSpPr txBox="1">
            <a:spLocks noChangeArrowheads="1"/>
          </p:cNvSpPr>
          <p:nvPr/>
        </p:nvSpPr>
        <p:spPr bwMode="auto">
          <a:xfrm>
            <a:off x="990600" y="990600"/>
            <a:ext cx="6567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magnitude of the pressure at a fixed x versus time, t:</a:t>
            </a:r>
          </a:p>
        </p:txBody>
      </p:sp>
      <p:sp>
        <p:nvSpPr>
          <p:cNvPr id="50190" name="Line 14">
            <a:extLst>
              <a:ext uri="{FF2B5EF4-FFF2-40B4-BE49-F238E27FC236}">
                <a16:creationId xmlns:a16="http://schemas.microsoft.com/office/drawing/2014/main" id="{FD6D5734-4887-4400-AD2F-40918CBD6D6A}"/>
              </a:ext>
            </a:extLst>
          </p:cNvPr>
          <p:cNvSpPr>
            <a:spLocks noChangeShapeType="1"/>
          </p:cNvSpPr>
          <p:nvPr/>
        </p:nvSpPr>
        <p:spPr bwMode="auto">
          <a:xfrm>
            <a:off x="2209800" y="2286000"/>
            <a:ext cx="5105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1" name="Line 15">
            <a:extLst>
              <a:ext uri="{FF2B5EF4-FFF2-40B4-BE49-F238E27FC236}">
                <a16:creationId xmlns:a16="http://schemas.microsoft.com/office/drawing/2014/main" id="{D161DFFD-DB7F-475E-AFCA-75CC78386CDD}"/>
              </a:ext>
            </a:extLst>
          </p:cNvPr>
          <p:cNvSpPr>
            <a:spLocks noChangeShapeType="1"/>
          </p:cNvSpPr>
          <p:nvPr/>
        </p:nvSpPr>
        <p:spPr bwMode="auto">
          <a:xfrm flipV="1">
            <a:off x="2209800" y="14478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3" name="Line 17">
            <a:extLst>
              <a:ext uri="{FF2B5EF4-FFF2-40B4-BE49-F238E27FC236}">
                <a16:creationId xmlns:a16="http://schemas.microsoft.com/office/drawing/2014/main" id="{C955C414-CAB4-49C0-BE1A-1A2468229744}"/>
              </a:ext>
            </a:extLst>
          </p:cNvPr>
          <p:cNvSpPr>
            <a:spLocks noChangeShapeType="1"/>
          </p:cNvSpPr>
          <p:nvPr/>
        </p:nvSpPr>
        <p:spPr bwMode="auto">
          <a:xfrm>
            <a:off x="5003800" y="2360613"/>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4" name="Line 18">
            <a:extLst>
              <a:ext uri="{FF2B5EF4-FFF2-40B4-BE49-F238E27FC236}">
                <a16:creationId xmlns:a16="http://schemas.microsoft.com/office/drawing/2014/main" id="{7E6E5275-ACE1-4E68-BFA9-BE25B7FB205C}"/>
              </a:ext>
            </a:extLst>
          </p:cNvPr>
          <p:cNvSpPr>
            <a:spLocks noChangeShapeType="1"/>
          </p:cNvSpPr>
          <p:nvPr/>
        </p:nvSpPr>
        <p:spPr bwMode="auto">
          <a:xfrm>
            <a:off x="2895600" y="24384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5" name="Line 19">
            <a:extLst>
              <a:ext uri="{FF2B5EF4-FFF2-40B4-BE49-F238E27FC236}">
                <a16:creationId xmlns:a16="http://schemas.microsoft.com/office/drawing/2014/main" id="{68D46E84-4EF0-4F64-BA5A-03B508EF17A4}"/>
              </a:ext>
            </a:extLst>
          </p:cNvPr>
          <p:cNvSpPr>
            <a:spLocks noChangeShapeType="1"/>
          </p:cNvSpPr>
          <p:nvPr/>
        </p:nvSpPr>
        <p:spPr bwMode="auto">
          <a:xfrm>
            <a:off x="2895600" y="3276600"/>
            <a:ext cx="2057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6" name="Text Box 20">
            <a:extLst>
              <a:ext uri="{FF2B5EF4-FFF2-40B4-BE49-F238E27FC236}">
                <a16:creationId xmlns:a16="http://schemas.microsoft.com/office/drawing/2014/main" id="{4D02F1A9-2125-43D7-80BA-435CE23FC3D3}"/>
              </a:ext>
            </a:extLst>
          </p:cNvPr>
          <p:cNvSpPr txBox="1">
            <a:spLocks noChangeArrowheads="1"/>
          </p:cNvSpPr>
          <p:nvPr/>
        </p:nvSpPr>
        <p:spPr bwMode="auto">
          <a:xfrm>
            <a:off x="3565525" y="3317875"/>
            <a:ext cx="30749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 period   (sec/cycle)</a:t>
            </a:r>
          </a:p>
        </p:txBody>
      </p:sp>
      <p:graphicFrame>
        <p:nvGraphicFramePr>
          <p:cNvPr id="50197" name="Object 21">
            <a:extLst>
              <a:ext uri="{FF2B5EF4-FFF2-40B4-BE49-F238E27FC236}">
                <a16:creationId xmlns:a16="http://schemas.microsoft.com/office/drawing/2014/main" id="{3E053A61-21DC-4CA5-8CAB-6DBED4792864}"/>
              </a:ext>
            </a:extLst>
          </p:cNvPr>
          <p:cNvGraphicFramePr>
            <a:graphicFrameLocks noChangeAspect="1"/>
          </p:cNvGraphicFramePr>
          <p:nvPr/>
        </p:nvGraphicFramePr>
        <p:xfrm>
          <a:off x="3429000" y="3886200"/>
          <a:ext cx="1905000" cy="509588"/>
        </p:xfrm>
        <a:graphic>
          <a:graphicData uri="http://schemas.openxmlformats.org/presentationml/2006/ole">
            <mc:AlternateContent xmlns:mc="http://schemas.openxmlformats.org/markup-compatibility/2006">
              <mc:Choice xmlns:v="urn:schemas-microsoft-com:vml" Requires="v">
                <p:oleObj spid="_x0000_s9227" name="Equation" r:id="rId6" imgW="711000" imgH="190440" progId="Equation.DSMT4">
                  <p:embed/>
                </p:oleObj>
              </mc:Choice>
              <mc:Fallback>
                <p:oleObj name="Equation" r:id="rId6" imgW="711000" imgH="190440" progId="Equation.DSMT4">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3886200"/>
                        <a:ext cx="1905000"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98" name="AutoShape 22">
            <a:extLst>
              <a:ext uri="{FF2B5EF4-FFF2-40B4-BE49-F238E27FC236}">
                <a16:creationId xmlns:a16="http://schemas.microsoft.com/office/drawing/2014/main" id="{EF3892E1-587A-4D5C-BB5C-CC5F156BC264}"/>
              </a:ext>
            </a:extLst>
          </p:cNvPr>
          <p:cNvSpPr>
            <a:spLocks noChangeArrowheads="1"/>
          </p:cNvSpPr>
          <p:nvPr/>
        </p:nvSpPr>
        <p:spPr bwMode="auto">
          <a:xfrm>
            <a:off x="2895600" y="4724400"/>
            <a:ext cx="381000" cy="381000"/>
          </a:xfrm>
          <a:prstGeom prst="rightArrow">
            <a:avLst>
              <a:gd name="adj1" fmla="val 50000"/>
              <a:gd name="adj2" fmla="val 25000"/>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0199" name="Object 23">
            <a:extLst>
              <a:ext uri="{FF2B5EF4-FFF2-40B4-BE49-F238E27FC236}">
                <a16:creationId xmlns:a16="http://schemas.microsoft.com/office/drawing/2014/main" id="{C0DFC8E8-C7FE-4210-A52D-3E799CA395E9}"/>
              </a:ext>
            </a:extLst>
          </p:cNvPr>
          <p:cNvGraphicFramePr>
            <a:graphicFrameLocks noChangeAspect="1"/>
          </p:cNvGraphicFramePr>
          <p:nvPr/>
        </p:nvGraphicFramePr>
        <p:xfrm>
          <a:off x="3581400" y="4572000"/>
          <a:ext cx="762000" cy="712788"/>
        </p:xfrm>
        <a:graphic>
          <a:graphicData uri="http://schemas.openxmlformats.org/presentationml/2006/ole">
            <mc:AlternateContent xmlns:mc="http://schemas.openxmlformats.org/markup-compatibility/2006">
              <mc:Choice xmlns:v="urn:schemas-microsoft-com:vml" Requires="v">
                <p:oleObj spid="_x0000_s9228" name="Equation" r:id="rId8" imgW="393480" imgH="368280" progId="Equation.DSMT4">
                  <p:embed/>
                </p:oleObj>
              </mc:Choice>
              <mc:Fallback>
                <p:oleObj name="Equation" r:id="rId8" imgW="393480" imgH="368280" progId="Equation.DSMT4">
                  <p:embed/>
                  <p:pic>
                    <p:nvPicPr>
                      <p:cNvPr id="0" name="Object 2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4572000"/>
                        <a:ext cx="762000" cy="71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200" name="Text Box 24">
            <a:extLst>
              <a:ext uri="{FF2B5EF4-FFF2-40B4-BE49-F238E27FC236}">
                <a16:creationId xmlns:a16="http://schemas.microsoft.com/office/drawing/2014/main" id="{6C5F4BC3-3AE9-4574-BDC7-E100A028FC30}"/>
              </a:ext>
            </a:extLst>
          </p:cNvPr>
          <p:cNvSpPr txBox="1">
            <a:spLocks noChangeArrowheads="1"/>
          </p:cNvSpPr>
          <p:nvPr/>
        </p:nvSpPr>
        <p:spPr bwMode="auto">
          <a:xfrm>
            <a:off x="4876800" y="4724400"/>
            <a:ext cx="29146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frequency (cycles/sec)</a:t>
            </a:r>
          </a:p>
        </p:txBody>
      </p:sp>
      <p:graphicFrame>
        <p:nvGraphicFramePr>
          <p:cNvPr id="50201" name="Object 25">
            <a:extLst>
              <a:ext uri="{FF2B5EF4-FFF2-40B4-BE49-F238E27FC236}">
                <a16:creationId xmlns:a16="http://schemas.microsoft.com/office/drawing/2014/main" id="{63C50870-E5D0-4DF8-AAC7-4ED15AC8D360}"/>
              </a:ext>
            </a:extLst>
          </p:cNvPr>
          <p:cNvGraphicFramePr>
            <a:graphicFrameLocks noChangeAspect="1"/>
          </p:cNvGraphicFramePr>
          <p:nvPr/>
        </p:nvGraphicFramePr>
        <p:xfrm>
          <a:off x="3200400" y="5562600"/>
          <a:ext cx="1371600" cy="477838"/>
        </p:xfrm>
        <a:graphic>
          <a:graphicData uri="http://schemas.openxmlformats.org/presentationml/2006/ole">
            <mc:AlternateContent xmlns:mc="http://schemas.openxmlformats.org/markup-compatibility/2006">
              <mc:Choice xmlns:v="urn:schemas-microsoft-com:vml" Requires="v">
                <p:oleObj spid="_x0000_s9229" name="Equation" r:id="rId10" imgW="545760" imgH="190440" progId="Equation.DSMT4">
                  <p:embed/>
                </p:oleObj>
              </mc:Choice>
              <mc:Fallback>
                <p:oleObj name="Equation" r:id="rId10" imgW="545760" imgH="190440" progId="Equation.DSMT4">
                  <p:embed/>
                  <p:pic>
                    <p:nvPicPr>
                      <p:cNvPr id="0" name="Object 2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00400" y="5562600"/>
                        <a:ext cx="1371600" cy="477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202" name="Line 26">
            <a:extLst>
              <a:ext uri="{FF2B5EF4-FFF2-40B4-BE49-F238E27FC236}">
                <a16:creationId xmlns:a16="http://schemas.microsoft.com/office/drawing/2014/main" id="{C9378F18-E5DC-4AD7-828B-D0D81A945D5E}"/>
              </a:ext>
            </a:extLst>
          </p:cNvPr>
          <p:cNvSpPr>
            <a:spLocks noChangeShapeType="1"/>
          </p:cNvSpPr>
          <p:nvPr/>
        </p:nvSpPr>
        <p:spPr bwMode="auto">
          <a:xfrm flipV="1">
            <a:off x="4038600" y="59436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3" name="Text Box 27">
            <a:extLst>
              <a:ext uri="{FF2B5EF4-FFF2-40B4-BE49-F238E27FC236}">
                <a16:creationId xmlns:a16="http://schemas.microsoft.com/office/drawing/2014/main" id="{19AD822F-6F0A-4AED-B0B3-BDA725C26F7E}"/>
              </a:ext>
            </a:extLst>
          </p:cNvPr>
          <p:cNvSpPr txBox="1">
            <a:spLocks noChangeArrowheads="1"/>
          </p:cNvSpPr>
          <p:nvPr/>
        </p:nvSpPr>
        <p:spPr bwMode="auto">
          <a:xfrm>
            <a:off x="3429000" y="6248400"/>
            <a:ext cx="12985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rad/cycle</a:t>
            </a:r>
          </a:p>
        </p:txBody>
      </p:sp>
      <p:sp>
        <p:nvSpPr>
          <p:cNvPr id="50204" name="Text Box 28">
            <a:extLst>
              <a:ext uri="{FF2B5EF4-FFF2-40B4-BE49-F238E27FC236}">
                <a16:creationId xmlns:a16="http://schemas.microsoft.com/office/drawing/2014/main" id="{CB8C1AEB-68A6-4CAB-99A0-B9504CEB7CDF}"/>
              </a:ext>
            </a:extLst>
          </p:cNvPr>
          <p:cNvSpPr txBox="1">
            <a:spLocks noChangeArrowheads="1"/>
          </p:cNvSpPr>
          <p:nvPr/>
        </p:nvSpPr>
        <p:spPr bwMode="auto">
          <a:xfrm>
            <a:off x="4724400" y="5486400"/>
            <a:ext cx="3548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circular frequency (rad/sec)</a:t>
            </a:r>
          </a:p>
        </p:txBody>
      </p:sp>
      <p:sp>
        <p:nvSpPr>
          <p:cNvPr id="50205" name="Text Box 29">
            <a:extLst>
              <a:ext uri="{FF2B5EF4-FFF2-40B4-BE49-F238E27FC236}">
                <a16:creationId xmlns:a16="http://schemas.microsoft.com/office/drawing/2014/main" id="{D94D963E-6C40-4247-9E46-433C47F3C3E7}"/>
              </a:ext>
            </a:extLst>
          </p:cNvPr>
          <p:cNvSpPr txBox="1">
            <a:spLocks noChangeArrowheads="1"/>
          </p:cNvSpPr>
          <p:nvPr/>
        </p:nvSpPr>
        <p:spPr bwMode="auto">
          <a:xfrm>
            <a:off x="7375525" y="1946275"/>
            <a:ext cx="2682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p>
        </p:txBody>
      </p:sp>
      <p:sp>
        <p:nvSpPr>
          <p:cNvPr id="2" name="TextBox 1">
            <a:extLst>
              <a:ext uri="{FF2B5EF4-FFF2-40B4-BE49-F238E27FC236}">
                <a16:creationId xmlns:a16="http://schemas.microsoft.com/office/drawing/2014/main" id="{FCEC1540-ABB1-4F87-8BD2-958F802DBFEA}"/>
              </a:ext>
            </a:extLst>
          </p:cNvPr>
          <p:cNvSpPr txBox="1"/>
          <p:nvPr/>
        </p:nvSpPr>
        <p:spPr>
          <a:xfrm>
            <a:off x="5586543" y="3882774"/>
            <a:ext cx="543739" cy="461665"/>
          </a:xfrm>
          <a:prstGeom prst="rect">
            <a:avLst/>
          </a:prstGeom>
          <a:noFill/>
        </p:spPr>
        <p:txBody>
          <a:bodyPr wrap="none" rtlCol="0">
            <a:spAutoFit/>
          </a:bodyPr>
          <a:lstStyle/>
          <a:p>
            <a:r>
              <a:rPr lang="en-US" dirty="0"/>
              <a:t>(1)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4">
            <a:extLst>
              <a:ext uri="{FF2B5EF4-FFF2-40B4-BE49-F238E27FC236}">
                <a16:creationId xmlns:a16="http://schemas.microsoft.com/office/drawing/2014/main" id="{405A5420-6EF4-4214-A289-4E2C43891EDB}"/>
              </a:ext>
            </a:extLst>
          </p:cNvPr>
          <p:cNvGrpSpPr>
            <a:grpSpLocks/>
          </p:cNvGrpSpPr>
          <p:nvPr/>
        </p:nvGrpSpPr>
        <p:grpSpPr bwMode="auto">
          <a:xfrm>
            <a:off x="2057400" y="1371600"/>
            <a:ext cx="4722813" cy="1662113"/>
            <a:chOff x="929" y="2833"/>
            <a:chExt cx="2975" cy="1047"/>
          </a:xfrm>
        </p:grpSpPr>
        <p:grpSp>
          <p:nvGrpSpPr>
            <p:cNvPr id="52229" name="Group 5">
              <a:extLst>
                <a:ext uri="{FF2B5EF4-FFF2-40B4-BE49-F238E27FC236}">
                  <a16:creationId xmlns:a16="http://schemas.microsoft.com/office/drawing/2014/main" id="{C521EFC9-6D1A-4839-824D-CF7201EF910B}"/>
                </a:ext>
              </a:extLst>
            </p:cNvPr>
            <p:cNvGrpSpPr>
              <a:grpSpLocks/>
            </p:cNvGrpSpPr>
            <p:nvPr/>
          </p:nvGrpSpPr>
          <p:grpSpPr bwMode="auto">
            <a:xfrm>
              <a:off x="1765" y="2837"/>
              <a:ext cx="1315" cy="1043"/>
              <a:chOff x="1706" y="1216"/>
              <a:chExt cx="2461" cy="1818"/>
            </a:xfrm>
          </p:grpSpPr>
          <p:sp>
            <p:nvSpPr>
              <p:cNvPr id="52230" name="Rectangle 6">
                <a:extLst>
                  <a:ext uri="{FF2B5EF4-FFF2-40B4-BE49-F238E27FC236}">
                    <a16:creationId xmlns:a16="http://schemas.microsoft.com/office/drawing/2014/main" id="{E6E08A0E-C325-47CA-A14B-11C8223CE1FD}"/>
                  </a:ext>
                </a:extLst>
              </p:cNvPr>
              <p:cNvSpPr>
                <a:spLocks noChangeArrowheads="1"/>
              </p:cNvSpPr>
              <p:nvPr/>
            </p:nvSpPr>
            <p:spPr bwMode="auto">
              <a:xfrm>
                <a:off x="1706" y="1216"/>
                <a:ext cx="2461" cy="1818"/>
              </a:xfrm>
              <a:prstGeom prst="rect">
                <a:avLst/>
              </a:prstGeom>
              <a:noFill/>
              <a:ln w="2857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31" name="Freeform 7">
                <a:extLst>
                  <a:ext uri="{FF2B5EF4-FFF2-40B4-BE49-F238E27FC236}">
                    <a16:creationId xmlns:a16="http://schemas.microsoft.com/office/drawing/2014/main" id="{9625AEA3-0E8F-4AE5-871B-466E9019C886}"/>
                  </a:ext>
                </a:extLst>
              </p:cNvPr>
              <p:cNvSpPr>
                <a:spLocks/>
              </p:cNvSpPr>
              <p:nvPr/>
            </p:nvSpPr>
            <p:spPr bwMode="auto">
              <a:xfrm>
                <a:off x="1706" y="1216"/>
                <a:ext cx="1565" cy="1812"/>
              </a:xfrm>
              <a:custGeom>
                <a:avLst/>
                <a:gdLst>
                  <a:gd name="T0" fmla="*/ 23 w 1565"/>
                  <a:gd name="T1" fmla="*/ 0 h 1812"/>
                  <a:gd name="T2" fmla="*/ 57 w 1565"/>
                  <a:gd name="T3" fmla="*/ 11 h 1812"/>
                  <a:gd name="T4" fmla="*/ 96 w 1565"/>
                  <a:gd name="T5" fmla="*/ 27 h 1812"/>
                  <a:gd name="T6" fmla="*/ 130 w 1565"/>
                  <a:gd name="T7" fmla="*/ 53 h 1812"/>
                  <a:gd name="T8" fmla="*/ 170 w 1565"/>
                  <a:gd name="T9" fmla="*/ 85 h 1812"/>
                  <a:gd name="T10" fmla="*/ 210 w 1565"/>
                  <a:gd name="T11" fmla="*/ 128 h 1812"/>
                  <a:gd name="T12" fmla="*/ 244 w 1565"/>
                  <a:gd name="T13" fmla="*/ 170 h 1812"/>
                  <a:gd name="T14" fmla="*/ 283 w 1565"/>
                  <a:gd name="T15" fmla="*/ 229 h 1812"/>
                  <a:gd name="T16" fmla="*/ 317 w 1565"/>
                  <a:gd name="T17" fmla="*/ 287 h 1812"/>
                  <a:gd name="T18" fmla="*/ 357 w 1565"/>
                  <a:gd name="T19" fmla="*/ 351 h 1812"/>
                  <a:gd name="T20" fmla="*/ 391 w 1565"/>
                  <a:gd name="T21" fmla="*/ 425 h 1812"/>
                  <a:gd name="T22" fmla="*/ 431 w 1565"/>
                  <a:gd name="T23" fmla="*/ 500 h 1812"/>
                  <a:gd name="T24" fmla="*/ 465 w 1565"/>
                  <a:gd name="T25" fmla="*/ 579 h 1812"/>
                  <a:gd name="T26" fmla="*/ 504 w 1565"/>
                  <a:gd name="T27" fmla="*/ 659 h 1812"/>
                  <a:gd name="T28" fmla="*/ 539 w 1565"/>
                  <a:gd name="T29" fmla="*/ 744 h 1812"/>
                  <a:gd name="T30" fmla="*/ 578 w 1565"/>
                  <a:gd name="T31" fmla="*/ 829 h 1812"/>
                  <a:gd name="T32" fmla="*/ 618 w 1565"/>
                  <a:gd name="T33" fmla="*/ 914 h 1812"/>
                  <a:gd name="T34" fmla="*/ 652 w 1565"/>
                  <a:gd name="T35" fmla="*/ 999 h 1812"/>
                  <a:gd name="T36" fmla="*/ 692 w 1565"/>
                  <a:gd name="T37" fmla="*/ 1084 h 1812"/>
                  <a:gd name="T38" fmla="*/ 726 w 1565"/>
                  <a:gd name="T39" fmla="*/ 1169 h 1812"/>
                  <a:gd name="T40" fmla="*/ 765 w 1565"/>
                  <a:gd name="T41" fmla="*/ 1249 h 1812"/>
                  <a:gd name="T42" fmla="*/ 799 w 1565"/>
                  <a:gd name="T43" fmla="*/ 1329 h 1812"/>
                  <a:gd name="T44" fmla="*/ 839 w 1565"/>
                  <a:gd name="T45" fmla="*/ 1403 h 1812"/>
                  <a:gd name="T46" fmla="*/ 873 w 1565"/>
                  <a:gd name="T47" fmla="*/ 1472 h 1812"/>
                  <a:gd name="T48" fmla="*/ 913 w 1565"/>
                  <a:gd name="T49" fmla="*/ 1536 h 1812"/>
                  <a:gd name="T50" fmla="*/ 947 w 1565"/>
                  <a:gd name="T51" fmla="*/ 1594 h 1812"/>
                  <a:gd name="T52" fmla="*/ 986 w 1565"/>
                  <a:gd name="T53" fmla="*/ 1647 h 1812"/>
                  <a:gd name="T54" fmla="*/ 1026 w 1565"/>
                  <a:gd name="T55" fmla="*/ 1695 h 1812"/>
                  <a:gd name="T56" fmla="*/ 1060 w 1565"/>
                  <a:gd name="T57" fmla="*/ 1733 h 1812"/>
                  <a:gd name="T58" fmla="*/ 1100 w 1565"/>
                  <a:gd name="T59" fmla="*/ 1764 h 1812"/>
                  <a:gd name="T60" fmla="*/ 1134 w 1565"/>
                  <a:gd name="T61" fmla="*/ 1791 h 1812"/>
                  <a:gd name="T62" fmla="*/ 1174 w 1565"/>
                  <a:gd name="T63" fmla="*/ 1807 h 1812"/>
                  <a:gd name="T64" fmla="*/ 1208 w 1565"/>
                  <a:gd name="T65" fmla="*/ 1812 h 1812"/>
                  <a:gd name="T66" fmla="*/ 1247 w 1565"/>
                  <a:gd name="T67" fmla="*/ 1812 h 1812"/>
                  <a:gd name="T68" fmla="*/ 1281 w 1565"/>
                  <a:gd name="T69" fmla="*/ 1807 h 1812"/>
                  <a:gd name="T70" fmla="*/ 1321 w 1565"/>
                  <a:gd name="T71" fmla="*/ 1791 h 1812"/>
                  <a:gd name="T72" fmla="*/ 1355 w 1565"/>
                  <a:gd name="T73" fmla="*/ 1764 h 1812"/>
                  <a:gd name="T74" fmla="*/ 1395 w 1565"/>
                  <a:gd name="T75" fmla="*/ 1733 h 1812"/>
                  <a:gd name="T76" fmla="*/ 1429 w 1565"/>
                  <a:gd name="T77" fmla="*/ 1695 h 1812"/>
                  <a:gd name="T78" fmla="*/ 1468 w 1565"/>
                  <a:gd name="T79" fmla="*/ 1647 h 1812"/>
                  <a:gd name="T80" fmla="*/ 1508 w 1565"/>
                  <a:gd name="T81" fmla="*/ 1594 h 1812"/>
                  <a:gd name="T82" fmla="*/ 1542 w 1565"/>
                  <a:gd name="T83" fmla="*/ 153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5" h="1812">
                    <a:moveTo>
                      <a:pt x="0" y="0"/>
                    </a:moveTo>
                    <a:lnTo>
                      <a:pt x="11" y="0"/>
                    </a:lnTo>
                    <a:lnTo>
                      <a:pt x="23" y="0"/>
                    </a:lnTo>
                    <a:lnTo>
                      <a:pt x="34" y="0"/>
                    </a:lnTo>
                    <a:lnTo>
                      <a:pt x="45" y="5"/>
                    </a:lnTo>
                    <a:lnTo>
                      <a:pt x="57" y="11"/>
                    </a:lnTo>
                    <a:lnTo>
                      <a:pt x="74" y="16"/>
                    </a:lnTo>
                    <a:lnTo>
                      <a:pt x="85" y="21"/>
                    </a:lnTo>
                    <a:lnTo>
                      <a:pt x="96" y="27"/>
                    </a:lnTo>
                    <a:lnTo>
                      <a:pt x="108" y="32"/>
                    </a:lnTo>
                    <a:lnTo>
                      <a:pt x="119" y="43"/>
                    </a:lnTo>
                    <a:lnTo>
                      <a:pt x="130" y="53"/>
                    </a:lnTo>
                    <a:lnTo>
                      <a:pt x="147" y="64"/>
                    </a:lnTo>
                    <a:lnTo>
                      <a:pt x="159" y="74"/>
                    </a:lnTo>
                    <a:lnTo>
                      <a:pt x="170" y="85"/>
                    </a:lnTo>
                    <a:lnTo>
                      <a:pt x="181" y="96"/>
                    </a:lnTo>
                    <a:lnTo>
                      <a:pt x="193" y="112"/>
                    </a:lnTo>
                    <a:lnTo>
                      <a:pt x="210" y="128"/>
                    </a:lnTo>
                    <a:lnTo>
                      <a:pt x="221" y="138"/>
                    </a:lnTo>
                    <a:lnTo>
                      <a:pt x="232" y="154"/>
                    </a:lnTo>
                    <a:lnTo>
                      <a:pt x="244" y="170"/>
                    </a:lnTo>
                    <a:lnTo>
                      <a:pt x="255" y="191"/>
                    </a:lnTo>
                    <a:lnTo>
                      <a:pt x="266" y="207"/>
                    </a:lnTo>
                    <a:lnTo>
                      <a:pt x="283" y="229"/>
                    </a:lnTo>
                    <a:lnTo>
                      <a:pt x="295" y="245"/>
                    </a:lnTo>
                    <a:lnTo>
                      <a:pt x="306" y="266"/>
                    </a:lnTo>
                    <a:lnTo>
                      <a:pt x="317" y="287"/>
                    </a:lnTo>
                    <a:lnTo>
                      <a:pt x="329" y="308"/>
                    </a:lnTo>
                    <a:lnTo>
                      <a:pt x="346" y="330"/>
                    </a:lnTo>
                    <a:lnTo>
                      <a:pt x="357" y="351"/>
                    </a:lnTo>
                    <a:lnTo>
                      <a:pt x="368" y="377"/>
                    </a:lnTo>
                    <a:lnTo>
                      <a:pt x="380" y="399"/>
                    </a:lnTo>
                    <a:lnTo>
                      <a:pt x="391" y="425"/>
                    </a:lnTo>
                    <a:lnTo>
                      <a:pt x="402" y="446"/>
                    </a:lnTo>
                    <a:lnTo>
                      <a:pt x="419" y="473"/>
                    </a:lnTo>
                    <a:lnTo>
                      <a:pt x="431" y="500"/>
                    </a:lnTo>
                    <a:lnTo>
                      <a:pt x="442" y="526"/>
                    </a:lnTo>
                    <a:lnTo>
                      <a:pt x="453" y="553"/>
                    </a:lnTo>
                    <a:lnTo>
                      <a:pt x="465" y="579"/>
                    </a:lnTo>
                    <a:lnTo>
                      <a:pt x="482" y="606"/>
                    </a:lnTo>
                    <a:lnTo>
                      <a:pt x="493" y="632"/>
                    </a:lnTo>
                    <a:lnTo>
                      <a:pt x="504" y="659"/>
                    </a:lnTo>
                    <a:lnTo>
                      <a:pt x="516" y="686"/>
                    </a:lnTo>
                    <a:lnTo>
                      <a:pt x="527" y="712"/>
                    </a:lnTo>
                    <a:lnTo>
                      <a:pt x="539" y="744"/>
                    </a:lnTo>
                    <a:lnTo>
                      <a:pt x="556" y="771"/>
                    </a:lnTo>
                    <a:lnTo>
                      <a:pt x="567" y="797"/>
                    </a:lnTo>
                    <a:lnTo>
                      <a:pt x="578" y="829"/>
                    </a:lnTo>
                    <a:lnTo>
                      <a:pt x="590" y="856"/>
                    </a:lnTo>
                    <a:lnTo>
                      <a:pt x="601" y="882"/>
                    </a:lnTo>
                    <a:lnTo>
                      <a:pt x="618" y="914"/>
                    </a:lnTo>
                    <a:lnTo>
                      <a:pt x="629" y="941"/>
                    </a:lnTo>
                    <a:lnTo>
                      <a:pt x="641" y="973"/>
                    </a:lnTo>
                    <a:lnTo>
                      <a:pt x="652" y="999"/>
                    </a:lnTo>
                    <a:lnTo>
                      <a:pt x="663" y="1026"/>
                    </a:lnTo>
                    <a:lnTo>
                      <a:pt x="675" y="1058"/>
                    </a:lnTo>
                    <a:lnTo>
                      <a:pt x="692" y="1084"/>
                    </a:lnTo>
                    <a:lnTo>
                      <a:pt x="703" y="1111"/>
                    </a:lnTo>
                    <a:lnTo>
                      <a:pt x="714" y="1143"/>
                    </a:lnTo>
                    <a:lnTo>
                      <a:pt x="726" y="1169"/>
                    </a:lnTo>
                    <a:lnTo>
                      <a:pt x="737" y="1196"/>
                    </a:lnTo>
                    <a:lnTo>
                      <a:pt x="754" y="1222"/>
                    </a:lnTo>
                    <a:lnTo>
                      <a:pt x="765" y="1249"/>
                    </a:lnTo>
                    <a:lnTo>
                      <a:pt x="777" y="1275"/>
                    </a:lnTo>
                    <a:lnTo>
                      <a:pt x="788" y="1302"/>
                    </a:lnTo>
                    <a:lnTo>
                      <a:pt x="799" y="1329"/>
                    </a:lnTo>
                    <a:lnTo>
                      <a:pt x="811" y="1350"/>
                    </a:lnTo>
                    <a:lnTo>
                      <a:pt x="828" y="1376"/>
                    </a:lnTo>
                    <a:lnTo>
                      <a:pt x="839" y="1403"/>
                    </a:lnTo>
                    <a:lnTo>
                      <a:pt x="850" y="1424"/>
                    </a:lnTo>
                    <a:lnTo>
                      <a:pt x="862" y="1451"/>
                    </a:lnTo>
                    <a:lnTo>
                      <a:pt x="873" y="1472"/>
                    </a:lnTo>
                    <a:lnTo>
                      <a:pt x="890" y="1493"/>
                    </a:lnTo>
                    <a:lnTo>
                      <a:pt x="901" y="1515"/>
                    </a:lnTo>
                    <a:lnTo>
                      <a:pt x="913" y="1536"/>
                    </a:lnTo>
                    <a:lnTo>
                      <a:pt x="924" y="1557"/>
                    </a:lnTo>
                    <a:lnTo>
                      <a:pt x="935" y="1578"/>
                    </a:lnTo>
                    <a:lnTo>
                      <a:pt x="947" y="1594"/>
                    </a:lnTo>
                    <a:lnTo>
                      <a:pt x="964" y="1616"/>
                    </a:lnTo>
                    <a:lnTo>
                      <a:pt x="975" y="1632"/>
                    </a:lnTo>
                    <a:lnTo>
                      <a:pt x="986" y="1647"/>
                    </a:lnTo>
                    <a:lnTo>
                      <a:pt x="998" y="1663"/>
                    </a:lnTo>
                    <a:lnTo>
                      <a:pt x="1009" y="1679"/>
                    </a:lnTo>
                    <a:lnTo>
                      <a:pt x="1026" y="1695"/>
                    </a:lnTo>
                    <a:lnTo>
                      <a:pt x="1037" y="1706"/>
                    </a:lnTo>
                    <a:lnTo>
                      <a:pt x="1049" y="1722"/>
                    </a:lnTo>
                    <a:lnTo>
                      <a:pt x="1060" y="1733"/>
                    </a:lnTo>
                    <a:lnTo>
                      <a:pt x="1071" y="1743"/>
                    </a:lnTo>
                    <a:lnTo>
                      <a:pt x="1083" y="1754"/>
                    </a:lnTo>
                    <a:lnTo>
                      <a:pt x="1100" y="1764"/>
                    </a:lnTo>
                    <a:lnTo>
                      <a:pt x="1111" y="1775"/>
                    </a:lnTo>
                    <a:lnTo>
                      <a:pt x="1122" y="1780"/>
                    </a:lnTo>
                    <a:lnTo>
                      <a:pt x="1134" y="1791"/>
                    </a:lnTo>
                    <a:lnTo>
                      <a:pt x="1145" y="1796"/>
                    </a:lnTo>
                    <a:lnTo>
                      <a:pt x="1162" y="1802"/>
                    </a:lnTo>
                    <a:lnTo>
                      <a:pt x="1174" y="1807"/>
                    </a:lnTo>
                    <a:lnTo>
                      <a:pt x="1185" y="1807"/>
                    </a:lnTo>
                    <a:lnTo>
                      <a:pt x="1196" y="1812"/>
                    </a:lnTo>
                    <a:lnTo>
                      <a:pt x="1208" y="1812"/>
                    </a:lnTo>
                    <a:lnTo>
                      <a:pt x="1219" y="1812"/>
                    </a:lnTo>
                    <a:lnTo>
                      <a:pt x="1236" y="1812"/>
                    </a:lnTo>
                    <a:lnTo>
                      <a:pt x="1247" y="1812"/>
                    </a:lnTo>
                    <a:lnTo>
                      <a:pt x="1259" y="1812"/>
                    </a:lnTo>
                    <a:lnTo>
                      <a:pt x="1270" y="1807"/>
                    </a:lnTo>
                    <a:lnTo>
                      <a:pt x="1281" y="1807"/>
                    </a:lnTo>
                    <a:lnTo>
                      <a:pt x="1293" y="1802"/>
                    </a:lnTo>
                    <a:lnTo>
                      <a:pt x="1310" y="1796"/>
                    </a:lnTo>
                    <a:lnTo>
                      <a:pt x="1321" y="1791"/>
                    </a:lnTo>
                    <a:lnTo>
                      <a:pt x="1332" y="1780"/>
                    </a:lnTo>
                    <a:lnTo>
                      <a:pt x="1344" y="1775"/>
                    </a:lnTo>
                    <a:lnTo>
                      <a:pt x="1355" y="1764"/>
                    </a:lnTo>
                    <a:lnTo>
                      <a:pt x="1372" y="1754"/>
                    </a:lnTo>
                    <a:lnTo>
                      <a:pt x="1383" y="1743"/>
                    </a:lnTo>
                    <a:lnTo>
                      <a:pt x="1395" y="1733"/>
                    </a:lnTo>
                    <a:lnTo>
                      <a:pt x="1406" y="1722"/>
                    </a:lnTo>
                    <a:lnTo>
                      <a:pt x="1417" y="1706"/>
                    </a:lnTo>
                    <a:lnTo>
                      <a:pt x="1429" y="1695"/>
                    </a:lnTo>
                    <a:lnTo>
                      <a:pt x="1446" y="1679"/>
                    </a:lnTo>
                    <a:lnTo>
                      <a:pt x="1457" y="1663"/>
                    </a:lnTo>
                    <a:lnTo>
                      <a:pt x="1468" y="1647"/>
                    </a:lnTo>
                    <a:lnTo>
                      <a:pt x="1480" y="1632"/>
                    </a:lnTo>
                    <a:lnTo>
                      <a:pt x="1491" y="1616"/>
                    </a:lnTo>
                    <a:lnTo>
                      <a:pt x="1508" y="1594"/>
                    </a:lnTo>
                    <a:lnTo>
                      <a:pt x="1519" y="1578"/>
                    </a:lnTo>
                    <a:lnTo>
                      <a:pt x="1531" y="1557"/>
                    </a:lnTo>
                    <a:lnTo>
                      <a:pt x="1542" y="1536"/>
                    </a:lnTo>
                    <a:lnTo>
                      <a:pt x="1553" y="1515"/>
                    </a:lnTo>
                    <a:lnTo>
                      <a:pt x="1565" y="149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32" name="Freeform 8">
                <a:extLst>
                  <a:ext uri="{FF2B5EF4-FFF2-40B4-BE49-F238E27FC236}">
                    <a16:creationId xmlns:a16="http://schemas.microsoft.com/office/drawing/2014/main" id="{9ACBFC35-9409-4AFF-A372-64B901CB104A}"/>
                  </a:ext>
                </a:extLst>
              </p:cNvPr>
              <p:cNvSpPr>
                <a:spLocks/>
              </p:cNvSpPr>
              <p:nvPr/>
            </p:nvSpPr>
            <p:spPr bwMode="auto">
              <a:xfrm>
                <a:off x="3271" y="1216"/>
                <a:ext cx="896" cy="1493"/>
              </a:xfrm>
              <a:custGeom>
                <a:avLst/>
                <a:gdLst>
                  <a:gd name="T0" fmla="*/ 17 w 896"/>
                  <a:gd name="T1" fmla="*/ 1472 h 1493"/>
                  <a:gd name="T2" fmla="*/ 39 w 896"/>
                  <a:gd name="T3" fmla="*/ 1424 h 1493"/>
                  <a:gd name="T4" fmla="*/ 62 w 896"/>
                  <a:gd name="T5" fmla="*/ 1376 h 1493"/>
                  <a:gd name="T6" fmla="*/ 90 w 896"/>
                  <a:gd name="T7" fmla="*/ 1329 h 1493"/>
                  <a:gd name="T8" fmla="*/ 113 w 896"/>
                  <a:gd name="T9" fmla="*/ 1275 h 1493"/>
                  <a:gd name="T10" fmla="*/ 136 w 896"/>
                  <a:gd name="T11" fmla="*/ 1222 h 1493"/>
                  <a:gd name="T12" fmla="*/ 164 w 896"/>
                  <a:gd name="T13" fmla="*/ 1169 h 1493"/>
                  <a:gd name="T14" fmla="*/ 187 w 896"/>
                  <a:gd name="T15" fmla="*/ 1111 h 1493"/>
                  <a:gd name="T16" fmla="*/ 215 w 896"/>
                  <a:gd name="T17" fmla="*/ 1058 h 1493"/>
                  <a:gd name="T18" fmla="*/ 238 w 896"/>
                  <a:gd name="T19" fmla="*/ 999 h 1493"/>
                  <a:gd name="T20" fmla="*/ 261 w 896"/>
                  <a:gd name="T21" fmla="*/ 941 h 1493"/>
                  <a:gd name="T22" fmla="*/ 289 w 896"/>
                  <a:gd name="T23" fmla="*/ 882 h 1493"/>
                  <a:gd name="T24" fmla="*/ 312 w 896"/>
                  <a:gd name="T25" fmla="*/ 829 h 1493"/>
                  <a:gd name="T26" fmla="*/ 334 w 896"/>
                  <a:gd name="T27" fmla="*/ 771 h 1493"/>
                  <a:gd name="T28" fmla="*/ 363 w 896"/>
                  <a:gd name="T29" fmla="*/ 712 h 1493"/>
                  <a:gd name="T30" fmla="*/ 385 w 896"/>
                  <a:gd name="T31" fmla="*/ 659 h 1493"/>
                  <a:gd name="T32" fmla="*/ 408 w 896"/>
                  <a:gd name="T33" fmla="*/ 606 h 1493"/>
                  <a:gd name="T34" fmla="*/ 436 w 896"/>
                  <a:gd name="T35" fmla="*/ 553 h 1493"/>
                  <a:gd name="T36" fmla="*/ 459 w 896"/>
                  <a:gd name="T37" fmla="*/ 500 h 1493"/>
                  <a:gd name="T38" fmla="*/ 487 w 896"/>
                  <a:gd name="T39" fmla="*/ 446 h 1493"/>
                  <a:gd name="T40" fmla="*/ 510 w 896"/>
                  <a:gd name="T41" fmla="*/ 399 h 1493"/>
                  <a:gd name="T42" fmla="*/ 533 w 896"/>
                  <a:gd name="T43" fmla="*/ 351 h 1493"/>
                  <a:gd name="T44" fmla="*/ 561 w 896"/>
                  <a:gd name="T45" fmla="*/ 308 h 1493"/>
                  <a:gd name="T46" fmla="*/ 584 w 896"/>
                  <a:gd name="T47" fmla="*/ 266 h 1493"/>
                  <a:gd name="T48" fmla="*/ 606 w 896"/>
                  <a:gd name="T49" fmla="*/ 229 h 1493"/>
                  <a:gd name="T50" fmla="*/ 635 w 896"/>
                  <a:gd name="T51" fmla="*/ 191 h 1493"/>
                  <a:gd name="T52" fmla="*/ 657 w 896"/>
                  <a:gd name="T53" fmla="*/ 154 h 1493"/>
                  <a:gd name="T54" fmla="*/ 680 w 896"/>
                  <a:gd name="T55" fmla="*/ 128 h 1493"/>
                  <a:gd name="T56" fmla="*/ 708 w 896"/>
                  <a:gd name="T57" fmla="*/ 96 h 1493"/>
                  <a:gd name="T58" fmla="*/ 731 w 896"/>
                  <a:gd name="T59" fmla="*/ 74 h 1493"/>
                  <a:gd name="T60" fmla="*/ 759 w 896"/>
                  <a:gd name="T61" fmla="*/ 53 h 1493"/>
                  <a:gd name="T62" fmla="*/ 782 w 896"/>
                  <a:gd name="T63" fmla="*/ 32 h 1493"/>
                  <a:gd name="T64" fmla="*/ 805 w 896"/>
                  <a:gd name="T65" fmla="*/ 21 h 1493"/>
                  <a:gd name="T66" fmla="*/ 833 w 896"/>
                  <a:gd name="T67" fmla="*/ 11 h 1493"/>
                  <a:gd name="T68" fmla="*/ 856 w 896"/>
                  <a:gd name="T69" fmla="*/ 0 h 1493"/>
                  <a:gd name="T70" fmla="*/ 879 w 896"/>
                  <a:gd name="T71" fmla="*/ 0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6" h="1493">
                    <a:moveTo>
                      <a:pt x="0" y="1493"/>
                    </a:moveTo>
                    <a:lnTo>
                      <a:pt x="17" y="1472"/>
                    </a:lnTo>
                    <a:lnTo>
                      <a:pt x="28" y="1451"/>
                    </a:lnTo>
                    <a:lnTo>
                      <a:pt x="39" y="1424"/>
                    </a:lnTo>
                    <a:lnTo>
                      <a:pt x="51" y="1403"/>
                    </a:lnTo>
                    <a:lnTo>
                      <a:pt x="62" y="1376"/>
                    </a:lnTo>
                    <a:lnTo>
                      <a:pt x="79" y="1350"/>
                    </a:lnTo>
                    <a:lnTo>
                      <a:pt x="90" y="1329"/>
                    </a:lnTo>
                    <a:lnTo>
                      <a:pt x="102" y="1302"/>
                    </a:lnTo>
                    <a:lnTo>
                      <a:pt x="113" y="1275"/>
                    </a:lnTo>
                    <a:lnTo>
                      <a:pt x="124" y="1249"/>
                    </a:lnTo>
                    <a:lnTo>
                      <a:pt x="136" y="1222"/>
                    </a:lnTo>
                    <a:lnTo>
                      <a:pt x="153" y="1196"/>
                    </a:lnTo>
                    <a:lnTo>
                      <a:pt x="164" y="1169"/>
                    </a:lnTo>
                    <a:lnTo>
                      <a:pt x="175" y="1143"/>
                    </a:lnTo>
                    <a:lnTo>
                      <a:pt x="187" y="1111"/>
                    </a:lnTo>
                    <a:lnTo>
                      <a:pt x="198" y="1084"/>
                    </a:lnTo>
                    <a:lnTo>
                      <a:pt x="215" y="1058"/>
                    </a:lnTo>
                    <a:lnTo>
                      <a:pt x="226" y="1026"/>
                    </a:lnTo>
                    <a:lnTo>
                      <a:pt x="238" y="999"/>
                    </a:lnTo>
                    <a:lnTo>
                      <a:pt x="249" y="973"/>
                    </a:lnTo>
                    <a:lnTo>
                      <a:pt x="261" y="941"/>
                    </a:lnTo>
                    <a:lnTo>
                      <a:pt x="272" y="914"/>
                    </a:lnTo>
                    <a:lnTo>
                      <a:pt x="289" y="882"/>
                    </a:lnTo>
                    <a:lnTo>
                      <a:pt x="300" y="856"/>
                    </a:lnTo>
                    <a:lnTo>
                      <a:pt x="312" y="829"/>
                    </a:lnTo>
                    <a:lnTo>
                      <a:pt x="323" y="797"/>
                    </a:lnTo>
                    <a:lnTo>
                      <a:pt x="334" y="771"/>
                    </a:lnTo>
                    <a:lnTo>
                      <a:pt x="351" y="744"/>
                    </a:lnTo>
                    <a:lnTo>
                      <a:pt x="363" y="712"/>
                    </a:lnTo>
                    <a:lnTo>
                      <a:pt x="374" y="686"/>
                    </a:lnTo>
                    <a:lnTo>
                      <a:pt x="385" y="659"/>
                    </a:lnTo>
                    <a:lnTo>
                      <a:pt x="397" y="632"/>
                    </a:lnTo>
                    <a:lnTo>
                      <a:pt x="408" y="606"/>
                    </a:lnTo>
                    <a:lnTo>
                      <a:pt x="425" y="579"/>
                    </a:lnTo>
                    <a:lnTo>
                      <a:pt x="436" y="553"/>
                    </a:lnTo>
                    <a:lnTo>
                      <a:pt x="448" y="526"/>
                    </a:lnTo>
                    <a:lnTo>
                      <a:pt x="459" y="500"/>
                    </a:lnTo>
                    <a:lnTo>
                      <a:pt x="470" y="473"/>
                    </a:lnTo>
                    <a:lnTo>
                      <a:pt x="487" y="446"/>
                    </a:lnTo>
                    <a:lnTo>
                      <a:pt x="499" y="425"/>
                    </a:lnTo>
                    <a:lnTo>
                      <a:pt x="510" y="399"/>
                    </a:lnTo>
                    <a:lnTo>
                      <a:pt x="521" y="377"/>
                    </a:lnTo>
                    <a:lnTo>
                      <a:pt x="533" y="351"/>
                    </a:lnTo>
                    <a:lnTo>
                      <a:pt x="544" y="330"/>
                    </a:lnTo>
                    <a:lnTo>
                      <a:pt x="561" y="308"/>
                    </a:lnTo>
                    <a:lnTo>
                      <a:pt x="572" y="287"/>
                    </a:lnTo>
                    <a:lnTo>
                      <a:pt x="584" y="266"/>
                    </a:lnTo>
                    <a:lnTo>
                      <a:pt x="595" y="245"/>
                    </a:lnTo>
                    <a:lnTo>
                      <a:pt x="606" y="229"/>
                    </a:lnTo>
                    <a:lnTo>
                      <a:pt x="623" y="207"/>
                    </a:lnTo>
                    <a:lnTo>
                      <a:pt x="635" y="191"/>
                    </a:lnTo>
                    <a:lnTo>
                      <a:pt x="646" y="170"/>
                    </a:lnTo>
                    <a:lnTo>
                      <a:pt x="657" y="154"/>
                    </a:lnTo>
                    <a:lnTo>
                      <a:pt x="669" y="138"/>
                    </a:lnTo>
                    <a:lnTo>
                      <a:pt x="680" y="128"/>
                    </a:lnTo>
                    <a:lnTo>
                      <a:pt x="697" y="112"/>
                    </a:lnTo>
                    <a:lnTo>
                      <a:pt x="708" y="96"/>
                    </a:lnTo>
                    <a:lnTo>
                      <a:pt x="720" y="85"/>
                    </a:lnTo>
                    <a:lnTo>
                      <a:pt x="731" y="74"/>
                    </a:lnTo>
                    <a:lnTo>
                      <a:pt x="742" y="64"/>
                    </a:lnTo>
                    <a:lnTo>
                      <a:pt x="759" y="53"/>
                    </a:lnTo>
                    <a:lnTo>
                      <a:pt x="771" y="43"/>
                    </a:lnTo>
                    <a:lnTo>
                      <a:pt x="782" y="32"/>
                    </a:lnTo>
                    <a:lnTo>
                      <a:pt x="793" y="27"/>
                    </a:lnTo>
                    <a:lnTo>
                      <a:pt x="805" y="21"/>
                    </a:lnTo>
                    <a:lnTo>
                      <a:pt x="816" y="16"/>
                    </a:lnTo>
                    <a:lnTo>
                      <a:pt x="833" y="11"/>
                    </a:lnTo>
                    <a:lnTo>
                      <a:pt x="844" y="5"/>
                    </a:lnTo>
                    <a:lnTo>
                      <a:pt x="856" y="0"/>
                    </a:lnTo>
                    <a:lnTo>
                      <a:pt x="867" y="0"/>
                    </a:lnTo>
                    <a:lnTo>
                      <a:pt x="879" y="0"/>
                    </a:lnTo>
                    <a:lnTo>
                      <a:pt x="896"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2233" name="Freeform 9">
              <a:extLst>
                <a:ext uri="{FF2B5EF4-FFF2-40B4-BE49-F238E27FC236}">
                  <a16:creationId xmlns:a16="http://schemas.microsoft.com/office/drawing/2014/main" id="{2D45BA7D-8F61-464F-A83B-9D0BC471D8CD}"/>
                </a:ext>
              </a:extLst>
            </p:cNvPr>
            <p:cNvSpPr>
              <a:spLocks/>
            </p:cNvSpPr>
            <p:nvPr/>
          </p:nvSpPr>
          <p:spPr bwMode="auto">
            <a:xfrm>
              <a:off x="3067" y="2833"/>
              <a:ext cx="837" cy="1039"/>
            </a:xfrm>
            <a:custGeom>
              <a:avLst/>
              <a:gdLst>
                <a:gd name="T0" fmla="*/ 23 w 1565"/>
                <a:gd name="T1" fmla="*/ 0 h 1812"/>
                <a:gd name="T2" fmla="*/ 57 w 1565"/>
                <a:gd name="T3" fmla="*/ 11 h 1812"/>
                <a:gd name="T4" fmla="*/ 96 w 1565"/>
                <a:gd name="T5" fmla="*/ 27 h 1812"/>
                <a:gd name="T6" fmla="*/ 130 w 1565"/>
                <a:gd name="T7" fmla="*/ 53 h 1812"/>
                <a:gd name="T8" fmla="*/ 170 w 1565"/>
                <a:gd name="T9" fmla="*/ 85 h 1812"/>
                <a:gd name="T10" fmla="*/ 210 w 1565"/>
                <a:gd name="T11" fmla="*/ 128 h 1812"/>
                <a:gd name="T12" fmla="*/ 244 w 1565"/>
                <a:gd name="T13" fmla="*/ 170 h 1812"/>
                <a:gd name="T14" fmla="*/ 283 w 1565"/>
                <a:gd name="T15" fmla="*/ 229 h 1812"/>
                <a:gd name="T16" fmla="*/ 317 w 1565"/>
                <a:gd name="T17" fmla="*/ 287 h 1812"/>
                <a:gd name="T18" fmla="*/ 357 w 1565"/>
                <a:gd name="T19" fmla="*/ 351 h 1812"/>
                <a:gd name="T20" fmla="*/ 391 w 1565"/>
                <a:gd name="T21" fmla="*/ 425 h 1812"/>
                <a:gd name="T22" fmla="*/ 431 w 1565"/>
                <a:gd name="T23" fmla="*/ 500 h 1812"/>
                <a:gd name="T24" fmla="*/ 465 w 1565"/>
                <a:gd name="T25" fmla="*/ 579 h 1812"/>
                <a:gd name="T26" fmla="*/ 504 w 1565"/>
                <a:gd name="T27" fmla="*/ 659 h 1812"/>
                <a:gd name="T28" fmla="*/ 539 w 1565"/>
                <a:gd name="T29" fmla="*/ 744 h 1812"/>
                <a:gd name="T30" fmla="*/ 578 w 1565"/>
                <a:gd name="T31" fmla="*/ 829 h 1812"/>
                <a:gd name="T32" fmla="*/ 618 w 1565"/>
                <a:gd name="T33" fmla="*/ 914 h 1812"/>
                <a:gd name="T34" fmla="*/ 652 w 1565"/>
                <a:gd name="T35" fmla="*/ 999 h 1812"/>
                <a:gd name="T36" fmla="*/ 692 w 1565"/>
                <a:gd name="T37" fmla="*/ 1084 h 1812"/>
                <a:gd name="T38" fmla="*/ 726 w 1565"/>
                <a:gd name="T39" fmla="*/ 1169 h 1812"/>
                <a:gd name="T40" fmla="*/ 765 w 1565"/>
                <a:gd name="T41" fmla="*/ 1249 h 1812"/>
                <a:gd name="T42" fmla="*/ 799 w 1565"/>
                <a:gd name="T43" fmla="*/ 1329 h 1812"/>
                <a:gd name="T44" fmla="*/ 839 w 1565"/>
                <a:gd name="T45" fmla="*/ 1403 h 1812"/>
                <a:gd name="T46" fmla="*/ 873 w 1565"/>
                <a:gd name="T47" fmla="*/ 1472 h 1812"/>
                <a:gd name="T48" fmla="*/ 913 w 1565"/>
                <a:gd name="T49" fmla="*/ 1536 h 1812"/>
                <a:gd name="T50" fmla="*/ 947 w 1565"/>
                <a:gd name="T51" fmla="*/ 1594 h 1812"/>
                <a:gd name="T52" fmla="*/ 986 w 1565"/>
                <a:gd name="T53" fmla="*/ 1647 h 1812"/>
                <a:gd name="T54" fmla="*/ 1026 w 1565"/>
                <a:gd name="T55" fmla="*/ 1695 h 1812"/>
                <a:gd name="T56" fmla="*/ 1060 w 1565"/>
                <a:gd name="T57" fmla="*/ 1733 h 1812"/>
                <a:gd name="T58" fmla="*/ 1100 w 1565"/>
                <a:gd name="T59" fmla="*/ 1764 h 1812"/>
                <a:gd name="T60" fmla="*/ 1134 w 1565"/>
                <a:gd name="T61" fmla="*/ 1791 h 1812"/>
                <a:gd name="T62" fmla="*/ 1174 w 1565"/>
                <a:gd name="T63" fmla="*/ 1807 h 1812"/>
                <a:gd name="T64" fmla="*/ 1208 w 1565"/>
                <a:gd name="T65" fmla="*/ 1812 h 1812"/>
                <a:gd name="T66" fmla="*/ 1247 w 1565"/>
                <a:gd name="T67" fmla="*/ 1812 h 1812"/>
                <a:gd name="T68" fmla="*/ 1281 w 1565"/>
                <a:gd name="T69" fmla="*/ 1807 h 1812"/>
                <a:gd name="T70" fmla="*/ 1321 w 1565"/>
                <a:gd name="T71" fmla="*/ 1791 h 1812"/>
                <a:gd name="T72" fmla="*/ 1355 w 1565"/>
                <a:gd name="T73" fmla="*/ 1764 h 1812"/>
                <a:gd name="T74" fmla="*/ 1395 w 1565"/>
                <a:gd name="T75" fmla="*/ 1733 h 1812"/>
                <a:gd name="T76" fmla="*/ 1429 w 1565"/>
                <a:gd name="T77" fmla="*/ 1695 h 1812"/>
                <a:gd name="T78" fmla="*/ 1468 w 1565"/>
                <a:gd name="T79" fmla="*/ 1647 h 1812"/>
                <a:gd name="T80" fmla="*/ 1508 w 1565"/>
                <a:gd name="T81" fmla="*/ 1594 h 1812"/>
                <a:gd name="T82" fmla="*/ 1542 w 1565"/>
                <a:gd name="T83" fmla="*/ 153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5" h="1812">
                  <a:moveTo>
                    <a:pt x="0" y="0"/>
                  </a:moveTo>
                  <a:lnTo>
                    <a:pt x="11" y="0"/>
                  </a:lnTo>
                  <a:lnTo>
                    <a:pt x="23" y="0"/>
                  </a:lnTo>
                  <a:lnTo>
                    <a:pt x="34" y="0"/>
                  </a:lnTo>
                  <a:lnTo>
                    <a:pt x="45" y="5"/>
                  </a:lnTo>
                  <a:lnTo>
                    <a:pt x="57" y="11"/>
                  </a:lnTo>
                  <a:lnTo>
                    <a:pt x="74" y="16"/>
                  </a:lnTo>
                  <a:lnTo>
                    <a:pt x="85" y="21"/>
                  </a:lnTo>
                  <a:lnTo>
                    <a:pt x="96" y="27"/>
                  </a:lnTo>
                  <a:lnTo>
                    <a:pt x="108" y="32"/>
                  </a:lnTo>
                  <a:lnTo>
                    <a:pt x="119" y="43"/>
                  </a:lnTo>
                  <a:lnTo>
                    <a:pt x="130" y="53"/>
                  </a:lnTo>
                  <a:lnTo>
                    <a:pt x="147" y="64"/>
                  </a:lnTo>
                  <a:lnTo>
                    <a:pt x="159" y="74"/>
                  </a:lnTo>
                  <a:lnTo>
                    <a:pt x="170" y="85"/>
                  </a:lnTo>
                  <a:lnTo>
                    <a:pt x="181" y="96"/>
                  </a:lnTo>
                  <a:lnTo>
                    <a:pt x="193" y="112"/>
                  </a:lnTo>
                  <a:lnTo>
                    <a:pt x="210" y="128"/>
                  </a:lnTo>
                  <a:lnTo>
                    <a:pt x="221" y="138"/>
                  </a:lnTo>
                  <a:lnTo>
                    <a:pt x="232" y="154"/>
                  </a:lnTo>
                  <a:lnTo>
                    <a:pt x="244" y="170"/>
                  </a:lnTo>
                  <a:lnTo>
                    <a:pt x="255" y="191"/>
                  </a:lnTo>
                  <a:lnTo>
                    <a:pt x="266" y="207"/>
                  </a:lnTo>
                  <a:lnTo>
                    <a:pt x="283" y="229"/>
                  </a:lnTo>
                  <a:lnTo>
                    <a:pt x="295" y="245"/>
                  </a:lnTo>
                  <a:lnTo>
                    <a:pt x="306" y="266"/>
                  </a:lnTo>
                  <a:lnTo>
                    <a:pt x="317" y="287"/>
                  </a:lnTo>
                  <a:lnTo>
                    <a:pt x="329" y="308"/>
                  </a:lnTo>
                  <a:lnTo>
                    <a:pt x="346" y="330"/>
                  </a:lnTo>
                  <a:lnTo>
                    <a:pt x="357" y="351"/>
                  </a:lnTo>
                  <a:lnTo>
                    <a:pt x="368" y="377"/>
                  </a:lnTo>
                  <a:lnTo>
                    <a:pt x="380" y="399"/>
                  </a:lnTo>
                  <a:lnTo>
                    <a:pt x="391" y="425"/>
                  </a:lnTo>
                  <a:lnTo>
                    <a:pt x="402" y="446"/>
                  </a:lnTo>
                  <a:lnTo>
                    <a:pt x="419" y="473"/>
                  </a:lnTo>
                  <a:lnTo>
                    <a:pt x="431" y="500"/>
                  </a:lnTo>
                  <a:lnTo>
                    <a:pt x="442" y="526"/>
                  </a:lnTo>
                  <a:lnTo>
                    <a:pt x="453" y="553"/>
                  </a:lnTo>
                  <a:lnTo>
                    <a:pt x="465" y="579"/>
                  </a:lnTo>
                  <a:lnTo>
                    <a:pt x="482" y="606"/>
                  </a:lnTo>
                  <a:lnTo>
                    <a:pt x="493" y="632"/>
                  </a:lnTo>
                  <a:lnTo>
                    <a:pt x="504" y="659"/>
                  </a:lnTo>
                  <a:lnTo>
                    <a:pt x="516" y="686"/>
                  </a:lnTo>
                  <a:lnTo>
                    <a:pt x="527" y="712"/>
                  </a:lnTo>
                  <a:lnTo>
                    <a:pt x="539" y="744"/>
                  </a:lnTo>
                  <a:lnTo>
                    <a:pt x="556" y="771"/>
                  </a:lnTo>
                  <a:lnTo>
                    <a:pt x="567" y="797"/>
                  </a:lnTo>
                  <a:lnTo>
                    <a:pt x="578" y="829"/>
                  </a:lnTo>
                  <a:lnTo>
                    <a:pt x="590" y="856"/>
                  </a:lnTo>
                  <a:lnTo>
                    <a:pt x="601" y="882"/>
                  </a:lnTo>
                  <a:lnTo>
                    <a:pt x="618" y="914"/>
                  </a:lnTo>
                  <a:lnTo>
                    <a:pt x="629" y="941"/>
                  </a:lnTo>
                  <a:lnTo>
                    <a:pt x="641" y="973"/>
                  </a:lnTo>
                  <a:lnTo>
                    <a:pt x="652" y="999"/>
                  </a:lnTo>
                  <a:lnTo>
                    <a:pt x="663" y="1026"/>
                  </a:lnTo>
                  <a:lnTo>
                    <a:pt x="675" y="1058"/>
                  </a:lnTo>
                  <a:lnTo>
                    <a:pt x="692" y="1084"/>
                  </a:lnTo>
                  <a:lnTo>
                    <a:pt x="703" y="1111"/>
                  </a:lnTo>
                  <a:lnTo>
                    <a:pt x="714" y="1143"/>
                  </a:lnTo>
                  <a:lnTo>
                    <a:pt x="726" y="1169"/>
                  </a:lnTo>
                  <a:lnTo>
                    <a:pt x="737" y="1196"/>
                  </a:lnTo>
                  <a:lnTo>
                    <a:pt x="754" y="1222"/>
                  </a:lnTo>
                  <a:lnTo>
                    <a:pt x="765" y="1249"/>
                  </a:lnTo>
                  <a:lnTo>
                    <a:pt x="777" y="1275"/>
                  </a:lnTo>
                  <a:lnTo>
                    <a:pt x="788" y="1302"/>
                  </a:lnTo>
                  <a:lnTo>
                    <a:pt x="799" y="1329"/>
                  </a:lnTo>
                  <a:lnTo>
                    <a:pt x="811" y="1350"/>
                  </a:lnTo>
                  <a:lnTo>
                    <a:pt x="828" y="1376"/>
                  </a:lnTo>
                  <a:lnTo>
                    <a:pt x="839" y="1403"/>
                  </a:lnTo>
                  <a:lnTo>
                    <a:pt x="850" y="1424"/>
                  </a:lnTo>
                  <a:lnTo>
                    <a:pt x="862" y="1451"/>
                  </a:lnTo>
                  <a:lnTo>
                    <a:pt x="873" y="1472"/>
                  </a:lnTo>
                  <a:lnTo>
                    <a:pt x="890" y="1493"/>
                  </a:lnTo>
                  <a:lnTo>
                    <a:pt x="901" y="1515"/>
                  </a:lnTo>
                  <a:lnTo>
                    <a:pt x="913" y="1536"/>
                  </a:lnTo>
                  <a:lnTo>
                    <a:pt x="924" y="1557"/>
                  </a:lnTo>
                  <a:lnTo>
                    <a:pt x="935" y="1578"/>
                  </a:lnTo>
                  <a:lnTo>
                    <a:pt x="947" y="1594"/>
                  </a:lnTo>
                  <a:lnTo>
                    <a:pt x="964" y="1616"/>
                  </a:lnTo>
                  <a:lnTo>
                    <a:pt x="975" y="1632"/>
                  </a:lnTo>
                  <a:lnTo>
                    <a:pt x="986" y="1647"/>
                  </a:lnTo>
                  <a:lnTo>
                    <a:pt x="998" y="1663"/>
                  </a:lnTo>
                  <a:lnTo>
                    <a:pt x="1009" y="1679"/>
                  </a:lnTo>
                  <a:lnTo>
                    <a:pt x="1026" y="1695"/>
                  </a:lnTo>
                  <a:lnTo>
                    <a:pt x="1037" y="1706"/>
                  </a:lnTo>
                  <a:lnTo>
                    <a:pt x="1049" y="1722"/>
                  </a:lnTo>
                  <a:lnTo>
                    <a:pt x="1060" y="1733"/>
                  </a:lnTo>
                  <a:lnTo>
                    <a:pt x="1071" y="1743"/>
                  </a:lnTo>
                  <a:lnTo>
                    <a:pt x="1083" y="1754"/>
                  </a:lnTo>
                  <a:lnTo>
                    <a:pt x="1100" y="1764"/>
                  </a:lnTo>
                  <a:lnTo>
                    <a:pt x="1111" y="1775"/>
                  </a:lnTo>
                  <a:lnTo>
                    <a:pt x="1122" y="1780"/>
                  </a:lnTo>
                  <a:lnTo>
                    <a:pt x="1134" y="1791"/>
                  </a:lnTo>
                  <a:lnTo>
                    <a:pt x="1145" y="1796"/>
                  </a:lnTo>
                  <a:lnTo>
                    <a:pt x="1162" y="1802"/>
                  </a:lnTo>
                  <a:lnTo>
                    <a:pt x="1174" y="1807"/>
                  </a:lnTo>
                  <a:lnTo>
                    <a:pt x="1185" y="1807"/>
                  </a:lnTo>
                  <a:lnTo>
                    <a:pt x="1196" y="1812"/>
                  </a:lnTo>
                  <a:lnTo>
                    <a:pt x="1208" y="1812"/>
                  </a:lnTo>
                  <a:lnTo>
                    <a:pt x="1219" y="1812"/>
                  </a:lnTo>
                  <a:lnTo>
                    <a:pt x="1236" y="1812"/>
                  </a:lnTo>
                  <a:lnTo>
                    <a:pt x="1247" y="1812"/>
                  </a:lnTo>
                  <a:lnTo>
                    <a:pt x="1259" y="1812"/>
                  </a:lnTo>
                  <a:lnTo>
                    <a:pt x="1270" y="1807"/>
                  </a:lnTo>
                  <a:lnTo>
                    <a:pt x="1281" y="1807"/>
                  </a:lnTo>
                  <a:lnTo>
                    <a:pt x="1293" y="1802"/>
                  </a:lnTo>
                  <a:lnTo>
                    <a:pt x="1310" y="1796"/>
                  </a:lnTo>
                  <a:lnTo>
                    <a:pt x="1321" y="1791"/>
                  </a:lnTo>
                  <a:lnTo>
                    <a:pt x="1332" y="1780"/>
                  </a:lnTo>
                  <a:lnTo>
                    <a:pt x="1344" y="1775"/>
                  </a:lnTo>
                  <a:lnTo>
                    <a:pt x="1355" y="1764"/>
                  </a:lnTo>
                  <a:lnTo>
                    <a:pt x="1372" y="1754"/>
                  </a:lnTo>
                  <a:lnTo>
                    <a:pt x="1383" y="1743"/>
                  </a:lnTo>
                  <a:lnTo>
                    <a:pt x="1395" y="1733"/>
                  </a:lnTo>
                  <a:lnTo>
                    <a:pt x="1406" y="1722"/>
                  </a:lnTo>
                  <a:lnTo>
                    <a:pt x="1417" y="1706"/>
                  </a:lnTo>
                  <a:lnTo>
                    <a:pt x="1429" y="1695"/>
                  </a:lnTo>
                  <a:lnTo>
                    <a:pt x="1446" y="1679"/>
                  </a:lnTo>
                  <a:lnTo>
                    <a:pt x="1457" y="1663"/>
                  </a:lnTo>
                  <a:lnTo>
                    <a:pt x="1468" y="1647"/>
                  </a:lnTo>
                  <a:lnTo>
                    <a:pt x="1480" y="1632"/>
                  </a:lnTo>
                  <a:lnTo>
                    <a:pt x="1491" y="1616"/>
                  </a:lnTo>
                  <a:lnTo>
                    <a:pt x="1508" y="1594"/>
                  </a:lnTo>
                  <a:lnTo>
                    <a:pt x="1519" y="1578"/>
                  </a:lnTo>
                  <a:lnTo>
                    <a:pt x="1531" y="1557"/>
                  </a:lnTo>
                  <a:lnTo>
                    <a:pt x="1542" y="1536"/>
                  </a:lnTo>
                  <a:lnTo>
                    <a:pt x="1553" y="1515"/>
                  </a:lnTo>
                  <a:lnTo>
                    <a:pt x="1565" y="149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34" name="Freeform 10">
              <a:extLst>
                <a:ext uri="{FF2B5EF4-FFF2-40B4-BE49-F238E27FC236}">
                  <a16:creationId xmlns:a16="http://schemas.microsoft.com/office/drawing/2014/main" id="{8496EE72-245C-427A-A3E0-A0D6FB142963}"/>
                </a:ext>
              </a:extLst>
            </p:cNvPr>
            <p:cNvSpPr>
              <a:spLocks/>
            </p:cNvSpPr>
            <p:nvPr/>
          </p:nvSpPr>
          <p:spPr bwMode="auto">
            <a:xfrm flipH="1">
              <a:off x="929" y="2837"/>
              <a:ext cx="836" cy="1039"/>
            </a:xfrm>
            <a:custGeom>
              <a:avLst/>
              <a:gdLst>
                <a:gd name="T0" fmla="*/ 23 w 1565"/>
                <a:gd name="T1" fmla="*/ 0 h 1812"/>
                <a:gd name="T2" fmla="*/ 57 w 1565"/>
                <a:gd name="T3" fmla="*/ 11 h 1812"/>
                <a:gd name="T4" fmla="*/ 96 w 1565"/>
                <a:gd name="T5" fmla="*/ 27 h 1812"/>
                <a:gd name="T6" fmla="*/ 130 w 1565"/>
                <a:gd name="T7" fmla="*/ 53 h 1812"/>
                <a:gd name="T8" fmla="*/ 170 w 1565"/>
                <a:gd name="T9" fmla="*/ 85 h 1812"/>
                <a:gd name="T10" fmla="*/ 210 w 1565"/>
                <a:gd name="T11" fmla="*/ 128 h 1812"/>
                <a:gd name="T12" fmla="*/ 244 w 1565"/>
                <a:gd name="T13" fmla="*/ 170 h 1812"/>
                <a:gd name="T14" fmla="*/ 283 w 1565"/>
                <a:gd name="T15" fmla="*/ 229 h 1812"/>
                <a:gd name="T16" fmla="*/ 317 w 1565"/>
                <a:gd name="T17" fmla="*/ 287 h 1812"/>
                <a:gd name="T18" fmla="*/ 357 w 1565"/>
                <a:gd name="T19" fmla="*/ 351 h 1812"/>
                <a:gd name="T20" fmla="*/ 391 w 1565"/>
                <a:gd name="T21" fmla="*/ 425 h 1812"/>
                <a:gd name="T22" fmla="*/ 431 w 1565"/>
                <a:gd name="T23" fmla="*/ 500 h 1812"/>
                <a:gd name="T24" fmla="*/ 465 w 1565"/>
                <a:gd name="T25" fmla="*/ 579 h 1812"/>
                <a:gd name="T26" fmla="*/ 504 w 1565"/>
                <a:gd name="T27" fmla="*/ 659 h 1812"/>
                <a:gd name="T28" fmla="*/ 539 w 1565"/>
                <a:gd name="T29" fmla="*/ 744 h 1812"/>
                <a:gd name="T30" fmla="*/ 578 w 1565"/>
                <a:gd name="T31" fmla="*/ 829 h 1812"/>
                <a:gd name="T32" fmla="*/ 618 w 1565"/>
                <a:gd name="T33" fmla="*/ 914 h 1812"/>
                <a:gd name="T34" fmla="*/ 652 w 1565"/>
                <a:gd name="T35" fmla="*/ 999 h 1812"/>
                <a:gd name="T36" fmla="*/ 692 w 1565"/>
                <a:gd name="T37" fmla="*/ 1084 h 1812"/>
                <a:gd name="T38" fmla="*/ 726 w 1565"/>
                <a:gd name="T39" fmla="*/ 1169 h 1812"/>
                <a:gd name="T40" fmla="*/ 765 w 1565"/>
                <a:gd name="T41" fmla="*/ 1249 h 1812"/>
                <a:gd name="T42" fmla="*/ 799 w 1565"/>
                <a:gd name="T43" fmla="*/ 1329 h 1812"/>
                <a:gd name="T44" fmla="*/ 839 w 1565"/>
                <a:gd name="T45" fmla="*/ 1403 h 1812"/>
                <a:gd name="T46" fmla="*/ 873 w 1565"/>
                <a:gd name="T47" fmla="*/ 1472 h 1812"/>
                <a:gd name="T48" fmla="*/ 913 w 1565"/>
                <a:gd name="T49" fmla="*/ 1536 h 1812"/>
                <a:gd name="T50" fmla="*/ 947 w 1565"/>
                <a:gd name="T51" fmla="*/ 1594 h 1812"/>
                <a:gd name="T52" fmla="*/ 986 w 1565"/>
                <a:gd name="T53" fmla="*/ 1647 h 1812"/>
                <a:gd name="T54" fmla="*/ 1026 w 1565"/>
                <a:gd name="T55" fmla="*/ 1695 h 1812"/>
                <a:gd name="T56" fmla="*/ 1060 w 1565"/>
                <a:gd name="T57" fmla="*/ 1733 h 1812"/>
                <a:gd name="T58" fmla="*/ 1100 w 1565"/>
                <a:gd name="T59" fmla="*/ 1764 h 1812"/>
                <a:gd name="T60" fmla="*/ 1134 w 1565"/>
                <a:gd name="T61" fmla="*/ 1791 h 1812"/>
                <a:gd name="T62" fmla="*/ 1174 w 1565"/>
                <a:gd name="T63" fmla="*/ 1807 h 1812"/>
                <a:gd name="T64" fmla="*/ 1208 w 1565"/>
                <a:gd name="T65" fmla="*/ 1812 h 1812"/>
                <a:gd name="T66" fmla="*/ 1247 w 1565"/>
                <a:gd name="T67" fmla="*/ 1812 h 1812"/>
                <a:gd name="T68" fmla="*/ 1281 w 1565"/>
                <a:gd name="T69" fmla="*/ 1807 h 1812"/>
                <a:gd name="T70" fmla="*/ 1321 w 1565"/>
                <a:gd name="T71" fmla="*/ 1791 h 1812"/>
                <a:gd name="T72" fmla="*/ 1355 w 1565"/>
                <a:gd name="T73" fmla="*/ 1764 h 1812"/>
                <a:gd name="T74" fmla="*/ 1395 w 1565"/>
                <a:gd name="T75" fmla="*/ 1733 h 1812"/>
                <a:gd name="T76" fmla="*/ 1429 w 1565"/>
                <a:gd name="T77" fmla="*/ 1695 h 1812"/>
                <a:gd name="T78" fmla="*/ 1468 w 1565"/>
                <a:gd name="T79" fmla="*/ 1647 h 1812"/>
                <a:gd name="T80" fmla="*/ 1508 w 1565"/>
                <a:gd name="T81" fmla="*/ 1594 h 1812"/>
                <a:gd name="T82" fmla="*/ 1542 w 1565"/>
                <a:gd name="T83" fmla="*/ 153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5" h="1812">
                  <a:moveTo>
                    <a:pt x="0" y="0"/>
                  </a:moveTo>
                  <a:lnTo>
                    <a:pt x="11" y="0"/>
                  </a:lnTo>
                  <a:lnTo>
                    <a:pt x="23" y="0"/>
                  </a:lnTo>
                  <a:lnTo>
                    <a:pt x="34" y="0"/>
                  </a:lnTo>
                  <a:lnTo>
                    <a:pt x="45" y="5"/>
                  </a:lnTo>
                  <a:lnTo>
                    <a:pt x="57" y="11"/>
                  </a:lnTo>
                  <a:lnTo>
                    <a:pt x="74" y="16"/>
                  </a:lnTo>
                  <a:lnTo>
                    <a:pt x="85" y="21"/>
                  </a:lnTo>
                  <a:lnTo>
                    <a:pt x="96" y="27"/>
                  </a:lnTo>
                  <a:lnTo>
                    <a:pt x="108" y="32"/>
                  </a:lnTo>
                  <a:lnTo>
                    <a:pt x="119" y="43"/>
                  </a:lnTo>
                  <a:lnTo>
                    <a:pt x="130" y="53"/>
                  </a:lnTo>
                  <a:lnTo>
                    <a:pt x="147" y="64"/>
                  </a:lnTo>
                  <a:lnTo>
                    <a:pt x="159" y="74"/>
                  </a:lnTo>
                  <a:lnTo>
                    <a:pt x="170" y="85"/>
                  </a:lnTo>
                  <a:lnTo>
                    <a:pt x="181" y="96"/>
                  </a:lnTo>
                  <a:lnTo>
                    <a:pt x="193" y="112"/>
                  </a:lnTo>
                  <a:lnTo>
                    <a:pt x="210" y="128"/>
                  </a:lnTo>
                  <a:lnTo>
                    <a:pt x="221" y="138"/>
                  </a:lnTo>
                  <a:lnTo>
                    <a:pt x="232" y="154"/>
                  </a:lnTo>
                  <a:lnTo>
                    <a:pt x="244" y="170"/>
                  </a:lnTo>
                  <a:lnTo>
                    <a:pt x="255" y="191"/>
                  </a:lnTo>
                  <a:lnTo>
                    <a:pt x="266" y="207"/>
                  </a:lnTo>
                  <a:lnTo>
                    <a:pt x="283" y="229"/>
                  </a:lnTo>
                  <a:lnTo>
                    <a:pt x="295" y="245"/>
                  </a:lnTo>
                  <a:lnTo>
                    <a:pt x="306" y="266"/>
                  </a:lnTo>
                  <a:lnTo>
                    <a:pt x="317" y="287"/>
                  </a:lnTo>
                  <a:lnTo>
                    <a:pt x="329" y="308"/>
                  </a:lnTo>
                  <a:lnTo>
                    <a:pt x="346" y="330"/>
                  </a:lnTo>
                  <a:lnTo>
                    <a:pt x="357" y="351"/>
                  </a:lnTo>
                  <a:lnTo>
                    <a:pt x="368" y="377"/>
                  </a:lnTo>
                  <a:lnTo>
                    <a:pt x="380" y="399"/>
                  </a:lnTo>
                  <a:lnTo>
                    <a:pt x="391" y="425"/>
                  </a:lnTo>
                  <a:lnTo>
                    <a:pt x="402" y="446"/>
                  </a:lnTo>
                  <a:lnTo>
                    <a:pt x="419" y="473"/>
                  </a:lnTo>
                  <a:lnTo>
                    <a:pt x="431" y="500"/>
                  </a:lnTo>
                  <a:lnTo>
                    <a:pt x="442" y="526"/>
                  </a:lnTo>
                  <a:lnTo>
                    <a:pt x="453" y="553"/>
                  </a:lnTo>
                  <a:lnTo>
                    <a:pt x="465" y="579"/>
                  </a:lnTo>
                  <a:lnTo>
                    <a:pt x="482" y="606"/>
                  </a:lnTo>
                  <a:lnTo>
                    <a:pt x="493" y="632"/>
                  </a:lnTo>
                  <a:lnTo>
                    <a:pt x="504" y="659"/>
                  </a:lnTo>
                  <a:lnTo>
                    <a:pt x="516" y="686"/>
                  </a:lnTo>
                  <a:lnTo>
                    <a:pt x="527" y="712"/>
                  </a:lnTo>
                  <a:lnTo>
                    <a:pt x="539" y="744"/>
                  </a:lnTo>
                  <a:lnTo>
                    <a:pt x="556" y="771"/>
                  </a:lnTo>
                  <a:lnTo>
                    <a:pt x="567" y="797"/>
                  </a:lnTo>
                  <a:lnTo>
                    <a:pt x="578" y="829"/>
                  </a:lnTo>
                  <a:lnTo>
                    <a:pt x="590" y="856"/>
                  </a:lnTo>
                  <a:lnTo>
                    <a:pt x="601" y="882"/>
                  </a:lnTo>
                  <a:lnTo>
                    <a:pt x="618" y="914"/>
                  </a:lnTo>
                  <a:lnTo>
                    <a:pt x="629" y="941"/>
                  </a:lnTo>
                  <a:lnTo>
                    <a:pt x="641" y="973"/>
                  </a:lnTo>
                  <a:lnTo>
                    <a:pt x="652" y="999"/>
                  </a:lnTo>
                  <a:lnTo>
                    <a:pt x="663" y="1026"/>
                  </a:lnTo>
                  <a:lnTo>
                    <a:pt x="675" y="1058"/>
                  </a:lnTo>
                  <a:lnTo>
                    <a:pt x="692" y="1084"/>
                  </a:lnTo>
                  <a:lnTo>
                    <a:pt x="703" y="1111"/>
                  </a:lnTo>
                  <a:lnTo>
                    <a:pt x="714" y="1143"/>
                  </a:lnTo>
                  <a:lnTo>
                    <a:pt x="726" y="1169"/>
                  </a:lnTo>
                  <a:lnTo>
                    <a:pt x="737" y="1196"/>
                  </a:lnTo>
                  <a:lnTo>
                    <a:pt x="754" y="1222"/>
                  </a:lnTo>
                  <a:lnTo>
                    <a:pt x="765" y="1249"/>
                  </a:lnTo>
                  <a:lnTo>
                    <a:pt x="777" y="1275"/>
                  </a:lnTo>
                  <a:lnTo>
                    <a:pt x="788" y="1302"/>
                  </a:lnTo>
                  <a:lnTo>
                    <a:pt x="799" y="1329"/>
                  </a:lnTo>
                  <a:lnTo>
                    <a:pt x="811" y="1350"/>
                  </a:lnTo>
                  <a:lnTo>
                    <a:pt x="828" y="1376"/>
                  </a:lnTo>
                  <a:lnTo>
                    <a:pt x="839" y="1403"/>
                  </a:lnTo>
                  <a:lnTo>
                    <a:pt x="850" y="1424"/>
                  </a:lnTo>
                  <a:lnTo>
                    <a:pt x="862" y="1451"/>
                  </a:lnTo>
                  <a:lnTo>
                    <a:pt x="873" y="1472"/>
                  </a:lnTo>
                  <a:lnTo>
                    <a:pt x="890" y="1493"/>
                  </a:lnTo>
                  <a:lnTo>
                    <a:pt x="901" y="1515"/>
                  </a:lnTo>
                  <a:lnTo>
                    <a:pt x="913" y="1536"/>
                  </a:lnTo>
                  <a:lnTo>
                    <a:pt x="924" y="1557"/>
                  </a:lnTo>
                  <a:lnTo>
                    <a:pt x="935" y="1578"/>
                  </a:lnTo>
                  <a:lnTo>
                    <a:pt x="947" y="1594"/>
                  </a:lnTo>
                  <a:lnTo>
                    <a:pt x="964" y="1616"/>
                  </a:lnTo>
                  <a:lnTo>
                    <a:pt x="975" y="1632"/>
                  </a:lnTo>
                  <a:lnTo>
                    <a:pt x="986" y="1647"/>
                  </a:lnTo>
                  <a:lnTo>
                    <a:pt x="998" y="1663"/>
                  </a:lnTo>
                  <a:lnTo>
                    <a:pt x="1009" y="1679"/>
                  </a:lnTo>
                  <a:lnTo>
                    <a:pt x="1026" y="1695"/>
                  </a:lnTo>
                  <a:lnTo>
                    <a:pt x="1037" y="1706"/>
                  </a:lnTo>
                  <a:lnTo>
                    <a:pt x="1049" y="1722"/>
                  </a:lnTo>
                  <a:lnTo>
                    <a:pt x="1060" y="1733"/>
                  </a:lnTo>
                  <a:lnTo>
                    <a:pt x="1071" y="1743"/>
                  </a:lnTo>
                  <a:lnTo>
                    <a:pt x="1083" y="1754"/>
                  </a:lnTo>
                  <a:lnTo>
                    <a:pt x="1100" y="1764"/>
                  </a:lnTo>
                  <a:lnTo>
                    <a:pt x="1111" y="1775"/>
                  </a:lnTo>
                  <a:lnTo>
                    <a:pt x="1122" y="1780"/>
                  </a:lnTo>
                  <a:lnTo>
                    <a:pt x="1134" y="1791"/>
                  </a:lnTo>
                  <a:lnTo>
                    <a:pt x="1145" y="1796"/>
                  </a:lnTo>
                  <a:lnTo>
                    <a:pt x="1162" y="1802"/>
                  </a:lnTo>
                  <a:lnTo>
                    <a:pt x="1174" y="1807"/>
                  </a:lnTo>
                  <a:lnTo>
                    <a:pt x="1185" y="1807"/>
                  </a:lnTo>
                  <a:lnTo>
                    <a:pt x="1196" y="1812"/>
                  </a:lnTo>
                  <a:lnTo>
                    <a:pt x="1208" y="1812"/>
                  </a:lnTo>
                  <a:lnTo>
                    <a:pt x="1219" y="1812"/>
                  </a:lnTo>
                  <a:lnTo>
                    <a:pt x="1236" y="1812"/>
                  </a:lnTo>
                  <a:lnTo>
                    <a:pt x="1247" y="1812"/>
                  </a:lnTo>
                  <a:lnTo>
                    <a:pt x="1259" y="1812"/>
                  </a:lnTo>
                  <a:lnTo>
                    <a:pt x="1270" y="1807"/>
                  </a:lnTo>
                  <a:lnTo>
                    <a:pt x="1281" y="1807"/>
                  </a:lnTo>
                  <a:lnTo>
                    <a:pt x="1293" y="1802"/>
                  </a:lnTo>
                  <a:lnTo>
                    <a:pt x="1310" y="1796"/>
                  </a:lnTo>
                  <a:lnTo>
                    <a:pt x="1321" y="1791"/>
                  </a:lnTo>
                  <a:lnTo>
                    <a:pt x="1332" y="1780"/>
                  </a:lnTo>
                  <a:lnTo>
                    <a:pt x="1344" y="1775"/>
                  </a:lnTo>
                  <a:lnTo>
                    <a:pt x="1355" y="1764"/>
                  </a:lnTo>
                  <a:lnTo>
                    <a:pt x="1372" y="1754"/>
                  </a:lnTo>
                  <a:lnTo>
                    <a:pt x="1383" y="1743"/>
                  </a:lnTo>
                  <a:lnTo>
                    <a:pt x="1395" y="1733"/>
                  </a:lnTo>
                  <a:lnTo>
                    <a:pt x="1406" y="1722"/>
                  </a:lnTo>
                  <a:lnTo>
                    <a:pt x="1417" y="1706"/>
                  </a:lnTo>
                  <a:lnTo>
                    <a:pt x="1429" y="1695"/>
                  </a:lnTo>
                  <a:lnTo>
                    <a:pt x="1446" y="1679"/>
                  </a:lnTo>
                  <a:lnTo>
                    <a:pt x="1457" y="1663"/>
                  </a:lnTo>
                  <a:lnTo>
                    <a:pt x="1468" y="1647"/>
                  </a:lnTo>
                  <a:lnTo>
                    <a:pt x="1480" y="1632"/>
                  </a:lnTo>
                  <a:lnTo>
                    <a:pt x="1491" y="1616"/>
                  </a:lnTo>
                  <a:lnTo>
                    <a:pt x="1508" y="1594"/>
                  </a:lnTo>
                  <a:lnTo>
                    <a:pt x="1519" y="1578"/>
                  </a:lnTo>
                  <a:lnTo>
                    <a:pt x="1531" y="1557"/>
                  </a:lnTo>
                  <a:lnTo>
                    <a:pt x="1542" y="1536"/>
                  </a:lnTo>
                  <a:lnTo>
                    <a:pt x="1553" y="1515"/>
                  </a:lnTo>
                  <a:lnTo>
                    <a:pt x="1565" y="149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aphicFrame>
        <p:nvGraphicFramePr>
          <p:cNvPr id="52235" name="Object 11">
            <a:extLst>
              <a:ext uri="{FF2B5EF4-FFF2-40B4-BE49-F238E27FC236}">
                <a16:creationId xmlns:a16="http://schemas.microsoft.com/office/drawing/2014/main" id="{ED1EA349-3463-4ED4-AC31-A96C0886D1B2}"/>
              </a:ext>
            </a:extLst>
          </p:cNvPr>
          <p:cNvGraphicFramePr>
            <a:graphicFrameLocks noChangeAspect="1"/>
          </p:cNvGraphicFramePr>
          <p:nvPr/>
        </p:nvGraphicFramePr>
        <p:xfrm>
          <a:off x="2895600" y="228600"/>
          <a:ext cx="3505200" cy="550863"/>
        </p:xfrm>
        <a:graphic>
          <a:graphicData uri="http://schemas.openxmlformats.org/presentationml/2006/ole">
            <mc:AlternateContent xmlns:mc="http://schemas.openxmlformats.org/markup-compatibility/2006">
              <mc:Choice xmlns:v="urn:schemas-microsoft-com:vml" Requires="v">
                <p:oleObj spid="_x0000_s10248" name="Equation" r:id="rId4" imgW="1777680" imgH="279360" progId="Equation.DSMT4">
                  <p:embed/>
                </p:oleObj>
              </mc:Choice>
              <mc:Fallback>
                <p:oleObj name="Equation" r:id="rId4" imgW="1777680" imgH="27936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228600"/>
                        <a:ext cx="3505200"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36" name="Text Box 12">
            <a:extLst>
              <a:ext uri="{FF2B5EF4-FFF2-40B4-BE49-F238E27FC236}">
                <a16:creationId xmlns:a16="http://schemas.microsoft.com/office/drawing/2014/main" id="{134B3D7D-5171-40DD-8BBA-9AF7F5A975EE}"/>
              </a:ext>
            </a:extLst>
          </p:cNvPr>
          <p:cNvSpPr txBox="1">
            <a:spLocks noChangeArrowheads="1"/>
          </p:cNvSpPr>
          <p:nvPr/>
        </p:nvSpPr>
        <p:spPr bwMode="auto">
          <a:xfrm>
            <a:off x="381000" y="838200"/>
            <a:ext cx="77930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magnitude of the pressure at a fixed time, t, versus distance, x:</a:t>
            </a:r>
          </a:p>
        </p:txBody>
      </p:sp>
      <p:sp>
        <p:nvSpPr>
          <p:cNvPr id="52237" name="Line 13">
            <a:extLst>
              <a:ext uri="{FF2B5EF4-FFF2-40B4-BE49-F238E27FC236}">
                <a16:creationId xmlns:a16="http://schemas.microsoft.com/office/drawing/2014/main" id="{6FD43DE7-68FA-4B5D-B575-8CFC94566C7D}"/>
              </a:ext>
            </a:extLst>
          </p:cNvPr>
          <p:cNvSpPr>
            <a:spLocks noChangeShapeType="1"/>
          </p:cNvSpPr>
          <p:nvPr/>
        </p:nvSpPr>
        <p:spPr bwMode="auto">
          <a:xfrm>
            <a:off x="2209800" y="2133600"/>
            <a:ext cx="5105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38" name="Line 14">
            <a:extLst>
              <a:ext uri="{FF2B5EF4-FFF2-40B4-BE49-F238E27FC236}">
                <a16:creationId xmlns:a16="http://schemas.microsoft.com/office/drawing/2014/main" id="{1CE9C66C-D3E3-4F6F-8691-A676A12ABF59}"/>
              </a:ext>
            </a:extLst>
          </p:cNvPr>
          <p:cNvSpPr>
            <a:spLocks noChangeShapeType="1"/>
          </p:cNvSpPr>
          <p:nvPr/>
        </p:nvSpPr>
        <p:spPr bwMode="auto">
          <a:xfrm flipV="1">
            <a:off x="2209800" y="12954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39" name="Line 15">
            <a:extLst>
              <a:ext uri="{FF2B5EF4-FFF2-40B4-BE49-F238E27FC236}">
                <a16:creationId xmlns:a16="http://schemas.microsoft.com/office/drawing/2014/main" id="{011EA75A-156C-4CE6-B34B-08B9DB2BC284}"/>
              </a:ext>
            </a:extLst>
          </p:cNvPr>
          <p:cNvSpPr>
            <a:spLocks noChangeShapeType="1"/>
          </p:cNvSpPr>
          <p:nvPr/>
        </p:nvSpPr>
        <p:spPr bwMode="auto">
          <a:xfrm>
            <a:off x="5003800" y="2208213"/>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0" name="Line 16">
            <a:extLst>
              <a:ext uri="{FF2B5EF4-FFF2-40B4-BE49-F238E27FC236}">
                <a16:creationId xmlns:a16="http://schemas.microsoft.com/office/drawing/2014/main" id="{772D3764-A22E-4254-9B5C-8E56B3F2E916}"/>
              </a:ext>
            </a:extLst>
          </p:cNvPr>
          <p:cNvSpPr>
            <a:spLocks noChangeShapeType="1"/>
          </p:cNvSpPr>
          <p:nvPr/>
        </p:nvSpPr>
        <p:spPr bwMode="auto">
          <a:xfrm>
            <a:off x="2895600" y="22860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1" name="Line 17">
            <a:extLst>
              <a:ext uri="{FF2B5EF4-FFF2-40B4-BE49-F238E27FC236}">
                <a16:creationId xmlns:a16="http://schemas.microsoft.com/office/drawing/2014/main" id="{CAB721AB-7ECC-45D3-B481-A353A648F6B5}"/>
              </a:ext>
            </a:extLst>
          </p:cNvPr>
          <p:cNvSpPr>
            <a:spLocks noChangeShapeType="1"/>
          </p:cNvSpPr>
          <p:nvPr/>
        </p:nvSpPr>
        <p:spPr bwMode="auto">
          <a:xfrm>
            <a:off x="2895600" y="3124200"/>
            <a:ext cx="2057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2" name="Text Box 18">
            <a:extLst>
              <a:ext uri="{FF2B5EF4-FFF2-40B4-BE49-F238E27FC236}">
                <a16:creationId xmlns:a16="http://schemas.microsoft.com/office/drawing/2014/main" id="{1487D556-9780-4BEB-9CE4-75A8F361611F}"/>
              </a:ext>
            </a:extLst>
          </p:cNvPr>
          <p:cNvSpPr txBox="1">
            <a:spLocks noChangeArrowheads="1"/>
          </p:cNvSpPr>
          <p:nvPr/>
        </p:nvSpPr>
        <p:spPr bwMode="auto">
          <a:xfrm>
            <a:off x="7375525" y="1793875"/>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
        <p:nvSpPr>
          <p:cNvPr id="52243" name="Text Box 19">
            <a:extLst>
              <a:ext uri="{FF2B5EF4-FFF2-40B4-BE49-F238E27FC236}">
                <a16:creationId xmlns:a16="http://schemas.microsoft.com/office/drawing/2014/main" id="{16BDF463-0971-4ECD-A5F4-2D921EE2A304}"/>
              </a:ext>
            </a:extLst>
          </p:cNvPr>
          <p:cNvSpPr txBox="1">
            <a:spLocks noChangeArrowheads="1"/>
          </p:cNvSpPr>
          <p:nvPr/>
        </p:nvSpPr>
        <p:spPr bwMode="auto">
          <a:xfrm>
            <a:off x="3581400" y="3200400"/>
            <a:ext cx="4343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latin typeface="Symbol" panose="05050102010706020507" pitchFamily="18" charset="2"/>
              </a:rPr>
              <a:t>l </a:t>
            </a:r>
            <a:r>
              <a:rPr lang="en-US" altLang="en-US"/>
              <a:t>...  wavelength (length/cycle)</a:t>
            </a:r>
            <a:r>
              <a:rPr lang="en-US" altLang="en-US">
                <a:latin typeface="Symbol" panose="05050102010706020507" pitchFamily="18" charset="2"/>
              </a:rPr>
              <a:t> </a:t>
            </a:r>
          </a:p>
        </p:txBody>
      </p:sp>
      <p:graphicFrame>
        <p:nvGraphicFramePr>
          <p:cNvPr id="52244" name="Object 20">
            <a:extLst>
              <a:ext uri="{FF2B5EF4-FFF2-40B4-BE49-F238E27FC236}">
                <a16:creationId xmlns:a16="http://schemas.microsoft.com/office/drawing/2014/main" id="{6FE2DA5A-8655-4B61-AFC9-9486C5ECE0E3}"/>
              </a:ext>
            </a:extLst>
          </p:cNvPr>
          <p:cNvGraphicFramePr>
            <a:graphicFrameLocks noChangeAspect="1"/>
          </p:cNvGraphicFramePr>
          <p:nvPr/>
        </p:nvGraphicFramePr>
        <p:xfrm>
          <a:off x="2743200" y="3962400"/>
          <a:ext cx="990600" cy="871538"/>
        </p:xfrm>
        <a:graphic>
          <a:graphicData uri="http://schemas.openxmlformats.org/presentationml/2006/ole">
            <mc:AlternateContent xmlns:mc="http://schemas.openxmlformats.org/markup-compatibility/2006">
              <mc:Choice xmlns:v="urn:schemas-microsoft-com:vml" Requires="v">
                <p:oleObj spid="_x0000_s10249" name="Equation" r:id="rId6" imgW="419040" imgH="368280" progId="Equation.DSMT4">
                  <p:embed/>
                </p:oleObj>
              </mc:Choice>
              <mc:Fallback>
                <p:oleObj name="Equation" r:id="rId6" imgW="419040" imgH="368280" progId="Equation.DSMT4">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3962400"/>
                        <a:ext cx="990600" cy="871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45" name="Text Box 21">
            <a:extLst>
              <a:ext uri="{FF2B5EF4-FFF2-40B4-BE49-F238E27FC236}">
                <a16:creationId xmlns:a16="http://schemas.microsoft.com/office/drawing/2014/main" id="{06FBB2FA-F548-4783-B8C4-8900D356A919}"/>
              </a:ext>
            </a:extLst>
          </p:cNvPr>
          <p:cNvSpPr txBox="1">
            <a:spLocks noChangeArrowheads="1"/>
          </p:cNvSpPr>
          <p:nvPr/>
        </p:nvSpPr>
        <p:spPr bwMode="auto">
          <a:xfrm>
            <a:off x="4114800" y="4191000"/>
            <a:ext cx="41560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spatial frequency (cycles/length)</a:t>
            </a:r>
          </a:p>
        </p:txBody>
      </p:sp>
      <p:graphicFrame>
        <p:nvGraphicFramePr>
          <p:cNvPr id="52246" name="Object 22">
            <a:extLst>
              <a:ext uri="{FF2B5EF4-FFF2-40B4-BE49-F238E27FC236}">
                <a16:creationId xmlns:a16="http://schemas.microsoft.com/office/drawing/2014/main" id="{532512EC-5587-4F85-AD21-903EDCCC1024}"/>
              </a:ext>
            </a:extLst>
          </p:cNvPr>
          <p:cNvGraphicFramePr>
            <a:graphicFrameLocks noChangeAspect="1"/>
          </p:cNvGraphicFramePr>
          <p:nvPr/>
        </p:nvGraphicFramePr>
        <p:xfrm>
          <a:off x="2743200" y="5257800"/>
          <a:ext cx="1828800" cy="768350"/>
        </p:xfrm>
        <a:graphic>
          <a:graphicData uri="http://schemas.openxmlformats.org/presentationml/2006/ole">
            <mc:AlternateContent xmlns:mc="http://schemas.openxmlformats.org/markup-compatibility/2006">
              <mc:Choice xmlns:v="urn:schemas-microsoft-com:vml" Requires="v">
                <p:oleObj spid="_x0000_s10250" name="Equation" r:id="rId8" imgW="876240" imgH="368280" progId="Equation.DSMT4">
                  <p:embed/>
                </p:oleObj>
              </mc:Choice>
              <mc:Fallback>
                <p:oleObj name="Equation" r:id="rId8" imgW="876240" imgH="368280" progId="Equation.DSMT4">
                  <p:embed/>
                  <p:pic>
                    <p:nvPicPr>
                      <p:cNvPr id="0" name="Object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43200" y="5257800"/>
                        <a:ext cx="1828800"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47" name="Line 23">
            <a:extLst>
              <a:ext uri="{FF2B5EF4-FFF2-40B4-BE49-F238E27FC236}">
                <a16:creationId xmlns:a16="http://schemas.microsoft.com/office/drawing/2014/main" id="{2EF0BBDE-2A9E-4855-B2C4-B5D581EDDF8C}"/>
              </a:ext>
            </a:extLst>
          </p:cNvPr>
          <p:cNvSpPr>
            <a:spLocks noChangeShapeType="1"/>
          </p:cNvSpPr>
          <p:nvPr/>
        </p:nvSpPr>
        <p:spPr bwMode="auto">
          <a:xfrm flipV="1">
            <a:off x="3429000" y="58674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8" name="Text Box 24">
            <a:extLst>
              <a:ext uri="{FF2B5EF4-FFF2-40B4-BE49-F238E27FC236}">
                <a16:creationId xmlns:a16="http://schemas.microsoft.com/office/drawing/2014/main" id="{B9F000DA-A673-44B6-90AF-2E7EEC8B286F}"/>
              </a:ext>
            </a:extLst>
          </p:cNvPr>
          <p:cNvSpPr txBox="1">
            <a:spLocks noChangeArrowheads="1"/>
          </p:cNvSpPr>
          <p:nvPr/>
        </p:nvSpPr>
        <p:spPr bwMode="auto">
          <a:xfrm>
            <a:off x="2819400" y="6172200"/>
            <a:ext cx="12985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rad/cycle</a:t>
            </a:r>
          </a:p>
        </p:txBody>
      </p:sp>
      <p:sp>
        <p:nvSpPr>
          <p:cNvPr id="52249" name="Text Box 25">
            <a:extLst>
              <a:ext uri="{FF2B5EF4-FFF2-40B4-BE49-F238E27FC236}">
                <a16:creationId xmlns:a16="http://schemas.microsoft.com/office/drawing/2014/main" id="{A5087CC4-381C-4C01-AADF-5E345731B005}"/>
              </a:ext>
            </a:extLst>
          </p:cNvPr>
          <p:cNvSpPr txBox="1">
            <a:spLocks noChangeArrowheads="1"/>
          </p:cNvSpPr>
          <p:nvPr/>
        </p:nvSpPr>
        <p:spPr bwMode="auto">
          <a:xfrm>
            <a:off x="4784725" y="5375275"/>
            <a:ext cx="36258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spatial circular frequency</a:t>
            </a:r>
          </a:p>
          <a:p>
            <a:r>
              <a:rPr lang="en-US" altLang="en-US"/>
              <a:t>(wave number)  (rad/length)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4" name="Group 4">
            <a:extLst>
              <a:ext uri="{FF2B5EF4-FFF2-40B4-BE49-F238E27FC236}">
                <a16:creationId xmlns:a16="http://schemas.microsoft.com/office/drawing/2014/main" id="{478311F6-D106-47FD-BD8F-0E0359E74E0B}"/>
              </a:ext>
            </a:extLst>
          </p:cNvPr>
          <p:cNvGrpSpPr>
            <a:grpSpLocks/>
          </p:cNvGrpSpPr>
          <p:nvPr/>
        </p:nvGrpSpPr>
        <p:grpSpPr bwMode="auto">
          <a:xfrm>
            <a:off x="2209800" y="1676400"/>
            <a:ext cx="4722813" cy="1662113"/>
            <a:chOff x="929" y="2833"/>
            <a:chExt cx="2975" cy="1047"/>
          </a:xfrm>
        </p:grpSpPr>
        <p:grpSp>
          <p:nvGrpSpPr>
            <p:cNvPr id="51205" name="Group 5">
              <a:extLst>
                <a:ext uri="{FF2B5EF4-FFF2-40B4-BE49-F238E27FC236}">
                  <a16:creationId xmlns:a16="http://schemas.microsoft.com/office/drawing/2014/main" id="{D8AB1C80-CB98-46E5-B605-B1A2B5851606}"/>
                </a:ext>
              </a:extLst>
            </p:cNvPr>
            <p:cNvGrpSpPr>
              <a:grpSpLocks/>
            </p:cNvGrpSpPr>
            <p:nvPr/>
          </p:nvGrpSpPr>
          <p:grpSpPr bwMode="auto">
            <a:xfrm>
              <a:off x="1765" y="2837"/>
              <a:ext cx="1315" cy="1043"/>
              <a:chOff x="1706" y="1216"/>
              <a:chExt cx="2461" cy="1818"/>
            </a:xfrm>
          </p:grpSpPr>
          <p:sp>
            <p:nvSpPr>
              <p:cNvPr id="51206" name="Rectangle 6">
                <a:extLst>
                  <a:ext uri="{FF2B5EF4-FFF2-40B4-BE49-F238E27FC236}">
                    <a16:creationId xmlns:a16="http://schemas.microsoft.com/office/drawing/2014/main" id="{0A50DC40-946A-43C5-A8D0-BCFB5ED8C4FE}"/>
                  </a:ext>
                </a:extLst>
              </p:cNvPr>
              <p:cNvSpPr>
                <a:spLocks noChangeArrowheads="1"/>
              </p:cNvSpPr>
              <p:nvPr/>
            </p:nvSpPr>
            <p:spPr bwMode="auto">
              <a:xfrm>
                <a:off x="1706" y="1216"/>
                <a:ext cx="2461" cy="1818"/>
              </a:xfrm>
              <a:prstGeom prst="rect">
                <a:avLst/>
              </a:prstGeom>
              <a:noFill/>
              <a:ln w="28575">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07" name="Freeform 7">
                <a:extLst>
                  <a:ext uri="{FF2B5EF4-FFF2-40B4-BE49-F238E27FC236}">
                    <a16:creationId xmlns:a16="http://schemas.microsoft.com/office/drawing/2014/main" id="{220DC6B3-4051-4245-B883-8B8E319936DE}"/>
                  </a:ext>
                </a:extLst>
              </p:cNvPr>
              <p:cNvSpPr>
                <a:spLocks/>
              </p:cNvSpPr>
              <p:nvPr/>
            </p:nvSpPr>
            <p:spPr bwMode="auto">
              <a:xfrm>
                <a:off x="1706" y="1216"/>
                <a:ext cx="1565" cy="1812"/>
              </a:xfrm>
              <a:custGeom>
                <a:avLst/>
                <a:gdLst>
                  <a:gd name="T0" fmla="*/ 23 w 1565"/>
                  <a:gd name="T1" fmla="*/ 0 h 1812"/>
                  <a:gd name="T2" fmla="*/ 57 w 1565"/>
                  <a:gd name="T3" fmla="*/ 11 h 1812"/>
                  <a:gd name="T4" fmla="*/ 96 w 1565"/>
                  <a:gd name="T5" fmla="*/ 27 h 1812"/>
                  <a:gd name="T6" fmla="*/ 130 w 1565"/>
                  <a:gd name="T7" fmla="*/ 53 h 1812"/>
                  <a:gd name="T8" fmla="*/ 170 w 1565"/>
                  <a:gd name="T9" fmla="*/ 85 h 1812"/>
                  <a:gd name="T10" fmla="*/ 210 w 1565"/>
                  <a:gd name="T11" fmla="*/ 128 h 1812"/>
                  <a:gd name="T12" fmla="*/ 244 w 1565"/>
                  <a:gd name="T13" fmla="*/ 170 h 1812"/>
                  <a:gd name="T14" fmla="*/ 283 w 1565"/>
                  <a:gd name="T15" fmla="*/ 229 h 1812"/>
                  <a:gd name="T16" fmla="*/ 317 w 1565"/>
                  <a:gd name="T17" fmla="*/ 287 h 1812"/>
                  <a:gd name="T18" fmla="*/ 357 w 1565"/>
                  <a:gd name="T19" fmla="*/ 351 h 1812"/>
                  <a:gd name="T20" fmla="*/ 391 w 1565"/>
                  <a:gd name="T21" fmla="*/ 425 h 1812"/>
                  <a:gd name="T22" fmla="*/ 431 w 1565"/>
                  <a:gd name="T23" fmla="*/ 500 h 1812"/>
                  <a:gd name="T24" fmla="*/ 465 w 1565"/>
                  <a:gd name="T25" fmla="*/ 579 h 1812"/>
                  <a:gd name="T26" fmla="*/ 504 w 1565"/>
                  <a:gd name="T27" fmla="*/ 659 h 1812"/>
                  <a:gd name="T28" fmla="*/ 539 w 1565"/>
                  <a:gd name="T29" fmla="*/ 744 h 1812"/>
                  <a:gd name="T30" fmla="*/ 578 w 1565"/>
                  <a:gd name="T31" fmla="*/ 829 h 1812"/>
                  <a:gd name="T32" fmla="*/ 618 w 1565"/>
                  <a:gd name="T33" fmla="*/ 914 h 1812"/>
                  <a:gd name="T34" fmla="*/ 652 w 1565"/>
                  <a:gd name="T35" fmla="*/ 999 h 1812"/>
                  <a:gd name="T36" fmla="*/ 692 w 1565"/>
                  <a:gd name="T37" fmla="*/ 1084 h 1812"/>
                  <a:gd name="T38" fmla="*/ 726 w 1565"/>
                  <a:gd name="T39" fmla="*/ 1169 h 1812"/>
                  <a:gd name="T40" fmla="*/ 765 w 1565"/>
                  <a:gd name="T41" fmla="*/ 1249 h 1812"/>
                  <a:gd name="T42" fmla="*/ 799 w 1565"/>
                  <a:gd name="T43" fmla="*/ 1329 h 1812"/>
                  <a:gd name="T44" fmla="*/ 839 w 1565"/>
                  <a:gd name="T45" fmla="*/ 1403 h 1812"/>
                  <a:gd name="T46" fmla="*/ 873 w 1565"/>
                  <a:gd name="T47" fmla="*/ 1472 h 1812"/>
                  <a:gd name="T48" fmla="*/ 913 w 1565"/>
                  <a:gd name="T49" fmla="*/ 1536 h 1812"/>
                  <a:gd name="T50" fmla="*/ 947 w 1565"/>
                  <a:gd name="T51" fmla="*/ 1594 h 1812"/>
                  <a:gd name="T52" fmla="*/ 986 w 1565"/>
                  <a:gd name="T53" fmla="*/ 1647 h 1812"/>
                  <a:gd name="T54" fmla="*/ 1026 w 1565"/>
                  <a:gd name="T55" fmla="*/ 1695 h 1812"/>
                  <a:gd name="T56" fmla="*/ 1060 w 1565"/>
                  <a:gd name="T57" fmla="*/ 1733 h 1812"/>
                  <a:gd name="T58" fmla="*/ 1100 w 1565"/>
                  <a:gd name="T59" fmla="*/ 1764 h 1812"/>
                  <a:gd name="T60" fmla="*/ 1134 w 1565"/>
                  <a:gd name="T61" fmla="*/ 1791 h 1812"/>
                  <a:gd name="T62" fmla="*/ 1174 w 1565"/>
                  <a:gd name="T63" fmla="*/ 1807 h 1812"/>
                  <a:gd name="T64" fmla="*/ 1208 w 1565"/>
                  <a:gd name="T65" fmla="*/ 1812 h 1812"/>
                  <a:gd name="T66" fmla="*/ 1247 w 1565"/>
                  <a:gd name="T67" fmla="*/ 1812 h 1812"/>
                  <a:gd name="T68" fmla="*/ 1281 w 1565"/>
                  <a:gd name="T69" fmla="*/ 1807 h 1812"/>
                  <a:gd name="T70" fmla="*/ 1321 w 1565"/>
                  <a:gd name="T71" fmla="*/ 1791 h 1812"/>
                  <a:gd name="T72" fmla="*/ 1355 w 1565"/>
                  <a:gd name="T73" fmla="*/ 1764 h 1812"/>
                  <a:gd name="T74" fmla="*/ 1395 w 1565"/>
                  <a:gd name="T75" fmla="*/ 1733 h 1812"/>
                  <a:gd name="T76" fmla="*/ 1429 w 1565"/>
                  <a:gd name="T77" fmla="*/ 1695 h 1812"/>
                  <a:gd name="T78" fmla="*/ 1468 w 1565"/>
                  <a:gd name="T79" fmla="*/ 1647 h 1812"/>
                  <a:gd name="T80" fmla="*/ 1508 w 1565"/>
                  <a:gd name="T81" fmla="*/ 1594 h 1812"/>
                  <a:gd name="T82" fmla="*/ 1542 w 1565"/>
                  <a:gd name="T83" fmla="*/ 153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5" h="1812">
                    <a:moveTo>
                      <a:pt x="0" y="0"/>
                    </a:moveTo>
                    <a:lnTo>
                      <a:pt x="11" y="0"/>
                    </a:lnTo>
                    <a:lnTo>
                      <a:pt x="23" y="0"/>
                    </a:lnTo>
                    <a:lnTo>
                      <a:pt x="34" y="0"/>
                    </a:lnTo>
                    <a:lnTo>
                      <a:pt x="45" y="5"/>
                    </a:lnTo>
                    <a:lnTo>
                      <a:pt x="57" y="11"/>
                    </a:lnTo>
                    <a:lnTo>
                      <a:pt x="74" y="16"/>
                    </a:lnTo>
                    <a:lnTo>
                      <a:pt x="85" y="21"/>
                    </a:lnTo>
                    <a:lnTo>
                      <a:pt x="96" y="27"/>
                    </a:lnTo>
                    <a:lnTo>
                      <a:pt x="108" y="32"/>
                    </a:lnTo>
                    <a:lnTo>
                      <a:pt x="119" y="43"/>
                    </a:lnTo>
                    <a:lnTo>
                      <a:pt x="130" y="53"/>
                    </a:lnTo>
                    <a:lnTo>
                      <a:pt x="147" y="64"/>
                    </a:lnTo>
                    <a:lnTo>
                      <a:pt x="159" y="74"/>
                    </a:lnTo>
                    <a:lnTo>
                      <a:pt x="170" y="85"/>
                    </a:lnTo>
                    <a:lnTo>
                      <a:pt x="181" y="96"/>
                    </a:lnTo>
                    <a:lnTo>
                      <a:pt x="193" y="112"/>
                    </a:lnTo>
                    <a:lnTo>
                      <a:pt x="210" y="128"/>
                    </a:lnTo>
                    <a:lnTo>
                      <a:pt x="221" y="138"/>
                    </a:lnTo>
                    <a:lnTo>
                      <a:pt x="232" y="154"/>
                    </a:lnTo>
                    <a:lnTo>
                      <a:pt x="244" y="170"/>
                    </a:lnTo>
                    <a:lnTo>
                      <a:pt x="255" y="191"/>
                    </a:lnTo>
                    <a:lnTo>
                      <a:pt x="266" y="207"/>
                    </a:lnTo>
                    <a:lnTo>
                      <a:pt x="283" y="229"/>
                    </a:lnTo>
                    <a:lnTo>
                      <a:pt x="295" y="245"/>
                    </a:lnTo>
                    <a:lnTo>
                      <a:pt x="306" y="266"/>
                    </a:lnTo>
                    <a:lnTo>
                      <a:pt x="317" y="287"/>
                    </a:lnTo>
                    <a:lnTo>
                      <a:pt x="329" y="308"/>
                    </a:lnTo>
                    <a:lnTo>
                      <a:pt x="346" y="330"/>
                    </a:lnTo>
                    <a:lnTo>
                      <a:pt x="357" y="351"/>
                    </a:lnTo>
                    <a:lnTo>
                      <a:pt x="368" y="377"/>
                    </a:lnTo>
                    <a:lnTo>
                      <a:pt x="380" y="399"/>
                    </a:lnTo>
                    <a:lnTo>
                      <a:pt x="391" y="425"/>
                    </a:lnTo>
                    <a:lnTo>
                      <a:pt x="402" y="446"/>
                    </a:lnTo>
                    <a:lnTo>
                      <a:pt x="419" y="473"/>
                    </a:lnTo>
                    <a:lnTo>
                      <a:pt x="431" y="500"/>
                    </a:lnTo>
                    <a:lnTo>
                      <a:pt x="442" y="526"/>
                    </a:lnTo>
                    <a:lnTo>
                      <a:pt x="453" y="553"/>
                    </a:lnTo>
                    <a:lnTo>
                      <a:pt x="465" y="579"/>
                    </a:lnTo>
                    <a:lnTo>
                      <a:pt x="482" y="606"/>
                    </a:lnTo>
                    <a:lnTo>
                      <a:pt x="493" y="632"/>
                    </a:lnTo>
                    <a:lnTo>
                      <a:pt x="504" y="659"/>
                    </a:lnTo>
                    <a:lnTo>
                      <a:pt x="516" y="686"/>
                    </a:lnTo>
                    <a:lnTo>
                      <a:pt x="527" y="712"/>
                    </a:lnTo>
                    <a:lnTo>
                      <a:pt x="539" y="744"/>
                    </a:lnTo>
                    <a:lnTo>
                      <a:pt x="556" y="771"/>
                    </a:lnTo>
                    <a:lnTo>
                      <a:pt x="567" y="797"/>
                    </a:lnTo>
                    <a:lnTo>
                      <a:pt x="578" y="829"/>
                    </a:lnTo>
                    <a:lnTo>
                      <a:pt x="590" y="856"/>
                    </a:lnTo>
                    <a:lnTo>
                      <a:pt x="601" y="882"/>
                    </a:lnTo>
                    <a:lnTo>
                      <a:pt x="618" y="914"/>
                    </a:lnTo>
                    <a:lnTo>
                      <a:pt x="629" y="941"/>
                    </a:lnTo>
                    <a:lnTo>
                      <a:pt x="641" y="973"/>
                    </a:lnTo>
                    <a:lnTo>
                      <a:pt x="652" y="999"/>
                    </a:lnTo>
                    <a:lnTo>
                      <a:pt x="663" y="1026"/>
                    </a:lnTo>
                    <a:lnTo>
                      <a:pt x="675" y="1058"/>
                    </a:lnTo>
                    <a:lnTo>
                      <a:pt x="692" y="1084"/>
                    </a:lnTo>
                    <a:lnTo>
                      <a:pt x="703" y="1111"/>
                    </a:lnTo>
                    <a:lnTo>
                      <a:pt x="714" y="1143"/>
                    </a:lnTo>
                    <a:lnTo>
                      <a:pt x="726" y="1169"/>
                    </a:lnTo>
                    <a:lnTo>
                      <a:pt x="737" y="1196"/>
                    </a:lnTo>
                    <a:lnTo>
                      <a:pt x="754" y="1222"/>
                    </a:lnTo>
                    <a:lnTo>
                      <a:pt x="765" y="1249"/>
                    </a:lnTo>
                    <a:lnTo>
                      <a:pt x="777" y="1275"/>
                    </a:lnTo>
                    <a:lnTo>
                      <a:pt x="788" y="1302"/>
                    </a:lnTo>
                    <a:lnTo>
                      <a:pt x="799" y="1329"/>
                    </a:lnTo>
                    <a:lnTo>
                      <a:pt x="811" y="1350"/>
                    </a:lnTo>
                    <a:lnTo>
                      <a:pt x="828" y="1376"/>
                    </a:lnTo>
                    <a:lnTo>
                      <a:pt x="839" y="1403"/>
                    </a:lnTo>
                    <a:lnTo>
                      <a:pt x="850" y="1424"/>
                    </a:lnTo>
                    <a:lnTo>
                      <a:pt x="862" y="1451"/>
                    </a:lnTo>
                    <a:lnTo>
                      <a:pt x="873" y="1472"/>
                    </a:lnTo>
                    <a:lnTo>
                      <a:pt x="890" y="1493"/>
                    </a:lnTo>
                    <a:lnTo>
                      <a:pt x="901" y="1515"/>
                    </a:lnTo>
                    <a:lnTo>
                      <a:pt x="913" y="1536"/>
                    </a:lnTo>
                    <a:lnTo>
                      <a:pt x="924" y="1557"/>
                    </a:lnTo>
                    <a:lnTo>
                      <a:pt x="935" y="1578"/>
                    </a:lnTo>
                    <a:lnTo>
                      <a:pt x="947" y="1594"/>
                    </a:lnTo>
                    <a:lnTo>
                      <a:pt x="964" y="1616"/>
                    </a:lnTo>
                    <a:lnTo>
                      <a:pt x="975" y="1632"/>
                    </a:lnTo>
                    <a:lnTo>
                      <a:pt x="986" y="1647"/>
                    </a:lnTo>
                    <a:lnTo>
                      <a:pt x="998" y="1663"/>
                    </a:lnTo>
                    <a:lnTo>
                      <a:pt x="1009" y="1679"/>
                    </a:lnTo>
                    <a:lnTo>
                      <a:pt x="1026" y="1695"/>
                    </a:lnTo>
                    <a:lnTo>
                      <a:pt x="1037" y="1706"/>
                    </a:lnTo>
                    <a:lnTo>
                      <a:pt x="1049" y="1722"/>
                    </a:lnTo>
                    <a:lnTo>
                      <a:pt x="1060" y="1733"/>
                    </a:lnTo>
                    <a:lnTo>
                      <a:pt x="1071" y="1743"/>
                    </a:lnTo>
                    <a:lnTo>
                      <a:pt x="1083" y="1754"/>
                    </a:lnTo>
                    <a:lnTo>
                      <a:pt x="1100" y="1764"/>
                    </a:lnTo>
                    <a:lnTo>
                      <a:pt x="1111" y="1775"/>
                    </a:lnTo>
                    <a:lnTo>
                      <a:pt x="1122" y="1780"/>
                    </a:lnTo>
                    <a:lnTo>
                      <a:pt x="1134" y="1791"/>
                    </a:lnTo>
                    <a:lnTo>
                      <a:pt x="1145" y="1796"/>
                    </a:lnTo>
                    <a:lnTo>
                      <a:pt x="1162" y="1802"/>
                    </a:lnTo>
                    <a:lnTo>
                      <a:pt x="1174" y="1807"/>
                    </a:lnTo>
                    <a:lnTo>
                      <a:pt x="1185" y="1807"/>
                    </a:lnTo>
                    <a:lnTo>
                      <a:pt x="1196" y="1812"/>
                    </a:lnTo>
                    <a:lnTo>
                      <a:pt x="1208" y="1812"/>
                    </a:lnTo>
                    <a:lnTo>
                      <a:pt x="1219" y="1812"/>
                    </a:lnTo>
                    <a:lnTo>
                      <a:pt x="1236" y="1812"/>
                    </a:lnTo>
                    <a:lnTo>
                      <a:pt x="1247" y="1812"/>
                    </a:lnTo>
                    <a:lnTo>
                      <a:pt x="1259" y="1812"/>
                    </a:lnTo>
                    <a:lnTo>
                      <a:pt x="1270" y="1807"/>
                    </a:lnTo>
                    <a:lnTo>
                      <a:pt x="1281" y="1807"/>
                    </a:lnTo>
                    <a:lnTo>
                      <a:pt x="1293" y="1802"/>
                    </a:lnTo>
                    <a:lnTo>
                      <a:pt x="1310" y="1796"/>
                    </a:lnTo>
                    <a:lnTo>
                      <a:pt x="1321" y="1791"/>
                    </a:lnTo>
                    <a:lnTo>
                      <a:pt x="1332" y="1780"/>
                    </a:lnTo>
                    <a:lnTo>
                      <a:pt x="1344" y="1775"/>
                    </a:lnTo>
                    <a:lnTo>
                      <a:pt x="1355" y="1764"/>
                    </a:lnTo>
                    <a:lnTo>
                      <a:pt x="1372" y="1754"/>
                    </a:lnTo>
                    <a:lnTo>
                      <a:pt x="1383" y="1743"/>
                    </a:lnTo>
                    <a:lnTo>
                      <a:pt x="1395" y="1733"/>
                    </a:lnTo>
                    <a:lnTo>
                      <a:pt x="1406" y="1722"/>
                    </a:lnTo>
                    <a:lnTo>
                      <a:pt x="1417" y="1706"/>
                    </a:lnTo>
                    <a:lnTo>
                      <a:pt x="1429" y="1695"/>
                    </a:lnTo>
                    <a:lnTo>
                      <a:pt x="1446" y="1679"/>
                    </a:lnTo>
                    <a:lnTo>
                      <a:pt x="1457" y="1663"/>
                    </a:lnTo>
                    <a:lnTo>
                      <a:pt x="1468" y="1647"/>
                    </a:lnTo>
                    <a:lnTo>
                      <a:pt x="1480" y="1632"/>
                    </a:lnTo>
                    <a:lnTo>
                      <a:pt x="1491" y="1616"/>
                    </a:lnTo>
                    <a:lnTo>
                      <a:pt x="1508" y="1594"/>
                    </a:lnTo>
                    <a:lnTo>
                      <a:pt x="1519" y="1578"/>
                    </a:lnTo>
                    <a:lnTo>
                      <a:pt x="1531" y="1557"/>
                    </a:lnTo>
                    <a:lnTo>
                      <a:pt x="1542" y="1536"/>
                    </a:lnTo>
                    <a:lnTo>
                      <a:pt x="1553" y="1515"/>
                    </a:lnTo>
                    <a:lnTo>
                      <a:pt x="1565" y="149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08" name="Freeform 8">
                <a:extLst>
                  <a:ext uri="{FF2B5EF4-FFF2-40B4-BE49-F238E27FC236}">
                    <a16:creationId xmlns:a16="http://schemas.microsoft.com/office/drawing/2014/main" id="{833592EC-CE7B-444F-A35C-47CF676CB889}"/>
                  </a:ext>
                </a:extLst>
              </p:cNvPr>
              <p:cNvSpPr>
                <a:spLocks/>
              </p:cNvSpPr>
              <p:nvPr/>
            </p:nvSpPr>
            <p:spPr bwMode="auto">
              <a:xfrm>
                <a:off x="3271" y="1216"/>
                <a:ext cx="896" cy="1493"/>
              </a:xfrm>
              <a:custGeom>
                <a:avLst/>
                <a:gdLst>
                  <a:gd name="T0" fmla="*/ 17 w 896"/>
                  <a:gd name="T1" fmla="*/ 1472 h 1493"/>
                  <a:gd name="T2" fmla="*/ 39 w 896"/>
                  <a:gd name="T3" fmla="*/ 1424 h 1493"/>
                  <a:gd name="T4" fmla="*/ 62 w 896"/>
                  <a:gd name="T5" fmla="*/ 1376 h 1493"/>
                  <a:gd name="T6" fmla="*/ 90 w 896"/>
                  <a:gd name="T7" fmla="*/ 1329 h 1493"/>
                  <a:gd name="T8" fmla="*/ 113 w 896"/>
                  <a:gd name="T9" fmla="*/ 1275 h 1493"/>
                  <a:gd name="T10" fmla="*/ 136 w 896"/>
                  <a:gd name="T11" fmla="*/ 1222 h 1493"/>
                  <a:gd name="T12" fmla="*/ 164 w 896"/>
                  <a:gd name="T13" fmla="*/ 1169 h 1493"/>
                  <a:gd name="T14" fmla="*/ 187 w 896"/>
                  <a:gd name="T15" fmla="*/ 1111 h 1493"/>
                  <a:gd name="T16" fmla="*/ 215 w 896"/>
                  <a:gd name="T17" fmla="*/ 1058 h 1493"/>
                  <a:gd name="T18" fmla="*/ 238 w 896"/>
                  <a:gd name="T19" fmla="*/ 999 h 1493"/>
                  <a:gd name="T20" fmla="*/ 261 w 896"/>
                  <a:gd name="T21" fmla="*/ 941 h 1493"/>
                  <a:gd name="T22" fmla="*/ 289 w 896"/>
                  <a:gd name="T23" fmla="*/ 882 h 1493"/>
                  <a:gd name="T24" fmla="*/ 312 w 896"/>
                  <a:gd name="T25" fmla="*/ 829 h 1493"/>
                  <a:gd name="T26" fmla="*/ 334 w 896"/>
                  <a:gd name="T27" fmla="*/ 771 h 1493"/>
                  <a:gd name="T28" fmla="*/ 363 w 896"/>
                  <a:gd name="T29" fmla="*/ 712 h 1493"/>
                  <a:gd name="T30" fmla="*/ 385 w 896"/>
                  <a:gd name="T31" fmla="*/ 659 h 1493"/>
                  <a:gd name="T32" fmla="*/ 408 w 896"/>
                  <a:gd name="T33" fmla="*/ 606 h 1493"/>
                  <a:gd name="T34" fmla="*/ 436 w 896"/>
                  <a:gd name="T35" fmla="*/ 553 h 1493"/>
                  <a:gd name="T36" fmla="*/ 459 w 896"/>
                  <a:gd name="T37" fmla="*/ 500 h 1493"/>
                  <a:gd name="T38" fmla="*/ 487 w 896"/>
                  <a:gd name="T39" fmla="*/ 446 h 1493"/>
                  <a:gd name="T40" fmla="*/ 510 w 896"/>
                  <a:gd name="T41" fmla="*/ 399 h 1493"/>
                  <a:gd name="T42" fmla="*/ 533 w 896"/>
                  <a:gd name="T43" fmla="*/ 351 h 1493"/>
                  <a:gd name="T44" fmla="*/ 561 w 896"/>
                  <a:gd name="T45" fmla="*/ 308 h 1493"/>
                  <a:gd name="T46" fmla="*/ 584 w 896"/>
                  <a:gd name="T47" fmla="*/ 266 h 1493"/>
                  <a:gd name="T48" fmla="*/ 606 w 896"/>
                  <a:gd name="T49" fmla="*/ 229 h 1493"/>
                  <a:gd name="T50" fmla="*/ 635 w 896"/>
                  <a:gd name="T51" fmla="*/ 191 h 1493"/>
                  <a:gd name="T52" fmla="*/ 657 w 896"/>
                  <a:gd name="T53" fmla="*/ 154 h 1493"/>
                  <a:gd name="T54" fmla="*/ 680 w 896"/>
                  <a:gd name="T55" fmla="*/ 128 h 1493"/>
                  <a:gd name="T56" fmla="*/ 708 w 896"/>
                  <a:gd name="T57" fmla="*/ 96 h 1493"/>
                  <a:gd name="T58" fmla="*/ 731 w 896"/>
                  <a:gd name="T59" fmla="*/ 74 h 1493"/>
                  <a:gd name="T60" fmla="*/ 759 w 896"/>
                  <a:gd name="T61" fmla="*/ 53 h 1493"/>
                  <a:gd name="T62" fmla="*/ 782 w 896"/>
                  <a:gd name="T63" fmla="*/ 32 h 1493"/>
                  <a:gd name="T64" fmla="*/ 805 w 896"/>
                  <a:gd name="T65" fmla="*/ 21 h 1493"/>
                  <a:gd name="T66" fmla="*/ 833 w 896"/>
                  <a:gd name="T67" fmla="*/ 11 h 1493"/>
                  <a:gd name="T68" fmla="*/ 856 w 896"/>
                  <a:gd name="T69" fmla="*/ 0 h 1493"/>
                  <a:gd name="T70" fmla="*/ 879 w 896"/>
                  <a:gd name="T71" fmla="*/ 0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6" h="1493">
                    <a:moveTo>
                      <a:pt x="0" y="1493"/>
                    </a:moveTo>
                    <a:lnTo>
                      <a:pt x="17" y="1472"/>
                    </a:lnTo>
                    <a:lnTo>
                      <a:pt x="28" y="1451"/>
                    </a:lnTo>
                    <a:lnTo>
                      <a:pt x="39" y="1424"/>
                    </a:lnTo>
                    <a:lnTo>
                      <a:pt x="51" y="1403"/>
                    </a:lnTo>
                    <a:lnTo>
                      <a:pt x="62" y="1376"/>
                    </a:lnTo>
                    <a:lnTo>
                      <a:pt x="79" y="1350"/>
                    </a:lnTo>
                    <a:lnTo>
                      <a:pt x="90" y="1329"/>
                    </a:lnTo>
                    <a:lnTo>
                      <a:pt x="102" y="1302"/>
                    </a:lnTo>
                    <a:lnTo>
                      <a:pt x="113" y="1275"/>
                    </a:lnTo>
                    <a:lnTo>
                      <a:pt x="124" y="1249"/>
                    </a:lnTo>
                    <a:lnTo>
                      <a:pt x="136" y="1222"/>
                    </a:lnTo>
                    <a:lnTo>
                      <a:pt x="153" y="1196"/>
                    </a:lnTo>
                    <a:lnTo>
                      <a:pt x="164" y="1169"/>
                    </a:lnTo>
                    <a:lnTo>
                      <a:pt x="175" y="1143"/>
                    </a:lnTo>
                    <a:lnTo>
                      <a:pt x="187" y="1111"/>
                    </a:lnTo>
                    <a:lnTo>
                      <a:pt x="198" y="1084"/>
                    </a:lnTo>
                    <a:lnTo>
                      <a:pt x="215" y="1058"/>
                    </a:lnTo>
                    <a:lnTo>
                      <a:pt x="226" y="1026"/>
                    </a:lnTo>
                    <a:lnTo>
                      <a:pt x="238" y="999"/>
                    </a:lnTo>
                    <a:lnTo>
                      <a:pt x="249" y="973"/>
                    </a:lnTo>
                    <a:lnTo>
                      <a:pt x="261" y="941"/>
                    </a:lnTo>
                    <a:lnTo>
                      <a:pt x="272" y="914"/>
                    </a:lnTo>
                    <a:lnTo>
                      <a:pt x="289" y="882"/>
                    </a:lnTo>
                    <a:lnTo>
                      <a:pt x="300" y="856"/>
                    </a:lnTo>
                    <a:lnTo>
                      <a:pt x="312" y="829"/>
                    </a:lnTo>
                    <a:lnTo>
                      <a:pt x="323" y="797"/>
                    </a:lnTo>
                    <a:lnTo>
                      <a:pt x="334" y="771"/>
                    </a:lnTo>
                    <a:lnTo>
                      <a:pt x="351" y="744"/>
                    </a:lnTo>
                    <a:lnTo>
                      <a:pt x="363" y="712"/>
                    </a:lnTo>
                    <a:lnTo>
                      <a:pt x="374" y="686"/>
                    </a:lnTo>
                    <a:lnTo>
                      <a:pt x="385" y="659"/>
                    </a:lnTo>
                    <a:lnTo>
                      <a:pt x="397" y="632"/>
                    </a:lnTo>
                    <a:lnTo>
                      <a:pt x="408" y="606"/>
                    </a:lnTo>
                    <a:lnTo>
                      <a:pt x="425" y="579"/>
                    </a:lnTo>
                    <a:lnTo>
                      <a:pt x="436" y="553"/>
                    </a:lnTo>
                    <a:lnTo>
                      <a:pt x="448" y="526"/>
                    </a:lnTo>
                    <a:lnTo>
                      <a:pt x="459" y="500"/>
                    </a:lnTo>
                    <a:lnTo>
                      <a:pt x="470" y="473"/>
                    </a:lnTo>
                    <a:lnTo>
                      <a:pt x="487" y="446"/>
                    </a:lnTo>
                    <a:lnTo>
                      <a:pt x="499" y="425"/>
                    </a:lnTo>
                    <a:lnTo>
                      <a:pt x="510" y="399"/>
                    </a:lnTo>
                    <a:lnTo>
                      <a:pt x="521" y="377"/>
                    </a:lnTo>
                    <a:lnTo>
                      <a:pt x="533" y="351"/>
                    </a:lnTo>
                    <a:lnTo>
                      <a:pt x="544" y="330"/>
                    </a:lnTo>
                    <a:lnTo>
                      <a:pt x="561" y="308"/>
                    </a:lnTo>
                    <a:lnTo>
                      <a:pt x="572" y="287"/>
                    </a:lnTo>
                    <a:lnTo>
                      <a:pt x="584" y="266"/>
                    </a:lnTo>
                    <a:lnTo>
                      <a:pt x="595" y="245"/>
                    </a:lnTo>
                    <a:lnTo>
                      <a:pt x="606" y="229"/>
                    </a:lnTo>
                    <a:lnTo>
                      <a:pt x="623" y="207"/>
                    </a:lnTo>
                    <a:lnTo>
                      <a:pt x="635" y="191"/>
                    </a:lnTo>
                    <a:lnTo>
                      <a:pt x="646" y="170"/>
                    </a:lnTo>
                    <a:lnTo>
                      <a:pt x="657" y="154"/>
                    </a:lnTo>
                    <a:lnTo>
                      <a:pt x="669" y="138"/>
                    </a:lnTo>
                    <a:lnTo>
                      <a:pt x="680" y="128"/>
                    </a:lnTo>
                    <a:lnTo>
                      <a:pt x="697" y="112"/>
                    </a:lnTo>
                    <a:lnTo>
                      <a:pt x="708" y="96"/>
                    </a:lnTo>
                    <a:lnTo>
                      <a:pt x="720" y="85"/>
                    </a:lnTo>
                    <a:lnTo>
                      <a:pt x="731" y="74"/>
                    </a:lnTo>
                    <a:lnTo>
                      <a:pt x="742" y="64"/>
                    </a:lnTo>
                    <a:lnTo>
                      <a:pt x="759" y="53"/>
                    </a:lnTo>
                    <a:lnTo>
                      <a:pt x="771" y="43"/>
                    </a:lnTo>
                    <a:lnTo>
                      <a:pt x="782" y="32"/>
                    </a:lnTo>
                    <a:lnTo>
                      <a:pt x="793" y="27"/>
                    </a:lnTo>
                    <a:lnTo>
                      <a:pt x="805" y="21"/>
                    </a:lnTo>
                    <a:lnTo>
                      <a:pt x="816" y="16"/>
                    </a:lnTo>
                    <a:lnTo>
                      <a:pt x="833" y="11"/>
                    </a:lnTo>
                    <a:lnTo>
                      <a:pt x="844" y="5"/>
                    </a:lnTo>
                    <a:lnTo>
                      <a:pt x="856" y="0"/>
                    </a:lnTo>
                    <a:lnTo>
                      <a:pt x="867" y="0"/>
                    </a:lnTo>
                    <a:lnTo>
                      <a:pt x="879" y="0"/>
                    </a:lnTo>
                    <a:lnTo>
                      <a:pt x="896" y="0"/>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51209" name="Freeform 9">
              <a:extLst>
                <a:ext uri="{FF2B5EF4-FFF2-40B4-BE49-F238E27FC236}">
                  <a16:creationId xmlns:a16="http://schemas.microsoft.com/office/drawing/2014/main" id="{586C22CD-001E-4C9E-85C7-B61998C4AD71}"/>
                </a:ext>
              </a:extLst>
            </p:cNvPr>
            <p:cNvSpPr>
              <a:spLocks/>
            </p:cNvSpPr>
            <p:nvPr/>
          </p:nvSpPr>
          <p:spPr bwMode="auto">
            <a:xfrm>
              <a:off x="3067" y="2833"/>
              <a:ext cx="837" cy="1039"/>
            </a:xfrm>
            <a:custGeom>
              <a:avLst/>
              <a:gdLst>
                <a:gd name="T0" fmla="*/ 23 w 1565"/>
                <a:gd name="T1" fmla="*/ 0 h 1812"/>
                <a:gd name="T2" fmla="*/ 57 w 1565"/>
                <a:gd name="T3" fmla="*/ 11 h 1812"/>
                <a:gd name="T4" fmla="*/ 96 w 1565"/>
                <a:gd name="T5" fmla="*/ 27 h 1812"/>
                <a:gd name="T6" fmla="*/ 130 w 1565"/>
                <a:gd name="T7" fmla="*/ 53 h 1812"/>
                <a:gd name="T8" fmla="*/ 170 w 1565"/>
                <a:gd name="T9" fmla="*/ 85 h 1812"/>
                <a:gd name="T10" fmla="*/ 210 w 1565"/>
                <a:gd name="T11" fmla="*/ 128 h 1812"/>
                <a:gd name="T12" fmla="*/ 244 w 1565"/>
                <a:gd name="T13" fmla="*/ 170 h 1812"/>
                <a:gd name="T14" fmla="*/ 283 w 1565"/>
                <a:gd name="T15" fmla="*/ 229 h 1812"/>
                <a:gd name="T16" fmla="*/ 317 w 1565"/>
                <a:gd name="T17" fmla="*/ 287 h 1812"/>
                <a:gd name="T18" fmla="*/ 357 w 1565"/>
                <a:gd name="T19" fmla="*/ 351 h 1812"/>
                <a:gd name="T20" fmla="*/ 391 w 1565"/>
                <a:gd name="T21" fmla="*/ 425 h 1812"/>
                <a:gd name="T22" fmla="*/ 431 w 1565"/>
                <a:gd name="T23" fmla="*/ 500 h 1812"/>
                <a:gd name="T24" fmla="*/ 465 w 1565"/>
                <a:gd name="T25" fmla="*/ 579 h 1812"/>
                <a:gd name="T26" fmla="*/ 504 w 1565"/>
                <a:gd name="T27" fmla="*/ 659 h 1812"/>
                <a:gd name="T28" fmla="*/ 539 w 1565"/>
                <a:gd name="T29" fmla="*/ 744 h 1812"/>
                <a:gd name="T30" fmla="*/ 578 w 1565"/>
                <a:gd name="T31" fmla="*/ 829 h 1812"/>
                <a:gd name="T32" fmla="*/ 618 w 1565"/>
                <a:gd name="T33" fmla="*/ 914 h 1812"/>
                <a:gd name="T34" fmla="*/ 652 w 1565"/>
                <a:gd name="T35" fmla="*/ 999 h 1812"/>
                <a:gd name="T36" fmla="*/ 692 w 1565"/>
                <a:gd name="T37" fmla="*/ 1084 h 1812"/>
                <a:gd name="T38" fmla="*/ 726 w 1565"/>
                <a:gd name="T39" fmla="*/ 1169 h 1812"/>
                <a:gd name="T40" fmla="*/ 765 w 1565"/>
                <a:gd name="T41" fmla="*/ 1249 h 1812"/>
                <a:gd name="T42" fmla="*/ 799 w 1565"/>
                <a:gd name="T43" fmla="*/ 1329 h 1812"/>
                <a:gd name="T44" fmla="*/ 839 w 1565"/>
                <a:gd name="T45" fmla="*/ 1403 h 1812"/>
                <a:gd name="T46" fmla="*/ 873 w 1565"/>
                <a:gd name="T47" fmla="*/ 1472 h 1812"/>
                <a:gd name="T48" fmla="*/ 913 w 1565"/>
                <a:gd name="T49" fmla="*/ 1536 h 1812"/>
                <a:gd name="T50" fmla="*/ 947 w 1565"/>
                <a:gd name="T51" fmla="*/ 1594 h 1812"/>
                <a:gd name="T52" fmla="*/ 986 w 1565"/>
                <a:gd name="T53" fmla="*/ 1647 h 1812"/>
                <a:gd name="T54" fmla="*/ 1026 w 1565"/>
                <a:gd name="T55" fmla="*/ 1695 h 1812"/>
                <a:gd name="T56" fmla="*/ 1060 w 1565"/>
                <a:gd name="T57" fmla="*/ 1733 h 1812"/>
                <a:gd name="T58" fmla="*/ 1100 w 1565"/>
                <a:gd name="T59" fmla="*/ 1764 h 1812"/>
                <a:gd name="T60" fmla="*/ 1134 w 1565"/>
                <a:gd name="T61" fmla="*/ 1791 h 1812"/>
                <a:gd name="T62" fmla="*/ 1174 w 1565"/>
                <a:gd name="T63" fmla="*/ 1807 h 1812"/>
                <a:gd name="T64" fmla="*/ 1208 w 1565"/>
                <a:gd name="T65" fmla="*/ 1812 h 1812"/>
                <a:gd name="T66" fmla="*/ 1247 w 1565"/>
                <a:gd name="T67" fmla="*/ 1812 h 1812"/>
                <a:gd name="T68" fmla="*/ 1281 w 1565"/>
                <a:gd name="T69" fmla="*/ 1807 h 1812"/>
                <a:gd name="T70" fmla="*/ 1321 w 1565"/>
                <a:gd name="T71" fmla="*/ 1791 h 1812"/>
                <a:gd name="T72" fmla="*/ 1355 w 1565"/>
                <a:gd name="T73" fmla="*/ 1764 h 1812"/>
                <a:gd name="T74" fmla="*/ 1395 w 1565"/>
                <a:gd name="T75" fmla="*/ 1733 h 1812"/>
                <a:gd name="T76" fmla="*/ 1429 w 1565"/>
                <a:gd name="T77" fmla="*/ 1695 h 1812"/>
                <a:gd name="T78" fmla="*/ 1468 w 1565"/>
                <a:gd name="T79" fmla="*/ 1647 h 1812"/>
                <a:gd name="T80" fmla="*/ 1508 w 1565"/>
                <a:gd name="T81" fmla="*/ 1594 h 1812"/>
                <a:gd name="T82" fmla="*/ 1542 w 1565"/>
                <a:gd name="T83" fmla="*/ 153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5" h="1812">
                  <a:moveTo>
                    <a:pt x="0" y="0"/>
                  </a:moveTo>
                  <a:lnTo>
                    <a:pt x="11" y="0"/>
                  </a:lnTo>
                  <a:lnTo>
                    <a:pt x="23" y="0"/>
                  </a:lnTo>
                  <a:lnTo>
                    <a:pt x="34" y="0"/>
                  </a:lnTo>
                  <a:lnTo>
                    <a:pt x="45" y="5"/>
                  </a:lnTo>
                  <a:lnTo>
                    <a:pt x="57" y="11"/>
                  </a:lnTo>
                  <a:lnTo>
                    <a:pt x="74" y="16"/>
                  </a:lnTo>
                  <a:lnTo>
                    <a:pt x="85" y="21"/>
                  </a:lnTo>
                  <a:lnTo>
                    <a:pt x="96" y="27"/>
                  </a:lnTo>
                  <a:lnTo>
                    <a:pt x="108" y="32"/>
                  </a:lnTo>
                  <a:lnTo>
                    <a:pt x="119" y="43"/>
                  </a:lnTo>
                  <a:lnTo>
                    <a:pt x="130" y="53"/>
                  </a:lnTo>
                  <a:lnTo>
                    <a:pt x="147" y="64"/>
                  </a:lnTo>
                  <a:lnTo>
                    <a:pt x="159" y="74"/>
                  </a:lnTo>
                  <a:lnTo>
                    <a:pt x="170" y="85"/>
                  </a:lnTo>
                  <a:lnTo>
                    <a:pt x="181" y="96"/>
                  </a:lnTo>
                  <a:lnTo>
                    <a:pt x="193" y="112"/>
                  </a:lnTo>
                  <a:lnTo>
                    <a:pt x="210" y="128"/>
                  </a:lnTo>
                  <a:lnTo>
                    <a:pt x="221" y="138"/>
                  </a:lnTo>
                  <a:lnTo>
                    <a:pt x="232" y="154"/>
                  </a:lnTo>
                  <a:lnTo>
                    <a:pt x="244" y="170"/>
                  </a:lnTo>
                  <a:lnTo>
                    <a:pt x="255" y="191"/>
                  </a:lnTo>
                  <a:lnTo>
                    <a:pt x="266" y="207"/>
                  </a:lnTo>
                  <a:lnTo>
                    <a:pt x="283" y="229"/>
                  </a:lnTo>
                  <a:lnTo>
                    <a:pt x="295" y="245"/>
                  </a:lnTo>
                  <a:lnTo>
                    <a:pt x="306" y="266"/>
                  </a:lnTo>
                  <a:lnTo>
                    <a:pt x="317" y="287"/>
                  </a:lnTo>
                  <a:lnTo>
                    <a:pt x="329" y="308"/>
                  </a:lnTo>
                  <a:lnTo>
                    <a:pt x="346" y="330"/>
                  </a:lnTo>
                  <a:lnTo>
                    <a:pt x="357" y="351"/>
                  </a:lnTo>
                  <a:lnTo>
                    <a:pt x="368" y="377"/>
                  </a:lnTo>
                  <a:lnTo>
                    <a:pt x="380" y="399"/>
                  </a:lnTo>
                  <a:lnTo>
                    <a:pt x="391" y="425"/>
                  </a:lnTo>
                  <a:lnTo>
                    <a:pt x="402" y="446"/>
                  </a:lnTo>
                  <a:lnTo>
                    <a:pt x="419" y="473"/>
                  </a:lnTo>
                  <a:lnTo>
                    <a:pt x="431" y="500"/>
                  </a:lnTo>
                  <a:lnTo>
                    <a:pt x="442" y="526"/>
                  </a:lnTo>
                  <a:lnTo>
                    <a:pt x="453" y="553"/>
                  </a:lnTo>
                  <a:lnTo>
                    <a:pt x="465" y="579"/>
                  </a:lnTo>
                  <a:lnTo>
                    <a:pt x="482" y="606"/>
                  </a:lnTo>
                  <a:lnTo>
                    <a:pt x="493" y="632"/>
                  </a:lnTo>
                  <a:lnTo>
                    <a:pt x="504" y="659"/>
                  </a:lnTo>
                  <a:lnTo>
                    <a:pt x="516" y="686"/>
                  </a:lnTo>
                  <a:lnTo>
                    <a:pt x="527" y="712"/>
                  </a:lnTo>
                  <a:lnTo>
                    <a:pt x="539" y="744"/>
                  </a:lnTo>
                  <a:lnTo>
                    <a:pt x="556" y="771"/>
                  </a:lnTo>
                  <a:lnTo>
                    <a:pt x="567" y="797"/>
                  </a:lnTo>
                  <a:lnTo>
                    <a:pt x="578" y="829"/>
                  </a:lnTo>
                  <a:lnTo>
                    <a:pt x="590" y="856"/>
                  </a:lnTo>
                  <a:lnTo>
                    <a:pt x="601" y="882"/>
                  </a:lnTo>
                  <a:lnTo>
                    <a:pt x="618" y="914"/>
                  </a:lnTo>
                  <a:lnTo>
                    <a:pt x="629" y="941"/>
                  </a:lnTo>
                  <a:lnTo>
                    <a:pt x="641" y="973"/>
                  </a:lnTo>
                  <a:lnTo>
                    <a:pt x="652" y="999"/>
                  </a:lnTo>
                  <a:lnTo>
                    <a:pt x="663" y="1026"/>
                  </a:lnTo>
                  <a:lnTo>
                    <a:pt x="675" y="1058"/>
                  </a:lnTo>
                  <a:lnTo>
                    <a:pt x="692" y="1084"/>
                  </a:lnTo>
                  <a:lnTo>
                    <a:pt x="703" y="1111"/>
                  </a:lnTo>
                  <a:lnTo>
                    <a:pt x="714" y="1143"/>
                  </a:lnTo>
                  <a:lnTo>
                    <a:pt x="726" y="1169"/>
                  </a:lnTo>
                  <a:lnTo>
                    <a:pt x="737" y="1196"/>
                  </a:lnTo>
                  <a:lnTo>
                    <a:pt x="754" y="1222"/>
                  </a:lnTo>
                  <a:lnTo>
                    <a:pt x="765" y="1249"/>
                  </a:lnTo>
                  <a:lnTo>
                    <a:pt x="777" y="1275"/>
                  </a:lnTo>
                  <a:lnTo>
                    <a:pt x="788" y="1302"/>
                  </a:lnTo>
                  <a:lnTo>
                    <a:pt x="799" y="1329"/>
                  </a:lnTo>
                  <a:lnTo>
                    <a:pt x="811" y="1350"/>
                  </a:lnTo>
                  <a:lnTo>
                    <a:pt x="828" y="1376"/>
                  </a:lnTo>
                  <a:lnTo>
                    <a:pt x="839" y="1403"/>
                  </a:lnTo>
                  <a:lnTo>
                    <a:pt x="850" y="1424"/>
                  </a:lnTo>
                  <a:lnTo>
                    <a:pt x="862" y="1451"/>
                  </a:lnTo>
                  <a:lnTo>
                    <a:pt x="873" y="1472"/>
                  </a:lnTo>
                  <a:lnTo>
                    <a:pt x="890" y="1493"/>
                  </a:lnTo>
                  <a:lnTo>
                    <a:pt x="901" y="1515"/>
                  </a:lnTo>
                  <a:lnTo>
                    <a:pt x="913" y="1536"/>
                  </a:lnTo>
                  <a:lnTo>
                    <a:pt x="924" y="1557"/>
                  </a:lnTo>
                  <a:lnTo>
                    <a:pt x="935" y="1578"/>
                  </a:lnTo>
                  <a:lnTo>
                    <a:pt x="947" y="1594"/>
                  </a:lnTo>
                  <a:lnTo>
                    <a:pt x="964" y="1616"/>
                  </a:lnTo>
                  <a:lnTo>
                    <a:pt x="975" y="1632"/>
                  </a:lnTo>
                  <a:lnTo>
                    <a:pt x="986" y="1647"/>
                  </a:lnTo>
                  <a:lnTo>
                    <a:pt x="998" y="1663"/>
                  </a:lnTo>
                  <a:lnTo>
                    <a:pt x="1009" y="1679"/>
                  </a:lnTo>
                  <a:lnTo>
                    <a:pt x="1026" y="1695"/>
                  </a:lnTo>
                  <a:lnTo>
                    <a:pt x="1037" y="1706"/>
                  </a:lnTo>
                  <a:lnTo>
                    <a:pt x="1049" y="1722"/>
                  </a:lnTo>
                  <a:lnTo>
                    <a:pt x="1060" y="1733"/>
                  </a:lnTo>
                  <a:lnTo>
                    <a:pt x="1071" y="1743"/>
                  </a:lnTo>
                  <a:lnTo>
                    <a:pt x="1083" y="1754"/>
                  </a:lnTo>
                  <a:lnTo>
                    <a:pt x="1100" y="1764"/>
                  </a:lnTo>
                  <a:lnTo>
                    <a:pt x="1111" y="1775"/>
                  </a:lnTo>
                  <a:lnTo>
                    <a:pt x="1122" y="1780"/>
                  </a:lnTo>
                  <a:lnTo>
                    <a:pt x="1134" y="1791"/>
                  </a:lnTo>
                  <a:lnTo>
                    <a:pt x="1145" y="1796"/>
                  </a:lnTo>
                  <a:lnTo>
                    <a:pt x="1162" y="1802"/>
                  </a:lnTo>
                  <a:lnTo>
                    <a:pt x="1174" y="1807"/>
                  </a:lnTo>
                  <a:lnTo>
                    <a:pt x="1185" y="1807"/>
                  </a:lnTo>
                  <a:lnTo>
                    <a:pt x="1196" y="1812"/>
                  </a:lnTo>
                  <a:lnTo>
                    <a:pt x="1208" y="1812"/>
                  </a:lnTo>
                  <a:lnTo>
                    <a:pt x="1219" y="1812"/>
                  </a:lnTo>
                  <a:lnTo>
                    <a:pt x="1236" y="1812"/>
                  </a:lnTo>
                  <a:lnTo>
                    <a:pt x="1247" y="1812"/>
                  </a:lnTo>
                  <a:lnTo>
                    <a:pt x="1259" y="1812"/>
                  </a:lnTo>
                  <a:lnTo>
                    <a:pt x="1270" y="1807"/>
                  </a:lnTo>
                  <a:lnTo>
                    <a:pt x="1281" y="1807"/>
                  </a:lnTo>
                  <a:lnTo>
                    <a:pt x="1293" y="1802"/>
                  </a:lnTo>
                  <a:lnTo>
                    <a:pt x="1310" y="1796"/>
                  </a:lnTo>
                  <a:lnTo>
                    <a:pt x="1321" y="1791"/>
                  </a:lnTo>
                  <a:lnTo>
                    <a:pt x="1332" y="1780"/>
                  </a:lnTo>
                  <a:lnTo>
                    <a:pt x="1344" y="1775"/>
                  </a:lnTo>
                  <a:lnTo>
                    <a:pt x="1355" y="1764"/>
                  </a:lnTo>
                  <a:lnTo>
                    <a:pt x="1372" y="1754"/>
                  </a:lnTo>
                  <a:lnTo>
                    <a:pt x="1383" y="1743"/>
                  </a:lnTo>
                  <a:lnTo>
                    <a:pt x="1395" y="1733"/>
                  </a:lnTo>
                  <a:lnTo>
                    <a:pt x="1406" y="1722"/>
                  </a:lnTo>
                  <a:lnTo>
                    <a:pt x="1417" y="1706"/>
                  </a:lnTo>
                  <a:lnTo>
                    <a:pt x="1429" y="1695"/>
                  </a:lnTo>
                  <a:lnTo>
                    <a:pt x="1446" y="1679"/>
                  </a:lnTo>
                  <a:lnTo>
                    <a:pt x="1457" y="1663"/>
                  </a:lnTo>
                  <a:lnTo>
                    <a:pt x="1468" y="1647"/>
                  </a:lnTo>
                  <a:lnTo>
                    <a:pt x="1480" y="1632"/>
                  </a:lnTo>
                  <a:lnTo>
                    <a:pt x="1491" y="1616"/>
                  </a:lnTo>
                  <a:lnTo>
                    <a:pt x="1508" y="1594"/>
                  </a:lnTo>
                  <a:lnTo>
                    <a:pt x="1519" y="1578"/>
                  </a:lnTo>
                  <a:lnTo>
                    <a:pt x="1531" y="1557"/>
                  </a:lnTo>
                  <a:lnTo>
                    <a:pt x="1542" y="1536"/>
                  </a:lnTo>
                  <a:lnTo>
                    <a:pt x="1553" y="1515"/>
                  </a:lnTo>
                  <a:lnTo>
                    <a:pt x="1565" y="149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10" name="Freeform 10">
              <a:extLst>
                <a:ext uri="{FF2B5EF4-FFF2-40B4-BE49-F238E27FC236}">
                  <a16:creationId xmlns:a16="http://schemas.microsoft.com/office/drawing/2014/main" id="{841C3856-B915-4056-868D-EBE9BF23D1D0}"/>
                </a:ext>
              </a:extLst>
            </p:cNvPr>
            <p:cNvSpPr>
              <a:spLocks/>
            </p:cNvSpPr>
            <p:nvPr/>
          </p:nvSpPr>
          <p:spPr bwMode="auto">
            <a:xfrm flipH="1">
              <a:off x="929" y="2837"/>
              <a:ext cx="836" cy="1039"/>
            </a:xfrm>
            <a:custGeom>
              <a:avLst/>
              <a:gdLst>
                <a:gd name="T0" fmla="*/ 23 w 1565"/>
                <a:gd name="T1" fmla="*/ 0 h 1812"/>
                <a:gd name="T2" fmla="*/ 57 w 1565"/>
                <a:gd name="T3" fmla="*/ 11 h 1812"/>
                <a:gd name="T4" fmla="*/ 96 w 1565"/>
                <a:gd name="T5" fmla="*/ 27 h 1812"/>
                <a:gd name="T6" fmla="*/ 130 w 1565"/>
                <a:gd name="T7" fmla="*/ 53 h 1812"/>
                <a:gd name="T8" fmla="*/ 170 w 1565"/>
                <a:gd name="T9" fmla="*/ 85 h 1812"/>
                <a:gd name="T10" fmla="*/ 210 w 1565"/>
                <a:gd name="T11" fmla="*/ 128 h 1812"/>
                <a:gd name="T12" fmla="*/ 244 w 1565"/>
                <a:gd name="T13" fmla="*/ 170 h 1812"/>
                <a:gd name="T14" fmla="*/ 283 w 1565"/>
                <a:gd name="T15" fmla="*/ 229 h 1812"/>
                <a:gd name="T16" fmla="*/ 317 w 1565"/>
                <a:gd name="T17" fmla="*/ 287 h 1812"/>
                <a:gd name="T18" fmla="*/ 357 w 1565"/>
                <a:gd name="T19" fmla="*/ 351 h 1812"/>
                <a:gd name="T20" fmla="*/ 391 w 1565"/>
                <a:gd name="T21" fmla="*/ 425 h 1812"/>
                <a:gd name="T22" fmla="*/ 431 w 1565"/>
                <a:gd name="T23" fmla="*/ 500 h 1812"/>
                <a:gd name="T24" fmla="*/ 465 w 1565"/>
                <a:gd name="T25" fmla="*/ 579 h 1812"/>
                <a:gd name="T26" fmla="*/ 504 w 1565"/>
                <a:gd name="T27" fmla="*/ 659 h 1812"/>
                <a:gd name="T28" fmla="*/ 539 w 1565"/>
                <a:gd name="T29" fmla="*/ 744 h 1812"/>
                <a:gd name="T30" fmla="*/ 578 w 1565"/>
                <a:gd name="T31" fmla="*/ 829 h 1812"/>
                <a:gd name="T32" fmla="*/ 618 w 1565"/>
                <a:gd name="T33" fmla="*/ 914 h 1812"/>
                <a:gd name="T34" fmla="*/ 652 w 1565"/>
                <a:gd name="T35" fmla="*/ 999 h 1812"/>
                <a:gd name="T36" fmla="*/ 692 w 1565"/>
                <a:gd name="T37" fmla="*/ 1084 h 1812"/>
                <a:gd name="T38" fmla="*/ 726 w 1565"/>
                <a:gd name="T39" fmla="*/ 1169 h 1812"/>
                <a:gd name="T40" fmla="*/ 765 w 1565"/>
                <a:gd name="T41" fmla="*/ 1249 h 1812"/>
                <a:gd name="T42" fmla="*/ 799 w 1565"/>
                <a:gd name="T43" fmla="*/ 1329 h 1812"/>
                <a:gd name="T44" fmla="*/ 839 w 1565"/>
                <a:gd name="T45" fmla="*/ 1403 h 1812"/>
                <a:gd name="T46" fmla="*/ 873 w 1565"/>
                <a:gd name="T47" fmla="*/ 1472 h 1812"/>
                <a:gd name="T48" fmla="*/ 913 w 1565"/>
                <a:gd name="T49" fmla="*/ 1536 h 1812"/>
                <a:gd name="T50" fmla="*/ 947 w 1565"/>
                <a:gd name="T51" fmla="*/ 1594 h 1812"/>
                <a:gd name="T52" fmla="*/ 986 w 1565"/>
                <a:gd name="T53" fmla="*/ 1647 h 1812"/>
                <a:gd name="T54" fmla="*/ 1026 w 1565"/>
                <a:gd name="T55" fmla="*/ 1695 h 1812"/>
                <a:gd name="T56" fmla="*/ 1060 w 1565"/>
                <a:gd name="T57" fmla="*/ 1733 h 1812"/>
                <a:gd name="T58" fmla="*/ 1100 w 1565"/>
                <a:gd name="T59" fmla="*/ 1764 h 1812"/>
                <a:gd name="T60" fmla="*/ 1134 w 1565"/>
                <a:gd name="T61" fmla="*/ 1791 h 1812"/>
                <a:gd name="T62" fmla="*/ 1174 w 1565"/>
                <a:gd name="T63" fmla="*/ 1807 h 1812"/>
                <a:gd name="T64" fmla="*/ 1208 w 1565"/>
                <a:gd name="T65" fmla="*/ 1812 h 1812"/>
                <a:gd name="T66" fmla="*/ 1247 w 1565"/>
                <a:gd name="T67" fmla="*/ 1812 h 1812"/>
                <a:gd name="T68" fmla="*/ 1281 w 1565"/>
                <a:gd name="T69" fmla="*/ 1807 h 1812"/>
                <a:gd name="T70" fmla="*/ 1321 w 1565"/>
                <a:gd name="T71" fmla="*/ 1791 h 1812"/>
                <a:gd name="T72" fmla="*/ 1355 w 1565"/>
                <a:gd name="T73" fmla="*/ 1764 h 1812"/>
                <a:gd name="T74" fmla="*/ 1395 w 1565"/>
                <a:gd name="T75" fmla="*/ 1733 h 1812"/>
                <a:gd name="T76" fmla="*/ 1429 w 1565"/>
                <a:gd name="T77" fmla="*/ 1695 h 1812"/>
                <a:gd name="T78" fmla="*/ 1468 w 1565"/>
                <a:gd name="T79" fmla="*/ 1647 h 1812"/>
                <a:gd name="T80" fmla="*/ 1508 w 1565"/>
                <a:gd name="T81" fmla="*/ 1594 h 1812"/>
                <a:gd name="T82" fmla="*/ 1542 w 1565"/>
                <a:gd name="T83" fmla="*/ 1536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5" h="1812">
                  <a:moveTo>
                    <a:pt x="0" y="0"/>
                  </a:moveTo>
                  <a:lnTo>
                    <a:pt x="11" y="0"/>
                  </a:lnTo>
                  <a:lnTo>
                    <a:pt x="23" y="0"/>
                  </a:lnTo>
                  <a:lnTo>
                    <a:pt x="34" y="0"/>
                  </a:lnTo>
                  <a:lnTo>
                    <a:pt x="45" y="5"/>
                  </a:lnTo>
                  <a:lnTo>
                    <a:pt x="57" y="11"/>
                  </a:lnTo>
                  <a:lnTo>
                    <a:pt x="74" y="16"/>
                  </a:lnTo>
                  <a:lnTo>
                    <a:pt x="85" y="21"/>
                  </a:lnTo>
                  <a:lnTo>
                    <a:pt x="96" y="27"/>
                  </a:lnTo>
                  <a:lnTo>
                    <a:pt x="108" y="32"/>
                  </a:lnTo>
                  <a:lnTo>
                    <a:pt x="119" y="43"/>
                  </a:lnTo>
                  <a:lnTo>
                    <a:pt x="130" y="53"/>
                  </a:lnTo>
                  <a:lnTo>
                    <a:pt x="147" y="64"/>
                  </a:lnTo>
                  <a:lnTo>
                    <a:pt x="159" y="74"/>
                  </a:lnTo>
                  <a:lnTo>
                    <a:pt x="170" y="85"/>
                  </a:lnTo>
                  <a:lnTo>
                    <a:pt x="181" y="96"/>
                  </a:lnTo>
                  <a:lnTo>
                    <a:pt x="193" y="112"/>
                  </a:lnTo>
                  <a:lnTo>
                    <a:pt x="210" y="128"/>
                  </a:lnTo>
                  <a:lnTo>
                    <a:pt x="221" y="138"/>
                  </a:lnTo>
                  <a:lnTo>
                    <a:pt x="232" y="154"/>
                  </a:lnTo>
                  <a:lnTo>
                    <a:pt x="244" y="170"/>
                  </a:lnTo>
                  <a:lnTo>
                    <a:pt x="255" y="191"/>
                  </a:lnTo>
                  <a:lnTo>
                    <a:pt x="266" y="207"/>
                  </a:lnTo>
                  <a:lnTo>
                    <a:pt x="283" y="229"/>
                  </a:lnTo>
                  <a:lnTo>
                    <a:pt x="295" y="245"/>
                  </a:lnTo>
                  <a:lnTo>
                    <a:pt x="306" y="266"/>
                  </a:lnTo>
                  <a:lnTo>
                    <a:pt x="317" y="287"/>
                  </a:lnTo>
                  <a:lnTo>
                    <a:pt x="329" y="308"/>
                  </a:lnTo>
                  <a:lnTo>
                    <a:pt x="346" y="330"/>
                  </a:lnTo>
                  <a:lnTo>
                    <a:pt x="357" y="351"/>
                  </a:lnTo>
                  <a:lnTo>
                    <a:pt x="368" y="377"/>
                  </a:lnTo>
                  <a:lnTo>
                    <a:pt x="380" y="399"/>
                  </a:lnTo>
                  <a:lnTo>
                    <a:pt x="391" y="425"/>
                  </a:lnTo>
                  <a:lnTo>
                    <a:pt x="402" y="446"/>
                  </a:lnTo>
                  <a:lnTo>
                    <a:pt x="419" y="473"/>
                  </a:lnTo>
                  <a:lnTo>
                    <a:pt x="431" y="500"/>
                  </a:lnTo>
                  <a:lnTo>
                    <a:pt x="442" y="526"/>
                  </a:lnTo>
                  <a:lnTo>
                    <a:pt x="453" y="553"/>
                  </a:lnTo>
                  <a:lnTo>
                    <a:pt x="465" y="579"/>
                  </a:lnTo>
                  <a:lnTo>
                    <a:pt x="482" y="606"/>
                  </a:lnTo>
                  <a:lnTo>
                    <a:pt x="493" y="632"/>
                  </a:lnTo>
                  <a:lnTo>
                    <a:pt x="504" y="659"/>
                  </a:lnTo>
                  <a:lnTo>
                    <a:pt x="516" y="686"/>
                  </a:lnTo>
                  <a:lnTo>
                    <a:pt x="527" y="712"/>
                  </a:lnTo>
                  <a:lnTo>
                    <a:pt x="539" y="744"/>
                  </a:lnTo>
                  <a:lnTo>
                    <a:pt x="556" y="771"/>
                  </a:lnTo>
                  <a:lnTo>
                    <a:pt x="567" y="797"/>
                  </a:lnTo>
                  <a:lnTo>
                    <a:pt x="578" y="829"/>
                  </a:lnTo>
                  <a:lnTo>
                    <a:pt x="590" y="856"/>
                  </a:lnTo>
                  <a:lnTo>
                    <a:pt x="601" y="882"/>
                  </a:lnTo>
                  <a:lnTo>
                    <a:pt x="618" y="914"/>
                  </a:lnTo>
                  <a:lnTo>
                    <a:pt x="629" y="941"/>
                  </a:lnTo>
                  <a:lnTo>
                    <a:pt x="641" y="973"/>
                  </a:lnTo>
                  <a:lnTo>
                    <a:pt x="652" y="999"/>
                  </a:lnTo>
                  <a:lnTo>
                    <a:pt x="663" y="1026"/>
                  </a:lnTo>
                  <a:lnTo>
                    <a:pt x="675" y="1058"/>
                  </a:lnTo>
                  <a:lnTo>
                    <a:pt x="692" y="1084"/>
                  </a:lnTo>
                  <a:lnTo>
                    <a:pt x="703" y="1111"/>
                  </a:lnTo>
                  <a:lnTo>
                    <a:pt x="714" y="1143"/>
                  </a:lnTo>
                  <a:lnTo>
                    <a:pt x="726" y="1169"/>
                  </a:lnTo>
                  <a:lnTo>
                    <a:pt x="737" y="1196"/>
                  </a:lnTo>
                  <a:lnTo>
                    <a:pt x="754" y="1222"/>
                  </a:lnTo>
                  <a:lnTo>
                    <a:pt x="765" y="1249"/>
                  </a:lnTo>
                  <a:lnTo>
                    <a:pt x="777" y="1275"/>
                  </a:lnTo>
                  <a:lnTo>
                    <a:pt x="788" y="1302"/>
                  </a:lnTo>
                  <a:lnTo>
                    <a:pt x="799" y="1329"/>
                  </a:lnTo>
                  <a:lnTo>
                    <a:pt x="811" y="1350"/>
                  </a:lnTo>
                  <a:lnTo>
                    <a:pt x="828" y="1376"/>
                  </a:lnTo>
                  <a:lnTo>
                    <a:pt x="839" y="1403"/>
                  </a:lnTo>
                  <a:lnTo>
                    <a:pt x="850" y="1424"/>
                  </a:lnTo>
                  <a:lnTo>
                    <a:pt x="862" y="1451"/>
                  </a:lnTo>
                  <a:lnTo>
                    <a:pt x="873" y="1472"/>
                  </a:lnTo>
                  <a:lnTo>
                    <a:pt x="890" y="1493"/>
                  </a:lnTo>
                  <a:lnTo>
                    <a:pt x="901" y="1515"/>
                  </a:lnTo>
                  <a:lnTo>
                    <a:pt x="913" y="1536"/>
                  </a:lnTo>
                  <a:lnTo>
                    <a:pt x="924" y="1557"/>
                  </a:lnTo>
                  <a:lnTo>
                    <a:pt x="935" y="1578"/>
                  </a:lnTo>
                  <a:lnTo>
                    <a:pt x="947" y="1594"/>
                  </a:lnTo>
                  <a:lnTo>
                    <a:pt x="964" y="1616"/>
                  </a:lnTo>
                  <a:lnTo>
                    <a:pt x="975" y="1632"/>
                  </a:lnTo>
                  <a:lnTo>
                    <a:pt x="986" y="1647"/>
                  </a:lnTo>
                  <a:lnTo>
                    <a:pt x="998" y="1663"/>
                  </a:lnTo>
                  <a:lnTo>
                    <a:pt x="1009" y="1679"/>
                  </a:lnTo>
                  <a:lnTo>
                    <a:pt x="1026" y="1695"/>
                  </a:lnTo>
                  <a:lnTo>
                    <a:pt x="1037" y="1706"/>
                  </a:lnTo>
                  <a:lnTo>
                    <a:pt x="1049" y="1722"/>
                  </a:lnTo>
                  <a:lnTo>
                    <a:pt x="1060" y="1733"/>
                  </a:lnTo>
                  <a:lnTo>
                    <a:pt x="1071" y="1743"/>
                  </a:lnTo>
                  <a:lnTo>
                    <a:pt x="1083" y="1754"/>
                  </a:lnTo>
                  <a:lnTo>
                    <a:pt x="1100" y="1764"/>
                  </a:lnTo>
                  <a:lnTo>
                    <a:pt x="1111" y="1775"/>
                  </a:lnTo>
                  <a:lnTo>
                    <a:pt x="1122" y="1780"/>
                  </a:lnTo>
                  <a:lnTo>
                    <a:pt x="1134" y="1791"/>
                  </a:lnTo>
                  <a:lnTo>
                    <a:pt x="1145" y="1796"/>
                  </a:lnTo>
                  <a:lnTo>
                    <a:pt x="1162" y="1802"/>
                  </a:lnTo>
                  <a:lnTo>
                    <a:pt x="1174" y="1807"/>
                  </a:lnTo>
                  <a:lnTo>
                    <a:pt x="1185" y="1807"/>
                  </a:lnTo>
                  <a:lnTo>
                    <a:pt x="1196" y="1812"/>
                  </a:lnTo>
                  <a:lnTo>
                    <a:pt x="1208" y="1812"/>
                  </a:lnTo>
                  <a:lnTo>
                    <a:pt x="1219" y="1812"/>
                  </a:lnTo>
                  <a:lnTo>
                    <a:pt x="1236" y="1812"/>
                  </a:lnTo>
                  <a:lnTo>
                    <a:pt x="1247" y="1812"/>
                  </a:lnTo>
                  <a:lnTo>
                    <a:pt x="1259" y="1812"/>
                  </a:lnTo>
                  <a:lnTo>
                    <a:pt x="1270" y="1807"/>
                  </a:lnTo>
                  <a:lnTo>
                    <a:pt x="1281" y="1807"/>
                  </a:lnTo>
                  <a:lnTo>
                    <a:pt x="1293" y="1802"/>
                  </a:lnTo>
                  <a:lnTo>
                    <a:pt x="1310" y="1796"/>
                  </a:lnTo>
                  <a:lnTo>
                    <a:pt x="1321" y="1791"/>
                  </a:lnTo>
                  <a:lnTo>
                    <a:pt x="1332" y="1780"/>
                  </a:lnTo>
                  <a:lnTo>
                    <a:pt x="1344" y="1775"/>
                  </a:lnTo>
                  <a:lnTo>
                    <a:pt x="1355" y="1764"/>
                  </a:lnTo>
                  <a:lnTo>
                    <a:pt x="1372" y="1754"/>
                  </a:lnTo>
                  <a:lnTo>
                    <a:pt x="1383" y="1743"/>
                  </a:lnTo>
                  <a:lnTo>
                    <a:pt x="1395" y="1733"/>
                  </a:lnTo>
                  <a:lnTo>
                    <a:pt x="1406" y="1722"/>
                  </a:lnTo>
                  <a:lnTo>
                    <a:pt x="1417" y="1706"/>
                  </a:lnTo>
                  <a:lnTo>
                    <a:pt x="1429" y="1695"/>
                  </a:lnTo>
                  <a:lnTo>
                    <a:pt x="1446" y="1679"/>
                  </a:lnTo>
                  <a:lnTo>
                    <a:pt x="1457" y="1663"/>
                  </a:lnTo>
                  <a:lnTo>
                    <a:pt x="1468" y="1647"/>
                  </a:lnTo>
                  <a:lnTo>
                    <a:pt x="1480" y="1632"/>
                  </a:lnTo>
                  <a:lnTo>
                    <a:pt x="1491" y="1616"/>
                  </a:lnTo>
                  <a:lnTo>
                    <a:pt x="1508" y="1594"/>
                  </a:lnTo>
                  <a:lnTo>
                    <a:pt x="1519" y="1578"/>
                  </a:lnTo>
                  <a:lnTo>
                    <a:pt x="1531" y="1557"/>
                  </a:lnTo>
                  <a:lnTo>
                    <a:pt x="1542" y="1536"/>
                  </a:lnTo>
                  <a:lnTo>
                    <a:pt x="1553" y="1515"/>
                  </a:lnTo>
                  <a:lnTo>
                    <a:pt x="1565" y="1493"/>
                  </a:lnTo>
                </a:path>
              </a:pathLst>
            </a:custGeom>
            <a:noFill/>
            <a:ln w="28575" cap="flat"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aphicFrame>
        <p:nvGraphicFramePr>
          <p:cNvPr id="51211" name="Object 11">
            <a:extLst>
              <a:ext uri="{FF2B5EF4-FFF2-40B4-BE49-F238E27FC236}">
                <a16:creationId xmlns:a16="http://schemas.microsoft.com/office/drawing/2014/main" id="{954DB147-7B9C-46E8-BF4E-1D9B7D2D735F}"/>
              </a:ext>
            </a:extLst>
          </p:cNvPr>
          <p:cNvGraphicFramePr>
            <a:graphicFrameLocks noChangeAspect="1"/>
          </p:cNvGraphicFramePr>
          <p:nvPr/>
        </p:nvGraphicFramePr>
        <p:xfrm>
          <a:off x="3048000" y="533400"/>
          <a:ext cx="3505200" cy="550863"/>
        </p:xfrm>
        <a:graphic>
          <a:graphicData uri="http://schemas.openxmlformats.org/presentationml/2006/ole">
            <mc:AlternateContent xmlns:mc="http://schemas.openxmlformats.org/markup-compatibility/2006">
              <mc:Choice xmlns:v="urn:schemas-microsoft-com:vml" Requires="v">
                <p:oleObj spid="_x0000_s11272" name="Equation" r:id="rId4" imgW="1777680" imgH="279360" progId="Equation.DSMT4">
                  <p:embed/>
                </p:oleObj>
              </mc:Choice>
              <mc:Fallback>
                <p:oleObj name="Equation" r:id="rId4" imgW="1777680" imgH="27936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533400"/>
                        <a:ext cx="3505200"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12" name="Text Box 12">
            <a:extLst>
              <a:ext uri="{FF2B5EF4-FFF2-40B4-BE49-F238E27FC236}">
                <a16:creationId xmlns:a16="http://schemas.microsoft.com/office/drawing/2014/main" id="{5007CB33-370E-4BB2-B892-CDE6F97E2ACE}"/>
              </a:ext>
            </a:extLst>
          </p:cNvPr>
          <p:cNvSpPr txBox="1">
            <a:spLocks noChangeArrowheads="1"/>
          </p:cNvSpPr>
          <p:nvPr/>
        </p:nvSpPr>
        <p:spPr bwMode="auto">
          <a:xfrm>
            <a:off x="533400" y="1143000"/>
            <a:ext cx="77930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magnitude of the pressure at a fixed time, t, versus distance, x:</a:t>
            </a:r>
          </a:p>
        </p:txBody>
      </p:sp>
      <p:sp>
        <p:nvSpPr>
          <p:cNvPr id="51213" name="Line 13">
            <a:extLst>
              <a:ext uri="{FF2B5EF4-FFF2-40B4-BE49-F238E27FC236}">
                <a16:creationId xmlns:a16="http://schemas.microsoft.com/office/drawing/2014/main" id="{4ABE499D-F007-4577-899C-A6667B5D6171}"/>
              </a:ext>
            </a:extLst>
          </p:cNvPr>
          <p:cNvSpPr>
            <a:spLocks noChangeShapeType="1"/>
          </p:cNvSpPr>
          <p:nvPr/>
        </p:nvSpPr>
        <p:spPr bwMode="auto">
          <a:xfrm>
            <a:off x="2362200" y="2438400"/>
            <a:ext cx="5105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4" name="Line 14">
            <a:extLst>
              <a:ext uri="{FF2B5EF4-FFF2-40B4-BE49-F238E27FC236}">
                <a16:creationId xmlns:a16="http://schemas.microsoft.com/office/drawing/2014/main" id="{29FA20A0-3157-40C8-A38B-99EF9B9DCCD5}"/>
              </a:ext>
            </a:extLst>
          </p:cNvPr>
          <p:cNvSpPr>
            <a:spLocks noChangeShapeType="1"/>
          </p:cNvSpPr>
          <p:nvPr/>
        </p:nvSpPr>
        <p:spPr bwMode="auto">
          <a:xfrm flipV="1">
            <a:off x="2362200" y="16002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5" name="Line 15">
            <a:extLst>
              <a:ext uri="{FF2B5EF4-FFF2-40B4-BE49-F238E27FC236}">
                <a16:creationId xmlns:a16="http://schemas.microsoft.com/office/drawing/2014/main" id="{F5B703FA-2DF2-44AF-A35D-BDAB387CE59E}"/>
              </a:ext>
            </a:extLst>
          </p:cNvPr>
          <p:cNvSpPr>
            <a:spLocks noChangeShapeType="1"/>
          </p:cNvSpPr>
          <p:nvPr/>
        </p:nvSpPr>
        <p:spPr bwMode="auto">
          <a:xfrm>
            <a:off x="5156200" y="2513013"/>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6" name="Line 16">
            <a:extLst>
              <a:ext uri="{FF2B5EF4-FFF2-40B4-BE49-F238E27FC236}">
                <a16:creationId xmlns:a16="http://schemas.microsoft.com/office/drawing/2014/main" id="{878AEBAE-F8D3-46A1-B471-8D62327F3D98}"/>
              </a:ext>
            </a:extLst>
          </p:cNvPr>
          <p:cNvSpPr>
            <a:spLocks noChangeShapeType="1"/>
          </p:cNvSpPr>
          <p:nvPr/>
        </p:nvSpPr>
        <p:spPr bwMode="auto">
          <a:xfrm>
            <a:off x="3048000" y="2590800"/>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7" name="Line 17">
            <a:extLst>
              <a:ext uri="{FF2B5EF4-FFF2-40B4-BE49-F238E27FC236}">
                <a16:creationId xmlns:a16="http://schemas.microsoft.com/office/drawing/2014/main" id="{64E58408-5FBC-4273-BD9D-AFFBE1CBBE70}"/>
              </a:ext>
            </a:extLst>
          </p:cNvPr>
          <p:cNvSpPr>
            <a:spLocks noChangeShapeType="1"/>
          </p:cNvSpPr>
          <p:nvPr/>
        </p:nvSpPr>
        <p:spPr bwMode="auto">
          <a:xfrm>
            <a:off x="3048000" y="3429000"/>
            <a:ext cx="2057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8" name="Text Box 18">
            <a:extLst>
              <a:ext uri="{FF2B5EF4-FFF2-40B4-BE49-F238E27FC236}">
                <a16:creationId xmlns:a16="http://schemas.microsoft.com/office/drawing/2014/main" id="{8B60F865-28D3-4896-8E73-F146B05AECB2}"/>
              </a:ext>
            </a:extLst>
          </p:cNvPr>
          <p:cNvSpPr txBox="1">
            <a:spLocks noChangeArrowheads="1"/>
          </p:cNvSpPr>
          <p:nvPr/>
        </p:nvSpPr>
        <p:spPr bwMode="auto">
          <a:xfrm>
            <a:off x="7527925" y="2098675"/>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
        <p:nvSpPr>
          <p:cNvPr id="51219" name="Text Box 19">
            <a:extLst>
              <a:ext uri="{FF2B5EF4-FFF2-40B4-BE49-F238E27FC236}">
                <a16:creationId xmlns:a16="http://schemas.microsoft.com/office/drawing/2014/main" id="{55911C80-6528-43AA-9C37-DE64C60CA3F8}"/>
              </a:ext>
            </a:extLst>
          </p:cNvPr>
          <p:cNvSpPr txBox="1">
            <a:spLocks noChangeArrowheads="1"/>
          </p:cNvSpPr>
          <p:nvPr/>
        </p:nvSpPr>
        <p:spPr bwMode="auto">
          <a:xfrm>
            <a:off x="3733800" y="3505200"/>
            <a:ext cx="4343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latin typeface="Symbol" panose="05050102010706020507" pitchFamily="18" charset="2"/>
              </a:rPr>
              <a:t>l </a:t>
            </a:r>
            <a:r>
              <a:rPr lang="en-US" altLang="en-US"/>
              <a:t>...  wavelength (length/cycle)</a:t>
            </a:r>
            <a:r>
              <a:rPr lang="en-US" altLang="en-US">
                <a:latin typeface="Symbol" panose="05050102010706020507" pitchFamily="18" charset="2"/>
              </a:rPr>
              <a:t> </a:t>
            </a:r>
          </a:p>
        </p:txBody>
      </p:sp>
      <p:graphicFrame>
        <p:nvGraphicFramePr>
          <p:cNvPr id="51221" name="Object 21">
            <a:extLst>
              <a:ext uri="{FF2B5EF4-FFF2-40B4-BE49-F238E27FC236}">
                <a16:creationId xmlns:a16="http://schemas.microsoft.com/office/drawing/2014/main" id="{2F18B703-B917-46DB-8C43-D3EE4C694B20}"/>
              </a:ext>
            </a:extLst>
          </p:cNvPr>
          <p:cNvGraphicFramePr>
            <a:graphicFrameLocks noChangeAspect="1"/>
          </p:cNvGraphicFramePr>
          <p:nvPr/>
        </p:nvGraphicFramePr>
        <p:xfrm>
          <a:off x="3200400" y="4038600"/>
          <a:ext cx="2590800" cy="606425"/>
        </p:xfrm>
        <a:graphic>
          <a:graphicData uri="http://schemas.openxmlformats.org/presentationml/2006/ole">
            <mc:AlternateContent xmlns:mc="http://schemas.openxmlformats.org/markup-compatibility/2006">
              <mc:Choice xmlns:v="urn:schemas-microsoft-com:vml" Requires="v">
                <p:oleObj spid="_x0000_s11273" name="Equation" r:id="rId6" imgW="977760" imgH="228600" progId="Equation.DSMT4">
                  <p:embed/>
                </p:oleObj>
              </mc:Choice>
              <mc:Fallback>
                <p:oleObj name="Equation" r:id="rId6" imgW="977760" imgH="228600" progId="Equation.DSMT4">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4038600"/>
                        <a:ext cx="2590800" cy="606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22" name="AutoShape 22">
            <a:extLst>
              <a:ext uri="{FF2B5EF4-FFF2-40B4-BE49-F238E27FC236}">
                <a16:creationId xmlns:a16="http://schemas.microsoft.com/office/drawing/2014/main" id="{2B3F6AAE-FB15-4317-B4F8-0A61CC1B54C4}"/>
              </a:ext>
            </a:extLst>
          </p:cNvPr>
          <p:cNvSpPr>
            <a:spLocks noChangeArrowheads="1"/>
          </p:cNvSpPr>
          <p:nvPr/>
        </p:nvSpPr>
        <p:spPr bwMode="auto">
          <a:xfrm>
            <a:off x="3365500" y="4849813"/>
            <a:ext cx="457200" cy="381000"/>
          </a:xfrm>
          <a:prstGeom prst="rightArrow">
            <a:avLst>
              <a:gd name="adj1" fmla="val 50000"/>
              <a:gd name="adj2" fmla="val 30000"/>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1223" name="Object 23">
            <a:extLst>
              <a:ext uri="{FF2B5EF4-FFF2-40B4-BE49-F238E27FC236}">
                <a16:creationId xmlns:a16="http://schemas.microsoft.com/office/drawing/2014/main" id="{E1E93F82-3F82-4E4B-9D96-1990743041BE}"/>
              </a:ext>
            </a:extLst>
          </p:cNvPr>
          <p:cNvGraphicFramePr>
            <a:graphicFrameLocks noChangeAspect="1"/>
          </p:cNvGraphicFramePr>
          <p:nvPr>
            <p:extLst>
              <p:ext uri="{D42A27DB-BD31-4B8C-83A1-F6EECF244321}">
                <p14:modId xmlns:p14="http://schemas.microsoft.com/office/powerpoint/2010/main" val="3423320598"/>
              </p:ext>
            </p:extLst>
          </p:nvPr>
        </p:nvGraphicFramePr>
        <p:xfrm>
          <a:off x="4173482" y="4768850"/>
          <a:ext cx="940633" cy="606425"/>
        </p:xfrm>
        <a:graphic>
          <a:graphicData uri="http://schemas.openxmlformats.org/presentationml/2006/ole">
            <mc:AlternateContent xmlns:mc="http://schemas.openxmlformats.org/markup-compatibility/2006">
              <mc:Choice xmlns:v="urn:schemas-microsoft-com:vml" Requires="v">
                <p:oleObj spid="_x0000_s11274" name="Equation" r:id="rId8" imgW="520560" imgH="228600" progId="Equation.DSMT4">
                  <p:embed/>
                </p:oleObj>
              </mc:Choice>
              <mc:Fallback>
                <p:oleObj name="Equation" r:id="rId8" imgW="520560" imgH="228600" progId="Equation.DSMT4">
                  <p:embed/>
                  <p:pic>
                    <p:nvPicPr>
                      <p:cNvPr id="0" name="Object 2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73482" y="4768850"/>
                        <a:ext cx="940633" cy="606425"/>
                      </a:xfrm>
                      <a:prstGeom prst="rect">
                        <a:avLst/>
                      </a:prstGeom>
                      <a:noFill/>
                      <a:ln>
                        <a:noFill/>
                      </a:ln>
                      <a:effectLst/>
                    </p:spPr>
                  </p:pic>
                </p:oleObj>
              </mc:Fallback>
            </mc:AlternateContent>
          </a:graphicData>
        </a:graphic>
      </p:graphicFrame>
      <p:sp>
        <p:nvSpPr>
          <p:cNvPr id="51224" name="Text Box 24">
            <a:extLst>
              <a:ext uri="{FF2B5EF4-FFF2-40B4-BE49-F238E27FC236}">
                <a16:creationId xmlns:a16="http://schemas.microsoft.com/office/drawing/2014/main" id="{660D2472-CAD6-4E8D-88EC-782D7E2566F9}"/>
              </a:ext>
            </a:extLst>
          </p:cNvPr>
          <p:cNvSpPr txBox="1">
            <a:spLocks noChangeArrowheads="1"/>
          </p:cNvSpPr>
          <p:nvPr/>
        </p:nvSpPr>
        <p:spPr bwMode="auto">
          <a:xfrm>
            <a:off x="1203325" y="5375275"/>
            <a:ext cx="687387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fundamental relationship that shows how the frequency of a plane harmonic traveling wave is related to its wavelength</a:t>
            </a:r>
          </a:p>
        </p:txBody>
      </p:sp>
      <p:grpSp>
        <p:nvGrpSpPr>
          <p:cNvPr id="51225" name="Group 25">
            <a:extLst>
              <a:ext uri="{FF2B5EF4-FFF2-40B4-BE49-F238E27FC236}">
                <a16:creationId xmlns:a16="http://schemas.microsoft.com/office/drawing/2014/main" id="{9C48D819-0D17-40D1-A16F-0745FA5A49EB}"/>
              </a:ext>
            </a:extLst>
          </p:cNvPr>
          <p:cNvGrpSpPr>
            <a:grpSpLocks/>
          </p:cNvGrpSpPr>
          <p:nvPr/>
        </p:nvGrpSpPr>
        <p:grpSpPr bwMode="auto">
          <a:xfrm>
            <a:off x="5638800" y="4800600"/>
            <a:ext cx="381000" cy="500063"/>
            <a:chOff x="4704" y="2016"/>
            <a:chExt cx="240" cy="315"/>
          </a:xfrm>
        </p:grpSpPr>
        <p:sp>
          <p:nvSpPr>
            <p:cNvPr id="51226" name="Oval 26">
              <a:extLst>
                <a:ext uri="{FF2B5EF4-FFF2-40B4-BE49-F238E27FC236}">
                  <a16:creationId xmlns:a16="http://schemas.microsoft.com/office/drawing/2014/main" id="{C2B80AC9-A5B5-4CF7-BA31-0D5D9E23D4E4}"/>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27" name="Oval 27">
              <a:extLst>
                <a:ext uri="{FF2B5EF4-FFF2-40B4-BE49-F238E27FC236}">
                  <a16:creationId xmlns:a16="http://schemas.microsoft.com/office/drawing/2014/main" id="{E24AA4F2-EAF1-4830-B6DF-10F1AC0D9AAF}"/>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28" name="Rectangle 28">
              <a:extLst>
                <a:ext uri="{FF2B5EF4-FFF2-40B4-BE49-F238E27FC236}">
                  <a16:creationId xmlns:a16="http://schemas.microsoft.com/office/drawing/2014/main" id="{1ACB8F12-53B7-4A5C-9DC2-FFCA13A2F40A}"/>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29" name="Line 29">
              <a:extLst>
                <a:ext uri="{FF2B5EF4-FFF2-40B4-BE49-F238E27FC236}">
                  <a16:creationId xmlns:a16="http://schemas.microsoft.com/office/drawing/2014/main" id="{BFCFC9B0-1B9A-4DF2-BEF0-99EC7CD025EB}"/>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 name="TextBox 1">
            <a:extLst>
              <a:ext uri="{FF2B5EF4-FFF2-40B4-BE49-F238E27FC236}">
                <a16:creationId xmlns:a16="http://schemas.microsoft.com/office/drawing/2014/main" id="{349E879D-D0DD-4B95-9120-5AFDD1EE0FB9}"/>
              </a:ext>
            </a:extLst>
          </p:cNvPr>
          <p:cNvSpPr txBox="1"/>
          <p:nvPr/>
        </p:nvSpPr>
        <p:spPr>
          <a:xfrm>
            <a:off x="6388874" y="4772651"/>
            <a:ext cx="543739" cy="461665"/>
          </a:xfrm>
          <a:prstGeom prst="rect">
            <a:avLst/>
          </a:prstGeom>
          <a:noFill/>
        </p:spPr>
        <p:txBody>
          <a:bodyPr wrap="none" rtlCol="0">
            <a:spAutoFit/>
          </a:bodyPr>
          <a:lstStyle/>
          <a:p>
            <a:r>
              <a:rPr lang="en-US" dirty="0"/>
              <a:t>(1)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Text Box 4">
            <a:extLst>
              <a:ext uri="{FF2B5EF4-FFF2-40B4-BE49-F238E27FC236}">
                <a16:creationId xmlns:a16="http://schemas.microsoft.com/office/drawing/2014/main" id="{70ACB88B-86DB-4E50-9B38-8CD7C3ABC8CD}"/>
              </a:ext>
            </a:extLst>
          </p:cNvPr>
          <p:cNvSpPr txBox="1">
            <a:spLocks noChangeArrowheads="1"/>
          </p:cNvSpPr>
          <p:nvPr/>
        </p:nvSpPr>
        <p:spPr bwMode="auto">
          <a:xfrm>
            <a:off x="533400" y="650875"/>
            <a:ext cx="8305800" cy="1917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Example:</a:t>
            </a:r>
          </a:p>
          <a:p>
            <a:endParaRPr lang="en-US" altLang="en-US"/>
          </a:p>
          <a:p>
            <a:r>
              <a:rPr lang="en-US" altLang="en-US"/>
              <a:t>consider a 5MHz plane wave traveling in water ( c =1500m/sec).</a:t>
            </a:r>
          </a:p>
          <a:p>
            <a:r>
              <a:rPr lang="en-US" altLang="en-US"/>
              <a:t>What is the wave length? </a:t>
            </a:r>
          </a:p>
          <a:p>
            <a:endParaRPr lang="en-US" altLang="en-US"/>
          </a:p>
        </p:txBody>
      </p:sp>
      <p:graphicFrame>
        <p:nvGraphicFramePr>
          <p:cNvPr id="49157" name="Object 5">
            <a:extLst>
              <a:ext uri="{FF2B5EF4-FFF2-40B4-BE49-F238E27FC236}">
                <a16:creationId xmlns:a16="http://schemas.microsoft.com/office/drawing/2014/main" id="{8F93C7B8-8242-4206-BA22-57EAC23B4A8E}"/>
              </a:ext>
            </a:extLst>
          </p:cNvPr>
          <p:cNvGraphicFramePr>
            <a:graphicFrameLocks noChangeAspect="1"/>
          </p:cNvGraphicFramePr>
          <p:nvPr/>
        </p:nvGraphicFramePr>
        <p:xfrm>
          <a:off x="2405063" y="2362200"/>
          <a:ext cx="2733675" cy="1409700"/>
        </p:xfrm>
        <a:graphic>
          <a:graphicData uri="http://schemas.openxmlformats.org/presentationml/2006/ole">
            <mc:AlternateContent xmlns:mc="http://schemas.openxmlformats.org/markup-compatibility/2006">
              <mc:Choice xmlns:v="urn:schemas-microsoft-com:vml" Requires="v">
                <p:oleObj spid="_x0000_s12292" name="Equation" r:id="rId4" imgW="1206360" imgH="622080" progId="Equation.DSMT4">
                  <p:embed/>
                </p:oleObj>
              </mc:Choice>
              <mc:Fallback>
                <p:oleObj name="Equation" r:id="rId4" imgW="1206360" imgH="62208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5063" y="2362200"/>
                        <a:ext cx="2733675" cy="1409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a:extLst>
              <a:ext uri="{FF2B5EF4-FFF2-40B4-BE49-F238E27FC236}">
                <a16:creationId xmlns:a16="http://schemas.microsoft.com/office/drawing/2014/main" id="{41AAF4B1-6A20-4BAD-AD78-46DF7973F6F8}"/>
              </a:ext>
            </a:extLst>
          </p:cNvPr>
          <p:cNvSpPr txBox="1">
            <a:spLocks noChangeArrowheads="1"/>
          </p:cNvSpPr>
          <p:nvPr/>
        </p:nvSpPr>
        <p:spPr bwMode="auto">
          <a:xfrm>
            <a:off x="1143000" y="838200"/>
            <a:ext cx="6694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 plane pressure wave traveling in the x-direction</a:t>
            </a:r>
          </a:p>
        </p:txBody>
      </p:sp>
      <p:graphicFrame>
        <p:nvGraphicFramePr>
          <p:cNvPr id="10243" name="Object 3">
            <a:extLst>
              <a:ext uri="{FF2B5EF4-FFF2-40B4-BE49-F238E27FC236}">
                <a16:creationId xmlns:a16="http://schemas.microsoft.com/office/drawing/2014/main" id="{FCFBA46E-F3C4-4576-9D6F-63827FE5AD5A}"/>
              </a:ext>
            </a:extLst>
          </p:cNvPr>
          <p:cNvGraphicFramePr>
            <a:graphicFrameLocks noChangeAspect="1"/>
          </p:cNvGraphicFramePr>
          <p:nvPr/>
        </p:nvGraphicFramePr>
        <p:xfrm>
          <a:off x="762000" y="1654175"/>
          <a:ext cx="2241550" cy="608013"/>
        </p:xfrm>
        <a:graphic>
          <a:graphicData uri="http://schemas.openxmlformats.org/presentationml/2006/ole">
            <mc:AlternateContent xmlns:mc="http://schemas.openxmlformats.org/markup-compatibility/2006">
              <mc:Choice xmlns:v="urn:schemas-microsoft-com:vml" Requires="v">
                <p:oleObj spid="_x0000_s13322" name="Equation" r:id="rId4" imgW="1028520" imgH="279360" progId="Equation.DSMT4">
                  <p:embed/>
                </p:oleObj>
              </mc:Choice>
              <mc:Fallback>
                <p:oleObj name="Equation" r:id="rId4" imgW="1028520" imgH="27936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654175"/>
                        <a:ext cx="2241550" cy="608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4" name="Line 4">
            <a:extLst>
              <a:ext uri="{FF2B5EF4-FFF2-40B4-BE49-F238E27FC236}">
                <a16:creationId xmlns:a16="http://schemas.microsoft.com/office/drawing/2014/main" id="{2C0132E7-4C5B-48A5-8C26-19087C71FBEF}"/>
              </a:ext>
            </a:extLst>
          </p:cNvPr>
          <p:cNvSpPr>
            <a:spLocks noChangeShapeType="1"/>
          </p:cNvSpPr>
          <p:nvPr/>
        </p:nvSpPr>
        <p:spPr bwMode="auto">
          <a:xfrm>
            <a:off x="3733800" y="2438400"/>
            <a:ext cx="464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8" name="Freeform 8">
            <a:extLst>
              <a:ext uri="{FF2B5EF4-FFF2-40B4-BE49-F238E27FC236}">
                <a16:creationId xmlns:a16="http://schemas.microsoft.com/office/drawing/2014/main" id="{332F3B67-5BF7-42C3-8A5B-184385BFD2D2}"/>
              </a:ext>
            </a:extLst>
          </p:cNvPr>
          <p:cNvSpPr>
            <a:spLocks/>
          </p:cNvSpPr>
          <p:nvPr/>
        </p:nvSpPr>
        <p:spPr bwMode="auto">
          <a:xfrm>
            <a:off x="4038600" y="1752600"/>
            <a:ext cx="941388" cy="1228725"/>
          </a:xfrm>
          <a:custGeom>
            <a:avLst/>
            <a:gdLst>
              <a:gd name="T0" fmla="*/ 0 w 593"/>
              <a:gd name="T1" fmla="*/ 421 h 774"/>
              <a:gd name="T2" fmla="*/ 78 w 593"/>
              <a:gd name="T3" fmla="*/ 378 h 774"/>
              <a:gd name="T4" fmla="*/ 164 w 593"/>
              <a:gd name="T5" fmla="*/ 137 h 774"/>
              <a:gd name="T6" fmla="*/ 207 w 593"/>
              <a:gd name="T7" fmla="*/ 0 h 774"/>
              <a:gd name="T8" fmla="*/ 250 w 593"/>
              <a:gd name="T9" fmla="*/ 86 h 774"/>
              <a:gd name="T10" fmla="*/ 301 w 593"/>
              <a:gd name="T11" fmla="*/ 378 h 774"/>
              <a:gd name="T12" fmla="*/ 344 w 593"/>
              <a:gd name="T13" fmla="*/ 688 h 774"/>
              <a:gd name="T14" fmla="*/ 396 w 593"/>
              <a:gd name="T15" fmla="*/ 774 h 774"/>
              <a:gd name="T16" fmla="*/ 456 w 593"/>
              <a:gd name="T17" fmla="*/ 679 h 774"/>
              <a:gd name="T18" fmla="*/ 490 w 593"/>
              <a:gd name="T19" fmla="*/ 559 h 774"/>
              <a:gd name="T20" fmla="*/ 516 w 593"/>
              <a:gd name="T21" fmla="*/ 455 h 774"/>
              <a:gd name="T22" fmla="*/ 568 w 593"/>
              <a:gd name="T23" fmla="*/ 430 h 774"/>
              <a:gd name="T24" fmla="*/ 593 w 593"/>
              <a:gd name="T25" fmla="*/ 438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3" h="774">
                <a:moveTo>
                  <a:pt x="0" y="421"/>
                </a:moveTo>
                <a:cubicBezTo>
                  <a:pt x="30" y="411"/>
                  <a:pt x="55" y="400"/>
                  <a:pt x="78" y="378"/>
                </a:cubicBezTo>
                <a:cubicBezTo>
                  <a:pt x="116" y="301"/>
                  <a:pt x="146" y="222"/>
                  <a:pt x="164" y="137"/>
                </a:cubicBezTo>
                <a:cubicBezTo>
                  <a:pt x="174" y="91"/>
                  <a:pt x="172" y="33"/>
                  <a:pt x="207" y="0"/>
                </a:cubicBezTo>
                <a:cubicBezTo>
                  <a:pt x="247" y="13"/>
                  <a:pt x="243" y="47"/>
                  <a:pt x="250" y="86"/>
                </a:cubicBezTo>
                <a:cubicBezTo>
                  <a:pt x="267" y="183"/>
                  <a:pt x="272" y="284"/>
                  <a:pt x="301" y="378"/>
                </a:cubicBezTo>
                <a:cubicBezTo>
                  <a:pt x="309" y="482"/>
                  <a:pt x="319" y="587"/>
                  <a:pt x="344" y="688"/>
                </a:cubicBezTo>
                <a:cubicBezTo>
                  <a:pt x="353" y="725"/>
                  <a:pt x="359" y="761"/>
                  <a:pt x="396" y="774"/>
                </a:cubicBezTo>
                <a:cubicBezTo>
                  <a:pt x="443" y="758"/>
                  <a:pt x="442" y="722"/>
                  <a:pt x="456" y="679"/>
                </a:cubicBezTo>
                <a:cubicBezTo>
                  <a:pt x="469" y="639"/>
                  <a:pt x="480" y="599"/>
                  <a:pt x="490" y="559"/>
                </a:cubicBezTo>
                <a:cubicBezTo>
                  <a:pt x="496" y="535"/>
                  <a:pt x="501" y="477"/>
                  <a:pt x="516" y="455"/>
                </a:cubicBezTo>
                <a:cubicBezTo>
                  <a:pt x="526" y="440"/>
                  <a:pt x="553" y="435"/>
                  <a:pt x="568" y="430"/>
                </a:cubicBezTo>
                <a:cubicBezTo>
                  <a:pt x="576" y="433"/>
                  <a:pt x="593" y="438"/>
                  <a:pt x="593" y="438"/>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9" name="Freeform 9">
            <a:extLst>
              <a:ext uri="{FF2B5EF4-FFF2-40B4-BE49-F238E27FC236}">
                <a16:creationId xmlns:a16="http://schemas.microsoft.com/office/drawing/2014/main" id="{0BC9C0B1-08A7-433A-A48B-B132DE8390E3}"/>
              </a:ext>
            </a:extLst>
          </p:cNvPr>
          <p:cNvSpPr>
            <a:spLocks/>
          </p:cNvSpPr>
          <p:nvPr/>
        </p:nvSpPr>
        <p:spPr bwMode="auto">
          <a:xfrm>
            <a:off x="6096000" y="1752600"/>
            <a:ext cx="941388" cy="1228725"/>
          </a:xfrm>
          <a:custGeom>
            <a:avLst/>
            <a:gdLst>
              <a:gd name="T0" fmla="*/ 0 w 593"/>
              <a:gd name="T1" fmla="*/ 421 h 774"/>
              <a:gd name="T2" fmla="*/ 78 w 593"/>
              <a:gd name="T3" fmla="*/ 378 h 774"/>
              <a:gd name="T4" fmla="*/ 164 w 593"/>
              <a:gd name="T5" fmla="*/ 137 h 774"/>
              <a:gd name="T6" fmla="*/ 207 w 593"/>
              <a:gd name="T7" fmla="*/ 0 h 774"/>
              <a:gd name="T8" fmla="*/ 250 w 593"/>
              <a:gd name="T9" fmla="*/ 86 h 774"/>
              <a:gd name="T10" fmla="*/ 301 w 593"/>
              <a:gd name="T11" fmla="*/ 378 h 774"/>
              <a:gd name="T12" fmla="*/ 344 w 593"/>
              <a:gd name="T13" fmla="*/ 688 h 774"/>
              <a:gd name="T14" fmla="*/ 396 w 593"/>
              <a:gd name="T15" fmla="*/ 774 h 774"/>
              <a:gd name="T16" fmla="*/ 456 w 593"/>
              <a:gd name="T17" fmla="*/ 679 h 774"/>
              <a:gd name="T18" fmla="*/ 490 w 593"/>
              <a:gd name="T19" fmla="*/ 559 h 774"/>
              <a:gd name="T20" fmla="*/ 516 w 593"/>
              <a:gd name="T21" fmla="*/ 455 h 774"/>
              <a:gd name="T22" fmla="*/ 568 w 593"/>
              <a:gd name="T23" fmla="*/ 430 h 774"/>
              <a:gd name="T24" fmla="*/ 593 w 593"/>
              <a:gd name="T25" fmla="*/ 438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3" h="774">
                <a:moveTo>
                  <a:pt x="0" y="421"/>
                </a:moveTo>
                <a:cubicBezTo>
                  <a:pt x="30" y="411"/>
                  <a:pt x="55" y="400"/>
                  <a:pt x="78" y="378"/>
                </a:cubicBezTo>
                <a:cubicBezTo>
                  <a:pt x="116" y="301"/>
                  <a:pt x="146" y="222"/>
                  <a:pt x="164" y="137"/>
                </a:cubicBezTo>
                <a:cubicBezTo>
                  <a:pt x="174" y="91"/>
                  <a:pt x="172" y="33"/>
                  <a:pt x="207" y="0"/>
                </a:cubicBezTo>
                <a:cubicBezTo>
                  <a:pt x="247" y="13"/>
                  <a:pt x="243" y="47"/>
                  <a:pt x="250" y="86"/>
                </a:cubicBezTo>
                <a:cubicBezTo>
                  <a:pt x="267" y="183"/>
                  <a:pt x="272" y="284"/>
                  <a:pt x="301" y="378"/>
                </a:cubicBezTo>
                <a:cubicBezTo>
                  <a:pt x="309" y="482"/>
                  <a:pt x="319" y="587"/>
                  <a:pt x="344" y="688"/>
                </a:cubicBezTo>
                <a:cubicBezTo>
                  <a:pt x="353" y="725"/>
                  <a:pt x="359" y="761"/>
                  <a:pt x="396" y="774"/>
                </a:cubicBezTo>
                <a:cubicBezTo>
                  <a:pt x="443" y="758"/>
                  <a:pt x="442" y="722"/>
                  <a:pt x="456" y="679"/>
                </a:cubicBezTo>
                <a:cubicBezTo>
                  <a:pt x="469" y="639"/>
                  <a:pt x="480" y="599"/>
                  <a:pt x="490" y="559"/>
                </a:cubicBezTo>
                <a:cubicBezTo>
                  <a:pt x="496" y="535"/>
                  <a:pt x="501" y="477"/>
                  <a:pt x="516" y="455"/>
                </a:cubicBezTo>
                <a:cubicBezTo>
                  <a:pt x="526" y="440"/>
                  <a:pt x="553" y="435"/>
                  <a:pt x="568" y="430"/>
                </a:cubicBezTo>
                <a:cubicBezTo>
                  <a:pt x="576" y="433"/>
                  <a:pt x="593" y="438"/>
                  <a:pt x="593" y="438"/>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0" name="Line 10">
            <a:extLst>
              <a:ext uri="{FF2B5EF4-FFF2-40B4-BE49-F238E27FC236}">
                <a16:creationId xmlns:a16="http://schemas.microsoft.com/office/drawing/2014/main" id="{902289A4-B2FF-46C2-BB45-C7F472BC242B}"/>
              </a:ext>
            </a:extLst>
          </p:cNvPr>
          <p:cNvSpPr>
            <a:spLocks noChangeShapeType="1"/>
          </p:cNvSpPr>
          <p:nvPr/>
        </p:nvSpPr>
        <p:spPr bwMode="auto">
          <a:xfrm>
            <a:off x="4572000" y="2133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1" name="Line 11">
            <a:extLst>
              <a:ext uri="{FF2B5EF4-FFF2-40B4-BE49-F238E27FC236}">
                <a16:creationId xmlns:a16="http://schemas.microsoft.com/office/drawing/2014/main" id="{E38A704E-F81A-4A16-BC70-175992B356F3}"/>
              </a:ext>
            </a:extLst>
          </p:cNvPr>
          <p:cNvSpPr>
            <a:spLocks noChangeShapeType="1"/>
          </p:cNvSpPr>
          <p:nvPr/>
        </p:nvSpPr>
        <p:spPr bwMode="auto">
          <a:xfrm>
            <a:off x="6705600" y="21336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0252" name="Object 12">
            <a:extLst>
              <a:ext uri="{FF2B5EF4-FFF2-40B4-BE49-F238E27FC236}">
                <a16:creationId xmlns:a16="http://schemas.microsoft.com/office/drawing/2014/main" id="{B1F93120-D884-43BD-823D-9A4C90113D40}"/>
              </a:ext>
            </a:extLst>
          </p:cNvPr>
          <p:cNvGraphicFramePr>
            <a:graphicFrameLocks noChangeAspect="1"/>
          </p:cNvGraphicFramePr>
          <p:nvPr/>
        </p:nvGraphicFramePr>
        <p:xfrm>
          <a:off x="2971800" y="3200400"/>
          <a:ext cx="5249863" cy="2776538"/>
        </p:xfrm>
        <a:graphic>
          <a:graphicData uri="http://schemas.openxmlformats.org/presentationml/2006/ole">
            <mc:AlternateContent xmlns:mc="http://schemas.openxmlformats.org/markup-compatibility/2006">
              <mc:Choice xmlns:v="urn:schemas-microsoft-com:vml" Requires="v">
                <p:oleObj spid="_x0000_s13323" name="Equation" r:id="rId6" imgW="2666880" imgH="1409400" progId="Equation.DSMT4">
                  <p:embed/>
                </p:oleObj>
              </mc:Choice>
              <mc:Fallback>
                <p:oleObj name="Equation" r:id="rId6" imgW="2666880" imgH="140940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3200400"/>
                        <a:ext cx="5249863" cy="2776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64" name="Object 24">
            <a:extLst>
              <a:ext uri="{FF2B5EF4-FFF2-40B4-BE49-F238E27FC236}">
                <a16:creationId xmlns:a16="http://schemas.microsoft.com/office/drawing/2014/main" id="{CE539117-748A-4D12-85F3-DFA9D466FBB9}"/>
              </a:ext>
            </a:extLst>
          </p:cNvPr>
          <p:cNvGraphicFramePr>
            <a:graphicFrameLocks noChangeAspect="1"/>
          </p:cNvGraphicFramePr>
          <p:nvPr/>
        </p:nvGraphicFramePr>
        <p:xfrm>
          <a:off x="304800" y="4114800"/>
          <a:ext cx="1828800" cy="873125"/>
        </p:xfrm>
        <a:graphic>
          <a:graphicData uri="http://schemas.openxmlformats.org/presentationml/2006/ole">
            <mc:AlternateContent xmlns:mc="http://schemas.openxmlformats.org/markup-compatibility/2006">
              <mc:Choice xmlns:v="urn:schemas-microsoft-com:vml" Requires="v">
                <p:oleObj spid="_x0000_s13324" name="Equation" r:id="rId8" imgW="825480" imgH="393480" progId="Equation.DSMT4">
                  <p:embed/>
                </p:oleObj>
              </mc:Choice>
              <mc:Fallback>
                <p:oleObj name="Equation" r:id="rId8" imgW="825480" imgH="393480" progId="Equation.DSMT4">
                  <p:embed/>
                  <p:pic>
                    <p:nvPicPr>
                      <p:cNvPr id="0" name="Object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 y="4114800"/>
                        <a:ext cx="1828800" cy="873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65" name="AutoShape 25">
            <a:extLst>
              <a:ext uri="{FF2B5EF4-FFF2-40B4-BE49-F238E27FC236}">
                <a16:creationId xmlns:a16="http://schemas.microsoft.com/office/drawing/2014/main" id="{3A1AA2B1-4009-450A-A2DA-B0477C5871F5}"/>
              </a:ext>
            </a:extLst>
          </p:cNvPr>
          <p:cNvSpPr>
            <a:spLocks noChangeArrowheads="1"/>
          </p:cNvSpPr>
          <p:nvPr/>
        </p:nvSpPr>
        <p:spPr bwMode="auto">
          <a:xfrm>
            <a:off x="2362200" y="4419600"/>
            <a:ext cx="304800" cy="228600"/>
          </a:xfrm>
          <a:prstGeom prst="rightArrow">
            <a:avLst>
              <a:gd name="adj1" fmla="val 50000"/>
              <a:gd name="adj2" fmla="val 33333"/>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0266" name="Object 26">
            <a:extLst>
              <a:ext uri="{FF2B5EF4-FFF2-40B4-BE49-F238E27FC236}">
                <a16:creationId xmlns:a16="http://schemas.microsoft.com/office/drawing/2014/main" id="{B0CC1BEC-AA19-4A61-895C-45D2835DD64A}"/>
              </a:ext>
            </a:extLst>
          </p:cNvPr>
          <p:cNvGraphicFramePr>
            <a:graphicFrameLocks noChangeAspect="1"/>
          </p:cNvGraphicFramePr>
          <p:nvPr/>
        </p:nvGraphicFramePr>
        <p:xfrm>
          <a:off x="1371600" y="2286000"/>
          <a:ext cx="1600200" cy="506413"/>
        </p:xfrm>
        <a:graphic>
          <a:graphicData uri="http://schemas.openxmlformats.org/presentationml/2006/ole">
            <mc:AlternateContent xmlns:mc="http://schemas.openxmlformats.org/markup-compatibility/2006">
              <mc:Choice xmlns:v="urn:schemas-microsoft-com:vml" Requires="v">
                <p:oleObj spid="_x0000_s13325" name="Equation" r:id="rId10" imgW="761760" imgH="241200" progId="Equation.DSMT4">
                  <p:embed/>
                </p:oleObj>
              </mc:Choice>
              <mc:Fallback>
                <p:oleObj name="Equation" r:id="rId10" imgW="761760" imgH="241200" progId="Equation.DSMT4">
                  <p:embed/>
                  <p:pic>
                    <p:nvPicPr>
                      <p:cNvPr id="0" name="Object 2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71600" y="2286000"/>
                        <a:ext cx="1600200"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67" name="Text Box 27">
            <a:extLst>
              <a:ext uri="{FF2B5EF4-FFF2-40B4-BE49-F238E27FC236}">
                <a16:creationId xmlns:a16="http://schemas.microsoft.com/office/drawing/2014/main" id="{B7781E75-5135-473C-A169-FB190E784C15}"/>
              </a:ext>
            </a:extLst>
          </p:cNvPr>
          <p:cNvSpPr txBox="1">
            <a:spLocks noChangeArrowheads="1"/>
          </p:cNvSpPr>
          <p:nvPr/>
        </p:nvSpPr>
        <p:spPr bwMode="auto">
          <a:xfrm>
            <a:off x="593725" y="2251075"/>
            <a:ext cx="588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Let</a:t>
            </a:r>
          </a:p>
        </p:txBody>
      </p:sp>
      <p:sp>
        <p:nvSpPr>
          <p:cNvPr id="10268" name="Text Box 28">
            <a:extLst>
              <a:ext uri="{FF2B5EF4-FFF2-40B4-BE49-F238E27FC236}">
                <a16:creationId xmlns:a16="http://schemas.microsoft.com/office/drawing/2014/main" id="{05117E04-E1D6-4C24-AFC7-8FAEC2276B1B}"/>
              </a:ext>
            </a:extLst>
          </p:cNvPr>
          <p:cNvSpPr txBox="1">
            <a:spLocks noChangeArrowheads="1"/>
          </p:cNvSpPr>
          <p:nvPr/>
        </p:nvSpPr>
        <p:spPr bwMode="auto">
          <a:xfrm>
            <a:off x="1660525" y="3317875"/>
            <a:ext cx="708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866" name="Object 2">
            <a:extLst>
              <a:ext uri="{FF2B5EF4-FFF2-40B4-BE49-F238E27FC236}">
                <a16:creationId xmlns:a16="http://schemas.microsoft.com/office/drawing/2014/main" id="{5A6AB24F-06C5-48CF-A318-001FD26DDA50}"/>
              </a:ext>
            </a:extLst>
          </p:cNvPr>
          <p:cNvGraphicFramePr>
            <a:graphicFrameLocks noChangeAspect="1"/>
          </p:cNvGraphicFramePr>
          <p:nvPr/>
        </p:nvGraphicFramePr>
        <p:xfrm>
          <a:off x="1828800" y="838200"/>
          <a:ext cx="1600200" cy="596900"/>
        </p:xfrm>
        <a:graphic>
          <a:graphicData uri="http://schemas.openxmlformats.org/presentationml/2006/ole">
            <mc:AlternateContent xmlns:mc="http://schemas.openxmlformats.org/markup-compatibility/2006">
              <mc:Choice xmlns:v="urn:schemas-microsoft-com:vml" Requires="v">
                <p:oleObj spid="_x0000_s14348" name="Equation" r:id="rId4" imgW="647640" imgH="241200" progId="Equation.DSMT4">
                  <p:embed/>
                </p:oleObj>
              </mc:Choice>
              <mc:Fallback>
                <p:oleObj name="Equation" r:id="rId4" imgW="647640" imgH="241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838200"/>
                        <a:ext cx="1600200" cy="59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68" name="Text Box 4">
            <a:extLst>
              <a:ext uri="{FF2B5EF4-FFF2-40B4-BE49-F238E27FC236}">
                <a16:creationId xmlns:a16="http://schemas.microsoft.com/office/drawing/2014/main" id="{1C64FD8A-FEC4-4E27-A49F-692A328B65A2}"/>
              </a:ext>
            </a:extLst>
          </p:cNvPr>
          <p:cNvSpPr txBox="1">
            <a:spLocks noChangeArrowheads="1"/>
          </p:cNvSpPr>
          <p:nvPr/>
        </p:nvSpPr>
        <p:spPr bwMode="auto">
          <a:xfrm>
            <a:off x="3733800" y="2209800"/>
            <a:ext cx="446246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specific acoustic impedance</a:t>
            </a:r>
          </a:p>
          <a:p>
            <a:r>
              <a:rPr lang="en-US" altLang="en-US"/>
              <a:t>of a plane wave (pressure/velocity)</a:t>
            </a:r>
          </a:p>
        </p:txBody>
      </p:sp>
      <p:graphicFrame>
        <p:nvGraphicFramePr>
          <p:cNvPr id="36869" name="Object 5">
            <a:extLst>
              <a:ext uri="{FF2B5EF4-FFF2-40B4-BE49-F238E27FC236}">
                <a16:creationId xmlns:a16="http://schemas.microsoft.com/office/drawing/2014/main" id="{DBC14E68-07B6-48AE-959B-213FDA0F3A57}"/>
              </a:ext>
            </a:extLst>
          </p:cNvPr>
          <p:cNvGraphicFramePr>
            <a:graphicFrameLocks noChangeAspect="1"/>
          </p:cNvGraphicFramePr>
          <p:nvPr/>
        </p:nvGraphicFramePr>
        <p:xfrm>
          <a:off x="1828800" y="3249613"/>
          <a:ext cx="2333625" cy="1031875"/>
        </p:xfrm>
        <a:graphic>
          <a:graphicData uri="http://schemas.openxmlformats.org/presentationml/2006/ole">
            <mc:AlternateContent xmlns:mc="http://schemas.openxmlformats.org/markup-compatibility/2006">
              <mc:Choice xmlns:v="urn:schemas-microsoft-com:vml" Requires="v">
                <p:oleObj spid="_x0000_s14349" name="Equation" r:id="rId6" imgW="1091880" imgH="482400" progId="Equation.DSMT4">
                  <p:embed/>
                </p:oleObj>
              </mc:Choice>
              <mc:Fallback>
                <p:oleObj name="Equation" r:id="rId6" imgW="1091880" imgH="48240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8800" y="3249613"/>
                        <a:ext cx="2333625" cy="103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6870" name="Object 6">
            <a:extLst>
              <a:ext uri="{FF2B5EF4-FFF2-40B4-BE49-F238E27FC236}">
                <a16:creationId xmlns:a16="http://schemas.microsoft.com/office/drawing/2014/main" id="{D5588DB0-5A97-499F-A1F8-FB5AAEAD98FA}"/>
              </a:ext>
            </a:extLst>
          </p:cNvPr>
          <p:cNvGraphicFramePr>
            <a:graphicFrameLocks noChangeAspect="1"/>
          </p:cNvGraphicFramePr>
          <p:nvPr/>
        </p:nvGraphicFramePr>
        <p:xfrm>
          <a:off x="2516188" y="4633913"/>
          <a:ext cx="1643062" cy="598487"/>
        </p:xfrm>
        <a:graphic>
          <a:graphicData uri="http://schemas.openxmlformats.org/presentationml/2006/ole">
            <mc:AlternateContent xmlns:mc="http://schemas.openxmlformats.org/markup-compatibility/2006">
              <mc:Choice xmlns:v="urn:schemas-microsoft-com:vml" Requires="v">
                <p:oleObj spid="_x0000_s14350" name="Equation" r:id="rId8" imgW="698400" imgH="253800" progId="Equation.DSMT4">
                  <p:embed/>
                </p:oleObj>
              </mc:Choice>
              <mc:Fallback>
                <p:oleObj name="Equation" r:id="rId8" imgW="698400" imgH="253800" progId="Equation.DSMT4">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6188" y="4633913"/>
                        <a:ext cx="1643062" cy="598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6872" name="Group 8">
            <a:extLst>
              <a:ext uri="{FF2B5EF4-FFF2-40B4-BE49-F238E27FC236}">
                <a16:creationId xmlns:a16="http://schemas.microsoft.com/office/drawing/2014/main" id="{432D488C-EC24-4C08-B4E4-EC5D5CD9FC13}"/>
              </a:ext>
            </a:extLst>
          </p:cNvPr>
          <p:cNvGrpSpPr>
            <a:grpSpLocks/>
          </p:cNvGrpSpPr>
          <p:nvPr/>
        </p:nvGrpSpPr>
        <p:grpSpPr bwMode="auto">
          <a:xfrm>
            <a:off x="4419600" y="4648200"/>
            <a:ext cx="381000" cy="500063"/>
            <a:chOff x="4704" y="2016"/>
            <a:chExt cx="240" cy="315"/>
          </a:xfrm>
        </p:grpSpPr>
        <p:sp>
          <p:nvSpPr>
            <p:cNvPr id="36873" name="Oval 9">
              <a:extLst>
                <a:ext uri="{FF2B5EF4-FFF2-40B4-BE49-F238E27FC236}">
                  <a16:creationId xmlns:a16="http://schemas.microsoft.com/office/drawing/2014/main" id="{AD16E13B-C3B7-482C-8864-91F7ABC862DF}"/>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874" name="Oval 10">
              <a:extLst>
                <a:ext uri="{FF2B5EF4-FFF2-40B4-BE49-F238E27FC236}">
                  <a16:creationId xmlns:a16="http://schemas.microsoft.com/office/drawing/2014/main" id="{F9DE9276-2737-4224-8B73-A3DC8DF5BB78}"/>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875" name="Rectangle 11">
              <a:extLst>
                <a:ext uri="{FF2B5EF4-FFF2-40B4-BE49-F238E27FC236}">
                  <a16:creationId xmlns:a16="http://schemas.microsoft.com/office/drawing/2014/main" id="{DC5CB17A-FE48-486B-8C56-4C2D64EE8FB4}"/>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876" name="Line 12">
              <a:extLst>
                <a:ext uri="{FF2B5EF4-FFF2-40B4-BE49-F238E27FC236}">
                  <a16:creationId xmlns:a16="http://schemas.microsoft.com/office/drawing/2014/main" id="{AF2F6062-6652-4418-B451-EB9ACADECA16}"/>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6880" name="Line 16">
            <a:extLst>
              <a:ext uri="{FF2B5EF4-FFF2-40B4-BE49-F238E27FC236}">
                <a16:creationId xmlns:a16="http://schemas.microsoft.com/office/drawing/2014/main" id="{9ADA5BFC-B0AA-4A61-A5C4-136F9982ECCC}"/>
              </a:ext>
            </a:extLst>
          </p:cNvPr>
          <p:cNvSpPr>
            <a:spLocks noChangeShapeType="1"/>
          </p:cNvSpPr>
          <p:nvPr/>
        </p:nvSpPr>
        <p:spPr bwMode="auto">
          <a:xfrm>
            <a:off x="3733800" y="10668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2" name="Text Box 18">
            <a:extLst>
              <a:ext uri="{FF2B5EF4-FFF2-40B4-BE49-F238E27FC236}">
                <a16:creationId xmlns:a16="http://schemas.microsoft.com/office/drawing/2014/main" id="{908B4447-8996-4F6D-9ECD-35686558FC83}"/>
              </a:ext>
            </a:extLst>
          </p:cNvPr>
          <p:cNvSpPr txBox="1">
            <a:spLocks noChangeArrowheads="1"/>
          </p:cNvSpPr>
          <p:nvPr/>
        </p:nvSpPr>
        <p:spPr bwMode="auto">
          <a:xfrm>
            <a:off x="5410200" y="4267200"/>
            <a:ext cx="257492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acoustic impedance</a:t>
            </a:r>
          </a:p>
          <a:p>
            <a:r>
              <a:rPr lang="en-US" altLang="en-US"/>
              <a:t>of a plane wave</a:t>
            </a:r>
          </a:p>
          <a:p>
            <a:r>
              <a:rPr lang="en-US" altLang="en-US"/>
              <a:t>(force/velocity)</a:t>
            </a:r>
          </a:p>
        </p:txBody>
      </p:sp>
      <p:graphicFrame>
        <p:nvGraphicFramePr>
          <p:cNvPr id="36883" name="Object 19">
            <a:extLst>
              <a:ext uri="{FF2B5EF4-FFF2-40B4-BE49-F238E27FC236}">
                <a16:creationId xmlns:a16="http://schemas.microsoft.com/office/drawing/2014/main" id="{9DF5EDD6-EF95-4FB9-9DD4-3B27A9350588}"/>
              </a:ext>
            </a:extLst>
          </p:cNvPr>
          <p:cNvGraphicFramePr>
            <a:graphicFrameLocks noChangeAspect="1"/>
          </p:cNvGraphicFramePr>
          <p:nvPr/>
        </p:nvGraphicFramePr>
        <p:xfrm>
          <a:off x="2057400" y="2271713"/>
          <a:ext cx="1371600" cy="609600"/>
        </p:xfrm>
        <a:graphic>
          <a:graphicData uri="http://schemas.openxmlformats.org/presentationml/2006/ole">
            <mc:AlternateContent xmlns:mc="http://schemas.openxmlformats.org/markup-compatibility/2006">
              <mc:Choice xmlns:v="urn:schemas-microsoft-com:vml" Requires="v">
                <p:oleObj spid="_x0000_s14351" name="Equation" r:id="rId10" imgW="571320" imgH="253800" progId="Equation.DSMT4">
                  <p:embed/>
                </p:oleObj>
              </mc:Choice>
              <mc:Fallback>
                <p:oleObj name="Equation" r:id="rId10" imgW="571320" imgH="253800" progId="Equation.DSMT4">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57400" y="2271713"/>
                        <a:ext cx="13716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88" name="Line 24">
            <a:extLst>
              <a:ext uri="{FF2B5EF4-FFF2-40B4-BE49-F238E27FC236}">
                <a16:creationId xmlns:a16="http://schemas.microsoft.com/office/drawing/2014/main" id="{EAC32E84-0C28-4E2D-8098-065743F98D29}"/>
              </a:ext>
            </a:extLst>
          </p:cNvPr>
          <p:cNvSpPr>
            <a:spLocks noChangeShapeType="1"/>
          </p:cNvSpPr>
          <p:nvPr/>
        </p:nvSpPr>
        <p:spPr bwMode="auto">
          <a:xfrm>
            <a:off x="3962400" y="228600"/>
            <a:ext cx="0" cy="18288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9" name="Line 25">
            <a:extLst>
              <a:ext uri="{FF2B5EF4-FFF2-40B4-BE49-F238E27FC236}">
                <a16:creationId xmlns:a16="http://schemas.microsoft.com/office/drawing/2014/main" id="{06DC943D-34ED-49F5-9A27-50CA67DF6406}"/>
              </a:ext>
            </a:extLst>
          </p:cNvPr>
          <p:cNvSpPr>
            <a:spLocks noChangeShapeType="1"/>
          </p:cNvSpPr>
          <p:nvPr/>
        </p:nvSpPr>
        <p:spPr bwMode="auto">
          <a:xfrm>
            <a:off x="3124200" y="609600"/>
            <a:ext cx="19812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0" name="Line 26">
            <a:extLst>
              <a:ext uri="{FF2B5EF4-FFF2-40B4-BE49-F238E27FC236}">
                <a16:creationId xmlns:a16="http://schemas.microsoft.com/office/drawing/2014/main" id="{33924D5A-E4B3-4AB3-AC9F-CBD52092F9D8}"/>
              </a:ext>
            </a:extLst>
          </p:cNvPr>
          <p:cNvSpPr>
            <a:spLocks noChangeShapeType="1"/>
          </p:cNvSpPr>
          <p:nvPr/>
        </p:nvSpPr>
        <p:spPr bwMode="auto">
          <a:xfrm>
            <a:off x="3124200" y="1600200"/>
            <a:ext cx="19812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1" name="Line 27">
            <a:extLst>
              <a:ext uri="{FF2B5EF4-FFF2-40B4-BE49-F238E27FC236}">
                <a16:creationId xmlns:a16="http://schemas.microsoft.com/office/drawing/2014/main" id="{12E05FC8-6EAB-4FD5-B7A5-CEF22D26A496}"/>
              </a:ext>
            </a:extLst>
          </p:cNvPr>
          <p:cNvSpPr>
            <a:spLocks noChangeShapeType="1"/>
          </p:cNvSpPr>
          <p:nvPr/>
        </p:nvSpPr>
        <p:spPr bwMode="auto">
          <a:xfrm>
            <a:off x="6553200" y="10668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2" name="Text Box 28">
            <a:extLst>
              <a:ext uri="{FF2B5EF4-FFF2-40B4-BE49-F238E27FC236}">
                <a16:creationId xmlns:a16="http://schemas.microsoft.com/office/drawing/2014/main" id="{71E5DC64-A954-4505-B734-0A26487BA5FE}"/>
              </a:ext>
            </a:extLst>
          </p:cNvPr>
          <p:cNvSpPr txBox="1">
            <a:spLocks noChangeArrowheads="1"/>
          </p:cNvSpPr>
          <p:nvPr/>
        </p:nvSpPr>
        <p:spPr bwMode="auto">
          <a:xfrm>
            <a:off x="7696200" y="11430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
        <p:nvSpPr>
          <p:cNvPr id="36893" name="Line 29">
            <a:extLst>
              <a:ext uri="{FF2B5EF4-FFF2-40B4-BE49-F238E27FC236}">
                <a16:creationId xmlns:a16="http://schemas.microsoft.com/office/drawing/2014/main" id="{E0459188-6B75-4E24-9272-CF6A8EACD5F6}"/>
              </a:ext>
            </a:extLst>
          </p:cNvPr>
          <p:cNvSpPr>
            <a:spLocks noChangeShapeType="1"/>
          </p:cNvSpPr>
          <p:nvPr/>
        </p:nvSpPr>
        <p:spPr bwMode="auto">
          <a:xfrm>
            <a:off x="4724400" y="609600"/>
            <a:ext cx="0" cy="9906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4" name="Text Box 30">
            <a:extLst>
              <a:ext uri="{FF2B5EF4-FFF2-40B4-BE49-F238E27FC236}">
                <a16:creationId xmlns:a16="http://schemas.microsoft.com/office/drawing/2014/main" id="{0777F030-BB8E-4F21-8A8F-CAFC8C44971C}"/>
              </a:ext>
            </a:extLst>
          </p:cNvPr>
          <p:cNvSpPr txBox="1">
            <a:spLocks noChangeArrowheads="1"/>
          </p:cNvSpPr>
          <p:nvPr/>
        </p:nvSpPr>
        <p:spPr bwMode="auto">
          <a:xfrm>
            <a:off x="4724400" y="914400"/>
            <a:ext cx="1317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 … area</a:t>
            </a:r>
          </a:p>
        </p:txBody>
      </p:sp>
      <p:sp>
        <p:nvSpPr>
          <p:cNvPr id="36895" name="Text Box 31">
            <a:extLst>
              <a:ext uri="{FF2B5EF4-FFF2-40B4-BE49-F238E27FC236}">
                <a16:creationId xmlns:a16="http://schemas.microsoft.com/office/drawing/2014/main" id="{36D135B1-3177-4E8D-8606-8F1B5B566871}"/>
              </a:ext>
            </a:extLst>
          </p:cNvPr>
          <p:cNvSpPr txBox="1">
            <a:spLocks noChangeArrowheads="1"/>
          </p:cNvSpPr>
          <p:nvPr/>
        </p:nvSpPr>
        <p:spPr bwMode="auto">
          <a:xfrm>
            <a:off x="685800" y="5715000"/>
            <a:ext cx="46243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more general (harmonic) waves </a:t>
            </a:r>
          </a:p>
        </p:txBody>
      </p:sp>
      <p:graphicFrame>
        <p:nvGraphicFramePr>
          <p:cNvPr id="36896" name="Object 32">
            <a:extLst>
              <a:ext uri="{FF2B5EF4-FFF2-40B4-BE49-F238E27FC236}">
                <a16:creationId xmlns:a16="http://schemas.microsoft.com/office/drawing/2014/main" id="{F99A6DD3-ED26-422A-87D7-A6CE22FD8220}"/>
              </a:ext>
            </a:extLst>
          </p:cNvPr>
          <p:cNvGraphicFramePr>
            <a:graphicFrameLocks noChangeAspect="1"/>
          </p:cNvGraphicFramePr>
          <p:nvPr/>
        </p:nvGraphicFramePr>
        <p:xfrm>
          <a:off x="5384800" y="5715000"/>
          <a:ext cx="1674813" cy="522288"/>
        </p:xfrm>
        <a:graphic>
          <a:graphicData uri="http://schemas.openxmlformats.org/presentationml/2006/ole">
            <mc:AlternateContent xmlns:mc="http://schemas.openxmlformats.org/markup-compatibility/2006">
              <mc:Choice xmlns:v="urn:schemas-microsoft-com:vml" Requires="v">
                <p:oleObj spid="_x0000_s14352" name="Equation" r:id="rId12" imgW="812520" imgH="253800" progId="Equation.DSMT4">
                  <p:embed/>
                </p:oleObj>
              </mc:Choice>
              <mc:Fallback>
                <p:oleObj name="Equation" r:id="rId12" imgW="812520" imgH="253800" progId="Equation.DSMT4">
                  <p:embed/>
                  <p:pic>
                    <p:nvPicPr>
                      <p:cNvPr id="0" name="Object 3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84800" y="5715000"/>
                        <a:ext cx="1674813" cy="52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4" name="Rectangle 88">
            <a:extLst>
              <a:ext uri="{FF2B5EF4-FFF2-40B4-BE49-F238E27FC236}">
                <a16:creationId xmlns:a16="http://schemas.microsoft.com/office/drawing/2014/main" id="{EE92AF6D-3AB4-4847-9A82-BAC181542730}"/>
              </a:ext>
            </a:extLst>
          </p:cNvPr>
          <p:cNvSpPr>
            <a:spLocks noChangeArrowheads="1"/>
          </p:cNvSpPr>
          <p:nvPr/>
        </p:nvSpPr>
        <p:spPr bwMode="auto">
          <a:xfrm>
            <a:off x="457200" y="762000"/>
            <a:ext cx="4800600" cy="2971800"/>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098" name="Group 2">
            <a:extLst>
              <a:ext uri="{FF2B5EF4-FFF2-40B4-BE49-F238E27FC236}">
                <a16:creationId xmlns:a16="http://schemas.microsoft.com/office/drawing/2014/main" id="{FE43971E-6494-4E7F-A90E-89C9BF13B9EF}"/>
              </a:ext>
            </a:extLst>
          </p:cNvPr>
          <p:cNvGrpSpPr>
            <a:grpSpLocks/>
          </p:cNvGrpSpPr>
          <p:nvPr/>
        </p:nvGrpSpPr>
        <p:grpSpPr bwMode="auto">
          <a:xfrm>
            <a:off x="3886200" y="1447800"/>
            <a:ext cx="1149350" cy="381000"/>
            <a:chOff x="1696" y="2209"/>
            <a:chExt cx="724" cy="240"/>
          </a:xfrm>
        </p:grpSpPr>
        <p:sp>
          <p:nvSpPr>
            <p:cNvPr id="4099" name="Line 3">
              <a:extLst>
                <a:ext uri="{FF2B5EF4-FFF2-40B4-BE49-F238E27FC236}">
                  <a16:creationId xmlns:a16="http://schemas.microsoft.com/office/drawing/2014/main" id="{08DE8B5A-13D3-44FC-87F5-255E9A5AC6C0}"/>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0" name="Line 4">
              <a:extLst>
                <a:ext uri="{FF2B5EF4-FFF2-40B4-BE49-F238E27FC236}">
                  <a16:creationId xmlns:a16="http://schemas.microsoft.com/office/drawing/2014/main" id="{60E892BA-FA42-49DA-82DB-EB77DF2A93EA}"/>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1" name="Line 5">
              <a:extLst>
                <a:ext uri="{FF2B5EF4-FFF2-40B4-BE49-F238E27FC236}">
                  <a16:creationId xmlns:a16="http://schemas.microsoft.com/office/drawing/2014/main" id="{C59287B6-3C7D-4BEF-873E-7E087B4B0CBD}"/>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2" name="Line 6">
              <a:extLst>
                <a:ext uri="{FF2B5EF4-FFF2-40B4-BE49-F238E27FC236}">
                  <a16:creationId xmlns:a16="http://schemas.microsoft.com/office/drawing/2014/main" id="{8F2C0BD8-A32D-45B8-BCED-92944255A635}"/>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3" name="Oval 7">
              <a:extLst>
                <a:ext uri="{FF2B5EF4-FFF2-40B4-BE49-F238E27FC236}">
                  <a16:creationId xmlns:a16="http://schemas.microsoft.com/office/drawing/2014/main" id="{12C9386D-46E7-42F4-9CE7-FBFAD66EB14A}"/>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4" name="Oval 8">
              <a:extLst>
                <a:ext uri="{FF2B5EF4-FFF2-40B4-BE49-F238E27FC236}">
                  <a16:creationId xmlns:a16="http://schemas.microsoft.com/office/drawing/2014/main" id="{07009AFF-75C0-4D30-AF51-19F6D5BBB941}"/>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05" name="Group 9">
            <a:extLst>
              <a:ext uri="{FF2B5EF4-FFF2-40B4-BE49-F238E27FC236}">
                <a16:creationId xmlns:a16="http://schemas.microsoft.com/office/drawing/2014/main" id="{4CFDDF82-2E9B-4F81-BDE1-EA415669EF65}"/>
              </a:ext>
            </a:extLst>
          </p:cNvPr>
          <p:cNvGrpSpPr>
            <a:grpSpLocks/>
          </p:cNvGrpSpPr>
          <p:nvPr/>
        </p:nvGrpSpPr>
        <p:grpSpPr bwMode="auto">
          <a:xfrm>
            <a:off x="1862138" y="1476375"/>
            <a:ext cx="1198562" cy="323850"/>
            <a:chOff x="864" y="1007"/>
            <a:chExt cx="755" cy="204"/>
          </a:xfrm>
        </p:grpSpPr>
        <p:grpSp>
          <p:nvGrpSpPr>
            <p:cNvPr id="4106" name="Group 10">
              <a:extLst>
                <a:ext uri="{FF2B5EF4-FFF2-40B4-BE49-F238E27FC236}">
                  <a16:creationId xmlns:a16="http://schemas.microsoft.com/office/drawing/2014/main" id="{9725FAEA-8A68-4F5A-B90A-521F4832F1A4}"/>
                </a:ext>
              </a:extLst>
            </p:cNvPr>
            <p:cNvGrpSpPr>
              <a:grpSpLocks/>
            </p:cNvGrpSpPr>
            <p:nvPr/>
          </p:nvGrpSpPr>
          <p:grpSpPr bwMode="auto">
            <a:xfrm rot="-16200000">
              <a:off x="1136" y="776"/>
              <a:ext cx="204" cy="665"/>
              <a:chOff x="2540" y="1872"/>
              <a:chExt cx="204" cy="665"/>
            </a:xfrm>
          </p:grpSpPr>
          <p:sp>
            <p:nvSpPr>
              <p:cNvPr id="4107" name="Line 11">
                <a:extLst>
                  <a:ext uri="{FF2B5EF4-FFF2-40B4-BE49-F238E27FC236}">
                    <a16:creationId xmlns:a16="http://schemas.microsoft.com/office/drawing/2014/main" id="{620DF638-1FD8-45D6-B32F-C48745605815}"/>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8" name="Line 12">
                <a:extLst>
                  <a:ext uri="{FF2B5EF4-FFF2-40B4-BE49-F238E27FC236}">
                    <a16:creationId xmlns:a16="http://schemas.microsoft.com/office/drawing/2014/main" id="{B8CFFBCB-63D6-400C-A98C-2D943D7F3A9B}"/>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9" name="Line 13">
                <a:extLst>
                  <a:ext uri="{FF2B5EF4-FFF2-40B4-BE49-F238E27FC236}">
                    <a16:creationId xmlns:a16="http://schemas.microsoft.com/office/drawing/2014/main" id="{366CCD4A-67A9-4125-B4F5-1756C892E7AE}"/>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0" name="Line 14">
                <a:extLst>
                  <a:ext uri="{FF2B5EF4-FFF2-40B4-BE49-F238E27FC236}">
                    <a16:creationId xmlns:a16="http://schemas.microsoft.com/office/drawing/2014/main" id="{14BD2922-5C0B-48F4-84B4-384A93F808C1}"/>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1" name="Line 15">
                <a:extLst>
                  <a:ext uri="{FF2B5EF4-FFF2-40B4-BE49-F238E27FC236}">
                    <a16:creationId xmlns:a16="http://schemas.microsoft.com/office/drawing/2014/main" id="{197ABCB5-0482-4B43-924C-E0032B1036A3}"/>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2" name="Line 16">
                <a:extLst>
                  <a:ext uri="{FF2B5EF4-FFF2-40B4-BE49-F238E27FC236}">
                    <a16:creationId xmlns:a16="http://schemas.microsoft.com/office/drawing/2014/main" id="{66E372C0-6709-4197-A287-4456C6C3F6AB}"/>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3" name="Line 17">
                <a:extLst>
                  <a:ext uri="{FF2B5EF4-FFF2-40B4-BE49-F238E27FC236}">
                    <a16:creationId xmlns:a16="http://schemas.microsoft.com/office/drawing/2014/main" id="{4AB6379A-447F-4BEE-9D1F-F70CEC4329D3}"/>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4" name="Line 18">
                <a:extLst>
                  <a:ext uri="{FF2B5EF4-FFF2-40B4-BE49-F238E27FC236}">
                    <a16:creationId xmlns:a16="http://schemas.microsoft.com/office/drawing/2014/main" id="{1BF81612-C381-44C9-AD3B-B6AC3605A35E}"/>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5" name="Line 19">
                <a:extLst>
                  <a:ext uri="{FF2B5EF4-FFF2-40B4-BE49-F238E27FC236}">
                    <a16:creationId xmlns:a16="http://schemas.microsoft.com/office/drawing/2014/main" id="{7EED5F8E-472C-4ED6-8DA6-9481CEAED7D7}"/>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16" name="Oval 20">
              <a:extLst>
                <a:ext uri="{FF2B5EF4-FFF2-40B4-BE49-F238E27FC236}">
                  <a16:creationId xmlns:a16="http://schemas.microsoft.com/office/drawing/2014/main" id="{7335B9AF-1F0C-4E4F-8EDA-0642F900FA8B}"/>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7" name="Oval 21">
              <a:extLst>
                <a:ext uri="{FF2B5EF4-FFF2-40B4-BE49-F238E27FC236}">
                  <a16:creationId xmlns:a16="http://schemas.microsoft.com/office/drawing/2014/main" id="{A9F37A8A-9739-465F-A157-2C995B43BA73}"/>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42" name="Group 46">
            <a:extLst>
              <a:ext uri="{FF2B5EF4-FFF2-40B4-BE49-F238E27FC236}">
                <a16:creationId xmlns:a16="http://schemas.microsoft.com/office/drawing/2014/main" id="{FAAB68EE-8287-4829-BC85-7BABF7F67449}"/>
              </a:ext>
            </a:extLst>
          </p:cNvPr>
          <p:cNvGrpSpPr>
            <a:grpSpLocks/>
          </p:cNvGrpSpPr>
          <p:nvPr/>
        </p:nvGrpSpPr>
        <p:grpSpPr bwMode="auto">
          <a:xfrm>
            <a:off x="2036763" y="2635250"/>
            <a:ext cx="1198562" cy="323850"/>
            <a:chOff x="864" y="1007"/>
            <a:chExt cx="755" cy="204"/>
          </a:xfrm>
        </p:grpSpPr>
        <p:grpSp>
          <p:nvGrpSpPr>
            <p:cNvPr id="4143" name="Group 47">
              <a:extLst>
                <a:ext uri="{FF2B5EF4-FFF2-40B4-BE49-F238E27FC236}">
                  <a16:creationId xmlns:a16="http://schemas.microsoft.com/office/drawing/2014/main" id="{372E972D-C404-44A6-9A63-689D38CAEA15}"/>
                </a:ext>
              </a:extLst>
            </p:cNvPr>
            <p:cNvGrpSpPr>
              <a:grpSpLocks/>
            </p:cNvGrpSpPr>
            <p:nvPr/>
          </p:nvGrpSpPr>
          <p:grpSpPr bwMode="auto">
            <a:xfrm rot="-16200000">
              <a:off x="1136" y="776"/>
              <a:ext cx="204" cy="665"/>
              <a:chOff x="2540" y="1872"/>
              <a:chExt cx="204" cy="665"/>
            </a:xfrm>
          </p:grpSpPr>
          <p:sp>
            <p:nvSpPr>
              <p:cNvPr id="4144" name="Line 48">
                <a:extLst>
                  <a:ext uri="{FF2B5EF4-FFF2-40B4-BE49-F238E27FC236}">
                    <a16:creationId xmlns:a16="http://schemas.microsoft.com/office/drawing/2014/main" id="{F1B6DF75-D334-4D0A-8011-6FDAD8D22F52}"/>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5" name="Line 49">
                <a:extLst>
                  <a:ext uri="{FF2B5EF4-FFF2-40B4-BE49-F238E27FC236}">
                    <a16:creationId xmlns:a16="http://schemas.microsoft.com/office/drawing/2014/main" id="{1A4BAD4D-E541-4FAF-8002-F29B7D3107AD}"/>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6" name="Line 50">
                <a:extLst>
                  <a:ext uri="{FF2B5EF4-FFF2-40B4-BE49-F238E27FC236}">
                    <a16:creationId xmlns:a16="http://schemas.microsoft.com/office/drawing/2014/main" id="{4C693D5B-57B0-4B25-BE6D-91C4BA030399}"/>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7" name="Line 51">
                <a:extLst>
                  <a:ext uri="{FF2B5EF4-FFF2-40B4-BE49-F238E27FC236}">
                    <a16:creationId xmlns:a16="http://schemas.microsoft.com/office/drawing/2014/main" id="{5EE3D682-D720-49C4-ADBF-0829F3F2791B}"/>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8" name="Line 52">
                <a:extLst>
                  <a:ext uri="{FF2B5EF4-FFF2-40B4-BE49-F238E27FC236}">
                    <a16:creationId xmlns:a16="http://schemas.microsoft.com/office/drawing/2014/main" id="{586F785B-64FE-417A-BC49-C31F38F5AD28}"/>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9" name="Line 53">
                <a:extLst>
                  <a:ext uri="{FF2B5EF4-FFF2-40B4-BE49-F238E27FC236}">
                    <a16:creationId xmlns:a16="http://schemas.microsoft.com/office/drawing/2014/main" id="{B8D1B840-AF03-4F41-A0A6-ABD0DEAC4620}"/>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0" name="Line 54">
                <a:extLst>
                  <a:ext uri="{FF2B5EF4-FFF2-40B4-BE49-F238E27FC236}">
                    <a16:creationId xmlns:a16="http://schemas.microsoft.com/office/drawing/2014/main" id="{91BF2CF5-6019-48EE-919A-9A6610BECCC6}"/>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1" name="Line 55">
                <a:extLst>
                  <a:ext uri="{FF2B5EF4-FFF2-40B4-BE49-F238E27FC236}">
                    <a16:creationId xmlns:a16="http://schemas.microsoft.com/office/drawing/2014/main" id="{1A56F860-1B21-4062-9603-FA3F1E2747B0}"/>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2" name="Line 56">
                <a:extLst>
                  <a:ext uri="{FF2B5EF4-FFF2-40B4-BE49-F238E27FC236}">
                    <a16:creationId xmlns:a16="http://schemas.microsoft.com/office/drawing/2014/main" id="{88888F3D-86C2-4C80-ABCA-CC9DBB55A21D}"/>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53" name="Oval 57">
              <a:extLst>
                <a:ext uri="{FF2B5EF4-FFF2-40B4-BE49-F238E27FC236}">
                  <a16:creationId xmlns:a16="http://schemas.microsoft.com/office/drawing/2014/main" id="{9AF6D3B7-5DEE-4610-B532-38E749A815C4}"/>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4" name="Oval 58">
              <a:extLst>
                <a:ext uri="{FF2B5EF4-FFF2-40B4-BE49-F238E27FC236}">
                  <a16:creationId xmlns:a16="http://schemas.microsoft.com/office/drawing/2014/main" id="{68A98457-5D6C-48E3-8627-8D88B60E6EA0}"/>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55" name="Line 59">
            <a:extLst>
              <a:ext uri="{FF2B5EF4-FFF2-40B4-BE49-F238E27FC236}">
                <a16:creationId xmlns:a16="http://schemas.microsoft.com/office/drawing/2014/main" id="{7C171F92-5645-4D5F-932A-0E5039DEDEE6}"/>
              </a:ext>
            </a:extLst>
          </p:cNvPr>
          <p:cNvSpPr>
            <a:spLocks noChangeShapeType="1"/>
          </p:cNvSpPr>
          <p:nvPr/>
        </p:nvSpPr>
        <p:spPr bwMode="auto">
          <a:xfrm flipH="1">
            <a:off x="3048000" y="1641475"/>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129" name="Group 33">
            <a:extLst>
              <a:ext uri="{FF2B5EF4-FFF2-40B4-BE49-F238E27FC236}">
                <a16:creationId xmlns:a16="http://schemas.microsoft.com/office/drawing/2014/main" id="{EB152641-5F12-4199-B3FE-4F84F48F44C4}"/>
              </a:ext>
            </a:extLst>
          </p:cNvPr>
          <p:cNvGrpSpPr>
            <a:grpSpLocks/>
          </p:cNvGrpSpPr>
          <p:nvPr/>
        </p:nvGrpSpPr>
        <p:grpSpPr bwMode="auto">
          <a:xfrm rot="5400000">
            <a:off x="2993232" y="2042319"/>
            <a:ext cx="1198562" cy="323850"/>
            <a:chOff x="864" y="1007"/>
            <a:chExt cx="755" cy="204"/>
          </a:xfrm>
        </p:grpSpPr>
        <p:grpSp>
          <p:nvGrpSpPr>
            <p:cNvPr id="4130" name="Group 34">
              <a:extLst>
                <a:ext uri="{FF2B5EF4-FFF2-40B4-BE49-F238E27FC236}">
                  <a16:creationId xmlns:a16="http://schemas.microsoft.com/office/drawing/2014/main" id="{A8112BEA-D788-4862-97A2-49A35178989C}"/>
                </a:ext>
              </a:extLst>
            </p:cNvPr>
            <p:cNvGrpSpPr>
              <a:grpSpLocks/>
            </p:cNvGrpSpPr>
            <p:nvPr/>
          </p:nvGrpSpPr>
          <p:grpSpPr bwMode="auto">
            <a:xfrm rot="-16200000">
              <a:off x="1136" y="776"/>
              <a:ext cx="204" cy="665"/>
              <a:chOff x="2540" y="1872"/>
              <a:chExt cx="204" cy="665"/>
            </a:xfrm>
          </p:grpSpPr>
          <p:sp>
            <p:nvSpPr>
              <p:cNvPr id="4131" name="Line 35">
                <a:extLst>
                  <a:ext uri="{FF2B5EF4-FFF2-40B4-BE49-F238E27FC236}">
                    <a16:creationId xmlns:a16="http://schemas.microsoft.com/office/drawing/2014/main" id="{42D04963-F58F-466D-B346-DD1512708CCB}"/>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2" name="Line 36">
                <a:extLst>
                  <a:ext uri="{FF2B5EF4-FFF2-40B4-BE49-F238E27FC236}">
                    <a16:creationId xmlns:a16="http://schemas.microsoft.com/office/drawing/2014/main" id="{06DD8660-69EA-4FC1-99D2-EF830491DD20}"/>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3" name="Line 37">
                <a:extLst>
                  <a:ext uri="{FF2B5EF4-FFF2-40B4-BE49-F238E27FC236}">
                    <a16:creationId xmlns:a16="http://schemas.microsoft.com/office/drawing/2014/main" id="{480586F8-F8CC-42F1-B947-38C7F0B07A37}"/>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4" name="Line 38">
                <a:extLst>
                  <a:ext uri="{FF2B5EF4-FFF2-40B4-BE49-F238E27FC236}">
                    <a16:creationId xmlns:a16="http://schemas.microsoft.com/office/drawing/2014/main" id="{39CE703D-AE2E-44EF-8248-4FCA657456D5}"/>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5" name="Line 39">
                <a:extLst>
                  <a:ext uri="{FF2B5EF4-FFF2-40B4-BE49-F238E27FC236}">
                    <a16:creationId xmlns:a16="http://schemas.microsoft.com/office/drawing/2014/main" id="{C0CA9A5E-9D85-4D57-86D7-8805B14AB44F}"/>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6" name="Line 40">
                <a:extLst>
                  <a:ext uri="{FF2B5EF4-FFF2-40B4-BE49-F238E27FC236}">
                    <a16:creationId xmlns:a16="http://schemas.microsoft.com/office/drawing/2014/main" id="{CA447B2B-9E3E-4F06-9061-B00C9354F897}"/>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7" name="Line 41">
                <a:extLst>
                  <a:ext uri="{FF2B5EF4-FFF2-40B4-BE49-F238E27FC236}">
                    <a16:creationId xmlns:a16="http://schemas.microsoft.com/office/drawing/2014/main" id="{DD53D3DE-D808-42FE-95DE-C1D3CCD48AF5}"/>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8" name="Line 42">
                <a:extLst>
                  <a:ext uri="{FF2B5EF4-FFF2-40B4-BE49-F238E27FC236}">
                    <a16:creationId xmlns:a16="http://schemas.microsoft.com/office/drawing/2014/main" id="{75AD68A8-D940-4D07-87E0-864B1F3AAB84}"/>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9" name="Line 43">
                <a:extLst>
                  <a:ext uri="{FF2B5EF4-FFF2-40B4-BE49-F238E27FC236}">
                    <a16:creationId xmlns:a16="http://schemas.microsoft.com/office/drawing/2014/main" id="{AD2ABA57-F214-4534-BC6C-E1F4D94C7DE3}"/>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40" name="Oval 44">
              <a:extLst>
                <a:ext uri="{FF2B5EF4-FFF2-40B4-BE49-F238E27FC236}">
                  <a16:creationId xmlns:a16="http://schemas.microsoft.com/office/drawing/2014/main" id="{A232DE13-A7C7-49C7-BDAE-FA9F1761B0CE}"/>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1" name="Oval 45">
              <a:extLst>
                <a:ext uri="{FF2B5EF4-FFF2-40B4-BE49-F238E27FC236}">
                  <a16:creationId xmlns:a16="http://schemas.microsoft.com/office/drawing/2014/main" id="{04B2EEC6-7084-4750-8FE7-7190736EB891}"/>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56" name="Line 60">
            <a:extLst>
              <a:ext uri="{FF2B5EF4-FFF2-40B4-BE49-F238E27FC236}">
                <a16:creationId xmlns:a16="http://schemas.microsoft.com/office/drawing/2014/main" id="{1B2FE270-F10E-462E-849B-E45736DAAFC2}"/>
              </a:ext>
            </a:extLst>
          </p:cNvPr>
          <p:cNvSpPr>
            <a:spLocks noChangeShapeType="1"/>
          </p:cNvSpPr>
          <p:nvPr/>
        </p:nvSpPr>
        <p:spPr bwMode="auto">
          <a:xfrm>
            <a:off x="3214688" y="27701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8" name="Oval 72">
            <a:extLst>
              <a:ext uri="{FF2B5EF4-FFF2-40B4-BE49-F238E27FC236}">
                <a16:creationId xmlns:a16="http://schemas.microsoft.com/office/drawing/2014/main" id="{5B1FF25E-379C-4314-BC0A-96D48EF34866}"/>
              </a:ext>
            </a:extLst>
          </p:cNvPr>
          <p:cNvSpPr>
            <a:spLocks noChangeArrowheads="1"/>
          </p:cNvSpPr>
          <p:nvPr/>
        </p:nvSpPr>
        <p:spPr bwMode="auto">
          <a:xfrm>
            <a:off x="1196975" y="1903413"/>
            <a:ext cx="533400" cy="5492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118" name="Group 22">
            <a:extLst>
              <a:ext uri="{FF2B5EF4-FFF2-40B4-BE49-F238E27FC236}">
                <a16:creationId xmlns:a16="http://schemas.microsoft.com/office/drawing/2014/main" id="{90564AC2-BA42-4813-B9CF-540444AE3668}"/>
              </a:ext>
            </a:extLst>
          </p:cNvPr>
          <p:cNvGrpSpPr>
            <a:grpSpLocks/>
          </p:cNvGrpSpPr>
          <p:nvPr/>
        </p:nvGrpSpPr>
        <p:grpSpPr bwMode="auto">
          <a:xfrm rot="5400000">
            <a:off x="4241801" y="2166937"/>
            <a:ext cx="417512" cy="1185863"/>
            <a:chOff x="1296" y="3120"/>
            <a:chExt cx="263" cy="807"/>
          </a:xfrm>
        </p:grpSpPr>
        <p:grpSp>
          <p:nvGrpSpPr>
            <p:cNvPr id="4119" name="Group 23">
              <a:extLst>
                <a:ext uri="{FF2B5EF4-FFF2-40B4-BE49-F238E27FC236}">
                  <a16:creationId xmlns:a16="http://schemas.microsoft.com/office/drawing/2014/main" id="{F710B8A2-B8E6-4331-A69D-7DD7D67840A6}"/>
                </a:ext>
              </a:extLst>
            </p:cNvPr>
            <p:cNvGrpSpPr>
              <a:grpSpLocks/>
            </p:cNvGrpSpPr>
            <p:nvPr/>
          </p:nvGrpSpPr>
          <p:grpSpPr bwMode="auto">
            <a:xfrm rot="5383872">
              <a:off x="1043" y="3373"/>
              <a:ext cx="770" cy="263"/>
              <a:chOff x="575" y="3386"/>
              <a:chExt cx="770" cy="263"/>
            </a:xfrm>
          </p:grpSpPr>
          <p:sp>
            <p:nvSpPr>
              <p:cNvPr id="4120" name="Oval 24">
                <a:extLst>
                  <a:ext uri="{FF2B5EF4-FFF2-40B4-BE49-F238E27FC236}">
                    <a16:creationId xmlns:a16="http://schemas.microsoft.com/office/drawing/2014/main" id="{8446F2F9-A56A-46A3-A522-2EB1B97D12A7}"/>
                  </a:ext>
                </a:extLst>
              </p:cNvPr>
              <p:cNvSpPr>
                <a:spLocks noChangeArrowheads="1"/>
              </p:cNvSpPr>
              <p:nvPr/>
            </p:nvSpPr>
            <p:spPr bwMode="auto">
              <a:xfrm rot="16211158">
                <a:off x="714" y="3444"/>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1" name="Oval 25">
                <a:extLst>
                  <a:ext uri="{FF2B5EF4-FFF2-40B4-BE49-F238E27FC236}">
                    <a16:creationId xmlns:a16="http://schemas.microsoft.com/office/drawing/2014/main" id="{84B9D3D7-DB2D-42B6-875E-82748BAEA791}"/>
                  </a:ext>
                </a:extLst>
              </p:cNvPr>
              <p:cNvSpPr>
                <a:spLocks noChangeArrowheads="1"/>
              </p:cNvSpPr>
              <p:nvPr/>
            </p:nvSpPr>
            <p:spPr bwMode="auto">
              <a:xfrm rot="16211158">
                <a:off x="826" y="3443"/>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2" name="Oval 26">
                <a:extLst>
                  <a:ext uri="{FF2B5EF4-FFF2-40B4-BE49-F238E27FC236}">
                    <a16:creationId xmlns:a16="http://schemas.microsoft.com/office/drawing/2014/main" id="{957A6AEE-ABBF-48BF-A711-99EFEB117181}"/>
                  </a:ext>
                </a:extLst>
              </p:cNvPr>
              <p:cNvSpPr>
                <a:spLocks noChangeArrowheads="1"/>
              </p:cNvSpPr>
              <p:nvPr/>
            </p:nvSpPr>
            <p:spPr bwMode="auto">
              <a:xfrm rot="16211158">
                <a:off x="933" y="3440"/>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3" name="Oval 27">
                <a:extLst>
                  <a:ext uri="{FF2B5EF4-FFF2-40B4-BE49-F238E27FC236}">
                    <a16:creationId xmlns:a16="http://schemas.microsoft.com/office/drawing/2014/main" id="{F76048F0-FE65-475D-A098-B6714E6B68DE}"/>
                  </a:ext>
                </a:extLst>
              </p:cNvPr>
              <p:cNvSpPr>
                <a:spLocks noChangeArrowheads="1"/>
              </p:cNvSpPr>
              <p:nvPr/>
            </p:nvSpPr>
            <p:spPr bwMode="auto">
              <a:xfrm rot="16211158">
                <a:off x="1040" y="3442"/>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4" name="Rectangle 28">
                <a:extLst>
                  <a:ext uri="{FF2B5EF4-FFF2-40B4-BE49-F238E27FC236}">
                    <a16:creationId xmlns:a16="http://schemas.microsoft.com/office/drawing/2014/main" id="{BBA6C1A8-1D30-44A5-A965-271785C1414C}"/>
                  </a:ext>
                </a:extLst>
              </p:cNvPr>
              <p:cNvSpPr>
                <a:spLocks noChangeArrowheads="1"/>
              </p:cNvSpPr>
              <p:nvPr/>
            </p:nvSpPr>
            <p:spPr bwMode="auto">
              <a:xfrm rot="16211158">
                <a:off x="886" y="3190"/>
                <a:ext cx="148" cy="77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25" name="Oval 29">
              <a:extLst>
                <a:ext uri="{FF2B5EF4-FFF2-40B4-BE49-F238E27FC236}">
                  <a16:creationId xmlns:a16="http://schemas.microsoft.com/office/drawing/2014/main" id="{CEE6F1E7-C8BD-4543-8077-CE4AB00D3C74}"/>
                </a:ext>
              </a:extLst>
            </p:cNvPr>
            <p:cNvSpPr>
              <a:spLocks noChangeArrowheads="1"/>
            </p:cNvSpPr>
            <p:nvPr/>
          </p:nvSpPr>
          <p:spPr bwMode="auto">
            <a:xfrm>
              <a:off x="1417" y="312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6" name="Oval 30">
              <a:extLst>
                <a:ext uri="{FF2B5EF4-FFF2-40B4-BE49-F238E27FC236}">
                  <a16:creationId xmlns:a16="http://schemas.microsoft.com/office/drawing/2014/main" id="{6C23E943-6ED4-45C7-9467-F219A0BF51EC}"/>
                </a:ext>
              </a:extLst>
            </p:cNvPr>
            <p:cNvSpPr>
              <a:spLocks noChangeArrowheads="1"/>
            </p:cNvSpPr>
            <p:nvPr/>
          </p:nvSpPr>
          <p:spPr bwMode="auto">
            <a:xfrm>
              <a:off x="1416" y="3879"/>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7" name="Line 31">
              <a:extLst>
                <a:ext uri="{FF2B5EF4-FFF2-40B4-BE49-F238E27FC236}">
                  <a16:creationId xmlns:a16="http://schemas.microsoft.com/office/drawing/2014/main" id="{F4F5E0A4-6019-4351-ABA0-1AF465733968}"/>
                </a:ext>
              </a:extLst>
            </p:cNvPr>
            <p:cNvSpPr>
              <a:spLocks noChangeShapeType="1"/>
            </p:cNvSpPr>
            <p:nvPr/>
          </p:nvSpPr>
          <p:spPr bwMode="auto">
            <a:xfrm flipV="1">
              <a:off x="1440" y="3168"/>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8" name="Line 32">
              <a:extLst>
                <a:ext uri="{FF2B5EF4-FFF2-40B4-BE49-F238E27FC236}">
                  <a16:creationId xmlns:a16="http://schemas.microsoft.com/office/drawing/2014/main" id="{0BD70086-2B5E-4877-89C7-E9F5BC3EA788}"/>
                </a:ext>
              </a:extLst>
            </p:cNvPr>
            <p:cNvSpPr>
              <a:spLocks noChangeShapeType="1"/>
            </p:cNvSpPr>
            <p:nvPr/>
          </p:nvSpPr>
          <p:spPr bwMode="auto">
            <a:xfrm flipH="1">
              <a:off x="1440" y="3752"/>
              <a:ext cx="0" cy="1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70" name="Line 74">
            <a:extLst>
              <a:ext uri="{FF2B5EF4-FFF2-40B4-BE49-F238E27FC236}">
                <a16:creationId xmlns:a16="http://schemas.microsoft.com/office/drawing/2014/main" id="{3A83C687-5144-45C4-A66D-5B362ACC9C0C}"/>
              </a:ext>
            </a:extLst>
          </p:cNvPr>
          <p:cNvSpPr>
            <a:spLocks noChangeShapeType="1"/>
          </p:cNvSpPr>
          <p:nvPr/>
        </p:nvSpPr>
        <p:spPr bwMode="auto">
          <a:xfrm flipH="1" flipV="1">
            <a:off x="1446213" y="1651000"/>
            <a:ext cx="1587" cy="25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1" name="Line 75">
            <a:extLst>
              <a:ext uri="{FF2B5EF4-FFF2-40B4-BE49-F238E27FC236}">
                <a16:creationId xmlns:a16="http://schemas.microsoft.com/office/drawing/2014/main" id="{3DCAF324-C9FA-40DE-A240-EE6895262013}"/>
              </a:ext>
            </a:extLst>
          </p:cNvPr>
          <p:cNvSpPr>
            <a:spLocks noChangeShapeType="1"/>
          </p:cNvSpPr>
          <p:nvPr/>
        </p:nvSpPr>
        <p:spPr bwMode="auto">
          <a:xfrm flipH="1">
            <a:off x="1447800" y="1641475"/>
            <a:ext cx="4079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2" name="Line 76">
            <a:extLst>
              <a:ext uri="{FF2B5EF4-FFF2-40B4-BE49-F238E27FC236}">
                <a16:creationId xmlns:a16="http://schemas.microsoft.com/office/drawing/2014/main" id="{F28ED336-F265-462C-BB30-0BAA77CA3ECF}"/>
              </a:ext>
            </a:extLst>
          </p:cNvPr>
          <p:cNvSpPr>
            <a:spLocks noChangeShapeType="1"/>
          </p:cNvSpPr>
          <p:nvPr/>
        </p:nvSpPr>
        <p:spPr bwMode="auto">
          <a:xfrm flipH="1">
            <a:off x="1452563" y="2792413"/>
            <a:ext cx="569912" cy="6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3" name="Line 77">
            <a:extLst>
              <a:ext uri="{FF2B5EF4-FFF2-40B4-BE49-F238E27FC236}">
                <a16:creationId xmlns:a16="http://schemas.microsoft.com/office/drawing/2014/main" id="{FFD34066-BF92-4D26-AD7D-CDCC18F06C45}"/>
              </a:ext>
            </a:extLst>
          </p:cNvPr>
          <p:cNvSpPr>
            <a:spLocks noChangeShapeType="1"/>
          </p:cNvSpPr>
          <p:nvPr/>
        </p:nvSpPr>
        <p:spPr bwMode="auto">
          <a:xfrm>
            <a:off x="1447800" y="2438400"/>
            <a:ext cx="0" cy="352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4" name="Line 78">
            <a:extLst>
              <a:ext uri="{FF2B5EF4-FFF2-40B4-BE49-F238E27FC236}">
                <a16:creationId xmlns:a16="http://schemas.microsoft.com/office/drawing/2014/main" id="{514544EF-A055-4D73-8E23-E6D3E0704EAD}"/>
              </a:ext>
            </a:extLst>
          </p:cNvPr>
          <p:cNvSpPr>
            <a:spLocks noChangeShapeType="1"/>
          </p:cNvSpPr>
          <p:nvPr/>
        </p:nvSpPr>
        <p:spPr bwMode="auto">
          <a:xfrm>
            <a:off x="5051425" y="1641475"/>
            <a:ext cx="484188"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5" name="Line 79">
            <a:extLst>
              <a:ext uri="{FF2B5EF4-FFF2-40B4-BE49-F238E27FC236}">
                <a16:creationId xmlns:a16="http://schemas.microsoft.com/office/drawing/2014/main" id="{DEAFA764-B67A-4B6E-90F6-280EC0F01C10}"/>
              </a:ext>
            </a:extLst>
          </p:cNvPr>
          <p:cNvSpPr>
            <a:spLocks noChangeShapeType="1"/>
          </p:cNvSpPr>
          <p:nvPr/>
        </p:nvSpPr>
        <p:spPr bwMode="auto">
          <a:xfrm>
            <a:off x="5029200" y="2763838"/>
            <a:ext cx="476250" cy="7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76" name="Text Box 80">
            <a:extLst>
              <a:ext uri="{FF2B5EF4-FFF2-40B4-BE49-F238E27FC236}">
                <a16:creationId xmlns:a16="http://schemas.microsoft.com/office/drawing/2014/main" id="{4D685C90-1CD7-4CBA-984E-FFB12570AF68}"/>
              </a:ext>
            </a:extLst>
          </p:cNvPr>
          <p:cNvSpPr txBox="1">
            <a:spLocks noChangeArrowheads="1"/>
          </p:cNvSpPr>
          <p:nvPr/>
        </p:nvSpPr>
        <p:spPr bwMode="auto">
          <a:xfrm>
            <a:off x="609600" y="1828800"/>
            <a:ext cx="461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i</a:t>
            </a:r>
            <a:endParaRPr lang="en-US" altLang="en-US"/>
          </a:p>
        </p:txBody>
      </p:sp>
      <p:sp>
        <p:nvSpPr>
          <p:cNvPr id="4177" name="Text Box 81">
            <a:extLst>
              <a:ext uri="{FF2B5EF4-FFF2-40B4-BE49-F238E27FC236}">
                <a16:creationId xmlns:a16="http://schemas.microsoft.com/office/drawing/2014/main" id="{EDA03350-9A12-4AB4-8E46-CC5D77C69A1D}"/>
              </a:ext>
            </a:extLst>
          </p:cNvPr>
          <p:cNvSpPr txBox="1">
            <a:spLocks noChangeArrowheads="1"/>
          </p:cNvSpPr>
          <p:nvPr/>
        </p:nvSpPr>
        <p:spPr bwMode="auto">
          <a:xfrm>
            <a:off x="2286000" y="9906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r>
              <a:rPr lang="en-US" altLang="en-US" baseline="-25000"/>
              <a:t>1</a:t>
            </a:r>
            <a:endParaRPr lang="en-US" altLang="en-US"/>
          </a:p>
        </p:txBody>
      </p:sp>
      <p:sp>
        <p:nvSpPr>
          <p:cNvPr id="4178" name="Text Box 82">
            <a:extLst>
              <a:ext uri="{FF2B5EF4-FFF2-40B4-BE49-F238E27FC236}">
                <a16:creationId xmlns:a16="http://schemas.microsoft.com/office/drawing/2014/main" id="{E2524F7F-016E-4472-B4FB-312582EF33FE}"/>
              </a:ext>
            </a:extLst>
          </p:cNvPr>
          <p:cNvSpPr txBox="1">
            <a:spLocks noChangeArrowheads="1"/>
          </p:cNvSpPr>
          <p:nvPr/>
        </p:nvSpPr>
        <p:spPr bwMode="auto">
          <a:xfrm>
            <a:off x="4267200" y="9906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r>
              <a:rPr lang="en-US" altLang="en-US" baseline="-25000"/>
              <a:t>1</a:t>
            </a:r>
            <a:endParaRPr lang="en-US" altLang="en-US"/>
          </a:p>
        </p:txBody>
      </p:sp>
      <p:sp>
        <p:nvSpPr>
          <p:cNvPr id="4179" name="Text Box 83">
            <a:extLst>
              <a:ext uri="{FF2B5EF4-FFF2-40B4-BE49-F238E27FC236}">
                <a16:creationId xmlns:a16="http://schemas.microsoft.com/office/drawing/2014/main" id="{C5DBEB3E-6970-4989-A9B5-B1D9FC17092B}"/>
              </a:ext>
            </a:extLst>
          </p:cNvPr>
          <p:cNvSpPr txBox="1">
            <a:spLocks noChangeArrowheads="1"/>
          </p:cNvSpPr>
          <p:nvPr/>
        </p:nvSpPr>
        <p:spPr bwMode="auto">
          <a:xfrm>
            <a:off x="2895600" y="19050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r>
              <a:rPr lang="en-US" altLang="en-US" baseline="-25000"/>
              <a:t>2</a:t>
            </a:r>
            <a:endParaRPr lang="en-US" altLang="en-US"/>
          </a:p>
        </p:txBody>
      </p:sp>
      <p:sp>
        <p:nvSpPr>
          <p:cNvPr id="4180" name="Text Box 84">
            <a:extLst>
              <a:ext uri="{FF2B5EF4-FFF2-40B4-BE49-F238E27FC236}">
                <a16:creationId xmlns:a16="http://schemas.microsoft.com/office/drawing/2014/main" id="{707E4D2F-64E3-492D-B3DE-9BD39659B7E0}"/>
              </a:ext>
            </a:extLst>
          </p:cNvPr>
          <p:cNvSpPr txBox="1">
            <a:spLocks noChangeArrowheads="1"/>
          </p:cNvSpPr>
          <p:nvPr/>
        </p:nvSpPr>
        <p:spPr bwMode="auto">
          <a:xfrm>
            <a:off x="4191000" y="3048000"/>
            <a:ext cx="471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L</a:t>
            </a:r>
            <a:r>
              <a:rPr lang="en-US" altLang="en-US" baseline="-25000"/>
              <a:t>1</a:t>
            </a:r>
            <a:endParaRPr lang="en-US" altLang="en-US"/>
          </a:p>
        </p:txBody>
      </p:sp>
      <p:sp>
        <p:nvSpPr>
          <p:cNvPr id="4181" name="Text Box 85">
            <a:extLst>
              <a:ext uri="{FF2B5EF4-FFF2-40B4-BE49-F238E27FC236}">
                <a16:creationId xmlns:a16="http://schemas.microsoft.com/office/drawing/2014/main" id="{B0909A1E-0835-484D-B499-2A2C25C126C1}"/>
              </a:ext>
            </a:extLst>
          </p:cNvPr>
          <p:cNvSpPr txBox="1">
            <a:spLocks noChangeArrowheads="1"/>
          </p:cNvSpPr>
          <p:nvPr/>
        </p:nvSpPr>
        <p:spPr bwMode="auto">
          <a:xfrm>
            <a:off x="2362200" y="30480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r>
              <a:rPr lang="en-US" altLang="en-US" baseline="-25000"/>
              <a:t>3</a:t>
            </a:r>
            <a:endParaRPr lang="en-US" altLang="en-US"/>
          </a:p>
        </p:txBody>
      </p:sp>
      <p:sp>
        <p:nvSpPr>
          <p:cNvPr id="4182" name="Line 86">
            <a:extLst>
              <a:ext uri="{FF2B5EF4-FFF2-40B4-BE49-F238E27FC236}">
                <a16:creationId xmlns:a16="http://schemas.microsoft.com/office/drawing/2014/main" id="{946ECC03-4768-47FB-A818-EA3AC64715B3}"/>
              </a:ext>
            </a:extLst>
          </p:cNvPr>
          <p:cNvSpPr>
            <a:spLocks noChangeShapeType="1"/>
          </p:cNvSpPr>
          <p:nvPr/>
        </p:nvSpPr>
        <p:spPr bwMode="auto">
          <a:xfrm>
            <a:off x="5715000" y="1676400"/>
            <a:ext cx="0" cy="10668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83" name="Text Box 87">
            <a:extLst>
              <a:ext uri="{FF2B5EF4-FFF2-40B4-BE49-F238E27FC236}">
                <a16:creationId xmlns:a16="http://schemas.microsoft.com/office/drawing/2014/main" id="{D33328C9-834F-4FAF-8738-58659AB61EC0}"/>
              </a:ext>
            </a:extLst>
          </p:cNvPr>
          <p:cNvSpPr txBox="1">
            <a:spLocks noChangeArrowheads="1"/>
          </p:cNvSpPr>
          <p:nvPr/>
        </p:nvSpPr>
        <p:spPr bwMode="auto">
          <a:xfrm>
            <a:off x="5715000" y="190500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p>
        </p:txBody>
      </p:sp>
      <p:sp>
        <p:nvSpPr>
          <p:cNvPr id="4185" name="Text Box 89">
            <a:extLst>
              <a:ext uri="{FF2B5EF4-FFF2-40B4-BE49-F238E27FC236}">
                <a16:creationId xmlns:a16="http://schemas.microsoft.com/office/drawing/2014/main" id="{31025F3A-3268-44A2-BCFD-129F4B0C7622}"/>
              </a:ext>
            </a:extLst>
          </p:cNvPr>
          <p:cNvSpPr txBox="1">
            <a:spLocks noChangeArrowheads="1"/>
          </p:cNvSpPr>
          <p:nvPr/>
        </p:nvSpPr>
        <p:spPr bwMode="auto">
          <a:xfrm>
            <a:off x="1219200" y="228600"/>
            <a:ext cx="76215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a:t>
            </a:r>
            <a:r>
              <a:rPr lang="en-US" altLang="en-US">
                <a:cs typeface="Times New Roman" panose="02020603050405020304" pitchFamily="18" charset="0"/>
              </a:rPr>
              <a:t>é</a:t>
            </a:r>
            <a:r>
              <a:rPr lang="en-US" altLang="en-US"/>
              <a:t>venin equivalent circuit (harmonic voltages and currents)</a:t>
            </a:r>
          </a:p>
        </p:txBody>
      </p:sp>
      <p:sp>
        <p:nvSpPr>
          <p:cNvPr id="4187" name="Oval 91">
            <a:extLst>
              <a:ext uri="{FF2B5EF4-FFF2-40B4-BE49-F238E27FC236}">
                <a16:creationId xmlns:a16="http://schemas.microsoft.com/office/drawing/2014/main" id="{4DCC1687-2317-4CB7-9EAC-CCFCEC6F4D46}"/>
              </a:ext>
            </a:extLst>
          </p:cNvPr>
          <p:cNvSpPr>
            <a:spLocks noChangeArrowheads="1"/>
          </p:cNvSpPr>
          <p:nvPr/>
        </p:nvSpPr>
        <p:spPr bwMode="auto">
          <a:xfrm>
            <a:off x="1676400" y="4724400"/>
            <a:ext cx="685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88" name="Line 92">
            <a:extLst>
              <a:ext uri="{FF2B5EF4-FFF2-40B4-BE49-F238E27FC236}">
                <a16:creationId xmlns:a16="http://schemas.microsoft.com/office/drawing/2014/main" id="{0D669DAD-7AF2-45FC-9142-9E69045FA5CB}"/>
              </a:ext>
            </a:extLst>
          </p:cNvPr>
          <p:cNvSpPr>
            <a:spLocks noChangeShapeType="1"/>
          </p:cNvSpPr>
          <p:nvPr/>
        </p:nvSpPr>
        <p:spPr bwMode="auto">
          <a:xfrm flipV="1">
            <a:off x="2035175" y="4329113"/>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89" name="Line 93">
            <a:extLst>
              <a:ext uri="{FF2B5EF4-FFF2-40B4-BE49-F238E27FC236}">
                <a16:creationId xmlns:a16="http://schemas.microsoft.com/office/drawing/2014/main" id="{0BAB1E19-C3F6-48D3-99DE-991383A10C03}"/>
              </a:ext>
            </a:extLst>
          </p:cNvPr>
          <p:cNvSpPr>
            <a:spLocks noChangeShapeType="1"/>
          </p:cNvSpPr>
          <p:nvPr/>
        </p:nvSpPr>
        <p:spPr bwMode="auto">
          <a:xfrm flipV="1">
            <a:off x="2036763" y="54229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0" name="Line 94">
            <a:extLst>
              <a:ext uri="{FF2B5EF4-FFF2-40B4-BE49-F238E27FC236}">
                <a16:creationId xmlns:a16="http://schemas.microsoft.com/office/drawing/2014/main" id="{FD10E107-A14F-42ED-B130-856F0AC8E113}"/>
              </a:ext>
            </a:extLst>
          </p:cNvPr>
          <p:cNvSpPr>
            <a:spLocks noChangeShapeType="1"/>
          </p:cNvSpPr>
          <p:nvPr/>
        </p:nvSpPr>
        <p:spPr bwMode="auto">
          <a:xfrm>
            <a:off x="2030413" y="43434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191" name="Group 95">
            <a:extLst>
              <a:ext uri="{FF2B5EF4-FFF2-40B4-BE49-F238E27FC236}">
                <a16:creationId xmlns:a16="http://schemas.microsoft.com/office/drawing/2014/main" id="{80C9AEFF-2BC6-45E1-81BE-733226C8492F}"/>
              </a:ext>
            </a:extLst>
          </p:cNvPr>
          <p:cNvGrpSpPr>
            <a:grpSpLocks/>
          </p:cNvGrpSpPr>
          <p:nvPr/>
        </p:nvGrpSpPr>
        <p:grpSpPr bwMode="auto">
          <a:xfrm>
            <a:off x="2438400" y="4191000"/>
            <a:ext cx="1341438" cy="304800"/>
            <a:chOff x="1636" y="3456"/>
            <a:chExt cx="845" cy="192"/>
          </a:xfrm>
        </p:grpSpPr>
        <p:sp>
          <p:nvSpPr>
            <p:cNvPr id="4192" name="Rectangle 96">
              <a:extLst>
                <a:ext uri="{FF2B5EF4-FFF2-40B4-BE49-F238E27FC236}">
                  <a16:creationId xmlns:a16="http://schemas.microsoft.com/office/drawing/2014/main" id="{A265A235-54B4-48FF-BA88-747855229582}"/>
                </a:ext>
              </a:extLst>
            </p:cNvPr>
            <p:cNvSpPr>
              <a:spLocks noChangeArrowheads="1"/>
            </p:cNvSpPr>
            <p:nvPr/>
          </p:nvSpPr>
          <p:spPr bwMode="auto">
            <a:xfrm>
              <a:off x="1872" y="3456"/>
              <a:ext cx="384" cy="19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3" name="Line 97">
              <a:extLst>
                <a:ext uri="{FF2B5EF4-FFF2-40B4-BE49-F238E27FC236}">
                  <a16:creationId xmlns:a16="http://schemas.microsoft.com/office/drawing/2014/main" id="{44322540-37D0-4BB4-B346-7A34C5FDFCFA}"/>
                </a:ext>
              </a:extLst>
            </p:cNvPr>
            <p:cNvSpPr>
              <a:spLocks noChangeShapeType="1"/>
            </p:cNvSpPr>
            <p:nvPr/>
          </p:nvSpPr>
          <p:spPr bwMode="auto">
            <a:xfrm>
              <a:off x="2256"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4" name="Line 98">
              <a:extLst>
                <a:ext uri="{FF2B5EF4-FFF2-40B4-BE49-F238E27FC236}">
                  <a16:creationId xmlns:a16="http://schemas.microsoft.com/office/drawing/2014/main" id="{0F03EDCC-7E5A-47C1-9329-D0849C808F42}"/>
                </a:ext>
              </a:extLst>
            </p:cNvPr>
            <p:cNvSpPr>
              <a:spLocks noChangeShapeType="1"/>
            </p:cNvSpPr>
            <p:nvPr/>
          </p:nvSpPr>
          <p:spPr bwMode="auto">
            <a:xfrm>
              <a:off x="1680"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5" name="Oval 99">
              <a:extLst>
                <a:ext uri="{FF2B5EF4-FFF2-40B4-BE49-F238E27FC236}">
                  <a16:creationId xmlns:a16="http://schemas.microsoft.com/office/drawing/2014/main" id="{4F794AC6-EF13-499B-BF92-B889068BAEE6}"/>
                </a:ext>
              </a:extLst>
            </p:cNvPr>
            <p:cNvSpPr>
              <a:spLocks noChangeArrowheads="1"/>
            </p:cNvSpPr>
            <p:nvPr/>
          </p:nvSpPr>
          <p:spPr bwMode="auto">
            <a:xfrm rot="-16200000">
              <a:off x="2433" y="3526"/>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6" name="Oval 100">
              <a:extLst>
                <a:ext uri="{FF2B5EF4-FFF2-40B4-BE49-F238E27FC236}">
                  <a16:creationId xmlns:a16="http://schemas.microsoft.com/office/drawing/2014/main" id="{A5D1166D-2AF6-4678-840D-6342169E7955}"/>
                </a:ext>
              </a:extLst>
            </p:cNvPr>
            <p:cNvSpPr>
              <a:spLocks noChangeArrowheads="1"/>
            </p:cNvSpPr>
            <p:nvPr/>
          </p:nvSpPr>
          <p:spPr bwMode="auto">
            <a:xfrm rot="-16200000">
              <a:off x="1636" y="352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97" name="Line 101">
            <a:extLst>
              <a:ext uri="{FF2B5EF4-FFF2-40B4-BE49-F238E27FC236}">
                <a16:creationId xmlns:a16="http://schemas.microsoft.com/office/drawing/2014/main" id="{54FD0DFE-5BD4-472D-8741-7D4E464F332B}"/>
              </a:ext>
            </a:extLst>
          </p:cNvPr>
          <p:cNvSpPr>
            <a:spLocks noChangeShapeType="1"/>
          </p:cNvSpPr>
          <p:nvPr/>
        </p:nvSpPr>
        <p:spPr bwMode="auto">
          <a:xfrm>
            <a:off x="2044700" y="5791200"/>
            <a:ext cx="236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8" name="Line 102">
            <a:extLst>
              <a:ext uri="{FF2B5EF4-FFF2-40B4-BE49-F238E27FC236}">
                <a16:creationId xmlns:a16="http://schemas.microsoft.com/office/drawing/2014/main" id="{7E4D71FC-FD7F-42B3-9909-0491A89EA0A2}"/>
              </a:ext>
            </a:extLst>
          </p:cNvPr>
          <p:cNvSpPr>
            <a:spLocks noChangeShapeType="1"/>
          </p:cNvSpPr>
          <p:nvPr/>
        </p:nvSpPr>
        <p:spPr bwMode="auto">
          <a:xfrm flipV="1">
            <a:off x="3760788" y="4337050"/>
            <a:ext cx="633412" cy="6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99" name="Text Box 103">
            <a:extLst>
              <a:ext uri="{FF2B5EF4-FFF2-40B4-BE49-F238E27FC236}">
                <a16:creationId xmlns:a16="http://schemas.microsoft.com/office/drawing/2014/main" id="{C97B1670-74EA-4BD6-95DD-ABB7E27AD9EA}"/>
              </a:ext>
            </a:extLst>
          </p:cNvPr>
          <p:cNvSpPr txBox="1">
            <a:spLocks noChangeArrowheads="1"/>
          </p:cNvSpPr>
          <p:nvPr/>
        </p:nvSpPr>
        <p:spPr bwMode="auto">
          <a:xfrm>
            <a:off x="762000" y="4724400"/>
            <a:ext cx="990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s</a:t>
            </a:r>
            <a:r>
              <a:rPr lang="en-US" altLang="en-US"/>
              <a:t>(</a:t>
            </a:r>
            <a:r>
              <a:rPr lang="en-US" altLang="en-US">
                <a:latin typeface="Symbol" panose="05050102010706020507" pitchFamily="18" charset="2"/>
              </a:rPr>
              <a:t>w</a:t>
            </a:r>
            <a:r>
              <a:rPr lang="en-US" altLang="en-US"/>
              <a:t>)</a:t>
            </a:r>
          </a:p>
        </p:txBody>
      </p:sp>
      <p:sp>
        <p:nvSpPr>
          <p:cNvPr id="4200" name="Text Box 104">
            <a:extLst>
              <a:ext uri="{FF2B5EF4-FFF2-40B4-BE49-F238E27FC236}">
                <a16:creationId xmlns:a16="http://schemas.microsoft.com/office/drawing/2014/main" id="{9B7997DF-D974-472A-A7FB-66A1B51F1740}"/>
              </a:ext>
            </a:extLst>
          </p:cNvPr>
          <p:cNvSpPr txBox="1">
            <a:spLocks noChangeArrowheads="1"/>
          </p:cNvSpPr>
          <p:nvPr/>
        </p:nvSpPr>
        <p:spPr bwMode="auto">
          <a:xfrm>
            <a:off x="2819400" y="4572000"/>
            <a:ext cx="1066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eq</a:t>
            </a:r>
            <a:r>
              <a:rPr lang="en-US" altLang="en-US"/>
              <a:t>(</a:t>
            </a:r>
            <a:r>
              <a:rPr lang="en-US" altLang="en-US">
                <a:latin typeface="Symbol" panose="05050102010706020507" pitchFamily="18" charset="2"/>
              </a:rPr>
              <a:t>w</a:t>
            </a:r>
            <a:r>
              <a:rPr lang="en-US" altLang="en-US"/>
              <a:t>)</a:t>
            </a:r>
          </a:p>
        </p:txBody>
      </p:sp>
      <p:sp>
        <p:nvSpPr>
          <p:cNvPr id="4201" name="Line 105">
            <a:extLst>
              <a:ext uri="{FF2B5EF4-FFF2-40B4-BE49-F238E27FC236}">
                <a16:creationId xmlns:a16="http://schemas.microsoft.com/office/drawing/2014/main" id="{111C98FD-5DB9-4BD5-AECB-AF12B539D978}"/>
              </a:ext>
            </a:extLst>
          </p:cNvPr>
          <p:cNvSpPr>
            <a:spLocks noChangeShapeType="1"/>
          </p:cNvSpPr>
          <p:nvPr/>
        </p:nvSpPr>
        <p:spPr bwMode="auto">
          <a:xfrm>
            <a:off x="4495800" y="4419600"/>
            <a:ext cx="0" cy="1295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2" name="Text Box 106">
            <a:extLst>
              <a:ext uri="{FF2B5EF4-FFF2-40B4-BE49-F238E27FC236}">
                <a16:creationId xmlns:a16="http://schemas.microsoft.com/office/drawing/2014/main" id="{EFA9ED23-0796-47EC-8318-3CC5C3CB6FFA}"/>
              </a:ext>
            </a:extLst>
          </p:cNvPr>
          <p:cNvSpPr txBox="1">
            <a:spLocks noChangeArrowheads="1"/>
          </p:cNvSpPr>
          <p:nvPr/>
        </p:nvSpPr>
        <p:spPr bwMode="auto">
          <a:xfrm>
            <a:off x="4572000" y="4724400"/>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p>
        </p:txBody>
      </p:sp>
      <p:grpSp>
        <p:nvGrpSpPr>
          <p:cNvPr id="4207" name="Group 111">
            <a:extLst>
              <a:ext uri="{FF2B5EF4-FFF2-40B4-BE49-F238E27FC236}">
                <a16:creationId xmlns:a16="http://schemas.microsoft.com/office/drawing/2014/main" id="{9D6A06B4-39B4-401B-924C-12C3D34F0C7C}"/>
              </a:ext>
            </a:extLst>
          </p:cNvPr>
          <p:cNvGrpSpPr>
            <a:grpSpLocks/>
          </p:cNvGrpSpPr>
          <p:nvPr/>
        </p:nvGrpSpPr>
        <p:grpSpPr bwMode="auto">
          <a:xfrm>
            <a:off x="5521325" y="1635125"/>
            <a:ext cx="1204913" cy="1133475"/>
            <a:chOff x="3478" y="1030"/>
            <a:chExt cx="759" cy="714"/>
          </a:xfrm>
        </p:grpSpPr>
        <p:sp>
          <p:nvSpPr>
            <p:cNvPr id="4203" name="Line 107">
              <a:extLst>
                <a:ext uri="{FF2B5EF4-FFF2-40B4-BE49-F238E27FC236}">
                  <a16:creationId xmlns:a16="http://schemas.microsoft.com/office/drawing/2014/main" id="{C2D27654-2405-437C-B1C2-5BCC1C95A22F}"/>
                </a:ext>
              </a:extLst>
            </p:cNvPr>
            <p:cNvSpPr>
              <a:spLocks noChangeShapeType="1"/>
            </p:cNvSpPr>
            <p:nvPr/>
          </p:nvSpPr>
          <p:spPr bwMode="auto">
            <a:xfrm>
              <a:off x="3518" y="1034"/>
              <a:ext cx="624"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4" name="Line 108">
              <a:extLst>
                <a:ext uri="{FF2B5EF4-FFF2-40B4-BE49-F238E27FC236}">
                  <a16:creationId xmlns:a16="http://schemas.microsoft.com/office/drawing/2014/main" id="{151CFC38-1CC4-48A8-976B-FDBD1009AB01}"/>
                </a:ext>
              </a:extLst>
            </p:cNvPr>
            <p:cNvSpPr>
              <a:spLocks noChangeShapeType="1"/>
            </p:cNvSpPr>
            <p:nvPr/>
          </p:nvSpPr>
          <p:spPr bwMode="auto">
            <a:xfrm flipV="1">
              <a:off x="3478" y="1742"/>
              <a:ext cx="677" cy="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6" name="Line 110">
              <a:extLst>
                <a:ext uri="{FF2B5EF4-FFF2-40B4-BE49-F238E27FC236}">
                  <a16:creationId xmlns:a16="http://schemas.microsoft.com/office/drawing/2014/main" id="{1F7F2D04-DDA6-4357-823F-E1A4AE3BF110}"/>
                </a:ext>
              </a:extLst>
            </p:cNvPr>
            <p:cNvSpPr>
              <a:spLocks noChangeShapeType="1"/>
            </p:cNvSpPr>
            <p:nvPr/>
          </p:nvSpPr>
          <p:spPr bwMode="auto">
            <a:xfrm>
              <a:off x="4159" y="1030"/>
              <a:ext cx="0" cy="706"/>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05" name="Rectangle 109">
              <a:extLst>
                <a:ext uri="{FF2B5EF4-FFF2-40B4-BE49-F238E27FC236}">
                  <a16:creationId xmlns:a16="http://schemas.microsoft.com/office/drawing/2014/main" id="{E037149A-8E21-4F3B-B508-3CC3A4EAE539}"/>
                </a:ext>
              </a:extLst>
            </p:cNvPr>
            <p:cNvSpPr>
              <a:spLocks noChangeArrowheads="1"/>
            </p:cNvSpPr>
            <p:nvPr/>
          </p:nvSpPr>
          <p:spPr bwMode="auto">
            <a:xfrm>
              <a:off x="4045" y="1191"/>
              <a:ext cx="192" cy="336"/>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208" name="Group 112">
            <a:extLst>
              <a:ext uri="{FF2B5EF4-FFF2-40B4-BE49-F238E27FC236}">
                <a16:creationId xmlns:a16="http://schemas.microsoft.com/office/drawing/2014/main" id="{96A0B5E0-F698-47C0-99DA-D7777959A2D5}"/>
              </a:ext>
            </a:extLst>
          </p:cNvPr>
          <p:cNvGrpSpPr>
            <a:grpSpLocks/>
          </p:cNvGrpSpPr>
          <p:nvPr/>
        </p:nvGrpSpPr>
        <p:grpSpPr bwMode="auto">
          <a:xfrm>
            <a:off x="4362450" y="4333875"/>
            <a:ext cx="1204913" cy="1454150"/>
            <a:chOff x="3478" y="1030"/>
            <a:chExt cx="759" cy="714"/>
          </a:xfrm>
        </p:grpSpPr>
        <p:sp>
          <p:nvSpPr>
            <p:cNvPr id="4209" name="Line 113">
              <a:extLst>
                <a:ext uri="{FF2B5EF4-FFF2-40B4-BE49-F238E27FC236}">
                  <a16:creationId xmlns:a16="http://schemas.microsoft.com/office/drawing/2014/main" id="{9DB4CB76-B5DC-4C25-A27A-CB5AD0736976}"/>
                </a:ext>
              </a:extLst>
            </p:cNvPr>
            <p:cNvSpPr>
              <a:spLocks noChangeShapeType="1"/>
            </p:cNvSpPr>
            <p:nvPr/>
          </p:nvSpPr>
          <p:spPr bwMode="auto">
            <a:xfrm>
              <a:off x="3518" y="1034"/>
              <a:ext cx="624"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10" name="Line 114">
              <a:extLst>
                <a:ext uri="{FF2B5EF4-FFF2-40B4-BE49-F238E27FC236}">
                  <a16:creationId xmlns:a16="http://schemas.microsoft.com/office/drawing/2014/main" id="{FF6222AF-60D0-421F-909A-C136D052C2D3}"/>
                </a:ext>
              </a:extLst>
            </p:cNvPr>
            <p:cNvSpPr>
              <a:spLocks noChangeShapeType="1"/>
            </p:cNvSpPr>
            <p:nvPr/>
          </p:nvSpPr>
          <p:spPr bwMode="auto">
            <a:xfrm flipV="1">
              <a:off x="3478" y="1742"/>
              <a:ext cx="677" cy="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11" name="Line 115">
              <a:extLst>
                <a:ext uri="{FF2B5EF4-FFF2-40B4-BE49-F238E27FC236}">
                  <a16:creationId xmlns:a16="http://schemas.microsoft.com/office/drawing/2014/main" id="{16A98EBC-969C-4A25-A0F1-82897F86E145}"/>
                </a:ext>
              </a:extLst>
            </p:cNvPr>
            <p:cNvSpPr>
              <a:spLocks noChangeShapeType="1"/>
            </p:cNvSpPr>
            <p:nvPr/>
          </p:nvSpPr>
          <p:spPr bwMode="auto">
            <a:xfrm>
              <a:off x="4159" y="1030"/>
              <a:ext cx="0" cy="706"/>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12" name="Rectangle 116">
              <a:extLst>
                <a:ext uri="{FF2B5EF4-FFF2-40B4-BE49-F238E27FC236}">
                  <a16:creationId xmlns:a16="http://schemas.microsoft.com/office/drawing/2014/main" id="{430E5A4A-90DF-4998-AC1B-C8853C0DB493}"/>
                </a:ext>
              </a:extLst>
            </p:cNvPr>
            <p:cNvSpPr>
              <a:spLocks noChangeArrowheads="1"/>
            </p:cNvSpPr>
            <p:nvPr/>
          </p:nvSpPr>
          <p:spPr bwMode="auto">
            <a:xfrm>
              <a:off x="4045" y="1191"/>
              <a:ext cx="192" cy="336"/>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213" name="Line 117">
            <a:extLst>
              <a:ext uri="{FF2B5EF4-FFF2-40B4-BE49-F238E27FC236}">
                <a16:creationId xmlns:a16="http://schemas.microsoft.com/office/drawing/2014/main" id="{716D21CD-F66A-445D-9FD1-873DE778D801}"/>
              </a:ext>
            </a:extLst>
          </p:cNvPr>
          <p:cNvSpPr>
            <a:spLocks noChangeShapeType="1"/>
          </p:cNvSpPr>
          <p:nvPr/>
        </p:nvSpPr>
        <p:spPr bwMode="auto">
          <a:xfrm>
            <a:off x="5486400" y="14478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14" name="Text Box 118">
            <a:extLst>
              <a:ext uri="{FF2B5EF4-FFF2-40B4-BE49-F238E27FC236}">
                <a16:creationId xmlns:a16="http://schemas.microsoft.com/office/drawing/2014/main" id="{250AC68C-53F5-4A4F-9EFA-16DBC4F57351}"/>
              </a:ext>
            </a:extLst>
          </p:cNvPr>
          <p:cNvSpPr txBox="1">
            <a:spLocks noChangeArrowheads="1"/>
          </p:cNvSpPr>
          <p:nvPr/>
        </p:nvSpPr>
        <p:spPr bwMode="auto">
          <a:xfrm>
            <a:off x="5486400" y="914400"/>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p>
        </p:txBody>
      </p:sp>
      <p:sp>
        <p:nvSpPr>
          <p:cNvPr id="4215" name="Line 119">
            <a:extLst>
              <a:ext uri="{FF2B5EF4-FFF2-40B4-BE49-F238E27FC236}">
                <a16:creationId xmlns:a16="http://schemas.microsoft.com/office/drawing/2014/main" id="{8C056660-FAF5-4161-BFCF-A87DF1697411}"/>
              </a:ext>
            </a:extLst>
          </p:cNvPr>
          <p:cNvSpPr>
            <a:spLocks noChangeShapeType="1"/>
          </p:cNvSpPr>
          <p:nvPr/>
        </p:nvSpPr>
        <p:spPr bwMode="auto">
          <a:xfrm>
            <a:off x="4419600" y="41910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16" name="Text Box 120">
            <a:extLst>
              <a:ext uri="{FF2B5EF4-FFF2-40B4-BE49-F238E27FC236}">
                <a16:creationId xmlns:a16="http://schemas.microsoft.com/office/drawing/2014/main" id="{38CE3DBA-240B-4AA7-9152-12E02538E0EC}"/>
              </a:ext>
            </a:extLst>
          </p:cNvPr>
          <p:cNvSpPr txBox="1">
            <a:spLocks noChangeArrowheads="1"/>
          </p:cNvSpPr>
          <p:nvPr/>
        </p:nvSpPr>
        <p:spPr bwMode="auto">
          <a:xfrm>
            <a:off x="4419600" y="3733800"/>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p>
        </p:txBody>
      </p:sp>
      <p:grpSp>
        <p:nvGrpSpPr>
          <p:cNvPr id="4217" name="Group 121">
            <a:extLst>
              <a:ext uri="{FF2B5EF4-FFF2-40B4-BE49-F238E27FC236}">
                <a16:creationId xmlns:a16="http://schemas.microsoft.com/office/drawing/2014/main" id="{7082DBFC-0F42-4272-87E9-586CC1F36744}"/>
              </a:ext>
            </a:extLst>
          </p:cNvPr>
          <p:cNvGrpSpPr>
            <a:grpSpLocks/>
          </p:cNvGrpSpPr>
          <p:nvPr/>
        </p:nvGrpSpPr>
        <p:grpSpPr bwMode="auto">
          <a:xfrm>
            <a:off x="6553200" y="4724400"/>
            <a:ext cx="381000" cy="500063"/>
            <a:chOff x="4704" y="2016"/>
            <a:chExt cx="240" cy="315"/>
          </a:xfrm>
        </p:grpSpPr>
        <p:sp>
          <p:nvSpPr>
            <p:cNvPr id="4218" name="Oval 122">
              <a:extLst>
                <a:ext uri="{FF2B5EF4-FFF2-40B4-BE49-F238E27FC236}">
                  <a16:creationId xmlns:a16="http://schemas.microsoft.com/office/drawing/2014/main" id="{7BE53549-9CF8-46DB-86BF-17FAFF65AE6C}"/>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19" name="Oval 123">
              <a:extLst>
                <a:ext uri="{FF2B5EF4-FFF2-40B4-BE49-F238E27FC236}">
                  <a16:creationId xmlns:a16="http://schemas.microsoft.com/office/drawing/2014/main" id="{3B156E7C-EFB4-4F6C-A639-BC69EF87AEBC}"/>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20" name="Rectangle 124">
              <a:extLst>
                <a:ext uri="{FF2B5EF4-FFF2-40B4-BE49-F238E27FC236}">
                  <a16:creationId xmlns:a16="http://schemas.microsoft.com/office/drawing/2014/main" id="{F11D76D8-2217-4A17-BC0E-A775388DA4E0}"/>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21" name="Line 125">
              <a:extLst>
                <a:ext uri="{FF2B5EF4-FFF2-40B4-BE49-F238E27FC236}">
                  <a16:creationId xmlns:a16="http://schemas.microsoft.com/office/drawing/2014/main" id="{9F4F7708-718A-44B5-867B-72A49E0A2926}"/>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a:extLst>
              <a:ext uri="{FF2B5EF4-FFF2-40B4-BE49-F238E27FC236}">
                <a16:creationId xmlns:a16="http://schemas.microsoft.com/office/drawing/2014/main" id="{BC5F859B-5366-410E-8863-5A296ECF10B5}"/>
              </a:ext>
            </a:extLst>
          </p:cNvPr>
          <p:cNvSpPr txBox="1">
            <a:spLocks noChangeArrowheads="1"/>
          </p:cNvSpPr>
          <p:nvPr/>
        </p:nvSpPr>
        <p:spPr bwMode="auto">
          <a:xfrm>
            <a:off x="974725" y="727075"/>
            <a:ext cx="56102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Determining the Th</a:t>
            </a:r>
            <a:r>
              <a:rPr lang="en-US" altLang="en-US">
                <a:cs typeface="Times New Roman" panose="02020603050405020304" pitchFamily="18" charset="0"/>
              </a:rPr>
              <a:t>é</a:t>
            </a:r>
            <a:r>
              <a:rPr lang="en-US" altLang="en-US"/>
              <a:t>venin equivalent source</a:t>
            </a:r>
          </a:p>
        </p:txBody>
      </p:sp>
      <p:sp>
        <p:nvSpPr>
          <p:cNvPr id="5123" name="Oval 3">
            <a:extLst>
              <a:ext uri="{FF2B5EF4-FFF2-40B4-BE49-F238E27FC236}">
                <a16:creationId xmlns:a16="http://schemas.microsoft.com/office/drawing/2014/main" id="{41EE42CD-D332-4ABF-80B4-514D70EA02AE}"/>
              </a:ext>
            </a:extLst>
          </p:cNvPr>
          <p:cNvSpPr>
            <a:spLocks noChangeArrowheads="1"/>
          </p:cNvSpPr>
          <p:nvPr/>
        </p:nvSpPr>
        <p:spPr bwMode="auto">
          <a:xfrm>
            <a:off x="1676400" y="2286000"/>
            <a:ext cx="685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 name="Line 4">
            <a:extLst>
              <a:ext uri="{FF2B5EF4-FFF2-40B4-BE49-F238E27FC236}">
                <a16:creationId xmlns:a16="http://schemas.microsoft.com/office/drawing/2014/main" id="{C57BD8D7-8DFF-4AF7-A4D9-86987751EDEE}"/>
              </a:ext>
            </a:extLst>
          </p:cNvPr>
          <p:cNvSpPr>
            <a:spLocks noChangeShapeType="1"/>
          </p:cNvSpPr>
          <p:nvPr/>
        </p:nvSpPr>
        <p:spPr bwMode="auto">
          <a:xfrm flipV="1">
            <a:off x="2035175" y="1890713"/>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 name="Line 5">
            <a:extLst>
              <a:ext uri="{FF2B5EF4-FFF2-40B4-BE49-F238E27FC236}">
                <a16:creationId xmlns:a16="http://schemas.microsoft.com/office/drawing/2014/main" id="{08389176-55B9-45C4-AFAA-17BE282AAD3C}"/>
              </a:ext>
            </a:extLst>
          </p:cNvPr>
          <p:cNvSpPr>
            <a:spLocks noChangeShapeType="1"/>
          </p:cNvSpPr>
          <p:nvPr/>
        </p:nvSpPr>
        <p:spPr bwMode="auto">
          <a:xfrm flipV="1">
            <a:off x="2036763" y="29845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6" name="Line 6">
            <a:extLst>
              <a:ext uri="{FF2B5EF4-FFF2-40B4-BE49-F238E27FC236}">
                <a16:creationId xmlns:a16="http://schemas.microsoft.com/office/drawing/2014/main" id="{56ED2077-624A-45AE-BB51-489812702D99}"/>
              </a:ext>
            </a:extLst>
          </p:cNvPr>
          <p:cNvSpPr>
            <a:spLocks noChangeShapeType="1"/>
          </p:cNvSpPr>
          <p:nvPr/>
        </p:nvSpPr>
        <p:spPr bwMode="auto">
          <a:xfrm>
            <a:off x="2030413" y="19050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127" name="Group 7">
            <a:extLst>
              <a:ext uri="{FF2B5EF4-FFF2-40B4-BE49-F238E27FC236}">
                <a16:creationId xmlns:a16="http://schemas.microsoft.com/office/drawing/2014/main" id="{4D9E769F-0112-4A07-B488-0DB46CE099B4}"/>
              </a:ext>
            </a:extLst>
          </p:cNvPr>
          <p:cNvGrpSpPr>
            <a:grpSpLocks/>
          </p:cNvGrpSpPr>
          <p:nvPr/>
        </p:nvGrpSpPr>
        <p:grpSpPr bwMode="auto">
          <a:xfrm>
            <a:off x="2438400" y="1752600"/>
            <a:ext cx="1341438" cy="304800"/>
            <a:chOff x="1636" y="3456"/>
            <a:chExt cx="845" cy="192"/>
          </a:xfrm>
        </p:grpSpPr>
        <p:sp>
          <p:nvSpPr>
            <p:cNvPr id="5128" name="Rectangle 8">
              <a:extLst>
                <a:ext uri="{FF2B5EF4-FFF2-40B4-BE49-F238E27FC236}">
                  <a16:creationId xmlns:a16="http://schemas.microsoft.com/office/drawing/2014/main" id="{2FB72DC3-261B-4904-91AF-4D40784D85E0}"/>
                </a:ext>
              </a:extLst>
            </p:cNvPr>
            <p:cNvSpPr>
              <a:spLocks noChangeArrowheads="1"/>
            </p:cNvSpPr>
            <p:nvPr/>
          </p:nvSpPr>
          <p:spPr bwMode="auto">
            <a:xfrm>
              <a:off x="1872" y="3456"/>
              <a:ext cx="384" cy="19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9" name="Line 9">
              <a:extLst>
                <a:ext uri="{FF2B5EF4-FFF2-40B4-BE49-F238E27FC236}">
                  <a16:creationId xmlns:a16="http://schemas.microsoft.com/office/drawing/2014/main" id="{42AF8CB5-2B41-4A92-9F60-D8D007143702}"/>
                </a:ext>
              </a:extLst>
            </p:cNvPr>
            <p:cNvSpPr>
              <a:spLocks noChangeShapeType="1"/>
            </p:cNvSpPr>
            <p:nvPr/>
          </p:nvSpPr>
          <p:spPr bwMode="auto">
            <a:xfrm>
              <a:off x="2256"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0" name="Line 10">
              <a:extLst>
                <a:ext uri="{FF2B5EF4-FFF2-40B4-BE49-F238E27FC236}">
                  <a16:creationId xmlns:a16="http://schemas.microsoft.com/office/drawing/2014/main" id="{E59E58E3-8D82-4B59-98FD-F57696334975}"/>
                </a:ext>
              </a:extLst>
            </p:cNvPr>
            <p:cNvSpPr>
              <a:spLocks noChangeShapeType="1"/>
            </p:cNvSpPr>
            <p:nvPr/>
          </p:nvSpPr>
          <p:spPr bwMode="auto">
            <a:xfrm>
              <a:off x="1680"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1" name="Oval 11">
              <a:extLst>
                <a:ext uri="{FF2B5EF4-FFF2-40B4-BE49-F238E27FC236}">
                  <a16:creationId xmlns:a16="http://schemas.microsoft.com/office/drawing/2014/main" id="{A1D3E081-D250-4E86-B035-AE2814A4A92B}"/>
                </a:ext>
              </a:extLst>
            </p:cNvPr>
            <p:cNvSpPr>
              <a:spLocks noChangeArrowheads="1"/>
            </p:cNvSpPr>
            <p:nvPr/>
          </p:nvSpPr>
          <p:spPr bwMode="auto">
            <a:xfrm rot="-16200000">
              <a:off x="2433" y="3526"/>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2" name="Oval 12">
              <a:extLst>
                <a:ext uri="{FF2B5EF4-FFF2-40B4-BE49-F238E27FC236}">
                  <a16:creationId xmlns:a16="http://schemas.microsoft.com/office/drawing/2014/main" id="{26AEF611-B2B8-4ECC-816C-E231288BFD4D}"/>
                </a:ext>
              </a:extLst>
            </p:cNvPr>
            <p:cNvSpPr>
              <a:spLocks noChangeArrowheads="1"/>
            </p:cNvSpPr>
            <p:nvPr/>
          </p:nvSpPr>
          <p:spPr bwMode="auto">
            <a:xfrm rot="-16200000">
              <a:off x="1636" y="352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33" name="Line 13">
            <a:extLst>
              <a:ext uri="{FF2B5EF4-FFF2-40B4-BE49-F238E27FC236}">
                <a16:creationId xmlns:a16="http://schemas.microsoft.com/office/drawing/2014/main" id="{15C7A0F3-7442-4B37-BBFC-E027C185ADD6}"/>
              </a:ext>
            </a:extLst>
          </p:cNvPr>
          <p:cNvSpPr>
            <a:spLocks noChangeShapeType="1"/>
          </p:cNvSpPr>
          <p:nvPr/>
        </p:nvSpPr>
        <p:spPr bwMode="auto">
          <a:xfrm>
            <a:off x="2044700" y="3352800"/>
            <a:ext cx="236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4" name="Line 14">
            <a:extLst>
              <a:ext uri="{FF2B5EF4-FFF2-40B4-BE49-F238E27FC236}">
                <a16:creationId xmlns:a16="http://schemas.microsoft.com/office/drawing/2014/main" id="{4CE1427C-6811-4CD0-B8DE-130AF48E7DB2}"/>
              </a:ext>
            </a:extLst>
          </p:cNvPr>
          <p:cNvSpPr>
            <a:spLocks noChangeShapeType="1"/>
          </p:cNvSpPr>
          <p:nvPr/>
        </p:nvSpPr>
        <p:spPr bwMode="auto">
          <a:xfrm flipV="1">
            <a:off x="3760788" y="1905000"/>
            <a:ext cx="6588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5" name="Text Box 15">
            <a:extLst>
              <a:ext uri="{FF2B5EF4-FFF2-40B4-BE49-F238E27FC236}">
                <a16:creationId xmlns:a16="http://schemas.microsoft.com/office/drawing/2014/main" id="{D2CFA93A-BE08-41FA-AC45-E45931094407}"/>
              </a:ext>
            </a:extLst>
          </p:cNvPr>
          <p:cNvSpPr txBox="1">
            <a:spLocks noChangeArrowheads="1"/>
          </p:cNvSpPr>
          <p:nvPr/>
        </p:nvSpPr>
        <p:spPr bwMode="auto">
          <a:xfrm>
            <a:off x="762000" y="2286000"/>
            <a:ext cx="990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V</a:t>
            </a:r>
            <a:r>
              <a:rPr lang="en-US" altLang="en-US" baseline="-25000"/>
              <a:t>s</a:t>
            </a:r>
            <a:r>
              <a:rPr lang="en-US" altLang="en-US"/>
              <a:t>(</a:t>
            </a:r>
            <a:r>
              <a:rPr lang="en-US" altLang="en-US">
                <a:latin typeface="Symbol" panose="05050102010706020507" pitchFamily="18" charset="2"/>
              </a:rPr>
              <a:t>w</a:t>
            </a:r>
            <a:r>
              <a:rPr lang="en-US" altLang="en-US"/>
              <a:t>)</a:t>
            </a:r>
          </a:p>
        </p:txBody>
      </p:sp>
      <p:sp>
        <p:nvSpPr>
          <p:cNvPr id="5136" name="Text Box 16">
            <a:extLst>
              <a:ext uri="{FF2B5EF4-FFF2-40B4-BE49-F238E27FC236}">
                <a16:creationId xmlns:a16="http://schemas.microsoft.com/office/drawing/2014/main" id="{DCA8786D-3D6B-4510-8DFE-BBFEAA865267}"/>
              </a:ext>
            </a:extLst>
          </p:cNvPr>
          <p:cNvSpPr txBox="1">
            <a:spLocks noChangeArrowheads="1"/>
          </p:cNvSpPr>
          <p:nvPr/>
        </p:nvSpPr>
        <p:spPr bwMode="auto">
          <a:xfrm>
            <a:off x="2819400" y="2133600"/>
            <a:ext cx="1066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eq</a:t>
            </a:r>
            <a:r>
              <a:rPr lang="en-US" altLang="en-US"/>
              <a:t>(</a:t>
            </a:r>
            <a:r>
              <a:rPr lang="en-US" altLang="en-US">
                <a:latin typeface="Symbol" panose="05050102010706020507" pitchFamily="18" charset="2"/>
              </a:rPr>
              <a:t>w</a:t>
            </a:r>
            <a:r>
              <a:rPr lang="en-US" altLang="en-US"/>
              <a:t>)</a:t>
            </a:r>
          </a:p>
        </p:txBody>
      </p:sp>
      <p:sp>
        <p:nvSpPr>
          <p:cNvPr id="5137" name="Line 17">
            <a:extLst>
              <a:ext uri="{FF2B5EF4-FFF2-40B4-BE49-F238E27FC236}">
                <a16:creationId xmlns:a16="http://schemas.microsoft.com/office/drawing/2014/main" id="{8D2499A6-A95F-4123-9A2E-F4A31B3AAAB5}"/>
              </a:ext>
            </a:extLst>
          </p:cNvPr>
          <p:cNvSpPr>
            <a:spLocks noChangeShapeType="1"/>
          </p:cNvSpPr>
          <p:nvPr/>
        </p:nvSpPr>
        <p:spPr bwMode="auto">
          <a:xfrm>
            <a:off x="4495800" y="1981200"/>
            <a:ext cx="0" cy="1295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8" name="Text Box 18">
            <a:extLst>
              <a:ext uri="{FF2B5EF4-FFF2-40B4-BE49-F238E27FC236}">
                <a16:creationId xmlns:a16="http://schemas.microsoft.com/office/drawing/2014/main" id="{05BF9414-1ED3-4B1C-8E52-4C9966CBF830}"/>
              </a:ext>
            </a:extLst>
          </p:cNvPr>
          <p:cNvSpPr txBox="1">
            <a:spLocks noChangeArrowheads="1"/>
          </p:cNvSpPr>
          <p:nvPr/>
        </p:nvSpPr>
        <p:spPr bwMode="auto">
          <a:xfrm>
            <a:off x="4632325" y="2174875"/>
            <a:ext cx="5064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V</a:t>
            </a:r>
            <a:r>
              <a:rPr lang="en-US" altLang="en-US" baseline="-25000"/>
              <a:t>0</a:t>
            </a:r>
            <a:endParaRPr lang="en-US" altLang="en-US"/>
          </a:p>
        </p:txBody>
      </p:sp>
      <p:sp>
        <p:nvSpPr>
          <p:cNvPr id="5139" name="Text Box 19">
            <a:extLst>
              <a:ext uri="{FF2B5EF4-FFF2-40B4-BE49-F238E27FC236}">
                <a16:creationId xmlns:a16="http://schemas.microsoft.com/office/drawing/2014/main" id="{03486E95-6A62-49D5-A783-D15745599508}"/>
              </a:ext>
            </a:extLst>
          </p:cNvPr>
          <p:cNvSpPr txBox="1">
            <a:spLocks noChangeArrowheads="1"/>
          </p:cNvSpPr>
          <p:nvPr/>
        </p:nvSpPr>
        <p:spPr bwMode="auto">
          <a:xfrm>
            <a:off x="5181600" y="2209800"/>
            <a:ext cx="26257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open-circuit voltage</a:t>
            </a:r>
          </a:p>
        </p:txBody>
      </p:sp>
      <p:graphicFrame>
        <p:nvGraphicFramePr>
          <p:cNvPr id="5140" name="Object 20">
            <a:extLst>
              <a:ext uri="{FF2B5EF4-FFF2-40B4-BE49-F238E27FC236}">
                <a16:creationId xmlns:a16="http://schemas.microsoft.com/office/drawing/2014/main" id="{08A00607-918C-4F4F-A65B-18EC5E14307F}"/>
              </a:ext>
            </a:extLst>
          </p:cNvPr>
          <p:cNvGraphicFramePr>
            <a:graphicFrameLocks noChangeAspect="1"/>
          </p:cNvGraphicFramePr>
          <p:nvPr/>
        </p:nvGraphicFramePr>
        <p:xfrm>
          <a:off x="5715000" y="2895600"/>
          <a:ext cx="990600" cy="509588"/>
        </p:xfrm>
        <a:graphic>
          <a:graphicData uri="http://schemas.openxmlformats.org/presentationml/2006/ole">
            <mc:AlternateContent xmlns:mc="http://schemas.openxmlformats.org/markup-compatibility/2006">
              <mc:Choice xmlns:v="urn:schemas-microsoft-com:vml" Requires="v">
                <p:oleObj spid="_x0000_s15368" name="Equation" r:id="rId4" imgW="444240" imgH="228600" progId="Equation.DSMT4">
                  <p:embed/>
                </p:oleObj>
              </mc:Choice>
              <mc:Fallback>
                <p:oleObj name="Equation" r:id="rId4" imgW="444240" imgH="228600" progId="Equation.DSMT4">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2895600"/>
                        <a:ext cx="990600"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41" name="Text Box 21">
            <a:extLst>
              <a:ext uri="{FF2B5EF4-FFF2-40B4-BE49-F238E27FC236}">
                <a16:creationId xmlns:a16="http://schemas.microsoft.com/office/drawing/2014/main" id="{FEA7E94B-D7E8-4792-80AE-7196DD004B04}"/>
              </a:ext>
            </a:extLst>
          </p:cNvPr>
          <p:cNvSpPr txBox="1">
            <a:spLocks noChangeArrowheads="1"/>
          </p:cNvSpPr>
          <p:nvPr/>
        </p:nvSpPr>
        <p:spPr bwMode="auto">
          <a:xfrm>
            <a:off x="838200" y="3733800"/>
            <a:ext cx="61325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Determining the Th</a:t>
            </a:r>
            <a:r>
              <a:rPr lang="en-US" altLang="en-US">
                <a:cs typeface="Times New Roman" panose="02020603050405020304" pitchFamily="18" charset="0"/>
              </a:rPr>
              <a:t>é</a:t>
            </a:r>
            <a:r>
              <a:rPr lang="en-US" altLang="en-US"/>
              <a:t>venin equivalent impedance</a:t>
            </a:r>
          </a:p>
        </p:txBody>
      </p:sp>
      <p:sp>
        <p:nvSpPr>
          <p:cNvPr id="5142" name="Oval 22">
            <a:extLst>
              <a:ext uri="{FF2B5EF4-FFF2-40B4-BE49-F238E27FC236}">
                <a16:creationId xmlns:a16="http://schemas.microsoft.com/office/drawing/2014/main" id="{7FD63CDE-854A-4F4A-AF4D-1D273E1B08C9}"/>
              </a:ext>
            </a:extLst>
          </p:cNvPr>
          <p:cNvSpPr>
            <a:spLocks noChangeArrowheads="1"/>
          </p:cNvSpPr>
          <p:nvPr/>
        </p:nvSpPr>
        <p:spPr bwMode="auto">
          <a:xfrm>
            <a:off x="1600200" y="5105400"/>
            <a:ext cx="685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3" name="Line 23">
            <a:extLst>
              <a:ext uri="{FF2B5EF4-FFF2-40B4-BE49-F238E27FC236}">
                <a16:creationId xmlns:a16="http://schemas.microsoft.com/office/drawing/2014/main" id="{98F5B9DD-2C2B-4EEE-ACD9-8E87F722108D}"/>
              </a:ext>
            </a:extLst>
          </p:cNvPr>
          <p:cNvSpPr>
            <a:spLocks noChangeShapeType="1"/>
          </p:cNvSpPr>
          <p:nvPr/>
        </p:nvSpPr>
        <p:spPr bwMode="auto">
          <a:xfrm flipV="1">
            <a:off x="1958975" y="4710113"/>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4" name="Line 24">
            <a:extLst>
              <a:ext uri="{FF2B5EF4-FFF2-40B4-BE49-F238E27FC236}">
                <a16:creationId xmlns:a16="http://schemas.microsoft.com/office/drawing/2014/main" id="{103485CF-78BA-4F31-8ED5-4EF1FB8A25AC}"/>
              </a:ext>
            </a:extLst>
          </p:cNvPr>
          <p:cNvSpPr>
            <a:spLocks noChangeShapeType="1"/>
          </p:cNvSpPr>
          <p:nvPr/>
        </p:nvSpPr>
        <p:spPr bwMode="auto">
          <a:xfrm flipV="1">
            <a:off x="1960563" y="58039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5" name="Line 25">
            <a:extLst>
              <a:ext uri="{FF2B5EF4-FFF2-40B4-BE49-F238E27FC236}">
                <a16:creationId xmlns:a16="http://schemas.microsoft.com/office/drawing/2014/main" id="{578EFC03-E508-415A-AED3-AC305003EA2C}"/>
              </a:ext>
            </a:extLst>
          </p:cNvPr>
          <p:cNvSpPr>
            <a:spLocks noChangeShapeType="1"/>
          </p:cNvSpPr>
          <p:nvPr/>
        </p:nvSpPr>
        <p:spPr bwMode="auto">
          <a:xfrm>
            <a:off x="1954213" y="47244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146" name="Group 26">
            <a:extLst>
              <a:ext uri="{FF2B5EF4-FFF2-40B4-BE49-F238E27FC236}">
                <a16:creationId xmlns:a16="http://schemas.microsoft.com/office/drawing/2014/main" id="{6027604C-781C-4F41-8775-627EBDAD0729}"/>
              </a:ext>
            </a:extLst>
          </p:cNvPr>
          <p:cNvGrpSpPr>
            <a:grpSpLocks/>
          </p:cNvGrpSpPr>
          <p:nvPr/>
        </p:nvGrpSpPr>
        <p:grpSpPr bwMode="auto">
          <a:xfrm>
            <a:off x="2362200" y="4572000"/>
            <a:ext cx="1341438" cy="304800"/>
            <a:chOff x="1636" y="3456"/>
            <a:chExt cx="845" cy="192"/>
          </a:xfrm>
        </p:grpSpPr>
        <p:sp>
          <p:nvSpPr>
            <p:cNvPr id="5147" name="Rectangle 27">
              <a:extLst>
                <a:ext uri="{FF2B5EF4-FFF2-40B4-BE49-F238E27FC236}">
                  <a16:creationId xmlns:a16="http://schemas.microsoft.com/office/drawing/2014/main" id="{0DE9BF4B-31E0-4995-9272-21FC77905440}"/>
                </a:ext>
              </a:extLst>
            </p:cNvPr>
            <p:cNvSpPr>
              <a:spLocks noChangeArrowheads="1"/>
            </p:cNvSpPr>
            <p:nvPr/>
          </p:nvSpPr>
          <p:spPr bwMode="auto">
            <a:xfrm>
              <a:off x="1872" y="3456"/>
              <a:ext cx="384" cy="19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8" name="Line 28">
              <a:extLst>
                <a:ext uri="{FF2B5EF4-FFF2-40B4-BE49-F238E27FC236}">
                  <a16:creationId xmlns:a16="http://schemas.microsoft.com/office/drawing/2014/main" id="{A9689791-C325-4EC6-B420-BCE52EE061CD}"/>
                </a:ext>
              </a:extLst>
            </p:cNvPr>
            <p:cNvSpPr>
              <a:spLocks noChangeShapeType="1"/>
            </p:cNvSpPr>
            <p:nvPr/>
          </p:nvSpPr>
          <p:spPr bwMode="auto">
            <a:xfrm>
              <a:off x="2256"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9" name="Line 29">
              <a:extLst>
                <a:ext uri="{FF2B5EF4-FFF2-40B4-BE49-F238E27FC236}">
                  <a16:creationId xmlns:a16="http://schemas.microsoft.com/office/drawing/2014/main" id="{E29E9635-0DCF-4D6B-9818-190512A569EC}"/>
                </a:ext>
              </a:extLst>
            </p:cNvPr>
            <p:cNvSpPr>
              <a:spLocks noChangeShapeType="1"/>
            </p:cNvSpPr>
            <p:nvPr/>
          </p:nvSpPr>
          <p:spPr bwMode="auto">
            <a:xfrm>
              <a:off x="1680"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0" name="Oval 30">
              <a:extLst>
                <a:ext uri="{FF2B5EF4-FFF2-40B4-BE49-F238E27FC236}">
                  <a16:creationId xmlns:a16="http://schemas.microsoft.com/office/drawing/2014/main" id="{474278CB-5345-4423-B887-4A644F750C33}"/>
                </a:ext>
              </a:extLst>
            </p:cNvPr>
            <p:cNvSpPr>
              <a:spLocks noChangeArrowheads="1"/>
            </p:cNvSpPr>
            <p:nvPr/>
          </p:nvSpPr>
          <p:spPr bwMode="auto">
            <a:xfrm rot="-16200000">
              <a:off x="2433" y="3526"/>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1" name="Oval 31">
              <a:extLst>
                <a:ext uri="{FF2B5EF4-FFF2-40B4-BE49-F238E27FC236}">
                  <a16:creationId xmlns:a16="http://schemas.microsoft.com/office/drawing/2014/main" id="{5124B776-17AC-48C9-9D33-8385FAE3F174}"/>
                </a:ext>
              </a:extLst>
            </p:cNvPr>
            <p:cNvSpPr>
              <a:spLocks noChangeArrowheads="1"/>
            </p:cNvSpPr>
            <p:nvPr/>
          </p:nvSpPr>
          <p:spPr bwMode="auto">
            <a:xfrm rot="-16200000">
              <a:off x="1636" y="352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52" name="Line 32">
            <a:extLst>
              <a:ext uri="{FF2B5EF4-FFF2-40B4-BE49-F238E27FC236}">
                <a16:creationId xmlns:a16="http://schemas.microsoft.com/office/drawing/2014/main" id="{48071DD9-9866-4244-8A3E-CE415A036989}"/>
              </a:ext>
            </a:extLst>
          </p:cNvPr>
          <p:cNvSpPr>
            <a:spLocks noChangeShapeType="1"/>
          </p:cNvSpPr>
          <p:nvPr/>
        </p:nvSpPr>
        <p:spPr bwMode="auto">
          <a:xfrm>
            <a:off x="1968500" y="6172200"/>
            <a:ext cx="236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3" name="Line 33">
            <a:extLst>
              <a:ext uri="{FF2B5EF4-FFF2-40B4-BE49-F238E27FC236}">
                <a16:creationId xmlns:a16="http://schemas.microsoft.com/office/drawing/2014/main" id="{4C26D589-15EA-4459-A2AF-530042F12681}"/>
              </a:ext>
            </a:extLst>
          </p:cNvPr>
          <p:cNvSpPr>
            <a:spLocks noChangeShapeType="1"/>
          </p:cNvSpPr>
          <p:nvPr/>
        </p:nvSpPr>
        <p:spPr bwMode="auto">
          <a:xfrm flipV="1">
            <a:off x="3684588" y="4718050"/>
            <a:ext cx="633412" cy="6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4" name="Text Box 34">
            <a:extLst>
              <a:ext uri="{FF2B5EF4-FFF2-40B4-BE49-F238E27FC236}">
                <a16:creationId xmlns:a16="http://schemas.microsoft.com/office/drawing/2014/main" id="{9C85B39B-0A7F-468A-973E-4680A37B7365}"/>
              </a:ext>
            </a:extLst>
          </p:cNvPr>
          <p:cNvSpPr txBox="1">
            <a:spLocks noChangeArrowheads="1"/>
          </p:cNvSpPr>
          <p:nvPr/>
        </p:nvSpPr>
        <p:spPr bwMode="auto">
          <a:xfrm>
            <a:off x="685800" y="5105400"/>
            <a:ext cx="9906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s</a:t>
            </a:r>
            <a:r>
              <a:rPr lang="en-US" altLang="en-US"/>
              <a:t>(</a:t>
            </a:r>
            <a:r>
              <a:rPr lang="en-US" altLang="en-US">
                <a:latin typeface="Symbol" panose="05050102010706020507" pitchFamily="18" charset="2"/>
              </a:rPr>
              <a:t>w</a:t>
            </a:r>
            <a:r>
              <a:rPr lang="en-US" altLang="en-US"/>
              <a:t>)</a:t>
            </a:r>
          </a:p>
        </p:txBody>
      </p:sp>
      <p:sp>
        <p:nvSpPr>
          <p:cNvPr id="5155" name="Text Box 35">
            <a:extLst>
              <a:ext uri="{FF2B5EF4-FFF2-40B4-BE49-F238E27FC236}">
                <a16:creationId xmlns:a16="http://schemas.microsoft.com/office/drawing/2014/main" id="{277A4354-A502-4BDF-88C9-7AFD899F6ADD}"/>
              </a:ext>
            </a:extLst>
          </p:cNvPr>
          <p:cNvSpPr txBox="1">
            <a:spLocks noChangeArrowheads="1"/>
          </p:cNvSpPr>
          <p:nvPr/>
        </p:nvSpPr>
        <p:spPr bwMode="auto">
          <a:xfrm>
            <a:off x="2743200" y="4953000"/>
            <a:ext cx="1066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Z</a:t>
            </a:r>
            <a:r>
              <a:rPr lang="en-US" altLang="en-US" baseline="-25000"/>
              <a:t>eq</a:t>
            </a:r>
            <a:r>
              <a:rPr lang="en-US" altLang="en-US"/>
              <a:t>(</a:t>
            </a:r>
            <a:r>
              <a:rPr lang="en-US" altLang="en-US">
                <a:latin typeface="Symbol" panose="05050102010706020507" pitchFamily="18" charset="2"/>
              </a:rPr>
              <a:t>w</a:t>
            </a:r>
            <a:r>
              <a:rPr lang="en-US" altLang="en-US"/>
              <a:t>)</a:t>
            </a:r>
          </a:p>
        </p:txBody>
      </p:sp>
      <p:sp>
        <p:nvSpPr>
          <p:cNvPr id="5156" name="Line 36">
            <a:extLst>
              <a:ext uri="{FF2B5EF4-FFF2-40B4-BE49-F238E27FC236}">
                <a16:creationId xmlns:a16="http://schemas.microsoft.com/office/drawing/2014/main" id="{90EDBEEA-9E94-4105-9199-A278302F31E3}"/>
              </a:ext>
            </a:extLst>
          </p:cNvPr>
          <p:cNvSpPr>
            <a:spLocks noChangeShapeType="1"/>
          </p:cNvSpPr>
          <p:nvPr/>
        </p:nvSpPr>
        <p:spPr bwMode="auto">
          <a:xfrm>
            <a:off x="5181600" y="4800600"/>
            <a:ext cx="0" cy="1295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7" name="Line 37">
            <a:extLst>
              <a:ext uri="{FF2B5EF4-FFF2-40B4-BE49-F238E27FC236}">
                <a16:creationId xmlns:a16="http://schemas.microsoft.com/office/drawing/2014/main" id="{D3124E72-C5BD-412F-8C73-6BAB37729C8B}"/>
              </a:ext>
            </a:extLst>
          </p:cNvPr>
          <p:cNvSpPr>
            <a:spLocks noChangeShapeType="1"/>
          </p:cNvSpPr>
          <p:nvPr/>
        </p:nvSpPr>
        <p:spPr bwMode="auto">
          <a:xfrm>
            <a:off x="4343400" y="4724400"/>
            <a:ext cx="0" cy="1447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8" name="Rectangle 38">
            <a:extLst>
              <a:ext uri="{FF2B5EF4-FFF2-40B4-BE49-F238E27FC236}">
                <a16:creationId xmlns:a16="http://schemas.microsoft.com/office/drawing/2014/main" id="{5E99FED0-BD20-42A2-AAD2-0C46B348D99B}"/>
              </a:ext>
            </a:extLst>
          </p:cNvPr>
          <p:cNvSpPr>
            <a:spLocks noChangeArrowheads="1"/>
          </p:cNvSpPr>
          <p:nvPr/>
        </p:nvSpPr>
        <p:spPr bwMode="auto">
          <a:xfrm>
            <a:off x="4191000" y="5029200"/>
            <a:ext cx="304800" cy="609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9" name="Text Box 39">
            <a:extLst>
              <a:ext uri="{FF2B5EF4-FFF2-40B4-BE49-F238E27FC236}">
                <a16:creationId xmlns:a16="http://schemas.microsoft.com/office/drawing/2014/main" id="{7133BECC-6013-4AA7-A2EE-A6B81F965E4F}"/>
              </a:ext>
            </a:extLst>
          </p:cNvPr>
          <p:cNvSpPr txBox="1">
            <a:spLocks noChangeArrowheads="1"/>
          </p:cNvSpPr>
          <p:nvPr/>
        </p:nvSpPr>
        <p:spPr bwMode="auto">
          <a:xfrm>
            <a:off x="4556125" y="5070475"/>
            <a:ext cx="5111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baseline="-25000"/>
              <a:t>L</a:t>
            </a:r>
            <a:endParaRPr lang="en-US" altLang="en-US"/>
          </a:p>
        </p:txBody>
      </p:sp>
      <p:sp>
        <p:nvSpPr>
          <p:cNvPr id="5160" name="Line 40">
            <a:extLst>
              <a:ext uri="{FF2B5EF4-FFF2-40B4-BE49-F238E27FC236}">
                <a16:creationId xmlns:a16="http://schemas.microsoft.com/office/drawing/2014/main" id="{5BFD07E8-92E8-420B-B07F-780A9395701D}"/>
              </a:ext>
            </a:extLst>
          </p:cNvPr>
          <p:cNvSpPr>
            <a:spLocks noChangeShapeType="1"/>
          </p:cNvSpPr>
          <p:nvPr/>
        </p:nvSpPr>
        <p:spPr bwMode="auto">
          <a:xfrm>
            <a:off x="4495800" y="47244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1" name="Line 41">
            <a:extLst>
              <a:ext uri="{FF2B5EF4-FFF2-40B4-BE49-F238E27FC236}">
                <a16:creationId xmlns:a16="http://schemas.microsoft.com/office/drawing/2014/main" id="{097DE3D9-4765-4E61-8127-8105A70C345E}"/>
              </a:ext>
            </a:extLst>
          </p:cNvPr>
          <p:cNvSpPr>
            <a:spLocks noChangeShapeType="1"/>
          </p:cNvSpPr>
          <p:nvPr/>
        </p:nvSpPr>
        <p:spPr bwMode="auto">
          <a:xfrm>
            <a:off x="4419600" y="6172200"/>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2" name="Text Box 42">
            <a:extLst>
              <a:ext uri="{FF2B5EF4-FFF2-40B4-BE49-F238E27FC236}">
                <a16:creationId xmlns:a16="http://schemas.microsoft.com/office/drawing/2014/main" id="{AC1143CD-7C8C-418E-AAE1-AE5F58E66E7E}"/>
              </a:ext>
            </a:extLst>
          </p:cNvPr>
          <p:cNvSpPr txBox="1">
            <a:spLocks noChangeArrowheads="1"/>
          </p:cNvSpPr>
          <p:nvPr/>
        </p:nvSpPr>
        <p:spPr bwMode="auto">
          <a:xfrm>
            <a:off x="5318125" y="5070475"/>
            <a:ext cx="5286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V</a:t>
            </a:r>
            <a:r>
              <a:rPr lang="en-US" altLang="en-US" baseline="-25000"/>
              <a:t>L</a:t>
            </a:r>
            <a:endParaRPr lang="en-US" altLang="en-US"/>
          </a:p>
        </p:txBody>
      </p:sp>
      <p:graphicFrame>
        <p:nvGraphicFramePr>
          <p:cNvPr id="5163" name="Object 43">
            <a:extLst>
              <a:ext uri="{FF2B5EF4-FFF2-40B4-BE49-F238E27FC236}">
                <a16:creationId xmlns:a16="http://schemas.microsoft.com/office/drawing/2014/main" id="{83723AE2-2806-4D9B-9185-CC351EB1165A}"/>
              </a:ext>
            </a:extLst>
          </p:cNvPr>
          <p:cNvGraphicFramePr>
            <a:graphicFrameLocks noChangeAspect="1"/>
          </p:cNvGraphicFramePr>
          <p:nvPr/>
        </p:nvGraphicFramePr>
        <p:xfrm>
          <a:off x="6553200" y="5410200"/>
          <a:ext cx="2438400" cy="1089025"/>
        </p:xfrm>
        <a:graphic>
          <a:graphicData uri="http://schemas.openxmlformats.org/presentationml/2006/ole">
            <mc:AlternateContent xmlns:mc="http://schemas.openxmlformats.org/markup-compatibility/2006">
              <mc:Choice xmlns:v="urn:schemas-microsoft-com:vml" Requires="v">
                <p:oleObj spid="_x0000_s15369" name="Equation" r:id="rId6" imgW="1079280" imgH="482400" progId="Equation.DSMT4">
                  <p:embed/>
                </p:oleObj>
              </mc:Choice>
              <mc:Fallback>
                <p:oleObj name="Equation" r:id="rId6" imgW="1079280" imgH="482400" progId="Equation.DSMT4">
                  <p:embed/>
                  <p:pic>
                    <p:nvPicPr>
                      <p:cNvPr id="0" name="Object 4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5410200"/>
                        <a:ext cx="2438400" cy="1089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64" name="Object 44">
            <a:extLst>
              <a:ext uri="{FF2B5EF4-FFF2-40B4-BE49-F238E27FC236}">
                <a16:creationId xmlns:a16="http://schemas.microsoft.com/office/drawing/2014/main" id="{8167624B-B1C9-4C3B-9659-1E5592B2B0F1}"/>
              </a:ext>
            </a:extLst>
          </p:cNvPr>
          <p:cNvGraphicFramePr>
            <a:graphicFrameLocks noChangeAspect="1"/>
          </p:cNvGraphicFramePr>
          <p:nvPr/>
        </p:nvGraphicFramePr>
        <p:xfrm>
          <a:off x="7239000" y="3886200"/>
          <a:ext cx="1676400" cy="938213"/>
        </p:xfrm>
        <a:graphic>
          <a:graphicData uri="http://schemas.openxmlformats.org/presentationml/2006/ole">
            <mc:AlternateContent xmlns:mc="http://schemas.openxmlformats.org/markup-compatibility/2006">
              <mc:Choice xmlns:v="urn:schemas-microsoft-com:vml" Requires="v">
                <p:oleObj spid="_x0000_s15370" name="Equation" r:id="rId8" imgW="863280" imgH="482400" progId="Equation.DSMT4">
                  <p:embed/>
                </p:oleObj>
              </mc:Choice>
              <mc:Fallback>
                <p:oleObj name="Equation" r:id="rId8" imgW="863280" imgH="482400" progId="Equation.DSMT4">
                  <p:embed/>
                  <p:pic>
                    <p:nvPicPr>
                      <p:cNvPr id="0" name="Object 4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9000" y="3886200"/>
                        <a:ext cx="1676400" cy="938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65" name="AutoShape 45">
            <a:extLst>
              <a:ext uri="{FF2B5EF4-FFF2-40B4-BE49-F238E27FC236}">
                <a16:creationId xmlns:a16="http://schemas.microsoft.com/office/drawing/2014/main" id="{076422C0-7B65-4EA2-8AF3-8DA73B04263A}"/>
              </a:ext>
            </a:extLst>
          </p:cNvPr>
          <p:cNvSpPr>
            <a:spLocks noChangeArrowheads="1"/>
          </p:cNvSpPr>
          <p:nvPr/>
        </p:nvSpPr>
        <p:spPr bwMode="auto">
          <a:xfrm>
            <a:off x="7696200" y="4953000"/>
            <a:ext cx="457200" cy="457200"/>
          </a:xfrm>
          <a:prstGeom prst="downArrow">
            <a:avLst>
              <a:gd name="adj1" fmla="val 50000"/>
              <a:gd name="adj2" fmla="val 25000"/>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TextBox 1">
            <a:extLst>
              <a:ext uri="{FF2B5EF4-FFF2-40B4-BE49-F238E27FC236}">
                <a16:creationId xmlns:a16="http://schemas.microsoft.com/office/drawing/2014/main" id="{E50DBF29-EA2A-44BA-906D-BFD9271389CB}"/>
              </a:ext>
            </a:extLst>
          </p:cNvPr>
          <p:cNvSpPr txBox="1"/>
          <p:nvPr/>
        </p:nvSpPr>
        <p:spPr>
          <a:xfrm>
            <a:off x="6009461" y="5697609"/>
            <a:ext cx="543739" cy="461665"/>
          </a:xfrm>
          <a:prstGeom prst="rect">
            <a:avLst/>
          </a:prstGeom>
          <a:noFill/>
        </p:spPr>
        <p:txBody>
          <a:bodyPr wrap="none" rtlCol="0">
            <a:spAutoFit/>
          </a:bodyPr>
          <a:lstStyle/>
          <a:p>
            <a:r>
              <a:rPr lang="en-US" dirty="0"/>
              <a:t>(1)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a:extLst>
              <a:ext uri="{FF2B5EF4-FFF2-40B4-BE49-F238E27FC236}">
                <a16:creationId xmlns:a16="http://schemas.microsoft.com/office/drawing/2014/main" id="{EDCF3984-E044-4D45-B6C8-10EEB6B5529B}"/>
              </a:ext>
            </a:extLst>
          </p:cNvPr>
          <p:cNvSpPr txBox="1">
            <a:spLocks noChangeArrowheads="1"/>
          </p:cNvSpPr>
          <p:nvPr/>
        </p:nvSpPr>
        <p:spPr bwMode="auto">
          <a:xfrm>
            <a:off x="1736725" y="727075"/>
            <a:ext cx="62166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find the Th</a:t>
            </a:r>
            <a:r>
              <a:rPr lang="en-US" altLang="en-US">
                <a:cs typeface="Times New Roman" panose="02020603050405020304" pitchFamily="18" charset="0"/>
              </a:rPr>
              <a:t>é</a:t>
            </a:r>
            <a:r>
              <a:rPr lang="en-US" altLang="en-US"/>
              <a:t>venin equivalent circuit for</a:t>
            </a:r>
          </a:p>
          <a:p>
            <a:r>
              <a:rPr lang="en-US" altLang="en-US"/>
              <a:t>the following circuit</a:t>
            </a:r>
          </a:p>
        </p:txBody>
      </p:sp>
      <p:grpSp>
        <p:nvGrpSpPr>
          <p:cNvPr id="11274" name="Group 10">
            <a:extLst>
              <a:ext uri="{FF2B5EF4-FFF2-40B4-BE49-F238E27FC236}">
                <a16:creationId xmlns:a16="http://schemas.microsoft.com/office/drawing/2014/main" id="{5A870289-C8EC-4244-B437-A961227600B2}"/>
              </a:ext>
            </a:extLst>
          </p:cNvPr>
          <p:cNvGrpSpPr>
            <a:grpSpLocks/>
          </p:cNvGrpSpPr>
          <p:nvPr/>
        </p:nvGrpSpPr>
        <p:grpSpPr bwMode="auto">
          <a:xfrm>
            <a:off x="3462338" y="2543175"/>
            <a:ext cx="1198562" cy="323850"/>
            <a:chOff x="864" y="1007"/>
            <a:chExt cx="755" cy="204"/>
          </a:xfrm>
        </p:grpSpPr>
        <p:grpSp>
          <p:nvGrpSpPr>
            <p:cNvPr id="11275" name="Group 11">
              <a:extLst>
                <a:ext uri="{FF2B5EF4-FFF2-40B4-BE49-F238E27FC236}">
                  <a16:creationId xmlns:a16="http://schemas.microsoft.com/office/drawing/2014/main" id="{BE715B91-2B62-45EC-906B-46F82299216F}"/>
                </a:ext>
              </a:extLst>
            </p:cNvPr>
            <p:cNvGrpSpPr>
              <a:grpSpLocks/>
            </p:cNvGrpSpPr>
            <p:nvPr/>
          </p:nvGrpSpPr>
          <p:grpSpPr bwMode="auto">
            <a:xfrm rot="-16200000">
              <a:off x="1136" y="776"/>
              <a:ext cx="204" cy="665"/>
              <a:chOff x="2540" y="1872"/>
              <a:chExt cx="204" cy="665"/>
            </a:xfrm>
          </p:grpSpPr>
          <p:sp>
            <p:nvSpPr>
              <p:cNvPr id="11276" name="Line 12">
                <a:extLst>
                  <a:ext uri="{FF2B5EF4-FFF2-40B4-BE49-F238E27FC236}">
                    <a16:creationId xmlns:a16="http://schemas.microsoft.com/office/drawing/2014/main" id="{54B6FEEA-D2D9-4724-B359-5CB2E4A42FA0}"/>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7" name="Line 13">
                <a:extLst>
                  <a:ext uri="{FF2B5EF4-FFF2-40B4-BE49-F238E27FC236}">
                    <a16:creationId xmlns:a16="http://schemas.microsoft.com/office/drawing/2014/main" id="{CA3A5B7F-0E3F-4233-A4A3-A82D7CE51347}"/>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8" name="Line 14">
                <a:extLst>
                  <a:ext uri="{FF2B5EF4-FFF2-40B4-BE49-F238E27FC236}">
                    <a16:creationId xmlns:a16="http://schemas.microsoft.com/office/drawing/2014/main" id="{ABDD068A-931E-460C-BE6D-795938DB937E}"/>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9" name="Line 15">
                <a:extLst>
                  <a:ext uri="{FF2B5EF4-FFF2-40B4-BE49-F238E27FC236}">
                    <a16:creationId xmlns:a16="http://schemas.microsoft.com/office/drawing/2014/main" id="{EB918219-183E-43CB-97F9-37A5161276EC}"/>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0" name="Line 16">
                <a:extLst>
                  <a:ext uri="{FF2B5EF4-FFF2-40B4-BE49-F238E27FC236}">
                    <a16:creationId xmlns:a16="http://schemas.microsoft.com/office/drawing/2014/main" id="{689AF77B-129C-4C9F-A221-F0F39D80DCE1}"/>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1" name="Line 17">
                <a:extLst>
                  <a:ext uri="{FF2B5EF4-FFF2-40B4-BE49-F238E27FC236}">
                    <a16:creationId xmlns:a16="http://schemas.microsoft.com/office/drawing/2014/main" id="{6326EF8C-1AF8-4F7A-9926-0ACB3AD77DBC}"/>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2" name="Line 18">
                <a:extLst>
                  <a:ext uri="{FF2B5EF4-FFF2-40B4-BE49-F238E27FC236}">
                    <a16:creationId xmlns:a16="http://schemas.microsoft.com/office/drawing/2014/main" id="{54C228AB-2446-4BEB-ADCF-450E8123EFBD}"/>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3" name="Line 19">
                <a:extLst>
                  <a:ext uri="{FF2B5EF4-FFF2-40B4-BE49-F238E27FC236}">
                    <a16:creationId xmlns:a16="http://schemas.microsoft.com/office/drawing/2014/main" id="{EA50B59D-119F-4B42-A5C3-5AF5DD6C0CB6}"/>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4" name="Line 20">
                <a:extLst>
                  <a:ext uri="{FF2B5EF4-FFF2-40B4-BE49-F238E27FC236}">
                    <a16:creationId xmlns:a16="http://schemas.microsoft.com/office/drawing/2014/main" id="{60711EE3-B126-4AED-9882-044894887B27}"/>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1285" name="Oval 21">
              <a:extLst>
                <a:ext uri="{FF2B5EF4-FFF2-40B4-BE49-F238E27FC236}">
                  <a16:creationId xmlns:a16="http://schemas.microsoft.com/office/drawing/2014/main" id="{2BC2183C-912B-4562-9718-064C2461237A}"/>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6" name="Oval 22">
              <a:extLst>
                <a:ext uri="{FF2B5EF4-FFF2-40B4-BE49-F238E27FC236}">
                  <a16:creationId xmlns:a16="http://schemas.microsoft.com/office/drawing/2014/main" id="{885E00B3-B5A1-4A98-AD32-17E2CE807FCC}"/>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1300" name="Line 36">
            <a:extLst>
              <a:ext uri="{FF2B5EF4-FFF2-40B4-BE49-F238E27FC236}">
                <a16:creationId xmlns:a16="http://schemas.microsoft.com/office/drawing/2014/main" id="{20E65A0A-BC69-4237-8038-0810BC583E23}"/>
              </a:ext>
            </a:extLst>
          </p:cNvPr>
          <p:cNvSpPr>
            <a:spLocks noChangeShapeType="1"/>
          </p:cNvSpPr>
          <p:nvPr/>
        </p:nvSpPr>
        <p:spPr bwMode="auto">
          <a:xfrm flipH="1">
            <a:off x="4668838" y="2708275"/>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4" name="Line 50">
            <a:extLst>
              <a:ext uri="{FF2B5EF4-FFF2-40B4-BE49-F238E27FC236}">
                <a16:creationId xmlns:a16="http://schemas.microsoft.com/office/drawing/2014/main" id="{889A43C5-D675-42C3-9421-2D7A93E32108}"/>
              </a:ext>
            </a:extLst>
          </p:cNvPr>
          <p:cNvSpPr>
            <a:spLocks noChangeShapeType="1"/>
          </p:cNvSpPr>
          <p:nvPr/>
        </p:nvSpPr>
        <p:spPr bwMode="auto">
          <a:xfrm>
            <a:off x="4814888" y="3851275"/>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5" name="Oval 51">
            <a:extLst>
              <a:ext uri="{FF2B5EF4-FFF2-40B4-BE49-F238E27FC236}">
                <a16:creationId xmlns:a16="http://schemas.microsoft.com/office/drawing/2014/main" id="{2F2B53E8-3277-463F-9EFB-62A27078EDA9}"/>
              </a:ext>
            </a:extLst>
          </p:cNvPr>
          <p:cNvSpPr>
            <a:spLocks noChangeArrowheads="1"/>
          </p:cNvSpPr>
          <p:nvPr/>
        </p:nvSpPr>
        <p:spPr bwMode="auto">
          <a:xfrm>
            <a:off x="2797175" y="2970213"/>
            <a:ext cx="533400" cy="5492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28" name="Line 64">
            <a:extLst>
              <a:ext uri="{FF2B5EF4-FFF2-40B4-BE49-F238E27FC236}">
                <a16:creationId xmlns:a16="http://schemas.microsoft.com/office/drawing/2014/main" id="{104ACBE5-DF24-4424-A366-A6B6D2E3D72D}"/>
              </a:ext>
            </a:extLst>
          </p:cNvPr>
          <p:cNvSpPr>
            <a:spLocks noChangeShapeType="1"/>
          </p:cNvSpPr>
          <p:nvPr/>
        </p:nvSpPr>
        <p:spPr bwMode="auto">
          <a:xfrm flipH="1" flipV="1">
            <a:off x="3046413" y="2717800"/>
            <a:ext cx="1587" cy="25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9" name="Line 65">
            <a:extLst>
              <a:ext uri="{FF2B5EF4-FFF2-40B4-BE49-F238E27FC236}">
                <a16:creationId xmlns:a16="http://schemas.microsoft.com/office/drawing/2014/main" id="{96767B4D-A17F-4685-A4C3-6CDD39225EEF}"/>
              </a:ext>
            </a:extLst>
          </p:cNvPr>
          <p:cNvSpPr>
            <a:spLocks noChangeShapeType="1"/>
          </p:cNvSpPr>
          <p:nvPr/>
        </p:nvSpPr>
        <p:spPr bwMode="auto">
          <a:xfrm flipH="1">
            <a:off x="3048000" y="2708275"/>
            <a:ext cx="4079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0" name="Line 66">
            <a:extLst>
              <a:ext uri="{FF2B5EF4-FFF2-40B4-BE49-F238E27FC236}">
                <a16:creationId xmlns:a16="http://schemas.microsoft.com/office/drawing/2014/main" id="{D11C8732-C325-498E-89F0-1A88BD00B0F1}"/>
              </a:ext>
            </a:extLst>
          </p:cNvPr>
          <p:cNvSpPr>
            <a:spLocks noChangeShapeType="1"/>
          </p:cNvSpPr>
          <p:nvPr/>
        </p:nvSpPr>
        <p:spPr bwMode="auto">
          <a:xfrm flipH="1" flipV="1">
            <a:off x="3067050" y="3838575"/>
            <a:ext cx="1790700" cy="7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1" name="Line 67">
            <a:extLst>
              <a:ext uri="{FF2B5EF4-FFF2-40B4-BE49-F238E27FC236}">
                <a16:creationId xmlns:a16="http://schemas.microsoft.com/office/drawing/2014/main" id="{6CF94A4E-80C3-4DE0-8CBC-B7D8B03C8644}"/>
              </a:ext>
            </a:extLst>
          </p:cNvPr>
          <p:cNvSpPr>
            <a:spLocks noChangeShapeType="1"/>
          </p:cNvSpPr>
          <p:nvPr/>
        </p:nvSpPr>
        <p:spPr bwMode="auto">
          <a:xfrm>
            <a:off x="3048000" y="3505200"/>
            <a:ext cx="0" cy="352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32" name="Text Box 68">
            <a:extLst>
              <a:ext uri="{FF2B5EF4-FFF2-40B4-BE49-F238E27FC236}">
                <a16:creationId xmlns:a16="http://schemas.microsoft.com/office/drawing/2014/main" id="{8240FD36-A96F-4D41-B158-F96B131619AA}"/>
              </a:ext>
            </a:extLst>
          </p:cNvPr>
          <p:cNvSpPr txBox="1">
            <a:spLocks noChangeArrowheads="1"/>
          </p:cNvSpPr>
          <p:nvPr/>
        </p:nvSpPr>
        <p:spPr bwMode="auto">
          <a:xfrm>
            <a:off x="2209800" y="2895600"/>
            <a:ext cx="461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i</a:t>
            </a:r>
            <a:endParaRPr lang="en-US" altLang="en-US"/>
          </a:p>
        </p:txBody>
      </p:sp>
      <p:sp>
        <p:nvSpPr>
          <p:cNvPr id="11333" name="Text Box 69">
            <a:extLst>
              <a:ext uri="{FF2B5EF4-FFF2-40B4-BE49-F238E27FC236}">
                <a16:creationId xmlns:a16="http://schemas.microsoft.com/office/drawing/2014/main" id="{85F96B34-68F4-42C5-B25E-26E21F11C513}"/>
              </a:ext>
            </a:extLst>
          </p:cNvPr>
          <p:cNvSpPr txBox="1">
            <a:spLocks noChangeArrowheads="1"/>
          </p:cNvSpPr>
          <p:nvPr/>
        </p:nvSpPr>
        <p:spPr bwMode="auto">
          <a:xfrm>
            <a:off x="3886200" y="19812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p>
        </p:txBody>
      </p:sp>
      <p:sp>
        <p:nvSpPr>
          <p:cNvPr id="11334" name="Text Box 70">
            <a:extLst>
              <a:ext uri="{FF2B5EF4-FFF2-40B4-BE49-F238E27FC236}">
                <a16:creationId xmlns:a16="http://schemas.microsoft.com/office/drawing/2014/main" id="{837C4702-1EEC-4E54-B01C-0E8EF7CDA376}"/>
              </a:ext>
            </a:extLst>
          </p:cNvPr>
          <p:cNvSpPr txBox="1">
            <a:spLocks noChangeArrowheads="1"/>
          </p:cNvSpPr>
          <p:nvPr/>
        </p:nvSpPr>
        <p:spPr bwMode="auto">
          <a:xfrm>
            <a:off x="4419600" y="30480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p>
        </p:txBody>
      </p:sp>
      <p:grpSp>
        <p:nvGrpSpPr>
          <p:cNvPr id="11267" name="Group 3">
            <a:extLst>
              <a:ext uri="{FF2B5EF4-FFF2-40B4-BE49-F238E27FC236}">
                <a16:creationId xmlns:a16="http://schemas.microsoft.com/office/drawing/2014/main" id="{007A2B9A-7C9B-4966-8AD1-BAD3225751B9}"/>
              </a:ext>
            </a:extLst>
          </p:cNvPr>
          <p:cNvGrpSpPr>
            <a:grpSpLocks/>
          </p:cNvGrpSpPr>
          <p:nvPr/>
        </p:nvGrpSpPr>
        <p:grpSpPr bwMode="auto">
          <a:xfrm rot="-5400000">
            <a:off x="4535487" y="3084513"/>
            <a:ext cx="1222375" cy="381000"/>
            <a:chOff x="1696" y="2209"/>
            <a:chExt cx="724" cy="240"/>
          </a:xfrm>
        </p:grpSpPr>
        <p:sp>
          <p:nvSpPr>
            <p:cNvPr id="11268" name="Line 4">
              <a:extLst>
                <a:ext uri="{FF2B5EF4-FFF2-40B4-BE49-F238E27FC236}">
                  <a16:creationId xmlns:a16="http://schemas.microsoft.com/office/drawing/2014/main" id="{67ECA699-2B49-4217-AB06-7667E1AC6E62}"/>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69" name="Line 5">
              <a:extLst>
                <a:ext uri="{FF2B5EF4-FFF2-40B4-BE49-F238E27FC236}">
                  <a16:creationId xmlns:a16="http://schemas.microsoft.com/office/drawing/2014/main" id="{3915A4AF-341B-469B-9365-D27CA6FE1CC2}"/>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0" name="Line 6">
              <a:extLst>
                <a:ext uri="{FF2B5EF4-FFF2-40B4-BE49-F238E27FC236}">
                  <a16:creationId xmlns:a16="http://schemas.microsoft.com/office/drawing/2014/main" id="{74285851-CED6-42EB-8608-041288587683}"/>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1" name="Line 7">
              <a:extLst>
                <a:ext uri="{FF2B5EF4-FFF2-40B4-BE49-F238E27FC236}">
                  <a16:creationId xmlns:a16="http://schemas.microsoft.com/office/drawing/2014/main" id="{60A13C8B-67E6-48FA-880B-58ACEB867A5C}"/>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2" name="Oval 8">
              <a:extLst>
                <a:ext uri="{FF2B5EF4-FFF2-40B4-BE49-F238E27FC236}">
                  <a16:creationId xmlns:a16="http://schemas.microsoft.com/office/drawing/2014/main" id="{DA64D9B1-7B0D-43B6-A627-8FA061112633}"/>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3" name="Oval 9">
              <a:extLst>
                <a:ext uri="{FF2B5EF4-FFF2-40B4-BE49-F238E27FC236}">
                  <a16:creationId xmlns:a16="http://schemas.microsoft.com/office/drawing/2014/main" id="{40BF69B8-DA54-4D72-AEB1-6C77204BF222}"/>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a:extLst>
              <a:ext uri="{FF2B5EF4-FFF2-40B4-BE49-F238E27FC236}">
                <a16:creationId xmlns:a16="http://schemas.microsoft.com/office/drawing/2014/main" id="{E5DC324D-8276-402C-B518-5CB81E6805EE}"/>
              </a:ext>
            </a:extLst>
          </p:cNvPr>
          <p:cNvSpPr txBox="1">
            <a:spLocks noChangeArrowheads="1"/>
          </p:cNvSpPr>
          <p:nvPr/>
        </p:nvSpPr>
        <p:spPr bwMode="auto">
          <a:xfrm>
            <a:off x="1219200" y="457200"/>
            <a:ext cx="6191250" cy="532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pPr eaLnBrk="0" hangingPunct="0"/>
            <a:endParaRPr lang="en-US" altLang="en-US" sz="2800" i="1">
              <a:solidFill>
                <a:srgbClr val="66FF66"/>
              </a:solidFill>
              <a:latin typeface="Times" panose="02020603050405020304" pitchFamily="18" charset="0"/>
            </a:endParaRPr>
          </a:p>
          <a:p>
            <a:pPr eaLnBrk="0" hangingPunct="0"/>
            <a:r>
              <a:rPr lang="en-US" altLang="en-US">
                <a:latin typeface="Times" panose="02020603050405020304" pitchFamily="18" charset="0"/>
              </a:rPr>
              <a:t>Electrical impedance </a:t>
            </a:r>
          </a:p>
          <a:p>
            <a:pPr eaLnBrk="0" hangingPunct="0"/>
            <a:endParaRPr lang="en-US" altLang="en-US">
              <a:latin typeface="Times" panose="02020603050405020304" pitchFamily="18" charset="0"/>
            </a:endParaRPr>
          </a:p>
          <a:p>
            <a:pPr eaLnBrk="0" hangingPunct="0"/>
            <a:r>
              <a:rPr lang="en-US" altLang="en-US">
                <a:latin typeface="Times" panose="02020603050405020304" pitchFamily="18" charset="0"/>
              </a:rPr>
              <a:t>Description of 1-D waves in a fluid</a:t>
            </a:r>
          </a:p>
          <a:p>
            <a:pPr eaLnBrk="0" hangingPunct="0"/>
            <a:r>
              <a:rPr lang="en-US" altLang="en-US">
                <a:latin typeface="Times" panose="02020603050405020304" pitchFamily="18" charset="0"/>
              </a:rPr>
              <a:t>	equation of motion/constitutive equation</a:t>
            </a:r>
          </a:p>
          <a:p>
            <a:pPr eaLnBrk="0" hangingPunct="0"/>
            <a:r>
              <a:rPr lang="en-US" altLang="en-US">
                <a:latin typeface="Times" panose="02020603050405020304" pitchFamily="18" charset="0"/>
              </a:rPr>
              <a:t>	plane waves - pulses and harmonic waves</a:t>
            </a:r>
          </a:p>
          <a:p>
            <a:pPr eaLnBrk="0" hangingPunct="0"/>
            <a:r>
              <a:rPr lang="en-US" altLang="en-US">
                <a:latin typeface="Times" panose="02020603050405020304" pitchFamily="18" charset="0"/>
              </a:rPr>
              <a:t>	frequency and wavelength</a:t>
            </a:r>
          </a:p>
          <a:p>
            <a:pPr eaLnBrk="0" hangingPunct="0"/>
            <a:r>
              <a:rPr lang="en-US" altLang="en-US">
                <a:latin typeface="Times" panose="02020603050405020304" pitchFamily="18" charset="0"/>
              </a:rPr>
              <a:t>	acoustic impedance</a:t>
            </a:r>
          </a:p>
          <a:p>
            <a:pPr eaLnBrk="0" hangingPunct="0"/>
            <a:endParaRPr lang="en-US" altLang="en-US">
              <a:latin typeface="Times" panose="02020603050405020304" pitchFamily="18" charset="0"/>
            </a:endParaRPr>
          </a:p>
          <a:p>
            <a:pPr eaLnBrk="0" hangingPunct="0"/>
            <a:r>
              <a:rPr lang="en-US" altLang="en-US">
                <a:latin typeface="Times" panose="02020603050405020304" pitchFamily="18" charset="0"/>
              </a:rPr>
              <a:t>Thévenin equivalent electrical circuits</a:t>
            </a:r>
          </a:p>
          <a:p>
            <a:pPr eaLnBrk="0" hangingPunct="0"/>
            <a:endParaRPr lang="en-US" altLang="en-US">
              <a:latin typeface="Times" panose="02020603050405020304" pitchFamily="18" charset="0"/>
            </a:endParaRPr>
          </a:p>
          <a:p>
            <a:pPr eaLnBrk="0" hangingPunct="0"/>
            <a:endParaRPr lang="en-US" altLang="en-US">
              <a:latin typeface="Times" panose="02020603050405020304" pitchFamily="18" charset="0"/>
            </a:endParaRPr>
          </a:p>
          <a:p>
            <a:pPr eaLnBrk="0" hangingPunct="0"/>
            <a:endParaRPr lang="en-US" altLang="en-US">
              <a:latin typeface="Times"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1026">
            <a:extLst>
              <a:ext uri="{FF2B5EF4-FFF2-40B4-BE49-F238E27FC236}">
                <a16:creationId xmlns:a16="http://schemas.microsoft.com/office/drawing/2014/main" id="{8CC73161-A8E4-48AA-A51D-EFC41922F613}"/>
              </a:ext>
            </a:extLst>
          </p:cNvPr>
          <p:cNvGrpSpPr>
            <a:grpSpLocks/>
          </p:cNvGrpSpPr>
          <p:nvPr/>
        </p:nvGrpSpPr>
        <p:grpSpPr bwMode="auto">
          <a:xfrm>
            <a:off x="2243138" y="1171575"/>
            <a:ext cx="1198562" cy="323850"/>
            <a:chOff x="864" y="1007"/>
            <a:chExt cx="755" cy="204"/>
          </a:xfrm>
        </p:grpSpPr>
        <p:grpSp>
          <p:nvGrpSpPr>
            <p:cNvPr id="32771" name="Group 1027">
              <a:extLst>
                <a:ext uri="{FF2B5EF4-FFF2-40B4-BE49-F238E27FC236}">
                  <a16:creationId xmlns:a16="http://schemas.microsoft.com/office/drawing/2014/main" id="{5C35858A-6C6E-4499-9BFF-D7EEEC5B7264}"/>
                </a:ext>
              </a:extLst>
            </p:cNvPr>
            <p:cNvGrpSpPr>
              <a:grpSpLocks/>
            </p:cNvGrpSpPr>
            <p:nvPr/>
          </p:nvGrpSpPr>
          <p:grpSpPr bwMode="auto">
            <a:xfrm rot="-16200000">
              <a:off x="1136" y="776"/>
              <a:ext cx="204" cy="665"/>
              <a:chOff x="2540" y="1872"/>
              <a:chExt cx="204" cy="665"/>
            </a:xfrm>
          </p:grpSpPr>
          <p:sp>
            <p:nvSpPr>
              <p:cNvPr id="32772" name="Line 1028">
                <a:extLst>
                  <a:ext uri="{FF2B5EF4-FFF2-40B4-BE49-F238E27FC236}">
                    <a16:creationId xmlns:a16="http://schemas.microsoft.com/office/drawing/2014/main" id="{D7B40076-B147-481D-A239-B88ABF2DEC30}"/>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3" name="Line 1029">
                <a:extLst>
                  <a:ext uri="{FF2B5EF4-FFF2-40B4-BE49-F238E27FC236}">
                    <a16:creationId xmlns:a16="http://schemas.microsoft.com/office/drawing/2014/main" id="{DE31A04E-7843-4CB0-A050-E3912CE5E4D3}"/>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4" name="Line 1030">
                <a:extLst>
                  <a:ext uri="{FF2B5EF4-FFF2-40B4-BE49-F238E27FC236}">
                    <a16:creationId xmlns:a16="http://schemas.microsoft.com/office/drawing/2014/main" id="{C3EF319E-72F3-488F-AF4A-40023C58DAF0}"/>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5" name="Line 1031">
                <a:extLst>
                  <a:ext uri="{FF2B5EF4-FFF2-40B4-BE49-F238E27FC236}">
                    <a16:creationId xmlns:a16="http://schemas.microsoft.com/office/drawing/2014/main" id="{5C17E978-238B-4119-B92C-4BFB9283C269}"/>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6" name="Line 1032">
                <a:extLst>
                  <a:ext uri="{FF2B5EF4-FFF2-40B4-BE49-F238E27FC236}">
                    <a16:creationId xmlns:a16="http://schemas.microsoft.com/office/drawing/2014/main" id="{39E87B85-80C3-4C04-A462-27701BDCC11B}"/>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7" name="Line 1033">
                <a:extLst>
                  <a:ext uri="{FF2B5EF4-FFF2-40B4-BE49-F238E27FC236}">
                    <a16:creationId xmlns:a16="http://schemas.microsoft.com/office/drawing/2014/main" id="{95E54AA2-836B-4D3C-8205-F81B9830D9F8}"/>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8" name="Line 1034">
                <a:extLst>
                  <a:ext uri="{FF2B5EF4-FFF2-40B4-BE49-F238E27FC236}">
                    <a16:creationId xmlns:a16="http://schemas.microsoft.com/office/drawing/2014/main" id="{048E138C-8784-4057-987B-B9F391F80185}"/>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9" name="Line 1035">
                <a:extLst>
                  <a:ext uri="{FF2B5EF4-FFF2-40B4-BE49-F238E27FC236}">
                    <a16:creationId xmlns:a16="http://schemas.microsoft.com/office/drawing/2014/main" id="{D61463F0-E98A-4527-8FA1-9E4DEA67335C}"/>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0" name="Line 1036">
                <a:extLst>
                  <a:ext uri="{FF2B5EF4-FFF2-40B4-BE49-F238E27FC236}">
                    <a16:creationId xmlns:a16="http://schemas.microsoft.com/office/drawing/2014/main" id="{C350ED3B-5F7B-47DA-8F1A-EEB24E2F0B3B}"/>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2781" name="Oval 1037">
              <a:extLst>
                <a:ext uri="{FF2B5EF4-FFF2-40B4-BE49-F238E27FC236}">
                  <a16:creationId xmlns:a16="http://schemas.microsoft.com/office/drawing/2014/main" id="{DDBF5E17-F816-4FA9-A5AF-9DB88112A383}"/>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2" name="Oval 1038">
              <a:extLst>
                <a:ext uri="{FF2B5EF4-FFF2-40B4-BE49-F238E27FC236}">
                  <a16:creationId xmlns:a16="http://schemas.microsoft.com/office/drawing/2014/main" id="{1EC60F8B-BFF4-4512-8281-C1FD16C86E57}"/>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2783" name="Line 1039">
            <a:extLst>
              <a:ext uri="{FF2B5EF4-FFF2-40B4-BE49-F238E27FC236}">
                <a16:creationId xmlns:a16="http://schemas.microsoft.com/office/drawing/2014/main" id="{86A6DA05-3CE6-45BA-BE77-402C4C242F33}"/>
              </a:ext>
            </a:extLst>
          </p:cNvPr>
          <p:cNvSpPr>
            <a:spLocks noChangeShapeType="1"/>
          </p:cNvSpPr>
          <p:nvPr/>
        </p:nvSpPr>
        <p:spPr bwMode="auto">
          <a:xfrm flipH="1">
            <a:off x="3449638" y="1336675"/>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4" name="Line 1040">
            <a:extLst>
              <a:ext uri="{FF2B5EF4-FFF2-40B4-BE49-F238E27FC236}">
                <a16:creationId xmlns:a16="http://schemas.microsoft.com/office/drawing/2014/main" id="{869ACD16-5F2C-452C-83E7-32A25ED99B80}"/>
              </a:ext>
            </a:extLst>
          </p:cNvPr>
          <p:cNvSpPr>
            <a:spLocks noChangeShapeType="1"/>
          </p:cNvSpPr>
          <p:nvPr/>
        </p:nvSpPr>
        <p:spPr bwMode="auto">
          <a:xfrm>
            <a:off x="3595688" y="24653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5" name="Oval 1041">
            <a:extLst>
              <a:ext uri="{FF2B5EF4-FFF2-40B4-BE49-F238E27FC236}">
                <a16:creationId xmlns:a16="http://schemas.microsoft.com/office/drawing/2014/main" id="{DF0C9A45-BCEC-4128-8388-BD01B91FBFF7}"/>
              </a:ext>
            </a:extLst>
          </p:cNvPr>
          <p:cNvSpPr>
            <a:spLocks noChangeArrowheads="1"/>
          </p:cNvSpPr>
          <p:nvPr/>
        </p:nvSpPr>
        <p:spPr bwMode="auto">
          <a:xfrm>
            <a:off x="1577975" y="1598613"/>
            <a:ext cx="533400" cy="5492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6" name="Line 1042">
            <a:extLst>
              <a:ext uri="{FF2B5EF4-FFF2-40B4-BE49-F238E27FC236}">
                <a16:creationId xmlns:a16="http://schemas.microsoft.com/office/drawing/2014/main" id="{DD174F76-C2A3-452A-B18A-BE59443D5844}"/>
              </a:ext>
            </a:extLst>
          </p:cNvPr>
          <p:cNvSpPr>
            <a:spLocks noChangeShapeType="1"/>
          </p:cNvSpPr>
          <p:nvPr/>
        </p:nvSpPr>
        <p:spPr bwMode="auto">
          <a:xfrm flipH="1" flipV="1">
            <a:off x="1827213" y="1346200"/>
            <a:ext cx="1587" cy="25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7" name="Line 1043">
            <a:extLst>
              <a:ext uri="{FF2B5EF4-FFF2-40B4-BE49-F238E27FC236}">
                <a16:creationId xmlns:a16="http://schemas.microsoft.com/office/drawing/2014/main" id="{67E5F69F-2726-497F-A22F-43E7B587F51A}"/>
              </a:ext>
            </a:extLst>
          </p:cNvPr>
          <p:cNvSpPr>
            <a:spLocks noChangeShapeType="1"/>
          </p:cNvSpPr>
          <p:nvPr/>
        </p:nvSpPr>
        <p:spPr bwMode="auto">
          <a:xfrm flipH="1">
            <a:off x="1828800" y="1336675"/>
            <a:ext cx="4079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8" name="Line 1044">
            <a:extLst>
              <a:ext uri="{FF2B5EF4-FFF2-40B4-BE49-F238E27FC236}">
                <a16:creationId xmlns:a16="http://schemas.microsoft.com/office/drawing/2014/main" id="{1B243DDE-D237-44C2-A36C-3BF317FB3425}"/>
              </a:ext>
            </a:extLst>
          </p:cNvPr>
          <p:cNvSpPr>
            <a:spLocks noChangeShapeType="1"/>
          </p:cNvSpPr>
          <p:nvPr/>
        </p:nvSpPr>
        <p:spPr bwMode="auto">
          <a:xfrm flipH="1" flipV="1">
            <a:off x="1847850" y="2466975"/>
            <a:ext cx="1763713" cy="47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9" name="Line 1045">
            <a:extLst>
              <a:ext uri="{FF2B5EF4-FFF2-40B4-BE49-F238E27FC236}">
                <a16:creationId xmlns:a16="http://schemas.microsoft.com/office/drawing/2014/main" id="{BE2D6F8A-A3BD-4824-9E22-F8B5D5DC1405}"/>
              </a:ext>
            </a:extLst>
          </p:cNvPr>
          <p:cNvSpPr>
            <a:spLocks noChangeShapeType="1"/>
          </p:cNvSpPr>
          <p:nvPr/>
        </p:nvSpPr>
        <p:spPr bwMode="auto">
          <a:xfrm>
            <a:off x="1828800" y="2133600"/>
            <a:ext cx="0" cy="352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0" name="Text Box 1046">
            <a:extLst>
              <a:ext uri="{FF2B5EF4-FFF2-40B4-BE49-F238E27FC236}">
                <a16:creationId xmlns:a16="http://schemas.microsoft.com/office/drawing/2014/main" id="{3DE87DE0-02EB-431E-8240-448AB4FF0BEC}"/>
              </a:ext>
            </a:extLst>
          </p:cNvPr>
          <p:cNvSpPr txBox="1">
            <a:spLocks noChangeArrowheads="1"/>
          </p:cNvSpPr>
          <p:nvPr/>
        </p:nvSpPr>
        <p:spPr bwMode="auto">
          <a:xfrm>
            <a:off x="990600" y="1524000"/>
            <a:ext cx="461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i</a:t>
            </a:r>
            <a:endParaRPr lang="en-US" altLang="en-US"/>
          </a:p>
        </p:txBody>
      </p:sp>
      <p:sp>
        <p:nvSpPr>
          <p:cNvPr id="32791" name="Text Box 1047">
            <a:extLst>
              <a:ext uri="{FF2B5EF4-FFF2-40B4-BE49-F238E27FC236}">
                <a16:creationId xmlns:a16="http://schemas.microsoft.com/office/drawing/2014/main" id="{0352700D-100B-4FF5-AE2B-7DF150BCBDCC}"/>
              </a:ext>
            </a:extLst>
          </p:cNvPr>
          <p:cNvSpPr txBox="1">
            <a:spLocks noChangeArrowheads="1"/>
          </p:cNvSpPr>
          <p:nvPr/>
        </p:nvSpPr>
        <p:spPr bwMode="auto">
          <a:xfrm>
            <a:off x="2667000" y="6096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p>
        </p:txBody>
      </p:sp>
      <p:sp>
        <p:nvSpPr>
          <p:cNvPr id="32792" name="Text Box 1048">
            <a:extLst>
              <a:ext uri="{FF2B5EF4-FFF2-40B4-BE49-F238E27FC236}">
                <a16:creationId xmlns:a16="http://schemas.microsoft.com/office/drawing/2014/main" id="{A5708AF2-35D6-408A-B1A3-7998C054822F}"/>
              </a:ext>
            </a:extLst>
          </p:cNvPr>
          <p:cNvSpPr txBox="1">
            <a:spLocks noChangeArrowheads="1"/>
          </p:cNvSpPr>
          <p:nvPr/>
        </p:nvSpPr>
        <p:spPr bwMode="auto">
          <a:xfrm>
            <a:off x="3200400" y="16764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p>
        </p:txBody>
      </p:sp>
      <p:grpSp>
        <p:nvGrpSpPr>
          <p:cNvPr id="32793" name="Group 1049">
            <a:extLst>
              <a:ext uri="{FF2B5EF4-FFF2-40B4-BE49-F238E27FC236}">
                <a16:creationId xmlns:a16="http://schemas.microsoft.com/office/drawing/2014/main" id="{3878FB22-9096-48D0-902C-49710764FC49}"/>
              </a:ext>
            </a:extLst>
          </p:cNvPr>
          <p:cNvGrpSpPr>
            <a:grpSpLocks/>
          </p:cNvGrpSpPr>
          <p:nvPr/>
        </p:nvGrpSpPr>
        <p:grpSpPr bwMode="auto">
          <a:xfrm rot="-5400000">
            <a:off x="3316287" y="1712913"/>
            <a:ext cx="1222375" cy="381000"/>
            <a:chOff x="1696" y="2209"/>
            <a:chExt cx="724" cy="240"/>
          </a:xfrm>
        </p:grpSpPr>
        <p:sp>
          <p:nvSpPr>
            <p:cNvPr id="32794" name="Line 1050">
              <a:extLst>
                <a:ext uri="{FF2B5EF4-FFF2-40B4-BE49-F238E27FC236}">
                  <a16:creationId xmlns:a16="http://schemas.microsoft.com/office/drawing/2014/main" id="{D01ADBA8-DA6F-4238-96BD-4DC4808C34FF}"/>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5" name="Line 1051">
              <a:extLst>
                <a:ext uri="{FF2B5EF4-FFF2-40B4-BE49-F238E27FC236}">
                  <a16:creationId xmlns:a16="http://schemas.microsoft.com/office/drawing/2014/main" id="{F16A2FB2-695A-4CE4-8C2C-DD141C0D9805}"/>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6" name="Line 1052">
              <a:extLst>
                <a:ext uri="{FF2B5EF4-FFF2-40B4-BE49-F238E27FC236}">
                  <a16:creationId xmlns:a16="http://schemas.microsoft.com/office/drawing/2014/main" id="{FA686B60-924C-4D37-80D0-FD45DE5E98CD}"/>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7" name="Line 1053">
              <a:extLst>
                <a:ext uri="{FF2B5EF4-FFF2-40B4-BE49-F238E27FC236}">
                  <a16:creationId xmlns:a16="http://schemas.microsoft.com/office/drawing/2014/main" id="{079DA16B-E39F-4F1A-B9B1-B516D7DBDF6C}"/>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8" name="Oval 1054">
              <a:extLst>
                <a:ext uri="{FF2B5EF4-FFF2-40B4-BE49-F238E27FC236}">
                  <a16:creationId xmlns:a16="http://schemas.microsoft.com/office/drawing/2014/main" id="{91970130-64C4-4938-920C-D68B239E777E}"/>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99" name="Oval 1055">
              <a:extLst>
                <a:ext uri="{FF2B5EF4-FFF2-40B4-BE49-F238E27FC236}">
                  <a16:creationId xmlns:a16="http://schemas.microsoft.com/office/drawing/2014/main" id="{3AABEB3B-2A0C-4129-857D-1264725CBD18}"/>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2800" name="Line 1056">
            <a:extLst>
              <a:ext uri="{FF2B5EF4-FFF2-40B4-BE49-F238E27FC236}">
                <a16:creationId xmlns:a16="http://schemas.microsoft.com/office/drawing/2014/main" id="{6F2DD9E8-B2F2-46A1-988F-7D6534E5D0DC}"/>
              </a:ext>
            </a:extLst>
          </p:cNvPr>
          <p:cNvSpPr>
            <a:spLocks noChangeShapeType="1"/>
          </p:cNvSpPr>
          <p:nvPr/>
        </p:nvSpPr>
        <p:spPr bwMode="auto">
          <a:xfrm flipV="1">
            <a:off x="4343400" y="14478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2801" name="Object 1057">
            <a:extLst>
              <a:ext uri="{FF2B5EF4-FFF2-40B4-BE49-F238E27FC236}">
                <a16:creationId xmlns:a16="http://schemas.microsoft.com/office/drawing/2014/main" id="{6047A603-94D0-40C1-971D-0DA62CDE4BFD}"/>
              </a:ext>
            </a:extLst>
          </p:cNvPr>
          <p:cNvGraphicFramePr>
            <a:graphicFrameLocks noChangeAspect="1"/>
          </p:cNvGraphicFramePr>
          <p:nvPr/>
        </p:nvGraphicFramePr>
        <p:xfrm>
          <a:off x="4572000" y="1600200"/>
          <a:ext cx="330200" cy="457200"/>
        </p:xfrm>
        <a:graphic>
          <a:graphicData uri="http://schemas.openxmlformats.org/presentationml/2006/ole">
            <mc:AlternateContent xmlns:mc="http://schemas.openxmlformats.org/markup-compatibility/2006">
              <mc:Choice xmlns:v="urn:schemas-microsoft-com:vml" Requires="v">
                <p:oleObj spid="_x0000_s16392" name="Equation" r:id="rId4" imgW="164880" imgH="228600" progId="Equation.DSMT4">
                  <p:embed/>
                </p:oleObj>
              </mc:Choice>
              <mc:Fallback>
                <p:oleObj name="Equation" r:id="rId4" imgW="164880" imgH="228600" progId="Equation.DSMT4">
                  <p:embed/>
                  <p:pic>
                    <p:nvPicPr>
                      <p:cNvPr id="0" name="Object 105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6002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802" name="Arc 1058">
            <a:extLst>
              <a:ext uri="{FF2B5EF4-FFF2-40B4-BE49-F238E27FC236}">
                <a16:creationId xmlns:a16="http://schemas.microsoft.com/office/drawing/2014/main" id="{01121524-959F-4F0B-B6F0-814972C08378}"/>
              </a:ext>
            </a:extLst>
          </p:cNvPr>
          <p:cNvSpPr>
            <a:spLocks/>
          </p:cNvSpPr>
          <p:nvPr/>
        </p:nvSpPr>
        <p:spPr bwMode="auto">
          <a:xfrm>
            <a:off x="2514600" y="1600200"/>
            <a:ext cx="674688" cy="608013"/>
          </a:xfrm>
          <a:custGeom>
            <a:avLst/>
            <a:gdLst>
              <a:gd name="G0" fmla="+- 20290 0 0"/>
              <a:gd name="G1" fmla="+- 21600 0 0"/>
              <a:gd name="G2" fmla="+- 21600 0 0"/>
              <a:gd name="T0" fmla="*/ 0 w 41890"/>
              <a:gd name="T1" fmla="*/ 14192 h 43200"/>
              <a:gd name="T2" fmla="*/ 16677 w 41890"/>
              <a:gd name="T3" fmla="*/ 42896 h 43200"/>
              <a:gd name="T4" fmla="*/ 20290 w 41890"/>
              <a:gd name="T5" fmla="*/ 21600 h 43200"/>
            </a:gdLst>
            <a:ahLst/>
            <a:cxnLst>
              <a:cxn ang="0">
                <a:pos x="T0" y="T1"/>
              </a:cxn>
              <a:cxn ang="0">
                <a:pos x="T2" y="T3"/>
              </a:cxn>
              <a:cxn ang="0">
                <a:pos x="T4" y="T5"/>
              </a:cxn>
            </a:cxnLst>
            <a:rect l="0" t="0" r="r" b="b"/>
            <a:pathLst>
              <a:path w="41890" h="43200" fill="none" extrusionOk="0">
                <a:moveTo>
                  <a:pt x="0" y="14192"/>
                </a:moveTo>
                <a:cubicBezTo>
                  <a:pt x="3111" y="5669"/>
                  <a:pt x="11217" y="0"/>
                  <a:pt x="20290" y="0"/>
                </a:cubicBezTo>
                <a:cubicBezTo>
                  <a:pt x="32219" y="0"/>
                  <a:pt x="41890" y="9670"/>
                  <a:pt x="41890" y="21600"/>
                </a:cubicBezTo>
                <a:cubicBezTo>
                  <a:pt x="41890" y="33529"/>
                  <a:pt x="32219" y="43200"/>
                  <a:pt x="20290" y="43200"/>
                </a:cubicBezTo>
                <a:cubicBezTo>
                  <a:pt x="19079" y="43199"/>
                  <a:pt x="17870" y="43098"/>
                  <a:pt x="16677" y="42895"/>
                </a:cubicBezTo>
              </a:path>
              <a:path w="41890" h="43200" stroke="0" extrusionOk="0">
                <a:moveTo>
                  <a:pt x="0" y="14192"/>
                </a:moveTo>
                <a:cubicBezTo>
                  <a:pt x="3111" y="5669"/>
                  <a:pt x="11217" y="0"/>
                  <a:pt x="20290" y="0"/>
                </a:cubicBezTo>
                <a:cubicBezTo>
                  <a:pt x="32219" y="0"/>
                  <a:pt x="41890" y="9670"/>
                  <a:pt x="41890" y="21600"/>
                </a:cubicBezTo>
                <a:cubicBezTo>
                  <a:pt x="41890" y="33529"/>
                  <a:pt x="32219" y="43200"/>
                  <a:pt x="20290" y="43200"/>
                </a:cubicBezTo>
                <a:cubicBezTo>
                  <a:pt x="19079" y="43199"/>
                  <a:pt x="17870" y="43098"/>
                  <a:pt x="16677" y="42895"/>
                </a:cubicBezTo>
                <a:lnTo>
                  <a:pt x="20290"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803" name="Text Box 1059">
            <a:extLst>
              <a:ext uri="{FF2B5EF4-FFF2-40B4-BE49-F238E27FC236}">
                <a16:creationId xmlns:a16="http://schemas.microsoft.com/office/drawing/2014/main" id="{E60CAF77-5914-4C23-BEAD-0BE1E49AA23A}"/>
              </a:ext>
            </a:extLst>
          </p:cNvPr>
          <p:cNvSpPr txBox="1">
            <a:spLocks noChangeArrowheads="1"/>
          </p:cNvSpPr>
          <p:nvPr/>
        </p:nvSpPr>
        <p:spPr bwMode="auto">
          <a:xfrm>
            <a:off x="2667000" y="1676400"/>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p>
        </p:txBody>
      </p:sp>
      <p:sp>
        <p:nvSpPr>
          <p:cNvPr id="32804" name="Text Box 1060">
            <a:extLst>
              <a:ext uri="{FF2B5EF4-FFF2-40B4-BE49-F238E27FC236}">
                <a16:creationId xmlns:a16="http://schemas.microsoft.com/office/drawing/2014/main" id="{618D0F06-7264-4ACC-8529-8577C433971C}"/>
              </a:ext>
            </a:extLst>
          </p:cNvPr>
          <p:cNvSpPr txBox="1">
            <a:spLocks noChangeArrowheads="1"/>
          </p:cNvSpPr>
          <p:nvPr/>
        </p:nvSpPr>
        <p:spPr bwMode="auto">
          <a:xfrm>
            <a:off x="5089525" y="1565275"/>
            <a:ext cx="26257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open-circuit voltage</a:t>
            </a:r>
          </a:p>
        </p:txBody>
      </p:sp>
      <p:graphicFrame>
        <p:nvGraphicFramePr>
          <p:cNvPr id="32805" name="Object 1061">
            <a:extLst>
              <a:ext uri="{FF2B5EF4-FFF2-40B4-BE49-F238E27FC236}">
                <a16:creationId xmlns:a16="http://schemas.microsoft.com/office/drawing/2014/main" id="{E7B4621A-14EC-44FA-82BD-A3B1FBB1D58D}"/>
              </a:ext>
            </a:extLst>
          </p:cNvPr>
          <p:cNvGraphicFramePr>
            <a:graphicFrameLocks noChangeAspect="1"/>
          </p:cNvGraphicFramePr>
          <p:nvPr/>
        </p:nvGraphicFramePr>
        <p:xfrm>
          <a:off x="2667000" y="2992438"/>
          <a:ext cx="1524000" cy="1314450"/>
        </p:xfrm>
        <a:graphic>
          <a:graphicData uri="http://schemas.openxmlformats.org/presentationml/2006/ole">
            <mc:AlternateContent xmlns:mc="http://schemas.openxmlformats.org/markup-compatibility/2006">
              <mc:Choice xmlns:v="urn:schemas-microsoft-com:vml" Requires="v">
                <p:oleObj spid="_x0000_s16393" name="Equation" r:id="rId6" imgW="736560" imgH="634680" progId="Equation.DSMT4">
                  <p:embed/>
                </p:oleObj>
              </mc:Choice>
              <mc:Fallback>
                <p:oleObj name="Equation" r:id="rId6" imgW="736560" imgH="634680" progId="Equation.DSMT4">
                  <p:embed/>
                  <p:pic>
                    <p:nvPicPr>
                      <p:cNvPr id="0" name="Object 106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2992438"/>
                        <a:ext cx="1524000" cy="1314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806" name="Text Box 1062">
            <a:extLst>
              <a:ext uri="{FF2B5EF4-FFF2-40B4-BE49-F238E27FC236}">
                <a16:creationId xmlns:a16="http://schemas.microsoft.com/office/drawing/2014/main" id="{AC6833F7-1853-487C-A770-4505F96B6B03}"/>
              </a:ext>
            </a:extLst>
          </p:cNvPr>
          <p:cNvSpPr txBox="1">
            <a:spLocks noChangeArrowheads="1"/>
          </p:cNvSpPr>
          <p:nvPr/>
        </p:nvSpPr>
        <p:spPr bwMode="auto">
          <a:xfrm>
            <a:off x="2422525" y="4537075"/>
            <a:ext cx="28209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eliminating I, we find</a:t>
            </a:r>
          </a:p>
        </p:txBody>
      </p:sp>
      <p:graphicFrame>
        <p:nvGraphicFramePr>
          <p:cNvPr id="32807" name="Object 1063">
            <a:extLst>
              <a:ext uri="{FF2B5EF4-FFF2-40B4-BE49-F238E27FC236}">
                <a16:creationId xmlns:a16="http://schemas.microsoft.com/office/drawing/2014/main" id="{DE135AF0-96CB-4998-BDF2-70C4157733BC}"/>
              </a:ext>
            </a:extLst>
          </p:cNvPr>
          <p:cNvGraphicFramePr>
            <a:graphicFrameLocks noChangeAspect="1"/>
          </p:cNvGraphicFramePr>
          <p:nvPr/>
        </p:nvGraphicFramePr>
        <p:xfrm>
          <a:off x="2667000" y="5181600"/>
          <a:ext cx="1828800" cy="809625"/>
        </p:xfrm>
        <a:graphic>
          <a:graphicData uri="http://schemas.openxmlformats.org/presentationml/2006/ole">
            <mc:AlternateContent xmlns:mc="http://schemas.openxmlformats.org/markup-compatibility/2006">
              <mc:Choice xmlns:v="urn:schemas-microsoft-com:vml" Requires="v">
                <p:oleObj spid="_x0000_s16394" name="Equation" r:id="rId8" imgW="888840" imgH="393480" progId="Equation.DSMT4">
                  <p:embed/>
                </p:oleObj>
              </mc:Choice>
              <mc:Fallback>
                <p:oleObj name="Equation" r:id="rId8" imgW="888840" imgH="393480" progId="Equation.DSMT4">
                  <p:embed/>
                  <p:pic>
                    <p:nvPicPr>
                      <p:cNvPr id="0" name="Object 106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67000" y="5181600"/>
                        <a:ext cx="1828800" cy="809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808" name="Text Box 1064">
            <a:extLst>
              <a:ext uri="{FF2B5EF4-FFF2-40B4-BE49-F238E27FC236}">
                <a16:creationId xmlns:a16="http://schemas.microsoft.com/office/drawing/2014/main" id="{2C1AAE15-9D67-4F69-AABE-B3CBD173BF6E}"/>
              </a:ext>
            </a:extLst>
          </p:cNvPr>
          <p:cNvSpPr txBox="1">
            <a:spLocks noChangeArrowheads="1"/>
          </p:cNvSpPr>
          <p:nvPr/>
        </p:nvSpPr>
        <p:spPr bwMode="auto">
          <a:xfrm>
            <a:off x="5029200" y="5410200"/>
            <a:ext cx="3548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a:t>
            </a:r>
            <a:r>
              <a:rPr lang="en-US" altLang="en-US">
                <a:cs typeface="Times New Roman" panose="02020603050405020304" pitchFamily="18" charset="0"/>
              </a:rPr>
              <a:t>é</a:t>
            </a:r>
            <a:r>
              <a:rPr lang="en-US" altLang="en-US"/>
              <a:t>venin equivalent source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2">
            <a:extLst>
              <a:ext uri="{FF2B5EF4-FFF2-40B4-BE49-F238E27FC236}">
                <a16:creationId xmlns:a16="http://schemas.microsoft.com/office/drawing/2014/main" id="{C770B891-E43C-442F-BD56-813E2760430A}"/>
              </a:ext>
            </a:extLst>
          </p:cNvPr>
          <p:cNvGrpSpPr>
            <a:grpSpLocks/>
          </p:cNvGrpSpPr>
          <p:nvPr/>
        </p:nvGrpSpPr>
        <p:grpSpPr bwMode="auto">
          <a:xfrm>
            <a:off x="2166938" y="866775"/>
            <a:ext cx="1198562" cy="323850"/>
            <a:chOff x="864" y="1007"/>
            <a:chExt cx="755" cy="204"/>
          </a:xfrm>
        </p:grpSpPr>
        <p:grpSp>
          <p:nvGrpSpPr>
            <p:cNvPr id="33795" name="Group 3">
              <a:extLst>
                <a:ext uri="{FF2B5EF4-FFF2-40B4-BE49-F238E27FC236}">
                  <a16:creationId xmlns:a16="http://schemas.microsoft.com/office/drawing/2014/main" id="{1E4B0CC7-6EEF-42CF-B01D-AC09341CE8EF}"/>
                </a:ext>
              </a:extLst>
            </p:cNvPr>
            <p:cNvGrpSpPr>
              <a:grpSpLocks/>
            </p:cNvGrpSpPr>
            <p:nvPr/>
          </p:nvGrpSpPr>
          <p:grpSpPr bwMode="auto">
            <a:xfrm rot="-16200000">
              <a:off x="1136" y="776"/>
              <a:ext cx="204" cy="665"/>
              <a:chOff x="2540" y="1872"/>
              <a:chExt cx="204" cy="665"/>
            </a:xfrm>
          </p:grpSpPr>
          <p:sp>
            <p:nvSpPr>
              <p:cNvPr id="33796" name="Line 4">
                <a:extLst>
                  <a:ext uri="{FF2B5EF4-FFF2-40B4-BE49-F238E27FC236}">
                    <a16:creationId xmlns:a16="http://schemas.microsoft.com/office/drawing/2014/main" id="{0AF0BA72-8A15-4BC5-9C38-EAE704F7115A}"/>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7" name="Line 5">
                <a:extLst>
                  <a:ext uri="{FF2B5EF4-FFF2-40B4-BE49-F238E27FC236}">
                    <a16:creationId xmlns:a16="http://schemas.microsoft.com/office/drawing/2014/main" id="{5BA8336E-8B7C-4CBF-B2AB-71168B4A9D5B}"/>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8" name="Line 6">
                <a:extLst>
                  <a:ext uri="{FF2B5EF4-FFF2-40B4-BE49-F238E27FC236}">
                    <a16:creationId xmlns:a16="http://schemas.microsoft.com/office/drawing/2014/main" id="{B352ABA5-F15A-4C6D-B2BB-24D176EAE31B}"/>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9" name="Line 7">
                <a:extLst>
                  <a:ext uri="{FF2B5EF4-FFF2-40B4-BE49-F238E27FC236}">
                    <a16:creationId xmlns:a16="http://schemas.microsoft.com/office/drawing/2014/main" id="{264EDE6F-F7BA-474D-947B-074BCBE94DC9}"/>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0" name="Line 8">
                <a:extLst>
                  <a:ext uri="{FF2B5EF4-FFF2-40B4-BE49-F238E27FC236}">
                    <a16:creationId xmlns:a16="http://schemas.microsoft.com/office/drawing/2014/main" id="{55A18466-18B4-44BB-9D76-2D6881178E36}"/>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1" name="Line 9">
                <a:extLst>
                  <a:ext uri="{FF2B5EF4-FFF2-40B4-BE49-F238E27FC236}">
                    <a16:creationId xmlns:a16="http://schemas.microsoft.com/office/drawing/2014/main" id="{5CE549D3-5396-4031-BF8F-6943046CEFE3}"/>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2" name="Line 10">
                <a:extLst>
                  <a:ext uri="{FF2B5EF4-FFF2-40B4-BE49-F238E27FC236}">
                    <a16:creationId xmlns:a16="http://schemas.microsoft.com/office/drawing/2014/main" id="{89649887-3CB8-4191-AB0F-72E2561EBC4A}"/>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3" name="Line 11">
                <a:extLst>
                  <a:ext uri="{FF2B5EF4-FFF2-40B4-BE49-F238E27FC236}">
                    <a16:creationId xmlns:a16="http://schemas.microsoft.com/office/drawing/2014/main" id="{382E23FF-0CDB-496E-A947-2BBE2C38F532}"/>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4" name="Line 12">
                <a:extLst>
                  <a:ext uri="{FF2B5EF4-FFF2-40B4-BE49-F238E27FC236}">
                    <a16:creationId xmlns:a16="http://schemas.microsoft.com/office/drawing/2014/main" id="{8E7F8C0A-69F6-4877-87D1-B1932BE7AE5D}"/>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3805" name="Oval 13">
              <a:extLst>
                <a:ext uri="{FF2B5EF4-FFF2-40B4-BE49-F238E27FC236}">
                  <a16:creationId xmlns:a16="http://schemas.microsoft.com/office/drawing/2014/main" id="{1D5CE236-E917-4CE5-9058-23B1BD6B77BB}"/>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6" name="Oval 14">
              <a:extLst>
                <a:ext uri="{FF2B5EF4-FFF2-40B4-BE49-F238E27FC236}">
                  <a16:creationId xmlns:a16="http://schemas.microsoft.com/office/drawing/2014/main" id="{A0442190-3FE2-4E8A-9549-5FAE7C7654CE}"/>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3807" name="Line 15">
            <a:extLst>
              <a:ext uri="{FF2B5EF4-FFF2-40B4-BE49-F238E27FC236}">
                <a16:creationId xmlns:a16="http://schemas.microsoft.com/office/drawing/2014/main" id="{F98F53E2-F827-4731-8CA7-CDF787D5CB20}"/>
              </a:ext>
            </a:extLst>
          </p:cNvPr>
          <p:cNvSpPr>
            <a:spLocks noChangeShapeType="1"/>
          </p:cNvSpPr>
          <p:nvPr/>
        </p:nvSpPr>
        <p:spPr bwMode="auto">
          <a:xfrm flipH="1" flipV="1">
            <a:off x="3387725" y="1030288"/>
            <a:ext cx="1720850" cy="7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8" name="Line 16">
            <a:extLst>
              <a:ext uri="{FF2B5EF4-FFF2-40B4-BE49-F238E27FC236}">
                <a16:creationId xmlns:a16="http://schemas.microsoft.com/office/drawing/2014/main" id="{28E70291-DCDB-4FF9-9ACE-6B0547778047}"/>
              </a:ext>
            </a:extLst>
          </p:cNvPr>
          <p:cNvSpPr>
            <a:spLocks noChangeShapeType="1"/>
          </p:cNvSpPr>
          <p:nvPr/>
        </p:nvSpPr>
        <p:spPr bwMode="auto">
          <a:xfrm>
            <a:off x="3902075" y="2176463"/>
            <a:ext cx="1239838" cy="3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9" name="Oval 17">
            <a:extLst>
              <a:ext uri="{FF2B5EF4-FFF2-40B4-BE49-F238E27FC236}">
                <a16:creationId xmlns:a16="http://schemas.microsoft.com/office/drawing/2014/main" id="{89D43428-EBBB-4519-A6CA-3745E2FFC634}"/>
              </a:ext>
            </a:extLst>
          </p:cNvPr>
          <p:cNvSpPr>
            <a:spLocks noChangeArrowheads="1"/>
          </p:cNvSpPr>
          <p:nvPr/>
        </p:nvSpPr>
        <p:spPr bwMode="auto">
          <a:xfrm>
            <a:off x="1501775" y="1293813"/>
            <a:ext cx="533400" cy="5492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10" name="Line 18">
            <a:extLst>
              <a:ext uri="{FF2B5EF4-FFF2-40B4-BE49-F238E27FC236}">
                <a16:creationId xmlns:a16="http://schemas.microsoft.com/office/drawing/2014/main" id="{CF0508AD-2E51-4543-B865-577844F0AC4D}"/>
              </a:ext>
            </a:extLst>
          </p:cNvPr>
          <p:cNvSpPr>
            <a:spLocks noChangeShapeType="1"/>
          </p:cNvSpPr>
          <p:nvPr/>
        </p:nvSpPr>
        <p:spPr bwMode="auto">
          <a:xfrm flipH="1" flipV="1">
            <a:off x="1751013" y="1041400"/>
            <a:ext cx="1587" cy="25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1" name="Line 19">
            <a:extLst>
              <a:ext uri="{FF2B5EF4-FFF2-40B4-BE49-F238E27FC236}">
                <a16:creationId xmlns:a16="http://schemas.microsoft.com/office/drawing/2014/main" id="{E83A9E4E-A0FE-432F-8B9E-FFC8A37BB5AD}"/>
              </a:ext>
            </a:extLst>
          </p:cNvPr>
          <p:cNvSpPr>
            <a:spLocks noChangeShapeType="1"/>
          </p:cNvSpPr>
          <p:nvPr/>
        </p:nvSpPr>
        <p:spPr bwMode="auto">
          <a:xfrm flipH="1">
            <a:off x="1752600" y="1031875"/>
            <a:ext cx="4079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2" name="Line 20">
            <a:extLst>
              <a:ext uri="{FF2B5EF4-FFF2-40B4-BE49-F238E27FC236}">
                <a16:creationId xmlns:a16="http://schemas.microsoft.com/office/drawing/2014/main" id="{BB771A64-35F2-4F11-8B89-CA65B7593E1B}"/>
              </a:ext>
            </a:extLst>
          </p:cNvPr>
          <p:cNvSpPr>
            <a:spLocks noChangeShapeType="1"/>
          </p:cNvSpPr>
          <p:nvPr/>
        </p:nvSpPr>
        <p:spPr bwMode="auto">
          <a:xfrm flipH="1" flipV="1">
            <a:off x="1771650" y="2162175"/>
            <a:ext cx="2036763" cy="47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3" name="Line 21">
            <a:extLst>
              <a:ext uri="{FF2B5EF4-FFF2-40B4-BE49-F238E27FC236}">
                <a16:creationId xmlns:a16="http://schemas.microsoft.com/office/drawing/2014/main" id="{C193582D-056C-40F0-A101-84C816ADEC6E}"/>
              </a:ext>
            </a:extLst>
          </p:cNvPr>
          <p:cNvSpPr>
            <a:spLocks noChangeShapeType="1"/>
          </p:cNvSpPr>
          <p:nvPr/>
        </p:nvSpPr>
        <p:spPr bwMode="auto">
          <a:xfrm>
            <a:off x="1752600" y="1828800"/>
            <a:ext cx="0" cy="352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4" name="Text Box 22">
            <a:extLst>
              <a:ext uri="{FF2B5EF4-FFF2-40B4-BE49-F238E27FC236}">
                <a16:creationId xmlns:a16="http://schemas.microsoft.com/office/drawing/2014/main" id="{DF0553B9-EA09-42DE-B087-420985AB3DBB}"/>
              </a:ext>
            </a:extLst>
          </p:cNvPr>
          <p:cNvSpPr txBox="1">
            <a:spLocks noChangeArrowheads="1"/>
          </p:cNvSpPr>
          <p:nvPr/>
        </p:nvSpPr>
        <p:spPr bwMode="auto">
          <a:xfrm>
            <a:off x="914400" y="1219200"/>
            <a:ext cx="461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i</a:t>
            </a:r>
            <a:endParaRPr lang="en-US" altLang="en-US"/>
          </a:p>
        </p:txBody>
      </p:sp>
      <p:sp>
        <p:nvSpPr>
          <p:cNvPr id="33815" name="Text Box 23">
            <a:extLst>
              <a:ext uri="{FF2B5EF4-FFF2-40B4-BE49-F238E27FC236}">
                <a16:creationId xmlns:a16="http://schemas.microsoft.com/office/drawing/2014/main" id="{88CA0DF3-79BA-45DD-9D3E-9FFA748E6F79}"/>
              </a:ext>
            </a:extLst>
          </p:cNvPr>
          <p:cNvSpPr txBox="1">
            <a:spLocks noChangeArrowheads="1"/>
          </p:cNvSpPr>
          <p:nvPr/>
        </p:nvSpPr>
        <p:spPr bwMode="auto">
          <a:xfrm>
            <a:off x="2590800" y="3048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p>
        </p:txBody>
      </p:sp>
      <p:sp>
        <p:nvSpPr>
          <p:cNvPr id="33816" name="Text Box 24">
            <a:extLst>
              <a:ext uri="{FF2B5EF4-FFF2-40B4-BE49-F238E27FC236}">
                <a16:creationId xmlns:a16="http://schemas.microsoft.com/office/drawing/2014/main" id="{E2A96438-C797-4DA7-89DB-FF2C4B712E6B}"/>
              </a:ext>
            </a:extLst>
          </p:cNvPr>
          <p:cNvSpPr txBox="1">
            <a:spLocks noChangeArrowheads="1"/>
          </p:cNvSpPr>
          <p:nvPr/>
        </p:nvSpPr>
        <p:spPr bwMode="auto">
          <a:xfrm>
            <a:off x="3124200" y="13716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p>
        </p:txBody>
      </p:sp>
      <p:grpSp>
        <p:nvGrpSpPr>
          <p:cNvPr id="33817" name="Group 25">
            <a:extLst>
              <a:ext uri="{FF2B5EF4-FFF2-40B4-BE49-F238E27FC236}">
                <a16:creationId xmlns:a16="http://schemas.microsoft.com/office/drawing/2014/main" id="{99F9F23E-1E37-42EA-8D80-C30571E4A358}"/>
              </a:ext>
            </a:extLst>
          </p:cNvPr>
          <p:cNvGrpSpPr>
            <a:grpSpLocks/>
          </p:cNvGrpSpPr>
          <p:nvPr/>
        </p:nvGrpSpPr>
        <p:grpSpPr bwMode="auto">
          <a:xfrm rot="-5400000">
            <a:off x="3240087" y="1408113"/>
            <a:ext cx="1222375" cy="381000"/>
            <a:chOff x="1696" y="2209"/>
            <a:chExt cx="724" cy="240"/>
          </a:xfrm>
        </p:grpSpPr>
        <p:sp>
          <p:nvSpPr>
            <p:cNvPr id="33818" name="Line 26">
              <a:extLst>
                <a:ext uri="{FF2B5EF4-FFF2-40B4-BE49-F238E27FC236}">
                  <a16:creationId xmlns:a16="http://schemas.microsoft.com/office/drawing/2014/main" id="{3A985BAF-8634-4C69-BA69-D96E0E4E3AD0}"/>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9" name="Line 27">
              <a:extLst>
                <a:ext uri="{FF2B5EF4-FFF2-40B4-BE49-F238E27FC236}">
                  <a16:creationId xmlns:a16="http://schemas.microsoft.com/office/drawing/2014/main" id="{C2A6A1DC-EAFB-4A91-86B6-36643EE7F521}"/>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0" name="Line 28">
              <a:extLst>
                <a:ext uri="{FF2B5EF4-FFF2-40B4-BE49-F238E27FC236}">
                  <a16:creationId xmlns:a16="http://schemas.microsoft.com/office/drawing/2014/main" id="{11C01769-60F1-4840-9669-1BA50C2338F3}"/>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1" name="Line 29">
              <a:extLst>
                <a:ext uri="{FF2B5EF4-FFF2-40B4-BE49-F238E27FC236}">
                  <a16:creationId xmlns:a16="http://schemas.microsoft.com/office/drawing/2014/main" id="{B31DA24F-1C08-41D7-B6D5-1B67DC50F016}"/>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2" name="Oval 30">
              <a:extLst>
                <a:ext uri="{FF2B5EF4-FFF2-40B4-BE49-F238E27FC236}">
                  <a16:creationId xmlns:a16="http://schemas.microsoft.com/office/drawing/2014/main" id="{330F11FA-39D1-4575-AE00-8778822A8C88}"/>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23" name="Oval 31">
              <a:extLst>
                <a:ext uri="{FF2B5EF4-FFF2-40B4-BE49-F238E27FC236}">
                  <a16:creationId xmlns:a16="http://schemas.microsoft.com/office/drawing/2014/main" id="{42D34D3C-63E2-46F7-A210-1F674F210806}"/>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3824" name="Line 32">
            <a:extLst>
              <a:ext uri="{FF2B5EF4-FFF2-40B4-BE49-F238E27FC236}">
                <a16:creationId xmlns:a16="http://schemas.microsoft.com/office/drawing/2014/main" id="{C15AC5C1-05F8-44BF-BB1D-B50A1C00030A}"/>
              </a:ext>
            </a:extLst>
          </p:cNvPr>
          <p:cNvSpPr>
            <a:spLocks noChangeShapeType="1"/>
          </p:cNvSpPr>
          <p:nvPr/>
        </p:nvSpPr>
        <p:spPr bwMode="auto">
          <a:xfrm flipV="1">
            <a:off x="6096000" y="12192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6" name="Arc 34">
            <a:extLst>
              <a:ext uri="{FF2B5EF4-FFF2-40B4-BE49-F238E27FC236}">
                <a16:creationId xmlns:a16="http://schemas.microsoft.com/office/drawing/2014/main" id="{68525759-0FC7-4502-88B9-AE126BD46A6E}"/>
              </a:ext>
            </a:extLst>
          </p:cNvPr>
          <p:cNvSpPr>
            <a:spLocks/>
          </p:cNvSpPr>
          <p:nvPr/>
        </p:nvSpPr>
        <p:spPr bwMode="auto">
          <a:xfrm>
            <a:off x="2438400" y="1295400"/>
            <a:ext cx="674688" cy="608013"/>
          </a:xfrm>
          <a:custGeom>
            <a:avLst/>
            <a:gdLst>
              <a:gd name="G0" fmla="+- 20290 0 0"/>
              <a:gd name="G1" fmla="+- 21600 0 0"/>
              <a:gd name="G2" fmla="+- 21600 0 0"/>
              <a:gd name="T0" fmla="*/ 0 w 41890"/>
              <a:gd name="T1" fmla="*/ 14192 h 43200"/>
              <a:gd name="T2" fmla="*/ 16677 w 41890"/>
              <a:gd name="T3" fmla="*/ 42896 h 43200"/>
              <a:gd name="T4" fmla="*/ 20290 w 41890"/>
              <a:gd name="T5" fmla="*/ 21600 h 43200"/>
            </a:gdLst>
            <a:ahLst/>
            <a:cxnLst>
              <a:cxn ang="0">
                <a:pos x="T0" y="T1"/>
              </a:cxn>
              <a:cxn ang="0">
                <a:pos x="T2" y="T3"/>
              </a:cxn>
              <a:cxn ang="0">
                <a:pos x="T4" y="T5"/>
              </a:cxn>
            </a:cxnLst>
            <a:rect l="0" t="0" r="r" b="b"/>
            <a:pathLst>
              <a:path w="41890" h="43200" fill="none" extrusionOk="0">
                <a:moveTo>
                  <a:pt x="0" y="14192"/>
                </a:moveTo>
                <a:cubicBezTo>
                  <a:pt x="3111" y="5669"/>
                  <a:pt x="11217" y="0"/>
                  <a:pt x="20290" y="0"/>
                </a:cubicBezTo>
                <a:cubicBezTo>
                  <a:pt x="32219" y="0"/>
                  <a:pt x="41890" y="9670"/>
                  <a:pt x="41890" y="21600"/>
                </a:cubicBezTo>
                <a:cubicBezTo>
                  <a:pt x="41890" y="33529"/>
                  <a:pt x="32219" y="43200"/>
                  <a:pt x="20290" y="43200"/>
                </a:cubicBezTo>
                <a:cubicBezTo>
                  <a:pt x="19079" y="43199"/>
                  <a:pt x="17870" y="43098"/>
                  <a:pt x="16677" y="42895"/>
                </a:cubicBezTo>
              </a:path>
              <a:path w="41890" h="43200" stroke="0" extrusionOk="0">
                <a:moveTo>
                  <a:pt x="0" y="14192"/>
                </a:moveTo>
                <a:cubicBezTo>
                  <a:pt x="3111" y="5669"/>
                  <a:pt x="11217" y="0"/>
                  <a:pt x="20290" y="0"/>
                </a:cubicBezTo>
                <a:cubicBezTo>
                  <a:pt x="32219" y="0"/>
                  <a:pt x="41890" y="9670"/>
                  <a:pt x="41890" y="21600"/>
                </a:cubicBezTo>
                <a:cubicBezTo>
                  <a:pt x="41890" y="33529"/>
                  <a:pt x="32219" y="43200"/>
                  <a:pt x="20290" y="43200"/>
                </a:cubicBezTo>
                <a:cubicBezTo>
                  <a:pt x="19079" y="43199"/>
                  <a:pt x="17870" y="43098"/>
                  <a:pt x="16677" y="42895"/>
                </a:cubicBezTo>
                <a:lnTo>
                  <a:pt x="20290"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27" name="Text Box 35">
            <a:extLst>
              <a:ext uri="{FF2B5EF4-FFF2-40B4-BE49-F238E27FC236}">
                <a16:creationId xmlns:a16="http://schemas.microsoft.com/office/drawing/2014/main" id="{09DCF31F-413A-49DA-9D4B-09B5BA8B6A0F}"/>
              </a:ext>
            </a:extLst>
          </p:cNvPr>
          <p:cNvSpPr txBox="1">
            <a:spLocks noChangeArrowheads="1"/>
          </p:cNvSpPr>
          <p:nvPr/>
        </p:nvSpPr>
        <p:spPr bwMode="auto">
          <a:xfrm>
            <a:off x="2590800" y="1371600"/>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1</a:t>
            </a:r>
            <a:endParaRPr lang="en-US" altLang="en-US"/>
          </a:p>
        </p:txBody>
      </p:sp>
      <p:grpSp>
        <p:nvGrpSpPr>
          <p:cNvPr id="33828" name="Group 36">
            <a:extLst>
              <a:ext uri="{FF2B5EF4-FFF2-40B4-BE49-F238E27FC236}">
                <a16:creationId xmlns:a16="http://schemas.microsoft.com/office/drawing/2014/main" id="{88BBC0A9-D7D7-47F9-AD92-C8056A0B03D7}"/>
              </a:ext>
            </a:extLst>
          </p:cNvPr>
          <p:cNvGrpSpPr>
            <a:grpSpLocks/>
          </p:cNvGrpSpPr>
          <p:nvPr/>
        </p:nvGrpSpPr>
        <p:grpSpPr bwMode="auto">
          <a:xfrm rot="5400000">
            <a:off x="4564857" y="1454944"/>
            <a:ext cx="1198562" cy="323850"/>
            <a:chOff x="864" y="1007"/>
            <a:chExt cx="755" cy="204"/>
          </a:xfrm>
        </p:grpSpPr>
        <p:grpSp>
          <p:nvGrpSpPr>
            <p:cNvPr id="33829" name="Group 37">
              <a:extLst>
                <a:ext uri="{FF2B5EF4-FFF2-40B4-BE49-F238E27FC236}">
                  <a16:creationId xmlns:a16="http://schemas.microsoft.com/office/drawing/2014/main" id="{D7C5FA4A-F3D4-4E8C-9C4E-D36B891A4DE3}"/>
                </a:ext>
              </a:extLst>
            </p:cNvPr>
            <p:cNvGrpSpPr>
              <a:grpSpLocks/>
            </p:cNvGrpSpPr>
            <p:nvPr/>
          </p:nvGrpSpPr>
          <p:grpSpPr bwMode="auto">
            <a:xfrm rot="-16200000">
              <a:off x="1136" y="776"/>
              <a:ext cx="204" cy="665"/>
              <a:chOff x="2540" y="1872"/>
              <a:chExt cx="204" cy="665"/>
            </a:xfrm>
          </p:grpSpPr>
          <p:sp>
            <p:nvSpPr>
              <p:cNvPr id="33830" name="Line 38">
                <a:extLst>
                  <a:ext uri="{FF2B5EF4-FFF2-40B4-BE49-F238E27FC236}">
                    <a16:creationId xmlns:a16="http://schemas.microsoft.com/office/drawing/2014/main" id="{4288535E-1FA5-4254-B785-5C709F9ECB81}"/>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31" name="Line 39">
                <a:extLst>
                  <a:ext uri="{FF2B5EF4-FFF2-40B4-BE49-F238E27FC236}">
                    <a16:creationId xmlns:a16="http://schemas.microsoft.com/office/drawing/2014/main" id="{99C096B4-6113-4B61-8428-7FFD42394E74}"/>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32" name="Line 40">
                <a:extLst>
                  <a:ext uri="{FF2B5EF4-FFF2-40B4-BE49-F238E27FC236}">
                    <a16:creationId xmlns:a16="http://schemas.microsoft.com/office/drawing/2014/main" id="{2F2FD1C8-B95A-470F-AC1F-348EE622AF76}"/>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33" name="Line 41">
                <a:extLst>
                  <a:ext uri="{FF2B5EF4-FFF2-40B4-BE49-F238E27FC236}">
                    <a16:creationId xmlns:a16="http://schemas.microsoft.com/office/drawing/2014/main" id="{C7DCEE05-EAB2-4A58-93E7-2A24315B4800}"/>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34" name="Line 42">
                <a:extLst>
                  <a:ext uri="{FF2B5EF4-FFF2-40B4-BE49-F238E27FC236}">
                    <a16:creationId xmlns:a16="http://schemas.microsoft.com/office/drawing/2014/main" id="{CD810B18-CD46-4E4F-9631-7860126C3F2C}"/>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35" name="Line 43">
                <a:extLst>
                  <a:ext uri="{FF2B5EF4-FFF2-40B4-BE49-F238E27FC236}">
                    <a16:creationId xmlns:a16="http://schemas.microsoft.com/office/drawing/2014/main" id="{96FFFA59-137A-42EC-A1BC-35EB779C53B4}"/>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36" name="Line 44">
                <a:extLst>
                  <a:ext uri="{FF2B5EF4-FFF2-40B4-BE49-F238E27FC236}">
                    <a16:creationId xmlns:a16="http://schemas.microsoft.com/office/drawing/2014/main" id="{A7FB206A-1D27-47DE-9FCE-E9E1B21D21A3}"/>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37" name="Line 45">
                <a:extLst>
                  <a:ext uri="{FF2B5EF4-FFF2-40B4-BE49-F238E27FC236}">
                    <a16:creationId xmlns:a16="http://schemas.microsoft.com/office/drawing/2014/main" id="{5935C387-E8BA-4101-B5C9-F992D7FB8BF0}"/>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38" name="Line 46">
                <a:extLst>
                  <a:ext uri="{FF2B5EF4-FFF2-40B4-BE49-F238E27FC236}">
                    <a16:creationId xmlns:a16="http://schemas.microsoft.com/office/drawing/2014/main" id="{E6DC4B8A-08E6-44B1-B589-CFE678F6BF83}"/>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3839" name="Oval 47">
              <a:extLst>
                <a:ext uri="{FF2B5EF4-FFF2-40B4-BE49-F238E27FC236}">
                  <a16:creationId xmlns:a16="http://schemas.microsoft.com/office/drawing/2014/main" id="{7C8047FE-E8D6-4468-AF40-5FEBA36AA178}"/>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40" name="Oval 48">
              <a:extLst>
                <a:ext uri="{FF2B5EF4-FFF2-40B4-BE49-F238E27FC236}">
                  <a16:creationId xmlns:a16="http://schemas.microsoft.com/office/drawing/2014/main" id="{EB9D2FB8-F16E-4AA8-97E7-C7C8B06E28EB}"/>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3841" name="Text Box 49">
            <a:extLst>
              <a:ext uri="{FF2B5EF4-FFF2-40B4-BE49-F238E27FC236}">
                <a16:creationId xmlns:a16="http://schemas.microsoft.com/office/drawing/2014/main" id="{32F4BDA4-9853-46EE-A36B-9402FC7617D2}"/>
              </a:ext>
            </a:extLst>
          </p:cNvPr>
          <p:cNvSpPr txBox="1">
            <a:spLocks noChangeArrowheads="1"/>
          </p:cNvSpPr>
          <p:nvPr/>
        </p:nvSpPr>
        <p:spPr bwMode="auto">
          <a:xfrm>
            <a:off x="5410200" y="1295400"/>
            <a:ext cx="5111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r>
              <a:rPr lang="en-US" altLang="en-US" baseline="-25000"/>
              <a:t>L</a:t>
            </a:r>
            <a:endParaRPr lang="en-US" altLang="en-US"/>
          </a:p>
        </p:txBody>
      </p:sp>
      <p:sp>
        <p:nvSpPr>
          <p:cNvPr id="33842" name="Arc 50">
            <a:extLst>
              <a:ext uri="{FF2B5EF4-FFF2-40B4-BE49-F238E27FC236}">
                <a16:creationId xmlns:a16="http://schemas.microsoft.com/office/drawing/2014/main" id="{487F05A4-4526-4917-9525-D2447762E5B1}"/>
              </a:ext>
            </a:extLst>
          </p:cNvPr>
          <p:cNvSpPr>
            <a:spLocks/>
          </p:cNvSpPr>
          <p:nvPr/>
        </p:nvSpPr>
        <p:spPr bwMode="auto">
          <a:xfrm>
            <a:off x="4114800" y="1295400"/>
            <a:ext cx="674688" cy="608013"/>
          </a:xfrm>
          <a:custGeom>
            <a:avLst/>
            <a:gdLst>
              <a:gd name="G0" fmla="+- 20290 0 0"/>
              <a:gd name="G1" fmla="+- 21600 0 0"/>
              <a:gd name="G2" fmla="+- 21600 0 0"/>
              <a:gd name="T0" fmla="*/ 0 w 41890"/>
              <a:gd name="T1" fmla="*/ 14192 h 43200"/>
              <a:gd name="T2" fmla="*/ 16677 w 41890"/>
              <a:gd name="T3" fmla="*/ 42896 h 43200"/>
              <a:gd name="T4" fmla="*/ 20290 w 41890"/>
              <a:gd name="T5" fmla="*/ 21600 h 43200"/>
            </a:gdLst>
            <a:ahLst/>
            <a:cxnLst>
              <a:cxn ang="0">
                <a:pos x="T0" y="T1"/>
              </a:cxn>
              <a:cxn ang="0">
                <a:pos x="T2" y="T3"/>
              </a:cxn>
              <a:cxn ang="0">
                <a:pos x="T4" y="T5"/>
              </a:cxn>
            </a:cxnLst>
            <a:rect l="0" t="0" r="r" b="b"/>
            <a:pathLst>
              <a:path w="41890" h="43200" fill="none" extrusionOk="0">
                <a:moveTo>
                  <a:pt x="0" y="14192"/>
                </a:moveTo>
                <a:cubicBezTo>
                  <a:pt x="3111" y="5669"/>
                  <a:pt x="11217" y="0"/>
                  <a:pt x="20290" y="0"/>
                </a:cubicBezTo>
                <a:cubicBezTo>
                  <a:pt x="32219" y="0"/>
                  <a:pt x="41890" y="9670"/>
                  <a:pt x="41890" y="21600"/>
                </a:cubicBezTo>
                <a:cubicBezTo>
                  <a:pt x="41890" y="33529"/>
                  <a:pt x="32219" y="43200"/>
                  <a:pt x="20290" y="43200"/>
                </a:cubicBezTo>
                <a:cubicBezTo>
                  <a:pt x="19079" y="43199"/>
                  <a:pt x="17870" y="43098"/>
                  <a:pt x="16677" y="42895"/>
                </a:cubicBezTo>
              </a:path>
              <a:path w="41890" h="43200" stroke="0" extrusionOk="0">
                <a:moveTo>
                  <a:pt x="0" y="14192"/>
                </a:moveTo>
                <a:cubicBezTo>
                  <a:pt x="3111" y="5669"/>
                  <a:pt x="11217" y="0"/>
                  <a:pt x="20290" y="0"/>
                </a:cubicBezTo>
                <a:cubicBezTo>
                  <a:pt x="32219" y="0"/>
                  <a:pt x="41890" y="9670"/>
                  <a:pt x="41890" y="21600"/>
                </a:cubicBezTo>
                <a:cubicBezTo>
                  <a:pt x="41890" y="33529"/>
                  <a:pt x="32219" y="43200"/>
                  <a:pt x="20290" y="43200"/>
                </a:cubicBezTo>
                <a:cubicBezTo>
                  <a:pt x="19079" y="43199"/>
                  <a:pt x="17870" y="43098"/>
                  <a:pt x="16677" y="42895"/>
                </a:cubicBezTo>
                <a:lnTo>
                  <a:pt x="20290"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43" name="Text Box 51">
            <a:extLst>
              <a:ext uri="{FF2B5EF4-FFF2-40B4-BE49-F238E27FC236}">
                <a16:creationId xmlns:a16="http://schemas.microsoft.com/office/drawing/2014/main" id="{6A7684B0-240D-4CBA-BA4B-D7044BE684A0}"/>
              </a:ext>
            </a:extLst>
          </p:cNvPr>
          <p:cNvSpPr txBox="1">
            <a:spLocks noChangeArrowheads="1"/>
          </p:cNvSpPr>
          <p:nvPr/>
        </p:nvSpPr>
        <p:spPr bwMode="auto">
          <a:xfrm>
            <a:off x="4267200" y="1371600"/>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a:t>
            </a:r>
            <a:r>
              <a:rPr lang="en-US" altLang="en-US" baseline="-25000"/>
              <a:t>2</a:t>
            </a:r>
            <a:endParaRPr lang="en-US" altLang="en-US"/>
          </a:p>
        </p:txBody>
      </p:sp>
      <p:sp>
        <p:nvSpPr>
          <p:cNvPr id="33844" name="Line 52">
            <a:extLst>
              <a:ext uri="{FF2B5EF4-FFF2-40B4-BE49-F238E27FC236}">
                <a16:creationId xmlns:a16="http://schemas.microsoft.com/office/drawing/2014/main" id="{EB559DA2-D751-45C1-9E3D-09C0FAB02EDF}"/>
              </a:ext>
            </a:extLst>
          </p:cNvPr>
          <p:cNvSpPr>
            <a:spLocks noChangeShapeType="1"/>
          </p:cNvSpPr>
          <p:nvPr/>
        </p:nvSpPr>
        <p:spPr bwMode="auto">
          <a:xfrm flipV="1">
            <a:off x="5210175" y="1046163"/>
            <a:ext cx="938213" cy="63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45" name="Line 53">
            <a:extLst>
              <a:ext uri="{FF2B5EF4-FFF2-40B4-BE49-F238E27FC236}">
                <a16:creationId xmlns:a16="http://schemas.microsoft.com/office/drawing/2014/main" id="{388387D0-14D1-4BD4-9993-7190E8DC1130}"/>
              </a:ext>
            </a:extLst>
          </p:cNvPr>
          <p:cNvSpPr>
            <a:spLocks noChangeShapeType="1"/>
          </p:cNvSpPr>
          <p:nvPr/>
        </p:nvSpPr>
        <p:spPr bwMode="auto">
          <a:xfrm flipV="1">
            <a:off x="5199063" y="2173288"/>
            <a:ext cx="923925" cy="1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46" name="Text Box 54">
            <a:extLst>
              <a:ext uri="{FF2B5EF4-FFF2-40B4-BE49-F238E27FC236}">
                <a16:creationId xmlns:a16="http://schemas.microsoft.com/office/drawing/2014/main" id="{02CE2640-1448-4E67-B62E-CDBC30B9ACBF}"/>
              </a:ext>
            </a:extLst>
          </p:cNvPr>
          <p:cNvSpPr txBox="1">
            <a:spLocks noChangeArrowheads="1"/>
          </p:cNvSpPr>
          <p:nvPr/>
        </p:nvSpPr>
        <p:spPr bwMode="auto">
          <a:xfrm>
            <a:off x="6232525" y="1336675"/>
            <a:ext cx="5492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a:t>
            </a:r>
            <a:r>
              <a:rPr lang="en-US" altLang="en-US" baseline="-25000"/>
              <a:t>L</a:t>
            </a:r>
            <a:endParaRPr lang="en-US" altLang="en-US"/>
          </a:p>
        </p:txBody>
      </p:sp>
      <p:graphicFrame>
        <p:nvGraphicFramePr>
          <p:cNvPr id="33847" name="Object 55">
            <a:extLst>
              <a:ext uri="{FF2B5EF4-FFF2-40B4-BE49-F238E27FC236}">
                <a16:creationId xmlns:a16="http://schemas.microsoft.com/office/drawing/2014/main" id="{25192B7D-94CF-440A-8D48-97C120635D30}"/>
              </a:ext>
            </a:extLst>
          </p:cNvPr>
          <p:cNvGraphicFramePr>
            <a:graphicFrameLocks noChangeAspect="1"/>
          </p:cNvGraphicFramePr>
          <p:nvPr/>
        </p:nvGraphicFramePr>
        <p:xfrm>
          <a:off x="1371600" y="2667000"/>
          <a:ext cx="5459413" cy="827088"/>
        </p:xfrm>
        <a:graphic>
          <a:graphicData uri="http://schemas.openxmlformats.org/presentationml/2006/ole">
            <mc:AlternateContent xmlns:mc="http://schemas.openxmlformats.org/markup-compatibility/2006">
              <mc:Choice xmlns:v="urn:schemas-microsoft-com:vml" Requires="v">
                <p:oleObj spid="_x0000_s17416" name="Equation" r:id="rId4" imgW="2768400" imgH="419040" progId="Equation.DSMT4">
                  <p:embed/>
                </p:oleObj>
              </mc:Choice>
              <mc:Fallback>
                <p:oleObj name="Equation" r:id="rId4" imgW="2768400" imgH="419040" progId="Equation.DSMT4">
                  <p:embed/>
                  <p:pic>
                    <p:nvPicPr>
                      <p:cNvPr id="0" name="Object 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2667000"/>
                        <a:ext cx="5459413" cy="827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48" name="Text Box 56">
            <a:extLst>
              <a:ext uri="{FF2B5EF4-FFF2-40B4-BE49-F238E27FC236}">
                <a16:creationId xmlns:a16="http://schemas.microsoft.com/office/drawing/2014/main" id="{79E6B71C-9A6D-4D54-8973-42641EFD5AEF}"/>
              </a:ext>
            </a:extLst>
          </p:cNvPr>
          <p:cNvSpPr txBox="1">
            <a:spLocks noChangeArrowheads="1"/>
          </p:cNvSpPr>
          <p:nvPr/>
        </p:nvSpPr>
        <p:spPr bwMode="auto">
          <a:xfrm>
            <a:off x="1371600" y="3886200"/>
            <a:ext cx="3125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eliminating I</a:t>
            </a:r>
            <a:r>
              <a:rPr lang="en-US" altLang="en-US" baseline="-25000"/>
              <a:t>1</a:t>
            </a:r>
            <a:r>
              <a:rPr lang="en-US" altLang="en-US"/>
              <a:t> , I</a:t>
            </a:r>
            <a:r>
              <a:rPr lang="en-US" altLang="en-US" baseline="-25000"/>
              <a:t>2</a:t>
            </a:r>
            <a:r>
              <a:rPr lang="en-US" altLang="en-US"/>
              <a:t>  gives</a:t>
            </a:r>
          </a:p>
        </p:txBody>
      </p:sp>
      <p:graphicFrame>
        <p:nvGraphicFramePr>
          <p:cNvPr id="33849" name="Object 57">
            <a:extLst>
              <a:ext uri="{FF2B5EF4-FFF2-40B4-BE49-F238E27FC236}">
                <a16:creationId xmlns:a16="http://schemas.microsoft.com/office/drawing/2014/main" id="{230DF2DB-2FAC-4067-83A7-475CDA007A76}"/>
              </a:ext>
            </a:extLst>
          </p:cNvPr>
          <p:cNvGraphicFramePr>
            <a:graphicFrameLocks noChangeAspect="1"/>
          </p:cNvGraphicFramePr>
          <p:nvPr/>
        </p:nvGraphicFramePr>
        <p:xfrm>
          <a:off x="4633913" y="3657600"/>
          <a:ext cx="3076575" cy="904875"/>
        </p:xfrm>
        <a:graphic>
          <a:graphicData uri="http://schemas.openxmlformats.org/presentationml/2006/ole">
            <mc:AlternateContent xmlns:mc="http://schemas.openxmlformats.org/markup-compatibility/2006">
              <mc:Choice xmlns:v="urn:schemas-microsoft-com:vml" Requires="v">
                <p:oleObj spid="_x0000_s17417" name="Equation" r:id="rId6" imgW="1511280" imgH="444240" progId="Equation.DSMT4">
                  <p:embed/>
                </p:oleObj>
              </mc:Choice>
              <mc:Fallback>
                <p:oleObj name="Equation" r:id="rId6" imgW="1511280" imgH="444240" progId="Equation.DSMT4">
                  <p:embed/>
                  <p:pic>
                    <p:nvPicPr>
                      <p:cNvPr id="0" name="Object 5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33913" y="3657600"/>
                        <a:ext cx="3076575" cy="90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50" name="Text Box 58">
            <a:extLst>
              <a:ext uri="{FF2B5EF4-FFF2-40B4-BE49-F238E27FC236}">
                <a16:creationId xmlns:a16="http://schemas.microsoft.com/office/drawing/2014/main" id="{BFC12D3E-6945-466F-9EED-8B17DC81D915}"/>
              </a:ext>
            </a:extLst>
          </p:cNvPr>
          <p:cNvSpPr txBox="1">
            <a:spLocks noChangeArrowheads="1"/>
          </p:cNvSpPr>
          <p:nvPr/>
        </p:nvSpPr>
        <p:spPr bwMode="auto">
          <a:xfrm>
            <a:off x="609600" y="4876800"/>
            <a:ext cx="4556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so</a:t>
            </a:r>
          </a:p>
        </p:txBody>
      </p:sp>
      <p:graphicFrame>
        <p:nvGraphicFramePr>
          <p:cNvPr id="33851" name="Object 59">
            <a:extLst>
              <a:ext uri="{FF2B5EF4-FFF2-40B4-BE49-F238E27FC236}">
                <a16:creationId xmlns:a16="http://schemas.microsoft.com/office/drawing/2014/main" id="{84692397-0128-4C0E-ACFB-38BB3293A71F}"/>
              </a:ext>
            </a:extLst>
          </p:cNvPr>
          <p:cNvGraphicFramePr>
            <a:graphicFrameLocks noChangeAspect="1"/>
          </p:cNvGraphicFramePr>
          <p:nvPr/>
        </p:nvGraphicFramePr>
        <p:xfrm>
          <a:off x="1905000" y="4668838"/>
          <a:ext cx="5715000" cy="1985962"/>
        </p:xfrm>
        <a:graphic>
          <a:graphicData uri="http://schemas.openxmlformats.org/presentationml/2006/ole">
            <mc:AlternateContent xmlns:mc="http://schemas.openxmlformats.org/markup-compatibility/2006">
              <mc:Choice xmlns:v="urn:schemas-microsoft-com:vml" Requires="v">
                <p:oleObj spid="_x0000_s17418" name="Equation" r:id="rId8" imgW="2920680" imgH="1015920" progId="Equation.DSMT4">
                  <p:embed/>
                </p:oleObj>
              </mc:Choice>
              <mc:Fallback>
                <p:oleObj name="Equation" r:id="rId8" imgW="2920680" imgH="1015920" progId="Equation.DSMT4">
                  <p:embed/>
                  <p:pic>
                    <p:nvPicPr>
                      <p:cNvPr id="0" name="Object 5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5000" y="4668838"/>
                        <a:ext cx="5715000" cy="198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F85F32D0-CB8D-4F9B-AA79-502FAC7DAAD9}"/>
              </a:ext>
            </a:extLst>
          </p:cNvPr>
          <p:cNvSpPr txBox="1"/>
          <p:nvPr/>
        </p:nvSpPr>
        <p:spPr>
          <a:xfrm>
            <a:off x="1161189" y="4876800"/>
            <a:ext cx="543739" cy="461665"/>
          </a:xfrm>
          <a:prstGeom prst="rect">
            <a:avLst/>
          </a:prstGeom>
          <a:noFill/>
        </p:spPr>
        <p:txBody>
          <a:bodyPr wrap="none" rtlCol="0">
            <a:spAutoFit/>
          </a:bodyPr>
          <a:lstStyle/>
          <a:p>
            <a:r>
              <a:rPr lang="en-US" dirty="0"/>
              <a:t>(1)</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Oval 2">
            <a:extLst>
              <a:ext uri="{FF2B5EF4-FFF2-40B4-BE49-F238E27FC236}">
                <a16:creationId xmlns:a16="http://schemas.microsoft.com/office/drawing/2014/main" id="{F949F60B-96FF-43C9-8169-A7ECBDD1B3E5}"/>
              </a:ext>
            </a:extLst>
          </p:cNvPr>
          <p:cNvSpPr>
            <a:spLocks noChangeArrowheads="1"/>
          </p:cNvSpPr>
          <p:nvPr/>
        </p:nvSpPr>
        <p:spPr bwMode="auto">
          <a:xfrm>
            <a:off x="3200400" y="3810000"/>
            <a:ext cx="685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19" name="Line 3">
            <a:extLst>
              <a:ext uri="{FF2B5EF4-FFF2-40B4-BE49-F238E27FC236}">
                <a16:creationId xmlns:a16="http://schemas.microsoft.com/office/drawing/2014/main" id="{A0201A5C-3029-4739-B763-939554410698}"/>
              </a:ext>
            </a:extLst>
          </p:cNvPr>
          <p:cNvSpPr>
            <a:spLocks noChangeShapeType="1"/>
          </p:cNvSpPr>
          <p:nvPr/>
        </p:nvSpPr>
        <p:spPr bwMode="auto">
          <a:xfrm flipV="1">
            <a:off x="3559175" y="3414713"/>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0" name="Line 4">
            <a:extLst>
              <a:ext uri="{FF2B5EF4-FFF2-40B4-BE49-F238E27FC236}">
                <a16:creationId xmlns:a16="http://schemas.microsoft.com/office/drawing/2014/main" id="{0565E799-2A35-457B-8B23-02927F0806B3}"/>
              </a:ext>
            </a:extLst>
          </p:cNvPr>
          <p:cNvSpPr>
            <a:spLocks noChangeShapeType="1"/>
          </p:cNvSpPr>
          <p:nvPr/>
        </p:nvSpPr>
        <p:spPr bwMode="auto">
          <a:xfrm flipV="1">
            <a:off x="3560763" y="45085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1" name="Line 5">
            <a:extLst>
              <a:ext uri="{FF2B5EF4-FFF2-40B4-BE49-F238E27FC236}">
                <a16:creationId xmlns:a16="http://schemas.microsoft.com/office/drawing/2014/main" id="{0FF04945-DC25-440D-91F8-81CE785A930B}"/>
              </a:ext>
            </a:extLst>
          </p:cNvPr>
          <p:cNvSpPr>
            <a:spLocks noChangeShapeType="1"/>
          </p:cNvSpPr>
          <p:nvPr/>
        </p:nvSpPr>
        <p:spPr bwMode="auto">
          <a:xfrm>
            <a:off x="3554413" y="3429000"/>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4822" name="Group 6">
            <a:extLst>
              <a:ext uri="{FF2B5EF4-FFF2-40B4-BE49-F238E27FC236}">
                <a16:creationId xmlns:a16="http://schemas.microsoft.com/office/drawing/2014/main" id="{6CD9CEC1-B6AD-4D92-B803-9B6517AC007B}"/>
              </a:ext>
            </a:extLst>
          </p:cNvPr>
          <p:cNvGrpSpPr>
            <a:grpSpLocks/>
          </p:cNvGrpSpPr>
          <p:nvPr/>
        </p:nvGrpSpPr>
        <p:grpSpPr bwMode="auto">
          <a:xfrm>
            <a:off x="3962400" y="3276600"/>
            <a:ext cx="1341438" cy="304800"/>
            <a:chOff x="1636" y="3456"/>
            <a:chExt cx="845" cy="192"/>
          </a:xfrm>
        </p:grpSpPr>
        <p:sp>
          <p:nvSpPr>
            <p:cNvPr id="34823" name="Rectangle 7">
              <a:extLst>
                <a:ext uri="{FF2B5EF4-FFF2-40B4-BE49-F238E27FC236}">
                  <a16:creationId xmlns:a16="http://schemas.microsoft.com/office/drawing/2014/main" id="{85F21459-0EA7-421A-9705-9DC205A6888E}"/>
                </a:ext>
              </a:extLst>
            </p:cNvPr>
            <p:cNvSpPr>
              <a:spLocks noChangeArrowheads="1"/>
            </p:cNvSpPr>
            <p:nvPr/>
          </p:nvSpPr>
          <p:spPr bwMode="auto">
            <a:xfrm>
              <a:off x="1872" y="3456"/>
              <a:ext cx="384" cy="19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4" name="Line 8">
              <a:extLst>
                <a:ext uri="{FF2B5EF4-FFF2-40B4-BE49-F238E27FC236}">
                  <a16:creationId xmlns:a16="http://schemas.microsoft.com/office/drawing/2014/main" id="{6B13064F-BF6E-4B94-9F12-3753B1581572}"/>
                </a:ext>
              </a:extLst>
            </p:cNvPr>
            <p:cNvSpPr>
              <a:spLocks noChangeShapeType="1"/>
            </p:cNvSpPr>
            <p:nvPr/>
          </p:nvSpPr>
          <p:spPr bwMode="auto">
            <a:xfrm>
              <a:off x="2256"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5" name="Line 9">
              <a:extLst>
                <a:ext uri="{FF2B5EF4-FFF2-40B4-BE49-F238E27FC236}">
                  <a16:creationId xmlns:a16="http://schemas.microsoft.com/office/drawing/2014/main" id="{12EE8162-7029-4B10-B519-20AF405FAED7}"/>
                </a:ext>
              </a:extLst>
            </p:cNvPr>
            <p:cNvSpPr>
              <a:spLocks noChangeShapeType="1"/>
            </p:cNvSpPr>
            <p:nvPr/>
          </p:nvSpPr>
          <p:spPr bwMode="auto">
            <a:xfrm>
              <a:off x="1680"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6" name="Oval 10">
              <a:extLst>
                <a:ext uri="{FF2B5EF4-FFF2-40B4-BE49-F238E27FC236}">
                  <a16:creationId xmlns:a16="http://schemas.microsoft.com/office/drawing/2014/main" id="{4C7D7E95-C58B-4FD1-B01F-4EE26B4C95BE}"/>
                </a:ext>
              </a:extLst>
            </p:cNvPr>
            <p:cNvSpPr>
              <a:spLocks noChangeArrowheads="1"/>
            </p:cNvSpPr>
            <p:nvPr/>
          </p:nvSpPr>
          <p:spPr bwMode="auto">
            <a:xfrm rot="-16200000">
              <a:off x="2433" y="3526"/>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7" name="Oval 11">
              <a:extLst>
                <a:ext uri="{FF2B5EF4-FFF2-40B4-BE49-F238E27FC236}">
                  <a16:creationId xmlns:a16="http://schemas.microsoft.com/office/drawing/2014/main" id="{050F4BA5-CD21-4F63-A996-CB0A388ED23E}"/>
                </a:ext>
              </a:extLst>
            </p:cNvPr>
            <p:cNvSpPr>
              <a:spLocks noChangeArrowheads="1"/>
            </p:cNvSpPr>
            <p:nvPr/>
          </p:nvSpPr>
          <p:spPr bwMode="auto">
            <a:xfrm rot="-16200000">
              <a:off x="1636" y="352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4828" name="Line 12">
            <a:extLst>
              <a:ext uri="{FF2B5EF4-FFF2-40B4-BE49-F238E27FC236}">
                <a16:creationId xmlns:a16="http://schemas.microsoft.com/office/drawing/2014/main" id="{918ED2A5-B503-4065-A3AD-640102FA01E7}"/>
              </a:ext>
            </a:extLst>
          </p:cNvPr>
          <p:cNvSpPr>
            <a:spLocks noChangeShapeType="1"/>
          </p:cNvSpPr>
          <p:nvPr/>
        </p:nvSpPr>
        <p:spPr bwMode="auto">
          <a:xfrm>
            <a:off x="3568700" y="4876800"/>
            <a:ext cx="2362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9" name="Line 13">
            <a:extLst>
              <a:ext uri="{FF2B5EF4-FFF2-40B4-BE49-F238E27FC236}">
                <a16:creationId xmlns:a16="http://schemas.microsoft.com/office/drawing/2014/main" id="{B98836D1-2EA8-4FC3-AB9F-925B3C5FBDD1}"/>
              </a:ext>
            </a:extLst>
          </p:cNvPr>
          <p:cNvSpPr>
            <a:spLocks noChangeShapeType="1"/>
          </p:cNvSpPr>
          <p:nvPr/>
        </p:nvSpPr>
        <p:spPr bwMode="auto">
          <a:xfrm flipV="1">
            <a:off x="5284788" y="3429000"/>
            <a:ext cx="6588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4832" name="Object 16">
            <a:extLst>
              <a:ext uri="{FF2B5EF4-FFF2-40B4-BE49-F238E27FC236}">
                <a16:creationId xmlns:a16="http://schemas.microsoft.com/office/drawing/2014/main" id="{F6D0D008-E4F8-4DE4-8BE7-7F6B16D6BD52}"/>
              </a:ext>
            </a:extLst>
          </p:cNvPr>
          <p:cNvGraphicFramePr>
            <a:graphicFrameLocks noChangeAspect="1"/>
          </p:cNvGraphicFramePr>
          <p:nvPr/>
        </p:nvGraphicFramePr>
        <p:xfrm>
          <a:off x="914400" y="3851275"/>
          <a:ext cx="2209800" cy="809625"/>
        </p:xfrm>
        <a:graphic>
          <a:graphicData uri="http://schemas.openxmlformats.org/presentationml/2006/ole">
            <mc:AlternateContent xmlns:mc="http://schemas.openxmlformats.org/markup-compatibility/2006">
              <mc:Choice xmlns:v="urn:schemas-microsoft-com:vml" Requires="v">
                <p:oleObj spid="_x0000_s18438" name="Equation" r:id="rId4" imgW="1143000" imgH="419040" progId="Equation.DSMT4">
                  <p:embed/>
                </p:oleObj>
              </mc:Choice>
              <mc:Fallback>
                <p:oleObj name="Equation" r:id="rId4" imgW="1143000" imgH="41904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851275"/>
                        <a:ext cx="2209800" cy="809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33" name="Object 17">
            <a:extLst>
              <a:ext uri="{FF2B5EF4-FFF2-40B4-BE49-F238E27FC236}">
                <a16:creationId xmlns:a16="http://schemas.microsoft.com/office/drawing/2014/main" id="{9A1AFA85-25D5-4B3C-BCCB-D1311E8FF383}"/>
              </a:ext>
            </a:extLst>
          </p:cNvPr>
          <p:cNvGraphicFramePr>
            <a:graphicFrameLocks noChangeAspect="1"/>
          </p:cNvGraphicFramePr>
          <p:nvPr/>
        </p:nvGraphicFramePr>
        <p:xfrm>
          <a:off x="4038600" y="3581400"/>
          <a:ext cx="2514600" cy="830263"/>
        </p:xfrm>
        <a:graphic>
          <a:graphicData uri="http://schemas.openxmlformats.org/presentationml/2006/ole">
            <mc:AlternateContent xmlns:mc="http://schemas.openxmlformats.org/markup-compatibility/2006">
              <mc:Choice xmlns:v="urn:schemas-microsoft-com:vml" Requires="v">
                <p:oleObj spid="_x0000_s18439" name="Equation" r:id="rId6" imgW="1193760" imgH="393480" progId="Equation.DSMT4">
                  <p:embed/>
                </p:oleObj>
              </mc:Choice>
              <mc:Fallback>
                <p:oleObj name="Equation" r:id="rId6" imgW="1193760" imgH="393480" progId="Equation.DSMT4">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0" y="3581400"/>
                        <a:ext cx="2514600" cy="830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4834" name="Group 18">
            <a:extLst>
              <a:ext uri="{FF2B5EF4-FFF2-40B4-BE49-F238E27FC236}">
                <a16:creationId xmlns:a16="http://schemas.microsoft.com/office/drawing/2014/main" id="{E0FD8F83-F5A8-4F08-85DA-A8945E375CBA}"/>
              </a:ext>
            </a:extLst>
          </p:cNvPr>
          <p:cNvGrpSpPr>
            <a:grpSpLocks/>
          </p:cNvGrpSpPr>
          <p:nvPr/>
        </p:nvGrpSpPr>
        <p:grpSpPr bwMode="auto">
          <a:xfrm>
            <a:off x="4114800" y="1143000"/>
            <a:ext cx="1198563" cy="323850"/>
            <a:chOff x="864" y="1007"/>
            <a:chExt cx="755" cy="204"/>
          </a:xfrm>
        </p:grpSpPr>
        <p:grpSp>
          <p:nvGrpSpPr>
            <p:cNvPr id="34835" name="Group 19">
              <a:extLst>
                <a:ext uri="{FF2B5EF4-FFF2-40B4-BE49-F238E27FC236}">
                  <a16:creationId xmlns:a16="http://schemas.microsoft.com/office/drawing/2014/main" id="{763C539F-6A0D-4886-8944-431CAB6C925C}"/>
                </a:ext>
              </a:extLst>
            </p:cNvPr>
            <p:cNvGrpSpPr>
              <a:grpSpLocks/>
            </p:cNvGrpSpPr>
            <p:nvPr/>
          </p:nvGrpSpPr>
          <p:grpSpPr bwMode="auto">
            <a:xfrm rot="-16200000">
              <a:off x="1136" y="776"/>
              <a:ext cx="204" cy="665"/>
              <a:chOff x="2540" y="1872"/>
              <a:chExt cx="204" cy="665"/>
            </a:xfrm>
          </p:grpSpPr>
          <p:sp>
            <p:nvSpPr>
              <p:cNvPr id="34836" name="Line 20">
                <a:extLst>
                  <a:ext uri="{FF2B5EF4-FFF2-40B4-BE49-F238E27FC236}">
                    <a16:creationId xmlns:a16="http://schemas.microsoft.com/office/drawing/2014/main" id="{CABCB42D-DDEF-4706-B867-D8DD960CC643}"/>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7" name="Line 21">
                <a:extLst>
                  <a:ext uri="{FF2B5EF4-FFF2-40B4-BE49-F238E27FC236}">
                    <a16:creationId xmlns:a16="http://schemas.microsoft.com/office/drawing/2014/main" id="{9848FC04-1CDD-445C-82B4-D3A5CDBD4A0A}"/>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8" name="Line 22">
                <a:extLst>
                  <a:ext uri="{FF2B5EF4-FFF2-40B4-BE49-F238E27FC236}">
                    <a16:creationId xmlns:a16="http://schemas.microsoft.com/office/drawing/2014/main" id="{D4A2A489-C678-49AE-9F95-5572C4D1A931}"/>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9" name="Line 23">
                <a:extLst>
                  <a:ext uri="{FF2B5EF4-FFF2-40B4-BE49-F238E27FC236}">
                    <a16:creationId xmlns:a16="http://schemas.microsoft.com/office/drawing/2014/main" id="{457EB328-19E2-4993-94A3-3300C3DDC721}"/>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0" name="Line 24">
                <a:extLst>
                  <a:ext uri="{FF2B5EF4-FFF2-40B4-BE49-F238E27FC236}">
                    <a16:creationId xmlns:a16="http://schemas.microsoft.com/office/drawing/2014/main" id="{564262DC-E09A-4FE4-B8B0-C317A54C28E3}"/>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1" name="Line 25">
                <a:extLst>
                  <a:ext uri="{FF2B5EF4-FFF2-40B4-BE49-F238E27FC236}">
                    <a16:creationId xmlns:a16="http://schemas.microsoft.com/office/drawing/2014/main" id="{1D43E319-F161-45A9-9113-0CEF83587573}"/>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2" name="Line 26">
                <a:extLst>
                  <a:ext uri="{FF2B5EF4-FFF2-40B4-BE49-F238E27FC236}">
                    <a16:creationId xmlns:a16="http://schemas.microsoft.com/office/drawing/2014/main" id="{C1C5635E-2B2F-4A90-940C-DE013E5E6CCC}"/>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3" name="Line 27">
                <a:extLst>
                  <a:ext uri="{FF2B5EF4-FFF2-40B4-BE49-F238E27FC236}">
                    <a16:creationId xmlns:a16="http://schemas.microsoft.com/office/drawing/2014/main" id="{43A6CFD7-0844-481F-AB85-14C19A93897E}"/>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4" name="Line 28">
                <a:extLst>
                  <a:ext uri="{FF2B5EF4-FFF2-40B4-BE49-F238E27FC236}">
                    <a16:creationId xmlns:a16="http://schemas.microsoft.com/office/drawing/2014/main" id="{7799A9D7-B771-4F63-9003-7FA186622B9C}"/>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4845" name="Oval 29">
              <a:extLst>
                <a:ext uri="{FF2B5EF4-FFF2-40B4-BE49-F238E27FC236}">
                  <a16:creationId xmlns:a16="http://schemas.microsoft.com/office/drawing/2014/main" id="{39BD84DE-F827-4614-9F74-96EBC2E51675}"/>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6" name="Oval 30">
              <a:extLst>
                <a:ext uri="{FF2B5EF4-FFF2-40B4-BE49-F238E27FC236}">
                  <a16:creationId xmlns:a16="http://schemas.microsoft.com/office/drawing/2014/main" id="{708DFBCD-7F5F-457A-9DCE-6C60F5234218}"/>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4847" name="Line 31">
            <a:extLst>
              <a:ext uri="{FF2B5EF4-FFF2-40B4-BE49-F238E27FC236}">
                <a16:creationId xmlns:a16="http://schemas.microsoft.com/office/drawing/2014/main" id="{0CA9855D-F214-45F1-8D0C-08ADF62064A0}"/>
              </a:ext>
            </a:extLst>
          </p:cNvPr>
          <p:cNvSpPr>
            <a:spLocks noChangeShapeType="1"/>
          </p:cNvSpPr>
          <p:nvPr/>
        </p:nvSpPr>
        <p:spPr bwMode="auto">
          <a:xfrm flipH="1">
            <a:off x="5321300" y="13081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8" name="Line 32">
            <a:extLst>
              <a:ext uri="{FF2B5EF4-FFF2-40B4-BE49-F238E27FC236}">
                <a16:creationId xmlns:a16="http://schemas.microsoft.com/office/drawing/2014/main" id="{FB482C5C-5D6E-4108-B315-7BF630D53317}"/>
              </a:ext>
            </a:extLst>
          </p:cNvPr>
          <p:cNvSpPr>
            <a:spLocks noChangeShapeType="1"/>
          </p:cNvSpPr>
          <p:nvPr/>
        </p:nvSpPr>
        <p:spPr bwMode="auto">
          <a:xfrm>
            <a:off x="5467350" y="2451100"/>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9" name="Oval 33">
            <a:extLst>
              <a:ext uri="{FF2B5EF4-FFF2-40B4-BE49-F238E27FC236}">
                <a16:creationId xmlns:a16="http://schemas.microsoft.com/office/drawing/2014/main" id="{80D7582D-B653-4CF6-B32F-60DC55A78B53}"/>
              </a:ext>
            </a:extLst>
          </p:cNvPr>
          <p:cNvSpPr>
            <a:spLocks noChangeArrowheads="1"/>
          </p:cNvSpPr>
          <p:nvPr/>
        </p:nvSpPr>
        <p:spPr bwMode="auto">
          <a:xfrm>
            <a:off x="3449638" y="1570038"/>
            <a:ext cx="533400" cy="5492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0" name="Line 34">
            <a:extLst>
              <a:ext uri="{FF2B5EF4-FFF2-40B4-BE49-F238E27FC236}">
                <a16:creationId xmlns:a16="http://schemas.microsoft.com/office/drawing/2014/main" id="{9450EDEE-5537-407D-ABEE-38328BB66E7E}"/>
              </a:ext>
            </a:extLst>
          </p:cNvPr>
          <p:cNvSpPr>
            <a:spLocks noChangeShapeType="1"/>
          </p:cNvSpPr>
          <p:nvPr/>
        </p:nvSpPr>
        <p:spPr bwMode="auto">
          <a:xfrm flipH="1" flipV="1">
            <a:off x="3698875" y="1317625"/>
            <a:ext cx="1588" cy="25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1" name="Line 35">
            <a:extLst>
              <a:ext uri="{FF2B5EF4-FFF2-40B4-BE49-F238E27FC236}">
                <a16:creationId xmlns:a16="http://schemas.microsoft.com/office/drawing/2014/main" id="{1FECDA12-ABE8-438A-A20A-9C3A86A4E417}"/>
              </a:ext>
            </a:extLst>
          </p:cNvPr>
          <p:cNvSpPr>
            <a:spLocks noChangeShapeType="1"/>
          </p:cNvSpPr>
          <p:nvPr/>
        </p:nvSpPr>
        <p:spPr bwMode="auto">
          <a:xfrm flipH="1">
            <a:off x="3700463" y="1308100"/>
            <a:ext cx="4079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2" name="Line 36">
            <a:extLst>
              <a:ext uri="{FF2B5EF4-FFF2-40B4-BE49-F238E27FC236}">
                <a16:creationId xmlns:a16="http://schemas.microsoft.com/office/drawing/2014/main" id="{B47FA9A2-3DB4-42D9-A0C8-AD4A817C07F9}"/>
              </a:ext>
            </a:extLst>
          </p:cNvPr>
          <p:cNvSpPr>
            <a:spLocks noChangeShapeType="1"/>
          </p:cNvSpPr>
          <p:nvPr/>
        </p:nvSpPr>
        <p:spPr bwMode="auto">
          <a:xfrm flipH="1" flipV="1">
            <a:off x="3719513" y="2438400"/>
            <a:ext cx="1790700" cy="7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3" name="Line 37">
            <a:extLst>
              <a:ext uri="{FF2B5EF4-FFF2-40B4-BE49-F238E27FC236}">
                <a16:creationId xmlns:a16="http://schemas.microsoft.com/office/drawing/2014/main" id="{77E9E36E-2AB5-4086-BA7A-A6D4F4E04B97}"/>
              </a:ext>
            </a:extLst>
          </p:cNvPr>
          <p:cNvSpPr>
            <a:spLocks noChangeShapeType="1"/>
          </p:cNvSpPr>
          <p:nvPr/>
        </p:nvSpPr>
        <p:spPr bwMode="auto">
          <a:xfrm>
            <a:off x="3700463" y="2105025"/>
            <a:ext cx="0" cy="352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4" name="Text Box 38">
            <a:extLst>
              <a:ext uri="{FF2B5EF4-FFF2-40B4-BE49-F238E27FC236}">
                <a16:creationId xmlns:a16="http://schemas.microsoft.com/office/drawing/2014/main" id="{B6A5BA39-E12E-4F59-8EE1-92D072140C69}"/>
              </a:ext>
            </a:extLst>
          </p:cNvPr>
          <p:cNvSpPr txBox="1">
            <a:spLocks noChangeArrowheads="1"/>
          </p:cNvSpPr>
          <p:nvPr/>
        </p:nvSpPr>
        <p:spPr bwMode="auto">
          <a:xfrm>
            <a:off x="2590800" y="1600200"/>
            <a:ext cx="10668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V</a:t>
            </a:r>
            <a:r>
              <a:rPr lang="en-US" altLang="en-US" i="1" baseline="-25000"/>
              <a:t>i</a:t>
            </a:r>
            <a:r>
              <a:rPr lang="en-US" altLang="en-US"/>
              <a:t>(</a:t>
            </a:r>
            <a:r>
              <a:rPr lang="en-US" altLang="en-US">
                <a:latin typeface="Symbol" panose="05050102010706020507" pitchFamily="18" charset="2"/>
              </a:rPr>
              <a:t>w</a:t>
            </a:r>
            <a:r>
              <a:rPr lang="en-US" altLang="en-US"/>
              <a:t>)</a:t>
            </a:r>
          </a:p>
        </p:txBody>
      </p:sp>
      <p:sp>
        <p:nvSpPr>
          <p:cNvPr id="34855" name="Text Box 39">
            <a:extLst>
              <a:ext uri="{FF2B5EF4-FFF2-40B4-BE49-F238E27FC236}">
                <a16:creationId xmlns:a16="http://schemas.microsoft.com/office/drawing/2014/main" id="{00742CC4-C4CD-417D-BA05-07CB2C3DA015}"/>
              </a:ext>
            </a:extLst>
          </p:cNvPr>
          <p:cNvSpPr txBox="1">
            <a:spLocks noChangeArrowheads="1"/>
          </p:cNvSpPr>
          <p:nvPr/>
        </p:nvSpPr>
        <p:spPr bwMode="auto">
          <a:xfrm>
            <a:off x="4538663" y="581025"/>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p>
        </p:txBody>
      </p:sp>
      <p:sp>
        <p:nvSpPr>
          <p:cNvPr id="34856" name="Text Box 40">
            <a:extLst>
              <a:ext uri="{FF2B5EF4-FFF2-40B4-BE49-F238E27FC236}">
                <a16:creationId xmlns:a16="http://schemas.microsoft.com/office/drawing/2014/main" id="{C22AB66D-0372-4796-B1F5-92F9FB62F85A}"/>
              </a:ext>
            </a:extLst>
          </p:cNvPr>
          <p:cNvSpPr txBox="1">
            <a:spLocks noChangeArrowheads="1"/>
          </p:cNvSpPr>
          <p:nvPr/>
        </p:nvSpPr>
        <p:spPr bwMode="auto">
          <a:xfrm>
            <a:off x="5072063" y="1647825"/>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C</a:t>
            </a:r>
          </a:p>
        </p:txBody>
      </p:sp>
      <p:grpSp>
        <p:nvGrpSpPr>
          <p:cNvPr id="34857" name="Group 41">
            <a:extLst>
              <a:ext uri="{FF2B5EF4-FFF2-40B4-BE49-F238E27FC236}">
                <a16:creationId xmlns:a16="http://schemas.microsoft.com/office/drawing/2014/main" id="{3483ED8D-A21A-4FA3-81C5-5A45B16ACEED}"/>
              </a:ext>
            </a:extLst>
          </p:cNvPr>
          <p:cNvGrpSpPr>
            <a:grpSpLocks/>
          </p:cNvGrpSpPr>
          <p:nvPr/>
        </p:nvGrpSpPr>
        <p:grpSpPr bwMode="auto">
          <a:xfrm rot="-5400000">
            <a:off x="5187950" y="1684338"/>
            <a:ext cx="1222375" cy="381000"/>
            <a:chOff x="1696" y="2209"/>
            <a:chExt cx="724" cy="240"/>
          </a:xfrm>
        </p:grpSpPr>
        <p:sp>
          <p:nvSpPr>
            <p:cNvPr id="34858" name="Line 42">
              <a:extLst>
                <a:ext uri="{FF2B5EF4-FFF2-40B4-BE49-F238E27FC236}">
                  <a16:creationId xmlns:a16="http://schemas.microsoft.com/office/drawing/2014/main" id="{49E18202-DFD2-44D6-A7F3-C6E1C7035D02}"/>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9" name="Line 43">
              <a:extLst>
                <a:ext uri="{FF2B5EF4-FFF2-40B4-BE49-F238E27FC236}">
                  <a16:creationId xmlns:a16="http://schemas.microsoft.com/office/drawing/2014/main" id="{3D4A20AC-876E-4262-B9A7-3FA5FE2BB14D}"/>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0" name="Line 44">
              <a:extLst>
                <a:ext uri="{FF2B5EF4-FFF2-40B4-BE49-F238E27FC236}">
                  <a16:creationId xmlns:a16="http://schemas.microsoft.com/office/drawing/2014/main" id="{1CEC075C-C392-49AF-88EB-D8DE2A64B4D3}"/>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1" name="Line 45">
              <a:extLst>
                <a:ext uri="{FF2B5EF4-FFF2-40B4-BE49-F238E27FC236}">
                  <a16:creationId xmlns:a16="http://schemas.microsoft.com/office/drawing/2014/main" id="{F4D5D9BF-1AE6-4238-B64C-BC79270C14FA}"/>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2" name="Oval 46">
              <a:extLst>
                <a:ext uri="{FF2B5EF4-FFF2-40B4-BE49-F238E27FC236}">
                  <a16:creationId xmlns:a16="http://schemas.microsoft.com/office/drawing/2014/main" id="{32E932DC-0D57-494A-AFA2-3882A180DB76}"/>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63" name="Oval 47">
              <a:extLst>
                <a:ext uri="{FF2B5EF4-FFF2-40B4-BE49-F238E27FC236}">
                  <a16:creationId xmlns:a16="http://schemas.microsoft.com/office/drawing/2014/main" id="{1A1CC1A6-6303-4574-9B26-7D04FB8A79AA}"/>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Text Box 4">
            <a:extLst>
              <a:ext uri="{FF2B5EF4-FFF2-40B4-BE49-F238E27FC236}">
                <a16:creationId xmlns:a16="http://schemas.microsoft.com/office/drawing/2014/main" id="{6ABAC17C-D209-4AAB-8B6D-255A590CB969}"/>
              </a:ext>
            </a:extLst>
          </p:cNvPr>
          <p:cNvSpPr txBox="1">
            <a:spLocks noChangeArrowheads="1"/>
          </p:cNvSpPr>
          <p:nvPr/>
        </p:nvSpPr>
        <p:spPr bwMode="auto">
          <a:xfrm>
            <a:off x="1219200" y="304800"/>
            <a:ext cx="73914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 many EE books the equivalent impedance is obtained by simply shorting out (removing) the source and examining the ratio V/I at the output port: </a:t>
            </a:r>
          </a:p>
        </p:txBody>
      </p:sp>
      <p:grpSp>
        <p:nvGrpSpPr>
          <p:cNvPr id="45061" name="Group 5">
            <a:extLst>
              <a:ext uri="{FF2B5EF4-FFF2-40B4-BE49-F238E27FC236}">
                <a16:creationId xmlns:a16="http://schemas.microsoft.com/office/drawing/2014/main" id="{292BAE10-0294-4CF3-9BEF-C0D0C0119526}"/>
              </a:ext>
            </a:extLst>
          </p:cNvPr>
          <p:cNvGrpSpPr>
            <a:grpSpLocks/>
          </p:cNvGrpSpPr>
          <p:nvPr/>
        </p:nvGrpSpPr>
        <p:grpSpPr bwMode="auto">
          <a:xfrm>
            <a:off x="3309938" y="2085975"/>
            <a:ext cx="1198562" cy="323850"/>
            <a:chOff x="864" y="1007"/>
            <a:chExt cx="755" cy="204"/>
          </a:xfrm>
        </p:grpSpPr>
        <p:grpSp>
          <p:nvGrpSpPr>
            <p:cNvPr id="45062" name="Group 6">
              <a:extLst>
                <a:ext uri="{FF2B5EF4-FFF2-40B4-BE49-F238E27FC236}">
                  <a16:creationId xmlns:a16="http://schemas.microsoft.com/office/drawing/2014/main" id="{E00DBA80-9270-4C89-A542-D08DFE63FCF6}"/>
                </a:ext>
              </a:extLst>
            </p:cNvPr>
            <p:cNvGrpSpPr>
              <a:grpSpLocks/>
            </p:cNvGrpSpPr>
            <p:nvPr/>
          </p:nvGrpSpPr>
          <p:grpSpPr bwMode="auto">
            <a:xfrm rot="-16200000">
              <a:off x="1136" y="776"/>
              <a:ext cx="204" cy="665"/>
              <a:chOff x="2540" y="1872"/>
              <a:chExt cx="204" cy="665"/>
            </a:xfrm>
          </p:grpSpPr>
          <p:sp>
            <p:nvSpPr>
              <p:cNvPr id="45063" name="Line 7">
                <a:extLst>
                  <a:ext uri="{FF2B5EF4-FFF2-40B4-BE49-F238E27FC236}">
                    <a16:creationId xmlns:a16="http://schemas.microsoft.com/office/drawing/2014/main" id="{80D0637D-57A6-42FE-83DA-1B4FB82A50EA}"/>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4" name="Line 8">
                <a:extLst>
                  <a:ext uri="{FF2B5EF4-FFF2-40B4-BE49-F238E27FC236}">
                    <a16:creationId xmlns:a16="http://schemas.microsoft.com/office/drawing/2014/main" id="{879CEB86-40BC-4081-8A2C-6EED7EE925C1}"/>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5" name="Line 9">
                <a:extLst>
                  <a:ext uri="{FF2B5EF4-FFF2-40B4-BE49-F238E27FC236}">
                    <a16:creationId xmlns:a16="http://schemas.microsoft.com/office/drawing/2014/main" id="{54E86C23-F124-4150-B863-76E1AE9FF653}"/>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6" name="Line 10">
                <a:extLst>
                  <a:ext uri="{FF2B5EF4-FFF2-40B4-BE49-F238E27FC236}">
                    <a16:creationId xmlns:a16="http://schemas.microsoft.com/office/drawing/2014/main" id="{0B49ACC3-F992-48D8-ADE0-0E5335695F1D}"/>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7" name="Line 11">
                <a:extLst>
                  <a:ext uri="{FF2B5EF4-FFF2-40B4-BE49-F238E27FC236}">
                    <a16:creationId xmlns:a16="http://schemas.microsoft.com/office/drawing/2014/main" id="{D2D93887-19A9-4C60-8009-B0864F870AC0}"/>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8" name="Line 12">
                <a:extLst>
                  <a:ext uri="{FF2B5EF4-FFF2-40B4-BE49-F238E27FC236}">
                    <a16:creationId xmlns:a16="http://schemas.microsoft.com/office/drawing/2014/main" id="{6017BB0B-E2C0-419F-B95F-F4D51972FABC}"/>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9" name="Line 13">
                <a:extLst>
                  <a:ext uri="{FF2B5EF4-FFF2-40B4-BE49-F238E27FC236}">
                    <a16:creationId xmlns:a16="http://schemas.microsoft.com/office/drawing/2014/main" id="{B412F108-5711-44BE-828D-1E021274B913}"/>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0" name="Line 14">
                <a:extLst>
                  <a:ext uri="{FF2B5EF4-FFF2-40B4-BE49-F238E27FC236}">
                    <a16:creationId xmlns:a16="http://schemas.microsoft.com/office/drawing/2014/main" id="{797A0172-137D-4424-A25E-EE9E1D341285}"/>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1" name="Line 15">
                <a:extLst>
                  <a:ext uri="{FF2B5EF4-FFF2-40B4-BE49-F238E27FC236}">
                    <a16:creationId xmlns:a16="http://schemas.microsoft.com/office/drawing/2014/main" id="{CDFF62B6-0BB9-4C53-A4F0-62DC6317FA12}"/>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5072" name="Oval 16">
              <a:extLst>
                <a:ext uri="{FF2B5EF4-FFF2-40B4-BE49-F238E27FC236}">
                  <a16:creationId xmlns:a16="http://schemas.microsoft.com/office/drawing/2014/main" id="{4F8FB944-565C-4013-918D-B803FA5F4D6A}"/>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3" name="Oval 17">
              <a:extLst>
                <a:ext uri="{FF2B5EF4-FFF2-40B4-BE49-F238E27FC236}">
                  <a16:creationId xmlns:a16="http://schemas.microsoft.com/office/drawing/2014/main" id="{CE2EA76C-2A62-4864-9320-C71EEE5706AC}"/>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5074" name="Line 18">
            <a:extLst>
              <a:ext uri="{FF2B5EF4-FFF2-40B4-BE49-F238E27FC236}">
                <a16:creationId xmlns:a16="http://schemas.microsoft.com/office/drawing/2014/main" id="{28DDC80F-3DA1-4962-8B53-7AA7A64E09CE}"/>
              </a:ext>
            </a:extLst>
          </p:cNvPr>
          <p:cNvSpPr>
            <a:spLocks noChangeShapeType="1"/>
          </p:cNvSpPr>
          <p:nvPr/>
        </p:nvSpPr>
        <p:spPr bwMode="auto">
          <a:xfrm flipH="1">
            <a:off x="4516438" y="2251075"/>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75" name="Line 19">
            <a:extLst>
              <a:ext uri="{FF2B5EF4-FFF2-40B4-BE49-F238E27FC236}">
                <a16:creationId xmlns:a16="http://schemas.microsoft.com/office/drawing/2014/main" id="{053D2B74-1803-4A45-8D91-A26A2D44039C}"/>
              </a:ext>
            </a:extLst>
          </p:cNvPr>
          <p:cNvSpPr>
            <a:spLocks noChangeShapeType="1"/>
          </p:cNvSpPr>
          <p:nvPr/>
        </p:nvSpPr>
        <p:spPr bwMode="auto">
          <a:xfrm>
            <a:off x="4662488" y="33797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78" name="Line 22">
            <a:extLst>
              <a:ext uri="{FF2B5EF4-FFF2-40B4-BE49-F238E27FC236}">
                <a16:creationId xmlns:a16="http://schemas.microsoft.com/office/drawing/2014/main" id="{9B5A5267-DE20-45E1-8707-8F07B98EFC5E}"/>
              </a:ext>
            </a:extLst>
          </p:cNvPr>
          <p:cNvSpPr>
            <a:spLocks noChangeShapeType="1"/>
          </p:cNvSpPr>
          <p:nvPr/>
        </p:nvSpPr>
        <p:spPr bwMode="auto">
          <a:xfrm flipH="1">
            <a:off x="2895600" y="2251075"/>
            <a:ext cx="4079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79" name="Line 23">
            <a:extLst>
              <a:ext uri="{FF2B5EF4-FFF2-40B4-BE49-F238E27FC236}">
                <a16:creationId xmlns:a16="http://schemas.microsoft.com/office/drawing/2014/main" id="{6E791BED-D4F7-4058-962C-13AD03C2FC45}"/>
              </a:ext>
            </a:extLst>
          </p:cNvPr>
          <p:cNvSpPr>
            <a:spLocks noChangeShapeType="1"/>
          </p:cNvSpPr>
          <p:nvPr/>
        </p:nvSpPr>
        <p:spPr bwMode="auto">
          <a:xfrm flipH="1" flipV="1">
            <a:off x="2914650" y="3381375"/>
            <a:ext cx="1763713" cy="47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2" name="Text Box 26">
            <a:extLst>
              <a:ext uri="{FF2B5EF4-FFF2-40B4-BE49-F238E27FC236}">
                <a16:creationId xmlns:a16="http://schemas.microsoft.com/office/drawing/2014/main" id="{1FA5A326-E741-4158-87DD-DF0F83AE35B9}"/>
              </a:ext>
            </a:extLst>
          </p:cNvPr>
          <p:cNvSpPr txBox="1">
            <a:spLocks noChangeArrowheads="1"/>
          </p:cNvSpPr>
          <p:nvPr/>
        </p:nvSpPr>
        <p:spPr bwMode="auto">
          <a:xfrm>
            <a:off x="3733800" y="15240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R</a:t>
            </a:r>
          </a:p>
        </p:txBody>
      </p:sp>
      <p:sp>
        <p:nvSpPr>
          <p:cNvPr id="45083" name="Text Box 27">
            <a:extLst>
              <a:ext uri="{FF2B5EF4-FFF2-40B4-BE49-F238E27FC236}">
                <a16:creationId xmlns:a16="http://schemas.microsoft.com/office/drawing/2014/main" id="{74CB032D-5026-49FA-B928-014D929D49E7}"/>
              </a:ext>
            </a:extLst>
          </p:cNvPr>
          <p:cNvSpPr txBox="1">
            <a:spLocks noChangeArrowheads="1"/>
          </p:cNvSpPr>
          <p:nvPr/>
        </p:nvSpPr>
        <p:spPr bwMode="auto">
          <a:xfrm>
            <a:off x="4343400" y="28194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C</a:t>
            </a:r>
          </a:p>
        </p:txBody>
      </p:sp>
      <p:grpSp>
        <p:nvGrpSpPr>
          <p:cNvPr id="45084" name="Group 28">
            <a:extLst>
              <a:ext uri="{FF2B5EF4-FFF2-40B4-BE49-F238E27FC236}">
                <a16:creationId xmlns:a16="http://schemas.microsoft.com/office/drawing/2014/main" id="{3765F51C-FF1A-49FC-9401-6A8547520175}"/>
              </a:ext>
            </a:extLst>
          </p:cNvPr>
          <p:cNvGrpSpPr>
            <a:grpSpLocks/>
          </p:cNvGrpSpPr>
          <p:nvPr/>
        </p:nvGrpSpPr>
        <p:grpSpPr bwMode="auto">
          <a:xfrm rot="-5400000">
            <a:off x="4383087" y="2627313"/>
            <a:ext cx="1222375" cy="381000"/>
            <a:chOff x="1696" y="2209"/>
            <a:chExt cx="724" cy="240"/>
          </a:xfrm>
        </p:grpSpPr>
        <p:sp>
          <p:nvSpPr>
            <p:cNvPr id="45085" name="Line 29">
              <a:extLst>
                <a:ext uri="{FF2B5EF4-FFF2-40B4-BE49-F238E27FC236}">
                  <a16:creationId xmlns:a16="http://schemas.microsoft.com/office/drawing/2014/main" id="{AEEEE910-5D58-4C4F-B99B-AE0FC48DC333}"/>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6" name="Line 30">
              <a:extLst>
                <a:ext uri="{FF2B5EF4-FFF2-40B4-BE49-F238E27FC236}">
                  <a16:creationId xmlns:a16="http://schemas.microsoft.com/office/drawing/2014/main" id="{89CB2BBF-EC2C-4A55-961F-F92313C5A59C}"/>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7" name="Line 31">
              <a:extLst>
                <a:ext uri="{FF2B5EF4-FFF2-40B4-BE49-F238E27FC236}">
                  <a16:creationId xmlns:a16="http://schemas.microsoft.com/office/drawing/2014/main" id="{0E586CA2-A9C4-4C51-8E8E-6DAABD7F9725}"/>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8" name="Line 32">
              <a:extLst>
                <a:ext uri="{FF2B5EF4-FFF2-40B4-BE49-F238E27FC236}">
                  <a16:creationId xmlns:a16="http://schemas.microsoft.com/office/drawing/2014/main" id="{676FBE60-088F-4620-8F73-30D69CDC402E}"/>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9" name="Oval 33">
              <a:extLst>
                <a:ext uri="{FF2B5EF4-FFF2-40B4-BE49-F238E27FC236}">
                  <a16:creationId xmlns:a16="http://schemas.microsoft.com/office/drawing/2014/main" id="{6683F2E1-B692-4B1B-A9FA-03F5E41A225C}"/>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90" name="Oval 34">
              <a:extLst>
                <a:ext uri="{FF2B5EF4-FFF2-40B4-BE49-F238E27FC236}">
                  <a16:creationId xmlns:a16="http://schemas.microsoft.com/office/drawing/2014/main" id="{B3340098-348C-4BEF-9393-B1F84FD3BFA8}"/>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5091" name="Line 35">
            <a:extLst>
              <a:ext uri="{FF2B5EF4-FFF2-40B4-BE49-F238E27FC236}">
                <a16:creationId xmlns:a16="http://schemas.microsoft.com/office/drawing/2014/main" id="{C9BD385B-959E-4752-96D8-0E0B955A60B9}"/>
              </a:ext>
            </a:extLst>
          </p:cNvPr>
          <p:cNvSpPr>
            <a:spLocks noChangeShapeType="1"/>
          </p:cNvSpPr>
          <p:nvPr/>
        </p:nvSpPr>
        <p:spPr bwMode="auto">
          <a:xfrm flipV="1">
            <a:off x="5410200" y="23622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5092" name="Object 36">
            <a:extLst>
              <a:ext uri="{FF2B5EF4-FFF2-40B4-BE49-F238E27FC236}">
                <a16:creationId xmlns:a16="http://schemas.microsoft.com/office/drawing/2014/main" id="{6EA04FD8-A56E-433F-9958-57FD144D53D6}"/>
              </a:ext>
            </a:extLst>
          </p:cNvPr>
          <p:cNvGraphicFramePr>
            <a:graphicFrameLocks noChangeAspect="1"/>
          </p:cNvGraphicFramePr>
          <p:nvPr/>
        </p:nvGraphicFramePr>
        <p:xfrm>
          <a:off x="5651500" y="2565400"/>
          <a:ext cx="304800" cy="355600"/>
        </p:xfrm>
        <a:graphic>
          <a:graphicData uri="http://schemas.openxmlformats.org/presentationml/2006/ole">
            <mc:AlternateContent xmlns:mc="http://schemas.openxmlformats.org/markup-compatibility/2006">
              <mc:Choice xmlns:v="urn:schemas-microsoft-com:vml" Requires="v">
                <p:oleObj spid="_x0000_s19464" name="Equation" r:id="rId4" imgW="152280" imgH="177480" progId="Equation.DSMT4">
                  <p:embed/>
                </p:oleObj>
              </mc:Choice>
              <mc:Fallback>
                <p:oleObj name="Equation" r:id="rId4" imgW="152280" imgH="177480" progId="Equation.DSMT4">
                  <p:embed/>
                  <p:pic>
                    <p:nvPicPr>
                      <p:cNvPr id="0" name="Object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1500" y="2565400"/>
                        <a:ext cx="3048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94" name="Text Box 38">
            <a:extLst>
              <a:ext uri="{FF2B5EF4-FFF2-40B4-BE49-F238E27FC236}">
                <a16:creationId xmlns:a16="http://schemas.microsoft.com/office/drawing/2014/main" id="{B588D462-6147-4A63-AABE-08078C1F306B}"/>
              </a:ext>
            </a:extLst>
          </p:cNvPr>
          <p:cNvSpPr txBox="1">
            <a:spLocks noChangeArrowheads="1"/>
          </p:cNvSpPr>
          <p:nvPr/>
        </p:nvSpPr>
        <p:spPr bwMode="auto">
          <a:xfrm>
            <a:off x="4419600" y="2286000"/>
            <a:ext cx="387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r>
              <a:rPr lang="en-US" altLang="en-US" baseline="-25000"/>
              <a:t>1</a:t>
            </a:r>
            <a:endParaRPr lang="en-US" altLang="en-US"/>
          </a:p>
        </p:txBody>
      </p:sp>
      <p:sp>
        <p:nvSpPr>
          <p:cNvPr id="45095" name="Line 39">
            <a:extLst>
              <a:ext uri="{FF2B5EF4-FFF2-40B4-BE49-F238E27FC236}">
                <a16:creationId xmlns:a16="http://schemas.microsoft.com/office/drawing/2014/main" id="{CCBEC95B-F4E2-4D98-8B3C-F36A76F7CA6C}"/>
              </a:ext>
            </a:extLst>
          </p:cNvPr>
          <p:cNvSpPr>
            <a:spLocks noChangeShapeType="1"/>
          </p:cNvSpPr>
          <p:nvPr/>
        </p:nvSpPr>
        <p:spPr bwMode="auto">
          <a:xfrm flipH="1">
            <a:off x="5083175" y="2132013"/>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6" name="Text Box 40">
            <a:extLst>
              <a:ext uri="{FF2B5EF4-FFF2-40B4-BE49-F238E27FC236}">
                <a16:creationId xmlns:a16="http://schemas.microsoft.com/office/drawing/2014/main" id="{4522A91C-85CA-47F2-98F9-B5F8A170073D}"/>
              </a:ext>
            </a:extLst>
          </p:cNvPr>
          <p:cNvSpPr txBox="1">
            <a:spLocks noChangeArrowheads="1"/>
          </p:cNvSpPr>
          <p:nvPr/>
        </p:nvSpPr>
        <p:spPr bwMode="auto">
          <a:xfrm>
            <a:off x="5219700" y="1563688"/>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a:t>
            </a:r>
          </a:p>
        </p:txBody>
      </p:sp>
      <p:sp>
        <p:nvSpPr>
          <p:cNvPr id="45097" name="Line 41">
            <a:extLst>
              <a:ext uri="{FF2B5EF4-FFF2-40B4-BE49-F238E27FC236}">
                <a16:creationId xmlns:a16="http://schemas.microsoft.com/office/drawing/2014/main" id="{EB204580-9063-4098-9B2B-3D10AEF37FB5}"/>
              </a:ext>
            </a:extLst>
          </p:cNvPr>
          <p:cNvSpPr>
            <a:spLocks noChangeShapeType="1"/>
          </p:cNvSpPr>
          <p:nvPr/>
        </p:nvSpPr>
        <p:spPr bwMode="auto">
          <a:xfrm>
            <a:off x="2906713" y="2259013"/>
            <a:ext cx="0" cy="1117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5098" name="Object 42">
            <a:extLst>
              <a:ext uri="{FF2B5EF4-FFF2-40B4-BE49-F238E27FC236}">
                <a16:creationId xmlns:a16="http://schemas.microsoft.com/office/drawing/2014/main" id="{0946002E-0A86-4317-A3F2-0D8DBE517D0B}"/>
              </a:ext>
            </a:extLst>
          </p:cNvPr>
          <p:cNvGraphicFramePr>
            <a:graphicFrameLocks noChangeAspect="1"/>
          </p:cNvGraphicFramePr>
          <p:nvPr/>
        </p:nvGraphicFramePr>
        <p:xfrm>
          <a:off x="1295400" y="4114800"/>
          <a:ext cx="1524000" cy="1184275"/>
        </p:xfrm>
        <a:graphic>
          <a:graphicData uri="http://schemas.openxmlformats.org/presentationml/2006/ole">
            <mc:AlternateContent xmlns:mc="http://schemas.openxmlformats.org/markup-compatibility/2006">
              <mc:Choice xmlns:v="urn:schemas-microsoft-com:vml" Requires="v">
                <p:oleObj spid="_x0000_s19465" name="Equation" r:id="rId6" imgW="850680" imgH="660240" progId="Equation.DSMT4">
                  <p:embed/>
                </p:oleObj>
              </mc:Choice>
              <mc:Fallback>
                <p:oleObj name="Equation" r:id="rId6" imgW="850680" imgH="660240" progId="Equation.DSMT4">
                  <p:embed/>
                  <p:pic>
                    <p:nvPicPr>
                      <p:cNvPr id="0" name="Object 4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4114800"/>
                        <a:ext cx="1524000" cy="1184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99" name="AutoShape 43">
            <a:extLst>
              <a:ext uri="{FF2B5EF4-FFF2-40B4-BE49-F238E27FC236}">
                <a16:creationId xmlns:a16="http://schemas.microsoft.com/office/drawing/2014/main" id="{9126CA3B-AD52-4CD8-BDC2-9D097071E0A6}"/>
              </a:ext>
            </a:extLst>
          </p:cNvPr>
          <p:cNvSpPr>
            <a:spLocks noChangeArrowheads="1"/>
          </p:cNvSpPr>
          <p:nvPr/>
        </p:nvSpPr>
        <p:spPr bwMode="auto">
          <a:xfrm>
            <a:off x="3200400" y="4572000"/>
            <a:ext cx="381000" cy="304800"/>
          </a:xfrm>
          <a:prstGeom prst="rightArrow">
            <a:avLst>
              <a:gd name="adj1" fmla="val 50000"/>
              <a:gd name="adj2" fmla="val 31250"/>
            </a:avLst>
          </a:prstGeom>
          <a:solidFill>
            <a:srgbClr val="FF33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45100" name="Object 44">
            <a:extLst>
              <a:ext uri="{FF2B5EF4-FFF2-40B4-BE49-F238E27FC236}">
                <a16:creationId xmlns:a16="http://schemas.microsoft.com/office/drawing/2014/main" id="{D6789FE4-CAB5-4F29-A104-F2507FF82F05}"/>
              </a:ext>
            </a:extLst>
          </p:cNvPr>
          <p:cNvGraphicFramePr>
            <a:graphicFrameLocks noChangeAspect="1"/>
          </p:cNvGraphicFramePr>
          <p:nvPr/>
        </p:nvGraphicFramePr>
        <p:xfrm>
          <a:off x="4267200" y="4495800"/>
          <a:ext cx="2209800" cy="1639888"/>
        </p:xfrm>
        <a:graphic>
          <a:graphicData uri="http://schemas.openxmlformats.org/presentationml/2006/ole">
            <mc:AlternateContent xmlns:mc="http://schemas.openxmlformats.org/markup-compatibility/2006">
              <mc:Choice xmlns:v="urn:schemas-microsoft-com:vml" Requires="v">
                <p:oleObj spid="_x0000_s19466" name="Equation" r:id="rId8" imgW="1231560" imgH="914400" progId="Equation.DSMT4">
                  <p:embed/>
                </p:oleObj>
              </mc:Choice>
              <mc:Fallback>
                <p:oleObj name="Equation" r:id="rId8" imgW="1231560" imgH="914400" progId="Equation.DSMT4">
                  <p:embed/>
                  <p:pic>
                    <p:nvPicPr>
                      <p:cNvPr id="0" name="Object 4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67200" y="4495800"/>
                        <a:ext cx="2209800" cy="163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101" name="Line 45">
            <a:extLst>
              <a:ext uri="{FF2B5EF4-FFF2-40B4-BE49-F238E27FC236}">
                <a16:creationId xmlns:a16="http://schemas.microsoft.com/office/drawing/2014/main" id="{A3D282A0-23B3-4791-9F56-26B323C3825E}"/>
              </a:ext>
            </a:extLst>
          </p:cNvPr>
          <p:cNvSpPr>
            <a:spLocks noChangeShapeType="1"/>
          </p:cNvSpPr>
          <p:nvPr/>
        </p:nvSpPr>
        <p:spPr bwMode="auto">
          <a:xfrm>
            <a:off x="4724400" y="24384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5A3650-C34D-45D4-AA9D-8B8B57E6BE2C}"/>
              </a:ext>
            </a:extLst>
          </p:cNvPr>
          <p:cNvSpPr txBox="1"/>
          <p:nvPr/>
        </p:nvSpPr>
        <p:spPr>
          <a:xfrm>
            <a:off x="914400" y="457200"/>
            <a:ext cx="2050561" cy="923330"/>
          </a:xfrm>
          <a:prstGeom prst="rect">
            <a:avLst/>
          </a:prstGeom>
          <a:noFill/>
        </p:spPr>
        <p:txBody>
          <a:bodyPr wrap="none" rtlCol="0">
            <a:spAutoFit/>
          </a:bodyPr>
          <a:lstStyle/>
          <a:p>
            <a:r>
              <a:rPr lang="en-US" sz="1800" dirty="0"/>
              <a:t>Homework problem</a:t>
            </a:r>
          </a:p>
          <a:p>
            <a:endParaRPr lang="en-US" sz="1800" dirty="0"/>
          </a:p>
          <a:p>
            <a:r>
              <a:rPr lang="en-US" sz="1800" dirty="0"/>
              <a:t>B.3</a:t>
            </a:r>
          </a:p>
        </p:txBody>
      </p:sp>
    </p:spTree>
    <p:extLst>
      <p:ext uri="{BB962C8B-B14F-4D97-AF65-F5344CB8AC3E}">
        <p14:creationId xmlns:p14="http://schemas.microsoft.com/office/powerpoint/2010/main" val="3430037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2" name="Group 4">
            <a:extLst>
              <a:ext uri="{FF2B5EF4-FFF2-40B4-BE49-F238E27FC236}">
                <a16:creationId xmlns:a16="http://schemas.microsoft.com/office/drawing/2014/main" id="{A3F32032-5B1E-45AA-A4B8-DEB05F10F35B}"/>
              </a:ext>
            </a:extLst>
          </p:cNvPr>
          <p:cNvGrpSpPr>
            <a:grpSpLocks/>
          </p:cNvGrpSpPr>
          <p:nvPr/>
        </p:nvGrpSpPr>
        <p:grpSpPr bwMode="auto">
          <a:xfrm rot="-5400000">
            <a:off x="3175000" y="4445000"/>
            <a:ext cx="417513" cy="1281113"/>
            <a:chOff x="1296" y="3120"/>
            <a:chExt cx="263" cy="807"/>
          </a:xfrm>
        </p:grpSpPr>
        <p:grpSp>
          <p:nvGrpSpPr>
            <p:cNvPr id="2053" name="Group 5">
              <a:extLst>
                <a:ext uri="{FF2B5EF4-FFF2-40B4-BE49-F238E27FC236}">
                  <a16:creationId xmlns:a16="http://schemas.microsoft.com/office/drawing/2014/main" id="{CDC5606D-53A3-4568-85E7-9AA696F9F3C0}"/>
                </a:ext>
              </a:extLst>
            </p:cNvPr>
            <p:cNvGrpSpPr>
              <a:grpSpLocks/>
            </p:cNvGrpSpPr>
            <p:nvPr/>
          </p:nvGrpSpPr>
          <p:grpSpPr bwMode="auto">
            <a:xfrm rot="5383872">
              <a:off x="1043" y="3373"/>
              <a:ext cx="770" cy="263"/>
              <a:chOff x="575" y="3386"/>
              <a:chExt cx="770" cy="263"/>
            </a:xfrm>
          </p:grpSpPr>
          <p:sp>
            <p:nvSpPr>
              <p:cNvPr id="2054" name="Oval 6">
                <a:extLst>
                  <a:ext uri="{FF2B5EF4-FFF2-40B4-BE49-F238E27FC236}">
                    <a16:creationId xmlns:a16="http://schemas.microsoft.com/office/drawing/2014/main" id="{9C715DDC-3556-42BF-9604-26DE2F55E4C8}"/>
                  </a:ext>
                </a:extLst>
              </p:cNvPr>
              <p:cNvSpPr>
                <a:spLocks noChangeArrowheads="1"/>
              </p:cNvSpPr>
              <p:nvPr/>
            </p:nvSpPr>
            <p:spPr bwMode="auto">
              <a:xfrm rot="16211158">
                <a:off x="714" y="3444"/>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5" name="Oval 7">
                <a:extLst>
                  <a:ext uri="{FF2B5EF4-FFF2-40B4-BE49-F238E27FC236}">
                    <a16:creationId xmlns:a16="http://schemas.microsoft.com/office/drawing/2014/main" id="{51F794D1-2D20-4A4C-A8A0-14F0BEA92980}"/>
                  </a:ext>
                </a:extLst>
              </p:cNvPr>
              <p:cNvSpPr>
                <a:spLocks noChangeArrowheads="1"/>
              </p:cNvSpPr>
              <p:nvPr/>
            </p:nvSpPr>
            <p:spPr bwMode="auto">
              <a:xfrm rot="16211158">
                <a:off x="826" y="3443"/>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6" name="Oval 8">
                <a:extLst>
                  <a:ext uri="{FF2B5EF4-FFF2-40B4-BE49-F238E27FC236}">
                    <a16:creationId xmlns:a16="http://schemas.microsoft.com/office/drawing/2014/main" id="{4B3C05BE-33EA-4042-B515-E9B49AE75DE3}"/>
                  </a:ext>
                </a:extLst>
              </p:cNvPr>
              <p:cNvSpPr>
                <a:spLocks noChangeArrowheads="1"/>
              </p:cNvSpPr>
              <p:nvPr/>
            </p:nvSpPr>
            <p:spPr bwMode="auto">
              <a:xfrm rot="16211158">
                <a:off x="933" y="3440"/>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7" name="Oval 9">
                <a:extLst>
                  <a:ext uri="{FF2B5EF4-FFF2-40B4-BE49-F238E27FC236}">
                    <a16:creationId xmlns:a16="http://schemas.microsoft.com/office/drawing/2014/main" id="{C5A2BFBC-69A6-4A30-B845-D2A0991CBBE8}"/>
                  </a:ext>
                </a:extLst>
              </p:cNvPr>
              <p:cNvSpPr>
                <a:spLocks noChangeArrowheads="1"/>
              </p:cNvSpPr>
              <p:nvPr/>
            </p:nvSpPr>
            <p:spPr bwMode="auto">
              <a:xfrm rot="16211158">
                <a:off x="1040" y="3442"/>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8" name="Rectangle 10">
                <a:extLst>
                  <a:ext uri="{FF2B5EF4-FFF2-40B4-BE49-F238E27FC236}">
                    <a16:creationId xmlns:a16="http://schemas.microsoft.com/office/drawing/2014/main" id="{01694A52-8756-4E6C-84D4-4147F7B8752C}"/>
                  </a:ext>
                </a:extLst>
              </p:cNvPr>
              <p:cNvSpPr>
                <a:spLocks noChangeArrowheads="1"/>
              </p:cNvSpPr>
              <p:nvPr/>
            </p:nvSpPr>
            <p:spPr bwMode="auto">
              <a:xfrm rot="16211158">
                <a:off x="886" y="3190"/>
                <a:ext cx="148" cy="77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059" name="Oval 11">
              <a:extLst>
                <a:ext uri="{FF2B5EF4-FFF2-40B4-BE49-F238E27FC236}">
                  <a16:creationId xmlns:a16="http://schemas.microsoft.com/office/drawing/2014/main" id="{9E0895E0-E75F-4301-A974-B3882542B7E0}"/>
                </a:ext>
              </a:extLst>
            </p:cNvPr>
            <p:cNvSpPr>
              <a:spLocks noChangeArrowheads="1"/>
            </p:cNvSpPr>
            <p:nvPr/>
          </p:nvSpPr>
          <p:spPr bwMode="auto">
            <a:xfrm>
              <a:off x="1417" y="312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0" name="Oval 12">
              <a:extLst>
                <a:ext uri="{FF2B5EF4-FFF2-40B4-BE49-F238E27FC236}">
                  <a16:creationId xmlns:a16="http://schemas.microsoft.com/office/drawing/2014/main" id="{5934054D-6430-40D3-8E9E-D1F9CD9E4D74}"/>
                </a:ext>
              </a:extLst>
            </p:cNvPr>
            <p:cNvSpPr>
              <a:spLocks noChangeArrowheads="1"/>
            </p:cNvSpPr>
            <p:nvPr/>
          </p:nvSpPr>
          <p:spPr bwMode="auto">
            <a:xfrm>
              <a:off x="1416" y="3879"/>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1" name="Line 13">
              <a:extLst>
                <a:ext uri="{FF2B5EF4-FFF2-40B4-BE49-F238E27FC236}">
                  <a16:creationId xmlns:a16="http://schemas.microsoft.com/office/drawing/2014/main" id="{32F789DD-E0A9-4854-A736-131E073C97B6}"/>
                </a:ext>
              </a:extLst>
            </p:cNvPr>
            <p:cNvSpPr>
              <a:spLocks noChangeShapeType="1"/>
            </p:cNvSpPr>
            <p:nvPr/>
          </p:nvSpPr>
          <p:spPr bwMode="auto">
            <a:xfrm flipV="1">
              <a:off x="1440" y="3168"/>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2" name="Line 14">
              <a:extLst>
                <a:ext uri="{FF2B5EF4-FFF2-40B4-BE49-F238E27FC236}">
                  <a16:creationId xmlns:a16="http://schemas.microsoft.com/office/drawing/2014/main" id="{A37BEC44-94B2-4F74-B6A8-668E0F2FBAC1}"/>
                </a:ext>
              </a:extLst>
            </p:cNvPr>
            <p:cNvSpPr>
              <a:spLocks noChangeShapeType="1"/>
            </p:cNvSpPr>
            <p:nvPr/>
          </p:nvSpPr>
          <p:spPr bwMode="auto">
            <a:xfrm flipH="1">
              <a:off x="1440" y="3752"/>
              <a:ext cx="0" cy="1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082" name="Group 34">
            <a:extLst>
              <a:ext uri="{FF2B5EF4-FFF2-40B4-BE49-F238E27FC236}">
                <a16:creationId xmlns:a16="http://schemas.microsoft.com/office/drawing/2014/main" id="{27009D91-671E-4DE6-8098-C6CB035A00DC}"/>
              </a:ext>
            </a:extLst>
          </p:cNvPr>
          <p:cNvGrpSpPr>
            <a:grpSpLocks/>
          </p:cNvGrpSpPr>
          <p:nvPr/>
        </p:nvGrpSpPr>
        <p:grpSpPr bwMode="auto">
          <a:xfrm>
            <a:off x="2819400" y="2817813"/>
            <a:ext cx="1198563" cy="323850"/>
            <a:chOff x="864" y="1007"/>
            <a:chExt cx="755" cy="204"/>
          </a:xfrm>
        </p:grpSpPr>
        <p:grpSp>
          <p:nvGrpSpPr>
            <p:cNvPr id="2064" name="Group 16">
              <a:extLst>
                <a:ext uri="{FF2B5EF4-FFF2-40B4-BE49-F238E27FC236}">
                  <a16:creationId xmlns:a16="http://schemas.microsoft.com/office/drawing/2014/main" id="{9A512DCE-7BD0-4BB1-9DCD-B0AA018930E9}"/>
                </a:ext>
              </a:extLst>
            </p:cNvPr>
            <p:cNvGrpSpPr>
              <a:grpSpLocks/>
            </p:cNvGrpSpPr>
            <p:nvPr/>
          </p:nvGrpSpPr>
          <p:grpSpPr bwMode="auto">
            <a:xfrm rot="-16200000">
              <a:off x="1136" y="776"/>
              <a:ext cx="204" cy="665"/>
              <a:chOff x="2540" y="1872"/>
              <a:chExt cx="204" cy="665"/>
            </a:xfrm>
          </p:grpSpPr>
          <p:sp>
            <p:nvSpPr>
              <p:cNvPr id="2065" name="Line 17">
                <a:extLst>
                  <a:ext uri="{FF2B5EF4-FFF2-40B4-BE49-F238E27FC236}">
                    <a16:creationId xmlns:a16="http://schemas.microsoft.com/office/drawing/2014/main" id="{CD7C26B0-EBF5-44D4-B7FF-6985E36340EF}"/>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6" name="Line 18">
                <a:extLst>
                  <a:ext uri="{FF2B5EF4-FFF2-40B4-BE49-F238E27FC236}">
                    <a16:creationId xmlns:a16="http://schemas.microsoft.com/office/drawing/2014/main" id="{D6235E97-E376-4961-A945-5332E28A0A48}"/>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7" name="Line 19">
                <a:extLst>
                  <a:ext uri="{FF2B5EF4-FFF2-40B4-BE49-F238E27FC236}">
                    <a16:creationId xmlns:a16="http://schemas.microsoft.com/office/drawing/2014/main" id="{810B644F-AFF2-4543-AA3B-F1BF5D213AEF}"/>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8" name="Line 20">
                <a:extLst>
                  <a:ext uri="{FF2B5EF4-FFF2-40B4-BE49-F238E27FC236}">
                    <a16:creationId xmlns:a16="http://schemas.microsoft.com/office/drawing/2014/main" id="{1D8F4DF5-2813-44A1-A063-381051367805}"/>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9" name="Line 21">
                <a:extLst>
                  <a:ext uri="{FF2B5EF4-FFF2-40B4-BE49-F238E27FC236}">
                    <a16:creationId xmlns:a16="http://schemas.microsoft.com/office/drawing/2014/main" id="{C1F2FB7F-A478-4CA0-9CA5-7A91968EDADF}"/>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0" name="Line 22">
                <a:extLst>
                  <a:ext uri="{FF2B5EF4-FFF2-40B4-BE49-F238E27FC236}">
                    <a16:creationId xmlns:a16="http://schemas.microsoft.com/office/drawing/2014/main" id="{57F8C4A9-7CE0-4725-B24C-6A543508FFB3}"/>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1" name="Line 23">
                <a:extLst>
                  <a:ext uri="{FF2B5EF4-FFF2-40B4-BE49-F238E27FC236}">
                    <a16:creationId xmlns:a16="http://schemas.microsoft.com/office/drawing/2014/main" id="{4266FD70-24BD-4C29-8802-94BD7E387174}"/>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2" name="Line 24">
                <a:extLst>
                  <a:ext uri="{FF2B5EF4-FFF2-40B4-BE49-F238E27FC236}">
                    <a16:creationId xmlns:a16="http://schemas.microsoft.com/office/drawing/2014/main" id="{4839ABD8-663C-46A9-A94F-A5515B145C7C}"/>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3" name="Line 25">
                <a:extLst>
                  <a:ext uri="{FF2B5EF4-FFF2-40B4-BE49-F238E27FC236}">
                    <a16:creationId xmlns:a16="http://schemas.microsoft.com/office/drawing/2014/main" id="{75AA94EB-FF91-400E-9451-B83606C387A6}"/>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074" name="Oval 26">
              <a:extLst>
                <a:ext uri="{FF2B5EF4-FFF2-40B4-BE49-F238E27FC236}">
                  <a16:creationId xmlns:a16="http://schemas.microsoft.com/office/drawing/2014/main" id="{7E5C620E-0DB5-433D-895B-BA9E37FDA0D9}"/>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5" name="Oval 27">
              <a:extLst>
                <a:ext uri="{FF2B5EF4-FFF2-40B4-BE49-F238E27FC236}">
                  <a16:creationId xmlns:a16="http://schemas.microsoft.com/office/drawing/2014/main" id="{EB44516A-E7D1-4B3D-B0F5-2ADD5EE95529}"/>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085" name="Group 37">
            <a:extLst>
              <a:ext uri="{FF2B5EF4-FFF2-40B4-BE49-F238E27FC236}">
                <a16:creationId xmlns:a16="http://schemas.microsoft.com/office/drawing/2014/main" id="{CC9548C5-98B4-4B92-B5D3-3155569733CD}"/>
              </a:ext>
            </a:extLst>
          </p:cNvPr>
          <p:cNvGrpSpPr>
            <a:grpSpLocks/>
          </p:cNvGrpSpPr>
          <p:nvPr/>
        </p:nvGrpSpPr>
        <p:grpSpPr bwMode="auto">
          <a:xfrm>
            <a:off x="2844800" y="3733800"/>
            <a:ext cx="1149350" cy="381000"/>
            <a:chOff x="880" y="1584"/>
            <a:chExt cx="724" cy="240"/>
          </a:xfrm>
        </p:grpSpPr>
        <p:sp>
          <p:nvSpPr>
            <p:cNvPr id="2076" name="Line 28">
              <a:extLst>
                <a:ext uri="{FF2B5EF4-FFF2-40B4-BE49-F238E27FC236}">
                  <a16:creationId xmlns:a16="http://schemas.microsoft.com/office/drawing/2014/main" id="{AD40F3E1-D9BD-49C5-B9F0-FBD3BE6F3BFD}"/>
                </a:ext>
              </a:extLst>
            </p:cNvPr>
            <p:cNvSpPr>
              <a:spLocks noChangeShapeType="1"/>
            </p:cNvSpPr>
            <p:nvPr/>
          </p:nvSpPr>
          <p:spPr bwMode="auto">
            <a:xfrm>
              <a:off x="912" y="1698"/>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7" name="Line 29">
              <a:extLst>
                <a:ext uri="{FF2B5EF4-FFF2-40B4-BE49-F238E27FC236}">
                  <a16:creationId xmlns:a16="http://schemas.microsoft.com/office/drawing/2014/main" id="{3C210D9C-863E-4C4B-97D4-3B28F010D85B}"/>
                </a:ext>
              </a:extLst>
            </p:cNvPr>
            <p:cNvSpPr>
              <a:spLocks noChangeShapeType="1"/>
            </p:cNvSpPr>
            <p:nvPr/>
          </p:nvSpPr>
          <p:spPr bwMode="auto">
            <a:xfrm>
              <a:off x="1200" y="1584"/>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8" name="Line 30">
              <a:extLst>
                <a:ext uri="{FF2B5EF4-FFF2-40B4-BE49-F238E27FC236}">
                  <a16:creationId xmlns:a16="http://schemas.microsoft.com/office/drawing/2014/main" id="{BB62FB51-DB4C-4D70-B7DF-DC3145D0E27A}"/>
                </a:ext>
              </a:extLst>
            </p:cNvPr>
            <p:cNvSpPr>
              <a:spLocks noChangeShapeType="1"/>
            </p:cNvSpPr>
            <p:nvPr/>
          </p:nvSpPr>
          <p:spPr bwMode="auto">
            <a:xfrm>
              <a:off x="1296" y="1584"/>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9" name="Line 31">
              <a:extLst>
                <a:ext uri="{FF2B5EF4-FFF2-40B4-BE49-F238E27FC236}">
                  <a16:creationId xmlns:a16="http://schemas.microsoft.com/office/drawing/2014/main" id="{DF523CC2-F378-4FAD-ACD8-1DAA501E5C36}"/>
                </a:ext>
              </a:extLst>
            </p:cNvPr>
            <p:cNvSpPr>
              <a:spLocks noChangeShapeType="1"/>
            </p:cNvSpPr>
            <p:nvPr/>
          </p:nvSpPr>
          <p:spPr bwMode="auto">
            <a:xfrm>
              <a:off x="1296" y="1701"/>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0" name="Oval 32">
              <a:extLst>
                <a:ext uri="{FF2B5EF4-FFF2-40B4-BE49-F238E27FC236}">
                  <a16:creationId xmlns:a16="http://schemas.microsoft.com/office/drawing/2014/main" id="{283CCF73-4FD0-4B2A-9A66-DA8821FF6B93}"/>
                </a:ext>
              </a:extLst>
            </p:cNvPr>
            <p:cNvSpPr>
              <a:spLocks noChangeArrowheads="1"/>
            </p:cNvSpPr>
            <p:nvPr/>
          </p:nvSpPr>
          <p:spPr bwMode="auto">
            <a:xfrm rot="-16200000">
              <a:off x="1556" y="1670"/>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1" name="Oval 33">
              <a:extLst>
                <a:ext uri="{FF2B5EF4-FFF2-40B4-BE49-F238E27FC236}">
                  <a16:creationId xmlns:a16="http://schemas.microsoft.com/office/drawing/2014/main" id="{7E2AAFDA-7DD2-4C46-8A3E-664543D5C266}"/>
                </a:ext>
              </a:extLst>
            </p:cNvPr>
            <p:cNvSpPr>
              <a:spLocks noChangeArrowheads="1"/>
            </p:cNvSpPr>
            <p:nvPr/>
          </p:nvSpPr>
          <p:spPr bwMode="auto">
            <a:xfrm rot="-16200000">
              <a:off x="880" y="16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086" name="Text Box 38">
            <a:extLst>
              <a:ext uri="{FF2B5EF4-FFF2-40B4-BE49-F238E27FC236}">
                <a16:creationId xmlns:a16="http://schemas.microsoft.com/office/drawing/2014/main" id="{5E13A9CB-43BE-4610-8228-F79F3EE11A86}"/>
              </a:ext>
            </a:extLst>
          </p:cNvPr>
          <p:cNvSpPr txBox="1">
            <a:spLocks noChangeArrowheads="1"/>
          </p:cNvSpPr>
          <p:nvPr/>
        </p:nvSpPr>
        <p:spPr bwMode="auto">
          <a:xfrm>
            <a:off x="1143000" y="2743200"/>
            <a:ext cx="1081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resistor</a:t>
            </a:r>
          </a:p>
        </p:txBody>
      </p:sp>
      <p:sp>
        <p:nvSpPr>
          <p:cNvPr id="2087" name="Text Box 39">
            <a:extLst>
              <a:ext uri="{FF2B5EF4-FFF2-40B4-BE49-F238E27FC236}">
                <a16:creationId xmlns:a16="http://schemas.microsoft.com/office/drawing/2014/main" id="{4B9E30C5-FF20-4619-8C26-7C646FC5CA8D}"/>
              </a:ext>
            </a:extLst>
          </p:cNvPr>
          <p:cNvSpPr txBox="1">
            <a:spLocks noChangeArrowheads="1"/>
          </p:cNvSpPr>
          <p:nvPr/>
        </p:nvSpPr>
        <p:spPr bwMode="auto">
          <a:xfrm>
            <a:off x="974725" y="3698875"/>
            <a:ext cx="12985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capacitor</a:t>
            </a:r>
          </a:p>
        </p:txBody>
      </p:sp>
      <p:sp>
        <p:nvSpPr>
          <p:cNvPr id="2088" name="Text Box 40">
            <a:extLst>
              <a:ext uri="{FF2B5EF4-FFF2-40B4-BE49-F238E27FC236}">
                <a16:creationId xmlns:a16="http://schemas.microsoft.com/office/drawing/2014/main" id="{22745E16-9F5D-4AE7-B777-1484CEB11673}"/>
              </a:ext>
            </a:extLst>
          </p:cNvPr>
          <p:cNvSpPr txBox="1">
            <a:spLocks noChangeArrowheads="1"/>
          </p:cNvSpPr>
          <p:nvPr/>
        </p:nvSpPr>
        <p:spPr bwMode="auto">
          <a:xfrm>
            <a:off x="974725" y="4765675"/>
            <a:ext cx="1198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inductor</a:t>
            </a:r>
          </a:p>
        </p:txBody>
      </p:sp>
      <p:sp>
        <p:nvSpPr>
          <p:cNvPr id="2089" name="Line 41">
            <a:extLst>
              <a:ext uri="{FF2B5EF4-FFF2-40B4-BE49-F238E27FC236}">
                <a16:creationId xmlns:a16="http://schemas.microsoft.com/office/drawing/2014/main" id="{03A1AABC-4EE2-45C6-9000-A2863FDA1798}"/>
              </a:ext>
            </a:extLst>
          </p:cNvPr>
          <p:cNvSpPr>
            <a:spLocks noChangeShapeType="1"/>
          </p:cNvSpPr>
          <p:nvPr/>
        </p:nvSpPr>
        <p:spPr bwMode="auto">
          <a:xfrm>
            <a:off x="2819400" y="22098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0" name="Line 42">
            <a:extLst>
              <a:ext uri="{FF2B5EF4-FFF2-40B4-BE49-F238E27FC236}">
                <a16:creationId xmlns:a16="http://schemas.microsoft.com/office/drawing/2014/main" id="{C3BFB032-1BD5-4D52-9044-C68F938518D9}"/>
              </a:ext>
            </a:extLst>
          </p:cNvPr>
          <p:cNvSpPr>
            <a:spLocks noChangeShapeType="1"/>
          </p:cNvSpPr>
          <p:nvPr/>
        </p:nvSpPr>
        <p:spPr bwMode="auto">
          <a:xfrm>
            <a:off x="3962400" y="22098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1" name="Line 43">
            <a:extLst>
              <a:ext uri="{FF2B5EF4-FFF2-40B4-BE49-F238E27FC236}">
                <a16:creationId xmlns:a16="http://schemas.microsoft.com/office/drawing/2014/main" id="{19D8A9D2-CC98-42BB-A9BC-D932A6389110}"/>
              </a:ext>
            </a:extLst>
          </p:cNvPr>
          <p:cNvSpPr>
            <a:spLocks noChangeShapeType="1"/>
          </p:cNvSpPr>
          <p:nvPr/>
        </p:nvSpPr>
        <p:spPr bwMode="auto">
          <a:xfrm>
            <a:off x="3581400" y="2438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2" name="Line 44">
            <a:extLst>
              <a:ext uri="{FF2B5EF4-FFF2-40B4-BE49-F238E27FC236}">
                <a16:creationId xmlns:a16="http://schemas.microsoft.com/office/drawing/2014/main" id="{BDA8BC5F-B10B-4F3B-BC62-925A084D3C46}"/>
              </a:ext>
            </a:extLst>
          </p:cNvPr>
          <p:cNvSpPr>
            <a:spLocks noChangeShapeType="1"/>
          </p:cNvSpPr>
          <p:nvPr/>
        </p:nvSpPr>
        <p:spPr bwMode="auto">
          <a:xfrm flipH="1">
            <a:off x="2819400" y="2438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3" name="Text Box 45">
            <a:extLst>
              <a:ext uri="{FF2B5EF4-FFF2-40B4-BE49-F238E27FC236}">
                <a16:creationId xmlns:a16="http://schemas.microsoft.com/office/drawing/2014/main" id="{D907A8CD-2611-446F-BF0D-1BA5F5FFA92D}"/>
              </a:ext>
            </a:extLst>
          </p:cNvPr>
          <p:cNvSpPr txBox="1">
            <a:spLocks noChangeArrowheads="1"/>
          </p:cNvSpPr>
          <p:nvPr/>
        </p:nvSpPr>
        <p:spPr bwMode="auto">
          <a:xfrm>
            <a:off x="3048000" y="1905000"/>
            <a:ext cx="692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V(t)</a:t>
            </a:r>
          </a:p>
        </p:txBody>
      </p:sp>
      <p:sp>
        <p:nvSpPr>
          <p:cNvPr id="2094" name="Line 46">
            <a:extLst>
              <a:ext uri="{FF2B5EF4-FFF2-40B4-BE49-F238E27FC236}">
                <a16:creationId xmlns:a16="http://schemas.microsoft.com/office/drawing/2014/main" id="{F7DD1F2E-1C69-4C55-B6F2-F671978765D1}"/>
              </a:ext>
            </a:extLst>
          </p:cNvPr>
          <p:cNvSpPr>
            <a:spLocks noChangeShapeType="1"/>
          </p:cNvSpPr>
          <p:nvPr/>
        </p:nvSpPr>
        <p:spPr bwMode="auto">
          <a:xfrm>
            <a:off x="2362200" y="28194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5" name="Text Box 47">
            <a:extLst>
              <a:ext uri="{FF2B5EF4-FFF2-40B4-BE49-F238E27FC236}">
                <a16:creationId xmlns:a16="http://schemas.microsoft.com/office/drawing/2014/main" id="{537C77D7-0633-4ED9-94E2-A983667FE089}"/>
              </a:ext>
            </a:extLst>
          </p:cNvPr>
          <p:cNvSpPr txBox="1">
            <a:spLocks noChangeArrowheads="1"/>
          </p:cNvSpPr>
          <p:nvPr/>
        </p:nvSpPr>
        <p:spPr bwMode="auto">
          <a:xfrm>
            <a:off x="2133600" y="2209800"/>
            <a:ext cx="573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I(t)</a:t>
            </a:r>
          </a:p>
        </p:txBody>
      </p:sp>
      <p:graphicFrame>
        <p:nvGraphicFramePr>
          <p:cNvPr id="2098" name="Object 50">
            <a:extLst>
              <a:ext uri="{FF2B5EF4-FFF2-40B4-BE49-F238E27FC236}">
                <a16:creationId xmlns:a16="http://schemas.microsoft.com/office/drawing/2014/main" id="{101C7486-E6AC-441A-AF6F-012714538C5D}"/>
              </a:ext>
            </a:extLst>
          </p:cNvPr>
          <p:cNvGraphicFramePr>
            <a:graphicFrameLocks noChangeAspect="1"/>
          </p:cNvGraphicFramePr>
          <p:nvPr/>
        </p:nvGraphicFramePr>
        <p:xfrm>
          <a:off x="4953000" y="2743200"/>
          <a:ext cx="1905000" cy="552450"/>
        </p:xfrm>
        <a:graphic>
          <a:graphicData uri="http://schemas.openxmlformats.org/presentationml/2006/ole">
            <mc:AlternateContent xmlns:mc="http://schemas.openxmlformats.org/markup-compatibility/2006">
              <mc:Choice xmlns:v="urn:schemas-microsoft-com:vml" Requires="v">
                <p:oleObj spid="_x0000_s1032" name="Equation" r:id="rId4" imgW="876240" imgH="253800" progId="Equation.DSMT4">
                  <p:embed/>
                </p:oleObj>
              </mc:Choice>
              <mc:Fallback>
                <p:oleObj name="Equation" r:id="rId4" imgW="876240" imgH="253800" progId="Equation.DSMT4">
                  <p:embed/>
                  <p:pic>
                    <p:nvPicPr>
                      <p:cNvPr id="0" name="Object 5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2743200"/>
                        <a:ext cx="1905000"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99" name="Object 51">
            <a:extLst>
              <a:ext uri="{FF2B5EF4-FFF2-40B4-BE49-F238E27FC236}">
                <a16:creationId xmlns:a16="http://schemas.microsoft.com/office/drawing/2014/main" id="{C8E6AC6D-28DE-4313-B7E8-AD802873F7C7}"/>
              </a:ext>
            </a:extLst>
          </p:cNvPr>
          <p:cNvGraphicFramePr>
            <a:graphicFrameLocks noChangeAspect="1"/>
          </p:cNvGraphicFramePr>
          <p:nvPr/>
        </p:nvGraphicFramePr>
        <p:xfrm>
          <a:off x="4800600" y="3429000"/>
          <a:ext cx="2209800" cy="914400"/>
        </p:xfrm>
        <a:graphic>
          <a:graphicData uri="http://schemas.openxmlformats.org/presentationml/2006/ole">
            <mc:AlternateContent xmlns:mc="http://schemas.openxmlformats.org/markup-compatibility/2006">
              <mc:Choice xmlns:v="urn:schemas-microsoft-com:vml" Requires="v">
                <p:oleObj spid="_x0000_s1033" name="Equation" r:id="rId6" imgW="952200" imgH="393480" progId="Equation.DSMT4">
                  <p:embed/>
                </p:oleObj>
              </mc:Choice>
              <mc:Fallback>
                <p:oleObj name="Equation" r:id="rId6" imgW="952200" imgH="393480" progId="Equation.DSMT4">
                  <p:embed/>
                  <p:pic>
                    <p:nvPicPr>
                      <p:cNvPr id="0" name="Object 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00600" y="3429000"/>
                        <a:ext cx="22098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100" name="Object 52">
            <a:extLst>
              <a:ext uri="{FF2B5EF4-FFF2-40B4-BE49-F238E27FC236}">
                <a16:creationId xmlns:a16="http://schemas.microsoft.com/office/drawing/2014/main" id="{78FC896D-DD7F-43CE-8A97-F20BFDA1A1BC}"/>
              </a:ext>
            </a:extLst>
          </p:cNvPr>
          <p:cNvGraphicFramePr>
            <a:graphicFrameLocks noChangeAspect="1"/>
          </p:cNvGraphicFramePr>
          <p:nvPr/>
        </p:nvGraphicFramePr>
        <p:xfrm>
          <a:off x="4800600" y="4495800"/>
          <a:ext cx="2057400" cy="906463"/>
        </p:xfrm>
        <a:graphic>
          <a:graphicData uri="http://schemas.openxmlformats.org/presentationml/2006/ole">
            <mc:AlternateContent xmlns:mc="http://schemas.openxmlformats.org/markup-compatibility/2006">
              <mc:Choice xmlns:v="urn:schemas-microsoft-com:vml" Requires="v">
                <p:oleObj spid="_x0000_s1034" name="Equation" r:id="rId8" imgW="952200" imgH="419040" progId="Equation.DSMT4">
                  <p:embed/>
                </p:oleObj>
              </mc:Choice>
              <mc:Fallback>
                <p:oleObj name="Equation" r:id="rId8" imgW="952200" imgH="419040" progId="Equation.DSMT4">
                  <p:embed/>
                  <p:pic>
                    <p:nvPicPr>
                      <p:cNvPr id="0" name="Object 5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00600" y="4495800"/>
                        <a:ext cx="2057400" cy="906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01" name="Text Box 53">
            <a:extLst>
              <a:ext uri="{FF2B5EF4-FFF2-40B4-BE49-F238E27FC236}">
                <a16:creationId xmlns:a16="http://schemas.microsoft.com/office/drawing/2014/main" id="{37546810-C5A8-4EDE-8501-272F9672FBBD}"/>
              </a:ext>
            </a:extLst>
          </p:cNvPr>
          <p:cNvSpPr txBox="1">
            <a:spLocks noChangeArrowheads="1"/>
          </p:cNvSpPr>
          <p:nvPr/>
        </p:nvSpPr>
        <p:spPr bwMode="auto">
          <a:xfrm>
            <a:off x="2819400" y="228600"/>
            <a:ext cx="2940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Concept of Impedance</a:t>
            </a:r>
          </a:p>
        </p:txBody>
      </p:sp>
      <p:sp>
        <p:nvSpPr>
          <p:cNvPr id="2102" name="Text Box 54">
            <a:extLst>
              <a:ext uri="{FF2B5EF4-FFF2-40B4-BE49-F238E27FC236}">
                <a16:creationId xmlns:a16="http://schemas.microsoft.com/office/drawing/2014/main" id="{A3BADF52-394F-4955-A19C-E7A84C28BDCB}"/>
              </a:ext>
            </a:extLst>
          </p:cNvPr>
          <p:cNvSpPr txBox="1">
            <a:spLocks noChangeArrowheads="1"/>
          </p:cNvSpPr>
          <p:nvPr/>
        </p:nvSpPr>
        <p:spPr bwMode="auto">
          <a:xfrm>
            <a:off x="2667000" y="1219200"/>
            <a:ext cx="2819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basic circuit elements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2">
            <a:extLst>
              <a:ext uri="{FF2B5EF4-FFF2-40B4-BE49-F238E27FC236}">
                <a16:creationId xmlns:a16="http://schemas.microsoft.com/office/drawing/2014/main" id="{274F1E6A-E6B9-44E2-B4F6-698F9C789BFE}"/>
              </a:ext>
            </a:extLst>
          </p:cNvPr>
          <p:cNvGrpSpPr>
            <a:grpSpLocks/>
          </p:cNvGrpSpPr>
          <p:nvPr/>
        </p:nvGrpSpPr>
        <p:grpSpPr bwMode="auto">
          <a:xfrm rot="-5400000">
            <a:off x="3022601" y="4217987"/>
            <a:ext cx="417512" cy="1281113"/>
            <a:chOff x="1296" y="3120"/>
            <a:chExt cx="263" cy="807"/>
          </a:xfrm>
        </p:grpSpPr>
        <p:grpSp>
          <p:nvGrpSpPr>
            <p:cNvPr id="3075" name="Group 3">
              <a:extLst>
                <a:ext uri="{FF2B5EF4-FFF2-40B4-BE49-F238E27FC236}">
                  <a16:creationId xmlns:a16="http://schemas.microsoft.com/office/drawing/2014/main" id="{AD309BDD-34BB-478B-83BE-51670016C0B6}"/>
                </a:ext>
              </a:extLst>
            </p:cNvPr>
            <p:cNvGrpSpPr>
              <a:grpSpLocks/>
            </p:cNvGrpSpPr>
            <p:nvPr/>
          </p:nvGrpSpPr>
          <p:grpSpPr bwMode="auto">
            <a:xfrm rot="5383872">
              <a:off x="1043" y="3373"/>
              <a:ext cx="770" cy="263"/>
              <a:chOff x="575" y="3386"/>
              <a:chExt cx="770" cy="263"/>
            </a:xfrm>
          </p:grpSpPr>
          <p:sp>
            <p:nvSpPr>
              <p:cNvPr id="3076" name="Oval 4">
                <a:extLst>
                  <a:ext uri="{FF2B5EF4-FFF2-40B4-BE49-F238E27FC236}">
                    <a16:creationId xmlns:a16="http://schemas.microsoft.com/office/drawing/2014/main" id="{E748D386-C37E-4550-AAD4-31C1D5B1137E}"/>
                  </a:ext>
                </a:extLst>
              </p:cNvPr>
              <p:cNvSpPr>
                <a:spLocks noChangeArrowheads="1"/>
              </p:cNvSpPr>
              <p:nvPr/>
            </p:nvSpPr>
            <p:spPr bwMode="auto">
              <a:xfrm rot="16211158">
                <a:off x="714" y="3444"/>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7" name="Oval 5">
                <a:extLst>
                  <a:ext uri="{FF2B5EF4-FFF2-40B4-BE49-F238E27FC236}">
                    <a16:creationId xmlns:a16="http://schemas.microsoft.com/office/drawing/2014/main" id="{58C342A7-9E6F-4416-8294-B8664A605FD9}"/>
                  </a:ext>
                </a:extLst>
              </p:cNvPr>
              <p:cNvSpPr>
                <a:spLocks noChangeArrowheads="1"/>
              </p:cNvSpPr>
              <p:nvPr/>
            </p:nvSpPr>
            <p:spPr bwMode="auto">
              <a:xfrm rot="16211158">
                <a:off x="826" y="3443"/>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8" name="Oval 6">
                <a:extLst>
                  <a:ext uri="{FF2B5EF4-FFF2-40B4-BE49-F238E27FC236}">
                    <a16:creationId xmlns:a16="http://schemas.microsoft.com/office/drawing/2014/main" id="{01D89090-4ED5-4B09-B483-60C88D6CF613}"/>
                  </a:ext>
                </a:extLst>
              </p:cNvPr>
              <p:cNvSpPr>
                <a:spLocks noChangeArrowheads="1"/>
              </p:cNvSpPr>
              <p:nvPr/>
            </p:nvSpPr>
            <p:spPr bwMode="auto">
              <a:xfrm rot="16211158">
                <a:off x="933" y="3440"/>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9" name="Oval 7">
                <a:extLst>
                  <a:ext uri="{FF2B5EF4-FFF2-40B4-BE49-F238E27FC236}">
                    <a16:creationId xmlns:a16="http://schemas.microsoft.com/office/drawing/2014/main" id="{556D83D3-F9AF-455B-BC0C-B1738423214B}"/>
                  </a:ext>
                </a:extLst>
              </p:cNvPr>
              <p:cNvSpPr>
                <a:spLocks noChangeArrowheads="1"/>
              </p:cNvSpPr>
              <p:nvPr/>
            </p:nvSpPr>
            <p:spPr bwMode="auto">
              <a:xfrm rot="16211158">
                <a:off x="1040" y="3442"/>
                <a:ext cx="219" cy="11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 name="Rectangle 8">
                <a:extLst>
                  <a:ext uri="{FF2B5EF4-FFF2-40B4-BE49-F238E27FC236}">
                    <a16:creationId xmlns:a16="http://schemas.microsoft.com/office/drawing/2014/main" id="{A7493365-4EE3-48D8-965C-1F20AC40D1F5}"/>
                  </a:ext>
                </a:extLst>
              </p:cNvPr>
              <p:cNvSpPr>
                <a:spLocks noChangeArrowheads="1"/>
              </p:cNvSpPr>
              <p:nvPr/>
            </p:nvSpPr>
            <p:spPr bwMode="auto">
              <a:xfrm rot="16211158">
                <a:off x="886" y="3190"/>
                <a:ext cx="148" cy="77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81" name="Oval 9">
              <a:extLst>
                <a:ext uri="{FF2B5EF4-FFF2-40B4-BE49-F238E27FC236}">
                  <a16:creationId xmlns:a16="http://schemas.microsoft.com/office/drawing/2014/main" id="{CAC75EE5-22FE-437F-B222-159458186A7E}"/>
                </a:ext>
              </a:extLst>
            </p:cNvPr>
            <p:cNvSpPr>
              <a:spLocks noChangeArrowheads="1"/>
            </p:cNvSpPr>
            <p:nvPr/>
          </p:nvSpPr>
          <p:spPr bwMode="auto">
            <a:xfrm>
              <a:off x="1417" y="312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 name="Oval 10">
              <a:extLst>
                <a:ext uri="{FF2B5EF4-FFF2-40B4-BE49-F238E27FC236}">
                  <a16:creationId xmlns:a16="http://schemas.microsoft.com/office/drawing/2014/main" id="{4DF6987A-8AB8-4D4E-8941-C78FC650DD1D}"/>
                </a:ext>
              </a:extLst>
            </p:cNvPr>
            <p:cNvSpPr>
              <a:spLocks noChangeArrowheads="1"/>
            </p:cNvSpPr>
            <p:nvPr/>
          </p:nvSpPr>
          <p:spPr bwMode="auto">
            <a:xfrm>
              <a:off x="1416" y="3879"/>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 name="Line 11">
              <a:extLst>
                <a:ext uri="{FF2B5EF4-FFF2-40B4-BE49-F238E27FC236}">
                  <a16:creationId xmlns:a16="http://schemas.microsoft.com/office/drawing/2014/main" id="{C5B81372-3D87-4AB6-BAE1-028FC01BEC28}"/>
                </a:ext>
              </a:extLst>
            </p:cNvPr>
            <p:cNvSpPr>
              <a:spLocks noChangeShapeType="1"/>
            </p:cNvSpPr>
            <p:nvPr/>
          </p:nvSpPr>
          <p:spPr bwMode="auto">
            <a:xfrm flipV="1">
              <a:off x="1440" y="3168"/>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Line 12">
              <a:extLst>
                <a:ext uri="{FF2B5EF4-FFF2-40B4-BE49-F238E27FC236}">
                  <a16:creationId xmlns:a16="http://schemas.microsoft.com/office/drawing/2014/main" id="{90BAE852-DFA3-407B-9EE5-BF7BB95DD42A}"/>
                </a:ext>
              </a:extLst>
            </p:cNvPr>
            <p:cNvSpPr>
              <a:spLocks noChangeShapeType="1"/>
            </p:cNvSpPr>
            <p:nvPr/>
          </p:nvSpPr>
          <p:spPr bwMode="auto">
            <a:xfrm flipH="1">
              <a:off x="1440" y="3752"/>
              <a:ext cx="0" cy="1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085" name="Group 13">
            <a:extLst>
              <a:ext uri="{FF2B5EF4-FFF2-40B4-BE49-F238E27FC236}">
                <a16:creationId xmlns:a16="http://schemas.microsoft.com/office/drawing/2014/main" id="{6ACFC311-64EE-4AF6-BD72-073DE4A0041B}"/>
              </a:ext>
            </a:extLst>
          </p:cNvPr>
          <p:cNvGrpSpPr>
            <a:grpSpLocks/>
          </p:cNvGrpSpPr>
          <p:nvPr/>
        </p:nvGrpSpPr>
        <p:grpSpPr bwMode="auto">
          <a:xfrm>
            <a:off x="2667000" y="2590800"/>
            <a:ext cx="1198563" cy="323850"/>
            <a:chOff x="864" y="1007"/>
            <a:chExt cx="755" cy="204"/>
          </a:xfrm>
        </p:grpSpPr>
        <p:grpSp>
          <p:nvGrpSpPr>
            <p:cNvPr id="3086" name="Group 14">
              <a:extLst>
                <a:ext uri="{FF2B5EF4-FFF2-40B4-BE49-F238E27FC236}">
                  <a16:creationId xmlns:a16="http://schemas.microsoft.com/office/drawing/2014/main" id="{E844B00A-8B6E-4E05-95BF-A7DABDEB26C7}"/>
                </a:ext>
              </a:extLst>
            </p:cNvPr>
            <p:cNvGrpSpPr>
              <a:grpSpLocks/>
            </p:cNvGrpSpPr>
            <p:nvPr/>
          </p:nvGrpSpPr>
          <p:grpSpPr bwMode="auto">
            <a:xfrm rot="-16200000">
              <a:off x="1136" y="776"/>
              <a:ext cx="204" cy="665"/>
              <a:chOff x="2540" y="1872"/>
              <a:chExt cx="204" cy="665"/>
            </a:xfrm>
          </p:grpSpPr>
          <p:sp>
            <p:nvSpPr>
              <p:cNvPr id="3087" name="Line 15">
                <a:extLst>
                  <a:ext uri="{FF2B5EF4-FFF2-40B4-BE49-F238E27FC236}">
                    <a16:creationId xmlns:a16="http://schemas.microsoft.com/office/drawing/2014/main" id="{9897FFC6-1823-40D8-8FC5-F542C0664507}"/>
                  </a:ext>
                </a:extLst>
              </p:cNvPr>
              <p:cNvSpPr>
                <a:spLocks noChangeShapeType="1"/>
              </p:cNvSpPr>
              <p:nvPr/>
            </p:nvSpPr>
            <p:spPr bwMode="auto">
              <a:xfrm>
                <a:off x="2544" y="2049"/>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8" name="Line 16">
                <a:extLst>
                  <a:ext uri="{FF2B5EF4-FFF2-40B4-BE49-F238E27FC236}">
                    <a16:creationId xmlns:a16="http://schemas.microsoft.com/office/drawing/2014/main" id="{473542B7-4087-4C5F-84BF-13F1E0CC95CC}"/>
                  </a:ext>
                </a:extLst>
              </p:cNvPr>
              <p:cNvSpPr>
                <a:spLocks noChangeShapeType="1"/>
              </p:cNvSpPr>
              <p:nvPr/>
            </p:nvSpPr>
            <p:spPr bwMode="auto">
              <a:xfrm>
                <a:off x="2548" y="2172"/>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Line 17">
                <a:extLst>
                  <a:ext uri="{FF2B5EF4-FFF2-40B4-BE49-F238E27FC236}">
                    <a16:creationId xmlns:a16="http://schemas.microsoft.com/office/drawing/2014/main" id="{CFD08B64-B853-4C10-845F-A9D7B79DF0C1}"/>
                  </a:ext>
                </a:extLst>
              </p:cNvPr>
              <p:cNvSpPr>
                <a:spLocks noChangeShapeType="1"/>
              </p:cNvSpPr>
              <p:nvPr/>
            </p:nvSpPr>
            <p:spPr bwMode="auto">
              <a:xfrm>
                <a:off x="2552" y="2300"/>
                <a:ext cx="192"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0" name="Line 18">
                <a:extLst>
                  <a:ext uri="{FF2B5EF4-FFF2-40B4-BE49-F238E27FC236}">
                    <a16:creationId xmlns:a16="http://schemas.microsoft.com/office/drawing/2014/main" id="{BF3DE0C5-5A52-4AC0-88E2-F1E236F4C8AA}"/>
                  </a:ext>
                </a:extLst>
              </p:cNvPr>
              <p:cNvSpPr>
                <a:spLocks noChangeShapeType="1"/>
              </p:cNvSpPr>
              <p:nvPr/>
            </p:nvSpPr>
            <p:spPr bwMode="auto">
              <a:xfrm>
                <a:off x="2640" y="2400"/>
                <a:ext cx="0" cy="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1" name="Line 19">
                <a:extLst>
                  <a:ext uri="{FF2B5EF4-FFF2-40B4-BE49-F238E27FC236}">
                    <a16:creationId xmlns:a16="http://schemas.microsoft.com/office/drawing/2014/main" id="{667CCC1F-B55E-474A-9CFB-5E833AE32FB2}"/>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2" name="Line 20">
                <a:extLst>
                  <a:ext uri="{FF2B5EF4-FFF2-40B4-BE49-F238E27FC236}">
                    <a16:creationId xmlns:a16="http://schemas.microsoft.com/office/drawing/2014/main" id="{869281F4-D8F8-4197-9C51-3ECA325D03B9}"/>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3" name="Line 21">
                <a:extLst>
                  <a:ext uri="{FF2B5EF4-FFF2-40B4-BE49-F238E27FC236}">
                    <a16:creationId xmlns:a16="http://schemas.microsoft.com/office/drawing/2014/main" id="{90979791-B497-4D8D-B8D0-C76592B713DD}"/>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4" name="Line 22">
                <a:extLst>
                  <a:ext uri="{FF2B5EF4-FFF2-40B4-BE49-F238E27FC236}">
                    <a16:creationId xmlns:a16="http://schemas.microsoft.com/office/drawing/2014/main" id="{B15D70D8-0F54-4957-991E-C04DFE39041C}"/>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5" name="Line 23">
                <a:extLst>
                  <a:ext uri="{FF2B5EF4-FFF2-40B4-BE49-F238E27FC236}">
                    <a16:creationId xmlns:a16="http://schemas.microsoft.com/office/drawing/2014/main" id="{7BAA04C8-A2BC-4DBD-AAF3-F8C495100533}"/>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96" name="Oval 24">
              <a:extLst>
                <a:ext uri="{FF2B5EF4-FFF2-40B4-BE49-F238E27FC236}">
                  <a16:creationId xmlns:a16="http://schemas.microsoft.com/office/drawing/2014/main" id="{44B18220-261A-4F35-91DF-4D399F0DDB82}"/>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7" name="Oval 25">
              <a:extLst>
                <a:ext uri="{FF2B5EF4-FFF2-40B4-BE49-F238E27FC236}">
                  <a16:creationId xmlns:a16="http://schemas.microsoft.com/office/drawing/2014/main" id="{F5A1BE8B-9BFC-4F91-8DF5-F11C138203CD}"/>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126" name="Group 54">
            <a:extLst>
              <a:ext uri="{FF2B5EF4-FFF2-40B4-BE49-F238E27FC236}">
                <a16:creationId xmlns:a16="http://schemas.microsoft.com/office/drawing/2014/main" id="{328C3A7B-64D2-42F0-A4A2-1B5B396BF463}"/>
              </a:ext>
            </a:extLst>
          </p:cNvPr>
          <p:cNvGrpSpPr>
            <a:grpSpLocks/>
          </p:cNvGrpSpPr>
          <p:nvPr/>
        </p:nvGrpSpPr>
        <p:grpSpPr bwMode="auto">
          <a:xfrm>
            <a:off x="2692400" y="3506788"/>
            <a:ext cx="1149350" cy="381000"/>
            <a:chOff x="1696" y="2209"/>
            <a:chExt cx="724" cy="240"/>
          </a:xfrm>
        </p:grpSpPr>
        <p:sp>
          <p:nvSpPr>
            <p:cNvPr id="3099" name="Line 27">
              <a:extLst>
                <a:ext uri="{FF2B5EF4-FFF2-40B4-BE49-F238E27FC236}">
                  <a16:creationId xmlns:a16="http://schemas.microsoft.com/office/drawing/2014/main" id="{72ED07FE-9B66-4731-9CAE-9FCDD04C2797}"/>
                </a:ext>
              </a:extLst>
            </p:cNvPr>
            <p:cNvSpPr>
              <a:spLocks noChangeShapeType="1"/>
            </p:cNvSpPr>
            <p:nvPr/>
          </p:nvSpPr>
          <p:spPr bwMode="auto">
            <a:xfrm>
              <a:off x="1728" y="2323"/>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0" name="Line 28">
              <a:extLst>
                <a:ext uri="{FF2B5EF4-FFF2-40B4-BE49-F238E27FC236}">
                  <a16:creationId xmlns:a16="http://schemas.microsoft.com/office/drawing/2014/main" id="{C858B6A0-A50E-41D0-A648-98478BF4C506}"/>
                </a:ext>
              </a:extLst>
            </p:cNvPr>
            <p:cNvSpPr>
              <a:spLocks noChangeShapeType="1"/>
            </p:cNvSpPr>
            <p:nvPr/>
          </p:nvSpPr>
          <p:spPr bwMode="auto">
            <a:xfrm>
              <a:off x="2016"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1" name="Line 29">
              <a:extLst>
                <a:ext uri="{FF2B5EF4-FFF2-40B4-BE49-F238E27FC236}">
                  <a16:creationId xmlns:a16="http://schemas.microsoft.com/office/drawing/2014/main" id="{6E5D3852-9E3D-4DD8-A9BE-B723A404760E}"/>
                </a:ext>
              </a:extLst>
            </p:cNvPr>
            <p:cNvSpPr>
              <a:spLocks noChangeShapeType="1"/>
            </p:cNvSpPr>
            <p:nvPr/>
          </p:nvSpPr>
          <p:spPr bwMode="auto">
            <a:xfrm>
              <a:off x="2112" y="2209"/>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2" name="Line 30">
              <a:extLst>
                <a:ext uri="{FF2B5EF4-FFF2-40B4-BE49-F238E27FC236}">
                  <a16:creationId xmlns:a16="http://schemas.microsoft.com/office/drawing/2014/main" id="{DDB2B99D-A599-48A2-AB56-E05D45B15003}"/>
                </a:ext>
              </a:extLst>
            </p:cNvPr>
            <p:cNvSpPr>
              <a:spLocks noChangeShapeType="1"/>
            </p:cNvSpPr>
            <p:nvPr/>
          </p:nvSpPr>
          <p:spPr bwMode="auto">
            <a:xfrm>
              <a:off x="2112" y="2326"/>
              <a:ext cx="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3" name="Oval 31">
              <a:extLst>
                <a:ext uri="{FF2B5EF4-FFF2-40B4-BE49-F238E27FC236}">
                  <a16:creationId xmlns:a16="http://schemas.microsoft.com/office/drawing/2014/main" id="{BF813EAE-3038-4D9B-995C-DB9B59564AD0}"/>
                </a:ext>
              </a:extLst>
            </p:cNvPr>
            <p:cNvSpPr>
              <a:spLocks noChangeArrowheads="1"/>
            </p:cNvSpPr>
            <p:nvPr/>
          </p:nvSpPr>
          <p:spPr bwMode="auto">
            <a:xfrm rot="-16200000">
              <a:off x="2372" y="2295"/>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4" name="Oval 32">
              <a:extLst>
                <a:ext uri="{FF2B5EF4-FFF2-40B4-BE49-F238E27FC236}">
                  <a16:creationId xmlns:a16="http://schemas.microsoft.com/office/drawing/2014/main" id="{92A5DEF8-C8D7-4D2C-AFA4-1D108A6DEF59}"/>
                </a:ext>
              </a:extLst>
            </p:cNvPr>
            <p:cNvSpPr>
              <a:spLocks noChangeArrowheads="1"/>
            </p:cNvSpPr>
            <p:nvPr/>
          </p:nvSpPr>
          <p:spPr bwMode="auto">
            <a:xfrm rot="-16200000">
              <a:off x="1696" y="230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105" name="Text Box 33">
            <a:extLst>
              <a:ext uri="{FF2B5EF4-FFF2-40B4-BE49-F238E27FC236}">
                <a16:creationId xmlns:a16="http://schemas.microsoft.com/office/drawing/2014/main" id="{BF0F044D-A96B-44CE-9AA1-E4E4A0C4C8DC}"/>
              </a:ext>
            </a:extLst>
          </p:cNvPr>
          <p:cNvSpPr txBox="1">
            <a:spLocks noChangeArrowheads="1"/>
          </p:cNvSpPr>
          <p:nvPr/>
        </p:nvSpPr>
        <p:spPr bwMode="auto">
          <a:xfrm>
            <a:off x="990600" y="2516188"/>
            <a:ext cx="10810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resistor</a:t>
            </a:r>
          </a:p>
        </p:txBody>
      </p:sp>
      <p:sp>
        <p:nvSpPr>
          <p:cNvPr id="3106" name="Text Box 34">
            <a:extLst>
              <a:ext uri="{FF2B5EF4-FFF2-40B4-BE49-F238E27FC236}">
                <a16:creationId xmlns:a16="http://schemas.microsoft.com/office/drawing/2014/main" id="{1A1D6FDD-2797-4EA2-B8DC-77B8B02FD382}"/>
              </a:ext>
            </a:extLst>
          </p:cNvPr>
          <p:cNvSpPr txBox="1">
            <a:spLocks noChangeArrowheads="1"/>
          </p:cNvSpPr>
          <p:nvPr/>
        </p:nvSpPr>
        <p:spPr bwMode="auto">
          <a:xfrm>
            <a:off x="822325" y="3471863"/>
            <a:ext cx="12985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capacitor</a:t>
            </a:r>
          </a:p>
        </p:txBody>
      </p:sp>
      <p:sp>
        <p:nvSpPr>
          <p:cNvPr id="3107" name="Text Box 35">
            <a:extLst>
              <a:ext uri="{FF2B5EF4-FFF2-40B4-BE49-F238E27FC236}">
                <a16:creationId xmlns:a16="http://schemas.microsoft.com/office/drawing/2014/main" id="{4842E4B4-074C-45C1-8F30-626F86BFE303}"/>
              </a:ext>
            </a:extLst>
          </p:cNvPr>
          <p:cNvSpPr txBox="1">
            <a:spLocks noChangeArrowheads="1"/>
          </p:cNvSpPr>
          <p:nvPr/>
        </p:nvSpPr>
        <p:spPr bwMode="auto">
          <a:xfrm>
            <a:off x="822325" y="4538663"/>
            <a:ext cx="1198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inductor</a:t>
            </a:r>
          </a:p>
        </p:txBody>
      </p:sp>
      <p:sp>
        <p:nvSpPr>
          <p:cNvPr id="3108" name="Line 36">
            <a:extLst>
              <a:ext uri="{FF2B5EF4-FFF2-40B4-BE49-F238E27FC236}">
                <a16:creationId xmlns:a16="http://schemas.microsoft.com/office/drawing/2014/main" id="{138A9891-2D2C-4D8D-8078-EB9FBA47A485}"/>
              </a:ext>
            </a:extLst>
          </p:cNvPr>
          <p:cNvSpPr>
            <a:spLocks noChangeShapeType="1"/>
          </p:cNvSpPr>
          <p:nvPr/>
        </p:nvSpPr>
        <p:spPr bwMode="auto">
          <a:xfrm>
            <a:off x="2667000" y="1982788"/>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9" name="Line 37">
            <a:extLst>
              <a:ext uri="{FF2B5EF4-FFF2-40B4-BE49-F238E27FC236}">
                <a16:creationId xmlns:a16="http://schemas.microsoft.com/office/drawing/2014/main" id="{FC2CECCF-D283-4333-A5D1-025F50A31747}"/>
              </a:ext>
            </a:extLst>
          </p:cNvPr>
          <p:cNvSpPr>
            <a:spLocks noChangeShapeType="1"/>
          </p:cNvSpPr>
          <p:nvPr/>
        </p:nvSpPr>
        <p:spPr bwMode="auto">
          <a:xfrm>
            <a:off x="3810000" y="1982788"/>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0" name="Line 38">
            <a:extLst>
              <a:ext uri="{FF2B5EF4-FFF2-40B4-BE49-F238E27FC236}">
                <a16:creationId xmlns:a16="http://schemas.microsoft.com/office/drawing/2014/main" id="{B6C1FD02-61D5-44EA-B8E8-CD81E11C73C3}"/>
              </a:ext>
            </a:extLst>
          </p:cNvPr>
          <p:cNvSpPr>
            <a:spLocks noChangeShapeType="1"/>
          </p:cNvSpPr>
          <p:nvPr/>
        </p:nvSpPr>
        <p:spPr bwMode="auto">
          <a:xfrm>
            <a:off x="3429000" y="2211388"/>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1" name="Line 39">
            <a:extLst>
              <a:ext uri="{FF2B5EF4-FFF2-40B4-BE49-F238E27FC236}">
                <a16:creationId xmlns:a16="http://schemas.microsoft.com/office/drawing/2014/main" id="{724C8CF7-04C9-4F4E-ACD9-B22F5574D9F6}"/>
              </a:ext>
            </a:extLst>
          </p:cNvPr>
          <p:cNvSpPr>
            <a:spLocks noChangeShapeType="1"/>
          </p:cNvSpPr>
          <p:nvPr/>
        </p:nvSpPr>
        <p:spPr bwMode="auto">
          <a:xfrm flipH="1">
            <a:off x="2667000" y="2211388"/>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13" name="Line 41">
            <a:extLst>
              <a:ext uri="{FF2B5EF4-FFF2-40B4-BE49-F238E27FC236}">
                <a16:creationId xmlns:a16="http://schemas.microsoft.com/office/drawing/2014/main" id="{D7BF231D-E31F-4E51-ADF0-E5627231FA44}"/>
              </a:ext>
            </a:extLst>
          </p:cNvPr>
          <p:cNvSpPr>
            <a:spLocks noChangeShapeType="1"/>
          </p:cNvSpPr>
          <p:nvPr/>
        </p:nvSpPr>
        <p:spPr bwMode="auto">
          <a:xfrm>
            <a:off x="2209800" y="2592388"/>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115" name="Object 43">
            <a:extLst>
              <a:ext uri="{FF2B5EF4-FFF2-40B4-BE49-F238E27FC236}">
                <a16:creationId xmlns:a16="http://schemas.microsoft.com/office/drawing/2014/main" id="{994E3CC6-AE22-4917-8961-68476E328882}"/>
              </a:ext>
            </a:extLst>
          </p:cNvPr>
          <p:cNvGraphicFramePr>
            <a:graphicFrameLocks noChangeAspect="1"/>
          </p:cNvGraphicFramePr>
          <p:nvPr/>
        </p:nvGraphicFramePr>
        <p:xfrm>
          <a:off x="2971800" y="1371600"/>
          <a:ext cx="2743200" cy="547688"/>
        </p:xfrm>
        <a:graphic>
          <a:graphicData uri="http://schemas.openxmlformats.org/presentationml/2006/ole">
            <mc:AlternateContent xmlns:mc="http://schemas.openxmlformats.org/markup-compatibility/2006">
              <mc:Choice xmlns:v="urn:schemas-microsoft-com:vml" Requires="v">
                <p:oleObj spid="_x0000_s2062" name="Equation" r:id="rId4" imgW="1269720" imgH="253800" progId="Equation.DSMT4">
                  <p:embed/>
                </p:oleObj>
              </mc:Choice>
              <mc:Fallback>
                <p:oleObj name="Equation" r:id="rId4" imgW="1269720" imgH="253800" progId="Equation.DSMT4">
                  <p:embed/>
                  <p:pic>
                    <p:nvPicPr>
                      <p:cNvPr id="0" name="Object 4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0" y="1371600"/>
                        <a:ext cx="2743200"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16" name="Object 44">
            <a:extLst>
              <a:ext uri="{FF2B5EF4-FFF2-40B4-BE49-F238E27FC236}">
                <a16:creationId xmlns:a16="http://schemas.microsoft.com/office/drawing/2014/main" id="{F0C0B432-663F-4ACE-85EB-674C3B2A6EC3}"/>
              </a:ext>
            </a:extLst>
          </p:cNvPr>
          <p:cNvGraphicFramePr>
            <a:graphicFrameLocks noChangeAspect="1"/>
          </p:cNvGraphicFramePr>
          <p:nvPr/>
        </p:nvGraphicFramePr>
        <p:xfrm>
          <a:off x="609600" y="1600200"/>
          <a:ext cx="1917700" cy="1038225"/>
        </p:xfrm>
        <a:graphic>
          <a:graphicData uri="http://schemas.openxmlformats.org/presentationml/2006/ole">
            <mc:AlternateContent xmlns:mc="http://schemas.openxmlformats.org/markup-compatibility/2006">
              <mc:Choice xmlns:v="urn:schemas-microsoft-com:vml" Requires="v">
                <p:oleObj spid="_x0000_s2063" name="Equation" r:id="rId6" imgW="939600" imgH="507960" progId="Equation.DSMT4">
                  <p:embed/>
                </p:oleObj>
              </mc:Choice>
              <mc:Fallback>
                <p:oleObj name="Equation" r:id="rId6" imgW="939600" imgH="507960" progId="Equation.DSMT4">
                  <p:embed/>
                  <p:pic>
                    <p:nvPicPr>
                      <p:cNvPr id="0" name="Object 4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1600200"/>
                        <a:ext cx="1917700" cy="1038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17" name="Object 45">
            <a:extLst>
              <a:ext uri="{FF2B5EF4-FFF2-40B4-BE49-F238E27FC236}">
                <a16:creationId xmlns:a16="http://schemas.microsoft.com/office/drawing/2014/main" id="{3CA57127-BF88-4902-964D-30036CD24BA1}"/>
              </a:ext>
            </a:extLst>
          </p:cNvPr>
          <p:cNvGraphicFramePr>
            <a:graphicFrameLocks noChangeAspect="1"/>
          </p:cNvGraphicFramePr>
          <p:nvPr/>
        </p:nvGraphicFramePr>
        <p:xfrm>
          <a:off x="4572000" y="2438400"/>
          <a:ext cx="1325563" cy="517525"/>
        </p:xfrm>
        <a:graphic>
          <a:graphicData uri="http://schemas.openxmlformats.org/presentationml/2006/ole">
            <mc:AlternateContent xmlns:mc="http://schemas.openxmlformats.org/markup-compatibility/2006">
              <mc:Choice xmlns:v="urn:schemas-microsoft-com:vml" Requires="v">
                <p:oleObj spid="_x0000_s2064" name="Equation" r:id="rId8" imgW="583920" imgH="228600" progId="Equation.DSMT4">
                  <p:embed/>
                </p:oleObj>
              </mc:Choice>
              <mc:Fallback>
                <p:oleObj name="Equation" r:id="rId8" imgW="583920" imgH="228600" progId="Equation.DSMT4">
                  <p:embed/>
                  <p:pic>
                    <p:nvPicPr>
                      <p:cNvPr id="0" name="Object 4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2438400"/>
                        <a:ext cx="1325563"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18" name="Object 46">
            <a:extLst>
              <a:ext uri="{FF2B5EF4-FFF2-40B4-BE49-F238E27FC236}">
                <a16:creationId xmlns:a16="http://schemas.microsoft.com/office/drawing/2014/main" id="{60481BF4-BF43-49B2-9606-90C0BC6C744D}"/>
              </a:ext>
            </a:extLst>
          </p:cNvPr>
          <p:cNvGraphicFramePr>
            <a:graphicFrameLocks noChangeAspect="1"/>
          </p:cNvGraphicFramePr>
          <p:nvPr/>
        </p:nvGraphicFramePr>
        <p:xfrm>
          <a:off x="4495800" y="3200400"/>
          <a:ext cx="1447800" cy="815975"/>
        </p:xfrm>
        <a:graphic>
          <a:graphicData uri="http://schemas.openxmlformats.org/presentationml/2006/ole">
            <mc:AlternateContent xmlns:mc="http://schemas.openxmlformats.org/markup-compatibility/2006">
              <mc:Choice xmlns:v="urn:schemas-microsoft-com:vml" Requires="v">
                <p:oleObj spid="_x0000_s2065" name="Equation" r:id="rId10" imgW="698400" imgH="393480" progId="Equation.DSMT4">
                  <p:embed/>
                </p:oleObj>
              </mc:Choice>
              <mc:Fallback>
                <p:oleObj name="Equation" r:id="rId10" imgW="698400" imgH="393480" progId="Equation.DSMT4">
                  <p:embed/>
                  <p:pic>
                    <p:nvPicPr>
                      <p:cNvPr id="0" name="Object 4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95800" y="3200400"/>
                        <a:ext cx="1447800" cy="815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19" name="Object 47">
            <a:extLst>
              <a:ext uri="{FF2B5EF4-FFF2-40B4-BE49-F238E27FC236}">
                <a16:creationId xmlns:a16="http://schemas.microsoft.com/office/drawing/2014/main" id="{6005DE2B-3702-4697-989F-E470D8203C63}"/>
              </a:ext>
            </a:extLst>
          </p:cNvPr>
          <p:cNvGraphicFramePr>
            <a:graphicFrameLocks noChangeAspect="1"/>
          </p:cNvGraphicFramePr>
          <p:nvPr/>
        </p:nvGraphicFramePr>
        <p:xfrm>
          <a:off x="4495800" y="4343400"/>
          <a:ext cx="1524000" cy="434975"/>
        </p:xfrm>
        <a:graphic>
          <a:graphicData uri="http://schemas.openxmlformats.org/presentationml/2006/ole">
            <mc:AlternateContent xmlns:mc="http://schemas.openxmlformats.org/markup-compatibility/2006">
              <mc:Choice xmlns:v="urn:schemas-microsoft-com:vml" Requires="v">
                <p:oleObj spid="_x0000_s2066" name="Equation" r:id="rId12" imgW="799920" imgH="228600" progId="Equation.DSMT4">
                  <p:embed/>
                </p:oleObj>
              </mc:Choice>
              <mc:Fallback>
                <p:oleObj name="Equation" r:id="rId12" imgW="799920" imgH="228600" progId="Equation.DSMT4">
                  <p:embed/>
                  <p:pic>
                    <p:nvPicPr>
                      <p:cNvPr id="0" name="Object 4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95800" y="4343400"/>
                        <a:ext cx="1524000" cy="43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127" name="Group 55">
            <a:extLst>
              <a:ext uri="{FF2B5EF4-FFF2-40B4-BE49-F238E27FC236}">
                <a16:creationId xmlns:a16="http://schemas.microsoft.com/office/drawing/2014/main" id="{A65E80BD-18FC-48DF-A8B0-D348F17CA6D3}"/>
              </a:ext>
            </a:extLst>
          </p:cNvPr>
          <p:cNvGrpSpPr>
            <a:grpSpLocks/>
          </p:cNvGrpSpPr>
          <p:nvPr/>
        </p:nvGrpSpPr>
        <p:grpSpPr bwMode="auto">
          <a:xfrm>
            <a:off x="2597150" y="5486400"/>
            <a:ext cx="1341438" cy="304800"/>
            <a:chOff x="1636" y="3456"/>
            <a:chExt cx="845" cy="192"/>
          </a:xfrm>
        </p:grpSpPr>
        <p:sp>
          <p:nvSpPr>
            <p:cNvPr id="3120" name="Rectangle 48">
              <a:extLst>
                <a:ext uri="{FF2B5EF4-FFF2-40B4-BE49-F238E27FC236}">
                  <a16:creationId xmlns:a16="http://schemas.microsoft.com/office/drawing/2014/main" id="{B640A6E2-F76D-4435-BC2D-04F4472C1952}"/>
                </a:ext>
              </a:extLst>
            </p:cNvPr>
            <p:cNvSpPr>
              <a:spLocks noChangeArrowheads="1"/>
            </p:cNvSpPr>
            <p:nvPr/>
          </p:nvSpPr>
          <p:spPr bwMode="auto">
            <a:xfrm>
              <a:off x="1872" y="3456"/>
              <a:ext cx="384" cy="19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2" name="Line 50">
              <a:extLst>
                <a:ext uri="{FF2B5EF4-FFF2-40B4-BE49-F238E27FC236}">
                  <a16:creationId xmlns:a16="http://schemas.microsoft.com/office/drawing/2014/main" id="{90AC50CF-F42F-4DB2-AB24-E5592C2E37F9}"/>
                </a:ext>
              </a:extLst>
            </p:cNvPr>
            <p:cNvSpPr>
              <a:spLocks noChangeShapeType="1"/>
            </p:cNvSpPr>
            <p:nvPr/>
          </p:nvSpPr>
          <p:spPr bwMode="auto">
            <a:xfrm>
              <a:off x="2256"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3" name="Line 51">
              <a:extLst>
                <a:ext uri="{FF2B5EF4-FFF2-40B4-BE49-F238E27FC236}">
                  <a16:creationId xmlns:a16="http://schemas.microsoft.com/office/drawing/2014/main" id="{066F81E5-A7DA-46DE-933F-8CCD569915D4}"/>
                </a:ext>
              </a:extLst>
            </p:cNvPr>
            <p:cNvSpPr>
              <a:spLocks noChangeShapeType="1"/>
            </p:cNvSpPr>
            <p:nvPr/>
          </p:nvSpPr>
          <p:spPr bwMode="auto">
            <a:xfrm>
              <a:off x="1680" y="3552"/>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4" name="Oval 52">
              <a:extLst>
                <a:ext uri="{FF2B5EF4-FFF2-40B4-BE49-F238E27FC236}">
                  <a16:creationId xmlns:a16="http://schemas.microsoft.com/office/drawing/2014/main" id="{5D3A9682-B895-46CD-9631-93797D5039FC}"/>
                </a:ext>
              </a:extLst>
            </p:cNvPr>
            <p:cNvSpPr>
              <a:spLocks noChangeArrowheads="1"/>
            </p:cNvSpPr>
            <p:nvPr/>
          </p:nvSpPr>
          <p:spPr bwMode="auto">
            <a:xfrm rot="-16200000">
              <a:off x="2433" y="3526"/>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5" name="Oval 53">
              <a:extLst>
                <a:ext uri="{FF2B5EF4-FFF2-40B4-BE49-F238E27FC236}">
                  <a16:creationId xmlns:a16="http://schemas.microsoft.com/office/drawing/2014/main" id="{5FF56B2D-4716-402D-8779-DF73A105630F}"/>
                </a:ext>
              </a:extLst>
            </p:cNvPr>
            <p:cNvSpPr>
              <a:spLocks noChangeArrowheads="1"/>
            </p:cNvSpPr>
            <p:nvPr/>
          </p:nvSpPr>
          <p:spPr bwMode="auto">
            <a:xfrm rot="-16200000">
              <a:off x="1636" y="3527"/>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128" name="Text Box 56">
            <a:extLst>
              <a:ext uri="{FF2B5EF4-FFF2-40B4-BE49-F238E27FC236}">
                <a16:creationId xmlns:a16="http://schemas.microsoft.com/office/drawing/2014/main" id="{88F16D70-FF40-4320-B149-90A704240BA1}"/>
              </a:ext>
            </a:extLst>
          </p:cNvPr>
          <p:cNvSpPr txBox="1">
            <a:spLocks noChangeArrowheads="1"/>
          </p:cNvSpPr>
          <p:nvPr/>
        </p:nvSpPr>
        <p:spPr bwMode="auto">
          <a:xfrm>
            <a:off x="685800" y="5257800"/>
            <a:ext cx="15779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general</a:t>
            </a:r>
          </a:p>
          <a:p>
            <a:r>
              <a:rPr lang="en-US" altLang="en-US"/>
              <a:t> impedance</a:t>
            </a:r>
          </a:p>
        </p:txBody>
      </p:sp>
      <p:graphicFrame>
        <p:nvGraphicFramePr>
          <p:cNvPr id="3129" name="Object 57">
            <a:extLst>
              <a:ext uri="{FF2B5EF4-FFF2-40B4-BE49-F238E27FC236}">
                <a16:creationId xmlns:a16="http://schemas.microsoft.com/office/drawing/2014/main" id="{6A95E212-0FF7-4CDE-9863-CC5F8C32F71D}"/>
              </a:ext>
            </a:extLst>
          </p:cNvPr>
          <p:cNvGraphicFramePr>
            <a:graphicFrameLocks noChangeAspect="1"/>
          </p:cNvGraphicFramePr>
          <p:nvPr/>
        </p:nvGraphicFramePr>
        <p:xfrm>
          <a:off x="4495800" y="5257800"/>
          <a:ext cx="1676400" cy="523875"/>
        </p:xfrm>
        <a:graphic>
          <a:graphicData uri="http://schemas.openxmlformats.org/presentationml/2006/ole">
            <mc:AlternateContent xmlns:mc="http://schemas.openxmlformats.org/markup-compatibility/2006">
              <mc:Choice xmlns:v="urn:schemas-microsoft-com:vml" Requires="v">
                <p:oleObj spid="_x0000_s2067" name="Equation" r:id="rId14" imgW="812520" imgH="253800" progId="Equation.DSMT4">
                  <p:embed/>
                </p:oleObj>
              </mc:Choice>
              <mc:Fallback>
                <p:oleObj name="Equation" r:id="rId14" imgW="812520" imgH="253800" progId="Equation.DSMT4">
                  <p:embed/>
                  <p:pic>
                    <p:nvPicPr>
                      <p:cNvPr id="0" name="Object 5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95800" y="5257800"/>
                        <a:ext cx="1676400"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30" name="Text Box 58">
            <a:extLst>
              <a:ext uri="{FF2B5EF4-FFF2-40B4-BE49-F238E27FC236}">
                <a16:creationId xmlns:a16="http://schemas.microsoft.com/office/drawing/2014/main" id="{E2F78D45-2127-4415-86E9-4A14983C2047}"/>
              </a:ext>
            </a:extLst>
          </p:cNvPr>
          <p:cNvSpPr txBox="1">
            <a:spLocks noChangeArrowheads="1"/>
          </p:cNvSpPr>
          <p:nvPr/>
        </p:nvSpPr>
        <p:spPr bwMode="auto">
          <a:xfrm>
            <a:off x="1355725" y="422275"/>
            <a:ext cx="6076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alternating (harmonic) voltages and currents</a:t>
            </a:r>
          </a:p>
        </p:txBody>
      </p:sp>
      <p:grpSp>
        <p:nvGrpSpPr>
          <p:cNvPr id="3141" name="Group 69">
            <a:extLst>
              <a:ext uri="{FF2B5EF4-FFF2-40B4-BE49-F238E27FC236}">
                <a16:creationId xmlns:a16="http://schemas.microsoft.com/office/drawing/2014/main" id="{FFEB6A8E-1071-416A-A324-DC348D34945A}"/>
              </a:ext>
            </a:extLst>
          </p:cNvPr>
          <p:cNvGrpSpPr>
            <a:grpSpLocks/>
          </p:cNvGrpSpPr>
          <p:nvPr/>
        </p:nvGrpSpPr>
        <p:grpSpPr bwMode="auto">
          <a:xfrm>
            <a:off x="6858000" y="5257800"/>
            <a:ext cx="381000" cy="500063"/>
            <a:chOff x="4704" y="2016"/>
            <a:chExt cx="240" cy="315"/>
          </a:xfrm>
        </p:grpSpPr>
        <p:sp>
          <p:nvSpPr>
            <p:cNvPr id="3136" name="Oval 64">
              <a:extLst>
                <a:ext uri="{FF2B5EF4-FFF2-40B4-BE49-F238E27FC236}">
                  <a16:creationId xmlns:a16="http://schemas.microsoft.com/office/drawing/2014/main" id="{14826A86-312D-43AF-9D6D-CD73A0E4948D}"/>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2" name="Oval 60">
              <a:extLst>
                <a:ext uri="{FF2B5EF4-FFF2-40B4-BE49-F238E27FC236}">
                  <a16:creationId xmlns:a16="http://schemas.microsoft.com/office/drawing/2014/main" id="{888CEA3D-FC25-4301-BF7B-7A140088CE36}"/>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4" name="Rectangle 62">
              <a:extLst>
                <a:ext uri="{FF2B5EF4-FFF2-40B4-BE49-F238E27FC236}">
                  <a16:creationId xmlns:a16="http://schemas.microsoft.com/office/drawing/2014/main" id="{520F8383-A225-4F01-91D0-674BFB75726B}"/>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5" name="Line 63">
              <a:extLst>
                <a:ext uri="{FF2B5EF4-FFF2-40B4-BE49-F238E27FC236}">
                  <a16:creationId xmlns:a16="http://schemas.microsoft.com/office/drawing/2014/main" id="{CEA43443-8DDE-4EC2-A519-D3F001596EFA}"/>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142" name="Text Box 70">
            <a:extLst>
              <a:ext uri="{FF2B5EF4-FFF2-40B4-BE49-F238E27FC236}">
                <a16:creationId xmlns:a16="http://schemas.microsoft.com/office/drawing/2014/main" id="{D139371C-2E2F-4B33-9141-2BB45F4185D7}"/>
              </a:ext>
            </a:extLst>
          </p:cNvPr>
          <p:cNvSpPr txBox="1">
            <a:spLocks noChangeArrowheads="1"/>
          </p:cNvSpPr>
          <p:nvPr/>
        </p:nvSpPr>
        <p:spPr bwMode="auto">
          <a:xfrm>
            <a:off x="4022725" y="6137275"/>
            <a:ext cx="4492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electrical impedance Z = Z</a:t>
            </a:r>
            <a:r>
              <a:rPr lang="en-US" altLang="en-US" baseline="30000"/>
              <a:t>e</a:t>
            </a:r>
            <a:r>
              <a:rPr lang="en-US" altLang="en-US"/>
              <a:t> (ohms)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a:extLst>
              <a:ext uri="{FF2B5EF4-FFF2-40B4-BE49-F238E27FC236}">
                <a16:creationId xmlns:a16="http://schemas.microsoft.com/office/drawing/2014/main" id="{179D6E8E-A972-434B-AE35-223D85DE7196}"/>
              </a:ext>
            </a:extLst>
          </p:cNvPr>
          <p:cNvSpPr txBox="1">
            <a:spLocks noChangeArrowheads="1"/>
          </p:cNvSpPr>
          <p:nvPr/>
        </p:nvSpPr>
        <p:spPr bwMode="auto">
          <a:xfrm>
            <a:off x="1828800" y="457200"/>
            <a:ext cx="51641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1-D plane wave traveling wave in a fluid</a:t>
            </a:r>
          </a:p>
        </p:txBody>
      </p:sp>
      <p:grpSp>
        <p:nvGrpSpPr>
          <p:cNvPr id="9223" name="Group 7">
            <a:extLst>
              <a:ext uri="{FF2B5EF4-FFF2-40B4-BE49-F238E27FC236}">
                <a16:creationId xmlns:a16="http://schemas.microsoft.com/office/drawing/2014/main" id="{6EDAE036-BA3F-4142-8AE1-B6600E21F406}"/>
              </a:ext>
            </a:extLst>
          </p:cNvPr>
          <p:cNvGrpSpPr>
            <a:grpSpLocks/>
          </p:cNvGrpSpPr>
          <p:nvPr/>
        </p:nvGrpSpPr>
        <p:grpSpPr bwMode="auto">
          <a:xfrm>
            <a:off x="2209800" y="2209800"/>
            <a:ext cx="1066800" cy="1066800"/>
            <a:chOff x="1392" y="1392"/>
            <a:chExt cx="672" cy="672"/>
          </a:xfrm>
        </p:grpSpPr>
        <p:sp>
          <p:nvSpPr>
            <p:cNvPr id="9219" name="AutoShape 3">
              <a:extLst>
                <a:ext uri="{FF2B5EF4-FFF2-40B4-BE49-F238E27FC236}">
                  <a16:creationId xmlns:a16="http://schemas.microsoft.com/office/drawing/2014/main" id="{5339D645-88F8-4C7D-A7DF-17B893440C48}"/>
                </a:ext>
              </a:extLst>
            </p:cNvPr>
            <p:cNvSpPr>
              <a:spLocks noChangeArrowheads="1"/>
            </p:cNvSpPr>
            <p:nvPr/>
          </p:nvSpPr>
          <p:spPr bwMode="auto">
            <a:xfrm>
              <a:off x="1392" y="1392"/>
              <a:ext cx="672" cy="672"/>
            </a:xfrm>
            <a:prstGeom prst="cube">
              <a:avLst>
                <a:gd name="adj"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0" name="Line 4">
              <a:extLst>
                <a:ext uri="{FF2B5EF4-FFF2-40B4-BE49-F238E27FC236}">
                  <a16:creationId xmlns:a16="http://schemas.microsoft.com/office/drawing/2014/main" id="{6F0735F8-5352-4BE0-9B32-4565188ECADA}"/>
                </a:ext>
              </a:extLst>
            </p:cNvPr>
            <p:cNvSpPr>
              <a:spLocks noChangeShapeType="1"/>
            </p:cNvSpPr>
            <p:nvPr/>
          </p:nvSpPr>
          <p:spPr bwMode="auto">
            <a:xfrm>
              <a:off x="1584" y="1392"/>
              <a:ext cx="0" cy="52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1" name="Line 5">
              <a:extLst>
                <a:ext uri="{FF2B5EF4-FFF2-40B4-BE49-F238E27FC236}">
                  <a16:creationId xmlns:a16="http://schemas.microsoft.com/office/drawing/2014/main" id="{E0A42E5A-B3CE-48AF-89AC-4EFF94FF6F7A}"/>
                </a:ext>
              </a:extLst>
            </p:cNvPr>
            <p:cNvSpPr>
              <a:spLocks noChangeShapeType="1"/>
            </p:cNvSpPr>
            <p:nvPr/>
          </p:nvSpPr>
          <p:spPr bwMode="auto">
            <a:xfrm flipH="1">
              <a:off x="1584" y="1920"/>
              <a:ext cx="48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2" name="Line 6">
              <a:extLst>
                <a:ext uri="{FF2B5EF4-FFF2-40B4-BE49-F238E27FC236}">
                  <a16:creationId xmlns:a16="http://schemas.microsoft.com/office/drawing/2014/main" id="{8CCD46AF-5A61-4A23-96C6-2BCE81E97CA4}"/>
                </a:ext>
              </a:extLst>
            </p:cNvPr>
            <p:cNvSpPr>
              <a:spLocks noChangeShapeType="1"/>
            </p:cNvSpPr>
            <p:nvPr/>
          </p:nvSpPr>
          <p:spPr bwMode="auto">
            <a:xfrm flipH="1">
              <a:off x="1392" y="1920"/>
              <a:ext cx="192" cy="144"/>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224" name="Line 8">
            <a:extLst>
              <a:ext uri="{FF2B5EF4-FFF2-40B4-BE49-F238E27FC236}">
                <a16:creationId xmlns:a16="http://schemas.microsoft.com/office/drawing/2014/main" id="{0CB1FE32-89E4-4F9A-B732-B15EF79F1532}"/>
              </a:ext>
            </a:extLst>
          </p:cNvPr>
          <p:cNvSpPr>
            <a:spLocks noChangeShapeType="1"/>
          </p:cNvSpPr>
          <p:nvPr/>
        </p:nvSpPr>
        <p:spPr bwMode="auto">
          <a:xfrm flipH="1">
            <a:off x="3124200" y="26670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5" name="Line 9">
            <a:extLst>
              <a:ext uri="{FF2B5EF4-FFF2-40B4-BE49-F238E27FC236}">
                <a16:creationId xmlns:a16="http://schemas.microsoft.com/office/drawing/2014/main" id="{9E7DFF34-32AA-42B6-A7FD-8F33F17CF899}"/>
              </a:ext>
            </a:extLst>
          </p:cNvPr>
          <p:cNvSpPr>
            <a:spLocks noChangeShapeType="1"/>
          </p:cNvSpPr>
          <p:nvPr/>
        </p:nvSpPr>
        <p:spPr bwMode="auto">
          <a:xfrm>
            <a:off x="1905000" y="27432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6" name="Text Box 10">
            <a:extLst>
              <a:ext uri="{FF2B5EF4-FFF2-40B4-BE49-F238E27FC236}">
                <a16:creationId xmlns:a16="http://schemas.microsoft.com/office/drawing/2014/main" id="{E90BCAB3-C58C-4579-983A-95033618D967}"/>
              </a:ext>
            </a:extLst>
          </p:cNvPr>
          <p:cNvSpPr txBox="1">
            <a:spLocks noChangeArrowheads="1"/>
          </p:cNvSpPr>
          <p:nvPr/>
        </p:nvSpPr>
        <p:spPr bwMode="auto">
          <a:xfrm>
            <a:off x="1447800" y="24384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p</a:t>
            </a:r>
          </a:p>
        </p:txBody>
      </p:sp>
      <p:graphicFrame>
        <p:nvGraphicFramePr>
          <p:cNvPr id="9228" name="Object 12">
            <a:extLst>
              <a:ext uri="{FF2B5EF4-FFF2-40B4-BE49-F238E27FC236}">
                <a16:creationId xmlns:a16="http://schemas.microsoft.com/office/drawing/2014/main" id="{ACEB5BFE-D78C-4431-8348-7ADEACAE0DE5}"/>
              </a:ext>
            </a:extLst>
          </p:cNvPr>
          <p:cNvGraphicFramePr>
            <a:graphicFrameLocks noChangeAspect="1"/>
          </p:cNvGraphicFramePr>
          <p:nvPr/>
        </p:nvGraphicFramePr>
        <p:xfrm>
          <a:off x="3733800" y="2286000"/>
          <a:ext cx="1219200" cy="769938"/>
        </p:xfrm>
        <a:graphic>
          <a:graphicData uri="http://schemas.openxmlformats.org/presentationml/2006/ole">
            <mc:AlternateContent xmlns:mc="http://schemas.openxmlformats.org/markup-compatibility/2006">
              <mc:Choice xmlns:v="urn:schemas-microsoft-com:vml" Requires="v">
                <p:oleObj spid="_x0000_s3082" name="Equation" r:id="rId4" imgW="622080" imgH="393480" progId="Equation.DSMT4">
                  <p:embed/>
                </p:oleObj>
              </mc:Choice>
              <mc:Fallback>
                <p:oleObj name="Equation" r:id="rId4" imgW="622080" imgH="393480" progId="Equation.DSMT4">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2286000"/>
                        <a:ext cx="1219200" cy="769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9" name="Text Box 13">
            <a:extLst>
              <a:ext uri="{FF2B5EF4-FFF2-40B4-BE49-F238E27FC236}">
                <a16:creationId xmlns:a16="http://schemas.microsoft.com/office/drawing/2014/main" id="{964B332B-9EC8-4BA2-BA3C-146F0D231D67}"/>
              </a:ext>
            </a:extLst>
          </p:cNvPr>
          <p:cNvSpPr txBox="1">
            <a:spLocks noChangeArrowheads="1"/>
          </p:cNvSpPr>
          <p:nvPr/>
        </p:nvSpPr>
        <p:spPr bwMode="auto">
          <a:xfrm>
            <a:off x="2286000" y="32004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dx</a:t>
            </a:r>
          </a:p>
        </p:txBody>
      </p:sp>
      <p:sp>
        <p:nvSpPr>
          <p:cNvPr id="9230" name="Text Box 14">
            <a:extLst>
              <a:ext uri="{FF2B5EF4-FFF2-40B4-BE49-F238E27FC236}">
                <a16:creationId xmlns:a16="http://schemas.microsoft.com/office/drawing/2014/main" id="{80949950-3D6F-466F-A301-C49EA97B9579}"/>
              </a:ext>
            </a:extLst>
          </p:cNvPr>
          <p:cNvSpPr txBox="1">
            <a:spLocks noChangeArrowheads="1"/>
          </p:cNvSpPr>
          <p:nvPr/>
        </p:nvSpPr>
        <p:spPr bwMode="auto">
          <a:xfrm>
            <a:off x="3124200" y="2971800"/>
            <a:ext cx="471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dz</a:t>
            </a:r>
          </a:p>
        </p:txBody>
      </p:sp>
      <p:sp>
        <p:nvSpPr>
          <p:cNvPr id="9231" name="Text Box 15">
            <a:extLst>
              <a:ext uri="{FF2B5EF4-FFF2-40B4-BE49-F238E27FC236}">
                <a16:creationId xmlns:a16="http://schemas.microsoft.com/office/drawing/2014/main" id="{C97FE77B-F00E-4626-A50A-68F08944786B}"/>
              </a:ext>
            </a:extLst>
          </p:cNvPr>
          <p:cNvSpPr txBox="1">
            <a:spLocks noChangeArrowheads="1"/>
          </p:cNvSpPr>
          <p:nvPr/>
        </p:nvSpPr>
        <p:spPr bwMode="auto">
          <a:xfrm>
            <a:off x="3276600" y="2209800"/>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dy</a:t>
            </a:r>
          </a:p>
        </p:txBody>
      </p:sp>
      <p:graphicFrame>
        <p:nvGraphicFramePr>
          <p:cNvPr id="9232" name="Object 16">
            <a:extLst>
              <a:ext uri="{FF2B5EF4-FFF2-40B4-BE49-F238E27FC236}">
                <a16:creationId xmlns:a16="http://schemas.microsoft.com/office/drawing/2014/main" id="{7D4E7807-3E39-4345-8621-D7962F8DA402}"/>
              </a:ext>
            </a:extLst>
          </p:cNvPr>
          <p:cNvGraphicFramePr>
            <a:graphicFrameLocks noChangeAspect="1"/>
          </p:cNvGraphicFramePr>
          <p:nvPr/>
        </p:nvGraphicFramePr>
        <p:xfrm>
          <a:off x="2667000" y="3962400"/>
          <a:ext cx="5562600" cy="914400"/>
        </p:xfrm>
        <a:graphic>
          <a:graphicData uri="http://schemas.openxmlformats.org/presentationml/2006/ole">
            <mc:AlternateContent xmlns:mc="http://schemas.openxmlformats.org/markup-compatibility/2006">
              <mc:Choice xmlns:v="urn:schemas-microsoft-com:vml" Requires="v">
                <p:oleObj spid="_x0000_s3083" name="Equation" r:id="rId6" imgW="2628720" imgH="431640" progId="Equation.DSMT4">
                  <p:embed/>
                </p:oleObj>
              </mc:Choice>
              <mc:Fallback>
                <p:oleObj name="Equation" r:id="rId6" imgW="2628720" imgH="431640" progId="Equation.DSMT4">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3962400"/>
                        <a:ext cx="5562600"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34" name="Object 18">
            <a:extLst>
              <a:ext uri="{FF2B5EF4-FFF2-40B4-BE49-F238E27FC236}">
                <a16:creationId xmlns:a16="http://schemas.microsoft.com/office/drawing/2014/main" id="{46E3B808-5BAE-415B-BB54-A5B78BE6A524}"/>
              </a:ext>
            </a:extLst>
          </p:cNvPr>
          <p:cNvGraphicFramePr>
            <a:graphicFrameLocks noChangeAspect="1"/>
          </p:cNvGraphicFramePr>
          <p:nvPr/>
        </p:nvGraphicFramePr>
        <p:xfrm>
          <a:off x="3581400" y="5181600"/>
          <a:ext cx="1828800" cy="873125"/>
        </p:xfrm>
        <a:graphic>
          <a:graphicData uri="http://schemas.openxmlformats.org/presentationml/2006/ole">
            <mc:AlternateContent xmlns:mc="http://schemas.openxmlformats.org/markup-compatibility/2006">
              <mc:Choice xmlns:v="urn:schemas-microsoft-com:vml" Requires="v">
                <p:oleObj spid="_x0000_s3084" name="Equation" r:id="rId8" imgW="825480" imgH="393480" progId="Equation.DSMT4">
                  <p:embed/>
                </p:oleObj>
              </mc:Choice>
              <mc:Fallback>
                <p:oleObj name="Equation" r:id="rId8" imgW="825480" imgH="393480" progId="Equation.DSMT4">
                  <p:embed/>
                  <p:pic>
                    <p:nvPicPr>
                      <p:cNvPr id="0" name="Object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5181600"/>
                        <a:ext cx="1828800" cy="873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35" name="Text Box 19">
            <a:extLst>
              <a:ext uri="{FF2B5EF4-FFF2-40B4-BE49-F238E27FC236}">
                <a16:creationId xmlns:a16="http://schemas.microsoft.com/office/drawing/2014/main" id="{610FA45D-BFA0-478C-B461-541497263AD4}"/>
              </a:ext>
            </a:extLst>
          </p:cNvPr>
          <p:cNvSpPr txBox="1">
            <a:spLocks noChangeArrowheads="1"/>
          </p:cNvSpPr>
          <p:nvPr/>
        </p:nvSpPr>
        <p:spPr bwMode="auto">
          <a:xfrm>
            <a:off x="609600" y="5334000"/>
            <a:ext cx="2551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Equation of motion</a:t>
            </a:r>
          </a:p>
        </p:txBody>
      </p:sp>
      <p:sp>
        <p:nvSpPr>
          <p:cNvPr id="9236" name="Text Box 20">
            <a:extLst>
              <a:ext uri="{FF2B5EF4-FFF2-40B4-BE49-F238E27FC236}">
                <a16:creationId xmlns:a16="http://schemas.microsoft.com/office/drawing/2014/main" id="{42876DCC-FB7B-477E-87DE-8E56A2E2AE71}"/>
              </a:ext>
            </a:extLst>
          </p:cNvPr>
          <p:cNvSpPr txBox="1">
            <a:spLocks noChangeArrowheads="1"/>
          </p:cNvSpPr>
          <p:nvPr/>
        </p:nvSpPr>
        <p:spPr bwMode="auto">
          <a:xfrm>
            <a:off x="4724400" y="1143000"/>
            <a:ext cx="40386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p</a:t>
            </a:r>
            <a:r>
              <a:rPr lang="en-US" altLang="en-US"/>
              <a:t>(</a:t>
            </a:r>
            <a:r>
              <a:rPr lang="en-US" altLang="en-US" i="1"/>
              <a:t>x, t</a:t>
            </a:r>
            <a:r>
              <a:rPr lang="en-US" altLang="en-US"/>
              <a:t> )  … pressure in the fluid</a:t>
            </a:r>
          </a:p>
          <a:p>
            <a:r>
              <a:rPr lang="en-US" altLang="en-US"/>
              <a:t>        </a:t>
            </a:r>
            <a:r>
              <a:rPr lang="en-US" altLang="en-US">
                <a:latin typeface="Symbol" panose="05050102010706020507" pitchFamily="18" charset="2"/>
              </a:rPr>
              <a:t>r</a:t>
            </a:r>
            <a:r>
              <a:rPr lang="en-US" altLang="en-US"/>
              <a:t>  … fluid density</a:t>
            </a:r>
          </a:p>
          <a:p>
            <a:r>
              <a:rPr lang="en-US" altLang="en-US" i="1"/>
              <a:t>v</a:t>
            </a:r>
            <a:r>
              <a:rPr lang="en-US" altLang="en-US" i="1" baseline="-25000"/>
              <a:t>x</a:t>
            </a:r>
            <a:r>
              <a:rPr lang="en-US" altLang="en-US"/>
              <a:t> </a:t>
            </a:r>
            <a:r>
              <a:rPr lang="en-US" altLang="en-US" i="1"/>
              <a:t>(x, t</a:t>
            </a:r>
            <a:r>
              <a:rPr lang="en-US" altLang="en-US"/>
              <a:t>) … velocity</a:t>
            </a:r>
          </a:p>
        </p:txBody>
      </p:sp>
      <p:sp>
        <p:nvSpPr>
          <p:cNvPr id="9237" name="Line 21">
            <a:extLst>
              <a:ext uri="{FF2B5EF4-FFF2-40B4-BE49-F238E27FC236}">
                <a16:creationId xmlns:a16="http://schemas.microsoft.com/office/drawing/2014/main" id="{8B73FBFF-B0A4-46B0-83A3-179219A14B15}"/>
              </a:ext>
            </a:extLst>
          </p:cNvPr>
          <p:cNvSpPr>
            <a:spLocks noChangeShapeType="1"/>
          </p:cNvSpPr>
          <p:nvPr/>
        </p:nvSpPr>
        <p:spPr bwMode="auto">
          <a:xfrm>
            <a:off x="2743200" y="1828800"/>
            <a:ext cx="0" cy="457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8" name="Line 22">
            <a:extLst>
              <a:ext uri="{FF2B5EF4-FFF2-40B4-BE49-F238E27FC236}">
                <a16:creationId xmlns:a16="http://schemas.microsoft.com/office/drawing/2014/main" id="{BA4839E7-1031-4B5C-92DC-B1BF06B88E3C}"/>
              </a:ext>
            </a:extLst>
          </p:cNvPr>
          <p:cNvSpPr>
            <a:spLocks noChangeShapeType="1"/>
          </p:cNvSpPr>
          <p:nvPr/>
        </p:nvSpPr>
        <p:spPr bwMode="auto">
          <a:xfrm flipV="1">
            <a:off x="2743200" y="3200400"/>
            <a:ext cx="0" cy="533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9" name="Line 23">
            <a:extLst>
              <a:ext uri="{FF2B5EF4-FFF2-40B4-BE49-F238E27FC236}">
                <a16:creationId xmlns:a16="http://schemas.microsoft.com/office/drawing/2014/main" id="{6F97B973-D10A-445C-AF88-953E56E6A152}"/>
              </a:ext>
            </a:extLst>
          </p:cNvPr>
          <p:cNvSpPr>
            <a:spLocks noChangeShapeType="1"/>
          </p:cNvSpPr>
          <p:nvPr/>
        </p:nvSpPr>
        <p:spPr bwMode="auto">
          <a:xfrm flipV="1">
            <a:off x="2057400" y="2743200"/>
            <a:ext cx="609600" cy="457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0" name="Line 24">
            <a:extLst>
              <a:ext uri="{FF2B5EF4-FFF2-40B4-BE49-F238E27FC236}">
                <a16:creationId xmlns:a16="http://schemas.microsoft.com/office/drawing/2014/main" id="{8A42BB56-9837-4A91-BABB-2596C6B4D2C1}"/>
              </a:ext>
            </a:extLst>
          </p:cNvPr>
          <p:cNvSpPr>
            <a:spLocks noChangeShapeType="1"/>
          </p:cNvSpPr>
          <p:nvPr/>
        </p:nvSpPr>
        <p:spPr bwMode="auto">
          <a:xfrm flipH="1">
            <a:off x="2895600" y="1981200"/>
            <a:ext cx="457200" cy="3810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9241" name="Object 25">
            <a:extLst>
              <a:ext uri="{FF2B5EF4-FFF2-40B4-BE49-F238E27FC236}">
                <a16:creationId xmlns:a16="http://schemas.microsoft.com/office/drawing/2014/main" id="{1379D969-1F7D-475F-A961-D504B62E3D78}"/>
              </a:ext>
            </a:extLst>
          </p:cNvPr>
          <p:cNvGraphicFramePr>
            <a:graphicFrameLocks noChangeAspect="1"/>
          </p:cNvGraphicFramePr>
          <p:nvPr/>
        </p:nvGraphicFramePr>
        <p:xfrm>
          <a:off x="4267200" y="3276600"/>
          <a:ext cx="1778000" cy="684213"/>
        </p:xfrm>
        <a:graphic>
          <a:graphicData uri="http://schemas.openxmlformats.org/presentationml/2006/ole">
            <mc:AlternateContent xmlns:mc="http://schemas.openxmlformats.org/markup-compatibility/2006">
              <mc:Choice xmlns:v="urn:schemas-microsoft-com:vml" Requires="v">
                <p:oleObj spid="_x0000_s3085" name="Equation" r:id="rId10" imgW="660240" imgH="253800" progId="Equation.DSMT4">
                  <p:embed/>
                </p:oleObj>
              </mc:Choice>
              <mc:Fallback>
                <p:oleObj name="Equation" r:id="rId10" imgW="660240" imgH="253800" progId="Equation.DSMT4">
                  <p:embed/>
                  <p:pic>
                    <p:nvPicPr>
                      <p:cNvPr id="0" name="Object 2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67200" y="3276600"/>
                        <a:ext cx="1778000" cy="684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026">
            <a:extLst>
              <a:ext uri="{FF2B5EF4-FFF2-40B4-BE49-F238E27FC236}">
                <a16:creationId xmlns:a16="http://schemas.microsoft.com/office/drawing/2014/main" id="{229901A8-3E7C-4D9C-BCB7-3A13DB98CAB3}"/>
              </a:ext>
            </a:extLst>
          </p:cNvPr>
          <p:cNvSpPr txBox="1">
            <a:spLocks noChangeArrowheads="1"/>
          </p:cNvSpPr>
          <p:nvPr/>
        </p:nvSpPr>
        <p:spPr bwMode="auto">
          <a:xfrm>
            <a:off x="1155700" y="463550"/>
            <a:ext cx="27955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Constitutive equation</a:t>
            </a:r>
          </a:p>
        </p:txBody>
      </p:sp>
      <p:graphicFrame>
        <p:nvGraphicFramePr>
          <p:cNvPr id="22531" name="Object 1027">
            <a:extLst>
              <a:ext uri="{FF2B5EF4-FFF2-40B4-BE49-F238E27FC236}">
                <a16:creationId xmlns:a16="http://schemas.microsoft.com/office/drawing/2014/main" id="{E6DA68A9-D414-477E-B476-8B306661AD3D}"/>
              </a:ext>
            </a:extLst>
          </p:cNvPr>
          <p:cNvGraphicFramePr>
            <a:graphicFrameLocks noChangeAspect="1"/>
          </p:cNvGraphicFramePr>
          <p:nvPr/>
        </p:nvGraphicFramePr>
        <p:xfrm>
          <a:off x="1612900" y="996950"/>
          <a:ext cx="1524000" cy="787400"/>
        </p:xfrm>
        <a:graphic>
          <a:graphicData uri="http://schemas.openxmlformats.org/presentationml/2006/ole">
            <mc:AlternateContent xmlns:mc="http://schemas.openxmlformats.org/markup-compatibility/2006">
              <mc:Choice xmlns:v="urn:schemas-microsoft-com:vml" Requires="v">
                <p:oleObj spid="_x0000_s4110" name="Equation" r:id="rId4" imgW="761760" imgH="393480" progId="Equation.DSMT4">
                  <p:embed/>
                </p:oleObj>
              </mc:Choice>
              <mc:Fallback>
                <p:oleObj name="Equation" r:id="rId4" imgW="761760" imgH="393480" progId="Equation.DSMT4">
                  <p:embed/>
                  <p:pic>
                    <p:nvPicPr>
                      <p:cNvPr id="0" name="Object 10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2900" y="996950"/>
                        <a:ext cx="15240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2" name="Object 1028">
            <a:extLst>
              <a:ext uri="{FF2B5EF4-FFF2-40B4-BE49-F238E27FC236}">
                <a16:creationId xmlns:a16="http://schemas.microsoft.com/office/drawing/2014/main" id="{3F5B9416-1156-45CD-84A1-585E495F0DD9}"/>
              </a:ext>
            </a:extLst>
          </p:cNvPr>
          <p:cNvGraphicFramePr>
            <a:graphicFrameLocks noChangeAspect="1"/>
          </p:cNvGraphicFramePr>
          <p:nvPr/>
        </p:nvGraphicFramePr>
        <p:xfrm>
          <a:off x="4279900" y="1377950"/>
          <a:ext cx="439738" cy="609600"/>
        </p:xfrm>
        <a:graphic>
          <a:graphicData uri="http://schemas.openxmlformats.org/presentationml/2006/ole">
            <mc:AlternateContent xmlns:mc="http://schemas.openxmlformats.org/markup-compatibility/2006">
              <mc:Choice xmlns:v="urn:schemas-microsoft-com:vml" Requires="v">
                <p:oleObj spid="_x0000_s4111" name="Equation" r:id="rId6" imgW="164880" imgH="228600" progId="Equation.DSMT4">
                  <p:embed/>
                </p:oleObj>
              </mc:Choice>
              <mc:Fallback>
                <p:oleObj name="Equation" r:id="rId6" imgW="164880" imgH="228600" progId="Equation.DSMT4">
                  <p:embed/>
                  <p:pic>
                    <p:nvPicPr>
                      <p:cNvPr id="0" name="Object 10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79900" y="1377950"/>
                        <a:ext cx="439738"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3" name="Text Box 1029">
            <a:extLst>
              <a:ext uri="{FF2B5EF4-FFF2-40B4-BE49-F238E27FC236}">
                <a16:creationId xmlns:a16="http://schemas.microsoft.com/office/drawing/2014/main" id="{95990617-95E8-4333-86C0-74308F31F91F}"/>
              </a:ext>
            </a:extLst>
          </p:cNvPr>
          <p:cNvSpPr txBox="1">
            <a:spLocks noChangeArrowheads="1"/>
          </p:cNvSpPr>
          <p:nvPr/>
        </p:nvSpPr>
        <p:spPr bwMode="auto">
          <a:xfrm>
            <a:off x="4279900" y="844550"/>
            <a:ext cx="43195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K   … compressibility of the fluid</a:t>
            </a:r>
          </a:p>
        </p:txBody>
      </p:sp>
      <p:sp>
        <p:nvSpPr>
          <p:cNvPr id="22534" name="Text Box 1030">
            <a:extLst>
              <a:ext uri="{FF2B5EF4-FFF2-40B4-BE49-F238E27FC236}">
                <a16:creationId xmlns:a16="http://schemas.microsoft.com/office/drawing/2014/main" id="{AD2DDD6B-ED54-4824-9BDE-BE91CF7CA713}"/>
              </a:ext>
            </a:extLst>
          </p:cNvPr>
          <p:cNvSpPr txBox="1">
            <a:spLocks noChangeArrowheads="1"/>
          </p:cNvSpPr>
          <p:nvPr/>
        </p:nvSpPr>
        <p:spPr bwMode="auto">
          <a:xfrm>
            <a:off x="4797425" y="1419225"/>
            <a:ext cx="21701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displacement</a:t>
            </a:r>
          </a:p>
        </p:txBody>
      </p:sp>
      <p:graphicFrame>
        <p:nvGraphicFramePr>
          <p:cNvPr id="22535" name="Object 1031">
            <a:extLst>
              <a:ext uri="{FF2B5EF4-FFF2-40B4-BE49-F238E27FC236}">
                <a16:creationId xmlns:a16="http://schemas.microsoft.com/office/drawing/2014/main" id="{10F004B2-0E00-4FFB-AA52-6572968EA65D}"/>
              </a:ext>
            </a:extLst>
          </p:cNvPr>
          <p:cNvGraphicFramePr>
            <a:graphicFrameLocks noChangeAspect="1"/>
          </p:cNvGraphicFramePr>
          <p:nvPr/>
        </p:nvGraphicFramePr>
        <p:xfrm>
          <a:off x="2757488" y="3408363"/>
          <a:ext cx="2895600" cy="1743075"/>
        </p:xfrm>
        <a:graphic>
          <a:graphicData uri="http://schemas.openxmlformats.org/presentationml/2006/ole">
            <mc:AlternateContent xmlns:mc="http://schemas.openxmlformats.org/markup-compatibility/2006">
              <mc:Choice xmlns:v="urn:schemas-microsoft-com:vml" Requires="v">
                <p:oleObj spid="_x0000_s4112" name="Equation" r:id="rId8" imgW="1434960" imgH="863280" progId="Equation.DSMT4">
                  <p:embed/>
                </p:oleObj>
              </mc:Choice>
              <mc:Fallback>
                <p:oleObj name="Equation" r:id="rId8" imgW="1434960" imgH="863280" progId="Equation.DSMT4">
                  <p:embed/>
                  <p:pic>
                    <p:nvPicPr>
                      <p:cNvPr id="0" name="Object 103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57488" y="3408363"/>
                        <a:ext cx="2895600" cy="174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6" name="Object 1032">
            <a:extLst>
              <a:ext uri="{FF2B5EF4-FFF2-40B4-BE49-F238E27FC236}">
                <a16:creationId xmlns:a16="http://schemas.microsoft.com/office/drawing/2014/main" id="{56DBEB73-0A56-40C4-9862-94849457D891}"/>
              </a:ext>
            </a:extLst>
          </p:cNvPr>
          <p:cNvGraphicFramePr>
            <a:graphicFrameLocks noChangeAspect="1"/>
          </p:cNvGraphicFramePr>
          <p:nvPr/>
        </p:nvGraphicFramePr>
        <p:xfrm>
          <a:off x="2032000" y="5246688"/>
          <a:ext cx="2438400" cy="1036637"/>
        </p:xfrm>
        <a:graphic>
          <a:graphicData uri="http://schemas.openxmlformats.org/presentationml/2006/ole">
            <mc:AlternateContent xmlns:mc="http://schemas.openxmlformats.org/markup-compatibility/2006">
              <mc:Choice xmlns:v="urn:schemas-microsoft-com:vml" Requires="v">
                <p:oleObj spid="_x0000_s4113" name="Equation" r:id="rId10" imgW="1104840" imgH="469800" progId="Equation.DSMT4">
                  <p:embed/>
                </p:oleObj>
              </mc:Choice>
              <mc:Fallback>
                <p:oleObj name="Equation" r:id="rId10" imgW="1104840" imgH="469800" progId="Equation.DSMT4">
                  <p:embed/>
                  <p:pic>
                    <p:nvPicPr>
                      <p:cNvPr id="0" name="Object 103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32000" y="5246688"/>
                        <a:ext cx="2438400" cy="1036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7" name="Text Box 1033">
            <a:extLst>
              <a:ext uri="{FF2B5EF4-FFF2-40B4-BE49-F238E27FC236}">
                <a16:creationId xmlns:a16="http://schemas.microsoft.com/office/drawing/2014/main" id="{11502D2B-F9A1-4B49-B3CB-C4543B9E74D4}"/>
              </a:ext>
            </a:extLst>
          </p:cNvPr>
          <p:cNvSpPr txBox="1">
            <a:spLocks noChangeArrowheads="1"/>
          </p:cNvSpPr>
          <p:nvPr/>
        </p:nvSpPr>
        <p:spPr bwMode="auto">
          <a:xfrm>
            <a:off x="344488" y="5362575"/>
            <a:ext cx="14541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1-D wave </a:t>
            </a:r>
          </a:p>
          <a:p>
            <a:r>
              <a:rPr lang="en-US" altLang="en-US"/>
              <a:t>equation</a:t>
            </a:r>
          </a:p>
        </p:txBody>
      </p:sp>
      <p:graphicFrame>
        <p:nvGraphicFramePr>
          <p:cNvPr id="22538" name="Object 1034">
            <a:extLst>
              <a:ext uri="{FF2B5EF4-FFF2-40B4-BE49-F238E27FC236}">
                <a16:creationId xmlns:a16="http://schemas.microsoft.com/office/drawing/2014/main" id="{C9AE6862-E0EF-4588-A0D1-C742E0C19063}"/>
              </a:ext>
            </a:extLst>
          </p:cNvPr>
          <p:cNvGraphicFramePr>
            <a:graphicFrameLocks noChangeAspect="1"/>
          </p:cNvGraphicFramePr>
          <p:nvPr/>
        </p:nvGraphicFramePr>
        <p:xfrm>
          <a:off x="4978400" y="5124450"/>
          <a:ext cx="1295400" cy="998538"/>
        </p:xfrm>
        <a:graphic>
          <a:graphicData uri="http://schemas.openxmlformats.org/presentationml/2006/ole">
            <mc:AlternateContent xmlns:mc="http://schemas.openxmlformats.org/markup-compatibility/2006">
              <mc:Choice xmlns:v="urn:schemas-microsoft-com:vml" Requires="v">
                <p:oleObj spid="_x0000_s4114" name="Equation" r:id="rId12" imgW="609480" imgH="469800" progId="Equation.DSMT4">
                  <p:embed/>
                </p:oleObj>
              </mc:Choice>
              <mc:Fallback>
                <p:oleObj name="Equation" r:id="rId12" imgW="609480" imgH="469800" progId="Equation.DSMT4">
                  <p:embed/>
                  <p:pic>
                    <p:nvPicPr>
                      <p:cNvPr id="0" name="Object 103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78400" y="5124450"/>
                        <a:ext cx="1295400" cy="998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9" name="Text Box 1035">
            <a:extLst>
              <a:ext uri="{FF2B5EF4-FFF2-40B4-BE49-F238E27FC236}">
                <a16:creationId xmlns:a16="http://schemas.microsoft.com/office/drawing/2014/main" id="{3D080901-7A58-4E21-911B-1560C359A4D3}"/>
              </a:ext>
            </a:extLst>
          </p:cNvPr>
          <p:cNvSpPr txBox="1">
            <a:spLocks noChangeArrowheads="1"/>
          </p:cNvSpPr>
          <p:nvPr/>
        </p:nvSpPr>
        <p:spPr bwMode="auto">
          <a:xfrm>
            <a:off x="6373813" y="5365750"/>
            <a:ext cx="2357437"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wave speed in the</a:t>
            </a:r>
          </a:p>
          <a:p>
            <a:r>
              <a:rPr lang="en-US" altLang="en-US"/>
              <a:t>fluid</a:t>
            </a:r>
          </a:p>
        </p:txBody>
      </p:sp>
      <p:sp>
        <p:nvSpPr>
          <p:cNvPr id="22540" name="AutoShape 1036">
            <a:extLst>
              <a:ext uri="{FF2B5EF4-FFF2-40B4-BE49-F238E27FC236}">
                <a16:creationId xmlns:a16="http://schemas.microsoft.com/office/drawing/2014/main" id="{F673F24E-AF6F-4837-8B9C-D3007543FCC8}"/>
              </a:ext>
            </a:extLst>
          </p:cNvPr>
          <p:cNvSpPr>
            <a:spLocks noChangeArrowheads="1"/>
          </p:cNvSpPr>
          <p:nvPr/>
        </p:nvSpPr>
        <p:spPr bwMode="auto">
          <a:xfrm>
            <a:off x="838200" y="2590800"/>
            <a:ext cx="762000" cy="762000"/>
          </a:xfrm>
          <a:prstGeom prst="cube">
            <a:avLst>
              <a:gd name="adj"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1" name="AutoShape 1037">
            <a:extLst>
              <a:ext uri="{FF2B5EF4-FFF2-40B4-BE49-F238E27FC236}">
                <a16:creationId xmlns:a16="http://schemas.microsoft.com/office/drawing/2014/main" id="{D86A9FB2-6B49-49A7-987B-2E935BEFE99E}"/>
              </a:ext>
            </a:extLst>
          </p:cNvPr>
          <p:cNvSpPr>
            <a:spLocks noChangeArrowheads="1"/>
          </p:cNvSpPr>
          <p:nvPr/>
        </p:nvSpPr>
        <p:spPr bwMode="auto">
          <a:xfrm>
            <a:off x="838200" y="2590800"/>
            <a:ext cx="889000" cy="762000"/>
          </a:xfrm>
          <a:prstGeom prst="cube">
            <a:avLst>
              <a:gd name="adj" fmla="val 25000"/>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2" name="Line 1038">
            <a:extLst>
              <a:ext uri="{FF2B5EF4-FFF2-40B4-BE49-F238E27FC236}">
                <a16:creationId xmlns:a16="http://schemas.microsoft.com/office/drawing/2014/main" id="{6F7E285D-83F7-4943-88F0-848EBCDB529A}"/>
              </a:ext>
            </a:extLst>
          </p:cNvPr>
          <p:cNvSpPr>
            <a:spLocks noChangeShapeType="1"/>
          </p:cNvSpPr>
          <p:nvPr/>
        </p:nvSpPr>
        <p:spPr bwMode="auto">
          <a:xfrm flipV="1">
            <a:off x="1422400" y="23368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3" name="Line 1039">
            <a:extLst>
              <a:ext uri="{FF2B5EF4-FFF2-40B4-BE49-F238E27FC236}">
                <a16:creationId xmlns:a16="http://schemas.microsoft.com/office/drawing/2014/main" id="{A19F21CC-7BD6-496A-B6D4-9FBE92DACBA5}"/>
              </a:ext>
            </a:extLst>
          </p:cNvPr>
          <p:cNvSpPr>
            <a:spLocks noChangeShapeType="1"/>
          </p:cNvSpPr>
          <p:nvPr/>
        </p:nvSpPr>
        <p:spPr bwMode="auto">
          <a:xfrm flipV="1">
            <a:off x="1536700" y="2338388"/>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4" name="Line 1040">
            <a:extLst>
              <a:ext uri="{FF2B5EF4-FFF2-40B4-BE49-F238E27FC236}">
                <a16:creationId xmlns:a16="http://schemas.microsoft.com/office/drawing/2014/main" id="{7792FC7E-FB59-4F5C-AF7A-B1B3559894E1}"/>
              </a:ext>
            </a:extLst>
          </p:cNvPr>
          <p:cNvSpPr>
            <a:spLocks noChangeShapeType="1"/>
          </p:cNvSpPr>
          <p:nvPr/>
        </p:nvSpPr>
        <p:spPr bwMode="auto">
          <a:xfrm>
            <a:off x="1130300" y="2362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5" name="Text Box 1041">
            <a:extLst>
              <a:ext uri="{FF2B5EF4-FFF2-40B4-BE49-F238E27FC236}">
                <a16:creationId xmlns:a16="http://schemas.microsoft.com/office/drawing/2014/main" id="{6D0F80E2-2EBF-47F3-9573-2AC1D56A2F7A}"/>
              </a:ext>
            </a:extLst>
          </p:cNvPr>
          <p:cNvSpPr txBox="1">
            <a:spLocks noChangeArrowheads="1"/>
          </p:cNvSpPr>
          <p:nvPr/>
        </p:nvSpPr>
        <p:spPr bwMode="auto">
          <a:xfrm>
            <a:off x="898525" y="3317875"/>
            <a:ext cx="4889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dx</a:t>
            </a:r>
          </a:p>
        </p:txBody>
      </p:sp>
      <p:sp>
        <p:nvSpPr>
          <p:cNvPr id="22546" name="Line 1042">
            <a:extLst>
              <a:ext uri="{FF2B5EF4-FFF2-40B4-BE49-F238E27FC236}">
                <a16:creationId xmlns:a16="http://schemas.microsoft.com/office/drawing/2014/main" id="{C9F0182D-905F-45FC-A5DA-15F06242CE70}"/>
              </a:ext>
            </a:extLst>
          </p:cNvPr>
          <p:cNvSpPr>
            <a:spLocks noChangeShapeType="1"/>
          </p:cNvSpPr>
          <p:nvPr/>
        </p:nvSpPr>
        <p:spPr bwMode="auto">
          <a:xfrm flipH="1">
            <a:off x="1524000" y="23622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7" name="Text Box 1043">
            <a:extLst>
              <a:ext uri="{FF2B5EF4-FFF2-40B4-BE49-F238E27FC236}">
                <a16:creationId xmlns:a16="http://schemas.microsoft.com/office/drawing/2014/main" id="{95CF1850-F2A8-4982-9E48-6B4BD36BD3F9}"/>
              </a:ext>
            </a:extLst>
          </p:cNvPr>
          <p:cNvSpPr txBox="1">
            <a:spLocks noChangeArrowheads="1"/>
          </p:cNvSpPr>
          <p:nvPr/>
        </p:nvSpPr>
        <p:spPr bwMode="auto">
          <a:xfrm>
            <a:off x="554038" y="1995488"/>
            <a:ext cx="590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du</a:t>
            </a:r>
            <a:r>
              <a:rPr lang="en-US" altLang="en-US" baseline="-25000"/>
              <a:t>x</a:t>
            </a:r>
            <a:endParaRPr lang="en-US" altLang="en-US"/>
          </a:p>
        </p:txBody>
      </p:sp>
      <p:graphicFrame>
        <p:nvGraphicFramePr>
          <p:cNvPr id="22548" name="Object 1044">
            <a:extLst>
              <a:ext uri="{FF2B5EF4-FFF2-40B4-BE49-F238E27FC236}">
                <a16:creationId xmlns:a16="http://schemas.microsoft.com/office/drawing/2014/main" id="{448682F0-A588-47EE-89C9-63794679EF50}"/>
              </a:ext>
            </a:extLst>
          </p:cNvPr>
          <p:cNvGraphicFramePr>
            <a:graphicFrameLocks noChangeAspect="1"/>
          </p:cNvGraphicFramePr>
          <p:nvPr/>
        </p:nvGraphicFramePr>
        <p:xfrm>
          <a:off x="2133600" y="2336800"/>
          <a:ext cx="1295400" cy="766763"/>
        </p:xfrm>
        <a:graphic>
          <a:graphicData uri="http://schemas.openxmlformats.org/presentationml/2006/ole">
            <mc:AlternateContent xmlns:mc="http://schemas.openxmlformats.org/markup-compatibility/2006">
              <mc:Choice xmlns:v="urn:schemas-microsoft-com:vml" Requires="v">
                <p:oleObj spid="_x0000_s4115" name="Equation" r:id="rId14" imgW="622080" imgH="368280" progId="Equation.DSMT4">
                  <p:embed/>
                </p:oleObj>
              </mc:Choice>
              <mc:Fallback>
                <p:oleObj name="Equation" r:id="rId14" imgW="622080" imgH="368280" progId="Equation.DSMT4">
                  <p:embed/>
                  <p:pic>
                    <p:nvPicPr>
                      <p:cNvPr id="0" name="Object 104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33600" y="2336800"/>
                        <a:ext cx="1295400" cy="766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9" name="Text Box 1045">
            <a:extLst>
              <a:ext uri="{FF2B5EF4-FFF2-40B4-BE49-F238E27FC236}">
                <a16:creationId xmlns:a16="http://schemas.microsoft.com/office/drawing/2014/main" id="{769490B0-E6B6-4535-BF20-92243A03D751}"/>
              </a:ext>
            </a:extLst>
          </p:cNvPr>
          <p:cNvSpPr txBox="1">
            <a:spLocks noChangeArrowheads="1"/>
          </p:cNvSpPr>
          <p:nvPr/>
        </p:nvSpPr>
        <p:spPr bwMode="auto">
          <a:xfrm>
            <a:off x="3427413" y="2503488"/>
            <a:ext cx="3616696"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 relative change in volume</a:t>
            </a:r>
          </a:p>
          <a:p>
            <a:r>
              <a:rPr lang="en-US" altLang="en-US" dirty="0"/>
              <a:t> (volumetric strain)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026">
            <a:extLst>
              <a:ext uri="{FF2B5EF4-FFF2-40B4-BE49-F238E27FC236}">
                <a16:creationId xmlns:a16="http://schemas.microsoft.com/office/drawing/2014/main" id="{FAC38398-64A4-4FED-88B9-A69A8DEFE7BC}"/>
              </a:ext>
            </a:extLst>
          </p:cNvPr>
          <p:cNvSpPr txBox="1">
            <a:spLocks noChangeArrowheads="1"/>
          </p:cNvSpPr>
          <p:nvPr/>
        </p:nvSpPr>
        <p:spPr bwMode="auto">
          <a:xfrm>
            <a:off x="1050925" y="422275"/>
            <a:ext cx="32893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1-D plane wave solutions</a:t>
            </a:r>
          </a:p>
        </p:txBody>
      </p:sp>
      <p:graphicFrame>
        <p:nvGraphicFramePr>
          <p:cNvPr id="23555" name="Object 1027">
            <a:extLst>
              <a:ext uri="{FF2B5EF4-FFF2-40B4-BE49-F238E27FC236}">
                <a16:creationId xmlns:a16="http://schemas.microsoft.com/office/drawing/2014/main" id="{BE61C1EF-44C8-4C26-BC12-65E633B73271}"/>
              </a:ext>
            </a:extLst>
          </p:cNvPr>
          <p:cNvGraphicFramePr>
            <a:graphicFrameLocks noChangeAspect="1"/>
          </p:cNvGraphicFramePr>
          <p:nvPr/>
        </p:nvGraphicFramePr>
        <p:xfrm>
          <a:off x="457200" y="990600"/>
          <a:ext cx="3886200" cy="581025"/>
        </p:xfrm>
        <a:graphic>
          <a:graphicData uri="http://schemas.openxmlformats.org/presentationml/2006/ole">
            <mc:AlternateContent xmlns:mc="http://schemas.openxmlformats.org/markup-compatibility/2006">
              <mc:Choice xmlns:v="urn:schemas-microsoft-com:vml" Requires="v">
                <p:oleObj spid="_x0000_s5126" name="Equation" r:id="rId4" imgW="1866600" imgH="279360" progId="Equation.DSMT4">
                  <p:embed/>
                </p:oleObj>
              </mc:Choice>
              <mc:Fallback>
                <p:oleObj name="Equation" r:id="rId4" imgW="1866600" imgH="279360" progId="Equation.DSMT4">
                  <p:embed/>
                  <p:pic>
                    <p:nvPicPr>
                      <p:cNvPr id="0" name="Object 10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990600"/>
                        <a:ext cx="3886200"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6" name="Line 1028">
            <a:extLst>
              <a:ext uri="{FF2B5EF4-FFF2-40B4-BE49-F238E27FC236}">
                <a16:creationId xmlns:a16="http://schemas.microsoft.com/office/drawing/2014/main" id="{C1C4014F-9FEA-4654-AF03-28B50E476AEE}"/>
              </a:ext>
            </a:extLst>
          </p:cNvPr>
          <p:cNvSpPr>
            <a:spLocks noChangeShapeType="1"/>
          </p:cNvSpPr>
          <p:nvPr/>
        </p:nvSpPr>
        <p:spPr bwMode="auto">
          <a:xfrm>
            <a:off x="3733800" y="2438400"/>
            <a:ext cx="441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7" name="Freeform 1029">
            <a:extLst>
              <a:ext uri="{FF2B5EF4-FFF2-40B4-BE49-F238E27FC236}">
                <a16:creationId xmlns:a16="http://schemas.microsoft.com/office/drawing/2014/main" id="{A918E619-7843-4772-9C52-FF0D768A0623}"/>
              </a:ext>
            </a:extLst>
          </p:cNvPr>
          <p:cNvSpPr>
            <a:spLocks/>
          </p:cNvSpPr>
          <p:nvPr/>
        </p:nvSpPr>
        <p:spPr bwMode="auto">
          <a:xfrm>
            <a:off x="4038600" y="1752600"/>
            <a:ext cx="941388" cy="1228725"/>
          </a:xfrm>
          <a:custGeom>
            <a:avLst/>
            <a:gdLst>
              <a:gd name="T0" fmla="*/ 0 w 593"/>
              <a:gd name="T1" fmla="*/ 421 h 774"/>
              <a:gd name="T2" fmla="*/ 78 w 593"/>
              <a:gd name="T3" fmla="*/ 378 h 774"/>
              <a:gd name="T4" fmla="*/ 164 w 593"/>
              <a:gd name="T5" fmla="*/ 137 h 774"/>
              <a:gd name="T6" fmla="*/ 207 w 593"/>
              <a:gd name="T7" fmla="*/ 0 h 774"/>
              <a:gd name="T8" fmla="*/ 250 w 593"/>
              <a:gd name="T9" fmla="*/ 86 h 774"/>
              <a:gd name="T10" fmla="*/ 301 w 593"/>
              <a:gd name="T11" fmla="*/ 378 h 774"/>
              <a:gd name="T12" fmla="*/ 344 w 593"/>
              <a:gd name="T13" fmla="*/ 688 h 774"/>
              <a:gd name="T14" fmla="*/ 396 w 593"/>
              <a:gd name="T15" fmla="*/ 774 h 774"/>
              <a:gd name="T16" fmla="*/ 456 w 593"/>
              <a:gd name="T17" fmla="*/ 679 h 774"/>
              <a:gd name="T18" fmla="*/ 490 w 593"/>
              <a:gd name="T19" fmla="*/ 559 h 774"/>
              <a:gd name="T20" fmla="*/ 516 w 593"/>
              <a:gd name="T21" fmla="*/ 455 h 774"/>
              <a:gd name="T22" fmla="*/ 568 w 593"/>
              <a:gd name="T23" fmla="*/ 430 h 774"/>
              <a:gd name="T24" fmla="*/ 593 w 593"/>
              <a:gd name="T25" fmla="*/ 438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3" h="774">
                <a:moveTo>
                  <a:pt x="0" y="421"/>
                </a:moveTo>
                <a:cubicBezTo>
                  <a:pt x="30" y="411"/>
                  <a:pt x="55" y="400"/>
                  <a:pt x="78" y="378"/>
                </a:cubicBezTo>
                <a:cubicBezTo>
                  <a:pt x="116" y="301"/>
                  <a:pt x="146" y="222"/>
                  <a:pt x="164" y="137"/>
                </a:cubicBezTo>
                <a:cubicBezTo>
                  <a:pt x="174" y="91"/>
                  <a:pt x="172" y="33"/>
                  <a:pt x="207" y="0"/>
                </a:cubicBezTo>
                <a:cubicBezTo>
                  <a:pt x="247" y="13"/>
                  <a:pt x="243" y="47"/>
                  <a:pt x="250" y="86"/>
                </a:cubicBezTo>
                <a:cubicBezTo>
                  <a:pt x="267" y="183"/>
                  <a:pt x="272" y="284"/>
                  <a:pt x="301" y="378"/>
                </a:cubicBezTo>
                <a:cubicBezTo>
                  <a:pt x="309" y="482"/>
                  <a:pt x="319" y="587"/>
                  <a:pt x="344" y="688"/>
                </a:cubicBezTo>
                <a:cubicBezTo>
                  <a:pt x="353" y="725"/>
                  <a:pt x="359" y="761"/>
                  <a:pt x="396" y="774"/>
                </a:cubicBezTo>
                <a:cubicBezTo>
                  <a:pt x="443" y="758"/>
                  <a:pt x="442" y="722"/>
                  <a:pt x="456" y="679"/>
                </a:cubicBezTo>
                <a:cubicBezTo>
                  <a:pt x="469" y="639"/>
                  <a:pt x="480" y="599"/>
                  <a:pt x="490" y="559"/>
                </a:cubicBezTo>
                <a:cubicBezTo>
                  <a:pt x="496" y="535"/>
                  <a:pt x="501" y="477"/>
                  <a:pt x="516" y="455"/>
                </a:cubicBezTo>
                <a:cubicBezTo>
                  <a:pt x="526" y="440"/>
                  <a:pt x="553" y="435"/>
                  <a:pt x="568" y="430"/>
                </a:cubicBezTo>
                <a:cubicBezTo>
                  <a:pt x="576" y="433"/>
                  <a:pt x="593" y="438"/>
                  <a:pt x="593" y="438"/>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8" name="Freeform 1030">
            <a:extLst>
              <a:ext uri="{FF2B5EF4-FFF2-40B4-BE49-F238E27FC236}">
                <a16:creationId xmlns:a16="http://schemas.microsoft.com/office/drawing/2014/main" id="{B784BD24-E273-4C36-A0B1-04AC1372E591}"/>
              </a:ext>
            </a:extLst>
          </p:cNvPr>
          <p:cNvSpPr>
            <a:spLocks/>
          </p:cNvSpPr>
          <p:nvPr/>
        </p:nvSpPr>
        <p:spPr bwMode="auto">
          <a:xfrm flipH="1">
            <a:off x="6096000" y="1752600"/>
            <a:ext cx="941388" cy="1228725"/>
          </a:xfrm>
          <a:custGeom>
            <a:avLst/>
            <a:gdLst>
              <a:gd name="T0" fmla="*/ 0 w 593"/>
              <a:gd name="T1" fmla="*/ 421 h 774"/>
              <a:gd name="T2" fmla="*/ 78 w 593"/>
              <a:gd name="T3" fmla="*/ 378 h 774"/>
              <a:gd name="T4" fmla="*/ 164 w 593"/>
              <a:gd name="T5" fmla="*/ 137 h 774"/>
              <a:gd name="T6" fmla="*/ 207 w 593"/>
              <a:gd name="T7" fmla="*/ 0 h 774"/>
              <a:gd name="T8" fmla="*/ 250 w 593"/>
              <a:gd name="T9" fmla="*/ 86 h 774"/>
              <a:gd name="T10" fmla="*/ 301 w 593"/>
              <a:gd name="T11" fmla="*/ 378 h 774"/>
              <a:gd name="T12" fmla="*/ 344 w 593"/>
              <a:gd name="T13" fmla="*/ 688 h 774"/>
              <a:gd name="T14" fmla="*/ 396 w 593"/>
              <a:gd name="T15" fmla="*/ 774 h 774"/>
              <a:gd name="T16" fmla="*/ 456 w 593"/>
              <a:gd name="T17" fmla="*/ 679 h 774"/>
              <a:gd name="T18" fmla="*/ 490 w 593"/>
              <a:gd name="T19" fmla="*/ 559 h 774"/>
              <a:gd name="T20" fmla="*/ 516 w 593"/>
              <a:gd name="T21" fmla="*/ 455 h 774"/>
              <a:gd name="T22" fmla="*/ 568 w 593"/>
              <a:gd name="T23" fmla="*/ 430 h 774"/>
              <a:gd name="T24" fmla="*/ 593 w 593"/>
              <a:gd name="T25" fmla="*/ 438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3" h="774">
                <a:moveTo>
                  <a:pt x="0" y="421"/>
                </a:moveTo>
                <a:cubicBezTo>
                  <a:pt x="30" y="411"/>
                  <a:pt x="55" y="400"/>
                  <a:pt x="78" y="378"/>
                </a:cubicBezTo>
                <a:cubicBezTo>
                  <a:pt x="116" y="301"/>
                  <a:pt x="146" y="222"/>
                  <a:pt x="164" y="137"/>
                </a:cubicBezTo>
                <a:cubicBezTo>
                  <a:pt x="174" y="91"/>
                  <a:pt x="172" y="33"/>
                  <a:pt x="207" y="0"/>
                </a:cubicBezTo>
                <a:cubicBezTo>
                  <a:pt x="247" y="13"/>
                  <a:pt x="243" y="47"/>
                  <a:pt x="250" y="86"/>
                </a:cubicBezTo>
                <a:cubicBezTo>
                  <a:pt x="267" y="183"/>
                  <a:pt x="272" y="284"/>
                  <a:pt x="301" y="378"/>
                </a:cubicBezTo>
                <a:cubicBezTo>
                  <a:pt x="309" y="482"/>
                  <a:pt x="319" y="587"/>
                  <a:pt x="344" y="688"/>
                </a:cubicBezTo>
                <a:cubicBezTo>
                  <a:pt x="353" y="725"/>
                  <a:pt x="359" y="761"/>
                  <a:pt x="396" y="774"/>
                </a:cubicBezTo>
                <a:cubicBezTo>
                  <a:pt x="443" y="758"/>
                  <a:pt x="442" y="722"/>
                  <a:pt x="456" y="679"/>
                </a:cubicBezTo>
                <a:cubicBezTo>
                  <a:pt x="469" y="639"/>
                  <a:pt x="480" y="599"/>
                  <a:pt x="490" y="559"/>
                </a:cubicBezTo>
                <a:cubicBezTo>
                  <a:pt x="496" y="535"/>
                  <a:pt x="501" y="477"/>
                  <a:pt x="516" y="455"/>
                </a:cubicBezTo>
                <a:cubicBezTo>
                  <a:pt x="526" y="440"/>
                  <a:pt x="553" y="435"/>
                  <a:pt x="568" y="430"/>
                </a:cubicBezTo>
                <a:cubicBezTo>
                  <a:pt x="576" y="433"/>
                  <a:pt x="593" y="438"/>
                  <a:pt x="593" y="438"/>
                </a:cubicBezTo>
              </a:path>
            </a:pathLst>
          </a:custGeom>
          <a:noFill/>
          <a:ln w="9525" cap="flat" cmpd="sng">
            <a:solidFill>
              <a:schemeClr val="tx1"/>
            </a:solidFill>
            <a:prstDash val="solid"/>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9" name="Line 1031">
            <a:extLst>
              <a:ext uri="{FF2B5EF4-FFF2-40B4-BE49-F238E27FC236}">
                <a16:creationId xmlns:a16="http://schemas.microsoft.com/office/drawing/2014/main" id="{79C2F80A-ED75-481F-99EA-C4AC257E7ED8}"/>
              </a:ext>
            </a:extLst>
          </p:cNvPr>
          <p:cNvSpPr>
            <a:spLocks noChangeShapeType="1"/>
          </p:cNvSpPr>
          <p:nvPr/>
        </p:nvSpPr>
        <p:spPr bwMode="auto">
          <a:xfrm>
            <a:off x="4572000" y="21336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1" name="Line 1033">
            <a:extLst>
              <a:ext uri="{FF2B5EF4-FFF2-40B4-BE49-F238E27FC236}">
                <a16:creationId xmlns:a16="http://schemas.microsoft.com/office/drawing/2014/main" id="{4A339D71-02D1-46F3-9D2D-52EED5679EAD}"/>
              </a:ext>
            </a:extLst>
          </p:cNvPr>
          <p:cNvSpPr>
            <a:spLocks noChangeShapeType="1"/>
          </p:cNvSpPr>
          <p:nvPr/>
        </p:nvSpPr>
        <p:spPr bwMode="auto">
          <a:xfrm flipH="1">
            <a:off x="5943600" y="20574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2" name="Text Box 1034">
            <a:extLst>
              <a:ext uri="{FF2B5EF4-FFF2-40B4-BE49-F238E27FC236}">
                <a16:creationId xmlns:a16="http://schemas.microsoft.com/office/drawing/2014/main" id="{61BA5881-FD2C-4C7C-93E7-1598CFDB91B3}"/>
              </a:ext>
            </a:extLst>
          </p:cNvPr>
          <p:cNvSpPr txBox="1">
            <a:spLocks noChangeArrowheads="1"/>
          </p:cNvSpPr>
          <p:nvPr/>
        </p:nvSpPr>
        <p:spPr bwMode="auto">
          <a:xfrm>
            <a:off x="4708525" y="1489075"/>
            <a:ext cx="3968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f</a:t>
            </a:r>
          </a:p>
        </p:txBody>
      </p:sp>
      <p:sp>
        <p:nvSpPr>
          <p:cNvPr id="23563" name="Text Box 1035">
            <a:extLst>
              <a:ext uri="{FF2B5EF4-FFF2-40B4-BE49-F238E27FC236}">
                <a16:creationId xmlns:a16="http://schemas.microsoft.com/office/drawing/2014/main" id="{4BA9305A-207F-47AC-A160-0875884E4BBA}"/>
              </a:ext>
            </a:extLst>
          </p:cNvPr>
          <p:cNvSpPr txBox="1">
            <a:spLocks noChangeArrowheads="1"/>
          </p:cNvSpPr>
          <p:nvPr/>
        </p:nvSpPr>
        <p:spPr bwMode="auto">
          <a:xfrm>
            <a:off x="6172200" y="15240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g</a:t>
            </a:r>
          </a:p>
        </p:txBody>
      </p:sp>
      <p:sp>
        <p:nvSpPr>
          <p:cNvPr id="23564" name="Text Box 1036">
            <a:extLst>
              <a:ext uri="{FF2B5EF4-FFF2-40B4-BE49-F238E27FC236}">
                <a16:creationId xmlns:a16="http://schemas.microsoft.com/office/drawing/2014/main" id="{A9009786-82E2-409C-9D35-2925DADC0C6C}"/>
              </a:ext>
            </a:extLst>
          </p:cNvPr>
          <p:cNvSpPr txBox="1">
            <a:spLocks noChangeArrowheads="1"/>
          </p:cNvSpPr>
          <p:nvPr/>
        </p:nvSpPr>
        <p:spPr bwMode="auto">
          <a:xfrm>
            <a:off x="898525" y="3394075"/>
            <a:ext cx="2260555"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Harmonic waves</a:t>
            </a:r>
          </a:p>
        </p:txBody>
      </p:sp>
      <p:graphicFrame>
        <p:nvGraphicFramePr>
          <p:cNvPr id="23565" name="Object 1037">
            <a:extLst>
              <a:ext uri="{FF2B5EF4-FFF2-40B4-BE49-F238E27FC236}">
                <a16:creationId xmlns:a16="http://schemas.microsoft.com/office/drawing/2014/main" id="{5FE02D7A-3643-4EB5-83BB-AD27AE633507}"/>
              </a:ext>
            </a:extLst>
          </p:cNvPr>
          <p:cNvGraphicFramePr>
            <a:graphicFrameLocks noChangeAspect="1"/>
          </p:cNvGraphicFramePr>
          <p:nvPr/>
        </p:nvGraphicFramePr>
        <p:xfrm>
          <a:off x="320675" y="4343400"/>
          <a:ext cx="8123238" cy="630238"/>
        </p:xfrm>
        <a:graphic>
          <a:graphicData uri="http://schemas.openxmlformats.org/presentationml/2006/ole">
            <mc:AlternateContent xmlns:mc="http://schemas.openxmlformats.org/markup-compatibility/2006">
              <mc:Choice xmlns:v="urn:schemas-microsoft-com:vml" Requires="v">
                <p:oleObj spid="_x0000_s5127" name="Equation" r:id="rId6" imgW="3924000" imgH="304560" progId="Equation.DSMT4">
                  <p:embed/>
                </p:oleObj>
              </mc:Choice>
              <mc:Fallback>
                <p:oleObj name="Equation" r:id="rId6" imgW="3924000" imgH="304560" progId="Equation.DSMT4">
                  <p:embed/>
                  <p:pic>
                    <p:nvPicPr>
                      <p:cNvPr id="0" name="Object 103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675" y="4343400"/>
                        <a:ext cx="8123238" cy="630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70" name="Line 1042">
            <a:extLst>
              <a:ext uri="{FF2B5EF4-FFF2-40B4-BE49-F238E27FC236}">
                <a16:creationId xmlns:a16="http://schemas.microsoft.com/office/drawing/2014/main" id="{D39EE44C-E7BB-4C16-9B67-0113E8828AA3}"/>
              </a:ext>
            </a:extLst>
          </p:cNvPr>
          <p:cNvSpPr>
            <a:spLocks noChangeShapeType="1"/>
          </p:cNvSpPr>
          <p:nvPr/>
        </p:nvSpPr>
        <p:spPr bwMode="auto">
          <a:xfrm>
            <a:off x="8382000" y="24384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1" name="Text Box 1043">
            <a:extLst>
              <a:ext uri="{FF2B5EF4-FFF2-40B4-BE49-F238E27FC236}">
                <a16:creationId xmlns:a16="http://schemas.microsoft.com/office/drawing/2014/main" id="{F4AB4B53-DD37-40BB-A2FC-B1BC50C88052}"/>
              </a:ext>
            </a:extLst>
          </p:cNvPr>
          <p:cNvSpPr txBox="1">
            <a:spLocks noChangeArrowheads="1"/>
          </p:cNvSpPr>
          <p:nvPr/>
        </p:nvSpPr>
        <p:spPr bwMode="auto">
          <a:xfrm>
            <a:off x="8382000" y="1905000"/>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084" name="Object 4">
            <a:extLst>
              <a:ext uri="{FF2B5EF4-FFF2-40B4-BE49-F238E27FC236}">
                <a16:creationId xmlns:a16="http://schemas.microsoft.com/office/drawing/2014/main" id="{971D4034-BA68-4A2F-90FD-2424FD6B17BA}"/>
              </a:ext>
            </a:extLst>
          </p:cNvPr>
          <p:cNvGraphicFramePr>
            <a:graphicFrameLocks noChangeAspect="1"/>
          </p:cNvGraphicFramePr>
          <p:nvPr/>
        </p:nvGraphicFramePr>
        <p:xfrm>
          <a:off x="2068513" y="2743200"/>
          <a:ext cx="3884612" cy="585788"/>
        </p:xfrm>
        <a:graphic>
          <a:graphicData uri="http://schemas.openxmlformats.org/presentationml/2006/ole">
            <mc:AlternateContent xmlns:mc="http://schemas.openxmlformats.org/markup-compatibility/2006">
              <mc:Choice xmlns:v="urn:schemas-microsoft-com:vml" Requires="v">
                <p:oleObj spid="_x0000_s6152" name="Equation" r:id="rId4" imgW="2019240" imgH="304560" progId="Equation.DSMT4">
                  <p:embed/>
                </p:oleObj>
              </mc:Choice>
              <mc:Fallback>
                <p:oleObj name="Equation" r:id="rId4" imgW="2019240" imgH="30456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8513" y="2743200"/>
                        <a:ext cx="3884612" cy="585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6085" name="Object 5">
            <a:extLst>
              <a:ext uri="{FF2B5EF4-FFF2-40B4-BE49-F238E27FC236}">
                <a16:creationId xmlns:a16="http://schemas.microsoft.com/office/drawing/2014/main" id="{AA3A23CB-6550-460D-B148-591BA8F5DBE7}"/>
              </a:ext>
            </a:extLst>
          </p:cNvPr>
          <p:cNvGraphicFramePr>
            <a:graphicFrameLocks noChangeAspect="1"/>
          </p:cNvGraphicFramePr>
          <p:nvPr/>
        </p:nvGraphicFramePr>
        <p:xfrm>
          <a:off x="2667000" y="609600"/>
          <a:ext cx="3802063" cy="1827213"/>
        </p:xfrm>
        <a:graphic>
          <a:graphicData uri="http://schemas.openxmlformats.org/presentationml/2006/ole">
            <mc:AlternateContent xmlns:mc="http://schemas.openxmlformats.org/markup-compatibility/2006">
              <mc:Choice xmlns:v="urn:schemas-microsoft-com:vml" Requires="v">
                <p:oleObj spid="_x0000_s6153" name="MathType Equation" r:id="rId6" imgW="2565400" imgH="1231900" progId="Equation">
                  <p:embed/>
                </p:oleObj>
              </mc:Choice>
              <mc:Fallback>
                <p:oleObj name="MathType Equation" r:id="rId6" imgW="2565400" imgH="1231900" progId="Equation">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609600"/>
                        <a:ext cx="3802063" cy="182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6086" name="Text Box 6">
            <a:extLst>
              <a:ext uri="{FF2B5EF4-FFF2-40B4-BE49-F238E27FC236}">
                <a16:creationId xmlns:a16="http://schemas.microsoft.com/office/drawing/2014/main" id="{5F329AA5-265E-4B72-98B3-6F2D1763E4DA}"/>
              </a:ext>
            </a:extLst>
          </p:cNvPr>
          <p:cNvSpPr txBox="1">
            <a:spLocks noChangeArrowheads="1"/>
          </p:cNvSpPr>
          <p:nvPr/>
        </p:nvSpPr>
        <p:spPr bwMode="auto">
          <a:xfrm>
            <a:off x="3505200" y="4116388"/>
            <a:ext cx="523252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dirty="0"/>
              <a:t>1-D plane harmonic wave traveling in the +x-direction</a:t>
            </a:r>
          </a:p>
        </p:txBody>
      </p:sp>
      <p:graphicFrame>
        <p:nvGraphicFramePr>
          <p:cNvPr id="46087" name="Object 7">
            <a:extLst>
              <a:ext uri="{FF2B5EF4-FFF2-40B4-BE49-F238E27FC236}">
                <a16:creationId xmlns:a16="http://schemas.microsoft.com/office/drawing/2014/main" id="{A0FE6915-475B-4263-904B-03A058EA5210}"/>
              </a:ext>
            </a:extLst>
          </p:cNvPr>
          <p:cNvGraphicFramePr>
            <a:graphicFrameLocks noChangeAspect="1"/>
          </p:cNvGraphicFramePr>
          <p:nvPr/>
        </p:nvGraphicFramePr>
        <p:xfrm>
          <a:off x="1981200" y="3505200"/>
          <a:ext cx="4170363" cy="785813"/>
        </p:xfrm>
        <a:graphic>
          <a:graphicData uri="http://schemas.openxmlformats.org/presentationml/2006/ole">
            <mc:AlternateContent xmlns:mc="http://schemas.openxmlformats.org/markup-compatibility/2006">
              <mc:Choice xmlns:v="urn:schemas-microsoft-com:vml" Requires="v">
                <p:oleObj spid="_x0000_s6154" name="Equation" r:id="rId8" imgW="2425680" imgH="457200" progId="Equation.DSMT4">
                  <p:embed/>
                </p:oleObj>
              </mc:Choice>
              <mc:Fallback>
                <p:oleObj name="Equation" r:id="rId8" imgW="2425680" imgH="4572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0" y="3505200"/>
                        <a:ext cx="4170363" cy="785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6093" name="Text Box 13">
            <a:extLst>
              <a:ext uri="{FF2B5EF4-FFF2-40B4-BE49-F238E27FC236}">
                <a16:creationId xmlns:a16="http://schemas.microsoft.com/office/drawing/2014/main" id="{313A3EB1-F1D2-4048-9D8B-E8EA9BE02938}"/>
              </a:ext>
            </a:extLst>
          </p:cNvPr>
          <p:cNvSpPr txBox="1">
            <a:spLocks noChangeArrowheads="1"/>
          </p:cNvSpPr>
          <p:nvPr/>
        </p:nvSpPr>
        <p:spPr bwMode="auto">
          <a:xfrm>
            <a:off x="533400" y="152400"/>
            <a:ext cx="289083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Fourier transform pair</a:t>
            </a:r>
          </a:p>
        </p:txBody>
      </p:sp>
      <p:sp>
        <p:nvSpPr>
          <p:cNvPr id="46094" name="Text Box 14">
            <a:extLst>
              <a:ext uri="{FF2B5EF4-FFF2-40B4-BE49-F238E27FC236}">
                <a16:creationId xmlns:a16="http://schemas.microsoft.com/office/drawing/2014/main" id="{7AC0388B-C1F0-4C83-8733-A604DD76B8E1}"/>
              </a:ext>
            </a:extLst>
          </p:cNvPr>
          <p:cNvSpPr txBox="1">
            <a:spLocks noChangeArrowheads="1"/>
          </p:cNvSpPr>
          <p:nvPr/>
        </p:nvSpPr>
        <p:spPr bwMode="auto">
          <a:xfrm>
            <a:off x="822325" y="2708275"/>
            <a:ext cx="5889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Let</a:t>
            </a:r>
          </a:p>
        </p:txBody>
      </p:sp>
      <p:sp>
        <p:nvSpPr>
          <p:cNvPr id="46095" name="Text Box 15">
            <a:extLst>
              <a:ext uri="{FF2B5EF4-FFF2-40B4-BE49-F238E27FC236}">
                <a16:creationId xmlns:a16="http://schemas.microsoft.com/office/drawing/2014/main" id="{EBE00B45-280F-4710-9C55-E172CB3C371B}"/>
              </a:ext>
            </a:extLst>
          </p:cNvPr>
          <p:cNvSpPr txBox="1">
            <a:spLocks noChangeArrowheads="1"/>
          </p:cNvSpPr>
          <p:nvPr/>
        </p:nvSpPr>
        <p:spPr bwMode="auto">
          <a:xfrm>
            <a:off x="898525" y="3622675"/>
            <a:ext cx="7080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sp>
        <p:nvSpPr>
          <p:cNvPr id="46096" name="Text Box 16">
            <a:extLst>
              <a:ext uri="{FF2B5EF4-FFF2-40B4-BE49-F238E27FC236}">
                <a16:creationId xmlns:a16="http://schemas.microsoft.com/office/drawing/2014/main" id="{87B2464A-A48E-4328-9E3D-04711791AEAA}"/>
              </a:ext>
            </a:extLst>
          </p:cNvPr>
          <p:cNvSpPr txBox="1">
            <a:spLocks noChangeArrowheads="1"/>
          </p:cNvSpPr>
          <p:nvPr/>
        </p:nvSpPr>
        <p:spPr bwMode="auto">
          <a:xfrm>
            <a:off x="1203325" y="4689475"/>
            <a:ext cx="54800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Thus, </a:t>
            </a:r>
            <a:r>
              <a:rPr lang="en-US" altLang="en-US" i="1"/>
              <a:t>v(t)</a:t>
            </a:r>
            <a:r>
              <a:rPr lang="en-US" altLang="en-US"/>
              <a:t> is a superposition of plane waves</a:t>
            </a:r>
          </a:p>
        </p:txBody>
      </p:sp>
      <p:sp>
        <p:nvSpPr>
          <p:cNvPr id="2" name="TextBox 1">
            <a:extLst>
              <a:ext uri="{FF2B5EF4-FFF2-40B4-BE49-F238E27FC236}">
                <a16:creationId xmlns:a16="http://schemas.microsoft.com/office/drawing/2014/main" id="{69C909B8-32E3-4445-8153-B42C7C086B20}"/>
              </a:ext>
            </a:extLst>
          </p:cNvPr>
          <p:cNvSpPr txBox="1"/>
          <p:nvPr/>
        </p:nvSpPr>
        <p:spPr>
          <a:xfrm>
            <a:off x="6411505" y="2740174"/>
            <a:ext cx="543739" cy="461665"/>
          </a:xfrm>
          <a:prstGeom prst="rect">
            <a:avLst/>
          </a:prstGeom>
          <a:noFill/>
        </p:spPr>
        <p:txBody>
          <a:bodyPr wrap="none" rtlCol="0">
            <a:spAutoFit/>
          </a:bodyPr>
          <a:lstStyle/>
          <a:p>
            <a:r>
              <a:rPr lang="en-US" dirty="0"/>
              <a:t>(1)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33" name="Object 5">
            <a:extLst>
              <a:ext uri="{FF2B5EF4-FFF2-40B4-BE49-F238E27FC236}">
                <a16:creationId xmlns:a16="http://schemas.microsoft.com/office/drawing/2014/main" id="{3D994A19-36E6-4BD4-A6A2-718F0C8057EB}"/>
              </a:ext>
            </a:extLst>
          </p:cNvPr>
          <p:cNvGraphicFramePr>
            <a:graphicFrameLocks noChangeAspect="1"/>
          </p:cNvGraphicFramePr>
          <p:nvPr/>
        </p:nvGraphicFramePr>
        <p:xfrm>
          <a:off x="2895600" y="457200"/>
          <a:ext cx="1752600" cy="550863"/>
        </p:xfrm>
        <a:graphic>
          <a:graphicData uri="http://schemas.openxmlformats.org/presentationml/2006/ole">
            <mc:AlternateContent xmlns:mc="http://schemas.openxmlformats.org/markup-compatibility/2006">
              <mc:Choice xmlns:v="urn:schemas-microsoft-com:vml" Requires="v">
                <p:oleObj spid="_x0000_s7178" name="Equation" r:id="rId4" imgW="888840" imgH="279360" progId="Equation.DSMT4">
                  <p:embed/>
                </p:oleObj>
              </mc:Choice>
              <mc:Fallback>
                <p:oleObj name="Equation" r:id="rId4" imgW="888840" imgH="27936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457200"/>
                        <a:ext cx="1752600"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34" name="Object 6">
            <a:extLst>
              <a:ext uri="{FF2B5EF4-FFF2-40B4-BE49-F238E27FC236}">
                <a16:creationId xmlns:a16="http://schemas.microsoft.com/office/drawing/2014/main" id="{5C0DDCE9-4B5B-4308-9BBD-56F0BFED2642}"/>
              </a:ext>
            </a:extLst>
          </p:cNvPr>
          <p:cNvGraphicFramePr>
            <a:graphicFrameLocks noChangeAspect="1"/>
          </p:cNvGraphicFramePr>
          <p:nvPr/>
        </p:nvGraphicFramePr>
        <p:xfrm>
          <a:off x="1903413" y="1143000"/>
          <a:ext cx="4651375" cy="768350"/>
        </p:xfrm>
        <a:graphic>
          <a:graphicData uri="http://schemas.openxmlformats.org/presentationml/2006/ole">
            <mc:AlternateContent xmlns:mc="http://schemas.openxmlformats.org/markup-compatibility/2006">
              <mc:Choice xmlns:v="urn:schemas-microsoft-com:vml" Requires="v">
                <p:oleObj spid="_x0000_s7179" name="Equation" r:id="rId6" imgW="2768400" imgH="457200" progId="Equation.DSMT4">
                  <p:embed/>
                </p:oleObj>
              </mc:Choice>
              <mc:Fallback>
                <p:oleObj name="Equation" r:id="rId6" imgW="2768400" imgH="4572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3413" y="1143000"/>
                        <a:ext cx="4651375"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35" name="Text Box 7">
            <a:extLst>
              <a:ext uri="{FF2B5EF4-FFF2-40B4-BE49-F238E27FC236}">
                <a16:creationId xmlns:a16="http://schemas.microsoft.com/office/drawing/2014/main" id="{7AC9DEAF-9AE2-4BDF-AE86-B4A9802F13A3}"/>
              </a:ext>
            </a:extLst>
          </p:cNvPr>
          <p:cNvSpPr txBox="1">
            <a:spLocks noChangeArrowheads="1"/>
          </p:cNvSpPr>
          <p:nvPr/>
        </p:nvSpPr>
        <p:spPr bwMode="auto">
          <a:xfrm>
            <a:off x="1600200" y="1982788"/>
            <a:ext cx="928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graphicFrame>
        <p:nvGraphicFramePr>
          <p:cNvPr id="48136" name="Object 8">
            <a:extLst>
              <a:ext uri="{FF2B5EF4-FFF2-40B4-BE49-F238E27FC236}">
                <a16:creationId xmlns:a16="http://schemas.microsoft.com/office/drawing/2014/main" id="{180D27EE-D19E-4A3B-870A-948A5B1FC282}"/>
              </a:ext>
            </a:extLst>
          </p:cNvPr>
          <p:cNvGraphicFramePr>
            <a:graphicFrameLocks noChangeAspect="1"/>
          </p:cNvGraphicFramePr>
          <p:nvPr/>
        </p:nvGraphicFramePr>
        <p:xfrm>
          <a:off x="2938463" y="2036763"/>
          <a:ext cx="1512887" cy="438150"/>
        </p:xfrm>
        <a:graphic>
          <a:graphicData uri="http://schemas.openxmlformats.org/presentationml/2006/ole">
            <mc:AlternateContent xmlns:mc="http://schemas.openxmlformats.org/markup-compatibility/2006">
              <mc:Choice xmlns:v="urn:schemas-microsoft-com:vml" Requires="v">
                <p:oleObj spid="_x0000_s7180" name="Equation" r:id="rId8" imgW="876240" imgH="253800" progId="Equation.DSMT4">
                  <p:embed/>
                </p:oleObj>
              </mc:Choice>
              <mc:Fallback>
                <p:oleObj name="Equation" r:id="rId8" imgW="876240" imgH="2538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38463" y="2036763"/>
                        <a:ext cx="1512887"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37" name="Text Box 9">
            <a:extLst>
              <a:ext uri="{FF2B5EF4-FFF2-40B4-BE49-F238E27FC236}">
                <a16:creationId xmlns:a16="http://schemas.microsoft.com/office/drawing/2014/main" id="{1B8BC7B7-B1EB-46C4-BBA5-5FEEA2FC3580}"/>
              </a:ext>
            </a:extLst>
          </p:cNvPr>
          <p:cNvSpPr txBox="1">
            <a:spLocks noChangeArrowheads="1"/>
          </p:cNvSpPr>
          <p:nvPr/>
        </p:nvSpPr>
        <p:spPr bwMode="auto">
          <a:xfrm>
            <a:off x="1127125" y="498475"/>
            <a:ext cx="1233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Now, let</a:t>
            </a:r>
          </a:p>
        </p:txBody>
      </p:sp>
      <p:sp>
        <p:nvSpPr>
          <p:cNvPr id="48138" name="Text Box 10">
            <a:extLst>
              <a:ext uri="{FF2B5EF4-FFF2-40B4-BE49-F238E27FC236}">
                <a16:creationId xmlns:a16="http://schemas.microsoft.com/office/drawing/2014/main" id="{C77AB6D7-660C-408C-8AEF-35124F9AC2A7}"/>
              </a:ext>
            </a:extLst>
          </p:cNvPr>
          <p:cNvSpPr txBox="1">
            <a:spLocks noChangeArrowheads="1"/>
          </p:cNvSpPr>
          <p:nvPr/>
        </p:nvSpPr>
        <p:spPr bwMode="auto">
          <a:xfrm>
            <a:off x="669925" y="1260475"/>
            <a:ext cx="8096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Then</a:t>
            </a:r>
          </a:p>
        </p:txBody>
      </p:sp>
      <p:sp>
        <p:nvSpPr>
          <p:cNvPr id="48139" name="Text Box 11">
            <a:extLst>
              <a:ext uri="{FF2B5EF4-FFF2-40B4-BE49-F238E27FC236}">
                <a16:creationId xmlns:a16="http://schemas.microsoft.com/office/drawing/2014/main" id="{4C262F68-0B8E-4BF9-BF67-AC30368557BB}"/>
              </a:ext>
            </a:extLst>
          </p:cNvPr>
          <p:cNvSpPr txBox="1">
            <a:spLocks noChangeArrowheads="1"/>
          </p:cNvSpPr>
          <p:nvPr/>
        </p:nvSpPr>
        <p:spPr bwMode="auto">
          <a:xfrm>
            <a:off x="898525" y="2632075"/>
            <a:ext cx="4556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a:t>
            </a:r>
          </a:p>
        </p:txBody>
      </p:sp>
      <p:graphicFrame>
        <p:nvGraphicFramePr>
          <p:cNvPr id="48140" name="Object 12">
            <a:extLst>
              <a:ext uri="{FF2B5EF4-FFF2-40B4-BE49-F238E27FC236}">
                <a16:creationId xmlns:a16="http://schemas.microsoft.com/office/drawing/2014/main" id="{648A3F2A-FE15-4B99-87B6-1D1F677E7051}"/>
              </a:ext>
            </a:extLst>
          </p:cNvPr>
          <p:cNvGraphicFramePr>
            <a:graphicFrameLocks noChangeAspect="1"/>
          </p:cNvGraphicFramePr>
          <p:nvPr/>
        </p:nvGraphicFramePr>
        <p:xfrm>
          <a:off x="1293813" y="3429000"/>
          <a:ext cx="4935537" cy="785813"/>
        </p:xfrm>
        <a:graphic>
          <a:graphicData uri="http://schemas.openxmlformats.org/presentationml/2006/ole">
            <mc:AlternateContent xmlns:mc="http://schemas.openxmlformats.org/markup-compatibility/2006">
              <mc:Choice xmlns:v="urn:schemas-microsoft-com:vml" Requires="v">
                <p:oleObj spid="_x0000_s7181" name="Equation" r:id="rId10" imgW="2869920" imgH="457200" progId="Equation.DSMT4">
                  <p:embed/>
                </p:oleObj>
              </mc:Choice>
              <mc:Fallback>
                <p:oleObj name="Equation" r:id="rId10" imgW="2869920" imgH="457200" progId="Equation.DSMT4">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93813" y="3429000"/>
                        <a:ext cx="4935537" cy="785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41" name="Text Box 13">
            <a:extLst>
              <a:ext uri="{FF2B5EF4-FFF2-40B4-BE49-F238E27FC236}">
                <a16:creationId xmlns:a16="http://schemas.microsoft.com/office/drawing/2014/main" id="{D7EADA2E-66C8-4D5C-A1D8-3228ECD1434A}"/>
              </a:ext>
            </a:extLst>
          </p:cNvPr>
          <p:cNvSpPr txBox="1">
            <a:spLocks noChangeArrowheads="1"/>
          </p:cNvSpPr>
          <p:nvPr/>
        </p:nvSpPr>
        <p:spPr bwMode="auto">
          <a:xfrm>
            <a:off x="822325" y="4384675"/>
            <a:ext cx="77882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Thus, we can always synthesize a traveling plane wave pulse with a superposition of harmonic plane waves. </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6422</TotalTime>
  <Words>2142</Words>
  <Application>Microsoft Office PowerPoint</Application>
  <PresentationFormat>On-screen Show (4:3)</PresentationFormat>
  <Paragraphs>212</Paragraphs>
  <Slides>24</Slides>
  <Notes>24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32" baseType="lpstr">
      <vt:lpstr>Arial</vt:lpstr>
      <vt:lpstr>Calibri</vt:lpstr>
      <vt:lpstr>Symbol</vt:lpstr>
      <vt:lpstr>Times</vt:lpstr>
      <vt:lpstr>Times New Roman</vt:lpstr>
      <vt:lpstr>Default Design</vt:lpstr>
      <vt:lpstr>Equation</vt:lpstr>
      <vt:lpstr>MathType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lschmerr</dc:creator>
  <cp:lastModifiedBy>Lester Schmerr</cp:lastModifiedBy>
  <cp:revision>62</cp:revision>
  <dcterms:created xsi:type="dcterms:W3CDTF">2002-01-13T21:44:57Z</dcterms:created>
  <dcterms:modified xsi:type="dcterms:W3CDTF">2021-10-25T23:16:20Z</dcterms:modified>
</cp:coreProperties>
</file>