
<file path=[Content_Types].xml><?xml version="1.0" encoding="utf-8"?>
<Types xmlns="http://schemas.openxmlformats.org/package/2006/content-types">
  <Default Extension="bin" ContentType="application/vnd.openxmlformats-officedocument.oleObject"/>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6"/>
  </p:notesMasterIdLst>
  <p:handoutMasterIdLst>
    <p:handoutMasterId r:id="rId17"/>
  </p:handoutMasterIdLst>
  <p:sldIdLst>
    <p:sldId id="271" r:id="rId2"/>
    <p:sldId id="286" r:id="rId3"/>
    <p:sldId id="281" r:id="rId4"/>
    <p:sldId id="282" r:id="rId5"/>
    <p:sldId id="283" r:id="rId6"/>
    <p:sldId id="284" r:id="rId7"/>
    <p:sldId id="274" r:id="rId8"/>
    <p:sldId id="285" r:id="rId9"/>
    <p:sldId id="287" r:id="rId10"/>
    <p:sldId id="288" r:id="rId11"/>
    <p:sldId id="289" r:id="rId12"/>
    <p:sldId id="290" r:id="rId13"/>
    <p:sldId id="291" r:id="rId14"/>
    <p:sldId id="292" r:id="rId15"/>
  </p:sldIdLst>
  <p:sldSz cx="9144000" cy="6858000" type="screen4x3"/>
  <p:notesSz cx="7315200" cy="9601200"/>
  <p:defaultTex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EAEA"/>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376" autoAdjust="0"/>
  </p:normalViewPr>
  <p:slideViewPr>
    <p:cSldViewPr>
      <p:cViewPr varScale="1">
        <p:scale>
          <a:sx n="108" d="100"/>
          <a:sy n="108" d="100"/>
        </p:scale>
        <p:origin x="126" y="4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wmf"/><Relationship Id="rId4" Type="http://schemas.openxmlformats.org/officeDocument/2006/relationships/image" Target="../media/image7.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0.wmf"/><Relationship Id="rId7" Type="http://schemas.openxmlformats.org/officeDocument/2006/relationships/image" Target="../media/image14.wmf"/><Relationship Id="rId2" Type="http://schemas.openxmlformats.org/officeDocument/2006/relationships/image" Target="../media/image9.wmf"/><Relationship Id="rId1" Type="http://schemas.openxmlformats.org/officeDocument/2006/relationships/image" Target="../media/image8.wmf"/><Relationship Id="rId6" Type="http://schemas.openxmlformats.org/officeDocument/2006/relationships/image" Target="../media/image13.wmf"/><Relationship Id="rId5" Type="http://schemas.openxmlformats.org/officeDocument/2006/relationships/image" Target="../media/image12.wmf"/><Relationship Id="rId4" Type="http://schemas.openxmlformats.org/officeDocument/2006/relationships/image" Target="../media/image11.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 Id="rId5" Type="http://schemas.openxmlformats.org/officeDocument/2006/relationships/image" Target="../media/image19.wmf"/><Relationship Id="rId4" Type="http://schemas.openxmlformats.org/officeDocument/2006/relationships/image" Target="../media/image18.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image" Target="../media/image22.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image" Target="../media/image2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DCF13DB7-4E9E-4CB0-8D27-6C354B4E92AE}"/>
              </a:ext>
            </a:extLst>
          </p:cNvPr>
          <p:cNvSpPr>
            <a:spLocks noGrp="1" noChangeArrowheads="1"/>
          </p:cNvSpPr>
          <p:nvPr>
            <p:ph type="hdr" sz="quarter"/>
          </p:nvPr>
        </p:nvSpPr>
        <p:spPr bwMode="auto">
          <a:xfrm>
            <a:off x="0" y="0"/>
            <a:ext cx="3169920" cy="480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defRPr sz="1300"/>
            </a:lvl1pPr>
          </a:lstStyle>
          <a:p>
            <a:endParaRPr lang="en-US" altLang="en-US"/>
          </a:p>
        </p:txBody>
      </p:sp>
      <p:sp>
        <p:nvSpPr>
          <p:cNvPr id="22531" name="Rectangle 3">
            <a:extLst>
              <a:ext uri="{FF2B5EF4-FFF2-40B4-BE49-F238E27FC236}">
                <a16:creationId xmlns:a16="http://schemas.microsoft.com/office/drawing/2014/main" id="{9C547629-BBE8-4B1E-8E70-0CA21B70B528}"/>
              </a:ext>
            </a:extLst>
          </p:cNvPr>
          <p:cNvSpPr>
            <a:spLocks noGrp="1" noChangeArrowheads="1"/>
          </p:cNvSpPr>
          <p:nvPr>
            <p:ph type="dt" sz="quarter" idx="1"/>
          </p:nvPr>
        </p:nvSpPr>
        <p:spPr bwMode="auto">
          <a:xfrm>
            <a:off x="4145280" y="0"/>
            <a:ext cx="3169920" cy="480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lgn="r">
              <a:defRPr sz="1300"/>
            </a:lvl1pPr>
          </a:lstStyle>
          <a:p>
            <a:endParaRPr lang="en-US" altLang="en-US"/>
          </a:p>
        </p:txBody>
      </p:sp>
      <p:sp>
        <p:nvSpPr>
          <p:cNvPr id="22532" name="Rectangle 4">
            <a:extLst>
              <a:ext uri="{FF2B5EF4-FFF2-40B4-BE49-F238E27FC236}">
                <a16:creationId xmlns:a16="http://schemas.microsoft.com/office/drawing/2014/main" id="{A1560D50-8C6C-41B6-B464-AA7F98E47EE7}"/>
              </a:ext>
            </a:extLst>
          </p:cNvPr>
          <p:cNvSpPr>
            <a:spLocks noGrp="1" noChangeArrowheads="1"/>
          </p:cNvSpPr>
          <p:nvPr>
            <p:ph type="ftr" sz="quarter" idx="2"/>
          </p:nvPr>
        </p:nvSpPr>
        <p:spPr bwMode="auto">
          <a:xfrm>
            <a:off x="0" y="9121140"/>
            <a:ext cx="3169920" cy="480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defRPr sz="1300"/>
            </a:lvl1pPr>
          </a:lstStyle>
          <a:p>
            <a:endParaRPr lang="en-US" altLang="en-US"/>
          </a:p>
        </p:txBody>
      </p:sp>
      <p:sp>
        <p:nvSpPr>
          <p:cNvPr id="22533" name="Rectangle 5">
            <a:extLst>
              <a:ext uri="{FF2B5EF4-FFF2-40B4-BE49-F238E27FC236}">
                <a16:creationId xmlns:a16="http://schemas.microsoft.com/office/drawing/2014/main" id="{F118E902-1A90-463D-A6BE-D36A4BFE3678}"/>
              </a:ext>
            </a:extLst>
          </p:cNvPr>
          <p:cNvSpPr>
            <a:spLocks noGrp="1" noChangeArrowheads="1"/>
          </p:cNvSpPr>
          <p:nvPr>
            <p:ph type="sldNum" sz="quarter" idx="3"/>
          </p:nvPr>
        </p:nvSpPr>
        <p:spPr bwMode="auto">
          <a:xfrm>
            <a:off x="4145280" y="9121140"/>
            <a:ext cx="3169920" cy="480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lgn="r">
              <a:defRPr sz="1300"/>
            </a:lvl1pPr>
          </a:lstStyle>
          <a:p>
            <a:fld id="{3E574EAE-842E-4B71-A316-23421BD25BAE}"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A41498DB-3BA5-4B86-9249-238DAB3AC96A}" type="datetimeFigureOut">
              <a:rPr lang="en-US" smtClean="0"/>
              <a:t>10/26/2021</a:t>
            </a:fld>
            <a:endParaRPr lang="en-US"/>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249E02BD-F0AA-4E47-9E8A-0C8C2587F0AE}" type="slidenum">
              <a:rPr lang="en-US" smtClean="0"/>
              <a:t>‹#›</a:t>
            </a:fld>
            <a:endParaRPr lang="en-US"/>
          </a:p>
        </p:txBody>
      </p:sp>
    </p:spTree>
    <p:extLst>
      <p:ext uri="{BB962C8B-B14F-4D97-AF65-F5344CB8AC3E}">
        <p14:creationId xmlns:p14="http://schemas.microsoft.com/office/powerpoint/2010/main" val="4748291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acoustic/elastic transfer function describes the waves propagating in the fluid and solid media present in an NDE test. This is not a function we can measure so we need to be able to model the function.</a:t>
            </a:r>
          </a:p>
        </p:txBody>
      </p:sp>
      <p:sp>
        <p:nvSpPr>
          <p:cNvPr id="4" name="Slide Number Placeholder 3"/>
          <p:cNvSpPr>
            <a:spLocks noGrp="1"/>
          </p:cNvSpPr>
          <p:nvPr>
            <p:ph type="sldNum" sz="quarter" idx="5"/>
          </p:nvPr>
        </p:nvSpPr>
        <p:spPr/>
        <p:txBody>
          <a:bodyPr/>
          <a:lstStyle/>
          <a:p>
            <a:fld id="{249E02BD-F0AA-4E47-9E8A-0C8C2587F0AE}" type="slidenum">
              <a:rPr lang="en-US" smtClean="0"/>
              <a:t>1</a:t>
            </a:fld>
            <a:endParaRPr lang="en-US"/>
          </a:p>
        </p:txBody>
      </p:sp>
    </p:spTree>
    <p:extLst>
      <p:ext uri="{BB962C8B-B14F-4D97-AF65-F5344CB8AC3E}">
        <p14:creationId xmlns:p14="http://schemas.microsoft.com/office/powerpoint/2010/main" val="20004270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show the special case where the two transducers are of the same size. In this case, at the high frequencies found in most ultrasonic NDE transducers the integral can be approximated in terms of Bessel functions to yield an explicit expression for the acoustic/elastic transfer function.</a:t>
            </a:r>
          </a:p>
        </p:txBody>
      </p:sp>
      <p:sp>
        <p:nvSpPr>
          <p:cNvPr id="4" name="Slide Number Placeholder 3"/>
          <p:cNvSpPr>
            <a:spLocks noGrp="1"/>
          </p:cNvSpPr>
          <p:nvPr>
            <p:ph type="sldNum" sz="quarter" idx="5"/>
          </p:nvPr>
        </p:nvSpPr>
        <p:spPr/>
        <p:txBody>
          <a:bodyPr/>
          <a:lstStyle/>
          <a:p>
            <a:fld id="{249E02BD-F0AA-4E47-9E8A-0C8C2587F0AE}" type="slidenum">
              <a:rPr lang="en-US" smtClean="0"/>
              <a:t>10</a:t>
            </a:fld>
            <a:endParaRPr lang="en-US"/>
          </a:p>
        </p:txBody>
      </p:sp>
    </p:spTree>
    <p:extLst>
      <p:ext uri="{BB962C8B-B14F-4D97-AF65-F5344CB8AC3E}">
        <p14:creationId xmlns:p14="http://schemas.microsoft.com/office/powerpoint/2010/main" val="25367389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also some special cases where we can obtain analytical expressions for the transfer function.</a:t>
            </a:r>
          </a:p>
        </p:txBody>
      </p:sp>
      <p:sp>
        <p:nvSpPr>
          <p:cNvPr id="4" name="Slide Number Placeholder 3"/>
          <p:cNvSpPr>
            <a:spLocks noGrp="1"/>
          </p:cNvSpPr>
          <p:nvPr>
            <p:ph type="sldNum" sz="quarter" idx="5"/>
          </p:nvPr>
        </p:nvSpPr>
        <p:spPr/>
        <p:txBody>
          <a:bodyPr/>
          <a:lstStyle/>
          <a:p>
            <a:fld id="{249E02BD-F0AA-4E47-9E8A-0C8C2587F0AE}" type="slidenum">
              <a:rPr lang="en-US" smtClean="0"/>
              <a:t>11</a:t>
            </a:fld>
            <a:endParaRPr lang="en-US"/>
          </a:p>
        </p:txBody>
      </p:sp>
    </p:spTree>
    <p:extLst>
      <p:ext uri="{BB962C8B-B14F-4D97-AF65-F5344CB8AC3E}">
        <p14:creationId xmlns:p14="http://schemas.microsoft.com/office/powerpoint/2010/main" val="9404730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All the results we have shown for the acoustic/elastic transfer functions were for an ideal (i.e. non-attenuating) fluid media. However, as we showed previously we can easily include an attenuation factor to account </a:t>
            </a:r>
            <a:r>
              <a:rPr lang="en-US"/>
              <a:t>for losses, </a:t>
            </a:r>
            <a:r>
              <a:rPr lang="en-US" dirty="0"/>
              <a:t>and </a:t>
            </a:r>
            <a:r>
              <a:rPr lang="en-US"/>
              <a:t>for water, in particular, </a:t>
            </a:r>
            <a:r>
              <a:rPr lang="en-US" dirty="0"/>
              <a:t>we can describe the attenuation coefficient.</a:t>
            </a:r>
          </a:p>
        </p:txBody>
      </p:sp>
      <p:sp>
        <p:nvSpPr>
          <p:cNvPr id="4" name="Slide Number Placeholder 3"/>
          <p:cNvSpPr>
            <a:spLocks noGrp="1"/>
          </p:cNvSpPr>
          <p:nvPr>
            <p:ph type="sldNum" sz="quarter" idx="5"/>
          </p:nvPr>
        </p:nvSpPr>
        <p:spPr/>
        <p:txBody>
          <a:bodyPr/>
          <a:lstStyle/>
          <a:p>
            <a:fld id="{249E02BD-F0AA-4E47-9E8A-0C8C2587F0AE}" type="slidenum">
              <a:rPr lang="en-US" smtClean="0"/>
              <a:t>12</a:t>
            </a:fld>
            <a:endParaRPr lang="en-US"/>
          </a:p>
        </p:txBody>
      </p:sp>
    </p:spTree>
    <p:extLst>
      <p:ext uri="{BB962C8B-B14F-4D97-AF65-F5344CB8AC3E}">
        <p14:creationId xmlns:p14="http://schemas.microsoft.com/office/powerpoint/2010/main" val="3213116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calculation for the acoustic/elastic transfer functions for a pair of NDE immersion transducers where attenuation of the water is included in the calculations.</a:t>
            </a:r>
          </a:p>
        </p:txBody>
      </p:sp>
      <p:sp>
        <p:nvSpPr>
          <p:cNvPr id="4" name="Slide Number Placeholder 3"/>
          <p:cNvSpPr>
            <a:spLocks noGrp="1"/>
          </p:cNvSpPr>
          <p:nvPr>
            <p:ph type="sldNum" sz="quarter" idx="5"/>
          </p:nvPr>
        </p:nvSpPr>
        <p:spPr/>
        <p:txBody>
          <a:bodyPr/>
          <a:lstStyle/>
          <a:p>
            <a:fld id="{249E02BD-F0AA-4E47-9E8A-0C8C2587F0AE}" type="slidenum">
              <a:rPr lang="en-US" smtClean="0"/>
              <a:t>13</a:t>
            </a:fld>
            <a:endParaRPr lang="en-US"/>
          </a:p>
        </p:txBody>
      </p:sp>
    </p:spTree>
    <p:extLst>
      <p:ext uri="{BB962C8B-B14F-4D97-AF65-F5344CB8AC3E}">
        <p14:creationId xmlns:p14="http://schemas.microsoft.com/office/powerpoint/2010/main" val="42829699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reference on some of the issues discussed here. There are </a:t>
            </a:r>
            <a:r>
              <a:rPr lang="en-US"/>
              <a:t>many others as well. </a:t>
            </a:r>
            <a:endParaRPr lang="en-US" dirty="0"/>
          </a:p>
        </p:txBody>
      </p:sp>
      <p:sp>
        <p:nvSpPr>
          <p:cNvPr id="4" name="Slide Number Placeholder 3"/>
          <p:cNvSpPr>
            <a:spLocks noGrp="1"/>
          </p:cNvSpPr>
          <p:nvPr>
            <p:ph type="sldNum" sz="quarter" idx="5"/>
          </p:nvPr>
        </p:nvSpPr>
        <p:spPr/>
        <p:txBody>
          <a:bodyPr/>
          <a:lstStyle/>
          <a:p>
            <a:fld id="{249E02BD-F0AA-4E47-9E8A-0C8C2587F0AE}" type="slidenum">
              <a:rPr lang="en-US" smtClean="0"/>
              <a:t>14</a:t>
            </a:fld>
            <a:endParaRPr lang="en-US"/>
          </a:p>
        </p:txBody>
      </p:sp>
    </p:spTree>
    <p:extLst>
      <p:ext uri="{BB962C8B-B14F-4D97-AF65-F5344CB8AC3E}">
        <p14:creationId xmlns:p14="http://schemas.microsoft.com/office/powerpoint/2010/main" val="667965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will define the acoustic/elastic transfer function and discuss the concept of the blocked force. We will examine some cases where one can actually determine the acoustic/elastic transfer function analytically and show such an example where attenuation is also included.</a:t>
            </a:r>
          </a:p>
        </p:txBody>
      </p:sp>
      <p:sp>
        <p:nvSpPr>
          <p:cNvPr id="4" name="Slide Number Placeholder 3"/>
          <p:cNvSpPr>
            <a:spLocks noGrp="1"/>
          </p:cNvSpPr>
          <p:nvPr>
            <p:ph type="sldNum" sz="quarter" idx="5"/>
          </p:nvPr>
        </p:nvSpPr>
        <p:spPr/>
        <p:txBody>
          <a:bodyPr/>
          <a:lstStyle/>
          <a:p>
            <a:fld id="{249E02BD-F0AA-4E47-9E8A-0C8C2587F0AE}" type="slidenum">
              <a:rPr lang="en-US" smtClean="0"/>
              <a:t>2</a:t>
            </a:fld>
            <a:endParaRPr lang="en-US"/>
          </a:p>
        </p:txBody>
      </p:sp>
    </p:spTree>
    <p:extLst>
      <p:ext uri="{BB962C8B-B14F-4D97-AF65-F5344CB8AC3E}">
        <p14:creationId xmlns:p14="http://schemas.microsoft.com/office/powerpoint/2010/main" val="32593331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acoustic/elastic transfer function is defined as the ratio of forces at the receiving and sending transducers. The force at the sending transducer is just the driving compressive force on the face of that transducer but at the receiver the force used is the </a:t>
            </a:r>
            <a:r>
              <a:rPr lang="en-US" b="1" dirty="0"/>
              <a:t>blocked force</a:t>
            </a:r>
            <a:r>
              <a:rPr lang="en-US" dirty="0"/>
              <a:t>. We will examine those forces in a pitch-catch immersion setup but we can consider a contact testing pitch-catch setup in a similar manner.</a:t>
            </a:r>
          </a:p>
        </p:txBody>
      </p:sp>
      <p:sp>
        <p:nvSpPr>
          <p:cNvPr id="4" name="Slide Number Placeholder 3"/>
          <p:cNvSpPr>
            <a:spLocks noGrp="1"/>
          </p:cNvSpPr>
          <p:nvPr>
            <p:ph type="sldNum" sz="quarter" idx="5"/>
          </p:nvPr>
        </p:nvSpPr>
        <p:spPr/>
        <p:txBody>
          <a:bodyPr/>
          <a:lstStyle/>
          <a:p>
            <a:fld id="{249E02BD-F0AA-4E47-9E8A-0C8C2587F0AE}" type="slidenum">
              <a:rPr lang="en-US" smtClean="0"/>
              <a:t>3</a:t>
            </a:fld>
            <a:endParaRPr lang="en-US"/>
          </a:p>
        </p:txBody>
      </p:sp>
    </p:spTree>
    <p:extLst>
      <p:ext uri="{BB962C8B-B14F-4D97-AF65-F5344CB8AC3E}">
        <p14:creationId xmlns:p14="http://schemas.microsoft.com/office/powerpoint/2010/main" val="15005806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see what the blocked force is consider a receiving transducer. Waves that are incident on that transducer will generate additional scattered waves.</a:t>
            </a:r>
          </a:p>
        </p:txBody>
      </p:sp>
      <p:sp>
        <p:nvSpPr>
          <p:cNvPr id="4" name="Slide Number Placeholder 3"/>
          <p:cNvSpPr>
            <a:spLocks noGrp="1"/>
          </p:cNvSpPr>
          <p:nvPr>
            <p:ph type="sldNum" sz="quarter" idx="5"/>
          </p:nvPr>
        </p:nvSpPr>
        <p:spPr/>
        <p:txBody>
          <a:bodyPr/>
          <a:lstStyle/>
          <a:p>
            <a:fld id="{249E02BD-F0AA-4E47-9E8A-0C8C2587F0AE}" type="slidenum">
              <a:rPr lang="en-US" smtClean="0"/>
              <a:t>4</a:t>
            </a:fld>
            <a:endParaRPr lang="en-US"/>
          </a:p>
        </p:txBody>
      </p:sp>
    </p:spTree>
    <p:extLst>
      <p:ext uri="{BB962C8B-B14F-4D97-AF65-F5344CB8AC3E}">
        <p14:creationId xmlns:p14="http://schemas.microsoft.com/office/powerpoint/2010/main" val="9057626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Although the incident and scattered waves are likely not planar, we will treat the interaction of the waves with the receiving transducer as plane waves. Consider the case when the face of the transducer is modeled as a rigidly fixed surface.</a:t>
            </a:r>
          </a:p>
        </p:txBody>
      </p:sp>
      <p:sp>
        <p:nvSpPr>
          <p:cNvPr id="4" name="Slide Number Placeholder 3"/>
          <p:cNvSpPr>
            <a:spLocks noGrp="1"/>
          </p:cNvSpPr>
          <p:nvPr>
            <p:ph type="sldNum" sz="quarter" idx="5"/>
          </p:nvPr>
        </p:nvSpPr>
        <p:spPr/>
        <p:txBody>
          <a:bodyPr/>
          <a:lstStyle/>
          <a:p>
            <a:fld id="{249E02BD-F0AA-4E47-9E8A-0C8C2587F0AE}" type="slidenum">
              <a:rPr lang="en-US" smtClean="0"/>
              <a:t>5</a:t>
            </a:fld>
            <a:endParaRPr lang="en-US"/>
          </a:p>
        </p:txBody>
      </p:sp>
    </p:spTree>
    <p:extLst>
      <p:ext uri="{BB962C8B-B14F-4D97-AF65-F5344CB8AC3E}">
        <p14:creationId xmlns:p14="http://schemas.microsoft.com/office/powerpoint/2010/main" val="12675067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show that in this case the blocked force is just double that of the incident wave so we can compute the blocked force in this case only from the incident waves as if the transducer was absent.</a:t>
            </a:r>
          </a:p>
        </p:txBody>
      </p:sp>
      <p:sp>
        <p:nvSpPr>
          <p:cNvPr id="4" name="Slide Number Placeholder 3"/>
          <p:cNvSpPr>
            <a:spLocks noGrp="1"/>
          </p:cNvSpPr>
          <p:nvPr>
            <p:ph type="sldNum" sz="quarter" idx="5"/>
          </p:nvPr>
        </p:nvSpPr>
        <p:spPr/>
        <p:txBody>
          <a:bodyPr/>
          <a:lstStyle/>
          <a:p>
            <a:fld id="{249E02BD-F0AA-4E47-9E8A-0C8C2587F0AE}" type="slidenum">
              <a:rPr lang="en-US" smtClean="0"/>
              <a:t>6</a:t>
            </a:fld>
            <a:endParaRPr lang="en-US"/>
          </a:p>
        </p:txBody>
      </p:sp>
    </p:spTree>
    <p:extLst>
      <p:ext uri="{BB962C8B-B14F-4D97-AF65-F5344CB8AC3E}">
        <p14:creationId xmlns:p14="http://schemas.microsoft.com/office/powerpoint/2010/main" val="12566760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looked at plane wave interactions with an interface but now let us again examine the case where a plane wave is normally incident on a rigid ( motionless) surface. Placing harmonic waves into Newton’s law and using the boundary condition of no normal displacement, one finds the pressure amplitude of the reflected wave is just equal to that of the incident wave so that the total pressure is just double the incident pressure. The total force on the area of the receiving transducer face, therefore, will be just twice the incident force and this force is called the blocked force. Thus, in an ultrasonic setup if we can model the incident waves present at the receiving transducer coming from the sending transducer we can just double that force and use that result to calculate the acoustic/elastic transfer function.</a:t>
            </a:r>
          </a:p>
        </p:txBody>
      </p:sp>
      <p:sp>
        <p:nvSpPr>
          <p:cNvPr id="4" name="Slide Number Placeholder 3"/>
          <p:cNvSpPr>
            <a:spLocks noGrp="1"/>
          </p:cNvSpPr>
          <p:nvPr>
            <p:ph type="sldNum" sz="quarter" idx="5"/>
          </p:nvPr>
        </p:nvSpPr>
        <p:spPr/>
        <p:txBody>
          <a:bodyPr/>
          <a:lstStyle/>
          <a:p>
            <a:fld id="{249E02BD-F0AA-4E47-9E8A-0C8C2587F0AE}" type="slidenum">
              <a:rPr lang="en-US" smtClean="0"/>
              <a:t>7</a:t>
            </a:fld>
            <a:endParaRPr lang="en-US"/>
          </a:p>
        </p:txBody>
      </p:sp>
    </p:spTree>
    <p:extLst>
      <p:ext uri="{BB962C8B-B14F-4D97-AF65-F5344CB8AC3E}">
        <p14:creationId xmlns:p14="http://schemas.microsoft.com/office/powerpoint/2010/main" val="31802596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 number of setups we can model explicitly the acoustic/elastic transfer function. The ones shown here are all for pulse-echo setups.</a:t>
            </a:r>
          </a:p>
        </p:txBody>
      </p:sp>
      <p:sp>
        <p:nvSpPr>
          <p:cNvPr id="4" name="Slide Number Placeholder 3"/>
          <p:cNvSpPr>
            <a:spLocks noGrp="1"/>
          </p:cNvSpPr>
          <p:nvPr>
            <p:ph type="sldNum" sz="quarter" idx="5"/>
          </p:nvPr>
        </p:nvSpPr>
        <p:spPr/>
        <p:txBody>
          <a:bodyPr/>
          <a:lstStyle/>
          <a:p>
            <a:fld id="{249E02BD-F0AA-4E47-9E8A-0C8C2587F0AE}" type="slidenum">
              <a:rPr lang="en-US" smtClean="0"/>
              <a:t>8</a:t>
            </a:fld>
            <a:endParaRPr lang="en-US"/>
          </a:p>
        </p:txBody>
      </p:sp>
    </p:spTree>
    <p:extLst>
      <p:ext uri="{BB962C8B-B14F-4D97-AF65-F5344CB8AC3E}">
        <p14:creationId xmlns:p14="http://schemas.microsoft.com/office/powerpoint/2010/main" val="18472092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also obtain the acoustic/elastic transfer function in this pitch/catch setup where two circular transducers are aligned along their central axes in a water bath. The explicit function is shown here in terms of an integral.</a:t>
            </a:r>
          </a:p>
        </p:txBody>
      </p:sp>
      <p:sp>
        <p:nvSpPr>
          <p:cNvPr id="4" name="Slide Number Placeholder 3"/>
          <p:cNvSpPr>
            <a:spLocks noGrp="1"/>
          </p:cNvSpPr>
          <p:nvPr>
            <p:ph type="sldNum" sz="quarter" idx="5"/>
          </p:nvPr>
        </p:nvSpPr>
        <p:spPr/>
        <p:txBody>
          <a:bodyPr/>
          <a:lstStyle/>
          <a:p>
            <a:fld id="{249E02BD-F0AA-4E47-9E8A-0C8C2587F0AE}" type="slidenum">
              <a:rPr lang="en-US" smtClean="0"/>
              <a:t>9</a:t>
            </a:fld>
            <a:endParaRPr lang="en-US"/>
          </a:p>
        </p:txBody>
      </p:sp>
    </p:spTree>
    <p:extLst>
      <p:ext uri="{BB962C8B-B14F-4D97-AF65-F5344CB8AC3E}">
        <p14:creationId xmlns:p14="http://schemas.microsoft.com/office/powerpoint/2010/main" val="23720953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119556-33BD-4AA7-9698-300EC1A172B9}"/>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22F489F-2BB6-4C6A-9989-474AEC1F24BD}"/>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DDAE761-0E3B-410F-BA5B-FFAC8D7E13D9}"/>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4FDA5338-86CE-4B6E-82D8-0112C298E476}"/>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7F9EE72C-636F-46B5-9126-840E6FFC48D0}"/>
              </a:ext>
            </a:extLst>
          </p:cNvPr>
          <p:cNvSpPr>
            <a:spLocks noGrp="1"/>
          </p:cNvSpPr>
          <p:nvPr>
            <p:ph type="sldNum" sz="quarter" idx="12"/>
          </p:nvPr>
        </p:nvSpPr>
        <p:spPr/>
        <p:txBody>
          <a:bodyPr/>
          <a:lstStyle>
            <a:lvl1pPr>
              <a:defRPr/>
            </a:lvl1pPr>
          </a:lstStyle>
          <a:p>
            <a:fld id="{C3034618-65C3-4408-B835-C5E436BD2F0A}" type="slidenum">
              <a:rPr lang="en-US" altLang="en-US"/>
              <a:pPr/>
              <a:t>‹#›</a:t>
            </a:fld>
            <a:endParaRPr lang="en-US" altLang="en-US"/>
          </a:p>
        </p:txBody>
      </p:sp>
    </p:spTree>
    <p:extLst>
      <p:ext uri="{BB962C8B-B14F-4D97-AF65-F5344CB8AC3E}">
        <p14:creationId xmlns:p14="http://schemas.microsoft.com/office/powerpoint/2010/main" val="5872446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E61F5-AD5F-4792-99ED-161FFF32F46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4D875C3-1A71-4410-902F-15CF3C1687E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B48051-B76A-47D5-9312-22E45814C2B4}"/>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3D7B2AD7-E53A-46C1-982C-4E9DE60D9A89}"/>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1BB7C76D-4790-4D1F-B6D8-244CFD9C70D2}"/>
              </a:ext>
            </a:extLst>
          </p:cNvPr>
          <p:cNvSpPr>
            <a:spLocks noGrp="1"/>
          </p:cNvSpPr>
          <p:nvPr>
            <p:ph type="sldNum" sz="quarter" idx="12"/>
          </p:nvPr>
        </p:nvSpPr>
        <p:spPr/>
        <p:txBody>
          <a:bodyPr/>
          <a:lstStyle>
            <a:lvl1pPr>
              <a:defRPr/>
            </a:lvl1pPr>
          </a:lstStyle>
          <a:p>
            <a:fld id="{06CC08CA-5D74-41EE-9442-881CA51CD328}" type="slidenum">
              <a:rPr lang="en-US" altLang="en-US"/>
              <a:pPr/>
              <a:t>‹#›</a:t>
            </a:fld>
            <a:endParaRPr lang="en-US" altLang="en-US"/>
          </a:p>
        </p:txBody>
      </p:sp>
    </p:spTree>
    <p:extLst>
      <p:ext uri="{BB962C8B-B14F-4D97-AF65-F5344CB8AC3E}">
        <p14:creationId xmlns:p14="http://schemas.microsoft.com/office/powerpoint/2010/main" val="17043604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6FFFD4C-F998-4544-8C6E-506626B68731}"/>
              </a:ext>
            </a:extLst>
          </p:cNvPr>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8199BFE-F9EF-4D04-860B-7B2CF274B14D}"/>
              </a:ext>
            </a:extLst>
          </p:cNvPr>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AE9FBBB-9D15-4555-887A-ACA8C04B014E}"/>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BD2EBD4D-2BED-47E2-8908-86DFC8DF3882}"/>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735DD513-2059-40C4-A29F-B967ACF056D4}"/>
              </a:ext>
            </a:extLst>
          </p:cNvPr>
          <p:cNvSpPr>
            <a:spLocks noGrp="1"/>
          </p:cNvSpPr>
          <p:nvPr>
            <p:ph type="sldNum" sz="quarter" idx="12"/>
          </p:nvPr>
        </p:nvSpPr>
        <p:spPr/>
        <p:txBody>
          <a:bodyPr/>
          <a:lstStyle>
            <a:lvl1pPr>
              <a:defRPr/>
            </a:lvl1pPr>
          </a:lstStyle>
          <a:p>
            <a:fld id="{D200C07E-3F43-45A5-B275-06EDBF5565FF}" type="slidenum">
              <a:rPr lang="en-US" altLang="en-US"/>
              <a:pPr/>
              <a:t>‹#›</a:t>
            </a:fld>
            <a:endParaRPr lang="en-US" altLang="en-US"/>
          </a:p>
        </p:txBody>
      </p:sp>
    </p:spTree>
    <p:extLst>
      <p:ext uri="{BB962C8B-B14F-4D97-AF65-F5344CB8AC3E}">
        <p14:creationId xmlns:p14="http://schemas.microsoft.com/office/powerpoint/2010/main" val="16168328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3F70F2-04EB-4624-A11E-4247161F1EA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2D6DCE6-05AC-449F-94FA-69AA0A460E8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A29625B-C72E-4D3B-A12B-316F325A2935}"/>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D82A3098-E917-4E0D-A7B6-5CC15AF9066C}"/>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BA668D56-975A-41F8-8DFD-69D53630468F}"/>
              </a:ext>
            </a:extLst>
          </p:cNvPr>
          <p:cNvSpPr>
            <a:spLocks noGrp="1"/>
          </p:cNvSpPr>
          <p:nvPr>
            <p:ph type="sldNum" sz="quarter" idx="12"/>
          </p:nvPr>
        </p:nvSpPr>
        <p:spPr/>
        <p:txBody>
          <a:bodyPr/>
          <a:lstStyle>
            <a:lvl1pPr>
              <a:defRPr/>
            </a:lvl1pPr>
          </a:lstStyle>
          <a:p>
            <a:fld id="{95EB0089-7E53-4838-B8AD-E45B87CF83C9}" type="slidenum">
              <a:rPr lang="en-US" altLang="en-US"/>
              <a:pPr/>
              <a:t>‹#›</a:t>
            </a:fld>
            <a:endParaRPr lang="en-US" altLang="en-US"/>
          </a:p>
        </p:txBody>
      </p:sp>
    </p:spTree>
    <p:extLst>
      <p:ext uri="{BB962C8B-B14F-4D97-AF65-F5344CB8AC3E}">
        <p14:creationId xmlns:p14="http://schemas.microsoft.com/office/powerpoint/2010/main" val="28510160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FC013D-5100-47B2-9B9E-ED11FB88F1FB}"/>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A1CDE8B-1611-45B1-8D3C-DB00CC7D8EA1}"/>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02D6A36E-E016-41A8-9A2D-4B59DBFA7E42}"/>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77CC62D9-1824-41D1-8708-65667C77D644}"/>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CBD99A3B-F9A7-41DF-A48A-82A4B606D19E}"/>
              </a:ext>
            </a:extLst>
          </p:cNvPr>
          <p:cNvSpPr>
            <a:spLocks noGrp="1"/>
          </p:cNvSpPr>
          <p:nvPr>
            <p:ph type="sldNum" sz="quarter" idx="12"/>
          </p:nvPr>
        </p:nvSpPr>
        <p:spPr/>
        <p:txBody>
          <a:bodyPr/>
          <a:lstStyle>
            <a:lvl1pPr>
              <a:defRPr/>
            </a:lvl1pPr>
          </a:lstStyle>
          <a:p>
            <a:fld id="{D04E262F-63DE-43AF-AA6B-93D82FDE63FC}" type="slidenum">
              <a:rPr lang="en-US" altLang="en-US"/>
              <a:pPr/>
              <a:t>‹#›</a:t>
            </a:fld>
            <a:endParaRPr lang="en-US" altLang="en-US"/>
          </a:p>
        </p:txBody>
      </p:sp>
    </p:spTree>
    <p:extLst>
      <p:ext uri="{BB962C8B-B14F-4D97-AF65-F5344CB8AC3E}">
        <p14:creationId xmlns:p14="http://schemas.microsoft.com/office/powerpoint/2010/main" val="17114554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C90D5B-CB94-4C70-B964-C3F7366785B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71D78D0-64EC-4B45-A9E2-F1D809CF130F}"/>
              </a:ext>
            </a:extLst>
          </p:cNvPr>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3F38E24-C9F6-4412-B0FA-D3337D27737C}"/>
              </a:ext>
            </a:extLst>
          </p:cNvPr>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72E11F7-C3E2-4540-A786-88D8F77DE930}"/>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389EB3D4-2FB7-460C-95AC-EC70BF9A28A5}"/>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AB2FAFFA-080C-4E81-83DC-8EA7D3140647}"/>
              </a:ext>
            </a:extLst>
          </p:cNvPr>
          <p:cNvSpPr>
            <a:spLocks noGrp="1"/>
          </p:cNvSpPr>
          <p:nvPr>
            <p:ph type="sldNum" sz="quarter" idx="12"/>
          </p:nvPr>
        </p:nvSpPr>
        <p:spPr/>
        <p:txBody>
          <a:bodyPr/>
          <a:lstStyle>
            <a:lvl1pPr>
              <a:defRPr/>
            </a:lvl1pPr>
          </a:lstStyle>
          <a:p>
            <a:fld id="{3D154F9E-BDA1-46B2-8DB1-8FAB18EF023F}" type="slidenum">
              <a:rPr lang="en-US" altLang="en-US"/>
              <a:pPr/>
              <a:t>‹#›</a:t>
            </a:fld>
            <a:endParaRPr lang="en-US" altLang="en-US"/>
          </a:p>
        </p:txBody>
      </p:sp>
    </p:spTree>
    <p:extLst>
      <p:ext uri="{BB962C8B-B14F-4D97-AF65-F5344CB8AC3E}">
        <p14:creationId xmlns:p14="http://schemas.microsoft.com/office/powerpoint/2010/main" val="30516832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65943B-6E08-4355-B8D2-D9B5E33A51C6}"/>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7E77C40-67B7-4F25-AD1A-9348A63C962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F9BB02B-E580-40D0-A7C4-E62E560989AE}"/>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7733516-ADB0-4883-9CAC-0BFC8C7DD7C2}"/>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084ACC4-54AA-43A7-B6F9-8D65CBC9D6A9}"/>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8E31845-ECEE-4AF0-8FD8-524D504A2694}"/>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B8D859D2-F5BC-4205-AFD8-E1A4678E34E7}"/>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DEFDBB59-C1FA-4E87-BBBE-BDF02984DC28}"/>
              </a:ext>
            </a:extLst>
          </p:cNvPr>
          <p:cNvSpPr>
            <a:spLocks noGrp="1"/>
          </p:cNvSpPr>
          <p:nvPr>
            <p:ph type="sldNum" sz="quarter" idx="12"/>
          </p:nvPr>
        </p:nvSpPr>
        <p:spPr/>
        <p:txBody>
          <a:bodyPr/>
          <a:lstStyle>
            <a:lvl1pPr>
              <a:defRPr/>
            </a:lvl1pPr>
          </a:lstStyle>
          <a:p>
            <a:fld id="{45AED072-F62A-467F-B034-DE5FCB11C958}" type="slidenum">
              <a:rPr lang="en-US" altLang="en-US"/>
              <a:pPr/>
              <a:t>‹#›</a:t>
            </a:fld>
            <a:endParaRPr lang="en-US" altLang="en-US"/>
          </a:p>
        </p:txBody>
      </p:sp>
    </p:spTree>
    <p:extLst>
      <p:ext uri="{BB962C8B-B14F-4D97-AF65-F5344CB8AC3E}">
        <p14:creationId xmlns:p14="http://schemas.microsoft.com/office/powerpoint/2010/main" val="1437687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617E53-0732-4EEF-B242-CDB5E6EF11D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F23889B-A746-4A54-8349-1745E066FFE3}"/>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9F42B7F0-FE8E-4513-B4AD-1634AC19E52B}"/>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6DE74A53-9A30-431F-B507-C3F1750C9DD8}"/>
              </a:ext>
            </a:extLst>
          </p:cNvPr>
          <p:cNvSpPr>
            <a:spLocks noGrp="1"/>
          </p:cNvSpPr>
          <p:nvPr>
            <p:ph type="sldNum" sz="quarter" idx="12"/>
          </p:nvPr>
        </p:nvSpPr>
        <p:spPr/>
        <p:txBody>
          <a:bodyPr/>
          <a:lstStyle>
            <a:lvl1pPr>
              <a:defRPr/>
            </a:lvl1pPr>
          </a:lstStyle>
          <a:p>
            <a:fld id="{0E158AA3-51CF-4FF6-9276-9F0C31C7FDCC}" type="slidenum">
              <a:rPr lang="en-US" altLang="en-US"/>
              <a:pPr/>
              <a:t>‹#›</a:t>
            </a:fld>
            <a:endParaRPr lang="en-US" altLang="en-US"/>
          </a:p>
        </p:txBody>
      </p:sp>
    </p:spTree>
    <p:extLst>
      <p:ext uri="{BB962C8B-B14F-4D97-AF65-F5344CB8AC3E}">
        <p14:creationId xmlns:p14="http://schemas.microsoft.com/office/powerpoint/2010/main" val="20273679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63DEA11-8ECA-478C-B1F0-277EA349E6E5}"/>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8C624292-C417-4C7F-ABDA-5DA10139F700}"/>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FA2484FF-57B6-41BE-B2E9-A5A7E38B5008}"/>
              </a:ext>
            </a:extLst>
          </p:cNvPr>
          <p:cNvSpPr>
            <a:spLocks noGrp="1"/>
          </p:cNvSpPr>
          <p:nvPr>
            <p:ph type="sldNum" sz="quarter" idx="12"/>
          </p:nvPr>
        </p:nvSpPr>
        <p:spPr/>
        <p:txBody>
          <a:bodyPr/>
          <a:lstStyle>
            <a:lvl1pPr>
              <a:defRPr/>
            </a:lvl1pPr>
          </a:lstStyle>
          <a:p>
            <a:fld id="{B7396BBD-263B-403D-9FD9-ADA7C9EEC453}" type="slidenum">
              <a:rPr lang="en-US" altLang="en-US"/>
              <a:pPr/>
              <a:t>‹#›</a:t>
            </a:fld>
            <a:endParaRPr lang="en-US" altLang="en-US"/>
          </a:p>
        </p:txBody>
      </p:sp>
    </p:spTree>
    <p:extLst>
      <p:ext uri="{BB962C8B-B14F-4D97-AF65-F5344CB8AC3E}">
        <p14:creationId xmlns:p14="http://schemas.microsoft.com/office/powerpoint/2010/main" val="36476815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132BD3-EC2E-4645-A948-4516ECAFF112}"/>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44FD789-6A6F-40CA-8EE5-915D132E28CF}"/>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34FB809-EEB4-4EBE-9DCD-47BA151EB9CA}"/>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2568325-F1CF-4127-B3F9-0F08BD11B1B6}"/>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FAB9C469-0D3D-430F-A2C7-06E461FC0416}"/>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632ABE58-E4C8-4EE0-B398-EA1CEF80EB2E}"/>
              </a:ext>
            </a:extLst>
          </p:cNvPr>
          <p:cNvSpPr>
            <a:spLocks noGrp="1"/>
          </p:cNvSpPr>
          <p:nvPr>
            <p:ph type="sldNum" sz="quarter" idx="12"/>
          </p:nvPr>
        </p:nvSpPr>
        <p:spPr/>
        <p:txBody>
          <a:bodyPr/>
          <a:lstStyle>
            <a:lvl1pPr>
              <a:defRPr/>
            </a:lvl1pPr>
          </a:lstStyle>
          <a:p>
            <a:fld id="{08CBB071-F5A5-40D3-BE4C-104FB02107A0}" type="slidenum">
              <a:rPr lang="en-US" altLang="en-US"/>
              <a:pPr/>
              <a:t>‹#›</a:t>
            </a:fld>
            <a:endParaRPr lang="en-US" altLang="en-US"/>
          </a:p>
        </p:txBody>
      </p:sp>
    </p:spTree>
    <p:extLst>
      <p:ext uri="{BB962C8B-B14F-4D97-AF65-F5344CB8AC3E}">
        <p14:creationId xmlns:p14="http://schemas.microsoft.com/office/powerpoint/2010/main" val="34204823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F479E-5645-476E-A950-A1E31E0DBD42}"/>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6C188F0-1A33-48F8-989F-BBB980B3F97D}"/>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B7FB7A8-146E-45DF-BEE1-4D3B39FDDE4E}"/>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949A352-BC3B-47F4-83DC-509342DFC748}"/>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5A692C92-D7D4-4837-B70E-8BA5FDF945F9}"/>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44DF6315-C77B-4040-95F3-F132E465031C}"/>
              </a:ext>
            </a:extLst>
          </p:cNvPr>
          <p:cNvSpPr>
            <a:spLocks noGrp="1"/>
          </p:cNvSpPr>
          <p:nvPr>
            <p:ph type="sldNum" sz="quarter" idx="12"/>
          </p:nvPr>
        </p:nvSpPr>
        <p:spPr/>
        <p:txBody>
          <a:bodyPr/>
          <a:lstStyle>
            <a:lvl1pPr>
              <a:defRPr/>
            </a:lvl1pPr>
          </a:lstStyle>
          <a:p>
            <a:fld id="{67695050-0326-40EB-B35F-7C001A3E51EB}" type="slidenum">
              <a:rPr lang="en-US" altLang="en-US"/>
              <a:pPr/>
              <a:t>‹#›</a:t>
            </a:fld>
            <a:endParaRPr lang="en-US" altLang="en-US"/>
          </a:p>
        </p:txBody>
      </p:sp>
    </p:spTree>
    <p:extLst>
      <p:ext uri="{BB962C8B-B14F-4D97-AF65-F5344CB8AC3E}">
        <p14:creationId xmlns:p14="http://schemas.microsoft.com/office/powerpoint/2010/main" val="985107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CB3E7746-B466-4D26-B656-88CDDCE7FFFF}"/>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E4ABE610-1F2C-43A1-BDAA-A14657E7DAAA}"/>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3165A3FE-99C8-47A1-A7C7-EB5AE95785E6}"/>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a:extLst>
              <a:ext uri="{FF2B5EF4-FFF2-40B4-BE49-F238E27FC236}">
                <a16:creationId xmlns:a16="http://schemas.microsoft.com/office/drawing/2014/main" id="{62A485B3-C199-4122-B300-A9A21DED4A35}"/>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a:extLst>
              <a:ext uri="{FF2B5EF4-FFF2-40B4-BE49-F238E27FC236}">
                <a16:creationId xmlns:a16="http://schemas.microsoft.com/office/drawing/2014/main" id="{71526633-6069-45C9-AFF1-4553F0F1DDC6}"/>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29CEB3C3-F1E4-4BC5-A976-3633DE2FFA37}"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panose="02020603050405020304" pitchFamily="18" charset="0"/>
        </a:defRPr>
      </a:lvl2pPr>
      <a:lvl3pPr algn="ctr" rtl="0" eaLnBrk="0" fontAlgn="base" hangingPunct="0">
        <a:spcBef>
          <a:spcPct val="0"/>
        </a:spcBef>
        <a:spcAft>
          <a:spcPct val="0"/>
        </a:spcAft>
        <a:defRPr sz="4400">
          <a:solidFill>
            <a:schemeClr val="tx2"/>
          </a:solidFill>
          <a:latin typeface="Times" panose="02020603050405020304" pitchFamily="18" charset="0"/>
        </a:defRPr>
      </a:lvl3pPr>
      <a:lvl4pPr algn="ctr" rtl="0" eaLnBrk="0" fontAlgn="base" hangingPunct="0">
        <a:spcBef>
          <a:spcPct val="0"/>
        </a:spcBef>
        <a:spcAft>
          <a:spcPct val="0"/>
        </a:spcAft>
        <a:defRPr sz="4400">
          <a:solidFill>
            <a:schemeClr val="tx2"/>
          </a:solidFill>
          <a:latin typeface="Times" panose="02020603050405020304" pitchFamily="18" charset="0"/>
        </a:defRPr>
      </a:lvl4pPr>
      <a:lvl5pPr algn="ctr" rtl="0" eaLnBrk="0" fontAlgn="base" hangingPunct="0">
        <a:spcBef>
          <a:spcPct val="0"/>
        </a:spcBef>
        <a:spcAft>
          <a:spcPct val="0"/>
        </a:spcAft>
        <a:defRPr sz="4400">
          <a:solidFill>
            <a:schemeClr val="tx2"/>
          </a:solidFill>
          <a:latin typeface="Times" panose="02020603050405020304" pitchFamily="18" charset="0"/>
        </a:defRPr>
      </a:lvl5pPr>
      <a:lvl6pPr marL="457200" algn="ctr" rtl="0" eaLnBrk="0" fontAlgn="base" hangingPunct="0">
        <a:spcBef>
          <a:spcPct val="0"/>
        </a:spcBef>
        <a:spcAft>
          <a:spcPct val="0"/>
        </a:spcAft>
        <a:defRPr sz="4400">
          <a:solidFill>
            <a:schemeClr val="tx2"/>
          </a:solidFill>
          <a:latin typeface="Times" panose="02020603050405020304" pitchFamily="18" charset="0"/>
        </a:defRPr>
      </a:lvl6pPr>
      <a:lvl7pPr marL="914400" algn="ctr" rtl="0" eaLnBrk="0" fontAlgn="base" hangingPunct="0">
        <a:spcBef>
          <a:spcPct val="0"/>
        </a:spcBef>
        <a:spcAft>
          <a:spcPct val="0"/>
        </a:spcAft>
        <a:defRPr sz="4400">
          <a:solidFill>
            <a:schemeClr val="tx2"/>
          </a:solidFill>
          <a:latin typeface="Times" panose="02020603050405020304" pitchFamily="18" charset="0"/>
        </a:defRPr>
      </a:lvl7pPr>
      <a:lvl8pPr marL="1371600" algn="ctr" rtl="0" eaLnBrk="0" fontAlgn="base" hangingPunct="0">
        <a:spcBef>
          <a:spcPct val="0"/>
        </a:spcBef>
        <a:spcAft>
          <a:spcPct val="0"/>
        </a:spcAft>
        <a:defRPr sz="4400">
          <a:solidFill>
            <a:schemeClr val="tx2"/>
          </a:solidFill>
          <a:latin typeface="Times" panose="02020603050405020304" pitchFamily="18" charset="0"/>
        </a:defRPr>
      </a:lvl8pPr>
      <a:lvl9pPr marL="1828800" algn="ctr" rtl="0" eaLnBrk="0" fontAlgn="base" hangingPunct="0">
        <a:spcBef>
          <a:spcPct val="0"/>
        </a:spcBef>
        <a:spcAft>
          <a:spcPct val="0"/>
        </a:spcAft>
        <a:defRPr sz="4400">
          <a:solidFill>
            <a:schemeClr val="tx2"/>
          </a:solidFill>
          <a:latin typeface="Times"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21.wmf"/><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25.bin"/><Relationship Id="rId5" Type="http://schemas.openxmlformats.org/officeDocument/2006/relationships/image" Target="../media/image20.wmf"/><Relationship Id="rId4" Type="http://schemas.openxmlformats.org/officeDocument/2006/relationships/oleObject" Target="../embeddings/oleObject24.bin"/></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28.bin"/><Relationship Id="rId3" Type="http://schemas.openxmlformats.org/officeDocument/2006/relationships/notesSlide" Target="../notesSlides/notesSlide11.xml"/><Relationship Id="rId7" Type="http://schemas.openxmlformats.org/officeDocument/2006/relationships/image" Target="../media/image23.wmf"/><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oleObject" Target="../embeddings/oleObject27.bin"/><Relationship Id="rId5" Type="http://schemas.openxmlformats.org/officeDocument/2006/relationships/image" Target="../media/image22.wmf"/><Relationship Id="rId4" Type="http://schemas.openxmlformats.org/officeDocument/2006/relationships/oleObject" Target="../embeddings/oleObject26.bin"/><Relationship Id="rId9" Type="http://schemas.openxmlformats.org/officeDocument/2006/relationships/image" Target="../media/image24.wmf"/></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26.wmf"/><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oleObject" Target="../embeddings/oleObject30.bin"/><Relationship Id="rId5" Type="http://schemas.openxmlformats.org/officeDocument/2006/relationships/image" Target="../media/image25.wmf"/><Relationship Id="rId4" Type="http://schemas.openxmlformats.org/officeDocument/2006/relationships/oleObject" Target="../embeddings/oleObject29.bin"/></Relationships>
</file>

<file path=ppt/slides/_rels/slide13.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3.xml"/><Relationship Id="rId7" Type="http://schemas.openxmlformats.org/officeDocument/2006/relationships/image" Target="../media/image2.w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3.wmf"/><Relationship Id="rId5" Type="http://schemas.openxmlformats.org/officeDocument/2006/relationships/image" Target="../media/image1.wmf"/><Relationship Id="rId10" Type="http://schemas.openxmlformats.org/officeDocument/2006/relationships/oleObject" Target="../embeddings/oleObject5.bin"/><Relationship Id="rId4" Type="http://schemas.openxmlformats.org/officeDocument/2006/relationships/oleObject" Target="../embeddings/oleObject1.bin"/><Relationship Id="rId9" Type="http://schemas.openxmlformats.org/officeDocument/2006/relationships/oleObject" Target="../embeddings/oleObject4.bin"/></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5.wmf"/><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7.bin"/><Relationship Id="rId5" Type="http://schemas.openxmlformats.org/officeDocument/2006/relationships/image" Target="../media/image4.wmf"/><Relationship Id="rId4" Type="http://schemas.openxmlformats.org/officeDocument/2006/relationships/oleObject" Target="../embeddings/oleObject6.bin"/></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10.bin"/><Relationship Id="rId3" Type="http://schemas.openxmlformats.org/officeDocument/2006/relationships/notesSlide" Target="../notesSlides/notesSlide6.xml"/><Relationship Id="rId7" Type="http://schemas.openxmlformats.org/officeDocument/2006/relationships/image" Target="../media/image5.wmf"/><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9.bin"/><Relationship Id="rId11" Type="http://schemas.openxmlformats.org/officeDocument/2006/relationships/image" Target="../media/image7.wmf"/><Relationship Id="rId5" Type="http://schemas.openxmlformats.org/officeDocument/2006/relationships/image" Target="../media/image4.wmf"/><Relationship Id="rId10" Type="http://schemas.openxmlformats.org/officeDocument/2006/relationships/oleObject" Target="../embeddings/oleObject11.bin"/><Relationship Id="rId4" Type="http://schemas.openxmlformats.org/officeDocument/2006/relationships/oleObject" Target="../embeddings/oleObject8.bin"/><Relationship Id="rId9" Type="http://schemas.openxmlformats.org/officeDocument/2006/relationships/image" Target="../media/image6.wmf"/></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14.bin"/><Relationship Id="rId13" Type="http://schemas.openxmlformats.org/officeDocument/2006/relationships/image" Target="../media/image12.wmf"/><Relationship Id="rId3" Type="http://schemas.openxmlformats.org/officeDocument/2006/relationships/notesSlide" Target="../notesSlides/notesSlide7.xml"/><Relationship Id="rId7" Type="http://schemas.openxmlformats.org/officeDocument/2006/relationships/image" Target="../media/image9.wmf"/><Relationship Id="rId12" Type="http://schemas.openxmlformats.org/officeDocument/2006/relationships/oleObject" Target="../embeddings/oleObject16.bin"/><Relationship Id="rId17" Type="http://schemas.openxmlformats.org/officeDocument/2006/relationships/image" Target="../media/image14.wmf"/><Relationship Id="rId2" Type="http://schemas.openxmlformats.org/officeDocument/2006/relationships/slideLayout" Target="../slideLayouts/slideLayout7.xml"/><Relationship Id="rId16" Type="http://schemas.openxmlformats.org/officeDocument/2006/relationships/oleObject" Target="../embeddings/oleObject18.bin"/><Relationship Id="rId1" Type="http://schemas.openxmlformats.org/officeDocument/2006/relationships/vmlDrawing" Target="../drawings/vmlDrawing4.vml"/><Relationship Id="rId6" Type="http://schemas.openxmlformats.org/officeDocument/2006/relationships/oleObject" Target="../embeddings/oleObject13.bin"/><Relationship Id="rId11" Type="http://schemas.openxmlformats.org/officeDocument/2006/relationships/image" Target="../media/image11.wmf"/><Relationship Id="rId5" Type="http://schemas.openxmlformats.org/officeDocument/2006/relationships/image" Target="../media/image8.wmf"/><Relationship Id="rId15" Type="http://schemas.openxmlformats.org/officeDocument/2006/relationships/image" Target="../media/image13.wmf"/><Relationship Id="rId10" Type="http://schemas.openxmlformats.org/officeDocument/2006/relationships/oleObject" Target="../embeddings/oleObject15.bin"/><Relationship Id="rId4" Type="http://schemas.openxmlformats.org/officeDocument/2006/relationships/oleObject" Target="../embeddings/oleObject12.bin"/><Relationship Id="rId9" Type="http://schemas.openxmlformats.org/officeDocument/2006/relationships/image" Target="../media/image10.wmf"/><Relationship Id="rId14" Type="http://schemas.openxmlformats.org/officeDocument/2006/relationships/oleObject" Target="../embeddings/oleObject17.bin"/></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21.bin"/><Relationship Id="rId13" Type="http://schemas.openxmlformats.org/officeDocument/2006/relationships/image" Target="../media/image19.wmf"/><Relationship Id="rId3" Type="http://schemas.openxmlformats.org/officeDocument/2006/relationships/notesSlide" Target="../notesSlides/notesSlide9.xml"/><Relationship Id="rId7" Type="http://schemas.openxmlformats.org/officeDocument/2006/relationships/image" Target="../media/image16.wmf"/><Relationship Id="rId12" Type="http://schemas.openxmlformats.org/officeDocument/2006/relationships/oleObject" Target="../embeddings/oleObject23.bin"/><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20.bin"/><Relationship Id="rId11" Type="http://schemas.openxmlformats.org/officeDocument/2006/relationships/image" Target="../media/image18.wmf"/><Relationship Id="rId5" Type="http://schemas.openxmlformats.org/officeDocument/2006/relationships/image" Target="../media/image15.wmf"/><Relationship Id="rId10" Type="http://schemas.openxmlformats.org/officeDocument/2006/relationships/oleObject" Target="../embeddings/oleObject22.bin"/><Relationship Id="rId4" Type="http://schemas.openxmlformats.org/officeDocument/2006/relationships/oleObject" Target="../embeddings/oleObject19.bin"/><Relationship Id="rId9" Type="http://schemas.openxmlformats.org/officeDocument/2006/relationships/image" Target="../media/image17.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reeform 2">
            <a:extLst>
              <a:ext uri="{FF2B5EF4-FFF2-40B4-BE49-F238E27FC236}">
                <a16:creationId xmlns:a16="http://schemas.microsoft.com/office/drawing/2014/main" id="{9858A04E-D4BD-4E8A-992C-DD06071FE881}"/>
              </a:ext>
            </a:extLst>
          </p:cNvPr>
          <p:cNvSpPr>
            <a:spLocks/>
          </p:cNvSpPr>
          <p:nvPr/>
        </p:nvSpPr>
        <p:spPr bwMode="auto">
          <a:xfrm>
            <a:off x="2971800" y="1600200"/>
            <a:ext cx="2684463" cy="773113"/>
          </a:xfrm>
          <a:custGeom>
            <a:avLst/>
            <a:gdLst>
              <a:gd name="T0" fmla="*/ 0 w 1691"/>
              <a:gd name="T1" fmla="*/ 257 h 487"/>
              <a:gd name="T2" fmla="*/ 672 w 1691"/>
              <a:gd name="T3" fmla="*/ 257 h 487"/>
              <a:gd name="T4" fmla="*/ 720 w 1691"/>
              <a:gd name="T5" fmla="*/ 257 h 487"/>
              <a:gd name="T6" fmla="*/ 768 w 1691"/>
              <a:gd name="T7" fmla="*/ 257 h 487"/>
              <a:gd name="T8" fmla="*/ 795 w 1691"/>
              <a:gd name="T9" fmla="*/ 38 h 487"/>
              <a:gd name="T10" fmla="*/ 848 w 1691"/>
              <a:gd name="T11" fmla="*/ 481 h 487"/>
              <a:gd name="T12" fmla="*/ 901 w 1691"/>
              <a:gd name="T13" fmla="*/ 76 h 487"/>
              <a:gd name="T14" fmla="*/ 939 w 1691"/>
              <a:gd name="T15" fmla="*/ 326 h 487"/>
              <a:gd name="T16" fmla="*/ 992 w 1691"/>
              <a:gd name="T17" fmla="*/ 257 h 487"/>
              <a:gd name="T18" fmla="*/ 1056 w 1691"/>
              <a:gd name="T19" fmla="*/ 257 h 487"/>
              <a:gd name="T20" fmla="*/ 1691 w 1691"/>
              <a:gd name="T21" fmla="*/ 257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1" h="487">
                <a:moveTo>
                  <a:pt x="0" y="257"/>
                </a:moveTo>
                <a:cubicBezTo>
                  <a:pt x="276" y="257"/>
                  <a:pt x="552" y="257"/>
                  <a:pt x="672" y="257"/>
                </a:cubicBezTo>
                <a:cubicBezTo>
                  <a:pt x="792" y="257"/>
                  <a:pt x="704" y="257"/>
                  <a:pt x="720" y="257"/>
                </a:cubicBezTo>
                <a:cubicBezTo>
                  <a:pt x="736" y="257"/>
                  <a:pt x="755" y="293"/>
                  <a:pt x="768" y="257"/>
                </a:cubicBezTo>
                <a:cubicBezTo>
                  <a:pt x="780" y="220"/>
                  <a:pt x="781" y="0"/>
                  <a:pt x="795" y="38"/>
                </a:cubicBezTo>
                <a:cubicBezTo>
                  <a:pt x="808" y="75"/>
                  <a:pt x="830" y="474"/>
                  <a:pt x="848" y="481"/>
                </a:cubicBezTo>
                <a:cubicBezTo>
                  <a:pt x="865" y="487"/>
                  <a:pt x="885" y="101"/>
                  <a:pt x="901" y="76"/>
                </a:cubicBezTo>
                <a:cubicBezTo>
                  <a:pt x="916" y="50"/>
                  <a:pt x="923" y="295"/>
                  <a:pt x="939" y="326"/>
                </a:cubicBezTo>
                <a:cubicBezTo>
                  <a:pt x="954" y="356"/>
                  <a:pt x="972" y="268"/>
                  <a:pt x="992" y="257"/>
                </a:cubicBezTo>
                <a:cubicBezTo>
                  <a:pt x="1011" y="245"/>
                  <a:pt x="939" y="257"/>
                  <a:pt x="1056" y="257"/>
                </a:cubicBezTo>
                <a:cubicBezTo>
                  <a:pt x="1172" y="257"/>
                  <a:pt x="1431" y="257"/>
                  <a:pt x="1691" y="257"/>
                </a:cubicBezTo>
              </a:path>
            </a:pathLst>
          </a:custGeom>
          <a:noFill/>
          <a:ln w="952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35" name="Text Box 3">
            <a:extLst>
              <a:ext uri="{FF2B5EF4-FFF2-40B4-BE49-F238E27FC236}">
                <a16:creationId xmlns:a16="http://schemas.microsoft.com/office/drawing/2014/main" id="{BB88EC30-B148-42B9-A8DE-7AD08B0AE84B}"/>
              </a:ext>
            </a:extLst>
          </p:cNvPr>
          <p:cNvSpPr txBox="1">
            <a:spLocks noChangeArrowheads="1"/>
          </p:cNvSpPr>
          <p:nvPr/>
        </p:nvSpPr>
        <p:spPr bwMode="auto">
          <a:xfrm>
            <a:off x="2362200" y="3657600"/>
            <a:ext cx="444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Acoustic/Elastic Transfer Function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2" name="Text Box 4">
            <a:extLst>
              <a:ext uri="{FF2B5EF4-FFF2-40B4-BE49-F238E27FC236}">
                <a16:creationId xmlns:a16="http://schemas.microsoft.com/office/drawing/2014/main" id="{F9C79459-B575-4BE2-A7EC-3A9B24D6EBF5}"/>
              </a:ext>
            </a:extLst>
          </p:cNvPr>
          <p:cNvSpPr txBox="1">
            <a:spLocks noChangeArrowheads="1"/>
          </p:cNvSpPr>
          <p:nvPr/>
        </p:nvSpPr>
        <p:spPr bwMode="auto">
          <a:xfrm>
            <a:off x="3200400" y="1295400"/>
            <a:ext cx="18669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Special Cases</a:t>
            </a:r>
          </a:p>
        </p:txBody>
      </p:sp>
      <p:sp>
        <p:nvSpPr>
          <p:cNvPr id="58373" name="Text Box 5">
            <a:extLst>
              <a:ext uri="{FF2B5EF4-FFF2-40B4-BE49-F238E27FC236}">
                <a16:creationId xmlns:a16="http://schemas.microsoft.com/office/drawing/2014/main" id="{3ADBB6C0-E404-4501-B487-56EBEBA26028}"/>
              </a:ext>
            </a:extLst>
          </p:cNvPr>
          <p:cNvSpPr txBox="1">
            <a:spLocks noChangeArrowheads="1"/>
          </p:cNvSpPr>
          <p:nvPr/>
        </p:nvSpPr>
        <p:spPr bwMode="auto">
          <a:xfrm>
            <a:off x="1066800" y="2362200"/>
            <a:ext cx="9556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 = b :</a:t>
            </a:r>
          </a:p>
        </p:txBody>
      </p:sp>
      <p:graphicFrame>
        <p:nvGraphicFramePr>
          <p:cNvPr id="58374" name="Object 6">
            <a:extLst>
              <a:ext uri="{FF2B5EF4-FFF2-40B4-BE49-F238E27FC236}">
                <a16:creationId xmlns:a16="http://schemas.microsoft.com/office/drawing/2014/main" id="{C0746001-9BA2-4E60-8971-6F30025522DA}"/>
              </a:ext>
            </a:extLst>
          </p:cNvPr>
          <p:cNvGraphicFramePr>
            <a:graphicFrameLocks noChangeAspect="1"/>
          </p:cNvGraphicFramePr>
          <p:nvPr/>
        </p:nvGraphicFramePr>
        <p:xfrm>
          <a:off x="2438400" y="1905000"/>
          <a:ext cx="4724400" cy="1812925"/>
        </p:xfrm>
        <a:graphic>
          <a:graphicData uri="http://schemas.openxmlformats.org/presentationml/2006/ole">
            <mc:AlternateContent xmlns:mc="http://schemas.openxmlformats.org/markup-compatibility/2006">
              <mc:Choice xmlns:v="urn:schemas-microsoft-com:vml" Requires="v">
                <p:oleObj spid="_x0000_s6148" name="Equation" r:id="rId4" imgW="2450880" imgH="939600" progId="Equation.DSMT4">
                  <p:embed/>
                </p:oleObj>
              </mc:Choice>
              <mc:Fallback>
                <p:oleObj name="Equation" r:id="rId4" imgW="2450880" imgH="939600" progId="Equation.DSMT4">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38400" y="1905000"/>
                        <a:ext cx="4724400" cy="18129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8375" name="Text Box 7">
            <a:extLst>
              <a:ext uri="{FF2B5EF4-FFF2-40B4-BE49-F238E27FC236}">
                <a16:creationId xmlns:a16="http://schemas.microsoft.com/office/drawing/2014/main" id="{31CD6DD1-9F63-40CA-8C8F-6488E18AFF63}"/>
              </a:ext>
            </a:extLst>
          </p:cNvPr>
          <p:cNvSpPr txBox="1">
            <a:spLocks noChangeArrowheads="1"/>
          </p:cNvSpPr>
          <p:nvPr/>
        </p:nvSpPr>
        <p:spPr bwMode="auto">
          <a:xfrm>
            <a:off x="2514600" y="304800"/>
            <a:ext cx="35337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Acoustic Transfer Function</a:t>
            </a:r>
            <a:endParaRPr lang="en-US" altLang="en-US"/>
          </a:p>
        </p:txBody>
      </p:sp>
      <p:sp>
        <p:nvSpPr>
          <p:cNvPr id="58376" name="Line 8">
            <a:extLst>
              <a:ext uri="{FF2B5EF4-FFF2-40B4-BE49-F238E27FC236}">
                <a16:creationId xmlns:a16="http://schemas.microsoft.com/office/drawing/2014/main" id="{66001AFB-DECB-4061-8619-C344BF25DFDC}"/>
              </a:ext>
            </a:extLst>
          </p:cNvPr>
          <p:cNvSpPr>
            <a:spLocks noChangeShapeType="1"/>
          </p:cNvSpPr>
          <p:nvPr/>
        </p:nvSpPr>
        <p:spPr bwMode="auto">
          <a:xfrm>
            <a:off x="1066800" y="914400"/>
            <a:ext cx="69342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377" name="Text Box 9">
            <a:extLst>
              <a:ext uri="{FF2B5EF4-FFF2-40B4-BE49-F238E27FC236}">
                <a16:creationId xmlns:a16="http://schemas.microsoft.com/office/drawing/2014/main" id="{3FB64793-DBC6-4EE1-AFC5-D61E10C56147}"/>
              </a:ext>
            </a:extLst>
          </p:cNvPr>
          <p:cNvSpPr txBox="1">
            <a:spLocks noChangeArrowheads="1"/>
          </p:cNvSpPr>
          <p:nvPr/>
        </p:nvSpPr>
        <p:spPr bwMode="auto">
          <a:xfrm>
            <a:off x="914400" y="3733800"/>
            <a:ext cx="738187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At the high frequencies found for most NDE transducers</a:t>
            </a:r>
          </a:p>
          <a:p>
            <a:r>
              <a:rPr lang="en-US" altLang="en-US"/>
              <a:t>the above integral can be evaluated approximately to yield:</a:t>
            </a:r>
          </a:p>
        </p:txBody>
      </p:sp>
      <p:graphicFrame>
        <p:nvGraphicFramePr>
          <p:cNvPr id="58378" name="Object 10">
            <a:extLst>
              <a:ext uri="{FF2B5EF4-FFF2-40B4-BE49-F238E27FC236}">
                <a16:creationId xmlns:a16="http://schemas.microsoft.com/office/drawing/2014/main" id="{31D93734-FEE6-4BB5-8E72-97A09022FA11}"/>
              </a:ext>
            </a:extLst>
          </p:cNvPr>
          <p:cNvGraphicFramePr>
            <a:graphicFrameLocks noChangeAspect="1"/>
          </p:cNvGraphicFramePr>
          <p:nvPr/>
        </p:nvGraphicFramePr>
        <p:xfrm>
          <a:off x="2139950" y="4800600"/>
          <a:ext cx="4794250" cy="1365250"/>
        </p:xfrm>
        <a:graphic>
          <a:graphicData uri="http://schemas.openxmlformats.org/presentationml/2006/ole">
            <mc:AlternateContent xmlns:mc="http://schemas.openxmlformats.org/markup-compatibility/2006">
              <mc:Choice xmlns:v="urn:schemas-microsoft-com:vml" Requires="v">
                <p:oleObj spid="_x0000_s6149" name="Equation" r:id="rId6" imgW="2311200" imgH="660240" progId="Equation.DSMT4">
                  <p:embed/>
                </p:oleObj>
              </mc:Choice>
              <mc:Fallback>
                <p:oleObj name="Equation" r:id="rId6" imgW="2311200" imgH="660240" progId="Equation.DSMT4">
                  <p:embed/>
                  <p:pic>
                    <p:nvPicPr>
                      <p:cNvPr id="0" name="Object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39950" y="4800600"/>
                        <a:ext cx="4794250" cy="1365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6" name="Text Box 4">
            <a:extLst>
              <a:ext uri="{FF2B5EF4-FFF2-40B4-BE49-F238E27FC236}">
                <a16:creationId xmlns:a16="http://schemas.microsoft.com/office/drawing/2014/main" id="{AC44B3FE-54A8-4005-A52B-5BC519899814}"/>
              </a:ext>
            </a:extLst>
          </p:cNvPr>
          <p:cNvSpPr txBox="1">
            <a:spLocks noChangeArrowheads="1"/>
          </p:cNvSpPr>
          <p:nvPr/>
        </p:nvSpPr>
        <p:spPr bwMode="auto">
          <a:xfrm>
            <a:off x="669925" y="2422525"/>
            <a:ext cx="11271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 &gt;&gt; b :</a:t>
            </a:r>
          </a:p>
        </p:txBody>
      </p:sp>
      <p:sp>
        <p:nvSpPr>
          <p:cNvPr id="59397" name="Text Box 5">
            <a:extLst>
              <a:ext uri="{FF2B5EF4-FFF2-40B4-BE49-F238E27FC236}">
                <a16:creationId xmlns:a16="http://schemas.microsoft.com/office/drawing/2014/main" id="{5E21780F-2D47-4E75-B07C-365A82457518}"/>
              </a:ext>
            </a:extLst>
          </p:cNvPr>
          <p:cNvSpPr txBox="1">
            <a:spLocks noChangeArrowheads="1"/>
          </p:cNvSpPr>
          <p:nvPr/>
        </p:nvSpPr>
        <p:spPr bwMode="auto">
          <a:xfrm>
            <a:off x="593725" y="3489325"/>
            <a:ext cx="11271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 &lt;&lt; b :</a:t>
            </a:r>
          </a:p>
        </p:txBody>
      </p:sp>
      <p:sp>
        <p:nvSpPr>
          <p:cNvPr id="59398" name="Text Box 6">
            <a:extLst>
              <a:ext uri="{FF2B5EF4-FFF2-40B4-BE49-F238E27FC236}">
                <a16:creationId xmlns:a16="http://schemas.microsoft.com/office/drawing/2014/main" id="{B2557F16-8FF7-46EE-B339-EB9A1164028D}"/>
              </a:ext>
            </a:extLst>
          </p:cNvPr>
          <p:cNvSpPr txBox="1">
            <a:spLocks noChangeArrowheads="1"/>
          </p:cNvSpPr>
          <p:nvPr/>
        </p:nvSpPr>
        <p:spPr bwMode="auto">
          <a:xfrm>
            <a:off x="533400" y="4572000"/>
            <a:ext cx="15001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D &gt;&gt; a, b :</a:t>
            </a:r>
          </a:p>
        </p:txBody>
      </p:sp>
      <p:graphicFrame>
        <p:nvGraphicFramePr>
          <p:cNvPr id="59399" name="Object 7">
            <a:extLst>
              <a:ext uri="{FF2B5EF4-FFF2-40B4-BE49-F238E27FC236}">
                <a16:creationId xmlns:a16="http://schemas.microsoft.com/office/drawing/2014/main" id="{E9E85218-B671-4BF8-8C8A-49035A8DDE98}"/>
              </a:ext>
            </a:extLst>
          </p:cNvPr>
          <p:cNvGraphicFramePr>
            <a:graphicFrameLocks noChangeAspect="1"/>
          </p:cNvGraphicFramePr>
          <p:nvPr/>
        </p:nvGraphicFramePr>
        <p:xfrm>
          <a:off x="2514600" y="4267200"/>
          <a:ext cx="3294063" cy="884238"/>
        </p:xfrm>
        <a:graphic>
          <a:graphicData uri="http://schemas.openxmlformats.org/presentationml/2006/ole">
            <mc:AlternateContent xmlns:mc="http://schemas.openxmlformats.org/markup-compatibility/2006">
              <mc:Choice xmlns:v="urn:schemas-microsoft-com:vml" Requires="v">
                <p:oleObj spid="_x0000_s7173" name="Equation" r:id="rId4" imgW="1562040" imgH="419040" progId="Equation.DSMT4">
                  <p:embed/>
                </p:oleObj>
              </mc:Choice>
              <mc:Fallback>
                <p:oleObj name="Equation" r:id="rId4" imgW="1562040" imgH="419040" progId="Equation.DSMT4">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4600" y="4267200"/>
                        <a:ext cx="3294063" cy="8842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9400" name="Text Box 8">
            <a:extLst>
              <a:ext uri="{FF2B5EF4-FFF2-40B4-BE49-F238E27FC236}">
                <a16:creationId xmlns:a16="http://schemas.microsoft.com/office/drawing/2014/main" id="{D967EF3C-6348-4A4A-9C02-82A9ABF0EB75}"/>
              </a:ext>
            </a:extLst>
          </p:cNvPr>
          <p:cNvSpPr txBox="1">
            <a:spLocks noChangeArrowheads="1"/>
          </p:cNvSpPr>
          <p:nvPr/>
        </p:nvSpPr>
        <p:spPr bwMode="auto">
          <a:xfrm>
            <a:off x="2514600" y="304800"/>
            <a:ext cx="35337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Acoustic Transfer Function</a:t>
            </a:r>
            <a:endParaRPr lang="en-US" altLang="en-US"/>
          </a:p>
        </p:txBody>
      </p:sp>
      <p:sp>
        <p:nvSpPr>
          <p:cNvPr id="59401" name="Line 9">
            <a:extLst>
              <a:ext uri="{FF2B5EF4-FFF2-40B4-BE49-F238E27FC236}">
                <a16:creationId xmlns:a16="http://schemas.microsoft.com/office/drawing/2014/main" id="{EF3684F3-85DA-4715-94E1-E4D1B4C3AA3D}"/>
              </a:ext>
            </a:extLst>
          </p:cNvPr>
          <p:cNvSpPr>
            <a:spLocks noChangeShapeType="1"/>
          </p:cNvSpPr>
          <p:nvPr/>
        </p:nvSpPr>
        <p:spPr bwMode="auto">
          <a:xfrm>
            <a:off x="1066800" y="914400"/>
            <a:ext cx="69342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9402" name="Text Box 10">
            <a:extLst>
              <a:ext uri="{FF2B5EF4-FFF2-40B4-BE49-F238E27FC236}">
                <a16:creationId xmlns:a16="http://schemas.microsoft.com/office/drawing/2014/main" id="{A923DE9F-C64E-47CC-951F-FA2813A15B05}"/>
              </a:ext>
            </a:extLst>
          </p:cNvPr>
          <p:cNvSpPr txBox="1">
            <a:spLocks noChangeArrowheads="1"/>
          </p:cNvSpPr>
          <p:nvPr/>
        </p:nvSpPr>
        <p:spPr bwMode="auto">
          <a:xfrm>
            <a:off x="914400" y="1447800"/>
            <a:ext cx="26019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Other special cases:</a:t>
            </a:r>
          </a:p>
        </p:txBody>
      </p:sp>
      <p:graphicFrame>
        <p:nvGraphicFramePr>
          <p:cNvPr id="59403" name="Object 11">
            <a:extLst>
              <a:ext uri="{FF2B5EF4-FFF2-40B4-BE49-F238E27FC236}">
                <a16:creationId xmlns:a16="http://schemas.microsoft.com/office/drawing/2014/main" id="{FD297594-FE34-4B0F-B9A6-AFFE39D150DE}"/>
              </a:ext>
            </a:extLst>
          </p:cNvPr>
          <p:cNvGraphicFramePr>
            <a:graphicFrameLocks noChangeAspect="1"/>
          </p:cNvGraphicFramePr>
          <p:nvPr/>
        </p:nvGraphicFramePr>
        <p:xfrm>
          <a:off x="2590800" y="2133600"/>
          <a:ext cx="5438775" cy="835025"/>
        </p:xfrm>
        <a:graphic>
          <a:graphicData uri="http://schemas.openxmlformats.org/presentationml/2006/ole">
            <mc:AlternateContent xmlns:mc="http://schemas.openxmlformats.org/markup-compatibility/2006">
              <mc:Choice xmlns:v="urn:schemas-microsoft-com:vml" Requires="v">
                <p:oleObj spid="_x0000_s7174" name="Equation" r:id="rId6" imgW="2730240" imgH="419040" progId="Equation.DSMT4">
                  <p:embed/>
                </p:oleObj>
              </mc:Choice>
              <mc:Fallback>
                <p:oleObj name="Equation" r:id="rId6" imgW="2730240" imgH="419040" progId="Equation.DSMT4">
                  <p:embed/>
                  <p:pic>
                    <p:nvPicPr>
                      <p:cNvPr id="0" name="Object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90800" y="2133600"/>
                        <a:ext cx="5438775" cy="835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9404" name="Object 12">
            <a:extLst>
              <a:ext uri="{FF2B5EF4-FFF2-40B4-BE49-F238E27FC236}">
                <a16:creationId xmlns:a16="http://schemas.microsoft.com/office/drawing/2014/main" id="{BF964BB6-9301-4F11-85B5-DD28DE8EA8E4}"/>
              </a:ext>
            </a:extLst>
          </p:cNvPr>
          <p:cNvGraphicFramePr>
            <a:graphicFrameLocks noChangeAspect="1"/>
          </p:cNvGraphicFramePr>
          <p:nvPr/>
        </p:nvGraphicFramePr>
        <p:xfrm>
          <a:off x="2514600" y="3276600"/>
          <a:ext cx="5060950" cy="760413"/>
        </p:xfrm>
        <a:graphic>
          <a:graphicData uri="http://schemas.openxmlformats.org/presentationml/2006/ole">
            <mc:AlternateContent xmlns:mc="http://schemas.openxmlformats.org/markup-compatibility/2006">
              <mc:Choice xmlns:v="urn:schemas-microsoft-com:vml" Requires="v">
                <p:oleObj spid="_x0000_s7175" name="Equation" r:id="rId8" imgW="2539800" imgH="380880" progId="Equation.DSMT4">
                  <p:embed/>
                </p:oleObj>
              </mc:Choice>
              <mc:Fallback>
                <p:oleObj name="Equation" r:id="rId8" imgW="2539800" imgH="380880" progId="Equation.DSMT4">
                  <p:embed/>
                  <p:pic>
                    <p:nvPicPr>
                      <p:cNvPr id="0" name="Object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14600" y="3276600"/>
                        <a:ext cx="5060950" cy="760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20" name="Text Box 4">
            <a:extLst>
              <a:ext uri="{FF2B5EF4-FFF2-40B4-BE49-F238E27FC236}">
                <a16:creationId xmlns:a16="http://schemas.microsoft.com/office/drawing/2014/main" id="{A0F0AF69-A5C0-40DC-B81B-8F8A4CC1DD2B}"/>
              </a:ext>
            </a:extLst>
          </p:cNvPr>
          <p:cNvSpPr txBox="1">
            <a:spLocks noChangeArrowheads="1"/>
          </p:cNvSpPr>
          <p:nvPr/>
        </p:nvSpPr>
        <p:spPr bwMode="auto">
          <a:xfrm>
            <a:off x="2514600" y="304800"/>
            <a:ext cx="35337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Acoustic Transfer Function</a:t>
            </a:r>
            <a:endParaRPr lang="en-US" altLang="en-US"/>
          </a:p>
        </p:txBody>
      </p:sp>
      <p:sp>
        <p:nvSpPr>
          <p:cNvPr id="60421" name="Line 5">
            <a:extLst>
              <a:ext uri="{FF2B5EF4-FFF2-40B4-BE49-F238E27FC236}">
                <a16:creationId xmlns:a16="http://schemas.microsoft.com/office/drawing/2014/main" id="{26D0CA05-70C4-494D-8F8A-973B6A123558}"/>
              </a:ext>
            </a:extLst>
          </p:cNvPr>
          <p:cNvSpPr>
            <a:spLocks noChangeShapeType="1"/>
          </p:cNvSpPr>
          <p:nvPr/>
        </p:nvSpPr>
        <p:spPr bwMode="auto">
          <a:xfrm>
            <a:off x="1066800" y="914400"/>
            <a:ext cx="69342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422" name="Text Box 6">
            <a:extLst>
              <a:ext uri="{FF2B5EF4-FFF2-40B4-BE49-F238E27FC236}">
                <a16:creationId xmlns:a16="http://schemas.microsoft.com/office/drawing/2014/main" id="{415348A3-C81E-4CE4-A3FA-77787F670845}"/>
              </a:ext>
            </a:extLst>
          </p:cNvPr>
          <p:cNvSpPr txBox="1">
            <a:spLocks noChangeArrowheads="1"/>
          </p:cNvSpPr>
          <p:nvPr/>
        </p:nvSpPr>
        <p:spPr bwMode="auto">
          <a:xfrm>
            <a:off x="762000" y="1447800"/>
            <a:ext cx="6389688"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Attenuation of ultrasound in the fluid can be added</a:t>
            </a:r>
          </a:p>
          <a:p>
            <a:r>
              <a:rPr lang="en-US" altLang="en-US"/>
              <a:t>to this model: </a:t>
            </a:r>
          </a:p>
        </p:txBody>
      </p:sp>
      <p:graphicFrame>
        <p:nvGraphicFramePr>
          <p:cNvPr id="60423" name="Object 7">
            <a:extLst>
              <a:ext uri="{FF2B5EF4-FFF2-40B4-BE49-F238E27FC236}">
                <a16:creationId xmlns:a16="http://schemas.microsoft.com/office/drawing/2014/main" id="{498C931F-EC0B-420B-A485-064F71C7350A}"/>
              </a:ext>
            </a:extLst>
          </p:cNvPr>
          <p:cNvGraphicFramePr>
            <a:graphicFrameLocks noChangeAspect="1"/>
          </p:cNvGraphicFramePr>
          <p:nvPr/>
        </p:nvGraphicFramePr>
        <p:xfrm>
          <a:off x="1905000" y="2362200"/>
          <a:ext cx="4343400" cy="623888"/>
        </p:xfrm>
        <a:graphic>
          <a:graphicData uri="http://schemas.openxmlformats.org/presentationml/2006/ole">
            <mc:AlternateContent xmlns:mc="http://schemas.openxmlformats.org/markup-compatibility/2006">
              <mc:Choice xmlns:v="urn:schemas-microsoft-com:vml" Requires="v">
                <p:oleObj spid="_x0000_s8196" name="Equation" r:id="rId4" imgW="1942920" imgH="279360" progId="Equation.DSMT4">
                  <p:embed/>
                </p:oleObj>
              </mc:Choice>
              <mc:Fallback>
                <p:oleObj name="Equation" r:id="rId4" imgW="1942920" imgH="279360" progId="Equation.DSMT4">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5000" y="2362200"/>
                        <a:ext cx="4343400" cy="623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0424" name="Text Box 8">
            <a:extLst>
              <a:ext uri="{FF2B5EF4-FFF2-40B4-BE49-F238E27FC236}">
                <a16:creationId xmlns:a16="http://schemas.microsoft.com/office/drawing/2014/main" id="{AF944476-4BEF-4174-B026-7A4BA096B436}"/>
              </a:ext>
            </a:extLst>
          </p:cNvPr>
          <p:cNvSpPr txBox="1">
            <a:spLocks noChangeArrowheads="1"/>
          </p:cNvSpPr>
          <p:nvPr/>
        </p:nvSpPr>
        <p:spPr bwMode="auto">
          <a:xfrm>
            <a:off x="609600" y="3200400"/>
            <a:ext cx="40497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latin typeface="Symbol" panose="05050102010706020507" pitchFamily="18" charset="2"/>
              </a:rPr>
              <a:t>a</a:t>
            </a:r>
            <a:r>
              <a:rPr lang="en-US" altLang="en-US">
                <a:latin typeface="Symbol" panose="05050102010706020507" pitchFamily="18" charset="2"/>
              </a:rPr>
              <a:t>(</a:t>
            </a:r>
            <a:r>
              <a:rPr lang="en-US" altLang="en-US" i="1">
                <a:latin typeface="Symbol" panose="05050102010706020507" pitchFamily="18" charset="2"/>
              </a:rPr>
              <a:t>w</a:t>
            </a:r>
            <a:r>
              <a:rPr lang="en-US" altLang="en-US">
                <a:latin typeface="Symbol" panose="05050102010706020507" pitchFamily="18" charset="2"/>
              </a:rPr>
              <a:t>)</a:t>
            </a:r>
            <a:r>
              <a:rPr lang="en-US" altLang="en-US"/>
              <a:t>  … attenuation coefficient</a:t>
            </a:r>
          </a:p>
        </p:txBody>
      </p:sp>
      <p:sp>
        <p:nvSpPr>
          <p:cNvPr id="60425" name="Text Box 9">
            <a:extLst>
              <a:ext uri="{FF2B5EF4-FFF2-40B4-BE49-F238E27FC236}">
                <a16:creationId xmlns:a16="http://schemas.microsoft.com/office/drawing/2014/main" id="{8DAB1A4B-BDD9-4167-A519-3437881A6FF3}"/>
              </a:ext>
            </a:extLst>
          </p:cNvPr>
          <p:cNvSpPr txBox="1">
            <a:spLocks noChangeArrowheads="1"/>
          </p:cNvSpPr>
          <p:nvPr/>
        </p:nvSpPr>
        <p:spPr bwMode="auto">
          <a:xfrm>
            <a:off x="579438" y="3846513"/>
            <a:ext cx="13604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For water</a:t>
            </a:r>
          </a:p>
        </p:txBody>
      </p:sp>
      <p:graphicFrame>
        <p:nvGraphicFramePr>
          <p:cNvPr id="60426" name="Object 10">
            <a:extLst>
              <a:ext uri="{FF2B5EF4-FFF2-40B4-BE49-F238E27FC236}">
                <a16:creationId xmlns:a16="http://schemas.microsoft.com/office/drawing/2014/main" id="{E8303DFD-CC6B-4BE5-9794-EC43988CAAF0}"/>
              </a:ext>
            </a:extLst>
          </p:cNvPr>
          <p:cNvGraphicFramePr>
            <a:graphicFrameLocks noChangeAspect="1"/>
          </p:cNvGraphicFramePr>
          <p:nvPr/>
        </p:nvGraphicFramePr>
        <p:xfrm>
          <a:off x="2057400" y="3810000"/>
          <a:ext cx="2514600" cy="525463"/>
        </p:xfrm>
        <a:graphic>
          <a:graphicData uri="http://schemas.openxmlformats.org/presentationml/2006/ole">
            <mc:AlternateContent xmlns:mc="http://schemas.openxmlformats.org/markup-compatibility/2006">
              <mc:Choice xmlns:v="urn:schemas-microsoft-com:vml" Requires="v">
                <p:oleObj spid="_x0000_s8197" name="Equation" r:id="rId6" imgW="1091880" imgH="228600" progId="Equation.DSMT4">
                  <p:embed/>
                </p:oleObj>
              </mc:Choice>
              <mc:Fallback>
                <p:oleObj name="Equation" r:id="rId6" imgW="1091880" imgH="228600" progId="Equation.DSMT4">
                  <p:embed/>
                  <p:pic>
                    <p:nvPicPr>
                      <p:cNvPr id="0" name="Object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57400" y="3810000"/>
                        <a:ext cx="2514600" cy="525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0427" name="Text Box 11">
            <a:extLst>
              <a:ext uri="{FF2B5EF4-FFF2-40B4-BE49-F238E27FC236}">
                <a16:creationId xmlns:a16="http://schemas.microsoft.com/office/drawing/2014/main" id="{4F08C5C9-DA80-4350-ACC7-53001209DFDE}"/>
              </a:ext>
            </a:extLst>
          </p:cNvPr>
          <p:cNvSpPr txBox="1">
            <a:spLocks noChangeArrowheads="1"/>
          </p:cNvSpPr>
          <p:nvPr/>
        </p:nvSpPr>
        <p:spPr bwMode="auto">
          <a:xfrm>
            <a:off x="4922838" y="3846513"/>
            <a:ext cx="8937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1/mm</a:t>
            </a:r>
          </a:p>
        </p:txBody>
      </p:sp>
      <p:sp>
        <p:nvSpPr>
          <p:cNvPr id="60428" name="Text Box 12">
            <a:extLst>
              <a:ext uri="{FF2B5EF4-FFF2-40B4-BE49-F238E27FC236}">
                <a16:creationId xmlns:a16="http://schemas.microsoft.com/office/drawing/2014/main" id="{08E1C1F6-C143-4368-948A-539462BAF155}"/>
              </a:ext>
            </a:extLst>
          </p:cNvPr>
          <p:cNvSpPr txBox="1">
            <a:spLocks noChangeArrowheads="1"/>
          </p:cNvSpPr>
          <p:nvPr/>
        </p:nvSpPr>
        <p:spPr bwMode="auto">
          <a:xfrm>
            <a:off x="747713" y="4491038"/>
            <a:ext cx="28829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t>f</a:t>
            </a:r>
            <a:r>
              <a:rPr lang="en-US" altLang="en-US"/>
              <a:t>… frequency in MHz</a:t>
            </a:r>
          </a:p>
        </p:txBody>
      </p:sp>
      <p:sp>
        <p:nvSpPr>
          <p:cNvPr id="60429" name="Text Box 13">
            <a:extLst>
              <a:ext uri="{FF2B5EF4-FFF2-40B4-BE49-F238E27FC236}">
                <a16:creationId xmlns:a16="http://schemas.microsoft.com/office/drawing/2014/main" id="{850E2B71-5238-4D2E-8C21-16B19D4E4159}"/>
              </a:ext>
            </a:extLst>
          </p:cNvPr>
          <p:cNvSpPr txBox="1">
            <a:spLocks noChangeArrowheads="1"/>
          </p:cNvSpPr>
          <p:nvPr/>
        </p:nvSpPr>
        <p:spPr bwMode="auto">
          <a:xfrm>
            <a:off x="5181600" y="3124200"/>
            <a:ext cx="29908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t>D</a:t>
            </a:r>
            <a:r>
              <a:rPr lang="en-US" altLang="en-US"/>
              <a:t> … distance traveled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4" name="Text Box 4">
            <a:extLst>
              <a:ext uri="{FF2B5EF4-FFF2-40B4-BE49-F238E27FC236}">
                <a16:creationId xmlns:a16="http://schemas.microsoft.com/office/drawing/2014/main" id="{97E1052A-2FD1-4AE9-91F3-2A28A951872C}"/>
              </a:ext>
            </a:extLst>
          </p:cNvPr>
          <p:cNvSpPr txBox="1">
            <a:spLocks noChangeArrowheads="1"/>
          </p:cNvSpPr>
          <p:nvPr/>
        </p:nvSpPr>
        <p:spPr bwMode="auto">
          <a:xfrm>
            <a:off x="1143000" y="1143000"/>
            <a:ext cx="6413500"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Example acoustic transfer function (including fluid</a:t>
            </a:r>
          </a:p>
          <a:p>
            <a:r>
              <a:rPr lang="en-US" altLang="en-US"/>
              <a:t>attenuation effects)</a:t>
            </a:r>
          </a:p>
        </p:txBody>
      </p:sp>
      <p:pic>
        <p:nvPicPr>
          <p:cNvPr id="61445" name="Picture 5">
            <a:extLst>
              <a:ext uri="{FF2B5EF4-FFF2-40B4-BE49-F238E27FC236}">
                <a16:creationId xmlns:a16="http://schemas.microsoft.com/office/drawing/2014/main" id="{2961EC68-F091-4096-9E77-607322FF93D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286000"/>
            <a:ext cx="2667000" cy="210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46" name="Text Box 6">
            <a:extLst>
              <a:ext uri="{FF2B5EF4-FFF2-40B4-BE49-F238E27FC236}">
                <a16:creationId xmlns:a16="http://schemas.microsoft.com/office/drawing/2014/main" id="{397C661A-3ECC-4F4F-A59F-574E8BE94CBF}"/>
              </a:ext>
            </a:extLst>
          </p:cNvPr>
          <p:cNvSpPr txBox="1">
            <a:spLocks noChangeArrowheads="1"/>
          </p:cNvSpPr>
          <p:nvPr/>
        </p:nvSpPr>
        <p:spPr bwMode="auto">
          <a:xfrm>
            <a:off x="2514600" y="304800"/>
            <a:ext cx="35337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Acoustic Transfer Function</a:t>
            </a:r>
            <a:endParaRPr lang="en-US" altLang="en-US"/>
          </a:p>
        </p:txBody>
      </p:sp>
      <p:sp>
        <p:nvSpPr>
          <p:cNvPr id="61447" name="Line 7">
            <a:extLst>
              <a:ext uri="{FF2B5EF4-FFF2-40B4-BE49-F238E27FC236}">
                <a16:creationId xmlns:a16="http://schemas.microsoft.com/office/drawing/2014/main" id="{5A63DADF-CED3-4958-8FCE-9A8419F7B9E2}"/>
              </a:ext>
            </a:extLst>
          </p:cNvPr>
          <p:cNvSpPr>
            <a:spLocks noChangeShapeType="1"/>
          </p:cNvSpPr>
          <p:nvPr/>
        </p:nvSpPr>
        <p:spPr bwMode="auto">
          <a:xfrm>
            <a:off x="1066800" y="914400"/>
            <a:ext cx="69342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48" name="Text Box 8">
            <a:extLst>
              <a:ext uri="{FF2B5EF4-FFF2-40B4-BE49-F238E27FC236}">
                <a16:creationId xmlns:a16="http://schemas.microsoft.com/office/drawing/2014/main" id="{0BD5CE7F-A67F-4D18-B4E4-ED4EB24BCD85}"/>
              </a:ext>
            </a:extLst>
          </p:cNvPr>
          <p:cNvSpPr txBox="1">
            <a:spLocks noChangeArrowheads="1"/>
          </p:cNvSpPr>
          <p:nvPr/>
        </p:nvSpPr>
        <p:spPr bwMode="auto">
          <a:xfrm>
            <a:off x="533400" y="4800600"/>
            <a:ext cx="1878013"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D = 444 mm</a:t>
            </a:r>
          </a:p>
          <a:p>
            <a:r>
              <a:rPr lang="en-US" altLang="en-US"/>
              <a:t>a = 3.175 mm</a:t>
            </a:r>
          </a:p>
        </p:txBody>
      </p:sp>
      <p:grpSp>
        <p:nvGrpSpPr>
          <p:cNvPr id="61449" name="Group 9">
            <a:extLst>
              <a:ext uri="{FF2B5EF4-FFF2-40B4-BE49-F238E27FC236}">
                <a16:creationId xmlns:a16="http://schemas.microsoft.com/office/drawing/2014/main" id="{D40ED796-1AD5-41BF-8D49-4AF498B6C211}"/>
              </a:ext>
            </a:extLst>
          </p:cNvPr>
          <p:cNvGrpSpPr>
            <a:grpSpLocks/>
          </p:cNvGrpSpPr>
          <p:nvPr/>
        </p:nvGrpSpPr>
        <p:grpSpPr bwMode="auto">
          <a:xfrm>
            <a:off x="3357563" y="2101850"/>
            <a:ext cx="5256212" cy="4013200"/>
            <a:chOff x="912" y="733"/>
            <a:chExt cx="4184" cy="2872"/>
          </a:xfrm>
        </p:grpSpPr>
        <p:sp>
          <p:nvSpPr>
            <p:cNvPr id="61450" name="Rectangle 10">
              <a:extLst>
                <a:ext uri="{FF2B5EF4-FFF2-40B4-BE49-F238E27FC236}">
                  <a16:creationId xmlns:a16="http://schemas.microsoft.com/office/drawing/2014/main" id="{19F775D6-43A7-474C-82AC-D403F9805873}"/>
                </a:ext>
              </a:extLst>
            </p:cNvPr>
            <p:cNvSpPr>
              <a:spLocks noChangeArrowheads="1"/>
            </p:cNvSpPr>
            <p:nvPr/>
          </p:nvSpPr>
          <p:spPr bwMode="auto">
            <a:xfrm>
              <a:off x="912" y="733"/>
              <a:ext cx="3990" cy="27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1451" name="Rectangle 11">
              <a:extLst>
                <a:ext uri="{FF2B5EF4-FFF2-40B4-BE49-F238E27FC236}">
                  <a16:creationId xmlns:a16="http://schemas.microsoft.com/office/drawing/2014/main" id="{23432F20-F2D3-4F80-A9CA-D0867E1802FE}"/>
                </a:ext>
              </a:extLst>
            </p:cNvPr>
            <p:cNvSpPr>
              <a:spLocks noChangeArrowheads="1"/>
            </p:cNvSpPr>
            <p:nvPr/>
          </p:nvSpPr>
          <p:spPr bwMode="auto">
            <a:xfrm>
              <a:off x="1428" y="938"/>
              <a:ext cx="3083" cy="221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1452" name="Rectangle 12">
              <a:extLst>
                <a:ext uri="{FF2B5EF4-FFF2-40B4-BE49-F238E27FC236}">
                  <a16:creationId xmlns:a16="http://schemas.microsoft.com/office/drawing/2014/main" id="{7765531B-1AFD-4B0A-B836-8243B7F75C90}"/>
                </a:ext>
              </a:extLst>
            </p:cNvPr>
            <p:cNvSpPr>
              <a:spLocks noChangeArrowheads="1"/>
            </p:cNvSpPr>
            <p:nvPr/>
          </p:nvSpPr>
          <p:spPr bwMode="auto">
            <a:xfrm>
              <a:off x="1428" y="938"/>
              <a:ext cx="3083" cy="2211"/>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453" name="Line 13">
              <a:extLst>
                <a:ext uri="{FF2B5EF4-FFF2-40B4-BE49-F238E27FC236}">
                  <a16:creationId xmlns:a16="http://schemas.microsoft.com/office/drawing/2014/main" id="{BF754F86-F082-4F87-B6EF-F7D7E8539F85}"/>
                </a:ext>
              </a:extLst>
            </p:cNvPr>
            <p:cNvSpPr>
              <a:spLocks noChangeShapeType="1"/>
            </p:cNvSpPr>
            <p:nvPr/>
          </p:nvSpPr>
          <p:spPr bwMode="auto">
            <a:xfrm>
              <a:off x="1428" y="3149"/>
              <a:ext cx="3083"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454" name="Line 14">
              <a:extLst>
                <a:ext uri="{FF2B5EF4-FFF2-40B4-BE49-F238E27FC236}">
                  <a16:creationId xmlns:a16="http://schemas.microsoft.com/office/drawing/2014/main" id="{D3A7BF1F-BC25-42F8-BCD5-EC61406A270E}"/>
                </a:ext>
              </a:extLst>
            </p:cNvPr>
            <p:cNvSpPr>
              <a:spLocks noChangeShapeType="1"/>
            </p:cNvSpPr>
            <p:nvPr/>
          </p:nvSpPr>
          <p:spPr bwMode="auto">
            <a:xfrm flipV="1">
              <a:off x="1428" y="938"/>
              <a:ext cx="1" cy="221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455" name="Line 15">
              <a:extLst>
                <a:ext uri="{FF2B5EF4-FFF2-40B4-BE49-F238E27FC236}">
                  <a16:creationId xmlns:a16="http://schemas.microsoft.com/office/drawing/2014/main" id="{09383619-7B37-4303-AC83-2773CD9145B8}"/>
                </a:ext>
              </a:extLst>
            </p:cNvPr>
            <p:cNvSpPr>
              <a:spLocks noChangeShapeType="1"/>
            </p:cNvSpPr>
            <p:nvPr/>
          </p:nvSpPr>
          <p:spPr bwMode="auto">
            <a:xfrm flipV="1">
              <a:off x="1428" y="3122"/>
              <a:ext cx="1" cy="2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456" name="Rectangle 16">
              <a:extLst>
                <a:ext uri="{FF2B5EF4-FFF2-40B4-BE49-F238E27FC236}">
                  <a16:creationId xmlns:a16="http://schemas.microsoft.com/office/drawing/2014/main" id="{E2276539-9BE0-4D29-A0BB-F1611E895564}"/>
                </a:ext>
              </a:extLst>
            </p:cNvPr>
            <p:cNvSpPr>
              <a:spLocks noChangeArrowheads="1"/>
            </p:cNvSpPr>
            <p:nvPr/>
          </p:nvSpPr>
          <p:spPr bwMode="auto">
            <a:xfrm>
              <a:off x="1403" y="3176"/>
              <a:ext cx="68"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0</a:t>
              </a:r>
              <a:endParaRPr lang="en-US" altLang="en-US" sz="1200">
                <a:latin typeface="Times New Roman" panose="02020603050405020304" pitchFamily="18" charset="0"/>
              </a:endParaRPr>
            </a:p>
          </p:txBody>
        </p:sp>
        <p:sp>
          <p:nvSpPr>
            <p:cNvPr id="61457" name="Line 17">
              <a:extLst>
                <a:ext uri="{FF2B5EF4-FFF2-40B4-BE49-F238E27FC236}">
                  <a16:creationId xmlns:a16="http://schemas.microsoft.com/office/drawing/2014/main" id="{DA2A4675-866E-436A-ABBC-F5A7411B45C9}"/>
                </a:ext>
              </a:extLst>
            </p:cNvPr>
            <p:cNvSpPr>
              <a:spLocks noChangeShapeType="1"/>
            </p:cNvSpPr>
            <p:nvPr/>
          </p:nvSpPr>
          <p:spPr bwMode="auto">
            <a:xfrm flipV="1">
              <a:off x="2199" y="3122"/>
              <a:ext cx="1" cy="2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458" name="Rectangle 18">
              <a:extLst>
                <a:ext uri="{FF2B5EF4-FFF2-40B4-BE49-F238E27FC236}">
                  <a16:creationId xmlns:a16="http://schemas.microsoft.com/office/drawing/2014/main" id="{CC7D4888-4425-4C18-AEB7-5595A8B55C67}"/>
                </a:ext>
              </a:extLst>
            </p:cNvPr>
            <p:cNvSpPr>
              <a:spLocks noChangeArrowheads="1"/>
            </p:cNvSpPr>
            <p:nvPr/>
          </p:nvSpPr>
          <p:spPr bwMode="auto">
            <a:xfrm>
              <a:off x="2175" y="3176"/>
              <a:ext cx="68"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5</a:t>
              </a:r>
              <a:endParaRPr lang="en-US" altLang="en-US" sz="1200">
                <a:latin typeface="Times New Roman" panose="02020603050405020304" pitchFamily="18" charset="0"/>
              </a:endParaRPr>
            </a:p>
          </p:txBody>
        </p:sp>
        <p:sp>
          <p:nvSpPr>
            <p:cNvPr id="61459" name="Line 19">
              <a:extLst>
                <a:ext uri="{FF2B5EF4-FFF2-40B4-BE49-F238E27FC236}">
                  <a16:creationId xmlns:a16="http://schemas.microsoft.com/office/drawing/2014/main" id="{92CA73F0-CE65-4336-A113-58EFF15C174F}"/>
                </a:ext>
              </a:extLst>
            </p:cNvPr>
            <p:cNvSpPr>
              <a:spLocks noChangeShapeType="1"/>
            </p:cNvSpPr>
            <p:nvPr/>
          </p:nvSpPr>
          <p:spPr bwMode="auto">
            <a:xfrm flipV="1">
              <a:off x="2969" y="3122"/>
              <a:ext cx="1" cy="2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460" name="Rectangle 20">
              <a:extLst>
                <a:ext uri="{FF2B5EF4-FFF2-40B4-BE49-F238E27FC236}">
                  <a16:creationId xmlns:a16="http://schemas.microsoft.com/office/drawing/2014/main" id="{083F337A-DDDE-43BA-B5A6-E7BEDCC8CD52}"/>
                </a:ext>
              </a:extLst>
            </p:cNvPr>
            <p:cNvSpPr>
              <a:spLocks noChangeArrowheads="1"/>
            </p:cNvSpPr>
            <p:nvPr/>
          </p:nvSpPr>
          <p:spPr bwMode="auto">
            <a:xfrm>
              <a:off x="2914" y="3176"/>
              <a:ext cx="135"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10</a:t>
              </a:r>
              <a:endParaRPr lang="en-US" altLang="en-US" sz="1200">
                <a:latin typeface="Times New Roman" panose="02020603050405020304" pitchFamily="18" charset="0"/>
              </a:endParaRPr>
            </a:p>
          </p:txBody>
        </p:sp>
        <p:sp>
          <p:nvSpPr>
            <p:cNvPr id="61461" name="Line 21">
              <a:extLst>
                <a:ext uri="{FF2B5EF4-FFF2-40B4-BE49-F238E27FC236}">
                  <a16:creationId xmlns:a16="http://schemas.microsoft.com/office/drawing/2014/main" id="{1C7F136B-95BD-4741-B96D-29CB7AFE31CE}"/>
                </a:ext>
              </a:extLst>
            </p:cNvPr>
            <p:cNvSpPr>
              <a:spLocks noChangeShapeType="1"/>
            </p:cNvSpPr>
            <p:nvPr/>
          </p:nvSpPr>
          <p:spPr bwMode="auto">
            <a:xfrm flipV="1">
              <a:off x="3740" y="3122"/>
              <a:ext cx="1" cy="2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462" name="Rectangle 22">
              <a:extLst>
                <a:ext uri="{FF2B5EF4-FFF2-40B4-BE49-F238E27FC236}">
                  <a16:creationId xmlns:a16="http://schemas.microsoft.com/office/drawing/2014/main" id="{5CC79A41-D1B1-4D8B-8BF2-4D469C898DE5}"/>
                </a:ext>
              </a:extLst>
            </p:cNvPr>
            <p:cNvSpPr>
              <a:spLocks noChangeArrowheads="1"/>
            </p:cNvSpPr>
            <p:nvPr/>
          </p:nvSpPr>
          <p:spPr bwMode="auto">
            <a:xfrm>
              <a:off x="3688" y="3176"/>
              <a:ext cx="136"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15</a:t>
              </a:r>
              <a:endParaRPr lang="en-US" altLang="en-US" sz="1200">
                <a:latin typeface="Times New Roman" panose="02020603050405020304" pitchFamily="18" charset="0"/>
              </a:endParaRPr>
            </a:p>
          </p:txBody>
        </p:sp>
        <p:sp>
          <p:nvSpPr>
            <p:cNvPr id="61463" name="Line 23">
              <a:extLst>
                <a:ext uri="{FF2B5EF4-FFF2-40B4-BE49-F238E27FC236}">
                  <a16:creationId xmlns:a16="http://schemas.microsoft.com/office/drawing/2014/main" id="{DB947D9E-9ABF-4571-BB68-A37CE71D3E47}"/>
                </a:ext>
              </a:extLst>
            </p:cNvPr>
            <p:cNvSpPr>
              <a:spLocks noChangeShapeType="1"/>
            </p:cNvSpPr>
            <p:nvPr/>
          </p:nvSpPr>
          <p:spPr bwMode="auto">
            <a:xfrm flipV="1">
              <a:off x="4511" y="3122"/>
              <a:ext cx="1" cy="2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464" name="Rectangle 24">
              <a:extLst>
                <a:ext uri="{FF2B5EF4-FFF2-40B4-BE49-F238E27FC236}">
                  <a16:creationId xmlns:a16="http://schemas.microsoft.com/office/drawing/2014/main" id="{05AFA284-F253-4DCD-9B44-0ADF0C94B03E}"/>
                </a:ext>
              </a:extLst>
            </p:cNvPr>
            <p:cNvSpPr>
              <a:spLocks noChangeArrowheads="1"/>
            </p:cNvSpPr>
            <p:nvPr/>
          </p:nvSpPr>
          <p:spPr bwMode="auto">
            <a:xfrm>
              <a:off x="4456" y="3176"/>
              <a:ext cx="136"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20</a:t>
              </a:r>
              <a:endParaRPr lang="en-US" altLang="en-US" sz="1200">
                <a:latin typeface="Times New Roman" panose="02020603050405020304" pitchFamily="18" charset="0"/>
              </a:endParaRPr>
            </a:p>
          </p:txBody>
        </p:sp>
        <p:sp>
          <p:nvSpPr>
            <p:cNvPr id="61465" name="Line 25">
              <a:extLst>
                <a:ext uri="{FF2B5EF4-FFF2-40B4-BE49-F238E27FC236}">
                  <a16:creationId xmlns:a16="http://schemas.microsoft.com/office/drawing/2014/main" id="{D91CCEE0-5C68-411C-9D9B-06684CD3B675}"/>
                </a:ext>
              </a:extLst>
            </p:cNvPr>
            <p:cNvSpPr>
              <a:spLocks noChangeShapeType="1"/>
            </p:cNvSpPr>
            <p:nvPr/>
          </p:nvSpPr>
          <p:spPr bwMode="auto">
            <a:xfrm>
              <a:off x="1428" y="3149"/>
              <a:ext cx="2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466" name="Rectangle 26">
              <a:extLst>
                <a:ext uri="{FF2B5EF4-FFF2-40B4-BE49-F238E27FC236}">
                  <a16:creationId xmlns:a16="http://schemas.microsoft.com/office/drawing/2014/main" id="{0B4E88F6-3395-49B5-BB6D-24358758B99E}"/>
                </a:ext>
              </a:extLst>
            </p:cNvPr>
            <p:cNvSpPr>
              <a:spLocks noChangeArrowheads="1"/>
            </p:cNvSpPr>
            <p:nvPr/>
          </p:nvSpPr>
          <p:spPr bwMode="auto">
            <a:xfrm>
              <a:off x="1345" y="3099"/>
              <a:ext cx="67" cy="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0</a:t>
              </a:r>
              <a:endParaRPr lang="en-US" altLang="en-US" sz="1200">
                <a:latin typeface="Times New Roman" panose="02020603050405020304" pitchFamily="18" charset="0"/>
              </a:endParaRPr>
            </a:p>
          </p:txBody>
        </p:sp>
        <p:sp>
          <p:nvSpPr>
            <p:cNvPr id="61467" name="Line 27">
              <a:extLst>
                <a:ext uri="{FF2B5EF4-FFF2-40B4-BE49-F238E27FC236}">
                  <a16:creationId xmlns:a16="http://schemas.microsoft.com/office/drawing/2014/main" id="{19F23B37-DF45-49C6-A937-1D7FE8CED73B}"/>
                </a:ext>
              </a:extLst>
            </p:cNvPr>
            <p:cNvSpPr>
              <a:spLocks noChangeShapeType="1"/>
            </p:cNvSpPr>
            <p:nvPr/>
          </p:nvSpPr>
          <p:spPr bwMode="auto">
            <a:xfrm>
              <a:off x="1428" y="2874"/>
              <a:ext cx="2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468" name="Rectangle 28">
              <a:extLst>
                <a:ext uri="{FF2B5EF4-FFF2-40B4-BE49-F238E27FC236}">
                  <a16:creationId xmlns:a16="http://schemas.microsoft.com/office/drawing/2014/main" id="{C4CA3A21-BA40-4E38-B28B-CC57B086C151}"/>
                </a:ext>
              </a:extLst>
            </p:cNvPr>
            <p:cNvSpPr>
              <a:spLocks noChangeArrowheads="1"/>
            </p:cNvSpPr>
            <p:nvPr/>
          </p:nvSpPr>
          <p:spPr bwMode="auto">
            <a:xfrm>
              <a:off x="1213" y="2825"/>
              <a:ext cx="235"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0.05</a:t>
              </a:r>
              <a:endParaRPr lang="en-US" altLang="en-US" sz="1200">
                <a:latin typeface="Times New Roman" panose="02020603050405020304" pitchFamily="18" charset="0"/>
              </a:endParaRPr>
            </a:p>
          </p:txBody>
        </p:sp>
        <p:sp>
          <p:nvSpPr>
            <p:cNvPr id="61469" name="Line 29">
              <a:extLst>
                <a:ext uri="{FF2B5EF4-FFF2-40B4-BE49-F238E27FC236}">
                  <a16:creationId xmlns:a16="http://schemas.microsoft.com/office/drawing/2014/main" id="{6E7259BD-2CC5-4D18-9345-D0A8165534BB}"/>
                </a:ext>
              </a:extLst>
            </p:cNvPr>
            <p:cNvSpPr>
              <a:spLocks noChangeShapeType="1"/>
            </p:cNvSpPr>
            <p:nvPr/>
          </p:nvSpPr>
          <p:spPr bwMode="auto">
            <a:xfrm>
              <a:off x="1428" y="2599"/>
              <a:ext cx="2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470" name="Rectangle 30">
              <a:extLst>
                <a:ext uri="{FF2B5EF4-FFF2-40B4-BE49-F238E27FC236}">
                  <a16:creationId xmlns:a16="http://schemas.microsoft.com/office/drawing/2014/main" id="{4D9240E9-CC52-40D4-93B5-A4ED1735EEAD}"/>
                </a:ext>
              </a:extLst>
            </p:cNvPr>
            <p:cNvSpPr>
              <a:spLocks noChangeArrowheads="1"/>
            </p:cNvSpPr>
            <p:nvPr/>
          </p:nvSpPr>
          <p:spPr bwMode="auto">
            <a:xfrm>
              <a:off x="1268" y="2548"/>
              <a:ext cx="170" cy="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0.1</a:t>
              </a:r>
              <a:endParaRPr lang="en-US" altLang="en-US" sz="1200">
                <a:latin typeface="Times New Roman" panose="02020603050405020304" pitchFamily="18" charset="0"/>
              </a:endParaRPr>
            </a:p>
          </p:txBody>
        </p:sp>
        <p:sp>
          <p:nvSpPr>
            <p:cNvPr id="61471" name="Line 31">
              <a:extLst>
                <a:ext uri="{FF2B5EF4-FFF2-40B4-BE49-F238E27FC236}">
                  <a16:creationId xmlns:a16="http://schemas.microsoft.com/office/drawing/2014/main" id="{DC98A717-4608-4745-A244-A6368625AEDD}"/>
                </a:ext>
              </a:extLst>
            </p:cNvPr>
            <p:cNvSpPr>
              <a:spLocks noChangeShapeType="1"/>
            </p:cNvSpPr>
            <p:nvPr/>
          </p:nvSpPr>
          <p:spPr bwMode="auto">
            <a:xfrm>
              <a:off x="1428" y="2319"/>
              <a:ext cx="2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472" name="Rectangle 32">
              <a:extLst>
                <a:ext uri="{FF2B5EF4-FFF2-40B4-BE49-F238E27FC236}">
                  <a16:creationId xmlns:a16="http://schemas.microsoft.com/office/drawing/2014/main" id="{F87F903B-73C8-4789-8268-1A50237DCB45}"/>
                </a:ext>
              </a:extLst>
            </p:cNvPr>
            <p:cNvSpPr>
              <a:spLocks noChangeArrowheads="1"/>
            </p:cNvSpPr>
            <p:nvPr/>
          </p:nvSpPr>
          <p:spPr bwMode="auto">
            <a:xfrm>
              <a:off x="1213" y="2270"/>
              <a:ext cx="235" cy="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0.15</a:t>
              </a:r>
              <a:endParaRPr lang="en-US" altLang="en-US" sz="1200">
                <a:latin typeface="Times New Roman" panose="02020603050405020304" pitchFamily="18" charset="0"/>
              </a:endParaRPr>
            </a:p>
          </p:txBody>
        </p:sp>
        <p:sp>
          <p:nvSpPr>
            <p:cNvPr id="61473" name="Line 33">
              <a:extLst>
                <a:ext uri="{FF2B5EF4-FFF2-40B4-BE49-F238E27FC236}">
                  <a16:creationId xmlns:a16="http://schemas.microsoft.com/office/drawing/2014/main" id="{46C98DD4-0501-45B5-8ECD-900659988232}"/>
                </a:ext>
              </a:extLst>
            </p:cNvPr>
            <p:cNvSpPr>
              <a:spLocks noChangeShapeType="1"/>
            </p:cNvSpPr>
            <p:nvPr/>
          </p:nvSpPr>
          <p:spPr bwMode="auto">
            <a:xfrm>
              <a:off x="1428" y="2043"/>
              <a:ext cx="2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474" name="Rectangle 34">
              <a:extLst>
                <a:ext uri="{FF2B5EF4-FFF2-40B4-BE49-F238E27FC236}">
                  <a16:creationId xmlns:a16="http://schemas.microsoft.com/office/drawing/2014/main" id="{5E871B77-6D97-4277-974A-945E366B7B16}"/>
                </a:ext>
              </a:extLst>
            </p:cNvPr>
            <p:cNvSpPr>
              <a:spLocks noChangeArrowheads="1"/>
            </p:cNvSpPr>
            <p:nvPr/>
          </p:nvSpPr>
          <p:spPr bwMode="auto">
            <a:xfrm>
              <a:off x="1268" y="1995"/>
              <a:ext cx="175"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eaLnBrk="1" hangingPunct="1"/>
              <a:r>
                <a:rPr lang="en-US" altLang="en-US" sz="1200">
                  <a:solidFill>
                    <a:srgbClr val="000000"/>
                  </a:solidFill>
                  <a:latin typeface="Helvetica" panose="020B0604020202020204" pitchFamily="34" charset="0"/>
                </a:rPr>
                <a:t>0.2</a:t>
              </a:r>
              <a:endParaRPr lang="en-US" altLang="en-US" sz="1200">
                <a:latin typeface="Times New Roman" panose="02020603050405020304" pitchFamily="18" charset="0"/>
              </a:endParaRPr>
            </a:p>
          </p:txBody>
        </p:sp>
        <p:sp>
          <p:nvSpPr>
            <p:cNvPr id="61475" name="Line 35">
              <a:extLst>
                <a:ext uri="{FF2B5EF4-FFF2-40B4-BE49-F238E27FC236}">
                  <a16:creationId xmlns:a16="http://schemas.microsoft.com/office/drawing/2014/main" id="{40F04650-91CC-45A1-8688-C8918FEAA291}"/>
                </a:ext>
              </a:extLst>
            </p:cNvPr>
            <p:cNvSpPr>
              <a:spLocks noChangeShapeType="1"/>
            </p:cNvSpPr>
            <p:nvPr/>
          </p:nvSpPr>
          <p:spPr bwMode="auto">
            <a:xfrm>
              <a:off x="1428" y="1768"/>
              <a:ext cx="2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476" name="Rectangle 36">
              <a:extLst>
                <a:ext uri="{FF2B5EF4-FFF2-40B4-BE49-F238E27FC236}">
                  <a16:creationId xmlns:a16="http://schemas.microsoft.com/office/drawing/2014/main" id="{E1BD844F-0DA3-45B9-B76B-F39B1782A51F}"/>
                </a:ext>
              </a:extLst>
            </p:cNvPr>
            <p:cNvSpPr>
              <a:spLocks noChangeArrowheads="1"/>
            </p:cNvSpPr>
            <p:nvPr/>
          </p:nvSpPr>
          <p:spPr bwMode="auto">
            <a:xfrm>
              <a:off x="1213" y="1720"/>
              <a:ext cx="235" cy="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0.25</a:t>
              </a:r>
              <a:endParaRPr lang="en-US" altLang="en-US" sz="1200">
                <a:latin typeface="Times New Roman" panose="02020603050405020304" pitchFamily="18" charset="0"/>
              </a:endParaRPr>
            </a:p>
          </p:txBody>
        </p:sp>
        <p:sp>
          <p:nvSpPr>
            <p:cNvPr id="61477" name="Line 37">
              <a:extLst>
                <a:ext uri="{FF2B5EF4-FFF2-40B4-BE49-F238E27FC236}">
                  <a16:creationId xmlns:a16="http://schemas.microsoft.com/office/drawing/2014/main" id="{1B90A805-3688-4DD1-93C5-3A464BA68994}"/>
                </a:ext>
              </a:extLst>
            </p:cNvPr>
            <p:cNvSpPr>
              <a:spLocks noChangeShapeType="1"/>
            </p:cNvSpPr>
            <p:nvPr/>
          </p:nvSpPr>
          <p:spPr bwMode="auto">
            <a:xfrm>
              <a:off x="1428" y="1488"/>
              <a:ext cx="2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478" name="Rectangle 38">
              <a:extLst>
                <a:ext uri="{FF2B5EF4-FFF2-40B4-BE49-F238E27FC236}">
                  <a16:creationId xmlns:a16="http://schemas.microsoft.com/office/drawing/2014/main" id="{9286F512-2E2B-4D8B-A098-3E4BE31FEE74}"/>
                </a:ext>
              </a:extLst>
            </p:cNvPr>
            <p:cNvSpPr>
              <a:spLocks noChangeArrowheads="1"/>
            </p:cNvSpPr>
            <p:nvPr/>
          </p:nvSpPr>
          <p:spPr bwMode="auto">
            <a:xfrm>
              <a:off x="1268" y="1439"/>
              <a:ext cx="170"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0.3</a:t>
              </a:r>
              <a:endParaRPr lang="en-US" altLang="en-US" sz="1200">
                <a:latin typeface="Times New Roman" panose="02020603050405020304" pitchFamily="18" charset="0"/>
              </a:endParaRPr>
            </a:p>
          </p:txBody>
        </p:sp>
        <p:sp>
          <p:nvSpPr>
            <p:cNvPr id="61479" name="Line 39">
              <a:extLst>
                <a:ext uri="{FF2B5EF4-FFF2-40B4-BE49-F238E27FC236}">
                  <a16:creationId xmlns:a16="http://schemas.microsoft.com/office/drawing/2014/main" id="{FB175E1C-4D31-4820-BDEE-3D75C2FDC36D}"/>
                </a:ext>
              </a:extLst>
            </p:cNvPr>
            <p:cNvSpPr>
              <a:spLocks noChangeShapeType="1"/>
            </p:cNvSpPr>
            <p:nvPr/>
          </p:nvSpPr>
          <p:spPr bwMode="auto">
            <a:xfrm>
              <a:off x="1428" y="1213"/>
              <a:ext cx="2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480" name="Rectangle 40">
              <a:extLst>
                <a:ext uri="{FF2B5EF4-FFF2-40B4-BE49-F238E27FC236}">
                  <a16:creationId xmlns:a16="http://schemas.microsoft.com/office/drawing/2014/main" id="{4F3CA844-6F3C-463B-9BD5-2B7A0FED71A8}"/>
                </a:ext>
              </a:extLst>
            </p:cNvPr>
            <p:cNvSpPr>
              <a:spLocks noChangeArrowheads="1"/>
            </p:cNvSpPr>
            <p:nvPr/>
          </p:nvSpPr>
          <p:spPr bwMode="auto">
            <a:xfrm>
              <a:off x="1213" y="1164"/>
              <a:ext cx="235"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0.35</a:t>
              </a:r>
              <a:endParaRPr lang="en-US" altLang="en-US" sz="1200">
                <a:latin typeface="Times New Roman" panose="02020603050405020304" pitchFamily="18" charset="0"/>
              </a:endParaRPr>
            </a:p>
          </p:txBody>
        </p:sp>
        <p:sp>
          <p:nvSpPr>
            <p:cNvPr id="61481" name="Line 41">
              <a:extLst>
                <a:ext uri="{FF2B5EF4-FFF2-40B4-BE49-F238E27FC236}">
                  <a16:creationId xmlns:a16="http://schemas.microsoft.com/office/drawing/2014/main" id="{B1FFAF76-8191-49A8-BC87-07C51F9A2E47}"/>
                </a:ext>
              </a:extLst>
            </p:cNvPr>
            <p:cNvSpPr>
              <a:spLocks noChangeShapeType="1"/>
            </p:cNvSpPr>
            <p:nvPr/>
          </p:nvSpPr>
          <p:spPr bwMode="auto">
            <a:xfrm>
              <a:off x="1428" y="938"/>
              <a:ext cx="29"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482" name="Rectangle 42">
              <a:extLst>
                <a:ext uri="{FF2B5EF4-FFF2-40B4-BE49-F238E27FC236}">
                  <a16:creationId xmlns:a16="http://schemas.microsoft.com/office/drawing/2014/main" id="{F40F566B-ACCE-498E-8335-817EF486175E}"/>
                </a:ext>
              </a:extLst>
            </p:cNvPr>
            <p:cNvSpPr>
              <a:spLocks noChangeArrowheads="1"/>
            </p:cNvSpPr>
            <p:nvPr/>
          </p:nvSpPr>
          <p:spPr bwMode="auto">
            <a:xfrm>
              <a:off x="1268" y="889"/>
              <a:ext cx="170"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eaLnBrk="1" hangingPunct="1"/>
              <a:r>
                <a:rPr lang="en-US" altLang="en-US" sz="1200">
                  <a:solidFill>
                    <a:srgbClr val="000000"/>
                  </a:solidFill>
                  <a:latin typeface="Helvetica" panose="020B0604020202020204" pitchFamily="34" charset="0"/>
                </a:rPr>
                <a:t>0.4</a:t>
              </a:r>
              <a:endParaRPr lang="en-US" altLang="en-US" sz="1200">
                <a:latin typeface="Times New Roman" panose="02020603050405020304" pitchFamily="18" charset="0"/>
              </a:endParaRPr>
            </a:p>
          </p:txBody>
        </p:sp>
        <p:sp>
          <p:nvSpPr>
            <p:cNvPr id="61483" name="Freeform 43">
              <a:extLst>
                <a:ext uri="{FF2B5EF4-FFF2-40B4-BE49-F238E27FC236}">
                  <a16:creationId xmlns:a16="http://schemas.microsoft.com/office/drawing/2014/main" id="{AF6A7875-4F7D-40D5-B4B2-F63977E5765B}"/>
                </a:ext>
              </a:extLst>
            </p:cNvPr>
            <p:cNvSpPr>
              <a:spLocks/>
            </p:cNvSpPr>
            <p:nvPr/>
          </p:nvSpPr>
          <p:spPr bwMode="auto">
            <a:xfrm>
              <a:off x="1440" y="1062"/>
              <a:ext cx="3000" cy="2055"/>
            </a:xfrm>
            <a:custGeom>
              <a:avLst/>
              <a:gdLst>
                <a:gd name="T0" fmla="*/ 47 w 3000"/>
                <a:gd name="T1" fmla="*/ 1893 h 2055"/>
                <a:gd name="T2" fmla="*/ 100 w 3000"/>
                <a:gd name="T3" fmla="*/ 1699 h 2055"/>
                <a:gd name="T4" fmla="*/ 160 w 3000"/>
                <a:gd name="T5" fmla="*/ 1510 h 2055"/>
                <a:gd name="T6" fmla="*/ 213 w 3000"/>
                <a:gd name="T7" fmla="*/ 1327 h 2055"/>
                <a:gd name="T8" fmla="*/ 272 w 3000"/>
                <a:gd name="T9" fmla="*/ 1149 h 2055"/>
                <a:gd name="T10" fmla="*/ 326 w 3000"/>
                <a:gd name="T11" fmla="*/ 981 h 2055"/>
                <a:gd name="T12" fmla="*/ 385 w 3000"/>
                <a:gd name="T13" fmla="*/ 825 h 2055"/>
                <a:gd name="T14" fmla="*/ 438 w 3000"/>
                <a:gd name="T15" fmla="*/ 679 h 2055"/>
                <a:gd name="T16" fmla="*/ 498 w 3000"/>
                <a:gd name="T17" fmla="*/ 545 h 2055"/>
                <a:gd name="T18" fmla="*/ 551 w 3000"/>
                <a:gd name="T19" fmla="*/ 426 h 2055"/>
                <a:gd name="T20" fmla="*/ 610 w 3000"/>
                <a:gd name="T21" fmla="*/ 318 h 2055"/>
                <a:gd name="T22" fmla="*/ 664 w 3000"/>
                <a:gd name="T23" fmla="*/ 232 h 2055"/>
                <a:gd name="T24" fmla="*/ 723 w 3000"/>
                <a:gd name="T25" fmla="*/ 156 h 2055"/>
                <a:gd name="T26" fmla="*/ 776 w 3000"/>
                <a:gd name="T27" fmla="*/ 97 h 2055"/>
                <a:gd name="T28" fmla="*/ 836 w 3000"/>
                <a:gd name="T29" fmla="*/ 49 h 2055"/>
                <a:gd name="T30" fmla="*/ 889 w 3000"/>
                <a:gd name="T31" fmla="*/ 22 h 2055"/>
                <a:gd name="T32" fmla="*/ 948 w 3000"/>
                <a:gd name="T33" fmla="*/ 5 h 2055"/>
                <a:gd name="T34" fmla="*/ 1002 w 3000"/>
                <a:gd name="T35" fmla="*/ 0 h 2055"/>
                <a:gd name="T36" fmla="*/ 1061 w 3000"/>
                <a:gd name="T37" fmla="*/ 16 h 2055"/>
                <a:gd name="T38" fmla="*/ 1114 w 3000"/>
                <a:gd name="T39" fmla="*/ 38 h 2055"/>
                <a:gd name="T40" fmla="*/ 1174 w 3000"/>
                <a:gd name="T41" fmla="*/ 70 h 2055"/>
                <a:gd name="T42" fmla="*/ 1227 w 3000"/>
                <a:gd name="T43" fmla="*/ 119 h 2055"/>
                <a:gd name="T44" fmla="*/ 1286 w 3000"/>
                <a:gd name="T45" fmla="*/ 173 h 2055"/>
                <a:gd name="T46" fmla="*/ 1345 w 3000"/>
                <a:gd name="T47" fmla="*/ 237 h 2055"/>
                <a:gd name="T48" fmla="*/ 1399 w 3000"/>
                <a:gd name="T49" fmla="*/ 302 h 2055"/>
                <a:gd name="T50" fmla="*/ 1458 w 3000"/>
                <a:gd name="T51" fmla="*/ 377 h 2055"/>
                <a:gd name="T52" fmla="*/ 1511 w 3000"/>
                <a:gd name="T53" fmla="*/ 458 h 2055"/>
                <a:gd name="T54" fmla="*/ 1571 w 3000"/>
                <a:gd name="T55" fmla="*/ 539 h 2055"/>
                <a:gd name="T56" fmla="*/ 1624 w 3000"/>
                <a:gd name="T57" fmla="*/ 626 h 2055"/>
                <a:gd name="T58" fmla="*/ 1683 w 3000"/>
                <a:gd name="T59" fmla="*/ 712 h 2055"/>
                <a:gd name="T60" fmla="*/ 1737 w 3000"/>
                <a:gd name="T61" fmla="*/ 798 h 2055"/>
                <a:gd name="T62" fmla="*/ 1796 w 3000"/>
                <a:gd name="T63" fmla="*/ 884 h 2055"/>
                <a:gd name="T64" fmla="*/ 1849 w 3000"/>
                <a:gd name="T65" fmla="*/ 971 h 2055"/>
                <a:gd name="T66" fmla="*/ 1909 w 3000"/>
                <a:gd name="T67" fmla="*/ 1057 h 2055"/>
                <a:gd name="T68" fmla="*/ 1962 w 3000"/>
                <a:gd name="T69" fmla="*/ 1138 h 2055"/>
                <a:gd name="T70" fmla="*/ 2021 w 3000"/>
                <a:gd name="T71" fmla="*/ 1213 h 2055"/>
                <a:gd name="T72" fmla="*/ 2075 w 3000"/>
                <a:gd name="T73" fmla="*/ 1289 h 2055"/>
                <a:gd name="T74" fmla="*/ 2134 w 3000"/>
                <a:gd name="T75" fmla="*/ 1359 h 2055"/>
                <a:gd name="T76" fmla="*/ 2187 w 3000"/>
                <a:gd name="T77" fmla="*/ 1429 h 2055"/>
                <a:gd name="T78" fmla="*/ 2247 w 3000"/>
                <a:gd name="T79" fmla="*/ 1494 h 2055"/>
                <a:gd name="T80" fmla="*/ 2300 w 3000"/>
                <a:gd name="T81" fmla="*/ 1553 h 2055"/>
                <a:gd name="T82" fmla="*/ 2359 w 3000"/>
                <a:gd name="T83" fmla="*/ 1607 h 2055"/>
                <a:gd name="T84" fmla="*/ 2413 w 3000"/>
                <a:gd name="T85" fmla="*/ 1661 h 2055"/>
                <a:gd name="T86" fmla="*/ 2472 w 3000"/>
                <a:gd name="T87" fmla="*/ 1704 h 2055"/>
                <a:gd name="T88" fmla="*/ 2525 w 3000"/>
                <a:gd name="T89" fmla="*/ 1747 h 2055"/>
                <a:gd name="T90" fmla="*/ 2585 w 3000"/>
                <a:gd name="T91" fmla="*/ 1790 h 2055"/>
                <a:gd name="T92" fmla="*/ 2644 w 3000"/>
                <a:gd name="T93" fmla="*/ 1823 h 2055"/>
                <a:gd name="T94" fmla="*/ 2697 w 3000"/>
                <a:gd name="T95" fmla="*/ 1855 h 2055"/>
                <a:gd name="T96" fmla="*/ 2756 w 3000"/>
                <a:gd name="T97" fmla="*/ 1887 h 2055"/>
                <a:gd name="T98" fmla="*/ 2810 w 3000"/>
                <a:gd name="T99" fmla="*/ 1914 h 2055"/>
                <a:gd name="T100" fmla="*/ 2869 w 3000"/>
                <a:gd name="T101" fmla="*/ 1936 h 2055"/>
                <a:gd name="T102" fmla="*/ 2922 w 3000"/>
                <a:gd name="T103" fmla="*/ 1958 h 2055"/>
                <a:gd name="T104" fmla="*/ 2982 w 3000"/>
                <a:gd name="T105" fmla="*/ 1974 h 2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000" h="2055">
                  <a:moveTo>
                    <a:pt x="0" y="2055"/>
                  </a:moveTo>
                  <a:lnTo>
                    <a:pt x="6" y="2022"/>
                  </a:lnTo>
                  <a:lnTo>
                    <a:pt x="17" y="1990"/>
                  </a:lnTo>
                  <a:lnTo>
                    <a:pt x="23" y="1958"/>
                  </a:lnTo>
                  <a:lnTo>
                    <a:pt x="35" y="1925"/>
                  </a:lnTo>
                  <a:lnTo>
                    <a:pt x="47" y="1893"/>
                  </a:lnTo>
                  <a:lnTo>
                    <a:pt x="53" y="1861"/>
                  </a:lnTo>
                  <a:lnTo>
                    <a:pt x="65" y="1828"/>
                  </a:lnTo>
                  <a:lnTo>
                    <a:pt x="71" y="1796"/>
                  </a:lnTo>
                  <a:lnTo>
                    <a:pt x="83" y="1763"/>
                  </a:lnTo>
                  <a:lnTo>
                    <a:pt x="89" y="1731"/>
                  </a:lnTo>
                  <a:lnTo>
                    <a:pt x="100" y="1699"/>
                  </a:lnTo>
                  <a:lnTo>
                    <a:pt x="112" y="1666"/>
                  </a:lnTo>
                  <a:lnTo>
                    <a:pt x="118" y="1634"/>
                  </a:lnTo>
                  <a:lnTo>
                    <a:pt x="130" y="1602"/>
                  </a:lnTo>
                  <a:lnTo>
                    <a:pt x="136" y="1575"/>
                  </a:lnTo>
                  <a:lnTo>
                    <a:pt x="148" y="1542"/>
                  </a:lnTo>
                  <a:lnTo>
                    <a:pt x="160" y="1510"/>
                  </a:lnTo>
                  <a:lnTo>
                    <a:pt x="166" y="1478"/>
                  </a:lnTo>
                  <a:lnTo>
                    <a:pt x="178" y="1451"/>
                  </a:lnTo>
                  <a:lnTo>
                    <a:pt x="183" y="1418"/>
                  </a:lnTo>
                  <a:lnTo>
                    <a:pt x="195" y="1386"/>
                  </a:lnTo>
                  <a:lnTo>
                    <a:pt x="201" y="1359"/>
                  </a:lnTo>
                  <a:lnTo>
                    <a:pt x="213" y="1327"/>
                  </a:lnTo>
                  <a:lnTo>
                    <a:pt x="225" y="1294"/>
                  </a:lnTo>
                  <a:lnTo>
                    <a:pt x="231" y="1267"/>
                  </a:lnTo>
                  <a:lnTo>
                    <a:pt x="243" y="1235"/>
                  </a:lnTo>
                  <a:lnTo>
                    <a:pt x="249" y="1208"/>
                  </a:lnTo>
                  <a:lnTo>
                    <a:pt x="261" y="1181"/>
                  </a:lnTo>
                  <a:lnTo>
                    <a:pt x="272" y="1149"/>
                  </a:lnTo>
                  <a:lnTo>
                    <a:pt x="278" y="1122"/>
                  </a:lnTo>
                  <a:lnTo>
                    <a:pt x="290" y="1095"/>
                  </a:lnTo>
                  <a:lnTo>
                    <a:pt x="296" y="1062"/>
                  </a:lnTo>
                  <a:lnTo>
                    <a:pt x="308" y="1035"/>
                  </a:lnTo>
                  <a:lnTo>
                    <a:pt x="320" y="1008"/>
                  </a:lnTo>
                  <a:lnTo>
                    <a:pt x="326" y="981"/>
                  </a:lnTo>
                  <a:lnTo>
                    <a:pt x="338" y="955"/>
                  </a:lnTo>
                  <a:lnTo>
                    <a:pt x="344" y="928"/>
                  </a:lnTo>
                  <a:lnTo>
                    <a:pt x="355" y="901"/>
                  </a:lnTo>
                  <a:lnTo>
                    <a:pt x="361" y="874"/>
                  </a:lnTo>
                  <a:lnTo>
                    <a:pt x="373" y="852"/>
                  </a:lnTo>
                  <a:lnTo>
                    <a:pt x="385" y="825"/>
                  </a:lnTo>
                  <a:lnTo>
                    <a:pt x="391" y="798"/>
                  </a:lnTo>
                  <a:lnTo>
                    <a:pt x="403" y="777"/>
                  </a:lnTo>
                  <a:lnTo>
                    <a:pt x="409" y="750"/>
                  </a:lnTo>
                  <a:lnTo>
                    <a:pt x="421" y="728"/>
                  </a:lnTo>
                  <a:lnTo>
                    <a:pt x="432" y="701"/>
                  </a:lnTo>
                  <a:lnTo>
                    <a:pt x="438" y="679"/>
                  </a:lnTo>
                  <a:lnTo>
                    <a:pt x="450" y="658"/>
                  </a:lnTo>
                  <a:lnTo>
                    <a:pt x="456" y="631"/>
                  </a:lnTo>
                  <a:lnTo>
                    <a:pt x="468" y="609"/>
                  </a:lnTo>
                  <a:lnTo>
                    <a:pt x="480" y="588"/>
                  </a:lnTo>
                  <a:lnTo>
                    <a:pt x="486" y="566"/>
                  </a:lnTo>
                  <a:lnTo>
                    <a:pt x="498" y="545"/>
                  </a:lnTo>
                  <a:lnTo>
                    <a:pt x="504" y="523"/>
                  </a:lnTo>
                  <a:lnTo>
                    <a:pt x="515" y="507"/>
                  </a:lnTo>
                  <a:lnTo>
                    <a:pt x="521" y="485"/>
                  </a:lnTo>
                  <a:lnTo>
                    <a:pt x="533" y="464"/>
                  </a:lnTo>
                  <a:lnTo>
                    <a:pt x="545" y="448"/>
                  </a:lnTo>
                  <a:lnTo>
                    <a:pt x="551" y="426"/>
                  </a:lnTo>
                  <a:lnTo>
                    <a:pt x="563" y="410"/>
                  </a:lnTo>
                  <a:lnTo>
                    <a:pt x="569" y="388"/>
                  </a:lnTo>
                  <a:lnTo>
                    <a:pt x="581" y="372"/>
                  </a:lnTo>
                  <a:lnTo>
                    <a:pt x="593" y="356"/>
                  </a:lnTo>
                  <a:lnTo>
                    <a:pt x="598" y="340"/>
                  </a:lnTo>
                  <a:lnTo>
                    <a:pt x="610" y="318"/>
                  </a:lnTo>
                  <a:lnTo>
                    <a:pt x="616" y="302"/>
                  </a:lnTo>
                  <a:lnTo>
                    <a:pt x="628" y="291"/>
                  </a:lnTo>
                  <a:lnTo>
                    <a:pt x="634" y="275"/>
                  </a:lnTo>
                  <a:lnTo>
                    <a:pt x="646" y="259"/>
                  </a:lnTo>
                  <a:lnTo>
                    <a:pt x="658" y="243"/>
                  </a:lnTo>
                  <a:lnTo>
                    <a:pt x="664" y="232"/>
                  </a:lnTo>
                  <a:lnTo>
                    <a:pt x="676" y="216"/>
                  </a:lnTo>
                  <a:lnTo>
                    <a:pt x="681" y="205"/>
                  </a:lnTo>
                  <a:lnTo>
                    <a:pt x="693" y="189"/>
                  </a:lnTo>
                  <a:lnTo>
                    <a:pt x="705" y="178"/>
                  </a:lnTo>
                  <a:lnTo>
                    <a:pt x="711" y="167"/>
                  </a:lnTo>
                  <a:lnTo>
                    <a:pt x="723" y="156"/>
                  </a:lnTo>
                  <a:lnTo>
                    <a:pt x="729" y="146"/>
                  </a:lnTo>
                  <a:lnTo>
                    <a:pt x="741" y="135"/>
                  </a:lnTo>
                  <a:lnTo>
                    <a:pt x="753" y="124"/>
                  </a:lnTo>
                  <a:lnTo>
                    <a:pt x="759" y="113"/>
                  </a:lnTo>
                  <a:lnTo>
                    <a:pt x="770" y="102"/>
                  </a:lnTo>
                  <a:lnTo>
                    <a:pt x="776" y="97"/>
                  </a:lnTo>
                  <a:lnTo>
                    <a:pt x="788" y="86"/>
                  </a:lnTo>
                  <a:lnTo>
                    <a:pt x="794" y="75"/>
                  </a:lnTo>
                  <a:lnTo>
                    <a:pt x="806" y="70"/>
                  </a:lnTo>
                  <a:lnTo>
                    <a:pt x="818" y="65"/>
                  </a:lnTo>
                  <a:lnTo>
                    <a:pt x="824" y="54"/>
                  </a:lnTo>
                  <a:lnTo>
                    <a:pt x="836" y="49"/>
                  </a:lnTo>
                  <a:lnTo>
                    <a:pt x="842" y="43"/>
                  </a:lnTo>
                  <a:lnTo>
                    <a:pt x="853" y="38"/>
                  </a:lnTo>
                  <a:lnTo>
                    <a:pt x="865" y="32"/>
                  </a:lnTo>
                  <a:lnTo>
                    <a:pt x="871" y="27"/>
                  </a:lnTo>
                  <a:lnTo>
                    <a:pt x="883" y="22"/>
                  </a:lnTo>
                  <a:lnTo>
                    <a:pt x="889" y="22"/>
                  </a:lnTo>
                  <a:lnTo>
                    <a:pt x="901" y="16"/>
                  </a:lnTo>
                  <a:lnTo>
                    <a:pt x="913" y="11"/>
                  </a:lnTo>
                  <a:lnTo>
                    <a:pt x="919" y="11"/>
                  </a:lnTo>
                  <a:lnTo>
                    <a:pt x="930" y="5"/>
                  </a:lnTo>
                  <a:lnTo>
                    <a:pt x="936" y="5"/>
                  </a:lnTo>
                  <a:lnTo>
                    <a:pt x="948" y="5"/>
                  </a:lnTo>
                  <a:lnTo>
                    <a:pt x="954" y="5"/>
                  </a:lnTo>
                  <a:lnTo>
                    <a:pt x="966" y="0"/>
                  </a:lnTo>
                  <a:lnTo>
                    <a:pt x="978" y="0"/>
                  </a:lnTo>
                  <a:lnTo>
                    <a:pt x="984" y="0"/>
                  </a:lnTo>
                  <a:lnTo>
                    <a:pt x="996" y="0"/>
                  </a:lnTo>
                  <a:lnTo>
                    <a:pt x="1002" y="0"/>
                  </a:lnTo>
                  <a:lnTo>
                    <a:pt x="1013" y="5"/>
                  </a:lnTo>
                  <a:lnTo>
                    <a:pt x="1025" y="5"/>
                  </a:lnTo>
                  <a:lnTo>
                    <a:pt x="1031" y="5"/>
                  </a:lnTo>
                  <a:lnTo>
                    <a:pt x="1043" y="11"/>
                  </a:lnTo>
                  <a:lnTo>
                    <a:pt x="1049" y="11"/>
                  </a:lnTo>
                  <a:lnTo>
                    <a:pt x="1061" y="16"/>
                  </a:lnTo>
                  <a:lnTo>
                    <a:pt x="1067" y="16"/>
                  </a:lnTo>
                  <a:lnTo>
                    <a:pt x="1079" y="22"/>
                  </a:lnTo>
                  <a:lnTo>
                    <a:pt x="1091" y="27"/>
                  </a:lnTo>
                  <a:lnTo>
                    <a:pt x="1096" y="27"/>
                  </a:lnTo>
                  <a:lnTo>
                    <a:pt x="1108" y="32"/>
                  </a:lnTo>
                  <a:lnTo>
                    <a:pt x="1114" y="38"/>
                  </a:lnTo>
                  <a:lnTo>
                    <a:pt x="1126" y="43"/>
                  </a:lnTo>
                  <a:lnTo>
                    <a:pt x="1138" y="49"/>
                  </a:lnTo>
                  <a:lnTo>
                    <a:pt x="1144" y="54"/>
                  </a:lnTo>
                  <a:lnTo>
                    <a:pt x="1156" y="59"/>
                  </a:lnTo>
                  <a:lnTo>
                    <a:pt x="1162" y="65"/>
                  </a:lnTo>
                  <a:lnTo>
                    <a:pt x="1174" y="70"/>
                  </a:lnTo>
                  <a:lnTo>
                    <a:pt x="1185" y="81"/>
                  </a:lnTo>
                  <a:lnTo>
                    <a:pt x="1191" y="86"/>
                  </a:lnTo>
                  <a:lnTo>
                    <a:pt x="1203" y="92"/>
                  </a:lnTo>
                  <a:lnTo>
                    <a:pt x="1209" y="102"/>
                  </a:lnTo>
                  <a:lnTo>
                    <a:pt x="1221" y="108"/>
                  </a:lnTo>
                  <a:lnTo>
                    <a:pt x="1227" y="119"/>
                  </a:lnTo>
                  <a:lnTo>
                    <a:pt x="1239" y="124"/>
                  </a:lnTo>
                  <a:lnTo>
                    <a:pt x="1251" y="135"/>
                  </a:lnTo>
                  <a:lnTo>
                    <a:pt x="1257" y="146"/>
                  </a:lnTo>
                  <a:lnTo>
                    <a:pt x="1268" y="151"/>
                  </a:lnTo>
                  <a:lnTo>
                    <a:pt x="1274" y="162"/>
                  </a:lnTo>
                  <a:lnTo>
                    <a:pt x="1286" y="173"/>
                  </a:lnTo>
                  <a:lnTo>
                    <a:pt x="1298" y="183"/>
                  </a:lnTo>
                  <a:lnTo>
                    <a:pt x="1304" y="194"/>
                  </a:lnTo>
                  <a:lnTo>
                    <a:pt x="1316" y="205"/>
                  </a:lnTo>
                  <a:lnTo>
                    <a:pt x="1322" y="216"/>
                  </a:lnTo>
                  <a:lnTo>
                    <a:pt x="1334" y="221"/>
                  </a:lnTo>
                  <a:lnTo>
                    <a:pt x="1345" y="237"/>
                  </a:lnTo>
                  <a:lnTo>
                    <a:pt x="1351" y="248"/>
                  </a:lnTo>
                  <a:lnTo>
                    <a:pt x="1363" y="259"/>
                  </a:lnTo>
                  <a:lnTo>
                    <a:pt x="1369" y="270"/>
                  </a:lnTo>
                  <a:lnTo>
                    <a:pt x="1381" y="280"/>
                  </a:lnTo>
                  <a:lnTo>
                    <a:pt x="1387" y="291"/>
                  </a:lnTo>
                  <a:lnTo>
                    <a:pt x="1399" y="302"/>
                  </a:lnTo>
                  <a:lnTo>
                    <a:pt x="1411" y="318"/>
                  </a:lnTo>
                  <a:lnTo>
                    <a:pt x="1417" y="329"/>
                  </a:lnTo>
                  <a:lnTo>
                    <a:pt x="1428" y="340"/>
                  </a:lnTo>
                  <a:lnTo>
                    <a:pt x="1434" y="351"/>
                  </a:lnTo>
                  <a:lnTo>
                    <a:pt x="1446" y="367"/>
                  </a:lnTo>
                  <a:lnTo>
                    <a:pt x="1458" y="377"/>
                  </a:lnTo>
                  <a:lnTo>
                    <a:pt x="1464" y="394"/>
                  </a:lnTo>
                  <a:lnTo>
                    <a:pt x="1476" y="404"/>
                  </a:lnTo>
                  <a:lnTo>
                    <a:pt x="1482" y="415"/>
                  </a:lnTo>
                  <a:lnTo>
                    <a:pt x="1494" y="431"/>
                  </a:lnTo>
                  <a:lnTo>
                    <a:pt x="1500" y="442"/>
                  </a:lnTo>
                  <a:lnTo>
                    <a:pt x="1511" y="458"/>
                  </a:lnTo>
                  <a:lnTo>
                    <a:pt x="1523" y="469"/>
                  </a:lnTo>
                  <a:lnTo>
                    <a:pt x="1529" y="485"/>
                  </a:lnTo>
                  <a:lnTo>
                    <a:pt x="1541" y="502"/>
                  </a:lnTo>
                  <a:lnTo>
                    <a:pt x="1547" y="512"/>
                  </a:lnTo>
                  <a:lnTo>
                    <a:pt x="1559" y="528"/>
                  </a:lnTo>
                  <a:lnTo>
                    <a:pt x="1571" y="539"/>
                  </a:lnTo>
                  <a:lnTo>
                    <a:pt x="1577" y="555"/>
                  </a:lnTo>
                  <a:lnTo>
                    <a:pt x="1589" y="572"/>
                  </a:lnTo>
                  <a:lnTo>
                    <a:pt x="1594" y="582"/>
                  </a:lnTo>
                  <a:lnTo>
                    <a:pt x="1606" y="599"/>
                  </a:lnTo>
                  <a:lnTo>
                    <a:pt x="1618" y="609"/>
                  </a:lnTo>
                  <a:lnTo>
                    <a:pt x="1624" y="626"/>
                  </a:lnTo>
                  <a:lnTo>
                    <a:pt x="1636" y="642"/>
                  </a:lnTo>
                  <a:lnTo>
                    <a:pt x="1642" y="653"/>
                  </a:lnTo>
                  <a:lnTo>
                    <a:pt x="1654" y="669"/>
                  </a:lnTo>
                  <a:lnTo>
                    <a:pt x="1660" y="685"/>
                  </a:lnTo>
                  <a:lnTo>
                    <a:pt x="1672" y="696"/>
                  </a:lnTo>
                  <a:lnTo>
                    <a:pt x="1683" y="712"/>
                  </a:lnTo>
                  <a:lnTo>
                    <a:pt x="1689" y="728"/>
                  </a:lnTo>
                  <a:lnTo>
                    <a:pt x="1701" y="744"/>
                  </a:lnTo>
                  <a:lnTo>
                    <a:pt x="1707" y="755"/>
                  </a:lnTo>
                  <a:lnTo>
                    <a:pt x="1719" y="771"/>
                  </a:lnTo>
                  <a:lnTo>
                    <a:pt x="1731" y="787"/>
                  </a:lnTo>
                  <a:lnTo>
                    <a:pt x="1737" y="798"/>
                  </a:lnTo>
                  <a:lnTo>
                    <a:pt x="1749" y="814"/>
                  </a:lnTo>
                  <a:lnTo>
                    <a:pt x="1755" y="830"/>
                  </a:lnTo>
                  <a:lnTo>
                    <a:pt x="1766" y="841"/>
                  </a:lnTo>
                  <a:lnTo>
                    <a:pt x="1778" y="857"/>
                  </a:lnTo>
                  <a:lnTo>
                    <a:pt x="1784" y="874"/>
                  </a:lnTo>
                  <a:lnTo>
                    <a:pt x="1796" y="884"/>
                  </a:lnTo>
                  <a:lnTo>
                    <a:pt x="1802" y="901"/>
                  </a:lnTo>
                  <a:lnTo>
                    <a:pt x="1814" y="917"/>
                  </a:lnTo>
                  <a:lnTo>
                    <a:pt x="1820" y="928"/>
                  </a:lnTo>
                  <a:lnTo>
                    <a:pt x="1832" y="944"/>
                  </a:lnTo>
                  <a:lnTo>
                    <a:pt x="1843" y="960"/>
                  </a:lnTo>
                  <a:lnTo>
                    <a:pt x="1849" y="971"/>
                  </a:lnTo>
                  <a:lnTo>
                    <a:pt x="1861" y="987"/>
                  </a:lnTo>
                  <a:lnTo>
                    <a:pt x="1867" y="998"/>
                  </a:lnTo>
                  <a:lnTo>
                    <a:pt x="1879" y="1014"/>
                  </a:lnTo>
                  <a:lnTo>
                    <a:pt x="1891" y="1030"/>
                  </a:lnTo>
                  <a:lnTo>
                    <a:pt x="1897" y="1041"/>
                  </a:lnTo>
                  <a:lnTo>
                    <a:pt x="1909" y="1057"/>
                  </a:lnTo>
                  <a:lnTo>
                    <a:pt x="1915" y="1068"/>
                  </a:lnTo>
                  <a:lnTo>
                    <a:pt x="1926" y="1084"/>
                  </a:lnTo>
                  <a:lnTo>
                    <a:pt x="1932" y="1095"/>
                  </a:lnTo>
                  <a:lnTo>
                    <a:pt x="1944" y="1111"/>
                  </a:lnTo>
                  <a:lnTo>
                    <a:pt x="1956" y="1122"/>
                  </a:lnTo>
                  <a:lnTo>
                    <a:pt x="1962" y="1138"/>
                  </a:lnTo>
                  <a:lnTo>
                    <a:pt x="1974" y="1149"/>
                  </a:lnTo>
                  <a:lnTo>
                    <a:pt x="1980" y="1165"/>
                  </a:lnTo>
                  <a:lnTo>
                    <a:pt x="1992" y="1176"/>
                  </a:lnTo>
                  <a:lnTo>
                    <a:pt x="2004" y="1192"/>
                  </a:lnTo>
                  <a:lnTo>
                    <a:pt x="2009" y="1203"/>
                  </a:lnTo>
                  <a:lnTo>
                    <a:pt x="2021" y="1213"/>
                  </a:lnTo>
                  <a:lnTo>
                    <a:pt x="2027" y="1230"/>
                  </a:lnTo>
                  <a:lnTo>
                    <a:pt x="2039" y="1240"/>
                  </a:lnTo>
                  <a:lnTo>
                    <a:pt x="2051" y="1251"/>
                  </a:lnTo>
                  <a:lnTo>
                    <a:pt x="2057" y="1267"/>
                  </a:lnTo>
                  <a:lnTo>
                    <a:pt x="2069" y="1278"/>
                  </a:lnTo>
                  <a:lnTo>
                    <a:pt x="2075" y="1289"/>
                  </a:lnTo>
                  <a:lnTo>
                    <a:pt x="2087" y="1300"/>
                  </a:lnTo>
                  <a:lnTo>
                    <a:pt x="2092" y="1316"/>
                  </a:lnTo>
                  <a:lnTo>
                    <a:pt x="2104" y="1327"/>
                  </a:lnTo>
                  <a:lnTo>
                    <a:pt x="2116" y="1337"/>
                  </a:lnTo>
                  <a:lnTo>
                    <a:pt x="2122" y="1348"/>
                  </a:lnTo>
                  <a:lnTo>
                    <a:pt x="2134" y="1359"/>
                  </a:lnTo>
                  <a:lnTo>
                    <a:pt x="2140" y="1375"/>
                  </a:lnTo>
                  <a:lnTo>
                    <a:pt x="2152" y="1386"/>
                  </a:lnTo>
                  <a:lnTo>
                    <a:pt x="2164" y="1397"/>
                  </a:lnTo>
                  <a:lnTo>
                    <a:pt x="2170" y="1408"/>
                  </a:lnTo>
                  <a:lnTo>
                    <a:pt x="2181" y="1418"/>
                  </a:lnTo>
                  <a:lnTo>
                    <a:pt x="2187" y="1429"/>
                  </a:lnTo>
                  <a:lnTo>
                    <a:pt x="2199" y="1440"/>
                  </a:lnTo>
                  <a:lnTo>
                    <a:pt x="2211" y="1451"/>
                  </a:lnTo>
                  <a:lnTo>
                    <a:pt x="2217" y="1461"/>
                  </a:lnTo>
                  <a:lnTo>
                    <a:pt x="2229" y="1472"/>
                  </a:lnTo>
                  <a:lnTo>
                    <a:pt x="2235" y="1483"/>
                  </a:lnTo>
                  <a:lnTo>
                    <a:pt x="2247" y="1494"/>
                  </a:lnTo>
                  <a:lnTo>
                    <a:pt x="2253" y="1505"/>
                  </a:lnTo>
                  <a:lnTo>
                    <a:pt x="2264" y="1515"/>
                  </a:lnTo>
                  <a:lnTo>
                    <a:pt x="2276" y="1521"/>
                  </a:lnTo>
                  <a:lnTo>
                    <a:pt x="2282" y="1532"/>
                  </a:lnTo>
                  <a:lnTo>
                    <a:pt x="2294" y="1542"/>
                  </a:lnTo>
                  <a:lnTo>
                    <a:pt x="2300" y="1553"/>
                  </a:lnTo>
                  <a:lnTo>
                    <a:pt x="2312" y="1564"/>
                  </a:lnTo>
                  <a:lnTo>
                    <a:pt x="2324" y="1569"/>
                  </a:lnTo>
                  <a:lnTo>
                    <a:pt x="2330" y="1580"/>
                  </a:lnTo>
                  <a:lnTo>
                    <a:pt x="2341" y="1591"/>
                  </a:lnTo>
                  <a:lnTo>
                    <a:pt x="2347" y="1596"/>
                  </a:lnTo>
                  <a:lnTo>
                    <a:pt x="2359" y="1607"/>
                  </a:lnTo>
                  <a:lnTo>
                    <a:pt x="2365" y="1618"/>
                  </a:lnTo>
                  <a:lnTo>
                    <a:pt x="2377" y="1623"/>
                  </a:lnTo>
                  <a:lnTo>
                    <a:pt x="2389" y="1634"/>
                  </a:lnTo>
                  <a:lnTo>
                    <a:pt x="2395" y="1645"/>
                  </a:lnTo>
                  <a:lnTo>
                    <a:pt x="2407" y="1650"/>
                  </a:lnTo>
                  <a:lnTo>
                    <a:pt x="2413" y="1661"/>
                  </a:lnTo>
                  <a:lnTo>
                    <a:pt x="2424" y="1666"/>
                  </a:lnTo>
                  <a:lnTo>
                    <a:pt x="2436" y="1677"/>
                  </a:lnTo>
                  <a:lnTo>
                    <a:pt x="2442" y="1683"/>
                  </a:lnTo>
                  <a:lnTo>
                    <a:pt x="2454" y="1693"/>
                  </a:lnTo>
                  <a:lnTo>
                    <a:pt x="2460" y="1699"/>
                  </a:lnTo>
                  <a:lnTo>
                    <a:pt x="2472" y="1704"/>
                  </a:lnTo>
                  <a:lnTo>
                    <a:pt x="2484" y="1715"/>
                  </a:lnTo>
                  <a:lnTo>
                    <a:pt x="2490" y="1720"/>
                  </a:lnTo>
                  <a:lnTo>
                    <a:pt x="2502" y="1731"/>
                  </a:lnTo>
                  <a:lnTo>
                    <a:pt x="2507" y="1736"/>
                  </a:lnTo>
                  <a:lnTo>
                    <a:pt x="2519" y="1742"/>
                  </a:lnTo>
                  <a:lnTo>
                    <a:pt x="2525" y="1747"/>
                  </a:lnTo>
                  <a:lnTo>
                    <a:pt x="2537" y="1758"/>
                  </a:lnTo>
                  <a:lnTo>
                    <a:pt x="2549" y="1763"/>
                  </a:lnTo>
                  <a:lnTo>
                    <a:pt x="2555" y="1769"/>
                  </a:lnTo>
                  <a:lnTo>
                    <a:pt x="2567" y="1774"/>
                  </a:lnTo>
                  <a:lnTo>
                    <a:pt x="2573" y="1785"/>
                  </a:lnTo>
                  <a:lnTo>
                    <a:pt x="2585" y="1790"/>
                  </a:lnTo>
                  <a:lnTo>
                    <a:pt x="2596" y="1796"/>
                  </a:lnTo>
                  <a:lnTo>
                    <a:pt x="2602" y="1801"/>
                  </a:lnTo>
                  <a:lnTo>
                    <a:pt x="2614" y="1807"/>
                  </a:lnTo>
                  <a:lnTo>
                    <a:pt x="2620" y="1812"/>
                  </a:lnTo>
                  <a:lnTo>
                    <a:pt x="2632" y="1817"/>
                  </a:lnTo>
                  <a:lnTo>
                    <a:pt x="2644" y="1823"/>
                  </a:lnTo>
                  <a:lnTo>
                    <a:pt x="2650" y="1828"/>
                  </a:lnTo>
                  <a:lnTo>
                    <a:pt x="2662" y="1834"/>
                  </a:lnTo>
                  <a:lnTo>
                    <a:pt x="2668" y="1839"/>
                  </a:lnTo>
                  <a:lnTo>
                    <a:pt x="2679" y="1844"/>
                  </a:lnTo>
                  <a:lnTo>
                    <a:pt x="2685" y="1850"/>
                  </a:lnTo>
                  <a:lnTo>
                    <a:pt x="2697" y="1855"/>
                  </a:lnTo>
                  <a:lnTo>
                    <a:pt x="2709" y="1861"/>
                  </a:lnTo>
                  <a:lnTo>
                    <a:pt x="2715" y="1866"/>
                  </a:lnTo>
                  <a:lnTo>
                    <a:pt x="2727" y="1871"/>
                  </a:lnTo>
                  <a:lnTo>
                    <a:pt x="2733" y="1877"/>
                  </a:lnTo>
                  <a:lnTo>
                    <a:pt x="2745" y="1882"/>
                  </a:lnTo>
                  <a:lnTo>
                    <a:pt x="2756" y="1887"/>
                  </a:lnTo>
                  <a:lnTo>
                    <a:pt x="2762" y="1893"/>
                  </a:lnTo>
                  <a:lnTo>
                    <a:pt x="2774" y="1893"/>
                  </a:lnTo>
                  <a:lnTo>
                    <a:pt x="2780" y="1898"/>
                  </a:lnTo>
                  <a:lnTo>
                    <a:pt x="2792" y="1904"/>
                  </a:lnTo>
                  <a:lnTo>
                    <a:pt x="2798" y="1909"/>
                  </a:lnTo>
                  <a:lnTo>
                    <a:pt x="2810" y="1914"/>
                  </a:lnTo>
                  <a:lnTo>
                    <a:pt x="2822" y="1914"/>
                  </a:lnTo>
                  <a:lnTo>
                    <a:pt x="2828" y="1920"/>
                  </a:lnTo>
                  <a:lnTo>
                    <a:pt x="2839" y="1925"/>
                  </a:lnTo>
                  <a:lnTo>
                    <a:pt x="2845" y="1931"/>
                  </a:lnTo>
                  <a:lnTo>
                    <a:pt x="2857" y="1931"/>
                  </a:lnTo>
                  <a:lnTo>
                    <a:pt x="2869" y="1936"/>
                  </a:lnTo>
                  <a:lnTo>
                    <a:pt x="2875" y="1941"/>
                  </a:lnTo>
                  <a:lnTo>
                    <a:pt x="2887" y="1941"/>
                  </a:lnTo>
                  <a:lnTo>
                    <a:pt x="2893" y="1947"/>
                  </a:lnTo>
                  <a:lnTo>
                    <a:pt x="2905" y="1947"/>
                  </a:lnTo>
                  <a:lnTo>
                    <a:pt x="2917" y="1952"/>
                  </a:lnTo>
                  <a:lnTo>
                    <a:pt x="2922" y="1958"/>
                  </a:lnTo>
                  <a:lnTo>
                    <a:pt x="2934" y="1958"/>
                  </a:lnTo>
                  <a:lnTo>
                    <a:pt x="2940" y="1963"/>
                  </a:lnTo>
                  <a:lnTo>
                    <a:pt x="2952" y="1963"/>
                  </a:lnTo>
                  <a:lnTo>
                    <a:pt x="2958" y="1968"/>
                  </a:lnTo>
                  <a:lnTo>
                    <a:pt x="2970" y="1974"/>
                  </a:lnTo>
                  <a:lnTo>
                    <a:pt x="2982" y="1974"/>
                  </a:lnTo>
                  <a:lnTo>
                    <a:pt x="2988" y="1979"/>
                  </a:lnTo>
                  <a:lnTo>
                    <a:pt x="3000" y="1979"/>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484" name="Line 44">
              <a:extLst>
                <a:ext uri="{FF2B5EF4-FFF2-40B4-BE49-F238E27FC236}">
                  <a16:creationId xmlns:a16="http://schemas.microsoft.com/office/drawing/2014/main" id="{2B16674D-AD7D-4E61-B215-8919E46846F7}"/>
                </a:ext>
              </a:extLst>
            </p:cNvPr>
            <p:cNvSpPr>
              <a:spLocks noChangeShapeType="1"/>
            </p:cNvSpPr>
            <p:nvPr/>
          </p:nvSpPr>
          <p:spPr bwMode="auto">
            <a:xfrm>
              <a:off x="1428" y="3149"/>
              <a:ext cx="3083"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485" name="Line 45">
              <a:extLst>
                <a:ext uri="{FF2B5EF4-FFF2-40B4-BE49-F238E27FC236}">
                  <a16:creationId xmlns:a16="http://schemas.microsoft.com/office/drawing/2014/main" id="{4881431E-B852-447D-96A4-225F51AB8B75}"/>
                </a:ext>
              </a:extLst>
            </p:cNvPr>
            <p:cNvSpPr>
              <a:spLocks noChangeShapeType="1"/>
            </p:cNvSpPr>
            <p:nvPr/>
          </p:nvSpPr>
          <p:spPr bwMode="auto">
            <a:xfrm flipV="1">
              <a:off x="4511" y="938"/>
              <a:ext cx="1" cy="221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486" name="Line 46">
              <a:extLst>
                <a:ext uri="{FF2B5EF4-FFF2-40B4-BE49-F238E27FC236}">
                  <a16:creationId xmlns:a16="http://schemas.microsoft.com/office/drawing/2014/main" id="{93C75EEF-E3DE-4FF1-B129-4D45901FBB12}"/>
                </a:ext>
              </a:extLst>
            </p:cNvPr>
            <p:cNvSpPr>
              <a:spLocks noChangeShapeType="1"/>
            </p:cNvSpPr>
            <p:nvPr/>
          </p:nvSpPr>
          <p:spPr bwMode="auto">
            <a:xfrm flipV="1">
              <a:off x="1428" y="3122"/>
              <a:ext cx="1" cy="2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487" name="Rectangle 47">
              <a:extLst>
                <a:ext uri="{FF2B5EF4-FFF2-40B4-BE49-F238E27FC236}">
                  <a16:creationId xmlns:a16="http://schemas.microsoft.com/office/drawing/2014/main" id="{8EB62836-E2A6-40E2-8902-3B4DA4800C71}"/>
                </a:ext>
              </a:extLst>
            </p:cNvPr>
            <p:cNvSpPr>
              <a:spLocks noChangeArrowheads="1"/>
            </p:cNvSpPr>
            <p:nvPr/>
          </p:nvSpPr>
          <p:spPr bwMode="auto">
            <a:xfrm>
              <a:off x="1403" y="3176"/>
              <a:ext cx="68"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0</a:t>
              </a:r>
              <a:endParaRPr lang="en-US" altLang="en-US" sz="1200">
                <a:latin typeface="Times New Roman" panose="02020603050405020304" pitchFamily="18" charset="0"/>
              </a:endParaRPr>
            </a:p>
          </p:txBody>
        </p:sp>
        <p:sp>
          <p:nvSpPr>
            <p:cNvPr id="61488" name="Line 48">
              <a:extLst>
                <a:ext uri="{FF2B5EF4-FFF2-40B4-BE49-F238E27FC236}">
                  <a16:creationId xmlns:a16="http://schemas.microsoft.com/office/drawing/2014/main" id="{D6511EFB-D08C-4D0B-A3D1-C81A27DE8515}"/>
                </a:ext>
              </a:extLst>
            </p:cNvPr>
            <p:cNvSpPr>
              <a:spLocks noChangeShapeType="1"/>
            </p:cNvSpPr>
            <p:nvPr/>
          </p:nvSpPr>
          <p:spPr bwMode="auto">
            <a:xfrm flipV="1">
              <a:off x="2199" y="3122"/>
              <a:ext cx="1" cy="2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489" name="Rectangle 49">
              <a:extLst>
                <a:ext uri="{FF2B5EF4-FFF2-40B4-BE49-F238E27FC236}">
                  <a16:creationId xmlns:a16="http://schemas.microsoft.com/office/drawing/2014/main" id="{22A6B75E-0182-4419-A7C1-9C60F0485581}"/>
                </a:ext>
              </a:extLst>
            </p:cNvPr>
            <p:cNvSpPr>
              <a:spLocks noChangeArrowheads="1"/>
            </p:cNvSpPr>
            <p:nvPr/>
          </p:nvSpPr>
          <p:spPr bwMode="auto">
            <a:xfrm>
              <a:off x="2175" y="3176"/>
              <a:ext cx="68"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5</a:t>
              </a:r>
              <a:endParaRPr lang="en-US" altLang="en-US" sz="1200">
                <a:latin typeface="Times New Roman" panose="02020603050405020304" pitchFamily="18" charset="0"/>
              </a:endParaRPr>
            </a:p>
          </p:txBody>
        </p:sp>
        <p:sp>
          <p:nvSpPr>
            <p:cNvPr id="61490" name="Line 50">
              <a:extLst>
                <a:ext uri="{FF2B5EF4-FFF2-40B4-BE49-F238E27FC236}">
                  <a16:creationId xmlns:a16="http://schemas.microsoft.com/office/drawing/2014/main" id="{4E95C467-8348-4E93-A4C4-FEAB5CB87C26}"/>
                </a:ext>
              </a:extLst>
            </p:cNvPr>
            <p:cNvSpPr>
              <a:spLocks noChangeShapeType="1"/>
            </p:cNvSpPr>
            <p:nvPr/>
          </p:nvSpPr>
          <p:spPr bwMode="auto">
            <a:xfrm flipV="1">
              <a:off x="2969" y="3122"/>
              <a:ext cx="1" cy="2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491" name="Rectangle 51">
              <a:extLst>
                <a:ext uri="{FF2B5EF4-FFF2-40B4-BE49-F238E27FC236}">
                  <a16:creationId xmlns:a16="http://schemas.microsoft.com/office/drawing/2014/main" id="{D7598856-5231-4909-9DFF-C04E889BCBF3}"/>
                </a:ext>
              </a:extLst>
            </p:cNvPr>
            <p:cNvSpPr>
              <a:spLocks noChangeArrowheads="1"/>
            </p:cNvSpPr>
            <p:nvPr/>
          </p:nvSpPr>
          <p:spPr bwMode="auto">
            <a:xfrm>
              <a:off x="2914" y="3176"/>
              <a:ext cx="135"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10</a:t>
              </a:r>
              <a:endParaRPr lang="en-US" altLang="en-US" sz="1200">
                <a:latin typeface="Times New Roman" panose="02020603050405020304" pitchFamily="18" charset="0"/>
              </a:endParaRPr>
            </a:p>
          </p:txBody>
        </p:sp>
        <p:sp>
          <p:nvSpPr>
            <p:cNvPr id="61492" name="Line 52">
              <a:extLst>
                <a:ext uri="{FF2B5EF4-FFF2-40B4-BE49-F238E27FC236}">
                  <a16:creationId xmlns:a16="http://schemas.microsoft.com/office/drawing/2014/main" id="{E56166D4-75D0-487D-B8B7-0744B4BC4612}"/>
                </a:ext>
              </a:extLst>
            </p:cNvPr>
            <p:cNvSpPr>
              <a:spLocks noChangeShapeType="1"/>
            </p:cNvSpPr>
            <p:nvPr/>
          </p:nvSpPr>
          <p:spPr bwMode="auto">
            <a:xfrm flipV="1">
              <a:off x="3740" y="3122"/>
              <a:ext cx="1" cy="2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493" name="Rectangle 53">
              <a:extLst>
                <a:ext uri="{FF2B5EF4-FFF2-40B4-BE49-F238E27FC236}">
                  <a16:creationId xmlns:a16="http://schemas.microsoft.com/office/drawing/2014/main" id="{80C170FA-A0D2-45E2-97D3-95F492AB1CF4}"/>
                </a:ext>
              </a:extLst>
            </p:cNvPr>
            <p:cNvSpPr>
              <a:spLocks noChangeArrowheads="1"/>
            </p:cNvSpPr>
            <p:nvPr/>
          </p:nvSpPr>
          <p:spPr bwMode="auto">
            <a:xfrm>
              <a:off x="3688" y="3176"/>
              <a:ext cx="136"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15</a:t>
              </a:r>
              <a:endParaRPr lang="en-US" altLang="en-US" sz="1200">
                <a:latin typeface="Times New Roman" panose="02020603050405020304" pitchFamily="18" charset="0"/>
              </a:endParaRPr>
            </a:p>
          </p:txBody>
        </p:sp>
        <p:sp>
          <p:nvSpPr>
            <p:cNvPr id="61494" name="Line 54">
              <a:extLst>
                <a:ext uri="{FF2B5EF4-FFF2-40B4-BE49-F238E27FC236}">
                  <a16:creationId xmlns:a16="http://schemas.microsoft.com/office/drawing/2014/main" id="{E5E8B0A2-93BD-419F-A78C-0E7B82639D96}"/>
                </a:ext>
              </a:extLst>
            </p:cNvPr>
            <p:cNvSpPr>
              <a:spLocks noChangeShapeType="1"/>
            </p:cNvSpPr>
            <p:nvPr/>
          </p:nvSpPr>
          <p:spPr bwMode="auto">
            <a:xfrm flipV="1">
              <a:off x="4511" y="3122"/>
              <a:ext cx="1" cy="2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495" name="Rectangle 55">
              <a:extLst>
                <a:ext uri="{FF2B5EF4-FFF2-40B4-BE49-F238E27FC236}">
                  <a16:creationId xmlns:a16="http://schemas.microsoft.com/office/drawing/2014/main" id="{4D14FA80-3099-47F0-8F4D-53FAAD0E2212}"/>
                </a:ext>
              </a:extLst>
            </p:cNvPr>
            <p:cNvSpPr>
              <a:spLocks noChangeArrowheads="1"/>
            </p:cNvSpPr>
            <p:nvPr/>
          </p:nvSpPr>
          <p:spPr bwMode="auto">
            <a:xfrm>
              <a:off x="4456" y="3176"/>
              <a:ext cx="136"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20</a:t>
              </a:r>
              <a:endParaRPr lang="en-US" altLang="en-US" sz="1200">
                <a:latin typeface="Times New Roman" panose="02020603050405020304" pitchFamily="18" charset="0"/>
              </a:endParaRPr>
            </a:p>
          </p:txBody>
        </p:sp>
        <p:sp>
          <p:nvSpPr>
            <p:cNvPr id="61496" name="Line 56">
              <a:extLst>
                <a:ext uri="{FF2B5EF4-FFF2-40B4-BE49-F238E27FC236}">
                  <a16:creationId xmlns:a16="http://schemas.microsoft.com/office/drawing/2014/main" id="{5D02F469-E40D-4985-A94D-628D33481B7B}"/>
                </a:ext>
              </a:extLst>
            </p:cNvPr>
            <p:cNvSpPr>
              <a:spLocks noChangeShapeType="1"/>
            </p:cNvSpPr>
            <p:nvPr/>
          </p:nvSpPr>
          <p:spPr bwMode="auto">
            <a:xfrm flipH="1">
              <a:off x="4481" y="3149"/>
              <a:ext cx="3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497" name="Rectangle 57">
              <a:extLst>
                <a:ext uri="{FF2B5EF4-FFF2-40B4-BE49-F238E27FC236}">
                  <a16:creationId xmlns:a16="http://schemas.microsoft.com/office/drawing/2014/main" id="{F23A8244-E372-4191-B51F-4CCBDB0A66E4}"/>
                </a:ext>
              </a:extLst>
            </p:cNvPr>
            <p:cNvSpPr>
              <a:spLocks noChangeArrowheads="1"/>
            </p:cNvSpPr>
            <p:nvPr/>
          </p:nvSpPr>
          <p:spPr bwMode="auto">
            <a:xfrm>
              <a:off x="4539" y="3099"/>
              <a:ext cx="174" cy="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-90</a:t>
              </a:r>
              <a:endParaRPr lang="en-US" altLang="en-US" sz="1200">
                <a:latin typeface="Times New Roman" panose="02020603050405020304" pitchFamily="18" charset="0"/>
              </a:endParaRPr>
            </a:p>
          </p:txBody>
        </p:sp>
        <p:sp>
          <p:nvSpPr>
            <p:cNvPr id="61498" name="Line 58">
              <a:extLst>
                <a:ext uri="{FF2B5EF4-FFF2-40B4-BE49-F238E27FC236}">
                  <a16:creationId xmlns:a16="http://schemas.microsoft.com/office/drawing/2014/main" id="{16DB2F62-6D5F-4697-921B-53DB112B6BA1}"/>
                </a:ext>
              </a:extLst>
            </p:cNvPr>
            <p:cNvSpPr>
              <a:spLocks noChangeShapeType="1"/>
            </p:cNvSpPr>
            <p:nvPr/>
          </p:nvSpPr>
          <p:spPr bwMode="auto">
            <a:xfrm flipH="1">
              <a:off x="4481" y="2928"/>
              <a:ext cx="3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499" name="Rectangle 59">
              <a:extLst>
                <a:ext uri="{FF2B5EF4-FFF2-40B4-BE49-F238E27FC236}">
                  <a16:creationId xmlns:a16="http://schemas.microsoft.com/office/drawing/2014/main" id="{6242E12A-3ED2-4A48-8EC4-4455F394B6D0}"/>
                </a:ext>
              </a:extLst>
            </p:cNvPr>
            <p:cNvSpPr>
              <a:spLocks noChangeArrowheads="1"/>
            </p:cNvSpPr>
            <p:nvPr/>
          </p:nvSpPr>
          <p:spPr bwMode="auto">
            <a:xfrm>
              <a:off x="4539" y="2879"/>
              <a:ext cx="174" cy="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-85</a:t>
              </a:r>
              <a:endParaRPr lang="en-US" altLang="en-US" sz="1200">
                <a:latin typeface="Times New Roman" panose="02020603050405020304" pitchFamily="18" charset="0"/>
              </a:endParaRPr>
            </a:p>
          </p:txBody>
        </p:sp>
        <p:sp>
          <p:nvSpPr>
            <p:cNvPr id="61500" name="Line 60">
              <a:extLst>
                <a:ext uri="{FF2B5EF4-FFF2-40B4-BE49-F238E27FC236}">
                  <a16:creationId xmlns:a16="http://schemas.microsoft.com/office/drawing/2014/main" id="{A63B320A-0769-470A-A172-B4D83EBBE3DB}"/>
                </a:ext>
              </a:extLst>
            </p:cNvPr>
            <p:cNvSpPr>
              <a:spLocks noChangeShapeType="1"/>
            </p:cNvSpPr>
            <p:nvPr/>
          </p:nvSpPr>
          <p:spPr bwMode="auto">
            <a:xfrm flipH="1">
              <a:off x="4481" y="2707"/>
              <a:ext cx="3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01" name="Rectangle 61">
              <a:extLst>
                <a:ext uri="{FF2B5EF4-FFF2-40B4-BE49-F238E27FC236}">
                  <a16:creationId xmlns:a16="http://schemas.microsoft.com/office/drawing/2014/main" id="{0B16DBFB-CF55-4A8F-AC4D-809E7711A47A}"/>
                </a:ext>
              </a:extLst>
            </p:cNvPr>
            <p:cNvSpPr>
              <a:spLocks noChangeArrowheads="1"/>
            </p:cNvSpPr>
            <p:nvPr/>
          </p:nvSpPr>
          <p:spPr bwMode="auto">
            <a:xfrm>
              <a:off x="4539" y="2659"/>
              <a:ext cx="174"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-80</a:t>
              </a:r>
              <a:endParaRPr lang="en-US" altLang="en-US" sz="1200">
                <a:latin typeface="Times New Roman" panose="02020603050405020304" pitchFamily="18" charset="0"/>
              </a:endParaRPr>
            </a:p>
          </p:txBody>
        </p:sp>
        <p:sp>
          <p:nvSpPr>
            <p:cNvPr id="61502" name="Line 62">
              <a:extLst>
                <a:ext uri="{FF2B5EF4-FFF2-40B4-BE49-F238E27FC236}">
                  <a16:creationId xmlns:a16="http://schemas.microsoft.com/office/drawing/2014/main" id="{AE25444F-6805-4303-BBE7-2CE69E58ABE8}"/>
                </a:ext>
              </a:extLst>
            </p:cNvPr>
            <p:cNvSpPr>
              <a:spLocks noChangeShapeType="1"/>
            </p:cNvSpPr>
            <p:nvPr/>
          </p:nvSpPr>
          <p:spPr bwMode="auto">
            <a:xfrm flipH="1">
              <a:off x="4481" y="2486"/>
              <a:ext cx="3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03" name="Rectangle 63">
              <a:extLst>
                <a:ext uri="{FF2B5EF4-FFF2-40B4-BE49-F238E27FC236}">
                  <a16:creationId xmlns:a16="http://schemas.microsoft.com/office/drawing/2014/main" id="{F4B3BB6E-0F11-40EA-9615-80BAAAD42C5E}"/>
                </a:ext>
              </a:extLst>
            </p:cNvPr>
            <p:cNvSpPr>
              <a:spLocks noChangeArrowheads="1"/>
            </p:cNvSpPr>
            <p:nvPr/>
          </p:nvSpPr>
          <p:spPr bwMode="auto">
            <a:xfrm>
              <a:off x="4539" y="2437"/>
              <a:ext cx="174" cy="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-75</a:t>
              </a:r>
              <a:endParaRPr lang="en-US" altLang="en-US" sz="1200">
                <a:latin typeface="Times New Roman" panose="02020603050405020304" pitchFamily="18" charset="0"/>
              </a:endParaRPr>
            </a:p>
          </p:txBody>
        </p:sp>
        <p:sp>
          <p:nvSpPr>
            <p:cNvPr id="61504" name="Line 64">
              <a:extLst>
                <a:ext uri="{FF2B5EF4-FFF2-40B4-BE49-F238E27FC236}">
                  <a16:creationId xmlns:a16="http://schemas.microsoft.com/office/drawing/2014/main" id="{51C3291E-6958-4703-B589-73DF0810E98A}"/>
                </a:ext>
              </a:extLst>
            </p:cNvPr>
            <p:cNvSpPr>
              <a:spLocks noChangeShapeType="1"/>
            </p:cNvSpPr>
            <p:nvPr/>
          </p:nvSpPr>
          <p:spPr bwMode="auto">
            <a:xfrm flipH="1">
              <a:off x="4481" y="2265"/>
              <a:ext cx="3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05" name="Rectangle 65">
              <a:extLst>
                <a:ext uri="{FF2B5EF4-FFF2-40B4-BE49-F238E27FC236}">
                  <a16:creationId xmlns:a16="http://schemas.microsoft.com/office/drawing/2014/main" id="{C1B2BE89-38FC-4132-B571-B1029FF418F0}"/>
                </a:ext>
              </a:extLst>
            </p:cNvPr>
            <p:cNvSpPr>
              <a:spLocks noChangeArrowheads="1"/>
            </p:cNvSpPr>
            <p:nvPr/>
          </p:nvSpPr>
          <p:spPr bwMode="auto">
            <a:xfrm>
              <a:off x="4539" y="2217"/>
              <a:ext cx="174"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-70</a:t>
              </a:r>
              <a:endParaRPr lang="en-US" altLang="en-US" sz="1200">
                <a:latin typeface="Times New Roman" panose="02020603050405020304" pitchFamily="18" charset="0"/>
              </a:endParaRPr>
            </a:p>
          </p:txBody>
        </p:sp>
        <p:sp>
          <p:nvSpPr>
            <p:cNvPr id="61506" name="Line 66">
              <a:extLst>
                <a:ext uri="{FF2B5EF4-FFF2-40B4-BE49-F238E27FC236}">
                  <a16:creationId xmlns:a16="http://schemas.microsoft.com/office/drawing/2014/main" id="{8D7A47C6-A9AC-4ADE-A9F8-530D4686C577}"/>
                </a:ext>
              </a:extLst>
            </p:cNvPr>
            <p:cNvSpPr>
              <a:spLocks noChangeShapeType="1"/>
            </p:cNvSpPr>
            <p:nvPr/>
          </p:nvSpPr>
          <p:spPr bwMode="auto">
            <a:xfrm flipH="1">
              <a:off x="4481" y="2043"/>
              <a:ext cx="3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07" name="Rectangle 67">
              <a:extLst>
                <a:ext uri="{FF2B5EF4-FFF2-40B4-BE49-F238E27FC236}">
                  <a16:creationId xmlns:a16="http://schemas.microsoft.com/office/drawing/2014/main" id="{BAB6C321-6C24-4EC6-9A79-27308522E496}"/>
                </a:ext>
              </a:extLst>
            </p:cNvPr>
            <p:cNvSpPr>
              <a:spLocks noChangeArrowheads="1"/>
            </p:cNvSpPr>
            <p:nvPr/>
          </p:nvSpPr>
          <p:spPr bwMode="auto">
            <a:xfrm>
              <a:off x="4539" y="1995"/>
              <a:ext cx="174" cy="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-65</a:t>
              </a:r>
              <a:endParaRPr lang="en-US" altLang="en-US" sz="1200">
                <a:latin typeface="Times New Roman" panose="02020603050405020304" pitchFamily="18" charset="0"/>
              </a:endParaRPr>
            </a:p>
          </p:txBody>
        </p:sp>
        <p:sp>
          <p:nvSpPr>
            <p:cNvPr id="61508" name="Line 68">
              <a:extLst>
                <a:ext uri="{FF2B5EF4-FFF2-40B4-BE49-F238E27FC236}">
                  <a16:creationId xmlns:a16="http://schemas.microsoft.com/office/drawing/2014/main" id="{D6DB129E-5614-4590-A6AE-068D71D31D72}"/>
                </a:ext>
              </a:extLst>
            </p:cNvPr>
            <p:cNvSpPr>
              <a:spLocks noChangeShapeType="1"/>
            </p:cNvSpPr>
            <p:nvPr/>
          </p:nvSpPr>
          <p:spPr bwMode="auto">
            <a:xfrm flipH="1">
              <a:off x="4481" y="1822"/>
              <a:ext cx="3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09" name="Rectangle 69">
              <a:extLst>
                <a:ext uri="{FF2B5EF4-FFF2-40B4-BE49-F238E27FC236}">
                  <a16:creationId xmlns:a16="http://schemas.microsoft.com/office/drawing/2014/main" id="{C9090BD4-84CF-4FFE-9D89-4BC37A7F31BC}"/>
                </a:ext>
              </a:extLst>
            </p:cNvPr>
            <p:cNvSpPr>
              <a:spLocks noChangeArrowheads="1"/>
            </p:cNvSpPr>
            <p:nvPr/>
          </p:nvSpPr>
          <p:spPr bwMode="auto">
            <a:xfrm>
              <a:off x="4539" y="1774"/>
              <a:ext cx="174"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-60</a:t>
              </a:r>
              <a:endParaRPr lang="en-US" altLang="en-US" sz="1200">
                <a:latin typeface="Times New Roman" panose="02020603050405020304" pitchFamily="18" charset="0"/>
              </a:endParaRPr>
            </a:p>
          </p:txBody>
        </p:sp>
        <p:sp>
          <p:nvSpPr>
            <p:cNvPr id="61510" name="Line 70">
              <a:extLst>
                <a:ext uri="{FF2B5EF4-FFF2-40B4-BE49-F238E27FC236}">
                  <a16:creationId xmlns:a16="http://schemas.microsoft.com/office/drawing/2014/main" id="{24384B1D-C5B6-4640-8379-5D30D9DCF5F5}"/>
                </a:ext>
              </a:extLst>
            </p:cNvPr>
            <p:cNvSpPr>
              <a:spLocks noChangeShapeType="1"/>
            </p:cNvSpPr>
            <p:nvPr/>
          </p:nvSpPr>
          <p:spPr bwMode="auto">
            <a:xfrm flipH="1">
              <a:off x="4481" y="1601"/>
              <a:ext cx="3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11" name="Rectangle 71">
              <a:extLst>
                <a:ext uri="{FF2B5EF4-FFF2-40B4-BE49-F238E27FC236}">
                  <a16:creationId xmlns:a16="http://schemas.microsoft.com/office/drawing/2014/main" id="{C9B1F0B7-C71E-4ED3-91BD-BDDA68AD7345}"/>
                </a:ext>
              </a:extLst>
            </p:cNvPr>
            <p:cNvSpPr>
              <a:spLocks noChangeArrowheads="1"/>
            </p:cNvSpPr>
            <p:nvPr/>
          </p:nvSpPr>
          <p:spPr bwMode="auto">
            <a:xfrm>
              <a:off x="4539" y="1552"/>
              <a:ext cx="174" cy="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-55</a:t>
              </a:r>
              <a:endParaRPr lang="en-US" altLang="en-US" sz="1200">
                <a:latin typeface="Times New Roman" panose="02020603050405020304" pitchFamily="18" charset="0"/>
              </a:endParaRPr>
            </a:p>
          </p:txBody>
        </p:sp>
        <p:sp>
          <p:nvSpPr>
            <p:cNvPr id="61512" name="Line 72">
              <a:extLst>
                <a:ext uri="{FF2B5EF4-FFF2-40B4-BE49-F238E27FC236}">
                  <a16:creationId xmlns:a16="http://schemas.microsoft.com/office/drawing/2014/main" id="{918858A2-1D04-47D3-BF7F-CCA5704D15DC}"/>
                </a:ext>
              </a:extLst>
            </p:cNvPr>
            <p:cNvSpPr>
              <a:spLocks noChangeShapeType="1"/>
            </p:cNvSpPr>
            <p:nvPr/>
          </p:nvSpPr>
          <p:spPr bwMode="auto">
            <a:xfrm flipH="1">
              <a:off x="4481" y="1380"/>
              <a:ext cx="3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13" name="Rectangle 73">
              <a:extLst>
                <a:ext uri="{FF2B5EF4-FFF2-40B4-BE49-F238E27FC236}">
                  <a16:creationId xmlns:a16="http://schemas.microsoft.com/office/drawing/2014/main" id="{6B370CA2-260D-489F-8E7C-03914D19082E}"/>
                </a:ext>
              </a:extLst>
            </p:cNvPr>
            <p:cNvSpPr>
              <a:spLocks noChangeArrowheads="1"/>
            </p:cNvSpPr>
            <p:nvPr/>
          </p:nvSpPr>
          <p:spPr bwMode="auto">
            <a:xfrm>
              <a:off x="4539" y="1332"/>
              <a:ext cx="174"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-50</a:t>
              </a:r>
              <a:endParaRPr lang="en-US" altLang="en-US" sz="1200">
                <a:latin typeface="Times New Roman" panose="02020603050405020304" pitchFamily="18" charset="0"/>
              </a:endParaRPr>
            </a:p>
          </p:txBody>
        </p:sp>
        <p:sp>
          <p:nvSpPr>
            <p:cNvPr id="61514" name="Line 74">
              <a:extLst>
                <a:ext uri="{FF2B5EF4-FFF2-40B4-BE49-F238E27FC236}">
                  <a16:creationId xmlns:a16="http://schemas.microsoft.com/office/drawing/2014/main" id="{62504279-9B3D-4C5E-ADA8-1C737C8F6A6E}"/>
                </a:ext>
              </a:extLst>
            </p:cNvPr>
            <p:cNvSpPr>
              <a:spLocks noChangeShapeType="1"/>
            </p:cNvSpPr>
            <p:nvPr/>
          </p:nvSpPr>
          <p:spPr bwMode="auto">
            <a:xfrm flipH="1">
              <a:off x="4481" y="1159"/>
              <a:ext cx="3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15" name="Rectangle 75">
              <a:extLst>
                <a:ext uri="{FF2B5EF4-FFF2-40B4-BE49-F238E27FC236}">
                  <a16:creationId xmlns:a16="http://schemas.microsoft.com/office/drawing/2014/main" id="{F5E890F0-4C3D-4144-8115-9B50A4A7CD6B}"/>
                </a:ext>
              </a:extLst>
            </p:cNvPr>
            <p:cNvSpPr>
              <a:spLocks noChangeArrowheads="1"/>
            </p:cNvSpPr>
            <p:nvPr/>
          </p:nvSpPr>
          <p:spPr bwMode="auto">
            <a:xfrm>
              <a:off x="4539" y="1111"/>
              <a:ext cx="174" cy="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-45</a:t>
              </a:r>
              <a:endParaRPr lang="en-US" altLang="en-US" sz="1200">
                <a:latin typeface="Times New Roman" panose="02020603050405020304" pitchFamily="18" charset="0"/>
              </a:endParaRPr>
            </a:p>
          </p:txBody>
        </p:sp>
        <p:sp>
          <p:nvSpPr>
            <p:cNvPr id="61516" name="Line 76">
              <a:extLst>
                <a:ext uri="{FF2B5EF4-FFF2-40B4-BE49-F238E27FC236}">
                  <a16:creationId xmlns:a16="http://schemas.microsoft.com/office/drawing/2014/main" id="{B1E17BB1-7CC5-4C38-9DB2-E5DA470981E6}"/>
                </a:ext>
              </a:extLst>
            </p:cNvPr>
            <p:cNvSpPr>
              <a:spLocks noChangeShapeType="1"/>
            </p:cNvSpPr>
            <p:nvPr/>
          </p:nvSpPr>
          <p:spPr bwMode="auto">
            <a:xfrm flipH="1">
              <a:off x="4481" y="938"/>
              <a:ext cx="30"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17" name="Rectangle 77">
              <a:extLst>
                <a:ext uri="{FF2B5EF4-FFF2-40B4-BE49-F238E27FC236}">
                  <a16:creationId xmlns:a16="http://schemas.microsoft.com/office/drawing/2014/main" id="{6908EC61-E618-431D-AFC7-63FF11554108}"/>
                </a:ext>
              </a:extLst>
            </p:cNvPr>
            <p:cNvSpPr>
              <a:spLocks noChangeArrowheads="1"/>
            </p:cNvSpPr>
            <p:nvPr/>
          </p:nvSpPr>
          <p:spPr bwMode="auto">
            <a:xfrm>
              <a:off x="4539" y="889"/>
              <a:ext cx="174"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200">
                  <a:solidFill>
                    <a:srgbClr val="000000"/>
                  </a:solidFill>
                  <a:latin typeface="Helvetica" panose="020B0604020202020204" pitchFamily="34" charset="0"/>
                </a:rPr>
                <a:t>-40</a:t>
              </a:r>
              <a:endParaRPr lang="en-US" altLang="en-US" sz="1200">
                <a:latin typeface="Times New Roman" panose="02020603050405020304" pitchFamily="18" charset="0"/>
              </a:endParaRPr>
            </a:p>
          </p:txBody>
        </p:sp>
        <p:sp>
          <p:nvSpPr>
            <p:cNvPr id="61518" name="Freeform 78">
              <a:extLst>
                <a:ext uri="{FF2B5EF4-FFF2-40B4-BE49-F238E27FC236}">
                  <a16:creationId xmlns:a16="http://schemas.microsoft.com/office/drawing/2014/main" id="{81C399C7-2EFB-40FA-A566-3D63CEF54968}"/>
                </a:ext>
              </a:extLst>
            </p:cNvPr>
            <p:cNvSpPr>
              <a:spLocks/>
            </p:cNvSpPr>
            <p:nvPr/>
          </p:nvSpPr>
          <p:spPr bwMode="auto">
            <a:xfrm>
              <a:off x="1440" y="954"/>
              <a:ext cx="3000" cy="2190"/>
            </a:xfrm>
            <a:custGeom>
              <a:avLst/>
              <a:gdLst>
                <a:gd name="T0" fmla="*/ 47 w 3000"/>
                <a:gd name="T1" fmla="*/ 2152 h 2190"/>
                <a:gd name="T2" fmla="*/ 100 w 3000"/>
                <a:gd name="T3" fmla="*/ 2103 h 2190"/>
                <a:gd name="T4" fmla="*/ 160 w 3000"/>
                <a:gd name="T5" fmla="*/ 2060 h 2190"/>
                <a:gd name="T6" fmla="*/ 213 w 3000"/>
                <a:gd name="T7" fmla="*/ 2017 h 2190"/>
                <a:gd name="T8" fmla="*/ 272 w 3000"/>
                <a:gd name="T9" fmla="*/ 1974 h 2190"/>
                <a:gd name="T10" fmla="*/ 326 w 3000"/>
                <a:gd name="T11" fmla="*/ 1925 h 2190"/>
                <a:gd name="T12" fmla="*/ 385 w 3000"/>
                <a:gd name="T13" fmla="*/ 1882 h 2190"/>
                <a:gd name="T14" fmla="*/ 438 w 3000"/>
                <a:gd name="T15" fmla="*/ 1839 h 2190"/>
                <a:gd name="T16" fmla="*/ 498 w 3000"/>
                <a:gd name="T17" fmla="*/ 1796 h 2190"/>
                <a:gd name="T18" fmla="*/ 551 w 3000"/>
                <a:gd name="T19" fmla="*/ 1747 h 2190"/>
                <a:gd name="T20" fmla="*/ 610 w 3000"/>
                <a:gd name="T21" fmla="*/ 1704 h 2190"/>
                <a:gd name="T22" fmla="*/ 664 w 3000"/>
                <a:gd name="T23" fmla="*/ 1661 h 2190"/>
                <a:gd name="T24" fmla="*/ 723 w 3000"/>
                <a:gd name="T25" fmla="*/ 1618 h 2190"/>
                <a:gd name="T26" fmla="*/ 776 w 3000"/>
                <a:gd name="T27" fmla="*/ 1575 h 2190"/>
                <a:gd name="T28" fmla="*/ 836 w 3000"/>
                <a:gd name="T29" fmla="*/ 1526 h 2190"/>
                <a:gd name="T30" fmla="*/ 889 w 3000"/>
                <a:gd name="T31" fmla="*/ 1483 h 2190"/>
                <a:gd name="T32" fmla="*/ 948 w 3000"/>
                <a:gd name="T33" fmla="*/ 1440 h 2190"/>
                <a:gd name="T34" fmla="*/ 1002 w 3000"/>
                <a:gd name="T35" fmla="*/ 1397 h 2190"/>
                <a:gd name="T36" fmla="*/ 1061 w 3000"/>
                <a:gd name="T37" fmla="*/ 1354 h 2190"/>
                <a:gd name="T38" fmla="*/ 1114 w 3000"/>
                <a:gd name="T39" fmla="*/ 1311 h 2190"/>
                <a:gd name="T40" fmla="*/ 1174 w 3000"/>
                <a:gd name="T41" fmla="*/ 1267 h 2190"/>
                <a:gd name="T42" fmla="*/ 1227 w 3000"/>
                <a:gd name="T43" fmla="*/ 1224 h 2190"/>
                <a:gd name="T44" fmla="*/ 1286 w 3000"/>
                <a:gd name="T45" fmla="*/ 1181 h 2190"/>
                <a:gd name="T46" fmla="*/ 1345 w 3000"/>
                <a:gd name="T47" fmla="*/ 1138 h 2190"/>
                <a:gd name="T48" fmla="*/ 1399 w 3000"/>
                <a:gd name="T49" fmla="*/ 1095 h 2190"/>
                <a:gd name="T50" fmla="*/ 1458 w 3000"/>
                <a:gd name="T51" fmla="*/ 1052 h 2190"/>
                <a:gd name="T52" fmla="*/ 1511 w 3000"/>
                <a:gd name="T53" fmla="*/ 1009 h 2190"/>
                <a:gd name="T54" fmla="*/ 1571 w 3000"/>
                <a:gd name="T55" fmla="*/ 971 h 2190"/>
                <a:gd name="T56" fmla="*/ 1624 w 3000"/>
                <a:gd name="T57" fmla="*/ 928 h 2190"/>
                <a:gd name="T58" fmla="*/ 1683 w 3000"/>
                <a:gd name="T59" fmla="*/ 885 h 2190"/>
                <a:gd name="T60" fmla="*/ 1737 w 3000"/>
                <a:gd name="T61" fmla="*/ 847 h 2190"/>
                <a:gd name="T62" fmla="*/ 1796 w 3000"/>
                <a:gd name="T63" fmla="*/ 804 h 2190"/>
                <a:gd name="T64" fmla="*/ 1849 w 3000"/>
                <a:gd name="T65" fmla="*/ 761 h 2190"/>
                <a:gd name="T66" fmla="*/ 1909 w 3000"/>
                <a:gd name="T67" fmla="*/ 723 h 2190"/>
                <a:gd name="T68" fmla="*/ 1962 w 3000"/>
                <a:gd name="T69" fmla="*/ 680 h 2190"/>
                <a:gd name="T70" fmla="*/ 2021 w 3000"/>
                <a:gd name="T71" fmla="*/ 642 h 2190"/>
                <a:gd name="T72" fmla="*/ 2075 w 3000"/>
                <a:gd name="T73" fmla="*/ 604 h 2190"/>
                <a:gd name="T74" fmla="*/ 2134 w 3000"/>
                <a:gd name="T75" fmla="*/ 561 h 2190"/>
                <a:gd name="T76" fmla="*/ 2187 w 3000"/>
                <a:gd name="T77" fmla="*/ 523 h 2190"/>
                <a:gd name="T78" fmla="*/ 2247 w 3000"/>
                <a:gd name="T79" fmla="*/ 485 h 2190"/>
                <a:gd name="T80" fmla="*/ 2300 w 3000"/>
                <a:gd name="T81" fmla="*/ 448 h 2190"/>
                <a:gd name="T82" fmla="*/ 2359 w 3000"/>
                <a:gd name="T83" fmla="*/ 410 h 2190"/>
                <a:gd name="T84" fmla="*/ 2413 w 3000"/>
                <a:gd name="T85" fmla="*/ 372 h 2190"/>
                <a:gd name="T86" fmla="*/ 2472 w 3000"/>
                <a:gd name="T87" fmla="*/ 334 h 2190"/>
                <a:gd name="T88" fmla="*/ 2525 w 3000"/>
                <a:gd name="T89" fmla="*/ 297 h 2190"/>
                <a:gd name="T90" fmla="*/ 2585 w 3000"/>
                <a:gd name="T91" fmla="*/ 259 h 2190"/>
                <a:gd name="T92" fmla="*/ 2644 w 3000"/>
                <a:gd name="T93" fmla="*/ 221 h 2190"/>
                <a:gd name="T94" fmla="*/ 2697 w 3000"/>
                <a:gd name="T95" fmla="*/ 183 h 2190"/>
                <a:gd name="T96" fmla="*/ 2756 w 3000"/>
                <a:gd name="T97" fmla="*/ 151 h 2190"/>
                <a:gd name="T98" fmla="*/ 2810 w 3000"/>
                <a:gd name="T99" fmla="*/ 113 h 2190"/>
                <a:gd name="T100" fmla="*/ 2869 w 3000"/>
                <a:gd name="T101" fmla="*/ 81 h 2190"/>
                <a:gd name="T102" fmla="*/ 2922 w 3000"/>
                <a:gd name="T103" fmla="*/ 49 h 2190"/>
                <a:gd name="T104" fmla="*/ 2982 w 3000"/>
                <a:gd name="T105" fmla="*/ 11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000" h="2190">
                  <a:moveTo>
                    <a:pt x="0" y="2190"/>
                  </a:moveTo>
                  <a:lnTo>
                    <a:pt x="6" y="2179"/>
                  </a:lnTo>
                  <a:lnTo>
                    <a:pt x="17" y="2173"/>
                  </a:lnTo>
                  <a:lnTo>
                    <a:pt x="23" y="2163"/>
                  </a:lnTo>
                  <a:lnTo>
                    <a:pt x="35" y="2157"/>
                  </a:lnTo>
                  <a:lnTo>
                    <a:pt x="47" y="2152"/>
                  </a:lnTo>
                  <a:lnTo>
                    <a:pt x="53" y="2141"/>
                  </a:lnTo>
                  <a:lnTo>
                    <a:pt x="65" y="2136"/>
                  </a:lnTo>
                  <a:lnTo>
                    <a:pt x="71" y="2130"/>
                  </a:lnTo>
                  <a:lnTo>
                    <a:pt x="83" y="2120"/>
                  </a:lnTo>
                  <a:lnTo>
                    <a:pt x="89" y="2114"/>
                  </a:lnTo>
                  <a:lnTo>
                    <a:pt x="100" y="2103"/>
                  </a:lnTo>
                  <a:lnTo>
                    <a:pt x="112" y="2098"/>
                  </a:lnTo>
                  <a:lnTo>
                    <a:pt x="118" y="2093"/>
                  </a:lnTo>
                  <a:lnTo>
                    <a:pt x="130" y="2082"/>
                  </a:lnTo>
                  <a:lnTo>
                    <a:pt x="136" y="2076"/>
                  </a:lnTo>
                  <a:lnTo>
                    <a:pt x="148" y="2071"/>
                  </a:lnTo>
                  <a:lnTo>
                    <a:pt x="160" y="2060"/>
                  </a:lnTo>
                  <a:lnTo>
                    <a:pt x="166" y="2055"/>
                  </a:lnTo>
                  <a:lnTo>
                    <a:pt x="178" y="2044"/>
                  </a:lnTo>
                  <a:lnTo>
                    <a:pt x="183" y="2039"/>
                  </a:lnTo>
                  <a:lnTo>
                    <a:pt x="195" y="2033"/>
                  </a:lnTo>
                  <a:lnTo>
                    <a:pt x="201" y="2022"/>
                  </a:lnTo>
                  <a:lnTo>
                    <a:pt x="213" y="2017"/>
                  </a:lnTo>
                  <a:lnTo>
                    <a:pt x="225" y="2006"/>
                  </a:lnTo>
                  <a:lnTo>
                    <a:pt x="231" y="2001"/>
                  </a:lnTo>
                  <a:lnTo>
                    <a:pt x="243" y="1995"/>
                  </a:lnTo>
                  <a:lnTo>
                    <a:pt x="249" y="1985"/>
                  </a:lnTo>
                  <a:lnTo>
                    <a:pt x="261" y="1979"/>
                  </a:lnTo>
                  <a:lnTo>
                    <a:pt x="272" y="1974"/>
                  </a:lnTo>
                  <a:lnTo>
                    <a:pt x="278" y="1963"/>
                  </a:lnTo>
                  <a:lnTo>
                    <a:pt x="290" y="1958"/>
                  </a:lnTo>
                  <a:lnTo>
                    <a:pt x="296" y="1947"/>
                  </a:lnTo>
                  <a:lnTo>
                    <a:pt x="308" y="1942"/>
                  </a:lnTo>
                  <a:lnTo>
                    <a:pt x="320" y="1936"/>
                  </a:lnTo>
                  <a:lnTo>
                    <a:pt x="326" y="1925"/>
                  </a:lnTo>
                  <a:lnTo>
                    <a:pt x="338" y="1920"/>
                  </a:lnTo>
                  <a:lnTo>
                    <a:pt x="344" y="1915"/>
                  </a:lnTo>
                  <a:lnTo>
                    <a:pt x="355" y="1904"/>
                  </a:lnTo>
                  <a:lnTo>
                    <a:pt x="361" y="1898"/>
                  </a:lnTo>
                  <a:lnTo>
                    <a:pt x="373" y="1888"/>
                  </a:lnTo>
                  <a:lnTo>
                    <a:pt x="385" y="1882"/>
                  </a:lnTo>
                  <a:lnTo>
                    <a:pt x="391" y="1877"/>
                  </a:lnTo>
                  <a:lnTo>
                    <a:pt x="403" y="1866"/>
                  </a:lnTo>
                  <a:lnTo>
                    <a:pt x="409" y="1861"/>
                  </a:lnTo>
                  <a:lnTo>
                    <a:pt x="421" y="1855"/>
                  </a:lnTo>
                  <a:lnTo>
                    <a:pt x="432" y="1844"/>
                  </a:lnTo>
                  <a:lnTo>
                    <a:pt x="438" y="1839"/>
                  </a:lnTo>
                  <a:lnTo>
                    <a:pt x="450" y="1828"/>
                  </a:lnTo>
                  <a:lnTo>
                    <a:pt x="456" y="1823"/>
                  </a:lnTo>
                  <a:lnTo>
                    <a:pt x="468" y="1818"/>
                  </a:lnTo>
                  <a:lnTo>
                    <a:pt x="480" y="1807"/>
                  </a:lnTo>
                  <a:lnTo>
                    <a:pt x="486" y="1801"/>
                  </a:lnTo>
                  <a:lnTo>
                    <a:pt x="498" y="1796"/>
                  </a:lnTo>
                  <a:lnTo>
                    <a:pt x="504" y="1785"/>
                  </a:lnTo>
                  <a:lnTo>
                    <a:pt x="515" y="1780"/>
                  </a:lnTo>
                  <a:lnTo>
                    <a:pt x="521" y="1769"/>
                  </a:lnTo>
                  <a:lnTo>
                    <a:pt x="533" y="1764"/>
                  </a:lnTo>
                  <a:lnTo>
                    <a:pt x="545" y="1758"/>
                  </a:lnTo>
                  <a:lnTo>
                    <a:pt x="551" y="1747"/>
                  </a:lnTo>
                  <a:lnTo>
                    <a:pt x="563" y="1742"/>
                  </a:lnTo>
                  <a:lnTo>
                    <a:pt x="569" y="1737"/>
                  </a:lnTo>
                  <a:lnTo>
                    <a:pt x="581" y="1726"/>
                  </a:lnTo>
                  <a:lnTo>
                    <a:pt x="593" y="1720"/>
                  </a:lnTo>
                  <a:lnTo>
                    <a:pt x="598" y="1710"/>
                  </a:lnTo>
                  <a:lnTo>
                    <a:pt x="610" y="1704"/>
                  </a:lnTo>
                  <a:lnTo>
                    <a:pt x="616" y="1699"/>
                  </a:lnTo>
                  <a:lnTo>
                    <a:pt x="628" y="1688"/>
                  </a:lnTo>
                  <a:lnTo>
                    <a:pt x="634" y="1683"/>
                  </a:lnTo>
                  <a:lnTo>
                    <a:pt x="646" y="1677"/>
                  </a:lnTo>
                  <a:lnTo>
                    <a:pt x="658" y="1667"/>
                  </a:lnTo>
                  <a:lnTo>
                    <a:pt x="664" y="1661"/>
                  </a:lnTo>
                  <a:lnTo>
                    <a:pt x="676" y="1656"/>
                  </a:lnTo>
                  <a:lnTo>
                    <a:pt x="681" y="1645"/>
                  </a:lnTo>
                  <a:lnTo>
                    <a:pt x="693" y="1640"/>
                  </a:lnTo>
                  <a:lnTo>
                    <a:pt x="705" y="1629"/>
                  </a:lnTo>
                  <a:lnTo>
                    <a:pt x="711" y="1623"/>
                  </a:lnTo>
                  <a:lnTo>
                    <a:pt x="723" y="1618"/>
                  </a:lnTo>
                  <a:lnTo>
                    <a:pt x="729" y="1607"/>
                  </a:lnTo>
                  <a:lnTo>
                    <a:pt x="741" y="1602"/>
                  </a:lnTo>
                  <a:lnTo>
                    <a:pt x="753" y="1596"/>
                  </a:lnTo>
                  <a:lnTo>
                    <a:pt x="759" y="1586"/>
                  </a:lnTo>
                  <a:lnTo>
                    <a:pt x="770" y="1580"/>
                  </a:lnTo>
                  <a:lnTo>
                    <a:pt x="776" y="1575"/>
                  </a:lnTo>
                  <a:lnTo>
                    <a:pt x="788" y="1564"/>
                  </a:lnTo>
                  <a:lnTo>
                    <a:pt x="794" y="1559"/>
                  </a:lnTo>
                  <a:lnTo>
                    <a:pt x="806" y="1548"/>
                  </a:lnTo>
                  <a:lnTo>
                    <a:pt x="818" y="1542"/>
                  </a:lnTo>
                  <a:lnTo>
                    <a:pt x="824" y="1537"/>
                  </a:lnTo>
                  <a:lnTo>
                    <a:pt x="836" y="1526"/>
                  </a:lnTo>
                  <a:lnTo>
                    <a:pt x="842" y="1521"/>
                  </a:lnTo>
                  <a:lnTo>
                    <a:pt x="853" y="1516"/>
                  </a:lnTo>
                  <a:lnTo>
                    <a:pt x="865" y="1505"/>
                  </a:lnTo>
                  <a:lnTo>
                    <a:pt x="871" y="1499"/>
                  </a:lnTo>
                  <a:lnTo>
                    <a:pt x="883" y="1494"/>
                  </a:lnTo>
                  <a:lnTo>
                    <a:pt x="889" y="1483"/>
                  </a:lnTo>
                  <a:lnTo>
                    <a:pt x="901" y="1478"/>
                  </a:lnTo>
                  <a:lnTo>
                    <a:pt x="913" y="1472"/>
                  </a:lnTo>
                  <a:lnTo>
                    <a:pt x="919" y="1462"/>
                  </a:lnTo>
                  <a:lnTo>
                    <a:pt x="930" y="1456"/>
                  </a:lnTo>
                  <a:lnTo>
                    <a:pt x="936" y="1445"/>
                  </a:lnTo>
                  <a:lnTo>
                    <a:pt x="948" y="1440"/>
                  </a:lnTo>
                  <a:lnTo>
                    <a:pt x="954" y="1435"/>
                  </a:lnTo>
                  <a:lnTo>
                    <a:pt x="966" y="1424"/>
                  </a:lnTo>
                  <a:lnTo>
                    <a:pt x="978" y="1418"/>
                  </a:lnTo>
                  <a:lnTo>
                    <a:pt x="984" y="1413"/>
                  </a:lnTo>
                  <a:lnTo>
                    <a:pt x="996" y="1402"/>
                  </a:lnTo>
                  <a:lnTo>
                    <a:pt x="1002" y="1397"/>
                  </a:lnTo>
                  <a:lnTo>
                    <a:pt x="1013" y="1391"/>
                  </a:lnTo>
                  <a:lnTo>
                    <a:pt x="1025" y="1381"/>
                  </a:lnTo>
                  <a:lnTo>
                    <a:pt x="1031" y="1375"/>
                  </a:lnTo>
                  <a:lnTo>
                    <a:pt x="1043" y="1370"/>
                  </a:lnTo>
                  <a:lnTo>
                    <a:pt x="1049" y="1359"/>
                  </a:lnTo>
                  <a:lnTo>
                    <a:pt x="1061" y="1354"/>
                  </a:lnTo>
                  <a:lnTo>
                    <a:pt x="1067" y="1348"/>
                  </a:lnTo>
                  <a:lnTo>
                    <a:pt x="1079" y="1338"/>
                  </a:lnTo>
                  <a:lnTo>
                    <a:pt x="1091" y="1332"/>
                  </a:lnTo>
                  <a:lnTo>
                    <a:pt x="1096" y="1327"/>
                  </a:lnTo>
                  <a:lnTo>
                    <a:pt x="1108" y="1316"/>
                  </a:lnTo>
                  <a:lnTo>
                    <a:pt x="1114" y="1311"/>
                  </a:lnTo>
                  <a:lnTo>
                    <a:pt x="1126" y="1305"/>
                  </a:lnTo>
                  <a:lnTo>
                    <a:pt x="1138" y="1294"/>
                  </a:lnTo>
                  <a:lnTo>
                    <a:pt x="1144" y="1289"/>
                  </a:lnTo>
                  <a:lnTo>
                    <a:pt x="1156" y="1284"/>
                  </a:lnTo>
                  <a:lnTo>
                    <a:pt x="1162" y="1273"/>
                  </a:lnTo>
                  <a:lnTo>
                    <a:pt x="1174" y="1267"/>
                  </a:lnTo>
                  <a:lnTo>
                    <a:pt x="1185" y="1262"/>
                  </a:lnTo>
                  <a:lnTo>
                    <a:pt x="1191" y="1251"/>
                  </a:lnTo>
                  <a:lnTo>
                    <a:pt x="1203" y="1246"/>
                  </a:lnTo>
                  <a:lnTo>
                    <a:pt x="1209" y="1240"/>
                  </a:lnTo>
                  <a:lnTo>
                    <a:pt x="1221" y="1230"/>
                  </a:lnTo>
                  <a:lnTo>
                    <a:pt x="1227" y="1224"/>
                  </a:lnTo>
                  <a:lnTo>
                    <a:pt x="1239" y="1219"/>
                  </a:lnTo>
                  <a:lnTo>
                    <a:pt x="1251" y="1208"/>
                  </a:lnTo>
                  <a:lnTo>
                    <a:pt x="1257" y="1203"/>
                  </a:lnTo>
                  <a:lnTo>
                    <a:pt x="1268" y="1197"/>
                  </a:lnTo>
                  <a:lnTo>
                    <a:pt x="1274" y="1187"/>
                  </a:lnTo>
                  <a:lnTo>
                    <a:pt x="1286" y="1181"/>
                  </a:lnTo>
                  <a:lnTo>
                    <a:pt x="1298" y="1176"/>
                  </a:lnTo>
                  <a:lnTo>
                    <a:pt x="1304" y="1165"/>
                  </a:lnTo>
                  <a:lnTo>
                    <a:pt x="1316" y="1160"/>
                  </a:lnTo>
                  <a:lnTo>
                    <a:pt x="1322" y="1154"/>
                  </a:lnTo>
                  <a:lnTo>
                    <a:pt x="1334" y="1143"/>
                  </a:lnTo>
                  <a:lnTo>
                    <a:pt x="1345" y="1138"/>
                  </a:lnTo>
                  <a:lnTo>
                    <a:pt x="1351" y="1133"/>
                  </a:lnTo>
                  <a:lnTo>
                    <a:pt x="1363" y="1122"/>
                  </a:lnTo>
                  <a:lnTo>
                    <a:pt x="1369" y="1116"/>
                  </a:lnTo>
                  <a:lnTo>
                    <a:pt x="1381" y="1111"/>
                  </a:lnTo>
                  <a:lnTo>
                    <a:pt x="1387" y="1100"/>
                  </a:lnTo>
                  <a:lnTo>
                    <a:pt x="1399" y="1095"/>
                  </a:lnTo>
                  <a:lnTo>
                    <a:pt x="1411" y="1089"/>
                  </a:lnTo>
                  <a:lnTo>
                    <a:pt x="1417" y="1084"/>
                  </a:lnTo>
                  <a:lnTo>
                    <a:pt x="1428" y="1073"/>
                  </a:lnTo>
                  <a:lnTo>
                    <a:pt x="1434" y="1068"/>
                  </a:lnTo>
                  <a:lnTo>
                    <a:pt x="1446" y="1063"/>
                  </a:lnTo>
                  <a:lnTo>
                    <a:pt x="1458" y="1052"/>
                  </a:lnTo>
                  <a:lnTo>
                    <a:pt x="1464" y="1046"/>
                  </a:lnTo>
                  <a:lnTo>
                    <a:pt x="1476" y="1041"/>
                  </a:lnTo>
                  <a:lnTo>
                    <a:pt x="1482" y="1030"/>
                  </a:lnTo>
                  <a:lnTo>
                    <a:pt x="1494" y="1025"/>
                  </a:lnTo>
                  <a:lnTo>
                    <a:pt x="1500" y="1019"/>
                  </a:lnTo>
                  <a:lnTo>
                    <a:pt x="1511" y="1009"/>
                  </a:lnTo>
                  <a:lnTo>
                    <a:pt x="1523" y="1003"/>
                  </a:lnTo>
                  <a:lnTo>
                    <a:pt x="1529" y="998"/>
                  </a:lnTo>
                  <a:lnTo>
                    <a:pt x="1541" y="992"/>
                  </a:lnTo>
                  <a:lnTo>
                    <a:pt x="1547" y="982"/>
                  </a:lnTo>
                  <a:lnTo>
                    <a:pt x="1559" y="976"/>
                  </a:lnTo>
                  <a:lnTo>
                    <a:pt x="1571" y="971"/>
                  </a:lnTo>
                  <a:lnTo>
                    <a:pt x="1577" y="960"/>
                  </a:lnTo>
                  <a:lnTo>
                    <a:pt x="1589" y="955"/>
                  </a:lnTo>
                  <a:lnTo>
                    <a:pt x="1594" y="949"/>
                  </a:lnTo>
                  <a:lnTo>
                    <a:pt x="1606" y="938"/>
                  </a:lnTo>
                  <a:lnTo>
                    <a:pt x="1618" y="933"/>
                  </a:lnTo>
                  <a:lnTo>
                    <a:pt x="1624" y="928"/>
                  </a:lnTo>
                  <a:lnTo>
                    <a:pt x="1636" y="922"/>
                  </a:lnTo>
                  <a:lnTo>
                    <a:pt x="1642" y="912"/>
                  </a:lnTo>
                  <a:lnTo>
                    <a:pt x="1654" y="906"/>
                  </a:lnTo>
                  <a:lnTo>
                    <a:pt x="1660" y="901"/>
                  </a:lnTo>
                  <a:lnTo>
                    <a:pt x="1672" y="890"/>
                  </a:lnTo>
                  <a:lnTo>
                    <a:pt x="1683" y="885"/>
                  </a:lnTo>
                  <a:lnTo>
                    <a:pt x="1689" y="879"/>
                  </a:lnTo>
                  <a:lnTo>
                    <a:pt x="1701" y="874"/>
                  </a:lnTo>
                  <a:lnTo>
                    <a:pt x="1707" y="863"/>
                  </a:lnTo>
                  <a:lnTo>
                    <a:pt x="1719" y="858"/>
                  </a:lnTo>
                  <a:lnTo>
                    <a:pt x="1731" y="852"/>
                  </a:lnTo>
                  <a:lnTo>
                    <a:pt x="1737" y="847"/>
                  </a:lnTo>
                  <a:lnTo>
                    <a:pt x="1749" y="836"/>
                  </a:lnTo>
                  <a:lnTo>
                    <a:pt x="1755" y="831"/>
                  </a:lnTo>
                  <a:lnTo>
                    <a:pt x="1766" y="825"/>
                  </a:lnTo>
                  <a:lnTo>
                    <a:pt x="1778" y="814"/>
                  </a:lnTo>
                  <a:lnTo>
                    <a:pt x="1784" y="809"/>
                  </a:lnTo>
                  <a:lnTo>
                    <a:pt x="1796" y="804"/>
                  </a:lnTo>
                  <a:lnTo>
                    <a:pt x="1802" y="798"/>
                  </a:lnTo>
                  <a:lnTo>
                    <a:pt x="1814" y="787"/>
                  </a:lnTo>
                  <a:lnTo>
                    <a:pt x="1820" y="782"/>
                  </a:lnTo>
                  <a:lnTo>
                    <a:pt x="1832" y="777"/>
                  </a:lnTo>
                  <a:lnTo>
                    <a:pt x="1843" y="771"/>
                  </a:lnTo>
                  <a:lnTo>
                    <a:pt x="1849" y="761"/>
                  </a:lnTo>
                  <a:lnTo>
                    <a:pt x="1861" y="755"/>
                  </a:lnTo>
                  <a:lnTo>
                    <a:pt x="1867" y="750"/>
                  </a:lnTo>
                  <a:lnTo>
                    <a:pt x="1879" y="744"/>
                  </a:lnTo>
                  <a:lnTo>
                    <a:pt x="1891" y="734"/>
                  </a:lnTo>
                  <a:lnTo>
                    <a:pt x="1897" y="728"/>
                  </a:lnTo>
                  <a:lnTo>
                    <a:pt x="1909" y="723"/>
                  </a:lnTo>
                  <a:lnTo>
                    <a:pt x="1915" y="717"/>
                  </a:lnTo>
                  <a:lnTo>
                    <a:pt x="1926" y="707"/>
                  </a:lnTo>
                  <a:lnTo>
                    <a:pt x="1932" y="701"/>
                  </a:lnTo>
                  <a:lnTo>
                    <a:pt x="1944" y="696"/>
                  </a:lnTo>
                  <a:lnTo>
                    <a:pt x="1956" y="690"/>
                  </a:lnTo>
                  <a:lnTo>
                    <a:pt x="1962" y="680"/>
                  </a:lnTo>
                  <a:lnTo>
                    <a:pt x="1974" y="674"/>
                  </a:lnTo>
                  <a:lnTo>
                    <a:pt x="1980" y="669"/>
                  </a:lnTo>
                  <a:lnTo>
                    <a:pt x="1992" y="663"/>
                  </a:lnTo>
                  <a:lnTo>
                    <a:pt x="2004" y="653"/>
                  </a:lnTo>
                  <a:lnTo>
                    <a:pt x="2009" y="647"/>
                  </a:lnTo>
                  <a:lnTo>
                    <a:pt x="2021" y="642"/>
                  </a:lnTo>
                  <a:lnTo>
                    <a:pt x="2027" y="636"/>
                  </a:lnTo>
                  <a:lnTo>
                    <a:pt x="2039" y="626"/>
                  </a:lnTo>
                  <a:lnTo>
                    <a:pt x="2051" y="620"/>
                  </a:lnTo>
                  <a:lnTo>
                    <a:pt x="2057" y="615"/>
                  </a:lnTo>
                  <a:lnTo>
                    <a:pt x="2069" y="610"/>
                  </a:lnTo>
                  <a:lnTo>
                    <a:pt x="2075" y="604"/>
                  </a:lnTo>
                  <a:lnTo>
                    <a:pt x="2087" y="593"/>
                  </a:lnTo>
                  <a:lnTo>
                    <a:pt x="2092" y="588"/>
                  </a:lnTo>
                  <a:lnTo>
                    <a:pt x="2104" y="583"/>
                  </a:lnTo>
                  <a:lnTo>
                    <a:pt x="2116" y="577"/>
                  </a:lnTo>
                  <a:lnTo>
                    <a:pt x="2122" y="566"/>
                  </a:lnTo>
                  <a:lnTo>
                    <a:pt x="2134" y="561"/>
                  </a:lnTo>
                  <a:lnTo>
                    <a:pt x="2140" y="556"/>
                  </a:lnTo>
                  <a:lnTo>
                    <a:pt x="2152" y="550"/>
                  </a:lnTo>
                  <a:lnTo>
                    <a:pt x="2164" y="545"/>
                  </a:lnTo>
                  <a:lnTo>
                    <a:pt x="2170" y="534"/>
                  </a:lnTo>
                  <a:lnTo>
                    <a:pt x="2181" y="529"/>
                  </a:lnTo>
                  <a:lnTo>
                    <a:pt x="2187" y="523"/>
                  </a:lnTo>
                  <a:lnTo>
                    <a:pt x="2199" y="518"/>
                  </a:lnTo>
                  <a:lnTo>
                    <a:pt x="2211" y="512"/>
                  </a:lnTo>
                  <a:lnTo>
                    <a:pt x="2217" y="502"/>
                  </a:lnTo>
                  <a:lnTo>
                    <a:pt x="2229" y="496"/>
                  </a:lnTo>
                  <a:lnTo>
                    <a:pt x="2235" y="491"/>
                  </a:lnTo>
                  <a:lnTo>
                    <a:pt x="2247" y="485"/>
                  </a:lnTo>
                  <a:lnTo>
                    <a:pt x="2253" y="480"/>
                  </a:lnTo>
                  <a:lnTo>
                    <a:pt x="2264" y="469"/>
                  </a:lnTo>
                  <a:lnTo>
                    <a:pt x="2276" y="464"/>
                  </a:lnTo>
                  <a:lnTo>
                    <a:pt x="2282" y="459"/>
                  </a:lnTo>
                  <a:lnTo>
                    <a:pt x="2294" y="453"/>
                  </a:lnTo>
                  <a:lnTo>
                    <a:pt x="2300" y="448"/>
                  </a:lnTo>
                  <a:lnTo>
                    <a:pt x="2312" y="437"/>
                  </a:lnTo>
                  <a:lnTo>
                    <a:pt x="2324" y="432"/>
                  </a:lnTo>
                  <a:lnTo>
                    <a:pt x="2330" y="426"/>
                  </a:lnTo>
                  <a:lnTo>
                    <a:pt x="2341" y="421"/>
                  </a:lnTo>
                  <a:lnTo>
                    <a:pt x="2347" y="415"/>
                  </a:lnTo>
                  <a:lnTo>
                    <a:pt x="2359" y="410"/>
                  </a:lnTo>
                  <a:lnTo>
                    <a:pt x="2365" y="399"/>
                  </a:lnTo>
                  <a:lnTo>
                    <a:pt x="2377" y="394"/>
                  </a:lnTo>
                  <a:lnTo>
                    <a:pt x="2389" y="388"/>
                  </a:lnTo>
                  <a:lnTo>
                    <a:pt x="2395" y="383"/>
                  </a:lnTo>
                  <a:lnTo>
                    <a:pt x="2407" y="378"/>
                  </a:lnTo>
                  <a:lnTo>
                    <a:pt x="2413" y="372"/>
                  </a:lnTo>
                  <a:lnTo>
                    <a:pt x="2424" y="361"/>
                  </a:lnTo>
                  <a:lnTo>
                    <a:pt x="2436" y="356"/>
                  </a:lnTo>
                  <a:lnTo>
                    <a:pt x="2442" y="351"/>
                  </a:lnTo>
                  <a:lnTo>
                    <a:pt x="2454" y="345"/>
                  </a:lnTo>
                  <a:lnTo>
                    <a:pt x="2460" y="340"/>
                  </a:lnTo>
                  <a:lnTo>
                    <a:pt x="2472" y="334"/>
                  </a:lnTo>
                  <a:lnTo>
                    <a:pt x="2484" y="324"/>
                  </a:lnTo>
                  <a:lnTo>
                    <a:pt x="2490" y="318"/>
                  </a:lnTo>
                  <a:lnTo>
                    <a:pt x="2502" y="313"/>
                  </a:lnTo>
                  <a:lnTo>
                    <a:pt x="2507" y="308"/>
                  </a:lnTo>
                  <a:lnTo>
                    <a:pt x="2519" y="302"/>
                  </a:lnTo>
                  <a:lnTo>
                    <a:pt x="2525" y="297"/>
                  </a:lnTo>
                  <a:lnTo>
                    <a:pt x="2537" y="291"/>
                  </a:lnTo>
                  <a:lnTo>
                    <a:pt x="2549" y="281"/>
                  </a:lnTo>
                  <a:lnTo>
                    <a:pt x="2555" y="275"/>
                  </a:lnTo>
                  <a:lnTo>
                    <a:pt x="2567" y="270"/>
                  </a:lnTo>
                  <a:lnTo>
                    <a:pt x="2573" y="264"/>
                  </a:lnTo>
                  <a:lnTo>
                    <a:pt x="2585" y="259"/>
                  </a:lnTo>
                  <a:lnTo>
                    <a:pt x="2596" y="254"/>
                  </a:lnTo>
                  <a:lnTo>
                    <a:pt x="2602" y="248"/>
                  </a:lnTo>
                  <a:lnTo>
                    <a:pt x="2614" y="243"/>
                  </a:lnTo>
                  <a:lnTo>
                    <a:pt x="2620" y="232"/>
                  </a:lnTo>
                  <a:lnTo>
                    <a:pt x="2632" y="227"/>
                  </a:lnTo>
                  <a:lnTo>
                    <a:pt x="2644" y="221"/>
                  </a:lnTo>
                  <a:lnTo>
                    <a:pt x="2650" y="216"/>
                  </a:lnTo>
                  <a:lnTo>
                    <a:pt x="2662" y="210"/>
                  </a:lnTo>
                  <a:lnTo>
                    <a:pt x="2668" y="205"/>
                  </a:lnTo>
                  <a:lnTo>
                    <a:pt x="2679" y="200"/>
                  </a:lnTo>
                  <a:lnTo>
                    <a:pt x="2685" y="194"/>
                  </a:lnTo>
                  <a:lnTo>
                    <a:pt x="2697" y="183"/>
                  </a:lnTo>
                  <a:lnTo>
                    <a:pt x="2709" y="178"/>
                  </a:lnTo>
                  <a:lnTo>
                    <a:pt x="2715" y="173"/>
                  </a:lnTo>
                  <a:lnTo>
                    <a:pt x="2727" y="167"/>
                  </a:lnTo>
                  <a:lnTo>
                    <a:pt x="2733" y="162"/>
                  </a:lnTo>
                  <a:lnTo>
                    <a:pt x="2745" y="157"/>
                  </a:lnTo>
                  <a:lnTo>
                    <a:pt x="2756" y="151"/>
                  </a:lnTo>
                  <a:lnTo>
                    <a:pt x="2762" y="146"/>
                  </a:lnTo>
                  <a:lnTo>
                    <a:pt x="2774" y="140"/>
                  </a:lnTo>
                  <a:lnTo>
                    <a:pt x="2780" y="135"/>
                  </a:lnTo>
                  <a:lnTo>
                    <a:pt x="2792" y="130"/>
                  </a:lnTo>
                  <a:lnTo>
                    <a:pt x="2798" y="119"/>
                  </a:lnTo>
                  <a:lnTo>
                    <a:pt x="2810" y="113"/>
                  </a:lnTo>
                  <a:lnTo>
                    <a:pt x="2822" y="108"/>
                  </a:lnTo>
                  <a:lnTo>
                    <a:pt x="2828" y="103"/>
                  </a:lnTo>
                  <a:lnTo>
                    <a:pt x="2839" y="97"/>
                  </a:lnTo>
                  <a:lnTo>
                    <a:pt x="2845" y="92"/>
                  </a:lnTo>
                  <a:lnTo>
                    <a:pt x="2857" y="86"/>
                  </a:lnTo>
                  <a:lnTo>
                    <a:pt x="2869" y="81"/>
                  </a:lnTo>
                  <a:lnTo>
                    <a:pt x="2875" y="76"/>
                  </a:lnTo>
                  <a:lnTo>
                    <a:pt x="2887" y="70"/>
                  </a:lnTo>
                  <a:lnTo>
                    <a:pt x="2893" y="65"/>
                  </a:lnTo>
                  <a:lnTo>
                    <a:pt x="2905" y="59"/>
                  </a:lnTo>
                  <a:lnTo>
                    <a:pt x="2917" y="54"/>
                  </a:lnTo>
                  <a:lnTo>
                    <a:pt x="2922" y="49"/>
                  </a:lnTo>
                  <a:lnTo>
                    <a:pt x="2934" y="43"/>
                  </a:lnTo>
                  <a:lnTo>
                    <a:pt x="2940" y="38"/>
                  </a:lnTo>
                  <a:lnTo>
                    <a:pt x="2952" y="27"/>
                  </a:lnTo>
                  <a:lnTo>
                    <a:pt x="2958" y="22"/>
                  </a:lnTo>
                  <a:lnTo>
                    <a:pt x="2970" y="16"/>
                  </a:lnTo>
                  <a:lnTo>
                    <a:pt x="2982" y="11"/>
                  </a:lnTo>
                  <a:lnTo>
                    <a:pt x="2988" y="6"/>
                  </a:lnTo>
                  <a:lnTo>
                    <a:pt x="3000" y="0"/>
                  </a:lnTo>
                </a:path>
              </a:pathLst>
            </a:custGeom>
            <a:noFill/>
            <a:ln w="0" cap="flat">
              <a:solidFill>
                <a:srgbClr val="000000"/>
              </a:solidFill>
              <a:prstDash val="lg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519" name="Rectangle 79">
              <a:extLst>
                <a:ext uri="{FF2B5EF4-FFF2-40B4-BE49-F238E27FC236}">
                  <a16:creationId xmlns:a16="http://schemas.microsoft.com/office/drawing/2014/main" id="{A6425208-905E-4E00-9050-8F6C9310ECDC}"/>
                </a:ext>
              </a:extLst>
            </p:cNvPr>
            <p:cNvSpPr>
              <a:spLocks noChangeArrowheads="1"/>
            </p:cNvSpPr>
            <p:nvPr/>
          </p:nvSpPr>
          <p:spPr bwMode="auto">
            <a:xfrm>
              <a:off x="2449" y="3408"/>
              <a:ext cx="1405" cy="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en-US" altLang="en-US" sz="1800">
                  <a:solidFill>
                    <a:srgbClr val="000000"/>
                  </a:solidFill>
                  <a:latin typeface="Helvetica" panose="020B0604020202020204" pitchFamily="34" charset="0"/>
                </a:rPr>
                <a:t>Frequency (MHz)</a:t>
              </a:r>
              <a:endParaRPr lang="en-US" altLang="en-US" sz="1800">
                <a:latin typeface="Times New Roman" panose="02020603050405020304" pitchFamily="18" charset="0"/>
              </a:endParaRPr>
            </a:p>
          </p:txBody>
        </p:sp>
        <p:sp>
          <p:nvSpPr>
            <p:cNvPr id="61520" name="Text Box 80">
              <a:extLst>
                <a:ext uri="{FF2B5EF4-FFF2-40B4-BE49-F238E27FC236}">
                  <a16:creationId xmlns:a16="http://schemas.microsoft.com/office/drawing/2014/main" id="{54D25B8C-E1DC-44C8-B7A1-C260E7819929}"/>
                </a:ext>
              </a:extLst>
            </p:cNvPr>
            <p:cNvSpPr txBox="1">
              <a:spLocks noChangeArrowheads="1"/>
            </p:cNvSpPr>
            <p:nvPr/>
          </p:nvSpPr>
          <p:spPr bwMode="auto">
            <a:xfrm rot="-5400000">
              <a:off x="4482" y="1837"/>
              <a:ext cx="936" cy="2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800">
                  <a:latin typeface="Times New Roman" panose="02020603050405020304" pitchFamily="18" charset="0"/>
                </a:rPr>
                <a:t>Phase (Deg)</a:t>
              </a:r>
            </a:p>
          </p:txBody>
        </p:sp>
        <p:sp>
          <p:nvSpPr>
            <p:cNvPr id="61521" name="Text Box 81">
              <a:extLst>
                <a:ext uri="{FF2B5EF4-FFF2-40B4-BE49-F238E27FC236}">
                  <a16:creationId xmlns:a16="http://schemas.microsoft.com/office/drawing/2014/main" id="{FD508BDF-4A7F-48D8-8A3F-D4CD731A58F4}"/>
                </a:ext>
              </a:extLst>
            </p:cNvPr>
            <p:cNvSpPr txBox="1">
              <a:spLocks noChangeArrowheads="1"/>
            </p:cNvSpPr>
            <p:nvPr/>
          </p:nvSpPr>
          <p:spPr bwMode="auto">
            <a:xfrm rot="-5400000">
              <a:off x="645" y="1798"/>
              <a:ext cx="832"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800">
                  <a:latin typeface="Times New Roman" panose="02020603050405020304" pitchFamily="18" charset="0"/>
                </a:rPr>
                <a:t>Amplitude</a:t>
              </a:r>
            </a:p>
          </p:txBody>
        </p:sp>
        <p:sp>
          <p:nvSpPr>
            <p:cNvPr id="61522" name="Line 82">
              <a:extLst>
                <a:ext uri="{FF2B5EF4-FFF2-40B4-BE49-F238E27FC236}">
                  <a16:creationId xmlns:a16="http://schemas.microsoft.com/office/drawing/2014/main" id="{4D1338BB-9B5D-4023-84E5-A6D1FF39431C}"/>
                </a:ext>
              </a:extLst>
            </p:cNvPr>
            <p:cNvSpPr>
              <a:spLocks noChangeShapeType="1"/>
            </p:cNvSpPr>
            <p:nvPr/>
          </p:nvSpPr>
          <p:spPr bwMode="auto">
            <a:xfrm flipH="1">
              <a:off x="2648" y="1335"/>
              <a:ext cx="96"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523" name="Text Box 83">
              <a:extLst>
                <a:ext uri="{FF2B5EF4-FFF2-40B4-BE49-F238E27FC236}">
                  <a16:creationId xmlns:a16="http://schemas.microsoft.com/office/drawing/2014/main" id="{DCA3E65C-23EA-42B7-9BB8-E3635C11C885}"/>
                </a:ext>
              </a:extLst>
            </p:cNvPr>
            <p:cNvSpPr txBox="1">
              <a:spLocks noChangeArrowheads="1"/>
            </p:cNvSpPr>
            <p:nvPr/>
          </p:nvSpPr>
          <p:spPr bwMode="auto">
            <a:xfrm>
              <a:off x="2208" y="1551"/>
              <a:ext cx="875" cy="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800">
                  <a:latin typeface="Times New Roman" panose="02020603050405020304" pitchFamily="18" charset="0"/>
                </a:rPr>
                <a:t>amplitude</a:t>
              </a:r>
            </a:p>
          </p:txBody>
        </p:sp>
        <p:sp>
          <p:nvSpPr>
            <p:cNvPr id="61524" name="Line 84">
              <a:extLst>
                <a:ext uri="{FF2B5EF4-FFF2-40B4-BE49-F238E27FC236}">
                  <a16:creationId xmlns:a16="http://schemas.microsoft.com/office/drawing/2014/main" id="{1C4C45D5-157B-41BE-86B7-3ED1E9C64005}"/>
                </a:ext>
              </a:extLst>
            </p:cNvPr>
            <p:cNvSpPr>
              <a:spLocks noChangeShapeType="1"/>
            </p:cNvSpPr>
            <p:nvPr/>
          </p:nvSpPr>
          <p:spPr bwMode="auto">
            <a:xfrm flipH="1">
              <a:off x="2558" y="2208"/>
              <a:ext cx="128" cy="28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525" name="Text Box 85">
              <a:extLst>
                <a:ext uri="{FF2B5EF4-FFF2-40B4-BE49-F238E27FC236}">
                  <a16:creationId xmlns:a16="http://schemas.microsoft.com/office/drawing/2014/main" id="{36E589B8-2661-4EAA-AFEE-347F5C8F9276}"/>
                </a:ext>
              </a:extLst>
            </p:cNvPr>
            <p:cNvSpPr txBox="1">
              <a:spLocks noChangeArrowheads="1"/>
            </p:cNvSpPr>
            <p:nvPr/>
          </p:nvSpPr>
          <p:spPr bwMode="auto">
            <a:xfrm>
              <a:off x="2371" y="2463"/>
              <a:ext cx="561" cy="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800">
                  <a:latin typeface="Times New Roman" panose="02020603050405020304" pitchFamily="18" charset="0"/>
                </a:rPr>
                <a:t>phase</a:t>
              </a: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8" name="Text Box 4">
            <a:extLst>
              <a:ext uri="{FF2B5EF4-FFF2-40B4-BE49-F238E27FC236}">
                <a16:creationId xmlns:a16="http://schemas.microsoft.com/office/drawing/2014/main" id="{BDAF2A9E-85AB-4ACC-AE57-3EB0BB35903A}"/>
              </a:ext>
            </a:extLst>
          </p:cNvPr>
          <p:cNvSpPr txBox="1">
            <a:spLocks noChangeArrowheads="1"/>
          </p:cNvSpPr>
          <p:nvPr/>
        </p:nvSpPr>
        <p:spPr bwMode="auto">
          <a:xfrm>
            <a:off x="2514600" y="304800"/>
            <a:ext cx="35337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Acoustic Transfer Function</a:t>
            </a:r>
            <a:endParaRPr lang="en-US" altLang="en-US"/>
          </a:p>
        </p:txBody>
      </p:sp>
      <p:sp>
        <p:nvSpPr>
          <p:cNvPr id="62469" name="Line 5">
            <a:extLst>
              <a:ext uri="{FF2B5EF4-FFF2-40B4-BE49-F238E27FC236}">
                <a16:creationId xmlns:a16="http://schemas.microsoft.com/office/drawing/2014/main" id="{5FD0BBA9-9C15-4105-8C92-2F1B8F440BC7}"/>
              </a:ext>
            </a:extLst>
          </p:cNvPr>
          <p:cNvSpPr>
            <a:spLocks noChangeShapeType="1"/>
          </p:cNvSpPr>
          <p:nvPr/>
        </p:nvSpPr>
        <p:spPr bwMode="auto">
          <a:xfrm>
            <a:off x="1066800" y="914400"/>
            <a:ext cx="69342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70" name="Text Box 6">
            <a:extLst>
              <a:ext uri="{FF2B5EF4-FFF2-40B4-BE49-F238E27FC236}">
                <a16:creationId xmlns:a16="http://schemas.microsoft.com/office/drawing/2014/main" id="{733EE921-A9DF-42F3-885F-EB249763FE8F}"/>
              </a:ext>
            </a:extLst>
          </p:cNvPr>
          <p:cNvSpPr txBox="1">
            <a:spLocks noChangeArrowheads="1"/>
          </p:cNvSpPr>
          <p:nvPr/>
        </p:nvSpPr>
        <p:spPr bwMode="auto">
          <a:xfrm>
            <a:off x="457200" y="1600200"/>
            <a:ext cx="7989888"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Goldstein, A., Gandhi, D.R., and W.D. O’Brien,” Diffraction</a:t>
            </a:r>
          </a:p>
          <a:p>
            <a:r>
              <a:rPr lang="en-US" altLang="en-US"/>
              <a:t>effects in hydrophone measurements,” IEEE Trans. Ultrasonics,</a:t>
            </a:r>
          </a:p>
          <a:p>
            <a:r>
              <a:rPr lang="en-US" altLang="en-US"/>
              <a:t>Ferroelectrics, and Freq. Control, 45, 972-979, 1998.</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4" name="Text Box 4">
            <a:extLst>
              <a:ext uri="{FF2B5EF4-FFF2-40B4-BE49-F238E27FC236}">
                <a16:creationId xmlns:a16="http://schemas.microsoft.com/office/drawing/2014/main" id="{5704314C-5AD7-42F5-9E48-17D38A2762E0}"/>
              </a:ext>
            </a:extLst>
          </p:cNvPr>
          <p:cNvSpPr txBox="1">
            <a:spLocks noChangeArrowheads="1"/>
          </p:cNvSpPr>
          <p:nvPr/>
        </p:nvSpPr>
        <p:spPr bwMode="auto">
          <a:xfrm>
            <a:off x="1127125" y="904875"/>
            <a:ext cx="7559675" cy="496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800" i="1"/>
              <a:t>	      </a:t>
            </a:r>
            <a:r>
              <a:rPr lang="en-US" altLang="en-US" sz="2800" i="1">
                <a:solidFill>
                  <a:srgbClr val="009900"/>
                </a:solidFill>
              </a:rPr>
              <a:t>Learning Objectives</a:t>
            </a:r>
          </a:p>
          <a:p>
            <a:endParaRPr lang="en-US" altLang="en-US" sz="2800" i="1">
              <a:solidFill>
                <a:srgbClr val="66FF66"/>
              </a:solidFill>
            </a:endParaRPr>
          </a:p>
          <a:p>
            <a:endParaRPr lang="en-US" altLang="en-US"/>
          </a:p>
          <a:p>
            <a:r>
              <a:rPr lang="en-US" altLang="en-US"/>
              <a:t>Modeling the acoustic/elastic  wave processes as</a:t>
            </a:r>
          </a:p>
          <a:p>
            <a:r>
              <a:rPr lang="en-US" altLang="en-US"/>
              <a:t>a transfer function</a:t>
            </a:r>
          </a:p>
          <a:p>
            <a:endParaRPr lang="en-US" altLang="en-US"/>
          </a:p>
          <a:p>
            <a:r>
              <a:rPr lang="en-US" altLang="en-US"/>
              <a:t>Blocked force concept</a:t>
            </a:r>
          </a:p>
          <a:p>
            <a:endParaRPr lang="en-US" altLang="en-US"/>
          </a:p>
          <a:p>
            <a:r>
              <a:rPr lang="en-US" altLang="en-US"/>
              <a:t>Special cases where the transfer function can be obtained analytically</a:t>
            </a:r>
          </a:p>
          <a:p>
            <a:endParaRPr lang="en-US" altLang="en-US"/>
          </a:p>
          <a:p>
            <a:r>
              <a:rPr lang="en-US" altLang="en-US"/>
              <a:t>Effects of material attenuation</a:t>
            </a:r>
          </a:p>
          <a:p>
            <a:endParaRPr lang="en-US"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Rectangle 4">
            <a:extLst>
              <a:ext uri="{FF2B5EF4-FFF2-40B4-BE49-F238E27FC236}">
                <a16:creationId xmlns:a16="http://schemas.microsoft.com/office/drawing/2014/main" id="{B2A58CEA-E7AF-4B10-8BC0-5621595A2198}"/>
              </a:ext>
            </a:extLst>
          </p:cNvPr>
          <p:cNvSpPr>
            <a:spLocks noChangeArrowheads="1"/>
          </p:cNvSpPr>
          <p:nvPr/>
        </p:nvSpPr>
        <p:spPr bwMode="auto">
          <a:xfrm>
            <a:off x="2133600" y="914400"/>
            <a:ext cx="4648200" cy="2286000"/>
          </a:xfrm>
          <a:prstGeom prst="rect">
            <a:avLst/>
          </a:prstGeom>
          <a:solidFill>
            <a:srgbClr val="CCE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09" name="Freeform 5">
            <a:extLst>
              <a:ext uri="{FF2B5EF4-FFF2-40B4-BE49-F238E27FC236}">
                <a16:creationId xmlns:a16="http://schemas.microsoft.com/office/drawing/2014/main" id="{B1AD086B-42EF-4337-89C4-24AFBBE5AEC6}"/>
              </a:ext>
            </a:extLst>
          </p:cNvPr>
          <p:cNvSpPr>
            <a:spLocks/>
          </p:cNvSpPr>
          <p:nvPr/>
        </p:nvSpPr>
        <p:spPr bwMode="auto">
          <a:xfrm>
            <a:off x="3917950" y="1600200"/>
            <a:ext cx="1828800" cy="1600200"/>
          </a:xfrm>
          <a:custGeom>
            <a:avLst/>
            <a:gdLst>
              <a:gd name="T0" fmla="*/ 0 w 1152"/>
              <a:gd name="T1" fmla="*/ 0 h 1008"/>
              <a:gd name="T2" fmla="*/ 0 w 1152"/>
              <a:gd name="T3" fmla="*/ 1008 h 1008"/>
              <a:gd name="T4" fmla="*/ 1152 w 1152"/>
              <a:gd name="T5" fmla="*/ 1008 h 1008"/>
              <a:gd name="T6" fmla="*/ 1152 w 1152"/>
              <a:gd name="T7" fmla="*/ 720 h 1008"/>
              <a:gd name="T8" fmla="*/ 624 w 1152"/>
              <a:gd name="T9" fmla="*/ 0 h 1008"/>
              <a:gd name="T10" fmla="*/ 0 w 1152"/>
              <a:gd name="T11" fmla="*/ 0 h 1008"/>
            </a:gdLst>
            <a:ahLst/>
            <a:cxnLst>
              <a:cxn ang="0">
                <a:pos x="T0" y="T1"/>
              </a:cxn>
              <a:cxn ang="0">
                <a:pos x="T2" y="T3"/>
              </a:cxn>
              <a:cxn ang="0">
                <a:pos x="T4" y="T5"/>
              </a:cxn>
              <a:cxn ang="0">
                <a:pos x="T6" y="T7"/>
              </a:cxn>
              <a:cxn ang="0">
                <a:pos x="T8" y="T9"/>
              </a:cxn>
              <a:cxn ang="0">
                <a:pos x="T10" y="T11"/>
              </a:cxn>
            </a:cxnLst>
            <a:rect l="0" t="0" r="r" b="b"/>
            <a:pathLst>
              <a:path w="1152" h="1008">
                <a:moveTo>
                  <a:pt x="0" y="0"/>
                </a:moveTo>
                <a:lnTo>
                  <a:pt x="0" y="1008"/>
                </a:lnTo>
                <a:lnTo>
                  <a:pt x="1152" y="1008"/>
                </a:lnTo>
                <a:lnTo>
                  <a:pt x="1152" y="720"/>
                </a:lnTo>
                <a:lnTo>
                  <a:pt x="624" y="0"/>
                </a:lnTo>
                <a:lnTo>
                  <a:pt x="0" y="0"/>
                </a:lnTo>
                <a:close/>
              </a:path>
            </a:pathLst>
          </a:custGeom>
          <a:solidFill>
            <a:schemeClr val="bg1"/>
          </a:solidFill>
          <a:ln w="12700" cmpd="sng">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10" name="Freeform 6">
            <a:extLst>
              <a:ext uri="{FF2B5EF4-FFF2-40B4-BE49-F238E27FC236}">
                <a16:creationId xmlns:a16="http://schemas.microsoft.com/office/drawing/2014/main" id="{6FF9010E-6874-4F71-9A93-20C63308C05C}"/>
              </a:ext>
            </a:extLst>
          </p:cNvPr>
          <p:cNvSpPr>
            <a:spLocks/>
          </p:cNvSpPr>
          <p:nvPr/>
        </p:nvSpPr>
        <p:spPr bwMode="auto">
          <a:xfrm>
            <a:off x="4572000" y="2057400"/>
            <a:ext cx="131763" cy="404813"/>
          </a:xfrm>
          <a:custGeom>
            <a:avLst/>
            <a:gdLst>
              <a:gd name="T0" fmla="*/ 0 w 83"/>
              <a:gd name="T1" fmla="*/ 0 h 255"/>
              <a:gd name="T2" fmla="*/ 21 w 83"/>
              <a:gd name="T3" fmla="*/ 248 h 255"/>
              <a:gd name="T4" fmla="*/ 41 w 83"/>
              <a:gd name="T5" fmla="*/ 254 h 255"/>
              <a:gd name="T6" fmla="*/ 41 w 83"/>
              <a:gd name="T7" fmla="*/ 194 h 255"/>
              <a:gd name="T8" fmla="*/ 21 w 83"/>
              <a:gd name="T9" fmla="*/ 33 h 255"/>
              <a:gd name="T10" fmla="*/ 0 w 83"/>
              <a:gd name="T11" fmla="*/ 0 h 255"/>
            </a:gdLst>
            <a:ahLst/>
            <a:cxnLst>
              <a:cxn ang="0">
                <a:pos x="T0" y="T1"/>
              </a:cxn>
              <a:cxn ang="0">
                <a:pos x="T2" y="T3"/>
              </a:cxn>
              <a:cxn ang="0">
                <a:pos x="T4" y="T5"/>
              </a:cxn>
              <a:cxn ang="0">
                <a:pos x="T6" y="T7"/>
              </a:cxn>
              <a:cxn ang="0">
                <a:pos x="T8" y="T9"/>
              </a:cxn>
              <a:cxn ang="0">
                <a:pos x="T10" y="T11"/>
              </a:cxn>
            </a:cxnLst>
            <a:rect l="0" t="0" r="r" b="b"/>
            <a:pathLst>
              <a:path w="83" h="255">
                <a:moveTo>
                  <a:pt x="0" y="0"/>
                </a:moveTo>
                <a:cubicBezTo>
                  <a:pt x="3" y="48"/>
                  <a:pt x="12" y="205"/>
                  <a:pt x="21" y="248"/>
                </a:cubicBezTo>
                <a:cubicBezTo>
                  <a:pt x="22" y="255"/>
                  <a:pt x="34" y="252"/>
                  <a:pt x="41" y="254"/>
                </a:cubicBezTo>
                <a:cubicBezTo>
                  <a:pt x="83" y="241"/>
                  <a:pt x="58" y="220"/>
                  <a:pt x="41" y="194"/>
                </a:cubicBezTo>
                <a:cubicBezTo>
                  <a:pt x="38" y="157"/>
                  <a:pt x="33" y="74"/>
                  <a:pt x="21" y="33"/>
                </a:cubicBezTo>
                <a:cubicBezTo>
                  <a:pt x="17" y="21"/>
                  <a:pt x="4" y="12"/>
                  <a:pt x="0" y="0"/>
                </a:cubicBezTo>
                <a:close/>
              </a:path>
            </a:pathLst>
          </a:custGeom>
          <a:solidFill>
            <a:srgbClr val="DDDDDD"/>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11" name="Arc 7">
            <a:extLst>
              <a:ext uri="{FF2B5EF4-FFF2-40B4-BE49-F238E27FC236}">
                <a16:creationId xmlns:a16="http://schemas.microsoft.com/office/drawing/2014/main" id="{43A8A3F8-8339-4896-B447-80C2517477E3}"/>
              </a:ext>
            </a:extLst>
          </p:cNvPr>
          <p:cNvSpPr>
            <a:spLocks/>
          </p:cNvSpPr>
          <p:nvPr/>
        </p:nvSpPr>
        <p:spPr bwMode="auto">
          <a:xfrm rot="2700000">
            <a:off x="3863975" y="2101850"/>
            <a:ext cx="381000" cy="3810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12" name="Arc 8">
            <a:extLst>
              <a:ext uri="{FF2B5EF4-FFF2-40B4-BE49-F238E27FC236}">
                <a16:creationId xmlns:a16="http://schemas.microsoft.com/office/drawing/2014/main" id="{AB11FC0D-CE2F-408A-92FA-A67F6237C3AB}"/>
              </a:ext>
            </a:extLst>
          </p:cNvPr>
          <p:cNvSpPr>
            <a:spLocks/>
          </p:cNvSpPr>
          <p:nvPr/>
        </p:nvSpPr>
        <p:spPr bwMode="auto">
          <a:xfrm rot="1003889">
            <a:off x="4724400" y="2057400"/>
            <a:ext cx="381000" cy="3810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13" name="Line 9">
            <a:extLst>
              <a:ext uri="{FF2B5EF4-FFF2-40B4-BE49-F238E27FC236}">
                <a16:creationId xmlns:a16="http://schemas.microsoft.com/office/drawing/2014/main" id="{EA393D06-5875-4501-B744-7EA9F1E62DF3}"/>
              </a:ext>
            </a:extLst>
          </p:cNvPr>
          <p:cNvSpPr>
            <a:spLocks noChangeShapeType="1"/>
          </p:cNvSpPr>
          <p:nvPr/>
        </p:nvSpPr>
        <p:spPr bwMode="auto">
          <a:xfrm>
            <a:off x="3962400" y="22860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14" name="Line 10">
            <a:extLst>
              <a:ext uri="{FF2B5EF4-FFF2-40B4-BE49-F238E27FC236}">
                <a16:creationId xmlns:a16="http://schemas.microsoft.com/office/drawing/2014/main" id="{C3984C25-2EA1-47E8-9EF9-1F1E6027E0E4}"/>
              </a:ext>
            </a:extLst>
          </p:cNvPr>
          <p:cNvSpPr>
            <a:spLocks noChangeShapeType="1"/>
          </p:cNvSpPr>
          <p:nvPr/>
        </p:nvSpPr>
        <p:spPr bwMode="auto">
          <a:xfrm flipV="1">
            <a:off x="4800600" y="2082800"/>
            <a:ext cx="355600" cy="203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47115" name="Group 11">
            <a:extLst>
              <a:ext uri="{FF2B5EF4-FFF2-40B4-BE49-F238E27FC236}">
                <a16:creationId xmlns:a16="http://schemas.microsoft.com/office/drawing/2014/main" id="{D0C25329-0274-425C-B096-ABCD1B552F58}"/>
              </a:ext>
            </a:extLst>
          </p:cNvPr>
          <p:cNvGrpSpPr>
            <a:grpSpLocks/>
          </p:cNvGrpSpPr>
          <p:nvPr/>
        </p:nvGrpSpPr>
        <p:grpSpPr bwMode="auto">
          <a:xfrm>
            <a:off x="2493963" y="2012950"/>
            <a:ext cx="990600" cy="533400"/>
            <a:chOff x="1296" y="1296"/>
            <a:chExt cx="624" cy="336"/>
          </a:xfrm>
        </p:grpSpPr>
        <p:sp>
          <p:nvSpPr>
            <p:cNvPr id="47116" name="Rectangle 12">
              <a:extLst>
                <a:ext uri="{FF2B5EF4-FFF2-40B4-BE49-F238E27FC236}">
                  <a16:creationId xmlns:a16="http://schemas.microsoft.com/office/drawing/2014/main" id="{CC147F45-4067-4526-AE44-560FB0ED1163}"/>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17" name="Rectangle 13">
              <a:extLst>
                <a:ext uri="{FF2B5EF4-FFF2-40B4-BE49-F238E27FC236}">
                  <a16:creationId xmlns:a16="http://schemas.microsoft.com/office/drawing/2014/main" id="{496F1357-1911-4405-B301-1740FCEC3582}"/>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18" name="Rectangle 14">
              <a:extLst>
                <a:ext uri="{FF2B5EF4-FFF2-40B4-BE49-F238E27FC236}">
                  <a16:creationId xmlns:a16="http://schemas.microsoft.com/office/drawing/2014/main" id="{EF9E6E0F-B3C4-41A5-B563-0C0B95DACABD}"/>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19" name="Rectangle 15">
              <a:extLst>
                <a:ext uri="{FF2B5EF4-FFF2-40B4-BE49-F238E27FC236}">
                  <a16:creationId xmlns:a16="http://schemas.microsoft.com/office/drawing/2014/main" id="{ACF55CF1-622F-43B9-9679-0DABCBB3BE64}"/>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47120" name="Group 16">
            <a:extLst>
              <a:ext uri="{FF2B5EF4-FFF2-40B4-BE49-F238E27FC236}">
                <a16:creationId xmlns:a16="http://schemas.microsoft.com/office/drawing/2014/main" id="{D48015B4-A203-452E-875E-5417BC96705F}"/>
              </a:ext>
            </a:extLst>
          </p:cNvPr>
          <p:cNvGrpSpPr>
            <a:grpSpLocks/>
          </p:cNvGrpSpPr>
          <p:nvPr/>
        </p:nvGrpSpPr>
        <p:grpSpPr bwMode="auto">
          <a:xfrm rot="8670132">
            <a:off x="5562600" y="1219200"/>
            <a:ext cx="990600" cy="533400"/>
            <a:chOff x="1296" y="1296"/>
            <a:chExt cx="624" cy="336"/>
          </a:xfrm>
        </p:grpSpPr>
        <p:sp>
          <p:nvSpPr>
            <p:cNvPr id="47121" name="Rectangle 17">
              <a:extLst>
                <a:ext uri="{FF2B5EF4-FFF2-40B4-BE49-F238E27FC236}">
                  <a16:creationId xmlns:a16="http://schemas.microsoft.com/office/drawing/2014/main" id="{AD856E63-3082-46F0-A20E-76D6E3A51449}"/>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22" name="Rectangle 18">
              <a:extLst>
                <a:ext uri="{FF2B5EF4-FFF2-40B4-BE49-F238E27FC236}">
                  <a16:creationId xmlns:a16="http://schemas.microsoft.com/office/drawing/2014/main" id="{D3F46B21-CC3B-411B-9311-528DD03F7788}"/>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23" name="Rectangle 19">
              <a:extLst>
                <a:ext uri="{FF2B5EF4-FFF2-40B4-BE49-F238E27FC236}">
                  <a16:creationId xmlns:a16="http://schemas.microsoft.com/office/drawing/2014/main" id="{D2734CCA-66BB-4620-9585-FB12AB9CCC72}"/>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24" name="Rectangle 20">
              <a:extLst>
                <a:ext uri="{FF2B5EF4-FFF2-40B4-BE49-F238E27FC236}">
                  <a16:creationId xmlns:a16="http://schemas.microsoft.com/office/drawing/2014/main" id="{5DB3102C-6717-4B62-A736-2C460D7C29C7}"/>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47125" name="Freeform 21">
            <a:extLst>
              <a:ext uri="{FF2B5EF4-FFF2-40B4-BE49-F238E27FC236}">
                <a16:creationId xmlns:a16="http://schemas.microsoft.com/office/drawing/2014/main" id="{157A32BF-4CEA-4AEA-9034-E5463CB439B7}"/>
              </a:ext>
            </a:extLst>
          </p:cNvPr>
          <p:cNvSpPr>
            <a:spLocks/>
          </p:cNvSpPr>
          <p:nvPr/>
        </p:nvSpPr>
        <p:spPr bwMode="auto">
          <a:xfrm>
            <a:off x="2133600" y="838200"/>
            <a:ext cx="4648200" cy="2362200"/>
          </a:xfrm>
          <a:custGeom>
            <a:avLst/>
            <a:gdLst>
              <a:gd name="T0" fmla="*/ 0 w 2496"/>
              <a:gd name="T1" fmla="*/ 0 h 1056"/>
              <a:gd name="T2" fmla="*/ 0 w 2496"/>
              <a:gd name="T3" fmla="*/ 1056 h 1056"/>
              <a:gd name="T4" fmla="*/ 2496 w 2496"/>
              <a:gd name="T5" fmla="*/ 1056 h 1056"/>
              <a:gd name="T6" fmla="*/ 2496 w 2496"/>
              <a:gd name="T7" fmla="*/ 0 h 1056"/>
            </a:gdLst>
            <a:ahLst/>
            <a:cxnLst>
              <a:cxn ang="0">
                <a:pos x="T0" y="T1"/>
              </a:cxn>
              <a:cxn ang="0">
                <a:pos x="T2" y="T3"/>
              </a:cxn>
              <a:cxn ang="0">
                <a:pos x="T4" y="T5"/>
              </a:cxn>
              <a:cxn ang="0">
                <a:pos x="T6" y="T7"/>
              </a:cxn>
            </a:cxnLst>
            <a:rect l="0" t="0" r="r" b="b"/>
            <a:pathLst>
              <a:path w="2496" h="1056">
                <a:moveTo>
                  <a:pt x="0" y="0"/>
                </a:moveTo>
                <a:lnTo>
                  <a:pt x="0" y="1056"/>
                </a:lnTo>
                <a:lnTo>
                  <a:pt x="2496" y="1056"/>
                </a:lnTo>
                <a:lnTo>
                  <a:pt x="2496" y="0"/>
                </a:lnTo>
              </a:path>
            </a:pathLst>
          </a:custGeom>
          <a:noFill/>
          <a:ln w="3810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26" name="Line 22">
            <a:extLst>
              <a:ext uri="{FF2B5EF4-FFF2-40B4-BE49-F238E27FC236}">
                <a16:creationId xmlns:a16="http://schemas.microsoft.com/office/drawing/2014/main" id="{C58D8741-2381-48C9-B169-DA186A6E739D}"/>
              </a:ext>
            </a:extLst>
          </p:cNvPr>
          <p:cNvSpPr>
            <a:spLocks noChangeShapeType="1"/>
          </p:cNvSpPr>
          <p:nvPr/>
        </p:nvSpPr>
        <p:spPr bwMode="auto">
          <a:xfrm flipH="1">
            <a:off x="3505200" y="2286000"/>
            <a:ext cx="30480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47127" name="Object 23">
            <a:extLst>
              <a:ext uri="{FF2B5EF4-FFF2-40B4-BE49-F238E27FC236}">
                <a16:creationId xmlns:a16="http://schemas.microsoft.com/office/drawing/2014/main" id="{A6F05FFB-0D11-4CBB-A781-1EE24B119180}"/>
              </a:ext>
            </a:extLst>
          </p:cNvPr>
          <p:cNvGraphicFramePr>
            <a:graphicFrameLocks noChangeAspect="1"/>
          </p:cNvGraphicFramePr>
          <p:nvPr/>
        </p:nvGraphicFramePr>
        <p:xfrm>
          <a:off x="3538538" y="1771650"/>
          <a:ext cx="285750" cy="395288"/>
        </p:xfrm>
        <a:graphic>
          <a:graphicData uri="http://schemas.openxmlformats.org/presentationml/2006/ole">
            <mc:AlternateContent xmlns:mc="http://schemas.openxmlformats.org/markup-compatibility/2006">
              <mc:Choice xmlns:v="urn:schemas-microsoft-com:vml" Requires="v">
                <p:oleObj spid="_x0000_s1031" name="Equation" r:id="rId4" imgW="164880" imgH="228600" progId="Equation.DSMT4">
                  <p:embed/>
                </p:oleObj>
              </mc:Choice>
              <mc:Fallback>
                <p:oleObj name="Equation" r:id="rId4" imgW="164880" imgH="228600" progId="Equation.DSMT4">
                  <p:embed/>
                  <p:pic>
                    <p:nvPicPr>
                      <p:cNvPr id="0" name="Object 2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38538" y="1771650"/>
                        <a:ext cx="285750" cy="395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7128" name="Object 24">
            <a:extLst>
              <a:ext uri="{FF2B5EF4-FFF2-40B4-BE49-F238E27FC236}">
                <a16:creationId xmlns:a16="http://schemas.microsoft.com/office/drawing/2014/main" id="{2C38E6C8-F0F0-4FDB-AEAA-81C55E0A2140}"/>
              </a:ext>
            </a:extLst>
          </p:cNvPr>
          <p:cNvGraphicFramePr>
            <a:graphicFrameLocks noChangeAspect="1"/>
          </p:cNvGraphicFramePr>
          <p:nvPr/>
        </p:nvGraphicFramePr>
        <p:xfrm>
          <a:off x="5105400" y="1447800"/>
          <a:ext cx="328613" cy="395288"/>
        </p:xfrm>
        <a:graphic>
          <a:graphicData uri="http://schemas.openxmlformats.org/presentationml/2006/ole">
            <mc:AlternateContent xmlns:mc="http://schemas.openxmlformats.org/markup-compatibility/2006">
              <mc:Choice xmlns:v="urn:schemas-microsoft-com:vml" Requires="v">
                <p:oleObj spid="_x0000_s1032" name="Equation" r:id="rId6" imgW="190440" imgH="228600" progId="Equation.DSMT4">
                  <p:embed/>
                </p:oleObj>
              </mc:Choice>
              <mc:Fallback>
                <p:oleObj name="Equation" r:id="rId6" imgW="190440" imgH="228600" progId="Equation.DSMT4">
                  <p:embed/>
                  <p:pic>
                    <p:nvPicPr>
                      <p:cNvPr id="0" name="Object 2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05400" y="1447800"/>
                        <a:ext cx="328613" cy="395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7129" name="Line 25">
            <a:extLst>
              <a:ext uri="{FF2B5EF4-FFF2-40B4-BE49-F238E27FC236}">
                <a16:creationId xmlns:a16="http://schemas.microsoft.com/office/drawing/2014/main" id="{645E6FBE-4074-43EA-B41A-3EEE4B1A4D9E}"/>
              </a:ext>
            </a:extLst>
          </p:cNvPr>
          <p:cNvSpPr>
            <a:spLocks noChangeShapeType="1"/>
          </p:cNvSpPr>
          <p:nvPr/>
        </p:nvSpPr>
        <p:spPr bwMode="auto">
          <a:xfrm flipV="1">
            <a:off x="5334000" y="1752600"/>
            <a:ext cx="257175" cy="180975"/>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30" name="Rectangle 26">
            <a:extLst>
              <a:ext uri="{FF2B5EF4-FFF2-40B4-BE49-F238E27FC236}">
                <a16:creationId xmlns:a16="http://schemas.microsoft.com/office/drawing/2014/main" id="{FB84F342-A48F-44D6-B8A4-7F8BE41CBD56}"/>
              </a:ext>
            </a:extLst>
          </p:cNvPr>
          <p:cNvSpPr>
            <a:spLocks noChangeArrowheads="1"/>
          </p:cNvSpPr>
          <p:nvPr/>
        </p:nvSpPr>
        <p:spPr bwMode="auto">
          <a:xfrm>
            <a:off x="3733800" y="4953000"/>
            <a:ext cx="1600200" cy="1219200"/>
          </a:xfrm>
          <a:prstGeom prst="rect">
            <a:avLst/>
          </a:prstGeom>
          <a:solidFill>
            <a:schemeClr val="bg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31" name="Line 27">
            <a:extLst>
              <a:ext uri="{FF2B5EF4-FFF2-40B4-BE49-F238E27FC236}">
                <a16:creationId xmlns:a16="http://schemas.microsoft.com/office/drawing/2014/main" id="{DA4844D4-985D-486F-BF51-B7CCF63396DE}"/>
              </a:ext>
            </a:extLst>
          </p:cNvPr>
          <p:cNvSpPr>
            <a:spLocks noChangeShapeType="1"/>
          </p:cNvSpPr>
          <p:nvPr/>
        </p:nvSpPr>
        <p:spPr bwMode="auto">
          <a:xfrm>
            <a:off x="3276600" y="5562600"/>
            <a:ext cx="38100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132" name="Line 28">
            <a:extLst>
              <a:ext uri="{FF2B5EF4-FFF2-40B4-BE49-F238E27FC236}">
                <a16:creationId xmlns:a16="http://schemas.microsoft.com/office/drawing/2014/main" id="{90DD6A0D-C62F-401C-929C-18D49F71E19F}"/>
              </a:ext>
            </a:extLst>
          </p:cNvPr>
          <p:cNvSpPr>
            <a:spLocks noChangeShapeType="1"/>
          </p:cNvSpPr>
          <p:nvPr/>
        </p:nvSpPr>
        <p:spPr bwMode="auto">
          <a:xfrm>
            <a:off x="5410200" y="5486400"/>
            <a:ext cx="38100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47133" name="Object 29">
            <a:extLst>
              <a:ext uri="{FF2B5EF4-FFF2-40B4-BE49-F238E27FC236}">
                <a16:creationId xmlns:a16="http://schemas.microsoft.com/office/drawing/2014/main" id="{0C60CF3D-6B32-4996-BFAF-A489C12B45A2}"/>
              </a:ext>
            </a:extLst>
          </p:cNvPr>
          <p:cNvGraphicFramePr>
            <a:graphicFrameLocks noChangeAspect="1"/>
          </p:cNvGraphicFramePr>
          <p:nvPr/>
        </p:nvGraphicFramePr>
        <p:xfrm>
          <a:off x="3276600" y="4876800"/>
          <a:ext cx="285750" cy="395288"/>
        </p:xfrm>
        <a:graphic>
          <a:graphicData uri="http://schemas.openxmlformats.org/presentationml/2006/ole">
            <mc:AlternateContent xmlns:mc="http://schemas.openxmlformats.org/markup-compatibility/2006">
              <mc:Choice xmlns:v="urn:schemas-microsoft-com:vml" Requires="v">
                <p:oleObj spid="_x0000_s1033" name="Equation" r:id="rId8" imgW="164880" imgH="228600" progId="Equation.DSMT4">
                  <p:embed/>
                </p:oleObj>
              </mc:Choice>
              <mc:Fallback>
                <p:oleObj name="Equation" r:id="rId8" imgW="164880" imgH="228600" progId="Equation.DSMT4">
                  <p:embed/>
                  <p:pic>
                    <p:nvPicPr>
                      <p:cNvPr id="0" name="Object 2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6600" y="4876800"/>
                        <a:ext cx="285750" cy="395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7134" name="Object 30">
            <a:extLst>
              <a:ext uri="{FF2B5EF4-FFF2-40B4-BE49-F238E27FC236}">
                <a16:creationId xmlns:a16="http://schemas.microsoft.com/office/drawing/2014/main" id="{0B940FA9-341F-4F59-A4EE-C375B2EA5210}"/>
              </a:ext>
            </a:extLst>
          </p:cNvPr>
          <p:cNvGraphicFramePr>
            <a:graphicFrameLocks noChangeAspect="1"/>
          </p:cNvGraphicFramePr>
          <p:nvPr/>
        </p:nvGraphicFramePr>
        <p:xfrm>
          <a:off x="5486400" y="4876800"/>
          <a:ext cx="328613" cy="395288"/>
        </p:xfrm>
        <a:graphic>
          <a:graphicData uri="http://schemas.openxmlformats.org/presentationml/2006/ole">
            <mc:AlternateContent xmlns:mc="http://schemas.openxmlformats.org/markup-compatibility/2006">
              <mc:Choice xmlns:v="urn:schemas-microsoft-com:vml" Requires="v">
                <p:oleObj spid="_x0000_s1034" name="Equation" r:id="rId9" imgW="190440" imgH="228600" progId="Equation.DSMT4">
                  <p:embed/>
                </p:oleObj>
              </mc:Choice>
              <mc:Fallback>
                <p:oleObj name="Equation" r:id="rId9" imgW="190440" imgH="228600" progId="Equation.DSMT4">
                  <p:embed/>
                  <p:pic>
                    <p:nvPicPr>
                      <p:cNvPr id="0" name="Object 3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86400" y="4876800"/>
                        <a:ext cx="328613" cy="395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7135" name="Object 31">
            <a:extLst>
              <a:ext uri="{FF2B5EF4-FFF2-40B4-BE49-F238E27FC236}">
                <a16:creationId xmlns:a16="http://schemas.microsoft.com/office/drawing/2014/main" id="{09AE37FF-2D74-4E06-AE16-AFAAB794178A}"/>
              </a:ext>
            </a:extLst>
          </p:cNvPr>
          <p:cNvGraphicFramePr>
            <a:graphicFrameLocks noChangeAspect="1"/>
          </p:cNvGraphicFramePr>
          <p:nvPr/>
        </p:nvGraphicFramePr>
        <p:xfrm>
          <a:off x="4168775" y="5257800"/>
          <a:ext cx="660400" cy="412750"/>
        </p:xfrm>
        <a:graphic>
          <a:graphicData uri="http://schemas.openxmlformats.org/presentationml/2006/ole">
            <mc:AlternateContent xmlns:mc="http://schemas.openxmlformats.org/markup-compatibility/2006">
              <mc:Choice xmlns:v="urn:schemas-microsoft-com:vml" Requires="v">
                <p:oleObj spid="_x0000_s1035" name="Equation" r:id="rId10" imgW="406080" imgH="253800" progId="Equation.DSMT4">
                  <p:embed/>
                </p:oleObj>
              </mc:Choice>
              <mc:Fallback>
                <p:oleObj name="Equation" r:id="rId10" imgW="406080" imgH="253800" progId="Equation.DSMT4">
                  <p:embed/>
                  <p:pic>
                    <p:nvPicPr>
                      <p:cNvPr id="0" name="Object 3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168775" y="5257800"/>
                        <a:ext cx="660400" cy="412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7138" name="Text Box 34">
            <a:extLst>
              <a:ext uri="{FF2B5EF4-FFF2-40B4-BE49-F238E27FC236}">
                <a16:creationId xmlns:a16="http://schemas.microsoft.com/office/drawing/2014/main" id="{98FE8350-B08A-47C9-8A42-8C76CBF45AFF}"/>
              </a:ext>
            </a:extLst>
          </p:cNvPr>
          <p:cNvSpPr txBox="1">
            <a:spLocks noChangeArrowheads="1"/>
          </p:cNvSpPr>
          <p:nvPr/>
        </p:nvSpPr>
        <p:spPr bwMode="auto">
          <a:xfrm>
            <a:off x="2574925" y="117475"/>
            <a:ext cx="44450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Acoustic/Elastic Transfer Function</a:t>
            </a:r>
          </a:p>
        </p:txBody>
      </p:sp>
      <p:sp>
        <p:nvSpPr>
          <p:cNvPr id="47139" name="Text Box 35">
            <a:extLst>
              <a:ext uri="{FF2B5EF4-FFF2-40B4-BE49-F238E27FC236}">
                <a16:creationId xmlns:a16="http://schemas.microsoft.com/office/drawing/2014/main" id="{1271832E-DBB4-41E0-A9DE-A852C5428491}"/>
              </a:ext>
            </a:extLst>
          </p:cNvPr>
          <p:cNvSpPr txBox="1">
            <a:spLocks noChangeArrowheads="1"/>
          </p:cNvSpPr>
          <p:nvPr/>
        </p:nvSpPr>
        <p:spPr bwMode="auto">
          <a:xfrm>
            <a:off x="1660525" y="3619500"/>
            <a:ext cx="6645275" cy="9159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a:t>All the complex wave propagation and scattering processes occurring in an ultrasonic measurement system can be characterized in terms of an acoustic/elastic transfer function </a:t>
            </a:r>
          </a:p>
        </p:txBody>
      </p:sp>
      <p:sp>
        <p:nvSpPr>
          <p:cNvPr id="47140" name="Text Box 36">
            <a:extLst>
              <a:ext uri="{FF2B5EF4-FFF2-40B4-BE49-F238E27FC236}">
                <a16:creationId xmlns:a16="http://schemas.microsoft.com/office/drawing/2014/main" id="{F4D50DAD-D0BF-4F0B-B826-41819BC2114D}"/>
              </a:ext>
            </a:extLst>
          </p:cNvPr>
          <p:cNvSpPr txBox="1">
            <a:spLocks noChangeArrowheads="1"/>
          </p:cNvSpPr>
          <p:nvPr/>
        </p:nvSpPr>
        <p:spPr bwMode="auto">
          <a:xfrm>
            <a:off x="1600200" y="4800600"/>
            <a:ext cx="1628775"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transmitted </a:t>
            </a:r>
          </a:p>
          <a:p>
            <a:r>
              <a:rPr lang="en-US" altLang="en-US"/>
              <a:t>force</a:t>
            </a:r>
          </a:p>
        </p:txBody>
      </p:sp>
      <p:sp>
        <p:nvSpPr>
          <p:cNvPr id="47141" name="Text Box 37">
            <a:extLst>
              <a:ext uri="{FF2B5EF4-FFF2-40B4-BE49-F238E27FC236}">
                <a16:creationId xmlns:a16="http://schemas.microsoft.com/office/drawing/2014/main" id="{1EAF8DB7-7ECB-406A-B572-2FAD2E954655}"/>
              </a:ext>
            </a:extLst>
          </p:cNvPr>
          <p:cNvSpPr txBox="1">
            <a:spLocks noChangeArrowheads="1"/>
          </p:cNvSpPr>
          <p:nvPr/>
        </p:nvSpPr>
        <p:spPr bwMode="auto">
          <a:xfrm>
            <a:off x="5940425" y="4800600"/>
            <a:ext cx="2097088"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received </a:t>
            </a:r>
          </a:p>
          <a:p>
            <a:r>
              <a:rPr lang="en-US" altLang="en-US"/>
              <a:t>"blocked" force</a:t>
            </a:r>
          </a:p>
        </p:txBody>
      </p:sp>
      <p:sp>
        <p:nvSpPr>
          <p:cNvPr id="47142" name="Line 38">
            <a:extLst>
              <a:ext uri="{FF2B5EF4-FFF2-40B4-BE49-F238E27FC236}">
                <a16:creationId xmlns:a16="http://schemas.microsoft.com/office/drawing/2014/main" id="{D54DC9CE-27E9-4328-AD6F-83503BEC1233}"/>
              </a:ext>
            </a:extLst>
          </p:cNvPr>
          <p:cNvSpPr>
            <a:spLocks noChangeShapeType="1"/>
          </p:cNvSpPr>
          <p:nvPr/>
        </p:nvSpPr>
        <p:spPr bwMode="auto">
          <a:xfrm>
            <a:off x="1981200" y="762000"/>
            <a:ext cx="51054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43" name="Rectangle 39">
            <a:extLst>
              <a:ext uri="{FF2B5EF4-FFF2-40B4-BE49-F238E27FC236}">
                <a16:creationId xmlns:a16="http://schemas.microsoft.com/office/drawing/2014/main" id="{0C52EB34-C0D8-42A5-AE05-D6CD7AE35B53}"/>
              </a:ext>
            </a:extLst>
          </p:cNvPr>
          <p:cNvSpPr>
            <a:spLocks noChangeArrowheads="1"/>
          </p:cNvSpPr>
          <p:nvPr/>
        </p:nvSpPr>
        <p:spPr bwMode="auto">
          <a:xfrm>
            <a:off x="3390900" y="2076450"/>
            <a:ext cx="80963" cy="377825"/>
          </a:xfrm>
          <a:prstGeom prst="rect">
            <a:avLst/>
          </a:prstGeom>
          <a:solidFill>
            <a:srgbClr val="FF3300"/>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44" name="Rectangle 40">
            <a:extLst>
              <a:ext uri="{FF2B5EF4-FFF2-40B4-BE49-F238E27FC236}">
                <a16:creationId xmlns:a16="http://schemas.microsoft.com/office/drawing/2014/main" id="{9CB28CF2-6786-4EC5-AF7B-925397A9D520}"/>
              </a:ext>
            </a:extLst>
          </p:cNvPr>
          <p:cNvSpPr>
            <a:spLocks noChangeArrowheads="1"/>
          </p:cNvSpPr>
          <p:nvPr/>
        </p:nvSpPr>
        <p:spPr bwMode="auto">
          <a:xfrm rot="-2142339">
            <a:off x="5641975" y="1554163"/>
            <a:ext cx="74613" cy="361950"/>
          </a:xfrm>
          <a:prstGeom prst="rect">
            <a:avLst/>
          </a:prstGeom>
          <a:solidFill>
            <a:srgbClr val="FF3300"/>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41" name="Oval 13">
            <a:extLst>
              <a:ext uri="{FF2B5EF4-FFF2-40B4-BE49-F238E27FC236}">
                <a16:creationId xmlns:a16="http://schemas.microsoft.com/office/drawing/2014/main" id="{762D15A0-30EB-49E8-BBA7-61AE91D95345}"/>
              </a:ext>
            </a:extLst>
          </p:cNvPr>
          <p:cNvSpPr>
            <a:spLocks noChangeArrowheads="1"/>
          </p:cNvSpPr>
          <p:nvPr/>
        </p:nvSpPr>
        <p:spPr bwMode="auto">
          <a:xfrm>
            <a:off x="3581400" y="3276600"/>
            <a:ext cx="685800" cy="6858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143" name="Line 15">
            <a:extLst>
              <a:ext uri="{FF2B5EF4-FFF2-40B4-BE49-F238E27FC236}">
                <a16:creationId xmlns:a16="http://schemas.microsoft.com/office/drawing/2014/main" id="{7BD89F7E-FA4E-403A-8BB6-78C1EFF8112C}"/>
              </a:ext>
            </a:extLst>
          </p:cNvPr>
          <p:cNvSpPr>
            <a:spLocks noChangeShapeType="1"/>
          </p:cNvSpPr>
          <p:nvPr/>
        </p:nvSpPr>
        <p:spPr bwMode="auto">
          <a:xfrm flipH="1" flipV="1">
            <a:off x="3581400" y="3270250"/>
            <a:ext cx="260350" cy="2349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144" name="Text Box 16">
            <a:extLst>
              <a:ext uri="{FF2B5EF4-FFF2-40B4-BE49-F238E27FC236}">
                <a16:creationId xmlns:a16="http://schemas.microsoft.com/office/drawing/2014/main" id="{49FDE07E-F740-45B2-A3E4-82AA315A4244}"/>
              </a:ext>
            </a:extLst>
          </p:cNvPr>
          <p:cNvSpPr txBox="1">
            <a:spLocks noChangeArrowheads="1"/>
          </p:cNvSpPr>
          <p:nvPr/>
        </p:nvSpPr>
        <p:spPr bwMode="auto">
          <a:xfrm>
            <a:off x="2667000" y="3276600"/>
            <a:ext cx="7112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a:t>
            </a:r>
            <a:r>
              <a:rPr lang="en-US" altLang="en-US" baseline="-25000"/>
              <a:t>scatt</a:t>
            </a:r>
            <a:endParaRPr lang="en-US" altLang="en-US"/>
          </a:p>
        </p:txBody>
      </p:sp>
      <p:sp>
        <p:nvSpPr>
          <p:cNvPr id="48151" name="Text Box 23">
            <a:extLst>
              <a:ext uri="{FF2B5EF4-FFF2-40B4-BE49-F238E27FC236}">
                <a16:creationId xmlns:a16="http://schemas.microsoft.com/office/drawing/2014/main" id="{3C120388-6C76-4DC1-8EC2-D2D1F7B69EEA}"/>
              </a:ext>
            </a:extLst>
          </p:cNvPr>
          <p:cNvSpPr txBox="1">
            <a:spLocks noChangeArrowheads="1"/>
          </p:cNvSpPr>
          <p:nvPr/>
        </p:nvSpPr>
        <p:spPr bwMode="auto">
          <a:xfrm>
            <a:off x="2743200" y="152400"/>
            <a:ext cx="42084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The Blocked Force on Reception</a:t>
            </a:r>
          </a:p>
        </p:txBody>
      </p:sp>
      <p:sp>
        <p:nvSpPr>
          <p:cNvPr id="48152" name="Text Box 24">
            <a:extLst>
              <a:ext uri="{FF2B5EF4-FFF2-40B4-BE49-F238E27FC236}">
                <a16:creationId xmlns:a16="http://schemas.microsoft.com/office/drawing/2014/main" id="{25862463-E7CE-4B25-A8B7-EAC39BD06C0F}"/>
              </a:ext>
            </a:extLst>
          </p:cNvPr>
          <p:cNvSpPr txBox="1">
            <a:spLocks noChangeArrowheads="1"/>
          </p:cNvSpPr>
          <p:nvPr/>
        </p:nvSpPr>
        <p:spPr bwMode="auto">
          <a:xfrm>
            <a:off x="1524000" y="1371600"/>
            <a:ext cx="6950075"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On reception the receiving transducer face moves and scattered waves are also generated</a:t>
            </a:r>
          </a:p>
        </p:txBody>
      </p:sp>
      <p:grpSp>
        <p:nvGrpSpPr>
          <p:cNvPr id="48154" name="Group 26">
            <a:extLst>
              <a:ext uri="{FF2B5EF4-FFF2-40B4-BE49-F238E27FC236}">
                <a16:creationId xmlns:a16="http://schemas.microsoft.com/office/drawing/2014/main" id="{B8A1B2E8-ED3C-4B3A-B6C3-CCE4F8BD5238}"/>
              </a:ext>
            </a:extLst>
          </p:cNvPr>
          <p:cNvGrpSpPr>
            <a:grpSpLocks/>
          </p:cNvGrpSpPr>
          <p:nvPr/>
        </p:nvGrpSpPr>
        <p:grpSpPr bwMode="auto">
          <a:xfrm>
            <a:off x="3429000" y="4267200"/>
            <a:ext cx="741363" cy="1252538"/>
            <a:chOff x="2321" y="1654"/>
            <a:chExt cx="467" cy="789"/>
          </a:xfrm>
        </p:grpSpPr>
        <p:sp>
          <p:nvSpPr>
            <p:cNvPr id="48142" name="Rectangle 14">
              <a:extLst>
                <a:ext uri="{FF2B5EF4-FFF2-40B4-BE49-F238E27FC236}">
                  <a16:creationId xmlns:a16="http://schemas.microsoft.com/office/drawing/2014/main" id="{FDD65D45-8130-4856-BF46-B934D2A7BAE2}"/>
                </a:ext>
              </a:extLst>
            </p:cNvPr>
            <p:cNvSpPr>
              <a:spLocks noChangeArrowheads="1"/>
            </p:cNvSpPr>
            <p:nvPr/>
          </p:nvSpPr>
          <p:spPr bwMode="auto">
            <a:xfrm rot="2818496">
              <a:off x="2218" y="1798"/>
              <a:ext cx="576" cy="28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133" name="Oval 5">
              <a:extLst>
                <a:ext uri="{FF2B5EF4-FFF2-40B4-BE49-F238E27FC236}">
                  <a16:creationId xmlns:a16="http://schemas.microsoft.com/office/drawing/2014/main" id="{1404BC6E-DEF9-461F-BF16-38926B0C9581}"/>
                </a:ext>
              </a:extLst>
            </p:cNvPr>
            <p:cNvSpPr>
              <a:spLocks noChangeArrowheads="1"/>
            </p:cNvSpPr>
            <p:nvPr/>
          </p:nvSpPr>
          <p:spPr bwMode="auto">
            <a:xfrm rot="-4285899">
              <a:off x="2340" y="1797"/>
              <a:ext cx="432" cy="432"/>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134" name="Rectangle 6">
              <a:extLst>
                <a:ext uri="{FF2B5EF4-FFF2-40B4-BE49-F238E27FC236}">
                  <a16:creationId xmlns:a16="http://schemas.microsoft.com/office/drawing/2014/main" id="{AC99A873-A153-4EA3-A643-F00E54176B41}"/>
                </a:ext>
              </a:extLst>
            </p:cNvPr>
            <p:cNvSpPr>
              <a:spLocks noChangeArrowheads="1"/>
            </p:cNvSpPr>
            <p:nvPr/>
          </p:nvSpPr>
          <p:spPr bwMode="auto">
            <a:xfrm rot="-2054681">
              <a:off x="2321" y="1675"/>
              <a:ext cx="288" cy="76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135" name="Line 7">
              <a:extLst>
                <a:ext uri="{FF2B5EF4-FFF2-40B4-BE49-F238E27FC236}">
                  <a16:creationId xmlns:a16="http://schemas.microsoft.com/office/drawing/2014/main" id="{B89C1900-82FE-44D8-B62C-4E46B5798CFA}"/>
                </a:ext>
              </a:extLst>
            </p:cNvPr>
            <p:cNvSpPr>
              <a:spLocks noChangeShapeType="1"/>
            </p:cNvSpPr>
            <p:nvPr/>
          </p:nvSpPr>
          <p:spPr bwMode="auto">
            <a:xfrm rot="-4285899">
              <a:off x="2604" y="1798"/>
              <a:ext cx="212" cy="15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48140" name="Text Box 12">
            <a:extLst>
              <a:ext uri="{FF2B5EF4-FFF2-40B4-BE49-F238E27FC236}">
                <a16:creationId xmlns:a16="http://schemas.microsoft.com/office/drawing/2014/main" id="{2D10CA59-6C65-41BD-8FDA-F789D8376A75}"/>
              </a:ext>
            </a:extLst>
          </p:cNvPr>
          <p:cNvSpPr txBox="1">
            <a:spLocks noChangeArrowheads="1"/>
          </p:cNvSpPr>
          <p:nvPr/>
        </p:nvSpPr>
        <p:spPr bwMode="auto">
          <a:xfrm>
            <a:off x="3200400" y="4648200"/>
            <a:ext cx="5857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a:t>
            </a:r>
            <a:r>
              <a:rPr lang="en-US" altLang="en-US" baseline="-25000"/>
              <a:t>inc</a:t>
            </a:r>
            <a:endParaRPr lang="en-US" altLang="en-US"/>
          </a:p>
        </p:txBody>
      </p:sp>
      <p:sp>
        <p:nvSpPr>
          <p:cNvPr id="48155" name="Rectangle 27">
            <a:extLst>
              <a:ext uri="{FF2B5EF4-FFF2-40B4-BE49-F238E27FC236}">
                <a16:creationId xmlns:a16="http://schemas.microsoft.com/office/drawing/2014/main" id="{D01D1551-9B39-49A7-910E-7BB66550AAE5}"/>
              </a:ext>
            </a:extLst>
          </p:cNvPr>
          <p:cNvSpPr>
            <a:spLocks noChangeArrowheads="1"/>
          </p:cNvSpPr>
          <p:nvPr/>
        </p:nvSpPr>
        <p:spPr bwMode="auto">
          <a:xfrm rot="2811510">
            <a:off x="3853656" y="3348832"/>
            <a:ext cx="484187" cy="8318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157" name="Line 29">
            <a:extLst>
              <a:ext uri="{FF2B5EF4-FFF2-40B4-BE49-F238E27FC236}">
                <a16:creationId xmlns:a16="http://schemas.microsoft.com/office/drawing/2014/main" id="{526C67F9-3957-417B-A449-05E5B7A13618}"/>
              </a:ext>
            </a:extLst>
          </p:cNvPr>
          <p:cNvSpPr>
            <a:spLocks noChangeShapeType="1"/>
          </p:cNvSpPr>
          <p:nvPr/>
        </p:nvSpPr>
        <p:spPr bwMode="auto">
          <a:xfrm>
            <a:off x="1981200" y="762000"/>
            <a:ext cx="51054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48158" name="Group 30">
            <a:extLst>
              <a:ext uri="{FF2B5EF4-FFF2-40B4-BE49-F238E27FC236}">
                <a16:creationId xmlns:a16="http://schemas.microsoft.com/office/drawing/2014/main" id="{F0EE5209-9B72-415B-AD0A-3E3456E64302}"/>
              </a:ext>
            </a:extLst>
          </p:cNvPr>
          <p:cNvGrpSpPr>
            <a:grpSpLocks/>
          </p:cNvGrpSpPr>
          <p:nvPr/>
        </p:nvGrpSpPr>
        <p:grpSpPr bwMode="auto">
          <a:xfrm flipH="1">
            <a:off x="4648200" y="3657600"/>
            <a:ext cx="1581150" cy="792163"/>
            <a:chOff x="1296" y="1296"/>
            <a:chExt cx="624" cy="336"/>
          </a:xfrm>
        </p:grpSpPr>
        <p:sp>
          <p:nvSpPr>
            <p:cNvPr id="48159" name="Rectangle 31">
              <a:extLst>
                <a:ext uri="{FF2B5EF4-FFF2-40B4-BE49-F238E27FC236}">
                  <a16:creationId xmlns:a16="http://schemas.microsoft.com/office/drawing/2014/main" id="{69AF13CA-418B-4068-8E0F-F6C411D07315}"/>
                </a:ext>
              </a:extLst>
            </p:cNvPr>
            <p:cNvSpPr>
              <a:spLocks noChangeArrowheads="1"/>
            </p:cNvSpPr>
            <p:nvPr/>
          </p:nvSpPr>
          <p:spPr bwMode="auto">
            <a:xfrm flipV="1">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160" name="Rectangle 32">
              <a:extLst>
                <a:ext uri="{FF2B5EF4-FFF2-40B4-BE49-F238E27FC236}">
                  <a16:creationId xmlns:a16="http://schemas.microsoft.com/office/drawing/2014/main" id="{3A055E30-3BFF-49F1-8064-BEB2B11B7AB2}"/>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161" name="Rectangle 33">
              <a:extLst>
                <a:ext uri="{FF2B5EF4-FFF2-40B4-BE49-F238E27FC236}">
                  <a16:creationId xmlns:a16="http://schemas.microsoft.com/office/drawing/2014/main" id="{11E321B0-83A6-41D1-85FE-1634FA6A47F0}"/>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162" name="Rectangle 34">
              <a:extLst>
                <a:ext uri="{FF2B5EF4-FFF2-40B4-BE49-F238E27FC236}">
                  <a16:creationId xmlns:a16="http://schemas.microsoft.com/office/drawing/2014/main" id="{F35C7125-F676-4A81-9B74-B0F0C013EFBF}"/>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48163" name="Rectangle 35">
            <a:extLst>
              <a:ext uri="{FF2B5EF4-FFF2-40B4-BE49-F238E27FC236}">
                <a16:creationId xmlns:a16="http://schemas.microsoft.com/office/drawing/2014/main" id="{D696F65C-9245-402B-9BE4-91BAA5647F02}"/>
              </a:ext>
            </a:extLst>
          </p:cNvPr>
          <p:cNvSpPr>
            <a:spLocks noChangeArrowheads="1"/>
          </p:cNvSpPr>
          <p:nvPr/>
        </p:nvSpPr>
        <p:spPr bwMode="auto">
          <a:xfrm>
            <a:off x="4648200" y="3733800"/>
            <a:ext cx="106363" cy="606425"/>
          </a:xfrm>
          <a:prstGeom prst="rect">
            <a:avLst/>
          </a:prstGeom>
          <a:solidFill>
            <a:srgbClr val="FF3300"/>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156" name="Line 28">
            <a:extLst>
              <a:ext uri="{FF2B5EF4-FFF2-40B4-BE49-F238E27FC236}">
                <a16:creationId xmlns:a16="http://schemas.microsoft.com/office/drawing/2014/main" id="{4B0A0409-CC9A-4FB9-82BC-A762B707E583}"/>
              </a:ext>
            </a:extLst>
          </p:cNvPr>
          <p:cNvSpPr>
            <a:spLocks noChangeShapeType="1"/>
          </p:cNvSpPr>
          <p:nvPr/>
        </p:nvSpPr>
        <p:spPr bwMode="auto">
          <a:xfrm>
            <a:off x="4468813" y="4067175"/>
            <a:ext cx="457200" cy="0"/>
          </a:xfrm>
          <a:prstGeom prst="line">
            <a:avLst/>
          </a:prstGeom>
          <a:noFill/>
          <a:ln w="381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156" name="Group 4">
            <a:extLst>
              <a:ext uri="{FF2B5EF4-FFF2-40B4-BE49-F238E27FC236}">
                <a16:creationId xmlns:a16="http://schemas.microsoft.com/office/drawing/2014/main" id="{FEAAB4D5-FA0F-42FE-9915-49B3DADA3629}"/>
              </a:ext>
            </a:extLst>
          </p:cNvPr>
          <p:cNvGrpSpPr>
            <a:grpSpLocks/>
          </p:cNvGrpSpPr>
          <p:nvPr/>
        </p:nvGrpSpPr>
        <p:grpSpPr bwMode="auto">
          <a:xfrm>
            <a:off x="3581400" y="3200400"/>
            <a:ext cx="3908425" cy="3109913"/>
            <a:chOff x="960" y="231"/>
            <a:chExt cx="2462" cy="1959"/>
          </a:xfrm>
        </p:grpSpPr>
        <p:sp>
          <p:nvSpPr>
            <p:cNvPr id="49157" name="Line 5">
              <a:extLst>
                <a:ext uri="{FF2B5EF4-FFF2-40B4-BE49-F238E27FC236}">
                  <a16:creationId xmlns:a16="http://schemas.microsoft.com/office/drawing/2014/main" id="{F880869D-92C0-421F-A48E-EFFC1FD861CA}"/>
                </a:ext>
              </a:extLst>
            </p:cNvPr>
            <p:cNvSpPr>
              <a:spLocks noChangeShapeType="1"/>
            </p:cNvSpPr>
            <p:nvPr/>
          </p:nvSpPr>
          <p:spPr bwMode="auto">
            <a:xfrm>
              <a:off x="2256" y="576"/>
              <a:ext cx="0" cy="12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158" name="Line 6">
              <a:extLst>
                <a:ext uri="{FF2B5EF4-FFF2-40B4-BE49-F238E27FC236}">
                  <a16:creationId xmlns:a16="http://schemas.microsoft.com/office/drawing/2014/main" id="{F0E18A45-DF8C-485B-953C-1EBA85BF7B00}"/>
                </a:ext>
              </a:extLst>
            </p:cNvPr>
            <p:cNvSpPr>
              <a:spLocks noChangeShapeType="1"/>
            </p:cNvSpPr>
            <p:nvPr/>
          </p:nvSpPr>
          <p:spPr bwMode="auto">
            <a:xfrm flipV="1">
              <a:off x="2256" y="288"/>
              <a:ext cx="0" cy="19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159" name="Text Box 7">
              <a:extLst>
                <a:ext uri="{FF2B5EF4-FFF2-40B4-BE49-F238E27FC236}">
                  <a16:creationId xmlns:a16="http://schemas.microsoft.com/office/drawing/2014/main" id="{54B657F5-74D0-47A9-8DBB-54B005FFD85C}"/>
                </a:ext>
              </a:extLst>
            </p:cNvPr>
            <p:cNvSpPr txBox="1">
              <a:spLocks noChangeArrowheads="1"/>
            </p:cNvSpPr>
            <p:nvPr/>
          </p:nvSpPr>
          <p:spPr bwMode="auto">
            <a:xfrm>
              <a:off x="2688" y="912"/>
              <a:ext cx="18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latin typeface="Times New Roman" panose="02020603050405020304" pitchFamily="18" charset="0"/>
                </a:rPr>
                <a:t>x</a:t>
              </a:r>
            </a:p>
          </p:txBody>
        </p:sp>
        <p:sp>
          <p:nvSpPr>
            <p:cNvPr id="49160" name="Text Box 8">
              <a:extLst>
                <a:ext uri="{FF2B5EF4-FFF2-40B4-BE49-F238E27FC236}">
                  <a16:creationId xmlns:a16="http://schemas.microsoft.com/office/drawing/2014/main" id="{36BD2283-A71B-427E-883F-FEA1EB5BCD75}"/>
                </a:ext>
              </a:extLst>
            </p:cNvPr>
            <p:cNvSpPr txBox="1">
              <a:spLocks noChangeArrowheads="1"/>
            </p:cNvSpPr>
            <p:nvPr/>
          </p:nvSpPr>
          <p:spPr bwMode="auto">
            <a:xfrm>
              <a:off x="2342" y="231"/>
              <a:ext cx="18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latin typeface="Times New Roman" panose="02020603050405020304" pitchFamily="18" charset="0"/>
                </a:rPr>
                <a:t>y</a:t>
              </a:r>
            </a:p>
          </p:txBody>
        </p:sp>
        <p:sp>
          <p:nvSpPr>
            <p:cNvPr id="49161" name="Line 9">
              <a:extLst>
                <a:ext uri="{FF2B5EF4-FFF2-40B4-BE49-F238E27FC236}">
                  <a16:creationId xmlns:a16="http://schemas.microsoft.com/office/drawing/2014/main" id="{3862111B-B912-47B5-9F9B-8D45DFD4AF65}"/>
                </a:ext>
              </a:extLst>
            </p:cNvPr>
            <p:cNvSpPr>
              <a:spLocks noChangeShapeType="1"/>
            </p:cNvSpPr>
            <p:nvPr/>
          </p:nvSpPr>
          <p:spPr bwMode="auto">
            <a:xfrm flipV="1">
              <a:off x="1641" y="1392"/>
              <a:ext cx="327" cy="28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162" name="Line 10">
              <a:extLst>
                <a:ext uri="{FF2B5EF4-FFF2-40B4-BE49-F238E27FC236}">
                  <a16:creationId xmlns:a16="http://schemas.microsoft.com/office/drawing/2014/main" id="{8FF304A7-0C5D-4301-AE20-75F7C3946B18}"/>
                </a:ext>
              </a:extLst>
            </p:cNvPr>
            <p:cNvSpPr>
              <a:spLocks noChangeShapeType="1"/>
            </p:cNvSpPr>
            <p:nvPr/>
          </p:nvSpPr>
          <p:spPr bwMode="auto">
            <a:xfrm flipH="1">
              <a:off x="1968" y="1152"/>
              <a:ext cx="288" cy="24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163" name="Line 11">
              <a:extLst>
                <a:ext uri="{FF2B5EF4-FFF2-40B4-BE49-F238E27FC236}">
                  <a16:creationId xmlns:a16="http://schemas.microsoft.com/office/drawing/2014/main" id="{1B8E55A4-5681-434D-ADCB-03419430C047}"/>
                </a:ext>
              </a:extLst>
            </p:cNvPr>
            <p:cNvSpPr>
              <a:spLocks noChangeShapeType="1"/>
            </p:cNvSpPr>
            <p:nvPr/>
          </p:nvSpPr>
          <p:spPr bwMode="auto">
            <a:xfrm flipH="1" flipV="1">
              <a:off x="1968" y="912"/>
              <a:ext cx="288" cy="24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164" name="Line 12">
              <a:extLst>
                <a:ext uri="{FF2B5EF4-FFF2-40B4-BE49-F238E27FC236}">
                  <a16:creationId xmlns:a16="http://schemas.microsoft.com/office/drawing/2014/main" id="{DB0FD8F8-E827-4520-AE99-00BE34C40AC3}"/>
                </a:ext>
              </a:extLst>
            </p:cNvPr>
            <p:cNvSpPr>
              <a:spLocks noChangeShapeType="1"/>
            </p:cNvSpPr>
            <p:nvPr/>
          </p:nvSpPr>
          <p:spPr bwMode="auto">
            <a:xfrm flipH="1" flipV="1">
              <a:off x="1632" y="624"/>
              <a:ext cx="336" cy="288"/>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49165" name="Object 13">
              <a:extLst>
                <a:ext uri="{FF2B5EF4-FFF2-40B4-BE49-F238E27FC236}">
                  <a16:creationId xmlns:a16="http://schemas.microsoft.com/office/drawing/2014/main" id="{6E65664B-C45D-411C-814B-588C1499B229}"/>
                </a:ext>
              </a:extLst>
            </p:cNvPr>
            <p:cNvGraphicFramePr>
              <a:graphicFrameLocks noChangeAspect="1"/>
            </p:cNvGraphicFramePr>
            <p:nvPr/>
          </p:nvGraphicFramePr>
          <p:xfrm>
            <a:off x="1869" y="1157"/>
            <a:ext cx="148" cy="207"/>
          </p:xfrm>
          <a:graphic>
            <a:graphicData uri="http://schemas.openxmlformats.org/presentationml/2006/ole">
              <mc:AlternateContent xmlns:mc="http://schemas.openxmlformats.org/markup-compatibility/2006">
                <mc:Choice xmlns:v="urn:schemas-microsoft-com:vml" Requires="v">
                  <p:oleObj spid="_x0000_s2052" name="Equation" r:id="rId4" imgW="126720" imgH="177480" progId="Equation.DSMT4">
                    <p:embed/>
                  </p:oleObj>
                </mc:Choice>
                <mc:Fallback>
                  <p:oleObj name="Equation" r:id="rId4" imgW="126720" imgH="177480" progId="Equation.DSMT4">
                    <p:embed/>
                    <p:pic>
                      <p:nvPicPr>
                        <p:cNvPr id="0" name="Object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69" y="1157"/>
                          <a:ext cx="148" cy="2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9166" name="Object 14">
              <a:extLst>
                <a:ext uri="{FF2B5EF4-FFF2-40B4-BE49-F238E27FC236}">
                  <a16:creationId xmlns:a16="http://schemas.microsoft.com/office/drawing/2014/main" id="{15EC8281-1729-4C01-87D9-4E200ABEE106}"/>
                </a:ext>
              </a:extLst>
            </p:cNvPr>
            <p:cNvGraphicFramePr>
              <a:graphicFrameLocks noChangeAspect="1"/>
            </p:cNvGraphicFramePr>
            <p:nvPr/>
          </p:nvGraphicFramePr>
          <p:xfrm>
            <a:off x="1888" y="945"/>
            <a:ext cx="148" cy="207"/>
          </p:xfrm>
          <a:graphic>
            <a:graphicData uri="http://schemas.openxmlformats.org/presentationml/2006/ole">
              <mc:AlternateContent xmlns:mc="http://schemas.openxmlformats.org/markup-compatibility/2006">
                <mc:Choice xmlns:v="urn:schemas-microsoft-com:vml" Requires="v">
                  <p:oleObj spid="_x0000_s2053" name="Equation" r:id="rId6" imgW="126720" imgH="177480" progId="Equation.DSMT4">
                    <p:embed/>
                  </p:oleObj>
                </mc:Choice>
                <mc:Fallback>
                  <p:oleObj name="Equation" r:id="rId6" imgW="126720" imgH="177480" progId="Equation.DSMT4">
                    <p:embed/>
                    <p:pic>
                      <p:nvPicPr>
                        <p:cNvPr id="0" name="Object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88" y="945"/>
                          <a:ext cx="148" cy="2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9167" name="Line 15">
              <a:extLst>
                <a:ext uri="{FF2B5EF4-FFF2-40B4-BE49-F238E27FC236}">
                  <a16:creationId xmlns:a16="http://schemas.microsoft.com/office/drawing/2014/main" id="{19EE9266-6C06-4D75-BBDE-A50848A02D01}"/>
                </a:ext>
              </a:extLst>
            </p:cNvPr>
            <p:cNvSpPr>
              <a:spLocks noChangeShapeType="1"/>
            </p:cNvSpPr>
            <p:nvPr/>
          </p:nvSpPr>
          <p:spPr bwMode="auto">
            <a:xfrm>
              <a:off x="1611" y="1413"/>
              <a:ext cx="286" cy="30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168" name="Line 16">
              <a:extLst>
                <a:ext uri="{FF2B5EF4-FFF2-40B4-BE49-F238E27FC236}">
                  <a16:creationId xmlns:a16="http://schemas.microsoft.com/office/drawing/2014/main" id="{55ECE4BE-BD4D-414E-81E7-E2EC29BB680F}"/>
                </a:ext>
              </a:extLst>
            </p:cNvPr>
            <p:cNvSpPr>
              <a:spLocks noChangeShapeType="1"/>
            </p:cNvSpPr>
            <p:nvPr/>
          </p:nvSpPr>
          <p:spPr bwMode="auto">
            <a:xfrm flipV="1">
              <a:off x="1735" y="665"/>
              <a:ext cx="264" cy="28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169" name="Rectangle 17">
              <a:extLst>
                <a:ext uri="{FF2B5EF4-FFF2-40B4-BE49-F238E27FC236}">
                  <a16:creationId xmlns:a16="http://schemas.microsoft.com/office/drawing/2014/main" id="{5EF872FE-3A33-4D42-9AD1-982D59C5DBCB}"/>
                </a:ext>
              </a:extLst>
            </p:cNvPr>
            <p:cNvSpPr>
              <a:spLocks noChangeArrowheads="1"/>
            </p:cNvSpPr>
            <p:nvPr/>
          </p:nvSpPr>
          <p:spPr bwMode="auto">
            <a:xfrm>
              <a:off x="2256" y="576"/>
              <a:ext cx="384" cy="1200"/>
            </a:xfrm>
            <a:prstGeom prst="rect">
              <a:avLst/>
            </a:prstGeom>
            <a:solidFill>
              <a:srgbClr val="DDDDD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170" name="Text Box 18">
              <a:extLst>
                <a:ext uri="{FF2B5EF4-FFF2-40B4-BE49-F238E27FC236}">
                  <a16:creationId xmlns:a16="http://schemas.microsoft.com/office/drawing/2014/main" id="{8750FCE3-D98A-4757-9100-76941DA10259}"/>
                </a:ext>
              </a:extLst>
            </p:cNvPr>
            <p:cNvSpPr txBox="1">
              <a:spLocks noChangeArrowheads="1"/>
            </p:cNvSpPr>
            <p:nvPr/>
          </p:nvSpPr>
          <p:spPr bwMode="auto">
            <a:xfrm>
              <a:off x="1344" y="1824"/>
              <a:ext cx="530"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latin typeface="Times New Roman" panose="02020603050405020304" pitchFamily="18" charset="0"/>
                </a:rPr>
                <a:t>incident</a:t>
              </a:r>
            </a:p>
            <a:p>
              <a:pPr eaLnBrk="1" hangingPunct="1"/>
              <a:r>
                <a:rPr lang="en-US" altLang="en-US" sz="1600">
                  <a:latin typeface="Times New Roman" panose="02020603050405020304" pitchFamily="18" charset="0"/>
                </a:rPr>
                <a:t> wave</a:t>
              </a:r>
            </a:p>
          </p:txBody>
        </p:sp>
        <p:sp>
          <p:nvSpPr>
            <p:cNvPr id="49171" name="Text Box 19">
              <a:extLst>
                <a:ext uri="{FF2B5EF4-FFF2-40B4-BE49-F238E27FC236}">
                  <a16:creationId xmlns:a16="http://schemas.microsoft.com/office/drawing/2014/main" id="{7B35B30F-BB28-45FD-B0CD-AB0C710DB828}"/>
                </a:ext>
              </a:extLst>
            </p:cNvPr>
            <p:cNvSpPr txBox="1">
              <a:spLocks noChangeArrowheads="1"/>
            </p:cNvSpPr>
            <p:nvPr/>
          </p:nvSpPr>
          <p:spPr bwMode="auto">
            <a:xfrm>
              <a:off x="1104" y="672"/>
              <a:ext cx="598"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latin typeface="Times New Roman" panose="02020603050405020304" pitchFamily="18" charset="0"/>
                </a:rPr>
                <a:t>reflected </a:t>
              </a:r>
            </a:p>
            <a:p>
              <a:pPr eaLnBrk="1" hangingPunct="1"/>
              <a:r>
                <a:rPr lang="en-US" altLang="en-US" sz="1600">
                  <a:latin typeface="Times New Roman" panose="02020603050405020304" pitchFamily="18" charset="0"/>
                </a:rPr>
                <a:t>  wave</a:t>
              </a:r>
            </a:p>
          </p:txBody>
        </p:sp>
        <p:sp>
          <p:nvSpPr>
            <p:cNvPr id="49172" name="Line 20">
              <a:extLst>
                <a:ext uri="{FF2B5EF4-FFF2-40B4-BE49-F238E27FC236}">
                  <a16:creationId xmlns:a16="http://schemas.microsoft.com/office/drawing/2014/main" id="{83F2F995-9455-4DE9-AEE7-9C3FA31D2AB8}"/>
                </a:ext>
              </a:extLst>
            </p:cNvPr>
            <p:cNvSpPr>
              <a:spLocks noChangeShapeType="1"/>
            </p:cNvSpPr>
            <p:nvPr/>
          </p:nvSpPr>
          <p:spPr bwMode="auto">
            <a:xfrm flipH="1" flipV="1">
              <a:off x="2256" y="1488"/>
              <a:ext cx="480" cy="19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173" name="Text Box 21">
              <a:extLst>
                <a:ext uri="{FF2B5EF4-FFF2-40B4-BE49-F238E27FC236}">
                  <a16:creationId xmlns:a16="http://schemas.microsoft.com/office/drawing/2014/main" id="{2D3A0294-79D2-4A66-A193-882030226C40}"/>
                </a:ext>
              </a:extLst>
            </p:cNvPr>
            <p:cNvSpPr txBox="1">
              <a:spLocks noChangeArrowheads="1"/>
            </p:cNvSpPr>
            <p:nvPr/>
          </p:nvSpPr>
          <p:spPr bwMode="auto">
            <a:xfrm>
              <a:off x="2822" y="1575"/>
              <a:ext cx="600"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latin typeface="Times New Roman" panose="02020603050405020304" pitchFamily="18" charset="0"/>
                </a:rPr>
                <a:t>rigid</a:t>
              </a:r>
            </a:p>
            <a:p>
              <a:pPr eaLnBrk="1" hangingPunct="1"/>
              <a:r>
                <a:rPr lang="en-US" altLang="en-US" sz="1600">
                  <a:latin typeface="Times New Roman" panose="02020603050405020304" pitchFamily="18" charset="0"/>
                </a:rPr>
                <a:t>boundary</a:t>
              </a:r>
            </a:p>
          </p:txBody>
        </p:sp>
        <p:sp>
          <p:nvSpPr>
            <p:cNvPr id="49174" name="Line 22">
              <a:extLst>
                <a:ext uri="{FF2B5EF4-FFF2-40B4-BE49-F238E27FC236}">
                  <a16:creationId xmlns:a16="http://schemas.microsoft.com/office/drawing/2014/main" id="{E28138DE-C403-4360-ABED-58C5C4B9626F}"/>
                </a:ext>
              </a:extLst>
            </p:cNvPr>
            <p:cNvSpPr>
              <a:spLocks noChangeShapeType="1"/>
            </p:cNvSpPr>
            <p:nvPr/>
          </p:nvSpPr>
          <p:spPr bwMode="auto">
            <a:xfrm>
              <a:off x="2256" y="1152"/>
              <a:ext cx="624"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49175" name="Group 23">
              <a:extLst>
                <a:ext uri="{FF2B5EF4-FFF2-40B4-BE49-F238E27FC236}">
                  <a16:creationId xmlns:a16="http://schemas.microsoft.com/office/drawing/2014/main" id="{0DD42709-7BC3-4902-BDE2-FB388219AF63}"/>
                </a:ext>
              </a:extLst>
            </p:cNvPr>
            <p:cNvGrpSpPr>
              <a:grpSpLocks/>
            </p:cNvGrpSpPr>
            <p:nvPr/>
          </p:nvGrpSpPr>
          <p:grpSpPr bwMode="auto">
            <a:xfrm>
              <a:off x="960" y="336"/>
              <a:ext cx="1124" cy="122"/>
              <a:chOff x="1872" y="528"/>
              <a:chExt cx="1124" cy="122"/>
            </a:xfrm>
          </p:grpSpPr>
          <p:grpSp>
            <p:nvGrpSpPr>
              <p:cNvPr id="49176" name="Group 24">
                <a:extLst>
                  <a:ext uri="{FF2B5EF4-FFF2-40B4-BE49-F238E27FC236}">
                    <a16:creationId xmlns:a16="http://schemas.microsoft.com/office/drawing/2014/main" id="{2ECAB295-7A3E-4236-B0D2-798773923DCD}"/>
                  </a:ext>
                </a:extLst>
              </p:cNvPr>
              <p:cNvGrpSpPr>
                <a:grpSpLocks/>
              </p:cNvGrpSpPr>
              <p:nvPr/>
            </p:nvGrpSpPr>
            <p:grpSpPr bwMode="auto">
              <a:xfrm>
                <a:off x="1872" y="528"/>
                <a:ext cx="286" cy="102"/>
                <a:chOff x="2352" y="528"/>
                <a:chExt cx="286" cy="102"/>
              </a:xfrm>
            </p:grpSpPr>
            <p:sp>
              <p:nvSpPr>
                <p:cNvPr id="49177" name="Arc 25">
                  <a:extLst>
                    <a:ext uri="{FF2B5EF4-FFF2-40B4-BE49-F238E27FC236}">
                      <a16:creationId xmlns:a16="http://schemas.microsoft.com/office/drawing/2014/main" id="{359323BB-356C-4257-A4A7-EE441B6EED40}"/>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178" name="Arc 26">
                  <a:extLst>
                    <a:ext uri="{FF2B5EF4-FFF2-40B4-BE49-F238E27FC236}">
                      <a16:creationId xmlns:a16="http://schemas.microsoft.com/office/drawing/2014/main" id="{45273042-266D-4A86-B626-E2761384F91F}"/>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49179" name="Group 27">
                <a:extLst>
                  <a:ext uri="{FF2B5EF4-FFF2-40B4-BE49-F238E27FC236}">
                    <a16:creationId xmlns:a16="http://schemas.microsoft.com/office/drawing/2014/main" id="{FB37EB16-6754-4691-BB3B-1B7BE88330DB}"/>
                  </a:ext>
                </a:extLst>
              </p:cNvPr>
              <p:cNvGrpSpPr>
                <a:grpSpLocks/>
              </p:cNvGrpSpPr>
              <p:nvPr/>
            </p:nvGrpSpPr>
            <p:grpSpPr bwMode="auto">
              <a:xfrm>
                <a:off x="2439" y="542"/>
                <a:ext cx="286" cy="102"/>
                <a:chOff x="2352" y="528"/>
                <a:chExt cx="286" cy="102"/>
              </a:xfrm>
            </p:grpSpPr>
            <p:sp>
              <p:nvSpPr>
                <p:cNvPr id="49180" name="Arc 28">
                  <a:extLst>
                    <a:ext uri="{FF2B5EF4-FFF2-40B4-BE49-F238E27FC236}">
                      <a16:creationId xmlns:a16="http://schemas.microsoft.com/office/drawing/2014/main" id="{26652E7D-0F3B-49BB-BD70-302D91EBC25A}"/>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181" name="Arc 29">
                  <a:extLst>
                    <a:ext uri="{FF2B5EF4-FFF2-40B4-BE49-F238E27FC236}">
                      <a16:creationId xmlns:a16="http://schemas.microsoft.com/office/drawing/2014/main" id="{B99D856D-6DE4-44D7-8775-1B898D56A338}"/>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49182" name="Group 30">
                <a:extLst>
                  <a:ext uri="{FF2B5EF4-FFF2-40B4-BE49-F238E27FC236}">
                    <a16:creationId xmlns:a16="http://schemas.microsoft.com/office/drawing/2014/main" id="{DEC54EBD-11D2-4747-9A43-AE336FD29375}"/>
                  </a:ext>
                </a:extLst>
              </p:cNvPr>
              <p:cNvGrpSpPr>
                <a:grpSpLocks/>
              </p:cNvGrpSpPr>
              <p:nvPr/>
            </p:nvGrpSpPr>
            <p:grpSpPr bwMode="auto">
              <a:xfrm>
                <a:off x="2160" y="536"/>
                <a:ext cx="286" cy="102"/>
                <a:chOff x="2352" y="528"/>
                <a:chExt cx="286" cy="102"/>
              </a:xfrm>
            </p:grpSpPr>
            <p:sp>
              <p:nvSpPr>
                <p:cNvPr id="49183" name="Arc 31">
                  <a:extLst>
                    <a:ext uri="{FF2B5EF4-FFF2-40B4-BE49-F238E27FC236}">
                      <a16:creationId xmlns:a16="http://schemas.microsoft.com/office/drawing/2014/main" id="{9DBE40A8-DB7C-4E0E-B573-33AC8E739B18}"/>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184" name="Arc 32">
                  <a:extLst>
                    <a:ext uri="{FF2B5EF4-FFF2-40B4-BE49-F238E27FC236}">
                      <a16:creationId xmlns:a16="http://schemas.microsoft.com/office/drawing/2014/main" id="{7AF11D5E-1431-424D-B931-D9EE8C290DEA}"/>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49185" name="Group 33">
                <a:extLst>
                  <a:ext uri="{FF2B5EF4-FFF2-40B4-BE49-F238E27FC236}">
                    <a16:creationId xmlns:a16="http://schemas.microsoft.com/office/drawing/2014/main" id="{110ED501-C8E4-4B7D-BCB6-8BA69D93AC8F}"/>
                  </a:ext>
                </a:extLst>
              </p:cNvPr>
              <p:cNvGrpSpPr>
                <a:grpSpLocks/>
              </p:cNvGrpSpPr>
              <p:nvPr/>
            </p:nvGrpSpPr>
            <p:grpSpPr bwMode="auto">
              <a:xfrm>
                <a:off x="2710" y="548"/>
                <a:ext cx="286" cy="102"/>
                <a:chOff x="2352" y="528"/>
                <a:chExt cx="286" cy="102"/>
              </a:xfrm>
            </p:grpSpPr>
            <p:sp>
              <p:nvSpPr>
                <p:cNvPr id="49186" name="Arc 34">
                  <a:extLst>
                    <a:ext uri="{FF2B5EF4-FFF2-40B4-BE49-F238E27FC236}">
                      <a16:creationId xmlns:a16="http://schemas.microsoft.com/office/drawing/2014/main" id="{B920547B-0EED-4ED0-B6FF-17D793FF2319}"/>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187" name="Arc 35">
                  <a:extLst>
                    <a:ext uri="{FF2B5EF4-FFF2-40B4-BE49-F238E27FC236}">
                      <a16:creationId xmlns:a16="http://schemas.microsoft.com/office/drawing/2014/main" id="{5DB4BB93-0AC7-4F2F-8C59-7E360E2065A7}"/>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49188" name="Line 36">
              <a:extLst>
                <a:ext uri="{FF2B5EF4-FFF2-40B4-BE49-F238E27FC236}">
                  <a16:creationId xmlns:a16="http://schemas.microsoft.com/office/drawing/2014/main" id="{070F1AC1-4329-4D4D-8656-E301C2860C57}"/>
                </a:ext>
              </a:extLst>
            </p:cNvPr>
            <p:cNvSpPr>
              <a:spLocks noChangeShapeType="1"/>
            </p:cNvSpPr>
            <p:nvPr/>
          </p:nvSpPr>
          <p:spPr bwMode="auto">
            <a:xfrm flipH="1">
              <a:off x="1536" y="1152"/>
              <a:ext cx="72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189" name="Arc 37">
              <a:extLst>
                <a:ext uri="{FF2B5EF4-FFF2-40B4-BE49-F238E27FC236}">
                  <a16:creationId xmlns:a16="http://schemas.microsoft.com/office/drawing/2014/main" id="{EB3C98DA-7155-4AA9-94D4-67B7912239D0}"/>
                </a:ext>
              </a:extLst>
            </p:cNvPr>
            <p:cNvSpPr>
              <a:spLocks/>
            </p:cNvSpPr>
            <p:nvPr/>
          </p:nvSpPr>
          <p:spPr bwMode="auto">
            <a:xfrm rot="13694650">
              <a:off x="2070" y="1058"/>
              <a:ext cx="188" cy="186"/>
            </a:xfrm>
            <a:custGeom>
              <a:avLst/>
              <a:gdLst>
                <a:gd name="G0" fmla="+- 0 0 0"/>
                <a:gd name="G1" fmla="+- 20907 0 0"/>
                <a:gd name="G2" fmla="+- 21600 0 0"/>
                <a:gd name="T0" fmla="*/ 5426 w 21176"/>
                <a:gd name="T1" fmla="*/ 0 h 20907"/>
                <a:gd name="T2" fmla="*/ 21176 w 21176"/>
                <a:gd name="T3" fmla="*/ 16648 h 20907"/>
                <a:gd name="T4" fmla="*/ 0 w 21176"/>
                <a:gd name="T5" fmla="*/ 20907 h 20907"/>
              </a:gdLst>
              <a:ahLst/>
              <a:cxnLst>
                <a:cxn ang="0">
                  <a:pos x="T0" y="T1"/>
                </a:cxn>
                <a:cxn ang="0">
                  <a:pos x="T2" y="T3"/>
                </a:cxn>
                <a:cxn ang="0">
                  <a:pos x="T4" y="T5"/>
                </a:cxn>
              </a:cxnLst>
              <a:rect l="0" t="0" r="r" b="b"/>
              <a:pathLst>
                <a:path w="21176" h="20907" fill="none" extrusionOk="0">
                  <a:moveTo>
                    <a:pt x="5426" y="-1"/>
                  </a:moveTo>
                  <a:cubicBezTo>
                    <a:pt x="13429" y="2076"/>
                    <a:pt x="19545" y="8541"/>
                    <a:pt x="21175" y="16648"/>
                  </a:cubicBezTo>
                </a:path>
                <a:path w="21176" h="20907" stroke="0" extrusionOk="0">
                  <a:moveTo>
                    <a:pt x="5426" y="-1"/>
                  </a:moveTo>
                  <a:cubicBezTo>
                    <a:pt x="13429" y="2076"/>
                    <a:pt x="19545" y="8541"/>
                    <a:pt x="21175" y="16648"/>
                  </a:cubicBezTo>
                  <a:lnTo>
                    <a:pt x="0" y="20907"/>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49190" name="Text Box 38">
            <a:extLst>
              <a:ext uri="{FF2B5EF4-FFF2-40B4-BE49-F238E27FC236}">
                <a16:creationId xmlns:a16="http://schemas.microsoft.com/office/drawing/2014/main" id="{C8DD4978-6B61-4E98-A7CB-BD8B1CA7E606}"/>
              </a:ext>
            </a:extLst>
          </p:cNvPr>
          <p:cNvSpPr txBox="1">
            <a:spLocks noChangeArrowheads="1"/>
          </p:cNvSpPr>
          <p:nvPr/>
        </p:nvSpPr>
        <p:spPr bwMode="auto">
          <a:xfrm>
            <a:off x="2667000" y="-2667000"/>
            <a:ext cx="42084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The Blocked Force on Reception</a:t>
            </a:r>
          </a:p>
        </p:txBody>
      </p:sp>
      <p:sp>
        <p:nvSpPr>
          <p:cNvPr id="49191" name="Text Box 39">
            <a:extLst>
              <a:ext uri="{FF2B5EF4-FFF2-40B4-BE49-F238E27FC236}">
                <a16:creationId xmlns:a16="http://schemas.microsoft.com/office/drawing/2014/main" id="{EDB16C2C-9ADA-4881-896B-B8C86DA1A3F0}"/>
              </a:ext>
            </a:extLst>
          </p:cNvPr>
          <p:cNvSpPr txBox="1">
            <a:spLocks noChangeArrowheads="1"/>
          </p:cNvSpPr>
          <p:nvPr/>
        </p:nvSpPr>
        <p:spPr bwMode="auto">
          <a:xfrm>
            <a:off x="990600" y="990600"/>
            <a:ext cx="7331075" cy="22828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If the incident waves are treated locally like plane waves and diffraction effects are ignored, we can consider the</a:t>
            </a:r>
          </a:p>
          <a:p>
            <a:r>
              <a:rPr lang="en-US" altLang="en-US"/>
              <a:t>interactions of the incident waves with the transducer face as those of plane wave with an infinite planar interface. Now, consider the case where the interface is held rigidly fixed:</a:t>
            </a:r>
          </a:p>
        </p:txBody>
      </p:sp>
      <p:sp>
        <p:nvSpPr>
          <p:cNvPr id="49192" name="Text Box 40">
            <a:extLst>
              <a:ext uri="{FF2B5EF4-FFF2-40B4-BE49-F238E27FC236}">
                <a16:creationId xmlns:a16="http://schemas.microsoft.com/office/drawing/2014/main" id="{A55ED458-C353-4C8D-88EB-2BBBCFFB0E6B}"/>
              </a:ext>
            </a:extLst>
          </p:cNvPr>
          <p:cNvSpPr txBox="1">
            <a:spLocks noChangeArrowheads="1"/>
          </p:cNvSpPr>
          <p:nvPr/>
        </p:nvSpPr>
        <p:spPr bwMode="auto">
          <a:xfrm>
            <a:off x="2743200" y="152400"/>
            <a:ext cx="42084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The Blocked Force on Reception</a:t>
            </a:r>
          </a:p>
        </p:txBody>
      </p:sp>
      <p:sp>
        <p:nvSpPr>
          <p:cNvPr id="49193" name="Line 41">
            <a:extLst>
              <a:ext uri="{FF2B5EF4-FFF2-40B4-BE49-F238E27FC236}">
                <a16:creationId xmlns:a16="http://schemas.microsoft.com/office/drawing/2014/main" id="{3A210288-2388-44AC-B429-AB5F6B687AE6}"/>
              </a:ext>
            </a:extLst>
          </p:cNvPr>
          <p:cNvSpPr>
            <a:spLocks noChangeShapeType="1"/>
          </p:cNvSpPr>
          <p:nvPr/>
        </p:nvSpPr>
        <p:spPr bwMode="auto">
          <a:xfrm>
            <a:off x="1981200" y="762000"/>
            <a:ext cx="51054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0" name="Text Box 4">
            <a:extLst>
              <a:ext uri="{FF2B5EF4-FFF2-40B4-BE49-F238E27FC236}">
                <a16:creationId xmlns:a16="http://schemas.microsoft.com/office/drawing/2014/main" id="{51E064E3-8AB0-456E-BFBE-AD8F657AA939}"/>
              </a:ext>
            </a:extLst>
          </p:cNvPr>
          <p:cNvSpPr txBox="1">
            <a:spLocks noChangeArrowheads="1"/>
          </p:cNvSpPr>
          <p:nvPr/>
        </p:nvSpPr>
        <p:spPr bwMode="auto">
          <a:xfrm>
            <a:off x="2743200" y="152400"/>
            <a:ext cx="42084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The Blocked Force on Reception</a:t>
            </a:r>
          </a:p>
        </p:txBody>
      </p:sp>
      <p:grpSp>
        <p:nvGrpSpPr>
          <p:cNvPr id="50181" name="Group 5">
            <a:extLst>
              <a:ext uri="{FF2B5EF4-FFF2-40B4-BE49-F238E27FC236}">
                <a16:creationId xmlns:a16="http://schemas.microsoft.com/office/drawing/2014/main" id="{047C9C83-2509-440B-848C-B9465B28BDBC}"/>
              </a:ext>
            </a:extLst>
          </p:cNvPr>
          <p:cNvGrpSpPr>
            <a:grpSpLocks/>
          </p:cNvGrpSpPr>
          <p:nvPr/>
        </p:nvGrpSpPr>
        <p:grpSpPr bwMode="auto">
          <a:xfrm>
            <a:off x="3124200" y="762000"/>
            <a:ext cx="3436938" cy="2509838"/>
            <a:chOff x="960" y="231"/>
            <a:chExt cx="2576" cy="2073"/>
          </a:xfrm>
        </p:grpSpPr>
        <p:sp>
          <p:nvSpPr>
            <p:cNvPr id="50182" name="Line 6">
              <a:extLst>
                <a:ext uri="{FF2B5EF4-FFF2-40B4-BE49-F238E27FC236}">
                  <a16:creationId xmlns:a16="http://schemas.microsoft.com/office/drawing/2014/main" id="{B2F2E042-8A8A-4276-9D94-8F59422B2C36}"/>
                </a:ext>
              </a:extLst>
            </p:cNvPr>
            <p:cNvSpPr>
              <a:spLocks noChangeShapeType="1"/>
            </p:cNvSpPr>
            <p:nvPr/>
          </p:nvSpPr>
          <p:spPr bwMode="auto">
            <a:xfrm>
              <a:off x="2256" y="576"/>
              <a:ext cx="0" cy="12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183" name="Line 7">
              <a:extLst>
                <a:ext uri="{FF2B5EF4-FFF2-40B4-BE49-F238E27FC236}">
                  <a16:creationId xmlns:a16="http://schemas.microsoft.com/office/drawing/2014/main" id="{C7CA6FCA-2FFE-43A3-93B8-56AF87351EA8}"/>
                </a:ext>
              </a:extLst>
            </p:cNvPr>
            <p:cNvSpPr>
              <a:spLocks noChangeShapeType="1"/>
            </p:cNvSpPr>
            <p:nvPr/>
          </p:nvSpPr>
          <p:spPr bwMode="auto">
            <a:xfrm flipV="1">
              <a:off x="2256" y="288"/>
              <a:ext cx="0" cy="19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184" name="Text Box 8">
              <a:extLst>
                <a:ext uri="{FF2B5EF4-FFF2-40B4-BE49-F238E27FC236}">
                  <a16:creationId xmlns:a16="http://schemas.microsoft.com/office/drawing/2014/main" id="{B77041EF-30FB-44E8-8CDE-B3CC9C58866F}"/>
                </a:ext>
              </a:extLst>
            </p:cNvPr>
            <p:cNvSpPr txBox="1">
              <a:spLocks noChangeArrowheads="1"/>
            </p:cNvSpPr>
            <p:nvPr/>
          </p:nvSpPr>
          <p:spPr bwMode="auto">
            <a:xfrm>
              <a:off x="2688" y="912"/>
              <a:ext cx="214" cy="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latin typeface="Times New Roman" panose="02020603050405020304" pitchFamily="18" charset="0"/>
                </a:rPr>
                <a:t>x</a:t>
              </a:r>
            </a:p>
          </p:txBody>
        </p:sp>
        <p:sp>
          <p:nvSpPr>
            <p:cNvPr id="50185" name="Text Box 9">
              <a:extLst>
                <a:ext uri="{FF2B5EF4-FFF2-40B4-BE49-F238E27FC236}">
                  <a16:creationId xmlns:a16="http://schemas.microsoft.com/office/drawing/2014/main" id="{0A254147-B214-4658-A1BF-EE2464844B1A}"/>
                </a:ext>
              </a:extLst>
            </p:cNvPr>
            <p:cNvSpPr txBox="1">
              <a:spLocks noChangeArrowheads="1"/>
            </p:cNvSpPr>
            <p:nvPr/>
          </p:nvSpPr>
          <p:spPr bwMode="auto">
            <a:xfrm>
              <a:off x="2343" y="231"/>
              <a:ext cx="214" cy="2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latin typeface="Times New Roman" panose="02020603050405020304" pitchFamily="18" charset="0"/>
                </a:rPr>
                <a:t>y</a:t>
              </a:r>
            </a:p>
          </p:txBody>
        </p:sp>
        <p:sp>
          <p:nvSpPr>
            <p:cNvPr id="50186" name="Line 10">
              <a:extLst>
                <a:ext uri="{FF2B5EF4-FFF2-40B4-BE49-F238E27FC236}">
                  <a16:creationId xmlns:a16="http://schemas.microsoft.com/office/drawing/2014/main" id="{50F76647-0A27-417E-A47F-90D4CA322116}"/>
                </a:ext>
              </a:extLst>
            </p:cNvPr>
            <p:cNvSpPr>
              <a:spLocks noChangeShapeType="1"/>
            </p:cNvSpPr>
            <p:nvPr/>
          </p:nvSpPr>
          <p:spPr bwMode="auto">
            <a:xfrm flipV="1">
              <a:off x="1641" y="1392"/>
              <a:ext cx="327" cy="28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187" name="Line 11">
              <a:extLst>
                <a:ext uri="{FF2B5EF4-FFF2-40B4-BE49-F238E27FC236}">
                  <a16:creationId xmlns:a16="http://schemas.microsoft.com/office/drawing/2014/main" id="{52FE1543-6364-4C89-AFCE-DBD41824BF7B}"/>
                </a:ext>
              </a:extLst>
            </p:cNvPr>
            <p:cNvSpPr>
              <a:spLocks noChangeShapeType="1"/>
            </p:cNvSpPr>
            <p:nvPr/>
          </p:nvSpPr>
          <p:spPr bwMode="auto">
            <a:xfrm flipH="1">
              <a:off x="1968" y="1152"/>
              <a:ext cx="288" cy="24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188" name="Line 12">
              <a:extLst>
                <a:ext uri="{FF2B5EF4-FFF2-40B4-BE49-F238E27FC236}">
                  <a16:creationId xmlns:a16="http://schemas.microsoft.com/office/drawing/2014/main" id="{941AF66F-EE86-4EC3-BDBD-61E5C7008196}"/>
                </a:ext>
              </a:extLst>
            </p:cNvPr>
            <p:cNvSpPr>
              <a:spLocks noChangeShapeType="1"/>
            </p:cNvSpPr>
            <p:nvPr/>
          </p:nvSpPr>
          <p:spPr bwMode="auto">
            <a:xfrm flipH="1" flipV="1">
              <a:off x="1968" y="912"/>
              <a:ext cx="288" cy="24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189" name="Line 13">
              <a:extLst>
                <a:ext uri="{FF2B5EF4-FFF2-40B4-BE49-F238E27FC236}">
                  <a16:creationId xmlns:a16="http://schemas.microsoft.com/office/drawing/2014/main" id="{CED7DF2D-D179-4469-83F6-1C8CDB7C0211}"/>
                </a:ext>
              </a:extLst>
            </p:cNvPr>
            <p:cNvSpPr>
              <a:spLocks noChangeShapeType="1"/>
            </p:cNvSpPr>
            <p:nvPr/>
          </p:nvSpPr>
          <p:spPr bwMode="auto">
            <a:xfrm flipH="1" flipV="1">
              <a:off x="1632" y="624"/>
              <a:ext cx="336" cy="288"/>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50190" name="Object 14">
              <a:extLst>
                <a:ext uri="{FF2B5EF4-FFF2-40B4-BE49-F238E27FC236}">
                  <a16:creationId xmlns:a16="http://schemas.microsoft.com/office/drawing/2014/main" id="{B5A3E1A8-3A89-4C2B-B4C8-CCDD0BD097C9}"/>
                </a:ext>
              </a:extLst>
            </p:cNvPr>
            <p:cNvGraphicFramePr>
              <a:graphicFrameLocks noChangeAspect="1"/>
            </p:cNvGraphicFramePr>
            <p:nvPr/>
          </p:nvGraphicFramePr>
          <p:xfrm>
            <a:off x="1869" y="1157"/>
            <a:ext cx="148" cy="207"/>
          </p:xfrm>
          <a:graphic>
            <a:graphicData uri="http://schemas.openxmlformats.org/presentationml/2006/ole">
              <mc:AlternateContent xmlns:mc="http://schemas.openxmlformats.org/markup-compatibility/2006">
                <mc:Choice xmlns:v="urn:schemas-microsoft-com:vml" Requires="v">
                  <p:oleObj spid="_x0000_s3078" name="Equation" r:id="rId4" imgW="126720" imgH="177480" progId="Equation.DSMT4">
                    <p:embed/>
                  </p:oleObj>
                </mc:Choice>
                <mc:Fallback>
                  <p:oleObj name="Equation" r:id="rId4" imgW="126720" imgH="177480" progId="Equation.DSMT4">
                    <p:embed/>
                    <p:pic>
                      <p:nvPicPr>
                        <p:cNvPr id="0" name="Object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69" y="1157"/>
                          <a:ext cx="148" cy="2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0191" name="Object 15">
              <a:extLst>
                <a:ext uri="{FF2B5EF4-FFF2-40B4-BE49-F238E27FC236}">
                  <a16:creationId xmlns:a16="http://schemas.microsoft.com/office/drawing/2014/main" id="{6B6159A9-E81F-4EB9-8070-53723DB5086D}"/>
                </a:ext>
              </a:extLst>
            </p:cNvPr>
            <p:cNvGraphicFramePr>
              <a:graphicFrameLocks noChangeAspect="1"/>
            </p:cNvGraphicFramePr>
            <p:nvPr/>
          </p:nvGraphicFramePr>
          <p:xfrm>
            <a:off x="1888" y="945"/>
            <a:ext cx="148" cy="207"/>
          </p:xfrm>
          <a:graphic>
            <a:graphicData uri="http://schemas.openxmlformats.org/presentationml/2006/ole">
              <mc:AlternateContent xmlns:mc="http://schemas.openxmlformats.org/markup-compatibility/2006">
                <mc:Choice xmlns:v="urn:schemas-microsoft-com:vml" Requires="v">
                  <p:oleObj spid="_x0000_s3079" name="Equation" r:id="rId6" imgW="126720" imgH="177480" progId="Equation.DSMT4">
                    <p:embed/>
                  </p:oleObj>
                </mc:Choice>
                <mc:Fallback>
                  <p:oleObj name="Equation" r:id="rId6" imgW="126720" imgH="177480" progId="Equation.DSMT4">
                    <p:embed/>
                    <p:pic>
                      <p:nvPicPr>
                        <p:cNvPr id="0" name="Object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88" y="945"/>
                          <a:ext cx="148" cy="2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0192" name="Line 16">
              <a:extLst>
                <a:ext uri="{FF2B5EF4-FFF2-40B4-BE49-F238E27FC236}">
                  <a16:creationId xmlns:a16="http://schemas.microsoft.com/office/drawing/2014/main" id="{6828436E-F3BC-40A3-9650-6608800059BE}"/>
                </a:ext>
              </a:extLst>
            </p:cNvPr>
            <p:cNvSpPr>
              <a:spLocks noChangeShapeType="1"/>
            </p:cNvSpPr>
            <p:nvPr/>
          </p:nvSpPr>
          <p:spPr bwMode="auto">
            <a:xfrm>
              <a:off x="1611" y="1413"/>
              <a:ext cx="286" cy="30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193" name="Line 17">
              <a:extLst>
                <a:ext uri="{FF2B5EF4-FFF2-40B4-BE49-F238E27FC236}">
                  <a16:creationId xmlns:a16="http://schemas.microsoft.com/office/drawing/2014/main" id="{C2184366-307B-4700-AA6A-F5A1184FA7D8}"/>
                </a:ext>
              </a:extLst>
            </p:cNvPr>
            <p:cNvSpPr>
              <a:spLocks noChangeShapeType="1"/>
            </p:cNvSpPr>
            <p:nvPr/>
          </p:nvSpPr>
          <p:spPr bwMode="auto">
            <a:xfrm flipV="1">
              <a:off x="1735" y="665"/>
              <a:ext cx="264" cy="28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194" name="Rectangle 18">
              <a:extLst>
                <a:ext uri="{FF2B5EF4-FFF2-40B4-BE49-F238E27FC236}">
                  <a16:creationId xmlns:a16="http://schemas.microsoft.com/office/drawing/2014/main" id="{946F8983-5A5E-439E-91F7-AF1F45657379}"/>
                </a:ext>
              </a:extLst>
            </p:cNvPr>
            <p:cNvSpPr>
              <a:spLocks noChangeArrowheads="1"/>
            </p:cNvSpPr>
            <p:nvPr/>
          </p:nvSpPr>
          <p:spPr bwMode="auto">
            <a:xfrm>
              <a:off x="2256" y="576"/>
              <a:ext cx="384" cy="1200"/>
            </a:xfrm>
            <a:prstGeom prst="rect">
              <a:avLst/>
            </a:prstGeom>
            <a:solidFill>
              <a:srgbClr val="DDDDD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195" name="Text Box 19">
              <a:extLst>
                <a:ext uri="{FF2B5EF4-FFF2-40B4-BE49-F238E27FC236}">
                  <a16:creationId xmlns:a16="http://schemas.microsoft.com/office/drawing/2014/main" id="{3810544B-C466-4045-8B1D-12D0A02A6DD1}"/>
                </a:ext>
              </a:extLst>
            </p:cNvPr>
            <p:cNvSpPr txBox="1">
              <a:spLocks noChangeArrowheads="1"/>
            </p:cNvSpPr>
            <p:nvPr/>
          </p:nvSpPr>
          <p:spPr bwMode="auto">
            <a:xfrm>
              <a:off x="1344" y="1824"/>
              <a:ext cx="631" cy="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latin typeface="Times New Roman" panose="02020603050405020304" pitchFamily="18" charset="0"/>
                </a:rPr>
                <a:t>incident</a:t>
              </a:r>
            </a:p>
            <a:p>
              <a:pPr eaLnBrk="1" hangingPunct="1"/>
              <a:r>
                <a:rPr lang="en-US" altLang="en-US" sz="1600">
                  <a:latin typeface="Times New Roman" panose="02020603050405020304" pitchFamily="18" charset="0"/>
                </a:rPr>
                <a:t> wave</a:t>
              </a:r>
            </a:p>
          </p:txBody>
        </p:sp>
        <p:sp>
          <p:nvSpPr>
            <p:cNvPr id="50196" name="Text Box 20">
              <a:extLst>
                <a:ext uri="{FF2B5EF4-FFF2-40B4-BE49-F238E27FC236}">
                  <a16:creationId xmlns:a16="http://schemas.microsoft.com/office/drawing/2014/main" id="{E6A08429-D835-4A40-81B6-01E79F9B5368}"/>
                </a:ext>
              </a:extLst>
            </p:cNvPr>
            <p:cNvSpPr txBox="1">
              <a:spLocks noChangeArrowheads="1"/>
            </p:cNvSpPr>
            <p:nvPr/>
          </p:nvSpPr>
          <p:spPr bwMode="auto">
            <a:xfrm>
              <a:off x="1104" y="672"/>
              <a:ext cx="711" cy="4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latin typeface="Times New Roman" panose="02020603050405020304" pitchFamily="18" charset="0"/>
                </a:rPr>
                <a:t>reflected </a:t>
              </a:r>
            </a:p>
            <a:p>
              <a:pPr eaLnBrk="1" hangingPunct="1"/>
              <a:r>
                <a:rPr lang="en-US" altLang="en-US" sz="1600">
                  <a:latin typeface="Times New Roman" panose="02020603050405020304" pitchFamily="18" charset="0"/>
                </a:rPr>
                <a:t>  wave</a:t>
              </a:r>
            </a:p>
          </p:txBody>
        </p:sp>
        <p:sp>
          <p:nvSpPr>
            <p:cNvPr id="50197" name="Line 21">
              <a:extLst>
                <a:ext uri="{FF2B5EF4-FFF2-40B4-BE49-F238E27FC236}">
                  <a16:creationId xmlns:a16="http://schemas.microsoft.com/office/drawing/2014/main" id="{4E79CAF8-F0D5-4C3D-8377-9DA7DCB3CC1E}"/>
                </a:ext>
              </a:extLst>
            </p:cNvPr>
            <p:cNvSpPr>
              <a:spLocks noChangeShapeType="1"/>
            </p:cNvSpPr>
            <p:nvPr/>
          </p:nvSpPr>
          <p:spPr bwMode="auto">
            <a:xfrm flipH="1" flipV="1">
              <a:off x="2256" y="1488"/>
              <a:ext cx="480" cy="19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198" name="Text Box 22">
              <a:extLst>
                <a:ext uri="{FF2B5EF4-FFF2-40B4-BE49-F238E27FC236}">
                  <a16:creationId xmlns:a16="http://schemas.microsoft.com/office/drawing/2014/main" id="{E3712C48-35CB-480E-82F1-F8534F072147}"/>
                </a:ext>
              </a:extLst>
            </p:cNvPr>
            <p:cNvSpPr txBox="1">
              <a:spLocks noChangeArrowheads="1"/>
            </p:cNvSpPr>
            <p:nvPr/>
          </p:nvSpPr>
          <p:spPr bwMode="auto">
            <a:xfrm>
              <a:off x="2822" y="1575"/>
              <a:ext cx="714" cy="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US" altLang="en-US" sz="1600">
                  <a:latin typeface="Times New Roman" panose="02020603050405020304" pitchFamily="18" charset="0"/>
                </a:rPr>
                <a:t>rigid</a:t>
              </a:r>
            </a:p>
            <a:p>
              <a:pPr eaLnBrk="1" hangingPunct="1"/>
              <a:r>
                <a:rPr lang="en-US" altLang="en-US" sz="1600">
                  <a:latin typeface="Times New Roman" panose="02020603050405020304" pitchFamily="18" charset="0"/>
                </a:rPr>
                <a:t>boundary</a:t>
              </a:r>
            </a:p>
          </p:txBody>
        </p:sp>
        <p:sp>
          <p:nvSpPr>
            <p:cNvPr id="50199" name="Line 23">
              <a:extLst>
                <a:ext uri="{FF2B5EF4-FFF2-40B4-BE49-F238E27FC236}">
                  <a16:creationId xmlns:a16="http://schemas.microsoft.com/office/drawing/2014/main" id="{6B4D020E-BFAB-4E77-893F-FC2B208BF160}"/>
                </a:ext>
              </a:extLst>
            </p:cNvPr>
            <p:cNvSpPr>
              <a:spLocks noChangeShapeType="1"/>
            </p:cNvSpPr>
            <p:nvPr/>
          </p:nvSpPr>
          <p:spPr bwMode="auto">
            <a:xfrm>
              <a:off x="2256" y="1152"/>
              <a:ext cx="624"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0200" name="Group 24">
              <a:extLst>
                <a:ext uri="{FF2B5EF4-FFF2-40B4-BE49-F238E27FC236}">
                  <a16:creationId xmlns:a16="http://schemas.microsoft.com/office/drawing/2014/main" id="{311AF6B2-4DD8-4BE8-8019-6E27D27D155A}"/>
                </a:ext>
              </a:extLst>
            </p:cNvPr>
            <p:cNvGrpSpPr>
              <a:grpSpLocks/>
            </p:cNvGrpSpPr>
            <p:nvPr/>
          </p:nvGrpSpPr>
          <p:grpSpPr bwMode="auto">
            <a:xfrm>
              <a:off x="960" y="336"/>
              <a:ext cx="1124" cy="122"/>
              <a:chOff x="1872" y="528"/>
              <a:chExt cx="1124" cy="122"/>
            </a:xfrm>
          </p:grpSpPr>
          <p:grpSp>
            <p:nvGrpSpPr>
              <p:cNvPr id="50201" name="Group 25">
                <a:extLst>
                  <a:ext uri="{FF2B5EF4-FFF2-40B4-BE49-F238E27FC236}">
                    <a16:creationId xmlns:a16="http://schemas.microsoft.com/office/drawing/2014/main" id="{75A20DBA-0A75-455E-831F-49E6C7521525}"/>
                  </a:ext>
                </a:extLst>
              </p:cNvPr>
              <p:cNvGrpSpPr>
                <a:grpSpLocks/>
              </p:cNvGrpSpPr>
              <p:nvPr/>
            </p:nvGrpSpPr>
            <p:grpSpPr bwMode="auto">
              <a:xfrm>
                <a:off x="1872" y="528"/>
                <a:ext cx="286" cy="102"/>
                <a:chOff x="2352" y="528"/>
                <a:chExt cx="286" cy="102"/>
              </a:xfrm>
            </p:grpSpPr>
            <p:sp>
              <p:nvSpPr>
                <p:cNvPr id="50202" name="Arc 26">
                  <a:extLst>
                    <a:ext uri="{FF2B5EF4-FFF2-40B4-BE49-F238E27FC236}">
                      <a16:creationId xmlns:a16="http://schemas.microsoft.com/office/drawing/2014/main" id="{53A64688-1B07-4F55-8635-9ADA2038BC52}"/>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203" name="Arc 27">
                  <a:extLst>
                    <a:ext uri="{FF2B5EF4-FFF2-40B4-BE49-F238E27FC236}">
                      <a16:creationId xmlns:a16="http://schemas.microsoft.com/office/drawing/2014/main" id="{FC5FA963-8DDF-4E76-93A7-9F5D95F53BFA}"/>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0204" name="Group 28">
                <a:extLst>
                  <a:ext uri="{FF2B5EF4-FFF2-40B4-BE49-F238E27FC236}">
                    <a16:creationId xmlns:a16="http://schemas.microsoft.com/office/drawing/2014/main" id="{4679E847-4A6C-46C0-887F-ABE87ADA6ABB}"/>
                  </a:ext>
                </a:extLst>
              </p:cNvPr>
              <p:cNvGrpSpPr>
                <a:grpSpLocks/>
              </p:cNvGrpSpPr>
              <p:nvPr/>
            </p:nvGrpSpPr>
            <p:grpSpPr bwMode="auto">
              <a:xfrm>
                <a:off x="2439" y="542"/>
                <a:ext cx="286" cy="102"/>
                <a:chOff x="2352" y="528"/>
                <a:chExt cx="286" cy="102"/>
              </a:xfrm>
            </p:grpSpPr>
            <p:sp>
              <p:nvSpPr>
                <p:cNvPr id="50205" name="Arc 29">
                  <a:extLst>
                    <a:ext uri="{FF2B5EF4-FFF2-40B4-BE49-F238E27FC236}">
                      <a16:creationId xmlns:a16="http://schemas.microsoft.com/office/drawing/2014/main" id="{FE3C707C-C358-448E-AD66-77E8B1E18394}"/>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206" name="Arc 30">
                  <a:extLst>
                    <a:ext uri="{FF2B5EF4-FFF2-40B4-BE49-F238E27FC236}">
                      <a16:creationId xmlns:a16="http://schemas.microsoft.com/office/drawing/2014/main" id="{504C61B9-C583-4E5D-A4CA-BF05B209661C}"/>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0207" name="Group 31">
                <a:extLst>
                  <a:ext uri="{FF2B5EF4-FFF2-40B4-BE49-F238E27FC236}">
                    <a16:creationId xmlns:a16="http://schemas.microsoft.com/office/drawing/2014/main" id="{ADD367CD-E397-4F49-B8D0-47A9E08FB7D2}"/>
                  </a:ext>
                </a:extLst>
              </p:cNvPr>
              <p:cNvGrpSpPr>
                <a:grpSpLocks/>
              </p:cNvGrpSpPr>
              <p:nvPr/>
            </p:nvGrpSpPr>
            <p:grpSpPr bwMode="auto">
              <a:xfrm>
                <a:off x="2160" y="536"/>
                <a:ext cx="286" cy="102"/>
                <a:chOff x="2352" y="528"/>
                <a:chExt cx="286" cy="102"/>
              </a:xfrm>
            </p:grpSpPr>
            <p:sp>
              <p:nvSpPr>
                <p:cNvPr id="50208" name="Arc 32">
                  <a:extLst>
                    <a:ext uri="{FF2B5EF4-FFF2-40B4-BE49-F238E27FC236}">
                      <a16:creationId xmlns:a16="http://schemas.microsoft.com/office/drawing/2014/main" id="{10F9F577-ED73-46EC-96BF-C72DF4B88EDD}"/>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209" name="Arc 33">
                  <a:extLst>
                    <a:ext uri="{FF2B5EF4-FFF2-40B4-BE49-F238E27FC236}">
                      <a16:creationId xmlns:a16="http://schemas.microsoft.com/office/drawing/2014/main" id="{F03D0B3F-18C2-4C36-B68F-902E3939969B}"/>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0210" name="Group 34">
                <a:extLst>
                  <a:ext uri="{FF2B5EF4-FFF2-40B4-BE49-F238E27FC236}">
                    <a16:creationId xmlns:a16="http://schemas.microsoft.com/office/drawing/2014/main" id="{25933929-2CD5-4D31-8847-B35027FCAE10}"/>
                  </a:ext>
                </a:extLst>
              </p:cNvPr>
              <p:cNvGrpSpPr>
                <a:grpSpLocks/>
              </p:cNvGrpSpPr>
              <p:nvPr/>
            </p:nvGrpSpPr>
            <p:grpSpPr bwMode="auto">
              <a:xfrm>
                <a:off x="2710" y="548"/>
                <a:ext cx="286" cy="102"/>
                <a:chOff x="2352" y="528"/>
                <a:chExt cx="286" cy="102"/>
              </a:xfrm>
            </p:grpSpPr>
            <p:sp>
              <p:nvSpPr>
                <p:cNvPr id="50211" name="Arc 35">
                  <a:extLst>
                    <a:ext uri="{FF2B5EF4-FFF2-40B4-BE49-F238E27FC236}">
                      <a16:creationId xmlns:a16="http://schemas.microsoft.com/office/drawing/2014/main" id="{E7E39BE8-E7ED-4C5E-B09C-01624D63FD44}"/>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212" name="Arc 36">
                  <a:extLst>
                    <a:ext uri="{FF2B5EF4-FFF2-40B4-BE49-F238E27FC236}">
                      <a16:creationId xmlns:a16="http://schemas.microsoft.com/office/drawing/2014/main" id="{DC5FD4DE-D0AE-44EB-A53A-B9C57251A2D5}"/>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50213" name="Line 37">
              <a:extLst>
                <a:ext uri="{FF2B5EF4-FFF2-40B4-BE49-F238E27FC236}">
                  <a16:creationId xmlns:a16="http://schemas.microsoft.com/office/drawing/2014/main" id="{CB266164-AF42-4801-AC52-DB9505985F28}"/>
                </a:ext>
              </a:extLst>
            </p:cNvPr>
            <p:cNvSpPr>
              <a:spLocks noChangeShapeType="1"/>
            </p:cNvSpPr>
            <p:nvPr/>
          </p:nvSpPr>
          <p:spPr bwMode="auto">
            <a:xfrm flipH="1">
              <a:off x="1536" y="1152"/>
              <a:ext cx="72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214" name="Arc 38">
              <a:extLst>
                <a:ext uri="{FF2B5EF4-FFF2-40B4-BE49-F238E27FC236}">
                  <a16:creationId xmlns:a16="http://schemas.microsoft.com/office/drawing/2014/main" id="{6E545BFA-F167-4364-BA31-33E6EB83918E}"/>
                </a:ext>
              </a:extLst>
            </p:cNvPr>
            <p:cNvSpPr>
              <a:spLocks/>
            </p:cNvSpPr>
            <p:nvPr/>
          </p:nvSpPr>
          <p:spPr bwMode="auto">
            <a:xfrm rot="13694650">
              <a:off x="2070" y="1058"/>
              <a:ext cx="188" cy="186"/>
            </a:xfrm>
            <a:custGeom>
              <a:avLst/>
              <a:gdLst>
                <a:gd name="G0" fmla="+- 0 0 0"/>
                <a:gd name="G1" fmla="+- 20907 0 0"/>
                <a:gd name="G2" fmla="+- 21600 0 0"/>
                <a:gd name="T0" fmla="*/ 5426 w 21176"/>
                <a:gd name="T1" fmla="*/ 0 h 20907"/>
                <a:gd name="T2" fmla="*/ 21176 w 21176"/>
                <a:gd name="T3" fmla="*/ 16648 h 20907"/>
                <a:gd name="T4" fmla="*/ 0 w 21176"/>
                <a:gd name="T5" fmla="*/ 20907 h 20907"/>
              </a:gdLst>
              <a:ahLst/>
              <a:cxnLst>
                <a:cxn ang="0">
                  <a:pos x="T0" y="T1"/>
                </a:cxn>
                <a:cxn ang="0">
                  <a:pos x="T2" y="T3"/>
                </a:cxn>
                <a:cxn ang="0">
                  <a:pos x="T4" y="T5"/>
                </a:cxn>
              </a:cxnLst>
              <a:rect l="0" t="0" r="r" b="b"/>
              <a:pathLst>
                <a:path w="21176" h="20907" fill="none" extrusionOk="0">
                  <a:moveTo>
                    <a:pt x="5426" y="-1"/>
                  </a:moveTo>
                  <a:cubicBezTo>
                    <a:pt x="13429" y="2076"/>
                    <a:pt x="19545" y="8541"/>
                    <a:pt x="21175" y="16648"/>
                  </a:cubicBezTo>
                </a:path>
                <a:path w="21176" h="20907" stroke="0" extrusionOk="0">
                  <a:moveTo>
                    <a:pt x="5426" y="-1"/>
                  </a:moveTo>
                  <a:cubicBezTo>
                    <a:pt x="13429" y="2076"/>
                    <a:pt x="19545" y="8541"/>
                    <a:pt x="21175" y="16648"/>
                  </a:cubicBezTo>
                  <a:lnTo>
                    <a:pt x="0" y="20907"/>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0215" name="Text Box 39">
            <a:extLst>
              <a:ext uri="{FF2B5EF4-FFF2-40B4-BE49-F238E27FC236}">
                <a16:creationId xmlns:a16="http://schemas.microsoft.com/office/drawing/2014/main" id="{C57C650B-6C9B-4388-BD85-7981A0D60E65}"/>
              </a:ext>
            </a:extLst>
          </p:cNvPr>
          <p:cNvSpPr txBox="1">
            <a:spLocks noChangeArrowheads="1"/>
          </p:cNvSpPr>
          <p:nvPr/>
        </p:nvSpPr>
        <p:spPr bwMode="auto">
          <a:xfrm>
            <a:off x="1371600" y="3276600"/>
            <a:ext cx="7086600"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In this case it can be shown that at the interface the blocked force is just double the force due to the incident wave only </a:t>
            </a:r>
            <a:r>
              <a:rPr lang="en-US" altLang="en-US" u="sng"/>
              <a:t>as if the transducer were absent, </a:t>
            </a:r>
            <a:r>
              <a:rPr lang="en-US" altLang="en-US"/>
              <a:t>i.e</a:t>
            </a:r>
          </a:p>
        </p:txBody>
      </p:sp>
      <p:sp>
        <p:nvSpPr>
          <p:cNvPr id="50217" name="Rectangle 41">
            <a:extLst>
              <a:ext uri="{FF2B5EF4-FFF2-40B4-BE49-F238E27FC236}">
                <a16:creationId xmlns:a16="http://schemas.microsoft.com/office/drawing/2014/main" id="{A428636B-7013-4E28-AEDA-C03379A0A459}"/>
              </a:ext>
            </a:extLst>
          </p:cNvPr>
          <p:cNvSpPr>
            <a:spLocks noChangeArrowheads="1"/>
          </p:cNvSpPr>
          <p:nvPr/>
        </p:nvSpPr>
        <p:spPr bwMode="auto">
          <a:xfrm>
            <a:off x="0" y="3300413"/>
            <a:ext cx="9144000" cy="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50216" name="Object 40">
            <a:extLst>
              <a:ext uri="{FF2B5EF4-FFF2-40B4-BE49-F238E27FC236}">
                <a16:creationId xmlns:a16="http://schemas.microsoft.com/office/drawing/2014/main" id="{5C3DA432-5E62-4994-A4A1-B100E6B53277}"/>
              </a:ext>
            </a:extLst>
          </p:cNvPr>
          <p:cNvGraphicFramePr>
            <a:graphicFrameLocks noChangeAspect="1"/>
          </p:cNvGraphicFramePr>
          <p:nvPr/>
        </p:nvGraphicFramePr>
        <p:xfrm>
          <a:off x="2590800" y="4648200"/>
          <a:ext cx="1981200" cy="450850"/>
        </p:xfrm>
        <a:graphic>
          <a:graphicData uri="http://schemas.openxmlformats.org/presentationml/2006/ole">
            <mc:AlternateContent xmlns:mc="http://schemas.openxmlformats.org/markup-compatibility/2006">
              <mc:Choice xmlns:v="urn:schemas-microsoft-com:vml" Requires="v">
                <p:oleObj spid="_x0000_s3080" name="Equation" r:id="rId8" imgW="1129810" imgH="253890" progId="Equation.DSMT4">
                  <p:embed/>
                </p:oleObj>
              </mc:Choice>
              <mc:Fallback>
                <p:oleObj name="Equation" r:id="rId8" imgW="1129810" imgH="253890" progId="Equation.DSMT4">
                  <p:embed/>
                  <p:pic>
                    <p:nvPicPr>
                      <p:cNvPr id="0" name="Object 4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90800" y="4648200"/>
                        <a:ext cx="1981200" cy="450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0220" name="Rectangle 44">
            <a:extLst>
              <a:ext uri="{FF2B5EF4-FFF2-40B4-BE49-F238E27FC236}">
                <a16:creationId xmlns:a16="http://schemas.microsoft.com/office/drawing/2014/main" id="{6EE49837-5095-451C-AC14-CA3DCAEC73AA}"/>
              </a:ext>
            </a:extLst>
          </p:cNvPr>
          <p:cNvSpPr>
            <a:spLocks noChangeArrowheads="1"/>
          </p:cNvSpPr>
          <p:nvPr/>
        </p:nvSpPr>
        <p:spPr bwMode="auto">
          <a:xfrm>
            <a:off x="0" y="3238500"/>
            <a:ext cx="9144000" cy="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50219" name="Object 43">
            <a:extLst>
              <a:ext uri="{FF2B5EF4-FFF2-40B4-BE49-F238E27FC236}">
                <a16:creationId xmlns:a16="http://schemas.microsoft.com/office/drawing/2014/main" id="{01789B4B-F085-469C-B1C2-5D5B754AE435}"/>
              </a:ext>
            </a:extLst>
          </p:cNvPr>
          <p:cNvGraphicFramePr>
            <a:graphicFrameLocks noChangeAspect="1"/>
          </p:cNvGraphicFramePr>
          <p:nvPr/>
        </p:nvGraphicFramePr>
        <p:xfrm>
          <a:off x="5867400" y="4572000"/>
          <a:ext cx="1381125" cy="569913"/>
        </p:xfrm>
        <a:graphic>
          <a:graphicData uri="http://schemas.openxmlformats.org/presentationml/2006/ole">
            <mc:AlternateContent xmlns:mc="http://schemas.openxmlformats.org/markup-compatibility/2006">
              <mc:Choice xmlns:v="urn:schemas-microsoft-com:vml" Requires="v">
                <p:oleObj spid="_x0000_s3081" name="Equation" r:id="rId10" imgW="927100" imgH="381000" progId="Equation.DSMT4">
                  <p:embed/>
                </p:oleObj>
              </mc:Choice>
              <mc:Fallback>
                <p:oleObj name="Equation" r:id="rId10" imgW="927100" imgH="381000" progId="Equation.DSMT4">
                  <p:embed/>
                  <p:pic>
                    <p:nvPicPr>
                      <p:cNvPr id="0" name="Object 4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867400" y="4572000"/>
                        <a:ext cx="1381125" cy="5699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0221" name="Rectangle 45">
            <a:extLst>
              <a:ext uri="{FF2B5EF4-FFF2-40B4-BE49-F238E27FC236}">
                <a16:creationId xmlns:a16="http://schemas.microsoft.com/office/drawing/2014/main" id="{0864DDEF-A877-4B5D-9E16-57EFFF2AC97F}"/>
              </a:ext>
            </a:extLst>
          </p:cNvPr>
          <p:cNvSpPr>
            <a:spLocks noChangeArrowheads="1"/>
          </p:cNvSpPr>
          <p:nvPr/>
        </p:nvSpPr>
        <p:spPr bwMode="auto">
          <a:xfrm>
            <a:off x="4495800" y="5334000"/>
            <a:ext cx="1066800" cy="762000"/>
          </a:xfrm>
          <a:prstGeom prst="rect">
            <a:avLst/>
          </a:prstGeom>
          <a:solidFill>
            <a:schemeClr val="bg1"/>
          </a:solidFill>
          <a:ln w="9525">
            <a:solidFill>
              <a:schemeClr val="tx1"/>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50222" name="Group 46">
            <a:extLst>
              <a:ext uri="{FF2B5EF4-FFF2-40B4-BE49-F238E27FC236}">
                <a16:creationId xmlns:a16="http://schemas.microsoft.com/office/drawing/2014/main" id="{4FF9F084-345C-4682-8C93-FB2E6B129B5D}"/>
              </a:ext>
            </a:extLst>
          </p:cNvPr>
          <p:cNvGrpSpPr>
            <a:grpSpLocks/>
          </p:cNvGrpSpPr>
          <p:nvPr/>
        </p:nvGrpSpPr>
        <p:grpSpPr bwMode="auto">
          <a:xfrm>
            <a:off x="3429000" y="5605463"/>
            <a:ext cx="741363" cy="1252537"/>
            <a:chOff x="2321" y="1654"/>
            <a:chExt cx="467" cy="789"/>
          </a:xfrm>
        </p:grpSpPr>
        <p:sp>
          <p:nvSpPr>
            <p:cNvPr id="50223" name="Rectangle 47">
              <a:extLst>
                <a:ext uri="{FF2B5EF4-FFF2-40B4-BE49-F238E27FC236}">
                  <a16:creationId xmlns:a16="http://schemas.microsoft.com/office/drawing/2014/main" id="{28A3C4D1-9C94-4A98-B85A-3AC533D7737B}"/>
                </a:ext>
              </a:extLst>
            </p:cNvPr>
            <p:cNvSpPr>
              <a:spLocks noChangeArrowheads="1"/>
            </p:cNvSpPr>
            <p:nvPr/>
          </p:nvSpPr>
          <p:spPr bwMode="auto">
            <a:xfrm rot="2818496">
              <a:off x="2218" y="1798"/>
              <a:ext cx="576" cy="28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224" name="Oval 48">
              <a:extLst>
                <a:ext uri="{FF2B5EF4-FFF2-40B4-BE49-F238E27FC236}">
                  <a16:creationId xmlns:a16="http://schemas.microsoft.com/office/drawing/2014/main" id="{29465049-76FB-49B3-9D50-F2467D2CC9BE}"/>
                </a:ext>
              </a:extLst>
            </p:cNvPr>
            <p:cNvSpPr>
              <a:spLocks noChangeArrowheads="1"/>
            </p:cNvSpPr>
            <p:nvPr/>
          </p:nvSpPr>
          <p:spPr bwMode="auto">
            <a:xfrm rot="-4285899">
              <a:off x="2340" y="1797"/>
              <a:ext cx="432" cy="432"/>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225" name="Rectangle 49">
              <a:extLst>
                <a:ext uri="{FF2B5EF4-FFF2-40B4-BE49-F238E27FC236}">
                  <a16:creationId xmlns:a16="http://schemas.microsoft.com/office/drawing/2014/main" id="{7A5CDA1D-49B9-44ED-89DD-0102EA088208}"/>
                </a:ext>
              </a:extLst>
            </p:cNvPr>
            <p:cNvSpPr>
              <a:spLocks noChangeArrowheads="1"/>
            </p:cNvSpPr>
            <p:nvPr/>
          </p:nvSpPr>
          <p:spPr bwMode="auto">
            <a:xfrm rot="-2054681">
              <a:off x="2321" y="1675"/>
              <a:ext cx="288" cy="76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226" name="Line 50">
              <a:extLst>
                <a:ext uri="{FF2B5EF4-FFF2-40B4-BE49-F238E27FC236}">
                  <a16:creationId xmlns:a16="http://schemas.microsoft.com/office/drawing/2014/main" id="{6BA37A73-C7D1-4C0B-88C4-E208B9015B2E}"/>
                </a:ext>
              </a:extLst>
            </p:cNvPr>
            <p:cNvSpPr>
              <a:spLocks noChangeShapeType="1"/>
            </p:cNvSpPr>
            <p:nvPr/>
          </p:nvSpPr>
          <p:spPr bwMode="auto">
            <a:xfrm rot="-4285899">
              <a:off x="2604" y="1798"/>
              <a:ext cx="212" cy="15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0227" name="Text Box 51">
            <a:extLst>
              <a:ext uri="{FF2B5EF4-FFF2-40B4-BE49-F238E27FC236}">
                <a16:creationId xmlns:a16="http://schemas.microsoft.com/office/drawing/2014/main" id="{D93E8E48-8799-46F4-BFA2-86AD9E2BA61B}"/>
              </a:ext>
            </a:extLst>
          </p:cNvPr>
          <p:cNvSpPr txBox="1">
            <a:spLocks noChangeArrowheads="1"/>
          </p:cNvSpPr>
          <p:nvPr/>
        </p:nvSpPr>
        <p:spPr bwMode="auto">
          <a:xfrm>
            <a:off x="3200400" y="5986463"/>
            <a:ext cx="5857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a:t>
            </a:r>
            <a:r>
              <a:rPr lang="en-US" altLang="en-US" baseline="-25000"/>
              <a:t>inc</a:t>
            </a:r>
            <a:endParaRPr lang="en-US" altLang="en-US"/>
          </a:p>
        </p:txBody>
      </p:sp>
      <p:sp>
        <p:nvSpPr>
          <p:cNvPr id="50229" name="Line 53">
            <a:extLst>
              <a:ext uri="{FF2B5EF4-FFF2-40B4-BE49-F238E27FC236}">
                <a16:creationId xmlns:a16="http://schemas.microsoft.com/office/drawing/2014/main" id="{45F187D9-8670-4A37-A23B-D20E87798BBC}"/>
              </a:ext>
            </a:extLst>
          </p:cNvPr>
          <p:cNvSpPr>
            <a:spLocks noChangeShapeType="1"/>
          </p:cNvSpPr>
          <p:nvPr/>
        </p:nvSpPr>
        <p:spPr bwMode="auto">
          <a:xfrm flipH="1" flipV="1">
            <a:off x="4495800" y="5638800"/>
            <a:ext cx="68580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230" name="Text Box 54">
            <a:extLst>
              <a:ext uri="{FF2B5EF4-FFF2-40B4-BE49-F238E27FC236}">
                <a16:creationId xmlns:a16="http://schemas.microsoft.com/office/drawing/2014/main" id="{85FC29C4-8A62-4610-83D4-FDB8A0858C08}"/>
              </a:ext>
            </a:extLst>
          </p:cNvPr>
          <p:cNvSpPr txBox="1">
            <a:spLocks noChangeArrowheads="1"/>
          </p:cNvSpPr>
          <p:nvPr/>
        </p:nvSpPr>
        <p:spPr bwMode="auto">
          <a:xfrm>
            <a:off x="5257800" y="6172200"/>
            <a:ext cx="311150"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800"/>
              <a:t>S</a:t>
            </a:r>
          </a:p>
        </p:txBody>
      </p:sp>
      <p:sp>
        <p:nvSpPr>
          <p:cNvPr id="50231" name="Text Box 55">
            <a:extLst>
              <a:ext uri="{FF2B5EF4-FFF2-40B4-BE49-F238E27FC236}">
                <a16:creationId xmlns:a16="http://schemas.microsoft.com/office/drawing/2014/main" id="{546BE655-8709-4DBB-B89D-E086599B020F}"/>
              </a:ext>
            </a:extLst>
          </p:cNvPr>
          <p:cNvSpPr txBox="1">
            <a:spLocks noChangeArrowheads="1"/>
          </p:cNvSpPr>
          <p:nvPr/>
        </p:nvSpPr>
        <p:spPr bwMode="auto">
          <a:xfrm>
            <a:off x="4860925" y="4537075"/>
            <a:ext cx="9286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where</a:t>
            </a:r>
          </a:p>
        </p:txBody>
      </p:sp>
      <p:sp>
        <p:nvSpPr>
          <p:cNvPr id="50232" name="Line 56">
            <a:extLst>
              <a:ext uri="{FF2B5EF4-FFF2-40B4-BE49-F238E27FC236}">
                <a16:creationId xmlns:a16="http://schemas.microsoft.com/office/drawing/2014/main" id="{1BDD1618-4179-4642-BD0C-5A37CF39D20A}"/>
              </a:ext>
            </a:extLst>
          </p:cNvPr>
          <p:cNvSpPr>
            <a:spLocks noChangeShapeType="1"/>
          </p:cNvSpPr>
          <p:nvPr/>
        </p:nvSpPr>
        <p:spPr bwMode="auto">
          <a:xfrm>
            <a:off x="1981200" y="762000"/>
            <a:ext cx="51054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a:extLst>
              <a:ext uri="{FF2B5EF4-FFF2-40B4-BE49-F238E27FC236}">
                <a16:creationId xmlns:a16="http://schemas.microsoft.com/office/drawing/2014/main" id="{8802F770-0FE0-471E-AFF0-7C585D0A29B4}"/>
              </a:ext>
            </a:extLst>
          </p:cNvPr>
          <p:cNvSpPr txBox="1">
            <a:spLocks noChangeArrowheads="1"/>
          </p:cNvSpPr>
          <p:nvPr/>
        </p:nvSpPr>
        <p:spPr bwMode="auto">
          <a:xfrm>
            <a:off x="2590800" y="228600"/>
            <a:ext cx="42084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The Blocked Force on Reception</a:t>
            </a:r>
            <a:endParaRPr lang="en-US" altLang="en-US"/>
          </a:p>
        </p:txBody>
      </p:sp>
      <p:sp>
        <p:nvSpPr>
          <p:cNvPr id="23555" name="Line 3">
            <a:extLst>
              <a:ext uri="{FF2B5EF4-FFF2-40B4-BE49-F238E27FC236}">
                <a16:creationId xmlns:a16="http://schemas.microsoft.com/office/drawing/2014/main" id="{2923D773-288C-4953-8986-CE8BBCB5D4CD}"/>
              </a:ext>
            </a:extLst>
          </p:cNvPr>
          <p:cNvSpPr>
            <a:spLocks noChangeShapeType="1"/>
          </p:cNvSpPr>
          <p:nvPr/>
        </p:nvSpPr>
        <p:spPr bwMode="auto">
          <a:xfrm>
            <a:off x="1828800" y="762000"/>
            <a:ext cx="51054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56" name="Line 4">
            <a:extLst>
              <a:ext uri="{FF2B5EF4-FFF2-40B4-BE49-F238E27FC236}">
                <a16:creationId xmlns:a16="http://schemas.microsoft.com/office/drawing/2014/main" id="{C04FF0B8-952D-47DF-87EE-1E507AA9C833}"/>
              </a:ext>
            </a:extLst>
          </p:cNvPr>
          <p:cNvSpPr>
            <a:spLocks noChangeShapeType="1"/>
          </p:cNvSpPr>
          <p:nvPr/>
        </p:nvSpPr>
        <p:spPr bwMode="auto">
          <a:xfrm>
            <a:off x="5486400" y="1676400"/>
            <a:ext cx="0" cy="16764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57" name="Line 5">
            <a:extLst>
              <a:ext uri="{FF2B5EF4-FFF2-40B4-BE49-F238E27FC236}">
                <a16:creationId xmlns:a16="http://schemas.microsoft.com/office/drawing/2014/main" id="{8D54B2F9-FE11-4160-A1C6-27410B344C23}"/>
              </a:ext>
            </a:extLst>
          </p:cNvPr>
          <p:cNvSpPr>
            <a:spLocks noChangeShapeType="1"/>
          </p:cNvSpPr>
          <p:nvPr/>
        </p:nvSpPr>
        <p:spPr bwMode="auto">
          <a:xfrm>
            <a:off x="1981200" y="1828800"/>
            <a:ext cx="0" cy="1295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58" name="Line 6">
            <a:extLst>
              <a:ext uri="{FF2B5EF4-FFF2-40B4-BE49-F238E27FC236}">
                <a16:creationId xmlns:a16="http://schemas.microsoft.com/office/drawing/2014/main" id="{6E4F931A-7366-4243-A686-057D1CC7F662}"/>
              </a:ext>
            </a:extLst>
          </p:cNvPr>
          <p:cNvSpPr>
            <a:spLocks noChangeShapeType="1"/>
          </p:cNvSpPr>
          <p:nvPr/>
        </p:nvSpPr>
        <p:spPr bwMode="auto">
          <a:xfrm>
            <a:off x="1676400" y="2438400"/>
            <a:ext cx="838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59" name="Line 7">
            <a:extLst>
              <a:ext uri="{FF2B5EF4-FFF2-40B4-BE49-F238E27FC236}">
                <a16:creationId xmlns:a16="http://schemas.microsoft.com/office/drawing/2014/main" id="{85DAA891-C7A1-45F3-BAAC-C0E2D902B6FF}"/>
              </a:ext>
            </a:extLst>
          </p:cNvPr>
          <p:cNvSpPr>
            <a:spLocks noChangeShapeType="1"/>
          </p:cNvSpPr>
          <p:nvPr/>
        </p:nvSpPr>
        <p:spPr bwMode="auto">
          <a:xfrm flipH="1">
            <a:off x="4343400" y="1905000"/>
            <a:ext cx="0" cy="1295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60" name="Line 8">
            <a:extLst>
              <a:ext uri="{FF2B5EF4-FFF2-40B4-BE49-F238E27FC236}">
                <a16:creationId xmlns:a16="http://schemas.microsoft.com/office/drawing/2014/main" id="{00E01BEE-7BB0-42CD-B29C-76280280170D}"/>
              </a:ext>
            </a:extLst>
          </p:cNvPr>
          <p:cNvSpPr>
            <a:spLocks noChangeShapeType="1"/>
          </p:cNvSpPr>
          <p:nvPr/>
        </p:nvSpPr>
        <p:spPr bwMode="auto">
          <a:xfrm flipH="1">
            <a:off x="3810000" y="2438400"/>
            <a:ext cx="838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23561" name="Object 9">
            <a:extLst>
              <a:ext uri="{FF2B5EF4-FFF2-40B4-BE49-F238E27FC236}">
                <a16:creationId xmlns:a16="http://schemas.microsoft.com/office/drawing/2014/main" id="{8459FEFF-7B1B-4560-9ACF-994A766A369C}"/>
              </a:ext>
            </a:extLst>
          </p:cNvPr>
          <p:cNvGraphicFramePr>
            <a:graphicFrameLocks noChangeAspect="1"/>
          </p:cNvGraphicFramePr>
          <p:nvPr/>
        </p:nvGraphicFramePr>
        <p:xfrm>
          <a:off x="304800" y="3200400"/>
          <a:ext cx="3249613" cy="585788"/>
        </p:xfrm>
        <a:graphic>
          <a:graphicData uri="http://schemas.openxmlformats.org/presentationml/2006/ole">
            <mc:AlternateContent xmlns:mc="http://schemas.openxmlformats.org/markup-compatibility/2006">
              <mc:Choice xmlns:v="urn:schemas-microsoft-com:vml" Requires="v">
                <p:oleObj spid="_x0000_s4105" name="Equation" r:id="rId4" imgW="1409400" imgH="253800" progId="Equation.DSMT4">
                  <p:embed/>
                </p:oleObj>
              </mc:Choice>
              <mc:Fallback>
                <p:oleObj name="Equation" r:id="rId4" imgW="1409400" imgH="253800" progId="Equation.DSMT4">
                  <p:embed/>
                  <p:pic>
                    <p:nvPicPr>
                      <p:cNvPr id="0"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 y="3200400"/>
                        <a:ext cx="3249613" cy="585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3562" name="Object 10">
            <a:extLst>
              <a:ext uri="{FF2B5EF4-FFF2-40B4-BE49-F238E27FC236}">
                <a16:creationId xmlns:a16="http://schemas.microsoft.com/office/drawing/2014/main" id="{AA53F7FA-C7F8-4F18-9678-09D94E83A083}"/>
              </a:ext>
            </a:extLst>
          </p:cNvPr>
          <p:cNvGraphicFramePr>
            <a:graphicFrameLocks noChangeAspect="1"/>
          </p:cNvGraphicFramePr>
          <p:nvPr/>
        </p:nvGraphicFramePr>
        <p:xfrm>
          <a:off x="3657600" y="3352800"/>
          <a:ext cx="3429000" cy="557213"/>
        </p:xfrm>
        <a:graphic>
          <a:graphicData uri="http://schemas.openxmlformats.org/presentationml/2006/ole">
            <mc:AlternateContent xmlns:mc="http://schemas.openxmlformats.org/markup-compatibility/2006">
              <mc:Choice xmlns:v="urn:schemas-microsoft-com:vml" Requires="v">
                <p:oleObj spid="_x0000_s4106" name="Equation" r:id="rId6" imgW="1562040" imgH="253800" progId="Equation.DSMT4">
                  <p:embed/>
                </p:oleObj>
              </mc:Choice>
              <mc:Fallback>
                <p:oleObj name="Equation" r:id="rId6" imgW="1562040" imgH="253800" progId="Equation.DSMT4">
                  <p:embed/>
                  <p:pic>
                    <p:nvPicPr>
                      <p:cNvPr id="0" name="Object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57600" y="3352800"/>
                        <a:ext cx="3429000" cy="557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3563" name="Rectangle 11">
            <a:extLst>
              <a:ext uri="{FF2B5EF4-FFF2-40B4-BE49-F238E27FC236}">
                <a16:creationId xmlns:a16="http://schemas.microsoft.com/office/drawing/2014/main" id="{B348D0F7-A594-4583-A2F7-B27823486E1F}"/>
              </a:ext>
            </a:extLst>
          </p:cNvPr>
          <p:cNvSpPr>
            <a:spLocks noChangeArrowheads="1"/>
          </p:cNvSpPr>
          <p:nvPr/>
        </p:nvSpPr>
        <p:spPr bwMode="auto">
          <a:xfrm>
            <a:off x="5510213" y="1689100"/>
            <a:ext cx="457200" cy="1676400"/>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64" name="Line 12">
            <a:extLst>
              <a:ext uri="{FF2B5EF4-FFF2-40B4-BE49-F238E27FC236}">
                <a16:creationId xmlns:a16="http://schemas.microsoft.com/office/drawing/2014/main" id="{282FDBC5-D48A-4CDB-89A1-B77A7C78E19C}"/>
              </a:ext>
            </a:extLst>
          </p:cNvPr>
          <p:cNvSpPr>
            <a:spLocks noChangeShapeType="1"/>
          </p:cNvSpPr>
          <p:nvPr/>
        </p:nvSpPr>
        <p:spPr bwMode="auto">
          <a:xfrm flipH="1">
            <a:off x="5486400" y="1981200"/>
            <a:ext cx="9144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23566" name="Object 14">
            <a:extLst>
              <a:ext uri="{FF2B5EF4-FFF2-40B4-BE49-F238E27FC236}">
                <a16:creationId xmlns:a16="http://schemas.microsoft.com/office/drawing/2014/main" id="{7FF40C93-0E7C-406B-8F2C-95A285DD7002}"/>
              </a:ext>
            </a:extLst>
          </p:cNvPr>
          <p:cNvGraphicFramePr>
            <a:graphicFrameLocks noChangeAspect="1"/>
          </p:cNvGraphicFramePr>
          <p:nvPr/>
        </p:nvGraphicFramePr>
        <p:xfrm>
          <a:off x="6477000" y="1676400"/>
          <a:ext cx="914400" cy="530225"/>
        </p:xfrm>
        <a:graphic>
          <a:graphicData uri="http://schemas.openxmlformats.org/presentationml/2006/ole">
            <mc:AlternateContent xmlns:mc="http://schemas.openxmlformats.org/markup-compatibility/2006">
              <mc:Choice xmlns:v="urn:schemas-microsoft-com:vml" Requires="v">
                <p:oleObj spid="_x0000_s4107" name="Equation" r:id="rId8" imgW="393480" imgH="228600" progId="Equation.DSMT4">
                  <p:embed/>
                </p:oleObj>
              </mc:Choice>
              <mc:Fallback>
                <p:oleObj name="Equation" r:id="rId8" imgW="393480" imgH="228600" progId="Equation.DSMT4">
                  <p:embed/>
                  <p:pic>
                    <p:nvPicPr>
                      <p:cNvPr id="0" name="Object 1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77000" y="1676400"/>
                        <a:ext cx="914400" cy="530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3567" name="Object 15">
            <a:extLst>
              <a:ext uri="{FF2B5EF4-FFF2-40B4-BE49-F238E27FC236}">
                <a16:creationId xmlns:a16="http://schemas.microsoft.com/office/drawing/2014/main" id="{E99D853C-4AC2-4A54-BC59-2B550E596707}"/>
              </a:ext>
            </a:extLst>
          </p:cNvPr>
          <p:cNvGraphicFramePr>
            <a:graphicFrameLocks noChangeAspect="1"/>
          </p:cNvGraphicFramePr>
          <p:nvPr/>
        </p:nvGraphicFramePr>
        <p:xfrm>
          <a:off x="3352800" y="3962400"/>
          <a:ext cx="1905000" cy="819150"/>
        </p:xfrm>
        <a:graphic>
          <a:graphicData uri="http://schemas.openxmlformats.org/presentationml/2006/ole">
            <mc:AlternateContent xmlns:mc="http://schemas.openxmlformats.org/markup-compatibility/2006">
              <mc:Choice xmlns:v="urn:schemas-microsoft-com:vml" Requires="v">
                <p:oleObj spid="_x0000_s4108" name="Equation" r:id="rId10" imgW="914400" imgH="393480" progId="Equation.DSMT4">
                  <p:embed/>
                </p:oleObj>
              </mc:Choice>
              <mc:Fallback>
                <p:oleObj name="Equation" r:id="rId10" imgW="914400" imgH="393480" progId="Equation.DSMT4">
                  <p:embed/>
                  <p:pic>
                    <p:nvPicPr>
                      <p:cNvPr id="0" name="Object 1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352800" y="3962400"/>
                        <a:ext cx="1905000" cy="819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3568" name="Text Box 16">
            <a:extLst>
              <a:ext uri="{FF2B5EF4-FFF2-40B4-BE49-F238E27FC236}">
                <a16:creationId xmlns:a16="http://schemas.microsoft.com/office/drawing/2014/main" id="{668030EB-DBE9-4671-A783-1C99690CBA49}"/>
              </a:ext>
            </a:extLst>
          </p:cNvPr>
          <p:cNvSpPr txBox="1">
            <a:spLocks noChangeArrowheads="1"/>
          </p:cNvSpPr>
          <p:nvPr/>
        </p:nvSpPr>
        <p:spPr bwMode="auto">
          <a:xfrm>
            <a:off x="533400" y="4724400"/>
            <a:ext cx="26304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from </a:t>
            </a:r>
            <a:r>
              <a:rPr lang="en-US" altLang="en-US" i="1"/>
              <a:t>v</a:t>
            </a:r>
            <a:r>
              <a:rPr lang="en-US" altLang="en-US" i="1" baseline="-25000"/>
              <a:t>x</a:t>
            </a:r>
            <a:r>
              <a:rPr lang="en-US" altLang="en-US"/>
              <a:t> = 0 at x = 0 </a:t>
            </a:r>
          </a:p>
        </p:txBody>
      </p:sp>
      <p:sp>
        <p:nvSpPr>
          <p:cNvPr id="23569" name="Line 17">
            <a:extLst>
              <a:ext uri="{FF2B5EF4-FFF2-40B4-BE49-F238E27FC236}">
                <a16:creationId xmlns:a16="http://schemas.microsoft.com/office/drawing/2014/main" id="{AB25448D-4981-4337-8378-E0563E686903}"/>
              </a:ext>
            </a:extLst>
          </p:cNvPr>
          <p:cNvSpPr>
            <a:spLocks noChangeShapeType="1"/>
          </p:cNvSpPr>
          <p:nvPr/>
        </p:nvSpPr>
        <p:spPr bwMode="auto">
          <a:xfrm>
            <a:off x="5486400" y="2438400"/>
            <a:ext cx="2209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70" name="Text Box 18">
            <a:extLst>
              <a:ext uri="{FF2B5EF4-FFF2-40B4-BE49-F238E27FC236}">
                <a16:creationId xmlns:a16="http://schemas.microsoft.com/office/drawing/2014/main" id="{019A393A-2DD1-4255-B196-EC73F7572C47}"/>
              </a:ext>
            </a:extLst>
          </p:cNvPr>
          <p:cNvSpPr txBox="1">
            <a:spLocks noChangeArrowheads="1"/>
          </p:cNvSpPr>
          <p:nvPr/>
        </p:nvSpPr>
        <p:spPr bwMode="auto">
          <a:xfrm>
            <a:off x="7299325" y="2479675"/>
            <a:ext cx="3365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x</a:t>
            </a:r>
          </a:p>
        </p:txBody>
      </p:sp>
      <p:graphicFrame>
        <p:nvGraphicFramePr>
          <p:cNvPr id="23571" name="Object 19">
            <a:extLst>
              <a:ext uri="{FF2B5EF4-FFF2-40B4-BE49-F238E27FC236}">
                <a16:creationId xmlns:a16="http://schemas.microsoft.com/office/drawing/2014/main" id="{4D9833DB-1746-4B4C-AB70-0AECEA9E2A80}"/>
              </a:ext>
            </a:extLst>
          </p:cNvPr>
          <p:cNvGraphicFramePr>
            <a:graphicFrameLocks noChangeAspect="1"/>
          </p:cNvGraphicFramePr>
          <p:nvPr/>
        </p:nvGraphicFramePr>
        <p:xfrm>
          <a:off x="3200400" y="4800600"/>
          <a:ext cx="1644650" cy="884238"/>
        </p:xfrm>
        <a:graphic>
          <a:graphicData uri="http://schemas.openxmlformats.org/presentationml/2006/ole">
            <mc:AlternateContent xmlns:mc="http://schemas.openxmlformats.org/markup-compatibility/2006">
              <mc:Choice xmlns:v="urn:schemas-microsoft-com:vml" Requires="v">
                <p:oleObj spid="_x0000_s4109" name="Equation" r:id="rId12" imgW="850680" imgH="457200" progId="Equation.DSMT4">
                  <p:embed/>
                </p:oleObj>
              </mc:Choice>
              <mc:Fallback>
                <p:oleObj name="Equation" r:id="rId12" imgW="850680" imgH="457200" progId="Equation.DSMT4">
                  <p:embed/>
                  <p:pic>
                    <p:nvPicPr>
                      <p:cNvPr id="0" name="Object 1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200400" y="4800600"/>
                        <a:ext cx="1644650" cy="8842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3573" name="Text Box 21">
            <a:extLst>
              <a:ext uri="{FF2B5EF4-FFF2-40B4-BE49-F238E27FC236}">
                <a16:creationId xmlns:a16="http://schemas.microsoft.com/office/drawing/2014/main" id="{895F27CC-C4B3-4FAC-BBEE-256F25CB8453}"/>
              </a:ext>
            </a:extLst>
          </p:cNvPr>
          <p:cNvSpPr txBox="1">
            <a:spLocks noChangeArrowheads="1"/>
          </p:cNvSpPr>
          <p:nvPr/>
        </p:nvSpPr>
        <p:spPr bwMode="auto">
          <a:xfrm>
            <a:off x="4267200" y="5181600"/>
            <a:ext cx="44069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(reflected pressure = inc. pressure)</a:t>
            </a:r>
          </a:p>
        </p:txBody>
      </p:sp>
      <p:sp>
        <p:nvSpPr>
          <p:cNvPr id="23574" name="Text Box 22">
            <a:extLst>
              <a:ext uri="{FF2B5EF4-FFF2-40B4-BE49-F238E27FC236}">
                <a16:creationId xmlns:a16="http://schemas.microsoft.com/office/drawing/2014/main" id="{84805713-2902-4029-9716-9A85042133CD}"/>
              </a:ext>
            </a:extLst>
          </p:cNvPr>
          <p:cNvSpPr txBox="1">
            <a:spLocks noChangeArrowheads="1"/>
          </p:cNvSpPr>
          <p:nvPr/>
        </p:nvSpPr>
        <p:spPr bwMode="auto">
          <a:xfrm>
            <a:off x="533400" y="4114800"/>
            <a:ext cx="26352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Equation of motion:</a:t>
            </a:r>
          </a:p>
        </p:txBody>
      </p:sp>
      <p:sp>
        <p:nvSpPr>
          <p:cNvPr id="23575" name="Text Box 23">
            <a:extLst>
              <a:ext uri="{FF2B5EF4-FFF2-40B4-BE49-F238E27FC236}">
                <a16:creationId xmlns:a16="http://schemas.microsoft.com/office/drawing/2014/main" id="{558762D0-CF1F-49AC-A4F9-409316C28302}"/>
              </a:ext>
            </a:extLst>
          </p:cNvPr>
          <p:cNvSpPr txBox="1">
            <a:spLocks noChangeArrowheads="1"/>
          </p:cNvSpPr>
          <p:nvPr/>
        </p:nvSpPr>
        <p:spPr bwMode="auto">
          <a:xfrm>
            <a:off x="2438400" y="5334000"/>
            <a:ext cx="4381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or</a:t>
            </a:r>
          </a:p>
        </p:txBody>
      </p:sp>
      <p:sp>
        <p:nvSpPr>
          <p:cNvPr id="23576" name="Text Box 24">
            <a:extLst>
              <a:ext uri="{FF2B5EF4-FFF2-40B4-BE49-F238E27FC236}">
                <a16:creationId xmlns:a16="http://schemas.microsoft.com/office/drawing/2014/main" id="{C9123F36-FBA0-4C62-A19B-5DBFEFA8FA71}"/>
              </a:ext>
            </a:extLst>
          </p:cNvPr>
          <p:cNvSpPr txBox="1">
            <a:spLocks noChangeArrowheads="1"/>
          </p:cNvSpPr>
          <p:nvPr/>
        </p:nvSpPr>
        <p:spPr bwMode="auto">
          <a:xfrm>
            <a:off x="762000" y="6019800"/>
            <a:ext cx="25130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Thus, also at x = 0 </a:t>
            </a:r>
          </a:p>
        </p:txBody>
      </p:sp>
      <p:graphicFrame>
        <p:nvGraphicFramePr>
          <p:cNvPr id="23577" name="Object 25">
            <a:extLst>
              <a:ext uri="{FF2B5EF4-FFF2-40B4-BE49-F238E27FC236}">
                <a16:creationId xmlns:a16="http://schemas.microsoft.com/office/drawing/2014/main" id="{4199EE4B-FA99-498B-BE36-390D552AAB3B}"/>
              </a:ext>
            </a:extLst>
          </p:cNvPr>
          <p:cNvGraphicFramePr>
            <a:graphicFrameLocks noChangeAspect="1"/>
          </p:cNvGraphicFramePr>
          <p:nvPr/>
        </p:nvGraphicFramePr>
        <p:xfrm>
          <a:off x="3581400" y="6019800"/>
          <a:ext cx="4191000" cy="482600"/>
        </p:xfrm>
        <a:graphic>
          <a:graphicData uri="http://schemas.openxmlformats.org/presentationml/2006/ole">
            <mc:AlternateContent xmlns:mc="http://schemas.openxmlformats.org/markup-compatibility/2006">
              <mc:Choice xmlns:v="urn:schemas-microsoft-com:vml" Requires="v">
                <p:oleObj spid="_x0000_s4110" name="Equation" r:id="rId14" imgW="2095200" imgH="241200" progId="Equation.DSMT4">
                  <p:embed/>
                </p:oleObj>
              </mc:Choice>
              <mc:Fallback>
                <p:oleObj name="Equation" r:id="rId14" imgW="2095200" imgH="241200" progId="Equation.DSMT4">
                  <p:embed/>
                  <p:pic>
                    <p:nvPicPr>
                      <p:cNvPr id="0" name="Object 2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581400" y="6019800"/>
                        <a:ext cx="4191000" cy="48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3578" name="Object 26">
            <a:extLst>
              <a:ext uri="{FF2B5EF4-FFF2-40B4-BE49-F238E27FC236}">
                <a16:creationId xmlns:a16="http://schemas.microsoft.com/office/drawing/2014/main" id="{D7FD4D61-4C2F-438A-935D-B44C6FFB9063}"/>
              </a:ext>
            </a:extLst>
          </p:cNvPr>
          <p:cNvGraphicFramePr>
            <a:graphicFrameLocks noChangeAspect="1"/>
          </p:cNvGraphicFramePr>
          <p:nvPr/>
        </p:nvGraphicFramePr>
        <p:xfrm>
          <a:off x="5943600" y="4114800"/>
          <a:ext cx="1905000" cy="509588"/>
        </p:xfrm>
        <a:graphic>
          <a:graphicData uri="http://schemas.openxmlformats.org/presentationml/2006/ole">
            <mc:AlternateContent xmlns:mc="http://schemas.openxmlformats.org/markup-compatibility/2006">
              <mc:Choice xmlns:v="urn:schemas-microsoft-com:vml" Requires="v">
                <p:oleObj spid="_x0000_s4111" name="Equation" r:id="rId16" imgW="901440" imgH="241200" progId="Equation.DSMT4">
                  <p:embed/>
                </p:oleObj>
              </mc:Choice>
              <mc:Fallback>
                <p:oleObj name="Equation" r:id="rId16" imgW="901440" imgH="241200" progId="Equation.DSMT4">
                  <p:embed/>
                  <p:pic>
                    <p:nvPicPr>
                      <p:cNvPr id="0" name="Object 26"/>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943600" y="4114800"/>
                        <a:ext cx="1905000" cy="509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3579" name="Text Box 27">
            <a:extLst>
              <a:ext uri="{FF2B5EF4-FFF2-40B4-BE49-F238E27FC236}">
                <a16:creationId xmlns:a16="http://schemas.microsoft.com/office/drawing/2014/main" id="{70954128-8D03-4527-B68C-DBD8DFF174AD}"/>
              </a:ext>
            </a:extLst>
          </p:cNvPr>
          <p:cNvSpPr txBox="1">
            <a:spLocks noChangeArrowheads="1"/>
          </p:cNvSpPr>
          <p:nvPr/>
        </p:nvSpPr>
        <p:spPr bwMode="auto">
          <a:xfrm>
            <a:off x="1508125" y="803275"/>
            <a:ext cx="43449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proof for normally incident waves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Text Box 4">
            <a:extLst>
              <a:ext uri="{FF2B5EF4-FFF2-40B4-BE49-F238E27FC236}">
                <a16:creationId xmlns:a16="http://schemas.microsoft.com/office/drawing/2014/main" id="{F9D4E7A8-18CF-49E2-8E7F-D4C49824AFE9}"/>
              </a:ext>
            </a:extLst>
          </p:cNvPr>
          <p:cNvSpPr txBox="1">
            <a:spLocks noChangeArrowheads="1"/>
          </p:cNvSpPr>
          <p:nvPr/>
        </p:nvSpPr>
        <p:spPr bwMode="auto">
          <a:xfrm>
            <a:off x="2422525" y="212725"/>
            <a:ext cx="42084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Acoustic/elastic processes model</a:t>
            </a:r>
            <a:endParaRPr lang="en-US" altLang="en-US"/>
          </a:p>
        </p:txBody>
      </p:sp>
      <p:sp>
        <p:nvSpPr>
          <p:cNvPr id="55301" name="Line 5">
            <a:extLst>
              <a:ext uri="{FF2B5EF4-FFF2-40B4-BE49-F238E27FC236}">
                <a16:creationId xmlns:a16="http://schemas.microsoft.com/office/drawing/2014/main" id="{92C764E7-B781-45F4-8D6A-CCF56F7DD975}"/>
              </a:ext>
            </a:extLst>
          </p:cNvPr>
          <p:cNvSpPr>
            <a:spLocks noChangeShapeType="1"/>
          </p:cNvSpPr>
          <p:nvPr/>
        </p:nvSpPr>
        <p:spPr bwMode="auto">
          <a:xfrm>
            <a:off x="1676400" y="762000"/>
            <a:ext cx="58674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02" name="Text Box 6">
            <a:extLst>
              <a:ext uri="{FF2B5EF4-FFF2-40B4-BE49-F238E27FC236}">
                <a16:creationId xmlns:a16="http://schemas.microsoft.com/office/drawing/2014/main" id="{BDD6FB37-0624-4F35-9F35-A05FD5F4117A}"/>
              </a:ext>
            </a:extLst>
          </p:cNvPr>
          <p:cNvSpPr txBox="1">
            <a:spLocks noChangeArrowheads="1"/>
          </p:cNvSpPr>
          <p:nvPr/>
        </p:nvSpPr>
        <p:spPr bwMode="auto">
          <a:xfrm>
            <a:off x="1127125" y="1184275"/>
            <a:ext cx="6751638"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For a number of calibration setups the acoustic/elastic</a:t>
            </a:r>
          </a:p>
          <a:p>
            <a:r>
              <a:rPr lang="en-US" altLang="en-US"/>
              <a:t>transfer function can be obtained explicitly:</a:t>
            </a:r>
          </a:p>
        </p:txBody>
      </p:sp>
      <p:grpSp>
        <p:nvGrpSpPr>
          <p:cNvPr id="55303" name="Group 7">
            <a:extLst>
              <a:ext uri="{FF2B5EF4-FFF2-40B4-BE49-F238E27FC236}">
                <a16:creationId xmlns:a16="http://schemas.microsoft.com/office/drawing/2014/main" id="{F7A628D7-80A5-4FE1-9028-FAD98559719A}"/>
              </a:ext>
            </a:extLst>
          </p:cNvPr>
          <p:cNvGrpSpPr>
            <a:grpSpLocks/>
          </p:cNvGrpSpPr>
          <p:nvPr/>
        </p:nvGrpSpPr>
        <p:grpSpPr bwMode="auto">
          <a:xfrm>
            <a:off x="838200" y="2133600"/>
            <a:ext cx="1801813" cy="409575"/>
            <a:chOff x="2495" y="1344"/>
            <a:chExt cx="1135" cy="258"/>
          </a:xfrm>
        </p:grpSpPr>
        <p:sp>
          <p:nvSpPr>
            <p:cNvPr id="55304" name="Oval 8">
              <a:extLst>
                <a:ext uri="{FF2B5EF4-FFF2-40B4-BE49-F238E27FC236}">
                  <a16:creationId xmlns:a16="http://schemas.microsoft.com/office/drawing/2014/main" id="{8BAD7505-E37A-4ABE-9C1D-F87E8455BAD6}"/>
                </a:ext>
              </a:extLst>
            </p:cNvPr>
            <p:cNvSpPr>
              <a:spLocks noChangeArrowheads="1"/>
            </p:cNvSpPr>
            <p:nvPr/>
          </p:nvSpPr>
          <p:spPr bwMode="auto">
            <a:xfrm>
              <a:off x="2591"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05" name="Oval 9">
              <a:extLst>
                <a:ext uri="{FF2B5EF4-FFF2-40B4-BE49-F238E27FC236}">
                  <a16:creationId xmlns:a16="http://schemas.microsoft.com/office/drawing/2014/main" id="{73F65D70-7841-435E-9242-84126B0C9655}"/>
                </a:ext>
              </a:extLst>
            </p:cNvPr>
            <p:cNvSpPr>
              <a:spLocks noChangeArrowheads="1"/>
            </p:cNvSpPr>
            <p:nvPr/>
          </p:nvSpPr>
          <p:spPr bwMode="auto">
            <a:xfrm>
              <a:off x="2735"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06" name="Oval 10">
              <a:extLst>
                <a:ext uri="{FF2B5EF4-FFF2-40B4-BE49-F238E27FC236}">
                  <a16:creationId xmlns:a16="http://schemas.microsoft.com/office/drawing/2014/main" id="{5B2ACE92-DBEE-414F-A6E4-B96B3E5D9009}"/>
                </a:ext>
              </a:extLst>
            </p:cNvPr>
            <p:cNvSpPr>
              <a:spLocks noChangeArrowheads="1"/>
            </p:cNvSpPr>
            <p:nvPr/>
          </p:nvSpPr>
          <p:spPr bwMode="auto">
            <a:xfrm>
              <a:off x="2879"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07" name="Oval 11">
              <a:extLst>
                <a:ext uri="{FF2B5EF4-FFF2-40B4-BE49-F238E27FC236}">
                  <a16:creationId xmlns:a16="http://schemas.microsoft.com/office/drawing/2014/main" id="{476D84EF-DED8-4E66-A0D1-0A6B6F77BF17}"/>
                </a:ext>
              </a:extLst>
            </p:cNvPr>
            <p:cNvSpPr>
              <a:spLocks noChangeArrowheads="1"/>
            </p:cNvSpPr>
            <p:nvPr/>
          </p:nvSpPr>
          <p:spPr bwMode="auto">
            <a:xfrm>
              <a:off x="3023"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08" name="Oval 12">
              <a:extLst>
                <a:ext uri="{FF2B5EF4-FFF2-40B4-BE49-F238E27FC236}">
                  <a16:creationId xmlns:a16="http://schemas.microsoft.com/office/drawing/2014/main" id="{E1FFDF8F-CCC9-4549-A0F0-BDE21CDC08AF}"/>
                </a:ext>
              </a:extLst>
            </p:cNvPr>
            <p:cNvSpPr>
              <a:spLocks noChangeArrowheads="1"/>
            </p:cNvSpPr>
            <p:nvPr/>
          </p:nvSpPr>
          <p:spPr bwMode="auto">
            <a:xfrm>
              <a:off x="3167"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09" name="Oval 13">
              <a:extLst>
                <a:ext uri="{FF2B5EF4-FFF2-40B4-BE49-F238E27FC236}">
                  <a16:creationId xmlns:a16="http://schemas.microsoft.com/office/drawing/2014/main" id="{C7CB6D87-B0B3-45A1-A7D1-DC00DBAAD602}"/>
                </a:ext>
              </a:extLst>
            </p:cNvPr>
            <p:cNvSpPr>
              <a:spLocks noChangeArrowheads="1"/>
            </p:cNvSpPr>
            <p:nvPr/>
          </p:nvSpPr>
          <p:spPr bwMode="auto">
            <a:xfrm>
              <a:off x="3311"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10" name="Rectangle 14">
              <a:extLst>
                <a:ext uri="{FF2B5EF4-FFF2-40B4-BE49-F238E27FC236}">
                  <a16:creationId xmlns:a16="http://schemas.microsoft.com/office/drawing/2014/main" id="{132E895A-3101-4F57-B62A-0FED393BD070}"/>
                </a:ext>
              </a:extLst>
            </p:cNvPr>
            <p:cNvSpPr>
              <a:spLocks noChangeArrowheads="1"/>
            </p:cNvSpPr>
            <p:nvPr/>
          </p:nvSpPr>
          <p:spPr bwMode="auto">
            <a:xfrm>
              <a:off x="2495" y="1344"/>
              <a:ext cx="1135" cy="18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5312" name="Rectangle 16">
            <a:extLst>
              <a:ext uri="{FF2B5EF4-FFF2-40B4-BE49-F238E27FC236}">
                <a16:creationId xmlns:a16="http://schemas.microsoft.com/office/drawing/2014/main" id="{2D50109F-F88A-4687-AF5E-9CB6E0B96686}"/>
              </a:ext>
            </a:extLst>
          </p:cNvPr>
          <p:cNvSpPr>
            <a:spLocks noChangeArrowheads="1"/>
          </p:cNvSpPr>
          <p:nvPr/>
        </p:nvSpPr>
        <p:spPr bwMode="auto">
          <a:xfrm>
            <a:off x="2209800" y="2743200"/>
            <a:ext cx="1295400" cy="1143000"/>
          </a:xfrm>
          <a:prstGeom prst="rect">
            <a:avLst/>
          </a:prstGeom>
          <a:solidFill>
            <a:srgbClr val="EAEAE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13" name="Line 17">
            <a:extLst>
              <a:ext uri="{FF2B5EF4-FFF2-40B4-BE49-F238E27FC236}">
                <a16:creationId xmlns:a16="http://schemas.microsoft.com/office/drawing/2014/main" id="{D1B1C9DB-9EF4-4449-8B0C-87BCFB9054BE}"/>
              </a:ext>
            </a:extLst>
          </p:cNvPr>
          <p:cNvSpPr>
            <a:spLocks noChangeShapeType="1"/>
          </p:cNvSpPr>
          <p:nvPr/>
        </p:nvSpPr>
        <p:spPr bwMode="auto">
          <a:xfrm>
            <a:off x="1752600" y="32004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314" name="Line 18">
            <a:extLst>
              <a:ext uri="{FF2B5EF4-FFF2-40B4-BE49-F238E27FC236}">
                <a16:creationId xmlns:a16="http://schemas.microsoft.com/office/drawing/2014/main" id="{4C14FDC6-1630-45F3-B380-5E7CE1D0ACF7}"/>
              </a:ext>
            </a:extLst>
          </p:cNvPr>
          <p:cNvSpPr>
            <a:spLocks noChangeShapeType="1"/>
          </p:cNvSpPr>
          <p:nvPr/>
        </p:nvSpPr>
        <p:spPr bwMode="auto">
          <a:xfrm flipH="1">
            <a:off x="1752600" y="33528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316" name="Rectangle 20">
            <a:extLst>
              <a:ext uri="{FF2B5EF4-FFF2-40B4-BE49-F238E27FC236}">
                <a16:creationId xmlns:a16="http://schemas.microsoft.com/office/drawing/2014/main" id="{23E7E9FE-4D99-4080-A1F1-F22FD8679719}"/>
              </a:ext>
            </a:extLst>
          </p:cNvPr>
          <p:cNvSpPr>
            <a:spLocks noChangeArrowheads="1"/>
          </p:cNvSpPr>
          <p:nvPr/>
        </p:nvSpPr>
        <p:spPr bwMode="auto">
          <a:xfrm>
            <a:off x="5867400" y="2743200"/>
            <a:ext cx="1295400" cy="1219200"/>
          </a:xfrm>
          <a:prstGeom prst="rect">
            <a:avLst/>
          </a:prstGeom>
          <a:solidFill>
            <a:srgbClr val="EAEAE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55321" name="Group 25">
            <a:extLst>
              <a:ext uri="{FF2B5EF4-FFF2-40B4-BE49-F238E27FC236}">
                <a16:creationId xmlns:a16="http://schemas.microsoft.com/office/drawing/2014/main" id="{FEEAC785-BD85-40F7-9F43-D5DB570BB1FB}"/>
              </a:ext>
            </a:extLst>
          </p:cNvPr>
          <p:cNvGrpSpPr>
            <a:grpSpLocks/>
          </p:cNvGrpSpPr>
          <p:nvPr/>
        </p:nvGrpSpPr>
        <p:grpSpPr bwMode="auto">
          <a:xfrm>
            <a:off x="4495800" y="2133600"/>
            <a:ext cx="1801813" cy="409575"/>
            <a:chOff x="2495" y="1344"/>
            <a:chExt cx="1135" cy="258"/>
          </a:xfrm>
        </p:grpSpPr>
        <p:sp>
          <p:nvSpPr>
            <p:cNvPr id="55322" name="Oval 26">
              <a:extLst>
                <a:ext uri="{FF2B5EF4-FFF2-40B4-BE49-F238E27FC236}">
                  <a16:creationId xmlns:a16="http://schemas.microsoft.com/office/drawing/2014/main" id="{4D792393-39C1-421F-9EB7-F5E71C58656F}"/>
                </a:ext>
              </a:extLst>
            </p:cNvPr>
            <p:cNvSpPr>
              <a:spLocks noChangeArrowheads="1"/>
            </p:cNvSpPr>
            <p:nvPr/>
          </p:nvSpPr>
          <p:spPr bwMode="auto">
            <a:xfrm>
              <a:off x="2591"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23" name="Oval 27">
              <a:extLst>
                <a:ext uri="{FF2B5EF4-FFF2-40B4-BE49-F238E27FC236}">
                  <a16:creationId xmlns:a16="http://schemas.microsoft.com/office/drawing/2014/main" id="{255039A1-4739-439E-B82C-A42BE323E49B}"/>
                </a:ext>
              </a:extLst>
            </p:cNvPr>
            <p:cNvSpPr>
              <a:spLocks noChangeArrowheads="1"/>
            </p:cNvSpPr>
            <p:nvPr/>
          </p:nvSpPr>
          <p:spPr bwMode="auto">
            <a:xfrm>
              <a:off x="2735"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24" name="Oval 28">
              <a:extLst>
                <a:ext uri="{FF2B5EF4-FFF2-40B4-BE49-F238E27FC236}">
                  <a16:creationId xmlns:a16="http://schemas.microsoft.com/office/drawing/2014/main" id="{7FC53A57-77D0-4B8D-AE1D-26C0D518BE27}"/>
                </a:ext>
              </a:extLst>
            </p:cNvPr>
            <p:cNvSpPr>
              <a:spLocks noChangeArrowheads="1"/>
            </p:cNvSpPr>
            <p:nvPr/>
          </p:nvSpPr>
          <p:spPr bwMode="auto">
            <a:xfrm>
              <a:off x="2879"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25" name="Oval 29">
              <a:extLst>
                <a:ext uri="{FF2B5EF4-FFF2-40B4-BE49-F238E27FC236}">
                  <a16:creationId xmlns:a16="http://schemas.microsoft.com/office/drawing/2014/main" id="{2329DC3B-FA65-4CBF-9A37-2FF10A54EE57}"/>
                </a:ext>
              </a:extLst>
            </p:cNvPr>
            <p:cNvSpPr>
              <a:spLocks noChangeArrowheads="1"/>
            </p:cNvSpPr>
            <p:nvPr/>
          </p:nvSpPr>
          <p:spPr bwMode="auto">
            <a:xfrm>
              <a:off x="3023"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26" name="Oval 30">
              <a:extLst>
                <a:ext uri="{FF2B5EF4-FFF2-40B4-BE49-F238E27FC236}">
                  <a16:creationId xmlns:a16="http://schemas.microsoft.com/office/drawing/2014/main" id="{16F495FC-4324-41E1-9D28-7460AE3D41D8}"/>
                </a:ext>
              </a:extLst>
            </p:cNvPr>
            <p:cNvSpPr>
              <a:spLocks noChangeArrowheads="1"/>
            </p:cNvSpPr>
            <p:nvPr/>
          </p:nvSpPr>
          <p:spPr bwMode="auto">
            <a:xfrm>
              <a:off x="3167"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27" name="Oval 31">
              <a:extLst>
                <a:ext uri="{FF2B5EF4-FFF2-40B4-BE49-F238E27FC236}">
                  <a16:creationId xmlns:a16="http://schemas.microsoft.com/office/drawing/2014/main" id="{57C33955-2014-4DE0-92B2-130AB316442A}"/>
                </a:ext>
              </a:extLst>
            </p:cNvPr>
            <p:cNvSpPr>
              <a:spLocks noChangeArrowheads="1"/>
            </p:cNvSpPr>
            <p:nvPr/>
          </p:nvSpPr>
          <p:spPr bwMode="auto">
            <a:xfrm>
              <a:off x="3311"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28" name="Rectangle 32">
              <a:extLst>
                <a:ext uri="{FF2B5EF4-FFF2-40B4-BE49-F238E27FC236}">
                  <a16:creationId xmlns:a16="http://schemas.microsoft.com/office/drawing/2014/main" id="{AAACEB4D-4C9A-4FF6-ACA6-DE3B761D3E1B}"/>
                </a:ext>
              </a:extLst>
            </p:cNvPr>
            <p:cNvSpPr>
              <a:spLocks noChangeArrowheads="1"/>
            </p:cNvSpPr>
            <p:nvPr/>
          </p:nvSpPr>
          <p:spPr bwMode="auto">
            <a:xfrm>
              <a:off x="2495" y="1344"/>
              <a:ext cx="1135" cy="18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5329" name="Group 33">
            <a:extLst>
              <a:ext uri="{FF2B5EF4-FFF2-40B4-BE49-F238E27FC236}">
                <a16:creationId xmlns:a16="http://schemas.microsoft.com/office/drawing/2014/main" id="{C10EB39B-046A-42FD-B2B1-F3FC4BBF1DA9}"/>
              </a:ext>
            </a:extLst>
          </p:cNvPr>
          <p:cNvGrpSpPr>
            <a:grpSpLocks/>
          </p:cNvGrpSpPr>
          <p:nvPr/>
        </p:nvGrpSpPr>
        <p:grpSpPr bwMode="auto">
          <a:xfrm>
            <a:off x="838200" y="4343400"/>
            <a:ext cx="1801813" cy="409575"/>
            <a:chOff x="2495" y="1344"/>
            <a:chExt cx="1135" cy="258"/>
          </a:xfrm>
        </p:grpSpPr>
        <p:sp>
          <p:nvSpPr>
            <p:cNvPr id="55330" name="Oval 34">
              <a:extLst>
                <a:ext uri="{FF2B5EF4-FFF2-40B4-BE49-F238E27FC236}">
                  <a16:creationId xmlns:a16="http://schemas.microsoft.com/office/drawing/2014/main" id="{AE2F5A42-991A-4B60-9B4F-CEEA1AF8293C}"/>
                </a:ext>
              </a:extLst>
            </p:cNvPr>
            <p:cNvSpPr>
              <a:spLocks noChangeArrowheads="1"/>
            </p:cNvSpPr>
            <p:nvPr/>
          </p:nvSpPr>
          <p:spPr bwMode="auto">
            <a:xfrm>
              <a:off x="2591"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31" name="Oval 35">
              <a:extLst>
                <a:ext uri="{FF2B5EF4-FFF2-40B4-BE49-F238E27FC236}">
                  <a16:creationId xmlns:a16="http://schemas.microsoft.com/office/drawing/2014/main" id="{13477A1A-E63A-4171-8C48-8F415ED9A950}"/>
                </a:ext>
              </a:extLst>
            </p:cNvPr>
            <p:cNvSpPr>
              <a:spLocks noChangeArrowheads="1"/>
            </p:cNvSpPr>
            <p:nvPr/>
          </p:nvSpPr>
          <p:spPr bwMode="auto">
            <a:xfrm>
              <a:off x="2735"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32" name="Oval 36">
              <a:extLst>
                <a:ext uri="{FF2B5EF4-FFF2-40B4-BE49-F238E27FC236}">
                  <a16:creationId xmlns:a16="http://schemas.microsoft.com/office/drawing/2014/main" id="{453E8732-43B4-4F79-9AF8-14CF8ADFC42A}"/>
                </a:ext>
              </a:extLst>
            </p:cNvPr>
            <p:cNvSpPr>
              <a:spLocks noChangeArrowheads="1"/>
            </p:cNvSpPr>
            <p:nvPr/>
          </p:nvSpPr>
          <p:spPr bwMode="auto">
            <a:xfrm>
              <a:off x="2879"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33" name="Oval 37">
              <a:extLst>
                <a:ext uri="{FF2B5EF4-FFF2-40B4-BE49-F238E27FC236}">
                  <a16:creationId xmlns:a16="http://schemas.microsoft.com/office/drawing/2014/main" id="{56BBCFD9-202B-4C49-921F-C5496A4EAAB5}"/>
                </a:ext>
              </a:extLst>
            </p:cNvPr>
            <p:cNvSpPr>
              <a:spLocks noChangeArrowheads="1"/>
            </p:cNvSpPr>
            <p:nvPr/>
          </p:nvSpPr>
          <p:spPr bwMode="auto">
            <a:xfrm>
              <a:off x="3023"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34" name="Oval 38">
              <a:extLst>
                <a:ext uri="{FF2B5EF4-FFF2-40B4-BE49-F238E27FC236}">
                  <a16:creationId xmlns:a16="http://schemas.microsoft.com/office/drawing/2014/main" id="{742F190D-238E-4874-A6E0-DD38347CA493}"/>
                </a:ext>
              </a:extLst>
            </p:cNvPr>
            <p:cNvSpPr>
              <a:spLocks noChangeArrowheads="1"/>
            </p:cNvSpPr>
            <p:nvPr/>
          </p:nvSpPr>
          <p:spPr bwMode="auto">
            <a:xfrm>
              <a:off x="3167"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35" name="Oval 39">
              <a:extLst>
                <a:ext uri="{FF2B5EF4-FFF2-40B4-BE49-F238E27FC236}">
                  <a16:creationId xmlns:a16="http://schemas.microsoft.com/office/drawing/2014/main" id="{E1FE2E90-74A8-4D6E-8914-0EEF2A5DDBD9}"/>
                </a:ext>
              </a:extLst>
            </p:cNvPr>
            <p:cNvSpPr>
              <a:spLocks noChangeArrowheads="1"/>
            </p:cNvSpPr>
            <p:nvPr/>
          </p:nvSpPr>
          <p:spPr bwMode="auto">
            <a:xfrm>
              <a:off x="3311"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36" name="Rectangle 40">
              <a:extLst>
                <a:ext uri="{FF2B5EF4-FFF2-40B4-BE49-F238E27FC236}">
                  <a16:creationId xmlns:a16="http://schemas.microsoft.com/office/drawing/2014/main" id="{84FDEB71-7110-4218-BF60-3A0A070611E6}"/>
                </a:ext>
              </a:extLst>
            </p:cNvPr>
            <p:cNvSpPr>
              <a:spLocks noChangeArrowheads="1"/>
            </p:cNvSpPr>
            <p:nvPr/>
          </p:nvSpPr>
          <p:spPr bwMode="auto">
            <a:xfrm>
              <a:off x="2495" y="1344"/>
              <a:ext cx="1135" cy="18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5338" name="Rectangle 42">
            <a:extLst>
              <a:ext uri="{FF2B5EF4-FFF2-40B4-BE49-F238E27FC236}">
                <a16:creationId xmlns:a16="http://schemas.microsoft.com/office/drawing/2014/main" id="{4320B1FB-01E7-45F6-AF68-1F8A4F7EC15D}"/>
              </a:ext>
            </a:extLst>
          </p:cNvPr>
          <p:cNvSpPr>
            <a:spLocks noChangeArrowheads="1"/>
          </p:cNvSpPr>
          <p:nvPr/>
        </p:nvSpPr>
        <p:spPr bwMode="auto">
          <a:xfrm>
            <a:off x="2209800" y="4953000"/>
            <a:ext cx="1295400" cy="1143000"/>
          </a:xfrm>
          <a:prstGeom prst="rect">
            <a:avLst/>
          </a:prstGeom>
          <a:solidFill>
            <a:srgbClr val="EAEAE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41" name="Rectangle 45">
            <a:extLst>
              <a:ext uri="{FF2B5EF4-FFF2-40B4-BE49-F238E27FC236}">
                <a16:creationId xmlns:a16="http://schemas.microsoft.com/office/drawing/2014/main" id="{15708AD1-1030-4CDA-AA05-D2A6B990FC61}"/>
              </a:ext>
            </a:extLst>
          </p:cNvPr>
          <p:cNvSpPr>
            <a:spLocks noChangeArrowheads="1"/>
          </p:cNvSpPr>
          <p:nvPr/>
        </p:nvSpPr>
        <p:spPr bwMode="auto">
          <a:xfrm>
            <a:off x="2665413" y="5410200"/>
            <a:ext cx="838200" cy="152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55344" name="Group 48">
            <a:extLst>
              <a:ext uri="{FF2B5EF4-FFF2-40B4-BE49-F238E27FC236}">
                <a16:creationId xmlns:a16="http://schemas.microsoft.com/office/drawing/2014/main" id="{8D7BE4BA-7019-486B-9B6D-3123C3952D40}"/>
              </a:ext>
            </a:extLst>
          </p:cNvPr>
          <p:cNvGrpSpPr>
            <a:grpSpLocks/>
          </p:cNvGrpSpPr>
          <p:nvPr/>
        </p:nvGrpSpPr>
        <p:grpSpPr bwMode="auto">
          <a:xfrm>
            <a:off x="4711700" y="4276725"/>
            <a:ext cx="1801813" cy="409575"/>
            <a:chOff x="2495" y="1344"/>
            <a:chExt cx="1135" cy="258"/>
          </a:xfrm>
        </p:grpSpPr>
        <p:sp>
          <p:nvSpPr>
            <p:cNvPr id="55345" name="Oval 49">
              <a:extLst>
                <a:ext uri="{FF2B5EF4-FFF2-40B4-BE49-F238E27FC236}">
                  <a16:creationId xmlns:a16="http://schemas.microsoft.com/office/drawing/2014/main" id="{3DBEF245-8ACB-462F-B57B-ECE9949CAF4F}"/>
                </a:ext>
              </a:extLst>
            </p:cNvPr>
            <p:cNvSpPr>
              <a:spLocks noChangeArrowheads="1"/>
            </p:cNvSpPr>
            <p:nvPr/>
          </p:nvSpPr>
          <p:spPr bwMode="auto">
            <a:xfrm>
              <a:off x="2591"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46" name="Oval 50">
              <a:extLst>
                <a:ext uri="{FF2B5EF4-FFF2-40B4-BE49-F238E27FC236}">
                  <a16:creationId xmlns:a16="http://schemas.microsoft.com/office/drawing/2014/main" id="{C7C1349D-4711-4B5A-9CB7-C4C8DA151098}"/>
                </a:ext>
              </a:extLst>
            </p:cNvPr>
            <p:cNvSpPr>
              <a:spLocks noChangeArrowheads="1"/>
            </p:cNvSpPr>
            <p:nvPr/>
          </p:nvSpPr>
          <p:spPr bwMode="auto">
            <a:xfrm>
              <a:off x="2735"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47" name="Oval 51">
              <a:extLst>
                <a:ext uri="{FF2B5EF4-FFF2-40B4-BE49-F238E27FC236}">
                  <a16:creationId xmlns:a16="http://schemas.microsoft.com/office/drawing/2014/main" id="{9F74A699-7B3B-4DFB-8A9C-9BFF6AD68189}"/>
                </a:ext>
              </a:extLst>
            </p:cNvPr>
            <p:cNvSpPr>
              <a:spLocks noChangeArrowheads="1"/>
            </p:cNvSpPr>
            <p:nvPr/>
          </p:nvSpPr>
          <p:spPr bwMode="auto">
            <a:xfrm>
              <a:off x="2879"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48" name="Oval 52">
              <a:extLst>
                <a:ext uri="{FF2B5EF4-FFF2-40B4-BE49-F238E27FC236}">
                  <a16:creationId xmlns:a16="http://schemas.microsoft.com/office/drawing/2014/main" id="{0B9BFA8E-907D-48B2-8A21-9F830F54C98B}"/>
                </a:ext>
              </a:extLst>
            </p:cNvPr>
            <p:cNvSpPr>
              <a:spLocks noChangeArrowheads="1"/>
            </p:cNvSpPr>
            <p:nvPr/>
          </p:nvSpPr>
          <p:spPr bwMode="auto">
            <a:xfrm>
              <a:off x="3023"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49" name="Oval 53">
              <a:extLst>
                <a:ext uri="{FF2B5EF4-FFF2-40B4-BE49-F238E27FC236}">
                  <a16:creationId xmlns:a16="http://schemas.microsoft.com/office/drawing/2014/main" id="{F1C72776-94E4-4686-BBF7-462570B563A5}"/>
                </a:ext>
              </a:extLst>
            </p:cNvPr>
            <p:cNvSpPr>
              <a:spLocks noChangeArrowheads="1"/>
            </p:cNvSpPr>
            <p:nvPr/>
          </p:nvSpPr>
          <p:spPr bwMode="auto">
            <a:xfrm>
              <a:off x="3167"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50" name="Oval 54">
              <a:extLst>
                <a:ext uri="{FF2B5EF4-FFF2-40B4-BE49-F238E27FC236}">
                  <a16:creationId xmlns:a16="http://schemas.microsoft.com/office/drawing/2014/main" id="{B661959F-EA18-41B0-A1F5-D1BBF3E7C7DD}"/>
                </a:ext>
              </a:extLst>
            </p:cNvPr>
            <p:cNvSpPr>
              <a:spLocks noChangeArrowheads="1"/>
            </p:cNvSpPr>
            <p:nvPr/>
          </p:nvSpPr>
          <p:spPr bwMode="auto">
            <a:xfrm>
              <a:off x="3311" y="1458"/>
              <a:ext cx="144" cy="144"/>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51" name="Rectangle 55">
              <a:extLst>
                <a:ext uri="{FF2B5EF4-FFF2-40B4-BE49-F238E27FC236}">
                  <a16:creationId xmlns:a16="http://schemas.microsoft.com/office/drawing/2014/main" id="{8180F9BB-D04F-41DF-856F-0CB8C2BB86FF}"/>
                </a:ext>
              </a:extLst>
            </p:cNvPr>
            <p:cNvSpPr>
              <a:spLocks noChangeArrowheads="1"/>
            </p:cNvSpPr>
            <p:nvPr/>
          </p:nvSpPr>
          <p:spPr bwMode="auto">
            <a:xfrm>
              <a:off x="2495" y="1344"/>
              <a:ext cx="1135" cy="18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5353" name="Line 57">
            <a:extLst>
              <a:ext uri="{FF2B5EF4-FFF2-40B4-BE49-F238E27FC236}">
                <a16:creationId xmlns:a16="http://schemas.microsoft.com/office/drawing/2014/main" id="{5BFA0E2F-916E-4C4B-8796-0675AB4F6E24}"/>
              </a:ext>
            </a:extLst>
          </p:cNvPr>
          <p:cNvSpPr>
            <a:spLocks noChangeShapeType="1"/>
          </p:cNvSpPr>
          <p:nvPr/>
        </p:nvSpPr>
        <p:spPr bwMode="auto">
          <a:xfrm>
            <a:off x="5640388" y="5372100"/>
            <a:ext cx="381000" cy="15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354" name="Line 58">
            <a:extLst>
              <a:ext uri="{FF2B5EF4-FFF2-40B4-BE49-F238E27FC236}">
                <a16:creationId xmlns:a16="http://schemas.microsoft.com/office/drawing/2014/main" id="{CCD73069-70D6-4E4F-953B-9291A9C351BA}"/>
              </a:ext>
            </a:extLst>
          </p:cNvPr>
          <p:cNvSpPr>
            <a:spLocks noChangeShapeType="1"/>
          </p:cNvSpPr>
          <p:nvPr/>
        </p:nvSpPr>
        <p:spPr bwMode="auto">
          <a:xfrm flipH="1">
            <a:off x="5640388" y="5467350"/>
            <a:ext cx="304800" cy="15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355" name="Rectangle 59">
            <a:extLst>
              <a:ext uri="{FF2B5EF4-FFF2-40B4-BE49-F238E27FC236}">
                <a16:creationId xmlns:a16="http://schemas.microsoft.com/office/drawing/2014/main" id="{0B967547-D829-463D-AE8C-7B6EAF4E2375}"/>
              </a:ext>
            </a:extLst>
          </p:cNvPr>
          <p:cNvSpPr>
            <a:spLocks noChangeArrowheads="1"/>
          </p:cNvSpPr>
          <p:nvPr/>
        </p:nvSpPr>
        <p:spPr bwMode="auto">
          <a:xfrm>
            <a:off x="6235700" y="5343525"/>
            <a:ext cx="471488" cy="104775"/>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56" name="Text Box 60">
            <a:extLst>
              <a:ext uri="{FF2B5EF4-FFF2-40B4-BE49-F238E27FC236}">
                <a16:creationId xmlns:a16="http://schemas.microsoft.com/office/drawing/2014/main" id="{8EEF715A-7139-488F-8DA5-C71028F29394}"/>
              </a:ext>
            </a:extLst>
          </p:cNvPr>
          <p:cNvSpPr txBox="1">
            <a:spLocks noChangeArrowheads="1"/>
          </p:cNvSpPr>
          <p:nvPr/>
        </p:nvSpPr>
        <p:spPr bwMode="auto">
          <a:xfrm>
            <a:off x="1066800" y="3886200"/>
            <a:ext cx="2973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front surface reflection</a:t>
            </a:r>
          </a:p>
        </p:txBody>
      </p:sp>
      <p:sp>
        <p:nvSpPr>
          <p:cNvPr id="55357" name="Text Box 61">
            <a:extLst>
              <a:ext uri="{FF2B5EF4-FFF2-40B4-BE49-F238E27FC236}">
                <a16:creationId xmlns:a16="http://schemas.microsoft.com/office/drawing/2014/main" id="{5655A015-8140-44E8-A8B9-861232B3EE2C}"/>
              </a:ext>
            </a:extLst>
          </p:cNvPr>
          <p:cNvSpPr txBox="1">
            <a:spLocks noChangeArrowheads="1"/>
          </p:cNvSpPr>
          <p:nvPr/>
        </p:nvSpPr>
        <p:spPr bwMode="auto">
          <a:xfrm>
            <a:off x="5241925" y="4003675"/>
            <a:ext cx="2955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back surface reflection</a:t>
            </a:r>
          </a:p>
        </p:txBody>
      </p:sp>
      <p:sp>
        <p:nvSpPr>
          <p:cNvPr id="55358" name="Text Box 62">
            <a:extLst>
              <a:ext uri="{FF2B5EF4-FFF2-40B4-BE49-F238E27FC236}">
                <a16:creationId xmlns:a16="http://schemas.microsoft.com/office/drawing/2014/main" id="{7DE5199F-318A-474A-A78E-FE23DBD8AA09}"/>
              </a:ext>
            </a:extLst>
          </p:cNvPr>
          <p:cNvSpPr txBox="1">
            <a:spLocks noChangeArrowheads="1"/>
          </p:cNvSpPr>
          <p:nvPr/>
        </p:nvSpPr>
        <p:spPr bwMode="auto">
          <a:xfrm>
            <a:off x="746125" y="6213475"/>
            <a:ext cx="40624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reflection from flat-bottom hole</a:t>
            </a:r>
          </a:p>
        </p:txBody>
      </p:sp>
      <p:sp>
        <p:nvSpPr>
          <p:cNvPr id="55359" name="Text Box 63">
            <a:extLst>
              <a:ext uri="{FF2B5EF4-FFF2-40B4-BE49-F238E27FC236}">
                <a16:creationId xmlns:a16="http://schemas.microsoft.com/office/drawing/2014/main" id="{70602743-B749-40DB-857C-2FFC37C3A001}"/>
              </a:ext>
            </a:extLst>
          </p:cNvPr>
          <p:cNvSpPr txBox="1">
            <a:spLocks noChangeArrowheads="1"/>
          </p:cNvSpPr>
          <p:nvPr/>
        </p:nvSpPr>
        <p:spPr bwMode="auto">
          <a:xfrm>
            <a:off x="5029200" y="6096000"/>
            <a:ext cx="35718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reflection from flat cylinder</a:t>
            </a:r>
          </a:p>
        </p:txBody>
      </p:sp>
      <p:sp>
        <p:nvSpPr>
          <p:cNvPr id="55360" name="Line 64">
            <a:extLst>
              <a:ext uri="{FF2B5EF4-FFF2-40B4-BE49-F238E27FC236}">
                <a16:creationId xmlns:a16="http://schemas.microsoft.com/office/drawing/2014/main" id="{0EB9ED96-A598-4B4F-BD53-B2907921B405}"/>
              </a:ext>
            </a:extLst>
          </p:cNvPr>
          <p:cNvSpPr>
            <a:spLocks noChangeShapeType="1"/>
          </p:cNvSpPr>
          <p:nvPr/>
        </p:nvSpPr>
        <p:spPr bwMode="auto">
          <a:xfrm>
            <a:off x="5334000" y="3124200"/>
            <a:ext cx="1752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361" name="Line 65">
            <a:extLst>
              <a:ext uri="{FF2B5EF4-FFF2-40B4-BE49-F238E27FC236}">
                <a16:creationId xmlns:a16="http://schemas.microsoft.com/office/drawing/2014/main" id="{0550AE30-052D-4888-BBBE-425350F71760}"/>
              </a:ext>
            </a:extLst>
          </p:cNvPr>
          <p:cNvSpPr>
            <a:spLocks noChangeShapeType="1"/>
          </p:cNvSpPr>
          <p:nvPr/>
        </p:nvSpPr>
        <p:spPr bwMode="auto">
          <a:xfrm flipH="1">
            <a:off x="5334000" y="3276600"/>
            <a:ext cx="1752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362" name="Line 66">
            <a:extLst>
              <a:ext uri="{FF2B5EF4-FFF2-40B4-BE49-F238E27FC236}">
                <a16:creationId xmlns:a16="http://schemas.microsoft.com/office/drawing/2014/main" id="{2244149C-4704-4B48-9503-667C85C823E5}"/>
              </a:ext>
            </a:extLst>
          </p:cNvPr>
          <p:cNvSpPr>
            <a:spLocks noChangeShapeType="1"/>
          </p:cNvSpPr>
          <p:nvPr/>
        </p:nvSpPr>
        <p:spPr bwMode="auto">
          <a:xfrm>
            <a:off x="1676400" y="5456238"/>
            <a:ext cx="914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363" name="Line 67">
            <a:extLst>
              <a:ext uri="{FF2B5EF4-FFF2-40B4-BE49-F238E27FC236}">
                <a16:creationId xmlns:a16="http://schemas.microsoft.com/office/drawing/2014/main" id="{E3421EFF-8AE2-4311-BD6A-9400A77D4760}"/>
              </a:ext>
            </a:extLst>
          </p:cNvPr>
          <p:cNvSpPr>
            <a:spLocks noChangeShapeType="1"/>
          </p:cNvSpPr>
          <p:nvPr/>
        </p:nvSpPr>
        <p:spPr bwMode="auto">
          <a:xfrm flipH="1">
            <a:off x="1670050" y="5522913"/>
            <a:ext cx="914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5364" name="Group 68">
            <a:extLst>
              <a:ext uri="{FF2B5EF4-FFF2-40B4-BE49-F238E27FC236}">
                <a16:creationId xmlns:a16="http://schemas.microsoft.com/office/drawing/2014/main" id="{75287690-DC14-4389-8523-142BFEE074E0}"/>
              </a:ext>
            </a:extLst>
          </p:cNvPr>
          <p:cNvGrpSpPr>
            <a:grpSpLocks/>
          </p:cNvGrpSpPr>
          <p:nvPr/>
        </p:nvGrpSpPr>
        <p:grpSpPr bwMode="auto">
          <a:xfrm>
            <a:off x="841375" y="3054350"/>
            <a:ext cx="819150" cy="414338"/>
            <a:chOff x="1296" y="1296"/>
            <a:chExt cx="624" cy="336"/>
          </a:xfrm>
        </p:grpSpPr>
        <p:sp>
          <p:nvSpPr>
            <p:cNvPr id="55365" name="Rectangle 69">
              <a:extLst>
                <a:ext uri="{FF2B5EF4-FFF2-40B4-BE49-F238E27FC236}">
                  <a16:creationId xmlns:a16="http://schemas.microsoft.com/office/drawing/2014/main" id="{2337F76A-4431-4174-9AE6-922FACEE0037}"/>
                </a:ext>
              </a:extLst>
            </p:cNvPr>
            <p:cNvSpPr>
              <a:spLocks noChangeArrowheads="1"/>
            </p:cNvSpPr>
            <p:nvPr/>
          </p:nvSpPr>
          <p:spPr bwMode="auto">
            <a:xfrm flipV="1">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66" name="Rectangle 70">
              <a:extLst>
                <a:ext uri="{FF2B5EF4-FFF2-40B4-BE49-F238E27FC236}">
                  <a16:creationId xmlns:a16="http://schemas.microsoft.com/office/drawing/2014/main" id="{27465CC6-FFCB-497F-9599-D2FA6A91CDB4}"/>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67" name="Rectangle 71">
              <a:extLst>
                <a:ext uri="{FF2B5EF4-FFF2-40B4-BE49-F238E27FC236}">
                  <a16:creationId xmlns:a16="http://schemas.microsoft.com/office/drawing/2014/main" id="{BEC86AA3-856A-4D48-BD6F-CF6527D2086E}"/>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68" name="Rectangle 72">
              <a:extLst>
                <a:ext uri="{FF2B5EF4-FFF2-40B4-BE49-F238E27FC236}">
                  <a16:creationId xmlns:a16="http://schemas.microsoft.com/office/drawing/2014/main" id="{3333739D-89BD-4F3E-9E6A-A607987A4527}"/>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5369" name="Group 73">
            <a:extLst>
              <a:ext uri="{FF2B5EF4-FFF2-40B4-BE49-F238E27FC236}">
                <a16:creationId xmlns:a16="http://schemas.microsoft.com/office/drawing/2014/main" id="{CAB71DBF-E3A7-486D-BDD4-8AD8EFB9F080}"/>
              </a:ext>
            </a:extLst>
          </p:cNvPr>
          <p:cNvGrpSpPr>
            <a:grpSpLocks/>
          </p:cNvGrpSpPr>
          <p:nvPr/>
        </p:nvGrpSpPr>
        <p:grpSpPr bwMode="auto">
          <a:xfrm>
            <a:off x="4343400" y="3048000"/>
            <a:ext cx="819150" cy="414338"/>
            <a:chOff x="1296" y="1296"/>
            <a:chExt cx="624" cy="336"/>
          </a:xfrm>
        </p:grpSpPr>
        <p:sp>
          <p:nvSpPr>
            <p:cNvPr id="55370" name="Rectangle 74">
              <a:extLst>
                <a:ext uri="{FF2B5EF4-FFF2-40B4-BE49-F238E27FC236}">
                  <a16:creationId xmlns:a16="http://schemas.microsoft.com/office/drawing/2014/main" id="{8B1B6B82-F685-4FF0-9799-6632B70ED7FB}"/>
                </a:ext>
              </a:extLst>
            </p:cNvPr>
            <p:cNvSpPr>
              <a:spLocks noChangeArrowheads="1"/>
            </p:cNvSpPr>
            <p:nvPr/>
          </p:nvSpPr>
          <p:spPr bwMode="auto">
            <a:xfrm flipV="1">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71" name="Rectangle 75">
              <a:extLst>
                <a:ext uri="{FF2B5EF4-FFF2-40B4-BE49-F238E27FC236}">
                  <a16:creationId xmlns:a16="http://schemas.microsoft.com/office/drawing/2014/main" id="{74D93843-68E0-4D2D-A3EF-E3D4CECF1A43}"/>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72" name="Rectangle 76">
              <a:extLst>
                <a:ext uri="{FF2B5EF4-FFF2-40B4-BE49-F238E27FC236}">
                  <a16:creationId xmlns:a16="http://schemas.microsoft.com/office/drawing/2014/main" id="{E26939DB-DE7C-4F6C-A391-1F0FC0D98DB7}"/>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73" name="Rectangle 77">
              <a:extLst>
                <a:ext uri="{FF2B5EF4-FFF2-40B4-BE49-F238E27FC236}">
                  <a16:creationId xmlns:a16="http://schemas.microsoft.com/office/drawing/2014/main" id="{46EE676E-07D8-473E-8B0B-B41C6D419A31}"/>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5374" name="Group 78">
            <a:extLst>
              <a:ext uri="{FF2B5EF4-FFF2-40B4-BE49-F238E27FC236}">
                <a16:creationId xmlns:a16="http://schemas.microsoft.com/office/drawing/2014/main" id="{E10D04B9-1D0B-4EBD-BC75-E9955C590D01}"/>
              </a:ext>
            </a:extLst>
          </p:cNvPr>
          <p:cNvGrpSpPr>
            <a:grpSpLocks/>
          </p:cNvGrpSpPr>
          <p:nvPr/>
        </p:nvGrpSpPr>
        <p:grpSpPr bwMode="auto">
          <a:xfrm>
            <a:off x="762000" y="5257800"/>
            <a:ext cx="819150" cy="414338"/>
            <a:chOff x="1296" y="1296"/>
            <a:chExt cx="624" cy="336"/>
          </a:xfrm>
        </p:grpSpPr>
        <p:sp>
          <p:nvSpPr>
            <p:cNvPr id="55375" name="Rectangle 79">
              <a:extLst>
                <a:ext uri="{FF2B5EF4-FFF2-40B4-BE49-F238E27FC236}">
                  <a16:creationId xmlns:a16="http://schemas.microsoft.com/office/drawing/2014/main" id="{D8D3AD7B-427B-4C22-8B66-DA8B078EA8AC}"/>
                </a:ext>
              </a:extLst>
            </p:cNvPr>
            <p:cNvSpPr>
              <a:spLocks noChangeArrowheads="1"/>
            </p:cNvSpPr>
            <p:nvPr/>
          </p:nvSpPr>
          <p:spPr bwMode="auto">
            <a:xfrm flipV="1">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76" name="Rectangle 80">
              <a:extLst>
                <a:ext uri="{FF2B5EF4-FFF2-40B4-BE49-F238E27FC236}">
                  <a16:creationId xmlns:a16="http://schemas.microsoft.com/office/drawing/2014/main" id="{5738E47A-61F6-47CE-B587-C2617D2ED6AF}"/>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77" name="Rectangle 81">
              <a:extLst>
                <a:ext uri="{FF2B5EF4-FFF2-40B4-BE49-F238E27FC236}">
                  <a16:creationId xmlns:a16="http://schemas.microsoft.com/office/drawing/2014/main" id="{6B868D78-6838-409E-BCA2-38BB3EFA1036}"/>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78" name="Rectangle 82">
              <a:extLst>
                <a:ext uri="{FF2B5EF4-FFF2-40B4-BE49-F238E27FC236}">
                  <a16:creationId xmlns:a16="http://schemas.microsoft.com/office/drawing/2014/main" id="{E265F43E-792D-41B8-8165-1610AAD836F8}"/>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5379" name="Group 83">
            <a:extLst>
              <a:ext uri="{FF2B5EF4-FFF2-40B4-BE49-F238E27FC236}">
                <a16:creationId xmlns:a16="http://schemas.microsoft.com/office/drawing/2014/main" id="{721791A9-F67F-40CF-BB82-7B880662B337}"/>
              </a:ext>
            </a:extLst>
          </p:cNvPr>
          <p:cNvGrpSpPr>
            <a:grpSpLocks/>
          </p:cNvGrpSpPr>
          <p:nvPr/>
        </p:nvGrpSpPr>
        <p:grpSpPr bwMode="auto">
          <a:xfrm>
            <a:off x="4648200" y="5181600"/>
            <a:ext cx="819150" cy="414338"/>
            <a:chOff x="1296" y="1296"/>
            <a:chExt cx="624" cy="336"/>
          </a:xfrm>
        </p:grpSpPr>
        <p:sp>
          <p:nvSpPr>
            <p:cNvPr id="55380" name="Rectangle 84">
              <a:extLst>
                <a:ext uri="{FF2B5EF4-FFF2-40B4-BE49-F238E27FC236}">
                  <a16:creationId xmlns:a16="http://schemas.microsoft.com/office/drawing/2014/main" id="{43CF27B7-C6F6-4848-940E-DBB78C716013}"/>
                </a:ext>
              </a:extLst>
            </p:cNvPr>
            <p:cNvSpPr>
              <a:spLocks noChangeArrowheads="1"/>
            </p:cNvSpPr>
            <p:nvPr/>
          </p:nvSpPr>
          <p:spPr bwMode="auto">
            <a:xfrm flipV="1">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81" name="Rectangle 85">
              <a:extLst>
                <a:ext uri="{FF2B5EF4-FFF2-40B4-BE49-F238E27FC236}">
                  <a16:creationId xmlns:a16="http://schemas.microsoft.com/office/drawing/2014/main" id="{CFCD2012-A7A7-433E-BC22-24690D64100E}"/>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82" name="Rectangle 86">
              <a:extLst>
                <a:ext uri="{FF2B5EF4-FFF2-40B4-BE49-F238E27FC236}">
                  <a16:creationId xmlns:a16="http://schemas.microsoft.com/office/drawing/2014/main" id="{336079D1-56E2-4FA9-BD1D-4A02724C7DEE}"/>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83" name="Rectangle 87">
              <a:extLst>
                <a:ext uri="{FF2B5EF4-FFF2-40B4-BE49-F238E27FC236}">
                  <a16:creationId xmlns:a16="http://schemas.microsoft.com/office/drawing/2014/main" id="{49C8C09C-5882-416A-9992-4AFB9720BA37}"/>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5384" name="Rectangle 88">
            <a:extLst>
              <a:ext uri="{FF2B5EF4-FFF2-40B4-BE49-F238E27FC236}">
                <a16:creationId xmlns:a16="http://schemas.microsoft.com/office/drawing/2014/main" id="{A3C8CF0B-042F-43D4-A9E1-279F80A5DE14}"/>
              </a:ext>
            </a:extLst>
          </p:cNvPr>
          <p:cNvSpPr>
            <a:spLocks noChangeArrowheads="1"/>
          </p:cNvSpPr>
          <p:nvPr/>
        </p:nvSpPr>
        <p:spPr bwMode="auto">
          <a:xfrm>
            <a:off x="1587500" y="3124200"/>
            <a:ext cx="74613" cy="288925"/>
          </a:xfrm>
          <a:prstGeom prst="rect">
            <a:avLst/>
          </a:prstGeom>
          <a:solidFill>
            <a:srgbClr val="FF3300"/>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85" name="Rectangle 89">
            <a:extLst>
              <a:ext uri="{FF2B5EF4-FFF2-40B4-BE49-F238E27FC236}">
                <a16:creationId xmlns:a16="http://schemas.microsoft.com/office/drawing/2014/main" id="{E4786821-8DAE-4777-9900-240503E7268D}"/>
              </a:ext>
            </a:extLst>
          </p:cNvPr>
          <p:cNvSpPr>
            <a:spLocks noChangeArrowheads="1"/>
          </p:cNvSpPr>
          <p:nvPr/>
        </p:nvSpPr>
        <p:spPr bwMode="auto">
          <a:xfrm>
            <a:off x="5080000" y="3119438"/>
            <a:ext cx="80963" cy="288925"/>
          </a:xfrm>
          <a:prstGeom prst="rect">
            <a:avLst/>
          </a:prstGeom>
          <a:solidFill>
            <a:srgbClr val="FF3300"/>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86" name="Rectangle 90">
            <a:extLst>
              <a:ext uri="{FF2B5EF4-FFF2-40B4-BE49-F238E27FC236}">
                <a16:creationId xmlns:a16="http://schemas.microsoft.com/office/drawing/2014/main" id="{2C965459-4262-4898-9F2E-2B631BDB43FD}"/>
              </a:ext>
            </a:extLst>
          </p:cNvPr>
          <p:cNvSpPr>
            <a:spLocks noChangeArrowheads="1"/>
          </p:cNvSpPr>
          <p:nvPr/>
        </p:nvSpPr>
        <p:spPr bwMode="auto">
          <a:xfrm>
            <a:off x="1504950" y="5321300"/>
            <a:ext cx="74613" cy="288925"/>
          </a:xfrm>
          <a:prstGeom prst="rect">
            <a:avLst/>
          </a:prstGeom>
          <a:solidFill>
            <a:srgbClr val="FF3300"/>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87" name="Rectangle 91">
            <a:extLst>
              <a:ext uri="{FF2B5EF4-FFF2-40B4-BE49-F238E27FC236}">
                <a16:creationId xmlns:a16="http://schemas.microsoft.com/office/drawing/2014/main" id="{E740ACEA-0BA7-4E75-8F03-179F52641109}"/>
              </a:ext>
            </a:extLst>
          </p:cNvPr>
          <p:cNvSpPr>
            <a:spLocks noChangeArrowheads="1"/>
          </p:cNvSpPr>
          <p:nvPr/>
        </p:nvSpPr>
        <p:spPr bwMode="auto">
          <a:xfrm>
            <a:off x="5391150" y="5238750"/>
            <a:ext cx="74613" cy="288925"/>
          </a:xfrm>
          <a:prstGeom prst="rect">
            <a:avLst/>
          </a:prstGeom>
          <a:solidFill>
            <a:srgbClr val="FF3300"/>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74" name="Text Box 30">
            <a:extLst>
              <a:ext uri="{FF2B5EF4-FFF2-40B4-BE49-F238E27FC236}">
                <a16:creationId xmlns:a16="http://schemas.microsoft.com/office/drawing/2014/main" id="{98FFF3ED-65A1-408F-AAD3-F548AD024A65}"/>
              </a:ext>
            </a:extLst>
          </p:cNvPr>
          <p:cNvSpPr txBox="1">
            <a:spLocks noChangeArrowheads="1"/>
          </p:cNvSpPr>
          <p:nvPr/>
        </p:nvSpPr>
        <p:spPr bwMode="auto">
          <a:xfrm>
            <a:off x="2514600" y="304800"/>
            <a:ext cx="35337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Acoustic Transfer Function</a:t>
            </a:r>
            <a:endParaRPr lang="en-US" altLang="en-US"/>
          </a:p>
        </p:txBody>
      </p:sp>
      <p:graphicFrame>
        <p:nvGraphicFramePr>
          <p:cNvPr id="57375" name="Object 31">
            <a:extLst>
              <a:ext uri="{FF2B5EF4-FFF2-40B4-BE49-F238E27FC236}">
                <a16:creationId xmlns:a16="http://schemas.microsoft.com/office/drawing/2014/main" id="{2AD09F2B-845C-4C7D-9615-6974AB44ED62}"/>
              </a:ext>
            </a:extLst>
          </p:cNvPr>
          <p:cNvGraphicFramePr>
            <a:graphicFrameLocks noChangeAspect="1"/>
          </p:cNvGraphicFramePr>
          <p:nvPr/>
        </p:nvGraphicFramePr>
        <p:xfrm>
          <a:off x="304800" y="4500563"/>
          <a:ext cx="6858000" cy="1633537"/>
        </p:xfrm>
        <a:graphic>
          <a:graphicData uri="http://schemas.openxmlformats.org/presentationml/2006/ole">
            <mc:AlternateContent xmlns:mc="http://schemas.openxmlformats.org/markup-compatibility/2006">
              <mc:Choice xmlns:v="urn:schemas-microsoft-com:vml" Requires="v">
                <p:oleObj spid="_x0000_s5127" name="Equation" r:id="rId4" imgW="4051080" imgH="965160" progId="Equation.DSMT4">
                  <p:embed/>
                </p:oleObj>
              </mc:Choice>
              <mc:Fallback>
                <p:oleObj name="Equation" r:id="rId4" imgW="4051080" imgH="965160" progId="Equation.DSMT4">
                  <p:embed/>
                  <p:pic>
                    <p:nvPicPr>
                      <p:cNvPr id="0" name="Object 3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 y="4500563"/>
                        <a:ext cx="6858000" cy="16335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7376" name="Object 32">
            <a:extLst>
              <a:ext uri="{FF2B5EF4-FFF2-40B4-BE49-F238E27FC236}">
                <a16:creationId xmlns:a16="http://schemas.microsoft.com/office/drawing/2014/main" id="{EDCA16EA-2163-4D7A-9278-992DB53CBB03}"/>
              </a:ext>
            </a:extLst>
          </p:cNvPr>
          <p:cNvGraphicFramePr>
            <a:graphicFrameLocks noChangeAspect="1"/>
          </p:cNvGraphicFramePr>
          <p:nvPr/>
        </p:nvGraphicFramePr>
        <p:xfrm>
          <a:off x="6629400" y="4267200"/>
          <a:ext cx="1905000" cy="866775"/>
        </p:xfrm>
        <a:graphic>
          <a:graphicData uri="http://schemas.openxmlformats.org/presentationml/2006/ole">
            <mc:AlternateContent xmlns:mc="http://schemas.openxmlformats.org/markup-compatibility/2006">
              <mc:Choice xmlns:v="urn:schemas-microsoft-com:vml" Requires="v">
                <p:oleObj spid="_x0000_s5128" name="Equation" r:id="rId6" imgW="1562100" imgH="711200" progId="Equation.DSMT36">
                  <p:embed/>
                </p:oleObj>
              </mc:Choice>
              <mc:Fallback>
                <p:oleObj name="Equation" r:id="rId6" imgW="1562100" imgH="711200" progId="Equation.DSMT36">
                  <p:embed/>
                  <p:pic>
                    <p:nvPicPr>
                      <p:cNvPr id="0" name="Object 3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29400" y="4267200"/>
                        <a:ext cx="1905000" cy="8667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7377" name="Line 33">
            <a:extLst>
              <a:ext uri="{FF2B5EF4-FFF2-40B4-BE49-F238E27FC236}">
                <a16:creationId xmlns:a16="http://schemas.microsoft.com/office/drawing/2014/main" id="{F9046EAD-F05A-4942-ABFF-D38F1F424983}"/>
              </a:ext>
            </a:extLst>
          </p:cNvPr>
          <p:cNvSpPr>
            <a:spLocks noChangeShapeType="1"/>
          </p:cNvSpPr>
          <p:nvPr/>
        </p:nvSpPr>
        <p:spPr bwMode="auto">
          <a:xfrm>
            <a:off x="1066800" y="914400"/>
            <a:ext cx="69342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78" name="Text Box 34">
            <a:extLst>
              <a:ext uri="{FF2B5EF4-FFF2-40B4-BE49-F238E27FC236}">
                <a16:creationId xmlns:a16="http://schemas.microsoft.com/office/drawing/2014/main" id="{307A2855-8356-42F3-9A34-B8A3027A93F0}"/>
              </a:ext>
            </a:extLst>
          </p:cNvPr>
          <p:cNvSpPr txBox="1">
            <a:spLocks noChangeArrowheads="1"/>
          </p:cNvSpPr>
          <p:nvPr/>
        </p:nvSpPr>
        <p:spPr bwMode="auto">
          <a:xfrm>
            <a:off x="381000" y="1066800"/>
            <a:ext cx="7815263"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Example:  the acoustic/elastic transfer function of two aligned </a:t>
            </a:r>
          </a:p>
          <a:p>
            <a:r>
              <a:rPr lang="en-US" altLang="en-US"/>
              <a:t>circular piston transducers of different radii can be found. </a:t>
            </a:r>
          </a:p>
        </p:txBody>
      </p:sp>
      <p:grpSp>
        <p:nvGrpSpPr>
          <p:cNvPr id="57379" name="Group 35">
            <a:extLst>
              <a:ext uri="{FF2B5EF4-FFF2-40B4-BE49-F238E27FC236}">
                <a16:creationId xmlns:a16="http://schemas.microsoft.com/office/drawing/2014/main" id="{B9E96090-1240-493B-8B2E-2FDAE3ED9682}"/>
              </a:ext>
            </a:extLst>
          </p:cNvPr>
          <p:cNvGrpSpPr>
            <a:grpSpLocks/>
          </p:cNvGrpSpPr>
          <p:nvPr/>
        </p:nvGrpSpPr>
        <p:grpSpPr bwMode="auto">
          <a:xfrm>
            <a:off x="2209800" y="2667000"/>
            <a:ext cx="1216025" cy="727075"/>
            <a:chOff x="1296" y="1296"/>
            <a:chExt cx="624" cy="336"/>
          </a:xfrm>
        </p:grpSpPr>
        <p:sp>
          <p:nvSpPr>
            <p:cNvPr id="57380" name="Rectangle 36">
              <a:extLst>
                <a:ext uri="{FF2B5EF4-FFF2-40B4-BE49-F238E27FC236}">
                  <a16:creationId xmlns:a16="http://schemas.microsoft.com/office/drawing/2014/main" id="{BEBB3A7F-C831-4A74-8732-BD460234BD1C}"/>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81" name="Rectangle 37">
              <a:extLst>
                <a:ext uri="{FF2B5EF4-FFF2-40B4-BE49-F238E27FC236}">
                  <a16:creationId xmlns:a16="http://schemas.microsoft.com/office/drawing/2014/main" id="{0B4C3040-528E-4593-9107-271848EB4613}"/>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82" name="Rectangle 38">
              <a:extLst>
                <a:ext uri="{FF2B5EF4-FFF2-40B4-BE49-F238E27FC236}">
                  <a16:creationId xmlns:a16="http://schemas.microsoft.com/office/drawing/2014/main" id="{20B3D81D-80BE-4F4E-ABA5-FED5FD765427}"/>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83" name="Rectangle 39">
              <a:extLst>
                <a:ext uri="{FF2B5EF4-FFF2-40B4-BE49-F238E27FC236}">
                  <a16:creationId xmlns:a16="http://schemas.microsoft.com/office/drawing/2014/main" id="{00DBD173-8E94-4E6A-AEF2-BF26B8C627C5}"/>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384" name="Group 40">
            <a:extLst>
              <a:ext uri="{FF2B5EF4-FFF2-40B4-BE49-F238E27FC236}">
                <a16:creationId xmlns:a16="http://schemas.microsoft.com/office/drawing/2014/main" id="{22599454-9B09-4EEB-92EA-97D12DB56500}"/>
              </a:ext>
            </a:extLst>
          </p:cNvPr>
          <p:cNvGrpSpPr>
            <a:grpSpLocks/>
          </p:cNvGrpSpPr>
          <p:nvPr/>
        </p:nvGrpSpPr>
        <p:grpSpPr bwMode="auto">
          <a:xfrm flipH="1">
            <a:off x="5289550" y="2754313"/>
            <a:ext cx="990600" cy="533400"/>
            <a:chOff x="1296" y="1296"/>
            <a:chExt cx="624" cy="336"/>
          </a:xfrm>
        </p:grpSpPr>
        <p:sp>
          <p:nvSpPr>
            <p:cNvPr id="57385" name="Rectangle 41">
              <a:extLst>
                <a:ext uri="{FF2B5EF4-FFF2-40B4-BE49-F238E27FC236}">
                  <a16:creationId xmlns:a16="http://schemas.microsoft.com/office/drawing/2014/main" id="{C1529862-7A9C-46D8-B362-2AFCF78E96FE}"/>
                </a:ext>
              </a:extLst>
            </p:cNvPr>
            <p:cNvSpPr>
              <a:spLocks noChangeArrowheads="1"/>
            </p:cNvSpPr>
            <p:nvPr/>
          </p:nvSpPr>
          <p:spPr bwMode="auto">
            <a:xfrm flipV="1">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86" name="Rectangle 42">
              <a:extLst>
                <a:ext uri="{FF2B5EF4-FFF2-40B4-BE49-F238E27FC236}">
                  <a16:creationId xmlns:a16="http://schemas.microsoft.com/office/drawing/2014/main" id="{D0BA825A-6955-4CFA-8C93-6C6686CB1C0A}"/>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87" name="Rectangle 43">
              <a:extLst>
                <a:ext uri="{FF2B5EF4-FFF2-40B4-BE49-F238E27FC236}">
                  <a16:creationId xmlns:a16="http://schemas.microsoft.com/office/drawing/2014/main" id="{60104B67-0148-41A9-BC05-A1AA227ACF8D}"/>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88" name="Rectangle 44">
              <a:extLst>
                <a:ext uri="{FF2B5EF4-FFF2-40B4-BE49-F238E27FC236}">
                  <a16:creationId xmlns:a16="http://schemas.microsoft.com/office/drawing/2014/main" id="{886B2FB4-0618-489F-831B-FA15AD7A5A08}"/>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7389" name="Line 45">
            <a:extLst>
              <a:ext uri="{FF2B5EF4-FFF2-40B4-BE49-F238E27FC236}">
                <a16:creationId xmlns:a16="http://schemas.microsoft.com/office/drawing/2014/main" id="{6FF11B14-4C0F-4E8B-A0DC-71646D139248}"/>
              </a:ext>
            </a:extLst>
          </p:cNvPr>
          <p:cNvSpPr>
            <a:spLocks noChangeShapeType="1"/>
          </p:cNvSpPr>
          <p:nvPr/>
        </p:nvSpPr>
        <p:spPr bwMode="auto">
          <a:xfrm>
            <a:off x="3449638" y="3016250"/>
            <a:ext cx="182880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390" name="Line 46">
            <a:extLst>
              <a:ext uri="{FF2B5EF4-FFF2-40B4-BE49-F238E27FC236}">
                <a16:creationId xmlns:a16="http://schemas.microsoft.com/office/drawing/2014/main" id="{B72BC1DF-BD41-49E1-ABA5-677B29ED7004}"/>
              </a:ext>
            </a:extLst>
          </p:cNvPr>
          <p:cNvSpPr>
            <a:spLocks noChangeShapeType="1"/>
          </p:cNvSpPr>
          <p:nvPr/>
        </p:nvSpPr>
        <p:spPr bwMode="auto">
          <a:xfrm>
            <a:off x="3417888" y="3484563"/>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391" name="Line 47">
            <a:extLst>
              <a:ext uri="{FF2B5EF4-FFF2-40B4-BE49-F238E27FC236}">
                <a16:creationId xmlns:a16="http://schemas.microsoft.com/office/drawing/2014/main" id="{A3937292-5335-4130-98AC-59DE38BFA2B5}"/>
              </a:ext>
            </a:extLst>
          </p:cNvPr>
          <p:cNvSpPr>
            <a:spLocks noChangeShapeType="1"/>
          </p:cNvSpPr>
          <p:nvPr/>
        </p:nvSpPr>
        <p:spPr bwMode="auto">
          <a:xfrm>
            <a:off x="5278438" y="3397250"/>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392" name="Line 48">
            <a:extLst>
              <a:ext uri="{FF2B5EF4-FFF2-40B4-BE49-F238E27FC236}">
                <a16:creationId xmlns:a16="http://schemas.microsoft.com/office/drawing/2014/main" id="{6E4A8693-59A6-4345-B283-8DFFBDF8FCD3}"/>
              </a:ext>
            </a:extLst>
          </p:cNvPr>
          <p:cNvSpPr>
            <a:spLocks noChangeShapeType="1"/>
          </p:cNvSpPr>
          <p:nvPr/>
        </p:nvSpPr>
        <p:spPr bwMode="auto">
          <a:xfrm flipH="1" flipV="1">
            <a:off x="3427413" y="3702050"/>
            <a:ext cx="693737" cy="63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393" name="Line 49">
            <a:extLst>
              <a:ext uri="{FF2B5EF4-FFF2-40B4-BE49-F238E27FC236}">
                <a16:creationId xmlns:a16="http://schemas.microsoft.com/office/drawing/2014/main" id="{A89CE916-8CE3-432A-BB6A-D25C3D090FD5}"/>
              </a:ext>
            </a:extLst>
          </p:cNvPr>
          <p:cNvSpPr>
            <a:spLocks noChangeShapeType="1"/>
          </p:cNvSpPr>
          <p:nvPr/>
        </p:nvSpPr>
        <p:spPr bwMode="auto">
          <a:xfrm>
            <a:off x="4516438" y="3702050"/>
            <a:ext cx="762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57394" name="Object 50">
            <a:extLst>
              <a:ext uri="{FF2B5EF4-FFF2-40B4-BE49-F238E27FC236}">
                <a16:creationId xmlns:a16="http://schemas.microsoft.com/office/drawing/2014/main" id="{6A6AFA27-2D12-4779-B85A-6F6D1FDDDBE2}"/>
              </a:ext>
            </a:extLst>
          </p:cNvPr>
          <p:cNvGraphicFramePr>
            <a:graphicFrameLocks noChangeAspect="1"/>
          </p:cNvGraphicFramePr>
          <p:nvPr/>
        </p:nvGraphicFramePr>
        <p:xfrm>
          <a:off x="4164013" y="3549650"/>
          <a:ext cx="282575" cy="282575"/>
        </p:xfrm>
        <a:graphic>
          <a:graphicData uri="http://schemas.openxmlformats.org/presentationml/2006/ole">
            <mc:AlternateContent xmlns:mc="http://schemas.openxmlformats.org/markup-compatibility/2006">
              <mc:Choice xmlns:v="urn:schemas-microsoft-com:vml" Requires="v">
                <p:oleObj spid="_x0000_s5129" name="Equation" r:id="rId8" imgW="164880" imgH="164880" progId="Equation.DSMT4">
                  <p:embed/>
                </p:oleObj>
              </mc:Choice>
              <mc:Fallback>
                <p:oleObj name="Equation" r:id="rId8" imgW="164880" imgH="164880" progId="Equation.DSMT4">
                  <p:embed/>
                  <p:pic>
                    <p:nvPicPr>
                      <p:cNvPr id="0" name="Object 5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64013" y="3549650"/>
                        <a:ext cx="282575" cy="282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7395" name="Line 51">
            <a:extLst>
              <a:ext uri="{FF2B5EF4-FFF2-40B4-BE49-F238E27FC236}">
                <a16:creationId xmlns:a16="http://schemas.microsoft.com/office/drawing/2014/main" id="{BF29BF88-E43D-4694-9D0D-48370001BAAB}"/>
              </a:ext>
            </a:extLst>
          </p:cNvPr>
          <p:cNvSpPr>
            <a:spLocks noChangeShapeType="1"/>
          </p:cNvSpPr>
          <p:nvPr/>
        </p:nvSpPr>
        <p:spPr bwMode="auto">
          <a:xfrm>
            <a:off x="3494088" y="2678113"/>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396" name="Line 52">
            <a:extLst>
              <a:ext uri="{FF2B5EF4-FFF2-40B4-BE49-F238E27FC236}">
                <a16:creationId xmlns:a16="http://schemas.microsoft.com/office/drawing/2014/main" id="{2519BC06-8C0B-44B6-B961-0906452CEEB7}"/>
              </a:ext>
            </a:extLst>
          </p:cNvPr>
          <p:cNvSpPr>
            <a:spLocks noChangeShapeType="1"/>
          </p:cNvSpPr>
          <p:nvPr/>
        </p:nvSpPr>
        <p:spPr bwMode="auto">
          <a:xfrm flipH="1" flipV="1">
            <a:off x="3594100" y="2697163"/>
            <a:ext cx="7938" cy="31908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397" name="Line 53">
            <a:extLst>
              <a:ext uri="{FF2B5EF4-FFF2-40B4-BE49-F238E27FC236}">
                <a16:creationId xmlns:a16="http://schemas.microsoft.com/office/drawing/2014/main" id="{53E42BA9-5866-47AC-95B9-9213A403426C}"/>
              </a:ext>
            </a:extLst>
          </p:cNvPr>
          <p:cNvSpPr>
            <a:spLocks noChangeShapeType="1"/>
          </p:cNvSpPr>
          <p:nvPr/>
        </p:nvSpPr>
        <p:spPr bwMode="auto">
          <a:xfrm flipH="1">
            <a:off x="4973638" y="2765425"/>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398" name="Line 54">
            <a:extLst>
              <a:ext uri="{FF2B5EF4-FFF2-40B4-BE49-F238E27FC236}">
                <a16:creationId xmlns:a16="http://schemas.microsoft.com/office/drawing/2014/main" id="{2587CE33-ABC4-4FEE-BC15-F27ED782953E}"/>
              </a:ext>
            </a:extLst>
          </p:cNvPr>
          <p:cNvSpPr>
            <a:spLocks noChangeShapeType="1"/>
          </p:cNvSpPr>
          <p:nvPr/>
        </p:nvSpPr>
        <p:spPr bwMode="auto">
          <a:xfrm flipV="1">
            <a:off x="5126038" y="2787650"/>
            <a:ext cx="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57399" name="Object 55">
            <a:extLst>
              <a:ext uri="{FF2B5EF4-FFF2-40B4-BE49-F238E27FC236}">
                <a16:creationId xmlns:a16="http://schemas.microsoft.com/office/drawing/2014/main" id="{30544B87-C25D-4920-BCC1-6ED961965917}"/>
              </a:ext>
            </a:extLst>
          </p:cNvPr>
          <p:cNvGraphicFramePr>
            <a:graphicFrameLocks noChangeAspect="1"/>
          </p:cNvGraphicFramePr>
          <p:nvPr/>
        </p:nvGraphicFramePr>
        <p:xfrm>
          <a:off x="3678238" y="2743200"/>
          <a:ext cx="174625" cy="192088"/>
        </p:xfrm>
        <a:graphic>
          <a:graphicData uri="http://schemas.openxmlformats.org/presentationml/2006/ole">
            <mc:AlternateContent xmlns:mc="http://schemas.openxmlformats.org/markup-compatibility/2006">
              <mc:Choice xmlns:v="urn:schemas-microsoft-com:vml" Requires="v">
                <p:oleObj spid="_x0000_s5130" name="Equation" r:id="rId10" imgW="126720" imgH="139680" progId="Equation.DSMT4">
                  <p:embed/>
                </p:oleObj>
              </mc:Choice>
              <mc:Fallback>
                <p:oleObj name="Equation" r:id="rId10" imgW="126720" imgH="139680" progId="Equation.DSMT4">
                  <p:embed/>
                  <p:pic>
                    <p:nvPicPr>
                      <p:cNvPr id="0" name="Object 5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678238" y="2743200"/>
                        <a:ext cx="174625" cy="192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7400" name="Object 56">
            <a:extLst>
              <a:ext uri="{FF2B5EF4-FFF2-40B4-BE49-F238E27FC236}">
                <a16:creationId xmlns:a16="http://schemas.microsoft.com/office/drawing/2014/main" id="{93E9CACF-D48D-4F6C-B84F-76D63BDD52A6}"/>
              </a:ext>
            </a:extLst>
          </p:cNvPr>
          <p:cNvGraphicFramePr>
            <a:graphicFrameLocks noChangeAspect="1"/>
          </p:cNvGraphicFramePr>
          <p:nvPr/>
        </p:nvGraphicFramePr>
        <p:xfrm>
          <a:off x="4745038" y="2686050"/>
          <a:ext cx="174625" cy="244475"/>
        </p:xfrm>
        <a:graphic>
          <a:graphicData uri="http://schemas.openxmlformats.org/presentationml/2006/ole">
            <mc:AlternateContent xmlns:mc="http://schemas.openxmlformats.org/markup-compatibility/2006">
              <mc:Choice xmlns:v="urn:schemas-microsoft-com:vml" Requires="v">
                <p:oleObj spid="_x0000_s5131" name="Equation" r:id="rId12" imgW="126720" imgH="177480" progId="Equation.DSMT4">
                  <p:embed/>
                </p:oleObj>
              </mc:Choice>
              <mc:Fallback>
                <p:oleObj name="Equation" r:id="rId12" imgW="126720" imgH="177480" progId="Equation.DSMT4">
                  <p:embed/>
                  <p:pic>
                    <p:nvPicPr>
                      <p:cNvPr id="0" name="Object 5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745038" y="2686050"/>
                        <a:ext cx="174625"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57401" name="Group 57">
            <a:extLst>
              <a:ext uri="{FF2B5EF4-FFF2-40B4-BE49-F238E27FC236}">
                <a16:creationId xmlns:a16="http://schemas.microsoft.com/office/drawing/2014/main" id="{0CB00B2D-FA94-42B9-B527-B1DD87FEB689}"/>
              </a:ext>
            </a:extLst>
          </p:cNvPr>
          <p:cNvGrpSpPr>
            <a:grpSpLocks/>
          </p:cNvGrpSpPr>
          <p:nvPr/>
        </p:nvGrpSpPr>
        <p:grpSpPr bwMode="auto">
          <a:xfrm>
            <a:off x="3525838" y="1949450"/>
            <a:ext cx="1784350" cy="193675"/>
            <a:chOff x="1872" y="528"/>
            <a:chExt cx="1124" cy="122"/>
          </a:xfrm>
        </p:grpSpPr>
        <p:grpSp>
          <p:nvGrpSpPr>
            <p:cNvPr id="57402" name="Group 58">
              <a:extLst>
                <a:ext uri="{FF2B5EF4-FFF2-40B4-BE49-F238E27FC236}">
                  <a16:creationId xmlns:a16="http://schemas.microsoft.com/office/drawing/2014/main" id="{73490CDF-F1DB-4196-A67B-5A0944D455C3}"/>
                </a:ext>
              </a:extLst>
            </p:cNvPr>
            <p:cNvGrpSpPr>
              <a:grpSpLocks/>
            </p:cNvGrpSpPr>
            <p:nvPr/>
          </p:nvGrpSpPr>
          <p:grpSpPr bwMode="auto">
            <a:xfrm>
              <a:off x="1872" y="528"/>
              <a:ext cx="286" cy="102"/>
              <a:chOff x="2352" y="528"/>
              <a:chExt cx="286" cy="102"/>
            </a:xfrm>
          </p:grpSpPr>
          <p:sp>
            <p:nvSpPr>
              <p:cNvPr id="57403" name="Arc 59">
                <a:extLst>
                  <a:ext uri="{FF2B5EF4-FFF2-40B4-BE49-F238E27FC236}">
                    <a16:creationId xmlns:a16="http://schemas.microsoft.com/office/drawing/2014/main" id="{2E78B0BB-D458-49F0-9A18-AF8BBEE3BC94}"/>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04" name="Arc 60">
                <a:extLst>
                  <a:ext uri="{FF2B5EF4-FFF2-40B4-BE49-F238E27FC236}">
                    <a16:creationId xmlns:a16="http://schemas.microsoft.com/office/drawing/2014/main" id="{BBA5414E-41B1-4AE9-996E-7B4CDC0D1238}"/>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405" name="Group 61">
              <a:extLst>
                <a:ext uri="{FF2B5EF4-FFF2-40B4-BE49-F238E27FC236}">
                  <a16:creationId xmlns:a16="http://schemas.microsoft.com/office/drawing/2014/main" id="{AFFEFBD1-BCAB-4D62-8A05-56DF41A6A281}"/>
                </a:ext>
              </a:extLst>
            </p:cNvPr>
            <p:cNvGrpSpPr>
              <a:grpSpLocks/>
            </p:cNvGrpSpPr>
            <p:nvPr/>
          </p:nvGrpSpPr>
          <p:grpSpPr bwMode="auto">
            <a:xfrm>
              <a:off x="2439" y="542"/>
              <a:ext cx="286" cy="102"/>
              <a:chOff x="2352" y="528"/>
              <a:chExt cx="286" cy="102"/>
            </a:xfrm>
          </p:grpSpPr>
          <p:sp>
            <p:nvSpPr>
              <p:cNvPr id="57406" name="Arc 62">
                <a:extLst>
                  <a:ext uri="{FF2B5EF4-FFF2-40B4-BE49-F238E27FC236}">
                    <a16:creationId xmlns:a16="http://schemas.microsoft.com/office/drawing/2014/main" id="{2EF97311-1C94-4C3B-8CB4-ADB871610FB2}"/>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07" name="Arc 63">
                <a:extLst>
                  <a:ext uri="{FF2B5EF4-FFF2-40B4-BE49-F238E27FC236}">
                    <a16:creationId xmlns:a16="http://schemas.microsoft.com/office/drawing/2014/main" id="{EF950A5C-DA97-4480-B68E-6A78A1955D8A}"/>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408" name="Group 64">
              <a:extLst>
                <a:ext uri="{FF2B5EF4-FFF2-40B4-BE49-F238E27FC236}">
                  <a16:creationId xmlns:a16="http://schemas.microsoft.com/office/drawing/2014/main" id="{7A16CE47-C59F-4FDB-B1B9-31DC13154DEB}"/>
                </a:ext>
              </a:extLst>
            </p:cNvPr>
            <p:cNvGrpSpPr>
              <a:grpSpLocks/>
            </p:cNvGrpSpPr>
            <p:nvPr/>
          </p:nvGrpSpPr>
          <p:grpSpPr bwMode="auto">
            <a:xfrm>
              <a:off x="2160" y="536"/>
              <a:ext cx="286" cy="102"/>
              <a:chOff x="2352" y="528"/>
              <a:chExt cx="286" cy="102"/>
            </a:xfrm>
          </p:grpSpPr>
          <p:sp>
            <p:nvSpPr>
              <p:cNvPr id="57409" name="Arc 65">
                <a:extLst>
                  <a:ext uri="{FF2B5EF4-FFF2-40B4-BE49-F238E27FC236}">
                    <a16:creationId xmlns:a16="http://schemas.microsoft.com/office/drawing/2014/main" id="{B2D5928E-56C5-47CF-81F2-3A8E67AF0AE7}"/>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10" name="Arc 66">
                <a:extLst>
                  <a:ext uri="{FF2B5EF4-FFF2-40B4-BE49-F238E27FC236}">
                    <a16:creationId xmlns:a16="http://schemas.microsoft.com/office/drawing/2014/main" id="{3F29833F-C757-4D38-A572-1FB3A5B953A3}"/>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7411" name="Group 67">
              <a:extLst>
                <a:ext uri="{FF2B5EF4-FFF2-40B4-BE49-F238E27FC236}">
                  <a16:creationId xmlns:a16="http://schemas.microsoft.com/office/drawing/2014/main" id="{346A6F43-B74D-4A81-BCF7-970A980A8A5E}"/>
                </a:ext>
              </a:extLst>
            </p:cNvPr>
            <p:cNvGrpSpPr>
              <a:grpSpLocks/>
            </p:cNvGrpSpPr>
            <p:nvPr/>
          </p:nvGrpSpPr>
          <p:grpSpPr bwMode="auto">
            <a:xfrm>
              <a:off x="2710" y="548"/>
              <a:ext cx="286" cy="102"/>
              <a:chOff x="2352" y="528"/>
              <a:chExt cx="286" cy="102"/>
            </a:xfrm>
          </p:grpSpPr>
          <p:sp>
            <p:nvSpPr>
              <p:cNvPr id="57412" name="Arc 68">
                <a:extLst>
                  <a:ext uri="{FF2B5EF4-FFF2-40B4-BE49-F238E27FC236}">
                    <a16:creationId xmlns:a16="http://schemas.microsoft.com/office/drawing/2014/main" id="{8A340314-70E5-4ED7-AAAB-339C80180A62}"/>
                  </a:ext>
                </a:extLst>
              </p:cNvPr>
              <p:cNvSpPr>
                <a:spLocks/>
              </p:cNvSpPr>
              <p:nvPr/>
            </p:nvSpPr>
            <p:spPr bwMode="auto">
              <a:xfrm flipV="1">
                <a:off x="2352" y="528"/>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13" name="Arc 69">
                <a:extLst>
                  <a:ext uri="{FF2B5EF4-FFF2-40B4-BE49-F238E27FC236}">
                    <a16:creationId xmlns:a16="http://schemas.microsoft.com/office/drawing/2014/main" id="{6AE7062E-C7E3-46A5-A73C-8ED7E3EE20C3}"/>
                  </a:ext>
                </a:extLst>
              </p:cNvPr>
              <p:cNvSpPr>
                <a:spLocks/>
              </p:cNvSpPr>
              <p:nvPr/>
            </p:nvSpPr>
            <p:spPr bwMode="auto">
              <a:xfrm flipH="1" flipV="1">
                <a:off x="2493" y="534"/>
                <a:ext cx="145" cy="96"/>
              </a:xfrm>
              <a:custGeom>
                <a:avLst/>
                <a:gdLst>
                  <a:gd name="G0" fmla="+- 1198 0 0"/>
                  <a:gd name="G1" fmla="+- 21600 0 0"/>
                  <a:gd name="G2" fmla="+- 21600 0 0"/>
                  <a:gd name="T0" fmla="*/ 0 w 22729"/>
                  <a:gd name="T1" fmla="*/ 34 h 21600"/>
                  <a:gd name="T2" fmla="*/ 22729 w 22729"/>
                  <a:gd name="T3" fmla="*/ 19881 h 21600"/>
                  <a:gd name="T4" fmla="*/ 1198 w 22729"/>
                  <a:gd name="T5" fmla="*/ 21600 h 21600"/>
                </a:gdLst>
                <a:ahLst/>
                <a:cxnLst>
                  <a:cxn ang="0">
                    <a:pos x="T0" y="T1"/>
                  </a:cxn>
                  <a:cxn ang="0">
                    <a:pos x="T2" y="T3"/>
                  </a:cxn>
                  <a:cxn ang="0">
                    <a:pos x="T4" y="T5"/>
                  </a:cxn>
                </a:cxnLst>
                <a:rect l="0" t="0" r="r" b="b"/>
                <a:pathLst>
                  <a:path w="22729" h="21600" fill="none" extrusionOk="0">
                    <a:moveTo>
                      <a:pt x="-1" y="33"/>
                    </a:moveTo>
                    <a:cubicBezTo>
                      <a:pt x="398" y="11"/>
                      <a:pt x="798" y="0"/>
                      <a:pt x="1198" y="0"/>
                    </a:cubicBezTo>
                    <a:cubicBezTo>
                      <a:pt x="12460" y="0"/>
                      <a:pt x="21833" y="8653"/>
                      <a:pt x="22729" y="19880"/>
                    </a:cubicBezTo>
                  </a:path>
                  <a:path w="22729" h="21600" stroke="0" extrusionOk="0">
                    <a:moveTo>
                      <a:pt x="-1" y="33"/>
                    </a:moveTo>
                    <a:cubicBezTo>
                      <a:pt x="398" y="11"/>
                      <a:pt x="798" y="0"/>
                      <a:pt x="1198" y="0"/>
                    </a:cubicBezTo>
                    <a:cubicBezTo>
                      <a:pt x="12460" y="0"/>
                      <a:pt x="21833" y="8653"/>
                      <a:pt x="22729" y="19880"/>
                    </a:cubicBezTo>
                    <a:lnTo>
                      <a:pt x="1198"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57414" name="Line 70">
            <a:extLst>
              <a:ext uri="{FF2B5EF4-FFF2-40B4-BE49-F238E27FC236}">
                <a16:creationId xmlns:a16="http://schemas.microsoft.com/office/drawing/2014/main" id="{06063462-2651-43AD-9D04-CE37F45BA4C9}"/>
              </a:ext>
            </a:extLst>
          </p:cNvPr>
          <p:cNvSpPr>
            <a:spLocks noChangeShapeType="1"/>
          </p:cNvSpPr>
          <p:nvPr/>
        </p:nvSpPr>
        <p:spPr bwMode="auto">
          <a:xfrm>
            <a:off x="3525838" y="3016250"/>
            <a:ext cx="38100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415" name="Line 71">
            <a:extLst>
              <a:ext uri="{FF2B5EF4-FFF2-40B4-BE49-F238E27FC236}">
                <a16:creationId xmlns:a16="http://schemas.microsoft.com/office/drawing/2014/main" id="{DF055E49-DB0B-4040-92B6-9FDAB5DC4763}"/>
              </a:ext>
            </a:extLst>
          </p:cNvPr>
          <p:cNvSpPr>
            <a:spLocks noChangeShapeType="1"/>
          </p:cNvSpPr>
          <p:nvPr/>
        </p:nvSpPr>
        <p:spPr bwMode="auto">
          <a:xfrm>
            <a:off x="4821238" y="3016250"/>
            <a:ext cx="38100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416" name="Rectangle 72">
            <a:extLst>
              <a:ext uri="{FF2B5EF4-FFF2-40B4-BE49-F238E27FC236}">
                <a16:creationId xmlns:a16="http://schemas.microsoft.com/office/drawing/2014/main" id="{03931C54-77D5-428F-9F36-E56B48CF0284}"/>
              </a:ext>
            </a:extLst>
          </p:cNvPr>
          <p:cNvSpPr>
            <a:spLocks noChangeArrowheads="1"/>
          </p:cNvSpPr>
          <p:nvPr/>
        </p:nvSpPr>
        <p:spPr bwMode="auto">
          <a:xfrm>
            <a:off x="3343275" y="2808288"/>
            <a:ext cx="74613" cy="457200"/>
          </a:xfrm>
          <a:prstGeom prst="rect">
            <a:avLst/>
          </a:prstGeom>
          <a:solidFill>
            <a:srgbClr val="FF3300"/>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17" name="Rectangle 73">
            <a:extLst>
              <a:ext uri="{FF2B5EF4-FFF2-40B4-BE49-F238E27FC236}">
                <a16:creationId xmlns:a16="http://schemas.microsoft.com/office/drawing/2014/main" id="{3FF5E95F-3B30-41BD-866C-6036DF780FB3}"/>
              </a:ext>
            </a:extLst>
          </p:cNvPr>
          <p:cNvSpPr>
            <a:spLocks noChangeArrowheads="1"/>
          </p:cNvSpPr>
          <p:nvPr/>
        </p:nvSpPr>
        <p:spPr bwMode="auto">
          <a:xfrm>
            <a:off x="5283200" y="2843213"/>
            <a:ext cx="77788" cy="358775"/>
          </a:xfrm>
          <a:prstGeom prst="rect">
            <a:avLst/>
          </a:prstGeom>
          <a:solidFill>
            <a:srgbClr val="FF3300"/>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panose="02020603050405020304" pitchFamily="18" charset="0"/>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panose="02020603050405020304"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477</TotalTime>
  <Words>1207</Words>
  <Application>Microsoft Office PowerPoint</Application>
  <PresentationFormat>On-screen Show (4:3)</PresentationFormat>
  <Paragraphs>155</Paragraphs>
  <Slides>14</Slides>
  <Notes>14</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22" baseType="lpstr">
      <vt:lpstr>Arial</vt:lpstr>
      <vt:lpstr>Calibri</vt:lpstr>
      <vt:lpstr>Helvetica</vt:lpstr>
      <vt:lpstr>Symbol</vt:lpstr>
      <vt:lpstr>Times</vt:lpstr>
      <vt:lpstr>Times New Roman</vt:lpstr>
      <vt:lpstr>Blank Presentation</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Lester Schmerr</dc:creator>
  <cp:lastModifiedBy>Lester Schmerr</cp:lastModifiedBy>
  <cp:revision>14</cp:revision>
  <cp:lastPrinted>2021-10-27T02:33:36Z</cp:lastPrinted>
  <dcterms:modified xsi:type="dcterms:W3CDTF">2021-10-27T02:37:19Z</dcterms:modified>
</cp:coreProperties>
</file>