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71" r:id="rId2"/>
    <p:sldId id="273" r:id="rId3"/>
    <p:sldId id="256" r:id="rId4"/>
    <p:sldId id="257" r:id="rId5"/>
    <p:sldId id="258" r:id="rId6"/>
    <p:sldId id="264" r:id="rId7"/>
    <p:sldId id="265" r:id="rId8"/>
    <p:sldId id="268" r:id="rId9"/>
    <p:sldId id="266" r:id="rId10"/>
    <p:sldId id="267" r:id="rId11"/>
    <p:sldId id="275" r:id="rId12"/>
    <p:sldId id="270" r:id="rId13"/>
    <p:sldId id="269" r:id="rId14"/>
    <p:sldId id="272" r:id="rId15"/>
    <p:sldId id="259" r:id="rId16"/>
    <p:sldId id="261" r:id="rId17"/>
    <p:sldId id="262" r:id="rId18"/>
    <p:sldId id="263" r:id="rId19"/>
    <p:sldId id="274" r:id="rId20"/>
  </p:sldIdLst>
  <p:sldSz cx="9144000" cy="6858000" type="screen4x3"/>
  <p:notesSz cx="7102475" cy="89916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178" autoAdjust="0"/>
  </p:normalViewPr>
  <p:slideViewPr>
    <p:cSldViewPr>
      <p:cViewPr varScale="1">
        <p:scale>
          <a:sx n="108" d="100"/>
          <a:sy n="108" d="100"/>
        </p:scale>
        <p:origin x="126" y="3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5" Type="http://schemas.openxmlformats.org/officeDocument/2006/relationships/image" Target="../media/image39.wmf"/><Relationship Id="rId4" Type="http://schemas.openxmlformats.org/officeDocument/2006/relationships/image" Target="../media/image3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4"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2.wmf"/><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4"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5" Type="http://schemas.openxmlformats.org/officeDocument/2006/relationships/image" Target="../media/image30.wmf"/><Relationship Id="rId4" Type="http://schemas.openxmlformats.org/officeDocument/2006/relationships/image" Target="../media/image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2FD64C66-B6B0-4F41-9734-FF2F02CD71DD}"/>
              </a:ext>
            </a:extLst>
          </p:cNvPr>
          <p:cNvSpPr>
            <a:spLocks noGrp="1" noChangeArrowheads="1"/>
          </p:cNvSpPr>
          <p:nvPr>
            <p:ph type="hdr" sz="quarter"/>
          </p:nvPr>
        </p:nvSpPr>
        <p:spPr bwMode="auto">
          <a:xfrm>
            <a:off x="0" y="0"/>
            <a:ext cx="3078163" cy="449263"/>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4099" name="Rectangle 3">
            <a:extLst>
              <a:ext uri="{FF2B5EF4-FFF2-40B4-BE49-F238E27FC236}">
                <a16:creationId xmlns:a16="http://schemas.microsoft.com/office/drawing/2014/main" id="{00278800-96B0-4568-A82F-D76CC657E486}"/>
              </a:ext>
            </a:extLst>
          </p:cNvPr>
          <p:cNvSpPr>
            <a:spLocks noGrp="1" noChangeArrowheads="1"/>
          </p:cNvSpPr>
          <p:nvPr>
            <p:ph type="dt" sz="quarter" idx="1"/>
          </p:nvPr>
        </p:nvSpPr>
        <p:spPr bwMode="auto">
          <a:xfrm>
            <a:off x="4024313" y="0"/>
            <a:ext cx="3078162" cy="449263"/>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4100" name="Rectangle 4">
            <a:extLst>
              <a:ext uri="{FF2B5EF4-FFF2-40B4-BE49-F238E27FC236}">
                <a16:creationId xmlns:a16="http://schemas.microsoft.com/office/drawing/2014/main" id="{D41293BA-DF87-4471-867A-0D9F4D35101C}"/>
              </a:ext>
            </a:extLst>
          </p:cNvPr>
          <p:cNvSpPr>
            <a:spLocks noGrp="1" noChangeArrowheads="1"/>
          </p:cNvSpPr>
          <p:nvPr>
            <p:ph type="ftr" sz="quarter" idx="2"/>
          </p:nvPr>
        </p:nvSpPr>
        <p:spPr bwMode="auto">
          <a:xfrm>
            <a:off x="0" y="8542338"/>
            <a:ext cx="3078163" cy="449262"/>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4101" name="Rectangle 5">
            <a:extLst>
              <a:ext uri="{FF2B5EF4-FFF2-40B4-BE49-F238E27FC236}">
                <a16:creationId xmlns:a16="http://schemas.microsoft.com/office/drawing/2014/main" id="{66EF2FE9-CF75-4BF5-AA95-36F80C8F8466}"/>
              </a:ext>
            </a:extLst>
          </p:cNvPr>
          <p:cNvSpPr>
            <a:spLocks noGrp="1" noChangeArrowheads="1"/>
          </p:cNvSpPr>
          <p:nvPr>
            <p:ph type="sldNum" sz="quarter" idx="3"/>
          </p:nvPr>
        </p:nvSpPr>
        <p:spPr bwMode="auto">
          <a:xfrm>
            <a:off x="4024313" y="8542338"/>
            <a:ext cx="3078162" cy="449262"/>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D77E9EFE-CB35-4A9D-8608-B331A8E0E3C6}"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18C3D6-A03B-4941-A12F-A62F22224594}"/>
              </a:ext>
            </a:extLst>
          </p:cNvPr>
          <p:cNvSpPr>
            <a:spLocks noGrp="1"/>
          </p:cNvSpPr>
          <p:nvPr>
            <p:ph type="hdr" sz="quarter"/>
          </p:nvPr>
        </p:nvSpPr>
        <p:spPr>
          <a:xfrm>
            <a:off x="0" y="0"/>
            <a:ext cx="3078163" cy="450850"/>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a:extLst>
              <a:ext uri="{FF2B5EF4-FFF2-40B4-BE49-F238E27FC236}">
                <a16:creationId xmlns:a16="http://schemas.microsoft.com/office/drawing/2014/main" id="{B511BAFF-83C5-4A43-9574-53D06F3E6085}"/>
              </a:ext>
            </a:extLst>
          </p:cNvPr>
          <p:cNvSpPr>
            <a:spLocks noGrp="1"/>
          </p:cNvSpPr>
          <p:nvPr>
            <p:ph type="dt" idx="1"/>
          </p:nvPr>
        </p:nvSpPr>
        <p:spPr>
          <a:xfrm>
            <a:off x="4022725" y="0"/>
            <a:ext cx="3078163" cy="450850"/>
          </a:xfrm>
          <a:prstGeom prst="rect">
            <a:avLst/>
          </a:prstGeom>
        </p:spPr>
        <p:txBody>
          <a:bodyPr vert="horz" lIns="91440" tIns="45720" rIns="91440" bIns="45720" rtlCol="0"/>
          <a:lstStyle>
            <a:lvl1pPr algn="r" eaLnBrk="1" hangingPunct="1">
              <a:defRPr sz="1200" smtClean="0"/>
            </a:lvl1pPr>
          </a:lstStyle>
          <a:p>
            <a:pPr>
              <a:defRPr/>
            </a:pPr>
            <a:fld id="{349EF7A1-E2E6-408A-BD5C-1493AD1D0249}" type="datetimeFigureOut">
              <a:rPr lang="en-US"/>
              <a:pPr>
                <a:defRPr/>
              </a:pPr>
              <a:t>10/16/2021</a:t>
            </a:fld>
            <a:endParaRPr lang="en-US"/>
          </a:p>
        </p:txBody>
      </p:sp>
      <p:sp>
        <p:nvSpPr>
          <p:cNvPr id="4" name="Slide Image Placeholder 3">
            <a:extLst>
              <a:ext uri="{FF2B5EF4-FFF2-40B4-BE49-F238E27FC236}">
                <a16:creationId xmlns:a16="http://schemas.microsoft.com/office/drawing/2014/main" id="{4E0C3AFF-A965-4D5F-ABFF-FC79441C9198}"/>
              </a:ext>
            </a:extLst>
          </p:cNvPr>
          <p:cNvSpPr>
            <a:spLocks noGrp="1" noRot="1" noChangeAspect="1"/>
          </p:cNvSpPr>
          <p:nvPr>
            <p:ph type="sldImg" idx="2"/>
          </p:nvPr>
        </p:nvSpPr>
        <p:spPr>
          <a:xfrm>
            <a:off x="1527175" y="1123950"/>
            <a:ext cx="4048125" cy="30353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00D8E14A-A4DD-4149-853D-86AF97076644}"/>
              </a:ext>
            </a:extLst>
          </p:cNvPr>
          <p:cNvSpPr>
            <a:spLocks noGrp="1"/>
          </p:cNvSpPr>
          <p:nvPr>
            <p:ph type="body" sz="quarter" idx="3"/>
          </p:nvPr>
        </p:nvSpPr>
        <p:spPr>
          <a:xfrm>
            <a:off x="709613" y="4327525"/>
            <a:ext cx="5683250" cy="3540125"/>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4E21E091-EA8D-4A9B-9B71-ECEC075DCA7D}"/>
              </a:ext>
            </a:extLst>
          </p:cNvPr>
          <p:cNvSpPr>
            <a:spLocks noGrp="1"/>
          </p:cNvSpPr>
          <p:nvPr>
            <p:ph type="ftr" sz="quarter" idx="4"/>
          </p:nvPr>
        </p:nvSpPr>
        <p:spPr>
          <a:xfrm>
            <a:off x="0" y="8540750"/>
            <a:ext cx="3078163" cy="450850"/>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7" name="Slide Number Placeholder 6">
            <a:extLst>
              <a:ext uri="{FF2B5EF4-FFF2-40B4-BE49-F238E27FC236}">
                <a16:creationId xmlns:a16="http://schemas.microsoft.com/office/drawing/2014/main" id="{3898C3EE-F463-45A1-90EA-63949245C059}"/>
              </a:ext>
            </a:extLst>
          </p:cNvPr>
          <p:cNvSpPr>
            <a:spLocks noGrp="1"/>
          </p:cNvSpPr>
          <p:nvPr>
            <p:ph type="sldNum" sz="quarter" idx="5"/>
          </p:nvPr>
        </p:nvSpPr>
        <p:spPr>
          <a:xfrm>
            <a:off x="4022725" y="8540750"/>
            <a:ext cx="3078163" cy="450850"/>
          </a:xfrm>
          <a:prstGeom prst="rect">
            <a:avLst/>
          </a:prstGeom>
        </p:spPr>
        <p:txBody>
          <a:bodyPr vert="horz" lIns="91440" tIns="45720" rIns="91440" bIns="45720" rtlCol="0" anchor="b"/>
          <a:lstStyle>
            <a:lvl1pPr algn="r" eaLnBrk="1" hangingPunct="1">
              <a:defRPr sz="1200" smtClean="0"/>
            </a:lvl1pPr>
          </a:lstStyle>
          <a:p>
            <a:pPr>
              <a:defRPr/>
            </a:pPr>
            <a:fld id="{8215C564-E6EF-4191-8A9A-73E7E997816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a:extLst>
              <a:ext uri="{FF2B5EF4-FFF2-40B4-BE49-F238E27FC236}">
                <a16:creationId xmlns:a16="http://schemas.microsoft.com/office/drawing/2014/main" id="{1C4013CA-DB76-486B-A215-B6D14F113A5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a:extLst>
              <a:ext uri="{FF2B5EF4-FFF2-40B4-BE49-F238E27FC236}">
                <a16:creationId xmlns:a16="http://schemas.microsoft.com/office/drawing/2014/main" id="{19E4FBFD-467E-4098-B5BE-161D29021B8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Propagating waves are a key part of an ultrasonic NDE measurement system. Plane waves and spherical waves serve as fundamental building blocks for describing the waves seen in NDE tests so we will examine those waves here.</a:t>
            </a:r>
          </a:p>
        </p:txBody>
      </p:sp>
      <p:sp>
        <p:nvSpPr>
          <p:cNvPr id="5124" name="Slide Number Placeholder 3">
            <a:extLst>
              <a:ext uri="{FF2B5EF4-FFF2-40B4-BE49-F238E27FC236}">
                <a16:creationId xmlns:a16="http://schemas.microsoft.com/office/drawing/2014/main" id="{3AE90587-7782-4211-855E-A65FD494980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75FDB56-FC30-4597-A368-7F7BA6D70175}" type="slidenum">
              <a:rPr lang="en-US" altLang="en-US" sz="1200"/>
              <a:pPr/>
              <a:t>1</a:t>
            </a:fld>
            <a:endParaRPr lang="en-US"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89498A3D-FEDB-47B3-90BF-E5A188C59AB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A22F1636-4DAE-4C0E-8917-79C3AB8118A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In Navier’s equations we do not see directly wave equations. However, if we use the Helmholtz decomposition and represent the displacement in terms of potentials, then we do see separate wave equations for the P-waves and S-waves. Thus, solutions of elastic wave problems are often obtained in terms of these potentials.</a:t>
            </a:r>
          </a:p>
          <a:p>
            <a:pPr>
              <a:spcBef>
                <a:spcPct val="0"/>
              </a:spcBef>
            </a:pPr>
            <a:endParaRPr lang="en-US" altLang="en-US" dirty="0"/>
          </a:p>
          <a:p>
            <a:pPr>
              <a:spcBef>
                <a:spcPct val="0"/>
              </a:spcBef>
            </a:pPr>
            <a:r>
              <a:rPr lang="en-US" altLang="en-US" dirty="0"/>
              <a:t>Note that P-waves are also called compressional waves, longitudinal (L-waves), pressure waves, primary waves, dilatational waves, or irrotational waves  while S-waves are also called shear waves, tangential or transverse (T-waves), secondary waves, </a:t>
            </a:r>
            <a:r>
              <a:rPr lang="en-US" altLang="en-US" dirty="0" err="1"/>
              <a:t>equivoluminal</a:t>
            </a:r>
            <a:r>
              <a:rPr lang="en-US" altLang="en-US" dirty="0"/>
              <a:t> waves, or rotational waves.</a:t>
            </a:r>
          </a:p>
        </p:txBody>
      </p:sp>
      <p:sp>
        <p:nvSpPr>
          <p:cNvPr id="23556" name="Slide Number Placeholder 3">
            <a:extLst>
              <a:ext uri="{FF2B5EF4-FFF2-40B4-BE49-F238E27FC236}">
                <a16:creationId xmlns:a16="http://schemas.microsoft.com/office/drawing/2014/main" id="{AF9631BE-2658-4918-BED7-70B5D8CF177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0D5BA03-FFA2-482C-B134-76656E3D773C}" type="slidenum">
              <a:rPr lang="en-US" altLang="en-US" sz="1200"/>
              <a:pPr/>
              <a:t>10</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96F38C64-D31A-48D4-82E1-63ABEA67D39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E3DA6AB9-786A-482A-9059-F8E18B8C670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Here is a short table illustrating the compressional and shear wave speeds, densities, and the specific acoustic impedances for P-waves of some common materials. Generally we see that compressional waves travel about twice as fast as shear waves. Also note that specific acoustic impedances are often given in units of megaRayls (MRayl) which units are defined above.</a:t>
            </a:r>
          </a:p>
        </p:txBody>
      </p:sp>
      <p:sp>
        <p:nvSpPr>
          <p:cNvPr id="25604" name="Slide Number Placeholder 3">
            <a:extLst>
              <a:ext uri="{FF2B5EF4-FFF2-40B4-BE49-F238E27FC236}">
                <a16:creationId xmlns:a16="http://schemas.microsoft.com/office/drawing/2014/main" id="{D81852A1-39C8-46CF-BB8C-398EC369A6E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7F1676B-7C29-43D8-AC38-E066C51194DF}" type="slidenum">
              <a:rPr lang="en-US" altLang="en-US" sz="1200"/>
              <a:pPr/>
              <a:t>11</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ADF41E83-9234-42EE-9DFA-E6110627F9E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864F75F3-296C-43AC-BCF7-0EC3E4C47C4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Potentials are often used to solve wave equations in elastic solids analytically. For 2-D problems one only needs to use scalar P-wave and S-wave potentials and those potentials (which are not physical quantities) can be related to the displacements and stresses as shown.</a:t>
            </a:r>
          </a:p>
        </p:txBody>
      </p:sp>
      <p:sp>
        <p:nvSpPr>
          <p:cNvPr id="27652" name="Slide Number Placeholder 3">
            <a:extLst>
              <a:ext uri="{FF2B5EF4-FFF2-40B4-BE49-F238E27FC236}">
                <a16:creationId xmlns:a16="http://schemas.microsoft.com/office/drawing/2014/main" id="{0C55B4EC-BF6F-44D4-9E4B-5EAC333C07F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C7A3952A-AB45-4FA2-8214-DA179C22547C}" type="slidenum">
              <a:rPr lang="en-US" altLang="en-US" sz="1200"/>
              <a:pPr/>
              <a:t>12</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28E0B908-36F3-497A-8A8C-26969054137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a:extLst>
              <a:ext uri="{FF2B5EF4-FFF2-40B4-BE49-F238E27FC236}">
                <a16:creationId xmlns:a16="http://schemas.microsoft.com/office/drawing/2014/main" id="{05348A5D-5D1C-45D5-B62D-AD0969F9712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In an elastic solid we can consider plane P-wave solutions for the potential or we can consider the corresponding solution in terms of the displacement, the velocity, or the normal stress. All these waves have the same form where the amplitudes are related to each other as shown. Note that the stress and velocity amplitude relationship is like that of the pressure and velocity relationship except that there is a minus sign present because normal stress is defined to be positive when it is a tensile stress.</a:t>
            </a:r>
          </a:p>
        </p:txBody>
      </p:sp>
      <p:sp>
        <p:nvSpPr>
          <p:cNvPr id="29700" name="Slide Number Placeholder 3">
            <a:extLst>
              <a:ext uri="{FF2B5EF4-FFF2-40B4-BE49-F238E27FC236}">
                <a16:creationId xmlns:a16="http://schemas.microsoft.com/office/drawing/2014/main" id="{5CEB5DE9-958B-47C7-870F-D14644F0373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3DE3298-4468-4CA2-BA44-26DEC992ED13}" type="slidenum">
              <a:rPr lang="en-US" altLang="en-US" sz="1200"/>
              <a:pPr/>
              <a:t>13</a:t>
            </a:fld>
            <a:endParaRPr lang="en-US"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20E05C84-BD17-4316-A862-18D537625B6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548DDA4B-3C44-4341-AF50-1AFD8444E50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In an elastic solid we can consider plane S-wave solutions for the potential or we can consider the corresponding solution in terms of the displacement, the velocity, or the shear stress. All these waves have the same form where the amplitudes are related to each other as shown. Note that in the shear wave case the polarization vector of the potential and the polarization vector of the displacement (or velocity) are different but they both lie in the plane of the wavefront and can be related to each other.</a:t>
            </a:r>
          </a:p>
        </p:txBody>
      </p:sp>
      <p:sp>
        <p:nvSpPr>
          <p:cNvPr id="31748" name="Slide Number Placeholder 3">
            <a:extLst>
              <a:ext uri="{FF2B5EF4-FFF2-40B4-BE49-F238E27FC236}">
                <a16:creationId xmlns:a16="http://schemas.microsoft.com/office/drawing/2014/main" id="{C76589A2-3567-4E6D-AFAE-3E178009755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01491D11-2E7E-46F6-8922-0FD826C0FEEC}" type="slidenum">
              <a:rPr lang="en-US" altLang="en-US" sz="1200"/>
              <a:pPr/>
              <a:t>14</a:t>
            </a:fld>
            <a:endParaRPr lang="en-US" alt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25B63189-465B-4A66-BA00-00992BDBF5D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EEEA25E6-BBD5-4BC6-9A8B-F2C7D01750D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Plane waves are important building blocks for modeling the propagation of waves. We will see that </a:t>
            </a:r>
            <a:r>
              <a:rPr lang="en-US" altLang="en-US" b="1" dirty="0"/>
              <a:t>spherical waves </a:t>
            </a:r>
            <a:r>
              <a:rPr lang="en-US" altLang="en-US" dirty="0"/>
              <a:t>are likewise a key type of building block. Physically, a spherical wave in a fluid can be though of as the waves arising from a point source that emits waves uniformly in all directions so that the waves depend only on the radial distance from the source.</a:t>
            </a:r>
          </a:p>
        </p:txBody>
      </p:sp>
      <p:sp>
        <p:nvSpPr>
          <p:cNvPr id="33796" name="Slide Number Placeholder 3">
            <a:extLst>
              <a:ext uri="{FF2B5EF4-FFF2-40B4-BE49-F238E27FC236}">
                <a16:creationId xmlns:a16="http://schemas.microsoft.com/office/drawing/2014/main" id="{3EC4CBB8-BFC2-415A-9DC4-81C662373F4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05616E4-3B4F-42BC-87AF-6AFDB5BBCF35}" type="slidenum">
              <a:rPr lang="en-US" altLang="en-US" sz="1200"/>
              <a:pPr/>
              <a:t>15</a:t>
            </a:fld>
            <a:endParaRPr lang="en-US"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07106AD3-8AAB-4343-BAE9-12667257A58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FD1218C2-6D18-4529-A33E-B4731945399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For harmonic spherical waves in a fluid Newton’s law and the wave equation reduce to the forms shown.</a:t>
            </a:r>
          </a:p>
        </p:txBody>
      </p:sp>
      <p:sp>
        <p:nvSpPr>
          <p:cNvPr id="35844" name="Slide Number Placeholder 3">
            <a:extLst>
              <a:ext uri="{FF2B5EF4-FFF2-40B4-BE49-F238E27FC236}">
                <a16:creationId xmlns:a16="http://schemas.microsoft.com/office/drawing/2014/main" id="{20B14BB9-002A-4522-BE73-FB6198FA23A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9AB21317-459C-41E9-997D-FD294996C6CE}" type="slidenum">
              <a:rPr lang="en-US" altLang="en-US" sz="1200"/>
              <a:pPr/>
              <a:t>16</a:t>
            </a:fld>
            <a:endParaRPr lang="en-US" alt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B915CA43-F36A-4BCA-91EC-3E9DA2B270F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a:extLst>
              <a:ext uri="{FF2B5EF4-FFF2-40B4-BE49-F238E27FC236}">
                <a16:creationId xmlns:a16="http://schemas.microsoft.com/office/drawing/2014/main" id="{B4FD2CF1-6AB4-452C-86D0-6A298C7DB6C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We can obtain solutions to the wave equation representing either outgoing waves from a point source or spherical waves that converge to the point. For the outgoing waves we have the forms shown for the pressure and velocity.</a:t>
            </a:r>
          </a:p>
        </p:txBody>
      </p:sp>
      <p:sp>
        <p:nvSpPr>
          <p:cNvPr id="37892" name="Slide Number Placeholder 3">
            <a:extLst>
              <a:ext uri="{FF2B5EF4-FFF2-40B4-BE49-F238E27FC236}">
                <a16:creationId xmlns:a16="http://schemas.microsoft.com/office/drawing/2014/main" id="{E2A680EA-EB8F-40C6-858A-792E14D16AC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640F85C-C745-4F61-84D2-454B25892DD9}" type="slidenum">
              <a:rPr lang="en-US" altLang="en-US" sz="1200"/>
              <a:pPr/>
              <a:t>17</a:t>
            </a:fld>
            <a:endParaRPr lang="en-US" alt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348B5961-FB6D-41D5-A9B4-C92CD118548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96E39286-96D7-4467-B6F6-6236D2BCF5E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If we are primarily interested in the waves many wavelengths from the source, then the factor kr &gt;&gt;1 and the pressure and velocity take the simpler forms shown above. These look very similar to the plane wave case except for the 1/r spreading factor which is absent in the plane wave case and causes the amplitude of the spherical wave to become smaller as the distance from the source increases. </a:t>
            </a:r>
          </a:p>
        </p:txBody>
      </p:sp>
      <p:sp>
        <p:nvSpPr>
          <p:cNvPr id="39940" name="Slide Number Placeholder 3">
            <a:extLst>
              <a:ext uri="{FF2B5EF4-FFF2-40B4-BE49-F238E27FC236}">
                <a16:creationId xmlns:a16="http://schemas.microsoft.com/office/drawing/2014/main" id="{41AEFE04-B291-4E2F-ABA2-541BA51034C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F0766D55-5D4B-48A3-9487-52DAE1072FA0}" type="slidenum">
              <a:rPr lang="en-US" altLang="en-US" sz="1200"/>
              <a:pPr/>
              <a:t>18</a:t>
            </a:fld>
            <a:endParaRPr lang="en-US" alt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241D0CB0-A72D-4420-819F-25B60F98881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92029BD6-6CFD-4154-9701-B8E02993BB0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In elastic solids, P- and S- waves from a point source have a more complex behavior but for  </a:t>
            </a:r>
            <a:r>
              <a:rPr lang="en-US" altLang="en-US" dirty="0" err="1"/>
              <a:t>kr</a:t>
            </a:r>
            <a:r>
              <a:rPr lang="en-US" altLang="en-US" dirty="0"/>
              <a:t> &gt;&gt;1 the displacement in the waves  has a radial dependency that looks much like that in a fluid. The amplitudes are now vector quantities that are functions of the angles present in a spherical coordinate system and have polarization vectors that are either in the radial direction, </a:t>
            </a:r>
            <a:r>
              <a:rPr lang="en-US" altLang="en-US" b="1" dirty="0"/>
              <a:t>A</a:t>
            </a:r>
            <a:r>
              <a:rPr lang="en-US" altLang="en-US" dirty="0"/>
              <a:t>,  of propagation (for P-waves) or in a direction, </a:t>
            </a:r>
            <a:r>
              <a:rPr lang="en-US" altLang="en-US" b="1" dirty="0"/>
              <a:t>B</a:t>
            </a:r>
            <a:r>
              <a:rPr lang="en-US" altLang="en-US" dirty="0"/>
              <a:t>, orthogonal to that radial direction (for  S-waves).</a:t>
            </a:r>
          </a:p>
        </p:txBody>
      </p:sp>
      <p:sp>
        <p:nvSpPr>
          <p:cNvPr id="41988" name="Slide Number Placeholder 3">
            <a:extLst>
              <a:ext uri="{FF2B5EF4-FFF2-40B4-BE49-F238E27FC236}">
                <a16:creationId xmlns:a16="http://schemas.microsoft.com/office/drawing/2014/main" id="{CA52E6DC-19D1-4E41-BD4D-C4F482D4B70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3F9D09AD-D57D-42FC-AE49-9495A3960189}" type="slidenum">
              <a:rPr lang="en-US" altLang="en-US" sz="1200"/>
              <a:pPr/>
              <a:t>19</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C92B2698-A39A-4D61-BA46-9C85C53EA63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F3E9D233-CA00-4F0E-B5D8-62C307DEEDF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We will examine both </a:t>
            </a:r>
            <a:r>
              <a:rPr lang="en-US" altLang="en-US" b="1" dirty="0"/>
              <a:t>plane waves </a:t>
            </a:r>
            <a:r>
              <a:rPr lang="en-US" altLang="en-US" dirty="0"/>
              <a:t>and </a:t>
            </a:r>
            <a:r>
              <a:rPr lang="en-US" altLang="en-US" b="1" dirty="0"/>
              <a:t>spherical waves </a:t>
            </a:r>
            <a:r>
              <a:rPr lang="en-US" altLang="en-US" dirty="0"/>
              <a:t>in both fluid and elastic media.</a:t>
            </a:r>
          </a:p>
        </p:txBody>
      </p:sp>
      <p:sp>
        <p:nvSpPr>
          <p:cNvPr id="7172" name="Slide Number Placeholder 3">
            <a:extLst>
              <a:ext uri="{FF2B5EF4-FFF2-40B4-BE49-F238E27FC236}">
                <a16:creationId xmlns:a16="http://schemas.microsoft.com/office/drawing/2014/main" id="{E9E4C25D-9C36-46D5-98E6-D6537652331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D6C1EA4A-90C4-4BC1-972D-5A9754675D79}" type="slidenum">
              <a:rPr lang="en-US" altLang="en-US" sz="1200"/>
              <a:pPr/>
              <a:t>2</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0853C451-C550-400C-B6E1-37DB8E1C2B7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1E9F57B4-E37E-42DB-94C3-22DDD0EE172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We have seen before that the pressure waves in a fluid satisfy the wave equation. We also saw that we could write down the general solutions of plane waves in the fluid either as pulses in the time domain or as harmonic waves in the frequency domain and we can relate those two domains through the Fourier transform.</a:t>
            </a:r>
          </a:p>
        </p:txBody>
      </p:sp>
      <p:sp>
        <p:nvSpPr>
          <p:cNvPr id="9220" name="Slide Number Placeholder 3">
            <a:extLst>
              <a:ext uri="{FF2B5EF4-FFF2-40B4-BE49-F238E27FC236}">
                <a16:creationId xmlns:a16="http://schemas.microsoft.com/office/drawing/2014/main" id="{B67A6F5F-0737-4165-A6A6-4A33EAF53E2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ADAB4532-746E-4391-9A9E-2F70B9AD5F21}" type="slidenum">
              <a:rPr lang="en-US" altLang="en-US" sz="1200"/>
              <a:pPr/>
              <a:t>3</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95CDADE9-A19C-4387-9B27-0330F76D155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55619D06-3509-4AE9-B454-739BC0979B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We also saw previously that we could write propagating plane harmonic waves in terms of different parameters. For solving wave problem we will generally use the forms shown above where we either use the frequency in cycles/sec or in rad/sec.</a:t>
            </a:r>
          </a:p>
        </p:txBody>
      </p:sp>
      <p:sp>
        <p:nvSpPr>
          <p:cNvPr id="11268" name="Slide Number Placeholder 3">
            <a:extLst>
              <a:ext uri="{FF2B5EF4-FFF2-40B4-BE49-F238E27FC236}">
                <a16:creationId xmlns:a16="http://schemas.microsoft.com/office/drawing/2014/main" id="{9204723C-1682-41E0-BD2F-93874BD7F9B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E336C31-FBA5-4303-AA4F-2D90ED8DBB72}" type="slidenum">
              <a:rPr lang="en-US" altLang="en-US" sz="1200"/>
              <a:pPr/>
              <a:t>4</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0621CE35-840D-49F0-A244-95451B0F2D0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63951742-A2B7-45A7-B185-042E87AE910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Since all the harmonic waves have the same time dependency, which here is exp(-</a:t>
            </a:r>
            <a:r>
              <a:rPr lang="en-US" altLang="en-US" dirty="0" err="1"/>
              <a:t>i</a:t>
            </a:r>
            <a:r>
              <a:rPr lang="el-GR" altLang="en-US" dirty="0">
                <a:latin typeface="Calibri" panose="020F0502020204030204" pitchFamily="34" charset="0"/>
                <a:cs typeface="Calibri" panose="020F0502020204030204" pitchFamily="34" charset="0"/>
              </a:rPr>
              <a:t>ω</a:t>
            </a:r>
            <a:r>
              <a:rPr lang="en-US" altLang="en-US" dirty="0"/>
              <a:t>t), generally we will drop that common term and assume it is always implicitly present. All our plane wave results shown are for waves traveling in the plus or minus x-direction but we can easily write similar plane wave solutions for a wave traveling in an arbitrary direction, </a:t>
            </a:r>
            <a:r>
              <a:rPr lang="en-US" altLang="en-US" b="1" dirty="0"/>
              <a:t>n</a:t>
            </a:r>
            <a:r>
              <a:rPr lang="en-US" altLang="en-US" dirty="0"/>
              <a:t>, in three dimensions.</a:t>
            </a:r>
          </a:p>
        </p:txBody>
      </p:sp>
      <p:sp>
        <p:nvSpPr>
          <p:cNvPr id="13316" name="Slide Number Placeholder 3">
            <a:extLst>
              <a:ext uri="{FF2B5EF4-FFF2-40B4-BE49-F238E27FC236}">
                <a16:creationId xmlns:a16="http://schemas.microsoft.com/office/drawing/2014/main" id="{350D2304-E18F-40CB-A9C2-A0B08355397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E9B902A-B229-4166-9A23-9208C0170992}" type="slidenum">
              <a:rPr lang="en-US" altLang="en-US" sz="1200"/>
              <a:pPr/>
              <a:t>5</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815AAB70-1E0E-4211-88E9-9AAF8BD44D2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0EE87827-B450-4438-B1DA-E243B3EBBB9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Here we show a general plane wave traveling in a fluid, where it is satisfies the scalar wave equation for the pressure. In an elastic solid, general waves are governed by </a:t>
            </a:r>
            <a:r>
              <a:rPr lang="en-US" altLang="en-US" b="1" dirty="0"/>
              <a:t>Navier’s equations </a:t>
            </a:r>
            <a:r>
              <a:rPr lang="en-US" altLang="en-US" dirty="0"/>
              <a:t>for the displacements, not a wave equation directly. Navier’s equations depend on the density, </a:t>
            </a:r>
            <a:r>
              <a:rPr lang="el-GR" altLang="en-US" dirty="0"/>
              <a:t>ρ</a:t>
            </a:r>
            <a:r>
              <a:rPr lang="en-US" altLang="en-US" dirty="0"/>
              <a:t> , of the solid and two elastic Lame constants, </a:t>
            </a:r>
            <a:r>
              <a:rPr lang="el-GR" altLang="en-US" dirty="0"/>
              <a:t>λ</a:t>
            </a:r>
            <a:r>
              <a:rPr lang="en-US" altLang="en-US" dirty="0"/>
              <a:t>, and </a:t>
            </a:r>
            <a:r>
              <a:rPr lang="el-GR" altLang="en-US" dirty="0"/>
              <a:t>μ</a:t>
            </a:r>
            <a:r>
              <a:rPr lang="en-US" altLang="en-US" dirty="0"/>
              <a:t>.</a:t>
            </a:r>
          </a:p>
        </p:txBody>
      </p:sp>
      <p:sp>
        <p:nvSpPr>
          <p:cNvPr id="15364" name="Slide Number Placeholder 3">
            <a:extLst>
              <a:ext uri="{FF2B5EF4-FFF2-40B4-BE49-F238E27FC236}">
                <a16:creationId xmlns:a16="http://schemas.microsoft.com/office/drawing/2014/main" id="{0EB5AA15-A779-4A3C-9A71-EAA64766BF1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B3428C67-D8D1-4732-AB3F-52B677B4C5E0}" type="slidenum">
              <a:rPr lang="en-US" altLang="en-US" sz="1200"/>
              <a:pPr/>
              <a:t>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74F3FD22-0E9E-4853-866F-AAFFC8C2738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99298337-26A6-4E4C-8AEC-9616D17933E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Like a fluid, Navier’s equations do have plane wave solutions. However, in a solid there are actually two types of solutions called</a:t>
            </a:r>
            <a:r>
              <a:rPr lang="en-US" altLang="en-US" b="1" dirty="0"/>
              <a:t> P-waves </a:t>
            </a:r>
            <a:r>
              <a:rPr lang="en-US" altLang="en-US" dirty="0"/>
              <a:t>and</a:t>
            </a:r>
            <a:r>
              <a:rPr lang="en-US" altLang="en-US" b="1" dirty="0"/>
              <a:t> S-waves</a:t>
            </a:r>
            <a:r>
              <a:rPr lang="en-US" altLang="en-US" dirty="0"/>
              <a:t>, which differ in their direction of displacement (called the </a:t>
            </a:r>
            <a:r>
              <a:rPr lang="en-US" altLang="en-US" b="1" dirty="0"/>
              <a:t>polarization</a:t>
            </a:r>
            <a:r>
              <a:rPr lang="en-US" altLang="en-US" dirty="0"/>
              <a:t>) and in their wave speed. The wave speed c</a:t>
            </a:r>
            <a:r>
              <a:rPr lang="en-US" altLang="en-US" baseline="-25000" dirty="0"/>
              <a:t>p </a:t>
            </a:r>
            <a:r>
              <a:rPr lang="en-US" altLang="en-US" dirty="0"/>
              <a:t>is the P-wave speed and the wave speed c</a:t>
            </a:r>
            <a:r>
              <a:rPr lang="en-US" altLang="en-US" baseline="-25000" dirty="0"/>
              <a:t>s </a:t>
            </a:r>
            <a:r>
              <a:rPr lang="en-US" altLang="en-US" dirty="0"/>
              <a:t>is the S- (shear) wave speed. Since both types of these waves travel in the bulk of a material, they are also called </a:t>
            </a:r>
            <a:r>
              <a:rPr lang="en-US" altLang="en-US" b="1" dirty="0"/>
              <a:t>bulk waves</a:t>
            </a:r>
            <a:r>
              <a:rPr lang="en-US" altLang="en-US" dirty="0"/>
              <a:t>. For most solids the P-wave speed is about twice the S- wave speed.</a:t>
            </a:r>
          </a:p>
        </p:txBody>
      </p:sp>
      <p:sp>
        <p:nvSpPr>
          <p:cNvPr id="17412" name="Slide Number Placeholder 3">
            <a:extLst>
              <a:ext uri="{FF2B5EF4-FFF2-40B4-BE49-F238E27FC236}">
                <a16:creationId xmlns:a16="http://schemas.microsoft.com/office/drawing/2014/main" id="{C1FCB598-9CCD-42F9-A860-8DE3876691A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1A51EF8C-985A-478B-A1CE-B017A27CF248}" type="slidenum">
              <a:rPr lang="en-US" altLang="en-US" sz="1200"/>
              <a:pPr/>
              <a:t>7</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4F50A0A6-D12A-4DF5-B403-A434F168C4D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9B9B26D2-1E5F-42FE-A73A-AF140BDAA5D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Plane P-waves are polarized in the direction of propagation while plane S-waves have a polarization in a plane perpendicular to the direction of propagation. If we take that polarization plane as a vertical plane then we can consider either vertically polarized S-waves, called</a:t>
            </a:r>
            <a:r>
              <a:rPr lang="en-US" altLang="en-US" b="1"/>
              <a:t> SV-waves</a:t>
            </a:r>
            <a:r>
              <a:rPr lang="en-US" altLang="en-US"/>
              <a:t>, or horizontally polarized S-waves called </a:t>
            </a:r>
            <a:r>
              <a:rPr lang="en-US" altLang="en-US" b="1"/>
              <a:t>SH-waves</a:t>
            </a:r>
            <a:r>
              <a:rPr lang="en-US" altLang="en-US"/>
              <a:t>.</a:t>
            </a:r>
          </a:p>
        </p:txBody>
      </p:sp>
      <p:sp>
        <p:nvSpPr>
          <p:cNvPr id="19460" name="Slide Number Placeholder 3">
            <a:extLst>
              <a:ext uri="{FF2B5EF4-FFF2-40B4-BE49-F238E27FC236}">
                <a16:creationId xmlns:a16="http://schemas.microsoft.com/office/drawing/2014/main" id="{3AF6BBF3-77B1-4A65-BE5E-12D3B5340D9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2BA651B9-3B91-4DF5-9ACE-48B5AA05ADD8}" type="slidenum">
              <a:rPr lang="en-US" altLang="en-US" sz="1200"/>
              <a:pPr/>
              <a:t>8</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51F05D35-64B7-401B-8F14-B8B0E60017C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BD347570-704B-4188-88F3-D87729661DB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Bulk P- and S-waves travel with different wave speeds which can be written either in terms of the Lame constants of the elastic solid or Young’s modulus, </a:t>
            </a:r>
            <a:r>
              <a:rPr lang="en-US" altLang="en-US" b="1" dirty="0"/>
              <a:t>E</a:t>
            </a:r>
            <a:r>
              <a:rPr lang="en-US" altLang="en-US" dirty="0"/>
              <a:t>, and Poisson’s ratio , </a:t>
            </a:r>
            <a:r>
              <a:rPr lang="el-GR" altLang="en-US" b="1" dirty="0"/>
              <a:t>ν</a:t>
            </a:r>
            <a:r>
              <a:rPr lang="en-US" altLang="en-US" dirty="0"/>
              <a:t>. For S-waves we can also write the shear wave in terns of the shear modulus, </a:t>
            </a:r>
            <a:r>
              <a:rPr lang="en-US" altLang="en-US" b="1" dirty="0"/>
              <a:t>G</a:t>
            </a:r>
            <a:r>
              <a:rPr lang="en-US" altLang="en-US" dirty="0"/>
              <a:t>, which is related to E and </a:t>
            </a:r>
            <a:r>
              <a:rPr lang="el-GR" altLang="en-US" dirty="0"/>
              <a:t>ν</a:t>
            </a:r>
            <a:r>
              <a:rPr lang="en-US" altLang="en-US" dirty="0"/>
              <a:t>. </a:t>
            </a:r>
          </a:p>
          <a:p>
            <a:pPr>
              <a:spcBef>
                <a:spcPct val="0"/>
              </a:spcBef>
            </a:pPr>
            <a:endParaRPr lang="en-US" altLang="en-US" dirty="0"/>
          </a:p>
          <a:p>
            <a:pPr>
              <a:spcBef>
                <a:spcPct val="0"/>
              </a:spcBef>
            </a:pPr>
            <a:r>
              <a:rPr lang="en-US" altLang="en-US" dirty="0"/>
              <a:t>We should note that if we generate waves traveling in thin geometries like bars or plates, the P-waves travel with wave speeds different from the bulk wave speeds while the S-wave wave speed is unaffected. Shown are the P wave speeds for a bar and plate.</a:t>
            </a:r>
          </a:p>
        </p:txBody>
      </p:sp>
      <p:sp>
        <p:nvSpPr>
          <p:cNvPr id="21508" name="Slide Number Placeholder 3">
            <a:extLst>
              <a:ext uri="{FF2B5EF4-FFF2-40B4-BE49-F238E27FC236}">
                <a16:creationId xmlns:a16="http://schemas.microsoft.com/office/drawing/2014/main" id="{DE569D6D-6341-4174-B072-BEC592FD42E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fld id="{40818D7E-544A-46F3-B198-4B74EB5630F6}" type="slidenum">
              <a:rPr lang="en-US" altLang="en-US" sz="1200"/>
              <a:pPr/>
              <a:t>9</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4">
            <a:extLst>
              <a:ext uri="{FF2B5EF4-FFF2-40B4-BE49-F238E27FC236}">
                <a16:creationId xmlns:a16="http://schemas.microsoft.com/office/drawing/2014/main" id="{A9DB78FA-58F7-4DFE-8564-939797143F4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63ED0A6D-C731-4027-8D5A-BA352F71D8D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F9165937-B2AF-44DC-8A90-C8977EDB5488}"/>
              </a:ext>
            </a:extLst>
          </p:cNvPr>
          <p:cNvSpPr>
            <a:spLocks noGrp="1" noChangeArrowheads="1"/>
          </p:cNvSpPr>
          <p:nvPr>
            <p:ph type="sldNum" sz="quarter" idx="12"/>
          </p:nvPr>
        </p:nvSpPr>
        <p:spPr>
          <a:ln/>
        </p:spPr>
        <p:txBody>
          <a:bodyPr/>
          <a:lstStyle>
            <a:lvl1pPr>
              <a:defRPr/>
            </a:lvl1pPr>
          </a:lstStyle>
          <a:p>
            <a:pPr>
              <a:defRPr/>
            </a:pPr>
            <a:fld id="{85779C57-1ED6-40AF-8465-1C5993FE12C2}" type="slidenum">
              <a:rPr lang="en-US" altLang="en-US"/>
              <a:pPr>
                <a:defRPr/>
              </a:pPr>
              <a:t>‹#›</a:t>
            </a:fld>
            <a:endParaRPr lang="en-US" altLang="en-US"/>
          </a:p>
        </p:txBody>
      </p:sp>
    </p:spTree>
    <p:extLst>
      <p:ext uri="{BB962C8B-B14F-4D97-AF65-F5344CB8AC3E}">
        <p14:creationId xmlns:p14="http://schemas.microsoft.com/office/powerpoint/2010/main" val="3972549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E802E1D0-F71F-450D-8BD1-266AFF43969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1A2DC736-8CF4-4167-B3D7-A3776F0D2D0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8C1A3776-1C57-433B-AEA6-49D76D0F80E1}"/>
              </a:ext>
            </a:extLst>
          </p:cNvPr>
          <p:cNvSpPr>
            <a:spLocks noGrp="1" noChangeArrowheads="1"/>
          </p:cNvSpPr>
          <p:nvPr>
            <p:ph type="sldNum" sz="quarter" idx="12"/>
          </p:nvPr>
        </p:nvSpPr>
        <p:spPr>
          <a:ln/>
        </p:spPr>
        <p:txBody>
          <a:bodyPr/>
          <a:lstStyle>
            <a:lvl1pPr>
              <a:defRPr/>
            </a:lvl1pPr>
          </a:lstStyle>
          <a:p>
            <a:pPr>
              <a:defRPr/>
            </a:pPr>
            <a:fld id="{EF939480-860D-4154-9DE4-3626FA1237F9}" type="slidenum">
              <a:rPr lang="en-US" altLang="en-US"/>
              <a:pPr>
                <a:defRPr/>
              </a:pPr>
              <a:t>‹#›</a:t>
            </a:fld>
            <a:endParaRPr lang="en-US" altLang="en-US"/>
          </a:p>
        </p:txBody>
      </p:sp>
    </p:spTree>
    <p:extLst>
      <p:ext uri="{BB962C8B-B14F-4D97-AF65-F5344CB8AC3E}">
        <p14:creationId xmlns:p14="http://schemas.microsoft.com/office/powerpoint/2010/main" val="277815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806B84B-D56B-4F30-9AEE-2D2E36D12C0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6E9BB65-F987-42D4-AF7D-B3F93C4E40C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3C55F0F-6BC3-45EB-805E-975D25AF0EBF}"/>
              </a:ext>
            </a:extLst>
          </p:cNvPr>
          <p:cNvSpPr>
            <a:spLocks noGrp="1" noChangeArrowheads="1"/>
          </p:cNvSpPr>
          <p:nvPr>
            <p:ph type="sldNum" sz="quarter" idx="12"/>
          </p:nvPr>
        </p:nvSpPr>
        <p:spPr>
          <a:ln/>
        </p:spPr>
        <p:txBody>
          <a:bodyPr/>
          <a:lstStyle>
            <a:lvl1pPr>
              <a:defRPr/>
            </a:lvl1pPr>
          </a:lstStyle>
          <a:p>
            <a:pPr>
              <a:defRPr/>
            </a:pPr>
            <a:fld id="{56E3FCD3-71C8-45EF-B34C-209FC19A0179}" type="slidenum">
              <a:rPr lang="en-US" altLang="en-US"/>
              <a:pPr>
                <a:defRPr/>
              </a:pPr>
              <a:t>‹#›</a:t>
            </a:fld>
            <a:endParaRPr lang="en-US" altLang="en-US"/>
          </a:p>
        </p:txBody>
      </p:sp>
    </p:spTree>
    <p:extLst>
      <p:ext uri="{BB962C8B-B14F-4D97-AF65-F5344CB8AC3E}">
        <p14:creationId xmlns:p14="http://schemas.microsoft.com/office/powerpoint/2010/main" val="1157802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E6C6201E-7DED-45B9-AB8A-CF4E2654576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0B30C229-1DDC-43B9-AAB3-2139E991248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D3857FF7-F0F2-4EAA-A55C-E2649F0A825B}"/>
              </a:ext>
            </a:extLst>
          </p:cNvPr>
          <p:cNvSpPr>
            <a:spLocks noGrp="1" noChangeArrowheads="1"/>
          </p:cNvSpPr>
          <p:nvPr>
            <p:ph type="sldNum" sz="quarter" idx="12"/>
          </p:nvPr>
        </p:nvSpPr>
        <p:spPr>
          <a:ln/>
        </p:spPr>
        <p:txBody>
          <a:bodyPr/>
          <a:lstStyle>
            <a:lvl1pPr>
              <a:defRPr/>
            </a:lvl1pPr>
          </a:lstStyle>
          <a:p>
            <a:pPr>
              <a:defRPr/>
            </a:pPr>
            <a:fld id="{CC486334-6410-460D-A5E5-CABF8632592C}" type="slidenum">
              <a:rPr lang="en-US" altLang="en-US"/>
              <a:pPr>
                <a:defRPr/>
              </a:pPr>
              <a:t>‹#›</a:t>
            </a:fld>
            <a:endParaRPr lang="en-US" altLang="en-US"/>
          </a:p>
        </p:txBody>
      </p:sp>
    </p:spTree>
    <p:extLst>
      <p:ext uri="{BB962C8B-B14F-4D97-AF65-F5344CB8AC3E}">
        <p14:creationId xmlns:p14="http://schemas.microsoft.com/office/powerpoint/2010/main" val="1373518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7C312E3A-5BF1-4443-9ABE-CA93C93A91E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33927A88-B68B-4BF7-B129-B3EFA052DAF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CBE2EA68-1DFB-432B-ACA2-952139C011BD}"/>
              </a:ext>
            </a:extLst>
          </p:cNvPr>
          <p:cNvSpPr>
            <a:spLocks noGrp="1" noChangeArrowheads="1"/>
          </p:cNvSpPr>
          <p:nvPr>
            <p:ph type="sldNum" sz="quarter" idx="12"/>
          </p:nvPr>
        </p:nvSpPr>
        <p:spPr>
          <a:ln/>
        </p:spPr>
        <p:txBody>
          <a:bodyPr/>
          <a:lstStyle>
            <a:lvl1pPr>
              <a:defRPr/>
            </a:lvl1pPr>
          </a:lstStyle>
          <a:p>
            <a:pPr>
              <a:defRPr/>
            </a:pPr>
            <a:fld id="{6608CBF4-7C47-4662-A977-11D79626F8D4}" type="slidenum">
              <a:rPr lang="en-US" altLang="en-US"/>
              <a:pPr>
                <a:defRPr/>
              </a:pPr>
              <a:t>‹#›</a:t>
            </a:fld>
            <a:endParaRPr lang="en-US" altLang="en-US"/>
          </a:p>
        </p:txBody>
      </p:sp>
    </p:spTree>
    <p:extLst>
      <p:ext uri="{BB962C8B-B14F-4D97-AF65-F5344CB8AC3E}">
        <p14:creationId xmlns:p14="http://schemas.microsoft.com/office/powerpoint/2010/main" val="7302726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993CD577-D094-427A-9198-547DB813670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87B849FF-DABE-4C50-93F8-AB3D96D8B97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C3F524F9-20A4-46E8-940C-FD385CF66FE7}"/>
              </a:ext>
            </a:extLst>
          </p:cNvPr>
          <p:cNvSpPr>
            <a:spLocks noGrp="1" noChangeArrowheads="1"/>
          </p:cNvSpPr>
          <p:nvPr>
            <p:ph type="sldNum" sz="quarter" idx="12"/>
          </p:nvPr>
        </p:nvSpPr>
        <p:spPr>
          <a:ln/>
        </p:spPr>
        <p:txBody>
          <a:bodyPr/>
          <a:lstStyle>
            <a:lvl1pPr>
              <a:defRPr/>
            </a:lvl1pPr>
          </a:lstStyle>
          <a:p>
            <a:pPr>
              <a:defRPr/>
            </a:pPr>
            <a:fld id="{D403D25C-8713-47B5-8B13-C8C04C0EA367}" type="slidenum">
              <a:rPr lang="en-US" altLang="en-US"/>
              <a:pPr>
                <a:defRPr/>
              </a:pPr>
              <a:t>‹#›</a:t>
            </a:fld>
            <a:endParaRPr lang="en-US" altLang="en-US"/>
          </a:p>
        </p:txBody>
      </p:sp>
    </p:spTree>
    <p:extLst>
      <p:ext uri="{BB962C8B-B14F-4D97-AF65-F5344CB8AC3E}">
        <p14:creationId xmlns:p14="http://schemas.microsoft.com/office/powerpoint/2010/main" val="2395334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C0BC0350-53AC-41BE-BAB1-9B3398C8B9B3}"/>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E527375E-C334-429B-8D01-216F93F0087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41DBF9CE-27E1-4626-9C8F-40C259A6BA99}"/>
              </a:ext>
            </a:extLst>
          </p:cNvPr>
          <p:cNvSpPr>
            <a:spLocks noGrp="1" noChangeArrowheads="1"/>
          </p:cNvSpPr>
          <p:nvPr>
            <p:ph type="sldNum" sz="quarter" idx="12"/>
          </p:nvPr>
        </p:nvSpPr>
        <p:spPr>
          <a:ln/>
        </p:spPr>
        <p:txBody>
          <a:bodyPr/>
          <a:lstStyle>
            <a:lvl1pPr>
              <a:defRPr/>
            </a:lvl1pPr>
          </a:lstStyle>
          <a:p>
            <a:pPr>
              <a:defRPr/>
            </a:pPr>
            <a:fld id="{06BAAF5E-AC61-4FF7-A05E-6EC39992906D}" type="slidenum">
              <a:rPr lang="en-US" altLang="en-US"/>
              <a:pPr>
                <a:defRPr/>
              </a:pPr>
              <a:t>‹#›</a:t>
            </a:fld>
            <a:endParaRPr lang="en-US" altLang="en-US"/>
          </a:p>
        </p:txBody>
      </p:sp>
    </p:spTree>
    <p:extLst>
      <p:ext uri="{BB962C8B-B14F-4D97-AF65-F5344CB8AC3E}">
        <p14:creationId xmlns:p14="http://schemas.microsoft.com/office/powerpoint/2010/main" val="3065640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8590A2FA-A630-43E8-B00A-58305D7E0F0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482C5AB4-7C2F-4F92-AE21-25F18BFA074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E777BF49-467E-486A-A87C-C0535EDC26A7}"/>
              </a:ext>
            </a:extLst>
          </p:cNvPr>
          <p:cNvSpPr>
            <a:spLocks noGrp="1" noChangeArrowheads="1"/>
          </p:cNvSpPr>
          <p:nvPr>
            <p:ph type="sldNum" sz="quarter" idx="12"/>
          </p:nvPr>
        </p:nvSpPr>
        <p:spPr>
          <a:ln/>
        </p:spPr>
        <p:txBody>
          <a:bodyPr/>
          <a:lstStyle>
            <a:lvl1pPr>
              <a:defRPr/>
            </a:lvl1pPr>
          </a:lstStyle>
          <a:p>
            <a:pPr>
              <a:defRPr/>
            </a:pPr>
            <a:fld id="{F224C1EA-B4D4-40C7-B78A-DCFD72642F82}" type="slidenum">
              <a:rPr lang="en-US" altLang="en-US"/>
              <a:pPr>
                <a:defRPr/>
              </a:pPr>
              <a:t>‹#›</a:t>
            </a:fld>
            <a:endParaRPr lang="en-US" altLang="en-US"/>
          </a:p>
        </p:txBody>
      </p:sp>
    </p:spTree>
    <p:extLst>
      <p:ext uri="{BB962C8B-B14F-4D97-AF65-F5344CB8AC3E}">
        <p14:creationId xmlns:p14="http://schemas.microsoft.com/office/powerpoint/2010/main" val="2766564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C20D384-C127-4543-9281-715D9BD2571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6E56848F-2AE2-4F6B-A6D7-DC1A9613EF0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88278522-39F0-46DA-8048-862A98A21412}"/>
              </a:ext>
            </a:extLst>
          </p:cNvPr>
          <p:cNvSpPr>
            <a:spLocks noGrp="1" noChangeArrowheads="1"/>
          </p:cNvSpPr>
          <p:nvPr>
            <p:ph type="sldNum" sz="quarter" idx="12"/>
          </p:nvPr>
        </p:nvSpPr>
        <p:spPr>
          <a:ln/>
        </p:spPr>
        <p:txBody>
          <a:bodyPr/>
          <a:lstStyle>
            <a:lvl1pPr>
              <a:defRPr/>
            </a:lvl1pPr>
          </a:lstStyle>
          <a:p>
            <a:pPr>
              <a:defRPr/>
            </a:pPr>
            <a:fld id="{CDD89725-B156-4883-B784-20AD9D0761B4}" type="slidenum">
              <a:rPr lang="en-US" altLang="en-US"/>
              <a:pPr>
                <a:defRPr/>
              </a:pPr>
              <a:t>‹#›</a:t>
            </a:fld>
            <a:endParaRPr lang="en-US" altLang="en-US"/>
          </a:p>
        </p:txBody>
      </p:sp>
    </p:spTree>
    <p:extLst>
      <p:ext uri="{BB962C8B-B14F-4D97-AF65-F5344CB8AC3E}">
        <p14:creationId xmlns:p14="http://schemas.microsoft.com/office/powerpoint/2010/main" val="1566741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103352B2-3225-4483-BBE4-8FD2336B962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19A4326F-A2FC-462F-BFDD-E7948B906AC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FDE65247-3F16-4218-B9B3-0EEC94561FC5}"/>
              </a:ext>
            </a:extLst>
          </p:cNvPr>
          <p:cNvSpPr>
            <a:spLocks noGrp="1" noChangeArrowheads="1"/>
          </p:cNvSpPr>
          <p:nvPr>
            <p:ph type="sldNum" sz="quarter" idx="12"/>
          </p:nvPr>
        </p:nvSpPr>
        <p:spPr>
          <a:ln/>
        </p:spPr>
        <p:txBody>
          <a:bodyPr/>
          <a:lstStyle>
            <a:lvl1pPr>
              <a:defRPr/>
            </a:lvl1pPr>
          </a:lstStyle>
          <a:p>
            <a:pPr>
              <a:defRPr/>
            </a:pPr>
            <a:fld id="{77FA90AF-151A-4467-86BC-942620183E9F}" type="slidenum">
              <a:rPr lang="en-US" altLang="en-US"/>
              <a:pPr>
                <a:defRPr/>
              </a:pPr>
              <a:t>‹#›</a:t>
            </a:fld>
            <a:endParaRPr lang="en-US" altLang="en-US"/>
          </a:p>
        </p:txBody>
      </p:sp>
    </p:spTree>
    <p:extLst>
      <p:ext uri="{BB962C8B-B14F-4D97-AF65-F5344CB8AC3E}">
        <p14:creationId xmlns:p14="http://schemas.microsoft.com/office/powerpoint/2010/main" val="1003816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510D6F3E-2D52-4E48-9B54-6B5CDA1CF0BC}"/>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EA556525-FFF0-40C7-AEF3-45F0AE19DDF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F0DB3119-ABC4-4644-B8ED-DA6848E6293B}"/>
              </a:ext>
            </a:extLst>
          </p:cNvPr>
          <p:cNvSpPr>
            <a:spLocks noGrp="1" noChangeArrowheads="1"/>
          </p:cNvSpPr>
          <p:nvPr>
            <p:ph type="sldNum" sz="quarter" idx="12"/>
          </p:nvPr>
        </p:nvSpPr>
        <p:spPr>
          <a:ln/>
        </p:spPr>
        <p:txBody>
          <a:bodyPr/>
          <a:lstStyle>
            <a:lvl1pPr>
              <a:defRPr/>
            </a:lvl1pPr>
          </a:lstStyle>
          <a:p>
            <a:pPr>
              <a:defRPr/>
            </a:pPr>
            <a:fld id="{2C7679AC-450C-4892-BE8D-E7B8E458AA62}" type="slidenum">
              <a:rPr lang="en-US" altLang="en-US"/>
              <a:pPr>
                <a:defRPr/>
              </a:pPr>
              <a:t>‹#›</a:t>
            </a:fld>
            <a:endParaRPr lang="en-US" altLang="en-US"/>
          </a:p>
        </p:txBody>
      </p:sp>
    </p:spTree>
    <p:extLst>
      <p:ext uri="{BB962C8B-B14F-4D97-AF65-F5344CB8AC3E}">
        <p14:creationId xmlns:p14="http://schemas.microsoft.com/office/powerpoint/2010/main" val="1889319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4BF603A-A2A2-487F-900D-4CFE43B7D362}"/>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2B44AA11-52D3-48B8-B6C8-27F701D559D4}"/>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84423D97-A791-4516-B236-D07D46FC6AB5}"/>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en-US"/>
          </a:p>
        </p:txBody>
      </p:sp>
      <p:sp>
        <p:nvSpPr>
          <p:cNvPr id="1029" name="Rectangle 5">
            <a:extLst>
              <a:ext uri="{FF2B5EF4-FFF2-40B4-BE49-F238E27FC236}">
                <a16:creationId xmlns:a16="http://schemas.microsoft.com/office/drawing/2014/main" id="{642FB8F1-9F85-4357-BC4E-B4B25FB40109}"/>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en-US"/>
          </a:p>
        </p:txBody>
      </p:sp>
      <p:sp>
        <p:nvSpPr>
          <p:cNvPr id="1030" name="Rectangle 6">
            <a:extLst>
              <a:ext uri="{FF2B5EF4-FFF2-40B4-BE49-F238E27FC236}">
                <a16:creationId xmlns:a16="http://schemas.microsoft.com/office/drawing/2014/main" id="{91C29F3F-C621-462E-8217-E13EFC7AF6BA}"/>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F90579B4-0D18-49A8-AEAA-E780599FC13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notesSlide" Target="../notesSlides/notesSlide10.xml"/><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3.bin"/><Relationship Id="rId5" Type="http://schemas.openxmlformats.org/officeDocument/2006/relationships/image" Target="../media/image12.wmf"/><Relationship Id="rId4" Type="http://schemas.openxmlformats.org/officeDocument/2006/relationships/oleObject" Target="../embeddings/oleObject22.bin"/><Relationship Id="rId9" Type="http://schemas.openxmlformats.org/officeDocument/2006/relationships/image" Target="../media/image21.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notesSlide" Target="../notesSlides/notesSlide11.xml"/><Relationship Id="rId7" Type="http://schemas.openxmlformats.org/officeDocument/2006/relationships/image" Target="../media/image23.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6.bin"/><Relationship Id="rId11" Type="http://schemas.openxmlformats.org/officeDocument/2006/relationships/image" Target="../media/image25.wmf"/><Relationship Id="rId5" Type="http://schemas.openxmlformats.org/officeDocument/2006/relationships/image" Target="../media/image22.wmf"/><Relationship Id="rId10" Type="http://schemas.openxmlformats.org/officeDocument/2006/relationships/oleObject" Target="../embeddings/oleObject28.bin"/><Relationship Id="rId4" Type="http://schemas.openxmlformats.org/officeDocument/2006/relationships/oleObject" Target="../embeddings/oleObject25.bin"/><Relationship Id="rId9" Type="http://schemas.openxmlformats.org/officeDocument/2006/relationships/image" Target="../media/image24.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image" Target="../media/image30.wmf"/><Relationship Id="rId3" Type="http://schemas.openxmlformats.org/officeDocument/2006/relationships/notesSlide" Target="../notesSlides/notesSlide12.xml"/><Relationship Id="rId7" Type="http://schemas.openxmlformats.org/officeDocument/2006/relationships/image" Target="../media/image27.wmf"/><Relationship Id="rId12"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30.bin"/><Relationship Id="rId11" Type="http://schemas.openxmlformats.org/officeDocument/2006/relationships/image" Target="../media/image29.wmf"/><Relationship Id="rId5" Type="http://schemas.openxmlformats.org/officeDocument/2006/relationships/image" Target="../media/image26.wmf"/><Relationship Id="rId10" Type="http://schemas.openxmlformats.org/officeDocument/2006/relationships/oleObject" Target="../embeddings/oleObject32.bin"/><Relationship Id="rId4" Type="http://schemas.openxmlformats.org/officeDocument/2006/relationships/oleObject" Target="../embeddings/oleObject29.bin"/><Relationship Id="rId9" Type="http://schemas.openxmlformats.org/officeDocument/2006/relationships/image" Target="../media/image28.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6.bin"/><Relationship Id="rId3" Type="http://schemas.openxmlformats.org/officeDocument/2006/relationships/notesSlide" Target="../notesSlides/notesSlide13.xml"/><Relationship Id="rId7" Type="http://schemas.openxmlformats.org/officeDocument/2006/relationships/image" Target="../media/image32.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35.bin"/><Relationship Id="rId11" Type="http://schemas.openxmlformats.org/officeDocument/2006/relationships/image" Target="../media/image34.wmf"/><Relationship Id="rId5" Type="http://schemas.openxmlformats.org/officeDocument/2006/relationships/image" Target="../media/image31.wmf"/><Relationship Id="rId10" Type="http://schemas.openxmlformats.org/officeDocument/2006/relationships/oleObject" Target="../embeddings/oleObject37.bin"/><Relationship Id="rId4" Type="http://schemas.openxmlformats.org/officeDocument/2006/relationships/oleObject" Target="../embeddings/oleObject34.bin"/><Relationship Id="rId9" Type="http://schemas.openxmlformats.org/officeDocument/2006/relationships/image" Target="../media/image33.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40.bin"/><Relationship Id="rId13" Type="http://schemas.openxmlformats.org/officeDocument/2006/relationships/image" Target="../media/image39.wmf"/><Relationship Id="rId3" Type="http://schemas.openxmlformats.org/officeDocument/2006/relationships/notesSlide" Target="../notesSlides/notesSlide14.xml"/><Relationship Id="rId7" Type="http://schemas.openxmlformats.org/officeDocument/2006/relationships/image" Target="../media/image36.wmf"/><Relationship Id="rId12" Type="http://schemas.openxmlformats.org/officeDocument/2006/relationships/oleObject" Target="../embeddings/oleObject42.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39.bin"/><Relationship Id="rId11" Type="http://schemas.openxmlformats.org/officeDocument/2006/relationships/image" Target="../media/image38.wmf"/><Relationship Id="rId5" Type="http://schemas.openxmlformats.org/officeDocument/2006/relationships/image" Target="../media/image35.wmf"/><Relationship Id="rId10" Type="http://schemas.openxmlformats.org/officeDocument/2006/relationships/oleObject" Target="../embeddings/oleObject41.bin"/><Relationship Id="rId4" Type="http://schemas.openxmlformats.org/officeDocument/2006/relationships/oleObject" Target="../embeddings/oleObject38.bin"/><Relationship Id="rId9" Type="http://schemas.openxmlformats.org/officeDocument/2006/relationships/image" Target="../media/image37.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41.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44.bin"/><Relationship Id="rId5" Type="http://schemas.openxmlformats.org/officeDocument/2006/relationships/image" Target="../media/image40.wmf"/><Relationship Id="rId4" Type="http://schemas.openxmlformats.org/officeDocument/2006/relationships/oleObject" Target="../embeddings/oleObject43.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43.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46.bin"/><Relationship Id="rId5" Type="http://schemas.openxmlformats.org/officeDocument/2006/relationships/image" Target="../media/image42.wmf"/><Relationship Id="rId4" Type="http://schemas.openxmlformats.org/officeDocument/2006/relationships/oleObject" Target="../embeddings/oleObject45.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45.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48.bin"/><Relationship Id="rId5" Type="http://schemas.openxmlformats.org/officeDocument/2006/relationships/image" Target="../media/image44.wmf"/><Relationship Id="rId4" Type="http://schemas.openxmlformats.org/officeDocument/2006/relationships/oleObject" Target="../embeddings/oleObject47.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notesSlide" Target="../notesSlides/notesSlide19.xml"/><Relationship Id="rId7" Type="http://schemas.openxmlformats.org/officeDocument/2006/relationships/image" Target="../media/image47.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50.bin"/><Relationship Id="rId5" Type="http://schemas.openxmlformats.org/officeDocument/2006/relationships/image" Target="../media/image46.wmf"/><Relationship Id="rId4" Type="http://schemas.openxmlformats.org/officeDocument/2006/relationships/oleObject" Target="../embeddings/oleObject49.bin"/><Relationship Id="rId9" Type="http://schemas.openxmlformats.org/officeDocument/2006/relationships/image" Target="../media/image48.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5" Type="http://schemas.openxmlformats.org/officeDocument/2006/relationships/image" Target="../media/image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image" Target="../media/image5.wmf"/><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5.xml"/><Relationship Id="rId7" Type="http://schemas.openxmlformats.org/officeDocument/2006/relationships/image" Target="../media/image8.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8.bin"/><Relationship Id="rId11" Type="http://schemas.openxmlformats.org/officeDocument/2006/relationships/image" Target="../media/image10.wmf"/><Relationship Id="rId5" Type="http://schemas.openxmlformats.org/officeDocument/2006/relationships/image" Target="../media/image7.w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9.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6.xml"/><Relationship Id="rId7" Type="http://schemas.openxmlformats.org/officeDocument/2006/relationships/image" Target="../media/image11.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image" Target="../media/image4.wmf"/><Relationship Id="rId4" Type="http://schemas.openxmlformats.org/officeDocument/2006/relationships/oleObject" Target="../embeddings/oleObject11.bin"/><Relationship Id="rId9" Type="http://schemas.openxmlformats.org/officeDocument/2006/relationships/image" Target="../media/image12.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7.xml"/><Relationship Id="rId7" Type="http://schemas.openxmlformats.org/officeDocument/2006/relationships/image" Target="../media/image12.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5.bin"/><Relationship Id="rId5" Type="http://schemas.openxmlformats.org/officeDocument/2006/relationships/image" Target="../media/image13.wmf"/><Relationship Id="rId4" Type="http://schemas.openxmlformats.org/officeDocument/2006/relationships/oleObject" Target="../embeddings/oleObject14.bin"/><Relationship Id="rId9" Type="http://schemas.openxmlformats.org/officeDocument/2006/relationships/image" Target="../media/image14.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9.bin"/><Relationship Id="rId13" Type="http://schemas.openxmlformats.org/officeDocument/2006/relationships/image" Target="../media/image19.wmf"/><Relationship Id="rId3" Type="http://schemas.openxmlformats.org/officeDocument/2006/relationships/notesSlide" Target="../notesSlides/notesSlide9.xml"/><Relationship Id="rId7" Type="http://schemas.openxmlformats.org/officeDocument/2006/relationships/image" Target="../media/image16.wmf"/><Relationship Id="rId12"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8.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20.bin"/><Relationship Id="rId4" Type="http://schemas.openxmlformats.org/officeDocument/2006/relationships/oleObject" Target="../embeddings/oleObject17.bin"/><Relationship Id="rId9" Type="http://schemas.openxmlformats.org/officeDocument/2006/relationships/image" Target="../media/image1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reeform 2">
            <a:extLst>
              <a:ext uri="{FF2B5EF4-FFF2-40B4-BE49-F238E27FC236}">
                <a16:creationId xmlns:a16="http://schemas.microsoft.com/office/drawing/2014/main" id="{DEDB8499-BD7E-4793-BD99-4D77CC136154}"/>
              </a:ext>
            </a:extLst>
          </p:cNvPr>
          <p:cNvSpPr>
            <a:spLocks/>
          </p:cNvSpPr>
          <p:nvPr/>
        </p:nvSpPr>
        <p:spPr bwMode="auto">
          <a:xfrm>
            <a:off x="2895600" y="1524000"/>
            <a:ext cx="2684463" cy="773113"/>
          </a:xfrm>
          <a:custGeom>
            <a:avLst/>
            <a:gdLst>
              <a:gd name="T0" fmla="*/ 0 w 1691"/>
              <a:gd name="T1" fmla="*/ 407988 h 487"/>
              <a:gd name="T2" fmla="*/ 1066800 w 1691"/>
              <a:gd name="T3" fmla="*/ 407988 h 487"/>
              <a:gd name="T4" fmla="*/ 1143000 w 1691"/>
              <a:gd name="T5" fmla="*/ 407988 h 487"/>
              <a:gd name="T6" fmla="*/ 1219200 w 1691"/>
              <a:gd name="T7" fmla="*/ 407988 h 487"/>
              <a:gd name="T8" fmla="*/ 1262063 w 1691"/>
              <a:gd name="T9" fmla="*/ 60325 h 487"/>
              <a:gd name="T10" fmla="*/ 1346200 w 1691"/>
              <a:gd name="T11" fmla="*/ 763588 h 487"/>
              <a:gd name="T12" fmla="*/ 1430338 w 1691"/>
              <a:gd name="T13" fmla="*/ 120650 h 487"/>
              <a:gd name="T14" fmla="*/ 1490663 w 1691"/>
              <a:gd name="T15" fmla="*/ 517525 h 487"/>
              <a:gd name="T16" fmla="*/ 1574800 w 1691"/>
              <a:gd name="T17" fmla="*/ 407988 h 487"/>
              <a:gd name="T18" fmla="*/ 1676400 w 1691"/>
              <a:gd name="T19" fmla="*/ 407988 h 487"/>
              <a:gd name="T20" fmla="*/ 2684463 w 1691"/>
              <a:gd name="T21" fmla="*/ 407988 h 4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9" name="Text Box 3">
            <a:extLst>
              <a:ext uri="{FF2B5EF4-FFF2-40B4-BE49-F238E27FC236}">
                <a16:creationId xmlns:a16="http://schemas.microsoft.com/office/drawing/2014/main" id="{B69837C2-2D2A-48AC-9767-CB202A2BB735}"/>
              </a:ext>
            </a:extLst>
          </p:cNvPr>
          <p:cNvSpPr txBox="1">
            <a:spLocks noChangeArrowheads="1"/>
          </p:cNvSpPr>
          <p:nvPr/>
        </p:nvSpPr>
        <p:spPr bwMode="auto">
          <a:xfrm>
            <a:off x="1905000" y="3352800"/>
            <a:ext cx="5384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Wave Propagation Fundamentals -1</a:t>
            </a:r>
          </a:p>
          <a:p>
            <a:r>
              <a:rPr lang="en-US" altLang="en-US">
                <a:latin typeface="Times" panose="02020603050405020304" pitchFamily="18" charset="0"/>
              </a:rPr>
              <a:t>Propagation of Plane and Spherical Waves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a:extLst>
              <a:ext uri="{FF2B5EF4-FFF2-40B4-BE49-F238E27FC236}">
                <a16:creationId xmlns:a16="http://schemas.microsoft.com/office/drawing/2014/main" id="{344B60A2-460D-4CE3-B4ED-2415981525FB}"/>
              </a:ext>
            </a:extLst>
          </p:cNvPr>
          <p:cNvSpPr txBox="1">
            <a:spLocks noChangeArrowheads="1"/>
          </p:cNvSpPr>
          <p:nvPr/>
        </p:nvSpPr>
        <p:spPr bwMode="auto">
          <a:xfrm>
            <a:off x="533400" y="1676400"/>
            <a:ext cx="82137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Although Navier's equations are not wave equations, solutions</a:t>
            </a:r>
          </a:p>
          <a:p>
            <a:pPr eaLnBrk="1" hangingPunct="1"/>
            <a:r>
              <a:rPr lang="en-US" altLang="en-US"/>
              <a:t>to Navier's equations can be found in terms of potential functions </a:t>
            </a:r>
          </a:p>
          <a:p>
            <a:pPr eaLnBrk="1" hangingPunct="1"/>
            <a:r>
              <a:rPr lang="en-US" altLang="en-US"/>
              <a:t>that do satisfy wave equations</a:t>
            </a:r>
          </a:p>
        </p:txBody>
      </p:sp>
      <p:graphicFrame>
        <p:nvGraphicFramePr>
          <p:cNvPr id="22531" name="Object 3">
            <a:extLst>
              <a:ext uri="{FF2B5EF4-FFF2-40B4-BE49-F238E27FC236}">
                <a16:creationId xmlns:a16="http://schemas.microsoft.com/office/drawing/2014/main" id="{2B6C5789-A216-4AA2-A9F1-FE5969FD35B3}"/>
              </a:ext>
            </a:extLst>
          </p:cNvPr>
          <p:cNvGraphicFramePr>
            <a:graphicFrameLocks noChangeAspect="1"/>
          </p:cNvGraphicFramePr>
          <p:nvPr/>
        </p:nvGraphicFramePr>
        <p:xfrm>
          <a:off x="2133600" y="762000"/>
          <a:ext cx="4419600" cy="771525"/>
        </p:xfrm>
        <a:graphic>
          <a:graphicData uri="http://schemas.openxmlformats.org/presentationml/2006/ole">
            <mc:AlternateContent xmlns:mc="http://schemas.openxmlformats.org/markup-compatibility/2006">
              <mc:Choice xmlns:v="urn:schemas-microsoft-com:vml" Requires="v">
                <p:oleObj spid="_x0000_s7170" name="Equation" r:id="rId4" imgW="2184400" imgH="381000" progId="Equation.DSMT36">
                  <p:embed/>
                </p:oleObj>
              </mc:Choice>
              <mc:Fallback>
                <p:oleObj name="Equation" r:id="rId4" imgW="2184400" imgH="381000" progId="Equation.DSMT36">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762000"/>
                        <a:ext cx="4419600" cy="771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2" name="Object 4">
            <a:extLst>
              <a:ext uri="{FF2B5EF4-FFF2-40B4-BE49-F238E27FC236}">
                <a16:creationId xmlns:a16="http://schemas.microsoft.com/office/drawing/2014/main" id="{7D90665E-0449-47E4-B9E4-844A79630067}"/>
              </a:ext>
            </a:extLst>
          </p:cNvPr>
          <p:cNvGraphicFramePr>
            <a:graphicFrameLocks noChangeAspect="1"/>
          </p:cNvGraphicFramePr>
          <p:nvPr/>
        </p:nvGraphicFramePr>
        <p:xfrm>
          <a:off x="1600200" y="3124200"/>
          <a:ext cx="2362200" cy="503238"/>
        </p:xfrm>
        <a:graphic>
          <a:graphicData uri="http://schemas.openxmlformats.org/presentationml/2006/ole">
            <mc:AlternateContent xmlns:mc="http://schemas.openxmlformats.org/markup-compatibility/2006">
              <mc:Choice xmlns:v="urn:schemas-microsoft-com:vml" Requires="v">
                <p:oleObj spid="_x0000_s7171" name="Equation" r:id="rId6" imgW="952087" imgH="203112" progId="Equation.DSMT4">
                  <p:embed/>
                </p:oleObj>
              </mc:Choice>
              <mc:Fallback>
                <p:oleObj name="Equation" r:id="rId6" imgW="952087" imgH="203112"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0200" y="3124200"/>
                        <a:ext cx="2362200" cy="503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3" name="Text Box 5">
            <a:extLst>
              <a:ext uri="{FF2B5EF4-FFF2-40B4-BE49-F238E27FC236}">
                <a16:creationId xmlns:a16="http://schemas.microsoft.com/office/drawing/2014/main" id="{9A4257E6-EF0D-4D8B-8528-4BC14C654823}"/>
              </a:ext>
            </a:extLst>
          </p:cNvPr>
          <p:cNvSpPr txBox="1">
            <a:spLocks noChangeArrowheads="1"/>
          </p:cNvSpPr>
          <p:nvPr/>
        </p:nvSpPr>
        <p:spPr bwMode="auto">
          <a:xfrm>
            <a:off x="4937125" y="3082925"/>
            <a:ext cx="2827338"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i="1">
                <a:latin typeface="Symbol" panose="05050102010706020507" pitchFamily="18" charset="2"/>
              </a:rPr>
              <a:t>f</a:t>
            </a:r>
            <a:r>
              <a:rPr lang="en-US" altLang="en-US"/>
              <a:t> … scalar potential</a:t>
            </a:r>
          </a:p>
          <a:p>
            <a:pPr eaLnBrk="1" hangingPunct="1"/>
            <a:r>
              <a:rPr lang="en-US" altLang="en-US" b="1">
                <a:latin typeface="Symbol" panose="05050102010706020507" pitchFamily="18" charset="2"/>
              </a:rPr>
              <a:t>y</a:t>
            </a:r>
            <a:r>
              <a:rPr lang="en-US" altLang="en-US"/>
              <a:t>  … vector potential</a:t>
            </a:r>
          </a:p>
        </p:txBody>
      </p:sp>
      <p:graphicFrame>
        <p:nvGraphicFramePr>
          <p:cNvPr id="22534" name="Object 6">
            <a:extLst>
              <a:ext uri="{FF2B5EF4-FFF2-40B4-BE49-F238E27FC236}">
                <a16:creationId xmlns:a16="http://schemas.microsoft.com/office/drawing/2014/main" id="{8DA216B1-C3E8-41F8-A0DD-F261DE60F75D}"/>
              </a:ext>
            </a:extLst>
          </p:cNvPr>
          <p:cNvGraphicFramePr>
            <a:graphicFrameLocks noChangeAspect="1"/>
          </p:cNvGraphicFramePr>
          <p:nvPr/>
        </p:nvGraphicFramePr>
        <p:xfrm>
          <a:off x="1219200" y="4457700"/>
          <a:ext cx="2667000" cy="2219325"/>
        </p:xfrm>
        <a:graphic>
          <a:graphicData uri="http://schemas.openxmlformats.org/presentationml/2006/ole">
            <mc:AlternateContent xmlns:mc="http://schemas.openxmlformats.org/markup-compatibility/2006">
              <mc:Choice xmlns:v="urn:schemas-microsoft-com:vml" Requires="v">
                <p:oleObj spid="_x0000_s7172" name="Equation" r:id="rId8" imgW="1129810" imgH="939392" progId="Equation.DSMT4">
                  <p:embed/>
                </p:oleObj>
              </mc:Choice>
              <mc:Fallback>
                <p:oleObj name="Equation" r:id="rId8" imgW="1129810" imgH="939392" progId="Equation.DSMT4">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4457700"/>
                        <a:ext cx="2667000" cy="2219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535" name="Text Box 7">
            <a:extLst>
              <a:ext uri="{FF2B5EF4-FFF2-40B4-BE49-F238E27FC236}">
                <a16:creationId xmlns:a16="http://schemas.microsoft.com/office/drawing/2014/main" id="{2567C2F9-BE21-4D3A-99ED-65FC954799CE}"/>
              </a:ext>
            </a:extLst>
          </p:cNvPr>
          <p:cNvSpPr txBox="1">
            <a:spLocks noChangeArrowheads="1"/>
          </p:cNvSpPr>
          <p:nvPr/>
        </p:nvSpPr>
        <p:spPr bwMode="auto">
          <a:xfrm>
            <a:off x="4556125" y="4689475"/>
            <a:ext cx="1217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P-waves</a:t>
            </a:r>
          </a:p>
        </p:txBody>
      </p:sp>
      <p:sp>
        <p:nvSpPr>
          <p:cNvPr id="22536" name="Text Box 8">
            <a:extLst>
              <a:ext uri="{FF2B5EF4-FFF2-40B4-BE49-F238E27FC236}">
                <a16:creationId xmlns:a16="http://schemas.microsoft.com/office/drawing/2014/main" id="{CE32D155-8BE2-4A7A-AD23-4635461187FA}"/>
              </a:ext>
            </a:extLst>
          </p:cNvPr>
          <p:cNvSpPr txBox="1">
            <a:spLocks noChangeArrowheads="1"/>
          </p:cNvSpPr>
          <p:nvPr/>
        </p:nvSpPr>
        <p:spPr bwMode="auto">
          <a:xfrm>
            <a:off x="4724400" y="5791200"/>
            <a:ext cx="1217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S-waves</a:t>
            </a:r>
          </a:p>
        </p:txBody>
      </p:sp>
      <p:sp>
        <p:nvSpPr>
          <p:cNvPr id="22537" name="Text Box 9">
            <a:extLst>
              <a:ext uri="{FF2B5EF4-FFF2-40B4-BE49-F238E27FC236}">
                <a16:creationId xmlns:a16="http://schemas.microsoft.com/office/drawing/2014/main" id="{B5F1FB9F-15A5-4C00-91F2-34B9A2BE24E8}"/>
              </a:ext>
            </a:extLst>
          </p:cNvPr>
          <p:cNvSpPr txBox="1">
            <a:spLocks noChangeArrowheads="1"/>
          </p:cNvSpPr>
          <p:nvPr/>
        </p:nvSpPr>
        <p:spPr bwMode="auto">
          <a:xfrm>
            <a:off x="3260725" y="117475"/>
            <a:ext cx="2509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Waves-Solid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a:extLst>
              <a:ext uri="{FF2B5EF4-FFF2-40B4-BE49-F238E27FC236}">
                <a16:creationId xmlns:a16="http://schemas.microsoft.com/office/drawing/2014/main" id="{81032E42-02B1-43FD-AE49-49EFBA3F667F}"/>
              </a:ext>
            </a:extLst>
          </p:cNvPr>
          <p:cNvSpPr>
            <a:spLocks noChangeArrowheads="1"/>
          </p:cNvSpPr>
          <p:nvPr/>
        </p:nvSpPr>
        <p:spPr bwMode="auto">
          <a:xfrm>
            <a:off x="0" y="1187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aphicFrame>
        <p:nvGraphicFramePr>
          <p:cNvPr id="24974" name="Group 398">
            <a:extLst>
              <a:ext uri="{FF2B5EF4-FFF2-40B4-BE49-F238E27FC236}">
                <a16:creationId xmlns:a16="http://schemas.microsoft.com/office/drawing/2014/main" id="{032BA4E5-9C0F-4C54-B556-618D236563E2}"/>
              </a:ext>
            </a:extLst>
          </p:cNvPr>
          <p:cNvGraphicFramePr>
            <a:graphicFrameLocks noGrp="1"/>
          </p:cNvGraphicFramePr>
          <p:nvPr/>
        </p:nvGraphicFramePr>
        <p:xfrm>
          <a:off x="1981200" y="1143000"/>
          <a:ext cx="5621338" cy="4040192"/>
        </p:xfrm>
        <a:graphic>
          <a:graphicData uri="http://schemas.openxmlformats.org/drawingml/2006/table">
            <a:tbl>
              <a:tblPr/>
              <a:tblGrid>
                <a:gridCol w="1123950">
                  <a:extLst>
                    <a:ext uri="{9D8B030D-6E8A-4147-A177-3AD203B41FA5}">
                      <a16:colId xmlns:a16="http://schemas.microsoft.com/office/drawing/2014/main" val="20000"/>
                    </a:ext>
                  </a:extLst>
                </a:gridCol>
                <a:gridCol w="1123950">
                  <a:extLst>
                    <a:ext uri="{9D8B030D-6E8A-4147-A177-3AD203B41FA5}">
                      <a16:colId xmlns:a16="http://schemas.microsoft.com/office/drawing/2014/main" val="20001"/>
                    </a:ext>
                  </a:extLst>
                </a:gridCol>
                <a:gridCol w="1123950">
                  <a:extLst>
                    <a:ext uri="{9D8B030D-6E8A-4147-A177-3AD203B41FA5}">
                      <a16:colId xmlns:a16="http://schemas.microsoft.com/office/drawing/2014/main" val="20002"/>
                    </a:ext>
                  </a:extLst>
                </a:gridCol>
                <a:gridCol w="1123950">
                  <a:extLst>
                    <a:ext uri="{9D8B030D-6E8A-4147-A177-3AD203B41FA5}">
                      <a16:colId xmlns:a16="http://schemas.microsoft.com/office/drawing/2014/main" val="20003"/>
                    </a:ext>
                  </a:extLst>
                </a:gridCol>
                <a:gridCol w="1125538">
                  <a:extLst>
                    <a:ext uri="{9D8B030D-6E8A-4147-A177-3AD203B41FA5}">
                      <a16:colId xmlns:a16="http://schemas.microsoft.com/office/drawing/2014/main" val="20004"/>
                    </a:ext>
                  </a:extLst>
                </a:gridCol>
              </a:tblGrid>
              <a:tr h="1019174">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Material</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Compressional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(P-wave)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wave speed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(m/s </a:t>
                      </a:r>
                      <a:r>
                        <a:rPr kumimoji="0" lang="en-US" altLang="en-US"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x</a:t>
                      </a: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10</a:t>
                      </a:r>
                      <a:r>
                        <a:rPr kumimoji="0" lang="en-US" altLang="en-US" sz="1200" b="0" i="0" u="none" strike="noStrike" cap="none" normalizeH="0" baseline="30000">
                          <a:ln>
                            <a:noFill/>
                          </a:ln>
                          <a:solidFill>
                            <a:schemeClr val="tx1"/>
                          </a:solidFill>
                          <a:effectLst/>
                          <a:latin typeface="Times New Roman" panose="02020603050405020304" pitchFamily="18" charset="0"/>
                          <a:cs typeface="Times New Roman" panose="02020603050405020304" pitchFamily="18" charset="0"/>
                        </a:rPr>
                        <a:t>3</a:t>
                      </a: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Shear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(S-wave)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wave speed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(m/s </a:t>
                      </a:r>
                      <a:r>
                        <a:rPr kumimoji="0" lang="en-US" altLang="en-US"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x</a:t>
                      </a: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10</a:t>
                      </a:r>
                      <a:r>
                        <a:rPr kumimoji="0" lang="en-US" altLang="en-US" sz="1200" b="0" i="0" u="none" strike="noStrike" cap="none" normalizeH="0" baseline="30000">
                          <a:ln>
                            <a:noFill/>
                          </a:ln>
                          <a:solidFill>
                            <a:schemeClr val="tx1"/>
                          </a:solidFill>
                          <a:effectLst/>
                          <a:latin typeface="Times New Roman" panose="02020603050405020304" pitchFamily="18" charset="0"/>
                          <a:cs typeface="Times New Roman" panose="02020603050405020304" pitchFamily="18" charset="0"/>
                        </a:rPr>
                        <a:t>3</a:t>
                      </a: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Density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a:t>
                      </a:r>
                      <a:r>
                        <a:rPr kumimoji="0" lang="en-US" altLang="en-US" sz="1200" b="0" i="0" u="none" strike="noStrike" cap="none" normalizeH="0" baseline="0">
                          <a:ln>
                            <a:noFill/>
                          </a:ln>
                          <a:solidFill>
                            <a:schemeClr val="tx1"/>
                          </a:solidFill>
                          <a:effectLst/>
                          <a:latin typeface="Symbol" panose="05050102010706020507" pitchFamily="18" charset="2"/>
                          <a:cs typeface="Times New Roman" panose="02020603050405020304" pitchFamily="18" charset="0"/>
                        </a:rPr>
                        <a:t>r  </a:t>
                      </a:r>
                      <a:endPar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(kgm/m</a:t>
                      </a:r>
                      <a:r>
                        <a:rPr kumimoji="0" lang="en-US" altLang="en-US" sz="1200" b="0" i="0" u="none" strike="noStrike" cap="none" normalizeH="0" baseline="30000">
                          <a:ln>
                            <a:noFill/>
                          </a:ln>
                          <a:solidFill>
                            <a:schemeClr val="tx1"/>
                          </a:solidFill>
                          <a:effectLst/>
                          <a:latin typeface="Times New Roman" panose="02020603050405020304" pitchFamily="18" charset="0"/>
                          <a:cs typeface="Times New Roman" panose="02020603050405020304" pitchFamily="18" charset="0"/>
                        </a:rPr>
                        <a:t>3</a:t>
                      </a: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a:t>
                      </a:r>
                      <a:r>
                        <a:rPr kumimoji="0" lang="en-US" altLang="en-US"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x</a:t>
                      </a: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10</a:t>
                      </a:r>
                      <a:r>
                        <a:rPr kumimoji="0" lang="en-US" altLang="en-US" sz="1200" b="0" i="0" u="none" strike="noStrike" cap="none" normalizeH="0" baseline="30000">
                          <a:ln>
                            <a:noFill/>
                          </a:ln>
                          <a:solidFill>
                            <a:schemeClr val="tx1"/>
                          </a:solidFill>
                          <a:effectLst/>
                          <a:latin typeface="Times New Roman" panose="02020603050405020304" pitchFamily="18" charset="0"/>
                          <a:cs typeface="Times New Roman" panose="02020603050405020304" pitchFamily="18" charset="0"/>
                        </a:rPr>
                        <a:t>3</a:t>
                      </a: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Impedance</a:t>
                      </a:r>
                      <a:endPar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(P-wave)</a:t>
                      </a:r>
                      <a:endPar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 kgm/(m</a:t>
                      </a:r>
                      <a:r>
                        <a:rPr kumimoji="0" lang="pt-BR" altLang="en-US" sz="1200" b="0" i="0" u="none" strike="noStrike" cap="none" normalizeH="0" baseline="30000">
                          <a:ln>
                            <a:noFill/>
                          </a:ln>
                          <a:solidFill>
                            <a:schemeClr val="tx1"/>
                          </a:solidFill>
                          <a:effectLst/>
                          <a:latin typeface="Times New Roman" panose="02020603050405020304" pitchFamily="18" charset="0"/>
                          <a:cs typeface="Times New Roman" panose="02020603050405020304" pitchFamily="18" charset="0"/>
                        </a:rPr>
                        <a:t>2</a:t>
                      </a:r>
                      <a:r>
                        <a:rPr kumimoji="0" lang="pt-BR"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-s)   </a:t>
                      </a:r>
                      <a:endPar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a:t>
                      </a:r>
                      <a:r>
                        <a:rPr kumimoji="0" lang="pt-BR" altLang="en-US"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x </a:t>
                      </a:r>
                      <a:r>
                        <a:rPr kumimoji="0" lang="pt-BR"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10</a:t>
                      </a:r>
                      <a:r>
                        <a:rPr kumimoji="0" lang="pt-BR" altLang="en-US" sz="1200" b="0" i="0" u="none" strike="noStrike" cap="none" normalizeH="0" baseline="30000">
                          <a:ln>
                            <a:noFill/>
                          </a:ln>
                          <a:solidFill>
                            <a:schemeClr val="tx1"/>
                          </a:solidFill>
                          <a:effectLst/>
                          <a:latin typeface="Times New Roman" panose="02020603050405020304" pitchFamily="18" charset="0"/>
                          <a:cs typeface="Times New Roman" panose="02020603050405020304" pitchFamily="18" charset="0"/>
                        </a:rPr>
                        <a:t>6</a:t>
                      </a:r>
                      <a:r>
                        <a:rPr kumimoji="0" lang="pt-BR"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a:t>
                      </a:r>
                      <a:endParaRPr kumimoji="0" lang="pt-BR"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Air</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0.33</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0.0012</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0.0004</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Aluminum</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6.42       </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3.04</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2.70    </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17.33</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Brass</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4.70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2.10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8.64</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40.6</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Copper</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5.01</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2.27</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8.93</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44.6</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Glass</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5.64</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3.28</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2.24</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13.1</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Lucite</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2.70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1.10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1.15</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3.1</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Nickel</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5.60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3.00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8.84</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49.5</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Steel, mild</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5.90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3.20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7.90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46.0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Titanium</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6.10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3.10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4.48</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27.3</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Tungsten</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5.20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2.90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19.40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101.0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746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Water</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1.48</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1.00</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rPr>
                        <a:t>          1.48</a:t>
                      </a:r>
                      <a:endParaRPr kumimoji="0" lang="en-US" altLang="en-US" sz="1200" b="0" i="0" u="none" strike="noStrike" cap="none" normalizeH="0" baseline="0">
                        <a:ln>
                          <a:noFill/>
                        </a:ln>
                        <a:solidFill>
                          <a:schemeClr val="tx1"/>
                        </a:solidFill>
                        <a:effectLst/>
                        <a:latin typeface="Times New Roman" panose="02020603050405020304"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bl>
          </a:graphicData>
        </a:graphic>
      </p:graphicFrame>
      <p:sp>
        <p:nvSpPr>
          <p:cNvPr id="24659" name="Rectangle 397">
            <a:extLst>
              <a:ext uri="{FF2B5EF4-FFF2-40B4-BE49-F238E27FC236}">
                <a16:creationId xmlns:a16="http://schemas.microsoft.com/office/drawing/2014/main" id="{AAC8B722-432D-4401-AC4F-647AA99F4B8F}"/>
              </a:ext>
            </a:extLst>
          </p:cNvPr>
          <p:cNvSpPr>
            <a:spLocks noChangeArrowheads="1"/>
          </p:cNvSpPr>
          <p:nvPr/>
        </p:nvSpPr>
        <p:spPr bwMode="auto">
          <a:xfrm>
            <a:off x="1981200" y="5699125"/>
            <a:ext cx="4567238"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cs typeface="Times New Roman" panose="02020603050405020304" pitchFamily="18" charset="0"/>
              </a:rPr>
              <a:t>Table D.1   Acoustical properties of some common materials.</a:t>
            </a:r>
            <a:endParaRPr lang="en-US" altLang="en-US" sz="1400"/>
          </a:p>
          <a:p>
            <a:endParaRPr lang="en-US" altLang="en-US" sz="1400"/>
          </a:p>
        </p:txBody>
      </p:sp>
      <p:graphicFrame>
        <p:nvGraphicFramePr>
          <p:cNvPr id="24660" name="Object 399">
            <a:extLst>
              <a:ext uri="{FF2B5EF4-FFF2-40B4-BE49-F238E27FC236}">
                <a16:creationId xmlns:a16="http://schemas.microsoft.com/office/drawing/2014/main" id="{E6EA4519-CA73-4E50-B2BD-123668787B67}"/>
              </a:ext>
            </a:extLst>
          </p:cNvPr>
          <p:cNvGraphicFramePr>
            <a:graphicFrameLocks noChangeAspect="1"/>
          </p:cNvGraphicFramePr>
          <p:nvPr/>
        </p:nvGraphicFramePr>
        <p:xfrm>
          <a:off x="4610100" y="685800"/>
          <a:ext cx="260350" cy="392113"/>
        </p:xfrm>
        <a:graphic>
          <a:graphicData uri="http://schemas.openxmlformats.org/presentationml/2006/ole">
            <mc:AlternateContent xmlns:mc="http://schemas.openxmlformats.org/markup-compatibility/2006">
              <mc:Choice xmlns:v="urn:schemas-microsoft-com:vml" Requires="v">
                <p:oleObj spid="_x0000_s8194" name="Equation" r:id="rId4" imgW="152334" imgH="228501" progId="Equation.DSMT4">
                  <p:embed/>
                </p:oleObj>
              </mc:Choice>
              <mc:Fallback>
                <p:oleObj name="Equation" r:id="rId4" imgW="152334" imgH="228501" progId="Equation.DSMT4">
                  <p:embed/>
                  <p:pic>
                    <p:nvPicPr>
                      <p:cNvPr id="0" name="Object 39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0100" y="685800"/>
                        <a:ext cx="260350"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661" name="Object 400">
            <a:extLst>
              <a:ext uri="{FF2B5EF4-FFF2-40B4-BE49-F238E27FC236}">
                <a16:creationId xmlns:a16="http://schemas.microsoft.com/office/drawing/2014/main" id="{7278D1F0-18D4-4B44-9CFB-DC36BE48D335}"/>
              </a:ext>
            </a:extLst>
          </p:cNvPr>
          <p:cNvGraphicFramePr>
            <a:graphicFrameLocks noChangeAspect="1"/>
          </p:cNvGraphicFramePr>
          <p:nvPr/>
        </p:nvGraphicFramePr>
        <p:xfrm>
          <a:off x="3373438" y="685800"/>
          <a:ext cx="295275" cy="401638"/>
        </p:xfrm>
        <a:graphic>
          <a:graphicData uri="http://schemas.openxmlformats.org/presentationml/2006/ole">
            <mc:AlternateContent xmlns:mc="http://schemas.openxmlformats.org/markup-compatibility/2006">
              <mc:Choice xmlns:v="urn:schemas-microsoft-com:vml" Requires="v">
                <p:oleObj spid="_x0000_s8195" name="Equation" r:id="rId6" imgW="177646" imgH="241091" progId="Equation.DSMT4">
                  <p:embed/>
                </p:oleObj>
              </mc:Choice>
              <mc:Fallback>
                <p:oleObj name="Equation" r:id="rId6" imgW="177646" imgH="241091" progId="Equation.DSMT4">
                  <p:embed/>
                  <p:pic>
                    <p:nvPicPr>
                      <p:cNvPr id="0" name="Object 40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73438" y="685800"/>
                        <a:ext cx="295275"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662" name="Object 401">
            <a:extLst>
              <a:ext uri="{FF2B5EF4-FFF2-40B4-BE49-F238E27FC236}">
                <a16:creationId xmlns:a16="http://schemas.microsoft.com/office/drawing/2014/main" id="{F10C1F94-F100-4D63-9B4A-D8F5B6E259B9}"/>
              </a:ext>
            </a:extLst>
          </p:cNvPr>
          <p:cNvGraphicFramePr>
            <a:graphicFrameLocks noChangeAspect="1"/>
          </p:cNvGraphicFramePr>
          <p:nvPr/>
        </p:nvGraphicFramePr>
        <p:xfrm>
          <a:off x="5791200" y="838200"/>
          <a:ext cx="222250" cy="241300"/>
        </p:xfrm>
        <a:graphic>
          <a:graphicData uri="http://schemas.openxmlformats.org/presentationml/2006/ole">
            <mc:AlternateContent xmlns:mc="http://schemas.openxmlformats.org/markup-compatibility/2006">
              <mc:Choice xmlns:v="urn:schemas-microsoft-com:vml" Requires="v">
                <p:oleObj spid="_x0000_s8196" name="Equation" r:id="rId8" imgW="152268" imgH="164957" progId="Equation.DSMT4">
                  <p:embed/>
                </p:oleObj>
              </mc:Choice>
              <mc:Fallback>
                <p:oleObj name="Equation" r:id="rId8" imgW="152268" imgH="164957" progId="Equation.DSMT4">
                  <p:embed/>
                  <p:pic>
                    <p:nvPicPr>
                      <p:cNvPr id="0" name="Object 4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91200" y="838200"/>
                        <a:ext cx="222250" cy="241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663" name="Object 402">
            <a:extLst>
              <a:ext uri="{FF2B5EF4-FFF2-40B4-BE49-F238E27FC236}">
                <a16:creationId xmlns:a16="http://schemas.microsoft.com/office/drawing/2014/main" id="{745F1586-65C2-4920-9A0D-A9E8B26BF34D}"/>
              </a:ext>
            </a:extLst>
          </p:cNvPr>
          <p:cNvGraphicFramePr>
            <a:graphicFrameLocks noChangeAspect="1"/>
          </p:cNvGraphicFramePr>
          <p:nvPr/>
        </p:nvGraphicFramePr>
        <p:xfrm>
          <a:off x="6781800" y="762000"/>
          <a:ext cx="403225" cy="365125"/>
        </p:xfrm>
        <a:graphic>
          <a:graphicData uri="http://schemas.openxmlformats.org/presentationml/2006/ole">
            <mc:AlternateContent xmlns:mc="http://schemas.openxmlformats.org/markup-compatibility/2006">
              <mc:Choice xmlns:v="urn:schemas-microsoft-com:vml" Requires="v">
                <p:oleObj spid="_x0000_s8197" name="Equation" r:id="rId10" imgW="266469" imgH="241091" progId="Equation.DSMT4">
                  <p:embed/>
                </p:oleObj>
              </mc:Choice>
              <mc:Fallback>
                <p:oleObj name="Equation" r:id="rId10" imgW="266469" imgH="241091" progId="Equation.DSMT4">
                  <p:embed/>
                  <p:pic>
                    <p:nvPicPr>
                      <p:cNvPr id="0" name="Object 40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81800" y="762000"/>
                        <a:ext cx="40322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664" name="Text Box 403">
            <a:extLst>
              <a:ext uri="{FF2B5EF4-FFF2-40B4-BE49-F238E27FC236}">
                <a16:creationId xmlns:a16="http://schemas.microsoft.com/office/drawing/2014/main" id="{89A3252E-7742-4443-8679-A02E18A85905}"/>
              </a:ext>
            </a:extLst>
          </p:cNvPr>
          <p:cNvSpPr txBox="1">
            <a:spLocks noChangeArrowheads="1"/>
          </p:cNvSpPr>
          <p:nvPr/>
        </p:nvSpPr>
        <p:spPr bwMode="auto">
          <a:xfrm>
            <a:off x="3352800" y="6172200"/>
            <a:ext cx="51816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400"/>
              <a:t>In the S.I. system 1 Rayl = 1kg/m</a:t>
            </a:r>
            <a:r>
              <a:rPr lang="en-US" altLang="en-US" sz="1400" baseline="30000"/>
              <a:t>2</a:t>
            </a:r>
            <a:r>
              <a:rPr lang="en-US" altLang="en-US" sz="1400"/>
              <a:t>-s so these values are in units of 10</a:t>
            </a:r>
            <a:r>
              <a:rPr lang="en-US" altLang="en-US" sz="1400" baseline="30000"/>
              <a:t>6</a:t>
            </a:r>
            <a:r>
              <a:rPr lang="en-US" altLang="en-US" sz="1400"/>
              <a:t> Rayl or MRayl</a:t>
            </a:r>
          </a:p>
        </p:txBody>
      </p:sp>
      <p:sp>
        <p:nvSpPr>
          <p:cNvPr id="24665" name="Line 404">
            <a:extLst>
              <a:ext uri="{FF2B5EF4-FFF2-40B4-BE49-F238E27FC236}">
                <a16:creationId xmlns:a16="http://schemas.microsoft.com/office/drawing/2014/main" id="{6EBDE70F-9F4D-4D4B-8977-B9DC12760F25}"/>
              </a:ext>
            </a:extLst>
          </p:cNvPr>
          <p:cNvSpPr>
            <a:spLocks noChangeShapeType="1"/>
          </p:cNvSpPr>
          <p:nvPr/>
        </p:nvSpPr>
        <p:spPr bwMode="auto">
          <a:xfrm flipV="1">
            <a:off x="7086600" y="5257800"/>
            <a:ext cx="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a:extLst>
              <a:ext uri="{FF2B5EF4-FFF2-40B4-BE49-F238E27FC236}">
                <a16:creationId xmlns:a16="http://schemas.microsoft.com/office/drawing/2014/main" id="{2C6A9AC2-8EDA-4CF6-8C9E-4F9126B1C7C1}"/>
              </a:ext>
            </a:extLst>
          </p:cNvPr>
          <p:cNvSpPr txBox="1">
            <a:spLocks noChangeArrowheads="1"/>
          </p:cNvSpPr>
          <p:nvPr/>
        </p:nvSpPr>
        <p:spPr bwMode="auto">
          <a:xfrm>
            <a:off x="3048000" y="838200"/>
            <a:ext cx="30734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Elastic Wave Potentials</a:t>
            </a:r>
          </a:p>
        </p:txBody>
      </p:sp>
      <p:graphicFrame>
        <p:nvGraphicFramePr>
          <p:cNvPr id="26627" name="Object 3">
            <a:extLst>
              <a:ext uri="{FF2B5EF4-FFF2-40B4-BE49-F238E27FC236}">
                <a16:creationId xmlns:a16="http://schemas.microsoft.com/office/drawing/2014/main" id="{3AEED03B-3909-4B36-822A-28685066CB53}"/>
              </a:ext>
            </a:extLst>
          </p:cNvPr>
          <p:cNvGraphicFramePr>
            <a:graphicFrameLocks noChangeAspect="1"/>
          </p:cNvGraphicFramePr>
          <p:nvPr/>
        </p:nvGraphicFramePr>
        <p:xfrm>
          <a:off x="3429000" y="1371600"/>
          <a:ext cx="1981200" cy="350838"/>
        </p:xfrm>
        <a:graphic>
          <a:graphicData uri="http://schemas.openxmlformats.org/presentationml/2006/ole">
            <mc:AlternateContent xmlns:mc="http://schemas.openxmlformats.org/markup-compatibility/2006">
              <mc:Choice xmlns:v="urn:schemas-microsoft-com:vml" Requires="v">
                <p:oleObj spid="_x0000_s9218" name="Equation" r:id="rId4" imgW="1435100" imgH="254000" progId="Equation.DSMT36">
                  <p:embed/>
                </p:oleObj>
              </mc:Choice>
              <mc:Fallback>
                <p:oleObj name="Equation" r:id="rId4" imgW="1435100" imgH="254000" progId="Equation.DSMT36">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1371600"/>
                        <a:ext cx="1981200" cy="35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28" name="Text Box 4">
            <a:extLst>
              <a:ext uri="{FF2B5EF4-FFF2-40B4-BE49-F238E27FC236}">
                <a16:creationId xmlns:a16="http://schemas.microsoft.com/office/drawing/2014/main" id="{2F463552-7AAB-4276-ABC1-6A32D5C17879}"/>
              </a:ext>
            </a:extLst>
          </p:cNvPr>
          <p:cNvSpPr txBox="1">
            <a:spLocks noChangeArrowheads="1"/>
          </p:cNvSpPr>
          <p:nvPr/>
        </p:nvSpPr>
        <p:spPr bwMode="auto">
          <a:xfrm>
            <a:off x="1143000" y="2057400"/>
            <a:ext cx="35687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For two-dimensional waves</a:t>
            </a:r>
          </a:p>
        </p:txBody>
      </p:sp>
      <p:graphicFrame>
        <p:nvGraphicFramePr>
          <p:cNvPr id="26629" name="Object 5">
            <a:extLst>
              <a:ext uri="{FF2B5EF4-FFF2-40B4-BE49-F238E27FC236}">
                <a16:creationId xmlns:a16="http://schemas.microsoft.com/office/drawing/2014/main" id="{D764D615-5639-41C2-AA78-040C954E73D0}"/>
              </a:ext>
            </a:extLst>
          </p:cNvPr>
          <p:cNvGraphicFramePr>
            <a:graphicFrameLocks noChangeAspect="1"/>
          </p:cNvGraphicFramePr>
          <p:nvPr/>
        </p:nvGraphicFramePr>
        <p:xfrm>
          <a:off x="5181600" y="1905000"/>
          <a:ext cx="3549650" cy="946150"/>
        </p:xfrm>
        <a:graphic>
          <a:graphicData uri="http://schemas.openxmlformats.org/presentationml/2006/ole">
            <mc:AlternateContent xmlns:mc="http://schemas.openxmlformats.org/markup-compatibility/2006">
              <mc:Choice xmlns:v="urn:schemas-microsoft-com:vml" Requires="v">
                <p:oleObj spid="_x0000_s9219" name="Equation" r:id="rId6" imgW="2527300" imgH="673100" progId="Equation.DSMT36">
                  <p:embed/>
                </p:oleObj>
              </mc:Choice>
              <mc:Fallback>
                <p:oleObj name="Equation" r:id="rId6" imgW="2527300" imgH="673100" progId="Equation.DSMT36">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1600" y="1905000"/>
                        <a:ext cx="3549650"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30" name="Object 6">
            <a:extLst>
              <a:ext uri="{FF2B5EF4-FFF2-40B4-BE49-F238E27FC236}">
                <a16:creationId xmlns:a16="http://schemas.microsoft.com/office/drawing/2014/main" id="{CB1B1889-EFE4-402C-B53F-46D21B62E47A}"/>
              </a:ext>
            </a:extLst>
          </p:cNvPr>
          <p:cNvGraphicFramePr>
            <a:graphicFrameLocks noChangeAspect="1"/>
          </p:cNvGraphicFramePr>
          <p:nvPr/>
        </p:nvGraphicFramePr>
        <p:xfrm>
          <a:off x="1600200" y="3657600"/>
          <a:ext cx="1662113" cy="2057400"/>
        </p:xfrm>
        <a:graphic>
          <a:graphicData uri="http://schemas.openxmlformats.org/presentationml/2006/ole">
            <mc:AlternateContent xmlns:mc="http://schemas.openxmlformats.org/markup-compatibility/2006">
              <mc:Choice xmlns:v="urn:schemas-microsoft-com:vml" Requires="v">
                <p:oleObj spid="_x0000_s9220" name="Equation" r:id="rId8" imgW="1282700" imgH="1587500" progId="Equation.DSMT36">
                  <p:embed/>
                </p:oleObj>
              </mc:Choice>
              <mc:Fallback>
                <p:oleObj name="Equation" r:id="rId8" imgW="1282700" imgH="1587500" progId="Equation.DSMT36">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00200" y="3657600"/>
                        <a:ext cx="1662113"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31" name="Object 7">
            <a:extLst>
              <a:ext uri="{FF2B5EF4-FFF2-40B4-BE49-F238E27FC236}">
                <a16:creationId xmlns:a16="http://schemas.microsoft.com/office/drawing/2014/main" id="{2A7D2695-4193-4989-B5B7-784B53EFC0C4}"/>
              </a:ext>
            </a:extLst>
          </p:cNvPr>
          <p:cNvGraphicFramePr>
            <a:graphicFrameLocks noChangeAspect="1"/>
          </p:cNvGraphicFramePr>
          <p:nvPr/>
        </p:nvGraphicFramePr>
        <p:xfrm>
          <a:off x="4191000" y="3527425"/>
          <a:ext cx="3733800" cy="3165475"/>
        </p:xfrm>
        <a:graphic>
          <a:graphicData uri="http://schemas.openxmlformats.org/presentationml/2006/ole">
            <mc:AlternateContent xmlns:mc="http://schemas.openxmlformats.org/markup-compatibility/2006">
              <mc:Choice xmlns:v="urn:schemas-microsoft-com:vml" Requires="v">
                <p:oleObj spid="_x0000_s9221" name="Equation" r:id="rId10" imgW="2095500" imgH="1778000" progId="Equation.DSMT4">
                  <p:embed/>
                </p:oleObj>
              </mc:Choice>
              <mc:Fallback>
                <p:oleObj name="Equation" r:id="rId10" imgW="2095500" imgH="1778000" progId="Equation.DSMT4">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1000" y="3527425"/>
                        <a:ext cx="3733800" cy="316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32" name="Object 8">
            <a:extLst>
              <a:ext uri="{FF2B5EF4-FFF2-40B4-BE49-F238E27FC236}">
                <a16:creationId xmlns:a16="http://schemas.microsoft.com/office/drawing/2014/main" id="{0F465AEB-6393-4A42-B097-8751AA1B94C4}"/>
              </a:ext>
            </a:extLst>
          </p:cNvPr>
          <p:cNvGraphicFramePr>
            <a:graphicFrameLocks noChangeAspect="1"/>
          </p:cNvGraphicFramePr>
          <p:nvPr/>
        </p:nvGraphicFramePr>
        <p:xfrm>
          <a:off x="2057400" y="5867400"/>
          <a:ext cx="838200" cy="787400"/>
        </p:xfrm>
        <a:graphic>
          <a:graphicData uri="http://schemas.openxmlformats.org/presentationml/2006/ole">
            <mc:AlternateContent xmlns:mc="http://schemas.openxmlformats.org/markup-compatibility/2006">
              <mc:Choice xmlns:v="urn:schemas-microsoft-com:vml" Requires="v">
                <p:oleObj spid="_x0000_s9222" name="Equation" r:id="rId12" imgW="635000" imgH="596900" progId="Equation.DSMT36">
                  <p:embed/>
                </p:oleObj>
              </mc:Choice>
              <mc:Fallback>
                <p:oleObj name="Equation" r:id="rId12" imgW="635000" imgH="596900" progId="Equation.DSMT36">
                  <p:embed/>
                  <p:pic>
                    <p:nvPicPr>
                      <p:cNvPr id="0" name="Object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57400" y="5867400"/>
                        <a:ext cx="838200" cy="7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33" name="Text Box 9">
            <a:extLst>
              <a:ext uri="{FF2B5EF4-FFF2-40B4-BE49-F238E27FC236}">
                <a16:creationId xmlns:a16="http://schemas.microsoft.com/office/drawing/2014/main" id="{609AC06D-312F-4082-ABF6-D085BB1221E5}"/>
              </a:ext>
            </a:extLst>
          </p:cNvPr>
          <p:cNvSpPr txBox="1">
            <a:spLocks noChangeArrowheads="1"/>
          </p:cNvSpPr>
          <p:nvPr/>
        </p:nvSpPr>
        <p:spPr bwMode="auto">
          <a:xfrm>
            <a:off x="1676400" y="2819400"/>
            <a:ext cx="1908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displacements</a:t>
            </a:r>
          </a:p>
        </p:txBody>
      </p:sp>
      <p:sp>
        <p:nvSpPr>
          <p:cNvPr id="26634" name="Text Box 10">
            <a:extLst>
              <a:ext uri="{FF2B5EF4-FFF2-40B4-BE49-F238E27FC236}">
                <a16:creationId xmlns:a16="http://schemas.microsoft.com/office/drawing/2014/main" id="{A919F624-30AD-4BB8-BD3E-4139987125FD}"/>
              </a:ext>
            </a:extLst>
          </p:cNvPr>
          <p:cNvSpPr txBox="1">
            <a:spLocks noChangeArrowheads="1"/>
          </p:cNvSpPr>
          <p:nvPr/>
        </p:nvSpPr>
        <p:spPr bwMode="auto">
          <a:xfrm>
            <a:off x="5410200" y="2971800"/>
            <a:ext cx="1116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stresses</a:t>
            </a:r>
          </a:p>
        </p:txBody>
      </p:sp>
      <p:sp>
        <p:nvSpPr>
          <p:cNvPr id="26635" name="Text Box 11">
            <a:extLst>
              <a:ext uri="{FF2B5EF4-FFF2-40B4-BE49-F238E27FC236}">
                <a16:creationId xmlns:a16="http://schemas.microsoft.com/office/drawing/2014/main" id="{F0F4256D-F9C1-43F7-9579-E4080DA039F3}"/>
              </a:ext>
            </a:extLst>
          </p:cNvPr>
          <p:cNvSpPr txBox="1">
            <a:spLocks noChangeArrowheads="1"/>
          </p:cNvSpPr>
          <p:nvPr/>
        </p:nvSpPr>
        <p:spPr bwMode="auto">
          <a:xfrm>
            <a:off x="3260725" y="117475"/>
            <a:ext cx="2509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Waves-Solid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6">
            <a:extLst>
              <a:ext uri="{FF2B5EF4-FFF2-40B4-BE49-F238E27FC236}">
                <a16:creationId xmlns:a16="http://schemas.microsoft.com/office/drawing/2014/main" id="{7FF70812-98F8-4963-B927-BD7460479946}"/>
              </a:ext>
            </a:extLst>
          </p:cNvPr>
          <p:cNvSpPr>
            <a:spLocks noChangeArrowheads="1"/>
          </p:cNvSpPr>
          <p:nvPr/>
        </p:nvSpPr>
        <p:spPr bwMode="auto">
          <a:xfrm rot="16200000" flipH="1">
            <a:off x="5638800" y="1524000"/>
            <a:ext cx="2133600" cy="457200"/>
          </a:xfrm>
          <a:prstGeom prst="parallelogram">
            <a:avLst>
              <a:gd name="adj" fmla="val 11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8675" name="Text Box 2">
            <a:extLst>
              <a:ext uri="{FF2B5EF4-FFF2-40B4-BE49-F238E27FC236}">
                <a16:creationId xmlns:a16="http://schemas.microsoft.com/office/drawing/2014/main" id="{8C745E81-02EB-4AE1-92F0-CA396EB9419C}"/>
              </a:ext>
            </a:extLst>
          </p:cNvPr>
          <p:cNvSpPr txBox="1">
            <a:spLocks noChangeArrowheads="1"/>
          </p:cNvSpPr>
          <p:nvPr/>
        </p:nvSpPr>
        <p:spPr bwMode="auto">
          <a:xfrm>
            <a:off x="3260725" y="117475"/>
            <a:ext cx="2509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Waves-Solid</a:t>
            </a:r>
          </a:p>
        </p:txBody>
      </p:sp>
      <p:sp>
        <p:nvSpPr>
          <p:cNvPr id="28676" name="Text Box 3">
            <a:extLst>
              <a:ext uri="{FF2B5EF4-FFF2-40B4-BE49-F238E27FC236}">
                <a16:creationId xmlns:a16="http://schemas.microsoft.com/office/drawing/2014/main" id="{A67419C9-B588-481F-AE98-E9556C09BD07}"/>
              </a:ext>
            </a:extLst>
          </p:cNvPr>
          <p:cNvSpPr txBox="1">
            <a:spLocks noChangeArrowheads="1"/>
          </p:cNvSpPr>
          <p:nvPr/>
        </p:nvSpPr>
        <p:spPr bwMode="auto">
          <a:xfrm>
            <a:off x="1143000" y="762000"/>
            <a:ext cx="2755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Plane wave solutions</a:t>
            </a:r>
          </a:p>
        </p:txBody>
      </p:sp>
      <p:graphicFrame>
        <p:nvGraphicFramePr>
          <p:cNvPr id="28677" name="Object 4">
            <a:extLst>
              <a:ext uri="{FF2B5EF4-FFF2-40B4-BE49-F238E27FC236}">
                <a16:creationId xmlns:a16="http://schemas.microsoft.com/office/drawing/2014/main" id="{79A8C7E0-45F0-453B-B129-E0A835E9B2B0}"/>
              </a:ext>
            </a:extLst>
          </p:cNvPr>
          <p:cNvGraphicFramePr>
            <a:graphicFrameLocks noChangeAspect="1"/>
          </p:cNvGraphicFramePr>
          <p:nvPr/>
        </p:nvGraphicFramePr>
        <p:xfrm>
          <a:off x="838200" y="2362200"/>
          <a:ext cx="3267075" cy="2519363"/>
        </p:xfrm>
        <a:graphic>
          <a:graphicData uri="http://schemas.openxmlformats.org/presentationml/2006/ole">
            <mc:AlternateContent xmlns:mc="http://schemas.openxmlformats.org/markup-compatibility/2006">
              <mc:Choice xmlns:v="urn:schemas-microsoft-com:vml" Requires="v">
                <p:oleObj spid="_x0000_s10242" name="Equation" r:id="rId4" imgW="1485900" imgH="1143000" progId="Equation.DSMT4">
                  <p:embed/>
                </p:oleObj>
              </mc:Choice>
              <mc:Fallback>
                <p:oleObj name="Equation" r:id="rId4" imgW="1485900" imgH="11430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2362200"/>
                        <a:ext cx="3267075" cy="2519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78" name="Object 6">
            <a:extLst>
              <a:ext uri="{FF2B5EF4-FFF2-40B4-BE49-F238E27FC236}">
                <a16:creationId xmlns:a16="http://schemas.microsoft.com/office/drawing/2014/main" id="{BBAFE906-60BA-4DA0-AB78-A38A75DF3A15}"/>
              </a:ext>
            </a:extLst>
          </p:cNvPr>
          <p:cNvGraphicFramePr>
            <a:graphicFrameLocks noChangeAspect="1"/>
          </p:cNvGraphicFramePr>
          <p:nvPr/>
        </p:nvGraphicFramePr>
        <p:xfrm>
          <a:off x="4038600" y="1600200"/>
          <a:ext cx="1371600" cy="492125"/>
        </p:xfrm>
        <a:graphic>
          <a:graphicData uri="http://schemas.openxmlformats.org/presentationml/2006/ole">
            <mc:AlternateContent xmlns:mc="http://schemas.openxmlformats.org/markup-compatibility/2006">
              <mc:Choice xmlns:v="urn:schemas-microsoft-com:vml" Requires="v">
                <p:oleObj spid="_x0000_s10243" name="Equation" r:id="rId6" imgW="672808" imgH="241195" progId="Equation.DSMT4">
                  <p:embed/>
                </p:oleObj>
              </mc:Choice>
              <mc:Fallback>
                <p:oleObj name="Equation" r:id="rId6" imgW="672808" imgH="241195"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0" y="1600200"/>
                        <a:ext cx="1371600" cy="492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8679" name="Object 8">
            <a:extLst>
              <a:ext uri="{FF2B5EF4-FFF2-40B4-BE49-F238E27FC236}">
                <a16:creationId xmlns:a16="http://schemas.microsoft.com/office/drawing/2014/main" id="{5A614257-1412-45E4-9966-B47D97B3155C}"/>
              </a:ext>
            </a:extLst>
          </p:cNvPr>
          <p:cNvGraphicFramePr>
            <a:graphicFrameLocks noChangeAspect="1"/>
          </p:cNvGraphicFramePr>
          <p:nvPr/>
        </p:nvGraphicFramePr>
        <p:xfrm>
          <a:off x="990600" y="5181600"/>
          <a:ext cx="3317875" cy="1054100"/>
        </p:xfrm>
        <a:graphic>
          <a:graphicData uri="http://schemas.openxmlformats.org/presentationml/2006/ole">
            <mc:AlternateContent xmlns:mc="http://schemas.openxmlformats.org/markup-compatibility/2006">
              <mc:Choice xmlns:v="urn:schemas-microsoft-com:vml" Requires="v">
                <p:oleObj spid="_x0000_s10244" name="Equation" r:id="rId8" imgW="1459866" imgH="482391" progId="Equation.DSMT4">
                  <p:embed/>
                </p:oleObj>
              </mc:Choice>
              <mc:Fallback>
                <p:oleObj name="Equation" r:id="rId8" imgW="1459866" imgH="482391"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0600" y="5181600"/>
                        <a:ext cx="3317875" cy="1054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80" name="Line 13">
            <a:extLst>
              <a:ext uri="{FF2B5EF4-FFF2-40B4-BE49-F238E27FC236}">
                <a16:creationId xmlns:a16="http://schemas.microsoft.com/office/drawing/2014/main" id="{A61FAEB8-DD65-4F44-80BF-11605BBC9102}"/>
              </a:ext>
            </a:extLst>
          </p:cNvPr>
          <p:cNvSpPr>
            <a:spLocks noChangeShapeType="1"/>
          </p:cNvSpPr>
          <p:nvPr/>
        </p:nvSpPr>
        <p:spPr bwMode="auto">
          <a:xfrm>
            <a:off x="6705600" y="17526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1" name="Line 14">
            <a:extLst>
              <a:ext uri="{FF2B5EF4-FFF2-40B4-BE49-F238E27FC236}">
                <a16:creationId xmlns:a16="http://schemas.microsoft.com/office/drawing/2014/main" id="{48F628C0-F4EC-45A1-8BA1-DDEB1B53974D}"/>
              </a:ext>
            </a:extLst>
          </p:cNvPr>
          <p:cNvSpPr>
            <a:spLocks noChangeShapeType="1"/>
          </p:cNvSpPr>
          <p:nvPr/>
        </p:nvSpPr>
        <p:spPr bwMode="auto">
          <a:xfrm>
            <a:off x="7696200" y="17526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82" name="Text Box 15">
            <a:extLst>
              <a:ext uri="{FF2B5EF4-FFF2-40B4-BE49-F238E27FC236}">
                <a16:creationId xmlns:a16="http://schemas.microsoft.com/office/drawing/2014/main" id="{67AE2A27-0D3C-4026-A8DA-39C3044DA297}"/>
              </a:ext>
            </a:extLst>
          </p:cNvPr>
          <p:cNvSpPr txBox="1">
            <a:spLocks noChangeArrowheads="1"/>
          </p:cNvSpPr>
          <p:nvPr/>
        </p:nvSpPr>
        <p:spPr bwMode="auto">
          <a:xfrm>
            <a:off x="8137525" y="1717675"/>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x</a:t>
            </a:r>
          </a:p>
        </p:txBody>
      </p:sp>
      <p:graphicFrame>
        <p:nvGraphicFramePr>
          <p:cNvPr id="28683" name="Object 16">
            <a:extLst>
              <a:ext uri="{FF2B5EF4-FFF2-40B4-BE49-F238E27FC236}">
                <a16:creationId xmlns:a16="http://schemas.microsoft.com/office/drawing/2014/main" id="{37B6077A-D6AF-4572-9446-04358868202A}"/>
              </a:ext>
            </a:extLst>
          </p:cNvPr>
          <p:cNvGraphicFramePr>
            <a:graphicFrameLocks noChangeAspect="1"/>
          </p:cNvGraphicFramePr>
          <p:nvPr/>
        </p:nvGraphicFramePr>
        <p:xfrm>
          <a:off x="7086600" y="1143000"/>
          <a:ext cx="1143000" cy="457200"/>
        </p:xfrm>
        <a:graphic>
          <a:graphicData uri="http://schemas.openxmlformats.org/presentationml/2006/ole">
            <mc:AlternateContent xmlns:mc="http://schemas.openxmlformats.org/markup-compatibility/2006">
              <mc:Choice xmlns:v="urn:schemas-microsoft-com:vml" Requires="v">
                <p:oleObj spid="_x0000_s10245" name="Equation" r:id="rId10" imgW="571252" imgH="228501" progId="Equation.DSMT4">
                  <p:embed/>
                </p:oleObj>
              </mc:Choice>
              <mc:Fallback>
                <p:oleObj name="Equation" r:id="rId10" imgW="571252" imgH="228501" progId="Equation.DSMT4">
                  <p:embed/>
                  <p:pic>
                    <p:nvPicPr>
                      <p:cNvPr id="0" name="Object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86600" y="1143000"/>
                        <a:ext cx="1143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684" name="Text Box 28">
            <a:extLst>
              <a:ext uri="{FF2B5EF4-FFF2-40B4-BE49-F238E27FC236}">
                <a16:creationId xmlns:a16="http://schemas.microsoft.com/office/drawing/2014/main" id="{A0DE8C17-DC12-4533-BD6D-4A36F8190EE3}"/>
              </a:ext>
            </a:extLst>
          </p:cNvPr>
          <p:cNvSpPr txBox="1">
            <a:spLocks noChangeArrowheads="1"/>
          </p:cNvSpPr>
          <p:nvPr/>
        </p:nvSpPr>
        <p:spPr bwMode="auto">
          <a:xfrm>
            <a:off x="4403725" y="2403475"/>
            <a:ext cx="1247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potential</a:t>
            </a:r>
          </a:p>
        </p:txBody>
      </p:sp>
      <p:sp>
        <p:nvSpPr>
          <p:cNvPr id="28685" name="Text Box 29">
            <a:extLst>
              <a:ext uri="{FF2B5EF4-FFF2-40B4-BE49-F238E27FC236}">
                <a16:creationId xmlns:a16="http://schemas.microsoft.com/office/drawing/2014/main" id="{29ED90F1-BC5D-469C-B2A7-E462B2CA8084}"/>
              </a:ext>
            </a:extLst>
          </p:cNvPr>
          <p:cNvSpPr txBox="1">
            <a:spLocks noChangeArrowheads="1"/>
          </p:cNvSpPr>
          <p:nvPr/>
        </p:nvSpPr>
        <p:spPr bwMode="auto">
          <a:xfrm>
            <a:off x="4419600" y="3048000"/>
            <a:ext cx="1789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displacement</a:t>
            </a:r>
          </a:p>
        </p:txBody>
      </p:sp>
      <p:sp>
        <p:nvSpPr>
          <p:cNvPr id="28686" name="Text Box 30">
            <a:extLst>
              <a:ext uri="{FF2B5EF4-FFF2-40B4-BE49-F238E27FC236}">
                <a16:creationId xmlns:a16="http://schemas.microsoft.com/office/drawing/2014/main" id="{9199F697-5D19-4788-B2FC-DAEE93E6B8B4}"/>
              </a:ext>
            </a:extLst>
          </p:cNvPr>
          <p:cNvSpPr txBox="1">
            <a:spLocks noChangeArrowheads="1"/>
          </p:cNvSpPr>
          <p:nvPr/>
        </p:nvSpPr>
        <p:spPr bwMode="auto">
          <a:xfrm>
            <a:off x="4419600" y="3733800"/>
            <a:ext cx="1163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velocity</a:t>
            </a:r>
          </a:p>
        </p:txBody>
      </p:sp>
      <p:sp>
        <p:nvSpPr>
          <p:cNvPr id="28687" name="Text Box 31">
            <a:extLst>
              <a:ext uri="{FF2B5EF4-FFF2-40B4-BE49-F238E27FC236}">
                <a16:creationId xmlns:a16="http://schemas.microsoft.com/office/drawing/2014/main" id="{74169EB9-2685-4358-8393-D568EC43AE81}"/>
              </a:ext>
            </a:extLst>
          </p:cNvPr>
          <p:cNvSpPr txBox="1">
            <a:spLocks noChangeArrowheads="1"/>
          </p:cNvSpPr>
          <p:nvPr/>
        </p:nvSpPr>
        <p:spPr bwMode="auto">
          <a:xfrm>
            <a:off x="4495800" y="4343400"/>
            <a:ext cx="18165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t>normal stress</a:t>
            </a:r>
          </a:p>
        </p:txBody>
      </p:sp>
      <p:sp>
        <p:nvSpPr>
          <p:cNvPr id="28688" name="Text Box 32">
            <a:extLst>
              <a:ext uri="{FF2B5EF4-FFF2-40B4-BE49-F238E27FC236}">
                <a16:creationId xmlns:a16="http://schemas.microsoft.com/office/drawing/2014/main" id="{3870CECF-2E1F-45B1-BD5F-FCA57AFAFEA5}"/>
              </a:ext>
            </a:extLst>
          </p:cNvPr>
          <p:cNvSpPr txBox="1">
            <a:spLocks noChangeArrowheads="1"/>
          </p:cNvSpPr>
          <p:nvPr/>
        </p:nvSpPr>
        <p:spPr bwMode="auto">
          <a:xfrm>
            <a:off x="1203325" y="1489075"/>
            <a:ext cx="1217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P-waves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a:extLst>
              <a:ext uri="{FF2B5EF4-FFF2-40B4-BE49-F238E27FC236}">
                <a16:creationId xmlns:a16="http://schemas.microsoft.com/office/drawing/2014/main" id="{F14FEB40-756F-4683-8E27-40232E19E4D0}"/>
              </a:ext>
            </a:extLst>
          </p:cNvPr>
          <p:cNvSpPr>
            <a:spLocks noChangeArrowheads="1"/>
          </p:cNvSpPr>
          <p:nvPr/>
        </p:nvSpPr>
        <p:spPr bwMode="auto">
          <a:xfrm rot="16200000" flipH="1">
            <a:off x="5334000" y="1752600"/>
            <a:ext cx="2133600" cy="457200"/>
          </a:xfrm>
          <a:prstGeom prst="parallelogram">
            <a:avLst>
              <a:gd name="adj" fmla="val 11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0723" name="Text Box 3">
            <a:extLst>
              <a:ext uri="{FF2B5EF4-FFF2-40B4-BE49-F238E27FC236}">
                <a16:creationId xmlns:a16="http://schemas.microsoft.com/office/drawing/2014/main" id="{9BB6046D-18FB-40FB-B7F0-A7EB0834CF48}"/>
              </a:ext>
            </a:extLst>
          </p:cNvPr>
          <p:cNvSpPr txBox="1">
            <a:spLocks noChangeArrowheads="1"/>
          </p:cNvSpPr>
          <p:nvPr/>
        </p:nvSpPr>
        <p:spPr bwMode="auto">
          <a:xfrm>
            <a:off x="3260725" y="117475"/>
            <a:ext cx="2509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Waves-Solid</a:t>
            </a:r>
          </a:p>
        </p:txBody>
      </p:sp>
      <p:graphicFrame>
        <p:nvGraphicFramePr>
          <p:cNvPr id="30724" name="Object 4">
            <a:extLst>
              <a:ext uri="{FF2B5EF4-FFF2-40B4-BE49-F238E27FC236}">
                <a16:creationId xmlns:a16="http://schemas.microsoft.com/office/drawing/2014/main" id="{8C5CCDD3-B75E-4639-AEB1-71AB6256DE2C}"/>
              </a:ext>
            </a:extLst>
          </p:cNvPr>
          <p:cNvGraphicFramePr>
            <a:graphicFrameLocks noChangeAspect="1"/>
          </p:cNvGraphicFramePr>
          <p:nvPr/>
        </p:nvGraphicFramePr>
        <p:xfrm>
          <a:off x="762000" y="2438400"/>
          <a:ext cx="3352800" cy="2327275"/>
        </p:xfrm>
        <a:graphic>
          <a:graphicData uri="http://schemas.openxmlformats.org/presentationml/2006/ole">
            <mc:AlternateContent xmlns:mc="http://schemas.openxmlformats.org/markup-compatibility/2006">
              <mc:Choice xmlns:v="urn:schemas-microsoft-com:vml" Requires="v">
                <p:oleObj spid="_x0000_s11266" name="Equation" r:id="rId4" imgW="1460500" imgH="1016000" progId="Equation.DSMT4">
                  <p:embed/>
                </p:oleObj>
              </mc:Choice>
              <mc:Fallback>
                <p:oleObj name="Equation" r:id="rId4" imgW="1460500" imgH="10160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2438400"/>
                        <a:ext cx="3352800" cy="2327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5" name="Object 5">
            <a:extLst>
              <a:ext uri="{FF2B5EF4-FFF2-40B4-BE49-F238E27FC236}">
                <a16:creationId xmlns:a16="http://schemas.microsoft.com/office/drawing/2014/main" id="{456FD295-35AC-4960-BB75-AF7A12EBF195}"/>
              </a:ext>
            </a:extLst>
          </p:cNvPr>
          <p:cNvGraphicFramePr>
            <a:graphicFrameLocks noChangeAspect="1"/>
          </p:cNvGraphicFramePr>
          <p:nvPr/>
        </p:nvGraphicFramePr>
        <p:xfrm>
          <a:off x="3733800" y="1371600"/>
          <a:ext cx="1219200" cy="438150"/>
        </p:xfrm>
        <a:graphic>
          <a:graphicData uri="http://schemas.openxmlformats.org/presentationml/2006/ole">
            <mc:AlternateContent xmlns:mc="http://schemas.openxmlformats.org/markup-compatibility/2006">
              <mc:Choice xmlns:v="urn:schemas-microsoft-com:vml" Requires="v">
                <p:oleObj spid="_x0000_s11267" name="Equation" r:id="rId6" imgW="634725" imgH="228501" progId="Equation.DSMT4">
                  <p:embed/>
                </p:oleObj>
              </mc:Choice>
              <mc:Fallback>
                <p:oleObj name="Equation" r:id="rId6" imgW="634725" imgH="228501" progId="Equation.DSMT4">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3800" y="1371600"/>
                        <a:ext cx="1219200"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6" name="Object 6">
            <a:extLst>
              <a:ext uri="{FF2B5EF4-FFF2-40B4-BE49-F238E27FC236}">
                <a16:creationId xmlns:a16="http://schemas.microsoft.com/office/drawing/2014/main" id="{8E171A92-18C1-4B17-914B-756073C24499}"/>
              </a:ext>
            </a:extLst>
          </p:cNvPr>
          <p:cNvGraphicFramePr>
            <a:graphicFrameLocks noChangeAspect="1"/>
          </p:cNvGraphicFramePr>
          <p:nvPr/>
        </p:nvGraphicFramePr>
        <p:xfrm>
          <a:off x="3733800" y="1905000"/>
          <a:ext cx="1143000" cy="468313"/>
        </p:xfrm>
        <a:graphic>
          <a:graphicData uri="http://schemas.openxmlformats.org/presentationml/2006/ole">
            <mc:AlternateContent xmlns:mc="http://schemas.openxmlformats.org/markup-compatibility/2006">
              <mc:Choice xmlns:v="urn:schemas-microsoft-com:vml" Requires="v">
                <p:oleObj spid="_x0000_s11268" name="Equation" r:id="rId8" imgW="558800" imgH="228600" progId="Equation.DSMT4">
                  <p:embed/>
                </p:oleObj>
              </mc:Choice>
              <mc:Fallback>
                <p:oleObj name="Equation" r:id="rId8" imgW="558800" imgH="228600" progId="Equation.DSMT4">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33800" y="1905000"/>
                        <a:ext cx="1143000" cy="468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27" name="Object 7">
            <a:extLst>
              <a:ext uri="{FF2B5EF4-FFF2-40B4-BE49-F238E27FC236}">
                <a16:creationId xmlns:a16="http://schemas.microsoft.com/office/drawing/2014/main" id="{F579136E-57CC-43A6-9F91-42EA1D1EE854}"/>
              </a:ext>
            </a:extLst>
          </p:cNvPr>
          <p:cNvGraphicFramePr>
            <a:graphicFrameLocks noChangeAspect="1"/>
          </p:cNvGraphicFramePr>
          <p:nvPr/>
        </p:nvGraphicFramePr>
        <p:xfrm>
          <a:off x="685800" y="5105400"/>
          <a:ext cx="3200400" cy="1019175"/>
        </p:xfrm>
        <a:graphic>
          <a:graphicData uri="http://schemas.openxmlformats.org/presentationml/2006/ole">
            <mc:AlternateContent xmlns:mc="http://schemas.openxmlformats.org/markup-compatibility/2006">
              <mc:Choice xmlns:v="urn:schemas-microsoft-com:vml" Requires="v">
                <p:oleObj spid="_x0000_s11269" name="Equation" r:id="rId10" imgW="1435100" imgH="457200" progId="Equation.DSMT4">
                  <p:embed/>
                </p:oleObj>
              </mc:Choice>
              <mc:Fallback>
                <p:oleObj name="Equation" r:id="rId10" imgW="1435100" imgH="457200" progId="Equation.DSMT4">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5800" y="5105400"/>
                        <a:ext cx="3200400"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28" name="Line 8">
            <a:extLst>
              <a:ext uri="{FF2B5EF4-FFF2-40B4-BE49-F238E27FC236}">
                <a16:creationId xmlns:a16="http://schemas.microsoft.com/office/drawing/2014/main" id="{36898748-6BA6-4897-83AE-679CA9593BD2}"/>
              </a:ext>
            </a:extLst>
          </p:cNvPr>
          <p:cNvSpPr>
            <a:spLocks noChangeShapeType="1"/>
          </p:cNvSpPr>
          <p:nvPr/>
        </p:nvSpPr>
        <p:spPr bwMode="auto">
          <a:xfrm>
            <a:off x="6324600" y="21336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9" name="Line 9">
            <a:extLst>
              <a:ext uri="{FF2B5EF4-FFF2-40B4-BE49-F238E27FC236}">
                <a16:creationId xmlns:a16="http://schemas.microsoft.com/office/drawing/2014/main" id="{56FE422A-02B2-443B-929A-85C05F61C7C0}"/>
              </a:ext>
            </a:extLst>
          </p:cNvPr>
          <p:cNvSpPr>
            <a:spLocks noChangeShapeType="1"/>
          </p:cNvSpPr>
          <p:nvPr/>
        </p:nvSpPr>
        <p:spPr bwMode="auto">
          <a:xfrm>
            <a:off x="7315200" y="2133600"/>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0" name="Text Box 10">
            <a:extLst>
              <a:ext uri="{FF2B5EF4-FFF2-40B4-BE49-F238E27FC236}">
                <a16:creationId xmlns:a16="http://schemas.microsoft.com/office/drawing/2014/main" id="{E226B6A8-C72C-45BD-8D8D-3A3624D20434}"/>
              </a:ext>
            </a:extLst>
          </p:cNvPr>
          <p:cNvSpPr txBox="1">
            <a:spLocks noChangeArrowheads="1"/>
          </p:cNvSpPr>
          <p:nvPr/>
        </p:nvSpPr>
        <p:spPr bwMode="auto">
          <a:xfrm>
            <a:off x="7756525" y="2098675"/>
            <a:ext cx="33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x</a:t>
            </a:r>
          </a:p>
        </p:txBody>
      </p:sp>
      <p:sp>
        <p:nvSpPr>
          <p:cNvPr id="30731" name="Line 11">
            <a:extLst>
              <a:ext uri="{FF2B5EF4-FFF2-40B4-BE49-F238E27FC236}">
                <a16:creationId xmlns:a16="http://schemas.microsoft.com/office/drawing/2014/main" id="{836B165C-0FB5-4A32-B70E-D7200BB24A71}"/>
              </a:ext>
            </a:extLst>
          </p:cNvPr>
          <p:cNvSpPr>
            <a:spLocks noChangeShapeType="1"/>
          </p:cNvSpPr>
          <p:nvPr/>
        </p:nvSpPr>
        <p:spPr bwMode="auto">
          <a:xfrm flipH="1" flipV="1">
            <a:off x="6019800" y="182880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2" name="Line 12">
            <a:extLst>
              <a:ext uri="{FF2B5EF4-FFF2-40B4-BE49-F238E27FC236}">
                <a16:creationId xmlns:a16="http://schemas.microsoft.com/office/drawing/2014/main" id="{68189C2D-8BB9-450B-A834-22B238490C3A}"/>
              </a:ext>
            </a:extLst>
          </p:cNvPr>
          <p:cNvSpPr>
            <a:spLocks noChangeShapeType="1"/>
          </p:cNvSpPr>
          <p:nvPr/>
        </p:nvSpPr>
        <p:spPr bwMode="auto">
          <a:xfrm flipH="1" flipV="1">
            <a:off x="5670550" y="1412875"/>
            <a:ext cx="304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33" name="Text Box 13">
            <a:extLst>
              <a:ext uri="{FF2B5EF4-FFF2-40B4-BE49-F238E27FC236}">
                <a16:creationId xmlns:a16="http://schemas.microsoft.com/office/drawing/2014/main" id="{EA482F38-03AC-4D93-9DD3-9F7A67392187}"/>
              </a:ext>
            </a:extLst>
          </p:cNvPr>
          <p:cNvSpPr txBox="1">
            <a:spLocks noChangeArrowheads="1"/>
          </p:cNvSpPr>
          <p:nvPr/>
        </p:nvSpPr>
        <p:spPr bwMode="auto">
          <a:xfrm>
            <a:off x="5578475" y="1506538"/>
            <a:ext cx="303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b="1"/>
              <a:t>s</a:t>
            </a:r>
          </a:p>
        </p:txBody>
      </p:sp>
      <p:graphicFrame>
        <p:nvGraphicFramePr>
          <p:cNvPr id="30734" name="Object 14">
            <a:extLst>
              <a:ext uri="{FF2B5EF4-FFF2-40B4-BE49-F238E27FC236}">
                <a16:creationId xmlns:a16="http://schemas.microsoft.com/office/drawing/2014/main" id="{86F42242-75FE-4BA0-822C-C77540BC52CE}"/>
              </a:ext>
            </a:extLst>
          </p:cNvPr>
          <p:cNvGraphicFramePr>
            <a:graphicFrameLocks noChangeAspect="1"/>
          </p:cNvGraphicFramePr>
          <p:nvPr/>
        </p:nvGraphicFramePr>
        <p:xfrm>
          <a:off x="6172200" y="1447800"/>
          <a:ext cx="1219200" cy="498475"/>
        </p:xfrm>
        <a:graphic>
          <a:graphicData uri="http://schemas.openxmlformats.org/presentationml/2006/ole">
            <mc:AlternateContent xmlns:mc="http://schemas.openxmlformats.org/markup-compatibility/2006">
              <mc:Choice xmlns:v="urn:schemas-microsoft-com:vml" Requires="v">
                <p:oleObj spid="_x0000_s11270" name="Equation" r:id="rId12" imgW="558800" imgH="228600" progId="Equation.DSMT4">
                  <p:embed/>
                </p:oleObj>
              </mc:Choice>
              <mc:Fallback>
                <p:oleObj name="Equation" r:id="rId12" imgW="558800" imgH="228600" progId="Equation.DSMT4">
                  <p:embed/>
                  <p:pic>
                    <p:nvPicPr>
                      <p:cNvPr id="0" name="Object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172200" y="1447800"/>
                        <a:ext cx="1219200" cy="49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35" name="Text Box 15">
            <a:extLst>
              <a:ext uri="{FF2B5EF4-FFF2-40B4-BE49-F238E27FC236}">
                <a16:creationId xmlns:a16="http://schemas.microsoft.com/office/drawing/2014/main" id="{B125ABFC-6AC2-4BF5-83B7-9C75F2BD3A48}"/>
              </a:ext>
            </a:extLst>
          </p:cNvPr>
          <p:cNvSpPr txBox="1">
            <a:spLocks noChangeArrowheads="1"/>
          </p:cNvSpPr>
          <p:nvPr/>
        </p:nvSpPr>
        <p:spPr bwMode="auto">
          <a:xfrm>
            <a:off x="898525" y="1108075"/>
            <a:ext cx="1217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S-waves</a:t>
            </a:r>
          </a:p>
        </p:txBody>
      </p:sp>
      <p:sp>
        <p:nvSpPr>
          <p:cNvPr id="30736" name="Text Box 16">
            <a:extLst>
              <a:ext uri="{FF2B5EF4-FFF2-40B4-BE49-F238E27FC236}">
                <a16:creationId xmlns:a16="http://schemas.microsoft.com/office/drawing/2014/main" id="{9EF824D2-3F7F-43B6-BDB7-EF1F5D7C2751}"/>
              </a:ext>
            </a:extLst>
          </p:cNvPr>
          <p:cNvSpPr txBox="1">
            <a:spLocks noChangeArrowheads="1"/>
          </p:cNvSpPr>
          <p:nvPr/>
        </p:nvSpPr>
        <p:spPr bwMode="auto">
          <a:xfrm>
            <a:off x="4175125" y="2479675"/>
            <a:ext cx="1247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potential</a:t>
            </a:r>
          </a:p>
        </p:txBody>
      </p:sp>
      <p:sp>
        <p:nvSpPr>
          <p:cNvPr id="30737" name="Text Box 17">
            <a:extLst>
              <a:ext uri="{FF2B5EF4-FFF2-40B4-BE49-F238E27FC236}">
                <a16:creationId xmlns:a16="http://schemas.microsoft.com/office/drawing/2014/main" id="{45AC1318-CD63-4246-8C41-429323EC56EC}"/>
              </a:ext>
            </a:extLst>
          </p:cNvPr>
          <p:cNvSpPr txBox="1">
            <a:spLocks noChangeArrowheads="1"/>
          </p:cNvSpPr>
          <p:nvPr/>
        </p:nvSpPr>
        <p:spPr bwMode="auto">
          <a:xfrm>
            <a:off x="4114800" y="3048000"/>
            <a:ext cx="1789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displacement</a:t>
            </a:r>
          </a:p>
        </p:txBody>
      </p:sp>
      <p:sp>
        <p:nvSpPr>
          <p:cNvPr id="30738" name="Text Box 18">
            <a:extLst>
              <a:ext uri="{FF2B5EF4-FFF2-40B4-BE49-F238E27FC236}">
                <a16:creationId xmlns:a16="http://schemas.microsoft.com/office/drawing/2014/main" id="{16B69DB6-BAB8-4589-8B61-069DD7024D92}"/>
              </a:ext>
            </a:extLst>
          </p:cNvPr>
          <p:cNvSpPr txBox="1">
            <a:spLocks noChangeArrowheads="1"/>
          </p:cNvSpPr>
          <p:nvPr/>
        </p:nvSpPr>
        <p:spPr bwMode="auto">
          <a:xfrm>
            <a:off x="4191000" y="3635375"/>
            <a:ext cx="1163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velocity</a:t>
            </a:r>
          </a:p>
        </p:txBody>
      </p:sp>
      <p:sp>
        <p:nvSpPr>
          <p:cNvPr id="30739" name="Text Box 19">
            <a:extLst>
              <a:ext uri="{FF2B5EF4-FFF2-40B4-BE49-F238E27FC236}">
                <a16:creationId xmlns:a16="http://schemas.microsoft.com/office/drawing/2014/main" id="{08F30B05-B3A0-419F-8E4F-B46D1B9CD1B7}"/>
              </a:ext>
            </a:extLst>
          </p:cNvPr>
          <p:cNvSpPr txBox="1">
            <a:spLocks noChangeArrowheads="1"/>
          </p:cNvSpPr>
          <p:nvPr/>
        </p:nvSpPr>
        <p:spPr bwMode="auto">
          <a:xfrm>
            <a:off x="4252913" y="4224338"/>
            <a:ext cx="15953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t>shear stress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Oval 22">
            <a:extLst>
              <a:ext uri="{FF2B5EF4-FFF2-40B4-BE49-F238E27FC236}">
                <a16:creationId xmlns:a16="http://schemas.microsoft.com/office/drawing/2014/main" id="{28CE4E38-6A26-42B3-94E7-02CFD48E5A41}"/>
              </a:ext>
            </a:extLst>
          </p:cNvPr>
          <p:cNvSpPr>
            <a:spLocks noChangeArrowheads="1"/>
          </p:cNvSpPr>
          <p:nvPr/>
        </p:nvSpPr>
        <p:spPr bwMode="auto">
          <a:xfrm>
            <a:off x="2362200" y="3733800"/>
            <a:ext cx="2286000" cy="2362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endParaRPr lang="en-US" altLang="en-US">
              <a:latin typeface="Times" panose="02020603050405020304" pitchFamily="18" charset="0"/>
            </a:endParaRPr>
          </a:p>
        </p:txBody>
      </p:sp>
      <p:sp>
        <p:nvSpPr>
          <p:cNvPr id="32771" name="Text Box 23">
            <a:extLst>
              <a:ext uri="{FF2B5EF4-FFF2-40B4-BE49-F238E27FC236}">
                <a16:creationId xmlns:a16="http://schemas.microsoft.com/office/drawing/2014/main" id="{80B197CA-A062-4932-9AA2-56C30D0EACE1}"/>
              </a:ext>
            </a:extLst>
          </p:cNvPr>
          <p:cNvSpPr txBox="1">
            <a:spLocks noChangeArrowheads="1"/>
          </p:cNvSpPr>
          <p:nvPr/>
        </p:nvSpPr>
        <p:spPr bwMode="auto">
          <a:xfrm>
            <a:off x="533400" y="1219200"/>
            <a:ext cx="7894638"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Spherical waves arise physically from "point" sources. If a </a:t>
            </a:r>
          </a:p>
          <a:p>
            <a:r>
              <a:rPr lang="en-US" altLang="en-US">
                <a:latin typeface="Times" panose="02020603050405020304" pitchFamily="18" charset="0"/>
              </a:rPr>
              <a:t>point source emits waves uniformly in all directions, then we </a:t>
            </a:r>
          </a:p>
          <a:p>
            <a:r>
              <a:rPr lang="en-US" altLang="en-US">
                <a:latin typeface="Times" panose="02020603050405020304" pitchFamily="18" charset="0"/>
              </a:rPr>
              <a:t>expect the waves to depend only on the radial distance, r , from</a:t>
            </a:r>
          </a:p>
          <a:p>
            <a:r>
              <a:rPr lang="en-US" altLang="en-US">
                <a:latin typeface="Times" panose="02020603050405020304" pitchFamily="18" charset="0"/>
              </a:rPr>
              <a:t>the point source.</a:t>
            </a:r>
          </a:p>
        </p:txBody>
      </p:sp>
      <p:sp>
        <p:nvSpPr>
          <p:cNvPr id="32772" name="Oval 24">
            <a:extLst>
              <a:ext uri="{FF2B5EF4-FFF2-40B4-BE49-F238E27FC236}">
                <a16:creationId xmlns:a16="http://schemas.microsoft.com/office/drawing/2014/main" id="{B3CD43FA-D3B3-4430-A7ED-2A2A83604671}"/>
              </a:ext>
            </a:extLst>
          </p:cNvPr>
          <p:cNvSpPr>
            <a:spLocks noChangeArrowheads="1"/>
          </p:cNvSpPr>
          <p:nvPr/>
        </p:nvSpPr>
        <p:spPr bwMode="auto">
          <a:xfrm>
            <a:off x="3429000" y="4800600"/>
            <a:ext cx="76200" cy="762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2773" name="Line 25">
            <a:extLst>
              <a:ext uri="{FF2B5EF4-FFF2-40B4-BE49-F238E27FC236}">
                <a16:creationId xmlns:a16="http://schemas.microsoft.com/office/drawing/2014/main" id="{067039BA-BFA4-415A-9D9A-FEF17B818356}"/>
              </a:ext>
            </a:extLst>
          </p:cNvPr>
          <p:cNvSpPr>
            <a:spLocks noChangeShapeType="1"/>
          </p:cNvSpPr>
          <p:nvPr/>
        </p:nvSpPr>
        <p:spPr bwMode="auto">
          <a:xfrm>
            <a:off x="3633788" y="4848225"/>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4" name="Line 26">
            <a:extLst>
              <a:ext uri="{FF2B5EF4-FFF2-40B4-BE49-F238E27FC236}">
                <a16:creationId xmlns:a16="http://schemas.microsoft.com/office/drawing/2014/main" id="{A1234A80-E13C-4BFA-A277-64B55C93873B}"/>
              </a:ext>
            </a:extLst>
          </p:cNvPr>
          <p:cNvSpPr>
            <a:spLocks noChangeShapeType="1"/>
          </p:cNvSpPr>
          <p:nvPr/>
        </p:nvSpPr>
        <p:spPr bwMode="auto">
          <a:xfrm flipV="1">
            <a:off x="3463925" y="43434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5" name="Line 27">
            <a:extLst>
              <a:ext uri="{FF2B5EF4-FFF2-40B4-BE49-F238E27FC236}">
                <a16:creationId xmlns:a16="http://schemas.microsoft.com/office/drawing/2014/main" id="{7FB7C758-22EB-47C2-A8FB-836581A7C35A}"/>
              </a:ext>
            </a:extLst>
          </p:cNvPr>
          <p:cNvSpPr>
            <a:spLocks noChangeShapeType="1"/>
          </p:cNvSpPr>
          <p:nvPr/>
        </p:nvSpPr>
        <p:spPr bwMode="auto">
          <a:xfrm flipH="1">
            <a:off x="2971800" y="4841875"/>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6" name="Line 28">
            <a:extLst>
              <a:ext uri="{FF2B5EF4-FFF2-40B4-BE49-F238E27FC236}">
                <a16:creationId xmlns:a16="http://schemas.microsoft.com/office/drawing/2014/main" id="{29793AC4-034B-4E5C-9DB7-A3FAABE5231E}"/>
              </a:ext>
            </a:extLst>
          </p:cNvPr>
          <p:cNvSpPr>
            <a:spLocks noChangeShapeType="1"/>
          </p:cNvSpPr>
          <p:nvPr/>
        </p:nvSpPr>
        <p:spPr bwMode="auto">
          <a:xfrm>
            <a:off x="3465513" y="4964113"/>
            <a:ext cx="4762" cy="469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7" name="Line 29">
            <a:extLst>
              <a:ext uri="{FF2B5EF4-FFF2-40B4-BE49-F238E27FC236}">
                <a16:creationId xmlns:a16="http://schemas.microsoft.com/office/drawing/2014/main" id="{1CCFC25B-0CBF-42C1-99D1-46543A14AD21}"/>
              </a:ext>
            </a:extLst>
          </p:cNvPr>
          <p:cNvSpPr>
            <a:spLocks noChangeShapeType="1"/>
          </p:cNvSpPr>
          <p:nvPr/>
        </p:nvSpPr>
        <p:spPr bwMode="auto">
          <a:xfrm flipV="1">
            <a:off x="4114800" y="388620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8" name="Line 30">
            <a:extLst>
              <a:ext uri="{FF2B5EF4-FFF2-40B4-BE49-F238E27FC236}">
                <a16:creationId xmlns:a16="http://schemas.microsoft.com/office/drawing/2014/main" id="{F1C63BE5-EDB8-4086-B872-4657E1C243F4}"/>
              </a:ext>
            </a:extLst>
          </p:cNvPr>
          <p:cNvSpPr>
            <a:spLocks noChangeShapeType="1"/>
          </p:cNvSpPr>
          <p:nvPr/>
        </p:nvSpPr>
        <p:spPr bwMode="auto">
          <a:xfrm flipH="1">
            <a:off x="2514600" y="556260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9" name="Line 31">
            <a:extLst>
              <a:ext uri="{FF2B5EF4-FFF2-40B4-BE49-F238E27FC236}">
                <a16:creationId xmlns:a16="http://schemas.microsoft.com/office/drawing/2014/main" id="{635114A8-6AFA-413F-B8A5-6B9870D32529}"/>
              </a:ext>
            </a:extLst>
          </p:cNvPr>
          <p:cNvSpPr>
            <a:spLocks noChangeShapeType="1"/>
          </p:cNvSpPr>
          <p:nvPr/>
        </p:nvSpPr>
        <p:spPr bwMode="auto">
          <a:xfrm>
            <a:off x="4191000" y="563880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0" name="Line 32">
            <a:extLst>
              <a:ext uri="{FF2B5EF4-FFF2-40B4-BE49-F238E27FC236}">
                <a16:creationId xmlns:a16="http://schemas.microsoft.com/office/drawing/2014/main" id="{3316F764-DE59-4226-AFA4-EE876FAC4C84}"/>
              </a:ext>
            </a:extLst>
          </p:cNvPr>
          <p:cNvSpPr>
            <a:spLocks noChangeShapeType="1"/>
          </p:cNvSpPr>
          <p:nvPr/>
        </p:nvSpPr>
        <p:spPr bwMode="auto">
          <a:xfrm flipH="1" flipV="1">
            <a:off x="2438400" y="3886200"/>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1" name="Line 33">
            <a:extLst>
              <a:ext uri="{FF2B5EF4-FFF2-40B4-BE49-F238E27FC236}">
                <a16:creationId xmlns:a16="http://schemas.microsoft.com/office/drawing/2014/main" id="{94688296-560B-4F1F-B02C-651D7FF1C416}"/>
              </a:ext>
            </a:extLst>
          </p:cNvPr>
          <p:cNvSpPr>
            <a:spLocks noChangeShapeType="1"/>
          </p:cNvSpPr>
          <p:nvPr/>
        </p:nvSpPr>
        <p:spPr bwMode="auto">
          <a:xfrm>
            <a:off x="3465513" y="4824413"/>
            <a:ext cx="457200" cy="12192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2" name="Text Box 34">
            <a:extLst>
              <a:ext uri="{FF2B5EF4-FFF2-40B4-BE49-F238E27FC236}">
                <a16:creationId xmlns:a16="http://schemas.microsoft.com/office/drawing/2014/main" id="{AD01FF61-1CD1-422E-8983-E4F5EC83A7D8}"/>
              </a:ext>
            </a:extLst>
          </p:cNvPr>
          <p:cNvSpPr txBox="1">
            <a:spLocks noChangeArrowheads="1"/>
          </p:cNvSpPr>
          <p:nvPr/>
        </p:nvSpPr>
        <p:spPr bwMode="auto">
          <a:xfrm>
            <a:off x="3733800" y="5181600"/>
            <a:ext cx="2857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r</a:t>
            </a:r>
          </a:p>
        </p:txBody>
      </p:sp>
      <p:sp>
        <p:nvSpPr>
          <p:cNvPr id="32783" name="Line 35">
            <a:extLst>
              <a:ext uri="{FF2B5EF4-FFF2-40B4-BE49-F238E27FC236}">
                <a16:creationId xmlns:a16="http://schemas.microsoft.com/office/drawing/2014/main" id="{371250E5-B6AF-4ED1-875F-F04FCF40056B}"/>
              </a:ext>
            </a:extLst>
          </p:cNvPr>
          <p:cNvSpPr>
            <a:spLocks noChangeShapeType="1"/>
          </p:cNvSpPr>
          <p:nvPr/>
        </p:nvSpPr>
        <p:spPr bwMode="auto">
          <a:xfrm flipV="1">
            <a:off x="3581400" y="441960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4" name="Line 36">
            <a:extLst>
              <a:ext uri="{FF2B5EF4-FFF2-40B4-BE49-F238E27FC236}">
                <a16:creationId xmlns:a16="http://schemas.microsoft.com/office/drawing/2014/main" id="{804A64F9-181D-4121-9FD5-FB6ABB350CAD}"/>
              </a:ext>
            </a:extLst>
          </p:cNvPr>
          <p:cNvSpPr>
            <a:spLocks noChangeShapeType="1"/>
          </p:cNvSpPr>
          <p:nvPr/>
        </p:nvSpPr>
        <p:spPr bwMode="auto">
          <a:xfrm flipH="1">
            <a:off x="3124200" y="4929188"/>
            <a:ext cx="269875" cy="32861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5" name="Line 37">
            <a:extLst>
              <a:ext uri="{FF2B5EF4-FFF2-40B4-BE49-F238E27FC236}">
                <a16:creationId xmlns:a16="http://schemas.microsoft.com/office/drawing/2014/main" id="{97262A05-88E0-45D6-84BD-5657D3D2D49A}"/>
              </a:ext>
            </a:extLst>
          </p:cNvPr>
          <p:cNvSpPr>
            <a:spLocks noChangeShapeType="1"/>
          </p:cNvSpPr>
          <p:nvPr/>
        </p:nvSpPr>
        <p:spPr bwMode="auto">
          <a:xfrm>
            <a:off x="3581400" y="4953000"/>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6" name="Line 38">
            <a:extLst>
              <a:ext uri="{FF2B5EF4-FFF2-40B4-BE49-F238E27FC236}">
                <a16:creationId xmlns:a16="http://schemas.microsoft.com/office/drawing/2014/main" id="{21E26D98-4812-4343-9A0C-13CC894A4FE9}"/>
              </a:ext>
            </a:extLst>
          </p:cNvPr>
          <p:cNvSpPr>
            <a:spLocks noChangeShapeType="1"/>
          </p:cNvSpPr>
          <p:nvPr/>
        </p:nvSpPr>
        <p:spPr bwMode="auto">
          <a:xfrm flipH="1" flipV="1">
            <a:off x="3071813" y="4459288"/>
            <a:ext cx="3048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87" name="Text Box 39">
            <a:extLst>
              <a:ext uri="{FF2B5EF4-FFF2-40B4-BE49-F238E27FC236}">
                <a16:creationId xmlns:a16="http://schemas.microsoft.com/office/drawing/2014/main" id="{2253B71D-6927-44D7-AA4E-CA0ABBEBB5AF}"/>
              </a:ext>
            </a:extLst>
          </p:cNvPr>
          <p:cNvSpPr txBox="1">
            <a:spLocks noChangeArrowheads="1"/>
          </p:cNvSpPr>
          <p:nvPr/>
        </p:nvSpPr>
        <p:spPr bwMode="auto">
          <a:xfrm>
            <a:off x="3048000" y="228600"/>
            <a:ext cx="2982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Spherical Waves-Fluid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a:extLst>
              <a:ext uri="{FF2B5EF4-FFF2-40B4-BE49-F238E27FC236}">
                <a16:creationId xmlns:a16="http://schemas.microsoft.com/office/drawing/2014/main" id="{CE1FB970-1679-4045-93C0-9EE1C055D289}"/>
              </a:ext>
            </a:extLst>
          </p:cNvPr>
          <p:cNvSpPr txBox="1">
            <a:spLocks noChangeArrowheads="1"/>
          </p:cNvSpPr>
          <p:nvPr/>
        </p:nvSpPr>
        <p:spPr bwMode="auto">
          <a:xfrm>
            <a:off x="914400" y="831850"/>
            <a:ext cx="70485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Consider spherical harmonic waves of exp(-i</a:t>
            </a:r>
            <a:r>
              <a:rPr lang="en-US" altLang="en-US">
                <a:latin typeface="Symbol" panose="05050102010706020507" pitchFamily="18" charset="2"/>
              </a:rPr>
              <a:t>w</a:t>
            </a:r>
            <a:r>
              <a:rPr lang="en-US" altLang="en-US">
                <a:latin typeface="Times" panose="02020603050405020304" pitchFamily="18" charset="0"/>
              </a:rPr>
              <a:t>t) time </a:t>
            </a:r>
          </a:p>
          <a:p>
            <a:r>
              <a:rPr lang="en-US" altLang="en-US">
                <a:latin typeface="Times" panose="02020603050405020304" pitchFamily="18" charset="0"/>
              </a:rPr>
              <a:t>dependency. The equation of motion of the fluid and the</a:t>
            </a:r>
          </a:p>
          <a:p>
            <a:r>
              <a:rPr lang="en-US" altLang="en-US">
                <a:latin typeface="Times" panose="02020603050405020304" pitchFamily="18" charset="0"/>
              </a:rPr>
              <a:t> wave equation are given by</a:t>
            </a:r>
          </a:p>
        </p:txBody>
      </p:sp>
      <p:graphicFrame>
        <p:nvGraphicFramePr>
          <p:cNvPr id="34819" name="Object 3">
            <a:extLst>
              <a:ext uri="{FF2B5EF4-FFF2-40B4-BE49-F238E27FC236}">
                <a16:creationId xmlns:a16="http://schemas.microsoft.com/office/drawing/2014/main" id="{C997DF0E-2DE8-4543-B158-688A8182FBED}"/>
              </a:ext>
            </a:extLst>
          </p:cNvPr>
          <p:cNvGraphicFramePr>
            <a:graphicFrameLocks noChangeAspect="1"/>
          </p:cNvGraphicFramePr>
          <p:nvPr/>
        </p:nvGraphicFramePr>
        <p:xfrm>
          <a:off x="3292475" y="2249488"/>
          <a:ext cx="1828800" cy="1165225"/>
        </p:xfrm>
        <a:graphic>
          <a:graphicData uri="http://schemas.openxmlformats.org/presentationml/2006/ole">
            <mc:AlternateContent xmlns:mc="http://schemas.openxmlformats.org/markup-compatibility/2006">
              <mc:Choice xmlns:v="urn:schemas-microsoft-com:vml" Requires="v">
                <p:oleObj spid="_x0000_s12290" name="Equation" r:id="rId4" imgW="1435100" imgH="914400" progId="Equation.DSMT36">
                  <p:embed/>
                </p:oleObj>
              </mc:Choice>
              <mc:Fallback>
                <p:oleObj name="Equation" r:id="rId4" imgW="1435100" imgH="914400" progId="Equation.DSMT36">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92475" y="2249488"/>
                        <a:ext cx="1828800" cy="1165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0" name="Text Box 4">
            <a:extLst>
              <a:ext uri="{FF2B5EF4-FFF2-40B4-BE49-F238E27FC236}">
                <a16:creationId xmlns:a16="http://schemas.microsoft.com/office/drawing/2014/main" id="{02494C70-B247-4563-BDBA-0DC115BC64F2}"/>
              </a:ext>
            </a:extLst>
          </p:cNvPr>
          <p:cNvSpPr txBox="1">
            <a:spLocks noChangeArrowheads="1"/>
          </p:cNvSpPr>
          <p:nvPr/>
        </p:nvSpPr>
        <p:spPr bwMode="auto">
          <a:xfrm>
            <a:off x="1219200" y="3733800"/>
            <a:ext cx="70167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In terms of the distance, </a:t>
            </a:r>
            <a:r>
              <a:rPr lang="en-US" altLang="en-US" i="1">
                <a:latin typeface="Times" panose="02020603050405020304" pitchFamily="18" charset="0"/>
              </a:rPr>
              <a:t>r</a:t>
            </a:r>
            <a:r>
              <a:rPr lang="en-US" altLang="en-US">
                <a:latin typeface="Times" panose="02020603050405020304" pitchFamily="18" charset="0"/>
              </a:rPr>
              <a:t>, from the source, in spherical </a:t>
            </a:r>
          </a:p>
          <a:p>
            <a:r>
              <a:rPr lang="en-US" altLang="en-US">
                <a:latin typeface="Times" panose="02020603050405020304" pitchFamily="18" charset="0"/>
              </a:rPr>
              <a:t>coordinates these equations are</a:t>
            </a:r>
          </a:p>
        </p:txBody>
      </p:sp>
      <p:graphicFrame>
        <p:nvGraphicFramePr>
          <p:cNvPr id="34821" name="Object 5">
            <a:extLst>
              <a:ext uri="{FF2B5EF4-FFF2-40B4-BE49-F238E27FC236}">
                <a16:creationId xmlns:a16="http://schemas.microsoft.com/office/drawing/2014/main" id="{0DD8C6EA-088E-4DA8-91F8-45CA4FFE130B}"/>
              </a:ext>
            </a:extLst>
          </p:cNvPr>
          <p:cNvGraphicFramePr>
            <a:graphicFrameLocks noChangeAspect="1"/>
          </p:cNvGraphicFramePr>
          <p:nvPr/>
        </p:nvGraphicFramePr>
        <p:xfrm>
          <a:off x="2987675" y="4816475"/>
          <a:ext cx="2895600" cy="1689100"/>
        </p:xfrm>
        <a:graphic>
          <a:graphicData uri="http://schemas.openxmlformats.org/presentationml/2006/ole">
            <mc:AlternateContent xmlns:mc="http://schemas.openxmlformats.org/markup-compatibility/2006">
              <mc:Choice xmlns:v="urn:schemas-microsoft-com:vml" Requires="v">
                <p:oleObj spid="_x0000_s12291" name="Equation" r:id="rId6" imgW="2044700" imgH="1193800" progId="Equation.DSMT36">
                  <p:embed/>
                </p:oleObj>
              </mc:Choice>
              <mc:Fallback>
                <p:oleObj name="Equation" r:id="rId6" imgW="2044700" imgH="1193800" progId="Equation.DSMT36">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87675" y="4816475"/>
                        <a:ext cx="2895600" cy="168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2" name="Text Box 6">
            <a:extLst>
              <a:ext uri="{FF2B5EF4-FFF2-40B4-BE49-F238E27FC236}">
                <a16:creationId xmlns:a16="http://schemas.microsoft.com/office/drawing/2014/main" id="{3BE3D43E-46B5-416D-B566-C56FD7160E96}"/>
              </a:ext>
            </a:extLst>
          </p:cNvPr>
          <p:cNvSpPr txBox="1">
            <a:spLocks noChangeArrowheads="1"/>
          </p:cNvSpPr>
          <p:nvPr/>
        </p:nvSpPr>
        <p:spPr bwMode="auto">
          <a:xfrm>
            <a:off x="3048000" y="228600"/>
            <a:ext cx="2982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Spherical Waves-Fluid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a:extLst>
              <a:ext uri="{FF2B5EF4-FFF2-40B4-BE49-F238E27FC236}">
                <a16:creationId xmlns:a16="http://schemas.microsoft.com/office/drawing/2014/main" id="{A9D16F48-407E-41BF-8C70-770BB33A3FA1}"/>
              </a:ext>
            </a:extLst>
          </p:cNvPr>
          <p:cNvSpPr txBox="1">
            <a:spLocks noChangeArrowheads="1"/>
          </p:cNvSpPr>
          <p:nvPr/>
        </p:nvSpPr>
        <p:spPr bwMode="auto">
          <a:xfrm>
            <a:off x="1295400" y="1066800"/>
            <a:ext cx="6450013"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There are two solutions of the wave equation of the</a:t>
            </a:r>
          </a:p>
          <a:p>
            <a:r>
              <a:rPr lang="en-US" altLang="en-US">
                <a:latin typeface="Times" panose="02020603050405020304" pitchFamily="18" charset="0"/>
              </a:rPr>
              <a:t>form</a:t>
            </a:r>
          </a:p>
        </p:txBody>
      </p:sp>
      <p:graphicFrame>
        <p:nvGraphicFramePr>
          <p:cNvPr id="36867" name="Object 3">
            <a:extLst>
              <a:ext uri="{FF2B5EF4-FFF2-40B4-BE49-F238E27FC236}">
                <a16:creationId xmlns:a16="http://schemas.microsoft.com/office/drawing/2014/main" id="{59661616-7F1C-4E0D-A156-0E7410C1CB6B}"/>
              </a:ext>
            </a:extLst>
          </p:cNvPr>
          <p:cNvGraphicFramePr>
            <a:graphicFrameLocks noChangeAspect="1"/>
          </p:cNvGraphicFramePr>
          <p:nvPr/>
        </p:nvGraphicFramePr>
        <p:xfrm>
          <a:off x="2759075" y="1539875"/>
          <a:ext cx="3810000" cy="1193800"/>
        </p:xfrm>
        <a:graphic>
          <a:graphicData uri="http://schemas.openxmlformats.org/presentationml/2006/ole">
            <mc:AlternateContent xmlns:mc="http://schemas.openxmlformats.org/markup-compatibility/2006">
              <mc:Choice xmlns:v="urn:schemas-microsoft-com:vml" Requires="v">
                <p:oleObj spid="_x0000_s13314" name="Equation" r:id="rId4" imgW="2628900" imgH="825500" progId="Equation.DSMT36">
                  <p:embed/>
                </p:oleObj>
              </mc:Choice>
              <mc:Fallback>
                <p:oleObj name="Equation" r:id="rId4" imgW="2628900" imgH="825500" progId="Equation.DSMT36">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9075" y="1539875"/>
                        <a:ext cx="3810000" cy="1193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68" name="Text Box 4">
            <a:extLst>
              <a:ext uri="{FF2B5EF4-FFF2-40B4-BE49-F238E27FC236}">
                <a16:creationId xmlns:a16="http://schemas.microsoft.com/office/drawing/2014/main" id="{6532C259-8D15-4E4D-AC5B-BDCA2FD3F0BC}"/>
              </a:ext>
            </a:extLst>
          </p:cNvPr>
          <p:cNvSpPr txBox="1">
            <a:spLocks noChangeArrowheads="1"/>
          </p:cNvSpPr>
          <p:nvPr/>
        </p:nvSpPr>
        <p:spPr bwMode="auto">
          <a:xfrm>
            <a:off x="1219200" y="2743200"/>
            <a:ext cx="7429500" cy="19177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The first term represents a wave traveling in the outward</a:t>
            </a:r>
          </a:p>
          <a:p>
            <a:r>
              <a:rPr lang="en-US" altLang="en-US">
                <a:latin typeface="Times" panose="02020603050405020304" pitchFamily="18" charset="0"/>
              </a:rPr>
              <a:t>radial direction while the second term represents a wave</a:t>
            </a:r>
          </a:p>
          <a:p>
            <a:r>
              <a:rPr lang="en-US" altLang="en-US">
                <a:latin typeface="Times" panose="02020603050405020304" pitchFamily="18" charset="0"/>
              </a:rPr>
              <a:t>converging on the source. Since the source only generates </a:t>
            </a:r>
          </a:p>
          <a:p>
            <a:r>
              <a:rPr lang="en-US" altLang="en-US">
                <a:latin typeface="Times" panose="02020603050405020304" pitchFamily="18" charset="0"/>
              </a:rPr>
              <a:t>outward  going waves, we must set </a:t>
            </a:r>
            <a:r>
              <a:rPr lang="en-US" altLang="en-US" i="1">
                <a:latin typeface="Times" panose="02020603050405020304" pitchFamily="18" charset="0"/>
              </a:rPr>
              <a:t>B</a:t>
            </a:r>
            <a:r>
              <a:rPr lang="en-US" altLang="en-US">
                <a:latin typeface="Times" panose="02020603050405020304" pitchFamily="18" charset="0"/>
              </a:rPr>
              <a:t> = 0. The pressure and</a:t>
            </a:r>
          </a:p>
          <a:p>
            <a:r>
              <a:rPr lang="en-US" altLang="en-US">
                <a:latin typeface="Times" panose="02020603050405020304" pitchFamily="18" charset="0"/>
              </a:rPr>
              <a:t>radial velocity in the out going wave are then</a:t>
            </a:r>
          </a:p>
        </p:txBody>
      </p:sp>
      <p:graphicFrame>
        <p:nvGraphicFramePr>
          <p:cNvPr id="36869" name="Object 5">
            <a:extLst>
              <a:ext uri="{FF2B5EF4-FFF2-40B4-BE49-F238E27FC236}">
                <a16:creationId xmlns:a16="http://schemas.microsoft.com/office/drawing/2014/main" id="{4223D1DF-545C-4C3E-9D06-59AACD4F7748}"/>
              </a:ext>
            </a:extLst>
          </p:cNvPr>
          <p:cNvGraphicFramePr>
            <a:graphicFrameLocks noChangeAspect="1"/>
          </p:cNvGraphicFramePr>
          <p:nvPr/>
        </p:nvGraphicFramePr>
        <p:xfrm>
          <a:off x="2995613" y="4740275"/>
          <a:ext cx="3030537" cy="1566863"/>
        </p:xfrm>
        <a:graphic>
          <a:graphicData uri="http://schemas.openxmlformats.org/presentationml/2006/ole">
            <mc:AlternateContent xmlns:mc="http://schemas.openxmlformats.org/markup-compatibility/2006">
              <mc:Choice xmlns:v="urn:schemas-microsoft-com:vml" Requires="v">
                <p:oleObj spid="_x0000_s13315" name="Equation" r:id="rId6" imgW="2286000" imgH="1181100" progId="Equation.DSMT36">
                  <p:embed/>
                </p:oleObj>
              </mc:Choice>
              <mc:Fallback>
                <p:oleObj name="Equation" r:id="rId6" imgW="2286000" imgH="1181100" progId="Equation.DSMT36">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95613" y="4740275"/>
                        <a:ext cx="3030537" cy="1566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6870" name="Text Box 6">
            <a:extLst>
              <a:ext uri="{FF2B5EF4-FFF2-40B4-BE49-F238E27FC236}">
                <a16:creationId xmlns:a16="http://schemas.microsoft.com/office/drawing/2014/main" id="{03202295-4981-4763-9356-3220499D2642}"/>
              </a:ext>
            </a:extLst>
          </p:cNvPr>
          <p:cNvSpPr txBox="1">
            <a:spLocks noChangeArrowheads="1"/>
          </p:cNvSpPr>
          <p:nvPr/>
        </p:nvSpPr>
        <p:spPr bwMode="auto">
          <a:xfrm>
            <a:off x="3048000" y="228600"/>
            <a:ext cx="2982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Spherical Waves-Fluid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a:extLst>
              <a:ext uri="{FF2B5EF4-FFF2-40B4-BE49-F238E27FC236}">
                <a16:creationId xmlns:a16="http://schemas.microsoft.com/office/drawing/2014/main" id="{AB1DF66F-8DC4-4E5A-8299-0525DB8D461C}"/>
              </a:ext>
            </a:extLst>
          </p:cNvPr>
          <p:cNvSpPr txBox="1">
            <a:spLocks noChangeArrowheads="1"/>
          </p:cNvSpPr>
          <p:nvPr/>
        </p:nvSpPr>
        <p:spPr bwMode="auto">
          <a:xfrm>
            <a:off x="914400" y="914400"/>
            <a:ext cx="7505700" cy="11874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In many cases we are only interested in the waves many </a:t>
            </a:r>
          </a:p>
          <a:p>
            <a:r>
              <a:rPr lang="en-US" altLang="en-US">
                <a:latin typeface="Times" panose="02020603050405020304" pitchFamily="18" charset="0"/>
              </a:rPr>
              <a:t>wavelengths from the source, in which case kr &gt;&gt; 1 and we </a:t>
            </a:r>
          </a:p>
          <a:p>
            <a:r>
              <a:rPr lang="en-US" altLang="en-US">
                <a:latin typeface="Times" panose="02020603050405020304" pitchFamily="18" charset="0"/>
              </a:rPr>
              <a:t>can write approximately</a:t>
            </a:r>
          </a:p>
        </p:txBody>
      </p:sp>
      <p:graphicFrame>
        <p:nvGraphicFramePr>
          <p:cNvPr id="38915" name="Object 3">
            <a:extLst>
              <a:ext uri="{FF2B5EF4-FFF2-40B4-BE49-F238E27FC236}">
                <a16:creationId xmlns:a16="http://schemas.microsoft.com/office/drawing/2014/main" id="{68E8A44E-AB86-412E-843A-D1B1B56DAFC7}"/>
              </a:ext>
            </a:extLst>
          </p:cNvPr>
          <p:cNvGraphicFramePr>
            <a:graphicFrameLocks noChangeAspect="1"/>
          </p:cNvGraphicFramePr>
          <p:nvPr/>
        </p:nvGraphicFramePr>
        <p:xfrm>
          <a:off x="3276600" y="2438400"/>
          <a:ext cx="2209800" cy="1757363"/>
        </p:xfrm>
        <a:graphic>
          <a:graphicData uri="http://schemas.openxmlformats.org/presentationml/2006/ole">
            <mc:AlternateContent xmlns:mc="http://schemas.openxmlformats.org/markup-compatibility/2006">
              <mc:Choice xmlns:v="urn:schemas-microsoft-com:vml" Requires="v">
                <p:oleObj spid="_x0000_s14338" name="Equation" r:id="rId4" imgW="1498600" imgH="1193800" progId="Equation.DSMT36">
                  <p:embed/>
                </p:oleObj>
              </mc:Choice>
              <mc:Fallback>
                <p:oleObj name="Equation" r:id="rId4" imgW="1498600" imgH="1193800" progId="Equation.DSMT36">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2438400"/>
                        <a:ext cx="2209800" cy="1757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16" name="Text Box 4">
            <a:extLst>
              <a:ext uri="{FF2B5EF4-FFF2-40B4-BE49-F238E27FC236}">
                <a16:creationId xmlns:a16="http://schemas.microsoft.com/office/drawing/2014/main" id="{74BE80CB-0842-48F0-A77E-BFE6FFC877A5}"/>
              </a:ext>
            </a:extLst>
          </p:cNvPr>
          <p:cNvSpPr txBox="1">
            <a:spLocks noChangeArrowheads="1"/>
          </p:cNvSpPr>
          <p:nvPr/>
        </p:nvSpPr>
        <p:spPr bwMode="auto">
          <a:xfrm>
            <a:off x="547688" y="4529138"/>
            <a:ext cx="8072437"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Compare this to a plane wave traveling in the +z direction where</a:t>
            </a:r>
          </a:p>
        </p:txBody>
      </p:sp>
      <p:graphicFrame>
        <p:nvGraphicFramePr>
          <p:cNvPr id="38917" name="Object 5">
            <a:extLst>
              <a:ext uri="{FF2B5EF4-FFF2-40B4-BE49-F238E27FC236}">
                <a16:creationId xmlns:a16="http://schemas.microsoft.com/office/drawing/2014/main" id="{FE46B308-1349-4D4E-A2B3-5E252F241F42}"/>
              </a:ext>
            </a:extLst>
          </p:cNvPr>
          <p:cNvGraphicFramePr>
            <a:graphicFrameLocks noChangeAspect="1"/>
          </p:cNvGraphicFramePr>
          <p:nvPr/>
        </p:nvGraphicFramePr>
        <p:xfrm>
          <a:off x="3505200" y="5334000"/>
          <a:ext cx="2133600" cy="1323975"/>
        </p:xfrm>
        <a:graphic>
          <a:graphicData uri="http://schemas.openxmlformats.org/presentationml/2006/ole">
            <mc:AlternateContent xmlns:mc="http://schemas.openxmlformats.org/markup-compatibility/2006">
              <mc:Choice xmlns:v="urn:schemas-microsoft-com:vml" Requires="v">
                <p:oleObj spid="_x0000_s14339" name="Equation" r:id="rId6" imgW="1473200" imgH="914400" progId="Equation.DSMT36">
                  <p:embed/>
                </p:oleObj>
              </mc:Choice>
              <mc:Fallback>
                <p:oleObj name="Equation" r:id="rId6" imgW="1473200" imgH="914400" progId="Equation.DSMT36">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5334000"/>
                        <a:ext cx="2133600"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918" name="Text Box 6">
            <a:extLst>
              <a:ext uri="{FF2B5EF4-FFF2-40B4-BE49-F238E27FC236}">
                <a16:creationId xmlns:a16="http://schemas.microsoft.com/office/drawing/2014/main" id="{030A39C1-DA6F-4823-B7C6-E1399854908D}"/>
              </a:ext>
            </a:extLst>
          </p:cNvPr>
          <p:cNvSpPr txBox="1">
            <a:spLocks noChangeArrowheads="1"/>
          </p:cNvSpPr>
          <p:nvPr/>
        </p:nvSpPr>
        <p:spPr bwMode="auto">
          <a:xfrm>
            <a:off x="3048000" y="228600"/>
            <a:ext cx="29829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Spherical Waves-Fluid</a:t>
            </a:r>
          </a:p>
        </p:txBody>
      </p:sp>
      <p:sp>
        <p:nvSpPr>
          <p:cNvPr id="38919" name="Arc 7">
            <a:extLst>
              <a:ext uri="{FF2B5EF4-FFF2-40B4-BE49-F238E27FC236}">
                <a16:creationId xmlns:a16="http://schemas.microsoft.com/office/drawing/2014/main" id="{67363241-1147-4D63-9B0B-308C12774E74}"/>
              </a:ext>
            </a:extLst>
          </p:cNvPr>
          <p:cNvSpPr>
            <a:spLocks/>
          </p:cNvSpPr>
          <p:nvPr/>
        </p:nvSpPr>
        <p:spPr bwMode="auto">
          <a:xfrm>
            <a:off x="6792913" y="2516188"/>
            <a:ext cx="903287" cy="1676400"/>
          </a:xfrm>
          <a:custGeom>
            <a:avLst/>
            <a:gdLst>
              <a:gd name="T0" fmla="*/ 65402 w 23286"/>
              <a:gd name="T1" fmla="*/ 0 h 43200"/>
              <a:gd name="T2" fmla="*/ 0 w 23286"/>
              <a:gd name="T3" fmla="*/ 1673839 h 43200"/>
              <a:gd name="T4" fmla="*/ 65402 w 23286"/>
              <a:gd name="T5" fmla="*/ 838200 h 43200"/>
              <a:gd name="T6" fmla="*/ 0 60000 65536"/>
              <a:gd name="T7" fmla="*/ 0 60000 65536"/>
              <a:gd name="T8" fmla="*/ 0 60000 65536"/>
            </a:gdLst>
            <a:ahLst/>
            <a:cxnLst>
              <a:cxn ang="T6">
                <a:pos x="T0" y="T1"/>
              </a:cxn>
              <a:cxn ang="T7">
                <a:pos x="T2" y="T3"/>
              </a:cxn>
              <a:cxn ang="T8">
                <a:pos x="T4" y="T5"/>
              </a:cxn>
            </a:cxnLst>
            <a:rect l="0" t="0" r="r" b="b"/>
            <a:pathLst>
              <a:path w="23286" h="43200" fill="none" extrusionOk="0">
                <a:moveTo>
                  <a:pt x="1686" y="0"/>
                </a:moveTo>
                <a:cubicBezTo>
                  <a:pt x="13615" y="0"/>
                  <a:pt x="23286" y="9670"/>
                  <a:pt x="23286" y="21600"/>
                </a:cubicBezTo>
                <a:cubicBezTo>
                  <a:pt x="23286" y="33529"/>
                  <a:pt x="13615" y="43200"/>
                  <a:pt x="1686" y="43200"/>
                </a:cubicBezTo>
                <a:cubicBezTo>
                  <a:pt x="1123" y="43199"/>
                  <a:pt x="560" y="43178"/>
                  <a:pt x="-1" y="43134"/>
                </a:cubicBezTo>
              </a:path>
              <a:path w="23286" h="43200" stroke="0" extrusionOk="0">
                <a:moveTo>
                  <a:pt x="1686" y="0"/>
                </a:moveTo>
                <a:cubicBezTo>
                  <a:pt x="13615" y="0"/>
                  <a:pt x="23286" y="9670"/>
                  <a:pt x="23286" y="21600"/>
                </a:cubicBezTo>
                <a:cubicBezTo>
                  <a:pt x="23286" y="33529"/>
                  <a:pt x="13615" y="43200"/>
                  <a:pt x="1686" y="43200"/>
                </a:cubicBezTo>
                <a:cubicBezTo>
                  <a:pt x="1123" y="43199"/>
                  <a:pt x="560" y="43178"/>
                  <a:pt x="-1" y="43134"/>
                </a:cubicBezTo>
                <a:lnTo>
                  <a:pt x="1686" y="21600"/>
                </a:lnTo>
                <a:lnTo>
                  <a:pt x="1686"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0" name="Line 8">
            <a:extLst>
              <a:ext uri="{FF2B5EF4-FFF2-40B4-BE49-F238E27FC236}">
                <a16:creationId xmlns:a16="http://schemas.microsoft.com/office/drawing/2014/main" id="{7B2A835F-9DA5-492A-9F5D-520990D5A2B0}"/>
              </a:ext>
            </a:extLst>
          </p:cNvPr>
          <p:cNvSpPr>
            <a:spLocks noChangeShapeType="1"/>
          </p:cNvSpPr>
          <p:nvPr/>
        </p:nvSpPr>
        <p:spPr bwMode="auto">
          <a:xfrm>
            <a:off x="6858000" y="33528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1" name="Text Box 9">
            <a:extLst>
              <a:ext uri="{FF2B5EF4-FFF2-40B4-BE49-F238E27FC236}">
                <a16:creationId xmlns:a16="http://schemas.microsoft.com/office/drawing/2014/main" id="{9286C8DA-89C7-4BAD-A339-0C0D50FC0033}"/>
              </a:ext>
            </a:extLst>
          </p:cNvPr>
          <p:cNvSpPr txBox="1">
            <a:spLocks noChangeArrowheads="1"/>
          </p:cNvSpPr>
          <p:nvPr/>
        </p:nvSpPr>
        <p:spPr bwMode="auto">
          <a:xfrm>
            <a:off x="7146925" y="2860675"/>
            <a:ext cx="303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i="1"/>
              <a:t>r</a:t>
            </a:r>
          </a:p>
        </p:txBody>
      </p:sp>
      <p:sp>
        <p:nvSpPr>
          <p:cNvPr id="38922" name="Line 10">
            <a:extLst>
              <a:ext uri="{FF2B5EF4-FFF2-40B4-BE49-F238E27FC236}">
                <a16:creationId xmlns:a16="http://schemas.microsoft.com/office/drawing/2014/main" id="{D1FA7C65-F06C-43F0-AC6F-809BA43A0304}"/>
              </a:ext>
            </a:extLst>
          </p:cNvPr>
          <p:cNvSpPr>
            <a:spLocks noChangeShapeType="1"/>
          </p:cNvSpPr>
          <p:nvPr/>
        </p:nvSpPr>
        <p:spPr bwMode="auto">
          <a:xfrm>
            <a:off x="7239000" y="5181600"/>
            <a:ext cx="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3" name="Line 11">
            <a:extLst>
              <a:ext uri="{FF2B5EF4-FFF2-40B4-BE49-F238E27FC236}">
                <a16:creationId xmlns:a16="http://schemas.microsoft.com/office/drawing/2014/main" id="{4C206112-D0E5-4806-966B-ACDC457CED5F}"/>
              </a:ext>
            </a:extLst>
          </p:cNvPr>
          <p:cNvSpPr>
            <a:spLocks noChangeShapeType="1"/>
          </p:cNvSpPr>
          <p:nvPr/>
        </p:nvSpPr>
        <p:spPr bwMode="auto">
          <a:xfrm>
            <a:off x="6400800" y="58674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4" name="Text Box 12">
            <a:extLst>
              <a:ext uri="{FF2B5EF4-FFF2-40B4-BE49-F238E27FC236}">
                <a16:creationId xmlns:a16="http://schemas.microsoft.com/office/drawing/2014/main" id="{D4081371-748A-4E7C-AE0A-470B0ADAAB00}"/>
              </a:ext>
            </a:extLst>
          </p:cNvPr>
          <p:cNvSpPr txBox="1">
            <a:spLocks noChangeArrowheads="1"/>
          </p:cNvSpPr>
          <p:nvPr/>
        </p:nvSpPr>
        <p:spPr bwMode="auto">
          <a:xfrm>
            <a:off x="6613525" y="5375275"/>
            <a:ext cx="3190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z</a:t>
            </a:r>
          </a:p>
        </p:txBody>
      </p:sp>
      <p:sp>
        <p:nvSpPr>
          <p:cNvPr id="38925" name="Line 13">
            <a:extLst>
              <a:ext uri="{FF2B5EF4-FFF2-40B4-BE49-F238E27FC236}">
                <a16:creationId xmlns:a16="http://schemas.microsoft.com/office/drawing/2014/main" id="{1B69FF23-DD5B-4B5E-806A-4487E9CB1856}"/>
              </a:ext>
            </a:extLst>
          </p:cNvPr>
          <p:cNvSpPr>
            <a:spLocks noChangeShapeType="1"/>
          </p:cNvSpPr>
          <p:nvPr/>
        </p:nvSpPr>
        <p:spPr bwMode="auto">
          <a:xfrm>
            <a:off x="7315200" y="5486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6" name="Line 14">
            <a:extLst>
              <a:ext uri="{FF2B5EF4-FFF2-40B4-BE49-F238E27FC236}">
                <a16:creationId xmlns:a16="http://schemas.microsoft.com/office/drawing/2014/main" id="{1D7980A4-CC42-4EBD-9A17-E7D05BABEF72}"/>
              </a:ext>
            </a:extLst>
          </p:cNvPr>
          <p:cNvSpPr>
            <a:spLocks noChangeShapeType="1"/>
          </p:cNvSpPr>
          <p:nvPr/>
        </p:nvSpPr>
        <p:spPr bwMode="auto">
          <a:xfrm>
            <a:off x="7315200" y="6248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7" name="Line 15">
            <a:extLst>
              <a:ext uri="{FF2B5EF4-FFF2-40B4-BE49-F238E27FC236}">
                <a16:creationId xmlns:a16="http://schemas.microsoft.com/office/drawing/2014/main" id="{8A59F5C5-EC6E-4446-B4D4-ABA44E0F86D2}"/>
              </a:ext>
            </a:extLst>
          </p:cNvPr>
          <p:cNvSpPr>
            <a:spLocks noChangeShapeType="1"/>
          </p:cNvSpPr>
          <p:nvPr/>
        </p:nvSpPr>
        <p:spPr bwMode="auto">
          <a:xfrm flipV="1">
            <a:off x="7543800" y="2514600"/>
            <a:ext cx="333375" cy="2349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8" name="Line 16">
            <a:extLst>
              <a:ext uri="{FF2B5EF4-FFF2-40B4-BE49-F238E27FC236}">
                <a16:creationId xmlns:a16="http://schemas.microsoft.com/office/drawing/2014/main" id="{A45C1AD4-FA4D-4320-95A4-938A1B5D739B}"/>
              </a:ext>
            </a:extLst>
          </p:cNvPr>
          <p:cNvSpPr>
            <a:spLocks noChangeShapeType="1"/>
          </p:cNvSpPr>
          <p:nvPr/>
        </p:nvSpPr>
        <p:spPr bwMode="auto">
          <a:xfrm>
            <a:off x="7505700" y="3987800"/>
            <a:ext cx="300038" cy="2714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29" name="Line 18">
            <a:extLst>
              <a:ext uri="{FF2B5EF4-FFF2-40B4-BE49-F238E27FC236}">
                <a16:creationId xmlns:a16="http://schemas.microsoft.com/office/drawing/2014/main" id="{E9898121-3EEB-4809-A0E8-9D7BE8EC4122}"/>
              </a:ext>
            </a:extLst>
          </p:cNvPr>
          <p:cNvSpPr>
            <a:spLocks noChangeShapeType="1"/>
          </p:cNvSpPr>
          <p:nvPr/>
        </p:nvSpPr>
        <p:spPr bwMode="auto">
          <a:xfrm>
            <a:off x="7315200" y="5867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930" name="Line 19">
            <a:extLst>
              <a:ext uri="{FF2B5EF4-FFF2-40B4-BE49-F238E27FC236}">
                <a16:creationId xmlns:a16="http://schemas.microsoft.com/office/drawing/2014/main" id="{E28DBE6D-46E9-468E-A8F0-AD90F02BB829}"/>
              </a:ext>
            </a:extLst>
          </p:cNvPr>
          <p:cNvSpPr>
            <a:spLocks noChangeShapeType="1"/>
          </p:cNvSpPr>
          <p:nvPr/>
        </p:nvSpPr>
        <p:spPr bwMode="auto">
          <a:xfrm>
            <a:off x="7772400" y="33528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a:extLst>
              <a:ext uri="{FF2B5EF4-FFF2-40B4-BE49-F238E27FC236}">
                <a16:creationId xmlns:a16="http://schemas.microsoft.com/office/drawing/2014/main" id="{E130FAAF-2952-45FE-BD42-0BD1D9769162}"/>
              </a:ext>
            </a:extLst>
          </p:cNvPr>
          <p:cNvSpPr txBox="1">
            <a:spLocks noChangeArrowheads="1"/>
          </p:cNvSpPr>
          <p:nvPr/>
        </p:nvSpPr>
        <p:spPr bwMode="auto">
          <a:xfrm>
            <a:off x="2590800" y="228600"/>
            <a:ext cx="388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Spherical Waves-Elastic Solid</a:t>
            </a:r>
          </a:p>
        </p:txBody>
      </p:sp>
      <p:sp>
        <p:nvSpPr>
          <p:cNvPr id="40963" name="Text Box 3">
            <a:extLst>
              <a:ext uri="{FF2B5EF4-FFF2-40B4-BE49-F238E27FC236}">
                <a16:creationId xmlns:a16="http://schemas.microsoft.com/office/drawing/2014/main" id="{A21A735E-672E-4E42-986D-41CB75601BD0}"/>
              </a:ext>
            </a:extLst>
          </p:cNvPr>
          <p:cNvSpPr txBox="1">
            <a:spLocks noChangeArrowheads="1"/>
          </p:cNvSpPr>
          <p:nvPr/>
        </p:nvSpPr>
        <p:spPr bwMode="auto">
          <a:xfrm>
            <a:off x="762000" y="838200"/>
            <a:ext cx="75914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Spherical waves from point sources in an elastic solid have a</a:t>
            </a:r>
          </a:p>
          <a:p>
            <a:pPr eaLnBrk="1" hangingPunct="1"/>
            <a:r>
              <a:rPr lang="en-US" altLang="en-US"/>
              <a:t> more complex structure in general, but for kr &gt;&gt;1 they are </a:t>
            </a:r>
          </a:p>
          <a:p>
            <a:pPr eaLnBrk="1" hangingPunct="1"/>
            <a:r>
              <a:rPr lang="en-US" altLang="en-US"/>
              <a:t>similar to that of a fluid:</a:t>
            </a:r>
          </a:p>
        </p:txBody>
      </p:sp>
      <p:sp>
        <p:nvSpPr>
          <p:cNvPr id="40964" name="Oval 4">
            <a:extLst>
              <a:ext uri="{FF2B5EF4-FFF2-40B4-BE49-F238E27FC236}">
                <a16:creationId xmlns:a16="http://schemas.microsoft.com/office/drawing/2014/main" id="{B752CDE5-3E48-44DD-807D-208B627E76F8}"/>
              </a:ext>
            </a:extLst>
          </p:cNvPr>
          <p:cNvSpPr>
            <a:spLocks noChangeArrowheads="1"/>
          </p:cNvSpPr>
          <p:nvPr/>
        </p:nvSpPr>
        <p:spPr bwMode="auto">
          <a:xfrm>
            <a:off x="2797175" y="3268663"/>
            <a:ext cx="3200400" cy="3200400"/>
          </a:xfrm>
          <a:prstGeom prst="ellipse">
            <a:avLst/>
          </a:prstGeom>
          <a:noFill/>
          <a:ln w="952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0965" name="Oval 5">
            <a:extLst>
              <a:ext uri="{FF2B5EF4-FFF2-40B4-BE49-F238E27FC236}">
                <a16:creationId xmlns:a16="http://schemas.microsoft.com/office/drawing/2014/main" id="{6DCAAA82-13B6-4CC4-82CA-4057EBEE7D59}"/>
              </a:ext>
            </a:extLst>
          </p:cNvPr>
          <p:cNvSpPr>
            <a:spLocks noChangeArrowheads="1"/>
          </p:cNvSpPr>
          <p:nvPr/>
        </p:nvSpPr>
        <p:spPr bwMode="auto">
          <a:xfrm>
            <a:off x="3657600" y="4114800"/>
            <a:ext cx="1447800" cy="1447800"/>
          </a:xfrm>
          <a:prstGeom prst="ellipse">
            <a:avLst/>
          </a:prstGeom>
          <a:noFill/>
          <a:ln w="952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0966" name="Line 6">
            <a:extLst>
              <a:ext uri="{FF2B5EF4-FFF2-40B4-BE49-F238E27FC236}">
                <a16:creationId xmlns:a16="http://schemas.microsoft.com/office/drawing/2014/main" id="{590A0F41-FA84-4DCF-B494-EE4A9DF93146}"/>
              </a:ext>
            </a:extLst>
          </p:cNvPr>
          <p:cNvSpPr>
            <a:spLocks noChangeShapeType="1"/>
          </p:cNvSpPr>
          <p:nvPr/>
        </p:nvSpPr>
        <p:spPr bwMode="auto">
          <a:xfrm flipV="1">
            <a:off x="5653088" y="3524250"/>
            <a:ext cx="3810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0967" name="Object 7">
            <a:extLst>
              <a:ext uri="{FF2B5EF4-FFF2-40B4-BE49-F238E27FC236}">
                <a16:creationId xmlns:a16="http://schemas.microsoft.com/office/drawing/2014/main" id="{B1C4D9A4-6289-4B3C-A260-7F9AEBA2E226}"/>
              </a:ext>
            </a:extLst>
          </p:cNvPr>
          <p:cNvGraphicFramePr>
            <a:graphicFrameLocks noChangeAspect="1"/>
          </p:cNvGraphicFramePr>
          <p:nvPr/>
        </p:nvGraphicFramePr>
        <p:xfrm>
          <a:off x="1905000" y="2057400"/>
          <a:ext cx="4038600" cy="969963"/>
        </p:xfrm>
        <a:graphic>
          <a:graphicData uri="http://schemas.openxmlformats.org/presentationml/2006/ole">
            <mc:AlternateContent xmlns:mc="http://schemas.openxmlformats.org/markup-compatibility/2006">
              <mc:Choice xmlns:v="urn:schemas-microsoft-com:vml" Requires="v">
                <p:oleObj spid="_x0000_s15362" name="Equation" r:id="rId4" imgW="1905000" imgH="457200" progId="Equation.DSMT4">
                  <p:embed/>
                </p:oleObj>
              </mc:Choice>
              <mc:Fallback>
                <p:oleObj name="Equation" r:id="rId4" imgW="1905000" imgH="4572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2057400"/>
                        <a:ext cx="4038600" cy="969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68" name="Text Box 8">
            <a:extLst>
              <a:ext uri="{FF2B5EF4-FFF2-40B4-BE49-F238E27FC236}">
                <a16:creationId xmlns:a16="http://schemas.microsoft.com/office/drawing/2014/main" id="{5E38C13F-0A8A-4B44-A146-BC62E7DEAF07}"/>
              </a:ext>
            </a:extLst>
          </p:cNvPr>
          <p:cNvSpPr txBox="1">
            <a:spLocks noChangeArrowheads="1"/>
          </p:cNvSpPr>
          <p:nvPr/>
        </p:nvSpPr>
        <p:spPr bwMode="auto">
          <a:xfrm>
            <a:off x="6080125" y="3470275"/>
            <a:ext cx="404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b="1"/>
              <a:t>A</a:t>
            </a:r>
          </a:p>
        </p:txBody>
      </p:sp>
      <p:sp>
        <p:nvSpPr>
          <p:cNvPr id="40969" name="Line 9">
            <a:extLst>
              <a:ext uri="{FF2B5EF4-FFF2-40B4-BE49-F238E27FC236}">
                <a16:creationId xmlns:a16="http://schemas.microsoft.com/office/drawing/2014/main" id="{80F8B03A-19E2-4190-8F1F-21A4309249D5}"/>
              </a:ext>
            </a:extLst>
          </p:cNvPr>
          <p:cNvSpPr>
            <a:spLocks noChangeShapeType="1"/>
          </p:cNvSpPr>
          <p:nvPr/>
        </p:nvSpPr>
        <p:spPr bwMode="auto">
          <a:xfrm flipH="1" flipV="1">
            <a:off x="4648200" y="3962400"/>
            <a:ext cx="3048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0" name="Text Box 11">
            <a:extLst>
              <a:ext uri="{FF2B5EF4-FFF2-40B4-BE49-F238E27FC236}">
                <a16:creationId xmlns:a16="http://schemas.microsoft.com/office/drawing/2014/main" id="{2C90A246-61B4-4D5E-996E-C6508F3FF49D}"/>
              </a:ext>
            </a:extLst>
          </p:cNvPr>
          <p:cNvSpPr txBox="1">
            <a:spLocks noChangeArrowheads="1"/>
          </p:cNvSpPr>
          <p:nvPr/>
        </p:nvSpPr>
        <p:spPr bwMode="auto">
          <a:xfrm>
            <a:off x="4724400" y="3657600"/>
            <a:ext cx="38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b="1"/>
              <a:t>B</a:t>
            </a:r>
          </a:p>
        </p:txBody>
      </p:sp>
      <p:sp>
        <p:nvSpPr>
          <p:cNvPr id="40971" name="Line 12">
            <a:extLst>
              <a:ext uri="{FF2B5EF4-FFF2-40B4-BE49-F238E27FC236}">
                <a16:creationId xmlns:a16="http://schemas.microsoft.com/office/drawing/2014/main" id="{BFE136E6-096B-4EAA-9620-1494DB0D00ED}"/>
              </a:ext>
            </a:extLst>
          </p:cNvPr>
          <p:cNvSpPr>
            <a:spLocks noChangeShapeType="1"/>
          </p:cNvSpPr>
          <p:nvPr/>
        </p:nvSpPr>
        <p:spPr bwMode="auto">
          <a:xfrm flipV="1">
            <a:off x="4343400" y="4038600"/>
            <a:ext cx="990600"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2" name="Text Box 13">
            <a:extLst>
              <a:ext uri="{FF2B5EF4-FFF2-40B4-BE49-F238E27FC236}">
                <a16:creationId xmlns:a16="http://schemas.microsoft.com/office/drawing/2014/main" id="{F152A6FB-2813-4EDD-B7D5-A71273AF77EE}"/>
              </a:ext>
            </a:extLst>
          </p:cNvPr>
          <p:cNvSpPr txBox="1">
            <a:spLocks noChangeArrowheads="1"/>
          </p:cNvSpPr>
          <p:nvPr/>
        </p:nvSpPr>
        <p:spPr bwMode="auto">
          <a:xfrm>
            <a:off x="5181600" y="4151313"/>
            <a:ext cx="285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r</a:t>
            </a:r>
          </a:p>
        </p:txBody>
      </p:sp>
      <p:sp>
        <p:nvSpPr>
          <p:cNvPr id="40973" name="Text Box 14">
            <a:extLst>
              <a:ext uri="{FF2B5EF4-FFF2-40B4-BE49-F238E27FC236}">
                <a16:creationId xmlns:a16="http://schemas.microsoft.com/office/drawing/2014/main" id="{CE5DCBCB-A28B-477E-9955-EEBC46BA84C4}"/>
              </a:ext>
            </a:extLst>
          </p:cNvPr>
          <p:cNvSpPr txBox="1">
            <a:spLocks noChangeArrowheads="1"/>
          </p:cNvSpPr>
          <p:nvPr/>
        </p:nvSpPr>
        <p:spPr bwMode="auto">
          <a:xfrm>
            <a:off x="6308725" y="3851275"/>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P-wave</a:t>
            </a:r>
          </a:p>
        </p:txBody>
      </p:sp>
      <p:sp>
        <p:nvSpPr>
          <p:cNvPr id="40974" name="Text Box 15">
            <a:extLst>
              <a:ext uri="{FF2B5EF4-FFF2-40B4-BE49-F238E27FC236}">
                <a16:creationId xmlns:a16="http://schemas.microsoft.com/office/drawing/2014/main" id="{0D343505-11AC-4DE8-A1D8-0ADC3BED1EAA}"/>
              </a:ext>
            </a:extLst>
          </p:cNvPr>
          <p:cNvSpPr txBox="1">
            <a:spLocks noChangeArrowheads="1"/>
          </p:cNvSpPr>
          <p:nvPr/>
        </p:nvSpPr>
        <p:spPr bwMode="auto">
          <a:xfrm>
            <a:off x="3581400" y="3429000"/>
            <a:ext cx="1098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S-wave</a:t>
            </a:r>
          </a:p>
        </p:txBody>
      </p:sp>
      <p:graphicFrame>
        <p:nvGraphicFramePr>
          <p:cNvPr id="40975" name="Object 18">
            <a:extLst>
              <a:ext uri="{FF2B5EF4-FFF2-40B4-BE49-F238E27FC236}">
                <a16:creationId xmlns:a16="http://schemas.microsoft.com/office/drawing/2014/main" id="{26828959-7858-472E-A3D6-1B4E5C2D5A5F}"/>
              </a:ext>
            </a:extLst>
          </p:cNvPr>
          <p:cNvGraphicFramePr>
            <a:graphicFrameLocks noChangeAspect="1"/>
          </p:cNvGraphicFramePr>
          <p:nvPr/>
        </p:nvGraphicFramePr>
        <p:xfrm>
          <a:off x="4451350" y="4572000"/>
          <a:ext cx="376238" cy="533400"/>
        </p:xfrm>
        <a:graphic>
          <a:graphicData uri="http://schemas.openxmlformats.org/presentationml/2006/ole">
            <mc:AlternateContent xmlns:mc="http://schemas.openxmlformats.org/markup-compatibility/2006">
              <mc:Choice xmlns:v="urn:schemas-microsoft-com:vml" Requires="v">
                <p:oleObj spid="_x0000_s15363" name="Equation" r:id="rId6" imgW="152268" imgH="215713" progId="Equation.DSMT4">
                  <p:embed/>
                </p:oleObj>
              </mc:Choice>
              <mc:Fallback>
                <p:oleObj name="Equation" r:id="rId6" imgW="152268" imgH="215713" progId="Equation.DSMT4">
                  <p:embed/>
                  <p:pic>
                    <p:nvPicPr>
                      <p:cNvPr id="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51350" y="4572000"/>
                        <a:ext cx="376238"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76" name="Line 19">
            <a:extLst>
              <a:ext uri="{FF2B5EF4-FFF2-40B4-BE49-F238E27FC236}">
                <a16:creationId xmlns:a16="http://schemas.microsoft.com/office/drawing/2014/main" id="{020407ED-15D2-4EAD-8523-28F165456C25}"/>
              </a:ext>
            </a:extLst>
          </p:cNvPr>
          <p:cNvSpPr>
            <a:spLocks noChangeShapeType="1"/>
          </p:cNvSpPr>
          <p:nvPr/>
        </p:nvSpPr>
        <p:spPr bwMode="auto">
          <a:xfrm flipV="1">
            <a:off x="4343400" y="4545013"/>
            <a:ext cx="336550" cy="25558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40977" name="Object 21">
            <a:extLst>
              <a:ext uri="{FF2B5EF4-FFF2-40B4-BE49-F238E27FC236}">
                <a16:creationId xmlns:a16="http://schemas.microsoft.com/office/drawing/2014/main" id="{62696E0E-FB44-4340-A475-631C725B81F4}"/>
              </a:ext>
            </a:extLst>
          </p:cNvPr>
          <p:cNvGraphicFramePr>
            <a:graphicFrameLocks noChangeAspect="1"/>
          </p:cNvGraphicFramePr>
          <p:nvPr/>
        </p:nvGraphicFramePr>
        <p:xfrm>
          <a:off x="838200" y="3352800"/>
          <a:ext cx="1447800" cy="1122363"/>
        </p:xfrm>
        <a:graphic>
          <a:graphicData uri="http://schemas.openxmlformats.org/presentationml/2006/ole">
            <mc:AlternateContent xmlns:mc="http://schemas.openxmlformats.org/markup-compatibility/2006">
              <mc:Choice xmlns:v="urn:schemas-microsoft-com:vml" Requires="v">
                <p:oleObj spid="_x0000_s15364" name="Equation" r:id="rId8" imgW="520700" imgH="457200" progId="Equation.DSMT4">
                  <p:embed/>
                </p:oleObj>
              </mc:Choice>
              <mc:Fallback>
                <p:oleObj name="Equation" r:id="rId8" imgW="520700" imgH="457200" progId="Equation.DSMT4">
                  <p:embed/>
                  <p:pic>
                    <p:nvPicPr>
                      <p:cNvPr id="0" name="Object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200" y="3352800"/>
                        <a:ext cx="1447800" cy="1122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78" name="Freeform 22">
            <a:extLst>
              <a:ext uri="{FF2B5EF4-FFF2-40B4-BE49-F238E27FC236}">
                <a16:creationId xmlns:a16="http://schemas.microsoft.com/office/drawing/2014/main" id="{9B0F3646-CB4A-491B-ACAC-82B47A3DF1C3}"/>
              </a:ext>
            </a:extLst>
          </p:cNvPr>
          <p:cNvSpPr>
            <a:spLocks/>
          </p:cNvSpPr>
          <p:nvPr/>
        </p:nvSpPr>
        <p:spPr bwMode="auto">
          <a:xfrm>
            <a:off x="4159250" y="4637088"/>
            <a:ext cx="338138" cy="320675"/>
          </a:xfrm>
          <a:custGeom>
            <a:avLst/>
            <a:gdLst>
              <a:gd name="T0" fmla="*/ 219075 w 213"/>
              <a:gd name="T1" fmla="*/ 0 h 202"/>
              <a:gd name="T2" fmla="*/ 0 w 213"/>
              <a:gd name="T3" fmla="*/ 153988 h 202"/>
              <a:gd name="T4" fmla="*/ 115888 w 213"/>
              <a:gd name="T5" fmla="*/ 217488 h 202"/>
              <a:gd name="T6" fmla="*/ 180975 w 213"/>
              <a:gd name="T7" fmla="*/ 320675 h 202"/>
              <a:gd name="T8" fmla="*/ 296863 w 213"/>
              <a:gd name="T9" fmla="*/ 269875 h 202"/>
              <a:gd name="T10" fmla="*/ 296863 w 213"/>
              <a:gd name="T11" fmla="*/ 153988 h 202"/>
              <a:gd name="T12" fmla="*/ 284163 w 213"/>
              <a:gd name="T13" fmla="*/ 63500 h 202"/>
              <a:gd name="T14" fmla="*/ 219075 w 213"/>
              <a:gd name="T15" fmla="*/ 0 h 20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3" h="202">
                <a:moveTo>
                  <a:pt x="138" y="0"/>
                </a:moveTo>
                <a:cubicBezTo>
                  <a:pt x="48" y="10"/>
                  <a:pt x="32" y="12"/>
                  <a:pt x="0" y="97"/>
                </a:cubicBezTo>
                <a:cubicBezTo>
                  <a:pt x="14" y="134"/>
                  <a:pt x="34" y="129"/>
                  <a:pt x="73" y="137"/>
                </a:cubicBezTo>
                <a:cubicBezTo>
                  <a:pt x="86" y="173"/>
                  <a:pt x="74" y="189"/>
                  <a:pt x="114" y="202"/>
                </a:cubicBezTo>
                <a:cubicBezTo>
                  <a:pt x="172" y="183"/>
                  <a:pt x="149" y="196"/>
                  <a:pt x="187" y="170"/>
                </a:cubicBezTo>
                <a:cubicBezTo>
                  <a:pt x="206" y="112"/>
                  <a:pt x="213" y="135"/>
                  <a:pt x="187" y="97"/>
                </a:cubicBezTo>
                <a:cubicBezTo>
                  <a:pt x="184" y="78"/>
                  <a:pt x="188" y="57"/>
                  <a:pt x="179" y="40"/>
                </a:cubicBezTo>
                <a:cubicBezTo>
                  <a:pt x="170" y="23"/>
                  <a:pt x="138" y="0"/>
                  <a:pt x="138" y="0"/>
                </a:cubicBezTo>
                <a:close/>
              </a:path>
            </a:pathLst>
          </a:custGeom>
          <a:solidFill>
            <a:srgbClr val="FFFF00"/>
          </a:solidFill>
          <a:ln w="9525" cap="flat">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79" name="Freeform 23">
            <a:extLst>
              <a:ext uri="{FF2B5EF4-FFF2-40B4-BE49-F238E27FC236}">
                <a16:creationId xmlns:a16="http://schemas.microsoft.com/office/drawing/2014/main" id="{EC25E691-3FC4-4884-AF8D-2F12399F526D}"/>
              </a:ext>
            </a:extLst>
          </p:cNvPr>
          <p:cNvSpPr>
            <a:spLocks/>
          </p:cNvSpPr>
          <p:nvPr/>
        </p:nvSpPr>
        <p:spPr bwMode="auto">
          <a:xfrm>
            <a:off x="838200" y="5105400"/>
            <a:ext cx="1304925" cy="1285875"/>
          </a:xfrm>
          <a:custGeom>
            <a:avLst/>
            <a:gdLst>
              <a:gd name="T0" fmla="*/ 845444 w 213"/>
              <a:gd name="T1" fmla="*/ 0 h 202"/>
              <a:gd name="T2" fmla="*/ 0 w 213"/>
              <a:gd name="T3" fmla="*/ 617475 h 202"/>
              <a:gd name="T4" fmla="*/ 447228 w 213"/>
              <a:gd name="T5" fmla="*/ 872103 h 202"/>
              <a:gd name="T6" fmla="*/ 698411 w 213"/>
              <a:gd name="T7" fmla="*/ 1285875 h 202"/>
              <a:gd name="T8" fmla="*/ 1145638 w 213"/>
              <a:gd name="T9" fmla="*/ 1082172 h 202"/>
              <a:gd name="T10" fmla="*/ 1145638 w 213"/>
              <a:gd name="T11" fmla="*/ 617475 h 202"/>
              <a:gd name="T12" fmla="*/ 1096627 w 213"/>
              <a:gd name="T13" fmla="*/ 254629 h 202"/>
              <a:gd name="T14" fmla="*/ 845444 w 213"/>
              <a:gd name="T15" fmla="*/ 0 h 20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3" h="202">
                <a:moveTo>
                  <a:pt x="138" y="0"/>
                </a:moveTo>
                <a:cubicBezTo>
                  <a:pt x="48" y="10"/>
                  <a:pt x="32" y="12"/>
                  <a:pt x="0" y="97"/>
                </a:cubicBezTo>
                <a:cubicBezTo>
                  <a:pt x="14" y="134"/>
                  <a:pt x="34" y="129"/>
                  <a:pt x="73" y="137"/>
                </a:cubicBezTo>
                <a:cubicBezTo>
                  <a:pt x="86" y="173"/>
                  <a:pt x="74" y="189"/>
                  <a:pt x="114" y="202"/>
                </a:cubicBezTo>
                <a:cubicBezTo>
                  <a:pt x="172" y="183"/>
                  <a:pt x="149" y="196"/>
                  <a:pt x="187" y="170"/>
                </a:cubicBezTo>
                <a:cubicBezTo>
                  <a:pt x="206" y="112"/>
                  <a:pt x="213" y="135"/>
                  <a:pt x="187" y="97"/>
                </a:cubicBezTo>
                <a:cubicBezTo>
                  <a:pt x="184" y="78"/>
                  <a:pt x="188" y="57"/>
                  <a:pt x="179" y="40"/>
                </a:cubicBezTo>
                <a:cubicBezTo>
                  <a:pt x="170" y="23"/>
                  <a:pt x="138" y="0"/>
                  <a:pt x="138" y="0"/>
                </a:cubicBezTo>
                <a:close/>
              </a:path>
            </a:pathLst>
          </a:custGeom>
          <a:solidFill>
            <a:srgbClr val="FFFF00"/>
          </a:solidFill>
          <a:ln w="9525" cap="flat">
            <a:solidFill>
              <a:schemeClr val="tx1"/>
            </a:solidFill>
            <a:prstDash val="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80" name="Line 24">
            <a:extLst>
              <a:ext uri="{FF2B5EF4-FFF2-40B4-BE49-F238E27FC236}">
                <a16:creationId xmlns:a16="http://schemas.microsoft.com/office/drawing/2014/main" id="{8E1869FE-0CD7-42C8-BAD2-F997B9CC7ABC}"/>
              </a:ext>
            </a:extLst>
          </p:cNvPr>
          <p:cNvSpPr>
            <a:spLocks noChangeShapeType="1"/>
          </p:cNvSpPr>
          <p:nvPr/>
        </p:nvSpPr>
        <p:spPr bwMode="auto">
          <a:xfrm flipH="1">
            <a:off x="1981200" y="4854575"/>
            <a:ext cx="2217738" cy="860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81" name="Line 25">
            <a:extLst>
              <a:ext uri="{FF2B5EF4-FFF2-40B4-BE49-F238E27FC236}">
                <a16:creationId xmlns:a16="http://schemas.microsoft.com/office/drawing/2014/main" id="{07B14BF0-0036-4981-9210-FC979E0EC7C6}"/>
              </a:ext>
            </a:extLst>
          </p:cNvPr>
          <p:cNvSpPr>
            <a:spLocks noChangeShapeType="1"/>
          </p:cNvSpPr>
          <p:nvPr/>
        </p:nvSpPr>
        <p:spPr bwMode="auto">
          <a:xfrm>
            <a:off x="1447800" y="57150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82" name="Line 26">
            <a:extLst>
              <a:ext uri="{FF2B5EF4-FFF2-40B4-BE49-F238E27FC236}">
                <a16:creationId xmlns:a16="http://schemas.microsoft.com/office/drawing/2014/main" id="{E297C5F3-C47C-4D72-A401-C955F5220BF3}"/>
              </a:ext>
            </a:extLst>
          </p:cNvPr>
          <p:cNvSpPr>
            <a:spLocks noChangeShapeType="1"/>
          </p:cNvSpPr>
          <p:nvPr/>
        </p:nvSpPr>
        <p:spPr bwMode="auto">
          <a:xfrm flipV="1">
            <a:off x="1447800" y="53340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83" name="Line 27">
            <a:extLst>
              <a:ext uri="{FF2B5EF4-FFF2-40B4-BE49-F238E27FC236}">
                <a16:creationId xmlns:a16="http://schemas.microsoft.com/office/drawing/2014/main" id="{ED73517B-9D2C-4585-92B9-5DDF5ADF3BF2}"/>
              </a:ext>
            </a:extLst>
          </p:cNvPr>
          <p:cNvSpPr>
            <a:spLocks noChangeShapeType="1"/>
          </p:cNvSpPr>
          <p:nvPr/>
        </p:nvSpPr>
        <p:spPr bwMode="auto">
          <a:xfrm flipH="1">
            <a:off x="1219200" y="5715000"/>
            <a:ext cx="2286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984" name="Oval 28">
            <a:extLst>
              <a:ext uri="{FF2B5EF4-FFF2-40B4-BE49-F238E27FC236}">
                <a16:creationId xmlns:a16="http://schemas.microsoft.com/office/drawing/2014/main" id="{C26A8E6A-22CA-47DE-8A9C-143143B5D5CE}"/>
              </a:ext>
            </a:extLst>
          </p:cNvPr>
          <p:cNvSpPr>
            <a:spLocks noChangeArrowheads="1"/>
          </p:cNvSpPr>
          <p:nvPr/>
        </p:nvSpPr>
        <p:spPr bwMode="auto">
          <a:xfrm>
            <a:off x="1379538" y="5641975"/>
            <a:ext cx="117475" cy="117475"/>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026">
            <a:extLst>
              <a:ext uri="{FF2B5EF4-FFF2-40B4-BE49-F238E27FC236}">
                <a16:creationId xmlns:a16="http://schemas.microsoft.com/office/drawing/2014/main" id="{A9CBF169-4064-45AB-801E-B017F1C992AA}"/>
              </a:ext>
            </a:extLst>
          </p:cNvPr>
          <p:cNvSpPr txBox="1">
            <a:spLocks noChangeArrowheads="1"/>
          </p:cNvSpPr>
          <p:nvPr/>
        </p:nvSpPr>
        <p:spPr bwMode="auto">
          <a:xfrm>
            <a:off x="1127125" y="904875"/>
            <a:ext cx="5502275" cy="313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sz="2800" i="1">
                <a:latin typeface="Times" panose="02020603050405020304" pitchFamily="18" charset="0"/>
              </a:rPr>
              <a:t>	      </a:t>
            </a:r>
            <a:r>
              <a:rPr lang="en-US" altLang="en-US" sz="2800" i="1">
                <a:solidFill>
                  <a:srgbClr val="009900"/>
                </a:solidFill>
                <a:latin typeface="Times" panose="02020603050405020304" pitchFamily="18" charset="0"/>
              </a:rPr>
              <a:t>Learning Objectives</a:t>
            </a:r>
          </a:p>
          <a:p>
            <a:endParaRPr lang="en-US" altLang="en-US" sz="2800" i="1">
              <a:solidFill>
                <a:srgbClr val="66FF66"/>
              </a:solidFill>
              <a:latin typeface="Times" panose="02020603050405020304" pitchFamily="18" charset="0"/>
            </a:endParaRPr>
          </a:p>
          <a:p>
            <a:r>
              <a:rPr lang="en-US" altLang="en-US">
                <a:latin typeface="Times" panose="02020603050405020304" pitchFamily="18" charset="0"/>
              </a:rPr>
              <a:t>Plane waves in fluids and solids</a:t>
            </a:r>
          </a:p>
          <a:p>
            <a:endParaRPr lang="en-US" altLang="en-US">
              <a:latin typeface="Times" panose="02020603050405020304" pitchFamily="18" charset="0"/>
            </a:endParaRPr>
          </a:p>
          <a:p>
            <a:r>
              <a:rPr lang="en-US" altLang="en-US">
                <a:latin typeface="Times" panose="02020603050405020304" pitchFamily="18" charset="0"/>
              </a:rPr>
              <a:t>Elastic wave potentials</a:t>
            </a:r>
          </a:p>
          <a:p>
            <a:endParaRPr lang="en-US" altLang="en-US">
              <a:latin typeface="Times" panose="02020603050405020304" pitchFamily="18" charset="0"/>
            </a:endParaRPr>
          </a:p>
          <a:p>
            <a:r>
              <a:rPr lang="en-US" altLang="en-US">
                <a:latin typeface="Times" panose="02020603050405020304" pitchFamily="18" charset="0"/>
              </a:rPr>
              <a:t>Spherical waves in fluids and solids</a:t>
            </a:r>
          </a:p>
          <a:p>
            <a:r>
              <a:rPr lang="en-US" altLang="en-US">
                <a:latin typeface="Times" panose="02020603050405020304" pitchFamily="18"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a:extLst>
              <a:ext uri="{FF2B5EF4-FFF2-40B4-BE49-F238E27FC236}">
                <a16:creationId xmlns:a16="http://schemas.microsoft.com/office/drawing/2014/main" id="{1D4B313A-DD1F-40F8-8BB0-515EF3A7990E}"/>
              </a:ext>
            </a:extLst>
          </p:cNvPr>
          <p:cNvSpPr txBox="1">
            <a:spLocks noChangeArrowheads="1"/>
          </p:cNvSpPr>
          <p:nvPr/>
        </p:nvSpPr>
        <p:spPr bwMode="auto">
          <a:xfrm>
            <a:off x="776288" y="2289175"/>
            <a:ext cx="756285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                             is an arbitrary plane wave"pulse" solution </a:t>
            </a:r>
          </a:p>
          <a:p>
            <a:r>
              <a:rPr lang="en-US" altLang="en-US">
                <a:latin typeface="Times" panose="02020603050405020304" pitchFamily="18" charset="0"/>
              </a:rPr>
              <a:t>of the wave equation traveling  in the + x direction.</a:t>
            </a:r>
          </a:p>
        </p:txBody>
      </p:sp>
      <p:sp>
        <p:nvSpPr>
          <p:cNvPr id="8195" name="Text Box 5">
            <a:extLst>
              <a:ext uri="{FF2B5EF4-FFF2-40B4-BE49-F238E27FC236}">
                <a16:creationId xmlns:a16="http://schemas.microsoft.com/office/drawing/2014/main" id="{85F71946-8BE1-43B5-A2E1-9F44A79F07BD}"/>
              </a:ext>
            </a:extLst>
          </p:cNvPr>
          <p:cNvSpPr txBox="1">
            <a:spLocks noChangeArrowheads="1"/>
          </p:cNvSpPr>
          <p:nvPr/>
        </p:nvSpPr>
        <p:spPr bwMode="auto">
          <a:xfrm>
            <a:off x="762000" y="3086100"/>
            <a:ext cx="7731125" cy="15525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The function                                                        is a harmonic </a:t>
            </a:r>
          </a:p>
          <a:p>
            <a:r>
              <a:rPr lang="en-US" altLang="en-US">
                <a:latin typeface="Times" panose="02020603050405020304" pitchFamily="18" charset="0"/>
              </a:rPr>
              <a:t>plane wave traveling in the + x direction. </a:t>
            </a:r>
          </a:p>
          <a:p>
            <a:endParaRPr lang="en-US" altLang="en-US">
              <a:latin typeface="Times" panose="02020603050405020304" pitchFamily="18" charset="0"/>
            </a:endParaRPr>
          </a:p>
          <a:p>
            <a:r>
              <a:rPr lang="en-US" altLang="en-US">
                <a:latin typeface="Times" panose="02020603050405020304" pitchFamily="18" charset="0"/>
              </a:rPr>
              <a:t>They are simply related through the Fourier Transform:</a:t>
            </a:r>
          </a:p>
        </p:txBody>
      </p:sp>
      <p:graphicFrame>
        <p:nvGraphicFramePr>
          <p:cNvPr id="8196" name="Object 6">
            <a:extLst>
              <a:ext uri="{FF2B5EF4-FFF2-40B4-BE49-F238E27FC236}">
                <a16:creationId xmlns:a16="http://schemas.microsoft.com/office/drawing/2014/main" id="{C8E62163-126D-4B87-9457-255D6C974100}"/>
              </a:ext>
            </a:extLst>
          </p:cNvPr>
          <p:cNvGraphicFramePr>
            <a:graphicFrameLocks noChangeAspect="1"/>
          </p:cNvGraphicFramePr>
          <p:nvPr/>
        </p:nvGraphicFramePr>
        <p:xfrm>
          <a:off x="831850" y="2251075"/>
          <a:ext cx="2116138" cy="585788"/>
        </p:xfrm>
        <a:graphic>
          <a:graphicData uri="http://schemas.openxmlformats.org/presentationml/2006/ole">
            <mc:AlternateContent xmlns:mc="http://schemas.openxmlformats.org/markup-compatibility/2006">
              <mc:Choice xmlns:v="urn:schemas-microsoft-com:vml" Requires="v">
                <p:oleObj spid="_x0000_s1026" name="Equation" r:id="rId4" imgW="964781" imgH="266584" progId="Equation.DSMT4">
                  <p:embed/>
                </p:oleObj>
              </mc:Choice>
              <mc:Fallback>
                <p:oleObj name="Equation" r:id="rId4" imgW="964781" imgH="266584"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850" y="2251075"/>
                        <a:ext cx="2116138" cy="585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7" name="Object 7">
            <a:extLst>
              <a:ext uri="{FF2B5EF4-FFF2-40B4-BE49-F238E27FC236}">
                <a16:creationId xmlns:a16="http://schemas.microsoft.com/office/drawing/2014/main" id="{FB16D250-5B26-4D6C-B953-534C9B0FDA6E}"/>
              </a:ext>
            </a:extLst>
          </p:cNvPr>
          <p:cNvGraphicFramePr>
            <a:graphicFrameLocks noChangeAspect="1"/>
          </p:cNvGraphicFramePr>
          <p:nvPr/>
        </p:nvGraphicFramePr>
        <p:xfrm>
          <a:off x="2782888" y="3082925"/>
          <a:ext cx="3657600" cy="538163"/>
        </p:xfrm>
        <a:graphic>
          <a:graphicData uri="http://schemas.openxmlformats.org/presentationml/2006/ole">
            <mc:AlternateContent xmlns:mc="http://schemas.openxmlformats.org/markup-compatibility/2006">
              <mc:Choice xmlns:v="urn:schemas-microsoft-com:vml" Requires="v">
                <p:oleObj spid="_x0000_s1027" name="Equation" r:id="rId6" imgW="1892300" imgH="279400" progId="Equation.DSMT4">
                  <p:embed/>
                </p:oleObj>
              </mc:Choice>
              <mc:Fallback>
                <p:oleObj name="Equation" r:id="rId6" imgW="1892300" imgH="2794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2888" y="3082925"/>
                        <a:ext cx="3657600" cy="538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8" name="Text Box 8">
            <a:extLst>
              <a:ext uri="{FF2B5EF4-FFF2-40B4-BE49-F238E27FC236}">
                <a16:creationId xmlns:a16="http://schemas.microsoft.com/office/drawing/2014/main" id="{471D51CE-95E8-4999-B506-508B881F64F7}"/>
              </a:ext>
            </a:extLst>
          </p:cNvPr>
          <p:cNvSpPr txBox="1">
            <a:spLocks noChangeArrowheads="1"/>
          </p:cNvSpPr>
          <p:nvPr/>
        </p:nvSpPr>
        <p:spPr bwMode="auto">
          <a:xfrm>
            <a:off x="3260725" y="117475"/>
            <a:ext cx="2662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 - Fluid</a:t>
            </a:r>
          </a:p>
        </p:txBody>
      </p:sp>
      <p:graphicFrame>
        <p:nvGraphicFramePr>
          <p:cNvPr id="8199" name="Object 9">
            <a:extLst>
              <a:ext uri="{FF2B5EF4-FFF2-40B4-BE49-F238E27FC236}">
                <a16:creationId xmlns:a16="http://schemas.microsoft.com/office/drawing/2014/main" id="{C2313587-718E-4FB9-85B0-34E8A7FE112B}"/>
              </a:ext>
            </a:extLst>
          </p:cNvPr>
          <p:cNvGraphicFramePr>
            <a:graphicFrameLocks noChangeAspect="1"/>
          </p:cNvGraphicFramePr>
          <p:nvPr>
            <p:extLst>
              <p:ext uri="{D42A27DB-BD31-4B8C-83A1-F6EECF244321}">
                <p14:modId xmlns:p14="http://schemas.microsoft.com/office/powerpoint/2010/main" val="3665909750"/>
              </p:ext>
            </p:extLst>
          </p:nvPr>
        </p:nvGraphicFramePr>
        <p:xfrm>
          <a:off x="1830388" y="5776912"/>
          <a:ext cx="5167312" cy="852488"/>
        </p:xfrm>
        <a:graphic>
          <a:graphicData uri="http://schemas.openxmlformats.org/presentationml/2006/ole">
            <mc:AlternateContent xmlns:mc="http://schemas.openxmlformats.org/markup-compatibility/2006">
              <mc:Choice xmlns:v="urn:schemas-microsoft-com:vml" Requires="v">
                <p:oleObj spid="_x0000_s1028" name="Equation" r:id="rId8" imgW="2768600" imgH="457200" progId="Equation.DSMT4">
                  <p:embed/>
                </p:oleObj>
              </mc:Choice>
              <mc:Fallback>
                <p:oleObj name="Equation" r:id="rId8" imgW="2768600" imgH="4572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30388" y="5776912"/>
                        <a:ext cx="5167312" cy="852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0" name="Line 10">
            <a:extLst>
              <a:ext uri="{FF2B5EF4-FFF2-40B4-BE49-F238E27FC236}">
                <a16:creationId xmlns:a16="http://schemas.microsoft.com/office/drawing/2014/main" id="{301720DD-0962-4D99-8296-5014154B19D5}"/>
              </a:ext>
            </a:extLst>
          </p:cNvPr>
          <p:cNvSpPr>
            <a:spLocks noChangeShapeType="1"/>
          </p:cNvSpPr>
          <p:nvPr/>
        </p:nvSpPr>
        <p:spPr bwMode="auto">
          <a:xfrm>
            <a:off x="3902075" y="5349875"/>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1" name="Text Box 11">
            <a:extLst>
              <a:ext uri="{FF2B5EF4-FFF2-40B4-BE49-F238E27FC236}">
                <a16:creationId xmlns:a16="http://schemas.microsoft.com/office/drawing/2014/main" id="{C002514F-24E6-4BD3-8910-6A3FE1851944}"/>
              </a:ext>
            </a:extLst>
          </p:cNvPr>
          <p:cNvSpPr txBox="1">
            <a:spLocks noChangeArrowheads="1"/>
          </p:cNvSpPr>
          <p:nvPr/>
        </p:nvSpPr>
        <p:spPr bwMode="auto">
          <a:xfrm>
            <a:off x="3429000" y="4800600"/>
            <a:ext cx="1400175"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amplitude</a:t>
            </a:r>
          </a:p>
        </p:txBody>
      </p:sp>
      <p:sp>
        <p:nvSpPr>
          <p:cNvPr id="8202" name="Line 12">
            <a:extLst>
              <a:ext uri="{FF2B5EF4-FFF2-40B4-BE49-F238E27FC236}">
                <a16:creationId xmlns:a16="http://schemas.microsoft.com/office/drawing/2014/main" id="{34DF26AC-6903-41E6-A314-64629A2B927C}"/>
              </a:ext>
            </a:extLst>
          </p:cNvPr>
          <p:cNvSpPr>
            <a:spLocks noChangeShapeType="1"/>
          </p:cNvSpPr>
          <p:nvPr/>
        </p:nvSpPr>
        <p:spPr bwMode="auto">
          <a:xfrm>
            <a:off x="4816475" y="5654675"/>
            <a:ext cx="190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3" name="Line 13">
            <a:extLst>
              <a:ext uri="{FF2B5EF4-FFF2-40B4-BE49-F238E27FC236}">
                <a16:creationId xmlns:a16="http://schemas.microsoft.com/office/drawing/2014/main" id="{CC5A3556-BBD9-4FB3-BBC7-82058D2F40CF}"/>
              </a:ext>
            </a:extLst>
          </p:cNvPr>
          <p:cNvSpPr>
            <a:spLocks noChangeShapeType="1"/>
          </p:cNvSpPr>
          <p:nvPr/>
        </p:nvSpPr>
        <p:spPr bwMode="auto">
          <a:xfrm>
            <a:off x="4816475" y="5654675"/>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4" name="Line 14">
            <a:extLst>
              <a:ext uri="{FF2B5EF4-FFF2-40B4-BE49-F238E27FC236}">
                <a16:creationId xmlns:a16="http://schemas.microsoft.com/office/drawing/2014/main" id="{20740ECB-A509-4B6F-A25E-AC21709CE7BD}"/>
              </a:ext>
            </a:extLst>
          </p:cNvPr>
          <p:cNvSpPr>
            <a:spLocks noChangeShapeType="1"/>
          </p:cNvSpPr>
          <p:nvPr/>
        </p:nvSpPr>
        <p:spPr bwMode="auto">
          <a:xfrm>
            <a:off x="6721475" y="5654675"/>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5" name="Text Box 15">
            <a:extLst>
              <a:ext uri="{FF2B5EF4-FFF2-40B4-BE49-F238E27FC236}">
                <a16:creationId xmlns:a16="http://schemas.microsoft.com/office/drawing/2014/main" id="{ECF46F88-254D-4B07-B2FC-CF050570EA4D}"/>
              </a:ext>
            </a:extLst>
          </p:cNvPr>
          <p:cNvSpPr txBox="1">
            <a:spLocks noChangeArrowheads="1"/>
          </p:cNvSpPr>
          <p:nvPr/>
        </p:nvSpPr>
        <p:spPr bwMode="auto">
          <a:xfrm>
            <a:off x="5273675" y="4740275"/>
            <a:ext cx="8778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phase</a:t>
            </a:r>
          </a:p>
        </p:txBody>
      </p:sp>
      <p:sp>
        <p:nvSpPr>
          <p:cNvPr id="8206" name="Line 16">
            <a:extLst>
              <a:ext uri="{FF2B5EF4-FFF2-40B4-BE49-F238E27FC236}">
                <a16:creationId xmlns:a16="http://schemas.microsoft.com/office/drawing/2014/main" id="{D0C0B14F-E93C-44CD-A921-CDE3593F7118}"/>
              </a:ext>
            </a:extLst>
          </p:cNvPr>
          <p:cNvSpPr>
            <a:spLocks noChangeShapeType="1"/>
          </p:cNvSpPr>
          <p:nvPr/>
        </p:nvSpPr>
        <p:spPr bwMode="auto">
          <a:xfrm>
            <a:off x="5730875" y="5273675"/>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7" name="Text Box 17">
            <a:extLst>
              <a:ext uri="{FF2B5EF4-FFF2-40B4-BE49-F238E27FC236}">
                <a16:creationId xmlns:a16="http://schemas.microsoft.com/office/drawing/2014/main" id="{FCE89AFD-3202-4043-B0AA-785FBABA1F1C}"/>
              </a:ext>
            </a:extLst>
          </p:cNvPr>
          <p:cNvSpPr txBox="1">
            <a:spLocks noChangeArrowheads="1"/>
          </p:cNvSpPr>
          <p:nvPr/>
        </p:nvSpPr>
        <p:spPr bwMode="auto">
          <a:xfrm>
            <a:off x="1219200" y="762000"/>
            <a:ext cx="54260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Waves in a  fluid satisfy the wave equation</a:t>
            </a:r>
          </a:p>
        </p:txBody>
      </p:sp>
      <p:graphicFrame>
        <p:nvGraphicFramePr>
          <p:cNvPr id="8208" name="Object 18">
            <a:extLst>
              <a:ext uri="{FF2B5EF4-FFF2-40B4-BE49-F238E27FC236}">
                <a16:creationId xmlns:a16="http://schemas.microsoft.com/office/drawing/2014/main" id="{EE47C85F-01DB-4808-A7DB-B33CDA37BA88}"/>
              </a:ext>
            </a:extLst>
          </p:cNvPr>
          <p:cNvGraphicFramePr>
            <a:graphicFrameLocks noChangeAspect="1"/>
          </p:cNvGraphicFramePr>
          <p:nvPr/>
        </p:nvGraphicFramePr>
        <p:xfrm>
          <a:off x="2971800" y="1524000"/>
          <a:ext cx="2209800" cy="771525"/>
        </p:xfrm>
        <a:graphic>
          <a:graphicData uri="http://schemas.openxmlformats.org/presentationml/2006/ole">
            <mc:AlternateContent xmlns:mc="http://schemas.openxmlformats.org/markup-compatibility/2006">
              <mc:Choice xmlns:v="urn:schemas-microsoft-com:vml" Requires="v">
                <p:oleObj spid="_x0000_s1029" name="Equation" r:id="rId10" imgW="1092200" imgH="381000" progId="Equation.DSMT36">
                  <p:embed/>
                </p:oleObj>
              </mc:Choice>
              <mc:Fallback>
                <p:oleObj name="Equation" r:id="rId10" imgW="1092200" imgH="381000" progId="Equation.DSMT36">
                  <p:embed/>
                  <p:pic>
                    <p:nvPicPr>
                      <p:cNvPr id="0" name="Object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71800" y="1524000"/>
                        <a:ext cx="2209800" cy="771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a:extLst>
              <a:ext uri="{FF2B5EF4-FFF2-40B4-BE49-F238E27FC236}">
                <a16:creationId xmlns:a16="http://schemas.microsoft.com/office/drawing/2014/main" id="{2A4B62BF-6519-4081-AB4D-6B390771603D}"/>
              </a:ext>
            </a:extLst>
          </p:cNvPr>
          <p:cNvSpPr txBox="1">
            <a:spLocks noChangeArrowheads="1"/>
          </p:cNvSpPr>
          <p:nvPr/>
        </p:nvSpPr>
        <p:spPr bwMode="auto">
          <a:xfrm>
            <a:off x="533400" y="838200"/>
            <a:ext cx="7467600"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we saw previously we can write a plane harmonic wave in different forms:</a:t>
            </a:r>
          </a:p>
        </p:txBody>
      </p:sp>
      <p:graphicFrame>
        <p:nvGraphicFramePr>
          <p:cNvPr id="10243" name="Object 3">
            <a:extLst>
              <a:ext uri="{FF2B5EF4-FFF2-40B4-BE49-F238E27FC236}">
                <a16:creationId xmlns:a16="http://schemas.microsoft.com/office/drawing/2014/main" id="{19A51739-5EC7-4084-B341-48126D871CE3}"/>
              </a:ext>
            </a:extLst>
          </p:cNvPr>
          <p:cNvGraphicFramePr>
            <a:graphicFrameLocks noChangeAspect="1"/>
          </p:cNvGraphicFramePr>
          <p:nvPr/>
        </p:nvGraphicFramePr>
        <p:xfrm>
          <a:off x="2743200" y="1676400"/>
          <a:ext cx="3082925" cy="1436688"/>
        </p:xfrm>
        <a:graphic>
          <a:graphicData uri="http://schemas.openxmlformats.org/presentationml/2006/ole">
            <mc:AlternateContent xmlns:mc="http://schemas.openxmlformats.org/markup-compatibility/2006">
              <mc:Choice xmlns:v="urn:schemas-microsoft-com:vml" Requires="v">
                <p:oleObj spid="_x0000_s2050" name="Equation" r:id="rId4" imgW="2235200" imgH="1041400" progId="Equation.DSMT36">
                  <p:embed/>
                </p:oleObj>
              </mc:Choice>
              <mc:Fallback>
                <p:oleObj name="Equation" r:id="rId4" imgW="2235200" imgH="1041400" progId="Equation.DSMT36">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1676400"/>
                        <a:ext cx="3082925" cy="1436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4" name="Text Box 4">
            <a:extLst>
              <a:ext uri="{FF2B5EF4-FFF2-40B4-BE49-F238E27FC236}">
                <a16:creationId xmlns:a16="http://schemas.microsoft.com/office/drawing/2014/main" id="{BD621027-8D7D-4292-AFC4-5DD741A24C5B}"/>
              </a:ext>
            </a:extLst>
          </p:cNvPr>
          <p:cNvSpPr txBox="1">
            <a:spLocks noChangeArrowheads="1"/>
          </p:cNvSpPr>
          <p:nvPr/>
        </p:nvSpPr>
        <p:spPr bwMode="auto">
          <a:xfrm>
            <a:off x="609600" y="3886200"/>
            <a:ext cx="44211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For the last form we can also write</a:t>
            </a:r>
          </a:p>
        </p:txBody>
      </p:sp>
      <p:graphicFrame>
        <p:nvGraphicFramePr>
          <p:cNvPr id="10245" name="Object 5">
            <a:extLst>
              <a:ext uri="{FF2B5EF4-FFF2-40B4-BE49-F238E27FC236}">
                <a16:creationId xmlns:a16="http://schemas.microsoft.com/office/drawing/2014/main" id="{5B0D58F8-0178-459A-9B17-539CFB9CBD81}"/>
              </a:ext>
            </a:extLst>
          </p:cNvPr>
          <p:cNvGraphicFramePr>
            <a:graphicFrameLocks noChangeAspect="1"/>
          </p:cNvGraphicFramePr>
          <p:nvPr/>
        </p:nvGraphicFramePr>
        <p:xfrm>
          <a:off x="1676400" y="4648200"/>
          <a:ext cx="5791200" cy="790575"/>
        </p:xfrm>
        <a:graphic>
          <a:graphicData uri="http://schemas.openxmlformats.org/presentationml/2006/ole">
            <mc:AlternateContent xmlns:mc="http://schemas.openxmlformats.org/markup-compatibility/2006">
              <mc:Choice xmlns:v="urn:schemas-microsoft-com:vml" Requires="v">
                <p:oleObj spid="_x0000_s2051" name="Equation" r:id="rId6" imgW="4089400" imgH="558800" progId="Equation.DSMT36">
                  <p:embed/>
                </p:oleObj>
              </mc:Choice>
              <mc:Fallback>
                <p:oleObj name="Equation" r:id="rId6" imgW="4089400" imgH="558800" progId="Equation.DSMT36">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76400" y="4648200"/>
                        <a:ext cx="5791200" cy="790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6" name="Text Box 6">
            <a:extLst>
              <a:ext uri="{FF2B5EF4-FFF2-40B4-BE49-F238E27FC236}">
                <a16:creationId xmlns:a16="http://schemas.microsoft.com/office/drawing/2014/main" id="{C7ADBB49-9FD9-41A2-BCEC-597B7B2201A6}"/>
              </a:ext>
            </a:extLst>
          </p:cNvPr>
          <p:cNvSpPr txBox="1">
            <a:spLocks noChangeArrowheads="1"/>
          </p:cNvSpPr>
          <p:nvPr/>
        </p:nvSpPr>
        <p:spPr bwMode="auto">
          <a:xfrm>
            <a:off x="3260725" y="117475"/>
            <a:ext cx="2509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Waves-Fluid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a:extLst>
              <a:ext uri="{FF2B5EF4-FFF2-40B4-BE49-F238E27FC236}">
                <a16:creationId xmlns:a16="http://schemas.microsoft.com/office/drawing/2014/main" id="{F5EE51FC-E2A9-4ECA-898A-33E3E683595F}"/>
              </a:ext>
            </a:extLst>
          </p:cNvPr>
          <p:cNvSpPr txBox="1">
            <a:spLocks noChangeArrowheads="1"/>
          </p:cNvSpPr>
          <p:nvPr/>
        </p:nvSpPr>
        <p:spPr bwMode="auto">
          <a:xfrm>
            <a:off x="669925" y="669925"/>
            <a:ext cx="45227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Summary:  for a harmonic wave of </a:t>
            </a:r>
          </a:p>
        </p:txBody>
      </p:sp>
      <p:graphicFrame>
        <p:nvGraphicFramePr>
          <p:cNvPr id="12291" name="Object 3">
            <a:extLst>
              <a:ext uri="{FF2B5EF4-FFF2-40B4-BE49-F238E27FC236}">
                <a16:creationId xmlns:a16="http://schemas.microsoft.com/office/drawing/2014/main" id="{51BD006A-4162-4A4A-A9C0-AC9E2629315C}"/>
              </a:ext>
            </a:extLst>
          </p:cNvPr>
          <p:cNvGraphicFramePr>
            <a:graphicFrameLocks noChangeAspect="1"/>
          </p:cNvGraphicFramePr>
          <p:nvPr/>
        </p:nvGraphicFramePr>
        <p:xfrm>
          <a:off x="5181600" y="762000"/>
          <a:ext cx="1143000" cy="309563"/>
        </p:xfrm>
        <a:graphic>
          <a:graphicData uri="http://schemas.openxmlformats.org/presentationml/2006/ole">
            <mc:AlternateContent xmlns:mc="http://schemas.openxmlformats.org/markup-compatibility/2006">
              <mc:Choice xmlns:v="urn:schemas-microsoft-com:vml" Requires="v">
                <p:oleObj spid="_x0000_s3074" name="Equation" r:id="rId4" imgW="939800" imgH="254000" progId="Equation.DSMT36">
                  <p:embed/>
                </p:oleObj>
              </mc:Choice>
              <mc:Fallback>
                <p:oleObj name="Equation" r:id="rId4" imgW="939800" imgH="254000" progId="Equation.DSMT36">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762000"/>
                        <a:ext cx="1143000"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2" name="Text Box 4">
            <a:extLst>
              <a:ext uri="{FF2B5EF4-FFF2-40B4-BE49-F238E27FC236}">
                <a16:creationId xmlns:a16="http://schemas.microsoft.com/office/drawing/2014/main" id="{F766AFCB-41F5-4AC5-BDF0-0C762404B783}"/>
              </a:ext>
            </a:extLst>
          </p:cNvPr>
          <p:cNvSpPr txBox="1">
            <a:spLocks noChangeArrowheads="1"/>
          </p:cNvSpPr>
          <p:nvPr/>
        </p:nvSpPr>
        <p:spPr bwMode="auto">
          <a:xfrm>
            <a:off x="6400800" y="685800"/>
            <a:ext cx="72390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time</a:t>
            </a:r>
          </a:p>
        </p:txBody>
      </p:sp>
      <p:sp>
        <p:nvSpPr>
          <p:cNvPr id="12293" name="Text Box 5">
            <a:extLst>
              <a:ext uri="{FF2B5EF4-FFF2-40B4-BE49-F238E27FC236}">
                <a16:creationId xmlns:a16="http://schemas.microsoft.com/office/drawing/2014/main" id="{ED9A8F44-F440-48A7-A032-F53D46EFA111}"/>
              </a:ext>
            </a:extLst>
          </p:cNvPr>
          <p:cNvSpPr txBox="1">
            <a:spLocks noChangeArrowheads="1"/>
          </p:cNvSpPr>
          <p:nvPr/>
        </p:nvSpPr>
        <p:spPr bwMode="auto">
          <a:xfrm>
            <a:off x="609600" y="990600"/>
            <a:ext cx="69881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dependency, a plane wave traveling in the        direction</a:t>
            </a:r>
          </a:p>
          <a:p>
            <a:r>
              <a:rPr lang="en-US" altLang="en-US">
                <a:latin typeface="Times" panose="02020603050405020304" pitchFamily="18" charset="0"/>
              </a:rPr>
              <a:t>is given by (dropping the common time term)</a:t>
            </a:r>
          </a:p>
        </p:txBody>
      </p:sp>
      <p:graphicFrame>
        <p:nvGraphicFramePr>
          <p:cNvPr id="12294" name="Object 6">
            <a:extLst>
              <a:ext uri="{FF2B5EF4-FFF2-40B4-BE49-F238E27FC236}">
                <a16:creationId xmlns:a16="http://schemas.microsoft.com/office/drawing/2014/main" id="{D2B2E8A2-6181-4F25-B440-D13586D90665}"/>
              </a:ext>
            </a:extLst>
          </p:cNvPr>
          <p:cNvGraphicFramePr>
            <a:graphicFrameLocks noChangeAspect="1"/>
          </p:cNvGraphicFramePr>
          <p:nvPr/>
        </p:nvGraphicFramePr>
        <p:xfrm>
          <a:off x="5903913" y="1090613"/>
          <a:ext cx="457200" cy="304800"/>
        </p:xfrm>
        <a:graphic>
          <a:graphicData uri="http://schemas.openxmlformats.org/presentationml/2006/ole">
            <mc:AlternateContent xmlns:mc="http://schemas.openxmlformats.org/markup-compatibility/2006">
              <mc:Choice xmlns:v="urn:schemas-microsoft-com:vml" Requires="v">
                <p:oleObj spid="_x0000_s3075" name="Equation" r:id="rId6" imgW="342900" imgH="228600" progId="Equation.DSMT36">
                  <p:embed/>
                </p:oleObj>
              </mc:Choice>
              <mc:Fallback>
                <p:oleObj name="Equation" r:id="rId6" imgW="342900" imgH="228600" progId="Equation.DSMT36">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03913" y="1090613"/>
                        <a:ext cx="457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295" name="Object 7">
            <a:extLst>
              <a:ext uri="{FF2B5EF4-FFF2-40B4-BE49-F238E27FC236}">
                <a16:creationId xmlns:a16="http://schemas.microsoft.com/office/drawing/2014/main" id="{18D2FF71-1B4E-47C2-A346-CA36963FFF76}"/>
              </a:ext>
            </a:extLst>
          </p:cNvPr>
          <p:cNvGraphicFramePr>
            <a:graphicFrameLocks noChangeAspect="1"/>
          </p:cNvGraphicFramePr>
          <p:nvPr/>
        </p:nvGraphicFramePr>
        <p:xfrm>
          <a:off x="2667000" y="1981200"/>
          <a:ext cx="2133600" cy="1306513"/>
        </p:xfrm>
        <a:graphic>
          <a:graphicData uri="http://schemas.openxmlformats.org/presentationml/2006/ole">
            <mc:AlternateContent xmlns:mc="http://schemas.openxmlformats.org/markup-compatibility/2006">
              <mc:Choice xmlns:v="urn:schemas-microsoft-com:vml" Requires="v">
                <p:oleObj spid="_x0000_s3076" name="Equation" r:id="rId8" imgW="1701800" imgH="1041400" progId="Equation.DSMT36">
                  <p:embed/>
                </p:oleObj>
              </mc:Choice>
              <mc:Fallback>
                <p:oleObj name="Equation" r:id="rId8" imgW="1701800" imgH="1041400" progId="Equation.DSMT36">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67000" y="1981200"/>
                        <a:ext cx="2133600" cy="1306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96" name="Text Box 8">
            <a:extLst>
              <a:ext uri="{FF2B5EF4-FFF2-40B4-BE49-F238E27FC236}">
                <a16:creationId xmlns:a16="http://schemas.microsoft.com/office/drawing/2014/main" id="{5D0902DA-C87B-4596-A169-19D9790A7589}"/>
              </a:ext>
            </a:extLst>
          </p:cNvPr>
          <p:cNvSpPr txBox="1">
            <a:spLocks noChangeArrowheads="1"/>
          </p:cNvSpPr>
          <p:nvPr/>
        </p:nvSpPr>
        <p:spPr bwMode="auto">
          <a:xfrm>
            <a:off x="898525" y="3717925"/>
            <a:ext cx="67865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For a plane wave traveling in an arbitrary direction , </a:t>
            </a:r>
            <a:r>
              <a:rPr lang="en-US" altLang="en-US" b="1">
                <a:latin typeface="Times" panose="02020603050405020304" pitchFamily="18" charset="0"/>
              </a:rPr>
              <a:t>n</a:t>
            </a:r>
            <a:endParaRPr lang="en-US" altLang="en-US">
              <a:latin typeface="Times" panose="02020603050405020304" pitchFamily="18" charset="0"/>
            </a:endParaRPr>
          </a:p>
        </p:txBody>
      </p:sp>
      <p:sp>
        <p:nvSpPr>
          <p:cNvPr id="12297" name="Line 9">
            <a:extLst>
              <a:ext uri="{FF2B5EF4-FFF2-40B4-BE49-F238E27FC236}">
                <a16:creationId xmlns:a16="http://schemas.microsoft.com/office/drawing/2014/main" id="{F6DEFDC0-9EF2-473B-A6A8-A431B959FF80}"/>
              </a:ext>
            </a:extLst>
          </p:cNvPr>
          <p:cNvSpPr>
            <a:spLocks noChangeShapeType="1"/>
          </p:cNvSpPr>
          <p:nvPr/>
        </p:nvSpPr>
        <p:spPr bwMode="auto">
          <a:xfrm flipH="1">
            <a:off x="762000" y="4343400"/>
            <a:ext cx="99060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8" name="Line 10">
            <a:extLst>
              <a:ext uri="{FF2B5EF4-FFF2-40B4-BE49-F238E27FC236}">
                <a16:creationId xmlns:a16="http://schemas.microsoft.com/office/drawing/2014/main" id="{CADDE76E-4694-48FF-B56E-9BAB194251A0}"/>
              </a:ext>
            </a:extLst>
          </p:cNvPr>
          <p:cNvSpPr>
            <a:spLocks noChangeShapeType="1"/>
          </p:cNvSpPr>
          <p:nvPr/>
        </p:nvSpPr>
        <p:spPr bwMode="auto">
          <a:xfrm>
            <a:off x="990600" y="4419600"/>
            <a:ext cx="506413" cy="6000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9" name="Text Box 11">
            <a:extLst>
              <a:ext uri="{FF2B5EF4-FFF2-40B4-BE49-F238E27FC236}">
                <a16:creationId xmlns:a16="http://schemas.microsoft.com/office/drawing/2014/main" id="{0297B523-818E-4027-B25B-F5CBFA130FAF}"/>
              </a:ext>
            </a:extLst>
          </p:cNvPr>
          <p:cNvSpPr txBox="1">
            <a:spLocks noChangeArrowheads="1"/>
          </p:cNvSpPr>
          <p:nvPr/>
        </p:nvSpPr>
        <p:spPr bwMode="auto">
          <a:xfrm>
            <a:off x="1143000" y="4953000"/>
            <a:ext cx="354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a:latin typeface="Times" panose="02020603050405020304" pitchFamily="18" charset="0"/>
              </a:rPr>
              <a:t>n</a:t>
            </a:r>
            <a:endParaRPr lang="en-US" altLang="en-US">
              <a:latin typeface="Times" panose="02020603050405020304" pitchFamily="18" charset="0"/>
            </a:endParaRPr>
          </a:p>
        </p:txBody>
      </p:sp>
      <p:graphicFrame>
        <p:nvGraphicFramePr>
          <p:cNvPr id="12300" name="Object 12">
            <a:extLst>
              <a:ext uri="{FF2B5EF4-FFF2-40B4-BE49-F238E27FC236}">
                <a16:creationId xmlns:a16="http://schemas.microsoft.com/office/drawing/2014/main" id="{F65FFACC-36F3-424E-A844-9EA25DE48CAD}"/>
              </a:ext>
            </a:extLst>
          </p:cNvPr>
          <p:cNvGraphicFramePr>
            <a:graphicFrameLocks noChangeAspect="1"/>
          </p:cNvGraphicFramePr>
          <p:nvPr/>
        </p:nvGraphicFramePr>
        <p:xfrm>
          <a:off x="4114800" y="4495800"/>
          <a:ext cx="1676400" cy="830263"/>
        </p:xfrm>
        <a:graphic>
          <a:graphicData uri="http://schemas.openxmlformats.org/presentationml/2006/ole">
            <mc:AlternateContent xmlns:mc="http://schemas.openxmlformats.org/markup-compatibility/2006">
              <mc:Choice xmlns:v="urn:schemas-microsoft-com:vml" Requires="v">
                <p:oleObj spid="_x0000_s3077" name="Equation" r:id="rId10" imgW="1282700" imgH="635000" progId="Equation.DSMT36">
                  <p:embed/>
                </p:oleObj>
              </mc:Choice>
              <mc:Fallback>
                <p:oleObj name="Equation" r:id="rId10" imgW="1282700" imgH="635000" progId="Equation.DSMT36">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14800" y="4495800"/>
                        <a:ext cx="1676400" cy="830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01" name="Text Box 13">
            <a:extLst>
              <a:ext uri="{FF2B5EF4-FFF2-40B4-BE49-F238E27FC236}">
                <a16:creationId xmlns:a16="http://schemas.microsoft.com/office/drawing/2014/main" id="{9910CEA9-28DA-4EA8-ADE1-88C098782813}"/>
              </a:ext>
            </a:extLst>
          </p:cNvPr>
          <p:cNvSpPr txBox="1">
            <a:spLocks noChangeArrowheads="1"/>
          </p:cNvSpPr>
          <p:nvPr/>
        </p:nvSpPr>
        <p:spPr bwMode="auto">
          <a:xfrm>
            <a:off x="3946525" y="5699125"/>
            <a:ext cx="189706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where </a:t>
            </a:r>
            <a:r>
              <a:rPr lang="en-US" altLang="en-US" b="1">
                <a:latin typeface="Times" panose="02020603050405020304" pitchFamily="18" charset="0"/>
              </a:rPr>
              <a:t>k </a:t>
            </a:r>
            <a:r>
              <a:rPr lang="en-US" altLang="en-US">
                <a:latin typeface="Times" panose="02020603050405020304" pitchFamily="18" charset="0"/>
              </a:rPr>
              <a:t>= k </a:t>
            </a:r>
            <a:r>
              <a:rPr lang="en-US" altLang="en-US" b="1">
                <a:latin typeface="Times" panose="02020603050405020304" pitchFamily="18" charset="0"/>
              </a:rPr>
              <a:t>n</a:t>
            </a:r>
            <a:endParaRPr lang="en-US" altLang="en-US">
              <a:latin typeface="Times" panose="02020603050405020304" pitchFamily="18" charset="0"/>
            </a:endParaRPr>
          </a:p>
        </p:txBody>
      </p:sp>
      <p:sp>
        <p:nvSpPr>
          <p:cNvPr id="12302" name="Text Box 14">
            <a:extLst>
              <a:ext uri="{FF2B5EF4-FFF2-40B4-BE49-F238E27FC236}">
                <a16:creationId xmlns:a16="http://schemas.microsoft.com/office/drawing/2014/main" id="{CFB9A320-6734-48E6-A9D1-128AE3EBE328}"/>
              </a:ext>
            </a:extLst>
          </p:cNvPr>
          <p:cNvSpPr txBox="1">
            <a:spLocks noChangeArrowheads="1"/>
          </p:cNvSpPr>
          <p:nvPr/>
        </p:nvSpPr>
        <p:spPr bwMode="auto">
          <a:xfrm>
            <a:off x="1752600" y="4419600"/>
            <a:ext cx="1997075" cy="822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a:latin typeface="Times" panose="02020603050405020304" pitchFamily="18" charset="0"/>
              </a:rPr>
              <a:t>n</a:t>
            </a:r>
            <a:r>
              <a:rPr lang="en-US" altLang="en-US">
                <a:latin typeface="Times" panose="02020603050405020304" pitchFamily="18" charset="0"/>
              </a:rPr>
              <a:t>  </a:t>
            </a:r>
            <a:r>
              <a:rPr lang="en-US" altLang="en-US" b="1">
                <a:latin typeface="Times" panose="02020603050405020304" pitchFamily="18" charset="0"/>
              </a:rPr>
              <a:t>x</a:t>
            </a:r>
            <a:r>
              <a:rPr lang="en-US" altLang="en-US">
                <a:latin typeface="Times" panose="02020603050405020304" pitchFamily="18" charset="0"/>
              </a:rPr>
              <a:t> = constant</a:t>
            </a:r>
          </a:p>
          <a:p>
            <a:r>
              <a:rPr lang="en-US" altLang="en-US">
                <a:latin typeface="Times" panose="02020603050405020304" pitchFamily="18" charset="0"/>
              </a:rPr>
              <a:t>plane</a:t>
            </a:r>
          </a:p>
        </p:txBody>
      </p:sp>
      <p:sp>
        <p:nvSpPr>
          <p:cNvPr id="12303" name="Text Box 15">
            <a:extLst>
              <a:ext uri="{FF2B5EF4-FFF2-40B4-BE49-F238E27FC236}">
                <a16:creationId xmlns:a16="http://schemas.microsoft.com/office/drawing/2014/main" id="{8F2910B2-0E43-4093-9641-7197C5C74A6D}"/>
              </a:ext>
            </a:extLst>
          </p:cNvPr>
          <p:cNvSpPr txBox="1">
            <a:spLocks noChangeArrowheads="1"/>
          </p:cNvSpPr>
          <p:nvPr/>
        </p:nvSpPr>
        <p:spPr bwMode="auto">
          <a:xfrm>
            <a:off x="1944688" y="4364038"/>
            <a:ext cx="260350"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latin typeface="Times" panose="02020603050405020304" pitchFamily="18" charset="0"/>
              </a:rPr>
              <a:t>.</a:t>
            </a:r>
          </a:p>
        </p:txBody>
      </p:sp>
      <p:sp>
        <p:nvSpPr>
          <p:cNvPr id="12304" name="Line 16">
            <a:extLst>
              <a:ext uri="{FF2B5EF4-FFF2-40B4-BE49-F238E27FC236}">
                <a16:creationId xmlns:a16="http://schemas.microsoft.com/office/drawing/2014/main" id="{8078DE46-128E-4D6E-84D9-F46BBB0EE3D7}"/>
              </a:ext>
            </a:extLst>
          </p:cNvPr>
          <p:cNvSpPr>
            <a:spLocks noChangeShapeType="1"/>
          </p:cNvSpPr>
          <p:nvPr/>
        </p:nvSpPr>
        <p:spPr bwMode="auto">
          <a:xfrm flipH="1">
            <a:off x="1447800" y="4648200"/>
            <a:ext cx="304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5" name="Text Box 17">
            <a:extLst>
              <a:ext uri="{FF2B5EF4-FFF2-40B4-BE49-F238E27FC236}">
                <a16:creationId xmlns:a16="http://schemas.microsoft.com/office/drawing/2014/main" id="{74CD6F37-BF37-4913-8EF0-9A6DC7059EF9}"/>
              </a:ext>
            </a:extLst>
          </p:cNvPr>
          <p:cNvSpPr txBox="1">
            <a:spLocks noChangeArrowheads="1"/>
          </p:cNvSpPr>
          <p:nvPr/>
        </p:nvSpPr>
        <p:spPr bwMode="auto">
          <a:xfrm>
            <a:off x="3260725" y="117475"/>
            <a:ext cx="2509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Waves-Fluid</a:t>
            </a:r>
          </a:p>
        </p:txBody>
      </p:sp>
      <p:sp>
        <p:nvSpPr>
          <p:cNvPr id="12306" name="TextBox 1">
            <a:extLst>
              <a:ext uri="{FF2B5EF4-FFF2-40B4-BE49-F238E27FC236}">
                <a16:creationId xmlns:a16="http://schemas.microsoft.com/office/drawing/2014/main" id="{38C4B55D-4669-46FB-BA4C-3B4B147F119D}"/>
              </a:ext>
            </a:extLst>
          </p:cNvPr>
          <p:cNvSpPr txBox="1">
            <a:spLocks noChangeArrowheads="1"/>
          </p:cNvSpPr>
          <p:nvPr/>
        </p:nvSpPr>
        <p:spPr bwMode="auto">
          <a:xfrm>
            <a:off x="6132513" y="5694363"/>
            <a:ext cx="261778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is called the </a:t>
            </a:r>
          </a:p>
          <a:p>
            <a:pPr eaLnBrk="1" hangingPunct="1"/>
            <a:r>
              <a:rPr lang="en-US" altLang="en-US"/>
              <a:t>wavenumber vector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a:extLst>
              <a:ext uri="{FF2B5EF4-FFF2-40B4-BE49-F238E27FC236}">
                <a16:creationId xmlns:a16="http://schemas.microsoft.com/office/drawing/2014/main" id="{04574562-6018-4D3F-8001-BAD14221AD51}"/>
              </a:ext>
            </a:extLst>
          </p:cNvPr>
          <p:cNvSpPr txBox="1">
            <a:spLocks noChangeArrowheads="1"/>
          </p:cNvSpPr>
          <p:nvPr/>
        </p:nvSpPr>
        <p:spPr bwMode="auto">
          <a:xfrm>
            <a:off x="1905000" y="304800"/>
            <a:ext cx="4751388"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a:solidFill>
                  <a:schemeClr val="accent2"/>
                </a:solidFill>
                <a:latin typeface="Times" panose="02020603050405020304" pitchFamily="18" charset="0"/>
              </a:rPr>
              <a:t>Plane Waves - Fluid and Solid Media</a:t>
            </a:r>
          </a:p>
        </p:txBody>
      </p:sp>
      <p:graphicFrame>
        <p:nvGraphicFramePr>
          <p:cNvPr id="14339" name="Object 3">
            <a:extLst>
              <a:ext uri="{FF2B5EF4-FFF2-40B4-BE49-F238E27FC236}">
                <a16:creationId xmlns:a16="http://schemas.microsoft.com/office/drawing/2014/main" id="{157CF489-52D6-43DC-8BB3-A706A184D668}"/>
              </a:ext>
            </a:extLst>
          </p:cNvPr>
          <p:cNvGraphicFramePr>
            <a:graphicFrameLocks noChangeAspect="1"/>
          </p:cNvGraphicFramePr>
          <p:nvPr/>
        </p:nvGraphicFramePr>
        <p:xfrm>
          <a:off x="1468438" y="2489200"/>
          <a:ext cx="2209800" cy="771525"/>
        </p:xfrm>
        <a:graphic>
          <a:graphicData uri="http://schemas.openxmlformats.org/presentationml/2006/ole">
            <mc:AlternateContent xmlns:mc="http://schemas.openxmlformats.org/markup-compatibility/2006">
              <mc:Choice xmlns:v="urn:schemas-microsoft-com:vml" Requires="v">
                <p:oleObj spid="_x0000_s4098" name="Equation" r:id="rId4" imgW="1092200" imgH="381000" progId="Equation.DSMT36">
                  <p:embed/>
                </p:oleObj>
              </mc:Choice>
              <mc:Fallback>
                <p:oleObj name="Equation" r:id="rId4" imgW="1092200" imgH="381000" progId="Equation.DSMT36">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8438" y="2489200"/>
                        <a:ext cx="2209800" cy="771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0" name="Object 4">
            <a:extLst>
              <a:ext uri="{FF2B5EF4-FFF2-40B4-BE49-F238E27FC236}">
                <a16:creationId xmlns:a16="http://schemas.microsoft.com/office/drawing/2014/main" id="{0FAC714B-3328-4589-B825-E0570B461271}"/>
              </a:ext>
            </a:extLst>
          </p:cNvPr>
          <p:cNvGraphicFramePr>
            <a:graphicFrameLocks noChangeAspect="1"/>
          </p:cNvGraphicFramePr>
          <p:nvPr/>
        </p:nvGraphicFramePr>
        <p:xfrm>
          <a:off x="5486400" y="2743200"/>
          <a:ext cx="2328863" cy="401638"/>
        </p:xfrm>
        <a:graphic>
          <a:graphicData uri="http://schemas.openxmlformats.org/presentationml/2006/ole">
            <mc:AlternateContent xmlns:mc="http://schemas.openxmlformats.org/markup-compatibility/2006">
              <mc:Choice xmlns:v="urn:schemas-microsoft-com:vml" Requires="v">
                <p:oleObj spid="_x0000_s4099" name="Equation" r:id="rId6" imgW="1104900" imgH="190500" progId="Equation.DSMT36">
                  <p:embed/>
                </p:oleObj>
              </mc:Choice>
              <mc:Fallback>
                <p:oleObj name="Equation" r:id="rId6" imgW="1104900" imgH="190500" progId="Equation.DSMT36">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86400" y="2743200"/>
                        <a:ext cx="2328863"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1" name="Object 5">
            <a:extLst>
              <a:ext uri="{FF2B5EF4-FFF2-40B4-BE49-F238E27FC236}">
                <a16:creationId xmlns:a16="http://schemas.microsoft.com/office/drawing/2014/main" id="{8864B32C-A7C8-4E1E-A1E7-A35A53D9B592}"/>
              </a:ext>
            </a:extLst>
          </p:cNvPr>
          <p:cNvGraphicFramePr>
            <a:graphicFrameLocks noChangeAspect="1"/>
          </p:cNvGraphicFramePr>
          <p:nvPr/>
        </p:nvGraphicFramePr>
        <p:xfrm>
          <a:off x="990600" y="4953000"/>
          <a:ext cx="4419600" cy="771525"/>
        </p:xfrm>
        <a:graphic>
          <a:graphicData uri="http://schemas.openxmlformats.org/presentationml/2006/ole">
            <mc:AlternateContent xmlns:mc="http://schemas.openxmlformats.org/markup-compatibility/2006">
              <mc:Choice xmlns:v="urn:schemas-microsoft-com:vml" Requires="v">
                <p:oleObj spid="_x0000_s4100" name="Equation" r:id="rId8" imgW="2184400" imgH="381000" progId="Equation.DSMT36">
                  <p:embed/>
                </p:oleObj>
              </mc:Choice>
              <mc:Fallback>
                <p:oleObj name="Equation" r:id="rId8" imgW="2184400" imgH="381000" progId="Equation.DSMT36">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0600" y="4953000"/>
                        <a:ext cx="4419600" cy="771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4342" name="Group 7">
            <a:extLst>
              <a:ext uri="{FF2B5EF4-FFF2-40B4-BE49-F238E27FC236}">
                <a16:creationId xmlns:a16="http://schemas.microsoft.com/office/drawing/2014/main" id="{CBF90A4D-BC5C-4E6E-805F-0716902DFF33}"/>
              </a:ext>
            </a:extLst>
          </p:cNvPr>
          <p:cNvGrpSpPr>
            <a:grpSpLocks/>
          </p:cNvGrpSpPr>
          <p:nvPr/>
        </p:nvGrpSpPr>
        <p:grpSpPr bwMode="auto">
          <a:xfrm>
            <a:off x="4287838" y="1965325"/>
            <a:ext cx="1404937" cy="1322388"/>
            <a:chOff x="2544" y="566"/>
            <a:chExt cx="885" cy="833"/>
          </a:xfrm>
        </p:grpSpPr>
        <p:sp>
          <p:nvSpPr>
            <p:cNvPr id="14347" name="Line 8">
              <a:extLst>
                <a:ext uri="{FF2B5EF4-FFF2-40B4-BE49-F238E27FC236}">
                  <a16:creationId xmlns:a16="http://schemas.microsoft.com/office/drawing/2014/main" id="{AE83BDE3-3317-44CD-B1C9-786796B08371}"/>
                </a:ext>
              </a:extLst>
            </p:cNvPr>
            <p:cNvSpPr>
              <a:spLocks noChangeShapeType="1"/>
            </p:cNvSpPr>
            <p:nvPr/>
          </p:nvSpPr>
          <p:spPr bwMode="auto">
            <a:xfrm>
              <a:off x="2544" y="1056"/>
              <a:ext cx="288"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8" name="Line 9">
              <a:extLst>
                <a:ext uri="{FF2B5EF4-FFF2-40B4-BE49-F238E27FC236}">
                  <a16:creationId xmlns:a16="http://schemas.microsoft.com/office/drawing/2014/main" id="{422C777E-C235-4A78-9B37-698E4E50751D}"/>
                </a:ext>
              </a:extLst>
            </p:cNvPr>
            <p:cNvSpPr>
              <a:spLocks noChangeShapeType="1"/>
            </p:cNvSpPr>
            <p:nvPr/>
          </p:nvSpPr>
          <p:spPr bwMode="auto">
            <a:xfrm>
              <a:off x="2735" y="816"/>
              <a:ext cx="288"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9" name="Line 10">
              <a:extLst>
                <a:ext uri="{FF2B5EF4-FFF2-40B4-BE49-F238E27FC236}">
                  <a16:creationId xmlns:a16="http://schemas.microsoft.com/office/drawing/2014/main" id="{D1671E3A-97EC-4F75-BEA3-5D2455D5266F}"/>
                </a:ext>
              </a:extLst>
            </p:cNvPr>
            <p:cNvSpPr>
              <a:spLocks noChangeShapeType="1"/>
            </p:cNvSpPr>
            <p:nvPr/>
          </p:nvSpPr>
          <p:spPr bwMode="auto">
            <a:xfrm flipV="1">
              <a:off x="2544" y="816"/>
              <a:ext cx="192"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0" name="Line 11">
              <a:extLst>
                <a:ext uri="{FF2B5EF4-FFF2-40B4-BE49-F238E27FC236}">
                  <a16:creationId xmlns:a16="http://schemas.microsoft.com/office/drawing/2014/main" id="{D128FC6E-E6BB-4C6C-B49A-D626E296EB6A}"/>
                </a:ext>
              </a:extLst>
            </p:cNvPr>
            <p:cNvSpPr>
              <a:spLocks noChangeShapeType="1"/>
            </p:cNvSpPr>
            <p:nvPr/>
          </p:nvSpPr>
          <p:spPr bwMode="auto">
            <a:xfrm flipV="1">
              <a:off x="2842" y="1159"/>
              <a:ext cx="192"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1" name="Line 12">
              <a:extLst>
                <a:ext uri="{FF2B5EF4-FFF2-40B4-BE49-F238E27FC236}">
                  <a16:creationId xmlns:a16="http://schemas.microsoft.com/office/drawing/2014/main" id="{6A5ED906-3745-443F-8260-6DCBA617DB23}"/>
                </a:ext>
              </a:extLst>
            </p:cNvPr>
            <p:cNvSpPr>
              <a:spLocks noChangeShapeType="1"/>
            </p:cNvSpPr>
            <p:nvPr/>
          </p:nvSpPr>
          <p:spPr bwMode="auto">
            <a:xfrm flipV="1">
              <a:off x="2832" y="755"/>
              <a:ext cx="271" cy="3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52" name="Text Box 13">
              <a:extLst>
                <a:ext uri="{FF2B5EF4-FFF2-40B4-BE49-F238E27FC236}">
                  <a16:creationId xmlns:a16="http://schemas.microsoft.com/office/drawing/2014/main" id="{FFE77C23-D354-40DD-8E31-AB08D1B80852}"/>
                </a:ext>
              </a:extLst>
            </p:cNvPr>
            <p:cNvSpPr txBox="1">
              <a:spLocks noChangeArrowheads="1"/>
            </p:cNvSpPr>
            <p:nvPr/>
          </p:nvSpPr>
          <p:spPr bwMode="auto">
            <a:xfrm>
              <a:off x="3206" y="566"/>
              <a:ext cx="22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a:latin typeface="Times" panose="02020603050405020304" pitchFamily="18" charset="0"/>
                </a:rPr>
                <a:t>n</a:t>
              </a:r>
              <a:endParaRPr lang="en-US" altLang="en-US">
                <a:latin typeface="Times" panose="02020603050405020304" pitchFamily="18" charset="0"/>
              </a:endParaRPr>
            </a:p>
          </p:txBody>
        </p:sp>
      </p:grpSp>
      <p:sp>
        <p:nvSpPr>
          <p:cNvPr id="14343" name="Text Box 34">
            <a:extLst>
              <a:ext uri="{FF2B5EF4-FFF2-40B4-BE49-F238E27FC236}">
                <a16:creationId xmlns:a16="http://schemas.microsoft.com/office/drawing/2014/main" id="{C5B73431-9E6B-4224-A04F-8B18D9C82A04}"/>
              </a:ext>
            </a:extLst>
          </p:cNvPr>
          <p:cNvSpPr txBox="1">
            <a:spLocks noChangeArrowheads="1"/>
          </p:cNvSpPr>
          <p:nvPr/>
        </p:nvSpPr>
        <p:spPr bwMode="auto">
          <a:xfrm>
            <a:off x="838200" y="1066800"/>
            <a:ext cx="73025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Waves in a fluid are governed by the scalar wave equation</a:t>
            </a:r>
          </a:p>
        </p:txBody>
      </p:sp>
      <p:sp>
        <p:nvSpPr>
          <p:cNvPr id="14344" name="Text Box 35">
            <a:extLst>
              <a:ext uri="{FF2B5EF4-FFF2-40B4-BE49-F238E27FC236}">
                <a16:creationId xmlns:a16="http://schemas.microsoft.com/office/drawing/2014/main" id="{95744CEA-BC1F-4A86-8893-9978AA84D36E}"/>
              </a:ext>
            </a:extLst>
          </p:cNvPr>
          <p:cNvSpPr txBox="1">
            <a:spLocks noChangeArrowheads="1"/>
          </p:cNvSpPr>
          <p:nvPr/>
        </p:nvSpPr>
        <p:spPr bwMode="auto">
          <a:xfrm>
            <a:off x="822325" y="3851275"/>
            <a:ext cx="68373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Waves in an isotropic elastic solid are governed by the</a:t>
            </a:r>
          </a:p>
          <a:p>
            <a:pPr eaLnBrk="1" hangingPunct="1"/>
            <a:r>
              <a:rPr lang="en-US" altLang="en-US"/>
              <a:t>vector Navier's equations</a:t>
            </a:r>
          </a:p>
        </p:txBody>
      </p:sp>
      <p:sp>
        <p:nvSpPr>
          <p:cNvPr id="14345" name="Text Box 36">
            <a:extLst>
              <a:ext uri="{FF2B5EF4-FFF2-40B4-BE49-F238E27FC236}">
                <a16:creationId xmlns:a16="http://schemas.microsoft.com/office/drawing/2014/main" id="{F63FFE60-D4A7-4BB2-AA3D-00B336CE2339}"/>
              </a:ext>
            </a:extLst>
          </p:cNvPr>
          <p:cNvSpPr txBox="1">
            <a:spLocks noChangeArrowheads="1"/>
          </p:cNvSpPr>
          <p:nvPr/>
        </p:nvSpPr>
        <p:spPr bwMode="auto">
          <a:xfrm>
            <a:off x="5791200" y="4724400"/>
            <a:ext cx="328295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b="1"/>
              <a:t>u</a:t>
            </a:r>
            <a:r>
              <a:rPr lang="en-US" altLang="en-US"/>
              <a:t> … displacement vector</a:t>
            </a:r>
          </a:p>
          <a:p>
            <a:pPr eaLnBrk="1" hangingPunct="1"/>
            <a:r>
              <a:rPr lang="en-US" altLang="en-US">
                <a:latin typeface="Symbol" panose="05050102010706020507" pitchFamily="18" charset="2"/>
              </a:rPr>
              <a:t>l, m</a:t>
            </a:r>
            <a:r>
              <a:rPr lang="en-US" altLang="en-US"/>
              <a:t> … Lame constants</a:t>
            </a:r>
          </a:p>
          <a:p>
            <a:pPr eaLnBrk="1" hangingPunct="1"/>
            <a:r>
              <a:rPr lang="en-US" altLang="en-US">
                <a:latin typeface="Symbol" panose="05050102010706020507" pitchFamily="18" charset="2"/>
              </a:rPr>
              <a:t>r</a:t>
            </a:r>
            <a:r>
              <a:rPr lang="en-US" altLang="en-US"/>
              <a:t> … density</a:t>
            </a:r>
          </a:p>
        </p:txBody>
      </p:sp>
      <p:sp>
        <p:nvSpPr>
          <p:cNvPr id="14346" name="Text Box 37">
            <a:extLst>
              <a:ext uri="{FF2B5EF4-FFF2-40B4-BE49-F238E27FC236}">
                <a16:creationId xmlns:a16="http://schemas.microsoft.com/office/drawing/2014/main" id="{4A6038EA-158F-4CDD-B082-78EDFC2C8992}"/>
              </a:ext>
            </a:extLst>
          </p:cNvPr>
          <p:cNvSpPr txBox="1">
            <a:spLocks noChangeArrowheads="1"/>
          </p:cNvSpPr>
          <p:nvPr/>
        </p:nvSpPr>
        <p:spPr bwMode="auto">
          <a:xfrm>
            <a:off x="5699125" y="1946275"/>
            <a:ext cx="33289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(direction of propagation)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2">
            <a:extLst>
              <a:ext uri="{FF2B5EF4-FFF2-40B4-BE49-F238E27FC236}">
                <a16:creationId xmlns:a16="http://schemas.microsoft.com/office/drawing/2014/main" id="{5A5F9FFA-6E53-43C7-AD0F-ACB3F9740B26}"/>
              </a:ext>
            </a:extLst>
          </p:cNvPr>
          <p:cNvGraphicFramePr>
            <a:graphicFrameLocks noChangeAspect="1"/>
          </p:cNvGraphicFramePr>
          <p:nvPr/>
        </p:nvGraphicFramePr>
        <p:xfrm>
          <a:off x="5181600" y="2971800"/>
          <a:ext cx="2894013" cy="630238"/>
        </p:xfrm>
        <a:graphic>
          <a:graphicData uri="http://schemas.openxmlformats.org/presentationml/2006/ole">
            <mc:AlternateContent xmlns:mc="http://schemas.openxmlformats.org/markup-compatibility/2006">
              <mc:Choice xmlns:v="urn:schemas-microsoft-com:vml" Requires="v">
                <p:oleObj spid="_x0000_s5122" name="Equation" r:id="rId4" imgW="1282700" imgH="279400" progId="Equation.DSMT4">
                  <p:embed/>
                </p:oleObj>
              </mc:Choice>
              <mc:Fallback>
                <p:oleObj name="Equation" r:id="rId4" imgW="1282700" imgH="2794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2971800"/>
                        <a:ext cx="2894013" cy="630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6387" name="Group 3">
            <a:extLst>
              <a:ext uri="{FF2B5EF4-FFF2-40B4-BE49-F238E27FC236}">
                <a16:creationId xmlns:a16="http://schemas.microsoft.com/office/drawing/2014/main" id="{FB58F74F-B906-4901-A11A-A1B44DB14685}"/>
              </a:ext>
            </a:extLst>
          </p:cNvPr>
          <p:cNvGrpSpPr>
            <a:grpSpLocks/>
          </p:cNvGrpSpPr>
          <p:nvPr/>
        </p:nvGrpSpPr>
        <p:grpSpPr bwMode="auto">
          <a:xfrm>
            <a:off x="2378075" y="2606675"/>
            <a:ext cx="1404938" cy="1322388"/>
            <a:chOff x="2544" y="566"/>
            <a:chExt cx="885" cy="833"/>
          </a:xfrm>
        </p:grpSpPr>
        <p:sp>
          <p:nvSpPr>
            <p:cNvPr id="16410" name="Line 4">
              <a:extLst>
                <a:ext uri="{FF2B5EF4-FFF2-40B4-BE49-F238E27FC236}">
                  <a16:creationId xmlns:a16="http://schemas.microsoft.com/office/drawing/2014/main" id="{21963E6E-F27E-4720-9CFA-647A9A37B11F}"/>
                </a:ext>
              </a:extLst>
            </p:cNvPr>
            <p:cNvSpPr>
              <a:spLocks noChangeShapeType="1"/>
            </p:cNvSpPr>
            <p:nvPr/>
          </p:nvSpPr>
          <p:spPr bwMode="auto">
            <a:xfrm>
              <a:off x="2544" y="1056"/>
              <a:ext cx="288"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1" name="Line 5">
              <a:extLst>
                <a:ext uri="{FF2B5EF4-FFF2-40B4-BE49-F238E27FC236}">
                  <a16:creationId xmlns:a16="http://schemas.microsoft.com/office/drawing/2014/main" id="{6E279A0B-A6A2-4BA5-A454-90DEA41006B4}"/>
                </a:ext>
              </a:extLst>
            </p:cNvPr>
            <p:cNvSpPr>
              <a:spLocks noChangeShapeType="1"/>
            </p:cNvSpPr>
            <p:nvPr/>
          </p:nvSpPr>
          <p:spPr bwMode="auto">
            <a:xfrm>
              <a:off x="2735" y="816"/>
              <a:ext cx="288"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2" name="Line 6">
              <a:extLst>
                <a:ext uri="{FF2B5EF4-FFF2-40B4-BE49-F238E27FC236}">
                  <a16:creationId xmlns:a16="http://schemas.microsoft.com/office/drawing/2014/main" id="{8AE9762F-8E45-4F4F-8738-857FB783803A}"/>
                </a:ext>
              </a:extLst>
            </p:cNvPr>
            <p:cNvSpPr>
              <a:spLocks noChangeShapeType="1"/>
            </p:cNvSpPr>
            <p:nvPr/>
          </p:nvSpPr>
          <p:spPr bwMode="auto">
            <a:xfrm flipV="1">
              <a:off x="2544" y="816"/>
              <a:ext cx="192"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3" name="Line 7">
              <a:extLst>
                <a:ext uri="{FF2B5EF4-FFF2-40B4-BE49-F238E27FC236}">
                  <a16:creationId xmlns:a16="http://schemas.microsoft.com/office/drawing/2014/main" id="{2E09A4AD-AAD2-4C2D-AB71-A53256A6D23E}"/>
                </a:ext>
              </a:extLst>
            </p:cNvPr>
            <p:cNvSpPr>
              <a:spLocks noChangeShapeType="1"/>
            </p:cNvSpPr>
            <p:nvPr/>
          </p:nvSpPr>
          <p:spPr bwMode="auto">
            <a:xfrm flipV="1">
              <a:off x="2842" y="1159"/>
              <a:ext cx="192"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4" name="Line 8">
              <a:extLst>
                <a:ext uri="{FF2B5EF4-FFF2-40B4-BE49-F238E27FC236}">
                  <a16:creationId xmlns:a16="http://schemas.microsoft.com/office/drawing/2014/main" id="{CD8905DB-59BD-466C-82AD-906C357C599E}"/>
                </a:ext>
              </a:extLst>
            </p:cNvPr>
            <p:cNvSpPr>
              <a:spLocks noChangeShapeType="1"/>
            </p:cNvSpPr>
            <p:nvPr/>
          </p:nvSpPr>
          <p:spPr bwMode="auto">
            <a:xfrm flipV="1">
              <a:off x="2832" y="755"/>
              <a:ext cx="271" cy="3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15" name="Text Box 9">
              <a:extLst>
                <a:ext uri="{FF2B5EF4-FFF2-40B4-BE49-F238E27FC236}">
                  <a16:creationId xmlns:a16="http://schemas.microsoft.com/office/drawing/2014/main" id="{93208979-734D-4FCD-BAF0-5312AC934E12}"/>
                </a:ext>
              </a:extLst>
            </p:cNvPr>
            <p:cNvSpPr txBox="1">
              <a:spLocks noChangeArrowheads="1"/>
            </p:cNvSpPr>
            <p:nvPr/>
          </p:nvSpPr>
          <p:spPr bwMode="auto">
            <a:xfrm>
              <a:off x="3206" y="566"/>
              <a:ext cx="223" cy="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a:latin typeface="Times" panose="02020603050405020304" pitchFamily="18" charset="0"/>
                </a:rPr>
                <a:t>n</a:t>
              </a:r>
              <a:endParaRPr lang="en-US" altLang="en-US">
                <a:latin typeface="Times" panose="02020603050405020304" pitchFamily="18" charset="0"/>
              </a:endParaRPr>
            </a:p>
          </p:txBody>
        </p:sp>
      </p:grpSp>
      <p:sp>
        <p:nvSpPr>
          <p:cNvPr id="16388" name="Line 10">
            <a:extLst>
              <a:ext uri="{FF2B5EF4-FFF2-40B4-BE49-F238E27FC236}">
                <a16:creationId xmlns:a16="http://schemas.microsoft.com/office/drawing/2014/main" id="{CBD8FBA2-E4A1-4A4A-BC5B-8E937CEA3C43}"/>
              </a:ext>
            </a:extLst>
          </p:cNvPr>
          <p:cNvSpPr>
            <a:spLocks noChangeShapeType="1"/>
          </p:cNvSpPr>
          <p:nvPr/>
        </p:nvSpPr>
        <p:spPr bwMode="auto">
          <a:xfrm flipV="1">
            <a:off x="2835275" y="3140075"/>
            <a:ext cx="2286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9" name="Text Box 11">
            <a:extLst>
              <a:ext uri="{FF2B5EF4-FFF2-40B4-BE49-F238E27FC236}">
                <a16:creationId xmlns:a16="http://schemas.microsoft.com/office/drawing/2014/main" id="{22AF8D8B-E8F3-4947-AB40-3590EC4AB9FF}"/>
              </a:ext>
            </a:extLst>
          </p:cNvPr>
          <p:cNvSpPr txBox="1">
            <a:spLocks noChangeArrowheads="1"/>
          </p:cNvSpPr>
          <p:nvPr/>
        </p:nvSpPr>
        <p:spPr bwMode="auto">
          <a:xfrm>
            <a:off x="3124200" y="3124200"/>
            <a:ext cx="354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a:latin typeface="Times" panose="02020603050405020304" pitchFamily="18" charset="0"/>
              </a:rPr>
              <a:t>u</a:t>
            </a:r>
            <a:endParaRPr lang="en-US" altLang="en-US">
              <a:latin typeface="Times" panose="02020603050405020304" pitchFamily="18" charset="0"/>
            </a:endParaRPr>
          </a:p>
        </p:txBody>
      </p:sp>
      <p:grpSp>
        <p:nvGrpSpPr>
          <p:cNvPr id="16390" name="Group 30">
            <a:extLst>
              <a:ext uri="{FF2B5EF4-FFF2-40B4-BE49-F238E27FC236}">
                <a16:creationId xmlns:a16="http://schemas.microsoft.com/office/drawing/2014/main" id="{D3BA8736-EA3A-4E06-BA15-A4F1CCE5193E}"/>
              </a:ext>
            </a:extLst>
          </p:cNvPr>
          <p:cNvGrpSpPr>
            <a:grpSpLocks/>
          </p:cNvGrpSpPr>
          <p:nvPr/>
        </p:nvGrpSpPr>
        <p:grpSpPr bwMode="auto">
          <a:xfrm>
            <a:off x="2278063" y="4699000"/>
            <a:ext cx="777875" cy="925513"/>
            <a:chOff x="1392" y="2986"/>
            <a:chExt cx="490" cy="583"/>
          </a:xfrm>
        </p:grpSpPr>
        <p:sp>
          <p:nvSpPr>
            <p:cNvPr id="16406" name="Line 13">
              <a:extLst>
                <a:ext uri="{FF2B5EF4-FFF2-40B4-BE49-F238E27FC236}">
                  <a16:creationId xmlns:a16="http://schemas.microsoft.com/office/drawing/2014/main" id="{91A61735-7EEB-4043-ABF3-1FBD73113E2C}"/>
                </a:ext>
              </a:extLst>
            </p:cNvPr>
            <p:cNvSpPr>
              <a:spLocks noChangeShapeType="1"/>
            </p:cNvSpPr>
            <p:nvPr/>
          </p:nvSpPr>
          <p:spPr bwMode="auto">
            <a:xfrm>
              <a:off x="1392" y="3226"/>
              <a:ext cx="288"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7" name="Line 14">
              <a:extLst>
                <a:ext uri="{FF2B5EF4-FFF2-40B4-BE49-F238E27FC236}">
                  <a16:creationId xmlns:a16="http://schemas.microsoft.com/office/drawing/2014/main" id="{BDA15C93-0088-496A-8D53-338EE5957A41}"/>
                </a:ext>
              </a:extLst>
            </p:cNvPr>
            <p:cNvSpPr>
              <a:spLocks noChangeShapeType="1"/>
            </p:cNvSpPr>
            <p:nvPr/>
          </p:nvSpPr>
          <p:spPr bwMode="auto">
            <a:xfrm>
              <a:off x="1583" y="2986"/>
              <a:ext cx="288" cy="33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8" name="Line 15">
              <a:extLst>
                <a:ext uri="{FF2B5EF4-FFF2-40B4-BE49-F238E27FC236}">
                  <a16:creationId xmlns:a16="http://schemas.microsoft.com/office/drawing/2014/main" id="{D7623FB5-85A7-4E9B-9DEF-11CD5E8B3119}"/>
                </a:ext>
              </a:extLst>
            </p:cNvPr>
            <p:cNvSpPr>
              <a:spLocks noChangeShapeType="1"/>
            </p:cNvSpPr>
            <p:nvPr/>
          </p:nvSpPr>
          <p:spPr bwMode="auto">
            <a:xfrm flipV="1">
              <a:off x="1392" y="2986"/>
              <a:ext cx="192"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09" name="Line 16">
              <a:extLst>
                <a:ext uri="{FF2B5EF4-FFF2-40B4-BE49-F238E27FC236}">
                  <a16:creationId xmlns:a16="http://schemas.microsoft.com/office/drawing/2014/main" id="{7D7CB21A-6D2C-4D17-8172-56A89D15FE2E}"/>
                </a:ext>
              </a:extLst>
            </p:cNvPr>
            <p:cNvSpPr>
              <a:spLocks noChangeShapeType="1"/>
            </p:cNvSpPr>
            <p:nvPr/>
          </p:nvSpPr>
          <p:spPr bwMode="auto">
            <a:xfrm flipV="1">
              <a:off x="1690" y="3329"/>
              <a:ext cx="192"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6391" name="Line 17">
            <a:extLst>
              <a:ext uri="{FF2B5EF4-FFF2-40B4-BE49-F238E27FC236}">
                <a16:creationId xmlns:a16="http://schemas.microsoft.com/office/drawing/2014/main" id="{D167D369-9758-4A49-8F25-E1EF5234862C}"/>
              </a:ext>
            </a:extLst>
          </p:cNvPr>
          <p:cNvSpPr>
            <a:spLocks noChangeShapeType="1"/>
          </p:cNvSpPr>
          <p:nvPr/>
        </p:nvSpPr>
        <p:spPr bwMode="auto">
          <a:xfrm flipV="1">
            <a:off x="2667000" y="4643438"/>
            <a:ext cx="430213" cy="4778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2" name="Text Box 18">
            <a:extLst>
              <a:ext uri="{FF2B5EF4-FFF2-40B4-BE49-F238E27FC236}">
                <a16:creationId xmlns:a16="http://schemas.microsoft.com/office/drawing/2014/main" id="{6F107909-F15B-4748-A3D4-C59AA82666F0}"/>
              </a:ext>
            </a:extLst>
          </p:cNvPr>
          <p:cNvSpPr txBox="1">
            <a:spLocks noChangeArrowheads="1"/>
          </p:cNvSpPr>
          <p:nvPr/>
        </p:nvSpPr>
        <p:spPr bwMode="auto">
          <a:xfrm>
            <a:off x="3260725" y="4343400"/>
            <a:ext cx="354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a:latin typeface="Times" panose="02020603050405020304" pitchFamily="18" charset="0"/>
              </a:rPr>
              <a:t>n</a:t>
            </a:r>
            <a:endParaRPr lang="en-US" altLang="en-US">
              <a:latin typeface="Times" panose="02020603050405020304" pitchFamily="18" charset="0"/>
            </a:endParaRPr>
          </a:p>
        </p:txBody>
      </p:sp>
      <p:sp>
        <p:nvSpPr>
          <p:cNvPr id="16393" name="Line 19">
            <a:extLst>
              <a:ext uri="{FF2B5EF4-FFF2-40B4-BE49-F238E27FC236}">
                <a16:creationId xmlns:a16="http://schemas.microsoft.com/office/drawing/2014/main" id="{2666A445-3CB6-42C2-BE5D-952A5EA6CE80}"/>
              </a:ext>
            </a:extLst>
          </p:cNvPr>
          <p:cNvSpPr>
            <a:spLocks noChangeShapeType="1"/>
          </p:cNvSpPr>
          <p:nvPr/>
        </p:nvSpPr>
        <p:spPr bwMode="auto">
          <a:xfrm flipH="1">
            <a:off x="2362200" y="5118100"/>
            <a:ext cx="304800" cy="3683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4" name="Text Box 20">
            <a:extLst>
              <a:ext uri="{FF2B5EF4-FFF2-40B4-BE49-F238E27FC236}">
                <a16:creationId xmlns:a16="http://schemas.microsoft.com/office/drawing/2014/main" id="{290215E4-8180-4D9E-9780-0865B8191A37}"/>
              </a:ext>
            </a:extLst>
          </p:cNvPr>
          <p:cNvSpPr txBox="1">
            <a:spLocks noChangeArrowheads="1"/>
          </p:cNvSpPr>
          <p:nvPr/>
        </p:nvSpPr>
        <p:spPr bwMode="auto">
          <a:xfrm>
            <a:off x="1981200" y="5181600"/>
            <a:ext cx="354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a:latin typeface="Times" panose="02020603050405020304" pitchFamily="18" charset="0"/>
              </a:rPr>
              <a:t>d</a:t>
            </a:r>
            <a:endParaRPr lang="en-US" altLang="en-US">
              <a:latin typeface="Times" panose="02020603050405020304" pitchFamily="18" charset="0"/>
            </a:endParaRPr>
          </a:p>
        </p:txBody>
      </p:sp>
      <p:sp>
        <p:nvSpPr>
          <p:cNvPr id="16395" name="Line 21">
            <a:extLst>
              <a:ext uri="{FF2B5EF4-FFF2-40B4-BE49-F238E27FC236}">
                <a16:creationId xmlns:a16="http://schemas.microsoft.com/office/drawing/2014/main" id="{465C0600-6950-4A8E-A18F-F55A94ED3627}"/>
              </a:ext>
            </a:extLst>
          </p:cNvPr>
          <p:cNvSpPr>
            <a:spLocks noChangeShapeType="1"/>
          </p:cNvSpPr>
          <p:nvPr/>
        </p:nvSpPr>
        <p:spPr bwMode="auto">
          <a:xfrm>
            <a:off x="2667000" y="5105400"/>
            <a:ext cx="4572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6" name="Text Box 22">
            <a:extLst>
              <a:ext uri="{FF2B5EF4-FFF2-40B4-BE49-F238E27FC236}">
                <a16:creationId xmlns:a16="http://schemas.microsoft.com/office/drawing/2014/main" id="{F7094603-2EFE-4985-A4A8-E37720DB6685}"/>
              </a:ext>
            </a:extLst>
          </p:cNvPr>
          <p:cNvSpPr txBox="1">
            <a:spLocks noChangeArrowheads="1"/>
          </p:cNvSpPr>
          <p:nvPr/>
        </p:nvSpPr>
        <p:spPr bwMode="auto">
          <a:xfrm>
            <a:off x="3336925" y="5165725"/>
            <a:ext cx="354013"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r>
              <a:rPr lang="en-US" altLang="en-US" b="1">
                <a:latin typeface="Times" panose="02020603050405020304" pitchFamily="18" charset="0"/>
              </a:rPr>
              <a:t>u</a:t>
            </a:r>
            <a:endParaRPr lang="en-US" altLang="en-US">
              <a:latin typeface="Times" panose="02020603050405020304" pitchFamily="18" charset="0"/>
            </a:endParaRPr>
          </a:p>
        </p:txBody>
      </p:sp>
      <p:graphicFrame>
        <p:nvGraphicFramePr>
          <p:cNvPr id="16397" name="Object 23">
            <a:extLst>
              <a:ext uri="{FF2B5EF4-FFF2-40B4-BE49-F238E27FC236}">
                <a16:creationId xmlns:a16="http://schemas.microsoft.com/office/drawing/2014/main" id="{312E6D56-DADB-490A-BECA-5602CD7A2E47}"/>
              </a:ext>
            </a:extLst>
          </p:cNvPr>
          <p:cNvGraphicFramePr>
            <a:graphicFrameLocks noChangeAspect="1"/>
          </p:cNvGraphicFramePr>
          <p:nvPr/>
        </p:nvGraphicFramePr>
        <p:xfrm>
          <a:off x="2057400" y="990600"/>
          <a:ext cx="4419600" cy="771525"/>
        </p:xfrm>
        <a:graphic>
          <a:graphicData uri="http://schemas.openxmlformats.org/presentationml/2006/ole">
            <mc:AlternateContent xmlns:mc="http://schemas.openxmlformats.org/markup-compatibility/2006">
              <mc:Choice xmlns:v="urn:schemas-microsoft-com:vml" Requires="v">
                <p:oleObj spid="_x0000_s5123" name="Equation" r:id="rId6" imgW="2184400" imgH="381000" progId="Equation.DSMT36">
                  <p:embed/>
                </p:oleObj>
              </mc:Choice>
              <mc:Fallback>
                <p:oleObj name="Equation" r:id="rId6" imgW="2184400" imgH="381000" progId="Equation.DSMT36">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990600"/>
                        <a:ext cx="4419600" cy="771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8" name="Text Box 24">
            <a:extLst>
              <a:ext uri="{FF2B5EF4-FFF2-40B4-BE49-F238E27FC236}">
                <a16:creationId xmlns:a16="http://schemas.microsoft.com/office/drawing/2014/main" id="{F7AECA1C-DE0B-4CC8-B4A3-A9C49926B967}"/>
              </a:ext>
            </a:extLst>
          </p:cNvPr>
          <p:cNvSpPr txBox="1">
            <a:spLocks noChangeArrowheads="1"/>
          </p:cNvSpPr>
          <p:nvPr/>
        </p:nvSpPr>
        <p:spPr bwMode="auto">
          <a:xfrm>
            <a:off x="838200" y="1828800"/>
            <a:ext cx="75882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Navier's equations also have plane wave solutions. There are</a:t>
            </a:r>
          </a:p>
          <a:p>
            <a:pPr eaLnBrk="1" hangingPunct="1"/>
            <a:r>
              <a:rPr lang="en-US" altLang="en-US"/>
              <a:t>two types – P-waves and S-waves. These are "bulk" waves.</a:t>
            </a:r>
          </a:p>
        </p:txBody>
      </p:sp>
      <p:graphicFrame>
        <p:nvGraphicFramePr>
          <p:cNvPr id="16399" name="Object 25">
            <a:extLst>
              <a:ext uri="{FF2B5EF4-FFF2-40B4-BE49-F238E27FC236}">
                <a16:creationId xmlns:a16="http://schemas.microsoft.com/office/drawing/2014/main" id="{CD215213-5E6D-43DF-BCA5-E6E09B68C51F}"/>
              </a:ext>
            </a:extLst>
          </p:cNvPr>
          <p:cNvGraphicFramePr>
            <a:graphicFrameLocks noChangeAspect="1"/>
          </p:cNvGraphicFramePr>
          <p:nvPr/>
        </p:nvGraphicFramePr>
        <p:xfrm>
          <a:off x="5029200" y="4724400"/>
          <a:ext cx="2895600" cy="503238"/>
        </p:xfrm>
        <a:graphic>
          <a:graphicData uri="http://schemas.openxmlformats.org/presentationml/2006/ole">
            <mc:AlternateContent xmlns:mc="http://schemas.openxmlformats.org/markup-compatibility/2006">
              <mc:Choice xmlns:v="urn:schemas-microsoft-com:vml" Requires="v">
                <p:oleObj spid="_x0000_s5124" name="Equation" r:id="rId8" imgW="1459866" imgH="253890" progId="Equation.DSMT4">
                  <p:embed/>
                </p:oleObj>
              </mc:Choice>
              <mc:Fallback>
                <p:oleObj name="Equation" r:id="rId8" imgW="1459866" imgH="253890" progId="Equation.DSMT4">
                  <p:embed/>
                  <p:pic>
                    <p:nvPicPr>
                      <p:cNvPr id="0" name="Object 2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9200" y="4724400"/>
                        <a:ext cx="2895600" cy="503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0" name="Text Box 26">
            <a:extLst>
              <a:ext uri="{FF2B5EF4-FFF2-40B4-BE49-F238E27FC236}">
                <a16:creationId xmlns:a16="http://schemas.microsoft.com/office/drawing/2014/main" id="{F62CDE1C-A07C-4D13-8DB2-24C7A63FA24B}"/>
              </a:ext>
            </a:extLst>
          </p:cNvPr>
          <p:cNvSpPr txBox="1">
            <a:spLocks noChangeArrowheads="1"/>
          </p:cNvSpPr>
          <p:nvPr/>
        </p:nvSpPr>
        <p:spPr bwMode="auto">
          <a:xfrm>
            <a:off x="304800" y="2819400"/>
            <a:ext cx="19431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compressional</a:t>
            </a:r>
          </a:p>
          <a:p>
            <a:pPr eaLnBrk="1" hangingPunct="1"/>
            <a:r>
              <a:rPr lang="en-US" altLang="en-US"/>
              <a:t>(P) waves</a:t>
            </a:r>
          </a:p>
        </p:txBody>
      </p:sp>
      <p:sp>
        <p:nvSpPr>
          <p:cNvPr id="16401" name="Text Box 27">
            <a:extLst>
              <a:ext uri="{FF2B5EF4-FFF2-40B4-BE49-F238E27FC236}">
                <a16:creationId xmlns:a16="http://schemas.microsoft.com/office/drawing/2014/main" id="{FE1EA42F-C9C7-41F5-AE87-2F4191DD0E24}"/>
              </a:ext>
            </a:extLst>
          </p:cNvPr>
          <p:cNvSpPr txBox="1">
            <a:spLocks noChangeArrowheads="1"/>
          </p:cNvSpPr>
          <p:nvPr/>
        </p:nvSpPr>
        <p:spPr bwMode="auto">
          <a:xfrm>
            <a:off x="381000" y="4800600"/>
            <a:ext cx="13954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shear </a:t>
            </a:r>
          </a:p>
          <a:p>
            <a:pPr eaLnBrk="1" hangingPunct="1"/>
            <a:r>
              <a:rPr lang="en-US" altLang="en-US"/>
              <a:t>(S) waves</a:t>
            </a:r>
          </a:p>
        </p:txBody>
      </p:sp>
      <p:sp>
        <p:nvSpPr>
          <p:cNvPr id="16402" name="Text Box 28">
            <a:extLst>
              <a:ext uri="{FF2B5EF4-FFF2-40B4-BE49-F238E27FC236}">
                <a16:creationId xmlns:a16="http://schemas.microsoft.com/office/drawing/2014/main" id="{11CA10C2-5A2C-4087-BADB-4E9F3F5E57D9}"/>
              </a:ext>
            </a:extLst>
          </p:cNvPr>
          <p:cNvSpPr txBox="1">
            <a:spLocks noChangeArrowheads="1"/>
          </p:cNvSpPr>
          <p:nvPr/>
        </p:nvSpPr>
        <p:spPr bwMode="auto">
          <a:xfrm>
            <a:off x="5318125" y="3927475"/>
            <a:ext cx="1636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polarization</a:t>
            </a:r>
          </a:p>
        </p:txBody>
      </p:sp>
      <p:sp>
        <p:nvSpPr>
          <p:cNvPr id="16403" name="Line 29">
            <a:extLst>
              <a:ext uri="{FF2B5EF4-FFF2-40B4-BE49-F238E27FC236}">
                <a16:creationId xmlns:a16="http://schemas.microsoft.com/office/drawing/2014/main" id="{A8BA4555-957E-4B1D-ABF0-189B72A2400F}"/>
              </a:ext>
            </a:extLst>
          </p:cNvPr>
          <p:cNvSpPr>
            <a:spLocks noChangeShapeType="1"/>
          </p:cNvSpPr>
          <p:nvPr/>
        </p:nvSpPr>
        <p:spPr bwMode="auto">
          <a:xfrm flipV="1">
            <a:off x="5867400" y="3429000"/>
            <a:ext cx="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4" name="Line 31">
            <a:extLst>
              <a:ext uri="{FF2B5EF4-FFF2-40B4-BE49-F238E27FC236}">
                <a16:creationId xmlns:a16="http://schemas.microsoft.com/office/drawing/2014/main" id="{8F73D0C7-5C45-4D85-BB73-E34F48E25EC6}"/>
              </a:ext>
            </a:extLst>
          </p:cNvPr>
          <p:cNvSpPr>
            <a:spLocks noChangeShapeType="1"/>
          </p:cNvSpPr>
          <p:nvPr/>
        </p:nvSpPr>
        <p:spPr bwMode="auto">
          <a:xfrm>
            <a:off x="5867400" y="44196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405" name="Text Box 32">
            <a:extLst>
              <a:ext uri="{FF2B5EF4-FFF2-40B4-BE49-F238E27FC236}">
                <a16:creationId xmlns:a16="http://schemas.microsoft.com/office/drawing/2014/main" id="{1F38EC6A-2270-44BD-8E5B-29A12C522FA0}"/>
              </a:ext>
            </a:extLst>
          </p:cNvPr>
          <p:cNvSpPr txBox="1">
            <a:spLocks noChangeArrowheads="1"/>
          </p:cNvSpPr>
          <p:nvPr/>
        </p:nvSpPr>
        <p:spPr bwMode="auto">
          <a:xfrm>
            <a:off x="3260725" y="117475"/>
            <a:ext cx="2509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Waves-Solid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1">
            <a:extLst>
              <a:ext uri="{FF2B5EF4-FFF2-40B4-BE49-F238E27FC236}">
                <a16:creationId xmlns:a16="http://schemas.microsoft.com/office/drawing/2014/main" id="{766BBF2F-68E8-4438-937A-0846C5135D90}"/>
              </a:ext>
            </a:extLst>
          </p:cNvPr>
          <p:cNvSpPr>
            <a:spLocks noChangeArrowheads="1"/>
          </p:cNvSpPr>
          <p:nvPr/>
        </p:nvSpPr>
        <p:spPr bwMode="auto">
          <a:xfrm rot="16200000" flipH="1">
            <a:off x="762000" y="4343400"/>
            <a:ext cx="2133600" cy="457200"/>
          </a:xfrm>
          <a:prstGeom prst="parallelogram">
            <a:avLst>
              <a:gd name="adj" fmla="val 11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435" name="AutoShape 19">
            <a:extLst>
              <a:ext uri="{FF2B5EF4-FFF2-40B4-BE49-F238E27FC236}">
                <a16:creationId xmlns:a16="http://schemas.microsoft.com/office/drawing/2014/main" id="{0BC7038F-DDFB-4B53-96F0-271E04A75E12}"/>
              </a:ext>
            </a:extLst>
          </p:cNvPr>
          <p:cNvSpPr>
            <a:spLocks noChangeArrowheads="1"/>
          </p:cNvSpPr>
          <p:nvPr/>
        </p:nvSpPr>
        <p:spPr bwMode="auto">
          <a:xfrm rot="16200000" flipH="1">
            <a:off x="-381000" y="1905000"/>
            <a:ext cx="2133600" cy="457200"/>
          </a:xfrm>
          <a:prstGeom prst="parallelogram">
            <a:avLst>
              <a:gd name="adj" fmla="val 116667"/>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436" name="AutoShape 18">
            <a:extLst>
              <a:ext uri="{FF2B5EF4-FFF2-40B4-BE49-F238E27FC236}">
                <a16:creationId xmlns:a16="http://schemas.microsoft.com/office/drawing/2014/main" id="{7A5ABD8F-CD27-4375-9050-E350610F8F9E}"/>
              </a:ext>
            </a:extLst>
          </p:cNvPr>
          <p:cNvSpPr>
            <a:spLocks noChangeArrowheads="1"/>
          </p:cNvSpPr>
          <p:nvPr/>
        </p:nvSpPr>
        <p:spPr bwMode="auto">
          <a:xfrm rot="16200000" flipH="1">
            <a:off x="685800" y="1828800"/>
            <a:ext cx="2133600" cy="457200"/>
          </a:xfrm>
          <a:prstGeom prst="parallelogram">
            <a:avLst>
              <a:gd name="adj" fmla="val 116667"/>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437" name="Text Box 2">
            <a:extLst>
              <a:ext uri="{FF2B5EF4-FFF2-40B4-BE49-F238E27FC236}">
                <a16:creationId xmlns:a16="http://schemas.microsoft.com/office/drawing/2014/main" id="{5BAF1FB3-2F07-4E87-8B26-E75C5DDDA40D}"/>
              </a:ext>
            </a:extLst>
          </p:cNvPr>
          <p:cNvSpPr txBox="1">
            <a:spLocks noChangeArrowheads="1"/>
          </p:cNvSpPr>
          <p:nvPr/>
        </p:nvSpPr>
        <p:spPr bwMode="auto">
          <a:xfrm>
            <a:off x="3260725" y="117475"/>
            <a:ext cx="2509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Waves-Solid</a:t>
            </a:r>
          </a:p>
        </p:txBody>
      </p:sp>
      <p:sp>
        <p:nvSpPr>
          <p:cNvPr id="18438" name="Line 6">
            <a:extLst>
              <a:ext uri="{FF2B5EF4-FFF2-40B4-BE49-F238E27FC236}">
                <a16:creationId xmlns:a16="http://schemas.microsoft.com/office/drawing/2014/main" id="{0EE14DC9-C6AD-48D5-A7F7-013E7AA19072}"/>
              </a:ext>
            </a:extLst>
          </p:cNvPr>
          <p:cNvSpPr>
            <a:spLocks noChangeShapeType="1"/>
          </p:cNvSpPr>
          <p:nvPr/>
        </p:nvSpPr>
        <p:spPr bwMode="auto">
          <a:xfrm>
            <a:off x="1981200" y="19812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39" name="Text Box 7">
            <a:extLst>
              <a:ext uri="{FF2B5EF4-FFF2-40B4-BE49-F238E27FC236}">
                <a16:creationId xmlns:a16="http://schemas.microsoft.com/office/drawing/2014/main" id="{AEDF9928-B8E9-4383-9691-F45D52531157}"/>
              </a:ext>
            </a:extLst>
          </p:cNvPr>
          <p:cNvSpPr txBox="1">
            <a:spLocks noChangeArrowheads="1"/>
          </p:cNvSpPr>
          <p:nvPr/>
        </p:nvSpPr>
        <p:spPr bwMode="auto">
          <a:xfrm>
            <a:off x="3108325" y="727075"/>
            <a:ext cx="17732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Polarizations</a:t>
            </a:r>
          </a:p>
        </p:txBody>
      </p:sp>
      <p:sp>
        <p:nvSpPr>
          <p:cNvPr id="18440" name="Line 9">
            <a:extLst>
              <a:ext uri="{FF2B5EF4-FFF2-40B4-BE49-F238E27FC236}">
                <a16:creationId xmlns:a16="http://schemas.microsoft.com/office/drawing/2014/main" id="{2887C8A0-4BCD-4C4C-BB9D-C7C1B0778B5C}"/>
              </a:ext>
            </a:extLst>
          </p:cNvPr>
          <p:cNvSpPr>
            <a:spLocks noChangeShapeType="1"/>
          </p:cNvSpPr>
          <p:nvPr/>
        </p:nvSpPr>
        <p:spPr bwMode="auto">
          <a:xfrm>
            <a:off x="685800" y="19812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1" name="Text Box 10">
            <a:extLst>
              <a:ext uri="{FF2B5EF4-FFF2-40B4-BE49-F238E27FC236}">
                <a16:creationId xmlns:a16="http://schemas.microsoft.com/office/drawing/2014/main" id="{A4AFDBF5-237F-4E92-B23A-3B8220CA3A14}"/>
              </a:ext>
            </a:extLst>
          </p:cNvPr>
          <p:cNvSpPr txBox="1">
            <a:spLocks noChangeArrowheads="1"/>
          </p:cNvSpPr>
          <p:nvPr/>
        </p:nvSpPr>
        <p:spPr bwMode="auto">
          <a:xfrm>
            <a:off x="3336925" y="1641475"/>
            <a:ext cx="54086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Plane P-waves are longitudinally polarized</a:t>
            </a:r>
          </a:p>
          <a:p>
            <a:pPr eaLnBrk="1" hangingPunct="1"/>
            <a:r>
              <a:rPr lang="en-US" altLang="en-US"/>
              <a:t>in the direction of propagation</a:t>
            </a:r>
          </a:p>
        </p:txBody>
      </p:sp>
      <p:sp>
        <p:nvSpPr>
          <p:cNvPr id="18442" name="Line 15">
            <a:extLst>
              <a:ext uri="{FF2B5EF4-FFF2-40B4-BE49-F238E27FC236}">
                <a16:creationId xmlns:a16="http://schemas.microsoft.com/office/drawing/2014/main" id="{4EB0EABF-6FCE-4F31-B35B-E6F58B5D6F03}"/>
              </a:ext>
            </a:extLst>
          </p:cNvPr>
          <p:cNvSpPr>
            <a:spLocks noChangeShapeType="1"/>
          </p:cNvSpPr>
          <p:nvPr/>
        </p:nvSpPr>
        <p:spPr bwMode="auto">
          <a:xfrm>
            <a:off x="1828800" y="1981200"/>
            <a:ext cx="4572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3" name="Line 16">
            <a:extLst>
              <a:ext uri="{FF2B5EF4-FFF2-40B4-BE49-F238E27FC236}">
                <a16:creationId xmlns:a16="http://schemas.microsoft.com/office/drawing/2014/main" id="{15B9F155-3908-4F6A-AFE5-AE5CA884D849}"/>
              </a:ext>
            </a:extLst>
          </p:cNvPr>
          <p:cNvSpPr>
            <a:spLocks noChangeShapeType="1"/>
          </p:cNvSpPr>
          <p:nvPr/>
        </p:nvSpPr>
        <p:spPr bwMode="auto">
          <a:xfrm flipH="1">
            <a:off x="1600200" y="4572000"/>
            <a:ext cx="228600" cy="3048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4" name="Line 17">
            <a:extLst>
              <a:ext uri="{FF2B5EF4-FFF2-40B4-BE49-F238E27FC236}">
                <a16:creationId xmlns:a16="http://schemas.microsoft.com/office/drawing/2014/main" id="{1D0EF28C-8FAF-45D7-B941-7DA3C0974FAE}"/>
              </a:ext>
            </a:extLst>
          </p:cNvPr>
          <p:cNvSpPr>
            <a:spLocks noChangeShapeType="1"/>
          </p:cNvSpPr>
          <p:nvPr/>
        </p:nvSpPr>
        <p:spPr bwMode="auto">
          <a:xfrm rot="-5400000">
            <a:off x="1600200" y="4191000"/>
            <a:ext cx="4572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5" name="AutoShape 20">
            <a:extLst>
              <a:ext uri="{FF2B5EF4-FFF2-40B4-BE49-F238E27FC236}">
                <a16:creationId xmlns:a16="http://schemas.microsoft.com/office/drawing/2014/main" id="{788C2D59-FCA1-4859-852B-376D782C0C50}"/>
              </a:ext>
            </a:extLst>
          </p:cNvPr>
          <p:cNvSpPr>
            <a:spLocks noChangeArrowheads="1"/>
          </p:cNvSpPr>
          <p:nvPr/>
        </p:nvSpPr>
        <p:spPr bwMode="auto">
          <a:xfrm rot="16200000" flipH="1">
            <a:off x="-304800" y="4419600"/>
            <a:ext cx="2133600" cy="457200"/>
          </a:xfrm>
          <a:prstGeom prst="parallelogram">
            <a:avLst>
              <a:gd name="adj" fmla="val 116667"/>
            </a:avLst>
          </a:prstGeom>
          <a:solidFill>
            <a:schemeClr val="bg1"/>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8446" name="Line 22">
            <a:extLst>
              <a:ext uri="{FF2B5EF4-FFF2-40B4-BE49-F238E27FC236}">
                <a16:creationId xmlns:a16="http://schemas.microsoft.com/office/drawing/2014/main" id="{533E8CF5-E9B6-4ED1-9FE1-1456EFC59146}"/>
              </a:ext>
            </a:extLst>
          </p:cNvPr>
          <p:cNvSpPr>
            <a:spLocks noChangeShapeType="1"/>
          </p:cNvSpPr>
          <p:nvPr/>
        </p:nvSpPr>
        <p:spPr bwMode="auto">
          <a:xfrm>
            <a:off x="1905000" y="44958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7" name="Line 23">
            <a:extLst>
              <a:ext uri="{FF2B5EF4-FFF2-40B4-BE49-F238E27FC236}">
                <a16:creationId xmlns:a16="http://schemas.microsoft.com/office/drawing/2014/main" id="{0ABFBD82-AE14-4A42-BCC4-CDCADAFFA4A4}"/>
              </a:ext>
            </a:extLst>
          </p:cNvPr>
          <p:cNvSpPr>
            <a:spLocks noChangeShapeType="1"/>
          </p:cNvSpPr>
          <p:nvPr/>
        </p:nvSpPr>
        <p:spPr bwMode="auto">
          <a:xfrm>
            <a:off x="762000" y="4495800"/>
            <a:ext cx="685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48" name="Text Box 25">
            <a:extLst>
              <a:ext uri="{FF2B5EF4-FFF2-40B4-BE49-F238E27FC236}">
                <a16:creationId xmlns:a16="http://schemas.microsoft.com/office/drawing/2014/main" id="{F9AD26B1-D1FD-421E-838B-5A1A17B4ABC2}"/>
              </a:ext>
            </a:extLst>
          </p:cNvPr>
          <p:cNvSpPr txBox="1">
            <a:spLocks noChangeArrowheads="1"/>
          </p:cNvSpPr>
          <p:nvPr/>
        </p:nvSpPr>
        <p:spPr bwMode="auto">
          <a:xfrm>
            <a:off x="3184525" y="3698875"/>
            <a:ext cx="57118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Plane S-waves are polarized in the plane</a:t>
            </a:r>
          </a:p>
          <a:p>
            <a:pPr eaLnBrk="1" hangingPunct="1"/>
            <a:r>
              <a:rPr lang="en-US" altLang="en-US"/>
              <a:t>perpendicular to the direction of propagation.</a:t>
            </a:r>
          </a:p>
          <a:p>
            <a:pPr eaLnBrk="1" hangingPunct="1"/>
            <a:endParaRPr lang="en-US" altLang="en-US"/>
          </a:p>
        </p:txBody>
      </p:sp>
      <p:sp>
        <p:nvSpPr>
          <p:cNvPr id="18449" name="Text Box 26">
            <a:extLst>
              <a:ext uri="{FF2B5EF4-FFF2-40B4-BE49-F238E27FC236}">
                <a16:creationId xmlns:a16="http://schemas.microsoft.com/office/drawing/2014/main" id="{F5E7B2B5-7DBD-4397-AC50-A35BE66A052F}"/>
              </a:ext>
            </a:extLst>
          </p:cNvPr>
          <p:cNvSpPr txBox="1">
            <a:spLocks noChangeArrowheads="1"/>
          </p:cNvSpPr>
          <p:nvPr/>
        </p:nvSpPr>
        <p:spPr bwMode="auto">
          <a:xfrm>
            <a:off x="1981200" y="3902075"/>
            <a:ext cx="476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t>SV</a:t>
            </a:r>
          </a:p>
        </p:txBody>
      </p:sp>
      <p:sp>
        <p:nvSpPr>
          <p:cNvPr id="18450" name="Text Box 27">
            <a:extLst>
              <a:ext uri="{FF2B5EF4-FFF2-40B4-BE49-F238E27FC236}">
                <a16:creationId xmlns:a16="http://schemas.microsoft.com/office/drawing/2014/main" id="{19755E90-6086-40DA-BA44-ADA13B258442}"/>
              </a:ext>
            </a:extLst>
          </p:cNvPr>
          <p:cNvSpPr txBox="1">
            <a:spLocks noChangeArrowheads="1"/>
          </p:cNvSpPr>
          <p:nvPr/>
        </p:nvSpPr>
        <p:spPr bwMode="auto">
          <a:xfrm>
            <a:off x="1606550" y="4800600"/>
            <a:ext cx="476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1800"/>
              <a:t>SH</a:t>
            </a:r>
          </a:p>
        </p:txBody>
      </p:sp>
      <p:sp>
        <p:nvSpPr>
          <p:cNvPr id="18451" name="Text Box 28">
            <a:extLst>
              <a:ext uri="{FF2B5EF4-FFF2-40B4-BE49-F238E27FC236}">
                <a16:creationId xmlns:a16="http://schemas.microsoft.com/office/drawing/2014/main" id="{65906B34-D29F-41D9-B22C-416070BA8AC5}"/>
              </a:ext>
            </a:extLst>
          </p:cNvPr>
          <p:cNvSpPr txBox="1">
            <a:spLocks noChangeArrowheads="1"/>
          </p:cNvSpPr>
          <p:nvPr/>
        </p:nvSpPr>
        <p:spPr bwMode="auto">
          <a:xfrm>
            <a:off x="3200400" y="4724400"/>
            <a:ext cx="50212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Vertically polarized S-waves are called</a:t>
            </a:r>
          </a:p>
          <a:p>
            <a:pPr eaLnBrk="1" hangingPunct="1"/>
            <a:r>
              <a:rPr lang="en-US" altLang="en-US"/>
              <a:t>SV-waves while horizontally polarized </a:t>
            </a:r>
          </a:p>
          <a:p>
            <a:pPr eaLnBrk="1" hangingPunct="1"/>
            <a:r>
              <a:rPr lang="en-US" altLang="en-US"/>
              <a:t>S-waves are called SH waves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2">
            <a:extLst>
              <a:ext uri="{FF2B5EF4-FFF2-40B4-BE49-F238E27FC236}">
                <a16:creationId xmlns:a16="http://schemas.microsoft.com/office/drawing/2014/main" id="{A714FAF1-5572-4662-A157-42C92C49D94F}"/>
              </a:ext>
            </a:extLst>
          </p:cNvPr>
          <p:cNvGraphicFramePr>
            <a:graphicFrameLocks noChangeAspect="1"/>
          </p:cNvGraphicFramePr>
          <p:nvPr/>
        </p:nvGraphicFramePr>
        <p:xfrm>
          <a:off x="990600" y="1600200"/>
          <a:ext cx="4724400" cy="1139825"/>
        </p:xfrm>
        <a:graphic>
          <a:graphicData uri="http://schemas.openxmlformats.org/presentationml/2006/ole">
            <mc:AlternateContent xmlns:mc="http://schemas.openxmlformats.org/markup-compatibility/2006">
              <mc:Choice xmlns:v="urn:schemas-microsoft-com:vml" Requires="v">
                <p:oleObj spid="_x0000_s6146" name="Equation" r:id="rId4" imgW="2159000" imgH="520700" progId="Equation.DSMT4">
                  <p:embed/>
                </p:oleObj>
              </mc:Choice>
              <mc:Fallback>
                <p:oleObj name="Equation" r:id="rId4" imgW="2159000" imgH="5207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1600200"/>
                        <a:ext cx="4724400" cy="1139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3" name="Object 3">
            <a:extLst>
              <a:ext uri="{FF2B5EF4-FFF2-40B4-BE49-F238E27FC236}">
                <a16:creationId xmlns:a16="http://schemas.microsoft.com/office/drawing/2014/main" id="{63280C32-5873-4BED-9285-FE354196FFB0}"/>
              </a:ext>
            </a:extLst>
          </p:cNvPr>
          <p:cNvGraphicFramePr>
            <a:graphicFrameLocks noChangeAspect="1"/>
          </p:cNvGraphicFramePr>
          <p:nvPr/>
        </p:nvGraphicFramePr>
        <p:xfrm>
          <a:off x="1098550" y="3168650"/>
          <a:ext cx="4114800" cy="1100138"/>
        </p:xfrm>
        <a:graphic>
          <a:graphicData uri="http://schemas.openxmlformats.org/presentationml/2006/ole">
            <mc:AlternateContent xmlns:mc="http://schemas.openxmlformats.org/markup-compatibility/2006">
              <mc:Choice xmlns:v="urn:schemas-microsoft-com:vml" Requires="v">
                <p:oleObj spid="_x0000_s6147" name="Equation" r:id="rId6" imgW="1854200" imgH="495300" progId="Equation.DSMT4">
                  <p:embed/>
                </p:oleObj>
              </mc:Choice>
              <mc:Fallback>
                <p:oleObj name="Equation" r:id="rId6" imgW="1854200" imgH="4953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98550" y="3168650"/>
                        <a:ext cx="4114800" cy="1100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484" name="Text Box 4">
            <a:extLst>
              <a:ext uri="{FF2B5EF4-FFF2-40B4-BE49-F238E27FC236}">
                <a16:creationId xmlns:a16="http://schemas.microsoft.com/office/drawing/2014/main" id="{DB5FDB3D-D858-42C3-B8B0-D6361B8D6890}"/>
              </a:ext>
            </a:extLst>
          </p:cNvPr>
          <p:cNvSpPr txBox="1">
            <a:spLocks noChangeArrowheads="1"/>
          </p:cNvSpPr>
          <p:nvPr/>
        </p:nvSpPr>
        <p:spPr bwMode="auto">
          <a:xfrm>
            <a:off x="3260725" y="117475"/>
            <a:ext cx="2509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accent2"/>
                </a:solidFill>
              </a:rPr>
              <a:t>Plane Waves-Solid</a:t>
            </a:r>
          </a:p>
        </p:txBody>
      </p:sp>
      <p:sp>
        <p:nvSpPr>
          <p:cNvPr id="20485" name="Text Box 5">
            <a:extLst>
              <a:ext uri="{FF2B5EF4-FFF2-40B4-BE49-F238E27FC236}">
                <a16:creationId xmlns:a16="http://schemas.microsoft.com/office/drawing/2014/main" id="{F0C2A9F0-446E-4B47-99F2-0465FFC8AFAC}"/>
              </a:ext>
            </a:extLst>
          </p:cNvPr>
          <p:cNvSpPr txBox="1">
            <a:spLocks noChangeArrowheads="1"/>
          </p:cNvSpPr>
          <p:nvPr/>
        </p:nvSpPr>
        <p:spPr bwMode="auto">
          <a:xfrm>
            <a:off x="1127125" y="650875"/>
            <a:ext cx="2384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Bulk wave speeds</a:t>
            </a:r>
          </a:p>
        </p:txBody>
      </p:sp>
      <p:sp>
        <p:nvSpPr>
          <p:cNvPr id="20486" name="Text Box 6">
            <a:extLst>
              <a:ext uri="{FF2B5EF4-FFF2-40B4-BE49-F238E27FC236}">
                <a16:creationId xmlns:a16="http://schemas.microsoft.com/office/drawing/2014/main" id="{EDC7D2C5-BBF0-4196-B02F-ECFBB067A764}"/>
              </a:ext>
            </a:extLst>
          </p:cNvPr>
          <p:cNvSpPr txBox="1">
            <a:spLocks noChangeArrowheads="1"/>
          </p:cNvSpPr>
          <p:nvPr/>
        </p:nvSpPr>
        <p:spPr bwMode="auto">
          <a:xfrm>
            <a:off x="5791200" y="1828800"/>
            <a:ext cx="314007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E … Young's modulus</a:t>
            </a:r>
          </a:p>
          <a:p>
            <a:pPr eaLnBrk="1" hangingPunct="1"/>
            <a:r>
              <a:rPr lang="en-US" altLang="en-US">
                <a:latin typeface="Symbol" panose="05050102010706020507" pitchFamily="18" charset="2"/>
              </a:rPr>
              <a:t>n</a:t>
            </a:r>
            <a:r>
              <a:rPr lang="en-US" altLang="en-US"/>
              <a:t> … Poisson's ratio</a:t>
            </a:r>
          </a:p>
          <a:p>
            <a:pPr eaLnBrk="1" hangingPunct="1"/>
            <a:r>
              <a:rPr lang="en-US" altLang="en-US"/>
              <a:t>G = </a:t>
            </a:r>
            <a:r>
              <a:rPr lang="en-US" altLang="en-US">
                <a:latin typeface="Symbol" panose="05050102010706020507" pitchFamily="18" charset="2"/>
              </a:rPr>
              <a:t>m</a:t>
            </a:r>
            <a:r>
              <a:rPr lang="en-US" altLang="en-US"/>
              <a:t>  .. Shear Modulus</a:t>
            </a:r>
          </a:p>
        </p:txBody>
      </p:sp>
      <p:sp>
        <p:nvSpPr>
          <p:cNvPr id="20487" name="Text Box 7">
            <a:extLst>
              <a:ext uri="{FF2B5EF4-FFF2-40B4-BE49-F238E27FC236}">
                <a16:creationId xmlns:a16="http://schemas.microsoft.com/office/drawing/2014/main" id="{D2EDEB15-DEED-4AAC-B418-0A0F6406C71C}"/>
              </a:ext>
            </a:extLst>
          </p:cNvPr>
          <p:cNvSpPr txBox="1">
            <a:spLocks noChangeArrowheads="1"/>
          </p:cNvSpPr>
          <p:nvPr/>
        </p:nvSpPr>
        <p:spPr bwMode="auto">
          <a:xfrm>
            <a:off x="1225550" y="4800600"/>
            <a:ext cx="4489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Compressional wave speed in a bar</a:t>
            </a:r>
          </a:p>
        </p:txBody>
      </p:sp>
      <p:sp>
        <p:nvSpPr>
          <p:cNvPr id="20488" name="Text Box 8">
            <a:extLst>
              <a:ext uri="{FF2B5EF4-FFF2-40B4-BE49-F238E27FC236}">
                <a16:creationId xmlns:a16="http://schemas.microsoft.com/office/drawing/2014/main" id="{7B45BF6C-EEAB-47C3-AFB8-D5B1C483CF31}"/>
              </a:ext>
            </a:extLst>
          </p:cNvPr>
          <p:cNvSpPr txBox="1">
            <a:spLocks noChangeArrowheads="1"/>
          </p:cNvSpPr>
          <p:nvPr/>
        </p:nvSpPr>
        <p:spPr bwMode="auto">
          <a:xfrm>
            <a:off x="1225550" y="5715000"/>
            <a:ext cx="46910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t>Compressional wave speed in a plate</a:t>
            </a:r>
          </a:p>
        </p:txBody>
      </p:sp>
      <p:graphicFrame>
        <p:nvGraphicFramePr>
          <p:cNvPr id="20489" name="Object 9">
            <a:extLst>
              <a:ext uri="{FF2B5EF4-FFF2-40B4-BE49-F238E27FC236}">
                <a16:creationId xmlns:a16="http://schemas.microsoft.com/office/drawing/2014/main" id="{D893F052-DDAA-4606-BDDC-1CD481D23953}"/>
              </a:ext>
            </a:extLst>
          </p:cNvPr>
          <p:cNvGraphicFramePr>
            <a:graphicFrameLocks noChangeAspect="1"/>
          </p:cNvGraphicFramePr>
          <p:nvPr/>
        </p:nvGraphicFramePr>
        <p:xfrm>
          <a:off x="6122988" y="4454525"/>
          <a:ext cx="1209675" cy="877888"/>
        </p:xfrm>
        <a:graphic>
          <a:graphicData uri="http://schemas.openxmlformats.org/presentationml/2006/ole">
            <mc:AlternateContent xmlns:mc="http://schemas.openxmlformats.org/markup-compatibility/2006">
              <mc:Choice xmlns:v="urn:schemas-microsoft-com:vml" Requires="v">
                <p:oleObj spid="_x0000_s6148" name="Equation" r:id="rId8" imgW="647700" imgH="469900" progId="Equation.DSMT4">
                  <p:embed/>
                </p:oleObj>
              </mc:Choice>
              <mc:Fallback>
                <p:oleObj name="Equation" r:id="rId8" imgW="647700" imgH="469900" progId="Equation.DSMT4">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22988" y="4454525"/>
                        <a:ext cx="1209675" cy="877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90" name="Object 10">
            <a:extLst>
              <a:ext uri="{FF2B5EF4-FFF2-40B4-BE49-F238E27FC236}">
                <a16:creationId xmlns:a16="http://schemas.microsoft.com/office/drawing/2014/main" id="{62F8D8D7-43E7-4551-85C5-9AE4BA42B0CA}"/>
              </a:ext>
            </a:extLst>
          </p:cNvPr>
          <p:cNvGraphicFramePr>
            <a:graphicFrameLocks noChangeAspect="1"/>
          </p:cNvGraphicFramePr>
          <p:nvPr/>
        </p:nvGraphicFramePr>
        <p:xfrm>
          <a:off x="6042025" y="5445125"/>
          <a:ext cx="2286000" cy="1019175"/>
        </p:xfrm>
        <a:graphic>
          <a:graphicData uri="http://schemas.openxmlformats.org/presentationml/2006/ole">
            <mc:AlternateContent xmlns:mc="http://schemas.openxmlformats.org/markup-compatibility/2006">
              <mc:Choice xmlns:v="urn:schemas-microsoft-com:vml" Requires="v">
                <p:oleObj spid="_x0000_s6149" name="Equation" r:id="rId10" imgW="1168400" imgH="520700" progId="Equation.DSMT4">
                  <p:embed/>
                </p:oleObj>
              </mc:Choice>
              <mc:Fallback>
                <p:oleObj name="Equation" r:id="rId10" imgW="1168400" imgH="520700" progId="Equation.DSMT4">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42025" y="5445125"/>
                        <a:ext cx="2286000" cy="101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91" name="Object 1">
            <a:extLst>
              <a:ext uri="{FF2B5EF4-FFF2-40B4-BE49-F238E27FC236}">
                <a16:creationId xmlns:a16="http://schemas.microsoft.com/office/drawing/2014/main" id="{1CFCF8C4-8191-4559-9309-283B009421F3}"/>
              </a:ext>
            </a:extLst>
          </p:cNvPr>
          <p:cNvGraphicFramePr>
            <a:graphicFrameLocks noChangeAspect="1"/>
          </p:cNvGraphicFramePr>
          <p:nvPr/>
        </p:nvGraphicFramePr>
        <p:xfrm>
          <a:off x="6172200" y="3429000"/>
          <a:ext cx="1558925" cy="852488"/>
        </p:xfrm>
        <a:graphic>
          <a:graphicData uri="http://schemas.openxmlformats.org/presentationml/2006/ole">
            <mc:AlternateContent xmlns:mc="http://schemas.openxmlformats.org/markup-compatibility/2006">
              <mc:Choice xmlns:v="urn:schemas-microsoft-com:vml" Requires="v">
                <p:oleObj spid="_x0000_s6150" name="Equation" r:id="rId12" imgW="812520" imgH="444240" progId="Equation.DSMT4">
                  <p:embed/>
                </p:oleObj>
              </mc:Choice>
              <mc:Fallback>
                <p:oleObj name="Equation" r:id="rId12" imgW="812520" imgH="444240" progId="Equation.DSMT4">
                  <p:embed/>
                  <p:pic>
                    <p:nvPicPr>
                      <p:cNvPr id="0" name="Object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172200" y="3429000"/>
                        <a:ext cx="1558925"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2169</TotalTime>
  <Words>2139</Words>
  <Application>Microsoft Office PowerPoint</Application>
  <PresentationFormat>On-screen Show (4:3)</PresentationFormat>
  <Paragraphs>256</Paragraphs>
  <Slides>19</Slides>
  <Notes>19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vt:lpstr>
      <vt:lpstr>Calibri</vt:lpstr>
      <vt:lpstr>Symbol</vt:lpstr>
      <vt:lpstr>Times</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lschmerr</dc:creator>
  <cp:lastModifiedBy>Lester Schmerr</cp:lastModifiedBy>
  <cp:revision>34</cp:revision>
  <dcterms:created xsi:type="dcterms:W3CDTF">2002-02-23T20:51:06Z</dcterms:created>
  <dcterms:modified xsi:type="dcterms:W3CDTF">2021-10-17T01:21:16Z</dcterms:modified>
</cp:coreProperties>
</file>