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09" r:id="rId2"/>
    <p:sldId id="308" r:id="rId3"/>
    <p:sldId id="256" r:id="rId4"/>
    <p:sldId id="259" r:id="rId5"/>
    <p:sldId id="261" r:id="rId6"/>
    <p:sldId id="260" r:id="rId7"/>
    <p:sldId id="27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307"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CCCCFF"/>
    <a:srgbClr val="CCFFCC"/>
    <a:srgbClr val="FFFF99"/>
    <a:srgbClr val="33CC33"/>
    <a:srgbClr val="CC9900"/>
    <a:srgbClr val="FFCC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78" autoAdjust="0"/>
  </p:normalViewPr>
  <p:slideViewPr>
    <p:cSldViewPr>
      <p:cViewPr varScale="1">
        <p:scale>
          <a:sx n="108" d="100"/>
          <a:sy n="108" d="100"/>
        </p:scale>
        <p:origin x="126" y="3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3.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5" Type="http://schemas.openxmlformats.org/officeDocument/2006/relationships/image" Target="../media/image59.wmf"/><Relationship Id="rId4" Type="http://schemas.openxmlformats.org/officeDocument/2006/relationships/image" Target="../media/image5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6" Type="http://schemas.openxmlformats.org/officeDocument/2006/relationships/image" Target="../media/image66.wmf"/><Relationship Id="rId5" Type="http://schemas.openxmlformats.org/officeDocument/2006/relationships/image" Target="../media/image65.wmf"/><Relationship Id="rId4" Type="http://schemas.openxmlformats.org/officeDocument/2006/relationships/image" Target="../media/image6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 Id="rId5" Type="http://schemas.openxmlformats.org/officeDocument/2006/relationships/image" Target="../media/image71.wmf"/><Relationship Id="rId4" Type="http://schemas.openxmlformats.org/officeDocument/2006/relationships/image" Target="../media/image70.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image" Target="../media/image77.wmf"/><Relationship Id="rId7" Type="http://schemas.openxmlformats.org/officeDocument/2006/relationships/image" Target="../media/image81.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76.wmf"/><Relationship Id="rId1" Type="http://schemas.openxmlformats.org/officeDocument/2006/relationships/image" Target="../media/image83.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image" Target="../media/image84.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wmf"/><Relationship Id="rId1" Type="http://schemas.openxmlformats.org/officeDocument/2006/relationships/image" Target="../media/image86.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image" Target="../media/image87.wmf"/><Relationship Id="rId4" Type="http://schemas.openxmlformats.org/officeDocument/2006/relationships/image" Target="../media/image90.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 Id="rId4" Type="http://schemas.openxmlformats.org/officeDocument/2006/relationships/image" Target="../media/image94.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3.wmf"/><Relationship Id="rId6" Type="http://schemas.openxmlformats.org/officeDocument/2006/relationships/image" Target="../media/image99.wmf"/><Relationship Id="rId5" Type="http://schemas.openxmlformats.org/officeDocument/2006/relationships/image" Target="../media/image98.wmf"/><Relationship Id="rId4" Type="http://schemas.openxmlformats.org/officeDocument/2006/relationships/image" Target="../media/image9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image" Target="../media/image101.wmf"/><Relationship Id="rId1" Type="http://schemas.openxmlformats.org/officeDocument/2006/relationships/image" Target="../media/image100.wmf"/><Relationship Id="rId6" Type="http://schemas.openxmlformats.org/officeDocument/2006/relationships/image" Target="../media/image105.wmf"/><Relationship Id="rId5" Type="http://schemas.openxmlformats.org/officeDocument/2006/relationships/image" Target="../media/image104.wmf"/><Relationship Id="rId4" Type="http://schemas.openxmlformats.org/officeDocument/2006/relationships/image" Target="../media/image103.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5" Type="http://schemas.openxmlformats.org/officeDocument/2006/relationships/image" Target="../media/image110.wmf"/><Relationship Id="rId4" Type="http://schemas.openxmlformats.org/officeDocument/2006/relationships/image" Target="../media/image109.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02.wmf"/><Relationship Id="rId1" Type="http://schemas.openxmlformats.org/officeDocument/2006/relationships/image" Target="../media/image111.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13.wmf"/><Relationship Id="rId1" Type="http://schemas.openxmlformats.org/officeDocument/2006/relationships/image" Target="../media/image112.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5.wmf"/><Relationship Id="rId1" Type="http://schemas.openxmlformats.org/officeDocument/2006/relationships/image" Target="../media/image11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image" Target="../media/image117.wmf"/><Relationship Id="rId5" Type="http://schemas.openxmlformats.org/officeDocument/2006/relationships/image" Target="../media/image121.wmf"/><Relationship Id="rId4" Type="http://schemas.openxmlformats.org/officeDocument/2006/relationships/image" Target="../media/image120.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22.wmf"/></Relationships>
</file>

<file path=ppt/drawings/_rels/vmlDrawing37.vml.rels><?xml version="1.0" encoding="UTF-8" standalone="yes"?>
<Relationships xmlns="http://schemas.openxmlformats.org/package/2006/relationships"><Relationship Id="rId8" Type="http://schemas.openxmlformats.org/officeDocument/2006/relationships/image" Target="../media/image130.wmf"/><Relationship Id="rId3" Type="http://schemas.openxmlformats.org/officeDocument/2006/relationships/image" Target="../media/image125.wmf"/><Relationship Id="rId7" Type="http://schemas.openxmlformats.org/officeDocument/2006/relationships/image" Target="../media/image129.wmf"/><Relationship Id="rId2" Type="http://schemas.openxmlformats.org/officeDocument/2006/relationships/image" Target="../media/image124.wmf"/><Relationship Id="rId1" Type="http://schemas.openxmlformats.org/officeDocument/2006/relationships/image" Target="../media/image123.wmf"/><Relationship Id="rId6" Type="http://schemas.openxmlformats.org/officeDocument/2006/relationships/image" Target="../media/image128.wmf"/><Relationship Id="rId5" Type="http://schemas.openxmlformats.org/officeDocument/2006/relationships/image" Target="../media/image127.wmf"/><Relationship Id="rId4" Type="http://schemas.openxmlformats.org/officeDocument/2006/relationships/image" Target="../media/image126.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 Id="rId4" Type="http://schemas.openxmlformats.org/officeDocument/2006/relationships/image" Target="../media/image134.wmf"/></Relationships>
</file>

<file path=ppt/drawings/_rels/vmlDrawing39.v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image" Target="../media/image144.wmf"/><Relationship Id="rId3" Type="http://schemas.openxmlformats.org/officeDocument/2006/relationships/image" Target="../media/image136.wmf"/><Relationship Id="rId7" Type="http://schemas.openxmlformats.org/officeDocument/2006/relationships/image" Target="../media/image130.wmf"/><Relationship Id="rId12" Type="http://schemas.openxmlformats.org/officeDocument/2006/relationships/image" Target="../media/image143.wmf"/><Relationship Id="rId2" Type="http://schemas.openxmlformats.org/officeDocument/2006/relationships/image" Target="../media/image135.wmf"/><Relationship Id="rId1" Type="http://schemas.openxmlformats.org/officeDocument/2006/relationships/image" Target="../media/image134.wmf"/><Relationship Id="rId6" Type="http://schemas.openxmlformats.org/officeDocument/2006/relationships/image" Target="../media/image139.wmf"/><Relationship Id="rId11" Type="http://schemas.openxmlformats.org/officeDocument/2006/relationships/image" Target="../media/image142.wmf"/><Relationship Id="rId5" Type="http://schemas.openxmlformats.org/officeDocument/2006/relationships/image" Target="../media/image138.wmf"/><Relationship Id="rId10" Type="http://schemas.openxmlformats.org/officeDocument/2006/relationships/image" Target="../media/image141.wmf"/><Relationship Id="rId4" Type="http://schemas.openxmlformats.org/officeDocument/2006/relationships/image" Target="../media/image137.wmf"/><Relationship Id="rId9" Type="http://schemas.openxmlformats.org/officeDocument/2006/relationships/image" Target="../media/image12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33.wmf"/><Relationship Id="rId4" Type="http://schemas.openxmlformats.org/officeDocument/2006/relationships/image" Target="../media/image147.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50.wmf"/><Relationship Id="rId2" Type="http://schemas.openxmlformats.org/officeDocument/2006/relationships/image" Target="../media/image149.wmf"/><Relationship Id="rId1" Type="http://schemas.openxmlformats.org/officeDocument/2006/relationships/image" Target="../media/image148.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151.wmf"/><Relationship Id="rId1" Type="http://schemas.openxmlformats.org/officeDocument/2006/relationships/image" Target="../media/image140.wmf"/></Relationships>
</file>

<file path=ppt/drawings/_rels/vmlDrawing43.vml.rels><?xml version="1.0" encoding="UTF-8" standalone="yes"?>
<Relationships xmlns="http://schemas.openxmlformats.org/package/2006/relationships"><Relationship Id="rId8" Type="http://schemas.openxmlformats.org/officeDocument/2006/relationships/image" Target="../media/image158.wmf"/><Relationship Id="rId3" Type="http://schemas.openxmlformats.org/officeDocument/2006/relationships/image" Target="../media/image153.wmf"/><Relationship Id="rId7" Type="http://schemas.openxmlformats.org/officeDocument/2006/relationships/image" Target="../media/image157.wmf"/><Relationship Id="rId2" Type="http://schemas.openxmlformats.org/officeDocument/2006/relationships/image" Target="../media/image152.wmf"/><Relationship Id="rId1" Type="http://schemas.openxmlformats.org/officeDocument/2006/relationships/image" Target="../media/image140.wmf"/><Relationship Id="rId6" Type="http://schemas.openxmlformats.org/officeDocument/2006/relationships/image" Target="../media/image156.wmf"/><Relationship Id="rId5" Type="http://schemas.openxmlformats.org/officeDocument/2006/relationships/image" Target="../media/image155.wmf"/><Relationship Id="rId4" Type="http://schemas.openxmlformats.org/officeDocument/2006/relationships/image" Target="../media/image154.wmf"/><Relationship Id="rId9" Type="http://schemas.openxmlformats.org/officeDocument/2006/relationships/image" Target="../media/image151.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140.wmf"/><Relationship Id="rId7" Type="http://schemas.openxmlformats.org/officeDocument/2006/relationships/image" Target="../media/image151.wmf"/><Relationship Id="rId2" Type="http://schemas.openxmlformats.org/officeDocument/2006/relationships/image" Target="../media/image160.wmf"/><Relationship Id="rId1" Type="http://schemas.openxmlformats.org/officeDocument/2006/relationships/image" Target="../media/image159.wmf"/><Relationship Id="rId6" Type="http://schemas.openxmlformats.org/officeDocument/2006/relationships/image" Target="../media/image154.wmf"/><Relationship Id="rId5" Type="http://schemas.openxmlformats.org/officeDocument/2006/relationships/image" Target="../media/image153.wmf"/><Relationship Id="rId4" Type="http://schemas.openxmlformats.org/officeDocument/2006/relationships/image" Target="../media/image161.wmf"/></Relationships>
</file>

<file path=ppt/drawings/_rels/vmlDrawing45.vml.rels><?xml version="1.0" encoding="UTF-8" standalone="yes"?>
<Relationships xmlns="http://schemas.openxmlformats.org/package/2006/relationships"><Relationship Id="rId8" Type="http://schemas.openxmlformats.org/officeDocument/2006/relationships/image" Target="../media/image163.wmf"/><Relationship Id="rId3" Type="http://schemas.openxmlformats.org/officeDocument/2006/relationships/image" Target="../media/image140.wmf"/><Relationship Id="rId7" Type="http://schemas.openxmlformats.org/officeDocument/2006/relationships/image" Target="../media/image151.wmf"/><Relationship Id="rId2" Type="http://schemas.openxmlformats.org/officeDocument/2006/relationships/image" Target="../media/image162.wmf"/><Relationship Id="rId1" Type="http://schemas.openxmlformats.org/officeDocument/2006/relationships/image" Target="../media/image159.wmf"/><Relationship Id="rId6" Type="http://schemas.openxmlformats.org/officeDocument/2006/relationships/image" Target="../media/image154.wmf"/><Relationship Id="rId5" Type="http://schemas.openxmlformats.org/officeDocument/2006/relationships/image" Target="../media/image153.wmf"/><Relationship Id="rId4" Type="http://schemas.openxmlformats.org/officeDocument/2006/relationships/image" Target="../media/image161.wmf"/></Relationships>
</file>

<file path=ppt/drawings/_rels/vmlDrawing46.vml.rels><?xml version="1.0" encoding="UTF-8" standalone="yes"?>
<Relationships xmlns="http://schemas.openxmlformats.org/package/2006/relationships"><Relationship Id="rId2" Type="http://schemas.openxmlformats.org/officeDocument/2006/relationships/image" Target="../media/image159.wmf"/><Relationship Id="rId1" Type="http://schemas.openxmlformats.org/officeDocument/2006/relationships/image" Target="../media/image16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3.wmf"/><Relationship Id="rId5" Type="http://schemas.openxmlformats.org/officeDocument/2006/relationships/image" Target="../media/image18.wmf"/><Relationship Id="rId4"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1.wmf"/><Relationship Id="rId4"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4"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EEFE76-51E4-4F95-993A-ACD00E35B9BA}" type="datetimeFigureOut">
              <a:rPr lang="en-US" smtClean="0"/>
              <a:t>10/18/2021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1AEB86-73C3-42EE-B277-9E1AA16132A0}" type="slidenum">
              <a:rPr lang="en-US" smtClean="0"/>
              <a:t>‹#›</a:t>
            </a:fld>
            <a:endParaRPr lang="en-US"/>
          </a:p>
        </p:txBody>
      </p:sp>
    </p:spTree>
    <p:extLst>
      <p:ext uri="{BB962C8B-B14F-4D97-AF65-F5344CB8AC3E}">
        <p14:creationId xmlns:p14="http://schemas.microsoft.com/office/powerpoint/2010/main" val="2355889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give a very brief overview here of how we can use statistical methods to evaluate the meaning of ultrasonic NDE flaw signals.</a:t>
            </a:r>
          </a:p>
        </p:txBody>
      </p:sp>
      <p:sp>
        <p:nvSpPr>
          <p:cNvPr id="4" name="Slide Number Placeholder 3"/>
          <p:cNvSpPr>
            <a:spLocks noGrp="1"/>
          </p:cNvSpPr>
          <p:nvPr>
            <p:ph type="sldNum" sz="quarter" idx="5"/>
          </p:nvPr>
        </p:nvSpPr>
        <p:spPr/>
        <p:txBody>
          <a:bodyPr/>
          <a:lstStyle/>
          <a:p>
            <a:fld id="{311AEB86-73C3-42EE-B277-9E1AA16132A0}" type="slidenum">
              <a:rPr lang="en-US" smtClean="0"/>
              <a:t>1</a:t>
            </a:fld>
            <a:endParaRPr lang="en-US"/>
          </a:p>
        </p:txBody>
      </p:sp>
    </p:spTree>
    <p:extLst>
      <p:ext uri="{BB962C8B-B14F-4D97-AF65-F5344CB8AC3E}">
        <p14:creationId xmlns:p14="http://schemas.microsoft.com/office/powerpoint/2010/main" val="2564592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need to set up the probabilities present in Bayes Theorem. These could come with previous experience from tests done on samples with know flaws or they could come from educated estimates.</a:t>
            </a:r>
          </a:p>
        </p:txBody>
      </p:sp>
      <p:sp>
        <p:nvSpPr>
          <p:cNvPr id="4" name="Slide Number Placeholder 3"/>
          <p:cNvSpPr>
            <a:spLocks noGrp="1"/>
          </p:cNvSpPr>
          <p:nvPr>
            <p:ph type="sldNum" sz="quarter" idx="5"/>
          </p:nvPr>
        </p:nvSpPr>
        <p:spPr/>
        <p:txBody>
          <a:bodyPr/>
          <a:lstStyle/>
          <a:p>
            <a:fld id="{311AEB86-73C3-42EE-B277-9E1AA16132A0}" type="slidenum">
              <a:rPr lang="en-US" smtClean="0"/>
              <a:t>10</a:t>
            </a:fld>
            <a:endParaRPr lang="en-US"/>
          </a:p>
        </p:txBody>
      </p:sp>
    </p:spTree>
    <p:extLst>
      <p:ext uri="{BB962C8B-B14F-4D97-AF65-F5344CB8AC3E}">
        <p14:creationId xmlns:p14="http://schemas.microsoft.com/office/powerpoint/2010/main" val="23700613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use Bayes Theorem as we do testing on a sample with a flaw that is unknown. Here is an example where our processing of the signals gives a firm indication of flashpoints. Flashpoints are strong indicators of cracks so we see our updated estimate of the probability that the flaw is a crack is very high, certainly much higher than the 50/50 probability we started out with.</a:t>
            </a:r>
          </a:p>
        </p:txBody>
      </p:sp>
      <p:sp>
        <p:nvSpPr>
          <p:cNvPr id="4" name="Slide Number Placeholder 3"/>
          <p:cNvSpPr>
            <a:spLocks noGrp="1"/>
          </p:cNvSpPr>
          <p:nvPr>
            <p:ph type="sldNum" sz="quarter" idx="5"/>
          </p:nvPr>
        </p:nvSpPr>
        <p:spPr/>
        <p:txBody>
          <a:bodyPr/>
          <a:lstStyle/>
          <a:p>
            <a:fld id="{311AEB86-73C3-42EE-B277-9E1AA16132A0}" type="slidenum">
              <a:rPr lang="en-US" smtClean="0"/>
              <a:t>11</a:t>
            </a:fld>
            <a:endParaRPr lang="en-US"/>
          </a:p>
        </p:txBody>
      </p:sp>
    </p:spTree>
    <p:extLst>
      <p:ext uri="{BB962C8B-B14F-4D97-AF65-F5344CB8AC3E}">
        <p14:creationId xmlns:p14="http://schemas.microsoft.com/office/powerpoint/2010/main" val="2133476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use another data sample such as a measurement of the flaw from a different angle, where there is firm evidence of a positive leading edge signal.  We see how the probability that the flaw is a crack has been reduced by this new data.</a:t>
            </a:r>
          </a:p>
        </p:txBody>
      </p:sp>
      <p:sp>
        <p:nvSpPr>
          <p:cNvPr id="4" name="Slide Number Placeholder 3"/>
          <p:cNvSpPr>
            <a:spLocks noGrp="1"/>
          </p:cNvSpPr>
          <p:nvPr>
            <p:ph type="sldNum" sz="quarter" idx="5"/>
          </p:nvPr>
        </p:nvSpPr>
        <p:spPr/>
        <p:txBody>
          <a:bodyPr/>
          <a:lstStyle/>
          <a:p>
            <a:fld id="{311AEB86-73C3-42EE-B277-9E1AA16132A0}" type="slidenum">
              <a:rPr lang="en-US" smtClean="0"/>
              <a:t>12</a:t>
            </a:fld>
            <a:endParaRPr lang="en-US"/>
          </a:p>
        </p:txBody>
      </p:sp>
    </p:spTree>
    <p:extLst>
      <p:ext uri="{BB962C8B-B14F-4D97-AF65-F5344CB8AC3E}">
        <p14:creationId xmlns:p14="http://schemas.microsoft.com/office/powerpoint/2010/main" val="3678323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could also have a data sample where there is firm evidence that flashpoints do not exist. We can again use Bayes theorem in this case. Of course the new estimate of the probability that the flaw is a crack, given that we are certain that flashpoints are not present in this case, has been significantly reduced.</a:t>
            </a:r>
          </a:p>
        </p:txBody>
      </p:sp>
      <p:sp>
        <p:nvSpPr>
          <p:cNvPr id="4" name="Slide Number Placeholder 3"/>
          <p:cNvSpPr>
            <a:spLocks noGrp="1"/>
          </p:cNvSpPr>
          <p:nvPr>
            <p:ph type="sldNum" sz="quarter" idx="5"/>
          </p:nvPr>
        </p:nvSpPr>
        <p:spPr/>
        <p:txBody>
          <a:bodyPr/>
          <a:lstStyle/>
          <a:p>
            <a:fld id="{311AEB86-73C3-42EE-B277-9E1AA16132A0}" type="slidenum">
              <a:rPr lang="en-US" smtClean="0"/>
              <a:t>13</a:t>
            </a:fld>
            <a:endParaRPr lang="en-US"/>
          </a:p>
        </p:txBody>
      </p:sp>
    </p:spTree>
    <p:extLst>
      <p:ext uri="{BB962C8B-B14F-4D97-AF65-F5344CB8AC3E}">
        <p14:creationId xmlns:p14="http://schemas.microsoft.com/office/powerpoint/2010/main" val="2333684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Bayes theorem gives us updated probabilities but we still need to use those probabilities to make a decision on whether the flaw is a crack or not. We could simply choose the conditional probability output from Bayes theorem which is the largest. Since there are only two classes in this case, this means we would make a decision when the output conditional probability is bigger than 0.5.</a:t>
            </a:r>
          </a:p>
        </p:txBody>
      </p:sp>
      <p:sp>
        <p:nvSpPr>
          <p:cNvPr id="4" name="Slide Number Placeholder 3"/>
          <p:cNvSpPr>
            <a:spLocks noGrp="1"/>
          </p:cNvSpPr>
          <p:nvPr>
            <p:ph type="sldNum" sz="quarter" idx="5"/>
          </p:nvPr>
        </p:nvSpPr>
        <p:spPr/>
        <p:txBody>
          <a:bodyPr/>
          <a:lstStyle/>
          <a:p>
            <a:fld id="{311AEB86-73C3-42EE-B277-9E1AA16132A0}" type="slidenum">
              <a:rPr lang="en-US" smtClean="0"/>
              <a:t>14</a:t>
            </a:fld>
            <a:endParaRPr lang="en-US"/>
          </a:p>
        </p:txBody>
      </p:sp>
    </p:spTree>
    <p:extLst>
      <p:ext uri="{BB962C8B-B14F-4D97-AF65-F5344CB8AC3E}">
        <p14:creationId xmlns:p14="http://schemas.microsoft.com/office/powerpoint/2010/main" val="1277604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this type of decision process, here are the classification decisions we would make after our three tests. However, there is no reason to only use the probabilities themselves. We could instead define a decision function which is based on those probabilities, leading to what is called </a:t>
            </a:r>
            <a:r>
              <a:rPr lang="en-US" b="1" dirty="0"/>
              <a:t>Bayes decision rule</a:t>
            </a:r>
            <a:r>
              <a:rPr lang="en-US" dirty="0"/>
              <a:t>.</a:t>
            </a:r>
          </a:p>
        </p:txBody>
      </p:sp>
      <p:sp>
        <p:nvSpPr>
          <p:cNvPr id="4" name="Slide Number Placeholder 3"/>
          <p:cNvSpPr>
            <a:spLocks noGrp="1"/>
          </p:cNvSpPr>
          <p:nvPr>
            <p:ph type="sldNum" sz="quarter" idx="5"/>
          </p:nvPr>
        </p:nvSpPr>
        <p:spPr/>
        <p:txBody>
          <a:bodyPr/>
          <a:lstStyle/>
          <a:p>
            <a:fld id="{311AEB86-73C3-42EE-B277-9E1AA16132A0}" type="slidenum">
              <a:rPr lang="en-US" smtClean="0"/>
              <a:t>15</a:t>
            </a:fld>
            <a:endParaRPr lang="en-US"/>
          </a:p>
        </p:txBody>
      </p:sp>
    </p:spTree>
    <p:extLst>
      <p:ext uri="{BB962C8B-B14F-4D97-AF65-F5344CB8AC3E}">
        <p14:creationId xmlns:p14="http://schemas.microsoft.com/office/powerpoint/2010/main" val="985231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have generated such a decision function here is Bayes decision rule.</a:t>
            </a:r>
          </a:p>
        </p:txBody>
      </p:sp>
      <p:sp>
        <p:nvSpPr>
          <p:cNvPr id="4" name="Slide Number Placeholder 3"/>
          <p:cNvSpPr>
            <a:spLocks noGrp="1"/>
          </p:cNvSpPr>
          <p:nvPr>
            <p:ph type="sldNum" sz="quarter" idx="5"/>
          </p:nvPr>
        </p:nvSpPr>
        <p:spPr/>
        <p:txBody>
          <a:bodyPr/>
          <a:lstStyle/>
          <a:p>
            <a:fld id="{311AEB86-73C3-42EE-B277-9E1AA16132A0}" type="slidenum">
              <a:rPr lang="en-US" smtClean="0"/>
              <a:t>16</a:t>
            </a:fld>
            <a:endParaRPr lang="en-US"/>
          </a:p>
        </p:txBody>
      </p:sp>
    </p:spTree>
    <p:extLst>
      <p:ext uri="{BB962C8B-B14F-4D97-AF65-F5344CB8AC3E}">
        <p14:creationId xmlns:p14="http://schemas.microsoft.com/office/powerpoint/2010/main" val="1394050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setting up such a decision function by including estimates of the losses sustained when we do a misclassification to construct a risk function that we will use in our decision-making instead.</a:t>
            </a:r>
          </a:p>
        </p:txBody>
      </p:sp>
      <p:sp>
        <p:nvSpPr>
          <p:cNvPr id="4" name="Slide Number Placeholder 3"/>
          <p:cNvSpPr>
            <a:spLocks noGrp="1"/>
          </p:cNvSpPr>
          <p:nvPr>
            <p:ph type="sldNum" sz="quarter" idx="5"/>
          </p:nvPr>
        </p:nvSpPr>
        <p:spPr/>
        <p:txBody>
          <a:bodyPr/>
          <a:lstStyle/>
          <a:p>
            <a:fld id="{311AEB86-73C3-42EE-B277-9E1AA16132A0}" type="slidenum">
              <a:rPr lang="en-US" smtClean="0"/>
              <a:t>17</a:t>
            </a:fld>
            <a:endParaRPr lang="en-US"/>
          </a:p>
        </p:txBody>
      </p:sp>
    </p:spTree>
    <p:extLst>
      <p:ext uri="{BB962C8B-B14F-4D97-AF65-F5344CB8AC3E}">
        <p14:creationId xmlns:p14="http://schemas.microsoft.com/office/powerpoint/2010/main" val="536472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this risk function approach also includes the special case of just using conditional probabilities as a special case.</a:t>
            </a:r>
          </a:p>
        </p:txBody>
      </p:sp>
      <p:sp>
        <p:nvSpPr>
          <p:cNvPr id="4" name="Slide Number Placeholder 3"/>
          <p:cNvSpPr>
            <a:spLocks noGrp="1"/>
          </p:cNvSpPr>
          <p:nvPr>
            <p:ph type="sldNum" sz="quarter" idx="5"/>
          </p:nvPr>
        </p:nvSpPr>
        <p:spPr/>
        <p:txBody>
          <a:bodyPr/>
          <a:lstStyle/>
          <a:p>
            <a:fld id="{311AEB86-73C3-42EE-B277-9E1AA16132A0}" type="slidenum">
              <a:rPr lang="en-US" smtClean="0"/>
              <a:t>18</a:t>
            </a:fld>
            <a:endParaRPr lang="en-US"/>
          </a:p>
        </p:txBody>
      </p:sp>
    </p:spTree>
    <p:extLst>
      <p:ext uri="{BB962C8B-B14F-4D97-AF65-F5344CB8AC3E}">
        <p14:creationId xmlns:p14="http://schemas.microsoft.com/office/powerpoint/2010/main" val="1178213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construct the risk function we need to choose the loss factors. These factors may come, for example,  from historical data or from safety concerns. Here is a set of choices for the loss factors.</a:t>
            </a:r>
          </a:p>
        </p:txBody>
      </p:sp>
      <p:sp>
        <p:nvSpPr>
          <p:cNvPr id="4" name="Slide Number Placeholder 3"/>
          <p:cNvSpPr>
            <a:spLocks noGrp="1"/>
          </p:cNvSpPr>
          <p:nvPr>
            <p:ph type="sldNum" sz="quarter" idx="5"/>
          </p:nvPr>
        </p:nvSpPr>
        <p:spPr/>
        <p:txBody>
          <a:bodyPr/>
          <a:lstStyle/>
          <a:p>
            <a:fld id="{311AEB86-73C3-42EE-B277-9E1AA16132A0}" type="slidenum">
              <a:rPr lang="en-US" smtClean="0"/>
              <a:t>19</a:t>
            </a:fld>
            <a:endParaRPr lang="en-US"/>
          </a:p>
        </p:txBody>
      </p:sp>
    </p:spTree>
    <p:extLst>
      <p:ext uri="{BB962C8B-B14F-4D97-AF65-F5344CB8AC3E}">
        <p14:creationId xmlns:p14="http://schemas.microsoft.com/office/powerpoint/2010/main" val="136854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ultrasonic NDE flaw measurement is an </a:t>
            </a:r>
            <a:r>
              <a:rPr lang="en-US" b="1" dirty="0"/>
              <a:t>indirect measurement </a:t>
            </a:r>
            <a:r>
              <a:rPr lang="en-US" dirty="0"/>
              <a:t>in that we normally have a measured output such as a voltage versus time trace received from the flaw which we must interpret to determine the flaw characteristics such as size, type (e.g. crack or inclusion) or material properties, etc. We can view many of these problems as pattern recognition problems. Statistical methods based on probabilities have long been used in this task so we will examine a statistical approach to the decision-making process in pattern recognition, based on </a:t>
            </a:r>
            <a:r>
              <a:rPr lang="en-US" b="1" dirty="0"/>
              <a:t>Bayes theorem</a:t>
            </a:r>
            <a:r>
              <a:rPr lang="en-US" dirty="0"/>
              <a:t>, which we will define shortly. We will go through some simple examples  and introduce uncertainties in the decision-making process with the use of </a:t>
            </a:r>
            <a:r>
              <a:rPr lang="en-US" b="1" dirty="0"/>
              <a:t>confidence factors</a:t>
            </a:r>
            <a:r>
              <a:rPr lang="en-US" dirty="0"/>
              <a:t>. </a:t>
            </a:r>
          </a:p>
          <a:p>
            <a:r>
              <a:rPr lang="en-US" dirty="0"/>
              <a:t>	We will see how  the underlying probabilities can be replaced by quantities called </a:t>
            </a:r>
            <a:r>
              <a:rPr lang="en-US" b="1" dirty="0"/>
              <a:t>discriminants</a:t>
            </a:r>
            <a:r>
              <a:rPr lang="en-US" dirty="0"/>
              <a:t> and how we can learn such discriminants directly from the underlying data. We will connect this learning process to a simple form of a </a:t>
            </a:r>
            <a:r>
              <a:rPr lang="en-US" b="1" dirty="0"/>
              <a:t>neural network</a:t>
            </a:r>
            <a:r>
              <a:rPr lang="en-US" dirty="0"/>
              <a:t>. Neural nets are powerful pattern recognition tools that we will discuss more extensively in a separate presentation.</a:t>
            </a:r>
          </a:p>
        </p:txBody>
      </p:sp>
      <p:sp>
        <p:nvSpPr>
          <p:cNvPr id="4" name="Slide Number Placeholder 3"/>
          <p:cNvSpPr>
            <a:spLocks noGrp="1"/>
          </p:cNvSpPr>
          <p:nvPr>
            <p:ph type="sldNum" sz="quarter" idx="5"/>
          </p:nvPr>
        </p:nvSpPr>
        <p:spPr/>
        <p:txBody>
          <a:bodyPr/>
          <a:lstStyle/>
          <a:p>
            <a:fld id="{311AEB86-73C3-42EE-B277-9E1AA16132A0}" type="slidenum">
              <a:rPr lang="en-US" smtClean="0"/>
              <a:t>2</a:t>
            </a:fld>
            <a:endParaRPr lang="en-US"/>
          </a:p>
        </p:txBody>
      </p:sp>
    </p:spTree>
    <p:extLst>
      <p:ext uri="{BB962C8B-B14F-4D97-AF65-F5344CB8AC3E}">
        <p14:creationId xmlns:p14="http://schemas.microsoft.com/office/powerpoint/2010/main" val="488812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this risk function in our decision-making process with the previous three test examples, here are the decisions. Note how the losses have significantly affected our final decision.</a:t>
            </a:r>
          </a:p>
        </p:txBody>
      </p:sp>
      <p:sp>
        <p:nvSpPr>
          <p:cNvPr id="4" name="Slide Number Placeholder 3"/>
          <p:cNvSpPr>
            <a:spLocks noGrp="1"/>
          </p:cNvSpPr>
          <p:nvPr>
            <p:ph type="sldNum" sz="quarter" idx="5"/>
          </p:nvPr>
        </p:nvSpPr>
        <p:spPr/>
        <p:txBody>
          <a:bodyPr/>
          <a:lstStyle/>
          <a:p>
            <a:fld id="{311AEB86-73C3-42EE-B277-9E1AA16132A0}" type="slidenum">
              <a:rPr lang="en-US" smtClean="0"/>
              <a:t>20</a:t>
            </a:fld>
            <a:endParaRPr lang="en-US"/>
          </a:p>
        </p:txBody>
      </p:sp>
    </p:spTree>
    <p:extLst>
      <p:ext uri="{BB962C8B-B14F-4D97-AF65-F5344CB8AC3E}">
        <p14:creationId xmlns:p14="http://schemas.microsoft.com/office/powerpoint/2010/main" val="26987254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using probabilities we could also write Bayes theorem in terms of odds, since we are accustomed to dealing with odds in a number of venues. In this form we see that the odds are simply updated by the </a:t>
            </a:r>
            <a:r>
              <a:rPr lang="en-US" b="1" dirty="0"/>
              <a:t>likelihood ratio</a:t>
            </a:r>
            <a:r>
              <a:rPr lang="en-US" dirty="0"/>
              <a:t>, LR, which is defined here </a:t>
            </a:r>
          </a:p>
        </p:txBody>
      </p:sp>
      <p:sp>
        <p:nvSpPr>
          <p:cNvPr id="4" name="Slide Number Placeholder 3"/>
          <p:cNvSpPr>
            <a:spLocks noGrp="1"/>
          </p:cNvSpPr>
          <p:nvPr>
            <p:ph type="sldNum" sz="quarter" idx="5"/>
          </p:nvPr>
        </p:nvSpPr>
        <p:spPr/>
        <p:txBody>
          <a:bodyPr/>
          <a:lstStyle/>
          <a:p>
            <a:fld id="{311AEB86-73C3-42EE-B277-9E1AA16132A0}" type="slidenum">
              <a:rPr lang="en-US" smtClean="0"/>
              <a:t>21</a:t>
            </a:fld>
            <a:endParaRPr lang="en-US"/>
          </a:p>
        </p:txBody>
      </p:sp>
    </p:spTree>
    <p:extLst>
      <p:ext uri="{BB962C8B-B14F-4D97-AF65-F5344CB8AC3E}">
        <p14:creationId xmlns:p14="http://schemas.microsoft.com/office/powerpoint/2010/main" val="3947274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previous example of a two class problem with the two features of flash points and positive leading edge pulse, where we show all the odds corresponding to our original probabilities.</a:t>
            </a:r>
          </a:p>
        </p:txBody>
      </p:sp>
      <p:sp>
        <p:nvSpPr>
          <p:cNvPr id="4" name="Slide Number Placeholder 3"/>
          <p:cNvSpPr>
            <a:spLocks noGrp="1"/>
          </p:cNvSpPr>
          <p:nvPr>
            <p:ph type="sldNum" sz="quarter" idx="5"/>
          </p:nvPr>
        </p:nvSpPr>
        <p:spPr/>
        <p:txBody>
          <a:bodyPr/>
          <a:lstStyle/>
          <a:p>
            <a:fld id="{311AEB86-73C3-42EE-B277-9E1AA16132A0}" type="slidenum">
              <a:rPr lang="en-US" smtClean="0"/>
              <a:t>22</a:t>
            </a:fld>
            <a:endParaRPr lang="en-US"/>
          </a:p>
        </p:txBody>
      </p:sp>
    </p:spTree>
    <p:extLst>
      <p:ext uri="{BB962C8B-B14F-4D97-AF65-F5344CB8AC3E}">
        <p14:creationId xmlns:p14="http://schemas.microsoft.com/office/powerpoint/2010/main" val="37328313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results of our three experiments in terms of the resulting conditional odds.</a:t>
            </a:r>
          </a:p>
        </p:txBody>
      </p:sp>
      <p:sp>
        <p:nvSpPr>
          <p:cNvPr id="4" name="Slide Number Placeholder 3"/>
          <p:cNvSpPr>
            <a:spLocks noGrp="1"/>
          </p:cNvSpPr>
          <p:nvPr>
            <p:ph type="sldNum" sz="quarter" idx="5"/>
          </p:nvPr>
        </p:nvSpPr>
        <p:spPr/>
        <p:txBody>
          <a:bodyPr/>
          <a:lstStyle/>
          <a:p>
            <a:fld id="{311AEB86-73C3-42EE-B277-9E1AA16132A0}" type="slidenum">
              <a:rPr lang="en-US" smtClean="0"/>
              <a:t>23</a:t>
            </a:fld>
            <a:endParaRPr lang="en-US"/>
          </a:p>
        </p:txBody>
      </p:sp>
    </p:spTree>
    <p:extLst>
      <p:ext uri="{BB962C8B-B14F-4D97-AF65-F5344CB8AC3E}">
        <p14:creationId xmlns:p14="http://schemas.microsoft.com/office/powerpoint/2010/main" val="21590523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that we can use the same form of Bayes theorem if a feature is observed or not observed by combining the two cases into the same form but with different likelihood ratios.</a:t>
            </a:r>
          </a:p>
        </p:txBody>
      </p:sp>
      <p:sp>
        <p:nvSpPr>
          <p:cNvPr id="4" name="Slide Number Placeholder 3"/>
          <p:cNvSpPr>
            <a:spLocks noGrp="1"/>
          </p:cNvSpPr>
          <p:nvPr>
            <p:ph type="sldNum" sz="quarter" idx="5"/>
          </p:nvPr>
        </p:nvSpPr>
        <p:spPr/>
        <p:txBody>
          <a:bodyPr/>
          <a:lstStyle/>
          <a:p>
            <a:fld id="{311AEB86-73C3-42EE-B277-9E1AA16132A0}" type="slidenum">
              <a:rPr lang="en-US" smtClean="0"/>
              <a:t>24</a:t>
            </a:fld>
            <a:endParaRPr lang="en-US"/>
          </a:p>
        </p:txBody>
      </p:sp>
    </p:spTree>
    <p:extLst>
      <p:ext uri="{BB962C8B-B14F-4D97-AF65-F5344CB8AC3E}">
        <p14:creationId xmlns:p14="http://schemas.microsoft.com/office/powerpoint/2010/main" val="3049853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that there are two problems with this simple use of Bayes theorem. First, we always assumed there was firm  evidence (by which we meant certainty) that a feature was present or not. Second, we had to assign initially the a priori probabilities, but gave no way to actually do that assignment in a given problem. Thus, we will now try to address those problems.</a:t>
            </a:r>
          </a:p>
        </p:txBody>
      </p:sp>
      <p:sp>
        <p:nvSpPr>
          <p:cNvPr id="4" name="Slide Number Placeholder 3"/>
          <p:cNvSpPr>
            <a:spLocks noGrp="1"/>
          </p:cNvSpPr>
          <p:nvPr>
            <p:ph type="sldNum" sz="quarter" idx="5"/>
          </p:nvPr>
        </p:nvSpPr>
        <p:spPr/>
        <p:txBody>
          <a:bodyPr/>
          <a:lstStyle/>
          <a:p>
            <a:fld id="{311AEB86-73C3-42EE-B277-9E1AA16132A0}" type="slidenum">
              <a:rPr lang="en-US" smtClean="0"/>
              <a:t>25</a:t>
            </a:fld>
            <a:endParaRPr lang="en-US"/>
          </a:p>
        </p:txBody>
      </p:sp>
    </p:spTree>
    <p:extLst>
      <p:ext uri="{BB962C8B-B14F-4D97-AF65-F5344CB8AC3E}">
        <p14:creationId xmlns:p14="http://schemas.microsoft.com/office/powerpoint/2010/main" val="36753358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introduce uncertainty in the updating of odds with Bayes theorem by intruding a confidence factor, R, which varies from -1 to 1 as indicated here.</a:t>
            </a:r>
          </a:p>
        </p:txBody>
      </p:sp>
      <p:sp>
        <p:nvSpPr>
          <p:cNvPr id="4" name="Slide Number Placeholder 3"/>
          <p:cNvSpPr>
            <a:spLocks noGrp="1"/>
          </p:cNvSpPr>
          <p:nvPr>
            <p:ph type="sldNum" sz="quarter" idx="5"/>
          </p:nvPr>
        </p:nvSpPr>
        <p:spPr/>
        <p:txBody>
          <a:bodyPr/>
          <a:lstStyle/>
          <a:p>
            <a:fld id="{311AEB86-73C3-42EE-B277-9E1AA16132A0}" type="slidenum">
              <a:rPr lang="en-US" smtClean="0"/>
              <a:t>26</a:t>
            </a:fld>
            <a:endParaRPr lang="en-US"/>
          </a:p>
        </p:txBody>
      </p:sp>
    </p:spTree>
    <p:extLst>
      <p:ext uri="{BB962C8B-B14F-4D97-AF65-F5344CB8AC3E}">
        <p14:creationId xmlns:p14="http://schemas.microsoft.com/office/powerpoint/2010/main" val="2073684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can replace the likelihood ratio in Bayes theorem with a modified likelihood function that includes this confidence factor. Here are some properties such a function should have.</a:t>
            </a:r>
          </a:p>
        </p:txBody>
      </p:sp>
      <p:sp>
        <p:nvSpPr>
          <p:cNvPr id="4" name="Slide Number Placeholder 3"/>
          <p:cNvSpPr>
            <a:spLocks noGrp="1"/>
          </p:cNvSpPr>
          <p:nvPr>
            <p:ph type="sldNum" sz="quarter" idx="5"/>
          </p:nvPr>
        </p:nvSpPr>
        <p:spPr/>
        <p:txBody>
          <a:bodyPr/>
          <a:lstStyle/>
          <a:p>
            <a:fld id="{311AEB86-73C3-42EE-B277-9E1AA16132A0}" type="slidenum">
              <a:rPr lang="en-US" smtClean="0"/>
              <a:t>27</a:t>
            </a:fld>
            <a:endParaRPr lang="en-US"/>
          </a:p>
        </p:txBody>
      </p:sp>
    </p:spTree>
    <p:extLst>
      <p:ext uri="{BB962C8B-B14F-4D97-AF65-F5344CB8AC3E}">
        <p14:creationId xmlns:p14="http://schemas.microsoft.com/office/powerpoint/2010/main" val="2161185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piece-wise linear function one often sees in the literature.</a:t>
            </a:r>
          </a:p>
        </p:txBody>
      </p:sp>
      <p:sp>
        <p:nvSpPr>
          <p:cNvPr id="4" name="Slide Number Placeholder 3"/>
          <p:cNvSpPr>
            <a:spLocks noGrp="1"/>
          </p:cNvSpPr>
          <p:nvPr>
            <p:ph type="sldNum" sz="quarter" idx="5"/>
          </p:nvPr>
        </p:nvSpPr>
        <p:spPr/>
        <p:txBody>
          <a:bodyPr/>
          <a:lstStyle/>
          <a:p>
            <a:fld id="{311AEB86-73C3-42EE-B277-9E1AA16132A0}" type="slidenum">
              <a:rPr lang="en-US" smtClean="0"/>
              <a:t>28</a:t>
            </a:fld>
            <a:endParaRPr lang="en-US"/>
          </a:p>
        </p:txBody>
      </p:sp>
    </p:spTree>
    <p:extLst>
      <p:ext uri="{BB962C8B-B14F-4D97-AF65-F5344CB8AC3E}">
        <p14:creationId xmlns:p14="http://schemas.microsoft.com/office/powerpoint/2010/main" val="2912113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this choice does not satisfy the third property we gave earlier. Thus, we need to choose a different, nonlinear function.</a:t>
            </a:r>
          </a:p>
        </p:txBody>
      </p:sp>
      <p:sp>
        <p:nvSpPr>
          <p:cNvPr id="4" name="Slide Number Placeholder 3"/>
          <p:cNvSpPr>
            <a:spLocks noGrp="1"/>
          </p:cNvSpPr>
          <p:nvPr>
            <p:ph type="sldNum" sz="quarter" idx="5"/>
          </p:nvPr>
        </p:nvSpPr>
        <p:spPr/>
        <p:txBody>
          <a:bodyPr/>
          <a:lstStyle/>
          <a:p>
            <a:fld id="{311AEB86-73C3-42EE-B277-9E1AA16132A0}" type="slidenum">
              <a:rPr lang="en-US" smtClean="0"/>
              <a:t>29</a:t>
            </a:fld>
            <a:endParaRPr lang="en-US"/>
          </a:p>
        </p:txBody>
      </p:sp>
    </p:spTree>
    <p:extLst>
      <p:ext uri="{BB962C8B-B14F-4D97-AF65-F5344CB8AC3E}">
        <p14:creationId xmlns:p14="http://schemas.microsoft.com/office/powerpoint/2010/main" val="2922453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 ultrasonic NDE flaw measurement system we can obtain some “raw” (i.e. unprocessed) flaw signals and then use those signals to extract some specific features from  the signals in the form of observed patterns. The problem we want to consider here is: given an observed pattern of features and a set of possible classes of flaws from which it could come, how do we decide which class to choose? We will give a simple example shortly that will tie this general pattern recognition task more closely to an ultrasonic measurement but first we need to define some of the probabilities that we will be talking about when we use Bayes theorem as part of the decision-making process.</a:t>
            </a:r>
          </a:p>
        </p:txBody>
      </p:sp>
      <p:sp>
        <p:nvSpPr>
          <p:cNvPr id="4" name="Slide Number Placeholder 3"/>
          <p:cNvSpPr>
            <a:spLocks noGrp="1"/>
          </p:cNvSpPr>
          <p:nvPr>
            <p:ph type="sldNum" sz="quarter" idx="5"/>
          </p:nvPr>
        </p:nvSpPr>
        <p:spPr/>
        <p:txBody>
          <a:bodyPr/>
          <a:lstStyle/>
          <a:p>
            <a:fld id="{311AEB86-73C3-42EE-B277-9E1AA16132A0}" type="slidenum">
              <a:rPr lang="en-US" smtClean="0"/>
              <a:t>3</a:t>
            </a:fld>
            <a:endParaRPr lang="en-US"/>
          </a:p>
        </p:txBody>
      </p:sp>
    </p:spTree>
    <p:extLst>
      <p:ext uri="{BB962C8B-B14F-4D97-AF65-F5344CB8AC3E}">
        <p14:creationId xmlns:p14="http://schemas.microsoft.com/office/powerpoint/2010/main" val="3792217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one choice of such a nonlinear function which does have all the three properties listed earlier.</a:t>
            </a:r>
          </a:p>
        </p:txBody>
      </p:sp>
      <p:sp>
        <p:nvSpPr>
          <p:cNvPr id="4" name="Slide Number Placeholder 3"/>
          <p:cNvSpPr>
            <a:spLocks noGrp="1"/>
          </p:cNvSpPr>
          <p:nvPr>
            <p:ph type="sldNum" sz="quarter" idx="5"/>
          </p:nvPr>
        </p:nvSpPr>
        <p:spPr/>
        <p:txBody>
          <a:bodyPr/>
          <a:lstStyle/>
          <a:p>
            <a:fld id="{311AEB86-73C3-42EE-B277-9E1AA16132A0}" type="slidenum">
              <a:rPr lang="en-US" smtClean="0"/>
              <a:t>30</a:t>
            </a:fld>
            <a:endParaRPr lang="en-US"/>
          </a:p>
        </p:txBody>
      </p:sp>
    </p:spTree>
    <p:extLst>
      <p:ext uri="{BB962C8B-B14F-4D97-AF65-F5344CB8AC3E}">
        <p14:creationId xmlns:p14="http://schemas.microsoft.com/office/powerpoint/2010/main" val="21674271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function is also nonlinear in R</a:t>
            </a:r>
          </a:p>
        </p:txBody>
      </p:sp>
      <p:sp>
        <p:nvSpPr>
          <p:cNvPr id="4" name="Slide Number Placeholder 3"/>
          <p:cNvSpPr>
            <a:spLocks noGrp="1"/>
          </p:cNvSpPr>
          <p:nvPr>
            <p:ph type="sldNum" sz="quarter" idx="5"/>
          </p:nvPr>
        </p:nvSpPr>
        <p:spPr/>
        <p:txBody>
          <a:bodyPr/>
          <a:lstStyle/>
          <a:p>
            <a:fld id="{311AEB86-73C3-42EE-B277-9E1AA16132A0}" type="slidenum">
              <a:rPr lang="en-US" smtClean="0"/>
              <a:t>31</a:t>
            </a:fld>
            <a:endParaRPr lang="en-US"/>
          </a:p>
        </p:txBody>
      </p:sp>
    </p:spTree>
    <p:extLst>
      <p:ext uri="{BB962C8B-B14F-4D97-AF65-F5344CB8AC3E}">
        <p14:creationId xmlns:p14="http://schemas.microsoft.com/office/powerpoint/2010/main" val="33286858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this choice of the function then we can write Bayes theorem either in terms of odds or probabilities in forms that allow us to adjust the updating in a manner which allows us to incorporate uncertainty that the features are present in the decision-making process.</a:t>
            </a:r>
          </a:p>
        </p:txBody>
      </p:sp>
      <p:sp>
        <p:nvSpPr>
          <p:cNvPr id="4" name="Slide Number Placeholder 3"/>
          <p:cNvSpPr>
            <a:spLocks noGrp="1"/>
          </p:cNvSpPr>
          <p:nvPr>
            <p:ph type="sldNum" sz="quarter" idx="5"/>
          </p:nvPr>
        </p:nvSpPr>
        <p:spPr/>
        <p:txBody>
          <a:bodyPr/>
          <a:lstStyle/>
          <a:p>
            <a:fld id="{311AEB86-73C3-42EE-B277-9E1AA16132A0}" type="slidenum">
              <a:rPr lang="en-US" smtClean="0"/>
              <a:t>32</a:t>
            </a:fld>
            <a:endParaRPr lang="en-US"/>
          </a:p>
        </p:txBody>
      </p:sp>
    </p:spTree>
    <p:extLst>
      <p:ext uri="{BB962C8B-B14F-4D97-AF65-F5344CB8AC3E}">
        <p14:creationId xmlns:p14="http://schemas.microsoft.com/office/powerpoint/2010/main" val="20210763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turn our attention to the problem of having to give the a priori probabilities. In the two class problem we have been examining where we use Bayes decision rule, consider if there was only one feature, x, being used. Then the decision functions might look like two smooth functions having peaks at different values of x so that we could distinguish between the two classes. However, if instead of using the functions themselves to make a decision, we see we could instead just use a threshold value for x (where the two functions are equal) to make the decision.</a:t>
            </a:r>
          </a:p>
        </p:txBody>
      </p:sp>
      <p:sp>
        <p:nvSpPr>
          <p:cNvPr id="4" name="Slide Number Placeholder 3"/>
          <p:cNvSpPr>
            <a:spLocks noGrp="1"/>
          </p:cNvSpPr>
          <p:nvPr>
            <p:ph type="sldNum" sz="quarter" idx="5"/>
          </p:nvPr>
        </p:nvSpPr>
        <p:spPr/>
        <p:txBody>
          <a:bodyPr/>
          <a:lstStyle/>
          <a:p>
            <a:fld id="{311AEB86-73C3-42EE-B277-9E1AA16132A0}" type="slidenum">
              <a:rPr lang="en-US" smtClean="0"/>
              <a:t>33</a:t>
            </a:fld>
            <a:endParaRPr lang="en-US"/>
          </a:p>
        </p:txBody>
      </p:sp>
    </p:spTree>
    <p:extLst>
      <p:ext uri="{BB962C8B-B14F-4D97-AF65-F5344CB8AC3E}">
        <p14:creationId xmlns:p14="http://schemas.microsoft.com/office/powerpoint/2010/main" val="32967975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had a way to determine the threshold in this single feature case, we could then base our decisions directly on that threshold value so that value serves as a </a:t>
            </a:r>
            <a:r>
              <a:rPr lang="en-US" b="1" dirty="0"/>
              <a:t>discriminant</a:t>
            </a:r>
            <a:r>
              <a:rPr lang="en-US" dirty="0"/>
              <a:t>. In cases where the behavior of the underlying decision functions were more complex, we might need several discriminants as shown in this example.</a:t>
            </a:r>
          </a:p>
        </p:txBody>
      </p:sp>
      <p:sp>
        <p:nvSpPr>
          <p:cNvPr id="4" name="Slide Number Placeholder 3"/>
          <p:cNvSpPr>
            <a:spLocks noGrp="1"/>
          </p:cNvSpPr>
          <p:nvPr>
            <p:ph type="sldNum" sz="quarter" idx="5"/>
          </p:nvPr>
        </p:nvSpPr>
        <p:spPr/>
        <p:txBody>
          <a:bodyPr/>
          <a:lstStyle/>
          <a:p>
            <a:fld id="{311AEB86-73C3-42EE-B277-9E1AA16132A0}" type="slidenum">
              <a:rPr lang="en-US" smtClean="0"/>
              <a:t>34</a:t>
            </a:fld>
            <a:endParaRPr lang="en-US"/>
          </a:p>
        </p:txBody>
      </p:sp>
    </p:spTree>
    <p:extLst>
      <p:ext uri="{BB962C8B-B14F-4D97-AF65-F5344CB8AC3E}">
        <p14:creationId xmlns:p14="http://schemas.microsoft.com/office/powerpoint/2010/main" val="29364005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Bayes decision rule for one feature x and where we have multiple possible classes, written in terms of probabilities. If x is a continuous variable than we could replace these discrete probabilities with probability distributions (as a function of x) and try to determine the discriminants from these distributions.</a:t>
            </a:r>
          </a:p>
        </p:txBody>
      </p:sp>
      <p:sp>
        <p:nvSpPr>
          <p:cNvPr id="4" name="Slide Number Placeholder 3"/>
          <p:cNvSpPr>
            <a:spLocks noGrp="1"/>
          </p:cNvSpPr>
          <p:nvPr>
            <p:ph type="sldNum" sz="quarter" idx="5"/>
          </p:nvPr>
        </p:nvSpPr>
        <p:spPr/>
        <p:txBody>
          <a:bodyPr/>
          <a:lstStyle/>
          <a:p>
            <a:fld id="{311AEB86-73C3-42EE-B277-9E1AA16132A0}" type="slidenum">
              <a:rPr lang="en-US" smtClean="0"/>
              <a:t>35</a:t>
            </a:fld>
            <a:endParaRPr lang="en-US"/>
          </a:p>
        </p:txBody>
      </p:sp>
    </p:spTree>
    <p:extLst>
      <p:ext uri="{BB962C8B-B14F-4D97-AF65-F5344CB8AC3E}">
        <p14:creationId xmlns:p14="http://schemas.microsoft.com/office/powerpoint/2010/main" val="8001725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the case where there is one feature, x, which has continuous values, and assume the joint probability distributions for the various cases are Gaussians with different mean values and standard deviations. Note that Gaussians are smooth, peaked functions of the type we considered previously. Then if, for example, we assume the a priori probabilities are the same for all the classes then we can write the Bayes decision rule solely in terms of the properties of these Gaussians.</a:t>
            </a:r>
          </a:p>
        </p:txBody>
      </p:sp>
      <p:sp>
        <p:nvSpPr>
          <p:cNvPr id="4" name="Slide Number Placeholder 3"/>
          <p:cNvSpPr>
            <a:spLocks noGrp="1"/>
          </p:cNvSpPr>
          <p:nvPr>
            <p:ph type="sldNum" sz="quarter" idx="5"/>
          </p:nvPr>
        </p:nvSpPr>
        <p:spPr/>
        <p:txBody>
          <a:bodyPr/>
          <a:lstStyle/>
          <a:p>
            <a:fld id="{311AEB86-73C3-42EE-B277-9E1AA16132A0}" type="slidenum">
              <a:rPr lang="en-US" smtClean="0"/>
              <a:t>36</a:t>
            </a:fld>
            <a:endParaRPr lang="en-US"/>
          </a:p>
        </p:txBody>
      </p:sp>
    </p:spTree>
    <p:extLst>
      <p:ext uri="{BB962C8B-B14F-4D97-AF65-F5344CB8AC3E}">
        <p14:creationId xmlns:p14="http://schemas.microsoft.com/office/powerpoint/2010/main" val="42873101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it is only the mean values of the Gaussians that determine the class, so those mean values act as discriminants and we could write our decision process in a form which is called the </a:t>
            </a:r>
            <a:r>
              <a:rPr lang="en-US" b="1" dirty="0"/>
              <a:t>nearest center cluster classification method</a:t>
            </a:r>
            <a:r>
              <a:rPr lang="en-US" dirty="0"/>
              <a:t>. Thus, here is a simple example where we can replace the underlying probabilities with </a:t>
            </a:r>
            <a:r>
              <a:rPr lang="en-US" dirty="0" err="1"/>
              <a:t>dicriminants</a:t>
            </a:r>
            <a:r>
              <a:rPr lang="en-US" dirty="0"/>
              <a:t>.</a:t>
            </a:r>
          </a:p>
        </p:txBody>
      </p:sp>
      <p:sp>
        <p:nvSpPr>
          <p:cNvPr id="4" name="Slide Number Placeholder 3"/>
          <p:cNvSpPr>
            <a:spLocks noGrp="1"/>
          </p:cNvSpPr>
          <p:nvPr>
            <p:ph type="sldNum" sz="quarter" idx="5"/>
          </p:nvPr>
        </p:nvSpPr>
        <p:spPr/>
        <p:txBody>
          <a:bodyPr/>
          <a:lstStyle/>
          <a:p>
            <a:fld id="{311AEB86-73C3-42EE-B277-9E1AA16132A0}" type="slidenum">
              <a:rPr lang="en-US" smtClean="0"/>
              <a:t>37</a:t>
            </a:fld>
            <a:endParaRPr lang="en-US"/>
          </a:p>
        </p:txBody>
      </p:sp>
    </p:spTree>
    <p:extLst>
      <p:ext uri="{BB962C8B-B14F-4D97-AF65-F5344CB8AC3E}">
        <p14:creationId xmlns:p14="http://schemas.microsoft.com/office/powerpoint/2010/main" val="23744478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generalize this problem by considering the more realistic case of multiple features and multiple classes. However, we will continue to use Gaussians which now must be written in terms of vectors and matrices. Do not be put off by these more complex forms since we will see much of this complexity can reduce eventually to a more understandable result.</a:t>
            </a:r>
          </a:p>
        </p:txBody>
      </p:sp>
      <p:sp>
        <p:nvSpPr>
          <p:cNvPr id="4" name="Slide Number Placeholder 3"/>
          <p:cNvSpPr>
            <a:spLocks noGrp="1"/>
          </p:cNvSpPr>
          <p:nvPr>
            <p:ph type="sldNum" sz="quarter" idx="5"/>
          </p:nvPr>
        </p:nvSpPr>
        <p:spPr/>
        <p:txBody>
          <a:bodyPr/>
          <a:lstStyle/>
          <a:p>
            <a:fld id="{311AEB86-73C3-42EE-B277-9E1AA16132A0}" type="slidenum">
              <a:rPr lang="en-US" smtClean="0"/>
              <a:t>38</a:t>
            </a:fld>
            <a:endParaRPr lang="en-US"/>
          </a:p>
        </p:txBody>
      </p:sp>
    </p:spTree>
    <p:extLst>
      <p:ext uri="{BB962C8B-B14F-4D97-AF65-F5344CB8AC3E}">
        <p14:creationId xmlns:p14="http://schemas.microsoft.com/office/powerpoint/2010/main" val="41016376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Bayes decision theory in terms of these Gaussians.  We will assume all the standard deviation matrices are identical in terms of a scalar standard deviation value and look at the case when we are on the decision boundaries between classes, since we know that is where a discriminant can exist between those classes. Taking the natural log of the expression seen in Bayes decision theory then gives the results seen on the next slide.</a:t>
            </a:r>
          </a:p>
        </p:txBody>
      </p:sp>
      <p:sp>
        <p:nvSpPr>
          <p:cNvPr id="4" name="Slide Number Placeholder 3"/>
          <p:cNvSpPr>
            <a:spLocks noGrp="1"/>
          </p:cNvSpPr>
          <p:nvPr>
            <p:ph type="sldNum" sz="quarter" idx="5"/>
          </p:nvPr>
        </p:nvSpPr>
        <p:spPr/>
        <p:txBody>
          <a:bodyPr/>
          <a:lstStyle/>
          <a:p>
            <a:fld id="{311AEB86-73C3-42EE-B277-9E1AA16132A0}" type="slidenum">
              <a:rPr lang="en-US" smtClean="0"/>
              <a:t>39</a:t>
            </a:fld>
            <a:endParaRPr lang="en-US"/>
          </a:p>
        </p:txBody>
      </p:sp>
    </p:spTree>
    <p:extLst>
      <p:ext uri="{BB962C8B-B14F-4D97-AF65-F5344CB8AC3E}">
        <p14:creationId xmlns:p14="http://schemas.microsoft.com/office/powerpoint/2010/main" val="3709871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Bayes approach is based on probabilities, but there are number of different types of probabilities we must consider. There are two </a:t>
            </a:r>
            <a:r>
              <a:rPr lang="en-US" b="1" dirty="0"/>
              <a:t>a priori probabilities</a:t>
            </a:r>
            <a:r>
              <a:rPr lang="en-US" dirty="0"/>
              <a:t>. There is the a priori probability that the pattern we see comes from a specific class and the a priori probability that we will see a given pattern.  There are also two </a:t>
            </a:r>
            <a:r>
              <a:rPr lang="en-US" b="1" dirty="0"/>
              <a:t>conditional probabilities</a:t>
            </a:r>
            <a:r>
              <a:rPr lang="en-US" dirty="0"/>
              <a:t>. There is the probability that a given pattern is present when a measurement is done on a particular class and the probability that a particular class is present given that we see a given pattern. Finally, there is a </a:t>
            </a:r>
            <a:r>
              <a:rPr lang="en-US" b="1" dirty="0"/>
              <a:t>joint probability </a:t>
            </a:r>
            <a:r>
              <a:rPr lang="en-US" dirty="0"/>
              <a:t>that both a given pattern and given class are both present.</a:t>
            </a:r>
          </a:p>
          <a:p>
            <a:r>
              <a:rPr lang="en-US" dirty="0"/>
              <a:t>	In the next slide we will put some more specific flesh on the meaning of these probabilities.</a:t>
            </a:r>
          </a:p>
        </p:txBody>
      </p:sp>
      <p:sp>
        <p:nvSpPr>
          <p:cNvPr id="4" name="Slide Number Placeholder 3"/>
          <p:cNvSpPr>
            <a:spLocks noGrp="1"/>
          </p:cNvSpPr>
          <p:nvPr>
            <p:ph type="sldNum" sz="quarter" idx="5"/>
          </p:nvPr>
        </p:nvSpPr>
        <p:spPr/>
        <p:txBody>
          <a:bodyPr/>
          <a:lstStyle/>
          <a:p>
            <a:fld id="{311AEB86-73C3-42EE-B277-9E1AA16132A0}" type="slidenum">
              <a:rPr lang="en-US" smtClean="0"/>
              <a:t>4</a:t>
            </a:fld>
            <a:endParaRPr lang="en-US"/>
          </a:p>
        </p:txBody>
      </p:sp>
    </p:spTree>
    <p:extLst>
      <p:ext uri="{BB962C8B-B14F-4D97-AF65-F5344CB8AC3E}">
        <p14:creationId xmlns:p14="http://schemas.microsoft.com/office/powerpoint/2010/main" val="10144310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form of this result can be expanded out and written in matrix-vector form which shows that the boundaries defined between the classes are hyperplanes that are characterized by</a:t>
            </a:r>
            <a:r>
              <a:rPr lang="en-US" b="1" dirty="0"/>
              <a:t> w </a:t>
            </a:r>
            <a:r>
              <a:rPr lang="en-US" dirty="0"/>
              <a:t>and </a:t>
            </a:r>
            <a:r>
              <a:rPr lang="en-US" b="1" dirty="0"/>
              <a:t>b</a:t>
            </a:r>
            <a:r>
              <a:rPr lang="en-US" dirty="0"/>
              <a:t> matrices.</a:t>
            </a:r>
          </a:p>
        </p:txBody>
      </p:sp>
      <p:sp>
        <p:nvSpPr>
          <p:cNvPr id="4" name="Slide Number Placeholder 3"/>
          <p:cNvSpPr>
            <a:spLocks noGrp="1"/>
          </p:cNvSpPr>
          <p:nvPr>
            <p:ph type="sldNum" sz="quarter" idx="5"/>
          </p:nvPr>
        </p:nvSpPr>
        <p:spPr/>
        <p:txBody>
          <a:bodyPr/>
          <a:lstStyle/>
          <a:p>
            <a:fld id="{311AEB86-73C3-42EE-B277-9E1AA16132A0}" type="slidenum">
              <a:rPr lang="en-US" smtClean="0"/>
              <a:t>40</a:t>
            </a:fld>
            <a:endParaRPr lang="en-US"/>
          </a:p>
        </p:txBody>
      </p:sp>
    </p:spTree>
    <p:extLst>
      <p:ext uri="{BB962C8B-B14F-4D97-AF65-F5344CB8AC3E}">
        <p14:creationId xmlns:p14="http://schemas.microsoft.com/office/powerpoint/2010/main" val="18757812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b="1" dirty="0"/>
              <a:t>w</a:t>
            </a:r>
            <a:r>
              <a:rPr lang="en-US" dirty="0"/>
              <a:t> and </a:t>
            </a:r>
            <a:r>
              <a:rPr lang="en-US" b="1" dirty="0"/>
              <a:t>b</a:t>
            </a:r>
            <a:r>
              <a:rPr lang="en-US" dirty="0"/>
              <a:t> matrices are our discriminants. Notice that the </a:t>
            </a:r>
            <a:r>
              <a:rPr lang="en-US" b="1" dirty="0"/>
              <a:t>b</a:t>
            </a:r>
            <a:r>
              <a:rPr lang="en-US" dirty="0"/>
              <a:t> matrices depend on the a priori probabilities but if we can find these discriminants directly then we do not need to know those a priori probabilities. Thus, we now need to determine a way to obtain such discriminants. we will give now a simple example of how to do that.</a:t>
            </a:r>
          </a:p>
        </p:txBody>
      </p:sp>
      <p:sp>
        <p:nvSpPr>
          <p:cNvPr id="4" name="Slide Number Placeholder 3"/>
          <p:cNvSpPr>
            <a:spLocks noGrp="1"/>
          </p:cNvSpPr>
          <p:nvPr>
            <p:ph type="sldNum" sz="quarter" idx="5"/>
          </p:nvPr>
        </p:nvSpPr>
        <p:spPr/>
        <p:txBody>
          <a:bodyPr/>
          <a:lstStyle/>
          <a:p>
            <a:fld id="{311AEB86-73C3-42EE-B277-9E1AA16132A0}" type="slidenum">
              <a:rPr lang="en-US" smtClean="0"/>
              <a:t>41</a:t>
            </a:fld>
            <a:endParaRPr lang="en-US"/>
          </a:p>
        </p:txBody>
      </p:sp>
    </p:spTree>
    <p:extLst>
      <p:ext uri="{BB962C8B-B14F-4D97-AF65-F5344CB8AC3E}">
        <p14:creationId xmlns:p14="http://schemas.microsoft.com/office/powerpoint/2010/main" val="3168780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following slides we will examine a two class problem where we use two features simultaneously to determine the class of a flaw. If we can define a line in this two dimensional feature space which acts as a discriminant between the two classes then we say that this is a </a:t>
            </a:r>
            <a:r>
              <a:rPr lang="en-US" b="1" dirty="0"/>
              <a:t>linearly separable classification problem</a:t>
            </a:r>
            <a:r>
              <a:rPr lang="en-US" dirty="0"/>
              <a:t>. The discriminating line here can be defined by a 2-D vector </a:t>
            </a:r>
            <a:r>
              <a:rPr lang="en-US" b="1" dirty="0"/>
              <a:t>w</a:t>
            </a:r>
            <a:r>
              <a:rPr lang="en-US" dirty="0"/>
              <a:t> = [ w</a:t>
            </a:r>
            <a:r>
              <a:rPr lang="en-US" baseline="-25000" dirty="0"/>
              <a:t>1</a:t>
            </a:r>
            <a:r>
              <a:rPr lang="en-US" dirty="0"/>
              <a:t>, w</a:t>
            </a:r>
            <a:r>
              <a:rPr lang="en-US" baseline="-25000" dirty="0"/>
              <a:t>2</a:t>
            </a:r>
            <a:r>
              <a:rPr lang="en-US" dirty="0"/>
              <a:t> ] which is normal to the line and a scalar b which represents the perpendicular distance from the origin to the line.</a:t>
            </a:r>
          </a:p>
          <a:p>
            <a:r>
              <a:rPr lang="en-US" dirty="0"/>
              <a:t>	We will show that we can define a learning procedure that can directly determine the separating line discriminant and show how this procedure is similar to a neural network model where we use only a single model of a “neuron”. In a later presentation , we will generalize these ideas to more detailed neural networks consisting of many “neurons”</a:t>
            </a:r>
          </a:p>
        </p:txBody>
      </p:sp>
      <p:sp>
        <p:nvSpPr>
          <p:cNvPr id="4" name="Slide Number Placeholder 3"/>
          <p:cNvSpPr>
            <a:spLocks noGrp="1"/>
          </p:cNvSpPr>
          <p:nvPr>
            <p:ph type="sldNum" sz="quarter" idx="5"/>
          </p:nvPr>
        </p:nvSpPr>
        <p:spPr/>
        <p:txBody>
          <a:bodyPr/>
          <a:lstStyle/>
          <a:p>
            <a:fld id="{311AEB86-73C3-42EE-B277-9E1AA16132A0}" type="slidenum">
              <a:rPr lang="en-US" smtClean="0"/>
              <a:t>42</a:t>
            </a:fld>
            <a:endParaRPr lang="en-US"/>
          </a:p>
        </p:txBody>
      </p:sp>
    </p:spTree>
    <p:extLst>
      <p:ext uri="{BB962C8B-B14F-4D97-AF65-F5344CB8AC3E}">
        <p14:creationId xmlns:p14="http://schemas.microsoft.com/office/powerpoint/2010/main" val="28068112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connect this linearly separable problem more closely to neural networks, let us incorporate the b constant into the weight vector, </a:t>
            </a:r>
            <a:r>
              <a:rPr lang="en-US" b="1" dirty="0"/>
              <a:t>w</a:t>
            </a:r>
            <a:r>
              <a:rPr lang="en-US" dirty="0"/>
              <a:t>, and similarly augment the vector </a:t>
            </a:r>
            <a:r>
              <a:rPr lang="en-US" b="1" dirty="0"/>
              <a:t>x</a:t>
            </a:r>
            <a:r>
              <a:rPr lang="en-US" dirty="0"/>
              <a:t> as shown. Then the hyperplane takes the simple form shown.</a:t>
            </a:r>
          </a:p>
        </p:txBody>
      </p:sp>
      <p:sp>
        <p:nvSpPr>
          <p:cNvPr id="4" name="Slide Number Placeholder 3"/>
          <p:cNvSpPr>
            <a:spLocks noGrp="1"/>
          </p:cNvSpPr>
          <p:nvPr>
            <p:ph type="sldNum" sz="quarter" idx="5"/>
          </p:nvPr>
        </p:nvSpPr>
        <p:spPr/>
        <p:txBody>
          <a:bodyPr/>
          <a:lstStyle/>
          <a:p>
            <a:fld id="{311AEB86-73C3-42EE-B277-9E1AA16132A0}" type="slidenum">
              <a:rPr lang="en-US" smtClean="0"/>
              <a:t>43</a:t>
            </a:fld>
            <a:endParaRPr lang="en-US"/>
          </a:p>
        </p:txBody>
      </p:sp>
    </p:spTree>
    <p:extLst>
      <p:ext uri="{BB962C8B-B14F-4D97-AF65-F5344CB8AC3E}">
        <p14:creationId xmlns:p14="http://schemas.microsoft.com/office/powerpoint/2010/main" val="13585811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form we can relate our very simple discrimination problem to that of a “neuron.” Real neurons receive inputs from many other neurons and they “fire” when the input activity is high, thus exciting many other neurons. If we take our inputs as the elements of the augmented vector</a:t>
            </a:r>
            <a:r>
              <a:rPr lang="en-US" b="1" dirty="0"/>
              <a:t> x</a:t>
            </a:r>
            <a:r>
              <a:rPr lang="en-US" dirty="0"/>
              <a:t>, multiplied by the augmented  weights in </a:t>
            </a:r>
            <a:r>
              <a:rPr lang="en-US" b="1" dirty="0"/>
              <a:t>w</a:t>
            </a:r>
            <a:r>
              <a:rPr lang="en-US" dirty="0"/>
              <a:t>, then we can sum those incoming weighted inputs into a factor, D, which represents the net activity coming into the neuron. If that factor is positive we can provide a high output of +1 (i.e. the “neuron fires”) or if the factor is negative we can provide a low output of -1 (i.e. the “neuron does not fire”). We can relate this process of firing or not to the existence of a flaw of class c</a:t>
            </a:r>
            <a:r>
              <a:rPr lang="en-US" baseline="-25000" dirty="0"/>
              <a:t>1</a:t>
            </a:r>
            <a:r>
              <a:rPr lang="en-US" dirty="0"/>
              <a:t>or c</a:t>
            </a:r>
            <a:r>
              <a:rPr lang="en-US" baseline="-25000" dirty="0"/>
              <a:t>2</a:t>
            </a:r>
            <a:r>
              <a:rPr lang="en-US" dirty="0"/>
              <a:t>. A neural network can be a large collection of interconnected “neurons” of this type (or other types). If we have a way to learn all the discriminants in such a network (called the </a:t>
            </a:r>
            <a:r>
              <a:rPr lang="en-US" b="1" dirty="0"/>
              <a:t>network weights</a:t>
            </a:r>
            <a:r>
              <a:rPr lang="en-US" dirty="0"/>
              <a:t>) then we have a powerful way to do pattern recognition on complex problems as well as perform other complex tasks.</a:t>
            </a:r>
          </a:p>
          <a:p>
            <a:r>
              <a:rPr lang="en-US" dirty="0"/>
              <a:t>We will talk more about neural nets later and describe the way we can learn to obtain the network weights but now let us describe a learning algorithm for our simple linearly separable classification problem. </a:t>
            </a:r>
          </a:p>
        </p:txBody>
      </p:sp>
      <p:sp>
        <p:nvSpPr>
          <p:cNvPr id="4" name="Slide Number Placeholder 3"/>
          <p:cNvSpPr>
            <a:spLocks noGrp="1"/>
          </p:cNvSpPr>
          <p:nvPr>
            <p:ph type="sldNum" sz="quarter" idx="5"/>
          </p:nvPr>
        </p:nvSpPr>
        <p:spPr/>
        <p:txBody>
          <a:bodyPr/>
          <a:lstStyle/>
          <a:p>
            <a:fld id="{311AEB86-73C3-42EE-B277-9E1AA16132A0}" type="slidenum">
              <a:rPr lang="en-US" smtClean="0"/>
              <a:t>44</a:t>
            </a:fld>
            <a:endParaRPr lang="en-US"/>
          </a:p>
        </p:txBody>
      </p:sp>
    </p:spTree>
    <p:extLst>
      <p:ext uri="{BB962C8B-B14F-4D97-AF65-F5344CB8AC3E}">
        <p14:creationId xmlns:p14="http://schemas.microsoft.com/office/powerpoint/2010/main" val="33483822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define a two category (two class) learning procedure for a problem where the two classes can be separated in a feature space </a:t>
            </a:r>
            <a:r>
              <a:rPr lang="en-US" b="1" dirty="0"/>
              <a:t>x</a:t>
            </a:r>
            <a:r>
              <a:rPr lang="en-US" dirty="0"/>
              <a:t> by a hyperplane. Such a problem is called a </a:t>
            </a:r>
            <a:r>
              <a:rPr lang="en-US" b="1" dirty="0"/>
              <a:t>linearly separable classification problem</a:t>
            </a:r>
            <a:r>
              <a:rPr lang="en-US" dirty="0"/>
              <a:t>. We start with a given set of weights which can all be zero, for example, and a set of examples (NDE tests) where we have a set of features extracted from a known flaw type. We can call these examples the feature training vectors and define a learning procedure, as shown above, where we change the weights depending on the feature vector values and the type of class present. The procedure shown above is relatively simple where we either leave the weights unchanged or change them by either adding or subtracting the feature vector values multiplied by positive constant we choose. It can be shown this learning procedure must eventually stop and produce a set of weights which separates the two classes.</a:t>
            </a:r>
          </a:p>
        </p:txBody>
      </p:sp>
      <p:sp>
        <p:nvSpPr>
          <p:cNvPr id="4" name="Slide Number Placeholder 3"/>
          <p:cNvSpPr>
            <a:spLocks noGrp="1"/>
          </p:cNvSpPr>
          <p:nvPr>
            <p:ph type="sldNum" sz="quarter" idx="5"/>
          </p:nvPr>
        </p:nvSpPr>
        <p:spPr/>
        <p:txBody>
          <a:bodyPr/>
          <a:lstStyle/>
          <a:p>
            <a:fld id="{311AEB86-73C3-42EE-B277-9E1AA16132A0}" type="slidenum">
              <a:rPr lang="en-US" smtClean="0"/>
              <a:t>45</a:t>
            </a:fld>
            <a:endParaRPr lang="en-US"/>
          </a:p>
        </p:txBody>
      </p:sp>
    </p:spTree>
    <p:extLst>
      <p:ext uri="{BB962C8B-B14F-4D97-AF65-F5344CB8AC3E}">
        <p14:creationId xmlns:p14="http://schemas.microsoft.com/office/powerpoint/2010/main" val="26481710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statement of the so-called </a:t>
            </a:r>
            <a:r>
              <a:rPr lang="en-US" b="1" dirty="0"/>
              <a:t>two category learning theorem</a:t>
            </a:r>
            <a:r>
              <a:rPr lang="en-US" dirty="0"/>
              <a:t>. As you can see, it has been known for some time. It was not  until the 1980s that more powerful learning methods became readily available for neural networks, which allowed their use in problems much more complex and practical than the linearly separable case discussed here. </a:t>
            </a:r>
          </a:p>
        </p:txBody>
      </p:sp>
      <p:sp>
        <p:nvSpPr>
          <p:cNvPr id="4" name="Slide Number Placeholder 3"/>
          <p:cNvSpPr>
            <a:spLocks noGrp="1"/>
          </p:cNvSpPr>
          <p:nvPr>
            <p:ph type="sldNum" sz="quarter" idx="5"/>
          </p:nvPr>
        </p:nvSpPr>
        <p:spPr/>
        <p:txBody>
          <a:bodyPr/>
          <a:lstStyle/>
          <a:p>
            <a:fld id="{311AEB86-73C3-42EE-B277-9E1AA16132A0}" type="slidenum">
              <a:rPr lang="en-US" smtClean="0"/>
              <a:t>46</a:t>
            </a:fld>
            <a:endParaRPr lang="en-US"/>
          </a:p>
        </p:txBody>
      </p:sp>
    </p:spTree>
    <p:extLst>
      <p:ext uri="{BB962C8B-B14F-4D97-AF65-F5344CB8AC3E}">
        <p14:creationId xmlns:p14="http://schemas.microsoft.com/office/powerpoint/2010/main" val="301046898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show a simple example of our two class flaw classification problem where we use as two features the existence of flashpoints and a negative leading edge pulses (we could also use the positive leading edge pulse feature considered previously, so this change is not important). We see in the feature space these distinguishing features can indeed be separated by a line (in fact, many lines) which we could obtain by inspection. However, we want to use our two category learning theorem to choose such a line, so we can see the learning process in action.</a:t>
            </a:r>
          </a:p>
        </p:txBody>
      </p:sp>
      <p:sp>
        <p:nvSpPr>
          <p:cNvPr id="4" name="Slide Number Placeholder 3"/>
          <p:cNvSpPr>
            <a:spLocks noGrp="1"/>
          </p:cNvSpPr>
          <p:nvPr>
            <p:ph type="sldNum" sz="quarter" idx="5"/>
          </p:nvPr>
        </p:nvSpPr>
        <p:spPr/>
        <p:txBody>
          <a:bodyPr/>
          <a:lstStyle/>
          <a:p>
            <a:fld id="{311AEB86-73C3-42EE-B277-9E1AA16132A0}" type="slidenum">
              <a:rPr lang="en-US" smtClean="0"/>
              <a:t>47</a:t>
            </a:fld>
            <a:endParaRPr lang="en-US"/>
          </a:p>
        </p:txBody>
      </p:sp>
    </p:spTree>
    <p:extLst>
      <p:ext uri="{BB962C8B-B14F-4D97-AF65-F5344CB8AC3E}">
        <p14:creationId xmlns:p14="http://schemas.microsoft.com/office/powerpoint/2010/main" val="13363920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make things very simple we will choose b=0 and </a:t>
            </a:r>
            <a:r>
              <a:rPr lang="el-GR" dirty="0"/>
              <a:t>λ</a:t>
            </a:r>
            <a:r>
              <a:rPr lang="en-US" dirty="0"/>
              <a:t>= 0, but these choices are not necessary. Shown is the learning procedure for this case.</a:t>
            </a:r>
          </a:p>
        </p:txBody>
      </p:sp>
      <p:sp>
        <p:nvSpPr>
          <p:cNvPr id="4" name="Slide Number Placeholder 3"/>
          <p:cNvSpPr>
            <a:spLocks noGrp="1"/>
          </p:cNvSpPr>
          <p:nvPr>
            <p:ph type="sldNum" sz="quarter" idx="5"/>
          </p:nvPr>
        </p:nvSpPr>
        <p:spPr/>
        <p:txBody>
          <a:bodyPr/>
          <a:lstStyle/>
          <a:p>
            <a:fld id="{311AEB86-73C3-42EE-B277-9E1AA16132A0}" type="slidenum">
              <a:rPr lang="en-US" smtClean="0"/>
              <a:t>48</a:t>
            </a:fld>
            <a:endParaRPr lang="en-US"/>
          </a:p>
        </p:txBody>
      </p:sp>
    </p:spTree>
    <p:extLst>
      <p:ext uri="{BB962C8B-B14F-4D97-AF65-F5344CB8AC3E}">
        <p14:creationId xmlns:p14="http://schemas.microsoft.com/office/powerpoint/2010/main" val="187461541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Now, suppose we have a set of examples that we use to learn a set of appropriate weights. Shown are the first three cases in this training set and how the weights are changed when we present the first training example to the learning procedure. The separating line that is generated is shown. Note that we have not yet separated the two cases because the high impedance volumetric flaw must give us D&lt;0, not D</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0 as seen here.</a:t>
                </a:r>
              </a:p>
            </p:txBody>
          </p:sp>
        </mc:Choice>
        <mc:Fallback xmlns="">
          <p:sp>
            <p:nvSpPr>
              <p:cNvPr id="3" name="Notes Placeholder 2"/>
              <p:cNvSpPr>
                <a:spLocks noGrp="1"/>
              </p:cNvSpPr>
              <p:nvPr>
                <p:ph type="body" idx="1"/>
              </p:nvPr>
            </p:nvSpPr>
            <p:spPr/>
            <p:txBody>
              <a:bodyPr/>
              <a:lstStyle/>
              <a:p>
                <a:r>
                  <a:rPr lang="en-US" dirty="0"/>
                  <a:t>Now, suppose we have a set of examples that we use to learn a set of appropriate weights. Shown are the first three cases in this training set and how the weights are changed when we present the first training example to the learning procedure. The separating line that is generated is shown. Note that we have not yet separated the two cases because the high impedance volumetric flaw must give us D&lt;0, not D</a:t>
                </a:r>
                <a:r>
                  <a:rPr lang="en-US" i="0">
                    <a:latin typeface="Cambria Math" panose="02040503050406030204" pitchFamily="18" charset="0"/>
                    <a:ea typeface="Cambria Math" panose="02040503050406030204" pitchFamily="18" charset="0"/>
                  </a:rPr>
                  <a:t>≤</a:t>
                </a:r>
                <a:r>
                  <a:rPr lang="en-US" dirty="0"/>
                  <a:t>0 as seen here.</a:t>
                </a:r>
              </a:p>
            </p:txBody>
          </p:sp>
        </mc:Fallback>
      </mc:AlternateContent>
      <p:sp>
        <p:nvSpPr>
          <p:cNvPr id="4" name="Slide Number Placeholder 3"/>
          <p:cNvSpPr>
            <a:spLocks noGrp="1"/>
          </p:cNvSpPr>
          <p:nvPr>
            <p:ph type="sldNum" sz="quarter" idx="5"/>
          </p:nvPr>
        </p:nvSpPr>
        <p:spPr/>
        <p:txBody>
          <a:bodyPr/>
          <a:lstStyle/>
          <a:p>
            <a:fld id="{311AEB86-73C3-42EE-B277-9E1AA16132A0}" type="slidenum">
              <a:rPr lang="en-US" smtClean="0"/>
              <a:t>49</a:t>
            </a:fld>
            <a:endParaRPr lang="en-US"/>
          </a:p>
        </p:txBody>
      </p:sp>
    </p:spTree>
    <p:extLst>
      <p:ext uri="{BB962C8B-B14F-4D97-AF65-F5344CB8AC3E}">
        <p14:creationId xmlns:p14="http://schemas.microsoft.com/office/powerpoint/2010/main" val="1396583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flaw detection problem of  distinguishing between whether we are seeing a flaw signal or are simply seeing “noise.” Here there are obviously two classes : c1: flaw signal and c2: noise (no flaw). Suppose we use the amplitude of the flaw voltage signal to make that decision and set a voltage threshold value  above which we say we have observed a flaw, a pattern feature we will label as x, and below which we say we have not observed a flaw, a pattern feature we will label as ~x. Now, let us take ten measurements on samples containing either flaws or no flaws and suppose the ten results are as shown above. Then from examining those cases we can determine a priori probabilities. conditional probabilities, and joint probabilities, as shown. Of course these are very few samples so we should not take probability values based on such a small amount of data too seriously. They are simply meant to illustrate the meaning of the various probabilities we defined.</a:t>
            </a:r>
          </a:p>
        </p:txBody>
      </p:sp>
      <p:sp>
        <p:nvSpPr>
          <p:cNvPr id="4" name="Slide Number Placeholder 3"/>
          <p:cNvSpPr>
            <a:spLocks noGrp="1"/>
          </p:cNvSpPr>
          <p:nvPr>
            <p:ph type="sldNum" sz="quarter" idx="5"/>
          </p:nvPr>
        </p:nvSpPr>
        <p:spPr/>
        <p:txBody>
          <a:bodyPr/>
          <a:lstStyle/>
          <a:p>
            <a:fld id="{311AEB86-73C3-42EE-B277-9E1AA16132A0}" type="slidenum">
              <a:rPr lang="en-US" smtClean="0"/>
              <a:t>5</a:t>
            </a:fld>
            <a:endParaRPr lang="en-US"/>
          </a:p>
        </p:txBody>
      </p:sp>
    </p:spTree>
    <p:extLst>
      <p:ext uri="{BB962C8B-B14F-4D97-AF65-F5344CB8AC3E}">
        <p14:creationId xmlns:p14="http://schemas.microsoft.com/office/powerpoint/2010/main" val="17800431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present the second and third training examples. In the second example there is no change to the weights but in the third case the line now completely separates the two classes. Further training examples will not make any changes to this line, so we have learned the discriminants. </a:t>
            </a:r>
          </a:p>
        </p:txBody>
      </p:sp>
      <p:sp>
        <p:nvSpPr>
          <p:cNvPr id="4" name="Slide Number Placeholder 3"/>
          <p:cNvSpPr>
            <a:spLocks noGrp="1"/>
          </p:cNvSpPr>
          <p:nvPr>
            <p:ph type="sldNum" sz="quarter" idx="5"/>
          </p:nvPr>
        </p:nvSpPr>
        <p:spPr/>
        <p:txBody>
          <a:bodyPr/>
          <a:lstStyle/>
          <a:p>
            <a:fld id="{311AEB86-73C3-42EE-B277-9E1AA16132A0}" type="slidenum">
              <a:rPr lang="en-US" smtClean="0"/>
              <a:t>50</a:t>
            </a:fld>
            <a:endParaRPr lang="en-US"/>
          </a:p>
        </p:txBody>
      </p:sp>
    </p:spTree>
    <p:extLst>
      <p:ext uri="{BB962C8B-B14F-4D97-AF65-F5344CB8AC3E}">
        <p14:creationId xmlns:p14="http://schemas.microsoft.com/office/powerpoint/2010/main" val="19432337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feature of our classifier is that it can handle situations other than just those it is trained on. For example, suppose we give the x-values something other than the +1 and -1 values used in training. In the example shown we see the classifier still works. This ability to generalize to cases not seen in the training samples is what makes neural networks such powerful tools.</a:t>
            </a:r>
          </a:p>
        </p:txBody>
      </p:sp>
      <p:sp>
        <p:nvSpPr>
          <p:cNvPr id="4" name="Slide Number Placeholder 3"/>
          <p:cNvSpPr>
            <a:spLocks noGrp="1"/>
          </p:cNvSpPr>
          <p:nvPr>
            <p:ph type="sldNum" sz="quarter" idx="5"/>
          </p:nvPr>
        </p:nvSpPr>
        <p:spPr/>
        <p:txBody>
          <a:bodyPr/>
          <a:lstStyle/>
          <a:p>
            <a:fld id="{311AEB86-73C3-42EE-B277-9E1AA16132A0}" type="slidenum">
              <a:rPr lang="en-US" smtClean="0"/>
              <a:t>51</a:t>
            </a:fld>
            <a:endParaRPr lang="en-US"/>
          </a:p>
        </p:txBody>
      </p:sp>
    </p:spTree>
    <p:extLst>
      <p:ext uri="{BB962C8B-B14F-4D97-AF65-F5344CB8AC3E}">
        <p14:creationId xmlns:p14="http://schemas.microsoft.com/office/powerpoint/2010/main" val="99677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references on statistical pattern recognition. Later, we will give some references on neural networks.</a:t>
            </a:r>
          </a:p>
        </p:txBody>
      </p:sp>
      <p:sp>
        <p:nvSpPr>
          <p:cNvPr id="4" name="Slide Number Placeholder 3"/>
          <p:cNvSpPr>
            <a:spLocks noGrp="1"/>
          </p:cNvSpPr>
          <p:nvPr>
            <p:ph type="sldNum" sz="quarter" idx="5"/>
          </p:nvPr>
        </p:nvSpPr>
        <p:spPr/>
        <p:txBody>
          <a:bodyPr/>
          <a:lstStyle/>
          <a:p>
            <a:fld id="{311AEB86-73C3-42EE-B277-9E1AA16132A0}" type="slidenum">
              <a:rPr lang="en-US" smtClean="0"/>
              <a:t>52</a:t>
            </a:fld>
            <a:endParaRPr lang="en-US"/>
          </a:p>
        </p:txBody>
      </p:sp>
    </p:spTree>
    <p:extLst>
      <p:ext uri="{BB962C8B-B14F-4D97-AF65-F5344CB8AC3E}">
        <p14:creationId xmlns:p14="http://schemas.microsoft.com/office/powerpoint/2010/main" val="358527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Bayes theorem </a:t>
            </a:r>
            <a:r>
              <a:rPr lang="en-US" dirty="0"/>
              <a:t>connects these probabilities since it says we can write the joint probability in terms of either sets of conditional probabilities and a priori probabilities, as shown. We can write this theorem in a form where given a set of a priori probabilities and a set of measurements, we can give an “updated” probability (from the original a priori probability that of a given class) that a given class is present, based on the conditional probability that we have a set of features from that class .</a:t>
            </a:r>
          </a:p>
        </p:txBody>
      </p:sp>
      <p:sp>
        <p:nvSpPr>
          <p:cNvPr id="4" name="Slide Number Placeholder 3"/>
          <p:cNvSpPr>
            <a:spLocks noGrp="1"/>
          </p:cNvSpPr>
          <p:nvPr>
            <p:ph type="sldNum" sz="quarter" idx="5"/>
          </p:nvPr>
        </p:nvSpPr>
        <p:spPr/>
        <p:txBody>
          <a:bodyPr/>
          <a:lstStyle/>
          <a:p>
            <a:fld id="{311AEB86-73C3-42EE-B277-9E1AA16132A0}" type="slidenum">
              <a:rPr lang="en-US" smtClean="0"/>
              <a:t>6</a:t>
            </a:fld>
            <a:endParaRPr lang="en-US"/>
          </a:p>
        </p:txBody>
      </p:sp>
    </p:spTree>
    <p:extLst>
      <p:ext uri="{BB962C8B-B14F-4D97-AF65-F5344CB8AC3E}">
        <p14:creationId xmlns:p14="http://schemas.microsoft.com/office/powerpoint/2010/main" val="1280967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Bayes theorem it appears we need to have three probabilities to do an “updating” but in reality we only need the a priori probabilities of the classes present and conditional probabilities that a measured pattern feature comes from a particular class.</a:t>
            </a:r>
          </a:p>
        </p:txBody>
      </p:sp>
      <p:sp>
        <p:nvSpPr>
          <p:cNvPr id="4" name="Slide Number Placeholder 3"/>
          <p:cNvSpPr>
            <a:spLocks noGrp="1"/>
          </p:cNvSpPr>
          <p:nvPr>
            <p:ph type="sldNum" sz="quarter" idx="5"/>
          </p:nvPr>
        </p:nvSpPr>
        <p:spPr/>
        <p:txBody>
          <a:bodyPr/>
          <a:lstStyle/>
          <a:p>
            <a:fld id="{311AEB86-73C3-42EE-B277-9E1AA16132A0}" type="slidenum">
              <a:rPr lang="en-US" smtClean="0"/>
              <a:t>7</a:t>
            </a:fld>
            <a:endParaRPr lang="en-US"/>
          </a:p>
        </p:txBody>
      </p:sp>
    </p:spTree>
    <p:extLst>
      <p:ext uri="{BB962C8B-B14F-4D97-AF65-F5344CB8AC3E}">
        <p14:creationId xmlns:p14="http://schemas.microsoft.com/office/powerpoint/2010/main" val="2793542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previous example of ten measurements, where we see that the various probabilities are indeed related through Bayes Theorem. Of course, this is an artificial “static” example where we have simply used Bayes theorem to relate the various probabilities from a set of known examples. The real power of Bayes theorem comes when we use the updating form of that theorem in a “dynamic” setting to provide an improved decision of what we are seeing based on new data as it comes in. We will give a specific example of this next.</a:t>
            </a:r>
          </a:p>
        </p:txBody>
      </p:sp>
      <p:sp>
        <p:nvSpPr>
          <p:cNvPr id="4" name="Slide Number Placeholder 3"/>
          <p:cNvSpPr>
            <a:spLocks noGrp="1"/>
          </p:cNvSpPr>
          <p:nvPr>
            <p:ph type="sldNum" sz="quarter" idx="5"/>
          </p:nvPr>
        </p:nvSpPr>
        <p:spPr/>
        <p:txBody>
          <a:bodyPr/>
          <a:lstStyle/>
          <a:p>
            <a:fld id="{311AEB86-73C3-42EE-B277-9E1AA16132A0}" type="slidenum">
              <a:rPr lang="en-US" smtClean="0"/>
              <a:t>8</a:t>
            </a:fld>
            <a:endParaRPr lang="en-US"/>
          </a:p>
        </p:txBody>
      </p:sp>
    </p:spTree>
    <p:extLst>
      <p:ext uri="{BB962C8B-B14F-4D97-AF65-F5344CB8AC3E}">
        <p14:creationId xmlns:p14="http://schemas.microsoft.com/office/powerpoint/2010/main" val="2756423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Cracks are typically more dangerous flaws than are volumetric flaws such as inclusions. Thus, suppose we consider trying to classify a flaw as a crack or non-crack (volumetric flaw). From our discussions of flaw scattering we know an isolated crack will produce a pair of negative and positive flashpoint signals in the time domain, as shown. A volumetric flaw, on the other hand, will often produce a large leading edge response, which may be positive or negative, depending on the acoustic impedance of the flaw relative to the surrounding material. A positive leading edge response will likely be easier to distinguish from a set of flashpoints, so let us choose a positive leading edge response and flashpoints as the two features we will use to classify an unknown flaw signal. Of course we will have to do  some processing of the raw time domain signals to determine if either feature is present, but let us assume that processing is done and a criterion is chosen so that we can determine the existence of these features from the signals. </a:t>
            </a:r>
          </a:p>
        </p:txBody>
      </p:sp>
      <p:sp>
        <p:nvSpPr>
          <p:cNvPr id="4" name="Slide Number Placeholder 3"/>
          <p:cNvSpPr>
            <a:spLocks noGrp="1"/>
          </p:cNvSpPr>
          <p:nvPr>
            <p:ph type="sldNum" sz="quarter" idx="5"/>
          </p:nvPr>
        </p:nvSpPr>
        <p:spPr/>
        <p:txBody>
          <a:bodyPr/>
          <a:lstStyle/>
          <a:p>
            <a:fld id="{311AEB86-73C3-42EE-B277-9E1AA16132A0}" type="slidenum">
              <a:rPr lang="en-US" smtClean="0"/>
              <a:t>9</a:t>
            </a:fld>
            <a:endParaRPr lang="en-US"/>
          </a:p>
        </p:txBody>
      </p:sp>
    </p:spTree>
    <p:extLst>
      <p:ext uri="{BB962C8B-B14F-4D97-AF65-F5344CB8AC3E}">
        <p14:creationId xmlns:p14="http://schemas.microsoft.com/office/powerpoint/2010/main" val="1690091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34D57-1789-4E70-A4CE-16D20263023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137ED9C-9ACE-4121-96CD-05EBD9C93AE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924C10-A340-469B-B1A2-11BE5890D7B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2BCDD07-765B-4278-9051-18199D8EDA6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56F1DFC-0B17-47FE-B822-51BBC0429512}"/>
              </a:ext>
            </a:extLst>
          </p:cNvPr>
          <p:cNvSpPr>
            <a:spLocks noGrp="1"/>
          </p:cNvSpPr>
          <p:nvPr>
            <p:ph type="sldNum" sz="quarter" idx="12"/>
          </p:nvPr>
        </p:nvSpPr>
        <p:spPr/>
        <p:txBody>
          <a:bodyPr/>
          <a:lstStyle>
            <a:lvl1pPr>
              <a:defRPr/>
            </a:lvl1pPr>
          </a:lstStyle>
          <a:p>
            <a:fld id="{6A1DDCCF-16E4-447F-A6C8-65AA2216A4F2}" type="slidenum">
              <a:rPr lang="en-US" altLang="en-US"/>
              <a:pPr/>
              <a:t>‹#›</a:t>
            </a:fld>
            <a:endParaRPr lang="en-US" altLang="en-US"/>
          </a:p>
        </p:txBody>
      </p:sp>
    </p:spTree>
    <p:extLst>
      <p:ext uri="{BB962C8B-B14F-4D97-AF65-F5344CB8AC3E}">
        <p14:creationId xmlns:p14="http://schemas.microsoft.com/office/powerpoint/2010/main" val="2733467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D484A-E80E-4F64-B62B-3C2D2904D7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549CB33-E57E-442F-ABAB-6A89111D95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865DBE-DE4D-4A33-9ADF-645C9C1D97D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D94622D-A147-4899-9C21-D8F97160D8C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2432938-1554-439F-BAF9-6EE9CE40D479}"/>
              </a:ext>
            </a:extLst>
          </p:cNvPr>
          <p:cNvSpPr>
            <a:spLocks noGrp="1"/>
          </p:cNvSpPr>
          <p:nvPr>
            <p:ph type="sldNum" sz="quarter" idx="12"/>
          </p:nvPr>
        </p:nvSpPr>
        <p:spPr/>
        <p:txBody>
          <a:bodyPr/>
          <a:lstStyle>
            <a:lvl1pPr>
              <a:defRPr/>
            </a:lvl1pPr>
          </a:lstStyle>
          <a:p>
            <a:fld id="{A5D2885E-02F5-4235-963B-20D5AE65C5C6}" type="slidenum">
              <a:rPr lang="en-US" altLang="en-US"/>
              <a:pPr/>
              <a:t>‹#›</a:t>
            </a:fld>
            <a:endParaRPr lang="en-US" altLang="en-US"/>
          </a:p>
        </p:txBody>
      </p:sp>
    </p:spTree>
    <p:extLst>
      <p:ext uri="{BB962C8B-B14F-4D97-AF65-F5344CB8AC3E}">
        <p14:creationId xmlns:p14="http://schemas.microsoft.com/office/powerpoint/2010/main" val="1657363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F2510C-7897-4FCA-8C83-6493E8C35235}"/>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5AA40F-03C7-4EC8-AF2E-802CC3E6C465}"/>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87F2F4-F9ED-47D2-9507-441B99E7948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6B5A70C-E80C-49BC-A167-DE9539CE337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FE1F9B3-9226-4C46-918C-3205FBFBE130}"/>
              </a:ext>
            </a:extLst>
          </p:cNvPr>
          <p:cNvSpPr>
            <a:spLocks noGrp="1"/>
          </p:cNvSpPr>
          <p:nvPr>
            <p:ph type="sldNum" sz="quarter" idx="12"/>
          </p:nvPr>
        </p:nvSpPr>
        <p:spPr/>
        <p:txBody>
          <a:bodyPr/>
          <a:lstStyle>
            <a:lvl1pPr>
              <a:defRPr/>
            </a:lvl1pPr>
          </a:lstStyle>
          <a:p>
            <a:fld id="{427CF617-8938-4E33-983A-C7C84B491524}" type="slidenum">
              <a:rPr lang="en-US" altLang="en-US"/>
              <a:pPr/>
              <a:t>‹#›</a:t>
            </a:fld>
            <a:endParaRPr lang="en-US" altLang="en-US"/>
          </a:p>
        </p:txBody>
      </p:sp>
    </p:spTree>
    <p:extLst>
      <p:ext uri="{BB962C8B-B14F-4D97-AF65-F5344CB8AC3E}">
        <p14:creationId xmlns:p14="http://schemas.microsoft.com/office/powerpoint/2010/main" val="384991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DDB6B-1EE3-464E-A38C-FE2AD9C0CF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E1C863-5B07-49D1-9491-06B7F07EF6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886B80-010C-4E86-8923-553E3D419AD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9848CB0-A6D2-471D-8532-05695838A3D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3D870C3-D8F4-45E9-B20D-C1DA9D593AE3}"/>
              </a:ext>
            </a:extLst>
          </p:cNvPr>
          <p:cNvSpPr>
            <a:spLocks noGrp="1"/>
          </p:cNvSpPr>
          <p:nvPr>
            <p:ph type="sldNum" sz="quarter" idx="12"/>
          </p:nvPr>
        </p:nvSpPr>
        <p:spPr/>
        <p:txBody>
          <a:bodyPr/>
          <a:lstStyle>
            <a:lvl1pPr>
              <a:defRPr/>
            </a:lvl1pPr>
          </a:lstStyle>
          <a:p>
            <a:fld id="{791E1E20-9314-47FE-8AA6-9381B4D20196}" type="slidenum">
              <a:rPr lang="en-US" altLang="en-US"/>
              <a:pPr/>
              <a:t>‹#›</a:t>
            </a:fld>
            <a:endParaRPr lang="en-US" altLang="en-US"/>
          </a:p>
        </p:txBody>
      </p:sp>
    </p:spTree>
    <p:extLst>
      <p:ext uri="{BB962C8B-B14F-4D97-AF65-F5344CB8AC3E}">
        <p14:creationId xmlns:p14="http://schemas.microsoft.com/office/powerpoint/2010/main" val="381100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8D5AA-E565-47BF-B8C2-E195F43BAC4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D32459-CE72-4966-9E1F-191BD639704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B2FC48E-4257-4E97-85DA-9F4F0047504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1D14C72-4A52-42FF-98B9-84049C46D6D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1C73052-4082-436C-AC1B-4DB27845DF85}"/>
              </a:ext>
            </a:extLst>
          </p:cNvPr>
          <p:cNvSpPr>
            <a:spLocks noGrp="1"/>
          </p:cNvSpPr>
          <p:nvPr>
            <p:ph type="sldNum" sz="quarter" idx="12"/>
          </p:nvPr>
        </p:nvSpPr>
        <p:spPr/>
        <p:txBody>
          <a:bodyPr/>
          <a:lstStyle>
            <a:lvl1pPr>
              <a:defRPr/>
            </a:lvl1pPr>
          </a:lstStyle>
          <a:p>
            <a:fld id="{13130DB2-033B-49EF-8D15-41DC4A7186A8}" type="slidenum">
              <a:rPr lang="en-US" altLang="en-US"/>
              <a:pPr/>
              <a:t>‹#›</a:t>
            </a:fld>
            <a:endParaRPr lang="en-US" altLang="en-US"/>
          </a:p>
        </p:txBody>
      </p:sp>
    </p:spTree>
    <p:extLst>
      <p:ext uri="{BB962C8B-B14F-4D97-AF65-F5344CB8AC3E}">
        <p14:creationId xmlns:p14="http://schemas.microsoft.com/office/powerpoint/2010/main" val="26908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ADF8-2F9A-4CE2-9F56-9CD9C15B0C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F436FD-7F1B-44A9-A670-1C9541E937FD}"/>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FC0B57E-7634-4252-8F21-768608FBB6D7}"/>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811A1D-2456-4E3E-A368-47054BB5754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7300394-A6A3-4393-B025-3E525A745EC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24660E6-1AC3-4CDB-9E16-C995C7AEDDBB}"/>
              </a:ext>
            </a:extLst>
          </p:cNvPr>
          <p:cNvSpPr>
            <a:spLocks noGrp="1"/>
          </p:cNvSpPr>
          <p:nvPr>
            <p:ph type="sldNum" sz="quarter" idx="12"/>
          </p:nvPr>
        </p:nvSpPr>
        <p:spPr/>
        <p:txBody>
          <a:bodyPr/>
          <a:lstStyle>
            <a:lvl1pPr>
              <a:defRPr/>
            </a:lvl1pPr>
          </a:lstStyle>
          <a:p>
            <a:fld id="{C4E7E138-4E35-4DFD-8413-8D79C7A64EFA}" type="slidenum">
              <a:rPr lang="en-US" altLang="en-US"/>
              <a:pPr/>
              <a:t>‹#›</a:t>
            </a:fld>
            <a:endParaRPr lang="en-US" altLang="en-US"/>
          </a:p>
        </p:txBody>
      </p:sp>
    </p:spTree>
    <p:extLst>
      <p:ext uri="{BB962C8B-B14F-4D97-AF65-F5344CB8AC3E}">
        <p14:creationId xmlns:p14="http://schemas.microsoft.com/office/powerpoint/2010/main" val="1170673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08B7E-DB20-4DE8-96FB-C91BD7A0ED4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43D114-5098-44F6-8CF1-38B182EA144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757A801-6DA1-4BF6-84FF-5B9460907067}"/>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D2053F-F021-4FAE-8523-525F1695525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282399-5E2B-4BF2-A657-6D51D0426604}"/>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CA01B4-26C3-4167-9B51-005E0C036E01}"/>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6F0737EE-00BD-4EAD-AC3D-A4D6B714C198}"/>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522C0A60-5F2F-4DEC-B1D9-7FEB2FF3DEA2}"/>
              </a:ext>
            </a:extLst>
          </p:cNvPr>
          <p:cNvSpPr>
            <a:spLocks noGrp="1"/>
          </p:cNvSpPr>
          <p:nvPr>
            <p:ph type="sldNum" sz="quarter" idx="12"/>
          </p:nvPr>
        </p:nvSpPr>
        <p:spPr/>
        <p:txBody>
          <a:bodyPr/>
          <a:lstStyle>
            <a:lvl1pPr>
              <a:defRPr/>
            </a:lvl1pPr>
          </a:lstStyle>
          <a:p>
            <a:fld id="{5F8CE17E-B2F5-4C98-A120-56C960D9AE23}" type="slidenum">
              <a:rPr lang="en-US" altLang="en-US"/>
              <a:pPr/>
              <a:t>‹#›</a:t>
            </a:fld>
            <a:endParaRPr lang="en-US" altLang="en-US"/>
          </a:p>
        </p:txBody>
      </p:sp>
    </p:spTree>
    <p:extLst>
      <p:ext uri="{BB962C8B-B14F-4D97-AF65-F5344CB8AC3E}">
        <p14:creationId xmlns:p14="http://schemas.microsoft.com/office/powerpoint/2010/main" val="2413136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5D2F4-0921-4B85-8273-8DED0E9FC3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2B3840-5B80-4D00-B0CD-C6680D530DA8}"/>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7AF6EDF-63FA-46F6-8F57-83A093D91AD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EBC78497-F57C-47BD-A9CD-EC232183C4E0}"/>
              </a:ext>
            </a:extLst>
          </p:cNvPr>
          <p:cNvSpPr>
            <a:spLocks noGrp="1"/>
          </p:cNvSpPr>
          <p:nvPr>
            <p:ph type="sldNum" sz="quarter" idx="12"/>
          </p:nvPr>
        </p:nvSpPr>
        <p:spPr/>
        <p:txBody>
          <a:bodyPr/>
          <a:lstStyle>
            <a:lvl1pPr>
              <a:defRPr/>
            </a:lvl1pPr>
          </a:lstStyle>
          <a:p>
            <a:fld id="{2726A2B5-5300-44A1-BBA6-97B2E264C683}" type="slidenum">
              <a:rPr lang="en-US" altLang="en-US"/>
              <a:pPr/>
              <a:t>‹#›</a:t>
            </a:fld>
            <a:endParaRPr lang="en-US" altLang="en-US"/>
          </a:p>
        </p:txBody>
      </p:sp>
    </p:spTree>
    <p:extLst>
      <p:ext uri="{BB962C8B-B14F-4D97-AF65-F5344CB8AC3E}">
        <p14:creationId xmlns:p14="http://schemas.microsoft.com/office/powerpoint/2010/main" val="127150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6A6613-78DF-4434-B553-338A57A435EB}"/>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BC4D15CF-CD4C-45B8-9EA8-5F7D4215AE5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61A5A1BC-738D-4020-896F-A65A514DFF32}"/>
              </a:ext>
            </a:extLst>
          </p:cNvPr>
          <p:cNvSpPr>
            <a:spLocks noGrp="1"/>
          </p:cNvSpPr>
          <p:nvPr>
            <p:ph type="sldNum" sz="quarter" idx="12"/>
          </p:nvPr>
        </p:nvSpPr>
        <p:spPr/>
        <p:txBody>
          <a:bodyPr/>
          <a:lstStyle>
            <a:lvl1pPr>
              <a:defRPr/>
            </a:lvl1pPr>
          </a:lstStyle>
          <a:p>
            <a:fld id="{C9151290-4182-4FD7-8382-5C61E01EDFA5}" type="slidenum">
              <a:rPr lang="en-US" altLang="en-US"/>
              <a:pPr/>
              <a:t>‹#›</a:t>
            </a:fld>
            <a:endParaRPr lang="en-US" altLang="en-US"/>
          </a:p>
        </p:txBody>
      </p:sp>
    </p:spTree>
    <p:extLst>
      <p:ext uri="{BB962C8B-B14F-4D97-AF65-F5344CB8AC3E}">
        <p14:creationId xmlns:p14="http://schemas.microsoft.com/office/powerpoint/2010/main" val="1311090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B9603-1E98-4E20-AECA-DAF54E33877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E84E37A-94B6-4519-A52D-890940DE8A0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673CC54-5CC0-414D-A59C-7B978348D93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86CFF6-BC84-44D8-B211-6976A8DD124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665CF84-E409-4C23-B45A-3F487F14984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F33E780-5BA4-4416-A5D4-3B1B026C3E4B}"/>
              </a:ext>
            </a:extLst>
          </p:cNvPr>
          <p:cNvSpPr>
            <a:spLocks noGrp="1"/>
          </p:cNvSpPr>
          <p:nvPr>
            <p:ph type="sldNum" sz="quarter" idx="12"/>
          </p:nvPr>
        </p:nvSpPr>
        <p:spPr/>
        <p:txBody>
          <a:bodyPr/>
          <a:lstStyle>
            <a:lvl1pPr>
              <a:defRPr/>
            </a:lvl1pPr>
          </a:lstStyle>
          <a:p>
            <a:fld id="{FF968FBB-AB06-4BAF-9739-12063ABDCC31}" type="slidenum">
              <a:rPr lang="en-US" altLang="en-US"/>
              <a:pPr/>
              <a:t>‹#›</a:t>
            </a:fld>
            <a:endParaRPr lang="en-US" altLang="en-US"/>
          </a:p>
        </p:txBody>
      </p:sp>
    </p:spTree>
    <p:extLst>
      <p:ext uri="{BB962C8B-B14F-4D97-AF65-F5344CB8AC3E}">
        <p14:creationId xmlns:p14="http://schemas.microsoft.com/office/powerpoint/2010/main" val="231890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57460-F031-4B7F-8BAD-552E7FE6E57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FDF3E9-2580-47A1-BB2F-18EAE824693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8E0444-3EFB-40BB-A924-981EEC7930B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612545-0BCA-46D7-B137-3B11A70D45B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6020362-2094-4570-912A-497C0888C00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8D1B6C3-CD2C-47F8-8E81-60DAB930C297}"/>
              </a:ext>
            </a:extLst>
          </p:cNvPr>
          <p:cNvSpPr>
            <a:spLocks noGrp="1"/>
          </p:cNvSpPr>
          <p:nvPr>
            <p:ph type="sldNum" sz="quarter" idx="12"/>
          </p:nvPr>
        </p:nvSpPr>
        <p:spPr/>
        <p:txBody>
          <a:bodyPr/>
          <a:lstStyle>
            <a:lvl1pPr>
              <a:defRPr/>
            </a:lvl1pPr>
          </a:lstStyle>
          <a:p>
            <a:fld id="{BB33CC8F-D17F-4FD4-A92D-583AD11F012C}" type="slidenum">
              <a:rPr lang="en-US" altLang="en-US"/>
              <a:pPr/>
              <a:t>‹#›</a:t>
            </a:fld>
            <a:endParaRPr lang="en-US" altLang="en-US"/>
          </a:p>
        </p:txBody>
      </p:sp>
    </p:spTree>
    <p:extLst>
      <p:ext uri="{BB962C8B-B14F-4D97-AF65-F5344CB8AC3E}">
        <p14:creationId xmlns:p14="http://schemas.microsoft.com/office/powerpoint/2010/main" val="4247108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B5D03AE-0767-4170-9892-D5977D65C56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10D7F41-1C80-4F11-9DF4-7391103F01E4}"/>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7843C826-60EE-4E3E-BFE9-DCFC798A874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4F4A55F-7501-4681-8DF2-04C7D2A9514A}"/>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F0CA0DE6-AC62-48E9-B926-DEDACE6879D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80552F9-5C68-4294-A4B4-D891967F0EB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4.bin"/><Relationship Id="rId5" Type="http://schemas.openxmlformats.org/officeDocument/2006/relationships/image" Target="../media/image22.wmf"/><Relationship Id="rId4" Type="http://schemas.openxmlformats.org/officeDocument/2006/relationships/oleObject" Target="../embeddings/oleObject23.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notesSlide" Target="../notesSlides/notesSlide12.xml"/><Relationship Id="rId7" Type="http://schemas.openxmlformats.org/officeDocument/2006/relationships/image" Target="../media/image25.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6.bin"/><Relationship Id="rId11" Type="http://schemas.openxmlformats.org/officeDocument/2006/relationships/image" Target="../media/image27.wmf"/><Relationship Id="rId5" Type="http://schemas.openxmlformats.org/officeDocument/2006/relationships/image" Target="../media/image24.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notesSlide" Target="../notesSlides/notesSlide13.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0.bin"/><Relationship Id="rId5" Type="http://schemas.openxmlformats.org/officeDocument/2006/relationships/image" Target="../media/image28.wmf"/><Relationship Id="rId4" Type="http://schemas.openxmlformats.org/officeDocument/2006/relationships/oleObject" Target="../embeddings/oleObject29.bin"/><Relationship Id="rId9" Type="http://schemas.openxmlformats.org/officeDocument/2006/relationships/image" Target="../media/image30.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35.wmf"/><Relationship Id="rId3" Type="http://schemas.openxmlformats.org/officeDocument/2006/relationships/notesSlide" Target="../notesSlides/notesSlide14.xml"/><Relationship Id="rId7" Type="http://schemas.openxmlformats.org/officeDocument/2006/relationships/image" Target="../media/image32.wmf"/><Relationship Id="rId12"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3.bin"/><Relationship Id="rId11" Type="http://schemas.openxmlformats.org/officeDocument/2006/relationships/image" Target="../media/image34.wmf"/><Relationship Id="rId5" Type="http://schemas.openxmlformats.org/officeDocument/2006/relationships/image" Target="../media/image31.wmf"/><Relationship Id="rId15" Type="http://schemas.openxmlformats.org/officeDocument/2006/relationships/image" Target="../media/image36.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33.wmf"/><Relationship Id="rId14" Type="http://schemas.openxmlformats.org/officeDocument/2006/relationships/oleObject" Target="../embeddings/oleObject37.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notesSlide" Target="../notesSlides/notesSlide15.xml"/><Relationship Id="rId7" Type="http://schemas.openxmlformats.org/officeDocument/2006/relationships/image" Target="../media/image38.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9.bin"/><Relationship Id="rId11" Type="http://schemas.openxmlformats.org/officeDocument/2006/relationships/image" Target="../media/image40.wmf"/><Relationship Id="rId5" Type="http://schemas.openxmlformats.org/officeDocument/2006/relationships/image" Target="../media/image37.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39.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notesSlide" Target="../notesSlides/notesSlide16.xml"/><Relationship Id="rId7" Type="http://schemas.openxmlformats.org/officeDocument/2006/relationships/image" Target="../media/image42.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43.bin"/><Relationship Id="rId5" Type="http://schemas.openxmlformats.org/officeDocument/2006/relationships/image" Target="../media/image41.wmf"/><Relationship Id="rId4" Type="http://schemas.openxmlformats.org/officeDocument/2006/relationships/oleObject" Target="../embeddings/oleObject42.bin"/><Relationship Id="rId9" Type="http://schemas.openxmlformats.org/officeDocument/2006/relationships/image" Target="../media/image43.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17.xml"/><Relationship Id="rId7" Type="http://schemas.openxmlformats.org/officeDocument/2006/relationships/image" Target="../media/image45.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6.bin"/><Relationship Id="rId5" Type="http://schemas.openxmlformats.org/officeDocument/2006/relationships/image" Target="../media/image44.wmf"/><Relationship Id="rId4" Type="http://schemas.openxmlformats.org/officeDocument/2006/relationships/oleObject" Target="../embeddings/oleObject45.bin"/><Relationship Id="rId9" Type="http://schemas.openxmlformats.org/officeDocument/2006/relationships/image" Target="../media/image46.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48.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49.bin"/><Relationship Id="rId5" Type="http://schemas.openxmlformats.org/officeDocument/2006/relationships/image" Target="../media/image47.wmf"/><Relationship Id="rId4" Type="http://schemas.openxmlformats.org/officeDocument/2006/relationships/oleObject" Target="../embeddings/oleObject4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5.vml"/><Relationship Id="rId5" Type="http://schemas.openxmlformats.org/officeDocument/2006/relationships/image" Target="../media/image49.wmf"/><Relationship Id="rId4" Type="http://schemas.openxmlformats.org/officeDocument/2006/relationships/oleObject" Target="../embeddings/oleObject5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3.bin"/><Relationship Id="rId13" Type="http://schemas.openxmlformats.org/officeDocument/2006/relationships/image" Target="../media/image54.wmf"/><Relationship Id="rId3" Type="http://schemas.openxmlformats.org/officeDocument/2006/relationships/notesSlide" Target="../notesSlides/notesSlide20.xml"/><Relationship Id="rId7" Type="http://schemas.openxmlformats.org/officeDocument/2006/relationships/image" Target="../media/image51.wmf"/><Relationship Id="rId12" Type="http://schemas.openxmlformats.org/officeDocument/2006/relationships/oleObject" Target="../embeddings/oleObject55.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52.bin"/><Relationship Id="rId11" Type="http://schemas.openxmlformats.org/officeDocument/2006/relationships/image" Target="../media/image53.wmf"/><Relationship Id="rId5" Type="http://schemas.openxmlformats.org/officeDocument/2006/relationships/image" Target="../media/image50.wmf"/><Relationship Id="rId10" Type="http://schemas.openxmlformats.org/officeDocument/2006/relationships/oleObject" Target="../embeddings/oleObject54.bin"/><Relationship Id="rId4" Type="http://schemas.openxmlformats.org/officeDocument/2006/relationships/oleObject" Target="../embeddings/oleObject51.bin"/><Relationship Id="rId9" Type="http://schemas.openxmlformats.org/officeDocument/2006/relationships/image" Target="../media/image52.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58.bin"/><Relationship Id="rId13" Type="http://schemas.openxmlformats.org/officeDocument/2006/relationships/image" Target="../media/image59.wmf"/><Relationship Id="rId3" Type="http://schemas.openxmlformats.org/officeDocument/2006/relationships/notesSlide" Target="../notesSlides/notesSlide21.xml"/><Relationship Id="rId7" Type="http://schemas.openxmlformats.org/officeDocument/2006/relationships/image" Target="../media/image56.wmf"/><Relationship Id="rId12" Type="http://schemas.openxmlformats.org/officeDocument/2006/relationships/oleObject" Target="../embeddings/oleObject60.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57.bin"/><Relationship Id="rId11" Type="http://schemas.openxmlformats.org/officeDocument/2006/relationships/image" Target="../media/image58.wmf"/><Relationship Id="rId5" Type="http://schemas.openxmlformats.org/officeDocument/2006/relationships/image" Target="../media/image55.wmf"/><Relationship Id="rId10" Type="http://schemas.openxmlformats.org/officeDocument/2006/relationships/oleObject" Target="../embeddings/oleObject59.bin"/><Relationship Id="rId4" Type="http://schemas.openxmlformats.org/officeDocument/2006/relationships/oleObject" Target="../embeddings/oleObject56.bin"/><Relationship Id="rId9" Type="http://schemas.openxmlformats.org/officeDocument/2006/relationships/image" Target="../media/image57.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image" Target="../media/image60.wmf"/><Relationship Id="rId4" Type="http://schemas.openxmlformats.org/officeDocument/2006/relationships/oleObject" Target="../embeddings/oleObject61.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64.bin"/><Relationship Id="rId13" Type="http://schemas.openxmlformats.org/officeDocument/2006/relationships/image" Target="../media/image65.wmf"/><Relationship Id="rId3" Type="http://schemas.openxmlformats.org/officeDocument/2006/relationships/notesSlide" Target="../notesSlides/notesSlide23.xml"/><Relationship Id="rId7" Type="http://schemas.openxmlformats.org/officeDocument/2006/relationships/image" Target="../media/image62.wmf"/><Relationship Id="rId12" Type="http://schemas.openxmlformats.org/officeDocument/2006/relationships/oleObject" Target="../embeddings/oleObject66.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3.bin"/><Relationship Id="rId11" Type="http://schemas.openxmlformats.org/officeDocument/2006/relationships/image" Target="../media/image64.wmf"/><Relationship Id="rId5" Type="http://schemas.openxmlformats.org/officeDocument/2006/relationships/image" Target="../media/image61.wmf"/><Relationship Id="rId15" Type="http://schemas.openxmlformats.org/officeDocument/2006/relationships/image" Target="../media/image66.wmf"/><Relationship Id="rId10" Type="http://schemas.openxmlformats.org/officeDocument/2006/relationships/oleObject" Target="../embeddings/oleObject65.bin"/><Relationship Id="rId4" Type="http://schemas.openxmlformats.org/officeDocument/2006/relationships/oleObject" Target="../embeddings/oleObject62.bin"/><Relationship Id="rId9" Type="http://schemas.openxmlformats.org/officeDocument/2006/relationships/image" Target="../media/image63.wmf"/><Relationship Id="rId14" Type="http://schemas.openxmlformats.org/officeDocument/2006/relationships/oleObject" Target="../embeddings/oleObject67.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image" Target="../media/image71.wmf"/><Relationship Id="rId3" Type="http://schemas.openxmlformats.org/officeDocument/2006/relationships/notesSlide" Target="../notesSlides/notesSlide24.xml"/><Relationship Id="rId7" Type="http://schemas.openxmlformats.org/officeDocument/2006/relationships/image" Target="../media/image68.wmf"/><Relationship Id="rId12" Type="http://schemas.openxmlformats.org/officeDocument/2006/relationships/oleObject" Target="../embeddings/oleObject72.bin"/><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69.bin"/><Relationship Id="rId11" Type="http://schemas.openxmlformats.org/officeDocument/2006/relationships/image" Target="../media/image70.wmf"/><Relationship Id="rId5" Type="http://schemas.openxmlformats.org/officeDocument/2006/relationships/image" Target="../media/image67.wmf"/><Relationship Id="rId10" Type="http://schemas.openxmlformats.org/officeDocument/2006/relationships/oleObject" Target="../embeddings/oleObject71.bin"/><Relationship Id="rId4" Type="http://schemas.openxmlformats.org/officeDocument/2006/relationships/oleObject" Target="../embeddings/oleObject68.bin"/><Relationship Id="rId9" Type="http://schemas.openxmlformats.org/officeDocument/2006/relationships/image" Target="../media/image69.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70.wmf"/><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74.bin"/><Relationship Id="rId5" Type="http://schemas.openxmlformats.org/officeDocument/2006/relationships/image" Target="../media/image69.wmf"/><Relationship Id="rId4" Type="http://schemas.openxmlformats.org/officeDocument/2006/relationships/oleObject" Target="../embeddings/oleObject7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notesSlide" Target="../notesSlides/notesSlide27.xml"/><Relationship Id="rId7" Type="http://schemas.openxmlformats.org/officeDocument/2006/relationships/image" Target="../media/image73.wmf"/><Relationship Id="rId2" Type="http://schemas.openxmlformats.org/officeDocument/2006/relationships/slideLayout" Target="../slideLayouts/slideLayout7.xml"/><Relationship Id="rId1" Type="http://schemas.openxmlformats.org/officeDocument/2006/relationships/vmlDrawing" Target="../drawings/vmlDrawing22.vml"/><Relationship Id="rId6" Type="http://schemas.openxmlformats.org/officeDocument/2006/relationships/oleObject" Target="../embeddings/oleObject76.bin"/><Relationship Id="rId5" Type="http://schemas.openxmlformats.org/officeDocument/2006/relationships/image" Target="../media/image72.wmf"/><Relationship Id="rId4" Type="http://schemas.openxmlformats.org/officeDocument/2006/relationships/oleObject" Target="../embeddings/oleObject75.bin"/><Relationship Id="rId9" Type="http://schemas.openxmlformats.org/officeDocument/2006/relationships/image" Target="../media/image74.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80.bin"/><Relationship Id="rId13" Type="http://schemas.openxmlformats.org/officeDocument/2006/relationships/image" Target="../media/image79.wmf"/><Relationship Id="rId18" Type="http://schemas.openxmlformats.org/officeDocument/2006/relationships/oleObject" Target="../embeddings/oleObject85.bin"/><Relationship Id="rId3" Type="http://schemas.openxmlformats.org/officeDocument/2006/relationships/notesSlide" Target="../notesSlides/notesSlide28.xml"/><Relationship Id="rId7" Type="http://schemas.openxmlformats.org/officeDocument/2006/relationships/image" Target="../media/image76.wmf"/><Relationship Id="rId12" Type="http://schemas.openxmlformats.org/officeDocument/2006/relationships/oleObject" Target="../embeddings/oleObject82.bin"/><Relationship Id="rId17" Type="http://schemas.openxmlformats.org/officeDocument/2006/relationships/image" Target="../media/image81.wmf"/><Relationship Id="rId2" Type="http://schemas.openxmlformats.org/officeDocument/2006/relationships/slideLayout" Target="../slideLayouts/slideLayout7.xml"/><Relationship Id="rId16" Type="http://schemas.openxmlformats.org/officeDocument/2006/relationships/oleObject" Target="../embeddings/oleObject84.bin"/><Relationship Id="rId1" Type="http://schemas.openxmlformats.org/officeDocument/2006/relationships/vmlDrawing" Target="../drawings/vmlDrawing23.vml"/><Relationship Id="rId6" Type="http://schemas.openxmlformats.org/officeDocument/2006/relationships/oleObject" Target="../embeddings/oleObject79.bin"/><Relationship Id="rId11" Type="http://schemas.openxmlformats.org/officeDocument/2006/relationships/image" Target="../media/image78.wmf"/><Relationship Id="rId5" Type="http://schemas.openxmlformats.org/officeDocument/2006/relationships/image" Target="../media/image75.wmf"/><Relationship Id="rId15" Type="http://schemas.openxmlformats.org/officeDocument/2006/relationships/image" Target="../media/image80.wmf"/><Relationship Id="rId10" Type="http://schemas.openxmlformats.org/officeDocument/2006/relationships/oleObject" Target="../embeddings/oleObject81.bin"/><Relationship Id="rId19" Type="http://schemas.openxmlformats.org/officeDocument/2006/relationships/image" Target="../media/image82.wmf"/><Relationship Id="rId4" Type="http://schemas.openxmlformats.org/officeDocument/2006/relationships/oleObject" Target="../embeddings/oleObject78.bin"/><Relationship Id="rId9" Type="http://schemas.openxmlformats.org/officeDocument/2006/relationships/image" Target="../media/image77.wmf"/><Relationship Id="rId14" Type="http://schemas.openxmlformats.org/officeDocument/2006/relationships/oleObject" Target="../embeddings/oleObject83.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88.bin"/><Relationship Id="rId3" Type="http://schemas.openxmlformats.org/officeDocument/2006/relationships/notesSlide" Target="../notesSlides/notesSlide29.xml"/><Relationship Id="rId7" Type="http://schemas.openxmlformats.org/officeDocument/2006/relationships/image" Target="../media/image76.wmf"/><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87.bin"/><Relationship Id="rId5" Type="http://schemas.openxmlformats.org/officeDocument/2006/relationships/image" Target="../media/image83.wmf"/><Relationship Id="rId4" Type="http://schemas.openxmlformats.org/officeDocument/2006/relationships/oleObject" Target="../embeddings/oleObject86.bin"/><Relationship Id="rId9" Type="http://schemas.openxmlformats.org/officeDocument/2006/relationships/image" Target="../media/image84.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3" Type="http://schemas.openxmlformats.org/officeDocument/2006/relationships/notesSlide" Target="../notesSlides/notesSlide3.xml"/><Relationship Id="rId7" Type="http://schemas.openxmlformats.org/officeDocument/2006/relationships/image" Target="../media/image2.wmf"/><Relationship Id="rId12"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85.wmf"/><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90.bin"/><Relationship Id="rId5" Type="http://schemas.openxmlformats.org/officeDocument/2006/relationships/image" Target="../media/image84.wmf"/><Relationship Id="rId4" Type="http://schemas.openxmlformats.org/officeDocument/2006/relationships/oleObject" Target="../embeddings/oleObject89.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notesSlide" Target="../notesSlides/notesSlide31.xml"/><Relationship Id="rId7" Type="http://schemas.openxmlformats.org/officeDocument/2006/relationships/image" Target="../media/image81.wmf"/><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92.bin"/><Relationship Id="rId5" Type="http://schemas.openxmlformats.org/officeDocument/2006/relationships/image" Target="../media/image86.wmf"/><Relationship Id="rId4" Type="http://schemas.openxmlformats.org/officeDocument/2006/relationships/oleObject" Target="../embeddings/oleObject91.bin"/><Relationship Id="rId9" Type="http://schemas.openxmlformats.org/officeDocument/2006/relationships/image" Target="../media/image82.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notesSlide" Target="../notesSlides/notesSlide32.xml"/><Relationship Id="rId7" Type="http://schemas.openxmlformats.org/officeDocument/2006/relationships/image" Target="../media/image88.wmf"/><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oleObject" Target="../embeddings/oleObject95.bin"/><Relationship Id="rId11" Type="http://schemas.openxmlformats.org/officeDocument/2006/relationships/image" Target="../media/image90.wmf"/><Relationship Id="rId5" Type="http://schemas.openxmlformats.org/officeDocument/2006/relationships/image" Target="../media/image87.wmf"/><Relationship Id="rId10" Type="http://schemas.openxmlformats.org/officeDocument/2006/relationships/oleObject" Target="../embeddings/oleObject97.bin"/><Relationship Id="rId4" Type="http://schemas.openxmlformats.org/officeDocument/2006/relationships/oleObject" Target="../embeddings/oleObject94.bin"/><Relationship Id="rId9" Type="http://schemas.openxmlformats.org/officeDocument/2006/relationships/image" Target="../media/image89.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notesSlide" Target="../notesSlides/notesSlide33.xml"/><Relationship Id="rId7" Type="http://schemas.openxmlformats.org/officeDocument/2006/relationships/image" Target="../media/image92.wmf"/><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oleObject" Target="../embeddings/oleObject99.bin"/><Relationship Id="rId11" Type="http://schemas.openxmlformats.org/officeDocument/2006/relationships/image" Target="../media/image94.wmf"/><Relationship Id="rId5" Type="http://schemas.openxmlformats.org/officeDocument/2006/relationships/image" Target="../media/image91.wmf"/><Relationship Id="rId10" Type="http://schemas.openxmlformats.org/officeDocument/2006/relationships/oleObject" Target="../embeddings/oleObject101.bin"/><Relationship Id="rId4" Type="http://schemas.openxmlformats.org/officeDocument/2006/relationships/oleObject" Target="../embeddings/oleObject98.bin"/><Relationship Id="rId9" Type="http://schemas.openxmlformats.org/officeDocument/2006/relationships/image" Target="../media/image93.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04.bin"/><Relationship Id="rId13" Type="http://schemas.openxmlformats.org/officeDocument/2006/relationships/image" Target="../media/image98.wmf"/><Relationship Id="rId3" Type="http://schemas.openxmlformats.org/officeDocument/2006/relationships/notesSlide" Target="../notesSlides/notesSlide34.xml"/><Relationship Id="rId7" Type="http://schemas.openxmlformats.org/officeDocument/2006/relationships/image" Target="../media/image95.wmf"/><Relationship Id="rId12" Type="http://schemas.openxmlformats.org/officeDocument/2006/relationships/oleObject" Target="../embeddings/oleObject106.bin"/><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oleObject" Target="../embeddings/oleObject103.bin"/><Relationship Id="rId11" Type="http://schemas.openxmlformats.org/officeDocument/2006/relationships/image" Target="../media/image97.wmf"/><Relationship Id="rId5" Type="http://schemas.openxmlformats.org/officeDocument/2006/relationships/image" Target="../media/image93.wmf"/><Relationship Id="rId15" Type="http://schemas.openxmlformats.org/officeDocument/2006/relationships/image" Target="../media/image99.wmf"/><Relationship Id="rId10" Type="http://schemas.openxmlformats.org/officeDocument/2006/relationships/oleObject" Target="../embeddings/oleObject105.bin"/><Relationship Id="rId4" Type="http://schemas.openxmlformats.org/officeDocument/2006/relationships/oleObject" Target="../embeddings/oleObject102.bin"/><Relationship Id="rId9" Type="http://schemas.openxmlformats.org/officeDocument/2006/relationships/image" Target="../media/image96.wmf"/><Relationship Id="rId14" Type="http://schemas.openxmlformats.org/officeDocument/2006/relationships/oleObject" Target="../embeddings/oleObject107.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10.bin"/><Relationship Id="rId13" Type="http://schemas.openxmlformats.org/officeDocument/2006/relationships/image" Target="../media/image104.wmf"/><Relationship Id="rId3" Type="http://schemas.openxmlformats.org/officeDocument/2006/relationships/notesSlide" Target="../notesSlides/notesSlide35.xml"/><Relationship Id="rId7" Type="http://schemas.openxmlformats.org/officeDocument/2006/relationships/image" Target="../media/image101.wmf"/><Relationship Id="rId12" Type="http://schemas.openxmlformats.org/officeDocument/2006/relationships/oleObject" Target="../embeddings/oleObject112.bin"/><Relationship Id="rId2" Type="http://schemas.openxmlformats.org/officeDocument/2006/relationships/slideLayout" Target="../slideLayouts/slideLayout7.xml"/><Relationship Id="rId1" Type="http://schemas.openxmlformats.org/officeDocument/2006/relationships/vmlDrawing" Target="../drawings/vmlDrawing30.vml"/><Relationship Id="rId6" Type="http://schemas.openxmlformats.org/officeDocument/2006/relationships/oleObject" Target="../embeddings/oleObject109.bin"/><Relationship Id="rId11" Type="http://schemas.openxmlformats.org/officeDocument/2006/relationships/image" Target="../media/image103.wmf"/><Relationship Id="rId5" Type="http://schemas.openxmlformats.org/officeDocument/2006/relationships/image" Target="../media/image100.wmf"/><Relationship Id="rId15" Type="http://schemas.openxmlformats.org/officeDocument/2006/relationships/image" Target="../media/image105.wmf"/><Relationship Id="rId10" Type="http://schemas.openxmlformats.org/officeDocument/2006/relationships/oleObject" Target="../embeddings/oleObject111.bin"/><Relationship Id="rId4" Type="http://schemas.openxmlformats.org/officeDocument/2006/relationships/oleObject" Target="../embeddings/oleObject108.bin"/><Relationship Id="rId9" Type="http://schemas.openxmlformats.org/officeDocument/2006/relationships/image" Target="../media/image102.wmf"/><Relationship Id="rId14" Type="http://schemas.openxmlformats.org/officeDocument/2006/relationships/oleObject" Target="../embeddings/oleObject113.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16.bin"/><Relationship Id="rId13" Type="http://schemas.openxmlformats.org/officeDocument/2006/relationships/image" Target="../media/image110.wmf"/><Relationship Id="rId3" Type="http://schemas.openxmlformats.org/officeDocument/2006/relationships/notesSlide" Target="../notesSlides/notesSlide36.xml"/><Relationship Id="rId7" Type="http://schemas.openxmlformats.org/officeDocument/2006/relationships/image" Target="../media/image107.wmf"/><Relationship Id="rId12" Type="http://schemas.openxmlformats.org/officeDocument/2006/relationships/oleObject" Target="../embeddings/oleObject118.bin"/><Relationship Id="rId2" Type="http://schemas.openxmlformats.org/officeDocument/2006/relationships/slideLayout" Target="../slideLayouts/slideLayout7.xml"/><Relationship Id="rId1" Type="http://schemas.openxmlformats.org/officeDocument/2006/relationships/vmlDrawing" Target="../drawings/vmlDrawing31.vml"/><Relationship Id="rId6" Type="http://schemas.openxmlformats.org/officeDocument/2006/relationships/oleObject" Target="../embeddings/oleObject115.bin"/><Relationship Id="rId11" Type="http://schemas.openxmlformats.org/officeDocument/2006/relationships/image" Target="../media/image109.wmf"/><Relationship Id="rId5" Type="http://schemas.openxmlformats.org/officeDocument/2006/relationships/image" Target="../media/image106.wmf"/><Relationship Id="rId10" Type="http://schemas.openxmlformats.org/officeDocument/2006/relationships/oleObject" Target="../embeddings/oleObject117.bin"/><Relationship Id="rId4" Type="http://schemas.openxmlformats.org/officeDocument/2006/relationships/oleObject" Target="../embeddings/oleObject114.bin"/><Relationship Id="rId9" Type="http://schemas.openxmlformats.org/officeDocument/2006/relationships/image" Target="../media/image108.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102.wmf"/><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oleObject" Target="../embeddings/oleObject120.bin"/><Relationship Id="rId5" Type="http://schemas.openxmlformats.org/officeDocument/2006/relationships/image" Target="../media/image111.wmf"/><Relationship Id="rId4" Type="http://schemas.openxmlformats.org/officeDocument/2006/relationships/oleObject" Target="../embeddings/oleObject119.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113.wmf"/><Relationship Id="rId2" Type="http://schemas.openxmlformats.org/officeDocument/2006/relationships/slideLayout" Target="../slideLayouts/slideLayout7.xml"/><Relationship Id="rId1" Type="http://schemas.openxmlformats.org/officeDocument/2006/relationships/vmlDrawing" Target="../drawings/vmlDrawing33.vml"/><Relationship Id="rId6" Type="http://schemas.openxmlformats.org/officeDocument/2006/relationships/oleObject" Target="../embeddings/oleObject122.bin"/><Relationship Id="rId5" Type="http://schemas.openxmlformats.org/officeDocument/2006/relationships/image" Target="../media/image112.wmf"/><Relationship Id="rId4" Type="http://schemas.openxmlformats.org/officeDocument/2006/relationships/oleObject" Target="../embeddings/oleObject121.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25.bin"/><Relationship Id="rId3" Type="http://schemas.openxmlformats.org/officeDocument/2006/relationships/notesSlide" Target="../notesSlides/notesSlide39.xml"/><Relationship Id="rId7" Type="http://schemas.openxmlformats.org/officeDocument/2006/relationships/image" Target="../media/image115.wmf"/><Relationship Id="rId2" Type="http://schemas.openxmlformats.org/officeDocument/2006/relationships/slideLayout" Target="../slideLayouts/slideLayout7.xml"/><Relationship Id="rId1" Type="http://schemas.openxmlformats.org/officeDocument/2006/relationships/vmlDrawing" Target="../drawings/vmlDrawing34.vml"/><Relationship Id="rId6" Type="http://schemas.openxmlformats.org/officeDocument/2006/relationships/oleObject" Target="../embeddings/oleObject124.bin"/><Relationship Id="rId5" Type="http://schemas.openxmlformats.org/officeDocument/2006/relationships/image" Target="../media/image114.wmf"/><Relationship Id="rId4" Type="http://schemas.openxmlformats.org/officeDocument/2006/relationships/oleObject" Target="../embeddings/oleObject123.bin"/><Relationship Id="rId9" Type="http://schemas.openxmlformats.org/officeDocument/2006/relationships/image" Target="../media/image116.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0.wmf"/><Relationship Id="rId3" Type="http://schemas.openxmlformats.org/officeDocument/2006/relationships/notesSlide" Target="../notesSlides/notesSlide4.xml"/><Relationship Id="rId7" Type="http://schemas.openxmlformats.org/officeDocument/2006/relationships/image" Target="../media/image7.wmf"/><Relationship Id="rId12"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9.wmf"/><Relationship Id="rId5" Type="http://schemas.openxmlformats.org/officeDocument/2006/relationships/image" Target="../media/image6.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8.wmf"/></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28.bin"/><Relationship Id="rId13" Type="http://schemas.openxmlformats.org/officeDocument/2006/relationships/image" Target="../media/image121.wmf"/><Relationship Id="rId3" Type="http://schemas.openxmlformats.org/officeDocument/2006/relationships/notesSlide" Target="../notesSlides/notesSlide40.xml"/><Relationship Id="rId7" Type="http://schemas.openxmlformats.org/officeDocument/2006/relationships/image" Target="../media/image118.wmf"/><Relationship Id="rId12" Type="http://schemas.openxmlformats.org/officeDocument/2006/relationships/oleObject" Target="../embeddings/oleObject130.bin"/><Relationship Id="rId2" Type="http://schemas.openxmlformats.org/officeDocument/2006/relationships/slideLayout" Target="../slideLayouts/slideLayout7.xml"/><Relationship Id="rId1" Type="http://schemas.openxmlformats.org/officeDocument/2006/relationships/vmlDrawing" Target="../drawings/vmlDrawing35.vml"/><Relationship Id="rId6" Type="http://schemas.openxmlformats.org/officeDocument/2006/relationships/oleObject" Target="../embeddings/oleObject127.bin"/><Relationship Id="rId11" Type="http://schemas.openxmlformats.org/officeDocument/2006/relationships/image" Target="../media/image120.wmf"/><Relationship Id="rId5" Type="http://schemas.openxmlformats.org/officeDocument/2006/relationships/image" Target="../media/image117.wmf"/><Relationship Id="rId10" Type="http://schemas.openxmlformats.org/officeDocument/2006/relationships/oleObject" Target="../embeddings/oleObject129.bin"/><Relationship Id="rId4" Type="http://schemas.openxmlformats.org/officeDocument/2006/relationships/oleObject" Target="../embeddings/oleObject126.bin"/><Relationship Id="rId9" Type="http://schemas.openxmlformats.org/officeDocument/2006/relationships/image" Target="../media/image119.wmf"/></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36.vml"/><Relationship Id="rId5" Type="http://schemas.openxmlformats.org/officeDocument/2006/relationships/image" Target="../media/image122.wmf"/><Relationship Id="rId4" Type="http://schemas.openxmlformats.org/officeDocument/2006/relationships/oleObject" Target="../embeddings/oleObject131.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34.bin"/><Relationship Id="rId13" Type="http://schemas.openxmlformats.org/officeDocument/2006/relationships/image" Target="../media/image127.wmf"/><Relationship Id="rId18" Type="http://schemas.openxmlformats.org/officeDocument/2006/relationships/oleObject" Target="../embeddings/oleObject139.bin"/><Relationship Id="rId3" Type="http://schemas.openxmlformats.org/officeDocument/2006/relationships/notesSlide" Target="../notesSlides/notesSlide42.xml"/><Relationship Id="rId7" Type="http://schemas.openxmlformats.org/officeDocument/2006/relationships/image" Target="../media/image124.wmf"/><Relationship Id="rId12" Type="http://schemas.openxmlformats.org/officeDocument/2006/relationships/oleObject" Target="../embeddings/oleObject136.bin"/><Relationship Id="rId17" Type="http://schemas.openxmlformats.org/officeDocument/2006/relationships/image" Target="../media/image129.wmf"/><Relationship Id="rId2" Type="http://schemas.openxmlformats.org/officeDocument/2006/relationships/slideLayout" Target="../slideLayouts/slideLayout7.xml"/><Relationship Id="rId16" Type="http://schemas.openxmlformats.org/officeDocument/2006/relationships/oleObject" Target="../embeddings/oleObject138.bin"/><Relationship Id="rId1" Type="http://schemas.openxmlformats.org/officeDocument/2006/relationships/vmlDrawing" Target="../drawings/vmlDrawing37.vml"/><Relationship Id="rId6" Type="http://schemas.openxmlformats.org/officeDocument/2006/relationships/oleObject" Target="../embeddings/oleObject133.bin"/><Relationship Id="rId11" Type="http://schemas.openxmlformats.org/officeDocument/2006/relationships/image" Target="../media/image126.wmf"/><Relationship Id="rId5" Type="http://schemas.openxmlformats.org/officeDocument/2006/relationships/image" Target="../media/image123.wmf"/><Relationship Id="rId15" Type="http://schemas.openxmlformats.org/officeDocument/2006/relationships/image" Target="../media/image128.wmf"/><Relationship Id="rId10" Type="http://schemas.openxmlformats.org/officeDocument/2006/relationships/oleObject" Target="../embeddings/oleObject135.bin"/><Relationship Id="rId19" Type="http://schemas.openxmlformats.org/officeDocument/2006/relationships/image" Target="../media/image130.wmf"/><Relationship Id="rId4" Type="http://schemas.openxmlformats.org/officeDocument/2006/relationships/oleObject" Target="../embeddings/oleObject132.bin"/><Relationship Id="rId9" Type="http://schemas.openxmlformats.org/officeDocument/2006/relationships/image" Target="../media/image125.wmf"/><Relationship Id="rId14" Type="http://schemas.openxmlformats.org/officeDocument/2006/relationships/oleObject" Target="../embeddings/oleObject137.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42.bin"/><Relationship Id="rId3" Type="http://schemas.openxmlformats.org/officeDocument/2006/relationships/notesSlide" Target="../notesSlides/notesSlide43.xml"/><Relationship Id="rId7" Type="http://schemas.openxmlformats.org/officeDocument/2006/relationships/image" Target="../media/image132.wmf"/><Relationship Id="rId2" Type="http://schemas.openxmlformats.org/officeDocument/2006/relationships/slideLayout" Target="../slideLayouts/slideLayout7.xml"/><Relationship Id="rId1" Type="http://schemas.openxmlformats.org/officeDocument/2006/relationships/vmlDrawing" Target="../drawings/vmlDrawing38.vml"/><Relationship Id="rId6" Type="http://schemas.openxmlformats.org/officeDocument/2006/relationships/oleObject" Target="../embeddings/oleObject141.bin"/><Relationship Id="rId11" Type="http://schemas.openxmlformats.org/officeDocument/2006/relationships/image" Target="../media/image134.wmf"/><Relationship Id="rId5" Type="http://schemas.openxmlformats.org/officeDocument/2006/relationships/image" Target="../media/image131.wmf"/><Relationship Id="rId10" Type="http://schemas.openxmlformats.org/officeDocument/2006/relationships/oleObject" Target="../embeddings/oleObject143.bin"/><Relationship Id="rId4" Type="http://schemas.openxmlformats.org/officeDocument/2006/relationships/oleObject" Target="../embeddings/oleObject140.bin"/><Relationship Id="rId9" Type="http://schemas.openxmlformats.org/officeDocument/2006/relationships/image" Target="../media/image133.wmf"/></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46.bin"/><Relationship Id="rId13" Type="http://schemas.openxmlformats.org/officeDocument/2006/relationships/image" Target="../media/image138.wmf"/><Relationship Id="rId18" Type="http://schemas.openxmlformats.org/officeDocument/2006/relationships/oleObject" Target="../embeddings/oleObject151.bin"/><Relationship Id="rId26" Type="http://schemas.openxmlformats.org/officeDocument/2006/relationships/oleObject" Target="../embeddings/oleObject155.bin"/><Relationship Id="rId3" Type="http://schemas.openxmlformats.org/officeDocument/2006/relationships/notesSlide" Target="../notesSlides/notesSlide44.xml"/><Relationship Id="rId21" Type="http://schemas.openxmlformats.org/officeDocument/2006/relationships/image" Target="../media/image125.wmf"/><Relationship Id="rId7" Type="http://schemas.openxmlformats.org/officeDocument/2006/relationships/image" Target="../media/image135.wmf"/><Relationship Id="rId12" Type="http://schemas.openxmlformats.org/officeDocument/2006/relationships/oleObject" Target="../embeddings/oleObject148.bin"/><Relationship Id="rId17" Type="http://schemas.openxmlformats.org/officeDocument/2006/relationships/image" Target="../media/image130.wmf"/><Relationship Id="rId25" Type="http://schemas.openxmlformats.org/officeDocument/2006/relationships/image" Target="../media/image142.wmf"/><Relationship Id="rId2" Type="http://schemas.openxmlformats.org/officeDocument/2006/relationships/slideLayout" Target="../slideLayouts/slideLayout7.xml"/><Relationship Id="rId16" Type="http://schemas.openxmlformats.org/officeDocument/2006/relationships/oleObject" Target="../embeddings/oleObject150.bin"/><Relationship Id="rId20" Type="http://schemas.openxmlformats.org/officeDocument/2006/relationships/oleObject" Target="../embeddings/oleObject152.bin"/><Relationship Id="rId29" Type="http://schemas.openxmlformats.org/officeDocument/2006/relationships/image" Target="../media/image144.wmf"/><Relationship Id="rId1" Type="http://schemas.openxmlformats.org/officeDocument/2006/relationships/vmlDrawing" Target="../drawings/vmlDrawing39.vml"/><Relationship Id="rId6" Type="http://schemas.openxmlformats.org/officeDocument/2006/relationships/oleObject" Target="../embeddings/oleObject145.bin"/><Relationship Id="rId11" Type="http://schemas.openxmlformats.org/officeDocument/2006/relationships/image" Target="../media/image137.wmf"/><Relationship Id="rId24" Type="http://schemas.openxmlformats.org/officeDocument/2006/relationships/oleObject" Target="../embeddings/oleObject154.bin"/><Relationship Id="rId5" Type="http://schemas.openxmlformats.org/officeDocument/2006/relationships/image" Target="../media/image134.wmf"/><Relationship Id="rId15" Type="http://schemas.openxmlformats.org/officeDocument/2006/relationships/image" Target="../media/image139.wmf"/><Relationship Id="rId23" Type="http://schemas.openxmlformats.org/officeDocument/2006/relationships/image" Target="../media/image141.wmf"/><Relationship Id="rId28" Type="http://schemas.openxmlformats.org/officeDocument/2006/relationships/oleObject" Target="../embeddings/oleObject156.bin"/><Relationship Id="rId10" Type="http://schemas.openxmlformats.org/officeDocument/2006/relationships/oleObject" Target="../embeddings/oleObject147.bin"/><Relationship Id="rId19" Type="http://schemas.openxmlformats.org/officeDocument/2006/relationships/image" Target="../media/image140.wmf"/><Relationship Id="rId4" Type="http://schemas.openxmlformats.org/officeDocument/2006/relationships/oleObject" Target="../embeddings/oleObject144.bin"/><Relationship Id="rId9" Type="http://schemas.openxmlformats.org/officeDocument/2006/relationships/image" Target="../media/image136.wmf"/><Relationship Id="rId14" Type="http://schemas.openxmlformats.org/officeDocument/2006/relationships/oleObject" Target="../embeddings/oleObject149.bin"/><Relationship Id="rId22" Type="http://schemas.openxmlformats.org/officeDocument/2006/relationships/oleObject" Target="../embeddings/oleObject153.bin"/><Relationship Id="rId27" Type="http://schemas.openxmlformats.org/officeDocument/2006/relationships/image" Target="../media/image143.w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59.bin"/><Relationship Id="rId3" Type="http://schemas.openxmlformats.org/officeDocument/2006/relationships/notesSlide" Target="../notesSlides/notesSlide45.xml"/><Relationship Id="rId7" Type="http://schemas.openxmlformats.org/officeDocument/2006/relationships/image" Target="../media/image145.wmf"/><Relationship Id="rId2" Type="http://schemas.openxmlformats.org/officeDocument/2006/relationships/slideLayout" Target="../slideLayouts/slideLayout7.xml"/><Relationship Id="rId1" Type="http://schemas.openxmlformats.org/officeDocument/2006/relationships/vmlDrawing" Target="../drawings/vmlDrawing40.vml"/><Relationship Id="rId6" Type="http://schemas.openxmlformats.org/officeDocument/2006/relationships/oleObject" Target="../embeddings/oleObject158.bin"/><Relationship Id="rId11" Type="http://schemas.openxmlformats.org/officeDocument/2006/relationships/image" Target="../media/image147.wmf"/><Relationship Id="rId5" Type="http://schemas.openxmlformats.org/officeDocument/2006/relationships/image" Target="../media/image133.wmf"/><Relationship Id="rId10" Type="http://schemas.openxmlformats.org/officeDocument/2006/relationships/oleObject" Target="../embeddings/oleObject160.bin"/><Relationship Id="rId4" Type="http://schemas.openxmlformats.org/officeDocument/2006/relationships/oleObject" Target="../embeddings/oleObject157.bin"/><Relationship Id="rId9" Type="http://schemas.openxmlformats.org/officeDocument/2006/relationships/image" Target="../media/image146.w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163.bin"/><Relationship Id="rId3" Type="http://schemas.openxmlformats.org/officeDocument/2006/relationships/notesSlide" Target="../notesSlides/notesSlide46.xml"/><Relationship Id="rId7" Type="http://schemas.openxmlformats.org/officeDocument/2006/relationships/image" Target="../media/image149.wmf"/><Relationship Id="rId2" Type="http://schemas.openxmlformats.org/officeDocument/2006/relationships/slideLayout" Target="../slideLayouts/slideLayout7.xml"/><Relationship Id="rId1" Type="http://schemas.openxmlformats.org/officeDocument/2006/relationships/vmlDrawing" Target="../drawings/vmlDrawing41.vml"/><Relationship Id="rId6" Type="http://schemas.openxmlformats.org/officeDocument/2006/relationships/oleObject" Target="../embeddings/oleObject162.bin"/><Relationship Id="rId5" Type="http://schemas.openxmlformats.org/officeDocument/2006/relationships/image" Target="../media/image148.wmf"/><Relationship Id="rId4" Type="http://schemas.openxmlformats.org/officeDocument/2006/relationships/oleObject" Target="../embeddings/oleObject161.bin"/><Relationship Id="rId9" Type="http://schemas.openxmlformats.org/officeDocument/2006/relationships/image" Target="../media/image150.wmf"/></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166.bin"/><Relationship Id="rId3" Type="http://schemas.openxmlformats.org/officeDocument/2006/relationships/notesSlide" Target="../notesSlides/notesSlide47.xml"/><Relationship Id="rId7" Type="http://schemas.openxmlformats.org/officeDocument/2006/relationships/image" Target="../media/image151.wmf"/><Relationship Id="rId2" Type="http://schemas.openxmlformats.org/officeDocument/2006/relationships/slideLayout" Target="../slideLayouts/slideLayout7.xml"/><Relationship Id="rId1" Type="http://schemas.openxmlformats.org/officeDocument/2006/relationships/vmlDrawing" Target="../drawings/vmlDrawing42.vml"/><Relationship Id="rId6" Type="http://schemas.openxmlformats.org/officeDocument/2006/relationships/oleObject" Target="../embeddings/oleObject165.bin"/><Relationship Id="rId5" Type="http://schemas.openxmlformats.org/officeDocument/2006/relationships/image" Target="../media/image140.wmf"/><Relationship Id="rId4" Type="http://schemas.openxmlformats.org/officeDocument/2006/relationships/oleObject" Target="../embeddings/oleObject164.bin"/><Relationship Id="rId9" Type="http://schemas.openxmlformats.org/officeDocument/2006/relationships/oleObject" Target="../embeddings/oleObject167.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70.bin"/><Relationship Id="rId13" Type="http://schemas.openxmlformats.org/officeDocument/2006/relationships/image" Target="../media/image155.wmf"/><Relationship Id="rId18" Type="http://schemas.openxmlformats.org/officeDocument/2006/relationships/oleObject" Target="../embeddings/oleObject176.bin"/><Relationship Id="rId3" Type="http://schemas.openxmlformats.org/officeDocument/2006/relationships/notesSlide" Target="../notesSlides/notesSlide48.xml"/><Relationship Id="rId21" Type="http://schemas.openxmlformats.org/officeDocument/2006/relationships/image" Target="../media/image158.wmf"/><Relationship Id="rId7" Type="http://schemas.openxmlformats.org/officeDocument/2006/relationships/image" Target="../media/image152.wmf"/><Relationship Id="rId12" Type="http://schemas.openxmlformats.org/officeDocument/2006/relationships/oleObject" Target="../embeddings/oleObject172.bin"/><Relationship Id="rId17" Type="http://schemas.openxmlformats.org/officeDocument/2006/relationships/oleObject" Target="../embeddings/oleObject175.bin"/><Relationship Id="rId2" Type="http://schemas.openxmlformats.org/officeDocument/2006/relationships/slideLayout" Target="../slideLayouts/slideLayout7.xml"/><Relationship Id="rId16" Type="http://schemas.openxmlformats.org/officeDocument/2006/relationships/oleObject" Target="../embeddings/oleObject174.bin"/><Relationship Id="rId20" Type="http://schemas.openxmlformats.org/officeDocument/2006/relationships/oleObject" Target="../embeddings/oleObject177.bin"/><Relationship Id="rId1" Type="http://schemas.openxmlformats.org/officeDocument/2006/relationships/vmlDrawing" Target="../drawings/vmlDrawing43.vml"/><Relationship Id="rId6" Type="http://schemas.openxmlformats.org/officeDocument/2006/relationships/oleObject" Target="../embeddings/oleObject169.bin"/><Relationship Id="rId11" Type="http://schemas.openxmlformats.org/officeDocument/2006/relationships/image" Target="../media/image154.wmf"/><Relationship Id="rId5" Type="http://schemas.openxmlformats.org/officeDocument/2006/relationships/image" Target="../media/image140.wmf"/><Relationship Id="rId15" Type="http://schemas.openxmlformats.org/officeDocument/2006/relationships/image" Target="../media/image156.wmf"/><Relationship Id="rId23" Type="http://schemas.openxmlformats.org/officeDocument/2006/relationships/image" Target="../media/image151.wmf"/><Relationship Id="rId10" Type="http://schemas.openxmlformats.org/officeDocument/2006/relationships/oleObject" Target="../embeddings/oleObject171.bin"/><Relationship Id="rId19" Type="http://schemas.openxmlformats.org/officeDocument/2006/relationships/image" Target="../media/image157.wmf"/><Relationship Id="rId4" Type="http://schemas.openxmlformats.org/officeDocument/2006/relationships/oleObject" Target="../embeddings/oleObject168.bin"/><Relationship Id="rId9" Type="http://schemas.openxmlformats.org/officeDocument/2006/relationships/image" Target="../media/image153.wmf"/><Relationship Id="rId14" Type="http://schemas.openxmlformats.org/officeDocument/2006/relationships/oleObject" Target="../embeddings/oleObject173.bin"/><Relationship Id="rId22" Type="http://schemas.openxmlformats.org/officeDocument/2006/relationships/oleObject" Target="../embeddings/oleObject178.bin"/></Relationships>
</file>

<file path=ppt/slides/_rels/slide49.xml.rels><?xml version="1.0" encoding="UTF-8" standalone="yes"?>
<Relationships xmlns="http://schemas.openxmlformats.org/package/2006/relationships"><Relationship Id="rId8" Type="http://schemas.openxmlformats.org/officeDocument/2006/relationships/image" Target="../media/image160.wmf"/><Relationship Id="rId13" Type="http://schemas.openxmlformats.org/officeDocument/2006/relationships/oleObject" Target="../embeddings/oleObject184.bin"/><Relationship Id="rId18" Type="http://schemas.openxmlformats.org/officeDocument/2006/relationships/image" Target="../media/image151.wmf"/><Relationship Id="rId3" Type="http://schemas.openxmlformats.org/officeDocument/2006/relationships/notesSlide" Target="../notesSlides/notesSlide49.xml"/><Relationship Id="rId7" Type="http://schemas.openxmlformats.org/officeDocument/2006/relationships/oleObject" Target="../embeddings/oleObject181.bin"/><Relationship Id="rId12" Type="http://schemas.openxmlformats.org/officeDocument/2006/relationships/image" Target="../media/image161.wmf"/><Relationship Id="rId17" Type="http://schemas.openxmlformats.org/officeDocument/2006/relationships/oleObject" Target="../embeddings/oleObject186.bin"/><Relationship Id="rId2" Type="http://schemas.openxmlformats.org/officeDocument/2006/relationships/slideLayout" Target="../slideLayouts/slideLayout7.xml"/><Relationship Id="rId16" Type="http://schemas.openxmlformats.org/officeDocument/2006/relationships/image" Target="../media/image154.wmf"/><Relationship Id="rId1" Type="http://schemas.openxmlformats.org/officeDocument/2006/relationships/vmlDrawing" Target="../drawings/vmlDrawing44.vml"/><Relationship Id="rId6" Type="http://schemas.openxmlformats.org/officeDocument/2006/relationships/oleObject" Target="../embeddings/oleObject180.bin"/><Relationship Id="rId11" Type="http://schemas.openxmlformats.org/officeDocument/2006/relationships/oleObject" Target="../embeddings/oleObject183.bin"/><Relationship Id="rId5" Type="http://schemas.openxmlformats.org/officeDocument/2006/relationships/image" Target="../media/image159.wmf"/><Relationship Id="rId15" Type="http://schemas.openxmlformats.org/officeDocument/2006/relationships/oleObject" Target="../embeddings/oleObject185.bin"/><Relationship Id="rId10" Type="http://schemas.openxmlformats.org/officeDocument/2006/relationships/image" Target="../media/image140.wmf"/><Relationship Id="rId4" Type="http://schemas.openxmlformats.org/officeDocument/2006/relationships/oleObject" Target="../embeddings/oleObject179.bin"/><Relationship Id="rId9" Type="http://schemas.openxmlformats.org/officeDocument/2006/relationships/oleObject" Target="../embeddings/oleObject182.bin"/><Relationship Id="rId14" Type="http://schemas.openxmlformats.org/officeDocument/2006/relationships/image" Target="../media/image153.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11.bin"/></Relationships>
</file>

<file path=ppt/slides/_rels/slide50.xml.rels><?xml version="1.0" encoding="UTF-8" standalone="yes"?>
<Relationships xmlns="http://schemas.openxmlformats.org/package/2006/relationships"><Relationship Id="rId8" Type="http://schemas.openxmlformats.org/officeDocument/2006/relationships/image" Target="../media/image162.wmf"/><Relationship Id="rId13" Type="http://schemas.openxmlformats.org/officeDocument/2006/relationships/oleObject" Target="../embeddings/oleObject192.bin"/><Relationship Id="rId18" Type="http://schemas.openxmlformats.org/officeDocument/2006/relationships/image" Target="../media/image151.wmf"/><Relationship Id="rId26" Type="http://schemas.openxmlformats.org/officeDocument/2006/relationships/oleObject" Target="../embeddings/oleObject201.bin"/><Relationship Id="rId3" Type="http://schemas.openxmlformats.org/officeDocument/2006/relationships/notesSlide" Target="../notesSlides/notesSlide50.xml"/><Relationship Id="rId21" Type="http://schemas.openxmlformats.org/officeDocument/2006/relationships/oleObject" Target="../embeddings/oleObject197.bin"/><Relationship Id="rId7" Type="http://schemas.openxmlformats.org/officeDocument/2006/relationships/oleObject" Target="../embeddings/oleObject189.bin"/><Relationship Id="rId12" Type="http://schemas.openxmlformats.org/officeDocument/2006/relationships/image" Target="../media/image161.wmf"/><Relationship Id="rId17" Type="http://schemas.openxmlformats.org/officeDocument/2006/relationships/oleObject" Target="../embeddings/oleObject194.bin"/><Relationship Id="rId25" Type="http://schemas.openxmlformats.org/officeDocument/2006/relationships/oleObject" Target="../embeddings/oleObject200.bin"/><Relationship Id="rId2" Type="http://schemas.openxmlformats.org/officeDocument/2006/relationships/slideLayout" Target="../slideLayouts/slideLayout7.xml"/><Relationship Id="rId16" Type="http://schemas.openxmlformats.org/officeDocument/2006/relationships/image" Target="../media/image154.wmf"/><Relationship Id="rId20" Type="http://schemas.openxmlformats.org/officeDocument/2006/relationships/oleObject" Target="../embeddings/oleObject196.bin"/><Relationship Id="rId1" Type="http://schemas.openxmlformats.org/officeDocument/2006/relationships/vmlDrawing" Target="../drawings/vmlDrawing45.vml"/><Relationship Id="rId6" Type="http://schemas.openxmlformats.org/officeDocument/2006/relationships/oleObject" Target="../embeddings/oleObject188.bin"/><Relationship Id="rId11" Type="http://schemas.openxmlformats.org/officeDocument/2006/relationships/oleObject" Target="../embeddings/oleObject191.bin"/><Relationship Id="rId24" Type="http://schemas.openxmlformats.org/officeDocument/2006/relationships/oleObject" Target="../embeddings/oleObject199.bin"/><Relationship Id="rId5" Type="http://schemas.openxmlformats.org/officeDocument/2006/relationships/image" Target="../media/image159.wmf"/><Relationship Id="rId15" Type="http://schemas.openxmlformats.org/officeDocument/2006/relationships/oleObject" Target="../embeddings/oleObject193.bin"/><Relationship Id="rId23" Type="http://schemas.openxmlformats.org/officeDocument/2006/relationships/oleObject" Target="../embeddings/oleObject198.bin"/><Relationship Id="rId10" Type="http://schemas.openxmlformats.org/officeDocument/2006/relationships/image" Target="../media/image140.wmf"/><Relationship Id="rId19" Type="http://schemas.openxmlformats.org/officeDocument/2006/relationships/oleObject" Target="../embeddings/oleObject195.bin"/><Relationship Id="rId4" Type="http://schemas.openxmlformats.org/officeDocument/2006/relationships/oleObject" Target="../embeddings/oleObject187.bin"/><Relationship Id="rId9" Type="http://schemas.openxmlformats.org/officeDocument/2006/relationships/oleObject" Target="../embeddings/oleObject190.bin"/><Relationship Id="rId14" Type="http://schemas.openxmlformats.org/officeDocument/2006/relationships/image" Target="../media/image153.wmf"/><Relationship Id="rId22" Type="http://schemas.openxmlformats.org/officeDocument/2006/relationships/image" Target="../media/image163.wmf"/><Relationship Id="rId27" Type="http://schemas.openxmlformats.org/officeDocument/2006/relationships/oleObject" Target="../embeddings/oleObject202.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05.bin"/><Relationship Id="rId3" Type="http://schemas.openxmlformats.org/officeDocument/2006/relationships/notesSlide" Target="../notesSlides/notesSlide51.xml"/><Relationship Id="rId7" Type="http://schemas.openxmlformats.org/officeDocument/2006/relationships/image" Target="../media/image159.wmf"/><Relationship Id="rId2" Type="http://schemas.openxmlformats.org/officeDocument/2006/relationships/slideLayout" Target="../slideLayouts/slideLayout7.xml"/><Relationship Id="rId1" Type="http://schemas.openxmlformats.org/officeDocument/2006/relationships/vmlDrawing" Target="../drawings/vmlDrawing46.vml"/><Relationship Id="rId6" Type="http://schemas.openxmlformats.org/officeDocument/2006/relationships/oleObject" Target="../embeddings/oleObject204.bin"/><Relationship Id="rId5" Type="http://schemas.openxmlformats.org/officeDocument/2006/relationships/image" Target="../media/image164.wmf"/><Relationship Id="rId4" Type="http://schemas.openxmlformats.org/officeDocument/2006/relationships/oleObject" Target="../embeddings/oleObject203.bin"/></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notesSlide" Target="../notesSlides/notesSlide6.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3.bin"/><Relationship Id="rId5" Type="http://schemas.openxmlformats.org/officeDocument/2006/relationships/image" Target="../media/image12.wmf"/><Relationship Id="rId4" Type="http://schemas.openxmlformats.org/officeDocument/2006/relationships/oleObject" Target="../embeddings/oleObject12.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8.wmf"/><Relationship Id="rId3" Type="http://schemas.openxmlformats.org/officeDocument/2006/relationships/notesSlide" Target="../notesSlides/notesSlide7.xml"/><Relationship Id="rId7" Type="http://schemas.openxmlformats.org/officeDocument/2006/relationships/image" Target="../media/image15.wmf"/><Relationship Id="rId12"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5.bin"/><Relationship Id="rId11" Type="http://schemas.openxmlformats.org/officeDocument/2006/relationships/image" Target="../media/image17.wmf"/><Relationship Id="rId5" Type="http://schemas.openxmlformats.org/officeDocument/2006/relationships/image" Target="../media/image13.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6.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8.xml"/><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0.bin"/><Relationship Id="rId11" Type="http://schemas.openxmlformats.org/officeDocument/2006/relationships/image" Target="../media/image21.wmf"/><Relationship Id="rId5" Type="http://schemas.openxmlformats.org/officeDocument/2006/relationships/image" Target="../media/image11.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0.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F4024D93-4740-4078-ADC2-AD903FAB0BC2}"/>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rgbClr val="33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Text Box 5">
            <a:extLst>
              <a:ext uri="{FF2B5EF4-FFF2-40B4-BE49-F238E27FC236}">
                <a16:creationId xmlns:a16="http://schemas.microsoft.com/office/drawing/2014/main" id="{22CF760C-DF2C-4FCB-BD67-424C7872C160}"/>
              </a:ext>
            </a:extLst>
          </p:cNvPr>
          <p:cNvSpPr txBox="1">
            <a:spLocks noChangeArrowheads="1"/>
          </p:cNvSpPr>
          <p:nvPr/>
        </p:nvSpPr>
        <p:spPr bwMode="auto">
          <a:xfrm>
            <a:off x="1981200" y="2819400"/>
            <a:ext cx="585288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dirty="0">
                <a:latin typeface="Times" panose="02020603050405020304" pitchFamily="18" charset="0"/>
              </a:rPr>
              <a:t>Statistical Foundations of Pattern Recognition</a:t>
            </a:r>
          </a:p>
        </p:txBody>
      </p:sp>
      <p:grpSp>
        <p:nvGrpSpPr>
          <p:cNvPr id="4" name="Group 13">
            <a:extLst>
              <a:ext uri="{FF2B5EF4-FFF2-40B4-BE49-F238E27FC236}">
                <a16:creationId xmlns:a16="http://schemas.microsoft.com/office/drawing/2014/main" id="{1163DC88-6F5D-47BC-97B0-CCD263FBDB76}"/>
              </a:ext>
            </a:extLst>
          </p:cNvPr>
          <p:cNvGrpSpPr>
            <a:grpSpLocks/>
          </p:cNvGrpSpPr>
          <p:nvPr/>
        </p:nvGrpSpPr>
        <p:grpSpPr bwMode="auto">
          <a:xfrm>
            <a:off x="8229600" y="152400"/>
            <a:ext cx="646113" cy="774700"/>
            <a:chOff x="1321" y="1344"/>
            <a:chExt cx="407" cy="728"/>
          </a:xfrm>
        </p:grpSpPr>
        <p:sp>
          <p:nvSpPr>
            <p:cNvPr id="5" name="Line 14">
              <a:extLst>
                <a:ext uri="{FF2B5EF4-FFF2-40B4-BE49-F238E27FC236}">
                  <a16:creationId xmlns:a16="http://schemas.microsoft.com/office/drawing/2014/main" id="{8D7C5771-7230-417A-B97A-F096F07463DF}"/>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15">
              <a:extLst>
                <a:ext uri="{FF2B5EF4-FFF2-40B4-BE49-F238E27FC236}">
                  <a16:creationId xmlns:a16="http://schemas.microsoft.com/office/drawing/2014/main" id="{4A6E4D8B-23D0-47AB-81C4-3AD10ADDA30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Line 16">
              <a:extLst>
                <a:ext uri="{FF2B5EF4-FFF2-40B4-BE49-F238E27FC236}">
                  <a16:creationId xmlns:a16="http://schemas.microsoft.com/office/drawing/2014/main" id="{F1D2BF48-9EA8-44E3-A9D1-B1DA27CBFB67}"/>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17">
              <a:extLst>
                <a:ext uri="{FF2B5EF4-FFF2-40B4-BE49-F238E27FC236}">
                  <a16:creationId xmlns:a16="http://schemas.microsoft.com/office/drawing/2014/main" id="{2B9E3A45-B97F-41DD-AFAE-D37F3AE97C1C}"/>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18">
              <a:extLst>
                <a:ext uri="{FF2B5EF4-FFF2-40B4-BE49-F238E27FC236}">
                  <a16:creationId xmlns:a16="http://schemas.microsoft.com/office/drawing/2014/main" id="{5D09970A-0144-4A5B-8846-B3D4B4B4C305}"/>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9">
              <a:extLst>
                <a:ext uri="{FF2B5EF4-FFF2-40B4-BE49-F238E27FC236}">
                  <a16:creationId xmlns:a16="http://schemas.microsoft.com/office/drawing/2014/main" id="{5D963602-5D85-495F-AC31-FD22E223958E}"/>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20">
              <a:extLst>
                <a:ext uri="{FF2B5EF4-FFF2-40B4-BE49-F238E27FC236}">
                  <a16:creationId xmlns:a16="http://schemas.microsoft.com/office/drawing/2014/main" id="{FDF4E90A-7BE3-4E4A-B29E-B7A3E533460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2313600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id="{277A1F2E-5CEE-4978-88A3-0A54F28DA1B4}"/>
              </a:ext>
            </a:extLst>
          </p:cNvPr>
          <p:cNvSpPr txBox="1">
            <a:spLocks noChangeArrowheads="1"/>
          </p:cNvSpPr>
          <p:nvPr/>
        </p:nvSpPr>
        <p:spPr bwMode="auto">
          <a:xfrm>
            <a:off x="1127125" y="569913"/>
            <a:ext cx="7178675"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Assume:</a:t>
            </a:r>
          </a:p>
          <a:p>
            <a:endParaRPr lang="en-US" altLang="en-US"/>
          </a:p>
          <a:p>
            <a:r>
              <a:rPr lang="en-US" altLang="en-US"/>
              <a:t>P( crack ) =0.5</a:t>
            </a:r>
          </a:p>
          <a:p>
            <a:endParaRPr lang="en-US" altLang="en-US"/>
          </a:p>
          <a:p>
            <a:r>
              <a:rPr lang="en-US" altLang="en-US"/>
              <a:t>P( volumetric ) = 0.5</a:t>
            </a:r>
          </a:p>
          <a:p>
            <a:endParaRPr lang="en-US" altLang="en-US"/>
          </a:p>
          <a:p>
            <a:r>
              <a:rPr lang="en-US" altLang="en-US"/>
              <a:t>P( PP | crack) = 0.1  (cracks have leading edge signal that is always  negative, so unless the leading edge signal is mistakenly identified, this case is unlikely)</a:t>
            </a:r>
          </a:p>
          <a:p>
            <a:endParaRPr lang="en-US" altLang="en-US"/>
          </a:p>
          <a:p>
            <a:r>
              <a:rPr lang="en-US" altLang="en-US"/>
              <a:t>P( PP | volumetric ) = 0.5  (low impedance (relative to host) volumetric flaws have negative leading edge pulses and high impedance volumetric flaws have positive leading edge pulses, so assume both types of volumetric flaws equally likely)</a:t>
            </a:r>
          </a:p>
          <a:p>
            <a:endParaRPr lang="en-US" altLang="en-US"/>
          </a:p>
          <a:p>
            <a:r>
              <a:rPr lang="en-US" altLang="en-US"/>
              <a:t>P( FP | crack )= 0.8  ( flashpoints is a features strongly characteristic of cracks, so make this probability high)</a:t>
            </a:r>
          </a:p>
          <a:p>
            <a:endParaRPr lang="en-US" altLang="en-US"/>
          </a:p>
          <a:p>
            <a:r>
              <a:rPr lang="en-US" altLang="en-US"/>
              <a:t>P( FP | volumetric ) =0.05  (alternatively, make this a very low probability)</a:t>
            </a:r>
          </a:p>
        </p:txBody>
      </p:sp>
      <p:grpSp>
        <p:nvGrpSpPr>
          <p:cNvPr id="10245" name="Group 5">
            <a:extLst>
              <a:ext uri="{FF2B5EF4-FFF2-40B4-BE49-F238E27FC236}">
                <a16:creationId xmlns:a16="http://schemas.microsoft.com/office/drawing/2014/main" id="{91856FBA-4EED-4838-8E15-222FD6975E57}"/>
              </a:ext>
            </a:extLst>
          </p:cNvPr>
          <p:cNvGrpSpPr>
            <a:grpSpLocks/>
          </p:cNvGrpSpPr>
          <p:nvPr/>
        </p:nvGrpSpPr>
        <p:grpSpPr bwMode="auto">
          <a:xfrm>
            <a:off x="8153400" y="304800"/>
            <a:ext cx="646113" cy="774700"/>
            <a:chOff x="1321" y="1344"/>
            <a:chExt cx="407" cy="728"/>
          </a:xfrm>
        </p:grpSpPr>
        <p:sp>
          <p:nvSpPr>
            <p:cNvPr id="10246" name="Line 6">
              <a:extLst>
                <a:ext uri="{FF2B5EF4-FFF2-40B4-BE49-F238E27FC236}">
                  <a16:creationId xmlns:a16="http://schemas.microsoft.com/office/drawing/2014/main" id="{1845B54C-7B94-4735-B3A3-CB44ECAB1D5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7" name="Line 7">
              <a:extLst>
                <a:ext uri="{FF2B5EF4-FFF2-40B4-BE49-F238E27FC236}">
                  <a16:creationId xmlns:a16="http://schemas.microsoft.com/office/drawing/2014/main" id="{13C2623E-DADC-492B-860C-C8624A9D9DBD}"/>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8" name="Line 8">
              <a:extLst>
                <a:ext uri="{FF2B5EF4-FFF2-40B4-BE49-F238E27FC236}">
                  <a16:creationId xmlns:a16="http://schemas.microsoft.com/office/drawing/2014/main" id="{25D4D1F1-708D-4E19-8351-8EE0B5FC91FA}"/>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9" name="Line 9">
              <a:extLst>
                <a:ext uri="{FF2B5EF4-FFF2-40B4-BE49-F238E27FC236}">
                  <a16:creationId xmlns:a16="http://schemas.microsoft.com/office/drawing/2014/main" id="{80169EEE-DF38-4B0B-A9BF-4CEF34F8FC0A}"/>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0" name="Line 10">
              <a:extLst>
                <a:ext uri="{FF2B5EF4-FFF2-40B4-BE49-F238E27FC236}">
                  <a16:creationId xmlns:a16="http://schemas.microsoft.com/office/drawing/2014/main" id="{4313D94E-8AAC-46FE-8693-F89F31097BBD}"/>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1" name="Line 11">
              <a:extLst>
                <a:ext uri="{FF2B5EF4-FFF2-40B4-BE49-F238E27FC236}">
                  <a16:creationId xmlns:a16="http://schemas.microsoft.com/office/drawing/2014/main" id="{BAE71855-F87A-4D2F-AAAE-F6FE49C08F47}"/>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2" name="Line 12">
              <a:extLst>
                <a:ext uri="{FF2B5EF4-FFF2-40B4-BE49-F238E27FC236}">
                  <a16:creationId xmlns:a16="http://schemas.microsoft.com/office/drawing/2014/main" id="{1B0AE29F-F554-44BD-BDCA-41AD971F6FAE}"/>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a:extLst>
              <a:ext uri="{FF2B5EF4-FFF2-40B4-BE49-F238E27FC236}">
                <a16:creationId xmlns:a16="http://schemas.microsoft.com/office/drawing/2014/main" id="{89650F70-BCB5-4BF4-80EB-7A75BC9C3FBC}"/>
              </a:ext>
            </a:extLst>
          </p:cNvPr>
          <p:cNvSpPr txBox="1">
            <a:spLocks noChangeArrowheads="1"/>
          </p:cNvSpPr>
          <p:nvPr/>
        </p:nvSpPr>
        <p:spPr bwMode="auto">
          <a:xfrm>
            <a:off x="593725" y="417513"/>
            <a:ext cx="8016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(1) Now, suppose a piece of data comes in and there is firm evidence that flashpoints (FP) exists in the measured response. Then what is the probability that the flaw is a crack?</a:t>
            </a:r>
          </a:p>
        </p:txBody>
      </p:sp>
      <p:graphicFrame>
        <p:nvGraphicFramePr>
          <p:cNvPr id="11270" name="Object 6">
            <a:extLst>
              <a:ext uri="{FF2B5EF4-FFF2-40B4-BE49-F238E27FC236}">
                <a16:creationId xmlns:a16="http://schemas.microsoft.com/office/drawing/2014/main" id="{06729FBE-2171-4B04-9F0B-4563A7D02F1D}"/>
              </a:ext>
            </a:extLst>
          </p:cNvPr>
          <p:cNvGraphicFramePr>
            <a:graphicFrameLocks noChangeAspect="1"/>
          </p:cNvGraphicFramePr>
          <p:nvPr/>
        </p:nvGraphicFramePr>
        <p:xfrm>
          <a:off x="990600" y="1905000"/>
          <a:ext cx="7924800" cy="2355850"/>
        </p:xfrm>
        <a:graphic>
          <a:graphicData uri="http://schemas.openxmlformats.org/presentationml/2006/ole">
            <mc:AlternateContent xmlns:mc="http://schemas.openxmlformats.org/markup-compatibility/2006">
              <mc:Choice xmlns:v="urn:schemas-microsoft-com:vml" Requires="v">
                <p:oleObj spid="_x0000_s11309" name="Equation" r:id="rId4" imgW="3848040" imgH="1143000" progId="Equation.DSMT4">
                  <p:embed/>
                </p:oleObj>
              </mc:Choice>
              <mc:Fallback>
                <p:oleObj name="Equation" r:id="rId4" imgW="3848040" imgH="11430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905000"/>
                        <a:ext cx="7924800" cy="2355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7">
            <a:extLst>
              <a:ext uri="{FF2B5EF4-FFF2-40B4-BE49-F238E27FC236}">
                <a16:creationId xmlns:a16="http://schemas.microsoft.com/office/drawing/2014/main" id="{C12DE096-D825-40C1-8F2E-AAA4BEAA12DE}"/>
              </a:ext>
            </a:extLst>
          </p:cNvPr>
          <p:cNvSpPr txBox="1">
            <a:spLocks noChangeArrowheads="1"/>
          </p:cNvSpPr>
          <p:nvPr/>
        </p:nvSpPr>
        <p:spPr bwMode="auto">
          <a:xfrm>
            <a:off x="1600200" y="4876800"/>
            <a:ext cx="2152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Thus, we also have</a:t>
            </a:r>
          </a:p>
        </p:txBody>
      </p:sp>
      <p:graphicFrame>
        <p:nvGraphicFramePr>
          <p:cNvPr id="11272" name="Object 8">
            <a:extLst>
              <a:ext uri="{FF2B5EF4-FFF2-40B4-BE49-F238E27FC236}">
                <a16:creationId xmlns:a16="http://schemas.microsoft.com/office/drawing/2014/main" id="{F00B1EA0-BEEF-4A93-BB65-BD73F394A503}"/>
              </a:ext>
            </a:extLst>
          </p:cNvPr>
          <p:cNvGraphicFramePr>
            <a:graphicFrameLocks noChangeAspect="1"/>
          </p:cNvGraphicFramePr>
          <p:nvPr/>
        </p:nvGraphicFramePr>
        <p:xfrm>
          <a:off x="1749425" y="5297488"/>
          <a:ext cx="3146425" cy="571500"/>
        </p:xfrm>
        <a:graphic>
          <a:graphicData uri="http://schemas.openxmlformats.org/presentationml/2006/ole">
            <mc:AlternateContent xmlns:mc="http://schemas.openxmlformats.org/markup-compatibility/2006">
              <mc:Choice xmlns:v="urn:schemas-microsoft-com:vml" Requires="v">
                <p:oleObj spid="_x0000_s11310" name="Equation" r:id="rId6" imgW="1396800" imgH="253800" progId="Equation.DSMT4">
                  <p:embed/>
                </p:oleObj>
              </mc:Choice>
              <mc:Fallback>
                <p:oleObj name="Equation" r:id="rId6" imgW="1396800" imgH="253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49425" y="5297488"/>
                        <a:ext cx="314642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1273" name="Group 9">
            <a:extLst>
              <a:ext uri="{FF2B5EF4-FFF2-40B4-BE49-F238E27FC236}">
                <a16:creationId xmlns:a16="http://schemas.microsoft.com/office/drawing/2014/main" id="{AD0A7773-13B8-44AE-9FF1-810A1F319541}"/>
              </a:ext>
            </a:extLst>
          </p:cNvPr>
          <p:cNvGrpSpPr>
            <a:grpSpLocks/>
          </p:cNvGrpSpPr>
          <p:nvPr/>
        </p:nvGrpSpPr>
        <p:grpSpPr bwMode="auto">
          <a:xfrm>
            <a:off x="8153400" y="304800"/>
            <a:ext cx="646113" cy="774700"/>
            <a:chOff x="1321" y="1344"/>
            <a:chExt cx="407" cy="728"/>
          </a:xfrm>
        </p:grpSpPr>
        <p:sp>
          <p:nvSpPr>
            <p:cNvPr id="11274" name="Line 10">
              <a:extLst>
                <a:ext uri="{FF2B5EF4-FFF2-40B4-BE49-F238E27FC236}">
                  <a16:creationId xmlns:a16="http://schemas.microsoft.com/office/drawing/2014/main" id="{0FB1B9D2-D96C-4FA3-B52C-8D6A1EF90740}"/>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 name="Line 11">
              <a:extLst>
                <a:ext uri="{FF2B5EF4-FFF2-40B4-BE49-F238E27FC236}">
                  <a16:creationId xmlns:a16="http://schemas.microsoft.com/office/drawing/2014/main" id="{FD1CFD77-09FD-45AC-9D01-C2E3732A453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6" name="Line 12">
              <a:extLst>
                <a:ext uri="{FF2B5EF4-FFF2-40B4-BE49-F238E27FC236}">
                  <a16:creationId xmlns:a16="http://schemas.microsoft.com/office/drawing/2014/main" id="{4B8D663D-9420-4FC0-B953-C6E46F286F2D}"/>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7" name="Line 13">
              <a:extLst>
                <a:ext uri="{FF2B5EF4-FFF2-40B4-BE49-F238E27FC236}">
                  <a16:creationId xmlns:a16="http://schemas.microsoft.com/office/drawing/2014/main" id="{0F2930A9-0A32-46CD-8985-C07F3D401378}"/>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8" name="Line 14">
              <a:extLst>
                <a:ext uri="{FF2B5EF4-FFF2-40B4-BE49-F238E27FC236}">
                  <a16:creationId xmlns:a16="http://schemas.microsoft.com/office/drawing/2014/main" id="{007E45D1-17E8-44A2-B435-056CBDE24F4A}"/>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9" name="Line 15">
              <a:extLst>
                <a:ext uri="{FF2B5EF4-FFF2-40B4-BE49-F238E27FC236}">
                  <a16:creationId xmlns:a16="http://schemas.microsoft.com/office/drawing/2014/main" id="{34824537-6C9C-428D-A768-39101558191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0" name="Line 16">
              <a:extLst>
                <a:ext uri="{FF2B5EF4-FFF2-40B4-BE49-F238E27FC236}">
                  <a16:creationId xmlns:a16="http://schemas.microsoft.com/office/drawing/2014/main" id="{29D499EC-D2C9-4C5D-96B4-3E69993432EE}"/>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id="{4B0B1055-495F-4558-BF92-5D1C076B1519}"/>
              </a:ext>
            </a:extLst>
          </p:cNvPr>
          <p:cNvSpPr txBox="1">
            <a:spLocks noChangeArrowheads="1"/>
          </p:cNvSpPr>
          <p:nvPr/>
        </p:nvSpPr>
        <p:spPr bwMode="auto">
          <a:xfrm>
            <a:off x="228600" y="304800"/>
            <a:ext cx="7940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Now, suppose another piece of data comes in with the firm evidence of a positive leading edge pulse (PP). What is the new probability that the flaw is a crack?</a:t>
            </a:r>
          </a:p>
        </p:txBody>
      </p:sp>
      <p:graphicFrame>
        <p:nvGraphicFramePr>
          <p:cNvPr id="12293" name="Object 5">
            <a:extLst>
              <a:ext uri="{FF2B5EF4-FFF2-40B4-BE49-F238E27FC236}">
                <a16:creationId xmlns:a16="http://schemas.microsoft.com/office/drawing/2014/main" id="{5A299EDE-F85F-4033-90BB-1AFA40D28EA1}"/>
              </a:ext>
            </a:extLst>
          </p:cNvPr>
          <p:cNvGraphicFramePr>
            <a:graphicFrameLocks noChangeAspect="1"/>
          </p:cNvGraphicFramePr>
          <p:nvPr/>
        </p:nvGraphicFramePr>
        <p:xfrm>
          <a:off x="609600" y="1600200"/>
          <a:ext cx="7924800" cy="2355850"/>
        </p:xfrm>
        <a:graphic>
          <a:graphicData uri="http://schemas.openxmlformats.org/presentationml/2006/ole">
            <mc:AlternateContent xmlns:mc="http://schemas.openxmlformats.org/markup-compatibility/2006">
              <mc:Choice xmlns:v="urn:schemas-microsoft-com:vml" Requires="v">
                <p:oleObj spid="_x0000_s12365" name="Equation" r:id="rId4" imgW="3848040" imgH="1143000" progId="Equation.DSMT4">
                  <p:embed/>
                </p:oleObj>
              </mc:Choice>
              <mc:Fallback>
                <p:oleObj name="Equation" r:id="rId4" imgW="3848040" imgH="11430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600200"/>
                        <a:ext cx="7924800" cy="2355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4" name="Text Box 6">
            <a:extLst>
              <a:ext uri="{FF2B5EF4-FFF2-40B4-BE49-F238E27FC236}">
                <a16:creationId xmlns:a16="http://schemas.microsoft.com/office/drawing/2014/main" id="{C2989931-D9F7-4C59-8FFB-5210F35FB6A4}"/>
              </a:ext>
            </a:extLst>
          </p:cNvPr>
          <p:cNvSpPr txBox="1">
            <a:spLocks noChangeArrowheads="1"/>
          </p:cNvSpPr>
          <p:nvPr/>
        </p:nvSpPr>
        <p:spPr bwMode="auto">
          <a:xfrm>
            <a:off x="914400" y="4343400"/>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hence</a:t>
            </a:r>
          </a:p>
        </p:txBody>
      </p:sp>
      <p:graphicFrame>
        <p:nvGraphicFramePr>
          <p:cNvPr id="12295" name="Object 7">
            <a:extLst>
              <a:ext uri="{FF2B5EF4-FFF2-40B4-BE49-F238E27FC236}">
                <a16:creationId xmlns:a16="http://schemas.microsoft.com/office/drawing/2014/main" id="{FFCB3E77-C54B-4DBC-9AD3-4A8DE516579D}"/>
              </a:ext>
            </a:extLst>
          </p:cNvPr>
          <p:cNvGraphicFramePr>
            <a:graphicFrameLocks noChangeAspect="1"/>
          </p:cNvGraphicFramePr>
          <p:nvPr/>
        </p:nvGraphicFramePr>
        <p:xfrm>
          <a:off x="2571750" y="4267200"/>
          <a:ext cx="3146425" cy="571500"/>
        </p:xfrm>
        <a:graphic>
          <a:graphicData uri="http://schemas.openxmlformats.org/presentationml/2006/ole">
            <mc:AlternateContent xmlns:mc="http://schemas.openxmlformats.org/markup-compatibility/2006">
              <mc:Choice xmlns:v="urn:schemas-microsoft-com:vml" Requires="v">
                <p:oleObj spid="_x0000_s12366" name="Equation" r:id="rId6" imgW="1396800" imgH="253800" progId="Equation.DSMT4">
                  <p:embed/>
                </p:oleObj>
              </mc:Choice>
              <mc:Fallback>
                <p:oleObj name="Equation" r:id="rId6" imgW="1396800" imgH="253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71750" y="4267200"/>
                        <a:ext cx="314642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6" name="Text Box 8">
            <a:extLst>
              <a:ext uri="{FF2B5EF4-FFF2-40B4-BE49-F238E27FC236}">
                <a16:creationId xmlns:a16="http://schemas.microsoft.com/office/drawing/2014/main" id="{204D2AF3-5CFC-40ED-8E93-2C272DD59933}"/>
              </a:ext>
            </a:extLst>
          </p:cNvPr>
          <p:cNvSpPr txBox="1">
            <a:spLocks noChangeArrowheads="1"/>
          </p:cNvSpPr>
          <p:nvPr/>
        </p:nvSpPr>
        <p:spPr bwMode="auto">
          <a:xfrm>
            <a:off x="746125" y="5218113"/>
            <a:ext cx="7677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how the previous                            was now taken as the new, apriori</a:t>
            </a:r>
          </a:p>
        </p:txBody>
      </p:sp>
      <p:graphicFrame>
        <p:nvGraphicFramePr>
          <p:cNvPr id="12297" name="Object 9">
            <a:extLst>
              <a:ext uri="{FF2B5EF4-FFF2-40B4-BE49-F238E27FC236}">
                <a16:creationId xmlns:a16="http://schemas.microsoft.com/office/drawing/2014/main" id="{1B5ACC31-67C8-4AD0-BEAC-4D0D673699C3}"/>
              </a:ext>
            </a:extLst>
          </p:cNvPr>
          <p:cNvGraphicFramePr>
            <a:graphicFrameLocks noChangeAspect="1"/>
          </p:cNvGraphicFramePr>
          <p:nvPr/>
        </p:nvGraphicFramePr>
        <p:xfrm>
          <a:off x="3200400" y="5181600"/>
          <a:ext cx="1631950" cy="454025"/>
        </p:xfrm>
        <a:graphic>
          <a:graphicData uri="http://schemas.openxmlformats.org/presentationml/2006/ole">
            <mc:AlternateContent xmlns:mc="http://schemas.openxmlformats.org/markup-compatibility/2006">
              <mc:Choice xmlns:v="urn:schemas-microsoft-com:vml" Requires="v">
                <p:oleObj spid="_x0000_s12367" name="Equation" r:id="rId8" imgW="914400" imgH="253800" progId="Equation.DSMT4">
                  <p:embed/>
                </p:oleObj>
              </mc:Choice>
              <mc:Fallback>
                <p:oleObj name="Equation" r:id="rId8" imgW="914400" imgH="253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0400" y="5181600"/>
                        <a:ext cx="163195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8" name="Object 10">
            <a:extLst>
              <a:ext uri="{FF2B5EF4-FFF2-40B4-BE49-F238E27FC236}">
                <a16:creationId xmlns:a16="http://schemas.microsoft.com/office/drawing/2014/main" id="{732B76F9-818C-44B4-A460-BA948BD08B13}"/>
              </a:ext>
            </a:extLst>
          </p:cNvPr>
          <p:cNvGraphicFramePr>
            <a:graphicFrameLocks noChangeAspect="1"/>
          </p:cNvGraphicFramePr>
          <p:nvPr/>
        </p:nvGraphicFramePr>
        <p:xfrm>
          <a:off x="838200" y="5715000"/>
          <a:ext cx="1143000" cy="457200"/>
        </p:xfrm>
        <a:graphic>
          <a:graphicData uri="http://schemas.openxmlformats.org/presentationml/2006/ole">
            <mc:AlternateContent xmlns:mc="http://schemas.openxmlformats.org/markup-compatibility/2006">
              <mc:Choice xmlns:v="urn:schemas-microsoft-com:vml" Requires="v">
                <p:oleObj spid="_x0000_s12368" name="Equation" r:id="rId10" imgW="634680" imgH="253800" progId="Equation.DSMT4">
                  <p:embed/>
                </p:oleObj>
              </mc:Choice>
              <mc:Fallback>
                <p:oleObj name="Equation" r:id="rId10" imgW="634680" imgH="25380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00" y="5715000"/>
                        <a:ext cx="1143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9" name="Text Box 11">
            <a:extLst>
              <a:ext uri="{FF2B5EF4-FFF2-40B4-BE49-F238E27FC236}">
                <a16:creationId xmlns:a16="http://schemas.microsoft.com/office/drawing/2014/main" id="{46675D75-7F0C-4DAB-9473-DD64B02BC44A}"/>
              </a:ext>
            </a:extLst>
          </p:cNvPr>
          <p:cNvSpPr txBox="1">
            <a:spLocks noChangeArrowheads="1"/>
          </p:cNvSpPr>
          <p:nvPr/>
        </p:nvSpPr>
        <p:spPr bwMode="auto">
          <a:xfrm>
            <a:off x="2193925" y="5751513"/>
            <a:ext cx="272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this Bayesian updating</a:t>
            </a:r>
          </a:p>
        </p:txBody>
      </p:sp>
      <p:grpSp>
        <p:nvGrpSpPr>
          <p:cNvPr id="12301" name="Group 13">
            <a:extLst>
              <a:ext uri="{FF2B5EF4-FFF2-40B4-BE49-F238E27FC236}">
                <a16:creationId xmlns:a16="http://schemas.microsoft.com/office/drawing/2014/main" id="{D23BC92F-09D7-46FF-9C0E-6818E7C3F6F1}"/>
              </a:ext>
            </a:extLst>
          </p:cNvPr>
          <p:cNvGrpSpPr>
            <a:grpSpLocks/>
          </p:cNvGrpSpPr>
          <p:nvPr/>
        </p:nvGrpSpPr>
        <p:grpSpPr bwMode="auto">
          <a:xfrm>
            <a:off x="8153400" y="304800"/>
            <a:ext cx="646113" cy="774700"/>
            <a:chOff x="1321" y="1344"/>
            <a:chExt cx="407" cy="728"/>
          </a:xfrm>
        </p:grpSpPr>
        <p:sp>
          <p:nvSpPr>
            <p:cNvPr id="12302" name="Line 14">
              <a:extLst>
                <a:ext uri="{FF2B5EF4-FFF2-40B4-BE49-F238E27FC236}">
                  <a16:creationId xmlns:a16="http://schemas.microsoft.com/office/drawing/2014/main" id="{DA6FF2A6-23C8-457D-B1DD-B07D609FB20A}"/>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3" name="Line 15">
              <a:extLst>
                <a:ext uri="{FF2B5EF4-FFF2-40B4-BE49-F238E27FC236}">
                  <a16:creationId xmlns:a16="http://schemas.microsoft.com/office/drawing/2014/main" id="{2E3C8B58-8570-4375-8815-5E2F9F88179A}"/>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Line 16">
              <a:extLst>
                <a:ext uri="{FF2B5EF4-FFF2-40B4-BE49-F238E27FC236}">
                  <a16:creationId xmlns:a16="http://schemas.microsoft.com/office/drawing/2014/main" id="{1A6ED891-93B2-46AE-8508-894F2FD496BA}"/>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5" name="Line 17">
              <a:extLst>
                <a:ext uri="{FF2B5EF4-FFF2-40B4-BE49-F238E27FC236}">
                  <a16:creationId xmlns:a16="http://schemas.microsoft.com/office/drawing/2014/main" id="{4272D137-91FE-45AC-BECA-CAC32AD6436B}"/>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Line 18">
              <a:extLst>
                <a:ext uri="{FF2B5EF4-FFF2-40B4-BE49-F238E27FC236}">
                  <a16:creationId xmlns:a16="http://schemas.microsoft.com/office/drawing/2014/main" id="{44E845FC-D0BD-4F13-9787-80A1C2C589B9}"/>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7" name="Line 19">
              <a:extLst>
                <a:ext uri="{FF2B5EF4-FFF2-40B4-BE49-F238E27FC236}">
                  <a16:creationId xmlns:a16="http://schemas.microsoft.com/office/drawing/2014/main" id="{6804D31E-F475-43C3-822C-115FFD61D01C}"/>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8" name="Line 20">
              <a:extLst>
                <a:ext uri="{FF2B5EF4-FFF2-40B4-BE49-F238E27FC236}">
                  <a16:creationId xmlns:a16="http://schemas.microsoft.com/office/drawing/2014/main" id="{3B301998-A258-4331-B95A-A06BD070935F}"/>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a:extLst>
              <a:ext uri="{FF2B5EF4-FFF2-40B4-BE49-F238E27FC236}">
                <a16:creationId xmlns:a16="http://schemas.microsoft.com/office/drawing/2014/main" id="{60315B08-1614-430D-A597-7B0FFB68FEC4}"/>
              </a:ext>
            </a:extLst>
          </p:cNvPr>
          <p:cNvSpPr txBox="1">
            <a:spLocks noChangeArrowheads="1"/>
          </p:cNvSpPr>
          <p:nvPr/>
        </p:nvSpPr>
        <p:spPr bwMode="auto">
          <a:xfrm>
            <a:off x="182563" y="225643"/>
            <a:ext cx="80168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(3) Finally, suppose another data set comes in with firm evidence that the flashpoints (FP) do </a:t>
            </a:r>
            <a:r>
              <a:rPr lang="en-US" altLang="en-US" u="sng" dirty="0"/>
              <a:t>not</a:t>
            </a:r>
            <a:r>
              <a:rPr lang="en-US" altLang="en-US" dirty="0"/>
              <a:t> exist (written as ~FP). What is the probability now </a:t>
            </a:r>
          </a:p>
          <a:p>
            <a:r>
              <a:rPr lang="en-US" altLang="en-US" dirty="0"/>
              <a:t>that the flaw is a crack? </a:t>
            </a:r>
          </a:p>
        </p:txBody>
      </p:sp>
      <p:graphicFrame>
        <p:nvGraphicFramePr>
          <p:cNvPr id="13318" name="Object 6">
            <a:extLst>
              <a:ext uri="{FF2B5EF4-FFF2-40B4-BE49-F238E27FC236}">
                <a16:creationId xmlns:a16="http://schemas.microsoft.com/office/drawing/2014/main" id="{9F5BCCE1-98DE-4CD7-A6DB-846B240B562E}"/>
              </a:ext>
            </a:extLst>
          </p:cNvPr>
          <p:cNvGraphicFramePr>
            <a:graphicFrameLocks noChangeAspect="1"/>
          </p:cNvGraphicFramePr>
          <p:nvPr/>
        </p:nvGraphicFramePr>
        <p:xfrm>
          <a:off x="228600" y="1600200"/>
          <a:ext cx="8631238" cy="2355850"/>
        </p:xfrm>
        <a:graphic>
          <a:graphicData uri="http://schemas.openxmlformats.org/presentationml/2006/ole">
            <mc:AlternateContent xmlns:mc="http://schemas.openxmlformats.org/markup-compatibility/2006">
              <mc:Choice xmlns:v="urn:schemas-microsoft-com:vml" Requires="v">
                <p:oleObj spid="_x0000_s13373" name="Equation" r:id="rId4" imgW="4190760" imgH="1143000" progId="Equation.DSMT4">
                  <p:embed/>
                </p:oleObj>
              </mc:Choice>
              <mc:Fallback>
                <p:oleObj name="Equation" r:id="rId4" imgW="4190760" imgH="11430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600200"/>
                        <a:ext cx="8631238" cy="2355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Text Box 7">
            <a:extLst>
              <a:ext uri="{FF2B5EF4-FFF2-40B4-BE49-F238E27FC236}">
                <a16:creationId xmlns:a16="http://schemas.microsoft.com/office/drawing/2014/main" id="{3D5CB85C-15CC-4666-87FE-533E4F46787B}"/>
              </a:ext>
            </a:extLst>
          </p:cNvPr>
          <p:cNvSpPr txBox="1">
            <a:spLocks noChangeArrowheads="1"/>
          </p:cNvSpPr>
          <p:nvPr/>
        </p:nvSpPr>
        <p:spPr bwMode="auto">
          <a:xfrm>
            <a:off x="746125" y="4191000"/>
            <a:ext cx="1082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and now</a:t>
            </a:r>
          </a:p>
        </p:txBody>
      </p:sp>
      <p:graphicFrame>
        <p:nvGraphicFramePr>
          <p:cNvPr id="13320" name="Object 8">
            <a:extLst>
              <a:ext uri="{FF2B5EF4-FFF2-40B4-BE49-F238E27FC236}">
                <a16:creationId xmlns:a16="http://schemas.microsoft.com/office/drawing/2014/main" id="{4973DF01-2C12-4273-B65B-0C9C828BC8D0}"/>
              </a:ext>
            </a:extLst>
          </p:cNvPr>
          <p:cNvGraphicFramePr>
            <a:graphicFrameLocks noChangeAspect="1"/>
          </p:cNvGraphicFramePr>
          <p:nvPr/>
        </p:nvGraphicFramePr>
        <p:xfrm>
          <a:off x="1790700" y="4648200"/>
          <a:ext cx="3032125" cy="571500"/>
        </p:xfrm>
        <a:graphic>
          <a:graphicData uri="http://schemas.openxmlformats.org/presentationml/2006/ole">
            <mc:AlternateContent xmlns:mc="http://schemas.openxmlformats.org/markup-compatibility/2006">
              <mc:Choice xmlns:v="urn:schemas-microsoft-com:vml" Requires="v">
                <p:oleObj spid="_x0000_s13374" name="Equation" r:id="rId6" imgW="1346040" imgH="253800" progId="Equation.DSMT4">
                  <p:embed/>
                </p:oleObj>
              </mc:Choice>
              <mc:Fallback>
                <p:oleObj name="Equation" r:id="rId6" imgW="1346040" imgH="253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0700" y="4648200"/>
                        <a:ext cx="303212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1" name="Text Box 9">
            <a:extLst>
              <a:ext uri="{FF2B5EF4-FFF2-40B4-BE49-F238E27FC236}">
                <a16:creationId xmlns:a16="http://schemas.microsoft.com/office/drawing/2014/main" id="{E6CD093B-C569-4592-B80A-80EF7968D8D5}"/>
              </a:ext>
            </a:extLst>
          </p:cNvPr>
          <p:cNvSpPr txBox="1">
            <a:spLocks noChangeArrowheads="1"/>
          </p:cNvSpPr>
          <p:nvPr/>
        </p:nvSpPr>
        <p:spPr bwMode="auto">
          <a:xfrm>
            <a:off x="609600" y="5638800"/>
            <a:ext cx="73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a:t>
            </a:r>
          </a:p>
        </p:txBody>
      </p:sp>
      <p:graphicFrame>
        <p:nvGraphicFramePr>
          <p:cNvPr id="13322" name="Object 10">
            <a:extLst>
              <a:ext uri="{FF2B5EF4-FFF2-40B4-BE49-F238E27FC236}">
                <a16:creationId xmlns:a16="http://schemas.microsoft.com/office/drawing/2014/main" id="{166A1E71-7F88-44DA-8BFD-727DAE8AD7F6}"/>
              </a:ext>
            </a:extLst>
          </p:cNvPr>
          <p:cNvGraphicFramePr>
            <a:graphicFrameLocks noChangeAspect="1"/>
          </p:cNvGraphicFramePr>
          <p:nvPr/>
        </p:nvGraphicFramePr>
        <p:xfrm>
          <a:off x="1676400" y="5562600"/>
          <a:ext cx="5257800" cy="955675"/>
        </p:xfrm>
        <a:graphic>
          <a:graphicData uri="http://schemas.openxmlformats.org/presentationml/2006/ole">
            <mc:AlternateContent xmlns:mc="http://schemas.openxmlformats.org/markup-compatibility/2006">
              <mc:Choice xmlns:v="urn:schemas-microsoft-com:vml" Requires="v">
                <p:oleObj spid="_x0000_s13375" name="Equation" r:id="rId8" imgW="2793960" imgH="507960" progId="Equation.DSMT4">
                  <p:embed/>
                </p:oleObj>
              </mc:Choice>
              <mc:Fallback>
                <p:oleObj name="Equation" r:id="rId8" imgW="2793960" imgH="50796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5562600"/>
                        <a:ext cx="52578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3323" name="Group 11">
            <a:extLst>
              <a:ext uri="{FF2B5EF4-FFF2-40B4-BE49-F238E27FC236}">
                <a16:creationId xmlns:a16="http://schemas.microsoft.com/office/drawing/2014/main" id="{9B1D6DC0-14C4-4A11-B20E-24291D7BC03F}"/>
              </a:ext>
            </a:extLst>
          </p:cNvPr>
          <p:cNvGrpSpPr>
            <a:grpSpLocks/>
          </p:cNvGrpSpPr>
          <p:nvPr/>
        </p:nvGrpSpPr>
        <p:grpSpPr bwMode="auto">
          <a:xfrm>
            <a:off x="8153400" y="304800"/>
            <a:ext cx="646113" cy="774700"/>
            <a:chOff x="1321" y="1344"/>
            <a:chExt cx="407" cy="728"/>
          </a:xfrm>
        </p:grpSpPr>
        <p:sp>
          <p:nvSpPr>
            <p:cNvPr id="13324" name="Line 12">
              <a:extLst>
                <a:ext uri="{FF2B5EF4-FFF2-40B4-BE49-F238E27FC236}">
                  <a16:creationId xmlns:a16="http://schemas.microsoft.com/office/drawing/2014/main" id="{87ED9FFE-C390-4F96-9407-87C5C6522052}"/>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5" name="Line 13">
              <a:extLst>
                <a:ext uri="{FF2B5EF4-FFF2-40B4-BE49-F238E27FC236}">
                  <a16:creationId xmlns:a16="http://schemas.microsoft.com/office/drawing/2014/main" id="{D8013290-490E-4050-BC7D-868B41956E6F}"/>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6" name="Line 14">
              <a:extLst>
                <a:ext uri="{FF2B5EF4-FFF2-40B4-BE49-F238E27FC236}">
                  <a16:creationId xmlns:a16="http://schemas.microsoft.com/office/drawing/2014/main" id="{50C71B1A-93D0-44FC-9E5C-BE5D522E98DA}"/>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7" name="Line 15">
              <a:extLst>
                <a:ext uri="{FF2B5EF4-FFF2-40B4-BE49-F238E27FC236}">
                  <a16:creationId xmlns:a16="http://schemas.microsoft.com/office/drawing/2014/main" id="{A3607B32-CE87-4344-A803-C3C552E05CA2}"/>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8" name="Line 16">
              <a:extLst>
                <a:ext uri="{FF2B5EF4-FFF2-40B4-BE49-F238E27FC236}">
                  <a16:creationId xmlns:a16="http://schemas.microsoft.com/office/drawing/2014/main" id="{1E39DFEE-402E-45B9-81EB-AE1FAEA56D90}"/>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9" name="Line 17">
              <a:extLst>
                <a:ext uri="{FF2B5EF4-FFF2-40B4-BE49-F238E27FC236}">
                  <a16:creationId xmlns:a16="http://schemas.microsoft.com/office/drawing/2014/main" id="{290B6F5F-BBF9-4AC8-A8DD-C1A7620AB362}"/>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0" name="Line 18">
              <a:extLst>
                <a:ext uri="{FF2B5EF4-FFF2-40B4-BE49-F238E27FC236}">
                  <a16:creationId xmlns:a16="http://schemas.microsoft.com/office/drawing/2014/main" id="{8F454E7B-97A4-4513-B667-EC3F354E9322}"/>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a:extLst>
              <a:ext uri="{FF2B5EF4-FFF2-40B4-BE49-F238E27FC236}">
                <a16:creationId xmlns:a16="http://schemas.microsoft.com/office/drawing/2014/main" id="{7EAAD7FE-6F64-425E-85F8-8417D349ECC9}"/>
              </a:ext>
            </a:extLst>
          </p:cNvPr>
          <p:cNvSpPr txBox="1">
            <a:spLocks noChangeArrowheads="1"/>
          </p:cNvSpPr>
          <p:nvPr/>
        </p:nvSpPr>
        <p:spPr bwMode="auto">
          <a:xfrm>
            <a:off x="517525" y="265113"/>
            <a:ext cx="8016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all three cases we must make some decision on whether the flaw is a crack or not. One possible choice is to simply look at the probabilities and decide </a:t>
            </a:r>
            <a:r>
              <a:rPr lang="en-US" altLang="en-US" b="1"/>
              <a:t>x</a:t>
            </a:r>
            <a:r>
              <a:rPr lang="en-US" altLang="en-US" baseline="-25000"/>
              <a:t>k</a:t>
            </a:r>
            <a:r>
              <a:rPr lang="en-US" altLang="en-US"/>
              <a:t> belongs to class c = c</a:t>
            </a:r>
            <a:r>
              <a:rPr lang="en-US" altLang="en-US" baseline="-25000"/>
              <a:t>j</a:t>
            </a:r>
            <a:r>
              <a:rPr lang="en-US" altLang="en-US"/>
              <a:t> if and only if</a:t>
            </a:r>
          </a:p>
        </p:txBody>
      </p:sp>
      <p:graphicFrame>
        <p:nvGraphicFramePr>
          <p:cNvPr id="14341" name="Object 5">
            <a:extLst>
              <a:ext uri="{FF2B5EF4-FFF2-40B4-BE49-F238E27FC236}">
                <a16:creationId xmlns:a16="http://schemas.microsoft.com/office/drawing/2014/main" id="{DD4FF2E1-FB08-4AE1-B674-AEFFD9E81493}"/>
              </a:ext>
            </a:extLst>
          </p:cNvPr>
          <p:cNvGraphicFramePr>
            <a:graphicFrameLocks noChangeAspect="1"/>
          </p:cNvGraphicFramePr>
          <p:nvPr/>
        </p:nvGraphicFramePr>
        <p:xfrm>
          <a:off x="2438400" y="1295400"/>
          <a:ext cx="2667000" cy="542925"/>
        </p:xfrm>
        <a:graphic>
          <a:graphicData uri="http://schemas.openxmlformats.org/presentationml/2006/ole">
            <mc:AlternateContent xmlns:mc="http://schemas.openxmlformats.org/markup-compatibility/2006">
              <mc:Choice xmlns:v="urn:schemas-microsoft-com:vml" Requires="v">
                <p:oleObj spid="_x0000_s14443" name="Equation" r:id="rId4" imgW="1371600" imgH="279360" progId="Equation.DSMT4">
                  <p:embed/>
                </p:oleObj>
              </mc:Choice>
              <mc:Fallback>
                <p:oleObj name="Equation" r:id="rId4" imgW="1371600" imgH="2793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295400"/>
                        <a:ext cx="266700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2" name="Text Box 6">
            <a:extLst>
              <a:ext uri="{FF2B5EF4-FFF2-40B4-BE49-F238E27FC236}">
                <a16:creationId xmlns:a16="http://schemas.microsoft.com/office/drawing/2014/main" id="{AF446AC7-8375-4100-8AE5-152FE838D61B}"/>
              </a:ext>
            </a:extLst>
          </p:cNvPr>
          <p:cNvSpPr txBox="1">
            <a:spLocks noChangeArrowheads="1"/>
          </p:cNvSpPr>
          <p:nvPr/>
        </p:nvSpPr>
        <p:spPr bwMode="auto">
          <a:xfrm>
            <a:off x="669925" y="2017713"/>
            <a:ext cx="74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all</a:t>
            </a:r>
          </a:p>
        </p:txBody>
      </p:sp>
      <p:graphicFrame>
        <p:nvGraphicFramePr>
          <p:cNvPr id="14343" name="Object 7">
            <a:extLst>
              <a:ext uri="{FF2B5EF4-FFF2-40B4-BE49-F238E27FC236}">
                <a16:creationId xmlns:a16="http://schemas.microsoft.com/office/drawing/2014/main" id="{BE5AC4ED-81D4-41EA-A8D4-8E6CF2366CF8}"/>
              </a:ext>
            </a:extLst>
          </p:cNvPr>
          <p:cNvGraphicFramePr>
            <a:graphicFrameLocks noChangeAspect="1"/>
          </p:cNvGraphicFramePr>
          <p:nvPr/>
        </p:nvGraphicFramePr>
        <p:xfrm>
          <a:off x="1524000" y="1981200"/>
          <a:ext cx="2133600" cy="366713"/>
        </p:xfrm>
        <a:graphic>
          <a:graphicData uri="http://schemas.openxmlformats.org/presentationml/2006/ole">
            <mc:AlternateContent xmlns:mc="http://schemas.openxmlformats.org/markup-compatibility/2006">
              <mc:Choice xmlns:v="urn:schemas-microsoft-com:vml" Requires="v">
                <p:oleObj spid="_x0000_s14444" name="Equation" r:id="rId6" imgW="1180800" imgH="203040" progId="Equation.DSMT4">
                  <p:embed/>
                </p:oleObj>
              </mc:Choice>
              <mc:Fallback>
                <p:oleObj name="Equation" r:id="rId6" imgW="1180800" imgH="20304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1981200"/>
                        <a:ext cx="213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4" name="Text Box 8">
            <a:extLst>
              <a:ext uri="{FF2B5EF4-FFF2-40B4-BE49-F238E27FC236}">
                <a16:creationId xmlns:a16="http://schemas.microsoft.com/office/drawing/2014/main" id="{E4403749-D021-411B-B730-18CE5ABAD1EE}"/>
              </a:ext>
            </a:extLst>
          </p:cNvPr>
          <p:cNvSpPr txBox="1">
            <a:spLocks noChangeArrowheads="1"/>
          </p:cNvSpPr>
          <p:nvPr/>
        </p:nvSpPr>
        <p:spPr bwMode="auto">
          <a:xfrm>
            <a:off x="669925" y="2627313"/>
            <a:ext cx="8016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Since in our present example we only have two classes, we only have the </a:t>
            </a:r>
          </a:p>
          <a:p>
            <a:r>
              <a:rPr lang="en-US" altLang="en-US"/>
              <a:t>two conditional probabilities</a:t>
            </a:r>
          </a:p>
        </p:txBody>
      </p:sp>
      <p:graphicFrame>
        <p:nvGraphicFramePr>
          <p:cNvPr id="14345" name="Object 9">
            <a:extLst>
              <a:ext uri="{FF2B5EF4-FFF2-40B4-BE49-F238E27FC236}">
                <a16:creationId xmlns:a16="http://schemas.microsoft.com/office/drawing/2014/main" id="{DC15CF1B-6724-4B93-89DB-B1A7212FA4F5}"/>
              </a:ext>
            </a:extLst>
          </p:cNvPr>
          <p:cNvGraphicFramePr>
            <a:graphicFrameLocks noChangeAspect="1"/>
          </p:cNvGraphicFramePr>
          <p:nvPr/>
        </p:nvGraphicFramePr>
        <p:xfrm>
          <a:off x="3810000" y="3048000"/>
          <a:ext cx="2895600" cy="455613"/>
        </p:xfrm>
        <a:graphic>
          <a:graphicData uri="http://schemas.openxmlformats.org/presentationml/2006/ole">
            <mc:AlternateContent xmlns:mc="http://schemas.openxmlformats.org/markup-compatibility/2006">
              <mc:Choice xmlns:v="urn:schemas-microsoft-com:vml" Requires="v">
                <p:oleObj spid="_x0000_s14445" name="Equation" r:id="rId8" imgW="1612800" imgH="253800" progId="Equation.DSMT4">
                  <p:embed/>
                </p:oleObj>
              </mc:Choice>
              <mc:Fallback>
                <p:oleObj name="Equation" r:id="rId8" imgW="1612800" imgH="253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3048000"/>
                        <a:ext cx="2895600"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6" name="Text Box 10">
            <a:extLst>
              <a:ext uri="{FF2B5EF4-FFF2-40B4-BE49-F238E27FC236}">
                <a16:creationId xmlns:a16="http://schemas.microsoft.com/office/drawing/2014/main" id="{10531B5D-9E90-41C6-B60F-F633DCB5E9EC}"/>
              </a:ext>
            </a:extLst>
          </p:cNvPr>
          <p:cNvSpPr txBox="1">
            <a:spLocks noChangeArrowheads="1"/>
          </p:cNvSpPr>
          <p:nvPr/>
        </p:nvSpPr>
        <p:spPr bwMode="auto">
          <a:xfrm>
            <a:off x="762000" y="3886200"/>
            <a:ext cx="7620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and since                                                                  , our decision rule is just</a:t>
            </a:r>
          </a:p>
        </p:txBody>
      </p:sp>
      <p:graphicFrame>
        <p:nvGraphicFramePr>
          <p:cNvPr id="14347" name="Object 11">
            <a:extLst>
              <a:ext uri="{FF2B5EF4-FFF2-40B4-BE49-F238E27FC236}">
                <a16:creationId xmlns:a16="http://schemas.microsoft.com/office/drawing/2014/main" id="{DD713C39-7E9B-41CD-AC6C-E6409A54330E}"/>
              </a:ext>
            </a:extLst>
          </p:cNvPr>
          <p:cNvGraphicFramePr>
            <a:graphicFrameLocks noChangeAspect="1"/>
          </p:cNvGraphicFramePr>
          <p:nvPr/>
        </p:nvGraphicFramePr>
        <p:xfrm>
          <a:off x="2209800" y="3886200"/>
          <a:ext cx="3429000" cy="469900"/>
        </p:xfrm>
        <a:graphic>
          <a:graphicData uri="http://schemas.openxmlformats.org/presentationml/2006/ole">
            <mc:AlternateContent xmlns:mc="http://schemas.openxmlformats.org/markup-compatibility/2006">
              <mc:Choice xmlns:v="urn:schemas-microsoft-com:vml" Requires="v">
                <p:oleObj spid="_x0000_s14446" name="Equation" r:id="rId10" imgW="1854000" imgH="253800" progId="Equation.DSMT4">
                  <p:embed/>
                </p:oleObj>
              </mc:Choice>
              <mc:Fallback>
                <p:oleObj name="Equation" r:id="rId10" imgW="1854000" imgH="2538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9800" y="3886200"/>
                        <a:ext cx="3429000"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8" name="Object 12">
            <a:extLst>
              <a:ext uri="{FF2B5EF4-FFF2-40B4-BE49-F238E27FC236}">
                <a16:creationId xmlns:a16="http://schemas.microsoft.com/office/drawing/2014/main" id="{D5049EDC-3F86-4C59-A6BE-DB9079F71337}"/>
              </a:ext>
            </a:extLst>
          </p:cNvPr>
          <p:cNvGraphicFramePr>
            <a:graphicFrameLocks noChangeAspect="1"/>
          </p:cNvGraphicFramePr>
          <p:nvPr/>
        </p:nvGraphicFramePr>
        <p:xfrm>
          <a:off x="1981200" y="4572000"/>
          <a:ext cx="4191000" cy="530225"/>
        </p:xfrm>
        <a:graphic>
          <a:graphicData uri="http://schemas.openxmlformats.org/presentationml/2006/ole">
            <mc:AlternateContent xmlns:mc="http://schemas.openxmlformats.org/markup-compatibility/2006">
              <mc:Choice xmlns:v="urn:schemas-microsoft-com:vml" Requires="v">
                <p:oleObj spid="_x0000_s14447" name="Equation" r:id="rId12" imgW="2006280" imgH="253800" progId="Equation.DSMT4">
                  <p:embed/>
                </p:oleObj>
              </mc:Choice>
              <mc:Fallback>
                <p:oleObj name="Equation" r:id="rId12" imgW="2006280" imgH="25380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81200" y="4572000"/>
                        <a:ext cx="4191000"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9" name="Text Box 13">
            <a:extLst>
              <a:ext uri="{FF2B5EF4-FFF2-40B4-BE49-F238E27FC236}">
                <a16:creationId xmlns:a16="http://schemas.microsoft.com/office/drawing/2014/main" id="{AD81CB86-5850-4673-A6EF-9B90902FC049}"/>
              </a:ext>
            </a:extLst>
          </p:cNvPr>
          <p:cNvSpPr txBox="1">
            <a:spLocks noChangeArrowheads="1"/>
          </p:cNvSpPr>
          <p:nvPr/>
        </p:nvSpPr>
        <p:spPr bwMode="auto">
          <a:xfrm>
            <a:off x="898525" y="53705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graphicFrame>
        <p:nvGraphicFramePr>
          <p:cNvPr id="14350" name="Object 14">
            <a:extLst>
              <a:ext uri="{FF2B5EF4-FFF2-40B4-BE49-F238E27FC236}">
                <a16:creationId xmlns:a16="http://schemas.microsoft.com/office/drawing/2014/main" id="{24A009ED-1381-4EA6-B1E9-86538AA932FD}"/>
              </a:ext>
            </a:extLst>
          </p:cNvPr>
          <p:cNvGraphicFramePr>
            <a:graphicFrameLocks noChangeAspect="1"/>
          </p:cNvGraphicFramePr>
          <p:nvPr/>
        </p:nvGraphicFramePr>
        <p:xfrm>
          <a:off x="2819400" y="5410200"/>
          <a:ext cx="2379663" cy="500063"/>
        </p:xfrm>
        <a:graphic>
          <a:graphicData uri="http://schemas.openxmlformats.org/presentationml/2006/ole">
            <mc:AlternateContent xmlns:mc="http://schemas.openxmlformats.org/markup-compatibility/2006">
              <mc:Choice xmlns:v="urn:schemas-microsoft-com:vml" Requires="v">
                <p:oleObj spid="_x0000_s14448" name="Equation" r:id="rId14" imgW="1206360" imgH="253800" progId="Equation.DSMT4">
                  <p:embed/>
                </p:oleObj>
              </mc:Choice>
              <mc:Fallback>
                <p:oleObj name="Equation" r:id="rId14" imgW="1206360" imgH="253800" progId="Equation.DSMT4">
                  <p:embed/>
                  <p:pic>
                    <p:nvPicPr>
                      <p:cNvPr id="0" name="Object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19400" y="5410200"/>
                        <a:ext cx="2379663"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4351" name="Group 15">
            <a:extLst>
              <a:ext uri="{FF2B5EF4-FFF2-40B4-BE49-F238E27FC236}">
                <a16:creationId xmlns:a16="http://schemas.microsoft.com/office/drawing/2014/main" id="{6A6B1B54-2F59-4EAB-BA94-2BBF06CBA627}"/>
              </a:ext>
            </a:extLst>
          </p:cNvPr>
          <p:cNvGrpSpPr>
            <a:grpSpLocks/>
          </p:cNvGrpSpPr>
          <p:nvPr/>
        </p:nvGrpSpPr>
        <p:grpSpPr bwMode="auto">
          <a:xfrm>
            <a:off x="8153400" y="304800"/>
            <a:ext cx="646113" cy="774700"/>
            <a:chOff x="1321" y="1344"/>
            <a:chExt cx="407" cy="728"/>
          </a:xfrm>
        </p:grpSpPr>
        <p:sp>
          <p:nvSpPr>
            <p:cNvPr id="14352" name="Line 16">
              <a:extLst>
                <a:ext uri="{FF2B5EF4-FFF2-40B4-BE49-F238E27FC236}">
                  <a16:creationId xmlns:a16="http://schemas.microsoft.com/office/drawing/2014/main" id="{4EC0B95A-7F49-4A85-AE9A-BE810E2AB84F}"/>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3" name="Line 17">
              <a:extLst>
                <a:ext uri="{FF2B5EF4-FFF2-40B4-BE49-F238E27FC236}">
                  <a16:creationId xmlns:a16="http://schemas.microsoft.com/office/drawing/2014/main" id="{E4B08F48-ED19-4C52-B2CA-CA8F0334A79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4" name="Line 18">
              <a:extLst>
                <a:ext uri="{FF2B5EF4-FFF2-40B4-BE49-F238E27FC236}">
                  <a16:creationId xmlns:a16="http://schemas.microsoft.com/office/drawing/2014/main" id="{23F23464-BD5C-4147-9ED1-8EEE285EE800}"/>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5" name="Line 19">
              <a:extLst>
                <a:ext uri="{FF2B5EF4-FFF2-40B4-BE49-F238E27FC236}">
                  <a16:creationId xmlns:a16="http://schemas.microsoft.com/office/drawing/2014/main" id="{9A02E950-2DD0-4F77-964E-6206EFE5CDF6}"/>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6" name="Line 20">
              <a:extLst>
                <a:ext uri="{FF2B5EF4-FFF2-40B4-BE49-F238E27FC236}">
                  <a16:creationId xmlns:a16="http://schemas.microsoft.com/office/drawing/2014/main" id="{5F1F0F14-242B-4B7D-A2AB-8FDE39BAE9D3}"/>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7" name="Line 21">
              <a:extLst>
                <a:ext uri="{FF2B5EF4-FFF2-40B4-BE49-F238E27FC236}">
                  <a16:creationId xmlns:a16="http://schemas.microsoft.com/office/drawing/2014/main" id="{B632DFEE-0777-4DB8-895D-FB0EA21B0A36}"/>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8" name="Line 22">
              <a:extLst>
                <a:ext uri="{FF2B5EF4-FFF2-40B4-BE49-F238E27FC236}">
                  <a16:creationId xmlns:a16="http://schemas.microsoft.com/office/drawing/2014/main" id="{B6862926-4185-4A83-AE74-9B3DEA155B46}"/>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a:extLst>
              <a:ext uri="{FF2B5EF4-FFF2-40B4-BE49-F238E27FC236}">
                <a16:creationId xmlns:a16="http://schemas.microsoft.com/office/drawing/2014/main" id="{BE849636-0AA9-4269-8B8A-8A58CF9B82BF}"/>
              </a:ext>
            </a:extLst>
          </p:cNvPr>
          <p:cNvSpPr txBox="1">
            <a:spLocks noChangeArrowheads="1"/>
          </p:cNvSpPr>
          <p:nvPr/>
        </p:nvSpPr>
        <p:spPr bwMode="auto">
          <a:xfrm>
            <a:off x="381000" y="457200"/>
            <a:ext cx="7712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Using this simple probability decision rule, in the previous three cases we would find</a:t>
            </a:r>
          </a:p>
        </p:txBody>
      </p:sp>
      <p:graphicFrame>
        <p:nvGraphicFramePr>
          <p:cNvPr id="15365" name="Object 5">
            <a:extLst>
              <a:ext uri="{FF2B5EF4-FFF2-40B4-BE49-F238E27FC236}">
                <a16:creationId xmlns:a16="http://schemas.microsoft.com/office/drawing/2014/main" id="{9A52A041-6B30-45BE-AE5E-25E1D28DFBD0}"/>
              </a:ext>
            </a:extLst>
          </p:cNvPr>
          <p:cNvGraphicFramePr>
            <a:graphicFrameLocks noChangeAspect="1"/>
          </p:cNvGraphicFramePr>
          <p:nvPr/>
        </p:nvGraphicFramePr>
        <p:xfrm>
          <a:off x="1981200" y="1447800"/>
          <a:ext cx="2590800" cy="1328738"/>
        </p:xfrm>
        <a:graphic>
          <a:graphicData uri="http://schemas.openxmlformats.org/presentationml/2006/ole">
            <mc:AlternateContent xmlns:mc="http://schemas.openxmlformats.org/markup-compatibility/2006">
              <mc:Choice xmlns:v="urn:schemas-microsoft-com:vml" Requires="v">
                <p:oleObj spid="_x0000_s15441" name="Equation" r:id="rId4" imgW="1485720" imgH="761760" progId="Equation.DSMT4">
                  <p:embed/>
                </p:oleObj>
              </mc:Choice>
              <mc:Fallback>
                <p:oleObj name="Equation" r:id="rId4" imgW="1485720" imgH="7617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447800"/>
                        <a:ext cx="2590800" cy="132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Text Box 6">
            <a:extLst>
              <a:ext uri="{FF2B5EF4-FFF2-40B4-BE49-F238E27FC236}">
                <a16:creationId xmlns:a16="http://schemas.microsoft.com/office/drawing/2014/main" id="{5730A064-13D4-45B1-98FD-E1AFC697D20D}"/>
              </a:ext>
            </a:extLst>
          </p:cNvPr>
          <p:cNvSpPr txBox="1">
            <a:spLocks noChangeArrowheads="1"/>
          </p:cNvSpPr>
          <p:nvPr/>
        </p:nvSpPr>
        <p:spPr bwMode="auto">
          <a:xfrm>
            <a:off x="1219200" y="14478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15367" name="Text Box 7">
            <a:extLst>
              <a:ext uri="{FF2B5EF4-FFF2-40B4-BE49-F238E27FC236}">
                <a16:creationId xmlns:a16="http://schemas.microsoft.com/office/drawing/2014/main" id="{960BEA82-03E5-4A32-AA17-52FB43A06715}"/>
              </a:ext>
            </a:extLst>
          </p:cNvPr>
          <p:cNvSpPr txBox="1">
            <a:spLocks noChangeArrowheads="1"/>
          </p:cNvSpPr>
          <p:nvPr/>
        </p:nvSpPr>
        <p:spPr bwMode="auto">
          <a:xfrm>
            <a:off x="1219200" y="19050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a:t>
            </a:r>
          </a:p>
        </p:txBody>
      </p:sp>
      <p:sp>
        <p:nvSpPr>
          <p:cNvPr id="15368" name="Text Box 8">
            <a:extLst>
              <a:ext uri="{FF2B5EF4-FFF2-40B4-BE49-F238E27FC236}">
                <a16:creationId xmlns:a16="http://schemas.microsoft.com/office/drawing/2014/main" id="{6CC915AB-E836-4475-8590-2E0ECB3277D8}"/>
              </a:ext>
            </a:extLst>
          </p:cNvPr>
          <p:cNvSpPr txBox="1">
            <a:spLocks noChangeArrowheads="1"/>
          </p:cNvSpPr>
          <p:nvPr/>
        </p:nvSpPr>
        <p:spPr bwMode="auto">
          <a:xfrm>
            <a:off x="1219200" y="22860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(3)</a:t>
            </a:r>
          </a:p>
        </p:txBody>
      </p:sp>
      <p:sp>
        <p:nvSpPr>
          <p:cNvPr id="15369" name="Text Box 9">
            <a:extLst>
              <a:ext uri="{FF2B5EF4-FFF2-40B4-BE49-F238E27FC236}">
                <a16:creationId xmlns:a16="http://schemas.microsoft.com/office/drawing/2014/main" id="{249B13C5-51A7-4453-BAC4-E21BA07B69E0}"/>
              </a:ext>
            </a:extLst>
          </p:cNvPr>
          <p:cNvSpPr txBox="1">
            <a:spLocks noChangeArrowheads="1"/>
          </p:cNvSpPr>
          <p:nvPr/>
        </p:nvSpPr>
        <p:spPr bwMode="auto">
          <a:xfrm>
            <a:off x="5165725" y="1484313"/>
            <a:ext cx="73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crack</a:t>
            </a:r>
          </a:p>
        </p:txBody>
      </p:sp>
      <p:sp>
        <p:nvSpPr>
          <p:cNvPr id="15370" name="Text Box 10">
            <a:extLst>
              <a:ext uri="{FF2B5EF4-FFF2-40B4-BE49-F238E27FC236}">
                <a16:creationId xmlns:a16="http://schemas.microsoft.com/office/drawing/2014/main" id="{B9EADDC2-0FF7-480A-95C9-5577993BA9B9}"/>
              </a:ext>
            </a:extLst>
          </p:cNvPr>
          <p:cNvSpPr txBox="1">
            <a:spLocks noChangeArrowheads="1"/>
          </p:cNvSpPr>
          <p:nvPr/>
        </p:nvSpPr>
        <p:spPr bwMode="auto">
          <a:xfrm>
            <a:off x="5165725" y="1941513"/>
            <a:ext cx="73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crack</a:t>
            </a:r>
          </a:p>
        </p:txBody>
      </p:sp>
      <p:sp>
        <p:nvSpPr>
          <p:cNvPr id="15371" name="Text Box 11">
            <a:extLst>
              <a:ext uri="{FF2B5EF4-FFF2-40B4-BE49-F238E27FC236}">
                <a16:creationId xmlns:a16="http://schemas.microsoft.com/office/drawing/2014/main" id="{C79BEF37-5757-4952-A40B-74085789024C}"/>
              </a:ext>
            </a:extLst>
          </p:cNvPr>
          <p:cNvSpPr txBox="1">
            <a:spLocks noChangeArrowheads="1"/>
          </p:cNvSpPr>
          <p:nvPr/>
        </p:nvSpPr>
        <p:spPr bwMode="auto">
          <a:xfrm>
            <a:off x="5154613" y="2312988"/>
            <a:ext cx="1225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volumetric</a:t>
            </a:r>
          </a:p>
        </p:txBody>
      </p:sp>
      <p:sp>
        <p:nvSpPr>
          <p:cNvPr id="15372" name="Text Box 12">
            <a:extLst>
              <a:ext uri="{FF2B5EF4-FFF2-40B4-BE49-F238E27FC236}">
                <a16:creationId xmlns:a16="http://schemas.microsoft.com/office/drawing/2014/main" id="{E6F0A01F-0D68-462F-BDD4-54F60EA6F7E0}"/>
              </a:ext>
            </a:extLst>
          </p:cNvPr>
          <p:cNvSpPr txBox="1">
            <a:spLocks noChangeArrowheads="1"/>
          </p:cNvSpPr>
          <p:nvPr/>
        </p:nvSpPr>
        <p:spPr bwMode="auto">
          <a:xfrm>
            <a:off x="1050925" y="3236913"/>
            <a:ext cx="7407275"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There is no reason, however, that we need to make a decision on the conditional probabilities                          by themselves. </a:t>
            </a:r>
          </a:p>
          <a:p>
            <a:endParaRPr lang="en-US" altLang="en-US"/>
          </a:p>
          <a:p>
            <a:r>
              <a:rPr lang="en-US" altLang="en-US"/>
              <a:t>We could synthesize a decision functions              from such conditional </a:t>
            </a:r>
          </a:p>
          <a:p>
            <a:endParaRPr lang="en-US" altLang="en-US"/>
          </a:p>
          <a:p>
            <a:r>
              <a:rPr lang="en-US" altLang="en-US"/>
              <a:t>probabilities and use the         instead. This is the idea behind what is </a:t>
            </a:r>
          </a:p>
          <a:p>
            <a:endParaRPr lang="en-US" altLang="en-US"/>
          </a:p>
          <a:p>
            <a:r>
              <a:rPr lang="en-US" altLang="en-US"/>
              <a:t>called Bayes Decision Rule:</a:t>
            </a:r>
          </a:p>
        </p:txBody>
      </p:sp>
      <p:graphicFrame>
        <p:nvGraphicFramePr>
          <p:cNvPr id="15373" name="Object 13">
            <a:extLst>
              <a:ext uri="{FF2B5EF4-FFF2-40B4-BE49-F238E27FC236}">
                <a16:creationId xmlns:a16="http://schemas.microsoft.com/office/drawing/2014/main" id="{C209B5A3-FB61-457B-804D-488D54EA184A}"/>
              </a:ext>
            </a:extLst>
          </p:cNvPr>
          <p:cNvGraphicFramePr>
            <a:graphicFrameLocks noChangeAspect="1"/>
          </p:cNvGraphicFramePr>
          <p:nvPr/>
        </p:nvGraphicFramePr>
        <p:xfrm>
          <a:off x="3724275" y="3567113"/>
          <a:ext cx="1190625" cy="377825"/>
        </p:xfrm>
        <a:graphic>
          <a:graphicData uri="http://schemas.openxmlformats.org/presentationml/2006/ole">
            <mc:AlternateContent xmlns:mc="http://schemas.openxmlformats.org/markup-compatibility/2006">
              <mc:Choice xmlns:v="urn:schemas-microsoft-com:vml" Requires="v">
                <p:oleObj spid="_x0000_s15442" name="Equation" r:id="rId6" imgW="647640" imgH="253800" progId="Equation.DSMT4">
                  <p:embed/>
                </p:oleObj>
              </mc:Choice>
              <mc:Fallback>
                <p:oleObj name="Equation" r:id="rId6" imgW="647640" imgH="25380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4275" y="3567113"/>
                        <a:ext cx="1190625"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74" name="Object 14">
            <a:extLst>
              <a:ext uri="{FF2B5EF4-FFF2-40B4-BE49-F238E27FC236}">
                <a16:creationId xmlns:a16="http://schemas.microsoft.com/office/drawing/2014/main" id="{A3794EC0-270A-4445-9F40-40D7D9DE199F}"/>
              </a:ext>
            </a:extLst>
          </p:cNvPr>
          <p:cNvGraphicFramePr>
            <a:graphicFrameLocks noChangeAspect="1"/>
          </p:cNvGraphicFramePr>
          <p:nvPr/>
        </p:nvGraphicFramePr>
        <p:xfrm>
          <a:off x="5389563" y="4025900"/>
          <a:ext cx="720725" cy="400050"/>
        </p:xfrm>
        <a:graphic>
          <a:graphicData uri="http://schemas.openxmlformats.org/presentationml/2006/ole">
            <mc:AlternateContent xmlns:mc="http://schemas.openxmlformats.org/markup-compatibility/2006">
              <mc:Choice xmlns:v="urn:schemas-microsoft-com:vml" Requires="v">
                <p:oleObj spid="_x0000_s15443" name="Equation" r:id="rId8" imgW="457200" imgH="253800" progId="Equation.DSMT4">
                  <p:embed/>
                </p:oleObj>
              </mc:Choice>
              <mc:Fallback>
                <p:oleObj name="Equation" r:id="rId8" imgW="457200" imgH="2538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89563" y="4025900"/>
                        <a:ext cx="72072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75" name="Object 15">
            <a:extLst>
              <a:ext uri="{FF2B5EF4-FFF2-40B4-BE49-F238E27FC236}">
                <a16:creationId xmlns:a16="http://schemas.microsoft.com/office/drawing/2014/main" id="{183B4C0A-A179-4665-AEAF-D4BD181E246E}"/>
              </a:ext>
            </a:extLst>
          </p:cNvPr>
          <p:cNvGraphicFramePr>
            <a:graphicFrameLocks noChangeAspect="1"/>
          </p:cNvGraphicFramePr>
          <p:nvPr/>
        </p:nvGraphicFramePr>
        <p:xfrm>
          <a:off x="3733800" y="4495800"/>
          <a:ext cx="341313" cy="471488"/>
        </p:xfrm>
        <a:graphic>
          <a:graphicData uri="http://schemas.openxmlformats.org/presentationml/2006/ole">
            <mc:AlternateContent xmlns:mc="http://schemas.openxmlformats.org/markup-compatibility/2006">
              <mc:Choice xmlns:v="urn:schemas-microsoft-com:vml" Requires="v">
                <p:oleObj spid="_x0000_s15444" name="Equation" r:id="rId10" imgW="164880" imgH="228600" progId="Equation.DSMT4">
                  <p:embed/>
                </p:oleObj>
              </mc:Choice>
              <mc:Fallback>
                <p:oleObj name="Equation" r:id="rId10" imgW="164880" imgH="2286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4495800"/>
                        <a:ext cx="3413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76" name="Text Box 16">
            <a:extLst>
              <a:ext uri="{FF2B5EF4-FFF2-40B4-BE49-F238E27FC236}">
                <a16:creationId xmlns:a16="http://schemas.microsoft.com/office/drawing/2014/main" id="{8A2B3A6C-0CDA-4F65-9698-177564AEB73A}"/>
              </a:ext>
            </a:extLst>
          </p:cNvPr>
          <p:cNvSpPr txBox="1">
            <a:spLocks noChangeArrowheads="1"/>
          </p:cNvSpPr>
          <p:nvPr/>
        </p:nvSpPr>
        <p:spPr bwMode="auto">
          <a:xfrm>
            <a:off x="5105400" y="1066800"/>
            <a:ext cx="102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u="sng"/>
              <a:t>decision</a:t>
            </a:r>
          </a:p>
        </p:txBody>
      </p:sp>
      <p:grpSp>
        <p:nvGrpSpPr>
          <p:cNvPr id="15377" name="Group 17">
            <a:extLst>
              <a:ext uri="{FF2B5EF4-FFF2-40B4-BE49-F238E27FC236}">
                <a16:creationId xmlns:a16="http://schemas.microsoft.com/office/drawing/2014/main" id="{9DF2C9C8-EF0B-4122-9FBD-DED389D0D677}"/>
              </a:ext>
            </a:extLst>
          </p:cNvPr>
          <p:cNvGrpSpPr>
            <a:grpSpLocks/>
          </p:cNvGrpSpPr>
          <p:nvPr/>
        </p:nvGrpSpPr>
        <p:grpSpPr bwMode="auto">
          <a:xfrm>
            <a:off x="8153400" y="304800"/>
            <a:ext cx="646113" cy="774700"/>
            <a:chOff x="1321" y="1344"/>
            <a:chExt cx="407" cy="728"/>
          </a:xfrm>
        </p:grpSpPr>
        <p:sp>
          <p:nvSpPr>
            <p:cNvPr id="15378" name="Line 18">
              <a:extLst>
                <a:ext uri="{FF2B5EF4-FFF2-40B4-BE49-F238E27FC236}">
                  <a16:creationId xmlns:a16="http://schemas.microsoft.com/office/drawing/2014/main" id="{8740BFED-19BD-48FE-8816-B31B7020D029}"/>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9" name="Line 19">
              <a:extLst>
                <a:ext uri="{FF2B5EF4-FFF2-40B4-BE49-F238E27FC236}">
                  <a16:creationId xmlns:a16="http://schemas.microsoft.com/office/drawing/2014/main" id="{F9D54A61-3C5B-42AD-8CD9-9D3E486CF8D3}"/>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0" name="Line 20">
              <a:extLst>
                <a:ext uri="{FF2B5EF4-FFF2-40B4-BE49-F238E27FC236}">
                  <a16:creationId xmlns:a16="http://schemas.microsoft.com/office/drawing/2014/main" id="{9E7D4FF3-6ABA-4423-A923-15E4F701691D}"/>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1" name="Line 21">
              <a:extLst>
                <a:ext uri="{FF2B5EF4-FFF2-40B4-BE49-F238E27FC236}">
                  <a16:creationId xmlns:a16="http://schemas.microsoft.com/office/drawing/2014/main" id="{15B03A71-371E-40F0-9917-EC6C0F092ED4}"/>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2" name="Line 22">
              <a:extLst>
                <a:ext uri="{FF2B5EF4-FFF2-40B4-BE49-F238E27FC236}">
                  <a16:creationId xmlns:a16="http://schemas.microsoft.com/office/drawing/2014/main" id="{B8ABFEED-CBE3-45B8-BD3E-76A5BEEF49B0}"/>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3" name="Line 23">
              <a:extLst>
                <a:ext uri="{FF2B5EF4-FFF2-40B4-BE49-F238E27FC236}">
                  <a16:creationId xmlns:a16="http://schemas.microsoft.com/office/drawing/2014/main" id="{08607F5D-9FE8-40BF-AAC3-77A1E67BB9EF}"/>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4" name="Line 24">
              <a:extLst>
                <a:ext uri="{FF2B5EF4-FFF2-40B4-BE49-F238E27FC236}">
                  <a16:creationId xmlns:a16="http://schemas.microsoft.com/office/drawing/2014/main" id="{E6B2EC9B-7B16-4489-9F3D-69F9A81A8DE3}"/>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6" name="Rectangle 12">
            <a:extLst>
              <a:ext uri="{FF2B5EF4-FFF2-40B4-BE49-F238E27FC236}">
                <a16:creationId xmlns:a16="http://schemas.microsoft.com/office/drawing/2014/main" id="{2D59F488-5391-4EF7-A773-B990E06A5AD1}"/>
              </a:ext>
            </a:extLst>
          </p:cNvPr>
          <p:cNvSpPr>
            <a:spLocks noChangeArrowheads="1"/>
          </p:cNvSpPr>
          <p:nvPr/>
        </p:nvSpPr>
        <p:spPr bwMode="auto">
          <a:xfrm>
            <a:off x="1447800" y="838200"/>
            <a:ext cx="6248400" cy="3048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8" name="Text Box 4">
            <a:extLst>
              <a:ext uri="{FF2B5EF4-FFF2-40B4-BE49-F238E27FC236}">
                <a16:creationId xmlns:a16="http://schemas.microsoft.com/office/drawing/2014/main" id="{A5E59D04-9C6C-474D-A5E5-415BD78C88A6}"/>
              </a:ext>
            </a:extLst>
          </p:cNvPr>
          <p:cNvSpPr txBox="1">
            <a:spLocks noChangeArrowheads="1"/>
          </p:cNvSpPr>
          <p:nvPr/>
        </p:nvSpPr>
        <p:spPr bwMode="auto">
          <a:xfrm>
            <a:off x="3124200" y="381000"/>
            <a:ext cx="229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Bayes Decision Rule</a:t>
            </a:r>
          </a:p>
        </p:txBody>
      </p:sp>
      <p:sp>
        <p:nvSpPr>
          <p:cNvPr id="16389" name="Text Box 5">
            <a:extLst>
              <a:ext uri="{FF2B5EF4-FFF2-40B4-BE49-F238E27FC236}">
                <a16:creationId xmlns:a16="http://schemas.microsoft.com/office/drawing/2014/main" id="{84272CA6-5FB1-4BC6-8E98-84518C9D2D82}"/>
              </a:ext>
            </a:extLst>
          </p:cNvPr>
          <p:cNvSpPr txBox="1">
            <a:spLocks noChangeArrowheads="1"/>
          </p:cNvSpPr>
          <p:nvPr/>
        </p:nvSpPr>
        <p:spPr bwMode="auto">
          <a:xfrm>
            <a:off x="1905000" y="1066800"/>
            <a:ext cx="525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Decide </a:t>
            </a:r>
            <a:r>
              <a:rPr lang="en-US" altLang="en-US" b="1"/>
              <a:t>x</a:t>
            </a:r>
            <a:r>
              <a:rPr lang="en-US" altLang="en-US" baseline="-25000"/>
              <a:t>k</a:t>
            </a:r>
            <a:r>
              <a:rPr lang="en-US" altLang="en-US"/>
              <a:t> belongs to class </a:t>
            </a:r>
            <a:r>
              <a:rPr lang="en-US" altLang="en-US" i="1">
                <a:latin typeface="Times New Roman" panose="02020603050405020304" pitchFamily="18" charset="0"/>
              </a:rPr>
              <a:t>c = c</a:t>
            </a:r>
            <a:r>
              <a:rPr lang="en-US" altLang="en-US" i="1" baseline="-25000">
                <a:latin typeface="Times New Roman" panose="02020603050405020304" pitchFamily="18" charset="0"/>
              </a:rPr>
              <a:t>j</a:t>
            </a:r>
            <a:r>
              <a:rPr lang="en-US" altLang="en-US"/>
              <a:t> if and only if</a:t>
            </a:r>
          </a:p>
        </p:txBody>
      </p:sp>
      <p:graphicFrame>
        <p:nvGraphicFramePr>
          <p:cNvPr id="16390" name="Object 6">
            <a:extLst>
              <a:ext uri="{FF2B5EF4-FFF2-40B4-BE49-F238E27FC236}">
                <a16:creationId xmlns:a16="http://schemas.microsoft.com/office/drawing/2014/main" id="{2E8BD76E-5ACD-46B4-BBFF-7C5F0C0E3D2B}"/>
              </a:ext>
            </a:extLst>
          </p:cNvPr>
          <p:cNvGraphicFramePr>
            <a:graphicFrameLocks noChangeAspect="1"/>
          </p:cNvGraphicFramePr>
          <p:nvPr/>
        </p:nvGraphicFramePr>
        <p:xfrm>
          <a:off x="3749675" y="1660525"/>
          <a:ext cx="2209800" cy="539750"/>
        </p:xfrm>
        <a:graphic>
          <a:graphicData uri="http://schemas.openxmlformats.org/presentationml/2006/ole">
            <mc:AlternateContent xmlns:mc="http://schemas.openxmlformats.org/markup-compatibility/2006">
              <mc:Choice xmlns:v="urn:schemas-microsoft-com:vml" Requires="v">
                <p:oleObj spid="_x0000_s16447" name="Equation" r:id="rId4" imgW="1041120" imgH="253800" progId="Equation.DSMT4">
                  <p:embed/>
                </p:oleObj>
              </mc:Choice>
              <mc:Fallback>
                <p:oleObj name="Equation" r:id="rId4" imgW="1041120" imgH="253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9675" y="1660525"/>
                        <a:ext cx="2209800"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1" name="Text Box 7">
            <a:extLst>
              <a:ext uri="{FF2B5EF4-FFF2-40B4-BE49-F238E27FC236}">
                <a16:creationId xmlns:a16="http://schemas.microsoft.com/office/drawing/2014/main" id="{E95EE6A1-7D02-4CD5-BE6B-392F2FA32F64}"/>
              </a:ext>
            </a:extLst>
          </p:cNvPr>
          <p:cNvSpPr txBox="1">
            <a:spLocks noChangeArrowheads="1"/>
          </p:cNvSpPr>
          <p:nvPr/>
        </p:nvSpPr>
        <p:spPr bwMode="auto">
          <a:xfrm>
            <a:off x="1997075" y="2325688"/>
            <a:ext cx="74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all</a:t>
            </a:r>
          </a:p>
        </p:txBody>
      </p:sp>
      <p:graphicFrame>
        <p:nvGraphicFramePr>
          <p:cNvPr id="16392" name="Object 8">
            <a:extLst>
              <a:ext uri="{FF2B5EF4-FFF2-40B4-BE49-F238E27FC236}">
                <a16:creationId xmlns:a16="http://schemas.microsoft.com/office/drawing/2014/main" id="{85ED1FAB-E3E2-40B1-AC9D-7E8DE35A5FA7}"/>
              </a:ext>
            </a:extLst>
          </p:cNvPr>
          <p:cNvGraphicFramePr>
            <a:graphicFrameLocks noChangeAspect="1"/>
          </p:cNvGraphicFramePr>
          <p:nvPr/>
        </p:nvGraphicFramePr>
        <p:xfrm>
          <a:off x="2851150" y="2314575"/>
          <a:ext cx="2057400" cy="354013"/>
        </p:xfrm>
        <a:graphic>
          <a:graphicData uri="http://schemas.openxmlformats.org/presentationml/2006/ole">
            <mc:AlternateContent xmlns:mc="http://schemas.openxmlformats.org/markup-compatibility/2006">
              <mc:Choice xmlns:v="urn:schemas-microsoft-com:vml" Requires="v">
                <p:oleObj spid="_x0000_s16448" name="Equation" r:id="rId6" imgW="1180800" imgH="203040" progId="Equation.DSMT4">
                  <p:embed/>
                </p:oleObj>
              </mc:Choice>
              <mc:Fallback>
                <p:oleObj name="Equation" r:id="rId6" imgW="1180800" imgH="20304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51150" y="2314575"/>
                        <a:ext cx="2057400"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3" name="Text Box 9">
            <a:extLst>
              <a:ext uri="{FF2B5EF4-FFF2-40B4-BE49-F238E27FC236}">
                <a16:creationId xmlns:a16="http://schemas.microsoft.com/office/drawing/2014/main" id="{D39A7483-2281-429B-9D1F-8E6DA97ECFF2}"/>
              </a:ext>
            </a:extLst>
          </p:cNvPr>
          <p:cNvSpPr txBox="1">
            <a:spLocks noChangeArrowheads="1"/>
          </p:cNvSpPr>
          <p:nvPr/>
        </p:nvSpPr>
        <p:spPr bwMode="auto">
          <a:xfrm>
            <a:off x="5426075" y="2325688"/>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16394" name="Object 10">
            <a:extLst>
              <a:ext uri="{FF2B5EF4-FFF2-40B4-BE49-F238E27FC236}">
                <a16:creationId xmlns:a16="http://schemas.microsoft.com/office/drawing/2014/main" id="{AEE1B184-4915-469F-AC17-DC993FDF95C6}"/>
              </a:ext>
            </a:extLst>
          </p:cNvPr>
          <p:cNvGraphicFramePr>
            <a:graphicFrameLocks noChangeAspect="1"/>
          </p:cNvGraphicFramePr>
          <p:nvPr/>
        </p:nvGraphicFramePr>
        <p:xfrm>
          <a:off x="6508750" y="2289175"/>
          <a:ext cx="685800" cy="381000"/>
        </p:xfrm>
        <a:graphic>
          <a:graphicData uri="http://schemas.openxmlformats.org/presentationml/2006/ole">
            <mc:AlternateContent xmlns:mc="http://schemas.openxmlformats.org/markup-compatibility/2006">
              <mc:Choice xmlns:v="urn:schemas-microsoft-com:vml" Requires="v">
                <p:oleObj spid="_x0000_s16449" name="Equation" r:id="rId8" imgW="457200" imgH="253800" progId="Equation.DSMT4">
                  <p:embed/>
                </p:oleObj>
              </mc:Choice>
              <mc:Fallback>
                <p:oleObj name="Equation" r:id="rId8" imgW="457200" imgH="2538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08750" y="2289175"/>
                        <a:ext cx="6858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5" name="Text Box 11">
            <a:extLst>
              <a:ext uri="{FF2B5EF4-FFF2-40B4-BE49-F238E27FC236}">
                <a16:creationId xmlns:a16="http://schemas.microsoft.com/office/drawing/2014/main" id="{D0EE9566-046A-4DE3-925B-4829B3C9D017}"/>
              </a:ext>
            </a:extLst>
          </p:cNvPr>
          <p:cNvSpPr txBox="1">
            <a:spLocks noChangeArrowheads="1"/>
          </p:cNvSpPr>
          <p:nvPr/>
        </p:nvSpPr>
        <p:spPr bwMode="auto">
          <a:xfrm>
            <a:off x="2073275" y="2935288"/>
            <a:ext cx="36210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is the decision function for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endParaRPr lang="en-US" altLang="en-US" i="1">
              <a:latin typeface="Times New Roman" panose="02020603050405020304" pitchFamily="18" charset="0"/>
            </a:endParaRPr>
          </a:p>
        </p:txBody>
      </p:sp>
      <p:grpSp>
        <p:nvGrpSpPr>
          <p:cNvPr id="16397" name="Group 13">
            <a:extLst>
              <a:ext uri="{FF2B5EF4-FFF2-40B4-BE49-F238E27FC236}">
                <a16:creationId xmlns:a16="http://schemas.microsoft.com/office/drawing/2014/main" id="{C62F7937-2AE7-4EE2-9D12-8EE9B0AD05C4}"/>
              </a:ext>
            </a:extLst>
          </p:cNvPr>
          <p:cNvGrpSpPr>
            <a:grpSpLocks/>
          </p:cNvGrpSpPr>
          <p:nvPr/>
        </p:nvGrpSpPr>
        <p:grpSpPr bwMode="auto">
          <a:xfrm>
            <a:off x="8153400" y="304800"/>
            <a:ext cx="646113" cy="774700"/>
            <a:chOff x="1321" y="1344"/>
            <a:chExt cx="407" cy="728"/>
          </a:xfrm>
        </p:grpSpPr>
        <p:sp>
          <p:nvSpPr>
            <p:cNvPr id="16398" name="Line 14">
              <a:extLst>
                <a:ext uri="{FF2B5EF4-FFF2-40B4-BE49-F238E27FC236}">
                  <a16:creationId xmlns:a16="http://schemas.microsoft.com/office/drawing/2014/main" id="{8129D416-0E27-4D0E-9E71-A5CFA7C9AA7C}"/>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9" name="Line 15">
              <a:extLst>
                <a:ext uri="{FF2B5EF4-FFF2-40B4-BE49-F238E27FC236}">
                  <a16:creationId xmlns:a16="http://schemas.microsoft.com/office/drawing/2014/main" id="{FA370679-D036-46F4-A65D-1A645B60BA4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0" name="Line 16">
              <a:extLst>
                <a:ext uri="{FF2B5EF4-FFF2-40B4-BE49-F238E27FC236}">
                  <a16:creationId xmlns:a16="http://schemas.microsoft.com/office/drawing/2014/main" id="{9822F2E7-112F-4F39-B924-F1F5CE22F07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1" name="Line 17">
              <a:extLst>
                <a:ext uri="{FF2B5EF4-FFF2-40B4-BE49-F238E27FC236}">
                  <a16:creationId xmlns:a16="http://schemas.microsoft.com/office/drawing/2014/main" id="{74FF9A9D-0284-4F21-AFB0-3CC2CDEE6576}"/>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2" name="Line 18">
              <a:extLst>
                <a:ext uri="{FF2B5EF4-FFF2-40B4-BE49-F238E27FC236}">
                  <a16:creationId xmlns:a16="http://schemas.microsoft.com/office/drawing/2014/main" id="{92CC01E7-32F1-4F31-928D-27B1BD368C0A}"/>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3" name="Line 19">
              <a:extLst>
                <a:ext uri="{FF2B5EF4-FFF2-40B4-BE49-F238E27FC236}">
                  <a16:creationId xmlns:a16="http://schemas.microsoft.com/office/drawing/2014/main" id="{B68665AC-96AA-4349-91FB-BBC79B1A56BD}"/>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4" name="Line 20">
              <a:extLst>
                <a:ext uri="{FF2B5EF4-FFF2-40B4-BE49-F238E27FC236}">
                  <a16:creationId xmlns:a16="http://schemas.microsoft.com/office/drawing/2014/main" id="{FC847663-D2C2-4420-B8DD-2DE3F5E0DABF}"/>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a:extLst>
              <a:ext uri="{FF2B5EF4-FFF2-40B4-BE49-F238E27FC236}">
                <a16:creationId xmlns:a16="http://schemas.microsoft.com/office/drawing/2014/main" id="{56B9FB8F-049B-48AA-8B68-40F63AAD3489}"/>
              </a:ext>
            </a:extLst>
          </p:cNvPr>
          <p:cNvSpPr txBox="1">
            <a:spLocks noChangeArrowheads="1"/>
          </p:cNvSpPr>
          <p:nvPr/>
        </p:nvSpPr>
        <p:spPr bwMode="auto">
          <a:xfrm>
            <a:off x="228600" y="228600"/>
            <a:ext cx="78644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Example: Suppose that not all decision errors are equally important. We could weight these decisions by defining the loss, l</a:t>
            </a:r>
            <a:r>
              <a:rPr lang="en-US" altLang="en-US" baseline="-25000"/>
              <a:t>ij</a:t>
            </a:r>
            <a:r>
              <a:rPr lang="en-US" altLang="en-US"/>
              <a:t> that is sustained when we decide class membership is c</a:t>
            </a:r>
            <a:r>
              <a:rPr lang="en-US" altLang="en-US" baseline="-25000"/>
              <a:t>i</a:t>
            </a:r>
            <a:r>
              <a:rPr lang="en-US" altLang="en-US"/>
              <a:t> when it is in reality class c</a:t>
            </a:r>
            <a:r>
              <a:rPr lang="en-US" altLang="en-US" baseline="-25000"/>
              <a:t>j</a:t>
            </a:r>
            <a:r>
              <a:rPr lang="en-US" altLang="en-US"/>
              <a:t> . Then in terms of these losses we could also define the risk that </a:t>
            </a:r>
            <a:r>
              <a:rPr lang="en-US" altLang="en-US" b="1"/>
              <a:t>x</a:t>
            </a:r>
            <a:r>
              <a:rPr lang="en-US" altLang="en-US" baseline="-25000"/>
              <a:t>k</a:t>
            </a:r>
            <a:r>
              <a:rPr lang="en-US" altLang="en-US"/>
              <a:t> belongs to to class c</a:t>
            </a:r>
            <a:r>
              <a:rPr lang="en-US" altLang="en-US" baseline="-25000"/>
              <a:t>i</a:t>
            </a:r>
            <a:r>
              <a:rPr lang="en-US" altLang="en-US"/>
              <a:t> as</a:t>
            </a:r>
          </a:p>
        </p:txBody>
      </p:sp>
      <p:graphicFrame>
        <p:nvGraphicFramePr>
          <p:cNvPr id="18437" name="Object 5">
            <a:extLst>
              <a:ext uri="{FF2B5EF4-FFF2-40B4-BE49-F238E27FC236}">
                <a16:creationId xmlns:a16="http://schemas.microsoft.com/office/drawing/2014/main" id="{1F0C3917-F0CC-4CB9-8978-1D0A10F74D1D}"/>
              </a:ext>
            </a:extLst>
          </p:cNvPr>
          <p:cNvGraphicFramePr>
            <a:graphicFrameLocks noChangeAspect="1"/>
          </p:cNvGraphicFramePr>
          <p:nvPr/>
        </p:nvGraphicFramePr>
        <p:xfrm>
          <a:off x="2362200" y="1828800"/>
          <a:ext cx="4191000" cy="674688"/>
        </p:xfrm>
        <a:graphic>
          <a:graphicData uri="http://schemas.openxmlformats.org/presentationml/2006/ole">
            <mc:AlternateContent xmlns:mc="http://schemas.openxmlformats.org/markup-compatibility/2006">
              <mc:Choice xmlns:v="urn:schemas-microsoft-com:vml" Requires="v">
                <p:oleObj spid="_x0000_s18493" name="Equation" r:id="rId4" imgW="2286000" imgH="368280" progId="Equation.DSMT4">
                  <p:embed/>
                </p:oleObj>
              </mc:Choice>
              <mc:Fallback>
                <p:oleObj name="Equation" r:id="rId4" imgW="2286000" imgH="3682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828800"/>
                        <a:ext cx="4191000" cy="674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8" name="Text Box 6">
            <a:extLst>
              <a:ext uri="{FF2B5EF4-FFF2-40B4-BE49-F238E27FC236}">
                <a16:creationId xmlns:a16="http://schemas.microsoft.com/office/drawing/2014/main" id="{FBC5861B-6CCB-42D9-BC8E-FC2F936E6486}"/>
              </a:ext>
            </a:extLst>
          </p:cNvPr>
          <p:cNvSpPr txBox="1">
            <a:spLocks noChangeArrowheads="1"/>
          </p:cNvSpPr>
          <p:nvPr/>
        </p:nvSpPr>
        <p:spPr bwMode="auto">
          <a:xfrm>
            <a:off x="1127125" y="2703513"/>
            <a:ext cx="438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our two class problem we would have</a:t>
            </a:r>
          </a:p>
        </p:txBody>
      </p:sp>
      <p:graphicFrame>
        <p:nvGraphicFramePr>
          <p:cNvPr id="18439" name="Object 7">
            <a:extLst>
              <a:ext uri="{FF2B5EF4-FFF2-40B4-BE49-F238E27FC236}">
                <a16:creationId xmlns:a16="http://schemas.microsoft.com/office/drawing/2014/main" id="{C7918AFF-84EE-4B84-9B6B-6B13C84B8D25}"/>
              </a:ext>
            </a:extLst>
          </p:cNvPr>
          <p:cNvGraphicFramePr>
            <a:graphicFrameLocks noChangeAspect="1"/>
          </p:cNvGraphicFramePr>
          <p:nvPr/>
        </p:nvGraphicFramePr>
        <p:xfrm>
          <a:off x="2743200" y="3276600"/>
          <a:ext cx="3810000" cy="881063"/>
        </p:xfrm>
        <a:graphic>
          <a:graphicData uri="http://schemas.openxmlformats.org/presentationml/2006/ole">
            <mc:AlternateContent xmlns:mc="http://schemas.openxmlformats.org/markup-compatibility/2006">
              <mc:Choice xmlns:v="urn:schemas-microsoft-com:vml" Requires="v">
                <p:oleObj spid="_x0000_s18494" name="Equation" r:id="rId6" imgW="2197080" imgH="507960" progId="Equation.DSMT4">
                  <p:embed/>
                </p:oleObj>
              </mc:Choice>
              <mc:Fallback>
                <p:oleObj name="Equation" r:id="rId6" imgW="2197080" imgH="5079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276600"/>
                        <a:ext cx="3810000" cy="881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0" name="Text Box 8">
            <a:extLst>
              <a:ext uri="{FF2B5EF4-FFF2-40B4-BE49-F238E27FC236}">
                <a16:creationId xmlns:a16="http://schemas.microsoft.com/office/drawing/2014/main" id="{9ABB4CCE-278D-4DE2-BAD5-9BC1153A981B}"/>
              </a:ext>
            </a:extLst>
          </p:cNvPr>
          <p:cNvSpPr txBox="1">
            <a:spLocks noChangeArrowheads="1"/>
          </p:cNvSpPr>
          <p:nvPr/>
        </p:nvSpPr>
        <p:spPr bwMode="auto">
          <a:xfrm>
            <a:off x="990600" y="4343400"/>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decision rule in this case would be to decide </a:t>
            </a:r>
            <a:r>
              <a:rPr lang="en-US" altLang="en-US" b="1"/>
              <a:t>x</a:t>
            </a:r>
            <a:r>
              <a:rPr lang="en-US" altLang="en-US" baseline="-25000"/>
              <a:t>k</a:t>
            </a:r>
            <a:r>
              <a:rPr lang="en-US" altLang="en-US"/>
              <a:t> belongs to class c</a:t>
            </a:r>
            <a:r>
              <a:rPr lang="en-US" altLang="en-US" baseline="-25000"/>
              <a:t>1</a:t>
            </a:r>
            <a:r>
              <a:rPr lang="en-US" altLang="en-US"/>
              <a:t> if and only if</a:t>
            </a:r>
          </a:p>
        </p:txBody>
      </p:sp>
      <p:graphicFrame>
        <p:nvGraphicFramePr>
          <p:cNvPr id="18441" name="Object 9">
            <a:extLst>
              <a:ext uri="{FF2B5EF4-FFF2-40B4-BE49-F238E27FC236}">
                <a16:creationId xmlns:a16="http://schemas.microsoft.com/office/drawing/2014/main" id="{1FF5986E-CD70-4CDD-8345-858939AE784C}"/>
              </a:ext>
            </a:extLst>
          </p:cNvPr>
          <p:cNvGraphicFramePr>
            <a:graphicFrameLocks noChangeAspect="1"/>
          </p:cNvGraphicFramePr>
          <p:nvPr/>
        </p:nvGraphicFramePr>
        <p:xfrm>
          <a:off x="2895600" y="4800600"/>
          <a:ext cx="3886200" cy="1154113"/>
        </p:xfrm>
        <a:graphic>
          <a:graphicData uri="http://schemas.openxmlformats.org/presentationml/2006/ole">
            <mc:AlternateContent xmlns:mc="http://schemas.openxmlformats.org/markup-compatibility/2006">
              <mc:Choice xmlns:v="urn:schemas-microsoft-com:vml" Requires="v">
                <p:oleObj spid="_x0000_s18495" name="Equation" r:id="rId8" imgW="2438280" imgH="723600" progId="Equation.DSMT4">
                  <p:embed/>
                </p:oleObj>
              </mc:Choice>
              <mc:Fallback>
                <p:oleObj name="Equation" r:id="rId8" imgW="2438280" imgH="7236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4800600"/>
                        <a:ext cx="3886200" cy="1154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2" name="Text Box 10">
            <a:extLst>
              <a:ext uri="{FF2B5EF4-FFF2-40B4-BE49-F238E27FC236}">
                <a16:creationId xmlns:a16="http://schemas.microsoft.com/office/drawing/2014/main" id="{058BF05D-FC98-4887-917B-9F46656C6086}"/>
              </a:ext>
            </a:extLst>
          </p:cNvPr>
          <p:cNvSpPr txBox="1">
            <a:spLocks noChangeArrowheads="1"/>
          </p:cNvSpPr>
          <p:nvPr/>
        </p:nvSpPr>
        <p:spPr bwMode="auto">
          <a:xfrm>
            <a:off x="990600" y="5600700"/>
            <a:ext cx="1720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equivalently</a:t>
            </a:r>
          </a:p>
        </p:txBody>
      </p:sp>
      <p:grpSp>
        <p:nvGrpSpPr>
          <p:cNvPr id="18443" name="Group 11">
            <a:extLst>
              <a:ext uri="{FF2B5EF4-FFF2-40B4-BE49-F238E27FC236}">
                <a16:creationId xmlns:a16="http://schemas.microsoft.com/office/drawing/2014/main" id="{55673004-1435-4ECB-830F-19C631EE759C}"/>
              </a:ext>
            </a:extLst>
          </p:cNvPr>
          <p:cNvGrpSpPr>
            <a:grpSpLocks/>
          </p:cNvGrpSpPr>
          <p:nvPr/>
        </p:nvGrpSpPr>
        <p:grpSpPr bwMode="auto">
          <a:xfrm>
            <a:off x="8153400" y="304800"/>
            <a:ext cx="646113" cy="774700"/>
            <a:chOff x="1321" y="1344"/>
            <a:chExt cx="407" cy="728"/>
          </a:xfrm>
        </p:grpSpPr>
        <p:sp>
          <p:nvSpPr>
            <p:cNvPr id="18444" name="Line 12">
              <a:extLst>
                <a:ext uri="{FF2B5EF4-FFF2-40B4-BE49-F238E27FC236}">
                  <a16:creationId xmlns:a16="http://schemas.microsoft.com/office/drawing/2014/main" id="{6B5F4FA6-52F6-479E-AC0C-842A81B53F6A}"/>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5" name="Line 13">
              <a:extLst>
                <a:ext uri="{FF2B5EF4-FFF2-40B4-BE49-F238E27FC236}">
                  <a16:creationId xmlns:a16="http://schemas.microsoft.com/office/drawing/2014/main" id="{7D0D632F-A467-462D-BC72-1BACA950ACB2}"/>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6" name="Line 14">
              <a:extLst>
                <a:ext uri="{FF2B5EF4-FFF2-40B4-BE49-F238E27FC236}">
                  <a16:creationId xmlns:a16="http://schemas.microsoft.com/office/drawing/2014/main" id="{886EFE85-B0A7-472C-A1C5-20B97917CAF7}"/>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7" name="Line 15">
              <a:extLst>
                <a:ext uri="{FF2B5EF4-FFF2-40B4-BE49-F238E27FC236}">
                  <a16:creationId xmlns:a16="http://schemas.microsoft.com/office/drawing/2014/main" id="{6E9E2C6E-F067-4B98-80B9-AEBF248DAF1D}"/>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8" name="Line 16">
              <a:extLst>
                <a:ext uri="{FF2B5EF4-FFF2-40B4-BE49-F238E27FC236}">
                  <a16:creationId xmlns:a16="http://schemas.microsoft.com/office/drawing/2014/main" id="{94C491EB-69C9-4897-B7B1-C93A4FD2D3C8}"/>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9" name="Line 17">
              <a:extLst>
                <a:ext uri="{FF2B5EF4-FFF2-40B4-BE49-F238E27FC236}">
                  <a16:creationId xmlns:a16="http://schemas.microsoft.com/office/drawing/2014/main" id="{C8477F3F-0735-4C56-B9EC-EF34759BF523}"/>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0" name="Line 18">
              <a:extLst>
                <a:ext uri="{FF2B5EF4-FFF2-40B4-BE49-F238E27FC236}">
                  <a16:creationId xmlns:a16="http://schemas.microsoft.com/office/drawing/2014/main" id="{D409CBA0-B9D9-4E79-B2C5-1AF1037ADE85}"/>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a:extLst>
              <a:ext uri="{FF2B5EF4-FFF2-40B4-BE49-F238E27FC236}">
                <a16:creationId xmlns:a16="http://schemas.microsoft.com/office/drawing/2014/main" id="{2815AC57-8058-4894-AAF7-2E73480DA536}"/>
              </a:ext>
            </a:extLst>
          </p:cNvPr>
          <p:cNvSpPr txBox="1">
            <a:spLocks noChangeArrowheads="1"/>
          </p:cNvSpPr>
          <p:nvPr/>
        </p:nvSpPr>
        <p:spPr bwMode="auto">
          <a:xfrm>
            <a:off x="152400" y="457200"/>
            <a:ext cx="7940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the special case where there is no loss when we guess correctly, then l</a:t>
            </a:r>
            <a:r>
              <a:rPr lang="en-US" altLang="en-US" baseline="-25000"/>
              <a:t>11</a:t>
            </a:r>
            <a:r>
              <a:rPr lang="en-US" altLang="en-US"/>
              <a:t> = l</a:t>
            </a:r>
            <a:r>
              <a:rPr lang="en-US" altLang="en-US" baseline="-25000"/>
              <a:t>22</a:t>
            </a:r>
            <a:r>
              <a:rPr lang="en-US" altLang="en-US"/>
              <a:t> = 0. If, also it is equally costly to guess either c</a:t>
            </a:r>
            <a:r>
              <a:rPr lang="en-US" altLang="en-US" baseline="-25000"/>
              <a:t>1</a:t>
            </a:r>
            <a:r>
              <a:rPr lang="en-US" altLang="en-US"/>
              <a:t> or c</a:t>
            </a:r>
            <a:r>
              <a:rPr lang="en-US" altLang="en-US" baseline="-25000"/>
              <a:t>2</a:t>
            </a:r>
            <a:r>
              <a:rPr lang="en-US" altLang="en-US"/>
              <a:t> then l</a:t>
            </a:r>
            <a:r>
              <a:rPr lang="en-US" altLang="en-US" baseline="-25000"/>
              <a:t>12</a:t>
            </a:r>
            <a:r>
              <a:rPr lang="en-US" altLang="en-US"/>
              <a:t> = l</a:t>
            </a:r>
            <a:r>
              <a:rPr lang="en-US" altLang="en-US" baseline="-25000"/>
              <a:t>21</a:t>
            </a:r>
            <a:r>
              <a:rPr lang="en-US" altLang="en-US"/>
              <a:t> and the decision rule becomes</a:t>
            </a:r>
          </a:p>
        </p:txBody>
      </p:sp>
      <p:graphicFrame>
        <p:nvGraphicFramePr>
          <p:cNvPr id="19461" name="Object 5">
            <a:extLst>
              <a:ext uri="{FF2B5EF4-FFF2-40B4-BE49-F238E27FC236}">
                <a16:creationId xmlns:a16="http://schemas.microsoft.com/office/drawing/2014/main" id="{93A8C33D-49EF-4BEB-88C6-E8785B119020}"/>
              </a:ext>
            </a:extLst>
          </p:cNvPr>
          <p:cNvGraphicFramePr>
            <a:graphicFrameLocks noChangeAspect="1"/>
          </p:cNvGraphicFramePr>
          <p:nvPr/>
        </p:nvGraphicFramePr>
        <p:xfrm>
          <a:off x="2743200" y="1577975"/>
          <a:ext cx="3505200" cy="498475"/>
        </p:xfrm>
        <a:graphic>
          <a:graphicData uri="http://schemas.openxmlformats.org/presentationml/2006/ole">
            <mc:AlternateContent xmlns:mc="http://schemas.openxmlformats.org/markup-compatibility/2006">
              <mc:Choice xmlns:v="urn:schemas-microsoft-com:vml" Requires="v">
                <p:oleObj spid="_x0000_s19501" name="Equation" r:id="rId4" imgW="1790640" imgH="253800" progId="Equation.DSMT4">
                  <p:embed/>
                </p:oleObj>
              </mc:Choice>
              <mc:Fallback>
                <p:oleObj name="Equation" r:id="rId4" imgW="179064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577975"/>
                        <a:ext cx="35052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2" name="Text Box 6">
            <a:extLst>
              <a:ext uri="{FF2B5EF4-FFF2-40B4-BE49-F238E27FC236}">
                <a16:creationId xmlns:a16="http://schemas.microsoft.com/office/drawing/2014/main" id="{3F161462-D292-4AB3-AA49-9BF72CAD7418}"/>
              </a:ext>
            </a:extLst>
          </p:cNvPr>
          <p:cNvSpPr txBox="1">
            <a:spLocks noChangeArrowheads="1"/>
          </p:cNvSpPr>
          <p:nvPr/>
        </p:nvSpPr>
        <p:spPr bwMode="auto">
          <a:xfrm>
            <a:off x="1905000" y="24384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graphicFrame>
        <p:nvGraphicFramePr>
          <p:cNvPr id="19463" name="Object 7">
            <a:extLst>
              <a:ext uri="{FF2B5EF4-FFF2-40B4-BE49-F238E27FC236}">
                <a16:creationId xmlns:a16="http://schemas.microsoft.com/office/drawing/2014/main" id="{0B5AE1EB-9689-4E4E-B3D8-5264CAC3977F}"/>
              </a:ext>
            </a:extLst>
          </p:cNvPr>
          <p:cNvGraphicFramePr>
            <a:graphicFrameLocks noChangeAspect="1"/>
          </p:cNvGraphicFramePr>
          <p:nvPr/>
        </p:nvGraphicFramePr>
        <p:xfrm>
          <a:off x="2895600" y="2438400"/>
          <a:ext cx="2590800" cy="479425"/>
        </p:xfrm>
        <a:graphic>
          <a:graphicData uri="http://schemas.openxmlformats.org/presentationml/2006/ole">
            <mc:AlternateContent xmlns:mc="http://schemas.openxmlformats.org/markup-compatibility/2006">
              <mc:Choice xmlns:v="urn:schemas-microsoft-com:vml" Requires="v">
                <p:oleObj spid="_x0000_s19502" name="Equation" r:id="rId6" imgW="1371600" imgH="253800" progId="Equation.DSMT4">
                  <p:embed/>
                </p:oleObj>
              </mc:Choice>
              <mc:Fallback>
                <p:oleObj name="Equation" r:id="rId6" imgW="1371600" imgH="253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2438400"/>
                        <a:ext cx="25908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4" name="Text Box 8">
            <a:extLst>
              <a:ext uri="{FF2B5EF4-FFF2-40B4-BE49-F238E27FC236}">
                <a16:creationId xmlns:a16="http://schemas.microsoft.com/office/drawing/2014/main" id="{0F741765-C4B9-471B-9BCB-0F396F69214F}"/>
              </a:ext>
            </a:extLst>
          </p:cNvPr>
          <p:cNvSpPr txBox="1">
            <a:spLocks noChangeArrowheads="1"/>
          </p:cNvSpPr>
          <p:nvPr/>
        </p:nvSpPr>
        <p:spPr bwMode="auto">
          <a:xfrm>
            <a:off x="990600" y="3276600"/>
            <a:ext cx="7635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which is the simple decision rule based on conditional probabilities we discussed previously</a:t>
            </a:r>
          </a:p>
        </p:txBody>
      </p:sp>
      <p:grpSp>
        <p:nvGrpSpPr>
          <p:cNvPr id="19465" name="Group 9">
            <a:extLst>
              <a:ext uri="{FF2B5EF4-FFF2-40B4-BE49-F238E27FC236}">
                <a16:creationId xmlns:a16="http://schemas.microsoft.com/office/drawing/2014/main" id="{B5AAB8A2-A5DC-41A7-B7D6-A5C75145454C}"/>
              </a:ext>
            </a:extLst>
          </p:cNvPr>
          <p:cNvGrpSpPr>
            <a:grpSpLocks/>
          </p:cNvGrpSpPr>
          <p:nvPr/>
        </p:nvGrpSpPr>
        <p:grpSpPr bwMode="auto">
          <a:xfrm>
            <a:off x="8153400" y="304800"/>
            <a:ext cx="646113" cy="774700"/>
            <a:chOff x="1321" y="1344"/>
            <a:chExt cx="407" cy="728"/>
          </a:xfrm>
        </p:grpSpPr>
        <p:sp>
          <p:nvSpPr>
            <p:cNvPr id="19466" name="Line 10">
              <a:extLst>
                <a:ext uri="{FF2B5EF4-FFF2-40B4-BE49-F238E27FC236}">
                  <a16:creationId xmlns:a16="http://schemas.microsoft.com/office/drawing/2014/main" id="{302F4973-0068-47D3-9533-0D00E8136264}"/>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7" name="Line 11">
              <a:extLst>
                <a:ext uri="{FF2B5EF4-FFF2-40B4-BE49-F238E27FC236}">
                  <a16:creationId xmlns:a16="http://schemas.microsoft.com/office/drawing/2014/main" id="{ACAC2DC7-A224-413D-B3B6-8355213C20C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8" name="Line 12">
              <a:extLst>
                <a:ext uri="{FF2B5EF4-FFF2-40B4-BE49-F238E27FC236}">
                  <a16:creationId xmlns:a16="http://schemas.microsoft.com/office/drawing/2014/main" id="{376863A4-E61B-4992-BFD8-681448DA8666}"/>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9" name="Line 13">
              <a:extLst>
                <a:ext uri="{FF2B5EF4-FFF2-40B4-BE49-F238E27FC236}">
                  <a16:creationId xmlns:a16="http://schemas.microsoft.com/office/drawing/2014/main" id="{580EED6D-01B0-47B6-A386-1CD565F1636F}"/>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0" name="Line 14">
              <a:extLst>
                <a:ext uri="{FF2B5EF4-FFF2-40B4-BE49-F238E27FC236}">
                  <a16:creationId xmlns:a16="http://schemas.microsoft.com/office/drawing/2014/main" id="{C37C13B5-20CC-4993-AC44-8B01D41509CB}"/>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1" name="Line 15">
              <a:extLst>
                <a:ext uri="{FF2B5EF4-FFF2-40B4-BE49-F238E27FC236}">
                  <a16:creationId xmlns:a16="http://schemas.microsoft.com/office/drawing/2014/main" id="{EFC72F90-CE08-40B4-BE2E-B9A855BFED09}"/>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2" name="Line 16">
              <a:extLst>
                <a:ext uri="{FF2B5EF4-FFF2-40B4-BE49-F238E27FC236}">
                  <a16:creationId xmlns:a16="http://schemas.microsoft.com/office/drawing/2014/main" id="{84B0A211-0A48-47DF-8FBB-7885C45E65D0}"/>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a:extLst>
              <a:ext uri="{FF2B5EF4-FFF2-40B4-BE49-F238E27FC236}">
                <a16:creationId xmlns:a16="http://schemas.microsoft.com/office/drawing/2014/main" id="{33CFE347-0068-4E94-B165-0BEAD2537CE2}"/>
              </a:ext>
            </a:extLst>
          </p:cNvPr>
          <p:cNvSpPr txBox="1">
            <a:spLocks noChangeArrowheads="1"/>
          </p:cNvSpPr>
          <p:nvPr/>
        </p:nvSpPr>
        <p:spPr bwMode="auto">
          <a:xfrm>
            <a:off x="304800" y="381000"/>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Now, consider our previous example again and let c</a:t>
            </a:r>
            <a:r>
              <a:rPr lang="en-US" altLang="en-US" baseline="-25000"/>
              <a:t>1</a:t>
            </a:r>
            <a:r>
              <a:rPr lang="en-US" altLang="en-US"/>
              <a:t> = crack, </a:t>
            </a:r>
          </a:p>
          <a:p>
            <a:r>
              <a:rPr lang="en-US" altLang="en-US"/>
              <a:t>c</a:t>
            </a:r>
            <a:r>
              <a:rPr lang="en-US" altLang="en-US" baseline="-25000"/>
              <a:t>2</a:t>
            </a:r>
            <a:r>
              <a:rPr lang="en-US" altLang="en-US"/>
              <a:t> = volumetric flaw and suppose we choose the following loss factors:</a:t>
            </a:r>
          </a:p>
        </p:txBody>
      </p:sp>
      <p:graphicFrame>
        <p:nvGraphicFramePr>
          <p:cNvPr id="20485" name="Object 5">
            <a:extLst>
              <a:ext uri="{FF2B5EF4-FFF2-40B4-BE49-F238E27FC236}">
                <a16:creationId xmlns:a16="http://schemas.microsoft.com/office/drawing/2014/main" id="{8CB54CD0-DB63-4830-8319-882329A918B9}"/>
              </a:ext>
            </a:extLst>
          </p:cNvPr>
          <p:cNvGraphicFramePr>
            <a:graphicFrameLocks noChangeAspect="1"/>
          </p:cNvGraphicFramePr>
          <p:nvPr/>
        </p:nvGraphicFramePr>
        <p:xfrm>
          <a:off x="777875" y="1335088"/>
          <a:ext cx="782638" cy="3429000"/>
        </p:xfrm>
        <a:graphic>
          <a:graphicData uri="http://schemas.openxmlformats.org/presentationml/2006/ole">
            <mc:AlternateContent xmlns:mc="http://schemas.openxmlformats.org/markup-compatibility/2006">
              <mc:Choice xmlns:v="urn:schemas-microsoft-com:vml" Requires="v">
                <p:oleObj spid="_x0000_s20513" name="Equation" r:id="rId4" imgW="469800" imgH="2057400" progId="Equation.DSMT4">
                  <p:embed/>
                </p:oleObj>
              </mc:Choice>
              <mc:Fallback>
                <p:oleObj name="Equation" r:id="rId4" imgW="469800" imgH="20574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875" y="1335088"/>
                        <a:ext cx="782638"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6" name="Text Box 6">
            <a:extLst>
              <a:ext uri="{FF2B5EF4-FFF2-40B4-BE49-F238E27FC236}">
                <a16:creationId xmlns:a16="http://schemas.microsoft.com/office/drawing/2014/main" id="{AB768C4D-C7D9-4296-BD11-DB5ED0D73804}"/>
              </a:ext>
            </a:extLst>
          </p:cNvPr>
          <p:cNvSpPr txBox="1">
            <a:spLocks noChangeArrowheads="1"/>
          </p:cNvSpPr>
          <p:nvPr/>
        </p:nvSpPr>
        <p:spPr bwMode="auto">
          <a:xfrm>
            <a:off x="1828800" y="1219200"/>
            <a:ext cx="5578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 gain. If we guess cracks, which are dangerous, correctly we should reward this decision) </a:t>
            </a:r>
          </a:p>
        </p:txBody>
      </p:sp>
      <p:sp>
        <p:nvSpPr>
          <p:cNvPr id="20487" name="Text Box 7">
            <a:extLst>
              <a:ext uri="{FF2B5EF4-FFF2-40B4-BE49-F238E27FC236}">
                <a16:creationId xmlns:a16="http://schemas.microsoft.com/office/drawing/2014/main" id="{0DB32C85-7205-407D-B23B-385869709C3F}"/>
              </a:ext>
            </a:extLst>
          </p:cNvPr>
          <p:cNvSpPr txBox="1">
            <a:spLocks noChangeArrowheads="1"/>
          </p:cNvSpPr>
          <p:nvPr/>
        </p:nvSpPr>
        <p:spPr bwMode="auto">
          <a:xfrm>
            <a:off x="1828800" y="1905000"/>
            <a:ext cx="58070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we guess that the flaw is a crack and it is really volumetric, then there is a cost (loss) since we may do unnecessary repairs or removal from service)</a:t>
            </a:r>
          </a:p>
        </p:txBody>
      </p:sp>
      <p:sp>
        <p:nvSpPr>
          <p:cNvPr id="20488" name="Text Box 8">
            <a:extLst>
              <a:ext uri="{FF2B5EF4-FFF2-40B4-BE49-F238E27FC236}">
                <a16:creationId xmlns:a16="http://schemas.microsoft.com/office/drawing/2014/main" id="{0B585A8E-6E8D-4762-A8C7-6C365654D6D3}"/>
              </a:ext>
            </a:extLst>
          </p:cNvPr>
          <p:cNvSpPr txBox="1">
            <a:spLocks noChangeArrowheads="1"/>
          </p:cNvSpPr>
          <p:nvPr/>
        </p:nvSpPr>
        <p:spPr bwMode="auto">
          <a:xfrm>
            <a:off x="1768475" y="3163888"/>
            <a:ext cx="58070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we guess the flaw is volumetric and it is really a crack, there may be a significant loss because of a loss of safety due to misclassification)</a:t>
            </a:r>
          </a:p>
        </p:txBody>
      </p:sp>
      <p:sp>
        <p:nvSpPr>
          <p:cNvPr id="20489" name="Text Box 9">
            <a:extLst>
              <a:ext uri="{FF2B5EF4-FFF2-40B4-BE49-F238E27FC236}">
                <a16:creationId xmlns:a16="http://schemas.microsoft.com/office/drawing/2014/main" id="{FBFBBFC9-E0F8-44E9-8BB9-3FC53D685BEE}"/>
              </a:ext>
            </a:extLst>
          </p:cNvPr>
          <p:cNvSpPr txBox="1">
            <a:spLocks noChangeArrowheads="1"/>
          </p:cNvSpPr>
          <p:nvPr/>
        </p:nvSpPr>
        <p:spPr bwMode="auto">
          <a:xfrm>
            <a:off x="1828800" y="4267200"/>
            <a:ext cx="5654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we guess it is volumetric and it is , there might be no loss or gain) </a:t>
            </a:r>
          </a:p>
        </p:txBody>
      </p:sp>
      <p:grpSp>
        <p:nvGrpSpPr>
          <p:cNvPr id="20491" name="Group 11">
            <a:extLst>
              <a:ext uri="{FF2B5EF4-FFF2-40B4-BE49-F238E27FC236}">
                <a16:creationId xmlns:a16="http://schemas.microsoft.com/office/drawing/2014/main" id="{1E64CDE8-DD07-4495-97AA-E3758C8568AE}"/>
              </a:ext>
            </a:extLst>
          </p:cNvPr>
          <p:cNvGrpSpPr>
            <a:grpSpLocks/>
          </p:cNvGrpSpPr>
          <p:nvPr/>
        </p:nvGrpSpPr>
        <p:grpSpPr bwMode="auto">
          <a:xfrm>
            <a:off x="8153400" y="304800"/>
            <a:ext cx="646113" cy="774700"/>
            <a:chOff x="1321" y="1344"/>
            <a:chExt cx="407" cy="728"/>
          </a:xfrm>
        </p:grpSpPr>
        <p:sp>
          <p:nvSpPr>
            <p:cNvPr id="20492" name="Line 12">
              <a:extLst>
                <a:ext uri="{FF2B5EF4-FFF2-40B4-BE49-F238E27FC236}">
                  <a16:creationId xmlns:a16="http://schemas.microsoft.com/office/drawing/2014/main" id="{48AACC21-6C56-4BD3-A400-60A74A47C731}"/>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3" name="Line 13">
              <a:extLst>
                <a:ext uri="{FF2B5EF4-FFF2-40B4-BE49-F238E27FC236}">
                  <a16:creationId xmlns:a16="http://schemas.microsoft.com/office/drawing/2014/main" id="{FA0741CA-DDBE-44E4-BFE7-8FD7C65FE7D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4" name="Line 14">
              <a:extLst>
                <a:ext uri="{FF2B5EF4-FFF2-40B4-BE49-F238E27FC236}">
                  <a16:creationId xmlns:a16="http://schemas.microsoft.com/office/drawing/2014/main" id="{E978F418-63E8-499A-94B0-504F5DEC6BB4}"/>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5" name="Line 15">
              <a:extLst>
                <a:ext uri="{FF2B5EF4-FFF2-40B4-BE49-F238E27FC236}">
                  <a16:creationId xmlns:a16="http://schemas.microsoft.com/office/drawing/2014/main" id="{F18429F1-B716-42D5-B065-5B2250DDD37F}"/>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6" name="Line 16">
              <a:extLst>
                <a:ext uri="{FF2B5EF4-FFF2-40B4-BE49-F238E27FC236}">
                  <a16:creationId xmlns:a16="http://schemas.microsoft.com/office/drawing/2014/main" id="{A062D047-6EFA-4474-A5F6-55B3A16FE433}"/>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7" name="Line 17">
              <a:extLst>
                <a:ext uri="{FF2B5EF4-FFF2-40B4-BE49-F238E27FC236}">
                  <a16:creationId xmlns:a16="http://schemas.microsoft.com/office/drawing/2014/main" id="{E938FC87-5C07-4306-BEDC-E15F40342B7A}"/>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8" name="Line 18">
              <a:extLst>
                <a:ext uri="{FF2B5EF4-FFF2-40B4-BE49-F238E27FC236}">
                  <a16:creationId xmlns:a16="http://schemas.microsoft.com/office/drawing/2014/main" id="{8347FBC2-D183-45A3-9F3C-C61C742DAE11}"/>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4">
            <a:extLst>
              <a:ext uri="{FF2B5EF4-FFF2-40B4-BE49-F238E27FC236}">
                <a16:creationId xmlns:a16="http://schemas.microsoft.com/office/drawing/2014/main" id="{0A9F8E02-D14A-49AB-9541-B41A8188163C}"/>
              </a:ext>
            </a:extLst>
          </p:cNvPr>
          <p:cNvSpPr txBox="1">
            <a:spLocks noChangeArrowheads="1"/>
          </p:cNvSpPr>
          <p:nvPr/>
        </p:nvSpPr>
        <p:spPr bwMode="auto">
          <a:xfrm>
            <a:off x="639885" y="466551"/>
            <a:ext cx="7254875"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sz="2400" dirty="0"/>
          </a:p>
          <a:p>
            <a:endParaRPr lang="en-US" altLang="en-US" sz="2000" dirty="0"/>
          </a:p>
          <a:p>
            <a:r>
              <a:rPr lang="en-US" altLang="en-US" sz="2000" i="1" dirty="0">
                <a:solidFill>
                  <a:srgbClr val="33CC33"/>
                </a:solidFill>
              </a:rPr>
              <a:t>			Learning Objectives</a:t>
            </a:r>
          </a:p>
          <a:p>
            <a:endParaRPr lang="en-US" altLang="en-US" sz="2000" i="1" dirty="0">
              <a:solidFill>
                <a:srgbClr val="33CC33"/>
              </a:solidFill>
            </a:endParaRPr>
          </a:p>
          <a:p>
            <a:r>
              <a:rPr lang="en-US" altLang="en-US" sz="2000" dirty="0"/>
              <a:t>Bayes Theorem</a:t>
            </a:r>
          </a:p>
          <a:p>
            <a:endParaRPr lang="en-US" altLang="en-US" sz="2000" dirty="0"/>
          </a:p>
          <a:p>
            <a:r>
              <a:rPr lang="en-US" altLang="en-US" sz="2000" dirty="0"/>
              <a:t>Decision-making</a:t>
            </a:r>
          </a:p>
          <a:p>
            <a:endParaRPr lang="en-US" altLang="en-US" sz="2000" dirty="0"/>
          </a:p>
          <a:p>
            <a:r>
              <a:rPr lang="en-US" altLang="en-US" sz="2000" dirty="0"/>
              <a:t>Confidence factors</a:t>
            </a:r>
          </a:p>
          <a:p>
            <a:endParaRPr lang="en-US" altLang="en-US" sz="2000" dirty="0"/>
          </a:p>
          <a:p>
            <a:r>
              <a:rPr lang="en-US" altLang="en-US" sz="2000" dirty="0"/>
              <a:t>Discriminants</a:t>
            </a:r>
          </a:p>
          <a:p>
            <a:endParaRPr lang="en-US" altLang="en-US" sz="2000" dirty="0"/>
          </a:p>
          <a:p>
            <a:r>
              <a:rPr lang="en-US" altLang="en-US" sz="2000" dirty="0"/>
              <a:t>The connection to neural nets</a:t>
            </a:r>
          </a:p>
        </p:txBody>
      </p:sp>
      <p:grpSp>
        <p:nvGrpSpPr>
          <p:cNvPr id="55309" name="Group 13">
            <a:extLst>
              <a:ext uri="{FF2B5EF4-FFF2-40B4-BE49-F238E27FC236}">
                <a16:creationId xmlns:a16="http://schemas.microsoft.com/office/drawing/2014/main" id="{7CE53A61-FEE1-47D7-9979-765C49AE68D8}"/>
              </a:ext>
            </a:extLst>
          </p:cNvPr>
          <p:cNvGrpSpPr>
            <a:grpSpLocks/>
          </p:cNvGrpSpPr>
          <p:nvPr/>
        </p:nvGrpSpPr>
        <p:grpSpPr bwMode="auto">
          <a:xfrm>
            <a:off x="8153400" y="304800"/>
            <a:ext cx="646113" cy="774700"/>
            <a:chOff x="1321" y="1344"/>
            <a:chExt cx="407" cy="728"/>
          </a:xfrm>
        </p:grpSpPr>
        <p:sp>
          <p:nvSpPr>
            <p:cNvPr id="55310" name="Line 14">
              <a:extLst>
                <a:ext uri="{FF2B5EF4-FFF2-40B4-BE49-F238E27FC236}">
                  <a16:creationId xmlns:a16="http://schemas.microsoft.com/office/drawing/2014/main" id="{5B1F74F3-E39A-4FB7-B9A3-F767852D595D}"/>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1" name="Line 15">
              <a:extLst>
                <a:ext uri="{FF2B5EF4-FFF2-40B4-BE49-F238E27FC236}">
                  <a16:creationId xmlns:a16="http://schemas.microsoft.com/office/drawing/2014/main" id="{3AE28FDD-5CDA-4F82-9A5C-1E52AD4CC253}"/>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2" name="Line 16">
              <a:extLst>
                <a:ext uri="{FF2B5EF4-FFF2-40B4-BE49-F238E27FC236}">
                  <a16:creationId xmlns:a16="http://schemas.microsoft.com/office/drawing/2014/main" id="{3576C2BB-254B-4609-B3CD-43C1FBF0871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3" name="Line 17">
              <a:extLst>
                <a:ext uri="{FF2B5EF4-FFF2-40B4-BE49-F238E27FC236}">
                  <a16:creationId xmlns:a16="http://schemas.microsoft.com/office/drawing/2014/main" id="{8D64BABF-BECF-43BF-8665-DE7396527A18}"/>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4" name="Line 18">
              <a:extLst>
                <a:ext uri="{FF2B5EF4-FFF2-40B4-BE49-F238E27FC236}">
                  <a16:creationId xmlns:a16="http://schemas.microsoft.com/office/drawing/2014/main" id="{9BC529A2-74AA-423A-B52F-F7F203B1A2AD}"/>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5" name="Line 19">
              <a:extLst>
                <a:ext uri="{FF2B5EF4-FFF2-40B4-BE49-F238E27FC236}">
                  <a16:creationId xmlns:a16="http://schemas.microsoft.com/office/drawing/2014/main" id="{956D831C-4FB9-49C9-BC1F-7CC90FBFB77F}"/>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6" name="Line 20">
              <a:extLst>
                <a:ext uri="{FF2B5EF4-FFF2-40B4-BE49-F238E27FC236}">
                  <a16:creationId xmlns:a16="http://schemas.microsoft.com/office/drawing/2014/main" id="{464E5382-46B1-487C-B665-00E23C749F90}"/>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a:extLst>
              <a:ext uri="{FF2B5EF4-FFF2-40B4-BE49-F238E27FC236}">
                <a16:creationId xmlns:a16="http://schemas.microsoft.com/office/drawing/2014/main" id="{D706F7E6-B10A-4134-9DBE-C0F58080FC7D}"/>
              </a:ext>
            </a:extLst>
          </p:cNvPr>
          <p:cNvSpPr txBox="1">
            <a:spLocks noChangeArrowheads="1"/>
          </p:cNvSpPr>
          <p:nvPr/>
        </p:nvSpPr>
        <p:spPr bwMode="auto">
          <a:xfrm>
            <a:off x="1279525" y="417513"/>
            <a:ext cx="6797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this case we find the decision rule is – decide that a crack is present if </a:t>
            </a:r>
          </a:p>
        </p:txBody>
      </p:sp>
      <p:graphicFrame>
        <p:nvGraphicFramePr>
          <p:cNvPr id="21509" name="Object 5">
            <a:extLst>
              <a:ext uri="{FF2B5EF4-FFF2-40B4-BE49-F238E27FC236}">
                <a16:creationId xmlns:a16="http://schemas.microsoft.com/office/drawing/2014/main" id="{DA84EC3C-0420-4271-A192-F419D1EC7E06}"/>
              </a:ext>
            </a:extLst>
          </p:cNvPr>
          <p:cNvGraphicFramePr>
            <a:graphicFrameLocks noChangeAspect="1"/>
          </p:cNvGraphicFramePr>
          <p:nvPr/>
        </p:nvGraphicFramePr>
        <p:xfrm>
          <a:off x="2312988" y="1295400"/>
          <a:ext cx="3605212" cy="404813"/>
        </p:xfrm>
        <a:graphic>
          <a:graphicData uri="http://schemas.openxmlformats.org/presentationml/2006/ole">
            <mc:AlternateContent xmlns:mc="http://schemas.openxmlformats.org/markup-compatibility/2006">
              <mc:Choice xmlns:v="urn:schemas-microsoft-com:vml" Requires="v">
                <p:oleObj spid="_x0000_s21601" name="Equation" r:id="rId4" imgW="2260440" imgH="253800" progId="Equation.DSMT4">
                  <p:embed/>
                </p:oleObj>
              </mc:Choice>
              <mc:Fallback>
                <p:oleObj name="Equation" r:id="rId4" imgW="226044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2988" y="1295400"/>
                        <a:ext cx="3605212"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0" name="Text Box 6">
            <a:extLst>
              <a:ext uri="{FF2B5EF4-FFF2-40B4-BE49-F238E27FC236}">
                <a16:creationId xmlns:a16="http://schemas.microsoft.com/office/drawing/2014/main" id="{1A74A705-E0C9-4F02-9135-D1542D071630}"/>
              </a:ext>
            </a:extLst>
          </p:cNvPr>
          <p:cNvSpPr txBox="1">
            <a:spLocks noChangeArrowheads="1"/>
          </p:cNvSpPr>
          <p:nvPr/>
        </p:nvSpPr>
        <p:spPr bwMode="auto">
          <a:xfrm>
            <a:off x="1752600" y="19812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graphicFrame>
        <p:nvGraphicFramePr>
          <p:cNvPr id="21511" name="Object 7">
            <a:extLst>
              <a:ext uri="{FF2B5EF4-FFF2-40B4-BE49-F238E27FC236}">
                <a16:creationId xmlns:a16="http://schemas.microsoft.com/office/drawing/2014/main" id="{504B5755-C8C1-491E-B49E-2E0FBADD2F14}"/>
              </a:ext>
            </a:extLst>
          </p:cNvPr>
          <p:cNvGraphicFramePr>
            <a:graphicFrameLocks noChangeAspect="1"/>
          </p:cNvGraphicFramePr>
          <p:nvPr/>
        </p:nvGraphicFramePr>
        <p:xfrm>
          <a:off x="2819400" y="1828800"/>
          <a:ext cx="1676400" cy="688975"/>
        </p:xfrm>
        <a:graphic>
          <a:graphicData uri="http://schemas.openxmlformats.org/presentationml/2006/ole">
            <mc:AlternateContent xmlns:mc="http://schemas.openxmlformats.org/markup-compatibility/2006">
              <mc:Choice xmlns:v="urn:schemas-microsoft-com:vml" Requires="v">
                <p:oleObj spid="_x0000_s21602" name="Equation" r:id="rId6" imgW="1143000" imgH="469800" progId="Equation.DSMT4">
                  <p:embed/>
                </p:oleObj>
              </mc:Choice>
              <mc:Fallback>
                <p:oleObj name="Equation" r:id="rId6" imgW="1143000" imgH="469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1828800"/>
                        <a:ext cx="1676400" cy="688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2" name="Text Box 8">
            <a:extLst>
              <a:ext uri="{FF2B5EF4-FFF2-40B4-BE49-F238E27FC236}">
                <a16:creationId xmlns:a16="http://schemas.microsoft.com/office/drawing/2014/main" id="{78893E56-788D-43A3-AD21-1259D7B94166}"/>
              </a:ext>
            </a:extLst>
          </p:cNvPr>
          <p:cNvSpPr txBox="1">
            <a:spLocks noChangeArrowheads="1"/>
          </p:cNvSpPr>
          <p:nvPr/>
        </p:nvSpPr>
        <p:spPr bwMode="auto">
          <a:xfrm>
            <a:off x="1127125" y="2703513"/>
            <a:ext cx="327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our example then we have</a:t>
            </a:r>
          </a:p>
        </p:txBody>
      </p:sp>
      <p:graphicFrame>
        <p:nvGraphicFramePr>
          <p:cNvPr id="21513" name="Object 9">
            <a:extLst>
              <a:ext uri="{FF2B5EF4-FFF2-40B4-BE49-F238E27FC236}">
                <a16:creationId xmlns:a16="http://schemas.microsoft.com/office/drawing/2014/main" id="{61F14699-3B94-4118-B0DD-DC42444ABE32}"/>
              </a:ext>
            </a:extLst>
          </p:cNvPr>
          <p:cNvGraphicFramePr>
            <a:graphicFrameLocks noChangeAspect="1"/>
          </p:cNvGraphicFramePr>
          <p:nvPr/>
        </p:nvGraphicFramePr>
        <p:xfrm>
          <a:off x="1676400" y="3429000"/>
          <a:ext cx="2971800" cy="679450"/>
        </p:xfrm>
        <a:graphic>
          <a:graphicData uri="http://schemas.openxmlformats.org/presentationml/2006/ole">
            <mc:AlternateContent xmlns:mc="http://schemas.openxmlformats.org/markup-compatibility/2006">
              <mc:Choice xmlns:v="urn:schemas-microsoft-com:vml" Requires="v">
                <p:oleObj spid="_x0000_s21603" name="Equation" r:id="rId8" imgW="2057400" imgH="469800" progId="Equation.DSMT4">
                  <p:embed/>
                </p:oleObj>
              </mc:Choice>
              <mc:Fallback>
                <p:oleObj name="Equation" r:id="rId8" imgW="2057400" imgH="469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3429000"/>
                        <a:ext cx="2971800" cy="679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4" name="Text Box 10">
            <a:extLst>
              <a:ext uri="{FF2B5EF4-FFF2-40B4-BE49-F238E27FC236}">
                <a16:creationId xmlns:a16="http://schemas.microsoft.com/office/drawing/2014/main" id="{D419C34C-F688-4DB0-A015-3B1A46A69B78}"/>
              </a:ext>
            </a:extLst>
          </p:cNvPr>
          <p:cNvSpPr txBox="1">
            <a:spLocks noChangeArrowheads="1"/>
          </p:cNvSpPr>
          <p:nvPr/>
        </p:nvSpPr>
        <p:spPr bwMode="auto">
          <a:xfrm>
            <a:off x="746125" y="34655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21515" name="Text Box 11">
            <a:extLst>
              <a:ext uri="{FF2B5EF4-FFF2-40B4-BE49-F238E27FC236}">
                <a16:creationId xmlns:a16="http://schemas.microsoft.com/office/drawing/2014/main" id="{FCBCF98A-3760-4134-BCBB-A66206F0C911}"/>
              </a:ext>
            </a:extLst>
          </p:cNvPr>
          <p:cNvSpPr txBox="1">
            <a:spLocks noChangeArrowheads="1"/>
          </p:cNvSpPr>
          <p:nvPr/>
        </p:nvSpPr>
        <p:spPr bwMode="auto">
          <a:xfrm>
            <a:off x="5775325" y="2779713"/>
            <a:ext cx="102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u="sng"/>
              <a:t>decision</a:t>
            </a:r>
          </a:p>
        </p:txBody>
      </p:sp>
      <p:sp>
        <p:nvSpPr>
          <p:cNvPr id="21516" name="Text Box 12">
            <a:extLst>
              <a:ext uri="{FF2B5EF4-FFF2-40B4-BE49-F238E27FC236}">
                <a16:creationId xmlns:a16="http://schemas.microsoft.com/office/drawing/2014/main" id="{FE8C884A-B1A4-4257-8951-BEAB46D68D14}"/>
              </a:ext>
            </a:extLst>
          </p:cNvPr>
          <p:cNvSpPr txBox="1">
            <a:spLocks noChangeArrowheads="1"/>
          </p:cNvSpPr>
          <p:nvPr/>
        </p:nvSpPr>
        <p:spPr bwMode="auto">
          <a:xfrm>
            <a:off x="5867400" y="3429000"/>
            <a:ext cx="1208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r>
              <a:rPr lang="en-US" altLang="en-US"/>
              <a:t>  (crack)</a:t>
            </a:r>
          </a:p>
        </p:txBody>
      </p:sp>
      <p:sp>
        <p:nvSpPr>
          <p:cNvPr id="21517" name="Text Box 13">
            <a:extLst>
              <a:ext uri="{FF2B5EF4-FFF2-40B4-BE49-F238E27FC236}">
                <a16:creationId xmlns:a16="http://schemas.microsoft.com/office/drawing/2014/main" id="{1AEACC9F-3861-4D91-9CD4-8932A2837DBA}"/>
              </a:ext>
            </a:extLst>
          </p:cNvPr>
          <p:cNvSpPr txBox="1">
            <a:spLocks noChangeArrowheads="1"/>
          </p:cNvSpPr>
          <p:nvPr/>
        </p:nvSpPr>
        <p:spPr bwMode="auto">
          <a:xfrm>
            <a:off x="762000" y="44958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a:t>
            </a:r>
          </a:p>
        </p:txBody>
      </p:sp>
      <p:graphicFrame>
        <p:nvGraphicFramePr>
          <p:cNvPr id="21518" name="Object 14">
            <a:extLst>
              <a:ext uri="{FF2B5EF4-FFF2-40B4-BE49-F238E27FC236}">
                <a16:creationId xmlns:a16="http://schemas.microsoft.com/office/drawing/2014/main" id="{1FC02BB9-8FCD-4189-9B64-29225260E3A8}"/>
              </a:ext>
            </a:extLst>
          </p:cNvPr>
          <p:cNvGraphicFramePr>
            <a:graphicFrameLocks noChangeAspect="1"/>
          </p:cNvGraphicFramePr>
          <p:nvPr/>
        </p:nvGraphicFramePr>
        <p:xfrm>
          <a:off x="1600200" y="4343400"/>
          <a:ext cx="3124200" cy="712788"/>
        </p:xfrm>
        <a:graphic>
          <a:graphicData uri="http://schemas.openxmlformats.org/presentationml/2006/ole">
            <mc:AlternateContent xmlns:mc="http://schemas.openxmlformats.org/markup-compatibility/2006">
              <mc:Choice xmlns:v="urn:schemas-microsoft-com:vml" Requires="v">
                <p:oleObj spid="_x0000_s21604" name="Equation" r:id="rId10" imgW="2057400" imgH="469800" progId="Equation.DSMT4">
                  <p:embed/>
                </p:oleObj>
              </mc:Choice>
              <mc:Fallback>
                <p:oleObj name="Equation" r:id="rId10" imgW="2057400" imgH="4698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4343400"/>
                        <a:ext cx="3124200"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9" name="Text Box 15">
            <a:extLst>
              <a:ext uri="{FF2B5EF4-FFF2-40B4-BE49-F238E27FC236}">
                <a16:creationId xmlns:a16="http://schemas.microsoft.com/office/drawing/2014/main" id="{7F0A23DF-EC1C-4F04-AFB5-EBFDB86E0B9F}"/>
              </a:ext>
            </a:extLst>
          </p:cNvPr>
          <p:cNvSpPr txBox="1">
            <a:spLocks noChangeArrowheads="1"/>
          </p:cNvSpPr>
          <p:nvPr/>
        </p:nvSpPr>
        <p:spPr bwMode="auto">
          <a:xfrm>
            <a:off x="5791200" y="4419600"/>
            <a:ext cx="1208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r>
              <a:rPr lang="en-US" altLang="en-US"/>
              <a:t>  (crack)</a:t>
            </a:r>
          </a:p>
        </p:txBody>
      </p:sp>
      <p:sp>
        <p:nvSpPr>
          <p:cNvPr id="21520" name="Text Box 16">
            <a:extLst>
              <a:ext uri="{FF2B5EF4-FFF2-40B4-BE49-F238E27FC236}">
                <a16:creationId xmlns:a16="http://schemas.microsoft.com/office/drawing/2014/main" id="{3D866FA5-D040-4133-A409-146720357DEE}"/>
              </a:ext>
            </a:extLst>
          </p:cNvPr>
          <p:cNvSpPr txBox="1">
            <a:spLocks noChangeArrowheads="1"/>
          </p:cNvSpPr>
          <p:nvPr/>
        </p:nvSpPr>
        <p:spPr bwMode="auto">
          <a:xfrm>
            <a:off x="746125" y="55229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(3)</a:t>
            </a:r>
          </a:p>
        </p:txBody>
      </p:sp>
      <p:graphicFrame>
        <p:nvGraphicFramePr>
          <p:cNvPr id="21521" name="Object 17">
            <a:extLst>
              <a:ext uri="{FF2B5EF4-FFF2-40B4-BE49-F238E27FC236}">
                <a16:creationId xmlns:a16="http://schemas.microsoft.com/office/drawing/2014/main" id="{F5D73646-B5BF-4482-84AF-CBFD46CAF490}"/>
              </a:ext>
            </a:extLst>
          </p:cNvPr>
          <p:cNvGraphicFramePr>
            <a:graphicFrameLocks noChangeAspect="1"/>
          </p:cNvGraphicFramePr>
          <p:nvPr/>
        </p:nvGraphicFramePr>
        <p:xfrm>
          <a:off x="1524000" y="5410200"/>
          <a:ext cx="3429000" cy="715963"/>
        </p:xfrm>
        <a:graphic>
          <a:graphicData uri="http://schemas.openxmlformats.org/presentationml/2006/ole">
            <mc:AlternateContent xmlns:mc="http://schemas.openxmlformats.org/markup-compatibility/2006">
              <mc:Choice xmlns:v="urn:schemas-microsoft-com:vml" Requires="v">
                <p:oleObj spid="_x0000_s21605" name="Equation" r:id="rId12" imgW="2247840" imgH="469800" progId="Equation.DSMT4">
                  <p:embed/>
                </p:oleObj>
              </mc:Choice>
              <mc:Fallback>
                <p:oleObj name="Equation" r:id="rId12" imgW="2247840" imgH="469800" progId="Equation.DSMT4">
                  <p:embed/>
                  <p:pic>
                    <p:nvPicPr>
                      <p:cNvPr id="0" name="Object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24000" y="5410200"/>
                        <a:ext cx="3429000" cy="71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22" name="Text Box 18">
            <a:extLst>
              <a:ext uri="{FF2B5EF4-FFF2-40B4-BE49-F238E27FC236}">
                <a16:creationId xmlns:a16="http://schemas.microsoft.com/office/drawing/2014/main" id="{56B14584-BDEE-43CC-A941-40584B5C2D89}"/>
              </a:ext>
            </a:extLst>
          </p:cNvPr>
          <p:cNvSpPr txBox="1">
            <a:spLocks noChangeArrowheads="1"/>
          </p:cNvSpPr>
          <p:nvPr/>
        </p:nvSpPr>
        <p:spPr bwMode="auto">
          <a:xfrm>
            <a:off x="5791200" y="5562600"/>
            <a:ext cx="1208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r>
              <a:rPr lang="en-US" altLang="en-US"/>
              <a:t>  (crack)</a:t>
            </a:r>
          </a:p>
        </p:txBody>
      </p:sp>
      <p:grpSp>
        <p:nvGrpSpPr>
          <p:cNvPr id="21523" name="Group 19">
            <a:extLst>
              <a:ext uri="{FF2B5EF4-FFF2-40B4-BE49-F238E27FC236}">
                <a16:creationId xmlns:a16="http://schemas.microsoft.com/office/drawing/2014/main" id="{C8FFA5E5-2924-432C-AC60-88DA6A1BB11D}"/>
              </a:ext>
            </a:extLst>
          </p:cNvPr>
          <p:cNvGrpSpPr>
            <a:grpSpLocks/>
          </p:cNvGrpSpPr>
          <p:nvPr/>
        </p:nvGrpSpPr>
        <p:grpSpPr bwMode="auto">
          <a:xfrm>
            <a:off x="8153400" y="304800"/>
            <a:ext cx="646113" cy="774700"/>
            <a:chOff x="1321" y="1344"/>
            <a:chExt cx="407" cy="728"/>
          </a:xfrm>
        </p:grpSpPr>
        <p:sp>
          <p:nvSpPr>
            <p:cNvPr id="21524" name="Line 20">
              <a:extLst>
                <a:ext uri="{FF2B5EF4-FFF2-40B4-BE49-F238E27FC236}">
                  <a16:creationId xmlns:a16="http://schemas.microsoft.com/office/drawing/2014/main" id="{CDFC6AC0-432D-468B-9220-12D9DC5840D8}"/>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5" name="Line 21">
              <a:extLst>
                <a:ext uri="{FF2B5EF4-FFF2-40B4-BE49-F238E27FC236}">
                  <a16:creationId xmlns:a16="http://schemas.microsoft.com/office/drawing/2014/main" id="{36D15C91-31E6-47C9-BC1C-3D994327A3E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6" name="Line 22">
              <a:extLst>
                <a:ext uri="{FF2B5EF4-FFF2-40B4-BE49-F238E27FC236}">
                  <a16:creationId xmlns:a16="http://schemas.microsoft.com/office/drawing/2014/main" id="{E27207F4-1FA2-46DA-9E71-599FC8E94503}"/>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7" name="Line 23">
              <a:extLst>
                <a:ext uri="{FF2B5EF4-FFF2-40B4-BE49-F238E27FC236}">
                  <a16:creationId xmlns:a16="http://schemas.microsoft.com/office/drawing/2014/main" id="{1808603F-A1BA-4E16-9FF0-14C82221478E}"/>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8" name="Line 24">
              <a:extLst>
                <a:ext uri="{FF2B5EF4-FFF2-40B4-BE49-F238E27FC236}">
                  <a16:creationId xmlns:a16="http://schemas.microsoft.com/office/drawing/2014/main" id="{FC057D60-4E08-4AB8-9F02-AFF96E6839EA}"/>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9" name="Line 25">
              <a:extLst>
                <a:ext uri="{FF2B5EF4-FFF2-40B4-BE49-F238E27FC236}">
                  <a16:creationId xmlns:a16="http://schemas.microsoft.com/office/drawing/2014/main" id="{10732C48-C21C-4314-BBB3-FEC517AF814E}"/>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0" name="Line 26">
              <a:extLst>
                <a:ext uri="{FF2B5EF4-FFF2-40B4-BE49-F238E27FC236}">
                  <a16:creationId xmlns:a16="http://schemas.microsoft.com/office/drawing/2014/main" id="{7FC4B7A9-E892-42E9-88A8-ED231D251AE6}"/>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9" name="Rectangle 11">
            <a:extLst>
              <a:ext uri="{FF2B5EF4-FFF2-40B4-BE49-F238E27FC236}">
                <a16:creationId xmlns:a16="http://schemas.microsoft.com/office/drawing/2014/main" id="{BA78843E-0A03-4046-B048-DA6156A549EC}"/>
              </a:ext>
            </a:extLst>
          </p:cNvPr>
          <p:cNvSpPr>
            <a:spLocks noChangeArrowheads="1"/>
          </p:cNvSpPr>
          <p:nvPr/>
        </p:nvSpPr>
        <p:spPr bwMode="auto">
          <a:xfrm>
            <a:off x="2438400" y="4114800"/>
            <a:ext cx="3810000" cy="9906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2" name="Text Box 4">
            <a:extLst>
              <a:ext uri="{FF2B5EF4-FFF2-40B4-BE49-F238E27FC236}">
                <a16:creationId xmlns:a16="http://schemas.microsoft.com/office/drawing/2014/main" id="{67F2EB2D-FFEB-4E4D-A12F-13B3DAF938AF}"/>
              </a:ext>
            </a:extLst>
          </p:cNvPr>
          <p:cNvSpPr txBox="1">
            <a:spLocks noChangeArrowheads="1"/>
          </p:cNvSpPr>
          <p:nvPr/>
        </p:nvSpPr>
        <p:spPr bwMode="auto">
          <a:xfrm>
            <a:off x="2803525" y="341313"/>
            <a:ext cx="2559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Bayes Theorem (Odds)</a:t>
            </a:r>
          </a:p>
        </p:txBody>
      </p:sp>
      <p:sp>
        <p:nvSpPr>
          <p:cNvPr id="22533" name="Text Box 5">
            <a:extLst>
              <a:ext uri="{FF2B5EF4-FFF2-40B4-BE49-F238E27FC236}">
                <a16:creationId xmlns:a16="http://schemas.microsoft.com/office/drawing/2014/main" id="{3B28420D-F871-45C3-AF48-C8CB7B0C310E}"/>
              </a:ext>
            </a:extLst>
          </p:cNvPr>
          <p:cNvSpPr txBox="1">
            <a:spLocks noChangeArrowheads="1"/>
          </p:cNvSpPr>
          <p:nvPr/>
        </p:nvSpPr>
        <p:spPr bwMode="auto">
          <a:xfrm>
            <a:off x="974725" y="874713"/>
            <a:ext cx="77882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We can also write Bayes Theorem in  terms of odds rather than probabilities by noting that for any probability </a:t>
            </a:r>
            <a:r>
              <a:rPr lang="en-US" altLang="en-US" i="1">
                <a:latin typeface="Times New Roman" panose="02020603050405020304" pitchFamily="18" charset="0"/>
              </a:rPr>
              <a:t>P</a:t>
            </a:r>
            <a:r>
              <a:rPr lang="en-US" altLang="en-US"/>
              <a:t> (condition, joint, etc.) we have the corresponding odds, </a:t>
            </a:r>
            <a:r>
              <a:rPr lang="en-US" altLang="en-US" i="1">
                <a:latin typeface="Times New Roman" panose="02020603050405020304" pitchFamily="18" charset="0"/>
              </a:rPr>
              <a:t>O</a:t>
            </a:r>
            <a:r>
              <a:rPr lang="en-US" altLang="en-US"/>
              <a:t>, given by</a:t>
            </a:r>
          </a:p>
        </p:txBody>
      </p:sp>
      <p:graphicFrame>
        <p:nvGraphicFramePr>
          <p:cNvPr id="22534" name="Object 6">
            <a:extLst>
              <a:ext uri="{FF2B5EF4-FFF2-40B4-BE49-F238E27FC236}">
                <a16:creationId xmlns:a16="http://schemas.microsoft.com/office/drawing/2014/main" id="{1118E791-6FBF-493F-A307-082C1332B788}"/>
              </a:ext>
            </a:extLst>
          </p:cNvPr>
          <p:cNvGraphicFramePr>
            <a:graphicFrameLocks noChangeAspect="1"/>
          </p:cNvGraphicFramePr>
          <p:nvPr/>
        </p:nvGraphicFramePr>
        <p:xfrm>
          <a:off x="3124200" y="1905000"/>
          <a:ext cx="1143000" cy="723900"/>
        </p:xfrm>
        <a:graphic>
          <a:graphicData uri="http://schemas.openxmlformats.org/presentationml/2006/ole">
            <mc:AlternateContent xmlns:mc="http://schemas.openxmlformats.org/markup-compatibility/2006">
              <mc:Choice xmlns:v="urn:schemas-microsoft-com:vml" Requires="v">
                <p:oleObj spid="_x0000_s22623" name="Equation" r:id="rId4" imgW="622080" imgH="393480" progId="Equation.DSMT4">
                  <p:embed/>
                </p:oleObj>
              </mc:Choice>
              <mc:Fallback>
                <p:oleObj name="Equation" r:id="rId4" imgW="622080" imgH="3934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905000"/>
                        <a:ext cx="11430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5" name="Text Box 7">
            <a:extLst>
              <a:ext uri="{FF2B5EF4-FFF2-40B4-BE49-F238E27FC236}">
                <a16:creationId xmlns:a16="http://schemas.microsoft.com/office/drawing/2014/main" id="{0F3183B2-09E2-47F3-B96C-3254446C1622}"/>
              </a:ext>
            </a:extLst>
          </p:cNvPr>
          <p:cNvSpPr txBox="1">
            <a:spLocks noChangeArrowheads="1"/>
          </p:cNvSpPr>
          <p:nvPr/>
        </p:nvSpPr>
        <p:spPr bwMode="auto">
          <a:xfrm>
            <a:off x="1219200" y="3048000"/>
            <a:ext cx="1136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a:t>
            </a:r>
          </a:p>
        </p:txBody>
      </p:sp>
      <p:graphicFrame>
        <p:nvGraphicFramePr>
          <p:cNvPr id="22536" name="Object 8">
            <a:extLst>
              <a:ext uri="{FF2B5EF4-FFF2-40B4-BE49-F238E27FC236}">
                <a16:creationId xmlns:a16="http://schemas.microsoft.com/office/drawing/2014/main" id="{5F4A23DD-7C9D-4248-91BD-2423B43A7E92}"/>
              </a:ext>
            </a:extLst>
          </p:cNvPr>
          <p:cNvGraphicFramePr>
            <a:graphicFrameLocks noChangeAspect="1"/>
          </p:cNvGraphicFramePr>
          <p:nvPr/>
        </p:nvGraphicFramePr>
        <p:xfrm>
          <a:off x="2667000" y="2819400"/>
          <a:ext cx="2362200" cy="709613"/>
        </p:xfrm>
        <a:graphic>
          <a:graphicData uri="http://schemas.openxmlformats.org/presentationml/2006/ole">
            <mc:AlternateContent xmlns:mc="http://schemas.openxmlformats.org/markup-compatibility/2006">
              <mc:Choice xmlns:v="urn:schemas-microsoft-com:vml" Requires="v">
                <p:oleObj spid="_x0000_s22624" name="Equation" r:id="rId6" imgW="1562040" imgH="469800" progId="Equation.DSMT4">
                  <p:embed/>
                </p:oleObj>
              </mc:Choice>
              <mc:Fallback>
                <p:oleObj name="Equation" r:id="rId6" imgW="1562040" imgH="469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2819400"/>
                        <a:ext cx="2362200" cy="709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7" name="Text Box 9">
            <a:extLst>
              <a:ext uri="{FF2B5EF4-FFF2-40B4-BE49-F238E27FC236}">
                <a16:creationId xmlns:a16="http://schemas.microsoft.com/office/drawing/2014/main" id="{C878E22F-A193-420C-BBFD-6036D86CAD94}"/>
              </a:ext>
            </a:extLst>
          </p:cNvPr>
          <p:cNvSpPr txBox="1">
            <a:spLocks noChangeArrowheads="1"/>
          </p:cNvSpPr>
          <p:nvPr/>
        </p:nvSpPr>
        <p:spPr bwMode="auto">
          <a:xfrm>
            <a:off x="1203325" y="3694113"/>
            <a:ext cx="570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Using this definition of odds, Bayes Theorem becomes</a:t>
            </a:r>
          </a:p>
        </p:txBody>
      </p:sp>
      <p:graphicFrame>
        <p:nvGraphicFramePr>
          <p:cNvPr id="22538" name="Object 10">
            <a:extLst>
              <a:ext uri="{FF2B5EF4-FFF2-40B4-BE49-F238E27FC236}">
                <a16:creationId xmlns:a16="http://schemas.microsoft.com/office/drawing/2014/main" id="{6A5C84E6-A8D4-40A3-89D9-6CE9C383D008}"/>
              </a:ext>
            </a:extLst>
          </p:cNvPr>
          <p:cNvGraphicFramePr>
            <a:graphicFrameLocks noChangeAspect="1"/>
          </p:cNvGraphicFramePr>
          <p:nvPr/>
        </p:nvGraphicFramePr>
        <p:xfrm>
          <a:off x="2895600" y="4267200"/>
          <a:ext cx="2667000" cy="485775"/>
        </p:xfrm>
        <a:graphic>
          <a:graphicData uri="http://schemas.openxmlformats.org/presentationml/2006/ole">
            <mc:AlternateContent xmlns:mc="http://schemas.openxmlformats.org/markup-compatibility/2006">
              <mc:Choice xmlns:v="urn:schemas-microsoft-com:vml" Requires="v">
                <p:oleObj spid="_x0000_s22625" name="Equation" r:id="rId8" imgW="1396800" imgH="253800" progId="Equation.DSMT4">
                  <p:embed/>
                </p:oleObj>
              </mc:Choice>
              <mc:Fallback>
                <p:oleObj name="Equation" r:id="rId8" imgW="1396800" imgH="2538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4267200"/>
                        <a:ext cx="2667000" cy="48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0" name="Text Box 12">
            <a:extLst>
              <a:ext uri="{FF2B5EF4-FFF2-40B4-BE49-F238E27FC236}">
                <a16:creationId xmlns:a16="http://schemas.microsoft.com/office/drawing/2014/main" id="{EA81F7AB-41FA-4F5F-8E84-900E13B96FA0}"/>
              </a:ext>
            </a:extLst>
          </p:cNvPr>
          <p:cNvSpPr txBox="1">
            <a:spLocks noChangeArrowheads="1"/>
          </p:cNvSpPr>
          <p:nvPr/>
        </p:nvSpPr>
        <p:spPr bwMode="auto">
          <a:xfrm>
            <a:off x="1295400" y="54864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22541" name="Object 13">
            <a:extLst>
              <a:ext uri="{FF2B5EF4-FFF2-40B4-BE49-F238E27FC236}">
                <a16:creationId xmlns:a16="http://schemas.microsoft.com/office/drawing/2014/main" id="{43361FD2-2E73-431D-B2A2-81EC749F1841}"/>
              </a:ext>
            </a:extLst>
          </p:cNvPr>
          <p:cNvGraphicFramePr>
            <a:graphicFrameLocks noChangeAspect="1"/>
          </p:cNvGraphicFramePr>
          <p:nvPr/>
        </p:nvGraphicFramePr>
        <p:xfrm>
          <a:off x="2438400" y="5410200"/>
          <a:ext cx="1676400" cy="730250"/>
        </p:xfrm>
        <a:graphic>
          <a:graphicData uri="http://schemas.openxmlformats.org/presentationml/2006/ole">
            <mc:AlternateContent xmlns:mc="http://schemas.openxmlformats.org/markup-compatibility/2006">
              <mc:Choice xmlns:v="urn:schemas-microsoft-com:vml" Requires="v">
                <p:oleObj spid="_x0000_s22626" name="Equation" r:id="rId10" imgW="1079280" imgH="469800" progId="Equation.DSMT4">
                  <p:embed/>
                </p:oleObj>
              </mc:Choice>
              <mc:Fallback>
                <p:oleObj name="Equation" r:id="rId10" imgW="1079280" imgH="469800"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8400" y="5410200"/>
                        <a:ext cx="1676400" cy="730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2" name="Text Box 14">
            <a:extLst>
              <a:ext uri="{FF2B5EF4-FFF2-40B4-BE49-F238E27FC236}">
                <a16:creationId xmlns:a16="http://schemas.microsoft.com/office/drawing/2014/main" id="{BA3A5904-2EBB-4748-80CF-A7011CC4ACD8}"/>
              </a:ext>
            </a:extLst>
          </p:cNvPr>
          <p:cNvSpPr txBox="1">
            <a:spLocks noChangeArrowheads="1"/>
          </p:cNvSpPr>
          <p:nvPr/>
        </p:nvSpPr>
        <p:spPr bwMode="auto">
          <a:xfrm>
            <a:off x="4403725" y="5451475"/>
            <a:ext cx="3321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is called the </a:t>
            </a:r>
            <a:r>
              <a:rPr lang="en-US" altLang="en-US" sz="2400">
                <a:solidFill>
                  <a:schemeClr val="accent2"/>
                </a:solidFill>
                <a:latin typeface="Times New Roman" panose="02020603050405020304" pitchFamily="18" charset="0"/>
              </a:rPr>
              <a:t>likelihood ratio</a:t>
            </a:r>
          </a:p>
        </p:txBody>
      </p:sp>
      <p:sp>
        <p:nvSpPr>
          <p:cNvPr id="22543" name="Text Box 15">
            <a:extLst>
              <a:ext uri="{FF2B5EF4-FFF2-40B4-BE49-F238E27FC236}">
                <a16:creationId xmlns:a16="http://schemas.microsoft.com/office/drawing/2014/main" id="{61099C33-7FC7-49A0-A8D6-FD240AFB3A57}"/>
              </a:ext>
            </a:extLst>
          </p:cNvPr>
          <p:cNvSpPr txBox="1">
            <a:spLocks noChangeArrowheads="1"/>
          </p:cNvSpPr>
          <p:nvPr/>
        </p:nvSpPr>
        <p:spPr bwMode="auto">
          <a:xfrm>
            <a:off x="4708525" y="2017713"/>
            <a:ext cx="2190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or                         )</a:t>
            </a:r>
          </a:p>
        </p:txBody>
      </p:sp>
      <p:graphicFrame>
        <p:nvGraphicFramePr>
          <p:cNvPr id="22544" name="Object 16">
            <a:extLst>
              <a:ext uri="{FF2B5EF4-FFF2-40B4-BE49-F238E27FC236}">
                <a16:creationId xmlns:a16="http://schemas.microsoft.com/office/drawing/2014/main" id="{E650F5E1-88F8-448E-9757-00A8DA7A9282}"/>
              </a:ext>
            </a:extLst>
          </p:cNvPr>
          <p:cNvGraphicFramePr>
            <a:graphicFrameLocks noChangeAspect="1"/>
          </p:cNvGraphicFramePr>
          <p:nvPr/>
        </p:nvGraphicFramePr>
        <p:xfrm>
          <a:off x="5257800" y="1905000"/>
          <a:ext cx="1143000" cy="723900"/>
        </p:xfrm>
        <a:graphic>
          <a:graphicData uri="http://schemas.openxmlformats.org/presentationml/2006/ole">
            <mc:AlternateContent xmlns:mc="http://schemas.openxmlformats.org/markup-compatibility/2006">
              <mc:Choice xmlns:v="urn:schemas-microsoft-com:vml" Requires="v">
                <p:oleObj spid="_x0000_s22627" name="Equation" r:id="rId12" imgW="622080" imgH="393480" progId="Equation.DSMT4">
                  <p:embed/>
                </p:oleObj>
              </mc:Choice>
              <mc:Fallback>
                <p:oleObj name="Equation" r:id="rId12" imgW="622080" imgH="39348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57800" y="1905000"/>
                        <a:ext cx="1143000"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2545" name="Group 17">
            <a:extLst>
              <a:ext uri="{FF2B5EF4-FFF2-40B4-BE49-F238E27FC236}">
                <a16:creationId xmlns:a16="http://schemas.microsoft.com/office/drawing/2014/main" id="{AA2C9DDC-AD84-4353-A333-039873AC2E3A}"/>
              </a:ext>
            </a:extLst>
          </p:cNvPr>
          <p:cNvGrpSpPr>
            <a:grpSpLocks/>
          </p:cNvGrpSpPr>
          <p:nvPr/>
        </p:nvGrpSpPr>
        <p:grpSpPr bwMode="auto">
          <a:xfrm>
            <a:off x="8153400" y="304800"/>
            <a:ext cx="646113" cy="774700"/>
            <a:chOff x="1321" y="1344"/>
            <a:chExt cx="407" cy="728"/>
          </a:xfrm>
        </p:grpSpPr>
        <p:sp>
          <p:nvSpPr>
            <p:cNvPr id="22546" name="Line 18">
              <a:extLst>
                <a:ext uri="{FF2B5EF4-FFF2-40B4-BE49-F238E27FC236}">
                  <a16:creationId xmlns:a16="http://schemas.microsoft.com/office/drawing/2014/main" id="{FDD4BB00-713E-43CA-BFCE-8944FC88855D}"/>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7" name="Line 19">
              <a:extLst>
                <a:ext uri="{FF2B5EF4-FFF2-40B4-BE49-F238E27FC236}">
                  <a16:creationId xmlns:a16="http://schemas.microsoft.com/office/drawing/2014/main" id="{17FEDDF2-E1CA-418D-B386-E01EF6D2CEA2}"/>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8" name="Line 20">
              <a:extLst>
                <a:ext uri="{FF2B5EF4-FFF2-40B4-BE49-F238E27FC236}">
                  <a16:creationId xmlns:a16="http://schemas.microsoft.com/office/drawing/2014/main" id="{84217120-E58E-4F15-89BC-75C3EFC1673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9" name="Line 21">
              <a:extLst>
                <a:ext uri="{FF2B5EF4-FFF2-40B4-BE49-F238E27FC236}">
                  <a16:creationId xmlns:a16="http://schemas.microsoft.com/office/drawing/2014/main" id="{D3E9EA97-7536-48BD-A68A-880ABD26CA9F}"/>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0" name="Line 22">
              <a:extLst>
                <a:ext uri="{FF2B5EF4-FFF2-40B4-BE49-F238E27FC236}">
                  <a16:creationId xmlns:a16="http://schemas.microsoft.com/office/drawing/2014/main" id="{6401B391-BEB5-4F4F-9412-D760538BC6A8}"/>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1" name="Line 23">
              <a:extLst>
                <a:ext uri="{FF2B5EF4-FFF2-40B4-BE49-F238E27FC236}">
                  <a16:creationId xmlns:a16="http://schemas.microsoft.com/office/drawing/2014/main" id="{97A5A76D-25E3-452B-A9E7-B3E753006285}"/>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2" name="Line 24">
              <a:extLst>
                <a:ext uri="{FF2B5EF4-FFF2-40B4-BE49-F238E27FC236}">
                  <a16:creationId xmlns:a16="http://schemas.microsoft.com/office/drawing/2014/main" id="{3C117A4D-322F-4C76-9FA3-ADB709ED84F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Box 4">
            <a:extLst>
              <a:ext uri="{FF2B5EF4-FFF2-40B4-BE49-F238E27FC236}">
                <a16:creationId xmlns:a16="http://schemas.microsoft.com/office/drawing/2014/main" id="{08DF8741-95FA-4302-9135-62A64D9AAD24}"/>
              </a:ext>
            </a:extLst>
          </p:cNvPr>
          <p:cNvSpPr txBox="1">
            <a:spLocks noChangeArrowheads="1"/>
          </p:cNvSpPr>
          <p:nvPr/>
        </p:nvSpPr>
        <p:spPr bwMode="auto">
          <a:xfrm>
            <a:off x="1127125" y="341313"/>
            <a:ext cx="49625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Going back to our example with x</a:t>
            </a:r>
            <a:r>
              <a:rPr lang="en-US" altLang="en-US" baseline="-25000"/>
              <a:t>1</a:t>
            </a:r>
            <a:r>
              <a:rPr lang="en-US" altLang="en-US"/>
              <a:t> =PP, x</a:t>
            </a:r>
            <a:r>
              <a:rPr lang="en-US" altLang="en-US" baseline="-25000"/>
              <a:t>2</a:t>
            </a:r>
            <a:r>
              <a:rPr lang="en-US" altLang="en-US"/>
              <a:t> =FP</a:t>
            </a:r>
          </a:p>
        </p:txBody>
      </p:sp>
      <p:graphicFrame>
        <p:nvGraphicFramePr>
          <p:cNvPr id="23557" name="Object 5">
            <a:extLst>
              <a:ext uri="{FF2B5EF4-FFF2-40B4-BE49-F238E27FC236}">
                <a16:creationId xmlns:a16="http://schemas.microsoft.com/office/drawing/2014/main" id="{4105AD67-FDF5-4C92-8B16-33B8A6A50FD2}"/>
              </a:ext>
            </a:extLst>
          </p:cNvPr>
          <p:cNvGraphicFramePr>
            <a:graphicFrameLocks noChangeAspect="1"/>
          </p:cNvGraphicFramePr>
          <p:nvPr/>
        </p:nvGraphicFramePr>
        <p:xfrm>
          <a:off x="1371600" y="1066800"/>
          <a:ext cx="5410200" cy="4238625"/>
        </p:xfrm>
        <a:graphic>
          <a:graphicData uri="http://schemas.openxmlformats.org/presentationml/2006/ole">
            <mc:AlternateContent xmlns:mc="http://schemas.openxmlformats.org/markup-compatibility/2006">
              <mc:Choice xmlns:v="urn:schemas-microsoft-com:vml" Requires="v">
                <p:oleObj spid="_x0000_s23581" name="Equation" r:id="rId4" imgW="3111480" imgH="2438280" progId="Equation.DSMT4">
                  <p:embed/>
                </p:oleObj>
              </mc:Choice>
              <mc:Fallback>
                <p:oleObj name="Equation" r:id="rId4" imgW="3111480" imgH="24382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066800"/>
                        <a:ext cx="5410200" cy="423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8" name="Text Box 6">
            <a:extLst>
              <a:ext uri="{FF2B5EF4-FFF2-40B4-BE49-F238E27FC236}">
                <a16:creationId xmlns:a16="http://schemas.microsoft.com/office/drawing/2014/main" id="{24C349EA-6295-44FD-9DB1-F65A00B81A7A}"/>
              </a:ext>
            </a:extLst>
          </p:cNvPr>
          <p:cNvSpPr txBox="1">
            <a:spLocks noChangeArrowheads="1"/>
          </p:cNvSpPr>
          <p:nvPr/>
        </p:nvSpPr>
        <p:spPr bwMode="auto">
          <a:xfrm>
            <a:off x="1203325" y="5599113"/>
            <a:ext cx="2736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 for our three cases:</a:t>
            </a:r>
          </a:p>
        </p:txBody>
      </p:sp>
      <p:grpSp>
        <p:nvGrpSpPr>
          <p:cNvPr id="23559" name="Group 7">
            <a:extLst>
              <a:ext uri="{FF2B5EF4-FFF2-40B4-BE49-F238E27FC236}">
                <a16:creationId xmlns:a16="http://schemas.microsoft.com/office/drawing/2014/main" id="{0E5CD193-156E-44B1-9C1A-8E9C6CEED197}"/>
              </a:ext>
            </a:extLst>
          </p:cNvPr>
          <p:cNvGrpSpPr>
            <a:grpSpLocks/>
          </p:cNvGrpSpPr>
          <p:nvPr/>
        </p:nvGrpSpPr>
        <p:grpSpPr bwMode="auto">
          <a:xfrm>
            <a:off x="8153400" y="304800"/>
            <a:ext cx="646113" cy="774700"/>
            <a:chOff x="1321" y="1344"/>
            <a:chExt cx="407" cy="728"/>
          </a:xfrm>
        </p:grpSpPr>
        <p:sp>
          <p:nvSpPr>
            <p:cNvPr id="23560" name="Line 8">
              <a:extLst>
                <a:ext uri="{FF2B5EF4-FFF2-40B4-BE49-F238E27FC236}">
                  <a16:creationId xmlns:a16="http://schemas.microsoft.com/office/drawing/2014/main" id="{9187ED28-4B48-4B90-B305-97D827A3B9E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1" name="Line 9">
              <a:extLst>
                <a:ext uri="{FF2B5EF4-FFF2-40B4-BE49-F238E27FC236}">
                  <a16:creationId xmlns:a16="http://schemas.microsoft.com/office/drawing/2014/main" id="{B186EDCD-79A8-44E1-A539-45E24E3364CA}"/>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2" name="Line 10">
              <a:extLst>
                <a:ext uri="{FF2B5EF4-FFF2-40B4-BE49-F238E27FC236}">
                  <a16:creationId xmlns:a16="http://schemas.microsoft.com/office/drawing/2014/main" id="{2D3D71E7-6B02-45B7-AA60-EB166305AEA3}"/>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3" name="Line 11">
              <a:extLst>
                <a:ext uri="{FF2B5EF4-FFF2-40B4-BE49-F238E27FC236}">
                  <a16:creationId xmlns:a16="http://schemas.microsoft.com/office/drawing/2014/main" id="{81C0D20C-D251-4677-A68E-4615C0F24568}"/>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4" name="Line 12">
              <a:extLst>
                <a:ext uri="{FF2B5EF4-FFF2-40B4-BE49-F238E27FC236}">
                  <a16:creationId xmlns:a16="http://schemas.microsoft.com/office/drawing/2014/main" id="{7A0DC6AB-F690-4773-A662-C223C5746E72}"/>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5" name="Line 13">
              <a:extLst>
                <a:ext uri="{FF2B5EF4-FFF2-40B4-BE49-F238E27FC236}">
                  <a16:creationId xmlns:a16="http://schemas.microsoft.com/office/drawing/2014/main" id="{553E85DE-D345-4651-9F8D-F72C40459ED3}"/>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6" name="Line 14">
              <a:extLst>
                <a:ext uri="{FF2B5EF4-FFF2-40B4-BE49-F238E27FC236}">
                  <a16:creationId xmlns:a16="http://schemas.microsoft.com/office/drawing/2014/main" id="{815A8AAC-57DB-4787-BAAE-7EF6583FC19F}"/>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a:extLst>
              <a:ext uri="{FF2B5EF4-FFF2-40B4-BE49-F238E27FC236}">
                <a16:creationId xmlns:a16="http://schemas.microsoft.com/office/drawing/2014/main" id="{84F33C83-68C7-465E-AB75-60A826A3B6A6}"/>
              </a:ext>
            </a:extLst>
          </p:cNvPr>
          <p:cNvSpPr txBox="1">
            <a:spLocks noChangeArrowheads="1"/>
          </p:cNvSpPr>
          <p:nvPr/>
        </p:nvSpPr>
        <p:spPr bwMode="auto">
          <a:xfrm>
            <a:off x="304800" y="5334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graphicFrame>
        <p:nvGraphicFramePr>
          <p:cNvPr id="24581" name="Object 5">
            <a:extLst>
              <a:ext uri="{FF2B5EF4-FFF2-40B4-BE49-F238E27FC236}">
                <a16:creationId xmlns:a16="http://schemas.microsoft.com/office/drawing/2014/main" id="{BCCC4E2D-BB9F-4C65-8223-EAC4E08706B9}"/>
              </a:ext>
            </a:extLst>
          </p:cNvPr>
          <p:cNvGraphicFramePr>
            <a:graphicFrameLocks noChangeAspect="1"/>
          </p:cNvGraphicFramePr>
          <p:nvPr/>
        </p:nvGraphicFramePr>
        <p:xfrm>
          <a:off x="990600" y="381000"/>
          <a:ext cx="4267200" cy="1422400"/>
        </p:xfrm>
        <a:graphic>
          <a:graphicData uri="http://schemas.openxmlformats.org/presentationml/2006/ole">
            <mc:AlternateContent xmlns:mc="http://schemas.openxmlformats.org/markup-compatibility/2006">
              <mc:Choice xmlns:v="urn:schemas-microsoft-com:vml" Requires="v">
                <p:oleObj spid="_x0000_s24684" name="Equation" r:id="rId4" imgW="2666880" imgH="888840" progId="Equation.DSMT4">
                  <p:embed/>
                </p:oleObj>
              </mc:Choice>
              <mc:Fallback>
                <p:oleObj name="Equation" r:id="rId4" imgW="2666880" imgH="8888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81000"/>
                        <a:ext cx="4267200" cy="142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2" name="Text Box 6">
            <a:extLst>
              <a:ext uri="{FF2B5EF4-FFF2-40B4-BE49-F238E27FC236}">
                <a16:creationId xmlns:a16="http://schemas.microsoft.com/office/drawing/2014/main" id="{151D0773-C8AA-4ED6-A941-3D2B6E142256}"/>
              </a:ext>
            </a:extLst>
          </p:cNvPr>
          <p:cNvSpPr txBox="1">
            <a:spLocks noChangeArrowheads="1"/>
          </p:cNvSpPr>
          <p:nvPr/>
        </p:nvSpPr>
        <p:spPr bwMode="auto">
          <a:xfrm>
            <a:off x="5105400" y="1295400"/>
            <a:ext cx="628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t>
            </a:r>
          </a:p>
        </p:txBody>
      </p:sp>
      <p:graphicFrame>
        <p:nvGraphicFramePr>
          <p:cNvPr id="24583" name="Object 7">
            <a:extLst>
              <a:ext uri="{FF2B5EF4-FFF2-40B4-BE49-F238E27FC236}">
                <a16:creationId xmlns:a16="http://schemas.microsoft.com/office/drawing/2014/main" id="{3FECCABC-84FA-4939-99CC-8DA0FBD5AA70}"/>
              </a:ext>
            </a:extLst>
          </p:cNvPr>
          <p:cNvGraphicFramePr>
            <a:graphicFrameLocks noChangeAspect="1"/>
          </p:cNvGraphicFramePr>
          <p:nvPr/>
        </p:nvGraphicFramePr>
        <p:xfrm>
          <a:off x="5867400" y="1143000"/>
          <a:ext cx="3124200" cy="650875"/>
        </p:xfrm>
        <a:graphic>
          <a:graphicData uri="http://schemas.openxmlformats.org/presentationml/2006/ole">
            <mc:AlternateContent xmlns:mc="http://schemas.openxmlformats.org/markup-compatibility/2006">
              <mc:Choice xmlns:v="urn:schemas-microsoft-com:vml" Requires="v">
                <p:oleObj spid="_x0000_s24685" name="Equation" r:id="rId6" imgW="1892160" imgH="393480" progId="Equation.DSMT4">
                  <p:embed/>
                </p:oleObj>
              </mc:Choice>
              <mc:Fallback>
                <p:oleObj name="Equation" r:id="rId6" imgW="1892160" imgH="39348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7400" y="1143000"/>
                        <a:ext cx="3124200"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4" name="Text Box 8">
            <a:extLst>
              <a:ext uri="{FF2B5EF4-FFF2-40B4-BE49-F238E27FC236}">
                <a16:creationId xmlns:a16="http://schemas.microsoft.com/office/drawing/2014/main" id="{B71DB2CA-A6F6-450F-91AC-B282AED5FC27}"/>
              </a:ext>
            </a:extLst>
          </p:cNvPr>
          <p:cNvSpPr txBox="1">
            <a:spLocks noChangeArrowheads="1"/>
          </p:cNvSpPr>
          <p:nvPr/>
        </p:nvSpPr>
        <p:spPr bwMode="auto">
          <a:xfrm>
            <a:off x="365125" y="21701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a:t>
            </a:r>
          </a:p>
        </p:txBody>
      </p:sp>
      <p:graphicFrame>
        <p:nvGraphicFramePr>
          <p:cNvPr id="24585" name="Object 9">
            <a:extLst>
              <a:ext uri="{FF2B5EF4-FFF2-40B4-BE49-F238E27FC236}">
                <a16:creationId xmlns:a16="http://schemas.microsoft.com/office/drawing/2014/main" id="{1539E27B-78D2-4F3C-96B9-A16C3981ACCD}"/>
              </a:ext>
            </a:extLst>
          </p:cNvPr>
          <p:cNvGraphicFramePr>
            <a:graphicFrameLocks noChangeAspect="1"/>
          </p:cNvGraphicFramePr>
          <p:nvPr/>
        </p:nvGraphicFramePr>
        <p:xfrm>
          <a:off x="1066800" y="2184400"/>
          <a:ext cx="4267200" cy="1422400"/>
        </p:xfrm>
        <a:graphic>
          <a:graphicData uri="http://schemas.openxmlformats.org/presentationml/2006/ole">
            <mc:AlternateContent xmlns:mc="http://schemas.openxmlformats.org/markup-compatibility/2006">
              <mc:Choice xmlns:v="urn:schemas-microsoft-com:vml" Requires="v">
                <p:oleObj spid="_x0000_s24686" name="Equation" r:id="rId8" imgW="2666880" imgH="888840" progId="Equation.DSMT4">
                  <p:embed/>
                </p:oleObj>
              </mc:Choice>
              <mc:Fallback>
                <p:oleObj name="Equation" r:id="rId8" imgW="2666880" imgH="88884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6800" y="2184400"/>
                        <a:ext cx="4267200" cy="142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6" name="Text Box 10">
            <a:extLst>
              <a:ext uri="{FF2B5EF4-FFF2-40B4-BE49-F238E27FC236}">
                <a16:creationId xmlns:a16="http://schemas.microsoft.com/office/drawing/2014/main" id="{B90476FB-E141-422B-BE29-E0402FD60F67}"/>
              </a:ext>
            </a:extLst>
          </p:cNvPr>
          <p:cNvSpPr txBox="1">
            <a:spLocks noChangeArrowheads="1"/>
          </p:cNvSpPr>
          <p:nvPr/>
        </p:nvSpPr>
        <p:spPr bwMode="auto">
          <a:xfrm>
            <a:off x="4495800" y="3048000"/>
            <a:ext cx="628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t>
            </a:r>
          </a:p>
        </p:txBody>
      </p:sp>
      <p:graphicFrame>
        <p:nvGraphicFramePr>
          <p:cNvPr id="24587" name="Object 11">
            <a:extLst>
              <a:ext uri="{FF2B5EF4-FFF2-40B4-BE49-F238E27FC236}">
                <a16:creationId xmlns:a16="http://schemas.microsoft.com/office/drawing/2014/main" id="{522E4271-A866-4B53-9E2B-468ACA5B611D}"/>
              </a:ext>
            </a:extLst>
          </p:cNvPr>
          <p:cNvGraphicFramePr>
            <a:graphicFrameLocks noChangeAspect="1"/>
          </p:cNvGraphicFramePr>
          <p:nvPr/>
        </p:nvGraphicFramePr>
        <p:xfrm>
          <a:off x="5410200" y="2895600"/>
          <a:ext cx="3228975" cy="650875"/>
        </p:xfrm>
        <a:graphic>
          <a:graphicData uri="http://schemas.openxmlformats.org/presentationml/2006/ole">
            <mc:AlternateContent xmlns:mc="http://schemas.openxmlformats.org/markup-compatibility/2006">
              <mc:Choice xmlns:v="urn:schemas-microsoft-com:vml" Requires="v">
                <p:oleObj spid="_x0000_s24687" name="Equation" r:id="rId10" imgW="1955520" imgH="393480" progId="Equation.DSMT4">
                  <p:embed/>
                </p:oleObj>
              </mc:Choice>
              <mc:Fallback>
                <p:oleObj name="Equation" r:id="rId10" imgW="1955520" imgH="39348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10200" y="2895600"/>
                        <a:ext cx="32289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8" name="Text Box 12">
            <a:extLst>
              <a:ext uri="{FF2B5EF4-FFF2-40B4-BE49-F238E27FC236}">
                <a16:creationId xmlns:a16="http://schemas.microsoft.com/office/drawing/2014/main" id="{7B755279-2C62-4C6C-BC73-96BEC93A2808}"/>
              </a:ext>
            </a:extLst>
          </p:cNvPr>
          <p:cNvSpPr txBox="1">
            <a:spLocks noChangeArrowheads="1"/>
          </p:cNvSpPr>
          <p:nvPr/>
        </p:nvSpPr>
        <p:spPr bwMode="auto">
          <a:xfrm>
            <a:off x="365125" y="43037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(3)</a:t>
            </a:r>
          </a:p>
        </p:txBody>
      </p:sp>
      <p:graphicFrame>
        <p:nvGraphicFramePr>
          <p:cNvPr id="24589" name="Object 13">
            <a:extLst>
              <a:ext uri="{FF2B5EF4-FFF2-40B4-BE49-F238E27FC236}">
                <a16:creationId xmlns:a16="http://schemas.microsoft.com/office/drawing/2014/main" id="{23C135E0-A1ED-4569-93CD-351DA77ABA8B}"/>
              </a:ext>
            </a:extLst>
          </p:cNvPr>
          <p:cNvGraphicFramePr>
            <a:graphicFrameLocks noChangeAspect="1"/>
          </p:cNvGraphicFramePr>
          <p:nvPr/>
        </p:nvGraphicFramePr>
        <p:xfrm>
          <a:off x="973138" y="4267200"/>
          <a:ext cx="4530725" cy="1397000"/>
        </p:xfrm>
        <a:graphic>
          <a:graphicData uri="http://schemas.openxmlformats.org/presentationml/2006/ole">
            <mc:AlternateContent xmlns:mc="http://schemas.openxmlformats.org/markup-compatibility/2006">
              <mc:Choice xmlns:v="urn:schemas-microsoft-com:vml" Requires="v">
                <p:oleObj spid="_x0000_s24688" name="Equation" r:id="rId12" imgW="2882880" imgH="888840" progId="Equation.DSMT4">
                  <p:embed/>
                </p:oleObj>
              </mc:Choice>
              <mc:Fallback>
                <p:oleObj name="Equation" r:id="rId12" imgW="2882880" imgH="88884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73138" y="4267200"/>
                        <a:ext cx="4530725" cy="139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0" name="Text Box 14">
            <a:extLst>
              <a:ext uri="{FF2B5EF4-FFF2-40B4-BE49-F238E27FC236}">
                <a16:creationId xmlns:a16="http://schemas.microsoft.com/office/drawing/2014/main" id="{160A7490-2F31-4C68-84F6-8E0EA1A2F6E8}"/>
              </a:ext>
            </a:extLst>
          </p:cNvPr>
          <p:cNvSpPr txBox="1">
            <a:spLocks noChangeArrowheads="1"/>
          </p:cNvSpPr>
          <p:nvPr/>
        </p:nvSpPr>
        <p:spPr bwMode="auto">
          <a:xfrm>
            <a:off x="4724400" y="5105400"/>
            <a:ext cx="628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t>
            </a:r>
          </a:p>
        </p:txBody>
      </p:sp>
      <p:graphicFrame>
        <p:nvGraphicFramePr>
          <p:cNvPr id="24591" name="Object 15">
            <a:extLst>
              <a:ext uri="{FF2B5EF4-FFF2-40B4-BE49-F238E27FC236}">
                <a16:creationId xmlns:a16="http://schemas.microsoft.com/office/drawing/2014/main" id="{1F78496B-3161-454B-BDF7-9E8603748A8D}"/>
              </a:ext>
            </a:extLst>
          </p:cNvPr>
          <p:cNvGraphicFramePr>
            <a:graphicFrameLocks noChangeAspect="1"/>
          </p:cNvGraphicFramePr>
          <p:nvPr/>
        </p:nvGraphicFramePr>
        <p:xfrm>
          <a:off x="5440363" y="4953000"/>
          <a:ext cx="3627437" cy="650875"/>
        </p:xfrm>
        <a:graphic>
          <a:graphicData uri="http://schemas.openxmlformats.org/presentationml/2006/ole">
            <mc:AlternateContent xmlns:mc="http://schemas.openxmlformats.org/markup-compatibility/2006">
              <mc:Choice xmlns:v="urn:schemas-microsoft-com:vml" Requires="v">
                <p:oleObj spid="_x0000_s24689" name="Equation" r:id="rId14" imgW="2197080" imgH="393480" progId="Equation.DSMT4">
                  <p:embed/>
                </p:oleObj>
              </mc:Choice>
              <mc:Fallback>
                <p:oleObj name="Equation" r:id="rId14" imgW="2197080" imgH="393480" progId="Equation.DSMT4">
                  <p:embed/>
                  <p:pic>
                    <p:nvPicPr>
                      <p:cNvPr id="0" name="Object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40363" y="4953000"/>
                        <a:ext cx="362743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4592" name="Group 16">
            <a:extLst>
              <a:ext uri="{FF2B5EF4-FFF2-40B4-BE49-F238E27FC236}">
                <a16:creationId xmlns:a16="http://schemas.microsoft.com/office/drawing/2014/main" id="{13847C06-6DEA-4805-8C06-CDD9AA35393A}"/>
              </a:ext>
            </a:extLst>
          </p:cNvPr>
          <p:cNvGrpSpPr>
            <a:grpSpLocks/>
          </p:cNvGrpSpPr>
          <p:nvPr/>
        </p:nvGrpSpPr>
        <p:grpSpPr bwMode="auto">
          <a:xfrm>
            <a:off x="8153400" y="304800"/>
            <a:ext cx="646113" cy="774700"/>
            <a:chOff x="1321" y="1344"/>
            <a:chExt cx="407" cy="728"/>
          </a:xfrm>
        </p:grpSpPr>
        <p:sp>
          <p:nvSpPr>
            <p:cNvPr id="24593" name="Line 17">
              <a:extLst>
                <a:ext uri="{FF2B5EF4-FFF2-40B4-BE49-F238E27FC236}">
                  <a16:creationId xmlns:a16="http://schemas.microsoft.com/office/drawing/2014/main" id="{EC156175-3746-4330-88B0-17D28D90F8C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4" name="Line 18">
              <a:extLst>
                <a:ext uri="{FF2B5EF4-FFF2-40B4-BE49-F238E27FC236}">
                  <a16:creationId xmlns:a16="http://schemas.microsoft.com/office/drawing/2014/main" id="{65741625-5152-4086-9D52-DD5961D257A8}"/>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5" name="Line 19">
              <a:extLst>
                <a:ext uri="{FF2B5EF4-FFF2-40B4-BE49-F238E27FC236}">
                  <a16:creationId xmlns:a16="http://schemas.microsoft.com/office/drawing/2014/main" id="{BB6F0F8F-7C7A-46F5-A0FD-C15511F2FBD5}"/>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6" name="Line 20">
              <a:extLst>
                <a:ext uri="{FF2B5EF4-FFF2-40B4-BE49-F238E27FC236}">
                  <a16:creationId xmlns:a16="http://schemas.microsoft.com/office/drawing/2014/main" id="{50140F03-58E5-4313-9655-B9DDC36DCDC3}"/>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7" name="Line 21">
              <a:extLst>
                <a:ext uri="{FF2B5EF4-FFF2-40B4-BE49-F238E27FC236}">
                  <a16:creationId xmlns:a16="http://schemas.microsoft.com/office/drawing/2014/main" id="{C359E163-1850-4B06-A644-AFCA73B574D6}"/>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8" name="Line 22">
              <a:extLst>
                <a:ext uri="{FF2B5EF4-FFF2-40B4-BE49-F238E27FC236}">
                  <a16:creationId xmlns:a16="http://schemas.microsoft.com/office/drawing/2014/main" id="{F0415D7B-5FD2-4F36-A727-53089E751E84}"/>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9" name="Line 23">
              <a:extLst>
                <a:ext uri="{FF2B5EF4-FFF2-40B4-BE49-F238E27FC236}">
                  <a16:creationId xmlns:a16="http://schemas.microsoft.com/office/drawing/2014/main" id="{18CC2E35-5D6B-435B-8804-08AD402A9E17}"/>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6" name="Rectangle 16">
            <a:extLst>
              <a:ext uri="{FF2B5EF4-FFF2-40B4-BE49-F238E27FC236}">
                <a16:creationId xmlns:a16="http://schemas.microsoft.com/office/drawing/2014/main" id="{84943A83-65F3-4E96-8958-02FAE876A2A1}"/>
              </a:ext>
            </a:extLst>
          </p:cNvPr>
          <p:cNvSpPr>
            <a:spLocks noChangeArrowheads="1"/>
          </p:cNvSpPr>
          <p:nvPr/>
        </p:nvSpPr>
        <p:spPr bwMode="auto">
          <a:xfrm>
            <a:off x="1828800" y="3124200"/>
            <a:ext cx="4191000" cy="1143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4" name="Text Box 4">
            <a:extLst>
              <a:ext uri="{FF2B5EF4-FFF2-40B4-BE49-F238E27FC236}">
                <a16:creationId xmlns:a16="http://schemas.microsoft.com/office/drawing/2014/main" id="{5113D7DE-AE16-4790-BCF2-36700D99FEF1}"/>
              </a:ext>
            </a:extLst>
          </p:cNvPr>
          <p:cNvSpPr txBox="1">
            <a:spLocks noChangeArrowheads="1"/>
          </p:cNvSpPr>
          <p:nvPr/>
        </p:nvSpPr>
        <p:spPr bwMode="auto">
          <a:xfrm>
            <a:off x="152400" y="228600"/>
            <a:ext cx="838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As we see from this result we can update the probabilities according to Bayes Theorem by </a:t>
            </a:r>
          </a:p>
        </p:txBody>
      </p:sp>
      <p:graphicFrame>
        <p:nvGraphicFramePr>
          <p:cNvPr id="25605" name="Object 5">
            <a:extLst>
              <a:ext uri="{FF2B5EF4-FFF2-40B4-BE49-F238E27FC236}">
                <a16:creationId xmlns:a16="http://schemas.microsoft.com/office/drawing/2014/main" id="{4792C8F8-8BD0-4B63-A760-6C2113446F31}"/>
              </a:ext>
            </a:extLst>
          </p:cNvPr>
          <p:cNvGraphicFramePr>
            <a:graphicFrameLocks noChangeAspect="1"/>
          </p:cNvGraphicFramePr>
          <p:nvPr/>
        </p:nvGraphicFramePr>
        <p:xfrm>
          <a:off x="2590800" y="609600"/>
          <a:ext cx="2819400" cy="719138"/>
        </p:xfrm>
        <a:graphic>
          <a:graphicData uri="http://schemas.openxmlformats.org/presentationml/2006/ole">
            <mc:AlternateContent xmlns:mc="http://schemas.openxmlformats.org/markup-compatibility/2006">
              <mc:Choice xmlns:v="urn:schemas-microsoft-com:vml" Requires="v">
                <p:oleObj spid="_x0000_s25695" name="Equation" r:id="rId4" imgW="1841400" imgH="469800" progId="Equation.DSMT4">
                  <p:embed/>
                </p:oleObj>
              </mc:Choice>
              <mc:Fallback>
                <p:oleObj name="Equation" r:id="rId4" imgW="1841400" imgH="469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609600"/>
                        <a:ext cx="2819400" cy="719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6" name="Text Box 6">
            <a:extLst>
              <a:ext uri="{FF2B5EF4-FFF2-40B4-BE49-F238E27FC236}">
                <a16:creationId xmlns:a16="http://schemas.microsoft.com/office/drawing/2014/main" id="{DD6C6A8B-9C31-48A0-8317-8DB151255A6A}"/>
              </a:ext>
            </a:extLst>
          </p:cNvPr>
          <p:cNvSpPr txBox="1">
            <a:spLocks noChangeArrowheads="1"/>
          </p:cNvSpPr>
          <p:nvPr/>
        </p:nvSpPr>
        <p:spPr bwMode="auto">
          <a:xfrm>
            <a:off x="533400" y="1371600"/>
            <a:ext cx="447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the feature pattern </a:t>
            </a:r>
            <a:r>
              <a:rPr lang="en-US" altLang="en-US" b="1"/>
              <a:t>x</a:t>
            </a:r>
            <a:r>
              <a:rPr lang="en-US" altLang="en-US" baseline="-25000"/>
              <a:t>k</a:t>
            </a:r>
            <a:r>
              <a:rPr lang="en-US" altLang="en-US"/>
              <a:t> is observed and by</a:t>
            </a:r>
          </a:p>
        </p:txBody>
      </p:sp>
      <p:graphicFrame>
        <p:nvGraphicFramePr>
          <p:cNvPr id="25607" name="Object 7">
            <a:extLst>
              <a:ext uri="{FF2B5EF4-FFF2-40B4-BE49-F238E27FC236}">
                <a16:creationId xmlns:a16="http://schemas.microsoft.com/office/drawing/2014/main" id="{EDE52575-A4D2-4245-8E38-BDF24F8BFB66}"/>
              </a:ext>
            </a:extLst>
          </p:cNvPr>
          <p:cNvGraphicFramePr>
            <a:graphicFrameLocks noChangeAspect="1"/>
          </p:cNvGraphicFramePr>
          <p:nvPr/>
        </p:nvGraphicFramePr>
        <p:xfrm>
          <a:off x="2438400" y="1752600"/>
          <a:ext cx="3581400" cy="817563"/>
        </p:xfrm>
        <a:graphic>
          <a:graphicData uri="http://schemas.openxmlformats.org/presentationml/2006/ole">
            <mc:AlternateContent xmlns:mc="http://schemas.openxmlformats.org/markup-compatibility/2006">
              <mc:Choice xmlns:v="urn:schemas-microsoft-com:vml" Requires="v">
                <p:oleObj spid="_x0000_s25696" name="Equation" r:id="rId6" imgW="2057400" imgH="469800" progId="Equation.DSMT4">
                  <p:embed/>
                </p:oleObj>
              </mc:Choice>
              <mc:Fallback>
                <p:oleObj name="Equation" r:id="rId6" imgW="2057400" imgH="469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1752600"/>
                        <a:ext cx="3581400"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8" name="Text Box 8">
            <a:extLst>
              <a:ext uri="{FF2B5EF4-FFF2-40B4-BE49-F238E27FC236}">
                <a16:creationId xmlns:a16="http://schemas.microsoft.com/office/drawing/2014/main" id="{417AA060-889B-4AA7-9D8B-2DB9A25AAE66}"/>
              </a:ext>
            </a:extLst>
          </p:cNvPr>
          <p:cNvSpPr txBox="1">
            <a:spLocks noChangeArrowheads="1"/>
          </p:cNvSpPr>
          <p:nvPr/>
        </p:nvSpPr>
        <p:spPr bwMode="auto">
          <a:xfrm>
            <a:off x="533400" y="2590800"/>
            <a:ext cx="7331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the feature pattern </a:t>
            </a:r>
            <a:r>
              <a:rPr lang="en-US" altLang="en-US" b="1"/>
              <a:t>x</a:t>
            </a:r>
            <a:r>
              <a:rPr lang="en-US" altLang="en-US" baseline="-25000"/>
              <a:t>k</a:t>
            </a:r>
            <a:r>
              <a:rPr lang="en-US" altLang="en-US"/>
              <a:t> is not observed. We can combine these two cases as</a:t>
            </a:r>
          </a:p>
        </p:txBody>
      </p:sp>
      <p:graphicFrame>
        <p:nvGraphicFramePr>
          <p:cNvPr id="25609" name="Object 9">
            <a:extLst>
              <a:ext uri="{FF2B5EF4-FFF2-40B4-BE49-F238E27FC236}">
                <a16:creationId xmlns:a16="http://schemas.microsoft.com/office/drawing/2014/main" id="{DB23127F-C9B4-42CF-84C4-AE1960D2E33B}"/>
              </a:ext>
            </a:extLst>
          </p:cNvPr>
          <p:cNvGraphicFramePr>
            <a:graphicFrameLocks noChangeAspect="1"/>
          </p:cNvGraphicFramePr>
          <p:nvPr/>
        </p:nvGraphicFramePr>
        <p:xfrm>
          <a:off x="2133600" y="3429000"/>
          <a:ext cx="3352800" cy="479425"/>
        </p:xfrm>
        <a:graphic>
          <a:graphicData uri="http://schemas.openxmlformats.org/presentationml/2006/ole">
            <mc:AlternateContent xmlns:mc="http://schemas.openxmlformats.org/markup-compatibility/2006">
              <mc:Choice xmlns:v="urn:schemas-microsoft-com:vml" Requires="v">
                <p:oleObj spid="_x0000_s25697" name="Equation" r:id="rId8" imgW="1777680" imgH="253800" progId="Equation.DSMT4">
                  <p:embed/>
                </p:oleObj>
              </mc:Choice>
              <mc:Fallback>
                <p:oleObj name="Equation" r:id="rId8" imgW="1777680" imgH="253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3429000"/>
                        <a:ext cx="33528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0" name="Text Box 10">
            <a:extLst>
              <a:ext uri="{FF2B5EF4-FFF2-40B4-BE49-F238E27FC236}">
                <a16:creationId xmlns:a16="http://schemas.microsoft.com/office/drawing/2014/main" id="{40D62E6D-4AE8-402E-BB90-729DA4087C80}"/>
              </a:ext>
            </a:extLst>
          </p:cNvPr>
          <p:cNvSpPr txBox="1">
            <a:spLocks noChangeArrowheads="1"/>
          </p:cNvSpPr>
          <p:nvPr/>
        </p:nvSpPr>
        <p:spPr bwMode="auto">
          <a:xfrm>
            <a:off x="517525" y="45323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25611" name="Object 11">
            <a:extLst>
              <a:ext uri="{FF2B5EF4-FFF2-40B4-BE49-F238E27FC236}">
                <a16:creationId xmlns:a16="http://schemas.microsoft.com/office/drawing/2014/main" id="{DBB78007-C7EF-4BA8-BEF9-5250668C6AFD}"/>
              </a:ext>
            </a:extLst>
          </p:cNvPr>
          <p:cNvGraphicFramePr>
            <a:graphicFrameLocks noChangeAspect="1"/>
          </p:cNvGraphicFramePr>
          <p:nvPr/>
        </p:nvGraphicFramePr>
        <p:xfrm>
          <a:off x="2209800" y="4495800"/>
          <a:ext cx="2667000" cy="822325"/>
        </p:xfrm>
        <a:graphic>
          <a:graphicData uri="http://schemas.openxmlformats.org/presentationml/2006/ole">
            <mc:AlternateContent xmlns:mc="http://schemas.openxmlformats.org/markup-compatibility/2006">
              <mc:Choice xmlns:v="urn:schemas-microsoft-com:vml" Requires="v">
                <p:oleObj spid="_x0000_s25698" name="Equation" r:id="rId10" imgW="1523880" imgH="469800" progId="Equation.DSMT4">
                  <p:embed/>
                </p:oleObj>
              </mc:Choice>
              <mc:Fallback>
                <p:oleObj name="Equation" r:id="rId10" imgW="1523880" imgH="4698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9800" y="4495800"/>
                        <a:ext cx="26670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2" name="Text Box 12">
            <a:extLst>
              <a:ext uri="{FF2B5EF4-FFF2-40B4-BE49-F238E27FC236}">
                <a16:creationId xmlns:a16="http://schemas.microsoft.com/office/drawing/2014/main" id="{FB0A7FE3-F99D-4FA1-946F-86B2820C16D9}"/>
              </a:ext>
            </a:extLst>
          </p:cNvPr>
          <p:cNvSpPr txBox="1">
            <a:spLocks noChangeArrowheads="1"/>
          </p:cNvSpPr>
          <p:nvPr/>
        </p:nvSpPr>
        <p:spPr bwMode="auto">
          <a:xfrm>
            <a:off x="593725" y="5751513"/>
            <a:ext cx="565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a:t>
            </a:r>
          </a:p>
        </p:txBody>
      </p:sp>
      <p:graphicFrame>
        <p:nvGraphicFramePr>
          <p:cNvPr id="25613" name="Object 13">
            <a:extLst>
              <a:ext uri="{FF2B5EF4-FFF2-40B4-BE49-F238E27FC236}">
                <a16:creationId xmlns:a16="http://schemas.microsoft.com/office/drawing/2014/main" id="{D1ECA3BE-9881-493A-A731-6881B2542E73}"/>
              </a:ext>
            </a:extLst>
          </p:cNvPr>
          <p:cNvGraphicFramePr>
            <a:graphicFrameLocks noChangeAspect="1"/>
          </p:cNvGraphicFramePr>
          <p:nvPr/>
        </p:nvGraphicFramePr>
        <p:xfrm>
          <a:off x="1905000" y="5562600"/>
          <a:ext cx="1122363" cy="1143000"/>
        </p:xfrm>
        <a:graphic>
          <a:graphicData uri="http://schemas.openxmlformats.org/presentationml/2006/ole">
            <mc:AlternateContent xmlns:mc="http://schemas.openxmlformats.org/markup-compatibility/2006">
              <mc:Choice xmlns:v="urn:schemas-microsoft-com:vml" Requires="v">
                <p:oleObj spid="_x0000_s25699" name="Equation" r:id="rId12" imgW="698400" imgH="711000" progId="Equation.DSMT4">
                  <p:embed/>
                </p:oleObj>
              </mc:Choice>
              <mc:Fallback>
                <p:oleObj name="Equation" r:id="rId12" imgW="698400" imgH="71100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05000" y="5562600"/>
                        <a:ext cx="1122363"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4" name="Text Box 14">
            <a:extLst>
              <a:ext uri="{FF2B5EF4-FFF2-40B4-BE49-F238E27FC236}">
                <a16:creationId xmlns:a16="http://schemas.microsoft.com/office/drawing/2014/main" id="{F914E610-9FFC-4B62-BB14-5A66440700B8}"/>
              </a:ext>
            </a:extLst>
          </p:cNvPr>
          <p:cNvSpPr txBox="1">
            <a:spLocks noChangeArrowheads="1"/>
          </p:cNvSpPr>
          <p:nvPr/>
        </p:nvSpPr>
        <p:spPr bwMode="auto">
          <a:xfrm>
            <a:off x="2943225" y="55753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a:t>
            </a:r>
            <a:r>
              <a:rPr lang="en-US" altLang="en-US" b="1">
                <a:latin typeface="Times New Roman" panose="02020603050405020304" pitchFamily="18" charset="0"/>
              </a:rPr>
              <a:t>x</a:t>
            </a:r>
            <a:r>
              <a:rPr lang="en-US" altLang="en-US" baseline="-25000">
                <a:latin typeface="Times New Roman" panose="02020603050405020304" pitchFamily="18" charset="0"/>
              </a:rPr>
              <a:t>k</a:t>
            </a:r>
            <a:r>
              <a:rPr lang="en-US" altLang="en-US"/>
              <a:t> is observed</a:t>
            </a:r>
          </a:p>
        </p:txBody>
      </p:sp>
      <p:sp>
        <p:nvSpPr>
          <p:cNvPr id="25615" name="Text Box 15">
            <a:extLst>
              <a:ext uri="{FF2B5EF4-FFF2-40B4-BE49-F238E27FC236}">
                <a16:creationId xmlns:a16="http://schemas.microsoft.com/office/drawing/2014/main" id="{4982DA62-469A-49FF-AAAC-449D8F908C78}"/>
              </a:ext>
            </a:extLst>
          </p:cNvPr>
          <p:cNvSpPr txBox="1">
            <a:spLocks noChangeArrowheads="1"/>
          </p:cNvSpPr>
          <p:nvPr/>
        </p:nvSpPr>
        <p:spPr bwMode="auto">
          <a:xfrm>
            <a:off x="3017838" y="6315075"/>
            <a:ext cx="216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a:t>
            </a:r>
            <a:r>
              <a:rPr lang="en-US" altLang="en-US" b="1">
                <a:latin typeface="Times New Roman" panose="02020603050405020304" pitchFamily="18" charset="0"/>
              </a:rPr>
              <a:t>x</a:t>
            </a:r>
            <a:r>
              <a:rPr lang="en-US" altLang="en-US" baseline="-25000">
                <a:latin typeface="Times New Roman" panose="02020603050405020304" pitchFamily="18" charset="0"/>
              </a:rPr>
              <a:t>k</a:t>
            </a:r>
            <a:r>
              <a:rPr lang="en-US" altLang="en-US"/>
              <a:t> is not observed</a:t>
            </a:r>
          </a:p>
        </p:txBody>
      </p:sp>
      <p:grpSp>
        <p:nvGrpSpPr>
          <p:cNvPr id="25617" name="Group 17">
            <a:extLst>
              <a:ext uri="{FF2B5EF4-FFF2-40B4-BE49-F238E27FC236}">
                <a16:creationId xmlns:a16="http://schemas.microsoft.com/office/drawing/2014/main" id="{DFD56450-86F3-4142-84EA-5812F4004878}"/>
              </a:ext>
            </a:extLst>
          </p:cNvPr>
          <p:cNvGrpSpPr>
            <a:grpSpLocks/>
          </p:cNvGrpSpPr>
          <p:nvPr/>
        </p:nvGrpSpPr>
        <p:grpSpPr bwMode="auto">
          <a:xfrm>
            <a:off x="8153400" y="304800"/>
            <a:ext cx="646113" cy="774700"/>
            <a:chOff x="1321" y="1344"/>
            <a:chExt cx="407" cy="728"/>
          </a:xfrm>
        </p:grpSpPr>
        <p:sp>
          <p:nvSpPr>
            <p:cNvPr id="25618" name="Line 18">
              <a:extLst>
                <a:ext uri="{FF2B5EF4-FFF2-40B4-BE49-F238E27FC236}">
                  <a16:creationId xmlns:a16="http://schemas.microsoft.com/office/drawing/2014/main" id="{DDB458DC-ED26-4FE9-AD78-5C1FA41710E3}"/>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9" name="Line 19">
              <a:extLst>
                <a:ext uri="{FF2B5EF4-FFF2-40B4-BE49-F238E27FC236}">
                  <a16:creationId xmlns:a16="http://schemas.microsoft.com/office/drawing/2014/main" id="{46DE260B-68A1-43DC-ADD7-ABE131032A44}"/>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0" name="Line 20">
              <a:extLst>
                <a:ext uri="{FF2B5EF4-FFF2-40B4-BE49-F238E27FC236}">
                  <a16:creationId xmlns:a16="http://schemas.microsoft.com/office/drawing/2014/main" id="{D08D8037-1D9B-4F65-86A4-3C5BD7D3EC93}"/>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1" name="Line 21">
              <a:extLst>
                <a:ext uri="{FF2B5EF4-FFF2-40B4-BE49-F238E27FC236}">
                  <a16:creationId xmlns:a16="http://schemas.microsoft.com/office/drawing/2014/main" id="{1FFA20FD-ABAA-43D8-80B6-26BB38A1A28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2" name="Line 22">
              <a:extLst>
                <a:ext uri="{FF2B5EF4-FFF2-40B4-BE49-F238E27FC236}">
                  <a16:creationId xmlns:a16="http://schemas.microsoft.com/office/drawing/2014/main" id="{DC206B0B-FC64-4C6D-829C-C69C008B6721}"/>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3" name="Line 23">
              <a:extLst>
                <a:ext uri="{FF2B5EF4-FFF2-40B4-BE49-F238E27FC236}">
                  <a16:creationId xmlns:a16="http://schemas.microsoft.com/office/drawing/2014/main" id="{63411DD5-B579-48EB-ADA1-573EA2E24786}"/>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24" name="Line 24">
              <a:extLst>
                <a:ext uri="{FF2B5EF4-FFF2-40B4-BE49-F238E27FC236}">
                  <a16:creationId xmlns:a16="http://schemas.microsoft.com/office/drawing/2014/main" id="{6A968C1E-8B55-4663-ACBA-4E929409CAB8}"/>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a:extLst>
              <a:ext uri="{FF2B5EF4-FFF2-40B4-BE49-F238E27FC236}">
                <a16:creationId xmlns:a16="http://schemas.microsoft.com/office/drawing/2014/main" id="{B11139D4-A21B-4971-A855-C67991CCF080}"/>
              </a:ext>
            </a:extLst>
          </p:cNvPr>
          <p:cNvSpPr txBox="1">
            <a:spLocks noChangeArrowheads="1"/>
          </p:cNvSpPr>
          <p:nvPr/>
        </p:nvSpPr>
        <p:spPr bwMode="auto">
          <a:xfrm>
            <a:off x="685800" y="609600"/>
            <a:ext cx="73310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n-US" altLang="en-US"/>
              <a:t>Criticisms of this Probabilistic Approach</a:t>
            </a:r>
          </a:p>
          <a:p>
            <a:endParaRPr lang="en-US" altLang="en-US"/>
          </a:p>
          <a:p>
            <a:pPr>
              <a:buFontTx/>
              <a:buAutoNum type="arabicPeriod"/>
            </a:pPr>
            <a:r>
              <a:rPr lang="en-US" altLang="en-US"/>
              <a:t>It does not include uncertainty in the evidence of the existence (or not) of the feature patterns</a:t>
            </a:r>
          </a:p>
          <a:p>
            <a:endParaRPr lang="en-US" altLang="en-US"/>
          </a:p>
          <a:p>
            <a:r>
              <a:rPr lang="en-US" altLang="en-US"/>
              <a:t>2.  It is difficult to assign the apriori probabilities</a:t>
            </a:r>
          </a:p>
        </p:txBody>
      </p:sp>
      <p:sp>
        <p:nvSpPr>
          <p:cNvPr id="26629" name="Text Box 5">
            <a:extLst>
              <a:ext uri="{FF2B5EF4-FFF2-40B4-BE49-F238E27FC236}">
                <a16:creationId xmlns:a16="http://schemas.microsoft.com/office/drawing/2014/main" id="{F8AA5CCF-FDA0-4659-9B3A-9524F7F3C55E}"/>
              </a:ext>
            </a:extLst>
          </p:cNvPr>
          <p:cNvSpPr txBox="1">
            <a:spLocks noChangeArrowheads="1"/>
          </p:cNvSpPr>
          <p:nvPr/>
        </p:nvSpPr>
        <p:spPr bwMode="auto">
          <a:xfrm>
            <a:off x="609600" y="2667000"/>
            <a:ext cx="74834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To solve the first problem we will show how to introduce uncertainty with confidence factors</a:t>
            </a:r>
          </a:p>
          <a:p>
            <a:endParaRPr lang="en-US" altLang="en-US"/>
          </a:p>
          <a:p>
            <a:r>
              <a:rPr lang="en-US" altLang="en-US"/>
              <a:t>To solve the second problems, we will discuss the alternative use of discriminants</a:t>
            </a:r>
          </a:p>
        </p:txBody>
      </p:sp>
      <p:grpSp>
        <p:nvGrpSpPr>
          <p:cNvPr id="26630" name="Group 6">
            <a:extLst>
              <a:ext uri="{FF2B5EF4-FFF2-40B4-BE49-F238E27FC236}">
                <a16:creationId xmlns:a16="http://schemas.microsoft.com/office/drawing/2014/main" id="{AE52FF16-03A9-403C-B7D0-AADEDF7BE3FD}"/>
              </a:ext>
            </a:extLst>
          </p:cNvPr>
          <p:cNvGrpSpPr>
            <a:grpSpLocks/>
          </p:cNvGrpSpPr>
          <p:nvPr/>
        </p:nvGrpSpPr>
        <p:grpSpPr bwMode="auto">
          <a:xfrm>
            <a:off x="8153400" y="304800"/>
            <a:ext cx="646113" cy="774700"/>
            <a:chOff x="1321" y="1344"/>
            <a:chExt cx="407" cy="728"/>
          </a:xfrm>
        </p:grpSpPr>
        <p:sp>
          <p:nvSpPr>
            <p:cNvPr id="26631" name="Line 7">
              <a:extLst>
                <a:ext uri="{FF2B5EF4-FFF2-40B4-BE49-F238E27FC236}">
                  <a16:creationId xmlns:a16="http://schemas.microsoft.com/office/drawing/2014/main" id="{4569ABE6-9468-48C6-AF78-B355439365C1}"/>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2" name="Line 8">
              <a:extLst>
                <a:ext uri="{FF2B5EF4-FFF2-40B4-BE49-F238E27FC236}">
                  <a16:creationId xmlns:a16="http://schemas.microsoft.com/office/drawing/2014/main" id="{8E493DAA-4F32-40B4-B31F-A5849F9463EC}"/>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3" name="Line 9">
              <a:extLst>
                <a:ext uri="{FF2B5EF4-FFF2-40B4-BE49-F238E27FC236}">
                  <a16:creationId xmlns:a16="http://schemas.microsoft.com/office/drawing/2014/main" id="{39859C17-D261-407E-BD95-1518A5270823}"/>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4" name="Line 10">
              <a:extLst>
                <a:ext uri="{FF2B5EF4-FFF2-40B4-BE49-F238E27FC236}">
                  <a16:creationId xmlns:a16="http://schemas.microsoft.com/office/drawing/2014/main" id="{E564CD74-5385-483F-B210-CD5040955EAB}"/>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5" name="Line 11">
              <a:extLst>
                <a:ext uri="{FF2B5EF4-FFF2-40B4-BE49-F238E27FC236}">
                  <a16:creationId xmlns:a16="http://schemas.microsoft.com/office/drawing/2014/main" id="{9D66D5D5-2733-4483-93E8-EEA9560FBCE3}"/>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6" name="Line 12">
              <a:extLst>
                <a:ext uri="{FF2B5EF4-FFF2-40B4-BE49-F238E27FC236}">
                  <a16:creationId xmlns:a16="http://schemas.microsoft.com/office/drawing/2014/main" id="{1BA54A2D-E011-46C6-891A-2B4B5AA3FF42}"/>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7" name="Line 13">
              <a:extLst>
                <a:ext uri="{FF2B5EF4-FFF2-40B4-BE49-F238E27FC236}">
                  <a16:creationId xmlns:a16="http://schemas.microsoft.com/office/drawing/2014/main" id="{214DCADD-B724-40E9-81BC-2879467A3744}"/>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a:extLst>
              <a:ext uri="{FF2B5EF4-FFF2-40B4-BE49-F238E27FC236}">
                <a16:creationId xmlns:a16="http://schemas.microsoft.com/office/drawing/2014/main" id="{460E1EF8-ED28-4C48-9FD0-8824416E7CBE}"/>
              </a:ext>
            </a:extLst>
          </p:cNvPr>
          <p:cNvSpPr txBox="1">
            <a:spLocks noChangeArrowheads="1"/>
          </p:cNvSpPr>
          <p:nvPr/>
        </p:nvSpPr>
        <p:spPr bwMode="auto">
          <a:xfrm>
            <a:off x="3276600" y="228600"/>
            <a:ext cx="216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Confidence Factors</a:t>
            </a:r>
          </a:p>
        </p:txBody>
      </p:sp>
      <p:sp>
        <p:nvSpPr>
          <p:cNvPr id="27653" name="Text Box 5">
            <a:extLst>
              <a:ext uri="{FF2B5EF4-FFF2-40B4-BE49-F238E27FC236}">
                <a16:creationId xmlns:a16="http://schemas.microsoft.com/office/drawing/2014/main" id="{D0C52874-C534-4418-9BA2-B68CBABD67A2}"/>
              </a:ext>
            </a:extLst>
          </p:cNvPr>
          <p:cNvSpPr txBox="1">
            <a:spLocks noChangeArrowheads="1"/>
          </p:cNvSpPr>
          <p:nvPr/>
        </p:nvSpPr>
        <p:spPr bwMode="auto">
          <a:xfrm>
            <a:off x="1279525" y="798513"/>
            <a:ext cx="4476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Consider Bayes Theorem in the odds form</a:t>
            </a:r>
          </a:p>
        </p:txBody>
      </p:sp>
      <p:sp>
        <p:nvSpPr>
          <p:cNvPr id="27654" name="Rectangle 6">
            <a:extLst>
              <a:ext uri="{FF2B5EF4-FFF2-40B4-BE49-F238E27FC236}">
                <a16:creationId xmlns:a16="http://schemas.microsoft.com/office/drawing/2014/main" id="{FDE3252E-6E37-4BE6-96D6-51E6A5BD0B10}"/>
              </a:ext>
            </a:extLst>
          </p:cNvPr>
          <p:cNvSpPr>
            <a:spLocks noChangeArrowheads="1"/>
          </p:cNvSpPr>
          <p:nvPr/>
        </p:nvSpPr>
        <p:spPr bwMode="auto">
          <a:xfrm>
            <a:off x="2057400" y="1295400"/>
            <a:ext cx="4191000" cy="1143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7655" name="Object 7">
            <a:extLst>
              <a:ext uri="{FF2B5EF4-FFF2-40B4-BE49-F238E27FC236}">
                <a16:creationId xmlns:a16="http://schemas.microsoft.com/office/drawing/2014/main" id="{694801DF-807E-4124-AE82-94C277A5EEBB}"/>
              </a:ext>
            </a:extLst>
          </p:cNvPr>
          <p:cNvGraphicFramePr>
            <a:graphicFrameLocks noChangeAspect="1"/>
          </p:cNvGraphicFramePr>
          <p:nvPr/>
        </p:nvGraphicFramePr>
        <p:xfrm>
          <a:off x="2362200" y="1600200"/>
          <a:ext cx="3352800" cy="479425"/>
        </p:xfrm>
        <a:graphic>
          <a:graphicData uri="http://schemas.openxmlformats.org/presentationml/2006/ole">
            <mc:AlternateContent xmlns:mc="http://schemas.openxmlformats.org/markup-compatibility/2006">
              <mc:Choice xmlns:v="urn:schemas-microsoft-com:vml" Requires="v">
                <p:oleObj spid="_x0000_s27695" name="Equation" r:id="rId4" imgW="1777680" imgH="253800" progId="Equation.DSMT4">
                  <p:embed/>
                </p:oleObj>
              </mc:Choice>
              <mc:Fallback>
                <p:oleObj name="Equation" r:id="rId4" imgW="1777680" imgH="253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600200"/>
                        <a:ext cx="33528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6" name="Text Box 8">
            <a:extLst>
              <a:ext uri="{FF2B5EF4-FFF2-40B4-BE49-F238E27FC236}">
                <a16:creationId xmlns:a16="http://schemas.microsoft.com/office/drawing/2014/main" id="{A7BDF1F1-3C0B-4CBF-97CB-69D75F21F058}"/>
              </a:ext>
            </a:extLst>
          </p:cNvPr>
          <p:cNvSpPr txBox="1">
            <a:spLocks noChangeArrowheads="1"/>
          </p:cNvSpPr>
          <p:nvPr/>
        </p:nvSpPr>
        <p:spPr bwMode="auto">
          <a:xfrm>
            <a:off x="1203325" y="2703513"/>
            <a:ext cx="748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updating the odds, the likelihood ratio is based on being able to have firm evidence of the existence of the pattern </a:t>
            </a:r>
            <a:r>
              <a:rPr lang="en-US" altLang="en-US" b="1"/>
              <a:t>x</a:t>
            </a:r>
            <a:r>
              <a:rPr lang="en-US" altLang="en-US" baseline="-25000"/>
              <a:t>k</a:t>
            </a:r>
            <a:r>
              <a:rPr lang="en-US" altLang="en-US"/>
              <a:t> or not </a:t>
            </a:r>
          </a:p>
        </p:txBody>
      </p:sp>
      <p:graphicFrame>
        <p:nvGraphicFramePr>
          <p:cNvPr id="27657" name="Object 9">
            <a:extLst>
              <a:ext uri="{FF2B5EF4-FFF2-40B4-BE49-F238E27FC236}">
                <a16:creationId xmlns:a16="http://schemas.microsoft.com/office/drawing/2014/main" id="{55E43A70-13A9-4CE7-9C70-79EDDD4F8F5E}"/>
              </a:ext>
            </a:extLst>
          </p:cNvPr>
          <p:cNvGraphicFramePr>
            <a:graphicFrameLocks noChangeAspect="1"/>
          </p:cNvGraphicFramePr>
          <p:nvPr/>
        </p:nvGraphicFramePr>
        <p:xfrm>
          <a:off x="2971800" y="3505200"/>
          <a:ext cx="2667000" cy="822325"/>
        </p:xfrm>
        <a:graphic>
          <a:graphicData uri="http://schemas.openxmlformats.org/presentationml/2006/ole">
            <mc:AlternateContent xmlns:mc="http://schemas.openxmlformats.org/markup-compatibility/2006">
              <mc:Choice xmlns:v="urn:schemas-microsoft-com:vml" Requires="v">
                <p:oleObj spid="_x0000_s27696" name="Equation" r:id="rId6" imgW="1523880" imgH="469800" progId="Equation.DSMT4">
                  <p:embed/>
                </p:oleObj>
              </mc:Choice>
              <mc:Fallback>
                <p:oleObj name="Equation" r:id="rId6" imgW="1523880" imgH="4698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3505200"/>
                        <a:ext cx="26670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8" name="Text Box 10">
            <a:extLst>
              <a:ext uri="{FF2B5EF4-FFF2-40B4-BE49-F238E27FC236}">
                <a16:creationId xmlns:a16="http://schemas.microsoft.com/office/drawing/2014/main" id="{1E2EF292-9CA0-4586-B346-DCBC971D9B17}"/>
              </a:ext>
            </a:extLst>
          </p:cNvPr>
          <p:cNvSpPr txBox="1">
            <a:spLocks noChangeArrowheads="1"/>
          </p:cNvSpPr>
          <p:nvPr/>
        </p:nvSpPr>
        <p:spPr bwMode="auto">
          <a:xfrm>
            <a:off x="1066800" y="4648200"/>
            <a:ext cx="7467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We can introduce uncertainty into this updating by letting a user (or a program) give a response R in the range [-1,1], where</a:t>
            </a:r>
          </a:p>
          <a:p>
            <a:endParaRPr lang="en-US" altLang="en-US"/>
          </a:p>
          <a:p>
            <a:r>
              <a:rPr lang="en-US" altLang="en-US"/>
              <a:t>R = 1  corresponds to complete certainty </a:t>
            </a:r>
            <a:r>
              <a:rPr lang="en-US" altLang="en-US" b="1"/>
              <a:t>x</a:t>
            </a:r>
            <a:r>
              <a:rPr lang="en-US" altLang="en-US" baseline="-25000"/>
              <a:t>k</a:t>
            </a:r>
            <a:r>
              <a:rPr lang="en-US" altLang="en-US"/>
              <a:t> is present</a:t>
            </a:r>
          </a:p>
          <a:p>
            <a:r>
              <a:rPr lang="en-US" altLang="en-US"/>
              <a:t>R = 0  corresponds to complete uncertainty that </a:t>
            </a:r>
            <a:r>
              <a:rPr lang="en-US" altLang="en-US" b="1"/>
              <a:t>x</a:t>
            </a:r>
            <a:r>
              <a:rPr lang="en-US" altLang="en-US" baseline="-25000"/>
              <a:t>k</a:t>
            </a:r>
            <a:r>
              <a:rPr lang="en-US" altLang="en-US"/>
              <a:t> is or is not present</a:t>
            </a:r>
          </a:p>
          <a:p>
            <a:r>
              <a:rPr lang="en-US" altLang="en-US"/>
              <a:t>R = -1 corresponds to complete certainty that </a:t>
            </a:r>
            <a:r>
              <a:rPr lang="en-US" altLang="en-US" b="1"/>
              <a:t>x</a:t>
            </a:r>
            <a:r>
              <a:rPr lang="en-US" altLang="en-US" baseline="-25000"/>
              <a:t>k</a:t>
            </a:r>
            <a:r>
              <a:rPr lang="en-US" altLang="en-US"/>
              <a:t> is not present</a:t>
            </a:r>
          </a:p>
        </p:txBody>
      </p:sp>
      <p:grpSp>
        <p:nvGrpSpPr>
          <p:cNvPr id="27659" name="Group 11">
            <a:extLst>
              <a:ext uri="{FF2B5EF4-FFF2-40B4-BE49-F238E27FC236}">
                <a16:creationId xmlns:a16="http://schemas.microsoft.com/office/drawing/2014/main" id="{B46BC332-7C02-4BB3-B090-37F672624DB2}"/>
              </a:ext>
            </a:extLst>
          </p:cNvPr>
          <p:cNvGrpSpPr>
            <a:grpSpLocks/>
          </p:cNvGrpSpPr>
          <p:nvPr/>
        </p:nvGrpSpPr>
        <p:grpSpPr bwMode="auto">
          <a:xfrm>
            <a:off x="8153400" y="304800"/>
            <a:ext cx="646113" cy="774700"/>
            <a:chOff x="1321" y="1344"/>
            <a:chExt cx="407" cy="728"/>
          </a:xfrm>
        </p:grpSpPr>
        <p:sp>
          <p:nvSpPr>
            <p:cNvPr id="27660" name="Line 12">
              <a:extLst>
                <a:ext uri="{FF2B5EF4-FFF2-40B4-BE49-F238E27FC236}">
                  <a16:creationId xmlns:a16="http://schemas.microsoft.com/office/drawing/2014/main" id="{C8FF8FF2-AC8C-458F-B33B-08FCBE16446C}"/>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1" name="Line 13">
              <a:extLst>
                <a:ext uri="{FF2B5EF4-FFF2-40B4-BE49-F238E27FC236}">
                  <a16:creationId xmlns:a16="http://schemas.microsoft.com/office/drawing/2014/main" id="{3EA930D2-19B6-462C-B791-2428F2692C60}"/>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2" name="Line 14">
              <a:extLst>
                <a:ext uri="{FF2B5EF4-FFF2-40B4-BE49-F238E27FC236}">
                  <a16:creationId xmlns:a16="http://schemas.microsoft.com/office/drawing/2014/main" id="{85F99D7A-1E94-432D-B48A-FCEB4DE026A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3" name="Line 15">
              <a:extLst>
                <a:ext uri="{FF2B5EF4-FFF2-40B4-BE49-F238E27FC236}">
                  <a16:creationId xmlns:a16="http://schemas.microsoft.com/office/drawing/2014/main" id="{33859B36-21FD-4D6C-81D0-447E1252A340}"/>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4" name="Line 16">
              <a:extLst>
                <a:ext uri="{FF2B5EF4-FFF2-40B4-BE49-F238E27FC236}">
                  <a16:creationId xmlns:a16="http://schemas.microsoft.com/office/drawing/2014/main" id="{E81BD4AC-173B-4153-AA9B-F5D20A8EF835}"/>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5" name="Line 17">
              <a:extLst>
                <a:ext uri="{FF2B5EF4-FFF2-40B4-BE49-F238E27FC236}">
                  <a16:creationId xmlns:a16="http://schemas.microsoft.com/office/drawing/2014/main" id="{64DC080B-5C13-4FC5-8C59-E9FF18BEFEE7}"/>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66" name="Line 18">
              <a:extLst>
                <a:ext uri="{FF2B5EF4-FFF2-40B4-BE49-F238E27FC236}">
                  <a16:creationId xmlns:a16="http://schemas.microsoft.com/office/drawing/2014/main" id="{5150E446-0401-4117-B555-76E28515899D}"/>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Text Box 4">
            <a:extLst>
              <a:ext uri="{FF2B5EF4-FFF2-40B4-BE49-F238E27FC236}">
                <a16:creationId xmlns:a16="http://schemas.microsoft.com/office/drawing/2014/main" id="{CBF48D71-E7F5-40AB-B823-1516ED4EDFEB}"/>
              </a:ext>
            </a:extLst>
          </p:cNvPr>
          <p:cNvSpPr txBox="1">
            <a:spLocks noChangeArrowheads="1"/>
          </p:cNvSpPr>
          <p:nvPr/>
        </p:nvSpPr>
        <p:spPr bwMode="auto">
          <a:xfrm>
            <a:off x="533400" y="381000"/>
            <a:ext cx="7331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Then in updating the odds, we can replace the likelihood ratio, LR, by a function of LR and R that incorporates this uncertainty</a:t>
            </a:r>
          </a:p>
        </p:txBody>
      </p:sp>
      <p:graphicFrame>
        <p:nvGraphicFramePr>
          <p:cNvPr id="28677" name="Object 5">
            <a:extLst>
              <a:ext uri="{FF2B5EF4-FFF2-40B4-BE49-F238E27FC236}">
                <a16:creationId xmlns:a16="http://schemas.microsoft.com/office/drawing/2014/main" id="{D95334F6-65DD-40C0-9467-E8F38B5553FB}"/>
              </a:ext>
            </a:extLst>
          </p:cNvPr>
          <p:cNvGraphicFramePr>
            <a:graphicFrameLocks noChangeAspect="1"/>
          </p:cNvGraphicFramePr>
          <p:nvPr/>
        </p:nvGraphicFramePr>
        <p:xfrm>
          <a:off x="2514600" y="1219200"/>
          <a:ext cx="3581400" cy="522288"/>
        </p:xfrm>
        <a:graphic>
          <a:graphicData uri="http://schemas.openxmlformats.org/presentationml/2006/ole">
            <mc:AlternateContent xmlns:mc="http://schemas.openxmlformats.org/markup-compatibility/2006">
              <mc:Choice xmlns:v="urn:schemas-microsoft-com:vml" Requires="v">
                <p:oleObj spid="_x0000_s28731" name="Equation" r:id="rId4" imgW="1739880" imgH="253800" progId="Equation.DSMT4">
                  <p:embed/>
                </p:oleObj>
              </mc:Choice>
              <mc:Fallback>
                <p:oleObj name="Equation" r:id="rId4" imgW="173988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1219200"/>
                        <a:ext cx="3581400"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8" name="Text Box 6">
            <a:extLst>
              <a:ext uri="{FF2B5EF4-FFF2-40B4-BE49-F238E27FC236}">
                <a16:creationId xmlns:a16="http://schemas.microsoft.com/office/drawing/2014/main" id="{AD5B2CBA-88D1-457F-BC59-247F1402A310}"/>
              </a:ext>
            </a:extLst>
          </p:cNvPr>
          <p:cNvSpPr txBox="1">
            <a:spLocks noChangeArrowheads="1"/>
          </p:cNvSpPr>
          <p:nvPr/>
        </p:nvSpPr>
        <p:spPr bwMode="auto">
          <a:xfrm>
            <a:off x="381000" y="2133600"/>
            <a:ext cx="86106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n-US" altLang="en-US"/>
              <a:t>There are, however, some properties that this function </a:t>
            </a:r>
            <a:r>
              <a:rPr lang="en-US" altLang="en-US" i="1">
                <a:latin typeface="Times New Roman" panose="02020603050405020304" pitchFamily="18" charset="0"/>
              </a:rPr>
              <a:t>f</a:t>
            </a:r>
            <a:r>
              <a:rPr lang="en-US" altLang="en-US"/>
              <a:t> should satisfy.</a:t>
            </a:r>
          </a:p>
          <a:p>
            <a:r>
              <a:rPr lang="en-US" altLang="en-US"/>
              <a:t>They are:</a:t>
            </a:r>
          </a:p>
          <a:p>
            <a:endParaRPr lang="en-US" altLang="en-US"/>
          </a:p>
          <a:p>
            <a:pPr>
              <a:buFontTx/>
              <a:buAutoNum type="arabicPeriod"/>
            </a:pPr>
            <a:r>
              <a:rPr lang="en-US" altLang="en-US"/>
              <a:t>if </a:t>
            </a:r>
            <a:r>
              <a:rPr lang="en-US" altLang="en-US" i="1">
                <a:latin typeface="Times New Roman" panose="02020603050405020304" pitchFamily="18" charset="0"/>
              </a:rPr>
              <a:t>R</a:t>
            </a:r>
            <a:r>
              <a:rPr lang="en-US" altLang="en-US"/>
              <a:t> = 1</a:t>
            </a:r>
          </a:p>
          <a:p>
            <a:endParaRPr lang="en-US" altLang="en-US"/>
          </a:p>
          <a:p>
            <a:r>
              <a:rPr lang="en-US" altLang="en-US"/>
              <a:t>(if we are certain in the evidence of x</a:t>
            </a:r>
            <a:r>
              <a:rPr lang="en-US" altLang="en-US" baseline="-25000"/>
              <a:t>k</a:t>
            </a:r>
            <a:r>
              <a:rPr lang="en-US" altLang="en-US"/>
              <a:t> , we should reduce to ordinary Bayes)</a:t>
            </a:r>
          </a:p>
          <a:p>
            <a:endParaRPr lang="en-US" altLang="en-US"/>
          </a:p>
          <a:p>
            <a:r>
              <a:rPr lang="en-US" altLang="en-US"/>
              <a:t>2. If  </a:t>
            </a:r>
            <a:r>
              <a:rPr lang="en-US" altLang="en-US" i="1">
                <a:latin typeface="Times New Roman" panose="02020603050405020304" pitchFamily="18" charset="0"/>
              </a:rPr>
              <a:t>R </a:t>
            </a:r>
            <a:r>
              <a:rPr lang="en-US" altLang="en-US"/>
              <a:t>= -1</a:t>
            </a:r>
          </a:p>
          <a:p>
            <a:endParaRPr lang="en-US" altLang="en-US"/>
          </a:p>
          <a:p>
            <a:r>
              <a:rPr lang="en-US" altLang="en-US"/>
              <a:t>(if we are certain x</a:t>
            </a:r>
            <a:r>
              <a:rPr lang="en-US" altLang="en-US" baseline="-25000"/>
              <a:t>k</a:t>
            </a:r>
            <a:r>
              <a:rPr lang="en-US" altLang="en-US"/>
              <a:t> does not exist, again reduce to ordinary Bayes)</a:t>
            </a:r>
          </a:p>
          <a:p>
            <a:endParaRPr lang="en-US" altLang="en-US"/>
          </a:p>
          <a:p>
            <a:r>
              <a:rPr lang="en-US" altLang="en-US"/>
              <a:t>3. If </a:t>
            </a:r>
            <a:r>
              <a:rPr lang="en-US" altLang="en-US" i="1">
                <a:latin typeface="Times New Roman" panose="02020603050405020304" pitchFamily="18" charset="0"/>
              </a:rPr>
              <a:t>LR </a:t>
            </a:r>
            <a:r>
              <a:rPr lang="en-US" altLang="en-US"/>
              <a:t>= 0 , </a:t>
            </a:r>
            <a:r>
              <a:rPr lang="en-US" altLang="en-US" i="1">
                <a:latin typeface="Times New Roman" panose="02020603050405020304" pitchFamily="18" charset="0"/>
              </a:rPr>
              <a:t>f</a:t>
            </a:r>
            <a:r>
              <a:rPr lang="en-US" altLang="en-US">
                <a:latin typeface="Times New Roman" panose="02020603050405020304" pitchFamily="18" charset="0"/>
              </a:rPr>
              <a:t> </a:t>
            </a:r>
            <a:r>
              <a:rPr lang="en-US" altLang="en-US"/>
              <a:t>= 0</a:t>
            </a:r>
          </a:p>
          <a:p>
            <a:endParaRPr lang="en-US" altLang="en-US"/>
          </a:p>
          <a:p>
            <a:r>
              <a:rPr lang="en-US" altLang="en-US"/>
              <a:t>(if the likelihood is zero, regardless of the uncertainty, R, the updated odds should</a:t>
            </a:r>
          </a:p>
          <a:p>
            <a:r>
              <a:rPr lang="en-US" altLang="en-US"/>
              <a:t>be zero)</a:t>
            </a:r>
          </a:p>
        </p:txBody>
      </p:sp>
      <p:graphicFrame>
        <p:nvGraphicFramePr>
          <p:cNvPr id="28679" name="Object 7">
            <a:extLst>
              <a:ext uri="{FF2B5EF4-FFF2-40B4-BE49-F238E27FC236}">
                <a16:creationId xmlns:a16="http://schemas.microsoft.com/office/drawing/2014/main" id="{8D5F677A-712C-432D-8EA6-FE74EF995C76}"/>
              </a:ext>
            </a:extLst>
          </p:cNvPr>
          <p:cNvGraphicFramePr>
            <a:graphicFrameLocks noChangeAspect="1"/>
          </p:cNvGraphicFramePr>
          <p:nvPr/>
        </p:nvGraphicFramePr>
        <p:xfrm>
          <a:off x="1981200" y="2971800"/>
          <a:ext cx="1524000" cy="412750"/>
        </p:xfrm>
        <a:graphic>
          <a:graphicData uri="http://schemas.openxmlformats.org/presentationml/2006/ole">
            <mc:AlternateContent xmlns:mc="http://schemas.openxmlformats.org/markup-compatibility/2006">
              <mc:Choice xmlns:v="urn:schemas-microsoft-com:vml" Requires="v">
                <p:oleObj spid="_x0000_s28732" name="Equation" r:id="rId6" imgW="939600" imgH="253800" progId="Equation.DSMT4">
                  <p:embed/>
                </p:oleObj>
              </mc:Choice>
              <mc:Fallback>
                <p:oleObj name="Equation" r:id="rId6" imgW="939600" imgH="253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2971800"/>
                        <a:ext cx="15240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80" name="Object 8">
            <a:extLst>
              <a:ext uri="{FF2B5EF4-FFF2-40B4-BE49-F238E27FC236}">
                <a16:creationId xmlns:a16="http://schemas.microsoft.com/office/drawing/2014/main" id="{EAE268E7-AA24-4EA8-89B2-BCB0FB3932DF}"/>
              </a:ext>
            </a:extLst>
          </p:cNvPr>
          <p:cNvGraphicFramePr>
            <a:graphicFrameLocks noChangeAspect="1"/>
          </p:cNvGraphicFramePr>
          <p:nvPr/>
        </p:nvGraphicFramePr>
        <p:xfrm>
          <a:off x="1905000" y="4038600"/>
          <a:ext cx="1600200" cy="385763"/>
        </p:xfrm>
        <a:graphic>
          <a:graphicData uri="http://schemas.openxmlformats.org/presentationml/2006/ole">
            <mc:AlternateContent xmlns:mc="http://schemas.openxmlformats.org/markup-compatibility/2006">
              <mc:Choice xmlns:v="urn:schemas-microsoft-com:vml" Requires="v">
                <p:oleObj spid="_x0000_s28733" name="Equation" r:id="rId8" imgW="1054080" imgH="253800" progId="Equation.DSMT4">
                  <p:embed/>
                </p:oleObj>
              </mc:Choice>
              <mc:Fallback>
                <p:oleObj name="Equation" r:id="rId8" imgW="1054080" imgH="253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00" y="4038600"/>
                        <a:ext cx="16002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8681" name="Group 9">
            <a:extLst>
              <a:ext uri="{FF2B5EF4-FFF2-40B4-BE49-F238E27FC236}">
                <a16:creationId xmlns:a16="http://schemas.microsoft.com/office/drawing/2014/main" id="{1310634A-099C-4746-AFE2-3D331EA93360}"/>
              </a:ext>
            </a:extLst>
          </p:cNvPr>
          <p:cNvGrpSpPr>
            <a:grpSpLocks/>
          </p:cNvGrpSpPr>
          <p:nvPr/>
        </p:nvGrpSpPr>
        <p:grpSpPr bwMode="auto">
          <a:xfrm>
            <a:off x="8153400" y="304800"/>
            <a:ext cx="646113" cy="774700"/>
            <a:chOff x="1321" y="1344"/>
            <a:chExt cx="407" cy="728"/>
          </a:xfrm>
        </p:grpSpPr>
        <p:sp>
          <p:nvSpPr>
            <p:cNvPr id="28682" name="Line 10">
              <a:extLst>
                <a:ext uri="{FF2B5EF4-FFF2-40B4-BE49-F238E27FC236}">
                  <a16:creationId xmlns:a16="http://schemas.microsoft.com/office/drawing/2014/main" id="{D1F49500-B47D-4B9C-B47E-8505720336CC}"/>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3" name="Line 11">
              <a:extLst>
                <a:ext uri="{FF2B5EF4-FFF2-40B4-BE49-F238E27FC236}">
                  <a16:creationId xmlns:a16="http://schemas.microsoft.com/office/drawing/2014/main" id="{B9F0A65F-3CE4-4193-B521-ADC711AF93F0}"/>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4" name="Line 12">
              <a:extLst>
                <a:ext uri="{FF2B5EF4-FFF2-40B4-BE49-F238E27FC236}">
                  <a16:creationId xmlns:a16="http://schemas.microsoft.com/office/drawing/2014/main" id="{E4AA54B8-205C-4EA0-800A-71AEAF6C45D0}"/>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5" name="Line 13">
              <a:extLst>
                <a:ext uri="{FF2B5EF4-FFF2-40B4-BE49-F238E27FC236}">
                  <a16:creationId xmlns:a16="http://schemas.microsoft.com/office/drawing/2014/main" id="{1B8B2908-4BEA-4380-84D2-71FF152EA988}"/>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6" name="Line 14">
              <a:extLst>
                <a:ext uri="{FF2B5EF4-FFF2-40B4-BE49-F238E27FC236}">
                  <a16:creationId xmlns:a16="http://schemas.microsoft.com/office/drawing/2014/main" id="{89ED3EF7-1441-47A0-B03A-A25FC70CF413}"/>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7" name="Line 15">
              <a:extLst>
                <a:ext uri="{FF2B5EF4-FFF2-40B4-BE49-F238E27FC236}">
                  <a16:creationId xmlns:a16="http://schemas.microsoft.com/office/drawing/2014/main" id="{ABA8D61F-8AE6-40CE-9918-AA499D1DF0CD}"/>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8" name="Line 16">
              <a:extLst>
                <a:ext uri="{FF2B5EF4-FFF2-40B4-BE49-F238E27FC236}">
                  <a16:creationId xmlns:a16="http://schemas.microsoft.com/office/drawing/2014/main" id="{B688D812-D4F5-44EC-B833-C479DC6C6C60}"/>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a:extLst>
              <a:ext uri="{FF2B5EF4-FFF2-40B4-BE49-F238E27FC236}">
                <a16:creationId xmlns:a16="http://schemas.microsoft.com/office/drawing/2014/main" id="{0BA0EDCE-857B-4304-9293-43208FB53746}"/>
              </a:ext>
            </a:extLst>
          </p:cNvPr>
          <p:cNvSpPr txBox="1">
            <a:spLocks noChangeArrowheads="1"/>
          </p:cNvSpPr>
          <p:nvPr/>
        </p:nvSpPr>
        <p:spPr bwMode="auto">
          <a:xfrm>
            <a:off x="822325" y="417513"/>
            <a:ext cx="607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popular choice that appears in the literature is to choose</a:t>
            </a:r>
          </a:p>
        </p:txBody>
      </p:sp>
      <p:graphicFrame>
        <p:nvGraphicFramePr>
          <p:cNvPr id="29701" name="Object 5">
            <a:extLst>
              <a:ext uri="{FF2B5EF4-FFF2-40B4-BE49-F238E27FC236}">
                <a16:creationId xmlns:a16="http://schemas.microsoft.com/office/drawing/2014/main" id="{AA21BEE7-336B-4558-AD8D-96CE5B92853B}"/>
              </a:ext>
            </a:extLst>
          </p:cNvPr>
          <p:cNvGraphicFramePr>
            <a:graphicFrameLocks noChangeAspect="1"/>
          </p:cNvGraphicFramePr>
          <p:nvPr/>
        </p:nvGraphicFramePr>
        <p:xfrm>
          <a:off x="2057400" y="941388"/>
          <a:ext cx="3810000" cy="490537"/>
        </p:xfrm>
        <a:graphic>
          <a:graphicData uri="http://schemas.openxmlformats.org/presentationml/2006/ole">
            <mc:AlternateContent xmlns:mc="http://schemas.openxmlformats.org/markup-compatibility/2006">
              <mc:Choice xmlns:v="urn:schemas-microsoft-com:vml" Requires="v">
                <p:oleObj spid="_x0000_s29849" name="Equation" r:id="rId4" imgW="2171520" imgH="279360" progId="Equation.DSMT4">
                  <p:embed/>
                </p:oleObj>
              </mc:Choice>
              <mc:Fallback>
                <p:oleObj name="Equation" r:id="rId4" imgW="2171520" imgH="2793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941388"/>
                        <a:ext cx="3810000" cy="49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2" name="Text Box 6">
            <a:extLst>
              <a:ext uri="{FF2B5EF4-FFF2-40B4-BE49-F238E27FC236}">
                <a16:creationId xmlns:a16="http://schemas.microsoft.com/office/drawing/2014/main" id="{5AB70324-3564-4A75-BED9-FE4E266F072B}"/>
              </a:ext>
            </a:extLst>
          </p:cNvPr>
          <p:cNvSpPr txBox="1">
            <a:spLocks noChangeArrowheads="1"/>
          </p:cNvSpPr>
          <p:nvPr/>
        </p:nvSpPr>
        <p:spPr bwMode="auto">
          <a:xfrm>
            <a:off x="685800" y="1600200"/>
            <a:ext cx="2165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 if R       [0,1]</a:t>
            </a:r>
          </a:p>
        </p:txBody>
      </p:sp>
      <p:graphicFrame>
        <p:nvGraphicFramePr>
          <p:cNvPr id="29703" name="Object 7">
            <a:extLst>
              <a:ext uri="{FF2B5EF4-FFF2-40B4-BE49-F238E27FC236}">
                <a16:creationId xmlns:a16="http://schemas.microsoft.com/office/drawing/2014/main" id="{410A910C-6CDE-441F-BBB6-DC38D720F6F5}"/>
              </a:ext>
            </a:extLst>
          </p:cNvPr>
          <p:cNvGraphicFramePr>
            <a:graphicFrameLocks noChangeAspect="1"/>
          </p:cNvGraphicFramePr>
          <p:nvPr/>
        </p:nvGraphicFramePr>
        <p:xfrm>
          <a:off x="1955800" y="1693863"/>
          <a:ext cx="215900" cy="215900"/>
        </p:xfrm>
        <a:graphic>
          <a:graphicData uri="http://schemas.openxmlformats.org/presentationml/2006/ole">
            <mc:AlternateContent xmlns:mc="http://schemas.openxmlformats.org/markup-compatibility/2006">
              <mc:Choice xmlns:v="urn:schemas-microsoft-com:vml" Requires="v">
                <p:oleObj spid="_x0000_s29850" name="Equation" r:id="rId6" imgW="126720" imgH="126720" progId="Equation.DSMT4">
                  <p:embed/>
                </p:oleObj>
              </mc:Choice>
              <mc:Fallback>
                <p:oleObj name="Equation" r:id="rId6" imgW="126720" imgH="12672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5800" y="1693863"/>
                        <a:ext cx="2159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4" name="Object 8">
            <a:extLst>
              <a:ext uri="{FF2B5EF4-FFF2-40B4-BE49-F238E27FC236}">
                <a16:creationId xmlns:a16="http://schemas.microsoft.com/office/drawing/2014/main" id="{673F4269-4B8D-4D22-B73E-049FFD63D384}"/>
              </a:ext>
            </a:extLst>
          </p:cNvPr>
          <p:cNvGraphicFramePr>
            <a:graphicFrameLocks noChangeAspect="1"/>
          </p:cNvGraphicFramePr>
          <p:nvPr/>
        </p:nvGraphicFramePr>
        <p:xfrm>
          <a:off x="3810000" y="1600200"/>
          <a:ext cx="2438400" cy="423863"/>
        </p:xfrm>
        <a:graphic>
          <a:graphicData uri="http://schemas.openxmlformats.org/presentationml/2006/ole">
            <mc:AlternateContent xmlns:mc="http://schemas.openxmlformats.org/markup-compatibility/2006">
              <mc:Choice xmlns:v="urn:schemas-microsoft-com:vml" Requires="v">
                <p:oleObj spid="_x0000_s29851" name="Equation" r:id="rId8" imgW="1460160" imgH="253800" progId="Equation.DSMT4">
                  <p:embed/>
                </p:oleObj>
              </mc:Choice>
              <mc:Fallback>
                <p:oleObj name="Equation" r:id="rId8" imgW="1460160" imgH="253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1600200"/>
                        <a:ext cx="2438400"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6" name="Text Box 10">
            <a:extLst>
              <a:ext uri="{FF2B5EF4-FFF2-40B4-BE49-F238E27FC236}">
                <a16:creationId xmlns:a16="http://schemas.microsoft.com/office/drawing/2014/main" id="{53313969-BEA7-4E12-8D0F-5BFB6D2BB3E4}"/>
              </a:ext>
            </a:extLst>
          </p:cNvPr>
          <p:cNvSpPr txBox="1">
            <a:spLocks noChangeArrowheads="1"/>
          </p:cNvSpPr>
          <p:nvPr/>
        </p:nvSpPr>
        <p:spPr bwMode="auto">
          <a:xfrm>
            <a:off x="685800" y="2286000"/>
            <a:ext cx="2749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where, if R       [-1,0]</a:t>
            </a:r>
          </a:p>
        </p:txBody>
      </p:sp>
      <p:graphicFrame>
        <p:nvGraphicFramePr>
          <p:cNvPr id="29707" name="Object 11">
            <a:extLst>
              <a:ext uri="{FF2B5EF4-FFF2-40B4-BE49-F238E27FC236}">
                <a16:creationId xmlns:a16="http://schemas.microsoft.com/office/drawing/2014/main" id="{E7DC8DEF-75FA-4730-B796-9B7F740EE743}"/>
              </a:ext>
            </a:extLst>
          </p:cNvPr>
          <p:cNvGraphicFramePr>
            <a:graphicFrameLocks noChangeAspect="1"/>
          </p:cNvGraphicFramePr>
          <p:nvPr/>
        </p:nvGraphicFramePr>
        <p:xfrm>
          <a:off x="2474913" y="2379663"/>
          <a:ext cx="215900" cy="215900"/>
        </p:xfrm>
        <a:graphic>
          <a:graphicData uri="http://schemas.openxmlformats.org/presentationml/2006/ole">
            <mc:AlternateContent xmlns:mc="http://schemas.openxmlformats.org/markup-compatibility/2006">
              <mc:Choice xmlns:v="urn:schemas-microsoft-com:vml" Requires="v">
                <p:oleObj spid="_x0000_s29852" name="Equation" r:id="rId10" imgW="126720" imgH="126720" progId="Equation.DSMT4">
                  <p:embed/>
                </p:oleObj>
              </mc:Choice>
              <mc:Fallback>
                <p:oleObj name="Equation" r:id="rId10" imgW="126720" imgH="12672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74913" y="2379663"/>
                        <a:ext cx="2159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8" name="Object 12">
            <a:extLst>
              <a:ext uri="{FF2B5EF4-FFF2-40B4-BE49-F238E27FC236}">
                <a16:creationId xmlns:a16="http://schemas.microsoft.com/office/drawing/2014/main" id="{6FAD9F0D-9FCE-4C8B-8EAE-679BE3BC4ED6}"/>
              </a:ext>
            </a:extLst>
          </p:cNvPr>
          <p:cNvGraphicFramePr>
            <a:graphicFrameLocks noChangeAspect="1"/>
          </p:cNvGraphicFramePr>
          <p:nvPr/>
        </p:nvGraphicFramePr>
        <p:xfrm>
          <a:off x="3733800" y="2286000"/>
          <a:ext cx="2667000" cy="427038"/>
        </p:xfrm>
        <a:graphic>
          <a:graphicData uri="http://schemas.openxmlformats.org/presentationml/2006/ole">
            <mc:AlternateContent xmlns:mc="http://schemas.openxmlformats.org/markup-compatibility/2006">
              <mc:Choice xmlns:v="urn:schemas-microsoft-com:vml" Requires="v">
                <p:oleObj spid="_x0000_s29853" name="Equation" r:id="rId12" imgW="1587240" imgH="253800" progId="Equation.DSMT4">
                  <p:embed/>
                </p:oleObj>
              </mc:Choice>
              <mc:Fallback>
                <p:oleObj name="Equation" r:id="rId12" imgW="1587240" imgH="25380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2286000"/>
                        <a:ext cx="2667000"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9" name="Text Box 13">
            <a:extLst>
              <a:ext uri="{FF2B5EF4-FFF2-40B4-BE49-F238E27FC236}">
                <a16:creationId xmlns:a16="http://schemas.microsoft.com/office/drawing/2014/main" id="{1DD113FA-BD20-401E-9193-A663D71E9AF9}"/>
              </a:ext>
            </a:extLst>
          </p:cNvPr>
          <p:cNvSpPr txBox="1">
            <a:spLocks noChangeArrowheads="1"/>
          </p:cNvSpPr>
          <p:nvPr/>
        </p:nvSpPr>
        <p:spPr bwMode="auto">
          <a:xfrm>
            <a:off x="609600" y="2895600"/>
            <a:ext cx="480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we plot this function, we see the effects of </a:t>
            </a:r>
            <a:r>
              <a:rPr lang="en-US" altLang="en-US" i="1">
                <a:latin typeface="Times New Roman" panose="02020603050405020304" pitchFamily="18" charset="0"/>
              </a:rPr>
              <a:t>R</a:t>
            </a:r>
          </a:p>
        </p:txBody>
      </p:sp>
      <p:sp>
        <p:nvSpPr>
          <p:cNvPr id="29710" name="Line 14">
            <a:extLst>
              <a:ext uri="{FF2B5EF4-FFF2-40B4-BE49-F238E27FC236}">
                <a16:creationId xmlns:a16="http://schemas.microsoft.com/office/drawing/2014/main" id="{7EB190C4-AC56-4DAD-B1F2-4495574A5302}"/>
              </a:ext>
            </a:extLst>
          </p:cNvPr>
          <p:cNvSpPr>
            <a:spLocks noChangeShapeType="1"/>
          </p:cNvSpPr>
          <p:nvPr/>
        </p:nvSpPr>
        <p:spPr bwMode="auto">
          <a:xfrm>
            <a:off x="2362200" y="6324600"/>
            <a:ext cx="449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1" name="Line 15">
            <a:extLst>
              <a:ext uri="{FF2B5EF4-FFF2-40B4-BE49-F238E27FC236}">
                <a16:creationId xmlns:a16="http://schemas.microsoft.com/office/drawing/2014/main" id="{68A2BA1B-8A4F-49DA-9BAB-E3CCADAF9D43}"/>
              </a:ext>
            </a:extLst>
          </p:cNvPr>
          <p:cNvSpPr>
            <a:spLocks noChangeShapeType="1"/>
          </p:cNvSpPr>
          <p:nvPr/>
        </p:nvSpPr>
        <p:spPr bwMode="auto">
          <a:xfrm flipV="1">
            <a:off x="4495800" y="3657600"/>
            <a:ext cx="0" cy="2667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2" name="Line 16">
            <a:extLst>
              <a:ext uri="{FF2B5EF4-FFF2-40B4-BE49-F238E27FC236}">
                <a16:creationId xmlns:a16="http://schemas.microsoft.com/office/drawing/2014/main" id="{0B45905C-907F-4AC0-A1E5-766C71BEB0F1}"/>
              </a:ext>
            </a:extLst>
          </p:cNvPr>
          <p:cNvSpPr>
            <a:spLocks noChangeShapeType="1"/>
          </p:cNvSpPr>
          <p:nvPr/>
        </p:nvSpPr>
        <p:spPr bwMode="auto">
          <a:xfrm flipV="1">
            <a:off x="3200400" y="4495800"/>
            <a:ext cx="1295400" cy="1447800"/>
          </a:xfrm>
          <a:prstGeom prst="line">
            <a:avLst/>
          </a:prstGeom>
          <a:noFill/>
          <a:ln w="19050">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3" name="Line 17">
            <a:extLst>
              <a:ext uri="{FF2B5EF4-FFF2-40B4-BE49-F238E27FC236}">
                <a16:creationId xmlns:a16="http://schemas.microsoft.com/office/drawing/2014/main" id="{C223F188-6AE1-42FF-944E-F537CE6FD910}"/>
              </a:ext>
            </a:extLst>
          </p:cNvPr>
          <p:cNvSpPr>
            <a:spLocks noChangeShapeType="1"/>
          </p:cNvSpPr>
          <p:nvPr/>
        </p:nvSpPr>
        <p:spPr bwMode="auto">
          <a:xfrm flipH="1">
            <a:off x="4495800" y="3962400"/>
            <a:ext cx="1295400" cy="533400"/>
          </a:xfrm>
          <a:prstGeom prst="line">
            <a:avLst/>
          </a:prstGeom>
          <a:noFill/>
          <a:ln w="19050">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9714" name="Object 18">
            <a:extLst>
              <a:ext uri="{FF2B5EF4-FFF2-40B4-BE49-F238E27FC236}">
                <a16:creationId xmlns:a16="http://schemas.microsoft.com/office/drawing/2014/main" id="{D5176AF8-64D1-49B1-840B-F57AA1134395}"/>
              </a:ext>
            </a:extLst>
          </p:cNvPr>
          <p:cNvGraphicFramePr>
            <a:graphicFrameLocks noChangeAspect="1"/>
          </p:cNvGraphicFramePr>
          <p:nvPr/>
        </p:nvGraphicFramePr>
        <p:xfrm>
          <a:off x="4114800" y="3276600"/>
          <a:ext cx="990600" cy="396875"/>
        </p:xfrm>
        <a:graphic>
          <a:graphicData uri="http://schemas.openxmlformats.org/presentationml/2006/ole">
            <mc:AlternateContent xmlns:mc="http://schemas.openxmlformats.org/markup-compatibility/2006">
              <mc:Choice xmlns:v="urn:schemas-microsoft-com:vml" Requires="v">
                <p:oleObj spid="_x0000_s29854" name="Equation" r:id="rId14" imgW="634680" imgH="253800" progId="Equation.DSMT4">
                  <p:embed/>
                </p:oleObj>
              </mc:Choice>
              <mc:Fallback>
                <p:oleObj name="Equation" r:id="rId14" imgW="634680" imgH="253800" progId="Equation.DSMT4">
                  <p:embed/>
                  <p:pic>
                    <p:nvPicPr>
                      <p:cNvPr id="0" name="Object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14800" y="3276600"/>
                        <a:ext cx="9906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16" name="Text Box 20">
            <a:extLst>
              <a:ext uri="{FF2B5EF4-FFF2-40B4-BE49-F238E27FC236}">
                <a16:creationId xmlns:a16="http://schemas.microsoft.com/office/drawing/2014/main" id="{E7858483-7D24-4621-8700-AF432793A603}"/>
              </a:ext>
            </a:extLst>
          </p:cNvPr>
          <p:cNvSpPr txBox="1">
            <a:spLocks noChangeArrowheads="1"/>
          </p:cNvSpPr>
          <p:nvPr/>
        </p:nvSpPr>
        <p:spPr bwMode="auto">
          <a:xfrm>
            <a:off x="2955925" y="63611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29717" name="Text Box 21">
            <a:extLst>
              <a:ext uri="{FF2B5EF4-FFF2-40B4-BE49-F238E27FC236}">
                <a16:creationId xmlns:a16="http://schemas.microsoft.com/office/drawing/2014/main" id="{CCCD7F12-146B-480A-A4A6-E58E63C1543E}"/>
              </a:ext>
            </a:extLst>
          </p:cNvPr>
          <p:cNvSpPr txBox="1">
            <a:spLocks noChangeArrowheads="1"/>
          </p:cNvSpPr>
          <p:nvPr/>
        </p:nvSpPr>
        <p:spPr bwMode="auto">
          <a:xfrm>
            <a:off x="5699125" y="63611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29718" name="Text Box 22">
            <a:extLst>
              <a:ext uri="{FF2B5EF4-FFF2-40B4-BE49-F238E27FC236}">
                <a16:creationId xmlns:a16="http://schemas.microsoft.com/office/drawing/2014/main" id="{E130D39D-91AE-4BE4-8C0F-7271FEC1367B}"/>
              </a:ext>
            </a:extLst>
          </p:cNvPr>
          <p:cNvSpPr txBox="1">
            <a:spLocks noChangeArrowheads="1"/>
          </p:cNvSpPr>
          <p:nvPr/>
        </p:nvSpPr>
        <p:spPr bwMode="auto">
          <a:xfrm>
            <a:off x="6934200" y="6096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R</a:t>
            </a:r>
          </a:p>
        </p:txBody>
      </p:sp>
      <p:sp>
        <p:nvSpPr>
          <p:cNvPr id="29719" name="Line 23">
            <a:extLst>
              <a:ext uri="{FF2B5EF4-FFF2-40B4-BE49-F238E27FC236}">
                <a16:creationId xmlns:a16="http://schemas.microsoft.com/office/drawing/2014/main" id="{782CB194-8278-44C3-87D1-067704757B61}"/>
              </a:ext>
            </a:extLst>
          </p:cNvPr>
          <p:cNvSpPr>
            <a:spLocks noChangeShapeType="1"/>
          </p:cNvSpPr>
          <p:nvPr/>
        </p:nvSpPr>
        <p:spPr bwMode="auto">
          <a:xfrm>
            <a:off x="3200400" y="5943600"/>
            <a:ext cx="0" cy="381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0" name="Line 24">
            <a:extLst>
              <a:ext uri="{FF2B5EF4-FFF2-40B4-BE49-F238E27FC236}">
                <a16:creationId xmlns:a16="http://schemas.microsoft.com/office/drawing/2014/main" id="{6FE4747E-036F-4CDD-9A0A-75F9323DC612}"/>
              </a:ext>
            </a:extLst>
          </p:cNvPr>
          <p:cNvSpPr>
            <a:spLocks noChangeShapeType="1"/>
          </p:cNvSpPr>
          <p:nvPr/>
        </p:nvSpPr>
        <p:spPr bwMode="auto">
          <a:xfrm>
            <a:off x="5791200" y="3962400"/>
            <a:ext cx="0" cy="2362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1" name="Line 25">
            <a:extLst>
              <a:ext uri="{FF2B5EF4-FFF2-40B4-BE49-F238E27FC236}">
                <a16:creationId xmlns:a16="http://schemas.microsoft.com/office/drawing/2014/main" id="{FF215F16-20B5-4998-B6D8-66922E3EC9B5}"/>
              </a:ext>
            </a:extLst>
          </p:cNvPr>
          <p:cNvSpPr>
            <a:spLocks noChangeShapeType="1"/>
          </p:cNvSpPr>
          <p:nvPr/>
        </p:nvSpPr>
        <p:spPr bwMode="auto">
          <a:xfrm flipH="1">
            <a:off x="4495800" y="3962400"/>
            <a:ext cx="12954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2" name="Line 26">
            <a:extLst>
              <a:ext uri="{FF2B5EF4-FFF2-40B4-BE49-F238E27FC236}">
                <a16:creationId xmlns:a16="http://schemas.microsoft.com/office/drawing/2014/main" id="{FA204726-FC2A-47A3-8F0C-900EFC30D66F}"/>
              </a:ext>
            </a:extLst>
          </p:cNvPr>
          <p:cNvSpPr>
            <a:spLocks noChangeShapeType="1"/>
          </p:cNvSpPr>
          <p:nvPr/>
        </p:nvSpPr>
        <p:spPr bwMode="auto">
          <a:xfrm>
            <a:off x="3200400" y="5943600"/>
            <a:ext cx="12954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9723" name="Object 27">
            <a:extLst>
              <a:ext uri="{FF2B5EF4-FFF2-40B4-BE49-F238E27FC236}">
                <a16:creationId xmlns:a16="http://schemas.microsoft.com/office/drawing/2014/main" id="{EE116696-5CE9-4E02-B0A9-3388369731F7}"/>
              </a:ext>
            </a:extLst>
          </p:cNvPr>
          <p:cNvGraphicFramePr>
            <a:graphicFrameLocks noChangeAspect="1"/>
          </p:cNvGraphicFramePr>
          <p:nvPr/>
        </p:nvGraphicFramePr>
        <p:xfrm>
          <a:off x="3429000" y="3733800"/>
          <a:ext cx="1022350" cy="385763"/>
        </p:xfrm>
        <a:graphic>
          <a:graphicData uri="http://schemas.openxmlformats.org/presentationml/2006/ole">
            <mc:AlternateContent xmlns:mc="http://schemas.openxmlformats.org/markup-compatibility/2006">
              <mc:Choice xmlns:v="urn:schemas-microsoft-com:vml" Requires="v">
                <p:oleObj spid="_x0000_s29855" name="Equation" r:id="rId16" imgW="672840" imgH="253800" progId="Equation.DSMT4">
                  <p:embed/>
                </p:oleObj>
              </mc:Choice>
              <mc:Fallback>
                <p:oleObj name="Equation" r:id="rId16" imgW="672840" imgH="253800" progId="Equation.DSMT4">
                  <p:embed/>
                  <p:pic>
                    <p:nvPicPr>
                      <p:cNvPr id="0" name="Object 2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29000" y="3733800"/>
                        <a:ext cx="102235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24" name="Object 28">
            <a:extLst>
              <a:ext uri="{FF2B5EF4-FFF2-40B4-BE49-F238E27FC236}">
                <a16:creationId xmlns:a16="http://schemas.microsoft.com/office/drawing/2014/main" id="{B3E26A3E-76C3-47D0-938D-7D29C415192D}"/>
              </a:ext>
            </a:extLst>
          </p:cNvPr>
          <p:cNvGraphicFramePr>
            <a:graphicFrameLocks noChangeAspect="1"/>
          </p:cNvGraphicFramePr>
          <p:nvPr/>
        </p:nvGraphicFramePr>
        <p:xfrm>
          <a:off x="4475163" y="5715000"/>
          <a:ext cx="1216025" cy="385763"/>
        </p:xfrm>
        <a:graphic>
          <a:graphicData uri="http://schemas.openxmlformats.org/presentationml/2006/ole">
            <mc:AlternateContent xmlns:mc="http://schemas.openxmlformats.org/markup-compatibility/2006">
              <mc:Choice xmlns:v="urn:schemas-microsoft-com:vml" Requires="v">
                <p:oleObj spid="_x0000_s29856" name="Equation" r:id="rId18" imgW="799920" imgH="253800" progId="Equation.DSMT4">
                  <p:embed/>
                </p:oleObj>
              </mc:Choice>
              <mc:Fallback>
                <p:oleObj name="Equation" r:id="rId18" imgW="799920" imgH="253800" progId="Equation.DSMT4">
                  <p:embed/>
                  <p:pic>
                    <p:nvPicPr>
                      <p:cNvPr id="0" name="Object 2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75163" y="5715000"/>
                        <a:ext cx="1216025"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9727" name="Group 31">
            <a:extLst>
              <a:ext uri="{FF2B5EF4-FFF2-40B4-BE49-F238E27FC236}">
                <a16:creationId xmlns:a16="http://schemas.microsoft.com/office/drawing/2014/main" id="{629CF838-D216-47A9-8464-BC648E3D762E}"/>
              </a:ext>
            </a:extLst>
          </p:cNvPr>
          <p:cNvGrpSpPr>
            <a:grpSpLocks/>
          </p:cNvGrpSpPr>
          <p:nvPr/>
        </p:nvGrpSpPr>
        <p:grpSpPr bwMode="auto">
          <a:xfrm>
            <a:off x="8153400" y="304800"/>
            <a:ext cx="646113" cy="774700"/>
            <a:chOff x="1321" y="1344"/>
            <a:chExt cx="407" cy="728"/>
          </a:xfrm>
        </p:grpSpPr>
        <p:sp>
          <p:nvSpPr>
            <p:cNvPr id="29728" name="Line 32">
              <a:extLst>
                <a:ext uri="{FF2B5EF4-FFF2-40B4-BE49-F238E27FC236}">
                  <a16:creationId xmlns:a16="http://schemas.microsoft.com/office/drawing/2014/main" id="{2F6A024C-4028-4E20-B1D8-7D333372AE13}"/>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9" name="Line 33">
              <a:extLst>
                <a:ext uri="{FF2B5EF4-FFF2-40B4-BE49-F238E27FC236}">
                  <a16:creationId xmlns:a16="http://schemas.microsoft.com/office/drawing/2014/main" id="{E6F579B5-5C80-435F-9D97-83661B34D7A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0" name="Line 34">
              <a:extLst>
                <a:ext uri="{FF2B5EF4-FFF2-40B4-BE49-F238E27FC236}">
                  <a16:creationId xmlns:a16="http://schemas.microsoft.com/office/drawing/2014/main" id="{2DE9CB82-430A-4354-9701-C9CF2F6E5FB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1" name="Line 35">
              <a:extLst>
                <a:ext uri="{FF2B5EF4-FFF2-40B4-BE49-F238E27FC236}">
                  <a16:creationId xmlns:a16="http://schemas.microsoft.com/office/drawing/2014/main" id="{3FCC77FE-9045-489B-A512-2580A6C201C6}"/>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2" name="Line 36">
              <a:extLst>
                <a:ext uri="{FF2B5EF4-FFF2-40B4-BE49-F238E27FC236}">
                  <a16:creationId xmlns:a16="http://schemas.microsoft.com/office/drawing/2014/main" id="{B4857751-6AF0-4030-AD5A-3643E7738F69}"/>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3" name="Line 37">
              <a:extLst>
                <a:ext uri="{FF2B5EF4-FFF2-40B4-BE49-F238E27FC236}">
                  <a16:creationId xmlns:a16="http://schemas.microsoft.com/office/drawing/2014/main" id="{44243EF6-0145-4F43-9CEF-DDC8CCB58EBA}"/>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34" name="Line 38">
              <a:extLst>
                <a:ext uri="{FF2B5EF4-FFF2-40B4-BE49-F238E27FC236}">
                  <a16:creationId xmlns:a16="http://schemas.microsoft.com/office/drawing/2014/main" id="{C97F9D01-8623-48DF-8624-A15F3D36B73B}"/>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9735" name="Text Box 39">
            <a:extLst>
              <a:ext uri="{FF2B5EF4-FFF2-40B4-BE49-F238E27FC236}">
                <a16:creationId xmlns:a16="http://schemas.microsoft.com/office/drawing/2014/main" id="{21991497-42BA-4C91-9CE1-2196103E0FD3}"/>
              </a:ext>
            </a:extLst>
          </p:cNvPr>
          <p:cNvSpPr txBox="1">
            <a:spLocks noChangeArrowheads="1"/>
          </p:cNvSpPr>
          <p:nvPr/>
        </p:nvSpPr>
        <p:spPr bwMode="auto">
          <a:xfrm>
            <a:off x="3810000" y="4267200"/>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29736" name="Line 40">
            <a:extLst>
              <a:ext uri="{FF2B5EF4-FFF2-40B4-BE49-F238E27FC236}">
                <a16:creationId xmlns:a16="http://schemas.microsoft.com/office/drawing/2014/main" id="{C7DC093E-60B0-4324-A6C8-47B584E08488}"/>
              </a:ext>
            </a:extLst>
          </p:cNvPr>
          <p:cNvSpPr>
            <a:spLocks noChangeShapeType="1"/>
          </p:cNvSpPr>
          <p:nvPr/>
        </p:nvSpPr>
        <p:spPr bwMode="auto">
          <a:xfrm>
            <a:off x="4392613" y="4495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a:extLst>
              <a:ext uri="{FF2B5EF4-FFF2-40B4-BE49-F238E27FC236}">
                <a16:creationId xmlns:a16="http://schemas.microsoft.com/office/drawing/2014/main" id="{4AB5D2E3-EE11-439F-83E4-9362C2E5BF54}"/>
              </a:ext>
            </a:extLst>
          </p:cNvPr>
          <p:cNvSpPr txBox="1">
            <a:spLocks noChangeArrowheads="1"/>
          </p:cNvSpPr>
          <p:nvPr/>
        </p:nvSpPr>
        <p:spPr bwMode="auto">
          <a:xfrm>
            <a:off x="228600" y="304800"/>
            <a:ext cx="7940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Although this is a simple function to use, there is a problem with it which we can see if we plot f versus LR for different |R|. ( Note that LR      [0</a:t>
            </a:r>
            <a:r>
              <a:rPr lang="en-US" altLang="en-US" b="1"/>
              <a:t>,     )</a:t>
            </a:r>
            <a:r>
              <a:rPr lang="en-US" altLang="en-US"/>
              <a:t>  )</a:t>
            </a:r>
          </a:p>
        </p:txBody>
      </p:sp>
      <p:graphicFrame>
        <p:nvGraphicFramePr>
          <p:cNvPr id="30725" name="Object 5">
            <a:extLst>
              <a:ext uri="{FF2B5EF4-FFF2-40B4-BE49-F238E27FC236}">
                <a16:creationId xmlns:a16="http://schemas.microsoft.com/office/drawing/2014/main" id="{D16C7018-F97F-447A-AECB-99E9B987DB34}"/>
              </a:ext>
            </a:extLst>
          </p:cNvPr>
          <p:cNvGraphicFramePr>
            <a:graphicFrameLocks noChangeAspect="1"/>
          </p:cNvGraphicFramePr>
          <p:nvPr/>
        </p:nvGraphicFramePr>
        <p:xfrm>
          <a:off x="7048500" y="638175"/>
          <a:ext cx="304800" cy="254000"/>
        </p:xfrm>
        <a:graphic>
          <a:graphicData uri="http://schemas.openxmlformats.org/presentationml/2006/ole">
            <mc:AlternateContent xmlns:mc="http://schemas.openxmlformats.org/markup-compatibility/2006">
              <mc:Choice xmlns:v="urn:schemas-microsoft-com:vml" Requires="v">
                <p:oleObj spid="_x0000_s30795" name="Equation" r:id="rId4" imgW="152280" imgH="126720" progId="Equation.DSMT4">
                  <p:embed/>
                </p:oleObj>
              </mc:Choice>
              <mc:Fallback>
                <p:oleObj name="Equation" r:id="rId4" imgW="152280" imgH="12672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8500" y="638175"/>
                        <a:ext cx="304800" cy="25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6" name="Object 6">
            <a:extLst>
              <a:ext uri="{FF2B5EF4-FFF2-40B4-BE49-F238E27FC236}">
                <a16:creationId xmlns:a16="http://schemas.microsoft.com/office/drawing/2014/main" id="{8FFB106A-12AE-4850-91E5-3841E201F309}"/>
              </a:ext>
            </a:extLst>
          </p:cNvPr>
          <p:cNvGraphicFramePr>
            <a:graphicFrameLocks noChangeAspect="1"/>
          </p:cNvGraphicFramePr>
          <p:nvPr/>
        </p:nvGraphicFramePr>
        <p:xfrm>
          <a:off x="6532563" y="685800"/>
          <a:ext cx="215900" cy="215900"/>
        </p:xfrm>
        <a:graphic>
          <a:graphicData uri="http://schemas.openxmlformats.org/presentationml/2006/ole">
            <mc:AlternateContent xmlns:mc="http://schemas.openxmlformats.org/markup-compatibility/2006">
              <mc:Choice xmlns:v="urn:schemas-microsoft-com:vml" Requires="v">
                <p:oleObj spid="_x0000_s30796" name="Equation" r:id="rId6" imgW="126720" imgH="126720" progId="Equation.DSMT4">
                  <p:embed/>
                </p:oleObj>
              </mc:Choice>
              <mc:Fallback>
                <p:oleObj name="Equation" r:id="rId6" imgW="126720" imgH="12672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32563" y="685800"/>
                        <a:ext cx="2159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7" name="Line 7">
            <a:extLst>
              <a:ext uri="{FF2B5EF4-FFF2-40B4-BE49-F238E27FC236}">
                <a16:creationId xmlns:a16="http://schemas.microsoft.com/office/drawing/2014/main" id="{2DA7CA17-5126-4095-AF3A-8B083C857245}"/>
              </a:ext>
            </a:extLst>
          </p:cNvPr>
          <p:cNvSpPr>
            <a:spLocks noChangeShapeType="1"/>
          </p:cNvSpPr>
          <p:nvPr/>
        </p:nvSpPr>
        <p:spPr bwMode="auto">
          <a:xfrm>
            <a:off x="2667000" y="16002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8" name="Line 8">
            <a:extLst>
              <a:ext uri="{FF2B5EF4-FFF2-40B4-BE49-F238E27FC236}">
                <a16:creationId xmlns:a16="http://schemas.microsoft.com/office/drawing/2014/main" id="{3C8D8BB0-FCC3-4A94-9EF4-4C94B4F2A4DF}"/>
              </a:ext>
            </a:extLst>
          </p:cNvPr>
          <p:cNvSpPr>
            <a:spLocks noChangeShapeType="1"/>
          </p:cNvSpPr>
          <p:nvPr/>
        </p:nvSpPr>
        <p:spPr bwMode="auto">
          <a:xfrm>
            <a:off x="2667000" y="4495800"/>
            <a:ext cx="449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9" name="Text Box 9">
            <a:extLst>
              <a:ext uri="{FF2B5EF4-FFF2-40B4-BE49-F238E27FC236}">
                <a16:creationId xmlns:a16="http://schemas.microsoft.com/office/drawing/2014/main" id="{805BD9FB-11E2-4A06-9691-7709DBBD5F3B}"/>
              </a:ext>
            </a:extLst>
          </p:cNvPr>
          <p:cNvSpPr txBox="1">
            <a:spLocks noChangeArrowheads="1"/>
          </p:cNvSpPr>
          <p:nvPr/>
        </p:nvSpPr>
        <p:spPr bwMode="auto">
          <a:xfrm>
            <a:off x="7375525" y="4456113"/>
            <a:ext cx="47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LR</a:t>
            </a:r>
          </a:p>
        </p:txBody>
      </p:sp>
      <p:graphicFrame>
        <p:nvGraphicFramePr>
          <p:cNvPr id="30730" name="Object 10">
            <a:extLst>
              <a:ext uri="{FF2B5EF4-FFF2-40B4-BE49-F238E27FC236}">
                <a16:creationId xmlns:a16="http://schemas.microsoft.com/office/drawing/2014/main" id="{E652A023-6AD3-4D01-94CD-707090A9045C}"/>
              </a:ext>
            </a:extLst>
          </p:cNvPr>
          <p:cNvGraphicFramePr>
            <a:graphicFrameLocks noChangeAspect="1"/>
          </p:cNvGraphicFramePr>
          <p:nvPr/>
        </p:nvGraphicFramePr>
        <p:xfrm>
          <a:off x="2133600" y="1143000"/>
          <a:ext cx="1003300" cy="400050"/>
        </p:xfrm>
        <a:graphic>
          <a:graphicData uri="http://schemas.openxmlformats.org/presentationml/2006/ole">
            <mc:AlternateContent xmlns:mc="http://schemas.openxmlformats.org/markup-compatibility/2006">
              <mc:Choice xmlns:v="urn:schemas-microsoft-com:vml" Requires="v">
                <p:oleObj spid="_x0000_s30797" name="Equation" r:id="rId8" imgW="634680" imgH="253800" progId="Equation.DSMT4">
                  <p:embed/>
                </p:oleObj>
              </mc:Choice>
              <mc:Fallback>
                <p:oleObj name="Equation" r:id="rId8" imgW="634680" imgH="2538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1143000"/>
                        <a:ext cx="10033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31" name="Line 11">
            <a:extLst>
              <a:ext uri="{FF2B5EF4-FFF2-40B4-BE49-F238E27FC236}">
                <a16:creationId xmlns:a16="http://schemas.microsoft.com/office/drawing/2014/main" id="{336DA6C9-DEAC-4A5E-8529-54E12ECB9075}"/>
              </a:ext>
            </a:extLst>
          </p:cNvPr>
          <p:cNvSpPr>
            <a:spLocks noChangeShapeType="1"/>
          </p:cNvSpPr>
          <p:nvPr/>
        </p:nvSpPr>
        <p:spPr bwMode="auto">
          <a:xfrm>
            <a:off x="2667000" y="2971800"/>
            <a:ext cx="3810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2" name="Line 12">
            <a:extLst>
              <a:ext uri="{FF2B5EF4-FFF2-40B4-BE49-F238E27FC236}">
                <a16:creationId xmlns:a16="http://schemas.microsoft.com/office/drawing/2014/main" id="{FCD3B130-9E0D-49AF-8524-58EB2AFBFB59}"/>
              </a:ext>
            </a:extLst>
          </p:cNvPr>
          <p:cNvSpPr>
            <a:spLocks noChangeShapeType="1"/>
          </p:cNvSpPr>
          <p:nvPr/>
        </p:nvSpPr>
        <p:spPr bwMode="auto">
          <a:xfrm flipV="1">
            <a:off x="2667000" y="1447800"/>
            <a:ext cx="2895600" cy="3048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3" name="Text Box 13">
            <a:extLst>
              <a:ext uri="{FF2B5EF4-FFF2-40B4-BE49-F238E27FC236}">
                <a16:creationId xmlns:a16="http://schemas.microsoft.com/office/drawing/2014/main" id="{6C5F6962-B18F-4D0E-81ED-3A54D1E3DA18}"/>
              </a:ext>
            </a:extLst>
          </p:cNvPr>
          <p:cNvSpPr txBox="1">
            <a:spLocks noChangeArrowheads="1"/>
          </p:cNvSpPr>
          <p:nvPr/>
        </p:nvSpPr>
        <p:spPr bwMode="auto">
          <a:xfrm>
            <a:off x="5546725" y="1408113"/>
            <a:ext cx="790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=1</a:t>
            </a:r>
          </a:p>
        </p:txBody>
      </p:sp>
      <p:sp>
        <p:nvSpPr>
          <p:cNvPr id="30734" name="Line 14">
            <a:extLst>
              <a:ext uri="{FF2B5EF4-FFF2-40B4-BE49-F238E27FC236}">
                <a16:creationId xmlns:a16="http://schemas.microsoft.com/office/drawing/2014/main" id="{A6ABEFDE-8E4F-4C23-B941-6536D9AE32B2}"/>
              </a:ext>
            </a:extLst>
          </p:cNvPr>
          <p:cNvSpPr>
            <a:spLocks noChangeShapeType="1"/>
          </p:cNvSpPr>
          <p:nvPr/>
        </p:nvSpPr>
        <p:spPr bwMode="auto">
          <a:xfrm>
            <a:off x="4114800" y="2971800"/>
            <a:ext cx="0" cy="1524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5" name="Text Box 15">
            <a:extLst>
              <a:ext uri="{FF2B5EF4-FFF2-40B4-BE49-F238E27FC236}">
                <a16:creationId xmlns:a16="http://schemas.microsoft.com/office/drawing/2014/main" id="{2B658DC2-3292-4241-9DE6-A6B1A6FDE544}"/>
              </a:ext>
            </a:extLst>
          </p:cNvPr>
          <p:cNvSpPr txBox="1">
            <a:spLocks noChangeArrowheads="1"/>
          </p:cNvSpPr>
          <p:nvPr/>
        </p:nvSpPr>
        <p:spPr bwMode="auto">
          <a:xfrm>
            <a:off x="4022725" y="45323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30736" name="Text Box 16">
            <a:extLst>
              <a:ext uri="{FF2B5EF4-FFF2-40B4-BE49-F238E27FC236}">
                <a16:creationId xmlns:a16="http://schemas.microsoft.com/office/drawing/2014/main" id="{6B9812F1-5E4A-4B88-A31A-4421164A2E6A}"/>
              </a:ext>
            </a:extLst>
          </p:cNvPr>
          <p:cNvSpPr txBox="1">
            <a:spLocks noChangeArrowheads="1"/>
          </p:cNvSpPr>
          <p:nvPr/>
        </p:nvSpPr>
        <p:spPr bwMode="auto">
          <a:xfrm>
            <a:off x="2193925" y="27035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30737" name="Text Box 17">
            <a:extLst>
              <a:ext uri="{FF2B5EF4-FFF2-40B4-BE49-F238E27FC236}">
                <a16:creationId xmlns:a16="http://schemas.microsoft.com/office/drawing/2014/main" id="{DB11D4C2-FD06-4737-80A7-0C55D78484F1}"/>
              </a:ext>
            </a:extLst>
          </p:cNvPr>
          <p:cNvSpPr txBox="1">
            <a:spLocks noChangeArrowheads="1"/>
          </p:cNvSpPr>
          <p:nvPr/>
        </p:nvSpPr>
        <p:spPr bwMode="auto">
          <a:xfrm>
            <a:off x="6537325" y="2779713"/>
            <a:ext cx="790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=0</a:t>
            </a:r>
          </a:p>
        </p:txBody>
      </p:sp>
      <p:sp>
        <p:nvSpPr>
          <p:cNvPr id="30738" name="Line 18">
            <a:extLst>
              <a:ext uri="{FF2B5EF4-FFF2-40B4-BE49-F238E27FC236}">
                <a16:creationId xmlns:a16="http://schemas.microsoft.com/office/drawing/2014/main" id="{1DA80CD3-665C-4239-AE67-29B0960ED202}"/>
              </a:ext>
            </a:extLst>
          </p:cNvPr>
          <p:cNvSpPr>
            <a:spLocks noChangeShapeType="1"/>
          </p:cNvSpPr>
          <p:nvPr/>
        </p:nvSpPr>
        <p:spPr bwMode="auto">
          <a:xfrm flipV="1">
            <a:off x="2667000" y="1905000"/>
            <a:ext cx="4343400" cy="1600200"/>
          </a:xfrm>
          <a:prstGeom prst="line">
            <a:avLst/>
          </a:prstGeom>
          <a:noFill/>
          <a:ln w="19050">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9" name="Text Box 19">
            <a:extLst>
              <a:ext uri="{FF2B5EF4-FFF2-40B4-BE49-F238E27FC236}">
                <a16:creationId xmlns:a16="http://schemas.microsoft.com/office/drawing/2014/main" id="{B20CF7BD-B909-4BE5-962E-9F8743149545}"/>
              </a:ext>
            </a:extLst>
          </p:cNvPr>
          <p:cNvSpPr txBox="1">
            <a:spLocks noChangeArrowheads="1"/>
          </p:cNvSpPr>
          <p:nvPr/>
        </p:nvSpPr>
        <p:spPr bwMode="auto">
          <a:xfrm>
            <a:off x="1905000" y="3276600"/>
            <a:ext cx="669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1-|R|</a:t>
            </a:r>
          </a:p>
        </p:txBody>
      </p:sp>
      <p:sp>
        <p:nvSpPr>
          <p:cNvPr id="30740" name="Arc 20">
            <a:extLst>
              <a:ext uri="{FF2B5EF4-FFF2-40B4-BE49-F238E27FC236}">
                <a16:creationId xmlns:a16="http://schemas.microsoft.com/office/drawing/2014/main" id="{7F74CDB2-5A05-4F48-87FE-53CA14D38F6C}"/>
              </a:ext>
            </a:extLst>
          </p:cNvPr>
          <p:cNvSpPr>
            <a:spLocks/>
          </p:cNvSpPr>
          <p:nvPr/>
        </p:nvSpPr>
        <p:spPr bwMode="auto">
          <a:xfrm rot="17742598" flipV="1">
            <a:off x="5181600" y="23622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1" name="Text Box 21">
            <a:extLst>
              <a:ext uri="{FF2B5EF4-FFF2-40B4-BE49-F238E27FC236}">
                <a16:creationId xmlns:a16="http://schemas.microsoft.com/office/drawing/2014/main" id="{76F01E31-3BB0-4DD2-BFD3-6D22938A7F3C}"/>
              </a:ext>
            </a:extLst>
          </p:cNvPr>
          <p:cNvSpPr txBox="1">
            <a:spLocks noChangeArrowheads="1"/>
          </p:cNvSpPr>
          <p:nvPr/>
        </p:nvSpPr>
        <p:spPr bwMode="auto">
          <a:xfrm>
            <a:off x="5546725" y="2398713"/>
            <a:ext cx="1571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increasing</a:t>
            </a:r>
          </a:p>
        </p:txBody>
      </p:sp>
      <p:sp>
        <p:nvSpPr>
          <p:cNvPr id="30742" name="Arc 22">
            <a:extLst>
              <a:ext uri="{FF2B5EF4-FFF2-40B4-BE49-F238E27FC236}">
                <a16:creationId xmlns:a16="http://schemas.microsoft.com/office/drawing/2014/main" id="{627A2BF3-1594-4DC8-8114-993313660C43}"/>
              </a:ext>
            </a:extLst>
          </p:cNvPr>
          <p:cNvSpPr>
            <a:spLocks/>
          </p:cNvSpPr>
          <p:nvPr/>
        </p:nvSpPr>
        <p:spPr bwMode="auto">
          <a:xfrm rot="6828049" flipV="1">
            <a:off x="2986088" y="31496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3" name="Text Box 23">
            <a:extLst>
              <a:ext uri="{FF2B5EF4-FFF2-40B4-BE49-F238E27FC236}">
                <a16:creationId xmlns:a16="http://schemas.microsoft.com/office/drawing/2014/main" id="{CE7A8642-011D-43DD-BBF5-6BC8326B72D4}"/>
              </a:ext>
            </a:extLst>
          </p:cNvPr>
          <p:cNvSpPr txBox="1">
            <a:spLocks noChangeArrowheads="1"/>
          </p:cNvSpPr>
          <p:nvPr/>
        </p:nvSpPr>
        <p:spPr bwMode="auto">
          <a:xfrm>
            <a:off x="3276600" y="3276600"/>
            <a:ext cx="1571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increasing</a:t>
            </a:r>
          </a:p>
        </p:txBody>
      </p:sp>
      <p:sp>
        <p:nvSpPr>
          <p:cNvPr id="30744" name="Text Box 24">
            <a:extLst>
              <a:ext uri="{FF2B5EF4-FFF2-40B4-BE49-F238E27FC236}">
                <a16:creationId xmlns:a16="http://schemas.microsoft.com/office/drawing/2014/main" id="{22C8664E-B22B-403E-8F7C-C796039D14C8}"/>
              </a:ext>
            </a:extLst>
          </p:cNvPr>
          <p:cNvSpPr txBox="1">
            <a:spLocks noChangeArrowheads="1"/>
          </p:cNvSpPr>
          <p:nvPr/>
        </p:nvSpPr>
        <p:spPr bwMode="auto">
          <a:xfrm>
            <a:off x="990600" y="5257800"/>
            <a:ext cx="7559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At </a:t>
            </a:r>
            <a:r>
              <a:rPr lang="en-US" altLang="en-US" i="1">
                <a:latin typeface="Times New Roman" panose="02020603050405020304" pitchFamily="18" charset="0"/>
              </a:rPr>
              <a:t>LR</a:t>
            </a:r>
            <a:r>
              <a:rPr lang="en-US" altLang="en-US"/>
              <a:t> = 0 the function </a:t>
            </a:r>
            <a:r>
              <a:rPr lang="en-US" altLang="en-US" i="1">
                <a:latin typeface="Times New Roman" panose="02020603050405020304" pitchFamily="18" charset="0"/>
              </a:rPr>
              <a:t>f</a:t>
            </a:r>
            <a:r>
              <a:rPr lang="en-US" altLang="en-US"/>
              <a:t> does not go to zero as we said it should (see property 3 discussed above). To remedy that problem, we need to choose a nonlinear function.</a:t>
            </a:r>
          </a:p>
        </p:txBody>
      </p:sp>
      <p:grpSp>
        <p:nvGrpSpPr>
          <p:cNvPr id="30745" name="Group 25">
            <a:extLst>
              <a:ext uri="{FF2B5EF4-FFF2-40B4-BE49-F238E27FC236}">
                <a16:creationId xmlns:a16="http://schemas.microsoft.com/office/drawing/2014/main" id="{FC4C0949-9C5A-4AAC-AFEC-DA3F94CBBD3E}"/>
              </a:ext>
            </a:extLst>
          </p:cNvPr>
          <p:cNvGrpSpPr>
            <a:grpSpLocks/>
          </p:cNvGrpSpPr>
          <p:nvPr/>
        </p:nvGrpSpPr>
        <p:grpSpPr bwMode="auto">
          <a:xfrm>
            <a:off x="8153400" y="304800"/>
            <a:ext cx="646113" cy="774700"/>
            <a:chOff x="1321" y="1344"/>
            <a:chExt cx="407" cy="728"/>
          </a:xfrm>
        </p:grpSpPr>
        <p:sp>
          <p:nvSpPr>
            <p:cNvPr id="30746" name="Line 26">
              <a:extLst>
                <a:ext uri="{FF2B5EF4-FFF2-40B4-BE49-F238E27FC236}">
                  <a16:creationId xmlns:a16="http://schemas.microsoft.com/office/drawing/2014/main" id="{6F3A5619-6585-4B81-9560-995BCFC11990}"/>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7" name="Line 27">
              <a:extLst>
                <a:ext uri="{FF2B5EF4-FFF2-40B4-BE49-F238E27FC236}">
                  <a16:creationId xmlns:a16="http://schemas.microsoft.com/office/drawing/2014/main" id="{BDA5105D-BDA5-43E0-B47E-56E82242CD47}"/>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8" name="Line 28">
              <a:extLst>
                <a:ext uri="{FF2B5EF4-FFF2-40B4-BE49-F238E27FC236}">
                  <a16:creationId xmlns:a16="http://schemas.microsoft.com/office/drawing/2014/main" id="{3C35AA47-1646-42F9-9F6A-A44BE9DC7CFC}"/>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9" name="Line 29">
              <a:extLst>
                <a:ext uri="{FF2B5EF4-FFF2-40B4-BE49-F238E27FC236}">
                  <a16:creationId xmlns:a16="http://schemas.microsoft.com/office/drawing/2014/main" id="{4C3F2C5C-A0C6-45B4-87D4-F56631B76314}"/>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0" name="Line 30">
              <a:extLst>
                <a:ext uri="{FF2B5EF4-FFF2-40B4-BE49-F238E27FC236}">
                  <a16:creationId xmlns:a16="http://schemas.microsoft.com/office/drawing/2014/main" id="{E06F2F8B-B475-49EC-A16C-CE7B9774DEA0}"/>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1" name="Line 31">
              <a:extLst>
                <a:ext uri="{FF2B5EF4-FFF2-40B4-BE49-F238E27FC236}">
                  <a16:creationId xmlns:a16="http://schemas.microsoft.com/office/drawing/2014/main" id="{F3F1995A-D942-4C67-965D-F37C4D031AD2}"/>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2" name="Line 32">
              <a:extLst>
                <a:ext uri="{FF2B5EF4-FFF2-40B4-BE49-F238E27FC236}">
                  <a16:creationId xmlns:a16="http://schemas.microsoft.com/office/drawing/2014/main" id="{EA62E4F3-D0C8-4997-A7DB-AB0CE26F0773}"/>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a:extLst>
              <a:ext uri="{FF2B5EF4-FFF2-40B4-BE49-F238E27FC236}">
                <a16:creationId xmlns:a16="http://schemas.microsoft.com/office/drawing/2014/main" id="{F3A30D8E-4993-4067-9E6D-EE1094648C3D}"/>
              </a:ext>
            </a:extLst>
          </p:cNvPr>
          <p:cNvSpPr>
            <a:spLocks noChangeArrowheads="1"/>
          </p:cNvSpPr>
          <p:nvPr/>
        </p:nvSpPr>
        <p:spPr bwMode="auto">
          <a:xfrm>
            <a:off x="1600200" y="1905000"/>
            <a:ext cx="1447800" cy="10668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 name="Text Box 6">
            <a:extLst>
              <a:ext uri="{FF2B5EF4-FFF2-40B4-BE49-F238E27FC236}">
                <a16:creationId xmlns:a16="http://schemas.microsoft.com/office/drawing/2014/main" id="{08C37E8C-BCA7-48CB-91EE-FC9476BF8A2A}"/>
              </a:ext>
            </a:extLst>
          </p:cNvPr>
          <p:cNvSpPr txBox="1">
            <a:spLocks noChangeArrowheads="1"/>
          </p:cNvSpPr>
          <p:nvPr/>
        </p:nvSpPr>
        <p:spPr bwMode="auto">
          <a:xfrm>
            <a:off x="1066800" y="1371600"/>
            <a:ext cx="291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NDE measurement system</a:t>
            </a:r>
          </a:p>
        </p:txBody>
      </p:sp>
      <p:sp>
        <p:nvSpPr>
          <p:cNvPr id="2055" name="Line 7">
            <a:extLst>
              <a:ext uri="{FF2B5EF4-FFF2-40B4-BE49-F238E27FC236}">
                <a16:creationId xmlns:a16="http://schemas.microsoft.com/office/drawing/2014/main" id="{13B36527-8001-4B40-BA2F-A649F0F64963}"/>
              </a:ext>
            </a:extLst>
          </p:cNvPr>
          <p:cNvSpPr>
            <a:spLocks noChangeShapeType="1"/>
          </p:cNvSpPr>
          <p:nvPr/>
        </p:nvSpPr>
        <p:spPr bwMode="auto">
          <a:xfrm>
            <a:off x="3124200" y="2362200"/>
            <a:ext cx="1066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6" name="AutoShape 8">
            <a:extLst>
              <a:ext uri="{FF2B5EF4-FFF2-40B4-BE49-F238E27FC236}">
                <a16:creationId xmlns:a16="http://schemas.microsoft.com/office/drawing/2014/main" id="{3854D1D7-462E-4949-A6A6-55896B1B9679}"/>
              </a:ext>
            </a:extLst>
          </p:cNvPr>
          <p:cNvSpPr>
            <a:spLocks noChangeArrowheads="1"/>
          </p:cNvSpPr>
          <p:nvPr/>
        </p:nvSpPr>
        <p:spPr bwMode="auto">
          <a:xfrm>
            <a:off x="4191000" y="1828800"/>
            <a:ext cx="1295400" cy="1143000"/>
          </a:xfrm>
          <a:prstGeom prst="hexagon">
            <a:avLst>
              <a:gd name="adj" fmla="val 28333"/>
              <a:gd name="vf" fmla="val 11547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7" name="Text Box 9">
            <a:extLst>
              <a:ext uri="{FF2B5EF4-FFF2-40B4-BE49-F238E27FC236}">
                <a16:creationId xmlns:a16="http://schemas.microsoft.com/office/drawing/2014/main" id="{D0A55B8C-780F-4D8F-B304-612BF19691BD}"/>
              </a:ext>
            </a:extLst>
          </p:cNvPr>
          <p:cNvSpPr txBox="1">
            <a:spLocks noChangeArrowheads="1"/>
          </p:cNvSpPr>
          <p:nvPr/>
        </p:nvSpPr>
        <p:spPr bwMode="auto">
          <a:xfrm>
            <a:off x="4114800" y="1143000"/>
            <a:ext cx="1822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feature (pattern)</a:t>
            </a:r>
          </a:p>
          <a:p>
            <a:r>
              <a:rPr lang="en-US" altLang="en-US"/>
              <a:t>extraction</a:t>
            </a:r>
          </a:p>
        </p:txBody>
      </p:sp>
      <p:sp>
        <p:nvSpPr>
          <p:cNvPr id="2058" name="Line 10">
            <a:extLst>
              <a:ext uri="{FF2B5EF4-FFF2-40B4-BE49-F238E27FC236}">
                <a16:creationId xmlns:a16="http://schemas.microsoft.com/office/drawing/2014/main" id="{709C9A9F-2E0F-4542-9A75-9CE4A8210853}"/>
              </a:ext>
            </a:extLst>
          </p:cNvPr>
          <p:cNvSpPr>
            <a:spLocks noChangeShapeType="1"/>
          </p:cNvSpPr>
          <p:nvPr/>
        </p:nvSpPr>
        <p:spPr bwMode="auto">
          <a:xfrm>
            <a:off x="5638800" y="2362200"/>
            <a:ext cx="1066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060" name="Object 12">
            <a:extLst>
              <a:ext uri="{FF2B5EF4-FFF2-40B4-BE49-F238E27FC236}">
                <a16:creationId xmlns:a16="http://schemas.microsoft.com/office/drawing/2014/main" id="{808EEE41-B925-4CF1-A212-DDDE0D49E72C}"/>
              </a:ext>
            </a:extLst>
          </p:cNvPr>
          <p:cNvGraphicFramePr>
            <a:graphicFrameLocks noChangeAspect="1"/>
          </p:cNvGraphicFramePr>
          <p:nvPr/>
        </p:nvGraphicFramePr>
        <p:xfrm>
          <a:off x="6934200" y="2133600"/>
          <a:ext cx="355600" cy="457200"/>
        </p:xfrm>
        <a:graphic>
          <a:graphicData uri="http://schemas.openxmlformats.org/presentationml/2006/ole">
            <mc:AlternateContent xmlns:mc="http://schemas.openxmlformats.org/markup-compatibility/2006">
              <mc:Choice xmlns:v="urn:schemas-microsoft-com:vml" Requires="v">
                <p:oleObj spid="_x0000_s2159" name="Equation" r:id="rId4" imgW="177480" imgH="228600" progId="Equation.DSMT4">
                  <p:embed/>
                </p:oleObj>
              </mc:Choice>
              <mc:Fallback>
                <p:oleObj name="Equation" r:id="rId4" imgW="177480" imgH="22860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2133600"/>
                        <a:ext cx="35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1" name="Text Box 13">
            <a:extLst>
              <a:ext uri="{FF2B5EF4-FFF2-40B4-BE49-F238E27FC236}">
                <a16:creationId xmlns:a16="http://schemas.microsoft.com/office/drawing/2014/main" id="{B44F851C-AB22-41BE-B1FD-60395D9F30F1}"/>
              </a:ext>
            </a:extLst>
          </p:cNvPr>
          <p:cNvSpPr txBox="1">
            <a:spLocks noChangeArrowheads="1"/>
          </p:cNvSpPr>
          <p:nvPr/>
        </p:nvSpPr>
        <p:spPr bwMode="auto">
          <a:xfrm>
            <a:off x="6384925" y="1560513"/>
            <a:ext cx="201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observed patterns</a:t>
            </a:r>
          </a:p>
        </p:txBody>
      </p:sp>
      <p:sp>
        <p:nvSpPr>
          <p:cNvPr id="2062" name="Oval 14">
            <a:extLst>
              <a:ext uri="{FF2B5EF4-FFF2-40B4-BE49-F238E27FC236}">
                <a16:creationId xmlns:a16="http://schemas.microsoft.com/office/drawing/2014/main" id="{0FBEE110-FD18-44C1-AD70-1F33C8ECAD00}"/>
              </a:ext>
            </a:extLst>
          </p:cNvPr>
          <p:cNvSpPr>
            <a:spLocks noChangeArrowheads="1"/>
          </p:cNvSpPr>
          <p:nvPr/>
        </p:nvSpPr>
        <p:spPr bwMode="auto">
          <a:xfrm>
            <a:off x="6096000" y="3581400"/>
            <a:ext cx="7620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3" name="Oval 15">
            <a:extLst>
              <a:ext uri="{FF2B5EF4-FFF2-40B4-BE49-F238E27FC236}">
                <a16:creationId xmlns:a16="http://schemas.microsoft.com/office/drawing/2014/main" id="{D16EB025-6C5D-4AEB-B2FB-E1DDC893B73F}"/>
              </a:ext>
            </a:extLst>
          </p:cNvPr>
          <p:cNvSpPr>
            <a:spLocks noChangeArrowheads="1"/>
          </p:cNvSpPr>
          <p:nvPr/>
        </p:nvSpPr>
        <p:spPr bwMode="auto">
          <a:xfrm>
            <a:off x="6096000" y="4648200"/>
            <a:ext cx="7620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4" name="Oval 16">
            <a:extLst>
              <a:ext uri="{FF2B5EF4-FFF2-40B4-BE49-F238E27FC236}">
                <a16:creationId xmlns:a16="http://schemas.microsoft.com/office/drawing/2014/main" id="{0B5431BC-8870-407C-AE88-E3F3CDEC11F6}"/>
              </a:ext>
            </a:extLst>
          </p:cNvPr>
          <p:cNvSpPr>
            <a:spLocks noChangeArrowheads="1"/>
          </p:cNvSpPr>
          <p:nvPr/>
        </p:nvSpPr>
        <p:spPr bwMode="auto">
          <a:xfrm>
            <a:off x="6096000" y="5715000"/>
            <a:ext cx="7620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5" name="Text Box 17">
            <a:extLst>
              <a:ext uri="{FF2B5EF4-FFF2-40B4-BE49-F238E27FC236}">
                <a16:creationId xmlns:a16="http://schemas.microsoft.com/office/drawing/2014/main" id="{E62B00E6-271D-4C2F-97B6-F562E54C5E4E}"/>
              </a:ext>
            </a:extLst>
          </p:cNvPr>
          <p:cNvSpPr txBox="1">
            <a:spLocks noChangeArrowheads="1"/>
          </p:cNvSpPr>
          <p:nvPr/>
        </p:nvSpPr>
        <p:spPr bwMode="auto">
          <a:xfrm>
            <a:off x="5715000" y="3048000"/>
            <a:ext cx="184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possible classes</a:t>
            </a:r>
          </a:p>
        </p:txBody>
      </p:sp>
      <p:graphicFrame>
        <p:nvGraphicFramePr>
          <p:cNvPr id="2066" name="Object 18">
            <a:extLst>
              <a:ext uri="{FF2B5EF4-FFF2-40B4-BE49-F238E27FC236}">
                <a16:creationId xmlns:a16="http://schemas.microsoft.com/office/drawing/2014/main" id="{969EA4F9-4A9F-44A2-AB95-F85FC8BEF412}"/>
              </a:ext>
            </a:extLst>
          </p:cNvPr>
          <p:cNvGraphicFramePr>
            <a:graphicFrameLocks noChangeAspect="1"/>
          </p:cNvGraphicFramePr>
          <p:nvPr/>
        </p:nvGraphicFramePr>
        <p:xfrm>
          <a:off x="6324600" y="3733800"/>
          <a:ext cx="314325" cy="514350"/>
        </p:xfrm>
        <a:graphic>
          <a:graphicData uri="http://schemas.openxmlformats.org/presentationml/2006/ole">
            <mc:AlternateContent xmlns:mc="http://schemas.openxmlformats.org/markup-compatibility/2006">
              <mc:Choice xmlns:v="urn:schemas-microsoft-com:vml" Requires="v">
                <p:oleObj spid="_x0000_s2160" name="Equation" r:id="rId6" imgW="139680" imgH="228600" progId="Equation.DSMT4">
                  <p:embed/>
                </p:oleObj>
              </mc:Choice>
              <mc:Fallback>
                <p:oleObj name="Equation" r:id="rId6" imgW="139680" imgH="228600"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3733800"/>
                        <a:ext cx="314325"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7" name="Object 19">
            <a:extLst>
              <a:ext uri="{FF2B5EF4-FFF2-40B4-BE49-F238E27FC236}">
                <a16:creationId xmlns:a16="http://schemas.microsoft.com/office/drawing/2014/main" id="{4C9F71D2-457F-4BD4-B4F6-4240E116E084}"/>
              </a:ext>
            </a:extLst>
          </p:cNvPr>
          <p:cNvGraphicFramePr>
            <a:graphicFrameLocks noChangeAspect="1"/>
          </p:cNvGraphicFramePr>
          <p:nvPr/>
        </p:nvGraphicFramePr>
        <p:xfrm>
          <a:off x="6324600" y="4800600"/>
          <a:ext cx="328613" cy="493713"/>
        </p:xfrm>
        <a:graphic>
          <a:graphicData uri="http://schemas.openxmlformats.org/presentationml/2006/ole">
            <mc:AlternateContent xmlns:mc="http://schemas.openxmlformats.org/markup-compatibility/2006">
              <mc:Choice xmlns:v="urn:schemas-microsoft-com:vml" Requires="v">
                <p:oleObj spid="_x0000_s2161" name="Equation" r:id="rId8" imgW="152280" imgH="228600" progId="Equation.DSMT4">
                  <p:embed/>
                </p:oleObj>
              </mc:Choice>
              <mc:Fallback>
                <p:oleObj name="Equation" r:id="rId8" imgW="152280" imgH="22860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4600" y="4800600"/>
                        <a:ext cx="328613" cy="493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8" name="Object 20">
            <a:extLst>
              <a:ext uri="{FF2B5EF4-FFF2-40B4-BE49-F238E27FC236}">
                <a16:creationId xmlns:a16="http://schemas.microsoft.com/office/drawing/2014/main" id="{4B4C233A-1EE6-429A-A5A2-C945EB811F0E}"/>
              </a:ext>
            </a:extLst>
          </p:cNvPr>
          <p:cNvGraphicFramePr>
            <a:graphicFrameLocks noChangeAspect="1"/>
          </p:cNvGraphicFramePr>
          <p:nvPr/>
        </p:nvGraphicFramePr>
        <p:xfrm>
          <a:off x="6324600" y="5867400"/>
          <a:ext cx="314325" cy="471488"/>
        </p:xfrm>
        <a:graphic>
          <a:graphicData uri="http://schemas.openxmlformats.org/presentationml/2006/ole">
            <mc:AlternateContent xmlns:mc="http://schemas.openxmlformats.org/markup-compatibility/2006">
              <mc:Choice xmlns:v="urn:schemas-microsoft-com:vml" Requires="v">
                <p:oleObj spid="_x0000_s2162" name="Equation" r:id="rId10" imgW="152280" imgH="228600" progId="Equation.DSMT4">
                  <p:embed/>
                </p:oleObj>
              </mc:Choice>
              <mc:Fallback>
                <p:oleObj name="Equation" r:id="rId10" imgW="152280" imgH="228600" progId="Equation.DSMT4">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24600" y="5867400"/>
                        <a:ext cx="3143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69" name="Object 21">
            <a:extLst>
              <a:ext uri="{FF2B5EF4-FFF2-40B4-BE49-F238E27FC236}">
                <a16:creationId xmlns:a16="http://schemas.microsoft.com/office/drawing/2014/main" id="{3061DA3E-B896-402D-9A9A-1F785EECAC2C}"/>
              </a:ext>
            </a:extLst>
          </p:cNvPr>
          <p:cNvGraphicFramePr>
            <a:graphicFrameLocks noChangeAspect="1"/>
          </p:cNvGraphicFramePr>
          <p:nvPr/>
        </p:nvGraphicFramePr>
        <p:xfrm>
          <a:off x="2743200" y="4495800"/>
          <a:ext cx="355600" cy="457200"/>
        </p:xfrm>
        <a:graphic>
          <a:graphicData uri="http://schemas.openxmlformats.org/presentationml/2006/ole">
            <mc:AlternateContent xmlns:mc="http://schemas.openxmlformats.org/markup-compatibility/2006">
              <mc:Choice xmlns:v="urn:schemas-microsoft-com:vml" Requires="v">
                <p:oleObj spid="_x0000_s2163" name="Equation" r:id="rId12" imgW="177480" imgH="228600" progId="Equation.DSMT4">
                  <p:embed/>
                </p:oleObj>
              </mc:Choice>
              <mc:Fallback>
                <p:oleObj name="Equation" r:id="rId12" imgW="177480" imgH="228600" progId="Equation.DSMT4">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43200" y="4495800"/>
                        <a:ext cx="35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0" name="Line 22">
            <a:extLst>
              <a:ext uri="{FF2B5EF4-FFF2-40B4-BE49-F238E27FC236}">
                <a16:creationId xmlns:a16="http://schemas.microsoft.com/office/drawing/2014/main" id="{1860F717-E17C-42A2-A382-B4B283338FD0}"/>
              </a:ext>
            </a:extLst>
          </p:cNvPr>
          <p:cNvSpPr>
            <a:spLocks noChangeShapeType="1"/>
          </p:cNvSpPr>
          <p:nvPr/>
        </p:nvSpPr>
        <p:spPr bwMode="auto">
          <a:xfrm flipV="1">
            <a:off x="3352800" y="4114800"/>
            <a:ext cx="243840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1" name="Line 23">
            <a:extLst>
              <a:ext uri="{FF2B5EF4-FFF2-40B4-BE49-F238E27FC236}">
                <a16:creationId xmlns:a16="http://schemas.microsoft.com/office/drawing/2014/main" id="{018F789F-A0A7-4174-8531-2B644B1A4D46}"/>
              </a:ext>
            </a:extLst>
          </p:cNvPr>
          <p:cNvSpPr>
            <a:spLocks noChangeShapeType="1"/>
          </p:cNvSpPr>
          <p:nvPr/>
        </p:nvSpPr>
        <p:spPr bwMode="auto">
          <a:xfrm>
            <a:off x="3352800" y="4800600"/>
            <a:ext cx="23622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2" name="Line 24">
            <a:extLst>
              <a:ext uri="{FF2B5EF4-FFF2-40B4-BE49-F238E27FC236}">
                <a16:creationId xmlns:a16="http://schemas.microsoft.com/office/drawing/2014/main" id="{B560DAD2-3E25-4E5A-9069-FA18907BA3D8}"/>
              </a:ext>
            </a:extLst>
          </p:cNvPr>
          <p:cNvSpPr>
            <a:spLocks noChangeShapeType="1"/>
          </p:cNvSpPr>
          <p:nvPr/>
        </p:nvSpPr>
        <p:spPr bwMode="auto">
          <a:xfrm>
            <a:off x="3352800" y="5029200"/>
            <a:ext cx="2362200" cy="762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3" name="Text Box 25">
            <a:extLst>
              <a:ext uri="{FF2B5EF4-FFF2-40B4-BE49-F238E27FC236}">
                <a16:creationId xmlns:a16="http://schemas.microsoft.com/office/drawing/2014/main" id="{2FE4B42C-64B1-4E2B-8F1D-56E0B0AF323A}"/>
              </a:ext>
            </a:extLst>
          </p:cNvPr>
          <p:cNvSpPr txBox="1">
            <a:spLocks noChangeArrowheads="1"/>
          </p:cNvSpPr>
          <p:nvPr/>
        </p:nvSpPr>
        <p:spPr bwMode="auto">
          <a:xfrm>
            <a:off x="4267200" y="3505200"/>
            <a:ext cx="438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3600"/>
              <a:t>?</a:t>
            </a:r>
          </a:p>
        </p:txBody>
      </p:sp>
      <p:sp>
        <p:nvSpPr>
          <p:cNvPr id="2074" name="Text Box 26">
            <a:extLst>
              <a:ext uri="{FF2B5EF4-FFF2-40B4-BE49-F238E27FC236}">
                <a16:creationId xmlns:a16="http://schemas.microsoft.com/office/drawing/2014/main" id="{A5BC37C9-F7B5-42DA-800C-9E8E378CF3E3}"/>
              </a:ext>
            </a:extLst>
          </p:cNvPr>
          <p:cNvSpPr txBox="1">
            <a:spLocks noChangeArrowheads="1"/>
          </p:cNvSpPr>
          <p:nvPr/>
        </p:nvSpPr>
        <p:spPr bwMode="auto">
          <a:xfrm>
            <a:off x="669925" y="3541713"/>
            <a:ext cx="3028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Problem: How do we decide</a:t>
            </a:r>
          </a:p>
          <a:p>
            <a:r>
              <a:rPr lang="en-US" altLang="en-US"/>
              <a:t>which class </a:t>
            </a:r>
            <a:r>
              <a:rPr lang="en-US" altLang="en-US" b="1">
                <a:latin typeface="Times New Roman" panose="02020603050405020304" pitchFamily="18" charset="0"/>
              </a:rPr>
              <a:t>x</a:t>
            </a:r>
            <a:r>
              <a:rPr lang="en-US" altLang="en-US" baseline="-25000">
                <a:latin typeface="Times New Roman" panose="02020603050405020304" pitchFamily="18" charset="0"/>
              </a:rPr>
              <a:t>k</a:t>
            </a:r>
            <a:r>
              <a:rPr lang="en-US" altLang="en-US"/>
              <a:t> belongs to</a:t>
            </a:r>
          </a:p>
        </p:txBody>
      </p:sp>
      <p:grpSp>
        <p:nvGrpSpPr>
          <p:cNvPr id="2075" name="Group 27">
            <a:extLst>
              <a:ext uri="{FF2B5EF4-FFF2-40B4-BE49-F238E27FC236}">
                <a16:creationId xmlns:a16="http://schemas.microsoft.com/office/drawing/2014/main" id="{6C5B2B8D-295A-4241-AEF6-16B99C2F3FE6}"/>
              </a:ext>
            </a:extLst>
          </p:cNvPr>
          <p:cNvGrpSpPr>
            <a:grpSpLocks/>
          </p:cNvGrpSpPr>
          <p:nvPr/>
        </p:nvGrpSpPr>
        <p:grpSpPr bwMode="auto">
          <a:xfrm>
            <a:off x="8153400" y="304800"/>
            <a:ext cx="646113" cy="774700"/>
            <a:chOff x="1321" y="1344"/>
            <a:chExt cx="407" cy="728"/>
          </a:xfrm>
        </p:grpSpPr>
        <p:sp>
          <p:nvSpPr>
            <p:cNvPr id="2076" name="Line 28">
              <a:extLst>
                <a:ext uri="{FF2B5EF4-FFF2-40B4-BE49-F238E27FC236}">
                  <a16:creationId xmlns:a16="http://schemas.microsoft.com/office/drawing/2014/main" id="{DEF2DBA3-42BE-4164-9AB1-593C6E5CEAF8}"/>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7" name="Line 29">
              <a:extLst>
                <a:ext uri="{FF2B5EF4-FFF2-40B4-BE49-F238E27FC236}">
                  <a16:creationId xmlns:a16="http://schemas.microsoft.com/office/drawing/2014/main" id="{56ED74BD-086C-47B9-A4D4-1B0331AFB47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8" name="Line 30">
              <a:extLst>
                <a:ext uri="{FF2B5EF4-FFF2-40B4-BE49-F238E27FC236}">
                  <a16:creationId xmlns:a16="http://schemas.microsoft.com/office/drawing/2014/main" id="{BE1E7311-657F-467A-9399-C12C36D1CF7E}"/>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9" name="Line 31">
              <a:extLst>
                <a:ext uri="{FF2B5EF4-FFF2-40B4-BE49-F238E27FC236}">
                  <a16:creationId xmlns:a16="http://schemas.microsoft.com/office/drawing/2014/main" id="{F2494343-D6AF-403D-B51A-E228DDC15884}"/>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0" name="Line 32">
              <a:extLst>
                <a:ext uri="{FF2B5EF4-FFF2-40B4-BE49-F238E27FC236}">
                  <a16:creationId xmlns:a16="http://schemas.microsoft.com/office/drawing/2014/main" id="{EAB7465E-6798-4116-A572-FA229F6263BA}"/>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1" name="Line 33">
              <a:extLst>
                <a:ext uri="{FF2B5EF4-FFF2-40B4-BE49-F238E27FC236}">
                  <a16:creationId xmlns:a16="http://schemas.microsoft.com/office/drawing/2014/main" id="{7BB6A7A4-117A-492B-96F2-D23BFFF843B0}"/>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2" name="Line 34">
              <a:extLst>
                <a:ext uri="{FF2B5EF4-FFF2-40B4-BE49-F238E27FC236}">
                  <a16:creationId xmlns:a16="http://schemas.microsoft.com/office/drawing/2014/main" id="{84516320-CBD5-47E4-8860-4EF3AA3EFBCB}"/>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Line 4">
            <a:extLst>
              <a:ext uri="{FF2B5EF4-FFF2-40B4-BE49-F238E27FC236}">
                <a16:creationId xmlns:a16="http://schemas.microsoft.com/office/drawing/2014/main" id="{BE490D6A-F124-44B5-B405-B183C54E5316}"/>
              </a:ext>
            </a:extLst>
          </p:cNvPr>
          <p:cNvSpPr>
            <a:spLocks noChangeShapeType="1"/>
          </p:cNvSpPr>
          <p:nvPr/>
        </p:nvSpPr>
        <p:spPr bwMode="auto">
          <a:xfrm>
            <a:off x="2286000" y="2895600"/>
            <a:ext cx="0" cy="2895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49" name="Line 5">
            <a:extLst>
              <a:ext uri="{FF2B5EF4-FFF2-40B4-BE49-F238E27FC236}">
                <a16:creationId xmlns:a16="http://schemas.microsoft.com/office/drawing/2014/main" id="{F2221ACB-ABE6-4C0D-94D5-C6593A5EB679}"/>
              </a:ext>
            </a:extLst>
          </p:cNvPr>
          <p:cNvSpPr>
            <a:spLocks noChangeShapeType="1"/>
          </p:cNvSpPr>
          <p:nvPr/>
        </p:nvSpPr>
        <p:spPr bwMode="auto">
          <a:xfrm>
            <a:off x="2286000" y="5791200"/>
            <a:ext cx="449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0" name="Text Box 6">
            <a:extLst>
              <a:ext uri="{FF2B5EF4-FFF2-40B4-BE49-F238E27FC236}">
                <a16:creationId xmlns:a16="http://schemas.microsoft.com/office/drawing/2014/main" id="{5E28D44E-F2BC-483B-934F-87606CFF84A8}"/>
              </a:ext>
            </a:extLst>
          </p:cNvPr>
          <p:cNvSpPr txBox="1">
            <a:spLocks noChangeArrowheads="1"/>
          </p:cNvSpPr>
          <p:nvPr/>
        </p:nvSpPr>
        <p:spPr bwMode="auto">
          <a:xfrm>
            <a:off x="6994525" y="5751513"/>
            <a:ext cx="47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LR</a:t>
            </a:r>
          </a:p>
        </p:txBody>
      </p:sp>
      <p:graphicFrame>
        <p:nvGraphicFramePr>
          <p:cNvPr id="31751" name="Object 7">
            <a:extLst>
              <a:ext uri="{FF2B5EF4-FFF2-40B4-BE49-F238E27FC236}">
                <a16:creationId xmlns:a16="http://schemas.microsoft.com/office/drawing/2014/main" id="{62DD7341-8FEC-4AAE-85D2-BF6C2E9B7726}"/>
              </a:ext>
            </a:extLst>
          </p:cNvPr>
          <p:cNvGraphicFramePr>
            <a:graphicFrameLocks noChangeAspect="1"/>
          </p:cNvGraphicFramePr>
          <p:nvPr/>
        </p:nvGraphicFramePr>
        <p:xfrm>
          <a:off x="1828800" y="2362200"/>
          <a:ext cx="1003300" cy="400050"/>
        </p:xfrm>
        <a:graphic>
          <a:graphicData uri="http://schemas.openxmlformats.org/presentationml/2006/ole">
            <mc:AlternateContent xmlns:mc="http://schemas.openxmlformats.org/markup-compatibility/2006">
              <mc:Choice xmlns:v="urn:schemas-microsoft-com:vml" Requires="v">
                <p:oleObj spid="_x0000_s31804" name="Equation" r:id="rId4" imgW="634680" imgH="253800" progId="Equation.DSMT4">
                  <p:embed/>
                </p:oleObj>
              </mc:Choice>
              <mc:Fallback>
                <p:oleObj name="Equation" r:id="rId4" imgW="634680" imgH="253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362200"/>
                        <a:ext cx="10033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2" name="Line 8">
            <a:extLst>
              <a:ext uri="{FF2B5EF4-FFF2-40B4-BE49-F238E27FC236}">
                <a16:creationId xmlns:a16="http://schemas.microsoft.com/office/drawing/2014/main" id="{F1E7B07C-4E5C-4BD7-9957-D34222BB70DA}"/>
              </a:ext>
            </a:extLst>
          </p:cNvPr>
          <p:cNvSpPr>
            <a:spLocks noChangeShapeType="1"/>
          </p:cNvSpPr>
          <p:nvPr/>
        </p:nvSpPr>
        <p:spPr bwMode="auto">
          <a:xfrm>
            <a:off x="2286000" y="4267200"/>
            <a:ext cx="3810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3" name="Line 9">
            <a:extLst>
              <a:ext uri="{FF2B5EF4-FFF2-40B4-BE49-F238E27FC236}">
                <a16:creationId xmlns:a16="http://schemas.microsoft.com/office/drawing/2014/main" id="{AED258B8-62A2-4BDF-A197-114F54596719}"/>
              </a:ext>
            </a:extLst>
          </p:cNvPr>
          <p:cNvSpPr>
            <a:spLocks noChangeShapeType="1"/>
          </p:cNvSpPr>
          <p:nvPr/>
        </p:nvSpPr>
        <p:spPr bwMode="auto">
          <a:xfrm flipV="1">
            <a:off x="2286000" y="2743200"/>
            <a:ext cx="2895600" cy="3048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4" name="Text Box 10">
            <a:extLst>
              <a:ext uri="{FF2B5EF4-FFF2-40B4-BE49-F238E27FC236}">
                <a16:creationId xmlns:a16="http://schemas.microsoft.com/office/drawing/2014/main" id="{BE4FFAA5-A5AA-45D0-97CA-34B61F95D0A7}"/>
              </a:ext>
            </a:extLst>
          </p:cNvPr>
          <p:cNvSpPr txBox="1">
            <a:spLocks noChangeArrowheads="1"/>
          </p:cNvSpPr>
          <p:nvPr/>
        </p:nvSpPr>
        <p:spPr bwMode="auto">
          <a:xfrm>
            <a:off x="5165725" y="2703513"/>
            <a:ext cx="790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=1</a:t>
            </a:r>
          </a:p>
        </p:txBody>
      </p:sp>
      <p:sp>
        <p:nvSpPr>
          <p:cNvPr id="31755" name="Line 11">
            <a:extLst>
              <a:ext uri="{FF2B5EF4-FFF2-40B4-BE49-F238E27FC236}">
                <a16:creationId xmlns:a16="http://schemas.microsoft.com/office/drawing/2014/main" id="{AC1CC0AD-2675-4D3F-B7D4-EF7B6AED8EE8}"/>
              </a:ext>
            </a:extLst>
          </p:cNvPr>
          <p:cNvSpPr>
            <a:spLocks noChangeShapeType="1"/>
          </p:cNvSpPr>
          <p:nvPr/>
        </p:nvSpPr>
        <p:spPr bwMode="auto">
          <a:xfrm>
            <a:off x="3733800" y="4267200"/>
            <a:ext cx="0" cy="1524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6" name="Text Box 12">
            <a:extLst>
              <a:ext uri="{FF2B5EF4-FFF2-40B4-BE49-F238E27FC236}">
                <a16:creationId xmlns:a16="http://schemas.microsoft.com/office/drawing/2014/main" id="{E311F406-B05E-4FD6-9700-ABDE41CE1128}"/>
              </a:ext>
            </a:extLst>
          </p:cNvPr>
          <p:cNvSpPr txBox="1">
            <a:spLocks noChangeArrowheads="1"/>
          </p:cNvSpPr>
          <p:nvPr/>
        </p:nvSpPr>
        <p:spPr bwMode="auto">
          <a:xfrm>
            <a:off x="3641725" y="58277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31757" name="Text Box 13">
            <a:extLst>
              <a:ext uri="{FF2B5EF4-FFF2-40B4-BE49-F238E27FC236}">
                <a16:creationId xmlns:a16="http://schemas.microsoft.com/office/drawing/2014/main" id="{C6A23085-0488-4FB3-BD9C-EFCBE2FCFEA9}"/>
              </a:ext>
            </a:extLst>
          </p:cNvPr>
          <p:cNvSpPr txBox="1">
            <a:spLocks noChangeArrowheads="1"/>
          </p:cNvSpPr>
          <p:nvPr/>
        </p:nvSpPr>
        <p:spPr bwMode="auto">
          <a:xfrm>
            <a:off x="1812925" y="39989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31758" name="Text Box 14">
            <a:extLst>
              <a:ext uri="{FF2B5EF4-FFF2-40B4-BE49-F238E27FC236}">
                <a16:creationId xmlns:a16="http://schemas.microsoft.com/office/drawing/2014/main" id="{D7536E9C-F699-44E2-BADC-06726A4CE280}"/>
              </a:ext>
            </a:extLst>
          </p:cNvPr>
          <p:cNvSpPr txBox="1">
            <a:spLocks noChangeArrowheads="1"/>
          </p:cNvSpPr>
          <p:nvPr/>
        </p:nvSpPr>
        <p:spPr bwMode="auto">
          <a:xfrm>
            <a:off x="6156325" y="4075113"/>
            <a:ext cx="790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=0</a:t>
            </a:r>
          </a:p>
        </p:txBody>
      </p:sp>
      <p:sp>
        <p:nvSpPr>
          <p:cNvPr id="31761" name="Arc 17">
            <a:extLst>
              <a:ext uri="{FF2B5EF4-FFF2-40B4-BE49-F238E27FC236}">
                <a16:creationId xmlns:a16="http://schemas.microsoft.com/office/drawing/2014/main" id="{76504574-9AFD-47A4-9BAD-FD94531CFDFF}"/>
              </a:ext>
            </a:extLst>
          </p:cNvPr>
          <p:cNvSpPr>
            <a:spLocks/>
          </p:cNvSpPr>
          <p:nvPr/>
        </p:nvSpPr>
        <p:spPr bwMode="auto">
          <a:xfrm rot="17742598" flipV="1">
            <a:off x="4800600" y="36576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2" name="Text Box 18">
            <a:extLst>
              <a:ext uri="{FF2B5EF4-FFF2-40B4-BE49-F238E27FC236}">
                <a16:creationId xmlns:a16="http://schemas.microsoft.com/office/drawing/2014/main" id="{01D5A67B-A9C0-4D9E-BF92-8642559412F5}"/>
              </a:ext>
            </a:extLst>
          </p:cNvPr>
          <p:cNvSpPr txBox="1">
            <a:spLocks noChangeArrowheads="1"/>
          </p:cNvSpPr>
          <p:nvPr/>
        </p:nvSpPr>
        <p:spPr bwMode="auto">
          <a:xfrm>
            <a:off x="5165725" y="3694113"/>
            <a:ext cx="1571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increasing</a:t>
            </a:r>
          </a:p>
        </p:txBody>
      </p:sp>
      <p:sp>
        <p:nvSpPr>
          <p:cNvPr id="31763" name="Arc 19">
            <a:extLst>
              <a:ext uri="{FF2B5EF4-FFF2-40B4-BE49-F238E27FC236}">
                <a16:creationId xmlns:a16="http://schemas.microsoft.com/office/drawing/2014/main" id="{7E33DE98-E761-4EA4-9E1E-61EFC96636C4}"/>
              </a:ext>
            </a:extLst>
          </p:cNvPr>
          <p:cNvSpPr>
            <a:spLocks/>
          </p:cNvSpPr>
          <p:nvPr/>
        </p:nvSpPr>
        <p:spPr bwMode="auto">
          <a:xfrm rot="6828049" flipV="1">
            <a:off x="2743200" y="46482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4" name="Text Box 20">
            <a:extLst>
              <a:ext uri="{FF2B5EF4-FFF2-40B4-BE49-F238E27FC236}">
                <a16:creationId xmlns:a16="http://schemas.microsoft.com/office/drawing/2014/main" id="{58B5414C-4EDB-40BC-B1D5-EC18B75684A1}"/>
              </a:ext>
            </a:extLst>
          </p:cNvPr>
          <p:cNvSpPr txBox="1">
            <a:spLocks noChangeArrowheads="1"/>
          </p:cNvSpPr>
          <p:nvPr/>
        </p:nvSpPr>
        <p:spPr bwMode="auto">
          <a:xfrm>
            <a:off x="3200400" y="4800600"/>
            <a:ext cx="1571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increasing</a:t>
            </a:r>
          </a:p>
        </p:txBody>
      </p:sp>
      <p:sp>
        <p:nvSpPr>
          <p:cNvPr id="31765" name="Text Box 21">
            <a:extLst>
              <a:ext uri="{FF2B5EF4-FFF2-40B4-BE49-F238E27FC236}">
                <a16:creationId xmlns:a16="http://schemas.microsoft.com/office/drawing/2014/main" id="{7471E8E1-045E-4B9D-9AE3-D3BFD9638827}"/>
              </a:ext>
            </a:extLst>
          </p:cNvPr>
          <p:cNvSpPr txBox="1">
            <a:spLocks noChangeArrowheads="1"/>
          </p:cNvSpPr>
          <p:nvPr/>
        </p:nvSpPr>
        <p:spPr bwMode="auto">
          <a:xfrm>
            <a:off x="1050925" y="265113"/>
            <a:ext cx="6280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One choice that satisfies all three properties </a:t>
            </a:r>
            <a:r>
              <a:rPr lang="en-US" altLang="en-US" i="1">
                <a:latin typeface="Times New Roman" panose="02020603050405020304" pitchFamily="18" charset="0"/>
              </a:rPr>
              <a:t>f</a:t>
            </a:r>
            <a:r>
              <a:rPr lang="en-US" altLang="en-US" i="1"/>
              <a:t> </a:t>
            </a:r>
            <a:r>
              <a:rPr lang="en-US" altLang="en-US"/>
              <a:t>should have is</a:t>
            </a:r>
          </a:p>
        </p:txBody>
      </p:sp>
      <p:graphicFrame>
        <p:nvGraphicFramePr>
          <p:cNvPr id="31766" name="Object 22">
            <a:extLst>
              <a:ext uri="{FF2B5EF4-FFF2-40B4-BE49-F238E27FC236}">
                <a16:creationId xmlns:a16="http://schemas.microsoft.com/office/drawing/2014/main" id="{97556BA2-7A28-47E8-8DED-47509263698D}"/>
              </a:ext>
            </a:extLst>
          </p:cNvPr>
          <p:cNvGraphicFramePr>
            <a:graphicFrameLocks noChangeAspect="1"/>
          </p:cNvGraphicFramePr>
          <p:nvPr/>
        </p:nvGraphicFramePr>
        <p:xfrm>
          <a:off x="2819400" y="914400"/>
          <a:ext cx="2209800" cy="522288"/>
        </p:xfrm>
        <a:graphic>
          <a:graphicData uri="http://schemas.openxmlformats.org/presentationml/2006/ole">
            <mc:AlternateContent xmlns:mc="http://schemas.openxmlformats.org/markup-compatibility/2006">
              <mc:Choice xmlns:v="urn:schemas-microsoft-com:vml" Requires="v">
                <p:oleObj spid="_x0000_s31805" name="Equation" r:id="rId6" imgW="1180800" imgH="279360" progId="Equation.DSMT4">
                  <p:embed/>
                </p:oleObj>
              </mc:Choice>
              <mc:Fallback>
                <p:oleObj name="Equation" r:id="rId6" imgW="1180800" imgH="279360" progId="Equation.DSMT4">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914400"/>
                        <a:ext cx="2209800"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7" name="Arc 23">
            <a:extLst>
              <a:ext uri="{FF2B5EF4-FFF2-40B4-BE49-F238E27FC236}">
                <a16:creationId xmlns:a16="http://schemas.microsoft.com/office/drawing/2014/main" id="{D45DDF68-5A3E-47AA-8A8D-D3687854CBCE}"/>
              </a:ext>
            </a:extLst>
          </p:cNvPr>
          <p:cNvSpPr>
            <a:spLocks/>
          </p:cNvSpPr>
          <p:nvPr/>
        </p:nvSpPr>
        <p:spPr bwMode="auto">
          <a:xfrm rot="-16895530" flipH="1" flipV="1">
            <a:off x="3038475" y="3025775"/>
            <a:ext cx="2027238" cy="3805238"/>
          </a:xfrm>
          <a:custGeom>
            <a:avLst/>
            <a:gdLst>
              <a:gd name="G0" fmla="+- 0 0 0"/>
              <a:gd name="G1" fmla="+- 20916 0 0"/>
              <a:gd name="G2" fmla="+- 21600 0 0"/>
              <a:gd name="T0" fmla="*/ 5393 w 21600"/>
              <a:gd name="T1" fmla="*/ 0 h 20916"/>
              <a:gd name="T2" fmla="*/ 21600 w 21600"/>
              <a:gd name="T3" fmla="*/ 20916 h 20916"/>
              <a:gd name="T4" fmla="*/ 0 w 21600"/>
              <a:gd name="T5" fmla="*/ 20916 h 20916"/>
            </a:gdLst>
            <a:ahLst/>
            <a:cxnLst>
              <a:cxn ang="0">
                <a:pos x="T0" y="T1"/>
              </a:cxn>
              <a:cxn ang="0">
                <a:pos x="T2" y="T3"/>
              </a:cxn>
              <a:cxn ang="0">
                <a:pos x="T4" y="T5"/>
              </a:cxn>
            </a:cxnLst>
            <a:rect l="0" t="0" r="r" b="b"/>
            <a:pathLst>
              <a:path w="21600" h="20916" fill="none" extrusionOk="0">
                <a:moveTo>
                  <a:pt x="5392" y="0"/>
                </a:moveTo>
                <a:cubicBezTo>
                  <a:pt x="14933" y="2459"/>
                  <a:pt x="21600" y="11063"/>
                  <a:pt x="21600" y="20916"/>
                </a:cubicBezTo>
              </a:path>
              <a:path w="21600" h="20916" stroke="0" extrusionOk="0">
                <a:moveTo>
                  <a:pt x="5392" y="0"/>
                </a:moveTo>
                <a:cubicBezTo>
                  <a:pt x="14933" y="2459"/>
                  <a:pt x="21600" y="11063"/>
                  <a:pt x="21600" y="20916"/>
                </a:cubicBezTo>
                <a:lnTo>
                  <a:pt x="0" y="20916"/>
                </a:lnTo>
                <a:close/>
              </a:path>
            </a:pathLst>
          </a:custGeom>
          <a:noFill/>
          <a:ln w="19050">
            <a:solidFill>
              <a:srgbClr val="FA202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31768" name="Group 24">
            <a:extLst>
              <a:ext uri="{FF2B5EF4-FFF2-40B4-BE49-F238E27FC236}">
                <a16:creationId xmlns:a16="http://schemas.microsoft.com/office/drawing/2014/main" id="{0ADE0C7E-963D-4084-AA6B-5C514050D759}"/>
              </a:ext>
            </a:extLst>
          </p:cNvPr>
          <p:cNvGrpSpPr>
            <a:grpSpLocks/>
          </p:cNvGrpSpPr>
          <p:nvPr/>
        </p:nvGrpSpPr>
        <p:grpSpPr bwMode="auto">
          <a:xfrm>
            <a:off x="8153400" y="304800"/>
            <a:ext cx="646113" cy="774700"/>
            <a:chOff x="1321" y="1344"/>
            <a:chExt cx="407" cy="728"/>
          </a:xfrm>
        </p:grpSpPr>
        <p:sp>
          <p:nvSpPr>
            <p:cNvPr id="31769" name="Line 25">
              <a:extLst>
                <a:ext uri="{FF2B5EF4-FFF2-40B4-BE49-F238E27FC236}">
                  <a16:creationId xmlns:a16="http://schemas.microsoft.com/office/drawing/2014/main" id="{F7038E1C-4CCC-434A-8A4A-66DB79B03A13}"/>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0" name="Line 26">
              <a:extLst>
                <a:ext uri="{FF2B5EF4-FFF2-40B4-BE49-F238E27FC236}">
                  <a16:creationId xmlns:a16="http://schemas.microsoft.com/office/drawing/2014/main" id="{C4C89B4B-ED0A-4575-808E-107D9238F7D2}"/>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1" name="Line 27">
              <a:extLst>
                <a:ext uri="{FF2B5EF4-FFF2-40B4-BE49-F238E27FC236}">
                  <a16:creationId xmlns:a16="http://schemas.microsoft.com/office/drawing/2014/main" id="{D4D11A9F-B700-4204-9593-6FADC043D838}"/>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2" name="Line 28">
              <a:extLst>
                <a:ext uri="{FF2B5EF4-FFF2-40B4-BE49-F238E27FC236}">
                  <a16:creationId xmlns:a16="http://schemas.microsoft.com/office/drawing/2014/main" id="{53267C51-A3CE-4D8B-9B59-A11ACA13DAB3}"/>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3" name="Line 29">
              <a:extLst>
                <a:ext uri="{FF2B5EF4-FFF2-40B4-BE49-F238E27FC236}">
                  <a16:creationId xmlns:a16="http://schemas.microsoft.com/office/drawing/2014/main" id="{C0C73DF9-1E4B-4238-BA2A-DCA675CA7E66}"/>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4" name="Line 30">
              <a:extLst>
                <a:ext uri="{FF2B5EF4-FFF2-40B4-BE49-F238E27FC236}">
                  <a16:creationId xmlns:a16="http://schemas.microsoft.com/office/drawing/2014/main" id="{87C47676-F4D3-4230-855D-BAF0B2B32941}"/>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5" name="Line 31">
              <a:extLst>
                <a:ext uri="{FF2B5EF4-FFF2-40B4-BE49-F238E27FC236}">
                  <a16:creationId xmlns:a16="http://schemas.microsoft.com/office/drawing/2014/main" id="{FB76889D-D59E-4C63-BED5-F8F970004A03}"/>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a:extLst>
              <a:ext uri="{FF2B5EF4-FFF2-40B4-BE49-F238E27FC236}">
                <a16:creationId xmlns:a16="http://schemas.microsoft.com/office/drawing/2014/main" id="{FE879D0D-0351-4B47-B0D9-F96EC3C0DC4F}"/>
              </a:ext>
            </a:extLst>
          </p:cNvPr>
          <p:cNvSpPr txBox="1">
            <a:spLocks noChangeArrowheads="1"/>
          </p:cNvSpPr>
          <p:nvPr/>
        </p:nvSpPr>
        <p:spPr bwMode="auto">
          <a:xfrm>
            <a:off x="990600" y="304800"/>
            <a:ext cx="493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gives a dependency on R that is nonlinear</a:t>
            </a:r>
          </a:p>
        </p:txBody>
      </p:sp>
      <p:sp>
        <p:nvSpPr>
          <p:cNvPr id="54280" name="Rectangle 8">
            <a:extLst>
              <a:ext uri="{FF2B5EF4-FFF2-40B4-BE49-F238E27FC236}">
                <a16:creationId xmlns:a16="http://schemas.microsoft.com/office/drawing/2014/main" id="{A2CB4CD5-29A1-4C66-80AE-0CA9FE6BB075}"/>
              </a:ext>
            </a:extLst>
          </p:cNvPr>
          <p:cNvSpPr>
            <a:spLocks noChangeArrowheads="1"/>
          </p:cNvSpPr>
          <p:nvPr/>
        </p:nvSpPr>
        <p:spPr bwMode="auto">
          <a:xfrm>
            <a:off x="2563813" y="2432050"/>
            <a:ext cx="3232150"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81" name="Rectangle 9">
            <a:extLst>
              <a:ext uri="{FF2B5EF4-FFF2-40B4-BE49-F238E27FC236}">
                <a16:creationId xmlns:a16="http://schemas.microsoft.com/office/drawing/2014/main" id="{6CDD8CC0-5970-4D65-AB4D-AEBC27F3DF9F}"/>
              </a:ext>
            </a:extLst>
          </p:cNvPr>
          <p:cNvSpPr>
            <a:spLocks noChangeArrowheads="1"/>
          </p:cNvSpPr>
          <p:nvPr/>
        </p:nvSpPr>
        <p:spPr bwMode="auto">
          <a:xfrm>
            <a:off x="2563813" y="2432050"/>
            <a:ext cx="3232150"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FFFFFF"/>
                </a:solidFill>
                <a:miter lim="800000"/>
                <a:headEnd/>
                <a:tailEnd/>
              </a14:hiddenLine>
            </a:ext>
          </a:extLst>
        </p:spPr>
        <p:txBody>
          <a:bodyPr/>
          <a:lstStyle/>
          <a:p>
            <a:endParaRPr lang="en-US"/>
          </a:p>
        </p:txBody>
      </p:sp>
      <p:sp>
        <p:nvSpPr>
          <p:cNvPr id="54347" name="Freeform 75">
            <a:extLst>
              <a:ext uri="{FF2B5EF4-FFF2-40B4-BE49-F238E27FC236}">
                <a16:creationId xmlns:a16="http://schemas.microsoft.com/office/drawing/2014/main" id="{C1348433-81E8-40A1-B75A-4765669B6F14}"/>
              </a:ext>
            </a:extLst>
          </p:cNvPr>
          <p:cNvSpPr>
            <a:spLocks/>
          </p:cNvSpPr>
          <p:nvPr/>
        </p:nvSpPr>
        <p:spPr bwMode="auto">
          <a:xfrm>
            <a:off x="2563813" y="2170113"/>
            <a:ext cx="3232150" cy="2297112"/>
          </a:xfrm>
          <a:custGeom>
            <a:avLst/>
            <a:gdLst>
              <a:gd name="T0" fmla="*/ 23 w 2461"/>
              <a:gd name="T1" fmla="*/ 1812 h 1818"/>
              <a:gd name="T2" fmla="*/ 74 w 2461"/>
              <a:gd name="T3" fmla="*/ 1802 h 1818"/>
              <a:gd name="T4" fmla="*/ 119 w 2461"/>
              <a:gd name="T5" fmla="*/ 1796 h 1818"/>
              <a:gd name="T6" fmla="*/ 170 w 2461"/>
              <a:gd name="T7" fmla="*/ 1786 h 1818"/>
              <a:gd name="T8" fmla="*/ 221 w 2461"/>
              <a:gd name="T9" fmla="*/ 1780 h 1818"/>
              <a:gd name="T10" fmla="*/ 272 w 2461"/>
              <a:gd name="T11" fmla="*/ 1770 h 1818"/>
              <a:gd name="T12" fmla="*/ 317 w 2461"/>
              <a:gd name="T13" fmla="*/ 1764 h 1818"/>
              <a:gd name="T14" fmla="*/ 368 w 2461"/>
              <a:gd name="T15" fmla="*/ 1754 h 1818"/>
              <a:gd name="T16" fmla="*/ 419 w 2461"/>
              <a:gd name="T17" fmla="*/ 1743 h 1818"/>
              <a:gd name="T18" fmla="*/ 470 w 2461"/>
              <a:gd name="T19" fmla="*/ 1738 h 1818"/>
              <a:gd name="T20" fmla="*/ 521 w 2461"/>
              <a:gd name="T21" fmla="*/ 1727 h 1818"/>
              <a:gd name="T22" fmla="*/ 567 w 2461"/>
              <a:gd name="T23" fmla="*/ 1717 h 1818"/>
              <a:gd name="T24" fmla="*/ 618 w 2461"/>
              <a:gd name="T25" fmla="*/ 1706 h 1818"/>
              <a:gd name="T26" fmla="*/ 669 w 2461"/>
              <a:gd name="T27" fmla="*/ 1695 h 1818"/>
              <a:gd name="T28" fmla="*/ 720 w 2461"/>
              <a:gd name="T29" fmla="*/ 1685 h 1818"/>
              <a:gd name="T30" fmla="*/ 765 w 2461"/>
              <a:gd name="T31" fmla="*/ 1674 h 1818"/>
              <a:gd name="T32" fmla="*/ 816 w 2461"/>
              <a:gd name="T33" fmla="*/ 1663 h 1818"/>
              <a:gd name="T34" fmla="*/ 867 w 2461"/>
              <a:gd name="T35" fmla="*/ 1653 h 1818"/>
              <a:gd name="T36" fmla="*/ 918 w 2461"/>
              <a:gd name="T37" fmla="*/ 1637 h 1818"/>
              <a:gd name="T38" fmla="*/ 964 w 2461"/>
              <a:gd name="T39" fmla="*/ 1626 h 1818"/>
              <a:gd name="T40" fmla="*/ 1015 w 2461"/>
              <a:gd name="T41" fmla="*/ 1616 h 1818"/>
              <a:gd name="T42" fmla="*/ 1066 w 2461"/>
              <a:gd name="T43" fmla="*/ 1600 h 1818"/>
              <a:gd name="T44" fmla="*/ 1117 w 2461"/>
              <a:gd name="T45" fmla="*/ 1589 h 1818"/>
              <a:gd name="T46" fmla="*/ 1168 w 2461"/>
              <a:gd name="T47" fmla="*/ 1573 h 1818"/>
              <a:gd name="T48" fmla="*/ 1213 w 2461"/>
              <a:gd name="T49" fmla="*/ 1557 h 1818"/>
              <a:gd name="T50" fmla="*/ 1264 w 2461"/>
              <a:gd name="T51" fmla="*/ 1531 h 1818"/>
              <a:gd name="T52" fmla="*/ 1315 w 2461"/>
              <a:gd name="T53" fmla="*/ 1504 h 1818"/>
              <a:gd name="T54" fmla="*/ 1366 w 2461"/>
              <a:gd name="T55" fmla="*/ 1467 h 1818"/>
              <a:gd name="T56" fmla="*/ 1412 w 2461"/>
              <a:gd name="T57" fmla="*/ 1435 h 1818"/>
              <a:gd name="T58" fmla="*/ 1463 w 2461"/>
              <a:gd name="T59" fmla="*/ 1398 h 1818"/>
              <a:gd name="T60" fmla="*/ 1514 w 2461"/>
              <a:gd name="T61" fmla="*/ 1361 h 1818"/>
              <a:gd name="T62" fmla="*/ 1565 w 2461"/>
              <a:gd name="T63" fmla="*/ 1318 h 1818"/>
              <a:gd name="T64" fmla="*/ 1610 w 2461"/>
              <a:gd name="T65" fmla="*/ 1275 h 1818"/>
              <a:gd name="T66" fmla="*/ 1661 w 2461"/>
              <a:gd name="T67" fmla="*/ 1228 h 1818"/>
              <a:gd name="T68" fmla="*/ 1712 w 2461"/>
              <a:gd name="T69" fmla="*/ 1180 h 1818"/>
              <a:gd name="T70" fmla="*/ 1763 w 2461"/>
              <a:gd name="T71" fmla="*/ 1127 h 1818"/>
              <a:gd name="T72" fmla="*/ 1814 w 2461"/>
              <a:gd name="T73" fmla="*/ 1074 h 1818"/>
              <a:gd name="T74" fmla="*/ 1860 w 2461"/>
              <a:gd name="T75" fmla="*/ 1015 h 1818"/>
              <a:gd name="T76" fmla="*/ 1911 w 2461"/>
              <a:gd name="T77" fmla="*/ 951 h 1818"/>
              <a:gd name="T78" fmla="*/ 1962 w 2461"/>
              <a:gd name="T79" fmla="*/ 888 h 1818"/>
              <a:gd name="T80" fmla="*/ 2013 w 2461"/>
              <a:gd name="T81" fmla="*/ 818 h 1818"/>
              <a:gd name="T82" fmla="*/ 2058 w 2461"/>
              <a:gd name="T83" fmla="*/ 749 h 1818"/>
              <a:gd name="T84" fmla="*/ 2109 w 2461"/>
              <a:gd name="T85" fmla="*/ 670 h 1818"/>
              <a:gd name="T86" fmla="*/ 2160 w 2461"/>
              <a:gd name="T87" fmla="*/ 590 h 1818"/>
              <a:gd name="T88" fmla="*/ 2211 w 2461"/>
              <a:gd name="T89" fmla="*/ 505 h 1818"/>
              <a:gd name="T90" fmla="*/ 2256 w 2461"/>
              <a:gd name="T91" fmla="*/ 415 h 1818"/>
              <a:gd name="T92" fmla="*/ 2307 w 2461"/>
              <a:gd name="T93" fmla="*/ 319 h 1818"/>
              <a:gd name="T94" fmla="*/ 2358 w 2461"/>
              <a:gd name="T95" fmla="*/ 218 h 1818"/>
              <a:gd name="T96" fmla="*/ 2409 w 2461"/>
              <a:gd name="T97" fmla="*/ 112 h 1818"/>
              <a:gd name="T98" fmla="*/ 2461 w 2461"/>
              <a:gd name="T99" fmla="*/ 0 h 1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61" h="1818">
                <a:moveTo>
                  <a:pt x="0" y="1818"/>
                </a:moveTo>
                <a:lnTo>
                  <a:pt x="23" y="1812"/>
                </a:lnTo>
                <a:lnTo>
                  <a:pt x="45" y="1807"/>
                </a:lnTo>
                <a:lnTo>
                  <a:pt x="74" y="1802"/>
                </a:lnTo>
                <a:lnTo>
                  <a:pt x="96" y="1802"/>
                </a:lnTo>
                <a:lnTo>
                  <a:pt x="119" y="1796"/>
                </a:lnTo>
                <a:lnTo>
                  <a:pt x="147" y="1791"/>
                </a:lnTo>
                <a:lnTo>
                  <a:pt x="170" y="1786"/>
                </a:lnTo>
                <a:lnTo>
                  <a:pt x="198" y="1786"/>
                </a:lnTo>
                <a:lnTo>
                  <a:pt x="221" y="1780"/>
                </a:lnTo>
                <a:lnTo>
                  <a:pt x="244" y="1775"/>
                </a:lnTo>
                <a:lnTo>
                  <a:pt x="272" y="1770"/>
                </a:lnTo>
                <a:lnTo>
                  <a:pt x="295" y="1770"/>
                </a:lnTo>
                <a:lnTo>
                  <a:pt x="317" y="1764"/>
                </a:lnTo>
                <a:lnTo>
                  <a:pt x="346" y="1759"/>
                </a:lnTo>
                <a:lnTo>
                  <a:pt x="368" y="1754"/>
                </a:lnTo>
                <a:lnTo>
                  <a:pt x="397" y="1748"/>
                </a:lnTo>
                <a:lnTo>
                  <a:pt x="419" y="1743"/>
                </a:lnTo>
                <a:lnTo>
                  <a:pt x="442" y="1738"/>
                </a:lnTo>
                <a:lnTo>
                  <a:pt x="470" y="1738"/>
                </a:lnTo>
                <a:lnTo>
                  <a:pt x="493" y="1733"/>
                </a:lnTo>
                <a:lnTo>
                  <a:pt x="521" y="1727"/>
                </a:lnTo>
                <a:lnTo>
                  <a:pt x="544" y="1722"/>
                </a:lnTo>
                <a:lnTo>
                  <a:pt x="567" y="1717"/>
                </a:lnTo>
                <a:lnTo>
                  <a:pt x="595" y="1711"/>
                </a:lnTo>
                <a:lnTo>
                  <a:pt x="618" y="1706"/>
                </a:lnTo>
                <a:lnTo>
                  <a:pt x="641" y="1701"/>
                </a:lnTo>
                <a:lnTo>
                  <a:pt x="669" y="1695"/>
                </a:lnTo>
                <a:lnTo>
                  <a:pt x="692" y="1690"/>
                </a:lnTo>
                <a:lnTo>
                  <a:pt x="720" y="1685"/>
                </a:lnTo>
                <a:lnTo>
                  <a:pt x="743" y="1679"/>
                </a:lnTo>
                <a:lnTo>
                  <a:pt x="765" y="1674"/>
                </a:lnTo>
                <a:lnTo>
                  <a:pt x="794" y="1669"/>
                </a:lnTo>
                <a:lnTo>
                  <a:pt x="816" y="1663"/>
                </a:lnTo>
                <a:lnTo>
                  <a:pt x="845" y="1658"/>
                </a:lnTo>
                <a:lnTo>
                  <a:pt x="867" y="1653"/>
                </a:lnTo>
                <a:lnTo>
                  <a:pt x="890" y="1642"/>
                </a:lnTo>
                <a:lnTo>
                  <a:pt x="918" y="1637"/>
                </a:lnTo>
                <a:lnTo>
                  <a:pt x="941" y="1632"/>
                </a:lnTo>
                <a:lnTo>
                  <a:pt x="964" y="1626"/>
                </a:lnTo>
                <a:lnTo>
                  <a:pt x="992" y="1621"/>
                </a:lnTo>
                <a:lnTo>
                  <a:pt x="1015" y="1616"/>
                </a:lnTo>
                <a:lnTo>
                  <a:pt x="1043" y="1605"/>
                </a:lnTo>
                <a:lnTo>
                  <a:pt x="1066" y="1600"/>
                </a:lnTo>
                <a:lnTo>
                  <a:pt x="1088" y="1594"/>
                </a:lnTo>
                <a:lnTo>
                  <a:pt x="1117" y="1589"/>
                </a:lnTo>
                <a:lnTo>
                  <a:pt x="1139" y="1578"/>
                </a:lnTo>
                <a:lnTo>
                  <a:pt x="1168" y="1573"/>
                </a:lnTo>
                <a:lnTo>
                  <a:pt x="1191" y="1568"/>
                </a:lnTo>
                <a:lnTo>
                  <a:pt x="1213" y="1557"/>
                </a:lnTo>
                <a:lnTo>
                  <a:pt x="1242" y="1547"/>
                </a:lnTo>
                <a:lnTo>
                  <a:pt x="1264" y="1531"/>
                </a:lnTo>
                <a:lnTo>
                  <a:pt x="1287" y="1520"/>
                </a:lnTo>
                <a:lnTo>
                  <a:pt x="1315" y="1504"/>
                </a:lnTo>
                <a:lnTo>
                  <a:pt x="1338" y="1488"/>
                </a:lnTo>
                <a:lnTo>
                  <a:pt x="1366" y="1467"/>
                </a:lnTo>
                <a:lnTo>
                  <a:pt x="1389" y="1451"/>
                </a:lnTo>
                <a:lnTo>
                  <a:pt x="1412" y="1435"/>
                </a:lnTo>
                <a:lnTo>
                  <a:pt x="1440" y="1414"/>
                </a:lnTo>
                <a:lnTo>
                  <a:pt x="1463" y="1398"/>
                </a:lnTo>
                <a:lnTo>
                  <a:pt x="1491" y="1376"/>
                </a:lnTo>
                <a:lnTo>
                  <a:pt x="1514" y="1361"/>
                </a:lnTo>
                <a:lnTo>
                  <a:pt x="1536" y="1339"/>
                </a:lnTo>
                <a:lnTo>
                  <a:pt x="1565" y="1318"/>
                </a:lnTo>
                <a:lnTo>
                  <a:pt x="1587" y="1297"/>
                </a:lnTo>
                <a:lnTo>
                  <a:pt x="1610" y="1275"/>
                </a:lnTo>
                <a:lnTo>
                  <a:pt x="1638" y="1249"/>
                </a:lnTo>
                <a:lnTo>
                  <a:pt x="1661" y="1228"/>
                </a:lnTo>
                <a:lnTo>
                  <a:pt x="1689" y="1201"/>
                </a:lnTo>
                <a:lnTo>
                  <a:pt x="1712" y="1180"/>
                </a:lnTo>
                <a:lnTo>
                  <a:pt x="1735" y="1153"/>
                </a:lnTo>
                <a:lnTo>
                  <a:pt x="1763" y="1127"/>
                </a:lnTo>
                <a:lnTo>
                  <a:pt x="1786" y="1100"/>
                </a:lnTo>
                <a:lnTo>
                  <a:pt x="1814" y="1074"/>
                </a:lnTo>
                <a:lnTo>
                  <a:pt x="1837" y="1042"/>
                </a:lnTo>
                <a:lnTo>
                  <a:pt x="1860" y="1015"/>
                </a:lnTo>
                <a:lnTo>
                  <a:pt x="1888" y="983"/>
                </a:lnTo>
                <a:lnTo>
                  <a:pt x="1911" y="951"/>
                </a:lnTo>
                <a:lnTo>
                  <a:pt x="1933" y="919"/>
                </a:lnTo>
                <a:lnTo>
                  <a:pt x="1962" y="888"/>
                </a:lnTo>
                <a:lnTo>
                  <a:pt x="1984" y="856"/>
                </a:lnTo>
                <a:lnTo>
                  <a:pt x="2013" y="818"/>
                </a:lnTo>
                <a:lnTo>
                  <a:pt x="2035" y="787"/>
                </a:lnTo>
                <a:lnTo>
                  <a:pt x="2058" y="749"/>
                </a:lnTo>
                <a:lnTo>
                  <a:pt x="2086" y="712"/>
                </a:lnTo>
                <a:lnTo>
                  <a:pt x="2109" y="670"/>
                </a:lnTo>
                <a:lnTo>
                  <a:pt x="2137" y="632"/>
                </a:lnTo>
                <a:lnTo>
                  <a:pt x="2160" y="590"/>
                </a:lnTo>
                <a:lnTo>
                  <a:pt x="2183" y="547"/>
                </a:lnTo>
                <a:lnTo>
                  <a:pt x="2211" y="505"/>
                </a:lnTo>
                <a:lnTo>
                  <a:pt x="2234" y="462"/>
                </a:lnTo>
                <a:lnTo>
                  <a:pt x="2256" y="415"/>
                </a:lnTo>
                <a:lnTo>
                  <a:pt x="2285" y="367"/>
                </a:lnTo>
                <a:lnTo>
                  <a:pt x="2307" y="319"/>
                </a:lnTo>
                <a:lnTo>
                  <a:pt x="2336" y="271"/>
                </a:lnTo>
                <a:lnTo>
                  <a:pt x="2358" y="218"/>
                </a:lnTo>
                <a:lnTo>
                  <a:pt x="2381" y="165"/>
                </a:lnTo>
                <a:lnTo>
                  <a:pt x="2409" y="112"/>
                </a:lnTo>
                <a:lnTo>
                  <a:pt x="2432" y="53"/>
                </a:lnTo>
                <a:lnTo>
                  <a:pt x="2461" y="0"/>
                </a:lnTo>
              </a:path>
            </a:pathLst>
          </a:custGeom>
          <a:noFill/>
          <a:ln w="28575" cmpd="sng">
            <a:solidFill>
              <a:srgbClr val="FA202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4348" name="Line 76">
            <a:extLst>
              <a:ext uri="{FF2B5EF4-FFF2-40B4-BE49-F238E27FC236}">
                <a16:creationId xmlns:a16="http://schemas.microsoft.com/office/drawing/2014/main" id="{6C461684-830C-4DC5-AF93-FDBA0C2AE63B}"/>
              </a:ext>
            </a:extLst>
          </p:cNvPr>
          <p:cNvSpPr>
            <a:spLocks noChangeShapeType="1"/>
          </p:cNvSpPr>
          <p:nvPr/>
        </p:nvSpPr>
        <p:spPr bwMode="auto">
          <a:xfrm>
            <a:off x="1905000" y="5029200"/>
            <a:ext cx="44116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49" name="Line 77">
            <a:extLst>
              <a:ext uri="{FF2B5EF4-FFF2-40B4-BE49-F238E27FC236}">
                <a16:creationId xmlns:a16="http://schemas.microsoft.com/office/drawing/2014/main" id="{CB63B454-A0FA-4242-B84B-66516041D6CB}"/>
              </a:ext>
            </a:extLst>
          </p:cNvPr>
          <p:cNvSpPr>
            <a:spLocks noChangeShapeType="1"/>
          </p:cNvSpPr>
          <p:nvPr/>
        </p:nvSpPr>
        <p:spPr bwMode="auto">
          <a:xfrm flipV="1">
            <a:off x="4111625" y="1752600"/>
            <a:ext cx="61913" cy="3276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50" name="Line 78">
            <a:extLst>
              <a:ext uri="{FF2B5EF4-FFF2-40B4-BE49-F238E27FC236}">
                <a16:creationId xmlns:a16="http://schemas.microsoft.com/office/drawing/2014/main" id="{6FF5583F-8027-41C4-932C-3ADD7AF7A08E}"/>
              </a:ext>
            </a:extLst>
          </p:cNvPr>
          <p:cNvSpPr>
            <a:spLocks noChangeShapeType="1"/>
          </p:cNvSpPr>
          <p:nvPr/>
        </p:nvSpPr>
        <p:spPr bwMode="auto">
          <a:xfrm>
            <a:off x="2535238" y="4906963"/>
            <a:ext cx="0" cy="1222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51" name="Line 79">
            <a:extLst>
              <a:ext uri="{FF2B5EF4-FFF2-40B4-BE49-F238E27FC236}">
                <a16:creationId xmlns:a16="http://schemas.microsoft.com/office/drawing/2014/main" id="{5561B6ED-A25E-4322-BC9E-ADC392D0AE18}"/>
              </a:ext>
            </a:extLst>
          </p:cNvPr>
          <p:cNvSpPr>
            <a:spLocks noChangeShapeType="1"/>
          </p:cNvSpPr>
          <p:nvPr/>
        </p:nvSpPr>
        <p:spPr bwMode="auto">
          <a:xfrm>
            <a:off x="5819775" y="4905375"/>
            <a:ext cx="0" cy="122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53" name="Text Box 81">
            <a:extLst>
              <a:ext uri="{FF2B5EF4-FFF2-40B4-BE49-F238E27FC236}">
                <a16:creationId xmlns:a16="http://schemas.microsoft.com/office/drawing/2014/main" id="{FA704608-01D8-407A-883D-0B9C5723413D}"/>
              </a:ext>
            </a:extLst>
          </p:cNvPr>
          <p:cNvSpPr txBox="1">
            <a:spLocks noChangeArrowheads="1"/>
          </p:cNvSpPr>
          <p:nvPr/>
        </p:nvSpPr>
        <p:spPr bwMode="auto">
          <a:xfrm>
            <a:off x="6492875" y="4999038"/>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R</a:t>
            </a:r>
          </a:p>
        </p:txBody>
      </p:sp>
      <p:sp>
        <p:nvSpPr>
          <p:cNvPr id="54354" name="Text Box 82">
            <a:extLst>
              <a:ext uri="{FF2B5EF4-FFF2-40B4-BE49-F238E27FC236}">
                <a16:creationId xmlns:a16="http://schemas.microsoft.com/office/drawing/2014/main" id="{B57761AB-47B6-40CA-9D34-0B395AF358EF}"/>
              </a:ext>
            </a:extLst>
          </p:cNvPr>
          <p:cNvSpPr txBox="1">
            <a:spLocks noChangeArrowheads="1"/>
          </p:cNvSpPr>
          <p:nvPr/>
        </p:nvSpPr>
        <p:spPr bwMode="auto">
          <a:xfrm>
            <a:off x="4035425" y="51181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0</a:t>
            </a:r>
          </a:p>
        </p:txBody>
      </p:sp>
      <p:sp>
        <p:nvSpPr>
          <p:cNvPr id="54355" name="Text Box 83">
            <a:extLst>
              <a:ext uri="{FF2B5EF4-FFF2-40B4-BE49-F238E27FC236}">
                <a16:creationId xmlns:a16="http://schemas.microsoft.com/office/drawing/2014/main" id="{323DFA2A-EA4C-4660-9C25-E5EE12EADECD}"/>
              </a:ext>
            </a:extLst>
          </p:cNvPr>
          <p:cNvSpPr txBox="1">
            <a:spLocks noChangeArrowheads="1"/>
          </p:cNvSpPr>
          <p:nvPr/>
        </p:nvSpPr>
        <p:spPr bwMode="auto">
          <a:xfrm>
            <a:off x="5673725" y="51181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54356" name="Text Box 84">
            <a:extLst>
              <a:ext uri="{FF2B5EF4-FFF2-40B4-BE49-F238E27FC236}">
                <a16:creationId xmlns:a16="http://schemas.microsoft.com/office/drawing/2014/main" id="{C9B2DA20-A6CD-4D01-B587-AE490DE823DB}"/>
              </a:ext>
            </a:extLst>
          </p:cNvPr>
          <p:cNvSpPr txBox="1">
            <a:spLocks noChangeArrowheads="1"/>
          </p:cNvSpPr>
          <p:nvPr/>
        </p:nvSpPr>
        <p:spPr bwMode="auto">
          <a:xfrm>
            <a:off x="2409825" y="50292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a:t>
            </a:r>
          </a:p>
        </p:txBody>
      </p:sp>
      <p:sp>
        <p:nvSpPr>
          <p:cNvPr id="54357" name="Line 85">
            <a:extLst>
              <a:ext uri="{FF2B5EF4-FFF2-40B4-BE49-F238E27FC236}">
                <a16:creationId xmlns:a16="http://schemas.microsoft.com/office/drawing/2014/main" id="{B35CAF08-12DA-4945-B69D-AC7FD576B120}"/>
              </a:ext>
            </a:extLst>
          </p:cNvPr>
          <p:cNvSpPr>
            <a:spLocks noChangeShapeType="1"/>
          </p:cNvSpPr>
          <p:nvPr/>
        </p:nvSpPr>
        <p:spPr bwMode="auto">
          <a:xfrm>
            <a:off x="5813425" y="2178050"/>
            <a:ext cx="0" cy="27892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58" name="Line 86">
            <a:extLst>
              <a:ext uri="{FF2B5EF4-FFF2-40B4-BE49-F238E27FC236}">
                <a16:creationId xmlns:a16="http://schemas.microsoft.com/office/drawing/2014/main" id="{6F39665C-345D-4E53-BCE3-A709545CFC5C}"/>
              </a:ext>
            </a:extLst>
          </p:cNvPr>
          <p:cNvSpPr>
            <a:spLocks noChangeShapeType="1"/>
          </p:cNvSpPr>
          <p:nvPr/>
        </p:nvSpPr>
        <p:spPr bwMode="auto">
          <a:xfrm flipH="1" flipV="1">
            <a:off x="4173538" y="2138363"/>
            <a:ext cx="1627187"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59" name="Line 87">
            <a:extLst>
              <a:ext uri="{FF2B5EF4-FFF2-40B4-BE49-F238E27FC236}">
                <a16:creationId xmlns:a16="http://schemas.microsoft.com/office/drawing/2014/main" id="{11749E50-581D-40CE-8203-CB18A7422FBE}"/>
              </a:ext>
            </a:extLst>
          </p:cNvPr>
          <p:cNvSpPr>
            <a:spLocks noChangeShapeType="1"/>
          </p:cNvSpPr>
          <p:nvPr/>
        </p:nvSpPr>
        <p:spPr bwMode="auto">
          <a:xfrm>
            <a:off x="2535238" y="4483100"/>
            <a:ext cx="1576387"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60" name="Line 88">
            <a:extLst>
              <a:ext uri="{FF2B5EF4-FFF2-40B4-BE49-F238E27FC236}">
                <a16:creationId xmlns:a16="http://schemas.microsoft.com/office/drawing/2014/main" id="{57E43E19-F1D9-4F5A-9FAC-584AF596D2A4}"/>
              </a:ext>
            </a:extLst>
          </p:cNvPr>
          <p:cNvSpPr>
            <a:spLocks noChangeShapeType="1"/>
          </p:cNvSpPr>
          <p:nvPr/>
        </p:nvSpPr>
        <p:spPr bwMode="auto">
          <a:xfrm>
            <a:off x="2535238" y="4483100"/>
            <a:ext cx="0" cy="5461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4362" name="Object 90">
            <a:extLst>
              <a:ext uri="{FF2B5EF4-FFF2-40B4-BE49-F238E27FC236}">
                <a16:creationId xmlns:a16="http://schemas.microsoft.com/office/drawing/2014/main" id="{2A81E412-E606-418F-9938-BE129B217A01}"/>
              </a:ext>
            </a:extLst>
          </p:cNvPr>
          <p:cNvGraphicFramePr>
            <a:graphicFrameLocks noChangeAspect="1"/>
          </p:cNvGraphicFramePr>
          <p:nvPr/>
        </p:nvGraphicFramePr>
        <p:xfrm>
          <a:off x="3733800" y="1295400"/>
          <a:ext cx="850900" cy="339725"/>
        </p:xfrm>
        <a:graphic>
          <a:graphicData uri="http://schemas.openxmlformats.org/presentationml/2006/ole">
            <mc:AlternateContent xmlns:mc="http://schemas.openxmlformats.org/markup-compatibility/2006">
              <mc:Choice xmlns:v="urn:schemas-microsoft-com:vml" Requires="v">
                <p:oleObj spid="_x0000_s54417" name="Equation" r:id="rId4" imgW="634680" imgH="253800" progId="Equation.DSMT4">
                  <p:embed/>
                </p:oleObj>
              </mc:Choice>
              <mc:Fallback>
                <p:oleObj name="Equation" r:id="rId4" imgW="634680" imgH="253800" progId="Equation.DSMT4">
                  <p:embed/>
                  <p:pic>
                    <p:nvPicPr>
                      <p:cNvPr id="0" name="Object 9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1295400"/>
                        <a:ext cx="850900"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363" name="Object 91">
            <a:extLst>
              <a:ext uri="{FF2B5EF4-FFF2-40B4-BE49-F238E27FC236}">
                <a16:creationId xmlns:a16="http://schemas.microsoft.com/office/drawing/2014/main" id="{4013DAEE-B87B-4C52-B37C-A49EABD0E8B3}"/>
              </a:ext>
            </a:extLst>
          </p:cNvPr>
          <p:cNvGraphicFramePr>
            <a:graphicFrameLocks noChangeAspect="1"/>
          </p:cNvGraphicFramePr>
          <p:nvPr/>
        </p:nvGraphicFramePr>
        <p:xfrm>
          <a:off x="3048000" y="1981200"/>
          <a:ext cx="1022350" cy="385763"/>
        </p:xfrm>
        <a:graphic>
          <a:graphicData uri="http://schemas.openxmlformats.org/presentationml/2006/ole">
            <mc:AlternateContent xmlns:mc="http://schemas.openxmlformats.org/markup-compatibility/2006">
              <mc:Choice xmlns:v="urn:schemas-microsoft-com:vml" Requires="v">
                <p:oleObj spid="_x0000_s54418" name="Equation" r:id="rId6" imgW="672840" imgH="253800" progId="Equation.DSMT4">
                  <p:embed/>
                </p:oleObj>
              </mc:Choice>
              <mc:Fallback>
                <p:oleObj name="Equation" r:id="rId6" imgW="672840" imgH="253800" progId="Equation.DSMT4">
                  <p:embed/>
                  <p:pic>
                    <p:nvPicPr>
                      <p:cNvPr id="0" name="Object 9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1981200"/>
                        <a:ext cx="102235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4364" name="Object 92">
            <a:extLst>
              <a:ext uri="{FF2B5EF4-FFF2-40B4-BE49-F238E27FC236}">
                <a16:creationId xmlns:a16="http://schemas.microsoft.com/office/drawing/2014/main" id="{04B1259B-CD54-4180-9866-022A3CA4B789}"/>
              </a:ext>
            </a:extLst>
          </p:cNvPr>
          <p:cNvGraphicFramePr>
            <a:graphicFrameLocks noChangeAspect="1"/>
          </p:cNvGraphicFramePr>
          <p:nvPr/>
        </p:nvGraphicFramePr>
        <p:xfrm>
          <a:off x="4267200" y="4267200"/>
          <a:ext cx="1216025" cy="385763"/>
        </p:xfrm>
        <a:graphic>
          <a:graphicData uri="http://schemas.openxmlformats.org/presentationml/2006/ole">
            <mc:AlternateContent xmlns:mc="http://schemas.openxmlformats.org/markup-compatibility/2006">
              <mc:Choice xmlns:v="urn:schemas-microsoft-com:vml" Requires="v">
                <p:oleObj spid="_x0000_s54419" name="Equation" r:id="rId8" imgW="799920" imgH="253800" progId="Equation.DSMT4">
                  <p:embed/>
                </p:oleObj>
              </mc:Choice>
              <mc:Fallback>
                <p:oleObj name="Equation" r:id="rId8" imgW="799920" imgH="253800" progId="Equation.DSMT4">
                  <p:embed/>
                  <p:pic>
                    <p:nvPicPr>
                      <p:cNvPr id="0" name="Object 9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4267200"/>
                        <a:ext cx="1216025"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4365" name="Group 93">
            <a:extLst>
              <a:ext uri="{FF2B5EF4-FFF2-40B4-BE49-F238E27FC236}">
                <a16:creationId xmlns:a16="http://schemas.microsoft.com/office/drawing/2014/main" id="{A55C063E-39B2-40D0-8257-9FA99F88CD09}"/>
              </a:ext>
            </a:extLst>
          </p:cNvPr>
          <p:cNvGrpSpPr>
            <a:grpSpLocks/>
          </p:cNvGrpSpPr>
          <p:nvPr/>
        </p:nvGrpSpPr>
        <p:grpSpPr bwMode="auto">
          <a:xfrm>
            <a:off x="8153400" y="304800"/>
            <a:ext cx="646113" cy="774700"/>
            <a:chOff x="1321" y="1344"/>
            <a:chExt cx="407" cy="728"/>
          </a:xfrm>
        </p:grpSpPr>
        <p:sp>
          <p:nvSpPr>
            <p:cNvPr id="54366" name="Line 94">
              <a:extLst>
                <a:ext uri="{FF2B5EF4-FFF2-40B4-BE49-F238E27FC236}">
                  <a16:creationId xmlns:a16="http://schemas.microsoft.com/office/drawing/2014/main" id="{7C97CDBC-CDE7-4C78-8F24-0F33545D659A}"/>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67" name="Line 95">
              <a:extLst>
                <a:ext uri="{FF2B5EF4-FFF2-40B4-BE49-F238E27FC236}">
                  <a16:creationId xmlns:a16="http://schemas.microsoft.com/office/drawing/2014/main" id="{760BC08D-9CE8-4E2B-9408-33E51A115E92}"/>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68" name="Line 96">
              <a:extLst>
                <a:ext uri="{FF2B5EF4-FFF2-40B4-BE49-F238E27FC236}">
                  <a16:creationId xmlns:a16="http://schemas.microsoft.com/office/drawing/2014/main" id="{9FB1C56B-B154-49B9-A9F0-65983032A2C9}"/>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69" name="Line 97">
              <a:extLst>
                <a:ext uri="{FF2B5EF4-FFF2-40B4-BE49-F238E27FC236}">
                  <a16:creationId xmlns:a16="http://schemas.microsoft.com/office/drawing/2014/main" id="{4B7D6D64-DA46-43F8-BF1F-7FEBE40828F2}"/>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70" name="Line 98">
              <a:extLst>
                <a:ext uri="{FF2B5EF4-FFF2-40B4-BE49-F238E27FC236}">
                  <a16:creationId xmlns:a16="http://schemas.microsoft.com/office/drawing/2014/main" id="{8014C658-7882-479A-AD0E-9E71AB215B9B}"/>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71" name="Line 99">
              <a:extLst>
                <a:ext uri="{FF2B5EF4-FFF2-40B4-BE49-F238E27FC236}">
                  <a16:creationId xmlns:a16="http://schemas.microsoft.com/office/drawing/2014/main" id="{E1A0F664-20DC-47AE-8351-DCD8668BA7D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372" name="Line 100">
              <a:extLst>
                <a:ext uri="{FF2B5EF4-FFF2-40B4-BE49-F238E27FC236}">
                  <a16:creationId xmlns:a16="http://schemas.microsoft.com/office/drawing/2014/main" id="{B54FB5A2-29F9-43BD-B24A-A700B8AE5137}"/>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4373" name="Text Box 101">
            <a:extLst>
              <a:ext uri="{FF2B5EF4-FFF2-40B4-BE49-F238E27FC236}">
                <a16:creationId xmlns:a16="http://schemas.microsoft.com/office/drawing/2014/main" id="{87165596-B542-4E32-A35E-51273BE6B750}"/>
              </a:ext>
            </a:extLst>
          </p:cNvPr>
          <p:cNvSpPr txBox="1">
            <a:spLocks noChangeArrowheads="1"/>
          </p:cNvSpPr>
          <p:nvPr/>
        </p:nvSpPr>
        <p:spPr bwMode="auto">
          <a:xfrm>
            <a:off x="3567113" y="3806825"/>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54374" name="Line 102">
            <a:extLst>
              <a:ext uri="{FF2B5EF4-FFF2-40B4-BE49-F238E27FC236}">
                <a16:creationId xmlns:a16="http://schemas.microsoft.com/office/drawing/2014/main" id="{F69C5BF6-1863-42A3-9E22-286ED7FED6CA}"/>
              </a:ext>
            </a:extLst>
          </p:cNvPr>
          <p:cNvSpPr>
            <a:spLocks noChangeShapeType="1"/>
          </p:cNvSpPr>
          <p:nvPr/>
        </p:nvSpPr>
        <p:spPr bwMode="auto">
          <a:xfrm>
            <a:off x="4010025" y="4144963"/>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6" name="Rectangle 8">
            <a:extLst>
              <a:ext uri="{FF2B5EF4-FFF2-40B4-BE49-F238E27FC236}">
                <a16:creationId xmlns:a16="http://schemas.microsoft.com/office/drawing/2014/main" id="{0C18A06F-183E-4A8B-819D-32C7EA5BB0AE}"/>
              </a:ext>
            </a:extLst>
          </p:cNvPr>
          <p:cNvSpPr>
            <a:spLocks noChangeArrowheads="1"/>
          </p:cNvSpPr>
          <p:nvPr/>
        </p:nvSpPr>
        <p:spPr bwMode="auto">
          <a:xfrm>
            <a:off x="1981200" y="2133600"/>
            <a:ext cx="5257800" cy="1676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2" name="Text Box 4">
            <a:extLst>
              <a:ext uri="{FF2B5EF4-FFF2-40B4-BE49-F238E27FC236}">
                <a16:creationId xmlns:a16="http://schemas.microsoft.com/office/drawing/2014/main" id="{7C9AC737-0763-44CB-A680-EF4247552FE0}"/>
              </a:ext>
            </a:extLst>
          </p:cNvPr>
          <p:cNvSpPr txBox="1">
            <a:spLocks noChangeArrowheads="1"/>
          </p:cNvSpPr>
          <p:nvPr/>
        </p:nvSpPr>
        <p:spPr bwMode="auto">
          <a:xfrm>
            <a:off x="1279525" y="493713"/>
            <a:ext cx="380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 this choice of </a:t>
            </a:r>
            <a:r>
              <a:rPr lang="en-US" altLang="en-US" i="1">
                <a:latin typeface="Times New Roman" panose="02020603050405020304" pitchFamily="18" charset="0"/>
              </a:rPr>
              <a:t>f</a:t>
            </a:r>
            <a:r>
              <a:rPr lang="en-US" altLang="en-US"/>
              <a:t>, we would have</a:t>
            </a:r>
          </a:p>
        </p:txBody>
      </p:sp>
      <p:graphicFrame>
        <p:nvGraphicFramePr>
          <p:cNvPr id="32773" name="Object 5">
            <a:extLst>
              <a:ext uri="{FF2B5EF4-FFF2-40B4-BE49-F238E27FC236}">
                <a16:creationId xmlns:a16="http://schemas.microsoft.com/office/drawing/2014/main" id="{5B79CF32-939A-4B27-813D-88A9A8446C08}"/>
              </a:ext>
            </a:extLst>
          </p:cNvPr>
          <p:cNvGraphicFramePr>
            <a:graphicFrameLocks noChangeAspect="1"/>
          </p:cNvGraphicFramePr>
          <p:nvPr/>
        </p:nvGraphicFramePr>
        <p:xfrm>
          <a:off x="2590800" y="1066800"/>
          <a:ext cx="2590800" cy="490538"/>
        </p:xfrm>
        <a:graphic>
          <a:graphicData uri="http://schemas.openxmlformats.org/presentationml/2006/ole">
            <mc:AlternateContent xmlns:mc="http://schemas.openxmlformats.org/markup-compatibility/2006">
              <mc:Choice xmlns:v="urn:schemas-microsoft-com:vml" Requires="v">
                <p:oleObj spid="_x0000_s32845" name="Equation" r:id="rId4" imgW="1409400" imgH="266400" progId="Equation.DSMT4">
                  <p:embed/>
                </p:oleObj>
              </mc:Choice>
              <mc:Fallback>
                <p:oleObj name="Equation" r:id="rId4" imgW="1409400" imgH="2664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066800"/>
                        <a:ext cx="2590800"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4" name="Text Box 6">
            <a:extLst>
              <a:ext uri="{FF2B5EF4-FFF2-40B4-BE49-F238E27FC236}">
                <a16:creationId xmlns:a16="http://schemas.microsoft.com/office/drawing/2014/main" id="{FE2D405D-EC68-42E0-9483-217616ECA421}"/>
              </a:ext>
            </a:extLst>
          </p:cNvPr>
          <p:cNvSpPr txBox="1">
            <a:spLocks noChangeArrowheads="1"/>
          </p:cNvSpPr>
          <p:nvPr/>
        </p:nvSpPr>
        <p:spPr bwMode="auto">
          <a:xfrm>
            <a:off x="685800" y="1752600"/>
            <a:ext cx="7626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However, if one wants to work in terms of probabilities, not odds, we have</a:t>
            </a:r>
          </a:p>
        </p:txBody>
      </p:sp>
      <p:graphicFrame>
        <p:nvGraphicFramePr>
          <p:cNvPr id="32775" name="Object 7">
            <a:extLst>
              <a:ext uri="{FF2B5EF4-FFF2-40B4-BE49-F238E27FC236}">
                <a16:creationId xmlns:a16="http://schemas.microsoft.com/office/drawing/2014/main" id="{55C7CFFE-DBF0-4F4D-984D-CB72820479F3}"/>
              </a:ext>
            </a:extLst>
          </p:cNvPr>
          <p:cNvGraphicFramePr>
            <a:graphicFrameLocks noChangeAspect="1"/>
          </p:cNvGraphicFramePr>
          <p:nvPr/>
        </p:nvGraphicFramePr>
        <p:xfrm>
          <a:off x="2286000" y="2362200"/>
          <a:ext cx="4191000" cy="887413"/>
        </p:xfrm>
        <a:graphic>
          <a:graphicData uri="http://schemas.openxmlformats.org/presentationml/2006/ole">
            <mc:AlternateContent xmlns:mc="http://schemas.openxmlformats.org/markup-compatibility/2006">
              <mc:Choice xmlns:v="urn:schemas-microsoft-com:vml" Requires="v">
                <p:oleObj spid="_x0000_s32846" name="Equation" r:id="rId6" imgW="2400120" imgH="507960" progId="Equation.DSMT4">
                  <p:embed/>
                </p:oleObj>
              </mc:Choice>
              <mc:Fallback>
                <p:oleObj name="Equation" r:id="rId6" imgW="2400120" imgH="5079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2362200"/>
                        <a:ext cx="4191000" cy="88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7" name="Text Box 9">
            <a:extLst>
              <a:ext uri="{FF2B5EF4-FFF2-40B4-BE49-F238E27FC236}">
                <a16:creationId xmlns:a16="http://schemas.microsoft.com/office/drawing/2014/main" id="{35EE7F3B-7E7F-40C4-8674-E54811170A99}"/>
              </a:ext>
            </a:extLst>
          </p:cNvPr>
          <p:cNvSpPr txBox="1">
            <a:spLocks noChangeArrowheads="1"/>
          </p:cNvSpPr>
          <p:nvPr/>
        </p:nvSpPr>
        <p:spPr bwMode="auto">
          <a:xfrm>
            <a:off x="1355725" y="4075113"/>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graphicFrame>
        <p:nvGraphicFramePr>
          <p:cNvPr id="32778" name="Object 10">
            <a:extLst>
              <a:ext uri="{FF2B5EF4-FFF2-40B4-BE49-F238E27FC236}">
                <a16:creationId xmlns:a16="http://schemas.microsoft.com/office/drawing/2014/main" id="{86FEEAEF-E843-4F69-B045-0D1BA2DBE70F}"/>
              </a:ext>
            </a:extLst>
          </p:cNvPr>
          <p:cNvGraphicFramePr>
            <a:graphicFrameLocks noChangeAspect="1"/>
          </p:cNvGraphicFramePr>
          <p:nvPr/>
        </p:nvGraphicFramePr>
        <p:xfrm>
          <a:off x="2286000" y="3962400"/>
          <a:ext cx="1905000" cy="828675"/>
        </p:xfrm>
        <a:graphic>
          <a:graphicData uri="http://schemas.openxmlformats.org/presentationml/2006/ole">
            <mc:AlternateContent xmlns:mc="http://schemas.openxmlformats.org/markup-compatibility/2006">
              <mc:Choice xmlns:v="urn:schemas-microsoft-com:vml" Requires="v">
                <p:oleObj spid="_x0000_s32847" name="Equation" r:id="rId8" imgW="1079280" imgH="469800" progId="Equation.DSMT4">
                  <p:embed/>
                </p:oleObj>
              </mc:Choice>
              <mc:Fallback>
                <p:oleObj name="Equation" r:id="rId8" imgW="1079280" imgH="4698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3962400"/>
                        <a:ext cx="1905000"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9" name="Text Box 11">
            <a:extLst>
              <a:ext uri="{FF2B5EF4-FFF2-40B4-BE49-F238E27FC236}">
                <a16:creationId xmlns:a16="http://schemas.microsoft.com/office/drawing/2014/main" id="{D6A7DA1F-521F-4209-8652-718982DE9BC1}"/>
              </a:ext>
            </a:extLst>
          </p:cNvPr>
          <p:cNvSpPr txBox="1">
            <a:spLocks noChangeArrowheads="1"/>
          </p:cNvSpPr>
          <p:nvPr/>
        </p:nvSpPr>
        <p:spPr bwMode="auto">
          <a:xfrm>
            <a:off x="1447800" y="5181600"/>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a:t>
            </a:r>
          </a:p>
        </p:txBody>
      </p:sp>
      <p:graphicFrame>
        <p:nvGraphicFramePr>
          <p:cNvPr id="32780" name="Object 12">
            <a:extLst>
              <a:ext uri="{FF2B5EF4-FFF2-40B4-BE49-F238E27FC236}">
                <a16:creationId xmlns:a16="http://schemas.microsoft.com/office/drawing/2014/main" id="{D206A6ED-4BBE-42B5-9215-D3F9C87ECABF}"/>
              </a:ext>
            </a:extLst>
          </p:cNvPr>
          <p:cNvGraphicFramePr>
            <a:graphicFrameLocks noChangeAspect="1"/>
          </p:cNvGraphicFramePr>
          <p:nvPr/>
        </p:nvGraphicFramePr>
        <p:xfrm>
          <a:off x="2133600" y="4953000"/>
          <a:ext cx="2133600" cy="862013"/>
        </p:xfrm>
        <a:graphic>
          <a:graphicData uri="http://schemas.openxmlformats.org/presentationml/2006/ole">
            <mc:AlternateContent xmlns:mc="http://schemas.openxmlformats.org/markup-compatibility/2006">
              <mc:Choice xmlns:v="urn:schemas-microsoft-com:vml" Requires="v">
                <p:oleObj spid="_x0000_s32848" name="Equation" r:id="rId10" imgW="1193760" imgH="482400" progId="Equation.DSMT4">
                  <p:embed/>
                </p:oleObj>
              </mc:Choice>
              <mc:Fallback>
                <p:oleObj name="Equation" r:id="rId10" imgW="1193760" imgH="48240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33600" y="4953000"/>
                        <a:ext cx="2133600" cy="862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2781" name="Group 13">
            <a:extLst>
              <a:ext uri="{FF2B5EF4-FFF2-40B4-BE49-F238E27FC236}">
                <a16:creationId xmlns:a16="http://schemas.microsoft.com/office/drawing/2014/main" id="{DA04ABDF-DE53-4E11-BF26-0873F012994D}"/>
              </a:ext>
            </a:extLst>
          </p:cNvPr>
          <p:cNvGrpSpPr>
            <a:grpSpLocks/>
          </p:cNvGrpSpPr>
          <p:nvPr/>
        </p:nvGrpSpPr>
        <p:grpSpPr bwMode="auto">
          <a:xfrm>
            <a:off x="8153400" y="304800"/>
            <a:ext cx="646113" cy="774700"/>
            <a:chOff x="1321" y="1344"/>
            <a:chExt cx="407" cy="728"/>
          </a:xfrm>
        </p:grpSpPr>
        <p:sp>
          <p:nvSpPr>
            <p:cNvPr id="32782" name="Line 14">
              <a:extLst>
                <a:ext uri="{FF2B5EF4-FFF2-40B4-BE49-F238E27FC236}">
                  <a16:creationId xmlns:a16="http://schemas.microsoft.com/office/drawing/2014/main" id="{EB1270ED-B77A-4E39-ABC2-C211F87A1428}"/>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3" name="Line 15">
              <a:extLst>
                <a:ext uri="{FF2B5EF4-FFF2-40B4-BE49-F238E27FC236}">
                  <a16:creationId xmlns:a16="http://schemas.microsoft.com/office/drawing/2014/main" id="{BDC3A25D-30EF-49AA-91DB-B3D4880B1CB0}"/>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4" name="Line 16">
              <a:extLst>
                <a:ext uri="{FF2B5EF4-FFF2-40B4-BE49-F238E27FC236}">
                  <a16:creationId xmlns:a16="http://schemas.microsoft.com/office/drawing/2014/main" id="{C61F8D3F-E15C-4DC3-930A-1CE1E46A7C95}"/>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5" name="Line 17">
              <a:extLst>
                <a:ext uri="{FF2B5EF4-FFF2-40B4-BE49-F238E27FC236}">
                  <a16:creationId xmlns:a16="http://schemas.microsoft.com/office/drawing/2014/main" id="{BA8A65D4-394E-4C62-8735-378247FEC9C2}"/>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6" name="Line 18">
              <a:extLst>
                <a:ext uri="{FF2B5EF4-FFF2-40B4-BE49-F238E27FC236}">
                  <a16:creationId xmlns:a16="http://schemas.microsoft.com/office/drawing/2014/main" id="{EC2C12C6-9CFF-4840-B6CC-5970827F431C}"/>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7" name="Line 19">
              <a:extLst>
                <a:ext uri="{FF2B5EF4-FFF2-40B4-BE49-F238E27FC236}">
                  <a16:creationId xmlns:a16="http://schemas.microsoft.com/office/drawing/2014/main" id="{52B82017-6615-49E2-9A7E-39BE8063E843}"/>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8" name="Line 20">
              <a:extLst>
                <a:ext uri="{FF2B5EF4-FFF2-40B4-BE49-F238E27FC236}">
                  <a16:creationId xmlns:a16="http://schemas.microsoft.com/office/drawing/2014/main" id="{BD114B6F-1647-4D71-AB57-1CDEBBEAAEFB}"/>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a:extLst>
              <a:ext uri="{FF2B5EF4-FFF2-40B4-BE49-F238E27FC236}">
                <a16:creationId xmlns:a16="http://schemas.microsoft.com/office/drawing/2014/main" id="{829D6DCF-6838-4491-85B4-BF943EFDA15B}"/>
              </a:ext>
            </a:extLst>
          </p:cNvPr>
          <p:cNvSpPr txBox="1">
            <a:spLocks noChangeArrowheads="1"/>
          </p:cNvSpPr>
          <p:nvPr/>
        </p:nvSpPr>
        <p:spPr bwMode="auto">
          <a:xfrm>
            <a:off x="211138" y="228600"/>
            <a:ext cx="7940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Bayes theorem, even in this modified form to take into account uncertainty in the evidence, still requires us to have apriori probability estimates and those may be difficult to come by. How do we get around this?</a:t>
            </a:r>
          </a:p>
        </p:txBody>
      </p:sp>
      <p:sp>
        <p:nvSpPr>
          <p:cNvPr id="33797" name="Text Box 5">
            <a:extLst>
              <a:ext uri="{FF2B5EF4-FFF2-40B4-BE49-F238E27FC236}">
                <a16:creationId xmlns:a16="http://schemas.microsoft.com/office/drawing/2014/main" id="{1784F5A9-7A4D-4E56-8341-C48997D7DDB5}"/>
              </a:ext>
            </a:extLst>
          </p:cNvPr>
          <p:cNvSpPr txBox="1">
            <a:spLocks noChangeArrowheads="1"/>
          </p:cNvSpPr>
          <p:nvPr/>
        </p:nvSpPr>
        <p:spPr bwMode="auto">
          <a:xfrm>
            <a:off x="246063" y="1284288"/>
            <a:ext cx="79406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Consider our two class problem where we have classes (c</a:t>
            </a:r>
            <a:r>
              <a:rPr lang="en-US" altLang="en-US" baseline="-25000"/>
              <a:t>1</a:t>
            </a:r>
            <a:r>
              <a:rPr lang="en-US" altLang="en-US"/>
              <a:t>, c</a:t>
            </a:r>
            <a:r>
              <a:rPr lang="en-US" altLang="en-US" baseline="-25000"/>
              <a:t>2</a:t>
            </a:r>
            <a:r>
              <a:rPr lang="en-US" altLang="en-US"/>
              <a:t> ) and where </a:t>
            </a:r>
            <a:r>
              <a:rPr lang="en-US" altLang="en-US" b="1"/>
              <a:t>x</a:t>
            </a:r>
            <a:r>
              <a:rPr lang="en-US" altLang="en-US" baseline="-25000"/>
              <a:t>k</a:t>
            </a:r>
            <a:r>
              <a:rPr lang="en-US" altLang="en-US"/>
              <a:t> =x is a single feature (pattern). According to Bayes decision rule we could decide on c</a:t>
            </a:r>
            <a:r>
              <a:rPr lang="en-US" altLang="en-US" baseline="-25000"/>
              <a:t>1</a:t>
            </a:r>
            <a:r>
              <a:rPr lang="en-US" altLang="en-US"/>
              <a:t> (or c</a:t>
            </a:r>
            <a:r>
              <a:rPr lang="en-US" altLang="en-US" baseline="-25000"/>
              <a:t>2 </a:t>
            </a:r>
            <a:r>
              <a:rPr lang="en-US" altLang="en-US"/>
              <a:t>) if g</a:t>
            </a:r>
            <a:r>
              <a:rPr lang="en-US" altLang="en-US" baseline="-25000"/>
              <a:t>1</a:t>
            </a:r>
            <a:r>
              <a:rPr lang="en-US" altLang="en-US"/>
              <a:t>(x) &gt; g</a:t>
            </a:r>
            <a:r>
              <a:rPr lang="en-US" altLang="en-US" baseline="-25000"/>
              <a:t>2</a:t>
            </a:r>
            <a:r>
              <a:rPr lang="en-US" altLang="en-US"/>
              <a:t>(x) (or g</a:t>
            </a:r>
            <a:r>
              <a:rPr lang="en-US" altLang="en-US" baseline="-25000"/>
              <a:t>2</a:t>
            </a:r>
            <a:r>
              <a:rPr lang="en-US" altLang="en-US"/>
              <a:t>(x) &gt; g</a:t>
            </a:r>
            <a:r>
              <a:rPr lang="en-US" altLang="en-US" baseline="-25000"/>
              <a:t>1</a:t>
            </a:r>
            <a:r>
              <a:rPr lang="en-US" altLang="en-US"/>
              <a:t>(x) ). For example, suppose both g</a:t>
            </a:r>
            <a:r>
              <a:rPr lang="en-US" altLang="en-US" baseline="-25000"/>
              <a:t>1</a:t>
            </a:r>
            <a:r>
              <a:rPr lang="en-US" altLang="en-US"/>
              <a:t> and g</a:t>
            </a:r>
            <a:r>
              <a:rPr lang="en-US" altLang="en-US" baseline="-25000"/>
              <a:t>2</a:t>
            </a:r>
            <a:r>
              <a:rPr lang="en-US" altLang="en-US"/>
              <a:t> were unimodal, smooth distributions. Then we might have:</a:t>
            </a:r>
          </a:p>
        </p:txBody>
      </p:sp>
      <p:sp>
        <p:nvSpPr>
          <p:cNvPr id="33798" name="Line 6">
            <a:extLst>
              <a:ext uri="{FF2B5EF4-FFF2-40B4-BE49-F238E27FC236}">
                <a16:creationId xmlns:a16="http://schemas.microsoft.com/office/drawing/2014/main" id="{DEBAF428-5732-4717-B8C3-41116CAD1309}"/>
              </a:ext>
            </a:extLst>
          </p:cNvPr>
          <p:cNvSpPr>
            <a:spLocks noChangeShapeType="1"/>
          </p:cNvSpPr>
          <p:nvPr/>
        </p:nvSpPr>
        <p:spPr bwMode="auto">
          <a:xfrm>
            <a:off x="1905000" y="2768600"/>
            <a:ext cx="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799" name="Line 7">
            <a:extLst>
              <a:ext uri="{FF2B5EF4-FFF2-40B4-BE49-F238E27FC236}">
                <a16:creationId xmlns:a16="http://schemas.microsoft.com/office/drawing/2014/main" id="{C2A93568-0E4E-4028-9F95-807F46338E99}"/>
              </a:ext>
            </a:extLst>
          </p:cNvPr>
          <p:cNvSpPr>
            <a:spLocks noChangeShapeType="1"/>
          </p:cNvSpPr>
          <p:nvPr/>
        </p:nvSpPr>
        <p:spPr bwMode="auto">
          <a:xfrm>
            <a:off x="1143000" y="4445000"/>
            <a:ext cx="571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0" name="Freeform 8">
            <a:extLst>
              <a:ext uri="{FF2B5EF4-FFF2-40B4-BE49-F238E27FC236}">
                <a16:creationId xmlns:a16="http://schemas.microsoft.com/office/drawing/2014/main" id="{DF79E80C-2C73-4E8D-A039-3FC7D080D5A1}"/>
              </a:ext>
            </a:extLst>
          </p:cNvPr>
          <p:cNvSpPr>
            <a:spLocks/>
          </p:cNvSpPr>
          <p:nvPr/>
        </p:nvSpPr>
        <p:spPr bwMode="auto">
          <a:xfrm>
            <a:off x="1828800" y="3175000"/>
            <a:ext cx="2438400" cy="1117600"/>
          </a:xfrm>
          <a:custGeom>
            <a:avLst/>
            <a:gdLst>
              <a:gd name="T0" fmla="*/ 0 w 1536"/>
              <a:gd name="T1" fmla="*/ 656 h 704"/>
              <a:gd name="T2" fmla="*/ 336 w 1536"/>
              <a:gd name="T3" fmla="*/ 560 h 704"/>
              <a:gd name="T4" fmla="*/ 672 w 1536"/>
              <a:gd name="T5" fmla="*/ 128 h 704"/>
              <a:gd name="T6" fmla="*/ 816 w 1536"/>
              <a:gd name="T7" fmla="*/ 32 h 704"/>
              <a:gd name="T8" fmla="*/ 960 w 1536"/>
              <a:gd name="T9" fmla="*/ 320 h 704"/>
              <a:gd name="T10" fmla="*/ 1200 w 1536"/>
              <a:gd name="T11" fmla="*/ 608 h 704"/>
              <a:gd name="T12" fmla="*/ 1536 w 1536"/>
              <a:gd name="T13" fmla="*/ 704 h 704"/>
            </a:gdLst>
            <a:ahLst/>
            <a:cxnLst>
              <a:cxn ang="0">
                <a:pos x="T0" y="T1"/>
              </a:cxn>
              <a:cxn ang="0">
                <a:pos x="T2" y="T3"/>
              </a:cxn>
              <a:cxn ang="0">
                <a:pos x="T4" y="T5"/>
              </a:cxn>
              <a:cxn ang="0">
                <a:pos x="T6" y="T7"/>
              </a:cxn>
              <a:cxn ang="0">
                <a:pos x="T8" y="T9"/>
              </a:cxn>
              <a:cxn ang="0">
                <a:pos x="T10" y="T11"/>
              </a:cxn>
              <a:cxn ang="0">
                <a:pos x="T12" y="T13"/>
              </a:cxn>
            </a:cxnLst>
            <a:rect l="0" t="0" r="r" b="b"/>
            <a:pathLst>
              <a:path w="1536" h="704">
                <a:moveTo>
                  <a:pt x="0" y="656"/>
                </a:moveTo>
                <a:cubicBezTo>
                  <a:pt x="112" y="652"/>
                  <a:pt x="224" y="648"/>
                  <a:pt x="336" y="560"/>
                </a:cubicBezTo>
                <a:cubicBezTo>
                  <a:pt x="448" y="472"/>
                  <a:pt x="592" y="216"/>
                  <a:pt x="672" y="128"/>
                </a:cubicBezTo>
                <a:cubicBezTo>
                  <a:pt x="752" y="40"/>
                  <a:pt x="768" y="0"/>
                  <a:pt x="816" y="32"/>
                </a:cubicBezTo>
                <a:cubicBezTo>
                  <a:pt x="864" y="64"/>
                  <a:pt x="896" y="224"/>
                  <a:pt x="960" y="320"/>
                </a:cubicBezTo>
                <a:cubicBezTo>
                  <a:pt x="1024" y="416"/>
                  <a:pt x="1104" y="544"/>
                  <a:pt x="1200" y="608"/>
                </a:cubicBezTo>
                <a:cubicBezTo>
                  <a:pt x="1296" y="672"/>
                  <a:pt x="1480" y="688"/>
                  <a:pt x="1536" y="704"/>
                </a:cubicBezTo>
              </a:path>
            </a:pathLst>
          </a:custGeom>
          <a:noFill/>
          <a:ln w="19050" cap="flat" cmpd="sng">
            <a:solidFill>
              <a:srgbClr val="FA202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2" name="Freeform 10">
            <a:extLst>
              <a:ext uri="{FF2B5EF4-FFF2-40B4-BE49-F238E27FC236}">
                <a16:creationId xmlns:a16="http://schemas.microsoft.com/office/drawing/2014/main" id="{41076961-11E3-4D18-B327-48A1FD6CA3B8}"/>
              </a:ext>
            </a:extLst>
          </p:cNvPr>
          <p:cNvSpPr>
            <a:spLocks/>
          </p:cNvSpPr>
          <p:nvPr/>
        </p:nvSpPr>
        <p:spPr bwMode="auto">
          <a:xfrm>
            <a:off x="2743200" y="2971800"/>
            <a:ext cx="3810000" cy="1320800"/>
          </a:xfrm>
          <a:custGeom>
            <a:avLst/>
            <a:gdLst>
              <a:gd name="T0" fmla="*/ 0 w 2400"/>
              <a:gd name="T1" fmla="*/ 832 h 832"/>
              <a:gd name="T2" fmla="*/ 288 w 2400"/>
              <a:gd name="T3" fmla="*/ 784 h 832"/>
              <a:gd name="T4" fmla="*/ 528 w 2400"/>
              <a:gd name="T5" fmla="*/ 688 h 832"/>
              <a:gd name="T6" fmla="*/ 864 w 2400"/>
              <a:gd name="T7" fmla="*/ 400 h 832"/>
              <a:gd name="T8" fmla="*/ 1008 w 2400"/>
              <a:gd name="T9" fmla="*/ 160 h 832"/>
              <a:gd name="T10" fmla="*/ 1152 w 2400"/>
              <a:gd name="T11" fmla="*/ 64 h 832"/>
              <a:gd name="T12" fmla="*/ 1536 w 2400"/>
              <a:gd name="T13" fmla="*/ 544 h 832"/>
              <a:gd name="T14" fmla="*/ 1968 w 2400"/>
              <a:gd name="T15" fmla="*/ 784 h 832"/>
              <a:gd name="T16" fmla="*/ 2400 w 2400"/>
              <a:gd name="T17" fmla="*/ 83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0" h="832">
                <a:moveTo>
                  <a:pt x="0" y="832"/>
                </a:moveTo>
                <a:cubicBezTo>
                  <a:pt x="100" y="820"/>
                  <a:pt x="200" y="808"/>
                  <a:pt x="288" y="784"/>
                </a:cubicBezTo>
                <a:cubicBezTo>
                  <a:pt x="376" y="760"/>
                  <a:pt x="432" y="752"/>
                  <a:pt x="528" y="688"/>
                </a:cubicBezTo>
                <a:cubicBezTo>
                  <a:pt x="624" y="624"/>
                  <a:pt x="784" y="488"/>
                  <a:pt x="864" y="400"/>
                </a:cubicBezTo>
                <a:cubicBezTo>
                  <a:pt x="944" y="312"/>
                  <a:pt x="960" y="216"/>
                  <a:pt x="1008" y="160"/>
                </a:cubicBezTo>
                <a:cubicBezTo>
                  <a:pt x="1056" y="104"/>
                  <a:pt x="1064" y="0"/>
                  <a:pt x="1152" y="64"/>
                </a:cubicBezTo>
                <a:cubicBezTo>
                  <a:pt x="1240" y="128"/>
                  <a:pt x="1400" y="424"/>
                  <a:pt x="1536" y="544"/>
                </a:cubicBezTo>
                <a:cubicBezTo>
                  <a:pt x="1672" y="664"/>
                  <a:pt x="1824" y="736"/>
                  <a:pt x="1968" y="784"/>
                </a:cubicBezTo>
                <a:cubicBezTo>
                  <a:pt x="2112" y="832"/>
                  <a:pt x="2256" y="832"/>
                  <a:pt x="2400" y="83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3803" name="Object 11">
            <a:extLst>
              <a:ext uri="{FF2B5EF4-FFF2-40B4-BE49-F238E27FC236}">
                <a16:creationId xmlns:a16="http://schemas.microsoft.com/office/drawing/2014/main" id="{F14AB4E6-3325-4BC1-9DD2-7421F3C76E25}"/>
              </a:ext>
            </a:extLst>
          </p:cNvPr>
          <p:cNvGraphicFramePr>
            <a:graphicFrameLocks noChangeAspect="1"/>
          </p:cNvGraphicFramePr>
          <p:nvPr/>
        </p:nvGraphicFramePr>
        <p:xfrm>
          <a:off x="2514600" y="2844800"/>
          <a:ext cx="609600" cy="393700"/>
        </p:xfrm>
        <a:graphic>
          <a:graphicData uri="http://schemas.openxmlformats.org/presentationml/2006/ole">
            <mc:AlternateContent xmlns:mc="http://schemas.openxmlformats.org/markup-compatibility/2006">
              <mc:Choice xmlns:v="urn:schemas-microsoft-com:vml" Requires="v">
                <p:oleObj spid="_x0000_s33878" name="Equation" r:id="rId4" imgW="393480" imgH="253800" progId="Equation.DSMT4">
                  <p:embed/>
                </p:oleObj>
              </mc:Choice>
              <mc:Fallback>
                <p:oleObj name="Equation" r:id="rId4" imgW="393480" imgH="2538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2844800"/>
                        <a:ext cx="6096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4" name="Object 12">
            <a:extLst>
              <a:ext uri="{FF2B5EF4-FFF2-40B4-BE49-F238E27FC236}">
                <a16:creationId xmlns:a16="http://schemas.microsoft.com/office/drawing/2014/main" id="{9630E274-50A4-4D89-989F-9283D5BA50AF}"/>
              </a:ext>
            </a:extLst>
          </p:cNvPr>
          <p:cNvGraphicFramePr>
            <a:graphicFrameLocks noChangeAspect="1"/>
          </p:cNvGraphicFramePr>
          <p:nvPr/>
        </p:nvGraphicFramePr>
        <p:xfrm>
          <a:off x="4876800" y="2997200"/>
          <a:ext cx="666750" cy="404813"/>
        </p:xfrm>
        <a:graphic>
          <a:graphicData uri="http://schemas.openxmlformats.org/presentationml/2006/ole">
            <mc:AlternateContent xmlns:mc="http://schemas.openxmlformats.org/markup-compatibility/2006">
              <mc:Choice xmlns:v="urn:schemas-microsoft-com:vml" Requires="v">
                <p:oleObj spid="_x0000_s33879" name="Equation" r:id="rId6" imgW="419040" imgH="253800" progId="Equation.DSMT4">
                  <p:embed/>
                </p:oleObj>
              </mc:Choice>
              <mc:Fallback>
                <p:oleObj name="Equation" r:id="rId6" imgW="419040" imgH="2538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997200"/>
                        <a:ext cx="66675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05" name="Line 13">
            <a:extLst>
              <a:ext uri="{FF2B5EF4-FFF2-40B4-BE49-F238E27FC236}">
                <a16:creationId xmlns:a16="http://schemas.microsoft.com/office/drawing/2014/main" id="{C573D613-E84B-49B6-B89D-948129217E7F}"/>
              </a:ext>
            </a:extLst>
          </p:cNvPr>
          <p:cNvSpPr>
            <a:spLocks noChangeShapeType="1"/>
          </p:cNvSpPr>
          <p:nvPr/>
        </p:nvSpPr>
        <p:spPr bwMode="auto">
          <a:xfrm flipV="1">
            <a:off x="3619500" y="3606800"/>
            <a:ext cx="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6" name="Line 14">
            <a:extLst>
              <a:ext uri="{FF2B5EF4-FFF2-40B4-BE49-F238E27FC236}">
                <a16:creationId xmlns:a16="http://schemas.microsoft.com/office/drawing/2014/main" id="{DA6E0916-3E37-48D4-A137-A9C96E0802D5}"/>
              </a:ext>
            </a:extLst>
          </p:cNvPr>
          <p:cNvSpPr>
            <a:spLocks noChangeShapeType="1"/>
          </p:cNvSpPr>
          <p:nvPr/>
        </p:nvSpPr>
        <p:spPr bwMode="auto">
          <a:xfrm flipH="1" flipV="1">
            <a:off x="3124200" y="3835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7" name="Line 15">
            <a:extLst>
              <a:ext uri="{FF2B5EF4-FFF2-40B4-BE49-F238E27FC236}">
                <a16:creationId xmlns:a16="http://schemas.microsoft.com/office/drawing/2014/main" id="{6B10802E-8166-47BC-B353-842475CFDF79}"/>
              </a:ext>
            </a:extLst>
          </p:cNvPr>
          <p:cNvSpPr>
            <a:spLocks noChangeShapeType="1"/>
          </p:cNvSpPr>
          <p:nvPr/>
        </p:nvSpPr>
        <p:spPr bwMode="auto">
          <a:xfrm>
            <a:off x="3657600" y="3835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8" name="Text Box 16">
            <a:extLst>
              <a:ext uri="{FF2B5EF4-FFF2-40B4-BE49-F238E27FC236}">
                <a16:creationId xmlns:a16="http://schemas.microsoft.com/office/drawing/2014/main" id="{4E323E99-3732-436A-955A-8066AF0CCAE2}"/>
              </a:ext>
            </a:extLst>
          </p:cNvPr>
          <p:cNvSpPr txBox="1">
            <a:spLocks noChangeArrowheads="1"/>
          </p:cNvSpPr>
          <p:nvPr/>
        </p:nvSpPr>
        <p:spPr bwMode="auto">
          <a:xfrm>
            <a:off x="2133600" y="3454400"/>
            <a:ext cx="1119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decide c</a:t>
            </a:r>
            <a:r>
              <a:rPr lang="en-US" altLang="en-US" baseline="-25000"/>
              <a:t>1</a:t>
            </a:r>
            <a:endParaRPr lang="en-US" altLang="en-US"/>
          </a:p>
        </p:txBody>
      </p:sp>
      <p:sp>
        <p:nvSpPr>
          <p:cNvPr id="33809" name="Text Box 17">
            <a:extLst>
              <a:ext uri="{FF2B5EF4-FFF2-40B4-BE49-F238E27FC236}">
                <a16:creationId xmlns:a16="http://schemas.microsoft.com/office/drawing/2014/main" id="{DAEB6860-40E7-425C-A780-2825719C7EAD}"/>
              </a:ext>
            </a:extLst>
          </p:cNvPr>
          <p:cNvSpPr txBox="1">
            <a:spLocks noChangeArrowheads="1"/>
          </p:cNvSpPr>
          <p:nvPr/>
        </p:nvSpPr>
        <p:spPr bwMode="auto">
          <a:xfrm>
            <a:off x="4114800" y="3810000"/>
            <a:ext cx="11191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decide c</a:t>
            </a:r>
            <a:r>
              <a:rPr lang="en-US" altLang="en-US" baseline="-25000"/>
              <a:t>2</a:t>
            </a:r>
            <a:endParaRPr lang="en-US" altLang="en-US"/>
          </a:p>
        </p:txBody>
      </p:sp>
      <p:sp>
        <p:nvSpPr>
          <p:cNvPr id="33810" name="Text Box 18">
            <a:extLst>
              <a:ext uri="{FF2B5EF4-FFF2-40B4-BE49-F238E27FC236}">
                <a16:creationId xmlns:a16="http://schemas.microsoft.com/office/drawing/2014/main" id="{00F7CD78-4CF9-4BC6-8642-D8987630FD23}"/>
              </a:ext>
            </a:extLst>
          </p:cNvPr>
          <p:cNvSpPr txBox="1">
            <a:spLocks noChangeArrowheads="1"/>
          </p:cNvSpPr>
          <p:nvPr/>
        </p:nvSpPr>
        <p:spPr bwMode="auto">
          <a:xfrm>
            <a:off x="6918325" y="4254500"/>
            <a:ext cx="28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x</a:t>
            </a:r>
          </a:p>
        </p:txBody>
      </p:sp>
      <p:graphicFrame>
        <p:nvGraphicFramePr>
          <p:cNvPr id="33811" name="Object 19">
            <a:extLst>
              <a:ext uri="{FF2B5EF4-FFF2-40B4-BE49-F238E27FC236}">
                <a16:creationId xmlns:a16="http://schemas.microsoft.com/office/drawing/2014/main" id="{6B1322B1-8824-4840-B5D8-696B46E262BB}"/>
              </a:ext>
            </a:extLst>
          </p:cNvPr>
          <p:cNvGraphicFramePr>
            <a:graphicFrameLocks noChangeAspect="1"/>
          </p:cNvGraphicFramePr>
          <p:nvPr/>
        </p:nvGraphicFramePr>
        <p:xfrm>
          <a:off x="3352800" y="4521200"/>
          <a:ext cx="914400" cy="457200"/>
        </p:xfrm>
        <a:graphic>
          <a:graphicData uri="http://schemas.openxmlformats.org/presentationml/2006/ole">
            <mc:AlternateContent xmlns:mc="http://schemas.openxmlformats.org/markup-compatibility/2006">
              <mc:Choice xmlns:v="urn:schemas-microsoft-com:vml" Requires="v">
                <p:oleObj spid="_x0000_s33880" name="Equation" r:id="rId8" imgW="457200" imgH="228600" progId="Equation.DSMT4">
                  <p:embed/>
                </p:oleObj>
              </mc:Choice>
              <mc:Fallback>
                <p:oleObj name="Equation" r:id="rId8" imgW="457200" imgH="22860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4521200"/>
                        <a:ext cx="91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12" name="Text Box 20">
            <a:extLst>
              <a:ext uri="{FF2B5EF4-FFF2-40B4-BE49-F238E27FC236}">
                <a16:creationId xmlns:a16="http://schemas.microsoft.com/office/drawing/2014/main" id="{CC5BC778-1BC4-4C87-A655-CDB55D36AE3F}"/>
              </a:ext>
            </a:extLst>
          </p:cNvPr>
          <p:cNvSpPr txBox="1">
            <a:spLocks noChangeArrowheads="1"/>
          </p:cNvSpPr>
          <p:nvPr/>
        </p:nvSpPr>
        <p:spPr bwMode="auto">
          <a:xfrm>
            <a:off x="1143000" y="5105400"/>
            <a:ext cx="4476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 we see the decision rule is really just</a:t>
            </a:r>
          </a:p>
        </p:txBody>
      </p:sp>
      <p:graphicFrame>
        <p:nvGraphicFramePr>
          <p:cNvPr id="33813" name="Object 21">
            <a:extLst>
              <a:ext uri="{FF2B5EF4-FFF2-40B4-BE49-F238E27FC236}">
                <a16:creationId xmlns:a16="http://schemas.microsoft.com/office/drawing/2014/main" id="{DEE8FA6D-E1CA-46FD-B0C0-A1AD07CE8562}"/>
              </a:ext>
            </a:extLst>
          </p:cNvPr>
          <p:cNvGraphicFramePr>
            <a:graphicFrameLocks noChangeAspect="1"/>
          </p:cNvGraphicFramePr>
          <p:nvPr/>
        </p:nvGraphicFramePr>
        <p:xfrm>
          <a:off x="2438400" y="5638800"/>
          <a:ext cx="3124200" cy="906463"/>
        </p:xfrm>
        <a:graphic>
          <a:graphicData uri="http://schemas.openxmlformats.org/presentationml/2006/ole">
            <mc:AlternateContent xmlns:mc="http://schemas.openxmlformats.org/markup-compatibility/2006">
              <mc:Choice xmlns:v="urn:schemas-microsoft-com:vml" Requires="v">
                <p:oleObj spid="_x0000_s33881" name="Equation" r:id="rId10" imgW="1574640" imgH="457200" progId="Equation.DSMT4">
                  <p:embed/>
                </p:oleObj>
              </mc:Choice>
              <mc:Fallback>
                <p:oleObj name="Equation" r:id="rId10" imgW="1574640" imgH="457200" progId="Equation.DSMT4">
                  <p:embed/>
                  <p:pic>
                    <p:nvPicPr>
                      <p:cNvPr id="0"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8400" y="5638800"/>
                        <a:ext cx="3124200" cy="906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3814" name="Group 22">
            <a:extLst>
              <a:ext uri="{FF2B5EF4-FFF2-40B4-BE49-F238E27FC236}">
                <a16:creationId xmlns:a16="http://schemas.microsoft.com/office/drawing/2014/main" id="{655E7AF2-3C1E-4ACC-A709-835E97FFD58A}"/>
              </a:ext>
            </a:extLst>
          </p:cNvPr>
          <p:cNvGrpSpPr>
            <a:grpSpLocks/>
          </p:cNvGrpSpPr>
          <p:nvPr/>
        </p:nvGrpSpPr>
        <p:grpSpPr bwMode="auto">
          <a:xfrm>
            <a:off x="8153400" y="304800"/>
            <a:ext cx="646113" cy="774700"/>
            <a:chOff x="1321" y="1344"/>
            <a:chExt cx="407" cy="728"/>
          </a:xfrm>
        </p:grpSpPr>
        <p:sp>
          <p:nvSpPr>
            <p:cNvPr id="33815" name="Line 23">
              <a:extLst>
                <a:ext uri="{FF2B5EF4-FFF2-40B4-BE49-F238E27FC236}">
                  <a16:creationId xmlns:a16="http://schemas.microsoft.com/office/drawing/2014/main" id="{FB8E9533-8C59-406E-A513-40E33B47621A}"/>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6" name="Line 24">
              <a:extLst>
                <a:ext uri="{FF2B5EF4-FFF2-40B4-BE49-F238E27FC236}">
                  <a16:creationId xmlns:a16="http://schemas.microsoft.com/office/drawing/2014/main" id="{0165F85B-7823-42EA-B9DD-94A61C64071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7" name="Line 25">
              <a:extLst>
                <a:ext uri="{FF2B5EF4-FFF2-40B4-BE49-F238E27FC236}">
                  <a16:creationId xmlns:a16="http://schemas.microsoft.com/office/drawing/2014/main" id="{BA3B75C8-8D07-44FA-A0A7-67ADD0122BA6}"/>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8" name="Line 26">
              <a:extLst>
                <a:ext uri="{FF2B5EF4-FFF2-40B4-BE49-F238E27FC236}">
                  <a16:creationId xmlns:a16="http://schemas.microsoft.com/office/drawing/2014/main" id="{CBBFAF42-5EFC-40F4-87F3-C856DE48C7C5}"/>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9" name="Line 27">
              <a:extLst>
                <a:ext uri="{FF2B5EF4-FFF2-40B4-BE49-F238E27FC236}">
                  <a16:creationId xmlns:a16="http://schemas.microsoft.com/office/drawing/2014/main" id="{33B035E9-7C59-491E-BB5F-70FE8DC6EE50}"/>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0" name="Line 28">
              <a:extLst>
                <a:ext uri="{FF2B5EF4-FFF2-40B4-BE49-F238E27FC236}">
                  <a16:creationId xmlns:a16="http://schemas.microsoft.com/office/drawing/2014/main" id="{26879901-FEE2-4F76-909F-95F52E480CB0}"/>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1" name="Line 29">
              <a:extLst>
                <a:ext uri="{FF2B5EF4-FFF2-40B4-BE49-F238E27FC236}">
                  <a16:creationId xmlns:a16="http://schemas.microsoft.com/office/drawing/2014/main" id="{165D9FD4-DB85-41FE-A59C-1D3EFBF2A3A0}"/>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a:extLst>
              <a:ext uri="{FF2B5EF4-FFF2-40B4-BE49-F238E27FC236}">
                <a16:creationId xmlns:a16="http://schemas.microsoft.com/office/drawing/2014/main" id="{98A7B447-41DD-413F-B06B-8E5A6398894A}"/>
              </a:ext>
            </a:extLst>
          </p:cNvPr>
          <p:cNvSpPr txBox="1">
            <a:spLocks noChangeArrowheads="1"/>
          </p:cNvSpPr>
          <p:nvPr/>
        </p:nvSpPr>
        <p:spPr bwMode="auto">
          <a:xfrm>
            <a:off x="365125" y="417513"/>
            <a:ext cx="78644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Thus, if we had a way of finding                    , which serves as a </a:t>
            </a:r>
            <a:r>
              <a:rPr lang="en-US" altLang="en-US" i="1">
                <a:latin typeface="Times New Roman" panose="02020603050405020304" pitchFamily="18" charset="0"/>
              </a:rPr>
              <a:t>discriminant</a:t>
            </a:r>
            <a:r>
              <a:rPr lang="en-US" altLang="en-US"/>
              <a:t>, we could make our decisions and not have to even consider the underlying probabilities! </a:t>
            </a:r>
          </a:p>
          <a:p>
            <a:endParaRPr lang="en-US" altLang="en-US"/>
          </a:p>
          <a:p>
            <a:r>
              <a:rPr lang="en-US" altLang="en-US"/>
              <a:t>However, we have not really eliminated the probabilities entirely since they ultimately determine the errors made in the decision making process.</a:t>
            </a:r>
          </a:p>
        </p:txBody>
      </p:sp>
      <p:graphicFrame>
        <p:nvGraphicFramePr>
          <p:cNvPr id="34821" name="Object 5">
            <a:extLst>
              <a:ext uri="{FF2B5EF4-FFF2-40B4-BE49-F238E27FC236}">
                <a16:creationId xmlns:a16="http://schemas.microsoft.com/office/drawing/2014/main" id="{8D815301-1617-4EC4-BECD-42C36F7E06EF}"/>
              </a:ext>
            </a:extLst>
          </p:cNvPr>
          <p:cNvGraphicFramePr>
            <a:graphicFrameLocks noChangeAspect="1"/>
          </p:cNvGraphicFramePr>
          <p:nvPr/>
        </p:nvGraphicFramePr>
        <p:xfrm>
          <a:off x="3770313" y="361950"/>
          <a:ext cx="990600" cy="495300"/>
        </p:xfrm>
        <a:graphic>
          <a:graphicData uri="http://schemas.openxmlformats.org/presentationml/2006/ole">
            <mc:AlternateContent xmlns:mc="http://schemas.openxmlformats.org/markup-compatibility/2006">
              <mc:Choice xmlns:v="urn:schemas-microsoft-com:vml" Requires="v">
                <p:oleObj spid="_x0000_s34928" name="Equation" r:id="rId4" imgW="457200" imgH="228600" progId="Equation.DSMT4">
                  <p:embed/>
                </p:oleObj>
              </mc:Choice>
              <mc:Fallback>
                <p:oleObj name="Equation" r:id="rId4" imgW="457200" imgH="2286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0313" y="361950"/>
                        <a:ext cx="9906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2" name="Text Box 6">
            <a:extLst>
              <a:ext uri="{FF2B5EF4-FFF2-40B4-BE49-F238E27FC236}">
                <a16:creationId xmlns:a16="http://schemas.microsoft.com/office/drawing/2014/main" id="{02C3AE70-97DE-4207-8F2D-94680E09E76D}"/>
              </a:ext>
            </a:extLst>
          </p:cNvPr>
          <p:cNvSpPr txBox="1">
            <a:spLocks noChangeArrowheads="1"/>
          </p:cNvSpPr>
          <p:nvPr/>
        </p:nvSpPr>
        <p:spPr bwMode="auto">
          <a:xfrm>
            <a:off x="669925" y="2551113"/>
            <a:ext cx="7407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that in the more general multi-modal decision function case, several discriminants may be needed:</a:t>
            </a:r>
          </a:p>
        </p:txBody>
      </p:sp>
      <p:sp>
        <p:nvSpPr>
          <p:cNvPr id="34823" name="Line 7">
            <a:extLst>
              <a:ext uri="{FF2B5EF4-FFF2-40B4-BE49-F238E27FC236}">
                <a16:creationId xmlns:a16="http://schemas.microsoft.com/office/drawing/2014/main" id="{C00761CF-D3AF-4C9C-80E4-8F7571507DD5}"/>
              </a:ext>
            </a:extLst>
          </p:cNvPr>
          <p:cNvSpPr>
            <a:spLocks noChangeShapeType="1"/>
          </p:cNvSpPr>
          <p:nvPr/>
        </p:nvSpPr>
        <p:spPr bwMode="auto">
          <a:xfrm>
            <a:off x="1676400" y="5867400"/>
            <a:ext cx="594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4" name="Line 8">
            <a:extLst>
              <a:ext uri="{FF2B5EF4-FFF2-40B4-BE49-F238E27FC236}">
                <a16:creationId xmlns:a16="http://schemas.microsoft.com/office/drawing/2014/main" id="{D332CC88-DD17-4FD2-B24A-64867C06141F}"/>
              </a:ext>
            </a:extLst>
          </p:cNvPr>
          <p:cNvSpPr>
            <a:spLocks noChangeShapeType="1"/>
          </p:cNvSpPr>
          <p:nvPr/>
        </p:nvSpPr>
        <p:spPr bwMode="auto">
          <a:xfrm flipV="1">
            <a:off x="2057400" y="3429000"/>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6" name="Freeform 10">
            <a:extLst>
              <a:ext uri="{FF2B5EF4-FFF2-40B4-BE49-F238E27FC236}">
                <a16:creationId xmlns:a16="http://schemas.microsoft.com/office/drawing/2014/main" id="{C5F4B14B-5ACF-4418-B256-3A17619742CD}"/>
              </a:ext>
            </a:extLst>
          </p:cNvPr>
          <p:cNvSpPr>
            <a:spLocks/>
          </p:cNvSpPr>
          <p:nvPr/>
        </p:nvSpPr>
        <p:spPr bwMode="auto">
          <a:xfrm>
            <a:off x="2971800" y="3873500"/>
            <a:ext cx="4572000" cy="1765300"/>
          </a:xfrm>
          <a:custGeom>
            <a:avLst/>
            <a:gdLst>
              <a:gd name="T0" fmla="*/ 0 w 2880"/>
              <a:gd name="T1" fmla="*/ 1064 h 1112"/>
              <a:gd name="T2" fmla="*/ 528 w 2880"/>
              <a:gd name="T3" fmla="*/ 1016 h 1112"/>
              <a:gd name="T4" fmla="*/ 768 w 2880"/>
              <a:gd name="T5" fmla="*/ 776 h 1112"/>
              <a:gd name="T6" fmla="*/ 912 w 2880"/>
              <a:gd name="T7" fmla="*/ 440 h 1112"/>
              <a:gd name="T8" fmla="*/ 1008 w 2880"/>
              <a:gd name="T9" fmla="*/ 248 h 1112"/>
              <a:gd name="T10" fmla="*/ 1104 w 2880"/>
              <a:gd name="T11" fmla="*/ 392 h 1112"/>
              <a:gd name="T12" fmla="*/ 1248 w 2880"/>
              <a:gd name="T13" fmla="*/ 680 h 1112"/>
              <a:gd name="T14" fmla="*/ 1584 w 2880"/>
              <a:gd name="T15" fmla="*/ 728 h 1112"/>
              <a:gd name="T16" fmla="*/ 1824 w 2880"/>
              <a:gd name="T17" fmla="*/ 344 h 1112"/>
              <a:gd name="T18" fmla="*/ 1968 w 2880"/>
              <a:gd name="T19" fmla="*/ 8 h 1112"/>
              <a:gd name="T20" fmla="*/ 2160 w 2880"/>
              <a:gd name="T21" fmla="*/ 392 h 1112"/>
              <a:gd name="T22" fmla="*/ 2448 w 2880"/>
              <a:gd name="T23" fmla="*/ 968 h 1112"/>
              <a:gd name="T24" fmla="*/ 2880 w 2880"/>
              <a:gd name="T25" fmla="*/ 1112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0" h="1112">
                <a:moveTo>
                  <a:pt x="0" y="1064"/>
                </a:moveTo>
                <a:cubicBezTo>
                  <a:pt x="200" y="1064"/>
                  <a:pt x="400" y="1064"/>
                  <a:pt x="528" y="1016"/>
                </a:cubicBezTo>
                <a:cubicBezTo>
                  <a:pt x="656" y="968"/>
                  <a:pt x="704" y="872"/>
                  <a:pt x="768" y="776"/>
                </a:cubicBezTo>
                <a:cubicBezTo>
                  <a:pt x="832" y="680"/>
                  <a:pt x="872" y="528"/>
                  <a:pt x="912" y="440"/>
                </a:cubicBezTo>
                <a:cubicBezTo>
                  <a:pt x="952" y="352"/>
                  <a:pt x="976" y="256"/>
                  <a:pt x="1008" y="248"/>
                </a:cubicBezTo>
                <a:cubicBezTo>
                  <a:pt x="1040" y="240"/>
                  <a:pt x="1064" y="320"/>
                  <a:pt x="1104" y="392"/>
                </a:cubicBezTo>
                <a:cubicBezTo>
                  <a:pt x="1144" y="464"/>
                  <a:pt x="1168" y="624"/>
                  <a:pt x="1248" y="680"/>
                </a:cubicBezTo>
                <a:cubicBezTo>
                  <a:pt x="1328" y="736"/>
                  <a:pt x="1488" y="784"/>
                  <a:pt x="1584" y="728"/>
                </a:cubicBezTo>
                <a:cubicBezTo>
                  <a:pt x="1680" y="672"/>
                  <a:pt x="1760" y="464"/>
                  <a:pt x="1824" y="344"/>
                </a:cubicBezTo>
                <a:cubicBezTo>
                  <a:pt x="1888" y="224"/>
                  <a:pt x="1912" y="0"/>
                  <a:pt x="1968" y="8"/>
                </a:cubicBezTo>
                <a:cubicBezTo>
                  <a:pt x="2024" y="16"/>
                  <a:pt x="2080" y="232"/>
                  <a:pt x="2160" y="392"/>
                </a:cubicBezTo>
                <a:cubicBezTo>
                  <a:pt x="2240" y="552"/>
                  <a:pt x="2328" y="848"/>
                  <a:pt x="2448" y="968"/>
                </a:cubicBezTo>
                <a:cubicBezTo>
                  <a:pt x="2568" y="1088"/>
                  <a:pt x="2724" y="1100"/>
                  <a:pt x="2880" y="111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7" name="Freeform 11">
            <a:extLst>
              <a:ext uri="{FF2B5EF4-FFF2-40B4-BE49-F238E27FC236}">
                <a16:creationId xmlns:a16="http://schemas.microsoft.com/office/drawing/2014/main" id="{AC0A4B96-37D2-4808-BFCA-FD9FD91D8073}"/>
              </a:ext>
            </a:extLst>
          </p:cNvPr>
          <p:cNvSpPr>
            <a:spLocks/>
          </p:cNvSpPr>
          <p:nvPr/>
        </p:nvSpPr>
        <p:spPr bwMode="auto">
          <a:xfrm>
            <a:off x="2806700" y="4152900"/>
            <a:ext cx="4051300" cy="1562100"/>
          </a:xfrm>
          <a:custGeom>
            <a:avLst/>
            <a:gdLst>
              <a:gd name="T0" fmla="*/ 56 w 2552"/>
              <a:gd name="T1" fmla="*/ 552 h 984"/>
              <a:gd name="T2" fmla="*/ 104 w 2552"/>
              <a:gd name="T3" fmla="*/ 552 h 984"/>
              <a:gd name="T4" fmla="*/ 680 w 2552"/>
              <a:gd name="T5" fmla="*/ 504 h 984"/>
              <a:gd name="T6" fmla="*/ 1160 w 2552"/>
              <a:gd name="T7" fmla="*/ 312 h 984"/>
              <a:gd name="T8" fmla="*/ 1400 w 2552"/>
              <a:gd name="T9" fmla="*/ 72 h 984"/>
              <a:gd name="T10" fmla="*/ 1592 w 2552"/>
              <a:gd name="T11" fmla="*/ 24 h 984"/>
              <a:gd name="T12" fmla="*/ 1736 w 2552"/>
              <a:gd name="T13" fmla="*/ 216 h 984"/>
              <a:gd name="T14" fmla="*/ 2072 w 2552"/>
              <a:gd name="T15" fmla="*/ 696 h 984"/>
              <a:gd name="T16" fmla="*/ 2552 w 2552"/>
              <a:gd name="T17" fmla="*/ 984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2" h="984">
                <a:moveTo>
                  <a:pt x="56" y="552"/>
                </a:moveTo>
                <a:cubicBezTo>
                  <a:pt x="28" y="556"/>
                  <a:pt x="0" y="560"/>
                  <a:pt x="104" y="552"/>
                </a:cubicBezTo>
                <a:cubicBezTo>
                  <a:pt x="208" y="544"/>
                  <a:pt x="504" y="544"/>
                  <a:pt x="680" y="504"/>
                </a:cubicBezTo>
                <a:cubicBezTo>
                  <a:pt x="856" y="464"/>
                  <a:pt x="1040" y="384"/>
                  <a:pt x="1160" y="312"/>
                </a:cubicBezTo>
                <a:cubicBezTo>
                  <a:pt x="1280" y="240"/>
                  <a:pt x="1328" y="120"/>
                  <a:pt x="1400" y="72"/>
                </a:cubicBezTo>
                <a:cubicBezTo>
                  <a:pt x="1472" y="24"/>
                  <a:pt x="1536" y="0"/>
                  <a:pt x="1592" y="24"/>
                </a:cubicBezTo>
                <a:cubicBezTo>
                  <a:pt x="1648" y="48"/>
                  <a:pt x="1656" y="104"/>
                  <a:pt x="1736" y="216"/>
                </a:cubicBezTo>
                <a:cubicBezTo>
                  <a:pt x="1816" y="328"/>
                  <a:pt x="1936" y="568"/>
                  <a:pt x="2072" y="696"/>
                </a:cubicBezTo>
                <a:cubicBezTo>
                  <a:pt x="2208" y="824"/>
                  <a:pt x="2472" y="936"/>
                  <a:pt x="2552" y="984"/>
                </a:cubicBezTo>
              </a:path>
            </a:pathLst>
          </a:custGeom>
          <a:noFill/>
          <a:ln w="28575" cap="flat" cmpd="sng">
            <a:solidFill>
              <a:srgbClr val="FA202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28" name="Object 12">
            <a:extLst>
              <a:ext uri="{FF2B5EF4-FFF2-40B4-BE49-F238E27FC236}">
                <a16:creationId xmlns:a16="http://schemas.microsoft.com/office/drawing/2014/main" id="{EAFD323A-7335-439E-B04E-83578683AABF}"/>
              </a:ext>
            </a:extLst>
          </p:cNvPr>
          <p:cNvGraphicFramePr>
            <a:graphicFrameLocks noChangeAspect="1"/>
          </p:cNvGraphicFramePr>
          <p:nvPr/>
        </p:nvGraphicFramePr>
        <p:xfrm>
          <a:off x="2971800" y="4648200"/>
          <a:ext cx="577850" cy="373063"/>
        </p:xfrm>
        <a:graphic>
          <a:graphicData uri="http://schemas.openxmlformats.org/presentationml/2006/ole">
            <mc:AlternateContent xmlns:mc="http://schemas.openxmlformats.org/markup-compatibility/2006">
              <mc:Choice xmlns:v="urn:schemas-microsoft-com:vml" Requires="v">
                <p:oleObj spid="_x0000_s34929" name="Equation" r:id="rId6" imgW="393480" imgH="253800" progId="Equation.DSMT4">
                  <p:embed/>
                </p:oleObj>
              </mc:Choice>
              <mc:Fallback>
                <p:oleObj name="Equation" r:id="rId6" imgW="393480" imgH="2538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4648200"/>
                        <a:ext cx="577850"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9" name="Object 13">
            <a:extLst>
              <a:ext uri="{FF2B5EF4-FFF2-40B4-BE49-F238E27FC236}">
                <a16:creationId xmlns:a16="http://schemas.microsoft.com/office/drawing/2014/main" id="{396B90A7-C90E-4DD1-A908-59C3417445F9}"/>
              </a:ext>
            </a:extLst>
          </p:cNvPr>
          <p:cNvGraphicFramePr>
            <a:graphicFrameLocks noChangeAspect="1"/>
          </p:cNvGraphicFramePr>
          <p:nvPr/>
        </p:nvGraphicFramePr>
        <p:xfrm>
          <a:off x="6400800" y="4267200"/>
          <a:ext cx="590550" cy="357188"/>
        </p:xfrm>
        <a:graphic>
          <a:graphicData uri="http://schemas.openxmlformats.org/presentationml/2006/ole">
            <mc:AlternateContent xmlns:mc="http://schemas.openxmlformats.org/markup-compatibility/2006">
              <mc:Choice xmlns:v="urn:schemas-microsoft-com:vml" Requires="v">
                <p:oleObj spid="_x0000_s34930" name="Equation" r:id="rId8" imgW="419040" imgH="253800" progId="Equation.DSMT4">
                  <p:embed/>
                </p:oleObj>
              </mc:Choice>
              <mc:Fallback>
                <p:oleObj name="Equation" r:id="rId8" imgW="419040" imgH="2538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0800" y="4267200"/>
                        <a:ext cx="590550"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30" name="Line 14">
            <a:extLst>
              <a:ext uri="{FF2B5EF4-FFF2-40B4-BE49-F238E27FC236}">
                <a16:creationId xmlns:a16="http://schemas.microsoft.com/office/drawing/2014/main" id="{F545E2BC-57F8-4D6C-B5D7-06A899239575}"/>
              </a:ext>
            </a:extLst>
          </p:cNvPr>
          <p:cNvSpPr>
            <a:spLocks noChangeShapeType="1"/>
          </p:cNvSpPr>
          <p:nvPr/>
        </p:nvSpPr>
        <p:spPr bwMode="auto">
          <a:xfrm>
            <a:off x="4343400" y="4800600"/>
            <a:ext cx="0" cy="1066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1" name="Line 15">
            <a:extLst>
              <a:ext uri="{FF2B5EF4-FFF2-40B4-BE49-F238E27FC236}">
                <a16:creationId xmlns:a16="http://schemas.microsoft.com/office/drawing/2014/main" id="{8E463AF5-67E8-4238-8FB5-AB6A9770569D}"/>
              </a:ext>
            </a:extLst>
          </p:cNvPr>
          <p:cNvSpPr>
            <a:spLocks noChangeShapeType="1"/>
          </p:cNvSpPr>
          <p:nvPr/>
        </p:nvSpPr>
        <p:spPr bwMode="auto">
          <a:xfrm>
            <a:off x="4752975" y="4552950"/>
            <a:ext cx="0" cy="1295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2" name="Line 16">
            <a:extLst>
              <a:ext uri="{FF2B5EF4-FFF2-40B4-BE49-F238E27FC236}">
                <a16:creationId xmlns:a16="http://schemas.microsoft.com/office/drawing/2014/main" id="{B0C4CBD4-ACE5-4533-9BCE-786239A6DC86}"/>
              </a:ext>
            </a:extLst>
          </p:cNvPr>
          <p:cNvSpPr>
            <a:spLocks noChangeShapeType="1"/>
          </p:cNvSpPr>
          <p:nvPr/>
        </p:nvSpPr>
        <p:spPr bwMode="auto">
          <a:xfrm>
            <a:off x="5715000" y="4724400"/>
            <a:ext cx="0" cy="1143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33" name="Object 17">
            <a:extLst>
              <a:ext uri="{FF2B5EF4-FFF2-40B4-BE49-F238E27FC236}">
                <a16:creationId xmlns:a16="http://schemas.microsoft.com/office/drawing/2014/main" id="{AFCE64C7-EE6A-41D2-B254-D1AAA04DB8D7}"/>
              </a:ext>
            </a:extLst>
          </p:cNvPr>
          <p:cNvGraphicFramePr>
            <a:graphicFrameLocks noChangeAspect="1"/>
          </p:cNvGraphicFramePr>
          <p:nvPr/>
        </p:nvGraphicFramePr>
        <p:xfrm>
          <a:off x="4191000" y="5943600"/>
          <a:ext cx="254000" cy="381000"/>
        </p:xfrm>
        <a:graphic>
          <a:graphicData uri="http://schemas.openxmlformats.org/presentationml/2006/ole">
            <mc:AlternateContent xmlns:mc="http://schemas.openxmlformats.org/markup-compatibility/2006">
              <mc:Choice xmlns:v="urn:schemas-microsoft-com:vml" Requires="v">
                <p:oleObj spid="_x0000_s34931" name="Equation" r:id="rId10" imgW="152280" imgH="228600" progId="Equation.DSMT4">
                  <p:embed/>
                </p:oleObj>
              </mc:Choice>
              <mc:Fallback>
                <p:oleObj name="Equation" r:id="rId10" imgW="152280" imgH="2286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5943600"/>
                        <a:ext cx="25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4" name="Object 18">
            <a:extLst>
              <a:ext uri="{FF2B5EF4-FFF2-40B4-BE49-F238E27FC236}">
                <a16:creationId xmlns:a16="http://schemas.microsoft.com/office/drawing/2014/main" id="{40AD90FD-BC24-4421-86FE-A7660F68A988}"/>
              </a:ext>
            </a:extLst>
          </p:cNvPr>
          <p:cNvGraphicFramePr>
            <a:graphicFrameLocks noChangeAspect="1"/>
          </p:cNvGraphicFramePr>
          <p:nvPr/>
        </p:nvGraphicFramePr>
        <p:xfrm>
          <a:off x="4638675" y="5943600"/>
          <a:ext cx="274638" cy="381000"/>
        </p:xfrm>
        <a:graphic>
          <a:graphicData uri="http://schemas.openxmlformats.org/presentationml/2006/ole">
            <mc:AlternateContent xmlns:mc="http://schemas.openxmlformats.org/markup-compatibility/2006">
              <mc:Choice xmlns:v="urn:schemas-microsoft-com:vml" Requires="v">
                <p:oleObj spid="_x0000_s34932" name="Equation" r:id="rId12" imgW="164880" imgH="228600" progId="Equation.DSMT4">
                  <p:embed/>
                </p:oleObj>
              </mc:Choice>
              <mc:Fallback>
                <p:oleObj name="Equation" r:id="rId12" imgW="164880" imgH="228600" progId="Equation.DSMT4">
                  <p:embed/>
                  <p:pic>
                    <p:nvPicPr>
                      <p:cNvPr id="0"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38675" y="5943600"/>
                        <a:ext cx="27463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5" name="Object 19">
            <a:extLst>
              <a:ext uri="{FF2B5EF4-FFF2-40B4-BE49-F238E27FC236}">
                <a16:creationId xmlns:a16="http://schemas.microsoft.com/office/drawing/2014/main" id="{067AE99A-152A-475B-A7C5-3EA891A1640F}"/>
              </a:ext>
            </a:extLst>
          </p:cNvPr>
          <p:cNvGraphicFramePr>
            <a:graphicFrameLocks noChangeAspect="1"/>
          </p:cNvGraphicFramePr>
          <p:nvPr/>
        </p:nvGraphicFramePr>
        <p:xfrm>
          <a:off x="5629275" y="5943600"/>
          <a:ext cx="274638" cy="381000"/>
        </p:xfrm>
        <a:graphic>
          <a:graphicData uri="http://schemas.openxmlformats.org/presentationml/2006/ole">
            <mc:AlternateContent xmlns:mc="http://schemas.openxmlformats.org/markup-compatibility/2006">
              <mc:Choice xmlns:v="urn:schemas-microsoft-com:vml" Requires="v">
                <p:oleObj spid="_x0000_s34933" name="Equation" r:id="rId14" imgW="164880" imgH="228600" progId="Equation.DSMT4">
                  <p:embed/>
                </p:oleObj>
              </mc:Choice>
              <mc:Fallback>
                <p:oleObj name="Equation" r:id="rId14" imgW="164880" imgH="228600" progId="Equation.DSMT4">
                  <p:embed/>
                  <p:pic>
                    <p:nvPicPr>
                      <p:cNvPr id="0"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629275" y="5943600"/>
                        <a:ext cx="27463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4836" name="Group 20">
            <a:extLst>
              <a:ext uri="{FF2B5EF4-FFF2-40B4-BE49-F238E27FC236}">
                <a16:creationId xmlns:a16="http://schemas.microsoft.com/office/drawing/2014/main" id="{88FBFA0D-F367-4CEE-A671-2FA068ABF51C}"/>
              </a:ext>
            </a:extLst>
          </p:cNvPr>
          <p:cNvGrpSpPr>
            <a:grpSpLocks/>
          </p:cNvGrpSpPr>
          <p:nvPr/>
        </p:nvGrpSpPr>
        <p:grpSpPr bwMode="auto">
          <a:xfrm>
            <a:off x="8153400" y="304800"/>
            <a:ext cx="646113" cy="774700"/>
            <a:chOff x="1321" y="1344"/>
            <a:chExt cx="407" cy="728"/>
          </a:xfrm>
        </p:grpSpPr>
        <p:sp>
          <p:nvSpPr>
            <p:cNvPr id="34837" name="Line 21">
              <a:extLst>
                <a:ext uri="{FF2B5EF4-FFF2-40B4-BE49-F238E27FC236}">
                  <a16:creationId xmlns:a16="http://schemas.microsoft.com/office/drawing/2014/main" id="{ECB033DD-FF43-41BA-871F-E2521CB769A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8" name="Line 22">
              <a:extLst>
                <a:ext uri="{FF2B5EF4-FFF2-40B4-BE49-F238E27FC236}">
                  <a16:creationId xmlns:a16="http://schemas.microsoft.com/office/drawing/2014/main" id="{2CF628CE-0987-4065-B631-76E45B4BAFE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9" name="Line 23">
              <a:extLst>
                <a:ext uri="{FF2B5EF4-FFF2-40B4-BE49-F238E27FC236}">
                  <a16:creationId xmlns:a16="http://schemas.microsoft.com/office/drawing/2014/main" id="{07446018-23BC-4307-A251-8069E40F7889}"/>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0" name="Line 24">
              <a:extLst>
                <a:ext uri="{FF2B5EF4-FFF2-40B4-BE49-F238E27FC236}">
                  <a16:creationId xmlns:a16="http://schemas.microsoft.com/office/drawing/2014/main" id="{74748466-CAEB-4916-8CD5-7F706B422A9A}"/>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1" name="Line 25">
              <a:extLst>
                <a:ext uri="{FF2B5EF4-FFF2-40B4-BE49-F238E27FC236}">
                  <a16:creationId xmlns:a16="http://schemas.microsoft.com/office/drawing/2014/main" id="{C0DCAD6E-DF58-410F-B2C7-DFA2032080E1}"/>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2" name="Line 26">
              <a:extLst>
                <a:ext uri="{FF2B5EF4-FFF2-40B4-BE49-F238E27FC236}">
                  <a16:creationId xmlns:a16="http://schemas.microsoft.com/office/drawing/2014/main" id="{DDF6F17E-361E-4B24-B11E-89AEF7258BC6}"/>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3" name="Line 27">
              <a:extLst>
                <a:ext uri="{FF2B5EF4-FFF2-40B4-BE49-F238E27FC236}">
                  <a16:creationId xmlns:a16="http://schemas.microsoft.com/office/drawing/2014/main" id="{CD9751CB-C0CF-4630-B491-A897E5FBA551}"/>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a:extLst>
              <a:ext uri="{FF2B5EF4-FFF2-40B4-BE49-F238E27FC236}">
                <a16:creationId xmlns:a16="http://schemas.microsoft.com/office/drawing/2014/main" id="{F7DC4CB3-A1E0-4CA7-BB8A-2F58586C053C}"/>
              </a:ext>
            </a:extLst>
          </p:cNvPr>
          <p:cNvSpPr txBox="1">
            <a:spLocks noChangeArrowheads="1"/>
          </p:cNvSpPr>
          <p:nvPr/>
        </p:nvSpPr>
        <p:spPr bwMode="auto">
          <a:xfrm>
            <a:off x="171450" y="533400"/>
            <a:ext cx="5856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we take the g</a:t>
            </a:r>
            <a:r>
              <a:rPr lang="en-US" altLang="en-US" baseline="-25000"/>
              <a:t>i</a:t>
            </a:r>
            <a:r>
              <a:rPr lang="en-US" altLang="en-US"/>
              <a:t>(x) to be just the probability distributions </a:t>
            </a:r>
          </a:p>
        </p:txBody>
      </p:sp>
      <p:graphicFrame>
        <p:nvGraphicFramePr>
          <p:cNvPr id="35845" name="Object 5">
            <a:extLst>
              <a:ext uri="{FF2B5EF4-FFF2-40B4-BE49-F238E27FC236}">
                <a16:creationId xmlns:a16="http://schemas.microsoft.com/office/drawing/2014/main" id="{66DDC396-35E9-47F4-93C4-3893AFCB40E5}"/>
              </a:ext>
            </a:extLst>
          </p:cNvPr>
          <p:cNvGraphicFramePr>
            <a:graphicFrameLocks noChangeAspect="1"/>
          </p:cNvGraphicFramePr>
          <p:nvPr/>
        </p:nvGraphicFramePr>
        <p:xfrm>
          <a:off x="6019800" y="533400"/>
          <a:ext cx="914400" cy="415925"/>
        </p:xfrm>
        <a:graphic>
          <a:graphicData uri="http://schemas.openxmlformats.org/presentationml/2006/ole">
            <mc:AlternateContent xmlns:mc="http://schemas.openxmlformats.org/markup-compatibility/2006">
              <mc:Choice xmlns:v="urn:schemas-microsoft-com:vml" Requires="v">
                <p:oleObj spid="_x0000_s35949" name="Equation" r:id="rId4" imgW="558720" imgH="253800" progId="Equation.DSMT4">
                  <p:embed/>
                </p:oleObj>
              </mc:Choice>
              <mc:Fallback>
                <p:oleObj name="Equation" r:id="rId4" imgW="55872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533400"/>
                        <a:ext cx="914400" cy="415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46" name="Text Box 6">
            <a:extLst>
              <a:ext uri="{FF2B5EF4-FFF2-40B4-BE49-F238E27FC236}">
                <a16:creationId xmlns:a16="http://schemas.microsoft.com/office/drawing/2014/main" id="{0C0D0EFA-4272-46DA-B005-5F409E3E02EE}"/>
              </a:ext>
            </a:extLst>
          </p:cNvPr>
          <p:cNvSpPr txBox="1">
            <a:spLocks noChangeArrowheads="1"/>
          </p:cNvSpPr>
          <p:nvPr/>
        </p:nvSpPr>
        <p:spPr bwMode="auto">
          <a:xfrm>
            <a:off x="128588" y="1004888"/>
            <a:ext cx="8016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then recall that Bayes decision rule says that  </a:t>
            </a:r>
            <a:r>
              <a:rPr lang="en-US" altLang="en-US" b="1"/>
              <a:t>x</a:t>
            </a:r>
            <a:r>
              <a:rPr lang="en-US" altLang="en-US" baseline="-25000"/>
              <a:t>k</a:t>
            </a:r>
            <a:r>
              <a:rPr lang="en-US" altLang="en-US"/>
              <a:t> belongs to class </a:t>
            </a:r>
            <a:r>
              <a:rPr lang="en-US" altLang="en-US" i="1">
                <a:latin typeface="Times New Roman" panose="02020603050405020304" pitchFamily="18" charset="0"/>
              </a:rPr>
              <a:t>c = c</a:t>
            </a:r>
            <a:r>
              <a:rPr lang="en-US" altLang="en-US" i="1" baseline="-25000">
                <a:latin typeface="Times New Roman" panose="02020603050405020304" pitchFamily="18" charset="0"/>
              </a:rPr>
              <a:t>i</a:t>
            </a:r>
            <a:r>
              <a:rPr lang="en-US" altLang="en-US"/>
              <a:t> if and only if</a:t>
            </a:r>
          </a:p>
        </p:txBody>
      </p:sp>
      <p:graphicFrame>
        <p:nvGraphicFramePr>
          <p:cNvPr id="35847" name="Object 7">
            <a:extLst>
              <a:ext uri="{FF2B5EF4-FFF2-40B4-BE49-F238E27FC236}">
                <a16:creationId xmlns:a16="http://schemas.microsoft.com/office/drawing/2014/main" id="{5AEFF0C0-682F-4EDB-921B-17F230F76AA7}"/>
              </a:ext>
            </a:extLst>
          </p:cNvPr>
          <p:cNvGraphicFramePr>
            <a:graphicFrameLocks noChangeAspect="1"/>
          </p:cNvGraphicFramePr>
          <p:nvPr/>
        </p:nvGraphicFramePr>
        <p:xfrm>
          <a:off x="2725738" y="1447800"/>
          <a:ext cx="2395537" cy="542925"/>
        </p:xfrm>
        <a:graphic>
          <a:graphicData uri="http://schemas.openxmlformats.org/presentationml/2006/ole">
            <mc:AlternateContent xmlns:mc="http://schemas.openxmlformats.org/markup-compatibility/2006">
              <mc:Choice xmlns:v="urn:schemas-microsoft-com:vml" Requires="v">
                <p:oleObj spid="_x0000_s35950" name="Equation" r:id="rId6" imgW="1231560" imgH="279360" progId="Equation.DSMT4">
                  <p:embed/>
                </p:oleObj>
              </mc:Choice>
              <mc:Fallback>
                <p:oleObj name="Equation" r:id="rId6" imgW="1231560" imgH="2793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5738" y="1447800"/>
                        <a:ext cx="2395537"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48" name="Text Box 8">
            <a:extLst>
              <a:ext uri="{FF2B5EF4-FFF2-40B4-BE49-F238E27FC236}">
                <a16:creationId xmlns:a16="http://schemas.microsoft.com/office/drawing/2014/main" id="{7E01EBC2-C232-413E-A131-B9C3B021E5A9}"/>
              </a:ext>
            </a:extLst>
          </p:cNvPr>
          <p:cNvSpPr txBox="1">
            <a:spLocks noChangeArrowheads="1"/>
          </p:cNvSpPr>
          <p:nvPr/>
        </p:nvSpPr>
        <p:spPr bwMode="auto">
          <a:xfrm>
            <a:off x="2590800" y="2057400"/>
            <a:ext cx="742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all</a:t>
            </a:r>
          </a:p>
        </p:txBody>
      </p:sp>
      <p:graphicFrame>
        <p:nvGraphicFramePr>
          <p:cNvPr id="35849" name="Object 9">
            <a:extLst>
              <a:ext uri="{FF2B5EF4-FFF2-40B4-BE49-F238E27FC236}">
                <a16:creationId xmlns:a16="http://schemas.microsoft.com/office/drawing/2014/main" id="{13229D9B-BE2A-4A97-A602-8C8F6BDB12AB}"/>
              </a:ext>
            </a:extLst>
          </p:cNvPr>
          <p:cNvGraphicFramePr>
            <a:graphicFrameLocks noChangeAspect="1"/>
          </p:cNvGraphicFramePr>
          <p:nvPr/>
        </p:nvGraphicFramePr>
        <p:xfrm>
          <a:off x="3505200" y="2057400"/>
          <a:ext cx="2203450" cy="366713"/>
        </p:xfrm>
        <a:graphic>
          <a:graphicData uri="http://schemas.openxmlformats.org/presentationml/2006/ole">
            <mc:AlternateContent xmlns:mc="http://schemas.openxmlformats.org/markup-compatibility/2006">
              <mc:Choice xmlns:v="urn:schemas-microsoft-com:vml" Requires="v">
                <p:oleObj spid="_x0000_s35951" name="Equation" r:id="rId8" imgW="1218960" imgH="203040" progId="Equation.DSMT4">
                  <p:embed/>
                </p:oleObj>
              </mc:Choice>
              <mc:Fallback>
                <p:oleObj name="Equation" r:id="rId8" imgW="1218960" imgH="20304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2057400"/>
                        <a:ext cx="22034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0" name="Text Box 10">
            <a:extLst>
              <a:ext uri="{FF2B5EF4-FFF2-40B4-BE49-F238E27FC236}">
                <a16:creationId xmlns:a16="http://schemas.microsoft.com/office/drawing/2014/main" id="{A3E64981-5FCC-4AA1-8FB4-72146E64090F}"/>
              </a:ext>
            </a:extLst>
          </p:cNvPr>
          <p:cNvSpPr txBox="1">
            <a:spLocks noChangeArrowheads="1"/>
          </p:cNvSpPr>
          <p:nvPr/>
        </p:nvSpPr>
        <p:spPr bwMode="auto">
          <a:xfrm>
            <a:off x="669925" y="2627313"/>
            <a:ext cx="1720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equivalently</a:t>
            </a:r>
          </a:p>
        </p:txBody>
      </p:sp>
      <p:graphicFrame>
        <p:nvGraphicFramePr>
          <p:cNvPr id="35851" name="Object 11">
            <a:extLst>
              <a:ext uri="{FF2B5EF4-FFF2-40B4-BE49-F238E27FC236}">
                <a16:creationId xmlns:a16="http://schemas.microsoft.com/office/drawing/2014/main" id="{C0852114-E186-43E9-898F-537D9F26A4BF}"/>
              </a:ext>
            </a:extLst>
          </p:cNvPr>
          <p:cNvGraphicFramePr>
            <a:graphicFrameLocks noChangeAspect="1"/>
          </p:cNvGraphicFramePr>
          <p:nvPr/>
        </p:nvGraphicFramePr>
        <p:xfrm>
          <a:off x="2533650" y="2552700"/>
          <a:ext cx="3352800" cy="490538"/>
        </p:xfrm>
        <a:graphic>
          <a:graphicData uri="http://schemas.openxmlformats.org/presentationml/2006/ole">
            <mc:AlternateContent xmlns:mc="http://schemas.openxmlformats.org/markup-compatibility/2006">
              <mc:Choice xmlns:v="urn:schemas-microsoft-com:vml" Requires="v">
                <p:oleObj spid="_x0000_s35952" name="Equation" r:id="rId10" imgW="1904760" imgH="279360" progId="Equation.DSMT4">
                  <p:embed/>
                </p:oleObj>
              </mc:Choice>
              <mc:Fallback>
                <p:oleObj name="Equation" r:id="rId10" imgW="1904760" imgH="27936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33650" y="2552700"/>
                        <a:ext cx="3352800"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2" name="Text Box 12">
            <a:extLst>
              <a:ext uri="{FF2B5EF4-FFF2-40B4-BE49-F238E27FC236}">
                <a16:creationId xmlns:a16="http://schemas.microsoft.com/office/drawing/2014/main" id="{151B2D08-552A-41F7-B461-CB1164C6E118}"/>
              </a:ext>
            </a:extLst>
          </p:cNvPr>
          <p:cNvSpPr txBox="1">
            <a:spLocks noChangeArrowheads="1"/>
          </p:cNvSpPr>
          <p:nvPr/>
        </p:nvSpPr>
        <p:spPr bwMode="auto">
          <a:xfrm>
            <a:off x="609600" y="3200400"/>
            <a:ext cx="174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which says that</a:t>
            </a:r>
          </a:p>
        </p:txBody>
      </p:sp>
      <p:graphicFrame>
        <p:nvGraphicFramePr>
          <p:cNvPr id="35853" name="Object 13">
            <a:extLst>
              <a:ext uri="{FF2B5EF4-FFF2-40B4-BE49-F238E27FC236}">
                <a16:creationId xmlns:a16="http://schemas.microsoft.com/office/drawing/2014/main" id="{34F97B63-1169-47C4-80F8-076882E2D6B6}"/>
              </a:ext>
            </a:extLst>
          </p:cNvPr>
          <p:cNvGraphicFramePr>
            <a:graphicFrameLocks noChangeAspect="1"/>
          </p:cNvGraphicFramePr>
          <p:nvPr/>
        </p:nvGraphicFramePr>
        <p:xfrm>
          <a:off x="2667000" y="3124200"/>
          <a:ext cx="2286000" cy="546100"/>
        </p:xfrm>
        <a:graphic>
          <a:graphicData uri="http://schemas.openxmlformats.org/presentationml/2006/ole">
            <mc:AlternateContent xmlns:mc="http://schemas.openxmlformats.org/markup-compatibility/2006">
              <mc:Choice xmlns:v="urn:schemas-microsoft-com:vml" Requires="v">
                <p:oleObj spid="_x0000_s35953" name="Equation" r:id="rId12" imgW="1168200" imgH="279360" progId="Equation.DSMT4">
                  <p:embed/>
                </p:oleObj>
              </mc:Choice>
              <mc:Fallback>
                <p:oleObj name="Equation" r:id="rId12" imgW="1168200" imgH="27936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67000" y="3124200"/>
                        <a:ext cx="228600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4" name="Text Box 14">
            <a:extLst>
              <a:ext uri="{FF2B5EF4-FFF2-40B4-BE49-F238E27FC236}">
                <a16:creationId xmlns:a16="http://schemas.microsoft.com/office/drawing/2014/main" id="{6D9DD421-17BD-44FF-8242-983D4A38FAE5}"/>
              </a:ext>
            </a:extLst>
          </p:cNvPr>
          <p:cNvSpPr txBox="1">
            <a:spLocks noChangeArrowheads="1"/>
          </p:cNvSpPr>
          <p:nvPr/>
        </p:nvSpPr>
        <p:spPr bwMode="auto">
          <a:xfrm>
            <a:off x="762000" y="3962400"/>
            <a:ext cx="1416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 that also </a:t>
            </a:r>
          </a:p>
        </p:txBody>
      </p:sp>
      <p:graphicFrame>
        <p:nvGraphicFramePr>
          <p:cNvPr id="35855" name="Object 15">
            <a:extLst>
              <a:ext uri="{FF2B5EF4-FFF2-40B4-BE49-F238E27FC236}">
                <a16:creationId xmlns:a16="http://schemas.microsoft.com/office/drawing/2014/main" id="{3C23E496-0EC6-47DA-84EF-24A2E11CB702}"/>
              </a:ext>
            </a:extLst>
          </p:cNvPr>
          <p:cNvGraphicFramePr>
            <a:graphicFrameLocks noChangeAspect="1"/>
          </p:cNvGraphicFramePr>
          <p:nvPr/>
        </p:nvGraphicFramePr>
        <p:xfrm>
          <a:off x="2514600" y="3886200"/>
          <a:ext cx="3581400" cy="504825"/>
        </p:xfrm>
        <a:graphic>
          <a:graphicData uri="http://schemas.openxmlformats.org/presentationml/2006/ole">
            <mc:AlternateContent xmlns:mc="http://schemas.openxmlformats.org/markup-compatibility/2006">
              <mc:Choice xmlns:v="urn:schemas-microsoft-com:vml" Requires="v">
                <p:oleObj spid="_x0000_s35954" name="Equation" r:id="rId14" imgW="1981080" imgH="279360" progId="Equation.DSMT4">
                  <p:embed/>
                </p:oleObj>
              </mc:Choice>
              <mc:Fallback>
                <p:oleObj name="Equation" r:id="rId14" imgW="1981080" imgH="279360" progId="Equation.DSMT4">
                  <p:embed/>
                  <p:pic>
                    <p:nvPicPr>
                      <p:cNvPr id="0" name="Object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14600" y="3886200"/>
                        <a:ext cx="35814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56" name="Text Box 16">
            <a:extLst>
              <a:ext uri="{FF2B5EF4-FFF2-40B4-BE49-F238E27FC236}">
                <a16:creationId xmlns:a16="http://schemas.microsoft.com/office/drawing/2014/main" id="{EF6E3548-A9ED-428F-AFCB-256C5BE235E6}"/>
              </a:ext>
            </a:extLst>
          </p:cNvPr>
          <p:cNvSpPr txBox="1">
            <a:spLocks noChangeArrowheads="1"/>
          </p:cNvSpPr>
          <p:nvPr/>
        </p:nvSpPr>
        <p:spPr bwMode="auto">
          <a:xfrm>
            <a:off x="746125" y="4684713"/>
            <a:ext cx="80168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x is a continuous variable, then we can associate probability distributions with quantities such as </a:t>
            </a:r>
            <a:r>
              <a:rPr lang="en-US" altLang="en-US" i="1">
                <a:latin typeface="Times New Roman" panose="02020603050405020304" pitchFamily="18" charset="0"/>
              </a:rPr>
              <a:t>p</a:t>
            </a:r>
            <a:r>
              <a:rPr lang="en-US" altLang="en-US"/>
              <a:t>( </a:t>
            </a:r>
            <a:r>
              <a:rPr lang="en-US" altLang="en-US" i="1">
                <a:latin typeface="Times New Roman" panose="02020603050405020304" pitchFamily="18" charset="0"/>
              </a:rPr>
              <a:t>c</a:t>
            </a:r>
            <a:r>
              <a:rPr lang="en-US" altLang="en-US" i="1" baseline="-25000">
                <a:latin typeface="Times New Roman" panose="02020603050405020304" pitchFamily="18" charset="0"/>
              </a:rPr>
              <a:t>i</a:t>
            </a:r>
            <a:r>
              <a:rPr lang="en-US" altLang="en-US" i="1">
                <a:latin typeface="Times New Roman" panose="02020603050405020304" pitchFamily="18" charset="0"/>
              </a:rPr>
              <a:t>, x</a:t>
            </a:r>
            <a:r>
              <a:rPr lang="en-US" altLang="en-US"/>
              <a:t> ) and </a:t>
            </a:r>
            <a:r>
              <a:rPr lang="en-US" altLang="en-US" i="1">
                <a:latin typeface="Times New Roman" panose="02020603050405020304" pitchFamily="18" charset="0"/>
              </a:rPr>
              <a:t>p</a:t>
            </a:r>
            <a:r>
              <a:rPr lang="en-US" altLang="en-US"/>
              <a:t>( </a:t>
            </a:r>
            <a:r>
              <a:rPr lang="en-US" altLang="en-US" i="1">
                <a:latin typeface="Times New Roman" panose="02020603050405020304" pitchFamily="18" charset="0"/>
              </a:rPr>
              <a:t>x | c</a:t>
            </a:r>
            <a:r>
              <a:rPr lang="en-US" altLang="en-US" i="1" baseline="-25000">
                <a:latin typeface="Times New Roman" panose="02020603050405020304" pitchFamily="18" charset="0"/>
              </a:rPr>
              <a:t>i</a:t>
            </a:r>
            <a:r>
              <a:rPr lang="en-US" altLang="en-US"/>
              <a:t>) and so we expect that the discriminants are dependent on the nature of these distributions. We will now examine closer that relationship.</a:t>
            </a:r>
          </a:p>
        </p:txBody>
      </p:sp>
      <p:grpSp>
        <p:nvGrpSpPr>
          <p:cNvPr id="35857" name="Group 17">
            <a:extLst>
              <a:ext uri="{FF2B5EF4-FFF2-40B4-BE49-F238E27FC236}">
                <a16:creationId xmlns:a16="http://schemas.microsoft.com/office/drawing/2014/main" id="{27523256-5AAA-44F1-8720-CAFB448A5355}"/>
              </a:ext>
            </a:extLst>
          </p:cNvPr>
          <p:cNvGrpSpPr>
            <a:grpSpLocks/>
          </p:cNvGrpSpPr>
          <p:nvPr/>
        </p:nvGrpSpPr>
        <p:grpSpPr bwMode="auto">
          <a:xfrm>
            <a:off x="8153400" y="304800"/>
            <a:ext cx="646113" cy="774700"/>
            <a:chOff x="1321" y="1344"/>
            <a:chExt cx="407" cy="728"/>
          </a:xfrm>
        </p:grpSpPr>
        <p:sp>
          <p:nvSpPr>
            <p:cNvPr id="35858" name="Line 18">
              <a:extLst>
                <a:ext uri="{FF2B5EF4-FFF2-40B4-BE49-F238E27FC236}">
                  <a16:creationId xmlns:a16="http://schemas.microsoft.com/office/drawing/2014/main" id="{9AC39B27-8FF1-4499-9D1B-EC1AFF643F26}"/>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9" name="Line 19">
              <a:extLst>
                <a:ext uri="{FF2B5EF4-FFF2-40B4-BE49-F238E27FC236}">
                  <a16:creationId xmlns:a16="http://schemas.microsoft.com/office/drawing/2014/main" id="{2EB5B6CC-6ACE-45E9-9D87-4FB8213416B0}"/>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0" name="Line 20">
              <a:extLst>
                <a:ext uri="{FF2B5EF4-FFF2-40B4-BE49-F238E27FC236}">
                  <a16:creationId xmlns:a16="http://schemas.microsoft.com/office/drawing/2014/main" id="{0F365D54-33D4-4B48-9FA6-46D6B36398B8}"/>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1" name="Line 21">
              <a:extLst>
                <a:ext uri="{FF2B5EF4-FFF2-40B4-BE49-F238E27FC236}">
                  <a16:creationId xmlns:a16="http://schemas.microsoft.com/office/drawing/2014/main" id="{504AADDF-50A9-40E7-B093-3EF7FBF85669}"/>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2" name="Line 22">
              <a:extLst>
                <a:ext uri="{FF2B5EF4-FFF2-40B4-BE49-F238E27FC236}">
                  <a16:creationId xmlns:a16="http://schemas.microsoft.com/office/drawing/2014/main" id="{6789C421-91D9-4F4D-A992-E539C293831E}"/>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3" name="Line 23">
              <a:extLst>
                <a:ext uri="{FF2B5EF4-FFF2-40B4-BE49-F238E27FC236}">
                  <a16:creationId xmlns:a16="http://schemas.microsoft.com/office/drawing/2014/main" id="{32A4E297-3754-4532-B1C2-5711EA1DA94E}"/>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4" name="Line 24">
              <a:extLst>
                <a:ext uri="{FF2B5EF4-FFF2-40B4-BE49-F238E27FC236}">
                  <a16:creationId xmlns:a16="http://schemas.microsoft.com/office/drawing/2014/main" id="{7F6C5968-1E59-497D-8FDC-35D079AA66D5}"/>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Text Box 4">
            <a:extLst>
              <a:ext uri="{FF2B5EF4-FFF2-40B4-BE49-F238E27FC236}">
                <a16:creationId xmlns:a16="http://schemas.microsoft.com/office/drawing/2014/main" id="{6C86D2BB-AA1C-4AD8-948D-5949AC5996B5}"/>
              </a:ext>
            </a:extLst>
          </p:cNvPr>
          <p:cNvSpPr txBox="1">
            <a:spLocks noChangeArrowheads="1"/>
          </p:cNvSpPr>
          <p:nvPr/>
        </p:nvSpPr>
        <p:spPr bwMode="auto">
          <a:xfrm>
            <a:off x="2057400" y="152400"/>
            <a:ext cx="445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Probability Distributions and Discriminants</a:t>
            </a:r>
          </a:p>
        </p:txBody>
      </p:sp>
      <p:sp>
        <p:nvSpPr>
          <p:cNvPr id="36869" name="Text Box 5">
            <a:extLst>
              <a:ext uri="{FF2B5EF4-FFF2-40B4-BE49-F238E27FC236}">
                <a16:creationId xmlns:a16="http://schemas.microsoft.com/office/drawing/2014/main" id="{E42DC56B-5AAE-4F13-B95E-307AE7A3638D}"/>
              </a:ext>
            </a:extLst>
          </p:cNvPr>
          <p:cNvSpPr txBox="1">
            <a:spLocks noChangeArrowheads="1"/>
          </p:cNvSpPr>
          <p:nvPr/>
        </p:nvSpPr>
        <p:spPr bwMode="auto">
          <a:xfrm>
            <a:off x="822325" y="874713"/>
            <a:ext cx="7864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First, consider the 1-D case where </a:t>
            </a:r>
            <a:r>
              <a:rPr lang="en-US" altLang="en-US" b="1" i="1">
                <a:latin typeface="Times New Roman" panose="02020603050405020304" pitchFamily="18" charset="0"/>
              </a:rPr>
              <a:t>x</a:t>
            </a:r>
            <a:r>
              <a:rPr lang="en-US" altLang="en-US" i="1">
                <a:latin typeface="Times New Roman" panose="02020603050405020304" pitchFamily="18" charset="0"/>
              </a:rPr>
              <a:t> = x </a:t>
            </a:r>
            <a:r>
              <a:rPr lang="en-US" altLang="en-US"/>
              <a:t>and where we assume the distributions are Gaussians, i.e. </a:t>
            </a:r>
          </a:p>
        </p:txBody>
      </p:sp>
      <p:graphicFrame>
        <p:nvGraphicFramePr>
          <p:cNvPr id="36870" name="Object 6">
            <a:extLst>
              <a:ext uri="{FF2B5EF4-FFF2-40B4-BE49-F238E27FC236}">
                <a16:creationId xmlns:a16="http://schemas.microsoft.com/office/drawing/2014/main" id="{3D601474-C22B-4B41-BF3B-1AF56695CE1D}"/>
              </a:ext>
            </a:extLst>
          </p:cNvPr>
          <p:cNvGraphicFramePr>
            <a:graphicFrameLocks noChangeAspect="1"/>
          </p:cNvGraphicFramePr>
          <p:nvPr/>
        </p:nvGraphicFramePr>
        <p:xfrm>
          <a:off x="1752600" y="1676400"/>
          <a:ext cx="5410200" cy="628650"/>
        </p:xfrm>
        <a:graphic>
          <a:graphicData uri="http://schemas.openxmlformats.org/presentationml/2006/ole">
            <mc:AlternateContent xmlns:mc="http://schemas.openxmlformats.org/markup-compatibility/2006">
              <mc:Choice xmlns:v="urn:schemas-microsoft-com:vml" Requires="v">
                <p:oleObj spid="_x0000_s36959" name="Equation" r:id="rId4" imgW="3060360" imgH="355320" progId="Equation.DSMT4">
                  <p:embed/>
                </p:oleObj>
              </mc:Choice>
              <mc:Fallback>
                <p:oleObj name="Equation" r:id="rId4" imgW="3060360" imgH="35532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1676400"/>
                        <a:ext cx="54102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1" name="Text Box 7">
            <a:extLst>
              <a:ext uri="{FF2B5EF4-FFF2-40B4-BE49-F238E27FC236}">
                <a16:creationId xmlns:a16="http://schemas.microsoft.com/office/drawing/2014/main" id="{9013C4F1-F4C7-4BD0-AFA4-82AE8A5978DA}"/>
              </a:ext>
            </a:extLst>
          </p:cNvPr>
          <p:cNvSpPr txBox="1">
            <a:spLocks noChangeArrowheads="1"/>
          </p:cNvSpPr>
          <p:nvPr/>
        </p:nvSpPr>
        <p:spPr bwMode="auto">
          <a:xfrm>
            <a:off x="898525" y="24749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36872" name="Object 8">
            <a:extLst>
              <a:ext uri="{FF2B5EF4-FFF2-40B4-BE49-F238E27FC236}">
                <a16:creationId xmlns:a16="http://schemas.microsoft.com/office/drawing/2014/main" id="{22E2747D-EB47-45E3-9527-DDE7630A81C1}"/>
              </a:ext>
            </a:extLst>
          </p:cNvPr>
          <p:cNvGraphicFramePr>
            <a:graphicFrameLocks noChangeAspect="1"/>
          </p:cNvGraphicFramePr>
          <p:nvPr/>
        </p:nvGraphicFramePr>
        <p:xfrm>
          <a:off x="2057400" y="2667000"/>
          <a:ext cx="533400" cy="400050"/>
        </p:xfrm>
        <a:graphic>
          <a:graphicData uri="http://schemas.openxmlformats.org/presentationml/2006/ole">
            <mc:AlternateContent xmlns:mc="http://schemas.openxmlformats.org/markup-compatibility/2006">
              <mc:Choice xmlns:v="urn:schemas-microsoft-com:vml" Requires="v">
                <p:oleObj spid="_x0000_s36960" name="Equation" r:id="rId6" imgW="304560" imgH="228600" progId="Equation.DSMT4">
                  <p:embed/>
                </p:oleObj>
              </mc:Choice>
              <mc:Fallback>
                <p:oleObj name="Equation" r:id="rId6" imgW="304560" imgH="2286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2667000"/>
                        <a:ext cx="5334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3" name="Text Box 9">
            <a:extLst>
              <a:ext uri="{FF2B5EF4-FFF2-40B4-BE49-F238E27FC236}">
                <a16:creationId xmlns:a16="http://schemas.microsoft.com/office/drawing/2014/main" id="{3BE1F8EB-7E67-42A1-9D3F-A42EC8B21379}"/>
              </a:ext>
            </a:extLst>
          </p:cNvPr>
          <p:cNvSpPr txBox="1">
            <a:spLocks noChangeArrowheads="1"/>
          </p:cNvSpPr>
          <p:nvPr/>
        </p:nvSpPr>
        <p:spPr bwMode="auto">
          <a:xfrm>
            <a:off x="2667000" y="2667000"/>
            <a:ext cx="29194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mean value of x for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endParaRPr lang="en-US" altLang="en-US" i="1">
              <a:latin typeface="Times New Roman" panose="02020603050405020304" pitchFamily="18" charset="0"/>
            </a:endParaRPr>
          </a:p>
        </p:txBody>
      </p:sp>
      <p:graphicFrame>
        <p:nvGraphicFramePr>
          <p:cNvPr id="36874" name="Object 10">
            <a:extLst>
              <a:ext uri="{FF2B5EF4-FFF2-40B4-BE49-F238E27FC236}">
                <a16:creationId xmlns:a16="http://schemas.microsoft.com/office/drawing/2014/main" id="{947458DF-4F76-4B66-A488-EAF528A11833}"/>
              </a:ext>
            </a:extLst>
          </p:cNvPr>
          <p:cNvGraphicFramePr>
            <a:graphicFrameLocks noChangeAspect="1"/>
          </p:cNvGraphicFramePr>
          <p:nvPr/>
        </p:nvGraphicFramePr>
        <p:xfrm>
          <a:off x="2057400" y="3124200"/>
          <a:ext cx="533400" cy="401638"/>
        </p:xfrm>
        <a:graphic>
          <a:graphicData uri="http://schemas.openxmlformats.org/presentationml/2006/ole">
            <mc:AlternateContent xmlns:mc="http://schemas.openxmlformats.org/markup-compatibility/2006">
              <mc:Choice xmlns:v="urn:schemas-microsoft-com:vml" Requires="v">
                <p:oleObj spid="_x0000_s36961" name="Equation" r:id="rId8" imgW="304560" imgH="228600" progId="Equation.DSMT4">
                  <p:embed/>
                </p:oleObj>
              </mc:Choice>
              <mc:Fallback>
                <p:oleObj name="Equation" r:id="rId8" imgW="304560" imgH="2286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7400" y="3124200"/>
                        <a:ext cx="533400"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5" name="Text Box 11">
            <a:extLst>
              <a:ext uri="{FF2B5EF4-FFF2-40B4-BE49-F238E27FC236}">
                <a16:creationId xmlns:a16="http://schemas.microsoft.com/office/drawing/2014/main" id="{750B1A44-632C-4B91-8382-A0070B2FBF64}"/>
              </a:ext>
            </a:extLst>
          </p:cNvPr>
          <p:cNvSpPr txBox="1">
            <a:spLocks noChangeArrowheads="1"/>
          </p:cNvSpPr>
          <p:nvPr/>
        </p:nvSpPr>
        <p:spPr bwMode="auto">
          <a:xfrm>
            <a:off x="2640013" y="3106738"/>
            <a:ext cx="31734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standard deviation for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endParaRPr lang="en-US" altLang="en-US" i="1">
              <a:latin typeface="Times New Roman" panose="02020603050405020304" pitchFamily="18" charset="0"/>
            </a:endParaRPr>
          </a:p>
        </p:txBody>
      </p:sp>
      <p:sp>
        <p:nvSpPr>
          <p:cNvPr id="36876" name="Text Box 12">
            <a:extLst>
              <a:ext uri="{FF2B5EF4-FFF2-40B4-BE49-F238E27FC236}">
                <a16:creationId xmlns:a16="http://schemas.microsoft.com/office/drawing/2014/main" id="{1C7EF299-62D5-40A7-951D-43E59DBF8E54}"/>
              </a:ext>
            </a:extLst>
          </p:cNvPr>
          <p:cNvSpPr txBox="1">
            <a:spLocks noChangeArrowheads="1"/>
          </p:cNvSpPr>
          <p:nvPr/>
        </p:nvSpPr>
        <p:spPr bwMode="auto">
          <a:xfrm>
            <a:off x="898525" y="3694113"/>
            <a:ext cx="153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we assume</a:t>
            </a:r>
          </a:p>
        </p:txBody>
      </p:sp>
      <p:graphicFrame>
        <p:nvGraphicFramePr>
          <p:cNvPr id="36877" name="Object 13">
            <a:extLst>
              <a:ext uri="{FF2B5EF4-FFF2-40B4-BE49-F238E27FC236}">
                <a16:creationId xmlns:a16="http://schemas.microsoft.com/office/drawing/2014/main" id="{AF13D4A9-E72A-4BD2-8917-407B1931C698}"/>
              </a:ext>
            </a:extLst>
          </p:cNvPr>
          <p:cNvGraphicFramePr>
            <a:graphicFrameLocks noChangeAspect="1"/>
          </p:cNvGraphicFramePr>
          <p:nvPr/>
        </p:nvGraphicFramePr>
        <p:xfrm>
          <a:off x="2438400" y="3657600"/>
          <a:ext cx="2895600" cy="465138"/>
        </p:xfrm>
        <a:graphic>
          <a:graphicData uri="http://schemas.openxmlformats.org/presentationml/2006/ole">
            <mc:AlternateContent xmlns:mc="http://schemas.openxmlformats.org/markup-compatibility/2006">
              <mc:Choice xmlns:v="urn:schemas-microsoft-com:vml" Requires="v">
                <p:oleObj spid="_x0000_s36962" name="Equation" r:id="rId10" imgW="1739880" imgH="279360" progId="Equation.DSMT4">
                  <p:embed/>
                </p:oleObj>
              </mc:Choice>
              <mc:Fallback>
                <p:oleObj name="Equation" r:id="rId10" imgW="1739880" imgH="279360"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38400" y="3657600"/>
                        <a:ext cx="2895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8" name="Text Box 14">
            <a:extLst>
              <a:ext uri="{FF2B5EF4-FFF2-40B4-BE49-F238E27FC236}">
                <a16:creationId xmlns:a16="http://schemas.microsoft.com/office/drawing/2014/main" id="{C72E27FE-A9EA-40D9-BB84-002160A162A9}"/>
              </a:ext>
            </a:extLst>
          </p:cNvPr>
          <p:cNvSpPr txBox="1">
            <a:spLocks noChangeArrowheads="1"/>
          </p:cNvSpPr>
          <p:nvPr/>
        </p:nvSpPr>
        <p:spPr bwMode="auto">
          <a:xfrm>
            <a:off x="5410200" y="3657600"/>
            <a:ext cx="2673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 Bayes decision rule</a:t>
            </a:r>
          </a:p>
        </p:txBody>
      </p:sp>
      <p:sp>
        <p:nvSpPr>
          <p:cNvPr id="36879" name="Text Box 15">
            <a:extLst>
              <a:ext uri="{FF2B5EF4-FFF2-40B4-BE49-F238E27FC236}">
                <a16:creationId xmlns:a16="http://schemas.microsoft.com/office/drawing/2014/main" id="{BA5B366A-CC9E-4F34-8F79-1AA6AB1F68E2}"/>
              </a:ext>
            </a:extLst>
          </p:cNvPr>
          <p:cNvSpPr txBox="1">
            <a:spLocks noChangeArrowheads="1"/>
          </p:cNvSpPr>
          <p:nvPr/>
        </p:nvSpPr>
        <p:spPr bwMode="auto">
          <a:xfrm>
            <a:off x="898525" y="4151313"/>
            <a:ext cx="4456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says that </a:t>
            </a:r>
            <a:r>
              <a:rPr lang="en-US" altLang="en-US" i="1">
                <a:latin typeface="Times New Roman" panose="02020603050405020304" pitchFamily="18" charset="0"/>
              </a:rPr>
              <a:t>x</a:t>
            </a:r>
            <a:r>
              <a:rPr lang="en-US" altLang="en-US"/>
              <a:t> belongs to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r>
              <a:rPr lang="en-US" altLang="en-US"/>
              <a:t> if and only if</a:t>
            </a:r>
          </a:p>
        </p:txBody>
      </p:sp>
      <p:graphicFrame>
        <p:nvGraphicFramePr>
          <p:cNvPr id="36880" name="Object 16">
            <a:extLst>
              <a:ext uri="{FF2B5EF4-FFF2-40B4-BE49-F238E27FC236}">
                <a16:creationId xmlns:a16="http://schemas.microsoft.com/office/drawing/2014/main" id="{0BD974D6-5E0E-4658-9A1C-1BF1FB770931}"/>
              </a:ext>
            </a:extLst>
          </p:cNvPr>
          <p:cNvGraphicFramePr>
            <a:graphicFrameLocks noChangeAspect="1"/>
          </p:cNvGraphicFramePr>
          <p:nvPr/>
        </p:nvGraphicFramePr>
        <p:xfrm>
          <a:off x="2895600" y="4702175"/>
          <a:ext cx="2514600" cy="1074738"/>
        </p:xfrm>
        <a:graphic>
          <a:graphicData uri="http://schemas.openxmlformats.org/presentationml/2006/ole">
            <mc:AlternateContent xmlns:mc="http://schemas.openxmlformats.org/markup-compatibility/2006">
              <mc:Choice xmlns:v="urn:schemas-microsoft-com:vml" Requires="v">
                <p:oleObj spid="_x0000_s36963" name="Equation" r:id="rId12" imgW="1574640" imgH="672840" progId="Equation.DSMT4">
                  <p:embed/>
                </p:oleObj>
              </mc:Choice>
              <mc:Fallback>
                <p:oleObj name="Equation" r:id="rId12" imgW="1574640" imgH="67284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95600" y="4702175"/>
                        <a:ext cx="2514600" cy="1074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6881" name="Group 17">
            <a:extLst>
              <a:ext uri="{FF2B5EF4-FFF2-40B4-BE49-F238E27FC236}">
                <a16:creationId xmlns:a16="http://schemas.microsoft.com/office/drawing/2014/main" id="{08E6D60E-D4AA-4EED-8BE0-39C2F3BDD5F3}"/>
              </a:ext>
            </a:extLst>
          </p:cNvPr>
          <p:cNvGrpSpPr>
            <a:grpSpLocks/>
          </p:cNvGrpSpPr>
          <p:nvPr/>
        </p:nvGrpSpPr>
        <p:grpSpPr bwMode="auto">
          <a:xfrm>
            <a:off x="8153400" y="304800"/>
            <a:ext cx="646113" cy="774700"/>
            <a:chOff x="1321" y="1344"/>
            <a:chExt cx="407" cy="728"/>
          </a:xfrm>
        </p:grpSpPr>
        <p:sp>
          <p:nvSpPr>
            <p:cNvPr id="36882" name="Line 18">
              <a:extLst>
                <a:ext uri="{FF2B5EF4-FFF2-40B4-BE49-F238E27FC236}">
                  <a16:creationId xmlns:a16="http://schemas.microsoft.com/office/drawing/2014/main" id="{75B44C5A-6B6F-4391-9C74-8C5D1852E851}"/>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3" name="Line 19">
              <a:extLst>
                <a:ext uri="{FF2B5EF4-FFF2-40B4-BE49-F238E27FC236}">
                  <a16:creationId xmlns:a16="http://schemas.microsoft.com/office/drawing/2014/main" id="{C8AEE7F0-9C71-4484-BCF0-9A33AF365C1C}"/>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4" name="Line 20">
              <a:extLst>
                <a:ext uri="{FF2B5EF4-FFF2-40B4-BE49-F238E27FC236}">
                  <a16:creationId xmlns:a16="http://schemas.microsoft.com/office/drawing/2014/main" id="{89A774B8-D8A3-4B50-A0D6-BCE8F0881D46}"/>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5" name="Line 21">
              <a:extLst>
                <a:ext uri="{FF2B5EF4-FFF2-40B4-BE49-F238E27FC236}">
                  <a16:creationId xmlns:a16="http://schemas.microsoft.com/office/drawing/2014/main" id="{AC1742A3-EBAF-47F3-B459-B48B9372B355}"/>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6" name="Line 22">
              <a:extLst>
                <a:ext uri="{FF2B5EF4-FFF2-40B4-BE49-F238E27FC236}">
                  <a16:creationId xmlns:a16="http://schemas.microsoft.com/office/drawing/2014/main" id="{14E15869-DA51-484C-A193-8803360B2CCB}"/>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7" name="Line 23">
              <a:extLst>
                <a:ext uri="{FF2B5EF4-FFF2-40B4-BE49-F238E27FC236}">
                  <a16:creationId xmlns:a16="http://schemas.microsoft.com/office/drawing/2014/main" id="{7BEE8A79-FDE4-4B7F-B5AE-C5E9B692D361}"/>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8" name="Line 24">
              <a:extLst>
                <a:ext uri="{FF2B5EF4-FFF2-40B4-BE49-F238E27FC236}">
                  <a16:creationId xmlns:a16="http://schemas.microsoft.com/office/drawing/2014/main" id="{8759D0E1-24E4-4E76-B0BE-BEDE6B215B68}"/>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5" name="Rectangle 7">
            <a:extLst>
              <a:ext uri="{FF2B5EF4-FFF2-40B4-BE49-F238E27FC236}">
                <a16:creationId xmlns:a16="http://schemas.microsoft.com/office/drawing/2014/main" id="{1A7C073A-6228-469E-AFAF-807D865DCF5E}"/>
              </a:ext>
            </a:extLst>
          </p:cNvPr>
          <p:cNvSpPr>
            <a:spLocks noChangeArrowheads="1"/>
          </p:cNvSpPr>
          <p:nvPr/>
        </p:nvSpPr>
        <p:spPr bwMode="auto">
          <a:xfrm>
            <a:off x="2438400" y="914400"/>
            <a:ext cx="3276600" cy="1143000"/>
          </a:xfrm>
          <a:prstGeom prst="rect">
            <a:avLst/>
          </a:prstGeom>
          <a:solidFill>
            <a:srgbClr val="FFFF99"/>
          </a:solidFill>
          <a:ln>
            <a:noFill/>
          </a:ln>
          <a:effectLst/>
          <a:extLst>
            <a:ext uri="{91240B29-F687-4F45-9708-019B960494DF}">
              <a14:hiddenLine xmlns:a14="http://schemas.microsoft.com/office/drawing/2010/main" w="9525">
                <a:solidFill>
                  <a:srgbClr val="FA202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892" name="Text Box 4">
            <a:extLst>
              <a:ext uri="{FF2B5EF4-FFF2-40B4-BE49-F238E27FC236}">
                <a16:creationId xmlns:a16="http://schemas.microsoft.com/office/drawing/2014/main" id="{DFFD68F7-CBFD-4016-95F1-5A17E3812170}"/>
              </a:ext>
            </a:extLst>
          </p:cNvPr>
          <p:cNvSpPr txBox="1">
            <a:spLocks noChangeArrowheads="1"/>
          </p:cNvSpPr>
          <p:nvPr/>
        </p:nvSpPr>
        <p:spPr bwMode="auto">
          <a:xfrm>
            <a:off x="1208088" y="434975"/>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equivalently,</a:t>
            </a:r>
          </a:p>
        </p:txBody>
      </p:sp>
      <p:sp>
        <p:nvSpPr>
          <p:cNvPr id="37893" name="Rectangle 5">
            <a:extLst>
              <a:ext uri="{FF2B5EF4-FFF2-40B4-BE49-F238E27FC236}">
                <a16:creationId xmlns:a16="http://schemas.microsoft.com/office/drawing/2014/main" id="{48B55DD7-F3BB-4781-A8E3-5F91E5F49DCC}"/>
              </a:ext>
            </a:extLst>
          </p:cNvPr>
          <p:cNvSpPr>
            <a:spLocks noChangeArrowheads="1"/>
          </p:cNvSpPr>
          <p:nvPr/>
        </p:nvSpPr>
        <p:spPr bwMode="auto">
          <a:xfrm>
            <a:off x="2914650" y="425450"/>
            <a:ext cx="3494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latin typeface="Times New Roman" panose="02020603050405020304" pitchFamily="18" charset="0"/>
              </a:rPr>
              <a:t>x</a:t>
            </a:r>
            <a:r>
              <a:rPr lang="en-US" altLang="en-US"/>
              <a:t> belongs to class </a:t>
            </a:r>
            <a:r>
              <a:rPr lang="en-US" altLang="en-US">
                <a:latin typeface="Times New Roman" panose="02020603050405020304" pitchFamily="18" charset="0"/>
              </a:rPr>
              <a:t>c</a:t>
            </a:r>
            <a:r>
              <a:rPr lang="en-US" altLang="en-US" baseline="-25000">
                <a:latin typeface="Times New Roman" panose="02020603050405020304" pitchFamily="18" charset="0"/>
              </a:rPr>
              <a:t>i</a:t>
            </a:r>
            <a:r>
              <a:rPr lang="en-US" altLang="en-US"/>
              <a:t> if and only if</a:t>
            </a:r>
          </a:p>
        </p:txBody>
      </p:sp>
      <p:graphicFrame>
        <p:nvGraphicFramePr>
          <p:cNvPr id="37894" name="Object 6">
            <a:extLst>
              <a:ext uri="{FF2B5EF4-FFF2-40B4-BE49-F238E27FC236}">
                <a16:creationId xmlns:a16="http://schemas.microsoft.com/office/drawing/2014/main" id="{1C0D22F7-4898-4834-9DFE-21CF01906E36}"/>
              </a:ext>
            </a:extLst>
          </p:cNvPr>
          <p:cNvGraphicFramePr>
            <a:graphicFrameLocks noChangeAspect="1"/>
          </p:cNvGraphicFramePr>
          <p:nvPr/>
        </p:nvGraphicFramePr>
        <p:xfrm>
          <a:off x="2830513" y="1143000"/>
          <a:ext cx="2389187" cy="579438"/>
        </p:xfrm>
        <a:graphic>
          <a:graphicData uri="http://schemas.openxmlformats.org/presentationml/2006/ole">
            <mc:AlternateContent xmlns:mc="http://schemas.openxmlformats.org/markup-compatibility/2006">
              <mc:Choice xmlns:v="urn:schemas-microsoft-com:vml" Requires="v">
                <p:oleObj spid="_x0000_s37935" name="Equation" r:id="rId4" imgW="1257120" imgH="304560" progId="Equation.DSMT4">
                  <p:embed/>
                </p:oleObj>
              </mc:Choice>
              <mc:Fallback>
                <p:oleObj name="Equation" r:id="rId4" imgW="1257120" imgH="30456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0513" y="1143000"/>
                        <a:ext cx="2389187"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896" name="Text Box 8">
            <a:extLst>
              <a:ext uri="{FF2B5EF4-FFF2-40B4-BE49-F238E27FC236}">
                <a16:creationId xmlns:a16="http://schemas.microsoft.com/office/drawing/2014/main" id="{327E08C6-56AB-4AB7-A773-B47BB46432D0}"/>
              </a:ext>
            </a:extLst>
          </p:cNvPr>
          <p:cNvSpPr txBox="1">
            <a:spLocks noChangeArrowheads="1"/>
          </p:cNvSpPr>
          <p:nvPr/>
        </p:nvSpPr>
        <p:spPr bwMode="auto">
          <a:xfrm>
            <a:off x="228600" y="2819400"/>
            <a:ext cx="7991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is just the basis for the </a:t>
            </a:r>
            <a:r>
              <a:rPr lang="en-US" altLang="en-US" sz="2400" b="1">
                <a:solidFill>
                  <a:schemeClr val="accent2"/>
                </a:solidFill>
                <a:latin typeface="Times New Roman" panose="02020603050405020304" pitchFamily="18" charset="0"/>
              </a:rPr>
              <a:t>nearest cluster center</a:t>
            </a:r>
            <a:r>
              <a:rPr lang="en-US" altLang="en-US"/>
              <a:t> classification method</a:t>
            </a:r>
          </a:p>
        </p:txBody>
      </p:sp>
      <p:sp>
        <p:nvSpPr>
          <p:cNvPr id="37897" name="Text Box 9">
            <a:extLst>
              <a:ext uri="{FF2B5EF4-FFF2-40B4-BE49-F238E27FC236}">
                <a16:creationId xmlns:a16="http://schemas.microsoft.com/office/drawing/2014/main" id="{B4625A7D-E1C0-4E25-B82D-86968E113D62}"/>
              </a:ext>
            </a:extLst>
          </p:cNvPr>
          <p:cNvSpPr txBox="1">
            <a:spLocks noChangeArrowheads="1"/>
          </p:cNvSpPr>
          <p:nvPr/>
        </p:nvSpPr>
        <p:spPr bwMode="auto">
          <a:xfrm>
            <a:off x="2590800" y="2057400"/>
            <a:ext cx="742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all</a:t>
            </a:r>
          </a:p>
        </p:txBody>
      </p:sp>
      <p:graphicFrame>
        <p:nvGraphicFramePr>
          <p:cNvPr id="37898" name="Object 10">
            <a:extLst>
              <a:ext uri="{FF2B5EF4-FFF2-40B4-BE49-F238E27FC236}">
                <a16:creationId xmlns:a16="http://schemas.microsoft.com/office/drawing/2014/main" id="{44B78E4D-A9A7-4C5B-A707-39717EA44112}"/>
              </a:ext>
            </a:extLst>
          </p:cNvPr>
          <p:cNvGraphicFramePr>
            <a:graphicFrameLocks noChangeAspect="1"/>
          </p:cNvGraphicFramePr>
          <p:nvPr/>
        </p:nvGraphicFramePr>
        <p:xfrm>
          <a:off x="3505200" y="2057400"/>
          <a:ext cx="2203450" cy="366713"/>
        </p:xfrm>
        <a:graphic>
          <a:graphicData uri="http://schemas.openxmlformats.org/presentationml/2006/ole">
            <mc:AlternateContent xmlns:mc="http://schemas.openxmlformats.org/markup-compatibility/2006">
              <mc:Choice xmlns:v="urn:schemas-microsoft-com:vml" Requires="v">
                <p:oleObj spid="_x0000_s37936" name="Equation" r:id="rId6" imgW="1218960" imgH="203040" progId="Equation.DSMT4">
                  <p:embed/>
                </p:oleObj>
              </mc:Choice>
              <mc:Fallback>
                <p:oleObj name="Equation" r:id="rId6" imgW="1218960" imgH="20304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2057400"/>
                        <a:ext cx="22034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7899" name="Group 11">
            <a:extLst>
              <a:ext uri="{FF2B5EF4-FFF2-40B4-BE49-F238E27FC236}">
                <a16:creationId xmlns:a16="http://schemas.microsoft.com/office/drawing/2014/main" id="{3FDA29B2-F163-423E-B97B-A1BBCD43BC1C}"/>
              </a:ext>
            </a:extLst>
          </p:cNvPr>
          <p:cNvGrpSpPr>
            <a:grpSpLocks/>
          </p:cNvGrpSpPr>
          <p:nvPr/>
        </p:nvGrpSpPr>
        <p:grpSpPr bwMode="auto">
          <a:xfrm>
            <a:off x="8153400" y="304800"/>
            <a:ext cx="646113" cy="774700"/>
            <a:chOff x="1321" y="1344"/>
            <a:chExt cx="407" cy="728"/>
          </a:xfrm>
        </p:grpSpPr>
        <p:sp>
          <p:nvSpPr>
            <p:cNvPr id="37900" name="Line 12">
              <a:extLst>
                <a:ext uri="{FF2B5EF4-FFF2-40B4-BE49-F238E27FC236}">
                  <a16:creationId xmlns:a16="http://schemas.microsoft.com/office/drawing/2014/main" id="{47122397-B779-42E8-B091-8FF94F93481F}"/>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1" name="Line 13">
              <a:extLst>
                <a:ext uri="{FF2B5EF4-FFF2-40B4-BE49-F238E27FC236}">
                  <a16:creationId xmlns:a16="http://schemas.microsoft.com/office/drawing/2014/main" id="{9CA6C126-3B0F-471E-8E9F-E5539DF22695}"/>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2" name="Line 14">
              <a:extLst>
                <a:ext uri="{FF2B5EF4-FFF2-40B4-BE49-F238E27FC236}">
                  <a16:creationId xmlns:a16="http://schemas.microsoft.com/office/drawing/2014/main" id="{A9C090E6-CCF6-431D-B129-464B35784BE2}"/>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3" name="Line 15">
              <a:extLst>
                <a:ext uri="{FF2B5EF4-FFF2-40B4-BE49-F238E27FC236}">
                  <a16:creationId xmlns:a16="http://schemas.microsoft.com/office/drawing/2014/main" id="{267C426D-9243-4B58-B632-8904020F8E60}"/>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4" name="Line 16">
              <a:extLst>
                <a:ext uri="{FF2B5EF4-FFF2-40B4-BE49-F238E27FC236}">
                  <a16:creationId xmlns:a16="http://schemas.microsoft.com/office/drawing/2014/main" id="{15F2AA81-EA01-484E-B65B-C053CCD78661}"/>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5" name="Line 17">
              <a:extLst>
                <a:ext uri="{FF2B5EF4-FFF2-40B4-BE49-F238E27FC236}">
                  <a16:creationId xmlns:a16="http://schemas.microsoft.com/office/drawing/2014/main" id="{F25DFBCE-CAD6-4421-A30E-A1DC9E57E322}"/>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906" name="Line 18">
              <a:extLst>
                <a:ext uri="{FF2B5EF4-FFF2-40B4-BE49-F238E27FC236}">
                  <a16:creationId xmlns:a16="http://schemas.microsoft.com/office/drawing/2014/main" id="{7D0B06B1-97E6-43D6-A0DE-9BA1F8EB71C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Text Box 4">
            <a:extLst>
              <a:ext uri="{FF2B5EF4-FFF2-40B4-BE49-F238E27FC236}">
                <a16:creationId xmlns:a16="http://schemas.microsoft.com/office/drawing/2014/main" id="{BB1512AE-A16F-4C64-8DCF-E78C4708AEAD}"/>
              </a:ext>
            </a:extLst>
          </p:cNvPr>
          <p:cNvSpPr txBox="1">
            <a:spLocks noChangeArrowheads="1"/>
          </p:cNvSpPr>
          <p:nvPr/>
        </p:nvSpPr>
        <p:spPr bwMode="auto">
          <a:xfrm>
            <a:off x="746125" y="493713"/>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Now, consider the more general case  of N-dimensional features  but  keep the assumption of Gaussian distributions. Then</a:t>
            </a:r>
          </a:p>
        </p:txBody>
      </p:sp>
      <p:graphicFrame>
        <p:nvGraphicFramePr>
          <p:cNvPr id="38917" name="Object 5">
            <a:extLst>
              <a:ext uri="{FF2B5EF4-FFF2-40B4-BE49-F238E27FC236}">
                <a16:creationId xmlns:a16="http://schemas.microsoft.com/office/drawing/2014/main" id="{33D2C5EC-A31E-46E3-9497-D9630BEB1DE7}"/>
              </a:ext>
            </a:extLst>
          </p:cNvPr>
          <p:cNvGraphicFramePr>
            <a:graphicFrameLocks noChangeAspect="1"/>
          </p:cNvGraphicFramePr>
          <p:nvPr/>
        </p:nvGraphicFramePr>
        <p:xfrm>
          <a:off x="725488" y="1524000"/>
          <a:ext cx="7391400" cy="803275"/>
        </p:xfrm>
        <a:graphic>
          <a:graphicData uri="http://schemas.openxmlformats.org/presentationml/2006/ole">
            <mc:AlternateContent xmlns:mc="http://schemas.openxmlformats.org/markup-compatibility/2006">
              <mc:Choice xmlns:v="urn:schemas-microsoft-com:vml" Requires="v">
                <p:oleObj spid="_x0000_s38958" name="Equation" r:id="rId4" imgW="3974760" imgH="431640" progId="Equation.DSMT4">
                  <p:embed/>
                </p:oleObj>
              </mc:Choice>
              <mc:Fallback>
                <p:oleObj name="Equation" r:id="rId4" imgW="3974760" imgH="4316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488" y="1524000"/>
                        <a:ext cx="7391400" cy="80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18" name="Text Box 6">
            <a:extLst>
              <a:ext uri="{FF2B5EF4-FFF2-40B4-BE49-F238E27FC236}">
                <a16:creationId xmlns:a16="http://schemas.microsoft.com/office/drawing/2014/main" id="{E8757888-0897-4E21-8B6A-B5AE52A45B80}"/>
              </a:ext>
            </a:extLst>
          </p:cNvPr>
          <p:cNvSpPr txBox="1">
            <a:spLocks noChangeArrowheads="1"/>
          </p:cNvSpPr>
          <p:nvPr/>
        </p:nvSpPr>
        <p:spPr bwMode="auto">
          <a:xfrm>
            <a:off x="974725" y="25511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38919" name="Object 7">
            <a:extLst>
              <a:ext uri="{FF2B5EF4-FFF2-40B4-BE49-F238E27FC236}">
                <a16:creationId xmlns:a16="http://schemas.microsoft.com/office/drawing/2014/main" id="{F673EBED-F2FD-457C-BFEB-514B43801698}"/>
              </a:ext>
            </a:extLst>
          </p:cNvPr>
          <p:cNvGraphicFramePr>
            <a:graphicFrameLocks noChangeAspect="1"/>
          </p:cNvGraphicFramePr>
          <p:nvPr/>
        </p:nvGraphicFramePr>
        <p:xfrm>
          <a:off x="1981200" y="3124200"/>
          <a:ext cx="454025" cy="1752600"/>
        </p:xfrm>
        <a:graphic>
          <a:graphicData uri="http://schemas.openxmlformats.org/presentationml/2006/ole">
            <mc:AlternateContent xmlns:mc="http://schemas.openxmlformats.org/markup-compatibility/2006">
              <mc:Choice xmlns:v="urn:schemas-microsoft-com:vml" Requires="v">
                <p:oleObj spid="_x0000_s38959" name="Equation" r:id="rId6" imgW="177480" imgH="685800" progId="Equation.DSMT4">
                  <p:embed/>
                </p:oleObj>
              </mc:Choice>
              <mc:Fallback>
                <p:oleObj name="Equation" r:id="rId6" imgW="177480" imgH="685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3124200"/>
                        <a:ext cx="454025"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20" name="Text Box 8">
            <a:extLst>
              <a:ext uri="{FF2B5EF4-FFF2-40B4-BE49-F238E27FC236}">
                <a16:creationId xmlns:a16="http://schemas.microsoft.com/office/drawing/2014/main" id="{9AEC4D1F-91C4-405A-8864-9639D04BFFC2}"/>
              </a:ext>
            </a:extLst>
          </p:cNvPr>
          <p:cNvSpPr txBox="1">
            <a:spLocks noChangeArrowheads="1"/>
          </p:cNvSpPr>
          <p:nvPr/>
        </p:nvSpPr>
        <p:spPr bwMode="auto">
          <a:xfrm>
            <a:off x="2590800" y="3276600"/>
            <a:ext cx="42910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N-component mean vector for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endParaRPr lang="en-US" altLang="en-US" i="1">
              <a:latin typeface="Times New Roman" panose="02020603050405020304" pitchFamily="18" charset="0"/>
            </a:endParaRPr>
          </a:p>
        </p:txBody>
      </p:sp>
      <p:sp>
        <p:nvSpPr>
          <p:cNvPr id="38921" name="Text Box 9">
            <a:extLst>
              <a:ext uri="{FF2B5EF4-FFF2-40B4-BE49-F238E27FC236}">
                <a16:creationId xmlns:a16="http://schemas.microsoft.com/office/drawing/2014/main" id="{2BD479B0-C556-484F-8ADC-B2232D8699BD}"/>
              </a:ext>
            </a:extLst>
          </p:cNvPr>
          <p:cNvSpPr txBox="1">
            <a:spLocks noChangeArrowheads="1"/>
          </p:cNvSpPr>
          <p:nvPr/>
        </p:nvSpPr>
        <p:spPr bwMode="auto">
          <a:xfrm>
            <a:off x="2743200" y="4343400"/>
            <a:ext cx="296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N x N  covariance matrix</a:t>
            </a:r>
          </a:p>
        </p:txBody>
      </p:sp>
      <p:grpSp>
        <p:nvGrpSpPr>
          <p:cNvPr id="38922" name="Group 10">
            <a:extLst>
              <a:ext uri="{FF2B5EF4-FFF2-40B4-BE49-F238E27FC236}">
                <a16:creationId xmlns:a16="http://schemas.microsoft.com/office/drawing/2014/main" id="{0697A60F-AD45-4098-A675-0C9E0D85C462}"/>
              </a:ext>
            </a:extLst>
          </p:cNvPr>
          <p:cNvGrpSpPr>
            <a:grpSpLocks/>
          </p:cNvGrpSpPr>
          <p:nvPr/>
        </p:nvGrpSpPr>
        <p:grpSpPr bwMode="auto">
          <a:xfrm>
            <a:off x="8153400" y="304800"/>
            <a:ext cx="646113" cy="774700"/>
            <a:chOff x="1321" y="1344"/>
            <a:chExt cx="407" cy="728"/>
          </a:xfrm>
        </p:grpSpPr>
        <p:sp>
          <p:nvSpPr>
            <p:cNvPr id="38923" name="Line 11">
              <a:extLst>
                <a:ext uri="{FF2B5EF4-FFF2-40B4-BE49-F238E27FC236}">
                  <a16:creationId xmlns:a16="http://schemas.microsoft.com/office/drawing/2014/main" id="{33839571-C62B-4690-867C-B569D5B7B889}"/>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4" name="Line 12">
              <a:extLst>
                <a:ext uri="{FF2B5EF4-FFF2-40B4-BE49-F238E27FC236}">
                  <a16:creationId xmlns:a16="http://schemas.microsoft.com/office/drawing/2014/main" id="{D9833847-390F-4068-ACEE-FFCE54791EF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5" name="Line 13">
              <a:extLst>
                <a:ext uri="{FF2B5EF4-FFF2-40B4-BE49-F238E27FC236}">
                  <a16:creationId xmlns:a16="http://schemas.microsoft.com/office/drawing/2014/main" id="{0BBFC9E1-B876-451F-987B-8699ABE6EE9E}"/>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6" name="Line 14">
              <a:extLst>
                <a:ext uri="{FF2B5EF4-FFF2-40B4-BE49-F238E27FC236}">
                  <a16:creationId xmlns:a16="http://schemas.microsoft.com/office/drawing/2014/main" id="{2E7684B4-87E8-49F7-A0FA-8286D3A0D92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7" name="Line 15">
              <a:extLst>
                <a:ext uri="{FF2B5EF4-FFF2-40B4-BE49-F238E27FC236}">
                  <a16:creationId xmlns:a16="http://schemas.microsoft.com/office/drawing/2014/main" id="{A6623B45-D651-462B-9084-6C693617291B}"/>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8" name="Line 16">
              <a:extLst>
                <a:ext uri="{FF2B5EF4-FFF2-40B4-BE49-F238E27FC236}">
                  <a16:creationId xmlns:a16="http://schemas.microsoft.com/office/drawing/2014/main" id="{E2A38BE0-83D4-4517-8628-E9E94F086F49}"/>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9" name="Line 17">
              <a:extLst>
                <a:ext uri="{FF2B5EF4-FFF2-40B4-BE49-F238E27FC236}">
                  <a16:creationId xmlns:a16="http://schemas.microsoft.com/office/drawing/2014/main" id="{676A041F-8FDB-41CB-9F35-6D61E179DE0A}"/>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a:extLst>
              <a:ext uri="{FF2B5EF4-FFF2-40B4-BE49-F238E27FC236}">
                <a16:creationId xmlns:a16="http://schemas.microsoft.com/office/drawing/2014/main" id="{511980E1-93DB-48CA-BD42-883EF62F6FA9}"/>
              </a:ext>
            </a:extLst>
          </p:cNvPr>
          <p:cNvSpPr txBox="1">
            <a:spLocks noChangeArrowheads="1"/>
          </p:cNvSpPr>
          <p:nvPr/>
        </p:nvSpPr>
        <p:spPr bwMode="auto">
          <a:xfrm>
            <a:off x="609600" y="457200"/>
            <a:ext cx="6780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Bayes decision theory says that </a:t>
            </a:r>
            <a:r>
              <a:rPr lang="en-US" altLang="en-US" b="1"/>
              <a:t>x</a:t>
            </a:r>
            <a:r>
              <a:rPr lang="en-US" altLang="en-US"/>
              <a:t> belongs to class </a:t>
            </a:r>
            <a:r>
              <a:rPr lang="en-US" altLang="en-US" i="1">
                <a:latin typeface="Times New Roman" panose="02020603050405020304" pitchFamily="18" charset="0"/>
              </a:rPr>
              <a:t>c</a:t>
            </a:r>
            <a:r>
              <a:rPr lang="en-US" altLang="en-US" i="1" baseline="-25000">
                <a:latin typeface="Times New Roman" panose="02020603050405020304" pitchFamily="18" charset="0"/>
              </a:rPr>
              <a:t>i</a:t>
            </a:r>
            <a:r>
              <a:rPr lang="en-US" altLang="en-US"/>
              <a:t> if and only if</a:t>
            </a:r>
          </a:p>
        </p:txBody>
      </p:sp>
      <p:graphicFrame>
        <p:nvGraphicFramePr>
          <p:cNvPr id="39943" name="Object 7">
            <a:extLst>
              <a:ext uri="{FF2B5EF4-FFF2-40B4-BE49-F238E27FC236}">
                <a16:creationId xmlns:a16="http://schemas.microsoft.com/office/drawing/2014/main" id="{C4705A59-0BEA-447C-B2C9-1322333DCB50}"/>
              </a:ext>
            </a:extLst>
          </p:cNvPr>
          <p:cNvGraphicFramePr>
            <a:graphicFrameLocks noChangeAspect="1"/>
          </p:cNvGraphicFramePr>
          <p:nvPr/>
        </p:nvGraphicFramePr>
        <p:xfrm>
          <a:off x="1371600" y="1143000"/>
          <a:ext cx="6629400" cy="1519238"/>
        </p:xfrm>
        <a:graphic>
          <a:graphicData uri="http://schemas.openxmlformats.org/presentationml/2006/ole">
            <mc:AlternateContent xmlns:mc="http://schemas.openxmlformats.org/markup-compatibility/2006">
              <mc:Choice xmlns:v="urn:schemas-microsoft-com:vml" Requires="v">
                <p:oleObj spid="_x0000_s39999" name="Equation" r:id="rId4" imgW="3657600" imgH="838080" progId="Equation.DSMT4">
                  <p:embed/>
                </p:oleObj>
              </mc:Choice>
              <mc:Fallback>
                <p:oleObj name="Equation" r:id="rId4" imgW="3657600" imgH="83808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143000"/>
                        <a:ext cx="6629400" cy="1519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4" name="Text Box 8">
            <a:extLst>
              <a:ext uri="{FF2B5EF4-FFF2-40B4-BE49-F238E27FC236}">
                <a16:creationId xmlns:a16="http://schemas.microsoft.com/office/drawing/2014/main" id="{C847BE86-C7F5-4E01-99F7-9CA8208761F3}"/>
              </a:ext>
            </a:extLst>
          </p:cNvPr>
          <p:cNvSpPr txBox="1">
            <a:spLocks noChangeArrowheads="1"/>
          </p:cNvSpPr>
          <p:nvPr/>
        </p:nvSpPr>
        <p:spPr bwMode="auto">
          <a:xfrm>
            <a:off x="1050925" y="3008313"/>
            <a:ext cx="748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Now, suppose we are on the boundary between </a:t>
            </a:r>
            <a:r>
              <a:rPr lang="en-US" altLang="en-US" i="1">
                <a:latin typeface="Times New Roman" panose="02020603050405020304" pitchFamily="18" charset="0"/>
              </a:rPr>
              <a:t>c</a:t>
            </a:r>
            <a:r>
              <a:rPr lang="en-US" altLang="en-US" i="1" baseline="-25000">
                <a:latin typeface="Times New Roman" panose="02020603050405020304" pitchFamily="18" charset="0"/>
              </a:rPr>
              <a:t>i</a:t>
            </a:r>
            <a:r>
              <a:rPr lang="en-US" altLang="en-US"/>
              <a:t> and </a:t>
            </a:r>
            <a:r>
              <a:rPr lang="en-US" altLang="en-US" i="1">
                <a:latin typeface="Times New Roman" panose="02020603050405020304" pitchFamily="18" charset="0"/>
              </a:rPr>
              <a:t>c</a:t>
            </a:r>
            <a:r>
              <a:rPr lang="en-US" altLang="en-US" i="1" baseline="-25000">
                <a:latin typeface="Times New Roman" panose="02020603050405020304" pitchFamily="18" charset="0"/>
              </a:rPr>
              <a:t>j</a:t>
            </a:r>
            <a:r>
              <a:rPr lang="en-US" altLang="en-US" i="1">
                <a:latin typeface="Times New Roman" panose="02020603050405020304" pitchFamily="18" charset="0"/>
              </a:rPr>
              <a:t> </a:t>
            </a:r>
            <a:r>
              <a:rPr lang="en-US" altLang="en-US"/>
              <a:t>and also suppose that </a:t>
            </a:r>
          </a:p>
        </p:txBody>
      </p:sp>
      <p:graphicFrame>
        <p:nvGraphicFramePr>
          <p:cNvPr id="39945" name="Object 9">
            <a:extLst>
              <a:ext uri="{FF2B5EF4-FFF2-40B4-BE49-F238E27FC236}">
                <a16:creationId xmlns:a16="http://schemas.microsoft.com/office/drawing/2014/main" id="{06206E0C-8E6D-4CDA-B73A-E2A81DAD7B35}"/>
              </a:ext>
            </a:extLst>
          </p:cNvPr>
          <p:cNvGraphicFramePr>
            <a:graphicFrameLocks noChangeAspect="1"/>
          </p:cNvGraphicFramePr>
          <p:nvPr/>
        </p:nvGraphicFramePr>
        <p:xfrm>
          <a:off x="2590800" y="3657600"/>
          <a:ext cx="1905000" cy="544513"/>
        </p:xfrm>
        <a:graphic>
          <a:graphicData uri="http://schemas.openxmlformats.org/presentationml/2006/ole">
            <mc:AlternateContent xmlns:mc="http://schemas.openxmlformats.org/markup-compatibility/2006">
              <mc:Choice xmlns:v="urn:schemas-microsoft-com:vml" Requires="v">
                <p:oleObj spid="_x0000_s40000" name="Equation" r:id="rId6" imgW="888840" imgH="253800" progId="Equation.DSMT4">
                  <p:embed/>
                </p:oleObj>
              </mc:Choice>
              <mc:Fallback>
                <p:oleObj name="Equation" r:id="rId6" imgW="888840" imgH="2538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657600"/>
                        <a:ext cx="190500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6" name="Text Box 10">
            <a:extLst>
              <a:ext uri="{FF2B5EF4-FFF2-40B4-BE49-F238E27FC236}">
                <a16:creationId xmlns:a16="http://schemas.microsoft.com/office/drawing/2014/main" id="{15A98A51-526C-4ADC-8654-D0DC60A252A2}"/>
              </a:ext>
            </a:extLst>
          </p:cNvPr>
          <p:cNvSpPr txBox="1">
            <a:spLocks noChangeArrowheads="1"/>
          </p:cNvSpPr>
          <p:nvPr/>
        </p:nvSpPr>
        <p:spPr bwMode="auto">
          <a:xfrm>
            <a:off x="1127125" y="4303713"/>
            <a:ext cx="3333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 </a:t>
            </a:r>
            <a:r>
              <a:rPr lang="en-US" altLang="en-US" b="1">
                <a:latin typeface="Times New Roman" panose="02020603050405020304" pitchFamily="18" charset="0"/>
              </a:rPr>
              <a:t>I</a:t>
            </a:r>
            <a:r>
              <a:rPr lang="en-US" altLang="en-US"/>
              <a:t> is the unit matrix. Then</a:t>
            </a:r>
          </a:p>
        </p:txBody>
      </p:sp>
      <p:graphicFrame>
        <p:nvGraphicFramePr>
          <p:cNvPr id="39947" name="Object 11">
            <a:extLst>
              <a:ext uri="{FF2B5EF4-FFF2-40B4-BE49-F238E27FC236}">
                <a16:creationId xmlns:a16="http://schemas.microsoft.com/office/drawing/2014/main" id="{A8E35602-4EC1-4B85-9F53-147401D70C41}"/>
              </a:ext>
            </a:extLst>
          </p:cNvPr>
          <p:cNvGraphicFramePr>
            <a:graphicFrameLocks noChangeAspect="1"/>
          </p:cNvGraphicFramePr>
          <p:nvPr/>
        </p:nvGraphicFramePr>
        <p:xfrm>
          <a:off x="2133600" y="4724400"/>
          <a:ext cx="4395788" cy="1220788"/>
        </p:xfrm>
        <a:graphic>
          <a:graphicData uri="http://schemas.openxmlformats.org/presentationml/2006/ole">
            <mc:AlternateContent xmlns:mc="http://schemas.openxmlformats.org/markup-compatibility/2006">
              <mc:Choice xmlns:v="urn:schemas-microsoft-com:vml" Requires="v">
                <p:oleObj spid="_x0000_s40001" name="Equation" r:id="rId8" imgW="2425680" imgH="672840" progId="Equation.DSMT4">
                  <p:embed/>
                </p:oleObj>
              </mc:Choice>
              <mc:Fallback>
                <p:oleObj name="Equation" r:id="rId8" imgW="2425680" imgH="67284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4724400"/>
                        <a:ext cx="4395788" cy="1220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8" name="Text Box 12">
            <a:extLst>
              <a:ext uri="{FF2B5EF4-FFF2-40B4-BE49-F238E27FC236}">
                <a16:creationId xmlns:a16="http://schemas.microsoft.com/office/drawing/2014/main" id="{F4395F8E-7557-4F18-B166-FC09DC8B161D}"/>
              </a:ext>
            </a:extLst>
          </p:cNvPr>
          <p:cNvSpPr txBox="1">
            <a:spLocks noChangeArrowheads="1"/>
          </p:cNvSpPr>
          <p:nvPr/>
        </p:nvSpPr>
        <p:spPr bwMode="auto">
          <a:xfrm>
            <a:off x="1127125" y="6132513"/>
            <a:ext cx="4527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Taking the </a:t>
            </a:r>
            <a:r>
              <a:rPr lang="en-US" altLang="en-US" i="1">
                <a:latin typeface="Times New Roman" panose="02020603050405020304" pitchFamily="18" charset="0"/>
              </a:rPr>
              <a:t>ln</a:t>
            </a:r>
            <a:r>
              <a:rPr lang="en-US" altLang="en-US"/>
              <a:t> of this equation then we have</a:t>
            </a:r>
          </a:p>
        </p:txBody>
      </p:sp>
      <p:grpSp>
        <p:nvGrpSpPr>
          <p:cNvPr id="39949" name="Group 13">
            <a:extLst>
              <a:ext uri="{FF2B5EF4-FFF2-40B4-BE49-F238E27FC236}">
                <a16:creationId xmlns:a16="http://schemas.microsoft.com/office/drawing/2014/main" id="{429A6C16-E22D-4E19-A498-6EEA15103A4E}"/>
              </a:ext>
            </a:extLst>
          </p:cNvPr>
          <p:cNvGrpSpPr>
            <a:grpSpLocks/>
          </p:cNvGrpSpPr>
          <p:nvPr/>
        </p:nvGrpSpPr>
        <p:grpSpPr bwMode="auto">
          <a:xfrm>
            <a:off x="8153400" y="304800"/>
            <a:ext cx="646113" cy="774700"/>
            <a:chOff x="1321" y="1344"/>
            <a:chExt cx="407" cy="728"/>
          </a:xfrm>
        </p:grpSpPr>
        <p:sp>
          <p:nvSpPr>
            <p:cNvPr id="39950" name="Line 14">
              <a:extLst>
                <a:ext uri="{FF2B5EF4-FFF2-40B4-BE49-F238E27FC236}">
                  <a16:creationId xmlns:a16="http://schemas.microsoft.com/office/drawing/2014/main" id="{F2085617-43E8-4553-B804-3C960426CB6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1" name="Line 15">
              <a:extLst>
                <a:ext uri="{FF2B5EF4-FFF2-40B4-BE49-F238E27FC236}">
                  <a16:creationId xmlns:a16="http://schemas.microsoft.com/office/drawing/2014/main" id="{F0361982-A50D-4A25-9687-3CA28FD99023}"/>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2" name="Line 16">
              <a:extLst>
                <a:ext uri="{FF2B5EF4-FFF2-40B4-BE49-F238E27FC236}">
                  <a16:creationId xmlns:a16="http://schemas.microsoft.com/office/drawing/2014/main" id="{1D6D27D9-960A-4734-8980-3AFEB7737A96}"/>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3" name="Line 17">
              <a:extLst>
                <a:ext uri="{FF2B5EF4-FFF2-40B4-BE49-F238E27FC236}">
                  <a16:creationId xmlns:a16="http://schemas.microsoft.com/office/drawing/2014/main" id="{AE426B33-B662-4EF4-AE08-BA791580E411}"/>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4" name="Line 18">
              <a:extLst>
                <a:ext uri="{FF2B5EF4-FFF2-40B4-BE49-F238E27FC236}">
                  <a16:creationId xmlns:a16="http://schemas.microsoft.com/office/drawing/2014/main" id="{EE1B6A2B-C623-4C3A-8E6E-8310EAE0ABDC}"/>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5" name="Line 19">
              <a:extLst>
                <a:ext uri="{FF2B5EF4-FFF2-40B4-BE49-F238E27FC236}">
                  <a16:creationId xmlns:a16="http://schemas.microsoft.com/office/drawing/2014/main" id="{578546BF-E258-46F3-BDBC-C1115D67D539}"/>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956" name="Line 20">
              <a:extLst>
                <a:ext uri="{FF2B5EF4-FFF2-40B4-BE49-F238E27FC236}">
                  <a16:creationId xmlns:a16="http://schemas.microsoft.com/office/drawing/2014/main" id="{096AF08E-2BB4-44AF-8A0C-8FF03C6A366B}"/>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AC28EBF4-876B-4C49-8E2B-1D50246A8B20}"/>
              </a:ext>
            </a:extLst>
          </p:cNvPr>
          <p:cNvSpPr txBox="1">
            <a:spLocks noChangeArrowheads="1"/>
          </p:cNvSpPr>
          <p:nvPr/>
        </p:nvSpPr>
        <p:spPr bwMode="auto">
          <a:xfrm>
            <a:off x="974725" y="417513"/>
            <a:ext cx="356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Bayesian (probabilistic) approach</a:t>
            </a:r>
          </a:p>
        </p:txBody>
      </p:sp>
      <p:sp>
        <p:nvSpPr>
          <p:cNvPr id="5125" name="Text Box 5">
            <a:extLst>
              <a:ext uri="{FF2B5EF4-FFF2-40B4-BE49-F238E27FC236}">
                <a16:creationId xmlns:a16="http://schemas.microsoft.com/office/drawing/2014/main" id="{ACE658D0-65D6-4EFF-844F-87494DE1A4BA}"/>
              </a:ext>
            </a:extLst>
          </p:cNvPr>
          <p:cNvSpPr txBox="1">
            <a:spLocks noChangeArrowheads="1"/>
          </p:cNvSpPr>
          <p:nvPr/>
        </p:nvSpPr>
        <p:spPr bwMode="auto">
          <a:xfrm>
            <a:off x="1050925" y="11033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Let</a:t>
            </a:r>
          </a:p>
        </p:txBody>
      </p:sp>
      <p:graphicFrame>
        <p:nvGraphicFramePr>
          <p:cNvPr id="5126" name="Object 6">
            <a:extLst>
              <a:ext uri="{FF2B5EF4-FFF2-40B4-BE49-F238E27FC236}">
                <a16:creationId xmlns:a16="http://schemas.microsoft.com/office/drawing/2014/main" id="{92E6B2D4-1C8E-4C03-9473-3D1680296457}"/>
              </a:ext>
            </a:extLst>
          </p:cNvPr>
          <p:cNvGraphicFramePr>
            <a:graphicFrameLocks noChangeAspect="1"/>
          </p:cNvGraphicFramePr>
          <p:nvPr/>
        </p:nvGraphicFramePr>
        <p:xfrm>
          <a:off x="1752600" y="1066800"/>
          <a:ext cx="838200" cy="541338"/>
        </p:xfrm>
        <a:graphic>
          <a:graphicData uri="http://schemas.openxmlformats.org/presentationml/2006/ole">
            <mc:AlternateContent xmlns:mc="http://schemas.openxmlformats.org/markup-compatibility/2006">
              <mc:Choice xmlns:v="urn:schemas-microsoft-com:vml" Requires="v">
                <p:oleObj spid="_x0000_s5210" name="Equation" r:id="rId4" imgW="393480" imgH="253800" progId="Equation.DSMT4">
                  <p:embed/>
                </p:oleObj>
              </mc:Choice>
              <mc:Fallback>
                <p:oleObj name="Equation" r:id="rId4" imgW="393480" imgH="253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1066800"/>
                        <a:ext cx="8382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7" name="Text Box 7">
            <a:extLst>
              <a:ext uri="{FF2B5EF4-FFF2-40B4-BE49-F238E27FC236}">
                <a16:creationId xmlns:a16="http://schemas.microsoft.com/office/drawing/2014/main" id="{46AA3273-ABA6-4547-A53B-2F0923D3573B}"/>
              </a:ext>
            </a:extLst>
          </p:cNvPr>
          <p:cNvSpPr txBox="1">
            <a:spLocks noChangeArrowheads="1"/>
          </p:cNvSpPr>
          <p:nvPr/>
        </p:nvSpPr>
        <p:spPr bwMode="auto">
          <a:xfrm>
            <a:off x="2651125" y="1103313"/>
            <a:ext cx="5730875"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apriori probability that a pattern belongs to class  c</a:t>
            </a:r>
            <a:r>
              <a:rPr lang="en-US" altLang="en-US" baseline="-25000"/>
              <a:t>i</a:t>
            </a:r>
            <a:r>
              <a:rPr lang="en-US" altLang="en-US"/>
              <a:t>, regardless of the identity of the pattern </a:t>
            </a:r>
          </a:p>
          <a:p>
            <a:endParaRPr lang="en-US" altLang="en-US"/>
          </a:p>
          <a:p>
            <a:r>
              <a:rPr lang="en-US" altLang="en-US"/>
              <a:t>= apriori probability that a pattern is </a:t>
            </a:r>
            <a:r>
              <a:rPr lang="en-US" altLang="en-US" b="1"/>
              <a:t>x</a:t>
            </a:r>
            <a:r>
              <a:rPr lang="en-US" altLang="en-US" baseline="-25000"/>
              <a:t>k</a:t>
            </a:r>
            <a:r>
              <a:rPr lang="en-US" altLang="en-US"/>
              <a:t> , regardless of its class membership</a:t>
            </a:r>
          </a:p>
          <a:p>
            <a:endParaRPr lang="en-US" altLang="en-US"/>
          </a:p>
          <a:p>
            <a:r>
              <a:rPr lang="en-US" altLang="en-US"/>
              <a:t>= conditional probability that the pattern is </a:t>
            </a:r>
            <a:r>
              <a:rPr lang="en-US" altLang="en-US" b="1"/>
              <a:t>x</a:t>
            </a:r>
            <a:r>
              <a:rPr lang="en-US" altLang="en-US" baseline="-25000"/>
              <a:t>k</a:t>
            </a:r>
            <a:r>
              <a:rPr lang="en-US" altLang="en-US"/>
              <a:t> , given that it belongs to class c</a:t>
            </a:r>
            <a:r>
              <a:rPr lang="en-US" altLang="en-US" baseline="-25000"/>
              <a:t>i</a:t>
            </a:r>
            <a:r>
              <a:rPr lang="en-US" altLang="en-US"/>
              <a:t> </a:t>
            </a:r>
          </a:p>
          <a:p>
            <a:endParaRPr lang="en-US" altLang="en-US"/>
          </a:p>
          <a:p>
            <a:r>
              <a:rPr lang="en-US" altLang="en-US"/>
              <a:t>= conditional probability that the pattern's class membership is c</a:t>
            </a:r>
            <a:r>
              <a:rPr lang="en-US" altLang="en-US" baseline="-25000"/>
              <a:t>i</a:t>
            </a:r>
            <a:r>
              <a:rPr lang="en-US" altLang="en-US"/>
              <a:t> , given that the pattern is </a:t>
            </a:r>
            <a:r>
              <a:rPr lang="en-US" altLang="en-US" b="1"/>
              <a:t>x</a:t>
            </a:r>
            <a:r>
              <a:rPr lang="en-US" altLang="en-US" baseline="-25000"/>
              <a:t>k</a:t>
            </a:r>
            <a:r>
              <a:rPr lang="en-US" altLang="en-US"/>
              <a:t> </a:t>
            </a:r>
          </a:p>
          <a:p>
            <a:endParaRPr lang="en-US" altLang="en-US"/>
          </a:p>
          <a:p>
            <a:r>
              <a:rPr lang="en-US" altLang="en-US"/>
              <a:t>= the joint probability that the pattern is </a:t>
            </a:r>
            <a:r>
              <a:rPr lang="en-US" altLang="en-US" b="1"/>
              <a:t>x</a:t>
            </a:r>
            <a:r>
              <a:rPr lang="en-US" altLang="en-US" baseline="-25000"/>
              <a:t>k</a:t>
            </a:r>
            <a:r>
              <a:rPr lang="en-US" altLang="en-US"/>
              <a:t> and the class membership is c</a:t>
            </a:r>
            <a:r>
              <a:rPr lang="en-US" altLang="en-US" baseline="-25000"/>
              <a:t>i</a:t>
            </a:r>
            <a:endParaRPr lang="en-US" altLang="en-US"/>
          </a:p>
        </p:txBody>
      </p:sp>
      <p:graphicFrame>
        <p:nvGraphicFramePr>
          <p:cNvPr id="5128" name="Object 8">
            <a:extLst>
              <a:ext uri="{FF2B5EF4-FFF2-40B4-BE49-F238E27FC236}">
                <a16:creationId xmlns:a16="http://schemas.microsoft.com/office/drawing/2014/main" id="{2DE3D4AB-74A6-422C-9C0B-04C48E05B620}"/>
              </a:ext>
            </a:extLst>
          </p:cNvPr>
          <p:cNvGraphicFramePr>
            <a:graphicFrameLocks noChangeAspect="1"/>
          </p:cNvGraphicFramePr>
          <p:nvPr/>
        </p:nvGraphicFramePr>
        <p:xfrm>
          <a:off x="1600200" y="1860550"/>
          <a:ext cx="901700" cy="528638"/>
        </p:xfrm>
        <a:graphic>
          <a:graphicData uri="http://schemas.openxmlformats.org/presentationml/2006/ole">
            <mc:AlternateContent xmlns:mc="http://schemas.openxmlformats.org/markup-compatibility/2006">
              <mc:Choice xmlns:v="urn:schemas-microsoft-com:vml" Requires="v">
                <p:oleObj spid="_x0000_s5211" name="Equation" r:id="rId6" imgW="431640" imgH="253800" progId="Equation.DSMT4">
                  <p:embed/>
                </p:oleObj>
              </mc:Choice>
              <mc:Fallback>
                <p:oleObj name="Equation" r:id="rId6" imgW="431640" imgH="253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1860550"/>
                        <a:ext cx="9017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9" name="Object 9">
            <a:extLst>
              <a:ext uri="{FF2B5EF4-FFF2-40B4-BE49-F238E27FC236}">
                <a16:creationId xmlns:a16="http://schemas.microsoft.com/office/drawing/2014/main" id="{03877CC3-C57E-40BF-8218-99D5CA24A736}"/>
              </a:ext>
            </a:extLst>
          </p:cNvPr>
          <p:cNvGraphicFramePr>
            <a:graphicFrameLocks noChangeAspect="1"/>
          </p:cNvGraphicFramePr>
          <p:nvPr/>
        </p:nvGraphicFramePr>
        <p:xfrm>
          <a:off x="1295400" y="2667000"/>
          <a:ext cx="1376363" cy="561975"/>
        </p:xfrm>
        <a:graphic>
          <a:graphicData uri="http://schemas.openxmlformats.org/presentationml/2006/ole">
            <mc:AlternateContent xmlns:mc="http://schemas.openxmlformats.org/markup-compatibility/2006">
              <mc:Choice xmlns:v="urn:schemas-microsoft-com:vml" Requires="v">
                <p:oleObj spid="_x0000_s5212" name="Equation" r:id="rId8" imgW="622080" imgH="253800" progId="Equation.DSMT4">
                  <p:embed/>
                </p:oleObj>
              </mc:Choice>
              <mc:Fallback>
                <p:oleObj name="Equation" r:id="rId8" imgW="622080" imgH="253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2667000"/>
                        <a:ext cx="1376363"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0" name="Object 10">
            <a:extLst>
              <a:ext uri="{FF2B5EF4-FFF2-40B4-BE49-F238E27FC236}">
                <a16:creationId xmlns:a16="http://schemas.microsoft.com/office/drawing/2014/main" id="{D874C81D-CA79-4A84-916C-B54BC6F66CEE}"/>
              </a:ext>
            </a:extLst>
          </p:cNvPr>
          <p:cNvGraphicFramePr>
            <a:graphicFrameLocks noChangeAspect="1"/>
          </p:cNvGraphicFramePr>
          <p:nvPr/>
        </p:nvGraphicFramePr>
        <p:xfrm>
          <a:off x="1219200" y="3429000"/>
          <a:ext cx="1411288" cy="576263"/>
        </p:xfrm>
        <a:graphic>
          <a:graphicData uri="http://schemas.openxmlformats.org/presentationml/2006/ole">
            <mc:AlternateContent xmlns:mc="http://schemas.openxmlformats.org/markup-compatibility/2006">
              <mc:Choice xmlns:v="urn:schemas-microsoft-com:vml" Requires="v">
                <p:oleObj spid="_x0000_s5213" name="Equation" r:id="rId10" imgW="622080" imgH="253800" progId="Equation.DSMT4">
                  <p:embed/>
                </p:oleObj>
              </mc:Choice>
              <mc:Fallback>
                <p:oleObj name="Equation" r:id="rId10" imgW="622080" imgH="25380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9200" y="3429000"/>
                        <a:ext cx="1411288" cy="576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1" name="Object 11">
            <a:extLst>
              <a:ext uri="{FF2B5EF4-FFF2-40B4-BE49-F238E27FC236}">
                <a16:creationId xmlns:a16="http://schemas.microsoft.com/office/drawing/2014/main" id="{5DEB7892-67C7-49C4-B0EC-7BE51DBA4C82}"/>
              </a:ext>
            </a:extLst>
          </p:cNvPr>
          <p:cNvGraphicFramePr>
            <a:graphicFrameLocks noChangeAspect="1"/>
          </p:cNvGraphicFramePr>
          <p:nvPr/>
        </p:nvGraphicFramePr>
        <p:xfrm>
          <a:off x="1146175" y="4191000"/>
          <a:ext cx="1431925" cy="609600"/>
        </p:xfrm>
        <a:graphic>
          <a:graphicData uri="http://schemas.openxmlformats.org/presentationml/2006/ole">
            <mc:AlternateContent xmlns:mc="http://schemas.openxmlformats.org/markup-compatibility/2006">
              <mc:Choice xmlns:v="urn:schemas-microsoft-com:vml" Requires="v">
                <p:oleObj spid="_x0000_s5214" name="Equation" r:id="rId12" imgW="596880" imgH="253800" progId="Equation.DSMT4">
                  <p:embed/>
                </p:oleObj>
              </mc:Choice>
              <mc:Fallback>
                <p:oleObj name="Equation" r:id="rId12" imgW="596880" imgH="253800" progId="Equation.DSMT4">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46175" y="4191000"/>
                        <a:ext cx="1431925"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132" name="Group 12">
            <a:extLst>
              <a:ext uri="{FF2B5EF4-FFF2-40B4-BE49-F238E27FC236}">
                <a16:creationId xmlns:a16="http://schemas.microsoft.com/office/drawing/2014/main" id="{5BC85C3F-792D-4ECF-848F-07C6DD98A9F3}"/>
              </a:ext>
            </a:extLst>
          </p:cNvPr>
          <p:cNvGrpSpPr>
            <a:grpSpLocks/>
          </p:cNvGrpSpPr>
          <p:nvPr/>
        </p:nvGrpSpPr>
        <p:grpSpPr bwMode="auto">
          <a:xfrm>
            <a:off x="8153400" y="304800"/>
            <a:ext cx="646113" cy="774700"/>
            <a:chOff x="1321" y="1344"/>
            <a:chExt cx="407" cy="728"/>
          </a:xfrm>
        </p:grpSpPr>
        <p:sp>
          <p:nvSpPr>
            <p:cNvPr id="5133" name="Line 13">
              <a:extLst>
                <a:ext uri="{FF2B5EF4-FFF2-40B4-BE49-F238E27FC236}">
                  <a16:creationId xmlns:a16="http://schemas.microsoft.com/office/drawing/2014/main" id="{CE0FEF85-8888-45E2-88C7-306F95FDA404}"/>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4">
              <a:extLst>
                <a:ext uri="{FF2B5EF4-FFF2-40B4-BE49-F238E27FC236}">
                  <a16:creationId xmlns:a16="http://schemas.microsoft.com/office/drawing/2014/main" id="{2FF2A2E3-5D31-49AA-AE9C-846D6E8C3C9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5">
              <a:extLst>
                <a:ext uri="{FF2B5EF4-FFF2-40B4-BE49-F238E27FC236}">
                  <a16:creationId xmlns:a16="http://schemas.microsoft.com/office/drawing/2014/main" id="{EB7DA26C-AB7F-4BD4-95A6-0E56400C2D8F}"/>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Line 16">
              <a:extLst>
                <a:ext uri="{FF2B5EF4-FFF2-40B4-BE49-F238E27FC236}">
                  <a16:creationId xmlns:a16="http://schemas.microsoft.com/office/drawing/2014/main" id="{BFABECC1-A1EA-42E6-BD77-9650C3AAEAD2}"/>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7" name="Line 17">
              <a:extLst>
                <a:ext uri="{FF2B5EF4-FFF2-40B4-BE49-F238E27FC236}">
                  <a16:creationId xmlns:a16="http://schemas.microsoft.com/office/drawing/2014/main" id="{A1E185F6-7D14-48F6-ABA8-069281AE1108}"/>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8" name="Line 18">
              <a:extLst>
                <a:ext uri="{FF2B5EF4-FFF2-40B4-BE49-F238E27FC236}">
                  <a16:creationId xmlns:a16="http://schemas.microsoft.com/office/drawing/2014/main" id="{864004A3-A91C-4BCD-8FBE-01CD349D889A}"/>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9" name="Line 19">
              <a:extLst>
                <a:ext uri="{FF2B5EF4-FFF2-40B4-BE49-F238E27FC236}">
                  <a16:creationId xmlns:a16="http://schemas.microsoft.com/office/drawing/2014/main" id="{1C2E05CE-A636-4E71-8314-9FAD663418E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4" name="Object 4">
            <a:extLst>
              <a:ext uri="{FF2B5EF4-FFF2-40B4-BE49-F238E27FC236}">
                <a16:creationId xmlns:a16="http://schemas.microsoft.com/office/drawing/2014/main" id="{DC480B34-5CBF-49AC-BC54-9E8A68ACE648}"/>
              </a:ext>
            </a:extLst>
          </p:cNvPr>
          <p:cNvGraphicFramePr>
            <a:graphicFrameLocks noChangeAspect="1"/>
          </p:cNvGraphicFramePr>
          <p:nvPr/>
        </p:nvGraphicFramePr>
        <p:xfrm>
          <a:off x="1143000" y="381000"/>
          <a:ext cx="6629400" cy="938213"/>
        </p:xfrm>
        <a:graphic>
          <a:graphicData uri="http://schemas.openxmlformats.org/presentationml/2006/ole">
            <mc:AlternateContent xmlns:mc="http://schemas.openxmlformats.org/markup-compatibility/2006">
              <mc:Choice xmlns:v="urn:schemas-microsoft-com:vml" Requires="v">
                <p:oleObj spid="_x0000_s41050" name="Equation" r:id="rId4" imgW="3949560" imgH="558720" progId="Equation.DSMT4">
                  <p:embed/>
                </p:oleObj>
              </mc:Choice>
              <mc:Fallback>
                <p:oleObj name="Equation" r:id="rId4" imgW="3949560" imgH="55872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381000"/>
                        <a:ext cx="6629400"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5" name="Text Box 5">
            <a:extLst>
              <a:ext uri="{FF2B5EF4-FFF2-40B4-BE49-F238E27FC236}">
                <a16:creationId xmlns:a16="http://schemas.microsoft.com/office/drawing/2014/main" id="{76EB5285-4440-48E5-99AC-2F6E90C9016F}"/>
              </a:ext>
            </a:extLst>
          </p:cNvPr>
          <p:cNvSpPr txBox="1">
            <a:spLocks noChangeArrowheads="1"/>
          </p:cNvSpPr>
          <p:nvPr/>
        </p:nvSpPr>
        <p:spPr bwMode="auto">
          <a:xfrm>
            <a:off x="1203325" y="1712913"/>
            <a:ext cx="3702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which can be expanded out to give</a:t>
            </a:r>
          </a:p>
        </p:txBody>
      </p:sp>
      <p:graphicFrame>
        <p:nvGraphicFramePr>
          <p:cNvPr id="40966" name="Object 6">
            <a:extLst>
              <a:ext uri="{FF2B5EF4-FFF2-40B4-BE49-F238E27FC236}">
                <a16:creationId xmlns:a16="http://schemas.microsoft.com/office/drawing/2014/main" id="{153AD5B7-B93E-487C-8A62-EFB885687E0C}"/>
              </a:ext>
            </a:extLst>
          </p:cNvPr>
          <p:cNvGraphicFramePr>
            <a:graphicFrameLocks noChangeAspect="1"/>
          </p:cNvGraphicFramePr>
          <p:nvPr/>
        </p:nvGraphicFramePr>
        <p:xfrm>
          <a:off x="1371600" y="2286000"/>
          <a:ext cx="6324600" cy="1027113"/>
        </p:xfrm>
        <a:graphic>
          <a:graphicData uri="http://schemas.openxmlformats.org/presentationml/2006/ole">
            <mc:AlternateContent xmlns:mc="http://schemas.openxmlformats.org/markup-compatibility/2006">
              <mc:Choice xmlns:v="urn:schemas-microsoft-com:vml" Requires="v">
                <p:oleObj spid="_x0000_s41051" name="Equation" r:id="rId6" imgW="3441600" imgH="558720" progId="Equation.DSMT4">
                  <p:embed/>
                </p:oleObj>
              </mc:Choice>
              <mc:Fallback>
                <p:oleObj name="Equation" r:id="rId6" imgW="3441600" imgH="55872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2286000"/>
                        <a:ext cx="6324600" cy="1027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7" name="Text Box 7">
            <a:extLst>
              <a:ext uri="{FF2B5EF4-FFF2-40B4-BE49-F238E27FC236}">
                <a16:creationId xmlns:a16="http://schemas.microsoft.com/office/drawing/2014/main" id="{B1C23A1E-FAAC-443F-9121-0C36BB7C63E9}"/>
              </a:ext>
            </a:extLst>
          </p:cNvPr>
          <p:cNvSpPr txBox="1">
            <a:spLocks noChangeArrowheads="1"/>
          </p:cNvSpPr>
          <p:nvPr/>
        </p:nvSpPr>
        <p:spPr bwMode="auto">
          <a:xfrm>
            <a:off x="1127125" y="3465513"/>
            <a:ext cx="596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However, these are just the equations of the hyperplanes</a:t>
            </a:r>
          </a:p>
        </p:txBody>
      </p:sp>
      <p:graphicFrame>
        <p:nvGraphicFramePr>
          <p:cNvPr id="40968" name="Object 8">
            <a:extLst>
              <a:ext uri="{FF2B5EF4-FFF2-40B4-BE49-F238E27FC236}">
                <a16:creationId xmlns:a16="http://schemas.microsoft.com/office/drawing/2014/main" id="{8BD976F0-CE96-4CB1-8C7B-06A3FA44FE9B}"/>
              </a:ext>
            </a:extLst>
          </p:cNvPr>
          <p:cNvGraphicFramePr>
            <a:graphicFrameLocks noChangeAspect="1"/>
          </p:cNvGraphicFramePr>
          <p:nvPr/>
        </p:nvGraphicFramePr>
        <p:xfrm>
          <a:off x="3352800" y="4029075"/>
          <a:ext cx="1676400" cy="631825"/>
        </p:xfrm>
        <a:graphic>
          <a:graphicData uri="http://schemas.openxmlformats.org/presentationml/2006/ole">
            <mc:AlternateContent xmlns:mc="http://schemas.openxmlformats.org/markup-compatibility/2006">
              <mc:Choice xmlns:v="urn:schemas-microsoft-com:vml" Requires="v">
                <p:oleObj spid="_x0000_s41052" name="Equation" r:id="rId8" imgW="672840" imgH="253800" progId="Equation.DSMT4">
                  <p:embed/>
                </p:oleObj>
              </mc:Choice>
              <mc:Fallback>
                <p:oleObj name="Equation" r:id="rId8" imgW="672840" imgH="253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4029075"/>
                        <a:ext cx="1676400"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9" name="Text Box 9">
            <a:extLst>
              <a:ext uri="{FF2B5EF4-FFF2-40B4-BE49-F238E27FC236}">
                <a16:creationId xmlns:a16="http://schemas.microsoft.com/office/drawing/2014/main" id="{C8A5AB6E-B5CC-41CC-A90F-E1D9433A6BF3}"/>
              </a:ext>
            </a:extLst>
          </p:cNvPr>
          <p:cNvSpPr txBox="1">
            <a:spLocks noChangeArrowheads="1"/>
          </p:cNvSpPr>
          <p:nvPr/>
        </p:nvSpPr>
        <p:spPr bwMode="auto">
          <a:xfrm>
            <a:off x="1203325" y="4837113"/>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graphicFrame>
        <p:nvGraphicFramePr>
          <p:cNvPr id="40970" name="Object 10">
            <a:extLst>
              <a:ext uri="{FF2B5EF4-FFF2-40B4-BE49-F238E27FC236}">
                <a16:creationId xmlns:a16="http://schemas.microsoft.com/office/drawing/2014/main" id="{EE20A70C-3DEC-4063-8D5D-7B6591514A24}"/>
              </a:ext>
            </a:extLst>
          </p:cNvPr>
          <p:cNvGraphicFramePr>
            <a:graphicFrameLocks noChangeAspect="1"/>
          </p:cNvGraphicFramePr>
          <p:nvPr/>
        </p:nvGraphicFramePr>
        <p:xfrm>
          <a:off x="2209800" y="4876800"/>
          <a:ext cx="2667000" cy="636588"/>
        </p:xfrm>
        <a:graphic>
          <a:graphicData uri="http://schemas.openxmlformats.org/presentationml/2006/ole">
            <mc:AlternateContent xmlns:mc="http://schemas.openxmlformats.org/markup-compatibility/2006">
              <mc:Choice xmlns:v="urn:schemas-microsoft-com:vml" Requires="v">
                <p:oleObj spid="_x0000_s41053" name="Equation" r:id="rId10" imgW="1168200" imgH="279360" progId="Equation.DSMT4">
                  <p:embed/>
                </p:oleObj>
              </mc:Choice>
              <mc:Fallback>
                <p:oleObj name="Equation" r:id="rId10" imgW="1168200" imgH="27936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9800" y="4876800"/>
                        <a:ext cx="2667000" cy="636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971" name="Object 11">
            <a:extLst>
              <a:ext uri="{FF2B5EF4-FFF2-40B4-BE49-F238E27FC236}">
                <a16:creationId xmlns:a16="http://schemas.microsoft.com/office/drawing/2014/main" id="{FD15ED4B-3D60-42FE-BF77-B78D12DCD121}"/>
              </a:ext>
            </a:extLst>
          </p:cNvPr>
          <p:cNvGraphicFramePr>
            <a:graphicFrameLocks noChangeAspect="1"/>
          </p:cNvGraphicFramePr>
          <p:nvPr/>
        </p:nvGraphicFramePr>
        <p:xfrm>
          <a:off x="2286000" y="5410200"/>
          <a:ext cx="4953000" cy="1190625"/>
        </p:xfrm>
        <a:graphic>
          <a:graphicData uri="http://schemas.openxmlformats.org/presentationml/2006/ole">
            <mc:AlternateContent xmlns:mc="http://schemas.openxmlformats.org/markup-compatibility/2006">
              <mc:Choice xmlns:v="urn:schemas-microsoft-com:vml" Requires="v">
                <p:oleObj spid="_x0000_s41054" name="Equation" r:id="rId12" imgW="2323800" imgH="558720" progId="Equation.DSMT4">
                  <p:embed/>
                </p:oleObj>
              </mc:Choice>
              <mc:Fallback>
                <p:oleObj name="Equation" r:id="rId12" imgW="2323800" imgH="558720" progId="Equation.DSMT4">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0" y="5410200"/>
                        <a:ext cx="4953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0972" name="Group 12">
            <a:extLst>
              <a:ext uri="{FF2B5EF4-FFF2-40B4-BE49-F238E27FC236}">
                <a16:creationId xmlns:a16="http://schemas.microsoft.com/office/drawing/2014/main" id="{41990025-A925-496B-8931-E43275704CC0}"/>
              </a:ext>
            </a:extLst>
          </p:cNvPr>
          <p:cNvGrpSpPr>
            <a:grpSpLocks/>
          </p:cNvGrpSpPr>
          <p:nvPr/>
        </p:nvGrpSpPr>
        <p:grpSpPr bwMode="auto">
          <a:xfrm>
            <a:off x="8153400" y="304800"/>
            <a:ext cx="646113" cy="774700"/>
            <a:chOff x="1321" y="1344"/>
            <a:chExt cx="407" cy="728"/>
          </a:xfrm>
        </p:grpSpPr>
        <p:sp>
          <p:nvSpPr>
            <p:cNvPr id="40973" name="Line 13">
              <a:extLst>
                <a:ext uri="{FF2B5EF4-FFF2-40B4-BE49-F238E27FC236}">
                  <a16:creationId xmlns:a16="http://schemas.microsoft.com/office/drawing/2014/main" id="{48644A00-BB00-45CF-B6EB-39B647209A05}"/>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4" name="Line 14">
              <a:extLst>
                <a:ext uri="{FF2B5EF4-FFF2-40B4-BE49-F238E27FC236}">
                  <a16:creationId xmlns:a16="http://schemas.microsoft.com/office/drawing/2014/main" id="{F8AC3DCB-4E2B-42A6-8419-46DE8C58720E}"/>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5" name="Line 15">
              <a:extLst>
                <a:ext uri="{FF2B5EF4-FFF2-40B4-BE49-F238E27FC236}">
                  <a16:creationId xmlns:a16="http://schemas.microsoft.com/office/drawing/2014/main" id="{73F3E5D7-7FEE-46EF-B958-2B51C784922F}"/>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6" name="Line 16">
              <a:extLst>
                <a:ext uri="{FF2B5EF4-FFF2-40B4-BE49-F238E27FC236}">
                  <a16:creationId xmlns:a16="http://schemas.microsoft.com/office/drawing/2014/main" id="{B8237448-21AC-4A11-BAD7-D1F55622B4C6}"/>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7" name="Line 17">
              <a:extLst>
                <a:ext uri="{FF2B5EF4-FFF2-40B4-BE49-F238E27FC236}">
                  <a16:creationId xmlns:a16="http://schemas.microsoft.com/office/drawing/2014/main" id="{08609D1F-979E-4EA7-AB40-08586DA01249}"/>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8" name="Line 18">
              <a:extLst>
                <a:ext uri="{FF2B5EF4-FFF2-40B4-BE49-F238E27FC236}">
                  <a16:creationId xmlns:a16="http://schemas.microsoft.com/office/drawing/2014/main" id="{5C9D027B-4B81-4759-9AA8-C8A45C3F238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9" name="Line 19">
              <a:extLst>
                <a:ext uri="{FF2B5EF4-FFF2-40B4-BE49-F238E27FC236}">
                  <a16:creationId xmlns:a16="http://schemas.microsoft.com/office/drawing/2014/main" id="{D63E24E1-1F34-49D5-B75B-538D9BC28F6F}"/>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88" name="Object 4">
            <a:extLst>
              <a:ext uri="{FF2B5EF4-FFF2-40B4-BE49-F238E27FC236}">
                <a16:creationId xmlns:a16="http://schemas.microsoft.com/office/drawing/2014/main" id="{A80BB464-AAD2-4F75-B2FB-516D73153226}"/>
              </a:ext>
            </a:extLst>
          </p:cNvPr>
          <p:cNvGraphicFramePr>
            <a:graphicFrameLocks noChangeAspect="1"/>
          </p:cNvGraphicFramePr>
          <p:nvPr/>
        </p:nvGraphicFramePr>
        <p:xfrm>
          <a:off x="3200400" y="1371600"/>
          <a:ext cx="1524000" cy="574675"/>
        </p:xfrm>
        <a:graphic>
          <a:graphicData uri="http://schemas.openxmlformats.org/presentationml/2006/ole">
            <mc:AlternateContent xmlns:mc="http://schemas.openxmlformats.org/markup-compatibility/2006">
              <mc:Choice xmlns:v="urn:schemas-microsoft-com:vml" Requires="v">
                <p:oleObj spid="_x0000_s42012" name="Equation" r:id="rId4" imgW="672840" imgH="253800" progId="Equation.DSMT4">
                  <p:embed/>
                </p:oleObj>
              </mc:Choice>
              <mc:Fallback>
                <p:oleObj name="Equation" r:id="rId4" imgW="672840" imgH="2538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371600"/>
                        <a:ext cx="15240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89" name="Text Box 5">
            <a:extLst>
              <a:ext uri="{FF2B5EF4-FFF2-40B4-BE49-F238E27FC236}">
                <a16:creationId xmlns:a16="http://schemas.microsoft.com/office/drawing/2014/main" id="{4E05E14B-D19B-4400-86E1-9545533C552D}"/>
              </a:ext>
            </a:extLst>
          </p:cNvPr>
          <p:cNvSpPr txBox="1">
            <a:spLocks noChangeArrowheads="1"/>
          </p:cNvSpPr>
          <p:nvPr/>
        </p:nvSpPr>
        <p:spPr bwMode="auto">
          <a:xfrm>
            <a:off x="746125" y="2322513"/>
            <a:ext cx="794067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The </a:t>
            </a:r>
            <a:r>
              <a:rPr lang="en-US" altLang="en-US" b="1" dirty="0" err="1">
                <a:latin typeface="Times New Roman" panose="02020603050405020304" pitchFamily="18" charset="0"/>
              </a:rPr>
              <a:t>w</a:t>
            </a:r>
            <a:r>
              <a:rPr lang="en-US" altLang="en-US" baseline="-25000" dirty="0" err="1">
                <a:latin typeface="Times New Roman" panose="02020603050405020304" pitchFamily="18" charset="0"/>
              </a:rPr>
              <a:t>ij</a:t>
            </a:r>
            <a:r>
              <a:rPr lang="en-US" altLang="en-US" dirty="0">
                <a:latin typeface="Times New Roman" panose="02020603050405020304" pitchFamily="18" charset="0"/>
              </a:rPr>
              <a:t> </a:t>
            </a:r>
            <a:r>
              <a:rPr lang="en-US" altLang="en-US" dirty="0"/>
              <a:t>and the </a:t>
            </a:r>
            <a:r>
              <a:rPr lang="en-US" altLang="en-US" b="1" dirty="0" err="1">
                <a:latin typeface="Times New Roman" panose="02020603050405020304" pitchFamily="18" charset="0"/>
              </a:rPr>
              <a:t>b</a:t>
            </a:r>
            <a:r>
              <a:rPr lang="en-US" altLang="en-US" baseline="-25000" dirty="0" err="1">
                <a:latin typeface="Times New Roman" panose="02020603050405020304" pitchFamily="18" charset="0"/>
              </a:rPr>
              <a:t>ij</a:t>
            </a:r>
            <a:r>
              <a:rPr lang="en-US" altLang="en-US" dirty="0"/>
              <a:t> here determine the hyperplanes separating the classes and hence are </a:t>
            </a:r>
            <a:r>
              <a:rPr lang="en-US" altLang="en-US" u="sng" dirty="0"/>
              <a:t>discriminants</a:t>
            </a:r>
            <a:r>
              <a:rPr lang="en-US" altLang="en-US" dirty="0"/>
              <a:t>. If we can find a way to determine these discriminants directly, we need not deal with the underlying probabilities that define them. We will now examine ways in which we can find such hyperplanes (or hypersurfaces in a more general context).</a:t>
            </a:r>
          </a:p>
        </p:txBody>
      </p:sp>
      <p:grpSp>
        <p:nvGrpSpPr>
          <p:cNvPr id="41990" name="Group 6">
            <a:extLst>
              <a:ext uri="{FF2B5EF4-FFF2-40B4-BE49-F238E27FC236}">
                <a16:creationId xmlns:a16="http://schemas.microsoft.com/office/drawing/2014/main" id="{9C52B1C1-21E0-4CAC-87A1-BF43EBFB1901}"/>
              </a:ext>
            </a:extLst>
          </p:cNvPr>
          <p:cNvGrpSpPr>
            <a:grpSpLocks/>
          </p:cNvGrpSpPr>
          <p:nvPr/>
        </p:nvGrpSpPr>
        <p:grpSpPr bwMode="auto">
          <a:xfrm>
            <a:off x="8153400" y="304800"/>
            <a:ext cx="646113" cy="774700"/>
            <a:chOff x="1321" y="1344"/>
            <a:chExt cx="407" cy="728"/>
          </a:xfrm>
        </p:grpSpPr>
        <p:sp>
          <p:nvSpPr>
            <p:cNvPr id="41991" name="Line 7">
              <a:extLst>
                <a:ext uri="{FF2B5EF4-FFF2-40B4-BE49-F238E27FC236}">
                  <a16:creationId xmlns:a16="http://schemas.microsoft.com/office/drawing/2014/main" id="{A86C56A4-3B4D-4446-A0CB-A769DF6DE906}"/>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2" name="Line 8">
              <a:extLst>
                <a:ext uri="{FF2B5EF4-FFF2-40B4-BE49-F238E27FC236}">
                  <a16:creationId xmlns:a16="http://schemas.microsoft.com/office/drawing/2014/main" id="{7F5D334E-FA0A-4E82-BD5A-50314264DC7B}"/>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3" name="Line 9">
              <a:extLst>
                <a:ext uri="{FF2B5EF4-FFF2-40B4-BE49-F238E27FC236}">
                  <a16:creationId xmlns:a16="http://schemas.microsoft.com/office/drawing/2014/main" id="{B7988CCA-08A3-4CB2-AA84-AFE2DD064D22}"/>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4" name="Line 10">
              <a:extLst>
                <a:ext uri="{FF2B5EF4-FFF2-40B4-BE49-F238E27FC236}">
                  <a16:creationId xmlns:a16="http://schemas.microsoft.com/office/drawing/2014/main" id="{7CCF131E-90E2-4EE4-9C56-2D1E3BB77FE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5" name="Line 11">
              <a:extLst>
                <a:ext uri="{FF2B5EF4-FFF2-40B4-BE49-F238E27FC236}">
                  <a16:creationId xmlns:a16="http://schemas.microsoft.com/office/drawing/2014/main" id="{D2AB1110-079D-4536-BAF9-14B97CD4443C}"/>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6" name="Line 12">
              <a:extLst>
                <a:ext uri="{FF2B5EF4-FFF2-40B4-BE49-F238E27FC236}">
                  <a16:creationId xmlns:a16="http://schemas.microsoft.com/office/drawing/2014/main" id="{31A7BB9A-8E0C-4C3D-A37B-9A1854A6AEC1}"/>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7" name="Line 13">
              <a:extLst>
                <a:ext uri="{FF2B5EF4-FFF2-40B4-BE49-F238E27FC236}">
                  <a16:creationId xmlns:a16="http://schemas.microsoft.com/office/drawing/2014/main" id="{7F787FB2-BFA1-43E9-857A-9B99D0626D3F}"/>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a:extLst>
              <a:ext uri="{FF2B5EF4-FFF2-40B4-BE49-F238E27FC236}">
                <a16:creationId xmlns:a16="http://schemas.microsoft.com/office/drawing/2014/main" id="{AF7ADF27-008D-4DCB-97B9-C92850F80C68}"/>
              </a:ext>
            </a:extLst>
          </p:cNvPr>
          <p:cNvSpPr txBox="1">
            <a:spLocks noChangeArrowheads="1"/>
          </p:cNvSpPr>
          <p:nvPr/>
        </p:nvSpPr>
        <p:spPr bwMode="auto">
          <a:xfrm>
            <a:off x="1812925" y="417513"/>
            <a:ext cx="4730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Learning Discriminants with Neural Networks</a:t>
            </a:r>
          </a:p>
        </p:txBody>
      </p:sp>
      <p:sp>
        <p:nvSpPr>
          <p:cNvPr id="43013" name="Text Box 5">
            <a:extLst>
              <a:ext uri="{FF2B5EF4-FFF2-40B4-BE49-F238E27FC236}">
                <a16:creationId xmlns:a16="http://schemas.microsoft.com/office/drawing/2014/main" id="{7854D9DC-516B-4CD9-B055-8ECB42CFEC54}"/>
              </a:ext>
            </a:extLst>
          </p:cNvPr>
          <p:cNvSpPr txBox="1">
            <a:spLocks noChangeArrowheads="1"/>
          </p:cNvSpPr>
          <p:nvPr/>
        </p:nvSpPr>
        <p:spPr bwMode="auto">
          <a:xfrm>
            <a:off x="1050925" y="1103313"/>
            <a:ext cx="74834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Suppose that we have a two class problem and a linear discriminant is able to distinguish between observed patterns, </a:t>
            </a:r>
            <a:r>
              <a:rPr lang="en-US" altLang="en-US" b="1"/>
              <a:t>x</a:t>
            </a:r>
            <a:r>
              <a:rPr lang="en-US" altLang="en-US"/>
              <a:t>, of either class. Such a problem is said to be </a:t>
            </a:r>
            <a:r>
              <a:rPr lang="en-US" altLang="en-US" i="1"/>
              <a:t>linearly separable</a:t>
            </a:r>
            <a:r>
              <a:rPr lang="en-US" altLang="en-US"/>
              <a:t>.</a:t>
            </a:r>
          </a:p>
          <a:p>
            <a:endParaRPr lang="en-US" altLang="en-US"/>
          </a:p>
          <a:p>
            <a:r>
              <a:rPr lang="en-US" altLang="en-US"/>
              <a:t>Geometrically, we have the situation where we can place a discriminant hyperplane</a:t>
            </a:r>
          </a:p>
        </p:txBody>
      </p:sp>
      <p:graphicFrame>
        <p:nvGraphicFramePr>
          <p:cNvPr id="43014" name="Object 6">
            <a:extLst>
              <a:ext uri="{FF2B5EF4-FFF2-40B4-BE49-F238E27FC236}">
                <a16:creationId xmlns:a16="http://schemas.microsoft.com/office/drawing/2014/main" id="{EAAACA6B-F722-42DA-ABD1-4A9BA0E4040E}"/>
              </a:ext>
            </a:extLst>
          </p:cNvPr>
          <p:cNvGraphicFramePr>
            <a:graphicFrameLocks noChangeAspect="1"/>
          </p:cNvGraphicFramePr>
          <p:nvPr/>
        </p:nvGraphicFramePr>
        <p:xfrm>
          <a:off x="2911475" y="2667000"/>
          <a:ext cx="1338263" cy="509588"/>
        </p:xfrm>
        <a:graphic>
          <a:graphicData uri="http://schemas.openxmlformats.org/presentationml/2006/ole">
            <mc:AlternateContent xmlns:mc="http://schemas.openxmlformats.org/markup-compatibility/2006">
              <mc:Choice xmlns:v="urn:schemas-microsoft-com:vml" Requires="v">
                <p:oleObj spid="_x0000_s43179" name="Equation" r:id="rId4" imgW="533160" imgH="203040" progId="Equation.DSMT4">
                  <p:embed/>
                </p:oleObj>
              </mc:Choice>
              <mc:Fallback>
                <p:oleObj name="Equation" r:id="rId4" imgW="533160" imgH="20304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1475" y="2667000"/>
                        <a:ext cx="1338263"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15" name="Text Box 7">
            <a:extLst>
              <a:ext uri="{FF2B5EF4-FFF2-40B4-BE49-F238E27FC236}">
                <a16:creationId xmlns:a16="http://schemas.microsoft.com/office/drawing/2014/main" id="{E46C7B30-6C1B-4CAA-A676-A5B31739A0BA}"/>
              </a:ext>
            </a:extLst>
          </p:cNvPr>
          <p:cNvSpPr txBox="1">
            <a:spLocks noChangeArrowheads="1"/>
          </p:cNvSpPr>
          <p:nvPr/>
        </p:nvSpPr>
        <p:spPr bwMode="auto">
          <a:xfrm>
            <a:off x="1050925" y="3313113"/>
            <a:ext cx="67722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between patterns, </a:t>
            </a:r>
            <a:r>
              <a:rPr lang="en-US" altLang="en-US" b="1"/>
              <a:t>x</a:t>
            </a:r>
            <a:r>
              <a:rPr lang="en-US" altLang="en-US"/>
              <a:t>, of either class. For example, for </a:t>
            </a:r>
            <a:r>
              <a:rPr lang="en-US" altLang="en-US" b="1"/>
              <a:t>x</a:t>
            </a:r>
            <a:r>
              <a:rPr lang="en-US" altLang="en-US"/>
              <a:t> = (x</a:t>
            </a:r>
            <a:r>
              <a:rPr lang="en-US" altLang="en-US" baseline="-25000"/>
              <a:t>1</a:t>
            </a:r>
            <a:r>
              <a:rPr lang="en-US" altLang="en-US"/>
              <a:t> , x</a:t>
            </a:r>
            <a:r>
              <a:rPr lang="en-US" altLang="en-US" baseline="-25000"/>
              <a:t>2</a:t>
            </a:r>
            <a:r>
              <a:rPr lang="en-US" altLang="en-US"/>
              <a:t> )</a:t>
            </a:r>
          </a:p>
        </p:txBody>
      </p:sp>
      <p:sp>
        <p:nvSpPr>
          <p:cNvPr id="43016" name="Line 8">
            <a:extLst>
              <a:ext uri="{FF2B5EF4-FFF2-40B4-BE49-F238E27FC236}">
                <a16:creationId xmlns:a16="http://schemas.microsoft.com/office/drawing/2014/main" id="{23DC3482-A258-423B-AAD8-A229E805D20B}"/>
              </a:ext>
            </a:extLst>
          </p:cNvPr>
          <p:cNvSpPr>
            <a:spLocks noChangeShapeType="1"/>
          </p:cNvSpPr>
          <p:nvPr/>
        </p:nvSpPr>
        <p:spPr bwMode="auto">
          <a:xfrm>
            <a:off x="3352800" y="3962400"/>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7" name="Line 9">
            <a:extLst>
              <a:ext uri="{FF2B5EF4-FFF2-40B4-BE49-F238E27FC236}">
                <a16:creationId xmlns:a16="http://schemas.microsoft.com/office/drawing/2014/main" id="{7FD056FE-1E9B-44E6-B3DF-0A97A6FB0A0F}"/>
              </a:ext>
            </a:extLst>
          </p:cNvPr>
          <p:cNvSpPr>
            <a:spLocks noChangeShapeType="1"/>
          </p:cNvSpPr>
          <p:nvPr/>
        </p:nvSpPr>
        <p:spPr bwMode="auto">
          <a:xfrm>
            <a:off x="1905000" y="5257800"/>
            <a:ext cx="3733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8" name="Line 10">
            <a:extLst>
              <a:ext uri="{FF2B5EF4-FFF2-40B4-BE49-F238E27FC236}">
                <a16:creationId xmlns:a16="http://schemas.microsoft.com/office/drawing/2014/main" id="{0DFA5F18-2AA4-4677-ACA7-91E736D287AE}"/>
              </a:ext>
            </a:extLst>
          </p:cNvPr>
          <p:cNvSpPr>
            <a:spLocks noChangeShapeType="1"/>
          </p:cNvSpPr>
          <p:nvPr/>
        </p:nvSpPr>
        <p:spPr bwMode="auto">
          <a:xfrm>
            <a:off x="2514600" y="4191000"/>
            <a:ext cx="2514600" cy="1524000"/>
          </a:xfrm>
          <a:prstGeom prst="line">
            <a:avLst/>
          </a:prstGeom>
          <a:noFill/>
          <a:ln w="19050">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3019" name="Object 11">
            <a:extLst>
              <a:ext uri="{FF2B5EF4-FFF2-40B4-BE49-F238E27FC236}">
                <a16:creationId xmlns:a16="http://schemas.microsoft.com/office/drawing/2014/main" id="{68DAFC9F-0E2C-4AF1-BD34-14EA219EA2AD}"/>
              </a:ext>
            </a:extLst>
          </p:cNvPr>
          <p:cNvGraphicFramePr>
            <a:graphicFrameLocks noChangeAspect="1"/>
          </p:cNvGraphicFramePr>
          <p:nvPr/>
        </p:nvGraphicFramePr>
        <p:xfrm>
          <a:off x="5791200" y="5029200"/>
          <a:ext cx="304800" cy="457200"/>
        </p:xfrm>
        <a:graphic>
          <a:graphicData uri="http://schemas.openxmlformats.org/presentationml/2006/ole">
            <mc:AlternateContent xmlns:mc="http://schemas.openxmlformats.org/markup-compatibility/2006">
              <mc:Choice xmlns:v="urn:schemas-microsoft-com:vml" Requires="v">
                <p:oleObj spid="_x0000_s43180" name="Equation" r:id="rId6" imgW="152280" imgH="228600" progId="Equation.DSMT4">
                  <p:embed/>
                </p:oleObj>
              </mc:Choice>
              <mc:Fallback>
                <p:oleObj name="Equation" r:id="rId6" imgW="152280" imgH="2286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5029200"/>
                        <a:ext cx="304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020" name="Object 12">
            <a:extLst>
              <a:ext uri="{FF2B5EF4-FFF2-40B4-BE49-F238E27FC236}">
                <a16:creationId xmlns:a16="http://schemas.microsoft.com/office/drawing/2014/main" id="{4E9615D0-7913-4B8A-B6DA-1D86A15F24D9}"/>
              </a:ext>
            </a:extLst>
          </p:cNvPr>
          <p:cNvGraphicFramePr>
            <a:graphicFrameLocks noChangeAspect="1"/>
          </p:cNvGraphicFramePr>
          <p:nvPr/>
        </p:nvGraphicFramePr>
        <p:xfrm>
          <a:off x="3429000" y="3733800"/>
          <a:ext cx="330200" cy="457200"/>
        </p:xfrm>
        <a:graphic>
          <a:graphicData uri="http://schemas.openxmlformats.org/presentationml/2006/ole">
            <mc:AlternateContent xmlns:mc="http://schemas.openxmlformats.org/markup-compatibility/2006">
              <mc:Choice xmlns:v="urn:schemas-microsoft-com:vml" Requires="v">
                <p:oleObj spid="_x0000_s43181" name="Equation" r:id="rId8" imgW="164880" imgH="228600" progId="Equation.DSMT4">
                  <p:embed/>
                </p:oleObj>
              </mc:Choice>
              <mc:Fallback>
                <p:oleObj name="Equation" r:id="rId8" imgW="164880" imgH="2286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7338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21" name="Text Box 13">
            <a:extLst>
              <a:ext uri="{FF2B5EF4-FFF2-40B4-BE49-F238E27FC236}">
                <a16:creationId xmlns:a16="http://schemas.microsoft.com/office/drawing/2014/main" id="{D4381D60-9F56-41A5-9000-370C22190D5F}"/>
              </a:ext>
            </a:extLst>
          </p:cNvPr>
          <p:cNvSpPr txBox="1">
            <a:spLocks noChangeArrowheads="1"/>
          </p:cNvSpPr>
          <p:nvPr/>
        </p:nvSpPr>
        <p:spPr bwMode="auto">
          <a:xfrm>
            <a:off x="4419600" y="39624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class c</a:t>
            </a:r>
            <a:r>
              <a:rPr lang="en-US" altLang="en-US" baseline="-25000"/>
              <a:t>1</a:t>
            </a:r>
            <a:endParaRPr lang="en-US" altLang="en-US"/>
          </a:p>
        </p:txBody>
      </p:sp>
      <p:sp>
        <p:nvSpPr>
          <p:cNvPr id="43022" name="Text Box 14">
            <a:extLst>
              <a:ext uri="{FF2B5EF4-FFF2-40B4-BE49-F238E27FC236}">
                <a16:creationId xmlns:a16="http://schemas.microsoft.com/office/drawing/2014/main" id="{26326796-01E2-4D09-B211-8378207696BE}"/>
              </a:ext>
            </a:extLst>
          </p:cNvPr>
          <p:cNvSpPr txBox="1">
            <a:spLocks noChangeArrowheads="1"/>
          </p:cNvSpPr>
          <p:nvPr/>
        </p:nvSpPr>
        <p:spPr bwMode="auto">
          <a:xfrm>
            <a:off x="1600200" y="43434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class c</a:t>
            </a:r>
            <a:r>
              <a:rPr lang="en-US" altLang="en-US" baseline="-25000"/>
              <a:t>2</a:t>
            </a:r>
            <a:endParaRPr lang="en-US" altLang="en-US"/>
          </a:p>
        </p:txBody>
      </p:sp>
      <p:sp>
        <p:nvSpPr>
          <p:cNvPr id="43032" name="AutoShape 24">
            <a:extLst>
              <a:ext uri="{FF2B5EF4-FFF2-40B4-BE49-F238E27FC236}">
                <a16:creationId xmlns:a16="http://schemas.microsoft.com/office/drawing/2014/main" id="{3135DB17-1823-4051-8F5D-E639054274A4}"/>
              </a:ext>
            </a:extLst>
          </p:cNvPr>
          <p:cNvSpPr>
            <a:spLocks noChangeArrowheads="1"/>
          </p:cNvSpPr>
          <p:nvPr/>
        </p:nvSpPr>
        <p:spPr bwMode="auto">
          <a:xfrm>
            <a:off x="4343400" y="46482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3" name="AutoShape 25">
            <a:extLst>
              <a:ext uri="{FF2B5EF4-FFF2-40B4-BE49-F238E27FC236}">
                <a16:creationId xmlns:a16="http://schemas.microsoft.com/office/drawing/2014/main" id="{279466F3-183F-438B-ABE5-4CDB5B47C37F}"/>
              </a:ext>
            </a:extLst>
          </p:cNvPr>
          <p:cNvSpPr>
            <a:spLocks noChangeArrowheads="1"/>
          </p:cNvSpPr>
          <p:nvPr/>
        </p:nvSpPr>
        <p:spPr bwMode="auto">
          <a:xfrm>
            <a:off x="3886200" y="44196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4" name="AutoShape 26">
            <a:extLst>
              <a:ext uri="{FF2B5EF4-FFF2-40B4-BE49-F238E27FC236}">
                <a16:creationId xmlns:a16="http://schemas.microsoft.com/office/drawing/2014/main" id="{D57FC790-FC3E-4B3A-9EDF-2CB356DB9CF2}"/>
              </a:ext>
            </a:extLst>
          </p:cNvPr>
          <p:cNvSpPr>
            <a:spLocks noChangeArrowheads="1"/>
          </p:cNvSpPr>
          <p:nvPr/>
        </p:nvSpPr>
        <p:spPr bwMode="auto">
          <a:xfrm>
            <a:off x="3962400" y="47244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5" name="AutoShape 27">
            <a:extLst>
              <a:ext uri="{FF2B5EF4-FFF2-40B4-BE49-F238E27FC236}">
                <a16:creationId xmlns:a16="http://schemas.microsoft.com/office/drawing/2014/main" id="{97A49AED-2F7A-4277-AFBE-3258BCA890BB}"/>
              </a:ext>
            </a:extLst>
          </p:cNvPr>
          <p:cNvSpPr>
            <a:spLocks noChangeArrowheads="1"/>
          </p:cNvSpPr>
          <p:nvPr/>
        </p:nvSpPr>
        <p:spPr bwMode="auto">
          <a:xfrm>
            <a:off x="3505200" y="42672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6" name="AutoShape 28">
            <a:extLst>
              <a:ext uri="{FF2B5EF4-FFF2-40B4-BE49-F238E27FC236}">
                <a16:creationId xmlns:a16="http://schemas.microsoft.com/office/drawing/2014/main" id="{DEFDBF1E-CE07-4D35-97A5-409D822CB6C5}"/>
              </a:ext>
            </a:extLst>
          </p:cNvPr>
          <p:cNvSpPr>
            <a:spLocks noChangeArrowheads="1"/>
          </p:cNvSpPr>
          <p:nvPr/>
        </p:nvSpPr>
        <p:spPr bwMode="auto">
          <a:xfrm>
            <a:off x="4038600" y="41148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7" name="AutoShape 29">
            <a:extLst>
              <a:ext uri="{FF2B5EF4-FFF2-40B4-BE49-F238E27FC236}">
                <a16:creationId xmlns:a16="http://schemas.microsoft.com/office/drawing/2014/main" id="{797BF23B-66AA-4491-8941-1B5FC1C12688}"/>
              </a:ext>
            </a:extLst>
          </p:cNvPr>
          <p:cNvSpPr>
            <a:spLocks noChangeArrowheads="1"/>
          </p:cNvSpPr>
          <p:nvPr/>
        </p:nvSpPr>
        <p:spPr bwMode="auto">
          <a:xfrm>
            <a:off x="4800600" y="48006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38" name="AutoShape 30">
            <a:extLst>
              <a:ext uri="{FF2B5EF4-FFF2-40B4-BE49-F238E27FC236}">
                <a16:creationId xmlns:a16="http://schemas.microsoft.com/office/drawing/2014/main" id="{838239AE-3759-49A0-B1E1-2069CD2B1655}"/>
              </a:ext>
            </a:extLst>
          </p:cNvPr>
          <p:cNvSpPr>
            <a:spLocks noChangeArrowheads="1"/>
          </p:cNvSpPr>
          <p:nvPr/>
        </p:nvSpPr>
        <p:spPr bwMode="auto">
          <a:xfrm>
            <a:off x="4724400" y="52578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0" name="Text Box 32">
            <a:extLst>
              <a:ext uri="{FF2B5EF4-FFF2-40B4-BE49-F238E27FC236}">
                <a16:creationId xmlns:a16="http://schemas.microsoft.com/office/drawing/2014/main" id="{0C2923A9-3E43-4735-8264-C73A753185FE}"/>
              </a:ext>
            </a:extLst>
          </p:cNvPr>
          <p:cNvSpPr txBox="1">
            <a:spLocks noChangeArrowheads="1"/>
          </p:cNvSpPr>
          <p:nvPr/>
        </p:nvSpPr>
        <p:spPr bwMode="auto">
          <a:xfrm>
            <a:off x="1338263" y="6008688"/>
            <a:ext cx="3462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pattern observed from class c</a:t>
            </a:r>
            <a:r>
              <a:rPr lang="en-US" altLang="en-US" baseline="-25000"/>
              <a:t>2</a:t>
            </a:r>
            <a:endParaRPr lang="en-US" altLang="en-US"/>
          </a:p>
        </p:txBody>
      </p:sp>
      <p:sp>
        <p:nvSpPr>
          <p:cNvPr id="43041" name="AutoShape 33">
            <a:extLst>
              <a:ext uri="{FF2B5EF4-FFF2-40B4-BE49-F238E27FC236}">
                <a16:creationId xmlns:a16="http://schemas.microsoft.com/office/drawing/2014/main" id="{7900A543-2739-4051-B608-E994D1B92F62}"/>
              </a:ext>
            </a:extLst>
          </p:cNvPr>
          <p:cNvSpPr>
            <a:spLocks noChangeArrowheads="1"/>
          </p:cNvSpPr>
          <p:nvPr/>
        </p:nvSpPr>
        <p:spPr bwMode="auto">
          <a:xfrm>
            <a:off x="1143000" y="6400800"/>
            <a:ext cx="152400" cy="152400"/>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2" name="Text Box 34">
            <a:extLst>
              <a:ext uri="{FF2B5EF4-FFF2-40B4-BE49-F238E27FC236}">
                <a16:creationId xmlns:a16="http://schemas.microsoft.com/office/drawing/2014/main" id="{FF913334-2322-412D-8349-6867C6F3858F}"/>
              </a:ext>
            </a:extLst>
          </p:cNvPr>
          <p:cNvSpPr txBox="1">
            <a:spLocks noChangeArrowheads="1"/>
          </p:cNvSpPr>
          <p:nvPr/>
        </p:nvSpPr>
        <p:spPr bwMode="auto">
          <a:xfrm>
            <a:off x="1371600" y="6324600"/>
            <a:ext cx="3462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pattern observed from class c</a:t>
            </a:r>
            <a:r>
              <a:rPr lang="en-US" altLang="en-US" baseline="-25000"/>
              <a:t>1</a:t>
            </a:r>
            <a:endParaRPr lang="en-US" altLang="en-US"/>
          </a:p>
        </p:txBody>
      </p:sp>
      <p:graphicFrame>
        <p:nvGraphicFramePr>
          <p:cNvPr id="43044" name="Object 36">
            <a:extLst>
              <a:ext uri="{FF2B5EF4-FFF2-40B4-BE49-F238E27FC236}">
                <a16:creationId xmlns:a16="http://schemas.microsoft.com/office/drawing/2014/main" id="{FC439E5C-11F3-440C-863C-01B70E488005}"/>
              </a:ext>
            </a:extLst>
          </p:cNvPr>
          <p:cNvGraphicFramePr>
            <a:graphicFrameLocks noChangeAspect="1"/>
          </p:cNvGraphicFramePr>
          <p:nvPr/>
        </p:nvGraphicFramePr>
        <p:xfrm>
          <a:off x="5041900" y="5638800"/>
          <a:ext cx="1160463" cy="441325"/>
        </p:xfrm>
        <a:graphic>
          <a:graphicData uri="http://schemas.openxmlformats.org/presentationml/2006/ole">
            <mc:AlternateContent xmlns:mc="http://schemas.openxmlformats.org/markup-compatibility/2006">
              <mc:Choice xmlns:v="urn:schemas-microsoft-com:vml" Requires="v">
                <p:oleObj spid="_x0000_s43182" name="Equation" r:id="rId10" imgW="533160" imgH="203040" progId="Equation.DSMT4">
                  <p:embed/>
                </p:oleObj>
              </mc:Choice>
              <mc:Fallback>
                <p:oleObj name="Equation" r:id="rId10" imgW="533160" imgH="203040" progId="Equation.DSMT4">
                  <p:embed/>
                  <p:pic>
                    <p:nvPicPr>
                      <p:cNvPr id="0" name="Object 3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41900" y="5638800"/>
                        <a:ext cx="1160463"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045" name="Object 37">
            <a:extLst>
              <a:ext uri="{FF2B5EF4-FFF2-40B4-BE49-F238E27FC236}">
                <a16:creationId xmlns:a16="http://schemas.microsoft.com/office/drawing/2014/main" id="{733FF0E1-0468-402D-A9CB-5498FD4C8462}"/>
              </a:ext>
            </a:extLst>
          </p:cNvPr>
          <p:cNvGraphicFramePr>
            <a:graphicFrameLocks noChangeAspect="1"/>
          </p:cNvGraphicFramePr>
          <p:nvPr/>
        </p:nvGraphicFramePr>
        <p:xfrm>
          <a:off x="4964113" y="4495800"/>
          <a:ext cx="1273175" cy="350838"/>
        </p:xfrm>
        <a:graphic>
          <a:graphicData uri="http://schemas.openxmlformats.org/presentationml/2006/ole">
            <mc:AlternateContent xmlns:mc="http://schemas.openxmlformats.org/markup-compatibility/2006">
              <mc:Choice xmlns:v="urn:schemas-microsoft-com:vml" Requires="v">
                <p:oleObj spid="_x0000_s43183" name="Equation" r:id="rId12" imgW="736560" imgH="203040" progId="Equation.DSMT4">
                  <p:embed/>
                </p:oleObj>
              </mc:Choice>
              <mc:Fallback>
                <p:oleObj name="Equation" r:id="rId12" imgW="736560" imgH="203040" progId="Equation.DSMT4">
                  <p:embed/>
                  <p:pic>
                    <p:nvPicPr>
                      <p:cNvPr id="0" name="Object 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64113" y="4495800"/>
                        <a:ext cx="1273175"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046" name="Object 38">
            <a:extLst>
              <a:ext uri="{FF2B5EF4-FFF2-40B4-BE49-F238E27FC236}">
                <a16:creationId xmlns:a16="http://schemas.microsoft.com/office/drawing/2014/main" id="{D89FE947-3BA7-48C2-A0DE-3C2ED3023321}"/>
              </a:ext>
            </a:extLst>
          </p:cNvPr>
          <p:cNvGraphicFramePr>
            <a:graphicFrameLocks noChangeAspect="1"/>
          </p:cNvGraphicFramePr>
          <p:nvPr/>
        </p:nvGraphicFramePr>
        <p:xfrm>
          <a:off x="1077913" y="4800600"/>
          <a:ext cx="1273175" cy="350838"/>
        </p:xfrm>
        <a:graphic>
          <a:graphicData uri="http://schemas.openxmlformats.org/presentationml/2006/ole">
            <mc:AlternateContent xmlns:mc="http://schemas.openxmlformats.org/markup-compatibility/2006">
              <mc:Choice xmlns:v="urn:schemas-microsoft-com:vml" Requires="v">
                <p:oleObj spid="_x0000_s43184" name="Equation" r:id="rId14" imgW="736560" imgH="203040" progId="Equation.DSMT4">
                  <p:embed/>
                </p:oleObj>
              </mc:Choice>
              <mc:Fallback>
                <p:oleObj name="Equation" r:id="rId14" imgW="736560" imgH="203040" progId="Equation.DSMT4">
                  <p:embed/>
                  <p:pic>
                    <p:nvPicPr>
                      <p:cNvPr id="0" name="Object 3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77913" y="4800600"/>
                        <a:ext cx="1273175"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47" name="Line 39">
            <a:extLst>
              <a:ext uri="{FF2B5EF4-FFF2-40B4-BE49-F238E27FC236}">
                <a16:creationId xmlns:a16="http://schemas.microsoft.com/office/drawing/2014/main" id="{267FA5C9-7B78-469D-B0D3-70D7E0C2B054}"/>
              </a:ext>
            </a:extLst>
          </p:cNvPr>
          <p:cNvSpPr>
            <a:spLocks noChangeShapeType="1"/>
          </p:cNvSpPr>
          <p:nvPr/>
        </p:nvSpPr>
        <p:spPr bwMode="auto">
          <a:xfrm flipV="1">
            <a:off x="2895600" y="4114800"/>
            <a:ext cx="228600" cy="3048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3048" name="Object 40">
            <a:extLst>
              <a:ext uri="{FF2B5EF4-FFF2-40B4-BE49-F238E27FC236}">
                <a16:creationId xmlns:a16="http://schemas.microsoft.com/office/drawing/2014/main" id="{F37E0EF1-7D7F-4B02-9FD7-7F665EBF7206}"/>
              </a:ext>
            </a:extLst>
          </p:cNvPr>
          <p:cNvGraphicFramePr>
            <a:graphicFrameLocks noChangeAspect="1"/>
          </p:cNvGraphicFramePr>
          <p:nvPr/>
        </p:nvGraphicFramePr>
        <p:xfrm>
          <a:off x="2667000" y="3810000"/>
          <a:ext cx="387350" cy="327025"/>
        </p:xfrm>
        <a:graphic>
          <a:graphicData uri="http://schemas.openxmlformats.org/presentationml/2006/ole">
            <mc:AlternateContent xmlns:mc="http://schemas.openxmlformats.org/markup-compatibility/2006">
              <mc:Choice xmlns:v="urn:schemas-microsoft-com:vml" Requires="v">
                <p:oleObj spid="_x0000_s43185" name="Equation" r:id="rId16" imgW="164880" imgH="139680" progId="Equation.DSMT4">
                  <p:embed/>
                </p:oleObj>
              </mc:Choice>
              <mc:Fallback>
                <p:oleObj name="Equation" r:id="rId16" imgW="164880" imgH="139680" progId="Equation.DSMT4">
                  <p:embed/>
                  <p:pic>
                    <p:nvPicPr>
                      <p:cNvPr id="0" name="Object 4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67000" y="3810000"/>
                        <a:ext cx="387350" cy="327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49" name="Line 41">
            <a:extLst>
              <a:ext uri="{FF2B5EF4-FFF2-40B4-BE49-F238E27FC236}">
                <a16:creationId xmlns:a16="http://schemas.microsoft.com/office/drawing/2014/main" id="{8B8905CD-C377-4084-9404-5E0B74045F62}"/>
              </a:ext>
            </a:extLst>
          </p:cNvPr>
          <p:cNvSpPr>
            <a:spLocks noChangeShapeType="1"/>
          </p:cNvSpPr>
          <p:nvPr/>
        </p:nvSpPr>
        <p:spPr bwMode="auto">
          <a:xfrm flipH="1">
            <a:off x="3371850" y="4891088"/>
            <a:ext cx="269875" cy="354012"/>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3050" name="Object 42">
            <a:extLst>
              <a:ext uri="{FF2B5EF4-FFF2-40B4-BE49-F238E27FC236}">
                <a16:creationId xmlns:a16="http://schemas.microsoft.com/office/drawing/2014/main" id="{DAC315F8-2E50-4852-853E-EE36360F0D54}"/>
              </a:ext>
            </a:extLst>
          </p:cNvPr>
          <p:cNvGraphicFramePr>
            <a:graphicFrameLocks noChangeAspect="1"/>
          </p:cNvGraphicFramePr>
          <p:nvPr/>
        </p:nvGraphicFramePr>
        <p:xfrm>
          <a:off x="3352800" y="4800600"/>
          <a:ext cx="211138" cy="295275"/>
        </p:xfrm>
        <a:graphic>
          <a:graphicData uri="http://schemas.openxmlformats.org/presentationml/2006/ole">
            <mc:AlternateContent xmlns:mc="http://schemas.openxmlformats.org/markup-compatibility/2006">
              <mc:Choice xmlns:v="urn:schemas-microsoft-com:vml" Requires="v">
                <p:oleObj spid="_x0000_s43186" name="Equation" r:id="rId18" imgW="126720" imgH="177480" progId="Equation.DSMT4">
                  <p:embed/>
                </p:oleObj>
              </mc:Choice>
              <mc:Fallback>
                <p:oleObj name="Equation" r:id="rId18" imgW="126720" imgH="177480" progId="Equation.DSMT4">
                  <p:embed/>
                  <p:pic>
                    <p:nvPicPr>
                      <p:cNvPr id="0" name="Object 4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352800" y="4800600"/>
                        <a:ext cx="211138"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51" name="Rectangle 43">
            <a:extLst>
              <a:ext uri="{FF2B5EF4-FFF2-40B4-BE49-F238E27FC236}">
                <a16:creationId xmlns:a16="http://schemas.microsoft.com/office/drawing/2014/main" id="{A57B2777-C5E5-4315-8CF2-029BF360F68E}"/>
              </a:ext>
            </a:extLst>
          </p:cNvPr>
          <p:cNvSpPr>
            <a:spLocks noChangeArrowheads="1"/>
          </p:cNvSpPr>
          <p:nvPr/>
        </p:nvSpPr>
        <p:spPr bwMode="auto">
          <a:xfrm>
            <a:off x="2667000" y="45720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2" name="Rectangle 44">
            <a:extLst>
              <a:ext uri="{FF2B5EF4-FFF2-40B4-BE49-F238E27FC236}">
                <a16:creationId xmlns:a16="http://schemas.microsoft.com/office/drawing/2014/main" id="{62547C8A-82BB-4889-99E5-DA62CB6EF27A}"/>
              </a:ext>
            </a:extLst>
          </p:cNvPr>
          <p:cNvSpPr>
            <a:spLocks noChangeArrowheads="1"/>
          </p:cNvSpPr>
          <p:nvPr/>
        </p:nvSpPr>
        <p:spPr bwMode="auto">
          <a:xfrm>
            <a:off x="2743200" y="48006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3" name="Rectangle 45">
            <a:extLst>
              <a:ext uri="{FF2B5EF4-FFF2-40B4-BE49-F238E27FC236}">
                <a16:creationId xmlns:a16="http://schemas.microsoft.com/office/drawing/2014/main" id="{B6BCF084-07EF-421D-A2E5-DD707D746FFF}"/>
              </a:ext>
            </a:extLst>
          </p:cNvPr>
          <p:cNvSpPr>
            <a:spLocks noChangeArrowheads="1"/>
          </p:cNvSpPr>
          <p:nvPr/>
        </p:nvSpPr>
        <p:spPr bwMode="auto">
          <a:xfrm>
            <a:off x="2971800" y="48006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4" name="Rectangle 46">
            <a:extLst>
              <a:ext uri="{FF2B5EF4-FFF2-40B4-BE49-F238E27FC236}">
                <a16:creationId xmlns:a16="http://schemas.microsoft.com/office/drawing/2014/main" id="{7B7F072E-75BD-465E-A980-92776A285F43}"/>
              </a:ext>
            </a:extLst>
          </p:cNvPr>
          <p:cNvSpPr>
            <a:spLocks noChangeArrowheads="1"/>
          </p:cNvSpPr>
          <p:nvPr/>
        </p:nvSpPr>
        <p:spPr bwMode="auto">
          <a:xfrm>
            <a:off x="3048000" y="51054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5" name="Rectangle 47">
            <a:extLst>
              <a:ext uri="{FF2B5EF4-FFF2-40B4-BE49-F238E27FC236}">
                <a16:creationId xmlns:a16="http://schemas.microsoft.com/office/drawing/2014/main" id="{DEC58930-AD4C-4C28-82BD-1A379200FC95}"/>
              </a:ext>
            </a:extLst>
          </p:cNvPr>
          <p:cNvSpPr>
            <a:spLocks noChangeArrowheads="1"/>
          </p:cNvSpPr>
          <p:nvPr/>
        </p:nvSpPr>
        <p:spPr bwMode="auto">
          <a:xfrm>
            <a:off x="3581400" y="51054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6" name="Rectangle 48">
            <a:extLst>
              <a:ext uri="{FF2B5EF4-FFF2-40B4-BE49-F238E27FC236}">
                <a16:creationId xmlns:a16="http://schemas.microsoft.com/office/drawing/2014/main" id="{B731EBD6-0ADD-42CB-9C39-00F169F6DF2A}"/>
              </a:ext>
            </a:extLst>
          </p:cNvPr>
          <p:cNvSpPr>
            <a:spLocks noChangeArrowheads="1"/>
          </p:cNvSpPr>
          <p:nvPr/>
        </p:nvSpPr>
        <p:spPr bwMode="auto">
          <a:xfrm>
            <a:off x="3581400" y="53340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7" name="Rectangle 49">
            <a:extLst>
              <a:ext uri="{FF2B5EF4-FFF2-40B4-BE49-F238E27FC236}">
                <a16:creationId xmlns:a16="http://schemas.microsoft.com/office/drawing/2014/main" id="{F6D78C8A-6FF1-4750-A891-36454685BD69}"/>
              </a:ext>
            </a:extLst>
          </p:cNvPr>
          <p:cNvSpPr>
            <a:spLocks noChangeArrowheads="1"/>
          </p:cNvSpPr>
          <p:nvPr/>
        </p:nvSpPr>
        <p:spPr bwMode="auto">
          <a:xfrm>
            <a:off x="3886200" y="54102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8" name="Rectangle 50">
            <a:extLst>
              <a:ext uri="{FF2B5EF4-FFF2-40B4-BE49-F238E27FC236}">
                <a16:creationId xmlns:a16="http://schemas.microsoft.com/office/drawing/2014/main" id="{917B3EA5-6019-431A-87D0-DD237851E4A2}"/>
              </a:ext>
            </a:extLst>
          </p:cNvPr>
          <p:cNvSpPr>
            <a:spLocks noChangeArrowheads="1"/>
          </p:cNvSpPr>
          <p:nvPr/>
        </p:nvSpPr>
        <p:spPr bwMode="auto">
          <a:xfrm>
            <a:off x="1143000" y="6096000"/>
            <a:ext cx="111125" cy="1143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3059" name="Group 51">
            <a:extLst>
              <a:ext uri="{FF2B5EF4-FFF2-40B4-BE49-F238E27FC236}">
                <a16:creationId xmlns:a16="http://schemas.microsoft.com/office/drawing/2014/main" id="{DA8CABBC-9F90-44AC-85C3-4C3629229896}"/>
              </a:ext>
            </a:extLst>
          </p:cNvPr>
          <p:cNvGrpSpPr>
            <a:grpSpLocks/>
          </p:cNvGrpSpPr>
          <p:nvPr/>
        </p:nvGrpSpPr>
        <p:grpSpPr bwMode="auto">
          <a:xfrm>
            <a:off x="8153400" y="304800"/>
            <a:ext cx="646113" cy="774700"/>
            <a:chOff x="1321" y="1344"/>
            <a:chExt cx="407" cy="728"/>
          </a:xfrm>
        </p:grpSpPr>
        <p:sp>
          <p:nvSpPr>
            <p:cNvPr id="43060" name="Line 52">
              <a:extLst>
                <a:ext uri="{FF2B5EF4-FFF2-40B4-BE49-F238E27FC236}">
                  <a16:creationId xmlns:a16="http://schemas.microsoft.com/office/drawing/2014/main" id="{25DF0563-9A39-47AD-8504-1EA84F02B8B5}"/>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1" name="Line 53">
              <a:extLst>
                <a:ext uri="{FF2B5EF4-FFF2-40B4-BE49-F238E27FC236}">
                  <a16:creationId xmlns:a16="http://schemas.microsoft.com/office/drawing/2014/main" id="{B57E9B09-3168-4ABB-A105-8E384441CE2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2" name="Line 54">
              <a:extLst>
                <a:ext uri="{FF2B5EF4-FFF2-40B4-BE49-F238E27FC236}">
                  <a16:creationId xmlns:a16="http://schemas.microsoft.com/office/drawing/2014/main" id="{765F5FD4-1DC3-41A0-BDB5-9FD3E4F777AD}"/>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3" name="Line 55">
              <a:extLst>
                <a:ext uri="{FF2B5EF4-FFF2-40B4-BE49-F238E27FC236}">
                  <a16:creationId xmlns:a16="http://schemas.microsoft.com/office/drawing/2014/main" id="{5A7ADAB5-04A3-4DAC-B6C0-2659B57CD2E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4" name="Line 56">
              <a:extLst>
                <a:ext uri="{FF2B5EF4-FFF2-40B4-BE49-F238E27FC236}">
                  <a16:creationId xmlns:a16="http://schemas.microsoft.com/office/drawing/2014/main" id="{C3DE9832-8D0B-47F2-BBC9-F0CCFA717AD7}"/>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5" name="Line 57">
              <a:extLst>
                <a:ext uri="{FF2B5EF4-FFF2-40B4-BE49-F238E27FC236}">
                  <a16:creationId xmlns:a16="http://schemas.microsoft.com/office/drawing/2014/main" id="{AC8F695F-CE38-4695-810B-52ABEDCC4D9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6" name="Line 58">
              <a:extLst>
                <a:ext uri="{FF2B5EF4-FFF2-40B4-BE49-F238E27FC236}">
                  <a16:creationId xmlns:a16="http://schemas.microsoft.com/office/drawing/2014/main" id="{087C3506-A2B7-460F-A037-D822EA7BD225}"/>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4">
            <a:extLst>
              <a:ext uri="{FF2B5EF4-FFF2-40B4-BE49-F238E27FC236}">
                <a16:creationId xmlns:a16="http://schemas.microsoft.com/office/drawing/2014/main" id="{1CF7D2D6-823A-491E-9326-872C5F9C9698}"/>
              </a:ext>
            </a:extLst>
          </p:cNvPr>
          <p:cNvSpPr txBox="1">
            <a:spLocks noChangeArrowheads="1"/>
          </p:cNvSpPr>
          <p:nvPr/>
        </p:nvSpPr>
        <p:spPr bwMode="auto">
          <a:xfrm>
            <a:off x="381000" y="533400"/>
            <a:ext cx="7940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Learning to distinguish between these two classes then consists of finding the values of </a:t>
            </a:r>
            <a:r>
              <a:rPr lang="en-US" altLang="en-US" b="1">
                <a:latin typeface="Times New Roman" panose="02020603050405020304" pitchFamily="18" charset="0"/>
              </a:rPr>
              <a:t>w</a:t>
            </a:r>
            <a:r>
              <a:rPr lang="en-US" altLang="en-US"/>
              <a:t>, </a:t>
            </a:r>
            <a:r>
              <a:rPr lang="en-US" altLang="en-US" i="1">
                <a:latin typeface="Times New Roman" panose="02020603050405020304" pitchFamily="18" charset="0"/>
              </a:rPr>
              <a:t>b</a:t>
            </a:r>
            <a:r>
              <a:rPr lang="en-US" altLang="en-US"/>
              <a:t> that will separate the observed patterns.</a:t>
            </a:r>
          </a:p>
        </p:txBody>
      </p:sp>
      <p:sp>
        <p:nvSpPr>
          <p:cNvPr id="44037" name="Text Box 5">
            <a:extLst>
              <a:ext uri="{FF2B5EF4-FFF2-40B4-BE49-F238E27FC236}">
                <a16:creationId xmlns:a16="http://schemas.microsoft.com/office/drawing/2014/main" id="{39324D57-511D-4D20-9797-6523B263D5F0}"/>
              </a:ext>
            </a:extLst>
          </p:cNvPr>
          <p:cNvSpPr txBox="1">
            <a:spLocks noChangeArrowheads="1"/>
          </p:cNvSpPr>
          <p:nvPr/>
        </p:nvSpPr>
        <p:spPr bwMode="auto">
          <a:xfrm>
            <a:off x="974725" y="1408113"/>
            <a:ext cx="3981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that we can augment the vector </a:t>
            </a:r>
          </a:p>
        </p:txBody>
      </p:sp>
      <p:graphicFrame>
        <p:nvGraphicFramePr>
          <p:cNvPr id="44038" name="Object 6">
            <a:extLst>
              <a:ext uri="{FF2B5EF4-FFF2-40B4-BE49-F238E27FC236}">
                <a16:creationId xmlns:a16="http://schemas.microsoft.com/office/drawing/2014/main" id="{714183AF-4FA7-4820-9BB8-D6B1833CCA28}"/>
              </a:ext>
            </a:extLst>
          </p:cNvPr>
          <p:cNvGraphicFramePr>
            <a:graphicFrameLocks noChangeAspect="1"/>
          </p:cNvGraphicFramePr>
          <p:nvPr/>
        </p:nvGraphicFramePr>
        <p:xfrm>
          <a:off x="4924425" y="1360488"/>
          <a:ext cx="1974850" cy="476250"/>
        </p:xfrm>
        <a:graphic>
          <a:graphicData uri="http://schemas.openxmlformats.org/presentationml/2006/ole">
            <mc:AlternateContent xmlns:mc="http://schemas.openxmlformats.org/markup-compatibility/2006">
              <mc:Choice xmlns:v="urn:schemas-microsoft-com:vml" Requires="v">
                <p:oleObj spid="_x0000_s44109" name="Equation" r:id="rId4" imgW="1054080" imgH="253800" progId="Equation.DSMT4">
                  <p:embed/>
                </p:oleObj>
              </mc:Choice>
              <mc:Fallback>
                <p:oleObj name="Equation" r:id="rId4" imgW="1054080" imgH="253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4425" y="1360488"/>
                        <a:ext cx="197485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039" name="Text Box 7">
            <a:extLst>
              <a:ext uri="{FF2B5EF4-FFF2-40B4-BE49-F238E27FC236}">
                <a16:creationId xmlns:a16="http://schemas.microsoft.com/office/drawing/2014/main" id="{56999708-52D1-4427-89BE-A818CC8EE713}"/>
              </a:ext>
            </a:extLst>
          </p:cNvPr>
          <p:cNvSpPr txBox="1">
            <a:spLocks noChangeArrowheads="1"/>
          </p:cNvSpPr>
          <p:nvPr/>
        </p:nvSpPr>
        <p:spPr bwMode="auto">
          <a:xfrm>
            <a:off x="974725" y="1865313"/>
            <a:ext cx="2419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the weight vector </a:t>
            </a:r>
          </a:p>
        </p:txBody>
      </p:sp>
      <p:graphicFrame>
        <p:nvGraphicFramePr>
          <p:cNvPr id="44040" name="Object 8">
            <a:extLst>
              <a:ext uri="{FF2B5EF4-FFF2-40B4-BE49-F238E27FC236}">
                <a16:creationId xmlns:a16="http://schemas.microsoft.com/office/drawing/2014/main" id="{80D4D3E8-45ED-4405-93EB-CCA69C7C1391}"/>
              </a:ext>
            </a:extLst>
          </p:cNvPr>
          <p:cNvGraphicFramePr>
            <a:graphicFrameLocks noChangeAspect="1"/>
          </p:cNvGraphicFramePr>
          <p:nvPr/>
        </p:nvGraphicFramePr>
        <p:xfrm>
          <a:off x="3352800" y="1828800"/>
          <a:ext cx="2209800" cy="479425"/>
        </p:xfrm>
        <a:graphic>
          <a:graphicData uri="http://schemas.openxmlformats.org/presentationml/2006/ole">
            <mc:AlternateContent xmlns:mc="http://schemas.openxmlformats.org/markup-compatibility/2006">
              <mc:Choice xmlns:v="urn:schemas-microsoft-com:vml" Requires="v">
                <p:oleObj spid="_x0000_s44110" name="Equation" r:id="rId6" imgW="1168200" imgH="253800" progId="Equation.DSMT4">
                  <p:embed/>
                </p:oleObj>
              </mc:Choice>
              <mc:Fallback>
                <p:oleObj name="Equation" r:id="rId6" imgW="1168200" imgH="253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1828800"/>
                        <a:ext cx="22098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041" name="Text Box 9">
            <a:extLst>
              <a:ext uri="{FF2B5EF4-FFF2-40B4-BE49-F238E27FC236}">
                <a16:creationId xmlns:a16="http://schemas.microsoft.com/office/drawing/2014/main" id="{AE214F30-C2E4-4B92-B336-F73362F4720D}"/>
              </a:ext>
            </a:extLst>
          </p:cNvPr>
          <p:cNvSpPr txBox="1">
            <a:spLocks noChangeArrowheads="1"/>
          </p:cNvSpPr>
          <p:nvPr/>
        </p:nvSpPr>
        <p:spPr bwMode="auto">
          <a:xfrm>
            <a:off x="974725" y="2474913"/>
            <a:ext cx="236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by redefining them as</a:t>
            </a:r>
          </a:p>
        </p:txBody>
      </p:sp>
      <p:graphicFrame>
        <p:nvGraphicFramePr>
          <p:cNvPr id="44042" name="Object 10">
            <a:extLst>
              <a:ext uri="{FF2B5EF4-FFF2-40B4-BE49-F238E27FC236}">
                <a16:creationId xmlns:a16="http://schemas.microsoft.com/office/drawing/2014/main" id="{55ADA3EC-B6C0-418E-81AE-FE44CC3A0E7B}"/>
              </a:ext>
            </a:extLst>
          </p:cNvPr>
          <p:cNvGraphicFramePr>
            <a:graphicFrameLocks noChangeAspect="1"/>
          </p:cNvGraphicFramePr>
          <p:nvPr/>
        </p:nvGraphicFramePr>
        <p:xfrm>
          <a:off x="3581400" y="2438400"/>
          <a:ext cx="2438400" cy="955675"/>
        </p:xfrm>
        <a:graphic>
          <a:graphicData uri="http://schemas.openxmlformats.org/presentationml/2006/ole">
            <mc:AlternateContent xmlns:mc="http://schemas.openxmlformats.org/markup-compatibility/2006">
              <mc:Choice xmlns:v="urn:schemas-microsoft-com:vml" Requires="v">
                <p:oleObj spid="_x0000_s44111" name="Equation" r:id="rId8" imgW="1295280" imgH="507960" progId="Equation.DSMT4">
                  <p:embed/>
                </p:oleObj>
              </mc:Choice>
              <mc:Fallback>
                <p:oleObj name="Equation" r:id="rId8" imgW="1295280" imgH="50796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2438400"/>
                        <a:ext cx="24384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043" name="Text Box 11">
            <a:extLst>
              <a:ext uri="{FF2B5EF4-FFF2-40B4-BE49-F238E27FC236}">
                <a16:creationId xmlns:a16="http://schemas.microsoft.com/office/drawing/2014/main" id="{3342CA3A-F2D4-4034-A46B-653652CB7B58}"/>
              </a:ext>
            </a:extLst>
          </p:cNvPr>
          <p:cNvSpPr txBox="1">
            <a:spLocks noChangeArrowheads="1"/>
          </p:cNvSpPr>
          <p:nvPr/>
        </p:nvSpPr>
        <p:spPr bwMode="auto">
          <a:xfrm>
            <a:off x="1050925" y="3617913"/>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Then the equation of the hyperplane in terms of these augmented vectors becomes</a:t>
            </a:r>
          </a:p>
        </p:txBody>
      </p:sp>
      <p:graphicFrame>
        <p:nvGraphicFramePr>
          <p:cNvPr id="44044" name="Object 12">
            <a:extLst>
              <a:ext uri="{FF2B5EF4-FFF2-40B4-BE49-F238E27FC236}">
                <a16:creationId xmlns:a16="http://schemas.microsoft.com/office/drawing/2014/main" id="{B971784C-CD22-40B6-B36C-E1C588D25E59}"/>
              </a:ext>
            </a:extLst>
          </p:cNvPr>
          <p:cNvGraphicFramePr>
            <a:graphicFrameLocks noChangeAspect="1"/>
          </p:cNvGraphicFramePr>
          <p:nvPr/>
        </p:nvGraphicFramePr>
        <p:xfrm>
          <a:off x="3429000" y="4343400"/>
          <a:ext cx="1295400" cy="492125"/>
        </p:xfrm>
        <a:graphic>
          <a:graphicData uri="http://schemas.openxmlformats.org/presentationml/2006/ole">
            <mc:AlternateContent xmlns:mc="http://schemas.openxmlformats.org/markup-compatibility/2006">
              <mc:Choice xmlns:v="urn:schemas-microsoft-com:vml" Requires="v">
                <p:oleObj spid="_x0000_s44112" name="Equation" r:id="rId10" imgW="533160" imgH="203040" progId="Equation.DSMT4">
                  <p:embed/>
                </p:oleObj>
              </mc:Choice>
              <mc:Fallback>
                <p:oleObj name="Equation" r:id="rId10" imgW="533160" imgH="20304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29000" y="4343400"/>
                        <a:ext cx="1295400"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4045" name="Group 13">
            <a:extLst>
              <a:ext uri="{FF2B5EF4-FFF2-40B4-BE49-F238E27FC236}">
                <a16:creationId xmlns:a16="http://schemas.microsoft.com/office/drawing/2014/main" id="{D7398211-47DD-49A9-B154-6CB3D4C0B286}"/>
              </a:ext>
            </a:extLst>
          </p:cNvPr>
          <p:cNvGrpSpPr>
            <a:grpSpLocks/>
          </p:cNvGrpSpPr>
          <p:nvPr/>
        </p:nvGrpSpPr>
        <p:grpSpPr bwMode="auto">
          <a:xfrm>
            <a:off x="8153400" y="304800"/>
            <a:ext cx="646113" cy="774700"/>
            <a:chOff x="1321" y="1344"/>
            <a:chExt cx="407" cy="728"/>
          </a:xfrm>
        </p:grpSpPr>
        <p:sp>
          <p:nvSpPr>
            <p:cNvPr id="44046" name="Line 14">
              <a:extLst>
                <a:ext uri="{FF2B5EF4-FFF2-40B4-BE49-F238E27FC236}">
                  <a16:creationId xmlns:a16="http://schemas.microsoft.com/office/drawing/2014/main" id="{056D68D1-EE8C-4BC3-8F3C-55522FBA9E62}"/>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7" name="Line 15">
              <a:extLst>
                <a:ext uri="{FF2B5EF4-FFF2-40B4-BE49-F238E27FC236}">
                  <a16:creationId xmlns:a16="http://schemas.microsoft.com/office/drawing/2014/main" id="{D84CB9F3-362C-42D3-98A0-629624B4641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8" name="Line 16">
              <a:extLst>
                <a:ext uri="{FF2B5EF4-FFF2-40B4-BE49-F238E27FC236}">
                  <a16:creationId xmlns:a16="http://schemas.microsoft.com/office/drawing/2014/main" id="{71C2F08D-A8B3-41DF-AD04-9D89718D5806}"/>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49" name="Line 17">
              <a:extLst>
                <a:ext uri="{FF2B5EF4-FFF2-40B4-BE49-F238E27FC236}">
                  <a16:creationId xmlns:a16="http://schemas.microsoft.com/office/drawing/2014/main" id="{6AC8B420-FE3B-4FEE-9CAD-372C08138DAA}"/>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50" name="Line 18">
              <a:extLst>
                <a:ext uri="{FF2B5EF4-FFF2-40B4-BE49-F238E27FC236}">
                  <a16:creationId xmlns:a16="http://schemas.microsoft.com/office/drawing/2014/main" id="{27720147-D016-4D19-98F4-71B995BF0817}"/>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51" name="Line 19">
              <a:extLst>
                <a:ext uri="{FF2B5EF4-FFF2-40B4-BE49-F238E27FC236}">
                  <a16:creationId xmlns:a16="http://schemas.microsoft.com/office/drawing/2014/main" id="{DB5801AC-6E9A-4154-B7FB-F551F9932765}"/>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052" name="Line 20">
              <a:extLst>
                <a:ext uri="{FF2B5EF4-FFF2-40B4-BE49-F238E27FC236}">
                  <a16:creationId xmlns:a16="http://schemas.microsoft.com/office/drawing/2014/main" id="{4101FE7A-CEAC-4969-9862-7ECF62CC6C1D}"/>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60" name="Object 4">
            <a:extLst>
              <a:ext uri="{FF2B5EF4-FFF2-40B4-BE49-F238E27FC236}">
                <a16:creationId xmlns:a16="http://schemas.microsoft.com/office/drawing/2014/main" id="{7D343DD7-58C2-4A58-8746-9CFAD4AE168C}"/>
              </a:ext>
            </a:extLst>
          </p:cNvPr>
          <p:cNvGraphicFramePr>
            <a:graphicFrameLocks noChangeAspect="1"/>
          </p:cNvGraphicFramePr>
          <p:nvPr/>
        </p:nvGraphicFramePr>
        <p:xfrm>
          <a:off x="3505200" y="381000"/>
          <a:ext cx="1143000" cy="434975"/>
        </p:xfrm>
        <a:graphic>
          <a:graphicData uri="http://schemas.openxmlformats.org/presentationml/2006/ole">
            <mc:AlternateContent xmlns:mc="http://schemas.openxmlformats.org/markup-compatibility/2006">
              <mc:Choice xmlns:v="urn:schemas-microsoft-com:vml" Requires="v">
                <p:oleObj spid="_x0000_s45279" name="Equation" r:id="rId4" imgW="533160" imgH="203040" progId="Equation.DSMT4">
                  <p:embed/>
                </p:oleObj>
              </mc:Choice>
              <mc:Fallback>
                <p:oleObj name="Equation" r:id="rId4" imgW="533160" imgH="2030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381000"/>
                        <a:ext cx="1143000" cy="43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1" name="Text Box 5">
            <a:extLst>
              <a:ext uri="{FF2B5EF4-FFF2-40B4-BE49-F238E27FC236}">
                <a16:creationId xmlns:a16="http://schemas.microsoft.com/office/drawing/2014/main" id="{D05751E5-B6AD-4FD7-B7D3-CAEE45E4884F}"/>
              </a:ext>
            </a:extLst>
          </p:cNvPr>
          <p:cNvSpPr txBox="1">
            <a:spLocks noChangeArrowheads="1"/>
          </p:cNvSpPr>
          <p:nvPr/>
        </p:nvSpPr>
        <p:spPr bwMode="auto">
          <a:xfrm>
            <a:off x="381000" y="990600"/>
            <a:ext cx="7559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This equation can be related to neural network ideas since we can view the process of making a decision c</a:t>
            </a:r>
            <a:r>
              <a:rPr lang="en-US" altLang="en-US" baseline="-25000"/>
              <a:t>1</a:t>
            </a:r>
            <a:r>
              <a:rPr lang="en-US" altLang="en-US"/>
              <a:t> or c</a:t>
            </a:r>
            <a:r>
              <a:rPr lang="en-US" altLang="en-US" baseline="-25000"/>
              <a:t>2</a:t>
            </a:r>
            <a:r>
              <a:rPr lang="en-US" altLang="en-US"/>
              <a:t> as similar to the firing (or not firing) of a neuron based on the activity level of the inputs:</a:t>
            </a:r>
          </a:p>
        </p:txBody>
      </p:sp>
      <p:sp>
        <p:nvSpPr>
          <p:cNvPr id="45063" name="Oval 7">
            <a:extLst>
              <a:ext uri="{FF2B5EF4-FFF2-40B4-BE49-F238E27FC236}">
                <a16:creationId xmlns:a16="http://schemas.microsoft.com/office/drawing/2014/main" id="{3D5B6249-2EAF-458F-BE82-C64108F65862}"/>
              </a:ext>
            </a:extLst>
          </p:cNvPr>
          <p:cNvSpPr>
            <a:spLocks noChangeArrowheads="1"/>
          </p:cNvSpPr>
          <p:nvPr/>
        </p:nvSpPr>
        <p:spPr bwMode="auto">
          <a:xfrm>
            <a:off x="3429000" y="3276600"/>
            <a:ext cx="1828800" cy="18288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5064" name="Object 8">
            <a:extLst>
              <a:ext uri="{FF2B5EF4-FFF2-40B4-BE49-F238E27FC236}">
                <a16:creationId xmlns:a16="http://schemas.microsoft.com/office/drawing/2014/main" id="{08D4A56E-CBCF-4C4A-BB2E-346FEC764959}"/>
              </a:ext>
            </a:extLst>
          </p:cNvPr>
          <p:cNvGraphicFramePr>
            <a:graphicFrameLocks noChangeAspect="1"/>
          </p:cNvGraphicFramePr>
          <p:nvPr/>
        </p:nvGraphicFramePr>
        <p:xfrm>
          <a:off x="4038600" y="3886200"/>
          <a:ext cx="628650" cy="685800"/>
        </p:xfrm>
        <a:graphic>
          <a:graphicData uri="http://schemas.openxmlformats.org/presentationml/2006/ole">
            <mc:AlternateContent xmlns:mc="http://schemas.openxmlformats.org/markup-compatibility/2006">
              <mc:Choice xmlns:v="urn:schemas-microsoft-com:vml" Requires="v">
                <p:oleObj spid="_x0000_s45280" name="Equation" r:id="rId6" imgW="139680" imgH="152280" progId="Equation.DSMT4">
                  <p:embed/>
                </p:oleObj>
              </mc:Choice>
              <mc:Fallback>
                <p:oleObj name="Equation" r:id="rId6" imgW="139680" imgH="15228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3886200"/>
                        <a:ext cx="62865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5" name="Line 9">
            <a:extLst>
              <a:ext uri="{FF2B5EF4-FFF2-40B4-BE49-F238E27FC236}">
                <a16:creationId xmlns:a16="http://schemas.microsoft.com/office/drawing/2014/main" id="{3D883774-7A4B-4D9A-8DE1-0E7D9FF142C6}"/>
              </a:ext>
            </a:extLst>
          </p:cNvPr>
          <p:cNvSpPr>
            <a:spLocks noChangeShapeType="1"/>
          </p:cNvSpPr>
          <p:nvPr/>
        </p:nvSpPr>
        <p:spPr bwMode="auto">
          <a:xfrm>
            <a:off x="2362200" y="41148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6" name="Line 10">
            <a:extLst>
              <a:ext uri="{FF2B5EF4-FFF2-40B4-BE49-F238E27FC236}">
                <a16:creationId xmlns:a16="http://schemas.microsoft.com/office/drawing/2014/main" id="{37BC8E3D-E925-4B6E-B117-1952CE681820}"/>
              </a:ext>
            </a:extLst>
          </p:cNvPr>
          <p:cNvSpPr>
            <a:spLocks noChangeShapeType="1"/>
          </p:cNvSpPr>
          <p:nvPr/>
        </p:nvSpPr>
        <p:spPr bwMode="auto">
          <a:xfrm flipV="1">
            <a:off x="2362200" y="4572000"/>
            <a:ext cx="990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8" name="Line 12">
            <a:extLst>
              <a:ext uri="{FF2B5EF4-FFF2-40B4-BE49-F238E27FC236}">
                <a16:creationId xmlns:a16="http://schemas.microsoft.com/office/drawing/2014/main" id="{9F0FC0DA-4768-4DE1-B8C0-56399439F8A3}"/>
              </a:ext>
            </a:extLst>
          </p:cNvPr>
          <p:cNvSpPr>
            <a:spLocks noChangeShapeType="1"/>
          </p:cNvSpPr>
          <p:nvPr/>
        </p:nvSpPr>
        <p:spPr bwMode="auto">
          <a:xfrm>
            <a:off x="3352800" y="2514600"/>
            <a:ext cx="533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9" name="Line 13">
            <a:extLst>
              <a:ext uri="{FF2B5EF4-FFF2-40B4-BE49-F238E27FC236}">
                <a16:creationId xmlns:a16="http://schemas.microsoft.com/office/drawing/2014/main" id="{9582B75D-C08F-4838-BA1E-6759FAB0087A}"/>
              </a:ext>
            </a:extLst>
          </p:cNvPr>
          <p:cNvSpPr>
            <a:spLocks noChangeShapeType="1"/>
          </p:cNvSpPr>
          <p:nvPr/>
        </p:nvSpPr>
        <p:spPr bwMode="auto">
          <a:xfrm>
            <a:off x="4343400" y="23622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5070" name="Object 14">
            <a:extLst>
              <a:ext uri="{FF2B5EF4-FFF2-40B4-BE49-F238E27FC236}">
                <a16:creationId xmlns:a16="http://schemas.microsoft.com/office/drawing/2014/main" id="{F2532562-E2B8-4A1F-A3CC-26BACC284276}"/>
              </a:ext>
            </a:extLst>
          </p:cNvPr>
          <p:cNvGraphicFramePr>
            <a:graphicFrameLocks noChangeAspect="1"/>
          </p:cNvGraphicFramePr>
          <p:nvPr/>
        </p:nvGraphicFramePr>
        <p:xfrm>
          <a:off x="2819400" y="4724400"/>
          <a:ext cx="366713" cy="471488"/>
        </p:xfrm>
        <a:graphic>
          <a:graphicData uri="http://schemas.openxmlformats.org/presentationml/2006/ole">
            <mc:AlternateContent xmlns:mc="http://schemas.openxmlformats.org/markup-compatibility/2006">
              <mc:Choice xmlns:v="urn:schemas-microsoft-com:vml" Requires="v">
                <p:oleObj spid="_x0000_s45281" name="Equation" r:id="rId8" imgW="177480" imgH="228600" progId="Equation.DSMT4">
                  <p:embed/>
                </p:oleObj>
              </mc:Choice>
              <mc:Fallback>
                <p:oleObj name="Equation" r:id="rId8" imgW="177480" imgH="2286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4724400"/>
                        <a:ext cx="3667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71" name="Object 15">
            <a:extLst>
              <a:ext uri="{FF2B5EF4-FFF2-40B4-BE49-F238E27FC236}">
                <a16:creationId xmlns:a16="http://schemas.microsoft.com/office/drawing/2014/main" id="{06A3AEBD-EE8B-4521-BA38-F511A1913BFA}"/>
              </a:ext>
            </a:extLst>
          </p:cNvPr>
          <p:cNvGraphicFramePr>
            <a:graphicFrameLocks noChangeAspect="1"/>
          </p:cNvGraphicFramePr>
          <p:nvPr/>
        </p:nvGraphicFramePr>
        <p:xfrm>
          <a:off x="2590800" y="4114800"/>
          <a:ext cx="330200" cy="395288"/>
        </p:xfrm>
        <a:graphic>
          <a:graphicData uri="http://schemas.openxmlformats.org/presentationml/2006/ole">
            <mc:AlternateContent xmlns:mc="http://schemas.openxmlformats.org/markup-compatibility/2006">
              <mc:Choice xmlns:v="urn:schemas-microsoft-com:vml" Requires="v">
                <p:oleObj spid="_x0000_s45282" name="Equation" r:id="rId10" imgW="190440" imgH="228600" progId="Equation.DSMT4">
                  <p:embed/>
                </p:oleObj>
              </mc:Choice>
              <mc:Fallback>
                <p:oleObj name="Equation" r:id="rId10" imgW="190440" imgH="2286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90800" y="41148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72" name="Object 16">
            <a:extLst>
              <a:ext uri="{FF2B5EF4-FFF2-40B4-BE49-F238E27FC236}">
                <a16:creationId xmlns:a16="http://schemas.microsoft.com/office/drawing/2014/main" id="{AE92B3E2-4716-4E2B-AEB5-B4B83C898ECF}"/>
              </a:ext>
            </a:extLst>
          </p:cNvPr>
          <p:cNvGraphicFramePr>
            <a:graphicFrameLocks noChangeAspect="1"/>
          </p:cNvGraphicFramePr>
          <p:nvPr/>
        </p:nvGraphicFramePr>
        <p:xfrm>
          <a:off x="3276600" y="2819400"/>
          <a:ext cx="330200" cy="395288"/>
        </p:xfrm>
        <a:graphic>
          <a:graphicData uri="http://schemas.openxmlformats.org/presentationml/2006/ole">
            <mc:AlternateContent xmlns:mc="http://schemas.openxmlformats.org/markup-compatibility/2006">
              <mc:Choice xmlns:v="urn:schemas-microsoft-com:vml" Requires="v">
                <p:oleObj spid="_x0000_s45283" name="Equation" r:id="rId12" imgW="190440" imgH="228600" progId="Equation.DSMT4">
                  <p:embed/>
                </p:oleObj>
              </mc:Choice>
              <mc:Fallback>
                <p:oleObj name="Equation" r:id="rId12" imgW="190440" imgH="22860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76600" y="2819400"/>
                        <a:ext cx="3302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73" name="Object 17">
            <a:extLst>
              <a:ext uri="{FF2B5EF4-FFF2-40B4-BE49-F238E27FC236}">
                <a16:creationId xmlns:a16="http://schemas.microsoft.com/office/drawing/2014/main" id="{9C4E8211-E7D5-4552-957D-124464B95636}"/>
              </a:ext>
            </a:extLst>
          </p:cNvPr>
          <p:cNvGraphicFramePr>
            <a:graphicFrameLocks noChangeAspect="1"/>
          </p:cNvGraphicFramePr>
          <p:nvPr/>
        </p:nvGraphicFramePr>
        <p:xfrm>
          <a:off x="4129088" y="2017713"/>
          <a:ext cx="323850" cy="279400"/>
        </p:xfrm>
        <a:graphic>
          <a:graphicData uri="http://schemas.openxmlformats.org/presentationml/2006/ole">
            <mc:AlternateContent xmlns:mc="http://schemas.openxmlformats.org/markup-compatibility/2006">
              <mc:Choice xmlns:v="urn:schemas-microsoft-com:vml" Requires="v">
                <p:oleObj spid="_x0000_s45284" name="Equation" r:id="rId14" imgW="190440" imgH="164880" progId="Equation.DSMT4">
                  <p:embed/>
                </p:oleObj>
              </mc:Choice>
              <mc:Fallback>
                <p:oleObj name="Equation" r:id="rId14" imgW="190440" imgH="164880" progId="Equation.DSMT4">
                  <p:embed/>
                  <p:pic>
                    <p:nvPicPr>
                      <p:cNvPr id="0" name="Objec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29088" y="2017713"/>
                        <a:ext cx="32385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74" name="Oval 18">
            <a:extLst>
              <a:ext uri="{FF2B5EF4-FFF2-40B4-BE49-F238E27FC236}">
                <a16:creationId xmlns:a16="http://schemas.microsoft.com/office/drawing/2014/main" id="{911A67E5-2B54-4E55-8CD2-47CF14D775C7}"/>
              </a:ext>
            </a:extLst>
          </p:cNvPr>
          <p:cNvSpPr>
            <a:spLocks noChangeArrowheads="1"/>
          </p:cNvSpPr>
          <p:nvPr/>
        </p:nvSpPr>
        <p:spPr bwMode="auto">
          <a:xfrm>
            <a:off x="2514600" y="3505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5" name="Oval 19">
            <a:extLst>
              <a:ext uri="{FF2B5EF4-FFF2-40B4-BE49-F238E27FC236}">
                <a16:creationId xmlns:a16="http://schemas.microsoft.com/office/drawing/2014/main" id="{0D685EB9-8FE1-4EE4-9956-BE5D5D5EE0D6}"/>
              </a:ext>
            </a:extLst>
          </p:cNvPr>
          <p:cNvSpPr>
            <a:spLocks noChangeArrowheads="1"/>
          </p:cNvSpPr>
          <p:nvPr/>
        </p:nvSpPr>
        <p:spPr bwMode="auto">
          <a:xfrm>
            <a:off x="2667000" y="32766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6" name="Oval 20">
            <a:extLst>
              <a:ext uri="{FF2B5EF4-FFF2-40B4-BE49-F238E27FC236}">
                <a16:creationId xmlns:a16="http://schemas.microsoft.com/office/drawing/2014/main" id="{FE9BEA33-DD1F-4E17-99E1-3935767202AD}"/>
              </a:ext>
            </a:extLst>
          </p:cNvPr>
          <p:cNvSpPr>
            <a:spLocks noChangeArrowheads="1"/>
          </p:cNvSpPr>
          <p:nvPr/>
        </p:nvSpPr>
        <p:spPr bwMode="auto">
          <a:xfrm>
            <a:off x="2819400" y="3048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7" name="Oval 21">
            <a:extLst>
              <a:ext uri="{FF2B5EF4-FFF2-40B4-BE49-F238E27FC236}">
                <a16:creationId xmlns:a16="http://schemas.microsoft.com/office/drawing/2014/main" id="{158032A5-70D7-4AA3-BE7A-E7507F63131B}"/>
              </a:ext>
            </a:extLst>
          </p:cNvPr>
          <p:cNvSpPr>
            <a:spLocks noChangeArrowheads="1"/>
          </p:cNvSpPr>
          <p:nvPr/>
        </p:nvSpPr>
        <p:spPr bwMode="auto">
          <a:xfrm>
            <a:off x="2971800" y="28956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5078" name="Object 22">
            <a:extLst>
              <a:ext uri="{FF2B5EF4-FFF2-40B4-BE49-F238E27FC236}">
                <a16:creationId xmlns:a16="http://schemas.microsoft.com/office/drawing/2014/main" id="{050A24C6-6F0E-43AC-ACC1-D065C858AFC1}"/>
              </a:ext>
            </a:extLst>
          </p:cNvPr>
          <p:cNvGraphicFramePr>
            <a:graphicFrameLocks noChangeAspect="1"/>
          </p:cNvGraphicFramePr>
          <p:nvPr/>
        </p:nvGraphicFramePr>
        <p:xfrm>
          <a:off x="4038600" y="2590800"/>
          <a:ext cx="211138" cy="295275"/>
        </p:xfrm>
        <a:graphic>
          <a:graphicData uri="http://schemas.openxmlformats.org/presentationml/2006/ole">
            <mc:AlternateContent xmlns:mc="http://schemas.openxmlformats.org/markup-compatibility/2006">
              <mc:Choice xmlns:v="urn:schemas-microsoft-com:vml" Requires="v">
                <p:oleObj spid="_x0000_s45285" name="Equation" r:id="rId16" imgW="126720" imgH="177480" progId="Equation.DSMT4">
                  <p:embed/>
                </p:oleObj>
              </mc:Choice>
              <mc:Fallback>
                <p:oleObj name="Equation" r:id="rId16" imgW="126720" imgH="177480" progId="Equation.DSMT4">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38600" y="2590800"/>
                        <a:ext cx="211138"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79" name="Line 23">
            <a:extLst>
              <a:ext uri="{FF2B5EF4-FFF2-40B4-BE49-F238E27FC236}">
                <a16:creationId xmlns:a16="http://schemas.microsoft.com/office/drawing/2014/main" id="{01760307-C922-4061-9FD0-6726AB3BD0B1}"/>
              </a:ext>
            </a:extLst>
          </p:cNvPr>
          <p:cNvSpPr>
            <a:spLocks noChangeShapeType="1"/>
          </p:cNvSpPr>
          <p:nvPr/>
        </p:nvSpPr>
        <p:spPr bwMode="auto">
          <a:xfrm>
            <a:off x="5257800" y="41910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5080" name="Object 24">
            <a:extLst>
              <a:ext uri="{FF2B5EF4-FFF2-40B4-BE49-F238E27FC236}">
                <a16:creationId xmlns:a16="http://schemas.microsoft.com/office/drawing/2014/main" id="{B3CA1CD9-87BE-4F42-BEB2-5897031B994F}"/>
              </a:ext>
            </a:extLst>
          </p:cNvPr>
          <p:cNvGraphicFramePr>
            <a:graphicFrameLocks noChangeAspect="1"/>
          </p:cNvGraphicFramePr>
          <p:nvPr/>
        </p:nvGraphicFramePr>
        <p:xfrm>
          <a:off x="2057400" y="4800600"/>
          <a:ext cx="314325" cy="471488"/>
        </p:xfrm>
        <a:graphic>
          <a:graphicData uri="http://schemas.openxmlformats.org/presentationml/2006/ole">
            <mc:AlternateContent xmlns:mc="http://schemas.openxmlformats.org/markup-compatibility/2006">
              <mc:Choice xmlns:v="urn:schemas-microsoft-com:vml" Requires="v">
                <p:oleObj spid="_x0000_s45286" name="Equation" r:id="rId18" imgW="152280" imgH="228600" progId="Equation.DSMT4">
                  <p:embed/>
                </p:oleObj>
              </mc:Choice>
              <mc:Fallback>
                <p:oleObj name="Equation" r:id="rId18" imgW="152280" imgH="228600" progId="Equation.DSMT4">
                  <p:embed/>
                  <p:pic>
                    <p:nvPicPr>
                      <p:cNvPr id="0" name="Object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057400" y="4800600"/>
                        <a:ext cx="3143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81" name="Object 25">
            <a:extLst>
              <a:ext uri="{FF2B5EF4-FFF2-40B4-BE49-F238E27FC236}">
                <a16:creationId xmlns:a16="http://schemas.microsoft.com/office/drawing/2014/main" id="{224FD4FC-922B-4082-A222-B84FA9F68AD0}"/>
              </a:ext>
            </a:extLst>
          </p:cNvPr>
          <p:cNvGraphicFramePr>
            <a:graphicFrameLocks noChangeAspect="1"/>
          </p:cNvGraphicFramePr>
          <p:nvPr/>
        </p:nvGraphicFramePr>
        <p:xfrm>
          <a:off x="2008188" y="3887788"/>
          <a:ext cx="330200" cy="457200"/>
        </p:xfrm>
        <a:graphic>
          <a:graphicData uri="http://schemas.openxmlformats.org/presentationml/2006/ole">
            <mc:AlternateContent xmlns:mc="http://schemas.openxmlformats.org/markup-compatibility/2006">
              <mc:Choice xmlns:v="urn:schemas-microsoft-com:vml" Requires="v">
                <p:oleObj spid="_x0000_s45287" name="Equation" r:id="rId20" imgW="164880" imgH="228600" progId="Equation.DSMT4">
                  <p:embed/>
                </p:oleObj>
              </mc:Choice>
              <mc:Fallback>
                <p:oleObj name="Equation" r:id="rId20" imgW="164880" imgH="228600" progId="Equation.DSMT4">
                  <p:embed/>
                  <p:pic>
                    <p:nvPicPr>
                      <p:cNvPr id="0" name="Object 2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008188" y="3887788"/>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82" name="Object 26">
            <a:extLst>
              <a:ext uri="{FF2B5EF4-FFF2-40B4-BE49-F238E27FC236}">
                <a16:creationId xmlns:a16="http://schemas.microsoft.com/office/drawing/2014/main" id="{6AF9C009-F95A-4076-A7E0-A33D65EE8D7D}"/>
              </a:ext>
            </a:extLst>
          </p:cNvPr>
          <p:cNvGraphicFramePr>
            <a:graphicFrameLocks noChangeAspect="1"/>
          </p:cNvGraphicFramePr>
          <p:nvPr/>
        </p:nvGraphicFramePr>
        <p:xfrm>
          <a:off x="2997200" y="2095500"/>
          <a:ext cx="341313" cy="471488"/>
        </p:xfrm>
        <a:graphic>
          <a:graphicData uri="http://schemas.openxmlformats.org/presentationml/2006/ole">
            <mc:AlternateContent xmlns:mc="http://schemas.openxmlformats.org/markup-compatibility/2006">
              <mc:Choice xmlns:v="urn:schemas-microsoft-com:vml" Requires="v">
                <p:oleObj spid="_x0000_s45288" name="Equation" r:id="rId22" imgW="164880" imgH="228600" progId="Equation.DSMT4">
                  <p:embed/>
                </p:oleObj>
              </mc:Choice>
              <mc:Fallback>
                <p:oleObj name="Equation" r:id="rId22" imgW="164880" imgH="228600" progId="Equation.DSMT4">
                  <p:embed/>
                  <p:pic>
                    <p:nvPicPr>
                      <p:cNvPr id="0" name="Object 2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997200" y="2095500"/>
                        <a:ext cx="3413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83" name="Object 27">
            <a:extLst>
              <a:ext uri="{FF2B5EF4-FFF2-40B4-BE49-F238E27FC236}">
                <a16:creationId xmlns:a16="http://schemas.microsoft.com/office/drawing/2014/main" id="{8B0C5A50-DA5D-4706-BD32-D87ED3F4933E}"/>
              </a:ext>
            </a:extLst>
          </p:cNvPr>
          <p:cNvGraphicFramePr>
            <a:graphicFrameLocks noChangeAspect="1"/>
          </p:cNvGraphicFramePr>
          <p:nvPr/>
        </p:nvGraphicFramePr>
        <p:xfrm>
          <a:off x="5859463" y="3810000"/>
          <a:ext cx="1997075" cy="877888"/>
        </p:xfrm>
        <a:graphic>
          <a:graphicData uri="http://schemas.openxmlformats.org/presentationml/2006/ole">
            <mc:AlternateContent xmlns:mc="http://schemas.openxmlformats.org/markup-compatibility/2006">
              <mc:Choice xmlns:v="urn:schemas-microsoft-com:vml" Requires="v">
                <p:oleObj spid="_x0000_s45289" name="Equation" r:id="rId24" imgW="1041120" imgH="457200" progId="Equation.DSMT4">
                  <p:embed/>
                </p:oleObj>
              </mc:Choice>
              <mc:Fallback>
                <p:oleObj name="Equation" r:id="rId24" imgW="1041120" imgH="457200" progId="Equation.DSMT4">
                  <p:embed/>
                  <p:pic>
                    <p:nvPicPr>
                      <p:cNvPr id="0" name="Object 2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859463" y="3810000"/>
                        <a:ext cx="1997075" cy="877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84" name="Text Box 28">
            <a:extLst>
              <a:ext uri="{FF2B5EF4-FFF2-40B4-BE49-F238E27FC236}">
                <a16:creationId xmlns:a16="http://schemas.microsoft.com/office/drawing/2014/main" id="{6FEA03F2-7924-4BD4-862D-B6853726AF39}"/>
              </a:ext>
            </a:extLst>
          </p:cNvPr>
          <p:cNvSpPr txBox="1">
            <a:spLocks noChangeArrowheads="1"/>
          </p:cNvSpPr>
          <p:nvPr/>
        </p:nvSpPr>
        <p:spPr bwMode="auto">
          <a:xfrm>
            <a:off x="7924800" y="38100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class c</a:t>
            </a:r>
            <a:r>
              <a:rPr lang="en-US" altLang="en-US" baseline="-25000"/>
              <a:t>1</a:t>
            </a:r>
            <a:endParaRPr lang="en-US" altLang="en-US"/>
          </a:p>
        </p:txBody>
      </p:sp>
      <p:sp>
        <p:nvSpPr>
          <p:cNvPr id="45085" name="Text Box 29">
            <a:extLst>
              <a:ext uri="{FF2B5EF4-FFF2-40B4-BE49-F238E27FC236}">
                <a16:creationId xmlns:a16="http://schemas.microsoft.com/office/drawing/2014/main" id="{39B1B391-A3F9-4CB9-8090-38D38AA487ED}"/>
              </a:ext>
            </a:extLst>
          </p:cNvPr>
          <p:cNvSpPr txBox="1">
            <a:spLocks noChangeArrowheads="1"/>
          </p:cNvSpPr>
          <p:nvPr/>
        </p:nvSpPr>
        <p:spPr bwMode="auto">
          <a:xfrm>
            <a:off x="8001000" y="4267200"/>
            <a:ext cx="966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class c</a:t>
            </a:r>
            <a:r>
              <a:rPr lang="en-US" altLang="en-US" baseline="-25000"/>
              <a:t>2</a:t>
            </a:r>
            <a:endParaRPr lang="en-US" altLang="en-US"/>
          </a:p>
        </p:txBody>
      </p:sp>
      <p:graphicFrame>
        <p:nvGraphicFramePr>
          <p:cNvPr id="45086" name="Object 30">
            <a:extLst>
              <a:ext uri="{FF2B5EF4-FFF2-40B4-BE49-F238E27FC236}">
                <a16:creationId xmlns:a16="http://schemas.microsoft.com/office/drawing/2014/main" id="{D0ECD950-7D75-48C4-9844-6525EE0277B0}"/>
              </a:ext>
            </a:extLst>
          </p:cNvPr>
          <p:cNvGraphicFramePr>
            <a:graphicFrameLocks noChangeAspect="1"/>
          </p:cNvGraphicFramePr>
          <p:nvPr/>
        </p:nvGraphicFramePr>
        <p:xfrm>
          <a:off x="3581400" y="5105400"/>
          <a:ext cx="1593850" cy="919163"/>
        </p:xfrm>
        <a:graphic>
          <a:graphicData uri="http://schemas.openxmlformats.org/presentationml/2006/ole">
            <mc:AlternateContent xmlns:mc="http://schemas.openxmlformats.org/markup-compatibility/2006">
              <mc:Choice xmlns:v="urn:schemas-microsoft-com:vml" Requires="v">
                <p:oleObj spid="_x0000_s45290" name="Equation" r:id="rId26" imgW="749160" imgH="431640" progId="Equation.DSMT4">
                  <p:embed/>
                </p:oleObj>
              </mc:Choice>
              <mc:Fallback>
                <p:oleObj name="Equation" r:id="rId26" imgW="749160" imgH="431640" progId="Equation.DSMT4">
                  <p:embed/>
                  <p:pic>
                    <p:nvPicPr>
                      <p:cNvPr id="0" name="Object 30"/>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581400" y="5105400"/>
                        <a:ext cx="1593850"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87" name="Object 31">
            <a:extLst>
              <a:ext uri="{FF2B5EF4-FFF2-40B4-BE49-F238E27FC236}">
                <a16:creationId xmlns:a16="http://schemas.microsoft.com/office/drawing/2014/main" id="{DA7177A7-A36F-421A-829B-26B9484AA2E3}"/>
              </a:ext>
            </a:extLst>
          </p:cNvPr>
          <p:cNvGraphicFramePr>
            <a:graphicFrameLocks noChangeAspect="1"/>
          </p:cNvGraphicFramePr>
          <p:nvPr/>
        </p:nvGraphicFramePr>
        <p:xfrm>
          <a:off x="5638800" y="5105400"/>
          <a:ext cx="990600" cy="792163"/>
        </p:xfrm>
        <a:graphic>
          <a:graphicData uri="http://schemas.openxmlformats.org/presentationml/2006/ole">
            <mc:AlternateContent xmlns:mc="http://schemas.openxmlformats.org/markup-compatibility/2006">
              <mc:Choice xmlns:v="urn:schemas-microsoft-com:vml" Requires="v">
                <p:oleObj spid="_x0000_s45291" name="Equation" r:id="rId28" imgW="571320" imgH="457200" progId="Equation.DSMT4">
                  <p:embed/>
                </p:oleObj>
              </mc:Choice>
              <mc:Fallback>
                <p:oleObj name="Equation" r:id="rId28" imgW="571320" imgH="457200" progId="Equation.DSMT4">
                  <p:embed/>
                  <p:pic>
                    <p:nvPicPr>
                      <p:cNvPr id="0" name="Object 31"/>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638800" y="5105400"/>
                        <a:ext cx="990600" cy="79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88" name="Text Box 32">
            <a:extLst>
              <a:ext uri="{FF2B5EF4-FFF2-40B4-BE49-F238E27FC236}">
                <a16:creationId xmlns:a16="http://schemas.microsoft.com/office/drawing/2014/main" id="{46A6DD42-189B-4F39-9B09-247FC61FF0A7}"/>
              </a:ext>
            </a:extLst>
          </p:cNvPr>
          <p:cNvSpPr txBox="1">
            <a:spLocks noChangeArrowheads="1"/>
          </p:cNvSpPr>
          <p:nvPr/>
        </p:nvSpPr>
        <p:spPr bwMode="auto">
          <a:xfrm>
            <a:off x="974725" y="6056313"/>
            <a:ext cx="7648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the question is, how do we determine the unknown "weights", </a:t>
            </a:r>
            <a:r>
              <a:rPr lang="en-US" altLang="en-US" b="1"/>
              <a:t>w, </a:t>
            </a:r>
            <a:r>
              <a:rPr lang="en-US" altLang="en-US"/>
              <a:t>b</a:t>
            </a:r>
            <a:r>
              <a:rPr lang="en-US" altLang="en-US" b="1"/>
              <a:t> </a:t>
            </a:r>
            <a:r>
              <a:rPr lang="en-US" altLang="en-US"/>
              <a:t>?</a:t>
            </a:r>
          </a:p>
        </p:txBody>
      </p:sp>
      <p:grpSp>
        <p:nvGrpSpPr>
          <p:cNvPr id="45089" name="Group 33">
            <a:extLst>
              <a:ext uri="{FF2B5EF4-FFF2-40B4-BE49-F238E27FC236}">
                <a16:creationId xmlns:a16="http://schemas.microsoft.com/office/drawing/2014/main" id="{FCA9106D-EFD4-4501-90A4-FA173EC698F0}"/>
              </a:ext>
            </a:extLst>
          </p:cNvPr>
          <p:cNvGrpSpPr>
            <a:grpSpLocks/>
          </p:cNvGrpSpPr>
          <p:nvPr/>
        </p:nvGrpSpPr>
        <p:grpSpPr bwMode="auto">
          <a:xfrm>
            <a:off x="8153400" y="304800"/>
            <a:ext cx="646113" cy="774700"/>
            <a:chOff x="1321" y="1344"/>
            <a:chExt cx="407" cy="728"/>
          </a:xfrm>
        </p:grpSpPr>
        <p:sp>
          <p:nvSpPr>
            <p:cNvPr id="45090" name="Line 34">
              <a:extLst>
                <a:ext uri="{FF2B5EF4-FFF2-40B4-BE49-F238E27FC236}">
                  <a16:creationId xmlns:a16="http://schemas.microsoft.com/office/drawing/2014/main" id="{722F82EE-435F-49BC-A6D5-5C809DA3EB80}"/>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1" name="Line 35">
              <a:extLst>
                <a:ext uri="{FF2B5EF4-FFF2-40B4-BE49-F238E27FC236}">
                  <a16:creationId xmlns:a16="http://schemas.microsoft.com/office/drawing/2014/main" id="{6F4A13F4-2305-4BB1-98C3-DEBF643BA74D}"/>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2" name="Line 36">
              <a:extLst>
                <a:ext uri="{FF2B5EF4-FFF2-40B4-BE49-F238E27FC236}">
                  <a16:creationId xmlns:a16="http://schemas.microsoft.com/office/drawing/2014/main" id="{3140B5D1-4EFD-46D2-9999-13319813036B}"/>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3" name="Line 37">
              <a:extLst>
                <a:ext uri="{FF2B5EF4-FFF2-40B4-BE49-F238E27FC236}">
                  <a16:creationId xmlns:a16="http://schemas.microsoft.com/office/drawing/2014/main" id="{FE6E2065-F6EB-411C-9425-8382D8C63C33}"/>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4" name="Line 38">
              <a:extLst>
                <a:ext uri="{FF2B5EF4-FFF2-40B4-BE49-F238E27FC236}">
                  <a16:creationId xmlns:a16="http://schemas.microsoft.com/office/drawing/2014/main" id="{63D83F62-F2A4-46AF-AF17-948ED534E5F8}"/>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5" name="Line 39">
              <a:extLst>
                <a:ext uri="{FF2B5EF4-FFF2-40B4-BE49-F238E27FC236}">
                  <a16:creationId xmlns:a16="http://schemas.microsoft.com/office/drawing/2014/main" id="{AECE15C5-9F68-4CAA-A904-40AC877BE4D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6" name="Line 40">
              <a:extLst>
                <a:ext uri="{FF2B5EF4-FFF2-40B4-BE49-F238E27FC236}">
                  <a16:creationId xmlns:a16="http://schemas.microsoft.com/office/drawing/2014/main" id="{086699FC-03D3-45C3-AAC1-F529BF4B7331}"/>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a:extLst>
              <a:ext uri="{FF2B5EF4-FFF2-40B4-BE49-F238E27FC236}">
                <a16:creationId xmlns:a16="http://schemas.microsoft.com/office/drawing/2014/main" id="{B640371B-4E80-44F9-B2AE-8BDB90E90225}"/>
              </a:ext>
            </a:extLst>
          </p:cNvPr>
          <p:cNvSpPr txBox="1">
            <a:spLocks noChangeArrowheads="1"/>
          </p:cNvSpPr>
          <p:nvPr/>
        </p:nvSpPr>
        <p:spPr bwMode="auto">
          <a:xfrm>
            <a:off x="2438400" y="152400"/>
            <a:ext cx="3613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Two Category Training Procedure</a:t>
            </a:r>
          </a:p>
        </p:txBody>
      </p:sp>
      <p:sp>
        <p:nvSpPr>
          <p:cNvPr id="46085" name="Text Box 5">
            <a:extLst>
              <a:ext uri="{FF2B5EF4-FFF2-40B4-BE49-F238E27FC236}">
                <a16:creationId xmlns:a16="http://schemas.microsoft.com/office/drawing/2014/main" id="{04A8EB97-A880-4898-99C4-2E95DC779560}"/>
              </a:ext>
            </a:extLst>
          </p:cNvPr>
          <p:cNvSpPr txBox="1">
            <a:spLocks noChangeArrowheads="1"/>
          </p:cNvSpPr>
          <p:nvPr/>
        </p:nvSpPr>
        <p:spPr bwMode="auto">
          <a:xfrm>
            <a:off x="822325" y="798513"/>
            <a:ext cx="351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Given an extended weight vector</a:t>
            </a:r>
          </a:p>
        </p:txBody>
      </p:sp>
      <p:sp>
        <p:nvSpPr>
          <p:cNvPr id="46086" name="Text Box 6">
            <a:extLst>
              <a:ext uri="{FF2B5EF4-FFF2-40B4-BE49-F238E27FC236}">
                <a16:creationId xmlns:a16="http://schemas.microsoft.com/office/drawing/2014/main" id="{AF26D8EE-156A-4CF3-9470-B094F86C7FCB}"/>
              </a:ext>
            </a:extLst>
          </p:cNvPr>
          <p:cNvSpPr txBox="1">
            <a:spLocks noChangeArrowheads="1"/>
          </p:cNvSpPr>
          <p:nvPr/>
        </p:nvSpPr>
        <p:spPr bwMode="auto">
          <a:xfrm>
            <a:off x="822325" y="1257300"/>
            <a:ext cx="334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an extended feature vector</a:t>
            </a:r>
          </a:p>
        </p:txBody>
      </p:sp>
      <p:sp>
        <p:nvSpPr>
          <p:cNvPr id="46087" name="Text Box 7">
            <a:extLst>
              <a:ext uri="{FF2B5EF4-FFF2-40B4-BE49-F238E27FC236}">
                <a16:creationId xmlns:a16="http://schemas.microsoft.com/office/drawing/2014/main" id="{D1DF69DD-21A4-4AA6-81DE-BE649827A5EE}"/>
              </a:ext>
            </a:extLst>
          </p:cNvPr>
          <p:cNvSpPr txBox="1">
            <a:spLocks noChangeArrowheads="1"/>
          </p:cNvSpPr>
          <p:nvPr/>
        </p:nvSpPr>
        <p:spPr bwMode="auto">
          <a:xfrm>
            <a:off x="833438" y="1685925"/>
            <a:ext cx="6559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following steps define a two class error correction algorithm</a:t>
            </a:r>
          </a:p>
        </p:txBody>
      </p:sp>
      <p:graphicFrame>
        <p:nvGraphicFramePr>
          <p:cNvPr id="46088" name="Object 8">
            <a:extLst>
              <a:ext uri="{FF2B5EF4-FFF2-40B4-BE49-F238E27FC236}">
                <a16:creationId xmlns:a16="http://schemas.microsoft.com/office/drawing/2014/main" id="{21F2FAF5-8735-4A3D-8F8F-CFB7FC874ED4}"/>
              </a:ext>
            </a:extLst>
          </p:cNvPr>
          <p:cNvGraphicFramePr>
            <a:graphicFrameLocks noChangeAspect="1"/>
          </p:cNvGraphicFramePr>
          <p:nvPr/>
        </p:nvGraphicFramePr>
        <p:xfrm>
          <a:off x="4495800" y="762000"/>
          <a:ext cx="2438400" cy="955675"/>
        </p:xfrm>
        <a:graphic>
          <a:graphicData uri="http://schemas.openxmlformats.org/presentationml/2006/ole">
            <mc:AlternateContent xmlns:mc="http://schemas.openxmlformats.org/markup-compatibility/2006">
              <mc:Choice xmlns:v="urn:schemas-microsoft-com:vml" Requires="v">
                <p:oleObj spid="_x0000_s46161" name="Equation" r:id="rId4" imgW="1295280" imgH="507960" progId="Equation.DSMT4">
                  <p:embed/>
                </p:oleObj>
              </mc:Choice>
              <mc:Fallback>
                <p:oleObj name="Equation" r:id="rId4" imgW="1295280" imgH="50796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762000"/>
                        <a:ext cx="24384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89" name="Text Box 9">
            <a:extLst>
              <a:ext uri="{FF2B5EF4-FFF2-40B4-BE49-F238E27FC236}">
                <a16:creationId xmlns:a16="http://schemas.microsoft.com/office/drawing/2014/main" id="{EBA82DF9-CE76-4CBD-B0C6-F2354DD3A523}"/>
              </a:ext>
            </a:extLst>
          </p:cNvPr>
          <p:cNvSpPr txBox="1">
            <a:spLocks noChangeArrowheads="1"/>
          </p:cNvSpPr>
          <p:nvPr/>
        </p:nvSpPr>
        <p:spPr bwMode="auto">
          <a:xfrm>
            <a:off x="762000" y="2133600"/>
            <a:ext cx="7924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Definition: Let </a:t>
            </a:r>
            <a:r>
              <a:rPr lang="en-US" altLang="en-US" b="1"/>
              <a:t>w</a:t>
            </a:r>
            <a:r>
              <a:rPr lang="en-US" altLang="en-US" baseline="-25000"/>
              <a:t>k</a:t>
            </a:r>
            <a:r>
              <a:rPr lang="en-US" altLang="en-US"/>
              <a:t> be the weights associated with </a:t>
            </a:r>
            <a:r>
              <a:rPr lang="en-US" altLang="en-US" b="1"/>
              <a:t>x</a:t>
            </a:r>
            <a:r>
              <a:rPr lang="en-US" altLang="en-US" baseline="-25000"/>
              <a:t>k</a:t>
            </a:r>
            <a:r>
              <a:rPr lang="en-US" altLang="en-US"/>
              <a:t> , " feature training vectors" for cases where the class of each </a:t>
            </a:r>
            <a:r>
              <a:rPr lang="en-US" altLang="en-US" b="1"/>
              <a:t>x</a:t>
            </a:r>
            <a:r>
              <a:rPr lang="en-US" altLang="en-US" baseline="-25000"/>
              <a:t>k</a:t>
            </a:r>
            <a:r>
              <a:rPr lang="en-US" altLang="en-US"/>
              <a:t> is known</a:t>
            </a:r>
          </a:p>
        </p:txBody>
      </p:sp>
      <p:sp>
        <p:nvSpPr>
          <p:cNvPr id="46090" name="Text Box 10">
            <a:extLst>
              <a:ext uri="{FF2B5EF4-FFF2-40B4-BE49-F238E27FC236}">
                <a16:creationId xmlns:a16="http://schemas.microsoft.com/office/drawing/2014/main" id="{5503B420-2609-4480-BE18-2797E478D14C}"/>
              </a:ext>
            </a:extLst>
          </p:cNvPr>
          <p:cNvSpPr txBox="1">
            <a:spLocks noChangeArrowheads="1"/>
          </p:cNvSpPr>
          <p:nvPr/>
        </p:nvSpPr>
        <p:spPr bwMode="auto">
          <a:xfrm>
            <a:off x="990600" y="2819400"/>
            <a:ext cx="83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 let </a:t>
            </a:r>
          </a:p>
        </p:txBody>
      </p:sp>
      <p:graphicFrame>
        <p:nvGraphicFramePr>
          <p:cNvPr id="46091" name="Object 11">
            <a:extLst>
              <a:ext uri="{FF2B5EF4-FFF2-40B4-BE49-F238E27FC236}">
                <a16:creationId xmlns:a16="http://schemas.microsoft.com/office/drawing/2014/main" id="{F1E7BFFC-796D-4997-956D-FE31A236C7BD}"/>
              </a:ext>
            </a:extLst>
          </p:cNvPr>
          <p:cNvGraphicFramePr>
            <a:graphicFrameLocks noChangeAspect="1"/>
          </p:cNvGraphicFramePr>
          <p:nvPr/>
        </p:nvGraphicFramePr>
        <p:xfrm>
          <a:off x="1844675" y="2782888"/>
          <a:ext cx="1676400" cy="446087"/>
        </p:xfrm>
        <a:graphic>
          <a:graphicData uri="http://schemas.openxmlformats.org/presentationml/2006/ole">
            <mc:AlternateContent xmlns:mc="http://schemas.openxmlformats.org/markup-compatibility/2006">
              <mc:Choice xmlns:v="urn:schemas-microsoft-com:vml" Requires="v">
                <p:oleObj spid="_x0000_s46162" name="Equation" r:id="rId6" imgW="952200" imgH="253800" progId="Equation.DSMT4">
                  <p:embed/>
                </p:oleObj>
              </mc:Choice>
              <mc:Fallback>
                <p:oleObj name="Equation" r:id="rId6" imgW="952200" imgH="2538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44675" y="2782888"/>
                        <a:ext cx="1676400" cy="446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92" name="Text Box 12">
            <a:extLst>
              <a:ext uri="{FF2B5EF4-FFF2-40B4-BE49-F238E27FC236}">
                <a16:creationId xmlns:a16="http://schemas.microsoft.com/office/drawing/2014/main" id="{68315D37-D1A1-41A4-95C8-88FCE1672DE5}"/>
              </a:ext>
            </a:extLst>
          </p:cNvPr>
          <p:cNvSpPr txBox="1">
            <a:spLocks noChangeArrowheads="1"/>
          </p:cNvSpPr>
          <p:nvPr/>
        </p:nvSpPr>
        <p:spPr bwMode="auto">
          <a:xfrm>
            <a:off x="3886200" y="2819400"/>
            <a:ext cx="3138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(actually, w</a:t>
            </a:r>
            <a:r>
              <a:rPr lang="en-US" altLang="en-US" baseline="-25000"/>
              <a:t>1</a:t>
            </a:r>
            <a:r>
              <a:rPr lang="en-US" altLang="en-US"/>
              <a:t> can be arbitrary)</a:t>
            </a:r>
          </a:p>
        </p:txBody>
      </p:sp>
      <p:sp>
        <p:nvSpPr>
          <p:cNvPr id="46093" name="Text Box 13">
            <a:extLst>
              <a:ext uri="{FF2B5EF4-FFF2-40B4-BE49-F238E27FC236}">
                <a16:creationId xmlns:a16="http://schemas.microsoft.com/office/drawing/2014/main" id="{2D481D86-DA27-46AC-9413-332EB6F9C85D}"/>
              </a:ext>
            </a:extLst>
          </p:cNvPr>
          <p:cNvSpPr txBox="1">
            <a:spLocks noChangeArrowheads="1"/>
          </p:cNvSpPr>
          <p:nvPr/>
        </p:nvSpPr>
        <p:spPr bwMode="auto">
          <a:xfrm>
            <a:off x="1066800" y="3352800"/>
            <a:ext cx="510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Given </a:t>
            </a:r>
            <a:r>
              <a:rPr lang="en-US" altLang="en-US" b="1"/>
              <a:t>w</a:t>
            </a:r>
            <a:r>
              <a:rPr lang="en-US" altLang="en-US" baseline="-25000"/>
              <a:t>k</a:t>
            </a:r>
            <a:r>
              <a:rPr lang="en-US" altLang="en-US"/>
              <a:t>, the following case rules apply</a:t>
            </a:r>
          </a:p>
        </p:txBody>
      </p:sp>
      <p:graphicFrame>
        <p:nvGraphicFramePr>
          <p:cNvPr id="46094" name="Object 14">
            <a:extLst>
              <a:ext uri="{FF2B5EF4-FFF2-40B4-BE49-F238E27FC236}">
                <a16:creationId xmlns:a16="http://schemas.microsoft.com/office/drawing/2014/main" id="{80F902AD-0B2E-4F42-A8AC-227594EA017A}"/>
              </a:ext>
            </a:extLst>
          </p:cNvPr>
          <p:cNvGraphicFramePr>
            <a:graphicFrameLocks noChangeAspect="1"/>
          </p:cNvGraphicFramePr>
          <p:nvPr/>
        </p:nvGraphicFramePr>
        <p:xfrm>
          <a:off x="2082800" y="3722688"/>
          <a:ext cx="3886200" cy="2994025"/>
        </p:xfrm>
        <a:graphic>
          <a:graphicData uri="http://schemas.openxmlformats.org/presentationml/2006/ole">
            <mc:AlternateContent xmlns:mc="http://schemas.openxmlformats.org/markup-compatibility/2006">
              <mc:Choice xmlns:v="urn:schemas-microsoft-com:vml" Requires="v">
                <p:oleObj spid="_x0000_s46163" name="Equation" r:id="rId8" imgW="2158920" imgH="1663560" progId="Equation.DSMT4">
                  <p:embed/>
                </p:oleObj>
              </mc:Choice>
              <mc:Fallback>
                <p:oleObj name="Equation" r:id="rId8" imgW="2158920" imgH="166356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82800" y="3722688"/>
                        <a:ext cx="3886200" cy="299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95" name="Text Box 15">
            <a:extLst>
              <a:ext uri="{FF2B5EF4-FFF2-40B4-BE49-F238E27FC236}">
                <a16:creationId xmlns:a16="http://schemas.microsoft.com/office/drawing/2014/main" id="{BF3EEB92-7618-45E2-84DB-93F225BD1710}"/>
              </a:ext>
            </a:extLst>
          </p:cNvPr>
          <p:cNvSpPr txBox="1">
            <a:spLocks noChangeArrowheads="1"/>
          </p:cNvSpPr>
          <p:nvPr/>
        </p:nvSpPr>
        <p:spPr bwMode="auto">
          <a:xfrm>
            <a:off x="6232525" y="62849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46096" name="Object 16">
            <a:extLst>
              <a:ext uri="{FF2B5EF4-FFF2-40B4-BE49-F238E27FC236}">
                <a16:creationId xmlns:a16="http://schemas.microsoft.com/office/drawing/2014/main" id="{BCF406DC-8EA0-47FF-8994-589F55A8A649}"/>
              </a:ext>
            </a:extLst>
          </p:cNvPr>
          <p:cNvGraphicFramePr>
            <a:graphicFrameLocks noChangeAspect="1"/>
          </p:cNvGraphicFramePr>
          <p:nvPr/>
        </p:nvGraphicFramePr>
        <p:xfrm>
          <a:off x="7099300" y="6294438"/>
          <a:ext cx="641350" cy="309562"/>
        </p:xfrm>
        <a:graphic>
          <a:graphicData uri="http://schemas.openxmlformats.org/presentationml/2006/ole">
            <mc:AlternateContent xmlns:mc="http://schemas.openxmlformats.org/markup-compatibility/2006">
              <mc:Choice xmlns:v="urn:schemas-microsoft-com:vml" Requires="v">
                <p:oleObj spid="_x0000_s46164" name="Equation" r:id="rId10" imgW="368280" imgH="177480" progId="Equation.DSMT4">
                  <p:embed/>
                </p:oleObj>
              </mc:Choice>
              <mc:Fallback>
                <p:oleObj name="Equation" r:id="rId10" imgW="368280" imgH="177480"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99300" y="6294438"/>
                        <a:ext cx="641350" cy="309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6097" name="Group 17">
            <a:extLst>
              <a:ext uri="{FF2B5EF4-FFF2-40B4-BE49-F238E27FC236}">
                <a16:creationId xmlns:a16="http://schemas.microsoft.com/office/drawing/2014/main" id="{1166D461-9434-41F2-AB39-55C07EBB5719}"/>
              </a:ext>
            </a:extLst>
          </p:cNvPr>
          <p:cNvGrpSpPr>
            <a:grpSpLocks/>
          </p:cNvGrpSpPr>
          <p:nvPr/>
        </p:nvGrpSpPr>
        <p:grpSpPr bwMode="auto">
          <a:xfrm>
            <a:off x="8153400" y="304800"/>
            <a:ext cx="646113" cy="774700"/>
            <a:chOff x="1321" y="1344"/>
            <a:chExt cx="407" cy="728"/>
          </a:xfrm>
        </p:grpSpPr>
        <p:sp>
          <p:nvSpPr>
            <p:cNvPr id="46098" name="Line 18">
              <a:extLst>
                <a:ext uri="{FF2B5EF4-FFF2-40B4-BE49-F238E27FC236}">
                  <a16:creationId xmlns:a16="http://schemas.microsoft.com/office/drawing/2014/main" id="{F9A91A6F-F0DA-4805-AB45-9645ABDA2CFE}"/>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099" name="Line 19">
              <a:extLst>
                <a:ext uri="{FF2B5EF4-FFF2-40B4-BE49-F238E27FC236}">
                  <a16:creationId xmlns:a16="http://schemas.microsoft.com/office/drawing/2014/main" id="{DECAD012-C38D-4358-8AA1-661FA2F138B5}"/>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0" name="Line 20">
              <a:extLst>
                <a:ext uri="{FF2B5EF4-FFF2-40B4-BE49-F238E27FC236}">
                  <a16:creationId xmlns:a16="http://schemas.microsoft.com/office/drawing/2014/main" id="{6A7819E3-4A95-4749-BE63-161A16E60A15}"/>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1" name="Line 21">
              <a:extLst>
                <a:ext uri="{FF2B5EF4-FFF2-40B4-BE49-F238E27FC236}">
                  <a16:creationId xmlns:a16="http://schemas.microsoft.com/office/drawing/2014/main" id="{A0568EC8-274C-43A8-86FC-961CD6FE4C96}"/>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2" name="Line 22">
              <a:extLst>
                <a:ext uri="{FF2B5EF4-FFF2-40B4-BE49-F238E27FC236}">
                  <a16:creationId xmlns:a16="http://schemas.microsoft.com/office/drawing/2014/main" id="{9C24D1F6-D331-4BDD-A306-725F2B3C76E8}"/>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3" name="Line 23">
              <a:extLst>
                <a:ext uri="{FF2B5EF4-FFF2-40B4-BE49-F238E27FC236}">
                  <a16:creationId xmlns:a16="http://schemas.microsoft.com/office/drawing/2014/main" id="{1DE1D811-4BFD-4EB4-9F9B-811CD527989A}"/>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104" name="Line 24">
              <a:extLst>
                <a:ext uri="{FF2B5EF4-FFF2-40B4-BE49-F238E27FC236}">
                  <a16:creationId xmlns:a16="http://schemas.microsoft.com/office/drawing/2014/main" id="{D051A62E-953C-4E99-BF8E-3B1D42C60644}"/>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7" name="Rectangle 13">
            <a:extLst>
              <a:ext uri="{FF2B5EF4-FFF2-40B4-BE49-F238E27FC236}">
                <a16:creationId xmlns:a16="http://schemas.microsoft.com/office/drawing/2014/main" id="{A468DC19-C382-4016-9FAA-55A1371AFF32}"/>
              </a:ext>
            </a:extLst>
          </p:cNvPr>
          <p:cNvSpPr>
            <a:spLocks noChangeArrowheads="1"/>
          </p:cNvSpPr>
          <p:nvPr/>
        </p:nvSpPr>
        <p:spPr bwMode="auto">
          <a:xfrm>
            <a:off x="304800" y="762000"/>
            <a:ext cx="7620000" cy="16002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8" name="Text Box 4">
            <a:extLst>
              <a:ext uri="{FF2B5EF4-FFF2-40B4-BE49-F238E27FC236}">
                <a16:creationId xmlns:a16="http://schemas.microsoft.com/office/drawing/2014/main" id="{8E3A155D-9946-4237-BF5E-CB72E9FDFD5F}"/>
              </a:ext>
            </a:extLst>
          </p:cNvPr>
          <p:cNvSpPr txBox="1">
            <a:spLocks noChangeArrowheads="1"/>
          </p:cNvSpPr>
          <p:nvPr/>
        </p:nvSpPr>
        <p:spPr bwMode="auto">
          <a:xfrm>
            <a:off x="1905000" y="304800"/>
            <a:ext cx="3536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Two Category Learning Theorem</a:t>
            </a:r>
          </a:p>
        </p:txBody>
      </p:sp>
      <p:sp>
        <p:nvSpPr>
          <p:cNvPr id="47109" name="Text Box 5">
            <a:extLst>
              <a:ext uri="{FF2B5EF4-FFF2-40B4-BE49-F238E27FC236}">
                <a16:creationId xmlns:a16="http://schemas.microsoft.com/office/drawing/2014/main" id="{BF3A3802-83F2-42EC-9F94-61179A36B5CE}"/>
              </a:ext>
            </a:extLst>
          </p:cNvPr>
          <p:cNvSpPr txBox="1">
            <a:spLocks noChangeArrowheads="1"/>
          </p:cNvSpPr>
          <p:nvPr/>
        </p:nvSpPr>
        <p:spPr bwMode="auto">
          <a:xfrm>
            <a:off x="533400" y="990600"/>
            <a:ext cx="74072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c</a:t>
            </a:r>
            <a:r>
              <a:rPr lang="en-US" altLang="en-US" baseline="-25000"/>
              <a:t>1</a:t>
            </a:r>
            <a:r>
              <a:rPr lang="en-US" altLang="en-US"/>
              <a:t> and c</a:t>
            </a:r>
            <a:r>
              <a:rPr lang="en-US" altLang="en-US" baseline="-25000"/>
              <a:t>2</a:t>
            </a:r>
            <a:r>
              <a:rPr lang="en-US" altLang="en-US"/>
              <a:t> are linearly separable and the two class training procedure is used to define </a:t>
            </a:r>
            <a:r>
              <a:rPr lang="en-US" altLang="en-US" b="1"/>
              <a:t>w</a:t>
            </a:r>
            <a:r>
              <a:rPr lang="en-US" altLang="en-US" baseline="-25000"/>
              <a:t>k</a:t>
            </a:r>
            <a:r>
              <a:rPr lang="en-US" altLang="en-US"/>
              <a:t>, then  there exists an integer         such that </a:t>
            </a:r>
            <a:r>
              <a:rPr lang="en-US" altLang="en-US" b="1"/>
              <a:t>w</a:t>
            </a:r>
            <a:r>
              <a:rPr lang="en-US" altLang="en-US" baseline="-25000"/>
              <a:t>t</a:t>
            </a:r>
            <a:r>
              <a:rPr lang="en-US" altLang="en-US"/>
              <a:t> linearly separates c</a:t>
            </a:r>
            <a:r>
              <a:rPr lang="en-US" altLang="en-US" baseline="-25000"/>
              <a:t>1</a:t>
            </a:r>
            <a:r>
              <a:rPr lang="en-US" altLang="en-US"/>
              <a:t> and c</a:t>
            </a:r>
            <a:r>
              <a:rPr lang="en-US" altLang="en-US" baseline="-25000"/>
              <a:t>2</a:t>
            </a:r>
            <a:r>
              <a:rPr lang="en-US" altLang="en-US"/>
              <a:t> and hence </a:t>
            </a:r>
            <a:r>
              <a:rPr lang="en-US" altLang="en-US" b="1"/>
              <a:t>w</a:t>
            </a:r>
            <a:r>
              <a:rPr lang="en-US" altLang="en-US" baseline="-25000"/>
              <a:t>t+k</a:t>
            </a:r>
            <a:r>
              <a:rPr lang="en-US" altLang="en-US"/>
              <a:t> = </a:t>
            </a:r>
            <a:r>
              <a:rPr lang="en-US" altLang="en-US" b="1"/>
              <a:t>w</a:t>
            </a:r>
            <a:r>
              <a:rPr lang="en-US" altLang="en-US" baseline="-25000"/>
              <a:t>t</a:t>
            </a:r>
            <a:r>
              <a:rPr lang="en-US" altLang="en-US"/>
              <a:t> for all positive k.</a:t>
            </a:r>
          </a:p>
        </p:txBody>
      </p:sp>
      <p:graphicFrame>
        <p:nvGraphicFramePr>
          <p:cNvPr id="47110" name="Object 6">
            <a:extLst>
              <a:ext uri="{FF2B5EF4-FFF2-40B4-BE49-F238E27FC236}">
                <a16:creationId xmlns:a16="http://schemas.microsoft.com/office/drawing/2014/main" id="{4BB3519D-1D2F-425F-A651-455C36CBCDD1}"/>
              </a:ext>
            </a:extLst>
          </p:cNvPr>
          <p:cNvGraphicFramePr>
            <a:graphicFrameLocks noChangeAspect="1"/>
          </p:cNvGraphicFramePr>
          <p:nvPr/>
        </p:nvGraphicFramePr>
        <p:xfrm>
          <a:off x="5638800" y="1295400"/>
          <a:ext cx="450850" cy="274638"/>
        </p:xfrm>
        <a:graphic>
          <a:graphicData uri="http://schemas.openxmlformats.org/presentationml/2006/ole">
            <mc:AlternateContent xmlns:mc="http://schemas.openxmlformats.org/markup-compatibility/2006">
              <mc:Choice xmlns:v="urn:schemas-microsoft-com:vml" Requires="v">
                <p:oleObj spid="_x0000_s47168" name="Equation" r:id="rId4" imgW="291960" imgH="177480" progId="Equation.DSMT4">
                  <p:embed/>
                </p:oleObj>
              </mc:Choice>
              <mc:Fallback>
                <p:oleObj name="Equation" r:id="rId4" imgW="291960" imgH="1774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1295400"/>
                        <a:ext cx="450850" cy="274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11" name="Text Box 7">
            <a:extLst>
              <a:ext uri="{FF2B5EF4-FFF2-40B4-BE49-F238E27FC236}">
                <a16:creationId xmlns:a16="http://schemas.microsoft.com/office/drawing/2014/main" id="{4A543041-4C1F-4ED9-81A9-F8E4E6E4A131}"/>
              </a:ext>
            </a:extLst>
          </p:cNvPr>
          <p:cNvSpPr txBox="1">
            <a:spLocks noChangeArrowheads="1"/>
          </p:cNvSpPr>
          <p:nvPr/>
        </p:nvSpPr>
        <p:spPr bwMode="auto">
          <a:xfrm>
            <a:off x="1127125" y="2398713"/>
            <a:ext cx="661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  Hunt, E.B., </a:t>
            </a:r>
            <a:r>
              <a:rPr lang="en-US" altLang="en-US" b="1"/>
              <a:t>Artificial Intelligence</a:t>
            </a:r>
            <a:r>
              <a:rPr lang="en-US" altLang="en-US"/>
              <a:t>, Academic Press, 1975.</a:t>
            </a:r>
          </a:p>
        </p:txBody>
      </p:sp>
      <p:sp>
        <p:nvSpPr>
          <p:cNvPr id="47112" name="Text Box 8">
            <a:extLst>
              <a:ext uri="{FF2B5EF4-FFF2-40B4-BE49-F238E27FC236}">
                <a16:creationId xmlns:a16="http://schemas.microsoft.com/office/drawing/2014/main" id="{42FD2BD6-1B96-4468-846C-86063A76843B}"/>
              </a:ext>
            </a:extLst>
          </p:cNvPr>
          <p:cNvSpPr txBox="1">
            <a:spLocks noChangeArrowheads="1"/>
          </p:cNvSpPr>
          <p:nvPr/>
        </p:nvSpPr>
        <p:spPr bwMode="auto">
          <a:xfrm>
            <a:off x="762000" y="2971800"/>
            <a:ext cx="7713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Remark: </a:t>
            </a:r>
            <a:r>
              <a:rPr lang="en-US" altLang="en-US">
                <a:latin typeface="Symbol" panose="05050102010706020507" pitchFamily="18" charset="2"/>
              </a:rPr>
              <a:t>l</a:t>
            </a:r>
            <a:r>
              <a:rPr lang="en-US" altLang="en-US"/>
              <a:t> can be a constant or can take on particular forms. For example:</a:t>
            </a:r>
          </a:p>
        </p:txBody>
      </p:sp>
      <p:graphicFrame>
        <p:nvGraphicFramePr>
          <p:cNvPr id="47113" name="Object 9">
            <a:extLst>
              <a:ext uri="{FF2B5EF4-FFF2-40B4-BE49-F238E27FC236}">
                <a16:creationId xmlns:a16="http://schemas.microsoft.com/office/drawing/2014/main" id="{5A8EBB9B-253A-4AFC-8C92-64ADBE20CFED}"/>
              </a:ext>
            </a:extLst>
          </p:cNvPr>
          <p:cNvGraphicFramePr>
            <a:graphicFrameLocks noChangeAspect="1"/>
          </p:cNvGraphicFramePr>
          <p:nvPr/>
        </p:nvGraphicFramePr>
        <p:xfrm>
          <a:off x="879475" y="3581400"/>
          <a:ext cx="2205038" cy="898525"/>
        </p:xfrm>
        <a:graphic>
          <a:graphicData uri="http://schemas.openxmlformats.org/presentationml/2006/ole">
            <mc:AlternateContent xmlns:mc="http://schemas.openxmlformats.org/markup-compatibility/2006">
              <mc:Choice xmlns:v="urn:schemas-microsoft-com:vml" Requires="v">
                <p:oleObj spid="_x0000_s47169" name="Equation" r:id="rId6" imgW="1155600" imgH="469800" progId="Equation.DSMT4">
                  <p:embed/>
                </p:oleObj>
              </mc:Choice>
              <mc:Fallback>
                <p:oleObj name="Equation" r:id="rId6" imgW="1155600" imgH="4698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475" y="3581400"/>
                        <a:ext cx="2205038" cy="89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14" name="Object 10">
            <a:extLst>
              <a:ext uri="{FF2B5EF4-FFF2-40B4-BE49-F238E27FC236}">
                <a16:creationId xmlns:a16="http://schemas.microsoft.com/office/drawing/2014/main" id="{17DA3E7A-0D7F-4AF5-8DBE-E8EF3E79E112}"/>
              </a:ext>
            </a:extLst>
          </p:cNvPr>
          <p:cNvGraphicFramePr>
            <a:graphicFrameLocks noChangeAspect="1"/>
          </p:cNvGraphicFramePr>
          <p:nvPr/>
        </p:nvGraphicFramePr>
        <p:xfrm>
          <a:off x="3429000" y="3733800"/>
          <a:ext cx="1117600" cy="398463"/>
        </p:xfrm>
        <a:graphic>
          <a:graphicData uri="http://schemas.openxmlformats.org/presentationml/2006/ole">
            <mc:AlternateContent xmlns:mc="http://schemas.openxmlformats.org/markup-compatibility/2006">
              <mc:Choice xmlns:v="urn:schemas-microsoft-com:vml" Requires="v">
                <p:oleObj spid="_x0000_s47170" name="Equation" r:id="rId8" imgW="711000" imgH="253800" progId="Equation.DSMT4">
                  <p:embed/>
                </p:oleObj>
              </mc:Choice>
              <mc:Fallback>
                <p:oleObj name="Equation" r:id="rId8" imgW="711000" imgH="2538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733800"/>
                        <a:ext cx="11176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15" name="Text Box 11">
            <a:extLst>
              <a:ext uri="{FF2B5EF4-FFF2-40B4-BE49-F238E27FC236}">
                <a16:creationId xmlns:a16="http://schemas.microsoft.com/office/drawing/2014/main" id="{109A41CD-94D1-46C1-BFE2-BFF0C1958AC8}"/>
              </a:ext>
            </a:extLst>
          </p:cNvPr>
          <p:cNvSpPr txBox="1">
            <a:spLocks noChangeArrowheads="1"/>
          </p:cNvSpPr>
          <p:nvPr/>
        </p:nvSpPr>
        <p:spPr bwMode="auto">
          <a:xfrm>
            <a:off x="898525" y="4456113"/>
            <a:ext cx="7461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can be used and the algorithm still converges. This often speeds up the </a:t>
            </a:r>
          </a:p>
          <a:p>
            <a:r>
              <a:rPr lang="en-US" altLang="en-US"/>
              <a:t>convergence</a:t>
            </a:r>
          </a:p>
        </p:txBody>
      </p:sp>
      <p:sp>
        <p:nvSpPr>
          <p:cNvPr id="47116" name="Text Box 12">
            <a:extLst>
              <a:ext uri="{FF2B5EF4-FFF2-40B4-BE49-F238E27FC236}">
                <a16:creationId xmlns:a16="http://schemas.microsoft.com/office/drawing/2014/main" id="{5864AACF-F7FC-4DAE-A7DD-4FFC105D4D14}"/>
              </a:ext>
            </a:extLst>
          </p:cNvPr>
          <p:cNvSpPr txBox="1">
            <a:spLocks noChangeArrowheads="1"/>
          </p:cNvSpPr>
          <p:nvPr/>
        </p:nvSpPr>
        <p:spPr bwMode="auto">
          <a:xfrm>
            <a:off x="898525" y="5294313"/>
            <a:ext cx="596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 Nilsson, N, </a:t>
            </a:r>
            <a:r>
              <a:rPr lang="en-US" altLang="en-US" b="1"/>
              <a:t>Learning Machines</a:t>
            </a:r>
            <a:r>
              <a:rPr lang="en-US" altLang="en-US"/>
              <a:t>, McGraw Hill, 1965.</a:t>
            </a:r>
          </a:p>
        </p:txBody>
      </p:sp>
      <p:grpSp>
        <p:nvGrpSpPr>
          <p:cNvPr id="47118" name="Group 14">
            <a:extLst>
              <a:ext uri="{FF2B5EF4-FFF2-40B4-BE49-F238E27FC236}">
                <a16:creationId xmlns:a16="http://schemas.microsoft.com/office/drawing/2014/main" id="{529E946F-6B2B-463E-9B99-94040EB2C3AD}"/>
              </a:ext>
            </a:extLst>
          </p:cNvPr>
          <p:cNvGrpSpPr>
            <a:grpSpLocks/>
          </p:cNvGrpSpPr>
          <p:nvPr/>
        </p:nvGrpSpPr>
        <p:grpSpPr bwMode="auto">
          <a:xfrm>
            <a:off x="8153400" y="304800"/>
            <a:ext cx="646113" cy="774700"/>
            <a:chOff x="1321" y="1344"/>
            <a:chExt cx="407" cy="728"/>
          </a:xfrm>
        </p:grpSpPr>
        <p:sp>
          <p:nvSpPr>
            <p:cNvPr id="47119" name="Line 15">
              <a:extLst>
                <a:ext uri="{FF2B5EF4-FFF2-40B4-BE49-F238E27FC236}">
                  <a16:creationId xmlns:a16="http://schemas.microsoft.com/office/drawing/2014/main" id="{A882E4FE-4B4B-4433-985D-36D7059D281E}"/>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0" name="Line 16">
              <a:extLst>
                <a:ext uri="{FF2B5EF4-FFF2-40B4-BE49-F238E27FC236}">
                  <a16:creationId xmlns:a16="http://schemas.microsoft.com/office/drawing/2014/main" id="{8878E3AD-8253-4339-B953-F8E1EC864F4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1" name="Line 17">
              <a:extLst>
                <a:ext uri="{FF2B5EF4-FFF2-40B4-BE49-F238E27FC236}">
                  <a16:creationId xmlns:a16="http://schemas.microsoft.com/office/drawing/2014/main" id="{69470C0F-D49B-49D2-B434-EEA0FDB98C5D}"/>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2" name="Line 18">
              <a:extLst>
                <a:ext uri="{FF2B5EF4-FFF2-40B4-BE49-F238E27FC236}">
                  <a16:creationId xmlns:a16="http://schemas.microsoft.com/office/drawing/2014/main" id="{782AE3DD-FE8D-4FE9-9C74-C7E77078A5C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3" name="Line 19">
              <a:extLst>
                <a:ext uri="{FF2B5EF4-FFF2-40B4-BE49-F238E27FC236}">
                  <a16:creationId xmlns:a16="http://schemas.microsoft.com/office/drawing/2014/main" id="{5A980D1C-0695-420D-B984-B952C3F8C979}"/>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4" name="Line 20">
              <a:extLst>
                <a:ext uri="{FF2B5EF4-FFF2-40B4-BE49-F238E27FC236}">
                  <a16:creationId xmlns:a16="http://schemas.microsoft.com/office/drawing/2014/main" id="{2B5D939D-260A-4B6B-B1AF-7C1AC97E4F3C}"/>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5" name="Line 21">
              <a:extLst>
                <a:ext uri="{FF2B5EF4-FFF2-40B4-BE49-F238E27FC236}">
                  <a16:creationId xmlns:a16="http://schemas.microsoft.com/office/drawing/2014/main" id="{DC2FB214-3F35-4B3F-9E3F-DE80F2727385}"/>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Text Box 4">
            <a:extLst>
              <a:ext uri="{FF2B5EF4-FFF2-40B4-BE49-F238E27FC236}">
                <a16:creationId xmlns:a16="http://schemas.microsoft.com/office/drawing/2014/main" id="{914DB4E4-1AD5-42D5-936D-7A3B4169A129}"/>
              </a:ext>
            </a:extLst>
          </p:cNvPr>
          <p:cNvSpPr txBox="1">
            <a:spLocks noChangeArrowheads="1"/>
          </p:cNvSpPr>
          <p:nvPr/>
        </p:nvSpPr>
        <p:spPr bwMode="auto">
          <a:xfrm>
            <a:off x="381000" y="304800"/>
            <a:ext cx="77120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Example: Determine if an ultrasonic signal is from a crack or a volumetric flaw based on the following two features:</a:t>
            </a:r>
          </a:p>
          <a:p>
            <a:endParaRPr lang="en-US" altLang="en-US"/>
          </a:p>
          <a:p>
            <a:r>
              <a:rPr lang="en-US" altLang="en-US"/>
              <a:t>x</a:t>
            </a:r>
            <a:r>
              <a:rPr lang="en-US" altLang="en-US" baseline="-25000"/>
              <a:t>1</a:t>
            </a:r>
            <a:r>
              <a:rPr lang="en-US" altLang="en-US"/>
              <a:t> = " has flashpoints"  1 = "yes",   -1  = "no"</a:t>
            </a:r>
          </a:p>
          <a:p>
            <a:r>
              <a:rPr lang="en-US" altLang="en-US"/>
              <a:t>x</a:t>
            </a:r>
            <a:r>
              <a:rPr lang="en-US" altLang="en-US" baseline="-25000"/>
              <a:t>2</a:t>
            </a:r>
            <a:r>
              <a:rPr lang="en-US" altLang="en-US"/>
              <a:t>  = " has negative leading edge pulse"  1  = "yes", -1 = "no"</a:t>
            </a:r>
          </a:p>
        </p:txBody>
      </p:sp>
      <p:sp>
        <p:nvSpPr>
          <p:cNvPr id="48133" name="Text Box 5">
            <a:extLst>
              <a:ext uri="{FF2B5EF4-FFF2-40B4-BE49-F238E27FC236}">
                <a16:creationId xmlns:a16="http://schemas.microsoft.com/office/drawing/2014/main" id="{F7C508E7-E171-4AEB-98FA-7089A7504895}"/>
              </a:ext>
            </a:extLst>
          </p:cNvPr>
          <p:cNvSpPr txBox="1">
            <a:spLocks noChangeArrowheads="1"/>
          </p:cNvSpPr>
          <p:nvPr/>
        </p:nvSpPr>
        <p:spPr bwMode="auto">
          <a:xfrm>
            <a:off x="1844675" y="2325688"/>
            <a:ext cx="730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crack</a:t>
            </a:r>
          </a:p>
        </p:txBody>
      </p:sp>
      <p:sp>
        <p:nvSpPr>
          <p:cNvPr id="48134" name="Text Box 6">
            <a:extLst>
              <a:ext uri="{FF2B5EF4-FFF2-40B4-BE49-F238E27FC236}">
                <a16:creationId xmlns:a16="http://schemas.microsoft.com/office/drawing/2014/main" id="{C9735349-0272-4C78-A188-3A20C1861933}"/>
              </a:ext>
            </a:extLst>
          </p:cNvPr>
          <p:cNvSpPr txBox="1">
            <a:spLocks noChangeArrowheads="1"/>
          </p:cNvSpPr>
          <p:nvPr/>
        </p:nvSpPr>
        <p:spPr bwMode="auto">
          <a:xfrm>
            <a:off x="3124200" y="2057400"/>
            <a:ext cx="1860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volumetric</a:t>
            </a:r>
          </a:p>
          <a:p>
            <a:r>
              <a:rPr lang="en-US" altLang="en-US"/>
              <a:t>(low impedance)</a:t>
            </a:r>
          </a:p>
        </p:txBody>
      </p:sp>
      <p:sp>
        <p:nvSpPr>
          <p:cNvPr id="48135" name="Text Box 7">
            <a:extLst>
              <a:ext uri="{FF2B5EF4-FFF2-40B4-BE49-F238E27FC236}">
                <a16:creationId xmlns:a16="http://schemas.microsoft.com/office/drawing/2014/main" id="{36C2D5D5-BD28-4437-8179-933C12EE264F}"/>
              </a:ext>
            </a:extLst>
          </p:cNvPr>
          <p:cNvSpPr txBox="1">
            <a:spLocks noChangeArrowheads="1"/>
          </p:cNvSpPr>
          <p:nvPr/>
        </p:nvSpPr>
        <p:spPr bwMode="auto">
          <a:xfrm>
            <a:off x="5486400" y="1981200"/>
            <a:ext cx="1822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volumetric</a:t>
            </a:r>
          </a:p>
          <a:p>
            <a:r>
              <a:rPr lang="en-US" altLang="en-US"/>
              <a:t>(high impeance)</a:t>
            </a:r>
          </a:p>
        </p:txBody>
      </p:sp>
      <p:graphicFrame>
        <p:nvGraphicFramePr>
          <p:cNvPr id="48136" name="Object 8">
            <a:extLst>
              <a:ext uri="{FF2B5EF4-FFF2-40B4-BE49-F238E27FC236}">
                <a16:creationId xmlns:a16="http://schemas.microsoft.com/office/drawing/2014/main" id="{9AEA7F17-68E8-4EEA-95C2-24A9DD687B3A}"/>
              </a:ext>
            </a:extLst>
          </p:cNvPr>
          <p:cNvGraphicFramePr>
            <a:graphicFrameLocks noChangeAspect="1"/>
          </p:cNvGraphicFramePr>
          <p:nvPr/>
        </p:nvGraphicFramePr>
        <p:xfrm>
          <a:off x="1219200" y="2667000"/>
          <a:ext cx="322263" cy="482600"/>
        </p:xfrm>
        <a:graphic>
          <a:graphicData uri="http://schemas.openxmlformats.org/presentationml/2006/ole">
            <mc:AlternateContent xmlns:mc="http://schemas.openxmlformats.org/markup-compatibility/2006">
              <mc:Choice xmlns:v="urn:schemas-microsoft-com:vml" Requires="v">
                <p:oleObj spid="_x0000_s48222" name="Equation" r:id="rId4" imgW="152280" imgH="228600" progId="Equation.DSMT4">
                  <p:embed/>
                </p:oleObj>
              </mc:Choice>
              <mc:Fallback>
                <p:oleObj name="Equation" r:id="rId4" imgW="152280" imgH="2286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667000"/>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7" name="Object 9">
            <a:extLst>
              <a:ext uri="{FF2B5EF4-FFF2-40B4-BE49-F238E27FC236}">
                <a16:creationId xmlns:a16="http://schemas.microsoft.com/office/drawing/2014/main" id="{424C7633-E52C-478F-BD1E-95CB6FBC9BA3}"/>
              </a:ext>
            </a:extLst>
          </p:cNvPr>
          <p:cNvGraphicFramePr>
            <a:graphicFrameLocks noChangeAspect="1"/>
          </p:cNvGraphicFramePr>
          <p:nvPr/>
        </p:nvGraphicFramePr>
        <p:xfrm>
          <a:off x="1235075" y="3240088"/>
          <a:ext cx="330200" cy="457200"/>
        </p:xfrm>
        <a:graphic>
          <a:graphicData uri="http://schemas.openxmlformats.org/presentationml/2006/ole">
            <mc:AlternateContent xmlns:mc="http://schemas.openxmlformats.org/markup-compatibility/2006">
              <mc:Choice xmlns:v="urn:schemas-microsoft-com:vml" Requires="v">
                <p:oleObj spid="_x0000_s48223" name="Equation" r:id="rId6" imgW="164880" imgH="228600" progId="Equation.DSMT4">
                  <p:embed/>
                </p:oleObj>
              </mc:Choice>
              <mc:Fallback>
                <p:oleObj name="Equation" r:id="rId6" imgW="164880" imgH="2286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5075" y="3240088"/>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8" name="Text Box 10">
            <a:extLst>
              <a:ext uri="{FF2B5EF4-FFF2-40B4-BE49-F238E27FC236}">
                <a16:creationId xmlns:a16="http://schemas.microsoft.com/office/drawing/2014/main" id="{0D1C5147-6432-4DC5-80FF-25838F1532AA}"/>
              </a:ext>
            </a:extLst>
          </p:cNvPr>
          <p:cNvSpPr txBox="1">
            <a:spLocks noChangeArrowheads="1"/>
          </p:cNvSpPr>
          <p:nvPr/>
        </p:nvSpPr>
        <p:spPr bwMode="auto">
          <a:xfrm>
            <a:off x="1981200" y="2743200"/>
            <a:ext cx="6035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buFontTx/>
              <a:buAutoNum type="arabicPlain"/>
            </a:pPr>
            <a:r>
              <a:rPr lang="en-US" altLang="en-US"/>
              <a:t>                          -1                                  -1</a:t>
            </a:r>
          </a:p>
          <a:p>
            <a:pPr>
              <a:buFontTx/>
              <a:buAutoNum type="arabicPlain"/>
            </a:pPr>
            <a:endParaRPr lang="en-US" altLang="en-US"/>
          </a:p>
          <a:p>
            <a:r>
              <a:rPr lang="en-US" altLang="en-US"/>
              <a:t>1                              1                                  -1</a:t>
            </a:r>
          </a:p>
        </p:txBody>
      </p:sp>
      <p:sp>
        <p:nvSpPr>
          <p:cNvPr id="48139" name="Line 11">
            <a:extLst>
              <a:ext uri="{FF2B5EF4-FFF2-40B4-BE49-F238E27FC236}">
                <a16:creationId xmlns:a16="http://schemas.microsoft.com/office/drawing/2014/main" id="{35CCF2E5-FBE6-4A67-868D-4B9B48D0ED2A}"/>
              </a:ext>
            </a:extLst>
          </p:cNvPr>
          <p:cNvSpPr>
            <a:spLocks noChangeShapeType="1"/>
          </p:cNvSpPr>
          <p:nvPr/>
        </p:nvSpPr>
        <p:spPr bwMode="auto">
          <a:xfrm>
            <a:off x="3810000" y="4191000"/>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0" name="Line 12">
            <a:extLst>
              <a:ext uri="{FF2B5EF4-FFF2-40B4-BE49-F238E27FC236}">
                <a16:creationId xmlns:a16="http://schemas.microsoft.com/office/drawing/2014/main" id="{58D76722-5B89-4831-8B7C-78BC10447D2F}"/>
              </a:ext>
            </a:extLst>
          </p:cNvPr>
          <p:cNvSpPr>
            <a:spLocks noChangeShapeType="1"/>
          </p:cNvSpPr>
          <p:nvPr/>
        </p:nvSpPr>
        <p:spPr bwMode="auto">
          <a:xfrm>
            <a:off x="2362200" y="5486400"/>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8141" name="Object 13">
            <a:extLst>
              <a:ext uri="{FF2B5EF4-FFF2-40B4-BE49-F238E27FC236}">
                <a16:creationId xmlns:a16="http://schemas.microsoft.com/office/drawing/2014/main" id="{6DBD5779-0DBE-4B83-BB41-FD7BF59FDB5F}"/>
              </a:ext>
            </a:extLst>
          </p:cNvPr>
          <p:cNvGraphicFramePr>
            <a:graphicFrameLocks noChangeAspect="1"/>
          </p:cNvGraphicFramePr>
          <p:nvPr/>
        </p:nvGraphicFramePr>
        <p:xfrm>
          <a:off x="5943600" y="5257800"/>
          <a:ext cx="322263" cy="482600"/>
        </p:xfrm>
        <a:graphic>
          <a:graphicData uri="http://schemas.openxmlformats.org/presentationml/2006/ole">
            <mc:AlternateContent xmlns:mc="http://schemas.openxmlformats.org/markup-compatibility/2006">
              <mc:Choice xmlns:v="urn:schemas-microsoft-com:vml" Requires="v">
                <p:oleObj spid="_x0000_s48224" name="Equation" r:id="rId8" imgW="152280" imgH="228600" progId="Equation.DSMT4">
                  <p:embed/>
                </p:oleObj>
              </mc:Choice>
              <mc:Fallback>
                <p:oleObj name="Equation" r:id="rId8" imgW="152280" imgH="22860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5257800"/>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42" name="Object 14">
            <a:extLst>
              <a:ext uri="{FF2B5EF4-FFF2-40B4-BE49-F238E27FC236}">
                <a16:creationId xmlns:a16="http://schemas.microsoft.com/office/drawing/2014/main" id="{4BCC3D74-E202-4E6C-9FCF-33DA21321339}"/>
              </a:ext>
            </a:extLst>
          </p:cNvPr>
          <p:cNvGraphicFramePr>
            <a:graphicFrameLocks noChangeAspect="1"/>
          </p:cNvGraphicFramePr>
          <p:nvPr/>
        </p:nvGraphicFramePr>
        <p:xfrm>
          <a:off x="3657600" y="3810000"/>
          <a:ext cx="330200" cy="457200"/>
        </p:xfrm>
        <a:graphic>
          <a:graphicData uri="http://schemas.openxmlformats.org/presentationml/2006/ole">
            <mc:AlternateContent xmlns:mc="http://schemas.openxmlformats.org/markup-compatibility/2006">
              <mc:Choice xmlns:v="urn:schemas-microsoft-com:vml" Requires="v">
                <p:oleObj spid="_x0000_s48225" name="Equation" r:id="rId9" imgW="164880" imgH="228600" progId="Equation.DSMT4">
                  <p:embed/>
                </p:oleObj>
              </mc:Choice>
              <mc:Fallback>
                <p:oleObj name="Equation" r:id="rId9" imgW="164880" imgH="2286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38100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43" name="Rectangle 15">
            <a:extLst>
              <a:ext uri="{FF2B5EF4-FFF2-40B4-BE49-F238E27FC236}">
                <a16:creationId xmlns:a16="http://schemas.microsoft.com/office/drawing/2014/main" id="{A9B3AF59-AB71-44AE-AED8-311ECBE58B71}"/>
              </a:ext>
            </a:extLst>
          </p:cNvPr>
          <p:cNvSpPr>
            <a:spLocks noChangeArrowheads="1"/>
          </p:cNvSpPr>
          <p:nvPr/>
        </p:nvSpPr>
        <p:spPr bwMode="auto">
          <a:xfrm>
            <a:off x="3036888" y="4649788"/>
            <a:ext cx="96837" cy="122237"/>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4" name="Rectangle 16">
            <a:extLst>
              <a:ext uri="{FF2B5EF4-FFF2-40B4-BE49-F238E27FC236}">
                <a16:creationId xmlns:a16="http://schemas.microsoft.com/office/drawing/2014/main" id="{268034E0-82F5-43AA-9DB7-5792B2750549}"/>
              </a:ext>
            </a:extLst>
          </p:cNvPr>
          <p:cNvSpPr>
            <a:spLocks noChangeArrowheads="1"/>
          </p:cNvSpPr>
          <p:nvPr/>
        </p:nvSpPr>
        <p:spPr bwMode="auto">
          <a:xfrm>
            <a:off x="3011488" y="6134100"/>
            <a:ext cx="96837" cy="122238"/>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5" name="Line 17">
            <a:extLst>
              <a:ext uri="{FF2B5EF4-FFF2-40B4-BE49-F238E27FC236}">
                <a16:creationId xmlns:a16="http://schemas.microsoft.com/office/drawing/2014/main" id="{A8F13BF2-ED39-41F6-A8E6-42DBA5235028}"/>
              </a:ext>
            </a:extLst>
          </p:cNvPr>
          <p:cNvSpPr>
            <a:spLocks noChangeShapeType="1"/>
          </p:cNvSpPr>
          <p:nvPr/>
        </p:nvSpPr>
        <p:spPr bwMode="auto">
          <a:xfrm>
            <a:off x="3048000" y="5334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6" name="Line 18">
            <a:extLst>
              <a:ext uri="{FF2B5EF4-FFF2-40B4-BE49-F238E27FC236}">
                <a16:creationId xmlns:a16="http://schemas.microsoft.com/office/drawing/2014/main" id="{A6E6BA19-2892-4DE2-87BE-504D3CEE79F1}"/>
              </a:ext>
            </a:extLst>
          </p:cNvPr>
          <p:cNvSpPr>
            <a:spLocks noChangeShapeType="1"/>
          </p:cNvSpPr>
          <p:nvPr/>
        </p:nvSpPr>
        <p:spPr bwMode="auto">
          <a:xfrm>
            <a:off x="4608513" y="53213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7" name="Line 19">
            <a:extLst>
              <a:ext uri="{FF2B5EF4-FFF2-40B4-BE49-F238E27FC236}">
                <a16:creationId xmlns:a16="http://schemas.microsoft.com/office/drawing/2014/main" id="{E7D9468A-AB1A-46FB-ACC4-60A3F85E3C22}"/>
              </a:ext>
            </a:extLst>
          </p:cNvPr>
          <p:cNvSpPr>
            <a:spLocks noChangeShapeType="1"/>
          </p:cNvSpPr>
          <p:nvPr/>
        </p:nvSpPr>
        <p:spPr bwMode="auto">
          <a:xfrm>
            <a:off x="3810000" y="47259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8" name="Line 20">
            <a:extLst>
              <a:ext uri="{FF2B5EF4-FFF2-40B4-BE49-F238E27FC236}">
                <a16:creationId xmlns:a16="http://schemas.microsoft.com/office/drawing/2014/main" id="{64AF055A-AC20-4F5E-A1EC-9E5BABE4B7B8}"/>
              </a:ext>
            </a:extLst>
          </p:cNvPr>
          <p:cNvSpPr>
            <a:spLocks noChangeShapeType="1"/>
          </p:cNvSpPr>
          <p:nvPr/>
        </p:nvSpPr>
        <p:spPr bwMode="auto">
          <a:xfrm>
            <a:off x="3810000" y="62245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0" name="AutoShape 22">
            <a:extLst>
              <a:ext uri="{FF2B5EF4-FFF2-40B4-BE49-F238E27FC236}">
                <a16:creationId xmlns:a16="http://schemas.microsoft.com/office/drawing/2014/main" id="{6CAAF7A3-AC43-4077-8B2B-1E4EC3F283FD}"/>
              </a:ext>
            </a:extLst>
          </p:cNvPr>
          <p:cNvSpPr>
            <a:spLocks noChangeArrowheads="1"/>
          </p:cNvSpPr>
          <p:nvPr/>
        </p:nvSpPr>
        <p:spPr bwMode="auto">
          <a:xfrm>
            <a:off x="4495800" y="4572000"/>
            <a:ext cx="141288" cy="180975"/>
          </a:xfrm>
          <a:prstGeom prst="triangle">
            <a:avLst>
              <a:gd name="adj" fmla="val 50000"/>
            </a:avLst>
          </a:prstGeom>
          <a:solidFill>
            <a:srgbClr val="FA202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51" name="Text Box 23">
            <a:extLst>
              <a:ext uri="{FF2B5EF4-FFF2-40B4-BE49-F238E27FC236}">
                <a16:creationId xmlns:a16="http://schemas.microsoft.com/office/drawing/2014/main" id="{8C6DE336-9429-4502-90B3-F265A1E01755}"/>
              </a:ext>
            </a:extLst>
          </p:cNvPr>
          <p:cNvSpPr txBox="1">
            <a:spLocks noChangeArrowheads="1"/>
          </p:cNvSpPr>
          <p:nvPr/>
        </p:nvSpPr>
        <p:spPr bwMode="auto">
          <a:xfrm>
            <a:off x="4479925" y="55229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48152" name="Text Box 24">
            <a:extLst>
              <a:ext uri="{FF2B5EF4-FFF2-40B4-BE49-F238E27FC236}">
                <a16:creationId xmlns:a16="http://schemas.microsoft.com/office/drawing/2014/main" id="{474D5478-20DA-4B14-9451-4A4A3BB80E32}"/>
              </a:ext>
            </a:extLst>
          </p:cNvPr>
          <p:cNvSpPr txBox="1">
            <a:spLocks noChangeArrowheads="1"/>
          </p:cNvSpPr>
          <p:nvPr/>
        </p:nvSpPr>
        <p:spPr bwMode="auto">
          <a:xfrm>
            <a:off x="2651125" y="5522913"/>
            <a:ext cx="57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48153" name="Text Box 25">
            <a:extLst>
              <a:ext uri="{FF2B5EF4-FFF2-40B4-BE49-F238E27FC236}">
                <a16:creationId xmlns:a16="http://schemas.microsoft.com/office/drawing/2014/main" id="{3EAFBC39-9A99-4686-8C59-270EAB63B9D3}"/>
              </a:ext>
            </a:extLst>
          </p:cNvPr>
          <p:cNvSpPr txBox="1">
            <a:spLocks noChangeArrowheads="1"/>
          </p:cNvSpPr>
          <p:nvPr/>
        </p:nvSpPr>
        <p:spPr bwMode="auto">
          <a:xfrm>
            <a:off x="3276600" y="4495800"/>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48154" name="Text Box 26">
            <a:extLst>
              <a:ext uri="{FF2B5EF4-FFF2-40B4-BE49-F238E27FC236}">
                <a16:creationId xmlns:a16="http://schemas.microsoft.com/office/drawing/2014/main" id="{C8038B85-F52A-4E5A-B23F-F32948B65232}"/>
              </a:ext>
            </a:extLst>
          </p:cNvPr>
          <p:cNvSpPr txBox="1">
            <a:spLocks noChangeArrowheads="1"/>
          </p:cNvSpPr>
          <p:nvPr/>
        </p:nvSpPr>
        <p:spPr bwMode="auto">
          <a:xfrm>
            <a:off x="3200400" y="6019800"/>
            <a:ext cx="57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-1.0</a:t>
            </a:r>
          </a:p>
        </p:txBody>
      </p:sp>
      <p:sp>
        <p:nvSpPr>
          <p:cNvPr id="48155" name="Text Box 27">
            <a:extLst>
              <a:ext uri="{FF2B5EF4-FFF2-40B4-BE49-F238E27FC236}">
                <a16:creationId xmlns:a16="http://schemas.microsoft.com/office/drawing/2014/main" id="{1BA7A8B6-78AD-41CF-B38F-ADA013AAECD0}"/>
              </a:ext>
            </a:extLst>
          </p:cNvPr>
          <p:cNvSpPr txBox="1">
            <a:spLocks noChangeArrowheads="1"/>
          </p:cNvSpPr>
          <p:nvPr/>
        </p:nvSpPr>
        <p:spPr bwMode="auto">
          <a:xfrm>
            <a:off x="4800600" y="4419600"/>
            <a:ext cx="73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crack</a:t>
            </a:r>
          </a:p>
        </p:txBody>
      </p:sp>
      <p:sp>
        <p:nvSpPr>
          <p:cNvPr id="48156" name="Text Box 28">
            <a:extLst>
              <a:ext uri="{FF2B5EF4-FFF2-40B4-BE49-F238E27FC236}">
                <a16:creationId xmlns:a16="http://schemas.microsoft.com/office/drawing/2014/main" id="{2C96F464-A7BB-4A87-A3A5-04345AF730E5}"/>
              </a:ext>
            </a:extLst>
          </p:cNvPr>
          <p:cNvSpPr txBox="1">
            <a:spLocks noChangeArrowheads="1"/>
          </p:cNvSpPr>
          <p:nvPr/>
        </p:nvSpPr>
        <p:spPr bwMode="auto">
          <a:xfrm>
            <a:off x="1447800" y="4267200"/>
            <a:ext cx="1428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volumetric</a:t>
            </a:r>
          </a:p>
          <a:p>
            <a:r>
              <a:rPr lang="en-US" altLang="en-US"/>
              <a:t>(low imped.)</a:t>
            </a:r>
          </a:p>
        </p:txBody>
      </p:sp>
      <p:sp>
        <p:nvSpPr>
          <p:cNvPr id="48157" name="Text Box 29">
            <a:extLst>
              <a:ext uri="{FF2B5EF4-FFF2-40B4-BE49-F238E27FC236}">
                <a16:creationId xmlns:a16="http://schemas.microsoft.com/office/drawing/2014/main" id="{4632AB89-953B-421F-BECA-076B533B23E5}"/>
              </a:ext>
            </a:extLst>
          </p:cNvPr>
          <p:cNvSpPr txBox="1">
            <a:spLocks noChangeArrowheads="1"/>
          </p:cNvSpPr>
          <p:nvPr/>
        </p:nvSpPr>
        <p:spPr bwMode="auto">
          <a:xfrm>
            <a:off x="1371600" y="5867400"/>
            <a:ext cx="1517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volumetric</a:t>
            </a:r>
          </a:p>
          <a:p>
            <a:r>
              <a:rPr lang="en-US" altLang="en-US"/>
              <a:t>(high imped.)</a:t>
            </a:r>
          </a:p>
        </p:txBody>
      </p:sp>
      <p:grpSp>
        <p:nvGrpSpPr>
          <p:cNvPr id="48158" name="Group 30">
            <a:extLst>
              <a:ext uri="{FF2B5EF4-FFF2-40B4-BE49-F238E27FC236}">
                <a16:creationId xmlns:a16="http://schemas.microsoft.com/office/drawing/2014/main" id="{8F0A3888-AB83-4384-804C-B3E2B7F38E98}"/>
              </a:ext>
            </a:extLst>
          </p:cNvPr>
          <p:cNvGrpSpPr>
            <a:grpSpLocks/>
          </p:cNvGrpSpPr>
          <p:nvPr/>
        </p:nvGrpSpPr>
        <p:grpSpPr bwMode="auto">
          <a:xfrm>
            <a:off x="8153400" y="304800"/>
            <a:ext cx="646113" cy="774700"/>
            <a:chOff x="1321" y="1344"/>
            <a:chExt cx="407" cy="728"/>
          </a:xfrm>
        </p:grpSpPr>
        <p:sp>
          <p:nvSpPr>
            <p:cNvPr id="48159" name="Line 31">
              <a:extLst>
                <a:ext uri="{FF2B5EF4-FFF2-40B4-BE49-F238E27FC236}">
                  <a16:creationId xmlns:a16="http://schemas.microsoft.com/office/drawing/2014/main" id="{3237D24A-569D-4CDD-AD98-4D31C45CE3DD}"/>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0" name="Line 32">
              <a:extLst>
                <a:ext uri="{FF2B5EF4-FFF2-40B4-BE49-F238E27FC236}">
                  <a16:creationId xmlns:a16="http://schemas.microsoft.com/office/drawing/2014/main" id="{9B8AE55E-213E-4010-AEB4-504FB70CB8B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1" name="Line 33">
              <a:extLst>
                <a:ext uri="{FF2B5EF4-FFF2-40B4-BE49-F238E27FC236}">
                  <a16:creationId xmlns:a16="http://schemas.microsoft.com/office/drawing/2014/main" id="{8226B5CC-1728-4564-BFCC-45629A14E9F9}"/>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2" name="Line 34">
              <a:extLst>
                <a:ext uri="{FF2B5EF4-FFF2-40B4-BE49-F238E27FC236}">
                  <a16:creationId xmlns:a16="http://schemas.microsoft.com/office/drawing/2014/main" id="{911D794E-3496-4E1A-83FD-5AAEC96EFAA7}"/>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3" name="Line 35">
              <a:extLst>
                <a:ext uri="{FF2B5EF4-FFF2-40B4-BE49-F238E27FC236}">
                  <a16:creationId xmlns:a16="http://schemas.microsoft.com/office/drawing/2014/main" id="{22D8801C-321B-4D24-8BE5-7D6F8266F192}"/>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4" name="Line 36">
              <a:extLst>
                <a:ext uri="{FF2B5EF4-FFF2-40B4-BE49-F238E27FC236}">
                  <a16:creationId xmlns:a16="http://schemas.microsoft.com/office/drawing/2014/main" id="{EC30E0F5-738D-4C84-B896-2B36432403DB}"/>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65" name="Line 37">
              <a:extLst>
                <a:ext uri="{FF2B5EF4-FFF2-40B4-BE49-F238E27FC236}">
                  <a16:creationId xmlns:a16="http://schemas.microsoft.com/office/drawing/2014/main" id="{BAD40F61-5CF1-4022-8DE6-7E044C1B2040}"/>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Line 4">
            <a:extLst>
              <a:ext uri="{FF2B5EF4-FFF2-40B4-BE49-F238E27FC236}">
                <a16:creationId xmlns:a16="http://schemas.microsoft.com/office/drawing/2014/main" id="{156285E2-A29C-4D1C-9696-67CE848AF5FA}"/>
              </a:ext>
            </a:extLst>
          </p:cNvPr>
          <p:cNvSpPr>
            <a:spLocks noChangeShapeType="1"/>
          </p:cNvSpPr>
          <p:nvPr/>
        </p:nvSpPr>
        <p:spPr bwMode="auto">
          <a:xfrm>
            <a:off x="4038600" y="381000"/>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57" name="Line 5">
            <a:extLst>
              <a:ext uri="{FF2B5EF4-FFF2-40B4-BE49-F238E27FC236}">
                <a16:creationId xmlns:a16="http://schemas.microsoft.com/office/drawing/2014/main" id="{CEFE068B-37E5-4E85-A4FB-430590E76D75}"/>
              </a:ext>
            </a:extLst>
          </p:cNvPr>
          <p:cNvSpPr>
            <a:spLocks noChangeShapeType="1"/>
          </p:cNvSpPr>
          <p:nvPr/>
        </p:nvSpPr>
        <p:spPr bwMode="auto">
          <a:xfrm>
            <a:off x="2590800" y="1676400"/>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58" name="Object 6">
            <a:extLst>
              <a:ext uri="{FF2B5EF4-FFF2-40B4-BE49-F238E27FC236}">
                <a16:creationId xmlns:a16="http://schemas.microsoft.com/office/drawing/2014/main" id="{54BDD0A0-DBEC-47ED-8D2D-5B05D299037C}"/>
              </a:ext>
            </a:extLst>
          </p:cNvPr>
          <p:cNvGraphicFramePr>
            <a:graphicFrameLocks noChangeAspect="1"/>
          </p:cNvGraphicFramePr>
          <p:nvPr/>
        </p:nvGraphicFramePr>
        <p:xfrm>
          <a:off x="6172200" y="1447800"/>
          <a:ext cx="322263" cy="482600"/>
        </p:xfrm>
        <a:graphic>
          <a:graphicData uri="http://schemas.openxmlformats.org/presentationml/2006/ole">
            <mc:AlternateContent xmlns:mc="http://schemas.openxmlformats.org/markup-compatibility/2006">
              <mc:Choice xmlns:v="urn:schemas-microsoft-com:vml" Requires="v">
                <p:oleObj spid="_x0000_s49350" name="Equation" r:id="rId4" imgW="152280" imgH="228600" progId="Equation.DSMT4">
                  <p:embed/>
                </p:oleObj>
              </mc:Choice>
              <mc:Fallback>
                <p:oleObj name="Equation" r:id="rId4" imgW="152280" imgH="2286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1447800"/>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59" name="Rectangle 7">
            <a:extLst>
              <a:ext uri="{FF2B5EF4-FFF2-40B4-BE49-F238E27FC236}">
                <a16:creationId xmlns:a16="http://schemas.microsoft.com/office/drawing/2014/main" id="{7C5E564F-B63D-4E54-ABC3-123233B68613}"/>
              </a:ext>
            </a:extLst>
          </p:cNvPr>
          <p:cNvSpPr>
            <a:spLocks noChangeArrowheads="1"/>
          </p:cNvSpPr>
          <p:nvPr/>
        </p:nvSpPr>
        <p:spPr bwMode="auto">
          <a:xfrm>
            <a:off x="3265488" y="839788"/>
            <a:ext cx="96837" cy="122237"/>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0" name="Rectangle 8">
            <a:extLst>
              <a:ext uri="{FF2B5EF4-FFF2-40B4-BE49-F238E27FC236}">
                <a16:creationId xmlns:a16="http://schemas.microsoft.com/office/drawing/2014/main" id="{31B98ACB-3A6E-45BA-9B0C-BC3F32272B21}"/>
              </a:ext>
            </a:extLst>
          </p:cNvPr>
          <p:cNvSpPr>
            <a:spLocks noChangeArrowheads="1"/>
          </p:cNvSpPr>
          <p:nvPr/>
        </p:nvSpPr>
        <p:spPr bwMode="auto">
          <a:xfrm>
            <a:off x="3240088" y="2324100"/>
            <a:ext cx="96837" cy="122238"/>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1" name="Line 9">
            <a:extLst>
              <a:ext uri="{FF2B5EF4-FFF2-40B4-BE49-F238E27FC236}">
                <a16:creationId xmlns:a16="http://schemas.microsoft.com/office/drawing/2014/main" id="{05C0570A-37D9-47DA-B023-F8B8D7F82B60}"/>
              </a:ext>
            </a:extLst>
          </p:cNvPr>
          <p:cNvSpPr>
            <a:spLocks noChangeShapeType="1"/>
          </p:cNvSpPr>
          <p:nvPr/>
        </p:nvSpPr>
        <p:spPr bwMode="auto">
          <a:xfrm>
            <a:off x="3276600" y="1524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2" name="Line 10">
            <a:extLst>
              <a:ext uri="{FF2B5EF4-FFF2-40B4-BE49-F238E27FC236}">
                <a16:creationId xmlns:a16="http://schemas.microsoft.com/office/drawing/2014/main" id="{E25A6045-AB04-4BDE-A356-AAC424859F4A}"/>
              </a:ext>
            </a:extLst>
          </p:cNvPr>
          <p:cNvSpPr>
            <a:spLocks noChangeShapeType="1"/>
          </p:cNvSpPr>
          <p:nvPr/>
        </p:nvSpPr>
        <p:spPr bwMode="auto">
          <a:xfrm>
            <a:off x="4837113" y="15113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3" name="Line 11">
            <a:extLst>
              <a:ext uri="{FF2B5EF4-FFF2-40B4-BE49-F238E27FC236}">
                <a16:creationId xmlns:a16="http://schemas.microsoft.com/office/drawing/2014/main" id="{6A098FE1-3236-4644-B808-FBA252385D54}"/>
              </a:ext>
            </a:extLst>
          </p:cNvPr>
          <p:cNvSpPr>
            <a:spLocks noChangeShapeType="1"/>
          </p:cNvSpPr>
          <p:nvPr/>
        </p:nvSpPr>
        <p:spPr bwMode="auto">
          <a:xfrm>
            <a:off x="4038600" y="9159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4" name="Line 12">
            <a:extLst>
              <a:ext uri="{FF2B5EF4-FFF2-40B4-BE49-F238E27FC236}">
                <a16:creationId xmlns:a16="http://schemas.microsoft.com/office/drawing/2014/main" id="{B051B80E-D1CD-4B3D-95BB-5ABA8BDD5CA6}"/>
              </a:ext>
            </a:extLst>
          </p:cNvPr>
          <p:cNvSpPr>
            <a:spLocks noChangeShapeType="1"/>
          </p:cNvSpPr>
          <p:nvPr/>
        </p:nvSpPr>
        <p:spPr bwMode="auto">
          <a:xfrm>
            <a:off x="4038600" y="24145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5" name="AutoShape 13">
            <a:extLst>
              <a:ext uri="{FF2B5EF4-FFF2-40B4-BE49-F238E27FC236}">
                <a16:creationId xmlns:a16="http://schemas.microsoft.com/office/drawing/2014/main" id="{A065781F-DF5B-4FD6-8EF1-0C903197B4A4}"/>
              </a:ext>
            </a:extLst>
          </p:cNvPr>
          <p:cNvSpPr>
            <a:spLocks noChangeArrowheads="1"/>
          </p:cNvSpPr>
          <p:nvPr/>
        </p:nvSpPr>
        <p:spPr bwMode="auto">
          <a:xfrm>
            <a:off x="4724400" y="762000"/>
            <a:ext cx="141288" cy="180975"/>
          </a:xfrm>
          <a:prstGeom prst="triangle">
            <a:avLst>
              <a:gd name="adj" fmla="val 50000"/>
            </a:avLst>
          </a:prstGeom>
          <a:solidFill>
            <a:srgbClr val="FA202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73" name="Line 21">
            <a:extLst>
              <a:ext uri="{FF2B5EF4-FFF2-40B4-BE49-F238E27FC236}">
                <a16:creationId xmlns:a16="http://schemas.microsoft.com/office/drawing/2014/main" id="{3A70EC69-2DC6-4CC3-977F-68701AE2F879}"/>
              </a:ext>
            </a:extLst>
          </p:cNvPr>
          <p:cNvSpPr>
            <a:spLocks noChangeShapeType="1"/>
          </p:cNvSpPr>
          <p:nvPr/>
        </p:nvSpPr>
        <p:spPr bwMode="auto">
          <a:xfrm>
            <a:off x="3276600" y="304800"/>
            <a:ext cx="1600200" cy="2819400"/>
          </a:xfrm>
          <a:prstGeom prst="line">
            <a:avLst/>
          </a:prstGeom>
          <a:noFill/>
          <a:ln w="28575">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74" name="Line 22">
            <a:extLst>
              <a:ext uri="{FF2B5EF4-FFF2-40B4-BE49-F238E27FC236}">
                <a16:creationId xmlns:a16="http://schemas.microsoft.com/office/drawing/2014/main" id="{DDCFEC43-A86C-4DC7-9886-139823185F3A}"/>
              </a:ext>
            </a:extLst>
          </p:cNvPr>
          <p:cNvSpPr>
            <a:spLocks noChangeShapeType="1"/>
          </p:cNvSpPr>
          <p:nvPr/>
        </p:nvSpPr>
        <p:spPr bwMode="auto">
          <a:xfrm flipV="1">
            <a:off x="4038600" y="13716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75" name="Text Box 23">
            <a:extLst>
              <a:ext uri="{FF2B5EF4-FFF2-40B4-BE49-F238E27FC236}">
                <a16:creationId xmlns:a16="http://schemas.microsoft.com/office/drawing/2014/main" id="{CCF18C76-CC18-4676-A6CE-513B823052DD}"/>
              </a:ext>
            </a:extLst>
          </p:cNvPr>
          <p:cNvSpPr txBox="1">
            <a:spLocks noChangeArrowheads="1"/>
          </p:cNvSpPr>
          <p:nvPr/>
        </p:nvSpPr>
        <p:spPr bwMode="auto">
          <a:xfrm>
            <a:off x="1127125" y="3462338"/>
            <a:ext cx="6907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simplicity, we will take b = 0, </a:t>
            </a:r>
            <a:r>
              <a:rPr lang="en-US" altLang="en-US">
                <a:latin typeface="Symbol" panose="05050102010706020507" pitchFamily="18" charset="2"/>
              </a:rPr>
              <a:t>l </a:t>
            </a:r>
            <a:r>
              <a:rPr lang="en-US" altLang="en-US"/>
              <a:t>= 1 so the learning procedure is</a:t>
            </a:r>
          </a:p>
        </p:txBody>
      </p:sp>
      <p:graphicFrame>
        <p:nvGraphicFramePr>
          <p:cNvPr id="49176" name="Object 24">
            <a:extLst>
              <a:ext uri="{FF2B5EF4-FFF2-40B4-BE49-F238E27FC236}">
                <a16:creationId xmlns:a16="http://schemas.microsoft.com/office/drawing/2014/main" id="{405A89A5-C44B-4E97-8196-5CF9B5A7C9B2}"/>
              </a:ext>
            </a:extLst>
          </p:cNvPr>
          <p:cNvGraphicFramePr>
            <a:graphicFrameLocks noChangeAspect="1"/>
          </p:cNvGraphicFramePr>
          <p:nvPr/>
        </p:nvGraphicFramePr>
        <p:xfrm>
          <a:off x="5029200" y="2851150"/>
          <a:ext cx="2514600" cy="471488"/>
        </p:xfrm>
        <a:graphic>
          <a:graphicData uri="http://schemas.openxmlformats.org/presentationml/2006/ole">
            <mc:AlternateContent xmlns:mc="http://schemas.openxmlformats.org/markup-compatibility/2006">
              <mc:Choice xmlns:v="urn:schemas-microsoft-com:vml" Requires="v">
                <p:oleObj spid="_x0000_s49351" name="Equation" r:id="rId6" imgW="1218960" imgH="228600" progId="Equation.DSMT4">
                  <p:embed/>
                </p:oleObj>
              </mc:Choice>
              <mc:Fallback>
                <p:oleObj name="Equation" r:id="rId6" imgW="1218960" imgH="228600" progId="Equation.DSMT4">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2851150"/>
                        <a:ext cx="251460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77" name="Object 25">
            <a:extLst>
              <a:ext uri="{FF2B5EF4-FFF2-40B4-BE49-F238E27FC236}">
                <a16:creationId xmlns:a16="http://schemas.microsoft.com/office/drawing/2014/main" id="{40C7BDCD-F1DB-4081-B5BC-072D678DFBC5}"/>
              </a:ext>
            </a:extLst>
          </p:cNvPr>
          <p:cNvGraphicFramePr>
            <a:graphicFrameLocks noChangeAspect="1"/>
          </p:cNvGraphicFramePr>
          <p:nvPr/>
        </p:nvGraphicFramePr>
        <p:xfrm>
          <a:off x="5257800" y="914400"/>
          <a:ext cx="838200" cy="377825"/>
        </p:xfrm>
        <a:graphic>
          <a:graphicData uri="http://schemas.openxmlformats.org/presentationml/2006/ole">
            <mc:AlternateContent xmlns:mc="http://schemas.openxmlformats.org/markup-compatibility/2006">
              <mc:Choice xmlns:v="urn:schemas-microsoft-com:vml" Requires="v">
                <p:oleObj spid="_x0000_s49352" name="Equation" r:id="rId8" imgW="393480" imgH="177480" progId="Equation.DSMT4">
                  <p:embed/>
                </p:oleObj>
              </mc:Choice>
              <mc:Fallback>
                <p:oleObj name="Equation" r:id="rId8" imgW="393480" imgH="177480" progId="Equation.DSMT4">
                  <p:embed/>
                  <p:pic>
                    <p:nvPicPr>
                      <p:cNvPr id="0" name="Object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914400"/>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78" name="Object 26">
            <a:extLst>
              <a:ext uri="{FF2B5EF4-FFF2-40B4-BE49-F238E27FC236}">
                <a16:creationId xmlns:a16="http://schemas.microsoft.com/office/drawing/2014/main" id="{1744236E-F7D1-4E40-9A6C-CF1F9BED9BCF}"/>
              </a:ext>
            </a:extLst>
          </p:cNvPr>
          <p:cNvGraphicFramePr>
            <a:graphicFrameLocks noChangeAspect="1"/>
          </p:cNvGraphicFramePr>
          <p:nvPr/>
        </p:nvGraphicFramePr>
        <p:xfrm>
          <a:off x="2971800" y="1828800"/>
          <a:ext cx="838200" cy="377825"/>
        </p:xfrm>
        <a:graphic>
          <a:graphicData uri="http://schemas.openxmlformats.org/presentationml/2006/ole">
            <mc:AlternateContent xmlns:mc="http://schemas.openxmlformats.org/markup-compatibility/2006">
              <mc:Choice xmlns:v="urn:schemas-microsoft-com:vml" Requires="v">
                <p:oleObj spid="_x0000_s49353" name="Equation" r:id="rId10" imgW="393480" imgH="177480" progId="Equation.DSMT4">
                  <p:embed/>
                </p:oleObj>
              </mc:Choice>
              <mc:Fallback>
                <p:oleObj name="Equation" r:id="rId10" imgW="393480" imgH="177480" progId="Equation.DSMT4">
                  <p:embed/>
                  <p:pic>
                    <p:nvPicPr>
                      <p:cNvPr id="0" name="Object 2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71800" y="1828800"/>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79" name="Text Box 27">
            <a:extLst>
              <a:ext uri="{FF2B5EF4-FFF2-40B4-BE49-F238E27FC236}">
                <a16:creationId xmlns:a16="http://schemas.microsoft.com/office/drawing/2014/main" id="{F866B4E1-8531-474F-A529-F5D72982D541}"/>
              </a:ext>
            </a:extLst>
          </p:cNvPr>
          <p:cNvSpPr txBox="1">
            <a:spLocks noChangeArrowheads="1"/>
          </p:cNvSpPr>
          <p:nvPr/>
        </p:nvSpPr>
        <p:spPr bwMode="auto">
          <a:xfrm>
            <a:off x="1203325" y="4151313"/>
            <a:ext cx="725487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buFontTx/>
              <a:buAutoNum type="arabicPeriod"/>
            </a:pPr>
            <a:r>
              <a:rPr lang="en-US" altLang="en-US"/>
              <a:t>Give an training example ( x</a:t>
            </a:r>
            <a:r>
              <a:rPr lang="en-US" altLang="en-US" baseline="-25000"/>
              <a:t>1</a:t>
            </a:r>
            <a:r>
              <a:rPr lang="en-US" altLang="en-US"/>
              <a:t> , x</a:t>
            </a:r>
            <a:r>
              <a:rPr lang="en-US" altLang="en-US" baseline="-25000"/>
              <a:t>2</a:t>
            </a:r>
            <a:r>
              <a:rPr lang="en-US" altLang="en-US"/>
              <a:t> )</a:t>
            </a:r>
          </a:p>
          <a:p>
            <a:endParaRPr lang="en-US" altLang="en-US"/>
          </a:p>
          <a:p>
            <a:r>
              <a:rPr lang="en-US" altLang="en-US"/>
              <a:t>2. If                ask "is it a crack"  (Y or N)</a:t>
            </a:r>
          </a:p>
          <a:p>
            <a:r>
              <a:rPr lang="en-US" altLang="en-US"/>
              <a:t>    If                ask "is it volumetric"  (Y or N)</a:t>
            </a:r>
          </a:p>
          <a:p>
            <a:endParaRPr lang="en-US" altLang="en-US"/>
          </a:p>
          <a:p>
            <a:r>
              <a:rPr lang="en-US" altLang="en-US"/>
              <a:t>3. If error (N) and                    </a:t>
            </a:r>
          </a:p>
          <a:p>
            <a:r>
              <a:rPr lang="en-US" altLang="en-US"/>
              <a:t>    If error (N) and</a:t>
            </a:r>
          </a:p>
        </p:txBody>
      </p:sp>
      <p:graphicFrame>
        <p:nvGraphicFramePr>
          <p:cNvPr id="49180" name="Object 28">
            <a:extLst>
              <a:ext uri="{FF2B5EF4-FFF2-40B4-BE49-F238E27FC236}">
                <a16:creationId xmlns:a16="http://schemas.microsoft.com/office/drawing/2014/main" id="{4D1D44C9-D986-4533-9874-A023DFDB685A}"/>
              </a:ext>
            </a:extLst>
          </p:cNvPr>
          <p:cNvGraphicFramePr>
            <a:graphicFrameLocks noChangeAspect="1"/>
          </p:cNvGraphicFramePr>
          <p:nvPr/>
        </p:nvGraphicFramePr>
        <p:xfrm>
          <a:off x="1828800" y="4724400"/>
          <a:ext cx="704850" cy="319088"/>
        </p:xfrm>
        <a:graphic>
          <a:graphicData uri="http://schemas.openxmlformats.org/presentationml/2006/ole">
            <mc:AlternateContent xmlns:mc="http://schemas.openxmlformats.org/markup-compatibility/2006">
              <mc:Choice xmlns:v="urn:schemas-microsoft-com:vml" Requires="v">
                <p:oleObj spid="_x0000_s49354" name="Equation" r:id="rId12" imgW="393480" imgH="177480" progId="Equation.DSMT4">
                  <p:embed/>
                </p:oleObj>
              </mc:Choice>
              <mc:Fallback>
                <p:oleObj name="Equation" r:id="rId12" imgW="393480" imgH="177480" progId="Equation.DSMT4">
                  <p:embed/>
                  <p:pic>
                    <p:nvPicPr>
                      <p:cNvPr id="0" name="Object 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28800" y="4724400"/>
                        <a:ext cx="704850"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1" name="Object 29">
            <a:extLst>
              <a:ext uri="{FF2B5EF4-FFF2-40B4-BE49-F238E27FC236}">
                <a16:creationId xmlns:a16="http://schemas.microsoft.com/office/drawing/2014/main" id="{FA88EC5D-1B9E-4D5E-BE55-9D5B3E3467D1}"/>
              </a:ext>
            </a:extLst>
          </p:cNvPr>
          <p:cNvGraphicFramePr>
            <a:graphicFrameLocks noChangeAspect="1"/>
          </p:cNvGraphicFramePr>
          <p:nvPr/>
        </p:nvGraphicFramePr>
        <p:xfrm>
          <a:off x="1752600" y="5029200"/>
          <a:ext cx="712788" cy="320675"/>
        </p:xfrm>
        <a:graphic>
          <a:graphicData uri="http://schemas.openxmlformats.org/presentationml/2006/ole">
            <mc:AlternateContent xmlns:mc="http://schemas.openxmlformats.org/markup-compatibility/2006">
              <mc:Choice xmlns:v="urn:schemas-microsoft-com:vml" Requires="v">
                <p:oleObj spid="_x0000_s49355" name="Equation" r:id="rId14" imgW="393480" imgH="177480" progId="Equation.DSMT4">
                  <p:embed/>
                </p:oleObj>
              </mc:Choice>
              <mc:Fallback>
                <p:oleObj name="Equation" r:id="rId14" imgW="393480" imgH="177480" progId="Equation.DSMT4">
                  <p:embed/>
                  <p:pic>
                    <p:nvPicPr>
                      <p:cNvPr id="0" name="Object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52600" y="5029200"/>
                        <a:ext cx="712788" cy="32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2" name="Object 30">
            <a:extLst>
              <a:ext uri="{FF2B5EF4-FFF2-40B4-BE49-F238E27FC236}">
                <a16:creationId xmlns:a16="http://schemas.microsoft.com/office/drawing/2014/main" id="{208046E0-BC6D-4F44-81B1-4263B17A1B8F}"/>
              </a:ext>
            </a:extLst>
          </p:cNvPr>
          <p:cNvGraphicFramePr>
            <a:graphicFrameLocks noChangeAspect="1"/>
          </p:cNvGraphicFramePr>
          <p:nvPr/>
        </p:nvGraphicFramePr>
        <p:xfrm>
          <a:off x="3200400" y="5562600"/>
          <a:ext cx="704850" cy="319088"/>
        </p:xfrm>
        <a:graphic>
          <a:graphicData uri="http://schemas.openxmlformats.org/presentationml/2006/ole">
            <mc:AlternateContent xmlns:mc="http://schemas.openxmlformats.org/markup-compatibility/2006">
              <mc:Choice xmlns:v="urn:schemas-microsoft-com:vml" Requires="v">
                <p:oleObj spid="_x0000_s49356" name="Equation" r:id="rId16" imgW="393480" imgH="177480" progId="Equation.DSMT4">
                  <p:embed/>
                </p:oleObj>
              </mc:Choice>
              <mc:Fallback>
                <p:oleObj name="Equation" r:id="rId16" imgW="393480" imgH="177480" progId="Equation.DSMT4">
                  <p:embed/>
                  <p:pic>
                    <p:nvPicPr>
                      <p:cNvPr id="0" name="Object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00400" y="5562600"/>
                        <a:ext cx="704850"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3" name="Object 31">
            <a:extLst>
              <a:ext uri="{FF2B5EF4-FFF2-40B4-BE49-F238E27FC236}">
                <a16:creationId xmlns:a16="http://schemas.microsoft.com/office/drawing/2014/main" id="{2EE39965-0D19-4DED-93C8-B2E127E1B8CA}"/>
              </a:ext>
            </a:extLst>
          </p:cNvPr>
          <p:cNvGraphicFramePr>
            <a:graphicFrameLocks noChangeAspect="1"/>
          </p:cNvGraphicFramePr>
          <p:nvPr/>
        </p:nvGraphicFramePr>
        <p:xfrm>
          <a:off x="3200400" y="5867400"/>
          <a:ext cx="712788" cy="320675"/>
        </p:xfrm>
        <a:graphic>
          <a:graphicData uri="http://schemas.openxmlformats.org/presentationml/2006/ole">
            <mc:AlternateContent xmlns:mc="http://schemas.openxmlformats.org/markup-compatibility/2006">
              <mc:Choice xmlns:v="urn:schemas-microsoft-com:vml" Requires="v">
                <p:oleObj spid="_x0000_s49357" name="Equation" r:id="rId17" imgW="393480" imgH="177480" progId="Equation.DSMT4">
                  <p:embed/>
                </p:oleObj>
              </mc:Choice>
              <mc:Fallback>
                <p:oleObj name="Equation" r:id="rId17" imgW="393480" imgH="177480" progId="Equation.DSMT4">
                  <p:embed/>
                  <p:pic>
                    <p:nvPicPr>
                      <p:cNvPr id="0" name="Object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00400" y="5867400"/>
                        <a:ext cx="712788" cy="32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4" name="Object 32">
            <a:extLst>
              <a:ext uri="{FF2B5EF4-FFF2-40B4-BE49-F238E27FC236}">
                <a16:creationId xmlns:a16="http://schemas.microsoft.com/office/drawing/2014/main" id="{189662E5-90BF-4E22-9B2B-068C992C42C1}"/>
              </a:ext>
            </a:extLst>
          </p:cNvPr>
          <p:cNvGraphicFramePr>
            <a:graphicFrameLocks noChangeAspect="1"/>
          </p:cNvGraphicFramePr>
          <p:nvPr/>
        </p:nvGraphicFramePr>
        <p:xfrm>
          <a:off x="4343400" y="5486400"/>
          <a:ext cx="1676400" cy="419100"/>
        </p:xfrm>
        <a:graphic>
          <a:graphicData uri="http://schemas.openxmlformats.org/presentationml/2006/ole">
            <mc:AlternateContent xmlns:mc="http://schemas.openxmlformats.org/markup-compatibility/2006">
              <mc:Choice xmlns:v="urn:schemas-microsoft-com:vml" Requires="v">
                <p:oleObj spid="_x0000_s49358" name="Equation" r:id="rId18" imgW="914400" imgH="228600" progId="Equation.DSMT4">
                  <p:embed/>
                </p:oleObj>
              </mc:Choice>
              <mc:Fallback>
                <p:oleObj name="Equation" r:id="rId18" imgW="914400" imgH="228600" progId="Equation.DSMT4">
                  <p:embed/>
                  <p:pic>
                    <p:nvPicPr>
                      <p:cNvPr id="0" name="Object 3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343400" y="5486400"/>
                        <a:ext cx="1676400"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85" name="Object 33">
            <a:extLst>
              <a:ext uri="{FF2B5EF4-FFF2-40B4-BE49-F238E27FC236}">
                <a16:creationId xmlns:a16="http://schemas.microsoft.com/office/drawing/2014/main" id="{F1820847-7D9C-4251-AAFA-2CE48997D676}"/>
              </a:ext>
            </a:extLst>
          </p:cNvPr>
          <p:cNvGraphicFramePr>
            <a:graphicFrameLocks noChangeAspect="1"/>
          </p:cNvGraphicFramePr>
          <p:nvPr/>
        </p:nvGraphicFramePr>
        <p:xfrm>
          <a:off x="4267200" y="5791200"/>
          <a:ext cx="1828800" cy="450850"/>
        </p:xfrm>
        <a:graphic>
          <a:graphicData uri="http://schemas.openxmlformats.org/presentationml/2006/ole">
            <mc:AlternateContent xmlns:mc="http://schemas.openxmlformats.org/markup-compatibility/2006">
              <mc:Choice xmlns:v="urn:schemas-microsoft-com:vml" Requires="v">
                <p:oleObj spid="_x0000_s49359" name="Equation" r:id="rId20" imgW="927000" imgH="228600" progId="Equation.DSMT4">
                  <p:embed/>
                </p:oleObj>
              </mc:Choice>
              <mc:Fallback>
                <p:oleObj name="Equation" r:id="rId20" imgW="927000" imgH="228600" progId="Equation.DSMT4">
                  <p:embed/>
                  <p:pic>
                    <p:nvPicPr>
                      <p:cNvPr id="0" name="Object 3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267200" y="5791200"/>
                        <a:ext cx="182880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86" name="Text Box 34">
            <a:extLst>
              <a:ext uri="{FF2B5EF4-FFF2-40B4-BE49-F238E27FC236}">
                <a16:creationId xmlns:a16="http://schemas.microsoft.com/office/drawing/2014/main" id="{095AD8E4-079C-4754-AAC1-C14B3D750F84}"/>
              </a:ext>
            </a:extLst>
          </p:cNvPr>
          <p:cNvSpPr txBox="1">
            <a:spLocks noChangeArrowheads="1"/>
          </p:cNvSpPr>
          <p:nvPr/>
        </p:nvSpPr>
        <p:spPr bwMode="auto">
          <a:xfrm>
            <a:off x="4114800" y="1066800"/>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w</a:t>
            </a:r>
          </a:p>
        </p:txBody>
      </p:sp>
      <p:graphicFrame>
        <p:nvGraphicFramePr>
          <p:cNvPr id="49187" name="Object 35">
            <a:extLst>
              <a:ext uri="{FF2B5EF4-FFF2-40B4-BE49-F238E27FC236}">
                <a16:creationId xmlns:a16="http://schemas.microsoft.com/office/drawing/2014/main" id="{8AC068A6-7800-4350-99F8-46C36A65EE7C}"/>
              </a:ext>
            </a:extLst>
          </p:cNvPr>
          <p:cNvGraphicFramePr>
            <a:graphicFrameLocks noChangeAspect="1"/>
          </p:cNvGraphicFramePr>
          <p:nvPr/>
        </p:nvGraphicFramePr>
        <p:xfrm>
          <a:off x="4114800" y="0"/>
          <a:ext cx="330200" cy="457200"/>
        </p:xfrm>
        <a:graphic>
          <a:graphicData uri="http://schemas.openxmlformats.org/presentationml/2006/ole">
            <mc:AlternateContent xmlns:mc="http://schemas.openxmlformats.org/markup-compatibility/2006">
              <mc:Choice xmlns:v="urn:schemas-microsoft-com:vml" Requires="v">
                <p:oleObj spid="_x0000_s49360" name="Equation" r:id="rId22" imgW="164880" imgH="228600" progId="Equation.DSMT4">
                  <p:embed/>
                </p:oleObj>
              </mc:Choice>
              <mc:Fallback>
                <p:oleObj name="Equation" r:id="rId22" imgW="164880" imgH="228600" progId="Equation.DSMT4">
                  <p:embed/>
                  <p:pic>
                    <p:nvPicPr>
                      <p:cNvPr id="0" name="Object 3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114800" y="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9188" name="Group 36">
            <a:extLst>
              <a:ext uri="{FF2B5EF4-FFF2-40B4-BE49-F238E27FC236}">
                <a16:creationId xmlns:a16="http://schemas.microsoft.com/office/drawing/2014/main" id="{F1365CB4-0300-486F-80DE-84AF9FDBA04E}"/>
              </a:ext>
            </a:extLst>
          </p:cNvPr>
          <p:cNvGrpSpPr>
            <a:grpSpLocks/>
          </p:cNvGrpSpPr>
          <p:nvPr/>
        </p:nvGrpSpPr>
        <p:grpSpPr bwMode="auto">
          <a:xfrm>
            <a:off x="8153400" y="304800"/>
            <a:ext cx="646113" cy="774700"/>
            <a:chOff x="1321" y="1344"/>
            <a:chExt cx="407" cy="728"/>
          </a:xfrm>
        </p:grpSpPr>
        <p:sp>
          <p:nvSpPr>
            <p:cNvPr id="49189" name="Line 37">
              <a:extLst>
                <a:ext uri="{FF2B5EF4-FFF2-40B4-BE49-F238E27FC236}">
                  <a16:creationId xmlns:a16="http://schemas.microsoft.com/office/drawing/2014/main" id="{6D837DD2-D546-4AEB-B310-6FDF4577853F}"/>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0" name="Line 38">
              <a:extLst>
                <a:ext uri="{FF2B5EF4-FFF2-40B4-BE49-F238E27FC236}">
                  <a16:creationId xmlns:a16="http://schemas.microsoft.com/office/drawing/2014/main" id="{EBF02390-4DBB-4F48-AFDC-7F5BE754667F}"/>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1" name="Line 39">
              <a:extLst>
                <a:ext uri="{FF2B5EF4-FFF2-40B4-BE49-F238E27FC236}">
                  <a16:creationId xmlns:a16="http://schemas.microsoft.com/office/drawing/2014/main" id="{89B5A246-4AC5-48DE-B60D-A1298FF6EBE1}"/>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2" name="Line 40">
              <a:extLst>
                <a:ext uri="{FF2B5EF4-FFF2-40B4-BE49-F238E27FC236}">
                  <a16:creationId xmlns:a16="http://schemas.microsoft.com/office/drawing/2014/main" id="{79729655-3FFE-4BD0-A913-AFF14BFACF2E}"/>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3" name="Line 41">
              <a:extLst>
                <a:ext uri="{FF2B5EF4-FFF2-40B4-BE49-F238E27FC236}">
                  <a16:creationId xmlns:a16="http://schemas.microsoft.com/office/drawing/2014/main" id="{D80FF477-922D-41A4-87D8-213C0F5C876C}"/>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4" name="Line 42">
              <a:extLst>
                <a:ext uri="{FF2B5EF4-FFF2-40B4-BE49-F238E27FC236}">
                  <a16:creationId xmlns:a16="http://schemas.microsoft.com/office/drawing/2014/main" id="{27A35994-4271-4964-AFC8-48BB74B057C8}"/>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5" name="Line 43">
              <a:extLst>
                <a:ext uri="{FF2B5EF4-FFF2-40B4-BE49-F238E27FC236}">
                  <a16:creationId xmlns:a16="http://schemas.microsoft.com/office/drawing/2014/main" id="{6FA78ED8-0298-48BF-AB7E-EEEDE5A516CA}"/>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a:extLst>
              <a:ext uri="{FF2B5EF4-FFF2-40B4-BE49-F238E27FC236}">
                <a16:creationId xmlns:a16="http://schemas.microsoft.com/office/drawing/2014/main" id="{166E465B-DFF4-4940-9BB5-F146DA3CF598}"/>
              </a:ext>
            </a:extLst>
          </p:cNvPr>
          <p:cNvSpPr txBox="1">
            <a:spLocks noChangeArrowheads="1"/>
          </p:cNvSpPr>
          <p:nvPr/>
        </p:nvSpPr>
        <p:spPr bwMode="auto">
          <a:xfrm>
            <a:off x="974725" y="417513"/>
            <a:ext cx="5873750"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r>
              <a:rPr lang="en-US" altLang="en-US"/>
              <a:t>Suppose for this case we have the following training set:</a:t>
            </a:r>
          </a:p>
          <a:p>
            <a:endParaRPr lang="en-US" altLang="en-US"/>
          </a:p>
          <a:p>
            <a:endParaRPr lang="en-US" altLang="en-US"/>
          </a:p>
          <a:p>
            <a:pPr>
              <a:buFontTx/>
              <a:buAutoNum type="arabicPeriod"/>
            </a:pPr>
            <a:r>
              <a:rPr lang="en-US" altLang="en-US"/>
              <a:t>x</a:t>
            </a:r>
            <a:r>
              <a:rPr lang="en-US" altLang="en-US" baseline="-25000"/>
              <a:t>1</a:t>
            </a:r>
            <a:r>
              <a:rPr lang="en-US" altLang="en-US"/>
              <a:t> = -1  , x</a:t>
            </a:r>
            <a:r>
              <a:rPr lang="en-US" altLang="en-US" baseline="-25000"/>
              <a:t>2</a:t>
            </a:r>
            <a:r>
              <a:rPr lang="en-US" altLang="en-US"/>
              <a:t> = 1  (vol)</a:t>
            </a:r>
          </a:p>
          <a:p>
            <a:pPr>
              <a:buFontTx/>
              <a:buAutoNum type="arabicPeriod"/>
            </a:pPr>
            <a:r>
              <a:rPr lang="en-US" altLang="en-US"/>
              <a:t>x</a:t>
            </a:r>
            <a:r>
              <a:rPr lang="en-US" altLang="en-US" baseline="-25000"/>
              <a:t>1</a:t>
            </a:r>
            <a:r>
              <a:rPr lang="en-US" altLang="en-US"/>
              <a:t> = 1   , x</a:t>
            </a:r>
            <a:r>
              <a:rPr lang="en-US" altLang="en-US" baseline="-25000"/>
              <a:t>2</a:t>
            </a:r>
            <a:r>
              <a:rPr lang="en-US" altLang="en-US"/>
              <a:t> = 1  crack</a:t>
            </a:r>
          </a:p>
          <a:p>
            <a:pPr>
              <a:buFontTx/>
              <a:buAutoNum type="arabicPeriod"/>
            </a:pPr>
            <a:r>
              <a:rPr lang="en-US" altLang="en-US"/>
              <a:t>x</a:t>
            </a:r>
            <a:r>
              <a:rPr lang="en-US" altLang="en-US" baseline="-25000"/>
              <a:t>1 </a:t>
            </a:r>
            <a:r>
              <a:rPr lang="en-US" altLang="en-US"/>
              <a:t>= -1  , x</a:t>
            </a:r>
            <a:r>
              <a:rPr lang="en-US" altLang="en-US" baseline="-25000"/>
              <a:t>2</a:t>
            </a:r>
            <a:r>
              <a:rPr lang="en-US" altLang="en-US"/>
              <a:t> = -1 (vol)</a:t>
            </a:r>
          </a:p>
          <a:p>
            <a:pPr>
              <a:buFontTx/>
              <a:buAutoNum type="arabicPeriod"/>
            </a:pPr>
            <a:r>
              <a:rPr lang="en-US" altLang="en-US"/>
              <a:t>….</a:t>
            </a:r>
          </a:p>
        </p:txBody>
      </p:sp>
      <p:sp>
        <p:nvSpPr>
          <p:cNvPr id="50181" name="Text Box 5">
            <a:extLst>
              <a:ext uri="{FF2B5EF4-FFF2-40B4-BE49-F238E27FC236}">
                <a16:creationId xmlns:a16="http://schemas.microsoft.com/office/drawing/2014/main" id="{BF409802-C6B6-46F2-B546-B72C7D452A85}"/>
              </a:ext>
            </a:extLst>
          </p:cNvPr>
          <p:cNvSpPr txBox="1">
            <a:spLocks noChangeArrowheads="1"/>
          </p:cNvSpPr>
          <p:nvPr/>
        </p:nvSpPr>
        <p:spPr bwMode="auto">
          <a:xfrm>
            <a:off x="974725" y="2779713"/>
            <a:ext cx="344487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Training example 1: vol</a:t>
            </a:r>
          </a:p>
          <a:p>
            <a:endParaRPr lang="en-US" altLang="en-US"/>
          </a:p>
          <a:p>
            <a:r>
              <a:rPr lang="en-US" altLang="en-US"/>
              <a:t>x</a:t>
            </a:r>
            <a:r>
              <a:rPr lang="en-US" altLang="en-US" baseline="-25000"/>
              <a:t>1 </a:t>
            </a:r>
            <a:r>
              <a:rPr lang="en-US" altLang="en-US"/>
              <a:t> =-1 , x</a:t>
            </a:r>
            <a:r>
              <a:rPr lang="en-US" altLang="en-US" baseline="-25000"/>
              <a:t>2</a:t>
            </a:r>
            <a:r>
              <a:rPr lang="en-US" altLang="en-US"/>
              <a:t> = 1</a:t>
            </a:r>
          </a:p>
          <a:p>
            <a:r>
              <a:rPr lang="en-US" altLang="en-US"/>
              <a:t>D = 0  (since w</a:t>
            </a:r>
            <a:r>
              <a:rPr lang="en-US" altLang="en-US" baseline="-25000"/>
              <a:t>1</a:t>
            </a:r>
            <a:r>
              <a:rPr lang="en-US" altLang="en-US"/>
              <a:t> = w</a:t>
            </a:r>
            <a:r>
              <a:rPr lang="en-US" altLang="en-US" baseline="-25000"/>
              <a:t>2</a:t>
            </a:r>
            <a:r>
              <a:rPr lang="en-US" altLang="en-US"/>
              <a:t> =0 initially)</a:t>
            </a:r>
          </a:p>
          <a:p>
            <a:r>
              <a:rPr lang="en-US" altLang="en-US"/>
              <a:t>    "is it a crack"       N</a:t>
            </a:r>
          </a:p>
        </p:txBody>
      </p:sp>
      <p:graphicFrame>
        <p:nvGraphicFramePr>
          <p:cNvPr id="50182" name="Object 6">
            <a:extLst>
              <a:ext uri="{FF2B5EF4-FFF2-40B4-BE49-F238E27FC236}">
                <a16:creationId xmlns:a16="http://schemas.microsoft.com/office/drawing/2014/main" id="{DFA75C13-1B93-46E7-A87B-818A2EAF9F26}"/>
              </a:ext>
            </a:extLst>
          </p:cNvPr>
          <p:cNvGraphicFramePr>
            <a:graphicFrameLocks noChangeAspect="1"/>
          </p:cNvGraphicFramePr>
          <p:nvPr/>
        </p:nvGraphicFramePr>
        <p:xfrm>
          <a:off x="914400" y="3962400"/>
          <a:ext cx="323850" cy="238125"/>
        </p:xfrm>
        <a:graphic>
          <a:graphicData uri="http://schemas.openxmlformats.org/presentationml/2006/ole">
            <mc:AlternateContent xmlns:mc="http://schemas.openxmlformats.org/markup-compatibility/2006">
              <mc:Choice xmlns:v="urn:schemas-microsoft-com:vml" Requires="v">
                <p:oleObj spid="_x0000_s50323" name="Equation" r:id="rId4" imgW="190440" imgH="139680" progId="Equation.DSMT4">
                  <p:embed/>
                </p:oleObj>
              </mc:Choice>
              <mc:Fallback>
                <p:oleObj name="Equation" r:id="rId4" imgW="190440" imgH="1396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962400"/>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3" name="Object 7">
            <a:extLst>
              <a:ext uri="{FF2B5EF4-FFF2-40B4-BE49-F238E27FC236}">
                <a16:creationId xmlns:a16="http://schemas.microsoft.com/office/drawing/2014/main" id="{F63C4CB2-07A4-4584-B997-151E6AD09F6C}"/>
              </a:ext>
            </a:extLst>
          </p:cNvPr>
          <p:cNvGraphicFramePr>
            <a:graphicFrameLocks noChangeAspect="1"/>
          </p:cNvGraphicFramePr>
          <p:nvPr/>
        </p:nvGraphicFramePr>
        <p:xfrm>
          <a:off x="2667000" y="3962400"/>
          <a:ext cx="323850" cy="238125"/>
        </p:xfrm>
        <a:graphic>
          <a:graphicData uri="http://schemas.openxmlformats.org/presentationml/2006/ole">
            <mc:AlternateContent xmlns:mc="http://schemas.openxmlformats.org/markup-compatibility/2006">
              <mc:Choice xmlns:v="urn:schemas-microsoft-com:vml" Requires="v">
                <p:oleObj spid="_x0000_s50324" name="Equation" r:id="rId6" imgW="190440" imgH="139680" progId="Equation.DSMT4">
                  <p:embed/>
                </p:oleObj>
              </mc:Choice>
              <mc:Fallback>
                <p:oleObj name="Equation" r:id="rId6" imgW="190440" imgH="13968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962400"/>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84" name="Object 8">
            <a:extLst>
              <a:ext uri="{FF2B5EF4-FFF2-40B4-BE49-F238E27FC236}">
                <a16:creationId xmlns:a16="http://schemas.microsoft.com/office/drawing/2014/main" id="{042B51EE-8F16-4A94-805F-65E2F38586AC}"/>
              </a:ext>
            </a:extLst>
          </p:cNvPr>
          <p:cNvGraphicFramePr>
            <a:graphicFrameLocks noChangeAspect="1"/>
          </p:cNvGraphicFramePr>
          <p:nvPr/>
        </p:nvGraphicFramePr>
        <p:xfrm>
          <a:off x="990600" y="4648200"/>
          <a:ext cx="2209800" cy="954088"/>
        </p:xfrm>
        <a:graphic>
          <a:graphicData uri="http://schemas.openxmlformats.org/presentationml/2006/ole">
            <mc:AlternateContent xmlns:mc="http://schemas.openxmlformats.org/markup-compatibility/2006">
              <mc:Choice xmlns:v="urn:schemas-microsoft-com:vml" Requires="v">
                <p:oleObj spid="_x0000_s50325" name="Equation" r:id="rId7" imgW="1117440" imgH="482400" progId="Equation.DSMT4">
                  <p:embed/>
                </p:oleObj>
              </mc:Choice>
              <mc:Fallback>
                <p:oleObj name="Equation" r:id="rId7" imgW="1117440" imgH="4824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648200"/>
                        <a:ext cx="2209800"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5" name="Line 9">
            <a:extLst>
              <a:ext uri="{FF2B5EF4-FFF2-40B4-BE49-F238E27FC236}">
                <a16:creationId xmlns:a16="http://schemas.microsoft.com/office/drawing/2014/main" id="{CB8D34ED-3C8B-4BEB-9958-6CC957C9A81A}"/>
              </a:ext>
            </a:extLst>
          </p:cNvPr>
          <p:cNvSpPr>
            <a:spLocks noChangeShapeType="1"/>
          </p:cNvSpPr>
          <p:nvPr/>
        </p:nvSpPr>
        <p:spPr bwMode="auto">
          <a:xfrm>
            <a:off x="5334000" y="3581400"/>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6" name="Line 10">
            <a:extLst>
              <a:ext uri="{FF2B5EF4-FFF2-40B4-BE49-F238E27FC236}">
                <a16:creationId xmlns:a16="http://schemas.microsoft.com/office/drawing/2014/main" id="{3EAF56E3-E6A7-4A43-9292-47F1CC7D09BC}"/>
              </a:ext>
            </a:extLst>
          </p:cNvPr>
          <p:cNvSpPr>
            <a:spLocks noChangeShapeType="1"/>
          </p:cNvSpPr>
          <p:nvPr/>
        </p:nvSpPr>
        <p:spPr bwMode="auto">
          <a:xfrm>
            <a:off x="3886200" y="4876800"/>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187" name="Object 11">
            <a:extLst>
              <a:ext uri="{FF2B5EF4-FFF2-40B4-BE49-F238E27FC236}">
                <a16:creationId xmlns:a16="http://schemas.microsoft.com/office/drawing/2014/main" id="{09962E9F-5D70-4237-9D5F-07AA7A8FC00F}"/>
              </a:ext>
            </a:extLst>
          </p:cNvPr>
          <p:cNvGraphicFramePr>
            <a:graphicFrameLocks noChangeAspect="1"/>
          </p:cNvGraphicFramePr>
          <p:nvPr/>
        </p:nvGraphicFramePr>
        <p:xfrm>
          <a:off x="7467600" y="4648200"/>
          <a:ext cx="322263" cy="482600"/>
        </p:xfrm>
        <a:graphic>
          <a:graphicData uri="http://schemas.openxmlformats.org/presentationml/2006/ole">
            <mc:AlternateContent xmlns:mc="http://schemas.openxmlformats.org/markup-compatibility/2006">
              <mc:Choice xmlns:v="urn:schemas-microsoft-com:vml" Requires="v">
                <p:oleObj spid="_x0000_s50326" name="Equation" r:id="rId9" imgW="152280" imgH="228600" progId="Equation.DSMT4">
                  <p:embed/>
                </p:oleObj>
              </mc:Choice>
              <mc:Fallback>
                <p:oleObj name="Equation" r:id="rId9" imgW="152280" imgH="2286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7600" y="4648200"/>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8" name="Rectangle 12">
            <a:extLst>
              <a:ext uri="{FF2B5EF4-FFF2-40B4-BE49-F238E27FC236}">
                <a16:creationId xmlns:a16="http://schemas.microsoft.com/office/drawing/2014/main" id="{00D389F9-169B-4155-8EE4-E876A77B7CA7}"/>
              </a:ext>
            </a:extLst>
          </p:cNvPr>
          <p:cNvSpPr>
            <a:spLocks noChangeArrowheads="1"/>
          </p:cNvSpPr>
          <p:nvPr/>
        </p:nvSpPr>
        <p:spPr bwMode="auto">
          <a:xfrm>
            <a:off x="4560888" y="4040188"/>
            <a:ext cx="96837" cy="122237"/>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9" name="Rectangle 13">
            <a:extLst>
              <a:ext uri="{FF2B5EF4-FFF2-40B4-BE49-F238E27FC236}">
                <a16:creationId xmlns:a16="http://schemas.microsoft.com/office/drawing/2014/main" id="{DF73273D-DA0E-4101-8297-BB0443C65C09}"/>
              </a:ext>
            </a:extLst>
          </p:cNvPr>
          <p:cNvSpPr>
            <a:spLocks noChangeArrowheads="1"/>
          </p:cNvSpPr>
          <p:nvPr/>
        </p:nvSpPr>
        <p:spPr bwMode="auto">
          <a:xfrm>
            <a:off x="4535488" y="5524500"/>
            <a:ext cx="96837" cy="122238"/>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0" name="Line 14">
            <a:extLst>
              <a:ext uri="{FF2B5EF4-FFF2-40B4-BE49-F238E27FC236}">
                <a16:creationId xmlns:a16="http://schemas.microsoft.com/office/drawing/2014/main" id="{B180DE66-1723-4C67-9E2A-523F770BBA73}"/>
              </a:ext>
            </a:extLst>
          </p:cNvPr>
          <p:cNvSpPr>
            <a:spLocks noChangeShapeType="1"/>
          </p:cNvSpPr>
          <p:nvPr/>
        </p:nvSpPr>
        <p:spPr bwMode="auto">
          <a:xfrm>
            <a:off x="4572000" y="4724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1" name="Line 15">
            <a:extLst>
              <a:ext uri="{FF2B5EF4-FFF2-40B4-BE49-F238E27FC236}">
                <a16:creationId xmlns:a16="http://schemas.microsoft.com/office/drawing/2014/main" id="{91152028-66CD-4780-A4D8-D367B6CFA1D3}"/>
              </a:ext>
            </a:extLst>
          </p:cNvPr>
          <p:cNvSpPr>
            <a:spLocks noChangeShapeType="1"/>
          </p:cNvSpPr>
          <p:nvPr/>
        </p:nvSpPr>
        <p:spPr bwMode="auto">
          <a:xfrm>
            <a:off x="6132513" y="47117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2" name="Line 16">
            <a:extLst>
              <a:ext uri="{FF2B5EF4-FFF2-40B4-BE49-F238E27FC236}">
                <a16:creationId xmlns:a16="http://schemas.microsoft.com/office/drawing/2014/main" id="{D60AC0EB-F70E-4132-B210-AE0475F27530}"/>
              </a:ext>
            </a:extLst>
          </p:cNvPr>
          <p:cNvSpPr>
            <a:spLocks noChangeShapeType="1"/>
          </p:cNvSpPr>
          <p:nvPr/>
        </p:nvSpPr>
        <p:spPr bwMode="auto">
          <a:xfrm>
            <a:off x="5334000" y="41163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3" name="Line 17">
            <a:extLst>
              <a:ext uri="{FF2B5EF4-FFF2-40B4-BE49-F238E27FC236}">
                <a16:creationId xmlns:a16="http://schemas.microsoft.com/office/drawing/2014/main" id="{BE93F439-DAC0-4692-BE97-70166200B7E8}"/>
              </a:ext>
            </a:extLst>
          </p:cNvPr>
          <p:cNvSpPr>
            <a:spLocks noChangeShapeType="1"/>
          </p:cNvSpPr>
          <p:nvPr/>
        </p:nvSpPr>
        <p:spPr bwMode="auto">
          <a:xfrm>
            <a:off x="5334000" y="5614988"/>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4" name="AutoShape 18">
            <a:extLst>
              <a:ext uri="{FF2B5EF4-FFF2-40B4-BE49-F238E27FC236}">
                <a16:creationId xmlns:a16="http://schemas.microsoft.com/office/drawing/2014/main" id="{85E8D53E-E70D-45C9-B6C8-D41A7A3D0E3F}"/>
              </a:ext>
            </a:extLst>
          </p:cNvPr>
          <p:cNvSpPr>
            <a:spLocks noChangeArrowheads="1"/>
          </p:cNvSpPr>
          <p:nvPr/>
        </p:nvSpPr>
        <p:spPr bwMode="auto">
          <a:xfrm>
            <a:off x="6019800" y="3962400"/>
            <a:ext cx="141288" cy="180975"/>
          </a:xfrm>
          <a:prstGeom prst="triangle">
            <a:avLst>
              <a:gd name="adj" fmla="val 50000"/>
            </a:avLst>
          </a:prstGeom>
          <a:solidFill>
            <a:srgbClr val="FA202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6" name="Line 20">
            <a:extLst>
              <a:ext uri="{FF2B5EF4-FFF2-40B4-BE49-F238E27FC236}">
                <a16:creationId xmlns:a16="http://schemas.microsoft.com/office/drawing/2014/main" id="{37B1AD70-6D43-4474-A6C8-F1A564252189}"/>
              </a:ext>
            </a:extLst>
          </p:cNvPr>
          <p:cNvSpPr>
            <a:spLocks noChangeShapeType="1"/>
          </p:cNvSpPr>
          <p:nvPr/>
        </p:nvSpPr>
        <p:spPr bwMode="auto">
          <a:xfrm>
            <a:off x="5334000" y="4876800"/>
            <a:ext cx="381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197" name="Object 21">
            <a:extLst>
              <a:ext uri="{FF2B5EF4-FFF2-40B4-BE49-F238E27FC236}">
                <a16:creationId xmlns:a16="http://schemas.microsoft.com/office/drawing/2014/main" id="{6155D7BE-3E28-472D-BA18-9D56A2F26D0B}"/>
              </a:ext>
            </a:extLst>
          </p:cNvPr>
          <p:cNvGraphicFramePr>
            <a:graphicFrameLocks noChangeAspect="1"/>
          </p:cNvGraphicFramePr>
          <p:nvPr/>
        </p:nvGraphicFramePr>
        <p:xfrm>
          <a:off x="6781800" y="3124200"/>
          <a:ext cx="811213" cy="366713"/>
        </p:xfrm>
        <a:graphic>
          <a:graphicData uri="http://schemas.openxmlformats.org/presentationml/2006/ole">
            <mc:AlternateContent xmlns:mc="http://schemas.openxmlformats.org/markup-compatibility/2006">
              <mc:Choice xmlns:v="urn:schemas-microsoft-com:vml" Requires="v">
                <p:oleObj spid="_x0000_s50327" name="Equation" r:id="rId11" imgW="393480" imgH="177480" progId="Equation.DSMT4">
                  <p:embed/>
                </p:oleObj>
              </mc:Choice>
              <mc:Fallback>
                <p:oleObj name="Equation" r:id="rId11" imgW="393480" imgH="177480" progId="Equation.DSMT4">
                  <p:embed/>
                  <p:pic>
                    <p:nvPicPr>
                      <p:cNvPr id="0" name="Object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81800" y="3124200"/>
                        <a:ext cx="8112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98" name="Object 22">
            <a:extLst>
              <a:ext uri="{FF2B5EF4-FFF2-40B4-BE49-F238E27FC236}">
                <a16:creationId xmlns:a16="http://schemas.microsoft.com/office/drawing/2014/main" id="{164548F2-5146-49F0-B08B-9563102C1733}"/>
              </a:ext>
            </a:extLst>
          </p:cNvPr>
          <p:cNvGraphicFramePr>
            <a:graphicFrameLocks noChangeAspect="1"/>
          </p:cNvGraphicFramePr>
          <p:nvPr/>
        </p:nvGraphicFramePr>
        <p:xfrm>
          <a:off x="6553200" y="4114800"/>
          <a:ext cx="838200" cy="377825"/>
        </p:xfrm>
        <a:graphic>
          <a:graphicData uri="http://schemas.openxmlformats.org/presentationml/2006/ole">
            <mc:AlternateContent xmlns:mc="http://schemas.openxmlformats.org/markup-compatibility/2006">
              <mc:Choice xmlns:v="urn:schemas-microsoft-com:vml" Requires="v">
                <p:oleObj spid="_x0000_s50328" name="Equation" r:id="rId13" imgW="393480" imgH="177480" progId="Equation.DSMT4">
                  <p:embed/>
                </p:oleObj>
              </mc:Choice>
              <mc:Fallback>
                <p:oleObj name="Equation" r:id="rId13" imgW="393480" imgH="177480" progId="Equation.DSMT4">
                  <p:embed/>
                  <p:pic>
                    <p:nvPicPr>
                      <p:cNvPr id="0" name="Object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53200" y="4114800"/>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99" name="Object 23">
            <a:extLst>
              <a:ext uri="{FF2B5EF4-FFF2-40B4-BE49-F238E27FC236}">
                <a16:creationId xmlns:a16="http://schemas.microsoft.com/office/drawing/2014/main" id="{BB9BCF2D-8481-4C10-9B38-708A17DE19DE}"/>
              </a:ext>
            </a:extLst>
          </p:cNvPr>
          <p:cNvGraphicFramePr>
            <a:graphicFrameLocks noChangeAspect="1"/>
          </p:cNvGraphicFramePr>
          <p:nvPr/>
        </p:nvGraphicFramePr>
        <p:xfrm>
          <a:off x="3810000" y="5029200"/>
          <a:ext cx="838200" cy="377825"/>
        </p:xfrm>
        <a:graphic>
          <a:graphicData uri="http://schemas.openxmlformats.org/presentationml/2006/ole">
            <mc:AlternateContent xmlns:mc="http://schemas.openxmlformats.org/markup-compatibility/2006">
              <mc:Choice xmlns:v="urn:schemas-microsoft-com:vml" Requires="v">
                <p:oleObj spid="_x0000_s50329" name="Equation" r:id="rId15" imgW="393480" imgH="177480" progId="Equation.DSMT4">
                  <p:embed/>
                </p:oleObj>
              </mc:Choice>
              <mc:Fallback>
                <p:oleObj name="Equation" r:id="rId15" imgW="393480" imgH="177480" progId="Equation.DSMT4">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10000" y="5029200"/>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00" name="Text Box 24">
            <a:extLst>
              <a:ext uri="{FF2B5EF4-FFF2-40B4-BE49-F238E27FC236}">
                <a16:creationId xmlns:a16="http://schemas.microsoft.com/office/drawing/2014/main" id="{44BB93DF-2927-4DF0-A7B7-F6C2F3EA8131}"/>
              </a:ext>
            </a:extLst>
          </p:cNvPr>
          <p:cNvSpPr txBox="1">
            <a:spLocks noChangeArrowheads="1"/>
          </p:cNvSpPr>
          <p:nvPr/>
        </p:nvSpPr>
        <p:spPr bwMode="auto">
          <a:xfrm>
            <a:off x="5562600" y="5334000"/>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w</a:t>
            </a:r>
          </a:p>
        </p:txBody>
      </p:sp>
      <p:sp>
        <p:nvSpPr>
          <p:cNvPr id="50201" name="Line 25">
            <a:extLst>
              <a:ext uri="{FF2B5EF4-FFF2-40B4-BE49-F238E27FC236}">
                <a16:creationId xmlns:a16="http://schemas.microsoft.com/office/drawing/2014/main" id="{9E03EB3D-8181-4CA4-841E-8050FFB4DC96}"/>
              </a:ext>
            </a:extLst>
          </p:cNvPr>
          <p:cNvSpPr>
            <a:spLocks noChangeShapeType="1"/>
          </p:cNvSpPr>
          <p:nvPr/>
        </p:nvSpPr>
        <p:spPr bwMode="auto">
          <a:xfrm flipH="1">
            <a:off x="4343400" y="3505200"/>
            <a:ext cx="2286000" cy="2362200"/>
          </a:xfrm>
          <a:prstGeom prst="line">
            <a:avLst/>
          </a:prstGeom>
          <a:noFill/>
          <a:ln w="28575">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202" name="Object 26">
            <a:extLst>
              <a:ext uri="{FF2B5EF4-FFF2-40B4-BE49-F238E27FC236}">
                <a16:creationId xmlns:a16="http://schemas.microsoft.com/office/drawing/2014/main" id="{D9A58F97-6137-4313-BC45-BD2AFB34544E}"/>
              </a:ext>
            </a:extLst>
          </p:cNvPr>
          <p:cNvGraphicFramePr>
            <a:graphicFrameLocks noChangeAspect="1"/>
          </p:cNvGraphicFramePr>
          <p:nvPr/>
        </p:nvGraphicFramePr>
        <p:xfrm>
          <a:off x="5181600" y="3048000"/>
          <a:ext cx="330200" cy="457200"/>
        </p:xfrm>
        <a:graphic>
          <a:graphicData uri="http://schemas.openxmlformats.org/presentationml/2006/ole">
            <mc:AlternateContent xmlns:mc="http://schemas.openxmlformats.org/markup-compatibility/2006">
              <mc:Choice xmlns:v="urn:schemas-microsoft-com:vml" Requires="v">
                <p:oleObj spid="_x0000_s50330" name="Equation" r:id="rId17" imgW="164880" imgH="228600" progId="Equation.DSMT4">
                  <p:embed/>
                </p:oleObj>
              </mc:Choice>
              <mc:Fallback>
                <p:oleObj name="Equation" r:id="rId17" imgW="164880" imgH="228600" progId="Equation.DSMT4">
                  <p:embed/>
                  <p:pic>
                    <p:nvPicPr>
                      <p:cNvPr id="0" name="Object 2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181600" y="30480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0203" name="Group 27">
            <a:extLst>
              <a:ext uri="{FF2B5EF4-FFF2-40B4-BE49-F238E27FC236}">
                <a16:creationId xmlns:a16="http://schemas.microsoft.com/office/drawing/2014/main" id="{103CA20B-5C27-48B2-8DE4-5262395396C7}"/>
              </a:ext>
            </a:extLst>
          </p:cNvPr>
          <p:cNvGrpSpPr>
            <a:grpSpLocks/>
          </p:cNvGrpSpPr>
          <p:nvPr/>
        </p:nvGrpSpPr>
        <p:grpSpPr bwMode="auto">
          <a:xfrm>
            <a:off x="8153400" y="304800"/>
            <a:ext cx="646113" cy="774700"/>
            <a:chOff x="1321" y="1344"/>
            <a:chExt cx="407" cy="728"/>
          </a:xfrm>
        </p:grpSpPr>
        <p:sp>
          <p:nvSpPr>
            <p:cNvPr id="50204" name="Line 28">
              <a:extLst>
                <a:ext uri="{FF2B5EF4-FFF2-40B4-BE49-F238E27FC236}">
                  <a16:creationId xmlns:a16="http://schemas.microsoft.com/office/drawing/2014/main" id="{617EB7E6-5FC7-41BC-93AF-552F671108BC}"/>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5" name="Line 29">
              <a:extLst>
                <a:ext uri="{FF2B5EF4-FFF2-40B4-BE49-F238E27FC236}">
                  <a16:creationId xmlns:a16="http://schemas.microsoft.com/office/drawing/2014/main" id="{BE43FA19-EEA8-4C19-96F6-536018228F1E}"/>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6" name="Line 30">
              <a:extLst>
                <a:ext uri="{FF2B5EF4-FFF2-40B4-BE49-F238E27FC236}">
                  <a16:creationId xmlns:a16="http://schemas.microsoft.com/office/drawing/2014/main" id="{1404E6FC-3C92-4F4F-98E7-DE371FFDF2D9}"/>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7" name="Line 31">
              <a:extLst>
                <a:ext uri="{FF2B5EF4-FFF2-40B4-BE49-F238E27FC236}">
                  <a16:creationId xmlns:a16="http://schemas.microsoft.com/office/drawing/2014/main" id="{272D8A17-E443-4F37-9318-6F17BCCB27BA}"/>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8" name="Line 32">
              <a:extLst>
                <a:ext uri="{FF2B5EF4-FFF2-40B4-BE49-F238E27FC236}">
                  <a16:creationId xmlns:a16="http://schemas.microsoft.com/office/drawing/2014/main" id="{E781EFCF-D4D2-49AE-8E1B-E9D608B7500F}"/>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9" name="Line 33">
              <a:extLst>
                <a:ext uri="{FF2B5EF4-FFF2-40B4-BE49-F238E27FC236}">
                  <a16:creationId xmlns:a16="http://schemas.microsoft.com/office/drawing/2014/main" id="{EA3DCF12-06EB-44CC-B0E4-08A6FE42EE94}"/>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10" name="Line 34">
              <a:extLst>
                <a:ext uri="{FF2B5EF4-FFF2-40B4-BE49-F238E27FC236}">
                  <a16:creationId xmlns:a16="http://schemas.microsoft.com/office/drawing/2014/main" id="{373DF962-6013-4F01-B29C-947D0267CD7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a:extLst>
              <a:ext uri="{FF2B5EF4-FFF2-40B4-BE49-F238E27FC236}">
                <a16:creationId xmlns:a16="http://schemas.microsoft.com/office/drawing/2014/main" id="{3147CDE1-FC41-44A0-AC5C-84D0B69E331D}"/>
              </a:ext>
            </a:extLst>
          </p:cNvPr>
          <p:cNvSpPr txBox="1">
            <a:spLocks noChangeArrowheads="1"/>
          </p:cNvSpPr>
          <p:nvPr/>
        </p:nvSpPr>
        <p:spPr bwMode="auto">
          <a:xfrm>
            <a:off x="1050925" y="265113"/>
            <a:ext cx="7635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Example: consider the case where there is one pattern value that is observed or not, and two classes (e.g. signal or noise)</a:t>
            </a:r>
          </a:p>
        </p:txBody>
      </p:sp>
      <p:sp>
        <p:nvSpPr>
          <p:cNvPr id="7173" name="Text Box 5">
            <a:extLst>
              <a:ext uri="{FF2B5EF4-FFF2-40B4-BE49-F238E27FC236}">
                <a16:creationId xmlns:a16="http://schemas.microsoft.com/office/drawing/2014/main" id="{310576A8-FEC3-4968-9DFE-B13BD5729A26}"/>
              </a:ext>
            </a:extLst>
          </p:cNvPr>
          <p:cNvSpPr txBox="1">
            <a:spLocks noChangeArrowheads="1"/>
          </p:cNvSpPr>
          <p:nvPr/>
        </p:nvSpPr>
        <p:spPr bwMode="auto">
          <a:xfrm>
            <a:off x="990600" y="1219200"/>
            <a:ext cx="1905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x, c</a:t>
            </a:r>
            <a:r>
              <a:rPr lang="en-US" altLang="en-US" baseline="-25000"/>
              <a:t>1  *</a:t>
            </a:r>
            <a:endParaRPr lang="en-US" altLang="en-US"/>
          </a:p>
          <a:p>
            <a:r>
              <a:rPr lang="en-US" altLang="en-US"/>
              <a:t>~x, c</a:t>
            </a:r>
            <a:r>
              <a:rPr lang="en-US" altLang="en-US" baseline="-25000"/>
              <a:t>1</a:t>
            </a:r>
            <a:endParaRPr lang="en-US" altLang="en-US"/>
          </a:p>
          <a:p>
            <a:r>
              <a:rPr lang="en-US" altLang="en-US"/>
              <a:t>  x, c</a:t>
            </a:r>
            <a:r>
              <a:rPr lang="en-US" altLang="en-US" baseline="-25000"/>
              <a:t>1  *</a:t>
            </a:r>
            <a:endParaRPr lang="en-US" altLang="en-US"/>
          </a:p>
          <a:p>
            <a:r>
              <a:rPr lang="en-US" altLang="en-US"/>
              <a:t>~x, c</a:t>
            </a:r>
            <a:r>
              <a:rPr lang="en-US" altLang="en-US" baseline="-25000"/>
              <a:t>2</a:t>
            </a:r>
            <a:endParaRPr lang="en-US" altLang="en-US"/>
          </a:p>
          <a:p>
            <a:r>
              <a:rPr lang="en-US" altLang="en-US"/>
              <a:t>  x, c</a:t>
            </a:r>
            <a:r>
              <a:rPr lang="en-US" altLang="en-US" baseline="-25000"/>
              <a:t>2  #</a:t>
            </a:r>
            <a:endParaRPr lang="en-US" altLang="en-US"/>
          </a:p>
          <a:p>
            <a:r>
              <a:rPr lang="en-US" altLang="en-US"/>
              <a:t>  x, c</a:t>
            </a:r>
            <a:r>
              <a:rPr lang="en-US" altLang="en-US" baseline="-25000"/>
              <a:t>1  *</a:t>
            </a:r>
            <a:endParaRPr lang="en-US" altLang="en-US"/>
          </a:p>
          <a:p>
            <a:r>
              <a:rPr lang="en-US" altLang="en-US"/>
              <a:t>  x, c</a:t>
            </a:r>
            <a:r>
              <a:rPr lang="en-US" altLang="en-US" baseline="-25000"/>
              <a:t>2  #</a:t>
            </a:r>
            <a:endParaRPr lang="en-US" altLang="en-US"/>
          </a:p>
          <a:p>
            <a:r>
              <a:rPr lang="en-US" altLang="en-US"/>
              <a:t>~x, c</a:t>
            </a:r>
            <a:r>
              <a:rPr lang="en-US" altLang="en-US" baseline="-25000"/>
              <a:t>1</a:t>
            </a:r>
            <a:endParaRPr lang="en-US" altLang="en-US"/>
          </a:p>
          <a:p>
            <a:r>
              <a:rPr lang="en-US" altLang="en-US"/>
              <a:t>~x, c</a:t>
            </a:r>
            <a:r>
              <a:rPr lang="en-US" altLang="en-US" baseline="-25000"/>
              <a:t>1</a:t>
            </a:r>
            <a:endParaRPr lang="en-US" altLang="en-US"/>
          </a:p>
          <a:p>
            <a:r>
              <a:rPr lang="en-US" altLang="en-US"/>
              <a:t>  x, c</a:t>
            </a:r>
            <a:r>
              <a:rPr lang="en-US" altLang="en-US" baseline="-25000"/>
              <a:t>1  *</a:t>
            </a:r>
            <a:endParaRPr lang="en-US" altLang="en-US"/>
          </a:p>
        </p:txBody>
      </p:sp>
      <p:sp>
        <p:nvSpPr>
          <p:cNvPr id="7174" name="Text Box 6">
            <a:extLst>
              <a:ext uri="{FF2B5EF4-FFF2-40B4-BE49-F238E27FC236}">
                <a16:creationId xmlns:a16="http://schemas.microsoft.com/office/drawing/2014/main" id="{27D88E5E-08B6-41AE-A497-ABD8D9281925}"/>
              </a:ext>
            </a:extLst>
          </p:cNvPr>
          <p:cNvSpPr txBox="1">
            <a:spLocks noChangeArrowheads="1"/>
          </p:cNvSpPr>
          <p:nvPr/>
        </p:nvSpPr>
        <p:spPr bwMode="auto">
          <a:xfrm>
            <a:off x="457200" y="4343400"/>
            <a:ext cx="2959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 means  x not observed)</a:t>
            </a:r>
          </a:p>
        </p:txBody>
      </p:sp>
      <p:sp>
        <p:nvSpPr>
          <p:cNvPr id="7175" name="Text Box 7">
            <a:extLst>
              <a:ext uri="{FF2B5EF4-FFF2-40B4-BE49-F238E27FC236}">
                <a16:creationId xmlns:a16="http://schemas.microsoft.com/office/drawing/2014/main" id="{58652BBE-8B79-4D0A-B0C2-FE9665ECA23B}"/>
              </a:ext>
            </a:extLst>
          </p:cNvPr>
          <p:cNvSpPr txBox="1">
            <a:spLocks noChangeArrowheads="1"/>
          </p:cNvSpPr>
          <p:nvPr/>
        </p:nvSpPr>
        <p:spPr bwMode="auto">
          <a:xfrm>
            <a:off x="3352800" y="2362200"/>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graphicFrame>
        <p:nvGraphicFramePr>
          <p:cNvPr id="7176" name="Object 8">
            <a:extLst>
              <a:ext uri="{FF2B5EF4-FFF2-40B4-BE49-F238E27FC236}">
                <a16:creationId xmlns:a16="http://schemas.microsoft.com/office/drawing/2014/main" id="{B8F7D4C7-15EB-4042-A6AA-081D8C0347F6}"/>
              </a:ext>
            </a:extLst>
          </p:cNvPr>
          <p:cNvGraphicFramePr>
            <a:graphicFrameLocks noChangeAspect="1"/>
          </p:cNvGraphicFramePr>
          <p:nvPr/>
        </p:nvGraphicFramePr>
        <p:xfrm>
          <a:off x="5486400" y="1295400"/>
          <a:ext cx="1762125" cy="4016375"/>
        </p:xfrm>
        <a:graphic>
          <a:graphicData uri="http://schemas.openxmlformats.org/presentationml/2006/ole">
            <mc:AlternateContent xmlns:mc="http://schemas.openxmlformats.org/markup-compatibility/2006">
              <mc:Choice xmlns:v="urn:schemas-microsoft-com:vml" Requires="v">
                <p:oleObj spid="_x0000_s7201" name="Equation" r:id="rId4" imgW="1002960" imgH="2286000" progId="Equation.DSMT4">
                  <p:embed/>
                </p:oleObj>
              </mc:Choice>
              <mc:Fallback>
                <p:oleObj name="Equation" r:id="rId4" imgW="1002960" imgH="22860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295400"/>
                        <a:ext cx="1762125" cy="401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7" name="Text Box 9">
            <a:extLst>
              <a:ext uri="{FF2B5EF4-FFF2-40B4-BE49-F238E27FC236}">
                <a16:creationId xmlns:a16="http://schemas.microsoft.com/office/drawing/2014/main" id="{605204AA-461A-41B6-9569-4C99DD0A717F}"/>
              </a:ext>
            </a:extLst>
          </p:cNvPr>
          <p:cNvSpPr txBox="1">
            <a:spLocks noChangeArrowheads="1"/>
          </p:cNvSpPr>
          <p:nvPr/>
        </p:nvSpPr>
        <p:spPr bwMode="auto">
          <a:xfrm>
            <a:off x="7543800" y="4495800"/>
            <a:ext cx="1035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(see * s)</a:t>
            </a:r>
          </a:p>
        </p:txBody>
      </p:sp>
      <p:sp>
        <p:nvSpPr>
          <p:cNvPr id="7178" name="Text Box 10">
            <a:extLst>
              <a:ext uri="{FF2B5EF4-FFF2-40B4-BE49-F238E27FC236}">
                <a16:creationId xmlns:a16="http://schemas.microsoft.com/office/drawing/2014/main" id="{7846D08F-CE4A-42E1-807E-6EE840C8214D}"/>
              </a:ext>
            </a:extLst>
          </p:cNvPr>
          <p:cNvSpPr txBox="1">
            <a:spLocks noChangeArrowheads="1"/>
          </p:cNvSpPr>
          <p:nvPr/>
        </p:nvSpPr>
        <p:spPr bwMode="auto">
          <a:xfrm>
            <a:off x="7451725" y="4913313"/>
            <a:ext cx="1073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(see # s)</a:t>
            </a:r>
          </a:p>
        </p:txBody>
      </p:sp>
      <p:grpSp>
        <p:nvGrpSpPr>
          <p:cNvPr id="7179" name="Group 11">
            <a:extLst>
              <a:ext uri="{FF2B5EF4-FFF2-40B4-BE49-F238E27FC236}">
                <a16:creationId xmlns:a16="http://schemas.microsoft.com/office/drawing/2014/main" id="{30883C0D-AC53-439F-81EA-440663045F12}"/>
              </a:ext>
            </a:extLst>
          </p:cNvPr>
          <p:cNvGrpSpPr>
            <a:grpSpLocks/>
          </p:cNvGrpSpPr>
          <p:nvPr/>
        </p:nvGrpSpPr>
        <p:grpSpPr bwMode="auto">
          <a:xfrm>
            <a:off x="8153400" y="304800"/>
            <a:ext cx="646113" cy="774700"/>
            <a:chOff x="1321" y="1344"/>
            <a:chExt cx="407" cy="728"/>
          </a:xfrm>
        </p:grpSpPr>
        <p:sp>
          <p:nvSpPr>
            <p:cNvPr id="7180" name="Line 12">
              <a:extLst>
                <a:ext uri="{FF2B5EF4-FFF2-40B4-BE49-F238E27FC236}">
                  <a16:creationId xmlns:a16="http://schemas.microsoft.com/office/drawing/2014/main" id="{5406009F-2E9B-453A-80F8-5E33100F263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Line 13">
              <a:extLst>
                <a:ext uri="{FF2B5EF4-FFF2-40B4-BE49-F238E27FC236}">
                  <a16:creationId xmlns:a16="http://schemas.microsoft.com/office/drawing/2014/main" id="{38274C2D-DC82-46A4-A4A6-E4FE0280E2D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2" name="Line 14">
              <a:extLst>
                <a:ext uri="{FF2B5EF4-FFF2-40B4-BE49-F238E27FC236}">
                  <a16:creationId xmlns:a16="http://schemas.microsoft.com/office/drawing/2014/main" id="{3792F582-FFA1-4386-A977-4DFF563F88FC}"/>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3" name="Line 15">
              <a:extLst>
                <a:ext uri="{FF2B5EF4-FFF2-40B4-BE49-F238E27FC236}">
                  <a16:creationId xmlns:a16="http://schemas.microsoft.com/office/drawing/2014/main" id="{DB954AA5-0DDD-4ED7-9640-C1AE8347B4E9}"/>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4" name="Line 16">
              <a:extLst>
                <a:ext uri="{FF2B5EF4-FFF2-40B4-BE49-F238E27FC236}">
                  <a16:creationId xmlns:a16="http://schemas.microsoft.com/office/drawing/2014/main" id="{65CEF100-6AD8-443F-931A-814FF1BC7DA2}"/>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5" name="Line 17">
              <a:extLst>
                <a:ext uri="{FF2B5EF4-FFF2-40B4-BE49-F238E27FC236}">
                  <a16:creationId xmlns:a16="http://schemas.microsoft.com/office/drawing/2014/main" id="{F932EC12-DAEB-4043-950B-33BD71A022E8}"/>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6" name="Line 18">
              <a:extLst>
                <a:ext uri="{FF2B5EF4-FFF2-40B4-BE49-F238E27FC236}">
                  <a16:creationId xmlns:a16="http://schemas.microsoft.com/office/drawing/2014/main" id="{2101C944-A30E-4BD4-950C-F77D54F796CD}"/>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a:extLst>
              <a:ext uri="{FF2B5EF4-FFF2-40B4-BE49-F238E27FC236}">
                <a16:creationId xmlns:a16="http://schemas.microsoft.com/office/drawing/2014/main" id="{C73D6A8D-0CC7-4664-A1D3-BD18E0A10A04}"/>
              </a:ext>
            </a:extLst>
          </p:cNvPr>
          <p:cNvSpPr txBox="1">
            <a:spLocks noChangeArrowheads="1"/>
          </p:cNvSpPr>
          <p:nvPr/>
        </p:nvSpPr>
        <p:spPr bwMode="auto">
          <a:xfrm>
            <a:off x="771525" y="153988"/>
            <a:ext cx="344487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Training example 2: crack</a:t>
            </a:r>
          </a:p>
          <a:p>
            <a:endParaRPr lang="en-US" altLang="en-US"/>
          </a:p>
          <a:p>
            <a:r>
              <a:rPr lang="en-US" altLang="en-US"/>
              <a:t>x</a:t>
            </a:r>
            <a:r>
              <a:rPr lang="en-US" altLang="en-US" baseline="-25000"/>
              <a:t>1 </a:t>
            </a:r>
            <a:r>
              <a:rPr lang="en-US" altLang="en-US"/>
              <a:t> =1 , x</a:t>
            </a:r>
            <a:r>
              <a:rPr lang="en-US" altLang="en-US" baseline="-25000"/>
              <a:t>2</a:t>
            </a:r>
            <a:r>
              <a:rPr lang="en-US" altLang="en-US"/>
              <a:t> = 1</a:t>
            </a:r>
          </a:p>
          <a:p>
            <a:r>
              <a:rPr lang="en-US" altLang="en-US"/>
              <a:t>D = (1)(1) + (-1)(1) = 0</a:t>
            </a:r>
          </a:p>
          <a:p>
            <a:r>
              <a:rPr lang="en-US" altLang="en-US"/>
              <a:t>    "is it a crack"       Y</a:t>
            </a:r>
          </a:p>
        </p:txBody>
      </p:sp>
      <p:graphicFrame>
        <p:nvGraphicFramePr>
          <p:cNvPr id="51205" name="Object 5">
            <a:extLst>
              <a:ext uri="{FF2B5EF4-FFF2-40B4-BE49-F238E27FC236}">
                <a16:creationId xmlns:a16="http://schemas.microsoft.com/office/drawing/2014/main" id="{3AA9614F-CE0F-418B-9D95-8135675668AA}"/>
              </a:ext>
            </a:extLst>
          </p:cNvPr>
          <p:cNvGraphicFramePr>
            <a:graphicFrameLocks noChangeAspect="1"/>
          </p:cNvGraphicFramePr>
          <p:nvPr/>
        </p:nvGraphicFramePr>
        <p:xfrm>
          <a:off x="711200" y="1336675"/>
          <a:ext cx="323850" cy="238125"/>
        </p:xfrm>
        <a:graphic>
          <a:graphicData uri="http://schemas.openxmlformats.org/presentationml/2006/ole">
            <mc:AlternateContent xmlns:mc="http://schemas.openxmlformats.org/markup-compatibility/2006">
              <mc:Choice xmlns:v="urn:schemas-microsoft-com:vml" Requires="v">
                <p:oleObj spid="_x0000_s51482" name="Equation" r:id="rId4" imgW="190440" imgH="139680" progId="Equation.DSMT4">
                  <p:embed/>
                </p:oleObj>
              </mc:Choice>
              <mc:Fallback>
                <p:oleObj name="Equation" r:id="rId4" imgW="190440" imgH="1396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200" y="1336675"/>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6" name="Object 6">
            <a:extLst>
              <a:ext uri="{FF2B5EF4-FFF2-40B4-BE49-F238E27FC236}">
                <a16:creationId xmlns:a16="http://schemas.microsoft.com/office/drawing/2014/main" id="{AEA5CF06-0E0E-46AB-91C9-C31C85A85036}"/>
              </a:ext>
            </a:extLst>
          </p:cNvPr>
          <p:cNvGraphicFramePr>
            <a:graphicFrameLocks noChangeAspect="1"/>
          </p:cNvGraphicFramePr>
          <p:nvPr/>
        </p:nvGraphicFramePr>
        <p:xfrm>
          <a:off x="2463800" y="1336675"/>
          <a:ext cx="323850" cy="238125"/>
        </p:xfrm>
        <a:graphic>
          <a:graphicData uri="http://schemas.openxmlformats.org/presentationml/2006/ole">
            <mc:AlternateContent xmlns:mc="http://schemas.openxmlformats.org/markup-compatibility/2006">
              <mc:Choice xmlns:v="urn:schemas-microsoft-com:vml" Requires="v">
                <p:oleObj spid="_x0000_s51483" name="Equation" r:id="rId6" imgW="190440" imgH="139680" progId="Equation.DSMT4">
                  <p:embed/>
                </p:oleObj>
              </mc:Choice>
              <mc:Fallback>
                <p:oleObj name="Equation" r:id="rId6" imgW="190440" imgH="1396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3800" y="1336675"/>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7" name="Object 7">
            <a:extLst>
              <a:ext uri="{FF2B5EF4-FFF2-40B4-BE49-F238E27FC236}">
                <a16:creationId xmlns:a16="http://schemas.microsoft.com/office/drawing/2014/main" id="{2D9A0D82-9244-4BE2-AAB5-FB44C0FE46E8}"/>
              </a:ext>
            </a:extLst>
          </p:cNvPr>
          <p:cNvGraphicFramePr>
            <a:graphicFrameLocks noChangeAspect="1"/>
          </p:cNvGraphicFramePr>
          <p:nvPr/>
        </p:nvGraphicFramePr>
        <p:xfrm>
          <a:off x="1152525" y="2135188"/>
          <a:ext cx="1003300" cy="904875"/>
        </p:xfrm>
        <a:graphic>
          <a:graphicData uri="http://schemas.openxmlformats.org/presentationml/2006/ole">
            <mc:AlternateContent xmlns:mc="http://schemas.openxmlformats.org/markup-compatibility/2006">
              <mc:Choice xmlns:v="urn:schemas-microsoft-com:vml" Requires="v">
                <p:oleObj spid="_x0000_s51484" name="Equation" r:id="rId7" imgW="507960" imgH="457200" progId="Equation.DSMT4">
                  <p:embed/>
                </p:oleObj>
              </mc:Choice>
              <mc:Fallback>
                <p:oleObj name="Equation" r:id="rId7" imgW="507960" imgH="4572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2525" y="2135188"/>
                        <a:ext cx="1003300"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8" name="Line 8">
            <a:extLst>
              <a:ext uri="{FF2B5EF4-FFF2-40B4-BE49-F238E27FC236}">
                <a16:creationId xmlns:a16="http://schemas.microsoft.com/office/drawing/2014/main" id="{C1543159-D817-4B34-8A93-A6B0CD9C2AEF}"/>
              </a:ext>
            </a:extLst>
          </p:cNvPr>
          <p:cNvSpPr>
            <a:spLocks noChangeShapeType="1"/>
          </p:cNvSpPr>
          <p:nvPr/>
        </p:nvSpPr>
        <p:spPr bwMode="auto">
          <a:xfrm>
            <a:off x="5130800" y="955675"/>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09" name="Line 9">
            <a:extLst>
              <a:ext uri="{FF2B5EF4-FFF2-40B4-BE49-F238E27FC236}">
                <a16:creationId xmlns:a16="http://schemas.microsoft.com/office/drawing/2014/main" id="{02C59CA0-179F-450F-B16F-23A3FF262293}"/>
              </a:ext>
            </a:extLst>
          </p:cNvPr>
          <p:cNvSpPr>
            <a:spLocks noChangeShapeType="1"/>
          </p:cNvSpPr>
          <p:nvPr/>
        </p:nvSpPr>
        <p:spPr bwMode="auto">
          <a:xfrm>
            <a:off x="3683000" y="2251075"/>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10" name="Object 10">
            <a:extLst>
              <a:ext uri="{FF2B5EF4-FFF2-40B4-BE49-F238E27FC236}">
                <a16:creationId xmlns:a16="http://schemas.microsoft.com/office/drawing/2014/main" id="{95B5DA5F-652E-4B0D-82D0-74D94560868C}"/>
              </a:ext>
            </a:extLst>
          </p:cNvPr>
          <p:cNvGraphicFramePr>
            <a:graphicFrameLocks noChangeAspect="1"/>
          </p:cNvGraphicFramePr>
          <p:nvPr/>
        </p:nvGraphicFramePr>
        <p:xfrm>
          <a:off x="7264400" y="2022475"/>
          <a:ext cx="322263" cy="482600"/>
        </p:xfrm>
        <a:graphic>
          <a:graphicData uri="http://schemas.openxmlformats.org/presentationml/2006/ole">
            <mc:AlternateContent xmlns:mc="http://schemas.openxmlformats.org/markup-compatibility/2006">
              <mc:Choice xmlns:v="urn:schemas-microsoft-com:vml" Requires="v">
                <p:oleObj spid="_x0000_s51485" name="Equation" r:id="rId9" imgW="152280" imgH="228600" progId="Equation.DSMT4">
                  <p:embed/>
                </p:oleObj>
              </mc:Choice>
              <mc:Fallback>
                <p:oleObj name="Equation" r:id="rId9" imgW="152280" imgH="2286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64400" y="2022475"/>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11" name="Rectangle 11">
            <a:extLst>
              <a:ext uri="{FF2B5EF4-FFF2-40B4-BE49-F238E27FC236}">
                <a16:creationId xmlns:a16="http://schemas.microsoft.com/office/drawing/2014/main" id="{B395E1C5-7CF3-4120-A278-D6851B33E7B4}"/>
              </a:ext>
            </a:extLst>
          </p:cNvPr>
          <p:cNvSpPr>
            <a:spLocks noChangeArrowheads="1"/>
          </p:cNvSpPr>
          <p:nvPr/>
        </p:nvSpPr>
        <p:spPr bwMode="auto">
          <a:xfrm>
            <a:off x="4357688" y="1414463"/>
            <a:ext cx="96837" cy="122237"/>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2" name="Rectangle 12">
            <a:extLst>
              <a:ext uri="{FF2B5EF4-FFF2-40B4-BE49-F238E27FC236}">
                <a16:creationId xmlns:a16="http://schemas.microsoft.com/office/drawing/2014/main" id="{294E40BF-7592-4345-A96D-CF9ED1B9B59B}"/>
              </a:ext>
            </a:extLst>
          </p:cNvPr>
          <p:cNvSpPr>
            <a:spLocks noChangeArrowheads="1"/>
          </p:cNvSpPr>
          <p:nvPr/>
        </p:nvSpPr>
        <p:spPr bwMode="auto">
          <a:xfrm>
            <a:off x="4332288" y="2898775"/>
            <a:ext cx="96837" cy="122238"/>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3" name="Line 13">
            <a:extLst>
              <a:ext uri="{FF2B5EF4-FFF2-40B4-BE49-F238E27FC236}">
                <a16:creationId xmlns:a16="http://schemas.microsoft.com/office/drawing/2014/main" id="{EB29BCEB-CDCF-4EA5-870E-4D7FF5437AD6}"/>
              </a:ext>
            </a:extLst>
          </p:cNvPr>
          <p:cNvSpPr>
            <a:spLocks noChangeShapeType="1"/>
          </p:cNvSpPr>
          <p:nvPr/>
        </p:nvSpPr>
        <p:spPr bwMode="auto">
          <a:xfrm>
            <a:off x="4368800" y="209867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4" name="Line 14">
            <a:extLst>
              <a:ext uri="{FF2B5EF4-FFF2-40B4-BE49-F238E27FC236}">
                <a16:creationId xmlns:a16="http://schemas.microsoft.com/office/drawing/2014/main" id="{D5C84BA6-AACB-480F-9485-5CF3E4E9F554}"/>
              </a:ext>
            </a:extLst>
          </p:cNvPr>
          <p:cNvSpPr>
            <a:spLocks noChangeShapeType="1"/>
          </p:cNvSpPr>
          <p:nvPr/>
        </p:nvSpPr>
        <p:spPr bwMode="auto">
          <a:xfrm>
            <a:off x="5929313" y="208597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5" name="Line 15">
            <a:extLst>
              <a:ext uri="{FF2B5EF4-FFF2-40B4-BE49-F238E27FC236}">
                <a16:creationId xmlns:a16="http://schemas.microsoft.com/office/drawing/2014/main" id="{66F6EDC5-433E-4DB2-97F9-AF5BE903D2BB}"/>
              </a:ext>
            </a:extLst>
          </p:cNvPr>
          <p:cNvSpPr>
            <a:spLocks noChangeShapeType="1"/>
          </p:cNvSpPr>
          <p:nvPr/>
        </p:nvSpPr>
        <p:spPr bwMode="auto">
          <a:xfrm>
            <a:off x="5130800" y="149066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6" name="Line 16">
            <a:extLst>
              <a:ext uri="{FF2B5EF4-FFF2-40B4-BE49-F238E27FC236}">
                <a16:creationId xmlns:a16="http://schemas.microsoft.com/office/drawing/2014/main" id="{54D7677D-F06C-4F23-A91E-CD282BCE04CA}"/>
              </a:ext>
            </a:extLst>
          </p:cNvPr>
          <p:cNvSpPr>
            <a:spLocks noChangeShapeType="1"/>
          </p:cNvSpPr>
          <p:nvPr/>
        </p:nvSpPr>
        <p:spPr bwMode="auto">
          <a:xfrm>
            <a:off x="5130800" y="298926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7" name="AutoShape 17">
            <a:extLst>
              <a:ext uri="{FF2B5EF4-FFF2-40B4-BE49-F238E27FC236}">
                <a16:creationId xmlns:a16="http://schemas.microsoft.com/office/drawing/2014/main" id="{D107829E-506C-4CCE-8444-B005A5CD179A}"/>
              </a:ext>
            </a:extLst>
          </p:cNvPr>
          <p:cNvSpPr>
            <a:spLocks noChangeArrowheads="1"/>
          </p:cNvSpPr>
          <p:nvPr/>
        </p:nvSpPr>
        <p:spPr bwMode="auto">
          <a:xfrm>
            <a:off x="5816600" y="1336675"/>
            <a:ext cx="141288" cy="180975"/>
          </a:xfrm>
          <a:prstGeom prst="triangle">
            <a:avLst>
              <a:gd name="adj" fmla="val 50000"/>
            </a:avLst>
          </a:prstGeom>
          <a:solidFill>
            <a:srgbClr val="FA202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8" name="Line 18">
            <a:extLst>
              <a:ext uri="{FF2B5EF4-FFF2-40B4-BE49-F238E27FC236}">
                <a16:creationId xmlns:a16="http://schemas.microsoft.com/office/drawing/2014/main" id="{645C5876-68FC-4B93-88EB-534078978B0C}"/>
              </a:ext>
            </a:extLst>
          </p:cNvPr>
          <p:cNvSpPr>
            <a:spLocks noChangeShapeType="1"/>
          </p:cNvSpPr>
          <p:nvPr/>
        </p:nvSpPr>
        <p:spPr bwMode="auto">
          <a:xfrm>
            <a:off x="5130800" y="2251075"/>
            <a:ext cx="381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19" name="Object 19">
            <a:extLst>
              <a:ext uri="{FF2B5EF4-FFF2-40B4-BE49-F238E27FC236}">
                <a16:creationId xmlns:a16="http://schemas.microsoft.com/office/drawing/2014/main" id="{9F14883A-C73F-4C76-9A6E-52449DE51131}"/>
              </a:ext>
            </a:extLst>
          </p:cNvPr>
          <p:cNvGraphicFramePr>
            <a:graphicFrameLocks noChangeAspect="1"/>
          </p:cNvGraphicFramePr>
          <p:nvPr/>
        </p:nvGraphicFramePr>
        <p:xfrm>
          <a:off x="6400800" y="533400"/>
          <a:ext cx="811213" cy="366713"/>
        </p:xfrm>
        <a:graphic>
          <a:graphicData uri="http://schemas.openxmlformats.org/presentationml/2006/ole">
            <mc:AlternateContent xmlns:mc="http://schemas.openxmlformats.org/markup-compatibility/2006">
              <mc:Choice xmlns:v="urn:schemas-microsoft-com:vml" Requires="v">
                <p:oleObj spid="_x0000_s51486" name="Equation" r:id="rId11" imgW="393480" imgH="177480" progId="Equation.DSMT4">
                  <p:embed/>
                </p:oleObj>
              </mc:Choice>
              <mc:Fallback>
                <p:oleObj name="Equation" r:id="rId11" imgW="393480" imgH="177480" progId="Equation.DSMT4">
                  <p:embed/>
                  <p:pic>
                    <p:nvPicPr>
                      <p:cNvPr id="0"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00800" y="533400"/>
                        <a:ext cx="8112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20" name="Object 20">
            <a:extLst>
              <a:ext uri="{FF2B5EF4-FFF2-40B4-BE49-F238E27FC236}">
                <a16:creationId xmlns:a16="http://schemas.microsoft.com/office/drawing/2014/main" id="{C8669DF3-39F5-46A7-BCEC-052B6F0BD85D}"/>
              </a:ext>
            </a:extLst>
          </p:cNvPr>
          <p:cNvGraphicFramePr>
            <a:graphicFrameLocks noChangeAspect="1"/>
          </p:cNvGraphicFramePr>
          <p:nvPr/>
        </p:nvGraphicFramePr>
        <p:xfrm>
          <a:off x="6350000" y="1489075"/>
          <a:ext cx="838200" cy="377825"/>
        </p:xfrm>
        <a:graphic>
          <a:graphicData uri="http://schemas.openxmlformats.org/presentationml/2006/ole">
            <mc:AlternateContent xmlns:mc="http://schemas.openxmlformats.org/markup-compatibility/2006">
              <mc:Choice xmlns:v="urn:schemas-microsoft-com:vml" Requires="v">
                <p:oleObj spid="_x0000_s51487" name="Equation" r:id="rId13" imgW="393480" imgH="177480" progId="Equation.DSMT4">
                  <p:embed/>
                </p:oleObj>
              </mc:Choice>
              <mc:Fallback>
                <p:oleObj name="Equation" r:id="rId13" imgW="393480" imgH="177480" progId="Equation.DSMT4">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50000" y="1489075"/>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21" name="Object 21">
            <a:extLst>
              <a:ext uri="{FF2B5EF4-FFF2-40B4-BE49-F238E27FC236}">
                <a16:creationId xmlns:a16="http://schemas.microsoft.com/office/drawing/2014/main" id="{6833861F-C908-416A-9B7E-D2C352B6C892}"/>
              </a:ext>
            </a:extLst>
          </p:cNvPr>
          <p:cNvGraphicFramePr>
            <a:graphicFrameLocks noChangeAspect="1"/>
          </p:cNvGraphicFramePr>
          <p:nvPr/>
        </p:nvGraphicFramePr>
        <p:xfrm>
          <a:off x="3606800" y="2403475"/>
          <a:ext cx="838200" cy="377825"/>
        </p:xfrm>
        <a:graphic>
          <a:graphicData uri="http://schemas.openxmlformats.org/presentationml/2006/ole">
            <mc:AlternateContent xmlns:mc="http://schemas.openxmlformats.org/markup-compatibility/2006">
              <mc:Choice xmlns:v="urn:schemas-microsoft-com:vml" Requires="v">
                <p:oleObj spid="_x0000_s51488" name="Equation" r:id="rId15" imgW="393480" imgH="177480" progId="Equation.DSMT4">
                  <p:embed/>
                </p:oleObj>
              </mc:Choice>
              <mc:Fallback>
                <p:oleObj name="Equation" r:id="rId15" imgW="393480" imgH="177480" progId="Equation.DSMT4">
                  <p:embed/>
                  <p:pic>
                    <p:nvPicPr>
                      <p:cNvPr id="0" name="Object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06800" y="2403475"/>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22" name="Text Box 22">
            <a:extLst>
              <a:ext uri="{FF2B5EF4-FFF2-40B4-BE49-F238E27FC236}">
                <a16:creationId xmlns:a16="http://schemas.microsoft.com/office/drawing/2014/main" id="{6E882834-4B15-49F8-80AB-94243761103B}"/>
              </a:ext>
            </a:extLst>
          </p:cNvPr>
          <p:cNvSpPr txBox="1">
            <a:spLocks noChangeArrowheads="1"/>
          </p:cNvSpPr>
          <p:nvPr/>
        </p:nvSpPr>
        <p:spPr bwMode="auto">
          <a:xfrm>
            <a:off x="5359400" y="2708275"/>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w</a:t>
            </a:r>
          </a:p>
        </p:txBody>
      </p:sp>
      <p:sp>
        <p:nvSpPr>
          <p:cNvPr id="51223" name="Line 23">
            <a:extLst>
              <a:ext uri="{FF2B5EF4-FFF2-40B4-BE49-F238E27FC236}">
                <a16:creationId xmlns:a16="http://schemas.microsoft.com/office/drawing/2014/main" id="{990BDB2F-DA63-494B-83FB-67B81559F8A3}"/>
              </a:ext>
            </a:extLst>
          </p:cNvPr>
          <p:cNvSpPr>
            <a:spLocks noChangeShapeType="1"/>
          </p:cNvSpPr>
          <p:nvPr/>
        </p:nvSpPr>
        <p:spPr bwMode="auto">
          <a:xfrm flipH="1">
            <a:off x="4140200" y="879475"/>
            <a:ext cx="2286000" cy="2362200"/>
          </a:xfrm>
          <a:prstGeom prst="line">
            <a:avLst/>
          </a:prstGeom>
          <a:noFill/>
          <a:ln w="28575">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24" name="Object 24">
            <a:extLst>
              <a:ext uri="{FF2B5EF4-FFF2-40B4-BE49-F238E27FC236}">
                <a16:creationId xmlns:a16="http://schemas.microsoft.com/office/drawing/2014/main" id="{A0C2EDEF-DF14-4D7E-BE3E-4CFB2919E327}"/>
              </a:ext>
            </a:extLst>
          </p:cNvPr>
          <p:cNvGraphicFramePr>
            <a:graphicFrameLocks noChangeAspect="1"/>
          </p:cNvGraphicFramePr>
          <p:nvPr/>
        </p:nvGraphicFramePr>
        <p:xfrm>
          <a:off x="4724400" y="762000"/>
          <a:ext cx="330200" cy="457200"/>
        </p:xfrm>
        <a:graphic>
          <a:graphicData uri="http://schemas.openxmlformats.org/presentationml/2006/ole">
            <mc:AlternateContent xmlns:mc="http://schemas.openxmlformats.org/markup-compatibility/2006">
              <mc:Choice xmlns:v="urn:schemas-microsoft-com:vml" Requires="v">
                <p:oleObj spid="_x0000_s51489" name="Equation" r:id="rId17" imgW="164880" imgH="228600" progId="Equation.DSMT4">
                  <p:embed/>
                </p:oleObj>
              </mc:Choice>
              <mc:Fallback>
                <p:oleObj name="Equation" r:id="rId17" imgW="164880" imgH="228600" progId="Equation.DSMT4">
                  <p:embed/>
                  <p:pic>
                    <p:nvPicPr>
                      <p:cNvPr id="0" name="Object 2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24400" y="7620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25" name="Text Box 25">
            <a:extLst>
              <a:ext uri="{FF2B5EF4-FFF2-40B4-BE49-F238E27FC236}">
                <a16:creationId xmlns:a16="http://schemas.microsoft.com/office/drawing/2014/main" id="{5A61CFE7-64DD-472A-B7A0-247AA82A6289}"/>
              </a:ext>
            </a:extLst>
          </p:cNvPr>
          <p:cNvSpPr txBox="1">
            <a:spLocks noChangeArrowheads="1"/>
          </p:cNvSpPr>
          <p:nvPr/>
        </p:nvSpPr>
        <p:spPr bwMode="auto">
          <a:xfrm>
            <a:off x="908050" y="1714500"/>
            <a:ext cx="1250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 change</a:t>
            </a:r>
          </a:p>
        </p:txBody>
      </p:sp>
      <p:sp>
        <p:nvSpPr>
          <p:cNvPr id="51226" name="Text Box 26">
            <a:extLst>
              <a:ext uri="{FF2B5EF4-FFF2-40B4-BE49-F238E27FC236}">
                <a16:creationId xmlns:a16="http://schemas.microsoft.com/office/drawing/2014/main" id="{7914771A-AA31-4E5C-A76D-561FDF277DEA}"/>
              </a:ext>
            </a:extLst>
          </p:cNvPr>
          <p:cNvSpPr txBox="1">
            <a:spLocks noChangeArrowheads="1"/>
          </p:cNvSpPr>
          <p:nvPr/>
        </p:nvSpPr>
        <p:spPr bwMode="auto">
          <a:xfrm>
            <a:off x="914400" y="3505200"/>
            <a:ext cx="34448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Training example 3: vol</a:t>
            </a:r>
          </a:p>
          <a:p>
            <a:endParaRPr lang="en-US" altLang="en-US"/>
          </a:p>
          <a:p>
            <a:r>
              <a:rPr lang="en-US" altLang="en-US"/>
              <a:t>x</a:t>
            </a:r>
            <a:r>
              <a:rPr lang="en-US" altLang="en-US" baseline="-25000"/>
              <a:t>1 </a:t>
            </a:r>
            <a:r>
              <a:rPr lang="en-US" altLang="en-US"/>
              <a:t> =-1 , x</a:t>
            </a:r>
            <a:r>
              <a:rPr lang="en-US" altLang="en-US" baseline="-25000"/>
              <a:t>2</a:t>
            </a:r>
            <a:r>
              <a:rPr lang="en-US" altLang="en-US"/>
              <a:t> = -1</a:t>
            </a:r>
          </a:p>
          <a:p>
            <a:r>
              <a:rPr lang="en-US" altLang="en-US"/>
              <a:t>D = (1)(-1) + (-1)(-1) = 0</a:t>
            </a:r>
          </a:p>
          <a:p>
            <a:r>
              <a:rPr lang="en-US" altLang="en-US"/>
              <a:t>    "is it a crack"       N</a:t>
            </a:r>
          </a:p>
        </p:txBody>
      </p:sp>
      <p:graphicFrame>
        <p:nvGraphicFramePr>
          <p:cNvPr id="51227" name="Object 27">
            <a:extLst>
              <a:ext uri="{FF2B5EF4-FFF2-40B4-BE49-F238E27FC236}">
                <a16:creationId xmlns:a16="http://schemas.microsoft.com/office/drawing/2014/main" id="{2E7F1D60-EB9D-4B80-AED2-055C2757C79A}"/>
              </a:ext>
            </a:extLst>
          </p:cNvPr>
          <p:cNvGraphicFramePr>
            <a:graphicFrameLocks noChangeAspect="1"/>
          </p:cNvGraphicFramePr>
          <p:nvPr/>
        </p:nvGraphicFramePr>
        <p:xfrm>
          <a:off x="854075" y="4687888"/>
          <a:ext cx="323850" cy="238125"/>
        </p:xfrm>
        <a:graphic>
          <a:graphicData uri="http://schemas.openxmlformats.org/presentationml/2006/ole">
            <mc:AlternateContent xmlns:mc="http://schemas.openxmlformats.org/markup-compatibility/2006">
              <mc:Choice xmlns:v="urn:schemas-microsoft-com:vml" Requires="v">
                <p:oleObj spid="_x0000_s51490" name="Equation" r:id="rId19" imgW="190440" imgH="139680" progId="Equation.DSMT4">
                  <p:embed/>
                </p:oleObj>
              </mc:Choice>
              <mc:Fallback>
                <p:oleObj name="Equation" r:id="rId19" imgW="190440" imgH="139680" progId="Equation.DSMT4">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075" y="4687888"/>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28" name="Object 28">
            <a:extLst>
              <a:ext uri="{FF2B5EF4-FFF2-40B4-BE49-F238E27FC236}">
                <a16:creationId xmlns:a16="http://schemas.microsoft.com/office/drawing/2014/main" id="{D0950FC5-4363-445E-BF21-61371AAB9542}"/>
              </a:ext>
            </a:extLst>
          </p:cNvPr>
          <p:cNvGraphicFramePr>
            <a:graphicFrameLocks noChangeAspect="1"/>
          </p:cNvGraphicFramePr>
          <p:nvPr/>
        </p:nvGraphicFramePr>
        <p:xfrm>
          <a:off x="2606675" y="4687888"/>
          <a:ext cx="323850" cy="238125"/>
        </p:xfrm>
        <a:graphic>
          <a:graphicData uri="http://schemas.openxmlformats.org/presentationml/2006/ole">
            <mc:AlternateContent xmlns:mc="http://schemas.openxmlformats.org/markup-compatibility/2006">
              <mc:Choice xmlns:v="urn:schemas-microsoft-com:vml" Requires="v">
                <p:oleObj spid="_x0000_s51491" name="Equation" r:id="rId20" imgW="190440" imgH="139680" progId="Equation.DSMT4">
                  <p:embed/>
                </p:oleObj>
              </mc:Choice>
              <mc:Fallback>
                <p:oleObj name="Equation" r:id="rId20" imgW="190440" imgH="139680" progId="Equation.DSMT4">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6675" y="4687888"/>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29" name="Object 29">
            <a:extLst>
              <a:ext uri="{FF2B5EF4-FFF2-40B4-BE49-F238E27FC236}">
                <a16:creationId xmlns:a16="http://schemas.microsoft.com/office/drawing/2014/main" id="{483CFE30-DC18-4620-BBE2-6E70138A4950}"/>
              </a:ext>
            </a:extLst>
          </p:cNvPr>
          <p:cNvGraphicFramePr>
            <a:graphicFrameLocks noChangeAspect="1"/>
          </p:cNvGraphicFramePr>
          <p:nvPr/>
        </p:nvGraphicFramePr>
        <p:xfrm>
          <a:off x="609600" y="5257800"/>
          <a:ext cx="1981200" cy="904875"/>
        </p:xfrm>
        <a:graphic>
          <a:graphicData uri="http://schemas.openxmlformats.org/presentationml/2006/ole">
            <mc:AlternateContent xmlns:mc="http://schemas.openxmlformats.org/markup-compatibility/2006">
              <mc:Choice xmlns:v="urn:schemas-microsoft-com:vml" Requires="v">
                <p:oleObj spid="_x0000_s51492" name="Equation" r:id="rId21" imgW="1002960" imgH="457200" progId="Equation.DSMT4">
                  <p:embed/>
                </p:oleObj>
              </mc:Choice>
              <mc:Fallback>
                <p:oleObj name="Equation" r:id="rId21" imgW="1002960" imgH="457200" progId="Equation.DSMT4">
                  <p:embed/>
                  <p:pic>
                    <p:nvPicPr>
                      <p:cNvPr id="0" name="Object 2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09600" y="5257800"/>
                        <a:ext cx="1981200"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0" name="Line 30">
            <a:extLst>
              <a:ext uri="{FF2B5EF4-FFF2-40B4-BE49-F238E27FC236}">
                <a16:creationId xmlns:a16="http://schemas.microsoft.com/office/drawing/2014/main" id="{46A6BA56-9F62-4DE8-92F3-554D24329401}"/>
              </a:ext>
            </a:extLst>
          </p:cNvPr>
          <p:cNvSpPr>
            <a:spLocks noChangeShapeType="1"/>
          </p:cNvSpPr>
          <p:nvPr/>
        </p:nvSpPr>
        <p:spPr bwMode="auto">
          <a:xfrm>
            <a:off x="5273675" y="4306888"/>
            <a:ext cx="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1" name="Line 31">
            <a:extLst>
              <a:ext uri="{FF2B5EF4-FFF2-40B4-BE49-F238E27FC236}">
                <a16:creationId xmlns:a16="http://schemas.microsoft.com/office/drawing/2014/main" id="{7CAA2226-2007-4BDA-B107-92044A51106D}"/>
              </a:ext>
            </a:extLst>
          </p:cNvPr>
          <p:cNvSpPr>
            <a:spLocks noChangeShapeType="1"/>
          </p:cNvSpPr>
          <p:nvPr/>
        </p:nvSpPr>
        <p:spPr bwMode="auto">
          <a:xfrm>
            <a:off x="3825875" y="5602288"/>
            <a:ext cx="3505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32" name="Object 32">
            <a:extLst>
              <a:ext uri="{FF2B5EF4-FFF2-40B4-BE49-F238E27FC236}">
                <a16:creationId xmlns:a16="http://schemas.microsoft.com/office/drawing/2014/main" id="{E1DC574A-415F-4CDE-9E26-6ECA806E3CA8}"/>
              </a:ext>
            </a:extLst>
          </p:cNvPr>
          <p:cNvGraphicFramePr>
            <a:graphicFrameLocks noChangeAspect="1"/>
          </p:cNvGraphicFramePr>
          <p:nvPr/>
        </p:nvGraphicFramePr>
        <p:xfrm>
          <a:off x="7407275" y="5373688"/>
          <a:ext cx="322263" cy="482600"/>
        </p:xfrm>
        <a:graphic>
          <a:graphicData uri="http://schemas.openxmlformats.org/presentationml/2006/ole">
            <mc:AlternateContent xmlns:mc="http://schemas.openxmlformats.org/markup-compatibility/2006">
              <mc:Choice xmlns:v="urn:schemas-microsoft-com:vml" Requires="v">
                <p:oleObj spid="_x0000_s51493" name="Equation" r:id="rId23" imgW="152280" imgH="228600" progId="Equation.DSMT4">
                  <p:embed/>
                </p:oleObj>
              </mc:Choice>
              <mc:Fallback>
                <p:oleObj name="Equation" r:id="rId23" imgW="152280" imgH="228600" progId="Equation.DSMT4">
                  <p:embed/>
                  <p:pic>
                    <p:nvPicPr>
                      <p:cNvPr id="0" name="Object 3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07275" y="5373688"/>
                        <a:ext cx="322263"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3" name="Rectangle 33">
            <a:extLst>
              <a:ext uri="{FF2B5EF4-FFF2-40B4-BE49-F238E27FC236}">
                <a16:creationId xmlns:a16="http://schemas.microsoft.com/office/drawing/2014/main" id="{82CF1EB9-6071-4FE6-80AC-4F862B797DE7}"/>
              </a:ext>
            </a:extLst>
          </p:cNvPr>
          <p:cNvSpPr>
            <a:spLocks noChangeArrowheads="1"/>
          </p:cNvSpPr>
          <p:nvPr/>
        </p:nvSpPr>
        <p:spPr bwMode="auto">
          <a:xfrm>
            <a:off x="4500563" y="4765675"/>
            <a:ext cx="96837" cy="122238"/>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4" name="Rectangle 34">
            <a:extLst>
              <a:ext uri="{FF2B5EF4-FFF2-40B4-BE49-F238E27FC236}">
                <a16:creationId xmlns:a16="http://schemas.microsoft.com/office/drawing/2014/main" id="{99DDD6AE-AA48-462F-87D9-EEDE50C43718}"/>
              </a:ext>
            </a:extLst>
          </p:cNvPr>
          <p:cNvSpPr>
            <a:spLocks noChangeArrowheads="1"/>
          </p:cNvSpPr>
          <p:nvPr/>
        </p:nvSpPr>
        <p:spPr bwMode="auto">
          <a:xfrm>
            <a:off x="4475163" y="6249988"/>
            <a:ext cx="96837" cy="122237"/>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5" name="Line 35">
            <a:extLst>
              <a:ext uri="{FF2B5EF4-FFF2-40B4-BE49-F238E27FC236}">
                <a16:creationId xmlns:a16="http://schemas.microsoft.com/office/drawing/2014/main" id="{24A866D5-C981-4E7E-AD13-CAF3BF157FE0}"/>
              </a:ext>
            </a:extLst>
          </p:cNvPr>
          <p:cNvSpPr>
            <a:spLocks noChangeShapeType="1"/>
          </p:cNvSpPr>
          <p:nvPr/>
        </p:nvSpPr>
        <p:spPr bwMode="auto">
          <a:xfrm>
            <a:off x="4511675" y="544988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6" name="Line 36">
            <a:extLst>
              <a:ext uri="{FF2B5EF4-FFF2-40B4-BE49-F238E27FC236}">
                <a16:creationId xmlns:a16="http://schemas.microsoft.com/office/drawing/2014/main" id="{AAF361B4-9165-4F9B-8300-2457B5FC9D29}"/>
              </a:ext>
            </a:extLst>
          </p:cNvPr>
          <p:cNvSpPr>
            <a:spLocks noChangeShapeType="1"/>
          </p:cNvSpPr>
          <p:nvPr/>
        </p:nvSpPr>
        <p:spPr bwMode="auto">
          <a:xfrm>
            <a:off x="6072188" y="5437188"/>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7" name="Line 37">
            <a:extLst>
              <a:ext uri="{FF2B5EF4-FFF2-40B4-BE49-F238E27FC236}">
                <a16:creationId xmlns:a16="http://schemas.microsoft.com/office/drawing/2014/main" id="{8C8357F3-2274-4540-9C19-FE5731F40E6B}"/>
              </a:ext>
            </a:extLst>
          </p:cNvPr>
          <p:cNvSpPr>
            <a:spLocks noChangeShapeType="1"/>
          </p:cNvSpPr>
          <p:nvPr/>
        </p:nvSpPr>
        <p:spPr bwMode="auto">
          <a:xfrm>
            <a:off x="5273675" y="4841875"/>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8" name="Line 38">
            <a:extLst>
              <a:ext uri="{FF2B5EF4-FFF2-40B4-BE49-F238E27FC236}">
                <a16:creationId xmlns:a16="http://schemas.microsoft.com/office/drawing/2014/main" id="{2DF1DD87-E911-46D4-870E-6857E61826B9}"/>
              </a:ext>
            </a:extLst>
          </p:cNvPr>
          <p:cNvSpPr>
            <a:spLocks noChangeShapeType="1"/>
          </p:cNvSpPr>
          <p:nvPr/>
        </p:nvSpPr>
        <p:spPr bwMode="auto">
          <a:xfrm>
            <a:off x="5273675" y="6340475"/>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9" name="AutoShape 39">
            <a:extLst>
              <a:ext uri="{FF2B5EF4-FFF2-40B4-BE49-F238E27FC236}">
                <a16:creationId xmlns:a16="http://schemas.microsoft.com/office/drawing/2014/main" id="{25DAD9D3-70AD-4815-AED8-EB3F72B017E5}"/>
              </a:ext>
            </a:extLst>
          </p:cNvPr>
          <p:cNvSpPr>
            <a:spLocks noChangeArrowheads="1"/>
          </p:cNvSpPr>
          <p:nvPr/>
        </p:nvSpPr>
        <p:spPr bwMode="auto">
          <a:xfrm>
            <a:off x="5959475" y="4687888"/>
            <a:ext cx="141288" cy="180975"/>
          </a:xfrm>
          <a:prstGeom prst="triangle">
            <a:avLst>
              <a:gd name="adj" fmla="val 50000"/>
            </a:avLst>
          </a:prstGeom>
          <a:solidFill>
            <a:srgbClr val="FA202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0" name="Line 40">
            <a:extLst>
              <a:ext uri="{FF2B5EF4-FFF2-40B4-BE49-F238E27FC236}">
                <a16:creationId xmlns:a16="http://schemas.microsoft.com/office/drawing/2014/main" id="{4CB5AF9F-4F29-462F-8E46-A3B343718236}"/>
              </a:ext>
            </a:extLst>
          </p:cNvPr>
          <p:cNvSpPr>
            <a:spLocks noChangeShapeType="1"/>
          </p:cNvSpPr>
          <p:nvPr/>
        </p:nvSpPr>
        <p:spPr bwMode="auto">
          <a:xfrm flipV="1">
            <a:off x="5273675" y="5591175"/>
            <a:ext cx="538163" cy="111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41" name="Object 41">
            <a:extLst>
              <a:ext uri="{FF2B5EF4-FFF2-40B4-BE49-F238E27FC236}">
                <a16:creationId xmlns:a16="http://schemas.microsoft.com/office/drawing/2014/main" id="{E9FB4237-3C6E-4E56-A066-AF5BD6F83116}"/>
              </a:ext>
            </a:extLst>
          </p:cNvPr>
          <p:cNvGraphicFramePr>
            <a:graphicFrameLocks noChangeAspect="1"/>
          </p:cNvGraphicFramePr>
          <p:nvPr/>
        </p:nvGraphicFramePr>
        <p:xfrm>
          <a:off x="4953000" y="3810000"/>
          <a:ext cx="811213" cy="366713"/>
        </p:xfrm>
        <a:graphic>
          <a:graphicData uri="http://schemas.openxmlformats.org/presentationml/2006/ole">
            <mc:AlternateContent xmlns:mc="http://schemas.openxmlformats.org/markup-compatibility/2006">
              <mc:Choice xmlns:v="urn:schemas-microsoft-com:vml" Requires="v">
                <p:oleObj spid="_x0000_s51494" name="Equation" r:id="rId24" imgW="393480" imgH="177480" progId="Equation.DSMT4">
                  <p:embed/>
                </p:oleObj>
              </mc:Choice>
              <mc:Fallback>
                <p:oleObj name="Equation" r:id="rId24" imgW="393480" imgH="177480" progId="Equation.DSMT4">
                  <p:embed/>
                  <p:pic>
                    <p:nvPicPr>
                      <p:cNvPr id="0" name="Object 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53000" y="3810000"/>
                        <a:ext cx="8112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42" name="Object 42">
            <a:extLst>
              <a:ext uri="{FF2B5EF4-FFF2-40B4-BE49-F238E27FC236}">
                <a16:creationId xmlns:a16="http://schemas.microsoft.com/office/drawing/2014/main" id="{317D1BA8-B3C0-40E3-903A-B59352D270A9}"/>
              </a:ext>
            </a:extLst>
          </p:cNvPr>
          <p:cNvGraphicFramePr>
            <a:graphicFrameLocks noChangeAspect="1"/>
          </p:cNvGraphicFramePr>
          <p:nvPr/>
        </p:nvGraphicFramePr>
        <p:xfrm>
          <a:off x="6492875" y="4840288"/>
          <a:ext cx="838200" cy="377825"/>
        </p:xfrm>
        <a:graphic>
          <a:graphicData uri="http://schemas.openxmlformats.org/presentationml/2006/ole">
            <mc:AlternateContent xmlns:mc="http://schemas.openxmlformats.org/markup-compatibility/2006">
              <mc:Choice xmlns:v="urn:schemas-microsoft-com:vml" Requires="v">
                <p:oleObj spid="_x0000_s51495" name="Equation" r:id="rId25" imgW="393480" imgH="177480" progId="Equation.DSMT4">
                  <p:embed/>
                </p:oleObj>
              </mc:Choice>
              <mc:Fallback>
                <p:oleObj name="Equation" r:id="rId25" imgW="393480" imgH="177480" progId="Equation.DSMT4">
                  <p:embed/>
                  <p:pic>
                    <p:nvPicPr>
                      <p:cNvPr id="0" name="Object 4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92875" y="4840288"/>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43" name="Object 43">
            <a:extLst>
              <a:ext uri="{FF2B5EF4-FFF2-40B4-BE49-F238E27FC236}">
                <a16:creationId xmlns:a16="http://schemas.microsoft.com/office/drawing/2014/main" id="{4FC840F8-DD0C-471C-9E45-A740C7550196}"/>
              </a:ext>
            </a:extLst>
          </p:cNvPr>
          <p:cNvGraphicFramePr>
            <a:graphicFrameLocks noChangeAspect="1"/>
          </p:cNvGraphicFramePr>
          <p:nvPr/>
        </p:nvGraphicFramePr>
        <p:xfrm>
          <a:off x="3749675" y="5754688"/>
          <a:ext cx="838200" cy="377825"/>
        </p:xfrm>
        <a:graphic>
          <a:graphicData uri="http://schemas.openxmlformats.org/presentationml/2006/ole">
            <mc:AlternateContent xmlns:mc="http://schemas.openxmlformats.org/markup-compatibility/2006">
              <mc:Choice xmlns:v="urn:schemas-microsoft-com:vml" Requires="v">
                <p:oleObj spid="_x0000_s51496" name="Equation" r:id="rId26" imgW="393480" imgH="177480" progId="Equation.DSMT4">
                  <p:embed/>
                </p:oleObj>
              </mc:Choice>
              <mc:Fallback>
                <p:oleObj name="Equation" r:id="rId26" imgW="393480" imgH="177480" progId="Equation.DSMT4">
                  <p:embed/>
                  <p:pic>
                    <p:nvPicPr>
                      <p:cNvPr id="0" name="Object 4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49675" y="5754688"/>
                        <a:ext cx="838200"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44" name="Text Box 44">
            <a:extLst>
              <a:ext uri="{FF2B5EF4-FFF2-40B4-BE49-F238E27FC236}">
                <a16:creationId xmlns:a16="http://schemas.microsoft.com/office/drawing/2014/main" id="{24EEE800-7F18-4C0F-85DE-B392CBD9B55E}"/>
              </a:ext>
            </a:extLst>
          </p:cNvPr>
          <p:cNvSpPr txBox="1">
            <a:spLocks noChangeArrowheads="1"/>
          </p:cNvSpPr>
          <p:nvPr/>
        </p:nvSpPr>
        <p:spPr bwMode="auto">
          <a:xfrm>
            <a:off x="5486400" y="5715000"/>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w</a:t>
            </a:r>
          </a:p>
        </p:txBody>
      </p:sp>
      <p:graphicFrame>
        <p:nvGraphicFramePr>
          <p:cNvPr id="51246" name="Object 46">
            <a:extLst>
              <a:ext uri="{FF2B5EF4-FFF2-40B4-BE49-F238E27FC236}">
                <a16:creationId xmlns:a16="http://schemas.microsoft.com/office/drawing/2014/main" id="{9BE9A280-2A18-4217-AC16-2A0819EFD48B}"/>
              </a:ext>
            </a:extLst>
          </p:cNvPr>
          <p:cNvGraphicFramePr>
            <a:graphicFrameLocks noChangeAspect="1"/>
          </p:cNvGraphicFramePr>
          <p:nvPr/>
        </p:nvGraphicFramePr>
        <p:xfrm>
          <a:off x="4800600" y="4114800"/>
          <a:ext cx="330200" cy="457200"/>
        </p:xfrm>
        <a:graphic>
          <a:graphicData uri="http://schemas.openxmlformats.org/presentationml/2006/ole">
            <mc:AlternateContent xmlns:mc="http://schemas.openxmlformats.org/markup-compatibility/2006">
              <mc:Choice xmlns:v="urn:schemas-microsoft-com:vml" Requires="v">
                <p:oleObj spid="_x0000_s51497" name="Equation" r:id="rId27" imgW="164880" imgH="228600" progId="Equation.DSMT4">
                  <p:embed/>
                </p:oleObj>
              </mc:Choice>
              <mc:Fallback>
                <p:oleObj name="Equation" r:id="rId27" imgW="164880" imgH="228600" progId="Equation.DSMT4">
                  <p:embed/>
                  <p:pic>
                    <p:nvPicPr>
                      <p:cNvPr id="0" name="Object 4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800600" y="41148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48" name="Line 48">
            <a:extLst>
              <a:ext uri="{FF2B5EF4-FFF2-40B4-BE49-F238E27FC236}">
                <a16:creationId xmlns:a16="http://schemas.microsoft.com/office/drawing/2014/main" id="{0EE80E77-F947-4243-A11F-E59D005509A0}"/>
              </a:ext>
            </a:extLst>
          </p:cNvPr>
          <p:cNvSpPr>
            <a:spLocks noChangeShapeType="1"/>
          </p:cNvSpPr>
          <p:nvPr/>
        </p:nvSpPr>
        <p:spPr bwMode="auto">
          <a:xfrm>
            <a:off x="5257800" y="4267200"/>
            <a:ext cx="0" cy="2590800"/>
          </a:xfrm>
          <a:prstGeom prst="line">
            <a:avLst/>
          </a:prstGeom>
          <a:noFill/>
          <a:ln w="28575">
            <a:solidFill>
              <a:srgbClr val="FA20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9" name="Text Box 49">
            <a:extLst>
              <a:ext uri="{FF2B5EF4-FFF2-40B4-BE49-F238E27FC236}">
                <a16:creationId xmlns:a16="http://schemas.microsoft.com/office/drawing/2014/main" id="{95CBDEAC-B381-4D5C-9D46-B6930A19C4A7}"/>
              </a:ext>
            </a:extLst>
          </p:cNvPr>
          <p:cNvSpPr txBox="1">
            <a:spLocks noChangeArrowheads="1"/>
          </p:cNvSpPr>
          <p:nvPr/>
        </p:nvSpPr>
        <p:spPr bwMode="auto">
          <a:xfrm>
            <a:off x="838200" y="6324600"/>
            <a:ext cx="208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 further changes</a:t>
            </a:r>
          </a:p>
        </p:txBody>
      </p:sp>
      <p:grpSp>
        <p:nvGrpSpPr>
          <p:cNvPr id="51250" name="Group 50">
            <a:extLst>
              <a:ext uri="{FF2B5EF4-FFF2-40B4-BE49-F238E27FC236}">
                <a16:creationId xmlns:a16="http://schemas.microsoft.com/office/drawing/2014/main" id="{20A28EC1-9331-44ED-A955-2CE3C6A86B33}"/>
              </a:ext>
            </a:extLst>
          </p:cNvPr>
          <p:cNvGrpSpPr>
            <a:grpSpLocks/>
          </p:cNvGrpSpPr>
          <p:nvPr/>
        </p:nvGrpSpPr>
        <p:grpSpPr bwMode="auto">
          <a:xfrm>
            <a:off x="8153400" y="304800"/>
            <a:ext cx="646113" cy="774700"/>
            <a:chOff x="1321" y="1344"/>
            <a:chExt cx="407" cy="728"/>
          </a:xfrm>
        </p:grpSpPr>
        <p:sp>
          <p:nvSpPr>
            <p:cNvPr id="51251" name="Line 51">
              <a:extLst>
                <a:ext uri="{FF2B5EF4-FFF2-40B4-BE49-F238E27FC236}">
                  <a16:creationId xmlns:a16="http://schemas.microsoft.com/office/drawing/2014/main" id="{6106738A-88CF-4512-B610-D3F5DB9553A3}"/>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2" name="Line 52">
              <a:extLst>
                <a:ext uri="{FF2B5EF4-FFF2-40B4-BE49-F238E27FC236}">
                  <a16:creationId xmlns:a16="http://schemas.microsoft.com/office/drawing/2014/main" id="{984F9DCD-7103-4628-B658-2A0EBE71E389}"/>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3" name="Line 53">
              <a:extLst>
                <a:ext uri="{FF2B5EF4-FFF2-40B4-BE49-F238E27FC236}">
                  <a16:creationId xmlns:a16="http://schemas.microsoft.com/office/drawing/2014/main" id="{3514ED78-563D-402F-BCF8-3720F1F94939}"/>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4" name="Line 54">
              <a:extLst>
                <a:ext uri="{FF2B5EF4-FFF2-40B4-BE49-F238E27FC236}">
                  <a16:creationId xmlns:a16="http://schemas.microsoft.com/office/drawing/2014/main" id="{59A61595-42DF-470C-8DE4-0BC04DAB1614}"/>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5" name="Line 55">
              <a:extLst>
                <a:ext uri="{FF2B5EF4-FFF2-40B4-BE49-F238E27FC236}">
                  <a16:creationId xmlns:a16="http://schemas.microsoft.com/office/drawing/2014/main" id="{98ABE3F0-174F-4C38-B89F-EB1589CB4380}"/>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6" name="Line 56">
              <a:extLst>
                <a:ext uri="{FF2B5EF4-FFF2-40B4-BE49-F238E27FC236}">
                  <a16:creationId xmlns:a16="http://schemas.microsoft.com/office/drawing/2014/main" id="{0C40F39B-08C5-465F-94C2-AEEFE6000768}"/>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7" name="Line 57">
              <a:extLst>
                <a:ext uri="{FF2B5EF4-FFF2-40B4-BE49-F238E27FC236}">
                  <a16:creationId xmlns:a16="http://schemas.microsoft.com/office/drawing/2014/main" id="{52B2AAFE-2722-4C23-B5FF-433CAB93A426}"/>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 Box 4">
            <a:extLst>
              <a:ext uri="{FF2B5EF4-FFF2-40B4-BE49-F238E27FC236}">
                <a16:creationId xmlns:a16="http://schemas.microsoft.com/office/drawing/2014/main" id="{A232073D-E9D5-48B8-83D5-5D11309766A1}"/>
              </a:ext>
            </a:extLst>
          </p:cNvPr>
          <p:cNvSpPr txBox="1">
            <a:spLocks noChangeArrowheads="1"/>
          </p:cNvSpPr>
          <p:nvPr/>
        </p:nvSpPr>
        <p:spPr bwMode="auto">
          <a:xfrm>
            <a:off x="204788" y="525463"/>
            <a:ext cx="7940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that this classifier can also handle situations other than which it is trained on. This "generalization" ability is a valuable property of neural nets.</a:t>
            </a:r>
          </a:p>
        </p:txBody>
      </p:sp>
      <p:sp>
        <p:nvSpPr>
          <p:cNvPr id="52229" name="Text Box 5">
            <a:extLst>
              <a:ext uri="{FF2B5EF4-FFF2-40B4-BE49-F238E27FC236}">
                <a16:creationId xmlns:a16="http://schemas.microsoft.com/office/drawing/2014/main" id="{B28CB0FF-CE57-49F9-93FF-A7EE6F4AA46A}"/>
              </a:ext>
            </a:extLst>
          </p:cNvPr>
          <p:cNvSpPr txBox="1">
            <a:spLocks noChangeArrowheads="1"/>
          </p:cNvSpPr>
          <p:nvPr/>
        </p:nvSpPr>
        <p:spPr bwMode="auto">
          <a:xfrm>
            <a:off x="822325" y="1331913"/>
            <a:ext cx="496887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example, suppose we let</a:t>
            </a:r>
          </a:p>
          <a:p>
            <a:endParaRPr lang="en-US" altLang="en-US"/>
          </a:p>
          <a:p>
            <a:r>
              <a:rPr lang="en-US" altLang="en-US"/>
              <a:t>x</a:t>
            </a:r>
            <a:r>
              <a:rPr lang="en-US" altLang="en-US" baseline="-25000"/>
              <a:t>1</a:t>
            </a:r>
            <a:r>
              <a:rPr lang="en-US" altLang="en-US"/>
              <a:t> =  1     "definitely has flash points"</a:t>
            </a:r>
          </a:p>
          <a:p>
            <a:r>
              <a:rPr lang="en-US" altLang="en-US"/>
              <a:t>        0.5   "probably has flash points"</a:t>
            </a:r>
          </a:p>
          <a:p>
            <a:r>
              <a:rPr lang="en-US" altLang="en-US"/>
              <a:t>        0      "don't know"</a:t>
            </a:r>
          </a:p>
          <a:p>
            <a:r>
              <a:rPr lang="en-US" altLang="en-US"/>
              <a:t>       -0.5   "probably does not have flash points"</a:t>
            </a:r>
          </a:p>
          <a:p>
            <a:r>
              <a:rPr lang="en-US" altLang="en-US"/>
              <a:t>       -1      "definitely does not have flash point"</a:t>
            </a:r>
          </a:p>
        </p:txBody>
      </p:sp>
      <p:sp>
        <p:nvSpPr>
          <p:cNvPr id="52230" name="Text Box 6">
            <a:extLst>
              <a:ext uri="{FF2B5EF4-FFF2-40B4-BE49-F238E27FC236}">
                <a16:creationId xmlns:a16="http://schemas.microsoft.com/office/drawing/2014/main" id="{B1587793-C457-42B4-8322-6049E77B6C58}"/>
              </a:ext>
            </a:extLst>
          </p:cNvPr>
          <p:cNvSpPr txBox="1">
            <a:spLocks noChangeArrowheads="1"/>
          </p:cNvSpPr>
          <p:nvPr/>
        </p:nvSpPr>
        <p:spPr bwMode="auto">
          <a:xfrm>
            <a:off x="822325" y="3541713"/>
            <a:ext cx="1601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similarly for x</a:t>
            </a:r>
            <a:r>
              <a:rPr lang="en-US" altLang="en-US" baseline="-25000"/>
              <a:t>2</a:t>
            </a:r>
            <a:endParaRPr lang="en-US" altLang="en-US"/>
          </a:p>
        </p:txBody>
      </p:sp>
      <p:sp>
        <p:nvSpPr>
          <p:cNvPr id="52231" name="Text Box 7">
            <a:extLst>
              <a:ext uri="{FF2B5EF4-FFF2-40B4-BE49-F238E27FC236}">
                <a16:creationId xmlns:a16="http://schemas.microsoft.com/office/drawing/2014/main" id="{F834F7BE-E9B5-4DAB-831B-DC05EA714EAC}"/>
              </a:ext>
            </a:extLst>
          </p:cNvPr>
          <p:cNvSpPr txBox="1">
            <a:spLocks noChangeArrowheads="1"/>
          </p:cNvSpPr>
          <p:nvPr/>
        </p:nvSpPr>
        <p:spPr bwMode="auto">
          <a:xfrm>
            <a:off x="898525" y="4151313"/>
            <a:ext cx="748347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Now suppose we give our trained system an example it hasn't seen before such as a crack where</a:t>
            </a:r>
          </a:p>
          <a:p>
            <a:endParaRPr lang="en-US" altLang="en-US"/>
          </a:p>
          <a:p>
            <a:r>
              <a:rPr lang="en-US" altLang="en-US"/>
              <a:t>x</a:t>
            </a:r>
            <a:r>
              <a:rPr lang="en-US" altLang="en-US" baseline="-25000"/>
              <a:t>1</a:t>
            </a:r>
            <a:r>
              <a:rPr lang="en-US" altLang="en-US"/>
              <a:t> = 0.5  " probably has flash points"</a:t>
            </a:r>
          </a:p>
          <a:p>
            <a:r>
              <a:rPr lang="en-US" altLang="en-US"/>
              <a:t>x</a:t>
            </a:r>
            <a:r>
              <a:rPr lang="en-US" altLang="en-US" baseline="-25000"/>
              <a:t>2</a:t>
            </a:r>
            <a:r>
              <a:rPr lang="en-US" altLang="en-US"/>
              <a:t> = 0.5  " probably has a negative leading edge pulse"</a:t>
            </a:r>
          </a:p>
        </p:txBody>
      </p:sp>
      <p:graphicFrame>
        <p:nvGraphicFramePr>
          <p:cNvPr id="52232" name="Object 8">
            <a:extLst>
              <a:ext uri="{FF2B5EF4-FFF2-40B4-BE49-F238E27FC236}">
                <a16:creationId xmlns:a16="http://schemas.microsoft.com/office/drawing/2014/main" id="{9C1F4D04-6183-4B55-AF52-45C15AC4E467}"/>
              </a:ext>
            </a:extLst>
          </p:cNvPr>
          <p:cNvGraphicFramePr>
            <a:graphicFrameLocks noChangeAspect="1"/>
          </p:cNvGraphicFramePr>
          <p:nvPr/>
        </p:nvGraphicFramePr>
        <p:xfrm>
          <a:off x="838200" y="5791200"/>
          <a:ext cx="3352800" cy="374650"/>
        </p:xfrm>
        <a:graphic>
          <a:graphicData uri="http://schemas.openxmlformats.org/presentationml/2006/ole">
            <mc:AlternateContent xmlns:mc="http://schemas.openxmlformats.org/markup-compatibility/2006">
              <mc:Choice xmlns:v="urn:schemas-microsoft-com:vml" Requires="v">
                <p:oleObj spid="_x0000_s52287" name="Equation" r:id="rId4" imgW="1815840" imgH="203040" progId="Equation.DSMT4">
                  <p:embed/>
                </p:oleObj>
              </mc:Choice>
              <mc:Fallback>
                <p:oleObj name="Equation" r:id="rId4" imgW="1815840" imgH="20304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5791200"/>
                        <a:ext cx="335280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233" name="Object 9">
            <a:extLst>
              <a:ext uri="{FF2B5EF4-FFF2-40B4-BE49-F238E27FC236}">
                <a16:creationId xmlns:a16="http://schemas.microsoft.com/office/drawing/2014/main" id="{CD03D744-ED09-4335-9CDC-550B37EA0279}"/>
              </a:ext>
            </a:extLst>
          </p:cNvPr>
          <p:cNvGraphicFramePr>
            <a:graphicFrameLocks noChangeAspect="1"/>
          </p:cNvGraphicFramePr>
          <p:nvPr/>
        </p:nvGraphicFramePr>
        <p:xfrm>
          <a:off x="3048000" y="6248400"/>
          <a:ext cx="323850" cy="238125"/>
        </p:xfrm>
        <a:graphic>
          <a:graphicData uri="http://schemas.openxmlformats.org/presentationml/2006/ole">
            <mc:AlternateContent xmlns:mc="http://schemas.openxmlformats.org/markup-compatibility/2006">
              <mc:Choice xmlns:v="urn:schemas-microsoft-com:vml" Requires="v">
                <p:oleObj spid="_x0000_s52288" name="Equation" r:id="rId6" imgW="190440" imgH="139680" progId="Equation.DSMT4">
                  <p:embed/>
                </p:oleObj>
              </mc:Choice>
              <mc:Fallback>
                <p:oleObj name="Equation" r:id="rId6" imgW="190440" imgH="13968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6248400"/>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34" name="Text Box 10">
            <a:extLst>
              <a:ext uri="{FF2B5EF4-FFF2-40B4-BE49-F238E27FC236}">
                <a16:creationId xmlns:a16="http://schemas.microsoft.com/office/drawing/2014/main" id="{557CEE1D-F89B-43A3-879D-891FBE495A5E}"/>
              </a:ext>
            </a:extLst>
          </p:cNvPr>
          <p:cNvSpPr txBox="1">
            <a:spLocks noChangeArrowheads="1"/>
          </p:cNvSpPr>
          <p:nvPr/>
        </p:nvSpPr>
        <p:spPr bwMode="auto">
          <a:xfrm>
            <a:off x="1355725" y="6132513"/>
            <a:ext cx="1616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is it a crack" </a:t>
            </a:r>
          </a:p>
        </p:txBody>
      </p:sp>
      <p:sp>
        <p:nvSpPr>
          <p:cNvPr id="52235" name="Text Box 11">
            <a:extLst>
              <a:ext uri="{FF2B5EF4-FFF2-40B4-BE49-F238E27FC236}">
                <a16:creationId xmlns:a16="http://schemas.microsoft.com/office/drawing/2014/main" id="{33F222CA-316E-40C2-950F-2D433C288818}"/>
              </a:ext>
            </a:extLst>
          </p:cNvPr>
          <p:cNvSpPr txBox="1">
            <a:spLocks noChangeArrowheads="1"/>
          </p:cNvSpPr>
          <p:nvPr/>
        </p:nvSpPr>
        <p:spPr bwMode="auto">
          <a:xfrm>
            <a:off x="3352800" y="6172200"/>
            <a:ext cx="2127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 (which is correct)</a:t>
            </a:r>
          </a:p>
        </p:txBody>
      </p:sp>
      <p:graphicFrame>
        <p:nvGraphicFramePr>
          <p:cNvPr id="52236" name="Object 12">
            <a:extLst>
              <a:ext uri="{FF2B5EF4-FFF2-40B4-BE49-F238E27FC236}">
                <a16:creationId xmlns:a16="http://schemas.microsoft.com/office/drawing/2014/main" id="{FED202D8-C428-449F-9A3C-2D1D06FAF486}"/>
              </a:ext>
            </a:extLst>
          </p:cNvPr>
          <p:cNvGraphicFramePr>
            <a:graphicFrameLocks noChangeAspect="1"/>
          </p:cNvGraphicFramePr>
          <p:nvPr/>
        </p:nvGraphicFramePr>
        <p:xfrm>
          <a:off x="990600" y="6248400"/>
          <a:ext cx="323850" cy="238125"/>
        </p:xfrm>
        <a:graphic>
          <a:graphicData uri="http://schemas.openxmlformats.org/presentationml/2006/ole">
            <mc:AlternateContent xmlns:mc="http://schemas.openxmlformats.org/markup-compatibility/2006">
              <mc:Choice xmlns:v="urn:schemas-microsoft-com:vml" Requires="v">
                <p:oleObj spid="_x0000_s52289" name="Equation" r:id="rId8" imgW="190440" imgH="139680" progId="Equation.DSMT4">
                  <p:embed/>
                </p:oleObj>
              </mc:Choice>
              <mc:Fallback>
                <p:oleObj name="Equation" r:id="rId8" imgW="190440" imgH="13968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6248400"/>
                        <a:ext cx="323850"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2237" name="Group 13">
            <a:extLst>
              <a:ext uri="{FF2B5EF4-FFF2-40B4-BE49-F238E27FC236}">
                <a16:creationId xmlns:a16="http://schemas.microsoft.com/office/drawing/2014/main" id="{28FD3247-3698-46ED-A3A4-F9B34B603BA3}"/>
              </a:ext>
            </a:extLst>
          </p:cNvPr>
          <p:cNvGrpSpPr>
            <a:grpSpLocks/>
          </p:cNvGrpSpPr>
          <p:nvPr/>
        </p:nvGrpSpPr>
        <p:grpSpPr bwMode="auto">
          <a:xfrm>
            <a:off x="8153400" y="304800"/>
            <a:ext cx="646113" cy="774700"/>
            <a:chOff x="1321" y="1344"/>
            <a:chExt cx="407" cy="728"/>
          </a:xfrm>
        </p:grpSpPr>
        <p:sp>
          <p:nvSpPr>
            <p:cNvPr id="52238" name="Line 14">
              <a:extLst>
                <a:ext uri="{FF2B5EF4-FFF2-40B4-BE49-F238E27FC236}">
                  <a16:creationId xmlns:a16="http://schemas.microsoft.com/office/drawing/2014/main" id="{93192012-02A6-4FCE-8567-E2B6CF89C410}"/>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9" name="Line 15">
              <a:extLst>
                <a:ext uri="{FF2B5EF4-FFF2-40B4-BE49-F238E27FC236}">
                  <a16:creationId xmlns:a16="http://schemas.microsoft.com/office/drawing/2014/main" id="{14671607-D5E9-4BA9-9498-BC676E689F4D}"/>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0" name="Line 16">
              <a:extLst>
                <a:ext uri="{FF2B5EF4-FFF2-40B4-BE49-F238E27FC236}">
                  <a16:creationId xmlns:a16="http://schemas.microsoft.com/office/drawing/2014/main" id="{C94F9095-4D89-46CE-B18C-43F376244B50}"/>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1" name="Line 17">
              <a:extLst>
                <a:ext uri="{FF2B5EF4-FFF2-40B4-BE49-F238E27FC236}">
                  <a16:creationId xmlns:a16="http://schemas.microsoft.com/office/drawing/2014/main" id="{64E52EE2-4EEF-418E-B702-0E7363F3B8E9}"/>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2" name="Line 18">
              <a:extLst>
                <a:ext uri="{FF2B5EF4-FFF2-40B4-BE49-F238E27FC236}">
                  <a16:creationId xmlns:a16="http://schemas.microsoft.com/office/drawing/2014/main" id="{2C279981-D72B-4F98-9AD2-ABF055C87CCA}"/>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3" name="Line 19">
              <a:extLst>
                <a:ext uri="{FF2B5EF4-FFF2-40B4-BE49-F238E27FC236}">
                  <a16:creationId xmlns:a16="http://schemas.microsoft.com/office/drawing/2014/main" id="{FEADA3AA-7632-40D9-AABA-4BFC77671897}"/>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4" name="Line 20">
              <a:extLst>
                <a:ext uri="{FF2B5EF4-FFF2-40B4-BE49-F238E27FC236}">
                  <a16:creationId xmlns:a16="http://schemas.microsoft.com/office/drawing/2014/main" id="{CEFA1F7C-E580-40E0-83D5-88BDB1955EE5}"/>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ext Box 4">
            <a:extLst>
              <a:ext uri="{FF2B5EF4-FFF2-40B4-BE49-F238E27FC236}">
                <a16:creationId xmlns:a16="http://schemas.microsoft.com/office/drawing/2014/main" id="{2B8C10DC-4993-4424-A995-BD324465D7C7}"/>
              </a:ext>
            </a:extLst>
          </p:cNvPr>
          <p:cNvSpPr txBox="1">
            <a:spLocks noChangeArrowheads="1"/>
          </p:cNvSpPr>
          <p:nvPr/>
        </p:nvSpPr>
        <p:spPr bwMode="auto">
          <a:xfrm>
            <a:off x="3581400" y="381000"/>
            <a:ext cx="1352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References</a:t>
            </a:r>
          </a:p>
        </p:txBody>
      </p:sp>
      <p:sp>
        <p:nvSpPr>
          <p:cNvPr id="53253" name="Text Box 5">
            <a:extLst>
              <a:ext uri="{FF2B5EF4-FFF2-40B4-BE49-F238E27FC236}">
                <a16:creationId xmlns:a16="http://schemas.microsoft.com/office/drawing/2014/main" id="{636E62DE-43CA-46F6-9AFC-8F89D6A5AC38}"/>
              </a:ext>
            </a:extLst>
          </p:cNvPr>
          <p:cNvSpPr txBox="1">
            <a:spLocks noChangeArrowheads="1"/>
          </p:cNvSpPr>
          <p:nvPr/>
        </p:nvSpPr>
        <p:spPr bwMode="auto">
          <a:xfrm>
            <a:off x="974725" y="1331913"/>
            <a:ext cx="7559675"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Sklansky, J., and G. Wassel, </a:t>
            </a:r>
            <a:r>
              <a:rPr lang="en-US" altLang="en-US" i="1"/>
              <a:t>Pattern Classifiers and Trainable Machines</a:t>
            </a:r>
            <a:r>
              <a:rPr lang="en-US" altLang="en-US"/>
              <a:t>, Springer Verlag, 1981</a:t>
            </a:r>
          </a:p>
          <a:p>
            <a:endParaRPr lang="en-US" altLang="en-US"/>
          </a:p>
          <a:p>
            <a:r>
              <a:rPr lang="en-US" altLang="en-US"/>
              <a:t>Pao, Y.H., </a:t>
            </a:r>
            <a:r>
              <a:rPr lang="en-US" altLang="en-US" i="1"/>
              <a:t>Adaptive Pattern Recognition and Neural Networks</a:t>
            </a:r>
            <a:r>
              <a:rPr lang="en-US" altLang="en-US"/>
              <a:t>, Addison Wesley, 1989</a:t>
            </a:r>
          </a:p>
          <a:p>
            <a:endParaRPr lang="en-US" altLang="en-US"/>
          </a:p>
          <a:p>
            <a:r>
              <a:rPr lang="en-US" altLang="en-US"/>
              <a:t>Gale, W.A., Ed., </a:t>
            </a:r>
            <a:r>
              <a:rPr lang="en-US" altLang="en-US" i="1"/>
              <a:t>Artificial Intelligence and Statistics</a:t>
            </a:r>
            <a:r>
              <a:rPr lang="en-US" altLang="en-US"/>
              <a:t>, Addison Wesley, 1986</a:t>
            </a:r>
          </a:p>
          <a:p>
            <a:endParaRPr lang="en-US" altLang="en-US"/>
          </a:p>
          <a:p>
            <a:r>
              <a:rPr lang="en-US" altLang="en-US"/>
              <a:t>Duda, R.O, Hart, P.E., and D.G. Stork, </a:t>
            </a:r>
            <a:r>
              <a:rPr lang="en-US" altLang="en-US" i="1"/>
              <a:t>Pattern Classification</a:t>
            </a:r>
            <a:r>
              <a:rPr lang="en-US" altLang="en-US"/>
              <a:t>, 2</a:t>
            </a:r>
            <a:r>
              <a:rPr lang="en-US" altLang="en-US" baseline="30000"/>
              <a:t>nd</a:t>
            </a:r>
            <a:r>
              <a:rPr lang="en-US" altLang="en-US"/>
              <a:t> Ed., John Wiley, 2001</a:t>
            </a:r>
          </a:p>
          <a:p>
            <a:endParaRPr lang="en-US" altLang="en-US"/>
          </a:p>
          <a:p>
            <a:r>
              <a:rPr lang="en-US" altLang="en-US"/>
              <a:t>Fukunaga, K. </a:t>
            </a:r>
            <a:r>
              <a:rPr lang="en-US" altLang="en-US" i="1"/>
              <a:t>Statistical Pattern Recognition</a:t>
            </a:r>
            <a:r>
              <a:rPr lang="en-US" altLang="en-US"/>
              <a:t>, Academic Press,1990.</a:t>
            </a:r>
          </a:p>
          <a:p>
            <a:endParaRPr lang="en-US" altLang="en-US"/>
          </a:p>
          <a:p>
            <a:r>
              <a:rPr lang="en-US" altLang="en-US"/>
              <a:t>Webb, A, </a:t>
            </a:r>
            <a:r>
              <a:rPr lang="en-US" altLang="en-US" i="1"/>
              <a:t>Statistical Pattern Recognition</a:t>
            </a:r>
            <a:r>
              <a:rPr lang="en-US" altLang="en-US"/>
              <a:t>, 2</a:t>
            </a:r>
            <a:r>
              <a:rPr lang="en-US" altLang="en-US" baseline="30000"/>
              <a:t>nd</a:t>
            </a:r>
            <a:r>
              <a:rPr lang="en-US" altLang="en-US"/>
              <a:t> Ed., John Wiley, 2002.</a:t>
            </a:r>
          </a:p>
          <a:p>
            <a:endParaRPr lang="en-US" altLang="en-US"/>
          </a:p>
          <a:p>
            <a:r>
              <a:rPr lang="en-US" altLang="en-US"/>
              <a:t>Nadler, M., and E.P. Smith, </a:t>
            </a:r>
            <a:r>
              <a:rPr lang="en-US" altLang="en-US" i="1"/>
              <a:t>Pattern Recognition Engineering</a:t>
            </a:r>
            <a:r>
              <a:rPr lang="en-US" altLang="en-US"/>
              <a:t>, John Wiley, 1993.</a:t>
            </a:r>
          </a:p>
        </p:txBody>
      </p:sp>
      <p:grpSp>
        <p:nvGrpSpPr>
          <p:cNvPr id="53254" name="Group 6">
            <a:extLst>
              <a:ext uri="{FF2B5EF4-FFF2-40B4-BE49-F238E27FC236}">
                <a16:creationId xmlns:a16="http://schemas.microsoft.com/office/drawing/2014/main" id="{2C6A5740-C454-4136-806B-6BA47C6B12C6}"/>
              </a:ext>
            </a:extLst>
          </p:cNvPr>
          <p:cNvGrpSpPr>
            <a:grpSpLocks/>
          </p:cNvGrpSpPr>
          <p:nvPr/>
        </p:nvGrpSpPr>
        <p:grpSpPr bwMode="auto">
          <a:xfrm>
            <a:off x="8153400" y="304800"/>
            <a:ext cx="646113" cy="774700"/>
            <a:chOff x="1321" y="1344"/>
            <a:chExt cx="407" cy="728"/>
          </a:xfrm>
        </p:grpSpPr>
        <p:sp>
          <p:nvSpPr>
            <p:cNvPr id="53255" name="Line 7">
              <a:extLst>
                <a:ext uri="{FF2B5EF4-FFF2-40B4-BE49-F238E27FC236}">
                  <a16:creationId xmlns:a16="http://schemas.microsoft.com/office/drawing/2014/main" id="{158B19BC-334F-4171-893E-82A3B2EABF61}"/>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6" name="Line 8">
              <a:extLst>
                <a:ext uri="{FF2B5EF4-FFF2-40B4-BE49-F238E27FC236}">
                  <a16:creationId xmlns:a16="http://schemas.microsoft.com/office/drawing/2014/main" id="{F89939DF-26CD-4607-B060-6AD29F44C551}"/>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7" name="Line 9">
              <a:extLst>
                <a:ext uri="{FF2B5EF4-FFF2-40B4-BE49-F238E27FC236}">
                  <a16:creationId xmlns:a16="http://schemas.microsoft.com/office/drawing/2014/main" id="{265017C0-E7F0-48F9-85B8-112C56FA15C0}"/>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8" name="Line 10">
              <a:extLst>
                <a:ext uri="{FF2B5EF4-FFF2-40B4-BE49-F238E27FC236}">
                  <a16:creationId xmlns:a16="http://schemas.microsoft.com/office/drawing/2014/main" id="{B7D3EBBC-97E2-449E-A7D8-AB691C12CAD2}"/>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9" name="Line 11">
              <a:extLst>
                <a:ext uri="{FF2B5EF4-FFF2-40B4-BE49-F238E27FC236}">
                  <a16:creationId xmlns:a16="http://schemas.microsoft.com/office/drawing/2014/main" id="{A4703CEA-DFCA-4EA0-9049-BC4A2BC3BBEB}"/>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0" name="Line 12">
              <a:extLst>
                <a:ext uri="{FF2B5EF4-FFF2-40B4-BE49-F238E27FC236}">
                  <a16:creationId xmlns:a16="http://schemas.microsoft.com/office/drawing/2014/main" id="{99DA4518-941C-44CA-B7BB-1FE9E2BCB4AC}"/>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1" name="Line 13">
              <a:extLst>
                <a:ext uri="{FF2B5EF4-FFF2-40B4-BE49-F238E27FC236}">
                  <a16:creationId xmlns:a16="http://schemas.microsoft.com/office/drawing/2014/main" id="{E399E67A-BA06-405B-A16C-1192999006C4}"/>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8">
            <a:extLst>
              <a:ext uri="{FF2B5EF4-FFF2-40B4-BE49-F238E27FC236}">
                <a16:creationId xmlns:a16="http://schemas.microsoft.com/office/drawing/2014/main" id="{86502E4D-8853-41C8-BB95-C7755FB29BA8}"/>
              </a:ext>
            </a:extLst>
          </p:cNvPr>
          <p:cNvSpPr>
            <a:spLocks noChangeArrowheads="1"/>
          </p:cNvSpPr>
          <p:nvPr/>
        </p:nvSpPr>
        <p:spPr bwMode="auto">
          <a:xfrm>
            <a:off x="2057400" y="2971800"/>
            <a:ext cx="4876800" cy="1524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Text Box 4">
            <a:extLst>
              <a:ext uri="{FF2B5EF4-FFF2-40B4-BE49-F238E27FC236}">
                <a16:creationId xmlns:a16="http://schemas.microsoft.com/office/drawing/2014/main" id="{9514D5B2-A577-4CDE-8405-39B873983E58}"/>
              </a:ext>
            </a:extLst>
          </p:cNvPr>
          <p:cNvSpPr txBox="1">
            <a:spLocks noChangeArrowheads="1"/>
          </p:cNvSpPr>
          <p:nvPr/>
        </p:nvSpPr>
        <p:spPr bwMode="auto">
          <a:xfrm>
            <a:off x="2514600" y="304800"/>
            <a:ext cx="24558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2"/>
                </a:solidFill>
              </a:rPr>
              <a:t>Bayes Theorem</a:t>
            </a:r>
          </a:p>
        </p:txBody>
      </p:sp>
      <p:graphicFrame>
        <p:nvGraphicFramePr>
          <p:cNvPr id="6149" name="Object 5">
            <a:extLst>
              <a:ext uri="{FF2B5EF4-FFF2-40B4-BE49-F238E27FC236}">
                <a16:creationId xmlns:a16="http://schemas.microsoft.com/office/drawing/2014/main" id="{1B97E4C8-D414-4FE8-8371-6638855B0E01}"/>
              </a:ext>
            </a:extLst>
          </p:cNvPr>
          <p:cNvGraphicFramePr>
            <a:graphicFrameLocks noChangeAspect="1"/>
          </p:cNvGraphicFramePr>
          <p:nvPr/>
        </p:nvGraphicFramePr>
        <p:xfrm>
          <a:off x="1752600" y="1219200"/>
          <a:ext cx="3810000" cy="1128713"/>
        </p:xfrm>
        <a:graphic>
          <a:graphicData uri="http://schemas.openxmlformats.org/presentationml/2006/ole">
            <mc:AlternateContent xmlns:mc="http://schemas.openxmlformats.org/markup-compatibility/2006">
              <mc:Choice xmlns:v="urn:schemas-microsoft-com:vml" Requires="v">
                <p:oleObj spid="_x0000_s6192" name="Equation" r:id="rId4" imgW="1714320" imgH="507960" progId="Equation.DSMT4">
                  <p:embed/>
                </p:oleObj>
              </mc:Choice>
              <mc:Fallback>
                <p:oleObj name="Equation" r:id="rId4" imgW="1714320" imgH="5079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1219200"/>
                        <a:ext cx="3810000" cy="1128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0" name="Text Box 6">
            <a:extLst>
              <a:ext uri="{FF2B5EF4-FFF2-40B4-BE49-F238E27FC236}">
                <a16:creationId xmlns:a16="http://schemas.microsoft.com/office/drawing/2014/main" id="{4308437D-F97C-49EF-B2EC-4159EE0C7F5A}"/>
              </a:ext>
            </a:extLst>
          </p:cNvPr>
          <p:cNvSpPr txBox="1">
            <a:spLocks noChangeArrowheads="1"/>
          </p:cNvSpPr>
          <p:nvPr/>
        </p:nvSpPr>
        <p:spPr bwMode="auto">
          <a:xfrm>
            <a:off x="2286000" y="2590800"/>
            <a:ext cx="3965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equivalently, in an "updating form"</a:t>
            </a:r>
          </a:p>
        </p:txBody>
      </p:sp>
      <p:graphicFrame>
        <p:nvGraphicFramePr>
          <p:cNvPr id="6151" name="Object 7">
            <a:extLst>
              <a:ext uri="{FF2B5EF4-FFF2-40B4-BE49-F238E27FC236}">
                <a16:creationId xmlns:a16="http://schemas.microsoft.com/office/drawing/2014/main" id="{515195E0-E308-44F9-B5BD-44B9B8F94A55}"/>
              </a:ext>
            </a:extLst>
          </p:cNvPr>
          <p:cNvGraphicFramePr>
            <a:graphicFrameLocks noChangeAspect="1"/>
          </p:cNvGraphicFramePr>
          <p:nvPr/>
        </p:nvGraphicFramePr>
        <p:xfrm>
          <a:off x="2590800" y="3200400"/>
          <a:ext cx="3810000" cy="1036638"/>
        </p:xfrm>
        <a:graphic>
          <a:graphicData uri="http://schemas.openxmlformats.org/presentationml/2006/ole">
            <mc:AlternateContent xmlns:mc="http://schemas.openxmlformats.org/markup-compatibility/2006">
              <mc:Choice xmlns:v="urn:schemas-microsoft-com:vml" Requires="v">
                <p:oleObj spid="_x0000_s6193" name="Equation" r:id="rId6" imgW="1726920" imgH="469800" progId="Equation.DSMT4">
                  <p:embed/>
                </p:oleObj>
              </mc:Choice>
              <mc:Fallback>
                <p:oleObj name="Equation" r:id="rId6" imgW="1726920" imgH="4698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200400"/>
                        <a:ext cx="3810000" cy="1036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9" name="Line 15">
            <a:extLst>
              <a:ext uri="{FF2B5EF4-FFF2-40B4-BE49-F238E27FC236}">
                <a16:creationId xmlns:a16="http://schemas.microsoft.com/office/drawing/2014/main" id="{791A426C-0F8C-4660-BEFC-52373AD5EFEB}"/>
              </a:ext>
            </a:extLst>
          </p:cNvPr>
          <p:cNvSpPr>
            <a:spLocks noChangeShapeType="1"/>
          </p:cNvSpPr>
          <p:nvPr/>
        </p:nvSpPr>
        <p:spPr bwMode="auto">
          <a:xfrm flipH="1">
            <a:off x="6553200" y="35052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Text Box 16">
            <a:extLst>
              <a:ext uri="{FF2B5EF4-FFF2-40B4-BE49-F238E27FC236}">
                <a16:creationId xmlns:a16="http://schemas.microsoft.com/office/drawing/2014/main" id="{98F128F5-1F38-4A5F-B899-4B00E61791C2}"/>
              </a:ext>
            </a:extLst>
          </p:cNvPr>
          <p:cNvSpPr txBox="1">
            <a:spLocks noChangeArrowheads="1"/>
          </p:cNvSpPr>
          <p:nvPr/>
        </p:nvSpPr>
        <p:spPr bwMode="auto">
          <a:xfrm>
            <a:off x="7299325" y="3236913"/>
            <a:ext cx="14636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"old"</a:t>
            </a:r>
          </a:p>
          <a:p>
            <a:r>
              <a:rPr lang="en-US" altLang="en-US"/>
              <a:t>probability of c</a:t>
            </a:r>
            <a:r>
              <a:rPr lang="en-US" altLang="en-US" baseline="-25000"/>
              <a:t>i</a:t>
            </a:r>
            <a:endParaRPr lang="en-US" altLang="en-US"/>
          </a:p>
        </p:txBody>
      </p:sp>
      <p:sp>
        <p:nvSpPr>
          <p:cNvPr id="6161" name="Line 17">
            <a:extLst>
              <a:ext uri="{FF2B5EF4-FFF2-40B4-BE49-F238E27FC236}">
                <a16:creationId xmlns:a16="http://schemas.microsoft.com/office/drawing/2014/main" id="{300B9D15-C1A2-4E33-AF41-511D0C2D0D7B}"/>
              </a:ext>
            </a:extLst>
          </p:cNvPr>
          <p:cNvSpPr>
            <a:spLocks noChangeShapeType="1"/>
          </p:cNvSpPr>
          <p:nvPr/>
        </p:nvSpPr>
        <p:spPr bwMode="auto">
          <a:xfrm>
            <a:off x="1600200" y="36576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2" name="Text Box 18">
            <a:extLst>
              <a:ext uri="{FF2B5EF4-FFF2-40B4-BE49-F238E27FC236}">
                <a16:creationId xmlns:a16="http://schemas.microsoft.com/office/drawing/2014/main" id="{BC23DE66-243F-4BD6-A7FD-67922CD24312}"/>
              </a:ext>
            </a:extLst>
          </p:cNvPr>
          <p:cNvSpPr txBox="1">
            <a:spLocks noChangeArrowheads="1"/>
          </p:cNvSpPr>
          <p:nvPr/>
        </p:nvSpPr>
        <p:spPr bwMode="auto">
          <a:xfrm>
            <a:off x="152400" y="3160713"/>
            <a:ext cx="13716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"new" probability of c</a:t>
            </a:r>
            <a:r>
              <a:rPr lang="en-US" altLang="en-US" baseline="-25000"/>
              <a:t>i</a:t>
            </a:r>
            <a:r>
              <a:rPr lang="en-US" altLang="en-US"/>
              <a:t> , having seen </a:t>
            </a:r>
            <a:r>
              <a:rPr lang="en-US" altLang="en-US" b="1"/>
              <a:t>x</a:t>
            </a:r>
            <a:r>
              <a:rPr lang="en-US" altLang="en-US" baseline="-25000"/>
              <a:t>k</a:t>
            </a:r>
            <a:endParaRPr lang="en-US" altLang="en-US"/>
          </a:p>
        </p:txBody>
      </p:sp>
      <p:pic>
        <p:nvPicPr>
          <p:cNvPr id="6163" name="Picture 19">
            <a:extLst>
              <a:ext uri="{FF2B5EF4-FFF2-40B4-BE49-F238E27FC236}">
                <a16:creationId xmlns:a16="http://schemas.microsoft.com/office/drawing/2014/main" id="{C95F29EA-3838-4DCB-93C9-F94C241B90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9550" y="136525"/>
            <a:ext cx="2427288" cy="260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a:extLst>
              <a:ext uri="{FF2B5EF4-FFF2-40B4-BE49-F238E27FC236}">
                <a16:creationId xmlns:a16="http://schemas.microsoft.com/office/drawing/2014/main" id="{538E38F7-7CB2-4770-814E-98ED39C17F7D}"/>
              </a:ext>
            </a:extLst>
          </p:cNvPr>
          <p:cNvSpPr>
            <a:spLocks noChangeArrowheads="1"/>
          </p:cNvSpPr>
          <p:nvPr/>
        </p:nvSpPr>
        <p:spPr bwMode="auto">
          <a:xfrm>
            <a:off x="1828800" y="990600"/>
            <a:ext cx="4876800" cy="15240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7413" name="Object 5">
            <a:extLst>
              <a:ext uri="{FF2B5EF4-FFF2-40B4-BE49-F238E27FC236}">
                <a16:creationId xmlns:a16="http://schemas.microsoft.com/office/drawing/2014/main" id="{353DF209-7D76-4947-96DF-AE5F5DE0F75C}"/>
              </a:ext>
            </a:extLst>
          </p:cNvPr>
          <p:cNvGraphicFramePr>
            <a:graphicFrameLocks noChangeAspect="1"/>
          </p:cNvGraphicFramePr>
          <p:nvPr/>
        </p:nvGraphicFramePr>
        <p:xfrm>
          <a:off x="2362200" y="1219200"/>
          <a:ext cx="3810000" cy="1036638"/>
        </p:xfrm>
        <a:graphic>
          <a:graphicData uri="http://schemas.openxmlformats.org/presentationml/2006/ole">
            <mc:AlternateContent xmlns:mc="http://schemas.openxmlformats.org/markup-compatibility/2006">
              <mc:Choice xmlns:v="urn:schemas-microsoft-com:vml" Requires="v">
                <p:oleObj spid="_x0000_s17500" name="Equation" r:id="rId4" imgW="1726920" imgH="469800" progId="Equation.DSMT4">
                  <p:embed/>
                </p:oleObj>
              </mc:Choice>
              <mc:Fallback>
                <p:oleObj name="Equation" r:id="rId4" imgW="1726920" imgH="469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219200"/>
                        <a:ext cx="3810000" cy="1036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4" name="Text Box 6">
            <a:extLst>
              <a:ext uri="{FF2B5EF4-FFF2-40B4-BE49-F238E27FC236}">
                <a16:creationId xmlns:a16="http://schemas.microsoft.com/office/drawing/2014/main" id="{5398BA29-98C3-47F3-AB1E-5C2FA4FC96B7}"/>
              </a:ext>
            </a:extLst>
          </p:cNvPr>
          <p:cNvSpPr txBox="1">
            <a:spLocks noChangeArrowheads="1"/>
          </p:cNvSpPr>
          <p:nvPr/>
        </p:nvSpPr>
        <p:spPr bwMode="auto">
          <a:xfrm>
            <a:off x="1203325" y="3465513"/>
            <a:ext cx="75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Since</a:t>
            </a:r>
          </a:p>
        </p:txBody>
      </p:sp>
      <p:graphicFrame>
        <p:nvGraphicFramePr>
          <p:cNvPr id="17415" name="Object 7">
            <a:extLst>
              <a:ext uri="{FF2B5EF4-FFF2-40B4-BE49-F238E27FC236}">
                <a16:creationId xmlns:a16="http://schemas.microsoft.com/office/drawing/2014/main" id="{6DA02C45-EDD4-4DF0-A34C-0762ED64E377}"/>
              </a:ext>
            </a:extLst>
          </p:cNvPr>
          <p:cNvGraphicFramePr>
            <a:graphicFrameLocks noChangeAspect="1"/>
          </p:cNvGraphicFramePr>
          <p:nvPr/>
        </p:nvGraphicFramePr>
        <p:xfrm>
          <a:off x="2133600" y="3429000"/>
          <a:ext cx="3124200" cy="660400"/>
        </p:xfrm>
        <a:graphic>
          <a:graphicData uri="http://schemas.openxmlformats.org/presentationml/2006/ole">
            <mc:AlternateContent xmlns:mc="http://schemas.openxmlformats.org/markup-compatibility/2006">
              <mc:Choice xmlns:v="urn:schemas-microsoft-com:vml" Requires="v">
                <p:oleObj spid="_x0000_s17501" name="Equation" r:id="rId6" imgW="1739880" imgH="368280" progId="Equation.DSMT4">
                  <p:embed/>
                </p:oleObj>
              </mc:Choice>
              <mc:Fallback>
                <p:oleObj name="Equation" r:id="rId6" imgW="1739880" imgH="36828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429000"/>
                        <a:ext cx="3124200" cy="66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6" name="Text Box 8">
            <a:extLst>
              <a:ext uri="{FF2B5EF4-FFF2-40B4-BE49-F238E27FC236}">
                <a16:creationId xmlns:a16="http://schemas.microsoft.com/office/drawing/2014/main" id="{57C7B0B5-A1C8-4BE9-9EE3-6332D0BF0F17}"/>
              </a:ext>
            </a:extLst>
          </p:cNvPr>
          <p:cNvSpPr txBox="1">
            <a:spLocks noChangeArrowheads="1"/>
          </p:cNvSpPr>
          <p:nvPr/>
        </p:nvSpPr>
        <p:spPr bwMode="auto">
          <a:xfrm>
            <a:off x="1143000" y="4114800"/>
            <a:ext cx="7026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we can calculate                                   if we know the probabilities</a:t>
            </a:r>
          </a:p>
        </p:txBody>
      </p:sp>
      <p:graphicFrame>
        <p:nvGraphicFramePr>
          <p:cNvPr id="17417" name="Object 9">
            <a:extLst>
              <a:ext uri="{FF2B5EF4-FFF2-40B4-BE49-F238E27FC236}">
                <a16:creationId xmlns:a16="http://schemas.microsoft.com/office/drawing/2014/main" id="{FE685A54-94FF-48E8-A4A8-23B45DAC0795}"/>
              </a:ext>
            </a:extLst>
          </p:cNvPr>
          <p:cNvGraphicFramePr>
            <a:graphicFrameLocks noChangeAspect="1"/>
          </p:cNvGraphicFramePr>
          <p:nvPr/>
        </p:nvGraphicFramePr>
        <p:xfrm>
          <a:off x="1219200" y="4572000"/>
          <a:ext cx="2438400" cy="588963"/>
        </p:xfrm>
        <a:graphic>
          <a:graphicData uri="http://schemas.openxmlformats.org/presentationml/2006/ole">
            <mc:AlternateContent xmlns:mc="http://schemas.openxmlformats.org/markup-compatibility/2006">
              <mc:Choice xmlns:v="urn:schemas-microsoft-com:vml" Requires="v">
                <p:oleObj spid="_x0000_s17502" name="Equation" r:id="rId8" imgW="1155600" imgH="279360" progId="Equation.DSMT4">
                  <p:embed/>
                </p:oleObj>
              </mc:Choice>
              <mc:Fallback>
                <p:oleObj name="Equation" r:id="rId8" imgW="1155600" imgH="27936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4572000"/>
                        <a:ext cx="2438400"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8" name="Object 10">
            <a:extLst>
              <a:ext uri="{FF2B5EF4-FFF2-40B4-BE49-F238E27FC236}">
                <a16:creationId xmlns:a16="http://schemas.microsoft.com/office/drawing/2014/main" id="{B9209ABF-215F-4DE1-A6F3-706B67DDD7F8}"/>
              </a:ext>
            </a:extLst>
          </p:cNvPr>
          <p:cNvGraphicFramePr>
            <a:graphicFrameLocks noChangeAspect="1"/>
          </p:cNvGraphicFramePr>
          <p:nvPr/>
        </p:nvGraphicFramePr>
        <p:xfrm>
          <a:off x="4724400" y="4572000"/>
          <a:ext cx="2743200" cy="569913"/>
        </p:xfrm>
        <a:graphic>
          <a:graphicData uri="http://schemas.openxmlformats.org/presentationml/2006/ole">
            <mc:AlternateContent xmlns:mc="http://schemas.openxmlformats.org/markup-compatibility/2006">
              <mc:Choice xmlns:v="urn:schemas-microsoft-com:vml" Requires="v">
                <p:oleObj spid="_x0000_s17503" name="Equation" r:id="rId10" imgW="1346040" imgH="279360" progId="Equation.DSMT4">
                  <p:embed/>
                </p:oleObj>
              </mc:Choice>
              <mc:Fallback>
                <p:oleObj name="Equation" r:id="rId10" imgW="1346040" imgH="27936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24400" y="4572000"/>
                        <a:ext cx="2743200" cy="56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9" name="Text Box 11">
            <a:extLst>
              <a:ext uri="{FF2B5EF4-FFF2-40B4-BE49-F238E27FC236}">
                <a16:creationId xmlns:a16="http://schemas.microsoft.com/office/drawing/2014/main" id="{BD567436-8726-4000-939D-C77F1B944813}"/>
              </a:ext>
            </a:extLst>
          </p:cNvPr>
          <p:cNvSpPr txBox="1">
            <a:spLocks noChangeArrowheads="1"/>
          </p:cNvSpPr>
          <p:nvPr/>
        </p:nvSpPr>
        <p:spPr bwMode="auto">
          <a:xfrm>
            <a:off x="3200400" y="381000"/>
            <a:ext cx="24558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solidFill>
                  <a:schemeClr val="accent2"/>
                </a:solidFill>
              </a:rPr>
              <a:t>Bayes Theorem</a:t>
            </a:r>
          </a:p>
        </p:txBody>
      </p:sp>
      <p:graphicFrame>
        <p:nvGraphicFramePr>
          <p:cNvPr id="17420" name="Object 12">
            <a:extLst>
              <a:ext uri="{FF2B5EF4-FFF2-40B4-BE49-F238E27FC236}">
                <a16:creationId xmlns:a16="http://schemas.microsoft.com/office/drawing/2014/main" id="{4B0E82EA-A735-42BD-8583-DC4C80661CB1}"/>
              </a:ext>
            </a:extLst>
          </p:cNvPr>
          <p:cNvGraphicFramePr>
            <a:graphicFrameLocks noChangeAspect="1"/>
          </p:cNvGraphicFramePr>
          <p:nvPr/>
        </p:nvGraphicFramePr>
        <p:xfrm>
          <a:off x="3352800" y="4038600"/>
          <a:ext cx="1447800" cy="592138"/>
        </p:xfrm>
        <a:graphic>
          <a:graphicData uri="http://schemas.openxmlformats.org/presentationml/2006/ole">
            <mc:AlternateContent xmlns:mc="http://schemas.openxmlformats.org/markup-compatibility/2006">
              <mc:Choice xmlns:v="urn:schemas-microsoft-com:vml" Requires="v">
                <p:oleObj spid="_x0000_s17504" name="Equation" r:id="rId12" imgW="622080" imgH="253800" progId="Equation.DSMT4">
                  <p:embed/>
                </p:oleObj>
              </mc:Choice>
              <mc:Fallback>
                <p:oleObj name="Equation" r:id="rId12" imgW="622080" imgH="25380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52800" y="4038600"/>
                        <a:ext cx="1447800" cy="592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1" name="Text Box 13">
            <a:extLst>
              <a:ext uri="{FF2B5EF4-FFF2-40B4-BE49-F238E27FC236}">
                <a16:creationId xmlns:a16="http://schemas.microsoft.com/office/drawing/2014/main" id="{11E2F960-96C8-4522-B9D2-F66706B06403}"/>
              </a:ext>
            </a:extLst>
          </p:cNvPr>
          <p:cNvSpPr txBox="1">
            <a:spLocks noChangeArrowheads="1"/>
          </p:cNvSpPr>
          <p:nvPr/>
        </p:nvSpPr>
        <p:spPr bwMode="auto">
          <a:xfrm>
            <a:off x="3946525" y="4684713"/>
            <a:ext cx="565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a:t>
            </a:r>
          </a:p>
        </p:txBody>
      </p:sp>
      <p:grpSp>
        <p:nvGrpSpPr>
          <p:cNvPr id="17422" name="Group 14">
            <a:extLst>
              <a:ext uri="{FF2B5EF4-FFF2-40B4-BE49-F238E27FC236}">
                <a16:creationId xmlns:a16="http://schemas.microsoft.com/office/drawing/2014/main" id="{86CF7609-E129-4F05-A04B-C6554ED323BB}"/>
              </a:ext>
            </a:extLst>
          </p:cNvPr>
          <p:cNvGrpSpPr>
            <a:grpSpLocks/>
          </p:cNvGrpSpPr>
          <p:nvPr/>
        </p:nvGrpSpPr>
        <p:grpSpPr bwMode="auto">
          <a:xfrm>
            <a:off x="8153400" y="304800"/>
            <a:ext cx="646113" cy="774700"/>
            <a:chOff x="1321" y="1344"/>
            <a:chExt cx="407" cy="728"/>
          </a:xfrm>
        </p:grpSpPr>
        <p:sp>
          <p:nvSpPr>
            <p:cNvPr id="17423" name="Line 15">
              <a:extLst>
                <a:ext uri="{FF2B5EF4-FFF2-40B4-BE49-F238E27FC236}">
                  <a16:creationId xmlns:a16="http://schemas.microsoft.com/office/drawing/2014/main" id="{F75E640F-73C3-4924-86AB-3BD785EFF06B}"/>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4" name="Line 16">
              <a:extLst>
                <a:ext uri="{FF2B5EF4-FFF2-40B4-BE49-F238E27FC236}">
                  <a16:creationId xmlns:a16="http://schemas.microsoft.com/office/drawing/2014/main" id="{28E87F7C-A4EA-44A7-91B6-88CF48A87AC6}"/>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Line 17">
              <a:extLst>
                <a:ext uri="{FF2B5EF4-FFF2-40B4-BE49-F238E27FC236}">
                  <a16:creationId xmlns:a16="http://schemas.microsoft.com/office/drawing/2014/main" id="{EA4047AD-126D-44D0-94CD-50358E0C09BD}"/>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6" name="Line 18">
              <a:extLst>
                <a:ext uri="{FF2B5EF4-FFF2-40B4-BE49-F238E27FC236}">
                  <a16:creationId xmlns:a16="http://schemas.microsoft.com/office/drawing/2014/main" id="{8DEE0CD2-3B67-42D4-93C7-9E57CFA7CDF5}"/>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7" name="Line 19">
              <a:extLst>
                <a:ext uri="{FF2B5EF4-FFF2-40B4-BE49-F238E27FC236}">
                  <a16:creationId xmlns:a16="http://schemas.microsoft.com/office/drawing/2014/main" id="{BE8C3DE9-290D-4A91-A669-126A8879A21E}"/>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8" name="Line 20">
              <a:extLst>
                <a:ext uri="{FF2B5EF4-FFF2-40B4-BE49-F238E27FC236}">
                  <a16:creationId xmlns:a16="http://schemas.microsoft.com/office/drawing/2014/main" id="{2A98C469-2A06-4944-8829-4C329CBE8706}"/>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9" name="Line 21">
              <a:extLst>
                <a:ext uri="{FF2B5EF4-FFF2-40B4-BE49-F238E27FC236}">
                  <a16:creationId xmlns:a16="http://schemas.microsoft.com/office/drawing/2014/main" id="{5538A813-7CFE-44F9-852D-1A50FAAA9938}"/>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a:extLst>
              <a:ext uri="{FF2B5EF4-FFF2-40B4-BE49-F238E27FC236}">
                <a16:creationId xmlns:a16="http://schemas.microsoft.com/office/drawing/2014/main" id="{F8F9730D-B88A-4368-8AD9-E41A2A75AB2F}"/>
              </a:ext>
            </a:extLst>
          </p:cNvPr>
          <p:cNvSpPr txBox="1">
            <a:spLocks noChangeArrowheads="1"/>
          </p:cNvSpPr>
          <p:nvPr/>
        </p:nvSpPr>
        <p:spPr bwMode="auto">
          <a:xfrm>
            <a:off x="2133600" y="228600"/>
            <a:ext cx="387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consider our previous example</a:t>
            </a:r>
          </a:p>
        </p:txBody>
      </p:sp>
      <p:graphicFrame>
        <p:nvGraphicFramePr>
          <p:cNvPr id="8197" name="Object 5">
            <a:extLst>
              <a:ext uri="{FF2B5EF4-FFF2-40B4-BE49-F238E27FC236}">
                <a16:creationId xmlns:a16="http://schemas.microsoft.com/office/drawing/2014/main" id="{309985EE-C1FD-4F28-A222-A5370F914810}"/>
              </a:ext>
            </a:extLst>
          </p:cNvPr>
          <p:cNvGraphicFramePr>
            <a:graphicFrameLocks noChangeAspect="1"/>
          </p:cNvGraphicFramePr>
          <p:nvPr/>
        </p:nvGraphicFramePr>
        <p:xfrm>
          <a:off x="457200" y="685800"/>
          <a:ext cx="1762125" cy="4016375"/>
        </p:xfrm>
        <a:graphic>
          <a:graphicData uri="http://schemas.openxmlformats.org/presentationml/2006/ole">
            <mc:AlternateContent xmlns:mc="http://schemas.openxmlformats.org/markup-compatibility/2006">
              <mc:Choice xmlns:v="urn:schemas-microsoft-com:vml" Requires="v">
                <p:oleObj spid="_x0000_s8267" name="Equation" r:id="rId4" imgW="1002960" imgH="2286000" progId="Equation.DSMT4">
                  <p:embed/>
                </p:oleObj>
              </mc:Choice>
              <mc:Fallback>
                <p:oleObj name="Equation" r:id="rId4" imgW="1002960" imgH="22860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685800"/>
                        <a:ext cx="1762125" cy="401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8" name="Object 6">
            <a:extLst>
              <a:ext uri="{FF2B5EF4-FFF2-40B4-BE49-F238E27FC236}">
                <a16:creationId xmlns:a16="http://schemas.microsoft.com/office/drawing/2014/main" id="{6995B5C2-719F-44AB-900E-E68D75F90E98}"/>
              </a:ext>
            </a:extLst>
          </p:cNvPr>
          <p:cNvGraphicFramePr>
            <a:graphicFrameLocks noChangeAspect="1"/>
          </p:cNvGraphicFramePr>
          <p:nvPr/>
        </p:nvGraphicFramePr>
        <p:xfrm>
          <a:off x="3657600" y="838200"/>
          <a:ext cx="3606800" cy="1898650"/>
        </p:xfrm>
        <a:graphic>
          <a:graphicData uri="http://schemas.openxmlformats.org/presentationml/2006/ole">
            <mc:AlternateContent xmlns:mc="http://schemas.openxmlformats.org/markup-compatibility/2006">
              <mc:Choice xmlns:v="urn:schemas-microsoft-com:vml" Requires="v">
                <p:oleObj spid="_x0000_s8268" name="Equation" r:id="rId6" imgW="1930320" imgH="1015920" progId="Equation.DSMT4">
                  <p:embed/>
                </p:oleObj>
              </mc:Choice>
              <mc:Fallback>
                <p:oleObj name="Equation" r:id="rId6" imgW="1930320" imgH="101592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838200"/>
                        <a:ext cx="3606800" cy="189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9" name="Text Box 7">
            <a:extLst>
              <a:ext uri="{FF2B5EF4-FFF2-40B4-BE49-F238E27FC236}">
                <a16:creationId xmlns:a16="http://schemas.microsoft.com/office/drawing/2014/main" id="{6A6E9543-A840-47B5-B332-712216B54202}"/>
              </a:ext>
            </a:extLst>
          </p:cNvPr>
          <p:cNvSpPr txBox="1">
            <a:spLocks noChangeArrowheads="1"/>
          </p:cNvSpPr>
          <p:nvPr/>
        </p:nvSpPr>
        <p:spPr bwMode="auto">
          <a:xfrm>
            <a:off x="4267200" y="2971800"/>
            <a:ext cx="2695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in the "updating" form</a:t>
            </a:r>
          </a:p>
        </p:txBody>
      </p:sp>
      <p:graphicFrame>
        <p:nvGraphicFramePr>
          <p:cNvPr id="8200" name="Object 8">
            <a:extLst>
              <a:ext uri="{FF2B5EF4-FFF2-40B4-BE49-F238E27FC236}">
                <a16:creationId xmlns:a16="http://schemas.microsoft.com/office/drawing/2014/main" id="{E424F629-0A38-4483-BFBB-B43C11007C2D}"/>
              </a:ext>
            </a:extLst>
          </p:cNvPr>
          <p:cNvGraphicFramePr>
            <a:graphicFrameLocks noChangeAspect="1"/>
          </p:cNvGraphicFramePr>
          <p:nvPr/>
        </p:nvGraphicFramePr>
        <p:xfrm>
          <a:off x="3276600" y="3505200"/>
          <a:ext cx="4648200" cy="2847975"/>
        </p:xfrm>
        <a:graphic>
          <a:graphicData uri="http://schemas.openxmlformats.org/presentationml/2006/ole">
            <mc:AlternateContent xmlns:mc="http://schemas.openxmlformats.org/markup-compatibility/2006">
              <mc:Choice xmlns:v="urn:schemas-microsoft-com:vml" Requires="v">
                <p:oleObj spid="_x0000_s8269" name="Equation" r:id="rId8" imgW="2654280" imgH="1625400" progId="Equation.DSMT4">
                  <p:embed/>
                </p:oleObj>
              </mc:Choice>
              <mc:Fallback>
                <p:oleObj name="Equation" r:id="rId8" imgW="2654280" imgH="16254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600" y="3505200"/>
                        <a:ext cx="4648200" cy="284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1" name="Line 9">
            <a:extLst>
              <a:ext uri="{FF2B5EF4-FFF2-40B4-BE49-F238E27FC236}">
                <a16:creationId xmlns:a16="http://schemas.microsoft.com/office/drawing/2014/main" id="{2B08CCED-5F61-4885-8817-3E353B7534AE}"/>
              </a:ext>
            </a:extLst>
          </p:cNvPr>
          <p:cNvSpPr>
            <a:spLocks noChangeShapeType="1"/>
          </p:cNvSpPr>
          <p:nvPr/>
        </p:nvSpPr>
        <p:spPr bwMode="auto">
          <a:xfrm flipH="1">
            <a:off x="5715000" y="5791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202" name="Object 10">
            <a:extLst>
              <a:ext uri="{FF2B5EF4-FFF2-40B4-BE49-F238E27FC236}">
                <a16:creationId xmlns:a16="http://schemas.microsoft.com/office/drawing/2014/main" id="{30D0D355-30D8-432E-B38F-128C7BF7FC6E}"/>
              </a:ext>
            </a:extLst>
          </p:cNvPr>
          <p:cNvGraphicFramePr>
            <a:graphicFrameLocks noChangeAspect="1"/>
          </p:cNvGraphicFramePr>
          <p:nvPr/>
        </p:nvGraphicFramePr>
        <p:xfrm>
          <a:off x="6316663" y="5580063"/>
          <a:ext cx="762000" cy="525462"/>
        </p:xfrm>
        <a:graphic>
          <a:graphicData uri="http://schemas.openxmlformats.org/presentationml/2006/ole">
            <mc:AlternateContent xmlns:mc="http://schemas.openxmlformats.org/markup-compatibility/2006">
              <mc:Choice xmlns:v="urn:schemas-microsoft-com:vml" Requires="v">
                <p:oleObj spid="_x0000_s8270" name="Equation" r:id="rId10" imgW="368280" imgH="253800" progId="Equation.DSMT4">
                  <p:embed/>
                </p:oleObj>
              </mc:Choice>
              <mc:Fallback>
                <p:oleObj name="Equation" r:id="rId10" imgW="368280" imgH="25380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16663" y="5580063"/>
                        <a:ext cx="762000" cy="525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203" name="Group 11">
            <a:extLst>
              <a:ext uri="{FF2B5EF4-FFF2-40B4-BE49-F238E27FC236}">
                <a16:creationId xmlns:a16="http://schemas.microsoft.com/office/drawing/2014/main" id="{28CB1D50-C0B8-46ED-878D-E0A3B37D042B}"/>
              </a:ext>
            </a:extLst>
          </p:cNvPr>
          <p:cNvGrpSpPr>
            <a:grpSpLocks/>
          </p:cNvGrpSpPr>
          <p:nvPr/>
        </p:nvGrpSpPr>
        <p:grpSpPr bwMode="auto">
          <a:xfrm>
            <a:off x="8153400" y="304800"/>
            <a:ext cx="646113" cy="774700"/>
            <a:chOff x="1321" y="1344"/>
            <a:chExt cx="407" cy="728"/>
          </a:xfrm>
        </p:grpSpPr>
        <p:sp>
          <p:nvSpPr>
            <p:cNvPr id="8204" name="Line 12">
              <a:extLst>
                <a:ext uri="{FF2B5EF4-FFF2-40B4-BE49-F238E27FC236}">
                  <a16:creationId xmlns:a16="http://schemas.microsoft.com/office/drawing/2014/main" id="{EA90E30E-8DEE-402B-8A9B-AC90B8748832}"/>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5" name="Line 13">
              <a:extLst>
                <a:ext uri="{FF2B5EF4-FFF2-40B4-BE49-F238E27FC236}">
                  <a16:creationId xmlns:a16="http://schemas.microsoft.com/office/drawing/2014/main" id="{30ECB61F-0086-4D2E-90B0-70262AD0F880}"/>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6" name="Line 14">
              <a:extLst>
                <a:ext uri="{FF2B5EF4-FFF2-40B4-BE49-F238E27FC236}">
                  <a16:creationId xmlns:a16="http://schemas.microsoft.com/office/drawing/2014/main" id="{7AB34196-B51D-4B50-A8EC-CE84EF7FF8FC}"/>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Line 15">
              <a:extLst>
                <a:ext uri="{FF2B5EF4-FFF2-40B4-BE49-F238E27FC236}">
                  <a16:creationId xmlns:a16="http://schemas.microsoft.com/office/drawing/2014/main" id="{D35729A7-AEE2-46BD-9E07-67FBA04B3A55}"/>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8" name="Line 16">
              <a:extLst>
                <a:ext uri="{FF2B5EF4-FFF2-40B4-BE49-F238E27FC236}">
                  <a16:creationId xmlns:a16="http://schemas.microsoft.com/office/drawing/2014/main" id="{21A2016C-3E61-4C61-BA01-30D713389F85}"/>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9" name="Line 17">
              <a:extLst>
                <a:ext uri="{FF2B5EF4-FFF2-40B4-BE49-F238E27FC236}">
                  <a16:creationId xmlns:a16="http://schemas.microsoft.com/office/drawing/2014/main" id="{470CFB06-DC09-4061-9E64-E75F3F3AB652}"/>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0" name="Line 18">
              <a:extLst>
                <a:ext uri="{FF2B5EF4-FFF2-40B4-BE49-F238E27FC236}">
                  <a16:creationId xmlns:a16="http://schemas.microsoft.com/office/drawing/2014/main" id="{6A59AF48-C1FD-49B0-ADE6-456668C88FF9}"/>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7" name="Rectangle 11">
            <a:extLst>
              <a:ext uri="{FF2B5EF4-FFF2-40B4-BE49-F238E27FC236}">
                <a16:creationId xmlns:a16="http://schemas.microsoft.com/office/drawing/2014/main" id="{E140356D-57DA-4BC7-AACA-A6B237B38933}"/>
              </a:ext>
            </a:extLst>
          </p:cNvPr>
          <p:cNvSpPr>
            <a:spLocks noChangeArrowheads="1"/>
          </p:cNvSpPr>
          <p:nvPr/>
        </p:nvSpPr>
        <p:spPr bwMode="auto">
          <a:xfrm>
            <a:off x="1524000" y="4114800"/>
            <a:ext cx="3352800" cy="1676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6" name="Rectangle 10">
            <a:extLst>
              <a:ext uri="{FF2B5EF4-FFF2-40B4-BE49-F238E27FC236}">
                <a16:creationId xmlns:a16="http://schemas.microsoft.com/office/drawing/2014/main" id="{0B2F7C7B-5154-48E3-93F3-F531F935F00B}"/>
              </a:ext>
            </a:extLst>
          </p:cNvPr>
          <p:cNvSpPr>
            <a:spLocks noChangeArrowheads="1"/>
          </p:cNvSpPr>
          <p:nvPr/>
        </p:nvSpPr>
        <p:spPr bwMode="auto">
          <a:xfrm>
            <a:off x="1524000" y="1828800"/>
            <a:ext cx="3352800" cy="1676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0" name="Text Box 4">
            <a:extLst>
              <a:ext uri="{FF2B5EF4-FFF2-40B4-BE49-F238E27FC236}">
                <a16:creationId xmlns:a16="http://schemas.microsoft.com/office/drawing/2014/main" id="{A6BDB489-4E8F-49D0-A748-F0DE5C162ADF}"/>
              </a:ext>
            </a:extLst>
          </p:cNvPr>
          <p:cNvSpPr txBox="1">
            <a:spLocks noChangeArrowheads="1"/>
          </p:cNvSpPr>
          <p:nvPr/>
        </p:nvSpPr>
        <p:spPr bwMode="auto">
          <a:xfrm>
            <a:off x="457200" y="304800"/>
            <a:ext cx="748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As a simple example, consider trying to classify a flaw as a crack or a volumetric flaw based on the these two features:</a:t>
            </a:r>
          </a:p>
        </p:txBody>
      </p:sp>
      <p:sp>
        <p:nvSpPr>
          <p:cNvPr id="9221" name="Text Box 5">
            <a:extLst>
              <a:ext uri="{FF2B5EF4-FFF2-40B4-BE49-F238E27FC236}">
                <a16:creationId xmlns:a16="http://schemas.microsoft.com/office/drawing/2014/main" id="{E0F8A8FF-2F12-40C1-BE58-1EDBB848070B}"/>
              </a:ext>
            </a:extLst>
          </p:cNvPr>
          <p:cNvSpPr txBox="1">
            <a:spLocks noChangeArrowheads="1"/>
          </p:cNvSpPr>
          <p:nvPr/>
        </p:nvSpPr>
        <p:spPr bwMode="auto">
          <a:xfrm>
            <a:off x="1355725" y="1408113"/>
            <a:ext cx="4014788"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a:t>
            </a:r>
            <a:r>
              <a:rPr lang="en-US" altLang="en-US" baseline="-25000"/>
              <a:t>1</a:t>
            </a:r>
            <a:r>
              <a:rPr lang="en-US" altLang="en-US"/>
              <a:t> : a positive leading edge pulse,  PP</a:t>
            </a:r>
          </a:p>
          <a:p>
            <a:endParaRPr lang="en-US" altLang="en-US"/>
          </a:p>
          <a:p>
            <a:endParaRPr lang="en-US" altLang="en-US"/>
          </a:p>
          <a:p>
            <a:endParaRPr lang="en-US" altLang="en-US"/>
          </a:p>
          <a:p>
            <a:endParaRPr lang="en-US" altLang="en-US"/>
          </a:p>
          <a:p>
            <a:endParaRPr lang="en-US" altLang="en-US"/>
          </a:p>
          <a:p>
            <a:endParaRPr lang="en-US" altLang="en-US"/>
          </a:p>
          <a:p>
            <a:endParaRPr lang="en-US" altLang="en-US"/>
          </a:p>
          <a:p>
            <a:r>
              <a:rPr lang="en-US" altLang="en-US"/>
              <a:t>x</a:t>
            </a:r>
            <a:r>
              <a:rPr lang="en-US" altLang="en-US" baseline="-25000"/>
              <a:t>2</a:t>
            </a:r>
            <a:r>
              <a:rPr lang="en-US" altLang="en-US"/>
              <a:t> : flash points, FP</a:t>
            </a:r>
          </a:p>
        </p:txBody>
      </p:sp>
      <p:sp>
        <p:nvSpPr>
          <p:cNvPr id="9222" name="Line 6">
            <a:extLst>
              <a:ext uri="{FF2B5EF4-FFF2-40B4-BE49-F238E27FC236}">
                <a16:creationId xmlns:a16="http://schemas.microsoft.com/office/drawing/2014/main" id="{397F82E6-85FC-494E-BD6D-805266A98770}"/>
              </a:ext>
            </a:extLst>
          </p:cNvPr>
          <p:cNvSpPr>
            <a:spLocks noChangeShapeType="1"/>
          </p:cNvSpPr>
          <p:nvPr/>
        </p:nvSpPr>
        <p:spPr bwMode="auto">
          <a:xfrm>
            <a:off x="1981200" y="2895600"/>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3" name="Freeform 7">
            <a:extLst>
              <a:ext uri="{FF2B5EF4-FFF2-40B4-BE49-F238E27FC236}">
                <a16:creationId xmlns:a16="http://schemas.microsoft.com/office/drawing/2014/main" id="{3BB2DC32-06B6-405C-AFA8-0703CE4C17CE}"/>
              </a:ext>
            </a:extLst>
          </p:cNvPr>
          <p:cNvSpPr>
            <a:spLocks/>
          </p:cNvSpPr>
          <p:nvPr/>
        </p:nvSpPr>
        <p:spPr bwMode="auto">
          <a:xfrm>
            <a:off x="2227263" y="2254250"/>
            <a:ext cx="914400" cy="820738"/>
          </a:xfrm>
          <a:custGeom>
            <a:avLst/>
            <a:gdLst>
              <a:gd name="T0" fmla="*/ 0 w 576"/>
              <a:gd name="T1" fmla="*/ 405 h 517"/>
              <a:gd name="T2" fmla="*/ 33 w 576"/>
              <a:gd name="T3" fmla="*/ 365 h 517"/>
              <a:gd name="T4" fmla="*/ 49 w 576"/>
              <a:gd name="T5" fmla="*/ 413 h 517"/>
              <a:gd name="T6" fmla="*/ 74 w 576"/>
              <a:gd name="T7" fmla="*/ 422 h 517"/>
              <a:gd name="T8" fmla="*/ 114 w 576"/>
              <a:gd name="T9" fmla="*/ 381 h 517"/>
              <a:gd name="T10" fmla="*/ 147 w 576"/>
              <a:gd name="T11" fmla="*/ 413 h 517"/>
              <a:gd name="T12" fmla="*/ 187 w 576"/>
              <a:gd name="T13" fmla="*/ 365 h 517"/>
              <a:gd name="T14" fmla="*/ 211 w 576"/>
              <a:gd name="T15" fmla="*/ 486 h 517"/>
              <a:gd name="T16" fmla="*/ 260 w 576"/>
              <a:gd name="T17" fmla="*/ 211 h 517"/>
              <a:gd name="T18" fmla="*/ 301 w 576"/>
              <a:gd name="T19" fmla="*/ 0 h 517"/>
              <a:gd name="T20" fmla="*/ 333 w 576"/>
              <a:gd name="T21" fmla="*/ 259 h 517"/>
              <a:gd name="T22" fmla="*/ 349 w 576"/>
              <a:gd name="T23" fmla="*/ 486 h 517"/>
              <a:gd name="T24" fmla="*/ 357 w 576"/>
              <a:gd name="T25" fmla="*/ 462 h 517"/>
              <a:gd name="T26" fmla="*/ 382 w 576"/>
              <a:gd name="T27" fmla="*/ 389 h 517"/>
              <a:gd name="T28" fmla="*/ 390 w 576"/>
              <a:gd name="T29" fmla="*/ 365 h 517"/>
              <a:gd name="T30" fmla="*/ 414 w 576"/>
              <a:gd name="T31" fmla="*/ 373 h 517"/>
              <a:gd name="T32" fmla="*/ 430 w 576"/>
              <a:gd name="T33" fmla="*/ 422 h 517"/>
              <a:gd name="T34" fmla="*/ 455 w 576"/>
              <a:gd name="T35" fmla="*/ 373 h 517"/>
              <a:gd name="T36" fmla="*/ 479 w 576"/>
              <a:gd name="T37" fmla="*/ 389 h 517"/>
              <a:gd name="T38" fmla="*/ 503 w 576"/>
              <a:gd name="T39" fmla="*/ 397 h 517"/>
              <a:gd name="T40" fmla="*/ 576 w 576"/>
              <a:gd name="T41" fmla="*/ 389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6" h="517">
                <a:moveTo>
                  <a:pt x="0" y="405"/>
                </a:moveTo>
                <a:cubicBezTo>
                  <a:pt x="1" y="403"/>
                  <a:pt x="15" y="351"/>
                  <a:pt x="33" y="365"/>
                </a:cubicBezTo>
                <a:cubicBezTo>
                  <a:pt x="46" y="376"/>
                  <a:pt x="44" y="397"/>
                  <a:pt x="49" y="413"/>
                </a:cubicBezTo>
                <a:cubicBezTo>
                  <a:pt x="52" y="421"/>
                  <a:pt x="66" y="419"/>
                  <a:pt x="74" y="422"/>
                </a:cubicBezTo>
                <a:cubicBezTo>
                  <a:pt x="93" y="365"/>
                  <a:pt x="74" y="368"/>
                  <a:pt x="114" y="381"/>
                </a:cubicBezTo>
                <a:cubicBezTo>
                  <a:pt x="132" y="438"/>
                  <a:pt x="118" y="442"/>
                  <a:pt x="147" y="413"/>
                </a:cubicBezTo>
                <a:cubicBezTo>
                  <a:pt x="159" y="376"/>
                  <a:pt x="141" y="350"/>
                  <a:pt x="187" y="365"/>
                </a:cubicBezTo>
                <a:cubicBezTo>
                  <a:pt x="192" y="409"/>
                  <a:pt x="197" y="445"/>
                  <a:pt x="211" y="486"/>
                </a:cubicBezTo>
                <a:cubicBezTo>
                  <a:pt x="245" y="397"/>
                  <a:pt x="237" y="303"/>
                  <a:pt x="260" y="211"/>
                </a:cubicBezTo>
                <a:cubicBezTo>
                  <a:pt x="268" y="137"/>
                  <a:pt x="278" y="70"/>
                  <a:pt x="301" y="0"/>
                </a:cubicBezTo>
                <a:cubicBezTo>
                  <a:pt x="328" y="81"/>
                  <a:pt x="316" y="174"/>
                  <a:pt x="333" y="259"/>
                </a:cubicBezTo>
                <a:cubicBezTo>
                  <a:pt x="340" y="334"/>
                  <a:pt x="339" y="411"/>
                  <a:pt x="349" y="486"/>
                </a:cubicBezTo>
                <a:cubicBezTo>
                  <a:pt x="350" y="494"/>
                  <a:pt x="354" y="470"/>
                  <a:pt x="357" y="462"/>
                </a:cubicBezTo>
                <a:cubicBezTo>
                  <a:pt x="384" y="387"/>
                  <a:pt x="340" y="517"/>
                  <a:pt x="382" y="389"/>
                </a:cubicBezTo>
                <a:cubicBezTo>
                  <a:pt x="385" y="381"/>
                  <a:pt x="390" y="365"/>
                  <a:pt x="390" y="365"/>
                </a:cubicBezTo>
                <a:cubicBezTo>
                  <a:pt x="398" y="368"/>
                  <a:pt x="409" y="366"/>
                  <a:pt x="414" y="373"/>
                </a:cubicBezTo>
                <a:cubicBezTo>
                  <a:pt x="424" y="387"/>
                  <a:pt x="430" y="422"/>
                  <a:pt x="430" y="422"/>
                </a:cubicBezTo>
                <a:cubicBezTo>
                  <a:pt x="433" y="415"/>
                  <a:pt x="445" y="375"/>
                  <a:pt x="455" y="373"/>
                </a:cubicBezTo>
                <a:cubicBezTo>
                  <a:pt x="464" y="371"/>
                  <a:pt x="470" y="385"/>
                  <a:pt x="479" y="389"/>
                </a:cubicBezTo>
                <a:cubicBezTo>
                  <a:pt x="487" y="393"/>
                  <a:pt x="495" y="394"/>
                  <a:pt x="503" y="397"/>
                </a:cubicBezTo>
                <a:cubicBezTo>
                  <a:pt x="529" y="372"/>
                  <a:pt x="538" y="389"/>
                  <a:pt x="576" y="389"/>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4" name="Line 8">
            <a:extLst>
              <a:ext uri="{FF2B5EF4-FFF2-40B4-BE49-F238E27FC236}">
                <a16:creationId xmlns:a16="http://schemas.microsoft.com/office/drawing/2014/main" id="{EE0B8E1E-A2FC-4A2F-9E60-B9823F46F57F}"/>
              </a:ext>
            </a:extLst>
          </p:cNvPr>
          <p:cNvSpPr>
            <a:spLocks noChangeShapeType="1"/>
          </p:cNvSpPr>
          <p:nvPr/>
        </p:nvSpPr>
        <p:spPr bwMode="auto">
          <a:xfrm>
            <a:off x="1752600" y="4953000"/>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5" name="Freeform 9">
            <a:extLst>
              <a:ext uri="{FF2B5EF4-FFF2-40B4-BE49-F238E27FC236}">
                <a16:creationId xmlns:a16="http://schemas.microsoft.com/office/drawing/2014/main" id="{564D7F71-F16F-4E94-8479-0F573DFB85A8}"/>
              </a:ext>
            </a:extLst>
          </p:cNvPr>
          <p:cNvSpPr>
            <a:spLocks/>
          </p:cNvSpPr>
          <p:nvPr/>
        </p:nvSpPr>
        <p:spPr bwMode="auto">
          <a:xfrm>
            <a:off x="2189163" y="4352925"/>
            <a:ext cx="1223962" cy="1211263"/>
          </a:xfrm>
          <a:custGeom>
            <a:avLst/>
            <a:gdLst>
              <a:gd name="T0" fmla="*/ 0 w 771"/>
              <a:gd name="T1" fmla="*/ 381 h 763"/>
              <a:gd name="T2" fmla="*/ 49 w 771"/>
              <a:gd name="T3" fmla="*/ 381 h 763"/>
              <a:gd name="T4" fmla="*/ 57 w 771"/>
              <a:gd name="T5" fmla="*/ 357 h 763"/>
              <a:gd name="T6" fmla="*/ 81 w 771"/>
              <a:gd name="T7" fmla="*/ 341 h 763"/>
              <a:gd name="T8" fmla="*/ 179 w 771"/>
              <a:gd name="T9" fmla="*/ 325 h 763"/>
              <a:gd name="T10" fmla="*/ 227 w 771"/>
              <a:gd name="T11" fmla="*/ 763 h 763"/>
              <a:gd name="T12" fmla="*/ 260 w 771"/>
              <a:gd name="T13" fmla="*/ 568 h 763"/>
              <a:gd name="T14" fmla="*/ 292 w 771"/>
              <a:gd name="T15" fmla="*/ 430 h 763"/>
              <a:gd name="T16" fmla="*/ 406 w 771"/>
              <a:gd name="T17" fmla="*/ 317 h 763"/>
              <a:gd name="T18" fmla="*/ 471 w 771"/>
              <a:gd name="T19" fmla="*/ 73 h 763"/>
              <a:gd name="T20" fmla="*/ 511 w 771"/>
              <a:gd name="T21" fmla="*/ 0 h 763"/>
              <a:gd name="T22" fmla="*/ 527 w 771"/>
              <a:gd name="T23" fmla="*/ 195 h 763"/>
              <a:gd name="T24" fmla="*/ 552 w 771"/>
              <a:gd name="T25" fmla="*/ 381 h 763"/>
              <a:gd name="T26" fmla="*/ 576 w 771"/>
              <a:gd name="T27" fmla="*/ 365 h 763"/>
              <a:gd name="T28" fmla="*/ 592 w 771"/>
              <a:gd name="T29" fmla="*/ 317 h 763"/>
              <a:gd name="T30" fmla="*/ 625 w 771"/>
              <a:gd name="T31" fmla="*/ 365 h 763"/>
              <a:gd name="T32" fmla="*/ 641 w 771"/>
              <a:gd name="T33" fmla="*/ 414 h 763"/>
              <a:gd name="T34" fmla="*/ 657 w 771"/>
              <a:gd name="T35" fmla="*/ 390 h 763"/>
              <a:gd name="T36" fmla="*/ 682 w 771"/>
              <a:gd name="T37" fmla="*/ 349 h 763"/>
              <a:gd name="T38" fmla="*/ 738 w 771"/>
              <a:gd name="T39" fmla="*/ 365 h 763"/>
              <a:gd name="T40" fmla="*/ 771 w 771"/>
              <a:gd name="T41" fmla="*/ 365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1" h="763">
                <a:moveTo>
                  <a:pt x="0" y="381"/>
                </a:moveTo>
                <a:cubicBezTo>
                  <a:pt x="17" y="388"/>
                  <a:pt x="31" y="399"/>
                  <a:pt x="49" y="381"/>
                </a:cubicBezTo>
                <a:cubicBezTo>
                  <a:pt x="55" y="375"/>
                  <a:pt x="52" y="364"/>
                  <a:pt x="57" y="357"/>
                </a:cubicBezTo>
                <a:cubicBezTo>
                  <a:pt x="63" y="349"/>
                  <a:pt x="73" y="346"/>
                  <a:pt x="81" y="341"/>
                </a:cubicBezTo>
                <a:cubicBezTo>
                  <a:pt x="127" y="370"/>
                  <a:pt x="133" y="340"/>
                  <a:pt x="179" y="325"/>
                </a:cubicBezTo>
                <a:cubicBezTo>
                  <a:pt x="226" y="465"/>
                  <a:pt x="192" y="618"/>
                  <a:pt x="227" y="763"/>
                </a:cubicBezTo>
                <a:cubicBezTo>
                  <a:pt x="278" y="715"/>
                  <a:pt x="255" y="633"/>
                  <a:pt x="260" y="568"/>
                </a:cubicBezTo>
                <a:cubicBezTo>
                  <a:pt x="263" y="527"/>
                  <a:pt x="277" y="470"/>
                  <a:pt x="292" y="430"/>
                </a:cubicBezTo>
                <a:cubicBezTo>
                  <a:pt x="310" y="380"/>
                  <a:pt x="376" y="362"/>
                  <a:pt x="406" y="317"/>
                </a:cubicBezTo>
                <a:cubicBezTo>
                  <a:pt x="433" y="234"/>
                  <a:pt x="455" y="159"/>
                  <a:pt x="471" y="73"/>
                </a:cubicBezTo>
                <a:cubicBezTo>
                  <a:pt x="478" y="36"/>
                  <a:pt x="473" y="13"/>
                  <a:pt x="511" y="0"/>
                </a:cubicBezTo>
                <a:cubicBezTo>
                  <a:pt x="537" y="82"/>
                  <a:pt x="513" y="0"/>
                  <a:pt x="527" y="195"/>
                </a:cubicBezTo>
                <a:cubicBezTo>
                  <a:pt x="531" y="257"/>
                  <a:pt x="545" y="319"/>
                  <a:pt x="552" y="381"/>
                </a:cubicBezTo>
                <a:cubicBezTo>
                  <a:pt x="560" y="376"/>
                  <a:pt x="571" y="373"/>
                  <a:pt x="576" y="365"/>
                </a:cubicBezTo>
                <a:cubicBezTo>
                  <a:pt x="585" y="351"/>
                  <a:pt x="592" y="317"/>
                  <a:pt x="592" y="317"/>
                </a:cubicBezTo>
                <a:cubicBezTo>
                  <a:pt x="632" y="330"/>
                  <a:pt x="612" y="315"/>
                  <a:pt x="625" y="365"/>
                </a:cubicBezTo>
                <a:cubicBezTo>
                  <a:pt x="629" y="382"/>
                  <a:pt x="641" y="414"/>
                  <a:pt x="641" y="414"/>
                </a:cubicBezTo>
                <a:cubicBezTo>
                  <a:pt x="646" y="406"/>
                  <a:pt x="654" y="399"/>
                  <a:pt x="657" y="390"/>
                </a:cubicBezTo>
                <a:cubicBezTo>
                  <a:pt x="674" y="333"/>
                  <a:pt x="648" y="317"/>
                  <a:pt x="682" y="349"/>
                </a:cubicBezTo>
                <a:cubicBezTo>
                  <a:pt x="711" y="439"/>
                  <a:pt x="681" y="381"/>
                  <a:pt x="738" y="365"/>
                </a:cubicBezTo>
                <a:cubicBezTo>
                  <a:pt x="749" y="362"/>
                  <a:pt x="760" y="365"/>
                  <a:pt x="771" y="365"/>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9229" name="Group 13">
            <a:extLst>
              <a:ext uri="{FF2B5EF4-FFF2-40B4-BE49-F238E27FC236}">
                <a16:creationId xmlns:a16="http://schemas.microsoft.com/office/drawing/2014/main" id="{D9527B0E-C6D2-4442-8444-BAB266548449}"/>
              </a:ext>
            </a:extLst>
          </p:cNvPr>
          <p:cNvGrpSpPr>
            <a:grpSpLocks/>
          </p:cNvGrpSpPr>
          <p:nvPr/>
        </p:nvGrpSpPr>
        <p:grpSpPr bwMode="auto">
          <a:xfrm>
            <a:off x="8153400" y="304800"/>
            <a:ext cx="646113" cy="774700"/>
            <a:chOff x="1321" y="1344"/>
            <a:chExt cx="407" cy="728"/>
          </a:xfrm>
        </p:grpSpPr>
        <p:sp>
          <p:nvSpPr>
            <p:cNvPr id="9230" name="Line 14">
              <a:extLst>
                <a:ext uri="{FF2B5EF4-FFF2-40B4-BE49-F238E27FC236}">
                  <a16:creationId xmlns:a16="http://schemas.microsoft.com/office/drawing/2014/main" id="{36C00383-CFF5-4214-B781-AF404F95541E}"/>
                </a:ext>
              </a:extLst>
            </p:cNvPr>
            <p:cNvSpPr>
              <a:spLocks noChangeShapeType="1"/>
            </p:cNvSpPr>
            <p:nvPr/>
          </p:nvSpPr>
          <p:spPr bwMode="auto">
            <a:xfrm>
              <a:off x="1526" y="1344"/>
              <a:ext cx="8" cy="7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1" name="Line 15">
              <a:extLst>
                <a:ext uri="{FF2B5EF4-FFF2-40B4-BE49-F238E27FC236}">
                  <a16:creationId xmlns:a16="http://schemas.microsoft.com/office/drawing/2014/main" id="{930CAD16-C213-4FB7-A596-FA171EE1CD1D}"/>
                </a:ext>
              </a:extLst>
            </p:cNvPr>
            <p:cNvSpPr>
              <a:spLocks noChangeShapeType="1"/>
            </p:cNvSpPr>
            <p:nvPr/>
          </p:nvSpPr>
          <p:spPr bwMode="auto">
            <a:xfrm>
              <a:off x="1600" y="1480"/>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2" name="Line 16">
              <a:extLst>
                <a:ext uri="{FF2B5EF4-FFF2-40B4-BE49-F238E27FC236}">
                  <a16:creationId xmlns:a16="http://schemas.microsoft.com/office/drawing/2014/main" id="{F3A9CD65-1FBD-4CDD-A3D1-806D36885855}"/>
                </a:ext>
              </a:extLst>
            </p:cNvPr>
            <p:cNvSpPr>
              <a:spLocks noChangeShapeType="1"/>
            </p:cNvSpPr>
            <p:nvPr/>
          </p:nvSpPr>
          <p:spPr bwMode="auto">
            <a:xfrm>
              <a:off x="1457" y="1496"/>
              <a:ext cx="0" cy="57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3" name="Line 17">
              <a:extLst>
                <a:ext uri="{FF2B5EF4-FFF2-40B4-BE49-F238E27FC236}">
                  <a16:creationId xmlns:a16="http://schemas.microsoft.com/office/drawing/2014/main" id="{DD4099D5-F958-4B79-B557-7EA7D3EEC160}"/>
                </a:ext>
              </a:extLst>
            </p:cNvPr>
            <p:cNvSpPr>
              <a:spLocks noChangeShapeType="1"/>
            </p:cNvSpPr>
            <p:nvPr/>
          </p:nvSpPr>
          <p:spPr bwMode="auto">
            <a:xfrm flipV="1">
              <a:off x="1671"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4" name="Line 18">
              <a:extLst>
                <a:ext uri="{FF2B5EF4-FFF2-40B4-BE49-F238E27FC236}">
                  <a16:creationId xmlns:a16="http://schemas.microsoft.com/office/drawing/2014/main" id="{19846027-394C-49D4-8B55-44B4337DE57E}"/>
                </a:ext>
              </a:extLst>
            </p:cNvPr>
            <p:cNvSpPr>
              <a:spLocks noChangeShapeType="1"/>
            </p:cNvSpPr>
            <p:nvPr/>
          </p:nvSpPr>
          <p:spPr bwMode="auto">
            <a:xfrm flipV="1">
              <a:off x="1392" y="1776"/>
              <a:ext cx="0" cy="2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5" name="Line 19">
              <a:extLst>
                <a:ext uri="{FF2B5EF4-FFF2-40B4-BE49-F238E27FC236}">
                  <a16:creationId xmlns:a16="http://schemas.microsoft.com/office/drawing/2014/main" id="{C6199689-82BA-4904-AA55-4D46FA6EF6BD}"/>
                </a:ext>
              </a:extLst>
            </p:cNvPr>
            <p:cNvSpPr>
              <a:spLocks noChangeShapeType="1"/>
            </p:cNvSpPr>
            <p:nvPr/>
          </p:nvSpPr>
          <p:spPr bwMode="auto">
            <a:xfrm flipV="1">
              <a:off x="1728" y="1968"/>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6" name="Line 20">
              <a:extLst>
                <a:ext uri="{FF2B5EF4-FFF2-40B4-BE49-F238E27FC236}">
                  <a16:creationId xmlns:a16="http://schemas.microsoft.com/office/drawing/2014/main" id="{2CC766E6-78F2-43E5-96B6-8B2E6605912B}"/>
                </a:ext>
              </a:extLst>
            </p:cNvPr>
            <p:cNvSpPr>
              <a:spLocks noChangeShapeType="1"/>
            </p:cNvSpPr>
            <p:nvPr/>
          </p:nvSpPr>
          <p:spPr bwMode="auto">
            <a:xfrm flipV="1">
              <a:off x="1321" y="1959"/>
              <a:ext cx="0" cy="96"/>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2419</TotalTime>
  <Words>7018</Words>
  <Application>Microsoft Office PowerPoint</Application>
  <PresentationFormat>On-screen Show (4:3)</PresentationFormat>
  <Paragraphs>500</Paragraphs>
  <Slides>52</Slides>
  <Notes>52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0" baseType="lpstr">
      <vt:lpstr>Arial</vt:lpstr>
      <vt:lpstr>Calibri</vt:lpstr>
      <vt:lpstr>Cambria Math</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AerE Department</dc:creator>
  <cp:lastModifiedBy>Lester Schmerr</cp:lastModifiedBy>
  <cp:revision>48</cp:revision>
  <dcterms:created xsi:type="dcterms:W3CDTF">2003-11-26T15:57:03Z</dcterms:created>
  <dcterms:modified xsi:type="dcterms:W3CDTF">2021-10-19T03:22:27Z</dcterms:modified>
</cp:coreProperties>
</file>