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67" r:id="rId2"/>
    <p:sldId id="274" r:id="rId3"/>
    <p:sldId id="256" r:id="rId4"/>
    <p:sldId id="257" r:id="rId5"/>
    <p:sldId id="258" r:id="rId6"/>
    <p:sldId id="259" r:id="rId7"/>
    <p:sldId id="272" r:id="rId8"/>
    <p:sldId id="260" r:id="rId9"/>
    <p:sldId id="261" r:id="rId10"/>
    <p:sldId id="262" r:id="rId11"/>
    <p:sldId id="263" r:id="rId12"/>
    <p:sldId id="268" r:id="rId13"/>
    <p:sldId id="269" r:id="rId14"/>
    <p:sldId id="270" r:id="rId15"/>
    <p:sldId id="271" r:id="rId16"/>
    <p:sldId id="273" r:id="rId17"/>
    <p:sldId id="275" r:id="rId18"/>
    <p:sldId id="276" r:id="rId19"/>
    <p:sldId id="279" r:id="rId20"/>
    <p:sldId id="277" r:id="rId21"/>
    <p:sldId id="280" r:id="rId22"/>
    <p:sldId id="278" r:id="rId23"/>
    <p:sldId id="281" r:id="rId24"/>
    <p:sldId id="266" r:id="rId25"/>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006" autoAdjust="0"/>
  </p:normalViewPr>
  <p:slideViewPr>
    <p:cSldViewPr>
      <p:cViewPr varScale="1">
        <p:scale>
          <a:sx n="108" d="100"/>
          <a:sy n="108" d="100"/>
        </p:scale>
        <p:origin x="126"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9.wmf"/><Relationship Id="rId1" Type="http://schemas.openxmlformats.org/officeDocument/2006/relationships/image" Target="../media/image8.wmf"/></Relationships>
</file>

<file path=ppt/drawings/_rels/vmlDrawing14.v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image" Target="../media/image28.wmf"/><Relationship Id="rId7" Type="http://schemas.openxmlformats.org/officeDocument/2006/relationships/image" Target="../media/image32.wmf"/><Relationship Id="rId2" Type="http://schemas.openxmlformats.org/officeDocument/2006/relationships/image" Target="../media/image27.wmf"/><Relationship Id="rId1" Type="http://schemas.openxmlformats.org/officeDocument/2006/relationships/image" Target="../media/image26.wmf"/><Relationship Id="rId6" Type="http://schemas.openxmlformats.org/officeDocument/2006/relationships/image" Target="../media/image31.wmf"/><Relationship Id="rId5" Type="http://schemas.openxmlformats.org/officeDocument/2006/relationships/image" Target="../media/image30.wmf"/><Relationship Id="rId4" Type="http://schemas.openxmlformats.org/officeDocument/2006/relationships/image" Target="../media/image29.wmf"/><Relationship Id="rId9" Type="http://schemas.openxmlformats.org/officeDocument/2006/relationships/image" Target="../media/image34.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3.wmf"/><Relationship Id="rId1" Type="http://schemas.openxmlformats.org/officeDocument/2006/relationships/image" Target="../media/image32.wmf"/><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6.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42.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image" Target="../media/image47.wmf"/><Relationship Id="rId7" Type="http://schemas.openxmlformats.org/officeDocument/2006/relationships/image" Target="../media/image36.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33.wmf"/><Relationship Id="rId5" Type="http://schemas.openxmlformats.org/officeDocument/2006/relationships/image" Target="../media/image32.wmf"/><Relationship Id="rId4" Type="http://schemas.openxmlformats.org/officeDocument/2006/relationships/image" Target="../media/image48.wmf"/><Relationship Id="rId9" Type="http://schemas.openxmlformats.org/officeDocument/2006/relationships/image" Target="../media/image49.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image" Target="../media/image52.wmf"/><Relationship Id="rId7" Type="http://schemas.openxmlformats.org/officeDocument/2006/relationships/image" Target="../media/image56.wmf"/><Relationship Id="rId2" Type="http://schemas.openxmlformats.org/officeDocument/2006/relationships/image" Target="../media/image51.wmf"/><Relationship Id="rId1" Type="http://schemas.openxmlformats.org/officeDocument/2006/relationships/image" Target="../media/image50.wmf"/><Relationship Id="rId6" Type="http://schemas.openxmlformats.org/officeDocument/2006/relationships/image" Target="../media/image55.wmf"/><Relationship Id="rId5" Type="http://schemas.openxmlformats.org/officeDocument/2006/relationships/image" Target="../media/image54.wmf"/><Relationship Id="rId10" Type="http://schemas.openxmlformats.org/officeDocument/2006/relationships/image" Target="../media/image59.wmf"/><Relationship Id="rId4" Type="http://schemas.openxmlformats.org/officeDocument/2006/relationships/image" Target="../media/image53.wmf"/><Relationship Id="rId9" Type="http://schemas.openxmlformats.org/officeDocument/2006/relationships/image" Target="../media/image58.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6" Type="http://schemas.openxmlformats.org/officeDocument/2006/relationships/image" Target="../media/image60.wmf"/><Relationship Id="rId5" Type="http://schemas.openxmlformats.org/officeDocument/2006/relationships/image" Target="../media/image54.wmf"/><Relationship Id="rId4" Type="http://schemas.openxmlformats.org/officeDocument/2006/relationships/image" Target="../media/image5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6C68B9C1-1609-495B-9B0A-42A3C851FB2E}"/>
              </a:ext>
            </a:extLst>
          </p:cNvPr>
          <p:cNvSpPr>
            <a:spLocks noGrp="1" noChangeArrowheads="1"/>
          </p:cNvSpPr>
          <p:nvPr>
            <p:ph type="hdr" sz="quarter"/>
          </p:nvPr>
        </p:nvSpPr>
        <p:spPr bwMode="auto">
          <a:xfrm>
            <a:off x="0" y="0"/>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t" anchorCtr="0" compatLnSpc="1">
            <a:prstTxWarp prst="textNoShape">
              <a:avLst/>
            </a:prstTxWarp>
          </a:bodyPr>
          <a:lstStyle>
            <a:lvl1pPr defTabSz="966788">
              <a:defRPr sz="1300"/>
            </a:lvl1pPr>
          </a:lstStyle>
          <a:p>
            <a:endParaRPr lang="en-US" altLang="en-US"/>
          </a:p>
        </p:txBody>
      </p:sp>
      <p:sp>
        <p:nvSpPr>
          <p:cNvPr id="21507" name="Rectangle 3">
            <a:extLst>
              <a:ext uri="{FF2B5EF4-FFF2-40B4-BE49-F238E27FC236}">
                <a16:creationId xmlns:a16="http://schemas.microsoft.com/office/drawing/2014/main" id="{F79D5635-8278-49A0-8670-BF402752B801}"/>
              </a:ext>
            </a:extLst>
          </p:cNvPr>
          <p:cNvSpPr>
            <a:spLocks noGrp="1" noChangeArrowheads="1"/>
          </p:cNvSpPr>
          <p:nvPr>
            <p:ph type="dt" sz="quarter" idx="1"/>
          </p:nvPr>
        </p:nvSpPr>
        <p:spPr bwMode="auto">
          <a:xfrm>
            <a:off x="4144963" y="0"/>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ltLang="en-US"/>
          </a:p>
        </p:txBody>
      </p:sp>
      <p:sp>
        <p:nvSpPr>
          <p:cNvPr id="21508" name="Rectangle 4">
            <a:extLst>
              <a:ext uri="{FF2B5EF4-FFF2-40B4-BE49-F238E27FC236}">
                <a16:creationId xmlns:a16="http://schemas.microsoft.com/office/drawing/2014/main" id="{99A05350-AF2E-411E-9F46-86D2E1FDE237}"/>
              </a:ext>
            </a:extLst>
          </p:cNvPr>
          <p:cNvSpPr>
            <a:spLocks noGrp="1" noChangeArrowheads="1"/>
          </p:cNvSpPr>
          <p:nvPr>
            <p:ph type="ftr" sz="quarter" idx="2"/>
          </p:nvPr>
        </p:nvSpPr>
        <p:spPr bwMode="auto">
          <a:xfrm>
            <a:off x="0" y="9121775"/>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b" anchorCtr="0" compatLnSpc="1">
            <a:prstTxWarp prst="textNoShape">
              <a:avLst/>
            </a:prstTxWarp>
          </a:bodyPr>
          <a:lstStyle>
            <a:lvl1pPr defTabSz="966788">
              <a:defRPr sz="1300"/>
            </a:lvl1pPr>
          </a:lstStyle>
          <a:p>
            <a:endParaRPr lang="en-US" altLang="en-US"/>
          </a:p>
        </p:txBody>
      </p:sp>
      <p:sp>
        <p:nvSpPr>
          <p:cNvPr id="21509" name="Rectangle 5">
            <a:extLst>
              <a:ext uri="{FF2B5EF4-FFF2-40B4-BE49-F238E27FC236}">
                <a16:creationId xmlns:a16="http://schemas.microsoft.com/office/drawing/2014/main" id="{747319DD-D922-45D2-98F7-B40C14838C63}"/>
              </a:ext>
            </a:extLst>
          </p:cNvPr>
          <p:cNvSpPr>
            <a:spLocks noGrp="1" noChangeArrowheads="1"/>
          </p:cNvSpPr>
          <p:nvPr>
            <p:ph type="sldNum" sz="quarter" idx="3"/>
          </p:nvPr>
        </p:nvSpPr>
        <p:spPr bwMode="auto">
          <a:xfrm>
            <a:off x="4144963" y="9121775"/>
            <a:ext cx="31702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b" anchorCtr="0" compatLnSpc="1">
            <a:prstTxWarp prst="textNoShape">
              <a:avLst/>
            </a:prstTxWarp>
          </a:bodyPr>
          <a:lstStyle>
            <a:lvl1pPr algn="r" defTabSz="966788">
              <a:defRPr sz="1300"/>
            </a:lvl1pPr>
          </a:lstStyle>
          <a:p>
            <a:fld id="{499BFCCE-8197-414B-9675-EC6EB6DF366E}"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9A29EFBB-251F-40E4-AE3A-9C4D6DF85D5E}" type="datetimeFigureOut">
              <a:rPr lang="en-US" smtClean="0"/>
              <a:t>10/16/2021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55D082AD-8DD3-42A5-A90F-792DB018B158}" type="slidenum">
              <a:rPr lang="en-US" smtClean="0"/>
              <a:t>‹#›</a:t>
            </a:fld>
            <a:endParaRPr lang="en-US"/>
          </a:p>
        </p:txBody>
      </p:sp>
    </p:spTree>
    <p:extLst>
      <p:ext uri="{BB962C8B-B14F-4D97-AF65-F5344CB8AC3E}">
        <p14:creationId xmlns:p14="http://schemas.microsoft.com/office/powerpoint/2010/main" val="444827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Transducers are obviously a very important part of any ultrasonic system. Here we examine models of a transducer when it is used to generate ultrasound.</a:t>
            </a:r>
          </a:p>
          <a:p>
            <a:endParaRPr lang="en-US" dirty="0"/>
          </a:p>
        </p:txBody>
      </p:sp>
      <p:sp>
        <p:nvSpPr>
          <p:cNvPr id="4" name="Slide Number Placeholder 3"/>
          <p:cNvSpPr>
            <a:spLocks noGrp="1"/>
          </p:cNvSpPr>
          <p:nvPr>
            <p:ph type="sldNum" sz="quarter" idx="5"/>
          </p:nvPr>
        </p:nvSpPr>
        <p:spPr/>
        <p:txBody>
          <a:bodyPr/>
          <a:lstStyle/>
          <a:p>
            <a:fld id="{55D082AD-8DD3-42A5-A90F-792DB018B158}" type="slidenum">
              <a:rPr lang="en-US" smtClean="0"/>
              <a:t>1</a:t>
            </a:fld>
            <a:endParaRPr lang="en-US"/>
          </a:p>
        </p:txBody>
      </p:sp>
    </p:spTree>
    <p:extLst>
      <p:ext uri="{BB962C8B-B14F-4D97-AF65-F5344CB8AC3E}">
        <p14:creationId xmlns:p14="http://schemas.microsoft.com/office/powerpoint/2010/main" val="27443624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equivalent three port circuit model of a transducer is the</a:t>
            </a:r>
            <a:r>
              <a:rPr lang="en-US" b="1" dirty="0"/>
              <a:t> KLM model</a:t>
            </a:r>
            <a:r>
              <a:rPr lang="en-US" dirty="0"/>
              <a:t>.</a:t>
            </a:r>
          </a:p>
        </p:txBody>
      </p:sp>
      <p:sp>
        <p:nvSpPr>
          <p:cNvPr id="4" name="Slide Number Placeholder 3"/>
          <p:cNvSpPr>
            <a:spLocks noGrp="1"/>
          </p:cNvSpPr>
          <p:nvPr>
            <p:ph type="sldNum" sz="quarter" idx="5"/>
          </p:nvPr>
        </p:nvSpPr>
        <p:spPr/>
        <p:txBody>
          <a:bodyPr/>
          <a:lstStyle/>
          <a:p>
            <a:fld id="{55D082AD-8DD3-42A5-A90F-792DB018B158}" type="slidenum">
              <a:rPr lang="en-US" smtClean="0"/>
              <a:t>10</a:t>
            </a:fld>
            <a:endParaRPr lang="en-US"/>
          </a:p>
        </p:txBody>
      </p:sp>
    </p:spTree>
    <p:extLst>
      <p:ext uri="{BB962C8B-B14F-4D97-AF65-F5344CB8AC3E}">
        <p14:creationId xmlns:p14="http://schemas.microsoft.com/office/powerpoint/2010/main" val="2640050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Sittig</a:t>
            </a:r>
            <a:r>
              <a:rPr lang="en-US" dirty="0"/>
              <a:t>, Mason, and KLM model have all been successfully used for designing ultrasonic transducers. Because the </a:t>
            </a:r>
            <a:r>
              <a:rPr lang="en-US" dirty="0" err="1"/>
              <a:t>Sittig</a:t>
            </a:r>
            <a:r>
              <a:rPr lang="en-US" dirty="0"/>
              <a:t> model involves 2x2 transfer matrices, it is particularly easy to add elements such as wear plates since we have seen that such acoustic layers can be characterized as 2x2 acoustic transfer matrices that can simply be concatenated through multiplication with the other transfer matrices.</a:t>
            </a:r>
          </a:p>
        </p:txBody>
      </p:sp>
      <p:sp>
        <p:nvSpPr>
          <p:cNvPr id="4" name="Slide Number Placeholder 3"/>
          <p:cNvSpPr>
            <a:spLocks noGrp="1"/>
          </p:cNvSpPr>
          <p:nvPr>
            <p:ph type="sldNum" sz="quarter" idx="5"/>
          </p:nvPr>
        </p:nvSpPr>
        <p:spPr/>
        <p:txBody>
          <a:bodyPr/>
          <a:lstStyle/>
          <a:p>
            <a:fld id="{55D082AD-8DD3-42A5-A90F-792DB018B158}" type="slidenum">
              <a:rPr lang="en-US" smtClean="0"/>
              <a:t>11</a:t>
            </a:fld>
            <a:endParaRPr lang="en-US"/>
          </a:p>
        </p:txBody>
      </p:sp>
    </p:spTree>
    <p:extLst>
      <p:ext uri="{BB962C8B-B14F-4D97-AF65-F5344CB8AC3E}">
        <p14:creationId xmlns:p14="http://schemas.microsoft.com/office/powerpoint/2010/main" val="2999127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an immersion transducer is used in practice, its acoustic output port is always inherently terminated, i.e. the output compressive force and the velocity are related to one another through an </a:t>
            </a:r>
            <a:r>
              <a:rPr lang="en-US" b="1" dirty="0"/>
              <a:t>acoustic radiation impedance</a:t>
            </a:r>
            <a:r>
              <a:rPr lang="en-US" dirty="0"/>
              <a:t>. This acoustic impedance is a function of the acoustic waves radiated by the transducer so we will have to discuss some elements of those acoustic waves, which we will do here briefly. Later, we will examine those waves in more detail and justify some of the results that are simply given here.</a:t>
            </a:r>
          </a:p>
        </p:txBody>
      </p:sp>
      <p:sp>
        <p:nvSpPr>
          <p:cNvPr id="4" name="Slide Number Placeholder 3"/>
          <p:cNvSpPr>
            <a:spLocks noGrp="1"/>
          </p:cNvSpPr>
          <p:nvPr>
            <p:ph type="sldNum" sz="quarter" idx="5"/>
          </p:nvPr>
        </p:nvSpPr>
        <p:spPr/>
        <p:txBody>
          <a:bodyPr/>
          <a:lstStyle/>
          <a:p>
            <a:fld id="{55D082AD-8DD3-42A5-A90F-792DB018B158}" type="slidenum">
              <a:rPr lang="en-US" smtClean="0"/>
              <a:t>12</a:t>
            </a:fld>
            <a:endParaRPr lang="en-US"/>
          </a:p>
        </p:txBody>
      </p:sp>
    </p:spTree>
    <p:extLst>
      <p:ext uri="{BB962C8B-B14F-4D97-AF65-F5344CB8AC3E}">
        <p14:creationId xmlns:p14="http://schemas.microsoft.com/office/powerpoint/2010/main" val="34194917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will see later we can model the pressure waves generated in a fluid by a piston transducer in terms of a </a:t>
            </a:r>
            <a:r>
              <a:rPr lang="en-US" b="1" dirty="0"/>
              <a:t>Rayleigh-Sommerfeld integral (also called a Rayleigh integral by some authors) </a:t>
            </a:r>
            <a:r>
              <a:rPr lang="en-US" dirty="0"/>
              <a:t>over the face of the transducer. Since the compressive force generated is an integral of this pressure over the face of the transducer, we can write an explicit expression for the acoustic radiation impedance in terms of two surface integrals.</a:t>
            </a:r>
          </a:p>
        </p:txBody>
      </p:sp>
      <p:sp>
        <p:nvSpPr>
          <p:cNvPr id="4" name="Slide Number Placeholder 3"/>
          <p:cNvSpPr>
            <a:spLocks noGrp="1"/>
          </p:cNvSpPr>
          <p:nvPr>
            <p:ph type="sldNum" sz="quarter" idx="5"/>
          </p:nvPr>
        </p:nvSpPr>
        <p:spPr/>
        <p:txBody>
          <a:bodyPr/>
          <a:lstStyle/>
          <a:p>
            <a:fld id="{55D082AD-8DD3-42A5-A90F-792DB018B158}" type="slidenum">
              <a:rPr lang="en-US" smtClean="0"/>
              <a:t>13</a:t>
            </a:fld>
            <a:endParaRPr lang="en-US"/>
          </a:p>
        </p:txBody>
      </p:sp>
    </p:spTree>
    <p:extLst>
      <p:ext uri="{BB962C8B-B14F-4D97-AF65-F5344CB8AC3E}">
        <p14:creationId xmlns:p14="http://schemas.microsoft.com/office/powerpoint/2010/main" val="41201644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we do not have to do those integrals directly since Greenspan has shown that for a circular piston transducer we can express those integrals in terms of a </a:t>
            </a:r>
            <a:r>
              <a:rPr lang="en-US" b="1" dirty="0"/>
              <a:t>Bessel function </a:t>
            </a:r>
            <a:r>
              <a:rPr lang="en-US" dirty="0"/>
              <a:t>and a </a:t>
            </a:r>
            <a:r>
              <a:rPr lang="en-US" b="1" dirty="0"/>
              <a:t>Struve function</a:t>
            </a:r>
            <a:r>
              <a:rPr lang="en-US" dirty="0"/>
              <a:t>, which are two well-known special functions whose numerical evaluation is straightforward.</a:t>
            </a:r>
          </a:p>
        </p:txBody>
      </p:sp>
      <p:sp>
        <p:nvSpPr>
          <p:cNvPr id="4" name="Slide Number Placeholder 3"/>
          <p:cNvSpPr>
            <a:spLocks noGrp="1"/>
          </p:cNvSpPr>
          <p:nvPr>
            <p:ph type="sldNum" sz="quarter" idx="5"/>
          </p:nvPr>
        </p:nvSpPr>
        <p:spPr/>
        <p:txBody>
          <a:bodyPr/>
          <a:lstStyle/>
          <a:p>
            <a:fld id="{55D082AD-8DD3-42A5-A90F-792DB018B158}" type="slidenum">
              <a:rPr lang="en-US" smtClean="0"/>
              <a:t>14</a:t>
            </a:fld>
            <a:endParaRPr lang="en-US"/>
          </a:p>
        </p:txBody>
      </p:sp>
    </p:spTree>
    <p:extLst>
      <p:ext uri="{BB962C8B-B14F-4D97-AF65-F5344CB8AC3E}">
        <p14:creationId xmlns:p14="http://schemas.microsoft.com/office/powerpoint/2010/main" val="4587196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plot of the normalized radiation impedance of a circular piston transducer of radius a, as a function of the nondimensional wavenumber (frequency). We see at larger ka values the acoustic radiation impedance becomes nearly a constant. Here S</a:t>
            </a:r>
            <a:r>
              <a:rPr lang="en-US" baseline="-25000" dirty="0"/>
              <a:t>A</a:t>
            </a:r>
            <a:r>
              <a:rPr lang="en-US" dirty="0"/>
              <a:t> is the area of the face of the transducer. Shown also is the MATLAB code used for evaluation of this plot. The Bessel function can be calculated with a built-in MATLAB function </a:t>
            </a:r>
            <a:r>
              <a:rPr lang="en-US" dirty="0" err="1"/>
              <a:t>besselj</a:t>
            </a:r>
            <a:r>
              <a:rPr lang="en-US" dirty="0"/>
              <a:t>. The </a:t>
            </a:r>
            <a:r>
              <a:rPr lang="en-US" dirty="0" err="1"/>
              <a:t>struve</a:t>
            </a:r>
            <a:r>
              <a:rPr lang="en-US" dirty="0"/>
              <a:t> function will be given on the next slide.</a:t>
            </a:r>
          </a:p>
        </p:txBody>
      </p:sp>
      <p:sp>
        <p:nvSpPr>
          <p:cNvPr id="4" name="Slide Number Placeholder 3"/>
          <p:cNvSpPr>
            <a:spLocks noGrp="1"/>
          </p:cNvSpPr>
          <p:nvPr>
            <p:ph type="sldNum" sz="quarter" idx="5"/>
          </p:nvPr>
        </p:nvSpPr>
        <p:spPr/>
        <p:txBody>
          <a:bodyPr/>
          <a:lstStyle/>
          <a:p>
            <a:fld id="{55D082AD-8DD3-42A5-A90F-792DB018B158}" type="slidenum">
              <a:rPr lang="en-US" smtClean="0"/>
              <a:t>15</a:t>
            </a:fld>
            <a:endParaRPr lang="en-US"/>
          </a:p>
        </p:txBody>
      </p:sp>
    </p:spTree>
    <p:extLst>
      <p:ext uri="{BB962C8B-B14F-4D97-AF65-F5344CB8AC3E}">
        <p14:creationId xmlns:p14="http://schemas.microsoft.com/office/powerpoint/2010/main" val="15594485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evaluation of the Struve function in MATLAB.</a:t>
            </a:r>
          </a:p>
        </p:txBody>
      </p:sp>
      <p:sp>
        <p:nvSpPr>
          <p:cNvPr id="4" name="Slide Number Placeholder 3"/>
          <p:cNvSpPr>
            <a:spLocks noGrp="1"/>
          </p:cNvSpPr>
          <p:nvPr>
            <p:ph type="sldNum" sz="quarter" idx="5"/>
          </p:nvPr>
        </p:nvSpPr>
        <p:spPr/>
        <p:txBody>
          <a:bodyPr/>
          <a:lstStyle/>
          <a:p>
            <a:fld id="{55D082AD-8DD3-42A5-A90F-792DB018B158}" type="slidenum">
              <a:rPr lang="en-US" smtClean="0"/>
              <a:t>16</a:t>
            </a:fld>
            <a:endParaRPr lang="en-US"/>
          </a:p>
        </p:txBody>
      </p:sp>
    </p:spTree>
    <p:extLst>
      <p:ext uri="{BB962C8B-B14F-4D97-AF65-F5344CB8AC3E}">
        <p14:creationId xmlns:p14="http://schemas.microsoft.com/office/powerpoint/2010/main" val="12297451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NDE transducers operate at high frequencies and we can show that in fact the acoustic radiation impedance for any such high frequency transducer (not just a circular one) is equal to the acoustic plane wave impedance, which is the product of the density of the fluid times its wave speed times the area of the face of the transducer. Since this acoustic radiation impedance is a known constant, when dealing with a sending transducer we can always treat it as a terminated system where we know the value of that acoustic termination.</a:t>
            </a:r>
          </a:p>
        </p:txBody>
      </p:sp>
      <p:sp>
        <p:nvSpPr>
          <p:cNvPr id="4" name="Slide Number Placeholder 3"/>
          <p:cNvSpPr>
            <a:spLocks noGrp="1"/>
          </p:cNvSpPr>
          <p:nvPr>
            <p:ph type="sldNum" sz="quarter" idx="5"/>
          </p:nvPr>
        </p:nvSpPr>
        <p:spPr/>
        <p:txBody>
          <a:bodyPr/>
          <a:lstStyle/>
          <a:p>
            <a:fld id="{55D082AD-8DD3-42A5-A90F-792DB018B158}" type="slidenum">
              <a:rPr lang="en-US" smtClean="0"/>
              <a:t>17</a:t>
            </a:fld>
            <a:endParaRPr lang="en-US"/>
          </a:p>
        </p:txBody>
      </p:sp>
    </p:spTree>
    <p:extLst>
      <p:ext uri="{BB962C8B-B14F-4D97-AF65-F5344CB8AC3E}">
        <p14:creationId xmlns:p14="http://schemas.microsoft.com/office/powerpoint/2010/main" val="1833340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Unlike a cable, it is very difficult to measure the 2x2 transfer matrix that characterizes a transducer because one port is an acoustic port where it is not simple to measure either force or velocity. However, because the transducer is always terminated with a known acoustic impedance, as shown above, we will see that we do not have to measure all the transfer components directly. For example, we can easily measure the voltage and current at the input electrical port, whose ratio gives us the </a:t>
            </a:r>
            <a:r>
              <a:rPr lang="en-US" b="1" dirty="0"/>
              <a:t>transducer electrical impedance</a:t>
            </a:r>
            <a:r>
              <a:rPr lang="en-US" dirty="0"/>
              <a:t>. This electrical impedance tells us how the transducer electrically terminates the cable it is connected to.</a:t>
            </a:r>
          </a:p>
        </p:txBody>
      </p:sp>
      <p:sp>
        <p:nvSpPr>
          <p:cNvPr id="4" name="Slide Number Placeholder 3"/>
          <p:cNvSpPr>
            <a:spLocks noGrp="1"/>
          </p:cNvSpPr>
          <p:nvPr>
            <p:ph type="sldNum" sz="quarter" idx="5"/>
          </p:nvPr>
        </p:nvSpPr>
        <p:spPr/>
        <p:txBody>
          <a:bodyPr/>
          <a:lstStyle/>
          <a:p>
            <a:fld id="{55D082AD-8DD3-42A5-A90F-792DB018B158}" type="slidenum">
              <a:rPr lang="en-US" smtClean="0"/>
              <a:t>18</a:t>
            </a:fld>
            <a:endParaRPr lang="en-US"/>
          </a:p>
        </p:txBody>
      </p:sp>
    </p:spTree>
    <p:extLst>
      <p:ext uri="{BB962C8B-B14F-4D97-AF65-F5344CB8AC3E}">
        <p14:creationId xmlns:p14="http://schemas.microsoft.com/office/powerpoint/2010/main" val="21367184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in addition to knowing the electrical termination (impedance) characteristics of the transducer, we also have a measure of how the electrical signals are converted into output force or velocity, then we will have described the ability of the transducer to generate its acoustic output from the electrical signals. We can, for example, specify a </a:t>
            </a:r>
            <a:r>
              <a:rPr lang="en-US" b="1" dirty="0"/>
              <a:t>transducer sensitivity </a:t>
            </a:r>
            <a:r>
              <a:rPr lang="en-US" dirty="0"/>
              <a:t>as a ratio of an output (force or velocity) to an input (voltage or current). The specific sensitivity we will use is the ratio of the output velocity to the input current. Shown above is this sensitivity in terms of the transfer matrix components.</a:t>
            </a:r>
          </a:p>
        </p:txBody>
      </p:sp>
      <p:sp>
        <p:nvSpPr>
          <p:cNvPr id="4" name="Slide Number Placeholder 3"/>
          <p:cNvSpPr>
            <a:spLocks noGrp="1"/>
          </p:cNvSpPr>
          <p:nvPr>
            <p:ph type="sldNum" sz="quarter" idx="5"/>
          </p:nvPr>
        </p:nvSpPr>
        <p:spPr/>
        <p:txBody>
          <a:bodyPr/>
          <a:lstStyle/>
          <a:p>
            <a:fld id="{55D082AD-8DD3-42A5-A90F-792DB018B158}" type="slidenum">
              <a:rPr lang="en-US" smtClean="0"/>
              <a:t>19</a:t>
            </a:fld>
            <a:endParaRPr lang="en-US"/>
          </a:p>
        </p:txBody>
      </p:sp>
    </p:spTree>
    <p:extLst>
      <p:ext uri="{BB962C8B-B14F-4D97-AF65-F5344CB8AC3E}">
        <p14:creationId xmlns:p14="http://schemas.microsoft.com/office/powerpoint/2010/main" val="1678965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variety of transducer models available that we will examine. We will see that three key parameters associated with the transducer are the </a:t>
            </a:r>
            <a:r>
              <a:rPr lang="en-US" b="1" dirty="0"/>
              <a:t>acoustic radiation impedance</a:t>
            </a:r>
            <a:r>
              <a:rPr lang="en-US" dirty="0"/>
              <a:t>, its </a:t>
            </a:r>
            <a:r>
              <a:rPr lang="en-US" b="1" dirty="0"/>
              <a:t>electrical impedance </a:t>
            </a:r>
            <a:r>
              <a:rPr lang="en-US" dirty="0"/>
              <a:t>and its </a:t>
            </a:r>
            <a:r>
              <a:rPr lang="en-US" b="1" dirty="0"/>
              <a:t>sensitivity</a:t>
            </a:r>
            <a:r>
              <a:rPr lang="en-US" dirty="0"/>
              <a:t>. In this section we will also combine our pulser, cabling and transducer models into a complete representation of the </a:t>
            </a:r>
            <a:r>
              <a:rPr lang="en-US" b="1" dirty="0"/>
              <a:t>sound generation process </a:t>
            </a:r>
            <a:r>
              <a:rPr lang="en-US" dirty="0"/>
              <a:t>in an ultrasonic setup.</a:t>
            </a:r>
          </a:p>
        </p:txBody>
      </p:sp>
      <p:sp>
        <p:nvSpPr>
          <p:cNvPr id="4" name="Slide Number Placeholder 3"/>
          <p:cNvSpPr>
            <a:spLocks noGrp="1"/>
          </p:cNvSpPr>
          <p:nvPr>
            <p:ph type="sldNum" sz="quarter" idx="5"/>
          </p:nvPr>
        </p:nvSpPr>
        <p:spPr/>
        <p:txBody>
          <a:bodyPr/>
          <a:lstStyle/>
          <a:p>
            <a:fld id="{55D082AD-8DD3-42A5-A90F-792DB018B158}" type="slidenum">
              <a:rPr lang="en-US" smtClean="0"/>
              <a:t>2</a:t>
            </a:fld>
            <a:endParaRPr lang="en-US"/>
          </a:p>
        </p:txBody>
      </p:sp>
    </p:spTree>
    <p:extLst>
      <p:ext uri="{BB962C8B-B14F-4D97-AF65-F5344CB8AC3E}">
        <p14:creationId xmlns:p14="http://schemas.microsoft.com/office/powerpoint/2010/main" val="422839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choice of sensitivity was arbitrary but any other transducer sensitivity we might want to define can be obtained from this one (and the electrical and acoustic impedances) so this particular choice is all we need.</a:t>
            </a:r>
          </a:p>
        </p:txBody>
      </p:sp>
      <p:sp>
        <p:nvSpPr>
          <p:cNvPr id="4" name="Slide Number Placeholder 3"/>
          <p:cNvSpPr>
            <a:spLocks noGrp="1"/>
          </p:cNvSpPr>
          <p:nvPr>
            <p:ph type="sldNum" sz="quarter" idx="5"/>
          </p:nvPr>
        </p:nvSpPr>
        <p:spPr/>
        <p:txBody>
          <a:bodyPr/>
          <a:lstStyle/>
          <a:p>
            <a:fld id="{55D082AD-8DD3-42A5-A90F-792DB018B158}" type="slidenum">
              <a:rPr lang="en-US" smtClean="0"/>
              <a:t>20</a:t>
            </a:fld>
            <a:endParaRPr lang="en-US"/>
          </a:p>
        </p:txBody>
      </p:sp>
    </p:spTree>
    <p:extLst>
      <p:ext uri="{BB962C8B-B14F-4D97-AF65-F5344CB8AC3E}">
        <p14:creationId xmlns:p14="http://schemas.microsoft.com/office/powerpoint/2010/main" val="42918156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know the electrical impedance and sensitivity we can bypass knowing the 2x2 transfer matrix components and simply and completely model the sending transducer as this impedance and sensitivity combination. Later, we will show that like the electrical impedance of the transducer we can easily measure its sensitivity with purely electrical measurements.</a:t>
            </a:r>
          </a:p>
        </p:txBody>
      </p:sp>
      <p:sp>
        <p:nvSpPr>
          <p:cNvPr id="4" name="Slide Number Placeholder 3"/>
          <p:cNvSpPr>
            <a:spLocks noGrp="1"/>
          </p:cNvSpPr>
          <p:nvPr>
            <p:ph type="sldNum" sz="quarter" idx="5"/>
          </p:nvPr>
        </p:nvSpPr>
        <p:spPr/>
        <p:txBody>
          <a:bodyPr/>
          <a:lstStyle/>
          <a:p>
            <a:fld id="{55D082AD-8DD3-42A5-A90F-792DB018B158}" type="slidenum">
              <a:rPr lang="en-US" smtClean="0"/>
              <a:t>21</a:t>
            </a:fld>
            <a:endParaRPr lang="en-US"/>
          </a:p>
        </p:txBody>
      </p:sp>
    </p:spTree>
    <p:extLst>
      <p:ext uri="{BB962C8B-B14F-4D97-AF65-F5344CB8AC3E}">
        <p14:creationId xmlns:p14="http://schemas.microsoft.com/office/powerpoint/2010/main" val="15195825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now can combine our pulser, cabling, and sending transducer models together and combine all these components into a single sound generation transfer function.</a:t>
            </a:r>
          </a:p>
        </p:txBody>
      </p:sp>
      <p:sp>
        <p:nvSpPr>
          <p:cNvPr id="4" name="Slide Number Placeholder 3"/>
          <p:cNvSpPr>
            <a:spLocks noGrp="1"/>
          </p:cNvSpPr>
          <p:nvPr>
            <p:ph type="sldNum" sz="quarter" idx="5"/>
          </p:nvPr>
        </p:nvSpPr>
        <p:spPr/>
        <p:txBody>
          <a:bodyPr/>
          <a:lstStyle/>
          <a:p>
            <a:fld id="{55D082AD-8DD3-42A5-A90F-792DB018B158}" type="slidenum">
              <a:rPr lang="en-US" smtClean="0"/>
              <a:t>22</a:t>
            </a:fld>
            <a:endParaRPr lang="en-US"/>
          </a:p>
        </p:txBody>
      </p:sp>
    </p:spTree>
    <p:extLst>
      <p:ext uri="{BB962C8B-B14F-4D97-AF65-F5344CB8AC3E}">
        <p14:creationId xmlns:p14="http://schemas.microsoft.com/office/powerpoint/2010/main" val="18741209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explicit expression for this sound generation transfer function in terms quantities that are all either known or obtainable with electrical measurements.</a:t>
            </a:r>
          </a:p>
        </p:txBody>
      </p:sp>
      <p:sp>
        <p:nvSpPr>
          <p:cNvPr id="4" name="Slide Number Placeholder 3"/>
          <p:cNvSpPr>
            <a:spLocks noGrp="1"/>
          </p:cNvSpPr>
          <p:nvPr>
            <p:ph type="sldNum" sz="quarter" idx="5"/>
          </p:nvPr>
        </p:nvSpPr>
        <p:spPr/>
        <p:txBody>
          <a:bodyPr/>
          <a:lstStyle/>
          <a:p>
            <a:fld id="{55D082AD-8DD3-42A5-A90F-792DB018B158}" type="slidenum">
              <a:rPr lang="en-US" smtClean="0"/>
              <a:t>23</a:t>
            </a:fld>
            <a:endParaRPr lang="en-US"/>
          </a:p>
        </p:txBody>
      </p:sp>
    </p:spTree>
    <p:extLst>
      <p:ext uri="{BB962C8B-B14F-4D97-AF65-F5344CB8AC3E}">
        <p14:creationId xmlns:p14="http://schemas.microsoft.com/office/powerpoint/2010/main" val="13747521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references that explicitly deal with transducers.</a:t>
            </a:r>
          </a:p>
        </p:txBody>
      </p:sp>
      <p:sp>
        <p:nvSpPr>
          <p:cNvPr id="4" name="Slide Number Placeholder 3"/>
          <p:cNvSpPr>
            <a:spLocks noGrp="1"/>
          </p:cNvSpPr>
          <p:nvPr>
            <p:ph type="sldNum" sz="quarter" idx="5"/>
          </p:nvPr>
        </p:nvSpPr>
        <p:spPr/>
        <p:txBody>
          <a:bodyPr/>
          <a:lstStyle/>
          <a:p>
            <a:fld id="{55D082AD-8DD3-42A5-A90F-792DB018B158}" type="slidenum">
              <a:rPr lang="en-US" smtClean="0"/>
              <a:t>24</a:t>
            </a:fld>
            <a:endParaRPr lang="en-US"/>
          </a:p>
        </p:txBody>
      </p:sp>
    </p:spTree>
    <p:extLst>
      <p:ext uri="{BB962C8B-B14F-4D97-AF65-F5344CB8AC3E}">
        <p14:creationId xmlns:p14="http://schemas.microsoft.com/office/powerpoint/2010/main" val="3261968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consider a sending immersion transducer as a “mixed” model where we take the electrical inputs as  lumped parameters of voltage and current but take the outputs as the pressure and velocity fields on the face of the transducer in contact with the fluid. If we assume the transducer is a reciprocal device then we can relate these parameters through the reciprocity relation of Eq. (1)</a:t>
            </a:r>
          </a:p>
        </p:txBody>
      </p:sp>
      <p:sp>
        <p:nvSpPr>
          <p:cNvPr id="4" name="Slide Number Placeholder 3"/>
          <p:cNvSpPr>
            <a:spLocks noGrp="1"/>
          </p:cNvSpPr>
          <p:nvPr>
            <p:ph type="sldNum" sz="quarter" idx="5"/>
          </p:nvPr>
        </p:nvSpPr>
        <p:spPr/>
        <p:txBody>
          <a:bodyPr/>
          <a:lstStyle/>
          <a:p>
            <a:fld id="{55D082AD-8DD3-42A5-A90F-792DB018B158}" type="slidenum">
              <a:rPr lang="en-US" smtClean="0"/>
              <a:t>3</a:t>
            </a:fld>
            <a:endParaRPr lang="en-US"/>
          </a:p>
        </p:txBody>
      </p:sp>
    </p:spTree>
    <p:extLst>
      <p:ext uri="{BB962C8B-B14F-4D97-AF65-F5344CB8AC3E}">
        <p14:creationId xmlns:p14="http://schemas.microsoft.com/office/powerpoint/2010/main" val="1964959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we assume the velocity of the transducer face is a constant, then this is a “piston” transducer model and we can replace the integrals of the pressure fields in the reciprocity relations by compressive force terms and write the reciprocity relationship entirely in terms of lumped quantities of (voltage, current) and (force, velocity)</a:t>
            </a:r>
          </a:p>
        </p:txBody>
      </p:sp>
      <p:sp>
        <p:nvSpPr>
          <p:cNvPr id="4" name="Slide Number Placeholder 3"/>
          <p:cNvSpPr>
            <a:spLocks noGrp="1"/>
          </p:cNvSpPr>
          <p:nvPr>
            <p:ph type="sldNum" sz="quarter" idx="5"/>
          </p:nvPr>
        </p:nvSpPr>
        <p:spPr/>
        <p:txBody>
          <a:bodyPr/>
          <a:lstStyle/>
          <a:p>
            <a:fld id="{55D082AD-8DD3-42A5-A90F-792DB018B158}" type="slidenum">
              <a:rPr lang="en-US" smtClean="0"/>
              <a:t>4</a:t>
            </a:fld>
            <a:endParaRPr lang="en-US"/>
          </a:p>
        </p:txBody>
      </p:sp>
    </p:spTree>
    <p:extLst>
      <p:ext uri="{BB962C8B-B14F-4D97-AF65-F5344CB8AC3E}">
        <p14:creationId xmlns:p14="http://schemas.microsoft.com/office/powerpoint/2010/main" val="133480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transducer is a linear, reciprocal device we can thus relate the lumped inputs and outputs through a two port 2x2 transfer matrix whose determinant must be equal to one.</a:t>
            </a:r>
          </a:p>
        </p:txBody>
      </p:sp>
      <p:sp>
        <p:nvSpPr>
          <p:cNvPr id="4" name="Slide Number Placeholder 3"/>
          <p:cNvSpPr>
            <a:spLocks noGrp="1"/>
          </p:cNvSpPr>
          <p:nvPr>
            <p:ph type="sldNum" sz="quarter" idx="5"/>
          </p:nvPr>
        </p:nvSpPr>
        <p:spPr/>
        <p:txBody>
          <a:bodyPr/>
          <a:lstStyle/>
          <a:p>
            <a:fld id="{55D082AD-8DD3-42A5-A90F-792DB018B158}" type="slidenum">
              <a:rPr lang="en-US" smtClean="0"/>
              <a:t>5</a:t>
            </a:fld>
            <a:endParaRPr lang="en-US"/>
          </a:p>
        </p:txBody>
      </p:sp>
    </p:spTree>
    <p:extLst>
      <p:ext uri="{BB962C8B-B14F-4D97-AF65-F5344CB8AC3E}">
        <p14:creationId xmlns:p14="http://schemas.microsoft.com/office/powerpoint/2010/main" val="4028534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an explicit model of the transducer 2x2 transfer matrix called the </a:t>
            </a:r>
            <a:r>
              <a:rPr lang="en-US" b="1" dirty="0" err="1"/>
              <a:t>Sittig</a:t>
            </a:r>
            <a:r>
              <a:rPr lang="en-US" b="1" dirty="0"/>
              <a:t> model</a:t>
            </a:r>
            <a:r>
              <a:rPr lang="en-US" dirty="0"/>
              <a:t>, where the overall transfer matrix is written in terms of the product of two separate transfer matrices, as shown.</a:t>
            </a:r>
          </a:p>
        </p:txBody>
      </p:sp>
      <p:sp>
        <p:nvSpPr>
          <p:cNvPr id="4" name="Slide Number Placeholder 3"/>
          <p:cNvSpPr>
            <a:spLocks noGrp="1"/>
          </p:cNvSpPr>
          <p:nvPr>
            <p:ph type="sldNum" sz="quarter" idx="5"/>
          </p:nvPr>
        </p:nvSpPr>
        <p:spPr/>
        <p:txBody>
          <a:bodyPr/>
          <a:lstStyle/>
          <a:p>
            <a:fld id="{55D082AD-8DD3-42A5-A90F-792DB018B158}" type="slidenum">
              <a:rPr lang="en-US" smtClean="0"/>
              <a:t>6</a:t>
            </a:fld>
            <a:endParaRPr lang="en-US"/>
          </a:p>
        </p:txBody>
      </p:sp>
    </p:spTree>
    <p:extLst>
      <p:ext uri="{BB962C8B-B14F-4D97-AF65-F5344CB8AC3E}">
        <p14:creationId xmlns:p14="http://schemas.microsoft.com/office/powerpoint/2010/main" val="2921430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parameters in the </a:t>
            </a:r>
            <a:r>
              <a:rPr lang="en-US" dirty="0" err="1"/>
              <a:t>Sittig</a:t>
            </a:r>
            <a:r>
              <a:rPr lang="en-US" dirty="0"/>
              <a:t> model since the transducer is inherently a complex electromechanical device.</a:t>
            </a:r>
          </a:p>
        </p:txBody>
      </p:sp>
      <p:sp>
        <p:nvSpPr>
          <p:cNvPr id="4" name="Slide Number Placeholder 3"/>
          <p:cNvSpPr>
            <a:spLocks noGrp="1"/>
          </p:cNvSpPr>
          <p:nvPr>
            <p:ph type="sldNum" sz="quarter" idx="5"/>
          </p:nvPr>
        </p:nvSpPr>
        <p:spPr/>
        <p:txBody>
          <a:bodyPr/>
          <a:lstStyle/>
          <a:p>
            <a:fld id="{55D082AD-8DD3-42A5-A90F-792DB018B158}" type="slidenum">
              <a:rPr lang="en-US" smtClean="0"/>
              <a:t>7</a:t>
            </a:fld>
            <a:endParaRPr lang="en-US"/>
          </a:p>
        </p:txBody>
      </p:sp>
    </p:spTree>
    <p:extLst>
      <p:ext uri="{BB962C8B-B14F-4D97-AF65-F5344CB8AC3E}">
        <p14:creationId xmlns:p14="http://schemas.microsoft.com/office/powerpoint/2010/main" val="3325232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Sittig</a:t>
            </a:r>
            <a:r>
              <a:rPr lang="en-US" dirty="0"/>
              <a:t> model assumes the piezoelectric crystal in the transducer has some material backing on its inside face. If we do not include such backing in a transducer model then we can consider the transducer as a </a:t>
            </a:r>
            <a:r>
              <a:rPr lang="en-US" b="1" dirty="0"/>
              <a:t>three port system </a:t>
            </a:r>
            <a:r>
              <a:rPr lang="en-US" dirty="0"/>
              <a:t>where we have the driving electrical port and acoustic ports on both the front and back faces of the crystal. For such a three port system we can model the system through a 3x3 impedance matrix. Such a system is very useful when we want to design a transducer with specific characteristics as we can also change the backing on the  crystal as part of the design.</a:t>
            </a:r>
          </a:p>
        </p:txBody>
      </p:sp>
      <p:sp>
        <p:nvSpPr>
          <p:cNvPr id="4" name="Slide Number Placeholder 3"/>
          <p:cNvSpPr>
            <a:spLocks noGrp="1"/>
          </p:cNvSpPr>
          <p:nvPr>
            <p:ph type="sldNum" sz="quarter" idx="5"/>
          </p:nvPr>
        </p:nvSpPr>
        <p:spPr/>
        <p:txBody>
          <a:bodyPr/>
          <a:lstStyle/>
          <a:p>
            <a:fld id="{55D082AD-8DD3-42A5-A90F-792DB018B158}" type="slidenum">
              <a:rPr lang="en-US" smtClean="0"/>
              <a:t>8</a:t>
            </a:fld>
            <a:endParaRPr lang="en-US"/>
          </a:p>
        </p:txBody>
      </p:sp>
    </p:spTree>
    <p:extLst>
      <p:ext uri="{BB962C8B-B14F-4D97-AF65-F5344CB8AC3E}">
        <p14:creationId xmlns:p14="http://schemas.microsoft.com/office/powerpoint/2010/main" val="108141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frequently used equivalent circuit model of such a three port system is the </a:t>
            </a:r>
            <a:r>
              <a:rPr lang="en-US" b="1" dirty="0"/>
              <a:t>Mason model </a:t>
            </a:r>
            <a:r>
              <a:rPr lang="en-US" dirty="0"/>
              <a:t>shown here. Some designers do not like this model because it includes a non-physical negative capacitance term.</a:t>
            </a:r>
          </a:p>
        </p:txBody>
      </p:sp>
      <p:sp>
        <p:nvSpPr>
          <p:cNvPr id="4" name="Slide Number Placeholder 3"/>
          <p:cNvSpPr>
            <a:spLocks noGrp="1"/>
          </p:cNvSpPr>
          <p:nvPr>
            <p:ph type="sldNum" sz="quarter" idx="5"/>
          </p:nvPr>
        </p:nvSpPr>
        <p:spPr/>
        <p:txBody>
          <a:bodyPr/>
          <a:lstStyle/>
          <a:p>
            <a:fld id="{55D082AD-8DD3-42A5-A90F-792DB018B158}" type="slidenum">
              <a:rPr lang="en-US" smtClean="0"/>
              <a:t>9</a:t>
            </a:fld>
            <a:endParaRPr lang="en-US"/>
          </a:p>
        </p:txBody>
      </p:sp>
    </p:spTree>
    <p:extLst>
      <p:ext uri="{BB962C8B-B14F-4D97-AF65-F5344CB8AC3E}">
        <p14:creationId xmlns:p14="http://schemas.microsoft.com/office/powerpoint/2010/main" val="924963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D17F70DF-493F-4297-ADDB-EAE6170AA68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0E21A84F-08BA-4D7B-8B5B-D8CC76D9AB7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B6CF08BD-1F58-425E-BB28-CFE2C499755F}"/>
              </a:ext>
            </a:extLst>
          </p:cNvPr>
          <p:cNvSpPr>
            <a:spLocks noGrp="1" noChangeArrowheads="1"/>
          </p:cNvSpPr>
          <p:nvPr>
            <p:ph type="sldNum" sz="quarter" idx="12"/>
          </p:nvPr>
        </p:nvSpPr>
        <p:spPr>
          <a:ln/>
        </p:spPr>
        <p:txBody>
          <a:bodyPr/>
          <a:lstStyle>
            <a:lvl1pPr>
              <a:defRPr/>
            </a:lvl1pPr>
          </a:lstStyle>
          <a:p>
            <a:fld id="{534BCCA3-D8F0-47C3-A22F-BBD8A74731F7}" type="slidenum">
              <a:rPr lang="en-US" altLang="en-US"/>
              <a:pPr/>
              <a:t>‹#›</a:t>
            </a:fld>
            <a:endParaRPr lang="en-US" altLang="en-US"/>
          </a:p>
        </p:txBody>
      </p:sp>
    </p:spTree>
    <p:extLst>
      <p:ext uri="{BB962C8B-B14F-4D97-AF65-F5344CB8AC3E}">
        <p14:creationId xmlns:p14="http://schemas.microsoft.com/office/powerpoint/2010/main" val="1387186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82FF9BA-8234-4E5E-9F1C-3B1CEED76AF4}"/>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5489309D-53B5-485F-8BCD-C50102059B1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26BA3D7D-55FE-486A-A6D3-BC73B43ECEB5}"/>
              </a:ext>
            </a:extLst>
          </p:cNvPr>
          <p:cNvSpPr>
            <a:spLocks noGrp="1" noChangeArrowheads="1"/>
          </p:cNvSpPr>
          <p:nvPr>
            <p:ph type="sldNum" sz="quarter" idx="12"/>
          </p:nvPr>
        </p:nvSpPr>
        <p:spPr>
          <a:ln/>
        </p:spPr>
        <p:txBody>
          <a:bodyPr/>
          <a:lstStyle>
            <a:lvl1pPr>
              <a:defRPr/>
            </a:lvl1pPr>
          </a:lstStyle>
          <a:p>
            <a:fld id="{8DD7E9E6-15E7-4963-B3A7-761711AA859F}" type="slidenum">
              <a:rPr lang="en-US" altLang="en-US"/>
              <a:pPr/>
              <a:t>‹#›</a:t>
            </a:fld>
            <a:endParaRPr lang="en-US" altLang="en-US"/>
          </a:p>
        </p:txBody>
      </p:sp>
    </p:spTree>
    <p:extLst>
      <p:ext uri="{BB962C8B-B14F-4D97-AF65-F5344CB8AC3E}">
        <p14:creationId xmlns:p14="http://schemas.microsoft.com/office/powerpoint/2010/main" val="2286448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72277842-6E3D-4CC6-8FB2-80B65820CB72}"/>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72F32569-703E-488C-AB9D-F471F247A9F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E5188553-8150-4C23-ABA3-067D35A989AA}"/>
              </a:ext>
            </a:extLst>
          </p:cNvPr>
          <p:cNvSpPr>
            <a:spLocks noGrp="1" noChangeArrowheads="1"/>
          </p:cNvSpPr>
          <p:nvPr>
            <p:ph type="sldNum" sz="quarter" idx="12"/>
          </p:nvPr>
        </p:nvSpPr>
        <p:spPr>
          <a:ln/>
        </p:spPr>
        <p:txBody>
          <a:bodyPr/>
          <a:lstStyle>
            <a:lvl1pPr>
              <a:defRPr/>
            </a:lvl1pPr>
          </a:lstStyle>
          <a:p>
            <a:fld id="{481C1C2C-7DC8-437B-AA20-762CD3C8443B}" type="slidenum">
              <a:rPr lang="en-US" altLang="en-US"/>
              <a:pPr/>
              <a:t>‹#›</a:t>
            </a:fld>
            <a:endParaRPr lang="en-US" altLang="en-US"/>
          </a:p>
        </p:txBody>
      </p:sp>
    </p:spTree>
    <p:extLst>
      <p:ext uri="{BB962C8B-B14F-4D97-AF65-F5344CB8AC3E}">
        <p14:creationId xmlns:p14="http://schemas.microsoft.com/office/powerpoint/2010/main" val="3633991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93789E7-B1C0-46B8-9FCB-7C4A6306865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704F18AD-2A5F-45D8-9FC4-5F65E295186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7B649094-FA55-4279-B474-85E7A2537DB1}"/>
              </a:ext>
            </a:extLst>
          </p:cNvPr>
          <p:cNvSpPr>
            <a:spLocks noGrp="1" noChangeArrowheads="1"/>
          </p:cNvSpPr>
          <p:nvPr>
            <p:ph type="sldNum" sz="quarter" idx="12"/>
          </p:nvPr>
        </p:nvSpPr>
        <p:spPr>
          <a:ln/>
        </p:spPr>
        <p:txBody>
          <a:bodyPr/>
          <a:lstStyle>
            <a:lvl1pPr>
              <a:defRPr/>
            </a:lvl1pPr>
          </a:lstStyle>
          <a:p>
            <a:fld id="{A88D74EF-4DE1-4D90-AA5A-F4EEF651419A}" type="slidenum">
              <a:rPr lang="en-US" altLang="en-US"/>
              <a:pPr/>
              <a:t>‹#›</a:t>
            </a:fld>
            <a:endParaRPr lang="en-US" altLang="en-US"/>
          </a:p>
        </p:txBody>
      </p:sp>
    </p:spTree>
    <p:extLst>
      <p:ext uri="{BB962C8B-B14F-4D97-AF65-F5344CB8AC3E}">
        <p14:creationId xmlns:p14="http://schemas.microsoft.com/office/powerpoint/2010/main" val="1449533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B0E0824C-0006-45D5-BAF5-D504DAF30A75}"/>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6028EF42-4A20-4D0C-88D2-C402EC1E6BA9}"/>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3DDFF778-F853-49A7-B41B-B5FCDBB50674}"/>
              </a:ext>
            </a:extLst>
          </p:cNvPr>
          <p:cNvSpPr>
            <a:spLocks noGrp="1" noChangeArrowheads="1"/>
          </p:cNvSpPr>
          <p:nvPr>
            <p:ph type="sldNum" sz="quarter" idx="12"/>
          </p:nvPr>
        </p:nvSpPr>
        <p:spPr>
          <a:ln/>
        </p:spPr>
        <p:txBody>
          <a:bodyPr/>
          <a:lstStyle>
            <a:lvl1pPr>
              <a:defRPr/>
            </a:lvl1pPr>
          </a:lstStyle>
          <a:p>
            <a:fld id="{C321AAB6-B51A-4C10-BAC8-93F385615BE3}" type="slidenum">
              <a:rPr lang="en-US" altLang="en-US"/>
              <a:pPr/>
              <a:t>‹#›</a:t>
            </a:fld>
            <a:endParaRPr lang="en-US" altLang="en-US"/>
          </a:p>
        </p:txBody>
      </p:sp>
    </p:spTree>
    <p:extLst>
      <p:ext uri="{BB962C8B-B14F-4D97-AF65-F5344CB8AC3E}">
        <p14:creationId xmlns:p14="http://schemas.microsoft.com/office/powerpoint/2010/main" val="1739160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4FC92ED2-9B3E-4665-B678-EAB4CBBABED1}"/>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1D52EFA2-DC77-4B67-B805-E5F7BF3B6DD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CE0D5E7A-0300-4464-8FA3-851FEDE5828D}"/>
              </a:ext>
            </a:extLst>
          </p:cNvPr>
          <p:cNvSpPr>
            <a:spLocks noGrp="1" noChangeArrowheads="1"/>
          </p:cNvSpPr>
          <p:nvPr>
            <p:ph type="sldNum" sz="quarter" idx="12"/>
          </p:nvPr>
        </p:nvSpPr>
        <p:spPr>
          <a:ln/>
        </p:spPr>
        <p:txBody>
          <a:bodyPr/>
          <a:lstStyle>
            <a:lvl1pPr>
              <a:defRPr/>
            </a:lvl1pPr>
          </a:lstStyle>
          <a:p>
            <a:fld id="{C89EDBD2-A82D-4DD6-B877-C7230558D88B}" type="slidenum">
              <a:rPr lang="en-US" altLang="en-US"/>
              <a:pPr/>
              <a:t>‹#›</a:t>
            </a:fld>
            <a:endParaRPr lang="en-US" altLang="en-US"/>
          </a:p>
        </p:txBody>
      </p:sp>
    </p:spTree>
    <p:extLst>
      <p:ext uri="{BB962C8B-B14F-4D97-AF65-F5344CB8AC3E}">
        <p14:creationId xmlns:p14="http://schemas.microsoft.com/office/powerpoint/2010/main" val="3652327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B3D498C3-0CE4-4FA2-B1C7-E2C922317F5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C08E1653-9341-47E0-9DCC-D0C20769F85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173AC92A-E81D-4474-9759-F41EE2AA8698}"/>
              </a:ext>
            </a:extLst>
          </p:cNvPr>
          <p:cNvSpPr>
            <a:spLocks noGrp="1" noChangeArrowheads="1"/>
          </p:cNvSpPr>
          <p:nvPr>
            <p:ph type="sldNum" sz="quarter" idx="12"/>
          </p:nvPr>
        </p:nvSpPr>
        <p:spPr>
          <a:ln/>
        </p:spPr>
        <p:txBody>
          <a:bodyPr/>
          <a:lstStyle>
            <a:lvl1pPr>
              <a:defRPr/>
            </a:lvl1pPr>
          </a:lstStyle>
          <a:p>
            <a:fld id="{EE419983-6440-4056-87B9-A2330C4300E2}" type="slidenum">
              <a:rPr lang="en-US" altLang="en-US"/>
              <a:pPr/>
              <a:t>‹#›</a:t>
            </a:fld>
            <a:endParaRPr lang="en-US" altLang="en-US"/>
          </a:p>
        </p:txBody>
      </p:sp>
    </p:spTree>
    <p:extLst>
      <p:ext uri="{BB962C8B-B14F-4D97-AF65-F5344CB8AC3E}">
        <p14:creationId xmlns:p14="http://schemas.microsoft.com/office/powerpoint/2010/main" val="1802139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96A7F33D-7B30-4773-B109-669265496060}"/>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A25B5848-DBC7-4343-8D6F-07A41EE6C912}"/>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A9FD21C0-9F5B-4853-AA84-C9B625387170}"/>
              </a:ext>
            </a:extLst>
          </p:cNvPr>
          <p:cNvSpPr>
            <a:spLocks noGrp="1" noChangeArrowheads="1"/>
          </p:cNvSpPr>
          <p:nvPr>
            <p:ph type="sldNum" sz="quarter" idx="12"/>
          </p:nvPr>
        </p:nvSpPr>
        <p:spPr>
          <a:ln/>
        </p:spPr>
        <p:txBody>
          <a:bodyPr/>
          <a:lstStyle>
            <a:lvl1pPr>
              <a:defRPr/>
            </a:lvl1pPr>
          </a:lstStyle>
          <a:p>
            <a:fld id="{7455E15E-EA5D-4AAD-8638-4154BD9F401B}" type="slidenum">
              <a:rPr lang="en-US" altLang="en-US"/>
              <a:pPr/>
              <a:t>‹#›</a:t>
            </a:fld>
            <a:endParaRPr lang="en-US" altLang="en-US"/>
          </a:p>
        </p:txBody>
      </p:sp>
    </p:spTree>
    <p:extLst>
      <p:ext uri="{BB962C8B-B14F-4D97-AF65-F5344CB8AC3E}">
        <p14:creationId xmlns:p14="http://schemas.microsoft.com/office/powerpoint/2010/main" val="2912742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F724BE1F-DF22-4F0B-9F7F-7383C44E67B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951BDD7A-E6CE-4913-8A72-E4D7B9214A9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C7E3A29A-E2B7-4E14-80EB-F40B519E5096}"/>
              </a:ext>
            </a:extLst>
          </p:cNvPr>
          <p:cNvSpPr>
            <a:spLocks noGrp="1" noChangeArrowheads="1"/>
          </p:cNvSpPr>
          <p:nvPr>
            <p:ph type="sldNum" sz="quarter" idx="12"/>
          </p:nvPr>
        </p:nvSpPr>
        <p:spPr>
          <a:ln/>
        </p:spPr>
        <p:txBody>
          <a:bodyPr/>
          <a:lstStyle>
            <a:lvl1pPr>
              <a:defRPr/>
            </a:lvl1pPr>
          </a:lstStyle>
          <a:p>
            <a:fld id="{B9AD02D8-0FE4-4E07-A78B-3648858F9B95}" type="slidenum">
              <a:rPr lang="en-US" altLang="en-US"/>
              <a:pPr/>
              <a:t>‹#›</a:t>
            </a:fld>
            <a:endParaRPr lang="en-US" altLang="en-US"/>
          </a:p>
        </p:txBody>
      </p:sp>
    </p:spTree>
    <p:extLst>
      <p:ext uri="{BB962C8B-B14F-4D97-AF65-F5344CB8AC3E}">
        <p14:creationId xmlns:p14="http://schemas.microsoft.com/office/powerpoint/2010/main" val="565816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637D255B-E463-4528-A82F-52BFB2A0124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4687C3B9-2DD3-47D5-BF7A-1668A9B95415}"/>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BAB00E4C-3503-49D1-A809-532184BE97D6}"/>
              </a:ext>
            </a:extLst>
          </p:cNvPr>
          <p:cNvSpPr>
            <a:spLocks noGrp="1" noChangeArrowheads="1"/>
          </p:cNvSpPr>
          <p:nvPr>
            <p:ph type="sldNum" sz="quarter" idx="12"/>
          </p:nvPr>
        </p:nvSpPr>
        <p:spPr>
          <a:ln/>
        </p:spPr>
        <p:txBody>
          <a:bodyPr/>
          <a:lstStyle>
            <a:lvl1pPr>
              <a:defRPr/>
            </a:lvl1pPr>
          </a:lstStyle>
          <a:p>
            <a:fld id="{B82D271A-36EF-4F2E-B0D0-BB426C49E379}" type="slidenum">
              <a:rPr lang="en-US" altLang="en-US"/>
              <a:pPr/>
              <a:t>‹#›</a:t>
            </a:fld>
            <a:endParaRPr lang="en-US" altLang="en-US"/>
          </a:p>
        </p:txBody>
      </p:sp>
    </p:spTree>
    <p:extLst>
      <p:ext uri="{BB962C8B-B14F-4D97-AF65-F5344CB8AC3E}">
        <p14:creationId xmlns:p14="http://schemas.microsoft.com/office/powerpoint/2010/main" val="3071009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300A85D5-2BF2-44C3-968C-4A5FDCB40DC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21C5CF1F-24F4-4411-B434-2DC92030A0F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DCD8B0F9-06FA-4E5F-B65D-363DAD731AE0}"/>
              </a:ext>
            </a:extLst>
          </p:cNvPr>
          <p:cNvSpPr>
            <a:spLocks noGrp="1" noChangeArrowheads="1"/>
          </p:cNvSpPr>
          <p:nvPr>
            <p:ph type="sldNum" sz="quarter" idx="12"/>
          </p:nvPr>
        </p:nvSpPr>
        <p:spPr>
          <a:ln/>
        </p:spPr>
        <p:txBody>
          <a:bodyPr/>
          <a:lstStyle>
            <a:lvl1pPr>
              <a:defRPr/>
            </a:lvl1pPr>
          </a:lstStyle>
          <a:p>
            <a:fld id="{B0A699B5-41DF-4BF5-97C1-D83588AF452B}" type="slidenum">
              <a:rPr lang="en-US" altLang="en-US"/>
              <a:pPr/>
              <a:t>‹#›</a:t>
            </a:fld>
            <a:endParaRPr lang="en-US" altLang="en-US"/>
          </a:p>
        </p:txBody>
      </p:sp>
    </p:spTree>
    <p:extLst>
      <p:ext uri="{BB962C8B-B14F-4D97-AF65-F5344CB8AC3E}">
        <p14:creationId xmlns:p14="http://schemas.microsoft.com/office/powerpoint/2010/main" val="457000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D180D08B-5C75-4597-9DAD-6A96D19D5BE1}"/>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483" name="Rectangle 3">
            <a:extLst>
              <a:ext uri="{FF2B5EF4-FFF2-40B4-BE49-F238E27FC236}">
                <a16:creationId xmlns:a16="http://schemas.microsoft.com/office/drawing/2014/main" id="{1CDDD306-D81F-4E09-B59A-9B05EDFFA648}"/>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E512B124-9578-4A09-A063-89AFFC5524E3}"/>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Times" charset="0"/>
              </a:defRPr>
            </a:lvl1pPr>
          </a:lstStyle>
          <a:p>
            <a:pPr>
              <a:defRPr/>
            </a:pPr>
            <a:endParaRPr lang="en-US" altLang="en-US"/>
          </a:p>
        </p:txBody>
      </p:sp>
      <p:sp>
        <p:nvSpPr>
          <p:cNvPr id="1029" name="Rectangle 5">
            <a:extLst>
              <a:ext uri="{FF2B5EF4-FFF2-40B4-BE49-F238E27FC236}">
                <a16:creationId xmlns:a16="http://schemas.microsoft.com/office/drawing/2014/main" id="{1561B9D6-6896-48A3-84FF-D0AA9CDEEBF3}"/>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Times" charset="0"/>
              </a:defRPr>
            </a:lvl1pPr>
          </a:lstStyle>
          <a:p>
            <a:pPr>
              <a:defRPr/>
            </a:pPr>
            <a:endParaRPr lang="en-US" altLang="en-US"/>
          </a:p>
        </p:txBody>
      </p:sp>
      <p:sp>
        <p:nvSpPr>
          <p:cNvPr id="1030" name="Rectangle 6">
            <a:extLst>
              <a:ext uri="{FF2B5EF4-FFF2-40B4-BE49-F238E27FC236}">
                <a16:creationId xmlns:a16="http://schemas.microsoft.com/office/drawing/2014/main" id="{5D06E433-6B62-40BB-9D15-E8F7F2E841A2}"/>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5B1554C-A308-4357-91AE-6A70CFC5A895}"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defRPr>
      </a:lvl2pPr>
      <a:lvl3pPr algn="ctr" rtl="0" eaLnBrk="0" fontAlgn="base" hangingPunct="0">
        <a:spcBef>
          <a:spcPct val="0"/>
        </a:spcBef>
        <a:spcAft>
          <a:spcPct val="0"/>
        </a:spcAft>
        <a:defRPr sz="4400">
          <a:solidFill>
            <a:schemeClr val="tx2"/>
          </a:solidFill>
          <a:latin typeface="Times" charset="0"/>
        </a:defRPr>
      </a:lvl3pPr>
      <a:lvl4pPr algn="ctr" rtl="0" eaLnBrk="0" fontAlgn="base" hangingPunct="0">
        <a:spcBef>
          <a:spcPct val="0"/>
        </a:spcBef>
        <a:spcAft>
          <a:spcPct val="0"/>
        </a:spcAft>
        <a:defRPr sz="4400">
          <a:solidFill>
            <a:schemeClr val="tx2"/>
          </a:solidFill>
          <a:latin typeface="Times" charset="0"/>
        </a:defRPr>
      </a:lvl4pPr>
      <a:lvl5pPr algn="ctr" rtl="0" eaLnBrk="0" fontAlgn="base" hangingPunct="0">
        <a:spcBef>
          <a:spcPct val="0"/>
        </a:spcBef>
        <a:spcAft>
          <a:spcPct val="0"/>
        </a:spcAft>
        <a:defRPr sz="4400">
          <a:solidFill>
            <a:schemeClr val="tx2"/>
          </a:solidFill>
          <a:latin typeface="Times" charset="0"/>
        </a:defRPr>
      </a:lvl5pPr>
      <a:lvl6pPr marL="457200" algn="ctr" rtl="0" eaLnBrk="0" fontAlgn="base" hangingPunct="0">
        <a:spcBef>
          <a:spcPct val="0"/>
        </a:spcBef>
        <a:spcAft>
          <a:spcPct val="0"/>
        </a:spcAft>
        <a:defRPr sz="4400">
          <a:solidFill>
            <a:schemeClr val="tx2"/>
          </a:solidFill>
          <a:latin typeface="Times" charset="0"/>
        </a:defRPr>
      </a:lvl6pPr>
      <a:lvl7pPr marL="914400" algn="ctr" rtl="0" eaLnBrk="0" fontAlgn="base" hangingPunct="0">
        <a:spcBef>
          <a:spcPct val="0"/>
        </a:spcBef>
        <a:spcAft>
          <a:spcPct val="0"/>
        </a:spcAft>
        <a:defRPr sz="4400">
          <a:solidFill>
            <a:schemeClr val="tx2"/>
          </a:solidFill>
          <a:latin typeface="Times" charset="0"/>
        </a:defRPr>
      </a:lvl7pPr>
      <a:lvl8pPr marL="1371600" algn="ctr" rtl="0" eaLnBrk="0" fontAlgn="base" hangingPunct="0">
        <a:spcBef>
          <a:spcPct val="0"/>
        </a:spcBef>
        <a:spcAft>
          <a:spcPct val="0"/>
        </a:spcAft>
        <a:defRPr sz="4400">
          <a:solidFill>
            <a:schemeClr val="tx2"/>
          </a:solidFill>
          <a:latin typeface="Times" charset="0"/>
        </a:defRPr>
      </a:lvl8pPr>
      <a:lvl9pPr marL="1828800" algn="ctr" rtl="0" eaLnBrk="0" fontAlgn="base" hangingPunct="0">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15.wmf"/><Relationship Id="rId4" Type="http://schemas.openxmlformats.org/officeDocument/2006/relationships/oleObject" Target="../embeddings/oleObject19.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notesSlide" Target="../notesSlides/notesSlide12.xml"/><Relationship Id="rId7" Type="http://schemas.openxmlformats.org/officeDocument/2006/relationships/image" Target="../media/image17.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1.bin"/><Relationship Id="rId5" Type="http://schemas.openxmlformats.org/officeDocument/2006/relationships/image" Target="../media/image16.wmf"/><Relationship Id="rId4" Type="http://schemas.openxmlformats.org/officeDocument/2006/relationships/oleObject" Target="../embeddings/oleObject20.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notesSlide" Target="../notesSlides/notesSlide13.xml"/><Relationship Id="rId7" Type="http://schemas.openxmlformats.org/officeDocument/2006/relationships/image" Target="../media/image19.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24.bin"/><Relationship Id="rId5" Type="http://schemas.openxmlformats.org/officeDocument/2006/relationships/image" Target="../media/image18.wmf"/><Relationship Id="rId4" Type="http://schemas.openxmlformats.org/officeDocument/2006/relationships/oleObject" Target="../embeddings/oleObject23.bin"/><Relationship Id="rId9" Type="http://schemas.openxmlformats.org/officeDocument/2006/relationships/image" Target="../media/image20.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21.wmf"/><Relationship Id="rId4" Type="http://schemas.openxmlformats.org/officeDocument/2006/relationships/oleObject" Target="../embeddings/oleObject26.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23.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28.bin"/><Relationship Id="rId5" Type="http://schemas.openxmlformats.org/officeDocument/2006/relationships/image" Target="../media/image22.wmf"/><Relationship Id="rId4" Type="http://schemas.openxmlformats.org/officeDocument/2006/relationships/oleObject" Target="../embeddings/oleObject27.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image" Target="../media/image24.wmf"/><Relationship Id="rId4" Type="http://schemas.openxmlformats.org/officeDocument/2006/relationships/oleObject" Target="../embeddings/oleObject29.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notesSlide" Target="../notesSlides/notesSlide17.xml"/><Relationship Id="rId7" Type="http://schemas.openxmlformats.org/officeDocument/2006/relationships/image" Target="../media/image9.wmf"/><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oleObject" Target="../embeddings/oleObject31.bin"/><Relationship Id="rId5" Type="http://schemas.openxmlformats.org/officeDocument/2006/relationships/image" Target="../media/image8.wmf"/><Relationship Id="rId4" Type="http://schemas.openxmlformats.org/officeDocument/2006/relationships/oleObject" Target="../embeddings/oleObject30.bin"/><Relationship Id="rId9" Type="http://schemas.openxmlformats.org/officeDocument/2006/relationships/image" Target="../media/image25.w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35.bin"/><Relationship Id="rId13" Type="http://schemas.openxmlformats.org/officeDocument/2006/relationships/image" Target="../media/image30.wmf"/><Relationship Id="rId18" Type="http://schemas.openxmlformats.org/officeDocument/2006/relationships/oleObject" Target="../embeddings/oleObject40.bin"/><Relationship Id="rId3" Type="http://schemas.openxmlformats.org/officeDocument/2006/relationships/notesSlide" Target="../notesSlides/notesSlide18.xml"/><Relationship Id="rId21" Type="http://schemas.openxmlformats.org/officeDocument/2006/relationships/image" Target="../media/image34.wmf"/><Relationship Id="rId7" Type="http://schemas.openxmlformats.org/officeDocument/2006/relationships/image" Target="../media/image27.wmf"/><Relationship Id="rId12" Type="http://schemas.openxmlformats.org/officeDocument/2006/relationships/oleObject" Target="../embeddings/oleObject37.bin"/><Relationship Id="rId17" Type="http://schemas.openxmlformats.org/officeDocument/2006/relationships/image" Target="../media/image32.wmf"/><Relationship Id="rId2" Type="http://schemas.openxmlformats.org/officeDocument/2006/relationships/slideLayout" Target="../slideLayouts/slideLayout7.xml"/><Relationship Id="rId16" Type="http://schemas.openxmlformats.org/officeDocument/2006/relationships/oleObject" Target="../embeddings/oleObject39.bin"/><Relationship Id="rId20" Type="http://schemas.openxmlformats.org/officeDocument/2006/relationships/oleObject" Target="../embeddings/oleObject41.bin"/><Relationship Id="rId1" Type="http://schemas.openxmlformats.org/officeDocument/2006/relationships/vmlDrawing" Target="../drawings/vmlDrawing14.vml"/><Relationship Id="rId6" Type="http://schemas.openxmlformats.org/officeDocument/2006/relationships/oleObject" Target="../embeddings/oleObject34.bin"/><Relationship Id="rId11" Type="http://schemas.openxmlformats.org/officeDocument/2006/relationships/image" Target="../media/image29.wmf"/><Relationship Id="rId5" Type="http://schemas.openxmlformats.org/officeDocument/2006/relationships/image" Target="../media/image26.wmf"/><Relationship Id="rId15" Type="http://schemas.openxmlformats.org/officeDocument/2006/relationships/image" Target="../media/image31.wmf"/><Relationship Id="rId10" Type="http://schemas.openxmlformats.org/officeDocument/2006/relationships/oleObject" Target="../embeddings/oleObject36.bin"/><Relationship Id="rId19" Type="http://schemas.openxmlformats.org/officeDocument/2006/relationships/image" Target="../media/image33.wmf"/><Relationship Id="rId4" Type="http://schemas.openxmlformats.org/officeDocument/2006/relationships/oleObject" Target="../embeddings/oleObject33.bin"/><Relationship Id="rId9" Type="http://schemas.openxmlformats.org/officeDocument/2006/relationships/image" Target="../media/image28.wmf"/><Relationship Id="rId14" Type="http://schemas.openxmlformats.org/officeDocument/2006/relationships/oleObject" Target="../embeddings/oleObject38.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44.bin"/><Relationship Id="rId13" Type="http://schemas.openxmlformats.org/officeDocument/2006/relationships/image" Target="../media/image37.wmf"/><Relationship Id="rId3" Type="http://schemas.openxmlformats.org/officeDocument/2006/relationships/notesSlide" Target="../notesSlides/notesSlide19.xml"/><Relationship Id="rId7" Type="http://schemas.openxmlformats.org/officeDocument/2006/relationships/image" Target="../media/image33.wmf"/><Relationship Id="rId12" Type="http://schemas.openxmlformats.org/officeDocument/2006/relationships/oleObject" Target="../embeddings/oleObject46.bin"/><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43.bin"/><Relationship Id="rId11" Type="http://schemas.openxmlformats.org/officeDocument/2006/relationships/image" Target="../media/image36.wmf"/><Relationship Id="rId5" Type="http://schemas.openxmlformats.org/officeDocument/2006/relationships/image" Target="../media/image32.wmf"/><Relationship Id="rId15" Type="http://schemas.openxmlformats.org/officeDocument/2006/relationships/image" Target="../media/image38.wmf"/><Relationship Id="rId10" Type="http://schemas.openxmlformats.org/officeDocument/2006/relationships/oleObject" Target="../embeddings/oleObject45.bin"/><Relationship Id="rId4" Type="http://schemas.openxmlformats.org/officeDocument/2006/relationships/oleObject" Target="../embeddings/oleObject42.bin"/><Relationship Id="rId9" Type="http://schemas.openxmlformats.org/officeDocument/2006/relationships/image" Target="../media/image35.wmf"/><Relationship Id="rId14" Type="http://schemas.openxmlformats.org/officeDocument/2006/relationships/oleObject" Target="../embeddings/oleObject47.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50.bin"/><Relationship Id="rId13" Type="http://schemas.openxmlformats.org/officeDocument/2006/relationships/image" Target="../media/image43.wmf"/><Relationship Id="rId3" Type="http://schemas.openxmlformats.org/officeDocument/2006/relationships/notesSlide" Target="../notesSlides/notesSlide20.xml"/><Relationship Id="rId7" Type="http://schemas.openxmlformats.org/officeDocument/2006/relationships/image" Target="../media/image40.wmf"/><Relationship Id="rId12" Type="http://schemas.openxmlformats.org/officeDocument/2006/relationships/oleObject" Target="../embeddings/oleObject52.bin"/><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49.bin"/><Relationship Id="rId11" Type="http://schemas.openxmlformats.org/officeDocument/2006/relationships/image" Target="../media/image42.wmf"/><Relationship Id="rId5" Type="http://schemas.openxmlformats.org/officeDocument/2006/relationships/image" Target="../media/image39.wmf"/><Relationship Id="rId15" Type="http://schemas.openxmlformats.org/officeDocument/2006/relationships/image" Target="../media/image44.wmf"/><Relationship Id="rId10" Type="http://schemas.openxmlformats.org/officeDocument/2006/relationships/oleObject" Target="../embeddings/oleObject51.bin"/><Relationship Id="rId4" Type="http://schemas.openxmlformats.org/officeDocument/2006/relationships/oleObject" Target="../embeddings/oleObject48.bin"/><Relationship Id="rId9" Type="http://schemas.openxmlformats.org/officeDocument/2006/relationships/image" Target="../media/image41.wmf"/><Relationship Id="rId14" Type="http://schemas.openxmlformats.org/officeDocument/2006/relationships/oleObject" Target="../embeddings/oleObject53.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56.bin"/><Relationship Id="rId13" Type="http://schemas.openxmlformats.org/officeDocument/2006/relationships/image" Target="../media/image32.wmf"/><Relationship Id="rId18" Type="http://schemas.openxmlformats.org/officeDocument/2006/relationships/oleObject" Target="../embeddings/oleObject61.bin"/><Relationship Id="rId3" Type="http://schemas.openxmlformats.org/officeDocument/2006/relationships/notesSlide" Target="../notesSlides/notesSlide21.xml"/><Relationship Id="rId21" Type="http://schemas.openxmlformats.org/officeDocument/2006/relationships/image" Target="../media/image49.wmf"/><Relationship Id="rId7" Type="http://schemas.openxmlformats.org/officeDocument/2006/relationships/image" Target="../media/image46.wmf"/><Relationship Id="rId12" Type="http://schemas.openxmlformats.org/officeDocument/2006/relationships/oleObject" Target="../embeddings/oleObject58.bin"/><Relationship Id="rId17" Type="http://schemas.openxmlformats.org/officeDocument/2006/relationships/image" Target="../media/image36.wmf"/><Relationship Id="rId2" Type="http://schemas.openxmlformats.org/officeDocument/2006/relationships/slideLayout" Target="../slideLayouts/slideLayout7.xml"/><Relationship Id="rId16" Type="http://schemas.openxmlformats.org/officeDocument/2006/relationships/oleObject" Target="../embeddings/oleObject60.bin"/><Relationship Id="rId20" Type="http://schemas.openxmlformats.org/officeDocument/2006/relationships/oleObject" Target="../embeddings/oleObject62.bin"/><Relationship Id="rId1" Type="http://schemas.openxmlformats.org/officeDocument/2006/relationships/vmlDrawing" Target="../drawings/vmlDrawing17.vml"/><Relationship Id="rId6" Type="http://schemas.openxmlformats.org/officeDocument/2006/relationships/oleObject" Target="../embeddings/oleObject55.bin"/><Relationship Id="rId11" Type="http://schemas.openxmlformats.org/officeDocument/2006/relationships/image" Target="../media/image48.wmf"/><Relationship Id="rId5" Type="http://schemas.openxmlformats.org/officeDocument/2006/relationships/image" Target="../media/image45.wmf"/><Relationship Id="rId15" Type="http://schemas.openxmlformats.org/officeDocument/2006/relationships/image" Target="../media/image33.wmf"/><Relationship Id="rId10" Type="http://schemas.openxmlformats.org/officeDocument/2006/relationships/oleObject" Target="../embeddings/oleObject57.bin"/><Relationship Id="rId19" Type="http://schemas.openxmlformats.org/officeDocument/2006/relationships/image" Target="../media/image37.wmf"/><Relationship Id="rId4" Type="http://schemas.openxmlformats.org/officeDocument/2006/relationships/oleObject" Target="../embeddings/oleObject54.bin"/><Relationship Id="rId9" Type="http://schemas.openxmlformats.org/officeDocument/2006/relationships/image" Target="../media/image47.wmf"/><Relationship Id="rId14" Type="http://schemas.openxmlformats.org/officeDocument/2006/relationships/oleObject" Target="../embeddings/oleObject59.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65.bin"/><Relationship Id="rId13" Type="http://schemas.openxmlformats.org/officeDocument/2006/relationships/image" Target="../media/image54.wmf"/><Relationship Id="rId18" Type="http://schemas.openxmlformats.org/officeDocument/2006/relationships/oleObject" Target="../embeddings/oleObject70.bin"/><Relationship Id="rId3" Type="http://schemas.openxmlformats.org/officeDocument/2006/relationships/notesSlide" Target="../notesSlides/notesSlide22.xml"/><Relationship Id="rId21" Type="http://schemas.openxmlformats.org/officeDocument/2006/relationships/image" Target="../media/image58.wmf"/><Relationship Id="rId7" Type="http://schemas.openxmlformats.org/officeDocument/2006/relationships/image" Target="../media/image51.wmf"/><Relationship Id="rId12" Type="http://schemas.openxmlformats.org/officeDocument/2006/relationships/oleObject" Target="../embeddings/oleObject67.bin"/><Relationship Id="rId17" Type="http://schemas.openxmlformats.org/officeDocument/2006/relationships/image" Target="../media/image56.wmf"/><Relationship Id="rId2" Type="http://schemas.openxmlformats.org/officeDocument/2006/relationships/slideLayout" Target="../slideLayouts/slideLayout7.xml"/><Relationship Id="rId16" Type="http://schemas.openxmlformats.org/officeDocument/2006/relationships/oleObject" Target="../embeddings/oleObject69.bin"/><Relationship Id="rId20" Type="http://schemas.openxmlformats.org/officeDocument/2006/relationships/oleObject" Target="../embeddings/oleObject71.bin"/><Relationship Id="rId1" Type="http://schemas.openxmlformats.org/officeDocument/2006/relationships/vmlDrawing" Target="../drawings/vmlDrawing18.vml"/><Relationship Id="rId6" Type="http://schemas.openxmlformats.org/officeDocument/2006/relationships/oleObject" Target="../embeddings/oleObject64.bin"/><Relationship Id="rId11" Type="http://schemas.openxmlformats.org/officeDocument/2006/relationships/image" Target="../media/image53.wmf"/><Relationship Id="rId5" Type="http://schemas.openxmlformats.org/officeDocument/2006/relationships/image" Target="../media/image50.wmf"/><Relationship Id="rId15" Type="http://schemas.openxmlformats.org/officeDocument/2006/relationships/image" Target="../media/image55.wmf"/><Relationship Id="rId23" Type="http://schemas.openxmlformats.org/officeDocument/2006/relationships/image" Target="../media/image59.wmf"/><Relationship Id="rId10" Type="http://schemas.openxmlformats.org/officeDocument/2006/relationships/oleObject" Target="../embeddings/oleObject66.bin"/><Relationship Id="rId19" Type="http://schemas.openxmlformats.org/officeDocument/2006/relationships/image" Target="../media/image57.wmf"/><Relationship Id="rId4" Type="http://schemas.openxmlformats.org/officeDocument/2006/relationships/oleObject" Target="../embeddings/oleObject63.bin"/><Relationship Id="rId9" Type="http://schemas.openxmlformats.org/officeDocument/2006/relationships/image" Target="../media/image52.wmf"/><Relationship Id="rId14" Type="http://schemas.openxmlformats.org/officeDocument/2006/relationships/oleObject" Target="../embeddings/oleObject68.bin"/><Relationship Id="rId22" Type="http://schemas.openxmlformats.org/officeDocument/2006/relationships/oleObject" Target="../embeddings/oleObject72.bin"/></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75.bin"/><Relationship Id="rId13" Type="http://schemas.openxmlformats.org/officeDocument/2006/relationships/image" Target="../media/image54.wmf"/><Relationship Id="rId3" Type="http://schemas.openxmlformats.org/officeDocument/2006/relationships/notesSlide" Target="../notesSlides/notesSlide23.xml"/><Relationship Id="rId7" Type="http://schemas.openxmlformats.org/officeDocument/2006/relationships/image" Target="../media/image51.wmf"/><Relationship Id="rId12" Type="http://schemas.openxmlformats.org/officeDocument/2006/relationships/oleObject" Target="../embeddings/oleObject77.bin"/><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74.bin"/><Relationship Id="rId11" Type="http://schemas.openxmlformats.org/officeDocument/2006/relationships/image" Target="../media/image53.wmf"/><Relationship Id="rId5" Type="http://schemas.openxmlformats.org/officeDocument/2006/relationships/image" Target="../media/image50.wmf"/><Relationship Id="rId15" Type="http://schemas.openxmlformats.org/officeDocument/2006/relationships/image" Target="../media/image60.wmf"/><Relationship Id="rId10" Type="http://schemas.openxmlformats.org/officeDocument/2006/relationships/oleObject" Target="../embeddings/oleObject76.bin"/><Relationship Id="rId4" Type="http://schemas.openxmlformats.org/officeDocument/2006/relationships/oleObject" Target="../embeddings/oleObject73.bin"/><Relationship Id="rId9" Type="http://schemas.openxmlformats.org/officeDocument/2006/relationships/image" Target="../media/image52.wmf"/><Relationship Id="rId14" Type="http://schemas.openxmlformats.org/officeDocument/2006/relationships/oleObject" Target="../embeddings/oleObject78.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7.wmf"/><Relationship Id="rId3" Type="http://schemas.openxmlformats.org/officeDocument/2006/relationships/notesSlide" Target="../notesSlides/notesSlide4.xml"/><Relationship Id="rId7" Type="http://schemas.openxmlformats.org/officeDocument/2006/relationships/image" Target="../media/image4.wmf"/><Relationship Id="rId12" Type="http://schemas.openxmlformats.org/officeDocument/2006/relationships/oleObject" Target="../embeddings/oleObject7.bin"/><Relationship Id="rId17" Type="http://schemas.openxmlformats.org/officeDocument/2006/relationships/image" Target="../media/image9.wmf"/><Relationship Id="rId2" Type="http://schemas.openxmlformats.org/officeDocument/2006/relationships/slideLayout" Target="../slideLayouts/slideLayout7.xml"/><Relationship Id="rId16" Type="http://schemas.openxmlformats.org/officeDocument/2006/relationships/oleObject" Target="../embeddings/oleObject9.bin"/><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image" Target="../media/image6.wmf"/><Relationship Id="rId5" Type="http://schemas.openxmlformats.org/officeDocument/2006/relationships/image" Target="../media/image3.wmf"/><Relationship Id="rId15" Type="http://schemas.openxmlformats.org/officeDocument/2006/relationships/image" Target="../media/image8.wmf"/><Relationship Id="rId10" Type="http://schemas.openxmlformats.org/officeDocument/2006/relationships/oleObject" Target="../embeddings/oleObject6.bin"/><Relationship Id="rId4" Type="http://schemas.openxmlformats.org/officeDocument/2006/relationships/oleObject" Target="../embeddings/oleObject3.bin"/><Relationship Id="rId9" Type="http://schemas.openxmlformats.org/officeDocument/2006/relationships/image" Target="../media/image5.wmf"/><Relationship Id="rId14" Type="http://schemas.openxmlformats.org/officeDocument/2006/relationships/oleObject" Target="../embeddings/oleObject8.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9.wmf"/><Relationship Id="rId3" Type="http://schemas.openxmlformats.org/officeDocument/2006/relationships/notesSlide" Target="../notesSlides/notesSlide5.xml"/><Relationship Id="rId7" Type="http://schemas.openxmlformats.org/officeDocument/2006/relationships/image" Target="../media/image6.wmf"/><Relationship Id="rId12"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1.bin"/><Relationship Id="rId11" Type="http://schemas.openxmlformats.org/officeDocument/2006/relationships/image" Target="../media/image8.wmf"/><Relationship Id="rId5" Type="http://schemas.openxmlformats.org/officeDocument/2006/relationships/image" Target="../media/image10.wmf"/><Relationship Id="rId10" Type="http://schemas.openxmlformats.org/officeDocument/2006/relationships/oleObject" Target="../embeddings/oleObject13.bin"/><Relationship Id="rId4" Type="http://schemas.openxmlformats.org/officeDocument/2006/relationships/oleObject" Target="../embeddings/oleObject10.bin"/><Relationship Id="rId9" Type="http://schemas.openxmlformats.org/officeDocument/2006/relationships/image" Target="../media/image7.w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2.w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6.bin"/><Relationship Id="rId5" Type="http://schemas.openxmlformats.org/officeDocument/2006/relationships/image" Target="../media/image11.wmf"/><Relationship Id="rId4" Type="http://schemas.openxmlformats.org/officeDocument/2006/relationships/oleObject" Target="../embeddings/oleObject15.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13.wmf"/><Relationship Id="rId4" Type="http://schemas.openxmlformats.org/officeDocument/2006/relationships/oleObject" Target="../embeddings/oleObject17.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14.wmf"/><Relationship Id="rId4" Type="http://schemas.openxmlformats.org/officeDocument/2006/relationships/oleObject" Target="../embeddings/oleObject18.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reeform 2">
            <a:extLst>
              <a:ext uri="{FF2B5EF4-FFF2-40B4-BE49-F238E27FC236}">
                <a16:creationId xmlns:a16="http://schemas.microsoft.com/office/drawing/2014/main" id="{ECAC1DC7-EEBF-461A-ACD4-B093A9F5D5AE}"/>
              </a:ext>
            </a:extLst>
          </p:cNvPr>
          <p:cNvSpPr>
            <a:spLocks/>
          </p:cNvSpPr>
          <p:nvPr/>
        </p:nvSpPr>
        <p:spPr bwMode="auto">
          <a:xfrm>
            <a:off x="2971800" y="1524000"/>
            <a:ext cx="2684463" cy="773113"/>
          </a:xfrm>
          <a:custGeom>
            <a:avLst/>
            <a:gdLst>
              <a:gd name="T0" fmla="*/ 0 w 1691"/>
              <a:gd name="T1" fmla="*/ 257 h 487"/>
              <a:gd name="T2" fmla="*/ 672 w 1691"/>
              <a:gd name="T3" fmla="*/ 257 h 487"/>
              <a:gd name="T4" fmla="*/ 720 w 1691"/>
              <a:gd name="T5" fmla="*/ 257 h 487"/>
              <a:gd name="T6" fmla="*/ 768 w 1691"/>
              <a:gd name="T7" fmla="*/ 257 h 487"/>
              <a:gd name="T8" fmla="*/ 795 w 1691"/>
              <a:gd name="T9" fmla="*/ 38 h 487"/>
              <a:gd name="T10" fmla="*/ 848 w 1691"/>
              <a:gd name="T11" fmla="*/ 481 h 487"/>
              <a:gd name="T12" fmla="*/ 901 w 1691"/>
              <a:gd name="T13" fmla="*/ 76 h 487"/>
              <a:gd name="T14" fmla="*/ 939 w 1691"/>
              <a:gd name="T15" fmla="*/ 326 h 487"/>
              <a:gd name="T16" fmla="*/ 992 w 1691"/>
              <a:gd name="T17" fmla="*/ 257 h 487"/>
              <a:gd name="T18" fmla="*/ 1056 w 1691"/>
              <a:gd name="T19" fmla="*/ 257 h 487"/>
              <a:gd name="T20" fmla="*/ 1691 w 1691"/>
              <a:gd name="T21" fmla="*/ 257 h 4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91"/>
              <a:gd name="T34" fmla="*/ 0 h 487"/>
              <a:gd name="T35" fmla="*/ 1691 w 1691"/>
              <a:gd name="T36" fmla="*/ 487 h 4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1507" name="Text Box 3">
            <a:extLst>
              <a:ext uri="{FF2B5EF4-FFF2-40B4-BE49-F238E27FC236}">
                <a16:creationId xmlns:a16="http://schemas.microsoft.com/office/drawing/2014/main" id="{17A77EAB-0F64-4FE9-8625-500D68AE8100}"/>
              </a:ext>
            </a:extLst>
          </p:cNvPr>
          <p:cNvSpPr txBox="1">
            <a:spLocks noChangeArrowheads="1"/>
          </p:cNvSpPr>
          <p:nvPr/>
        </p:nvSpPr>
        <p:spPr bwMode="auto">
          <a:xfrm>
            <a:off x="2895600" y="3581400"/>
            <a:ext cx="2814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Transducer Modeling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a:extLst>
              <a:ext uri="{FF2B5EF4-FFF2-40B4-BE49-F238E27FC236}">
                <a16:creationId xmlns:a16="http://schemas.microsoft.com/office/drawing/2014/main" id="{7219AF68-1292-4CF7-BF40-7E89CB9A5AFA}"/>
              </a:ext>
            </a:extLst>
          </p:cNvPr>
          <p:cNvSpPr txBox="1">
            <a:spLocks noChangeArrowheads="1"/>
          </p:cNvSpPr>
          <p:nvPr/>
        </p:nvSpPr>
        <p:spPr bwMode="auto">
          <a:xfrm>
            <a:off x="2041525" y="212725"/>
            <a:ext cx="551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Transducer - KLM equivalent circuit model</a:t>
            </a:r>
            <a:endParaRPr lang="en-US" altLang="en-US"/>
          </a:p>
        </p:txBody>
      </p:sp>
      <p:grpSp>
        <p:nvGrpSpPr>
          <p:cNvPr id="24579" name="Group 3">
            <a:extLst>
              <a:ext uri="{FF2B5EF4-FFF2-40B4-BE49-F238E27FC236}">
                <a16:creationId xmlns:a16="http://schemas.microsoft.com/office/drawing/2014/main" id="{10659234-9A57-418B-9F12-ADFD3B19BC80}"/>
              </a:ext>
            </a:extLst>
          </p:cNvPr>
          <p:cNvGrpSpPr>
            <a:grpSpLocks/>
          </p:cNvGrpSpPr>
          <p:nvPr/>
        </p:nvGrpSpPr>
        <p:grpSpPr bwMode="auto">
          <a:xfrm>
            <a:off x="762000" y="1828800"/>
            <a:ext cx="7165975" cy="4519613"/>
            <a:chOff x="452" y="638"/>
            <a:chExt cx="4514" cy="2847"/>
          </a:xfrm>
        </p:grpSpPr>
        <p:grpSp>
          <p:nvGrpSpPr>
            <p:cNvPr id="24581" name="Group 4">
              <a:extLst>
                <a:ext uri="{FF2B5EF4-FFF2-40B4-BE49-F238E27FC236}">
                  <a16:creationId xmlns:a16="http://schemas.microsoft.com/office/drawing/2014/main" id="{7BBC6002-59F4-4A30-9C71-DE63C0ECD527}"/>
                </a:ext>
              </a:extLst>
            </p:cNvPr>
            <p:cNvGrpSpPr>
              <a:grpSpLocks/>
            </p:cNvGrpSpPr>
            <p:nvPr/>
          </p:nvGrpSpPr>
          <p:grpSpPr bwMode="auto">
            <a:xfrm>
              <a:off x="1965" y="1864"/>
              <a:ext cx="401" cy="816"/>
              <a:chOff x="2496" y="2004"/>
              <a:chExt cx="401" cy="816"/>
            </a:xfrm>
          </p:grpSpPr>
          <p:grpSp>
            <p:nvGrpSpPr>
              <p:cNvPr id="24632" name="Group 5">
                <a:extLst>
                  <a:ext uri="{FF2B5EF4-FFF2-40B4-BE49-F238E27FC236}">
                    <a16:creationId xmlns:a16="http://schemas.microsoft.com/office/drawing/2014/main" id="{DD25D0BC-21B8-44AA-BEFD-B54425B6486F}"/>
                  </a:ext>
                </a:extLst>
              </p:cNvPr>
              <p:cNvGrpSpPr>
                <a:grpSpLocks/>
              </p:cNvGrpSpPr>
              <p:nvPr/>
            </p:nvGrpSpPr>
            <p:grpSpPr bwMode="auto">
              <a:xfrm>
                <a:off x="2496" y="2160"/>
                <a:ext cx="299" cy="587"/>
                <a:chOff x="2640" y="2149"/>
                <a:chExt cx="299" cy="587"/>
              </a:xfrm>
            </p:grpSpPr>
            <p:sp>
              <p:nvSpPr>
                <p:cNvPr id="24634" name="Oval 6">
                  <a:extLst>
                    <a:ext uri="{FF2B5EF4-FFF2-40B4-BE49-F238E27FC236}">
                      <a16:creationId xmlns:a16="http://schemas.microsoft.com/office/drawing/2014/main" id="{D0F6207B-D97F-446D-AE8C-DD0C70F62170}"/>
                    </a:ext>
                  </a:extLst>
                </p:cNvPr>
                <p:cNvSpPr>
                  <a:spLocks noChangeArrowheads="1"/>
                </p:cNvSpPr>
                <p:nvPr/>
              </p:nvSpPr>
              <p:spPr bwMode="auto">
                <a:xfrm>
                  <a:off x="2651" y="2149"/>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4635" name="Oval 7">
                  <a:extLst>
                    <a:ext uri="{FF2B5EF4-FFF2-40B4-BE49-F238E27FC236}">
                      <a16:creationId xmlns:a16="http://schemas.microsoft.com/office/drawing/2014/main" id="{B2E69C1A-7949-4197-B723-12B73DFCF2F0}"/>
                    </a:ext>
                  </a:extLst>
                </p:cNvPr>
                <p:cNvSpPr>
                  <a:spLocks noChangeArrowheads="1"/>
                </p:cNvSpPr>
                <p:nvPr/>
              </p:nvSpPr>
              <p:spPr bwMode="auto">
                <a:xfrm>
                  <a:off x="2648" y="2301"/>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4636" name="Oval 8">
                  <a:extLst>
                    <a:ext uri="{FF2B5EF4-FFF2-40B4-BE49-F238E27FC236}">
                      <a16:creationId xmlns:a16="http://schemas.microsoft.com/office/drawing/2014/main" id="{25A5765B-27F3-458C-8BC7-E74F23D2519E}"/>
                    </a:ext>
                  </a:extLst>
                </p:cNvPr>
                <p:cNvSpPr>
                  <a:spLocks noChangeArrowheads="1"/>
                </p:cNvSpPr>
                <p:nvPr/>
              </p:nvSpPr>
              <p:spPr bwMode="auto">
                <a:xfrm>
                  <a:off x="2640" y="2448"/>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4637" name="Oval 9">
                  <a:extLst>
                    <a:ext uri="{FF2B5EF4-FFF2-40B4-BE49-F238E27FC236}">
                      <a16:creationId xmlns:a16="http://schemas.microsoft.com/office/drawing/2014/main" id="{5B91E112-D82C-41E7-915F-ED134B7E2329}"/>
                    </a:ext>
                  </a:extLst>
                </p:cNvPr>
                <p:cNvSpPr>
                  <a:spLocks noChangeArrowheads="1"/>
                </p:cNvSpPr>
                <p:nvPr/>
              </p:nvSpPr>
              <p:spPr bwMode="auto">
                <a:xfrm>
                  <a:off x="2640" y="2592"/>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sp>
            <p:nvSpPr>
              <p:cNvPr id="24633" name="Rectangle 10">
                <a:extLst>
                  <a:ext uri="{FF2B5EF4-FFF2-40B4-BE49-F238E27FC236}">
                    <a16:creationId xmlns:a16="http://schemas.microsoft.com/office/drawing/2014/main" id="{08DE5EC2-677E-43ED-BF9C-E000B127EF2C}"/>
                  </a:ext>
                </a:extLst>
              </p:cNvPr>
              <p:cNvSpPr>
                <a:spLocks noChangeArrowheads="1"/>
              </p:cNvSpPr>
              <p:nvPr/>
            </p:nvSpPr>
            <p:spPr bwMode="auto">
              <a:xfrm>
                <a:off x="2657" y="2004"/>
                <a:ext cx="240" cy="816"/>
              </a:xfrm>
              <a:prstGeom prst="rect">
                <a:avLst/>
              </a:prstGeom>
              <a:solidFill>
                <a:schemeClr val="bg1"/>
              </a:solidFill>
              <a:ln w="9525">
                <a:solidFill>
                  <a:schemeClr val="bg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24582" name="Group 11">
              <a:extLst>
                <a:ext uri="{FF2B5EF4-FFF2-40B4-BE49-F238E27FC236}">
                  <a16:creationId xmlns:a16="http://schemas.microsoft.com/office/drawing/2014/main" id="{1A120838-FC2E-4AF7-A883-0090406AC729}"/>
                </a:ext>
              </a:extLst>
            </p:cNvPr>
            <p:cNvGrpSpPr>
              <a:grpSpLocks/>
            </p:cNvGrpSpPr>
            <p:nvPr/>
          </p:nvGrpSpPr>
          <p:grpSpPr bwMode="auto">
            <a:xfrm>
              <a:off x="1452" y="1929"/>
              <a:ext cx="395" cy="816"/>
              <a:chOff x="1968" y="2064"/>
              <a:chExt cx="395" cy="816"/>
            </a:xfrm>
          </p:grpSpPr>
          <p:grpSp>
            <p:nvGrpSpPr>
              <p:cNvPr id="24626" name="Group 12">
                <a:extLst>
                  <a:ext uri="{FF2B5EF4-FFF2-40B4-BE49-F238E27FC236}">
                    <a16:creationId xmlns:a16="http://schemas.microsoft.com/office/drawing/2014/main" id="{A588C3DF-732A-432E-A680-2531904A03F0}"/>
                  </a:ext>
                </a:extLst>
              </p:cNvPr>
              <p:cNvGrpSpPr>
                <a:grpSpLocks/>
              </p:cNvGrpSpPr>
              <p:nvPr/>
            </p:nvGrpSpPr>
            <p:grpSpPr bwMode="auto">
              <a:xfrm>
                <a:off x="2064" y="2160"/>
                <a:ext cx="299" cy="587"/>
                <a:chOff x="2640" y="2149"/>
                <a:chExt cx="299" cy="587"/>
              </a:xfrm>
            </p:grpSpPr>
            <p:sp>
              <p:nvSpPr>
                <p:cNvPr id="24628" name="Oval 13">
                  <a:extLst>
                    <a:ext uri="{FF2B5EF4-FFF2-40B4-BE49-F238E27FC236}">
                      <a16:creationId xmlns:a16="http://schemas.microsoft.com/office/drawing/2014/main" id="{F3D994AD-37A5-4889-A2B4-EDA5DDD7DF8F}"/>
                    </a:ext>
                  </a:extLst>
                </p:cNvPr>
                <p:cNvSpPr>
                  <a:spLocks noChangeArrowheads="1"/>
                </p:cNvSpPr>
                <p:nvPr/>
              </p:nvSpPr>
              <p:spPr bwMode="auto">
                <a:xfrm>
                  <a:off x="2651" y="2149"/>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4629" name="Oval 14">
                  <a:extLst>
                    <a:ext uri="{FF2B5EF4-FFF2-40B4-BE49-F238E27FC236}">
                      <a16:creationId xmlns:a16="http://schemas.microsoft.com/office/drawing/2014/main" id="{4FEEF0AE-6E9C-4031-89A2-5AB8B34A2EBF}"/>
                    </a:ext>
                  </a:extLst>
                </p:cNvPr>
                <p:cNvSpPr>
                  <a:spLocks noChangeArrowheads="1"/>
                </p:cNvSpPr>
                <p:nvPr/>
              </p:nvSpPr>
              <p:spPr bwMode="auto">
                <a:xfrm>
                  <a:off x="2648" y="2301"/>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4630" name="Oval 15">
                  <a:extLst>
                    <a:ext uri="{FF2B5EF4-FFF2-40B4-BE49-F238E27FC236}">
                      <a16:creationId xmlns:a16="http://schemas.microsoft.com/office/drawing/2014/main" id="{1C94C21E-8968-46EB-89BB-E56E2215325B}"/>
                    </a:ext>
                  </a:extLst>
                </p:cNvPr>
                <p:cNvSpPr>
                  <a:spLocks noChangeArrowheads="1"/>
                </p:cNvSpPr>
                <p:nvPr/>
              </p:nvSpPr>
              <p:spPr bwMode="auto">
                <a:xfrm>
                  <a:off x="2640" y="2448"/>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4631" name="Oval 16">
                  <a:extLst>
                    <a:ext uri="{FF2B5EF4-FFF2-40B4-BE49-F238E27FC236}">
                      <a16:creationId xmlns:a16="http://schemas.microsoft.com/office/drawing/2014/main" id="{18A5FF68-35DF-4E0B-B5F7-B0BA8C65D88D}"/>
                    </a:ext>
                  </a:extLst>
                </p:cNvPr>
                <p:cNvSpPr>
                  <a:spLocks noChangeArrowheads="1"/>
                </p:cNvSpPr>
                <p:nvPr/>
              </p:nvSpPr>
              <p:spPr bwMode="auto">
                <a:xfrm>
                  <a:off x="2640" y="2592"/>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sp>
            <p:nvSpPr>
              <p:cNvPr id="24627" name="Rectangle 17">
                <a:extLst>
                  <a:ext uri="{FF2B5EF4-FFF2-40B4-BE49-F238E27FC236}">
                    <a16:creationId xmlns:a16="http://schemas.microsoft.com/office/drawing/2014/main" id="{046A08FA-A68D-4CD8-BFD4-188497A59E94}"/>
                  </a:ext>
                </a:extLst>
              </p:cNvPr>
              <p:cNvSpPr>
                <a:spLocks noChangeArrowheads="1"/>
              </p:cNvSpPr>
              <p:nvPr/>
            </p:nvSpPr>
            <p:spPr bwMode="auto">
              <a:xfrm>
                <a:off x="1968" y="2064"/>
                <a:ext cx="240" cy="816"/>
              </a:xfrm>
              <a:prstGeom prst="rect">
                <a:avLst/>
              </a:prstGeom>
              <a:solidFill>
                <a:schemeClr val="bg1"/>
              </a:solidFill>
              <a:ln w="9525">
                <a:solidFill>
                  <a:schemeClr val="bg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sp>
          <p:nvSpPr>
            <p:cNvPr id="24583" name="Line 18">
              <a:extLst>
                <a:ext uri="{FF2B5EF4-FFF2-40B4-BE49-F238E27FC236}">
                  <a16:creationId xmlns:a16="http://schemas.microsoft.com/office/drawing/2014/main" id="{0A8ABCC9-B80F-4B6D-9359-ECDBA99F7303}"/>
                </a:ext>
              </a:extLst>
            </p:cNvPr>
            <p:cNvSpPr>
              <a:spLocks noChangeShapeType="1"/>
            </p:cNvSpPr>
            <p:nvPr/>
          </p:nvSpPr>
          <p:spPr bwMode="auto">
            <a:xfrm>
              <a:off x="1296" y="1008"/>
              <a:ext cx="33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84" name="Line 19">
              <a:extLst>
                <a:ext uri="{FF2B5EF4-FFF2-40B4-BE49-F238E27FC236}">
                  <a16:creationId xmlns:a16="http://schemas.microsoft.com/office/drawing/2014/main" id="{585D54F1-D490-4F36-BBA9-D5125BD363F4}"/>
                </a:ext>
              </a:extLst>
            </p:cNvPr>
            <p:cNvSpPr>
              <a:spLocks noChangeShapeType="1"/>
            </p:cNvSpPr>
            <p:nvPr/>
          </p:nvSpPr>
          <p:spPr bwMode="auto">
            <a:xfrm>
              <a:off x="1296" y="1584"/>
              <a:ext cx="33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85" name="Line 20">
              <a:extLst>
                <a:ext uri="{FF2B5EF4-FFF2-40B4-BE49-F238E27FC236}">
                  <a16:creationId xmlns:a16="http://schemas.microsoft.com/office/drawing/2014/main" id="{C05C3D81-B51D-4660-B714-DF2AD259E225}"/>
                </a:ext>
              </a:extLst>
            </p:cNvPr>
            <p:cNvSpPr>
              <a:spLocks noChangeShapeType="1"/>
            </p:cNvSpPr>
            <p:nvPr/>
          </p:nvSpPr>
          <p:spPr bwMode="auto">
            <a:xfrm flipH="1">
              <a:off x="2112" y="1008"/>
              <a:ext cx="768" cy="100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86" name="Line 21">
              <a:extLst>
                <a:ext uri="{FF2B5EF4-FFF2-40B4-BE49-F238E27FC236}">
                  <a16:creationId xmlns:a16="http://schemas.microsoft.com/office/drawing/2014/main" id="{FDC2F33A-7CB3-49BF-81D1-17496BD9DCA4}"/>
                </a:ext>
              </a:extLst>
            </p:cNvPr>
            <p:cNvSpPr>
              <a:spLocks noChangeShapeType="1"/>
            </p:cNvSpPr>
            <p:nvPr/>
          </p:nvSpPr>
          <p:spPr bwMode="auto">
            <a:xfrm flipV="1">
              <a:off x="2135" y="1584"/>
              <a:ext cx="793" cy="101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87" name="Line 22">
              <a:extLst>
                <a:ext uri="{FF2B5EF4-FFF2-40B4-BE49-F238E27FC236}">
                  <a16:creationId xmlns:a16="http://schemas.microsoft.com/office/drawing/2014/main" id="{DFB1CA71-38BD-47A2-A755-E5E398A2C102}"/>
                </a:ext>
              </a:extLst>
            </p:cNvPr>
            <p:cNvSpPr>
              <a:spLocks noChangeShapeType="1"/>
            </p:cNvSpPr>
            <p:nvPr/>
          </p:nvSpPr>
          <p:spPr bwMode="auto">
            <a:xfrm flipH="1">
              <a:off x="725" y="2610"/>
              <a:ext cx="97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4588" name="Group 23">
              <a:extLst>
                <a:ext uri="{FF2B5EF4-FFF2-40B4-BE49-F238E27FC236}">
                  <a16:creationId xmlns:a16="http://schemas.microsoft.com/office/drawing/2014/main" id="{E6027DFE-A613-4B18-9DA4-903D7773CAD4}"/>
                </a:ext>
              </a:extLst>
            </p:cNvPr>
            <p:cNvGrpSpPr>
              <a:grpSpLocks/>
            </p:cNvGrpSpPr>
            <p:nvPr/>
          </p:nvGrpSpPr>
          <p:grpSpPr bwMode="auto">
            <a:xfrm flipH="1">
              <a:off x="1104" y="1920"/>
              <a:ext cx="108" cy="194"/>
              <a:chOff x="1260" y="1933"/>
              <a:chExt cx="69" cy="194"/>
            </a:xfrm>
          </p:grpSpPr>
          <p:sp>
            <p:nvSpPr>
              <p:cNvPr id="24624" name="Line 24">
                <a:extLst>
                  <a:ext uri="{FF2B5EF4-FFF2-40B4-BE49-F238E27FC236}">
                    <a16:creationId xmlns:a16="http://schemas.microsoft.com/office/drawing/2014/main" id="{288A1665-5D98-4228-9B82-0B8CBBB42B94}"/>
                  </a:ext>
                </a:extLst>
              </p:cNvPr>
              <p:cNvSpPr>
                <a:spLocks noChangeShapeType="1"/>
              </p:cNvSpPr>
              <p:nvPr/>
            </p:nvSpPr>
            <p:spPr bwMode="auto">
              <a:xfrm>
                <a:off x="1329" y="1935"/>
                <a:ext cx="0" cy="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625" name="Line 25">
                <a:extLst>
                  <a:ext uri="{FF2B5EF4-FFF2-40B4-BE49-F238E27FC236}">
                    <a16:creationId xmlns:a16="http://schemas.microsoft.com/office/drawing/2014/main" id="{0DE9DC53-5D52-48D0-9499-D739D769E55F}"/>
                  </a:ext>
                </a:extLst>
              </p:cNvPr>
              <p:cNvSpPr>
                <a:spLocks noChangeShapeType="1"/>
              </p:cNvSpPr>
              <p:nvPr/>
            </p:nvSpPr>
            <p:spPr bwMode="auto">
              <a:xfrm>
                <a:off x="1260" y="1933"/>
                <a:ext cx="0" cy="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24589" name="Line 26">
              <a:extLst>
                <a:ext uri="{FF2B5EF4-FFF2-40B4-BE49-F238E27FC236}">
                  <a16:creationId xmlns:a16="http://schemas.microsoft.com/office/drawing/2014/main" id="{9F2743D4-23C7-42EF-A4D6-544C2ED88154}"/>
                </a:ext>
              </a:extLst>
            </p:cNvPr>
            <p:cNvSpPr>
              <a:spLocks noChangeShapeType="1"/>
            </p:cNvSpPr>
            <p:nvPr/>
          </p:nvSpPr>
          <p:spPr bwMode="auto">
            <a:xfrm flipH="1">
              <a:off x="720" y="2016"/>
              <a:ext cx="38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590" name="Line 27">
              <a:extLst>
                <a:ext uri="{FF2B5EF4-FFF2-40B4-BE49-F238E27FC236}">
                  <a16:creationId xmlns:a16="http://schemas.microsoft.com/office/drawing/2014/main" id="{0FA29EE5-35F1-4280-AD67-46542E84E518}"/>
                </a:ext>
              </a:extLst>
            </p:cNvPr>
            <p:cNvSpPr>
              <a:spLocks noChangeShapeType="1"/>
            </p:cNvSpPr>
            <p:nvPr/>
          </p:nvSpPr>
          <p:spPr bwMode="auto">
            <a:xfrm flipV="1">
              <a:off x="1296" y="1056"/>
              <a:ext cx="0"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1" name="Line 28">
              <a:extLst>
                <a:ext uri="{FF2B5EF4-FFF2-40B4-BE49-F238E27FC236}">
                  <a16:creationId xmlns:a16="http://schemas.microsoft.com/office/drawing/2014/main" id="{9B187B0A-E6E7-41A2-8A99-7F0652631150}"/>
                </a:ext>
              </a:extLst>
            </p:cNvPr>
            <p:cNvSpPr>
              <a:spLocks noChangeShapeType="1"/>
            </p:cNvSpPr>
            <p:nvPr/>
          </p:nvSpPr>
          <p:spPr bwMode="auto">
            <a:xfrm flipV="1">
              <a:off x="4608" y="1056"/>
              <a:ext cx="0" cy="48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2" name="Line 29">
              <a:extLst>
                <a:ext uri="{FF2B5EF4-FFF2-40B4-BE49-F238E27FC236}">
                  <a16:creationId xmlns:a16="http://schemas.microsoft.com/office/drawing/2014/main" id="{2E196CD6-259B-4DF6-8724-858C449DF7EC}"/>
                </a:ext>
              </a:extLst>
            </p:cNvPr>
            <p:cNvSpPr>
              <a:spLocks noChangeShapeType="1"/>
            </p:cNvSpPr>
            <p:nvPr/>
          </p:nvSpPr>
          <p:spPr bwMode="auto">
            <a:xfrm flipV="1">
              <a:off x="720" y="2064"/>
              <a:ext cx="0" cy="52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3" name="Line 30">
              <a:extLst>
                <a:ext uri="{FF2B5EF4-FFF2-40B4-BE49-F238E27FC236}">
                  <a16:creationId xmlns:a16="http://schemas.microsoft.com/office/drawing/2014/main" id="{CA4B8BA1-E4C3-4748-AB98-4FBA2347C805}"/>
                </a:ext>
              </a:extLst>
            </p:cNvPr>
            <p:cNvSpPr>
              <a:spLocks noChangeShapeType="1"/>
            </p:cNvSpPr>
            <p:nvPr/>
          </p:nvSpPr>
          <p:spPr bwMode="auto">
            <a:xfrm>
              <a:off x="720" y="1968"/>
              <a:ext cx="2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4" name="Line 31">
              <a:extLst>
                <a:ext uri="{FF2B5EF4-FFF2-40B4-BE49-F238E27FC236}">
                  <a16:creationId xmlns:a16="http://schemas.microsoft.com/office/drawing/2014/main" id="{B60D80F6-4CF0-450B-8238-0006C476EBB8}"/>
                </a:ext>
              </a:extLst>
            </p:cNvPr>
            <p:cNvSpPr>
              <a:spLocks noChangeShapeType="1"/>
            </p:cNvSpPr>
            <p:nvPr/>
          </p:nvSpPr>
          <p:spPr bwMode="auto">
            <a:xfrm>
              <a:off x="1344" y="960"/>
              <a:ext cx="2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5" name="Line 32">
              <a:extLst>
                <a:ext uri="{FF2B5EF4-FFF2-40B4-BE49-F238E27FC236}">
                  <a16:creationId xmlns:a16="http://schemas.microsoft.com/office/drawing/2014/main" id="{9ED973B0-3875-4200-91E4-7B28B6AA1318}"/>
                </a:ext>
              </a:extLst>
            </p:cNvPr>
            <p:cNvSpPr>
              <a:spLocks noChangeShapeType="1"/>
            </p:cNvSpPr>
            <p:nvPr/>
          </p:nvSpPr>
          <p:spPr bwMode="auto">
            <a:xfrm flipH="1">
              <a:off x="4224" y="942"/>
              <a:ext cx="336"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6" name="Text Box 33">
              <a:extLst>
                <a:ext uri="{FF2B5EF4-FFF2-40B4-BE49-F238E27FC236}">
                  <a16:creationId xmlns:a16="http://schemas.microsoft.com/office/drawing/2014/main" id="{20E73554-F894-4AA2-8558-26A869E51770}"/>
                </a:ext>
              </a:extLst>
            </p:cNvPr>
            <p:cNvSpPr txBox="1">
              <a:spLocks noChangeArrowheads="1"/>
            </p:cNvSpPr>
            <p:nvPr/>
          </p:nvSpPr>
          <p:spPr bwMode="auto">
            <a:xfrm>
              <a:off x="1718" y="2609"/>
              <a:ext cx="461"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1 : </a:t>
              </a:r>
              <a:r>
                <a:rPr lang="en-US" altLang="en-US">
                  <a:latin typeface="Symbol" panose="05050102010706020507" pitchFamily="18" charset="2"/>
                </a:rPr>
                <a:t>f</a:t>
              </a:r>
              <a:endParaRPr lang="en-US" altLang="en-US"/>
            </a:p>
          </p:txBody>
        </p:sp>
        <p:sp>
          <p:nvSpPr>
            <p:cNvPr id="24597" name="Text Box 34">
              <a:extLst>
                <a:ext uri="{FF2B5EF4-FFF2-40B4-BE49-F238E27FC236}">
                  <a16:creationId xmlns:a16="http://schemas.microsoft.com/office/drawing/2014/main" id="{E355DAF4-86DE-4B1D-A4D8-FD8A6FBCB3BE}"/>
                </a:ext>
              </a:extLst>
            </p:cNvPr>
            <p:cNvSpPr txBox="1">
              <a:spLocks noChangeArrowheads="1"/>
            </p:cNvSpPr>
            <p:nvPr/>
          </p:nvSpPr>
          <p:spPr bwMode="auto">
            <a:xfrm>
              <a:off x="1196" y="1702"/>
              <a:ext cx="46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 i X</a:t>
              </a:r>
            </a:p>
          </p:txBody>
        </p:sp>
        <p:sp>
          <p:nvSpPr>
            <p:cNvPr id="24598" name="Text Box 35">
              <a:extLst>
                <a:ext uri="{FF2B5EF4-FFF2-40B4-BE49-F238E27FC236}">
                  <a16:creationId xmlns:a16="http://schemas.microsoft.com/office/drawing/2014/main" id="{5F31DC5A-6D35-4B1D-8636-ED30ACA3B047}"/>
                </a:ext>
              </a:extLst>
            </p:cNvPr>
            <p:cNvSpPr txBox="1">
              <a:spLocks noChangeArrowheads="1"/>
            </p:cNvSpPr>
            <p:nvPr/>
          </p:nvSpPr>
          <p:spPr bwMode="auto">
            <a:xfrm>
              <a:off x="910" y="2107"/>
              <a:ext cx="30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C</a:t>
              </a:r>
              <a:r>
                <a:rPr lang="en-US" altLang="en-US" baseline="-25000"/>
                <a:t>0</a:t>
              </a:r>
              <a:endParaRPr lang="en-US" altLang="en-US"/>
            </a:p>
          </p:txBody>
        </p:sp>
        <p:sp>
          <p:nvSpPr>
            <p:cNvPr id="24599" name="Text Box 36">
              <a:extLst>
                <a:ext uri="{FF2B5EF4-FFF2-40B4-BE49-F238E27FC236}">
                  <a16:creationId xmlns:a16="http://schemas.microsoft.com/office/drawing/2014/main" id="{DCEAE2E2-5548-4935-9EFF-03A1D1B38C3F}"/>
                </a:ext>
              </a:extLst>
            </p:cNvPr>
            <p:cNvSpPr txBox="1">
              <a:spLocks noChangeArrowheads="1"/>
            </p:cNvSpPr>
            <p:nvPr/>
          </p:nvSpPr>
          <p:spPr bwMode="auto">
            <a:xfrm>
              <a:off x="452" y="2185"/>
              <a:ext cx="2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p>
          </p:txBody>
        </p:sp>
        <p:sp>
          <p:nvSpPr>
            <p:cNvPr id="24600" name="Text Box 37">
              <a:extLst>
                <a:ext uri="{FF2B5EF4-FFF2-40B4-BE49-F238E27FC236}">
                  <a16:creationId xmlns:a16="http://schemas.microsoft.com/office/drawing/2014/main" id="{CD440C33-741E-4831-8CC5-6D37EA91DBC9}"/>
                </a:ext>
              </a:extLst>
            </p:cNvPr>
            <p:cNvSpPr txBox="1">
              <a:spLocks noChangeArrowheads="1"/>
            </p:cNvSpPr>
            <p:nvPr/>
          </p:nvSpPr>
          <p:spPr bwMode="auto">
            <a:xfrm>
              <a:off x="795" y="1646"/>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I</a:t>
              </a:r>
            </a:p>
          </p:txBody>
        </p:sp>
        <p:sp>
          <p:nvSpPr>
            <p:cNvPr id="24601" name="Text Box 38">
              <a:extLst>
                <a:ext uri="{FF2B5EF4-FFF2-40B4-BE49-F238E27FC236}">
                  <a16:creationId xmlns:a16="http://schemas.microsoft.com/office/drawing/2014/main" id="{C023CF51-B4F7-405B-9AD5-A9DC5F3ED702}"/>
                </a:ext>
              </a:extLst>
            </p:cNvPr>
            <p:cNvSpPr txBox="1">
              <a:spLocks noChangeArrowheads="1"/>
            </p:cNvSpPr>
            <p:nvPr/>
          </p:nvSpPr>
          <p:spPr bwMode="auto">
            <a:xfrm>
              <a:off x="984" y="1140"/>
              <a:ext cx="28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t>
              </a:r>
              <a:r>
                <a:rPr lang="en-US" altLang="en-US" baseline="-25000"/>
                <a:t>1</a:t>
              </a:r>
              <a:endParaRPr lang="en-US" altLang="en-US"/>
            </a:p>
          </p:txBody>
        </p:sp>
        <p:sp>
          <p:nvSpPr>
            <p:cNvPr id="24602" name="Text Box 39">
              <a:extLst>
                <a:ext uri="{FF2B5EF4-FFF2-40B4-BE49-F238E27FC236}">
                  <a16:creationId xmlns:a16="http://schemas.microsoft.com/office/drawing/2014/main" id="{0480199B-D122-44D3-B7EB-150F5A07A597}"/>
                </a:ext>
              </a:extLst>
            </p:cNvPr>
            <p:cNvSpPr txBox="1">
              <a:spLocks noChangeArrowheads="1"/>
            </p:cNvSpPr>
            <p:nvPr/>
          </p:nvSpPr>
          <p:spPr bwMode="auto">
            <a:xfrm>
              <a:off x="1315" y="649"/>
              <a:ext cx="27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r>
                <a:rPr lang="en-US" altLang="en-US" baseline="-25000"/>
                <a:t>1</a:t>
              </a:r>
              <a:endParaRPr lang="en-US" altLang="en-US"/>
            </a:p>
          </p:txBody>
        </p:sp>
        <p:sp>
          <p:nvSpPr>
            <p:cNvPr id="24603" name="Text Box 40">
              <a:extLst>
                <a:ext uri="{FF2B5EF4-FFF2-40B4-BE49-F238E27FC236}">
                  <a16:creationId xmlns:a16="http://schemas.microsoft.com/office/drawing/2014/main" id="{D547C973-A232-49D8-A88E-E17F6A620749}"/>
                </a:ext>
              </a:extLst>
            </p:cNvPr>
            <p:cNvSpPr txBox="1">
              <a:spLocks noChangeArrowheads="1"/>
            </p:cNvSpPr>
            <p:nvPr/>
          </p:nvSpPr>
          <p:spPr bwMode="auto">
            <a:xfrm>
              <a:off x="4679" y="1161"/>
              <a:ext cx="28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t>
              </a:r>
              <a:r>
                <a:rPr lang="en-US" altLang="en-US" baseline="-25000"/>
                <a:t>2</a:t>
              </a:r>
              <a:endParaRPr lang="en-US" altLang="en-US"/>
            </a:p>
          </p:txBody>
        </p:sp>
        <p:sp>
          <p:nvSpPr>
            <p:cNvPr id="24604" name="Text Box 41">
              <a:extLst>
                <a:ext uri="{FF2B5EF4-FFF2-40B4-BE49-F238E27FC236}">
                  <a16:creationId xmlns:a16="http://schemas.microsoft.com/office/drawing/2014/main" id="{AA8FBA47-C96E-4A76-9689-2DB8EBD91E9A}"/>
                </a:ext>
              </a:extLst>
            </p:cNvPr>
            <p:cNvSpPr txBox="1">
              <a:spLocks noChangeArrowheads="1"/>
            </p:cNvSpPr>
            <p:nvPr/>
          </p:nvSpPr>
          <p:spPr bwMode="auto">
            <a:xfrm>
              <a:off x="4313" y="638"/>
              <a:ext cx="27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r>
                <a:rPr lang="en-US" altLang="en-US" baseline="-25000"/>
                <a:t>2</a:t>
              </a:r>
              <a:endParaRPr lang="en-US" altLang="en-US"/>
            </a:p>
          </p:txBody>
        </p:sp>
        <p:sp>
          <p:nvSpPr>
            <p:cNvPr id="24605" name="Text Box 42">
              <a:extLst>
                <a:ext uri="{FF2B5EF4-FFF2-40B4-BE49-F238E27FC236}">
                  <a16:creationId xmlns:a16="http://schemas.microsoft.com/office/drawing/2014/main" id="{07AF1882-D0E3-4DB3-944F-92416B9BB20A}"/>
                </a:ext>
              </a:extLst>
            </p:cNvPr>
            <p:cNvSpPr txBox="1">
              <a:spLocks noChangeArrowheads="1"/>
            </p:cNvSpPr>
            <p:nvPr/>
          </p:nvSpPr>
          <p:spPr bwMode="auto">
            <a:xfrm>
              <a:off x="1935" y="711"/>
              <a:ext cx="31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l/2</a:t>
              </a:r>
            </a:p>
          </p:txBody>
        </p:sp>
        <p:sp>
          <p:nvSpPr>
            <p:cNvPr id="24606" name="Text Box 43">
              <a:extLst>
                <a:ext uri="{FF2B5EF4-FFF2-40B4-BE49-F238E27FC236}">
                  <a16:creationId xmlns:a16="http://schemas.microsoft.com/office/drawing/2014/main" id="{6285A4BA-7A02-4293-806B-6AB57F11D3A4}"/>
                </a:ext>
              </a:extLst>
            </p:cNvPr>
            <p:cNvSpPr txBox="1">
              <a:spLocks noChangeArrowheads="1"/>
            </p:cNvSpPr>
            <p:nvPr/>
          </p:nvSpPr>
          <p:spPr bwMode="auto">
            <a:xfrm>
              <a:off x="3390" y="685"/>
              <a:ext cx="31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l/2</a:t>
              </a:r>
            </a:p>
          </p:txBody>
        </p:sp>
        <p:sp>
          <p:nvSpPr>
            <p:cNvPr id="24607" name="Rectangle 44">
              <a:extLst>
                <a:ext uri="{FF2B5EF4-FFF2-40B4-BE49-F238E27FC236}">
                  <a16:creationId xmlns:a16="http://schemas.microsoft.com/office/drawing/2014/main" id="{B8702579-B949-47F3-889C-F4D58A908F05}"/>
                </a:ext>
              </a:extLst>
            </p:cNvPr>
            <p:cNvSpPr>
              <a:spLocks noChangeArrowheads="1"/>
            </p:cNvSpPr>
            <p:nvPr/>
          </p:nvSpPr>
          <p:spPr bwMode="auto">
            <a:xfrm>
              <a:off x="1315" y="1983"/>
              <a:ext cx="240" cy="96"/>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4608" name="Line 45">
              <a:extLst>
                <a:ext uri="{FF2B5EF4-FFF2-40B4-BE49-F238E27FC236}">
                  <a16:creationId xmlns:a16="http://schemas.microsoft.com/office/drawing/2014/main" id="{28D3DD22-0AC2-47C4-9B59-AAEF6C6C2748}"/>
                </a:ext>
              </a:extLst>
            </p:cNvPr>
            <p:cNvSpPr>
              <a:spLocks noChangeShapeType="1"/>
            </p:cNvSpPr>
            <p:nvPr/>
          </p:nvSpPr>
          <p:spPr bwMode="auto">
            <a:xfrm>
              <a:off x="1211" y="2023"/>
              <a:ext cx="9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609" name="Line 46">
              <a:extLst>
                <a:ext uri="{FF2B5EF4-FFF2-40B4-BE49-F238E27FC236}">
                  <a16:creationId xmlns:a16="http://schemas.microsoft.com/office/drawing/2014/main" id="{7146412B-56A4-449C-9000-82E6ECE92061}"/>
                </a:ext>
              </a:extLst>
            </p:cNvPr>
            <p:cNvSpPr>
              <a:spLocks noChangeShapeType="1"/>
            </p:cNvSpPr>
            <p:nvPr/>
          </p:nvSpPr>
          <p:spPr bwMode="auto">
            <a:xfrm flipH="1" flipV="1">
              <a:off x="1554" y="2024"/>
              <a:ext cx="15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610" name="Text Box 47">
              <a:extLst>
                <a:ext uri="{FF2B5EF4-FFF2-40B4-BE49-F238E27FC236}">
                  <a16:creationId xmlns:a16="http://schemas.microsoft.com/office/drawing/2014/main" id="{CA6A3B78-E543-4D8F-9177-179574B8BF5B}"/>
                </a:ext>
              </a:extLst>
            </p:cNvPr>
            <p:cNvSpPr txBox="1">
              <a:spLocks noChangeArrowheads="1"/>
            </p:cNvSpPr>
            <p:nvPr/>
          </p:nvSpPr>
          <p:spPr bwMode="auto">
            <a:xfrm>
              <a:off x="3598" y="1296"/>
              <a:ext cx="29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Z</a:t>
              </a:r>
              <a:r>
                <a:rPr lang="en-US" altLang="en-US" baseline="-25000"/>
                <a:t>0</a:t>
              </a:r>
              <a:endParaRPr lang="en-US" altLang="en-US"/>
            </a:p>
          </p:txBody>
        </p:sp>
        <p:grpSp>
          <p:nvGrpSpPr>
            <p:cNvPr id="24611" name="Group 48">
              <a:extLst>
                <a:ext uri="{FF2B5EF4-FFF2-40B4-BE49-F238E27FC236}">
                  <a16:creationId xmlns:a16="http://schemas.microsoft.com/office/drawing/2014/main" id="{33517703-0FDE-4114-8323-BDCA08A1A096}"/>
                </a:ext>
              </a:extLst>
            </p:cNvPr>
            <p:cNvGrpSpPr>
              <a:grpSpLocks/>
            </p:cNvGrpSpPr>
            <p:nvPr/>
          </p:nvGrpSpPr>
          <p:grpSpPr bwMode="auto">
            <a:xfrm>
              <a:off x="1776" y="1248"/>
              <a:ext cx="317" cy="355"/>
              <a:chOff x="1679" y="1214"/>
              <a:chExt cx="317" cy="355"/>
            </a:xfrm>
          </p:grpSpPr>
          <p:sp>
            <p:nvSpPr>
              <p:cNvPr id="24622" name="Text Box 49">
                <a:extLst>
                  <a:ext uri="{FF2B5EF4-FFF2-40B4-BE49-F238E27FC236}">
                    <a16:creationId xmlns:a16="http://schemas.microsoft.com/office/drawing/2014/main" id="{9A96358D-3982-4262-A5C3-E4F4E89B1004}"/>
                  </a:ext>
                </a:extLst>
              </p:cNvPr>
              <p:cNvSpPr txBox="1">
                <a:spLocks noChangeArrowheads="1"/>
              </p:cNvSpPr>
              <p:nvPr/>
            </p:nvSpPr>
            <p:spPr bwMode="auto">
              <a:xfrm>
                <a:off x="1679" y="1281"/>
                <a:ext cx="29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Z</a:t>
                </a:r>
                <a:r>
                  <a:rPr lang="en-US" altLang="en-US" baseline="-25000"/>
                  <a:t>0</a:t>
                </a:r>
                <a:endParaRPr lang="en-US" altLang="en-US"/>
              </a:p>
            </p:txBody>
          </p:sp>
          <p:sp>
            <p:nvSpPr>
              <p:cNvPr id="24623" name="Text Box 50">
                <a:extLst>
                  <a:ext uri="{FF2B5EF4-FFF2-40B4-BE49-F238E27FC236}">
                    <a16:creationId xmlns:a16="http://schemas.microsoft.com/office/drawing/2014/main" id="{4FC9129B-DBB0-4EA6-BC21-C66F27FD23C6}"/>
                  </a:ext>
                </a:extLst>
              </p:cNvPr>
              <p:cNvSpPr txBox="1">
                <a:spLocks noChangeArrowheads="1"/>
              </p:cNvSpPr>
              <p:nvPr/>
            </p:nvSpPr>
            <p:spPr bwMode="auto">
              <a:xfrm>
                <a:off x="1816" y="1214"/>
                <a:ext cx="1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800"/>
                  <a:t>a</a:t>
                </a:r>
                <a:endParaRPr lang="en-US" altLang="en-US"/>
              </a:p>
            </p:txBody>
          </p:sp>
        </p:grpSp>
        <p:sp>
          <p:nvSpPr>
            <p:cNvPr id="24612" name="Text Box 51">
              <a:extLst>
                <a:ext uri="{FF2B5EF4-FFF2-40B4-BE49-F238E27FC236}">
                  <a16:creationId xmlns:a16="http://schemas.microsoft.com/office/drawing/2014/main" id="{64434917-80B7-4362-87F3-4A0D971D7D05}"/>
                </a:ext>
              </a:extLst>
            </p:cNvPr>
            <p:cNvSpPr txBox="1">
              <a:spLocks noChangeArrowheads="1"/>
            </p:cNvSpPr>
            <p:nvPr/>
          </p:nvSpPr>
          <p:spPr bwMode="auto">
            <a:xfrm>
              <a:off x="3724" y="1229"/>
              <a:ext cx="1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800"/>
                <a:t>a</a:t>
              </a:r>
              <a:endParaRPr lang="en-US" altLang="en-US"/>
            </a:p>
          </p:txBody>
        </p:sp>
        <p:sp>
          <p:nvSpPr>
            <p:cNvPr id="24613" name="Text Box 52">
              <a:extLst>
                <a:ext uri="{FF2B5EF4-FFF2-40B4-BE49-F238E27FC236}">
                  <a16:creationId xmlns:a16="http://schemas.microsoft.com/office/drawing/2014/main" id="{CE125B13-9D21-4A9C-94A9-01BC22D0658A}"/>
                </a:ext>
              </a:extLst>
            </p:cNvPr>
            <p:cNvSpPr txBox="1">
              <a:spLocks noChangeArrowheads="1"/>
            </p:cNvSpPr>
            <p:nvPr/>
          </p:nvSpPr>
          <p:spPr bwMode="auto">
            <a:xfrm>
              <a:off x="3158" y="2177"/>
              <a:ext cx="34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latin typeface="Symbol" panose="05050102010706020507" pitchFamily="18" charset="2"/>
                </a:rPr>
                <a:t>f </a:t>
              </a:r>
              <a:r>
                <a:rPr lang="en-US" altLang="en-US"/>
                <a:t>=</a:t>
              </a:r>
            </a:p>
          </p:txBody>
        </p:sp>
        <p:sp>
          <p:nvSpPr>
            <p:cNvPr id="24614" name="Line 53">
              <a:extLst>
                <a:ext uri="{FF2B5EF4-FFF2-40B4-BE49-F238E27FC236}">
                  <a16:creationId xmlns:a16="http://schemas.microsoft.com/office/drawing/2014/main" id="{9C94C992-9D7D-4BF0-8F47-3EB1DF089BB4}"/>
                </a:ext>
              </a:extLst>
            </p:cNvPr>
            <p:cNvSpPr>
              <a:spLocks noChangeShapeType="1"/>
            </p:cNvSpPr>
            <p:nvPr/>
          </p:nvSpPr>
          <p:spPr bwMode="auto">
            <a:xfrm>
              <a:off x="3552" y="2330"/>
              <a:ext cx="829" cy="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4615" name="Text Box 54">
              <a:extLst>
                <a:ext uri="{FF2B5EF4-FFF2-40B4-BE49-F238E27FC236}">
                  <a16:creationId xmlns:a16="http://schemas.microsoft.com/office/drawing/2014/main" id="{FB4421AF-A285-4996-9688-F6A5630EFBC8}"/>
                </a:ext>
              </a:extLst>
            </p:cNvPr>
            <p:cNvSpPr txBox="1">
              <a:spLocks noChangeArrowheads="1"/>
            </p:cNvSpPr>
            <p:nvPr/>
          </p:nvSpPr>
          <p:spPr bwMode="auto">
            <a:xfrm>
              <a:off x="3456" y="2352"/>
              <a:ext cx="108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2M sin(kl/2)</a:t>
              </a:r>
            </a:p>
          </p:txBody>
        </p:sp>
        <p:sp>
          <p:nvSpPr>
            <p:cNvPr id="24616" name="Text Box 55">
              <a:extLst>
                <a:ext uri="{FF2B5EF4-FFF2-40B4-BE49-F238E27FC236}">
                  <a16:creationId xmlns:a16="http://schemas.microsoft.com/office/drawing/2014/main" id="{18420C69-4934-4C67-BBFD-DD1EFA71ACFB}"/>
                </a:ext>
              </a:extLst>
            </p:cNvPr>
            <p:cNvSpPr txBox="1">
              <a:spLocks noChangeArrowheads="1"/>
            </p:cNvSpPr>
            <p:nvPr/>
          </p:nvSpPr>
          <p:spPr bwMode="auto">
            <a:xfrm>
              <a:off x="3845" y="2061"/>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1</a:t>
              </a:r>
            </a:p>
          </p:txBody>
        </p:sp>
        <p:grpSp>
          <p:nvGrpSpPr>
            <p:cNvPr id="24617" name="Group 56">
              <a:extLst>
                <a:ext uri="{FF2B5EF4-FFF2-40B4-BE49-F238E27FC236}">
                  <a16:creationId xmlns:a16="http://schemas.microsoft.com/office/drawing/2014/main" id="{4ACD2A49-412D-4CF3-A478-F3DCCE05E5A5}"/>
                </a:ext>
              </a:extLst>
            </p:cNvPr>
            <p:cNvGrpSpPr>
              <a:grpSpLocks/>
            </p:cNvGrpSpPr>
            <p:nvPr/>
          </p:nvGrpSpPr>
          <p:grpSpPr bwMode="auto">
            <a:xfrm>
              <a:off x="3168" y="2736"/>
              <a:ext cx="1472" cy="370"/>
              <a:chOff x="2822" y="2788"/>
              <a:chExt cx="1472" cy="370"/>
            </a:xfrm>
          </p:grpSpPr>
          <p:sp>
            <p:nvSpPr>
              <p:cNvPr id="24620" name="Text Box 57">
                <a:extLst>
                  <a:ext uri="{FF2B5EF4-FFF2-40B4-BE49-F238E27FC236}">
                    <a16:creationId xmlns:a16="http://schemas.microsoft.com/office/drawing/2014/main" id="{45322329-85FB-40A5-9754-966DF6D1C567}"/>
                  </a:ext>
                </a:extLst>
              </p:cNvPr>
              <p:cNvSpPr txBox="1">
                <a:spLocks noChangeArrowheads="1"/>
              </p:cNvSpPr>
              <p:nvPr/>
            </p:nvSpPr>
            <p:spPr bwMode="auto">
              <a:xfrm>
                <a:off x="2822" y="2870"/>
                <a:ext cx="147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X = Z</a:t>
                </a:r>
                <a:r>
                  <a:rPr lang="en-US" altLang="en-US" baseline="-25000"/>
                  <a:t>0</a:t>
                </a:r>
                <a:r>
                  <a:rPr lang="en-US" altLang="en-US"/>
                  <a:t> M</a:t>
                </a:r>
                <a:r>
                  <a:rPr lang="en-US" altLang="en-US" baseline="30000"/>
                  <a:t>2</a:t>
                </a:r>
                <a:r>
                  <a:rPr lang="en-US" altLang="en-US"/>
                  <a:t> sin(kl)</a:t>
                </a:r>
              </a:p>
            </p:txBody>
          </p:sp>
          <p:sp>
            <p:nvSpPr>
              <p:cNvPr id="24621" name="Text Box 58">
                <a:extLst>
                  <a:ext uri="{FF2B5EF4-FFF2-40B4-BE49-F238E27FC236}">
                    <a16:creationId xmlns:a16="http://schemas.microsoft.com/office/drawing/2014/main" id="{8103ADE5-354D-4C66-AA84-C24E1557FFAC}"/>
                  </a:ext>
                </a:extLst>
              </p:cNvPr>
              <p:cNvSpPr txBox="1">
                <a:spLocks noChangeArrowheads="1"/>
              </p:cNvSpPr>
              <p:nvPr/>
            </p:nvSpPr>
            <p:spPr bwMode="auto">
              <a:xfrm>
                <a:off x="3291" y="2788"/>
                <a:ext cx="1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800"/>
                  <a:t>a</a:t>
                </a:r>
                <a:endParaRPr lang="en-US" altLang="en-US"/>
              </a:p>
            </p:txBody>
          </p:sp>
        </p:grpSp>
        <p:sp>
          <p:nvSpPr>
            <p:cNvPr id="24618" name="Text Box 59">
              <a:extLst>
                <a:ext uri="{FF2B5EF4-FFF2-40B4-BE49-F238E27FC236}">
                  <a16:creationId xmlns:a16="http://schemas.microsoft.com/office/drawing/2014/main" id="{A1324244-77DA-436F-BC04-72236024D1B8}"/>
                </a:ext>
              </a:extLst>
            </p:cNvPr>
            <p:cNvSpPr txBox="1">
              <a:spLocks noChangeArrowheads="1"/>
            </p:cNvSpPr>
            <p:nvPr/>
          </p:nvSpPr>
          <p:spPr bwMode="auto">
            <a:xfrm>
              <a:off x="3206" y="3137"/>
              <a:ext cx="1337"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M = h</a:t>
              </a:r>
              <a:r>
                <a:rPr lang="en-US" altLang="en-US" baseline="-25000"/>
                <a:t>33</a:t>
              </a:r>
              <a:r>
                <a:rPr lang="en-US" altLang="en-US"/>
                <a:t> / (</a:t>
              </a:r>
              <a:r>
                <a:rPr lang="en-US" altLang="en-US">
                  <a:latin typeface="Symbol" panose="05050102010706020507" pitchFamily="18" charset="2"/>
                </a:rPr>
                <a:t>w</a:t>
              </a:r>
              <a:r>
                <a:rPr lang="en-US" altLang="en-US"/>
                <a:t>Z</a:t>
              </a:r>
              <a:r>
                <a:rPr lang="en-US" altLang="en-US" baseline="-25000"/>
                <a:t>0 </a:t>
              </a:r>
              <a:r>
                <a:rPr lang="en-US" altLang="en-US"/>
                <a:t>)</a:t>
              </a:r>
            </a:p>
          </p:txBody>
        </p:sp>
        <p:sp>
          <p:nvSpPr>
            <p:cNvPr id="24619" name="Text Box 60">
              <a:extLst>
                <a:ext uri="{FF2B5EF4-FFF2-40B4-BE49-F238E27FC236}">
                  <a16:creationId xmlns:a16="http://schemas.microsoft.com/office/drawing/2014/main" id="{FFD04887-0EE4-4FCF-80F1-FC96E3B76FFC}"/>
                </a:ext>
              </a:extLst>
            </p:cNvPr>
            <p:cNvSpPr txBox="1">
              <a:spLocks noChangeArrowheads="1"/>
            </p:cNvSpPr>
            <p:nvPr/>
          </p:nvSpPr>
          <p:spPr bwMode="auto">
            <a:xfrm>
              <a:off x="4296" y="3096"/>
              <a:ext cx="1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800"/>
                <a:t>a</a:t>
              </a:r>
              <a:endParaRPr lang="en-US" altLang="en-US"/>
            </a:p>
          </p:txBody>
        </p:sp>
      </p:grpSp>
      <p:sp>
        <p:nvSpPr>
          <p:cNvPr id="24580" name="Line 61">
            <a:extLst>
              <a:ext uri="{FF2B5EF4-FFF2-40B4-BE49-F238E27FC236}">
                <a16:creationId xmlns:a16="http://schemas.microsoft.com/office/drawing/2014/main" id="{96A0A9D4-07F8-48C6-9C60-4946F86E55D0}"/>
              </a:ext>
            </a:extLst>
          </p:cNvPr>
          <p:cNvSpPr>
            <a:spLocks noChangeShapeType="1"/>
          </p:cNvSpPr>
          <p:nvPr/>
        </p:nvSpPr>
        <p:spPr bwMode="auto">
          <a:xfrm>
            <a:off x="1524000" y="8382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2">
            <a:extLst>
              <a:ext uri="{FF2B5EF4-FFF2-40B4-BE49-F238E27FC236}">
                <a16:creationId xmlns:a16="http://schemas.microsoft.com/office/drawing/2014/main" id="{900D7261-4461-4594-99E4-620F506CD682}"/>
              </a:ext>
            </a:extLst>
          </p:cNvPr>
          <p:cNvSpPr txBox="1">
            <a:spLocks noChangeArrowheads="1"/>
          </p:cNvSpPr>
          <p:nvPr/>
        </p:nvSpPr>
        <p:spPr bwMode="auto">
          <a:xfrm>
            <a:off x="2346325" y="136525"/>
            <a:ext cx="48244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Sittig model with crystal facing layers</a:t>
            </a:r>
            <a:endParaRPr lang="en-US" altLang="en-US"/>
          </a:p>
        </p:txBody>
      </p:sp>
      <p:sp>
        <p:nvSpPr>
          <p:cNvPr id="7172" name="Rectangle 3">
            <a:extLst>
              <a:ext uri="{FF2B5EF4-FFF2-40B4-BE49-F238E27FC236}">
                <a16:creationId xmlns:a16="http://schemas.microsoft.com/office/drawing/2014/main" id="{5C42B546-02AA-4CAB-A4A4-66E1DC609394}"/>
              </a:ext>
            </a:extLst>
          </p:cNvPr>
          <p:cNvSpPr>
            <a:spLocks noChangeArrowheads="1"/>
          </p:cNvSpPr>
          <p:nvPr/>
        </p:nvSpPr>
        <p:spPr bwMode="auto">
          <a:xfrm>
            <a:off x="2667000" y="1371600"/>
            <a:ext cx="381000" cy="1143000"/>
          </a:xfrm>
          <a:prstGeom prst="rect">
            <a:avLst/>
          </a:prstGeom>
          <a:solidFill>
            <a:schemeClr val="folHlink"/>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endParaRPr lang="en-US" altLang="en-US">
              <a:solidFill>
                <a:schemeClr val="folHlink"/>
              </a:solidFill>
            </a:endParaRPr>
          </a:p>
        </p:txBody>
      </p:sp>
      <p:sp>
        <p:nvSpPr>
          <p:cNvPr id="7173" name="Rectangle 4">
            <a:extLst>
              <a:ext uri="{FF2B5EF4-FFF2-40B4-BE49-F238E27FC236}">
                <a16:creationId xmlns:a16="http://schemas.microsoft.com/office/drawing/2014/main" id="{DAEF7F48-60F4-41AA-866C-0E427B126EB5}"/>
              </a:ext>
            </a:extLst>
          </p:cNvPr>
          <p:cNvSpPr>
            <a:spLocks noChangeArrowheads="1"/>
          </p:cNvSpPr>
          <p:nvPr/>
        </p:nvSpPr>
        <p:spPr bwMode="auto">
          <a:xfrm>
            <a:off x="3048000" y="1371600"/>
            <a:ext cx="76200" cy="11430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7174" name="Rectangle 5">
            <a:extLst>
              <a:ext uri="{FF2B5EF4-FFF2-40B4-BE49-F238E27FC236}">
                <a16:creationId xmlns:a16="http://schemas.microsoft.com/office/drawing/2014/main" id="{EC1D832A-327E-4D27-906D-97560ABC88D7}"/>
              </a:ext>
            </a:extLst>
          </p:cNvPr>
          <p:cNvSpPr>
            <a:spLocks noChangeArrowheads="1"/>
          </p:cNvSpPr>
          <p:nvPr/>
        </p:nvSpPr>
        <p:spPr bwMode="auto">
          <a:xfrm>
            <a:off x="3124200" y="1371600"/>
            <a:ext cx="152400" cy="11430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7175" name="Line 6">
            <a:extLst>
              <a:ext uri="{FF2B5EF4-FFF2-40B4-BE49-F238E27FC236}">
                <a16:creationId xmlns:a16="http://schemas.microsoft.com/office/drawing/2014/main" id="{B352B311-321F-4FC5-90EE-4453E3C75CF5}"/>
              </a:ext>
            </a:extLst>
          </p:cNvPr>
          <p:cNvSpPr>
            <a:spLocks noChangeShapeType="1"/>
          </p:cNvSpPr>
          <p:nvPr/>
        </p:nvSpPr>
        <p:spPr bwMode="auto">
          <a:xfrm flipH="1">
            <a:off x="2057400" y="2514600"/>
            <a:ext cx="60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76" name="Line 7">
            <a:extLst>
              <a:ext uri="{FF2B5EF4-FFF2-40B4-BE49-F238E27FC236}">
                <a16:creationId xmlns:a16="http://schemas.microsoft.com/office/drawing/2014/main" id="{4FF66F2D-3E05-46CD-B47B-42DA5332E778}"/>
              </a:ext>
            </a:extLst>
          </p:cNvPr>
          <p:cNvSpPr>
            <a:spLocks noChangeShapeType="1"/>
          </p:cNvSpPr>
          <p:nvPr/>
        </p:nvSpPr>
        <p:spPr bwMode="auto">
          <a:xfrm flipH="1">
            <a:off x="2286000" y="13716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77" name="Line 8">
            <a:extLst>
              <a:ext uri="{FF2B5EF4-FFF2-40B4-BE49-F238E27FC236}">
                <a16:creationId xmlns:a16="http://schemas.microsoft.com/office/drawing/2014/main" id="{3F01A148-2026-4300-8313-32A8F2AC0E9E}"/>
              </a:ext>
            </a:extLst>
          </p:cNvPr>
          <p:cNvSpPr>
            <a:spLocks noChangeShapeType="1"/>
          </p:cNvSpPr>
          <p:nvPr/>
        </p:nvSpPr>
        <p:spPr bwMode="auto">
          <a:xfrm flipV="1">
            <a:off x="2057400" y="1371600"/>
            <a:ext cx="228600" cy="1143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78" name="Line 9">
            <a:extLst>
              <a:ext uri="{FF2B5EF4-FFF2-40B4-BE49-F238E27FC236}">
                <a16:creationId xmlns:a16="http://schemas.microsoft.com/office/drawing/2014/main" id="{A3FEF577-F333-4693-ABDC-0B04A4EEDE0C}"/>
              </a:ext>
            </a:extLst>
          </p:cNvPr>
          <p:cNvSpPr>
            <a:spLocks noChangeShapeType="1"/>
          </p:cNvSpPr>
          <p:nvPr/>
        </p:nvSpPr>
        <p:spPr bwMode="auto">
          <a:xfrm flipH="1">
            <a:off x="1524000" y="2362200"/>
            <a:ext cx="76200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79" name="Text Box 10">
            <a:extLst>
              <a:ext uri="{FF2B5EF4-FFF2-40B4-BE49-F238E27FC236}">
                <a16:creationId xmlns:a16="http://schemas.microsoft.com/office/drawing/2014/main" id="{CD310081-C0A7-46B8-8B0F-2368FF59DF2C}"/>
              </a:ext>
            </a:extLst>
          </p:cNvPr>
          <p:cNvSpPr txBox="1">
            <a:spLocks noChangeArrowheads="1"/>
          </p:cNvSpPr>
          <p:nvPr/>
        </p:nvSpPr>
        <p:spPr bwMode="auto">
          <a:xfrm>
            <a:off x="527050" y="2952750"/>
            <a:ext cx="1841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Backing (Z</a:t>
            </a:r>
            <a:r>
              <a:rPr lang="en-US" altLang="en-US" baseline="-25000"/>
              <a:t>b</a:t>
            </a:r>
            <a:r>
              <a:rPr lang="en-US" altLang="en-US"/>
              <a:t> )</a:t>
            </a:r>
          </a:p>
        </p:txBody>
      </p:sp>
      <p:sp>
        <p:nvSpPr>
          <p:cNvPr id="7180" name="Text Box 11">
            <a:extLst>
              <a:ext uri="{FF2B5EF4-FFF2-40B4-BE49-F238E27FC236}">
                <a16:creationId xmlns:a16="http://schemas.microsoft.com/office/drawing/2014/main" id="{25E131E5-9C2D-4A92-A2C5-F179D076FBB2}"/>
              </a:ext>
            </a:extLst>
          </p:cNvPr>
          <p:cNvSpPr txBox="1">
            <a:spLocks noChangeArrowheads="1"/>
          </p:cNvSpPr>
          <p:nvPr/>
        </p:nvSpPr>
        <p:spPr bwMode="auto">
          <a:xfrm>
            <a:off x="1916113" y="2801938"/>
            <a:ext cx="285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800"/>
              <a:t>a</a:t>
            </a:r>
            <a:endParaRPr lang="en-US" altLang="en-US"/>
          </a:p>
        </p:txBody>
      </p:sp>
      <p:sp>
        <p:nvSpPr>
          <p:cNvPr id="7181" name="Line 12">
            <a:extLst>
              <a:ext uri="{FF2B5EF4-FFF2-40B4-BE49-F238E27FC236}">
                <a16:creationId xmlns:a16="http://schemas.microsoft.com/office/drawing/2014/main" id="{86A7ED87-9CBA-4FF8-A883-5B667970B124}"/>
              </a:ext>
            </a:extLst>
          </p:cNvPr>
          <p:cNvSpPr>
            <a:spLocks noChangeShapeType="1"/>
          </p:cNvSpPr>
          <p:nvPr/>
        </p:nvSpPr>
        <p:spPr bwMode="auto">
          <a:xfrm>
            <a:off x="2819400" y="23622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2" name="Text Box 13">
            <a:extLst>
              <a:ext uri="{FF2B5EF4-FFF2-40B4-BE49-F238E27FC236}">
                <a16:creationId xmlns:a16="http://schemas.microsoft.com/office/drawing/2014/main" id="{71001962-4B05-4D85-81B8-307CBE71732F}"/>
              </a:ext>
            </a:extLst>
          </p:cNvPr>
          <p:cNvSpPr txBox="1">
            <a:spLocks noChangeArrowheads="1"/>
          </p:cNvSpPr>
          <p:nvPr/>
        </p:nvSpPr>
        <p:spPr bwMode="auto">
          <a:xfrm>
            <a:off x="2438400" y="2971800"/>
            <a:ext cx="995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crystal</a:t>
            </a:r>
          </a:p>
        </p:txBody>
      </p:sp>
      <p:sp>
        <p:nvSpPr>
          <p:cNvPr id="7183" name="Line 14">
            <a:extLst>
              <a:ext uri="{FF2B5EF4-FFF2-40B4-BE49-F238E27FC236}">
                <a16:creationId xmlns:a16="http://schemas.microsoft.com/office/drawing/2014/main" id="{D0AF01B0-294B-4BD6-A2D9-E13958DB22DB}"/>
              </a:ext>
            </a:extLst>
          </p:cNvPr>
          <p:cNvSpPr>
            <a:spLocks noChangeShapeType="1"/>
          </p:cNvSpPr>
          <p:nvPr/>
        </p:nvSpPr>
        <p:spPr bwMode="auto">
          <a:xfrm>
            <a:off x="3276600" y="2743200"/>
            <a:ext cx="76200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4" name="Line 15">
            <a:extLst>
              <a:ext uri="{FF2B5EF4-FFF2-40B4-BE49-F238E27FC236}">
                <a16:creationId xmlns:a16="http://schemas.microsoft.com/office/drawing/2014/main" id="{114B3E00-EDC3-4123-BFED-B82AEBBC0A87}"/>
              </a:ext>
            </a:extLst>
          </p:cNvPr>
          <p:cNvSpPr>
            <a:spLocks noChangeShapeType="1"/>
          </p:cNvSpPr>
          <p:nvPr/>
        </p:nvSpPr>
        <p:spPr bwMode="auto">
          <a:xfrm>
            <a:off x="3048000" y="26670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5" name="Line 16">
            <a:extLst>
              <a:ext uri="{FF2B5EF4-FFF2-40B4-BE49-F238E27FC236}">
                <a16:creationId xmlns:a16="http://schemas.microsoft.com/office/drawing/2014/main" id="{32B2A526-0043-4BB2-85D5-C8D5F96BC128}"/>
              </a:ext>
            </a:extLst>
          </p:cNvPr>
          <p:cNvSpPr>
            <a:spLocks noChangeShapeType="1"/>
          </p:cNvSpPr>
          <p:nvPr/>
        </p:nvSpPr>
        <p:spPr bwMode="auto">
          <a:xfrm flipH="1" flipV="1">
            <a:off x="3352800" y="2590800"/>
            <a:ext cx="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6" name="Line 17">
            <a:extLst>
              <a:ext uri="{FF2B5EF4-FFF2-40B4-BE49-F238E27FC236}">
                <a16:creationId xmlns:a16="http://schemas.microsoft.com/office/drawing/2014/main" id="{A35E4723-319A-4FF7-9989-0145C679CAA6}"/>
              </a:ext>
            </a:extLst>
          </p:cNvPr>
          <p:cNvSpPr>
            <a:spLocks noChangeShapeType="1"/>
          </p:cNvSpPr>
          <p:nvPr/>
        </p:nvSpPr>
        <p:spPr bwMode="auto">
          <a:xfrm flipV="1">
            <a:off x="3048000" y="2590800"/>
            <a:ext cx="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87" name="Text Box 18">
            <a:extLst>
              <a:ext uri="{FF2B5EF4-FFF2-40B4-BE49-F238E27FC236}">
                <a16:creationId xmlns:a16="http://schemas.microsoft.com/office/drawing/2014/main" id="{A3E6ED5C-64E6-48C3-8459-65A7762AA51F}"/>
              </a:ext>
            </a:extLst>
          </p:cNvPr>
          <p:cNvSpPr txBox="1">
            <a:spLocks noChangeArrowheads="1"/>
          </p:cNvSpPr>
          <p:nvPr/>
        </p:nvSpPr>
        <p:spPr bwMode="auto">
          <a:xfrm>
            <a:off x="4175125" y="2803525"/>
            <a:ext cx="42005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facing layers</a:t>
            </a:r>
          </a:p>
          <a:p>
            <a:r>
              <a:rPr lang="en-US" altLang="en-US"/>
              <a:t>(epoxy bonding, wear plate, etc.)</a:t>
            </a:r>
          </a:p>
        </p:txBody>
      </p:sp>
      <p:sp>
        <p:nvSpPr>
          <p:cNvPr id="7188" name="Text Box 19">
            <a:extLst>
              <a:ext uri="{FF2B5EF4-FFF2-40B4-BE49-F238E27FC236}">
                <a16:creationId xmlns:a16="http://schemas.microsoft.com/office/drawing/2014/main" id="{90E443FC-9410-4DD7-A45F-2F4E2D58C1CB}"/>
              </a:ext>
            </a:extLst>
          </p:cNvPr>
          <p:cNvSpPr txBox="1">
            <a:spLocks noChangeArrowheads="1"/>
          </p:cNvSpPr>
          <p:nvPr/>
        </p:nvSpPr>
        <p:spPr bwMode="auto">
          <a:xfrm>
            <a:off x="838200" y="4114800"/>
            <a:ext cx="2035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Acoustic layer:</a:t>
            </a:r>
          </a:p>
        </p:txBody>
      </p:sp>
      <p:sp>
        <p:nvSpPr>
          <p:cNvPr id="7189" name="Rectangle 20">
            <a:extLst>
              <a:ext uri="{FF2B5EF4-FFF2-40B4-BE49-F238E27FC236}">
                <a16:creationId xmlns:a16="http://schemas.microsoft.com/office/drawing/2014/main" id="{7193499B-7104-41D9-9D21-A2D0F1F70330}"/>
              </a:ext>
            </a:extLst>
          </p:cNvPr>
          <p:cNvSpPr>
            <a:spLocks noChangeArrowheads="1"/>
          </p:cNvSpPr>
          <p:nvPr/>
        </p:nvSpPr>
        <p:spPr bwMode="auto">
          <a:xfrm>
            <a:off x="4724400" y="4038600"/>
            <a:ext cx="838200" cy="9906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7190" name="Line 21">
            <a:extLst>
              <a:ext uri="{FF2B5EF4-FFF2-40B4-BE49-F238E27FC236}">
                <a16:creationId xmlns:a16="http://schemas.microsoft.com/office/drawing/2014/main" id="{B21EFCEC-3BF2-401E-801F-BF768C0E895E}"/>
              </a:ext>
            </a:extLst>
          </p:cNvPr>
          <p:cNvSpPr>
            <a:spLocks noChangeShapeType="1"/>
          </p:cNvSpPr>
          <p:nvPr/>
        </p:nvSpPr>
        <p:spPr bwMode="auto">
          <a:xfrm flipH="1">
            <a:off x="4267200" y="4191000"/>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91" name="Line 22">
            <a:extLst>
              <a:ext uri="{FF2B5EF4-FFF2-40B4-BE49-F238E27FC236}">
                <a16:creationId xmlns:a16="http://schemas.microsoft.com/office/drawing/2014/main" id="{0BA51953-1F1D-488A-A406-E8F63F2EA938}"/>
              </a:ext>
            </a:extLst>
          </p:cNvPr>
          <p:cNvSpPr>
            <a:spLocks noChangeShapeType="1"/>
          </p:cNvSpPr>
          <p:nvPr/>
        </p:nvSpPr>
        <p:spPr bwMode="auto">
          <a:xfrm flipH="1">
            <a:off x="4278313" y="4876800"/>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92" name="Line 23">
            <a:extLst>
              <a:ext uri="{FF2B5EF4-FFF2-40B4-BE49-F238E27FC236}">
                <a16:creationId xmlns:a16="http://schemas.microsoft.com/office/drawing/2014/main" id="{0FCCBC43-16B6-4D48-8830-EDA14544C9A0}"/>
              </a:ext>
            </a:extLst>
          </p:cNvPr>
          <p:cNvSpPr>
            <a:spLocks noChangeShapeType="1"/>
          </p:cNvSpPr>
          <p:nvPr/>
        </p:nvSpPr>
        <p:spPr bwMode="auto">
          <a:xfrm flipH="1">
            <a:off x="5595938" y="4195763"/>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93" name="Line 24">
            <a:extLst>
              <a:ext uri="{FF2B5EF4-FFF2-40B4-BE49-F238E27FC236}">
                <a16:creationId xmlns:a16="http://schemas.microsoft.com/office/drawing/2014/main" id="{9F17DEA8-35AA-4BF4-9933-6E1DCBB5A6E6}"/>
              </a:ext>
            </a:extLst>
          </p:cNvPr>
          <p:cNvSpPr>
            <a:spLocks noChangeShapeType="1"/>
          </p:cNvSpPr>
          <p:nvPr/>
        </p:nvSpPr>
        <p:spPr bwMode="auto">
          <a:xfrm flipH="1">
            <a:off x="5570538" y="4895850"/>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194" name="Line 25">
            <a:extLst>
              <a:ext uri="{FF2B5EF4-FFF2-40B4-BE49-F238E27FC236}">
                <a16:creationId xmlns:a16="http://schemas.microsoft.com/office/drawing/2014/main" id="{C702B339-D882-4CCD-AD0F-94D92B4CDD71}"/>
              </a:ext>
            </a:extLst>
          </p:cNvPr>
          <p:cNvSpPr>
            <a:spLocks noChangeShapeType="1"/>
          </p:cNvSpPr>
          <p:nvPr/>
        </p:nvSpPr>
        <p:spPr bwMode="auto">
          <a:xfrm flipV="1">
            <a:off x="4267200" y="42672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195" name="Line 26">
            <a:extLst>
              <a:ext uri="{FF2B5EF4-FFF2-40B4-BE49-F238E27FC236}">
                <a16:creationId xmlns:a16="http://schemas.microsoft.com/office/drawing/2014/main" id="{2FC6F8A9-25E9-4FA9-940C-36E1901FF4A8}"/>
              </a:ext>
            </a:extLst>
          </p:cNvPr>
          <p:cNvSpPr>
            <a:spLocks noChangeShapeType="1"/>
          </p:cNvSpPr>
          <p:nvPr/>
        </p:nvSpPr>
        <p:spPr bwMode="auto">
          <a:xfrm flipV="1">
            <a:off x="6019800" y="42672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196" name="Line 27">
            <a:extLst>
              <a:ext uri="{FF2B5EF4-FFF2-40B4-BE49-F238E27FC236}">
                <a16:creationId xmlns:a16="http://schemas.microsoft.com/office/drawing/2014/main" id="{01E105BF-6C56-4080-B447-03BCBBAD31BE}"/>
              </a:ext>
            </a:extLst>
          </p:cNvPr>
          <p:cNvSpPr>
            <a:spLocks noChangeShapeType="1"/>
          </p:cNvSpPr>
          <p:nvPr/>
        </p:nvSpPr>
        <p:spPr bwMode="auto">
          <a:xfrm>
            <a:off x="4191000" y="40386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197" name="Line 28">
            <a:extLst>
              <a:ext uri="{FF2B5EF4-FFF2-40B4-BE49-F238E27FC236}">
                <a16:creationId xmlns:a16="http://schemas.microsoft.com/office/drawing/2014/main" id="{8F76DEA3-2248-4E61-9CED-378C473B0300}"/>
              </a:ext>
            </a:extLst>
          </p:cNvPr>
          <p:cNvSpPr>
            <a:spLocks noChangeShapeType="1"/>
          </p:cNvSpPr>
          <p:nvPr/>
        </p:nvSpPr>
        <p:spPr bwMode="auto">
          <a:xfrm>
            <a:off x="5715000" y="40386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198" name="Text Box 29">
            <a:extLst>
              <a:ext uri="{FF2B5EF4-FFF2-40B4-BE49-F238E27FC236}">
                <a16:creationId xmlns:a16="http://schemas.microsoft.com/office/drawing/2014/main" id="{4135154F-4899-4E2B-A88F-CF6DCCD7F38C}"/>
              </a:ext>
            </a:extLst>
          </p:cNvPr>
          <p:cNvSpPr txBox="1">
            <a:spLocks noChangeArrowheads="1"/>
          </p:cNvSpPr>
          <p:nvPr/>
        </p:nvSpPr>
        <p:spPr bwMode="auto">
          <a:xfrm>
            <a:off x="3741738" y="4265613"/>
            <a:ext cx="4556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t>
            </a:r>
            <a:r>
              <a:rPr lang="en-US" altLang="en-US" baseline="-25000"/>
              <a:t>1</a:t>
            </a:r>
            <a:endParaRPr lang="en-US" altLang="en-US"/>
          </a:p>
        </p:txBody>
      </p:sp>
      <p:sp>
        <p:nvSpPr>
          <p:cNvPr id="7199" name="Text Box 30">
            <a:extLst>
              <a:ext uri="{FF2B5EF4-FFF2-40B4-BE49-F238E27FC236}">
                <a16:creationId xmlns:a16="http://schemas.microsoft.com/office/drawing/2014/main" id="{F12F2D96-5124-4B8D-A578-7A40ADCAFD3E}"/>
              </a:ext>
            </a:extLst>
          </p:cNvPr>
          <p:cNvSpPr txBox="1">
            <a:spLocks noChangeArrowheads="1"/>
          </p:cNvSpPr>
          <p:nvPr/>
        </p:nvSpPr>
        <p:spPr bwMode="auto">
          <a:xfrm>
            <a:off x="4094163" y="3567113"/>
            <a:ext cx="815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a:t>v</a:t>
            </a:r>
            <a:r>
              <a:rPr lang="en-US" altLang="en-US" baseline="-25000"/>
              <a:t>1</a:t>
            </a:r>
            <a:endParaRPr lang="en-US" altLang="en-US"/>
          </a:p>
        </p:txBody>
      </p:sp>
      <p:sp>
        <p:nvSpPr>
          <p:cNvPr id="7200" name="Text Box 31">
            <a:extLst>
              <a:ext uri="{FF2B5EF4-FFF2-40B4-BE49-F238E27FC236}">
                <a16:creationId xmlns:a16="http://schemas.microsoft.com/office/drawing/2014/main" id="{F90982E0-2510-4DA5-AC01-A9300A757D70}"/>
              </a:ext>
            </a:extLst>
          </p:cNvPr>
          <p:cNvSpPr txBox="1">
            <a:spLocks noChangeArrowheads="1"/>
          </p:cNvSpPr>
          <p:nvPr/>
        </p:nvSpPr>
        <p:spPr bwMode="auto">
          <a:xfrm>
            <a:off x="6132513" y="4289425"/>
            <a:ext cx="4556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t>
            </a:r>
            <a:r>
              <a:rPr lang="en-US" altLang="en-US" baseline="-25000"/>
              <a:t>2</a:t>
            </a:r>
            <a:endParaRPr lang="en-US" altLang="en-US"/>
          </a:p>
        </p:txBody>
      </p:sp>
      <p:sp>
        <p:nvSpPr>
          <p:cNvPr id="7201" name="Text Box 32">
            <a:extLst>
              <a:ext uri="{FF2B5EF4-FFF2-40B4-BE49-F238E27FC236}">
                <a16:creationId xmlns:a16="http://schemas.microsoft.com/office/drawing/2014/main" id="{6D923719-3BC0-4E98-A9EA-9A35BD78BCA8}"/>
              </a:ext>
            </a:extLst>
          </p:cNvPr>
          <p:cNvSpPr txBox="1">
            <a:spLocks noChangeArrowheads="1"/>
          </p:cNvSpPr>
          <p:nvPr/>
        </p:nvSpPr>
        <p:spPr bwMode="auto">
          <a:xfrm>
            <a:off x="5603875" y="3589338"/>
            <a:ext cx="43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r>
              <a:rPr lang="en-US" altLang="en-US" baseline="-25000"/>
              <a:t>2</a:t>
            </a:r>
            <a:endParaRPr lang="en-US" altLang="en-US"/>
          </a:p>
        </p:txBody>
      </p:sp>
      <p:sp>
        <p:nvSpPr>
          <p:cNvPr id="7202" name="Text Box 33">
            <a:extLst>
              <a:ext uri="{FF2B5EF4-FFF2-40B4-BE49-F238E27FC236}">
                <a16:creationId xmlns:a16="http://schemas.microsoft.com/office/drawing/2014/main" id="{944857C4-811D-4197-97A5-838B4ACCC664}"/>
              </a:ext>
            </a:extLst>
          </p:cNvPr>
          <p:cNvSpPr txBox="1">
            <a:spLocks noChangeArrowheads="1"/>
          </p:cNvSpPr>
          <p:nvPr/>
        </p:nvSpPr>
        <p:spPr bwMode="auto">
          <a:xfrm>
            <a:off x="4800600" y="4267200"/>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[T</a:t>
            </a:r>
            <a:r>
              <a:rPr lang="en-US" altLang="en-US" baseline="30000"/>
              <a:t>l</a:t>
            </a:r>
            <a:r>
              <a:rPr lang="en-US" altLang="en-US"/>
              <a:t>]</a:t>
            </a:r>
          </a:p>
        </p:txBody>
      </p:sp>
      <p:sp>
        <p:nvSpPr>
          <p:cNvPr id="7203" name="Text Box 34">
            <a:extLst>
              <a:ext uri="{FF2B5EF4-FFF2-40B4-BE49-F238E27FC236}">
                <a16:creationId xmlns:a16="http://schemas.microsoft.com/office/drawing/2014/main" id="{117BE74F-145E-424A-A3BB-F56520A8D119}"/>
              </a:ext>
            </a:extLst>
          </p:cNvPr>
          <p:cNvSpPr txBox="1">
            <a:spLocks noChangeArrowheads="1"/>
          </p:cNvSpPr>
          <p:nvPr/>
        </p:nvSpPr>
        <p:spPr bwMode="auto">
          <a:xfrm>
            <a:off x="2667000" y="838200"/>
            <a:ext cx="31162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Commercial transducer:</a:t>
            </a:r>
          </a:p>
        </p:txBody>
      </p:sp>
      <p:sp>
        <p:nvSpPr>
          <p:cNvPr id="7204" name="Text Box 35">
            <a:extLst>
              <a:ext uri="{FF2B5EF4-FFF2-40B4-BE49-F238E27FC236}">
                <a16:creationId xmlns:a16="http://schemas.microsoft.com/office/drawing/2014/main" id="{102C1B0D-8DE0-4BB4-BFAC-EEAAE3E952C5}"/>
              </a:ext>
            </a:extLst>
          </p:cNvPr>
          <p:cNvSpPr txBox="1">
            <a:spLocks noChangeArrowheads="1"/>
          </p:cNvSpPr>
          <p:nvPr/>
        </p:nvSpPr>
        <p:spPr bwMode="auto">
          <a:xfrm>
            <a:off x="4784725" y="1279525"/>
            <a:ext cx="30162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[T</a:t>
            </a:r>
            <a:r>
              <a:rPr lang="en-US" altLang="en-US" baseline="30000"/>
              <a:t>A</a:t>
            </a:r>
            <a:r>
              <a:rPr lang="en-US" altLang="en-US"/>
              <a:t>] = [T</a:t>
            </a:r>
            <a:r>
              <a:rPr lang="en-US" altLang="en-US" baseline="30000"/>
              <a:t>A</a:t>
            </a:r>
            <a:r>
              <a:rPr lang="en-US" altLang="en-US"/>
              <a:t>] [T</a:t>
            </a:r>
            <a:r>
              <a:rPr lang="en-US" altLang="en-US" baseline="30000"/>
              <a:t>A</a:t>
            </a:r>
            <a:r>
              <a:rPr lang="en-US" altLang="en-US"/>
              <a:t>] [T</a:t>
            </a:r>
            <a:r>
              <a:rPr lang="en-US" altLang="en-US" baseline="30000"/>
              <a:t>l</a:t>
            </a:r>
            <a:r>
              <a:rPr lang="en-US" altLang="en-US"/>
              <a:t>] ...</a:t>
            </a:r>
          </a:p>
        </p:txBody>
      </p:sp>
      <p:graphicFrame>
        <p:nvGraphicFramePr>
          <p:cNvPr id="7170" name="Object 36">
            <a:extLst>
              <a:ext uri="{FF2B5EF4-FFF2-40B4-BE49-F238E27FC236}">
                <a16:creationId xmlns:a16="http://schemas.microsoft.com/office/drawing/2014/main" id="{3D866CC6-812F-4485-BAE0-E1D25F18EDC3}"/>
              </a:ext>
            </a:extLst>
          </p:cNvPr>
          <p:cNvGraphicFramePr>
            <a:graphicFrameLocks noChangeAspect="1"/>
          </p:cNvGraphicFramePr>
          <p:nvPr/>
        </p:nvGraphicFramePr>
        <p:xfrm>
          <a:off x="2743200" y="5334000"/>
          <a:ext cx="5867400" cy="963613"/>
        </p:xfrm>
        <a:graphic>
          <a:graphicData uri="http://schemas.openxmlformats.org/presentationml/2006/ole">
            <mc:AlternateContent xmlns:mc="http://schemas.openxmlformats.org/markup-compatibility/2006">
              <mc:Choice xmlns:v="urn:schemas-microsoft-com:vml" Requires="v">
                <p:oleObj spid="_x0000_s7170" name="Equation" r:id="rId4" imgW="4178300" imgH="685800" progId="Equation.DSMT36">
                  <p:embed/>
                </p:oleObj>
              </mc:Choice>
              <mc:Fallback>
                <p:oleObj name="Equation" r:id="rId4" imgW="4178300" imgH="685800" progId="Equation.DSMT36">
                  <p:embed/>
                  <p:pic>
                    <p:nvPicPr>
                      <p:cNvPr id="0" name="Object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5334000"/>
                        <a:ext cx="5867400" cy="9636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205" name="Text Box 37">
            <a:extLst>
              <a:ext uri="{FF2B5EF4-FFF2-40B4-BE49-F238E27FC236}">
                <a16:creationId xmlns:a16="http://schemas.microsoft.com/office/drawing/2014/main" id="{82A76E6E-71AA-4D6D-812B-641B47AEAAFE}"/>
              </a:ext>
            </a:extLst>
          </p:cNvPr>
          <p:cNvSpPr txBox="1">
            <a:spLocks noChangeArrowheads="1"/>
          </p:cNvSpPr>
          <p:nvPr/>
        </p:nvSpPr>
        <p:spPr bwMode="auto">
          <a:xfrm>
            <a:off x="5903913" y="1460500"/>
            <a:ext cx="3587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sz="1800"/>
              <a:t>e</a:t>
            </a:r>
            <a:endParaRPr lang="en-US" altLang="en-US"/>
          </a:p>
        </p:txBody>
      </p:sp>
      <p:sp>
        <p:nvSpPr>
          <p:cNvPr id="7206" name="Text Box 38">
            <a:extLst>
              <a:ext uri="{FF2B5EF4-FFF2-40B4-BE49-F238E27FC236}">
                <a16:creationId xmlns:a16="http://schemas.microsoft.com/office/drawing/2014/main" id="{F29ABF32-2FE1-4390-ABD8-E28F5B381BCA}"/>
              </a:ext>
            </a:extLst>
          </p:cNvPr>
          <p:cNvSpPr txBox="1">
            <a:spLocks noChangeArrowheads="1"/>
          </p:cNvSpPr>
          <p:nvPr/>
        </p:nvSpPr>
        <p:spPr bwMode="auto">
          <a:xfrm>
            <a:off x="6496050" y="1466850"/>
            <a:ext cx="381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sz="1800"/>
              <a:t>a</a:t>
            </a:r>
            <a:endParaRPr lang="en-US" altLang="en-US"/>
          </a:p>
        </p:txBody>
      </p:sp>
      <p:sp>
        <p:nvSpPr>
          <p:cNvPr id="7207" name="Line 39">
            <a:extLst>
              <a:ext uri="{FF2B5EF4-FFF2-40B4-BE49-F238E27FC236}">
                <a16:creationId xmlns:a16="http://schemas.microsoft.com/office/drawing/2014/main" id="{7E0A16EF-674C-41AA-B6E3-06EFC00D211C}"/>
              </a:ext>
            </a:extLst>
          </p:cNvPr>
          <p:cNvSpPr>
            <a:spLocks noChangeShapeType="1"/>
          </p:cNvSpPr>
          <p:nvPr/>
        </p:nvSpPr>
        <p:spPr bwMode="auto">
          <a:xfrm>
            <a:off x="1371600" y="762000"/>
            <a:ext cx="6477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a:extLst>
              <a:ext uri="{FF2B5EF4-FFF2-40B4-BE49-F238E27FC236}">
                <a16:creationId xmlns:a16="http://schemas.microsoft.com/office/drawing/2014/main" id="{9F1EFDB5-ECEB-42F5-9E79-4F9A871B9D14}"/>
              </a:ext>
            </a:extLst>
          </p:cNvPr>
          <p:cNvSpPr>
            <a:spLocks noChangeArrowheads="1"/>
          </p:cNvSpPr>
          <p:nvPr/>
        </p:nvSpPr>
        <p:spPr bwMode="auto">
          <a:xfrm>
            <a:off x="3810000" y="5410200"/>
            <a:ext cx="1143000" cy="9144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US" altLang="en-US"/>
              <a:t>[T</a:t>
            </a:r>
            <a:r>
              <a:rPr lang="en-US" altLang="en-US" baseline="30000"/>
              <a:t>A</a:t>
            </a:r>
            <a:r>
              <a:rPr lang="en-US" altLang="en-US"/>
              <a:t>]</a:t>
            </a:r>
          </a:p>
        </p:txBody>
      </p:sp>
      <p:sp>
        <p:nvSpPr>
          <p:cNvPr id="8198" name="Line 3">
            <a:extLst>
              <a:ext uri="{FF2B5EF4-FFF2-40B4-BE49-F238E27FC236}">
                <a16:creationId xmlns:a16="http://schemas.microsoft.com/office/drawing/2014/main" id="{021B2027-8ABC-4B65-A877-3402B791AD2B}"/>
              </a:ext>
            </a:extLst>
          </p:cNvPr>
          <p:cNvSpPr>
            <a:spLocks noChangeShapeType="1"/>
          </p:cNvSpPr>
          <p:nvPr/>
        </p:nvSpPr>
        <p:spPr bwMode="auto">
          <a:xfrm flipH="1">
            <a:off x="3429000" y="55626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199" name="Line 4">
            <a:extLst>
              <a:ext uri="{FF2B5EF4-FFF2-40B4-BE49-F238E27FC236}">
                <a16:creationId xmlns:a16="http://schemas.microsoft.com/office/drawing/2014/main" id="{B457A691-C829-48A5-BBB8-5840E2DB9018}"/>
              </a:ext>
            </a:extLst>
          </p:cNvPr>
          <p:cNvSpPr>
            <a:spLocks noChangeShapeType="1"/>
          </p:cNvSpPr>
          <p:nvPr/>
        </p:nvSpPr>
        <p:spPr bwMode="auto">
          <a:xfrm>
            <a:off x="4953000" y="5562600"/>
            <a:ext cx="685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00" name="Line 5">
            <a:extLst>
              <a:ext uri="{FF2B5EF4-FFF2-40B4-BE49-F238E27FC236}">
                <a16:creationId xmlns:a16="http://schemas.microsoft.com/office/drawing/2014/main" id="{97BE774F-937D-43B3-9E41-9ADA3821CDF4}"/>
              </a:ext>
            </a:extLst>
          </p:cNvPr>
          <p:cNvSpPr>
            <a:spLocks noChangeShapeType="1"/>
          </p:cNvSpPr>
          <p:nvPr/>
        </p:nvSpPr>
        <p:spPr bwMode="auto">
          <a:xfrm>
            <a:off x="4953000" y="6172200"/>
            <a:ext cx="6953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01" name="Line 6">
            <a:extLst>
              <a:ext uri="{FF2B5EF4-FFF2-40B4-BE49-F238E27FC236}">
                <a16:creationId xmlns:a16="http://schemas.microsoft.com/office/drawing/2014/main" id="{4743DA8B-F6FE-4001-B1A3-99C3693DB7A0}"/>
              </a:ext>
            </a:extLst>
          </p:cNvPr>
          <p:cNvSpPr>
            <a:spLocks noChangeShapeType="1"/>
          </p:cNvSpPr>
          <p:nvPr/>
        </p:nvSpPr>
        <p:spPr bwMode="auto">
          <a:xfrm flipH="1">
            <a:off x="3429000" y="61722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02" name="Line 7">
            <a:extLst>
              <a:ext uri="{FF2B5EF4-FFF2-40B4-BE49-F238E27FC236}">
                <a16:creationId xmlns:a16="http://schemas.microsoft.com/office/drawing/2014/main" id="{3DDDF047-F1B0-4CF7-8875-D07DE6B102D4}"/>
              </a:ext>
            </a:extLst>
          </p:cNvPr>
          <p:cNvSpPr>
            <a:spLocks noChangeShapeType="1"/>
          </p:cNvSpPr>
          <p:nvPr/>
        </p:nvSpPr>
        <p:spPr bwMode="auto">
          <a:xfrm flipV="1">
            <a:off x="3352800" y="55626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203" name="Line 8">
            <a:extLst>
              <a:ext uri="{FF2B5EF4-FFF2-40B4-BE49-F238E27FC236}">
                <a16:creationId xmlns:a16="http://schemas.microsoft.com/office/drawing/2014/main" id="{A0484813-800A-4ECF-9321-3605FFD932A1}"/>
              </a:ext>
            </a:extLst>
          </p:cNvPr>
          <p:cNvSpPr>
            <a:spLocks noChangeShapeType="1"/>
          </p:cNvSpPr>
          <p:nvPr/>
        </p:nvSpPr>
        <p:spPr bwMode="auto">
          <a:xfrm flipV="1">
            <a:off x="5407025" y="5576888"/>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204" name="Text Box 9">
            <a:extLst>
              <a:ext uri="{FF2B5EF4-FFF2-40B4-BE49-F238E27FC236}">
                <a16:creationId xmlns:a16="http://schemas.microsoft.com/office/drawing/2014/main" id="{D61616FB-3E4F-4809-A459-F6728E8DEE26}"/>
              </a:ext>
            </a:extLst>
          </p:cNvPr>
          <p:cNvSpPr txBox="1">
            <a:spLocks noChangeArrowheads="1"/>
          </p:cNvSpPr>
          <p:nvPr/>
        </p:nvSpPr>
        <p:spPr bwMode="auto">
          <a:xfrm>
            <a:off x="2971800" y="56388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i="1"/>
              <a:t>V</a:t>
            </a:r>
          </a:p>
        </p:txBody>
      </p:sp>
      <p:sp>
        <p:nvSpPr>
          <p:cNvPr id="8205" name="Text Box 10">
            <a:extLst>
              <a:ext uri="{FF2B5EF4-FFF2-40B4-BE49-F238E27FC236}">
                <a16:creationId xmlns:a16="http://schemas.microsoft.com/office/drawing/2014/main" id="{483D9AFE-11AA-4622-AD77-0718B49CF1B4}"/>
              </a:ext>
            </a:extLst>
          </p:cNvPr>
          <p:cNvSpPr txBox="1">
            <a:spLocks noChangeArrowheads="1"/>
          </p:cNvSpPr>
          <p:nvPr/>
        </p:nvSpPr>
        <p:spPr bwMode="auto">
          <a:xfrm>
            <a:off x="3429000" y="4953000"/>
            <a:ext cx="38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i="1"/>
              <a:t>I</a:t>
            </a:r>
          </a:p>
        </p:txBody>
      </p:sp>
      <p:sp>
        <p:nvSpPr>
          <p:cNvPr id="8206" name="Text Box 11">
            <a:extLst>
              <a:ext uri="{FF2B5EF4-FFF2-40B4-BE49-F238E27FC236}">
                <a16:creationId xmlns:a16="http://schemas.microsoft.com/office/drawing/2014/main" id="{0945C5C5-98BB-46AA-879E-0E9E50EDEC9C}"/>
              </a:ext>
            </a:extLst>
          </p:cNvPr>
          <p:cNvSpPr txBox="1">
            <a:spLocks noChangeArrowheads="1"/>
          </p:cNvSpPr>
          <p:nvPr/>
        </p:nvSpPr>
        <p:spPr bwMode="auto">
          <a:xfrm>
            <a:off x="4960938" y="5614988"/>
            <a:ext cx="625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i="1"/>
              <a:t>F</a:t>
            </a:r>
            <a:r>
              <a:rPr lang="en-US" altLang="en-US" baseline="-25000"/>
              <a:t>t</a:t>
            </a:r>
            <a:endParaRPr lang="en-US" altLang="en-US"/>
          </a:p>
        </p:txBody>
      </p:sp>
      <p:sp>
        <p:nvSpPr>
          <p:cNvPr id="8207" name="Text Box 12">
            <a:extLst>
              <a:ext uri="{FF2B5EF4-FFF2-40B4-BE49-F238E27FC236}">
                <a16:creationId xmlns:a16="http://schemas.microsoft.com/office/drawing/2014/main" id="{05D43DF2-ECBD-493A-BEF8-505D5EC0048E}"/>
              </a:ext>
            </a:extLst>
          </p:cNvPr>
          <p:cNvSpPr txBox="1">
            <a:spLocks noChangeArrowheads="1"/>
          </p:cNvSpPr>
          <p:nvPr/>
        </p:nvSpPr>
        <p:spPr bwMode="auto">
          <a:xfrm>
            <a:off x="5029200" y="5029200"/>
            <a:ext cx="319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i="1"/>
              <a:t>v</a:t>
            </a:r>
          </a:p>
        </p:txBody>
      </p:sp>
      <p:sp>
        <p:nvSpPr>
          <p:cNvPr id="8208" name="Line 13">
            <a:extLst>
              <a:ext uri="{FF2B5EF4-FFF2-40B4-BE49-F238E27FC236}">
                <a16:creationId xmlns:a16="http://schemas.microsoft.com/office/drawing/2014/main" id="{7590775A-B3E4-4BA7-8B27-EA0D0DC1CCD8}"/>
              </a:ext>
            </a:extLst>
          </p:cNvPr>
          <p:cNvSpPr>
            <a:spLocks noChangeShapeType="1"/>
          </p:cNvSpPr>
          <p:nvPr/>
        </p:nvSpPr>
        <p:spPr bwMode="auto">
          <a:xfrm>
            <a:off x="3352800" y="54102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209" name="Line 14">
            <a:extLst>
              <a:ext uri="{FF2B5EF4-FFF2-40B4-BE49-F238E27FC236}">
                <a16:creationId xmlns:a16="http://schemas.microsoft.com/office/drawing/2014/main" id="{A50D2789-B7E7-4320-B5C1-CF2696BBCC35}"/>
              </a:ext>
            </a:extLst>
          </p:cNvPr>
          <p:cNvSpPr>
            <a:spLocks noChangeShapeType="1"/>
          </p:cNvSpPr>
          <p:nvPr/>
        </p:nvSpPr>
        <p:spPr bwMode="auto">
          <a:xfrm>
            <a:off x="5105400" y="54102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8210" name="Group 24">
            <a:extLst>
              <a:ext uri="{FF2B5EF4-FFF2-40B4-BE49-F238E27FC236}">
                <a16:creationId xmlns:a16="http://schemas.microsoft.com/office/drawing/2014/main" id="{053C3004-B598-44E3-A113-72617209F790}"/>
              </a:ext>
            </a:extLst>
          </p:cNvPr>
          <p:cNvGrpSpPr>
            <a:grpSpLocks/>
          </p:cNvGrpSpPr>
          <p:nvPr/>
        </p:nvGrpSpPr>
        <p:grpSpPr bwMode="auto">
          <a:xfrm>
            <a:off x="5410200" y="1143000"/>
            <a:ext cx="1765300" cy="171450"/>
            <a:chOff x="2352" y="528"/>
            <a:chExt cx="1112" cy="108"/>
          </a:xfrm>
        </p:grpSpPr>
        <p:grpSp>
          <p:nvGrpSpPr>
            <p:cNvPr id="8226" name="Group 25">
              <a:extLst>
                <a:ext uri="{FF2B5EF4-FFF2-40B4-BE49-F238E27FC236}">
                  <a16:creationId xmlns:a16="http://schemas.microsoft.com/office/drawing/2014/main" id="{8498C7E8-868B-4DCF-9860-B6263BA51208}"/>
                </a:ext>
              </a:extLst>
            </p:cNvPr>
            <p:cNvGrpSpPr>
              <a:grpSpLocks/>
            </p:cNvGrpSpPr>
            <p:nvPr/>
          </p:nvGrpSpPr>
          <p:grpSpPr bwMode="auto">
            <a:xfrm>
              <a:off x="2352" y="528"/>
              <a:ext cx="286" cy="102"/>
              <a:chOff x="2352" y="528"/>
              <a:chExt cx="286" cy="102"/>
            </a:xfrm>
          </p:grpSpPr>
          <p:sp>
            <p:nvSpPr>
              <p:cNvPr id="8236" name="Arc 26">
                <a:extLst>
                  <a:ext uri="{FF2B5EF4-FFF2-40B4-BE49-F238E27FC236}">
                    <a16:creationId xmlns:a16="http://schemas.microsoft.com/office/drawing/2014/main" id="{2D8BC6B9-E7B6-4D67-AE5E-71A5F47EE58D}"/>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8237" name="Arc 27">
                <a:extLst>
                  <a:ext uri="{FF2B5EF4-FFF2-40B4-BE49-F238E27FC236}">
                    <a16:creationId xmlns:a16="http://schemas.microsoft.com/office/drawing/2014/main" id="{D39AB1DC-743C-4756-A1F9-4B2C5EFB9F59}"/>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8227" name="Group 28">
              <a:extLst>
                <a:ext uri="{FF2B5EF4-FFF2-40B4-BE49-F238E27FC236}">
                  <a16:creationId xmlns:a16="http://schemas.microsoft.com/office/drawing/2014/main" id="{D816E24D-9182-458A-918E-EF1175666856}"/>
                </a:ext>
              </a:extLst>
            </p:cNvPr>
            <p:cNvGrpSpPr>
              <a:grpSpLocks/>
            </p:cNvGrpSpPr>
            <p:nvPr/>
          </p:nvGrpSpPr>
          <p:grpSpPr bwMode="auto">
            <a:xfrm>
              <a:off x="2911" y="534"/>
              <a:ext cx="286" cy="102"/>
              <a:chOff x="2352" y="528"/>
              <a:chExt cx="286" cy="102"/>
            </a:xfrm>
          </p:grpSpPr>
          <p:sp>
            <p:nvSpPr>
              <p:cNvPr id="8234" name="Arc 29">
                <a:extLst>
                  <a:ext uri="{FF2B5EF4-FFF2-40B4-BE49-F238E27FC236}">
                    <a16:creationId xmlns:a16="http://schemas.microsoft.com/office/drawing/2014/main" id="{E0179763-8BBD-4EF4-A25E-EBE1621B041C}"/>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8235" name="Arc 30">
                <a:extLst>
                  <a:ext uri="{FF2B5EF4-FFF2-40B4-BE49-F238E27FC236}">
                    <a16:creationId xmlns:a16="http://schemas.microsoft.com/office/drawing/2014/main" id="{609A700E-0E6E-4EED-B8B5-769C756F1567}"/>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8228" name="Group 31">
              <a:extLst>
                <a:ext uri="{FF2B5EF4-FFF2-40B4-BE49-F238E27FC236}">
                  <a16:creationId xmlns:a16="http://schemas.microsoft.com/office/drawing/2014/main" id="{BFB09335-DBB4-40E6-8CF7-255E9BB5B9E2}"/>
                </a:ext>
              </a:extLst>
            </p:cNvPr>
            <p:cNvGrpSpPr>
              <a:grpSpLocks/>
            </p:cNvGrpSpPr>
            <p:nvPr/>
          </p:nvGrpSpPr>
          <p:grpSpPr bwMode="auto">
            <a:xfrm>
              <a:off x="2640" y="528"/>
              <a:ext cx="286" cy="102"/>
              <a:chOff x="2352" y="528"/>
              <a:chExt cx="286" cy="102"/>
            </a:xfrm>
          </p:grpSpPr>
          <p:sp>
            <p:nvSpPr>
              <p:cNvPr id="8232" name="Arc 32">
                <a:extLst>
                  <a:ext uri="{FF2B5EF4-FFF2-40B4-BE49-F238E27FC236}">
                    <a16:creationId xmlns:a16="http://schemas.microsoft.com/office/drawing/2014/main" id="{51840A4C-40BC-47E5-8BE5-04580FF215B6}"/>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8233" name="Arc 33">
                <a:extLst>
                  <a:ext uri="{FF2B5EF4-FFF2-40B4-BE49-F238E27FC236}">
                    <a16:creationId xmlns:a16="http://schemas.microsoft.com/office/drawing/2014/main" id="{6748B1AE-A2DB-4072-9162-B66348079BEA}"/>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8229" name="Group 34">
              <a:extLst>
                <a:ext uri="{FF2B5EF4-FFF2-40B4-BE49-F238E27FC236}">
                  <a16:creationId xmlns:a16="http://schemas.microsoft.com/office/drawing/2014/main" id="{A9FFCFCF-5C27-41C2-86FB-C133B4B283AE}"/>
                </a:ext>
              </a:extLst>
            </p:cNvPr>
            <p:cNvGrpSpPr>
              <a:grpSpLocks/>
            </p:cNvGrpSpPr>
            <p:nvPr/>
          </p:nvGrpSpPr>
          <p:grpSpPr bwMode="auto">
            <a:xfrm>
              <a:off x="3178" y="532"/>
              <a:ext cx="286" cy="102"/>
              <a:chOff x="2352" y="528"/>
              <a:chExt cx="286" cy="102"/>
            </a:xfrm>
          </p:grpSpPr>
          <p:sp>
            <p:nvSpPr>
              <p:cNvPr id="8230" name="Arc 35">
                <a:extLst>
                  <a:ext uri="{FF2B5EF4-FFF2-40B4-BE49-F238E27FC236}">
                    <a16:creationId xmlns:a16="http://schemas.microsoft.com/office/drawing/2014/main" id="{14400B61-3078-4BD9-BCE4-2B3C3EE88B12}"/>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8231" name="Arc 36">
                <a:extLst>
                  <a:ext uri="{FF2B5EF4-FFF2-40B4-BE49-F238E27FC236}">
                    <a16:creationId xmlns:a16="http://schemas.microsoft.com/office/drawing/2014/main" id="{979D07C6-B43F-40EC-8A2B-4ADA4CF796EF}"/>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sp>
        <p:nvSpPr>
          <p:cNvPr id="8211" name="Arc 37">
            <a:extLst>
              <a:ext uri="{FF2B5EF4-FFF2-40B4-BE49-F238E27FC236}">
                <a16:creationId xmlns:a16="http://schemas.microsoft.com/office/drawing/2014/main" id="{70E1D9E9-C16F-47C3-B17E-55AE187BFC6D}"/>
              </a:ext>
            </a:extLst>
          </p:cNvPr>
          <p:cNvSpPr>
            <a:spLocks/>
          </p:cNvSpPr>
          <p:nvPr/>
        </p:nvSpPr>
        <p:spPr bwMode="auto">
          <a:xfrm rot="2630797">
            <a:off x="5257800" y="1752600"/>
            <a:ext cx="609600" cy="609600"/>
          </a:xfrm>
          <a:custGeom>
            <a:avLst/>
            <a:gdLst>
              <a:gd name="T0" fmla="*/ 0 w 21600"/>
              <a:gd name="T1" fmla="*/ 0 h 21600"/>
              <a:gd name="T2" fmla="*/ 609600 w 21600"/>
              <a:gd name="T3" fmla="*/ 609600 h 21600"/>
              <a:gd name="T4" fmla="*/ 0 w 21600"/>
              <a:gd name="T5" fmla="*/ 6096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8212" name="Line 38">
            <a:extLst>
              <a:ext uri="{FF2B5EF4-FFF2-40B4-BE49-F238E27FC236}">
                <a16:creationId xmlns:a16="http://schemas.microsoft.com/office/drawing/2014/main" id="{B6F66056-9824-44E8-BAD9-85C0B5751E36}"/>
              </a:ext>
            </a:extLst>
          </p:cNvPr>
          <p:cNvSpPr>
            <a:spLocks noChangeShapeType="1"/>
          </p:cNvSpPr>
          <p:nvPr/>
        </p:nvSpPr>
        <p:spPr bwMode="auto">
          <a:xfrm>
            <a:off x="5334000" y="2057400"/>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3" name="Line 39">
            <a:extLst>
              <a:ext uri="{FF2B5EF4-FFF2-40B4-BE49-F238E27FC236}">
                <a16:creationId xmlns:a16="http://schemas.microsoft.com/office/drawing/2014/main" id="{34497699-0980-4E24-A892-1FF85D9B70F5}"/>
              </a:ext>
            </a:extLst>
          </p:cNvPr>
          <p:cNvSpPr>
            <a:spLocks noChangeShapeType="1"/>
          </p:cNvSpPr>
          <p:nvPr/>
        </p:nvSpPr>
        <p:spPr bwMode="auto">
          <a:xfrm>
            <a:off x="5638800" y="5562600"/>
            <a:ext cx="0" cy="615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4" name="Rectangle 40">
            <a:extLst>
              <a:ext uri="{FF2B5EF4-FFF2-40B4-BE49-F238E27FC236}">
                <a16:creationId xmlns:a16="http://schemas.microsoft.com/office/drawing/2014/main" id="{1CE970A4-875C-48F4-B858-1FA4A458A74A}"/>
              </a:ext>
            </a:extLst>
          </p:cNvPr>
          <p:cNvSpPr>
            <a:spLocks noChangeArrowheads="1"/>
          </p:cNvSpPr>
          <p:nvPr/>
        </p:nvSpPr>
        <p:spPr bwMode="auto">
          <a:xfrm>
            <a:off x="5562600" y="5715000"/>
            <a:ext cx="158750" cy="28575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8215" name="Text Box 41">
            <a:extLst>
              <a:ext uri="{FF2B5EF4-FFF2-40B4-BE49-F238E27FC236}">
                <a16:creationId xmlns:a16="http://schemas.microsoft.com/office/drawing/2014/main" id="{95F0094B-E297-499A-94AD-04F553B97DEF}"/>
              </a:ext>
            </a:extLst>
          </p:cNvPr>
          <p:cNvSpPr txBox="1">
            <a:spLocks noChangeArrowheads="1"/>
          </p:cNvSpPr>
          <p:nvPr/>
        </p:nvSpPr>
        <p:spPr bwMode="auto">
          <a:xfrm>
            <a:off x="2041525" y="212725"/>
            <a:ext cx="43513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Transducer – radiation into a fluid</a:t>
            </a:r>
            <a:endParaRPr lang="en-US" altLang="en-US"/>
          </a:p>
        </p:txBody>
      </p:sp>
      <p:sp>
        <p:nvSpPr>
          <p:cNvPr id="8216" name="Line 42">
            <a:extLst>
              <a:ext uri="{FF2B5EF4-FFF2-40B4-BE49-F238E27FC236}">
                <a16:creationId xmlns:a16="http://schemas.microsoft.com/office/drawing/2014/main" id="{C2FAF9CF-62CD-4403-86DD-E5BFA1BC39E0}"/>
              </a:ext>
            </a:extLst>
          </p:cNvPr>
          <p:cNvSpPr>
            <a:spLocks noChangeShapeType="1"/>
          </p:cNvSpPr>
          <p:nvPr/>
        </p:nvSpPr>
        <p:spPr bwMode="auto">
          <a:xfrm>
            <a:off x="1524000" y="8382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217" name="Text Box 43">
            <a:extLst>
              <a:ext uri="{FF2B5EF4-FFF2-40B4-BE49-F238E27FC236}">
                <a16:creationId xmlns:a16="http://schemas.microsoft.com/office/drawing/2014/main" id="{EF291A2E-4059-499C-9E01-876871BD1A0B}"/>
              </a:ext>
            </a:extLst>
          </p:cNvPr>
          <p:cNvSpPr txBox="1">
            <a:spLocks noChangeArrowheads="1"/>
          </p:cNvSpPr>
          <p:nvPr/>
        </p:nvSpPr>
        <p:spPr bwMode="auto">
          <a:xfrm>
            <a:off x="838200" y="2743200"/>
            <a:ext cx="67087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At the acoustic port the force and velocity parameters</a:t>
            </a:r>
          </a:p>
          <a:p>
            <a:r>
              <a:rPr lang="en-US" altLang="en-US"/>
              <a:t>are not independent. We can write</a:t>
            </a:r>
          </a:p>
        </p:txBody>
      </p:sp>
      <p:graphicFrame>
        <p:nvGraphicFramePr>
          <p:cNvPr id="8194" name="Object 44">
            <a:extLst>
              <a:ext uri="{FF2B5EF4-FFF2-40B4-BE49-F238E27FC236}">
                <a16:creationId xmlns:a16="http://schemas.microsoft.com/office/drawing/2014/main" id="{3AA59E43-0A36-4F0B-B82E-C78F1443902C}"/>
              </a:ext>
            </a:extLst>
          </p:cNvPr>
          <p:cNvGraphicFramePr>
            <a:graphicFrameLocks noChangeAspect="1"/>
          </p:cNvGraphicFramePr>
          <p:nvPr/>
        </p:nvGraphicFramePr>
        <p:xfrm>
          <a:off x="5334000" y="3124200"/>
          <a:ext cx="3048000" cy="547688"/>
        </p:xfrm>
        <a:graphic>
          <a:graphicData uri="http://schemas.openxmlformats.org/presentationml/2006/ole">
            <mc:AlternateContent xmlns:mc="http://schemas.openxmlformats.org/markup-compatibility/2006">
              <mc:Choice xmlns:v="urn:schemas-microsoft-com:vml" Requires="v">
                <p:oleObj spid="_x0000_s8194" name="Equation" r:id="rId4" imgW="1409400" imgH="253800" progId="Equation.DSMT4">
                  <p:embed/>
                </p:oleObj>
              </mc:Choice>
              <mc:Fallback>
                <p:oleObj name="Equation" r:id="rId4" imgW="1409400" imgH="253800" progId="Equation.DSMT4">
                  <p:embed/>
                  <p:pic>
                    <p:nvPicPr>
                      <p:cNvPr id="0" name="Object 4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3124200"/>
                        <a:ext cx="3048000" cy="547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5" name="Object 45">
            <a:extLst>
              <a:ext uri="{FF2B5EF4-FFF2-40B4-BE49-F238E27FC236}">
                <a16:creationId xmlns:a16="http://schemas.microsoft.com/office/drawing/2014/main" id="{212F7744-4ABC-4679-A0D1-B44D9482D523}"/>
              </a:ext>
            </a:extLst>
          </p:cNvPr>
          <p:cNvGraphicFramePr>
            <a:graphicFrameLocks noChangeAspect="1"/>
          </p:cNvGraphicFramePr>
          <p:nvPr/>
        </p:nvGraphicFramePr>
        <p:xfrm>
          <a:off x="533400" y="3581400"/>
          <a:ext cx="685800" cy="536575"/>
        </p:xfrm>
        <a:graphic>
          <a:graphicData uri="http://schemas.openxmlformats.org/presentationml/2006/ole">
            <mc:AlternateContent xmlns:mc="http://schemas.openxmlformats.org/markup-compatibility/2006">
              <mc:Choice xmlns:v="urn:schemas-microsoft-com:vml" Requires="v">
                <p:oleObj spid="_x0000_s8195" name="Equation" r:id="rId6" imgW="291960" imgH="228600" progId="Equation.DSMT4">
                  <p:embed/>
                </p:oleObj>
              </mc:Choice>
              <mc:Fallback>
                <p:oleObj name="Equation" r:id="rId6" imgW="291960" imgH="228600" progId="Equation.DSMT4">
                  <p:embed/>
                  <p:pic>
                    <p:nvPicPr>
                      <p:cNvPr id="0" name="Object 4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 y="3581400"/>
                        <a:ext cx="685800" cy="53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8" name="Text Box 46">
            <a:extLst>
              <a:ext uri="{FF2B5EF4-FFF2-40B4-BE49-F238E27FC236}">
                <a16:creationId xmlns:a16="http://schemas.microsoft.com/office/drawing/2014/main" id="{C4053E34-B3F8-4F36-8DFF-778287A994AD}"/>
              </a:ext>
            </a:extLst>
          </p:cNvPr>
          <p:cNvSpPr txBox="1">
            <a:spLocks noChangeArrowheads="1"/>
          </p:cNvSpPr>
          <p:nvPr/>
        </p:nvSpPr>
        <p:spPr bwMode="auto">
          <a:xfrm>
            <a:off x="1143000" y="3657600"/>
            <a:ext cx="789305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 acoustic radiation impedance (a "lumped"parameter </a:t>
            </a:r>
          </a:p>
          <a:p>
            <a:r>
              <a:rPr lang="en-US" altLang="en-US"/>
              <a:t>that depends on the velocity  and pressure distribution</a:t>
            </a:r>
          </a:p>
          <a:p>
            <a:r>
              <a:rPr lang="en-US" altLang="en-US"/>
              <a:t>at the acoustic port, the port geometry, and the fluid properties)</a:t>
            </a:r>
          </a:p>
        </p:txBody>
      </p:sp>
      <p:graphicFrame>
        <p:nvGraphicFramePr>
          <p:cNvPr id="8196" name="Object 49">
            <a:extLst>
              <a:ext uri="{FF2B5EF4-FFF2-40B4-BE49-F238E27FC236}">
                <a16:creationId xmlns:a16="http://schemas.microsoft.com/office/drawing/2014/main" id="{8E46582C-918A-4ADA-8868-5684A8D6AD7A}"/>
              </a:ext>
            </a:extLst>
          </p:cNvPr>
          <p:cNvGraphicFramePr>
            <a:graphicFrameLocks noChangeAspect="1"/>
          </p:cNvGraphicFramePr>
          <p:nvPr/>
        </p:nvGraphicFramePr>
        <p:xfrm>
          <a:off x="5791200" y="5562600"/>
          <a:ext cx="685800" cy="536575"/>
        </p:xfrm>
        <a:graphic>
          <a:graphicData uri="http://schemas.openxmlformats.org/presentationml/2006/ole">
            <mc:AlternateContent xmlns:mc="http://schemas.openxmlformats.org/markup-compatibility/2006">
              <mc:Choice xmlns:v="urn:schemas-microsoft-com:vml" Requires="v">
                <p:oleObj spid="_x0000_s8196" name="Equation" r:id="rId8" imgW="291960" imgH="228600" progId="Equation.DSMT4">
                  <p:embed/>
                </p:oleObj>
              </mc:Choice>
              <mc:Fallback>
                <p:oleObj name="Equation" r:id="rId8" imgW="291960" imgH="228600" progId="Equation.DSMT4">
                  <p:embed/>
                  <p:pic>
                    <p:nvPicPr>
                      <p:cNvPr id="0" name="Object 4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1200" y="5562600"/>
                        <a:ext cx="685800" cy="53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9" name="Rectangle 52">
            <a:extLst>
              <a:ext uri="{FF2B5EF4-FFF2-40B4-BE49-F238E27FC236}">
                <a16:creationId xmlns:a16="http://schemas.microsoft.com/office/drawing/2014/main" id="{958D5C7F-E0B6-4602-B07A-99C85172B822}"/>
              </a:ext>
            </a:extLst>
          </p:cNvPr>
          <p:cNvSpPr>
            <a:spLocks noChangeArrowheads="1"/>
          </p:cNvSpPr>
          <p:nvPr/>
        </p:nvSpPr>
        <p:spPr bwMode="auto">
          <a:xfrm>
            <a:off x="3757613" y="1860550"/>
            <a:ext cx="63500" cy="357188"/>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8220" name="Rectangle 53">
            <a:extLst>
              <a:ext uri="{FF2B5EF4-FFF2-40B4-BE49-F238E27FC236}">
                <a16:creationId xmlns:a16="http://schemas.microsoft.com/office/drawing/2014/main" id="{41465352-364F-48C7-A9A3-D3CFBBC2FFFC}"/>
              </a:ext>
            </a:extLst>
          </p:cNvPr>
          <p:cNvSpPr>
            <a:spLocks noChangeArrowheads="1"/>
          </p:cNvSpPr>
          <p:nvPr/>
        </p:nvSpPr>
        <p:spPr bwMode="auto">
          <a:xfrm>
            <a:off x="3627438" y="1906588"/>
            <a:ext cx="130175" cy="261937"/>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8221" name="Rectangle 54">
            <a:extLst>
              <a:ext uri="{FF2B5EF4-FFF2-40B4-BE49-F238E27FC236}">
                <a16:creationId xmlns:a16="http://schemas.microsoft.com/office/drawing/2014/main" id="{A42DF478-7667-49F2-BC25-55FCF2002562}"/>
              </a:ext>
            </a:extLst>
          </p:cNvPr>
          <p:cNvSpPr>
            <a:spLocks noChangeArrowheads="1"/>
          </p:cNvSpPr>
          <p:nvPr/>
        </p:nvSpPr>
        <p:spPr bwMode="auto">
          <a:xfrm>
            <a:off x="3563938" y="1860550"/>
            <a:ext cx="63500" cy="357188"/>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8222" name="Rectangle 55">
            <a:extLst>
              <a:ext uri="{FF2B5EF4-FFF2-40B4-BE49-F238E27FC236}">
                <a16:creationId xmlns:a16="http://schemas.microsoft.com/office/drawing/2014/main" id="{73B7BD62-2EB6-4635-940C-47328C787D31}"/>
              </a:ext>
            </a:extLst>
          </p:cNvPr>
          <p:cNvSpPr>
            <a:spLocks noChangeArrowheads="1"/>
          </p:cNvSpPr>
          <p:nvPr/>
        </p:nvSpPr>
        <p:spPr bwMode="auto">
          <a:xfrm>
            <a:off x="3821113" y="1600200"/>
            <a:ext cx="1228725" cy="914400"/>
          </a:xfrm>
          <a:prstGeom prst="rect">
            <a:avLst/>
          </a:prstGeom>
          <a:gradFill rotWithShape="1">
            <a:gsLst>
              <a:gs pos="0">
                <a:srgbClr val="666666"/>
              </a:gs>
              <a:gs pos="50000">
                <a:srgbClr val="DDDDDD"/>
              </a:gs>
              <a:gs pos="100000">
                <a:srgbClr val="66666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8223" name="Rectangle 56">
            <a:extLst>
              <a:ext uri="{FF2B5EF4-FFF2-40B4-BE49-F238E27FC236}">
                <a16:creationId xmlns:a16="http://schemas.microsoft.com/office/drawing/2014/main" id="{6A1CAF46-45AA-4A58-93AE-13B225B1AAA3}"/>
              </a:ext>
            </a:extLst>
          </p:cNvPr>
          <p:cNvSpPr>
            <a:spLocks noChangeArrowheads="1"/>
          </p:cNvSpPr>
          <p:nvPr/>
        </p:nvSpPr>
        <p:spPr bwMode="auto">
          <a:xfrm>
            <a:off x="4967288" y="1730375"/>
            <a:ext cx="82550" cy="654050"/>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8224" name="Text Box 57">
            <a:extLst>
              <a:ext uri="{FF2B5EF4-FFF2-40B4-BE49-F238E27FC236}">
                <a16:creationId xmlns:a16="http://schemas.microsoft.com/office/drawing/2014/main" id="{8E331AA5-7144-4BDA-871A-6DB2C9FCE36F}"/>
              </a:ext>
            </a:extLst>
          </p:cNvPr>
          <p:cNvSpPr txBox="1">
            <a:spLocks noChangeArrowheads="1"/>
          </p:cNvSpPr>
          <p:nvPr/>
        </p:nvSpPr>
        <p:spPr bwMode="auto">
          <a:xfrm>
            <a:off x="4191000" y="17526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a:t>
            </a:r>
          </a:p>
        </p:txBody>
      </p:sp>
      <p:sp>
        <p:nvSpPr>
          <p:cNvPr id="8225" name="Line 58">
            <a:extLst>
              <a:ext uri="{FF2B5EF4-FFF2-40B4-BE49-F238E27FC236}">
                <a16:creationId xmlns:a16="http://schemas.microsoft.com/office/drawing/2014/main" id="{90CD4B0F-BB4A-4D84-ADDF-24C065521274}"/>
              </a:ext>
            </a:extLst>
          </p:cNvPr>
          <p:cNvSpPr>
            <a:spLocks noChangeShapeType="1"/>
          </p:cNvSpPr>
          <p:nvPr/>
        </p:nvSpPr>
        <p:spPr bwMode="auto">
          <a:xfrm flipH="1">
            <a:off x="2109788" y="2005013"/>
            <a:ext cx="1447800" cy="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Text Box 2">
            <a:extLst>
              <a:ext uri="{FF2B5EF4-FFF2-40B4-BE49-F238E27FC236}">
                <a16:creationId xmlns:a16="http://schemas.microsoft.com/office/drawing/2014/main" id="{C2295C88-DD94-4231-9F3D-04831AAB0293}"/>
              </a:ext>
            </a:extLst>
          </p:cNvPr>
          <p:cNvSpPr txBox="1">
            <a:spLocks noChangeArrowheads="1"/>
          </p:cNvSpPr>
          <p:nvPr/>
        </p:nvSpPr>
        <p:spPr bwMode="auto">
          <a:xfrm>
            <a:off x="2819400" y="228600"/>
            <a:ext cx="38179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Acoustic radiation impedance</a:t>
            </a:r>
            <a:endParaRPr lang="en-US" altLang="en-US"/>
          </a:p>
        </p:txBody>
      </p:sp>
      <p:sp>
        <p:nvSpPr>
          <p:cNvPr id="9222" name="Line 3">
            <a:extLst>
              <a:ext uri="{FF2B5EF4-FFF2-40B4-BE49-F238E27FC236}">
                <a16:creationId xmlns:a16="http://schemas.microsoft.com/office/drawing/2014/main" id="{8F2B33FF-AE68-4FFC-93D2-F8F31F5CC52A}"/>
              </a:ext>
            </a:extLst>
          </p:cNvPr>
          <p:cNvSpPr>
            <a:spLocks noChangeShapeType="1"/>
          </p:cNvSpPr>
          <p:nvPr/>
        </p:nvSpPr>
        <p:spPr bwMode="auto">
          <a:xfrm>
            <a:off x="1905000" y="762000"/>
            <a:ext cx="5715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223" name="Text Box 4">
            <a:extLst>
              <a:ext uri="{FF2B5EF4-FFF2-40B4-BE49-F238E27FC236}">
                <a16:creationId xmlns:a16="http://schemas.microsoft.com/office/drawing/2014/main" id="{AC0D0ED0-595D-4D73-A170-162F61866CF9}"/>
              </a:ext>
            </a:extLst>
          </p:cNvPr>
          <p:cNvSpPr txBox="1">
            <a:spLocks noChangeArrowheads="1"/>
          </p:cNvSpPr>
          <p:nvPr/>
        </p:nvSpPr>
        <p:spPr bwMode="auto">
          <a:xfrm>
            <a:off x="838200" y="914400"/>
            <a:ext cx="65484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Rayleigh-Sommerfeld integral model of radiation of</a:t>
            </a:r>
          </a:p>
          <a:p>
            <a:r>
              <a:rPr lang="en-US" altLang="en-US"/>
              <a:t>waves into a fluid by a piston transducer</a:t>
            </a:r>
          </a:p>
        </p:txBody>
      </p:sp>
      <p:graphicFrame>
        <p:nvGraphicFramePr>
          <p:cNvPr id="9218" name="Object 5">
            <a:extLst>
              <a:ext uri="{FF2B5EF4-FFF2-40B4-BE49-F238E27FC236}">
                <a16:creationId xmlns:a16="http://schemas.microsoft.com/office/drawing/2014/main" id="{6D3754EC-4807-4565-9A7C-15114AABCA04}"/>
              </a:ext>
            </a:extLst>
          </p:cNvPr>
          <p:cNvGraphicFramePr>
            <a:graphicFrameLocks noChangeAspect="1"/>
          </p:cNvGraphicFramePr>
          <p:nvPr/>
        </p:nvGraphicFramePr>
        <p:xfrm>
          <a:off x="1905000" y="3505200"/>
          <a:ext cx="5018088" cy="1481138"/>
        </p:xfrm>
        <a:graphic>
          <a:graphicData uri="http://schemas.openxmlformats.org/presentationml/2006/ole">
            <mc:AlternateContent xmlns:mc="http://schemas.openxmlformats.org/markup-compatibility/2006">
              <mc:Choice xmlns:v="urn:schemas-microsoft-com:vml" Requires="v">
                <p:oleObj spid="_x0000_s9218" name="Equation" r:id="rId4" imgW="2412720" imgH="711000" progId="Equation.DSMT4">
                  <p:embed/>
                </p:oleObj>
              </mc:Choice>
              <mc:Fallback>
                <p:oleObj name="Equation" r:id="rId4" imgW="2412720" imgH="7110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0" y="3505200"/>
                        <a:ext cx="5018088" cy="148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19" name="Object 6">
            <a:extLst>
              <a:ext uri="{FF2B5EF4-FFF2-40B4-BE49-F238E27FC236}">
                <a16:creationId xmlns:a16="http://schemas.microsoft.com/office/drawing/2014/main" id="{451E2778-9136-461B-A640-73B59B8167A3}"/>
              </a:ext>
            </a:extLst>
          </p:cNvPr>
          <p:cNvGraphicFramePr>
            <a:graphicFrameLocks noChangeAspect="1"/>
          </p:cNvGraphicFramePr>
          <p:nvPr/>
        </p:nvGraphicFramePr>
        <p:xfrm>
          <a:off x="914400" y="5181600"/>
          <a:ext cx="6973888" cy="1182688"/>
        </p:xfrm>
        <a:graphic>
          <a:graphicData uri="http://schemas.openxmlformats.org/presentationml/2006/ole">
            <mc:AlternateContent xmlns:mc="http://schemas.openxmlformats.org/markup-compatibility/2006">
              <mc:Choice xmlns:v="urn:schemas-microsoft-com:vml" Requires="v">
                <p:oleObj spid="_x0000_s9219" name="Equation" r:id="rId6" imgW="3593880" imgH="609480" progId="Equation.DSMT4">
                  <p:embed/>
                </p:oleObj>
              </mc:Choice>
              <mc:Fallback>
                <p:oleObj name="Equation" r:id="rId6" imgW="3593880" imgH="60948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5181600"/>
                        <a:ext cx="6973888" cy="118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24" name="Line 9">
            <a:extLst>
              <a:ext uri="{FF2B5EF4-FFF2-40B4-BE49-F238E27FC236}">
                <a16:creationId xmlns:a16="http://schemas.microsoft.com/office/drawing/2014/main" id="{B99BCBA8-1E9C-4996-9BAD-FA4141687D5E}"/>
              </a:ext>
            </a:extLst>
          </p:cNvPr>
          <p:cNvSpPr>
            <a:spLocks noChangeShapeType="1"/>
          </p:cNvSpPr>
          <p:nvPr/>
        </p:nvSpPr>
        <p:spPr bwMode="auto">
          <a:xfrm flipV="1">
            <a:off x="4133850" y="2374900"/>
            <a:ext cx="32861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5" name="Line 10">
            <a:extLst>
              <a:ext uri="{FF2B5EF4-FFF2-40B4-BE49-F238E27FC236}">
                <a16:creationId xmlns:a16="http://schemas.microsoft.com/office/drawing/2014/main" id="{B72F6B6E-4DF3-4336-8FE9-BBC4197A846D}"/>
              </a:ext>
            </a:extLst>
          </p:cNvPr>
          <p:cNvSpPr>
            <a:spLocks noChangeShapeType="1"/>
          </p:cNvSpPr>
          <p:nvPr/>
        </p:nvSpPr>
        <p:spPr bwMode="auto">
          <a:xfrm flipV="1">
            <a:off x="4137025" y="2568575"/>
            <a:ext cx="32861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6" name="Line 11">
            <a:extLst>
              <a:ext uri="{FF2B5EF4-FFF2-40B4-BE49-F238E27FC236}">
                <a16:creationId xmlns:a16="http://schemas.microsoft.com/office/drawing/2014/main" id="{8F25904B-FC2C-4128-A768-5738AE481DD0}"/>
              </a:ext>
            </a:extLst>
          </p:cNvPr>
          <p:cNvSpPr>
            <a:spLocks noChangeShapeType="1"/>
          </p:cNvSpPr>
          <p:nvPr/>
        </p:nvSpPr>
        <p:spPr bwMode="auto">
          <a:xfrm flipV="1">
            <a:off x="4140200" y="3021013"/>
            <a:ext cx="32861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7" name="Line 12">
            <a:extLst>
              <a:ext uri="{FF2B5EF4-FFF2-40B4-BE49-F238E27FC236}">
                <a16:creationId xmlns:a16="http://schemas.microsoft.com/office/drawing/2014/main" id="{7303EBFE-CE69-46AA-BF99-C1D0ADBE9EE7}"/>
              </a:ext>
            </a:extLst>
          </p:cNvPr>
          <p:cNvSpPr>
            <a:spLocks noChangeShapeType="1"/>
          </p:cNvSpPr>
          <p:nvPr/>
        </p:nvSpPr>
        <p:spPr bwMode="auto">
          <a:xfrm flipV="1">
            <a:off x="4141788" y="2728913"/>
            <a:ext cx="32861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8" name="Line 13">
            <a:extLst>
              <a:ext uri="{FF2B5EF4-FFF2-40B4-BE49-F238E27FC236}">
                <a16:creationId xmlns:a16="http://schemas.microsoft.com/office/drawing/2014/main" id="{17AA9B22-2056-4B36-AF2B-120939809A3E}"/>
              </a:ext>
            </a:extLst>
          </p:cNvPr>
          <p:cNvSpPr>
            <a:spLocks noChangeShapeType="1"/>
          </p:cNvSpPr>
          <p:nvPr/>
        </p:nvSpPr>
        <p:spPr bwMode="auto">
          <a:xfrm flipV="1">
            <a:off x="4129088" y="2876550"/>
            <a:ext cx="32861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9220" name="Object 14">
            <a:extLst>
              <a:ext uri="{FF2B5EF4-FFF2-40B4-BE49-F238E27FC236}">
                <a16:creationId xmlns:a16="http://schemas.microsoft.com/office/drawing/2014/main" id="{2E0A1B39-51A6-4936-A02D-BF231C5D4ED2}"/>
              </a:ext>
            </a:extLst>
          </p:cNvPr>
          <p:cNvGraphicFramePr>
            <a:graphicFrameLocks noChangeAspect="1"/>
          </p:cNvGraphicFramePr>
          <p:nvPr/>
        </p:nvGraphicFramePr>
        <p:xfrm>
          <a:off x="3962400" y="1905000"/>
          <a:ext cx="636588" cy="455613"/>
        </p:xfrm>
        <a:graphic>
          <a:graphicData uri="http://schemas.openxmlformats.org/presentationml/2006/ole">
            <mc:AlternateContent xmlns:mc="http://schemas.openxmlformats.org/markup-compatibility/2006">
              <mc:Choice xmlns:v="urn:schemas-microsoft-com:vml" Requires="v">
                <p:oleObj spid="_x0000_s9220" name="Equation" r:id="rId8" imgW="355320" imgH="253800" progId="Equation.DSMT4">
                  <p:embed/>
                </p:oleObj>
              </mc:Choice>
              <mc:Fallback>
                <p:oleObj name="Equation" r:id="rId8" imgW="355320" imgH="253800" progId="Equation.DSMT4">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2400" y="1905000"/>
                        <a:ext cx="636588"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9" name="Rectangle 15">
            <a:extLst>
              <a:ext uri="{FF2B5EF4-FFF2-40B4-BE49-F238E27FC236}">
                <a16:creationId xmlns:a16="http://schemas.microsoft.com/office/drawing/2014/main" id="{1D9B61D2-FC18-49A4-8A3D-47B76F3FB9BB}"/>
              </a:ext>
            </a:extLst>
          </p:cNvPr>
          <p:cNvSpPr>
            <a:spLocks noChangeArrowheads="1"/>
          </p:cNvSpPr>
          <p:nvPr/>
        </p:nvSpPr>
        <p:spPr bwMode="auto">
          <a:xfrm>
            <a:off x="3276600" y="2362200"/>
            <a:ext cx="838200" cy="6858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9230" name="Line 16">
            <a:extLst>
              <a:ext uri="{FF2B5EF4-FFF2-40B4-BE49-F238E27FC236}">
                <a16:creationId xmlns:a16="http://schemas.microsoft.com/office/drawing/2014/main" id="{5FC2C6A6-85E7-4240-9E9C-B14A7B8125EE}"/>
              </a:ext>
            </a:extLst>
          </p:cNvPr>
          <p:cNvSpPr>
            <a:spLocks noChangeShapeType="1"/>
          </p:cNvSpPr>
          <p:nvPr/>
        </p:nvSpPr>
        <p:spPr bwMode="auto">
          <a:xfrm>
            <a:off x="4481513" y="2389188"/>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9231" name="Group 17">
            <a:extLst>
              <a:ext uri="{FF2B5EF4-FFF2-40B4-BE49-F238E27FC236}">
                <a16:creationId xmlns:a16="http://schemas.microsoft.com/office/drawing/2014/main" id="{CE15DC20-ACA1-43EA-8C80-FBC82FA4C97D}"/>
              </a:ext>
            </a:extLst>
          </p:cNvPr>
          <p:cNvGrpSpPr>
            <a:grpSpLocks/>
          </p:cNvGrpSpPr>
          <p:nvPr/>
        </p:nvGrpSpPr>
        <p:grpSpPr bwMode="auto">
          <a:xfrm>
            <a:off x="4876800" y="1905000"/>
            <a:ext cx="1765300" cy="171450"/>
            <a:chOff x="2352" y="528"/>
            <a:chExt cx="1112" cy="108"/>
          </a:xfrm>
        </p:grpSpPr>
        <p:grpSp>
          <p:nvGrpSpPr>
            <p:cNvPr id="9239" name="Group 18">
              <a:extLst>
                <a:ext uri="{FF2B5EF4-FFF2-40B4-BE49-F238E27FC236}">
                  <a16:creationId xmlns:a16="http://schemas.microsoft.com/office/drawing/2014/main" id="{8E880931-3425-4740-824C-220B63F993F1}"/>
                </a:ext>
              </a:extLst>
            </p:cNvPr>
            <p:cNvGrpSpPr>
              <a:grpSpLocks/>
            </p:cNvGrpSpPr>
            <p:nvPr/>
          </p:nvGrpSpPr>
          <p:grpSpPr bwMode="auto">
            <a:xfrm>
              <a:off x="2352" y="528"/>
              <a:ext cx="286" cy="102"/>
              <a:chOff x="2352" y="528"/>
              <a:chExt cx="286" cy="102"/>
            </a:xfrm>
          </p:grpSpPr>
          <p:sp>
            <p:nvSpPr>
              <p:cNvPr id="9249" name="Arc 19">
                <a:extLst>
                  <a:ext uri="{FF2B5EF4-FFF2-40B4-BE49-F238E27FC236}">
                    <a16:creationId xmlns:a16="http://schemas.microsoft.com/office/drawing/2014/main" id="{86BF5916-1F4B-4AED-85BF-2A9517ABA109}"/>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9250" name="Arc 20">
                <a:extLst>
                  <a:ext uri="{FF2B5EF4-FFF2-40B4-BE49-F238E27FC236}">
                    <a16:creationId xmlns:a16="http://schemas.microsoft.com/office/drawing/2014/main" id="{AA65CF2B-C95F-4A9D-BEF9-AD443AFD6981}"/>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9240" name="Group 21">
              <a:extLst>
                <a:ext uri="{FF2B5EF4-FFF2-40B4-BE49-F238E27FC236}">
                  <a16:creationId xmlns:a16="http://schemas.microsoft.com/office/drawing/2014/main" id="{F52B67E8-F38C-4FE7-8CB6-97F778E6EB0B}"/>
                </a:ext>
              </a:extLst>
            </p:cNvPr>
            <p:cNvGrpSpPr>
              <a:grpSpLocks/>
            </p:cNvGrpSpPr>
            <p:nvPr/>
          </p:nvGrpSpPr>
          <p:grpSpPr bwMode="auto">
            <a:xfrm>
              <a:off x="2911" y="534"/>
              <a:ext cx="286" cy="102"/>
              <a:chOff x="2352" y="528"/>
              <a:chExt cx="286" cy="102"/>
            </a:xfrm>
          </p:grpSpPr>
          <p:sp>
            <p:nvSpPr>
              <p:cNvPr id="9247" name="Arc 22">
                <a:extLst>
                  <a:ext uri="{FF2B5EF4-FFF2-40B4-BE49-F238E27FC236}">
                    <a16:creationId xmlns:a16="http://schemas.microsoft.com/office/drawing/2014/main" id="{E2D7B442-3CF8-4DC8-9AEB-8ED44C9DDD4B}"/>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9248" name="Arc 23">
                <a:extLst>
                  <a:ext uri="{FF2B5EF4-FFF2-40B4-BE49-F238E27FC236}">
                    <a16:creationId xmlns:a16="http://schemas.microsoft.com/office/drawing/2014/main" id="{46D8854B-232D-4E6B-9528-06E4363A4341}"/>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9241" name="Group 24">
              <a:extLst>
                <a:ext uri="{FF2B5EF4-FFF2-40B4-BE49-F238E27FC236}">
                  <a16:creationId xmlns:a16="http://schemas.microsoft.com/office/drawing/2014/main" id="{C883A9DE-8FA1-4429-B3D4-57A64A618C73}"/>
                </a:ext>
              </a:extLst>
            </p:cNvPr>
            <p:cNvGrpSpPr>
              <a:grpSpLocks/>
            </p:cNvGrpSpPr>
            <p:nvPr/>
          </p:nvGrpSpPr>
          <p:grpSpPr bwMode="auto">
            <a:xfrm>
              <a:off x="2640" y="528"/>
              <a:ext cx="286" cy="102"/>
              <a:chOff x="2352" y="528"/>
              <a:chExt cx="286" cy="102"/>
            </a:xfrm>
          </p:grpSpPr>
          <p:sp>
            <p:nvSpPr>
              <p:cNvPr id="9245" name="Arc 25">
                <a:extLst>
                  <a:ext uri="{FF2B5EF4-FFF2-40B4-BE49-F238E27FC236}">
                    <a16:creationId xmlns:a16="http://schemas.microsoft.com/office/drawing/2014/main" id="{55476AB8-94C3-43EB-83CB-57CE1F7FFECF}"/>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9246" name="Arc 26">
                <a:extLst>
                  <a:ext uri="{FF2B5EF4-FFF2-40B4-BE49-F238E27FC236}">
                    <a16:creationId xmlns:a16="http://schemas.microsoft.com/office/drawing/2014/main" id="{AB5CECF9-D3BF-4CEF-91C7-00C50074C9E8}"/>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9242" name="Group 27">
              <a:extLst>
                <a:ext uri="{FF2B5EF4-FFF2-40B4-BE49-F238E27FC236}">
                  <a16:creationId xmlns:a16="http://schemas.microsoft.com/office/drawing/2014/main" id="{78DDF46A-928C-4240-BE8D-36403F4E5A89}"/>
                </a:ext>
              </a:extLst>
            </p:cNvPr>
            <p:cNvGrpSpPr>
              <a:grpSpLocks/>
            </p:cNvGrpSpPr>
            <p:nvPr/>
          </p:nvGrpSpPr>
          <p:grpSpPr bwMode="auto">
            <a:xfrm>
              <a:off x="3178" y="532"/>
              <a:ext cx="286" cy="102"/>
              <a:chOff x="2352" y="528"/>
              <a:chExt cx="286" cy="102"/>
            </a:xfrm>
          </p:grpSpPr>
          <p:sp>
            <p:nvSpPr>
              <p:cNvPr id="9243" name="Arc 28">
                <a:extLst>
                  <a:ext uri="{FF2B5EF4-FFF2-40B4-BE49-F238E27FC236}">
                    <a16:creationId xmlns:a16="http://schemas.microsoft.com/office/drawing/2014/main" id="{BEEC6AB9-E3C6-43C9-BD98-1BBF275A2947}"/>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9244" name="Arc 29">
                <a:extLst>
                  <a:ext uri="{FF2B5EF4-FFF2-40B4-BE49-F238E27FC236}">
                    <a16:creationId xmlns:a16="http://schemas.microsoft.com/office/drawing/2014/main" id="{17B4D805-632E-46CE-8658-8D0136E42A35}"/>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sp>
        <p:nvSpPr>
          <p:cNvPr id="9232" name="Line 30">
            <a:extLst>
              <a:ext uri="{FF2B5EF4-FFF2-40B4-BE49-F238E27FC236}">
                <a16:creationId xmlns:a16="http://schemas.microsoft.com/office/drawing/2014/main" id="{6D746BEB-5258-4392-8EFA-A462E14439D5}"/>
              </a:ext>
            </a:extLst>
          </p:cNvPr>
          <p:cNvSpPr>
            <a:spLocks noChangeShapeType="1"/>
          </p:cNvSpPr>
          <p:nvPr/>
        </p:nvSpPr>
        <p:spPr bwMode="auto">
          <a:xfrm>
            <a:off x="4114800" y="2667000"/>
            <a:ext cx="236220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3" name="Oval 31">
            <a:extLst>
              <a:ext uri="{FF2B5EF4-FFF2-40B4-BE49-F238E27FC236}">
                <a16:creationId xmlns:a16="http://schemas.microsoft.com/office/drawing/2014/main" id="{FA953602-4042-408B-B81E-FAEE5CA9C7AE}"/>
              </a:ext>
            </a:extLst>
          </p:cNvPr>
          <p:cNvSpPr>
            <a:spLocks noChangeArrowheads="1"/>
          </p:cNvSpPr>
          <p:nvPr/>
        </p:nvSpPr>
        <p:spPr bwMode="auto">
          <a:xfrm>
            <a:off x="4084638" y="2625725"/>
            <a:ext cx="76200" cy="76200"/>
          </a:xfrm>
          <a:prstGeom prst="ellipse">
            <a:avLst/>
          </a:prstGeom>
          <a:solidFill>
            <a:schemeClr val="tx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9234" name="Oval 32">
            <a:extLst>
              <a:ext uri="{FF2B5EF4-FFF2-40B4-BE49-F238E27FC236}">
                <a16:creationId xmlns:a16="http://schemas.microsoft.com/office/drawing/2014/main" id="{9AFBF7C1-8CAF-465C-9E6C-E23A8A4133A0}"/>
              </a:ext>
            </a:extLst>
          </p:cNvPr>
          <p:cNvSpPr>
            <a:spLocks noChangeArrowheads="1"/>
          </p:cNvSpPr>
          <p:nvPr/>
        </p:nvSpPr>
        <p:spPr bwMode="auto">
          <a:xfrm>
            <a:off x="6419850" y="2982913"/>
            <a:ext cx="76200" cy="76200"/>
          </a:xfrm>
          <a:prstGeom prst="ellipse">
            <a:avLst/>
          </a:prstGeom>
          <a:solidFill>
            <a:schemeClr val="tx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9235" name="Text Box 34">
            <a:extLst>
              <a:ext uri="{FF2B5EF4-FFF2-40B4-BE49-F238E27FC236}">
                <a16:creationId xmlns:a16="http://schemas.microsoft.com/office/drawing/2014/main" id="{03EFF4F5-BDD1-47AE-B2BA-6DC1A8346EE0}"/>
              </a:ext>
            </a:extLst>
          </p:cNvPr>
          <p:cNvSpPr txBox="1">
            <a:spLocks noChangeArrowheads="1"/>
          </p:cNvSpPr>
          <p:nvPr/>
        </p:nvSpPr>
        <p:spPr bwMode="auto">
          <a:xfrm>
            <a:off x="6537325" y="2847975"/>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b="1"/>
              <a:t>x</a:t>
            </a:r>
          </a:p>
        </p:txBody>
      </p:sp>
      <p:sp>
        <p:nvSpPr>
          <p:cNvPr id="9236" name="Text Box 35">
            <a:extLst>
              <a:ext uri="{FF2B5EF4-FFF2-40B4-BE49-F238E27FC236}">
                <a16:creationId xmlns:a16="http://schemas.microsoft.com/office/drawing/2014/main" id="{21AD0CBC-77C3-442E-A47F-7DFE84D2B524}"/>
              </a:ext>
            </a:extLst>
          </p:cNvPr>
          <p:cNvSpPr txBox="1">
            <a:spLocks noChangeArrowheads="1"/>
          </p:cNvSpPr>
          <p:nvPr/>
        </p:nvSpPr>
        <p:spPr bwMode="auto">
          <a:xfrm>
            <a:off x="3767138" y="2439988"/>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b="1"/>
              <a:t>y</a:t>
            </a:r>
          </a:p>
        </p:txBody>
      </p:sp>
      <p:sp>
        <p:nvSpPr>
          <p:cNvPr id="9237" name="Text Box 36">
            <a:extLst>
              <a:ext uri="{FF2B5EF4-FFF2-40B4-BE49-F238E27FC236}">
                <a16:creationId xmlns:a16="http://schemas.microsoft.com/office/drawing/2014/main" id="{1D64118F-2F31-4085-AF6A-C80430FD007B}"/>
              </a:ext>
            </a:extLst>
          </p:cNvPr>
          <p:cNvSpPr txBox="1">
            <a:spLocks noChangeArrowheads="1"/>
          </p:cNvSpPr>
          <p:nvPr/>
        </p:nvSpPr>
        <p:spPr bwMode="auto">
          <a:xfrm>
            <a:off x="228600" y="2362200"/>
            <a:ext cx="2840038"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latin typeface="Symbol" panose="05050102010706020507" pitchFamily="18" charset="2"/>
              </a:rPr>
              <a:t>r</a:t>
            </a:r>
            <a:r>
              <a:rPr lang="en-US" altLang="en-US"/>
              <a:t>… fluid density</a:t>
            </a:r>
          </a:p>
          <a:p>
            <a:r>
              <a:rPr lang="en-US" altLang="en-US"/>
              <a:t>c … fluid wave speed</a:t>
            </a:r>
          </a:p>
          <a:p>
            <a:r>
              <a:rPr lang="en-US" altLang="en-US" i="1"/>
              <a:t>k</a:t>
            </a:r>
            <a:r>
              <a:rPr lang="en-US" altLang="en-US"/>
              <a:t> = </a:t>
            </a:r>
            <a:r>
              <a:rPr lang="en-US" altLang="en-US">
                <a:latin typeface="Symbol" panose="05050102010706020507" pitchFamily="18" charset="2"/>
              </a:rPr>
              <a:t>w</a:t>
            </a:r>
            <a:r>
              <a:rPr lang="en-US" altLang="en-US"/>
              <a:t>/c</a:t>
            </a:r>
          </a:p>
        </p:txBody>
      </p:sp>
      <p:sp>
        <p:nvSpPr>
          <p:cNvPr id="9238" name="Text Box 37">
            <a:extLst>
              <a:ext uri="{FF2B5EF4-FFF2-40B4-BE49-F238E27FC236}">
                <a16:creationId xmlns:a16="http://schemas.microsoft.com/office/drawing/2014/main" id="{7551AE39-F92B-405D-ADC7-6C8C204621B4}"/>
              </a:ext>
            </a:extLst>
          </p:cNvPr>
          <p:cNvSpPr txBox="1">
            <a:spLocks noChangeArrowheads="1"/>
          </p:cNvSpPr>
          <p:nvPr/>
        </p:nvSpPr>
        <p:spPr bwMode="auto">
          <a:xfrm>
            <a:off x="441325" y="3698875"/>
            <a:ext cx="1200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pressure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2">
            <a:extLst>
              <a:ext uri="{FF2B5EF4-FFF2-40B4-BE49-F238E27FC236}">
                <a16:creationId xmlns:a16="http://schemas.microsoft.com/office/drawing/2014/main" id="{0AD1C115-DD3C-4343-8209-B8EF11029AD7}"/>
              </a:ext>
            </a:extLst>
          </p:cNvPr>
          <p:cNvSpPr txBox="1">
            <a:spLocks noChangeArrowheads="1"/>
          </p:cNvSpPr>
          <p:nvPr/>
        </p:nvSpPr>
        <p:spPr bwMode="auto">
          <a:xfrm>
            <a:off x="762000" y="1219200"/>
            <a:ext cx="76962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a:t>Greenspan, 1979: showed that for a circular piston transducer of radius </a:t>
            </a:r>
            <a:r>
              <a:rPr lang="en-US" altLang="en-US" i="1"/>
              <a:t>a</a:t>
            </a:r>
            <a:r>
              <a:rPr lang="en-US" altLang="en-US"/>
              <a:t> the acoustic radiation impedance obtained from the Rayleigh-Sommerfeld model could be found explicitly in the form</a:t>
            </a:r>
          </a:p>
        </p:txBody>
      </p:sp>
      <p:sp>
        <p:nvSpPr>
          <p:cNvPr id="10244" name="Text Box 3">
            <a:extLst>
              <a:ext uri="{FF2B5EF4-FFF2-40B4-BE49-F238E27FC236}">
                <a16:creationId xmlns:a16="http://schemas.microsoft.com/office/drawing/2014/main" id="{BAC6941B-4521-452E-A533-2A2906CAE0DC}"/>
              </a:ext>
            </a:extLst>
          </p:cNvPr>
          <p:cNvSpPr txBox="1">
            <a:spLocks noChangeArrowheads="1"/>
          </p:cNvSpPr>
          <p:nvPr/>
        </p:nvSpPr>
        <p:spPr bwMode="auto">
          <a:xfrm>
            <a:off x="1543050" y="1565275"/>
            <a:ext cx="260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t>
            </a:r>
          </a:p>
        </p:txBody>
      </p:sp>
      <p:sp>
        <p:nvSpPr>
          <p:cNvPr id="10245" name="Text Box 5">
            <a:extLst>
              <a:ext uri="{FF2B5EF4-FFF2-40B4-BE49-F238E27FC236}">
                <a16:creationId xmlns:a16="http://schemas.microsoft.com/office/drawing/2014/main" id="{FA91A48C-FB7C-465F-957C-97F744130032}"/>
              </a:ext>
            </a:extLst>
          </p:cNvPr>
          <p:cNvSpPr txBox="1">
            <a:spLocks noChangeArrowheads="1"/>
          </p:cNvSpPr>
          <p:nvPr/>
        </p:nvSpPr>
        <p:spPr bwMode="auto">
          <a:xfrm>
            <a:off x="5943600" y="3429000"/>
            <a:ext cx="2873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i="1"/>
              <a:t>J</a:t>
            </a:r>
            <a:r>
              <a:rPr lang="en-US" altLang="en-US" baseline="-25000"/>
              <a:t>1</a:t>
            </a:r>
            <a:r>
              <a:rPr lang="en-US" altLang="en-US"/>
              <a:t>  … Bessel function</a:t>
            </a:r>
          </a:p>
        </p:txBody>
      </p:sp>
      <p:sp>
        <p:nvSpPr>
          <p:cNvPr id="10246" name="Text Box 6">
            <a:extLst>
              <a:ext uri="{FF2B5EF4-FFF2-40B4-BE49-F238E27FC236}">
                <a16:creationId xmlns:a16="http://schemas.microsoft.com/office/drawing/2014/main" id="{2D841983-EBCC-49F3-B58B-18670D11514C}"/>
              </a:ext>
            </a:extLst>
          </p:cNvPr>
          <p:cNvSpPr txBox="1">
            <a:spLocks noChangeArrowheads="1"/>
          </p:cNvSpPr>
          <p:nvPr/>
        </p:nvSpPr>
        <p:spPr bwMode="auto">
          <a:xfrm>
            <a:off x="5943600" y="3962400"/>
            <a:ext cx="2781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i="1"/>
              <a:t>S</a:t>
            </a:r>
            <a:r>
              <a:rPr lang="en-US" altLang="en-US" baseline="-25000"/>
              <a:t>1</a:t>
            </a:r>
            <a:r>
              <a:rPr lang="en-US" altLang="en-US"/>
              <a:t> … Struve function</a:t>
            </a:r>
          </a:p>
        </p:txBody>
      </p:sp>
      <p:sp>
        <p:nvSpPr>
          <p:cNvPr id="10247" name="Rectangle 7">
            <a:extLst>
              <a:ext uri="{FF2B5EF4-FFF2-40B4-BE49-F238E27FC236}">
                <a16:creationId xmlns:a16="http://schemas.microsoft.com/office/drawing/2014/main" id="{3E519073-38E2-4D63-BFA3-CE29B141E1E6}"/>
              </a:ext>
            </a:extLst>
          </p:cNvPr>
          <p:cNvSpPr>
            <a:spLocks noChangeArrowheads="1"/>
          </p:cNvSpPr>
          <p:nvPr/>
        </p:nvSpPr>
        <p:spPr bwMode="auto">
          <a:xfrm>
            <a:off x="6019800" y="4648200"/>
            <a:ext cx="12049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i="1"/>
              <a:t>S</a:t>
            </a:r>
            <a:r>
              <a:rPr lang="en-US" altLang="en-US" i="1" baseline="-25000"/>
              <a:t>A</a:t>
            </a:r>
            <a:r>
              <a:rPr lang="en-US" altLang="en-US" i="1"/>
              <a:t> </a:t>
            </a:r>
            <a:r>
              <a:rPr lang="en-US" altLang="en-US"/>
              <a:t>= </a:t>
            </a:r>
            <a:r>
              <a:rPr lang="en-US" altLang="en-US">
                <a:latin typeface="Symbol" panose="05050102010706020507" pitchFamily="18" charset="2"/>
              </a:rPr>
              <a:t>p</a:t>
            </a:r>
            <a:r>
              <a:rPr lang="en-US" altLang="en-US" i="1"/>
              <a:t>a</a:t>
            </a:r>
            <a:r>
              <a:rPr lang="en-US" altLang="en-US" baseline="30000"/>
              <a:t>2</a:t>
            </a:r>
          </a:p>
        </p:txBody>
      </p:sp>
      <p:sp>
        <p:nvSpPr>
          <p:cNvPr id="10248" name="Text Box 8">
            <a:extLst>
              <a:ext uri="{FF2B5EF4-FFF2-40B4-BE49-F238E27FC236}">
                <a16:creationId xmlns:a16="http://schemas.microsoft.com/office/drawing/2014/main" id="{900BD183-A418-4880-9F87-0A96EEAA240C}"/>
              </a:ext>
            </a:extLst>
          </p:cNvPr>
          <p:cNvSpPr txBox="1">
            <a:spLocks noChangeArrowheads="1"/>
          </p:cNvSpPr>
          <p:nvPr/>
        </p:nvSpPr>
        <p:spPr bwMode="auto">
          <a:xfrm>
            <a:off x="2819400" y="228600"/>
            <a:ext cx="38179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Acoustic radiation impedance</a:t>
            </a:r>
            <a:endParaRPr lang="en-US" altLang="en-US"/>
          </a:p>
        </p:txBody>
      </p:sp>
      <p:sp>
        <p:nvSpPr>
          <p:cNvPr id="10249" name="Line 9">
            <a:extLst>
              <a:ext uri="{FF2B5EF4-FFF2-40B4-BE49-F238E27FC236}">
                <a16:creationId xmlns:a16="http://schemas.microsoft.com/office/drawing/2014/main" id="{B4B64B91-7818-4349-958E-FAE6BF424E89}"/>
              </a:ext>
            </a:extLst>
          </p:cNvPr>
          <p:cNvSpPr>
            <a:spLocks noChangeShapeType="1"/>
          </p:cNvSpPr>
          <p:nvPr/>
        </p:nvSpPr>
        <p:spPr bwMode="auto">
          <a:xfrm>
            <a:off x="1905000" y="762000"/>
            <a:ext cx="5715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10242" name="Object 10">
            <a:extLst>
              <a:ext uri="{FF2B5EF4-FFF2-40B4-BE49-F238E27FC236}">
                <a16:creationId xmlns:a16="http://schemas.microsoft.com/office/drawing/2014/main" id="{6074DDB5-1920-49AC-B93E-AAF4EC4997DE}"/>
              </a:ext>
            </a:extLst>
          </p:cNvPr>
          <p:cNvGraphicFramePr>
            <a:graphicFrameLocks noChangeAspect="1"/>
          </p:cNvGraphicFramePr>
          <p:nvPr/>
        </p:nvGraphicFramePr>
        <p:xfrm>
          <a:off x="801688" y="2971800"/>
          <a:ext cx="5075237" cy="549275"/>
        </p:xfrm>
        <a:graphic>
          <a:graphicData uri="http://schemas.openxmlformats.org/presentationml/2006/ole">
            <mc:AlternateContent xmlns:mc="http://schemas.openxmlformats.org/markup-compatibility/2006">
              <mc:Choice xmlns:v="urn:schemas-microsoft-com:vml" Requires="v">
                <p:oleObj spid="_x0000_s10242" name="Equation" r:id="rId4" imgW="2577960" imgH="279360" progId="Equation.DSMT4">
                  <p:embed/>
                </p:oleObj>
              </mc:Choice>
              <mc:Fallback>
                <p:oleObj name="Equation" r:id="rId4" imgW="2577960" imgH="27936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688" y="2971800"/>
                        <a:ext cx="5075237"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2">
            <a:extLst>
              <a:ext uri="{FF2B5EF4-FFF2-40B4-BE49-F238E27FC236}">
                <a16:creationId xmlns:a16="http://schemas.microsoft.com/office/drawing/2014/main" id="{67BF8367-2A93-4F11-931A-17B4B42D8A6B}"/>
              </a:ext>
            </a:extLst>
          </p:cNvPr>
          <p:cNvSpPr txBox="1">
            <a:spLocks noChangeArrowheads="1"/>
          </p:cNvSpPr>
          <p:nvPr/>
        </p:nvSpPr>
        <p:spPr bwMode="auto">
          <a:xfrm>
            <a:off x="2819400" y="228600"/>
            <a:ext cx="38179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Acoustic radiation impedance</a:t>
            </a:r>
            <a:endParaRPr lang="en-US" altLang="en-US"/>
          </a:p>
        </p:txBody>
      </p:sp>
      <p:sp>
        <p:nvSpPr>
          <p:cNvPr id="11269" name="Line 3">
            <a:extLst>
              <a:ext uri="{FF2B5EF4-FFF2-40B4-BE49-F238E27FC236}">
                <a16:creationId xmlns:a16="http://schemas.microsoft.com/office/drawing/2014/main" id="{7BEF7C38-63E1-4458-AE91-35DBC6FEB246}"/>
              </a:ext>
            </a:extLst>
          </p:cNvPr>
          <p:cNvSpPr>
            <a:spLocks noChangeShapeType="1"/>
          </p:cNvSpPr>
          <p:nvPr/>
        </p:nvSpPr>
        <p:spPr bwMode="auto">
          <a:xfrm>
            <a:off x="1905000" y="762000"/>
            <a:ext cx="5715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270" name="Rectangle 5">
            <a:extLst>
              <a:ext uri="{FF2B5EF4-FFF2-40B4-BE49-F238E27FC236}">
                <a16:creationId xmlns:a16="http://schemas.microsoft.com/office/drawing/2014/main" id="{4AD39326-3CD9-482C-BDBB-28000AA2E265}"/>
              </a:ext>
            </a:extLst>
          </p:cNvPr>
          <p:cNvSpPr>
            <a:spLocks noChangeArrowheads="1"/>
          </p:cNvSpPr>
          <p:nvPr/>
        </p:nvSpPr>
        <p:spPr bwMode="auto">
          <a:xfrm>
            <a:off x="4646245" y="5133513"/>
            <a:ext cx="3811955"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sz="1400" dirty="0"/>
              <a:t>&gt;&gt; ka=</a:t>
            </a:r>
            <a:r>
              <a:rPr lang="en-US" altLang="en-US" sz="1400" dirty="0" err="1"/>
              <a:t>linspace</a:t>
            </a:r>
            <a:r>
              <a:rPr lang="en-US" altLang="en-US" sz="1400" dirty="0"/>
              <a:t>(0, 25, 100);</a:t>
            </a:r>
          </a:p>
          <a:p>
            <a:pPr>
              <a:spcBef>
                <a:spcPct val="50000"/>
              </a:spcBef>
            </a:pPr>
            <a:r>
              <a:rPr lang="en-US" altLang="en-US" sz="1400" dirty="0"/>
              <a:t>&gt;&gt; ka = ka + eps*( ka ==0);</a:t>
            </a:r>
          </a:p>
          <a:p>
            <a:pPr>
              <a:spcBef>
                <a:spcPct val="50000"/>
              </a:spcBef>
            </a:pPr>
            <a:r>
              <a:rPr lang="en-US" altLang="en-US" sz="1400" dirty="0"/>
              <a:t>&gt;&gt; Z = 1 -(</a:t>
            </a:r>
            <a:r>
              <a:rPr lang="en-US" altLang="en-US" sz="1400" dirty="0" err="1"/>
              <a:t>besselj</a:t>
            </a:r>
            <a:r>
              <a:rPr lang="en-US" altLang="en-US" sz="1400" dirty="0"/>
              <a:t>(1,2*ka)-</a:t>
            </a:r>
            <a:r>
              <a:rPr lang="en-US" altLang="en-US" sz="1400" dirty="0" err="1"/>
              <a:t>i</a:t>
            </a:r>
            <a:r>
              <a:rPr lang="en-US" altLang="en-US" sz="1400" dirty="0"/>
              <a:t>*</a:t>
            </a:r>
            <a:r>
              <a:rPr lang="en-US" altLang="en-US" sz="1400" dirty="0" err="1"/>
              <a:t>struve</a:t>
            </a:r>
            <a:r>
              <a:rPr lang="en-US" altLang="en-US" sz="1400" dirty="0"/>
              <a:t>(2*ka))./ka;</a:t>
            </a:r>
          </a:p>
          <a:p>
            <a:pPr>
              <a:spcBef>
                <a:spcPct val="50000"/>
              </a:spcBef>
            </a:pPr>
            <a:r>
              <a:rPr lang="en-US" altLang="en-US" sz="1400" dirty="0"/>
              <a:t>&gt;&gt; plot(ka, abs(Z))</a:t>
            </a:r>
          </a:p>
        </p:txBody>
      </p:sp>
      <p:graphicFrame>
        <p:nvGraphicFramePr>
          <p:cNvPr id="11266" name="Object 73">
            <a:extLst>
              <a:ext uri="{FF2B5EF4-FFF2-40B4-BE49-F238E27FC236}">
                <a16:creationId xmlns:a16="http://schemas.microsoft.com/office/drawing/2014/main" id="{A93E1BE7-F748-45D9-B4E8-3E46EF47C622}"/>
              </a:ext>
            </a:extLst>
          </p:cNvPr>
          <p:cNvGraphicFramePr>
            <a:graphicFrameLocks noChangeAspect="1"/>
          </p:cNvGraphicFramePr>
          <p:nvPr/>
        </p:nvGraphicFramePr>
        <p:xfrm>
          <a:off x="1524000" y="2514600"/>
          <a:ext cx="590550" cy="685800"/>
        </p:xfrm>
        <a:graphic>
          <a:graphicData uri="http://schemas.openxmlformats.org/presentationml/2006/ole">
            <mc:AlternateContent xmlns:mc="http://schemas.openxmlformats.org/markup-compatibility/2006">
              <mc:Choice xmlns:v="urn:schemas-microsoft-com:vml" Requires="v">
                <p:oleObj spid="_x0000_s11266" name="Equation" r:id="rId4" imgW="393480" imgH="457200" progId="Equation.DSMT4">
                  <p:embed/>
                </p:oleObj>
              </mc:Choice>
              <mc:Fallback>
                <p:oleObj name="Equation" r:id="rId4" imgW="393480" imgH="457200" progId="Equation.DSMT4">
                  <p:embed/>
                  <p:pic>
                    <p:nvPicPr>
                      <p:cNvPr id="0" name="Object 7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2514600"/>
                        <a:ext cx="590550" cy="685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7" name="Object 74">
            <a:extLst>
              <a:ext uri="{FF2B5EF4-FFF2-40B4-BE49-F238E27FC236}">
                <a16:creationId xmlns:a16="http://schemas.microsoft.com/office/drawing/2014/main" id="{C88881C4-1CC4-4F9D-B807-AD01DAD49FDF}"/>
              </a:ext>
            </a:extLst>
          </p:cNvPr>
          <p:cNvGraphicFramePr>
            <a:graphicFrameLocks noChangeAspect="1"/>
          </p:cNvGraphicFramePr>
          <p:nvPr/>
        </p:nvGraphicFramePr>
        <p:xfrm>
          <a:off x="3962400" y="4800600"/>
          <a:ext cx="304800" cy="284163"/>
        </p:xfrm>
        <a:graphic>
          <a:graphicData uri="http://schemas.openxmlformats.org/presentationml/2006/ole">
            <mc:AlternateContent xmlns:mc="http://schemas.openxmlformats.org/markup-compatibility/2006">
              <mc:Choice xmlns:v="urn:schemas-microsoft-com:vml" Requires="v">
                <p:oleObj spid="_x0000_s11267" name="Equation" r:id="rId6" imgW="190440" imgH="177480" progId="Equation.DSMT4">
                  <p:embed/>
                </p:oleObj>
              </mc:Choice>
              <mc:Fallback>
                <p:oleObj name="Equation" r:id="rId6" imgW="190440" imgH="177480" progId="Equation.DSMT4">
                  <p:embed/>
                  <p:pic>
                    <p:nvPicPr>
                      <p:cNvPr id="0" name="Object 7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62400" y="4800600"/>
                        <a:ext cx="304800" cy="284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1" name="Text Box 76">
            <a:extLst>
              <a:ext uri="{FF2B5EF4-FFF2-40B4-BE49-F238E27FC236}">
                <a16:creationId xmlns:a16="http://schemas.microsoft.com/office/drawing/2014/main" id="{86557A88-326B-4E55-9EBF-6AB11680EAF2}"/>
              </a:ext>
            </a:extLst>
          </p:cNvPr>
          <p:cNvSpPr txBox="1">
            <a:spLocks noChangeArrowheads="1"/>
          </p:cNvSpPr>
          <p:nvPr/>
        </p:nvSpPr>
        <p:spPr bwMode="auto">
          <a:xfrm>
            <a:off x="1752600" y="914400"/>
            <a:ext cx="6035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Greenspan model of a circular piston transducer</a:t>
            </a:r>
          </a:p>
        </p:txBody>
      </p:sp>
      <p:sp>
        <p:nvSpPr>
          <p:cNvPr id="11272" name="Rectangle 82">
            <a:extLst>
              <a:ext uri="{FF2B5EF4-FFF2-40B4-BE49-F238E27FC236}">
                <a16:creationId xmlns:a16="http://schemas.microsoft.com/office/drawing/2014/main" id="{097F3BEA-907B-44FD-8485-56DD716088FB}"/>
              </a:ext>
            </a:extLst>
          </p:cNvPr>
          <p:cNvSpPr>
            <a:spLocks noChangeArrowheads="1"/>
          </p:cNvSpPr>
          <p:nvPr/>
        </p:nvSpPr>
        <p:spPr bwMode="auto">
          <a:xfrm>
            <a:off x="2520950" y="1698625"/>
            <a:ext cx="3660775" cy="2886075"/>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1273" name="Line 83">
            <a:extLst>
              <a:ext uri="{FF2B5EF4-FFF2-40B4-BE49-F238E27FC236}">
                <a16:creationId xmlns:a16="http://schemas.microsoft.com/office/drawing/2014/main" id="{97A027AB-F20A-48E8-BF89-591516EB2F7D}"/>
              </a:ext>
            </a:extLst>
          </p:cNvPr>
          <p:cNvSpPr>
            <a:spLocks noChangeShapeType="1"/>
          </p:cNvSpPr>
          <p:nvPr/>
        </p:nvSpPr>
        <p:spPr bwMode="auto">
          <a:xfrm>
            <a:off x="2520950" y="1698625"/>
            <a:ext cx="36607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4" name="Line 84">
            <a:extLst>
              <a:ext uri="{FF2B5EF4-FFF2-40B4-BE49-F238E27FC236}">
                <a16:creationId xmlns:a16="http://schemas.microsoft.com/office/drawing/2014/main" id="{DDC66357-D974-4FD2-9B7A-EA027F2A2A74}"/>
              </a:ext>
            </a:extLst>
          </p:cNvPr>
          <p:cNvSpPr>
            <a:spLocks noChangeShapeType="1"/>
          </p:cNvSpPr>
          <p:nvPr/>
        </p:nvSpPr>
        <p:spPr bwMode="auto">
          <a:xfrm>
            <a:off x="2520950" y="4584700"/>
            <a:ext cx="36607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5" name="Line 85">
            <a:extLst>
              <a:ext uri="{FF2B5EF4-FFF2-40B4-BE49-F238E27FC236}">
                <a16:creationId xmlns:a16="http://schemas.microsoft.com/office/drawing/2014/main" id="{F23BCA49-2A05-4C5A-AED9-3419D4F94ECB}"/>
              </a:ext>
            </a:extLst>
          </p:cNvPr>
          <p:cNvSpPr>
            <a:spLocks noChangeShapeType="1"/>
          </p:cNvSpPr>
          <p:nvPr/>
        </p:nvSpPr>
        <p:spPr bwMode="auto">
          <a:xfrm flipV="1">
            <a:off x="6181725" y="169862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6" name="Line 86">
            <a:extLst>
              <a:ext uri="{FF2B5EF4-FFF2-40B4-BE49-F238E27FC236}">
                <a16:creationId xmlns:a16="http://schemas.microsoft.com/office/drawing/2014/main" id="{F746FF10-40AD-4178-A452-493113CA8919}"/>
              </a:ext>
            </a:extLst>
          </p:cNvPr>
          <p:cNvSpPr>
            <a:spLocks noChangeShapeType="1"/>
          </p:cNvSpPr>
          <p:nvPr/>
        </p:nvSpPr>
        <p:spPr bwMode="auto">
          <a:xfrm flipV="1">
            <a:off x="2520950" y="169862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7" name="Line 87">
            <a:extLst>
              <a:ext uri="{FF2B5EF4-FFF2-40B4-BE49-F238E27FC236}">
                <a16:creationId xmlns:a16="http://schemas.microsoft.com/office/drawing/2014/main" id="{CBE1EFCE-C504-4370-8AE7-E2C04DB18FF8}"/>
              </a:ext>
            </a:extLst>
          </p:cNvPr>
          <p:cNvSpPr>
            <a:spLocks noChangeShapeType="1"/>
          </p:cNvSpPr>
          <p:nvPr/>
        </p:nvSpPr>
        <p:spPr bwMode="auto">
          <a:xfrm>
            <a:off x="2520950" y="4584700"/>
            <a:ext cx="36607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8" name="Line 88">
            <a:extLst>
              <a:ext uri="{FF2B5EF4-FFF2-40B4-BE49-F238E27FC236}">
                <a16:creationId xmlns:a16="http://schemas.microsoft.com/office/drawing/2014/main" id="{235F90DE-EB24-4C6E-A4D9-33D72F2EF5C9}"/>
              </a:ext>
            </a:extLst>
          </p:cNvPr>
          <p:cNvSpPr>
            <a:spLocks noChangeShapeType="1"/>
          </p:cNvSpPr>
          <p:nvPr/>
        </p:nvSpPr>
        <p:spPr bwMode="auto">
          <a:xfrm flipV="1">
            <a:off x="2520950" y="169862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79" name="Line 89">
            <a:extLst>
              <a:ext uri="{FF2B5EF4-FFF2-40B4-BE49-F238E27FC236}">
                <a16:creationId xmlns:a16="http://schemas.microsoft.com/office/drawing/2014/main" id="{08ABBD50-45CD-4230-89B7-A6544D09DB6A}"/>
              </a:ext>
            </a:extLst>
          </p:cNvPr>
          <p:cNvSpPr>
            <a:spLocks noChangeShapeType="1"/>
          </p:cNvSpPr>
          <p:nvPr/>
        </p:nvSpPr>
        <p:spPr bwMode="auto">
          <a:xfrm flipV="1">
            <a:off x="2520950" y="4541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0" name="Line 90">
            <a:extLst>
              <a:ext uri="{FF2B5EF4-FFF2-40B4-BE49-F238E27FC236}">
                <a16:creationId xmlns:a16="http://schemas.microsoft.com/office/drawing/2014/main" id="{F62511F1-4B27-4BA7-A53D-BF429E7E57A9}"/>
              </a:ext>
            </a:extLst>
          </p:cNvPr>
          <p:cNvSpPr>
            <a:spLocks noChangeShapeType="1"/>
          </p:cNvSpPr>
          <p:nvPr/>
        </p:nvSpPr>
        <p:spPr bwMode="auto">
          <a:xfrm>
            <a:off x="2520950" y="169862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1" name="Rectangle 91">
            <a:extLst>
              <a:ext uri="{FF2B5EF4-FFF2-40B4-BE49-F238E27FC236}">
                <a16:creationId xmlns:a16="http://schemas.microsoft.com/office/drawing/2014/main" id="{F3C3173B-D6E1-426B-8228-0C29123F071F}"/>
              </a:ext>
            </a:extLst>
          </p:cNvPr>
          <p:cNvSpPr>
            <a:spLocks noChangeArrowheads="1"/>
          </p:cNvSpPr>
          <p:nvPr/>
        </p:nvSpPr>
        <p:spPr bwMode="auto">
          <a:xfrm>
            <a:off x="2495550" y="4608513"/>
            <a:ext cx="857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0</a:t>
            </a:r>
            <a:endParaRPr lang="en-US" altLang="en-US" sz="1200"/>
          </a:p>
        </p:txBody>
      </p:sp>
      <p:sp>
        <p:nvSpPr>
          <p:cNvPr id="11282" name="Line 92">
            <a:extLst>
              <a:ext uri="{FF2B5EF4-FFF2-40B4-BE49-F238E27FC236}">
                <a16:creationId xmlns:a16="http://schemas.microsoft.com/office/drawing/2014/main" id="{64C73CE1-950F-485E-843E-7EC28BEDB1B0}"/>
              </a:ext>
            </a:extLst>
          </p:cNvPr>
          <p:cNvSpPr>
            <a:spLocks noChangeShapeType="1"/>
          </p:cNvSpPr>
          <p:nvPr/>
        </p:nvSpPr>
        <p:spPr bwMode="auto">
          <a:xfrm flipV="1">
            <a:off x="3246438" y="454183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3" name="Line 93">
            <a:extLst>
              <a:ext uri="{FF2B5EF4-FFF2-40B4-BE49-F238E27FC236}">
                <a16:creationId xmlns:a16="http://schemas.microsoft.com/office/drawing/2014/main" id="{F7924E70-9FD0-41D4-8D8F-4DFFC9E22B49}"/>
              </a:ext>
            </a:extLst>
          </p:cNvPr>
          <p:cNvSpPr>
            <a:spLocks noChangeShapeType="1"/>
          </p:cNvSpPr>
          <p:nvPr/>
        </p:nvSpPr>
        <p:spPr bwMode="auto">
          <a:xfrm>
            <a:off x="3246438" y="169862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4" name="Rectangle 94">
            <a:extLst>
              <a:ext uri="{FF2B5EF4-FFF2-40B4-BE49-F238E27FC236}">
                <a16:creationId xmlns:a16="http://schemas.microsoft.com/office/drawing/2014/main" id="{7103EA20-FB89-45BB-AA47-9372ABB25B70}"/>
              </a:ext>
            </a:extLst>
          </p:cNvPr>
          <p:cNvSpPr>
            <a:spLocks noChangeArrowheads="1"/>
          </p:cNvSpPr>
          <p:nvPr/>
        </p:nvSpPr>
        <p:spPr bwMode="auto">
          <a:xfrm>
            <a:off x="3221038" y="4608513"/>
            <a:ext cx="857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5</a:t>
            </a:r>
            <a:endParaRPr lang="en-US" altLang="en-US" sz="1200"/>
          </a:p>
        </p:txBody>
      </p:sp>
      <p:sp>
        <p:nvSpPr>
          <p:cNvPr id="11285" name="Line 95">
            <a:extLst>
              <a:ext uri="{FF2B5EF4-FFF2-40B4-BE49-F238E27FC236}">
                <a16:creationId xmlns:a16="http://schemas.microsoft.com/office/drawing/2014/main" id="{F34ECCB0-7165-4405-8E79-7AB1953C5799}"/>
              </a:ext>
            </a:extLst>
          </p:cNvPr>
          <p:cNvSpPr>
            <a:spLocks noChangeShapeType="1"/>
          </p:cNvSpPr>
          <p:nvPr/>
        </p:nvSpPr>
        <p:spPr bwMode="auto">
          <a:xfrm flipV="1">
            <a:off x="3979863" y="4541838"/>
            <a:ext cx="1587"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6" name="Line 96">
            <a:extLst>
              <a:ext uri="{FF2B5EF4-FFF2-40B4-BE49-F238E27FC236}">
                <a16:creationId xmlns:a16="http://schemas.microsoft.com/office/drawing/2014/main" id="{658DC4EC-75F6-4F78-91CA-F2E2B28D4BC5}"/>
              </a:ext>
            </a:extLst>
          </p:cNvPr>
          <p:cNvSpPr>
            <a:spLocks noChangeShapeType="1"/>
          </p:cNvSpPr>
          <p:nvPr/>
        </p:nvSpPr>
        <p:spPr bwMode="auto">
          <a:xfrm>
            <a:off x="3979863" y="1698625"/>
            <a:ext cx="1587"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7" name="Rectangle 97">
            <a:extLst>
              <a:ext uri="{FF2B5EF4-FFF2-40B4-BE49-F238E27FC236}">
                <a16:creationId xmlns:a16="http://schemas.microsoft.com/office/drawing/2014/main" id="{2BDA0012-90F8-4ABA-BE3A-A8B27CB24E5E}"/>
              </a:ext>
            </a:extLst>
          </p:cNvPr>
          <p:cNvSpPr>
            <a:spLocks noChangeArrowheads="1"/>
          </p:cNvSpPr>
          <p:nvPr/>
        </p:nvSpPr>
        <p:spPr bwMode="auto">
          <a:xfrm>
            <a:off x="3921125" y="4608513"/>
            <a:ext cx="1698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10</a:t>
            </a:r>
            <a:endParaRPr lang="en-US" altLang="en-US" sz="1200"/>
          </a:p>
        </p:txBody>
      </p:sp>
      <p:sp>
        <p:nvSpPr>
          <p:cNvPr id="11288" name="Line 98">
            <a:extLst>
              <a:ext uri="{FF2B5EF4-FFF2-40B4-BE49-F238E27FC236}">
                <a16:creationId xmlns:a16="http://schemas.microsoft.com/office/drawing/2014/main" id="{2A69E159-A466-402E-A106-A6179A924B5D}"/>
              </a:ext>
            </a:extLst>
          </p:cNvPr>
          <p:cNvSpPr>
            <a:spLocks noChangeShapeType="1"/>
          </p:cNvSpPr>
          <p:nvPr/>
        </p:nvSpPr>
        <p:spPr bwMode="auto">
          <a:xfrm flipV="1">
            <a:off x="4714875" y="4541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9" name="Line 99">
            <a:extLst>
              <a:ext uri="{FF2B5EF4-FFF2-40B4-BE49-F238E27FC236}">
                <a16:creationId xmlns:a16="http://schemas.microsoft.com/office/drawing/2014/main" id="{9E759022-6349-4891-93DB-07A92A23580F}"/>
              </a:ext>
            </a:extLst>
          </p:cNvPr>
          <p:cNvSpPr>
            <a:spLocks noChangeShapeType="1"/>
          </p:cNvSpPr>
          <p:nvPr/>
        </p:nvSpPr>
        <p:spPr bwMode="auto">
          <a:xfrm>
            <a:off x="4714875" y="169862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0" name="Rectangle 100">
            <a:extLst>
              <a:ext uri="{FF2B5EF4-FFF2-40B4-BE49-F238E27FC236}">
                <a16:creationId xmlns:a16="http://schemas.microsoft.com/office/drawing/2014/main" id="{4D348D08-A499-4AA9-9AAA-B252CD43799B}"/>
              </a:ext>
            </a:extLst>
          </p:cNvPr>
          <p:cNvSpPr>
            <a:spLocks noChangeArrowheads="1"/>
          </p:cNvSpPr>
          <p:nvPr/>
        </p:nvSpPr>
        <p:spPr bwMode="auto">
          <a:xfrm>
            <a:off x="4654550" y="4608513"/>
            <a:ext cx="169863"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15</a:t>
            </a:r>
            <a:endParaRPr lang="en-US" altLang="en-US" sz="1200"/>
          </a:p>
        </p:txBody>
      </p:sp>
      <p:sp>
        <p:nvSpPr>
          <p:cNvPr id="11291" name="Line 101">
            <a:extLst>
              <a:ext uri="{FF2B5EF4-FFF2-40B4-BE49-F238E27FC236}">
                <a16:creationId xmlns:a16="http://schemas.microsoft.com/office/drawing/2014/main" id="{70593124-82B2-4648-AEAD-BFBBD8ABDBF8}"/>
              </a:ext>
            </a:extLst>
          </p:cNvPr>
          <p:cNvSpPr>
            <a:spLocks noChangeShapeType="1"/>
          </p:cNvSpPr>
          <p:nvPr/>
        </p:nvSpPr>
        <p:spPr bwMode="auto">
          <a:xfrm flipV="1">
            <a:off x="5448300" y="4541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2" name="Line 102">
            <a:extLst>
              <a:ext uri="{FF2B5EF4-FFF2-40B4-BE49-F238E27FC236}">
                <a16:creationId xmlns:a16="http://schemas.microsoft.com/office/drawing/2014/main" id="{5B2D5AC3-634F-4C12-B898-7421BEB19EFE}"/>
              </a:ext>
            </a:extLst>
          </p:cNvPr>
          <p:cNvSpPr>
            <a:spLocks noChangeShapeType="1"/>
          </p:cNvSpPr>
          <p:nvPr/>
        </p:nvSpPr>
        <p:spPr bwMode="auto">
          <a:xfrm>
            <a:off x="5448300" y="169862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3" name="Rectangle 103">
            <a:extLst>
              <a:ext uri="{FF2B5EF4-FFF2-40B4-BE49-F238E27FC236}">
                <a16:creationId xmlns:a16="http://schemas.microsoft.com/office/drawing/2014/main" id="{84260446-E001-45C0-9084-12884BAAE1D1}"/>
              </a:ext>
            </a:extLst>
          </p:cNvPr>
          <p:cNvSpPr>
            <a:spLocks noChangeArrowheads="1"/>
          </p:cNvSpPr>
          <p:nvPr/>
        </p:nvSpPr>
        <p:spPr bwMode="auto">
          <a:xfrm>
            <a:off x="5389563" y="4608513"/>
            <a:ext cx="1698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20</a:t>
            </a:r>
            <a:endParaRPr lang="en-US" altLang="en-US" sz="1200"/>
          </a:p>
        </p:txBody>
      </p:sp>
      <p:sp>
        <p:nvSpPr>
          <p:cNvPr id="11294" name="Line 104">
            <a:extLst>
              <a:ext uri="{FF2B5EF4-FFF2-40B4-BE49-F238E27FC236}">
                <a16:creationId xmlns:a16="http://schemas.microsoft.com/office/drawing/2014/main" id="{3BCA12B0-D9CC-4AFF-9442-5602400B4542}"/>
              </a:ext>
            </a:extLst>
          </p:cNvPr>
          <p:cNvSpPr>
            <a:spLocks noChangeShapeType="1"/>
          </p:cNvSpPr>
          <p:nvPr/>
        </p:nvSpPr>
        <p:spPr bwMode="auto">
          <a:xfrm flipV="1">
            <a:off x="6181725" y="4541838"/>
            <a:ext cx="1588" cy="4286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5" name="Line 105">
            <a:extLst>
              <a:ext uri="{FF2B5EF4-FFF2-40B4-BE49-F238E27FC236}">
                <a16:creationId xmlns:a16="http://schemas.microsoft.com/office/drawing/2014/main" id="{741BABD4-9534-4E22-8D06-998C271C2CFD}"/>
              </a:ext>
            </a:extLst>
          </p:cNvPr>
          <p:cNvSpPr>
            <a:spLocks noChangeShapeType="1"/>
          </p:cNvSpPr>
          <p:nvPr/>
        </p:nvSpPr>
        <p:spPr bwMode="auto">
          <a:xfrm>
            <a:off x="6181725" y="1698625"/>
            <a:ext cx="1588" cy="3333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6" name="Rectangle 106">
            <a:extLst>
              <a:ext uri="{FF2B5EF4-FFF2-40B4-BE49-F238E27FC236}">
                <a16:creationId xmlns:a16="http://schemas.microsoft.com/office/drawing/2014/main" id="{2D5678D9-D806-4CEA-B93B-22CA87F1DF5D}"/>
              </a:ext>
            </a:extLst>
          </p:cNvPr>
          <p:cNvSpPr>
            <a:spLocks noChangeArrowheads="1"/>
          </p:cNvSpPr>
          <p:nvPr/>
        </p:nvSpPr>
        <p:spPr bwMode="auto">
          <a:xfrm>
            <a:off x="6122988" y="4608513"/>
            <a:ext cx="1698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25</a:t>
            </a:r>
            <a:endParaRPr lang="en-US" altLang="en-US" sz="1200"/>
          </a:p>
        </p:txBody>
      </p:sp>
      <p:sp>
        <p:nvSpPr>
          <p:cNvPr id="11297" name="Line 107">
            <a:extLst>
              <a:ext uri="{FF2B5EF4-FFF2-40B4-BE49-F238E27FC236}">
                <a16:creationId xmlns:a16="http://schemas.microsoft.com/office/drawing/2014/main" id="{6B2472D2-0B25-4468-9876-E2EAAE9E5C9C}"/>
              </a:ext>
            </a:extLst>
          </p:cNvPr>
          <p:cNvSpPr>
            <a:spLocks noChangeShapeType="1"/>
          </p:cNvSpPr>
          <p:nvPr/>
        </p:nvSpPr>
        <p:spPr bwMode="auto">
          <a:xfrm>
            <a:off x="2520950" y="4584700"/>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8" name="Line 108">
            <a:extLst>
              <a:ext uri="{FF2B5EF4-FFF2-40B4-BE49-F238E27FC236}">
                <a16:creationId xmlns:a16="http://schemas.microsoft.com/office/drawing/2014/main" id="{2CD0DDD9-6F2D-4F83-9345-32E0EC4146DA}"/>
              </a:ext>
            </a:extLst>
          </p:cNvPr>
          <p:cNvSpPr>
            <a:spLocks noChangeShapeType="1"/>
          </p:cNvSpPr>
          <p:nvPr/>
        </p:nvSpPr>
        <p:spPr bwMode="auto">
          <a:xfrm flipH="1">
            <a:off x="6140450" y="4584700"/>
            <a:ext cx="412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99" name="Rectangle 109">
            <a:extLst>
              <a:ext uri="{FF2B5EF4-FFF2-40B4-BE49-F238E27FC236}">
                <a16:creationId xmlns:a16="http://schemas.microsoft.com/office/drawing/2014/main" id="{8DB446D7-BDD8-4605-8300-A2C56D994D0D}"/>
              </a:ext>
            </a:extLst>
          </p:cNvPr>
          <p:cNvSpPr>
            <a:spLocks noChangeArrowheads="1"/>
          </p:cNvSpPr>
          <p:nvPr/>
        </p:nvSpPr>
        <p:spPr bwMode="auto">
          <a:xfrm>
            <a:off x="2301875" y="4516438"/>
            <a:ext cx="857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0</a:t>
            </a:r>
            <a:endParaRPr lang="en-US" altLang="en-US" sz="1200"/>
          </a:p>
        </p:txBody>
      </p:sp>
      <p:sp>
        <p:nvSpPr>
          <p:cNvPr id="11300" name="Line 110">
            <a:extLst>
              <a:ext uri="{FF2B5EF4-FFF2-40B4-BE49-F238E27FC236}">
                <a16:creationId xmlns:a16="http://schemas.microsoft.com/office/drawing/2014/main" id="{54168939-09EC-40BA-938F-8F61A43D208D}"/>
              </a:ext>
            </a:extLst>
          </p:cNvPr>
          <p:cNvSpPr>
            <a:spLocks noChangeShapeType="1"/>
          </p:cNvSpPr>
          <p:nvPr/>
        </p:nvSpPr>
        <p:spPr bwMode="auto">
          <a:xfrm>
            <a:off x="2520950" y="4170363"/>
            <a:ext cx="333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1" name="Line 111">
            <a:extLst>
              <a:ext uri="{FF2B5EF4-FFF2-40B4-BE49-F238E27FC236}">
                <a16:creationId xmlns:a16="http://schemas.microsoft.com/office/drawing/2014/main" id="{43396DD1-D741-453C-A040-E19547E7423C}"/>
              </a:ext>
            </a:extLst>
          </p:cNvPr>
          <p:cNvSpPr>
            <a:spLocks noChangeShapeType="1"/>
          </p:cNvSpPr>
          <p:nvPr/>
        </p:nvSpPr>
        <p:spPr bwMode="auto">
          <a:xfrm flipH="1">
            <a:off x="6140450" y="4170363"/>
            <a:ext cx="412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2" name="Rectangle 112">
            <a:extLst>
              <a:ext uri="{FF2B5EF4-FFF2-40B4-BE49-F238E27FC236}">
                <a16:creationId xmlns:a16="http://schemas.microsoft.com/office/drawing/2014/main" id="{68BD3F90-7E02-4AC9-9D91-F88D83F95752}"/>
              </a:ext>
            </a:extLst>
          </p:cNvPr>
          <p:cNvSpPr>
            <a:spLocks noChangeArrowheads="1"/>
          </p:cNvSpPr>
          <p:nvPr/>
        </p:nvSpPr>
        <p:spPr bwMode="auto">
          <a:xfrm>
            <a:off x="2209800" y="4103688"/>
            <a:ext cx="2127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0.2</a:t>
            </a:r>
            <a:endParaRPr lang="en-US" altLang="en-US" sz="1200"/>
          </a:p>
        </p:txBody>
      </p:sp>
      <p:sp>
        <p:nvSpPr>
          <p:cNvPr id="11303" name="Line 113">
            <a:extLst>
              <a:ext uri="{FF2B5EF4-FFF2-40B4-BE49-F238E27FC236}">
                <a16:creationId xmlns:a16="http://schemas.microsoft.com/office/drawing/2014/main" id="{5E2D7942-1347-4D33-8D91-0B7ECB5B23EF}"/>
              </a:ext>
            </a:extLst>
          </p:cNvPr>
          <p:cNvSpPr>
            <a:spLocks noChangeShapeType="1"/>
          </p:cNvSpPr>
          <p:nvPr/>
        </p:nvSpPr>
        <p:spPr bwMode="auto">
          <a:xfrm>
            <a:off x="2520950" y="3757613"/>
            <a:ext cx="333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4" name="Line 114">
            <a:extLst>
              <a:ext uri="{FF2B5EF4-FFF2-40B4-BE49-F238E27FC236}">
                <a16:creationId xmlns:a16="http://schemas.microsoft.com/office/drawing/2014/main" id="{7D677621-8A30-45E3-8A2E-F3446ACE947B}"/>
              </a:ext>
            </a:extLst>
          </p:cNvPr>
          <p:cNvSpPr>
            <a:spLocks noChangeShapeType="1"/>
          </p:cNvSpPr>
          <p:nvPr/>
        </p:nvSpPr>
        <p:spPr bwMode="auto">
          <a:xfrm flipH="1">
            <a:off x="6140450" y="3757613"/>
            <a:ext cx="412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5" name="Rectangle 115">
            <a:extLst>
              <a:ext uri="{FF2B5EF4-FFF2-40B4-BE49-F238E27FC236}">
                <a16:creationId xmlns:a16="http://schemas.microsoft.com/office/drawing/2014/main" id="{D66FC945-4E2D-4BD6-B7E8-C3BD0DE38039}"/>
              </a:ext>
            </a:extLst>
          </p:cNvPr>
          <p:cNvSpPr>
            <a:spLocks noChangeArrowheads="1"/>
          </p:cNvSpPr>
          <p:nvPr/>
        </p:nvSpPr>
        <p:spPr bwMode="auto">
          <a:xfrm>
            <a:off x="2209800" y="3689350"/>
            <a:ext cx="2127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0.4</a:t>
            </a:r>
            <a:endParaRPr lang="en-US" altLang="en-US" sz="1200"/>
          </a:p>
        </p:txBody>
      </p:sp>
      <p:sp>
        <p:nvSpPr>
          <p:cNvPr id="11306" name="Line 116">
            <a:extLst>
              <a:ext uri="{FF2B5EF4-FFF2-40B4-BE49-F238E27FC236}">
                <a16:creationId xmlns:a16="http://schemas.microsoft.com/office/drawing/2014/main" id="{BA8203BB-8378-4B65-8309-506C39CC2092}"/>
              </a:ext>
            </a:extLst>
          </p:cNvPr>
          <p:cNvSpPr>
            <a:spLocks noChangeShapeType="1"/>
          </p:cNvSpPr>
          <p:nvPr/>
        </p:nvSpPr>
        <p:spPr bwMode="auto">
          <a:xfrm>
            <a:off x="2520950" y="3343275"/>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7" name="Line 117">
            <a:extLst>
              <a:ext uri="{FF2B5EF4-FFF2-40B4-BE49-F238E27FC236}">
                <a16:creationId xmlns:a16="http://schemas.microsoft.com/office/drawing/2014/main" id="{570620CB-A3C8-4DF3-AE74-0C52AAA7DB9A}"/>
              </a:ext>
            </a:extLst>
          </p:cNvPr>
          <p:cNvSpPr>
            <a:spLocks noChangeShapeType="1"/>
          </p:cNvSpPr>
          <p:nvPr/>
        </p:nvSpPr>
        <p:spPr bwMode="auto">
          <a:xfrm flipH="1">
            <a:off x="6140450" y="3343275"/>
            <a:ext cx="412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08" name="Rectangle 118">
            <a:extLst>
              <a:ext uri="{FF2B5EF4-FFF2-40B4-BE49-F238E27FC236}">
                <a16:creationId xmlns:a16="http://schemas.microsoft.com/office/drawing/2014/main" id="{C3AC10E8-2CBE-4232-AA43-3556F54E23C8}"/>
              </a:ext>
            </a:extLst>
          </p:cNvPr>
          <p:cNvSpPr>
            <a:spLocks noChangeArrowheads="1"/>
          </p:cNvSpPr>
          <p:nvPr/>
        </p:nvSpPr>
        <p:spPr bwMode="auto">
          <a:xfrm>
            <a:off x="2209800" y="3276600"/>
            <a:ext cx="2127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0.6</a:t>
            </a:r>
            <a:endParaRPr lang="en-US" altLang="en-US" sz="1200"/>
          </a:p>
        </p:txBody>
      </p:sp>
      <p:sp>
        <p:nvSpPr>
          <p:cNvPr id="11309" name="Line 119">
            <a:extLst>
              <a:ext uri="{FF2B5EF4-FFF2-40B4-BE49-F238E27FC236}">
                <a16:creationId xmlns:a16="http://schemas.microsoft.com/office/drawing/2014/main" id="{18010560-4745-4352-9077-32511ED1DF96}"/>
              </a:ext>
            </a:extLst>
          </p:cNvPr>
          <p:cNvSpPr>
            <a:spLocks noChangeShapeType="1"/>
          </p:cNvSpPr>
          <p:nvPr/>
        </p:nvSpPr>
        <p:spPr bwMode="auto">
          <a:xfrm>
            <a:off x="2520950" y="2930525"/>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0" name="Line 120">
            <a:extLst>
              <a:ext uri="{FF2B5EF4-FFF2-40B4-BE49-F238E27FC236}">
                <a16:creationId xmlns:a16="http://schemas.microsoft.com/office/drawing/2014/main" id="{0C0E6CC0-F524-491B-9993-99F705D26CBD}"/>
              </a:ext>
            </a:extLst>
          </p:cNvPr>
          <p:cNvSpPr>
            <a:spLocks noChangeShapeType="1"/>
          </p:cNvSpPr>
          <p:nvPr/>
        </p:nvSpPr>
        <p:spPr bwMode="auto">
          <a:xfrm flipH="1">
            <a:off x="6140450" y="2930525"/>
            <a:ext cx="412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1" name="Rectangle 121">
            <a:extLst>
              <a:ext uri="{FF2B5EF4-FFF2-40B4-BE49-F238E27FC236}">
                <a16:creationId xmlns:a16="http://schemas.microsoft.com/office/drawing/2014/main" id="{B3CBBA30-C675-44D5-8655-EC0205FD4F12}"/>
              </a:ext>
            </a:extLst>
          </p:cNvPr>
          <p:cNvSpPr>
            <a:spLocks noChangeArrowheads="1"/>
          </p:cNvSpPr>
          <p:nvPr/>
        </p:nvSpPr>
        <p:spPr bwMode="auto">
          <a:xfrm>
            <a:off x="2209800" y="2862263"/>
            <a:ext cx="2127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0.8</a:t>
            </a:r>
            <a:endParaRPr lang="en-US" altLang="en-US" sz="1200"/>
          </a:p>
        </p:txBody>
      </p:sp>
      <p:sp>
        <p:nvSpPr>
          <p:cNvPr id="11312" name="Line 122">
            <a:extLst>
              <a:ext uri="{FF2B5EF4-FFF2-40B4-BE49-F238E27FC236}">
                <a16:creationId xmlns:a16="http://schemas.microsoft.com/office/drawing/2014/main" id="{E6ECD88D-9951-4DFC-B4D6-C232A0FC5EC7}"/>
              </a:ext>
            </a:extLst>
          </p:cNvPr>
          <p:cNvSpPr>
            <a:spLocks noChangeShapeType="1"/>
          </p:cNvSpPr>
          <p:nvPr/>
        </p:nvSpPr>
        <p:spPr bwMode="auto">
          <a:xfrm>
            <a:off x="2520950" y="2517775"/>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3" name="Line 123">
            <a:extLst>
              <a:ext uri="{FF2B5EF4-FFF2-40B4-BE49-F238E27FC236}">
                <a16:creationId xmlns:a16="http://schemas.microsoft.com/office/drawing/2014/main" id="{46931B03-2FDC-4F81-BAF7-FDCA2BF03D84}"/>
              </a:ext>
            </a:extLst>
          </p:cNvPr>
          <p:cNvSpPr>
            <a:spLocks noChangeShapeType="1"/>
          </p:cNvSpPr>
          <p:nvPr/>
        </p:nvSpPr>
        <p:spPr bwMode="auto">
          <a:xfrm flipH="1">
            <a:off x="6140450" y="2517775"/>
            <a:ext cx="412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4" name="Rectangle 124">
            <a:extLst>
              <a:ext uri="{FF2B5EF4-FFF2-40B4-BE49-F238E27FC236}">
                <a16:creationId xmlns:a16="http://schemas.microsoft.com/office/drawing/2014/main" id="{690CA6CC-956A-4238-B93E-DEB7F72BA737}"/>
              </a:ext>
            </a:extLst>
          </p:cNvPr>
          <p:cNvSpPr>
            <a:spLocks noChangeArrowheads="1"/>
          </p:cNvSpPr>
          <p:nvPr/>
        </p:nvSpPr>
        <p:spPr bwMode="auto">
          <a:xfrm>
            <a:off x="2301875" y="2449513"/>
            <a:ext cx="857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1</a:t>
            </a:r>
            <a:endParaRPr lang="en-US" altLang="en-US" sz="1200"/>
          </a:p>
        </p:txBody>
      </p:sp>
      <p:sp>
        <p:nvSpPr>
          <p:cNvPr id="11315" name="Line 125">
            <a:extLst>
              <a:ext uri="{FF2B5EF4-FFF2-40B4-BE49-F238E27FC236}">
                <a16:creationId xmlns:a16="http://schemas.microsoft.com/office/drawing/2014/main" id="{4EDC4A28-A2CA-4B95-A3B4-D41302AA8000}"/>
              </a:ext>
            </a:extLst>
          </p:cNvPr>
          <p:cNvSpPr>
            <a:spLocks noChangeShapeType="1"/>
          </p:cNvSpPr>
          <p:nvPr/>
        </p:nvSpPr>
        <p:spPr bwMode="auto">
          <a:xfrm>
            <a:off x="2520950" y="2103438"/>
            <a:ext cx="33338"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6" name="Line 126">
            <a:extLst>
              <a:ext uri="{FF2B5EF4-FFF2-40B4-BE49-F238E27FC236}">
                <a16:creationId xmlns:a16="http://schemas.microsoft.com/office/drawing/2014/main" id="{C7A4C3F1-80FC-4009-A0D0-4D20C62BEAE3}"/>
              </a:ext>
            </a:extLst>
          </p:cNvPr>
          <p:cNvSpPr>
            <a:spLocks noChangeShapeType="1"/>
          </p:cNvSpPr>
          <p:nvPr/>
        </p:nvSpPr>
        <p:spPr bwMode="auto">
          <a:xfrm flipH="1">
            <a:off x="6140450" y="2103438"/>
            <a:ext cx="41275" cy="1587"/>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7" name="Rectangle 127">
            <a:extLst>
              <a:ext uri="{FF2B5EF4-FFF2-40B4-BE49-F238E27FC236}">
                <a16:creationId xmlns:a16="http://schemas.microsoft.com/office/drawing/2014/main" id="{84C1C932-DC7A-4C4A-8A87-A9EA671928A8}"/>
              </a:ext>
            </a:extLst>
          </p:cNvPr>
          <p:cNvSpPr>
            <a:spLocks noChangeArrowheads="1"/>
          </p:cNvSpPr>
          <p:nvPr/>
        </p:nvSpPr>
        <p:spPr bwMode="auto">
          <a:xfrm>
            <a:off x="2209800" y="2036763"/>
            <a:ext cx="2127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1.2</a:t>
            </a:r>
            <a:endParaRPr lang="en-US" altLang="en-US" sz="1200"/>
          </a:p>
        </p:txBody>
      </p:sp>
      <p:sp>
        <p:nvSpPr>
          <p:cNvPr id="11318" name="Line 128">
            <a:extLst>
              <a:ext uri="{FF2B5EF4-FFF2-40B4-BE49-F238E27FC236}">
                <a16:creationId xmlns:a16="http://schemas.microsoft.com/office/drawing/2014/main" id="{715E5018-BEDE-43BC-B455-E07F2DED7088}"/>
              </a:ext>
            </a:extLst>
          </p:cNvPr>
          <p:cNvSpPr>
            <a:spLocks noChangeShapeType="1"/>
          </p:cNvSpPr>
          <p:nvPr/>
        </p:nvSpPr>
        <p:spPr bwMode="auto">
          <a:xfrm>
            <a:off x="2520950" y="1698625"/>
            <a:ext cx="33338"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19" name="Line 129">
            <a:extLst>
              <a:ext uri="{FF2B5EF4-FFF2-40B4-BE49-F238E27FC236}">
                <a16:creationId xmlns:a16="http://schemas.microsoft.com/office/drawing/2014/main" id="{FCE9FF4E-F698-4529-AE7F-CD1FFB137FB5}"/>
              </a:ext>
            </a:extLst>
          </p:cNvPr>
          <p:cNvSpPr>
            <a:spLocks noChangeShapeType="1"/>
          </p:cNvSpPr>
          <p:nvPr/>
        </p:nvSpPr>
        <p:spPr bwMode="auto">
          <a:xfrm flipH="1">
            <a:off x="6140450" y="1698625"/>
            <a:ext cx="412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20" name="Rectangle 130">
            <a:extLst>
              <a:ext uri="{FF2B5EF4-FFF2-40B4-BE49-F238E27FC236}">
                <a16:creationId xmlns:a16="http://schemas.microsoft.com/office/drawing/2014/main" id="{2229807C-F13E-4138-9498-AF4C73FB18AD}"/>
              </a:ext>
            </a:extLst>
          </p:cNvPr>
          <p:cNvSpPr>
            <a:spLocks noChangeArrowheads="1"/>
          </p:cNvSpPr>
          <p:nvPr/>
        </p:nvSpPr>
        <p:spPr bwMode="auto">
          <a:xfrm>
            <a:off x="2209800" y="1631950"/>
            <a:ext cx="2127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200">
                <a:solidFill>
                  <a:srgbClr val="000000"/>
                </a:solidFill>
                <a:latin typeface="Helvetica" panose="020B0604020202020204" pitchFamily="34" charset="0"/>
              </a:rPr>
              <a:t>1.4</a:t>
            </a:r>
            <a:endParaRPr lang="en-US" altLang="en-US" sz="1200"/>
          </a:p>
        </p:txBody>
      </p:sp>
      <p:sp>
        <p:nvSpPr>
          <p:cNvPr id="11321" name="Line 131">
            <a:extLst>
              <a:ext uri="{FF2B5EF4-FFF2-40B4-BE49-F238E27FC236}">
                <a16:creationId xmlns:a16="http://schemas.microsoft.com/office/drawing/2014/main" id="{EB9FBB42-C569-4488-AE52-D3D5760A57D2}"/>
              </a:ext>
            </a:extLst>
          </p:cNvPr>
          <p:cNvSpPr>
            <a:spLocks noChangeShapeType="1"/>
          </p:cNvSpPr>
          <p:nvPr/>
        </p:nvSpPr>
        <p:spPr bwMode="auto">
          <a:xfrm>
            <a:off x="2520950" y="1698625"/>
            <a:ext cx="36607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22" name="Line 132">
            <a:extLst>
              <a:ext uri="{FF2B5EF4-FFF2-40B4-BE49-F238E27FC236}">
                <a16:creationId xmlns:a16="http://schemas.microsoft.com/office/drawing/2014/main" id="{42538CE3-552E-4464-8BCA-CE99B897BD5F}"/>
              </a:ext>
            </a:extLst>
          </p:cNvPr>
          <p:cNvSpPr>
            <a:spLocks noChangeShapeType="1"/>
          </p:cNvSpPr>
          <p:nvPr/>
        </p:nvSpPr>
        <p:spPr bwMode="auto">
          <a:xfrm>
            <a:off x="2520950" y="4584700"/>
            <a:ext cx="36607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23" name="Line 133">
            <a:extLst>
              <a:ext uri="{FF2B5EF4-FFF2-40B4-BE49-F238E27FC236}">
                <a16:creationId xmlns:a16="http://schemas.microsoft.com/office/drawing/2014/main" id="{7A401D12-82A6-4226-B638-1917BDCD93B3}"/>
              </a:ext>
            </a:extLst>
          </p:cNvPr>
          <p:cNvSpPr>
            <a:spLocks noChangeShapeType="1"/>
          </p:cNvSpPr>
          <p:nvPr/>
        </p:nvSpPr>
        <p:spPr bwMode="auto">
          <a:xfrm flipV="1">
            <a:off x="6181725" y="1698625"/>
            <a:ext cx="1588" cy="2886075"/>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324" name="Freeform 135">
            <a:extLst>
              <a:ext uri="{FF2B5EF4-FFF2-40B4-BE49-F238E27FC236}">
                <a16:creationId xmlns:a16="http://schemas.microsoft.com/office/drawing/2014/main" id="{FCF4D7F5-D8CF-4337-B990-6C5741CF6CE0}"/>
              </a:ext>
            </a:extLst>
          </p:cNvPr>
          <p:cNvSpPr>
            <a:spLocks/>
          </p:cNvSpPr>
          <p:nvPr/>
        </p:nvSpPr>
        <p:spPr bwMode="auto">
          <a:xfrm>
            <a:off x="2520950" y="2136775"/>
            <a:ext cx="3660775" cy="2438400"/>
          </a:xfrm>
          <a:custGeom>
            <a:avLst/>
            <a:gdLst>
              <a:gd name="T0" fmla="*/ 21 w 2306"/>
              <a:gd name="T1" fmla="*/ 1260 h 1536"/>
              <a:gd name="T2" fmla="*/ 69 w 2306"/>
              <a:gd name="T3" fmla="*/ 750 h 1536"/>
              <a:gd name="T4" fmla="*/ 112 w 2306"/>
              <a:gd name="T5" fmla="*/ 341 h 1536"/>
              <a:gd name="T6" fmla="*/ 159 w 2306"/>
              <a:gd name="T7" fmla="*/ 91 h 1536"/>
              <a:gd name="T8" fmla="*/ 207 w 2306"/>
              <a:gd name="T9" fmla="*/ 0 h 1536"/>
              <a:gd name="T10" fmla="*/ 255 w 2306"/>
              <a:gd name="T11" fmla="*/ 54 h 1536"/>
              <a:gd name="T12" fmla="*/ 298 w 2306"/>
              <a:gd name="T13" fmla="*/ 181 h 1536"/>
              <a:gd name="T14" fmla="*/ 345 w 2306"/>
              <a:gd name="T15" fmla="*/ 287 h 1536"/>
              <a:gd name="T16" fmla="*/ 393 w 2306"/>
              <a:gd name="T17" fmla="*/ 309 h 1536"/>
              <a:gd name="T18" fmla="*/ 441 w 2306"/>
              <a:gd name="T19" fmla="*/ 255 h 1536"/>
              <a:gd name="T20" fmla="*/ 489 w 2306"/>
              <a:gd name="T21" fmla="*/ 197 h 1536"/>
              <a:gd name="T22" fmla="*/ 531 w 2306"/>
              <a:gd name="T23" fmla="*/ 181 h 1536"/>
              <a:gd name="T24" fmla="*/ 579 w 2306"/>
              <a:gd name="T25" fmla="*/ 208 h 1536"/>
              <a:gd name="T26" fmla="*/ 627 w 2306"/>
              <a:gd name="T27" fmla="*/ 250 h 1536"/>
              <a:gd name="T28" fmla="*/ 675 w 2306"/>
              <a:gd name="T29" fmla="*/ 271 h 1536"/>
              <a:gd name="T30" fmla="*/ 717 w 2306"/>
              <a:gd name="T31" fmla="*/ 261 h 1536"/>
              <a:gd name="T32" fmla="*/ 765 w 2306"/>
              <a:gd name="T33" fmla="*/ 229 h 1536"/>
              <a:gd name="T34" fmla="*/ 813 w 2306"/>
              <a:gd name="T35" fmla="*/ 213 h 1536"/>
              <a:gd name="T36" fmla="*/ 861 w 2306"/>
              <a:gd name="T37" fmla="*/ 218 h 1536"/>
              <a:gd name="T38" fmla="*/ 903 w 2306"/>
              <a:gd name="T39" fmla="*/ 240 h 1536"/>
              <a:gd name="T40" fmla="*/ 951 w 2306"/>
              <a:gd name="T41" fmla="*/ 261 h 1536"/>
              <a:gd name="T42" fmla="*/ 999 w 2306"/>
              <a:gd name="T43" fmla="*/ 255 h 1536"/>
              <a:gd name="T44" fmla="*/ 1047 w 2306"/>
              <a:gd name="T45" fmla="*/ 240 h 1536"/>
              <a:gd name="T46" fmla="*/ 1095 w 2306"/>
              <a:gd name="T47" fmla="*/ 224 h 1536"/>
              <a:gd name="T48" fmla="*/ 1137 w 2306"/>
              <a:gd name="T49" fmla="*/ 224 h 1536"/>
              <a:gd name="T50" fmla="*/ 1185 w 2306"/>
              <a:gd name="T51" fmla="*/ 240 h 1536"/>
              <a:gd name="T52" fmla="*/ 1233 w 2306"/>
              <a:gd name="T53" fmla="*/ 250 h 1536"/>
              <a:gd name="T54" fmla="*/ 1281 w 2306"/>
              <a:gd name="T55" fmla="*/ 250 h 1536"/>
              <a:gd name="T56" fmla="*/ 1323 w 2306"/>
              <a:gd name="T57" fmla="*/ 240 h 1536"/>
              <a:gd name="T58" fmla="*/ 1371 w 2306"/>
              <a:gd name="T59" fmla="*/ 229 h 1536"/>
              <a:gd name="T60" fmla="*/ 1419 w 2306"/>
              <a:gd name="T61" fmla="*/ 229 h 1536"/>
              <a:gd name="T62" fmla="*/ 1467 w 2306"/>
              <a:gd name="T63" fmla="*/ 234 h 1536"/>
              <a:gd name="T64" fmla="*/ 1509 w 2306"/>
              <a:gd name="T65" fmla="*/ 245 h 1536"/>
              <a:gd name="T66" fmla="*/ 1557 w 2306"/>
              <a:gd name="T67" fmla="*/ 250 h 1536"/>
              <a:gd name="T68" fmla="*/ 1605 w 2306"/>
              <a:gd name="T69" fmla="*/ 245 h 1536"/>
              <a:gd name="T70" fmla="*/ 1653 w 2306"/>
              <a:gd name="T71" fmla="*/ 234 h 1536"/>
              <a:gd name="T72" fmla="*/ 1701 w 2306"/>
              <a:gd name="T73" fmla="*/ 229 h 1536"/>
              <a:gd name="T74" fmla="*/ 1743 w 2306"/>
              <a:gd name="T75" fmla="*/ 234 h 1536"/>
              <a:gd name="T76" fmla="*/ 1791 w 2306"/>
              <a:gd name="T77" fmla="*/ 245 h 1536"/>
              <a:gd name="T78" fmla="*/ 1839 w 2306"/>
              <a:gd name="T79" fmla="*/ 250 h 1536"/>
              <a:gd name="T80" fmla="*/ 1887 w 2306"/>
              <a:gd name="T81" fmla="*/ 245 h 1536"/>
              <a:gd name="T82" fmla="*/ 1929 w 2306"/>
              <a:gd name="T83" fmla="*/ 240 h 1536"/>
              <a:gd name="T84" fmla="*/ 1977 w 2306"/>
              <a:gd name="T85" fmla="*/ 234 h 1536"/>
              <a:gd name="T86" fmla="*/ 2025 w 2306"/>
              <a:gd name="T87" fmla="*/ 234 h 1536"/>
              <a:gd name="T88" fmla="*/ 2073 w 2306"/>
              <a:gd name="T89" fmla="*/ 240 h 1536"/>
              <a:gd name="T90" fmla="*/ 2115 w 2306"/>
              <a:gd name="T91" fmla="*/ 245 h 1536"/>
              <a:gd name="T92" fmla="*/ 2163 w 2306"/>
              <a:gd name="T93" fmla="*/ 245 h 1536"/>
              <a:gd name="T94" fmla="*/ 2211 w 2306"/>
              <a:gd name="T95" fmla="*/ 240 h 1536"/>
              <a:gd name="T96" fmla="*/ 2259 w 2306"/>
              <a:gd name="T97" fmla="*/ 234 h 1536"/>
              <a:gd name="T98" fmla="*/ 2306 w 2306"/>
              <a:gd name="T99" fmla="*/ 234 h 1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306"/>
              <a:gd name="T151" fmla="*/ 0 h 1536"/>
              <a:gd name="T152" fmla="*/ 2306 w 2306"/>
              <a:gd name="T153" fmla="*/ 1536 h 1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306" h="1536">
                <a:moveTo>
                  <a:pt x="0" y="1536"/>
                </a:moveTo>
                <a:lnTo>
                  <a:pt x="21" y="1260"/>
                </a:lnTo>
                <a:lnTo>
                  <a:pt x="42" y="994"/>
                </a:lnTo>
                <a:lnTo>
                  <a:pt x="69" y="750"/>
                </a:lnTo>
                <a:lnTo>
                  <a:pt x="90" y="527"/>
                </a:lnTo>
                <a:lnTo>
                  <a:pt x="112" y="341"/>
                </a:lnTo>
                <a:lnTo>
                  <a:pt x="138" y="192"/>
                </a:lnTo>
                <a:lnTo>
                  <a:pt x="159" y="91"/>
                </a:lnTo>
                <a:lnTo>
                  <a:pt x="186" y="27"/>
                </a:lnTo>
                <a:lnTo>
                  <a:pt x="207" y="0"/>
                </a:lnTo>
                <a:lnTo>
                  <a:pt x="228" y="16"/>
                </a:lnTo>
                <a:lnTo>
                  <a:pt x="255" y="54"/>
                </a:lnTo>
                <a:lnTo>
                  <a:pt x="276" y="112"/>
                </a:lnTo>
                <a:lnTo>
                  <a:pt x="298" y="181"/>
                </a:lnTo>
                <a:lnTo>
                  <a:pt x="324" y="240"/>
                </a:lnTo>
                <a:lnTo>
                  <a:pt x="345" y="287"/>
                </a:lnTo>
                <a:lnTo>
                  <a:pt x="372" y="309"/>
                </a:lnTo>
                <a:lnTo>
                  <a:pt x="393" y="309"/>
                </a:lnTo>
                <a:lnTo>
                  <a:pt x="414" y="287"/>
                </a:lnTo>
                <a:lnTo>
                  <a:pt x="441" y="255"/>
                </a:lnTo>
                <a:lnTo>
                  <a:pt x="462" y="224"/>
                </a:lnTo>
                <a:lnTo>
                  <a:pt x="489" y="197"/>
                </a:lnTo>
                <a:lnTo>
                  <a:pt x="510" y="181"/>
                </a:lnTo>
                <a:lnTo>
                  <a:pt x="531" y="181"/>
                </a:lnTo>
                <a:lnTo>
                  <a:pt x="558" y="192"/>
                </a:lnTo>
                <a:lnTo>
                  <a:pt x="579" y="208"/>
                </a:lnTo>
                <a:lnTo>
                  <a:pt x="600" y="229"/>
                </a:lnTo>
                <a:lnTo>
                  <a:pt x="627" y="250"/>
                </a:lnTo>
                <a:lnTo>
                  <a:pt x="648" y="266"/>
                </a:lnTo>
                <a:lnTo>
                  <a:pt x="675" y="271"/>
                </a:lnTo>
                <a:lnTo>
                  <a:pt x="696" y="271"/>
                </a:lnTo>
                <a:lnTo>
                  <a:pt x="717" y="261"/>
                </a:lnTo>
                <a:lnTo>
                  <a:pt x="744" y="245"/>
                </a:lnTo>
                <a:lnTo>
                  <a:pt x="765" y="229"/>
                </a:lnTo>
                <a:lnTo>
                  <a:pt x="792" y="218"/>
                </a:lnTo>
                <a:lnTo>
                  <a:pt x="813" y="213"/>
                </a:lnTo>
                <a:lnTo>
                  <a:pt x="834" y="213"/>
                </a:lnTo>
                <a:lnTo>
                  <a:pt x="861" y="218"/>
                </a:lnTo>
                <a:lnTo>
                  <a:pt x="882" y="229"/>
                </a:lnTo>
                <a:lnTo>
                  <a:pt x="903" y="240"/>
                </a:lnTo>
                <a:lnTo>
                  <a:pt x="930" y="250"/>
                </a:lnTo>
                <a:lnTo>
                  <a:pt x="951" y="261"/>
                </a:lnTo>
                <a:lnTo>
                  <a:pt x="978" y="261"/>
                </a:lnTo>
                <a:lnTo>
                  <a:pt x="999" y="255"/>
                </a:lnTo>
                <a:lnTo>
                  <a:pt x="1020" y="250"/>
                </a:lnTo>
                <a:lnTo>
                  <a:pt x="1047" y="240"/>
                </a:lnTo>
                <a:lnTo>
                  <a:pt x="1068" y="229"/>
                </a:lnTo>
                <a:lnTo>
                  <a:pt x="1095" y="224"/>
                </a:lnTo>
                <a:lnTo>
                  <a:pt x="1116" y="224"/>
                </a:lnTo>
                <a:lnTo>
                  <a:pt x="1137" y="224"/>
                </a:lnTo>
                <a:lnTo>
                  <a:pt x="1164" y="229"/>
                </a:lnTo>
                <a:lnTo>
                  <a:pt x="1185" y="240"/>
                </a:lnTo>
                <a:lnTo>
                  <a:pt x="1206" y="245"/>
                </a:lnTo>
                <a:lnTo>
                  <a:pt x="1233" y="250"/>
                </a:lnTo>
                <a:lnTo>
                  <a:pt x="1254" y="255"/>
                </a:lnTo>
                <a:lnTo>
                  <a:pt x="1281" y="250"/>
                </a:lnTo>
                <a:lnTo>
                  <a:pt x="1302" y="250"/>
                </a:lnTo>
                <a:lnTo>
                  <a:pt x="1323" y="240"/>
                </a:lnTo>
                <a:lnTo>
                  <a:pt x="1350" y="234"/>
                </a:lnTo>
                <a:lnTo>
                  <a:pt x="1371" y="229"/>
                </a:lnTo>
                <a:lnTo>
                  <a:pt x="1398" y="229"/>
                </a:lnTo>
                <a:lnTo>
                  <a:pt x="1419" y="229"/>
                </a:lnTo>
                <a:lnTo>
                  <a:pt x="1440" y="229"/>
                </a:lnTo>
                <a:lnTo>
                  <a:pt x="1467" y="234"/>
                </a:lnTo>
                <a:lnTo>
                  <a:pt x="1488" y="240"/>
                </a:lnTo>
                <a:lnTo>
                  <a:pt x="1509" y="245"/>
                </a:lnTo>
                <a:lnTo>
                  <a:pt x="1536" y="250"/>
                </a:lnTo>
                <a:lnTo>
                  <a:pt x="1557" y="250"/>
                </a:lnTo>
                <a:lnTo>
                  <a:pt x="1584" y="250"/>
                </a:lnTo>
                <a:lnTo>
                  <a:pt x="1605" y="245"/>
                </a:lnTo>
                <a:lnTo>
                  <a:pt x="1626" y="240"/>
                </a:lnTo>
                <a:lnTo>
                  <a:pt x="1653" y="234"/>
                </a:lnTo>
                <a:lnTo>
                  <a:pt x="1674" y="234"/>
                </a:lnTo>
                <a:lnTo>
                  <a:pt x="1701" y="229"/>
                </a:lnTo>
                <a:lnTo>
                  <a:pt x="1722" y="234"/>
                </a:lnTo>
                <a:lnTo>
                  <a:pt x="1743" y="234"/>
                </a:lnTo>
                <a:lnTo>
                  <a:pt x="1770" y="240"/>
                </a:lnTo>
                <a:lnTo>
                  <a:pt x="1791" y="245"/>
                </a:lnTo>
                <a:lnTo>
                  <a:pt x="1812" y="245"/>
                </a:lnTo>
                <a:lnTo>
                  <a:pt x="1839" y="250"/>
                </a:lnTo>
                <a:lnTo>
                  <a:pt x="1860" y="245"/>
                </a:lnTo>
                <a:lnTo>
                  <a:pt x="1887" y="245"/>
                </a:lnTo>
                <a:lnTo>
                  <a:pt x="1908" y="240"/>
                </a:lnTo>
                <a:lnTo>
                  <a:pt x="1929" y="240"/>
                </a:lnTo>
                <a:lnTo>
                  <a:pt x="1956" y="234"/>
                </a:lnTo>
                <a:lnTo>
                  <a:pt x="1977" y="234"/>
                </a:lnTo>
                <a:lnTo>
                  <a:pt x="2003" y="234"/>
                </a:lnTo>
                <a:lnTo>
                  <a:pt x="2025" y="234"/>
                </a:lnTo>
                <a:lnTo>
                  <a:pt x="2046" y="240"/>
                </a:lnTo>
                <a:lnTo>
                  <a:pt x="2073" y="240"/>
                </a:lnTo>
                <a:lnTo>
                  <a:pt x="2094" y="245"/>
                </a:lnTo>
                <a:lnTo>
                  <a:pt x="2115" y="245"/>
                </a:lnTo>
                <a:lnTo>
                  <a:pt x="2142" y="245"/>
                </a:lnTo>
                <a:lnTo>
                  <a:pt x="2163" y="245"/>
                </a:lnTo>
                <a:lnTo>
                  <a:pt x="2189" y="245"/>
                </a:lnTo>
                <a:lnTo>
                  <a:pt x="2211" y="240"/>
                </a:lnTo>
                <a:lnTo>
                  <a:pt x="2232" y="234"/>
                </a:lnTo>
                <a:lnTo>
                  <a:pt x="2259" y="234"/>
                </a:lnTo>
                <a:lnTo>
                  <a:pt x="2280" y="234"/>
                </a:lnTo>
                <a:lnTo>
                  <a:pt x="2306" y="234"/>
                </a:lnTo>
              </a:path>
            </a:pathLst>
          </a:custGeom>
          <a:noFill/>
          <a:ln w="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a:extLst>
              <a:ext uri="{FF2B5EF4-FFF2-40B4-BE49-F238E27FC236}">
                <a16:creationId xmlns:a16="http://schemas.microsoft.com/office/drawing/2014/main" id="{8A1B2563-B4D9-461A-957A-B3C4D43ED4C4}"/>
              </a:ext>
            </a:extLst>
          </p:cNvPr>
          <p:cNvSpPr>
            <a:spLocks noChangeArrowheads="1"/>
          </p:cNvSpPr>
          <p:nvPr/>
        </p:nvSpPr>
        <p:spPr bwMode="auto">
          <a:xfrm>
            <a:off x="762000" y="1371600"/>
            <a:ext cx="4572000"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600"/>
              <a:t>function y = struve(z)</a:t>
            </a:r>
          </a:p>
          <a:p>
            <a:r>
              <a:rPr lang="en-US" altLang="en-US" sz="1600"/>
              <a:t>num = length(z);</a:t>
            </a:r>
          </a:p>
          <a:p>
            <a:r>
              <a:rPr lang="en-US" altLang="en-US" sz="1600"/>
              <a:t>y=zeros(1,num);</a:t>
            </a:r>
          </a:p>
          <a:p>
            <a:r>
              <a:rPr lang="en-US" altLang="en-US" sz="1600"/>
              <a:t>for k = 1:num</a:t>
            </a:r>
          </a:p>
          <a:p>
            <a:r>
              <a:rPr lang="en-US" altLang="en-US" sz="1600"/>
              <a:t>y(k) = quadl(@struve_arg, 0, 1, [ ],[ ], z(k));</a:t>
            </a:r>
          </a:p>
          <a:p>
            <a:r>
              <a:rPr lang="en-US" altLang="en-US" sz="1600"/>
              <a:t>end</a:t>
            </a:r>
          </a:p>
        </p:txBody>
      </p:sp>
      <p:sp>
        <p:nvSpPr>
          <p:cNvPr id="13316" name="Rectangle 3">
            <a:extLst>
              <a:ext uri="{FF2B5EF4-FFF2-40B4-BE49-F238E27FC236}">
                <a16:creationId xmlns:a16="http://schemas.microsoft.com/office/drawing/2014/main" id="{614E5B1E-B849-4584-9DC3-44C10737A49A}"/>
              </a:ext>
            </a:extLst>
          </p:cNvPr>
          <p:cNvSpPr>
            <a:spLocks noChangeArrowheads="1"/>
          </p:cNvSpPr>
          <p:nvPr/>
        </p:nvSpPr>
        <p:spPr bwMode="auto">
          <a:xfrm>
            <a:off x="838200" y="3429000"/>
            <a:ext cx="4572000"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sz="1600"/>
              <a:t>function y = struve_arg(x, z)</a:t>
            </a:r>
          </a:p>
          <a:p>
            <a:pPr>
              <a:spcBef>
                <a:spcPct val="50000"/>
              </a:spcBef>
            </a:pPr>
            <a:r>
              <a:rPr lang="en-US" altLang="en-US" sz="1600"/>
              <a:t>y = (4./pi).*z.*x.^2.*sin(z.*(1-x.^2)).*sqrt(2-x.^2);</a:t>
            </a:r>
          </a:p>
        </p:txBody>
      </p:sp>
      <p:sp>
        <p:nvSpPr>
          <p:cNvPr id="13317" name="Text Box 4">
            <a:extLst>
              <a:ext uri="{FF2B5EF4-FFF2-40B4-BE49-F238E27FC236}">
                <a16:creationId xmlns:a16="http://schemas.microsoft.com/office/drawing/2014/main" id="{4C8C5479-1525-44D5-98FF-357693BE033B}"/>
              </a:ext>
            </a:extLst>
          </p:cNvPr>
          <p:cNvSpPr txBox="1">
            <a:spLocks noChangeArrowheads="1"/>
          </p:cNvSpPr>
          <p:nvPr/>
        </p:nvSpPr>
        <p:spPr bwMode="auto">
          <a:xfrm>
            <a:off x="2819400" y="228600"/>
            <a:ext cx="38179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Acoustic radiation impedance</a:t>
            </a:r>
            <a:endParaRPr lang="en-US" altLang="en-US"/>
          </a:p>
        </p:txBody>
      </p:sp>
      <p:sp>
        <p:nvSpPr>
          <p:cNvPr id="13318" name="Line 5">
            <a:extLst>
              <a:ext uri="{FF2B5EF4-FFF2-40B4-BE49-F238E27FC236}">
                <a16:creationId xmlns:a16="http://schemas.microsoft.com/office/drawing/2014/main" id="{274F9CDE-F964-4924-8B2B-4B5A376EF663}"/>
              </a:ext>
            </a:extLst>
          </p:cNvPr>
          <p:cNvSpPr>
            <a:spLocks noChangeShapeType="1"/>
          </p:cNvSpPr>
          <p:nvPr/>
        </p:nvSpPr>
        <p:spPr bwMode="auto">
          <a:xfrm>
            <a:off x="1905000" y="762000"/>
            <a:ext cx="5715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13314" name="Object 6">
            <a:extLst>
              <a:ext uri="{FF2B5EF4-FFF2-40B4-BE49-F238E27FC236}">
                <a16:creationId xmlns:a16="http://schemas.microsoft.com/office/drawing/2014/main" id="{51F77FBD-9BCC-47E8-A136-066F203ABD2B}"/>
              </a:ext>
            </a:extLst>
          </p:cNvPr>
          <p:cNvGraphicFramePr>
            <a:graphicFrameLocks noChangeAspect="1"/>
          </p:cNvGraphicFramePr>
          <p:nvPr/>
        </p:nvGraphicFramePr>
        <p:xfrm>
          <a:off x="1781175" y="4876800"/>
          <a:ext cx="3827463" cy="1484313"/>
        </p:xfrm>
        <a:graphic>
          <a:graphicData uri="http://schemas.openxmlformats.org/presentationml/2006/ole">
            <mc:AlternateContent xmlns:mc="http://schemas.openxmlformats.org/markup-compatibility/2006">
              <mc:Choice xmlns:v="urn:schemas-microsoft-com:vml" Requires="v">
                <p:oleObj spid="_x0000_s12290" name="Equation" r:id="rId4" imgW="2489040" imgH="965160" progId="Equation.DSMT4">
                  <p:embed/>
                </p:oleObj>
              </mc:Choice>
              <mc:Fallback>
                <p:oleObj name="Equation" r:id="rId4" imgW="2489040" imgH="96516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1175" y="4876800"/>
                        <a:ext cx="3827463" cy="148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19" name="Line 7">
            <a:extLst>
              <a:ext uri="{FF2B5EF4-FFF2-40B4-BE49-F238E27FC236}">
                <a16:creationId xmlns:a16="http://schemas.microsoft.com/office/drawing/2014/main" id="{3798A956-2B12-4F26-B347-2B2897B22416}"/>
              </a:ext>
            </a:extLst>
          </p:cNvPr>
          <p:cNvSpPr>
            <a:spLocks noChangeShapeType="1"/>
          </p:cNvSpPr>
          <p:nvPr/>
        </p:nvSpPr>
        <p:spPr bwMode="auto">
          <a:xfrm>
            <a:off x="1752600" y="43434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0" name="Text Box 8">
            <a:extLst>
              <a:ext uri="{FF2B5EF4-FFF2-40B4-BE49-F238E27FC236}">
                <a16:creationId xmlns:a16="http://schemas.microsoft.com/office/drawing/2014/main" id="{BB6A577F-BE87-4FFB-8A2E-3B8EF4036A2B}"/>
              </a:ext>
            </a:extLst>
          </p:cNvPr>
          <p:cNvSpPr txBox="1">
            <a:spLocks noChangeArrowheads="1"/>
          </p:cNvSpPr>
          <p:nvPr/>
        </p:nvSpPr>
        <p:spPr bwMode="auto">
          <a:xfrm>
            <a:off x="1889125" y="4381500"/>
            <a:ext cx="965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800"/>
              <a:t>this uses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4">
            <a:extLst>
              <a:ext uri="{FF2B5EF4-FFF2-40B4-BE49-F238E27FC236}">
                <a16:creationId xmlns:a16="http://schemas.microsoft.com/office/drawing/2014/main" id="{ADF1DC0A-8A42-40C2-AF71-A0E1F8A984D0}"/>
              </a:ext>
            </a:extLst>
          </p:cNvPr>
          <p:cNvSpPr>
            <a:spLocks noChangeArrowheads="1"/>
          </p:cNvSpPr>
          <p:nvPr/>
        </p:nvSpPr>
        <p:spPr bwMode="auto">
          <a:xfrm>
            <a:off x="6400800" y="2286000"/>
            <a:ext cx="9794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rgbClr val="000000"/>
                </a:solidFill>
              </a:rPr>
              <a:t>velocity</a:t>
            </a:r>
            <a:endParaRPr lang="en-US" altLang="en-US"/>
          </a:p>
        </p:txBody>
      </p:sp>
      <p:sp>
        <p:nvSpPr>
          <p:cNvPr id="12294" name="Freeform 5">
            <a:extLst>
              <a:ext uri="{FF2B5EF4-FFF2-40B4-BE49-F238E27FC236}">
                <a16:creationId xmlns:a16="http://schemas.microsoft.com/office/drawing/2014/main" id="{92144A2B-BEFE-4235-8BEB-F07FC6B53AB0}"/>
              </a:ext>
            </a:extLst>
          </p:cNvPr>
          <p:cNvSpPr>
            <a:spLocks/>
          </p:cNvSpPr>
          <p:nvPr/>
        </p:nvSpPr>
        <p:spPr bwMode="auto">
          <a:xfrm rot="5400000">
            <a:off x="4264819" y="1610519"/>
            <a:ext cx="638175" cy="842963"/>
          </a:xfrm>
          <a:custGeom>
            <a:avLst/>
            <a:gdLst>
              <a:gd name="T0" fmla="*/ 18 w 1252"/>
              <a:gd name="T1" fmla="*/ 1215 h 1238"/>
              <a:gd name="T2" fmla="*/ 45 w 1252"/>
              <a:gd name="T3" fmla="*/ 1220 h 1238"/>
              <a:gd name="T4" fmla="*/ 77 w 1252"/>
              <a:gd name="T5" fmla="*/ 1197 h 1238"/>
              <a:gd name="T6" fmla="*/ 104 w 1252"/>
              <a:gd name="T7" fmla="*/ 1206 h 1238"/>
              <a:gd name="T8" fmla="*/ 136 w 1252"/>
              <a:gd name="T9" fmla="*/ 1170 h 1238"/>
              <a:gd name="T10" fmla="*/ 168 w 1252"/>
              <a:gd name="T11" fmla="*/ 1183 h 1238"/>
              <a:gd name="T12" fmla="*/ 195 w 1252"/>
              <a:gd name="T13" fmla="*/ 1143 h 1238"/>
              <a:gd name="T14" fmla="*/ 227 w 1252"/>
              <a:gd name="T15" fmla="*/ 1124 h 1238"/>
              <a:gd name="T16" fmla="*/ 254 w 1252"/>
              <a:gd name="T17" fmla="*/ 1111 h 1238"/>
              <a:gd name="T18" fmla="*/ 286 w 1252"/>
              <a:gd name="T19" fmla="*/ 1038 h 1238"/>
              <a:gd name="T20" fmla="*/ 313 w 1252"/>
              <a:gd name="T21" fmla="*/ 993 h 1238"/>
              <a:gd name="T22" fmla="*/ 345 w 1252"/>
              <a:gd name="T23" fmla="*/ 943 h 1238"/>
              <a:gd name="T24" fmla="*/ 372 w 1252"/>
              <a:gd name="T25" fmla="*/ 816 h 1238"/>
              <a:gd name="T26" fmla="*/ 404 w 1252"/>
              <a:gd name="T27" fmla="*/ 666 h 1238"/>
              <a:gd name="T28" fmla="*/ 431 w 1252"/>
              <a:gd name="T29" fmla="*/ 530 h 1238"/>
              <a:gd name="T30" fmla="*/ 463 w 1252"/>
              <a:gd name="T31" fmla="*/ 353 h 1238"/>
              <a:gd name="T32" fmla="*/ 495 w 1252"/>
              <a:gd name="T33" fmla="*/ 140 h 1238"/>
              <a:gd name="T34" fmla="*/ 522 w 1252"/>
              <a:gd name="T35" fmla="*/ 4 h 1238"/>
              <a:gd name="T36" fmla="*/ 553 w 1252"/>
              <a:gd name="T37" fmla="*/ 27 h 1238"/>
              <a:gd name="T38" fmla="*/ 581 w 1252"/>
              <a:gd name="T39" fmla="*/ 177 h 1238"/>
              <a:gd name="T40" fmla="*/ 612 w 1252"/>
              <a:gd name="T41" fmla="*/ 290 h 1238"/>
              <a:gd name="T42" fmla="*/ 640 w 1252"/>
              <a:gd name="T43" fmla="*/ 240 h 1238"/>
              <a:gd name="T44" fmla="*/ 671 w 1252"/>
              <a:gd name="T45" fmla="*/ 127 h 1238"/>
              <a:gd name="T46" fmla="*/ 699 w 1252"/>
              <a:gd name="T47" fmla="*/ 154 h 1238"/>
              <a:gd name="T48" fmla="*/ 730 w 1252"/>
              <a:gd name="T49" fmla="*/ 263 h 1238"/>
              <a:gd name="T50" fmla="*/ 758 w 1252"/>
              <a:gd name="T51" fmla="*/ 167 h 1238"/>
              <a:gd name="T52" fmla="*/ 789 w 1252"/>
              <a:gd name="T53" fmla="*/ 158 h 1238"/>
              <a:gd name="T54" fmla="*/ 821 w 1252"/>
              <a:gd name="T55" fmla="*/ 245 h 1238"/>
              <a:gd name="T56" fmla="*/ 848 w 1252"/>
              <a:gd name="T57" fmla="*/ 149 h 1238"/>
              <a:gd name="T58" fmla="*/ 880 w 1252"/>
              <a:gd name="T59" fmla="*/ 213 h 1238"/>
              <a:gd name="T60" fmla="*/ 907 w 1252"/>
              <a:gd name="T61" fmla="*/ 181 h 1238"/>
              <a:gd name="T62" fmla="*/ 939 w 1252"/>
              <a:gd name="T63" fmla="*/ 190 h 1238"/>
              <a:gd name="T64" fmla="*/ 966 w 1252"/>
              <a:gd name="T65" fmla="*/ 190 h 1238"/>
              <a:gd name="T66" fmla="*/ 998 w 1252"/>
              <a:gd name="T67" fmla="*/ 190 h 1238"/>
              <a:gd name="T68" fmla="*/ 1025 w 1252"/>
              <a:gd name="T69" fmla="*/ 190 h 1238"/>
              <a:gd name="T70" fmla="*/ 1057 w 1252"/>
              <a:gd name="T71" fmla="*/ 181 h 1238"/>
              <a:gd name="T72" fmla="*/ 1084 w 1252"/>
              <a:gd name="T73" fmla="*/ 213 h 1238"/>
              <a:gd name="T74" fmla="*/ 1116 w 1252"/>
              <a:gd name="T75" fmla="*/ 149 h 1238"/>
              <a:gd name="T76" fmla="*/ 1143 w 1252"/>
              <a:gd name="T77" fmla="*/ 245 h 1238"/>
              <a:gd name="T78" fmla="*/ 1175 w 1252"/>
              <a:gd name="T79" fmla="*/ 158 h 1238"/>
              <a:gd name="T80" fmla="*/ 1207 w 1252"/>
              <a:gd name="T81" fmla="*/ 167 h 1238"/>
              <a:gd name="T82" fmla="*/ 1234 w 1252"/>
              <a:gd name="T83" fmla="*/ 263 h 123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52"/>
              <a:gd name="T127" fmla="*/ 0 h 1238"/>
              <a:gd name="T128" fmla="*/ 1252 w 1252"/>
              <a:gd name="T129" fmla="*/ 1238 h 123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52" h="1238">
                <a:moveTo>
                  <a:pt x="0" y="1238"/>
                </a:moveTo>
                <a:lnTo>
                  <a:pt x="9" y="1229"/>
                </a:lnTo>
                <a:lnTo>
                  <a:pt x="18" y="1215"/>
                </a:lnTo>
                <a:lnTo>
                  <a:pt x="27" y="1206"/>
                </a:lnTo>
                <a:lnTo>
                  <a:pt x="36" y="1206"/>
                </a:lnTo>
                <a:lnTo>
                  <a:pt x="45" y="1220"/>
                </a:lnTo>
                <a:lnTo>
                  <a:pt x="59" y="1229"/>
                </a:lnTo>
                <a:lnTo>
                  <a:pt x="68" y="1215"/>
                </a:lnTo>
                <a:lnTo>
                  <a:pt x="77" y="1197"/>
                </a:lnTo>
                <a:lnTo>
                  <a:pt x="86" y="1188"/>
                </a:lnTo>
                <a:lnTo>
                  <a:pt x="95" y="1197"/>
                </a:lnTo>
                <a:lnTo>
                  <a:pt x="104" y="1206"/>
                </a:lnTo>
                <a:lnTo>
                  <a:pt x="118" y="1206"/>
                </a:lnTo>
                <a:lnTo>
                  <a:pt x="127" y="1188"/>
                </a:lnTo>
                <a:lnTo>
                  <a:pt x="136" y="1170"/>
                </a:lnTo>
                <a:lnTo>
                  <a:pt x="145" y="1170"/>
                </a:lnTo>
                <a:lnTo>
                  <a:pt x="154" y="1183"/>
                </a:lnTo>
                <a:lnTo>
                  <a:pt x="168" y="1183"/>
                </a:lnTo>
                <a:lnTo>
                  <a:pt x="177" y="1165"/>
                </a:lnTo>
                <a:lnTo>
                  <a:pt x="186" y="1143"/>
                </a:lnTo>
                <a:lnTo>
                  <a:pt x="195" y="1143"/>
                </a:lnTo>
                <a:lnTo>
                  <a:pt x="204" y="1152"/>
                </a:lnTo>
                <a:lnTo>
                  <a:pt x="213" y="1152"/>
                </a:lnTo>
                <a:lnTo>
                  <a:pt x="227" y="1124"/>
                </a:lnTo>
                <a:lnTo>
                  <a:pt x="236" y="1102"/>
                </a:lnTo>
                <a:lnTo>
                  <a:pt x="245" y="1102"/>
                </a:lnTo>
                <a:lnTo>
                  <a:pt x="254" y="1111"/>
                </a:lnTo>
                <a:lnTo>
                  <a:pt x="263" y="1093"/>
                </a:lnTo>
                <a:lnTo>
                  <a:pt x="277" y="1056"/>
                </a:lnTo>
                <a:lnTo>
                  <a:pt x="286" y="1038"/>
                </a:lnTo>
                <a:lnTo>
                  <a:pt x="295" y="1047"/>
                </a:lnTo>
                <a:lnTo>
                  <a:pt x="304" y="1038"/>
                </a:lnTo>
                <a:lnTo>
                  <a:pt x="313" y="993"/>
                </a:lnTo>
                <a:lnTo>
                  <a:pt x="322" y="957"/>
                </a:lnTo>
                <a:lnTo>
                  <a:pt x="336" y="952"/>
                </a:lnTo>
                <a:lnTo>
                  <a:pt x="345" y="943"/>
                </a:lnTo>
                <a:lnTo>
                  <a:pt x="354" y="893"/>
                </a:lnTo>
                <a:lnTo>
                  <a:pt x="363" y="839"/>
                </a:lnTo>
                <a:lnTo>
                  <a:pt x="372" y="816"/>
                </a:lnTo>
                <a:lnTo>
                  <a:pt x="386" y="798"/>
                </a:lnTo>
                <a:lnTo>
                  <a:pt x="395" y="743"/>
                </a:lnTo>
                <a:lnTo>
                  <a:pt x="404" y="666"/>
                </a:lnTo>
                <a:lnTo>
                  <a:pt x="413" y="626"/>
                </a:lnTo>
                <a:lnTo>
                  <a:pt x="422" y="598"/>
                </a:lnTo>
                <a:lnTo>
                  <a:pt x="431" y="530"/>
                </a:lnTo>
                <a:lnTo>
                  <a:pt x="445" y="440"/>
                </a:lnTo>
                <a:lnTo>
                  <a:pt x="454" y="390"/>
                </a:lnTo>
                <a:lnTo>
                  <a:pt x="463" y="353"/>
                </a:lnTo>
                <a:lnTo>
                  <a:pt x="472" y="281"/>
                </a:lnTo>
                <a:lnTo>
                  <a:pt x="481" y="190"/>
                </a:lnTo>
                <a:lnTo>
                  <a:pt x="495" y="140"/>
                </a:lnTo>
                <a:lnTo>
                  <a:pt x="504" y="122"/>
                </a:lnTo>
                <a:lnTo>
                  <a:pt x="513" y="68"/>
                </a:lnTo>
                <a:lnTo>
                  <a:pt x="522" y="4"/>
                </a:lnTo>
                <a:lnTo>
                  <a:pt x="531" y="0"/>
                </a:lnTo>
                <a:lnTo>
                  <a:pt x="540" y="27"/>
                </a:lnTo>
                <a:lnTo>
                  <a:pt x="553" y="27"/>
                </a:lnTo>
                <a:lnTo>
                  <a:pt x="563" y="27"/>
                </a:lnTo>
                <a:lnTo>
                  <a:pt x="572" y="86"/>
                </a:lnTo>
                <a:lnTo>
                  <a:pt x="581" y="177"/>
                </a:lnTo>
                <a:lnTo>
                  <a:pt x="590" y="231"/>
                </a:lnTo>
                <a:lnTo>
                  <a:pt x="603" y="254"/>
                </a:lnTo>
                <a:lnTo>
                  <a:pt x="612" y="290"/>
                </a:lnTo>
                <a:lnTo>
                  <a:pt x="622" y="331"/>
                </a:lnTo>
                <a:lnTo>
                  <a:pt x="631" y="322"/>
                </a:lnTo>
                <a:lnTo>
                  <a:pt x="640" y="240"/>
                </a:lnTo>
                <a:lnTo>
                  <a:pt x="649" y="158"/>
                </a:lnTo>
                <a:lnTo>
                  <a:pt x="662" y="131"/>
                </a:lnTo>
                <a:lnTo>
                  <a:pt x="671" y="127"/>
                </a:lnTo>
                <a:lnTo>
                  <a:pt x="680" y="95"/>
                </a:lnTo>
                <a:lnTo>
                  <a:pt x="690" y="90"/>
                </a:lnTo>
                <a:lnTo>
                  <a:pt x="699" y="154"/>
                </a:lnTo>
                <a:lnTo>
                  <a:pt x="712" y="249"/>
                </a:lnTo>
                <a:lnTo>
                  <a:pt x="721" y="294"/>
                </a:lnTo>
                <a:lnTo>
                  <a:pt x="730" y="263"/>
                </a:lnTo>
                <a:lnTo>
                  <a:pt x="739" y="208"/>
                </a:lnTo>
                <a:lnTo>
                  <a:pt x="749" y="186"/>
                </a:lnTo>
                <a:lnTo>
                  <a:pt x="758" y="167"/>
                </a:lnTo>
                <a:lnTo>
                  <a:pt x="771" y="127"/>
                </a:lnTo>
                <a:lnTo>
                  <a:pt x="780" y="104"/>
                </a:lnTo>
                <a:lnTo>
                  <a:pt x="789" y="158"/>
                </a:lnTo>
                <a:lnTo>
                  <a:pt x="798" y="249"/>
                </a:lnTo>
                <a:lnTo>
                  <a:pt x="807" y="294"/>
                </a:lnTo>
                <a:lnTo>
                  <a:pt x="821" y="245"/>
                </a:lnTo>
                <a:lnTo>
                  <a:pt x="830" y="154"/>
                </a:lnTo>
                <a:lnTo>
                  <a:pt x="839" y="113"/>
                </a:lnTo>
                <a:lnTo>
                  <a:pt x="848" y="149"/>
                </a:lnTo>
                <a:lnTo>
                  <a:pt x="857" y="199"/>
                </a:lnTo>
                <a:lnTo>
                  <a:pt x="866" y="222"/>
                </a:lnTo>
                <a:lnTo>
                  <a:pt x="880" y="213"/>
                </a:lnTo>
                <a:lnTo>
                  <a:pt x="889" y="199"/>
                </a:lnTo>
                <a:lnTo>
                  <a:pt x="898" y="190"/>
                </a:lnTo>
                <a:lnTo>
                  <a:pt x="907" y="181"/>
                </a:lnTo>
                <a:lnTo>
                  <a:pt x="916" y="163"/>
                </a:lnTo>
                <a:lnTo>
                  <a:pt x="930" y="158"/>
                </a:lnTo>
                <a:lnTo>
                  <a:pt x="939" y="190"/>
                </a:lnTo>
                <a:lnTo>
                  <a:pt x="948" y="226"/>
                </a:lnTo>
                <a:lnTo>
                  <a:pt x="957" y="231"/>
                </a:lnTo>
                <a:lnTo>
                  <a:pt x="966" y="190"/>
                </a:lnTo>
                <a:lnTo>
                  <a:pt x="975" y="145"/>
                </a:lnTo>
                <a:lnTo>
                  <a:pt x="989" y="145"/>
                </a:lnTo>
                <a:lnTo>
                  <a:pt x="998" y="190"/>
                </a:lnTo>
                <a:lnTo>
                  <a:pt x="1007" y="231"/>
                </a:lnTo>
                <a:lnTo>
                  <a:pt x="1016" y="226"/>
                </a:lnTo>
                <a:lnTo>
                  <a:pt x="1025" y="190"/>
                </a:lnTo>
                <a:lnTo>
                  <a:pt x="1034" y="158"/>
                </a:lnTo>
                <a:lnTo>
                  <a:pt x="1048" y="163"/>
                </a:lnTo>
                <a:lnTo>
                  <a:pt x="1057" y="181"/>
                </a:lnTo>
                <a:lnTo>
                  <a:pt x="1066" y="190"/>
                </a:lnTo>
                <a:lnTo>
                  <a:pt x="1075" y="199"/>
                </a:lnTo>
                <a:lnTo>
                  <a:pt x="1084" y="213"/>
                </a:lnTo>
                <a:lnTo>
                  <a:pt x="1098" y="222"/>
                </a:lnTo>
                <a:lnTo>
                  <a:pt x="1107" y="199"/>
                </a:lnTo>
                <a:lnTo>
                  <a:pt x="1116" y="149"/>
                </a:lnTo>
                <a:lnTo>
                  <a:pt x="1125" y="113"/>
                </a:lnTo>
                <a:lnTo>
                  <a:pt x="1134" y="154"/>
                </a:lnTo>
                <a:lnTo>
                  <a:pt x="1143" y="245"/>
                </a:lnTo>
                <a:lnTo>
                  <a:pt x="1157" y="294"/>
                </a:lnTo>
                <a:lnTo>
                  <a:pt x="1166" y="249"/>
                </a:lnTo>
                <a:lnTo>
                  <a:pt x="1175" y="158"/>
                </a:lnTo>
                <a:lnTo>
                  <a:pt x="1184" y="104"/>
                </a:lnTo>
                <a:lnTo>
                  <a:pt x="1193" y="127"/>
                </a:lnTo>
                <a:lnTo>
                  <a:pt x="1207" y="167"/>
                </a:lnTo>
                <a:lnTo>
                  <a:pt x="1216" y="186"/>
                </a:lnTo>
                <a:lnTo>
                  <a:pt x="1225" y="208"/>
                </a:lnTo>
                <a:lnTo>
                  <a:pt x="1234" y="263"/>
                </a:lnTo>
                <a:lnTo>
                  <a:pt x="1243" y="294"/>
                </a:lnTo>
                <a:lnTo>
                  <a:pt x="1252" y="249"/>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2295" name="Freeform 6">
            <a:extLst>
              <a:ext uri="{FF2B5EF4-FFF2-40B4-BE49-F238E27FC236}">
                <a16:creationId xmlns:a16="http://schemas.microsoft.com/office/drawing/2014/main" id="{2AED1F58-3A26-49AB-A235-CEF1D8533152}"/>
              </a:ext>
            </a:extLst>
          </p:cNvPr>
          <p:cNvSpPr>
            <a:spLocks/>
          </p:cNvSpPr>
          <p:nvPr/>
        </p:nvSpPr>
        <p:spPr bwMode="auto">
          <a:xfrm rot="5400000">
            <a:off x="4401344" y="2112169"/>
            <a:ext cx="365125" cy="842963"/>
          </a:xfrm>
          <a:custGeom>
            <a:avLst/>
            <a:gdLst>
              <a:gd name="T0" fmla="*/ 14 w 717"/>
              <a:gd name="T1" fmla="*/ 154 h 1238"/>
              <a:gd name="T2" fmla="*/ 32 w 717"/>
              <a:gd name="T3" fmla="*/ 95 h 1238"/>
              <a:gd name="T4" fmla="*/ 50 w 717"/>
              <a:gd name="T5" fmla="*/ 131 h 1238"/>
              <a:gd name="T6" fmla="*/ 73 w 717"/>
              <a:gd name="T7" fmla="*/ 240 h 1238"/>
              <a:gd name="T8" fmla="*/ 91 w 717"/>
              <a:gd name="T9" fmla="*/ 331 h 1238"/>
              <a:gd name="T10" fmla="*/ 109 w 717"/>
              <a:gd name="T11" fmla="*/ 254 h 1238"/>
              <a:gd name="T12" fmla="*/ 132 w 717"/>
              <a:gd name="T13" fmla="*/ 177 h 1238"/>
              <a:gd name="T14" fmla="*/ 150 w 717"/>
              <a:gd name="T15" fmla="*/ 27 h 1238"/>
              <a:gd name="T16" fmla="*/ 172 w 717"/>
              <a:gd name="T17" fmla="*/ 27 h 1238"/>
              <a:gd name="T18" fmla="*/ 190 w 717"/>
              <a:gd name="T19" fmla="*/ 4 h 1238"/>
              <a:gd name="T20" fmla="*/ 209 w 717"/>
              <a:gd name="T21" fmla="*/ 122 h 1238"/>
              <a:gd name="T22" fmla="*/ 231 w 717"/>
              <a:gd name="T23" fmla="*/ 190 h 1238"/>
              <a:gd name="T24" fmla="*/ 249 w 717"/>
              <a:gd name="T25" fmla="*/ 353 h 1238"/>
              <a:gd name="T26" fmla="*/ 268 w 717"/>
              <a:gd name="T27" fmla="*/ 440 h 1238"/>
              <a:gd name="T28" fmla="*/ 290 w 717"/>
              <a:gd name="T29" fmla="*/ 598 h 1238"/>
              <a:gd name="T30" fmla="*/ 308 w 717"/>
              <a:gd name="T31" fmla="*/ 666 h 1238"/>
              <a:gd name="T32" fmla="*/ 327 w 717"/>
              <a:gd name="T33" fmla="*/ 798 h 1238"/>
              <a:gd name="T34" fmla="*/ 349 w 717"/>
              <a:gd name="T35" fmla="*/ 839 h 1238"/>
              <a:gd name="T36" fmla="*/ 367 w 717"/>
              <a:gd name="T37" fmla="*/ 943 h 1238"/>
              <a:gd name="T38" fmla="*/ 390 w 717"/>
              <a:gd name="T39" fmla="*/ 957 h 1238"/>
              <a:gd name="T40" fmla="*/ 408 w 717"/>
              <a:gd name="T41" fmla="*/ 1038 h 1238"/>
              <a:gd name="T42" fmla="*/ 426 w 717"/>
              <a:gd name="T43" fmla="*/ 1038 h 1238"/>
              <a:gd name="T44" fmla="*/ 449 w 717"/>
              <a:gd name="T45" fmla="*/ 1093 h 1238"/>
              <a:gd name="T46" fmla="*/ 467 w 717"/>
              <a:gd name="T47" fmla="*/ 1102 h 1238"/>
              <a:gd name="T48" fmla="*/ 485 w 717"/>
              <a:gd name="T49" fmla="*/ 1124 h 1238"/>
              <a:gd name="T50" fmla="*/ 508 w 717"/>
              <a:gd name="T51" fmla="*/ 1152 h 1238"/>
              <a:gd name="T52" fmla="*/ 526 w 717"/>
              <a:gd name="T53" fmla="*/ 1143 h 1238"/>
              <a:gd name="T54" fmla="*/ 544 w 717"/>
              <a:gd name="T55" fmla="*/ 1183 h 1238"/>
              <a:gd name="T56" fmla="*/ 567 w 717"/>
              <a:gd name="T57" fmla="*/ 1170 h 1238"/>
              <a:gd name="T58" fmla="*/ 585 w 717"/>
              <a:gd name="T59" fmla="*/ 1188 h 1238"/>
              <a:gd name="T60" fmla="*/ 608 w 717"/>
              <a:gd name="T61" fmla="*/ 1206 h 1238"/>
              <a:gd name="T62" fmla="*/ 626 w 717"/>
              <a:gd name="T63" fmla="*/ 1188 h 1238"/>
              <a:gd name="T64" fmla="*/ 644 w 717"/>
              <a:gd name="T65" fmla="*/ 1215 h 1238"/>
              <a:gd name="T66" fmla="*/ 667 w 717"/>
              <a:gd name="T67" fmla="*/ 1220 h 1238"/>
              <a:gd name="T68" fmla="*/ 685 w 717"/>
              <a:gd name="T69" fmla="*/ 1206 h 1238"/>
              <a:gd name="T70" fmla="*/ 703 w 717"/>
              <a:gd name="T71" fmla="*/ 1229 h 12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17"/>
              <a:gd name="T109" fmla="*/ 0 h 1238"/>
              <a:gd name="T110" fmla="*/ 717 w 717"/>
              <a:gd name="T111" fmla="*/ 1238 h 12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17" h="1238">
                <a:moveTo>
                  <a:pt x="0" y="249"/>
                </a:moveTo>
                <a:lnTo>
                  <a:pt x="14" y="154"/>
                </a:lnTo>
                <a:lnTo>
                  <a:pt x="23" y="90"/>
                </a:lnTo>
                <a:lnTo>
                  <a:pt x="32" y="95"/>
                </a:lnTo>
                <a:lnTo>
                  <a:pt x="41" y="127"/>
                </a:lnTo>
                <a:lnTo>
                  <a:pt x="50" y="131"/>
                </a:lnTo>
                <a:lnTo>
                  <a:pt x="63" y="158"/>
                </a:lnTo>
                <a:lnTo>
                  <a:pt x="73" y="240"/>
                </a:lnTo>
                <a:lnTo>
                  <a:pt x="82" y="322"/>
                </a:lnTo>
                <a:lnTo>
                  <a:pt x="91" y="331"/>
                </a:lnTo>
                <a:lnTo>
                  <a:pt x="100" y="290"/>
                </a:lnTo>
                <a:lnTo>
                  <a:pt x="109" y="254"/>
                </a:lnTo>
                <a:lnTo>
                  <a:pt x="122" y="231"/>
                </a:lnTo>
                <a:lnTo>
                  <a:pt x="132" y="177"/>
                </a:lnTo>
                <a:lnTo>
                  <a:pt x="141" y="86"/>
                </a:lnTo>
                <a:lnTo>
                  <a:pt x="150" y="27"/>
                </a:lnTo>
                <a:lnTo>
                  <a:pt x="159" y="27"/>
                </a:lnTo>
                <a:lnTo>
                  <a:pt x="172" y="27"/>
                </a:lnTo>
                <a:lnTo>
                  <a:pt x="181" y="0"/>
                </a:lnTo>
                <a:lnTo>
                  <a:pt x="190" y="4"/>
                </a:lnTo>
                <a:lnTo>
                  <a:pt x="200" y="68"/>
                </a:lnTo>
                <a:lnTo>
                  <a:pt x="209" y="122"/>
                </a:lnTo>
                <a:lnTo>
                  <a:pt x="218" y="140"/>
                </a:lnTo>
                <a:lnTo>
                  <a:pt x="231" y="190"/>
                </a:lnTo>
                <a:lnTo>
                  <a:pt x="240" y="281"/>
                </a:lnTo>
                <a:lnTo>
                  <a:pt x="249" y="353"/>
                </a:lnTo>
                <a:lnTo>
                  <a:pt x="259" y="390"/>
                </a:lnTo>
                <a:lnTo>
                  <a:pt x="268" y="440"/>
                </a:lnTo>
                <a:lnTo>
                  <a:pt x="281" y="530"/>
                </a:lnTo>
                <a:lnTo>
                  <a:pt x="290" y="598"/>
                </a:lnTo>
                <a:lnTo>
                  <a:pt x="299" y="626"/>
                </a:lnTo>
                <a:lnTo>
                  <a:pt x="308" y="666"/>
                </a:lnTo>
                <a:lnTo>
                  <a:pt x="317" y="743"/>
                </a:lnTo>
                <a:lnTo>
                  <a:pt x="327" y="798"/>
                </a:lnTo>
                <a:lnTo>
                  <a:pt x="340" y="816"/>
                </a:lnTo>
                <a:lnTo>
                  <a:pt x="349" y="839"/>
                </a:lnTo>
                <a:lnTo>
                  <a:pt x="358" y="893"/>
                </a:lnTo>
                <a:lnTo>
                  <a:pt x="367" y="943"/>
                </a:lnTo>
                <a:lnTo>
                  <a:pt x="376" y="952"/>
                </a:lnTo>
                <a:lnTo>
                  <a:pt x="390" y="957"/>
                </a:lnTo>
                <a:lnTo>
                  <a:pt x="399" y="993"/>
                </a:lnTo>
                <a:lnTo>
                  <a:pt x="408" y="1038"/>
                </a:lnTo>
                <a:lnTo>
                  <a:pt x="417" y="1047"/>
                </a:lnTo>
                <a:lnTo>
                  <a:pt x="426" y="1038"/>
                </a:lnTo>
                <a:lnTo>
                  <a:pt x="435" y="1056"/>
                </a:lnTo>
                <a:lnTo>
                  <a:pt x="449" y="1093"/>
                </a:lnTo>
                <a:lnTo>
                  <a:pt x="458" y="1111"/>
                </a:lnTo>
                <a:lnTo>
                  <a:pt x="467" y="1102"/>
                </a:lnTo>
                <a:lnTo>
                  <a:pt x="476" y="1102"/>
                </a:lnTo>
                <a:lnTo>
                  <a:pt x="485" y="1124"/>
                </a:lnTo>
                <a:lnTo>
                  <a:pt x="499" y="1152"/>
                </a:lnTo>
                <a:lnTo>
                  <a:pt x="508" y="1152"/>
                </a:lnTo>
                <a:lnTo>
                  <a:pt x="517" y="1143"/>
                </a:lnTo>
                <a:lnTo>
                  <a:pt x="526" y="1143"/>
                </a:lnTo>
                <a:lnTo>
                  <a:pt x="535" y="1165"/>
                </a:lnTo>
                <a:lnTo>
                  <a:pt x="544" y="1183"/>
                </a:lnTo>
                <a:lnTo>
                  <a:pt x="558" y="1183"/>
                </a:lnTo>
                <a:lnTo>
                  <a:pt x="567" y="1170"/>
                </a:lnTo>
                <a:lnTo>
                  <a:pt x="576" y="1170"/>
                </a:lnTo>
                <a:lnTo>
                  <a:pt x="585" y="1188"/>
                </a:lnTo>
                <a:lnTo>
                  <a:pt x="594" y="1206"/>
                </a:lnTo>
                <a:lnTo>
                  <a:pt x="608" y="1206"/>
                </a:lnTo>
                <a:lnTo>
                  <a:pt x="617" y="1197"/>
                </a:lnTo>
                <a:lnTo>
                  <a:pt x="626" y="1188"/>
                </a:lnTo>
                <a:lnTo>
                  <a:pt x="635" y="1197"/>
                </a:lnTo>
                <a:lnTo>
                  <a:pt x="644" y="1215"/>
                </a:lnTo>
                <a:lnTo>
                  <a:pt x="653" y="1229"/>
                </a:lnTo>
                <a:lnTo>
                  <a:pt x="667" y="1220"/>
                </a:lnTo>
                <a:lnTo>
                  <a:pt x="676" y="1206"/>
                </a:lnTo>
                <a:lnTo>
                  <a:pt x="685" y="1206"/>
                </a:lnTo>
                <a:lnTo>
                  <a:pt x="694" y="1215"/>
                </a:lnTo>
                <a:lnTo>
                  <a:pt x="703" y="1229"/>
                </a:lnTo>
                <a:lnTo>
                  <a:pt x="717" y="1238"/>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2296" name="Rectangle 7">
            <a:extLst>
              <a:ext uri="{FF2B5EF4-FFF2-40B4-BE49-F238E27FC236}">
                <a16:creationId xmlns:a16="http://schemas.microsoft.com/office/drawing/2014/main" id="{12586D97-C49E-4F50-A355-F67A5C690F2E}"/>
              </a:ext>
            </a:extLst>
          </p:cNvPr>
          <p:cNvSpPr>
            <a:spLocks noChangeArrowheads="1"/>
          </p:cNvSpPr>
          <p:nvPr/>
        </p:nvSpPr>
        <p:spPr bwMode="auto">
          <a:xfrm>
            <a:off x="4016375" y="1450975"/>
            <a:ext cx="387350" cy="1503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2297" name="Rectangle 8">
            <a:extLst>
              <a:ext uri="{FF2B5EF4-FFF2-40B4-BE49-F238E27FC236}">
                <a16:creationId xmlns:a16="http://schemas.microsoft.com/office/drawing/2014/main" id="{78839E90-5994-4FBE-B5A9-51D01ECF529D}"/>
              </a:ext>
            </a:extLst>
          </p:cNvPr>
          <p:cNvSpPr>
            <a:spLocks noChangeArrowheads="1"/>
          </p:cNvSpPr>
          <p:nvPr/>
        </p:nvSpPr>
        <p:spPr bwMode="auto">
          <a:xfrm>
            <a:off x="3136900" y="2012950"/>
            <a:ext cx="63500" cy="357188"/>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2298" name="Rectangle 9">
            <a:extLst>
              <a:ext uri="{FF2B5EF4-FFF2-40B4-BE49-F238E27FC236}">
                <a16:creationId xmlns:a16="http://schemas.microsoft.com/office/drawing/2014/main" id="{6AB983E7-98A4-4F8B-B7CF-FD5F4D4D3DF7}"/>
              </a:ext>
            </a:extLst>
          </p:cNvPr>
          <p:cNvSpPr>
            <a:spLocks noChangeArrowheads="1"/>
          </p:cNvSpPr>
          <p:nvPr/>
        </p:nvSpPr>
        <p:spPr bwMode="auto">
          <a:xfrm>
            <a:off x="3006725" y="2058988"/>
            <a:ext cx="130175" cy="261937"/>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2299" name="Rectangle 10">
            <a:extLst>
              <a:ext uri="{FF2B5EF4-FFF2-40B4-BE49-F238E27FC236}">
                <a16:creationId xmlns:a16="http://schemas.microsoft.com/office/drawing/2014/main" id="{F2F4331E-9F91-46C2-8C69-5113465AA42F}"/>
              </a:ext>
            </a:extLst>
          </p:cNvPr>
          <p:cNvSpPr>
            <a:spLocks noChangeArrowheads="1"/>
          </p:cNvSpPr>
          <p:nvPr/>
        </p:nvSpPr>
        <p:spPr bwMode="auto">
          <a:xfrm>
            <a:off x="2943225" y="2012950"/>
            <a:ext cx="63500" cy="357188"/>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2300" name="Rectangle 17">
            <a:extLst>
              <a:ext uri="{FF2B5EF4-FFF2-40B4-BE49-F238E27FC236}">
                <a16:creationId xmlns:a16="http://schemas.microsoft.com/office/drawing/2014/main" id="{7BD86FBE-7C15-42E3-B5E7-C6DB35ECA1EE}"/>
              </a:ext>
            </a:extLst>
          </p:cNvPr>
          <p:cNvSpPr>
            <a:spLocks noChangeArrowheads="1"/>
          </p:cNvSpPr>
          <p:nvPr/>
        </p:nvSpPr>
        <p:spPr bwMode="auto">
          <a:xfrm>
            <a:off x="3200400" y="1752600"/>
            <a:ext cx="1228725" cy="914400"/>
          </a:xfrm>
          <a:prstGeom prst="rect">
            <a:avLst/>
          </a:prstGeom>
          <a:gradFill rotWithShape="1">
            <a:gsLst>
              <a:gs pos="0">
                <a:srgbClr val="666666"/>
              </a:gs>
              <a:gs pos="50000">
                <a:srgbClr val="DDDDDD"/>
              </a:gs>
              <a:gs pos="100000">
                <a:srgbClr val="66666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2301" name="Rectangle 18">
            <a:extLst>
              <a:ext uri="{FF2B5EF4-FFF2-40B4-BE49-F238E27FC236}">
                <a16:creationId xmlns:a16="http://schemas.microsoft.com/office/drawing/2014/main" id="{07E2C444-3650-497D-9248-3E8F7D0CDBD5}"/>
              </a:ext>
            </a:extLst>
          </p:cNvPr>
          <p:cNvSpPr>
            <a:spLocks noChangeArrowheads="1"/>
          </p:cNvSpPr>
          <p:nvPr/>
        </p:nvSpPr>
        <p:spPr bwMode="auto">
          <a:xfrm>
            <a:off x="4346575" y="1882775"/>
            <a:ext cx="82550" cy="654050"/>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2302" name="Line 19">
            <a:extLst>
              <a:ext uri="{FF2B5EF4-FFF2-40B4-BE49-F238E27FC236}">
                <a16:creationId xmlns:a16="http://schemas.microsoft.com/office/drawing/2014/main" id="{5F43CFF6-EDB2-445D-A3DE-5541723248BB}"/>
              </a:ext>
            </a:extLst>
          </p:cNvPr>
          <p:cNvSpPr>
            <a:spLocks noChangeShapeType="1"/>
          </p:cNvSpPr>
          <p:nvPr/>
        </p:nvSpPr>
        <p:spPr bwMode="auto">
          <a:xfrm>
            <a:off x="5778500" y="2209800"/>
            <a:ext cx="3873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3" name="Line 20">
            <a:extLst>
              <a:ext uri="{FF2B5EF4-FFF2-40B4-BE49-F238E27FC236}">
                <a16:creationId xmlns:a16="http://schemas.microsoft.com/office/drawing/2014/main" id="{E53A4608-271D-416B-A6B7-8417184F636A}"/>
              </a:ext>
            </a:extLst>
          </p:cNvPr>
          <p:cNvSpPr>
            <a:spLocks noChangeShapeType="1"/>
          </p:cNvSpPr>
          <p:nvPr/>
        </p:nvSpPr>
        <p:spPr bwMode="auto">
          <a:xfrm flipH="1">
            <a:off x="4678363" y="2174875"/>
            <a:ext cx="452437"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4" name="Rectangle 21">
            <a:extLst>
              <a:ext uri="{FF2B5EF4-FFF2-40B4-BE49-F238E27FC236}">
                <a16:creationId xmlns:a16="http://schemas.microsoft.com/office/drawing/2014/main" id="{C8EC53EA-7A2C-48C8-83A7-FC5188D1BFC5}"/>
              </a:ext>
            </a:extLst>
          </p:cNvPr>
          <p:cNvSpPr>
            <a:spLocks noChangeArrowheads="1"/>
          </p:cNvSpPr>
          <p:nvPr/>
        </p:nvSpPr>
        <p:spPr bwMode="auto">
          <a:xfrm>
            <a:off x="5519738" y="1882775"/>
            <a:ext cx="82550" cy="654050"/>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aphicFrame>
        <p:nvGraphicFramePr>
          <p:cNvPr id="12290" name="Object 22">
            <a:extLst>
              <a:ext uri="{FF2B5EF4-FFF2-40B4-BE49-F238E27FC236}">
                <a16:creationId xmlns:a16="http://schemas.microsoft.com/office/drawing/2014/main" id="{7CFE0763-7B45-43A6-8440-6F9CC6DD3363}"/>
              </a:ext>
            </a:extLst>
          </p:cNvPr>
          <p:cNvGraphicFramePr>
            <a:graphicFrameLocks noChangeAspect="1"/>
          </p:cNvGraphicFramePr>
          <p:nvPr/>
        </p:nvGraphicFramePr>
        <p:xfrm>
          <a:off x="4945063" y="1620838"/>
          <a:ext cx="258762" cy="261937"/>
        </p:xfrm>
        <a:graphic>
          <a:graphicData uri="http://schemas.openxmlformats.org/presentationml/2006/ole">
            <mc:AlternateContent xmlns:mc="http://schemas.openxmlformats.org/markup-compatibility/2006">
              <mc:Choice xmlns:v="urn:schemas-microsoft-com:vml" Requires="v">
                <p:oleObj spid="_x0000_s13314" name="Equation" r:id="rId4" imgW="164880" imgH="164880" progId="Equation.DSMT4">
                  <p:embed/>
                </p:oleObj>
              </mc:Choice>
              <mc:Fallback>
                <p:oleObj name="Equation" r:id="rId4" imgW="164880" imgH="164880" progId="Equation.DSMT4">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5063" y="1620838"/>
                        <a:ext cx="258762"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05" name="Line 23">
            <a:extLst>
              <a:ext uri="{FF2B5EF4-FFF2-40B4-BE49-F238E27FC236}">
                <a16:creationId xmlns:a16="http://schemas.microsoft.com/office/drawing/2014/main" id="{B3843806-2DD2-4AC1-8260-02624B5EF560}"/>
              </a:ext>
            </a:extLst>
          </p:cNvPr>
          <p:cNvSpPr>
            <a:spLocks noChangeShapeType="1"/>
          </p:cNvSpPr>
          <p:nvPr/>
        </p:nvSpPr>
        <p:spPr bwMode="auto">
          <a:xfrm>
            <a:off x="5602288" y="1900238"/>
            <a:ext cx="2587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6" name="Line 24">
            <a:extLst>
              <a:ext uri="{FF2B5EF4-FFF2-40B4-BE49-F238E27FC236}">
                <a16:creationId xmlns:a16="http://schemas.microsoft.com/office/drawing/2014/main" id="{A2B9E5E9-EF54-49D9-A07A-234817DCCD34}"/>
              </a:ext>
            </a:extLst>
          </p:cNvPr>
          <p:cNvSpPr>
            <a:spLocks noChangeShapeType="1"/>
          </p:cNvSpPr>
          <p:nvPr/>
        </p:nvSpPr>
        <p:spPr bwMode="auto">
          <a:xfrm>
            <a:off x="5611813" y="2078038"/>
            <a:ext cx="2571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7" name="Line 25">
            <a:extLst>
              <a:ext uri="{FF2B5EF4-FFF2-40B4-BE49-F238E27FC236}">
                <a16:creationId xmlns:a16="http://schemas.microsoft.com/office/drawing/2014/main" id="{0A5F90ED-C4A9-4BB6-9B11-36E6593FB6F9}"/>
              </a:ext>
            </a:extLst>
          </p:cNvPr>
          <p:cNvSpPr>
            <a:spLocks noChangeShapeType="1"/>
          </p:cNvSpPr>
          <p:nvPr/>
        </p:nvSpPr>
        <p:spPr bwMode="auto">
          <a:xfrm>
            <a:off x="5603875" y="2309813"/>
            <a:ext cx="2587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8" name="Line 26">
            <a:extLst>
              <a:ext uri="{FF2B5EF4-FFF2-40B4-BE49-F238E27FC236}">
                <a16:creationId xmlns:a16="http://schemas.microsoft.com/office/drawing/2014/main" id="{B5F9087A-1ADB-498D-AEAE-8E7DE5FE5B2B}"/>
              </a:ext>
            </a:extLst>
          </p:cNvPr>
          <p:cNvSpPr>
            <a:spLocks noChangeShapeType="1"/>
          </p:cNvSpPr>
          <p:nvPr/>
        </p:nvSpPr>
        <p:spPr bwMode="auto">
          <a:xfrm>
            <a:off x="5603875" y="2527300"/>
            <a:ext cx="2571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9" name="Line 27">
            <a:extLst>
              <a:ext uri="{FF2B5EF4-FFF2-40B4-BE49-F238E27FC236}">
                <a16:creationId xmlns:a16="http://schemas.microsoft.com/office/drawing/2014/main" id="{8B5EEED3-FAAE-4A02-B9FD-1F391CE2CE63}"/>
              </a:ext>
            </a:extLst>
          </p:cNvPr>
          <p:cNvSpPr>
            <a:spLocks noChangeShapeType="1"/>
          </p:cNvSpPr>
          <p:nvPr/>
        </p:nvSpPr>
        <p:spPr bwMode="auto">
          <a:xfrm>
            <a:off x="5851525" y="1882775"/>
            <a:ext cx="0" cy="6540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12291" name="Object 28">
            <a:extLst>
              <a:ext uri="{FF2B5EF4-FFF2-40B4-BE49-F238E27FC236}">
                <a16:creationId xmlns:a16="http://schemas.microsoft.com/office/drawing/2014/main" id="{0A2386DA-0E40-44C0-89DE-65DF9BADF55A}"/>
              </a:ext>
            </a:extLst>
          </p:cNvPr>
          <p:cNvGraphicFramePr>
            <a:graphicFrameLocks noChangeAspect="1"/>
          </p:cNvGraphicFramePr>
          <p:nvPr/>
        </p:nvGraphicFramePr>
        <p:xfrm>
          <a:off x="5972175" y="1882775"/>
          <a:ext cx="190500" cy="236538"/>
        </p:xfrm>
        <a:graphic>
          <a:graphicData uri="http://schemas.openxmlformats.org/presentationml/2006/ole">
            <mc:AlternateContent xmlns:mc="http://schemas.openxmlformats.org/markup-compatibility/2006">
              <mc:Choice xmlns:v="urn:schemas-microsoft-com:vml" Requires="v">
                <p:oleObj spid="_x0000_s13315" name="Equation" r:id="rId6" imgW="114120" imgH="139680" progId="Equation.DSMT4">
                  <p:embed/>
                </p:oleObj>
              </mc:Choice>
              <mc:Fallback>
                <p:oleObj name="Equation" r:id="rId6" imgW="114120" imgH="139680" progId="Equation.DSMT4">
                  <p:embed/>
                  <p:pic>
                    <p:nvPicPr>
                      <p:cNvPr id="0"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72175" y="1882775"/>
                        <a:ext cx="190500" cy="236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10" name="Text Box 29">
            <a:extLst>
              <a:ext uri="{FF2B5EF4-FFF2-40B4-BE49-F238E27FC236}">
                <a16:creationId xmlns:a16="http://schemas.microsoft.com/office/drawing/2014/main" id="{C6ED5456-9BBF-4BF8-AF7D-E139B6E632F6}"/>
              </a:ext>
            </a:extLst>
          </p:cNvPr>
          <p:cNvSpPr txBox="1">
            <a:spLocks noChangeArrowheads="1"/>
          </p:cNvSpPr>
          <p:nvPr/>
        </p:nvSpPr>
        <p:spPr bwMode="auto">
          <a:xfrm>
            <a:off x="2819400" y="228600"/>
            <a:ext cx="38179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Acoustic radiation impedance</a:t>
            </a:r>
            <a:endParaRPr lang="en-US" altLang="en-US"/>
          </a:p>
        </p:txBody>
      </p:sp>
      <p:sp>
        <p:nvSpPr>
          <p:cNvPr id="12311" name="Line 30">
            <a:extLst>
              <a:ext uri="{FF2B5EF4-FFF2-40B4-BE49-F238E27FC236}">
                <a16:creationId xmlns:a16="http://schemas.microsoft.com/office/drawing/2014/main" id="{80809357-3DD2-45E5-97C0-27E83E244F16}"/>
              </a:ext>
            </a:extLst>
          </p:cNvPr>
          <p:cNvSpPr>
            <a:spLocks noChangeShapeType="1"/>
          </p:cNvSpPr>
          <p:nvPr/>
        </p:nvSpPr>
        <p:spPr bwMode="auto">
          <a:xfrm>
            <a:off x="1905000" y="762000"/>
            <a:ext cx="5715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12" name="Text Box 31">
            <a:extLst>
              <a:ext uri="{FF2B5EF4-FFF2-40B4-BE49-F238E27FC236}">
                <a16:creationId xmlns:a16="http://schemas.microsoft.com/office/drawing/2014/main" id="{2119559D-D829-49E1-9F98-B0427BABC748}"/>
              </a:ext>
            </a:extLst>
          </p:cNvPr>
          <p:cNvSpPr txBox="1">
            <a:spLocks noChangeArrowheads="1"/>
          </p:cNvSpPr>
          <p:nvPr/>
        </p:nvSpPr>
        <p:spPr bwMode="auto">
          <a:xfrm>
            <a:off x="914400" y="3657600"/>
            <a:ext cx="67056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dirty="0"/>
              <a:t>Most NDE transducers operate at high frequencies  (ka &gt;&gt; 1). At such high frequencies, if we can</a:t>
            </a:r>
          </a:p>
          <a:p>
            <a:r>
              <a:rPr lang="en-US" altLang="en-US" dirty="0"/>
              <a:t>assume piston behavior, for any shaped transducer it can be shown that</a:t>
            </a:r>
          </a:p>
        </p:txBody>
      </p:sp>
      <p:graphicFrame>
        <p:nvGraphicFramePr>
          <p:cNvPr id="12292" name="Object 32">
            <a:extLst>
              <a:ext uri="{FF2B5EF4-FFF2-40B4-BE49-F238E27FC236}">
                <a16:creationId xmlns:a16="http://schemas.microsoft.com/office/drawing/2014/main" id="{286FE2DC-D473-4042-B4FA-EC14B4D41385}"/>
              </a:ext>
            </a:extLst>
          </p:cNvPr>
          <p:cNvGraphicFramePr>
            <a:graphicFrameLocks noChangeAspect="1"/>
          </p:cNvGraphicFramePr>
          <p:nvPr/>
        </p:nvGraphicFramePr>
        <p:xfrm>
          <a:off x="3352800" y="5257800"/>
          <a:ext cx="1752600" cy="515938"/>
        </p:xfrm>
        <a:graphic>
          <a:graphicData uri="http://schemas.openxmlformats.org/presentationml/2006/ole">
            <mc:AlternateContent xmlns:mc="http://schemas.openxmlformats.org/markup-compatibility/2006">
              <mc:Choice xmlns:v="urn:schemas-microsoft-com:vml" Requires="v">
                <p:oleObj spid="_x0000_s13316" name="Equation" r:id="rId8" imgW="774360" imgH="228600" progId="Equation.DSMT4">
                  <p:embed/>
                </p:oleObj>
              </mc:Choice>
              <mc:Fallback>
                <p:oleObj name="Equation" r:id="rId8" imgW="774360" imgH="228600" progId="Equation.DSMT4">
                  <p:embed/>
                  <p:pic>
                    <p:nvPicPr>
                      <p:cNvPr id="0" name="Object 3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2800" y="5257800"/>
                        <a:ext cx="1752600" cy="515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2313" name="Group 33">
            <a:extLst>
              <a:ext uri="{FF2B5EF4-FFF2-40B4-BE49-F238E27FC236}">
                <a16:creationId xmlns:a16="http://schemas.microsoft.com/office/drawing/2014/main" id="{9F51C96D-A305-449A-87CF-6D80CF3DA454}"/>
              </a:ext>
            </a:extLst>
          </p:cNvPr>
          <p:cNvGrpSpPr>
            <a:grpSpLocks/>
          </p:cNvGrpSpPr>
          <p:nvPr/>
        </p:nvGrpSpPr>
        <p:grpSpPr bwMode="auto">
          <a:xfrm>
            <a:off x="5791200" y="5257800"/>
            <a:ext cx="381000" cy="500063"/>
            <a:chOff x="4704" y="2016"/>
            <a:chExt cx="240" cy="315"/>
          </a:xfrm>
        </p:grpSpPr>
        <p:sp>
          <p:nvSpPr>
            <p:cNvPr id="12317" name="Oval 34">
              <a:extLst>
                <a:ext uri="{FF2B5EF4-FFF2-40B4-BE49-F238E27FC236}">
                  <a16:creationId xmlns:a16="http://schemas.microsoft.com/office/drawing/2014/main" id="{B255080C-110E-4E14-A6BF-C9A5809F5A20}"/>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2318" name="Oval 35">
              <a:extLst>
                <a:ext uri="{FF2B5EF4-FFF2-40B4-BE49-F238E27FC236}">
                  <a16:creationId xmlns:a16="http://schemas.microsoft.com/office/drawing/2014/main" id="{08E3D0C7-3D4D-4E82-9165-D916C8536137}"/>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2319" name="Rectangle 36">
              <a:extLst>
                <a:ext uri="{FF2B5EF4-FFF2-40B4-BE49-F238E27FC236}">
                  <a16:creationId xmlns:a16="http://schemas.microsoft.com/office/drawing/2014/main" id="{549F5270-EA97-449E-ADFC-A1E165067969}"/>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2320" name="Line 37">
              <a:extLst>
                <a:ext uri="{FF2B5EF4-FFF2-40B4-BE49-F238E27FC236}">
                  <a16:creationId xmlns:a16="http://schemas.microsoft.com/office/drawing/2014/main" id="{24B49DF1-3679-47A3-B2D4-279276BCEFBC}"/>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314" name="Line 38">
            <a:extLst>
              <a:ext uri="{FF2B5EF4-FFF2-40B4-BE49-F238E27FC236}">
                <a16:creationId xmlns:a16="http://schemas.microsoft.com/office/drawing/2014/main" id="{01BC994C-B1B1-4F66-9527-701FAC77BB45}"/>
              </a:ext>
            </a:extLst>
          </p:cNvPr>
          <p:cNvSpPr>
            <a:spLocks noChangeShapeType="1"/>
          </p:cNvSpPr>
          <p:nvPr/>
        </p:nvSpPr>
        <p:spPr bwMode="auto">
          <a:xfrm flipV="1">
            <a:off x="4572000" y="57150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5" name="Text Box 39">
            <a:extLst>
              <a:ext uri="{FF2B5EF4-FFF2-40B4-BE49-F238E27FC236}">
                <a16:creationId xmlns:a16="http://schemas.microsoft.com/office/drawing/2014/main" id="{BFDD735C-96BE-4E17-9F5F-B61ECECB1C13}"/>
              </a:ext>
            </a:extLst>
          </p:cNvPr>
          <p:cNvSpPr txBox="1">
            <a:spLocks noChangeArrowheads="1"/>
          </p:cNvSpPr>
          <p:nvPr/>
        </p:nvSpPr>
        <p:spPr bwMode="auto">
          <a:xfrm>
            <a:off x="3048000" y="6172200"/>
            <a:ext cx="3287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density, wave speed, area</a:t>
            </a:r>
          </a:p>
        </p:txBody>
      </p:sp>
      <p:sp>
        <p:nvSpPr>
          <p:cNvPr id="12316" name="Text Box 40">
            <a:extLst>
              <a:ext uri="{FF2B5EF4-FFF2-40B4-BE49-F238E27FC236}">
                <a16:creationId xmlns:a16="http://schemas.microsoft.com/office/drawing/2014/main" id="{4D6A1EA5-880B-465B-90E4-FD0B9ACEA352}"/>
              </a:ext>
            </a:extLst>
          </p:cNvPr>
          <p:cNvSpPr txBox="1">
            <a:spLocks noChangeArrowheads="1"/>
          </p:cNvSpPr>
          <p:nvPr/>
        </p:nvSpPr>
        <p:spPr bwMode="auto">
          <a:xfrm>
            <a:off x="3505200" y="19812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a:t>
            </a:r>
          </a:p>
        </p:txBody>
      </p:sp>
      <p:cxnSp>
        <p:nvCxnSpPr>
          <p:cNvPr id="3" name="Straight Connector 2">
            <a:extLst>
              <a:ext uri="{FF2B5EF4-FFF2-40B4-BE49-F238E27FC236}">
                <a16:creationId xmlns:a16="http://schemas.microsoft.com/office/drawing/2014/main" id="{BD85BADB-4A3C-4026-A072-3D76601CD4CF}"/>
              </a:ext>
            </a:extLst>
          </p:cNvPr>
          <p:cNvCxnSpPr/>
          <p:nvPr/>
        </p:nvCxnSpPr>
        <p:spPr bwMode="auto">
          <a:xfrm flipV="1">
            <a:off x="4572000" y="1524000"/>
            <a:ext cx="106363" cy="488950"/>
          </a:xfrm>
          <a:prstGeom prst="line">
            <a:avLst/>
          </a:prstGeom>
          <a:solidFill>
            <a:schemeClr val="bg1"/>
          </a:solidFill>
          <a:ln w="9525" cap="flat" cmpd="sng" algn="ctr">
            <a:solidFill>
              <a:schemeClr val="tx1"/>
            </a:solidFill>
            <a:prstDash val="solid"/>
            <a:round/>
            <a:headEnd type="none" w="med" len="med"/>
            <a:tailEnd type="none" w="med" len="med"/>
          </a:ln>
          <a:effectLst/>
        </p:spPr>
      </p:cxnSp>
      <p:sp>
        <p:nvSpPr>
          <p:cNvPr id="4" name="TextBox 3">
            <a:extLst>
              <a:ext uri="{FF2B5EF4-FFF2-40B4-BE49-F238E27FC236}">
                <a16:creationId xmlns:a16="http://schemas.microsoft.com/office/drawing/2014/main" id="{BFBC4197-AB46-45D8-94C1-E34BB5BA3ABC}"/>
              </a:ext>
            </a:extLst>
          </p:cNvPr>
          <p:cNvSpPr txBox="1"/>
          <p:nvPr/>
        </p:nvSpPr>
        <p:spPr>
          <a:xfrm>
            <a:off x="4094946" y="1221343"/>
            <a:ext cx="2076209" cy="369332"/>
          </a:xfrm>
          <a:prstGeom prst="rect">
            <a:avLst/>
          </a:prstGeom>
          <a:noFill/>
        </p:spPr>
        <p:txBody>
          <a:bodyPr wrap="none" rtlCol="0">
            <a:spAutoFit/>
          </a:bodyPr>
          <a:lstStyle/>
          <a:p>
            <a:r>
              <a:rPr lang="en-US" sz="1800" dirty="0"/>
              <a:t>pressure distribution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7" name="Text Box 4">
            <a:extLst>
              <a:ext uri="{FF2B5EF4-FFF2-40B4-BE49-F238E27FC236}">
                <a16:creationId xmlns:a16="http://schemas.microsoft.com/office/drawing/2014/main" id="{51B450D5-6AE5-42B1-9646-1E4EF0E70A5B}"/>
              </a:ext>
            </a:extLst>
          </p:cNvPr>
          <p:cNvSpPr txBox="1">
            <a:spLocks noChangeArrowheads="1"/>
          </p:cNvSpPr>
          <p:nvPr/>
        </p:nvSpPr>
        <p:spPr bwMode="auto">
          <a:xfrm>
            <a:off x="2819400" y="228600"/>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Sensitivity, Impedance</a:t>
            </a:r>
            <a:endParaRPr lang="en-US" altLang="en-US"/>
          </a:p>
        </p:txBody>
      </p:sp>
      <p:sp>
        <p:nvSpPr>
          <p:cNvPr id="14348" name="Line 5">
            <a:extLst>
              <a:ext uri="{FF2B5EF4-FFF2-40B4-BE49-F238E27FC236}">
                <a16:creationId xmlns:a16="http://schemas.microsoft.com/office/drawing/2014/main" id="{433EAB51-C2CA-4DD2-9ED9-116B3C16715A}"/>
              </a:ext>
            </a:extLst>
          </p:cNvPr>
          <p:cNvSpPr>
            <a:spLocks noChangeShapeType="1"/>
          </p:cNvSpPr>
          <p:nvPr/>
        </p:nvSpPr>
        <p:spPr bwMode="auto">
          <a:xfrm>
            <a:off x="1905000" y="762000"/>
            <a:ext cx="5715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49" name="Rectangle 7">
            <a:extLst>
              <a:ext uri="{FF2B5EF4-FFF2-40B4-BE49-F238E27FC236}">
                <a16:creationId xmlns:a16="http://schemas.microsoft.com/office/drawing/2014/main" id="{9166F5DA-64BF-47FA-9DE1-DD07E9738405}"/>
              </a:ext>
            </a:extLst>
          </p:cNvPr>
          <p:cNvSpPr>
            <a:spLocks noChangeArrowheads="1"/>
          </p:cNvSpPr>
          <p:nvPr/>
        </p:nvSpPr>
        <p:spPr bwMode="auto">
          <a:xfrm>
            <a:off x="3270250" y="3292475"/>
            <a:ext cx="838200" cy="9906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50" name="Line 8">
            <a:extLst>
              <a:ext uri="{FF2B5EF4-FFF2-40B4-BE49-F238E27FC236}">
                <a16:creationId xmlns:a16="http://schemas.microsoft.com/office/drawing/2014/main" id="{45C20BDD-03B9-4533-8EF6-D816CDD5D43C}"/>
              </a:ext>
            </a:extLst>
          </p:cNvPr>
          <p:cNvSpPr>
            <a:spLocks noChangeShapeType="1"/>
          </p:cNvSpPr>
          <p:nvPr/>
        </p:nvSpPr>
        <p:spPr bwMode="auto">
          <a:xfrm flipH="1">
            <a:off x="2813050" y="3444875"/>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51" name="Line 9">
            <a:extLst>
              <a:ext uri="{FF2B5EF4-FFF2-40B4-BE49-F238E27FC236}">
                <a16:creationId xmlns:a16="http://schemas.microsoft.com/office/drawing/2014/main" id="{F45CE241-7FD1-4EBA-B138-BAD2BCCD0510}"/>
              </a:ext>
            </a:extLst>
          </p:cNvPr>
          <p:cNvSpPr>
            <a:spLocks noChangeShapeType="1"/>
          </p:cNvSpPr>
          <p:nvPr/>
        </p:nvSpPr>
        <p:spPr bwMode="auto">
          <a:xfrm flipH="1">
            <a:off x="2824163" y="4130675"/>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52" name="Line 10">
            <a:extLst>
              <a:ext uri="{FF2B5EF4-FFF2-40B4-BE49-F238E27FC236}">
                <a16:creationId xmlns:a16="http://schemas.microsoft.com/office/drawing/2014/main" id="{5F48DE24-099B-4C5E-A151-C72FCBEED4FA}"/>
              </a:ext>
            </a:extLst>
          </p:cNvPr>
          <p:cNvSpPr>
            <a:spLocks noChangeShapeType="1"/>
          </p:cNvSpPr>
          <p:nvPr/>
        </p:nvSpPr>
        <p:spPr bwMode="auto">
          <a:xfrm flipH="1">
            <a:off x="4110038" y="3449638"/>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53" name="Line 11">
            <a:extLst>
              <a:ext uri="{FF2B5EF4-FFF2-40B4-BE49-F238E27FC236}">
                <a16:creationId xmlns:a16="http://schemas.microsoft.com/office/drawing/2014/main" id="{6DD72592-2A2C-4DBB-B5FB-D6DA2BEF3084}"/>
              </a:ext>
            </a:extLst>
          </p:cNvPr>
          <p:cNvSpPr>
            <a:spLocks noChangeShapeType="1"/>
          </p:cNvSpPr>
          <p:nvPr/>
        </p:nvSpPr>
        <p:spPr bwMode="auto">
          <a:xfrm flipH="1">
            <a:off x="4116388" y="4149725"/>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354" name="Line 12">
            <a:extLst>
              <a:ext uri="{FF2B5EF4-FFF2-40B4-BE49-F238E27FC236}">
                <a16:creationId xmlns:a16="http://schemas.microsoft.com/office/drawing/2014/main" id="{10C85F66-02D9-4C47-8B37-7B44DD2802CD}"/>
              </a:ext>
            </a:extLst>
          </p:cNvPr>
          <p:cNvSpPr>
            <a:spLocks noChangeShapeType="1"/>
          </p:cNvSpPr>
          <p:nvPr/>
        </p:nvSpPr>
        <p:spPr bwMode="auto">
          <a:xfrm flipV="1">
            <a:off x="2813050" y="3521075"/>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355" name="Line 13">
            <a:extLst>
              <a:ext uri="{FF2B5EF4-FFF2-40B4-BE49-F238E27FC236}">
                <a16:creationId xmlns:a16="http://schemas.microsoft.com/office/drawing/2014/main" id="{6F293D4C-6D25-4E4A-B66C-FF607F11B57F}"/>
              </a:ext>
            </a:extLst>
          </p:cNvPr>
          <p:cNvSpPr>
            <a:spLocks noChangeShapeType="1"/>
          </p:cNvSpPr>
          <p:nvPr/>
        </p:nvSpPr>
        <p:spPr bwMode="auto">
          <a:xfrm flipV="1">
            <a:off x="4419600" y="35052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356" name="Line 14">
            <a:extLst>
              <a:ext uri="{FF2B5EF4-FFF2-40B4-BE49-F238E27FC236}">
                <a16:creationId xmlns:a16="http://schemas.microsoft.com/office/drawing/2014/main" id="{CBC814DD-E6B8-4064-863D-0C1B73D7E9F6}"/>
              </a:ext>
            </a:extLst>
          </p:cNvPr>
          <p:cNvSpPr>
            <a:spLocks noChangeShapeType="1"/>
          </p:cNvSpPr>
          <p:nvPr/>
        </p:nvSpPr>
        <p:spPr bwMode="auto">
          <a:xfrm>
            <a:off x="2736850" y="3292475"/>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357" name="Line 15">
            <a:extLst>
              <a:ext uri="{FF2B5EF4-FFF2-40B4-BE49-F238E27FC236}">
                <a16:creationId xmlns:a16="http://schemas.microsoft.com/office/drawing/2014/main" id="{D01F49D3-5257-45B1-A6B7-AE8DBB6085BD}"/>
              </a:ext>
            </a:extLst>
          </p:cNvPr>
          <p:cNvSpPr>
            <a:spLocks noChangeShapeType="1"/>
          </p:cNvSpPr>
          <p:nvPr/>
        </p:nvSpPr>
        <p:spPr bwMode="auto">
          <a:xfrm>
            <a:off x="4260850" y="3292475"/>
            <a:ext cx="26193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358" name="Text Box 16">
            <a:extLst>
              <a:ext uri="{FF2B5EF4-FFF2-40B4-BE49-F238E27FC236}">
                <a16:creationId xmlns:a16="http://schemas.microsoft.com/office/drawing/2014/main" id="{B1D149F4-2CE9-4BA4-A51B-EF6A41B13A1D}"/>
              </a:ext>
            </a:extLst>
          </p:cNvPr>
          <p:cNvSpPr txBox="1">
            <a:spLocks noChangeArrowheads="1"/>
          </p:cNvSpPr>
          <p:nvPr/>
        </p:nvSpPr>
        <p:spPr bwMode="auto">
          <a:xfrm>
            <a:off x="2362200" y="3594100"/>
            <a:ext cx="415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600" i="1">
                <a:latin typeface="Times New Roman" panose="02020603050405020304" pitchFamily="18" charset="0"/>
              </a:rPr>
              <a:t>V</a:t>
            </a:r>
            <a:r>
              <a:rPr lang="en-US" altLang="en-US" sz="1600" baseline="-25000">
                <a:latin typeface="Times New Roman" panose="02020603050405020304" pitchFamily="18" charset="0"/>
              </a:rPr>
              <a:t>in</a:t>
            </a:r>
            <a:endParaRPr lang="en-US" altLang="en-US" sz="1600">
              <a:latin typeface="Times New Roman" panose="02020603050405020304" pitchFamily="18" charset="0"/>
            </a:endParaRPr>
          </a:p>
        </p:txBody>
      </p:sp>
      <p:sp>
        <p:nvSpPr>
          <p:cNvPr id="14359" name="Text Box 17">
            <a:extLst>
              <a:ext uri="{FF2B5EF4-FFF2-40B4-BE49-F238E27FC236}">
                <a16:creationId xmlns:a16="http://schemas.microsoft.com/office/drawing/2014/main" id="{05274653-85A7-42E6-988E-B00B3FFFDD95}"/>
              </a:ext>
            </a:extLst>
          </p:cNvPr>
          <p:cNvSpPr txBox="1">
            <a:spLocks noChangeArrowheads="1"/>
          </p:cNvSpPr>
          <p:nvPr/>
        </p:nvSpPr>
        <p:spPr bwMode="auto">
          <a:xfrm>
            <a:off x="2768600" y="2895600"/>
            <a:ext cx="4016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sz="1600" i="1">
                <a:latin typeface="Times New Roman" panose="02020603050405020304" pitchFamily="18" charset="0"/>
              </a:rPr>
              <a:t>I</a:t>
            </a:r>
            <a:r>
              <a:rPr lang="en-US" altLang="en-US" sz="1600" baseline="-25000">
                <a:latin typeface="Times New Roman" panose="02020603050405020304" pitchFamily="18" charset="0"/>
              </a:rPr>
              <a:t>in</a:t>
            </a:r>
            <a:endParaRPr lang="en-US" altLang="en-US" sz="1600">
              <a:latin typeface="Times New Roman" panose="02020603050405020304" pitchFamily="18" charset="0"/>
            </a:endParaRPr>
          </a:p>
        </p:txBody>
      </p:sp>
      <p:sp>
        <p:nvSpPr>
          <p:cNvPr id="14360" name="Line 18">
            <a:extLst>
              <a:ext uri="{FF2B5EF4-FFF2-40B4-BE49-F238E27FC236}">
                <a16:creationId xmlns:a16="http://schemas.microsoft.com/office/drawing/2014/main" id="{C64C4339-EC4D-4124-9FD1-8AF6FCAA5E56}"/>
              </a:ext>
            </a:extLst>
          </p:cNvPr>
          <p:cNvSpPr>
            <a:spLocks noChangeShapeType="1"/>
          </p:cNvSpPr>
          <p:nvPr/>
        </p:nvSpPr>
        <p:spPr bwMode="auto">
          <a:xfrm>
            <a:off x="4572000" y="3451225"/>
            <a:ext cx="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61" name="Rectangle 19">
            <a:extLst>
              <a:ext uri="{FF2B5EF4-FFF2-40B4-BE49-F238E27FC236}">
                <a16:creationId xmlns:a16="http://schemas.microsoft.com/office/drawing/2014/main" id="{96F7DB80-1B57-45A3-BD85-88388B5ED3F9}"/>
              </a:ext>
            </a:extLst>
          </p:cNvPr>
          <p:cNvSpPr>
            <a:spLocks noChangeArrowheads="1"/>
          </p:cNvSpPr>
          <p:nvPr/>
        </p:nvSpPr>
        <p:spPr bwMode="auto">
          <a:xfrm>
            <a:off x="4495800" y="3624263"/>
            <a:ext cx="152400" cy="3048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aphicFrame>
        <p:nvGraphicFramePr>
          <p:cNvPr id="14338" name="Object 20">
            <a:extLst>
              <a:ext uri="{FF2B5EF4-FFF2-40B4-BE49-F238E27FC236}">
                <a16:creationId xmlns:a16="http://schemas.microsoft.com/office/drawing/2014/main" id="{6FA5D862-3BF4-4F42-B42D-A2A3FA139CEA}"/>
              </a:ext>
            </a:extLst>
          </p:cNvPr>
          <p:cNvGraphicFramePr>
            <a:graphicFrameLocks noChangeAspect="1"/>
          </p:cNvGraphicFramePr>
          <p:nvPr/>
        </p:nvGraphicFramePr>
        <p:xfrm>
          <a:off x="4660900" y="3581400"/>
          <a:ext cx="415925" cy="342900"/>
        </p:xfrm>
        <a:graphic>
          <a:graphicData uri="http://schemas.openxmlformats.org/presentationml/2006/ole">
            <mc:AlternateContent xmlns:mc="http://schemas.openxmlformats.org/markup-compatibility/2006">
              <mc:Choice xmlns:v="urn:schemas-microsoft-com:vml" Requires="v">
                <p:oleObj spid="_x0000_s14338" name="Equation" r:id="rId4" imgW="291960" imgH="241200" progId="Equation.DSMT4">
                  <p:embed/>
                </p:oleObj>
              </mc:Choice>
              <mc:Fallback>
                <p:oleObj name="Equation" r:id="rId4" imgW="291960" imgH="241200" progId="Equation.DSMT4">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0900" y="3581400"/>
                        <a:ext cx="415925"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39" name="Object 21">
            <a:extLst>
              <a:ext uri="{FF2B5EF4-FFF2-40B4-BE49-F238E27FC236}">
                <a16:creationId xmlns:a16="http://schemas.microsoft.com/office/drawing/2014/main" id="{C5188061-6846-4C17-80A0-3A33FE7E3B39}"/>
              </a:ext>
            </a:extLst>
          </p:cNvPr>
          <p:cNvGraphicFramePr>
            <a:graphicFrameLocks noChangeAspect="1"/>
          </p:cNvGraphicFramePr>
          <p:nvPr/>
        </p:nvGraphicFramePr>
        <p:xfrm>
          <a:off x="3460750" y="3581400"/>
          <a:ext cx="482600" cy="379413"/>
        </p:xfrm>
        <a:graphic>
          <a:graphicData uri="http://schemas.openxmlformats.org/presentationml/2006/ole">
            <mc:AlternateContent xmlns:mc="http://schemas.openxmlformats.org/markup-compatibility/2006">
              <mc:Choice xmlns:v="urn:schemas-microsoft-com:vml" Requires="v">
                <p:oleObj spid="_x0000_s14339" name="Equation" r:id="rId6" imgW="355320" imgH="279360" progId="Equation.DSMT4">
                  <p:embed/>
                </p:oleObj>
              </mc:Choice>
              <mc:Fallback>
                <p:oleObj name="Equation" r:id="rId6" imgW="355320" imgH="279360" progId="Equation.DSMT4">
                  <p:embed/>
                  <p:pic>
                    <p:nvPicPr>
                      <p:cNvPr id="0"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60750" y="3581400"/>
                        <a:ext cx="482600" cy="379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0" name="Object 22">
            <a:extLst>
              <a:ext uri="{FF2B5EF4-FFF2-40B4-BE49-F238E27FC236}">
                <a16:creationId xmlns:a16="http://schemas.microsoft.com/office/drawing/2014/main" id="{3ACA86DD-395C-464D-A827-DE1317DE890F}"/>
              </a:ext>
            </a:extLst>
          </p:cNvPr>
          <p:cNvGraphicFramePr>
            <a:graphicFrameLocks noChangeAspect="1"/>
          </p:cNvGraphicFramePr>
          <p:nvPr/>
        </p:nvGraphicFramePr>
        <p:xfrm>
          <a:off x="4114800" y="3581400"/>
          <a:ext cx="250825" cy="347663"/>
        </p:xfrm>
        <a:graphic>
          <a:graphicData uri="http://schemas.openxmlformats.org/presentationml/2006/ole">
            <mc:AlternateContent xmlns:mc="http://schemas.openxmlformats.org/markup-compatibility/2006">
              <mc:Choice xmlns:v="urn:schemas-microsoft-com:vml" Requires="v">
                <p:oleObj spid="_x0000_s14340" name="Equation" r:id="rId8" imgW="164880" imgH="228600" progId="Equation.DSMT4">
                  <p:embed/>
                </p:oleObj>
              </mc:Choice>
              <mc:Fallback>
                <p:oleObj name="Equation" r:id="rId8" imgW="164880" imgH="228600" progId="Equation.DSMT4">
                  <p:embed/>
                  <p:pic>
                    <p:nvPicPr>
                      <p:cNvPr id="0" name="Object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4800" y="3581400"/>
                        <a:ext cx="250825" cy="34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1" name="Object 23">
            <a:extLst>
              <a:ext uri="{FF2B5EF4-FFF2-40B4-BE49-F238E27FC236}">
                <a16:creationId xmlns:a16="http://schemas.microsoft.com/office/drawing/2014/main" id="{23E77B3D-1C61-4DD6-8036-7AD7F72E3226}"/>
              </a:ext>
            </a:extLst>
          </p:cNvPr>
          <p:cNvGraphicFramePr>
            <a:graphicFrameLocks noChangeAspect="1"/>
          </p:cNvGraphicFramePr>
          <p:nvPr/>
        </p:nvGraphicFramePr>
        <p:xfrm>
          <a:off x="4191000" y="2895600"/>
          <a:ext cx="228600" cy="373063"/>
        </p:xfrm>
        <a:graphic>
          <a:graphicData uri="http://schemas.openxmlformats.org/presentationml/2006/ole">
            <mc:AlternateContent xmlns:mc="http://schemas.openxmlformats.org/markup-compatibility/2006">
              <mc:Choice xmlns:v="urn:schemas-microsoft-com:vml" Requires="v">
                <p:oleObj spid="_x0000_s14341" name="Equation" r:id="rId10" imgW="139680" imgH="228600" progId="Equation.DSMT4">
                  <p:embed/>
                </p:oleObj>
              </mc:Choice>
              <mc:Fallback>
                <p:oleObj name="Equation" r:id="rId10" imgW="139680" imgH="228600" progId="Equation.DSMT4">
                  <p:embed/>
                  <p:pic>
                    <p:nvPicPr>
                      <p:cNvPr id="0" name="Object 2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91000" y="2895600"/>
                        <a:ext cx="228600" cy="373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62" name="Rectangle 25">
            <a:extLst>
              <a:ext uri="{FF2B5EF4-FFF2-40B4-BE49-F238E27FC236}">
                <a16:creationId xmlns:a16="http://schemas.microsoft.com/office/drawing/2014/main" id="{89806B62-BDFB-4C8B-8426-8793A1B9A6B2}"/>
              </a:ext>
            </a:extLst>
          </p:cNvPr>
          <p:cNvSpPr>
            <a:spLocks noChangeArrowheads="1"/>
          </p:cNvSpPr>
          <p:nvPr/>
        </p:nvSpPr>
        <p:spPr bwMode="auto">
          <a:xfrm>
            <a:off x="3352800" y="1905000"/>
            <a:ext cx="74613" cy="415925"/>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63" name="Rectangle 26">
            <a:extLst>
              <a:ext uri="{FF2B5EF4-FFF2-40B4-BE49-F238E27FC236}">
                <a16:creationId xmlns:a16="http://schemas.microsoft.com/office/drawing/2014/main" id="{D4058CA5-9A70-4E8F-9FBD-9C646578258C}"/>
              </a:ext>
            </a:extLst>
          </p:cNvPr>
          <p:cNvSpPr>
            <a:spLocks noChangeArrowheads="1"/>
          </p:cNvSpPr>
          <p:nvPr/>
        </p:nvSpPr>
        <p:spPr bwMode="auto">
          <a:xfrm>
            <a:off x="3200400" y="1958975"/>
            <a:ext cx="152400" cy="304800"/>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64" name="Rectangle 27">
            <a:extLst>
              <a:ext uri="{FF2B5EF4-FFF2-40B4-BE49-F238E27FC236}">
                <a16:creationId xmlns:a16="http://schemas.microsoft.com/office/drawing/2014/main" id="{991B3473-BFEB-4F7C-9418-22D266FD21E1}"/>
              </a:ext>
            </a:extLst>
          </p:cNvPr>
          <p:cNvSpPr>
            <a:spLocks noChangeArrowheads="1"/>
          </p:cNvSpPr>
          <p:nvPr/>
        </p:nvSpPr>
        <p:spPr bwMode="auto">
          <a:xfrm>
            <a:off x="3124200" y="1905000"/>
            <a:ext cx="74613" cy="415925"/>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65" name="Rectangle 28">
            <a:extLst>
              <a:ext uri="{FF2B5EF4-FFF2-40B4-BE49-F238E27FC236}">
                <a16:creationId xmlns:a16="http://schemas.microsoft.com/office/drawing/2014/main" id="{8625B043-67BE-4D5B-8F5D-4AC7C5833CAB}"/>
              </a:ext>
            </a:extLst>
          </p:cNvPr>
          <p:cNvSpPr>
            <a:spLocks noChangeArrowheads="1"/>
          </p:cNvSpPr>
          <p:nvPr/>
        </p:nvSpPr>
        <p:spPr bwMode="auto">
          <a:xfrm>
            <a:off x="3429000" y="1600200"/>
            <a:ext cx="1447800" cy="1066800"/>
          </a:xfrm>
          <a:prstGeom prst="rect">
            <a:avLst/>
          </a:prstGeom>
          <a:gradFill rotWithShape="1">
            <a:gsLst>
              <a:gs pos="0">
                <a:srgbClr val="666666"/>
              </a:gs>
              <a:gs pos="50000">
                <a:srgbClr val="DDDDDD"/>
              </a:gs>
              <a:gs pos="100000">
                <a:srgbClr val="66666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nvGrpSpPr>
          <p:cNvPr id="14366" name="Group 30">
            <a:extLst>
              <a:ext uri="{FF2B5EF4-FFF2-40B4-BE49-F238E27FC236}">
                <a16:creationId xmlns:a16="http://schemas.microsoft.com/office/drawing/2014/main" id="{9893067A-B9E7-4206-A947-82B6A5316CA4}"/>
              </a:ext>
            </a:extLst>
          </p:cNvPr>
          <p:cNvGrpSpPr>
            <a:grpSpLocks/>
          </p:cNvGrpSpPr>
          <p:nvPr/>
        </p:nvGrpSpPr>
        <p:grpSpPr bwMode="auto">
          <a:xfrm>
            <a:off x="4114800" y="1066800"/>
            <a:ext cx="1720850" cy="200025"/>
            <a:chOff x="2352" y="1728"/>
            <a:chExt cx="1084" cy="126"/>
          </a:xfrm>
        </p:grpSpPr>
        <p:grpSp>
          <p:nvGrpSpPr>
            <p:cNvPr id="14386" name="Group 31">
              <a:extLst>
                <a:ext uri="{FF2B5EF4-FFF2-40B4-BE49-F238E27FC236}">
                  <a16:creationId xmlns:a16="http://schemas.microsoft.com/office/drawing/2014/main" id="{4215F978-BE2C-41CF-9AA9-4350394EA61C}"/>
                </a:ext>
              </a:extLst>
            </p:cNvPr>
            <p:cNvGrpSpPr>
              <a:grpSpLocks/>
            </p:cNvGrpSpPr>
            <p:nvPr/>
          </p:nvGrpSpPr>
          <p:grpSpPr bwMode="auto">
            <a:xfrm>
              <a:off x="2352" y="1728"/>
              <a:ext cx="286" cy="102"/>
              <a:chOff x="2352" y="528"/>
              <a:chExt cx="286" cy="102"/>
            </a:xfrm>
          </p:grpSpPr>
          <p:sp>
            <p:nvSpPr>
              <p:cNvPr id="14396" name="Arc 32">
                <a:extLst>
                  <a:ext uri="{FF2B5EF4-FFF2-40B4-BE49-F238E27FC236}">
                    <a16:creationId xmlns:a16="http://schemas.microsoft.com/office/drawing/2014/main" id="{41ADD99A-7A16-41A1-9ED5-7FA75F689FB1}"/>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97" name="Arc 33">
                <a:extLst>
                  <a:ext uri="{FF2B5EF4-FFF2-40B4-BE49-F238E27FC236}">
                    <a16:creationId xmlns:a16="http://schemas.microsoft.com/office/drawing/2014/main" id="{118C9213-53DF-409B-95C7-15C880193DEB}"/>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14387" name="Group 34">
              <a:extLst>
                <a:ext uri="{FF2B5EF4-FFF2-40B4-BE49-F238E27FC236}">
                  <a16:creationId xmlns:a16="http://schemas.microsoft.com/office/drawing/2014/main" id="{F235BE1B-8ABF-4C7A-8032-90CCFA27C14E}"/>
                </a:ext>
              </a:extLst>
            </p:cNvPr>
            <p:cNvGrpSpPr>
              <a:grpSpLocks/>
            </p:cNvGrpSpPr>
            <p:nvPr/>
          </p:nvGrpSpPr>
          <p:grpSpPr bwMode="auto">
            <a:xfrm>
              <a:off x="2883" y="1742"/>
              <a:ext cx="286" cy="102"/>
              <a:chOff x="2352" y="528"/>
              <a:chExt cx="286" cy="102"/>
            </a:xfrm>
          </p:grpSpPr>
          <p:sp>
            <p:nvSpPr>
              <p:cNvPr id="14394" name="Arc 35">
                <a:extLst>
                  <a:ext uri="{FF2B5EF4-FFF2-40B4-BE49-F238E27FC236}">
                    <a16:creationId xmlns:a16="http://schemas.microsoft.com/office/drawing/2014/main" id="{9C9D296D-EE99-4C7F-A0BC-05D1ACA7AA24}"/>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95" name="Arc 36">
                <a:extLst>
                  <a:ext uri="{FF2B5EF4-FFF2-40B4-BE49-F238E27FC236}">
                    <a16:creationId xmlns:a16="http://schemas.microsoft.com/office/drawing/2014/main" id="{6C4A8A78-CC60-4C60-BEEB-22C21178027E}"/>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14388" name="Group 37">
              <a:extLst>
                <a:ext uri="{FF2B5EF4-FFF2-40B4-BE49-F238E27FC236}">
                  <a16:creationId xmlns:a16="http://schemas.microsoft.com/office/drawing/2014/main" id="{C7B6B0B9-9135-466B-91B7-3D38551F92FC}"/>
                </a:ext>
              </a:extLst>
            </p:cNvPr>
            <p:cNvGrpSpPr>
              <a:grpSpLocks/>
            </p:cNvGrpSpPr>
            <p:nvPr/>
          </p:nvGrpSpPr>
          <p:grpSpPr bwMode="auto">
            <a:xfrm>
              <a:off x="2620" y="1736"/>
              <a:ext cx="286" cy="102"/>
              <a:chOff x="2352" y="528"/>
              <a:chExt cx="286" cy="102"/>
            </a:xfrm>
          </p:grpSpPr>
          <p:sp>
            <p:nvSpPr>
              <p:cNvPr id="14392" name="Arc 38">
                <a:extLst>
                  <a:ext uri="{FF2B5EF4-FFF2-40B4-BE49-F238E27FC236}">
                    <a16:creationId xmlns:a16="http://schemas.microsoft.com/office/drawing/2014/main" id="{FBDB37B6-93E4-4466-9C03-DFCBA48D4FA8}"/>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93" name="Arc 39">
                <a:extLst>
                  <a:ext uri="{FF2B5EF4-FFF2-40B4-BE49-F238E27FC236}">
                    <a16:creationId xmlns:a16="http://schemas.microsoft.com/office/drawing/2014/main" id="{B9C92610-664E-4DCD-9172-1281338E8232}"/>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14389" name="Group 40">
              <a:extLst>
                <a:ext uri="{FF2B5EF4-FFF2-40B4-BE49-F238E27FC236}">
                  <a16:creationId xmlns:a16="http://schemas.microsoft.com/office/drawing/2014/main" id="{ED83A62E-46E9-4FB5-BA11-AE100B2FED73}"/>
                </a:ext>
              </a:extLst>
            </p:cNvPr>
            <p:cNvGrpSpPr>
              <a:grpSpLocks/>
            </p:cNvGrpSpPr>
            <p:nvPr/>
          </p:nvGrpSpPr>
          <p:grpSpPr bwMode="auto">
            <a:xfrm>
              <a:off x="3150" y="1752"/>
              <a:ext cx="286" cy="102"/>
              <a:chOff x="2352" y="528"/>
              <a:chExt cx="286" cy="102"/>
            </a:xfrm>
          </p:grpSpPr>
          <p:sp>
            <p:nvSpPr>
              <p:cNvPr id="14390" name="Arc 41">
                <a:extLst>
                  <a:ext uri="{FF2B5EF4-FFF2-40B4-BE49-F238E27FC236}">
                    <a16:creationId xmlns:a16="http://schemas.microsoft.com/office/drawing/2014/main" id="{E0B9FA52-214C-411A-AF6E-FB4710B8096B}"/>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91" name="Arc 42">
                <a:extLst>
                  <a:ext uri="{FF2B5EF4-FFF2-40B4-BE49-F238E27FC236}">
                    <a16:creationId xmlns:a16="http://schemas.microsoft.com/office/drawing/2014/main" id="{FA117350-CF9E-4843-9725-70E9D8428E3D}"/>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sp>
        <p:nvSpPr>
          <p:cNvPr id="14367" name="Arc 43">
            <a:extLst>
              <a:ext uri="{FF2B5EF4-FFF2-40B4-BE49-F238E27FC236}">
                <a16:creationId xmlns:a16="http://schemas.microsoft.com/office/drawing/2014/main" id="{77855F47-50A0-4166-AD49-F34B19E6CAEF}"/>
              </a:ext>
            </a:extLst>
          </p:cNvPr>
          <p:cNvSpPr>
            <a:spLocks/>
          </p:cNvSpPr>
          <p:nvPr/>
        </p:nvSpPr>
        <p:spPr bwMode="auto">
          <a:xfrm rot="2630797">
            <a:off x="5016500" y="1758950"/>
            <a:ext cx="609600" cy="609600"/>
          </a:xfrm>
          <a:custGeom>
            <a:avLst/>
            <a:gdLst>
              <a:gd name="T0" fmla="*/ 0 w 21600"/>
              <a:gd name="T1" fmla="*/ 0 h 21600"/>
              <a:gd name="T2" fmla="*/ 609600 w 21600"/>
              <a:gd name="T3" fmla="*/ 609600 h 21600"/>
              <a:gd name="T4" fmla="*/ 0 w 21600"/>
              <a:gd name="T5" fmla="*/ 6096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68" name="Line 44">
            <a:extLst>
              <a:ext uri="{FF2B5EF4-FFF2-40B4-BE49-F238E27FC236}">
                <a16:creationId xmlns:a16="http://schemas.microsoft.com/office/drawing/2014/main" id="{F7B9CCB7-839B-473A-B6A8-DB2D85C956CB}"/>
              </a:ext>
            </a:extLst>
          </p:cNvPr>
          <p:cNvSpPr>
            <a:spLocks noChangeShapeType="1"/>
          </p:cNvSpPr>
          <p:nvPr/>
        </p:nvSpPr>
        <p:spPr bwMode="auto">
          <a:xfrm>
            <a:off x="5105400" y="2051050"/>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69" name="Rectangle 45">
            <a:extLst>
              <a:ext uri="{FF2B5EF4-FFF2-40B4-BE49-F238E27FC236}">
                <a16:creationId xmlns:a16="http://schemas.microsoft.com/office/drawing/2014/main" id="{A15D4C6C-2B42-454E-B7DB-479C5B1D4987}"/>
              </a:ext>
            </a:extLst>
          </p:cNvPr>
          <p:cNvSpPr>
            <a:spLocks noChangeArrowheads="1"/>
          </p:cNvSpPr>
          <p:nvPr/>
        </p:nvSpPr>
        <p:spPr bwMode="auto">
          <a:xfrm>
            <a:off x="4756150" y="1798638"/>
            <a:ext cx="107950" cy="669925"/>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aphicFrame>
        <p:nvGraphicFramePr>
          <p:cNvPr id="14342" name="Object 62">
            <a:extLst>
              <a:ext uri="{FF2B5EF4-FFF2-40B4-BE49-F238E27FC236}">
                <a16:creationId xmlns:a16="http://schemas.microsoft.com/office/drawing/2014/main" id="{02FCA613-70DB-4E7C-A515-426843C8E0A6}"/>
              </a:ext>
            </a:extLst>
          </p:cNvPr>
          <p:cNvGraphicFramePr>
            <a:graphicFrameLocks noChangeAspect="1"/>
          </p:cNvGraphicFramePr>
          <p:nvPr/>
        </p:nvGraphicFramePr>
        <p:xfrm>
          <a:off x="5181600" y="3581400"/>
          <a:ext cx="1066800" cy="382588"/>
        </p:xfrm>
        <a:graphic>
          <a:graphicData uri="http://schemas.openxmlformats.org/presentationml/2006/ole">
            <mc:AlternateContent xmlns:mc="http://schemas.openxmlformats.org/markup-compatibility/2006">
              <mc:Choice xmlns:v="urn:schemas-microsoft-com:vml" Requires="v">
                <p:oleObj spid="_x0000_s14342" name="Equation" r:id="rId12" imgW="672840" imgH="241200" progId="Equation.DSMT4">
                  <p:embed/>
                </p:oleObj>
              </mc:Choice>
              <mc:Fallback>
                <p:oleObj name="Equation" r:id="rId12" imgW="672840" imgH="241200" progId="Equation.DSMT4">
                  <p:embed/>
                  <p:pic>
                    <p:nvPicPr>
                      <p:cNvPr id="0" name="Object 6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81600" y="3581400"/>
                        <a:ext cx="1066800" cy="382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70" name="Rectangle 64">
            <a:extLst>
              <a:ext uri="{FF2B5EF4-FFF2-40B4-BE49-F238E27FC236}">
                <a16:creationId xmlns:a16="http://schemas.microsoft.com/office/drawing/2014/main" id="{6364BB1F-5728-4E5C-B927-3A6265488C05}"/>
              </a:ext>
            </a:extLst>
          </p:cNvPr>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aphicFrame>
        <p:nvGraphicFramePr>
          <p:cNvPr id="14343" name="Object 63">
            <a:extLst>
              <a:ext uri="{FF2B5EF4-FFF2-40B4-BE49-F238E27FC236}">
                <a16:creationId xmlns:a16="http://schemas.microsoft.com/office/drawing/2014/main" id="{D0B27FF0-E185-4587-8344-D2E34E17A104}"/>
              </a:ext>
            </a:extLst>
          </p:cNvPr>
          <p:cNvGraphicFramePr>
            <a:graphicFrameLocks noChangeAspect="1"/>
          </p:cNvGraphicFramePr>
          <p:nvPr/>
        </p:nvGraphicFramePr>
        <p:xfrm>
          <a:off x="2590800" y="5624513"/>
          <a:ext cx="3276600" cy="965200"/>
        </p:xfrm>
        <a:graphic>
          <a:graphicData uri="http://schemas.openxmlformats.org/presentationml/2006/ole">
            <mc:AlternateContent xmlns:mc="http://schemas.openxmlformats.org/markup-compatibility/2006">
              <mc:Choice xmlns:v="urn:schemas-microsoft-com:vml" Requires="v">
                <p:oleObj spid="_x0000_s14343" name="Equation" r:id="rId14" imgW="1549400" imgH="457200" progId="Equation.DSMT4">
                  <p:embed/>
                </p:oleObj>
              </mc:Choice>
              <mc:Fallback>
                <p:oleObj name="Equation" r:id="rId14" imgW="1549400" imgH="457200" progId="Equation.DSMT4">
                  <p:embed/>
                  <p:pic>
                    <p:nvPicPr>
                      <p:cNvPr id="0" name="Object 6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590800" y="5624513"/>
                        <a:ext cx="3276600" cy="965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71" name="Rectangle 68">
            <a:extLst>
              <a:ext uri="{FF2B5EF4-FFF2-40B4-BE49-F238E27FC236}">
                <a16:creationId xmlns:a16="http://schemas.microsoft.com/office/drawing/2014/main" id="{EA5D7F75-1E0F-45DE-95E7-66C0D891BBBC}"/>
              </a:ext>
            </a:extLst>
          </p:cNvPr>
          <p:cNvSpPr>
            <a:spLocks noChangeArrowheads="1"/>
          </p:cNvSpPr>
          <p:nvPr/>
        </p:nvSpPr>
        <p:spPr bwMode="auto">
          <a:xfrm>
            <a:off x="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72" name="Rectangle 87">
            <a:extLst>
              <a:ext uri="{FF2B5EF4-FFF2-40B4-BE49-F238E27FC236}">
                <a16:creationId xmlns:a16="http://schemas.microsoft.com/office/drawing/2014/main" id="{0D67F17D-2321-47E6-B50E-9BA1F8753050}"/>
              </a:ext>
            </a:extLst>
          </p:cNvPr>
          <p:cNvSpPr>
            <a:spLocks noChangeArrowheads="1"/>
          </p:cNvSpPr>
          <p:nvPr/>
        </p:nvSpPr>
        <p:spPr bwMode="auto">
          <a:xfrm>
            <a:off x="2617788" y="2028825"/>
            <a:ext cx="506412" cy="155575"/>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73" name="Line 88">
            <a:extLst>
              <a:ext uri="{FF2B5EF4-FFF2-40B4-BE49-F238E27FC236}">
                <a16:creationId xmlns:a16="http://schemas.microsoft.com/office/drawing/2014/main" id="{4D29CBFB-79B8-4BF1-8E99-85138DFACF79}"/>
              </a:ext>
            </a:extLst>
          </p:cNvPr>
          <p:cNvSpPr>
            <a:spLocks noChangeShapeType="1"/>
          </p:cNvSpPr>
          <p:nvPr/>
        </p:nvSpPr>
        <p:spPr bwMode="auto">
          <a:xfrm flipH="1">
            <a:off x="2344738" y="2036763"/>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74" name="Line 89">
            <a:extLst>
              <a:ext uri="{FF2B5EF4-FFF2-40B4-BE49-F238E27FC236}">
                <a16:creationId xmlns:a16="http://schemas.microsoft.com/office/drawing/2014/main" id="{5859DFF6-DBCF-4995-B0CF-F56B96DD187D}"/>
              </a:ext>
            </a:extLst>
          </p:cNvPr>
          <p:cNvSpPr>
            <a:spLocks noChangeShapeType="1"/>
          </p:cNvSpPr>
          <p:nvPr/>
        </p:nvSpPr>
        <p:spPr bwMode="auto">
          <a:xfrm flipH="1">
            <a:off x="2344738" y="2112963"/>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14344" name="Object 90">
            <a:extLst>
              <a:ext uri="{FF2B5EF4-FFF2-40B4-BE49-F238E27FC236}">
                <a16:creationId xmlns:a16="http://schemas.microsoft.com/office/drawing/2014/main" id="{92AA7882-A106-42FD-82D4-9321B30AFE5B}"/>
              </a:ext>
            </a:extLst>
          </p:cNvPr>
          <p:cNvGraphicFramePr>
            <a:graphicFrameLocks noChangeAspect="1"/>
          </p:cNvGraphicFramePr>
          <p:nvPr/>
        </p:nvGraphicFramePr>
        <p:xfrm>
          <a:off x="2133600" y="1676400"/>
          <a:ext cx="317500" cy="381000"/>
        </p:xfrm>
        <a:graphic>
          <a:graphicData uri="http://schemas.openxmlformats.org/presentationml/2006/ole">
            <mc:AlternateContent xmlns:mc="http://schemas.openxmlformats.org/markup-compatibility/2006">
              <mc:Choice xmlns:v="urn:schemas-microsoft-com:vml" Requires="v">
                <p:oleObj spid="_x0000_s14344" name="Equation" r:id="rId16" imgW="190440" imgH="228600" progId="Equation.DSMT4">
                  <p:embed/>
                </p:oleObj>
              </mc:Choice>
              <mc:Fallback>
                <p:oleObj name="Equation" r:id="rId16" imgW="190440" imgH="228600" progId="Equation.DSMT4">
                  <p:embed/>
                  <p:pic>
                    <p:nvPicPr>
                      <p:cNvPr id="0" name="Object 9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133600" y="1676400"/>
                        <a:ext cx="3175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75" name="Line 91">
            <a:extLst>
              <a:ext uri="{FF2B5EF4-FFF2-40B4-BE49-F238E27FC236}">
                <a16:creationId xmlns:a16="http://schemas.microsoft.com/office/drawing/2014/main" id="{0646772D-50F2-4B2A-A6EC-E8462A604A65}"/>
              </a:ext>
            </a:extLst>
          </p:cNvPr>
          <p:cNvSpPr>
            <a:spLocks noChangeShapeType="1"/>
          </p:cNvSpPr>
          <p:nvPr/>
        </p:nvSpPr>
        <p:spPr bwMode="auto">
          <a:xfrm>
            <a:off x="1968500" y="2122488"/>
            <a:ext cx="45720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4345" name="Object 92">
            <a:extLst>
              <a:ext uri="{FF2B5EF4-FFF2-40B4-BE49-F238E27FC236}">
                <a16:creationId xmlns:a16="http://schemas.microsoft.com/office/drawing/2014/main" id="{C6E46016-1B20-4FDD-9576-28FD27F4E2BD}"/>
              </a:ext>
            </a:extLst>
          </p:cNvPr>
          <p:cNvGraphicFramePr>
            <a:graphicFrameLocks noChangeAspect="1"/>
          </p:cNvGraphicFramePr>
          <p:nvPr/>
        </p:nvGraphicFramePr>
        <p:xfrm>
          <a:off x="1682750" y="1970088"/>
          <a:ext cx="246063" cy="325437"/>
        </p:xfrm>
        <a:graphic>
          <a:graphicData uri="http://schemas.openxmlformats.org/presentationml/2006/ole">
            <mc:AlternateContent xmlns:mc="http://schemas.openxmlformats.org/markup-compatibility/2006">
              <mc:Choice xmlns:v="urn:schemas-microsoft-com:vml" Requires="v">
                <p:oleObj spid="_x0000_s14345" name="Equation" r:id="rId18" imgW="177480" imgH="228600" progId="Equation.DSMT4">
                  <p:embed/>
                </p:oleObj>
              </mc:Choice>
              <mc:Fallback>
                <p:oleObj name="Equation" r:id="rId18" imgW="177480" imgH="228600" progId="Equation.DSMT4">
                  <p:embed/>
                  <p:pic>
                    <p:nvPicPr>
                      <p:cNvPr id="0" name="Object 9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682750" y="1970088"/>
                        <a:ext cx="246063" cy="325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76" name="Text Box 93">
            <a:extLst>
              <a:ext uri="{FF2B5EF4-FFF2-40B4-BE49-F238E27FC236}">
                <a16:creationId xmlns:a16="http://schemas.microsoft.com/office/drawing/2014/main" id="{317B7C21-6712-4B2A-BD96-66D35E188D5E}"/>
              </a:ext>
            </a:extLst>
          </p:cNvPr>
          <p:cNvSpPr txBox="1">
            <a:spLocks noChangeArrowheads="1"/>
          </p:cNvSpPr>
          <p:nvPr/>
        </p:nvSpPr>
        <p:spPr bwMode="auto">
          <a:xfrm>
            <a:off x="1050925" y="4613275"/>
            <a:ext cx="568325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the electrical characteristics of the transducer</a:t>
            </a:r>
          </a:p>
          <a:p>
            <a:r>
              <a:rPr lang="en-US" altLang="en-US"/>
              <a:t>can be completely described by its input</a:t>
            </a:r>
          </a:p>
          <a:p>
            <a:r>
              <a:rPr lang="en-US" altLang="en-US"/>
              <a:t>impedance:</a:t>
            </a:r>
          </a:p>
        </p:txBody>
      </p:sp>
      <p:sp>
        <p:nvSpPr>
          <p:cNvPr id="14377" name="Line 95">
            <a:extLst>
              <a:ext uri="{FF2B5EF4-FFF2-40B4-BE49-F238E27FC236}">
                <a16:creationId xmlns:a16="http://schemas.microsoft.com/office/drawing/2014/main" id="{EF6DEAB7-58B7-4017-AC6B-8B8544250C40}"/>
              </a:ext>
            </a:extLst>
          </p:cNvPr>
          <p:cNvSpPr>
            <a:spLocks noChangeShapeType="1"/>
          </p:cNvSpPr>
          <p:nvPr/>
        </p:nvSpPr>
        <p:spPr bwMode="auto">
          <a:xfrm>
            <a:off x="7848600" y="5562600"/>
            <a:ext cx="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78" name="Line 97">
            <a:extLst>
              <a:ext uri="{FF2B5EF4-FFF2-40B4-BE49-F238E27FC236}">
                <a16:creationId xmlns:a16="http://schemas.microsoft.com/office/drawing/2014/main" id="{872B457A-4F92-4FA3-A6E9-781FCCCFDF5E}"/>
              </a:ext>
            </a:extLst>
          </p:cNvPr>
          <p:cNvSpPr>
            <a:spLocks noChangeShapeType="1"/>
          </p:cNvSpPr>
          <p:nvPr/>
        </p:nvSpPr>
        <p:spPr bwMode="auto">
          <a:xfrm flipH="1">
            <a:off x="7391400" y="5562600"/>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79" name="Line 98">
            <a:extLst>
              <a:ext uri="{FF2B5EF4-FFF2-40B4-BE49-F238E27FC236}">
                <a16:creationId xmlns:a16="http://schemas.microsoft.com/office/drawing/2014/main" id="{A738C165-6DC7-4C15-8780-C1A0F7550793}"/>
              </a:ext>
            </a:extLst>
          </p:cNvPr>
          <p:cNvSpPr>
            <a:spLocks noChangeShapeType="1"/>
          </p:cNvSpPr>
          <p:nvPr/>
        </p:nvSpPr>
        <p:spPr bwMode="auto">
          <a:xfrm flipH="1">
            <a:off x="7391400" y="6248400"/>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80" name="Rectangle 99">
            <a:extLst>
              <a:ext uri="{FF2B5EF4-FFF2-40B4-BE49-F238E27FC236}">
                <a16:creationId xmlns:a16="http://schemas.microsoft.com/office/drawing/2014/main" id="{30A31505-0596-4C4E-BEC4-FCBCD0C44814}"/>
              </a:ext>
            </a:extLst>
          </p:cNvPr>
          <p:cNvSpPr>
            <a:spLocks noChangeArrowheads="1"/>
          </p:cNvSpPr>
          <p:nvPr/>
        </p:nvSpPr>
        <p:spPr bwMode="auto">
          <a:xfrm>
            <a:off x="7734300" y="5715000"/>
            <a:ext cx="228600" cy="3810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4381" name="Line 100">
            <a:extLst>
              <a:ext uri="{FF2B5EF4-FFF2-40B4-BE49-F238E27FC236}">
                <a16:creationId xmlns:a16="http://schemas.microsoft.com/office/drawing/2014/main" id="{551EBBBE-8C76-4042-B31B-F2821CE2D565}"/>
              </a:ext>
            </a:extLst>
          </p:cNvPr>
          <p:cNvSpPr>
            <a:spLocks noChangeShapeType="1"/>
          </p:cNvSpPr>
          <p:nvPr/>
        </p:nvSpPr>
        <p:spPr bwMode="auto">
          <a:xfrm flipV="1">
            <a:off x="7315200" y="56388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82" name="Line 101">
            <a:extLst>
              <a:ext uri="{FF2B5EF4-FFF2-40B4-BE49-F238E27FC236}">
                <a16:creationId xmlns:a16="http://schemas.microsoft.com/office/drawing/2014/main" id="{697FFD0B-904A-4F3C-BFDD-12ED3DF27CC9}"/>
              </a:ext>
            </a:extLst>
          </p:cNvPr>
          <p:cNvSpPr>
            <a:spLocks noChangeShapeType="1"/>
          </p:cNvSpPr>
          <p:nvPr/>
        </p:nvSpPr>
        <p:spPr bwMode="auto">
          <a:xfrm>
            <a:off x="7315200" y="5410200"/>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83" name="Text Box 102">
            <a:extLst>
              <a:ext uri="{FF2B5EF4-FFF2-40B4-BE49-F238E27FC236}">
                <a16:creationId xmlns:a16="http://schemas.microsoft.com/office/drawing/2014/main" id="{7A40E34A-930E-476A-A53D-AD629E578220}"/>
              </a:ext>
            </a:extLst>
          </p:cNvPr>
          <p:cNvSpPr txBox="1">
            <a:spLocks noChangeArrowheads="1"/>
          </p:cNvSpPr>
          <p:nvPr/>
        </p:nvSpPr>
        <p:spPr bwMode="auto">
          <a:xfrm>
            <a:off x="7315200" y="5029200"/>
            <a:ext cx="4016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sz="1600" i="1">
                <a:latin typeface="Times New Roman" panose="02020603050405020304" pitchFamily="18" charset="0"/>
              </a:rPr>
              <a:t>I</a:t>
            </a:r>
            <a:r>
              <a:rPr lang="en-US" altLang="en-US" sz="1600" baseline="-25000">
                <a:latin typeface="Times New Roman" panose="02020603050405020304" pitchFamily="18" charset="0"/>
              </a:rPr>
              <a:t>in</a:t>
            </a:r>
            <a:endParaRPr lang="en-US" altLang="en-US" sz="1600">
              <a:latin typeface="Times New Roman" panose="02020603050405020304" pitchFamily="18" charset="0"/>
            </a:endParaRPr>
          </a:p>
        </p:txBody>
      </p:sp>
      <p:sp>
        <p:nvSpPr>
          <p:cNvPr id="14384" name="Text Box 103">
            <a:extLst>
              <a:ext uri="{FF2B5EF4-FFF2-40B4-BE49-F238E27FC236}">
                <a16:creationId xmlns:a16="http://schemas.microsoft.com/office/drawing/2014/main" id="{F17793CB-2905-44CE-B18B-FDD321D70DC0}"/>
              </a:ext>
            </a:extLst>
          </p:cNvPr>
          <p:cNvSpPr txBox="1">
            <a:spLocks noChangeArrowheads="1"/>
          </p:cNvSpPr>
          <p:nvPr/>
        </p:nvSpPr>
        <p:spPr bwMode="auto">
          <a:xfrm>
            <a:off x="6781800" y="5715000"/>
            <a:ext cx="415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600" i="1">
                <a:latin typeface="Times New Roman" panose="02020603050405020304" pitchFamily="18" charset="0"/>
              </a:rPr>
              <a:t>V</a:t>
            </a:r>
            <a:r>
              <a:rPr lang="en-US" altLang="en-US" sz="1600" baseline="-25000">
                <a:latin typeface="Times New Roman" panose="02020603050405020304" pitchFamily="18" charset="0"/>
              </a:rPr>
              <a:t>in</a:t>
            </a:r>
            <a:endParaRPr lang="en-US" altLang="en-US" sz="1600">
              <a:latin typeface="Times New Roman" panose="02020603050405020304" pitchFamily="18" charset="0"/>
            </a:endParaRPr>
          </a:p>
        </p:txBody>
      </p:sp>
      <p:graphicFrame>
        <p:nvGraphicFramePr>
          <p:cNvPr id="14346" name="Object 104">
            <a:extLst>
              <a:ext uri="{FF2B5EF4-FFF2-40B4-BE49-F238E27FC236}">
                <a16:creationId xmlns:a16="http://schemas.microsoft.com/office/drawing/2014/main" id="{9EC04999-2B02-4FC7-A05E-53B890D14E3E}"/>
              </a:ext>
            </a:extLst>
          </p:cNvPr>
          <p:cNvGraphicFramePr>
            <a:graphicFrameLocks noChangeAspect="1"/>
          </p:cNvGraphicFramePr>
          <p:nvPr/>
        </p:nvGraphicFramePr>
        <p:xfrm>
          <a:off x="8001000" y="5667375"/>
          <a:ext cx="1011238" cy="469900"/>
        </p:xfrm>
        <a:graphic>
          <a:graphicData uri="http://schemas.openxmlformats.org/presentationml/2006/ole">
            <mc:AlternateContent xmlns:mc="http://schemas.openxmlformats.org/markup-compatibility/2006">
              <mc:Choice xmlns:v="urn:schemas-microsoft-com:vml" Requires="v">
                <p:oleObj spid="_x0000_s14346" name="Equation" r:id="rId20" imgW="545760" imgH="253800" progId="Equation.DSMT4">
                  <p:embed/>
                </p:oleObj>
              </mc:Choice>
              <mc:Fallback>
                <p:oleObj name="Equation" r:id="rId20" imgW="545760" imgH="253800" progId="Equation.DSMT4">
                  <p:embed/>
                  <p:pic>
                    <p:nvPicPr>
                      <p:cNvPr id="0" name="Object 10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001000" y="5667375"/>
                        <a:ext cx="1011238" cy="469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85" name="Text Box 105">
            <a:extLst>
              <a:ext uri="{FF2B5EF4-FFF2-40B4-BE49-F238E27FC236}">
                <a16:creationId xmlns:a16="http://schemas.microsoft.com/office/drawing/2014/main" id="{D816F544-DA07-4D9D-95E1-423550B8DDBC}"/>
              </a:ext>
            </a:extLst>
          </p:cNvPr>
          <p:cNvSpPr txBox="1">
            <a:spLocks noChangeArrowheads="1"/>
          </p:cNvSpPr>
          <p:nvPr/>
        </p:nvSpPr>
        <p:spPr bwMode="auto">
          <a:xfrm>
            <a:off x="3886200" y="18288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8" name="Text Box 4">
            <a:extLst>
              <a:ext uri="{FF2B5EF4-FFF2-40B4-BE49-F238E27FC236}">
                <a16:creationId xmlns:a16="http://schemas.microsoft.com/office/drawing/2014/main" id="{F27036A7-E9AC-4332-89B5-D3EA05F8C274}"/>
              </a:ext>
            </a:extLst>
          </p:cNvPr>
          <p:cNvSpPr txBox="1">
            <a:spLocks noChangeArrowheads="1"/>
          </p:cNvSpPr>
          <p:nvPr/>
        </p:nvSpPr>
        <p:spPr bwMode="auto">
          <a:xfrm>
            <a:off x="2819400" y="228600"/>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Sensitivity, Impedance</a:t>
            </a:r>
            <a:endParaRPr lang="en-US" altLang="en-US"/>
          </a:p>
        </p:txBody>
      </p:sp>
      <p:sp>
        <p:nvSpPr>
          <p:cNvPr id="15369" name="Rectangle 5">
            <a:extLst>
              <a:ext uri="{FF2B5EF4-FFF2-40B4-BE49-F238E27FC236}">
                <a16:creationId xmlns:a16="http://schemas.microsoft.com/office/drawing/2014/main" id="{1F0CB080-8C75-4625-82FB-20E499A07E61}"/>
              </a:ext>
            </a:extLst>
          </p:cNvPr>
          <p:cNvSpPr>
            <a:spLocks noChangeArrowheads="1"/>
          </p:cNvSpPr>
          <p:nvPr/>
        </p:nvSpPr>
        <p:spPr bwMode="auto">
          <a:xfrm>
            <a:off x="3352800" y="1905000"/>
            <a:ext cx="74613" cy="415925"/>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5370" name="Rectangle 6">
            <a:extLst>
              <a:ext uri="{FF2B5EF4-FFF2-40B4-BE49-F238E27FC236}">
                <a16:creationId xmlns:a16="http://schemas.microsoft.com/office/drawing/2014/main" id="{7218E2A5-60F6-4FA0-88B7-80861AC537BC}"/>
              </a:ext>
            </a:extLst>
          </p:cNvPr>
          <p:cNvSpPr>
            <a:spLocks noChangeArrowheads="1"/>
          </p:cNvSpPr>
          <p:nvPr/>
        </p:nvSpPr>
        <p:spPr bwMode="auto">
          <a:xfrm>
            <a:off x="3200400" y="1958975"/>
            <a:ext cx="152400" cy="304800"/>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5371" name="Rectangle 7">
            <a:extLst>
              <a:ext uri="{FF2B5EF4-FFF2-40B4-BE49-F238E27FC236}">
                <a16:creationId xmlns:a16="http://schemas.microsoft.com/office/drawing/2014/main" id="{A26A2CFA-B07E-4BD3-8C5D-4EE37DE88CDF}"/>
              </a:ext>
            </a:extLst>
          </p:cNvPr>
          <p:cNvSpPr>
            <a:spLocks noChangeArrowheads="1"/>
          </p:cNvSpPr>
          <p:nvPr/>
        </p:nvSpPr>
        <p:spPr bwMode="auto">
          <a:xfrm>
            <a:off x="3124200" y="1905000"/>
            <a:ext cx="74613" cy="415925"/>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5372" name="Rectangle 8">
            <a:extLst>
              <a:ext uri="{FF2B5EF4-FFF2-40B4-BE49-F238E27FC236}">
                <a16:creationId xmlns:a16="http://schemas.microsoft.com/office/drawing/2014/main" id="{1073421B-D93C-430A-9E5E-BE8BAFA155F5}"/>
              </a:ext>
            </a:extLst>
          </p:cNvPr>
          <p:cNvSpPr>
            <a:spLocks noChangeArrowheads="1"/>
          </p:cNvSpPr>
          <p:nvPr/>
        </p:nvSpPr>
        <p:spPr bwMode="auto">
          <a:xfrm>
            <a:off x="3429000" y="1600200"/>
            <a:ext cx="1447800" cy="1066800"/>
          </a:xfrm>
          <a:prstGeom prst="rect">
            <a:avLst/>
          </a:prstGeom>
          <a:gradFill rotWithShape="1">
            <a:gsLst>
              <a:gs pos="0">
                <a:srgbClr val="666666"/>
              </a:gs>
              <a:gs pos="50000">
                <a:srgbClr val="DDDDDD"/>
              </a:gs>
              <a:gs pos="100000">
                <a:srgbClr val="66666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nvGrpSpPr>
          <p:cNvPr id="15373" name="Group 9">
            <a:extLst>
              <a:ext uri="{FF2B5EF4-FFF2-40B4-BE49-F238E27FC236}">
                <a16:creationId xmlns:a16="http://schemas.microsoft.com/office/drawing/2014/main" id="{3D1DB83B-5938-42FD-931C-03AA83DCB3DA}"/>
              </a:ext>
            </a:extLst>
          </p:cNvPr>
          <p:cNvGrpSpPr>
            <a:grpSpLocks/>
          </p:cNvGrpSpPr>
          <p:nvPr/>
        </p:nvGrpSpPr>
        <p:grpSpPr bwMode="auto">
          <a:xfrm>
            <a:off x="4114800" y="1066800"/>
            <a:ext cx="1720850" cy="200025"/>
            <a:chOff x="2352" y="1728"/>
            <a:chExt cx="1084" cy="126"/>
          </a:xfrm>
        </p:grpSpPr>
        <p:grpSp>
          <p:nvGrpSpPr>
            <p:cNvPr id="15388" name="Group 10">
              <a:extLst>
                <a:ext uri="{FF2B5EF4-FFF2-40B4-BE49-F238E27FC236}">
                  <a16:creationId xmlns:a16="http://schemas.microsoft.com/office/drawing/2014/main" id="{2C0235CE-6B8A-4A09-BDF6-EEC6BD705B6F}"/>
                </a:ext>
              </a:extLst>
            </p:cNvPr>
            <p:cNvGrpSpPr>
              <a:grpSpLocks/>
            </p:cNvGrpSpPr>
            <p:nvPr/>
          </p:nvGrpSpPr>
          <p:grpSpPr bwMode="auto">
            <a:xfrm>
              <a:off x="2352" y="1728"/>
              <a:ext cx="286" cy="102"/>
              <a:chOff x="2352" y="528"/>
              <a:chExt cx="286" cy="102"/>
            </a:xfrm>
          </p:grpSpPr>
          <p:sp>
            <p:nvSpPr>
              <p:cNvPr id="15398" name="Arc 11">
                <a:extLst>
                  <a:ext uri="{FF2B5EF4-FFF2-40B4-BE49-F238E27FC236}">
                    <a16:creationId xmlns:a16="http://schemas.microsoft.com/office/drawing/2014/main" id="{300FB884-AFED-465F-8587-80B729C11A08}"/>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5399" name="Arc 12">
                <a:extLst>
                  <a:ext uri="{FF2B5EF4-FFF2-40B4-BE49-F238E27FC236}">
                    <a16:creationId xmlns:a16="http://schemas.microsoft.com/office/drawing/2014/main" id="{26C3AED0-3366-401E-ABFC-3E3191442146}"/>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15389" name="Group 13">
              <a:extLst>
                <a:ext uri="{FF2B5EF4-FFF2-40B4-BE49-F238E27FC236}">
                  <a16:creationId xmlns:a16="http://schemas.microsoft.com/office/drawing/2014/main" id="{778BFFB6-145F-4036-83F1-807D3A63A805}"/>
                </a:ext>
              </a:extLst>
            </p:cNvPr>
            <p:cNvGrpSpPr>
              <a:grpSpLocks/>
            </p:cNvGrpSpPr>
            <p:nvPr/>
          </p:nvGrpSpPr>
          <p:grpSpPr bwMode="auto">
            <a:xfrm>
              <a:off x="2883" y="1742"/>
              <a:ext cx="286" cy="102"/>
              <a:chOff x="2352" y="528"/>
              <a:chExt cx="286" cy="102"/>
            </a:xfrm>
          </p:grpSpPr>
          <p:sp>
            <p:nvSpPr>
              <p:cNvPr id="15396" name="Arc 14">
                <a:extLst>
                  <a:ext uri="{FF2B5EF4-FFF2-40B4-BE49-F238E27FC236}">
                    <a16:creationId xmlns:a16="http://schemas.microsoft.com/office/drawing/2014/main" id="{A55017CB-C336-4EAE-9B5E-F35E969E709C}"/>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5397" name="Arc 15">
                <a:extLst>
                  <a:ext uri="{FF2B5EF4-FFF2-40B4-BE49-F238E27FC236}">
                    <a16:creationId xmlns:a16="http://schemas.microsoft.com/office/drawing/2014/main" id="{F7C399C4-FB45-4822-A34F-F9CE6CD04FB5}"/>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15390" name="Group 16">
              <a:extLst>
                <a:ext uri="{FF2B5EF4-FFF2-40B4-BE49-F238E27FC236}">
                  <a16:creationId xmlns:a16="http://schemas.microsoft.com/office/drawing/2014/main" id="{ACCADDF2-94E0-4E8E-A39E-3E3D70041428}"/>
                </a:ext>
              </a:extLst>
            </p:cNvPr>
            <p:cNvGrpSpPr>
              <a:grpSpLocks/>
            </p:cNvGrpSpPr>
            <p:nvPr/>
          </p:nvGrpSpPr>
          <p:grpSpPr bwMode="auto">
            <a:xfrm>
              <a:off x="2620" y="1736"/>
              <a:ext cx="286" cy="102"/>
              <a:chOff x="2352" y="528"/>
              <a:chExt cx="286" cy="102"/>
            </a:xfrm>
          </p:grpSpPr>
          <p:sp>
            <p:nvSpPr>
              <p:cNvPr id="15394" name="Arc 17">
                <a:extLst>
                  <a:ext uri="{FF2B5EF4-FFF2-40B4-BE49-F238E27FC236}">
                    <a16:creationId xmlns:a16="http://schemas.microsoft.com/office/drawing/2014/main" id="{180229FD-ABC1-4A14-A74C-D3847ABDBE9D}"/>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5395" name="Arc 18">
                <a:extLst>
                  <a:ext uri="{FF2B5EF4-FFF2-40B4-BE49-F238E27FC236}">
                    <a16:creationId xmlns:a16="http://schemas.microsoft.com/office/drawing/2014/main" id="{EB1A328B-6D40-43A3-A809-16632538C271}"/>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15391" name="Group 19">
              <a:extLst>
                <a:ext uri="{FF2B5EF4-FFF2-40B4-BE49-F238E27FC236}">
                  <a16:creationId xmlns:a16="http://schemas.microsoft.com/office/drawing/2014/main" id="{EAF758A4-9342-44D4-9ABA-094E3D492207}"/>
                </a:ext>
              </a:extLst>
            </p:cNvPr>
            <p:cNvGrpSpPr>
              <a:grpSpLocks/>
            </p:cNvGrpSpPr>
            <p:nvPr/>
          </p:nvGrpSpPr>
          <p:grpSpPr bwMode="auto">
            <a:xfrm>
              <a:off x="3150" y="1752"/>
              <a:ext cx="286" cy="102"/>
              <a:chOff x="2352" y="528"/>
              <a:chExt cx="286" cy="102"/>
            </a:xfrm>
          </p:grpSpPr>
          <p:sp>
            <p:nvSpPr>
              <p:cNvPr id="15392" name="Arc 20">
                <a:extLst>
                  <a:ext uri="{FF2B5EF4-FFF2-40B4-BE49-F238E27FC236}">
                    <a16:creationId xmlns:a16="http://schemas.microsoft.com/office/drawing/2014/main" id="{E5CFF249-AC4A-4AB3-A255-BCFC340542E3}"/>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5393" name="Arc 21">
                <a:extLst>
                  <a:ext uri="{FF2B5EF4-FFF2-40B4-BE49-F238E27FC236}">
                    <a16:creationId xmlns:a16="http://schemas.microsoft.com/office/drawing/2014/main" id="{FA522D05-689E-4100-9035-ACF4D102B460}"/>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sp>
        <p:nvSpPr>
          <p:cNvPr id="15374" name="Arc 22">
            <a:extLst>
              <a:ext uri="{FF2B5EF4-FFF2-40B4-BE49-F238E27FC236}">
                <a16:creationId xmlns:a16="http://schemas.microsoft.com/office/drawing/2014/main" id="{F2D12DEE-A543-4BC0-B1D3-CA6B3BDC4348}"/>
              </a:ext>
            </a:extLst>
          </p:cNvPr>
          <p:cNvSpPr>
            <a:spLocks/>
          </p:cNvSpPr>
          <p:nvPr/>
        </p:nvSpPr>
        <p:spPr bwMode="auto">
          <a:xfrm rot="2630797">
            <a:off x="5397500" y="1765300"/>
            <a:ext cx="609600" cy="609600"/>
          </a:xfrm>
          <a:custGeom>
            <a:avLst/>
            <a:gdLst>
              <a:gd name="T0" fmla="*/ 0 w 21600"/>
              <a:gd name="T1" fmla="*/ 0 h 21600"/>
              <a:gd name="T2" fmla="*/ 609600 w 21600"/>
              <a:gd name="T3" fmla="*/ 609600 h 21600"/>
              <a:gd name="T4" fmla="*/ 0 w 21600"/>
              <a:gd name="T5" fmla="*/ 6096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5375" name="Line 23">
            <a:extLst>
              <a:ext uri="{FF2B5EF4-FFF2-40B4-BE49-F238E27FC236}">
                <a16:creationId xmlns:a16="http://schemas.microsoft.com/office/drawing/2014/main" id="{FAFF85D5-F3B8-4EF7-B246-988BA4A057A2}"/>
              </a:ext>
            </a:extLst>
          </p:cNvPr>
          <p:cNvSpPr>
            <a:spLocks noChangeShapeType="1"/>
          </p:cNvSpPr>
          <p:nvPr/>
        </p:nvSpPr>
        <p:spPr bwMode="auto">
          <a:xfrm>
            <a:off x="5486400" y="2057400"/>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6" name="Rectangle 24">
            <a:extLst>
              <a:ext uri="{FF2B5EF4-FFF2-40B4-BE49-F238E27FC236}">
                <a16:creationId xmlns:a16="http://schemas.microsoft.com/office/drawing/2014/main" id="{B88586B2-C991-41D0-B4ED-C41816FC6C69}"/>
              </a:ext>
            </a:extLst>
          </p:cNvPr>
          <p:cNvSpPr>
            <a:spLocks noChangeArrowheads="1"/>
          </p:cNvSpPr>
          <p:nvPr/>
        </p:nvSpPr>
        <p:spPr bwMode="auto">
          <a:xfrm>
            <a:off x="4756150" y="1798638"/>
            <a:ext cx="107950" cy="669925"/>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5377" name="Rectangle 25">
            <a:extLst>
              <a:ext uri="{FF2B5EF4-FFF2-40B4-BE49-F238E27FC236}">
                <a16:creationId xmlns:a16="http://schemas.microsoft.com/office/drawing/2014/main" id="{F98B625E-AA3D-407C-B33A-E35963C16090}"/>
              </a:ext>
            </a:extLst>
          </p:cNvPr>
          <p:cNvSpPr>
            <a:spLocks noChangeArrowheads="1"/>
          </p:cNvSpPr>
          <p:nvPr/>
        </p:nvSpPr>
        <p:spPr bwMode="auto">
          <a:xfrm>
            <a:off x="2617788" y="2028825"/>
            <a:ext cx="506412" cy="155575"/>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5378" name="Line 26">
            <a:extLst>
              <a:ext uri="{FF2B5EF4-FFF2-40B4-BE49-F238E27FC236}">
                <a16:creationId xmlns:a16="http://schemas.microsoft.com/office/drawing/2014/main" id="{D82B14BE-C45F-46AD-82D7-A9A8742D3BB6}"/>
              </a:ext>
            </a:extLst>
          </p:cNvPr>
          <p:cNvSpPr>
            <a:spLocks noChangeShapeType="1"/>
          </p:cNvSpPr>
          <p:nvPr/>
        </p:nvSpPr>
        <p:spPr bwMode="auto">
          <a:xfrm flipH="1">
            <a:off x="2344738" y="2036763"/>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9" name="Line 27">
            <a:extLst>
              <a:ext uri="{FF2B5EF4-FFF2-40B4-BE49-F238E27FC236}">
                <a16:creationId xmlns:a16="http://schemas.microsoft.com/office/drawing/2014/main" id="{18F86D1D-24C9-4AC3-9CFF-6FAE08181D3B}"/>
              </a:ext>
            </a:extLst>
          </p:cNvPr>
          <p:cNvSpPr>
            <a:spLocks noChangeShapeType="1"/>
          </p:cNvSpPr>
          <p:nvPr/>
        </p:nvSpPr>
        <p:spPr bwMode="auto">
          <a:xfrm flipH="1">
            <a:off x="2344738" y="2112963"/>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15362" name="Object 28">
            <a:extLst>
              <a:ext uri="{FF2B5EF4-FFF2-40B4-BE49-F238E27FC236}">
                <a16:creationId xmlns:a16="http://schemas.microsoft.com/office/drawing/2014/main" id="{CF12EEA4-F2A6-4A8E-84F2-92307F19356A}"/>
              </a:ext>
            </a:extLst>
          </p:cNvPr>
          <p:cNvGraphicFramePr>
            <a:graphicFrameLocks noChangeAspect="1"/>
          </p:cNvGraphicFramePr>
          <p:nvPr/>
        </p:nvGraphicFramePr>
        <p:xfrm>
          <a:off x="2133600" y="1676400"/>
          <a:ext cx="317500" cy="381000"/>
        </p:xfrm>
        <a:graphic>
          <a:graphicData uri="http://schemas.openxmlformats.org/presentationml/2006/ole">
            <mc:AlternateContent xmlns:mc="http://schemas.openxmlformats.org/markup-compatibility/2006">
              <mc:Choice xmlns:v="urn:schemas-microsoft-com:vml" Requires="v">
                <p:oleObj spid="_x0000_s15362" name="Equation" r:id="rId4" imgW="190440" imgH="228600" progId="Equation.DSMT4">
                  <p:embed/>
                </p:oleObj>
              </mc:Choice>
              <mc:Fallback>
                <p:oleObj name="Equation" r:id="rId4" imgW="190440" imgH="228600" progId="Equation.DSMT4">
                  <p:embed/>
                  <p:pic>
                    <p:nvPicPr>
                      <p:cNvPr id="0" name="Object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1676400"/>
                        <a:ext cx="3175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80" name="Line 29">
            <a:extLst>
              <a:ext uri="{FF2B5EF4-FFF2-40B4-BE49-F238E27FC236}">
                <a16:creationId xmlns:a16="http://schemas.microsoft.com/office/drawing/2014/main" id="{3DF031B7-1D65-441A-9055-ED5CCEF34A0F}"/>
              </a:ext>
            </a:extLst>
          </p:cNvPr>
          <p:cNvSpPr>
            <a:spLocks noChangeShapeType="1"/>
          </p:cNvSpPr>
          <p:nvPr/>
        </p:nvSpPr>
        <p:spPr bwMode="auto">
          <a:xfrm>
            <a:off x="1968500" y="2122488"/>
            <a:ext cx="45720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5363" name="Object 30">
            <a:extLst>
              <a:ext uri="{FF2B5EF4-FFF2-40B4-BE49-F238E27FC236}">
                <a16:creationId xmlns:a16="http://schemas.microsoft.com/office/drawing/2014/main" id="{8674E093-DF65-4DEB-A690-264C27BF63B2}"/>
              </a:ext>
            </a:extLst>
          </p:cNvPr>
          <p:cNvGraphicFramePr>
            <a:graphicFrameLocks noChangeAspect="1"/>
          </p:cNvGraphicFramePr>
          <p:nvPr/>
        </p:nvGraphicFramePr>
        <p:xfrm>
          <a:off x="1682750" y="1970088"/>
          <a:ext cx="246063" cy="325437"/>
        </p:xfrm>
        <a:graphic>
          <a:graphicData uri="http://schemas.openxmlformats.org/presentationml/2006/ole">
            <mc:AlternateContent xmlns:mc="http://schemas.openxmlformats.org/markup-compatibility/2006">
              <mc:Choice xmlns:v="urn:schemas-microsoft-com:vml" Requires="v">
                <p:oleObj spid="_x0000_s15363" name="Equation" r:id="rId6" imgW="177480" imgH="228600" progId="Equation.DSMT4">
                  <p:embed/>
                </p:oleObj>
              </mc:Choice>
              <mc:Fallback>
                <p:oleObj name="Equation" r:id="rId6" imgW="177480" imgH="228600" progId="Equation.DSMT4">
                  <p:embed/>
                  <p:pic>
                    <p:nvPicPr>
                      <p:cNvPr id="0" name="Object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82750" y="1970088"/>
                        <a:ext cx="246063" cy="325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81" name="Line 31">
            <a:extLst>
              <a:ext uri="{FF2B5EF4-FFF2-40B4-BE49-F238E27FC236}">
                <a16:creationId xmlns:a16="http://schemas.microsoft.com/office/drawing/2014/main" id="{F3166D5A-75F5-4149-B471-5EDA3975DAC1}"/>
              </a:ext>
            </a:extLst>
          </p:cNvPr>
          <p:cNvSpPr>
            <a:spLocks noChangeShapeType="1"/>
          </p:cNvSpPr>
          <p:nvPr/>
        </p:nvSpPr>
        <p:spPr bwMode="auto">
          <a:xfrm>
            <a:off x="1905000" y="762000"/>
            <a:ext cx="5715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382" name="Text Box 48">
            <a:extLst>
              <a:ext uri="{FF2B5EF4-FFF2-40B4-BE49-F238E27FC236}">
                <a16:creationId xmlns:a16="http://schemas.microsoft.com/office/drawing/2014/main" id="{0C30D40D-16D3-44F6-A52D-A00FFE7BBBA0}"/>
              </a:ext>
            </a:extLst>
          </p:cNvPr>
          <p:cNvSpPr txBox="1">
            <a:spLocks noChangeArrowheads="1"/>
          </p:cNvSpPr>
          <p:nvPr/>
        </p:nvSpPr>
        <p:spPr bwMode="auto">
          <a:xfrm>
            <a:off x="762000" y="5257800"/>
            <a:ext cx="5053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The particular sensitivity we will use is:</a:t>
            </a:r>
          </a:p>
        </p:txBody>
      </p:sp>
      <p:graphicFrame>
        <p:nvGraphicFramePr>
          <p:cNvPr id="15364" name="Object 49">
            <a:extLst>
              <a:ext uri="{FF2B5EF4-FFF2-40B4-BE49-F238E27FC236}">
                <a16:creationId xmlns:a16="http://schemas.microsoft.com/office/drawing/2014/main" id="{9B700B42-8997-4BAB-8296-3954BF47467B}"/>
              </a:ext>
            </a:extLst>
          </p:cNvPr>
          <p:cNvGraphicFramePr>
            <a:graphicFrameLocks noChangeAspect="1"/>
          </p:cNvGraphicFramePr>
          <p:nvPr/>
        </p:nvGraphicFramePr>
        <p:xfrm>
          <a:off x="2895600" y="5867400"/>
          <a:ext cx="2743200" cy="806450"/>
        </p:xfrm>
        <a:graphic>
          <a:graphicData uri="http://schemas.openxmlformats.org/presentationml/2006/ole">
            <mc:AlternateContent xmlns:mc="http://schemas.openxmlformats.org/markup-compatibility/2006">
              <mc:Choice xmlns:v="urn:schemas-microsoft-com:vml" Requires="v">
                <p:oleObj spid="_x0000_s15364" name="Equation" r:id="rId8" imgW="1459866" imgH="431613" progId="Equation.DSMT4">
                  <p:embed/>
                </p:oleObj>
              </mc:Choice>
              <mc:Fallback>
                <p:oleObj name="Equation" r:id="rId8" imgW="1459866" imgH="431613" progId="Equation.DSMT4">
                  <p:embed/>
                  <p:pic>
                    <p:nvPicPr>
                      <p:cNvPr id="0" name="Object 4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5867400"/>
                        <a:ext cx="2743200" cy="806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383" name="Text Box 50">
            <a:extLst>
              <a:ext uri="{FF2B5EF4-FFF2-40B4-BE49-F238E27FC236}">
                <a16:creationId xmlns:a16="http://schemas.microsoft.com/office/drawing/2014/main" id="{F4C651DC-7A59-48A8-9131-52FB04AD979F}"/>
              </a:ext>
            </a:extLst>
          </p:cNvPr>
          <p:cNvSpPr txBox="1">
            <a:spLocks noChangeArrowheads="1"/>
          </p:cNvSpPr>
          <p:nvPr/>
        </p:nvSpPr>
        <p:spPr bwMode="auto">
          <a:xfrm>
            <a:off x="1355725" y="2936875"/>
            <a:ext cx="6188075"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to describe the conversion of electrical signals into acoustic signals, we could use the transducer's sensitivity, </a:t>
            </a:r>
            <a:r>
              <a:rPr lang="en-US" altLang="en-US" i="1"/>
              <a:t>S</a:t>
            </a:r>
            <a:r>
              <a:rPr lang="en-US" altLang="en-US" i="1" baseline="-25000"/>
              <a:t>OI</a:t>
            </a:r>
            <a:r>
              <a:rPr lang="en-US" altLang="en-US"/>
              <a:t>, where</a:t>
            </a:r>
          </a:p>
          <a:p>
            <a:endParaRPr lang="en-US" altLang="en-US"/>
          </a:p>
        </p:txBody>
      </p:sp>
      <p:sp>
        <p:nvSpPr>
          <p:cNvPr id="15384" name="Line 51">
            <a:extLst>
              <a:ext uri="{FF2B5EF4-FFF2-40B4-BE49-F238E27FC236}">
                <a16:creationId xmlns:a16="http://schemas.microsoft.com/office/drawing/2014/main" id="{AE9C95F4-BEAD-492A-9FA3-ADD573BF7BE1}"/>
              </a:ext>
            </a:extLst>
          </p:cNvPr>
          <p:cNvSpPr>
            <a:spLocks noChangeShapeType="1"/>
          </p:cNvSpPr>
          <p:nvPr/>
        </p:nvSpPr>
        <p:spPr bwMode="auto">
          <a:xfrm flipH="1">
            <a:off x="4876800" y="20574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85" name="Line 52">
            <a:extLst>
              <a:ext uri="{FF2B5EF4-FFF2-40B4-BE49-F238E27FC236}">
                <a16:creationId xmlns:a16="http://schemas.microsoft.com/office/drawing/2014/main" id="{3F96BF62-1F4C-44A1-9BB4-065861F2A308}"/>
              </a:ext>
            </a:extLst>
          </p:cNvPr>
          <p:cNvSpPr>
            <a:spLocks noChangeShapeType="1"/>
          </p:cNvSpPr>
          <p:nvPr/>
        </p:nvSpPr>
        <p:spPr bwMode="auto">
          <a:xfrm>
            <a:off x="4953000" y="2209800"/>
            <a:ext cx="228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5365" name="Object 53">
            <a:extLst>
              <a:ext uri="{FF2B5EF4-FFF2-40B4-BE49-F238E27FC236}">
                <a16:creationId xmlns:a16="http://schemas.microsoft.com/office/drawing/2014/main" id="{E36BCC4D-C369-4C1B-804A-4C8CFCC6DA12}"/>
              </a:ext>
            </a:extLst>
          </p:cNvPr>
          <p:cNvGraphicFramePr>
            <a:graphicFrameLocks noChangeAspect="1"/>
          </p:cNvGraphicFramePr>
          <p:nvPr/>
        </p:nvGraphicFramePr>
        <p:xfrm>
          <a:off x="5080000" y="2193925"/>
          <a:ext cx="288925" cy="473075"/>
        </p:xfrm>
        <a:graphic>
          <a:graphicData uri="http://schemas.openxmlformats.org/presentationml/2006/ole">
            <mc:AlternateContent xmlns:mc="http://schemas.openxmlformats.org/markup-compatibility/2006">
              <mc:Choice xmlns:v="urn:schemas-microsoft-com:vml" Requires="v">
                <p:oleObj spid="_x0000_s15365" name="Equation" r:id="rId10" imgW="139680" imgH="228600" progId="Equation.DSMT4">
                  <p:embed/>
                </p:oleObj>
              </mc:Choice>
              <mc:Fallback>
                <p:oleObj name="Equation" r:id="rId10" imgW="139680" imgH="228600" progId="Equation.DSMT4">
                  <p:embed/>
                  <p:pic>
                    <p:nvPicPr>
                      <p:cNvPr id="0" name="Object 5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80000" y="2193925"/>
                        <a:ext cx="2889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6" name="Object 54">
            <a:extLst>
              <a:ext uri="{FF2B5EF4-FFF2-40B4-BE49-F238E27FC236}">
                <a16:creationId xmlns:a16="http://schemas.microsoft.com/office/drawing/2014/main" id="{FE90ADC8-6209-47E6-BD46-DF07C8717B1E}"/>
              </a:ext>
            </a:extLst>
          </p:cNvPr>
          <p:cNvGraphicFramePr>
            <a:graphicFrameLocks noChangeAspect="1"/>
          </p:cNvGraphicFramePr>
          <p:nvPr/>
        </p:nvGraphicFramePr>
        <p:xfrm>
          <a:off x="5016500" y="1562100"/>
          <a:ext cx="319088" cy="441325"/>
        </p:xfrm>
        <a:graphic>
          <a:graphicData uri="http://schemas.openxmlformats.org/presentationml/2006/ole">
            <mc:AlternateContent xmlns:mc="http://schemas.openxmlformats.org/markup-compatibility/2006">
              <mc:Choice xmlns:v="urn:schemas-microsoft-com:vml" Requires="v">
                <p:oleObj spid="_x0000_s15366" name="Equation" r:id="rId12" imgW="164880" imgH="228600" progId="Equation.DSMT4">
                  <p:embed/>
                </p:oleObj>
              </mc:Choice>
              <mc:Fallback>
                <p:oleObj name="Equation" r:id="rId12" imgW="164880" imgH="228600" progId="Equation.DSMT4">
                  <p:embed/>
                  <p:pic>
                    <p:nvPicPr>
                      <p:cNvPr id="0" name="Object 5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16500" y="1562100"/>
                        <a:ext cx="319088" cy="44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7" name="Object 55">
            <a:extLst>
              <a:ext uri="{FF2B5EF4-FFF2-40B4-BE49-F238E27FC236}">
                <a16:creationId xmlns:a16="http://schemas.microsoft.com/office/drawing/2014/main" id="{08D9F769-BB1D-49A1-AD41-132D3561AAC7}"/>
              </a:ext>
            </a:extLst>
          </p:cNvPr>
          <p:cNvGraphicFramePr>
            <a:graphicFrameLocks noChangeAspect="1"/>
          </p:cNvGraphicFramePr>
          <p:nvPr/>
        </p:nvGraphicFramePr>
        <p:xfrm>
          <a:off x="6096000" y="3581400"/>
          <a:ext cx="1017588" cy="750888"/>
        </p:xfrm>
        <a:graphic>
          <a:graphicData uri="http://schemas.openxmlformats.org/presentationml/2006/ole">
            <mc:AlternateContent xmlns:mc="http://schemas.openxmlformats.org/markup-compatibility/2006">
              <mc:Choice xmlns:v="urn:schemas-microsoft-com:vml" Requires="v">
                <p:oleObj spid="_x0000_s15367" name="Equation" r:id="rId14" imgW="533160" imgH="393480" progId="Equation.DSMT4">
                  <p:embed/>
                </p:oleObj>
              </mc:Choice>
              <mc:Fallback>
                <p:oleObj name="Equation" r:id="rId14" imgW="533160" imgH="393480" progId="Equation.DSMT4">
                  <p:embed/>
                  <p:pic>
                    <p:nvPicPr>
                      <p:cNvPr id="0" name="Object 5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096000" y="3581400"/>
                        <a:ext cx="1017588" cy="750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86" name="Text Box 56">
            <a:extLst>
              <a:ext uri="{FF2B5EF4-FFF2-40B4-BE49-F238E27FC236}">
                <a16:creationId xmlns:a16="http://schemas.microsoft.com/office/drawing/2014/main" id="{EB8FFF11-84EA-4B27-B50E-F494D31A1003}"/>
              </a:ext>
            </a:extLst>
          </p:cNvPr>
          <p:cNvSpPr txBox="1">
            <a:spLocks noChangeArrowheads="1"/>
          </p:cNvSpPr>
          <p:nvPr/>
        </p:nvSpPr>
        <p:spPr bwMode="auto">
          <a:xfrm>
            <a:off x="1431925" y="4156075"/>
            <a:ext cx="429418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i="1"/>
              <a:t>O</a:t>
            </a:r>
            <a:r>
              <a:rPr lang="en-US" altLang="en-US"/>
              <a:t> … an output (force or velocity)</a:t>
            </a:r>
          </a:p>
          <a:p>
            <a:r>
              <a:rPr lang="en-US" altLang="en-US" i="1"/>
              <a:t>I</a:t>
            </a:r>
            <a:r>
              <a:rPr lang="en-US" altLang="en-US"/>
              <a:t> … an input (voltage or current)</a:t>
            </a:r>
          </a:p>
        </p:txBody>
      </p:sp>
      <p:sp>
        <p:nvSpPr>
          <p:cNvPr id="15387" name="Text Box 57">
            <a:extLst>
              <a:ext uri="{FF2B5EF4-FFF2-40B4-BE49-F238E27FC236}">
                <a16:creationId xmlns:a16="http://schemas.microsoft.com/office/drawing/2014/main" id="{697E3C8A-2266-4221-A351-CD61BE45216D}"/>
              </a:ext>
            </a:extLst>
          </p:cNvPr>
          <p:cNvSpPr txBox="1">
            <a:spLocks noChangeArrowheads="1"/>
          </p:cNvSpPr>
          <p:nvPr/>
        </p:nvSpPr>
        <p:spPr bwMode="auto">
          <a:xfrm>
            <a:off x="3886200" y="18288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a:extLst>
              <a:ext uri="{FF2B5EF4-FFF2-40B4-BE49-F238E27FC236}">
                <a16:creationId xmlns:a16="http://schemas.microsoft.com/office/drawing/2014/main" id="{5C9F9F2C-7AA3-4EB5-9857-78DB251367B8}"/>
              </a:ext>
            </a:extLst>
          </p:cNvPr>
          <p:cNvSpPr txBox="1">
            <a:spLocks noChangeArrowheads="1"/>
          </p:cNvSpPr>
          <p:nvPr/>
        </p:nvSpPr>
        <p:spPr bwMode="auto">
          <a:xfrm>
            <a:off x="1127125" y="904875"/>
            <a:ext cx="5376863" cy="496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2800" i="1"/>
              <a:t>	      </a:t>
            </a:r>
            <a:r>
              <a:rPr lang="en-US" altLang="en-US" sz="2800" i="1">
                <a:solidFill>
                  <a:srgbClr val="009900"/>
                </a:solidFill>
              </a:rPr>
              <a:t>Learning Objectives</a:t>
            </a:r>
          </a:p>
          <a:p>
            <a:endParaRPr lang="en-US" altLang="en-US" sz="2800" i="1">
              <a:solidFill>
                <a:srgbClr val="66FF66"/>
              </a:solidFill>
            </a:endParaRPr>
          </a:p>
          <a:p>
            <a:r>
              <a:rPr lang="en-US" altLang="en-US"/>
              <a:t>Two port and three port transducer models</a:t>
            </a:r>
          </a:p>
          <a:p>
            <a:r>
              <a:rPr lang="en-US" altLang="en-US"/>
              <a:t>	Sittig model</a:t>
            </a:r>
          </a:p>
          <a:p>
            <a:r>
              <a:rPr lang="en-US" altLang="en-US"/>
              <a:t>	Mason model</a:t>
            </a:r>
          </a:p>
          <a:p>
            <a:r>
              <a:rPr lang="en-US" altLang="en-US"/>
              <a:t>	KLM Model</a:t>
            </a:r>
          </a:p>
          <a:p>
            <a:endParaRPr lang="en-US" altLang="en-US"/>
          </a:p>
          <a:p>
            <a:r>
              <a:rPr lang="en-US" altLang="en-US"/>
              <a:t>Acoustic radiation impedance</a:t>
            </a:r>
          </a:p>
          <a:p>
            <a:endParaRPr lang="en-US" altLang="en-US"/>
          </a:p>
          <a:p>
            <a:r>
              <a:rPr lang="en-US" altLang="en-US"/>
              <a:t>Transducer sensitivity, impedance</a:t>
            </a:r>
          </a:p>
          <a:p>
            <a:endParaRPr lang="en-US" altLang="en-US"/>
          </a:p>
          <a:p>
            <a:r>
              <a:rPr lang="en-US" altLang="en-US"/>
              <a:t>The sound generation process</a:t>
            </a:r>
          </a:p>
          <a:p>
            <a:endParaRPr lang="en-US"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2" name="Text Box 4">
            <a:extLst>
              <a:ext uri="{FF2B5EF4-FFF2-40B4-BE49-F238E27FC236}">
                <a16:creationId xmlns:a16="http://schemas.microsoft.com/office/drawing/2014/main" id="{FDE65737-DBA6-45DD-8B85-0ECAD1317F01}"/>
              </a:ext>
            </a:extLst>
          </p:cNvPr>
          <p:cNvSpPr txBox="1">
            <a:spLocks noChangeArrowheads="1"/>
          </p:cNvSpPr>
          <p:nvPr/>
        </p:nvSpPr>
        <p:spPr bwMode="auto">
          <a:xfrm>
            <a:off x="2819400" y="228600"/>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Sensitivity, Impedance</a:t>
            </a:r>
            <a:endParaRPr lang="en-US" altLang="en-US"/>
          </a:p>
        </p:txBody>
      </p:sp>
      <p:sp>
        <p:nvSpPr>
          <p:cNvPr id="16393" name="Line 5">
            <a:extLst>
              <a:ext uri="{FF2B5EF4-FFF2-40B4-BE49-F238E27FC236}">
                <a16:creationId xmlns:a16="http://schemas.microsoft.com/office/drawing/2014/main" id="{9A1197E3-2ACA-428A-8552-FC514E996239}"/>
              </a:ext>
            </a:extLst>
          </p:cNvPr>
          <p:cNvSpPr>
            <a:spLocks noChangeShapeType="1"/>
          </p:cNvSpPr>
          <p:nvPr/>
        </p:nvSpPr>
        <p:spPr bwMode="auto">
          <a:xfrm>
            <a:off x="1905000" y="762000"/>
            <a:ext cx="5715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16394" name="Group 30">
            <a:extLst>
              <a:ext uri="{FF2B5EF4-FFF2-40B4-BE49-F238E27FC236}">
                <a16:creationId xmlns:a16="http://schemas.microsoft.com/office/drawing/2014/main" id="{9DAF2E46-B03A-4F6D-A14D-D2D3EE46F2B1}"/>
              </a:ext>
            </a:extLst>
          </p:cNvPr>
          <p:cNvGrpSpPr>
            <a:grpSpLocks/>
          </p:cNvGrpSpPr>
          <p:nvPr/>
        </p:nvGrpSpPr>
        <p:grpSpPr bwMode="auto">
          <a:xfrm>
            <a:off x="5105400" y="1143000"/>
            <a:ext cx="1720850" cy="200025"/>
            <a:chOff x="2352" y="1728"/>
            <a:chExt cx="1084" cy="126"/>
          </a:xfrm>
        </p:grpSpPr>
        <p:grpSp>
          <p:nvGrpSpPr>
            <p:cNvPr id="16410" name="Group 31">
              <a:extLst>
                <a:ext uri="{FF2B5EF4-FFF2-40B4-BE49-F238E27FC236}">
                  <a16:creationId xmlns:a16="http://schemas.microsoft.com/office/drawing/2014/main" id="{674F8857-217D-4C34-9AED-C2D9DA081CA3}"/>
                </a:ext>
              </a:extLst>
            </p:cNvPr>
            <p:cNvGrpSpPr>
              <a:grpSpLocks/>
            </p:cNvGrpSpPr>
            <p:nvPr/>
          </p:nvGrpSpPr>
          <p:grpSpPr bwMode="auto">
            <a:xfrm>
              <a:off x="2352" y="1728"/>
              <a:ext cx="286" cy="102"/>
              <a:chOff x="2352" y="528"/>
              <a:chExt cx="286" cy="102"/>
            </a:xfrm>
          </p:grpSpPr>
          <p:sp>
            <p:nvSpPr>
              <p:cNvPr id="16420" name="Arc 32">
                <a:extLst>
                  <a:ext uri="{FF2B5EF4-FFF2-40B4-BE49-F238E27FC236}">
                    <a16:creationId xmlns:a16="http://schemas.microsoft.com/office/drawing/2014/main" id="{B71DBA71-9A1C-4EDE-AC05-DDB04EA403A5}"/>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6421" name="Arc 33">
                <a:extLst>
                  <a:ext uri="{FF2B5EF4-FFF2-40B4-BE49-F238E27FC236}">
                    <a16:creationId xmlns:a16="http://schemas.microsoft.com/office/drawing/2014/main" id="{95894698-A1F1-43A0-B74B-47FA28B10A63}"/>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16411" name="Group 34">
              <a:extLst>
                <a:ext uri="{FF2B5EF4-FFF2-40B4-BE49-F238E27FC236}">
                  <a16:creationId xmlns:a16="http://schemas.microsoft.com/office/drawing/2014/main" id="{DAE054E2-8CBB-40CA-85CD-373136A13A2C}"/>
                </a:ext>
              </a:extLst>
            </p:cNvPr>
            <p:cNvGrpSpPr>
              <a:grpSpLocks/>
            </p:cNvGrpSpPr>
            <p:nvPr/>
          </p:nvGrpSpPr>
          <p:grpSpPr bwMode="auto">
            <a:xfrm>
              <a:off x="2883" y="1742"/>
              <a:ext cx="286" cy="102"/>
              <a:chOff x="2352" y="528"/>
              <a:chExt cx="286" cy="102"/>
            </a:xfrm>
          </p:grpSpPr>
          <p:sp>
            <p:nvSpPr>
              <p:cNvPr id="16418" name="Arc 35">
                <a:extLst>
                  <a:ext uri="{FF2B5EF4-FFF2-40B4-BE49-F238E27FC236}">
                    <a16:creationId xmlns:a16="http://schemas.microsoft.com/office/drawing/2014/main" id="{A3B693E1-F2E7-436C-B5E0-AEB44708FB1C}"/>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6419" name="Arc 36">
                <a:extLst>
                  <a:ext uri="{FF2B5EF4-FFF2-40B4-BE49-F238E27FC236}">
                    <a16:creationId xmlns:a16="http://schemas.microsoft.com/office/drawing/2014/main" id="{D46CD48B-77BC-4D05-988F-4BB4347E7456}"/>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16412" name="Group 37">
              <a:extLst>
                <a:ext uri="{FF2B5EF4-FFF2-40B4-BE49-F238E27FC236}">
                  <a16:creationId xmlns:a16="http://schemas.microsoft.com/office/drawing/2014/main" id="{77ADE20C-5421-475E-8C0F-5FF8BE971AD2}"/>
                </a:ext>
              </a:extLst>
            </p:cNvPr>
            <p:cNvGrpSpPr>
              <a:grpSpLocks/>
            </p:cNvGrpSpPr>
            <p:nvPr/>
          </p:nvGrpSpPr>
          <p:grpSpPr bwMode="auto">
            <a:xfrm>
              <a:off x="2620" y="1736"/>
              <a:ext cx="286" cy="102"/>
              <a:chOff x="2352" y="528"/>
              <a:chExt cx="286" cy="102"/>
            </a:xfrm>
          </p:grpSpPr>
          <p:sp>
            <p:nvSpPr>
              <p:cNvPr id="16416" name="Arc 38">
                <a:extLst>
                  <a:ext uri="{FF2B5EF4-FFF2-40B4-BE49-F238E27FC236}">
                    <a16:creationId xmlns:a16="http://schemas.microsoft.com/office/drawing/2014/main" id="{5CFA719D-D6AA-44F6-B96F-09EBA28E7B3B}"/>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6417" name="Arc 39">
                <a:extLst>
                  <a:ext uri="{FF2B5EF4-FFF2-40B4-BE49-F238E27FC236}">
                    <a16:creationId xmlns:a16="http://schemas.microsoft.com/office/drawing/2014/main" id="{9938F6D6-F5B2-4B64-9625-A927367D9813}"/>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16413" name="Group 40">
              <a:extLst>
                <a:ext uri="{FF2B5EF4-FFF2-40B4-BE49-F238E27FC236}">
                  <a16:creationId xmlns:a16="http://schemas.microsoft.com/office/drawing/2014/main" id="{B8A2FAA9-C6EB-4C00-94BD-F7E378AFF0D9}"/>
                </a:ext>
              </a:extLst>
            </p:cNvPr>
            <p:cNvGrpSpPr>
              <a:grpSpLocks/>
            </p:cNvGrpSpPr>
            <p:nvPr/>
          </p:nvGrpSpPr>
          <p:grpSpPr bwMode="auto">
            <a:xfrm>
              <a:off x="3150" y="1752"/>
              <a:ext cx="286" cy="102"/>
              <a:chOff x="2352" y="528"/>
              <a:chExt cx="286" cy="102"/>
            </a:xfrm>
          </p:grpSpPr>
          <p:sp>
            <p:nvSpPr>
              <p:cNvPr id="16414" name="Arc 41">
                <a:extLst>
                  <a:ext uri="{FF2B5EF4-FFF2-40B4-BE49-F238E27FC236}">
                    <a16:creationId xmlns:a16="http://schemas.microsoft.com/office/drawing/2014/main" id="{60881245-696F-4896-8D75-C5D9943B6677}"/>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6415" name="Arc 42">
                <a:extLst>
                  <a:ext uri="{FF2B5EF4-FFF2-40B4-BE49-F238E27FC236}">
                    <a16:creationId xmlns:a16="http://schemas.microsoft.com/office/drawing/2014/main" id="{43F9E266-769F-4984-BDE5-65BD9CC961A6}"/>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graphicFrame>
        <p:nvGraphicFramePr>
          <p:cNvPr id="16386" name="Object 46">
            <a:extLst>
              <a:ext uri="{FF2B5EF4-FFF2-40B4-BE49-F238E27FC236}">
                <a16:creationId xmlns:a16="http://schemas.microsoft.com/office/drawing/2014/main" id="{53D310A7-3B14-4FE5-B408-E0BBD07922DB}"/>
              </a:ext>
            </a:extLst>
          </p:cNvPr>
          <p:cNvGraphicFramePr>
            <a:graphicFrameLocks noChangeAspect="1"/>
          </p:cNvGraphicFramePr>
          <p:nvPr/>
        </p:nvGraphicFramePr>
        <p:xfrm>
          <a:off x="6172200" y="1738313"/>
          <a:ext cx="1319213" cy="473075"/>
        </p:xfrm>
        <a:graphic>
          <a:graphicData uri="http://schemas.openxmlformats.org/presentationml/2006/ole">
            <mc:AlternateContent xmlns:mc="http://schemas.openxmlformats.org/markup-compatibility/2006">
              <mc:Choice xmlns:v="urn:schemas-microsoft-com:vml" Requires="v">
                <p:oleObj spid="_x0000_s16386" name="Equation" r:id="rId4" imgW="672840" imgH="241200" progId="Equation.DSMT4">
                  <p:embed/>
                </p:oleObj>
              </mc:Choice>
              <mc:Fallback>
                <p:oleObj name="Equation" r:id="rId4" imgW="672840" imgH="241200" progId="Equation.DSMT4">
                  <p:embed/>
                  <p:pic>
                    <p:nvPicPr>
                      <p:cNvPr id="0" name="Object 4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1738313"/>
                        <a:ext cx="1319213"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5" name="Text Box 48">
            <a:extLst>
              <a:ext uri="{FF2B5EF4-FFF2-40B4-BE49-F238E27FC236}">
                <a16:creationId xmlns:a16="http://schemas.microsoft.com/office/drawing/2014/main" id="{1C230A76-02EB-42B6-83C8-C06A7B944960}"/>
              </a:ext>
            </a:extLst>
          </p:cNvPr>
          <p:cNvSpPr txBox="1">
            <a:spLocks noChangeArrowheads="1"/>
          </p:cNvSpPr>
          <p:nvPr/>
        </p:nvSpPr>
        <p:spPr bwMode="auto">
          <a:xfrm>
            <a:off x="1143000" y="2895600"/>
            <a:ext cx="76200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All the other sensitivities can be found from this sensitivity if the transducer electrical impedance and acoustic radiation impedance are known: </a:t>
            </a:r>
          </a:p>
        </p:txBody>
      </p:sp>
      <p:sp>
        <p:nvSpPr>
          <p:cNvPr id="16396" name="Rectangle 50">
            <a:extLst>
              <a:ext uri="{FF2B5EF4-FFF2-40B4-BE49-F238E27FC236}">
                <a16:creationId xmlns:a16="http://schemas.microsoft.com/office/drawing/2014/main" id="{87F218FF-E24E-4CAC-929A-1EE6AD8F0BD0}"/>
              </a:ext>
            </a:extLst>
          </p:cNvPr>
          <p:cNvSpPr>
            <a:spLocks noChangeArrowheads="1"/>
          </p:cNvSpPr>
          <p:nvPr/>
        </p:nvSpPr>
        <p:spPr bwMode="auto">
          <a:xfrm>
            <a:off x="4724400" y="4267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aphicFrame>
        <p:nvGraphicFramePr>
          <p:cNvPr id="16387" name="Object 49">
            <a:extLst>
              <a:ext uri="{FF2B5EF4-FFF2-40B4-BE49-F238E27FC236}">
                <a16:creationId xmlns:a16="http://schemas.microsoft.com/office/drawing/2014/main" id="{643B729D-70FA-4A95-8C22-E26A27F209A3}"/>
              </a:ext>
            </a:extLst>
          </p:cNvPr>
          <p:cNvGraphicFramePr>
            <a:graphicFrameLocks noChangeAspect="1"/>
          </p:cNvGraphicFramePr>
          <p:nvPr/>
        </p:nvGraphicFramePr>
        <p:xfrm>
          <a:off x="4267200" y="3654425"/>
          <a:ext cx="2552700" cy="3003550"/>
        </p:xfrm>
        <a:graphic>
          <a:graphicData uri="http://schemas.openxmlformats.org/presentationml/2006/ole">
            <mc:AlternateContent xmlns:mc="http://schemas.openxmlformats.org/markup-compatibility/2006">
              <mc:Choice xmlns:v="urn:schemas-microsoft-com:vml" Requires="v">
                <p:oleObj spid="_x0000_s16387" name="Equation" r:id="rId6" imgW="1511300" imgH="1778000" progId="Equation.DSMT4">
                  <p:embed/>
                </p:oleObj>
              </mc:Choice>
              <mc:Fallback>
                <p:oleObj name="Equation" r:id="rId6" imgW="1511300" imgH="1778000" progId="Equation.DSMT4">
                  <p:embed/>
                  <p:pic>
                    <p:nvPicPr>
                      <p:cNvPr id="0" name="Object 4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7200" y="3654425"/>
                        <a:ext cx="2552700" cy="3003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7" name="Rectangle 52">
            <a:extLst>
              <a:ext uri="{FF2B5EF4-FFF2-40B4-BE49-F238E27FC236}">
                <a16:creationId xmlns:a16="http://schemas.microsoft.com/office/drawing/2014/main" id="{21959A16-1717-4AA3-849B-3438814D2A5C}"/>
              </a:ext>
            </a:extLst>
          </p:cNvPr>
          <p:cNvSpPr>
            <a:spLocks noChangeArrowheads="1"/>
          </p:cNvSpPr>
          <p:nvPr/>
        </p:nvSpPr>
        <p:spPr bwMode="auto">
          <a:xfrm>
            <a:off x="4637088" y="1298575"/>
            <a:ext cx="387350" cy="1503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6398" name="Rectangle 53">
            <a:extLst>
              <a:ext uri="{FF2B5EF4-FFF2-40B4-BE49-F238E27FC236}">
                <a16:creationId xmlns:a16="http://schemas.microsoft.com/office/drawing/2014/main" id="{BAE67779-038A-4D4B-A300-AE27C343A44C}"/>
              </a:ext>
            </a:extLst>
          </p:cNvPr>
          <p:cNvSpPr>
            <a:spLocks noChangeArrowheads="1"/>
          </p:cNvSpPr>
          <p:nvPr/>
        </p:nvSpPr>
        <p:spPr bwMode="auto">
          <a:xfrm>
            <a:off x="3757613" y="1860550"/>
            <a:ext cx="63500" cy="357188"/>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6399" name="Rectangle 54">
            <a:extLst>
              <a:ext uri="{FF2B5EF4-FFF2-40B4-BE49-F238E27FC236}">
                <a16:creationId xmlns:a16="http://schemas.microsoft.com/office/drawing/2014/main" id="{E8029737-8A97-41E3-9E51-4BE0DC3D9304}"/>
              </a:ext>
            </a:extLst>
          </p:cNvPr>
          <p:cNvSpPr>
            <a:spLocks noChangeArrowheads="1"/>
          </p:cNvSpPr>
          <p:nvPr/>
        </p:nvSpPr>
        <p:spPr bwMode="auto">
          <a:xfrm>
            <a:off x="3627438" y="1906588"/>
            <a:ext cx="130175" cy="261937"/>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6400" name="Rectangle 55">
            <a:extLst>
              <a:ext uri="{FF2B5EF4-FFF2-40B4-BE49-F238E27FC236}">
                <a16:creationId xmlns:a16="http://schemas.microsoft.com/office/drawing/2014/main" id="{BFB2B806-70BD-44CF-B56C-C27FFDD7CB6A}"/>
              </a:ext>
            </a:extLst>
          </p:cNvPr>
          <p:cNvSpPr>
            <a:spLocks noChangeArrowheads="1"/>
          </p:cNvSpPr>
          <p:nvPr/>
        </p:nvSpPr>
        <p:spPr bwMode="auto">
          <a:xfrm>
            <a:off x="3563938" y="1860550"/>
            <a:ext cx="63500" cy="357188"/>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6401" name="Line 56">
            <a:extLst>
              <a:ext uri="{FF2B5EF4-FFF2-40B4-BE49-F238E27FC236}">
                <a16:creationId xmlns:a16="http://schemas.microsoft.com/office/drawing/2014/main" id="{5F02D104-8B50-487A-B4BE-DB831753AB67}"/>
              </a:ext>
            </a:extLst>
          </p:cNvPr>
          <p:cNvSpPr>
            <a:spLocks noChangeShapeType="1"/>
          </p:cNvSpPr>
          <p:nvPr/>
        </p:nvSpPr>
        <p:spPr bwMode="auto">
          <a:xfrm>
            <a:off x="3201988" y="2057400"/>
            <a:ext cx="32385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402" name="Line 57">
            <a:extLst>
              <a:ext uri="{FF2B5EF4-FFF2-40B4-BE49-F238E27FC236}">
                <a16:creationId xmlns:a16="http://schemas.microsoft.com/office/drawing/2014/main" id="{23E80266-3449-4673-8E04-A9C8F101C402}"/>
              </a:ext>
            </a:extLst>
          </p:cNvPr>
          <p:cNvSpPr>
            <a:spLocks noChangeShapeType="1"/>
          </p:cNvSpPr>
          <p:nvPr/>
        </p:nvSpPr>
        <p:spPr bwMode="auto">
          <a:xfrm flipH="1">
            <a:off x="3046413" y="1925638"/>
            <a:ext cx="4524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3" name="Line 58">
            <a:extLst>
              <a:ext uri="{FF2B5EF4-FFF2-40B4-BE49-F238E27FC236}">
                <a16:creationId xmlns:a16="http://schemas.microsoft.com/office/drawing/2014/main" id="{702D8EFB-0EC9-436B-A566-5A2DB60BF639}"/>
              </a:ext>
            </a:extLst>
          </p:cNvPr>
          <p:cNvSpPr>
            <a:spLocks noChangeShapeType="1"/>
          </p:cNvSpPr>
          <p:nvPr/>
        </p:nvSpPr>
        <p:spPr bwMode="auto">
          <a:xfrm flipH="1">
            <a:off x="3046413" y="2057400"/>
            <a:ext cx="1301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4" name="Line 59">
            <a:extLst>
              <a:ext uri="{FF2B5EF4-FFF2-40B4-BE49-F238E27FC236}">
                <a16:creationId xmlns:a16="http://schemas.microsoft.com/office/drawing/2014/main" id="{01BEC5D3-E3E1-4380-991F-7F3BDFB78EED}"/>
              </a:ext>
            </a:extLst>
          </p:cNvPr>
          <p:cNvSpPr>
            <a:spLocks noChangeShapeType="1"/>
          </p:cNvSpPr>
          <p:nvPr/>
        </p:nvSpPr>
        <p:spPr bwMode="auto">
          <a:xfrm>
            <a:off x="3111500" y="1925638"/>
            <a:ext cx="0" cy="1317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6388" name="Object 60">
            <a:extLst>
              <a:ext uri="{FF2B5EF4-FFF2-40B4-BE49-F238E27FC236}">
                <a16:creationId xmlns:a16="http://schemas.microsoft.com/office/drawing/2014/main" id="{C2899C62-6308-43B9-8281-D1B5637230B6}"/>
              </a:ext>
            </a:extLst>
          </p:cNvPr>
          <p:cNvGraphicFramePr>
            <a:graphicFrameLocks noChangeAspect="1"/>
          </p:cNvGraphicFramePr>
          <p:nvPr/>
        </p:nvGraphicFramePr>
        <p:xfrm>
          <a:off x="2711450" y="1792288"/>
          <a:ext cx="277813" cy="338137"/>
        </p:xfrm>
        <a:graphic>
          <a:graphicData uri="http://schemas.openxmlformats.org/presentationml/2006/ole">
            <mc:AlternateContent xmlns:mc="http://schemas.openxmlformats.org/markup-compatibility/2006">
              <mc:Choice xmlns:v="urn:schemas-microsoft-com:vml" Requires="v">
                <p:oleObj spid="_x0000_s16388" name="Equation" r:id="rId8" imgW="190440" imgH="228600" progId="Equation.DSMT4">
                  <p:embed/>
                </p:oleObj>
              </mc:Choice>
              <mc:Fallback>
                <p:oleObj name="Equation" r:id="rId8" imgW="190440" imgH="228600" progId="Equation.DSMT4">
                  <p:embed/>
                  <p:pic>
                    <p:nvPicPr>
                      <p:cNvPr id="0" name="Object 6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11450" y="1792288"/>
                        <a:ext cx="277813" cy="338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89" name="Object 61">
            <a:extLst>
              <a:ext uri="{FF2B5EF4-FFF2-40B4-BE49-F238E27FC236}">
                <a16:creationId xmlns:a16="http://schemas.microsoft.com/office/drawing/2014/main" id="{520EF31A-ADE8-4460-83E3-9CDEBF00E978}"/>
              </a:ext>
            </a:extLst>
          </p:cNvPr>
          <p:cNvGraphicFramePr>
            <a:graphicFrameLocks noChangeAspect="1"/>
          </p:cNvGraphicFramePr>
          <p:nvPr/>
        </p:nvGraphicFramePr>
        <p:xfrm>
          <a:off x="3155950" y="2111375"/>
          <a:ext cx="241300" cy="317500"/>
        </p:xfrm>
        <a:graphic>
          <a:graphicData uri="http://schemas.openxmlformats.org/presentationml/2006/ole">
            <mc:AlternateContent xmlns:mc="http://schemas.openxmlformats.org/markup-compatibility/2006">
              <mc:Choice xmlns:v="urn:schemas-microsoft-com:vml" Requires="v">
                <p:oleObj spid="_x0000_s16389" name="Equation" r:id="rId10" imgW="177480" imgH="228600" progId="Equation.DSMT4">
                  <p:embed/>
                </p:oleObj>
              </mc:Choice>
              <mc:Fallback>
                <p:oleObj name="Equation" r:id="rId10" imgW="177480" imgH="228600" progId="Equation.DSMT4">
                  <p:embed/>
                  <p:pic>
                    <p:nvPicPr>
                      <p:cNvPr id="0" name="Object 6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55950" y="2111375"/>
                        <a:ext cx="24130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05" name="Rectangle 62">
            <a:extLst>
              <a:ext uri="{FF2B5EF4-FFF2-40B4-BE49-F238E27FC236}">
                <a16:creationId xmlns:a16="http://schemas.microsoft.com/office/drawing/2014/main" id="{0B198DB2-BAC8-46E7-B2AE-07AA1D95FA4B}"/>
              </a:ext>
            </a:extLst>
          </p:cNvPr>
          <p:cNvSpPr>
            <a:spLocks noChangeArrowheads="1"/>
          </p:cNvSpPr>
          <p:nvPr/>
        </p:nvSpPr>
        <p:spPr bwMode="auto">
          <a:xfrm>
            <a:off x="3821113" y="1600200"/>
            <a:ext cx="1228725" cy="914400"/>
          </a:xfrm>
          <a:prstGeom prst="rect">
            <a:avLst/>
          </a:prstGeom>
          <a:gradFill rotWithShape="1">
            <a:gsLst>
              <a:gs pos="0">
                <a:srgbClr val="666666"/>
              </a:gs>
              <a:gs pos="50000">
                <a:srgbClr val="DDDDDD"/>
              </a:gs>
              <a:gs pos="100000">
                <a:srgbClr val="66666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6406" name="Rectangle 63">
            <a:extLst>
              <a:ext uri="{FF2B5EF4-FFF2-40B4-BE49-F238E27FC236}">
                <a16:creationId xmlns:a16="http://schemas.microsoft.com/office/drawing/2014/main" id="{99A1CD17-295F-45C9-AAB3-F59A0BDFE40D}"/>
              </a:ext>
            </a:extLst>
          </p:cNvPr>
          <p:cNvSpPr>
            <a:spLocks noChangeArrowheads="1"/>
          </p:cNvSpPr>
          <p:nvPr/>
        </p:nvSpPr>
        <p:spPr bwMode="auto">
          <a:xfrm>
            <a:off x="4967288" y="1730375"/>
            <a:ext cx="82550" cy="654050"/>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6407" name="Line 64">
            <a:extLst>
              <a:ext uri="{FF2B5EF4-FFF2-40B4-BE49-F238E27FC236}">
                <a16:creationId xmlns:a16="http://schemas.microsoft.com/office/drawing/2014/main" id="{BD41686F-DA82-4700-8126-A6654E0D4B26}"/>
              </a:ext>
            </a:extLst>
          </p:cNvPr>
          <p:cNvSpPr>
            <a:spLocks noChangeShapeType="1"/>
          </p:cNvSpPr>
          <p:nvPr/>
        </p:nvSpPr>
        <p:spPr bwMode="auto">
          <a:xfrm>
            <a:off x="5268913" y="2057400"/>
            <a:ext cx="3873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408" name="Line 65">
            <a:extLst>
              <a:ext uri="{FF2B5EF4-FFF2-40B4-BE49-F238E27FC236}">
                <a16:creationId xmlns:a16="http://schemas.microsoft.com/office/drawing/2014/main" id="{38EBD1E6-C87D-4B5E-853E-D6761C0F08BA}"/>
              </a:ext>
            </a:extLst>
          </p:cNvPr>
          <p:cNvSpPr>
            <a:spLocks noChangeShapeType="1"/>
          </p:cNvSpPr>
          <p:nvPr/>
        </p:nvSpPr>
        <p:spPr bwMode="auto">
          <a:xfrm flipH="1">
            <a:off x="5192713" y="1905000"/>
            <a:ext cx="452437"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6390" name="Object 66">
            <a:extLst>
              <a:ext uri="{FF2B5EF4-FFF2-40B4-BE49-F238E27FC236}">
                <a16:creationId xmlns:a16="http://schemas.microsoft.com/office/drawing/2014/main" id="{DCAEC916-D861-4668-9F33-31895CC9E7DA}"/>
              </a:ext>
            </a:extLst>
          </p:cNvPr>
          <p:cNvGraphicFramePr>
            <a:graphicFrameLocks noChangeAspect="1"/>
          </p:cNvGraphicFramePr>
          <p:nvPr/>
        </p:nvGraphicFramePr>
        <p:xfrm>
          <a:off x="5345113" y="1550988"/>
          <a:ext cx="258762" cy="361950"/>
        </p:xfrm>
        <a:graphic>
          <a:graphicData uri="http://schemas.openxmlformats.org/presentationml/2006/ole">
            <mc:AlternateContent xmlns:mc="http://schemas.openxmlformats.org/markup-compatibility/2006">
              <mc:Choice xmlns:v="urn:schemas-microsoft-com:vml" Requires="v">
                <p:oleObj spid="_x0000_s16390" name="Equation" r:id="rId12" imgW="164880" imgH="228600" progId="Equation.DSMT4">
                  <p:embed/>
                </p:oleObj>
              </mc:Choice>
              <mc:Fallback>
                <p:oleObj name="Equation" r:id="rId12" imgW="164880" imgH="228600" progId="Equation.DSMT4">
                  <p:embed/>
                  <p:pic>
                    <p:nvPicPr>
                      <p:cNvPr id="0" name="Object 6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45113" y="1550988"/>
                        <a:ext cx="258762"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1" name="Object 67">
            <a:extLst>
              <a:ext uri="{FF2B5EF4-FFF2-40B4-BE49-F238E27FC236}">
                <a16:creationId xmlns:a16="http://schemas.microsoft.com/office/drawing/2014/main" id="{84606F88-971C-4011-BEF2-9FAD26387516}"/>
              </a:ext>
            </a:extLst>
          </p:cNvPr>
          <p:cNvGraphicFramePr>
            <a:graphicFrameLocks noChangeAspect="1"/>
          </p:cNvGraphicFramePr>
          <p:nvPr/>
        </p:nvGraphicFramePr>
        <p:xfrm>
          <a:off x="5553075" y="2135188"/>
          <a:ext cx="233363" cy="387350"/>
        </p:xfrm>
        <a:graphic>
          <a:graphicData uri="http://schemas.openxmlformats.org/presentationml/2006/ole">
            <mc:AlternateContent xmlns:mc="http://schemas.openxmlformats.org/markup-compatibility/2006">
              <mc:Choice xmlns:v="urn:schemas-microsoft-com:vml" Requires="v">
                <p:oleObj spid="_x0000_s16391" name="Equation" r:id="rId14" imgW="139680" imgH="228600" progId="Equation.DSMT4">
                  <p:embed/>
                </p:oleObj>
              </mc:Choice>
              <mc:Fallback>
                <p:oleObj name="Equation" r:id="rId14" imgW="139680" imgH="228600" progId="Equation.DSMT4">
                  <p:embed/>
                  <p:pic>
                    <p:nvPicPr>
                      <p:cNvPr id="0" name="Object 6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553075" y="2135188"/>
                        <a:ext cx="233363"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409" name="Text Box 68">
            <a:extLst>
              <a:ext uri="{FF2B5EF4-FFF2-40B4-BE49-F238E27FC236}">
                <a16:creationId xmlns:a16="http://schemas.microsoft.com/office/drawing/2014/main" id="{46BAD703-3B1C-432A-BEB6-232D366CD92E}"/>
              </a:ext>
            </a:extLst>
          </p:cNvPr>
          <p:cNvSpPr txBox="1">
            <a:spLocks noChangeArrowheads="1"/>
          </p:cNvSpPr>
          <p:nvPr/>
        </p:nvSpPr>
        <p:spPr bwMode="auto">
          <a:xfrm>
            <a:off x="4114800" y="18288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9" name="Rectangle 4">
            <a:extLst>
              <a:ext uri="{FF2B5EF4-FFF2-40B4-BE49-F238E27FC236}">
                <a16:creationId xmlns:a16="http://schemas.microsoft.com/office/drawing/2014/main" id="{46F53571-6FEB-4EFF-91D1-2C660097AAAF}"/>
              </a:ext>
            </a:extLst>
          </p:cNvPr>
          <p:cNvSpPr>
            <a:spLocks noChangeArrowheads="1"/>
          </p:cNvSpPr>
          <p:nvPr/>
        </p:nvSpPr>
        <p:spPr bwMode="auto">
          <a:xfrm>
            <a:off x="3581400" y="5029200"/>
            <a:ext cx="296863" cy="769938"/>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7420" name="Line 5">
            <a:extLst>
              <a:ext uri="{FF2B5EF4-FFF2-40B4-BE49-F238E27FC236}">
                <a16:creationId xmlns:a16="http://schemas.microsoft.com/office/drawing/2014/main" id="{FBD2D5D5-8A6A-4CC4-AFC8-F4AA45A46211}"/>
              </a:ext>
            </a:extLst>
          </p:cNvPr>
          <p:cNvSpPr>
            <a:spLocks noChangeShapeType="1"/>
          </p:cNvSpPr>
          <p:nvPr/>
        </p:nvSpPr>
        <p:spPr bwMode="auto">
          <a:xfrm flipV="1">
            <a:off x="3727450" y="4835525"/>
            <a:ext cx="0" cy="1936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1" name="Line 6">
            <a:extLst>
              <a:ext uri="{FF2B5EF4-FFF2-40B4-BE49-F238E27FC236}">
                <a16:creationId xmlns:a16="http://schemas.microsoft.com/office/drawing/2014/main" id="{567830B9-E54A-4421-96C2-8DFC6D5DA90E}"/>
              </a:ext>
            </a:extLst>
          </p:cNvPr>
          <p:cNvSpPr>
            <a:spLocks noChangeShapeType="1"/>
          </p:cNvSpPr>
          <p:nvPr/>
        </p:nvSpPr>
        <p:spPr bwMode="auto">
          <a:xfrm flipH="1">
            <a:off x="3722688" y="5803900"/>
            <a:ext cx="4762" cy="1730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2" name="Line 7">
            <a:extLst>
              <a:ext uri="{FF2B5EF4-FFF2-40B4-BE49-F238E27FC236}">
                <a16:creationId xmlns:a16="http://schemas.microsoft.com/office/drawing/2014/main" id="{DEBC8A10-0535-48B8-8BC9-FABCE5E8BFB3}"/>
              </a:ext>
            </a:extLst>
          </p:cNvPr>
          <p:cNvSpPr>
            <a:spLocks noChangeShapeType="1"/>
          </p:cNvSpPr>
          <p:nvPr/>
        </p:nvSpPr>
        <p:spPr bwMode="auto">
          <a:xfrm flipH="1">
            <a:off x="2955925" y="5975350"/>
            <a:ext cx="7699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3" name="Line 8">
            <a:extLst>
              <a:ext uri="{FF2B5EF4-FFF2-40B4-BE49-F238E27FC236}">
                <a16:creationId xmlns:a16="http://schemas.microsoft.com/office/drawing/2014/main" id="{86407277-6DC7-47E7-BA42-2688F56EFDFD}"/>
              </a:ext>
            </a:extLst>
          </p:cNvPr>
          <p:cNvSpPr>
            <a:spLocks noChangeShapeType="1"/>
          </p:cNvSpPr>
          <p:nvPr/>
        </p:nvSpPr>
        <p:spPr bwMode="auto">
          <a:xfrm flipH="1">
            <a:off x="2946400" y="4851400"/>
            <a:ext cx="7699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4" name="Line 9">
            <a:extLst>
              <a:ext uri="{FF2B5EF4-FFF2-40B4-BE49-F238E27FC236}">
                <a16:creationId xmlns:a16="http://schemas.microsoft.com/office/drawing/2014/main" id="{4C1F00D5-1B07-45F1-8FC7-1A58337C2A62}"/>
              </a:ext>
            </a:extLst>
          </p:cNvPr>
          <p:cNvSpPr>
            <a:spLocks noChangeShapeType="1"/>
          </p:cNvSpPr>
          <p:nvPr/>
        </p:nvSpPr>
        <p:spPr bwMode="auto">
          <a:xfrm>
            <a:off x="2930525" y="4772025"/>
            <a:ext cx="2968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7425" name="Line 10">
            <a:extLst>
              <a:ext uri="{FF2B5EF4-FFF2-40B4-BE49-F238E27FC236}">
                <a16:creationId xmlns:a16="http://schemas.microsoft.com/office/drawing/2014/main" id="{A419A3DD-E375-43EA-8170-9690160E558E}"/>
              </a:ext>
            </a:extLst>
          </p:cNvPr>
          <p:cNvSpPr>
            <a:spLocks noChangeShapeType="1"/>
          </p:cNvSpPr>
          <p:nvPr/>
        </p:nvSpPr>
        <p:spPr bwMode="auto">
          <a:xfrm flipV="1">
            <a:off x="2989263" y="4900613"/>
            <a:ext cx="0" cy="10271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7426" name="Line 11">
            <a:extLst>
              <a:ext uri="{FF2B5EF4-FFF2-40B4-BE49-F238E27FC236}">
                <a16:creationId xmlns:a16="http://schemas.microsoft.com/office/drawing/2014/main" id="{8048D9C1-30B8-4D84-989C-B10DCB7973B3}"/>
              </a:ext>
            </a:extLst>
          </p:cNvPr>
          <p:cNvSpPr>
            <a:spLocks noChangeShapeType="1"/>
          </p:cNvSpPr>
          <p:nvPr/>
        </p:nvSpPr>
        <p:spPr bwMode="auto">
          <a:xfrm>
            <a:off x="3286125" y="4514850"/>
            <a:ext cx="0" cy="17986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7" name="Line 12">
            <a:extLst>
              <a:ext uri="{FF2B5EF4-FFF2-40B4-BE49-F238E27FC236}">
                <a16:creationId xmlns:a16="http://schemas.microsoft.com/office/drawing/2014/main" id="{B1783A53-4639-4E6E-8F0E-1994E0ADC09F}"/>
              </a:ext>
            </a:extLst>
          </p:cNvPr>
          <p:cNvSpPr>
            <a:spLocks noChangeShapeType="1"/>
          </p:cNvSpPr>
          <p:nvPr/>
        </p:nvSpPr>
        <p:spPr bwMode="auto">
          <a:xfrm flipV="1">
            <a:off x="3279775" y="5349875"/>
            <a:ext cx="1309688" cy="9937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8" name="Line 13">
            <a:extLst>
              <a:ext uri="{FF2B5EF4-FFF2-40B4-BE49-F238E27FC236}">
                <a16:creationId xmlns:a16="http://schemas.microsoft.com/office/drawing/2014/main" id="{E9018AD7-8F77-44ED-AB37-B3AFA86AC0EC}"/>
              </a:ext>
            </a:extLst>
          </p:cNvPr>
          <p:cNvSpPr>
            <a:spLocks noChangeShapeType="1"/>
          </p:cNvSpPr>
          <p:nvPr/>
        </p:nvSpPr>
        <p:spPr bwMode="auto">
          <a:xfrm flipH="1" flipV="1">
            <a:off x="3286125" y="4514850"/>
            <a:ext cx="1303338" cy="8350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29" name="Line 14">
            <a:extLst>
              <a:ext uri="{FF2B5EF4-FFF2-40B4-BE49-F238E27FC236}">
                <a16:creationId xmlns:a16="http://schemas.microsoft.com/office/drawing/2014/main" id="{FB28E5C7-2890-464D-AEB6-FCBD24A84D58}"/>
              </a:ext>
            </a:extLst>
          </p:cNvPr>
          <p:cNvSpPr>
            <a:spLocks noChangeShapeType="1"/>
          </p:cNvSpPr>
          <p:nvPr/>
        </p:nvSpPr>
        <p:spPr bwMode="auto">
          <a:xfrm>
            <a:off x="4589463" y="5349875"/>
            <a:ext cx="4730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17410" name="Object 15">
            <a:extLst>
              <a:ext uri="{FF2B5EF4-FFF2-40B4-BE49-F238E27FC236}">
                <a16:creationId xmlns:a16="http://schemas.microsoft.com/office/drawing/2014/main" id="{D4201CD8-3F74-4AF1-8391-1C2279B91559}"/>
              </a:ext>
            </a:extLst>
          </p:cNvPr>
          <p:cNvGraphicFramePr>
            <a:graphicFrameLocks noChangeAspect="1"/>
          </p:cNvGraphicFramePr>
          <p:nvPr/>
        </p:nvGraphicFramePr>
        <p:xfrm>
          <a:off x="3848100" y="5168900"/>
          <a:ext cx="485775" cy="401638"/>
        </p:xfrm>
        <a:graphic>
          <a:graphicData uri="http://schemas.openxmlformats.org/presentationml/2006/ole">
            <mc:AlternateContent xmlns:mc="http://schemas.openxmlformats.org/markup-compatibility/2006">
              <mc:Choice xmlns:v="urn:schemas-microsoft-com:vml" Requires="v">
                <p:oleObj spid="_x0000_s17410" name="Equation" r:id="rId4" imgW="291960" imgH="241200" progId="Equation.DSMT4">
                  <p:embed/>
                </p:oleObj>
              </mc:Choice>
              <mc:Fallback>
                <p:oleObj name="Equation" r:id="rId4" imgW="291960" imgH="241200" progId="Equation.DSMT4">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8100" y="5168900"/>
                        <a:ext cx="485775"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11" name="Object 16">
            <a:extLst>
              <a:ext uri="{FF2B5EF4-FFF2-40B4-BE49-F238E27FC236}">
                <a16:creationId xmlns:a16="http://schemas.microsoft.com/office/drawing/2014/main" id="{072FCE97-4079-476C-8967-E882B22806A1}"/>
              </a:ext>
            </a:extLst>
          </p:cNvPr>
          <p:cNvGraphicFramePr>
            <a:graphicFrameLocks noChangeAspect="1"/>
          </p:cNvGraphicFramePr>
          <p:nvPr/>
        </p:nvGraphicFramePr>
        <p:xfrm>
          <a:off x="2895600" y="4343400"/>
          <a:ext cx="247650" cy="319088"/>
        </p:xfrm>
        <a:graphic>
          <a:graphicData uri="http://schemas.openxmlformats.org/presentationml/2006/ole">
            <mc:AlternateContent xmlns:mc="http://schemas.openxmlformats.org/markup-compatibility/2006">
              <mc:Choice xmlns:v="urn:schemas-microsoft-com:vml" Requires="v">
                <p:oleObj spid="_x0000_s17411" name="Equation" r:id="rId6" imgW="177480" imgH="228600" progId="Equation.DSMT4">
                  <p:embed/>
                </p:oleObj>
              </mc:Choice>
              <mc:Fallback>
                <p:oleObj name="Equation" r:id="rId6" imgW="177480" imgH="228600" progId="Equation.DSMT4">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5600" y="4343400"/>
                        <a:ext cx="247650"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12" name="Object 17">
            <a:extLst>
              <a:ext uri="{FF2B5EF4-FFF2-40B4-BE49-F238E27FC236}">
                <a16:creationId xmlns:a16="http://schemas.microsoft.com/office/drawing/2014/main" id="{1C4E812C-C295-401C-AAD8-256C5ED59B59}"/>
              </a:ext>
            </a:extLst>
          </p:cNvPr>
          <p:cNvGraphicFramePr>
            <a:graphicFrameLocks noChangeAspect="1"/>
          </p:cNvGraphicFramePr>
          <p:nvPr/>
        </p:nvGraphicFramePr>
        <p:xfrm>
          <a:off x="2667000" y="5181600"/>
          <a:ext cx="266700" cy="319088"/>
        </p:xfrm>
        <a:graphic>
          <a:graphicData uri="http://schemas.openxmlformats.org/presentationml/2006/ole">
            <mc:AlternateContent xmlns:mc="http://schemas.openxmlformats.org/markup-compatibility/2006">
              <mc:Choice xmlns:v="urn:schemas-microsoft-com:vml" Requires="v">
                <p:oleObj spid="_x0000_s17412" name="Equation" r:id="rId8" imgW="190440" imgH="228600" progId="Equation.DSMT4">
                  <p:embed/>
                </p:oleObj>
              </mc:Choice>
              <mc:Fallback>
                <p:oleObj name="Equation" r:id="rId8" imgW="190440" imgH="228600" progId="Equation.DSMT4">
                  <p:embed/>
                  <p:pic>
                    <p:nvPicPr>
                      <p:cNvPr id="0" name="Object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67000" y="5181600"/>
                        <a:ext cx="266700" cy="31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13" name="Object 18">
            <a:extLst>
              <a:ext uri="{FF2B5EF4-FFF2-40B4-BE49-F238E27FC236}">
                <a16:creationId xmlns:a16="http://schemas.microsoft.com/office/drawing/2014/main" id="{FADB86B3-EF42-48CC-B9BF-9E600B26DF61}"/>
              </a:ext>
            </a:extLst>
          </p:cNvPr>
          <p:cNvGraphicFramePr>
            <a:graphicFrameLocks noChangeAspect="1"/>
          </p:cNvGraphicFramePr>
          <p:nvPr/>
        </p:nvGraphicFramePr>
        <p:xfrm>
          <a:off x="4800600" y="4648200"/>
          <a:ext cx="1227138" cy="484188"/>
        </p:xfrm>
        <a:graphic>
          <a:graphicData uri="http://schemas.openxmlformats.org/presentationml/2006/ole">
            <mc:AlternateContent xmlns:mc="http://schemas.openxmlformats.org/markup-compatibility/2006">
              <mc:Choice xmlns:v="urn:schemas-microsoft-com:vml" Requires="v">
                <p:oleObj spid="_x0000_s17413" name="Equation" r:id="rId10" imgW="609480" imgH="241200" progId="Equation.DSMT4">
                  <p:embed/>
                </p:oleObj>
              </mc:Choice>
              <mc:Fallback>
                <p:oleObj name="Equation" r:id="rId10" imgW="609480" imgH="241200" progId="Equation.DSMT4">
                  <p:embed/>
                  <p:pic>
                    <p:nvPicPr>
                      <p:cNvPr id="0" name="Object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00600" y="4648200"/>
                        <a:ext cx="1227138" cy="484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30" name="Rectangle 20">
            <a:extLst>
              <a:ext uri="{FF2B5EF4-FFF2-40B4-BE49-F238E27FC236}">
                <a16:creationId xmlns:a16="http://schemas.microsoft.com/office/drawing/2014/main" id="{D6EE5F2B-40F0-4E8E-976D-6CDF7BF2C97A}"/>
              </a:ext>
            </a:extLst>
          </p:cNvPr>
          <p:cNvSpPr>
            <a:spLocks noChangeArrowheads="1"/>
          </p:cNvSpPr>
          <p:nvPr/>
        </p:nvSpPr>
        <p:spPr bwMode="auto">
          <a:xfrm>
            <a:off x="3352800" y="1905000"/>
            <a:ext cx="74613" cy="415925"/>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7431" name="Rectangle 21">
            <a:extLst>
              <a:ext uri="{FF2B5EF4-FFF2-40B4-BE49-F238E27FC236}">
                <a16:creationId xmlns:a16="http://schemas.microsoft.com/office/drawing/2014/main" id="{0A166E4A-24BD-448C-A147-C1BBCA8FEA57}"/>
              </a:ext>
            </a:extLst>
          </p:cNvPr>
          <p:cNvSpPr>
            <a:spLocks noChangeArrowheads="1"/>
          </p:cNvSpPr>
          <p:nvPr/>
        </p:nvSpPr>
        <p:spPr bwMode="auto">
          <a:xfrm>
            <a:off x="3200400" y="1958975"/>
            <a:ext cx="152400" cy="304800"/>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7432" name="Rectangle 22">
            <a:extLst>
              <a:ext uri="{FF2B5EF4-FFF2-40B4-BE49-F238E27FC236}">
                <a16:creationId xmlns:a16="http://schemas.microsoft.com/office/drawing/2014/main" id="{CA12B359-F0D9-45CA-9E3C-AFA7B421F400}"/>
              </a:ext>
            </a:extLst>
          </p:cNvPr>
          <p:cNvSpPr>
            <a:spLocks noChangeArrowheads="1"/>
          </p:cNvSpPr>
          <p:nvPr/>
        </p:nvSpPr>
        <p:spPr bwMode="auto">
          <a:xfrm>
            <a:off x="3124200" y="1905000"/>
            <a:ext cx="74613" cy="415925"/>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7433" name="Rectangle 23">
            <a:extLst>
              <a:ext uri="{FF2B5EF4-FFF2-40B4-BE49-F238E27FC236}">
                <a16:creationId xmlns:a16="http://schemas.microsoft.com/office/drawing/2014/main" id="{63F5650F-7909-423C-A572-DABF017558CA}"/>
              </a:ext>
            </a:extLst>
          </p:cNvPr>
          <p:cNvSpPr>
            <a:spLocks noChangeArrowheads="1"/>
          </p:cNvSpPr>
          <p:nvPr/>
        </p:nvSpPr>
        <p:spPr bwMode="auto">
          <a:xfrm>
            <a:off x="3429000" y="1600200"/>
            <a:ext cx="1447800" cy="1066800"/>
          </a:xfrm>
          <a:prstGeom prst="rect">
            <a:avLst/>
          </a:prstGeom>
          <a:gradFill rotWithShape="1">
            <a:gsLst>
              <a:gs pos="0">
                <a:srgbClr val="666666"/>
              </a:gs>
              <a:gs pos="50000">
                <a:srgbClr val="DDDDDD"/>
              </a:gs>
              <a:gs pos="100000">
                <a:srgbClr val="66666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nvGrpSpPr>
          <p:cNvPr id="17434" name="Group 24">
            <a:extLst>
              <a:ext uri="{FF2B5EF4-FFF2-40B4-BE49-F238E27FC236}">
                <a16:creationId xmlns:a16="http://schemas.microsoft.com/office/drawing/2014/main" id="{40CEAA34-E8F8-4EF2-B568-C699E8B2007E}"/>
              </a:ext>
            </a:extLst>
          </p:cNvPr>
          <p:cNvGrpSpPr>
            <a:grpSpLocks/>
          </p:cNvGrpSpPr>
          <p:nvPr/>
        </p:nvGrpSpPr>
        <p:grpSpPr bwMode="auto">
          <a:xfrm>
            <a:off x="4114800" y="1066800"/>
            <a:ext cx="1720850" cy="200025"/>
            <a:chOff x="2352" y="1728"/>
            <a:chExt cx="1084" cy="126"/>
          </a:xfrm>
        </p:grpSpPr>
        <p:grpSp>
          <p:nvGrpSpPr>
            <p:cNvPr id="17448" name="Group 25">
              <a:extLst>
                <a:ext uri="{FF2B5EF4-FFF2-40B4-BE49-F238E27FC236}">
                  <a16:creationId xmlns:a16="http://schemas.microsoft.com/office/drawing/2014/main" id="{3C1A2E90-0912-4346-B492-B370B9EF3B4B}"/>
                </a:ext>
              </a:extLst>
            </p:cNvPr>
            <p:cNvGrpSpPr>
              <a:grpSpLocks/>
            </p:cNvGrpSpPr>
            <p:nvPr/>
          </p:nvGrpSpPr>
          <p:grpSpPr bwMode="auto">
            <a:xfrm>
              <a:off x="2352" y="1728"/>
              <a:ext cx="286" cy="102"/>
              <a:chOff x="2352" y="528"/>
              <a:chExt cx="286" cy="102"/>
            </a:xfrm>
          </p:grpSpPr>
          <p:sp>
            <p:nvSpPr>
              <p:cNvPr id="17458" name="Arc 26">
                <a:extLst>
                  <a:ext uri="{FF2B5EF4-FFF2-40B4-BE49-F238E27FC236}">
                    <a16:creationId xmlns:a16="http://schemas.microsoft.com/office/drawing/2014/main" id="{C48968EC-397A-4963-AC52-2E820DD2FFD9}"/>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7459" name="Arc 27">
                <a:extLst>
                  <a:ext uri="{FF2B5EF4-FFF2-40B4-BE49-F238E27FC236}">
                    <a16:creationId xmlns:a16="http://schemas.microsoft.com/office/drawing/2014/main" id="{20557543-2431-4F6A-867A-26A2777A2D42}"/>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17449" name="Group 28">
              <a:extLst>
                <a:ext uri="{FF2B5EF4-FFF2-40B4-BE49-F238E27FC236}">
                  <a16:creationId xmlns:a16="http://schemas.microsoft.com/office/drawing/2014/main" id="{013054CE-0739-421B-8027-170DC0E169D4}"/>
                </a:ext>
              </a:extLst>
            </p:cNvPr>
            <p:cNvGrpSpPr>
              <a:grpSpLocks/>
            </p:cNvGrpSpPr>
            <p:nvPr/>
          </p:nvGrpSpPr>
          <p:grpSpPr bwMode="auto">
            <a:xfrm>
              <a:off x="2883" y="1742"/>
              <a:ext cx="286" cy="102"/>
              <a:chOff x="2352" y="528"/>
              <a:chExt cx="286" cy="102"/>
            </a:xfrm>
          </p:grpSpPr>
          <p:sp>
            <p:nvSpPr>
              <p:cNvPr id="17456" name="Arc 29">
                <a:extLst>
                  <a:ext uri="{FF2B5EF4-FFF2-40B4-BE49-F238E27FC236}">
                    <a16:creationId xmlns:a16="http://schemas.microsoft.com/office/drawing/2014/main" id="{83878596-59C5-4ED4-9A6A-8852A8328E48}"/>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7457" name="Arc 30">
                <a:extLst>
                  <a:ext uri="{FF2B5EF4-FFF2-40B4-BE49-F238E27FC236}">
                    <a16:creationId xmlns:a16="http://schemas.microsoft.com/office/drawing/2014/main" id="{0DB72B04-BDF5-4D8B-9D05-50054062AD43}"/>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17450" name="Group 31">
              <a:extLst>
                <a:ext uri="{FF2B5EF4-FFF2-40B4-BE49-F238E27FC236}">
                  <a16:creationId xmlns:a16="http://schemas.microsoft.com/office/drawing/2014/main" id="{37D25D09-FF32-4DC7-8AC8-E6B4702DEC3C}"/>
                </a:ext>
              </a:extLst>
            </p:cNvPr>
            <p:cNvGrpSpPr>
              <a:grpSpLocks/>
            </p:cNvGrpSpPr>
            <p:nvPr/>
          </p:nvGrpSpPr>
          <p:grpSpPr bwMode="auto">
            <a:xfrm>
              <a:off x="2620" y="1736"/>
              <a:ext cx="286" cy="102"/>
              <a:chOff x="2352" y="528"/>
              <a:chExt cx="286" cy="102"/>
            </a:xfrm>
          </p:grpSpPr>
          <p:sp>
            <p:nvSpPr>
              <p:cNvPr id="17454" name="Arc 32">
                <a:extLst>
                  <a:ext uri="{FF2B5EF4-FFF2-40B4-BE49-F238E27FC236}">
                    <a16:creationId xmlns:a16="http://schemas.microsoft.com/office/drawing/2014/main" id="{505B9468-65EC-4CA2-9E05-8B1A043A5D38}"/>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7455" name="Arc 33">
                <a:extLst>
                  <a:ext uri="{FF2B5EF4-FFF2-40B4-BE49-F238E27FC236}">
                    <a16:creationId xmlns:a16="http://schemas.microsoft.com/office/drawing/2014/main" id="{5008A2AC-58C7-48B9-A5EF-9F65675FF6CB}"/>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17451" name="Group 34">
              <a:extLst>
                <a:ext uri="{FF2B5EF4-FFF2-40B4-BE49-F238E27FC236}">
                  <a16:creationId xmlns:a16="http://schemas.microsoft.com/office/drawing/2014/main" id="{517E8147-F391-4D3B-9242-7E8DFA453BB0}"/>
                </a:ext>
              </a:extLst>
            </p:cNvPr>
            <p:cNvGrpSpPr>
              <a:grpSpLocks/>
            </p:cNvGrpSpPr>
            <p:nvPr/>
          </p:nvGrpSpPr>
          <p:grpSpPr bwMode="auto">
            <a:xfrm>
              <a:off x="3150" y="1752"/>
              <a:ext cx="286" cy="102"/>
              <a:chOff x="2352" y="528"/>
              <a:chExt cx="286" cy="102"/>
            </a:xfrm>
          </p:grpSpPr>
          <p:sp>
            <p:nvSpPr>
              <p:cNvPr id="17452" name="Arc 35">
                <a:extLst>
                  <a:ext uri="{FF2B5EF4-FFF2-40B4-BE49-F238E27FC236}">
                    <a16:creationId xmlns:a16="http://schemas.microsoft.com/office/drawing/2014/main" id="{4FD5F6BC-E91F-4936-9138-A5BAA92C0A2D}"/>
                  </a:ext>
                </a:extLst>
              </p:cNvPr>
              <p:cNvSpPr>
                <a:spLocks/>
              </p:cNvSpPr>
              <p:nvPr/>
            </p:nvSpPr>
            <p:spPr bwMode="auto">
              <a:xfrm flipV="1">
                <a:off x="2352" y="528"/>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7453" name="Arc 36">
                <a:extLst>
                  <a:ext uri="{FF2B5EF4-FFF2-40B4-BE49-F238E27FC236}">
                    <a16:creationId xmlns:a16="http://schemas.microsoft.com/office/drawing/2014/main" id="{1B5AA608-889A-4518-A919-32EF385CBE49}"/>
                  </a:ext>
                </a:extLst>
              </p:cNvPr>
              <p:cNvSpPr>
                <a:spLocks/>
              </p:cNvSpPr>
              <p:nvPr/>
            </p:nvSpPr>
            <p:spPr bwMode="auto">
              <a:xfrm flipH="1" flipV="1">
                <a:off x="2493" y="534"/>
                <a:ext cx="145" cy="96"/>
              </a:xfrm>
              <a:custGeom>
                <a:avLst/>
                <a:gdLst>
                  <a:gd name="T0" fmla="*/ 0 w 22729"/>
                  <a:gd name="T1" fmla="*/ 0 h 21600"/>
                  <a:gd name="T2" fmla="*/ 145 w 22729"/>
                  <a:gd name="T3" fmla="*/ 88 h 21600"/>
                  <a:gd name="T4" fmla="*/ 8 w 22729"/>
                  <a:gd name="T5" fmla="*/ 96 h 21600"/>
                  <a:gd name="T6" fmla="*/ 0 60000 65536"/>
                  <a:gd name="T7" fmla="*/ 0 60000 65536"/>
                  <a:gd name="T8" fmla="*/ 0 60000 65536"/>
                  <a:gd name="T9" fmla="*/ 0 w 22729"/>
                  <a:gd name="T10" fmla="*/ 0 h 21600"/>
                  <a:gd name="T11" fmla="*/ 22729 w 22729"/>
                  <a:gd name="T12" fmla="*/ 21600 h 21600"/>
                </a:gdLst>
                <a:ahLst/>
                <a:cxnLst>
                  <a:cxn ang="T6">
                    <a:pos x="T0" y="T1"/>
                  </a:cxn>
                  <a:cxn ang="T7">
                    <a:pos x="T2" y="T3"/>
                  </a:cxn>
                  <a:cxn ang="T8">
                    <a:pos x="T4" y="T5"/>
                  </a:cxn>
                </a:cxnLst>
                <a:rect l="T9" t="T10" r="T11" b="T12"/>
                <a:pathLst>
                  <a:path w="22729" h="21600" fill="none" extrusionOk="0">
                    <a:moveTo>
                      <a:pt x="-1" y="33"/>
                    </a:moveTo>
                    <a:cubicBezTo>
                      <a:pt x="398" y="11"/>
                      <a:pt x="798" y="-1"/>
                      <a:pt x="1198" y="0"/>
                    </a:cubicBezTo>
                    <a:cubicBezTo>
                      <a:pt x="12460" y="0"/>
                      <a:pt x="21833" y="8653"/>
                      <a:pt x="22729" y="19880"/>
                    </a:cubicBezTo>
                  </a:path>
                  <a:path w="22729" h="21600" stroke="0" extrusionOk="0">
                    <a:moveTo>
                      <a:pt x="-1" y="33"/>
                    </a:moveTo>
                    <a:cubicBezTo>
                      <a:pt x="398" y="11"/>
                      <a:pt x="798" y="-1"/>
                      <a:pt x="1198" y="0"/>
                    </a:cubicBezTo>
                    <a:cubicBezTo>
                      <a:pt x="12460" y="0"/>
                      <a:pt x="21833" y="8653"/>
                      <a:pt x="22729" y="19880"/>
                    </a:cubicBezTo>
                    <a:lnTo>
                      <a:pt x="1198"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sp>
        <p:nvSpPr>
          <p:cNvPr id="17435" name="Arc 37">
            <a:extLst>
              <a:ext uri="{FF2B5EF4-FFF2-40B4-BE49-F238E27FC236}">
                <a16:creationId xmlns:a16="http://schemas.microsoft.com/office/drawing/2014/main" id="{3C6EBFB3-4151-4401-8111-90A0B1FA509F}"/>
              </a:ext>
            </a:extLst>
          </p:cNvPr>
          <p:cNvSpPr>
            <a:spLocks/>
          </p:cNvSpPr>
          <p:nvPr/>
        </p:nvSpPr>
        <p:spPr bwMode="auto">
          <a:xfrm rot="2630797">
            <a:off x="5397500" y="1765300"/>
            <a:ext cx="609600" cy="609600"/>
          </a:xfrm>
          <a:custGeom>
            <a:avLst/>
            <a:gdLst>
              <a:gd name="T0" fmla="*/ 0 w 21600"/>
              <a:gd name="T1" fmla="*/ 0 h 21600"/>
              <a:gd name="T2" fmla="*/ 609600 w 21600"/>
              <a:gd name="T3" fmla="*/ 609600 h 21600"/>
              <a:gd name="T4" fmla="*/ 0 w 21600"/>
              <a:gd name="T5" fmla="*/ 60960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7436" name="Line 38">
            <a:extLst>
              <a:ext uri="{FF2B5EF4-FFF2-40B4-BE49-F238E27FC236}">
                <a16:creationId xmlns:a16="http://schemas.microsoft.com/office/drawing/2014/main" id="{1B3E7A2F-8683-43FE-A3FC-25B8E1BA91C5}"/>
              </a:ext>
            </a:extLst>
          </p:cNvPr>
          <p:cNvSpPr>
            <a:spLocks noChangeShapeType="1"/>
          </p:cNvSpPr>
          <p:nvPr/>
        </p:nvSpPr>
        <p:spPr bwMode="auto">
          <a:xfrm>
            <a:off x="5486400" y="2057400"/>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37" name="Rectangle 39">
            <a:extLst>
              <a:ext uri="{FF2B5EF4-FFF2-40B4-BE49-F238E27FC236}">
                <a16:creationId xmlns:a16="http://schemas.microsoft.com/office/drawing/2014/main" id="{6727947C-C3E8-4CC0-9D6C-D36741A42EAA}"/>
              </a:ext>
            </a:extLst>
          </p:cNvPr>
          <p:cNvSpPr>
            <a:spLocks noChangeArrowheads="1"/>
          </p:cNvSpPr>
          <p:nvPr/>
        </p:nvSpPr>
        <p:spPr bwMode="auto">
          <a:xfrm>
            <a:off x="4756150" y="1798638"/>
            <a:ext cx="107950" cy="669925"/>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7438" name="Rectangle 40">
            <a:extLst>
              <a:ext uri="{FF2B5EF4-FFF2-40B4-BE49-F238E27FC236}">
                <a16:creationId xmlns:a16="http://schemas.microsoft.com/office/drawing/2014/main" id="{73C967B8-EEED-493A-B1F4-DAEB08CE7926}"/>
              </a:ext>
            </a:extLst>
          </p:cNvPr>
          <p:cNvSpPr>
            <a:spLocks noChangeArrowheads="1"/>
          </p:cNvSpPr>
          <p:nvPr/>
        </p:nvSpPr>
        <p:spPr bwMode="auto">
          <a:xfrm>
            <a:off x="2617788" y="2028825"/>
            <a:ext cx="506412" cy="155575"/>
          </a:xfrm>
          <a:prstGeom prst="rect">
            <a:avLst/>
          </a:prstGeom>
          <a:solidFill>
            <a:schemeClr val="tx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7439" name="Line 41">
            <a:extLst>
              <a:ext uri="{FF2B5EF4-FFF2-40B4-BE49-F238E27FC236}">
                <a16:creationId xmlns:a16="http://schemas.microsoft.com/office/drawing/2014/main" id="{6324FDF5-10A6-4FB4-8931-FC00F462A3BC}"/>
              </a:ext>
            </a:extLst>
          </p:cNvPr>
          <p:cNvSpPr>
            <a:spLocks noChangeShapeType="1"/>
          </p:cNvSpPr>
          <p:nvPr/>
        </p:nvSpPr>
        <p:spPr bwMode="auto">
          <a:xfrm flipH="1">
            <a:off x="2344738" y="2036763"/>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440" name="Line 42">
            <a:extLst>
              <a:ext uri="{FF2B5EF4-FFF2-40B4-BE49-F238E27FC236}">
                <a16:creationId xmlns:a16="http://schemas.microsoft.com/office/drawing/2014/main" id="{931F4904-35A0-4127-91A0-25D5F7E3E21B}"/>
              </a:ext>
            </a:extLst>
          </p:cNvPr>
          <p:cNvSpPr>
            <a:spLocks noChangeShapeType="1"/>
          </p:cNvSpPr>
          <p:nvPr/>
        </p:nvSpPr>
        <p:spPr bwMode="auto">
          <a:xfrm flipH="1">
            <a:off x="2344738" y="2112963"/>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17414" name="Object 43">
            <a:extLst>
              <a:ext uri="{FF2B5EF4-FFF2-40B4-BE49-F238E27FC236}">
                <a16:creationId xmlns:a16="http://schemas.microsoft.com/office/drawing/2014/main" id="{800047D0-2A0F-42C6-A0AE-31DC3CCB2A3E}"/>
              </a:ext>
            </a:extLst>
          </p:cNvPr>
          <p:cNvGraphicFramePr>
            <a:graphicFrameLocks noChangeAspect="1"/>
          </p:cNvGraphicFramePr>
          <p:nvPr/>
        </p:nvGraphicFramePr>
        <p:xfrm>
          <a:off x="2133600" y="1676400"/>
          <a:ext cx="317500" cy="381000"/>
        </p:xfrm>
        <a:graphic>
          <a:graphicData uri="http://schemas.openxmlformats.org/presentationml/2006/ole">
            <mc:AlternateContent xmlns:mc="http://schemas.openxmlformats.org/markup-compatibility/2006">
              <mc:Choice xmlns:v="urn:schemas-microsoft-com:vml" Requires="v">
                <p:oleObj spid="_x0000_s17414" name="Equation" r:id="rId12" imgW="190440" imgH="228600" progId="Equation.DSMT4">
                  <p:embed/>
                </p:oleObj>
              </mc:Choice>
              <mc:Fallback>
                <p:oleObj name="Equation" r:id="rId12" imgW="190440" imgH="228600" progId="Equation.DSMT4">
                  <p:embed/>
                  <p:pic>
                    <p:nvPicPr>
                      <p:cNvPr id="0" name="Object 4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33600" y="1676400"/>
                        <a:ext cx="3175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41" name="Line 44">
            <a:extLst>
              <a:ext uri="{FF2B5EF4-FFF2-40B4-BE49-F238E27FC236}">
                <a16:creationId xmlns:a16="http://schemas.microsoft.com/office/drawing/2014/main" id="{807A19AC-7A19-4711-8979-C8C0C3E99D24}"/>
              </a:ext>
            </a:extLst>
          </p:cNvPr>
          <p:cNvSpPr>
            <a:spLocks noChangeShapeType="1"/>
          </p:cNvSpPr>
          <p:nvPr/>
        </p:nvSpPr>
        <p:spPr bwMode="auto">
          <a:xfrm>
            <a:off x="1968500" y="2122488"/>
            <a:ext cx="457200"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7415" name="Object 45">
            <a:extLst>
              <a:ext uri="{FF2B5EF4-FFF2-40B4-BE49-F238E27FC236}">
                <a16:creationId xmlns:a16="http://schemas.microsoft.com/office/drawing/2014/main" id="{D576D0A8-797D-4BFF-B20F-E412023F449D}"/>
              </a:ext>
            </a:extLst>
          </p:cNvPr>
          <p:cNvGraphicFramePr>
            <a:graphicFrameLocks noChangeAspect="1"/>
          </p:cNvGraphicFramePr>
          <p:nvPr/>
        </p:nvGraphicFramePr>
        <p:xfrm>
          <a:off x="1682750" y="1970088"/>
          <a:ext cx="246063" cy="325437"/>
        </p:xfrm>
        <a:graphic>
          <a:graphicData uri="http://schemas.openxmlformats.org/presentationml/2006/ole">
            <mc:AlternateContent xmlns:mc="http://schemas.openxmlformats.org/markup-compatibility/2006">
              <mc:Choice xmlns:v="urn:schemas-microsoft-com:vml" Requires="v">
                <p:oleObj spid="_x0000_s17415" name="Equation" r:id="rId14" imgW="177480" imgH="228600" progId="Equation.DSMT4">
                  <p:embed/>
                </p:oleObj>
              </mc:Choice>
              <mc:Fallback>
                <p:oleObj name="Equation" r:id="rId14" imgW="177480" imgH="228600" progId="Equation.DSMT4">
                  <p:embed/>
                  <p:pic>
                    <p:nvPicPr>
                      <p:cNvPr id="0" name="Object 4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682750" y="1970088"/>
                        <a:ext cx="246063" cy="325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42" name="Line 46">
            <a:extLst>
              <a:ext uri="{FF2B5EF4-FFF2-40B4-BE49-F238E27FC236}">
                <a16:creationId xmlns:a16="http://schemas.microsoft.com/office/drawing/2014/main" id="{5E70C641-C0C8-436B-891A-B3DB78CD627F}"/>
              </a:ext>
            </a:extLst>
          </p:cNvPr>
          <p:cNvSpPr>
            <a:spLocks noChangeShapeType="1"/>
          </p:cNvSpPr>
          <p:nvPr/>
        </p:nvSpPr>
        <p:spPr bwMode="auto">
          <a:xfrm flipH="1">
            <a:off x="4876800" y="20574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43" name="Line 47">
            <a:extLst>
              <a:ext uri="{FF2B5EF4-FFF2-40B4-BE49-F238E27FC236}">
                <a16:creationId xmlns:a16="http://schemas.microsoft.com/office/drawing/2014/main" id="{7EDB2119-A50F-452F-B863-8CA695B383AA}"/>
              </a:ext>
            </a:extLst>
          </p:cNvPr>
          <p:cNvSpPr>
            <a:spLocks noChangeShapeType="1"/>
          </p:cNvSpPr>
          <p:nvPr/>
        </p:nvSpPr>
        <p:spPr bwMode="auto">
          <a:xfrm>
            <a:off x="4953000" y="2209800"/>
            <a:ext cx="228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7416" name="Object 48">
            <a:extLst>
              <a:ext uri="{FF2B5EF4-FFF2-40B4-BE49-F238E27FC236}">
                <a16:creationId xmlns:a16="http://schemas.microsoft.com/office/drawing/2014/main" id="{4A48DAB1-EAF0-4EA3-A411-677189857D74}"/>
              </a:ext>
            </a:extLst>
          </p:cNvPr>
          <p:cNvGraphicFramePr>
            <a:graphicFrameLocks noChangeAspect="1"/>
          </p:cNvGraphicFramePr>
          <p:nvPr/>
        </p:nvGraphicFramePr>
        <p:xfrm>
          <a:off x="5080000" y="2193925"/>
          <a:ext cx="288925" cy="473075"/>
        </p:xfrm>
        <a:graphic>
          <a:graphicData uri="http://schemas.openxmlformats.org/presentationml/2006/ole">
            <mc:AlternateContent xmlns:mc="http://schemas.openxmlformats.org/markup-compatibility/2006">
              <mc:Choice xmlns:v="urn:schemas-microsoft-com:vml" Requires="v">
                <p:oleObj spid="_x0000_s17416" name="Equation" r:id="rId16" imgW="139680" imgH="228600" progId="Equation.DSMT4">
                  <p:embed/>
                </p:oleObj>
              </mc:Choice>
              <mc:Fallback>
                <p:oleObj name="Equation" r:id="rId16" imgW="139680" imgH="228600" progId="Equation.DSMT4">
                  <p:embed/>
                  <p:pic>
                    <p:nvPicPr>
                      <p:cNvPr id="0" name="Object 4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080000" y="2193925"/>
                        <a:ext cx="28892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7417" name="Object 49">
            <a:extLst>
              <a:ext uri="{FF2B5EF4-FFF2-40B4-BE49-F238E27FC236}">
                <a16:creationId xmlns:a16="http://schemas.microsoft.com/office/drawing/2014/main" id="{47B9CE2F-2FCB-43A5-9EA8-9433DA6DD0EE}"/>
              </a:ext>
            </a:extLst>
          </p:cNvPr>
          <p:cNvGraphicFramePr>
            <a:graphicFrameLocks noChangeAspect="1"/>
          </p:cNvGraphicFramePr>
          <p:nvPr/>
        </p:nvGraphicFramePr>
        <p:xfrm>
          <a:off x="5016500" y="1562100"/>
          <a:ext cx="319088" cy="441325"/>
        </p:xfrm>
        <a:graphic>
          <a:graphicData uri="http://schemas.openxmlformats.org/presentationml/2006/ole">
            <mc:AlternateContent xmlns:mc="http://schemas.openxmlformats.org/markup-compatibility/2006">
              <mc:Choice xmlns:v="urn:schemas-microsoft-com:vml" Requires="v">
                <p:oleObj spid="_x0000_s17417" name="Equation" r:id="rId18" imgW="164880" imgH="228600" progId="Equation.DSMT4">
                  <p:embed/>
                </p:oleObj>
              </mc:Choice>
              <mc:Fallback>
                <p:oleObj name="Equation" r:id="rId18" imgW="164880" imgH="228600" progId="Equation.DSMT4">
                  <p:embed/>
                  <p:pic>
                    <p:nvPicPr>
                      <p:cNvPr id="0" name="Object 4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016500" y="1562100"/>
                        <a:ext cx="319088" cy="44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44" name="Text Box 50">
            <a:extLst>
              <a:ext uri="{FF2B5EF4-FFF2-40B4-BE49-F238E27FC236}">
                <a16:creationId xmlns:a16="http://schemas.microsoft.com/office/drawing/2014/main" id="{2418BAF8-A153-4BD8-829F-ED26D11095DA}"/>
              </a:ext>
            </a:extLst>
          </p:cNvPr>
          <p:cNvSpPr txBox="1">
            <a:spLocks noChangeArrowheads="1"/>
          </p:cNvSpPr>
          <p:nvPr/>
        </p:nvSpPr>
        <p:spPr bwMode="auto">
          <a:xfrm>
            <a:off x="3886200" y="18288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a:t>
            </a:r>
          </a:p>
        </p:txBody>
      </p:sp>
      <p:sp>
        <p:nvSpPr>
          <p:cNvPr id="17445" name="Text Box 51">
            <a:extLst>
              <a:ext uri="{FF2B5EF4-FFF2-40B4-BE49-F238E27FC236}">
                <a16:creationId xmlns:a16="http://schemas.microsoft.com/office/drawing/2014/main" id="{2E6A5247-ED43-423E-A3B1-01D33265C183}"/>
              </a:ext>
            </a:extLst>
          </p:cNvPr>
          <p:cNvSpPr txBox="1">
            <a:spLocks noChangeArrowheads="1"/>
          </p:cNvSpPr>
          <p:nvPr/>
        </p:nvSpPr>
        <p:spPr bwMode="auto">
          <a:xfrm>
            <a:off x="2819400" y="228600"/>
            <a:ext cx="29733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Sensitivity, Impedance</a:t>
            </a:r>
            <a:endParaRPr lang="en-US" altLang="en-US"/>
          </a:p>
        </p:txBody>
      </p:sp>
      <p:sp>
        <p:nvSpPr>
          <p:cNvPr id="17446" name="Line 52">
            <a:extLst>
              <a:ext uri="{FF2B5EF4-FFF2-40B4-BE49-F238E27FC236}">
                <a16:creationId xmlns:a16="http://schemas.microsoft.com/office/drawing/2014/main" id="{49E94E6E-645D-42B5-9B63-E8111CE7F9FA}"/>
              </a:ext>
            </a:extLst>
          </p:cNvPr>
          <p:cNvSpPr>
            <a:spLocks noChangeShapeType="1"/>
          </p:cNvSpPr>
          <p:nvPr/>
        </p:nvSpPr>
        <p:spPr bwMode="auto">
          <a:xfrm>
            <a:off x="1905000" y="762000"/>
            <a:ext cx="5715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47" name="Text Box 53">
            <a:extLst>
              <a:ext uri="{FF2B5EF4-FFF2-40B4-BE49-F238E27FC236}">
                <a16:creationId xmlns:a16="http://schemas.microsoft.com/office/drawing/2014/main" id="{85C7EE09-7F2B-43D1-8B23-A3F46D50D0B9}"/>
              </a:ext>
            </a:extLst>
          </p:cNvPr>
          <p:cNvSpPr txBox="1">
            <a:spLocks noChangeArrowheads="1"/>
          </p:cNvSpPr>
          <p:nvPr/>
        </p:nvSpPr>
        <p:spPr bwMode="auto">
          <a:xfrm>
            <a:off x="533400" y="3048000"/>
            <a:ext cx="81534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Thus, we can replace the transfer matrix model of the transducer by a model consisting of an electrical impedance and an ideal "converter" that is defined by the transducer sensitivity:</a:t>
            </a:r>
          </a:p>
        </p:txBody>
      </p:sp>
      <p:graphicFrame>
        <p:nvGraphicFramePr>
          <p:cNvPr id="17418" name="Object 54">
            <a:extLst>
              <a:ext uri="{FF2B5EF4-FFF2-40B4-BE49-F238E27FC236}">
                <a16:creationId xmlns:a16="http://schemas.microsoft.com/office/drawing/2014/main" id="{489DF54A-166D-4FE8-BC9D-1B0B0FCAA6A2}"/>
              </a:ext>
            </a:extLst>
          </p:cNvPr>
          <p:cNvGraphicFramePr>
            <a:graphicFrameLocks noChangeAspect="1"/>
          </p:cNvGraphicFramePr>
          <p:nvPr/>
        </p:nvGraphicFramePr>
        <p:xfrm>
          <a:off x="4724400" y="5486400"/>
          <a:ext cx="1771650" cy="481013"/>
        </p:xfrm>
        <a:graphic>
          <a:graphicData uri="http://schemas.openxmlformats.org/presentationml/2006/ole">
            <mc:AlternateContent xmlns:mc="http://schemas.openxmlformats.org/markup-compatibility/2006">
              <mc:Choice xmlns:v="urn:schemas-microsoft-com:vml" Requires="v">
                <p:oleObj spid="_x0000_s17418" name="Equation" r:id="rId20" imgW="888840" imgH="241200" progId="Equation.DSMT4">
                  <p:embed/>
                </p:oleObj>
              </mc:Choice>
              <mc:Fallback>
                <p:oleObj name="Equation" r:id="rId20" imgW="888840" imgH="241200" progId="Equation.DSMT4">
                  <p:embed/>
                  <p:pic>
                    <p:nvPicPr>
                      <p:cNvPr id="0" name="Object 5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724400" y="5486400"/>
                        <a:ext cx="1771650" cy="481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4" name="Text Box 4">
            <a:extLst>
              <a:ext uri="{FF2B5EF4-FFF2-40B4-BE49-F238E27FC236}">
                <a16:creationId xmlns:a16="http://schemas.microsoft.com/office/drawing/2014/main" id="{281ED4AD-27D2-4372-A8E5-ACFE9245FC21}"/>
              </a:ext>
            </a:extLst>
          </p:cNvPr>
          <p:cNvSpPr txBox="1">
            <a:spLocks noChangeArrowheads="1"/>
          </p:cNvSpPr>
          <p:nvPr/>
        </p:nvSpPr>
        <p:spPr bwMode="auto">
          <a:xfrm>
            <a:off x="2514600" y="228600"/>
            <a:ext cx="42195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Entire Sound Generation Process</a:t>
            </a:r>
            <a:endParaRPr lang="en-US" altLang="en-US"/>
          </a:p>
        </p:txBody>
      </p:sp>
      <p:sp>
        <p:nvSpPr>
          <p:cNvPr id="18445" name="Line 5">
            <a:extLst>
              <a:ext uri="{FF2B5EF4-FFF2-40B4-BE49-F238E27FC236}">
                <a16:creationId xmlns:a16="http://schemas.microsoft.com/office/drawing/2014/main" id="{C8AC6A5C-FFEE-457B-8EA8-E28E07353ACF}"/>
              </a:ext>
            </a:extLst>
          </p:cNvPr>
          <p:cNvSpPr>
            <a:spLocks noChangeShapeType="1"/>
          </p:cNvSpPr>
          <p:nvPr/>
        </p:nvSpPr>
        <p:spPr bwMode="auto">
          <a:xfrm>
            <a:off x="1905000" y="762000"/>
            <a:ext cx="5715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18434" name="Object 7">
            <a:extLst>
              <a:ext uri="{FF2B5EF4-FFF2-40B4-BE49-F238E27FC236}">
                <a16:creationId xmlns:a16="http://schemas.microsoft.com/office/drawing/2014/main" id="{C66DD6A1-1E45-4B1B-816A-B5B1A9A49C2F}"/>
              </a:ext>
            </a:extLst>
          </p:cNvPr>
          <p:cNvGraphicFramePr>
            <a:graphicFrameLocks noChangeAspect="1"/>
          </p:cNvGraphicFramePr>
          <p:nvPr/>
        </p:nvGraphicFramePr>
        <p:xfrm>
          <a:off x="5791200" y="1447800"/>
          <a:ext cx="722313" cy="438150"/>
        </p:xfrm>
        <a:graphic>
          <a:graphicData uri="http://schemas.openxmlformats.org/presentationml/2006/ole">
            <mc:AlternateContent xmlns:mc="http://schemas.openxmlformats.org/markup-compatibility/2006">
              <mc:Choice xmlns:v="urn:schemas-microsoft-com:vml" Requires="v">
                <p:oleObj spid="_x0000_s18434" name="Equation" r:id="rId4" imgW="419040" imgH="253800" progId="Equation.DSMT4">
                  <p:embed/>
                </p:oleObj>
              </mc:Choice>
              <mc:Fallback>
                <p:oleObj name="Equation" r:id="rId4" imgW="419040" imgH="2538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1447800"/>
                        <a:ext cx="722313"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46" name="Text Box 8">
            <a:extLst>
              <a:ext uri="{FF2B5EF4-FFF2-40B4-BE49-F238E27FC236}">
                <a16:creationId xmlns:a16="http://schemas.microsoft.com/office/drawing/2014/main" id="{9B59D202-3ED2-4673-A2E0-54735FA2C3A7}"/>
              </a:ext>
            </a:extLst>
          </p:cNvPr>
          <p:cNvSpPr txBox="1">
            <a:spLocks noChangeArrowheads="1"/>
          </p:cNvSpPr>
          <p:nvPr/>
        </p:nvSpPr>
        <p:spPr bwMode="auto">
          <a:xfrm>
            <a:off x="4419600" y="2057400"/>
            <a:ext cx="11715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transmitting</a:t>
            </a:r>
          </a:p>
          <a:p>
            <a:pPr eaLnBrk="1" hangingPunct="1"/>
            <a:r>
              <a:rPr lang="en-US" altLang="en-US" sz="1600">
                <a:latin typeface="Times New Roman" panose="02020603050405020304" pitchFamily="18" charset="0"/>
              </a:rPr>
              <a:t>transducer</a:t>
            </a:r>
          </a:p>
        </p:txBody>
      </p:sp>
      <p:sp>
        <p:nvSpPr>
          <p:cNvPr id="18447" name="Text Box 9">
            <a:extLst>
              <a:ext uri="{FF2B5EF4-FFF2-40B4-BE49-F238E27FC236}">
                <a16:creationId xmlns:a16="http://schemas.microsoft.com/office/drawing/2014/main" id="{E64EB8CD-AEEA-4AE1-B71A-E7971FFE4306}"/>
              </a:ext>
            </a:extLst>
          </p:cNvPr>
          <p:cNvSpPr txBox="1">
            <a:spLocks noChangeArrowheads="1"/>
          </p:cNvSpPr>
          <p:nvPr/>
        </p:nvSpPr>
        <p:spPr bwMode="auto">
          <a:xfrm>
            <a:off x="3962400" y="1219200"/>
            <a:ext cx="6143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cable</a:t>
            </a:r>
          </a:p>
        </p:txBody>
      </p:sp>
      <p:sp>
        <p:nvSpPr>
          <p:cNvPr id="18448" name="Text Box 10">
            <a:extLst>
              <a:ext uri="{FF2B5EF4-FFF2-40B4-BE49-F238E27FC236}">
                <a16:creationId xmlns:a16="http://schemas.microsoft.com/office/drawing/2014/main" id="{86F48558-634A-4EF6-A803-D858F5520A46}"/>
              </a:ext>
            </a:extLst>
          </p:cNvPr>
          <p:cNvSpPr txBox="1">
            <a:spLocks noChangeArrowheads="1"/>
          </p:cNvSpPr>
          <p:nvPr/>
        </p:nvSpPr>
        <p:spPr bwMode="auto">
          <a:xfrm>
            <a:off x="2971800" y="914400"/>
            <a:ext cx="6826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pulser</a:t>
            </a:r>
          </a:p>
        </p:txBody>
      </p:sp>
      <p:graphicFrame>
        <p:nvGraphicFramePr>
          <p:cNvPr id="18435" name="Object 11">
            <a:extLst>
              <a:ext uri="{FF2B5EF4-FFF2-40B4-BE49-F238E27FC236}">
                <a16:creationId xmlns:a16="http://schemas.microsoft.com/office/drawing/2014/main" id="{BD22E90B-7E75-4118-A715-C1D92D47D54A}"/>
              </a:ext>
            </a:extLst>
          </p:cNvPr>
          <p:cNvGraphicFramePr>
            <a:graphicFrameLocks noChangeAspect="1"/>
          </p:cNvGraphicFramePr>
          <p:nvPr/>
        </p:nvGraphicFramePr>
        <p:xfrm>
          <a:off x="1828800" y="1524000"/>
          <a:ext cx="706438" cy="439738"/>
        </p:xfrm>
        <a:graphic>
          <a:graphicData uri="http://schemas.openxmlformats.org/presentationml/2006/ole">
            <mc:AlternateContent xmlns:mc="http://schemas.openxmlformats.org/markup-compatibility/2006">
              <mc:Choice xmlns:v="urn:schemas-microsoft-com:vml" Requires="v">
                <p:oleObj spid="_x0000_s18435" name="Equation" r:id="rId6" imgW="406080" imgH="253800" progId="Equation.DSMT4">
                  <p:embed/>
                </p:oleObj>
              </mc:Choice>
              <mc:Fallback>
                <p:oleObj name="Equation" r:id="rId6" imgW="406080" imgH="2538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8800" y="1524000"/>
                        <a:ext cx="706438" cy="439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49" name="Text Box 12">
            <a:extLst>
              <a:ext uri="{FF2B5EF4-FFF2-40B4-BE49-F238E27FC236}">
                <a16:creationId xmlns:a16="http://schemas.microsoft.com/office/drawing/2014/main" id="{553D2622-0360-44B8-854F-83A7449B5CFE}"/>
              </a:ext>
            </a:extLst>
          </p:cNvPr>
          <p:cNvSpPr txBox="1">
            <a:spLocks noChangeArrowheads="1"/>
          </p:cNvSpPr>
          <p:nvPr/>
        </p:nvSpPr>
        <p:spPr bwMode="auto">
          <a:xfrm>
            <a:off x="5715000" y="1981200"/>
            <a:ext cx="7048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output</a:t>
            </a:r>
          </a:p>
          <a:p>
            <a:pPr eaLnBrk="1" hangingPunct="1"/>
            <a:r>
              <a:rPr lang="en-US" altLang="en-US" sz="1600">
                <a:latin typeface="Times New Roman" panose="02020603050405020304" pitchFamily="18" charset="0"/>
              </a:rPr>
              <a:t>force</a:t>
            </a:r>
          </a:p>
        </p:txBody>
      </p:sp>
      <p:grpSp>
        <p:nvGrpSpPr>
          <p:cNvPr id="18450" name="Group 15">
            <a:extLst>
              <a:ext uri="{FF2B5EF4-FFF2-40B4-BE49-F238E27FC236}">
                <a16:creationId xmlns:a16="http://schemas.microsoft.com/office/drawing/2014/main" id="{DA9E97B0-3611-4F7F-983F-77A0C83A7A87}"/>
              </a:ext>
            </a:extLst>
          </p:cNvPr>
          <p:cNvGrpSpPr>
            <a:grpSpLocks/>
          </p:cNvGrpSpPr>
          <p:nvPr/>
        </p:nvGrpSpPr>
        <p:grpSpPr bwMode="auto">
          <a:xfrm rot="10800000" flipH="1">
            <a:off x="4535488" y="1470025"/>
            <a:ext cx="852487" cy="439738"/>
            <a:chOff x="1296" y="1296"/>
            <a:chExt cx="624" cy="336"/>
          </a:xfrm>
        </p:grpSpPr>
        <p:sp>
          <p:nvSpPr>
            <p:cNvPr id="18477" name="Rectangle 16">
              <a:extLst>
                <a:ext uri="{FF2B5EF4-FFF2-40B4-BE49-F238E27FC236}">
                  <a16:creationId xmlns:a16="http://schemas.microsoft.com/office/drawing/2014/main" id="{E7915742-D1B8-48DE-A246-5383C46F6C27}"/>
                </a:ext>
              </a:extLst>
            </p:cNvPr>
            <p:cNvSpPr>
              <a:spLocks noChangeArrowheads="1"/>
            </p:cNvSpPr>
            <p:nvPr/>
          </p:nvSpPr>
          <p:spPr bwMode="auto">
            <a:xfrm>
              <a:off x="1440" y="1296"/>
              <a:ext cx="480" cy="336"/>
            </a:xfrm>
            <a:prstGeom prst="rect">
              <a:avLst/>
            </a:prstGeom>
            <a:gradFill rotWithShape="1">
              <a:gsLst>
                <a:gs pos="0">
                  <a:srgbClr val="666666"/>
                </a:gs>
                <a:gs pos="50000">
                  <a:srgbClr val="DDDDDD"/>
                </a:gs>
                <a:gs pos="100000">
                  <a:srgbClr val="666666"/>
                </a:gs>
              </a:gsLst>
              <a:lin ang="540000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78" name="Rectangle 17">
              <a:extLst>
                <a:ext uri="{FF2B5EF4-FFF2-40B4-BE49-F238E27FC236}">
                  <a16:creationId xmlns:a16="http://schemas.microsoft.com/office/drawing/2014/main" id="{9DC5EA38-FBEC-40D9-898E-AA7038DF5E10}"/>
                </a:ext>
              </a:extLst>
            </p:cNvPr>
            <p:cNvSpPr>
              <a:spLocks noChangeArrowheads="1"/>
            </p:cNvSpPr>
            <p:nvPr/>
          </p:nvSpPr>
          <p:spPr bwMode="auto">
            <a:xfrm>
              <a:off x="1392" y="1392"/>
              <a:ext cx="47" cy="120"/>
            </a:xfrm>
            <a:prstGeom prst="rect">
              <a:avLst/>
            </a:prstGeom>
            <a:gradFill rotWithShape="1">
              <a:gsLst>
                <a:gs pos="0">
                  <a:srgbClr val="666666"/>
                </a:gs>
                <a:gs pos="50000">
                  <a:srgbClr val="DDDDDD"/>
                </a:gs>
                <a:gs pos="100000">
                  <a:srgbClr val="666666"/>
                </a:gs>
              </a:gsLst>
              <a:lin ang="540000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79" name="Rectangle 18">
              <a:extLst>
                <a:ext uri="{FF2B5EF4-FFF2-40B4-BE49-F238E27FC236}">
                  <a16:creationId xmlns:a16="http://schemas.microsoft.com/office/drawing/2014/main" id="{B20DAD2B-EC11-4445-B74B-5865B889668A}"/>
                </a:ext>
              </a:extLst>
            </p:cNvPr>
            <p:cNvSpPr>
              <a:spLocks noChangeArrowheads="1"/>
            </p:cNvSpPr>
            <p:nvPr/>
          </p:nvSpPr>
          <p:spPr bwMode="auto">
            <a:xfrm>
              <a:off x="1344" y="1416"/>
              <a:ext cx="47" cy="72"/>
            </a:xfrm>
            <a:prstGeom prst="rect">
              <a:avLst/>
            </a:prstGeom>
            <a:gradFill rotWithShape="1">
              <a:gsLst>
                <a:gs pos="0">
                  <a:srgbClr val="666666"/>
                </a:gs>
                <a:gs pos="50000">
                  <a:srgbClr val="DDDDDD"/>
                </a:gs>
                <a:gs pos="100000">
                  <a:srgbClr val="666666"/>
                </a:gs>
              </a:gsLst>
              <a:lin ang="540000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80" name="Rectangle 19">
              <a:extLst>
                <a:ext uri="{FF2B5EF4-FFF2-40B4-BE49-F238E27FC236}">
                  <a16:creationId xmlns:a16="http://schemas.microsoft.com/office/drawing/2014/main" id="{772A8138-3A66-4A4E-B36A-5878B1FB15DC}"/>
                </a:ext>
              </a:extLst>
            </p:cNvPr>
            <p:cNvSpPr>
              <a:spLocks noChangeArrowheads="1"/>
            </p:cNvSpPr>
            <p:nvPr/>
          </p:nvSpPr>
          <p:spPr bwMode="auto">
            <a:xfrm>
              <a:off x="1296" y="1392"/>
              <a:ext cx="47" cy="120"/>
            </a:xfrm>
            <a:prstGeom prst="rect">
              <a:avLst/>
            </a:prstGeom>
            <a:gradFill rotWithShape="1">
              <a:gsLst>
                <a:gs pos="0">
                  <a:srgbClr val="666666"/>
                </a:gs>
                <a:gs pos="50000">
                  <a:srgbClr val="DDDDDD"/>
                </a:gs>
                <a:gs pos="100000">
                  <a:srgbClr val="666666"/>
                </a:gs>
              </a:gsLst>
              <a:lin ang="540000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sp>
        <p:nvSpPr>
          <p:cNvPr id="18451" name="Line 20">
            <a:extLst>
              <a:ext uri="{FF2B5EF4-FFF2-40B4-BE49-F238E27FC236}">
                <a16:creationId xmlns:a16="http://schemas.microsoft.com/office/drawing/2014/main" id="{3236886E-F3CD-4E00-BC3C-B87129C0124A}"/>
              </a:ext>
            </a:extLst>
          </p:cNvPr>
          <p:cNvSpPr>
            <a:spLocks noChangeShapeType="1"/>
          </p:cNvSpPr>
          <p:nvPr/>
        </p:nvSpPr>
        <p:spPr bwMode="auto">
          <a:xfrm>
            <a:off x="5453063" y="1658938"/>
            <a:ext cx="3270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52" name="Rectangle 21">
            <a:extLst>
              <a:ext uri="{FF2B5EF4-FFF2-40B4-BE49-F238E27FC236}">
                <a16:creationId xmlns:a16="http://schemas.microsoft.com/office/drawing/2014/main" id="{B8C0E531-165A-4178-9CDC-DC16EA6CE300}"/>
              </a:ext>
            </a:extLst>
          </p:cNvPr>
          <p:cNvSpPr>
            <a:spLocks noChangeArrowheads="1"/>
          </p:cNvSpPr>
          <p:nvPr/>
        </p:nvSpPr>
        <p:spPr bwMode="auto">
          <a:xfrm flipH="1">
            <a:off x="2720975" y="1219200"/>
            <a:ext cx="1179513" cy="1066800"/>
          </a:xfrm>
          <a:prstGeom prst="rect">
            <a:avLst/>
          </a:prstGeom>
          <a:solidFill>
            <a:srgbClr val="DDDDDD"/>
          </a:solidFill>
          <a:ln w="12700">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53" name="Oval 22">
            <a:extLst>
              <a:ext uri="{FF2B5EF4-FFF2-40B4-BE49-F238E27FC236}">
                <a16:creationId xmlns:a16="http://schemas.microsoft.com/office/drawing/2014/main" id="{94362AEC-D642-4DFF-B84D-B1EACC42ADFB}"/>
              </a:ext>
            </a:extLst>
          </p:cNvPr>
          <p:cNvSpPr>
            <a:spLocks noChangeArrowheads="1"/>
          </p:cNvSpPr>
          <p:nvPr/>
        </p:nvSpPr>
        <p:spPr bwMode="auto">
          <a:xfrm flipH="1">
            <a:off x="3694113" y="1651000"/>
            <a:ext cx="131762" cy="125413"/>
          </a:xfrm>
          <a:prstGeom prst="ellipse">
            <a:avLst/>
          </a:prstGeom>
          <a:solidFill>
            <a:schemeClr val="bg1"/>
          </a:solidFill>
          <a:ln w="19050">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54" name="Line 23">
            <a:extLst>
              <a:ext uri="{FF2B5EF4-FFF2-40B4-BE49-F238E27FC236}">
                <a16:creationId xmlns:a16="http://schemas.microsoft.com/office/drawing/2014/main" id="{A093428C-E8C5-4387-A996-597B1F28D36F}"/>
              </a:ext>
            </a:extLst>
          </p:cNvPr>
          <p:cNvSpPr>
            <a:spLocks noChangeShapeType="1"/>
          </p:cNvSpPr>
          <p:nvPr/>
        </p:nvSpPr>
        <p:spPr bwMode="auto">
          <a:xfrm flipH="1">
            <a:off x="3816350" y="1711325"/>
            <a:ext cx="717550" cy="9525"/>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5" name="Line 24">
            <a:extLst>
              <a:ext uri="{FF2B5EF4-FFF2-40B4-BE49-F238E27FC236}">
                <a16:creationId xmlns:a16="http://schemas.microsoft.com/office/drawing/2014/main" id="{F3BED32B-7EDB-4CCA-9382-AD3C45D53F1C}"/>
              </a:ext>
            </a:extLst>
          </p:cNvPr>
          <p:cNvSpPr>
            <a:spLocks noChangeShapeType="1"/>
          </p:cNvSpPr>
          <p:nvPr/>
        </p:nvSpPr>
        <p:spPr bwMode="auto">
          <a:xfrm>
            <a:off x="2590800" y="1720850"/>
            <a:ext cx="3270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56" name="Rectangle 25">
            <a:extLst>
              <a:ext uri="{FF2B5EF4-FFF2-40B4-BE49-F238E27FC236}">
                <a16:creationId xmlns:a16="http://schemas.microsoft.com/office/drawing/2014/main" id="{63268967-0FC1-4B44-9358-0957B86AA8CD}"/>
              </a:ext>
            </a:extLst>
          </p:cNvPr>
          <p:cNvSpPr>
            <a:spLocks noChangeArrowheads="1"/>
          </p:cNvSpPr>
          <p:nvPr/>
        </p:nvSpPr>
        <p:spPr bwMode="auto">
          <a:xfrm>
            <a:off x="3736975" y="5311775"/>
            <a:ext cx="982663" cy="688975"/>
          </a:xfrm>
          <a:prstGeom prst="rect">
            <a:avLst/>
          </a:prstGeom>
          <a:solidFill>
            <a:schemeClr val="bg1"/>
          </a:solidFill>
          <a:ln w="12700">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endParaRPr lang="en-US" altLang="en-US" sz="1600">
              <a:latin typeface="Times New Roman" panose="02020603050405020304" pitchFamily="18" charset="0"/>
            </a:endParaRPr>
          </a:p>
        </p:txBody>
      </p:sp>
      <p:sp>
        <p:nvSpPr>
          <p:cNvPr id="18457" name="Line 26">
            <a:extLst>
              <a:ext uri="{FF2B5EF4-FFF2-40B4-BE49-F238E27FC236}">
                <a16:creationId xmlns:a16="http://schemas.microsoft.com/office/drawing/2014/main" id="{BA82923E-437A-4AB9-ADDE-589878845333}"/>
              </a:ext>
            </a:extLst>
          </p:cNvPr>
          <p:cNvSpPr>
            <a:spLocks noChangeShapeType="1"/>
          </p:cNvSpPr>
          <p:nvPr/>
        </p:nvSpPr>
        <p:spPr bwMode="auto">
          <a:xfrm>
            <a:off x="3409950" y="5651500"/>
            <a:ext cx="3270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58" name="Line 27">
            <a:extLst>
              <a:ext uri="{FF2B5EF4-FFF2-40B4-BE49-F238E27FC236}">
                <a16:creationId xmlns:a16="http://schemas.microsoft.com/office/drawing/2014/main" id="{990ABF79-CE77-4A26-A373-975E9B3B8917}"/>
              </a:ext>
            </a:extLst>
          </p:cNvPr>
          <p:cNvSpPr>
            <a:spLocks noChangeShapeType="1"/>
          </p:cNvSpPr>
          <p:nvPr/>
        </p:nvSpPr>
        <p:spPr bwMode="auto">
          <a:xfrm>
            <a:off x="4719638" y="5624513"/>
            <a:ext cx="3270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8436" name="Object 28">
            <a:extLst>
              <a:ext uri="{FF2B5EF4-FFF2-40B4-BE49-F238E27FC236}">
                <a16:creationId xmlns:a16="http://schemas.microsoft.com/office/drawing/2014/main" id="{66B0C550-90B0-4D73-8CA6-794F0A308F25}"/>
              </a:ext>
            </a:extLst>
          </p:cNvPr>
          <p:cNvGraphicFramePr>
            <a:graphicFrameLocks noChangeAspect="1"/>
          </p:cNvGraphicFramePr>
          <p:nvPr/>
        </p:nvGraphicFramePr>
        <p:xfrm>
          <a:off x="2670175" y="5387975"/>
          <a:ext cx="681038" cy="425450"/>
        </p:xfrm>
        <a:graphic>
          <a:graphicData uri="http://schemas.openxmlformats.org/presentationml/2006/ole">
            <mc:AlternateContent xmlns:mc="http://schemas.openxmlformats.org/markup-compatibility/2006">
              <mc:Choice xmlns:v="urn:schemas-microsoft-com:vml" Requires="v">
                <p:oleObj spid="_x0000_s18436" name="Equation" r:id="rId8" imgW="406080" imgH="253800" progId="Equation.DSMT4">
                  <p:embed/>
                </p:oleObj>
              </mc:Choice>
              <mc:Fallback>
                <p:oleObj name="Equation" r:id="rId8" imgW="406080" imgH="253800" progId="Equation.DSMT4">
                  <p:embed/>
                  <p:pic>
                    <p:nvPicPr>
                      <p:cNvPr id="0" name="Object 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70175" y="5387975"/>
                        <a:ext cx="681038"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37" name="Object 29">
            <a:extLst>
              <a:ext uri="{FF2B5EF4-FFF2-40B4-BE49-F238E27FC236}">
                <a16:creationId xmlns:a16="http://schemas.microsoft.com/office/drawing/2014/main" id="{1F4ECF5C-B45B-49A8-B135-701D25A49470}"/>
              </a:ext>
            </a:extLst>
          </p:cNvPr>
          <p:cNvGraphicFramePr>
            <a:graphicFrameLocks noChangeAspect="1"/>
          </p:cNvGraphicFramePr>
          <p:nvPr/>
        </p:nvGraphicFramePr>
        <p:xfrm>
          <a:off x="5184775" y="5387975"/>
          <a:ext cx="727075" cy="439738"/>
        </p:xfrm>
        <a:graphic>
          <a:graphicData uri="http://schemas.openxmlformats.org/presentationml/2006/ole">
            <mc:AlternateContent xmlns:mc="http://schemas.openxmlformats.org/markup-compatibility/2006">
              <mc:Choice xmlns:v="urn:schemas-microsoft-com:vml" Requires="v">
                <p:oleObj spid="_x0000_s18437" name="Equation" r:id="rId10" imgW="419040" imgH="253800" progId="Equation.DSMT4">
                  <p:embed/>
                </p:oleObj>
              </mc:Choice>
              <mc:Fallback>
                <p:oleObj name="Equation" r:id="rId10" imgW="419040" imgH="253800" progId="Equation.DSMT4">
                  <p:embed/>
                  <p:pic>
                    <p:nvPicPr>
                      <p:cNvPr id="0" name="Object 2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84775" y="5387975"/>
                        <a:ext cx="727075" cy="439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38" name="Object 30">
            <a:extLst>
              <a:ext uri="{FF2B5EF4-FFF2-40B4-BE49-F238E27FC236}">
                <a16:creationId xmlns:a16="http://schemas.microsoft.com/office/drawing/2014/main" id="{AD181559-91C5-4376-A206-3A8130BD422A}"/>
              </a:ext>
            </a:extLst>
          </p:cNvPr>
          <p:cNvGraphicFramePr>
            <a:graphicFrameLocks noChangeAspect="1"/>
          </p:cNvGraphicFramePr>
          <p:nvPr/>
        </p:nvGraphicFramePr>
        <p:xfrm>
          <a:off x="3889375" y="5464175"/>
          <a:ext cx="660400" cy="412750"/>
        </p:xfrm>
        <a:graphic>
          <a:graphicData uri="http://schemas.openxmlformats.org/presentationml/2006/ole">
            <mc:AlternateContent xmlns:mc="http://schemas.openxmlformats.org/markup-compatibility/2006">
              <mc:Choice xmlns:v="urn:schemas-microsoft-com:vml" Requires="v">
                <p:oleObj spid="_x0000_s18438" name="Equation" r:id="rId12" imgW="406080" imgH="253800" progId="Equation.DSMT4">
                  <p:embed/>
                </p:oleObj>
              </mc:Choice>
              <mc:Fallback>
                <p:oleObj name="Equation" r:id="rId12" imgW="406080" imgH="253800" progId="Equation.DSMT4">
                  <p:embed/>
                  <p:pic>
                    <p:nvPicPr>
                      <p:cNvPr id="0" name="Object 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89375" y="5464175"/>
                        <a:ext cx="660400"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59" name="Text Box 31">
            <a:extLst>
              <a:ext uri="{FF2B5EF4-FFF2-40B4-BE49-F238E27FC236}">
                <a16:creationId xmlns:a16="http://schemas.microsoft.com/office/drawing/2014/main" id="{859B9C8D-125A-4316-93AA-F1C0DCA458DD}"/>
              </a:ext>
            </a:extLst>
          </p:cNvPr>
          <p:cNvSpPr txBox="1">
            <a:spLocks noChangeArrowheads="1"/>
          </p:cNvSpPr>
          <p:nvPr/>
        </p:nvSpPr>
        <p:spPr bwMode="auto">
          <a:xfrm>
            <a:off x="1447800" y="2057400"/>
            <a:ext cx="13049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   Thevenin</a:t>
            </a:r>
          </a:p>
          <a:p>
            <a:pPr eaLnBrk="1" hangingPunct="1"/>
            <a:r>
              <a:rPr lang="en-US" altLang="en-US" sz="1600">
                <a:latin typeface="Times New Roman" panose="02020603050405020304" pitchFamily="18" charset="0"/>
              </a:rPr>
              <a:t> input voltage</a:t>
            </a:r>
          </a:p>
        </p:txBody>
      </p:sp>
      <p:sp>
        <p:nvSpPr>
          <p:cNvPr id="18460" name="Text Box 32">
            <a:extLst>
              <a:ext uri="{FF2B5EF4-FFF2-40B4-BE49-F238E27FC236}">
                <a16:creationId xmlns:a16="http://schemas.microsoft.com/office/drawing/2014/main" id="{67E6BECB-805D-46A9-BEBC-77965394D036}"/>
              </a:ext>
            </a:extLst>
          </p:cNvPr>
          <p:cNvSpPr txBox="1">
            <a:spLocks noChangeArrowheads="1"/>
          </p:cNvSpPr>
          <p:nvPr/>
        </p:nvSpPr>
        <p:spPr bwMode="auto">
          <a:xfrm>
            <a:off x="4876800" y="15240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A</a:t>
            </a:r>
          </a:p>
        </p:txBody>
      </p:sp>
      <p:sp>
        <p:nvSpPr>
          <p:cNvPr id="18461" name="Rectangle 34">
            <a:extLst>
              <a:ext uri="{FF2B5EF4-FFF2-40B4-BE49-F238E27FC236}">
                <a16:creationId xmlns:a16="http://schemas.microsoft.com/office/drawing/2014/main" id="{60E56FDD-9E13-4582-921F-C3D26A67D891}"/>
              </a:ext>
            </a:extLst>
          </p:cNvPr>
          <p:cNvSpPr>
            <a:spLocks noChangeArrowheads="1"/>
          </p:cNvSpPr>
          <p:nvPr/>
        </p:nvSpPr>
        <p:spPr bwMode="auto">
          <a:xfrm>
            <a:off x="4419600" y="3562350"/>
            <a:ext cx="760413" cy="969963"/>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62" name="Rectangle 35">
            <a:extLst>
              <a:ext uri="{FF2B5EF4-FFF2-40B4-BE49-F238E27FC236}">
                <a16:creationId xmlns:a16="http://schemas.microsoft.com/office/drawing/2014/main" id="{AB7747A3-1AD5-4C87-ADB1-CF1F902B1F30}"/>
              </a:ext>
            </a:extLst>
          </p:cNvPr>
          <p:cNvSpPr>
            <a:spLocks noChangeArrowheads="1"/>
          </p:cNvSpPr>
          <p:nvPr/>
        </p:nvSpPr>
        <p:spPr bwMode="auto">
          <a:xfrm>
            <a:off x="2590800" y="3519488"/>
            <a:ext cx="1143000" cy="9906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63" name="Rectangle 36">
            <a:extLst>
              <a:ext uri="{FF2B5EF4-FFF2-40B4-BE49-F238E27FC236}">
                <a16:creationId xmlns:a16="http://schemas.microsoft.com/office/drawing/2014/main" id="{2D2876CC-F5EC-4C41-A44B-2643EA93EE96}"/>
              </a:ext>
            </a:extLst>
          </p:cNvPr>
          <p:cNvSpPr>
            <a:spLocks noChangeArrowheads="1"/>
          </p:cNvSpPr>
          <p:nvPr/>
        </p:nvSpPr>
        <p:spPr bwMode="auto">
          <a:xfrm>
            <a:off x="3048000" y="3443288"/>
            <a:ext cx="304800" cy="1524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64" name="Rectangle 37">
            <a:extLst>
              <a:ext uri="{FF2B5EF4-FFF2-40B4-BE49-F238E27FC236}">
                <a16:creationId xmlns:a16="http://schemas.microsoft.com/office/drawing/2014/main" id="{E46E4518-4A46-4054-8F1C-41D877359ECF}"/>
              </a:ext>
            </a:extLst>
          </p:cNvPr>
          <p:cNvSpPr>
            <a:spLocks noChangeArrowheads="1"/>
          </p:cNvSpPr>
          <p:nvPr/>
        </p:nvSpPr>
        <p:spPr bwMode="auto">
          <a:xfrm>
            <a:off x="3657600" y="3422650"/>
            <a:ext cx="914400" cy="12192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65" name="Rectangle 38">
            <a:extLst>
              <a:ext uri="{FF2B5EF4-FFF2-40B4-BE49-F238E27FC236}">
                <a16:creationId xmlns:a16="http://schemas.microsoft.com/office/drawing/2014/main" id="{C30EB73A-7503-494D-B80C-712890A7A4D5}"/>
              </a:ext>
            </a:extLst>
          </p:cNvPr>
          <p:cNvSpPr>
            <a:spLocks noChangeArrowheads="1"/>
          </p:cNvSpPr>
          <p:nvPr/>
        </p:nvSpPr>
        <p:spPr bwMode="auto">
          <a:xfrm>
            <a:off x="5103813" y="3768725"/>
            <a:ext cx="152400" cy="3810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66" name="AutoShape 39">
            <a:extLst>
              <a:ext uri="{FF2B5EF4-FFF2-40B4-BE49-F238E27FC236}">
                <a16:creationId xmlns:a16="http://schemas.microsoft.com/office/drawing/2014/main" id="{E746AB0E-3EBD-4AEA-AEE5-37B3670E6A19}"/>
              </a:ext>
            </a:extLst>
          </p:cNvPr>
          <p:cNvSpPr>
            <a:spLocks noChangeArrowheads="1"/>
          </p:cNvSpPr>
          <p:nvPr/>
        </p:nvSpPr>
        <p:spPr bwMode="auto">
          <a:xfrm rot="5400000">
            <a:off x="4850606" y="3536157"/>
            <a:ext cx="1306513" cy="990600"/>
          </a:xfrm>
          <a:prstGeom prst="triangle">
            <a:avLst>
              <a:gd name="adj" fmla="val 50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67" name="Line 40">
            <a:extLst>
              <a:ext uri="{FF2B5EF4-FFF2-40B4-BE49-F238E27FC236}">
                <a16:creationId xmlns:a16="http://schemas.microsoft.com/office/drawing/2014/main" id="{4B53D052-5204-433C-B9E6-8B67FAAF1901}"/>
              </a:ext>
            </a:extLst>
          </p:cNvPr>
          <p:cNvSpPr>
            <a:spLocks noChangeShapeType="1"/>
          </p:cNvSpPr>
          <p:nvPr/>
        </p:nvSpPr>
        <p:spPr bwMode="auto">
          <a:xfrm>
            <a:off x="6010275" y="4040188"/>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68" name="Oval 41">
            <a:extLst>
              <a:ext uri="{FF2B5EF4-FFF2-40B4-BE49-F238E27FC236}">
                <a16:creationId xmlns:a16="http://schemas.microsoft.com/office/drawing/2014/main" id="{0E0EFDE0-2E94-48DE-8B43-A1E1AEB6582A}"/>
              </a:ext>
            </a:extLst>
          </p:cNvPr>
          <p:cNvSpPr>
            <a:spLocks noChangeArrowheads="1"/>
          </p:cNvSpPr>
          <p:nvPr/>
        </p:nvSpPr>
        <p:spPr bwMode="auto">
          <a:xfrm>
            <a:off x="2413000" y="3827463"/>
            <a:ext cx="381000" cy="381000"/>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aphicFrame>
        <p:nvGraphicFramePr>
          <p:cNvPr id="18439" name="Object 42">
            <a:extLst>
              <a:ext uri="{FF2B5EF4-FFF2-40B4-BE49-F238E27FC236}">
                <a16:creationId xmlns:a16="http://schemas.microsoft.com/office/drawing/2014/main" id="{C1807B19-4462-4884-A988-6BCF1617F815}"/>
              </a:ext>
            </a:extLst>
          </p:cNvPr>
          <p:cNvGraphicFramePr>
            <a:graphicFrameLocks noChangeAspect="1"/>
          </p:cNvGraphicFramePr>
          <p:nvPr/>
        </p:nvGraphicFramePr>
        <p:xfrm>
          <a:off x="1973263" y="3467100"/>
          <a:ext cx="598487" cy="373063"/>
        </p:xfrm>
        <a:graphic>
          <a:graphicData uri="http://schemas.openxmlformats.org/presentationml/2006/ole">
            <mc:AlternateContent xmlns:mc="http://schemas.openxmlformats.org/markup-compatibility/2006">
              <mc:Choice xmlns:v="urn:schemas-microsoft-com:vml" Requires="v">
                <p:oleObj spid="_x0000_s18439" name="Equation" r:id="rId14" imgW="406080" imgH="253800" progId="Equation.DSMT4">
                  <p:embed/>
                </p:oleObj>
              </mc:Choice>
              <mc:Fallback>
                <p:oleObj name="Equation" r:id="rId14" imgW="406080" imgH="253800" progId="Equation.DSMT4">
                  <p:embed/>
                  <p:pic>
                    <p:nvPicPr>
                      <p:cNvPr id="0" name="Object 4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73263" y="3467100"/>
                        <a:ext cx="598487" cy="373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40" name="Object 43">
            <a:extLst>
              <a:ext uri="{FF2B5EF4-FFF2-40B4-BE49-F238E27FC236}">
                <a16:creationId xmlns:a16="http://schemas.microsoft.com/office/drawing/2014/main" id="{5EEC74A1-37DD-4068-9E77-8833C7BC58B0}"/>
              </a:ext>
            </a:extLst>
          </p:cNvPr>
          <p:cNvGraphicFramePr>
            <a:graphicFrameLocks noChangeAspect="1"/>
          </p:cNvGraphicFramePr>
          <p:nvPr/>
        </p:nvGraphicFramePr>
        <p:xfrm>
          <a:off x="2819400" y="3062288"/>
          <a:ext cx="590550" cy="328612"/>
        </p:xfrm>
        <a:graphic>
          <a:graphicData uri="http://schemas.openxmlformats.org/presentationml/2006/ole">
            <mc:AlternateContent xmlns:mc="http://schemas.openxmlformats.org/markup-compatibility/2006">
              <mc:Choice xmlns:v="urn:schemas-microsoft-com:vml" Requires="v">
                <p:oleObj spid="_x0000_s18440" name="Equation" r:id="rId16" imgW="457200" imgH="253800" progId="Equation.DSMT4">
                  <p:embed/>
                </p:oleObj>
              </mc:Choice>
              <mc:Fallback>
                <p:oleObj name="Equation" r:id="rId16" imgW="457200" imgH="253800" progId="Equation.DSMT4">
                  <p:embed/>
                  <p:pic>
                    <p:nvPicPr>
                      <p:cNvPr id="0" name="Object 4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819400" y="3062288"/>
                        <a:ext cx="590550" cy="328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41" name="Object 44">
            <a:extLst>
              <a:ext uri="{FF2B5EF4-FFF2-40B4-BE49-F238E27FC236}">
                <a16:creationId xmlns:a16="http://schemas.microsoft.com/office/drawing/2014/main" id="{C185F4B9-8754-4678-A21D-8EE892460E5E}"/>
              </a:ext>
            </a:extLst>
          </p:cNvPr>
          <p:cNvGraphicFramePr>
            <a:graphicFrameLocks noChangeAspect="1"/>
          </p:cNvGraphicFramePr>
          <p:nvPr/>
        </p:nvGraphicFramePr>
        <p:xfrm>
          <a:off x="3886200" y="3748088"/>
          <a:ext cx="392113" cy="412750"/>
        </p:xfrm>
        <a:graphic>
          <a:graphicData uri="http://schemas.openxmlformats.org/presentationml/2006/ole">
            <mc:AlternateContent xmlns:mc="http://schemas.openxmlformats.org/markup-compatibility/2006">
              <mc:Choice xmlns:v="urn:schemas-microsoft-com:vml" Requires="v">
                <p:oleObj spid="_x0000_s18441" name="Equation" r:id="rId18" imgW="241200" imgH="253800" progId="Equation.DSMT4">
                  <p:embed/>
                </p:oleObj>
              </mc:Choice>
              <mc:Fallback>
                <p:oleObj name="Equation" r:id="rId18" imgW="241200" imgH="253800" progId="Equation.DSMT4">
                  <p:embed/>
                  <p:pic>
                    <p:nvPicPr>
                      <p:cNvPr id="0" name="Object 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6200" y="3748088"/>
                        <a:ext cx="392113"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42" name="Object 45">
            <a:extLst>
              <a:ext uri="{FF2B5EF4-FFF2-40B4-BE49-F238E27FC236}">
                <a16:creationId xmlns:a16="http://schemas.microsoft.com/office/drawing/2014/main" id="{A3BB1BD3-C6E3-4CA4-83FE-A0CD6B71BE80}"/>
              </a:ext>
            </a:extLst>
          </p:cNvPr>
          <p:cNvGraphicFramePr>
            <a:graphicFrameLocks noChangeAspect="1"/>
          </p:cNvGraphicFramePr>
          <p:nvPr/>
        </p:nvGraphicFramePr>
        <p:xfrm>
          <a:off x="5257800" y="3748088"/>
          <a:ext cx="463550" cy="382587"/>
        </p:xfrm>
        <a:graphic>
          <a:graphicData uri="http://schemas.openxmlformats.org/presentationml/2006/ole">
            <mc:AlternateContent xmlns:mc="http://schemas.openxmlformats.org/markup-compatibility/2006">
              <mc:Choice xmlns:v="urn:schemas-microsoft-com:vml" Requires="v">
                <p:oleObj spid="_x0000_s18442" name="Equation" r:id="rId20" imgW="291960" imgH="241200" progId="Equation.DSMT4">
                  <p:embed/>
                </p:oleObj>
              </mc:Choice>
              <mc:Fallback>
                <p:oleObj name="Equation" r:id="rId20" imgW="291960" imgH="241200" progId="Equation.DSMT4">
                  <p:embed/>
                  <p:pic>
                    <p:nvPicPr>
                      <p:cNvPr id="0" name="Object 4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257800" y="3748088"/>
                        <a:ext cx="463550" cy="382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43" name="Object 46">
            <a:extLst>
              <a:ext uri="{FF2B5EF4-FFF2-40B4-BE49-F238E27FC236}">
                <a16:creationId xmlns:a16="http://schemas.microsoft.com/office/drawing/2014/main" id="{121967F6-4969-4240-B639-CBFB1D9E842B}"/>
              </a:ext>
            </a:extLst>
          </p:cNvPr>
          <p:cNvGraphicFramePr>
            <a:graphicFrameLocks noChangeAspect="1"/>
          </p:cNvGraphicFramePr>
          <p:nvPr/>
        </p:nvGraphicFramePr>
        <p:xfrm>
          <a:off x="6022975" y="3214688"/>
          <a:ext cx="1050925" cy="752475"/>
        </p:xfrm>
        <a:graphic>
          <a:graphicData uri="http://schemas.openxmlformats.org/presentationml/2006/ole">
            <mc:AlternateContent xmlns:mc="http://schemas.openxmlformats.org/markup-compatibility/2006">
              <mc:Choice xmlns:v="urn:schemas-microsoft-com:vml" Requires="v">
                <p:oleObj spid="_x0000_s18443" name="Equation" r:id="rId22" imgW="672840" imgH="482400" progId="Equation.DSMT4">
                  <p:embed/>
                </p:oleObj>
              </mc:Choice>
              <mc:Fallback>
                <p:oleObj name="Equation" r:id="rId22" imgW="672840" imgH="482400" progId="Equation.DSMT4">
                  <p:embed/>
                  <p:pic>
                    <p:nvPicPr>
                      <p:cNvPr id="0" name="Object 46"/>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022975" y="3214688"/>
                        <a:ext cx="1050925" cy="752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69" name="Rectangle 47">
            <a:extLst>
              <a:ext uri="{FF2B5EF4-FFF2-40B4-BE49-F238E27FC236}">
                <a16:creationId xmlns:a16="http://schemas.microsoft.com/office/drawing/2014/main" id="{CF10BC89-9721-461B-9D6F-7B841970ADE0}"/>
              </a:ext>
            </a:extLst>
          </p:cNvPr>
          <p:cNvSpPr>
            <a:spLocks noChangeArrowheads="1"/>
          </p:cNvSpPr>
          <p:nvPr/>
        </p:nvSpPr>
        <p:spPr bwMode="auto">
          <a:xfrm>
            <a:off x="1905000" y="2986088"/>
            <a:ext cx="1600200" cy="1905000"/>
          </a:xfrm>
          <a:prstGeom prst="rect">
            <a:avLst/>
          </a:prstGeom>
          <a:noFill/>
          <a:ln w="952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70" name="Text Box 48">
            <a:extLst>
              <a:ext uri="{FF2B5EF4-FFF2-40B4-BE49-F238E27FC236}">
                <a16:creationId xmlns:a16="http://schemas.microsoft.com/office/drawing/2014/main" id="{128413AF-1C52-468C-9FC1-B47ABD76C115}"/>
              </a:ext>
            </a:extLst>
          </p:cNvPr>
          <p:cNvSpPr txBox="1">
            <a:spLocks noChangeArrowheads="1"/>
          </p:cNvSpPr>
          <p:nvPr/>
        </p:nvSpPr>
        <p:spPr bwMode="auto">
          <a:xfrm>
            <a:off x="2270125" y="2667000"/>
            <a:ext cx="6826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pulser</a:t>
            </a:r>
          </a:p>
        </p:txBody>
      </p:sp>
      <p:sp>
        <p:nvSpPr>
          <p:cNvPr id="18471" name="Text Box 49">
            <a:extLst>
              <a:ext uri="{FF2B5EF4-FFF2-40B4-BE49-F238E27FC236}">
                <a16:creationId xmlns:a16="http://schemas.microsoft.com/office/drawing/2014/main" id="{CD673984-ECDE-48E4-A4FE-6852A3D01697}"/>
              </a:ext>
            </a:extLst>
          </p:cNvPr>
          <p:cNvSpPr txBox="1">
            <a:spLocks noChangeArrowheads="1"/>
          </p:cNvSpPr>
          <p:nvPr/>
        </p:nvSpPr>
        <p:spPr bwMode="auto">
          <a:xfrm>
            <a:off x="3794125" y="3048000"/>
            <a:ext cx="6143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cable</a:t>
            </a:r>
          </a:p>
        </p:txBody>
      </p:sp>
      <p:sp>
        <p:nvSpPr>
          <p:cNvPr id="18472" name="Text Box 50">
            <a:extLst>
              <a:ext uri="{FF2B5EF4-FFF2-40B4-BE49-F238E27FC236}">
                <a16:creationId xmlns:a16="http://schemas.microsoft.com/office/drawing/2014/main" id="{A420C3F8-739F-4D88-9C78-E55AE71D376F}"/>
              </a:ext>
            </a:extLst>
          </p:cNvPr>
          <p:cNvSpPr txBox="1">
            <a:spLocks noChangeArrowheads="1"/>
          </p:cNvSpPr>
          <p:nvPr/>
        </p:nvSpPr>
        <p:spPr bwMode="auto">
          <a:xfrm>
            <a:off x="5013325" y="2895600"/>
            <a:ext cx="10334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transducer</a:t>
            </a:r>
          </a:p>
        </p:txBody>
      </p:sp>
      <p:sp>
        <p:nvSpPr>
          <p:cNvPr id="18473" name="Rectangle 52">
            <a:extLst>
              <a:ext uri="{FF2B5EF4-FFF2-40B4-BE49-F238E27FC236}">
                <a16:creationId xmlns:a16="http://schemas.microsoft.com/office/drawing/2014/main" id="{78920A9D-F0DA-40CF-BE68-9D0B85BB3901}"/>
              </a:ext>
            </a:extLst>
          </p:cNvPr>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8474" name="Text Box 58">
            <a:extLst>
              <a:ext uri="{FF2B5EF4-FFF2-40B4-BE49-F238E27FC236}">
                <a16:creationId xmlns:a16="http://schemas.microsoft.com/office/drawing/2014/main" id="{338B4758-83FE-4285-8054-61D91C2B771F}"/>
              </a:ext>
            </a:extLst>
          </p:cNvPr>
          <p:cNvSpPr txBox="1">
            <a:spLocks noChangeArrowheads="1"/>
          </p:cNvSpPr>
          <p:nvPr/>
        </p:nvSpPr>
        <p:spPr bwMode="auto">
          <a:xfrm>
            <a:off x="2859088" y="5997575"/>
            <a:ext cx="23780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sound generation</a:t>
            </a:r>
          </a:p>
          <a:p>
            <a:r>
              <a:rPr lang="en-US" altLang="en-US"/>
              <a:t> transfer function</a:t>
            </a:r>
          </a:p>
        </p:txBody>
      </p:sp>
      <p:sp>
        <p:nvSpPr>
          <p:cNvPr id="18475" name="Text Box 59">
            <a:extLst>
              <a:ext uri="{FF2B5EF4-FFF2-40B4-BE49-F238E27FC236}">
                <a16:creationId xmlns:a16="http://schemas.microsoft.com/office/drawing/2014/main" id="{FD9489D2-3F65-464E-9055-7019DD6DB61E}"/>
              </a:ext>
            </a:extLst>
          </p:cNvPr>
          <p:cNvSpPr txBox="1">
            <a:spLocks noChangeArrowheads="1"/>
          </p:cNvSpPr>
          <p:nvPr/>
        </p:nvSpPr>
        <p:spPr bwMode="auto">
          <a:xfrm>
            <a:off x="3810000" y="2667000"/>
            <a:ext cx="549275"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t>
            </a:r>
          </a:p>
        </p:txBody>
      </p:sp>
      <p:sp>
        <p:nvSpPr>
          <p:cNvPr id="18476" name="Text Box 60">
            <a:extLst>
              <a:ext uri="{FF2B5EF4-FFF2-40B4-BE49-F238E27FC236}">
                <a16:creationId xmlns:a16="http://schemas.microsoft.com/office/drawing/2014/main" id="{9136B4EF-D4DD-48C9-9181-BCBAB181DBA6}"/>
              </a:ext>
            </a:extLst>
          </p:cNvPr>
          <p:cNvSpPr txBox="1">
            <a:spLocks noChangeArrowheads="1"/>
          </p:cNvSpPr>
          <p:nvPr/>
        </p:nvSpPr>
        <p:spPr bwMode="auto">
          <a:xfrm>
            <a:off x="3886200" y="4800600"/>
            <a:ext cx="549275"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4" name="Text Box 4">
            <a:extLst>
              <a:ext uri="{FF2B5EF4-FFF2-40B4-BE49-F238E27FC236}">
                <a16:creationId xmlns:a16="http://schemas.microsoft.com/office/drawing/2014/main" id="{ACD9D00C-DA3D-4FBC-9EE4-ABE0AABBE114}"/>
              </a:ext>
            </a:extLst>
          </p:cNvPr>
          <p:cNvSpPr txBox="1">
            <a:spLocks noChangeArrowheads="1"/>
          </p:cNvSpPr>
          <p:nvPr/>
        </p:nvSpPr>
        <p:spPr bwMode="auto">
          <a:xfrm>
            <a:off x="2514600" y="228600"/>
            <a:ext cx="42195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Entire Sound Generation Process</a:t>
            </a:r>
            <a:endParaRPr lang="en-US" altLang="en-US"/>
          </a:p>
        </p:txBody>
      </p:sp>
      <p:sp>
        <p:nvSpPr>
          <p:cNvPr id="19465" name="Line 5">
            <a:extLst>
              <a:ext uri="{FF2B5EF4-FFF2-40B4-BE49-F238E27FC236}">
                <a16:creationId xmlns:a16="http://schemas.microsoft.com/office/drawing/2014/main" id="{7A9431F1-0D57-4EB7-868A-63652ACBE988}"/>
              </a:ext>
            </a:extLst>
          </p:cNvPr>
          <p:cNvSpPr>
            <a:spLocks noChangeShapeType="1"/>
          </p:cNvSpPr>
          <p:nvPr/>
        </p:nvSpPr>
        <p:spPr bwMode="auto">
          <a:xfrm>
            <a:off x="1905000" y="762000"/>
            <a:ext cx="5715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19458" name="Object 6">
            <a:extLst>
              <a:ext uri="{FF2B5EF4-FFF2-40B4-BE49-F238E27FC236}">
                <a16:creationId xmlns:a16="http://schemas.microsoft.com/office/drawing/2014/main" id="{771B3688-3EB3-4EE1-860E-DBE3795D6FF2}"/>
              </a:ext>
            </a:extLst>
          </p:cNvPr>
          <p:cNvGraphicFramePr>
            <a:graphicFrameLocks noChangeAspect="1"/>
          </p:cNvGraphicFramePr>
          <p:nvPr/>
        </p:nvGraphicFramePr>
        <p:xfrm>
          <a:off x="5791200" y="1447800"/>
          <a:ext cx="722313" cy="438150"/>
        </p:xfrm>
        <a:graphic>
          <a:graphicData uri="http://schemas.openxmlformats.org/presentationml/2006/ole">
            <mc:AlternateContent xmlns:mc="http://schemas.openxmlformats.org/markup-compatibility/2006">
              <mc:Choice xmlns:v="urn:schemas-microsoft-com:vml" Requires="v">
                <p:oleObj spid="_x0000_s19458" name="Equation" r:id="rId4" imgW="419040" imgH="253800" progId="Equation.DSMT4">
                  <p:embed/>
                </p:oleObj>
              </mc:Choice>
              <mc:Fallback>
                <p:oleObj name="Equation" r:id="rId4" imgW="419040" imgH="2538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1447800"/>
                        <a:ext cx="722313" cy="43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66" name="Text Box 7">
            <a:extLst>
              <a:ext uri="{FF2B5EF4-FFF2-40B4-BE49-F238E27FC236}">
                <a16:creationId xmlns:a16="http://schemas.microsoft.com/office/drawing/2014/main" id="{CA06AF62-9BFE-4710-B35A-CCC77E7335D2}"/>
              </a:ext>
            </a:extLst>
          </p:cNvPr>
          <p:cNvSpPr txBox="1">
            <a:spLocks noChangeArrowheads="1"/>
          </p:cNvSpPr>
          <p:nvPr/>
        </p:nvSpPr>
        <p:spPr bwMode="auto">
          <a:xfrm>
            <a:off x="4419600" y="2057400"/>
            <a:ext cx="11715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transmitting</a:t>
            </a:r>
          </a:p>
          <a:p>
            <a:pPr eaLnBrk="1" hangingPunct="1"/>
            <a:r>
              <a:rPr lang="en-US" altLang="en-US" sz="1600">
                <a:latin typeface="Times New Roman" panose="02020603050405020304" pitchFamily="18" charset="0"/>
              </a:rPr>
              <a:t>transducer</a:t>
            </a:r>
          </a:p>
        </p:txBody>
      </p:sp>
      <p:sp>
        <p:nvSpPr>
          <p:cNvPr id="19467" name="Text Box 8">
            <a:extLst>
              <a:ext uri="{FF2B5EF4-FFF2-40B4-BE49-F238E27FC236}">
                <a16:creationId xmlns:a16="http://schemas.microsoft.com/office/drawing/2014/main" id="{7A9657B3-CE2B-47A6-B407-043E143540CD}"/>
              </a:ext>
            </a:extLst>
          </p:cNvPr>
          <p:cNvSpPr txBox="1">
            <a:spLocks noChangeArrowheads="1"/>
          </p:cNvSpPr>
          <p:nvPr/>
        </p:nvSpPr>
        <p:spPr bwMode="auto">
          <a:xfrm>
            <a:off x="3962400" y="1219200"/>
            <a:ext cx="6143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cable</a:t>
            </a:r>
          </a:p>
        </p:txBody>
      </p:sp>
      <p:sp>
        <p:nvSpPr>
          <p:cNvPr id="19468" name="Text Box 9">
            <a:extLst>
              <a:ext uri="{FF2B5EF4-FFF2-40B4-BE49-F238E27FC236}">
                <a16:creationId xmlns:a16="http://schemas.microsoft.com/office/drawing/2014/main" id="{C38E3834-E59A-4247-BBCD-3B5826D20CC9}"/>
              </a:ext>
            </a:extLst>
          </p:cNvPr>
          <p:cNvSpPr txBox="1">
            <a:spLocks noChangeArrowheads="1"/>
          </p:cNvSpPr>
          <p:nvPr/>
        </p:nvSpPr>
        <p:spPr bwMode="auto">
          <a:xfrm>
            <a:off x="2971800" y="914400"/>
            <a:ext cx="6826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pulser</a:t>
            </a:r>
          </a:p>
        </p:txBody>
      </p:sp>
      <p:graphicFrame>
        <p:nvGraphicFramePr>
          <p:cNvPr id="19459" name="Object 10">
            <a:extLst>
              <a:ext uri="{FF2B5EF4-FFF2-40B4-BE49-F238E27FC236}">
                <a16:creationId xmlns:a16="http://schemas.microsoft.com/office/drawing/2014/main" id="{9CD92872-4C31-4104-BC26-64DC76CC3566}"/>
              </a:ext>
            </a:extLst>
          </p:cNvPr>
          <p:cNvGraphicFramePr>
            <a:graphicFrameLocks noChangeAspect="1"/>
          </p:cNvGraphicFramePr>
          <p:nvPr/>
        </p:nvGraphicFramePr>
        <p:xfrm>
          <a:off x="1828800" y="1524000"/>
          <a:ext cx="706438" cy="439738"/>
        </p:xfrm>
        <a:graphic>
          <a:graphicData uri="http://schemas.openxmlformats.org/presentationml/2006/ole">
            <mc:AlternateContent xmlns:mc="http://schemas.openxmlformats.org/markup-compatibility/2006">
              <mc:Choice xmlns:v="urn:schemas-microsoft-com:vml" Requires="v">
                <p:oleObj spid="_x0000_s19459" name="Equation" r:id="rId6" imgW="406080" imgH="253800" progId="Equation.DSMT4">
                  <p:embed/>
                </p:oleObj>
              </mc:Choice>
              <mc:Fallback>
                <p:oleObj name="Equation" r:id="rId6" imgW="406080" imgH="253800" progId="Equation.DSMT4">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8800" y="1524000"/>
                        <a:ext cx="706438" cy="439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69" name="Text Box 11">
            <a:extLst>
              <a:ext uri="{FF2B5EF4-FFF2-40B4-BE49-F238E27FC236}">
                <a16:creationId xmlns:a16="http://schemas.microsoft.com/office/drawing/2014/main" id="{D26D241B-2763-4C6A-869C-B60E1221B2E4}"/>
              </a:ext>
            </a:extLst>
          </p:cNvPr>
          <p:cNvSpPr txBox="1">
            <a:spLocks noChangeArrowheads="1"/>
          </p:cNvSpPr>
          <p:nvPr/>
        </p:nvSpPr>
        <p:spPr bwMode="auto">
          <a:xfrm>
            <a:off x="5715000" y="1981200"/>
            <a:ext cx="7048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output</a:t>
            </a:r>
          </a:p>
          <a:p>
            <a:pPr eaLnBrk="1" hangingPunct="1"/>
            <a:r>
              <a:rPr lang="en-US" altLang="en-US" sz="1600">
                <a:latin typeface="Times New Roman" panose="02020603050405020304" pitchFamily="18" charset="0"/>
              </a:rPr>
              <a:t>force</a:t>
            </a:r>
          </a:p>
        </p:txBody>
      </p:sp>
      <p:grpSp>
        <p:nvGrpSpPr>
          <p:cNvPr id="19470" name="Group 12">
            <a:extLst>
              <a:ext uri="{FF2B5EF4-FFF2-40B4-BE49-F238E27FC236}">
                <a16:creationId xmlns:a16="http://schemas.microsoft.com/office/drawing/2014/main" id="{800B1527-EAE9-40E8-8DF2-89A663D90032}"/>
              </a:ext>
            </a:extLst>
          </p:cNvPr>
          <p:cNvGrpSpPr>
            <a:grpSpLocks/>
          </p:cNvGrpSpPr>
          <p:nvPr/>
        </p:nvGrpSpPr>
        <p:grpSpPr bwMode="auto">
          <a:xfrm rot="10800000" flipH="1">
            <a:off x="4535488" y="1470025"/>
            <a:ext cx="852487" cy="439738"/>
            <a:chOff x="1296" y="1296"/>
            <a:chExt cx="624" cy="336"/>
          </a:xfrm>
        </p:grpSpPr>
        <p:sp>
          <p:nvSpPr>
            <p:cNvPr id="19487" name="Rectangle 13">
              <a:extLst>
                <a:ext uri="{FF2B5EF4-FFF2-40B4-BE49-F238E27FC236}">
                  <a16:creationId xmlns:a16="http://schemas.microsoft.com/office/drawing/2014/main" id="{6935EFCB-6EEC-41DF-9824-4F6DC41D7507}"/>
                </a:ext>
              </a:extLst>
            </p:cNvPr>
            <p:cNvSpPr>
              <a:spLocks noChangeArrowheads="1"/>
            </p:cNvSpPr>
            <p:nvPr/>
          </p:nvSpPr>
          <p:spPr bwMode="auto">
            <a:xfrm>
              <a:off x="1440" y="1296"/>
              <a:ext cx="480" cy="336"/>
            </a:xfrm>
            <a:prstGeom prst="rect">
              <a:avLst/>
            </a:prstGeom>
            <a:gradFill rotWithShape="1">
              <a:gsLst>
                <a:gs pos="0">
                  <a:srgbClr val="666666"/>
                </a:gs>
                <a:gs pos="50000">
                  <a:srgbClr val="DDDDDD"/>
                </a:gs>
                <a:gs pos="100000">
                  <a:srgbClr val="666666"/>
                </a:gs>
              </a:gsLst>
              <a:lin ang="540000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9488" name="Rectangle 14">
              <a:extLst>
                <a:ext uri="{FF2B5EF4-FFF2-40B4-BE49-F238E27FC236}">
                  <a16:creationId xmlns:a16="http://schemas.microsoft.com/office/drawing/2014/main" id="{99ECE47F-23DA-4482-B5D7-33BE088F5D21}"/>
                </a:ext>
              </a:extLst>
            </p:cNvPr>
            <p:cNvSpPr>
              <a:spLocks noChangeArrowheads="1"/>
            </p:cNvSpPr>
            <p:nvPr/>
          </p:nvSpPr>
          <p:spPr bwMode="auto">
            <a:xfrm>
              <a:off x="1392" y="1392"/>
              <a:ext cx="47" cy="120"/>
            </a:xfrm>
            <a:prstGeom prst="rect">
              <a:avLst/>
            </a:prstGeom>
            <a:gradFill rotWithShape="1">
              <a:gsLst>
                <a:gs pos="0">
                  <a:srgbClr val="666666"/>
                </a:gs>
                <a:gs pos="50000">
                  <a:srgbClr val="DDDDDD"/>
                </a:gs>
                <a:gs pos="100000">
                  <a:srgbClr val="666666"/>
                </a:gs>
              </a:gsLst>
              <a:lin ang="540000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9489" name="Rectangle 15">
              <a:extLst>
                <a:ext uri="{FF2B5EF4-FFF2-40B4-BE49-F238E27FC236}">
                  <a16:creationId xmlns:a16="http://schemas.microsoft.com/office/drawing/2014/main" id="{6C5645B3-0CDA-4F12-8B92-880516E15D1B}"/>
                </a:ext>
              </a:extLst>
            </p:cNvPr>
            <p:cNvSpPr>
              <a:spLocks noChangeArrowheads="1"/>
            </p:cNvSpPr>
            <p:nvPr/>
          </p:nvSpPr>
          <p:spPr bwMode="auto">
            <a:xfrm>
              <a:off x="1344" y="1416"/>
              <a:ext cx="47" cy="72"/>
            </a:xfrm>
            <a:prstGeom prst="rect">
              <a:avLst/>
            </a:prstGeom>
            <a:gradFill rotWithShape="1">
              <a:gsLst>
                <a:gs pos="0">
                  <a:srgbClr val="666666"/>
                </a:gs>
                <a:gs pos="50000">
                  <a:srgbClr val="DDDDDD"/>
                </a:gs>
                <a:gs pos="100000">
                  <a:srgbClr val="666666"/>
                </a:gs>
              </a:gsLst>
              <a:lin ang="540000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9490" name="Rectangle 16">
              <a:extLst>
                <a:ext uri="{FF2B5EF4-FFF2-40B4-BE49-F238E27FC236}">
                  <a16:creationId xmlns:a16="http://schemas.microsoft.com/office/drawing/2014/main" id="{CF8F25DD-69C8-49C7-8736-E02FB9C681AE}"/>
                </a:ext>
              </a:extLst>
            </p:cNvPr>
            <p:cNvSpPr>
              <a:spLocks noChangeArrowheads="1"/>
            </p:cNvSpPr>
            <p:nvPr/>
          </p:nvSpPr>
          <p:spPr bwMode="auto">
            <a:xfrm>
              <a:off x="1296" y="1392"/>
              <a:ext cx="47" cy="120"/>
            </a:xfrm>
            <a:prstGeom prst="rect">
              <a:avLst/>
            </a:prstGeom>
            <a:gradFill rotWithShape="1">
              <a:gsLst>
                <a:gs pos="0">
                  <a:srgbClr val="666666"/>
                </a:gs>
                <a:gs pos="50000">
                  <a:srgbClr val="DDDDDD"/>
                </a:gs>
                <a:gs pos="100000">
                  <a:srgbClr val="666666"/>
                </a:gs>
              </a:gsLst>
              <a:lin ang="540000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sp>
        <p:nvSpPr>
          <p:cNvPr id="19471" name="Line 17">
            <a:extLst>
              <a:ext uri="{FF2B5EF4-FFF2-40B4-BE49-F238E27FC236}">
                <a16:creationId xmlns:a16="http://schemas.microsoft.com/office/drawing/2014/main" id="{1CABE720-8969-4C85-AE44-99FAECC62DC9}"/>
              </a:ext>
            </a:extLst>
          </p:cNvPr>
          <p:cNvSpPr>
            <a:spLocks noChangeShapeType="1"/>
          </p:cNvSpPr>
          <p:nvPr/>
        </p:nvSpPr>
        <p:spPr bwMode="auto">
          <a:xfrm>
            <a:off x="5453063" y="1658938"/>
            <a:ext cx="3270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72" name="Rectangle 18">
            <a:extLst>
              <a:ext uri="{FF2B5EF4-FFF2-40B4-BE49-F238E27FC236}">
                <a16:creationId xmlns:a16="http://schemas.microsoft.com/office/drawing/2014/main" id="{E9D54CC8-4C6C-4C7C-8E61-7E5946A15707}"/>
              </a:ext>
            </a:extLst>
          </p:cNvPr>
          <p:cNvSpPr>
            <a:spLocks noChangeArrowheads="1"/>
          </p:cNvSpPr>
          <p:nvPr/>
        </p:nvSpPr>
        <p:spPr bwMode="auto">
          <a:xfrm flipH="1">
            <a:off x="2720975" y="1219200"/>
            <a:ext cx="1179513" cy="1066800"/>
          </a:xfrm>
          <a:prstGeom prst="rect">
            <a:avLst/>
          </a:prstGeom>
          <a:solidFill>
            <a:srgbClr val="DDDDDD"/>
          </a:solidFill>
          <a:ln w="12700">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9473" name="Oval 19">
            <a:extLst>
              <a:ext uri="{FF2B5EF4-FFF2-40B4-BE49-F238E27FC236}">
                <a16:creationId xmlns:a16="http://schemas.microsoft.com/office/drawing/2014/main" id="{F7813327-90EB-462E-8693-E39D4352D579}"/>
              </a:ext>
            </a:extLst>
          </p:cNvPr>
          <p:cNvSpPr>
            <a:spLocks noChangeArrowheads="1"/>
          </p:cNvSpPr>
          <p:nvPr/>
        </p:nvSpPr>
        <p:spPr bwMode="auto">
          <a:xfrm flipH="1">
            <a:off x="3694113" y="1651000"/>
            <a:ext cx="131762" cy="125413"/>
          </a:xfrm>
          <a:prstGeom prst="ellipse">
            <a:avLst/>
          </a:prstGeom>
          <a:solidFill>
            <a:schemeClr val="bg1"/>
          </a:solidFill>
          <a:ln w="19050">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9474" name="Line 20">
            <a:extLst>
              <a:ext uri="{FF2B5EF4-FFF2-40B4-BE49-F238E27FC236}">
                <a16:creationId xmlns:a16="http://schemas.microsoft.com/office/drawing/2014/main" id="{EF88244F-85A6-45DF-A793-EE45444DD27D}"/>
              </a:ext>
            </a:extLst>
          </p:cNvPr>
          <p:cNvSpPr>
            <a:spLocks noChangeShapeType="1"/>
          </p:cNvSpPr>
          <p:nvPr/>
        </p:nvSpPr>
        <p:spPr bwMode="auto">
          <a:xfrm flipH="1">
            <a:off x="3816350" y="1711325"/>
            <a:ext cx="717550" cy="9525"/>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475" name="Line 21">
            <a:extLst>
              <a:ext uri="{FF2B5EF4-FFF2-40B4-BE49-F238E27FC236}">
                <a16:creationId xmlns:a16="http://schemas.microsoft.com/office/drawing/2014/main" id="{FD95DB77-F709-4B2F-B18B-08A7C258A739}"/>
              </a:ext>
            </a:extLst>
          </p:cNvPr>
          <p:cNvSpPr>
            <a:spLocks noChangeShapeType="1"/>
          </p:cNvSpPr>
          <p:nvPr/>
        </p:nvSpPr>
        <p:spPr bwMode="auto">
          <a:xfrm>
            <a:off x="2590800" y="1720850"/>
            <a:ext cx="3270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76" name="Text Box 22">
            <a:extLst>
              <a:ext uri="{FF2B5EF4-FFF2-40B4-BE49-F238E27FC236}">
                <a16:creationId xmlns:a16="http://schemas.microsoft.com/office/drawing/2014/main" id="{CAEC6427-7C63-4751-B3C1-E291E49F9D1D}"/>
              </a:ext>
            </a:extLst>
          </p:cNvPr>
          <p:cNvSpPr txBox="1">
            <a:spLocks noChangeArrowheads="1"/>
          </p:cNvSpPr>
          <p:nvPr/>
        </p:nvSpPr>
        <p:spPr bwMode="auto">
          <a:xfrm>
            <a:off x="1447800" y="2057400"/>
            <a:ext cx="13049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   Thevenin</a:t>
            </a:r>
          </a:p>
          <a:p>
            <a:pPr eaLnBrk="1" hangingPunct="1"/>
            <a:r>
              <a:rPr lang="en-US" altLang="en-US" sz="1600">
                <a:latin typeface="Times New Roman" panose="02020603050405020304" pitchFamily="18" charset="0"/>
              </a:rPr>
              <a:t> input voltage</a:t>
            </a:r>
          </a:p>
        </p:txBody>
      </p:sp>
      <p:sp>
        <p:nvSpPr>
          <p:cNvPr id="19477" name="Text Box 23">
            <a:extLst>
              <a:ext uri="{FF2B5EF4-FFF2-40B4-BE49-F238E27FC236}">
                <a16:creationId xmlns:a16="http://schemas.microsoft.com/office/drawing/2014/main" id="{3419122E-52AE-430A-A2C3-46252A3E67A0}"/>
              </a:ext>
            </a:extLst>
          </p:cNvPr>
          <p:cNvSpPr txBox="1">
            <a:spLocks noChangeArrowheads="1"/>
          </p:cNvSpPr>
          <p:nvPr/>
        </p:nvSpPr>
        <p:spPr bwMode="auto">
          <a:xfrm>
            <a:off x="4876800" y="15240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a:latin typeface="Times New Roman" panose="02020603050405020304" pitchFamily="18" charset="0"/>
              </a:rPr>
              <a:t>A</a:t>
            </a:r>
          </a:p>
        </p:txBody>
      </p:sp>
      <p:sp>
        <p:nvSpPr>
          <p:cNvPr id="19478" name="Rectangle 24">
            <a:extLst>
              <a:ext uri="{FF2B5EF4-FFF2-40B4-BE49-F238E27FC236}">
                <a16:creationId xmlns:a16="http://schemas.microsoft.com/office/drawing/2014/main" id="{195405E4-78D1-49F1-B60F-29F09EF1AA6F}"/>
              </a:ext>
            </a:extLst>
          </p:cNvPr>
          <p:cNvSpPr>
            <a:spLocks noChangeArrowheads="1"/>
          </p:cNvSpPr>
          <p:nvPr/>
        </p:nvSpPr>
        <p:spPr bwMode="auto">
          <a:xfrm>
            <a:off x="3581400" y="2971800"/>
            <a:ext cx="982663" cy="688975"/>
          </a:xfrm>
          <a:prstGeom prst="rect">
            <a:avLst/>
          </a:prstGeom>
          <a:solidFill>
            <a:schemeClr val="bg1"/>
          </a:solidFill>
          <a:ln w="12700">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eaLnBrk="1" hangingPunct="1"/>
            <a:endParaRPr lang="en-US" altLang="en-US" sz="1600">
              <a:latin typeface="Times New Roman" panose="02020603050405020304" pitchFamily="18" charset="0"/>
            </a:endParaRPr>
          </a:p>
        </p:txBody>
      </p:sp>
      <p:sp>
        <p:nvSpPr>
          <p:cNvPr id="19479" name="Line 25">
            <a:extLst>
              <a:ext uri="{FF2B5EF4-FFF2-40B4-BE49-F238E27FC236}">
                <a16:creationId xmlns:a16="http://schemas.microsoft.com/office/drawing/2014/main" id="{95F4BC71-CB39-46BC-9AB1-CE51E578C673}"/>
              </a:ext>
            </a:extLst>
          </p:cNvPr>
          <p:cNvSpPr>
            <a:spLocks noChangeShapeType="1"/>
          </p:cNvSpPr>
          <p:nvPr/>
        </p:nvSpPr>
        <p:spPr bwMode="auto">
          <a:xfrm>
            <a:off x="3254375" y="3311525"/>
            <a:ext cx="3270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480" name="Line 26">
            <a:extLst>
              <a:ext uri="{FF2B5EF4-FFF2-40B4-BE49-F238E27FC236}">
                <a16:creationId xmlns:a16="http://schemas.microsoft.com/office/drawing/2014/main" id="{4D1574D6-5A58-4496-BEAA-671AF6A06AB2}"/>
              </a:ext>
            </a:extLst>
          </p:cNvPr>
          <p:cNvSpPr>
            <a:spLocks noChangeShapeType="1"/>
          </p:cNvSpPr>
          <p:nvPr/>
        </p:nvSpPr>
        <p:spPr bwMode="auto">
          <a:xfrm>
            <a:off x="4564063" y="3284538"/>
            <a:ext cx="327025"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9460" name="Object 27">
            <a:extLst>
              <a:ext uri="{FF2B5EF4-FFF2-40B4-BE49-F238E27FC236}">
                <a16:creationId xmlns:a16="http://schemas.microsoft.com/office/drawing/2014/main" id="{FB33CF01-DDBE-4D44-BA5C-448428397A8F}"/>
              </a:ext>
            </a:extLst>
          </p:cNvPr>
          <p:cNvGraphicFramePr>
            <a:graphicFrameLocks noChangeAspect="1"/>
          </p:cNvGraphicFramePr>
          <p:nvPr/>
        </p:nvGraphicFramePr>
        <p:xfrm>
          <a:off x="2514600" y="3048000"/>
          <a:ext cx="681038" cy="425450"/>
        </p:xfrm>
        <a:graphic>
          <a:graphicData uri="http://schemas.openxmlformats.org/presentationml/2006/ole">
            <mc:AlternateContent xmlns:mc="http://schemas.openxmlformats.org/markup-compatibility/2006">
              <mc:Choice xmlns:v="urn:schemas-microsoft-com:vml" Requires="v">
                <p:oleObj spid="_x0000_s19460" name="Equation" r:id="rId8" imgW="406080" imgH="253800" progId="Equation.DSMT4">
                  <p:embed/>
                </p:oleObj>
              </mc:Choice>
              <mc:Fallback>
                <p:oleObj name="Equation" r:id="rId8" imgW="406080" imgH="253800" progId="Equation.DSMT4">
                  <p:embed/>
                  <p:pic>
                    <p:nvPicPr>
                      <p:cNvPr id="0" name="Object 2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14600" y="3048000"/>
                        <a:ext cx="681038" cy="425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61" name="Object 28">
            <a:extLst>
              <a:ext uri="{FF2B5EF4-FFF2-40B4-BE49-F238E27FC236}">
                <a16:creationId xmlns:a16="http://schemas.microsoft.com/office/drawing/2014/main" id="{5DC9E4AB-F9C9-455A-A47E-5D95C677EDD1}"/>
              </a:ext>
            </a:extLst>
          </p:cNvPr>
          <p:cNvGraphicFramePr>
            <a:graphicFrameLocks noChangeAspect="1"/>
          </p:cNvGraphicFramePr>
          <p:nvPr/>
        </p:nvGraphicFramePr>
        <p:xfrm>
          <a:off x="5029200" y="3048000"/>
          <a:ext cx="727075" cy="439738"/>
        </p:xfrm>
        <a:graphic>
          <a:graphicData uri="http://schemas.openxmlformats.org/presentationml/2006/ole">
            <mc:AlternateContent xmlns:mc="http://schemas.openxmlformats.org/markup-compatibility/2006">
              <mc:Choice xmlns:v="urn:schemas-microsoft-com:vml" Requires="v">
                <p:oleObj spid="_x0000_s19461" name="Equation" r:id="rId10" imgW="419040" imgH="253800" progId="Equation.DSMT4">
                  <p:embed/>
                </p:oleObj>
              </mc:Choice>
              <mc:Fallback>
                <p:oleObj name="Equation" r:id="rId10" imgW="419040" imgH="253800" progId="Equation.DSMT4">
                  <p:embed/>
                  <p:pic>
                    <p:nvPicPr>
                      <p:cNvPr id="0" name="Object 2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29200" y="3048000"/>
                        <a:ext cx="727075" cy="439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62" name="Object 29">
            <a:extLst>
              <a:ext uri="{FF2B5EF4-FFF2-40B4-BE49-F238E27FC236}">
                <a16:creationId xmlns:a16="http://schemas.microsoft.com/office/drawing/2014/main" id="{A1E17644-323C-47C0-A08A-87C489E09009}"/>
              </a:ext>
            </a:extLst>
          </p:cNvPr>
          <p:cNvGraphicFramePr>
            <a:graphicFrameLocks noChangeAspect="1"/>
          </p:cNvGraphicFramePr>
          <p:nvPr/>
        </p:nvGraphicFramePr>
        <p:xfrm>
          <a:off x="3733800" y="3124200"/>
          <a:ext cx="660400" cy="412750"/>
        </p:xfrm>
        <a:graphic>
          <a:graphicData uri="http://schemas.openxmlformats.org/presentationml/2006/ole">
            <mc:AlternateContent xmlns:mc="http://schemas.openxmlformats.org/markup-compatibility/2006">
              <mc:Choice xmlns:v="urn:schemas-microsoft-com:vml" Requires="v">
                <p:oleObj spid="_x0000_s19462" name="Equation" r:id="rId12" imgW="406080" imgH="253800" progId="Equation.DSMT4">
                  <p:embed/>
                </p:oleObj>
              </mc:Choice>
              <mc:Fallback>
                <p:oleObj name="Equation" r:id="rId12" imgW="406080" imgH="253800" progId="Equation.DSMT4">
                  <p:embed/>
                  <p:pic>
                    <p:nvPicPr>
                      <p:cNvPr id="0" name="Object 2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33800" y="3124200"/>
                        <a:ext cx="660400" cy="41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63" name="Object 30">
            <a:extLst>
              <a:ext uri="{FF2B5EF4-FFF2-40B4-BE49-F238E27FC236}">
                <a16:creationId xmlns:a16="http://schemas.microsoft.com/office/drawing/2014/main" id="{55D0A3E9-EDCD-4DBC-BBC1-019D07FD01B4}"/>
              </a:ext>
            </a:extLst>
          </p:cNvPr>
          <p:cNvGraphicFramePr>
            <a:graphicFrameLocks noChangeAspect="1"/>
          </p:cNvGraphicFramePr>
          <p:nvPr/>
        </p:nvGraphicFramePr>
        <p:xfrm>
          <a:off x="1295400" y="4724400"/>
          <a:ext cx="5943600" cy="949325"/>
        </p:xfrm>
        <a:graphic>
          <a:graphicData uri="http://schemas.openxmlformats.org/presentationml/2006/ole">
            <mc:AlternateContent xmlns:mc="http://schemas.openxmlformats.org/markup-compatibility/2006">
              <mc:Choice xmlns:v="urn:schemas-microsoft-com:vml" Requires="v">
                <p:oleObj spid="_x0000_s19463" name="Equation" r:id="rId14" imgW="3098800" imgH="495300" progId="Equation.DSMT4">
                  <p:embed/>
                </p:oleObj>
              </mc:Choice>
              <mc:Fallback>
                <p:oleObj name="Equation" r:id="rId14" imgW="3098800" imgH="495300" progId="Equation.DSMT4">
                  <p:embed/>
                  <p:pic>
                    <p:nvPicPr>
                      <p:cNvPr id="0" name="Object 3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95400" y="4724400"/>
                        <a:ext cx="5943600" cy="949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9481" name="Group 31">
            <a:extLst>
              <a:ext uri="{FF2B5EF4-FFF2-40B4-BE49-F238E27FC236}">
                <a16:creationId xmlns:a16="http://schemas.microsoft.com/office/drawing/2014/main" id="{56735605-3266-4EBC-82DA-47B4C329DF3E}"/>
              </a:ext>
            </a:extLst>
          </p:cNvPr>
          <p:cNvGrpSpPr>
            <a:grpSpLocks/>
          </p:cNvGrpSpPr>
          <p:nvPr/>
        </p:nvGrpSpPr>
        <p:grpSpPr bwMode="auto">
          <a:xfrm>
            <a:off x="7467600" y="4648200"/>
            <a:ext cx="381000" cy="500063"/>
            <a:chOff x="4704" y="2016"/>
            <a:chExt cx="240" cy="315"/>
          </a:xfrm>
        </p:grpSpPr>
        <p:sp>
          <p:nvSpPr>
            <p:cNvPr id="19483" name="Oval 32">
              <a:extLst>
                <a:ext uri="{FF2B5EF4-FFF2-40B4-BE49-F238E27FC236}">
                  <a16:creationId xmlns:a16="http://schemas.microsoft.com/office/drawing/2014/main" id="{5DDAD610-683F-46BA-8D37-D234897424CF}"/>
                </a:ext>
              </a:extLst>
            </p:cNvPr>
            <p:cNvSpPr>
              <a:spLocks noChangeArrowheads="1"/>
            </p:cNvSpPr>
            <p:nvPr/>
          </p:nvSpPr>
          <p:spPr bwMode="auto">
            <a:xfrm>
              <a:off x="4792" y="2284"/>
              <a:ext cx="68" cy="47"/>
            </a:xfrm>
            <a:prstGeom prst="ellipse">
              <a:avLst/>
            </a:prstGeom>
            <a:solidFill>
              <a:schemeClr val="bg2"/>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9484" name="Oval 33">
              <a:extLst>
                <a:ext uri="{FF2B5EF4-FFF2-40B4-BE49-F238E27FC236}">
                  <a16:creationId xmlns:a16="http://schemas.microsoft.com/office/drawing/2014/main" id="{D175E93B-A0CF-4C1B-9C1B-FE516666765A}"/>
                </a:ext>
              </a:extLst>
            </p:cNvPr>
            <p:cNvSpPr>
              <a:spLocks noChangeArrowheads="1"/>
            </p:cNvSpPr>
            <p:nvPr/>
          </p:nvSpPr>
          <p:spPr bwMode="auto">
            <a:xfrm>
              <a:off x="4704" y="2016"/>
              <a:ext cx="240" cy="240"/>
            </a:xfrm>
            <a:prstGeom prst="ellipse">
              <a:avLst/>
            </a:prstGeom>
            <a:solidFill>
              <a:srgbClr val="FFFF00"/>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9485" name="Rectangle 34">
              <a:extLst>
                <a:ext uri="{FF2B5EF4-FFF2-40B4-BE49-F238E27FC236}">
                  <a16:creationId xmlns:a16="http://schemas.microsoft.com/office/drawing/2014/main" id="{AB62FF92-3CB5-4B17-AC89-A588A7B8BC8B}"/>
                </a:ext>
              </a:extLst>
            </p:cNvPr>
            <p:cNvSpPr>
              <a:spLocks noChangeArrowheads="1"/>
            </p:cNvSpPr>
            <p:nvPr/>
          </p:nvSpPr>
          <p:spPr bwMode="auto">
            <a:xfrm>
              <a:off x="4776" y="2244"/>
              <a:ext cx="100" cy="64"/>
            </a:xfrm>
            <a:prstGeom prst="rect">
              <a:avLst/>
            </a:prstGeom>
            <a:solidFill>
              <a:schemeClr val="bg2"/>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9486" name="Line 35">
              <a:extLst>
                <a:ext uri="{FF2B5EF4-FFF2-40B4-BE49-F238E27FC236}">
                  <a16:creationId xmlns:a16="http://schemas.microsoft.com/office/drawing/2014/main" id="{0847209D-E29D-442E-9B52-39C0FDFD49D6}"/>
                </a:ext>
              </a:extLst>
            </p:cNvPr>
            <p:cNvSpPr>
              <a:spLocks noChangeShapeType="1"/>
            </p:cNvSpPr>
            <p:nvPr/>
          </p:nvSpPr>
          <p:spPr bwMode="auto">
            <a:xfrm flipH="1" flipV="1">
              <a:off x="4820" y="2136"/>
              <a:ext cx="0" cy="10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9482" name="Text Box 36">
            <a:extLst>
              <a:ext uri="{FF2B5EF4-FFF2-40B4-BE49-F238E27FC236}">
                <a16:creationId xmlns:a16="http://schemas.microsoft.com/office/drawing/2014/main" id="{E96E981A-4502-47E2-9885-8CDA66885AED}"/>
              </a:ext>
            </a:extLst>
          </p:cNvPr>
          <p:cNvSpPr txBox="1">
            <a:spLocks noChangeArrowheads="1"/>
          </p:cNvSpPr>
          <p:nvPr/>
        </p:nvSpPr>
        <p:spPr bwMode="auto">
          <a:xfrm>
            <a:off x="2971800" y="3886200"/>
            <a:ext cx="23780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sound generation</a:t>
            </a:r>
          </a:p>
          <a:p>
            <a:r>
              <a:rPr lang="en-US" altLang="en-US"/>
              <a:t>transfer function</a:t>
            </a:r>
          </a:p>
        </p:txBody>
      </p:sp>
      <p:cxnSp>
        <p:nvCxnSpPr>
          <p:cNvPr id="3" name="Straight Arrow Connector 2">
            <a:extLst>
              <a:ext uri="{FF2B5EF4-FFF2-40B4-BE49-F238E27FC236}">
                <a16:creationId xmlns:a16="http://schemas.microsoft.com/office/drawing/2014/main" id="{2C1A7FE8-F709-4BAD-AD85-2FEE73B5DD64}"/>
              </a:ext>
            </a:extLst>
          </p:cNvPr>
          <p:cNvCxnSpPr/>
          <p:nvPr/>
        </p:nvCxnSpPr>
        <p:spPr bwMode="auto">
          <a:xfrm flipV="1">
            <a:off x="4191000" y="5562600"/>
            <a:ext cx="0" cy="381000"/>
          </a:xfrm>
          <a:prstGeom prst="straightConnector1">
            <a:avLst/>
          </a:prstGeom>
          <a:solidFill>
            <a:schemeClr val="bg1"/>
          </a:solidFill>
          <a:ln w="9525" cap="flat" cmpd="sng" algn="ctr">
            <a:solidFill>
              <a:schemeClr val="tx1"/>
            </a:solidFill>
            <a:prstDash val="solid"/>
            <a:round/>
            <a:headEnd type="none" w="med" len="med"/>
            <a:tailEnd type="triangle"/>
          </a:ln>
          <a:effectLst/>
        </p:spPr>
      </p:cxnSp>
      <p:sp>
        <p:nvSpPr>
          <p:cNvPr id="4" name="TextBox 3">
            <a:extLst>
              <a:ext uri="{FF2B5EF4-FFF2-40B4-BE49-F238E27FC236}">
                <a16:creationId xmlns:a16="http://schemas.microsoft.com/office/drawing/2014/main" id="{EFAD33EC-1B34-44B9-B6CA-5C75CF027B39}"/>
              </a:ext>
            </a:extLst>
          </p:cNvPr>
          <p:cNvSpPr txBox="1"/>
          <p:nvPr/>
        </p:nvSpPr>
        <p:spPr>
          <a:xfrm>
            <a:off x="3204154" y="5953712"/>
            <a:ext cx="3220753" cy="338554"/>
          </a:xfrm>
          <a:prstGeom prst="rect">
            <a:avLst/>
          </a:prstGeom>
          <a:noFill/>
        </p:spPr>
        <p:txBody>
          <a:bodyPr wrap="none" rtlCol="0">
            <a:spAutoFit/>
          </a:bodyPr>
          <a:lstStyle/>
          <a:p>
            <a:r>
              <a:rPr lang="en-US" sz="1600" dirty="0"/>
              <a:t>cable transfer function component(s)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a:extLst>
              <a:ext uri="{FF2B5EF4-FFF2-40B4-BE49-F238E27FC236}">
                <a16:creationId xmlns:a16="http://schemas.microsoft.com/office/drawing/2014/main" id="{0EA36D9B-1986-410F-AD5A-257AA9152768}"/>
              </a:ext>
            </a:extLst>
          </p:cNvPr>
          <p:cNvSpPr txBox="1">
            <a:spLocks noChangeArrowheads="1"/>
          </p:cNvSpPr>
          <p:nvPr/>
        </p:nvSpPr>
        <p:spPr bwMode="auto">
          <a:xfrm>
            <a:off x="3733800" y="381000"/>
            <a:ext cx="1536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References</a:t>
            </a:r>
            <a:endParaRPr lang="en-US" altLang="en-US"/>
          </a:p>
        </p:txBody>
      </p:sp>
      <p:sp>
        <p:nvSpPr>
          <p:cNvPr id="25603" name="Line 5">
            <a:extLst>
              <a:ext uri="{FF2B5EF4-FFF2-40B4-BE49-F238E27FC236}">
                <a16:creationId xmlns:a16="http://schemas.microsoft.com/office/drawing/2014/main" id="{F11734D8-4E09-4B06-B43D-C8308657A989}"/>
              </a:ext>
            </a:extLst>
          </p:cNvPr>
          <p:cNvSpPr>
            <a:spLocks noChangeShapeType="1"/>
          </p:cNvSpPr>
          <p:nvPr/>
        </p:nvSpPr>
        <p:spPr bwMode="auto">
          <a:xfrm>
            <a:off x="1447800" y="990600"/>
            <a:ext cx="64008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04" name="Text Box 6">
            <a:extLst>
              <a:ext uri="{FF2B5EF4-FFF2-40B4-BE49-F238E27FC236}">
                <a16:creationId xmlns:a16="http://schemas.microsoft.com/office/drawing/2014/main" id="{E78BED7A-F813-48B6-BDF0-4BF86AD9E058}"/>
              </a:ext>
            </a:extLst>
          </p:cNvPr>
          <p:cNvSpPr txBox="1">
            <a:spLocks noChangeArrowheads="1"/>
          </p:cNvSpPr>
          <p:nvPr/>
        </p:nvSpPr>
        <p:spPr bwMode="auto">
          <a:xfrm>
            <a:off x="250825" y="1185863"/>
            <a:ext cx="8556625" cy="556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Ristic, V.M., </a:t>
            </a:r>
            <a:r>
              <a:rPr lang="en-US" altLang="en-US" b="1"/>
              <a:t>Principles of Acoustic Devices</a:t>
            </a:r>
            <a:r>
              <a:rPr lang="en-US" altLang="en-US"/>
              <a:t>, John Wiley, 1983</a:t>
            </a:r>
          </a:p>
          <a:p>
            <a:endParaRPr lang="en-US" altLang="en-US"/>
          </a:p>
          <a:p>
            <a:r>
              <a:rPr lang="en-US" altLang="en-US"/>
              <a:t>Kino. G.S., </a:t>
            </a:r>
            <a:r>
              <a:rPr lang="en-US" altLang="en-US" b="1"/>
              <a:t>Acoustic Waves - Devices, Imaging and Analog </a:t>
            </a:r>
          </a:p>
          <a:p>
            <a:r>
              <a:rPr lang="en-US" altLang="en-US" b="1"/>
              <a:t>Signal Processing</a:t>
            </a:r>
            <a:r>
              <a:rPr lang="en-US" altLang="en-US"/>
              <a:t>, Prentice-Hall, 1987.</a:t>
            </a:r>
          </a:p>
          <a:p>
            <a:endParaRPr lang="en-US" altLang="en-US"/>
          </a:p>
          <a:p>
            <a:r>
              <a:rPr lang="en-US" altLang="en-US"/>
              <a:t>Auld, B.A., </a:t>
            </a:r>
            <a:r>
              <a:rPr lang="en-US" altLang="en-US" b="1"/>
              <a:t>Acoustic Fields and Waves in Solids, 2nd Ed., </a:t>
            </a:r>
          </a:p>
          <a:p>
            <a:r>
              <a:rPr lang="en-US" altLang="en-US" b="1"/>
              <a:t>Vols. I and II</a:t>
            </a:r>
            <a:r>
              <a:rPr lang="en-US" altLang="en-US"/>
              <a:t>, Krieger Publishing Co. , 1990.</a:t>
            </a:r>
          </a:p>
          <a:p>
            <a:endParaRPr lang="en-US" altLang="en-US"/>
          </a:p>
          <a:p>
            <a:r>
              <a:rPr lang="en-US" altLang="en-US"/>
              <a:t>Sacshe, W., and N.N. Hsu,” Ultrasonic transducers for materials </a:t>
            </a:r>
          </a:p>
          <a:p>
            <a:r>
              <a:rPr lang="en-US" altLang="en-US"/>
              <a:t>testing and their characterization,” in </a:t>
            </a:r>
            <a:r>
              <a:rPr lang="en-US" altLang="en-US" b="1"/>
              <a:t>Physical Acoustics</a:t>
            </a:r>
            <a:r>
              <a:rPr lang="en-US" altLang="en-US"/>
              <a:t>, </a:t>
            </a:r>
            <a:r>
              <a:rPr lang="en-US" altLang="en-US" b="1"/>
              <a:t>Vol. XIV</a:t>
            </a:r>
            <a:r>
              <a:rPr lang="en-US" altLang="en-US"/>
              <a:t>,</a:t>
            </a:r>
          </a:p>
          <a:p>
            <a:r>
              <a:rPr lang="en-US" altLang="en-US"/>
              <a:t>Eds. W.P. Mason and R.N. Thurston, 277-406, 1979.</a:t>
            </a:r>
          </a:p>
          <a:p>
            <a:endParaRPr lang="en-US" altLang="en-US"/>
          </a:p>
          <a:p>
            <a:r>
              <a:rPr lang="en-US" altLang="en-US"/>
              <a:t>Greeenspan, M., “Piston radiator: some extension of the theory,”</a:t>
            </a:r>
          </a:p>
          <a:p>
            <a:r>
              <a:rPr lang="en-US" altLang="en-US"/>
              <a:t>J. Acoust. Soc. Am., 65, 608-621, 1979.</a:t>
            </a:r>
          </a:p>
          <a:p>
            <a:endParaRPr lang="en-US"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ext Box 3">
            <a:extLst>
              <a:ext uri="{FF2B5EF4-FFF2-40B4-BE49-F238E27FC236}">
                <a16:creationId xmlns:a16="http://schemas.microsoft.com/office/drawing/2014/main" id="{A6181DB4-59F1-46B5-85F9-F5901C835803}"/>
              </a:ext>
            </a:extLst>
          </p:cNvPr>
          <p:cNvSpPr txBox="1">
            <a:spLocks noChangeArrowheads="1"/>
          </p:cNvSpPr>
          <p:nvPr/>
        </p:nvSpPr>
        <p:spPr bwMode="auto">
          <a:xfrm>
            <a:off x="2819400" y="304800"/>
            <a:ext cx="3321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Transducer model - fields</a:t>
            </a:r>
            <a:endParaRPr lang="en-US" altLang="en-US"/>
          </a:p>
        </p:txBody>
      </p:sp>
      <p:sp>
        <p:nvSpPr>
          <p:cNvPr id="1029" name="Text Box 4">
            <a:extLst>
              <a:ext uri="{FF2B5EF4-FFF2-40B4-BE49-F238E27FC236}">
                <a16:creationId xmlns:a16="http://schemas.microsoft.com/office/drawing/2014/main" id="{E15FAB6B-3C69-4680-B5DD-92A0CDAE0DC1}"/>
              </a:ext>
            </a:extLst>
          </p:cNvPr>
          <p:cNvSpPr txBox="1">
            <a:spLocks noChangeArrowheads="1"/>
          </p:cNvSpPr>
          <p:nvPr/>
        </p:nvSpPr>
        <p:spPr bwMode="auto">
          <a:xfrm>
            <a:off x="1371600" y="3429000"/>
            <a:ext cx="1763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Reciprocity :</a:t>
            </a:r>
          </a:p>
        </p:txBody>
      </p:sp>
      <p:sp>
        <p:nvSpPr>
          <p:cNvPr id="1030" name="Line 9">
            <a:extLst>
              <a:ext uri="{FF2B5EF4-FFF2-40B4-BE49-F238E27FC236}">
                <a16:creationId xmlns:a16="http://schemas.microsoft.com/office/drawing/2014/main" id="{F023E59C-35DC-4D63-A114-11C8471C8D99}"/>
              </a:ext>
            </a:extLst>
          </p:cNvPr>
          <p:cNvSpPr>
            <a:spLocks noChangeShapeType="1"/>
          </p:cNvSpPr>
          <p:nvPr/>
        </p:nvSpPr>
        <p:spPr bwMode="auto">
          <a:xfrm>
            <a:off x="1752600" y="762000"/>
            <a:ext cx="59436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1026" name="Object 10">
            <a:extLst>
              <a:ext uri="{FF2B5EF4-FFF2-40B4-BE49-F238E27FC236}">
                <a16:creationId xmlns:a16="http://schemas.microsoft.com/office/drawing/2014/main" id="{33D9AB41-5DB0-4E01-A6D8-DA5FBB3C273B}"/>
              </a:ext>
            </a:extLst>
          </p:cNvPr>
          <p:cNvGraphicFramePr>
            <a:graphicFrameLocks noChangeAspect="1"/>
          </p:cNvGraphicFramePr>
          <p:nvPr/>
        </p:nvGraphicFramePr>
        <p:xfrm>
          <a:off x="2057400" y="4038600"/>
          <a:ext cx="5062538" cy="738188"/>
        </p:xfrm>
        <a:graphic>
          <a:graphicData uri="http://schemas.openxmlformats.org/presentationml/2006/ole">
            <mc:AlternateContent xmlns:mc="http://schemas.openxmlformats.org/markup-compatibility/2006">
              <mc:Choice xmlns:v="urn:schemas-microsoft-com:vml" Requires="v">
                <p:oleObj spid="_x0000_s1026" name="Equation" r:id="rId4" imgW="2692080" imgH="393480" progId="Equation.DSMT4">
                  <p:embed/>
                </p:oleObj>
              </mc:Choice>
              <mc:Fallback>
                <p:oleObj name="Equation" r:id="rId4" imgW="2692080" imgH="39348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4038600"/>
                        <a:ext cx="5062538" cy="738188"/>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31" name="Text Box 11">
            <a:extLst>
              <a:ext uri="{FF2B5EF4-FFF2-40B4-BE49-F238E27FC236}">
                <a16:creationId xmlns:a16="http://schemas.microsoft.com/office/drawing/2014/main" id="{829533B0-8608-4E63-916E-EE10B39EB068}"/>
              </a:ext>
            </a:extLst>
          </p:cNvPr>
          <p:cNvSpPr txBox="1">
            <a:spLocks noChangeArrowheads="1"/>
          </p:cNvSpPr>
          <p:nvPr/>
        </p:nvSpPr>
        <p:spPr bwMode="auto">
          <a:xfrm>
            <a:off x="228600" y="838200"/>
            <a:ext cx="248602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Consider a P-wave</a:t>
            </a:r>
          </a:p>
          <a:p>
            <a:r>
              <a:rPr lang="en-US" altLang="en-US"/>
              <a:t>immersion</a:t>
            </a:r>
          </a:p>
          <a:p>
            <a:r>
              <a:rPr lang="en-US" altLang="en-US"/>
              <a:t>transducer:</a:t>
            </a:r>
          </a:p>
        </p:txBody>
      </p:sp>
      <p:sp>
        <p:nvSpPr>
          <p:cNvPr id="1032" name="Text Box 12">
            <a:extLst>
              <a:ext uri="{FF2B5EF4-FFF2-40B4-BE49-F238E27FC236}">
                <a16:creationId xmlns:a16="http://schemas.microsoft.com/office/drawing/2014/main" id="{01358B1C-B3B0-4F50-A767-6E0C8E1883D7}"/>
              </a:ext>
            </a:extLst>
          </p:cNvPr>
          <p:cNvSpPr txBox="1">
            <a:spLocks noChangeArrowheads="1"/>
          </p:cNvSpPr>
          <p:nvPr/>
        </p:nvSpPr>
        <p:spPr bwMode="auto">
          <a:xfrm>
            <a:off x="6781800" y="2209800"/>
            <a:ext cx="191611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pressure,</a:t>
            </a:r>
          </a:p>
          <a:p>
            <a:r>
              <a:rPr lang="en-US" altLang="en-US"/>
              <a:t>velocity fields</a:t>
            </a:r>
          </a:p>
        </p:txBody>
      </p:sp>
      <p:sp>
        <p:nvSpPr>
          <p:cNvPr id="1033" name="Text Box 15">
            <a:extLst>
              <a:ext uri="{FF2B5EF4-FFF2-40B4-BE49-F238E27FC236}">
                <a16:creationId xmlns:a16="http://schemas.microsoft.com/office/drawing/2014/main" id="{6C1165C8-8D02-4FBE-9C09-E38DD922DE87}"/>
              </a:ext>
            </a:extLst>
          </p:cNvPr>
          <p:cNvSpPr txBox="1">
            <a:spLocks noChangeArrowheads="1"/>
          </p:cNvSpPr>
          <p:nvPr/>
        </p:nvSpPr>
        <p:spPr bwMode="auto">
          <a:xfrm>
            <a:off x="5775325" y="1204913"/>
            <a:ext cx="4778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i="1">
                <a:latin typeface="Times New Roman" panose="02020603050405020304" pitchFamily="18" charset="0"/>
              </a:rPr>
              <a:t>p</a:t>
            </a:r>
            <a:r>
              <a:rPr lang="en-US" altLang="en-US" sz="1600">
                <a:latin typeface="Times New Roman" panose="02020603050405020304" pitchFamily="18" charset="0"/>
              </a:rPr>
              <a:t>, </a:t>
            </a:r>
            <a:r>
              <a:rPr lang="en-US" altLang="en-US" sz="1600" i="1">
                <a:latin typeface="Times New Roman" panose="02020603050405020304" pitchFamily="18" charset="0"/>
              </a:rPr>
              <a:t>v</a:t>
            </a:r>
          </a:p>
        </p:txBody>
      </p:sp>
      <p:sp>
        <p:nvSpPr>
          <p:cNvPr id="1034" name="Freeform 16">
            <a:extLst>
              <a:ext uri="{FF2B5EF4-FFF2-40B4-BE49-F238E27FC236}">
                <a16:creationId xmlns:a16="http://schemas.microsoft.com/office/drawing/2014/main" id="{4CEC3381-8429-440D-BCF8-AF864ED52B4E}"/>
              </a:ext>
            </a:extLst>
          </p:cNvPr>
          <p:cNvSpPr>
            <a:spLocks/>
          </p:cNvSpPr>
          <p:nvPr/>
        </p:nvSpPr>
        <p:spPr bwMode="auto">
          <a:xfrm>
            <a:off x="4127500" y="1612900"/>
            <a:ext cx="533400" cy="1066800"/>
          </a:xfrm>
          <a:custGeom>
            <a:avLst/>
            <a:gdLst>
              <a:gd name="T0" fmla="*/ 336 w 336"/>
              <a:gd name="T1" fmla="*/ 336 h 672"/>
              <a:gd name="T2" fmla="*/ 320 w 336"/>
              <a:gd name="T3" fmla="*/ 464 h 672"/>
              <a:gd name="T4" fmla="*/ 288 w 336"/>
              <a:gd name="T5" fmla="*/ 576 h 672"/>
              <a:gd name="T6" fmla="*/ 264 w 336"/>
              <a:gd name="T7" fmla="*/ 616 h 672"/>
              <a:gd name="T8" fmla="*/ 232 w 336"/>
              <a:gd name="T9" fmla="*/ 648 h 672"/>
              <a:gd name="T10" fmla="*/ 200 w 336"/>
              <a:gd name="T11" fmla="*/ 664 h 672"/>
              <a:gd name="T12" fmla="*/ 168 w 336"/>
              <a:gd name="T13" fmla="*/ 672 h 672"/>
              <a:gd name="T14" fmla="*/ 168 w 336"/>
              <a:gd name="T15" fmla="*/ 672 h 672"/>
              <a:gd name="T16" fmla="*/ 136 w 336"/>
              <a:gd name="T17" fmla="*/ 664 h 672"/>
              <a:gd name="T18" fmla="*/ 104 w 336"/>
              <a:gd name="T19" fmla="*/ 648 h 672"/>
              <a:gd name="T20" fmla="*/ 72 w 336"/>
              <a:gd name="T21" fmla="*/ 616 h 672"/>
              <a:gd name="T22" fmla="*/ 48 w 336"/>
              <a:gd name="T23" fmla="*/ 576 h 672"/>
              <a:gd name="T24" fmla="*/ 8 w 336"/>
              <a:gd name="T25" fmla="*/ 464 h 672"/>
              <a:gd name="T26" fmla="*/ 0 w 336"/>
              <a:gd name="T27" fmla="*/ 336 h 672"/>
              <a:gd name="T28" fmla="*/ 0 w 336"/>
              <a:gd name="T29" fmla="*/ 336 h 672"/>
              <a:gd name="T30" fmla="*/ 8 w 336"/>
              <a:gd name="T31" fmla="*/ 208 h 672"/>
              <a:gd name="T32" fmla="*/ 48 w 336"/>
              <a:gd name="T33" fmla="*/ 104 h 672"/>
              <a:gd name="T34" fmla="*/ 72 w 336"/>
              <a:gd name="T35" fmla="*/ 56 h 672"/>
              <a:gd name="T36" fmla="*/ 104 w 336"/>
              <a:gd name="T37" fmla="*/ 32 h 672"/>
              <a:gd name="T38" fmla="*/ 136 w 336"/>
              <a:gd name="T39" fmla="*/ 8 h 672"/>
              <a:gd name="T40" fmla="*/ 168 w 336"/>
              <a:gd name="T41" fmla="*/ 0 h 672"/>
              <a:gd name="T42" fmla="*/ 168 w 336"/>
              <a:gd name="T43" fmla="*/ 0 h 672"/>
              <a:gd name="T44" fmla="*/ 200 w 336"/>
              <a:gd name="T45" fmla="*/ 8 h 672"/>
              <a:gd name="T46" fmla="*/ 232 w 336"/>
              <a:gd name="T47" fmla="*/ 32 h 672"/>
              <a:gd name="T48" fmla="*/ 264 w 336"/>
              <a:gd name="T49" fmla="*/ 56 h 672"/>
              <a:gd name="T50" fmla="*/ 288 w 336"/>
              <a:gd name="T51" fmla="*/ 104 h 672"/>
              <a:gd name="T52" fmla="*/ 320 w 336"/>
              <a:gd name="T53" fmla="*/ 208 h 672"/>
              <a:gd name="T54" fmla="*/ 336 w 336"/>
              <a:gd name="T55" fmla="*/ 336 h 67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36"/>
              <a:gd name="T85" fmla="*/ 0 h 672"/>
              <a:gd name="T86" fmla="*/ 336 w 336"/>
              <a:gd name="T87" fmla="*/ 672 h 67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36" h="672">
                <a:moveTo>
                  <a:pt x="336" y="336"/>
                </a:moveTo>
                <a:lnTo>
                  <a:pt x="320" y="464"/>
                </a:lnTo>
                <a:lnTo>
                  <a:pt x="288" y="576"/>
                </a:lnTo>
                <a:lnTo>
                  <a:pt x="264" y="616"/>
                </a:lnTo>
                <a:lnTo>
                  <a:pt x="232" y="648"/>
                </a:lnTo>
                <a:lnTo>
                  <a:pt x="200" y="664"/>
                </a:lnTo>
                <a:lnTo>
                  <a:pt x="168" y="672"/>
                </a:lnTo>
                <a:lnTo>
                  <a:pt x="136" y="664"/>
                </a:lnTo>
                <a:lnTo>
                  <a:pt x="104" y="648"/>
                </a:lnTo>
                <a:lnTo>
                  <a:pt x="72" y="616"/>
                </a:lnTo>
                <a:lnTo>
                  <a:pt x="48" y="576"/>
                </a:lnTo>
                <a:lnTo>
                  <a:pt x="8" y="464"/>
                </a:lnTo>
                <a:lnTo>
                  <a:pt x="0" y="336"/>
                </a:lnTo>
                <a:lnTo>
                  <a:pt x="8" y="208"/>
                </a:lnTo>
                <a:lnTo>
                  <a:pt x="48" y="104"/>
                </a:lnTo>
                <a:lnTo>
                  <a:pt x="72" y="56"/>
                </a:lnTo>
                <a:lnTo>
                  <a:pt x="104" y="32"/>
                </a:lnTo>
                <a:lnTo>
                  <a:pt x="136" y="8"/>
                </a:lnTo>
                <a:lnTo>
                  <a:pt x="168" y="0"/>
                </a:lnTo>
                <a:lnTo>
                  <a:pt x="200" y="8"/>
                </a:lnTo>
                <a:lnTo>
                  <a:pt x="232" y="32"/>
                </a:lnTo>
                <a:lnTo>
                  <a:pt x="264" y="56"/>
                </a:lnTo>
                <a:lnTo>
                  <a:pt x="288" y="104"/>
                </a:lnTo>
                <a:lnTo>
                  <a:pt x="320" y="208"/>
                </a:lnTo>
                <a:lnTo>
                  <a:pt x="336" y="3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035" name="Freeform 17">
            <a:extLst>
              <a:ext uri="{FF2B5EF4-FFF2-40B4-BE49-F238E27FC236}">
                <a16:creationId xmlns:a16="http://schemas.microsoft.com/office/drawing/2014/main" id="{05F78A2B-82B9-422C-B1AC-61CD41BC9995}"/>
              </a:ext>
            </a:extLst>
          </p:cNvPr>
          <p:cNvSpPr>
            <a:spLocks/>
          </p:cNvSpPr>
          <p:nvPr/>
        </p:nvSpPr>
        <p:spPr bwMode="auto">
          <a:xfrm>
            <a:off x="3124200" y="1930400"/>
            <a:ext cx="241300" cy="469900"/>
          </a:xfrm>
          <a:custGeom>
            <a:avLst/>
            <a:gdLst>
              <a:gd name="T0" fmla="*/ 152 w 152"/>
              <a:gd name="T1" fmla="*/ 152 h 296"/>
              <a:gd name="T2" fmla="*/ 144 w 152"/>
              <a:gd name="T3" fmla="*/ 208 h 296"/>
              <a:gd name="T4" fmla="*/ 128 w 152"/>
              <a:gd name="T5" fmla="*/ 256 h 296"/>
              <a:gd name="T6" fmla="*/ 104 w 152"/>
              <a:gd name="T7" fmla="*/ 288 h 296"/>
              <a:gd name="T8" fmla="*/ 72 w 152"/>
              <a:gd name="T9" fmla="*/ 296 h 296"/>
              <a:gd name="T10" fmla="*/ 72 w 152"/>
              <a:gd name="T11" fmla="*/ 296 h 296"/>
              <a:gd name="T12" fmla="*/ 48 w 152"/>
              <a:gd name="T13" fmla="*/ 288 h 296"/>
              <a:gd name="T14" fmla="*/ 24 w 152"/>
              <a:gd name="T15" fmla="*/ 256 h 296"/>
              <a:gd name="T16" fmla="*/ 8 w 152"/>
              <a:gd name="T17" fmla="*/ 208 h 296"/>
              <a:gd name="T18" fmla="*/ 0 w 152"/>
              <a:gd name="T19" fmla="*/ 152 h 296"/>
              <a:gd name="T20" fmla="*/ 0 w 152"/>
              <a:gd name="T21" fmla="*/ 152 h 296"/>
              <a:gd name="T22" fmla="*/ 8 w 152"/>
              <a:gd name="T23" fmla="*/ 88 h 296"/>
              <a:gd name="T24" fmla="*/ 24 w 152"/>
              <a:gd name="T25" fmla="*/ 40 h 296"/>
              <a:gd name="T26" fmla="*/ 48 w 152"/>
              <a:gd name="T27" fmla="*/ 8 h 296"/>
              <a:gd name="T28" fmla="*/ 72 w 152"/>
              <a:gd name="T29" fmla="*/ 0 h 296"/>
              <a:gd name="T30" fmla="*/ 72 w 152"/>
              <a:gd name="T31" fmla="*/ 0 h 296"/>
              <a:gd name="T32" fmla="*/ 104 w 152"/>
              <a:gd name="T33" fmla="*/ 8 h 296"/>
              <a:gd name="T34" fmla="*/ 128 w 152"/>
              <a:gd name="T35" fmla="*/ 40 h 296"/>
              <a:gd name="T36" fmla="*/ 144 w 152"/>
              <a:gd name="T37" fmla="*/ 88 h 296"/>
              <a:gd name="T38" fmla="*/ 152 w 152"/>
              <a:gd name="T39" fmla="*/ 152 h 2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2"/>
              <a:gd name="T61" fmla="*/ 0 h 296"/>
              <a:gd name="T62" fmla="*/ 152 w 152"/>
              <a:gd name="T63" fmla="*/ 296 h 29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2" h="296">
                <a:moveTo>
                  <a:pt x="152" y="152"/>
                </a:moveTo>
                <a:lnTo>
                  <a:pt x="144" y="208"/>
                </a:lnTo>
                <a:lnTo>
                  <a:pt x="128" y="256"/>
                </a:lnTo>
                <a:lnTo>
                  <a:pt x="104" y="288"/>
                </a:lnTo>
                <a:lnTo>
                  <a:pt x="72" y="296"/>
                </a:lnTo>
                <a:lnTo>
                  <a:pt x="48" y="288"/>
                </a:lnTo>
                <a:lnTo>
                  <a:pt x="24" y="256"/>
                </a:lnTo>
                <a:lnTo>
                  <a:pt x="8" y="208"/>
                </a:lnTo>
                <a:lnTo>
                  <a:pt x="0" y="152"/>
                </a:lnTo>
                <a:lnTo>
                  <a:pt x="8" y="88"/>
                </a:lnTo>
                <a:lnTo>
                  <a:pt x="24" y="40"/>
                </a:lnTo>
                <a:lnTo>
                  <a:pt x="48" y="8"/>
                </a:lnTo>
                <a:lnTo>
                  <a:pt x="72" y="0"/>
                </a:lnTo>
                <a:lnTo>
                  <a:pt x="104" y="8"/>
                </a:lnTo>
                <a:lnTo>
                  <a:pt x="128" y="40"/>
                </a:lnTo>
                <a:lnTo>
                  <a:pt x="144" y="88"/>
                </a:lnTo>
                <a:lnTo>
                  <a:pt x="152"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036" name="Freeform 18">
            <a:extLst>
              <a:ext uri="{FF2B5EF4-FFF2-40B4-BE49-F238E27FC236}">
                <a16:creationId xmlns:a16="http://schemas.microsoft.com/office/drawing/2014/main" id="{EBE120A4-4199-4414-86A8-368DEF9F3DD3}"/>
              </a:ext>
            </a:extLst>
          </p:cNvPr>
          <p:cNvSpPr>
            <a:spLocks/>
          </p:cNvSpPr>
          <p:nvPr/>
        </p:nvSpPr>
        <p:spPr bwMode="auto">
          <a:xfrm>
            <a:off x="3124200" y="1930400"/>
            <a:ext cx="241300" cy="469900"/>
          </a:xfrm>
          <a:custGeom>
            <a:avLst/>
            <a:gdLst>
              <a:gd name="T0" fmla="*/ 152 w 152"/>
              <a:gd name="T1" fmla="*/ 152 h 296"/>
              <a:gd name="T2" fmla="*/ 144 w 152"/>
              <a:gd name="T3" fmla="*/ 208 h 296"/>
              <a:gd name="T4" fmla="*/ 144 w 152"/>
              <a:gd name="T5" fmla="*/ 208 h 296"/>
              <a:gd name="T6" fmla="*/ 128 w 152"/>
              <a:gd name="T7" fmla="*/ 256 h 296"/>
              <a:gd name="T8" fmla="*/ 128 w 152"/>
              <a:gd name="T9" fmla="*/ 256 h 296"/>
              <a:gd name="T10" fmla="*/ 104 w 152"/>
              <a:gd name="T11" fmla="*/ 288 h 296"/>
              <a:gd name="T12" fmla="*/ 104 w 152"/>
              <a:gd name="T13" fmla="*/ 288 h 296"/>
              <a:gd name="T14" fmla="*/ 72 w 152"/>
              <a:gd name="T15" fmla="*/ 296 h 296"/>
              <a:gd name="T16" fmla="*/ 72 w 152"/>
              <a:gd name="T17" fmla="*/ 296 h 296"/>
              <a:gd name="T18" fmla="*/ 72 w 152"/>
              <a:gd name="T19" fmla="*/ 296 h 296"/>
              <a:gd name="T20" fmla="*/ 72 w 152"/>
              <a:gd name="T21" fmla="*/ 296 h 296"/>
              <a:gd name="T22" fmla="*/ 48 w 152"/>
              <a:gd name="T23" fmla="*/ 288 h 296"/>
              <a:gd name="T24" fmla="*/ 48 w 152"/>
              <a:gd name="T25" fmla="*/ 288 h 296"/>
              <a:gd name="T26" fmla="*/ 24 w 152"/>
              <a:gd name="T27" fmla="*/ 256 h 296"/>
              <a:gd name="T28" fmla="*/ 24 w 152"/>
              <a:gd name="T29" fmla="*/ 256 h 296"/>
              <a:gd name="T30" fmla="*/ 8 w 152"/>
              <a:gd name="T31" fmla="*/ 208 h 296"/>
              <a:gd name="T32" fmla="*/ 8 w 152"/>
              <a:gd name="T33" fmla="*/ 208 h 296"/>
              <a:gd name="T34" fmla="*/ 0 w 152"/>
              <a:gd name="T35" fmla="*/ 152 h 296"/>
              <a:gd name="T36" fmla="*/ 0 w 152"/>
              <a:gd name="T37" fmla="*/ 152 h 296"/>
              <a:gd name="T38" fmla="*/ 0 w 152"/>
              <a:gd name="T39" fmla="*/ 152 h 296"/>
              <a:gd name="T40" fmla="*/ 0 w 152"/>
              <a:gd name="T41" fmla="*/ 152 h 296"/>
              <a:gd name="T42" fmla="*/ 8 w 152"/>
              <a:gd name="T43" fmla="*/ 88 h 296"/>
              <a:gd name="T44" fmla="*/ 8 w 152"/>
              <a:gd name="T45" fmla="*/ 88 h 296"/>
              <a:gd name="T46" fmla="*/ 24 w 152"/>
              <a:gd name="T47" fmla="*/ 40 h 296"/>
              <a:gd name="T48" fmla="*/ 24 w 152"/>
              <a:gd name="T49" fmla="*/ 40 h 296"/>
              <a:gd name="T50" fmla="*/ 48 w 152"/>
              <a:gd name="T51" fmla="*/ 8 h 296"/>
              <a:gd name="T52" fmla="*/ 48 w 152"/>
              <a:gd name="T53" fmla="*/ 8 h 296"/>
              <a:gd name="T54" fmla="*/ 72 w 152"/>
              <a:gd name="T55" fmla="*/ 0 h 296"/>
              <a:gd name="T56" fmla="*/ 72 w 152"/>
              <a:gd name="T57" fmla="*/ 0 h 296"/>
              <a:gd name="T58" fmla="*/ 72 w 152"/>
              <a:gd name="T59" fmla="*/ 0 h 296"/>
              <a:gd name="T60" fmla="*/ 72 w 152"/>
              <a:gd name="T61" fmla="*/ 0 h 296"/>
              <a:gd name="T62" fmla="*/ 104 w 152"/>
              <a:gd name="T63" fmla="*/ 8 h 296"/>
              <a:gd name="T64" fmla="*/ 104 w 152"/>
              <a:gd name="T65" fmla="*/ 8 h 296"/>
              <a:gd name="T66" fmla="*/ 128 w 152"/>
              <a:gd name="T67" fmla="*/ 40 h 296"/>
              <a:gd name="T68" fmla="*/ 128 w 152"/>
              <a:gd name="T69" fmla="*/ 40 h 296"/>
              <a:gd name="T70" fmla="*/ 144 w 152"/>
              <a:gd name="T71" fmla="*/ 88 h 296"/>
              <a:gd name="T72" fmla="*/ 144 w 152"/>
              <a:gd name="T73" fmla="*/ 88 h 296"/>
              <a:gd name="T74" fmla="*/ 152 w 152"/>
              <a:gd name="T75" fmla="*/ 152 h 296"/>
              <a:gd name="T76" fmla="*/ 152 w 152"/>
              <a:gd name="T77" fmla="*/ 152 h 2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52"/>
              <a:gd name="T118" fmla="*/ 0 h 296"/>
              <a:gd name="T119" fmla="*/ 152 w 152"/>
              <a:gd name="T120" fmla="*/ 296 h 29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52" h="296">
                <a:moveTo>
                  <a:pt x="152" y="152"/>
                </a:moveTo>
                <a:lnTo>
                  <a:pt x="144" y="208"/>
                </a:lnTo>
                <a:lnTo>
                  <a:pt x="128" y="256"/>
                </a:lnTo>
                <a:lnTo>
                  <a:pt x="104" y="288"/>
                </a:lnTo>
                <a:lnTo>
                  <a:pt x="72" y="296"/>
                </a:lnTo>
                <a:lnTo>
                  <a:pt x="48" y="288"/>
                </a:lnTo>
                <a:lnTo>
                  <a:pt x="24" y="256"/>
                </a:lnTo>
                <a:lnTo>
                  <a:pt x="8" y="208"/>
                </a:lnTo>
                <a:lnTo>
                  <a:pt x="0" y="152"/>
                </a:lnTo>
                <a:lnTo>
                  <a:pt x="8" y="88"/>
                </a:lnTo>
                <a:lnTo>
                  <a:pt x="24" y="40"/>
                </a:lnTo>
                <a:lnTo>
                  <a:pt x="48" y="8"/>
                </a:lnTo>
                <a:lnTo>
                  <a:pt x="72" y="0"/>
                </a:lnTo>
                <a:lnTo>
                  <a:pt x="104" y="8"/>
                </a:lnTo>
                <a:lnTo>
                  <a:pt x="128" y="40"/>
                </a:lnTo>
                <a:lnTo>
                  <a:pt x="144" y="88"/>
                </a:lnTo>
                <a:lnTo>
                  <a:pt x="152" y="152"/>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037" name="Freeform 19">
            <a:extLst>
              <a:ext uri="{FF2B5EF4-FFF2-40B4-BE49-F238E27FC236}">
                <a16:creationId xmlns:a16="http://schemas.microsoft.com/office/drawing/2014/main" id="{EAD5B613-7C9C-49F8-AE2A-D907A57535B3}"/>
              </a:ext>
            </a:extLst>
          </p:cNvPr>
          <p:cNvSpPr>
            <a:spLocks/>
          </p:cNvSpPr>
          <p:nvPr/>
        </p:nvSpPr>
        <p:spPr bwMode="auto">
          <a:xfrm>
            <a:off x="3225800" y="2095500"/>
            <a:ext cx="38100" cy="127000"/>
          </a:xfrm>
          <a:custGeom>
            <a:avLst/>
            <a:gdLst>
              <a:gd name="T0" fmla="*/ 24 w 24"/>
              <a:gd name="T1" fmla="*/ 40 h 80"/>
              <a:gd name="T2" fmla="*/ 24 w 24"/>
              <a:gd name="T3" fmla="*/ 64 h 80"/>
              <a:gd name="T4" fmla="*/ 8 w 24"/>
              <a:gd name="T5" fmla="*/ 80 h 80"/>
              <a:gd name="T6" fmla="*/ 8 w 24"/>
              <a:gd name="T7" fmla="*/ 80 h 80"/>
              <a:gd name="T8" fmla="*/ 0 w 24"/>
              <a:gd name="T9" fmla="*/ 64 h 80"/>
              <a:gd name="T10" fmla="*/ 0 w 24"/>
              <a:gd name="T11" fmla="*/ 40 h 80"/>
              <a:gd name="T12" fmla="*/ 0 w 24"/>
              <a:gd name="T13" fmla="*/ 40 h 80"/>
              <a:gd name="T14" fmla="*/ 0 w 24"/>
              <a:gd name="T15" fmla="*/ 16 h 80"/>
              <a:gd name="T16" fmla="*/ 8 w 24"/>
              <a:gd name="T17" fmla="*/ 0 h 80"/>
              <a:gd name="T18" fmla="*/ 8 w 24"/>
              <a:gd name="T19" fmla="*/ 0 h 80"/>
              <a:gd name="T20" fmla="*/ 24 w 24"/>
              <a:gd name="T21" fmla="*/ 16 h 80"/>
              <a:gd name="T22" fmla="*/ 24 w 24"/>
              <a:gd name="T23" fmla="*/ 40 h 8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80"/>
              <a:gd name="T38" fmla="*/ 24 w 24"/>
              <a:gd name="T39" fmla="*/ 80 h 8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80">
                <a:moveTo>
                  <a:pt x="24" y="40"/>
                </a:moveTo>
                <a:lnTo>
                  <a:pt x="24" y="64"/>
                </a:lnTo>
                <a:lnTo>
                  <a:pt x="8" y="80"/>
                </a:lnTo>
                <a:lnTo>
                  <a:pt x="0" y="64"/>
                </a:lnTo>
                <a:lnTo>
                  <a:pt x="0" y="40"/>
                </a:lnTo>
                <a:lnTo>
                  <a:pt x="0" y="16"/>
                </a:lnTo>
                <a:lnTo>
                  <a:pt x="8" y="0"/>
                </a:lnTo>
                <a:lnTo>
                  <a:pt x="24" y="16"/>
                </a:lnTo>
                <a:lnTo>
                  <a:pt x="24"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038" name="Freeform 20">
            <a:extLst>
              <a:ext uri="{FF2B5EF4-FFF2-40B4-BE49-F238E27FC236}">
                <a16:creationId xmlns:a16="http://schemas.microsoft.com/office/drawing/2014/main" id="{53801525-4493-43B3-AE58-4FCE381D4D0E}"/>
              </a:ext>
            </a:extLst>
          </p:cNvPr>
          <p:cNvSpPr>
            <a:spLocks/>
          </p:cNvSpPr>
          <p:nvPr/>
        </p:nvSpPr>
        <p:spPr bwMode="auto">
          <a:xfrm>
            <a:off x="3225800" y="2095500"/>
            <a:ext cx="38100" cy="127000"/>
          </a:xfrm>
          <a:custGeom>
            <a:avLst/>
            <a:gdLst>
              <a:gd name="T0" fmla="*/ 24 w 24"/>
              <a:gd name="T1" fmla="*/ 40 h 80"/>
              <a:gd name="T2" fmla="*/ 24 w 24"/>
              <a:gd name="T3" fmla="*/ 64 h 80"/>
              <a:gd name="T4" fmla="*/ 24 w 24"/>
              <a:gd name="T5" fmla="*/ 64 h 80"/>
              <a:gd name="T6" fmla="*/ 8 w 24"/>
              <a:gd name="T7" fmla="*/ 80 h 80"/>
              <a:gd name="T8" fmla="*/ 8 w 24"/>
              <a:gd name="T9" fmla="*/ 80 h 80"/>
              <a:gd name="T10" fmla="*/ 8 w 24"/>
              <a:gd name="T11" fmla="*/ 80 h 80"/>
              <a:gd name="T12" fmla="*/ 8 w 24"/>
              <a:gd name="T13" fmla="*/ 80 h 80"/>
              <a:gd name="T14" fmla="*/ 0 w 24"/>
              <a:gd name="T15" fmla="*/ 64 h 80"/>
              <a:gd name="T16" fmla="*/ 0 w 24"/>
              <a:gd name="T17" fmla="*/ 64 h 80"/>
              <a:gd name="T18" fmla="*/ 0 w 24"/>
              <a:gd name="T19" fmla="*/ 40 h 80"/>
              <a:gd name="T20" fmla="*/ 0 w 24"/>
              <a:gd name="T21" fmla="*/ 40 h 80"/>
              <a:gd name="T22" fmla="*/ 0 w 24"/>
              <a:gd name="T23" fmla="*/ 40 h 80"/>
              <a:gd name="T24" fmla="*/ 0 w 24"/>
              <a:gd name="T25" fmla="*/ 40 h 80"/>
              <a:gd name="T26" fmla="*/ 0 w 24"/>
              <a:gd name="T27" fmla="*/ 16 h 80"/>
              <a:gd name="T28" fmla="*/ 0 w 24"/>
              <a:gd name="T29" fmla="*/ 16 h 80"/>
              <a:gd name="T30" fmla="*/ 8 w 24"/>
              <a:gd name="T31" fmla="*/ 0 h 80"/>
              <a:gd name="T32" fmla="*/ 8 w 24"/>
              <a:gd name="T33" fmla="*/ 0 h 80"/>
              <a:gd name="T34" fmla="*/ 8 w 24"/>
              <a:gd name="T35" fmla="*/ 0 h 80"/>
              <a:gd name="T36" fmla="*/ 8 w 24"/>
              <a:gd name="T37" fmla="*/ 0 h 80"/>
              <a:gd name="T38" fmla="*/ 24 w 24"/>
              <a:gd name="T39" fmla="*/ 16 h 80"/>
              <a:gd name="T40" fmla="*/ 24 w 24"/>
              <a:gd name="T41" fmla="*/ 16 h 80"/>
              <a:gd name="T42" fmla="*/ 24 w 24"/>
              <a:gd name="T43" fmla="*/ 40 h 80"/>
              <a:gd name="T44" fmla="*/ 24 w 24"/>
              <a:gd name="T45" fmla="*/ 40 h 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
              <a:gd name="T70" fmla="*/ 0 h 80"/>
              <a:gd name="T71" fmla="*/ 24 w 24"/>
              <a:gd name="T72" fmla="*/ 80 h 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 h="80">
                <a:moveTo>
                  <a:pt x="24" y="40"/>
                </a:moveTo>
                <a:lnTo>
                  <a:pt x="24" y="64"/>
                </a:lnTo>
                <a:lnTo>
                  <a:pt x="8" y="80"/>
                </a:lnTo>
                <a:lnTo>
                  <a:pt x="0" y="64"/>
                </a:lnTo>
                <a:lnTo>
                  <a:pt x="0" y="40"/>
                </a:lnTo>
                <a:lnTo>
                  <a:pt x="0" y="16"/>
                </a:lnTo>
                <a:lnTo>
                  <a:pt x="8" y="0"/>
                </a:lnTo>
                <a:lnTo>
                  <a:pt x="24" y="16"/>
                </a:lnTo>
                <a:lnTo>
                  <a:pt x="24" y="4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039" name="Line 21">
            <a:extLst>
              <a:ext uri="{FF2B5EF4-FFF2-40B4-BE49-F238E27FC236}">
                <a16:creationId xmlns:a16="http://schemas.microsoft.com/office/drawing/2014/main" id="{704BFFE8-DCCE-4322-B20D-C1F29FD36092}"/>
              </a:ext>
            </a:extLst>
          </p:cNvPr>
          <p:cNvSpPr>
            <a:spLocks noChangeShapeType="1"/>
          </p:cNvSpPr>
          <p:nvPr/>
        </p:nvSpPr>
        <p:spPr bwMode="auto">
          <a:xfrm flipV="1">
            <a:off x="3238500" y="1917700"/>
            <a:ext cx="928688" cy="127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0" name="Line 22">
            <a:extLst>
              <a:ext uri="{FF2B5EF4-FFF2-40B4-BE49-F238E27FC236}">
                <a16:creationId xmlns:a16="http://schemas.microsoft.com/office/drawing/2014/main" id="{C8E377F2-8086-4445-A3A3-D952B1E9CB42}"/>
              </a:ext>
            </a:extLst>
          </p:cNvPr>
          <p:cNvSpPr>
            <a:spLocks noChangeShapeType="1"/>
          </p:cNvSpPr>
          <p:nvPr/>
        </p:nvSpPr>
        <p:spPr bwMode="auto">
          <a:xfrm>
            <a:off x="3251200" y="2413000"/>
            <a:ext cx="9144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1" name="Line 23">
            <a:extLst>
              <a:ext uri="{FF2B5EF4-FFF2-40B4-BE49-F238E27FC236}">
                <a16:creationId xmlns:a16="http://schemas.microsoft.com/office/drawing/2014/main" id="{3E23DEE1-5810-416B-AFCE-437C584867EB}"/>
              </a:ext>
            </a:extLst>
          </p:cNvPr>
          <p:cNvSpPr>
            <a:spLocks noChangeShapeType="1"/>
          </p:cNvSpPr>
          <p:nvPr/>
        </p:nvSpPr>
        <p:spPr bwMode="auto">
          <a:xfrm>
            <a:off x="3251200" y="2095500"/>
            <a:ext cx="8636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2" name="Line 24">
            <a:extLst>
              <a:ext uri="{FF2B5EF4-FFF2-40B4-BE49-F238E27FC236}">
                <a16:creationId xmlns:a16="http://schemas.microsoft.com/office/drawing/2014/main" id="{8008D84D-236C-43C7-953E-F1687D0723F3}"/>
              </a:ext>
            </a:extLst>
          </p:cNvPr>
          <p:cNvSpPr>
            <a:spLocks noChangeShapeType="1"/>
          </p:cNvSpPr>
          <p:nvPr/>
        </p:nvSpPr>
        <p:spPr bwMode="auto">
          <a:xfrm>
            <a:off x="3238500" y="2209800"/>
            <a:ext cx="8890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3" name="Line 25">
            <a:extLst>
              <a:ext uri="{FF2B5EF4-FFF2-40B4-BE49-F238E27FC236}">
                <a16:creationId xmlns:a16="http://schemas.microsoft.com/office/drawing/2014/main" id="{12D9E1C3-0CAE-4FC5-A9CD-067B83CA1111}"/>
              </a:ext>
            </a:extLst>
          </p:cNvPr>
          <p:cNvSpPr>
            <a:spLocks noChangeShapeType="1"/>
          </p:cNvSpPr>
          <p:nvPr/>
        </p:nvSpPr>
        <p:spPr bwMode="auto">
          <a:xfrm>
            <a:off x="4394200" y="1612900"/>
            <a:ext cx="12192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 name="Rectangle 26">
            <a:extLst>
              <a:ext uri="{FF2B5EF4-FFF2-40B4-BE49-F238E27FC236}">
                <a16:creationId xmlns:a16="http://schemas.microsoft.com/office/drawing/2014/main" id="{61940B15-EEC7-4990-B108-6B8200867274}"/>
              </a:ext>
            </a:extLst>
          </p:cNvPr>
          <p:cNvSpPr>
            <a:spLocks noChangeArrowheads="1"/>
          </p:cNvSpPr>
          <p:nvPr/>
        </p:nvSpPr>
        <p:spPr bwMode="auto">
          <a:xfrm>
            <a:off x="4394200" y="1625600"/>
            <a:ext cx="355600" cy="1042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045" name="Line 27">
            <a:extLst>
              <a:ext uri="{FF2B5EF4-FFF2-40B4-BE49-F238E27FC236}">
                <a16:creationId xmlns:a16="http://schemas.microsoft.com/office/drawing/2014/main" id="{FBEF5B82-7439-47D9-8406-AD4BC9A8F98C}"/>
              </a:ext>
            </a:extLst>
          </p:cNvPr>
          <p:cNvSpPr>
            <a:spLocks noChangeShapeType="1"/>
          </p:cNvSpPr>
          <p:nvPr/>
        </p:nvSpPr>
        <p:spPr bwMode="auto">
          <a:xfrm flipH="1">
            <a:off x="2692400" y="2120900"/>
            <a:ext cx="3048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6" name="Line 28">
            <a:extLst>
              <a:ext uri="{FF2B5EF4-FFF2-40B4-BE49-F238E27FC236}">
                <a16:creationId xmlns:a16="http://schemas.microsoft.com/office/drawing/2014/main" id="{F07B8493-7FFD-4ED2-8DFA-E5F1824B5554}"/>
              </a:ext>
            </a:extLst>
          </p:cNvPr>
          <p:cNvSpPr>
            <a:spLocks noChangeShapeType="1"/>
          </p:cNvSpPr>
          <p:nvPr/>
        </p:nvSpPr>
        <p:spPr bwMode="auto">
          <a:xfrm flipH="1">
            <a:off x="2716213" y="1949450"/>
            <a:ext cx="3937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7" name="Freeform 29">
            <a:extLst>
              <a:ext uri="{FF2B5EF4-FFF2-40B4-BE49-F238E27FC236}">
                <a16:creationId xmlns:a16="http://schemas.microsoft.com/office/drawing/2014/main" id="{53864834-95C3-49B8-B863-CEB7FD40A89E}"/>
              </a:ext>
            </a:extLst>
          </p:cNvPr>
          <p:cNvSpPr>
            <a:spLocks/>
          </p:cNvSpPr>
          <p:nvPr/>
        </p:nvSpPr>
        <p:spPr bwMode="auto">
          <a:xfrm>
            <a:off x="3517900" y="1968500"/>
            <a:ext cx="139700" cy="101600"/>
          </a:xfrm>
          <a:custGeom>
            <a:avLst/>
            <a:gdLst>
              <a:gd name="T0" fmla="*/ 88 w 88"/>
              <a:gd name="T1" fmla="*/ 32 h 64"/>
              <a:gd name="T2" fmla="*/ 0 w 88"/>
              <a:gd name="T3" fmla="*/ 64 h 64"/>
              <a:gd name="T4" fmla="*/ 0 w 88"/>
              <a:gd name="T5" fmla="*/ 0 h 64"/>
              <a:gd name="T6" fmla="*/ 88 w 88"/>
              <a:gd name="T7" fmla="*/ 32 h 64"/>
              <a:gd name="T8" fmla="*/ 0 60000 65536"/>
              <a:gd name="T9" fmla="*/ 0 60000 65536"/>
              <a:gd name="T10" fmla="*/ 0 60000 65536"/>
              <a:gd name="T11" fmla="*/ 0 60000 65536"/>
              <a:gd name="T12" fmla="*/ 0 w 88"/>
              <a:gd name="T13" fmla="*/ 0 h 64"/>
              <a:gd name="T14" fmla="*/ 88 w 88"/>
              <a:gd name="T15" fmla="*/ 64 h 64"/>
            </a:gdLst>
            <a:ahLst/>
            <a:cxnLst>
              <a:cxn ang="T8">
                <a:pos x="T0" y="T1"/>
              </a:cxn>
              <a:cxn ang="T9">
                <a:pos x="T2" y="T3"/>
              </a:cxn>
              <a:cxn ang="T10">
                <a:pos x="T4" y="T5"/>
              </a:cxn>
              <a:cxn ang="T11">
                <a:pos x="T6" y="T7"/>
              </a:cxn>
            </a:cxnLst>
            <a:rect l="T12" t="T13" r="T14" b="T15"/>
            <a:pathLst>
              <a:path w="88" h="64">
                <a:moveTo>
                  <a:pt x="88" y="32"/>
                </a:moveTo>
                <a:lnTo>
                  <a:pt x="0" y="64"/>
                </a:lnTo>
                <a:lnTo>
                  <a:pt x="0" y="0"/>
                </a:lnTo>
                <a:lnTo>
                  <a:pt x="88"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048" name="Line 30">
            <a:extLst>
              <a:ext uri="{FF2B5EF4-FFF2-40B4-BE49-F238E27FC236}">
                <a16:creationId xmlns:a16="http://schemas.microsoft.com/office/drawing/2014/main" id="{BE53AE82-34A8-4AB7-BF07-02C86F14F379}"/>
              </a:ext>
            </a:extLst>
          </p:cNvPr>
          <p:cNvSpPr>
            <a:spLocks noChangeShapeType="1"/>
          </p:cNvSpPr>
          <p:nvPr/>
        </p:nvSpPr>
        <p:spPr bwMode="auto">
          <a:xfrm>
            <a:off x="3263900" y="2019300"/>
            <a:ext cx="3175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9" name="Rectangle 31">
            <a:extLst>
              <a:ext uri="{FF2B5EF4-FFF2-40B4-BE49-F238E27FC236}">
                <a16:creationId xmlns:a16="http://schemas.microsoft.com/office/drawing/2014/main" id="{626E41E8-18D0-4D1F-B288-135F1D0E6FBA}"/>
              </a:ext>
            </a:extLst>
          </p:cNvPr>
          <p:cNvSpPr>
            <a:spLocks noChangeArrowheads="1"/>
          </p:cNvSpPr>
          <p:nvPr/>
        </p:nvSpPr>
        <p:spPr bwMode="auto">
          <a:xfrm>
            <a:off x="2406650" y="1898650"/>
            <a:ext cx="1238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600" i="1">
                <a:solidFill>
                  <a:srgbClr val="000000"/>
                </a:solidFill>
                <a:latin typeface="Times New Roman" panose="02020603050405020304" pitchFamily="18" charset="0"/>
              </a:rPr>
              <a:t>V</a:t>
            </a:r>
            <a:endParaRPr lang="en-US" altLang="en-US" sz="1600" i="1">
              <a:latin typeface="Times New Roman" panose="02020603050405020304" pitchFamily="18" charset="0"/>
            </a:endParaRPr>
          </a:p>
        </p:txBody>
      </p:sp>
      <p:sp>
        <p:nvSpPr>
          <p:cNvPr id="1050" name="Rectangle 32">
            <a:extLst>
              <a:ext uri="{FF2B5EF4-FFF2-40B4-BE49-F238E27FC236}">
                <a16:creationId xmlns:a16="http://schemas.microsoft.com/office/drawing/2014/main" id="{D847B39E-4204-4F67-9F61-ED95CAA69731}"/>
              </a:ext>
            </a:extLst>
          </p:cNvPr>
          <p:cNvSpPr>
            <a:spLocks noChangeArrowheads="1"/>
          </p:cNvSpPr>
          <p:nvPr/>
        </p:nvSpPr>
        <p:spPr bwMode="auto">
          <a:xfrm>
            <a:off x="3378200" y="1574800"/>
            <a:ext cx="682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600" i="1">
                <a:solidFill>
                  <a:srgbClr val="000000"/>
                </a:solidFill>
                <a:latin typeface="Times New Roman" panose="02020603050405020304" pitchFamily="18" charset="0"/>
              </a:rPr>
              <a:t>I</a:t>
            </a:r>
            <a:endParaRPr lang="en-US" altLang="en-US" sz="1600" i="1">
              <a:latin typeface="Times New Roman" panose="02020603050405020304" pitchFamily="18" charset="0"/>
            </a:endParaRPr>
          </a:p>
        </p:txBody>
      </p:sp>
      <p:sp>
        <p:nvSpPr>
          <p:cNvPr id="1051" name="Line 33">
            <a:extLst>
              <a:ext uri="{FF2B5EF4-FFF2-40B4-BE49-F238E27FC236}">
                <a16:creationId xmlns:a16="http://schemas.microsoft.com/office/drawing/2014/main" id="{55C43ADD-404B-444E-BAD8-2D0B96E0A778}"/>
              </a:ext>
            </a:extLst>
          </p:cNvPr>
          <p:cNvSpPr>
            <a:spLocks noChangeShapeType="1"/>
          </p:cNvSpPr>
          <p:nvPr/>
        </p:nvSpPr>
        <p:spPr bwMode="auto">
          <a:xfrm>
            <a:off x="2844800" y="1955800"/>
            <a:ext cx="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52" name="Oval 34">
            <a:extLst>
              <a:ext uri="{FF2B5EF4-FFF2-40B4-BE49-F238E27FC236}">
                <a16:creationId xmlns:a16="http://schemas.microsoft.com/office/drawing/2014/main" id="{C2FECB7F-4F27-4E23-977D-41D2ABB001C4}"/>
              </a:ext>
            </a:extLst>
          </p:cNvPr>
          <p:cNvSpPr>
            <a:spLocks noChangeArrowheads="1"/>
          </p:cNvSpPr>
          <p:nvPr/>
        </p:nvSpPr>
        <p:spPr bwMode="auto">
          <a:xfrm>
            <a:off x="5334000" y="1600200"/>
            <a:ext cx="533400" cy="1062038"/>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053" name="Oval 35">
            <a:extLst>
              <a:ext uri="{FF2B5EF4-FFF2-40B4-BE49-F238E27FC236}">
                <a16:creationId xmlns:a16="http://schemas.microsoft.com/office/drawing/2014/main" id="{6A3C0381-357D-441D-9607-8E7F88D193AA}"/>
              </a:ext>
            </a:extLst>
          </p:cNvPr>
          <p:cNvSpPr>
            <a:spLocks noChangeArrowheads="1"/>
          </p:cNvSpPr>
          <p:nvPr/>
        </p:nvSpPr>
        <p:spPr bwMode="auto">
          <a:xfrm>
            <a:off x="4130675" y="1612900"/>
            <a:ext cx="533400" cy="1044575"/>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054" name="Line 36">
            <a:extLst>
              <a:ext uri="{FF2B5EF4-FFF2-40B4-BE49-F238E27FC236}">
                <a16:creationId xmlns:a16="http://schemas.microsoft.com/office/drawing/2014/main" id="{6A81A4A5-546C-4369-9954-0EBB8D848DCD}"/>
              </a:ext>
            </a:extLst>
          </p:cNvPr>
          <p:cNvSpPr>
            <a:spLocks noChangeShapeType="1"/>
          </p:cNvSpPr>
          <p:nvPr/>
        </p:nvSpPr>
        <p:spPr bwMode="auto">
          <a:xfrm>
            <a:off x="4419600" y="2667000"/>
            <a:ext cx="1219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5" name="Rectangle 37">
            <a:extLst>
              <a:ext uri="{FF2B5EF4-FFF2-40B4-BE49-F238E27FC236}">
                <a16:creationId xmlns:a16="http://schemas.microsoft.com/office/drawing/2014/main" id="{14737866-C7D8-468B-BCB4-FB3C6D97AC54}"/>
              </a:ext>
            </a:extLst>
          </p:cNvPr>
          <p:cNvSpPr>
            <a:spLocks noChangeArrowheads="1"/>
          </p:cNvSpPr>
          <p:nvPr/>
        </p:nvSpPr>
        <p:spPr bwMode="auto">
          <a:xfrm>
            <a:off x="4419600" y="1627188"/>
            <a:ext cx="301625" cy="10239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1056" name="Line 38">
            <a:extLst>
              <a:ext uri="{FF2B5EF4-FFF2-40B4-BE49-F238E27FC236}">
                <a16:creationId xmlns:a16="http://schemas.microsoft.com/office/drawing/2014/main" id="{82D55A45-CAAB-4754-8E6B-F8B559F39DCE}"/>
              </a:ext>
            </a:extLst>
          </p:cNvPr>
          <p:cNvSpPr>
            <a:spLocks noChangeShapeType="1"/>
          </p:cNvSpPr>
          <p:nvPr/>
        </p:nvSpPr>
        <p:spPr bwMode="auto">
          <a:xfrm>
            <a:off x="5638800" y="1752600"/>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7" name="Line 39">
            <a:extLst>
              <a:ext uri="{FF2B5EF4-FFF2-40B4-BE49-F238E27FC236}">
                <a16:creationId xmlns:a16="http://schemas.microsoft.com/office/drawing/2014/main" id="{4357F529-EFC1-4526-A926-289E56C86FD8}"/>
              </a:ext>
            </a:extLst>
          </p:cNvPr>
          <p:cNvSpPr>
            <a:spLocks noChangeShapeType="1"/>
          </p:cNvSpPr>
          <p:nvPr/>
        </p:nvSpPr>
        <p:spPr bwMode="auto">
          <a:xfrm>
            <a:off x="5791200" y="1981200"/>
            <a:ext cx="457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8" name="Line 40">
            <a:extLst>
              <a:ext uri="{FF2B5EF4-FFF2-40B4-BE49-F238E27FC236}">
                <a16:creationId xmlns:a16="http://schemas.microsoft.com/office/drawing/2014/main" id="{422E7C01-21FD-4479-A4A2-C126F0EF3112}"/>
              </a:ext>
            </a:extLst>
          </p:cNvPr>
          <p:cNvSpPr>
            <a:spLocks noChangeShapeType="1"/>
          </p:cNvSpPr>
          <p:nvPr/>
        </p:nvSpPr>
        <p:spPr bwMode="auto">
          <a:xfrm>
            <a:off x="5562600" y="1905000"/>
            <a:ext cx="152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9" name="Line 41">
            <a:extLst>
              <a:ext uri="{FF2B5EF4-FFF2-40B4-BE49-F238E27FC236}">
                <a16:creationId xmlns:a16="http://schemas.microsoft.com/office/drawing/2014/main" id="{15D5759D-685A-40CF-8309-B9D6B651A981}"/>
              </a:ext>
            </a:extLst>
          </p:cNvPr>
          <p:cNvSpPr>
            <a:spLocks noChangeShapeType="1"/>
          </p:cNvSpPr>
          <p:nvPr/>
        </p:nvSpPr>
        <p:spPr bwMode="auto">
          <a:xfrm>
            <a:off x="5486400" y="2133600"/>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60" name="Line 42">
            <a:extLst>
              <a:ext uri="{FF2B5EF4-FFF2-40B4-BE49-F238E27FC236}">
                <a16:creationId xmlns:a16="http://schemas.microsoft.com/office/drawing/2014/main" id="{ABE4A1FC-7ECA-4508-A1E5-531E9EB63873}"/>
              </a:ext>
            </a:extLst>
          </p:cNvPr>
          <p:cNvSpPr>
            <a:spLocks noChangeShapeType="1"/>
          </p:cNvSpPr>
          <p:nvPr/>
        </p:nvSpPr>
        <p:spPr bwMode="auto">
          <a:xfrm>
            <a:off x="5715000" y="22860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61" name="Line 43">
            <a:extLst>
              <a:ext uri="{FF2B5EF4-FFF2-40B4-BE49-F238E27FC236}">
                <a16:creationId xmlns:a16="http://schemas.microsoft.com/office/drawing/2014/main" id="{D7AEF28C-E19B-44B6-AF1C-12F7A128970E}"/>
              </a:ext>
            </a:extLst>
          </p:cNvPr>
          <p:cNvSpPr>
            <a:spLocks noChangeShapeType="1"/>
          </p:cNvSpPr>
          <p:nvPr/>
        </p:nvSpPr>
        <p:spPr bwMode="auto">
          <a:xfrm>
            <a:off x="5562600" y="24384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62" name="Line 63">
            <a:extLst>
              <a:ext uri="{FF2B5EF4-FFF2-40B4-BE49-F238E27FC236}">
                <a16:creationId xmlns:a16="http://schemas.microsoft.com/office/drawing/2014/main" id="{E3CF4BAD-ED55-4A8B-9453-665BB8E50336}"/>
              </a:ext>
            </a:extLst>
          </p:cNvPr>
          <p:cNvSpPr>
            <a:spLocks noChangeShapeType="1"/>
          </p:cNvSpPr>
          <p:nvPr/>
        </p:nvSpPr>
        <p:spPr bwMode="auto">
          <a:xfrm>
            <a:off x="6248400" y="2133600"/>
            <a:ext cx="3810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63" name="Text Box 64">
            <a:extLst>
              <a:ext uri="{FF2B5EF4-FFF2-40B4-BE49-F238E27FC236}">
                <a16:creationId xmlns:a16="http://schemas.microsoft.com/office/drawing/2014/main" id="{E1383880-F4EE-4A69-9394-84329155DA1B}"/>
              </a:ext>
            </a:extLst>
          </p:cNvPr>
          <p:cNvSpPr txBox="1">
            <a:spLocks noChangeArrowheads="1"/>
          </p:cNvSpPr>
          <p:nvPr/>
        </p:nvSpPr>
        <p:spPr bwMode="auto">
          <a:xfrm>
            <a:off x="6324600" y="2286000"/>
            <a:ext cx="3460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eaLnBrk="1" hangingPunct="1"/>
            <a:r>
              <a:rPr lang="en-US" altLang="en-US" sz="1600" b="1">
                <a:latin typeface="Times New Roman" panose="02020603050405020304" pitchFamily="18" charset="0"/>
              </a:rPr>
              <a:t>n</a:t>
            </a:r>
          </a:p>
        </p:txBody>
      </p:sp>
      <p:sp>
        <p:nvSpPr>
          <p:cNvPr id="1064" name="Line 65">
            <a:extLst>
              <a:ext uri="{FF2B5EF4-FFF2-40B4-BE49-F238E27FC236}">
                <a16:creationId xmlns:a16="http://schemas.microsoft.com/office/drawing/2014/main" id="{F320D132-A21B-426C-BFF4-B580EC70FA2C}"/>
              </a:ext>
            </a:extLst>
          </p:cNvPr>
          <p:cNvSpPr>
            <a:spLocks noChangeShapeType="1"/>
          </p:cNvSpPr>
          <p:nvPr/>
        </p:nvSpPr>
        <p:spPr bwMode="auto">
          <a:xfrm>
            <a:off x="5562600" y="2514600"/>
            <a:ext cx="15240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1027" name="Object 66">
            <a:extLst>
              <a:ext uri="{FF2B5EF4-FFF2-40B4-BE49-F238E27FC236}">
                <a16:creationId xmlns:a16="http://schemas.microsoft.com/office/drawing/2014/main" id="{9076B30F-0F42-4598-B3CC-5964BE1D758F}"/>
              </a:ext>
            </a:extLst>
          </p:cNvPr>
          <p:cNvGraphicFramePr>
            <a:graphicFrameLocks noChangeAspect="1"/>
          </p:cNvGraphicFramePr>
          <p:nvPr/>
        </p:nvGraphicFramePr>
        <p:xfrm>
          <a:off x="5715000" y="2743200"/>
          <a:ext cx="231775" cy="295275"/>
        </p:xfrm>
        <a:graphic>
          <a:graphicData uri="http://schemas.openxmlformats.org/presentationml/2006/ole">
            <mc:AlternateContent xmlns:mc="http://schemas.openxmlformats.org/markup-compatibility/2006">
              <mc:Choice xmlns:v="urn:schemas-microsoft-com:vml" Requires="v">
                <p:oleObj spid="_x0000_s1027" name="Equation" r:id="rId6" imgW="139680" imgH="177480" progId="Equation.DSMT4">
                  <p:embed/>
                </p:oleObj>
              </mc:Choice>
              <mc:Fallback>
                <p:oleObj name="Equation" r:id="rId6" imgW="139680" imgH="177480" progId="Equation.DSMT4">
                  <p:embed/>
                  <p:pic>
                    <p:nvPicPr>
                      <p:cNvPr id="0" name="Object 6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2743200"/>
                        <a:ext cx="231775" cy="29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F4AD12CA-3CD3-42F4-ADE5-7B6AF7140029}"/>
              </a:ext>
            </a:extLst>
          </p:cNvPr>
          <p:cNvSpPr txBox="1"/>
          <p:nvPr/>
        </p:nvSpPr>
        <p:spPr>
          <a:xfrm>
            <a:off x="7739856" y="4038600"/>
            <a:ext cx="543739" cy="461665"/>
          </a:xfrm>
          <a:prstGeom prst="rect">
            <a:avLst/>
          </a:prstGeom>
          <a:noFill/>
        </p:spPr>
        <p:txBody>
          <a:bodyPr wrap="none" rtlCol="0">
            <a:spAutoFit/>
          </a:bodyPr>
          <a:lstStyle/>
          <a:p>
            <a:r>
              <a:rPr lang="en-US" dirty="0"/>
              <a:t>(1)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Rectangle 27">
            <a:extLst>
              <a:ext uri="{FF2B5EF4-FFF2-40B4-BE49-F238E27FC236}">
                <a16:creationId xmlns:a16="http://schemas.microsoft.com/office/drawing/2014/main" id="{047333D7-3DBB-453E-8DE6-A552629D79A4}"/>
              </a:ext>
            </a:extLst>
          </p:cNvPr>
          <p:cNvSpPr>
            <a:spLocks noChangeArrowheads="1"/>
          </p:cNvSpPr>
          <p:nvPr/>
        </p:nvSpPr>
        <p:spPr bwMode="auto">
          <a:xfrm>
            <a:off x="914400" y="1828800"/>
            <a:ext cx="8953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rgbClr val="000000"/>
                </a:solidFill>
              </a:rPr>
              <a:t>voltage</a:t>
            </a:r>
            <a:endParaRPr lang="en-US" altLang="en-US"/>
          </a:p>
        </p:txBody>
      </p:sp>
      <p:sp>
        <p:nvSpPr>
          <p:cNvPr id="2058" name="Rectangle 28">
            <a:extLst>
              <a:ext uri="{FF2B5EF4-FFF2-40B4-BE49-F238E27FC236}">
                <a16:creationId xmlns:a16="http://schemas.microsoft.com/office/drawing/2014/main" id="{1455C332-7654-4CAE-98CC-0CAB83FCA50A}"/>
              </a:ext>
            </a:extLst>
          </p:cNvPr>
          <p:cNvSpPr>
            <a:spLocks noChangeArrowheads="1"/>
          </p:cNvSpPr>
          <p:nvPr/>
        </p:nvSpPr>
        <p:spPr bwMode="auto">
          <a:xfrm>
            <a:off x="1600200" y="2438400"/>
            <a:ext cx="86201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rgbClr val="000000"/>
                </a:solidFill>
              </a:rPr>
              <a:t>current</a:t>
            </a:r>
            <a:endParaRPr lang="en-US" altLang="en-US"/>
          </a:p>
        </p:txBody>
      </p:sp>
      <p:sp>
        <p:nvSpPr>
          <p:cNvPr id="2059" name="Rectangle 29">
            <a:extLst>
              <a:ext uri="{FF2B5EF4-FFF2-40B4-BE49-F238E27FC236}">
                <a16:creationId xmlns:a16="http://schemas.microsoft.com/office/drawing/2014/main" id="{AE223A38-09C2-4802-82B5-BDBBBF5EE308}"/>
              </a:ext>
            </a:extLst>
          </p:cNvPr>
          <p:cNvSpPr>
            <a:spLocks noChangeArrowheads="1"/>
          </p:cNvSpPr>
          <p:nvPr/>
        </p:nvSpPr>
        <p:spPr bwMode="auto">
          <a:xfrm>
            <a:off x="4419600" y="1219200"/>
            <a:ext cx="22240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rgbClr val="000000"/>
                </a:solidFill>
              </a:rPr>
              <a:t>compressive force</a:t>
            </a:r>
            <a:endParaRPr lang="en-US" altLang="en-US"/>
          </a:p>
        </p:txBody>
      </p:sp>
      <p:sp>
        <p:nvSpPr>
          <p:cNvPr id="2060" name="Rectangle 30">
            <a:extLst>
              <a:ext uri="{FF2B5EF4-FFF2-40B4-BE49-F238E27FC236}">
                <a16:creationId xmlns:a16="http://schemas.microsoft.com/office/drawing/2014/main" id="{EAF70F35-FE33-42A9-BF0F-91E8EC84B1D5}"/>
              </a:ext>
            </a:extLst>
          </p:cNvPr>
          <p:cNvSpPr>
            <a:spLocks noChangeArrowheads="1"/>
          </p:cNvSpPr>
          <p:nvPr/>
        </p:nvSpPr>
        <p:spPr bwMode="auto">
          <a:xfrm>
            <a:off x="6553200" y="2286000"/>
            <a:ext cx="19081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rgbClr val="000000"/>
                </a:solidFill>
              </a:rPr>
              <a:t>velocity, </a:t>
            </a:r>
            <a:r>
              <a:rPr lang="en-US" altLang="en-US" i="1">
                <a:solidFill>
                  <a:srgbClr val="000000"/>
                </a:solidFill>
              </a:rPr>
              <a:t>v</a:t>
            </a:r>
            <a:r>
              <a:rPr lang="en-US" altLang="en-US">
                <a:solidFill>
                  <a:srgbClr val="000000"/>
                </a:solidFill>
              </a:rPr>
              <a:t>(</a:t>
            </a:r>
            <a:r>
              <a:rPr lang="en-US" altLang="en-US" b="1">
                <a:solidFill>
                  <a:srgbClr val="000000"/>
                </a:solidFill>
              </a:rPr>
              <a:t>x</a:t>
            </a:r>
            <a:r>
              <a:rPr lang="en-US" altLang="en-US">
                <a:solidFill>
                  <a:srgbClr val="000000"/>
                </a:solidFill>
              </a:rPr>
              <a:t>,</a:t>
            </a:r>
            <a:r>
              <a:rPr lang="en-US" altLang="en-US">
                <a:solidFill>
                  <a:srgbClr val="000000"/>
                </a:solidFill>
                <a:latin typeface="Symbol" panose="05050102010706020507" pitchFamily="18" charset="2"/>
              </a:rPr>
              <a:t>w</a:t>
            </a:r>
            <a:r>
              <a:rPr lang="en-US" altLang="en-US">
                <a:solidFill>
                  <a:srgbClr val="000000"/>
                </a:solidFill>
              </a:rPr>
              <a:t>)</a:t>
            </a:r>
            <a:endParaRPr lang="en-US" altLang="en-US"/>
          </a:p>
        </p:txBody>
      </p:sp>
      <p:graphicFrame>
        <p:nvGraphicFramePr>
          <p:cNvPr id="2050" name="Object 33">
            <a:extLst>
              <a:ext uri="{FF2B5EF4-FFF2-40B4-BE49-F238E27FC236}">
                <a16:creationId xmlns:a16="http://schemas.microsoft.com/office/drawing/2014/main" id="{371E0DAD-5915-4CBA-9AA0-668542F28478}"/>
              </a:ext>
            </a:extLst>
          </p:cNvPr>
          <p:cNvGraphicFramePr>
            <a:graphicFrameLocks noChangeAspect="1"/>
          </p:cNvGraphicFramePr>
          <p:nvPr/>
        </p:nvGraphicFramePr>
        <p:xfrm>
          <a:off x="3962400" y="3200400"/>
          <a:ext cx="2105025" cy="1022350"/>
        </p:xfrm>
        <a:graphic>
          <a:graphicData uri="http://schemas.openxmlformats.org/presentationml/2006/ole">
            <mc:AlternateContent xmlns:mc="http://schemas.openxmlformats.org/markup-compatibility/2006">
              <mc:Choice xmlns:v="urn:schemas-microsoft-com:vml" Requires="v">
                <p:oleObj spid="_x0000_s2050" name="Equation" r:id="rId4" imgW="1307880" imgH="634680" progId="Equation.DSMT4">
                  <p:embed/>
                </p:oleObj>
              </mc:Choice>
              <mc:Fallback>
                <p:oleObj name="Equation" r:id="rId4" imgW="1307880" imgH="634680" progId="Equation.DSMT4">
                  <p:embed/>
                  <p:pic>
                    <p:nvPicPr>
                      <p:cNvPr id="0" name="Object 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3200400"/>
                        <a:ext cx="2105025" cy="102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1" name="Text Box 35">
            <a:extLst>
              <a:ext uri="{FF2B5EF4-FFF2-40B4-BE49-F238E27FC236}">
                <a16:creationId xmlns:a16="http://schemas.microsoft.com/office/drawing/2014/main" id="{D1CC0745-5F96-4AC3-AA28-8EB5C322A457}"/>
              </a:ext>
            </a:extLst>
          </p:cNvPr>
          <p:cNvSpPr txBox="1">
            <a:spLocks noChangeArrowheads="1"/>
          </p:cNvSpPr>
          <p:nvPr/>
        </p:nvSpPr>
        <p:spPr bwMode="auto">
          <a:xfrm>
            <a:off x="2041525" y="136525"/>
            <a:ext cx="50958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Transducer model- ‘lumped’ parameters</a:t>
            </a:r>
          </a:p>
        </p:txBody>
      </p:sp>
      <p:sp>
        <p:nvSpPr>
          <p:cNvPr id="2062" name="Text Box 36">
            <a:extLst>
              <a:ext uri="{FF2B5EF4-FFF2-40B4-BE49-F238E27FC236}">
                <a16:creationId xmlns:a16="http://schemas.microsoft.com/office/drawing/2014/main" id="{774953FF-F034-43BF-901E-33A1552F0D86}"/>
              </a:ext>
            </a:extLst>
          </p:cNvPr>
          <p:cNvSpPr txBox="1">
            <a:spLocks noChangeArrowheads="1"/>
          </p:cNvSpPr>
          <p:nvPr/>
        </p:nvSpPr>
        <p:spPr bwMode="auto">
          <a:xfrm>
            <a:off x="838200" y="4876800"/>
            <a:ext cx="30749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so reciprocity becomes:</a:t>
            </a:r>
          </a:p>
        </p:txBody>
      </p:sp>
      <p:sp>
        <p:nvSpPr>
          <p:cNvPr id="2063" name="Line 39">
            <a:extLst>
              <a:ext uri="{FF2B5EF4-FFF2-40B4-BE49-F238E27FC236}">
                <a16:creationId xmlns:a16="http://schemas.microsoft.com/office/drawing/2014/main" id="{2A3CE582-E6EB-45CA-8173-B6C399AA3CA8}"/>
              </a:ext>
            </a:extLst>
          </p:cNvPr>
          <p:cNvSpPr>
            <a:spLocks noChangeShapeType="1"/>
          </p:cNvSpPr>
          <p:nvPr/>
        </p:nvSpPr>
        <p:spPr bwMode="auto">
          <a:xfrm>
            <a:off x="1447800" y="762000"/>
            <a:ext cx="6629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2051" name="Object 40">
            <a:extLst>
              <a:ext uri="{FF2B5EF4-FFF2-40B4-BE49-F238E27FC236}">
                <a16:creationId xmlns:a16="http://schemas.microsoft.com/office/drawing/2014/main" id="{4DF3BA15-0FDB-4490-B5DE-E738CF44900F}"/>
              </a:ext>
            </a:extLst>
          </p:cNvPr>
          <p:cNvGraphicFramePr>
            <a:graphicFrameLocks noChangeAspect="1"/>
          </p:cNvGraphicFramePr>
          <p:nvPr/>
        </p:nvGraphicFramePr>
        <p:xfrm>
          <a:off x="2514600" y="5486400"/>
          <a:ext cx="4876800" cy="495300"/>
        </p:xfrm>
        <a:graphic>
          <a:graphicData uri="http://schemas.openxmlformats.org/presentationml/2006/ole">
            <mc:AlternateContent xmlns:mc="http://schemas.openxmlformats.org/markup-compatibility/2006">
              <mc:Choice xmlns:v="urn:schemas-microsoft-com:vml" Requires="v">
                <p:oleObj spid="_x0000_s2051" name="Equation" r:id="rId6" imgW="2120760" imgH="215640" progId="Equation.DSMT4">
                  <p:embed/>
                </p:oleObj>
              </mc:Choice>
              <mc:Fallback>
                <p:oleObj name="Equation" r:id="rId6" imgW="2120760" imgH="215640" progId="Equation.DSMT4">
                  <p:embed/>
                  <p:pic>
                    <p:nvPicPr>
                      <p:cNvPr id="0" name="Object 4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4600" y="5486400"/>
                        <a:ext cx="4876800" cy="495300"/>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64" name="Text Box 41">
            <a:extLst>
              <a:ext uri="{FF2B5EF4-FFF2-40B4-BE49-F238E27FC236}">
                <a16:creationId xmlns:a16="http://schemas.microsoft.com/office/drawing/2014/main" id="{407004C9-1FA4-4050-B2B4-C3252F4F57CC}"/>
              </a:ext>
            </a:extLst>
          </p:cNvPr>
          <p:cNvSpPr txBox="1">
            <a:spLocks noChangeArrowheads="1"/>
          </p:cNvSpPr>
          <p:nvPr/>
        </p:nvSpPr>
        <p:spPr bwMode="auto">
          <a:xfrm>
            <a:off x="2514600" y="2971800"/>
            <a:ext cx="124936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For</a:t>
            </a:r>
          </a:p>
          <a:p>
            <a:r>
              <a:rPr lang="en-US" altLang="en-US"/>
              <a:t>piston </a:t>
            </a:r>
          </a:p>
          <a:p>
            <a:r>
              <a:rPr lang="en-US" altLang="en-US"/>
              <a:t>behavior</a:t>
            </a:r>
          </a:p>
        </p:txBody>
      </p:sp>
      <p:graphicFrame>
        <p:nvGraphicFramePr>
          <p:cNvPr id="2052" name="Object 43">
            <a:extLst>
              <a:ext uri="{FF2B5EF4-FFF2-40B4-BE49-F238E27FC236}">
                <a16:creationId xmlns:a16="http://schemas.microsoft.com/office/drawing/2014/main" id="{791DB40D-08F9-41DB-900F-B4C3B2877623}"/>
              </a:ext>
            </a:extLst>
          </p:cNvPr>
          <p:cNvGraphicFramePr>
            <a:graphicFrameLocks noChangeAspect="1"/>
          </p:cNvGraphicFramePr>
          <p:nvPr/>
        </p:nvGraphicFramePr>
        <p:xfrm>
          <a:off x="2895600" y="4267200"/>
          <a:ext cx="4191000" cy="512763"/>
        </p:xfrm>
        <a:graphic>
          <a:graphicData uri="http://schemas.openxmlformats.org/presentationml/2006/ole">
            <mc:AlternateContent xmlns:mc="http://schemas.openxmlformats.org/markup-compatibility/2006">
              <mc:Choice xmlns:v="urn:schemas-microsoft-com:vml" Requires="v">
                <p:oleObj spid="_x0000_s2052" name="Equation" r:id="rId8" imgW="2286000" imgH="279360" progId="Equation.DSMT4">
                  <p:embed/>
                </p:oleObj>
              </mc:Choice>
              <mc:Fallback>
                <p:oleObj name="Equation" r:id="rId8" imgW="2286000" imgH="279360" progId="Equation.DSMT4">
                  <p:embed/>
                  <p:pic>
                    <p:nvPicPr>
                      <p:cNvPr id="0" name="Object 4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4267200"/>
                        <a:ext cx="4191000" cy="51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65" name="Freeform 44">
            <a:extLst>
              <a:ext uri="{FF2B5EF4-FFF2-40B4-BE49-F238E27FC236}">
                <a16:creationId xmlns:a16="http://schemas.microsoft.com/office/drawing/2014/main" id="{3B5468A0-23E2-460F-9E6F-172FD5018564}"/>
              </a:ext>
            </a:extLst>
          </p:cNvPr>
          <p:cNvSpPr>
            <a:spLocks/>
          </p:cNvSpPr>
          <p:nvPr/>
        </p:nvSpPr>
        <p:spPr bwMode="auto">
          <a:xfrm rot="5400000">
            <a:off x="4264819" y="1610519"/>
            <a:ext cx="638175" cy="842963"/>
          </a:xfrm>
          <a:custGeom>
            <a:avLst/>
            <a:gdLst>
              <a:gd name="T0" fmla="*/ 18 w 1252"/>
              <a:gd name="T1" fmla="*/ 1215 h 1238"/>
              <a:gd name="T2" fmla="*/ 45 w 1252"/>
              <a:gd name="T3" fmla="*/ 1220 h 1238"/>
              <a:gd name="T4" fmla="*/ 77 w 1252"/>
              <a:gd name="T5" fmla="*/ 1197 h 1238"/>
              <a:gd name="T6" fmla="*/ 104 w 1252"/>
              <a:gd name="T7" fmla="*/ 1206 h 1238"/>
              <a:gd name="T8" fmla="*/ 136 w 1252"/>
              <a:gd name="T9" fmla="*/ 1170 h 1238"/>
              <a:gd name="T10" fmla="*/ 168 w 1252"/>
              <a:gd name="T11" fmla="*/ 1183 h 1238"/>
              <a:gd name="T12" fmla="*/ 195 w 1252"/>
              <a:gd name="T13" fmla="*/ 1143 h 1238"/>
              <a:gd name="T14" fmla="*/ 227 w 1252"/>
              <a:gd name="T15" fmla="*/ 1124 h 1238"/>
              <a:gd name="T16" fmla="*/ 254 w 1252"/>
              <a:gd name="T17" fmla="*/ 1111 h 1238"/>
              <a:gd name="T18" fmla="*/ 286 w 1252"/>
              <a:gd name="T19" fmla="*/ 1038 h 1238"/>
              <a:gd name="T20" fmla="*/ 313 w 1252"/>
              <a:gd name="T21" fmla="*/ 993 h 1238"/>
              <a:gd name="T22" fmla="*/ 345 w 1252"/>
              <a:gd name="T23" fmla="*/ 943 h 1238"/>
              <a:gd name="T24" fmla="*/ 372 w 1252"/>
              <a:gd name="T25" fmla="*/ 816 h 1238"/>
              <a:gd name="T26" fmla="*/ 404 w 1252"/>
              <a:gd name="T27" fmla="*/ 666 h 1238"/>
              <a:gd name="T28" fmla="*/ 431 w 1252"/>
              <a:gd name="T29" fmla="*/ 530 h 1238"/>
              <a:gd name="T30" fmla="*/ 463 w 1252"/>
              <a:gd name="T31" fmla="*/ 353 h 1238"/>
              <a:gd name="T32" fmla="*/ 495 w 1252"/>
              <a:gd name="T33" fmla="*/ 140 h 1238"/>
              <a:gd name="T34" fmla="*/ 522 w 1252"/>
              <a:gd name="T35" fmla="*/ 4 h 1238"/>
              <a:gd name="T36" fmla="*/ 553 w 1252"/>
              <a:gd name="T37" fmla="*/ 27 h 1238"/>
              <a:gd name="T38" fmla="*/ 581 w 1252"/>
              <a:gd name="T39" fmla="*/ 177 h 1238"/>
              <a:gd name="T40" fmla="*/ 612 w 1252"/>
              <a:gd name="T41" fmla="*/ 290 h 1238"/>
              <a:gd name="T42" fmla="*/ 640 w 1252"/>
              <a:gd name="T43" fmla="*/ 240 h 1238"/>
              <a:gd name="T44" fmla="*/ 671 w 1252"/>
              <a:gd name="T45" fmla="*/ 127 h 1238"/>
              <a:gd name="T46" fmla="*/ 699 w 1252"/>
              <a:gd name="T47" fmla="*/ 154 h 1238"/>
              <a:gd name="T48" fmla="*/ 730 w 1252"/>
              <a:gd name="T49" fmla="*/ 263 h 1238"/>
              <a:gd name="T50" fmla="*/ 758 w 1252"/>
              <a:gd name="T51" fmla="*/ 167 h 1238"/>
              <a:gd name="T52" fmla="*/ 789 w 1252"/>
              <a:gd name="T53" fmla="*/ 158 h 1238"/>
              <a:gd name="T54" fmla="*/ 821 w 1252"/>
              <a:gd name="T55" fmla="*/ 245 h 1238"/>
              <a:gd name="T56" fmla="*/ 848 w 1252"/>
              <a:gd name="T57" fmla="*/ 149 h 1238"/>
              <a:gd name="T58" fmla="*/ 880 w 1252"/>
              <a:gd name="T59" fmla="*/ 213 h 1238"/>
              <a:gd name="T60" fmla="*/ 907 w 1252"/>
              <a:gd name="T61" fmla="*/ 181 h 1238"/>
              <a:gd name="T62" fmla="*/ 939 w 1252"/>
              <a:gd name="T63" fmla="*/ 190 h 1238"/>
              <a:gd name="T64" fmla="*/ 966 w 1252"/>
              <a:gd name="T65" fmla="*/ 190 h 1238"/>
              <a:gd name="T66" fmla="*/ 998 w 1252"/>
              <a:gd name="T67" fmla="*/ 190 h 1238"/>
              <a:gd name="T68" fmla="*/ 1025 w 1252"/>
              <a:gd name="T69" fmla="*/ 190 h 1238"/>
              <a:gd name="T70" fmla="*/ 1057 w 1252"/>
              <a:gd name="T71" fmla="*/ 181 h 1238"/>
              <a:gd name="T72" fmla="*/ 1084 w 1252"/>
              <a:gd name="T73" fmla="*/ 213 h 1238"/>
              <a:gd name="T74" fmla="*/ 1116 w 1252"/>
              <a:gd name="T75" fmla="*/ 149 h 1238"/>
              <a:gd name="T76" fmla="*/ 1143 w 1252"/>
              <a:gd name="T77" fmla="*/ 245 h 1238"/>
              <a:gd name="T78" fmla="*/ 1175 w 1252"/>
              <a:gd name="T79" fmla="*/ 158 h 1238"/>
              <a:gd name="T80" fmla="*/ 1207 w 1252"/>
              <a:gd name="T81" fmla="*/ 167 h 1238"/>
              <a:gd name="T82" fmla="*/ 1234 w 1252"/>
              <a:gd name="T83" fmla="*/ 263 h 123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52"/>
              <a:gd name="T127" fmla="*/ 0 h 1238"/>
              <a:gd name="T128" fmla="*/ 1252 w 1252"/>
              <a:gd name="T129" fmla="*/ 1238 h 123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52" h="1238">
                <a:moveTo>
                  <a:pt x="0" y="1238"/>
                </a:moveTo>
                <a:lnTo>
                  <a:pt x="9" y="1229"/>
                </a:lnTo>
                <a:lnTo>
                  <a:pt x="18" y="1215"/>
                </a:lnTo>
                <a:lnTo>
                  <a:pt x="27" y="1206"/>
                </a:lnTo>
                <a:lnTo>
                  <a:pt x="36" y="1206"/>
                </a:lnTo>
                <a:lnTo>
                  <a:pt x="45" y="1220"/>
                </a:lnTo>
                <a:lnTo>
                  <a:pt x="59" y="1229"/>
                </a:lnTo>
                <a:lnTo>
                  <a:pt x="68" y="1215"/>
                </a:lnTo>
                <a:lnTo>
                  <a:pt x="77" y="1197"/>
                </a:lnTo>
                <a:lnTo>
                  <a:pt x="86" y="1188"/>
                </a:lnTo>
                <a:lnTo>
                  <a:pt x="95" y="1197"/>
                </a:lnTo>
                <a:lnTo>
                  <a:pt x="104" y="1206"/>
                </a:lnTo>
                <a:lnTo>
                  <a:pt x="118" y="1206"/>
                </a:lnTo>
                <a:lnTo>
                  <a:pt x="127" y="1188"/>
                </a:lnTo>
                <a:lnTo>
                  <a:pt x="136" y="1170"/>
                </a:lnTo>
                <a:lnTo>
                  <a:pt x="145" y="1170"/>
                </a:lnTo>
                <a:lnTo>
                  <a:pt x="154" y="1183"/>
                </a:lnTo>
                <a:lnTo>
                  <a:pt x="168" y="1183"/>
                </a:lnTo>
                <a:lnTo>
                  <a:pt x="177" y="1165"/>
                </a:lnTo>
                <a:lnTo>
                  <a:pt x="186" y="1143"/>
                </a:lnTo>
                <a:lnTo>
                  <a:pt x="195" y="1143"/>
                </a:lnTo>
                <a:lnTo>
                  <a:pt x="204" y="1152"/>
                </a:lnTo>
                <a:lnTo>
                  <a:pt x="213" y="1152"/>
                </a:lnTo>
                <a:lnTo>
                  <a:pt x="227" y="1124"/>
                </a:lnTo>
                <a:lnTo>
                  <a:pt x="236" y="1102"/>
                </a:lnTo>
                <a:lnTo>
                  <a:pt x="245" y="1102"/>
                </a:lnTo>
                <a:lnTo>
                  <a:pt x="254" y="1111"/>
                </a:lnTo>
                <a:lnTo>
                  <a:pt x="263" y="1093"/>
                </a:lnTo>
                <a:lnTo>
                  <a:pt x="277" y="1056"/>
                </a:lnTo>
                <a:lnTo>
                  <a:pt x="286" y="1038"/>
                </a:lnTo>
                <a:lnTo>
                  <a:pt x="295" y="1047"/>
                </a:lnTo>
                <a:lnTo>
                  <a:pt x="304" y="1038"/>
                </a:lnTo>
                <a:lnTo>
                  <a:pt x="313" y="993"/>
                </a:lnTo>
                <a:lnTo>
                  <a:pt x="322" y="957"/>
                </a:lnTo>
                <a:lnTo>
                  <a:pt x="336" y="952"/>
                </a:lnTo>
                <a:lnTo>
                  <a:pt x="345" y="943"/>
                </a:lnTo>
                <a:lnTo>
                  <a:pt x="354" y="893"/>
                </a:lnTo>
                <a:lnTo>
                  <a:pt x="363" y="839"/>
                </a:lnTo>
                <a:lnTo>
                  <a:pt x="372" y="816"/>
                </a:lnTo>
                <a:lnTo>
                  <a:pt x="386" y="798"/>
                </a:lnTo>
                <a:lnTo>
                  <a:pt x="395" y="743"/>
                </a:lnTo>
                <a:lnTo>
                  <a:pt x="404" y="666"/>
                </a:lnTo>
                <a:lnTo>
                  <a:pt x="413" y="626"/>
                </a:lnTo>
                <a:lnTo>
                  <a:pt x="422" y="598"/>
                </a:lnTo>
                <a:lnTo>
                  <a:pt x="431" y="530"/>
                </a:lnTo>
                <a:lnTo>
                  <a:pt x="445" y="440"/>
                </a:lnTo>
                <a:lnTo>
                  <a:pt x="454" y="390"/>
                </a:lnTo>
                <a:lnTo>
                  <a:pt x="463" y="353"/>
                </a:lnTo>
                <a:lnTo>
                  <a:pt x="472" y="281"/>
                </a:lnTo>
                <a:lnTo>
                  <a:pt x="481" y="190"/>
                </a:lnTo>
                <a:lnTo>
                  <a:pt x="495" y="140"/>
                </a:lnTo>
                <a:lnTo>
                  <a:pt x="504" y="122"/>
                </a:lnTo>
                <a:lnTo>
                  <a:pt x="513" y="68"/>
                </a:lnTo>
                <a:lnTo>
                  <a:pt x="522" y="4"/>
                </a:lnTo>
                <a:lnTo>
                  <a:pt x="531" y="0"/>
                </a:lnTo>
                <a:lnTo>
                  <a:pt x="540" y="27"/>
                </a:lnTo>
                <a:lnTo>
                  <a:pt x="553" y="27"/>
                </a:lnTo>
                <a:lnTo>
                  <a:pt x="563" y="27"/>
                </a:lnTo>
                <a:lnTo>
                  <a:pt x="572" y="86"/>
                </a:lnTo>
                <a:lnTo>
                  <a:pt x="581" y="177"/>
                </a:lnTo>
                <a:lnTo>
                  <a:pt x="590" y="231"/>
                </a:lnTo>
                <a:lnTo>
                  <a:pt x="603" y="254"/>
                </a:lnTo>
                <a:lnTo>
                  <a:pt x="612" y="290"/>
                </a:lnTo>
                <a:lnTo>
                  <a:pt x="622" y="331"/>
                </a:lnTo>
                <a:lnTo>
                  <a:pt x="631" y="322"/>
                </a:lnTo>
                <a:lnTo>
                  <a:pt x="640" y="240"/>
                </a:lnTo>
                <a:lnTo>
                  <a:pt x="649" y="158"/>
                </a:lnTo>
                <a:lnTo>
                  <a:pt x="662" y="131"/>
                </a:lnTo>
                <a:lnTo>
                  <a:pt x="671" y="127"/>
                </a:lnTo>
                <a:lnTo>
                  <a:pt x="680" y="95"/>
                </a:lnTo>
                <a:lnTo>
                  <a:pt x="690" y="90"/>
                </a:lnTo>
                <a:lnTo>
                  <a:pt x="699" y="154"/>
                </a:lnTo>
                <a:lnTo>
                  <a:pt x="712" y="249"/>
                </a:lnTo>
                <a:lnTo>
                  <a:pt x="721" y="294"/>
                </a:lnTo>
                <a:lnTo>
                  <a:pt x="730" y="263"/>
                </a:lnTo>
                <a:lnTo>
                  <a:pt x="739" y="208"/>
                </a:lnTo>
                <a:lnTo>
                  <a:pt x="749" y="186"/>
                </a:lnTo>
                <a:lnTo>
                  <a:pt x="758" y="167"/>
                </a:lnTo>
                <a:lnTo>
                  <a:pt x="771" y="127"/>
                </a:lnTo>
                <a:lnTo>
                  <a:pt x="780" y="104"/>
                </a:lnTo>
                <a:lnTo>
                  <a:pt x="789" y="158"/>
                </a:lnTo>
                <a:lnTo>
                  <a:pt x="798" y="249"/>
                </a:lnTo>
                <a:lnTo>
                  <a:pt x="807" y="294"/>
                </a:lnTo>
                <a:lnTo>
                  <a:pt x="821" y="245"/>
                </a:lnTo>
                <a:lnTo>
                  <a:pt x="830" y="154"/>
                </a:lnTo>
                <a:lnTo>
                  <a:pt x="839" y="113"/>
                </a:lnTo>
                <a:lnTo>
                  <a:pt x="848" y="149"/>
                </a:lnTo>
                <a:lnTo>
                  <a:pt x="857" y="199"/>
                </a:lnTo>
                <a:lnTo>
                  <a:pt x="866" y="222"/>
                </a:lnTo>
                <a:lnTo>
                  <a:pt x="880" y="213"/>
                </a:lnTo>
                <a:lnTo>
                  <a:pt x="889" y="199"/>
                </a:lnTo>
                <a:lnTo>
                  <a:pt x="898" y="190"/>
                </a:lnTo>
                <a:lnTo>
                  <a:pt x="907" y="181"/>
                </a:lnTo>
                <a:lnTo>
                  <a:pt x="916" y="163"/>
                </a:lnTo>
                <a:lnTo>
                  <a:pt x="930" y="158"/>
                </a:lnTo>
                <a:lnTo>
                  <a:pt x="939" y="190"/>
                </a:lnTo>
                <a:lnTo>
                  <a:pt x="948" y="226"/>
                </a:lnTo>
                <a:lnTo>
                  <a:pt x="957" y="231"/>
                </a:lnTo>
                <a:lnTo>
                  <a:pt x="966" y="190"/>
                </a:lnTo>
                <a:lnTo>
                  <a:pt x="975" y="145"/>
                </a:lnTo>
                <a:lnTo>
                  <a:pt x="989" y="145"/>
                </a:lnTo>
                <a:lnTo>
                  <a:pt x="998" y="190"/>
                </a:lnTo>
                <a:lnTo>
                  <a:pt x="1007" y="231"/>
                </a:lnTo>
                <a:lnTo>
                  <a:pt x="1016" y="226"/>
                </a:lnTo>
                <a:lnTo>
                  <a:pt x="1025" y="190"/>
                </a:lnTo>
                <a:lnTo>
                  <a:pt x="1034" y="158"/>
                </a:lnTo>
                <a:lnTo>
                  <a:pt x="1048" y="163"/>
                </a:lnTo>
                <a:lnTo>
                  <a:pt x="1057" y="181"/>
                </a:lnTo>
                <a:lnTo>
                  <a:pt x="1066" y="190"/>
                </a:lnTo>
                <a:lnTo>
                  <a:pt x="1075" y="199"/>
                </a:lnTo>
                <a:lnTo>
                  <a:pt x="1084" y="213"/>
                </a:lnTo>
                <a:lnTo>
                  <a:pt x="1098" y="222"/>
                </a:lnTo>
                <a:lnTo>
                  <a:pt x="1107" y="199"/>
                </a:lnTo>
                <a:lnTo>
                  <a:pt x="1116" y="149"/>
                </a:lnTo>
                <a:lnTo>
                  <a:pt x="1125" y="113"/>
                </a:lnTo>
                <a:lnTo>
                  <a:pt x="1134" y="154"/>
                </a:lnTo>
                <a:lnTo>
                  <a:pt x="1143" y="245"/>
                </a:lnTo>
                <a:lnTo>
                  <a:pt x="1157" y="294"/>
                </a:lnTo>
                <a:lnTo>
                  <a:pt x="1166" y="249"/>
                </a:lnTo>
                <a:lnTo>
                  <a:pt x="1175" y="158"/>
                </a:lnTo>
                <a:lnTo>
                  <a:pt x="1184" y="104"/>
                </a:lnTo>
                <a:lnTo>
                  <a:pt x="1193" y="127"/>
                </a:lnTo>
                <a:lnTo>
                  <a:pt x="1207" y="167"/>
                </a:lnTo>
                <a:lnTo>
                  <a:pt x="1216" y="186"/>
                </a:lnTo>
                <a:lnTo>
                  <a:pt x="1225" y="208"/>
                </a:lnTo>
                <a:lnTo>
                  <a:pt x="1234" y="263"/>
                </a:lnTo>
                <a:lnTo>
                  <a:pt x="1243" y="294"/>
                </a:lnTo>
                <a:lnTo>
                  <a:pt x="1252" y="249"/>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066" name="Freeform 45">
            <a:extLst>
              <a:ext uri="{FF2B5EF4-FFF2-40B4-BE49-F238E27FC236}">
                <a16:creationId xmlns:a16="http://schemas.microsoft.com/office/drawing/2014/main" id="{8539D48F-9CEF-4E60-B488-EE310789EEDC}"/>
              </a:ext>
            </a:extLst>
          </p:cNvPr>
          <p:cNvSpPr>
            <a:spLocks/>
          </p:cNvSpPr>
          <p:nvPr/>
        </p:nvSpPr>
        <p:spPr bwMode="auto">
          <a:xfrm rot="5400000">
            <a:off x="4401344" y="2112169"/>
            <a:ext cx="365125" cy="842963"/>
          </a:xfrm>
          <a:custGeom>
            <a:avLst/>
            <a:gdLst>
              <a:gd name="T0" fmla="*/ 14 w 717"/>
              <a:gd name="T1" fmla="*/ 154 h 1238"/>
              <a:gd name="T2" fmla="*/ 32 w 717"/>
              <a:gd name="T3" fmla="*/ 95 h 1238"/>
              <a:gd name="T4" fmla="*/ 50 w 717"/>
              <a:gd name="T5" fmla="*/ 131 h 1238"/>
              <a:gd name="T6" fmla="*/ 73 w 717"/>
              <a:gd name="T7" fmla="*/ 240 h 1238"/>
              <a:gd name="T8" fmla="*/ 91 w 717"/>
              <a:gd name="T9" fmla="*/ 331 h 1238"/>
              <a:gd name="T10" fmla="*/ 109 w 717"/>
              <a:gd name="T11" fmla="*/ 254 h 1238"/>
              <a:gd name="T12" fmla="*/ 132 w 717"/>
              <a:gd name="T13" fmla="*/ 177 h 1238"/>
              <a:gd name="T14" fmla="*/ 150 w 717"/>
              <a:gd name="T15" fmla="*/ 27 h 1238"/>
              <a:gd name="T16" fmla="*/ 172 w 717"/>
              <a:gd name="T17" fmla="*/ 27 h 1238"/>
              <a:gd name="T18" fmla="*/ 190 w 717"/>
              <a:gd name="T19" fmla="*/ 4 h 1238"/>
              <a:gd name="T20" fmla="*/ 209 w 717"/>
              <a:gd name="T21" fmla="*/ 122 h 1238"/>
              <a:gd name="T22" fmla="*/ 231 w 717"/>
              <a:gd name="T23" fmla="*/ 190 h 1238"/>
              <a:gd name="T24" fmla="*/ 249 w 717"/>
              <a:gd name="T25" fmla="*/ 353 h 1238"/>
              <a:gd name="T26" fmla="*/ 268 w 717"/>
              <a:gd name="T27" fmla="*/ 440 h 1238"/>
              <a:gd name="T28" fmla="*/ 290 w 717"/>
              <a:gd name="T29" fmla="*/ 598 h 1238"/>
              <a:gd name="T30" fmla="*/ 308 w 717"/>
              <a:gd name="T31" fmla="*/ 666 h 1238"/>
              <a:gd name="T32" fmla="*/ 327 w 717"/>
              <a:gd name="T33" fmla="*/ 798 h 1238"/>
              <a:gd name="T34" fmla="*/ 349 w 717"/>
              <a:gd name="T35" fmla="*/ 839 h 1238"/>
              <a:gd name="T36" fmla="*/ 367 w 717"/>
              <a:gd name="T37" fmla="*/ 943 h 1238"/>
              <a:gd name="T38" fmla="*/ 390 w 717"/>
              <a:gd name="T39" fmla="*/ 957 h 1238"/>
              <a:gd name="T40" fmla="*/ 408 w 717"/>
              <a:gd name="T41" fmla="*/ 1038 h 1238"/>
              <a:gd name="T42" fmla="*/ 426 w 717"/>
              <a:gd name="T43" fmla="*/ 1038 h 1238"/>
              <a:gd name="T44" fmla="*/ 449 w 717"/>
              <a:gd name="T45" fmla="*/ 1093 h 1238"/>
              <a:gd name="T46" fmla="*/ 467 w 717"/>
              <a:gd name="T47" fmla="*/ 1102 h 1238"/>
              <a:gd name="T48" fmla="*/ 485 w 717"/>
              <a:gd name="T49" fmla="*/ 1124 h 1238"/>
              <a:gd name="T50" fmla="*/ 508 w 717"/>
              <a:gd name="T51" fmla="*/ 1152 h 1238"/>
              <a:gd name="T52" fmla="*/ 526 w 717"/>
              <a:gd name="T53" fmla="*/ 1143 h 1238"/>
              <a:gd name="T54" fmla="*/ 544 w 717"/>
              <a:gd name="T55" fmla="*/ 1183 h 1238"/>
              <a:gd name="T56" fmla="*/ 567 w 717"/>
              <a:gd name="T57" fmla="*/ 1170 h 1238"/>
              <a:gd name="T58" fmla="*/ 585 w 717"/>
              <a:gd name="T59" fmla="*/ 1188 h 1238"/>
              <a:gd name="T60" fmla="*/ 608 w 717"/>
              <a:gd name="T61" fmla="*/ 1206 h 1238"/>
              <a:gd name="T62" fmla="*/ 626 w 717"/>
              <a:gd name="T63" fmla="*/ 1188 h 1238"/>
              <a:gd name="T64" fmla="*/ 644 w 717"/>
              <a:gd name="T65" fmla="*/ 1215 h 1238"/>
              <a:gd name="T66" fmla="*/ 667 w 717"/>
              <a:gd name="T67" fmla="*/ 1220 h 1238"/>
              <a:gd name="T68" fmla="*/ 685 w 717"/>
              <a:gd name="T69" fmla="*/ 1206 h 1238"/>
              <a:gd name="T70" fmla="*/ 703 w 717"/>
              <a:gd name="T71" fmla="*/ 1229 h 12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17"/>
              <a:gd name="T109" fmla="*/ 0 h 1238"/>
              <a:gd name="T110" fmla="*/ 717 w 717"/>
              <a:gd name="T111" fmla="*/ 1238 h 12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17" h="1238">
                <a:moveTo>
                  <a:pt x="0" y="249"/>
                </a:moveTo>
                <a:lnTo>
                  <a:pt x="14" y="154"/>
                </a:lnTo>
                <a:lnTo>
                  <a:pt x="23" y="90"/>
                </a:lnTo>
                <a:lnTo>
                  <a:pt x="32" y="95"/>
                </a:lnTo>
                <a:lnTo>
                  <a:pt x="41" y="127"/>
                </a:lnTo>
                <a:lnTo>
                  <a:pt x="50" y="131"/>
                </a:lnTo>
                <a:lnTo>
                  <a:pt x="63" y="158"/>
                </a:lnTo>
                <a:lnTo>
                  <a:pt x="73" y="240"/>
                </a:lnTo>
                <a:lnTo>
                  <a:pt x="82" y="322"/>
                </a:lnTo>
                <a:lnTo>
                  <a:pt x="91" y="331"/>
                </a:lnTo>
                <a:lnTo>
                  <a:pt x="100" y="290"/>
                </a:lnTo>
                <a:lnTo>
                  <a:pt x="109" y="254"/>
                </a:lnTo>
                <a:lnTo>
                  <a:pt x="122" y="231"/>
                </a:lnTo>
                <a:lnTo>
                  <a:pt x="132" y="177"/>
                </a:lnTo>
                <a:lnTo>
                  <a:pt x="141" y="86"/>
                </a:lnTo>
                <a:lnTo>
                  <a:pt x="150" y="27"/>
                </a:lnTo>
                <a:lnTo>
                  <a:pt x="159" y="27"/>
                </a:lnTo>
                <a:lnTo>
                  <a:pt x="172" y="27"/>
                </a:lnTo>
                <a:lnTo>
                  <a:pt x="181" y="0"/>
                </a:lnTo>
                <a:lnTo>
                  <a:pt x="190" y="4"/>
                </a:lnTo>
                <a:lnTo>
                  <a:pt x="200" y="68"/>
                </a:lnTo>
                <a:lnTo>
                  <a:pt x="209" y="122"/>
                </a:lnTo>
                <a:lnTo>
                  <a:pt x="218" y="140"/>
                </a:lnTo>
                <a:lnTo>
                  <a:pt x="231" y="190"/>
                </a:lnTo>
                <a:lnTo>
                  <a:pt x="240" y="281"/>
                </a:lnTo>
                <a:lnTo>
                  <a:pt x="249" y="353"/>
                </a:lnTo>
                <a:lnTo>
                  <a:pt x="259" y="390"/>
                </a:lnTo>
                <a:lnTo>
                  <a:pt x="268" y="440"/>
                </a:lnTo>
                <a:lnTo>
                  <a:pt x="281" y="530"/>
                </a:lnTo>
                <a:lnTo>
                  <a:pt x="290" y="598"/>
                </a:lnTo>
                <a:lnTo>
                  <a:pt x="299" y="626"/>
                </a:lnTo>
                <a:lnTo>
                  <a:pt x="308" y="666"/>
                </a:lnTo>
                <a:lnTo>
                  <a:pt x="317" y="743"/>
                </a:lnTo>
                <a:lnTo>
                  <a:pt x="327" y="798"/>
                </a:lnTo>
                <a:lnTo>
                  <a:pt x="340" y="816"/>
                </a:lnTo>
                <a:lnTo>
                  <a:pt x="349" y="839"/>
                </a:lnTo>
                <a:lnTo>
                  <a:pt x="358" y="893"/>
                </a:lnTo>
                <a:lnTo>
                  <a:pt x="367" y="943"/>
                </a:lnTo>
                <a:lnTo>
                  <a:pt x="376" y="952"/>
                </a:lnTo>
                <a:lnTo>
                  <a:pt x="390" y="957"/>
                </a:lnTo>
                <a:lnTo>
                  <a:pt x="399" y="993"/>
                </a:lnTo>
                <a:lnTo>
                  <a:pt x="408" y="1038"/>
                </a:lnTo>
                <a:lnTo>
                  <a:pt x="417" y="1047"/>
                </a:lnTo>
                <a:lnTo>
                  <a:pt x="426" y="1038"/>
                </a:lnTo>
                <a:lnTo>
                  <a:pt x="435" y="1056"/>
                </a:lnTo>
                <a:lnTo>
                  <a:pt x="449" y="1093"/>
                </a:lnTo>
                <a:lnTo>
                  <a:pt x="458" y="1111"/>
                </a:lnTo>
                <a:lnTo>
                  <a:pt x="467" y="1102"/>
                </a:lnTo>
                <a:lnTo>
                  <a:pt x="476" y="1102"/>
                </a:lnTo>
                <a:lnTo>
                  <a:pt x="485" y="1124"/>
                </a:lnTo>
                <a:lnTo>
                  <a:pt x="499" y="1152"/>
                </a:lnTo>
                <a:lnTo>
                  <a:pt x="508" y="1152"/>
                </a:lnTo>
                <a:lnTo>
                  <a:pt x="517" y="1143"/>
                </a:lnTo>
                <a:lnTo>
                  <a:pt x="526" y="1143"/>
                </a:lnTo>
                <a:lnTo>
                  <a:pt x="535" y="1165"/>
                </a:lnTo>
                <a:lnTo>
                  <a:pt x="544" y="1183"/>
                </a:lnTo>
                <a:lnTo>
                  <a:pt x="558" y="1183"/>
                </a:lnTo>
                <a:lnTo>
                  <a:pt x="567" y="1170"/>
                </a:lnTo>
                <a:lnTo>
                  <a:pt x="576" y="1170"/>
                </a:lnTo>
                <a:lnTo>
                  <a:pt x="585" y="1188"/>
                </a:lnTo>
                <a:lnTo>
                  <a:pt x="594" y="1206"/>
                </a:lnTo>
                <a:lnTo>
                  <a:pt x="608" y="1206"/>
                </a:lnTo>
                <a:lnTo>
                  <a:pt x="617" y="1197"/>
                </a:lnTo>
                <a:lnTo>
                  <a:pt x="626" y="1188"/>
                </a:lnTo>
                <a:lnTo>
                  <a:pt x="635" y="1197"/>
                </a:lnTo>
                <a:lnTo>
                  <a:pt x="644" y="1215"/>
                </a:lnTo>
                <a:lnTo>
                  <a:pt x="653" y="1229"/>
                </a:lnTo>
                <a:lnTo>
                  <a:pt x="667" y="1220"/>
                </a:lnTo>
                <a:lnTo>
                  <a:pt x="676" y="1206"/>
                </a:lnTo>
                <a:lnTo>
                  <a:pt x="685" y="1206"/>
                </a:lnTo>
                <a:lnTo>
                  <a:pt x="694" y="1215"/>
                </a:lnTo>
                <a:lnTo>
                  <a:pt x="703" y="1229"/>
                </a:lnTo>
                <a:lnTo>
                  <a:pt x="717" y="1238"/>
                </a:lnTo>
              </a:path>
            </a:pathLst>
          </a:custGeom>
          <a:noFill/>
          <a:ln w="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067" name="Rectangle 46">
            <a:extLst>
              <a:ext uri="{FF2B5EF4-FFF2-40B4-BE49-F238E27FC236}">
                <a16:creationId xmlns:a16="http://schemas.microsoft.com/office/drawing/2014/main" id="{ED1DE4EF-C460-4C1D-A56E-377D0A252236}"/>
              </a:ext>
            </a:extLst>
          </p:cNvPr>
          <p:cNvSpPr>
            <a:spLocks noChangeArrowheads="1"/>
          </p:cNvSpPr>
          <p:nvPr/>
        </p:nvSpPr>
        <p:spPr bwMode="auto">
          <a:xfrm>
            <a:off x="4016375" y="1450975"/>
            <a:ext cx="387350" cy="1503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068" name="Rectangle 47">
            <a:extLst>
              <a:ext uri="{FF2B5EF4-FFF2-40B4-BE49-F238E27FC236}">
                <a16:creationId xmlns:a16="http://schemas.microsoft.com/office/drawing/2014/main" id="{FAEAC213-CAC4-4E59-AB57-C75BDADCEA02}"/>
              </a:ext>
            </a:extLst>
          </p:cNvPr>
          <p:cNvSpPr>
            <a:spLocks noChangeArrowheads="1"/>
          </p:cNvSpPr>
          <p:nvPr/>
        </p:nvSpPr>
        <p:spPr bwMode="auto">
          <a:xfrm>
            <a:off x="3136900" y="2012950"/>
            <a:ext cx="63500" cy="357188"/>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069" name="Rectangle 48">
            <a:extLst>
              <a:ext uri="{FF2B5EF4-FFF2-40B4-BE49-F238E27FC236}">
                <a16:creationId xmlns:a16="http://schemas.microsoft.com/office/drawing/2014/main" id="{9E18D739-4A4D-4894-98CF-8EA914559B56}"/>
              </a:ext>
            </a:extLst>
          </p:cNvPr>
          <p:cNvSpPr>
            <a:spLocks noChangeArrowheads="1"/>
          </p:cNvSpPr>
          <p:nvPr/>
        </p:nvSpPr>
        <p:spPr bwMode="auto">
          <a:xfrm>
            <a:off x="3006725" y="2058988"/>
            <a:ext cx="130175" cy="261937"/>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070" name="Rectangle 49">
            <a:extLst>
              <a:ext uri="{FF2B5EF4-FFF2-40B4-BE49-F238E27FC236}">
                <a16:creationId xmlns:a16="http://schemas.microsoft.com/office/drawing/2014/main" id="{65010EC1-E798-4B12-B76E-1E00A9360F43}"/>
              </a:ext>
            </a:extLst>
          </p:cNvPr>
          <p:cNvSpPr>
            <a:spLocks noChangeArrowheads="1"/>
          </p:cNvSpPr>
          <p:nvPr/>
        </p:nvSpPr>
        <p:spPr bwMode="auto">
          <a:xfrm>
            <a:off x="2943225" y="2012950"/>
            <a:ext cx="63500" cy="357188"/>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071" name="Line 50">
            <a:extLst>
              <a:ext uri="{FF2B5EF4-FFF2-40B4-BE49-F238E27FC236}">
                <a16:creationId xmlns:a16="http://schemas.microsoft.com/office/drawing/2014/main" id="{7DC09921-00E1-47B1-9868-E4AB7625C570}"/>
              </a:ext>
            </a:extLst>
          </p:cNvPr>
          <p:cNvSpPr>
            <a:spLocks noChangeShapeType="1"/>
          </p:cNvSpPr>
          <p:nvPr/>
        </p:nvSpPr>
        <p:spPr bwMode="auto">
          <a:xfrm>
            <a:off x="2581275" y="2209800"/>
            <a:ext cx="32385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72" name="Line 51">
            <a:extLst>
              <a:ext uri="{FF2B5EF4-FFF2-40B4-BE49-F238E27FC236}">
                <a16:creationId xmlns:a16="http://schemas.microsoft.com/office/drawing/2014/main" id="{D062355A-42FF-4641-B1F9-D0E2FC7023EE}"/>
              </a:ext>
            </a:extLst>
          </p:cNvPr>
          <p:cNvSpPr>
            <a:spLocks noChangeShapeType="1"/>
          </p:cNvSpPr>
          <p:nvPr/>
        </p:nvSpPr>
        <p:spPr bwMode="auto">
          <a:xfrm flipH="1">
            <a:off x="2425700" y="2078038"/>
            <a:ext cx="4524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3" name="Line 52">
            <a:extLst>
              <a:ext uri="{FF2B5EF4-FFF2-40B4-BE49-F238E27FC236}">
                <a16:creationId xmlns:a16="http://schemas.microsoft.com/office/drawing/2014/main" id="{28261CAE-C9F3-42AC-82F3-9970EDA22B30}"/>
              </a:ext>
            </a:extLst>
          </p:cNvPr>
          <p:cNvSpPr>
            <a:spLocks noChangeShapeType="1"/>
          </p:cNvSpPr>
          <p:nvPr/>
        </p:nvSpPr>
        <p:spPr bwMode="auto">
          <a:xfrm flipH="1">
            <a:off x="2425700" y="2209800"/>
            <a:ext cx="1301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74" name="Line 53">
            <a:extLst>
              <a:ext uri="{FF2B5EF4-FFF2-40B4-BE49-F238E27FC236}">
                <a16:creationId xmlns:a16="http://schemas.microsoft.com/office/drawing/2014/main" id="{C8891F6A-3465-4B34-981F-6C64CADD3554}"/>
              </a:ext>
            </a:extLst>
          </p:cNvPr>
          <p:cNvSpPr>
            <a:spLocks noChangeShapeType="1"/>
          </p:cNvSpPr>
          <p:nvPr/>
        </p:nvSpPr>
        <p:spPr bwMode="auto">
          <a:xfrm>
            <a:off x="2490788" y="2078038"/>
            <a:ext cx="0" cy="1317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2053" name="Object 54">
            <a:extLst>
              <a:ext uri="{FF2B5EF4-FFF2-40B4-BE49-F238E27FC236}">
                <a16:creationId xmlns:a16="http://schemas.microsoft.com/office/drawing/2014/main" id="{291BB5AD-485E-4B5E-8DA2-AA9672CC818A}"/>
              </a:ext>
            </a:extLst>
          </p:cNvPr>
          <p:cNvGraphicFramePr>
            <a:graphicFrameLocks noChangeAspect="1"/>
          </p:cNvGraphicFramePr>
          <p:nvPr/>
        </p:nvGraphicFramePr>
        <p:xfrm>
          <a:off x="2117725" y="1982788"/>
          <a:ext cx="222250" cy="261937"/>
        </p:xfrm>
        <a:graphic>
          <a:graphicData uri="http://schemas.openxmlformats.org/presentationml/2006/ole">
            <mc:AlternateContent xmlns:mc="http://schemas.openxmlformats.org/markup-compatibility/2006">
              <mc:Choice xmlns:v="urn:schemas-microsoft-com:vml" Requires="v">
                <p:oleObj spid="_x0000_s2053" name="Equation" r:id="rId10" imgW="152280" imgH="177480" progId="Equation.DSMT4">
                  <p:embed/>
                </p:oleObj>
              </mc:Choice>
              <mc:Fallback>
                <p:oleObj name="Equation" r:id="rId10" imgW="152280" imgH="177480" progId="Equation.DSMT4">
                  <p:embed/>
                  <p:pic>
                    <p:nvPicPr>
                      <p:cNvPr id="0" name="Object 5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17725" y="1982788"/>
                        <a:ext cx="222250"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4" name="Object 55">
            <a:extLst>
              <a:ext uri="{FF2B5EF4-FFF2-40B4-BE49-F238E27FC236}">
                <a16:creationId xmlns:a16="http://schemas.microsoft.com/office/drawing/2014/main" id="{0FA30875-858D-4032-89C2-C9BE14DAA5C6}"/>
              </a:ext>
            </a:extLst>
          </p:cNvPr>
          <p:cNvGraphicFramePr>
            <a:graphicFrameLocks noChangeAspect="1"/>
          </p:cNvGraphicFramePr>
          <p:nvPr/>
        </p:nvGraphicFramePr>
        <p:xfrm>
          <a:off x="2568575" y="2308225"/>
          <a:ext cx="173038" cy="228600"/>
        </p:xfrm>
        <a:graphic>
          <a:graphicData uri="http://schemas.openxmlformats.org/presentationml/2006/ole">
            <mc:AlternateContent xmlns:mc="http://schemas.openxmlformats.org/markup-compatibility/2006">
              <mc:Choice xmlns:v="urn:schemas-microsoft-com:vml" Requires="v">
                <p:oleObj spid="_x0000_s2054" name="Equation" r:id="rId12" imgW="126720" imgH="164880" progId="Equation.DSMT4">
                  <p:embed/>
                </p:oleObj>
              </mc:Choice>
              <mc:Fallback>
                <p:oleObj name="Equation" r:id="rId12" imgW="126720" imgH="164880" progId="Equation.DSMT4">
                  <p:embed/>
                  <p:pic>
                    <p:nvPicPr>
                      <p:cNvPr id="0" name="Object 5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568575" y="2308225"/>
                        <a:ext cx="173038"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75" name="Rectangle 56">
            <a:extLst>
              <a:ext uri="{FF2B5EF4-FFF2-40B4-BE49-F238E27FC236}">
                <a16:creationId xmlns:a16="http://schemas.microsoft.com/office/drawing/2014/main" id="{BAB5AB9E-B36F-41FE-9928-A07EFE4FDC9E}"/>
              </a:ext>
            </a:extLst>
          </p:cNvPr>
          <p:cNvSpPr>
            <a:spLocks noChangeArrowheads="1"/>
          </p:cNvSpPr>
          <p:nvPr/>
        </p:nvSpPr>
        <p:spPr bwMode="auto">
          <a:xfrm>
            <a:off x="3200400" y="1752600"/>
            <a:ext cx="1228725" cy="914400"/>
          </a:xfrm>
          <a:prstGeom prst="rect">
            <a:avLst/>
          </a:prstGeom>
          <a:gradFill rotWithShape="1">
            <a:gsLst>
              <a:gs pos="0">
                <a:srgbClr val="666666"/>
              </a:gs>
              <a:gs pos="50000">
                <a:srgbClr val="DDDDDD"/>
              </a:gs>
              <a:gs pos="100000">
                <a:srgbClr val="66666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076" name="Rectangle 57">
            <a:extLst>
              <a:ext uri="{FF2B5EF4-FFF2-40B4-BE49-F238E27FC236}">
                <a16:creationId xmlns:a16="http://schemas.microsoft.com/office/drawing/2014/main" id="{738497BC-A365-403F-9855-B3CE20007230}"/>
              </a:ext>
            </a:extLst>
          </p:cNvPr>
          <p:cNvSpPr>
            <a:spLocks noChangeArrowheads="1"/>
          </p:cNvSpPr>
          <p:nvPr/>
        </p:nvSpPr>
        <p:spPr bwMode="auto">
          <a:xfrm>
            <a:off x="4346575" y="1882775"/>
            <a:ext cx="82550" cy="654050"/>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077" name="Line 58">
            <a:extLst>
              <a:ext uri="{FF2B5EF4-FFF2-40B4-BE49-F238E27FC236}">
                <a16:creationId xmlns:a16="http://schemas.microsoft.com/office/drawing/2014/main" id="{560C0A9B-5124-4360-BD08-B8235D92224E}"/>
              </a:ext>
            </a:extLst>
          </p:cNvPr>
          <p:cNvSpPr>
            <a:spLocks noChangeShapeType="1"/>
          </p:cNvSpPr>
          <p:nvPr/>
        </p:nvSpPr>
        <p:spPr bwMode="auto">
          <a:xfrm>
            <a:off x="5778500" y="2209800"/>
            <a:ext cx="3873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78" name="Line 59">
            <a:extLst>
              <a:ext uri="{FF2B5EF4-FFF2-40B4-BE49-F238E27FC236}">
                <a16:creationId xmlns:a16="http://schemas.microsoft.com/office/drawing/2014/main" id="{5508E75B-35C2-435D-8D64-F855A62B0658}"/>
              </a:ext>
            </a:extLst>
          </p:cNvPr>
          <p:cNvSpPr>
            <a:spLocks noChangeShapeType="1"/>
          </p:cNvSpPr>
          <p:nvPr/>
        </p:nvSpPr>
        <p:spPr bwMode="auto">
          <a:xfrm flipH="1">
            <a:off x="4678363" y="2174875"/>
            <a:ext cx="452437"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79" name="Rectangle 60">
            <a:extLst>
              <a:ext uri="{FF2B5EF4-FFF2-40B4-BE49-F238E27FC236}">
                <a16:creationId xmlns:a16="http://schemas.microsoft.com/office/drawing/2014/main" id="{43D7307F-4D74-4A45-BE86-4C7C40FC72A7}"/>
              </a:ext>
            </a:extLst>
          </p:cNvPr>
          <p:cNvSpPr>
            <a:spLocks noChangeArrowheads="1"/>
          </p:cNvSpPr>
          <p:nvPr/>
        </p:nvSpPr>
        <p:spPr bwMode="auto">
          <a:xfrm>
            <a:off x="5519738" y="1882775"/>
            <a:ext cx="82550" cy="654050"/>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aphicFrame>
        <p:nvGraphicFramePr>
          <p:cNvPr id="2055" name="Object 61">
            <a:extLst>
              <a:ext uri="{FF2B5EF4-FFF2-40B4-BE49-F238E27FC236}">
                <a16:creationId xmlns:a16="http://schemas.microsoft.com/office/drawing/2014/main" id="{505A8352-E7B5-4FC3-AC56-85EB1915CEE2}"/>
              </a:ext>
            </a:extLst>
          </p:cNvPr>
          <p:cNvGraphicFramePr>
            <a:graphicFrameLocks noChangeAspect="1"/>
          </p:cNvGraphicFramePr>
          <p:nvPr/>
        </p:nvGraphicFramePr>
        <p:xfrm>
          <a:off x="4945063" y="1620838"/>
          <a:ext cx="258762" cy="261937"/>
        </p:xfrm>
        <a:graphic>
          <a:graphicData uri="http://schemas.openxmlformats.org/presentationml/2006/ole">
            <mc:AlternateContent xmlns:mc="http://schemas.openxmlformats.org/markup-compatibility/2006">
              <mc:Choice xmlns:v="urn:schemas-microsoft-com:vml" Requires="v">
                <p:oleObj spid="_x0000_s2055" name="Equation" r:id="rId14" imgW="164880" imgH="164880" progId="Equation.DSMT4">
                  <p:embed/>
                </p:oleObj>
              </mc:Choice>
              <mc:Fallback>
                <p:oleObj name="Equation" r:id="rId14" imgW="164880" imgH="164880" progId="Equation.DSMT4">
                  <p:embed/>
                  <p:pic>
                    <p:nvPicPr>
                      <p:cNvPr id="0" name="Object 6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945063" y="1620838"/>
                        <a:ext cx="258762"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80" name="Line 62">
            <a:extLst>
              <a:ext uri="{FF2B5EF4-FFF2-40B4-BE49-F238E27FC236}">
                <a16:creationId xmlns:a16="http://schemas.microsoft.com/office/drawing/2014/main" id="{92813B3B-34DD-46DD-902D-76437894B1ED}"/>
              </a:ext>
            </a:extLst>
          </p:cNvPr>
          <p:cNvSpPr>
            <a:spLocks noChangeShapeType="1"/>
          </p:cNvSpPr>
          <p:nvPr/>
        </p:nvSpPr>
        <p:spPr bwMode="auto">
          <a:xfrm>
            <a:off x="5602288" y="1900238"/>
            <a:ext cx="2587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81" name="Line 63">
            <a:extLst>
              <a:ext uri="{FF2B5EF4-FFF2-40B4-BE49-F238E27FC236}">
                <a16:creationId xmlns:a16="http://schemas.microsoft.com/office/drawing/2014/main" id="{78C27BF7-A617-4801-928B-3710764EACB7}"/>
              </a:ext>
            </a:extLst>
          </p:cNvPr>
          <p:cNvSpPr>
            <a:spLocks noChangeShapeType="1"/>
          </p:cNvSpPr>
          <p:nvPr/>
        </p:nvSpPr>
        <p:spPr bwMode="auto">
          <a:xfrm>
            <a:off x="5611813" y="2078038"/>
            <a:ext cx="2571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82" name="Line 64">
            <a:extLst>
              <a:ext uri="{FF2B5EF4-FFF2-40B4-BE49-F238E27FC236}">
                <a16:creationId xmlns:a16="http://schemas.microsoft.com/office/drawing/2014/main" id="{25C15A0F-1683-4805-B58B-890CD64F7608}"/>
              </a:ext>
            </a:extLst>
          </p:cNvPr>
          <p:cNvSpPr>
            <a:spLocks noChangeShapeType="1"/>
          </p:cNvSpPr>
          <p:nvPr/>
        </p:nvSpPr>
        <p:spPr bwMode="auto">
          <a:xfrm>
            <a:off x="5603875" y="2309813"/>
            <a:ext cx="2587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83" name="Line 65">
            <a:extLst>
              <a:ext uri="{FF2B5EF4-FFF2-40B4-BE49-F238E27FC236}">
                <a16:creationId xmlns:a16="http://schemas.microsoft.com/office/drawing/2014/main" id="{7C27BC89-8528-4F9E-9079-53BAE40CEF6E}"/>
              </a:ext>
            </a:extLst>
          </p:cNvPr>
          <p:cNvSpPr>
            <a:spLocks noChangeShapeType="1"/>
          </p:cNvSpPr>
          <p:nvPr/>
        </p:nvSpPr>
        <p:spPr bwMode="auto">
          <a:xfrm>
            <a:off x="5603875" y="2527300"/>
            <a:ext cx="2571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84" name="Line 66">
            <a:extLst>
              <a:ext uri="{FF2B5EF4-FFF2-40B4-BE49-F238E27FC236}">
                <a16:creationId xmlns:a16="http://schemas.microsoft.com/office/drawing/2014/main" id="{EEDAE2C1-2C2A-4344-BD5C-0803063589B7}"/>
              </a:ext>
            </a:extLst>
          </p:cNvPr>
          <p:cNvSpPr>
            <a:spLocks noChangeShapeType="1"/>
          </p:cNvSpPr>
          <p:nvPr/>
        </p:nvSpPr>
        <p:spPr bwMode="auto">
          <a:xfrm>
            <a:off x="5851525" y="1882775"/>
            <a:ext cx="0" cy="6540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2056" name="Object 67">
            <a:extLst>
              <a:ext uri="{FF2B5EF4-FFF2-40B4-BE49-F238E27FC236}">
                <a16:creationId xmlns:a16="http://schemas.microsoft.com/office/drawing/2014/main" id="{D60E6553-620A-4C25-8E5D-6A3E8ACC23ED}"/>
              </a:ext>
            </a:extLst>
          </p:cNvPr>
          <p:cNvGraphicFramePr>
            <a:graphicFrameLocks noChangeAspect="1"/>
          </p:cNvGraphicFramePr>
          <p:nvPr/>
        </p:nvGraphicFramePr>
        <p:xfrm>
          <a:off x="5972175" y="1882775"/>
          <a:ext cx="190500" cy="236538"/>
        </p:xfrm>
        <a:graphic>
          <a:graphicData uri="http://schemas.openxmlformats.org/presentationml/2006/ole">
            <mc:AlternateContent xmlns:mc="http://schemas.openxmlformats.org/markup-compatibility/2006">
              <mc:Choice xmlns:v="urn:schemas-microsoft-com:vml" Requires="v">
                <p:oleObj spid="_x0000_s2056" name="Equation" r:id="rId16" imgW="114120" imgH="139680" progId="Equation.DSMT4">
                  <p:embed/>
                </p:oleObj>
              </mc:Choice>
              <mc:Fallback>
                <p:oleObj name="Equation" r:id="rId16" imgW="114120" imgH="139680" progId="Equation.DSMT4">
                  <p:embed/>
                  <p:pic>
                    <p:nvPicPr>
                      <p:cNvPr id="0" name="Object 6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972175" y="1882775"/>
                        <a:ext cx="190500" cy="236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85" name="Line 68">
            <a:extLst>
              <a:ext uri="{FF2B5EF4-FFF2-40B4-BE49-F238E27FC236}">
                <a16:creationId xmlns:a16="http://schemas.microsoft.com/office/drawing/2014/main" id="{AA999331-F0BF-4308-BB6C-5B925210ECCF}"/>
              </a:ext>
            </a:extLst>
          </p:cNvPr>
          <p:cNvSpPr>
            <a:spLocks noChangeShapeType="1"/>
          </p:cNvSpPr>
          <p:nvPr/>
        </p:nvSpPr>
        <p:spPr bwMode="auto">
          <a:xfrm>
            <a:off x="4648200" y="2362200"/>
            <a:ext cx="38100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86" name="Text Box 69">
            <a:extLst>
              <a:ext uri="{FF2B5EF4-FFF2-40B4-BE49-F238E27FC236}">
                <a16:creationId xmlns:a16="http://schemas.microsoft.com/office/drawing/2014/main" id="{A030CF55-A698-4F92-88C0-24CFBD51AEBA}"/>
              </a:ext>
            </a:extLst>
          </p:cNvPr>
          <p:cNvSpPr txBox="1">
            <a:spLocks noChangeArrowheads="1"/>
          </p:cNvSpPr>
          <p:nvPr/>
        </p:nvSpPr>
        <p:spPr bwMode="auto">
          <a:xfrm>
            <a:off x="4419600" y="2590800"/>
            <a:ext cx="2146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pressure, p(</a:t>
            </a:r>
            <a:r>
              <a:rPr lang="en-US" altLang="en-US" b="1"/>
              <a:t>x</a:t>
            </a:r>
            <a:r>
              <a:rPr lang="en-US" altLang="en-US"/>
              <a:t>,</a:t>
            </a:r>
            <a:r>
              <a:rPr lang="en-US" altLang="en-US">
                <a:latin typeface="Symbol" panose="05050102010706020507" pitchFamily="18" charset="2"/>
              </a:rPr>
              <a:t>w</a:t>
            </a:r>
            <a:r>
              <a:rPr lang="en-US" altLang="en-US"/>
              <a:t>)</a:t>
            </a:r>
          </a:p>
        </p:txBody>
      </p:sp>
      <p:sp>
        <p:nvSpPr>
          <p:cNvPr id="2087" name="Line 70">
            <a:extLst>
              <a:ext uri="{FF2B5EF4-FFF2-40B4-BE49-F238E27FC236}">
                <a16:creationId xmlns:a16="http://schemas.microsoft.com/office/drawing/2014/main" id="{D2988382-A4E2-4846-89B4-DCC43B05FFC9}"/>
              </a:ext>
            </a:extLst>
          </p:cNvPr>
          <p:cNvSpPr>
            <a:spLocks noChangeShapeType="1"/>
          </p:cNvSpPr>
          <p:nvPr/>
        </p:nvSpPr>
        <p:spPr bwMode="auto">
          <a:xfrm>
            <a:off x="5791200" y="2362200"/>
            <a:ext cx="6096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Rectangle 2">
            <a:extLst>
              <a:ext uri="{FF2B5EF4-FFF2-40B4-BE49-F238E27FC236}">
                <a16:creationId xmlns:a16="http://schemas.microsoft.com/office/drawing/2014/main" id="{D0AF1772-82B1-45A8-99CB-07E74C451C15}"/>
              </a:ext>
            </a:extLst>
          </p:cNvPr>
          <p:cNvSpPr>
            <a:spLocks noChangeArrowheads="1"/>
          </p:cNvSpPr>
          <p:nvPr/>
        </p:nvSpPr>
        <p:spPr bwMode="auto">
          <a:xfrm>
            <a:off x="3429000" y="3657600"/>
            <a:ext cx="1143000" cy="9144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US" altLang="en-US"/>
              <a:t>[T</a:t>
            </a:r>
            <a:r>
              <a:rPr lang="en-US" altLang="en-US" baseline="30000"/>
              <a:t>A</a:t>
            </a:r>
            <a:r>
              <a:rPr lang="en-US" altLang="en-US"/>
              <a:t>]</a:t>
            </a:r>
          </a:p>
        </p:txBody>
      </p:sp>
      <p:sp>
        <p:nvSpPr>
          <p:cNvPr id="3080" name="Line 3">
            <a:extLst>
              <a:ext uri="{FF2B5EF4-FFF2-40B4-BE49-F238E27FC236}">
                <a16:creationId xmlns:a16="http://schemas.microsoft.com/office/drawing/2014/main" id="{3D77836C-11B5-4289-BEA5-2FB63EAC03AF}"/>
              </a:ext>
            </a:extLst>
          </p:cNvPr>
          <p:cNvSpPr>
            <a:spLocks noChangeShapeType="1"/>
          </p:cNvSpPr>
          <p:nvPr/>
        </p:nvSpPr>
        <p:spPr bwMode="auto">
          <a:xfrm flipH="1">
            <a:off x="3048000" y="38100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81" name="Line 4">
            <a:extLst>
              <a:ext uri="{FF2B5EF4-FFF2-40B4-BE49-F238E27FC236}">
                <a16:creationId xmlns:a16="http://schemas.microsoft.com/office/drawing/2014/main" id="{B4B10779-56E7-4BB8-B330-2A2F6CB76551}"/>
              </a:ext>
            </a:extLst>
          </p:cNvPr>
          <p:cNvSpPr>
            <a:spLocks noChangeShapeType="1"/>
          </p:cNvSpPr>
          <p:nvPr/>
        </p:nvSpPr>
        <p:spPr bwMode="auto">
          <a:xfrm>
            <a:off x="4572000" y="38100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82" name="Line 5">
            <a:extLst>
              <a:ext uri="{FF2B5EF4-FFF2-40B4-BE49-F238E27FC236}">
                <a16:creationId xmlns:a16="http://schemas.microsoft.com/office/drawing/2014/main" id="{F4AF2377-2752-4754-B974-D1138798025D}"/>
              </a:ext>
            </a:extLst>
          </p:cNvPr>
          <p:cNvSpPr>
            <a:spLocks noChangeShapeType="1"/>
          </p:cNvSpPr>
          <p:nvPr/>
        </p:nvSpPr>
        <p:spPr bwMode="auto">
          <a:xfrm>
            <a:off x="4572000" y="44196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83" name="Line 6">
            <a:extLst>
              <a:ext uri="{FF2B5EF4-FFF2-40B4-BE49-F238E27FC236}">
                <a16:creationId xmlns:a16="http://schemas.microsoft.com/office/drawing/2014/main" id="{79D9DC02-A268-47AF-96DD-63E730EBA4E9}"/>
              </a:ext>
            </a:extLst>
          </p:cNvPr>
          <p:cNvSpPr>
            <a:spLocks noChangeShapeType="1"/>
          </p:cNvSpPr>
          <p:nvPr/>
        </p:nvSpPr>
        <p:spPr bwMode="auto">
          <a:xfrm flipH="1">
            <a:off x="3048000" y="44196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84" name="Line 7">
            <a:extLst>
              <a:ext uri="{FF2B5EF4-FFF2-40B4-BE49-F238E27FC236}">
                <a16:creationId xmlns:a16="http://schemas.microsoft.com/office/drawing/2014/main" id="{2DA8D8CF-20BE-4455-A9A9-BA40300925BF}"/>
              </a:ext>
            </a:extLst>
          </p:cNvPr>
          <p:cNvSpPr>
            <a:spLocks noChangeShapeType="1"/>
          </p:cNvSpPr>
          <p:nvPr/>
        </p:nvSpPr>
        <p:spPr bwMode="auto">
          <a:xfrm flipV="1">
            <a:off x="2971800" y="38100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5" name="Line 8">
            <a:extLst>
              <a:ext uri="{FF2B5EF4-FFF2-40B4-BE49-F238E27FC236}">
                <a16:creationId xmlns:a16="http://schemas.microsoft.com/office/drawing/2014/main" id="{727250FD-203F-4673-8556-8D769BE1C725}"/>
              </a:ext>
            </a:extLst>
          </p:cNvPr>
          <p:cNvSpPr>
            <a:spLocks noChangeShapeType="1"/>
          </p:cNvSpPr>
          <p:nvPr/>
        </p:nvSpPr>
        <p:spPr bwMode="auto">
          <a:xfrm flipV="1">
            <a:off x="5029200" y="38100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6" name="Text Box 9">
            <a:extLst>
              <a:ext uri="{FF2B5EF4-FFF2-40B4-BE49-F238E27FC236}">
                <a16:creationId xmlns:a16="http://schemas.microsoft.com/office/drawing/2014/main" id="{7E1A19AA-240E-4C79-9A08-C4AFAB8330FB}"/>
              </a:ext>
            </a:extLst>
          </p:cNvPr>
          <p:cNvSpPr txBox="1">
            <a:spLocks noChangeArrowheads="1"/>
          </p:cNvSpPr>
          <p:nvPr/>
        </p:nvSpPr>
        <p:spPr bwMode="auto">
          <a:xfrm>
            <a:off x="2590800" y="38862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p>
        </p:txBody>
      </p:sp>
      <p:sp>
        <p:nvSpPr>
          <p:cNvPr id="3087" name="Text Box 10">
            <a:extLst>
              <a:ext uri="{FF2B5EF4-FFF2-40B4-BE49-F238E27FC236}">
                <a16:creationId xmlns:a16="http://schemas.microsoft.com/office/drawing/2014/main" id="{69B6D184-9AC4-4059-96F0-3468BB5C5E3B}"/>
              </a:ext>
            </a:extLst>
          </p:cNvPr>
          <p:cNvSpPr txBox="1">
            <a:spLocks noChangeArrowheads="1"/>
          </p:cNvSpPr>
          <p:nvPr/>
        </p:nvSpPr>
        <p:spPr bwMode="auto">
          <a:xfrm>
            <a:off x="3048000" y="3200400"/>
            <a:ext cx="285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I</a:t>
            </a:r>
          </a:p>
        </p:txBody>
      </p:sp>
      <p:sp>
        <p:nvSpPr>
          <p:cNvPr id="3088" name="Text Box 11">
            <a:extLst>
              <a:ext uri="{FF2B5EF4-FFF2-40B4-BE49-F238E27FC236}">
                <a16:creationId xmlns:a16="http://schemas.microsoft.com/office/drawing/2014/main" id="{1341A5DD-169B-4FB0-A3DE-4C6ABC12E181}"/>
              </a:ext>
            </a:extLst>
          </p:cNvPr>
          <p:cNvSpPr txBox="1">
            <a:spLocks noChangeArrowheads="1"/>
          </p:cNvSpPr>
          <p:nvPr/>
        </p:nvSpPr>
        <p:spPr bwMode="auto">
          <a:xfrm>
            <a:off x="5013325" y="3870325"/>
            <a:ext cx="3540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t>
            </a:r>
          </a:p>
        </p:txBody>
      </p:sp>
      <p:sp>
        <p:nvSpPr>
          <p:cNvPr id="3089" name="Text Box 12">
            <a:extLst>
              <a:ext uri="{FF2B5EF4-FFF2-40B4-BE49-F238E27FC236}">
                <a16:creationId xmlns:a16="http://schemas.microsoft.com/office/drawing/2014/main" id="{D8C66F05-45A3-498E-AED6-1FAEC392C4D4}"/>
              </a:ext>
            </a:extLst>
          </p:cNvPr>
          <p:cNvSpPr txBox="1">
            <a:spLocks noChangeArrowheads="1"/>
          </p:cNvSpPr>
          <p:nvPr/>
        </p:nvSpPr>
        <p:spPr bwMode="auto">
          <a:xfrm>
            <a:off x="4648200" y="3276600"/>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p>
        </p:txBody>
      </p:sp>
      <p:sp>
        <p:nvSpPr>
          <p:cNvPr id="3090" name="Line 13">
            <a:extLst>
              <a:ext uri="{FF2B5EF4-FFF2-40B4-BE49-F238E27FC236}">
                <a16:creationId xmlns:a16="http://schemas.microsoft.com/office/drawing/2014/main" id="{7DA5CFE2-FC0F-4293-A2D8-D7E187C9C32C}"/>
              </a:ext>
            </a:extLst>
          </p:cNvPr>
          <p:cNvSpPr>
            <a:spLocks noChangeShapeType="1"/>
          </p:cNvSpPr>
          <p:nvPr/>
        </p:nvSpPr>
        <p:spPr bwMode="auto">
          <a:xfrm>
            <a:off x="2971800" y="36576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1" name="Line 14">
            <a:extLst>
              <a:ext uri="{FF2B5EF4-FFF2-40B4-BE49-F238E27FC236}">
                <a16:creationId xmlns:a16="http://schemas.microsoft.com/office/drawing/2014/main" id="{B635F560-0636-4C48-8D2E-C0BC72064D11}"/>
              </a:ext>
            </a:extLst>
          </p:cNvPr>
          <p:cNvSpPr>
            <a:spLocks noChangeShapeType="1"/>
          </p:cNvSpPr>
          <p:nvPr/>
        </p:nvSpPr>
        <p:spPr bwMode="auto">
          <a:xfrm>
            <a:off x="4724400" y="36576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92" name="Text Box 15">
            <a:extLst>
              <a:ext uri="{FF2B5EF4-FFF2-40B4-BE49-F238E27FC236}">
                <a16:creationId xmlns:a16="http://schemas.microsoft.com/office/drawing/2014/main" id="{949E2A07-E2E2-49A5-B052-E262D20E81DB}"/>
              </a:ext>
            </a:extLst>
          </p:cNvPr>
          <p:cNvSpPr txBox="1">
            <a:spLocks noChangeArrowheads="1"/>
          </p:cNvSpPr>
          <p:nvPr/>
        </p:nvSpPr>
        <p:spPr bwMode="auto">
          <a:xfrm>
            <a:off x="2133600" y="304800"/>
            <a:ext cx="444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Transducer model - transfer matrix</a:t>
            </a:r>
            <a:endParaRPr lang="en-US" altLang="en-US"/>
          </a:p>
        </p:txBody>
      </p:sp>
      <p:graphicFrame>
        <p:nvGraphicFramePr>
          <p:cNvPr id="3074" name="Object 16">
            <a:extLst>
              <a:ext uri="{FF2B5EF4-FFF2-40B4-BE49-F238E27FC236}">
                <a16:creationId xmlns:a16="http://schemas.microsoft.com/office/drawing/2014/main" id="{FDDFACCD-D5A8-4E04-B721-749257DAA645}"/>
              </a:ext>
            </a:extLst>
          </p:cNvPr>
          <p:cNvGraphicFramePr>
            <a:graphicFrameLocks noChangeAspect="1"/>
          </p:cNvGraphicFramePr>
          <p:nvPr/>
        </p:nvGraphicFramePr>
        <p:xfrm>
          <a:off x="2438400" y="4876800"/>
          <a:ext cx="4800600" cy="922338"/>
        </p:xfrm>
        <a:graphic>
          <a:graphicData uri="http://schemas.openxmlformats.org/presentationml/2006/ole">
            <mc:AlternateContent xmlns:mc="http://schemas.openxmlformats.org/markup-compatibility/2006">
              <mc:Choice xmlns:v="urn:schemas-microsoft-com:vml" Requires="v">
                <p:oleObj spid="_x0000_s3074" name="Equation" r:id="rId4" imgW="3505200" imgH="673100" progId="Equation.DSMT36">
                  <p:embed/>
                </p:oleObj>
              </mc:Choice>
              <mc:Fallback>
                <p:oleObj name="Equation" r:id="rId4" imgW="3505200" imgH="673100" progId="Equation.DSMT36">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4876800"/>
                        <a:ext cx="4800600" cy="922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93" name="Line 17">
            <a:extLst>
              <a:ext uri="{FF2B5EF4-FFF2-40B4-BE49-F238E27FC236}">
                <a16:creationId xmlns:a16="http://schemas.microsoft.com/office/drawing/2014/main" id="{98D0D208-EE90-4C65-B07C-68E2D26EFEC5}"/>
              </a:ext>
            </a:extLst>
          </p:cNvPr>
          <p:cNvSpPr>
            <a:spLocks noChangeShapeType="1"/>
          </p:cNvSpPr>
          <p:nvPr/>
        </p:nvSpPr>
        <p:spPr bwMode="auto">
          <a:xfrm>
            <a:off x="1371600" y="838200"/>
            <a:ext cx="6248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094" name="Text Box 18">
            <a:extLst>
              <a:ext uri="{FF2B5EF4-FFF2-40B4-BE49-F238E27FC236}">
                <a16:creationId xmlns:a16="http://schemas.microsoft.com/office/drawing/2014/main" id="{2E2A063D-F765-42E4-8995-667CF4923001}"/>
              </a:ext>
            </a:extLst>
          </p:cNvPr>
          <p:cNvSpPr txBox="1">
            <a:spLocks noChangeArrowheads="1"/>
          </p:cNvSpPr>
          <p:nvPr/>
        </p:nvSpPr>
        <p:spPr bwMode="auto">
          <a:xfrm>
            <a:off x="2438400" y="2819400"/>
            <a:ext cx="3263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2-Port Transducer Model</a:t>
            </a:r>
          </a:p>
        </p:txBody>
      </p:sp>
      <p:sp>
        <p:nvSpPr>
          <p:cNvPr id="3095" name="Text Box 19">
            <a:extLst>
              <a:ext uri="{FF2B5EF4-FFF2-40B4-BE49-F238E27FC236}">
                <a16:creationId xmlns:a16="http://schemas.microsoft.com/office/drawing/2014/main" id="{0213D4D1-5623-4166-8FDE-800EEAC52F66}"/>
              </a:ext>
            </a:extLst>
          </p:cNvPr>
          <p:cNvSpPr txBox="1">
            <a:spLocks noChangeArrowheads="1"/>
          </p:cNvSpPr>
          <p:nvPr/>
        </p:nvSpPr>
        <p:spPr bwMode="auto">
          <a:xfrm>
            <a:off x="5851525" y="5622925"/>
            <a:ext cx="2238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From reciprocity</a:t>
            </a:r>
          </a:p>
        </p:txBody>
      </p:sp>
      <p:sp>
        <p:nvSpPr>
          <p:cNvPr id="3096" name="Rectangle 33">
            <a:extLst>
              <a:ext uri="{FF2B5EF4-FFF2-40B4-BE49-F238E27FC236}">
                <a16:creationId xmlns:a16="http://schemas.microsoft.com/office/drawing/2014/main" id="{DA04FC16-7E2D-4418-B215-DDDB75086AAA}"/>
              </a:ext>
            </a:extLst>
          </p:cNvPr>
          <p:cNvSpPr>
            <a:spLocks noChangeArrowheads="1"/>
          </p:cNvSpPr>
          <p:nvPr/>
        </p:nvSpPr>
        <p:spPr bwMode="auto">
          <a:xfrm>
            <a:off x="5268913" y="1143000"/>
            <a:ext cx="6254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rgbClr val="000000"/>
                </a:solidFill>
              </a:rPr>
              <a:t>force</a:t>
            </a:r>
            <a:endParaRPr lang="en-US" altLang="en-US"/>
          </a:p>
        </p:txBody>
      </p:sp>
      <p:sp>
        <p:nvSpPr>
          <p:cNvPr id="3097" name="Rectangle 36">
            <a:extLst>
              <a:ext uri="{FF2B5EF4-FFF2-40B4-BE49-F238E27FC236}">
                <a16:creationId xmlns:a16="http://schemas.microsoft.com/office/drawing/2014/main" id="{6871C3AF-BC66-43FA-87E2-884A6E4D3737}"/>
              </a:ext>
            </a:extLst>
          </p:cNvPr>
          <p:cNvSpPr>
            <a:spLocks noChangeArrowheads="1"/>
          </p:cNvSpPr>
          <p:nvPr/>
        </p:nvSpPr>
        <p:spPr bwMode="auto">
          <a:xfrm>
            <a:off x="4637088" y="1298575"/>
            <a:ext cx="387350" cy="1503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3098" name="Rectangle 37">
            <a:extLst>
              <a:ext uri="{FF2B5EF4-FFF2-40B4-BE49-F238E27FC236}">
                <a16:creationId xmlns:a16="http://schemas.microsoft.com/office/drawing/2014/main" id="{DE5A4175-46BC-4345-8B97-0E654359CEB1}"/>
              </a:ext>
            </a:extLst>
          </p:cNvPr>
          <p:cNvSpPr>
            <a:spLocks noChangeArrowheads="1"/>
          </p:cNvSpPr>
          <p:nvPr/>
        </p:nvSpPr>
        <p:spPr bwMode="auto">
          <a:xfrm>
            <a:off x="3757613" y="1860550"/>
            <a:ext cx="63500" cy="357188"/>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3099" name="Rectangle 38">
            <a:extLst>
              <a:ext uri="{FF2B5EF4-FFF2-40B4-BE49-F238E27FC236}">
                <a16:creationId xmlns:a16="http://schemas.microsoft.com/office/drawing/2014/main" id="{BE09B848-7A51-48AF-8BE2-CB5C724C37A8}"/>
              </a:ext>
            </a:extLst>
          </p:cNvPr>
          <p:cNvSpPr>
            <a:spLocks noChangeArrowheads="1"/>
          </p:cNvSpPr>
          <p:nvPr/>
        </p:nvSpPr>
        <p:spPr bwMode="auto">
          <a:xfrm>
            <a:off x="3627438" y="1906588"/>
            <a:ext cx="130175" cy="261937"/>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3100" name="Rectangle 39">
            <a:extLst>
              <a:ext uri="{FF2B5EF4-FFF2-40B4-BE49-F238E27FC236}">
                <a16:creationId xmlns:a16="http://schemas.microsoft.com/office/drawing/2014/main" id="{8F953077-E7FA-4E4F-81A0-83114FD7B8FB}"/>
              </a:ext>
            </a:extLst>
          </p:cNvPr>
          <p:cNvSpPr>
            <a:spLocks noChangeArrowheads="1"/>
          </p:cNvSpPr>
          <p:nvPr/>
        </p:nvSpPr>
        <p:spPr bwMode="auto">
          <a:xfrm>
            <a:off x="3563938" y="1860550"/>
            <a:ext cx="63500" cy="357188"/>
          </a:xfrm>
          <a:prstGeom prst="rect">
            <a:avLst/>
          </a:prstGeom>
          <a:gradFill rotWithShape="1">
            <a:gsLst>
              <a:gs pos="0">
                <a:srgbClr val="666666"/>
              </a:gs>
              <a:gs pos="50000">
                <a:srgbClr val="DDDDDD"/>
              </a:gs>
              <a:gs pos="100000">
                <a:srgbClr val="666666"/>
              </a:gs>
            </a:gsLst>
            <a:lin ang="0" scaled="1"/>
          </a:gra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3101" name="Line 40">
            <a:extLst>
              <a:ext uri="{FF2B5EF4-FFF2-40B4-BE49-F238E27FC236}">
                <a16:creationId xmlns:a16="http://schemas.microsoft.com/office/drawing/2014/main" id="{BA301641-C1DE-417F-827A-F113A19E2C68}"/>
              </a:ext>
            </a:extLst>
          </p:cNvPr>
          <p:cNvSpPr>
            <a:spLocks noChangeShapeType="1"/>
          </p:cNvSpPr>
          <p:nvPr/>
        </p:nvSpPr>
        <p:spPr bwMode="auto">
          <a:xfrm>
            <a:off x="3201988" y="2057400"/>
            <a:ext cx="32385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2" name="Line 41">
            <a:extLst>
              <a:ext uri="{FF2B5EF4-FFF2-40B4-BE49-F238E27FC236}">
                <a16:creationId xmlns:a16="http://schemas.microsoft.com/office/drawing/2014/main" id="{6695F50A-0702-44CB-899E-B5AAC43F609E}"/>
              </a:ext>
            </a:extLst>
          </p:cNvPr>
          <p:cNvSpPr>
            <a:spLocks noChangeShapeType="1"/>
          </p:cNvSpPr>
          <p:nvPr/>
        </p:nvSpPr>
        <p:spPr bwMode="auto">
          <a:xfrm flipH="1">
            <a:off x="3046413" y="1925638"/>
            <a:ext cx="4524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3" name="Line 42">
            <a:extLst>
              <a:ext uri="{FF2B5EF4-FFF2-40B4-BE49-F238E27FC236}">
                <a16:creationId xmlns:a16="http://schemas.microsoft.com/office/drawing/2014/main" id="{A42FF4DD-B6AB-4900-B18D-0C0836361AA9}"/>
              </a:ext>
            </a:extLst>
          </p:cNvPr>
          <p:cNvSpPr>
            <a:spLocks noChangeShapeType="1"/>
          </p:cNvSpPr>
          <p:nvPr/>
        </p:nvSpPr>
        <p:spPr bwMode="auto">
          <a:xfrm flipH="1">
            <a:off x="3046413" y="2057400"/>
            <a:ext cx="1301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04" name="Line 43">
            <a:extLst>
              <a:ext uri="{FF2B5EF4-FFF2-40B4-BE49-F238E27FC236}">
                <a16:creationId xmlns:a16="http://schemas.microsoft.com/office/drawing/2014/main" id="{728DD34C-4C0F-4DAB-99D1-240E5018BF0F}"/>
              </a:ext>
            </a:extLst>
          </p:cNvPr>
          <p:cNvSpPr>
            <a:spLocks noChangeShapeType="1"/>
          </p:cNvSpPr>
          <p:nvPr/>
        </p:nvSpPr>
        <p:spPr bwMode="auto">
          <a:xfrm>
            <a:off x="3111500" y="1925638"/>
            <a:ext cx="0" cy="1317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3075" name="Object 44">
            <a:extLst>
              <a:ext uri="{FF2B5EF4-FFF2-40B4-BE49-F238E27FC236}">
                <a16:creationId xmlns:a16="http://schemas.microsoft.com/office/drawing/2014/main" id="{2612DCBC-967F-4279-A27D-31B67B3ADCB2}"/>
              </a:ext>
            </a:extLst>
          </p:cNvPr>
          <p:cNvGraphicFramePr>
            <a:graphicFrameLocks noChangeAspect="1"/>
          </p:cNvGraphicFramePr>
          <p:nvPr/>
        </p:nvGraphicFramePr>
        <p:xfrm>
          <a:off x="2738438" y="1830388"/>
          <a:ext cx="222250" cy="261937"/>
        </p:xfrm>
        <a:graphic>
          <a:graphicData uri="http://schemas.openxmlformats.org/presentationml/2006/ole">
            <mc:AlternateContent xmlns:mc="http://schemas.openxmlformats.org/markup-compatibility/2006">
              <mc:Choice xmlns:v="urn:schemas-microsoft-com:vml" Requires="v">
                <p:oleObj spid="_x0000_s3075" name="Equation" r:id="rId6" imgW="152280" imgH="177480" progId="Equation.DSMT4">
                  <p:embed/>
                </p:oleObj>
              </mc:Choice>
              <mc:Fallback>
                <p:oleObj name="Equation" r:id="rId6" imgW="152280" imgH="177480" progId="Equation.DSMT4">
                  <p:embed/>
                  <p:pic>
                    <p:nvPicPr>
                      <p:cNvPr id="0" name="Object 4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38438" y="1830388"/>
                        <a:ext cx="222250" cy="26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6" name="Object 45">
            <a:extLst>
              <a:ext uri="{FF2B5EF4-FFF2-40B4-BE49-F238E27FC236}">
                <a16:creationId xmlns:a16="http://schemas.microsoft.com/office/drawing/2014/main" id="{432453E3-2256-4658-889E-A8612CE47C8A}"/>
              </a:ext>
            </a:extLst>
          </p:cNvPr>
          <p:cNvGraphicFramePr>
            <a:graphicFrameLocks noChangeAspect="1"/>
          </p:cNvGraphicFramePr>
          <p:nvPr/>
        </p:nvGraphicFramePr>
        <p:xfrm>
          <a:off x="3189288" y="2155825"/>
          <a:ext cx="173037" cy="228600"/>
        </p:xfrm>
        <a:graphic>
          <a:graphicData uri="http://schemas.openxmlformats.org/presentationml/2006/ole">
            <mc:AlternateContent xmlns:mc="http://schemas.openxmlformats.org/markup-compatibility/2006">
              <mc:Choice xmlns:v="urn:schemas-microsoft-com:vml" Requires="v">
                <p:oleObj spid="_x0000_s3076" name="Equation" r:id="rId8" imgW="126720" imgH="164880" progId="Equation.DSMT4">
                  <p:embed/>
                </p:oleObj>
              </mc:Choice>
              <mc:Fallback>
                <p:oleObj name="Equation" r:id="rId8" imgW="126720" imgH="164880" progId="Equation.DSMT4">
                  <p:embed/>
                  <p:pic>
                    <p:nvPicPr>
                      <p:cNvPr id="0" name="Object 4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89288" y="2155825"/>
                        <a:ext cx="173037"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05" name="Rectangle 46">
            <a:extLst>
              <a:ext uri="{FF2B5EF4-FFF2-40B4-BE49-F238E27FC236}">
                <a16:creationId xmlns:a16="http://schemas.microsoft.com/office/drawing/2014/main" id="{D4BD60F5-0FDF-4012-9111-FBAD6F5BD2FD}"/>
              </a:ext>
            </a:extLst>
          </p:cNvPr>
          <p:cNvSpPr>
            <a:spLocks noChangeArrowheads="1"/>
          </p:cNvSpPr>
          <p:nvPr/>
        </p:nvSpPr>
        <p:spPr bwMode="auto">
          <a:xfrm>
            <a:off x="3821113" y="1600200"/>
            <a:ext cx="1228725" cy="914400"/>
          </a:xfrm>
          <a:prstGeom prst="rect">
            <a:avLst/>
          </a:prstGeom>
          <a:gradFill rotWithShape="1">
            <a:gsLst>
              <a:gs pos="0">
                <a:srgbClr val="666666"/>
              </a:gs>
              <a:gs pos="50000">
                <a:srgbClr val="DDDDDD"/>
              </a:gs>
              <a:gs pos="100000">
                <a:srgbClr val="66666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3106" name="Rectangle 47">
            <a:extLst>
              <a:ext uri="{FF2B5EF4-FFF2-40B4-BE49-F238E27FC236}">
                <a16:creationId xmlns:a16="http://schemas.microsoft.com/office/drawing/2014/main" id="{450B98B4-EDD6-4E5E-BCA5-F9C6CC54A444}"/>
              </a:ext>
            </a:extLst>
          </p:cNvPr>
          <p:cNvSpPr>
            <a:spLocks noChangeArrowheads="1"/>
          </p:cNvSpPr>
          <p:nvPr/>
        </p:nvSpPr>
        <p:spPr bwMode="auto">
          <a:xfrm>
            <a:off x="4967288" y="1730375"/>
            <a:ext cx="82550" cy="654050"/>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3107" name="Line 48">
            <a:extLst>
              <a:ext uri="{FF2B5EF4-FFF2-40B4-BE49-F238E27FC236}">
                <a16:creationId xmlns:a16="http://schemas.microsoft.com/office/drawing/2014/main" id="{F3AB9593-3624-462D-91CE-C0C7DD729C37}"/>
              </a:ext>
            </a:extLst>
          </p:cNvPr>
          <p:cNvSpPr>
            <a:spLocks noChangeShapeType="1"/>
          </p:cNvSpPr>
          <p:nvPr/>
        </p:nvSpPr>
        <p:spPr bwMode="auto">
          <a:xfrm>
            <a:off x="5268913" y="2057400"/>
            <a:ext cx="3873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8" name="Line 49">
            <a:extLst>
              <a:ext uri="{FF2B5EF4-FFF2-40B4-BE49-F238E27FC236}">
                <a16:creationId xmlns:a16="http://schemas.microsoft.com/office/drawing/2014/main" id="{A1990B52-1079-4B23-9A6D-48B5DB9BBEDE}"/>
              </a:ext>
            </a:extLst>
          </p:cNvPr>
          <p:cNvSpPr>
            <a:spLocks noChangeShapeType="1"/>
          </p:cNvSpPr>
          <p:nvPr/>
        </p:nvSpPr>
        <p:spPr bwMode="auto">
          <a:xfrm flipH="1">
            <a:off x="5192713" y="1905000"/>
            <a:ext cx="452437"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3077" name="Object 51">
            <a:extLst>
              <a:ext uri="{FF2B5EF4-FFF2-40B4-BE49-F238E27FC236}">
                <a16:creationId xmlns:a16="http://schemas.microsoft.com/office/drawing/2014/main" id="{A918E31F-19B6-44DD-ACA0-56DF4856A7A8}"/>
              </a:ext>
            </a:extLst>
          </p:cNvPr>
          <p:cNvGraphicFramePr>
            <a:graphicFrameLocks noChangeAspect="1"/>
          </p:cNvGraphicFramePr>
          <p:nvPr/>
        </p:nvGraphicFramePr>
        <p:xfrm>
          <a:off x="5345113" y="1600200"/>
          <a:ext cx="258762" cy="261938"/>
        </p:xfrm>
        <a:graphic>
          <a:graphicData uri="http://schemas.openxmlformats.org/presentationml/2006/ole">
            <mc:AlternateContent xmlns:mc="http://schemas.openxmlformats.org/markup-compatibility/2006">
              <mc:Choice xmlns:v="urn:schemas-microsoft-com:vml" Requires="v">
                <p:oleObj spid="_x0000_s3077" name="Equation" r:id="rId10" imgW="164880" imgH="164880" progId="Equation.DSMT4">
                  <p:embed/>
                </p:oleObj>
              </mc:Choice>
              <mc:Fallback>
                <p:oleObj name="Equation" r:id="rId10" imgW="164880" imgH="164880" progId="Equation.DSMT4">
                  <p:embed/>
                  <p:pic>
                    <p:nvPicPr>
                      <p:cNvPr id="0" name="Object 5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45113" y="1600200"/>
                        <a:ext cx="258762" cy="26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078" name="Object 57">
            <a:extLst>
              <a:ext uri="{FF2B5EF4-FFF2-40B4-BE49-F238E27FC236}">
                <a16:creationId xmlns:a16="http://schemas.microsoft.com/office/drawing/2014/main" id="{605BC082-E98C-49D6-931A-D5F252F29A33}"/>
              </a:ext>
            </a:extLst>
          </p:cNvPr>
          <p:cNvGraphicFramePr>
            <a:graphicFrameLocks noChangeAspect="1"/>
          </p:cNvGraphicFramePr>
          <p:nvPr/>
        </p:nvGraphicFramePr>
        <p:xfrm>
          <a:off x="5573713" y="2209800"/>
          <a:ext cx="190500" cy="236538"/>
        </p:xfrm>
        <a:graphic>
          <a:graphicData uri="http://schemas.openxmlformats.org/presentationml/2006/ole">
            <mc:AlternateContent xmlns:mc="http://schemas.openxmlformats.org/markup-compatibility/2006">
              <mc:Choice xmlns:v="urn:schemas-microsoft-com:vml" Requires="v">
                <p:oleObj spid="_x0000_s3078" name="Equation" r:id="rId12" imgW="114120" imgH="139680" progId="Equation.DSMT4">
                  <p:embed/>
                </p:oleObj>
              </mc:Choice>
              <mc:Fallback>
                <p:oleObj name="Equation" r:id="rId12" imgW="114120" imgH="139680" progId="Equation.DSMT4">
                  <p:embed/>
                  <p:pic>
                    <p:nvPicPr>
                      <p:cNvPr id="0" name="Object 5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73713" y="2209800"/>
                        <a:ext cx="190500" cy="236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09" name="Text Box 58">
            <a:extLst>
              <a:ext uri="{FF2B5EF4-FFF2-40B4-BE49-F238E27FC236}">
                <a16:creationId xmlns:a16="http://schemas.microsoft.com/office/drawing/2014/main" id="{FECD84D5-FE7B-4531-B222-19E44BD29121}"/>
              </a:ext>
            </a:extLst>
          </p:cNvPr>
          <p:cNvSpPr txBox="1">
            <a:spLocks noChangeArrowheads="1"/>
          </p:cNvSpPr>
          <p:nvPr/>
        </p:nvSpPr>
        <p:spPr bwMode="auto">
          <a:xfrm>
            <a:off x="5938838" y="2022475"/>
            <a:ext cx="1163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velocity</a:t>
            </a:r>
          </a:p>
        </p:txBody>
      </p:sp>
      <p:sp>
        <p:nvSpPr>
          <p:cNvPr id="3110" name="Text Box 59">
            <a:extLst>
              <a:ext uri="{FF2B5EF4-FFF2-40B4-BE49-F238E27FC236}">
                <a16:creationId xmlns:a16="http://schemas.microsoft.com/office/drawing/2014/main" id="{43AEC00E-D1E9-45B4-A153-30ACB9F7C38A}"/>
              </a:ext>
            </a:extLst>
          </p:cNvPr>
          <p:cNvSpPr txBox="1">
            <a:spLocks noChangeArrowheads="1"/>
          </p:cNvSpPr>
          <p:nvPr/>
        </p:nvSpPr>
        <p:spPr bwMode="auto">
          <a:xfrm>
            <a:off x="4191000" y="17526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10">
            <a:extLst>
              <a:ext uri="{FF2B5EF4-FFF2-40B4-BE49-F238E27FC236}">
                <a16:creationId xmlns:a16="http://schemas.microsoft.com/office/drawing/2014/main" id="{31FAFE5B-6B6B-4634-A2F2-ED276C87099E}"/>
              </a:ext>
            </a:extLst>
          </p:cNvPr>
          <p:cNvSpPr txBox="1">
            <a:spLocks noChangeArrowheads="1"/>
          </p:cNvSpPr>
          <p:nvPr/>
        </p:nvSpPr>
        <p:spPr bwMode="auto">
          <a:xfrm>
            <a:off x="3200400" y="914400"/>
            <a:ext cx="285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I</a:t>
            </a:r>
          </a:p>
        </p:txBody>
      </p:sp>
      <p:grpSp>
        <p:nvGrpSpPr>
          <p:cNvPr id="4101" name="Group 21">
            <a:extLst>
              <a:ext uri="{FF2B5EF4-FFF2-40B4-BE49-F238E27FC236}">
                <a16:creationId xmlns:a16="http://schemas.microsoft.com/office/drawing/2014/main" id="{7FD1EC6D-DBFD-45AF-A071-8860652C1D55}"/>
              </a:ext>
            </a:extLst>
          </p:cNvPr>
          <p:cNvGrpSpPr>
            <a:grpSpLocks/>
          </p:cNvGrpSpPr>
          <p:nvPr/>
        </p:nvGrpSpPr>
        <p:grpSpPr bwMode="auto">
          <a:xfrm>
            <a:off x="2743200" y="990600"/>
            <a:ext cx="2776538" cy="1295400"/>
            <a:chOff x="1728" y="624"/>
            <a:chExt cx="1749" cy="816"/>
          </a:xfrm>
        </p:grpSpPr>
        <p:sp>
          <p:nvSpPr>
            <p:cNvPr id="4106" name="Rectangle 2">
              <a:extLst>
                <a:ext uri="{FF2B5EF4-FFF2-40B4-BE49-F238E27FC236}">
                  <a16:creationId xmlns:a16="http://schemas.microsoft.com/office/drawing/2014/main" id="{BBF8FCD9-B8E3-430F-A844-123DDB0642D6}"/>
                </a:ext>
              </a:extLst>
            </p:cNvPr>
            <p:cNvSpPr>
              <a:spLocks noChangeArrowheads="1"/>
            </p:cNvSpPr>
            <p:nvPr/>
          </p:nvSpPr>
          <p:spPr bwMode="auto">
            <a:xfrm>
              <a:off x="2256" y="864"/>
              <a:ext cx="720" cy="576"/>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gn="ctr"/>
              <a:r>
                <a:rPr lang="en-US" altLang="en-US"/>
                <a:t>[T</a:t>
              </a:r>
              <a:r>
                <a:rPr lang="en-US" altLang="en-US" baseline="30000"/>
                <a:t>A</a:t>
              </a:r>
              <a:r>
                <a:rPr lang="en-US" altLang="en-US"/>
                <a:t>]</a:t>
              </a:r>
            </a:p>
          </p:txBody>
        </p:sp>
        <p:sp>
          <p:nvSpPr>
            <p:cNvPr id="4107" name="Line 3">
              <a:extLst>
                <a:ext uri="{FF2B5EF4-FFF2-40B4-BE49-F238E27FC236}">
                  <a16:creationId xmlns:a16="http://schemas.microsoft.com/office/drawing/2014/main" id="{A2128B4D-A708-45A0-A19D-C1180B00B2A6}"/>
                </a:ext>
              </a:extLst>
            </p:cNvPr>
            <p:cNvSpPr>
              <a:spLocks noChangeShapeType="1"/>
            </p:cNvSpPr>
            <p:nvPr/>
          </p:nvSpPr>
          <p:spPr bwMode="auto">
            <a:xfrm flipH="1">
              <a:off x="2016" y="960"/>
              <a:ext cx="24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08" name="Line 4">
              <a:extLst>
                <a:ext uri="{FF2B5EF4-FFF2-40B4-BE49-F238E27FC236}">
                  <a16:creationId xmlns:a16="http://schemas.microsoft.com/office/drawing/2014/main" id="{C7FBBA9D-C203-4F7C-B29C-E84A635C588C}"/>
                </a:ext>
              </a:extLst>
            </p:cNvPr>
            <p:cNvSpPr>
              <a:spLocks noChangeShapeType="1"/>
            </p:cNvSpPr>
            <p:nvPr/>
          </p:nvSpPr>
          <p:spPr bwMode="auto">
            <a:xfrm>
              <a:off x="2976" y="960"/>
              <a:ext cx="24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09" name="Line 5">
              <a:extLst>
                <a:ext uri="{FF2B5EF4-FFF2-40B4-BE49-F238E27FC236}">
                  <a16:creationId xmlns:a16="http://schemas.microsoft.com/office/drawing/2014/main" id="{40CA96BF-4FDA-4AFB-861E-5E541A64CA0A}"/>
                </a:ext>
              </a:extLst>
            </p:cNvPr>
            <p:cNvSpPr>
              <a:spLocks noChangeShapeType="1"/>
            </p:cNvSpPr>
            <p:nvPr/>
          </p:nvSpPr>
          <p:spPr bwMode="auto">
            <a:xfrm>
              <a:off x="2976" y="1344"/>
              <a:ext cx="24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10" name="Line 6">
              <a:extLst>
                <a:ext uri="{FF2B5EF4-FFF2-40B4-BE49-F238E27FC236}">
                  <a16:creationId xmlns:a16="http://schemas.microsoft.com/office/drawing/2014/main" id="{A4BC8D25-43C3-490A-98F2-2C945EB680ED}"/>
                </a:ext>
              </a:extLst>
            </p:cNvPr>
            <p:cNvSpPr>
              <a:spLocks noChangeShapeType="1"/>
            </p:cNvSpPr>
            <p:nvPr/>
          </p:nvSpPr>
          <p:spPr bwMode="auto">
            <a:xfrm flipH="1">
              <a:off x="2016" y="1344"/>
              <a:ext cx="24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111" name="Line 7">
              <a:extLst>
                <a:ext uri="{FF2B5EF4-FFF2-40B4-BE49-F238E27FC236}">
                  <a16:creationId xmlns:a16="http://schemas.microsoft.com/office/drawing/2014/main" id="{B1A32179-A95E-4FF6-9E94-5440DED01610}"/>
                </a:ext>
              </a:extLst>
            </p:cNvPr>
            <p:cNvSpPr>
              <a:spLocks noChangeShapeType="1"/>
            </p:cNvSpPr>
            <p:nvPr/>
          </p:nvSpPr>
          <p:spPr bwMode="auto">
            <a:xfrm flipV="1">
              <a:off x="1968" y="960"/>
              <a:ext cx="0" cy="38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112" name="Line 8">
              <a:extLst>
                <a:ext uri="{FF2B5EF4-FFF2-40B4-BE49-F238E27FC236}">
                  <a16:creationId xmlns:a16="http://schemas.microsoft.com/office/drawing/2014/main" id="{C3DC9410-E2B5-418A-8668-CA6ED5D46571}"/>
                </a:ext>
              </a:extLst>
            </p:cNvPr>
            <p:cNvSpPr>
              <a:spLocks noChangeShapeType="1"/>
            </p:cNvSpPr>
            <p:nvPr/>
          </p:nvSpPr>
          <p:spPr bwMode="auto">
            <a:xfrm flipV="1">
              <a:off x="3264" y="960"/>
              <a:ext cx="0" cy="38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113" name="Text Box 9">
              <a:extLst>
                <a:ext uri="{FF2B5EF4-FFF2-40B4-BE49-F238E27FC236}">
                  <a16:creationId xmlns:a16="http://schemas.microsoft.com/office/drawing/2014/main" id="{409B5B93-CB43-4B98-94CA-762B43722935}"/>
                </a:ext>
              </a:extLst>
            </p:cNvPr>
            <p:cNvSpPr txBox="1">
              <a:spLocks noChangeArrowheads="1"/>
            </p:cNvSpPr>
            <p:nvPr/>
          </p:nvSpPr>
          <p:spPr bwMode="auto">
            <a:xfrm>
              <a:off x="1728" y="1008"/>
              <a:ext cx="2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p>
          </p:txBody>
        </p:sp>
        <p:sp>
          <p:nvSpPr>
            <p:cNvPr id="4114" name="Text Box 11">
              <a:extLst>
                <a:ext uri="{FF2B5EF4-FFF2-40B4-BE49-F238E27FC236}">
                  <a16:creationId xmlns:a16="http://schemas.microsoft.com/office/drawing/2014/main" id="{E59F94DB-4560-47BC-95CD-4A0750D97242}"/>
                </a:ext>
              </a:extLst>
            </p:cNvPr>
            <p:cNvSpPr txBox="1">
              <a:spLocks noChangeArrowheads="1"/>
            </p:cNvSpPr>
            <p:nvPr/>
          </p:nvSpPr>
          <p:spPr bwMode="auto">
            <a:xfrm>
              <a:off x="3254" y="998"/>
              <a:ext cx="22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t>
              </a:r>
            </a:p>
          </p:txBody>
        </p:sp>
        <p:sp>
          <p:nvSpPr>
            <p:cNvPr id="4115" name="Text Box 12">
              <a:extLst>
                <a:ext uri="{FF2B5EF4-FFF2-40B4-BE49-F238E27FC236}">
                  <a16:creationId xmlns:a16="http://schemas.microsoft.com/office/drawing/2014/main" id="{DF71D0E4-5B35-44C4-97AA-79735FF6B57C}"/>
                </a:ext>
              </a:extLst>
            </p:cNvPr>
            <p:cNvSpPr txBox="1">
              <a:spLocks noChangeArrowheads="1"/>
            </p:cNvSpPr>
            <p:nvPr/>
          </p:nvSpPr>
          <p:spPr bwMode="auto">
            <a:xfrm>
              <a:off x="3024" y="624"/>
              <a:ext cx="2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p>
          </p:txBody>
        </p:sp>
        <p:sp>
          <p:nvSpPr>
            <p:cNvPr id="4116" name="Line 13">
              <a:extLst>
                <a:ext uri="{FF2B5EF4-FFF2-40B4-BE49-F238E27FC236}">
                  <a16:creationId xmlns:a16="http://schemas.microsoft.com/office/drawing/2014/main" id="{E28225B3-A065-465A-BF4C-1C94DA6CC421}"/>
                </a:ext>
              </a:extLst>
            </p:cNvPr>
            <p:cNvSpPr>
              <a:spLocks noChangeShapeType="1"/>
            </p:cNvSpPr>
            <p:nvPr/>
          </p:nvSpPr>
          <p:spPr bwMode="auto">
            <a:xfrm>
              <a:off x="1968" y="864"/>
              <a:ext cx="24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117" name="Line 14">
              <a:extLst>
                <a:ext uri="{FF2B5EF4-FFF2-40B4-BE49-F238E27FC236}">
                  <a16:creationId xmlns:a16="http://schemas.microsoft.com/office/drawing/2014/main" id="{C9217BD6-FF83-46FF-A8F2-DFA675CE7DC8}"/>
                </a:ext>
              </a:extLst>
            </p:cNvPr>
            <p:cNvSpPr>
              <a:spLocks noChangeShapeType="1"/>
            </p:cNvSpPr>
            <p:nvPr/>
          </p:nvSpPr>
          <p:spPr bwMode="auto">
            <a:xfrm>
              <a:off x="3072" y="864"/>
              <a:ext cx="24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4102" name="Text Box 15">
            <a:extLst>
              <a:ext uri="{FF2B5EF4-FFF2-40B4-BE49-F238E27FC236}">
                <a16:creationId xmlns:a16="http://schemas.microsoft.com/office/drawing/2014/main" id="{996D71E8-780F-41A6-8D05-5286799DF009}"/>
              </a:ext>
            </a:extLst>
          </p:cNvPr>
          <p:cNvSpPr txBox="1">
            <a:spLocks noChangeArrowheads="1"/>
          </p:cNvSpPr>
          <p:nvPr/>
        </p:nvSpPr>
        <p:spPr bwMode="auto">
          <a:xfrm>
            <a:off x="2133600" y="304800"/>
            <a:ext cx="444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Transducer model - transfer matrix</a:t>
            </a:r>
            <a:endParaRPr lang="en-US" altLang="en-US"/>
          </a:p>
        </p:txBody>
      </p:sp>
      <p:grpSp>
        <p:nvGrpSpPr>
          <p:cNvPr id="3" name="Group 16">
            <a:extLst>
              <a:ext uri="{FF2B5EF4-FFF2-40B4-BE49-F238E27FC236}">
                <a16:creationId xmlns:a16="http://schemas.microsoft.com/office/drawing/2014/main" id="{E9893DD0-8FA5-4CE9-B718-7A4A019EE3CA}"/>
              </a:ext>
            </a:extLst>
          </p:cNvPr>
          <p:cNvGrpSpPr>
            <a:grpSpLocks/>
          </p:cNvGrpSpPr>
          <p:nvPr/>
        </p:nvGrpSpPr>
        <p:grpSpPr bwMode="auto">
          <a:xfrm>
            <a:off x="609600" y="3082925"/>
            <a:ext cx="7696200" cy="2568575"/>
            <a:chOff x="336" y="2326"/>
            <a:chExt cx="4848" cy="1618"/>
          </a:xfrm>
        </p:grpSpPr>
        <p:sp>
          <p:nvSpPr>
            <p:cNvPr id="4105" name="Text Box 17">
              <a:extLst>
                <a:ext uri="{FF2B5EF4-FFF2-40B4-BE49-F238E27FC236}">
                  <a16:creationId xmlns:a16="http://schemas.microsoft.com/office/drawing/2014/main" id="{ACB1262C-4A59-4BE7-8D69-3AA75690B773}"/>
                </a:ext>
              </a:extLst>
            </p:cNvPr>
            <p:cNvSpPr txBox="1">
              <a:spLocks noChangeArrowheads="1"/>
            </p:cNvSpPr>
            <p:nvPr/>
          </p:nvSpPr>
          <p:spPr bwMode="auto">
            <a:xfrm>
              <a:off x="1584" y="2352"/>
              <a:ext cx="111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Sittig model:</a:t>
              </a:r>
            </a:p>
          </p:txBody>
        </p:sp>
        <p:graphicFrame>
          <p:nvGraphicFramePr>
            <p:cNvPr id="4098" name="Object 18">
              <a:extLst>
                <a:ext uri="{FF2B5EF4-FFF2-40B4-BE49-F238E27FC236}">
                  <a16:creationId xmlns:a16="http://schemas.microsoft.com/office/drawing/2014/main" id="{9FDA4BFF-7EAF-41DA-B9AB-4D84307B7661}"/>
                </a:ext>
              </a:extLst>
            </p:cNvPr>
            <p:cNvGraphicFramePr>
              <a:graphicFrameLocks noChangeAspect="1"/>
            </p:cNvGraphicFramePr>
            <p:nvPr>
              <p:extLst>
                <p:ext uri="{D42A27DB-BD31-4B8C-83A1-F6EECF244321}">
                  <p14:modId xmlns:p14="http://schemas.microsoft.com/office/powerpoint/2010/main" val="3445802971"/>
                </p:ext>
              </p:extLst>
            </p:nvPr>
          </p:nvGraphicFramePr>
          <p:xfrm>
            <a:off x="2759" y="2326"/>
            <a:ext cx="1538" cy="360"/>
          </p:xfrm>
          <a:graphic>
            <a:graphicData uri="http://schemas.openxmlformats.org/presentationml/2006/ole">
              <mc:AlternateContent xmlns:mc="http://schemas.openxmlformats.org/markup-compatibility/2006">
                <mc:Choice xmlns:v="urn:schemas-microsoft-com:vml" Requires="v">
                  <p:oleObj spid="_x0000_s4098" name="Equation" r:id="rId4" imgW="1193760" imgH="279360" progId="Equation.DSMT4">
                    <p:embed/>
                  </p:oleObj>
                </mc:Choice>
                <mc:Fallback>
                  <p:oleObj name="Equation" r:id="rId4" imgW="1193760" imgH="279360" progId="Equation.DSMT4">
                    <p:embed/>
                    <p:pic>
                      <p:nvPicPr>
                        <p:cNvPr id="0" name="Object 18"/>
                        <p:cNvPicPr>
                          <a:picLocks noChangeAspect="1" noChangeArrowheads="1"/>
                        </p:cNvPicPr>
                        <p:nvPr/>
                      </p:nvPicPr>
                      <p:blipFill>
                        <a:blip r:embed="rId5"/>
                        <a:srcRect/>
                        <a:stretch>
                          <a:fillRect/>
                        </a:stretch>
                      </p:blipFill>
                      <p:spPr bwMode="auto">
                        <a:xfrm>
                          <a:off x="2759" y="2326"/>
                          <a:ext cx="1538" cy="360"/>
                        </a:xfrm>
                        <a:prstGeom prst="rect">
                          <a:avLst/>
                        </a:prstGeom>
                        <a:noFill/>
                        <a:ln>
                          <a:noFill/>
                        </a:ln>
                        <a:effectLst/>
                      </p:spPr>
                    </p:pic>
                  </p:oleObj>
                </mc:Fallback>
              </mc:AlternateContent>
            </a:graphicData>
          </a:graphic>
        </p:graphicFrame>
        <p:graphicFrame>
          <p:nvGraphicFramePr>
            <p:cNvPr id="4099" name="Object 19">
              <a:extLst>
                <a:ext uri="{FF2B5EF4-FFF2-40B4-BE49-F238E27FC236}">
                  <a16:creationId xmlns:a16="http://schemas.microsoft.com/office/drawing/2014/main" id="{A5C3EEF1-7773-41B1-98A3-DDD0C0F8A895}"/>
                </a:ext>
              </a:extLst>
            </p:cNvPr>
            <p:cNvGraphicFramePr>
              <a:graphicFrameLocks noChangeAspect="1"/>
            </p:cNvGraphicFramePr>
            <p:nvPr/>
          </p:nvGraphicFramePr>
          <p:xfrm>
            <a:off x="336" y="2832"/>
            <a:ext cx="4848" cy="1112"/>
          </p:xfrm>
          <a:graphic>
            <a:graphicData uri="http://schemas.openxmlformats.org/presentationml/2006/ole">
              <mc:AlternateContent xmlns:mc="http://schemas.openxmlformats.org/markup-compatibility/2006">
                <mc:Choice xmlns:v="urn:schemas-microsoft-com:vml" Requires="v">
                  <p:oleObj spid="_x0000_s4099" name="Equation" r:id="rId6" imgW="6311900" imgH="1447800" progId="Equation.DSMT36">
                    <p:embed/>
                  </p:oleObj>
                </mc:Choice>
                <mc:Fallback>
                  <p:oleObj name="Equation" r:id="rId6" imgW="6311900" imgH="1447800" progId="Equation.DSMT36">
                    <p:embed/>
                    <p:pic>
                      <p:nvPicPr>
                        <p:cNvPr id="0" name="Object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6" y="2832"/>
                          <a:ext cx="4848" cy="1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4104" name="Line 20">
            <a:extLst>
              <a:ext uri="{FF2B5EF4-FFF2-40B4-BE49-F238E27FC236}">
                <a16:creationId xmlns:a16="http://schemas.microsoft.com/office/drawing/2014/main" id="{E3EE6AA3-6E70-4C14-AB49-755E6D4D7731}"/>
              </a:ext>
            </a:extLst>
          </p:cNvPr>
          <p:cNvSpPr>
            <a:spLocks noChangeShapeType="1"/>
          </p:cNvSpPr>
          <p:nvPr/>
        </p:nvSpPr>
        <p:spPr bwMode="auto">
          <a:xfrm>
            <a:off x="1371600" y="838200"/>
            <a:ext cx="6248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a:extLst>
              <a:ext uri="{FF2B5EF4-FFF2-40B4-BE49-F238E27FC236}">
                <a16:creationId xmlns:a16="http://schemas.microsoft.com/office/drawing/2014/main" id="{3C28DF7A-3D8F-4B02-BD66-01F5C0526571}"/>
              </a:ext>
            </a:extLst>
          </p:cNvPr>
          <p:cNvSpPr txBox="1">
            <a:spLocks noChangeArrowheads="1"/>
          </p:cNvSpPr>
          <p:nvPr/>
        </p:nvSpPr>
        <p:spPr bwMode="auto">
          <a:xfrm>
            <a:off x="2133600" y="304800"/>
            <a:ext cx="444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Transducer model - transfer matrix</a:t>
            </a:r>
            <a:endParaRPr lang="en-US" altLang="en-US"/>
          </a:p>
        </p:txBody>
      </p:sp>
      <p:sp>
        <p:nvSpPr>
          <p:cNvPr id="5124" name="Line 3">
            <a:extLst>
              <a:ext uri="{FF2B5EF4-FFF2-40B4-BE49-F238E27FC236}">
                <a16:creationId xmlns:a16="http://schemas.microsoft.com/office/drawing/2014/main" id="{C53FD039-B51F-4AE2-BB38-34A5E2934EF1}"/>
              </a:ext>
            </a:extLst>
          </p:cNvPr>
          <p:cNvSpPr>
            <a:spLocks noChangeShapeType="1"/>
          </p:cNvSpPr>
          <p:nvPr/>
        </p:nvSpPr>
        <p:spPr bwMode="auto">
          <a:xfrm>
            <a:off x="1371600" y="838200"/>
            <a:ext cx="6248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5122" name="Object 4">
            <a:extLst>
              <a:ext uri="{FF2B5EF4-FFF2-40B4-BE49-F238E27FC236}">
                <a16:creationId xmlns:a16="http://schemas.microsoft.com/office/drawing/2014/main" id="{AE908E05-A341-4774-9A42-A43598D1D9EB}"/>
              </a:ext>
            </a:extLst>
          </p:cNvPr>
          <p:cNvGraphicFramePr>
            <a:graphicFrameLocks noChangeAspect="1"/>
          </p:cNvGraphicFramePr>
          <p:nvPr/>
        </p:nvGraphicFramePr>
        <p:xfrm>
          <a:off x="1295400" y="1219200"/>
          <a:ext cx="1441450" cy="4705350"/>
        </p:xfrm>
        <a:graphic>
          <a:graphicData uri="http://schemas.openxmlformats.org/presentationml/2006/ole">
            <mc:AlternateContent xmlns:mc="http://schemas.openxmlformats.org/markup-compatibility/2006">
              <mc:Choice xmlns:v="urn:schemas-microsoft-com:vml" Requires="v">
                <p:oleObj spid="_x0000_s5122" name="Equation" r:id="rId4" imgW="863280" imgH="2971800" progId="Equation.DSMT4">
                  <p:embed/>
                </p:oleObj>
              </mc:Choice>
              <mc:Fallback>
                <p:oleObj name="Equation" r:id="rId4" imgW="863280" imgH="29718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219200"/>
                        <a:ext cx="1441450" cy="4705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5" name="Text Box 5">
            <a:extLst>
              <a:ext uri="{FF2B5EF4-FFF2-40B4-BE49-F238E27FC236}">
                <a16:creationId xmlns:a16="http://schemas.microsoft.com/office/drawing/2014/main" id="{2CE82B45-D3E0-4837-8AA9-60C6BA9A17D7}"/>
              </a:ext>
            </a:extLst>
          </p:cNvPr>
          <p:cNvSpPr txBox="1">
            <a:spLocks noChangeArrowheads="1"/>
          </p:cNvSpPr>
          <p:nvPr/>
        </p:nvSpPr>
        <p:spPr bwMode="auto">
          <a:xfrm>
            <a:off x="3276600" y="1219200"/>
            <a:ext cx="4273550"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lnSpc>
                <a:spcPct val="75000"/>
              </a:lnSpc>
            </a:pPr>
            <a:r>
              <a:rPr lang="en-US" altLang="en-US" sz="1800"/>
              <a:t>wave number of piezoelectric plate</a:t>
            </a:r>
          </a:p>
          <a:p>
            <a:pPr>
              <a:lnSpc>
                <a:spcPct val="75000"/>
              </a:lnSpc>
            </a:pPr>
            <a:endParaRPr lang="en-US" altLang="en-US" sz="1800"/>
          </a:p>
          <a:p>
            <a:pPr>
              <a:lnSpc>
                <a:spcPct val="75000"/>
              </a:lnSpc>
            </a:pPr>
            <a:r>
              <a:rPr lang="en-US" altLang="en-US" sz="1800"/>
              <a:t>wave speed of the plate, defined in terms of:</a:t>
            </a:r>
          </a:p>
          <a:p>
            <a:pPr>
              <a:lnSpc>
                <a:spcPct val="75000"/>
              </a:lnSpc>
            </a:pPr>
            <a:endParaRPr lang="en-US" altLang="en-US" sz="1800"/>
          </a:p>
          <a:p>
            <a:pPr>
              <a:lnSpc>
                <a:spcPct val="75000"/>
              </a:lnSpc>
            </a:pPr>
            <a:r>
              <a:rPr lang="en-US" altLang="en-US" sz="1800"/>
              <a:t>plate elastic constant at constant flux density</a:t>
            </a:r>
          </a:p>
          <a:p>
            <a:pPr>
              <a:lnSpc>
                <a:spcPct val="75000"/>
              </a:lnSpc>
            </a:pPr>
            <a:endParaRPr lang="en-US" altLang="en-US" sz="1800"/>
          </a:p>
          <a:p>
            <a:pPr>
              <a:lnSpc>
                <a:spcPct val="75000"/>
              </a:lnSpc>
            </a:pPr>
            <a:r>
              <a:rPr lang="en-US" altLang="en-US" sz="1800"/>
              <a:t>plate density</a:t>
            </a:r>
          </a:p>
          <a:p>
            <a:pPr>
              <a:lnSpc>
                <a:spcPct val="75000"/>
              </a:lnSpc>
            </a:pPr>
            <a:endParaRPr lang="en-US" altLang="en-US" sz="1800"/>
          </a:p>
          <a:p>
            <a:pPr>
              <a:lnSpc>
                <a:spcPct val="75000"/>
              </a:lnSpc>
            </a:pPr>
            <a:r>
              <a:rPr lang="en-US" altLang="en-US" sz="1800"/>
              <a:t>constant, defined in terms of:</a:t>
            </a:r>
          </a:p>
          <a:p>
            <a:pPr>
              <a:lnSpc>
                <a:spcPct val="75000"/>
              </a:lnSpc>
            </a:pPr>
            <a:endParaRPr lang="en-US" altLang="en-US" sz="1800"/>
          </a:p>
          <a:p>
            <a:pPr>
              <a:lnSpc>
                <a:spcPct val="75000"/>
              </a:lnSpc>
            </a:pPr>
            <a:r>
              <a:rPr lang="en-US" altLang="en-US" sz="1800"/>
              <a:t>plate stiffness</a:t>
            </a:r>
          </a:p>
          <a:p>
            <a:pPr>
              <a:lnSpc>
                <a:spcPct val="75000"/>
              </a:lnSpc>
            </a:pPr>
            <a:endParaRPr lang="en-US" altLang="en-US" sz="1800"/>
          </a:p>
          <a:p>
            <a:pPr>
              <a:lnSpc>
                <a:spcPct val="75000"/>
              </a:lnSpc>
            </a:pPr>
            <a:r>
              <a:rPr lang="en-US" altLang="en-US" sz="1800"/>
              <a:t>clamped capacitance, defined in terms of:</a:t>
            </a:r>
          </a:p>
          <a:p>
            <a:pPr>
              <a:lnSpc>
                <a:spcPct val="75000"/>
              </a:lnSpc>
            </a:pPr>
            <a:endParaRPr lang="en-US" altLang="en-US" sz="1800"/>
          </a:p>
          <a:p>
            <a:pPr>
              <a:lnSpc>
                <a:spcPct val="75000"/>
              </a:lnSpc>
            </a:pPr>
            <a:r>
              <a:rPr lang="en-US" altLang="en-US" sz="1800"/>
              <a:t>plate area, thickness </a:t>
            </a:r>
          </a:p>
          <a:p>
            <a:pPr>
              <a:lnSpc>
                <a:spcPct val="75000"/>
              </a:lnSpc>
            </a:pPr>
            <a:endParaRPr lang="en-US" altLang="en-US" sz="1800"/>
          </a:p>
          <a:p>
            <a:pPr>
              <a:lnSpc>
                <a:spcPct val="75000"/>
              </a:lnSpc>
            </a:pPr>
            <a:r>
              <a:rPr lang="en-US" altLang="en-US" sz="1800"/>
              <a:t>plate dielectric impermeability at constant </a:t>
            </a:r>
          </a:p>
          <a:p>
            <a:pPr>
              <a:lnSpc>
                <a:spcPct val="75000"/>
              </a:lnSpc>
            </a:pPr>
            <a:r>
              <a:rPr lang="en-US" altLang="en-US" sz="1800"/>
              <a:t>strain</a:t>
            </a:r>
          </a:p>
          <a:p>
            <a:pPr>
              <a:lnSpc>
                <a:spcPct val="75000"/>
              </a:lnSpc>
            </a:pPr>
            <a:endParaRPr lang="en-US" altLang="en-US" sz="1800"/>
          </a:p>
          <a:p>
            <a:pPr>
              <a:lnSpc>
                <a:spcPct val="75000"/>
              </a:lnSpc>
            </a:pPr>
            <a:r>
              <a:rPr lang="en-US" altLang="en-US" sz="1800"/>
              <a:t>plate acoustic impedance</a:t>
            </a:r>
          </a:p>
          <a:p>
            <a:pPr>
              <a:lnSpc>
                <a:spcPct val="75000"/>
              </a:lnSpc>
            </a:pPr>
            <a:endParaRPr lang="en-US" altLang="en-US" sz="1800"/>
          </a:p>
          <a:p>
            <a:pPr>
              <a:lnSpc>
                <a:spcPct val="75000"/>
              </a:lnSpc>
            </a:pPr>
            <a:r>
              <a:rPr lang="en-US" altLang="en-US" sz="1800"/>
              <a:t>backing acoustic impedance</a:t>
            </a:r>
          </a:p>
          <a:p>
            <a:pPr>
              <a:lnSpc>
                <a:spcPct val="75000"/>
              </a:lnSpc>
            </a:pPr>
            <a:endParaRPr lang="en-US" altLang="en-US" sz="1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a:extLst>
              <a:ext uri="{FF2B5EF4-FFF2-40B4-BE49-F238E27FC236}">
                <a16:creationId xmlns:a16="http://schemas.microsoft.com/office/drawing/2014/main" id="{1455652A-76C1-406A-8B64-A1E6DD197DAD}"/>
              </a:ext>
            </a:extLst>
          </p:cNvPr>
          <p:cNvSpPr txBox="1">
            <a:spLocks noChangeArrowheads="1"/>
          </p:cNvSpPr>
          <p:nvPr/>
        </p:nvSpPr>
        <p:spPr bwMode="auto">
          <a:xfrm>
            <a:off x="2819400" y="152400"/>
            <a:ext cx="38195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Transducer - three port model</a:t>
            </a:r>
            <a:endParaRPr lang="en-US" altLang="en-US"/>
          </a:p>
        </p:txBody>
      </p:sp>
      <p:sp>
        <p:nvSpPr>
          <p:cNvPr id="6148" name="Rectangle 3">
            <a:extLst>
              <a:ext uri="{FF2B5EF4-FFF2-40B4-BE49-F238E27FC236}">
                <a16:creationId xmlns:a16="http://schemas.microsoft.com/office/drawing/2014/main" id="{18B97972-71B2-46B8-A21C-6B5C22FBD54F}"/>
              </a:ext>
            </a:extLst>
          </p:cNvPr>
          <p:cNvSpPr>
            <a:spLocks noChangeArrowheads="1"/>
          </p:cNvSpPr>
          <p:nvPr/>
        </p:nvSpPr>
        <p:spPr bwMode="auto">
          <a:xfrm>
            <a:off x="3733800" y="1676400"/>
            <a:ext cx="304800" cy="10668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6149" name="Rectangle 4">
            <a:extLst>
              <a:ext uri="{FF2B5EF4-FFF2-40B4-BE49-F238E27FC236}">
                <a16:creationId xmlns:a16="http://schemas.microsoft.com/office/drawing/2014/main" id="{8BD7A70D-AD6B-4041-B122-07FAF00F9E09}"/>
              </a:ext>
            </a:extLst>
          </p:cNvPr>
          <p:cNvSpPr>
            <a:spLocks noChangeArrowheads="1"/>
          </p:cNvSpPr>
          <p:nvPr/>
        </p:nvSpPr>
        <p:spPr bwMode="auto">
          <a:xfrm>
            <a:off x="4038600" y="1676400"/>
            <a:ext cx="76200" cy="10668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6150" name="Rectangle 5">
            <a:extLst>
              <a:ext uri="{FF2B5EF4-FFF2-40B4-BE49-F238E27FC236}">
                <a16:creationId xmlns:a16="http://schemas.microsoft.com/office/drawing/2014/main" id="{90782DF3-DEFD-43D5-B66F-4F86687F41F7}"/>
              </a:ext>
            </a:extLst>
          </p:cNvPr>
          <p:cNvSpPr>
            <a:spLocks noChangeArrowheads="1"/>
          </p:cNvSpPr>
          <p:nvPr/>
        </p:nvSpPr>
        <p:spPr bwMode="auto">
          <a:xfrm>
            <a:off x="3657600" y="1676400"/>
            <a:ext cx="76200" cy="10668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6151" name="Line 6">
            <a:extLst>
              <a:ext uri="{FF2B5EF4-FFF2-40B4-BE49-F238E27FC236}">
                <a16:creationId xmlns:a16="http://schemas.microsoft.com/office/drawing/2014/main" id="{14C92BD9-F495-4420-880F-CA60032DAC2F}"/>
              </a:ext>
            </a:extLst>
          </p:cNvPr>
          <p:cNvSpPr>
            <a:spLocks noChangeShapeType="1"/>
          </p:cNvSpPr>
          <p:nvPr/>
        </p:nvSpPr>
        <p:spPr bwMode="auto">
          <a:xfrm flipV="1">
            <a:off x="4067175" y="12192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2" name="Line 7">
            <a:extLst>
              <a:ext uri="{FF2B5EF4-FFF2-40B4-BE49-F238E27FC236}">
                <a16:creationId xmlns:a16="http://schemas.microsoft.com/office/drawing/2014/main" id="{544CC817-0889-4538-90B1-30A20446342D}"/>
              </a:ext>
            </a:extLst>
          </p:cNvPr>
          <p:cNvSpPr>
            <a:spLocks noChangeShapeType="1"/>
          </p:cNvSpPr>
          <p:nvPr/>
        </p:nvSpPr>
        <p:spPr bwMode="auto">
          <a:xfrm flipV="1">
            <a:off x="3697288" y="1206500"/>
            <a:ext cx="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3" name="Line 8">
            <a:extLst>
              <a:ext uri="{FF2B5EF4-FFF2-40B4-BE49-F238E27FC236}">
                <a16:creationId xmlns:a16="http://schemas.microsoft.com/office/drawing/2014/main" id="{8552C714-754A-4096-A24E-3E9A249328BC}"/>
              </a:ext>
            </a:extLst>
          </p:cNvPr>
          <p:cNvSpPr>
            <a:spLocks noChangeShapeType="1"/>
          </p:cNvSpPr>
          <p:nvPr/>
        </p:nvSpPr>
        <p:spPr bwMode="auto">
          <a:xfrm flipH="1">
            <a:off x="4191000" y="2133600"/>
            <a:ext cx="457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54" name="Line 9">
            <a:extLst>
              <a:ext uri="{FF2B5EF4-FFF2-40B4-BE49-F238E27FC236}">
                <a16:creationId xmlns:a16="http://schemas.microsoft.com/office/drawing/2014/main" id="{D1F5C7A5-43EC-4ACC-8508-BBE00CA4C533}"/>
              </a:ext>
            </a:extLst>
          </p:cNvPr>
          <p:cNvSpPr>
            <a:spLocks noChangeShapeType="1"/>
          </p:cNvSpPr>
          <p:nvPr/>
        </p:nvSpPr>
        <p:spPr bwMode="auto">
          <a:xfrm>
            <a:off x="3124200" y="2133600"/>
            <a:ext cx="457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55" name="Line 10">
            <a:extLst>
              <a:ext uri="{FF2B5EF4-FFF2-40B4-BE49-F238E27FC236}">
                <a16:creationId xmlns:a16="http://schemas.microsoft.com/office/drawing/2014/main" id="{45A13694-0BB3-4B4D-98FB-05CA00BE7E09}"/>
              </a:ext>
            </a:extLst>
          </p:cNvPr>
          <p:cNvSpPr>
            <a:spLocks noChangeShapeType="1"/>
          </p:cNvSpPr>
          <p:nvPr/>
        </p:nvSpPr>
        <p:spPr bwMode="auto">
          <a:xfrm flipH="1">
            <a:off x="3733800" y="1295400"/>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56" name="Line 11">
            <a:extLst>
              <a:ext uri="{FF2B5EF4-FFF2-40B4-BE49-F238E27FC236}">
                <a16:creationId xmlns:a16="http://schemas.microsoft.com/office/drawing/2014/main" id="{06BFC5BE-7EEB-4921-90F7-28DAAE842CD9}"/>
              </a:ext>
            </a:extLst>
          </p:cNvPr>
          <p:cNvSpPr>
            <a:spLocks noChangeShapeType="1"/>
          </p:cNvSpPr>
          <p:nvPr/>
        </p:nvSpPr>
        <p:spPr bwMode="auto">
          <a:xfrm flipV="1">
            <a:off x="3581400" y="12954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57" name="Text Box 12">
            <a:extLst>
              <a:ext uri="{FF2B5EF4-FFF2-40B4-BE49-F238E27FC236}">
                <a16:creationId xmlns:a16="http://schemas.microsoft.com/office/drawing/2014/main" id="{C6D1B998-9A26-4F93-A131-5A0E9B10306A}"/>
              </a:ext>
            </a:extLst>
          </p:cNvPr>
          <p:cNvSpPr txBox="1">
            <a:spLocks noChangeArrowheads="1"/>
          </p:cNvSpPr>
          <p:nvPr/>
        </p:nvSpPr>
        <p:spPr bwMode="auto">
          <a:xfrm>
            <a:off x="3260725" y="974725"/>
            <a:ext cx="285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I</a:t>
            </a:r>
          </a:p>
        </p:txBody>
      </p:sp>
      <p:sp>
        <p:nvSpPr>
          <p:cNvPr id="6158" name="Text Box 13">
            <a:extLst>
              <a:ext uri="{FF2B5EF4-FFF2-40B4-BE49-F238E27FC236}">
                <a16:creationId xmlns:a16="http://schemas.microsoft.com/office/drawing/2014/main" id="{2A5CAFBD-86A5-4E19-A6F1-5904C44AD726}"/>
              </a:ext>
            </a:extLst>
          </p:cNvPr>
          <p:cNvSpPr txBox="1">
            <a:spLocks noChangeArrowheads="1"/>
          </p:cNvSpPr>
          <p:nvPr/>
        </p:nvSpPr>
        <p:spPr bwMode="auto">
          <a:xfrm>
            <a:off x="3657600" y="762000"/>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p>
        </p:txBody>
      </p:sp>
      <p:sp>
        <p:nvSpPr>
          <p:cNvPr id="6159" name="Text Box 14">
            <a:extLst>
              <a:ext uri="{FF2B5EF4-FFF2-40B4-BE49-F238E27FC236}">
                <a16:creationId xmlns:a16="http://schemas.microsoft.com/office/drawing/2014/main" id="{178BFA10-B791-4AD5-B008-19D32FEF3AE0}"/>
              </a:ext>
            </a:extLst>
          </p:cNvPr>
          <p:cNvSpPr txBox="1">
            <a:spLocks noChangeArrowheads="1"/>
          </p:cNvSpPr>
          <p:nvPr/>
        </p:nvSpPr>
        <p:spPr bwMode="auto">
          <a:xfrm>
            <a:off x="4267200" y="1524000"/>
            <a:ext cx="938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t>
            </a:r>
            <a:r>
              <a:rPr lang="en-US" altLang="en-US" baseline="-25000"/>
              <a:t>2</a:t>
            </a:r>
            <a:r>
              <a:rPr lang="en-US" altLang="en-US"/>
              <a:t> , v</a:t>
            </a:r>
            <a:r>
              <a:rPr lang="en-US" altLang="en-US" baseline="-25000"/>
              <a:t>2</a:t>
            </a:r>
            <a:endParaRPr lang="en-US" altLang="en-US"/>
          </a:p>
        </p:txBody>
      </p:sp>
      <p:sp>
        <p:nvSpPr>
          <p:cNvPr id="6160" name="Text Box 15">
            <a:extLst>
              <a:ext uri="{FF2B5EF4-FFF2-40B4-BE49-F238E27FC236}">
                <a16:creationId xmlns:a16="http://schemas.microsoft.com/office/drawing/2014/main" id="{8B5C708B-D304-481C-8216-F4496072D2AC}"/>
              </a:ext>
            </a:extLst>
          </p:cNvPr>
          <p:cNvSpPr txBox="1">
            <a:spLocks noChangeArrowheads="1"/>
          </p:cNvSpPr>
          <p:nvPr/>
        </p:nvSpPr>
        <p:spPr bwMode="auto">
          <a:xfrm>
            <a:off x="2362200" y="1600200"/>
            <a:ext cx="938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t>
            </a:r>
            <a:r>
              <a:rPr lang="en-US" altLang="en-US" baseline="-25000"/>
              <a:t>1</a:t>
            </a:r>
            <a:r>
              <a:rPr lang="en-US" altLang="en-US"/>
              <a:t> , v</a:t>
            </a:r>
            <a:r>
              <a:rPr lang="en-US" altLang="en-US" baseline="-25000"/>
              <a:t>1</a:t>
            </a:r>
            <a:endParaRPr lang="en-US" altLang="en-US"/>
          </a:p>
        </p:txBody>
      </p:sp>
      <p:sp>
        <p:nvSpPr>
          <p:cNvPr id="6161" name="Line 16">
            <a:extLst>
              <a:ext uri="{FF2B5EF4-FFF2-40B4-BE49-F238E27FC236}">
                <a16:creationId xmlns:a16="http://schemas.microsoft.com/office/drawing/2014/main" id="{BB22CF7E-2862-466F-ABF0-4F516683C2E6}"/>
              </a:ext>
            </a:extLst>
          </p:cNvPr>
          <p:cNvSpPr>
            <a:spLocks noChangeShapeType="1"/>
          </p:cNvSpPr>
          <p:nvPr/>
        </p:nvSpPr>
        <p:spPr bwMode="auto">
          <a:xfrm>
            <a:off x="3886200" y="2667000"/>
            <a:ext cx="15240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2" name="Text Box 17">
            <a:extLst>
              <a:ext uri="{FF2B5EF4-FFF2-40B4-BE49-F238E27FC236}">
                <a16:creationId xmlns:a16="http://schemas.microsoft.com/office/drawing/2014/main" id="{0F7B323D-63A5-468E-BBFC-F0031D2313D0}"/>
              </a:ext>
            </a:extLst>
          </p:cNvPr>
          <p:cNvSpPr txBox="1">
            <a:spLocks noChangeArrowheads="1"/>
          </p:cNvSpPr>
          <p:nvPr/>
        </p:nvSpPr>
        <p:spPr bwMode="auto">
          <a:xfrm>
            <a:off x="4098925" y="2651125"/>
            <a:ext cx="2339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transducer crystal</a:t>
            </a:r>
          </a:p>
        </p:txBody>
      </p:sp>
      <p:sp>
        <p:nvSpPr>
          <p:cNvPr id="6163" name="Line 18">
            <a:extLst>
              <a:ext uri="{FF2B5EF4-FFF2-40B4-BE49-F238E27FC236}">
                <a16:creationId xmlns:a16="http://schemas.microsoft.com/office/drawing/2014/main" id="{BA041D6A-5389-458C-A5BE-CB3E8AAF080E}"/>
              </a:ext>
            </a:extLst>
          </p:cNvPr>
          <p:cNvSpPr>
            <a:spLocks noChangeShapeType="1"/>
          </p:cNvSpPr>
          <p:nvPr/>
        </p:nvSpPr>
        <p:spPr bwMode="auto">
          <a:xfrm flipH="1">
            <a:off x="2514600" y="2362200"/>
            <a:ext cx="11430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4" name="Text Box 19">
            <a:extLst>
              <a:ext uri="{FF2B5EF4-FFF2-40B4-BE49-F238E27FC236}">
                <a16:creationId xmlns:a16="http://schemas.microsoft.com/office/drawing/2014/main" id="{16782A4B-2BDB-419E-8FFF-07DAF368A0FA}"/>
              </a:ext>
            </a:extLst>
          </p:cNvPr>
          <p:cNvSpPr txBox="1">
            <a:spLocks noChangeArrowheads="1"/>
          </p:cNvSpPr>
          <p:nvPr/>
        </p:nvSpPr>
        <p:spPr bwMode="auto">
          <a:xfrm>
            <a:off x="1447800" y="2667000"/>
            <a:ext cx="27622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Plating</a:t>
            </a:r>
          </a:p>
          <a:p>
            <a:r>
              <a:rPr lang="en-US" altLang="en-US"/>
              <a:t>(thickness neglected)</a:t>
            </a:r>
          </a:p>
        </p:txBody>
      </p:sp>
      <p:graphicFrame>
        <p:nvGraphicFramePr>
          <p:cNvPr id="6146" name="Object 20">
            <a:extLst>
              <a:ext uri="{FF2B5EF4-FFF2-40B4-BE49-F238E27FC236}">
                <a16:creationId xmlns:a16="http://schemas.microsoft.com/office/drawing/2014/main" id="{987AB84B-7E45-4B3E-81ED-A924228838FC}"/>
              </a:ext>
            </a:extLst>
          </p:cNvPr>
          <p:cNvGraphicFramePr>
            <a:graphicFrameLocks noChangeAspect="1"/>
          </p:cNvGraphicFramePr>
          <p:nvPr/>
        </p:nvGraphicFramePr>
        <p:xfrm>
          <a:off x="1524000" y="4267200"/>
          <a:ext cx="6248400" cy="1443038"/>
        </p:xfrm>
        <a:graphic>
          <a:graphicData uri="http://schemas.openxmlformats.org/presentationml/2006/ole">
            <mc:AlternateContent xmlns:mc="http://schemas.openxmlformats.org/markup-compatibility/2006">
              <mc:Choice xmlns:v="urn:schemas-microsoft-com:vml" Requires="v">
                <p:oleObj spid="_x0000_s6146" name="Equation" r:id="rId4" imgW="4508500" imgH="1041400" progId="Equation.DSMT36">
                  <p:embed/>
                </p:oleObj>
              </mc:Choice>
              <mc:Fallback>
                <p:oleObj name="Equation" r:id="rId4" imgW="4508500" imgH="1041400" progId="Equation.DSMT36">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4267200"/>
                        <a:ext cx="6248400" cy="14430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65" name="Rectangle 21">
            <a:extLst>
              <a:ext uri="{FF2B5EF4-FFF2-40B4-BE49-F238E27FC236}">
                <a16:creationId xmlns:a16="http://schemas.microsoft.com/office/drawing/2014/main" id="{C53294FD-24DE-42A8-948A-C287F4964458}"/>
              </a:ext>
            </a:extLst>
          </p:cNvPr>
          <p:cNvSpPr>
            <a:spLocks noChangeArrowheads="1"/>
          </p:cNvSpPr>
          <p:nvPr/>
        </p:nvSpPr>
        <p:spPr bwMode="auto">
          <a:xfrm>
            <a:off x="6858000" y="1524000"/>
            <a:ext cx="914400" cy="685800"/>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6166" name="Line 22">
            <a:extLst>
              <a:ext uri="{FF2B5EF4-FFF2-40B4-BE49-F238E27FC236}">
                <a16:creationId xmlns:a16="http://schemas.microsoft.com/office/drawing/2014/main" id="{F2395AD0-0B94-4E54-9577-E28D0CFEA2EA}"/>
              </a:ext>
            </a:extLst>
          </p:cNvPr>
          <p:cNvSpPr>
            <a:spLocks noChangeShapeType="1"/>
          </p:cNvSpPr>
          <p:nvPr/>
        </p:nvSpPr>
        <p:spPr bwMode="auto">
          <a:xfrm>
            <a:off x="7772400" y="16764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7" name="Line 23">
            <a:extLst>
              <a:ext uri="{FF2B5EF4-FFF2-40B4-BE49-F238E27FC236}">
                <a16:creationId xmlns:a16="http://schemas.microsoft.com/office/drawing/2014/main" id="{3E7137AD-41E3-456C-BEBF-8315D6C6BE4B}"/>
              </a:ext>
            </a:extLst>
          </p:cNvPr>
          <p:cNvSpPr>
            <a:spLocks noChangeShapeType="1"/>
          </p:cNvSpPr>
          <p:nvPr/>
        </p:nvSpPr>
        <p:spPr bwMode="auto">
          <a:xfrm>
            <a:off x="7772400" y="20574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8" name="Line 24">
            <a:extLst>
              <a:ext uri="{FF2B5EF4-FFF2-40B4-BE49-F238E27FC236}">
                <a16:creationId xmlns:a16="http://schemas.microsoft.com/office/drawing/2014/main" id="{0ACD2506-08C4-4FB2-9927-6DFF43E7A83C}"/>
              </a:ext>
            </a:extLst>
          </p:cNvPr>
          <p:cNvSpPr>
            <a:spLocks noChangeShapeType="1"/>
          </p:cNvSpPr>
          <p:nvPr/>
        </p:nvSpPr>
        <p:spPr bwMode="auto">
          <a:xfrm>
            <a:off x="6477000" y="20574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9" name="Line 25">
            <a:extLst>
              <a:ext uri="{FF2B5EF4-FFF2-40B4-BE49-F238E27FC236}">
                <a16:creationId xmlns:a16="http://schemas.microsoft.com/office/drawing/2014/main" id="{600C9258-52C0-4B9C-BBB6-C3C421B96E00}"/>
              </a:ext>
            </a:extLst>
          </p:cNvPr>
          <p:cNvSpPr>
            <a:spLocks noChangeShapeType="1"/>
          </p:cNvSpPr>
          <p:nvPr/>
        </p:nvSpPr>
        <p:spPr bwMode="auto">
          <a:xfrm>
            <a:off x="6477000" y="16764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70" name="Line 26">
            <a:extLst>
              <a:ext uri="{FF2B5EF4-FFF2-40B4-BE49-F238E27FC236}">
                <a16:creationId xmlns:a16="http://schemas.microsoft.com/office/drawing/2014/main" id="{C6A8238C-1FE8-4915-9C2C-8F326CB7ED44}"/>
              </a:ext>
            </a:extLst>
          </p:cNvPr>
          <p:cNvSpPr>
            <a:spLocks noChangeShapeType="1"/>
          </p:cNvSpPr>
          <p:nvPr/>
        </p:nvSpPr>
        <p:spPr bwMode="auto">
          <a:xfrm>
            <a:off x="7086600" y="22098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71" name="Line 27">
            <a:extLst>
              <a:ext uri="{FF2B5EF4-FFF2-40B4-BE49-F238E27FC236}">
                <a16:creationId xmlns:a16="http://schemas.microsoft.com/office/drawing/2014/main" id="{98C9D25B-34B4-4752-8841-0652B2202E1E}"/>
              </a:ext>
            </a:extLst>
          </p:cNvPr>
          <p:cNvSpPr>
            <a:spLocks noChangeShapeType="1"/>
          </p:cNvSpPr>
          <p:nvPr/>
        </p:nvSpPr>
        <p:spPr bwMode="auto">
          <a:xfrm>
            <a:off x="7543800" y="22098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72" name="Line 28">
            <a:extLst>
              <a:ext uri="{FF2B5EF4-FFF2-40B4-BE49-F238E27FC236}">
                <a16:creationId xmlns:a16="http://schemas.microsoft.com/office/drawing/2014/main" id="{2A3ABECD-EC09-4BEA-89C0-EF8F1B84E5C9}"/>
              </a:ext>
            </a:extLst>
          </p:cNvPr>
          <p:cNvSpPr>
            <a:spLocks noChangeShapeType="1"/>
          </p:cNvSpPr>
          <p:nvPr/>
        </p:nvSpPr>
        <p:spPr bwMode="auto">
          <a:xfrm flipV="1">
            <a:off x="6477000" y="16764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73" name="Line 29">
            <a:extLst>
              <a:ext uri="{FF2B5EF4-FFF2-40B4-BE49-F238E27FC236}">
                <a16:creationId xmlns:a16="http://schemas.microsoft.com/office/drawing/2014/main" id="{B8D946FB-2724-4FDF-A3DD-6A9F67BE615E}"/>
              </a:ext>
            </a:extLst>
          </p:cNvPr>
          <p:cNvSpPr>
            <a:spLocks noChangeShapeType="1"/>
          </p:cNvSpPr>
          <p:nvPr/>
        </p:nvSpPr>
        <p:spPr bwMode="auto">
          <a:xfrm flipV="1">
            <a:off x="8153400" y="16764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74" name="Line 30">
            <a:extLst>
              <a:ext uri="{FF2B5EF4-FFF2-40B4-BE49-F238E27FC236}">
                <a16:creationId xmlns:a16="http://schemas.microsoft.com/office/drawing/2014/main" id="{70895767-3DFD-42AF-B2A6-3B7DC82A3D4B}"/>
              </a:ext>
            </a:extLst>
          </p:cNvPr>
          <p:cNvSpPr>
            <a:spLocks noChangeShapeType="1"/>
          </p:cNvSpPr>
          <p:nvPr/>
        </p:nvSpPr>
        <p:spPr bwMode="auto">
          <a:xfrm flipH="1">
            <a:off x="7086600" y="2514600"/>
            <a:ext cx="4572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75" name="Line 31">
            <a:extLst>
              <a:ext uri="{FF2B5EF4-FFF2-40B4-BE49-F238E27FC236}">
                <a16:creationId xmlns:a16="http://schemas.microsoft.com/office/drawing/2014/main" id="{480212C9-4192-4550-9058-2A14E1CF041D}"/>
              </a:ext>
            </a:extLst>
          </p:cNvPr>
          <p:cNvSpPr>
            <a:spLocks noChangeShapeType="1"/>
          </p:cNvSpPr>
          <p:nvPr/>
        </p:nvSpPr>
        <p:spPr bwMode="auto">
          <a:xfrm>
            <a:off x="6400800" y="1600200"/>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76" name="Line 32">
            <a:extLst>
              <a:ext uri="{FF2B5EF4-FFF2-40B4-BE49-F238E27FC236}">
                <a16:creationId xmlns:a16="http://schemas.microsoft.com/office/drawing/2014/main" id="{F824F299-7BF5-4590-88DC-01E17CD3E211}"/>
              </a:ext>
            </a:extLst>
          </p:cNvPr>
          <p:cNvSpPr>
            <a:spLocks noChangeShapeType="1"/>
          </p:cNvSpPr>
          <p:nvPr/>
        </p:nvSpPr>
        <p:spPr bwMode="auto">
          <a:xfrm flipH="1">
            <a:off x="7848600" y="1600200"/>
            <a:ext cx="304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77" name="Line 33">
            <a:extLst>
              <a:ext uri="{FF2B5EF4-FFF2-40B4-BE49-F238E27FC236}">
                <a16:creationId xmlns:a16="http://schemas.microsoft.com/office/drawing/2014/main" id="{118779F3-331F-4656-B0A8-DD0AC79D5370}"/>
              </a:ext>
            </a:extLst>
          </p:cNvPr>
          <p:cNvSpPr>
            <a:spLocks noChangeShapeType="1"/>
          </p:cNvSpPr>
          <p:nvPr/>
        </p:nvSpPr>
        <p:spPr bwMode="auto">
          <a:xfrm flipV="1">
            <a:off x="7010400" y="22860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78" name="Text Box 34">
            <a:extLst>
              <a:ext uri="{FF2B5EF4-FFF2-40B4-BE49-F238E27FC236}">
                <a16:creationId xmlns:a16="http://schemas.microsoft.com/office/drawing/2014/main" id="{C8BBBC92-7BD2-4FB4-8E71-D86422D3411B}"/>
              </a:ext>
            </a:extLst>
          </p:cNvPr>
          <p:cNvSpPr txBox="1">
            <a:spLocks noChangeArrowheads="1"/>
          </p:cNvSpPr>
          <p:nvPr/>
        </p:nvSpPr>
        <p:spPr bwMode="auto">
          <a:xfrm>
            <a:off x="6003925" y="1355725"/>
            <a:ext cx="404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p>
        </p:txBody>
      </p:sp>
      <p:sp>
        <p:nvSpPr>
          <p:cNvPr id="6179" name="Text Box 35">
            <a:extLst>
              <a:ext uri="{FF2B5EF4-FFF2-40B4-BE49-F238E27FC236}">
                <a16:creationId xmlns:a16="http://schemas.microsoft.com/office/drawing/2014/main" id="{473568BB-5831-4F98-9AF6-08BCF538654F}"/>
              </a:ext>
            </a:extLst>
          </p:cNvPr>
          <p:cNvSpPr txBox="1">
            <a:spLocks noChangeArrowheads="1"/>
          </p:cNvSpPr>
          <p:nvPr/>
        </p:nvSpPr>
        <p:spPr bwMode="auto">
          <a:xfrm>
            <a:off x="6469063" y="1177925"/>
            <a:ext cx="285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I</a:t>
            </a:r>
          </a:p>
        </p:txBody>
      </p:sp>
      <p:sp>
        <p:nvSpPr>
          <p:cNvPr id="6180" name="Text Box 36">
            <a:extLst>
              <a:ext uri="{FF2B5EF4-FFF2-40B4-BE49-F238E27FC236}">
                <a16:creationId xmlns:a16="http://schemas.microsoft.com/office/drawing/2014/main" id="{18CF19C5-C44B-4D94-ABD0-450853111B1D}"/>
              </a:ext>
            </a:extLst>
          </p:cNvPr>
          <p:cNvSpPr txBox="1">
            <a:spLocks noChangeArrowheads="1"/>
          </p:cNvSpPr>
          <p:nvPr/>
        </p:nvSpPr>
        <p:spPr bwMode="auto">
          <a:xfrm>
            <a:off x="8213725" y="1736725"/>
            <a:ext cx="4556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t>
            </a:r>
            <a:r>
              <a:rPr lang="en-US" altLang="en-US" baseline="-25000"/>
              <a:t>2</a:t>
            </a:r>
            <a:endParaRPr lang="en-US" altLang="en-US"/>
          </a:p>
        </p:txBody>
      </p:sp>
      <p:sp>
        <p:nvSpPr>
          <p:cNvPr id="6181" name="Text Box 37">
            <a:extLst>
              <a:ext uri="{FF2B5EF4-FFF2-40B4-BE49-F238E27FC236}">
                <a16:creationId xmlns:a16="http://schemas.microsoft.com/office/drawing/2014/main" id="{AFBB253F-B91B-47CF-999D-271425A7BF65}"/>
              </a:ext>
            </a:extLst>
          </p:cNvPr>
          <p:cNvSpPr txBox="1">
            <a:spLocks noChangeArrowheads="1"/>
          </p:cNvSpPr>
          <p:nvPr/>
        </p:nvSpPr>
        <p:spPr bwMode="auto">
          <a:xfrm>
            <a:off x="7791450" y="1089025"/>
            <a:ext cx="43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r>
              <a:rPr lang="en-US" altLang="en-US" baseline="-25000"/>
              <a:t>2</a:t>
            </a:r>
            <a:endParaRPr lang="en-US" altLang="en-US"/>
          </a:p>
        </p:txBody>
      </p:sp>
      <p:sp>
        <p:nvSpPr>
          <p:cNvPr id="6182" name="Text Box 38">
            <a:extLst>
              <a:ext uri="{FF2B5EF4-FFF2-40B4-BE49-F238E27FC236}">
                <a16:creationId xmlns:a16="http://schemas.microsoft.com/office/drawing/2014/main" id="{FA76FD52-5818-4485-B04A-D14ADB0F87F2}"/>
              </a:ext>
            </a:extLst>
          </p:cNvPr>
          <p:cNvSpPr txBox="1">
            <a:spLocks noChangeArrowheads="1"/>
          </p:cNvSpPr>
          <p:nvPr/>
        </p:nvSpPr>
        <p:spPr bwMode="auto">
          <a:xfrm>
            <a:off x="7162800" y="2590800"/>
            <a:ext cx="4556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t>
            </a:r>
            <a:r>
              <a:rPr lang="en-US" altLang="en-US" baseline="-25000"/>
              <a:t>1</a:t>
            </a:r>
            <a:endParaRPr lang="en-US" altLang="en-US"/>
          </a:p>
        </p:txBody>
      </p:sp>
      <p:sp>
        <p:nvSpPr>
          <p:cNvPr id="6183" name="Text Box 39">
            <a:extLst>
              <a:ext uri="{FF2B5EF4-FFF2-40B4-BE49-F238E27FC236}">
                <a16:creationId xmlns:a16="http://schemas.microsoft.com/office/drawing/2014/main" id="{4C2F1186-6B2F-4132-8DAD-9322C76098D6}"/>
              </a:ext>
            </a:extLst>
          </p:cNvPr>
          <p:cNvSpPr txBox="1">
            <a:spLocks noChangeArrowheads="1"/>
          </p:cNvSpPr>
          <p:nvPr/>
        </p:nvSpPr>
        <p:spPr bwMode="auto">
          <a:xfrm>
            <a:off x="6559550" y="2268538"/>
            <a:ext cx="43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r>
              <a:rPr lang="en-US" altLang="en-US" baseline="-25000"/>
              <a:t>1</a:t>
            </a:r>
            <a:endParaRPr lang="en-US" altLang="en-US"/>
          </a:p>
        </p:txBody>
      </p:sp>
      <p:sp>
        <p:nvSpPr>
          <p:cNvPr id="6184" name="Line 40">
            <a:extLst>
              <a:ext uri="{FF2B5EF4-FFF2-40B4-BE49-F238E27FC236}">
                <a16:creationId xmlns:a16="http://schemas.microsoft.com/office/drawing/2014/main" id="{895790E2-AF27-4C9F-B079-2339A28ECF3B}"/>
              </a:ext>
            </a:extLst>
          </p:cNvPr>
          <p:cNvSpPr>
            <a:spLocks noChangeShapeType="1"/>
          </p:cNvSpPr>
          <p:nvPr/>
        </p:nvSpPr>
        <p:spPr bwMode="auto">
          <a:xfrm flipH="1">
            <a:off x="2819400" y="2514600"/>
            <a:ext cx="12192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85" name="Line 41">
            <a:extLst>
              <a:ext uri="{FF2B5EF4-FFF2-40B4-BE49-F238E27FC236}">
                <a16:creationId xmlns:a16="http://schemas.microsoft.com/office/drawing/2014/main" id="{6F6CA68F-604E-413A-A2B6-48463AFE588A}"/>
              </a:ext>
            </a:extLst>
          </p:cNvPr>
          <p:cNvSpPr>
            <a:spLocks noChangeShapeType="1"/>
          </p:cNvSpPr>
          <p:nvPr/>
        </p:nvSpPr>
        <p:spPr bwMode="auto">
          <a:xfrm>
            <a:off x="2057400" y="762000"/>
            <a:ext cx="54864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86" name="Text Box 42">
            <a:extLst>
              <a:ext uri="{FF2B5EF4-FFF2-40B4-BE49-F238E27FC236}">
                <a16:creationId xmlns:a16="http://schemas.microsoft.com/office/drawing/2014/main" id="{C6663CFB-54D5-45A5-AC0E-C6AA25F97C53}"/>
              </a:ext>
            </a:extLst>
          </p:cNvPr>
          <p:cNvSpPr txBox="1">
            <a:spLocks noChangeArrowheads="1"/>
          </p:cNvSpPr>
          <p:nvPr/>
        </p:nvSpPr>
        <p:spPr bwMode="auto">
          <a:xfrm>
            <a:off x="3429000" y="3657600"/>
            <a:ext cx="2905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3x3 impedance matrix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a:extLst>
              <a:ext uri="{FF2B5EF4-FFF2-40B4-BE49-F238E27FC236}">
                <a16:creationId xmlns:a16="http://schemas.microsoft.com/office/drawing/2014/main" id="{427F3910-656D-409C-BC8F-DFB09B7D0641}"/>
              </a:ext>
            </a:extLst>
          </p:cNvPr>
          <p:cNvSpPr txBox="1">
            <a:spLocks noChangeArrowheads="1"/>
          </p:cNvSpPr>
          <p:nvPr/>
        </p:nvSpPr>
        <p:spPr bwMode="auto">
          <a:xfrm>
            <a:off x="2209800" y="228600"/>
            <a:ext cx="48339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solidFill>
                  <a:schemeClr val="accent2"/>
                </a:solidFill>
              </a:rPr>
              <a:t>Transducer - Mason equivalent circuit</a:t>
            </a:r>
          </a:p>
        </p:txBody>
      </p:sp>
      <p:sp>
        <p:nvSpPr>
          <p:cNvPr id="23555" name="Text Box 3">
            <a:extLst>
              <a:ext uri="{FF2B5EF4-FFF2-40B4-BE49-F238E27FC236}">
                <a16:creationId xmlns:a16="http://schemas.microsoft.com/office/drawing/2014/main" id="{EC9DF76C-844D-4B36-BB31-16615069F5E3}"/>
              </a:ext>
            </a:extLst>
          </p:cNvPr>
          <p:cNvSpPr txBox="1">
            <a:spLocks noChangeArrowheads="1"/>
          </p:cNvSpPr>
          <p:nvPr/>
        </p:nvSpPr>
        <p:spPr bwMode="auto">
          <a:xfrm>
            <a:off x="1676400" y="1828800"/>
            <a:ext cx="43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r>
              <a:rPr lang="en-US" altLang="en-US" baseline="-25000"/>
              <a:t>1</a:t>
            </a:r>
            <a:endParaRPr lang="en-US" altLang="en-US"/>
          </a:p>
        </p:txBody>
      </p:sp>
      <p:sp>
        <p:nvSpPr>
          <p:cNvPr id="23556" name="Text Box 4">
            <a:extLst>
              <a:ext uri="{FF2B5EF4-FFF2-40B4-BE49-F238E27FC236}">
                <a16:creationId xmlns:a16="http://schemas.microsoft.com/office/drawing/2014/main" id="{A2A65611-8982-41C8-A1BF-3A705D0A67AD}"/>
              </a:ext>
            </a:extLst>
          </p:cNvPr>
          <p:cNvSpPr txBox="1">
            <a:spLocks noChangeArrowheads="1"/>
          </p:cNvSpPr>
          <p:nvPr/>
        </p:nvSpPr>
        <p:spPr bwMode="auto">
          <a:xfrm>
            <a:off x="6553200" y="1828800"/>
            <a:ext cx="438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r>
              <a:rPr lang="en-US" altLang="en-US" baseline="-25000"/>
              <a:t>2</a:t>
            </a:r>
            <a:endParaRPr lang="en-US" altLang="en-US"/>
          </a:p>
        </p:txBody>
      </p:sp>
      <p:grpSp>
        <p:nvGrpSpPr>
          <p:cNvPr id="23557" name="Group 5">
            <a:extLst>
              <a:ext uri="{FF2B5EF4-FFF2-40B4-BE49-F238E27FC236}">
                <a16:creationId xmlns:a16="http://schemas.microsoft.com/office/drawing/2014/main" id="{44576F91-35BD-43F8-A770-F8681E8D5F57}"/>
              </a:ext>
            </a:extLst>
          </p:cNvPr>
          <p:cNvGrpSpPr>
            <a:grpSpLocks/>
          </p:cNvGrpSpPr>
          <p:nvPr/>
        </p:nvGrpSpPr>
        <p:grpSpPr bwMode="auto">
          <a:xfrm>
            <a:off x="990600" y="1752600"/>
            <a:ext cx="6627813" cy="3719513"/>
            <a:chOff x="566" y="537"/>
            <a:chExt cx="4175" cy="2343"/>
          </a:xfrm>
        </p:grpSpPr>
        <p:sp>
          <p:nvSpPr>
            <p:cNvPr id="23559" name="Rectangle 6">
              <a:extLst>
                <a:ext uri="{FF2B5EF4-FFF2-40B4-BE49-F238E27FC236}">
                  <a16:creationId xmlns:a16="http://schemas.microsoft.com/office/drawing/2014/main" id="{CEE74C39-1DC0-4B42-93CC-D87A913D4CD9}"/>
                </a:ext>
              </a:extLst>
            </p:cNvPr>
            <p:cNvSpPr>
              <a:spLocks noChangeArrowheads="1"/>
            </p:cNvSpPr>
            <p:nvPr/>
          </p:nvSpPr>
          <p:spPr bwMode="auto">
            <a:xfrm>
              <a:off x="1584" y="912"/>
              <a:ext cx="480" cy="144"/>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3560" name="Rectangle 7">
              <a:extLst>
                <a:ext uri="{FF2B5EF4-FFF2-40B4-BE49-F238E27FC236}">
                  <a16:creationId xmlns:a16="http://schemas.microsoft.com/office/drawing/2014/main" id="{73059795-A9F4-4BF2-B63C-5222535B36FA}"/>
                </a:ext>
              </a:extLst>
            </p:cNvPr>
            <p:cNvSpPr>
              <a:spLocks noChangeArrowheads="1"/>
            </p:cNvSpPr>
            <p:nvPr/>
          </p:nvSpPr>
          <p:spPr bwMode="auto">
            <a:xfrm>
              <a:off x="3216" y="912"/>
              <a:ext cx="480" cy="144"/>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3561" name="Rectangle 8">
              <a:extLst>
                <a:ext uri="{FF2B5EF4-FFF2-40B4-BE49-F238E27FC236}">
                  <a16:creationId xmlns:a16="http://schemas.microsoft.com/office/drawing/2014/main" id="{DD523B2D-6C6B-448A-9656-62EFFA054D07}"/>
                </a:ext>
              </a:extLst>
            </p:cNvPr>
            <p:cNvSpPr>
              <a:spLocks noChangeArrowheads="1"/>
            </p:cNvSpPr>
            <p:nvPr/>
          </p:nvSpPr>
          <p:spPr bwMode="auto">
            <a:xfrm>
              <a:off x="2574" y="1344"/>
              <a:ext cx="144" cy="432"/>
            </a:xfrm>
            <a:prstGeom prst="rect">
              <a:avLst/>
            </a:prstGeom>
            <a:solidFill>
              <a:schemeClr val="bg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nvGrpSpPr>
            <p:cNvPr id="23562" name="Group 9">
              <a:extLst>
                <a:ext uri="{FF2B5EF4-FFF2-40B4-BE49-F238E27FC236}">
                  <a16:creationId xmlns:a16="http://schemas.microsoft.com/office/drawing/2014/main" id="{A8285421-DD68-4A6A-847C-D039AC5B762B}"/>
                </a:ext>
              </a:extLst>
            </p:cNvPr>
            <p:cNvGrpSpPr>
              <a:grpSpLocks/>
            </p:cNvGrpSpPr>
            <p:nvPr/>
          </p:nvGrpSpPr>
          <p:grpSpPr bwMode="auto">
            <a:xfrm>
              <a:off x="2496" y="2016"/>
              <a:ext cx="401" cy="816"/>
              <a:chOff x="2496" y="2004"/>
              <a:chExt cx="401" cy="816"/>
            </a:xfrm>
          </p:grpSpPr>
          <p:grpSp>
            <p:nvGrpSpPr>
              <p:cNvPr id="23606" name="Group 10">
                <a:extLst>
                  <a:ext uri="{FF2B5EF4-FFF2-40B4-BE49-F238E27FC236}">
                    <a16:creationId xmlns:a16="http://schemas.microsoft.com/office/drawing/2014/main" id="{8306446F-407E-4197-8BA2-5FB32D82DE1F}"/>
                  </a:ext>
                </a:extLst>
              </p:cNvPr>
              <p:cNvGrpSpPr>
                <a:grpSpLocks/>
              </p:cNvGrpSpPr>
              <p:nvPr/>
            </p:nvGrpSpPr>
            <p:grpSpPr bwMode="auto">
              <a:xfrm>
                <a:off x="2496" y="2160"/>
                <a:ext cx="299" cy="587"/>
                <a:chOff x="2640" y="2149"/>
                <a:chExt cx="299" cy="587"/>
              </a:xfrm>
            </p:grpSpPr>
            <p:sp>
              <p:nvSpPr>
                <p:cNvPr id="23608" name="Oval 11">
                  <a:extLst>
                    <a:ext uri="{FF2B5EF4-FFF2-40B4-BE49-F238E27FC236}">
                      <a16:creationId xmlns:a16="http://schemas.microsoft.com/office/drawing/2014/main" id="{E020B785-AB2F-4521-A541-333DF7646A8D}"/>
                    </a:ext>
                  </a:extLst>
                </p:cNvPr>
                <p:cNvSpPr>
                  <a:spLocks noChangeArrowheads="1"/>
                </p:cNvSpPr>
                <p:nvPr/>
              </p:nvSpPr>
              <p:spPr bwMode="auto">
                <a:xfrm>
                  <a:off x="2651" y="2149"/>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3609" name="Oval 12">
                  <a:extLst>
                    <a:ext uri="{FF2B5EF4-FFF2-40B4-BE49-F238E27FC236}">
                      <a16:creationId xmlns:a16="http://schemas.microsoft.com/office/drawing/2014/main" id="{ADACECF7-A264-447D-8A2F-BFBB6A65BB87}"/>
                    </a:ext>
                  </a:extLst>
                </p:cNvPr>
                <p:cNvSpPr>
                  <a:spLocks noChangeArrowheads="1"/>
                </p:cNvSpPr>
                <p:nvPr/>
              </p:nvSpPr>
              <p:spPr bwMode="auto">
                <a:xfrm>
                  <a:off x="2648" y="2301"/>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3610" name="Oval 13">
                  <a:extLst>
                    <a:ext uri="{FF2B5EF4-FFF2-40B4-BE49-F238E27FC236}">
                      <a16:creationId xmlns:a16="http://schemas.microsoft.com/office/drawing/2014/main" id="{1533E3A9-42F5-4DC2-AACB-C21EDBCAA625}"/>
                    </a:ext>
                  </a:extLst>
                </p:cNvPr>
                <p:cNvSpPr>
                  <a:spLocks noChangeArrowheads="1"/>
                </p:cNvSpPr>
                <p:nvPr/>
              </p:nvSpPr>
              <p:spPr bwMode="auto">
                <a:xfrm>
                  <a:off x="2640" y="2448"/>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3611" name="Oval 14">
                  <a:extLst>
                    <a:ext uri="{FF2B5EF4-FFF2-40B4-BE49-F238E27FC236}">
                      <a16:creationId xmlns:a16="http://schemas.microsoft.com/office/drawing/2014/main" id="{548A50E1-486C-4509-8408-618EB8DBA8F1}"/>
                    </a:ext>
                  </a:extLst>
                </p:cNvPr>
                <p:cNvSpPr>
                  <a:spLocks noChangeArrowheads="1"/>
                </p:cNvSpPr>
                <p:nvPr/>
              </p:nvSpPr>
              <p:spPr bwMode="auto">
                <a:xfrm>
                  <a:off x="2640" y="2592"/>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sp>
            <p:nvSpPr>
              <p:cNvPr id="23607" name="Rectangle 15">
                <a:extLst>
                  <a:ext uri="{FF2B5EF4-FFF2-40B4-BE49-F238E27FC236}">
                    <a16:creationId xmlns:a16="http://schemas.microsoft.com/office/drawing/2014/main" id="{7FCB25BB-C3D0-403E-BDCF-5AC264394298}"/>
                  </a:ext>
                </a:extLst>
              </p:cNvPr>
              <p:cNvSpPr>
                <a:spLocks noChangeArrowheads="1"/>
              </p:cNvSpPr>
              <p:nvPr/>
            </p:nvSpPr>
            <p:spPr bwMode="auto">
              <a:xfrm>
                <a:off x="2657" y="2004"/>
                <a:ext cx="240" cy="816"/>
              </a:xfrm>
              <a:prstGeom prst="rect">
                <a:avLst/>
              </a:prstGeom>
              <a:solidFill>
                <a:schemeClr val="bg1"/>
              </a:solidFill>
              <a:ln w="9525">
                <a:solidFill>
                  <a:schemeClr val="bg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grpSp>
          <p:nvGrpSpPr>
            <p:cNvPr id="23563" name="Group 16">
              <a:extLst>
                <a:ext uri="{FF2B5EF4-FFF2-40B4-BE49-F238E27FC236}">
                  <a16:creationId xmlns:a16="http://schemas.microsoft.com/office/drawing/2014/main" id="{0F055D99-3B62-4619-AEB0-7EE567886EE8}"/>
                </a:ext>
              </a:extLst>
            </p:cNvPr>
            <p:cNvGrpSpPr>
              <a:grpSpLocks/>
            </p:cNvGrpSpPr>
            <p:nvPr/>
          </p:nvGrpSpPr>
          <p:grpSpPr bwMode="auto">
            <a:xfrm>
              <a:off x="2064" y="2160"/>
              <a:ext cx="299" cy="587"/>
              <a:chOff x="2640" y="2149"/>
              <a:chExt cx="299" cy="587"/>
            </a:xfrm>
          </p:grpSpPr>
          <p:sp>
            <p:nvSpPr>
              <p:cNvPr id="23602" name="Oval 17">
                <a:extLst>
                  <a:ext uri="{FF2B5EF4-FFF2-40B4-BE49-F238E27FC236}">
                    <a16:creationId xmlns:a16="http://schemas.microsoft.com/office/drawing/2014/main" id="{C0FF9B92-D7E2-4C54-AB68-B91AB825756B}"/>
                  </a:ext>
                </a:extLst>
              </p:cNvPr>
              <p:cNvSpPr>
                <a:spLocks noChangeArrowheads="1"/>
              </p:cNvSpPr>
              <p:nvPr/>
            </p:nvSpPr>
            <p:spPr bwMode="auto">
              <a:xfrm>
                <a:off x="2651" y="2149"/>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3603" name="Oval 18">
                <a:extLst>
                  <a:ext uri="{FF2B5EF4-FFF2-40B4-BE49-F238E27FC236}">
                    <a16:creationId xmlns:a16="http://schemas.microsoft.com/office/drawing/2014/main" id="{F80FC40E-BA31-4921-9A81-266D3DB954E9}"/>
                  </a:ext>
                </a:extLst>
              </p:cNvPr>
              <p:cNvSpPr>
                <a:spLocks noChangeArrowheads="1"/>
              </p:cNvSpPr>
              <p:nvPr/>
            </p:nvSpPr>
            <p:spPr bwMode="auto">
              <a:xfrm>
                <a:off x="2648" y="2301"/>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3604" name="Oval 19">
                <a:extLst>
                  <a:ext uri="{FF2B5EF4-FFF2-40B4-BE49-F238E27FC236}">
                    <a16:creationId xmlns:a16="http://schemas.microsoft.com/office/drawing/2014/main" id="{09B62982-2F04-4A03-BF93-7E7F32669B5C}"/>
                  </a:ext>
                </a:extLst>
              </p:cNvPr>
              <p:cNvSpPr>
                <a:spLocks noChangeArrowheads="1"/>
              </p:cNvSpPr>
              <p:nvPr/>
            </p:nvSpPr>
            <p:spPr bwMode="auto">
              <a:xfrm>
                <a:off x="2640" y="2448"/>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3605" name="Oval 20">
                <a:extLst>
                  <a:ext uri="{FF2B5EF4-FFF2-40B4-BE49-F238E27FC236}">
                    <a16:creationId xmlns:a16="http://schemas.microsoft.com/office/drawing/2014/main" id="{10083584-6054-4C87-8E57-5865BDAE44C4}"/>
                  </a:ext>
                </a:extLst>
              </p:cNvPr>
              <p:cNvSpPr>
                <a:spLocks noChangeArrowheads="1"/>
              </p:cNvSpPr>
              <p:nvPr/>
            </p:nvSpPr>
            <p:spPr bwMode="auto">
              <a:xfrm>
                <a:off x="2640" y="2592"/>
                <a:ext cx="288" cy="144"/>
              </a:xfrm>
              <a:prstGeom prst="ellipse">
                <a:avLst/>
              </a:prstGeom>
              <a:solidFill>
                <a:schemeClr val="bg1"/>
              </a:solidFill>
              <a:ln w="9525">
                <a:solidFill>
                  <a:schemeClr val="tx1"/>
                </a:solidFill>
                <a:round/>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grpSp>
        <p:sp>
          <p:nvSpPr>
            <p:cNvPr id="23564" name="Rectangle 21">
              <a:extLst>
                <a:ext uri="{FF2B5EF4-FFF2-40B4-BE49-F238E27FC236}">
                  <a16:creationId xmlns:a16="http://schemas.microsoft.com/office/drawing/2014/main" id="{DCBA239F-5E94-4734-8411-CC7785F25EF8}"/>
                </a:ext>
              </a:extLst>
            </p:cNvPr>
            <p:cNvSpPr>
              <a:spLocks noChangeArrowheads="1"/>
            </p:cNvSpPr>
            <p:nvPr/>
          </p:nvSpPr>
          <p:spPr bwMode="auto">
            <a:xfrm>
              <a:off x="1968" y="2064"/>
              <a:ext cx="240" cy="816"/>
            </a:xfrm>
            <a:prstGeom prst="rect">
              <a:avLst/>
            </a:prstGeom>
            <a:solidFill>
              <a:schemeClr val="bg1"/>
            </a:solidFill>
            <a:ln w="9525">
              <a:solidFill>
                <a:schemeClr val="bg1"/>
              </a:solidFill>
              <a:miter lim="800000"/>
              <a:headEnd/>
              <a:tailEnd/>
            </a:ln>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23565" name="Line 22">
              <a:extLst>
                <a:ext uri="{FF2B5EF4-FFF2-40B4-BE49-F238E27FC236}">
                  <a16:creationId xmlns:a16="http://schemas.microsoft.com/office/drawing/2014/main" id="{0FC36A7B-19EB-4E38-9E82-B8C2B45E4D1D}"/>
                </a:ext>
              </a:extLst>
            </p:cNvPr>
            <p:cNvSpPr>
              <a:spLocks noChangeShapeType="1"/>
            </p:cNvSpPr>
            <p:nvPr/>
          </p:nvSpPr>
          <p:spPr bwMode="auto">
            <a:xfrm flipV="1">
              <a:off x="2640" y="1776"/>
              <a:ext cx="0" cy="38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66" name="Line 23">
              <a:extLst>
                <a:ext uri="{FF2B5EF4-FFF2-40B4-BE49-F238E27FC236}">
                  <a16:creationId xmlns:a16="http://schemas.microsoft.com/office/drawing/2014/main" id="{8784C43A-DA0F-408B-BCC2-4F4C9FD0B5D9}"/>
                </a:ext>
              </a:extLst>
            </p:cNvPr>
            <p:cNvSpPr>
              <a:spLocks noChangeShapeType="1"/>
            </p:cNvSpPr>
            <p:nvPr/>
          </p:nvSpPr>
          <p:spPr bwMode="auto">
            <a:xfrm>
              <a:off x="2640" y="2736"/>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67" name="Line 24">
              <a:extLst>
                <a:ext uri="{FF2B5EF4-FFF2-40B4-BE49-F238E27FC236}">
                  <a16:creationId xmlns:a16="http://schemas.microsoft.com/office/drawing/2014/main" id="{BC3DCBA7-2A53-41F9-B926-E2D59CBAB409}"/>
                </a:ext>
              </a:extLst>
            </p:cNvPr>
            <p:cNvSpPr>
              <a:spLocks noChangeShapeType="1"/>
            </p:cNvSpPr>
            <p:nvPr/>
          </p:nvSpPr>
          <p:spPr bwMode="auto">
            <a:xfrm>
              <a:off x="960" y="2880"/>
              <a:ext cx="340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68" name="Line 25">
              <a:extLst>
                <a:ext uri="{FF2B5EF4-FFF2-40B4-BE49-F238E27FC236}">
                  <a16:creationId xmlns:a16="http://schemas.microsoft.com/office/drawing/2014/main" id="{83C7BD53-68DA-4DC8-8C6D-F9A5C84FE4E2}"/>
                </a:ext>
              </a:extLst>
            </p:cNvPr>
            <p:cNvSpPr>
              <a:spLocks noChangeShapeType="1"/>
            </p:cNvSpPr>
            <p:nvPr/>
          </p:nvSpPr>
          <p:spPr bwMode="auto">
            <a:xfrm flipH="1">
              <a:off x="1392" y="2743"/>
              <a:ext cx="86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69" name="Line 26">
              <a:extLst>
                <a:ext uri="{FF2B5EF4-FFF2-40B4-BE49-F238E27FC236}">
                  <a16:creationId xmlns:a16="http://schemas.microsoft.com/office/drawing/2014/main" id="{51830BBE-0272-4795-9C52-790AFC790BC1}"/>
                </a:ext>
              </a:extLst>
            </p:cNvPr>
            <p:cNvSpPr>
              <a:spLocks noChangeShapeType="1"/>
            </p:cNvSpPr>
            <p:nvPr/>
          </p:nvSpPr>
          <p:spPr bwMode="auto">
            <a:xfrm flipH="1" flipV="1">
              <a:off x="1367" y="2159"/>
              <a:ext cx="457"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70" name="Line 27">
              <a:extLst>
                <a:ext uri="{FF2B5EF4-FFF2-40B4-BE49-F238E27FC236}">
                  <a16:creationId xmlns:a16="http://schemas.microsoft.com/office/drawing/2014/main" id="{57DAA969-A6AD-49FC-831A-8EE82AC9D6F6}"/>
                </a:ext>
              </a:extLst>
            </p:cNvPr>
            <p:cNvSpPr>
              <a:spLocks noChangeShapeType="1"/>
            </p:cNvSpPr>
            <p:nvPr/>
          </p:nvSpPr>
          <p:spPr bwMode="auto">
            <a:xfrm>
              <a:off x="1561" y="2422"/>
              <a:ext cx="19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71" name="Line 28">
              <a:extLst>
                <a:ext uri="{FF2B5EF4-FFF2-40B4-BE49-F238E27FC236}">
                  <a16:creationId xmlns:a16="http://schemas.microsoft.com/office/drawing/2014/main" id="{5A8A0136-A9E0-486D-BEBF-1B858EE36CBA}"/>
                </a:ext>
              </a:extLst>
            </p:cNvPr>
            <p:cNvSpPr>
              <a:spLocks noChangeShapeType="1"/>
            </p:cNvSpPr>
            <p:nvPr/>
          </p:nvSpPr>
          <p:spPr bwMode="auto">
            <a:xfrm>
              <a:off x="1553" y="2496"/>
              <a:ext cx="19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72" name="Line 29">
              <a:extLst>
                <a:ext uri="{FF2B5EF4-FFF2-40B4-BE49-F238E27FC236}">
                  <a16:creationId xmlns:a16="http://schemas.microsoft.com/office/drawing/2014/main" id="{071EF98B-F412-40DD-9D0D-9011AA3BF7B3}"/>
                </a:ext>
              </a:extLst>
            </p:cNvPr>
            <p:cNvSpPr>
              <a:spLocks noChangeShapeType="1"/>
            </p:cNvSpPr>
            <p:nvPr/>
          </p:nvSpPr>
          <p:spPr bwMode="auto">
            <a:xfrm>
              <a:off x="1662" y="2503"/>
              <a:ext cx="0" cy="24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73" name="Line 30">
              <a:extLst>
                <a:ext uri="{FF2B5EF4-FFF2-40B4-BE49-F238E27FC236}">
                  <a16:creationId xmlns:a16="http://schemas.microsoft.com/office/drawing/2014/main" id="{2DFEEB5D-52DB-4C62-AB6F-49B34C62BB13}"/>
                </a:ext>
              </a:extLst>
            </p:cNvPr>
            <p:cNvSpPr>
              <a:spLocks noChangeShapeType="1"/>
            </p:cNvSpPr>
            <p:nvPr/>
          </p:nvSpPr>
          <p:spPr bwMode="auto">
            <a:xfrm flipV="1">
              <a:off x="1655" y="2160"/>
              <a:ext cx="0" cy="24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74" name="Line 31">
              <a:extLst>
                <a:ext uri="{FF2B5EF4-FFF2-40B4-BE49-F238E27FC236}">
                  <a16:creationId xmlns:a16="http://schemas.microsoft.com/office/drawing/2014/main" id="{08A9378B-AF08-4C77-A08C-00F96D9311A6}"/>
                </a:ext>
              </a:extLst>
            </p:cNvPr>
            <p:cNvSpPr>
              <a:spLocks noChangeShapeType="1"/>
            </p:cNvSpPr>
            <p:nvPr/>
          </p:nvSpPr>
          <p:spPr bwMode="auto">
            <a:xfrm>
              <a:off x="2064" y="983"/>
              <a:ext cx="115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75" name="Line 32">
              <a:extLst>
                <a:ext uri="{FF2B5EF4-FFF2-40B4-BE49-F238E27FC236}">
                  <a16:creationId xmlns:a16="http://schemas.microsoft.com/office/drawing/2014/main" id="{4F6718A1-B69D-4A5D-B261-0203EA982B04}"/>
                </a:ext>
              </a:extLst>
            </p:cNvPr>
            <p:cNvSpPr>
              <a:spLocks noChangeShapeType="1"/>
            </p:cNvSpPr>
            <p:nvPr/>
          </p:nvSpPr>
          <p:spPr bwMode="auto">
            <a:xfrm flipV="1">
              <a:off x="2640" y="960"/>
              <a:ext cx="0" cy="38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76" name="Line 33">
              <a:extLst>
                <a:ext uri="{FF2B5EF4-FFF2-40B4-BE49-F238E27FC236}">
                  <a16:creationId xmlns:a16="http://schemas.microsoft.com/office/drawing/2014/main" id="{39AEAF44-1448-48CC-99F1-CE07BD04824E}"/>
                </a:ext>
              </a:extLst>
            </p:cNvPr>
            <p:cNvSpPr>
              <a:spLocks noChangeShapeType="1"/>
            </p:cNvSpPr>
            <p:nvPr/>
          </p:nvSpPr>
          <p:spPr bwMode="auto">
            <a:xfrm>
              <a:off x="1296" y="2064"/>
              <a:ext cx="2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77" name="Line 34">
              <a:extLst>
                <a:ext uri="{FF2B5EF4-FFF2-40B4-BE49-F238E27FC236}">
                  <a16:creationId xmlns:a16="http://schemas.microsoft.com/office/drawing/2014/main" id="{D09C212A-2505-4437-A031-364C307298EF}"/>
                </a:ext>
              </a:extLst>
            </p:cNvPr>
            <p:cNvSpPr>
              <a:spLocks noChangeShapeType="1"/>
            </p:cNvSpPr>
            <p:nvPr/>
          </p:nvSpPr>
          <p:spPr bwMode="auto">
            <a:xfrm flipV="1">
              <a:off x="1344" y="2160"/>
              <a:ext cx="0" cy="57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78" name="Line 35">
              <a:extLst>
                <a:ext uri="{FF2B5EF4-FFF2-40B4-BE49-F238E27FC236}">
                  <a16:creationId xmlns:a16="http://schemas.microsoft.com/office/drawing/2014/main" id="{DA2DEB4B-28AA-4A1D-A237-AF3EEF1CDFE3}"/>
                </a:ext>
              </a:extLst>
            </p:cNvPr>
            <p:cNvSpPr>
              <a:spLocks noChangeShapeType="1"/>
            </p:cNvSpPr>
            <p:nvPr/>
          </p:nvSpPr>
          <p:spPr bwMode="auto">
            <a:xfrm>
              <a:off x="3689" y="997"/>
              <a:ext cx="67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79" name="Line 36">
              <a:extLst>
                <a:ext uri="{FF2B5EF4-FFF2-40B4-BE49-F238E27FC236}">
                  <a16:creationId xmlns:a16="http://schemas.microsoft.com/office/drawing/2014/main" id="{0FCD84E2-8D5E-492D-B897-C38B3B437F72}"/>
                </a:ext>
              </a:extLst>
            </p:cNvPr>
            <p:cNvSpPr>
              <a:spLocks noChangeShapeType="1"/>
            </p:cNvSpPr>
            <p:nvPr/>
          </p:nvSpPr>
          <p:spPr bwMode="auto">
            <a:xfrm flipH="1">
              <a:off x="972" y="987"/>
              <a:ext cx="60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80" name="Line 37">
              <a:extLst>
                <a:ext uri="{FF2B5EF4-FFF2-40B4-BE49-F238E27FC236}">
                  <a16:creationId xmlns:a16="http://schemas.microsoft.com/office/drawing/2014/main" id="{56BA6F60-3446-41AD-B8B5-9662258FFEF7}"/>
                </a:ext>
              </a:extLst>
            </p:cNvPr>
            <p:cNvSpPr>
              <a:spLocks noChangeShapeType="1"/>
            </p:cNvSpPr>
            <p:nvPr/>
          </p:nvSpPr>
          <p:spPr bwMode="auto">
            <a:xfrm flipV="1">
              <a:off x="4368" y="1056"/>
              <a:ext cx="0" cy="177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81" name="Line 38">
              <a:extLst>
                <a:ext uri="{FF2B5EF4-FFF2-40B4-BE49-F238E27FC236}">
                  <a16:creationId xmlns:a16="http://schemas.microsoft.com/office/drawing/2014/main" id="{D536511A-D986-4808-8014-3EDFB4F86651}"/>
                </a:ext>
              </a:extLst>
            </p:cNvPr>
            <p:cNvSpPr>
              <a:spLocks noChangeShapeType="1"/>
            </p:cNvSpPr>
            <p:nvPr/>
          </p:nvSpPr>
          <p:spPr bwMode="auto">
            <a:xfrm flipH="1">
              <a:off x="4032" y="912"/>
              <a:ext cx="336"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82" name="Line 39">
              <a:extLst>
                <a:ext uri="{FF2B5EF4-FFF2-40B4-BE49-F238E27FC236}">
                  <a16:creationId xmlns:a16="http://schemas.microsoft.com/office/drawing/2014/main" id="{D563A58A-B298-44BF-8B29-F1FB123170CE}"/>
                </a:ext>
              </a:extLst>
            </p:cNvPr>
            <p:cNvSpPr>
              <a:spLocks noChangeShapeType="1"/>
            </p:cNvSpPr>
            <p:nvPr/>
          </p:nvSpPr>
          <p:spPr bwMode="auto">
            <a:xfrm flipV="1">
              <a:off x="912" y="1056"/>
              <a:ext cx="0" cy="177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83" name="Line 40">
              <a:extLst>
                <a:ext uri="{FF2B5EF4-FFF2-40B4-BE49-F238E27FC236}">
                  <a16:creationId xmlns:a16="http://schemas.microsoft.com/office/drawing/2014/main" id="{455CD76A-74ED-462F-81DC-2147666A2909}"/>
                </a:ext>
              </a:extLst>
            </p:cNvPr>
            <p:cNvSpPr>
              <a:spLocks noChangeShapeType="1"/>
            </p:cNvSpPr>
            <p:nvPr/>
          </p:nvSpPr>
          <p:spPr bwMode="auto">
            <a:xfrm>
              <a:off x="1008" y="912"/>
              <a:ext cx="336"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84" name="Line 41">
              <a:extLst>
                <a:ext uri="{FF2B5EF4-FFF2-40B4-BE49-F238E27FC236}">
                  <a16:creationId xmlns:a16="http://schemas.microsoft.com/office/drawing/2014/main" id="{484D8781-1BB9-40C6-9EEA-02484AED4716}"/>
                </a:ext>
              </a:extLst>
            </p:cNvPr>
            <p:cNvSpPr>
              <a:spLocks noChangeShapeType="1"/>
            </p:cNvSpPr>
            <p:nvPr/>
          </p:nvSpPr>
          <p:spPr bwMode="auto">
            <a:xfrm>
              <a:off x="1824" y="2064"/>
              <a:ext cx="0" cy="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85" name="Line 42">
              <a:extLst>
                <a:ext uri="{FF2B5EF4-FFF2-40B4-BE49-F238E27FC236}">
                  <a16:creationId xmlns:a16="http://schemas.microsoft.com/office/drawing/2014/main" id="{C3192DA5-F8E3-405A-86E2-6990738B7E1D}"/>
                </a:ext>
              </a:extLst>
            </p:cNvPr>
            <p:cNvSpPr>
              <a:spLocks noChangeShapeType="1"/>
            </p:cNvSpPr>
            <p:nvPr/>
          </p:nvSpPr>
          <p:spPr bwMode="auto">
            <a:xfrm>
              <a:off x="1890" y="2063"/>
              <a:ext cx="0" cy="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86" name="Line 43">
              <a:extLst>
                <a:ext uri="{FF2B5EF4-FFF2-40B4-BE49-F238E27FC236}">
                  <a16:creationId xmlns:a16="http://schemas.microsoft.com/office/drawing/2014/main" id="{1CDCD835-6824-41BF-9581-039711C41659}"/>
                </a:ext>
              </a:extLst>
            </p:cNvPr>
            <p:cNvSpPr>
              <a:spLocks noChangeShapeType="1"/>
            </p:cNvSpPr>
            <p:nvPr/>
          </p:nvSpPr>
          <p:spPr bwMode="auto">
            <a:xfrm flipH="1">
              <a:off x="1920" y="2160"/>
              <a:ext cx="2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587" name="Text Box 44">
              <a:extLst>
                <a:ext uri="{FF2B5EF4-FFF2-40B4-BE49-F238E27FC236}">
                  <a16:creationId xmlns:a16="http://schemas.microsoft.com/office/drawing/2014/main" id="{F0C8AF15-3A54-4296-AC29-C1B288D633F1}"/>
                </a:ext>
              </a:extLst>
            </p:cNvPr>
            <p:cNvSpPr txBox="1">
              <a:spLocks noChangeArrowheads="1"/>
            </p:cNvSpPr>
            <p:nvPr/>
          </p:nvSpPr>
          <p:spPr bwMode="auto">
            <a:xfrm>
              <a:off x="1094" y="2198"/>
              <a:ext cx="2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V</a:t>
              </a:r>
            </a:p>
          </p:txBody>
        </p:sp>
        <p:sp>
          <p:nvSpPr>
            <p:cNvPr id="23588" name="Text Box 45">
              <a:extLst>
                <a:ext uri="{FF2B5EF4-FFF2-40B4-BE49-F238E27FC236}">
                  <a16:creationId xmlns:a16="http://schemas.microsoft.com/office/drawing/2014/main" id="{67B889FE-6A09-4276-AB7E-6E5BED8C83E8}"/>
                </a:ext>
              </a:extLst>
            </p:cNvPr>
            <p:cNvSpPr txBox="1">
              <a:spLocks noChangeArrowheads="1"/>
            </p:cNvSpPr>
            <p:nvPr/>
          </p:nvSpPr>
          <p:spPr bwMode="auto">
            <a:xfrm>
              <a:off x="1334" y="1670"/>
              <a:ext cx="1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I</a:t>
              </a:r>
            </a:p>
          </p:txBody>
        </p:sp>
        <p:sp>
          <p:nvSpPr>
            <p:cNvPr id="23589" name="Text Box 46">
              <a:extLst>
                <a:ext uri="{FF2B5EF4-FFF2-40B4-BE49-F238E27FC236}">
                  <a16:creationId xmlns:a16="http://schemas.microsoft.com/office/drawing/2014/main" id="{034C7257-2BC6-425E-AC5F-4BAAF7235517}"/>
                </a:ext>
              </a:extLst>
            </p:cNvPr>
            <p:cNvSpPr txBox="1">
              <a:spLocks noChangeArrowheads="1"/>
            </p:cNvSpPr>
            <p:nvPr/>
          </p:nvSpPr>
          <p:spPr bwMode="auto">
            <a:xfrm>
              <a:off x="566" y="1574"/>
              <a:ext cx="28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t>
              </a:r>
              <a:r>
                <a:rPr lang="en-US" altLang="en-US" baseline="-25000"/>
                <a:t>1</a:t>
              </a:r>
              <a:endParaRPr lang="en-US" altLang="en-US"/>
            </a:p>
          </p:txBody>
        </p:sp>
        <p:sp>
          <p:nvSpPr>
            <p:cNvPr id="23590" name="Text Box 47">
              <a:extLst>
                <a:ext uri="{FF2B5EF4-FFF2-40B4-BE49-F238E27FC236}">
                  <a16:creationId xmlns:a16="http://schemas.microsoft.com/office/drawing/2014/main" id="{539C2C57-A497-4786-9E53-BD71CE406F29}"/>
                </a:ext>
              </a:extLst>
            </p:cNvPr>
            <p:cNvSpPr txBox="1">
              <a:spLocks noChangeArrowheads="1"/>
            </p:cNvSpPr>
            <p:nvPr/>
          </p:nvSpPr>
          <p:spPr bwMode="auto">
            <a:xfrm>
              <a:off x="4454" y="1526"/>
              <a:ext cx="28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F</a:t>
              </a:r>
              <a:r>
                <a:rPr lang="en-US" altLang="en-US" baseline="-25000"/>
                <a:t>2</a:t>
              </a:r>
              <a:endParaRPr lang="en-US" altLang="en-US"/>
            </a:p>
          </p:txBody>
        </p:sp>
        <p:sp>
          <p:nvSpPr>
            <p:cNvPr id="23591" name="Text Box 48">
              <a:extLst>
                <a:ext uri="{FF2B5EF4-FFF2-40B4-BE49-F238E27FC236}">
                  <a16:creationId xmlns:a16="http://schemas.microsoft.com/office/drawing/2014/main" id="{BEFC0D0C-EF53-401C-91F5-D365EE5137EB}"/>
                </a:ext>
              </a:extLst>
            </p:cNvPr>
            <p:cNvSpPr txBox="1">
              <a:spLocks noChangeArrowheads="1"/>
            </p:cNvSpPr>
            <p:nvPr/>
          </p:nvSpPr>
          <p:spPr bwMode="auto">
            <a:xfrm>
              <a:off x="2208" y="1872"/>
              <a:ext cx="40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1: n</a:t>
              </a:r>
            </a:p>
          </p:txBody>
        </p:sp>
        <p:sp>
          <p:nvSpPr>
            <p:cNvPr id="23592" name="Text Box 49">
              <a:extLst>
                <a:ext uri="{FF2B5EF4-FFF2-40B4-BE49-F238E27FC236}">
                  <a16:creationId xmlns:a16="http://schemas.microsoft.com/office/drawing/2014/main" id="{4BF5CB5D-753E-4D70-8ADE-7F593F212F2F}"/>
                </a:ext>
              </a:extLst>
            </p:cNvPr>
            <p:cNvSpPr txBox="1">
              <a:spLocks noChangeArrowheads="1"/>
            </p:cNvSpPr>
            <p:nvPr/>
          </p:nvSpPr>
          <p:spPr bwMode="auto">
            <a:xfrm>
              <a:off x="1776" y="2352"/>
              <a:ext cx="43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a:t>C</a:t>
              </a:r>
              <a:r>
                <a:rPr lang="en-US" altLang="en-US" baseline="-25000"/>
                <a:t>0</a:t>
              </a:r>
              <a:endParaRPr lang="en-US" altLang="en-US"/>
            </a:p>
          </p:txBody>
        </p:sp>
        <p:sp>
          <p:nvSpPr>
            <p:cNvPr id="23593" name="Text Box 50">
              <a:extLst>
                <a:ext uri="{FF2B5EF4-FFF2-40B4-BE49-F238E27FC236}">
                  <a16:creationId xmlns:a16="http://schemas.microsoft.com/office/drawing/2014/main" id="{BA5C7E00-66E2-4C29-83F9-DA1024854EB6}"/>
                </a:ext>
              </a:extLst>
            </p:cNvPr>
            <p:cNvSpPr txBox="1">
              <a:spLocks noChangeArrowheads="1"/>
            </p:cNvSpPr>
            <p:nvPr/>
          </p:nvSpPr>
          <p:spPr bwMode="auto">
            <a:xfrm>
              <a:off x="1650" y="1799"/>
              <a:ext cx="42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 C</a:t>
              </a:r>
              <a:r>
                <a:rPr lang="en-US" altLang="en-US" baseline="-25000"/>
                <a:t>0</a:t>
              </a:r>
              <a:endParaRPr lang="en-US" altLang="en-US"/>
            </a:p>
          </p:txBody>
        </p:sp>
        <p:sp>
          <p:nvSpPr>
            <p:cNvPr id="23594" name="Text Box 51">
              <a:extLst>
                <a:ext uri="{FF2B5EF4-FFF2-40B4-BE49-F238E27FC236}">
                  <a16:creationId xmlns:a16="http://schemas.microsoft.com/office/drawing/2014/main" id="{C6C96627-8C8D-4A67-A5AA-4FA5924CEA77}"/>
                </a:ext>
              </a:extLst>
            </p:cNvPr>
            <p:cNvSpPr txBox="1">
              <a:spLocks noChangeArrowheads="1"/>
            </p:cNvSpPr>
            <p:nvPr/>
          </p:nvSpPr>
          <p:spPr bwMode="auto">
            <a:xfrm>
              <a:off x="2918" y="1334"/>
              <a:ext cx="9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iZ</a:t>
              </a:r>
              <a:r>
                <a:rPr lang="en-US" altLang="en-US" baseline="-25000"/>
                <a:t>0 </a:t>
              </a:r>
              <a:r>
                <a:rPr lang="en-US" altLang="en-US"/>
                <a:t>/sin(kl)</a:t>
              </a:r>
            </a:p>
          </p:txBody>
        </p:sp>
        <p:sp>
          <p:nvSpPr>
            <p:cNvPr id="23595" name="Text Box 52">
              <a:extLst>
                <a:ext uri="{FF2B5EF4-FFF2-40B4-BE49-F238E27FC236}">
                  <a16:creationId xmlns:a16="http://schemas.microsoft.com/office/drawing/2014/main" id="{DBEC5911-209C-4318-BF51-9F29EFB93CA5}"/>
                </a:ext>
              </a:extLst>
            </p:cNvPr>
            <p:cNvSpPr txBox="1">
              <a:spLocks noChangeArrowheads="1"/>
            </p:cNvSpPr>
            <p:nvPr/>
          </p:nvSpPr>
          <p:spPr bwMode="auto">
            <a:xfrm>
              <a:off x="3112" y="1241"/>
              <a:ext cx="18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1800"/>
                <a:t>a</a:t>
              </a:r>
              <a:endParaRPr lang="en-US" altLang="en-US"/>
            </a:p>
          </p:txBody>
        </p:sp>
        <p:grpSp>
          <p:nvGrpSpPr>
            <p:cNvPr id="23596" name="Group 53">
              <a:extLst>
                <a:ext uri="{FF2B5EF4-FFF2-40B4-BE49-F238E27FC236}">
                  <a16:creationId xmlns:a16="http://schemas.microsoft.com/office/drawing/2014/main" id="{C597A426-E948-47B8-B0EC-9EABCF81726E}"/>
                </a:ext>
              </a:extLst>
            </p:cNvPr>
            <p:cNvGrpSpPr>
              <a:grpSpLocks/>
            </p:cNvGrpSpPr>
            <p:nvPr/>
          </p:nvGrpSpPr>
          <p:grpSpPr bwMode="auto">
            <a:xfrm>
              <a:off x="1376" y="553"/>
              <a:ext cx="1170" cy="351"/>
              <a:chOff x="1526" y="359"/>
              <a:chExt cx="1170" cy="351"/>
            </a:xfrm>
          </p:grpSpPr>
          <p:sp>
            <p:nvSpPr>
              <p:cNvPr id="23600" name="Text Box 54">
                <a:extLst>
                  <a:ext uri="{FF2B5EF4-FFF2-40B4-BE49-F238E27FC236}">
                    <a16:creationId xmlns:a16="http://schemas.microsoft.com/office/drawing/2014/main" id="{3ED27CA9-49D6-465F-A82A-E8B583BA4D49}"/>
                  </a:ext>
                </a:extLst>
              </p:cNvPr>
              <p:cNvSpPr txBox="1">
                <a:spLocks noChangeArrowheads="1"/>
              </p:cNvSpPr>
              <p:nvPr/>
            </p:nvSpPr>
            <p:spPr bwMode="auto">
              <a:xfrm>
                <a:off x="1526" y="422"/>
                <a:ext cx="117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 iZ</a:t>
                </a:r>
                <a:r>
                  <a:rPr lang="en-US" altLang="en-US" baseline="-25000"/>
                  <a:t>0</a:t>
                </a:r>
                <a:r>
                  <a:rPr lang="en-US" altLang="en-US"/>
                  <a:t> tan(kl/2)</a:t>
                </a:r>
              </a:p>
            </p:txBody>
          </p:sp>
          <p:sp>
            <p:nvSpPr>
              <p:cNvPr id="23601" name="Text Box 55">
                <a:extLst>
                  <a:ext uri="{FF2B5EF4-FFF2-40B4-BE49-F238E27FC236}">
                    <a16:creationId xmlns:a16="http://schemas.microsoft.com/office/drawing/2014/main" id="{1614F340-2CC6-4AE5-BB54-226533E1ACEA}"/>
                  </a:ext>
                </a:extLst>
              </p:cNvPr>
              <p:cNvSpPr txBox="1">
                <a:spLocks noChangeArrowheads="1"/>
              </p:cNvSpPr>
              <p:nvPr/>
            </p:nvSpPr>
            <p:spPr bwMode="auto">
              <a:xfrm>
                <a:off x="1824" y="359"/>
                <a:ext cx="19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sz="1800"/>
                  <a:t>a</a:t>
                </a:r>
                <a:endParaRPr lang="en-US" altLang="en-US"/>
              </a:p>
            </p:txBody>
          </p:sp>
        </p:grpSp>
        <p:grpSp>
          <p:nvGrpSpPr>
            <p:cNvPr id="23597" name="Group 56">
              <a:extLst>
                <a:ext uri="{FF2B5EF4-FFF2-40B4-BE49-F238E27FC236}">
                  <a16:creationId xmlns:a16="http://schemas.microsoft.com/office/drawing/2014/main" id="{D017D76C-03CB-4971-85D5-C9716FC368A9}"/>
                </a:ext>
              </a:extLst>
            </p:cNvPr>
            <p:cNvGrpSpPr>
              <a:grpSpLocks/>
            </p:cNvGrpSpPr>
            <p:nvPr/>
          </p:nvGrpSpPr>
          <p:grpSpPr bwMode="auto">
            <a:xfrm>
              <a:off x="2775" y="537"/>
              <a:ext cx="1170" cy="351"/>
              <a:chOff x="1526" y="359"/>
              <a:chExt cx="1170" cy="351"/>
            </a:xfrm>
          </p:grpSpPr>
          <p:sp>
            <p:nvSpPr>
              <p:cNvPr id="23598" name="Text Box 57">
                <a:extLst>
                  <a:ext uri="{FF2B5EF4-FFF2-40B4-BE49-F238E27FC236}">
                    <a16:creationId xmlns:a16="http://schemas.microsoft.com/office/drawing/2014/main" id="{C20709C6-4F3F-41AE-A59F-BCB4E396F04B}"/>
                  </a:ext>
                </a:extLst>
              </p:cNvPr>
              <p:cNvSpPr txBox="1">
                <a:spLocks noChangeArrowheads="1"/>
              </p:cNvSpPr>
              <p:nvPr/>
            </p:nvSpPr>
            <p:spPr bwMode="auto">
              <a:xfrm>
                <a:off x="1526" y="422"/>
                <a:ext cx="117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a:t>- iZ</a:t>
                </a:r>
                <a:r>
                  <a:rPr lang="en-US" altLang="en-US" baseline="-25000"/>
                  <a:t>0</a:t>
                </a:r>
                <a:r>
                  <a:rPr lang="en-US" altLang="en-US"/>
                  <a:t> tan(kl/2)</a:t>
                </a:r>
              </a:p>
            </p:txBody>
          </p:sp>
          <p:sp>
            <p:nvSpPr>
              <p:cNvPr id="23599" name="Text Box 58">
                <a:extLst>
                  <a:ext uri="{FF2B5EF4-FFF2-40B4-BE49-F238E27FC236}">
                    <a16:creationId xmlns:a16="http://schemas.microsoft.com/office/drawing/2014/main" id="{0325ED0B-0166-4632-AA58-AC1DE85C9469}"/>
                  </a:ext>
                </a:extLst>
              </p:cNvPr>
              <p:cNvSpPr txBox="1">
                <a:spLocks noChangeArrowheads="1"/>
              </p:cNvSpPr>
              <p:nvPr/>
            </p:nvSpPr>
            <p:spPr bwMode="auto">
              <a:xfrm>
                <a:off x="1824" y="359"/>
                <a:ext cx="19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sz="1800"/>
                  <a:t>a</a:t>
                </a:r>
                <a:endParaRPr lang="en-US" altLang="en-US"/>
              </a:p>
            </p:txBody>
          </p:sp>
        </p:grpSp>
      </p:grpSp>
      <p:sp>
        <p:nvSpPr>
          <p:cNvPr id="23558" name="Line 59">
            <a:extLst>
              <a:ext uri="{FF2B5EF4-FFF2-40B4-BE49-F238E27FC236}">
                <a16:creationId xmlns:a16="http://schemas.microsoft.com/office/drawing/2014/main" id="{30FF0A80-CF12-419D-93D4-CEA7089120FD}"/>
              </a:ext>
            </a:extLst>
          </p:cNvPr>
          <p:cNvSpPr>
            <a:spLocks noChangeShapeType="1"/>
          </p:cNvSpPr>
          <p:nvPr/>
        </p:nvSpPr>
        <p:spPr bwMode="auto">
          <a:xfrm>
            <a:off x="1447800" y="838200"/>
            <a:ext cx="6477000"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Ultra:Microsoft Office 98:Templates:Blank Presentation</Template>
  <TotalTime>730</TotalTime>
  <Words>2431</Words>
  <Application>Microsoft Office PowerPoint</Application>
  <PresentationFormat>On-screen Show (4:3)</PresentationFormat>
  <Paragraphs>324</Paragraphs>
  <Slides>24</Slides>
  <Notes>24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1" baseType="lpstr">
      <vt:lpstr>Calibri</vt:lpstr>
      <vt:lpstr>Helvetica</vt:lpstr>
      <vt:lpstr>Symbol</vt:lpstr>
      <vt:lpstr>Times</vt:lpstr>
      <vt:lpstr>Times New Roman</vt:lpstr>
      <vt:lpstr>Blank Presentation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Lester Schmerr</dc:creator>
  <cp:lastModifiedBy>Lester Schmerr</cp:lastModifiedBy>
  <cp:revision>50</cp:revision>
  <dcterms:created xsi:type="dcterms:W3CDTF">2008-04-15T13:30:07Z</dcterms:created>
  <dcterms:modified xsi:type="dcterms:W3CDTF">2021-10-17T01:09:26Z</dcterms:modified>
</cp:coreProperties>
</file>