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81" r:id="rId2"/>
    <p:sldId id="289" r:id="rId3"/>
    <p:sldId id="266" r:id="rId4"/>
    <p:sldId id="267" r:id="rId5"/>
    <p:sldId id="283" r:id="rId6"/>
    <p:sldId id="268" r:id="rId7"/>
    <p:sldId id="291" r:id="rId8"/>
    <p:sldId id="277" r:id="rId9"/>
    <p:sldId id="278" r:id="rId10"/>
    <p:sldId id="270" r:id="rId11"/>
    <p:sldId id="271" r:id="rId12"/>
    <p:sldId id="273" r:id="rId13"/>
    <p:sldId id="272" r:id="rId14"/>
    <p:sldId id="274" r:id="rId15"/>
    <p:sldId id="279" r:id="rId16"/>
    <p:sldId id="280" r:id="rId17"/>
    <p:sldId id="292" r:id="rId18"/>
    <p:sldId id="282" r:id="rId19"/>
    <p:sldId id="284" r:id="rId20"/>
    <p:sldId id="293" r:id="rId21"/>
    <p:sldId id="294" r:id="rId22"/>
    <p:sldId id="295" r:id="rId23"/>
    <p:sldId id="296" r:id="rId24"/>
  </p:sldIdLst>
  <p:sldSz cx="9144000" cy="6858000" type="screen4x3"/>
  <p:notesSz cx="7315200" cy="9601200"/>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420" autoAdjust="0"/>
  </p:normalViewPr>
  <p:slideViewPr>
    <p:cSldViewPr>
      <p:cViewPr varScale="1">
        <p:scale>
          <a:sx n="108" d="100"/>
          <a:sy n="108" d="100"/>
        </p:scale>
        <p:origin x="126" y="2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 Id="rId4" Type="http://schemas.openxmlformats.org/officeDocument/2006/relationships/image" Target="../media/image34.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37.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image" Target="../media/image38.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image" Target="../media/image4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6.wmf"/><Relationship Id="rId1" Type="http://schemas.openxmlformats.org/officeDocument/2006/relationships/image" Target="../media/image2.wmf"/><Relationship Id="rId6" Type="http://schemas.openxmlformats.org/officeDocument/2006/relationships/image" Target="../media/image7.wmf"/><Relationship Id="rId5" Type="http://schemas.openxmlformats.org/officeDocument/2006/relationships/image" Target="../media/image3.wmf"/><Relationship Id="rId4" Type="http://schemas.openxmlformats.org/officeDocument/2006/relationships/image" Target="../media/image1.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6" Type="http://schemas.openxmlformats.org/officeDocument/2006/relationships/image" Target="../media/image15.wmf"/><Relationship Id="rId5" Type="http://schemas.openxmlformats.org/officeDocument/2006/relationships/image" Target="../media/image14.wmf"/><Relationship Id="rId4"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6" Type="http://schemas.openxmlformats.org/officeDocument/2006/relationships/image" Target="../media/image21.wmf"/><Relationship Id="rId5" Type="http://schemas.openxmlformats.org/officeDocument/2006/relationships/image" Target="../media/image20.wmf"/><Relationship Id="rId4"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 Id="rId4" Type="http://schemas.openxmlformats.org/officeDocument/2006/relationships/image" Target="../media/image2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31F9476D-60F9-41CF-A587-399383C6ECB3}"/>
              </a:ext>
            </a:extLst>
          </p:cNvPr>
          <p:cNvSpPr>
            <a:spLocks noGrp="1" noChangeArrowheads="1"/>
          </p:cNvSpPr>
          <p:nvPr>
            <p:ph type="hdr" sz="quarter"/>
          </p:nvPr>
        </p:nvSpPr>
        <p:spPr bwMode="auto">
          <a:xfrm>
            <a:off x="0" y="0"/>
            <a:ext cx="3169920" cy="480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defRPr sz="1300"/>
            </a:lvl1pPr>
          </a:lstStyle>
          <a:p>
            <a:endParaRPr lang="en-US" altLang="en-US"/>
          </a:p>
        </p:txBody>
      </p:sp>
      <p:sp>
        <p:nvSpPr>
          <p:cNvPr id="38915" name="Rectangle 3">
            <a:extLst>
              <a:ext uri="{FF2B5EF4-FFF2-40B4-BE49-F238E27FC236}">
                <a16:creationId xmlns:a16="http://schemas.microsoft.com/office/drawing/2014/main" id="{AD9F6C12-D6E1-43BC-8150-10589E0B5941}"/>
              </a:ext>
            </a:extLst>
          </p:cNvPr>
          <p:cNvSpPr>
            <a:spLocks noGrp="1" noChangeArrowheads="1"/>
          </p:cNvSpPr>
          <p:nvPr>
            <p:ph type="dt" sz="quarter" idx="1"/>
          </p:nvPr>
        </p:nvSpPr>
        <p:spPr bwMode="auto">
          <a:xfrm>
            <a:off x="4145280" y="0"/>
            <a:ext cx="3169920" cy="480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a:defRPr sz="1300"/>
            </a:lvl1pPr>
          </a:lstStyle>
          <a:p>
            <a:endParaRPr lang="en-US" altLang="en-US"/>
          </a:p>
        </p:txBody>
      </p:sp>
      <p:sp>
        <p:nvSpPr>
          <p:cNvPr id="38916" name="Rectangle 4">
            <a:extLst>
              <a:ext uri="{FF2B5EF4-FFF2-40B4-BE49-F238E27FC236}">
                <a16:creationId xmlns:a16="http://schemas.microsoft.com/office/drawing/2014/main" id="{67E6097E-D2AB-4940-BCA6-E28F55FFB674}"/>
              </a:ext>
            </a:extLst>
          </p:cNvPr>
          <p:cNvSpPr>
            <a:spLocks noGrp="1" noChangeArrowheads="1"/>
          </p:cNvSpPr>
          <p:nvPr>
            <p:ph type="ftr" sz="quarter" idx="2"/>
          </p:nvPr>
        </p:nvSpPr>
        <p:spPr bwMode="auto">
          <a:xfrm>
            <a:off x="0" y="9121140"/>
            <a:ext cx="3169920" cy="480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defRPr sz="1300"/>
            </a:lvl1pPr>
          </a:lstStyle>
          <a:p>
            <a:endParaRPr lang="en-US" altLang="en-US"/>
          </a:p>
        </p:txBody>
      </p:sp>
      <p:sp>
        <p:nvSpPr>
          <p:cNvPr id="38917" name="Rectangle 5">
            <a:extLst>
              <a:ext uri="{FF2B5EF4-FFF2-40B4-BE49-F238E27FC236}">
                <a16:creationId xmlns:a16="http://schemas.microsoft.com/office/drawing/2014/main" id="{51BF83BA-0A81-4072-BB72-A1560EA380E5}"/>
              </a:ext>
            </a:extLst>
          </p:cNvPr>
          <p:cNvSpPr>
            <a:spLocks noGrp="1" noChangeArrowheads="1"/>
          </p:cNvSpPr>
          <p:nvPr>
            <p:ph type="sldNum" sz="quarter" idx="3"/>
          </p:nvPr>
        </p:nvSpPr>
        <p:spPr bwMode="auto">
          <a:xfrm>
            <a:off x="4145280" y="9121140"/>
            <a:ext cx="3169920" cy="480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a:defRPr sz="1300"/>
            </a:lvl1pPr>
          </a:lstStyle>
          <a:p>
            <a:fld id="{4871A093-4200-4D74-9AC9-CEC08616A20F}"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374262DF-7501-42F8-9E7D-9B75B64AABB2}" type="datetimeFigureOut">
              <a:rPr lang="en-US" smtClean="0"/>
              <a:t>10/26/2021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90374B56-AB1C-4AFC-8335-03DC117A9FC6}" type="slidenum">
              <a:rPr lang="en-US" smtClean="0"/>
              <a:t>‹#›</a:t>
            </a:fld>
            <a:endParaRPr lang="en-US"/>
          </a:p>
        </p:txBody>
      </p:sp>
    </p:spTree>
    <p:extLst>
      <p:ext uri="{BB962C8B-B14F-4D97-AF65-F5344CB8AC3E}">
        <p14:creationId xmlns:p14="http://schemas.microsoft.com/office/powerpoint/2010/main" val="8099754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Linear systems play an important role in modeling ultrasonic NDE systems so we will discuss some of the basic concepts involved.</a:t>
            </a:r>
          </a:p>
        </p:txBody>
      </p:sp>
      <p:sp>
        <p:nvSpPr>
          <p:cNvPr id="4" name="Slide Number Placeholder 3"/>
          <p:cNvSpPr>
            <a:spLocks noGrp="1"/>
          </p:cNvSpPr>
          <p:nvPr>
            <p:ph type="sldNum" sz="quarter" idx="5"/>
          </p:nvPr>
        </p:nvSpPr>
        <p:spPr/>
        <p:txBody>
          <a:bodyPr/>
          <a:lstStyle/>
          <a:p>
            <a:fld id="{90374B56-AB1C-4AFC-8335-03DC117A9FC6}" type="slidenum">
              <a:rPr lang="en-US" smtClean="0"/>
              <a:t>1</a:t>
            </a:fld>
            <a:endParaRPr lang="en-US"/>
          </a:p>
        </p:txBody>
      </p:sp>
    </p:spTree>
    <p:extLst>
      <p:ext uri="{BB962C8B-B14F-4D97-AF65-F5344CB8AC3E}">
        <p14:creationId xmlns:p14="http://schemas.microsoft.com/office/powerpoint/2010/main" val="26033134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connect a number of two port systems, then we can replace the entire collection of the system by a single 2x2 transfer matrix that is simply the matrix product of the individual transfer matrices. If the individual systems are reciprocal then the transfer matrix of the collection will also be reciprocal.</a:t>
            </a:r>
          </a:p>
        </p:txBody>
      </p:sp>
      <p:sp>
        <p:nvSpPr>
          <p:cNvPr id="4" name="Slide Number Placeholder 3"/>
          <p:cNvSpPr>
            <a:spLocks noGrp="1"/>
          </p:cNvSpPr>
          <p:nvPr>
            <p:ph type="sldNum" sz="quarter" idx="5"/>
          </p:nvPr>
        </p:nvSpPr>
        <p:spPr/>
        <p:txBody>
          <a:bodyPr/>
          <a:lstStyle/>
          <a:p>
            <a:fld id="{90374B56-AB1C-4AFC-8335-03DC117A9FC6}" type="slidenum">
              <a:rPr lang="en-US" smtClean="0"/>
              <a:t>10</a:t>
            </a:fld>
            <a:endParaRPr lang="en-US"/>
          </a:p>
        </p:txBody>
      </p:sp>
    </p:spTree>
    <p:extLst>
      <p:ext uri="{BB962C8B-B14F-4D97-AF65-F5344CB8AC3E}">
        <p14:creationId xmlns:p14="http://schemas.microsoft.com/office/powerpoint/2010/main" val="37042012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connect the ends of a two port system to either known sources or terminating impedances then the two port system reduces to a </a:t>
            </a:r>
            <a:r>
              <a:rPr lang="en-US" b="1" dirty="0"/>
              <a:t>single input, single output system </a:t>
            </a:r>
            <a:r>
              <a:rPr lang="en-US" dirty="0"/>
              <a:t>as shown for example for this RC circuit where a voltage source is placed at one end and the other end is left as an open circuit. In that case we see </a:t>
            </a:r>
            <a:r>
              <a:rPr lang="en-US" dirty="0" err="1"/>
              <a:t>thesingle</a:t>
            </a:r>
            <a:r>
              <a:rPr lang="en-US" dirty="0"/>
              <a:t> input, single output system relates the open circuit output voltage to the input voltage source.</a:t>
            </a:r>
          </a:p>
        </p:txBody>
      </p:sp>
      <p:sp>
        <p:nvSpPr>
          <p:cNvPr id="4" name="Slide Number Placeholder 3"/>
          <p:cNvSpPr>
            <a:spLocks noGrp="1"/>
          </p:cNvSpPr>
          <p:nvPr>
            <p:ph type="sldNum" sz="quarter" idx="5"/>
          </p:nvPr>
        </p:nvSpPr>
        <p:spPr/>
        <p:txBody>
          <a:bodyPr/>
          <a:lstStyle/>
          <a:p>
            <a:fld id="{90374B56-AB1C-4AFC-8335-03DC117A9FC6}" type="slidenum">
              <a:rPr lang="en-US" smtClean="0"/>
              <a:t>11</a:t>
            </a:fld>
            <a:endParaRPr lang="en-US"/>
          </a:p>
        </p:txBody>
      </p:sp>
    </p:spTree>
    <p:extLst>
      <p:ext uri="{BB962C8B-B14F-4D97-AF65-F5344CB8AC3E}">
        <p14:creationId xmlns:p14="http://schemas.microsoft.com/office/powerpoint/2010/main" val="3006893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examine this RC circuit in the time domain we see we can write down a differential equation that gives the open circuit voltage in terms of the voltage source. This is a linear differential equation whose solution can be written symbolically as a linear operator acting on the voltage source to generate the open circuit voltage output.</a:t>
            </a:r>
          </a:p>
        </p:txBody>
      </p:sp>
      <p:sp>
        <p:nvSpPr>
          <p:cNvPr id="4" name="Slide Number Placeholder 3"/>
          <p:cNvSpPr>
            <a:spLocks noGrp="1"/>
          </p:cNvSpPr>
          <p:nvPr>
            <p:ph type="sldNum" sz="quarter" idx="5"/>
          </p:nvPr>
        </p:nvSpPr>
        <p:spPr/>
        <p:txBody>
          <a:bodyPr/>
          <a:lstStyle/>
          <a:p>
            <a:fld id="{90374B56-AB1C-4AFC-8335-03DC117A9FC6}" type="slidenum">
              <a:rPr lang="en-US" smtClean="0"/>
              <a:t>12</a:t>
            </a:fld>
            <a:endParaRPr lang="en-US"/>
          </a:p>
        </p:txBody>
      </p:sp>
    </p:spTree>
    <p:extLst>
      <p:ext uri="{BB962C8B-B14F-4D97-AF65-F5344CB8AC3E}">
        <p14:creationId xmlns:p14="http://schemas.microsoft.com/office/powerpoint/2010/main" val="22735816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the linear operator transforms the input to the output it can be represented as a single input, single output system as shown. Since the operator here is a linear operator, we say this is a linear system where the inputs and outputs satisfy the linearity conditions shown above. If a time shift at the input produces an identical time shift at the output, then we say this is a </a:t>
            </a:r>
            <a:r>
              <a:rPr lang="en-US" b="1" dirty="0"/>
              <a:t>linear time-shift invariant (LTI) system</a:t>
            </a:r>
            <a:r>
              <a:rPr lang="en-US" dirty="0"/>
              <a:t>. Obviously, our RC circuit example is an LTI system. We will assume the components of an ultrasonic NDE system can be represented by LTI systems.</a:t>
            </a:r>
          </a:p>
        </p:txBody>
      </p:sp>
      <p:sp>
        <p:nvSpPr>
          <p:cNvPr id="4" name="Slide Number Placeholder 3"/>
          <p:cNvSpPr>
            <a:spLocks noGrp="1"/>
          </p:cNvSpPr>
          <p:nvPr>
            <p:ph type="sldNum" sz="quarter" idx="5"/>
          </p:nvPr>
        </p:nvSpPr>
        <p:spPr/>
        <p:txBody>
          <a:bodyPr/>
          <a:lstStyle/>
          <a:p>
            <a:fld id="{90374B56-AB1C-4AFC-8335-03DC117A9FC6}" type="slidenum">
              <a:rPr lang="en-US" smtClean="0"/>
              <a:t>13</a:t>
            </a:fld>
            <a:endParaRPr lang="en-US"/>
          </a:p>
        </p:txBody>
      </p:sp>
    </p:spTree>
    <p:extLst>
      <p:ext uri="{BB962C8B-B14F-4D97-AF65-F5344CB8AC3E}">
        <p14:creationId xmlns:p14="http://schemas.microsoft.com/office/powerpoint/2010/main" val="37218333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important characteristic of LTI systems is that if we consider a time domain delta function as the input and let g(t) be the output of the system, called the </a:t>
            </a:r>
            <a:r>
              <a:rPr lang="en-US" b="1" dirty="0"/>
              <a:t>impulse response function</a:t>
            </a:r>
            <a:r>
              <a:rPr lang="en-US" dirty="0"/>
              <a:t>, then the response of the LTI system to any input, </a:t>
            </a:r>
            <a:r>
              <a:rPr lang="en-US" dirty="0" err="1"/>
              <a:t>i</a:t>
            </a:r>
            <a:r>
              <a:rPr lang="en-US" dirty="0"/>
              <a:t>(t), can be written as the </a:t>
            </a:r>
            <a:r>
              <a:rPr lang="en-US" b="1" dirty="0"/>
              <a:t>convolution integral </a:t>
            </a:r>
            <a:r>
              <a:rPr lang="en-US" dirty="0"/>
              <a:t>of that input with the impulse response function. Thus, the impulse response function completely characterizes the LTI system.</a:t>
            </a:r>
          </a:p>
        </p:txBody>
      </p:sp>
      <p:sp>
        <p:nvSpPr>
          <p:cNvPr id="4" name="Slide Number Placeholder 3"/>
          <p:cNvSpPr>
            <a:spLocks noGrp="1"/>
          </p:cNvSpPr>
          <p:nvPr>
            <p:ph type="sldNum" sz="quarter" idx="5"/>
          </p:nvPr>
        </p:nvSpPr>
        <p:spPr/>
        <p:txBody>
          <a:bodyPr/>
          <a:lstStyle/>
          <a:p>
            <a:fld id="{90374B56-AB1C-4AFC-8335-03DC117A9FC6}" type="slidenum">
              <a:rPr lang="en-US" smtClean="0"/>
              <a:t>14</a:t>
            </a:fld>
            <a:endParaRPr lang="en-US"/>
          </a:p>
        </p:txBody>
      </p:sp>
    </p:spTree>
    <p:extLst>
      <p:ext uri="{BB962C8B-B14F-4D97-AF65-F5344CB8AC3E}">
        <p14:creationId xmlns:p14="http://schemas.microsoft.com/office/powerpoint/2010/main" val="18761705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convolution integral result follows directly by considering an arbitrary input as the sum of different strength delta functions (actually small width rectangles that approximate delta functions) and using the linearity and time shift invariance properties of the LTI system to write the output as a finite sum, which in the limit simply becomes the convolution  integral.</a:t>
            </a:r>
          </a:p>
        </p:txBody>
      </p:sp>
      <p:sp>
        <p:nvSpPr>
          <p:cNvPr id="4" name="Slide Number Placeholder 3"/>
          <p:cNvSpPr>
            <a:spLocks noGrp="1"/>
          </p:cNvSpPr>
          <p:nvPr>
            <p:ph type="sldNum" sz="quarter" idx="5"/>
          </p:nvPr>
        </p:nvSpPr>
        <p:spPr/>
        <p:txBody>
          <a:bodyPr/>
          <a:lstStyle/>
          <a:p>
            <a:fld id="{90374B56-AB1C-4AFC-8335-03DC117A9FC6}" type="slidenum">
              <a:rPr lang="en-US" smtClean="0"/>
              <a:t>15</a:t>
            </a:fld>
            <a:endParaRPr lang="en-US"/>
          </a:p>
        </p:txBody>
      </p:sp>
    </p:spTree>
    <p:extLst>
      <p:ext uri="{BB962C8B-B14F-4D97-AF65-F5344CB8AC3E}">
        <p14:creationId xmlns:p14="http://schemas.microsoft.com/office/powerpoint/2010/main" val="18641692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calculate the Fourier transforms of the input function and the impulse response function then one can show that the convolution integral relationship between the time domain inputs and outputs of an LTI system reduces to a multiplication in the frequency domain. </a:t>
            </a:r>
          </a:p>
        </p:txBody>
      </p:sp>
      <p:sp>
        <p:nvSpPr>
          <p:cNvPr id="4" name="Slide Number Placeholder 3"/>
          <p:cNvSpPr>
            <a:spLocks noGrp="1"/>
          </p:cNvSpPr>
          <p:nvPr>
            <p:ph type="sldNum" sz="quarter" idx="5"/>
          </p:nvPr>
        </p:nvSpPr>
        <p:spPr/>
        <p:txBody>
          <a:bodyPr/>
          <a:lstStyle/>
          <a:p>
            <a:fld id="{90374B56-AB1C-4AFC-8335-03DC117A9FC6}" type="slidenum">
              <a:rPr lang="en-US" smtClean="0"/>
              <a:t>16</a:t>
            </a:fld>
            <a:endParaRPr lang="en-US"/>
          </a:p>
        </p:txBody>
      </p:sp>
    </p:spTree>
    <p:extLst>
      <p:ext uri="{BB962C8B-B14F-4D97-AF65-F5344CB8AC3E}">
        <p14:creationId xmlns:p14="http://schemas.microsoft.com/office/powerpoint/2010/main" val="16793991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write the convolution integral of the input and the impulse response function in the two different equivalent forms shown . However, the input-output relationship is much more conveniently calculated in the frequency domain where we need only to perform a complex-valued multiplication. After the multiplication we can also recover the time domain output signal through </a:t>
            </a:r>
            <a:r>
              <a:rPr lang="en-US"/>
              <a:t>an inverse </a:t>
            </a:r>
            <a:r>
              <a:rPr lang="en-US" dirty="0"/>
              <a:t>FFT.</a:t>
            </a:r>
          </a:p>
        </p:txBody>
      </p:sp>
      <p:sp>
        <p:nvSpPr>
          <p:cNvPr id="4" name="Slide Number Placeholder 3"/>
          <p:cNvSpPr>
            <a:spLocks noGrp="1"/>
          </p:cNvSpPr>
          <p:nvPr>
            <p:ph type="sldNum" sz="quarter" idx="5"/>
          </p:nvPr>
        </p:nvSpPr>
        <p:spPr/>
        <p:txBody>
          <a:bodyPr/>
          <a:lstStyle/>
          <a:p>
            <a:fld id="{90374B56-AB1C-4AFC-8335-03DC117A9FC6}" type="slidenum">
              <a:rPr lang="en-US" smtClean="0"/>
              <a:t>17</a:t>
            </a:fld>
            <a:endParaRPr lang="en-US"/>
          </a:p>
        </p:txBody>
      </p:sp>
    </p:spTree>
    <p:extLst>
      <p:ext uri="{BB962C8B-B14F-4D97-AF65-F5344CB8AC3E}">
        <p14:creationId xmlns:p14="http://schemas.microsoft.com/office/powerpoint/2010/main" val="27927376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Working in the frequency domain allows us to deal with a cascade of LTI systems that we can replace by a single </a:t>
            </a:r>
            <a:r>
              <a:rPr lang="en-US" b="1" dirty="0"/>
              <a:t>transfer function</a:t>
            </a:r>
            <a:r>
              <a:rPr lang="en-US" b="0" dirty="0"/>
              <a:t>, which is just the Fourier transform of the impulse response function for the entire system. Formally, the transfer function is just the ratio of the output to the input in the frequency domain.</a:t>
            </a:r>
          </a:p>
        </p:txBody>
      </p:sp>
      <p:sp>
        <p:nvSpPr>
          <p:cNvPr id="4" name="Slide Number Placeholder 3"/>
          <p:cNvSpPr>
            <a:spLocks noGrp="1"/>
          </p:cNvSpPr>
          <p:nvPr>
            <p:ph type="sldNum" sz="quarter" idx="5"/>
          </p:nvPr>
        </p:nvSpPr>
        <p:spPr/>
        <p:txBody>
          <a:bodyPr/>
          <a:lstStyle/>
          <a:p>
            <a:fld id="{90374B56-AB1C-4AFC-8335-03DC117A9FC6}" type="slidenum">
              <a:rPr lang="en-US" smtClean="0"/>
              <a:t>18</a:t>
            </a:fld>
            <a:endParaRPr lang="en-US"/>
          </a:p>
        </p:txBody>
      </p:sp>
    </p:spTree>
    <p:extLst>
      <p:ext uri="{BB962C8B-B14F-4D97-AF65-F5344CB8AC3E}">
        <p14:creationId xmlns:p14="http://schemas.microsoft.com/office/powerpoint/2010/main" val="32172243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an example of such a cascade of LTI systems, consider all the components of an ultrasonic NDE immersion system. We can consider the output to be the frequency components of the received flaw signal and the input to be the Thevenin equivalent voltage source of the pulser. Then we can write the output in terms of the input multiplied by three transfer functions that represent the sound generation process (pulser, cable, sending transducer), the wave propagation and scattering processes between the transducers, and the sound reception process (receiving transducer, cabling, and receiver). We will see later we can model all these transfer functions so we have a complete model of the entire ultrasonic NDE measurement system.</a:t>
            </a:r>
          </a:p>
        </p:txBody>
      </p:sp>
      <p:sp>
        <p:nvSpPr>
          <p:cNvPr id="4" name="Slide Number Placeholder 3"/>
          <p:cNvSpPr>
            <a:spLocks noGrp="1"/>
          </p:cNvSpPr>
          <p:nvPr>
            <p:ph type="sldNum" sz="quarter" idx="5"/>
          </p:nvPr>
        </p:nvSpPr>
        <p:spPr/>
        <p:txBody>
          <a:bodyPr/>
          <a:lstStyle/>
          <a:p>
            <a:fld id="{90374B56-AB1C-4AFC-8335-03DC117A9FC6}" type="slidenum">
              <a:rPr lang="en-US" smtClean="0"/>
              <a:t>19</a:t>
            </a:fld>
            <a:endParaRPr lang="en-US"/>
          </a:p>
        </p:txBody>
      </p:sp>
    </p:spTree>
    <p:extLst>
      <p:ext uri="{BB962C8B-B14F-4D97-AF65-F5344CB8AC3E}">
        <p14:creationId xmlns:p14="http://schemas.microsoft.com/office/powerpoint/2010/main" val="64924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see that both two port systems and single input-output systems are important types of systems for modeling ultrasonic systems for both the electrical and acoustic components.</a:t>
            </a:r>
          </a:p>
        </p:txBody>
      </p:sp>
      <p:sp>
        <p:nvSpPr>
          <p:cNvPr id="4" name="Slide Number Placeholder 3"/>
          <p:cNvSpPr>
            <a:spLocks noGrp="1"/>
          </p:cNvSpPr>
          <p:nvPr>
            <p:ph type="sldNum" sz="quarter" idx="5"/>
          </p:nvPr>
        </p:nvSpPr>
        <p:spPr/>
        <p:txBody>
          <a:bodyPr/>
          <a:lstStyle/>
          <a:p>
            <a:fld id="{90374B56-AB1C-4AFC-8335-03DC117A9FC6}" type="slidenum">
              <a:rPr lang="en-US" smtClean="0"/>
              <a:t>2</a:t>
            </a:fld>
            <a:endParaRPr lang="en-US"/>
          </a:p>
        </p:txBody>
      </p:sp>
    </p:spTree>
    <p:extLst>
      <p:ext uri="{BB962C8B-B14F-4D97-AF65-F5344CB8AC3E}">
        <p14:creationId xmlns:p14="http://schemas.microsoft.com/office/powerpoint/2010/main" val="35482194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principle we can obtain the transfer function by dividing the frequency components of a measured output by the frequency components of a measured input. However, while convolution, which involves multiplication in the frequency domain, is well behaved, division in the frequency domain (also called </a:t>
            </a:r>
            <a:r>
              <a:rPr lang="en-US" b="1" dirty="0"/>
              <a:t>deconvolution</a:t>
            </a:r>
            <a:r>
              <a:rPr lang="en-US" dirty="0"/>
              <a:t>) can be contaminated by noise, rendering the results invalid. To avoid this we use a filter to handle this problem. In ultrasonic NDE we generally use a </a:t>
            </a:r>
            <a:r>
              <a:rPr lang="en-US" b="1" dirty="0"/>
              <a:t>Wiener filter </a:t>
            </a:r>
            <a:r>
              <a:rPr lang="en-US" dirty="0"/>
              <a:t>which has a small noise constant, </a:t>
            </a:r>
            <a:r>
              <a:rPr lang="en-US" dirty="0">
                <a:latin typeface="Symbol" panose="05050102010706020507" pitchFamily="18" charset="2"/>
              </a:rPr>
              <a:t>e</a:t>
            </a:r>
            <a:r>
              <a:rPr lang="en-US" dirty="0"/>
              <a:t>, that we must choose.</a:t>
            </a:r>
          </a:p>
        </p:txBody>
      </p:sp>
      <p:sp>
        <p:nvSpPr>
          <p:cNvPr id="4" name="Slide Number Placeholder 3"/>
          <p:cNvSpPr>
            <a:spLocks noGrp="1"/>
          </p:cNvSpPr>
          <p:nvPr>
            <p:ph type="sldNum" sz="quarter" idx="5"/>
          </p:nvPr>
        </p:nvSpPr>
        <p:spPr/>
        <p:txBody>
          <a:bodyPr/>
          <a:lstStyle/>
          <a:p>
            <a:fld id="{90374B56-AB1C-4AFC-8335-03DC117A9FC6}" type="slidenum">
              <a:rPr lang="en-US" smtClean="0"/>
              <a:t>20</a:t>
            </a:fld>
            <a:endParaRPr lang="en-US"/>
          </a:p>
        </p:txBody>
      </p:sp>
    </p:spTree>
    <p:extLst>
      <p:ext uri="{BB962C8B-B14F-4D97-AF65-F5344CB8AC3E}">
        <p14:creationId xmlns:p14="http://schemas.microsoft.com/office/powerpoint/2010/main" val="30423847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see the effects of the Wiener filter more clearly by writing the deconvolution as a product of the ordinary division by a function W that represents the filter. We will show the behavior of W on the next slide. </a:t>
            </a:r>
            <a:r>
              <a:rPr lang="en-US" b="1" dirty="0"/>
              <a:t>However, note that we must not implement the deconvolution in the form of Eq. (1) above  but must use the original form shown on the previous page</a:t>
            </a:r>
            <a:r>
              <a:rPr lang="en-US" dirty="0"/>
              <a:t>. </a:t>
            </a:r>
          </a:p>
        </p:txBody>
      </p:sp>
      <p:sp>
        <p:nvSpPr>
          <p:cNvPr id="4" name="Slide Number Placeholder 3"/>
          <p:cNvSpPr>
            <a:spLocks noGrp="1"/>
          </p:cNvSpPr>
          <p:nvPr>
            <p:ph type="sldNum" sz="quarter" idx="5"/>
          </p:nvPr>
        </p:nvSpPr>
        <p:spPr/>
        <p:txBody>
          <a:bodyPr/>
          <a:lstStyle/>
          <a:p>
            <a:fld id="{90374B56-AB1C-4AFC-8335-03DC117A9FC6}" type="slidenum">
              <a:rPr lang="en-US" smtClean="0"/>
              <a:t>21</a:t>
            </a:fld>
            <a:endParaRPr lang="en-US"/>
          </a:p>
        </p:txBody>
      </p:sp>
    </p:spTree>
    <p:extLst>
      <p:ext uri="{BB962C8B-B14F-4D97-AF65-F5344CB8AC3E}">
        <p14:creationId xmlns:p14="http://schemas.microsoft.com/office/powerpoint/2010/main" val="32821196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where we model the input function as a simple triangular function. We see that the Wiener filter W for small values of the constant e is near unity so the Wiener filter does not modify the ordinary division process except at the ends where the input function becomes small. At places where the input </a:t>
            </a:r>
            <a:r>
              <a:rPr lang="en-US"/>
              <a:t>is small, </a:t>
            </a:r>
            <a:r>
              <a:rPr lang="en-US" dirty="0"/>
              <a:t>noise can contaminate the deconvolution result so the Wiener filter prevents those places from dominating the result. </a:t>
            </a:r>
          </a:p>
        </p:txBody>
      </p:sp>
      <p:sp>
        <p:nvSpPr>
          <p:cNvPr id="4" name="Slide Number Placeholder 3"/>
          <p:cNvSpPr>
            <a:spLocks noGrp="1"/>
          </p:cNvSpPr>
          <p:nvPr>
            <p:ph type="sldNum" sz="quarter" idx="5"/>
          </p:nvPr>
        </p:nvSpPr>
        <p:spPr/>
        <p:txBody>
          <a:bodyPr/>
          <a:lstStyle/>
          <a:p>
            <a:fld id="{90374B56-AB1C-4AFC-8335-03DC117A9FC6}" type="slidenum">
              <a:rPr lang="en-US" smtClean="0"/>
              <a:t>22</a:t>
            </a:fld>
            <a:endParaRPr lang="en-US"/>
          </a:p>
        </p:txBody>
      </p:sp>
    </p:spTree>
    <p:extLst>
      <p:ext uri="{BB962C8B-B14F-4D97-AF65-F5344CB8AC3E}">
        <p14:creationId xmlns:p14="http://schemas.microsoft.com/office/powerpoint/2010/main" val="2848625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Homework problems </a:t>
            </a:r>
            <a:r>
              <a:rPr lang="en-US"/>
              <a:t>from Appendix C.</a:t>
            </a:r>
          </a:p>
        </p:txBody>
      </p:sp>
      <p:sp>
        <p:nvSpPr>
          <p:cNvPr id="4" name="Slide Number Placeholder 3"/>
          <p:cNvSpPr>
            <a:spLocks noGrp="1"/>
          </p:cNvSpPr>
          <p:nvPr>
            <p:ph type="sldNum" sz="quarter" idx="5"/>
          </p:nvPr>
        </p:nvSpPr>
        <p:spPr/>
        <p:txBody>
          <a:bodyPr/>
          <a:lstStyle/>
          <a:p>
            <a:fld id="{90374B56-AB1C-4AFC-8335-03DC117A9FC6}" type="slidenum">
              <a:rPr lang="en-US" smtClean="0"/>
              <a:t>23</a:t>
            </a:fld>
            <a:endParaRPr lang="en-US"/>
          </a:p>
        </p:txBody>
      </p:sp>
    </p:spTree>
    <p:extLst>
      <p:ext uri="{BB962C8B-B14F-4D97-AF65-F5344CB8AC3E}">
        <p14:creationId xmlns:p14="http://schemas.microsoft.com/office/powerpoint/2010/main" val="32283047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see that an RC circuit with the voltage source removed can be modeled as a </a:t>
            </a:r>
            <a:r>
              <a:rPr lang="en-US" b="1" dirty="0"/>
              <a:t>two port electrical system </a:t>
            </a:r>
            <a:r>
              <a:rPr lang="en-US" dirty="0"/>
              <a:t>where we can have a voltage and current acting at both the left and right ends (ports) of the system.</a:t>
            </a:r>
          </a:p>
        </p:txBody>
      </p:sp>
      <p:sp>
        <p:nvSpPr>
          <p:cNvPr id="4" name="Slide Number Placeholder 3"/>
          <p:cNvSpPr>
            <a:spLocks noGrp="1"/>
          </p:cNvSpPr>
          <p:nvPr>
            <p:ph type="sldNum" sz="quarter" idx="5"/>
          </p:nvPr>
        </p:nvSpPr>
        <p:spPr/>
        <p:txBody>
          <a:bodyPr/>
          <a:lstStyle/>
          <a:p>
            <a:fld id="{90374B56-AB1C-4AFC-8335-03DC117A9FC6}" type="slidenum">
              <a:rPr lang="en-US" smtClean="0"/>
              <a:t>3</a:t>
            </a:fld>
            <a:endParaRPr lang="en-US"/>
          </a:p>
        </p:txBody>
      </p:sp>
    </p:spTree>
    <p:extLst>
      <p:ext uri="{BB962C8B-B14F-4D97-AF65-F5344CB8AC3E}">
        <p14:creationId xmlns:p14="http://schemas.microsoft.com/office/powerpoint/2010/main" val="35083069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a linear two port system the voltage and current flowing into the input port can be related to the voltage and current flowing out of the output port through a </a:t>
            </a:r>
            <a:r>
              <a:rPr lang="en-US" b="1" dirty="0"/>
              <a:t>2x2 transfer matrix</a:t>
            </a:r>
            <a:r>
              <a:rPr lang="en-US" dirty="0"/>
              <a:t>. Similarly, we can model the two port system in terms of a </a:t>
            </a:r>
            <a:r>
              <a:rPr lang="en-US" b="1" dirty="0"/>
              <a:t>2X2 impedance matrix </a:t>
            </a:r>
            <a:r>
              <a:rPr lang="en-US" dirty="0"/>
              <a:t>where the voltages are related to the currents. However, in this case by convention we take the currents as both flowing into the system, as shown.</a:t>
            </a:r>
          </a:p>
        </p:txBody>
      </p:sp>
      <p:sp>
        <p:nvSpPr>
          <p:cNvPr id="4" name="Slide Number Placeholder 3"/>
          <p:cNvSpPr>
            <a:spLocks noGrp="1"/>
          </p:cNvSpPr>
          <p:nvPr>
            <p:ph type="sldNum" sz="quarter" idx="5"/>
          </p:nvPr>
        </p:nvSpPr>
        <p:spPr/>
        <p:txBody>
          <a:bodyPr/>
          <a:lstStyle/>
          <a:p>
            <a:fld id="{90374B56-AB1C-4AFC-8335-03DC117A9FC6}" type="slidenum">
              <a:rPr lang="en-US" smtClean="0"/>
              <a:t>4</a:t>
            </a:fld>
            <a:endParaRPr lang="en-US"/>
          </a:p>
        </p:txBody>
      </p:sp>
    </p:spTree>
    <p:extLst>
      <p:ext uri="{BB962C8B-B14F-4D97-AF65-F5344CB8AC3E}">
        <p14:creationId xmlns:p14="http://schemas.microsoft.com/office/powerpoint/2010/main" val="23649259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a two port system that is connected to two sets of other systems, producing what are called states (1) and (2), as shown above. If the  two port system is a </a:t>
            </a:r>
            <a:r>
              <a:rPr lang="en-US" b="1" dirty="0"/>
              <a:t>reciprocal</a:t>
            </a:r>
            <a:r>
              <a:rPr lang="en-US" dirty="0"/>
              <a:t> system then these voltages and currents in these two states are related through a reciprocity equation.</a:t>
            </a:r>
          </a:p>
        </p:txBody>
      </p:sp>
      <p:sp>
        <p:nvSpPr>
          <p:cNvPr id="4" name="Slide Number Placeholder 3"/>
          <p:cNvSpPr>
            <a:spLocks noGrp="1"/>
          </p:cNvSpPr>
          <p:nvPr>
            <p:ph type="sldNum" sz="quarter" idx="5"/>
          </p:nvPr>
        </p:nvSpPr>
        <p:spPr/>
        <p:txBody>
          <a:bodyPr/>
          <a:lstStyle/>
          <a:p>
            <a:fld id="{90374B56-AB1C-4AFC-8335-03DC117A9FC6}" type="slidenum">
              <a:rPr lang="en-US" smtClean="0"/>
              <a:t>5</a:t>
            </a:fld>
            <a:endParaRPr lang="en-US"/>
          </a:p>
        </p:txBody>
      </p:sp>
    </p:spTree>
    <p:extLst>
      <p:ext uri="{BB962C8B-B14F-4D97-AF65-F5344CB8AC3E}">
        <p14:creationId xmlns:p14="http://schemas.microsoft.com/office/powerpoint/2010/main" val="23583843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can be shown that reciprocity implies that the impedance matrix of the two port system is symmetric and that the determinant of the 2x2 transfer matrix is unity. </a:t>
            </a:r>
          </a:p>
        </p:txBody>
      </p:sp>
      <p:sp>
        <p:nvSpPr>
          <p:cNvPr id="4" name="Slide Number Placeholder 3"/>
          <p:cNvSpPr>
            <a:spLocks noGrp="1"/>
          </p:cNvSpPr>
          <p:nvPr>
            <p:ph type="sldNum" sz="quarter" idx="5"/>
          </p:nvPr>
        </p:nvSpPr>
        <p:spPr/>
        <p:txBody>
          <a:bodyPr/>
          <a:lstStyle/>
          <a:p>
            <a:fld id="{90374B56-AB1C-4AFC-8335-03DC117A9FC6}" type="slidenum">
              <a:rPr lang="en-US" smtClean="0"/>
              <a:t>6</a:t>
            </a:fld>
            <a:endParaRPr lang="en-US"/>
          </a:p>
        </p:txBody>
      </p:sp>
    </p:spTree>
    <p:extLst>
      <p:ext uri="{BB962C8B-B14F-4D97-AF65-F5344CB8AC3E}">
        <p14:creationId xmlns:p14="http://schemas.microsoft.com/office/powerpoint/2010/main" val="18999678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the impedance matrix and the transfer matrix both describe the same two port system, they must be related. For a reciprocal system, here is how the transfer matrix components are related to the impedance matrix components.</a:t>
            </a:r>
          </a:p>
        </p:txBody>
      </p:sp>
      <p:sp>
        <p:nvSpPr>
          <p:cNvPr id="4" name="Slide Number Placeholder 3"/>
          <p:cNvSpPr>
            <a:spLocks noGrp="1"/>
          </p:cNvSpPr>
          <p:nvPr>
            <p:ph type="sldNum" sz="quarter" idx="5"/>
          </p:nvPr>
        </p:nvSpPr>
        <p:spPr/>
        <p:txBody>
          <a:bodyPr/>
          <a:lstStyle/>
          <a:p>
            <a:fld id="{90374B56-AB1C-4AFC-8335-03DC117A9FC6}" type="slidenum">
              <a:rPr lang="en-US" smtClean="0"/>
              <a:t>7</a:t>
            </a:fld>
            <a:endParaRPr lang="en-US"/>
          </a:p>
        </p:txBody>
      </p:sp>
    </p:spTree>
    <p:extLst>
      <p:ext uri="{BB962C8B-B14F-4D97-AF65-F5344CB8AC3E}">
        <p14:creationId xmlns:p14="http://schemas.microsoft.com/office/powerpoint/2010/main" val="11984026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Previously, we examined 1-D plane waves traveling in a fluid. Now, consider a 1-D plane compressional wave traveling in a solid where we assume the wave is traveling in the x-direction and the only stress acting in that direction is a normal stress in the x-direction We can again apply Newton’s law to relate the stress to the x-displacement. For the solid we have a stress-strain constitutive equation as shown, which can be written in terms of Youngs modulus, E, and Poisson’s ratio, </a:t>
            </a:r>
            <a:r>
              <a:rPr lang="el-GR" dirty="0"/>
              <a:t>ν</a:t>
            </a:r>
            <a:r>
              <a:rPr lang="en-US" dirty="0"/>
              <a:t>, or equivalently, in terms of the density ,</a:t>
            </a:r>
            <a:r>
              <a:rPr lang="el-GR" dirty="0"/>
              <a:t>ρ</a:t>
            </a:r>
            <a:r>
              <a:rPr lang="en-US" dirty="0"/>
              <a:t>, and the wave speed, c</a:t>
            </a:r>
            <a:r>
              <a:rPr lang="en-US" baseline="-25000" dirty="0"/>
              <a:t>p</a:t>
            </a:r>
            <a:r>
              <a:rPr lang="en-US" baseline="0" dirty="0"/>
              <a:t> , </a:t>
            </a:r>
            <a:r>
              <a:rPr lang="en-US" dirty="0"/>
              <a:t>for compressional waves</a:t>
            </a:r>
          </a:p>
        </p:txBody>
      </p:sp>
      <p:sp>
        <p:nvSpPr>
          <p:cNvPr id="4" name="Slide Number Placeholder 3"/>
          <p:cNvSpPr>
            <a:spLocks noGrp="1"/>
          </p:cNvSpPr>
          <p:nvPr>
            <p:ph type="sldNum" sz="quarter" idx="5"/>
          </p:nvPr>
        </p:nvSpPr>
        <p:spPr/>
        <p:txBody>
          <a:bodyPr/>
          <a:lstStyle/>
          <a:p>
            <a:fld id="{90374B56-AB1C-4AFC-8335-03DC117A9FC6}" type="slidenum">
              <a:rPr lang="en-US" smtClean="0"/>
              <a:t>8</a:t>
            </a:fld>
            <a:endParaRPr lang="en-US"/>
          </a:p>
        </p:txBody>
      </p:sp>
    </p:spTree>
    <p:extLst>
      <p:ext uri="{BB962C8B-B14F-4D97-AF65-F5344CB8AC3E}">
        <p14:creationId xmlns:p14="http://schemas.microsoft.com/office/powerpoint/2010/main" val="7319082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wave speed c</a:t>
            </a:r>
            <a:r>
              <a:rPr lang="en-US" baseline="-25000" dirty="0"/>
              <a:t>p</a:t>
            </a:r>
            <a:r>
              <a:rPr lang="en-US" dirty="0"/>
              <a:t> is indeed the wave speed of this wave in the solid since when we place the constitutive equation into Newton’s law we get the wave equation for the displacement where c</a:t>
            </a:r>
            <a:r>
              <a:rPr lang="en-US" baseline="-25000" dirty="0"/>
              <a:t>p</a:t>
            </a:r>
            <a:r>
              <a:rPr lang="en-US" dirty="0"/>
              <a:t> appears as the wave speed present. </a:t>
            </a:r>
          </a:p>
          <a:p>
            <a:endParaRPr lang="en-US" dirty="0"/>
          </a:p>
          <a:p>
            <a:r>
              <a:rPr lang="en-US" dirty="0"/>
              <a:t> Now, consider a combination of harmonic waves traveling in both the plus and minus x-directions. Shown are the expressions for the displacement, velocity and stress due to these waves. Such a combination of waves might exist, for example, in a solid layer of width</a:t>
            </a:r>
            <a:r>
              <a:rPr lang="en-US" i="1" dirty="0"/>
              <a:t> l </a:t>
            </a:r>
            <a:r>
              <a:rPr lang="en-US" dirty="0"/>
              <a:t>where we have waves traveling in both directions due to reflections from the ends of the layer. If we write the wave amplitudes A and B in terms of the compressive forces and velocities acting at the ends of the layer then we can relate these compressive forces and velocities at each end (port) to each other, producing the transfer matrix shown for this acoustic two port system, whose elements are functions of wave number, the length, and the acoustic impedance of the layer. The forces involved here are those forces generated over an areas S on the faces of the layer.</a:t>
            </a:r>
          </a:p>
          <a:p>
            <a:endParaRPr lang="en-US" dirty="0"/>
          </a:p>
          <a:p>
            <a:r>
              <a:rPr lang="en-US" dirty="0"/>
              <a:t>Thus, transfer matrices and two port systems can represent both electrical elements and acoustic wave elements of an NDE system.</a:t>
            </a:r>
          </a:p>
        </p:txBody>
      </p:sp>
      <p:sp>
        <p:nvSpPr>
          <p:cNvPr id="4" name="Slide Number Placeholder 3"/>
          <p:cNvSpPr>
            <a:spLocks noGrp="1"/>
          </p:cNvSpPr>
          <p:nvPr>
            <p:ph type="sldNum" sz="quarter" idx="5"/>
          </p:nvPr>
        </p:nvSpPr>
        <p:spPr/>
        <p:txBody>
          <a:bodyPr/>
          <a:lstStyle/>
          <a:p>
            <a:fld id="{90374B56-AB1C-4AFC-8335-03DC117A9FC6}" type="slidenum">
              <a:rPr lang="en-US" smtClean="0"/>
              <a:t>9</a:t>
            </a:fld>
            <a:endParaRPr lang="en-US"/>
          </a:p>
        </p:txBody>
      </p:sp>
    </p:spTree>
    <p:extLst>
      <p:ext uri="{BB962C8B-B14F-4D97-AF65-F5344CB8AC3E}">
        <p14:creationId xmlns:p14="http://schemas.microsoft.com/office/powerpoint/2010/main" val="3193857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5338A-ACB4-4553-B6C3-C0B507EFF949}"/>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0FACE13-4CCA-42D9-A89F-ED81F2EEDAA2}"/>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2A8B0BF-ECD8-4887-A812-C3EAD0B90C36}"/>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4C95D93-07DD-42BB-BE1F-7F3A50C464B0}"/>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608D109B-A388-442E-B1DE-71FAB3A77B22}"/>
              </a:ext>
            </a:extLst>
          </p:cNvPr>
          <p:cNvSpPr>
            <a:spLocks noGrp="1"/>
          </p:cNvSpPr>
          <p:nvPr>
            <p:ph type="sldNum" sz="quarter" idx="12"/>
          </p:nvPr>
        </p:nvSpPr>
        <p:spPr/>
        <p:txBody>
          <a:bodyPr/>
          <a:lstStyle>
            <a:lvl1pPr>
              <a:defRPr/>
            </a:lvl1pPr>
          </a:lstStyle>
          <a:p>
            <a:fld id="{38E2F132-917A-457C-87B9-E24EC2305C35}" type="slidenum">
              <a:rPr lang="en-US" altLang="en-US"/>
              <a:pPr/>
              <a:t>‹#›</a:t>
            </a:fld>
            <a:endParaRPr lang="en-US" altLang="en-US"/>
          </a:p>
        </p:txBody>
      </p:sp>
    </p:spTree>
    <p:extLst>
      <p:ext uri="{BB962C8B-B14F-4D97-AF65-F5344CB8AC3E}">
        <p14:creationId xmlns:p14="http://schemas.microsoft.com/office/powerpoint/2010/main" val="4267775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B23FE-8772-4B31-8030-70C4BDCFEC1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6D36A44-DA81-4163-AC36-F45BDBFED23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D0FFF8-A93F-43F3-973D-BF7FF31E8397}"/>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6CB1F35E-92B6-4E34-AB23-E635EC964755}"/>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AC78CB11-4314-4775-94D1-531A8416BA89}"/>
              </a:ext>
            </a:extLst>
          </p:cNvPr>
          <p:cNvSpPr>
            <a:spLocks noGrp="1"/>
          </p:cNvSpPr>
          <p:nvPr>
            <p:ph type="sldNum" sz="quarter" idx="12"/>
          </p:nvPr>
        </p:nvSpPr>
        <p:spPr/>
        <p:txBody>
          <a:bodyPr/>
          <a:lstStyle>
            <a:lvl1pPr>
              <a:defRPr/>
            </a:lvl1pPr>
          </a:lstStyle>
          <a:p>
            <a:fld id="{95B17710-5F3B-431B-A1FC-2B20C925681C}" type="slidenum">
              <a:rPr lang="en-US" altLang="en-US"/>
              <a:pPr/>
              <a:t>‹#›</a:t>
            </a:fld>
            <a:endParaRPr lang="en-US" altLang="en-US"/>
          </a:p>
        </p:txBody>
      </p:sp>
    </p:spTree>
    <p:extLst>
      <p:ext uri="{BB962C8B-B14F-4D97-AF65-F5344CB8AC3E}">
        <p14:creationId xmlns:p14="http://schemas.microsoft.com/office/powerpoint/2010/main" val="4093401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0FE462B-6BB8-4504-92FF-7A305CEBEE9D}"/>
              </a:ext>
            </a:extLst>
          </p:cNvPr>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C566DBE-4702-40CC-A531-E90B5E67DD8D}"/>
              </a:ext>
            </a:extLst>
          </p:cNvPr>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EE213B-1BC5-4BD4-B579-78216B95D804}"/>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DDA4BC72-9182-4F58-8BBE-5BBE6D72B0AA}"/>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F645860-888B-47E8-AE25-C0EB3E5F53F8}"/>
              </a:ext>
            </a:extLst>
          </p:cNvPr>
          <p:cNvSpPr>
            <a:spLocks noGrp="1"/>
          </p:cNvSpPr>
          <p:nvPr>
            <p:ph type="sldNum" sz="quarter" idx="12"/>
          </p:nvPr>
        </p:nvSpPr>
        <p:spPr/>
        <p:txBody>
          <a:bodyPr/>
          <a:lstStyle>
            <a:lvl1pPr>
              <a:defRPr/>
            </a:lvl1pPr>
          </a:lstStyle>
          <a:p>
            <a:fld id="{71DFC993-658F-4675-AC65-950D0441320E}" type="slidenum">
              <a:rPr lang="en-US" altLang="en-US"/>
              <a:pPr/>
              <a:t>‹#›</a:t>
            </a:fld>
            <a:endParaRPr lang="en-US" altLang="en-US"/>
          </a:p>
        </p:txBody>
      </p:sp>
    </p:spTree>
    <p:extLst>
      <p:ext uri="{BB962C8B-B14F-4D97-AF65-F5344CB8AC3E}">
        <p14:creationId xmlns:p14="http://schemas.microsoft.com/office/powerpoint/2010/main" val="2634999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906F5-D26E-4ACA-9B59-AEF6E13AAB3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30C383D-BD9B-4530-8EF0-C6967A390B9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33FDEB-86DA-4E29-84FC-074CC6ED7F7B}"/>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1EB3151C-D25D-4D50-A4F3-362DDCEF229D}"/>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310C4098-BCB0-43BE-A300-7776C5858BDC}"/>
              </a:ext>
            </a:extLst>
          </p:cNvPr>
          <p:cNvSpPr>
            <a:spLocks noGrp="1"/>
          </p:cNvSpPr>
          <p:nvPr>
            <p:ph type="sldNum" sz="quarter" idx="12"/>
          </p:nvPr>
        </p:nvSpPr>
        <p:spPr/>
        <p:txBody>
          <a:bodyPr/>
          <a:lstStyle>
            <a:lvl1pPr>
              <a:defRPr/>
            </a:lvl1pPr>
          </a:lstStyle>
          <a:p>
            <a:fld id="{6D771CCA-6A9B-4EF9-AA77-45D3D05F15F3}" type="slidenum">
              <a:rPr lang="en-US" altLang="en-US"/>
              <a:pPr/>
              <a:t>‹#›</a:t>
            </a:fld>
            <a:endParaRPr lang="en-US" altLang="en-US"/>
          </a:p>
        </p:txBody>
      </p:sp>
    </p:spTree>
    <p:extLst>
      <p:ext uri="{BB962C8B-B14F-4D97-AF65-F5344CB8AC3E}">
        <p14:creationId xmlns:p14="http://schemas.microsoft.com/office/powerpoint/2010/main" val="12274587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4591C6-D8AE-4406-A588-B97EFCE09530}"/>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5077947-8737-4578-8389-69F408594762}"/>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770AF63F-3898-4035-A88D-0786BC1AA317}"/>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FEE94D1B-0967-49CB-836A-1AC9730EB888}"/>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D000C6F9-B168-40E8-8251-639490C9E657}"/>
              </a:ext>
            </a:extLst>
          </p:cNvPr>
          <p:cNvSpPr>
            <a:spLocks noGrp="1"/>
          </p:cNvSpPr>
          <p:nvPr>
            <p:ph type="sldNum" sz="quarter" idx="12"/>
          </p:nvPr>
        </p:nvSpPr>
        <p:spPr/>
        <p:txBody>
          <a:bodyPr/>
          <a:lstStyle>
            <a:lvl1pPr>
              <a:defRPr/>
            </a:lvl1pPr>
          </a:lstStyle>
          <a:p>
            <a:fld id="{6124875D-35EC-4CA5-8253-806C88764122}" type="slidenum">
              <a:rPr lang="en-US" altLang="en-US"/>
              <a:pPr/>
              <a:t>‹#›</a:t>
            </a:fld>
            <a:endParaRPr lang="en-US" altLang="en-US"/>
          </a:p>
        </p:txBody>
      </p:sp>
    </p:spTree>
    <p:extLst>
      <p:ext uri="{BB962C8B-B14F-4D97-AF65-F5344CB8AC3E}">
        <p14:creationId xmlns:p14="http://schemas.microsoft.com/office/powerpoint/2010/main" val="3152862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FFC05-EDC5-4486-97AD-7AD256BBA3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5C79E8C-7154-44B0-A0B8-834CA8D6122A}"/>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32D47AF-89D7-4CC5-B482-C206667D341F}"/>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321ADA2-88DF-4ED5-97A0-B3E0589E933D}"/>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F80FDCC7-241D-4357-86DA-CF53C91AE0E5}"/>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68334E53-9E8F-4D3C-926C-55C5D73E4959}"/>
              </a:ext>
            </a:extLst>
          </p:cNvPr>
          <p:cNvSpPr>
            <a:spLocks noGrp="1"/>
          </p:cNvSpPr>
          <p:nvPr>
            <p:ph type="sldNum" sz="quarter" idx="12"/>
          </p:nvPr>
        </p:nvSpPr>
        <p:spPr/>
        <p:txBody>
          <a:bodyPr/>
          <a:lstStyle>
            <a:lvl1pPr>
              <a:defRPr/>
            </a:lvl1pPr>
          </a:lstStyle>
          <a:p>
            <a:fld id="{63011B21-0D7B-406A-99D6-7DECDDF0C9DF}" type="slidenum">
              <a:rPr lang="en-US" altLang="en-US"/>
              <a:pPr/>
              <a:t>‹#›</a:t>
            </a:fld>
            <a:endParaRPr lang="en-US" altLang="en-US"/>
          </a:p>
        </p:txBody>
      </p:sp>
    </p:spTree>
    <p:extLst>
      <p:ext uri="{BB962C8B-B14F-4D97-AF65-F5344CB8AC3E}">
        <p14:creationId xmlns:p14="http://schemas.microsoft.com/office/powerpoint/2010/main" val="2338236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6CB0A-C5E7-469B-B382-3CD1ABBFA08A}"/>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51BAAD4-D782-41DB-9BFC-4CAD776CE8A5}"/>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69BBAFF-9162-416C-9F4A-7043673EA142}"/>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01EB32F-36BE-44C9-90C4-AB1A8649E0F2}"/>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C1D479-CB73-46E4-943E-CA62D404104B}"/>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7AA2844-1B42-43C3-9CDA-E93108C466BF}"/>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2F4C357F-92C6-420B-A247-2F7148D11E99}"/>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5B88CCCC-21BE-47F9-9EED-4C3BCD7C1D0A}"/>
              </a:ext>
            </a:extLst>
          </p:cNvPr>
          <p:cNvSpPr>
            <a:spLocks noGrp="1"/>
          </p:cNvSpPr>
          <p:nvPr>
            <p:ph type="sldNum" sz="quarter" idx="12"/>
          </p:nvPr>
        </p:nvSpPr>
        <p:spPr/>
        <p:txBody>
          <a:bodyPr/>
          <a:lstStyle>
            <a:lvl1pPr>
              <a:defRPr/>
            </a:lvl1pPr>
          </a:lstStyle>
          <a:p>
            <a:fld id="{A06FC627-9EA5-4673-857C-CDE264844253}" type="slidenum">
              <a:rPr lang="en-US" altLang="en-US"/>
              <a:pPr/>
              <a:t>‹#›</a:t>
            </a:fld>
            <a:endParaRPr lang="en-US" altLang="en-US"/>
          </a:p>
        </p:txBody>
      </p:sp>
    </p:spTree>
    <p:extLst>
      <p:ext uri="{BB962C8B-B14F-4D97-AF65-F5344CB8AC3E}">
        <p14:creationId xmlns:p14="http://schemas.microsoft.com/office/powerpoint/2010/main" val="577150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B2AFA-05E7-41BB-B4ED-4634F46DB17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935E269-4FB1-42FD-8E86-42AF5A512082}"/>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6FB30A41-93C2-45BF-83AD-7E9120CC281C}"/>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676215D6-58E6-42EE-9248-ACFBBBA27A44}"/>
              </a:ext>
            </a:extLst>
          </p:cNvPr>
          <p:cNvSpPr>
            <a:spLocks noGrp="1"/>
          </p:cNvSpPr>
          <p:nvPr>
            <p:ph type="sldNum" sz="quarter" idx="12"/>
          </p:nvPr>
        </p:nvSpPr>
        <p:spPr/>
        <p:txBody>
          <a:bodyPr/>
          <a:lstStyle>
            <a:lvl1pPr>
              <a:defRPr/>
            </a:lvl1pPr>
          </a:lstStyle>
          <a:p>
            <a:fld id="{426B0508-26DA-4FB4-973A-0D5AB3509068}" type="slidenum">
              <a:rPr lang="en-US" altLang="en-US"/>
              <a:pPr/>
              <a:t>‹#›</a:t>
            </a:fld>
            <a:endParaRPr lang="en-US" altLang="en-US"/>
          </a:p>
        </p:txBody>
      </p:sp>
    </p:spTree>
    <p:extLst>
      <p:ext uri="{BB962C8B-B14F-4D97-AF65-F5344CB8AC3E}">
        <p14:creationId xmlns:p14="http://schemas.microsoft.com/office/powerpoint/2010/main" val="28822223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427D69-50DD-4EDA-B93C-1E9997D2B9DB}"/>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F7605537-DEAD-4F11-8812-A9E0C6AEA346}"/>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353360C3-46B7-44E4-86FE-F3CC1EEA34EC}"/>
              </a:ext>
            </a:extLst>
          </p:cNvPr>
          <p:cNvSpPr>
            <a:spLocks noGrp="1"/>
          </p:cNvSpPr>
          <p:nvPr>
            <p:ph type="sldNum" sz="quarter" idx="12"/>
          </p:nvPr>
        </p:nvSpPr>
        <p:spPr/>
        <p:txBody>
          <a:bodyPr/>
          <a:lstStyle>
            <a:lvl1pPr>
              <a:defRPr/>
            </a:lvl1pPr>
          </a:lstStyle>
          <a:p>
            <a:fld id="{2B590DED-1BC0-4782-8DC6-FE2FBAE2A6F1}" type="slidenum">
              <a:rPr lang="en-US" altLang="en-US"/>
              <a:pPr/>
              <a:t>‹#›</a:t>
            </a:fld>
            <a:endParaRPr lang="en-US" altLang="en-US"/>
          </a:p>
        </p:txBody>
      </p:sp>
    </p:spTree>
    <p:extLst>
      <p:ext uri="{BB962C8B-B14F-4D97-AF65-F5344CB8AC3E}">
        <p14:creationId xmlns:p14="http://schemas.microsoft.com/office/powerpoint/2010/main" val="34607806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7B070-5128-4DB2-8BF0-3AA62DDAEFE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B43D2E8-974D-4329-A6E0-BF30EFC6F847}"/>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9C47885-215C-4B79-A6D6-3DF59B09FDDC}"/>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429FB3-235C-4680-8508-2B81942955E1}"/>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CB547D20-F707-4537-8330-9B6FD2786212}"/>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1320F809-80B9-4A2F-BE46-D4AF81692B74}"/>
              </a:ext>
            </a:extLst>
          </p:cNvPr>
          <p:cNvSpPr>
            <a:spLocks noGrp="1"/>
          </p:cNvSpPr>
          <p:nvPr>
            <p:ph type="sldNum" sz="quarter" idx="12"/>
          </p:nvPr>
        </p:nvSpPr>
        <p:spPr/>
        <p:txBody>
          <a:bodyPr/>
          <a:lstStyle>
            <a:lvl1pPr>
              <a:defRPr/>
            </a:lvl1pPr>
          </a:lstStyle>
          <a:p>
            <a:fld id="{5F8B773B-FB04-4018-B8E7-5CD5A29D0DA3}" type="slidenum">
              <a:rPr lang="en-US" altLang="en-US"/>
              <a:pPr/>
              <a:t>‹#›</a:t>
            </a:fld>
            <a:endParaRPr lang="en-US" altLang="en-US"/>
          </a:p>
        </p:txBody>
      </p:sp>
    </p:spTree>
    <p:extLst>
      <p:ext uri="{BB962C8B-B14F-4D97-AF65-F5344CB8AC3E}">
        <p14:creationId xmlns:p14="http://schemas.microsoft.com/office/powerpoint/2010/main" val="473171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2E17EB-25F6-42D1-87F4-465AD755A2E8}"/>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138D3AC-72F5-4434-BA03-96DA9B005B00}"/>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4651627-0F49-4EE4-BD29-4FC4BCFE792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BBCDAB-B927-4FF5-826C-B6EE30949CEF}"/>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3706611A-016B-4E2D-9040-B05436FA2944}"/>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B9EB5480-574E-46E9-B2C3-2EAE14D49D05}"/>
              </a:ext>
            </a:extLst>
          </p:cNvPr>
          <p:cNvSpPr>
            <a:spLocks noGrp="1"/>
          </p:cNvSpPr>
          <p:nvPr>
            <p:ph type="sldNum" sz="quarter" idx="12"/>
          </p:nvPr>
        </p:nvSpPr>
        <p:spPr/>
        <p:txBody>
          <a:bodyPr/>
          <a:lstStyle>
            <a:lvl1pPr>
              <a:defRPr/>
            </a:lvl1pPr>
          </a:lstStyle>
          <a:p>
            <a:fld id="{97724817-249F-4BD9-B291-5CC9E732D5DB}" type="slidenum">
              <a:rPr lang="en-US" altLang="en-US"/>
              <a:pPr/>
              <a:t>‹#›</a:t>
            </a:fld>
            <a:endParaRPr lang="en-US" altLang="en-US"/>
          </a:p>
        </p:txBody>
      </p:sp>
    </p:spTree>
    <p:extLst>
      <p:ext uri="{BB962C8B-B14F-4D97-AF65-F5344CB8AC3E}">
        <p14:creationId xmlns:p14="http://schemas.microsoft.com/office/powerpoint/2010/main" val="4728781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E600BF49-4D44-470F-BDC1-7A2E90DAA105}"/>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6DDEB43A-A340-4E6A-BF3E-BB7AB8EADEC1}"/>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0810AA7C-2830-4949-909C-FAC61B937BBE}"/>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04BAC43A-66DC-4873-ABB4-307F0E7B9231}"/>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2C690246-17D9-494F-BF0B-9221C0C7DCE1}"/>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595714A5-A4C1-4FC6-8F89-DC52505F436F}"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image" Target="../media/image22.wmf"/><Relationship Id="rId4" Type="http://schemas.openxmlformats.org/officeDocument/2006/relationships/oleObject" Target="../embeddings/oleObject28.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31.bin"/><Relationship Id="rId3" Type="http://schemas.openxmlformats.org/officeDocument/2006/relationships/notesSlide" Target="../notesSlides/notesSlide12.xml"/><Relationship Id="rId7" Type="http://schemas.openxmlformats.org/officeDocument/2006/relationships/image" Target="../media/image24.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30.bin"/><Relationship Id="rId5" Type="http://schemas.openxmlformats.org/officeDocument/2006/relationships/image" Target="../media/image23.wmf"/><Relationship Id="rId4" Type="http://schemas.openxmlformats.org/officeDocument/2006/relationships/oleObject" Target="../embeddings/oleObject29.bin"/><Relationship Id="rId9" Type="http://schemas.openxmlformats.org/officeDocument/2006/relationships/image" Target="../media/image25.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34.bin"/><Relationship Id="rId3" Type="http://schemas.openxmlformats.org/officeDocument/2006/relationships/notesSlide" Target="../notesSlides/notesSlide13.xml"/><Relationship Id="rId7" Type="http://schemas.openxmlformats.org/officeDocument/2006/relationships/image" Target="../media/image27.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33.bin"/><Relationship Id="rId11" Type="http://schemas.openxmlformats.org/officeDocument/2006/relationships/image" Target="../media/image29.wmf"/><Relationship Id="rId5" Type="http://schemas.openxmlformats.org/officeDocument/2006/relationships/image" Target="../media/image26.wmf"/><Relationship Id="rId10" Type="http://schemas.openxmlformats.org/officeDocument/2006/relationships/oleObject" Target="../embeddings/oleObject35.bin"/><Relationship Id="rId4" Type="http://schemas.openxmlformats.org/officeDocument/2006/relationships/oleObject" Target="../embeddings/oleObject32.bin"/><Relationship Id="rId9" Type="http://schemas.openxmlformats.org/officeDocument/2006/relationships/image" Target="../media/image28.w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image" Target="../media/image30.wmf"/><Relationship Id="rId4" Type="http://schemas.openxmlformats.org/officeDocument/2006/relationships/oleObject" Target="../embeddings/oleObject36.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39.bin"/><Relationship Id="rId3" Type="http://schemas.openxmlformats.org/officeDocument/2006/relationships/notesSlide" Target="../notesSlides/notesSlide15.xml"/><Relationship Id="rId7" Type="http://schemas.openxmlformats.org/officeDocument/2006/relationships/image" Target="../media/image32.wmf"/><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38.bin"/><Relationship Id="rId11" Type="http://schemas.openxmlformats.org/officeDocument/2006/relationships/image" Target="../media/image34.wmf"/><Relationship Id="rId5" Type="http://schemas.openxmlformats.org/officeDocument/2006/relationships/image" Target="../media/image31.wmf"/><Relationship Id="rId10" Type="http://schemas.openxmlformats.org/officeDocument/2006/relationships/oleObject" Target="../embeddings/oleObject40.bin"/><Relationship Id="rId4" Type="http://schemas.openxmlformats.org/officeDocument/2006/relationships/oleObject" Target="../embeddings/oleObject37.bin"/><Relationship Id="rId9" Type="http://schemas.openxmlformats.org/officeDocument/2006/relationships/image" Target="../media/image33.wmf"/></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43.bin"/><Relationship Id="rId3" Type="http://schemas.openxmlformats.org/officeDocument/2006/relationships/notesSlide" Target="../notesSlides/notesSlide16.xml"/><Relationship Id="rId7" Type="http://schemas.openxmlformats.org/officeDocument/2006/relationships/image" Target="../media/image36.wmf"/><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oleObject" Target="../embeddings/oleObject42.bin"/><Relationship Id="rId5" Type="http://schemas.openxmlformats.org/officeDocument/2006/relationships/image" Target="../media/image35.wmf"/><Relationship Id="rId4" Type="http://schemas.openxmlformats.org/officeDocument/2006/relationships/oleObject" Target="../embeddings/oleObject41.bin"/><Relationship Id="rId9" Type="http://schemas.openxmlformats.org/officeDocument/2006/relationships/image" Target="../media/image37.wmf"/></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30.wmf"/><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oleObject" Target="../embeddings/oleObject45.bin"/><Relationship Id="rId5" Type="http://schemas.openxmlformats.org/officeDocument/2006/relationships/image" Target="../media/image37.wmf"/><Relationship Id="rId4" Type="http://schemas.openxmlformats.org/officeDocument/2006/relationships/oleObject" Target="../embeddings/oleObject44.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39.wmf"/><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oleObject" Target="../embeddings/oleObject47.bin"/><Relationship Id="rId5" Type="http://schemas.openxmlformats.org/officeDocument/2006/relationships/image" Target="../media/image38.wmf"/><Relationship Id="rId4" Type="http://schemas.openxmlformats.org/officeDocument/2006/relationships/oleObject" Target="../embeddings/oleObject46.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vmlDrawing" Target="../drawings/vmlDrawing15.vml"/><Relationship Id="rId5" Type="http://schemas.openxmlformats.org/officeDocument/2006/relationships/image" Target="../media/image40.wmf"/><Relationship Id="rId4" Type="http://schemas.openxmlformats.org/officeDocument/2006/relationships/oleObject" Target="../embeddings/oleObject48.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51.bin"/><Relationship Id="rId3" Type="http://schemas.openxmlformats.org/officeDocument/2006/relationships/notesSlide" Target="../notesSlides/notesSlide20.xml"/><Relationship Id="rId7" Type="http://schemas.openxmlformats.org/officeDocument/2006/relationships/image" Target="../media/image42.wmf"/><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oleObject" Target="../embeddings/oleObject50.bin"/><Relationship Id="rId5" Type="http://schemas.openxmlformats.org/officeDocument/2006/relationships/image" Target="../media/image41.wmf"/><Relationship Id="rId4" Type="http://schemas.openxmlformats.org/officeDocument/2006/relationships/oleObject" Target="../embeddings/oleObject49.bin"/><Relationship Id="rId9" Type="http://schemas.openxmlformats.org/officeDocument/2006/relationships/image" Target="../media/image43.wmf"/></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45.wmf"/><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oleObject" Target="../embeddings/oleObject53.bin"/><Relationship Id="rId5" Type="http://schemas.openxmlformats.org/officeDocument/2006/relationships/image" Target="../media/image44.wmf"/><Relationship Id="rId4" Type="http://schemas.openxmlformats.org/officeDocument/2006/relationships/oleObject" Target="../embeddings/oleObject52.bin"/></Relationships>
</file>

<file path=ppt/slides/_rels/slide22.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47.wm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4.xml"/><Relationship Id="rId7" Type="http://schemas.openxmlformats.org/officeDocument/2006/relationships/image" Target="../media/image2.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4.wmf"/><Relationship Id="rId5" Type="http://schemas.openxmlformats.org/officeDocument/2006/relationships/image" Target="../media/image1.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3.w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5.xml"/><Relationship Id="rId7" Type="http://schemas.openxmlformats.org/officeDocument/2006/relationships/image" Target="../media/image3.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6.bin"/><Relationship Id="rId5" Type="http://schemas.openxmlformats.org/officeDocument/2006/relationships/image" Target="../media/image5.wmf"/><Relationship Id="rId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image" Target="../media/image3.wmf"/><Relationship Id="rId3" Type="http://schemas.openxmlformats.org/officeDocument/2006/relationships/notesSlide" Target="../notesSlides/notesSlide6.xml"/><Relationship Id="rId7" Type="http://schemas.openxmlformats.org/officeDocument/2006/relationships/image" Target="../media/image6.wmf"/><Relationship Id="rId12"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9.bin"/><Relationship Id="rId11" Type="http://schemas.openxmlformats.org/officeDocument/2006/relationships/image" Target="../media/image1.wmf"/><Relationship Id="rId5" Type="http://schemas.openxmlformats.org/officeDocument/2006/relationships/image" Target="../media/image2.wmf"/><Relationship Id="rId15" Type="http://schemas.openxmlformats.org/officeDocument/2006/relationships/image" Target="../media/image7.wmf"/><Relationship Id="rId10" Type="http://schemas.openxmlformats.org/officeDocument/2006/relationships/oleObject" Target="../embeddings/oleObject11.bin"/><Relationship Id="rId4" Type="http://schemas.openxmlformats.org/officeDocument/2006/relationships/oleObject" Target="../embeddings/oleObject8.bin"/><Relationship Id="rId9" Type="http://schemas.openxmlformats.org/officeDocument/2006/relationships/image" Target="../media/image4.wmf"/><Relationship Id="rId14" Type="http://schemas.openxmlformats.org/officeDocument/2006/relationships/oleObject" Target="../embeddings/oleObject13.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9.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15.bin"/><Relationship Id="rId5" Type="http://schemas.openxmlformats.org/officeDocument/2006/relationships/image" Target="../media/image8.wmf"/><Relationship Id="rId4" Type="http://schemas.openxmlformats.org/officeDocument/2006/relationships/oleObject" Target="../embeddings/oleObject14.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8.bin"/><Relationship Id="rId13" Type="http://schemas.openxmlformats.org/officeDocument/2006/relationships/image" Target="../media/image14.wmf"/><Relationship Id="rId3" Type="http://schemas.openxmlformats.org/officeDocument/2006/relationships/notesSlide" Target="../notesSlides/notesSlide8.xml"/><Relationship Id="rId7" Type="http://schemas.openxmlformats.org/officeDocument/2006/relationships/image" Target="../media/image11.wmf"/><Relationship Id="rId12" Type="http://schemas.openxmlformats.org/officeDocument/2006/relationships/oleObject" Target="../embeddings/oleObject20.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17.bin"/><Relationship Id="rId11" Type="http://schemas.openxmlformats.org/officeDocument/2006/relationships/image" Target="../media/image13.wmf"/><Relationship Id="rId5" Type="http://schemas.openxmlformats.org/officeDocument/2006/relationships/image" Target="../media/image10.wmf"/><Relationship Id="rId15" Type="http://schemas.openxmlformats.org/officeDocument/2006/relationships/image" Target="../media/image15.wmf"/><Relationship Id="rId10" Type="http://schemas.openxmlformats.org/officeDocument/2006/relationships/oleObject" Target="../embeddings/oleObject19.bin"/><Relationship Id="rId4" Type="http://schemas.openxmlformats.org/officeDocument/2006/relationships/oleObject" Target="../embeddings/oleObject16.bin"/><Relationship Id="rId9" Type="http://schemas.openxmlformats.org/officeDocument/2006/relationships/image" Target="../media/image12.wmf"/><Relationship Id="rId14" Type="http://schemas.openxmlformats.org/officeDocument/2006/relationships/oleObject" Target="../embeddings/oleObject21.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24.bin"/><Relationship Id="rId13" Type="http://schemas.openxmlformats.org/officeDocument/2006/relationships/image" Target="../media/image20.wmf"/><Relationship Id="rId3" Type="http://schemas.openxmlformats.org/officeDocument/2006/relationships/notesSlide" Target="../notesSlides/notesSlide9.xml"/><Relationship Id="rId7" Type="http://schemas.openxmlformats.org/officeDocument/2006/relationships/image" Target="../media/image17.wmf"/><Relationship Id="rId12" Type="http://schemas.openxmlformats.org/officeDocument/2006/relationships/oleObject" Target="../embeddings/oleObject26.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23.bin"/><Relationship Id="rId11" Type="http://schemas.openxmlformats.org/officeDocument/2006/relationships/image" Target="../media/image19.wmf"/><Relationship Id="rId5" Type="http://schemas.openxmlformats.org/officeDocument/2006/relationships/image" Target="../media/image16.wmf"/><Relationship Id="rId15" Type="http://schemas.openxmlformats.org/officeDocument/2006/relationships/image" Target="../media/image21.wmf"/><Relationship Id="rId10" Type="http://schemas.openxmlformats.org/officeDocument/2006/relationships/oleObject" Target="../embeddings/oleObject25.bin"/><Relationship Id="rId4" Type="http://schemas.openxmlformats.org/officeDocument/2006/relationships/oleObject" Target="../embeddings/oleObject22.bin"/><Relationship Id="rId9" Type="http://schemas.openxmlformats.org/officeDocument/2006/relationships/image" Target="../media/image18.wmf"/><Relationship Id="rId14" Type="http://schemas.openxmlformats.org/officeDocument/2006/relationships/oleObject" Target="../embeddings/oleObject27.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reeform 1026">
            <a:extLst>
              <a:ext uri="{FF2B5EF4-FFF2-40B4-BE49-F238E27FC236}">
                <a16:creationId xmlns:a16="http://schemas.microsoft.com/office/drawing/2014/main" id="{B78EA1A2-4A41-4C01-ABE2-A19E4B115F38}"/>
              </a:ext>
            </a:extLst>
          </p:cNvPr>
          <p:cNvSpPr>
            <a:spLocks/>
          </p:cNvSpPr>
          <p:nvPr/>
        </p:nvSpPr>
        <p:spPr bwMode="auto">
          <a:xfrm>
            <a:off x="2971800" y="13716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75" name="Text Box 1027">
            <a:extLst>
              <a:ext uri="{FF2B5EF4-FFF2-40B4-BE49-F238E27FC236}">
                <a16:creationId xmlns:a16="http://schemas.microsoft.com/office/drawing/2014/main" id="{D1B17846-5D5A-4876-9D9D-E11F00D77D14}"/>
              </a:ext>
            </a:extLst>
          </p:cNvPr>
          <p:cNvSpPr txBox="1">
            <a:spLocks noChangeArrowheads="1"/>
          </p:cNvSpPr>
          <p:nvPr/>
        </p:nvSpPr>
        <p:spPr bwMode="auto">
          <a:xfrm>
            <a:off x="2057400" y="2895600"/>
            <a:ext cx="4984750"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Linear Electrical and Acoustic Systems</a:t>
            </a:r>
          </a:p>
          <a:p>
            <a:r>
              <a:rPr lang="en-US" altLang="en-US"/>
              <a:t>	– Some Basic Concepts</a:t>
            </a:r>
          </a:p>
          <a:p>
            <a:endParaRPr lang="en-US"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a:extLst>
              <a:ext uri="{FF2B5EF4-FFF2-40B4-BE49-F238E27FC236}">
                <a16:creationId xmlns:a16="http://schemas.microsoft.com/office/drawing/2014/main" id="{3CFFD20D-9C89-45D4-91BB-D35521F638E7}"/>
              </a:ext>
            </a:extLst>
          </p:cNvPr>
          <p:cNvSpPr txBox="1">
            <a:spLocks noChangeArrowheads="1"/>
          </p:cNvSpPr>
          <p:nvPr/>
        </p:nvSpPr>
        <p:spPr bwMode="auto">
          <a:xfrm>
            <a:off x="2117725" y="346075"/>
            <a:ext cx="36147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Equivalent transfer matrices</a:t>
            </a:r>
          </a:p>
        </p:txBody>
      </p:sp>
      <p:sp>
        <p:nvSpPr>
          <p:cNvPr id="17411" name="Rectangle 3">
            <a:extLst>
              <a:ext uri="{FF2B5EF4-FFF2-40B4-BE49-F238E27FC236}">
                <a16:creationId xmlns:a16="http://schemas.microsoft.com/office/drawing/2014/main" id="{875D9D88-16E6-4456-9223-CDD4378D9608}"/>
              </a:ext>
            </a:extLst>
          </p:cNvPr>
          <p:cNvSpPr>
            <a:spLocks noChangeArrowheads="1"/>
          </p:cNvSpPr>
          <p:nvPr/>
        </p:nvSpPr>
        <p:spPr bwMode="auto">
          <a:xfrm>
            <a:off x="2057400" y="1524000"/>
            <a:ext cx="1143000" cy="990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2" name="Rectangle 4">
            <a:extLst>
              <a:ext uri="{FF2B5EF4-FFF2-40B4-BE49-F238E27FC236}">
                <a16:creationId xmlns:a16="http://schemas.microsoft.com/office/drawing/2014/main" id="{58999089-5FE9-4A16-9CCE-B98E93EF4C6A}"/>
              </a:ext>
            </a:extLst>
          </p:cNvPr>
          <p:cNvSpPr>
            <a:spLocks noChangeArrowheads="1"/>
          </p:cNvSpPr>
          <p:nvPr/>
        </p:nvSpPr>
        <p:spPr bwMode="auto">
          <a:xfrm>
            <a:off x="3505200" y="1524000"/>
            <a:ext cx="1143000" cy="990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3" name="Rectangle 5">
            <a:extLst>
              <a:ext uri="{FF2B5EF4-FFF2-40B4-BE49-F238E27FC236}">
                <a16:creationId xmlns:a16="http://schemas.microsoft.com/office/drawing/2014/main" id="{4A14E31A-20D4-499F-88E4-2C3D01604A5C}"/>
              </a:ext>
            </a:extLst>
          </p:cNvPr>
          <p:cNvSpPr>
            <a:spLocks noChangeArrowheads="1"/>
          </p:cNvSpPr>
          <p:nvPr/>
        </p:nvSpPr>
        <p:spPr bwMode="auto">
          <a:xfrm>
            <a:off x="5867400" y="1524000"/>
            <a:ext cx="1143000" cy="990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4" name="Line 6">
            <a:extLst>
              <a:ext uri="{FF2B5EF4-FFF2-40B4-BE49-F238E27FC236}">
                <a16:creationId xmlns:a16="http://schemas.microsoft.com/office/drawing/2014/main" id="{330C4E3B-FEA6-479B-97C9-9BE39931D67A}"/>
              </a:ext>
            </a:extLst>
          </p:cNvPr>
          <p:cNvSpPr>
            <a:spLocks noChangeShapeType="1"/>
          </p:cNvSpPr>
          <p:nvPr/>
        </p:nvSpPr>
        <p:spPr bwMode="auto">
          <a:xfrm>
            <a:off x="3200400" y="16764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5" name="Line 7">
            <a:extLst>
              <a:ext uri="{FF2B5EF4-FFF2-40B4-BE49-F238E27FC236}">
                <a16:creationId xmlns:a16="http://schemas.microsoft.com/office/drawing/2014/main" id="{E0C70026-2852-45E7-A982-87215E7FA61A}"/>
              </a:ext>
            </a:extLst>
          </p:cNvPr>
          <p:cNvSpPr>
            <a:spLocks noChangeShapeType="1"/>
          </p:cNvSpPr>
          <p:nvPr/>
        </p:nvSpPr>
        <p:spPr bwMode="auto">
          <a:xfrm>
            <a:off x="3200400" y="23622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6" name="Line 8">
            <a:extLst>
              <a:ext uri="{FF2B5EF4-FFF2-40B4-BE49-F238E27FC236}">
                <a16:creationId xmlns:a16="http://schemas.microsoft.com/office/drawing/2014/main" id="{7E249882-F026-4EA2-955E-4C95367828B6}"/>
              </a:ext>
            </a:extLst>
          </p:cNvPr>
          <p:cNvSpPr>
            <a:spLocks noChangeShapeType="1"/>
          </p:cNvSpPr>
          <p:nvPr/>
        </p:nvSpPr>
        <p:spPr bwMode="auto">
          <a:xfrm>
            <a:off x="4648200" y="16764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7" name="Line 9">
            <a:extLst>
              <a:ext uri="{FF2B5EF4-FFF2-40B4-BE49-F238E27FC236}">
                <a16:creationId xmlns:a16="http://schemas.microsoft.com/office/drawing/2014/main" id="{37ECC052-CC4A-4AA5-B4E0-5A7AB57AF9A6}"/>
              </a:ext>
            </a:extLst>
          </p:cNvPr>
          <p:cNvSpPr>
            <a:spLocks noChangeShapeType="1"/>
          </p:cNvSpPr>
          <p:nvPr/>
        </p:nvSpPr>
        <p:spPr bwMode="auto">
          <a:xfrm>
            <a:off x="4648200" y="23622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8" name="Line 10">
            <a:extLst>
              <a:ext uri="{FF2B5EF4-FFF2-40B4-BE49-F238E27FC236}">
                <a16:creationId xmlns:a16="http://schemas.microsoft.com/office/drawing/2014/main" id="{7D86A21F-9795-4008-B9D3-CA8D1496DF4F}"/>
              </a:ext>
            </a:extLst>
          </p:cNvPr>
          <p:cNvSpPr>
            <a:spLocks noChangeShapeType="1"/>
          </p:cNvSpPr>
          <p:nvPr/>
        </p:nvSpPr>
        <p:spPr bwMode="auto">
          <a:xfrm>
            <a:off x="5562600" y="16764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9" name="Line 11">
            <a:extLst>
              <a:ext uri="{FF2B5EF4-FFF2-40B4-BE49-F238E27FC236}">
                <a16:creationId xmlns:a16="http://schemas.microsoft.com/office/drawing/2014/main" id="{940133EF-0883-454E-8410-8B81A30C52AD}"/>
              </a:ext>
            </a:extLst>
          </p:cNvPr>
          <p:cNvSpPr>
            <a:spLocks noChangeShapeType="1"/>
          </p:cNvSpPr>
          <p:nvPr/>
        </p:nvSpPr>
        <p:spPr bwMode="auto">
          <a:xfrm>
            <a:off x="5562600" y="23622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0" name="Line 12">
            <a:extLst>
              <a:ext uri="{FF2B5EF4-FFF2-40B4-BE49-F238E27FC236}">
                <a16:creationId xmlns:a16="http://schemas.microsoft.com/office/drawing/2014/main" id="{622EE350-B4E0-460B-8049-CEEA04923038}"/>
              </a:ext>
            </a:extLst>
          </p:cNvPr>
          <p:cNvSpPr>
            <a:spLocks noChangeShapeType="1"/>
          </p:cNvSpPr>
          <p:nvPr/>
        </p:nvSpPr>
        <p:spPr bwMode="auto">
          <a:xfrm>
            <a:off x="7010400" y="16764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1" name="Line 13">
            <a:extLst>
              <a:ext uri="{FF2B5EF4-FFF2-40B4-BE49-F238E27FC236}">
                <a16:creationId xmlns:a16="http://schemas.microsoft.com/office/drawing/2014/main" id="{A4CF1E06-0D9B-49FF-B8E0-1DD7D6E3F3EB}"/>
              </a:ext>
            </a:extLst>
          </p:cNvPr>
          <p:cNvSpPr>
            <a:spLocks noChangeShapeType="1"/>
          </p:cNvSpPr>
          <p:nvPr/>
        </p:nvSpPr>
        <p:spPr bwMode="auto">
          <a:xfrm>
            <a:off x="7010400" y="23622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2" name="Line 14">
            <a:extLst>
              <a:ext uri="{FF2B5EF4-FFF2-40B4-BE49-F238E27FC236}">
                <a16:creationId xmlns:a16="http://schemas.microsoft.com/office/drawing/2014/main" id="{7CE622DA-1FB7-402F-8361-0268C3AA89FE}"/>
              </a:ext>
            </a:extLst>
          </p:cNvPr>
          <p:cNvSpPr>
            <a:spLocks noChangeShapeType="1"/>
          </p:cNvSpPr>
          <p:nvPr/>
        </p:nvSpPr>
        <p:spPr bwMode="auto">
          <a:xfrm flipH="1">
            <a:off x="1828800" y="16764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5" name="Line 17">
            <a:extLst>
              <a:ext uri="{FF2B5EF4-FFF2-40B4-BE49-F238E27FC236}">
                <a16:creationId xmlns:a16="http://schemas.microsoft.com/office/drawing/2014/main" id="{3DF2FC78-AB6F-453F-ADBD-8657FA24AC7B}"/>
              </a:ext>
            </a:extLst>
          </p:cNvPr>
          <p:cNvSpPr>
            <a:spLocks noChangeShapeType="1"/>
          </p:cNvSpPr>
          <p:nvPr/>
        </p:nvSpPr>
        <p:spPr bwMode="auto">
          <a:xfrm flipH="1">
            <a:off x="1828800" y="2362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6" name="Line 18">
            <a:extLst>
              <a:ext uri="{FF2B5EF4-FFF2-40B4-BE49-F238E27FC236}">
                <a16:creationId xmlns:a16="http://schemas.microsoft.com/office/drawing/2014/main" id="{57C0F5CC-4275-4405-A42C-F50D32CE319A}"/>
              </a:ext>
            </a:extLst>
          </p:cNvPr>
          <p:cNvSpPr>
            <a:spLocks noChangeShapeType="1"/>
          </p:cNvSpPr>
          <p:nvPr/>
        </p:nvSpPr>
        <p:spPr bwMode="auto">
          <a:xfrm>
            <a:off x="1600200" y="14478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7" name="Line 19">
            <a:extLst>
              <a:ext uri="{FF2B5EF4-FFF2-40B4-BE49-F238E27FC236}">
                <a16:creationId xmlns:a16="http://schemas.microsoft.com/office/drawing/2014/main" id="{7D1A7DB0-7535-4F52-8186-24EFF91B4743}"/>
              </a:ext>
            </a:extLst>
          </p:cNvPr>
          <p:cNvSpPr>
            <a:spLocks noChangeShapeType="1"/>
          </p:cNvSpPr>
          <p:nvPr/>
        </p:nvSpPr>
        <p:spPr bwMode="auto">
          <a:xfrm flipV="1">
            <a:off x="1752600" y="17526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8" name="Text Box 20">
            <a:extLst>
              <a:ext uri="{FF2B5EF4-FFF2-40B4-BE49-F238E27FC236}">
                <a16:creationId xmlns:a16="http://schemas.microsoft.com/office/drawing/2014/main" id="{51B772AB-7C7D-47ED-B5C7-DA2EF3BCE039}"/>
              </a:ext>
            </a:extLst>
          </p:cNvPr>
          <p:cNvSpPr txBox="1">
            <a:spLocks noChangeArrowheads="1"/>
          </p:cNvSpPr>
          <p:nvPr/>
        </p:nvSpPr>
        <p:spPr bwMode="auto">
          <a:xfrm>
            <a:off x="1431925" y="879475"/>
            <a:ext cx="387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1</a:t>
            </a:r>
            <a:endParaRPr lang="en-US" altLang="en-US"/>
          </a:p>
        </p:txBody>
      </p:sp>
      <p:sp>
        <p:nvSpPr>
          <p:cNvPr id="17429" name="Text Box 21">
            <a:extLst>
              <a:ext uri="{FF2B5EF4-FFF2-40B4-BE49-F238E27FC236}">
                <a16:creationId xmlns:a16="http://schemas.microsoft.com/office/drawing/2014/main" id="{D8A67BC4-4D42-4996-B5D9-71821F0CE0C0}"/>
              </a:ext>
            </a:extLst>
          </p:cNvPr>
          <p:cNvSpPr txBox="1">
            <a:spLocks noChangeArrowheads="1"/>
          </p:cNvSpPr>
          <p:nvPr/>
        </p:nvSpPr>
        <p:spPr bwMode="auto">
          <a:xfrm>
            <a:off x="1295400" y="1752600"/>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1</a:t>
            </a:r>
            <a:endParaRPr lang="en-US" altLang="en-US"/>
          </a:p>
        </p:txBody>
      </p:sp>
      <p:sp>
        <p:nvSpPr>
          <p:cNvPr id="17430" name="Line 22">
            <a:extLst>
              <a:ext uri="{FF2B5EF4-FFF2-40B4-BE49-F238E27FC236}">
                <a16:creationId xmlns:a16="http://schemas.microsoft.com/office/drawing/2014/main" id="{E991745E-DD81-493D-B0C7-26D7E4CFB115}"/>
              </a:ext>
            </a:extLst>
          </p:cNvPr>
          <p:cNvSpPr>
            <a:spLocks noChangeShapeType="1"/>
          </p:cNvSpPr>
          <p:nvPr/>
        </p:nvSpPr>
        <p:spPr bwMode="auto">
          <a:xfrm>
            <a:off x="7239000" y="15240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31" name="Text Box 23">
            <a:extLst>
              <a:ext uri="{FF2B5EF4-FFF2-40B4-BE49-F238E27FC236}">
                <a16:creationId xmlns:a16="http://schemas.microsoft.com/office/drawing/2014/main" id="{13622106-1A98-42E6-ABF7-F8EF0FDCE7CF}"/>
              </a:ext>
            </a:extLst>
          </p:cNvPr>
          <p:cNvSpPr txBox="1">
            <a:spLocks noChangeArrowheads="1"/>
          </p:cNvSpPr>
          <p:nvPr/>
        </p:nvSpPr>
        <p:spPr bwMode="auto">
          <a:xfrm>
            <a:off x="7162800" y="914400"/>
            <a:ext cx="387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2</a:t>
            </a:r>
            <a:endParaRPr lang="en-US" altLang="en-US"/>
          </a:p>
        </p:txBody>
      </p:sp>
      <p:sp>
        <p:nvSpPr>
          <p:cNvPr id="17432" name="Line 24">
            <a:extLst>
              <a:ext uri="{FF2B5EF4-FFF2-40B4-BE49-F238E27FC236}">
                <a16:creationId xmlns:a16="http://schemas.microsoft.com/office/drawing/2014/main" id="{15BE50B7-CF0D-4ADD-B8AF-26EE897B3FE3}"/>
              </a:ext>
            </a:extLst>
          </p:cNvPr>
          <p:cNvSpPr>
            <a:spLocks noChangeShapeType="1"/>
          </p:cNvSpPr>
          <p:nvPr/>
        </p:nvSpPr>
        <p:spPr bwMode="auto">
          <a:xfrm flipV="1">
            <a:off x="7315200" y="18288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33" name="Text Box 25">
            <a:extLst>
              <a:ext uri="{FF2B5EF4-FFF2-40B4-BE49-F238E27FC236}">
                <a16:creationId xmlns:a16="http://schemas.microsoft.com/office/drawing/2014/main" id="{C98B4969-9EBF-4986-BE60-47A7F9B9035A}"/>
              </a:ext>
            </a:extLst>
          </p:cNvPr>
          <p:cNvSpPr txBox="1">
            <a:spLocks noChangeArrowheads="1"/>
          </p:cNvSpPr>
          <p:nvPr/>
        </p:nvSpPr>
        <p:spPr bwMode="auto">
          <a:xfrm>
            <a:off x="7391400" y="1828800"/>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2</a:t>
            </a:r>
            <a:endParaRPr lang="en-US" altLang="en-US"/>
          </a:p>
        </p:txBody>
      </p:sp>
      <p:sp>
        <p:nvSpPr>
          <p:cNvPr id="17434" name="Text Box 26">
            <a:extLst>
              <a:ext uri="{FF2B5EF4-FFF2-40B4-BE49-F238E27FC236}">
                <a16:creationId xmlns:a16="http://schemas.microsoft.com/office/drawing/2014/main" id="{14670671-0FA6-4501-A81A-7B083340F775}"/>
              </a:ext>
            </a:extLst>
          </p:cNvPr>
          <p:cNvSpPr txBox="1">
            <a:spLocks noChangeArrowheads="1"/>
          </p:cNvSpPr>
          <p:nvPr/>
        </p:nvSpPr>
        <p:spPr bwMode="auto">
          <a:xfrm>
            <a:off x="2286000" y="1752600"/>
            <a:ext cx="6746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a:t>
            </a:r>
            <a:r>
              <a:rPr lang="en-US" altLang="en-US" baseline="-25000"/>
              <a:t>1</a:t>
            </a:r>
            <a:r>
              <a:rPr lang="en-US" altLang="en-US"/>
              <a:t>]</a:t>
            </a:r>
          </a:p>
        </p:txBody>
      </p:sp>
      <p:sp>
        <p:nvSpPr>
          <p:cNvPr id="17436" name="Text Box 28">
            <a:extLst>
              <a:ext uri="{FF2B5EF4-FFF2-40B4-BE49-F238E27FC236}">
                <a16:creationId xmlns:a16="http://schemas.microsoft.com/office/drawing/2014/main" id="{BF328ED6-E75B-4FFE-AFDD-E8AED2A5B1DB}"/>
              </a:ext>
            </a:extLst>
          </p:cNvPr>
          <p:cNvSpPr txBox="1">
            <a:spLocks noChangeArrowheads="1"/>
          </p:cNvSpPr>
          <p:nvPr/>
        </p:nvSpPr>
        <p:spPr bwMode="auto">
          <a:xfrm>
            <a:off x="3733800" y="1752600"/>
            <a:ext cx="6746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a:t>
            </a:r>
            <a:r>
              <a:rPr lang="en-US" altLang="en-US" baseline="-25000"/>
              <a:t>2</a:t>
            </a:r>
            <a:r>
              <a:rPr lang="en-US" altLang="en-US"/>
              <a:t>]</a:t>
            </a:r>
          </a:p>
        </p:txBody>
      </p:sp>
      <p:sp>
        <p:nvSpPr>
          <p:cNvPr id="17437" name="Text Box 29">
            <a:extLst>
              <a:ext uri="{FF2B5EF4-FFF2-40B4-BE49-F238E27FC236}">
                <a16:creationId xmlns:a16="http://schemas.microsoft.com/office/drawing/2014/main" id="{D00CFD5E-7609-4EA6-9897-D24DD86A33F6}"/>
              </a:ext>
            </a:extLst>
          </p:cNvPr>
          <p:cNvSpPr txBox="1">
            <a:spLocks noChangeArrowheads="1"/>
          </p:cNvSpPr>
          <p:nvPr/>
        </p:nvSpPr>
        <p:spPr bwMode="auto">
          <a:xfrm>
            <a:off x="6096000" y="1752600"/>
            <a:ext cx="9144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a:t>
            </a:r>
            <a:r>
              <a:rPr lang="en-US" altLang="en-US" baseline="-25000"/>
              <a:t>N</a:t>
            </a:r>
            <a:r>
              <a:rPr lang="en-US" altLang="en-US"/>
              <a:t>]</a:t>
            </a:r>
          </a:p>
        </p:txBody>
      </p:sp>
      <p:sp>
        <p:nvSpPr>
          <p:cNvPr id="17438" name="Oval 30">
            <a:extLst>
              <a:ext uri="{FF2B5EF4-FFF2-40B4-BE49-F238E27FC236}">
                <a16:creationId xmlns:a16="http://schemas.microsoft.com/office/drawing/2014/main" id="{3BD72309-C96B-4C66-B9E6-3DC5FD97F88D}"/>
              </a:ext>
            </a:extLst>
          </p:cNvPr>
          <p:cNvSpPr>
            <a:spLocks noChangeArrowheads="1"/>
          </p:cNvSpPr>
          <p:nvPr/>
        </p:nvSpPr>
        <p:spPr bwMode="auto">
          <a:xfrm>
            <a:off x="5029200" y="19812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39" name="Oval 31">
            <a:extLst>
              <a:ext uri="{FF2B5EF4-FFF2-40B4-BE49-F238E27FC236}">
                <a16:creationId xmlns:a16="http://schemas.microsoft.com/office/drawing/2014/main" id="{8B42B0AD-B283-4819-954D-46CDFC7BEF1B}"/>
              </a:ext>
            </a:extLst>
          </p:cNvPr>
          <p:cNvSpPr>
            <a:spLocks noChangeArrowheads="1"/>
          </p:cNvSpPr>
          <p:nvPr/>
        </p:nvSpPr>
        <p:spPr bwMode="auto">
          <a:xfrm>
            <a:off x="5181600" y="19812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40" name="Oval 32">
            <a:extLst>
              <a:ext uri="{FF2B5EF4-FFF2-40B4-BE49-F238E27FC236}">
                <a16:creationId xmlns:a16="http://schemas.microsoft.com/office/drawing/2014/main" id="{3318BB2E-EFAF-4500-B3E9-A3F09F3953A8}"/>
              </a:ext>
            </a:extLst>
          </p:cNvPr>
          <p:cNvSpPr>
            <a:spLocks noChangeArrowheads="1"/>
          </p:cNvSpPr>
          <p:nvPr/>
        </p:nvSpPr>
        <p:spPr bwMode="auto">
          <a:xfrm>
            <a:off x="5334000" y="19812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41" name="Rectangle 33">
            <a:extLst>
              <a:ext uri="{FF2B5EF4-FFF2-40B4-BE49-F238E27FC236}">
                <a16:creationId xmlns:a16="http://schemas.microsoft.com/office/drawing/2014/main" id="{CE66ED5B-6996-4A9C-9468-B6E9DF56049B}"/>
              </a:ext>
            </a:extLst>
          </p:cNvPr>
          <p:cNvSpPr>
            <a:spLocks noChangeArrowheads="1"/>
          </p:cNvSpPr>
          <p:nvPr/>
        </p:nvSpPr>
        <p:spPr bwMode="auto">
          <a:xfrm>
            <a:off x="3657600" y="3429000"/>
            <a:ext cx="1143000" cy="990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42" name="Line 34">
            <a:extLst>
              <a:ext uri="{FF2B5EF4-FFF2-40B4-BE49-F238E27FC236}">
                <a16:creationId xmlns:a16="http://schemas.microsoft.com/office/drawing/2014/main" id="{54F4E939-25EF-4AB5-A9AA-33BB56A11094}"/>
              </a:ext>
            </a:extLst>
          </p:cNvPr>
          <p:cNvSpPr>
            <a:spLocks noChangeShapeType="1"/>
          </p:cNvSpPr>
          <p:nvPr/>
        </p:nvSpPr>
        <p:spPr bwMode="auto">
          <a:xfrm>
            <a:off x="4800600" y="35814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3" name="Line 35">
            <a:extLst>
              <a:ext uri="{FF2B5EF4-FFF2-40B4-BE49-F238E27FC236}">
                <a16:creationId xmlns:a16="http://schemas.microsoft.com/office/drawing/2014/main" id="{330D4CD6-EBC5-43AC-AEF3-BCAF276FC865}"/>
              </a:ext>
            </a:extLst>
          </p:cNvPr>
          <p:cNvSpPr>
            <a:spLocks noChangeShapeType="1"/>
          </p:cNvSpPr>
          <p:nvPr/>
        </p:nvSpPr>
        <p:spPr bwMode="auto">
          <a:xfrm>
            <a:off x="4800600" y="42672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4" name="Line 36">
            <a:extLst>
              <a:ext uri="{FF2B5EF4-FFF2-40B4-BE49-F238E27FC236}">
                <a16:creationId xmlns:a16="http://schemas.microsoft.com/office/drawing/2014/main" id="{037D6E8B-0F86-4213-AE3C-BF7019143177}"/>
              </a:ext>
            </a:extLst>
          </p:cNvPr>
          <p:cNvSpPr>
            <a:spLocks noChangeShapeType="1"/>
          </p:cNvSpPr>
          <p:nvPr/>
        </p:nvSpPr>
        <p:spPr bwMode="auto">
          <a:xfrm flipH="1">
            <a:off x="3429000" y="35814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5" name="Line 37">
            <a:extLst>
              <a:ext uri="{FF2B5EF4-FFF2-40B4-BE49-F238E27FC236}">
                <a16:creationId xmlns:a16="http://schemas.microsoft.com/office/drawing/2014/main" id="{3868A8BF-3B12-45F2-99F8-141386D0B385}"/>
              </a:ext>
            </a:extLst>
          </p:cNvPr>
          <p:cNvSpPr>
            <a:spLocks noChangeShapeType="1"/>
          </p:cNvSpPr>
          <p:nvPr/>
        </p:nvSpPr>
        <p:spPr bwMode="auto">
          <a:xfrm flipH="1">
            <a:off x="3429000" y="4267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6" name="Line 38">
            <a:extLst>
              <a:ext uri="{FF2B5EF4-FFF2-40B4-BE49-F238E27FC236}">
                <a16:creationId xmlns:a16="http://schemas.microsoft.com/office/drawing/2014/main" id="{09B821A7-D2F6-460E-A773-104FE56005BD}"/>
              </a:ext>
            </a:extLst>
          </p:cNvPr>
          <p:cNvSpPr>
            <a:spLocks noChangeShapeType="1"/>
          </p:cNvSpPr>
          <p:nvPr/>
        </p:nvSpPr>
        <p:spPr bwMode="auto">
          <a:xfrm>
            <a:off x="3200400" y="33528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7" name="Line 39">
            <a:extLst>
              <a:ext uri="{FF2B5EF4-FFF2-40B4-BE49-F238E27FC236}">
                <a16:creationId xmlns:a16="http://schemas.microsoft.com/office/drawing/2014/main" id="{544F2A5C-FD1F-49AF-BAE4-1B547D61BE8E}"/>
              </a:ext>
            </a:extLst>
          </p:cNvPr>
          <p:cNvSpPr>
            <a:spLocks noChangeShapeType="1"/>
          </p:cNvSpPr>
          <p:nvPr/>
        </p:nvSpPr>
        <p:spPr bwMode="auto">
          <a:xfrm flipV="1">
            <a:off x="3352800" y="36576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8" name="Text Box 40">
            <a:extLst>
              <a:ext uri="{FF2B5EF4-FFF2-40B4-BE49-F238E27FC236}">
                <a16:creationId xmlns:a16="http://schemas.microsoft.com/office/drawing/2014/main" id="{D15F00CA-1783-4F3C-B73B-03ED95EA2A5F}"/>
              </a:ext>
            </a:extLst>
          </p:cNvPr>
          <p:cNvSpPr txBox="1">
            <a:spLocks noChangeArrowheads="1"/>
          </p:cNvSpPr>
          <p:nvPr/>
        </p:nvSpPr>
        <p:spPr bwMode="auto">
          <a:xfrm>
            <a:off x="3032125" y="2784475"/>
            <a:ext cx="387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1</a:t>
            </a:r>
            <a:endParaRPr lang="en-US" altLang="en-US"/>
          </a:p>
        </p:txBody>
      </p:sp>
      <p:sp>
        <p:nvSpPr>
          <p:cNvPr id="17449" name="Text Box 41">
            <a:extLst>
              <a:ext uri="{FF2B5EF4-FFF2-40B4-BE49-F238E27FC236}">
                <a16:creationId xmlns:a16="http://schemas.microsoft.com/office/drawing/2014/main" id="{D7F263A6-4656-4B25-99E4-843A11017B37}"/>
              </a:ext>
            </a:extLst>
          </p:cNvPr>
          <p:cNvSpPr txBox="1">
            <a:spLocks noChangeArrowheads="1"/>
          </p:cNvSpPr>
          <p:nvPr/>
        </p:nvSpPr>
        <p:spPr bwMode="auto">
          <a:xfrm>
            <a:off x="2895600" y="3657600"/>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1</a:t>
            </a:r>
            <a:endParaRPr lang="en-US" altLang="en-US"/>
          </a:p>
        </p:txBody>
      </p:sp>
      <p:sp>
        <p:nvSpPr>
          <p:cNvPr id="17450" name="Text Box 42">
            <a:extLst>
              <a:ext uri="{FF2B5EF4-FFF2-40B4-BE49-F238E27FC236}">
                <a16:creationId xmlns:a16="http://schemas.microsoft.com/office/drawing/2014/main" id="{E789653F-2DD4-46F2-8E5F-90753095835F}"/>
              </a:ext>
            </a:extLst>
          </p:cNvPr>
          <p:cNvSpPr txBox="1">
            <a:spLocks noChangeArrowheads="1"/>
          </p:cNvSpPr>
          <p:nvPr/>
        </p:nvSpPr>
        <p:spPr bwMode="auto">
          <a:xfrm>
            <a:off x="3886200" y="3657600"/>
            <a:ext cx="6746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a:t>
            </a:r>
            <a:r>
              <a:rPr lang="en-US" altLang="en-US" baseline="-25000"/>
              <a:t>g</a:t>
            </a:r>
            <a:r>
              <a:rPr lang="en-US" altLang="en-US"/>
              <a:t>]</a:t>
            </a:r>
          </a:p>
        </p:txBody>
      </p:sp>
      <p:sp>
        <p:nvSpPr>
          <p:cNvPr id="17451" name="Line 43">
            <a:extLst>
              <a:ext uri="{FF2B5EF4-FFF2-40B4-BE49-F238E27FC236}">
                <a16:creationId xmlns:a16="http://schemas.microsoft.com/office/drawing/2014/main" id="{5564B555-760E-4B77-9CAC-092C0AEB32E1}"/>
              </a:ext>
            </a:extLst>
          </p:cNvPr>
          <p:cNvSpPr>
            <a:spLocks noChangeShapeType="1"/>
          </p:cNvSpPr>
          <p:nvPr/>
        </p:nvSpPr>
        <p:spPr bwMode="auto">
          <a:xfrm>
            <a:off x="4953000" y="33528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52" name="Text Box 44">
            <a:extLst>
              <a:ext uri="{FF2B5EF4-FFF2-40B4-BE49-F238E27FC236}">
                <a16:creationId xmlns:a16="http://schemas.microsoft.com/office/drawing/2014/main" id="{31142E15-8A36-49AF-8D76-16742E408755}"/>
              </a:ext>
            </a:extLst>
          </p:cNvPr>
          <p:cNvSpPr txBox="1">
            <a:spLocks noChangeArrowheads="1"/>
          </p:cNvSpPr>
          <p:nvPr/>
        </p:nvSpPr>
        <p:spPr bwMode="auto">
          <a:xfrm>
            <a:off x="4876800" y="2819400"/>
            <a:ext cx="387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2</a:t>
            </a:r>
            <a:endParaRPr lang="en-US" altLang="en-US"/>
          </a:p>
        </p:txBody>
      </p:sp>
      <p:sp>
        <p:nvSpPr>
          <p:cNvPr id="17453" name="Line 45">
            <a:extLst>
              <a:ext uri="{FF2B5EF4-FFF2-40B4-BE49-F238E27FC236}">
                <a16:creationId xmlns:a16="http://schemas.microsoft.com/office/drawing/2014/main" id="{C60D8E4B-651E-4843-A988-9FEC30CE487D}"/>
              </a:ext>
            </a:extLst>
          </p:cNvPr>
          <p:cNvSpPr>
            <a:spLocks noChangeShapeType="1"/>
          </p:cNvSpPr>
          <p:nvPr/>
        </p:nvSpPr>
        <p:spPr bwMode="auto">
          <a:xfrm flipV="1">
            <a:off x="5105400" y="37338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54" name="Text Box 46">
            <a:extLst>
              <a:ext uri="{FF2B5EF4-FFF2-40B4-BE49-F238E27FC236}">
                <a16:creationId xmlns:a16="http://schemas.microsoft.com/office/drawing/2014/main" id="{1126BA93-85A2-40D8-A7E1-32FE4A968688}"/>
              </a:ext>
            </a:extLst>
          </p:cNvPr>
          <p:cNvSpPr txBox="1">
            <a:spLocks noChangeArrowheads="1"/>
          </p:cNvSpPr>
          <p:nvPr/>
        </p:nvSpPr>
        <p:spPr bwMode="auto">
          <a:xfrm>
            <a:off x="5257800" y="3657600"/>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2</a:t>
            </a:r>
            <a:endParaRPr lang="en-US" altLang="en-US"/>
          </a:p>
        </p:txBody>
      </p:sp>
      <p:graphicFrame>
        <p:nvGraphicFramePr>
          <p:cNvPr id="17455" name="Object 47">
            <a:extLst>
              <a:ext uri="{FF2B5EF4-FFF2-40B4-BE49-F238E27FC236}">
                <a16:creationId xmlns:a16="http://schemas.microsoft.com/office/drawing/2014/main" id="{CE032E68-C3A7-4061-A797-7FE5035A3CD7}"/>
              </a:ext>
            </a:extLst>
          </p:cNvPr>
          <p:cNvGraphicFramePr>
            <a:graphicFrameLocks noChangeAspect="1"/>
          </p:cNvGraphicFramePr>
          <p:nvPr/>
        </p:nvGraphicFramePr>
        <p:xfrm>
          <a:off x="2209800" y="4889500"/>
          <a:ext cx="5029200" cy="1157288"/>
        </p:xfrm>
        <a:graphic>
          <a:graphicData uri="http://schemas.openxmlformats.org/presentationml/2006/ole">
            <mc:AlternateContent xmlns:mc="http://schemas.openxmlformats.org/markup-compatibility/2006">
              <mc:Choice xmlns:v="urn:schemas-microsoft-com:vml" Requires="v">
                <p:oleObj spid="_x0000_s7173" name="Equation" r:id="rId4" imgW="2425680" imgH="558720" progId="Equation.DSMT4">
                  <p:embed/>
                </p:oleObj>
              </mc:Choice>
              <mc:Fallback>
                <p:oleObj name="Equation" r:id="rId4" imgW="2425680" imgH="558720" progId="Equation.DSMT4">
                  <p:embed/>
                  <p:pic>
                    <p:nvPicPr>
                      <p:cNvPr id="0" name="Object 4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9800" y="4889500"/>
                        <a:ext cx="5029200" cy="1157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a:extLst>
              <a:ext uri="{FF2B5EF4-FFF2-40B4-BE49-F238E27FC236}">
                <a16:creationId xmlns:a16="http://schemas.microsoft.com/office/drawing/2014/main" id="{47B80367-0615-4DB8-A39E-FA6C88FDAB7F}"/>
              </a:ext>
            </a:extLst>
          </p:cNvPr>
          <p:cNvSpPr txBox="1">
            <a:spLocks noChangeArrowheads="1"/>
          </p:cNvSpPr>
          <p:nvPr/>
        </p:nvSpPr>
        <p:spPr bwMode="auto">
          <a:xfrm>
            <a:off x="1355725" y="498475"/>
            <a:ext cx="6589713"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When we specify termination conditions at both </a:t>
            </a:r>
          </a:p>
          <a:p>
            <a:r>
              <a:rPr lang="en-US" altLang="en-US"/>
              <a:t>ports of a two port system, we end up with a system </a:t>
            </a:r>
          </a:p>
          <a:p>
            <a:r>
              <a:rPr lang="en-US" altLang="en-US"/>
              <a:t>where </a:t>
            </a:r>
            <a:r>
              <a:rPr lang="en-US" altLang="en-US" u="sng"/>
              <a:t>single</a:t>
            </a:r>
            <a:r>
              <a:rPr lang="en-US" altLang="en-US"/>
              <a:t> inputs and outputs are related:</a:t>
            </a:r>
          </a:p>
        </p:txBody>
      </p:sp>
      <p:grpSp>
        <p:nvGrpSpPr>
          <p:cNvPr id="18435" name="Group 3">
            <a:extLst>
              <a:ext uri="{FF2B5EF4-FFF2-40B4-BE49-F238E27FC236}">
                <a16:creationId xmlns:a16="http://schemas.microsoft.com/office/drawing/2014/main" id="{BDD5F3AF-E93F-40F1-A0C6-916BBF7E16FF}"/>
              </a:ext>
            </a:extLst>
          </p:cNvPr>
          <p:cNvGrpSpPr>
            <a:grpSpLocks/>
          </p:cNvGrpSpPr>
          <p:nvPr/>
        </p:nvGrpSpPr>
        <p:grpSpPr bwMode="auto">
          <a:xfrm>
            <a:off x="3767138" y="2390775"/>
            <a:ext cx="1198562" cy="323850"/>
            <a:chOff x="864" y="1007"/>
            <a:chExt cx="755" cy="204"/>
          </a:xfrm>
        </p:grpSpPr>
        <p:grpSp>
          <p:nvGrpSpPr>
            <p:cNvPr id="18436" name="Group 4">
              <a:extLst>
                <a:ext uri="{FF2B5EF4-FFF2-40B4-BE49-F238E27FC236}">
                  <a16:creationId xmlns:a16="http://schemas.microsoft.com/office/drawing/2014/main" id="{640B4E6C-D9C5-4A94-AFB7-D514AD0A78A2}"/>
                </a:ext>
              </a:extLst>
            </p:cNvPr>
            <p:cNvGrpSpPr>
              <a:grpSpLocks/>
            </p:cNvGrpSpPr>
            <p:nvPr/>
          </p:nvGrpSpPr>
          <p:grpSpPr bwMode="auto">
            <a:xfrm rot="-16200000">
              <a:off x="1136" y="776"/>
              <a:ext cx="204" cy="665"/>
              <a:chOff x="2540" y="1872"/>
              <a:chExt cx="204" cy="665"/>
            </a:xfrm>
          </p:grpSpPr>
          <p:sp>
            <p:nvSpPr>
              <p:cNvPr id="18437" name="Line 5">
                <a:extLst>
                  <a:ext uri="{FF2B5EF4-FFF2-40B4-BE49-F238E27FC236}">
                    <a16:creationId xmlns:a16="http://schemas.microsoft.com/office/drawing/2014/main" id="{CC9B2302-D12A-4A5C-829D-E594F40DF0BD}"/>
                  </a:ext>
                </a:extLst>
              </p:cNvPr>
              <p:cNvSpPr>
                <a:spLocks noChangeShapeType="1"/>
              </p:cNvSpPr>
              <p:nvPr/>
            </p:nvSpPr>
            <p:spPr bwMode="auto">
              <a:xfrm>
                <a:off x="2544" y="2049"/>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38" name="Line 6">
                <a:extLst>
                  <a:ext uri="{FF2B5EF4-FFF2-40B4-BE49-F238E27FC236}">
                    <a16:creationId xmlns:a16="http://schemas.microsoft.com/office/drawing/2014/main" id="{7CB3F508-4476-49AF-ADD7-ED35987E3E12}"/>
                  </a:ext>
                </a:extLst>
              </p:cNvPr>
              <p:cNvSpPr>
                <a:spLocks noChangeShapeType="1"/>
              </p:cNvSpPr>
              <p:nvPr/>
            </p:nvSpPr>
            <p:spPr bwMode="auto">
              <a:xfrm>
                <a:off x="2548" y="217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39" name="Line 7">
                <a:extLst>
                  <a:ext uri="{FF2B5EF4-FFF2-40B4-BE49-F238E27FC236}">
                    <a16:creationId xmlns:a16="http://schemas.microsoft.com/office/drawing/2014/main" id="{FFDBA94E-D935-4E2F-9823-803DD96E46E3}"/>
                  </a:ext>
                </a:extLst>
              </p:cNvPr>
              <p:cNvSpPr>
                <a:spLocks noChangeShapeType="1"/>
              </p:cNvSpPr>
              <p:nvPr/>
            </p:nvSpPr>
            <p:spPr bwMode="auto">
              <a:xfrm>
                <a:off x="2552" y="2300"/>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0" name="Line 8">
                <a:extLst>
                  <a:ext uri="{FF2B5EF4-FFF2-40B4-BE49-F238E27FC236}">
                    <a16:creationId xmlns:a16="http://schemas.microsoft.com/office/drawing/2014/main" id="{63000393-2D8E-4DD0-A22B-2B5E0D18185A}"/>
                  </a:ext>
                </a:extLst>
              </p:cNvPr>
              <p:cNvSpPr>
                <a:spLocks noChangeShapeType="1"/>
              </p:cNvSpPr>
              <p:nvPr/>
            </p:nvSpPr>
            <p:spPr bwMode="auto">
              <a:xfrm>
                <a:off x="2640" y="2400"/>
                <a:ext cx="0" cy="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1" name="Line 9">
                <a:extLst>
                  <a:ext uri="{FF2B5EF4-FFF2-40B4-BE49-F238E27FC236}">
                    <a16:creationId xmlns:a16="http://schemas.microsoft.com/office/drawing/2014/main" id="{59D9271E-135E-42C2-94DD-0F755B0B7BA2}"/>
                  </a:ext>
                </a:extLst>
              </p:cNvPr>
              <p:cNvSpPr>
                <a:spLocks noChangeShapeType="1"/>
              </p:cNvSpPr>
              <p:nvPr/>
            </p:nvSpPr>
            <p:spPr bwMode="auto">
              <a:xfrm flipV="1">
                <a:off x="2640" y="1872"/>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2" name="Line 10">
                <a:extLst>
                  <a:ext uri="{FF2B5EF4-FFF2-40B4-BE49-F238E27FC236}">
                    <a16:creationId xmlns:a16="http://schemas.microsoft.com/office/drawing/2014/main" id="{7BBFCF59-E420-4D93-80B8-4E1A79A240D4}"/>
                  </a:ext>
                </a:extLst>
              </p:cNvPr>
              <p:cNvSpPr>
                <a:spLocks noChangeShapeType="1"/>
              </p:cNvSpPr>
              <p:nvPr/>
            </p:nvSpPr>
            <p:spPr bwMode="auto">
              <a:xfrm flipH="1">
                <a:off x="2548" y="2100"/>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3" name="Line 11">
                <a:extLst>
                  <a:ext uri="{FF2B5EF4-FFF2-40B4-BE49-F238E27FC236}">
                    <a16:creationId xmlns:a16="http://schemas.microsoft.com/office/drawing/2014/main" id="{18922536-827A-4A51-9527-A92BFFCB2D7C}"/>
                  </a:ext>
                </a:extLst>
              </p:cNvPr>
              <p:cNvSpPr>
                <a:spLocks noChangeShapeType="1"/>
              </p:cNvSpPr>
              <p:nvPr/>
            </p:nvSpPr>
            <p:spPr bwMode="auto">
              <a:xfrm flipH="1">
                <a:off x="2556" y="2228"/>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4" name="Line 12">
                <a:extLst>
                  <a:ext uri="{FF2B5EF4-FFF2-40B4-BE49-F238E27FC236}">
                    <a16:creationId xmlns:a16="http://schemas.microsoft.com/office/drawing/2014/main" id="{AE1076EA-3125-4037-A726-A301162FAEFE}"/>
                  </a:ext>
                </a:extLst>
              </p:cNvPr>
              <p:cNvSpPr>
                <a:spLocks noChangeShapeType="1"/>
              </p:cNvSpPr>
              <p:nvPr/>
            </p:nvSpPr>
            <p:spPr bwMode="auto">
              <a:xfrm flipH="1">
                <a:off x="2636" y="2352"/>
                <a:ext cx="104" cy="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5" name="Line 13">
                <a:extLst>
                  <a:ext uri="{FF2B5EF4-FFF2-40B4-BE49-F238E27FC236}">
                    <a16:creationId xmlns:a16="http://schemas.microsoft.com/office/drawing/2014/main" id="{0404F0FE-B4C3-4629-BE6A-AF38BC84AD92}"/>
                  </a:ext>
                </a:extLst>
              </p:cNvPr>
              <p:cNvSpPr>
                <a:spLocks noChangeShapeType="1"/>
              </p:cNvSpPr>
              <p:nvPr/>
            </p:nvSpPr>
            <p:spPr bwMode="auto">
              <a:xfrm flipH="1">
                <a:off x="2540" y="2016"/>
                <a:ext cx="96" cy="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8446" name="Oval 14">
              <a:extLst>
                <a:ext uri="{FF2B5EF4-FFF2-40B4-BE49-F238E27FC236}">
                  <a16:creationId xmlns:a16="http://schemas.microsoft.com/office/drawing/2014/main" id="{5DEDB5C6-D3E6-4E82-81C2-9039D6B49CD8}"/>
                </a:ext>
              </a:extLst>
            </p:cNvPr>
            <p:cNvSpPr>
              <a:spLocks noChangeArrowheads="1"/>
            </p:cNvSpPr>
            <p:nvPr/>
          </p:nvSpPr>
          <p:spPr bwMode="auto">
            <a:xfrm rot="-16200000">
              <a:off x="864" y="1083"/>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7" name="Oval 15">
              <a:extLst>
                <a:ext uri="{FF2B5EF4-FFF2-40B4-BE49-F238E27FC236}">
                  <a16:creationId xmlns:a16="http://schemas.microsoft.com/office/drawing/2014/main" id="{CEDF8E2A-DC3E-4082-83C3-0411FB145C15}"/>
                </a:ext>
              </a:extLst>
            </p:cNvPr>
            <p:cNvSpPr>
              <a:spLocks noChangeArrowheads="1"/>
            </p:cNvSpPr>
            <p:nvPr/>
          </p:nvSpPr>
          <p:spPr bwMode="auto">
            <a:xfrm rot="-16200000">
              <a:off x="1571" y="1082"/>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8448" name="Line 16">
            <a:extLst>
              <a:ext uri="{FF2B5EF4-FFF2-40B4-BE49-F238E27FC236}">
                <a16:creationId xmlns:a16="http://schemas.microsoft.com/office/drawing/2014/main" id="{E753CC25-8E3F-4C90-B81B-2E47A9C4FD45}"/>
              </a:ext>
            </a:extLst>
          </p:cNvPr>
          <p:cNvSpPr>
            <a:spLocks noChangeShapeType="1"/>
          </p:cNvSpPr>
          <p:nvPr/>
        </p:nvSpPr>
        <p:spPr bwMode="auto">
          <a:xfrm flipH="1">
            <a:off x="4973638" y="2555875"/>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49" name="Line 17">
            <a:extLst>
              <a:ext uri="{FF2B5EF4-FFF2-40B4-BE49-F238E27FC236}">
                <a16:creationId xmlns:a16="http://schemas.microsoft.com/office/drawing/2014/main" id="{CAEABEF0-F974-4B10-9C56-7CC51A40A1BF}"/>
              </a:ext>
            </a:extLst>
          </p:cNvPr>
          <p:cNvSpPr>
            <a:spLocks noChangeShapeType="1"/>
          </p:cNvSpPr>
          <p:nvPr/>
        </p:nvSpPr>
        <p:spPr bwMode="auto">
          <a:xfrm>
            <a:off x="5119688" y="3698875"/>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50" name="Oval 18">
            <a:extLst>
              <a:ext uri="{FF2B5EF4-FFF2-40B4-BE49-F238E27FC236}">
                <a16:creationId xmlns:a16="http://schemas.microsoft.com/office/drawing/2014/main" id="{EE054FC9-6CF4-4B52-9100-5A0200092285}"/>
              </a:ext>
            </a:extLst>
          </p:cNvPr>
          <p:cNvSpPr>
            <a:spLocks noChangeArrowheads="1"/>
          </p:cNvSpPr>
          <p:nvPr/>
        </p:nvSpPr>
        <p:spPr bwMode="auto">
          <a:xfrm>
            <a:off x="3101975" y="2817813"/>
            <a:ext cx="533400" cy="549275"/>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51" name="Line 19">
            <a:extLst>
              <a:ext uri="{FF2B5EF4-FFF2-40B4-BE49-F238E27FC236}">
                <a16:creationId xmlns:a16="http://schemas.microsoft.com/office/drawing/2014/main" id="{B4E81FCD-1DD8-459E-A2F5-0110219AC67E}"/>
              </a:ext>
            </a:extLst>
          </p:cNvPr>
          <p:cNvSpPr>
            <a:spLocks noChangeShapeType="1"/>
          </p:cNvSpPr>
          <p:nvPr/>
        </p:nvSpPr>
        <p:spPr bwMode="auto">
          <a:xfrm flipH="1" flipV="1">
            <a:off x="3351213" y="2565400"/>
            <a:ext cx="1587" cy="25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52" name="Line 20">
            <a:extLst>
              <a:ext uri="{FF2B5EF4-FFF2-40B4-BE49-F238E27FC236}">
                <a16:creationId xmlns:a16="http://schemas.microsoft.com/office/drawing/2014/main" id="{978E23B9-A399-4755-86DD-AD391BC47A71}"/>
              </a:ext>
            </a:extLst>
          </p:cNvPr>
          <p:cNvSpPr>
            <a:spLocks noChangeShapeType="1"/>
          </p:cNvSpPr>
          <p:nvPr/>
        </p:nvSpPr>
        <p:spPr bwMode="auto">
          <a:xfrm flipH="1">
            <a:off x="3352800" y="2555875"/>
            <a:ext cx="4079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53" name="Line 21">
            <a:extLst>
              <a:ext uri="{FF2B5EF4-FFF2-40B4-BE49-F238E27FC236}">
                <a16:creationId xmlns:a16="http://schemas.microsoft.com/office/drawing/2014/main" id="{B076733E-A93D-410F-8BB3-35C0DF5392EF}"/>
              </a:ext>
            </a:extLst>
          </p:cNvPr>
          <p:cNvSpPr>
            <a:spLocks noChangeShapeType="1"/>
          </p:cNvSpPr>
          <p:nvPr/>
        </p:nvSpPr>
        <p:spPr bwMode="auto">
          <a:xfrm flipH="1">
            <a:off x="3371850" y="3694113"/>
            <a:ext cx="1790700" cy="63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54" name="Line 22">
            <a:extLst>
              <a:ext uri="{FF2B5EF4-FFF2-40B4-BE49-F238E27FC236}">
                <a16:creationId xmlns:a16="http://schemas.microsoft.com/office/drawing/2014/main" id="{1382119B-E6C4-4C1C-980A-C01E3636F992}"/>
              </a:ext>
            </a:extLst>
          </p:cNvPr>
          <p:cNvSpPr>
            <a:spLocks noChangeShapeType="1"/>
          </p:cNvSpPr>
          <p:nvPr/>
        </p:nvSpPr>
        <p:spPr bwMode="auto">
          <a:xfrm>
            <a:off x="3352800" y="3352800"/>
            <a:ext cx="0" cy="3524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55" name="Text Box 23">
            <a:extLst>
              <a:ext uri="{FF2B5EF4-FFF2-40B4-BE49-F238E27FC236}">
                <a16:creationId xmlns:a16="http://schemas.microsoft.com/office/drawing/2014/main" id="{AD02FCE8-6550-4370-B354-D9D5E104BDC5}"/>
              </a:ext>
            </a:extLst>
          </p:cNvPr>
          <p:cNvSpPr txBox="1">
            <a:spLocks noChangeArrowheads="1"/>
          </p:cNvSpPr>
          <p:nvPr/>
        </p:nvSpPr>
        <p:spPr bwMode="auto">
          <a:xfrm>
            <a:off x="2514600" y="2743200"/>
            <a:ext cx="4619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i</a:t>
            </a:r>
            <a:endParaRPr lang="en-US" altLang="en-US"/>
          </a:p>
        </p:txBody>
      </p:sp>
      <p:sp>
        <p:nvSpPr>
          <p:cNvPr id="18456" name="Text Box 24">
            <a:extLst>
              <a:ext uri="{FF2B5EF4-FFF2-40B4-BE49-F238E27FC236}">
                <a16:creationId xmlns:a16="http://schemas.microsoft.com/office/drawing/2014/main" id="{2327DB2B-56A4-4D99-8D92-93647E70AB23}"/>
              </a:ext>
            </a:extLst>
          </p:cNvPr>
          <p:cNvSpPr txBox="1">
            <a:spLocks noChangeArrowheads="1"/>
          </p:cNvSpPr>
          <p:nvPr/>
        </p:nvSpPr>
        <p:spPr bwMode="auto">
          <a:xfrm>
            <a:off x="4191000" y="18288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R</a:t>
            </a:r>
          </a:p>
        </p:txBody>
      </p:sp>
      <p:sp>
        <p:nvSpPr>
          <p:cNvPr id="18457" name="Text Box 25">
            <a:extLst>
              <a:ext uri="{FF2B5EF4-FFF2-40B4-BE49-F238E27FC236}">
                <a16:creationId xmlns:a16="http://schemas.microsoft.com/office/drawing/2014/main" id="{E3EA59D6-CD78-4348-8912-6578E2C7E04F}"/>
              </a:ext>
            </a:extLst>
          </p:cNvPr>
          <p:cNvSpPr txBox="1">
            <a:spLocks noChangeArrowheads="1"/>
          </p:cNvSpPr>
          <p:nvPr/>
        </p:nvSpPr>
        <p:spPr bwMode="auto">
          <a:xfrm>
            <a:off x="4724400" y="28956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a:t>
            </a:r>
          </a:p>
        </p:txBody>
      </p:sp>
      <p:grpSp>
        <p:nvGrpSpPr>
          <p:cNvPr id="18458" name="Group 26">
            <a:extLst>
              <a:ext uri="{FF2B5EF4-FFF2-40B4-BE49-F238E27FC236}">
                <a16:creationId xmlns:a16="http://schemas.microsoft.com/office/drawing/2014/main" id="{D636B91B-4E87-4D40-8159-6426F5AC9A8F}"/>
              </a:ext>
            </a:extLst>
          </p:cNvPr>
          <p:cNvGrpSpPr>
            <a:grpSpLocks/>
          </p:cNvGrpSpPr>
          <p:nvPr/>
        </p:nvGrpSpPr>
        <p:grpSpPr bwMode="auto">
          <a:xfrm rot="-5400000">
            <a:off x="4840287" y="2932113"/>
            <a:ext cx="1222375" cy="381000"/>
            <a:chOff x="1696" y="2209"/>
            <a:chExt cx="724" cy="240"/>
          </a:xfrm>
        </p:grpSpPr>
        <p:sp>
          <p:nvSpPr>
            <p:cNvPr id="18459" name="Line 27">
              <a:extLst>
                <a:ext uri="{FF2B5EF4-FFF2-40B4-BE49-F238E27FC236}">
                  <a16:creationId xmlns:a16="http://schemas.microsoft.com/office/drawing/2014/main" id="{F77328CE-0D7B-43F6-943F-37292A07D794}"/>
                </a:ext>
              </a:extLst>
            </p:cNvPr>
            <p:cNvSpPr>
              <a:spLocks noChangeShapeType="1"/>
            </p:cNvSpPr>
            <p:nvPr/>
          </p:nvSpPr>
          <p:spPr bwMode="auto">
            <a:xfrm>
              <a:off x="1728" y="2323"/>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60" name="Line 28">
              <a:extLst>
                <a:ext uri="{FF2B5EF4-FFF2-40B4-BE49-F238E27FC236}">
                  <a16:creationId xmlns:a16="http://schemas.microsoft.com/office/drawing/2014/main" id="{DA51021C-4BFD-4101-9FB1-22365136746B}"/>
                </a:ext>
              </a:extLst>
            </p:cNvPr>
            <p:cNvSpPr>
              <a:spLocks noChangeShapeType="1"/>
            </p:cNvSpPr>
            <p:nvPr/>
          </p:nvSpPr>
          <p:spPr bwMode="auto">
            <a:xfrm>
              <a:off x="2016" y="2209"/>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61" name="Line 29">
              <a:extLst>
                <a:ext uri="{FF2B5EF4-FFF2-40B4-BE49-F238E27FC236}">
                  <a16:creationId xmlns:a16="http://schemas.microsoft.com/office/drawing/2014/main" id="{8E91CA39-8A76-4FD9-9ED7-118F25A9F082}"/>
                </a:ext>
              </a:extLst>
            </p:cNvPr>
            <p:cNvSpPr>
              <a:spLocks noChangeShapeType="1"/>
            </p:cNvSpPr>
            <p:nvPr/>
          </p:nvSpPr>
          <p:spPr bwMode="auto">
            <a:xfrm>
              <a:off x="2112" y="2209"/>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62" name="Line 30">
              <a:extLst>
                <a:ext uri="{FF2B5EF4-FFF2-40B4-BE49-F238E27FC236}">
                  <a16:creationId xmlns:a16="http://schemas.microsoft.com/office/drawing/2014/main" id="{D148773D-8FB2-4B6A-BD35-76F7FCF29FDF}"/>
                </a:ext>
              </a:extLst>
            </p:cNvPr>
            <p:cNvSpPr>
              <a:spLocks noChangeShapeType="1"/>
            </p:cNvSpPr>
            <p:nvPr/>
          </p:nvSpPr>
          <p:spPr bwMode="auto">
            <a:xfrm>
              <a:off x="2112" y="2326"/>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63" name="Oval 31">
              <a:extLst>
                <a:ext uri="{FF2B5EF4-FFF2-40B4-BE49-F238E27FC236}">
                  <a16:creationId xmlns:a16="http://schemas.microsoft.com/office/drawing/2014/main" id="{422902CD-A82F-4B52-8569-2583559C57C1}"/>
                </a:ext>
              </a:extLst>
            </p:cNvPr>
            <p:cNvSpPr>
              <a:spLocks noChangeArrowheads="1"/>
            </p:cNvSpPr>
            <p:nvPr/>
          </p:nvSpPr>
          <p:spPr bwMode="auto">
            <a:xfrm rot="-16200000">
              <a:off x="2372" y="2295"/>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64" name="Oval 32">
              <a:extLst>
                <a:ext uri="{FF2B5EF4-FFF2-40B4-BE49-F238E27FC236}">
                  <a16:creationId xmlns:a16="http://schemas.microsoft.com/office/drawing/2014/main" id="{B466D5C9-46FE-49C5-8CF1-205E76933D05}"/>
                </a:ext>
              </a:extLst>
            </p:cNvPr>
            <p:cNvSpPr>
              <a:spLocks noChangeArrowheads="1"/>
            </p:cNvSpPr>
            <p:nvPr/>
          </p:nvSpPr>
          <p:spPr bwMode="auto">
            <a:xfrm rot="-16200000">
              <a:off x="1696" y="2307"/>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8465" name="Line 33">
            <a:extLst>
              <a:ext uri="{FF2B5EF4-FFF2-40B4-BE49-F238E27FC236}">
                <a16:creationId xmlns:a16="http://schemas.microsoft.com/office/drawing/2014/main" id="{B62266A4-F916-46F0-A5EB-37A49A7D8302}"/>
              </a:ext>
            </a:extLst>
          </p:cNvPr>
          <p:cNvSpPr>
            <a:spLocks noChangeShapeType="1"/>
          </p:cNvSpPr>
          <p:nvPr/>
        </p:nvSpPr>
        <p:spPr bwMode="auto">
          <a:xfrm>
            <a:off x="5867400" y="2590800"/>
            <a:ext cx="0" cy="9906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66" name="Line 34">
            <a:extLst>
              <a:ext uri="{FF2B5EF4-FFF2-40B4-BE49-F238E27FC236}">
                <a16:creationId xmlns:a16="http://schemas.microsoft.com/office/drawing/2014/main" id="{9D7F6F1D-5476-4B92-8986-D53EFB97209A}"/>
              </a:ext>
            </a:extLst>
          </p:cNvPr>
          <p:cNvSpPr>
            <a:spLocks noChangeShapeType="1"/>
          </p:cNvSpPr>
          <p:nvPr/>
        </p:nvSpPr>
        <p:spPr bwMode="auto">
          <a:xfrm>
            <a:off x="5562600" y="23622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67" name="Text Box 35">
            <a:extLst>
              <a:ext uri="{FF2B5EF4-FFF2-40B4-BE49-F238E27FC236}">
                <a16:creationId xmlns:a16="http://schemas.microsoft.com/office/drawing/2014/main" id="{190DDE05-1E41-4455-8852-E76280D62E33}"/>
              </a:ext>
            </a:extLst>
          </p:cNvPr>
          <p:cNvSpPr txBox="1">
            <a:spLocks noChangeArrowheads="1"/>
          </p:cNvSpPr>
          <p:nvPr/>
        </p:nvSpPr>
        <p:spPr bwMode="auto">
          <a:xfrm>
            <a:off x="5622925" y="1793875"/>
            <a:ext cx="244951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 = 0 (open circiut</a:t>
            </a:r>
          </a:p>
          <a:p>
            <a:r>
              <a:rPr lang="en-US" altLang="en-US"/>
              <a:t>          termination)</a:t>
            </a:r>
          </a:p>
        </p:txBody>
      </p:sp>
      <p:sp>
        <p:nvSpPr>
          <p:cNvPr id="18468" name="Text Box 36">
            <a:extLst>
              <a:ext uri="{FF2B5EF4-FFF2-40B4-BE49-F238E27FC236}">
                <a16:creationId xmlns:a16="http://schemas.microsoft.com/office/drawing/2014/main" id="{573567B0-14A7-4DDE-9381-AE9AE4DEF966}"/>
              </a:ext>
            </a:extLst>
          </p:cNvPr>
          <p:cNvSpPr txBox="1">
            <a:spLocks noChangeArrowheads="1"/>
          </p:cNvSpPr>
          <p:nvPr/>
        </p:nvSpPr>
        <p:spPr bwMode="auto">
          <a:xfrm>
            <a:off x="6080125" y="2708275"/>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0</a:t>
            </a:r>
            <a:endParaRPr lang="en-US" altLang="en-US"/>
          </a:p>
        </p:txBody>
      </p:sp>
      <p:sp>
        <p:nvSpPr>
          <p:cNvPr id="18469" name="Rectangle 37">
            <a:extLst>
              <a:ext uri="{FF2B5EF4-FFF2-40B4-BE49-F238E27FC236}">
                <a16:creationId xmlns:a16="http://schemas.microsoft.com/office/drawing/2014/main" id="{BAFECCAC-8879-4CDD-BEFA-E791D969DAED}"/>
              </a:ext>
            </a:extLst>
          </p:cNvPr>
          <p:cNvSpPr>
            <a:spLocks noChangeArrowheads="1"/>
          </p:cNvSpPr>
          <p:nvPr/>
        </p:nvSpPr>
        <p:spPr bwMode="auto">
          <a:xfrm>
            <a:off x="3581400" y="4495800"/>
            <a:ext cx="1981200" cy="1219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70" name="Line 38">
            <a:extLst>
              <a:ext uri="{FF2B5EF4-FFF2-40B4-BE49-F238E27FC236}">
                <a16:creationId xmlns:a16="http://schemas.microsoft.com/office/drawing/2014/main" id="{0099EB1A-25B7-4BDE-9C63-C14573289448}"/>
              </a:ext>
            </a:extLst>
          </p:cNvPr>
          <p:cNvSpPr>
            <a:spLocks noChangeShapeType="1"/>
          </p:cNvSpPr>
          <p:nvPr/>
        </p:nvSpPr>
        <p:spPr bwMode="auto">
          <a:xfrm>
            <a:off x="3048000" y="51054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71" name="Text Box 39">
            <a:extLst>
              <a:ext uri="{FF2B5EF4-FFF2-40B4-BE49-F238E27FC236}">
                <a16:creationId xmlns:a16="http://schemas.microsoft.com/office/drawing/2014/main" id="{6A85F351-BB68-446C-ACC6-8E44BAF88C6D}"/>
              </a:ext>
            </a:extLst>
          </p:cNvPr>
          <p:cNvSpPr txBox="1">
            <a:spLocks noChangeArrowheads="1"/>
          </p:cNvSpPr>
          <p:nvPr/>
        </p:nvSpPr>
        <p:spPr bwMode="auto">
          <a:xfrm>
            <a:off x="2727325" y="4384675"/>
            <a:ext cx="4619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i</a:t>
            </a:r>
            <a:endParaRPr lang="en-US" altLang="en-US"/>
          </a:p>
        </p:txBody>
      </p:sp>
      <p:sp>
        <p:nvSpPr>
          <p:cNvPr id="18472" name="Line 40">
            <a:extLst>
              <a:ext uri="{FF2B5EF4-FFF2-40B4-BE49-F238E27FC236}">
                <a16:creationId xmlns:a16="http://schemas.microsoft.com/office/drawing/2014/main" id="{1E7566E7-B7EA-4B25-BDCC-14D55C614F95}"/>
              </a:ext>
            </a:extLst>
          </p:cNvPr>
          <p:cNvSpPr>
            <a:spLocks noChangeShapeType="1"/>
          </p:cNvSpPr>
          <p:nvPr/>
        </p:nvSpPr>
        <p:spPr bwMode="auto">
          <a:xfrm>
            <a:off x="5611813" y="5056188"/>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73" name="Text Box 41">
            <a:extLst>
              <a:ext uri="{FF2B5EF4-FFF2-40B4-BE49-F238E27FC236}">
                <a16:creationId xmlns:a16="http://schemas.microsoft.com/office/drawing/2014/main" id="{C9C89671-E3E1-42D4-849E-AD08DD3DA816}"/>
              </a:ext>
            </a:extLst>
          </p:cNvPr>
          <p:cNvSpPr txBox="1">
            <a:spLocks noChangeArrowheads="1"/>
          </p:cNvSpPr>
          <p:nvPr/>
        </p:nvSpPr>
        <p:spPr bwMode="auto">
          <a:xfrm>
            <a:off x="5791200" y="4419600"/>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0</a:t>
            </a:r>
            <a:endParaRPr lang="en-US" altLang="en-US"/>
          </a:p>
        </p:txBody>
      </p:sp>
      <p:sp>
        <p:nvSpPr>
          <p:cNvPr id="18474" name="AutoShape 42">
            <a:extLst>
              <a:ext uri="{FF2B5EF4-FFF2-40B4-BE49-F238E27FC236}">
                <a16:creationId xmlns:a16="http://schemas.microsoft.com/office/drawing/2014/main" id="{8F975A11-D66E-4EF7-933F-F29F84B009D4}"/>
              </a:ext>
            </a:extLst>
          </p:cNvPr>
          <p:cNvSpPr>
            <a:spLocks noChangeArrowheads="1"/>
          </p:cNvSpPr>
          <p:nvPr/>
        </p:nvSpPr>
        <p:spPr bwMode="auto">
          <a:xfrm>
            <a:off x="1524000" y="4800600"/>
            <a:ext cx="533400" cy="533400"/>
          </a:xfrm>
          <a:prstGeom prst="rightArrow">
            <a:avLst>
              <a:gd name="adj1" fmla="val 50000"/>
              <a:gd name="adj2" fmla="val 25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8475" name="Group 43">
            <a:extLst>
              <a:ext uri="{FF2B5EF4-FFF2-40B4-BE49-F238E27FC236}">
                <a16:creationId xmlns:a16="http://schemas.microsoft.com/office/drawing/2014/main" id="{72740F8A-1F57-4286-9F3F-530AD104BFD0}"/>
              </a:ext>
            </a:extLst>
          </p:cNvPr>
          <p:cNvGrpSpPr>
            <a:grpSpLocks/>
          </p:cNvGrpSpPr>
          <p:nvPr/>
        </p:nvGrpSpPr>
        <p:grpSpPr bwMode="auto">
          <a:xfrm>
            <a:off x="6934200" y="4800600"/>
            <a:ext cx="381000" cy="500063"/>
            <a:chOff x="4704" y="2016"/>
            <a:chExt cx="240" cy="315"/>
          </a:xfrm>
        </p:grpSpPr>
        <p:sp>
          <p:nvSpPr>
            <p:cNvPr id="18476" name="Oval 44">
              <a:extLst>
                <a:ext uri="{FF2B5EF4-FFF2-40B4-BE49-F238E27FC236}">
                  <a16:creationId xmlns:a16="http://schemas.microsoft.com/office/drawing/2014/main" id="{279D020F-34F9-4DB6-8305-E273786BC2C8}"/>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77" name="Oval 45">
              <a:extLst>
                <a:ext uri="{FF2B5EF4-FFF2-40B4-BE49-F238E27FC236}">
                  <a16:creationId xmlns:a16="http://schemas.microsoft.com/office/drawing/2014/main" id="{C47731EC-3201-4279-9EB6-4F297B22E279}"/>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78" name="Rectangle 46">
              <a:extLst>
                <a:ext uri="{FF2B5EF4-FFF2-40B4-BE49-F238E27FC236}">
                  <a16:creationId xmlns:a16="http://schemas.microsoft.com/office/drawing/2014/main" id="{6048ADF9-E657-4F8C-B6EC-95EEA4E97732}"/>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79" name="Line 47">
              <a:extLst>
                <a:ext uri="{FF2B5EF4-FFF2-40B4-BE49-F238E27FC236}">
                  <a16:creationId xmlns:a16="http://schemas.microsoft.com/office/drawing/2014/main" id="{2AC93B59-9B68-4AFB-9778-4E3AAD9E51BA}"/>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8480" name="Text Box 48">
            <a:extLst>
              <a:ext uri="{FF2B5EF4-FFF2-40B4-BE49-F238E27FC236}">
                <a16:creationId xmlns:a16="http://schemas.microsoft.com/office/drawing/2014/main" id="{60DBB8FA-B98A-4AF4-A2C6-1FB63F8F4CEF}"/>
              </a:ext>
            </a:extLst>
          </p:cNvPr>
          <p:cNvSpPr txBox="1">
            <a:spLocks noChangeArrowheads="1"/>
          </p:cNvSpPr>
          <p:nvPr/>
        </p:nvSpPr>
        <p:spPr bwMode="auto">
          <a:xfrm>
            <a:off x="914400" y="1905000"/>
            <a:ext cx="220345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(terminated with</a:t>
            </a:r>
          </a:p>
          <a:p>
            <a:r>
              <a:rPr lang="en-US" altLang="en-US"/>
              <a:t>voltage source)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2" name="Group 2">
            <a:extLst>
              <a:ext uri="{FF2B5EF4-FFF2-40B4-BE49-F238E27FC236}">
                <a16:creationId xmlns:a16="http://schemas.microsoft.com/office/drawing/2014/main" id="{03032014-DB65-4C46-A0FE-08AA24B507BB}"/>
              </a:ext>
            </a:extLst>
          </p:cNvPr>
          <p:cNvGrpSpPr>
            <a:grpSpLocks/>
          </p:cNvGrpSpPr>
          <p:nvPr/>
        </p:nvGrpSpPr>
        <p:grpSpPr bwMode="auto">
          <a:xfrm>
            <a:off x="3671888" y="754063"/>
            <a:ext cx="1198562" cy="323850"/>
            <a:chOff x="864" y="1007"/>
            <a:chExt cx="755" cy="204"/>
          </a:xfrm>
        </p:grpSpPr>
        <p:grpSp>
          <p:nvGrpSpPr>
            <p:cNvPr id="20483" name="Group 3">
              <a:extLst>
                <a:ext uri="{FF2B5EF4-FFF2-40B4-BE49-F238E27FC236}">
                  <a16:creationId xmlns:a16="http://schemas.microsoft.com/office/drawing/2014/main" id="{104C71F9-5ED8-4372-B07D-8AEDE4040E91}"/>
                </a:ext>
              </a:extLst>
            </p:cNvPr>
            <p:cNvGrpSpPr>
              <a:grpSpLocks/>
            </p:cNvGrpSpPr>
            <p:nvPr/>
          </p:nvGrpSpPr>
          <p:grpSpPr bwMode="auto">
            <a:xfrm rot="-16200000">
              <a:off x="1136" y="776"/>
              <a:ext cx="204" cy="665"/>
              <a:chOff x="2540" y="1872"/>
              <a:chExt cx="204" cy="665"/>
            </a:xfrm>
          </p:grpSpPr>
          <p:sp>
            <p:nvSpPr>
              <p:cNvPr id="20484" name="Line 4">
                <a:extLst>
                  <a:ext uri="{FF2B5EF4-FFF2-40B4-BE49-F238E27FC236}">
                    <a16:creationId xmlns:a16="http://schemas.microsoft.com/office/drawing/2014/main" id="{DAE841B1-92CC-4D85-8031-67F4000ECCA7}"/>
                  </a:ext>
                </a:extLst>
              </p:cNvPr>
              <p:cNvSpPr>
                <a:spLocks noChangeShapeType="1"/>
              </p:cNvSpPr>
              <p:nvPr/>
            </p:nvSpPr>
            <p:spPr bwMode="auto">
              <a:xfrm>
                <a:off x="2544" y="2049"/>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5" name="Line 5">
                <a:extLst>
                  <a:ext uri="{FF2B5EF4-FFF2-40B4-BE49-F238E27FC236}">
                    <a16:creationId xmlns:a16="http://schemas.microsoft.com/office/drawing/2014/main" id="{925B380F-DA9E-437E-BC03-FB48BFFAAC4E}"/>
                  </a:ext>
                </a:extLst>
              </p:cNvPr>
              <p:cNvSpPr>
                <a:spLocks noChangeShapeType="1"/>
              </p:cNvSpPr>
              <p:nvPr/>
            </p:nvSpPr>
            <p:spPr bwMode="auto">
              <a:xfrm>
                <a:off x="2548" y="217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6" name="Line 6">
                <a:extLst>
                  <a:ext uri="{FF2B5EF4-FFF2-40B4-BE49-F238E27FC236}">
                    <a16:creationId xmlns:a16="http://schemas.microsoft.com/office/drawing/2014/main" id="{EA93169C-2A7E-48CA-8880-48AF3C26904F}"/>
                  </a:ext>
                </a:extLst>
              </p:cNvPr>
              <p:cNvSpPr>
                <a:spLocks noChangeShapeType="1"/>
              </p:cNvSpPr>
              <p:nvPr/>
            </p:nvSpPr>
            <p:spPr bwMode="auto">
              <a:xfrm>
                <a:off x="2552" y="2300"/>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7" name="Line 7">
                <a:extLst>
                  <a:ext uri="{FF2B5EF4-FFF2-40B4-BE49-F238E27FC236}">
                    <a16:creationId xmlns:a16="http://schemas.microsoft.com/office/drawing/2014/main" id="{86E140CF-7FAA-4F52-B9A3-1DA6342C67E8}"/>
                  </a:ext>
                </a:extLst>
              </p:cNvPr>
              <p:cNvSpPr>
                <a:spLocks noChangeShapeType="1"/>
              </p:cNvSpPr>
              <p:nvPr/>
            </p:nvSpPr>
            <p:spPr bwMode="auto">
              <a:xfrm>
                <a:off x="2640" y="2400"/>
                <a:ext cx="0" cy="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8" name="Line 8">
                <a:extLst>
                  <a:ext uri="{FF2B5EF4-FFF2-40B4-BE49-F238E27FC236}">
                    <a16:creationId xmlns:a16="http://schemas.microsoft.com/office/drawing/2014/main" id="{72277F6C-E7A6-4B5C-A017-100464A37915}"/>
                  </a:ext>
                </a:extLst>
              </p:cNvPr>
              <p:cNvSpPr>
                <a:spLocks noChangeShapeType="1"/>
              </p:cNvSpPr>
              <p:nvPr/>
            </p:nvSpPr>
            <p:spPr bwMode="auto">
              <a:xfrm flipV="1">
                <a:off x="2640" y="1872"/>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9" name="Line 9">
                <a:extLst>
                  <a:ext uri="{FF2B5EF4-FFF2-40B4-BE49-F238E27FC236}">
                    <a16:creationId xmlns:a16="http://schemas.microsoft.com/office/drawing/2014/main" id="{AC8D08F3-80D0-4640-9198-D15402BCB6B1}"/>
                  </a:ext>
                </a:extLst>
              </p:cNvPr>
              <p:cNvSpPr>
                <a:spLocks noChangeShapeType="1"/>
              </p:cNvSpPr>
              <p:nvPr/>
            </p:nvSpPr>
            <p:spPr bwMode="auto">
              <a:xfrm flipH="1">
                <a:off x="2548" y="2100"/>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0" name="Line 10">
                <a:extLst>
                  <a:ext uri="{FF2B5EF4-FFF2-40B4-BE49-F238E27FC236}">
                    <a16:creationId xmlns:a16="http://schemas.microsoft.com/office/drawing/2014/main" id="{06DB7FA5-439F-4620-A829-EC6CBFE11CDD}"/>
                  </a:ext>
                </a:extLst>
              </p:cNvPr>
              <p:cNvSpPr>
                <a:spLocks noChangeShapeType="1"/>
              </p:cNvSpPr>
              <p:nvPr/>
            </p:nvSpPr>
            <p:spPr bwMode="auto">
              <a:xfrm flipH="1">
                <a:off x="2556" y="2228"/>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1" name="Line 11">
                <a:extLst>
                  <a:ext uri="{FF2B5EF4-FFF2-40B4-BE49-F238E27FC236}">
                    <a16:creationId xmlns:a16="http://schemas.microsoft.com/office/drawing/2014/main" id="{48280AA1-EBB7-4051-871B-4F3F9ECB6D16}"/>
                  </a:ext>
                </a:extLst>
              </p:cNvPr>
              <p:cNvSpPr>
                <a:spLocks noChangeShapeType="1"/>
              </p:cNvSpPr>
              <p:nvPr/>
            </p:nvSpPr>
            <p:spPr bwMode="auto">
              <a:xfrm flipH="1">
                <a:off x="2636" y="2352"/>
                <a:ext cx="104" cy="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2" name="Line 12">
                <a:extLst>
                  <a:ext uri="{FF2B5EF4-FFF2-40B4-BE49-F238E27FC236}">
                    <a16:creationId xmlns:a16="http://schemas.microsoft.com/office/drawing/2014/main" id="{DFBA5F51-3445-46E4-BF33-937C8160629C}"/>
                  </a:ext>
                </a:extLst>
              </p:cNvPr>
              <p:cNvSpPr>
                <a:spLocks noChangeShapeType="1"/>
              </p:cNvSpPr>
              <p:nvPr/>
            </p:nvSpPr>
            <p:spPr bwMode="auto">
              <a:xfrm flipH="1">
                <a:off x="2540" y="2016"/>
                <a:ext cx="96" cy="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0493" name="Oval 13">
              <a:extLst>
                <a:ext uri="{FF2B5EF4-FFF2-40B4-BE49-F238E27FC236}">
                  <a16:creationId xmlns:a16="http://schemas.microsoft.com/office/drawing/2014/main" id="{B24A6860-37DB-4837-9461-AE85100F6686}"/>
                </a:ext>
              </a:extLst>
            </p:cNvPr>
            <p:cNvSpPr>
              <a:spLocks noChangeArrowheads="1"/>
            </p:cNvSpPr>
            <p:nvPr/>
          </p:nvSpPr>
          <p:spPr bwMode="auto">
            <a:xfrm rot="-16200000">
              <a:off x="864" y="1083"/>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4" name="Oval 14">
              <a:extLst>
                <a:ext uri="{FF2B5EF4-FFF2-40B4-BE49-F238E27FC236}">
                  <a16:creationId xmlns:a16="http://schemas.microsoft.com/office/drawing/2014/main" id="{3BE2CF31-B9E5-4720-BACC-EF04EDA66189}"/>
                </a:ext>
              </a:extLst>
            </p:cNvPr>
            <p:cNvSpPr>
              <a:spLocks noChangeArrowheads="1"/>
            </p:cNvSpPr>
            <p:nvPr/>
          </p:nvSpPr>
          <p:spPr bwMode="auto">
            <a:xfrm rot="-16200000">
              <a:off x="1571" y="1082"/>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0495" name="Line 15">
            <a:extLst>
              <a:ext uri="{FF2B5EF4-FFF2-40B4-BE49-F238E27FC236}">
                <a16:creationId xmlns:a16="http://schemas.microsoft.com/office/drawing/2014/main" id="{F3D7043E-6D3B-4BEA-8C6B-A70992532D06}"/>
              </a:ext>
            </a:extLst>
          </p:cNvPr>
          <p:cNvSpPr>
            <a:spLocks noChangeShapeType="1"/>
          </p:cNvSpPr>
          <p:nvPr/>
        </p:nvSpPr>
        <p:spPr bwMode="auto">
          <a:xfrm flipH="1">
            <a:off x="4878388" y="919163"/>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6" name="Line 16">
            <a:extLst>
              <a:ext uri="{FF2B5EF4-FFF2-40B4-BE49-F238E27FC236}">
                <a16:creationId xmlns:a16="http://schemas.microsoft.com/office/drawing/2014/main" id="{B2B621EF-3802-4892-8692-4575E205D7E4}"/>
              </a:ext>
            </a:extLst>
          </p:cNvPr>
          <p:cNvSpPr>
            <a:spLocks noChangeShapeType="1"/>
          </p:cNvSpPr>
          <p:nvPr/>
        </p:nvSpPr>
        <p:spPr bwMode="auto">
          <a:xfrm>
            <a:off x="5024438" y="2062163"/>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7" name="Oval 17">
            <a:extLst>
              <a:ext uri="{FF2B5EF4-FFF2-40B4-BE49-F238E27FC236}">
                <a16:creationId xmlns:a16="http://schemas.microsoft.com/office/drawing/2014/main" id="{1A9A4715-4CDF-4BF2-A448-6061E8D48BBC}"/>
              </a:ext>
            </a:extLst>
          </p:cNvPr>
          <p:cNvSpPr>
            <a:spLocks noChangeArrowheads="1"/>
          </p:cNvSpPr>
          <p:nvPr/>
        </p:nvSpPr>
        <p:spPr bwMode="auto">
          <a:xfrm>
            <a:off x="3006725" y="1181100"/>
            <a:ext cx="533400" cy="549275"/>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98" name="Line 18">
            <a:extLst>
              <a:ext uri="{FF2B5EF4-FFF2-40B4-BE49-F238E27FC236}">
                <a16:creationId xmlns:a16="http://schemas.microsoft.com/office/drawing/2014/main" id="{A8EA03B1-3B7B-4258-A4D2-5F21D8F504DF}"/>
              </a:ext>
            </a:extLst>
          </p:cNvPr>
          <p:cNvSpPr>
            <a:spLocks noChangeShapeType="1"/>
          </p:cNvSpPr>
          <p:nvPr/>
        </p:nvSpPr>
        <p:spPr bwMode="auto">
          <a:xfrm flipH="1" flipV="1">
            <a:off x="3255963" y="928688"/>
            <a:ext cx="1587" cy="25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9" name="Line 19">
            <a:extLst>
              <a:ext uri="{FF2B5EF4-FFF2-40B4-BE49-F238E27FC236}">
                <a16:creationId xmlns:a16="http://schemas.microsoft.com/office/drawing/2014/main" id="{AA951B07-A052-4230-B543-DD1C4959B85B}"/>
              </a:ext>
            </a:extLst>
          </p:cNvPr>
          <p:cNvSpPr>
            <a:spLocks noChangeShapeType="1"/>
          </p:cNvSpPr>
          <p:nvPr/>
        </p:nvSpPr>
        <p:spPr bwMode="auto">
          <a:xfrm flipH="1">
            <a:off x="3257550" y="919163"/>
            <a:ext cx="4079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00" name="Line 20">
            <a:extLst>
              <a:ext uri="{FF2B5EF4-FFF2-40B4-BE49-F238E27FC236}">
                <a16:creationId xmlns:a16="http://schemas.microsoft.com/office/drawing/2014/main" id="{E5E0E2A3-EB8F-422A-95F2-B043DA352AFA}"/>
              </a:ext>
            </a:extLst>
          </p:cNvPr>
          <p:cNvSpPr>
            <a:spLocks noChangeShapeType="1"/>
          </p:cNvSpPr>
          <p:nvPr/>
        </p:nvSpPr>
        <p:spPr bwMode="auto">
          <a:xfrm flipH="1">
            <a:off x="3276600" y="2057400"/>
            <a:ext cx="1790700" cy="63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01" name="Line 21">
            <a:extLst>
              <a:ext uri="{FF2B5EF4-FFF2-40B4-BE49-F238E27FC236}">
                <a16:creationId xmlns:a16="http://schemas.microsoft.com/office/drawing/2014/main" id="{149799D3-C2FC-49F2-A439-82A8FC406F0C}"/>
              </a:ext>
            </a:extLst>
          </p:cNvPr>
          <p:cNvSpPr>
            <a:spLocks noChangeShapeType="1"/>
          </p:cNvSpPr>
          <p:nvPr/>
        </p:nvSpPr>
        <p:spPr bwMode="auto">
          <a:xfrm>
            <a:off x="3257550" y="1716088"/>
            <a:ext cx="0" cy="3524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02" name="Text Box 22">
            <a:extLst>
              <a:ext uri="{FF2B5EF4-FFF2-40B4-BE49-F238E27FC236}">
                <a16:creationId xmlns:a16="http://schemas.microsoft.com/office/drawing/2014/main" id="{A7D8FEE6-2DD3-4815-B80F-63630A93235E}"/>
              </a:ext>
            </a:extLst>
          </p:cNvPr>
          <p:cNvSpPr txBox="1">
            <a:spLocks noChangeArrowheads="1"/>
          </p:cNvSpPr>
          <p:nvPr/>
        </p:nvSpPr>
        <p:spPr bwMode="auto">
          <a:xfrm>
            <a:off x="2419350" y="1106488"/>
            <a:ext cx="4619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i</a:t>
            </a:r>
            <a:endParaRPr lang="en-US" altLang="en-US"/>
          </a:p>
        </p:txBody>
      </p:sp>
      <p:sp>
        <p:nvSpPr>
          <p:cNvPr id="20503" name="Text Box 23">
            <a:extLst>
              <a:ext uri="{FF2B5EF4-FFF2-40B4-BE49-F238E27FC236}">
                <a16:creationId xmlns:a16="http://schemas.microsoft.com/office/drawing/2014/main" id="{6F0A19F7-758B-4439-8AA0-B343CC8E1776}"/>
              </a:ext>
            </a:extLst>
          </p:cNvPr>
          <p:cNvSpPr txBox="1">
            <a:spLocks noChangeArrowheads="1"/>
          </p:cNvSpPr>
          <p:nvPr/>
        </p:nvSpPr>
        <p:spPr bwMode="auto">
          <a:xfrm>
            <a:off x="4095750" y="192088"/>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R</a:t>
            </a:r>
          </a:p>
        </p:txBody>
      </p:sp>
      <p:sp>
        <p:nvSpPr>
          <p:cNvPr id="20504" name="Text Box 24">
            <a:extLst>
              <a:ext uri="{FF2B5EF4-FFF2-40B4-BE49-F238E27FC236}">
                <a16:creationId xmlns:a16="http://schemas.microsoft.com/office/drawing/2014/main" id="{34FCC325-656A-464F-891D-DD6AB08ACEFA}"/>
              </a:ext>
            </a:extLst>
          </p:cNvPr>
          <p:cNvSpPr txBox="1">
            <a:spLocks noChangeArrowheads="1"/>
          </p:cNvSpPr>
          <p:nvPr/>
        </p:nvSpPr>
        <p:spPr bwMode="auto">
          <a:xfrm>
            <a:off x="4629150" y="1258888"/>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a:t>
            </a:r>
          </a:p>
        </p:txBody>
      </p:sp>
      <p:grpSp>
        <p:nvGrpSpPr>
          <p:cNvPr id="20505" name="Group 25">
            <a:extLst>
              <a:ext uri="{FF2B5EF4-FFF2-40B4-BE49-F238E27FC236}">
                <a16:creationId xmlns:a16="http://schemas.microsoft.com/office/drawing/2014/main" id="{81F8A480-48E2-4A2A-AF46-A35D61E060F6}"/>
              </a:ext>
            </a:extLst>
          </p:cNvPr>
          <p:cNvGrpSpPr>
            <a:grpSpLocks/>
          </p:cNvGrpSpPr>
          <p:nvPr/>
        </p:nvGrpSpPr>
        <p:grpSpPr bwMode="auto">
          <a:xfrm rot="-5400000">
            <a:off x="4745037" y="1295401"/>
            <a:ext cx="1222375" cy="381000"/>
            <a:chOff x="1696" y="2209"/>
            <a:chExt cx="724" cy="240"/>
          </a:xfrm>
        </p:grpSpPr>
        <p:sp>
          <p:nvSpPr>
            <p:cNvPr id="20506" name="Line 26">
              <a:extLst>
                <a:ext uri="{FF2B5EF4-FFF2-40B4-BE49-F238E27FC236}">
                  <a16:creationId xmlns:a16="http://schemas.microsoft.com/office/drawing/2014/main" id="{B019B790-5A04-431E-A3D8-FFB110EB9CE5}"/>
                </a:ext>
              </a:extLst>
            </p:cNvPr>
            <p:cNvSpPr>
              <a:spLocks noChangeShapeType="1"/>
            </p:cNvSpPr>
            <p:nvPr/>
          </p:nvSpPr>
          <p:spPr bwMode="auto">
            <a:xfrm>
              <a:off x="1728" y="2323"/>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07" name="Line 27">
              <a:extLst>
                <a:ext uri="{FF2B5EF4-FFF2-40B4-BE49-F238E27FC236}">
                  <a16:creationId xmlns:a16="http://schemas.microsoft.com/office/drawing/2014/main" id="{6D111F66-82B6-4CEC-B9EC-355C0D907A10}"/>
                </a:ext>
              </a:extLst>
            </p:cNvPr>
            <p:cNvSpPr>
              <a:spLocks noChangeShapeType="1"/>
            </p:cNvSpPr>
            <p:nvPr/>
          </p:nvSpPr>
          <p:spPr bwMode="auto">
            <a:xfrm>
              <a:off x="2016" y="2209"/>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08" name="Line 28">
              <a:extLst>
                <a:ext uri="{FF2B5EF4-FFF2-40B4-BE49-F238E27FC236}">
                  <a16:creationId xmlns:a16="http://schemas.microsoft.com/office/drawing/2014/main" id="{92917441-D72F-4D0A-8D79-29A66F75880D}"/>
                </a:ext>
              </a:extLst>
            </p:cNvPr>
            <p:cNvSpPr>
              <a:spLocks noChangeShapeType="1"/>
            </p:cNvSpPr>
            <p:nvPr/>
          </p:nvSpPr>
          <p:spPr bwMode="auto">
            <a:xfrm>
              <a:off x="2112" y="2209"/>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09" name="Line 29">
              <a:extLst>
                <a:ext uri="{FF2B5EF4-FFF2-40B4-BE49-F238E27FC236}">
                  <a16:creationId xmlns:a16="http://schemas.microsoft.com/office/drawing/2014/main" id="{BA31A8AA-2846-4758-88F6-7C5DBD2C3F9A}"/>
                </a:ext>
              </a:extLst>
            </p:cNvPr>
            <p:cNvSpPr>
              <a:spLocks noChangeShapeType="1"/>
            </p:cNvSpPr>
            <p:nvPr/>
          </p:nvSpPr>
          <p:spPr bwMode="auto">
            <a:xfrm>
              <a:off x="2112" y="2326"/>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10" name="Oval 30">
              <a:extLst>
                <a:ext uri="{FF2B5EF4-FFF2-40B4-BE49-F238E27FC236}">
                  <a16:creationId xmlns:a16="http://schemas.microsoft.com/office/drawing/2014/main" id="{481DB1FD-CD59-4FAA-99CD-CE0D5E53FA1F}"/>
                </a:ext>
              </a:extLst>
            </p:cNvPr>
            <p:cNvSpPr>
              <a:spLocks noChangeArrowheads="1"/>
            </p:cNvSpPr>
            <p:nvPr/>
          </p:nvSpPr>
          <p:spPr bwMode="auto">
            <a:xfrm rot="-16200000">
              <a:off x="2372" y="2295"/>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11" name="Oval 31">
              <a:extLst>
                <a:ext uri="{FF2B5EF4-FFF2-40B4-BE49-F238E27FC236}">
                  <a16:creationId xmlns:a16="http://schemas.microsoft.com/office/drawing/2014/main" id="{180D4E53-284D-42E5-873C-0A0C32C8C3F6}"/>
                </a:ext>
              </a:extLst>
            </p:cNvPr>
            <p:cNvSpPr>
              <a:spLocks noChangeArrowheads="1"/>
            </p:cNvSpPr>
            <p:nvPr/>
          </p:nvSpPr>
          <p:spPr bwMode="auto">
            <a:xfrm rot="-16200000">
              <a:off x="1696" y="2307"/>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0512" name="Line 32">
            <a:extLst>
              <a:ext uri="{FF2B5EF4-FFF2-40B4-BE49-F238E27FC236}">
                <a16:creationId xmlns:a16="http://schemas.microsoft.com/office/drawing/2014/main" id="{58716EF0-B886-4E03-A675-FAC21275BCC7}"/>
              </a:ext>
            </a:extLst>
          </p:cNvPr>
          <p:cNvSpPr>
            <a:spLocks noChangeShapeType="1"/>
          </p:cNvSpPr>
          <p:nvPr/>
        </p:nvSpPr>
        <p:spPr bwMode="auto">
          <a:xfrm>
            <a:off x="5772150" y="954088"/>
            <a:ext cx="0" cy="9906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15" name="Text Box 35">
            <a:extLst>
              <a:ext uri="{FF2B5EF4-FFF2-40B4-BE49-F238E27FC236}">
                <a16:creationId xmlns:a16="http://schemas.microsoft.com/office/drawing/2014/main" id="{80A2D804-1984-46BB-9915-6202E092589F}"/>
              </a:ext>
            </a:extLst>
          </p:cNvPr>
          <p:cNvSpPr txBox="1">
            <a:spLocks noChangeArrowheads="1"/>
          </p:cNvSpPr>
          <p:nvPr/>
        </p:nvSpPr>
        <p:spPr bwMode="auto">
          <a:xfrm>
            <a:off x="5984875" y="1071563"/>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0</a:t>
            </a:r>
            <a:endParaRPr lang="en-US" altLang="en-US"/>
          </a:p>
        </p:txBody>
      </p:sp>
      <p:graphicFrame>
        <p:nvGraphicFramePr>
          <p:cNvPr id="20516" name="Object 36">
            <a:extLst>
              <a:ext uri="{FF2B5EF4-FFF2-40B4-BE49-F238E27FC236}">
                <a16:creationId xmlns:a16="http://schemas.microsoft.com/office/drawing/2014/main" id="{8D12C1A1-225F-4626-AA1A-7AB03079CCC6}"/>
              </a:ext>
            </a:extLst>
          </p:cNvPr>
          <p:cNvGraphicFramePr>
            <a:graphicFrameLocks noChangeAspect="1"/>
          </p:cNvGraphicFramePr>
          <p:nvPr/>
        </p:nvGraphicFramePr>
        <p:xfrm>
          <a:off x="2757488" y="2430463"/>
          <a:ext cx="2514600" cy="1331912"/>
        </p:xfrm>
        <a:graphic>
          <a:graphicData uri="http://schemas.openxmlformats.org/presentationml/2006/ole">
            <mc:AlternateContent xmlns:mc="http://schemas.openxmlformats.org/markup-compatibility/2006">
              <mc:Choice xmlns:v="urn:schemas-microsoft-com:vml" Requires="v">
                <p:oleObj spid="_x0000_s8203" name="Equation" r:id="rId4" imgW="1295280" imgH="685800" progId="Equation.DSMT4">
                  <p:embed/>
                </p:oleObj>
              </mc:Choice>
              <mc:Fallback>
                <p:oleObj name="Equation" r:id="rId4" imgW="1295280" imgH="685800" progId="Equation.DSMT4">
                  <p:embed/>
                  <p:pic>
                    <p:nvPicPr>
                      <p:cNvPr id="0" name="Object 3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57488" y="2430463"/>
                        <a:ext cx="2514600" cy="1331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17" name="Text Box 37">
            <a:extLst>
              <a:ext uri="{FF2B5EF4-FFF2-40B4-BE49-F238E27FC236}">
                <a16:creationId xmlns:a16="http://schemas.microsoft.com/office/drawing/2014/main" id="{D281A469-7964-4FD3-AB1A-33646609CA0B}"/>
              </a:ext>
            </a:extLst>
          </p:cNvPr>
          <p:cNvSpPr txBox="1">
            <a:spLocks noChangeArrowheads="1"/>
          </p:cNvSpPr>
          <p:nvPr/>
        </p:nvSpPr>
        <p:spPr bwMode="auto">
          <a:xfrm>
            <a:off x="1584325" y="4079875"/>
            <a:ext cx="4556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a:t>
            </a:r>
          </a:p>
        </p:txBody>
      </p:sp>
      <p:graphicFrame>
        <p:nvGraphicFramePr>
          <p:cNvPr id="20518" name="Object 38">
            <a:extLst>
              <a:ext uri="{FF2B5EF4-FFF2-40B4-BE49-F238E27FC236}">
                <a16:creationId xmlns:a16="http://schemas.microsoft.com/office/drawing/2014/main" id="{D4C985DF-BEB7-4D31-9903-05C9BAB6D3F6}"/>
              </a:ext>
            </a:extLst>
          </p:cNvPr>
          <p:cNvGraphicFramePr>
            <a:graphicFrameLocks noChangeAspect="1"/>
          </p:cNvGraphicFramePr>
          <p:nvPr/>
        </p:nvGraphicFramePr>
        <p:xfrm>
          <a:off x="2819400" y="4038600"/>
          <a:ext cx="2667000" cy="779463"/>
        </p:xfrm>
        <a:graphic>
          <a:graphicData uri="http://schemas.openxmlformats.org/presentationml/2006/ole">
            <mc:AlternateContent xmlns:mc="http://schemas.openxmlformats.org/markup-compatibility/2006">
              <mc:Choice xmlns:v="urn:schemas-microsoft-com:vml" Requires="v">
                <p:oleObj spid="_x0000_s8204" name="Equation" r:id="rId6" imgW="1434960" imgH="419040" progId="Equation.DSMT4">
                  <p:embed/>
                </p:oleObj>
              </mc:Choice>
              <mc:Fallback>
                <p:oleObj name="Equation" r:id="rId6" imgW="1434960" imgH="419040" progId="Equation.DSMT4">
                  <p:embed/>
                  <p:pic>
                    <p:nvPicPr>
                      <p:cNvPr id="0" name="Object 3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19400" y="4038600"/>
                        <a:ext cx="2667000" cy="779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19" name="Text Box 39">
            <a:extLst>
              <a:ext uri="{FF2B5EF4-FFF2-40B4-BE49-F238E27FC236}">
                <a16:creationId xmlns:a16="http://schemas.microsoft.com/office/drawing/2014/main" id="{5AA70697-9A25-4533-8665-E5E20F959B85}"/>
              </a:ext>
            </a:extLst>
          </p:cNvPr>
          <p:cNvSpPr txBox="1">
            <a:spLocks noChangeArrowheads="1"/>
          </p:cNvSpPr>
          <p:nvPr/>
        </p:nvSpPr>
        <p:spPr bwMode="auto">
          <a:xfrm>
            <a:off x="762000" y="4953000"/>
            <a:ext cx="769620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Note: V</a:t>
            </a:r>
            <a:r>
              <a:rPr lang="en-US" altLang="en-US" baseline="-25000"/>
              <a:t>0</a:t>
            </a:r>
            <a:r>
              <a:rPr lang="en-US" altLang="en-US"/>
              <a:t>(t) is defined here in terms of V</a:t>
            </a:r>
            <a:r>
              <a:rPr lang="en-US" altLang="en-US" baseline="-25000"/>
              <a:t>i</a:t>
            </a:r>
            <a:r>
              <a:rPr lang="en-US" altLang="en-US"/>
              <a:t>(t) only </a:t>
            </a:r>
          </a:p>
          <a:p>
            <a:r>
              <a:rPr lang="en-US" altLang="en-US"/>
              <a:t>implicitly as the solution of this differential equation, i.e.</a:t>
            </a:r>
          </a:p>
        </p:txBody>
      </p:sp>
      <p:graphicFrame>
        <p:nvGraphicFramePr>
          <p:cNvPr id="20520" name="Object 40">
            <a:extLst>
              <a:ext uri="{FF2B5EF4-FFF2-40B4-BE49-F238E27FC236}">
                <a16:creationId xmlns:a16="http://schemas.microsoft.com/office/drawing/2014/main" id="{7C410BC2-D4C4-47AC-A70B-0EA9237E521C}"/>
              </a:ext>
            </a:extLst>
          </p:cNvPr>
          <p:cNvGraphicFramePr>
            <a:graphicFrameLocks noChangeAspect="1"/>
          </p:cNvGraphicFramePr>
          <p:nvPr/>
        </p:nvGraphicFramePr>
        <p:xfrm>
          <a:off x="2590800" y="5943600"/>
          <a:ext cx="2209800" cy="577850"/>
        </p:xfrm>
        <a:graphic>
          <a:graphicData uri="http://schemas.openxmlformats.org/presentationml/2006/ole">
            <mc:AlternateContent xmlns:mc="http://schemas.openxmlformats.org/markup-compatibility/2006">
              <mc:Choice xmlns:v="urn:schemas-microsoft-com:vml" Requires="v">
                <p:oleObj spid="_x0000_s8205" name="Equation" r:id="rId8" imgW="1066680" imgH="279360" progId="Equation.DSMT4">
                  <p:embed/>
                </p:oleObj>
              </mc:Choice>
              <mc:Fallback>
                <p:oleObj name="Equation" r:id="rId8" imgW="1066680" imgH="279360" progId="Equation.DSMT4">
                  <p:embed/>
                  <p:pic>
                    <p:nvPicPr>
                      <p:cNvPr id="0" name="Object 4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90800" y="5943600"/>
                        <a:ext cx="2209800" cy="577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21" name="Text Box 41">
            <a:extLst>
              <a:ext uri="{FF2B5EF4-FFF2-40B4-BE49-F238E27FC236}">
                <a16:creationId xmlns:a16="http://schemas.microsoft.com/office/drawing/2014/main" id="{EBC59CFD-54E4-427D-B97F-ECBE1818A22C}"/>
              </a:ext>
            </a:extLst>
          </p:cNvPr>
          <p:cNvSpPr txBox="1">
            <a:spLocks noChangeArrowheads="1"/>
          </p:cNvSpPr>
          <p:nvPr/>
        </p:nvSpPr>
        <p:spPr bwMode="auto">
          <a:xfrm>
            <a:off x="5410200" y="5943600"/>
            <a:ext cx="25939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L</a:t>
            </a:r>
            <a:r>
              <a:rPr lang="en-US" altLang="en-US"/>
              <a:t> … linear operator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a:extLst>
              <a:ext uri="{FF2B5EF4-FFF2-40B4-BE49-F238E27FC236}">
                <a16:creationId xmlns:a16="http://schemas.microsoft.com/office/drawing/2014/main" id="{DEEB8774-7627-4805-91DC-05D9CE8C8B79}"/>
              </a:ext>
            </a:extLst>
          </p:cNvPr>
          <p:cNvSpPr txBox="1">
            <a:spLocks noChangeArrowheads="1"/>
          </p:cNvSpPr>
          <p:nvPr/>
        </p:nvSpPr>
        <p:spPr bwMode="auto">
          <a:xfrm>
            <a:off x="1355725" y="574675"/>
            <a:ext cx="6942138"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 important class of these single input-output systems</a:t>
            </a:r>
          </a:p>
          <a:p>
            <a:r>
              <a:rPr lang="en-US" altLang="en-US"/>
              <a:t>is a linear time-shift invariant (LTI) system</a:t>
            </a:r>
          </a:p>
        </p:txBody>
      </p:sp>
      <p:sp>
        <p:nvSpPr>
          <p:cNvPr id="19462" name="Rectangle 6">
            <a:extLst>
              <a:ext uri="{FF2B5EF4-FFF2-40B4-BE49-F238E27FC236}">
                <a16:creationId xmlns:a16="http://schemas.microsoft.com/office/drawing/2014/main" id="{133DCC32-1ABB-409E-A485-92F7B073A299}"/>
              </a:ext>
            </a:extLst>
          </p:cNvPr>
          <p:cNvSpPr>
            <a:spLocks noChangeArrowheads="1"/>
          </p:cNvSpPr>
          <p:nvPr/>
        </p:nvSpPr>
        <p:spPr bwMode="auto">
          <a:xfrm>
            <a:off x="3352800" y="1905000"/>
            <a:ext cx="1981200" cy="1219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i="1"/>
              <a:t>L</a:t>
            </a:r>
          </a:p>
        </p:txBody>
      </p:sp>
      <p:sp>
        <p:nvSpPr>
          <p:cNvPr id="19463" name="Line 7">
            <a:extLst>
              <a:ext uri="{FF2B5EF4-FFF2-40B4-BE49-F238E27FC236}">
                <a16:creationId xmlns:a16="http://schemas.microsoft.com/office/drawing/2014/main" id="{1D1825C4-6C08-4CFC-A7DC-6B089DCF34EF}"/>
              </a:ext>
            </a:extLst>
          </p:cNvPr>
          <p:cNvSpPr>
            <a:spLocks noChangeShapeType="1"/>
          </p:cNvSpPr>
          <p:nvPr/>
        </p:nvSpPr>
        <p:spPr bwMode="auto">
          <a:xfrm>
            <a:off x="2819400" y="25146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4" name="Text Box 8">
            <a:extLst>
              <a:ext uri="{FF2B5EF4-FFF2-40B4-BE49-F238E27FC236}">
                <a16:creationId xmlns:a16="http://schemas.microsoft.com/office/drawing/2014/main" id="{7825C621-E7E4-43D2-8F5F-E2C28AC6DD33}"/>
              </a:ext>
            </a:extLst>
          </p:cNvPr>
          <p:cNvSpPr txBox="1">
            <a:spLocks noChangeArrowheads="1"/>
          </p:cNvSpPr>
          <p:nvPr/>
        </p:nvSpPr>
        <p:spPr bwMode="auto">
          <a:xfrm>
            <a:off x="2498725" y="1793875"/>
            <a:ext cx="8540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i(t)</a:t>
            </a:r>
          </a:p>
        </p:txBody>
      </p:sp>
      <p:sp>
        <p:nvSpPr>
          <p:cNvPr id="19465" name="Line 9">
            <a:extLst>
              <a:ext uri="{FF2B5EF4-FFF2-40B4-BE49-F238E27FC236}">
                <a16:creationId xmlns:a16="http://schemas.microsoft.com/office/drawing/2014/main" id="{98883128-2F67-4E70-A6DA-A1118B9DC301}"/>
              </a:ext>
            </a:extLst>
          </p:cNvPr>
          <p:cNvSpPr>
            <a:spLocks noChangeShapeType="1"/>
          </p:cNvSpPr>
          <p:nvPr/>
        </p:nvSpPr>
        <p:spPr bwMode="auto">
          <a:xfrm>
            <a:off x="5383213" y="2465388"/>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6" name="Text Box 10">
            <a:extLst>
              <a:ext uri="{FF2B5EF4-FFF2-40B4-BE49-F238E27FC236}">
                <a16:creationId xmlns:a16="http://schemas.microsoft.com/office/drawing/2014/main" id="{3D21F00D-8ED0-4D38-B65C-FC94BDDBD615}"/>
              </a:ext>
            </a:extLst>
          </p:cNvPr>
          <p:cNvSpPr txBox="1">
            <a:spLocks noChangeArrowheads="1"/>
          </p:cNvSpPr>
          <p:nvPr/>
        </p:nvSpPr>
        <p:spPr bwMode="auto">
          <a:xfrm>
            <a:off x="5562600" y="1828800"/>
            <a:ext cx="990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o(t)</a:t>
            </a:r>
          </a:p>
        </p:txBody>
      </p:sp>
      <p:graphicFrame>
        <p:nvGraphicFramePr>
          <p:cNvPr id="19467" name="Object 11">
            <a:extLst>
              <a:ext uri="{FF2B5EF4-FFF2-40B4-BE49-F238E27FC236}">
                <a16:creationId xmlns:a16="http://schemas.microsoft.com/office/drawing/2014/main" id="{62F43F47-3E7F-4BB6-ADEA-3D88616746BC}"/>
              </a:ext>
            </a:extLst>
          </p:cNvPr>
          <p:cNvGraphicFramePr>
            <a:graphicFrameLocks noChangeAspect="1"/>
          </p:cNvGraphicFramePr>
          <p:nvPr/>
        </p:nvGraphicFramePr>
        <p:xfrm>
          <a:off x="1371600" y="3382963"/>
          <a:ext cx="2057400" cy="1103312"/>
        </p:xfrm>
        <a:graphic>
          <a:graphicData uri="http://schemas.openxmlformats.org/presentationml/2006/ole">
            <mc:AlternateContent xmlns:mc="http://schemas.openxmlformats.org/markup-compatibility/2006">
              <mc:Choice xmlns:v="urn:schemas-microsoft-com:vml" Requires="v">
                <p:oleObj spid="_x0000_s9230" name="Equation" r:id="rId4" imgW="1041120" imgH="558720" progId="Equation.DSMT4">
                  <p:embed/>
                </p:oleObj>
              </mc:Choice>
              <mc:Fallback>
                <p:oleObj name="Equation" r:id="rId4" imgW="1041120" imgH="558720" progId="Equation.DSMT4">
                  <p:embed/>
                  <p:pic>
                    <p:nvPicPr>
                      <p:cNvPr id="0"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3382963"/>
                        <a:ext cx="2057400" cy="1103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469" name="Object 13">
            <a:extLst>
              <a:ext uri="{FF2B5EF4-FFF2-40B4-BE49-F238E27FC236}">
                <a16:creationId xmlns:a16="http://schemas.microsoft.com/office/drawing/2014/main" id="{EAAB116B-3716-4C1F-AF97-2113840F23DA}"/>
              </a:ext>
            </a:extLst>
          </p:cNvPr>
          <p:cNvGraphicFramePr>
            <a:graphicFrameLocks noChangeAspect="1"/>
          </p:cNvGraphicFramePr>
          <p:nvPr/>
        </p:nvGraphicFramePr>
        <p:xfrm>
          <a:off x="838200" y="4897438"/>
          <a:ext cx="3200400" cy="1101725"/>
        </p:xfrm>
        <a:graphic>
          <a:graphicData uri="http://schemas.openxmlformats.org/presentationml/2006/ole">
            <mc:AlternateContent xmlns:mc="http://schemas.openxmlformats.org/markup-compatibility/2006">
              <mc:Choice xmlns:v="urn:schemas-microsoft-com:vml" Requires="v">
                <p:oleObj spid="_x0000_s9231" name="Equation" r:id="rId6" imgW="1625400" imgH="558720" progId="Equation.DSMT4">
                  <p:embed/>
                </p:oleObj>
              </mc:Choice>
              <mc:Fallback>
                <p:oleObj name="Equation" r:id="rId6" imgW="1625400" imgH="558720" progId="Equation.DSMT4">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8200" y="4897438"/>
                        <a:ext cx="3200400" cy="1101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470" name="Object 14">
            <a:extLst>
              <a:ext uri="{FF2B5EF4-FFF2-40B4-BE49-F238E27FC236}">
                <a16:creationId xmlns:a16="http://schemas.microsoft.com/office/drawing/2014/main" id="{73DBE3BC-76C2-4619-BA16-F6FD79B3BA7D}"/>
              </a:ext>
            </a:extLst>
          </p:cNvPr>
          <p:cNvGraphicFramePr>
            <a:graphicFrameLocks noChangeAspect="1"/>
          </p:cNvGraphicFramePr>
          <p:nvPr/>
        </p:nvGraphicFramePr>
        <p:xfrm>
          <a:off x="5562600" y="3962400"/>
          <a:ext cx="1828800" cy="544513"/>
        </p:xfrm>
        <a:graphic>
          <a:graphicData uri="http://schemas.openxmlformats.org/presentationml/2006/ole">
            <mc:AlternateContent xmlns:mc="http://schemas.openxmlformats.org/markup-compatibility/2006">
              <mc:Choice xmlns:v="urn:schemas-microsoft-com:vml" Requires="v">
                <p:oleObj spid="_x0000_s9232" name="Equation" r:id="rId8" imgW="939600" imgH="279360" progId="Equation.DSMT4">
                  <p:embed/>
                </p:oleObj>
              </mc:Choice>
              <mc:Fallback>
                <p:oleObj name="Equation" r:id="rId8" imgW="939600" imgH="279360" progId="Equation.DSMT4">
                  <p:embed/>
                  <p:pic>
                    <p:nvPicPr>
                      <p:cNvPr id="0" name="Object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62600" y="3962400"/>
                        <a:ext cx="1828800" cy="544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471" name="Object 15">
            <a:extLst>
              <a:ext uri="{FF2B5EF4-FFF2-40B4-BE49-F238E27FC236}">
                <a16:creationId xmlns:a16="http://schemas.microsoft.com/office/drawing/2014/main" id="{91BC5862-1ABC-4D55-A6D0-F08B5FB237CF}"/>
              </a:ext>
            </a:extLst>
          </p:cNvPr>
          <p:cNvGraphicFramePr>
            <a:graphicFrameLocks noChangeAspect="1"/>
          </p:cNvGraphicFramePr>
          <p:nvPr/>
        </p:nvGraphicFramePr>
        <p:xfrm>
          <a:off x="5257800" y="4876800"/>
          <a:ext cx="2590800" cy="517525"/>
        </p:xfrm>
        <a:graphic>
          <a:graphicData uri="http://schemas.openxmlformats.org/presentationml/2006/ole">
            <mc:AlternateContent xmlns:mc="http://schemas.openxmlformats.org/markup-compatibility/2006">
              <mc:Choice xmlns:v="urn:schemas-microsoft-com:vml" Requires="v">
                <p:oleObj spid="_x0000_s9233" name="Equation" r:id="rId10" imgW="1396800" imgH="279360" progId="Equation.DSMT4">
                  <p:embed/>
                </p:oleObj>
              </mc:Choice>
              <mc:Fallback>
                <p:oleObj name="Equation" r:id="rId10" imgW="1396800" imgH="279360" progId="Equation.DSMT4">
                  <p:embed/>
                  <p:pic>
                    <p:nvPicPr>
                      <p:cNvPr id="0" name="Object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57800" y="4876800"/>
                        <a:ext cx="2590800"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9472" name="Text Box 16">
            <a:extLst>
              <a:ext uri="{FF2B5EF4-FFF2-40B4-BE49-F238E27FC236}">
                <a16:creationId xmlns:a16="http://schemas.microsoft.com/office/drawing/2014/main" id="{E72ACD5E-AD6F-41AC-9833-A8B3E402E09A}"/>
              </a:ext>
            </a:extLst>
          </p:cNvPr>
          <p:cNvSpPr txBox="1">
            <a:spLocks noChangeArrowheads="1"/>
          </p:cNvSpPr>
          <p:nvPr/>
        </p:nvSpPr>
        <p:spPr bwMode="auto">
          <a:xfrm>
            <a:off x="517525" y="3317875"/>
            <a:ext cx="3698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if</a:t>
            </a:r>
          </a:p>
        </p:txBody>
      </p:sp>
      <p:sp>
        <p:nvSpPr>
          <p:cNvPr id="19473" name="Text Box 17">
            <a:extLst>
              <a:ext uri="{FF2B5EF4-FFF2-40B4-BE49-F238E27FC236}">
                <a16:creationId xmlns:a16="http://schemas.microsoft.com/office/drawing/2014/main" id="{3966ABA2-AF70-4616-9857-D923981DC34D}"/>
              </a:ext>
            </a:extLst>
          </p:cNvPr>
          <p:cNvSpPr txBox="1">
            <a:spLocks noChangeArrowheads="1"/>
          </p:cNvSpPr>
          <p:nvPr/>
        </p:nvSpPr>
        <p:spPr bwMode="auto">
          <a:xfrm>
            <a:off x="441325" y="4384675"/>
            <a:ext cx="7080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then</a:t>
            </a:r>
          </a:p>
        </p:txBody>
      </p:sp>
      <p:sp>
        <p:nvSpPr>
          <p:cNvPr id="19474" name="Text Box 18">
            <a:extLst>
              <a:ext uri="{FF2B5EF4-FFF2-40B4-BE49-F238E27FC236}">
                <a16:creationId xmlns:a16="http://schemas.microsoft.com/office/drawing/2014/main" id="{38DB31AA-CF96-433D-A238-D0781771B58A}"/>
              </a:ext>
            </a:extLst>
          </p:cNvPr>
          <p:cNvSpPr txBox="1">
            <a:spLocks noChangeArrowheads="1"/>
          </p:cNvSpPr>
          <p:nvPr/>
        </p:nvSpPr>
        <p:spPr bwMode="auto">
          <a:xfrm>
            <a:off x="5089525" y="3546475"/>
            <a:ext cx="3698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if</a:t>
            </a:r>
          </a:p>
        </p:txBody>
      </p:sp>
      <p:sp>
        <p:nvSpPr>
          <p:cNvPr id="19475" name="Text Box 19">
            <a:extLst>
              <a:ext uri="{FF2B5EF4-FFF2-40B4-BE49-F238E27FC236}">
                <a16:creationId xmlns:a16="http://schemas.microsoft.com/office/drawing/2014/main" id="{C59A9F35-7D60-4660-8102-FA444CBC8B7C}"/>
              </a:ext>
            </a:extLst>
          </p:cNvPr>
          <p:cNvSpPr txBox="1">
            <a:spLocks noChangeArrowheads="1"/>
          </p:cNvSpPr>
          <p:nvPr/>
        </p:nvSpPr>
        <p:spPr bwMode="auto">
          <a:xfrm>
            <a:off x="4784725" y="4460875"/>
            <a:ext cx="7080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then</a:t>
            </a:r>
          </a:p>
        </p:txBody>
      </p:sp>
      <p:sp>
        <p:nvSpPr>
          <p:cNvPr id="19477" name="Text Box 21">
            <a:extLst>
              <a:ext uri="{FF2B5EF4-FFF2-40B4-BE49-F238E27FC236}">
                <a16:creationId xmlns:a16="http://schemas.microsoft.com/office/drawing/2014/main" id="{F653BF9F-ECC5-4017-9B81-074FA280685D}"/>
              </a:ext>
            </a:extLst>
          </p:cNvPr>
          <p:cNvSpPr txBox="1">
            <a:spLocks noChangeArrowheads="1"/>
          </p:cNvSpPr>
          <p:nvPr/>
        </p:nvSpPr>
        <p:spPr bwMode="auto">
          <a:xfrm>
            <a:off x="1660525" y="6137275"/>
            <a:ext cx="11969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linearity</a:t>
            </a:r>
          </a:p>
        </p:txBody>
      </p:sp>
      <p:sp>
        <p:nvSpPr>
          <p:cNvPr id="19478" name="Text Box 22">
            <a:extLst>
              <a:ext uri="{FF2B5EF4-FFF2-40B4-BE49-F238E27FC236}">
                <a16:creationId xmlns:a16="http://schemas.microsoft.com/office/drawing/2014/main" id="{4EED7C87-1600-4B0B-A060-563679FB607C}"/>
              </a:ext>
            </a:extLst>
          </p:cNvPr>
          <p:cNvSpPr txBox="1">
            <a:spLocks noChangeArrowheads="1"/>
          </p:cNvSpPr>
          <p:nvPr/>
        </p:nvSpPr>
        <p:spPr bwMode="auto">
          <a:xfrm>
            <a:off x="5241925" y="5680075"/>
            <a:ext cx="27098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time-shift invariance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a:extLst>
              <a:ext uri="{FF2B5EF4-FFF2-40B4-BE49-F238E27FC236}">
                <a16:creationId xmlns:a16="http://schemas.microsoft.com/office/drawing/2014/main" id="{C7B65A8F-7068-4568-A196-FD3AF895510A}"/>
              </a:ext>
            </a:extLst>
          </p:cNvPr>
          <p:cNvSpPr txBox="1">
            <a:spLocks noChangeArrowheads="1"/>
          </p:cNvSpPr>
          <p:nvPr/>
        </p:nvSpPr>
        <p:spPr bwMode="auto">
          <a:xfrm>
            <a:off x="1508125" y="346075"/>
            <a:ext cx="672306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Impulse response of LTI systems and the convolution</a:t>
            </a:r>
          </a:p>
          <a:p>
            <a:r>
              <a:rPr lang="en-US" altLang="en-US"/>
              <a:t>                              integral</a:t>
            </a:r>
          </a:p>
        </p:txBody>
      </p:sp>
      <p:sp>
        <p:nvSpPr>
          <p:cNvPr id="21507" name="Rectangle 3">
            <a:extLst>
              <a:ext uri="{FF2B5EF4-FFF2-40B4-BE49-F238E27FC236}">
                <a16:creationId xmlns:a16="http://schemas.microsoft.com/office/drawing/2014/main" id="{221EEF92-AA7C-4E67-8CCE-D4BCEE590AD0}"/>
              </a:ext>
            </a:extLst>
          </p:cNvPr>
          <p:cNvSpPr>
            <a:spLocks noChangeArrowheads="1"/>
          </p:cNvSpPr>
          <p:nvPr/>
        </p:nvSpPr>
        <p:spPr bwMode="auto">
          <a:xfrm>
            <a:off x="3048000" y="1676400"/>
            <a:ext cx="1981200" cy="1219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i="1"/>
              <a:t>L</a:t>
            </a:r>
          </a:p>
        </p:txBody>
      </p:sp>
      <p:sp>
        <p:nvSpPr>
          <p:cNvPr id="21508" name="Line 4">
            <a:extLst>
              <a:ext uri="{FF2B5EF4-FFF2-40B4-BE49-F238E27FC236}">
                <a16:creationId xmlns:a16="http://schemas.microsoft.com/office/drawing/2014/main" id="{451218C9-A6B4-4BEB-90B3-B1288C7762E4}"/>
              </a:ext>
            </a:extLst>
          </p:cNvPr>
          <p:cNvSpPr>
            <a:spLocks noChangeShapeType="1"/>
          </p:cNvSpPr>
          <p:nvPr/>
        </p:nvSpPr>
        <p:spPr bwMode="auto">
          <a:xfrm>
            <a:off x="2514600" y="22860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09" name="Text Box 5">
            <a:extLst>
              <a:ext uri="{FF2B5EF4-FFF2-40B4-BE49-F238E27FC236}">
                <a16:creationId xmlns:a16="http://schemas.microsoft.com/office/drawing/2014/main" id="{D4E87570-1139-41F1-8D78-5DC29837ED24}"/>
              </a:ext>
            </a:extLst>
          </p:cNvPr>
          <p:cNvSpPr txBox="1">
            <a:spLocks noChangeArrowheads="1"/>
          </p:cNvSpPr>
          <p:nvPr/>
        </p:nvSpPr>
        <p:spPr bwMode="auto">
          <a:xfrm>
            <a:off x="2193925" y="1565275"/>
            <a:ext cx="8540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latin typeface="Symbol" panose="05050102010706020507" pitchFamily="18" charset="2"/>
              </a:rPr>
              <a:t>d</a:t>
            </a:r>
            <a:r>
              <a:rPr lang="en-US" altLang="en-US"/>
              <a:t>(t)</a:t>
            </a:r>
          </a:p>
        </p:txBody>
      </p:sp>
      <p:sp>
        <p:nvSpPr>
          <p:cNvPr id="21510" name="Line 6">
            <a:extLst>
              <a:ext uri="{FF2B5EF4-FFF2-40B4-BE49-F238E27FC236}">
                <a16:creationId xmlns:a16="http://schemas.microsoft.com/office/drawing/2014/main" id="{3D49CDDB-5875-48E5-8F50-57AE15CA3FDE}"/>
              </a:ext>
            </a:extLst>
          </p:cNvPr>
          <p:cNvSpPr>
            <a:spLocks noChangeShapeType="1"/>
          </p:cNvSpPr>
          <p:nvPr/>
        </p:nvSpPr>
        <p:spPr bwMode="auto">
          <a:xfrm>
            <a:off x="5078413" y="2236788"/>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11" name="Text Box 7">
            <a:extLst>
              <a:ext uri="{FF2B5EF4-FFF2-40B4-BE49-F238E27FC236}">
                <a16:creationId xmlns:a16="http://schemas.microsoft.com/office/drawing/2014/main" id="{75A1FACB-FD44-492C-96A4-40DF3BFE9A29}"/>
              </a:ext>
            </a:extLst>
          </p:cNvPr>
          <p:cNvSpPr txBox="1">
            <a:spLocks noChangeArrowheads="1"/>
          </p:cNvSpPr>
          <p:nvPr/>
        </p:nvSpPr>
        <p:spPr bwMode="auto">
          <a:xfrm>
            <a:off x="5257800" y="1600200"/>
            <a:ext cx="990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g(t)</a:t>
            </a:r>
          </a:p>
        </p:txBody>
      </p:sp>
      <p:sp>
        <p:nvSpPr>
          <p:cNvPr id="21512" name="Text Box 8">
            <a:extLst>
              <a:ext uri="{FF2B5EF4-FFF2-40B4-BE49-F238E27FC236}">
                <a16:creationId xmlns:a16="http://schemas.microsoft.com/office/drawing/2014/main" id="{1B0F38A6-F4B5-439F-A4DC-AE42E5FC8FC3}"/>
              </a:ext>
            </a:extLst>
          </p:cNvPr>
          <p:cNvSpPr txBox="1">
            <a:spLocks noChangeArrowheads="1"/>
          </p:cNvSpPr>
          <p:nvPr/>
        </p:nvSpPr>
        <p:spPr bwMode="auto">
          <a:xfrm>
            <a:off x="1279525" y="1489075"/>
            <a:ext cx="119856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delta</a:t>
            </a:r>
          </a:p>
          <a:p>
            <a:r>
              <a:rPr lang="en-US" altLang="en-US"/>
              <a:t>function</a:t>
            </a:r>
          </a:p>
        </p:txBody>
      </p:sp>
      <p:sp>
        <p:nvSpPr>
          <p:cNvPr id="21513" name="Text Box 9">
            <a:extLst>
              <a:ext uri="{FF2B5EF4-FFF2-40B4-BE49-F238E27FC236}">
                <a16:creationId xmlns:a16="http://schemas.microsoft.com/office/drawing/2014/main" id="{74045665-3928-48D5-9F3D-CDFC661A5A95}"/>
              </a:ext>
            </a:extLst>
          </p:cNvPr>
          <p:cNvSpPr txBox="1">
            <a:spLocks noChangeArrowheads="1"/>
          </p:cNvSpPr>
          <p:nvPr/>
        </p:nvSpPr>
        <p:spPr bwMode="auto">
          <a:xfrm>
            <a:off x="6003925" y="1641475"/>
            <a:ext cx="229076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impulse response</a:t>
            </a:r>
          </a:p>
          <a:p>
            <a:r>
              <a:rPr lang="en-US" altLang="en-US"/>
              <a:t>function</a:t>
            </a:r>
          </a:p>
        </p:txBody>
      </p:sp>
      <p:sp>
        <p:nvSpPr>
          <p:cNvPr id="21514" name="Rectangle 10">
            <a:extLst>
              <a:ext uri="{FF2B5EF4-FFF2-40B4-BE49-F238E27FC236}">
                <a16:creationId xmlns:a16="http://schemas.microsoft.com/office/drawing/2014/main" id="{6785F3A1-B1E3-4400-916C-3DE949203126}"/>
              </a:ext>
            </a:extLst>
          </p:cNvPr>
          <p:cNvSpPr>
            <a:spLocks noChangeArrowheads="1"/>
          </p:cNvSpPr>
          <p:nvPr/>
        </p:nvSpPr>
        <p:spPr bwMode="auto">
          <a:xfrm>
            <a:off x="3048000" y="3429000"/>
            <a:ext cx="1981200" cy="1219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i="1"/>
              <a:t>L</a:t>
            </a:r>
          </a:p>
        </p:txBody>
      </p:sp>
      <p:sp>
        <p:nvSpPr>
          <p:cNvPr id="21515" name="Line 11">
            <a:extLst>
              <a:ext uri="{FF2B5EF4-FFF2-40B4-BE49-F238E27FC236}">
                <a16:creationId xmlns:a16="http://schemas.microsoft.com/office/drawing/2014/main" id="{4A8A446C-7378-4F53-8C0D-71D89A92C5A2}"/>
              </a:ext>
            </a:extLst>
          </p:cNvPr>
          <p:cNvSpPr>
            <a:spLocks noChangeShapeType="1"/>
          </p:cNvSpPr>
          <p:nvPr/>
        </p:nvSpPr>
        <p:spPr bwMode="auto">
          <a:xfrm>
            <a:off x="2514600" y="40386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16" name="Text Box 12">
            <a:extLst>
              <a:ext uri="{FF2B5EF4-FFF2-40B4-BE49-F238E27FC236}">
                <a16:creationId xmlns:a16="http://schemas.microsoft.com/office/drawing/2014/main" id="{82C6409F-F4C3-4682-9882-76849F215FE2}"/>
              </a:ext>
            </a:extLst>
          </p:cNvPr>
          <p:cNvSpPr txBox="1">
            <a:spLocks noChangeArrowheads="1"/>
          </p:cNvSpPr>
          <p:nvPr/>
        </p:nvSpPr>
        <p:spPr bwMode="auto">
          <a:xfrm>
            <a:off x="2193925" y="3317875"/>
            <a:ext cx="8540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i(t)</a:t>
            </a:r>
          </a:p>
        </p:txBody>
      </p:sp>
      <p:sp>
        <p:nvSpPr>
          <p:cNvPr id="21517" name="Line 13">
            <a:extLst>
              <a:ext uri="{FF2B5EF4-FFF2-40B4-BE49-F238E27FC236}">
                <a16:creationId xmlns:a16="http://schemas.microsoft.com/office/drawing/2014/main" id="{B7CDFA3A-9E59-4358-9087-013BE9283C88}"/>
              </a:ext>
            </a:extLst>
          </p:cNvPr>
          <p:cNvSpPr>
            <a:spLocks noChangeShapeType="1"/>
          </p:cNvSpPr>
          <p:nvPr/>
        </p:nvSpPr>
        <p:spPr bwMode="auto">
          <a:xfrm>
            <a:off x="5078413" y="3989388"/>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18" name="Text Box 14">
            <a:extLst>
              <a:ext uri="{FF2B5EF4-FFF2-40B4-BE49-F238E27FC236}">
                <a16:creationId xmlns:a16="http://schemas.microsoft.com/office/drawing/2014/main" id="{2E3E54DE-CBDC-4BE0-8D55-EDA59379A3B3}"/>
              </a:ext>
            </a:extLst>
          </p:cNvPr>
          <p:cNvSpPr txBox="1">
            <a:spLocks noChangeArrowheads="1"/>
          </p:cNvSpPr>
          <p:nvPr/>
        </p:nvSpPr>
        <p:spPr bwMode="auto">
          <a:xfrm>
            <a:off x="5257800" y="3352800"/>
            <a:ext cx="990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o(t)</a:t>
            </a:r>
          </a:p>
        </p:txBody>
      </p:sp>
      <p:graphicFrame>
        <p:nvGraphicFramePr>
          <p:cNvPr id="21519" name="Object 15">
            <a:extLst>
              <a:ext uri="{FF2B5EF4-FFF2-40B4-BE49-F238E27FC236}">
                <a16:creationId xmlns:a16="http://schemas.microsoft.com/office/drawing/2014/main" id="{7B96B0C6-FA5E-4B6C-B51F-06A0769E29CB}"/>
              </a:ext>
            </a:extLst>
          </p:cNvPr>
          <p:cNvGraphicFramePr>
            <a:graphicFrameLocks noChangeAspect="1"/>
          </p:cNvGraphicFramePr>
          <p:nvPr/>
        </p:nvGraphicFramePr>
        <p:xfrm>
          <a:off x="2514600" y="4724400"/>
          <a:ext cx="2971800" cy="1816100"/>
        </p:xfrm>
        <a:graphic>
          <a:graphicData uri="http://schemas.openxmlformats.org/presentationml/2006/ole">
            <mc:AlternateContent xmlns:mc="http://schemas.openxmlformats.org/markup-compatibility/2006">
              <mc:Choice xmlns:v="urn:schemas-microsoft-com:vml" Requires="v">
                <p:oleObj spid="_x0000_s10245" name="Equation" r:id="rId4" imgW="1536480" imgH="939600" progId="Equation.DSMT4">
                  <p:embed/>
                </p:oleObj>
              </mc:Choice>
              <mc:Fallback>
                <p:oleObj name="Equation" r:id="rId4" imgW="1536480" imgH="939600" progId="Equation.DSMT4">
                  <p:embed/>
                  <p:pic>
                    <p:nvPicPr>
                      <p:cNvPr id="0" name="Object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4600" y="4724400"/>
                        <a:ext cx="2971800" cy="1816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21525" name="Group 21">
            <a:extLst>
              <a:ext uri="{FF2B5EF4-FFF2-40B4-BE49-F238E27FC236}">
                <a16:creationId xmlns:a16="http://schemas.microsoft.com/office/drawing/2014/main" id="{3A51FA3B-290A-4CDD-BB3D-DAC487C958A8}"/>
              </a:ext>
            </a:extLst>
          </p:cNvPr>
          <p:cNvGrpSpPr>
            <a:grpSpLocks/>
          </p:cNvGrpSpPr>
          <p:nvPr/>
        </p:nvGrpSpPr>
        <p:grpSpPr bwMode="auto">
          <a:xfrm>
            <a:off x="5791200" y="4953000"/>
            <a:ext cx="381000" cy="500063"/>
            <a:chOff x="4704" y="2016"/>
            <a:chExt cx="240" cy="315"/>
          </a:xfrm>
        </p:grpSpPr>
        <p:sp>
          <p:nvSpPr>
            <p:cNvPr id="21526" name="Oval 22">
              <a:extLst>
                <a:ext uri="{FF2B5EF4-FFF2-40B4-BE49-F238E27FC236}">
                  <a16:creationId xmlns:a16="http://schemas.microsoft.com/office/drawing/2014/main" id="{C9DE8B33-32B0-49E8-868A-C38AB963503D}"/>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27" name="Oval 23">
              <a:extLst>
                <a:ext uri="{FF2B5EF4-FFF2-40B4-BE49-F238E27FC236}">
                  <a16:creationId xmlns:a16="http://schemas.microsoft.com/office/drawing/2014/main" id="{7342D760-959B-446C-9952-011C34E6E71C}"/>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28" name="Rectangle 24">
              <a:extLst>
                <a:ext uri="{FF2B5EF4-FFF2-40B4-BE49-F238E27FC236}">
                  <a16:creationId xmlns:a16="http://schemas.microsoft.com/office/drawing/2014/main" id="{AF61E5BD-5EFA-4CCE-8E10-05B43C6931A6}"/>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29" name="Line 25">
              <a:extLst>
                <a:ext uri="{FF2B5EF4-FFF2-40B4-BE49-F238E27FC236}">
                  <a16:creationId xmlns:a16="http://schemas.microsoft.com/office/drawing/2014/main" id="{4325F0AC-8E51-4377-890A-B6689872D2E4}"/>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1530" name="Text Box 26">
            <a:extLst>
              <a:ext uri="{FF2B5EF4-FFF2-40B4-BE49-F238E27FC236}">
                <a16:creationId xmlns:a16="http://schemas.microsoft.com/office/drawing/2014/main" id="{6438BCBF-966C-48AB-A969-9E810008DD82}"/>
              </a:ext>
            </a:extLst>
          </p:cNvPr>
          <p:cNvSpPr txBox="1">
            <a:spLocks noChangeArrowheads="1"/>
          </p:cNvSpPr>
          <p:nvPr/>
        </p:nvSpPr>
        <p:spPr bwMode="auto">
          <a:xfrm>
            <a:off x="5791200" y="5867400"/>
            <a:ext cx="28733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convolution of </a:t>
            </a:r>
            <a:r>
              <a:rPr lang="en-US" altLang="en-US" i="1"/>
              <a:t>g</a:t>
            </a:r>
            <a:r>
              <a:rPr lang="en-US" altLang="en-US"/>
              <a:t> and </a:t>
            </a:r>
            <a:r>
              <a:rPr lang="en-US" altLang="en-US" i="1"/>
              <a:t>i</a:t>
            </a:r>
            <a:endParaRPr lang="en-US"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Line 2">
            <a:extLst>
              <a:ext uri="{FF2B5EF4-FFF2-40B4-BE49-F238E27FC236}">
                <a16:creationId xmlns:a16="http://schemas.microsoft.com/office/drawing/2014/main" id="{E71009FA-7FD1-4EA2-BE15-74CB25250608}"/>
              </a:ext>
            </a:extLst>
          </p:cNvPr>
          <p:cNvSpPr>
            <a:spLocks noChangeShapeType="1"/>
          </p:cNvSpPr>
          <p:nvPr/>
        </p:nvSpPr>
        <p:spPr bwMode="auto">
          <a:xfrm>
            <a:off x="2743200" y="2133600"/>
            <a:ext cx="434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27" name="Line 3">
            <a:extLst>
              <a:ext uri="{FF2B5EF4-FFF2-40B4-BE49-F238E27FC236}">
                <a16:creationId xmlns:a16="http://schemas.microsoft.com/office/drawing/2014/main" id="{D856761D-D41A-47A9-8104-D80447A5ADFA}"/>
              </a:ext>
            </a:extLst>
          </p:cNvPr>
          <p:cNvSpPr>
            <a:spLocks noChangeShapeType="1"/>
          </p:cNvSpPr>
          <p:nvPr/>
        </p:nvSpPr>
        <p:spPr bwMode="auto">
          <a:xfrm flipV="1">
            <a:off x="3733800" y="6096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28" name="Text Box 4">
            <a:extLst>
              <a:ext uri="{FF2B5EF4-FFF2-40B4-BE49-F238E27FC236}">
                <a16:creationId xmlns:a16="http://schemas.microsoft.com/office/drawing/2014/main" id="{2DEA5B19-1E7A-461C-9B87-AFED704B58EC}"/>
              </a:ext>
            </a:extLst>
          </p:cNvPr>
          <p:cNvSpPr txBox="1">
            <a:spLocks noChangeArrowheads="1"/>
          </p:cNvSpPr>
          <p:nvPr/>
        </p:nvSpPr>
        <p:spPr bwMode="auto">
          <a:xfrm>
            <a:off x="3336925" y="117475"/>
            <a:ext cx="5556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i(t)</a:t>
            </a:r>
          </a:p>
        </p:txBody>
      </p:sp>
      <p:sp>
        <p:nvSpPr>
          <p:cNvPr id="26629" name="Text Box 5">
            <a:extLst>
              <a:ext uri="{FF2B5EF4-FFF2-40B4-BE49-F238E27FC236}">
                <a16:creationId xmlns:a16="http://schemas.microsoft.com/office/drawing/2014/main" id="{8E73E9CA-8A2D-4FC1-81AA-983E728E2439}"/>
              </a:ext>
            </a:extLst>
          </p:cNvPr>
          <p:cNvSpPr txBox="1">
            <a:spLocks noChangeArrowheads="1"/>
          </p:cNvSpPr>
          <p:nvPr/>
        </p:nvSpPr>
        <p:spPr bwMode="auto">
          <a:xfrm>
            <a:off x="6765925" y="2403475"/>
            <a:ext cx="2682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a:t>
            </a:r>
          </a:p>
        </p:txBody>
      </p:sp>
      <p:sp>
        <p:nvSpPr>
          <p:cNvPr id="26630" name="Freeform 6">
            <a:extLst>
              <a:ext uri="{FF2B5EF4-FFF2-40B4-BE49-F238E27FC236}">
                <a16:creationId xmlns:a16="http://schemas.microsoft.com/office/drawing/2014/main" id="{9C52F1D0-DD8C-457E-87E0-BC6CA4855128}"/>
              </a:ext>
            </a:extLst>
          </p:cNvPr>
          <p:cNvSpPr>
            <a:spLocks/>
          </p:cNvSpPr>
          <p:nvPr/>
        </p:nvSpPr>
        <p:spPr bwMode="auto">
          <a:xfrm>
            <a:off x="3384550" y="1066800"/>
            <a:ext cx="3289300" cy="461963"/>
          </a:xfrm>
          <a:custGeom>
            <a:avLst/>
            <a:gdLst>
              <a:gd name="T0" fmla="*/ 0 w 2072"/>
              <a:gd name="T1" fmla="*/ 103 h 292"/>
              <a:gd name="T2" fmla="*/ 129 w 2072"/>
              <a:gd name="T3" fmla="*/ 60 h 292"/>
              <a:gd name="T4" fmla="*/ 318 w 2072"/>
              <a:gd name="T5" fmla="*/ 43 h 292"/>
              <a:gd name="T6" fmla="*/ 516 w 2072"/>
              <a:gd name="T7" fmla="*/ 86 h 292"/>
              <a:gd name="T8" fmla="*/ 593 w 2072"/>
              <a:gd name="T9" fmla="*/ 111 h 292"/>
              <a:gd name="T10" fmla="*/ 765 w 2072"/>
              <a:gd name="T11" fmla="*/ 103 h 292"/>
              <a:gd name="T12" fmla="*/ 903 w 2072"/>
              <a:gd name="T13" fmla="*/ 51 h 292"/>
              <a:gd name="T14" fmla="*/ 980 w 2072"/>
              <a:gd name="T15" fmla="*/ 17 h 292"/>
              <a:gd name="T16" fmla="*/ 1049 w 2072"/>
              <a:gd name="T17" fmla="*/ 0 h 292"/>
              <a:gd name="T18" fmla="*/ 1384 w 2072"/>
              <a:gd name="T19" fmla="*/ 8 h 292"/>
              <a:gd name="T20" fmla="*/ 1556 w 2072"/>
              <a:gd name="T21" fmla="*/ 60 h 292"/>
              <a:gd name="T22" fmla="*/ 1694 w 2072"/>
              <a:gd name="T23" fmla="*/ 129 h 292"/>
              <a:gd name="T24" fmla="*/ 1909 w 2072"/>
              <a:gd name="T25" fmla="*/ 232 h 292"/>
              <a:gd name="T26" fmla="*/ 2072 w 2072"/>
              <a:gd name="T27"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72" h="292">
                <a:moveTo>
                  <a:pt x="0" y="103"/>
                </a:moveTo>
                <a:cubicBezTo>
                  <a:pt x="46" y="87"/>
                  <a:pt x="80" y="68"/>
                  <a:pt x="129" y="60"/>
                </a:cubicBezTo>
                <a:cubicBezTo>
                  <a:pt x="212" y="27"/>
                  <a:pt x="204" y="34"/>
                  <a:pt x="318" y="43"/>
                </a:cubicBezTo>
                <a:cubicBezTo>
                  <a:pt x="386" y="54"/>
                  <a:pt x="451" y="65"/>
                  <a:pt x="516" y="86"/>
                </a:cubicBezTo>
                <a:cubicBezTo>
                  <a:pt x="542" y="94"/>
                  <a:pt x="593" y="111"/>
                  <a:pt x="593" y="111"/>
                </a:cubicBezTo>
                <a:cubicBezTo>
                  <a:pt x="650" y="108"/>
                  <a:pt x="708" y="108"/>
                  <a:pt x="765" y="103"/>
                </a:cubicBezTo>
                <a:cubicBezTo>
                  <a:pt x="814" y="99"/>
                  <a:pt x="855" y="63"/>
                  <a:pt x="903" y="51"/>
                </a:cubicBezTo>
                <a:cubicBezTo>
                  <a:pt x="928" y="34"/>
                  <a:pt x="951" y="25"/>
                  <a:pt x="980" y="17"/>
                </a:cubicBezTo>
                <a:cubicBezTo>
                  <a:pt x="1003" y="11"/>
                  <a:pt x="1049" y="0"/>
                  <a:pt x="1049" y="0"/>
                </a:cubicBezTo>
                <a:cubicBezTo>
                  <a:pt x="1161" y="3"/>
                  <a:pt x="1272" y="3"/>
                  <a:pt x="1384" y="8"/>
                </a:cubicBezTo>
                <a:cubicBezTo>
                  <a:pt x="1440" y="11"/>
                  <a:pt x="1501" y="45"/>
                  <a:pt x="1556" y="60"/>
                </a:cubicBezTo>
                <a:cubicBezTo>
                  <a:pt x="1597" y="85"/>
                  <a:pt x="1649" y="117"/>
                  <a:pt x="1694" y="129"/>
                </a:cubicBezTo>
                <a:cubicBezTo>
                  <a:pt x="1758" y="173"/>
                  <a:pt x="1838" y="203"/>
                  <a:pt x="1909" y="232"/>
                </a:cubicBezTo>
                <a:cubicBezTo>
                  <a:pt x="1957" y="252"/>
                  <a:pt x="2017" y="292"/>
                  <a:pt x="2072" y="292"/>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31" name="Rectangle 7">
            <a:extLst>
              <a:ext uri="{FF2B5EF4-FFF2-40B4-BE49-F238E27FC236}">
                <a16:creationId xmlns:a16="http://schemas.microsoft.com/office/drawing/2014/main" id="{2BA6AB11-EB42-4BE0-9DC6-022A30403900}"/>
              </a:ext>
            </a:extLst>
          </p:cNvPr>
          <p:cNvSpPr>
            <a:spLocks noChangeArrowheads="1"/>
          </p:cNvSpPr>
          <p:nvPr/>
        </p:nvSpPr>
        <p:spPr bwMode="auto">
          <a:xfrm>
            <a:off x="4953000" y="1066800"/>
            <a:ext cx="76200" cy="1066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32" name="Line 8">
            <a:extLst>
              <a:ext uri="{FF2B5EF4-FFF2-40B4-BE49-F238E27FC236}">
                <a16:creationId xmlns:a16="http://schemas.microsoft.com/office/drawing/2014/main" id="{24F656E8-66A0-4B73-9F5C-824D29C280BD}"/>
              </a:ext>
            </a:extLst>
          </p:cNvPr>
          <p:cNvSpPr>
            <a:spLocks noChangeShapeType="1"/>
          </p:cNvSpPr>
          <p:nvPr/>
        </p:nvSpPr>
        <p:spPr bwMode="auto">
          <a:xfrm flipH="1">
            <a:off x="3810000" y="1066800"/>
            <a:ext cx="10668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33" name="Text Box 9">
            <a:extLst>
              <a:ext uri="{FF2B5EF4-FFF2-40B4-BE49-F238E27FC236}">
                <a16:creationId xmlns:a16="http://schemas.microsoft.com/office/drawing/2014/main" id="{C1BCDA4A-DAA0-476B-9C67-1B41113958F8}"/>
              </a:ext>
            </a:extLst>
          </p:cNvPr>
          <p:cNvSpPr txBox="1">
            <a:spLocks noChangeArrowheads="1"/>
          </p:cNvSpPr>
          <p:nvPr/>
        </p:nvSpPr>
        <p:spPr bwMode="auto">
          <a:xfrm>
            <a:off x="3657600" y="609600"/>
            <a:ext cx="6048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r>
              <a:rPr lang="en-US" altLang="en-US">
                <a:latin typeface="Symbol" panose="05050102010706020507" pitchFamily="18" charset="2"/>
              </a:rPr>
              <a:t>t</a:t>
            </a:r>
            <a:r>
              <a:rPr lang="en-US" altLang="en-US"/>
              <a:t>)</a:t>
            </a:r>
          </a:p>
        </p:txBody>
      </p:sp>
      <p:sp>
        <p:nvSpPr>
          <p:cNvPr id="26634" name="Line 10">
            <a:extLst>
              <a:ext uri="{FF2B5EF4-FFF2-40B4-BE49-F238E27FC236}">
                <a16:creationId xmlns:a16="http://schemas.microsoft.com/office/drawing/2014/main" id="{B1AE1EE3-0088-433C-AB61-602581A70443}"/>
              </a:ext>
            </a:extLst>
          </p:cNvPr>
          <p:cNvSpPr>
            <a:spLocks noChangeShapeType="1"/>
          </p:cNvSpPr>
          <p:nvPr/>
        </p:nvSpPr>
        <p:spPr bwMode="auto">
          <a:xfrm>
            <a:off x="3733800" y="22860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35" name="Line 11">
            <a:extLst>
              <a:ext uri="{FF2B5EF4-FFF2-40B4-BE49-F238E27FC236}">
                <a16:creationId xmlns:a16="http://schemas.microsoft.com/office/drawing/2014/main" id="{17A262A9-066F-49CE-A5BA-C1C90F13C0C4}"/>
              </a:ext>
            </a:extLst>
          </p:cNvPr>
          <p:cNvSpPr>
            <a:spLocks noChangeShapeType="1"/>
          </p:cNvSpPr>
          <p:nvPr/>
        </p:nvSpPr>
        <p:spPr bwMode="auto">
          <a:xfrm>
            <a:off x="5029200" y="22860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36" name="Line 12">
            <a:extLst>
              <a:ext uri="{FF2B5EF4-FFF2-40B4-BE49-F238E27FC236}">
                <a16:creationId xmlns:a16="http://schemas.microsoft.com/office/drawing/2014/main" id="{2B4C6255-C6B4-4E5F-88AF-EFADAE29D4BD}"/>
              </a:ext>
            </a:extLst>
          </p:cNvPr>
          <p:cNvSpPr>
            <a:spLocks noChangeShapeType="1"/>
          </p:cNvSpPr>
          <p:nvPr/>
        </p:nvSpPr>
        <p:spPr bwMode="auto">
          <a:xfrm>
            <a:off x="3733800" y="2514600"/>
            <a:ext cx="12954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37" name="Text Box 13">
            <a:extLst>
              <a:ext uri="{FF2B5EF4-FFF2-40B4-BE49-F238E27FC236}">
                <a16:creationId xmlns:a16="http://schemas.microsoft.com/office/drawing/2014/main" id="{BD642FB9-EE92-48F3-AFB2-F27ABAE3ABCB}"/>
              </a:ext>
            </a:extLst>
          </p:cNvPr>
          <p:cNvSpPr txBox="1">
            <a:spLocks noChangeArrowheads="1"/>
          </p:cNvSpPr>
          <p:nvPr/>
        </p:nvSpPr>
        <p:spPr bwMode="auto">
          <a:xfrm>
            <a:off x="4251325" y="2625725"/>
            <a:ext cx="3175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t</a:t>
            </a:r>
          </a:p>
        </p:txBody>
      </p:sp>
      <p:sp>
        <p:nvSpPr>
          <p:cNvPr id="26638" name="Line 14">
            <a:extLst>
              <a:ext uri="{FF2B5EF4-FFF2-40B4-BE49-F238E27FC236}">
                <a16:creationId xmlns:a16="http://schemas.microsoft.com/office/drawing/2014/main" id="{E386B6F6-7F2F-4C69-8F0C-5C5FB6C492DC}"/>
              </a:ext>
            </a:extLst>
          </p:cNvPr>
          <p:cNvSpPr>
            <a:spLocks noChangeShapeType="1"/>
          </p:cNvSpPr>
          <p:nvPr/>
        </p:nvSpPr>
        <p:spPr bwMode="auto">
          <a:xfrm flipH="1">
            <a:off x="5029200" y="838200"/>
            <a:ext cx="91440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6639" name="Object 15">
            <a:extLst>
              <a:ext uri="{FF2B5EF4-FFF2-40B4-BE49-F238E27FC236}">
                <a16:creationId xmlns:a16="http://schemas.microsoft.com/office/drawing/2014/main" id="{5C88655C-9CB0-4207-BC0D-1FB1C2783007}"/>
              </a:ext>
            </a:extLst>
          </p:cNvPr>
          <p:cNvGraphicFramePr>
            <a:graphicFrameLocks noChangeAspect="1"/>
          </p:cNvGraphicFramePr>
          <p:nvPr/>
        </p:nvGraphicFramePr>
        <p:xfrm>
          <a:off x="5715000" y="457200"/>
          <a:ext cx="2133600" cy="479425"/>
        </p:xfrm>
        <a:graphic>
          <a:graphicData uri="http://schemas.openxmlformats.org/presentationml/2006/ole">
            <mc:AlternateContent xmlns:mc="http://schemas.openxmlformats.org/markup-compatibility/2006">
              <mc:Choice xmlns:v="urn:schemas-microsoft-com:vml" Requires="v">
                <p:oleObj spid="_x0000_s11278" name="Equation" r:id="rId4" imgW="1130040" imgH="253800" progId="Equation.DSMT4">
                  <p:embed/>
                </p:oleObj>
              </mc:Choice>
              <mc:Fallback>
                <p:oleObj name="Equation" r:id="rId4" imgW="1130040" imgH="253800" progId="Equation.DSMT4">
                  <p:embed/>
                  <p:pic>
                    <p:nvPicPr>
                      <p:cNvPr id="0" name="Object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15000" y="457200"/>
                        <a:ext cx="2133600"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6640" name="Line 16">
            <a:extLst>
              <a:ext uri="{FF2B5EF4-FFF2-40B4-BE49-F238E27FC236}">
                <a16:creationId xmlns:a16="http://schemas.microsoft.com/office/drawing/2014/main" id="{8021A924-C492-4098-A8B8-C4483AF40671}"/>
              </a:ext>
            </a:extLst>
          </p:cNvPr>
          <p:cNvSpPr>
            <a:spLocks noChangeShapeType="1"/>
          </p:cNvSpPr>
          <p:nvPr/>
        </p:nvSpPr>
        <p:spPr bwMode="auto">
          <a:xfrm>
            <a:off x="4648200" y="16002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41" name="Line 17">
            <a:extLst>
              <a:ext uri="{FF2B5EF4-FFF2-40B4-BE49-F238E27FC236}">
                <a16:creationId xmlns:a16="http://schemas.microsoft.com/office/drawing/2014/main" id="{F1DB1278-0D6B-4745-AEAA-94E58E42DEAA}"/>
              </a:ext>
            </a:extLst>
          </p:cNvPr>
          <p:cNvSpPr>
            <a:spLocks noChangeShapeType="1"/>
          </p:cNvSpPr>
          <p:nvPr/>
        </p:nvSpPr>
        <p:spPr bwMode="auto">
          <a:xfrm flipH="1">
            <a:off x="5105400" y="16002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6642" name="Object 18">
            <a:extLst>
              <a:ext uri="{FF2B5EF4-FFF2-40B4-BE49-F238E27FC236}">
                <a16:creationId xmlns:a16="http://schemas.microsoft.com/office/drawing/2014/main" id="{20C20241-CA74-4CA1-A0FE-15A3B5CD63BC}"/>
              </a:ext>
            </a:extLst>
          </p:cNvPr>
          <p:cNvGraphicFramePr>
            <a:graphicFrameLocks noChangeAspect="1"/>
          </p:cNvGraphicFramePr>
          <p:nvPr/>
        </p:nvGraphicFramePr>
        <p:xfrm>
          <a:off x="5486400" y="1371600"/>
          <a:ext cx="381000" cy="296863"/>
        </p:xfrm>
        <a:graphic>
          <a:graphicData uri="http://schemas.openxmlformats.org/presentationml/2006/ole">
            <mc:AlternateContent xmlns:mc="http://schemas.openxmlformats.org/markup-compatibility/2006">
              <mc:Choice xmlns:v="urn:schemas-microsoft-com:vml" Requires="v">
                <p:oleObj spid="_x0000_s11279" name="Equation" r:id="rId6" imgW="228600" imgH="177480" progId="Equation.DSMT4">
                  <p:embed/>
                </p:oleObj>
              </mc:Choice>
              <mc:Fallback>
                <p:oleObj name="Equation" r:id="rId6" imgW="228600" imgH="177480" progId="Equation.DSMT4">
                  <p:embed/>
                  <p:pic>
                    <p:nvPicPr>
                      <p:cNvPr id="0" name="Object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86400" y="1371600"/>
                        <a:ext cx="381000" cy="296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6643" name="Object 19">
            <a:extLst>
              <a:ext uri="{FF2B5EF4-FFF2-40B4-BE49-F238E27FC236}">
                <a16:creationId xmlns:a16="http://schemas.microsoft.com/office/drawing/2014/main" id="{EA4951C6-7B91-4746-A11D-DFD0ABAFDC71}"/>
              </a:ext>
            </a:extLst>
          </p:cNvPr>
          <p:cNvGraphicFramePr>
            <a:graphicFrameLocks noChangeAspect="1"/>
          </p:cNvGraphicFramePr>
          <p:nvPr/>
        </p:nvGraphicFramePr>
        <p:xfrm>
          <a:off x="2590800" y="3352800"/>
          <a:ext cx="2895600" cy="490538"/>
        </p:xfrm>
        <a:graphic>
          <a:graphicData uri="http://schemas.openxmlformats.org/presentationml/2006/ole">
            <mc:AlternateContent xmlns:mc="http://schemas.openxmlformats.org/markup-compatibility/2006">
              <mc:Choice xmlns:v="urn:schemas-microsoft-com:vml" Requires="v">
                <p:oleObj spid="_x0000_s11280" name="Equation" r:id="rId8" imgW="1498320" imgH="253800" progId="Equation.DSMT4">
                  <p:embed/>
                </p:oleObj>
              </mc:Choice>
              <mc:Fallback>
                <p:oleObj name="Equation" r:id="rId8" imgW="1498320" imgH="253800" progId="Equation.DSMT4">
                  <p:embed/>
                  <p:pic>
                    <p:nvPicPr>
                      <p:cNvPr id="0" name="Object 1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90800" y="3352800"/>
                        <a:ext cx="2895600" cy="490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6644" name="Object 20">
            <a:extLst>
              <a:ext uri="{FF2B5EF4-FFF2-40B4-BE49-F238E27FC236}">
                <a16:creationId xmlns:a16="http://schemas.microsoft.com/office/drawing/2014/main" id="{1564A349-DF61-4B1C-B057-627AAF854790}"/>
              </a:ext>
            </a:extLst>
          </p:cNvPr>
          <p:cNvGraphicFramePr>
            <a:graphicFrameLocks noChangeAspect="1"/>
          </p:cNvGraphicFramePr>
          <p:nvPr/>
        </p:nvGraphicFramePr>
        <p:xfrm>
          <a:off x="2743200" y="4267200"/>
          <a:ext cx="3124200" cy="1449388"/>
        </p:xfrm>
        <a:graphic>
          <a:graphicData uri="http://schemas.openxmlformats.org/presentationml/2006/ole">
            <mc:AlternateContent xmlns:mc="http://schemas.openxmlformats.org/markup-compatibility/2006">
              <mc:Choice xmlns:v="urn:schemas-microsoft-com:vml" Requires="v">
                <p:oleObj spid="_x0000_s11281" name="Equation" r:id="rId10" imgW="1587240" imgH="736560" progId="Equation.DSMT4">
                  <p:embed/>
                </p:oleObj>
              </mc:Choice>
              <mc:Fallback>
                <p:oleObj name="Equation" r:id="rId10" imgW="1587240" imgH="736560" progId="Equation.DSMT4">
                  <p:embed/>
                  <p:pic>
                    <p:nvPicPr>
                      <p:cNvPr id="0" name="Object 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43200" y="4267200"/>
                        <a:ext cx="3124200" cy="1449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6646" name="Text Box 22">
            <a:extLst>
              <a:ext uri="{FF2B5EF4-FFF2-40B4-BE49-F238E27FC236}">
                <a16:creationId xmlns:a16="http://schemas.microsoft.com/office/drawing/2014/main" id="{1017055E-2A46-4AD5-80F7-A540F0E685CE}"/>
              </a:ext>
            </a:extLst>
          </p:cNvPr>
          <p:cNvSpPr txBox="1">
            <a:spLocks noChangeArrowheads="1"/>
          </p:cNvSpPr>
          <p:nvPr/>
        </p:nvSpPr>
        <p:spPr bwMode="auto">
          <a:xfrm>
            <a:off x="5715000" y="3200400"/>
            <a:ext cx="240506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linearity and time </a:t>
            </a:r>
          </a:p>
          <a:p>
            <a:r>
              <a:rPr lang="en-US" altLang="en-US"/>
              <a:t>shift invariance</a:t>
            </a:r>
          </a:p>
        </p:txBody>
      </p:sp>
      <p:sp>
        <p:nvSpPr>
          <p:cNvPr id="26647" name="Text Box 23">
            <a:extLst>
              <a:ext uri="{FF2B5EF4-FFF2-40B4-BE49-F238E27FC236}">
                <a16:creationId xmlns:a16="http://schemas.microsoft.com/office/drawing/2014/main" id="{83783858-6F14-40DF-8280-3E74671C066C}"/>
              </a:ext>
            </a:extLst>
          </p:cNvPr>
          <p:cNvSpPr txBox="1">
            <a:spLocks noChangeArrowheads="1"/>
          </p:cNvSpPr>
          <p:nvPr/>
        </p:nvSpPr>
        <p:spPr bwMode="auto">
          <a:xfrm>
            <a:off x="6308725" y="4308475"/>
            <a:ext cx="15525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linearity</a:t>
            </a:r>
          </a:p>
          <a:p>
            <a:r>
              <a:rPr lang="en-US" altLang="en-US"/>
              <a:t>(additivity)</a:t>
            </a:r>
          </a:p>
        </p:txBody>
      </p:sp>
      <p:sp>
        <p:nvSpPr>
          <p:cNvPr id="2" name="TextBox 1">
            <a:extLst>
              <a:ext uri="{FF2B5EF4-FFF2-40B4-BE49-F238E27FC236}">
                <a16:creationId xmlns:a16="http://schemas.microsoft.com/office/drawing/2014/main" id="{E04153BC-3BB6-469E-8A41-5358F97C6D62}"/>
              </a:ext>
            </a:extLst>
          </p:cNvPr>
          <p:cNvSpPr txBox="1"/>
          <p:nvPr/>
        </p:nvSpPr>
        <p:spPr>
          <a:xfrm>
            <a:off x="367290" y="3135250"/>
            <a:ext cx="2029723" cy="830997"/>
          </a:xfrm>
          <a:prstGeom prst="rect">
            <a:avLst/>
          </a:prstGeom>
          <a:noFill/>
        </p:spPr>
        <p:txBody>
          <a:bodyPr wrap="none" rtlCol="0">
            <a:spAutoFit/>
          </a:bodyPr>
          <a:lstStyle/>
          <a:p>
            <a:r>
              <a:rPr lang="en-US" dirty="0"/>
              <a:t>response to the</a:t>
            </a:r>
          </a:p>
          <a:p>
            <a:r>
              <a:rPr lang="en-US" dirty="0"/>
              <a:t>thin rectangle</a:t>
            </a:r>
          </a:p>
        </p:txBody>
      </p:sp>
      <p:sp>
        <p:nvSpPr>
          <p:cNvPr id="3" name="TextBox 2">
            <a:extLst>
              <a:ext uri="{FF2B5EF4-FFF2-40B4-BE49-F238E27FC236}">
                <a16:creationId xmlns:a16="http://schemas.microsoft.com/office/drawing/2014/main" id="{015AC1F9-7AFB-4BBD-AD20-00F5E6CCB1FD}"/>
              </a:ext>
            </a:extLst>
          </p:cNvPr>
          <p:cNvSpPr txBox="1"/>
          <p:nvPr/>
        </p:nvSpPr>
        <p:spPr>
          <a:xfrm>
            <a:off x="418026" y="4257972"/>
            <a:ext cx="1592103" cy="461665"/>
          </a:xfrm>
          <a:prstGeom prst="rect">
            <a:avLst/>
          </a:prstGeom>
          <a:noFill/>
        </p:spPr>
        <p:txBody>
          <a:bodyPr wrap="none" rtlCol="0">
            <a:spAutoFit/>
          </a:bodyPr>
          <a:lstStyle/>
          <a:p>
            <a:r>
              <a:rPr lang="en-US" dirty="0"/>
              <a:t>total output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650" name="Object 2">
            <a:extLst>
              <a:ext uri="{FF2B5EF4-FFF2-40B4-BE49-F238E27FC236}">
                <a16:creationId xmlns:a16="http://schemas.microsoft.com/office/drawing/2014/main" id="{715DEBB7-4792-45C1-93AB-9F17A032EB34}"/>
              </a:ext>
            </a:extLst>
          </p:cNvPr>
          <p:cNvGraphicFramePr>
            <a:graphicFrameLocks noChangeAspect="1"/>
          </p:cNvGraphicFramePr>
          <p:nvPr/>
        </p:nvGraphicFramePr>
        <p:xfrm>
          <a:off x="2667000" y="762000"/>
          <a:ext cx="3581400" cy="3016250"/>
        </p:xfrm>
        <a:graphic>
          <a:graphicData uri="http://schemas.openxmlformats.org/presentationml/2006/ole">
            <mc:AlternateContent xmlns:mc="http://schemas.openxmlformats.org/markup-compatibility/2006">
              <mc:Choice xmlns:v="urn:schemas-microsoft-com:vml" Requires="v">
                <p:oleObj spid="_x0000_s12299" name="Equation" r:id="rId4" imgW="1688760" imgH="1422360" progId="Equation.DSMT4">
                  <p:embed/>
                </p:oleObj>
              </mc:Choice>
              <mc:Fallback>
                <p:oleObj name="Equation" r:id="rId4" imgW="1688760" imgH="142236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762000"/>
                        <a:ext cx="3581400" cy="301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651" name="Text Box 3">
            <a:extLst>
              <a:ext uri="{FF2B5EF4-FFF2-40B4-BE49-F238E27FC236}">
                <a16:creationId xmlns:a16="http://schemas.microsoft.com/office/drawing/2014/main" id="{7A941EDB-649D-4ACE-9A44-ED80B569DD47}"/>
              </a:ext>
            </a:extLst>
          </p:cNvPr>
          <p:cNvSpPr txBox="1">
            <a:spLocks noChangeArrowheads="1"/>
          </p:cNvSpPr>
          <p:nvPr/>
        </p:nvSpPr>
        <p:spPr bwMode="auto">
          <a:xfrm>
            <a:off x="1736725" y="498475"/>
            <a:ext cx="387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If</a:t>
            </a:r>
          </a:p>
        </p:txBody>
      </p:sp>
      <p:sp>
        <p:nvSpPr>
          <p:cNvPr id="27652" name="Text Box 4">
            <a:extLst>
              <a:ext uri="{FF2B5EF4-FFF2-40B4-BE49-F238E27FC236}">
                <a16:creationId xmlns:a16="http://schemas.microsoft.com/office/drawing/2014/main" id="{1B0A2E0D-D7C7-4E35-A19F-E97648A03753}"/>
              </a:ext>
            </a:extLst>
          </p:cNvPr>
          <p:cNvSpPr txBox="1">
            <a:spLocks noChangeArrowheads="1"/>
          </p:cNvSpPr>
          <p:nvPr/>
        </p:nvSpPr>
        <p:spPr bwMode="auto">
          <a:xfrm>
            <a:off x="2041525" y="4232275"/>
            <a:ext cx="6238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and</a:t>
            </a:r>
          </a:p>
        </p:txBody>
      </p:sp>
      <p:graphicFrame>
        <p:nvGraphicFramePr>
          <p:cNvPr id="27653" name="Object 5">
            <a:extLst>
              <a:ext uri="{FF2B5EF4-FFF2-40B4-BE49-F238E27FC236}">
                <a16:creationId xmlns:a16="http://schemas.microsoft.com/office/drawing/2014/main" id="{85280EB5-D35F-4777-B59D-AD5A6894F4BE}"/>
              </a:ext>
            </a:extLst>
          </p:cNvPr>
          <p:cNvGraphicFramePr>
            <a:graphicFrameLocks noChangeAspect="1"/>
          </p:cNvGraphicFramePr>
          <p:nvPr/>
        </p:nvGraphicFramePr>
        <p:xfrm>
          <a:off x="3505200" y="4038600"/>
          <a:ext cx="3124200" cy="944563"/>
        </p:xfrm>
        <a:graphic>
          <a:graphicData uri="http://schemas.openxmlformats.org/presentationml/2006/ole">
            <mc:AlternateContent xmlns:mc="http://schemas.openxmlformats.org/markup-compatibility/2006">
              <mc:Choice xmlns:v="urn:schemas-microsoft-com:vml" Requires="v">
                <p:oleObj spid="_x0000_s12300" name="Equation" r:id="rId6" imgW="1511280" imgH="457200" progId="Equation.DSMT4">
                  <p:embed/>
                </p:oleObj>
              </mc:Choice>
              <mc:Fallback>
                <p:oleObj name="Equation" r:id="rId6" imgW="1511280" imgH="45720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5200" y="4038600"/>
                        <a:ext cx="3124200" cy="944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654" name="Text Box 6">
            <a:extLst>
              <a:ext uri="{FF2B5EF4-FFF2-40B4-BE49-F238E27FC236}">
                <a16:creationId xmlns:a16="http://schemas.microsoft.com/office/drawing/2014/main" id="{13E790B5-BD37-4791-8F79-293D95437FC5}"/>
              </a:ext>
            </a:extLst>
          </p:cNvPr>
          <p:cNvSpPr txBox="1">
            <a:spLocks noChangeArrowheads="1"/>
          </p:cNvSpPr>
          <p:nvPr/>
        </p:nvSpPr>
        <p:spPr bwMode="auto">
          <a:xfrm>
            <a:off x="1965325" y="5222875"/>
            <a:ext cx="7080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then</a:t>
            </a:r>
          </a:p>
        </p:txBody>
      </p:sp>
      <p:graphicFrame>
        <p:nvGraphicFramePr>
          <p:cNvPr id="27655" name="Object 7">
            <a:extLst>
              <a:ext uri="{FF2B5EF4-FFF2-40B4-BE49-F238E27FC236}">
                <a16:creationId xmlns:a16="http://schemas.microsoft.com/office/drawing/2014/main" id="{C97046E9-8121-4F26-8B88-747C57B33AEC}"/>
              </a:ext>
            </a:extLst>
          </p:cNvPr>
          <p:cNvGraphicFramePr>
            <a:graphicFrameLocks noChangeAspect="1"/>
          </p:cNvGraphicFramePr>
          <p:nvPr/>
        </p:nvGraphicFramePr>
        <p:xfrm>
          <a:off x="3581400" y="5181600"/>
          <a:ext cx="2819400" cy="574675"/>
        </p:xfrm>
        <a:graphic>
          <a:graphicData uri="http://schemas.openxmlformats.org/presentationml/2006/ole">
            <mc:AlternateContent xmlns:mc="http://schemas.openxmlformats.org/markup-compatibility/2006">
              <mc:Choice xmlns:v="urn:schemas-microsoft-com:vml" Requires="v">
                <p:oleObj spid="_x0000_s12301" name="Equation" r:id="rId8" imgW="1244520" imgH="253800" progId="Equation.DSMT4">
                  <p:embed/>
                </p:oleObj>
              </mc:Choice>
              <mc:Fallback>
                <p:oleObj name="Equation" r:id="rId8" imgW="1244520" imgH="253800" progId="Equation.DSMT4">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81400" y="5181600"/>
                        <a:ext cx="2819400" cy="574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4034" name="Object 2">
            <a:extLst>
              <a:ext uri="{FF2B5EF4-FFF2-40B4-BE49-F238E27FC236}">
                <a16:creationId xmlns:a16="http://schemas.microsoft.com/office/drawing/2014/main" id="{E738B0C6-C347-4D2C-A987-673710C98BFC}"/>
              </a:ext>
            </a:extLst>
          </p:cNvPr>
          <p:cNvGraphicFramePr>
            <a:graphicFrameLocks noChangeAspect="1"/>
          </p:cNvGraphicFramePr>
          <p:nvPr/>
        </p:nvGraphicFramePr>
        <p:xfrm>
          <a:off x="2743200" y="2514600"/>
          <a:ext cx="2819400" cy="574675"/>
        </p:xfrm>
        <a:graphic>
          <a:graphicData uri="http://schemas.openxmlformats.org/presentationml/2006/ole">
            <mc:AlternateContent xmlns:mc="http://schemas.openxmlformats.org/markup-compatibility/2006">
              <mc:Choice xmlns:v="urn:schemas-microsoft-com:vml" Requires="v">
                <p:oleObj spid="_x0000_s13320" name="Equation" r:id="rId4" imgW="1244520" imgH="253800" progId="Equation.DSMT4">
                  <p:embed/>
                </p:oleObj>
              </mc:Choice>
              <mc:Fallback>
                <p:oleObj name="Equation" r:id="rId4" imgW="1244520" imgH="2538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3200" y="2514600"/>
                        <a:ext cx="2819400" cy="574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44035" name="Group 3">
            <a:extLst>
              <a:ext uri="{FF2B5EF4-FFF2-40B4-BE49-F238E27FC236}">
                <a16:creationId xmlns:a16="http://schemas.microsoft.com/office/drawing/2014/main" id="{D920266B-3C64-491C-BEB2-16BFE4B5D137}"/>
              </a:ext>
            </a:extLst>
          </p:cNvPr>
          <p:cNvGrpSpPr>
            <a:grpSpLocks/>
          </p:cNvGrpSpPr>
          <p:nvPr/>
        </p:nvGrpSpPr>
        <p:grpSpPr bwMode="auto">
          <a:xfrm>
            <a:off x="6019800" y="2590800"/>
            <a:ext cx="381000" cy="500063"/>
            <a:chOff x="4704" y="2016"/>
            <a:chExt cx="240" cy="315"/>
          </a:xfrm>
        </p:grpSpPr>
        <p:sp>
          <p:nvSpPr>
            <p:cNvPr id="44036" name="Oval 4">
              <a:extLst>
                <a:ext uri="{FF2B5EF4-FFF2-40B4-BE49-F238E27FC236}">
                  <a16:creationId xmlns:a16="http://schemas.microsoft.com/office/drawing/2014/main" id="{76D9E01A-38DF-4E5D-B621-730EE4EE0460}"/>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37" name="Oval 5">
              <a:extLst>
                <a:ext uri="{FF2B5EF4-FFF2-40B4-BE49-F238E27FC236}">
                  <a16:creationId xmlns:a16="http://schemas.microsoft.com/office/drawing/2014/main" id="{9D0E111D-63AB-42BE-8A28-58FD24A2DC06}"/>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38" name="Rectangle 6">
              <a:extLst>
                <a:ext uri="{FF2B5EF4-FFF2-40B4-BE49-F238E27FC236}">
                  <a16:creationId xmlns:a16="http://schemas.microsoft.com/office/drawing/2014/main" id="{BEE83DD4-7F92-4030-BF11-B1E99EEBEECA}"/>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39" name="Line 7">
              <a:extLst>
                <a:ext uri="{FF2B5EF4-FFF2-40B4-BE49-F238E27FC236}">
                  <a16:creationId xmlns:a16="http://schemas.microsoft.com/office/drawing/2014/main" id="{640F76F3-FF49-42C8-A063-C5700FEEFFD9}"/>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4040" name="Text Box 8">
            <a:extLst>
              <a:ext uri="{FF2B5EF4-FFF2-40B4-BE49-F238E27FC236}">
                <a16:creationId xmlns:a16="http://schemas.microsoft.com/office/drawing/2014/main" id="{A9E156BB-0922-49A9-B194-27E598DC6271}"/>
              </a:ext>
            </a:extLst>
          </p:cNvPr>
          <p:cNvSpPr txBox="1">
            <a:spLocks noChangeArrowheads="1"/>
          </p:cNvSpPr>
          <p:nvPr/>
        </p:nvSpPr>
        <p:spPr bwMode="auto">
          <a:xfrm>
            <a:off x="1676400" y="3810000"/>
            <a:ext cx="54768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convolution in the frequency domain is just</a:t>
            </a:r>
          </a:p>
          <a:p>
            <a:r>
              <a:rPr lang="en-US" altLang="en-US"/>
              <a:t>(complex-valued) multiplication</a:t>
            </a:r>
          </a:p>
        </p:txBody>
      </p:sp>
      <p:graphicFrame>
        <p:nvGraphicFramePr>
          <p:cNvPr id="44048" name="Object 16">
            <a:extLst>
              <a:ext uri="{FF2B5EF4-FFF2-40B4-BE49-F238E27FC236}">
                <a16:creationId xmlns:a16="http://schemas.microsoft.com/office/drawing/2014/main" id="{0877F492-8518-4E51-B7BB-D4794207022E}"/>
              </a:ext>
            </a:extLst>
          </p:cNvPr>
          <p:cNvGraphicFramePr>
            <a:graphicFrameLocks noChangeAspect="1"/>
          </p:cNvGraphicFramePr>
          <p:nvPr/>
        </p:nvGraphicFramePr>
        <p:xfrm>
          <a:off x="2667000" y="381000"/>
          <a:ext cx="2971800" cy="1816100"/>
        </p:xfrm>
        <a:graphic>
          <a:graphicData uri="http://schemas.openxmlformats.org/presentationml/2006/ole">
            <mc:AlternateContent xmlns:mc="http://schemas.openxmlformats.org/markup-compatibility/2006">
              <mc:Choice xmlns:v="urn:schemas-microsoft-com:vml" Requires="v">
                <p:oleObj spid="_x0000_s13321" name="Equation" r:id="rId6" imgW="1536480" imgH="939600" progId="Equation.DSMT4">
                  <p:embed/>
                </p:oleObj>
              </mc:Choice>
              <mc:Fallback>
                <p:oleObj name="Equation" r:id="rId6" imgW="1536480" imgH="939600" progId="Equation.DSMT4">
                  <p:embed/>
                  <p:pic>
                    <p:nvPicPr>
                      <p:cNvPr id="0" name="Object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67000" y="381000"/>
                        <a:ext cx="2971800" cy="1816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16998C28-BA7B-4E7C-B8C6-E57618BDB521}"/>
              </a:ext>
            </a:extLst>
          </p:cNvPr>
          <p:cNvSpPr>
            <a:spLocks noChangeArrowheads="1"/>
          </p:cNvSpPr>
          <p:nvPr/>
        </p:nvSpPr>
        <p:spPr bwMode="auto">
          <a:xfrm>
            <a:off x="1981200" y="685800"/>
            <a:ext cx="1143000" cy="990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699" name="Rectangle 3">
            <a:extLst>
              <a:ext uri="{FF2B5EF4-FFF2-40B4-BE49-F238E27FC236}">
                <a16:creationId xmlns:a16="http://schemas.microsoft.com/office/drawing/2014/main" id="{83277DA8-6960-407D-B974-762A276D7362}"/>
              </a:ext>
            </a:extLst>
          </p:cNvPr>
          <p:cNvSpPr>
            <a:spLocks noChangeArrowheads="1"/>
          </p:cNvSpPr>
          <p:nvPr/>
        </p:nvSpPr>
        <p:spPr bwMode="auto">
          <a:xfrm>
            <a:off x="3533775" y="700088"/>
            <a:ext cx="1143000" cy="990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00" name="Rectangle 4">
            <a:extLst>
              <a:ext uri="{FF2B5EF4-FFF2-40B4-BE49-F238E27FC236}">
                <a16:creationId xmlns:a16="http://schemas.microsoft.com/office/drawing/2014/main" id="{5345CE85-6223-4506-AD5B-9B034D958361}"/>
              </a:ext>
            </a:extLst>
          </p:cNvPr>
          <p:cNvSpPr>
            <a:spLocks noChangeArrowheads="1"/>
          </p:cNvSpPr>
          <p:nvPr/>
        </p:nvSpPr>
        <p:spPr bwMode="auto">
          <a:xfrm>
            <a:off x="6096000" y="685800"/>
            <a:ext cx="1143000" cy="990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11" name="Line 15">
            <a:extLst>
              <a:ext uri="{FF2B5EF4-FFF2-40B4-BE49-F238E27FC236}">
                <a16:creationId xmlns:a16="http://schemas.microsoft.com/office/drawing/2014/main" id="{277BEEBB-FA1F-40F8-B0C6-35962FF3AB1E}"/>
              </a:ext>
            </a:extLst>
          </p:cNvPr>
          <p:cNvSpPr>
            <a:spLocks noChangeShapeType="1"/>
          </p:cNvSpPr>
          <p:nvPr/>
        </p:nvSpPr>
        <p:spPr bwMode="auto">
          <a:xfrm>
            <a:off x="1674813" y="11557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15" name="Line 19">
            <a:extLst>
              <a:ext uri="{FF2B5EF4-FFF2-40B4-BE49-F238E27FC236}">
                <a16:creationId xmlns:a16="http://schemas.microsoft.com/office/drawing/2014/main" id="{5F995A3F-49CF-42AD-B93F-3D58307144DC}"/>
              </a:ext>
            </a:extLst>
          </p:cNvPr>
          <p:cNvSpPr>
            <a:spLocks noChangeShapeType="1"/>
          </p:cNvSpPr>
          <p:nvPr/>
        </p:nvSpPr>
        <p:spPr bwMode="auto">
          <a:xfrm>
            <a:off x="7250113" y="1176338"/>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22" name="Oval 26">
            <a:extLst>
              <a:ext uri="{FF2B5EF4-FFF2-40B4-BE49-F238E27FC236}">
                <a16:creationId xmlns:a16="http://schemas.microsoft.com/office/drawing/2014/main" id="{20FA3A3A-3D79-40D3-AC38-805E5AD675C8}"/>
              </a:ext>
            </a:extLst>
          </p:cNvPr>
          <p:cNvSpPr>
            <a:spLocks noChangeArrowheads="1"/>
          </p:cNvSpPr>
          <p:nvPr/>
        </p:nvSpPr>
        <p:spPr bwMode="auto">
          <a:xfrm>
            <a:off x="5181600" y="11430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23" name="Oval 27">
            <a:extLst>
              <a:ext uri="{FF2B5EF4-FFF2-40B4-BE49-F238E27FC236}">
                <a16:creationId xmlns:a16="http://schemas.microsoft.com/office/drawing/2014/main" id="{0947C466-4EA4-4519-8C42-108B115BF312}"/>
              </a:ext>
            </a:extLst>
          </p:cNvPr>
          <p:cNvSpPr>
            <a:spLocks noChangeArrowheads="1"/>
          </p:cNvSpPr>
          <p:nvPr/>
        </p:nvSpPr>
        <p:spPr bwMode="auto">
          <a:xfrm>
            <a:off x="5334000" y="11430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24" name="Oval 28">
            <a:extLst>
              <a:ext uri="{FF2B5EF4-FFF2-40B4-BE49-F238E27FC236}">
                <a16:creationId xmlns:a16="http://schemas.microsoft.com/office/drawing/2014/main" id="{C92C31B8-FAEE-4C78-B47E-68ED796ACEBB}"/>
              </a:ext>
            </a:extLst>
          </p:cNvPr>
          <p:cNvSpPr>
            <a:spLocks noChangeArrowheads="1"/>
          </p:cNvSpPr>
          <p:nvPr/>
        </p:nvSpPr>
        <p:spPr bwMode="auto">
          <a:xfrm>
            <a:off x="5486400" y="11430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25" name="Line 29">
            <a:extLst>
              <a:ext uri="{FF2B5EF4-FFF2-40B4-BE49-F238E27FC236}">
                <a16:creationId xmlns:a16="http://schemas.microsoft.com/office/drawing/2014/main" id="{9A9F588A-7B07-4182-9B59-9A8C7AFE35FB}"/>
              </a:ext>
            </a:extLst>
          </p:cNvPr>
          <p:cNvSpPr>
            <a:spLocks noChangeShapeType="1"/>
          </p:cNvSpPr>
          <p:nvPr/>
        </p:nvSpPr>
        <p:spPr bwMode="auto">
          <a:xfrm flipV="1">
            <a:off x="3124200" y="1141413"/>
            <a:ext cx="390525" cy="15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28" name="Text Box 32">
            <a:extLst>
              <a:ext uri="{FF2B5EF4-FFF2-40B4-BE49-F238E27FC236}">
                <a16:creationId xmlns:a16="http://schemas.microsoft.com/office/drawing/2014/main" id="{2E74B14A-28AD-440F-866C-92F6D543EB39}"/>
              </a:ext>
            </a:extLst>
          </p:cNvPr>
          <p:cNvSpPr txBox="1">
            <a:spLocks noChangeArrowheads="1"/>
          </p:cNvSpPr>
          <p:nvPr/>
        </p:nvSpPr>
        <p:spPr bwMode="auto">
          <a:xfrm>
            <a:off x="2057400" y="908050"/>
            <a:ext cx="9191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G</a:t>
            </a:r>
            <a:r>
              <a:rPr lang="en-US" altLang="en-US" baseline="-25000"/>
              <a:t>1</a:t>
            </a:r>
            <a:r>
              <a:rPr lang="en-US" altLang="en-US"/>
              <a:t>(</a:t>
            </a:r>
            <a:r>
              <a:rPr lang="en-US" altLang="en-US">
                <a:latin typeface="Symbol" panose="05050102010706020507" pitchFamily="18" charset="2"/>
              </a:rPr>
              <a:t>w</a:t>
            </a:r>
            <a:r>
              <a:rPr lang="en-US" altLang="en-US"/>
              <a:t>)</a:t>
            </a:r>
          </a:p>
        </p:txBody>
      </p:sp>
      <p:sp>
        <p:nvSpPr>
          <p:cNvPr id="29734" name="Text Box 38">
            <a:extLst>
              <a:ext uri="{FF2B5EF4-FFF2-40B4-BE49-F238E27FC236}">
                <a16:creationId xmlns:a16="http://schemas.microsoft.com/office/drawing/2014/main" id="{0D8ABE63-B378-4B28-AF0A-C3FB58EC1495}"/>
              </a:ext>
            </a:extLst>
          </p:cNvPr>
          <p:cNvSpPr txBox="1">
            <a:spLocks noChangeArrowheads="1"/>
          </p:cNvSpPr>
          <p:nvPr/>
        </p:nvSpPr>
        <p:spPr bwMode="auto">
          <a:xfrm>
            <a:off x="3614738" y="971550"/>
            <a:ext cx="9302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G</a:t>
            </a:r>
            <a:r>
              <a:rPr lang="en-US" altLang="en-US" baseline="-25000"/>
              <a:t>2</a:t>
            </a:r>
            <a:r>
              <a:rPr lang="en-US" altLang="en-US"/>
              <a:t>(</a:t>
            </a:r>
            <a:r>
              <a:rPr lang="en-US" altLang="en-US">
                <a:latin typeface="Symbol" panose="05050102010706020507" pitchFamily="18" charset="2"/>
              </a:rPr>
              <a:t>w</a:t>
            </a:r>
            <a:r>
              <a:rPr lang="en-US" altLang="en-US"/>
              <a:t>)</a:t>
            </a:r>
          </a:p>
        </p:txBody>
      </p:sp>
      <p:sp>
        <p:nvSpPr>
          <p:cNvPr id="29735" name="Text Box 39">
            <a:extLst>
              <a:ext uri="{FF2B5EF4-FFF2-40B4-BE49-F238E27FC236}">
                <a16:creationId xmlns:a16="http://schemas.microsoft.com/office/drawing/2014/main" id="{C10B2C7C-4F01-423B-99C8-31E106EB8E20}"/>
              </a:ext>
            </a:extLst>
          </p:cNvPr>
          <p:cNvSpPr txBox="1">
            <a:spLocks noChangeArrowheads="1"/>
          </p:cNvSpPr>
          <p:nvPr/>
        </p:nvSpPr>
        <p:spPr bwMode="auto">
          <a:xfrm>
            <a:off x="6172200" y="914400"/>
            <a:ext cx="10668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G</a:t>
            </a:r>
            <a:r>
              <a:rPr lang="en-US" altLang="en-US" baseline="-25000"/>
              <a:t>N</a:t>
            </a:r>
            <a:r>
              <a:rPr lang="en-US" altLang="en-US"/>
              <a:t>(</a:t>
            </a:r>
            <a:r>
              <a:rPr lang="en-US" altLang="en-US">
                <a:latin typeface="Symbol" panose="05050102010706020507" pitchFamily="18" charset="2"/>
              </a:rPr>
              <a:t>w</a:t>
            </a:r>
            <a:r>
              <a:rPr lang="en-US" altLang="en-US"/>
              <a:t>)</a:t>
            </a:r>
          </a:p>
        </p:txBody>
      </p:sp>
      <p:sp>
        <p:nvSpPr>
          <p:cNvPr id="29736" name="Text Box 40">
            <a:extLst>
              <a:ext uri="{FF2B5EF4-FFF2-40B4-BE49-F238E27FC236}">
                <a16:creationId xmlns:a16="http://schemas.microsoft.com/office/drawing/2014/main" id="{F3944417-8C1C-4B58-B64B-DEEE077A3A3D}"/>
              </a:ext>
            </a:extLst>
          </p:cNvPr>
          <p:cNvSpPr txBox="1">
            <a:spLocks noChangeArrowheads="1"/>
          </p:cNvSpPr>
          <p:nvPr/>
        </p:nvSpPr>
        <p:spPr bwMode="auto">
          <a:xfrm>
            <a:off x="990600" y="609600"/>
            <a:ext cx="6985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r>
              <a:rPr lang="en-US" altLang="en-US">
                <a:latin typeface="Symbol" panose="05050102010706020507" pitchFamily="18" charset="2"/>
              </a:rPr>
              <a:t>w</a:t>
            </a:r>
            <a:r>
              <a:rPr lang="en-US" altLang="en-US"/>
              <a:t>)</a:t>
            </a:r>
          </a:p>
        </p:txBody>
      </p:sp>
      <p:sp>
        <p:nvSpPr>
          <p:cNvPr id="29737" name="Text Box 41">
            <a:extLst>
              <a:ext uri="{FF2B5EF4-FFF2-40B4-BE49-F238E27FC236}">
                <a16:creationId xmlns:a16="http://schemas.microsoft.com/office/drawing/2014/main" id="{883F5A0A-3629-42E9-A986-63342EBB7508}"/>
              </a:ext>
            </a:extLst>
          </p:cNvPr>
          <p:cNvSpPr txBox="1">
            <a:spLocks noChangeArrowheads="1"/>
          </p:cNvSpPr>
          <p:nvPr/>
        </p:nvSpPr>
        <p:spPr bwMode="auto">
          <a:xfrm>
            <a:off x="7620000" y="685800"/>
            <a:ext cx="8175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a:t>
            </a:r>
            <a:r>
              <a:rPr lang="en-US" altLang="en-US">
                <a:latin typeface="Symbol" panose="05050102010706020507" pitchFamily="18" charset="2"/>
              </a:rPr>
              <a:t>w</a:t>
            </a:r>
            <a:r>
              <a:rPr lang="en-US" altLang="en-US"/>
              <a:t>)</a:t>
            </a:r>
          </a:p>
        </p:txBody>
      </p:sp>
      <p:graphicFrame>
        <p:nvGraphicFramePr>
          <p:cNvPr id="29738" name="Object 42">
            <a:extLst>
              <a:ext uri="{FF2B5EF4-FFF2-40B4-BE49-F238E27FC236}">
                <a16:creationId xmlns:a16="http://schemas.microsoft.com/office/drawing/2014/main" id="{EBFCAD43-93C4-4702-B768-39D63938CCFA}"/>
              </a:ext>
            </a:extLst>
          </p:cNvPr>
          <p:cNvGraphicFramePr>
            <a:graphicFrameLocks noChangeAspect="1"/>
          </p:cNvGraphicFramePr>
          <p:nvPr/>
        </p:nvGraphicFramePr>
        <p:xfrm>
          <a:off x="1371600" y="2209800"/>
          <a:ext cx="5867400" cy="638175"/>
        </p:xfrm>
        <a:graphic>
          <a:graphicData uri="http://schemas.openxmlformats.org/presentationml/2006/ole">
            <mc:AlternateContent xmlns:mc="http://schemas.openxmlformats.org/markup-compatibility/2006">
              <mc:Choice xmlns:v="urn:schemas-microsoft-com:vml" Requires="v">
                <p:oleObj spid="_x0000_s14344" name="Equation" r:id="rId4" imgW="2336760" imgH="253800" progId="Equation.DSMT4">
                  <p:embed/>
                </p:oleObj>
              </mc:Choice>
              <mc:Fallback>
                <p:oleObj name="Equation" r:id="rId4" imgW="2336760" imgH="253800" progId="Equation.DSMT4">
                  <p:embed/>
                  <p:pic>
                    <p:nvPicPr>
                      <p:cNvPr id="0" name="Object 4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2209800"/>
                        <a:ext cx="5867400" cy="638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39" name="Line 43">
            <a:extLst>
              <a:ext uri="{FF2B5EF4-FFF2-40B4-BE49-F238E27FC236}">
                <a16:creationId xmlns:a16="http://schemas.microsoft.com/office/drawing/2014/main" id="{89D2C478-9826-4636-B589-7E049F7750D3}"/>
              </a:ext>
            </a:extLst>
          </p:cNvPr>
          <p:cNvSpPr>
            <a:spLocks noChangeShapeType="1"/>
          </p:cNvSpPr>
          <p:nvPr/>
        </p:nvSpPr>
        <p:spPr bwMode="auto">
          <a:xfrm>
            <a:off x="4668838" y="1169988"/>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40" name="Line 44">
            <a:extLst>
              <a:ext uri="{FF2B5EF4-FFF2-40B4-BE49-F238E27FC236}">
                <a16:creationId xmlns:a16="http://schemas.microsoft.com/office/drawing/2014/main" id="{229E1B33-5547-4B90-87FE-D59401DFF825}"/>
              </a:ext>
            </a:extLst>
          </p:cNvPr>
          <p:cNvSpPr>
            <a:spLocks noChangeShapeType="1"/>
          </p:cNvSpPr>
          <p:nvPr/>
        </p:nvSpPr>
        <p:spPr bwMode="auto">
          <a:xfrm>
            <a:off x="5700713" y="1196975"/>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41" name="Text Box 45">
            <a:extLst>
              <a:ext uri="{FF2B5EF4-FFF2-40B4-BE49-F238E27FC236}">
                <a16:creationId xmlns:a16="http://schemas.microsoft.com/office/drawing/2014/main" id="{39517440-3611-46C4-B55B-81F9CF87D6A4}"/>
              </a:ext>
            </a:extLst>
          </p:cNvPr>
          <p:cNvSpPr txBox="1">
            <a:spLocks noChangeArrowheads="1"/>
          </p:cNvSpPr>
          <p:nvPr/>
        </p:nvSpPr>
        <p:spPr bwMode="auto">
          <a:xfrm>
            <a:off x="457200" y="3048000"/>
            <a:ext cx="8239125"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 frequency components of the impulse response function</a:t>
            </a:r>
          </a:p>
          <a:p>
            <a:r>
              <a:rPr lang="en-US" altLang="en-US"/>
              <a:t>of an LTI system are also called the transfer function, </a:t>
            </a:r>
            <a:r>
              <a:rPr lang="en-US" altLang="en-US" i="1"/>
              <a:t>t</a:t>
            </a:r>
            <a:r>
              <a:rPr lang="en-US" altLang="en-US"/>
              <a:t>(</a:t>
            </a:r>
            <a:r>
              <a:rPr lang="en-US" altLang="en-US" i="1">
                <a:latin typeface="Symbol" panose="05050102010706020507" pitchFamily="18" charset="2"/>
              </a:rPr>
              <a:t>w</a:t>
            </a:r>
            <a:r>
              <a:rPr lang="en-US" altLang="en-US"/>
              <a:t>), for the</a:t>
            </a:r>
          </a:p>
          <a:p>
            <a:r>
              <a:rPr lang="en-US" altLang="en-US"/>
              <a:t>system since this function "transfers" the inputs to the outputs:</a:t>
            </a:r>
          </a:p>
        </p:txBody>
      </p:sp>
      <p:sp>
        <p:nvSpPr>
          <p:cNvPr id="29743" name="Rectangle 47">
            <a:extLst>
              <a:ext uri="{FF2B5EF4-FFF2-40B4-BE49-F238E27FC236}">
                <a16:creationId xmlns:a16="http://schemas.microsoft.com/office/drawing/2014/main" id="{6306C6B4-9FCD-4C02-97B7-219B43EA4F4D}"/>
              </a:ext>
            </a:extLst>
          </p:cNvPr>
          <p:cNvSpPr>
            <a:spLocks noChangeArrowheads="1"/>
          </p:cNvSpPr>
          <p:nvPr/>
        </p:nvSpPr>
        <p:spPr bwMode="auto">
          <a:xfrm>
            <a:off x="3581400" y="4419600"/>
            <a:ext cx="1219200" cy="762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44" name="Line 48">
            <a:extLst>
              <a:ext uri="{FF2B5EF4-FFF2-40B4-BE49-F238E27FC236}">
                <a16:creationId xmlns:a16="http://schemas.microsoft.com/office/drawing/2014/main" id="{910749B8-87EA-4FA5-81E0-79E3C96FFA27}"/>
              </a:ext>
            </a:extLst>
          </p:cNvPr>
          <p:cNvSpPr>
            <a:spLocks noChangeShapeType="1"/>
          </p:cNvSpPr>
          <p:nvPr/>
        </p:nvSpPr>
        <p:spPr bwMode="auto">
          <a:xfrm>
            <a:off x="3048000" y="48006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45" name="Line 49">
            <a:extLst>
              <a:ext uri="{FF2B5EF4-FFF2-40B4-BE49-F238E27FC236}">
                <a16:creationId xmlns:a16="http://schemas.microsoft.com/office/drawing/2014/main" id="{C3FE5F43-1C0E-4063-9023-CBDB0994A2F9}"/>
              </a:ext>
            </a:extLst>
          </p:cNvPr>
          <p:cNvSpPr>
            <a:spLocks noChangeShapeType="1"/>
          </p:cNvSpPr>
          <p:nvPr/>
        </p:nvSpPr>
        <p:spPr bwMode="auto">
          <a:xfrm>
            <a:off x="4800600" y="48006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46" name="Text Box 50">
            <a:extLst>
              <a:ext uri="{FF2B5EF4-FFF2-40B4-BE49-F238E27FC236}">
                <a16:creationId xmlns:a16="http://schemas.microsoft.com/office/drawing/2014/main" id="{43FA4081-3075-43F6-A9A3-26BF014322F0}"/>
              </a:ext>
            </a:extLst>
          </p:cNvPr>
          <p:cNvSpPr txBox="1">
            <a:spLocks noChangeArrowheads="1"/>
          </p:cNvSpPr>
          <p:nvPr/>
        </p:nvSpPr>
        <p:spPr bwMode="auto">
          <a:xfrm>
            <a:off x="2209800" y="4495800"/>
            <a:ext cx="6985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I</a:t>
            </a:r>
            <a:r>
              <a:rPr lang="en-US" altLang="en-US"/>
              <a:t>(</a:t>
            </a:r>
            <a:r>
              <a:rPr lang="en-US" altLang="en-US" i="1">
                <a:latin typeface="Symbol" panose="05050102010706020507" pitchFamily="18" charset="2"/>
              </a:rPr>
              <a:t>w</a:t>
            </a:r>
            <a:r>
              <a:rPr lang="en-US" altLang="en-US"/>
              <a:t>)</a:t>
            </a:r>
          </a:p>
        </p:txBody>
      </p:sp>
      <p:sp>
        <p:nvSpPr>
          <p:cNvPr id="29747" name="Text Box 51">
            <a:extLst>
              <a:ext uri="{FF2B5EF4-FFF2-40B4-BE49-F238E27FC236}">
                <a16:creationId xmlns:a16="http://schemas.microsoft.com/office/drawing/2014/main" id="{E3AA5876-FDBD-45CA-BC8C-C81AE3A87F48}"/>
              </a:ext>
            </a:extLst>
          </p:cNvPr>
          <p:cNvSpPr txBox="1">
            <a:spLocks noChangeArrowheads="1"/>
          </p:cNvSpPr>
          <p:nvPr/>
        </p:nvSpPr>
        <p:spPr bwMode="auto">
          <a:xfrm>
            <a:off x="5562600" y="4572000"/>
            <a:ext cx="8175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O</a:t>
            </a:r>
            <a:r>
              <a:rPr lang="en-US" altLang="en-US"/>
              <a:t>(</a:t>
            </a:r>
            <a:r>
              <a:rPr lang="en-US" altLang="en-US" i="1">
                <a:latin typeface="Symbol" panose="05050102010706020507" pitchFamily="18" charset="2"/>
              </a:rPr>
              <a:t>w</a:t>
            </a:r>
            <a:r>
              <a:rPr lang="en-US" altLang="en-US"/>
              <a:t>)</a:t>
            </a:r>
          </a:p>
        </p:txBody>
      </p:sp>
      <p:sp>
        <p:nvSpPr>
          <p:cNvPr id="29749" name="Text Box 53">
            <a:extLst>
              <a:ext uri="{FF2B5EF4-FFF2-40B4-BE49-F238E27FC236}">
                <a16:creationId xmlns:a16="http://schemas.microsoft.com/office/drawing/2014/main" id="{9E1F25E8-5DD7-48C1-8B85-48F0F21809D1}"/>
              </a:ext>
            </a:extLst>
          </p:cNvPr>
          <p:cNvSpPr txBox="1">
            <a:spLocks noChangeArrowheads="1"/>
          </p:cNvSpPr>
          <p:nvPr/>
        </p:nvSpPr>
        <p:spPr bwMode="auto">
          <a:xfrm>
            <a:off x="3886200" y="4572000"/>
            <a:ext cx="6810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t</a:t>
            </a:r>
            <a:r>
              <a:rPr lang="en-US" altLang="en-US"/>
              <a:t>(</a:t>
            </a:r>
            <a:r>
              <a:rPr lang="en-US" altLang="en-US" i="1">
                <a:latin typeface="Symbol" panose="05050102010706020507" pitchFamily="18" charset="2"/>
              </a:rPr>
              <a:t>w</a:t>
            </a:r>
            <a:r>
              <a:rPr lang="en-US" altLang="en-US"/>
              <a:t>)</a:t>
            </a:r>
          </a:p>
        </p:txBody>
      </p:sp>
      <p:graphicFrame>
        <p:nvGraphicFramePr>
          <p:cNvPr id="29750" name="Object 54">
            <a:extLst>
              <a:ext uri="{FF2B5EF4-FFF2-40B4-BE49-F238E27FC236}">
                <a16:creationId xmlns:a16="http://schemas.microsoft.com/office/drawing/2014/main" id="{C0408A7E-B86E-47F8-A86B-651DA908C40A}"/>
              </a:ext>
            </a:extLst>
          </p:cNvPr>
          <p:cNvGraphicFramePr>
            <a:graphicFrameLocks noChangeAspect="1"/>
          </p:cNvGraphicFramePr>
          <p:nvPr/>
        </p:nvGraphicFramePr>
        <p:xfrm>
          <a:off x="3276600" y="5334000"/>
          <a:ext cx="1671638" cy="909638"/>
        </p:xfrm>
        <a:graphic>
          <a:graphicData uri="http://schemas.openxmlformats.org/presentationml/2006/ole">
            <mc:AlternateContent xmlns:mc="http://schemas.openxmlformats.org/markup-compatibility/2006">
              <mc:Choice xmlns:v="urn:schemas-microsoft-com:vml" Requires="v">
                <p:oleObj spid="_x0000_s14345" name="Equation" r:id="rId6" imgW="863280" imgH="469800" progId="Equation.DSMT4">
                  <p:embed/>
                </p:oleObj>
              </mc:Choice>
              <mc:Fallback>
                <p:oleObj name="Equation" r:id="rId6" imgW="863280" imgH="469800" progId="Equation.DSMT4">
                  <p:embed/>
                  <p:pic>
                    <p:nvPicPr>
                      <p:cNvPr id="0" name="Object 5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76600" y="5334000"/>
                        <a:ext cx="1671638" cy="909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Oval 2">
            <a:extLst>
              <a:ext uri="{FF2B5EF4-FFF2-40B4-BE49-F238E27FC236}">
                <a16:creationId xmlns:a16="http://schemas.microsoft.com/office/drawing/2014/main" id="{72BD524D-A28E-4A9C-9BC8-7CFD98689A54}"/>
              </a:ext>
            </a:extLst>
          </p:cNvPr>
          <p:cNvSpPr>
            <a:spLocks noChangeArrowheads="1"/>
          </p:cNvSpPr>
          <p:nvPr/>
        </p:nvSpPr>
        <p:spPr bwMode="auto">
          <a:xfrm>
            <a:off x="3429000" y="3200400"/>
            <a:ext cx="1600200" cy="19812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47" name="Rectangle 3">
            <a:extLst>
              <a:ext uri="{FF2B5EF4-FFF2-40B4-BE49-F238E27FC236}">
                <a16:creationId xmlns:a16="http://schemas.microsoft.com/office/drawing/2014/main" id="{2124BE4E-61E0-418A-A6E3-05211E9156AB}"/>
              </a:ext>
            </a:extLst>
          </p:cNvPr>
          <p:cNvSpPr>
            <a:spLocks noChangeArrowheads="1"/>
          </p:cNvSpPr>
          <p:nvPr/>
        </p:nvSpPr>
        <p:spPr bwMode="auto">
          <a:xfrm>
            <a:off x="1295400" y="1612900"/>
            <a:ext cx="1290638" cy="722313"/>
          </a:xfrm>
          <a:prstGeom prst="rect">
            <a:avLst/>
          </a:prstGeom>
          <a:solidFill>
            <a:srgbClr val="FFFFFF"/>
          </a:solidFill>
          <a:ln w="12700">
            <a:solidFill>
              <a:srgbClr val="000000"/>
            </a:solidFill>
            <a:miter lim="800000"/>
            <a:headEnd/>
            <a:tailEnd/>
          </a:ln>
        </p:spPr>
        <p:txBody>
          <a:bodyPr/>
          <a:lstStyle/>
          <a:p>
            <a:endParaRPr lang="en-US"/>
          </a:p>
        </p:txBody>
      </p:sp>
      <p:sp>
        <p:nvSpPr>
          <p:cNvPr id="31748" name="Rectangle 4">
            <a:extLst>
              <a:ext uri="{FF2B5EF4-FFF2-40B4-BE49-F238E27FC236}">
                <a16:creationId xmlns:a16="http://schemas.microsoft.com/office/drawing/2014/main" id="{2E3F6BCD-3856-41C0-8507-60AD7C80CB19}"/>
              </a:ext>
            </a:extLst>
          </p:cNvPr>
          <p:cNvSpPr>
            <a:spLocks noChangeArrowheads="1"/>
          </p:cNvSpPr>
          <p:nvPr/>
        </p:nvSpPr>
        <p:spPr bwMode="auto">
          <a:xfrm rot="1518122">
            <a:off x="2544763" y="3336925"/>
            <a:ext cx="768350" cy="423863"/>
          </a:xfrm>
          <a:prstGeom prst="rect">
            <a:avLst/>
          </a:prstGeom>
          <a:solidFill>
            <a:srgbClr val="FFFFFF"/>
          </a:solidFill>
          <a:ln w="12700">
            <a:solidFill>
              <a:srgbClr val="000000"/>
            </a:solidFill>
            <a:miter lim="800000"/>
            <a:headEnd/>
            <a:tailEnd/>
          </a:ln>
        </p:spPr>
        <p:txBody>
          <a:bodyPr/>
          <a:lstStyle/>
          <a:p>
            <a:endParaRPr lang="en-US"/>
          </a:p>
        </p:txBody>
      </p:sp>
      <p:sp>
        <p:nvSpPr>
          <p:cNvPr id="31749" name="Rectangle 5">
            <a:extLst>
              <a:ext uri="{FF2B5EF4-FFF2-40B4-BE49-F238E27FC236}">
                <a16:creationId xmlns:a16="http://schemas.microsoft.com/office/drawing/2014/main" id="{119FF170-27BB-43E8-A0CD-703FA6B5B071}"/>
              </a:ext>
            </a:extLst>
          </p:cNvPr>
          <p:cNvSpPr>
            <a:spLocks noChangeArrowheads="1"/>
          </p:cNvSpPr>
          <p:nvPr/>
        </p:nvSpPr>
        <p:spPr bwMode="auto">
          <a:xfrm rot="1518122">
            <a:off x="3148013" y="3473450"/>
            <a:ext cx="142875" cy="423863"/>
          </a:xfrm>
          <a:prstGeom prst="rect">
            <a:avLst/>
          </a:prstGeom>
          <a:solidFill>
            <a:srgbClr val="FFFFFF"/>
          </a:solidFill>
          <a:ln w="12700">
            <a:solidFill>
              <a:srgbClr val="000000"/>
            </a:solidFill>
            <a:miter lim="800000"/>
            <a:headEnd/>
            <a:tailEnd/>
          </a:ln>
        </p:spPr>
        <p:txBody>
          <a:bodyPr/>
          <a:lstStyle/>
          <a:p>
            <a:endParaRPr lang="en-US"/>
          </a:p>
        </p:txBody>
      </p:sp>
      <p:sp>
        <p:nvSpPr>
          <p:cNvPr id="31750" name="Freeform 6">
            <a:extLst>
              <a:ext uri="{FF2B5EF4-FFF2-40B4-BE49-F238E27FC236}">
                <a16:creationId xmlns:a16="http://schemas.microsoft.com/office/drawing/2014/main" id="{21660826-314F-4324-87DD-2D1C2B7511D7}"/>
              </a:ext>
            </a:extLst>
          </p:cNvPr>
          <p:cNvSpPr>
            <a:spLocks/>
          </p:cNvSpPr>
          <p:nvPr/>
        </p:nvSpPr>
        <p:spPr bwMode="auto">
          <a:xfrm rot="1518122">
            <a:off x="2543175" y="3335338"/>
            <a:ext cx="771525" cy="423862"/>
          </a:xfrm>
          <a:custGeom>
            <a:avLst/>
            <a:gdLst>
              <a:gd name="T0" fmla="*/ 0 w 531"/>
              <a:gd name="T1" fmla="*/ 0 h 311"/>
              <a:gd name="T2" fmla="*/ 531 w 531"/>
              <a:gd name="T3" fmla="*/ 0 h 311"/>
              <a:gd name="T4" fmla="*/ 531 w 531"/>
              <a:gd name="T5" fmla="*/ 0 h 311"/>
              <a:gd name="T6" fmla="*/ 531 w 531"/>
              <a:gd name="T7" fmla="*/ 311 h 311"/>
              <a:gd name="T8" fmla="*/ 531 w 531"/>
              <a:gd name="T9" fmla="*/ 311 h 311"/>
              <a:gd name="T10" fmla="*/ 0 w 531"/>
              <a:gd name="T11" fmla="*/ 311 h 311"/>
              <a:gd name="T12" fmla="*/ 0 w 531"/>
              <a:gd name="T13" fmla="*/ 311 h 311"/>
              <a:gd name="T14" fmla="*/ 0 w 531"/>
              <a:gd name="T15" fmla="*/ 0 h 311"/>
              <a:gd name="T16" fmla="*/ 0 w 531"/>
              <a:gd name="T17" fmla="*/ 0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1" h="311">
                <a:moveTo>
                  <a:pt x="0" y="0"/>
                </a:moveTo>
                <a:lnTo>
                  <a:pt x="531" y="0"/>
                </a:lnTo>
                <a:lnTo>
                  <a:pt x="531" y="0"/>
                </a:lnTo>
                <a:lnTo>
                  <a:pt x="531" y="311"/>
                </a:lnTo>
                <a:lnTo>
                  <a:pt x="531" y="311"/>
                </a:lnTo>
                <a:lnTo>
                  <a:pt x="0" y="311"/>
                </a:lnTo>
                <a:lnTo>
                  <a:pt x="0" y="311"/>
                </a:lnTo>
                <a:lnTo>
                  <a:pt x="0" y="0"/>
                </a:lnTo>
                <a:lnTo>
                  <a:pt x="0" y="0"/>
                </a:lnTo>
                <a:close/>
              </a:path>
            </a:pathLst>
          </a:custGeom>
          <a:noFill/>
          <a:ln w="127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751" name="Rectangle 7">
            <a:extLst>
              <a:ext uri="{FF2B5EF4-FFF2-40B4-BE49-F238E27FC236}">
                <a16:creationId xmlns:a16="http://schemas.microsoft.com/office/drawing/2014/main" id="{C3AECA4B-9B01-4A03-8465-86AE24988314}"/>
              </a:ext>
            </a:extLst>
          </p:cNvPr>
          <p:cNvSpPr>
            <a:spLocks noChangeArrowheads="1"/>
          </p:cNvSpPr>
          <p:nvPr/>
        </p:nvSpPr>
        <p:spPr bwMode="auto">
          <a:xfrm>
            <a:off x="5954713" y="1682750"/>
            <a:ext cx="1290637" cy="723900"/>
          </a:xfrm>
          <a:prstGeom prst="rect">
            <a:avLst/>
          </a:prstGeom>
          <a:solidFill>
            <a:srgbClr val="FFFFFF"/>
          </a:solidFill>
          <a:ln w="12700">
            <a:solidFill>
              <a:srgbClr val="000000"/>
            </a:solidFill>
            <a:miter lim="800000"/>
            <a:headEnd/>
            <a:tailEnd/>
          </a:ln>
        </p:spPr>
        <p:txBody>
          <a:bodyPr/>
          <a:lstStyle/>
          <a:p>
            <a:endParaRPr lang="en-US"/>
          </a:p>
        </p:txBody>
      </p:sp>
      <p:grpSp>
        <p:nvGrpSpPr>
          <p:cNvPr id="31752" name="Group 8">
            <a:extLst>
              <a:ext uri="{FF2B5EF4-FFF2-40B4-BE49-F238E27FC236}">
                <a16:creationId xmlns:a16="http://schemas.microsoft.com/office/drawing/2014/main" id="{693116E9-A044-40D5-A0D0-34FF9248A2C8}"/>
              </a:ext>
            </a:extLst>
          </p:cNvPr>
          <p:cNvGrpSpPr>
            <a:grpSpLocks/>
          </p:cNvGrpSpPr>
          <p:nvPr/>
        </p:nvGrpSpPr>
        <p:grpSpPr bwMode="auto">
          <a:xfrm rot="-1067008">
            <a:off x="5321300" y="3402013"/>
            <a:ext cx="768350" cy="406400"/>
            <a:chOff x="3757" y="3107"/>
            <a:chExt cx="531" cy="298"/>
          </a:xfrm>
        </p:grpSpPr>
        <p:sp>
          <p:nvSpPr>
            <p:cNvPr id="31753" name="Rectangle 9">
              <a:extLst>
                <a:ext uri="{FF2B5EF4-FFF2-40B4-BE49-F238E27FC236}">
                  <a16:creationId xmlns:a16="http://schemas.microsoft.com/office/drawing/2014/main" id="{C8E7C9E6-A342-4872-BBD9-9ACEAD81F9BA}"/>
                </a:ext>
              </a:extLst>
            </p:cNvPr>
            <p:cNvSpPr>
              <a:spLocks noChangeArrowheads="1"/>
            </p:cNvSpPr>
            <p:nvPr/>
          </p:nvSpPr>
          <p:spPr bwMode="auto">
            <a:xfrm>
              <a:off x="3757" y="3107"/>
              <a:ext cx="531" cy="298"/>
            </a:xfrm>
            <a:prstGeom prst="rect">
              <a:avLst/>
            </a:prstGeom>
            <a:solidFill>
              <a:srgbClr val="FFFFFF"/>
            </a:solidFill>
            <a:ln w="12700">
              <a:solidFill>
                <a:srgbClr val="000000"/>
              </a:solidFill>
              <a:miter lim="800000"/>
              <a:headEnd/>
              <a:tailEnd/>
            </a:ln>
          </p:spPr>
          <p:txBody>
            <a:bodyPr/>
            <a:lstStyle/>
            <a:p>
              <a:endParaRPr lang="en-US"/>
            </a:p>
          </p:txBody>
        </p:sp>
        <p:sp>
          <p:nvSpPr>
            <p:cNvPr id="31754" name="Rectangle 10">
              <a:extLst>
                <a:ext uri="{FF2B5EF4-FFF2-40B4-BE49-F238E27FC236}">
                  <a16:creationId xmlns:a16="http://schemas.microsoft.com/office/drawing/2014/main" id="{5B06030E-264F-4CD4-84FC-73F96B34A58D}"/>
                </a:ext>
              </a:extLst>
            </p:cNvPr>
            <p:cNvSpPr>
              <a:spLocks noChangeArrowheads="1"/>
            </p:cNvSpPr>
            <p:nvPr/>
          </p:nvSpPr>
          <p:spPr bwMode="auto">
            <a:xfrm>
              <a:off x="3757" y="3107"/>
              <a:ext cx="91" cy="298"/>
            </a:xfrm>
            <a:prstGeom prst="rect">
              <a:avLst/>
            </a:prstGeom>
            <a:solidFill>
              <a:srgbClr val="FFFFFF"/>
            </a:solidFill>
            <a:ln w="12700">
              <a:solidFill>
                <a:srgbClr val="000000"/>
              </a:solidFill>
              <a:miter lim="800000"/>
              <a:headEnd/>
              <a:tailEnd/>
            </a:ln>
          </p:spPr>
          <p:txBody>
            <a:bodyPr/>
            <a:lstStyle/>
            <a:p>
              <a:endParaRPr lang="en-US"/>
            </a:p>
          </p:txBody>
        </p:sp>
        <p:sp>
          <p:nvSpPr>
            <p:cNvPr id="31755" name="Freeform 11">
              <a:extLst>
                <a:ext uri="{FF2B5EF4-FFF2-40B4-BE49-F238E27FC236}">
                  <a16:creationId xmlns:a16="http://schemas.microsoft.com/office/drawing/2014/main" id="{59E8A9EA-6797-4033-B6A0-05F8B065EDB2}"/>
                </a:ext>
              </a:extLst>
            </p:cNvPr>
            <p:cNvSpPr>
              <a:spLocks/>
            </p:cNvSpPr>
            <p:nvPr/>
          </p:nvSpPr>
          <p:spPr bwMode="auto">
            <a:xfrm>
              <a:off x="3757" y="3107"/>
              <a:ext cx="531" cy="298"/>
            </a:xfrm>
            <a:custGeom>
              <a:avLst/>
              <a:gdLst>
                <a:gd name="T0" fmla="*/ 531 w 531"/>
                <a:gd name="T1" fmla="*/ 0 h 298"/>
                <a:gd name="T2" fmla="*/ 0 w 531"/>
                <a:gd name="T3" fmla="*/ 0 h 298"/>
                <a:gd name="T4" fmla="*/ 0 w 531"/>
                <a:gd name="T5" fmla="*/ 0 h 298"/>
                <a:gd name="T6" fmla="*/ 0 w 531"/>
                <a:gd name="T7" fmla="*/ 298 h 298"/>
                <a:gd name="T8" fmla="*/ 0 w 531"/>
                <a:gd name="T9" fmla="*/ 298 h 298"/>
                <a:gd name="T10" fmla="*/ 531 w 531"/>
                <a:gd name="T11" fmla="*/ 298 h 298"/>
                <a:gd name="T12" fmla="*/ 531 w 531"/>
                <a:gd name="T13" fmla="*/ 298 h 298"/>
                <a:gd name="T14" fmla="*/ 531 w 531"/>
                <a:gd name="T15" fmla="*/ 0 h 298"/>
                <a:gd name="T16" fmla="*/ 531 w 531"/>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1" h="298">
                  <a:moveTo>
                    <a:pt x="531" y="0"/>
                  </a:moveTo>
                  <a:lnTo>
                    <a:pt x="0" y="0"/>
                  </a:lnTo>
                  <a:lnTo>
                    <a:pt x="0" y="0"/>
                  </a:lnTo>
                  <a:lnTo>
                    <a:pt x="0" y="298"/>
                  </a:lnTo>
                  <a:lnTo>
                    <a:pt x="0" y="298"/>
                  </a:lnTo>
                  <a:lnTo>
                    <a:pt x="531" y="298"/>
                  </a:lnTo>
                  <a:lnTo>
                    <a:pt x="531" y="298"/>
                  </a:lnTo>
                  <a:lnTo>
                    <a:pt x="531" y="0"/>
                  </a:lnTo>
                  <a:lnTo>
                    <a:pt x="531" y="0"/>
                  </a:lnTo>
                  <a:close/>
                </a:path>
              </a:pathLst>
            </a:custGeom>
            <a:noFill/>
            <a:ln w="127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756" name="Freeform 12">
              <a:extLst>
                <a:ext uri="{FF2B5EF4-FFF2-40B4-BE49-F238E27FC236}">
                  <a16:creationId xmlns:a16="http://schemas.microsoft.com/office/drawing/2014/main" id="{FB2A0DF1-7351-405F-B201-B66A9EFC727E}"/>
                </a:ext>
              </a:extLst>
            </p:cNvPr>
            <p:cNvSpPr>
              <a:spLocks/>
            </p:cNvSpPr>
            <p:nvPr/>
          </p:nvSpPr>
          <p:spPr bwMode="auto">
            <a:xfrm>
              <a:off x="3757" y="3107"/>
              <a:ext cx="91" cy="298"/>
            </a:xfrm>
            <a:custGeom>
              <a:avLst/>
              <a:gdLst>
                <a:gd name="T0" fmla="*/ 91 w 91"/>
                <a:gd name="T1" fmla="*/ 0 h 298"/>
                <a:gd name="T2" fmla="*/ 0 w 91"/>
                <a:gd name="T3" fmla="*/ 0 h 298"/>
                <a:gd name="T4" fmla="*/ 0 w 91"/>
                <a:gd name="T5" fmla="*/ 0 h 298"/>
                <a:gd name="T6" fmla="*/ 0 w 91"/>
                <a:gd name="T7" fmla="*/ 298 h 298"/>
                <a:gd name="T8" fmla="*/ 0 w 91"/>
                <a:gd name="T9" fmla="*/ 298 h 298"/>
                <a:gd name="T10" fmla="*/ 91 w 91"/>
                <a:gd name="T11" fmla="*/ 298 h 298"/>
                <a:gd name="T12" fmla="*/ 91 w 91"/>
                <a:gd name="T13" fmla="*/ 298 h 298"/>
                <a:gd name="T14" fmla="*/ 91 w 91"/>
                <a:gd name="T15" fmla="*/ 0 h 298"/>
                <a:gd name="T16" fmla="*/ 91 w 91"/>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298">
                  <a:moveTo>
                    <a:pt x="91" y="0"/>
                  </a:moveTo>
                  <a:lnTo>
                    <a:pt x="0" y="0"/>
                  </a:lnTo>
                  <a:lnTo>
                    <a:pt x="0" y="0"/>
                  </a:lnTo>
                  <a:lnTo>
                    <a:pt x="0" y="298"/>
                  </a:lnTo>
                  <a:lnTo>
                    <a:pt x="0" y="298"/>
                  </a:lnTo>
                  <a:lnTo>
                    <a:pt x="91" y="298"/>
                  </a:lnTo>
                  <a:lnTo>
                    <a:pt x="91" y="298"/>
                  </a:lnTo>
                  <a:lnTo>
                    <a:pt x="91" y="0"/>
                  </a:lnTo>
                  <a:lnTo>
                    <a:pt x="91" y="0"/>
                  </a:lnTo>
                  <a:close/>
                </a:path>
              </a:pathLst>
            </a:custGeom>
            <a:noFill/>
            <a:ln w="127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31757" name="Rectangle 13">
            <a:extLst>
              <a:ext uri="{FF2B5EF4-FFF2-40B4-BE49-F238E27FC236}">
                <a16:creationId xmlns:a16="http://schemas.microsoft.com/office/drawing/2014/main" id="{E47767FE-3F85-4CB4-93FC-A24C5401019F}"/>
              </a:ext>
            </a:extLst>
          </p:cNvPr>
          <p:cNvSpPr>
            <a:spLocks noChangeArrowheads="1"/>
          </p:cNvSpPr>
          <p:nvPr/>
        </p:nvSpPr>
        <p:spPr bwMode="auto">
          <a:xfrm>
            <a:off x="4527550" y="1149350"/>
            <a:ext cx="973138" cy="1287463"/>
          </a:xfrm>
          <a:prstGeom prst="rect">
            <a:avLst/>
          </a:prstGeom>
          <a:solidFill>
            <a:srgbClr val="FFFFFF"/>
          </a:solidFill>
          <a:ln w="12700">
            <a:solidFill>
              <a:srgbClr val="000000"/>
            </a:solidFill>
            <a:miter lim="800000"/>
            <a:headEnd/>
            <a:tailEnd/>
          </a:ln>
        </p:spPr>
        <p:txBody>
          <a:bodyPr/>
          <a:lstStyle/>
          <a:p>
            <a:endParaRPr lang="en-US"/>
          </a:p>
        </p:txBody>
      </p:sp>
      <p:sp>
        <p:nvSpPr>
          <p:cNvPr id="31758" name="Line 14">
            <a:extLst>
              <a:ext uri="{FF2B5EF4-FFF2-40B4-BE49-F238E27FC236}">
                <a16:creationId xmlns:a16="http://schemas.microsoft.com/office/drawing/2014/main" id="{AD38A493-A142-45D5-8C19-26C7D7ECDAF7}"/>
              </a:ext>
            </a:extLst>
          </p:cNvPr>
          <p:cNvSpPr>
            <a:spLocks noChangeShapeType="1"/>
          </p:cNvSpPr>
          <p:nvPr/>
        </p:nvSpPr>
        <p:spPr bwMode="auto">
          <a:xfrm>
            <a:off x="5487988" y="2195513"/>
            <a:ext cx="466725" cy="15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9" name="Freeform 15">
            <a:extLst>
              <a:ext uri="{FF2B5EF4-FFF2-40B4-BE49-F238E27FC236}">
                <a16:creationId xmlns:a16="http://schemas.microsoft.com/office/drawing/2014/main" id="{AC82C98E-7910-4DAB-A6F1-CE38866F9F6B}"/>
              </a:ext>
            </a:extLst>
          </p:cNvPr>
          <p:cNvSpPr>
            <a:spLocks/>
          </p:cNvSpPr>
          <p:nvPr/>
        </p:nvSpPr>
        <p:spPr bwMode="auto">
          <a:xfrm>
            <a:off x="4140200" y="3817938"/>
            <a:ext cx="280988" cy="282575"/>
          </a:xfrm>
          <a:custGeom>
            <a:avLst/>
            <a:gdLst>
              <a:gd name="T0" fmla="*/ 194 w 194"/>
              <a:gd name="T1" fmla="*/ 0 h 207"/>
              <a:gd name="T2" fmla="*/ 91 w 194"/>
              <a:gd name="T3" fmla="*/ 90 h 207"/>
              <a:gd name="T4" fmla="*/ 39 w 194"/>
              <a:gd name="T5" fmla="*/ 155 h 207"/>
              <a:gd name="T6" fmla="*/ 0 w 194"/>
              <a:gd name="T7" fmla="*/ 194 h 207"/>
              <a:gd name="T8" fmla="*/ 0 w 194"/>
              <a:gd name="T9" fmla="*/ 207 h 207"/>
              <a:gd name="T10" fmla="*/ 26 w 194"/>
              <a:gd name="T11" fmla="*/ 207 h 207"/>
              <a:gd name="T12" fmla="*/ 65 w 194"/>
              <a:gd name="T13" fmla="*/ 168 h 207"/>
              <a:gd name="T14" fmla="*/ 129 w 194"/>
              <a:gd name="T15" fmla="*/ 103 h 207"/>
              <a:gd name="T16" fmla="*/ 194 w 194"/>
              <a:gd name="T17"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 h="207">
                <a:moveTo>
                  <a:pt x="194" y="0"/>
                </a:moveTo>
                <a:lnTo>
                  <a:pt x="91" y="90"/>
                </a:lnTo>
                <a:lnTo>
                  <a:pt x="39" y="155"/>
                </a:lnTo>
                <a:lnTo>
                  <a:pt x="0" y="194"/>
                </a:lnTo>
                <a:lnTo>
                  <a:pt x="0" y="207"/>
                </a:lnTo>
                <a:lnTo>
                  <a:pt x="26" y="207"/>
                </a:lnTo>
                <a:lnTo>
                  <a:pt x="65" y="168"/>
                </a:lnTo>
                <a:lnTo>
                  <a:pt x="129" y="103"/>
                </a:lnTo>
                <a:lnTo>
                  <a:pt x="194" y="0"/>
                </a:lnTo>
                <a:close/>
              </a:path>
            </a:pathLst>
          </a:custGeom>
          <a:solidFill>
            <a:srgbClr val="FFFFFF"/>
          </a:solidFill>
          <a:ln w="12700" cmpd="sng">
            <a:solidFill>
              <a:srgbClr val="000000"/>
            </a:solidFill>
            <a:round/>
            <a:headEnd/>
            <a:tailEnd/>
          </a:ln>
        </p:spPr>
        <p:txBody>
          <a:bodyPr/>
          <a:lstStyle/>
          <a:p>
            <a:endParaRPr lang="en-US"/>
          </a:p>
        </p:txBody>
      </p:sp>
      <p:sp>
        <p:nvSpPr>
          <p:cNvPr id="31760" name="Freeform 16">
            <a:extLst>
              <a:ext uri="{FF2B5EF4-FFF2-40B4-BE49-F238E27FC236}">
                <a16:creationId xmlns:a16="http://schemas.microsoft.com/office/drawing/2014/main" id="{17753A98-980B-409F-8338-55E0D771B85C}"/>
              </a:ext>
            </a:extLst>
          </p:cNvPr>
          <p:cNvSpPr>
            <a:spLocks/>
          </p:cNvSpPr>
          <p:nvPr/>
        </p:nvSpPr>
        <p:spPr bwMode="auto">
          <a:xfrm>
            <a:off x="4140200" y="3817938"/>
            <a:ext cx="280988" cy="282575"/>
          </a:xfrm>
          <a:custGeom>
            <a:avLst/>
            <a:gdLst>
              <a:gd name="T0" fmla="*/ 194 w 194"/>
              <a:gd name="T1" fmla="*/ 0 h 207"/>
              <a:gd name="T2" fmla="*/ 91 w 194"/>
              <a:gd name="T3" fmla="*/ 90 h 207"/>
              <a:gd name="T4" fmla="*/ 91 w 194"/>
              <a:gd name="T5" fmla="*/ 90 h 207"/>
              <a:gd name="T6" fmla="*/ 39 w 194"/>
              <a:gd name="T7" fmla="*/ 155 h 207"/>
              <a:gd name="T8" fmla="*/ 39 w 194"/>
              <a:gd name="T9" fmla="*/ 155 h 207"/>
              <a:gd name="T10" fmla="*/ 0 w 194"/>
              <a:gd name="T11" fmla="*/ 194 h 207"/>
              <a:gd name="T12" fmla="*/ 0 w 194"/>
              <a:gd name="T13" fmla="*/ 194 h 207"/>
              <a:gd name="T14" fmla="*/ 0 w 194"/>
              <a:gd name="T15" fmla="*/ 207 h 207"/>
              <a:gd name="T16" fmla="*/ 0 w 194"/>
              <a:gd name="T17" fmla="*/ 207 h 207"/>
              <a:gd name="T18" fmla="*/ 26 w 194"/>
              <a:gd name="T19" fmla="*/ 207 h 207"/>
              <a:gd name="T20" fmla="*/ 26 w 194"/>
              <a:gd name="T21" fmla="*/ 207 h 207"/>
              <a:gd name="T22" fmla="*/ 65 w 194"/>
              <a:gd name="T23" fmla="*/ 168 h 207"/>
              <a:gd name="T24" fmla="*/ 65 w 194"/>
              <a:gd name="T25" fmla="*/ 168 h 207"/>
              <a:gd name="T26" fmla="*/ 129 w 194"/>
              <a:gd name="T27" fmla="*/ 103 h 207"/>
              <a:gd name="T28" fmla="*/ 129 w 194"/>
              <a:gd name="T29" fmla="*/ 103 h 207"/>
              <a:gd name="T30" fmla="*/ 194 w 194"/>
              <a:gd name="T31" fmla="*/ 0 h 207"/>
              <a:gd name="T32" fmla="*/ 194 w 194"/>
              <a:gd name="T3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4" h="207">
                <a:moveTo>
                  <a:pt x="194" y="0"/>
                </a:moveTo>
                <a:lnTo>
                  <a:pt x="91" y="90"/>
                </a:lnTo>
                <a:lnTo>
                  <a:pt x="91" y="90"/>
                </a:lnTo>
                <a:lnTo>
                  <a:pt x="39" y="155"/>
                </a:lnTo>
                <a:lnTo>
                  <a:pt x="39" y="155"/>
                </a:lnTo>
                <a:lnTo>
                  <a:pt x="0" y="194"/>
                </a:lnTo>
                <a:lnTo>
                  <a:pt x="0" y="194"/>
                </a:lnTo>
                <a:lnTo>
                  <a:pt x="0" y="207"/>
                </a:lnTo>
                <a:lnTo>
                  <a:pt x="0" y="207"/>
                </a:lnTo>
                <a:lnTo>
                  <a:pt x="26" y="207"/>
                </a:lnTo>
                <a:lnTo>
                  <a:pt x="26" y="207"/>
                </a:lnTo>
                <a:lnTo>
                  <a:pt x="65" y="168"/>
                </a:lnTo>
                <a:lnTo>
                  <a:pt x="65" y="168"/>
                </a:lnTo>
                <a:lnTo>
                  <a:pt x="129" y="103"/>
                </a:lnTo>
                <a:lnTo>
                  <a:pt x="129" y="103"/>
                </a:lnTo>
                <a:lnTo>
                  <a:pt x="194" y="0"/>
                </a:lnTo>
                <a:lnTo>
                  <a:pt x="194" y="0"/>
                </a:lnTo>
                <a:close/>
              </a:path>
            </a:pathLst>
          </a:custGeom>
          <a:noFill/>
          <a:ln w="127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761" name="Line 17">
            <a:extLst>
              <a:ext uri="{FF2B5EF4-FFF2-40B4-BE49-F238E27FC236}">
                <a16:creationId xmlns:a16="http://schemas.microsoft.com/office/drawing/2014/main" id="{F504A401-4ABE-4007-A306-975F338B48CD}"/>
              </a:ext>
            </a:extLst>
          </p:cNvPr>
          <p:cNvSpPr>
            <a:spLocks noChangeShapeType="1"/>
          </p:cNvSpPr>
          <p:nvPr/>
        </p:nvSpPr>
        <p:spPr bwMode="auto">
          <a:xfrm>
            <a:off x="4289425" y="4065588"/>
            <a:ext cx="187325" cy="2809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62" name="Rectangle 18">
            <a:extLst>
              <a:ext uri="{FF2B5EF4-FFF2-40B4-BE49-F238E27FC236}">
                <a16:creationId xmlns:a16="http://schemas.microsoft.com/office/drawing/2014/main" id="{67A034C7-61F7-4769-9912-90D9042485F1}"/>
              </a:ext>
            </a:extLst>
          </p:cNvPr>
          <p:cNvSpPr>
            <a:spLocks noChangeArrowheads="1"/>
          </p:cNvSpPr>
          <p:nvPr/>
        </p:nvSpPr>
        <p:spPr bwMode="auto">
          <a:xfrm>
            <a:off x="4343400" y="4419600"/>
            <a:ext cx="4508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en-US" sz="2000">
                <a:solidFill>
                  <a:srgbClr val="000000"/>
                </a:solidFill>
                <a:latin typeface="Times" panose="02020603050405020304" pitchFamily="18" charset="0"/>
              </a:rPr>
              <a:t>flaw</a:t>
            </a:r>
            <a:endParaRPr lang="en-US" altLang="en-US">
              <a:latin typeface="Times" panose="02020603050405020304" pitchFamily="18" charset="0"/>
            </a:endParaRPr>
          </a:p>
        </p:txBody>
      </p:sp>
      <p:sp>
        <p:nvSpPr>
          <p:cNvPr id="31763" name="Rectangle 19">
            <a:extLst>
              <a:ext uri="{FF2B5EF4-FFF2-40B4-BE49-F238E27FC236}">
                <a16:creationId xmlns:a16="http://schemas.microsoft.com/office/drawing/2014/main" id="{7396211D-12A6-4B75-8529-B0E0DE3051A2}"/>
              </a:ext>
            </a:extLst>
          </p:cNvPr>
          <p:cNvSpPr>
            <a:spLocks noChangeArrowheads="1"/>
          </p:cNvSpPr>
          <p:nvPr/>
        </p:nvSpPr>
        <p:spPr bwMode="auto">
          <a:xfrm>
            <a:off x="1219200" y="3352800"/>
            <a:ext cx="11414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en-US" sz="2000">
                <a:solidFill>
                  <a:srgbClr val="000000"/>
                </a:solidFill>
                <a:latin typeface="Times" panose="02020603050405020304" pitchFamily="18" charset="0"/>
              </a:rPr>
              <a:t>Transducer</a:t>
            </a:r>
            <a:endParaRPr lang="en-US" altLang="en-US">
              <a:latin typeface="Times" panose="02020603050405020304" pitchFamily="18" charset="0"/>
            </a:endParaRPr>
          </a:p>
        </p:txBody>
      </p:sp>
      <p:sp>
        <p:nvSpPr>
          <p:cNvPr id="31764" name="Rectangle 20">
            <a:extLst>
              <a:ext uri="{FF2B5EF4-FFF2-40B4-BE49-F238E27FC236}">
                <a16:creationId xmlns:a16="http://schemas.microsoft.com/office/drawing/2014/main" id="{345B1961-1D4B-456D-A36C-F231306109CD}"/>
              </a:ext>
            </a:extLst>
          </p:cNvPr>
          <p:cNvSpPr>
            <a:spLocks noChangeArrowheads="1"/>
          </p:cNvSpPr>
          <p:nvPr/>
        </p:nvSpPr>
        <p:spPr bwMode="auto">
          <a:xfrm>
            <a:off x="1143000" y="3657600"/>
            <a:ext cx="12636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en-US" sz="2000">
                <a:solidFill>
                  <a:srgbClr val="000000"/>
                </a:solidFill>
                <a:latin typeface="Times" panose="02020603050405020304" pitchFamily="18" charset="0"/>
              </a:rPr>
              <a:t>(transmitter)</a:t>
            </a:r>
            <a:endParaRPr lang="en-US" altLang="en-US">
              <a:latin typeface="Times" panose="02020603050405020304" pitchFamily="18" charset="0"/>
            </a:endParaRPr>
          </a:p>
        </p:txBody>
      </p:sp>
      <p:sp>
        <p:nvSpPr>
          <p:cNvPr id="31765" name="Rectangle 21">
            <a:extLst>
              <a:ext uri="{FF2B5EF4-FFF2-40B4-BE49-F238E27FC236}">
                <a16:creationId xmlns:a16="http://schemas.microsoft.com/office/drawing/2014/main" id="{66C56E06-5FCE-4F3F-A050-6CEDA83B2CED}"/>
              </a:ext>
            </a:extLst>
          </p:cNvPr>
          <p:cNvSpPr>
            <a:spLocks noChangeArrowheads="1"/>
          </p:cNvSpPr>
          <p:nvPr/>
        </p:nvSpPr>
        <p:spPr bwMode="auto">
          <a:xfrm>
            <a:off x="1920875" y="2551113"/>
            <a:ext cx="7461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en-US" sz="2000">
                <a:solidFill>
                  <a:srgbClr val="000000"/>
                </a:solidFill>
                <a:latin typeface="Times" panose="02020603050405020304" pitchFamily="18" charset="0"/>
              </a:rPr>
              <a:t>cabling</a:t>
            </a:r>
            <a:endParaRPr lang="en-US" altLang="en-US">
              <a:latin typeface="Times" panose="02020603050405020304" pitchFamily="18" charset="0"/>
            </a:endParaRPr>
          </a:p>
        </p:txBody>
      </p:sp>
      <p:sp>
        <p:nvSpPr>
          <p:cNvPr id="31766" name="Rectangle 22">
            <a:extLst>
              <a:ext uri="{FF2B5EF4-FFF2-40B4-BE49-F238E27FC236}">
                <a16:creationId xmlns:a16="http://schemas.microsoft.com/office/drawing/2014/main" id="{F0E8858D-4645-4710-A5AE-6BA47E5C413F}"/>
              </a:ext>
            </a:extLst>
          </p:cNvPr>
          <p:cNvSpPr>
            <a:spLocks noChangeArrowheads="1"/>
          </p:cNvSpPr>
          <p:nvPr/>
        </p:nvSpPr>
        <p:spPr bwMode="auto">
          <a:xfrm>
            <a:off x="6848475" y="2813050"/>
            <a:ext cx="7461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en-US" sz="2000">
                <a:solidFill>
                  <a:srgbClr val="000000"/>
                </a:solidFill>
                <a:latin typeface="Times" panose="02020603050405020304" pitchFamily="18" charset="0"/>
              </a:rPr>
              <a:t>cabling</a:t>
            </a:r>
            <a:endParaRPr lang="en-US" altLang="en-US">
              <a:latin typeface="Times" panose="02020603050405020304" pitchFamily="18" charset="0"/>
            </a:endParaRPr>
          </a:p>
        </p:txBody>
      </p:sp>
      <p:sp>
        <p:nvSpPr>
          <p:cNvPr id="31767" name="Rectangle 23">
            <a:extLst>
              <a:ext uri="{FF2B5EF4-FFF2-40B4-BE49-F238E27FC236}">
                <a16:creationId xmlns:a16="http://schemas.microsoft.com/office/drawing/2014/main" id="{D2B0DFA2-E0AC-4240-A340-A74BC2E1D025}"/>
              </a:ext>
            </a:extLst>
          </p:cNvPr>
          <p:cNvSpPr>
            <a:spLocks noChangeArrowheads="1"/>
          </p:cNvSpPr>
          <p:nvPr/>
        </p:nvSpPr>
        <p:spPr bwMode="auto">
          <a:xfrm>
            <a:off x="6324600" y="3581400"/>
            <a:ext cx="11414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en-US" sz="2000">
                <a:solidFill>
                  <a:srgbClr val="000000"/>
                </a:solidFill>
                <a:latin typeface="Times" panose="02020603050405020304" pitchFamily="18" charset="0"/>
              </a:rPr>
              <a:t>Transducer</a:t>
            </a:r>
            <a:endParaRPr lang="en-US" altLang="en-US">
              <a:latin typeface="Times" panose="02020603050405020304" pitchFamily="18" charset="0"/>
            </a:endParaRPr>
          </a:p>
        </p:txBody>
      </p:sp>
      <p:sp>
        <p:nvSpPr>
          <p:cNvPr id="31768" name="Rectangle 24">
            <a:extLst>
              <a:ext uri="{FF2B5EF4-FFF2-40B4-BE49-F238E27FC236}">
                <a16:creationId xmlns:a16="http://schemas.microsoft.com/office/drawing/2014/main" id="{7CC52B7A-5FAE-4271-B041-A1EBB1415475}"/>
              </a:ext>
            </a:extLst>
          </p:cNvPr>
          <p:cNvSpPr>
            <a:spLocks noChangeArrowheads="1"/>
          </p:cNvSpPr>
          <p:nvPr/>
        </p:nvSpPr>
        <p:spPr bwMode="auto">
          <a:xfrm>
            <a:off x="6324600" y="3886200"/>
            <a:ext cx="11112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en-US" sz="2000">
                <a:solidFill>
                  <a:srgbClr val="000000"/>
                </a:solidFill>
                <a:latin typeface="Times" panose="02020603050405020304" pitchFamily="18" charset="0"/>
              </a:rPr>
              <a:t>(receiving)</a:t>
            </a:r>
            <a:endParaRPr lang="en-US" altLang="en-US">
              <a:latin typeface="Times" panose="02020603050405020304" pitchFamily="18" charset="0"/>
            </a:endParaRPr>
          </a:p>
        </p:txBody>
      </p:sp>
      <p:sp>
        <p:nvSpPr>
          <p:cNvPr id="31769" name="Rectangle 25">
            <a:extLst>
              <a:ext uri="{FF2B5EF4-FFF2-40B4-BE49-F238E27FC236}">
                <a16:creationId xmlns:a16="http://schemas.microsoft.com/office/drawing/2014/main" id="{FDCBBAC1-5DD6-4708-97A9-E7D13DA43DCD}"/>
              </a:ext>
            </a:extLst>
          </p:cNvPr>
          <p:cNvSpPr>
            <a:spLocks noChangeArrowheads="1"/>
          </p:cNvSpPr>
          <p:nvPr/>
        </p:nvSpPr>
        <p:spPr bwMode="auto">
          <a:xfrm>
            <a:off x="1660525" y="1849438"/>
            <a:ext cx="6334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en-US" sz="2000">
                <a:solidFill>
                  <a:srgbClr val="000000"/>
                </a:solidFill>
                <a:latin typeface="Times" panose="02020603050405020304" pitchFamily="18" charset="0"/>
              </a:rPr>
              <a:t>Pulser</a:t>
            </a:r>
            <a:endParaRPr lang="en-US" altLang="en-US">
              <a:latin typeface="Times" panose="02020603050405020304" pitchFamily="18" charset="0"/>
            </a:endParaRPr>
          </a:p>
        </p:txBody>
      </p:sp>
      <p:sp>
        <p:nvSpPr>
          <p:cNvPr id="31770" name="Rectangle 26">
            <a:extLst>
              <a:ext uri="{FF2B5EF4-FFF2-40B4-BE49-F238E27FC236}">
                <a16:creationId xmlns:a16="http://schemas.microsoft.com/office/drawing/2014/main" id="{CCF758A2-41F6-4D25-8C93-17184A5EA41E}"/>
              </a:ext>
            </a:extLst>
          </p:cNvPr>
          <p:cNvSpPr>
            <a:spLocks noChangeArrowheads="1"/>
          </p:cNvSpPr>
          <p:nvPr/>
        </p:nvSpPr>
        <p:spPr bwMode="auto">
          <a:xfrm>
            <a:off x="6188075" y="1920875"/>
            <a:ext cx="9017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en-US" sz="2000">
                <a:solidFill>
                  <a:srgbClr val="000000"/>
                </a:solidFill>
                <a:latin typeface="Times" panose="02020603050405020304" pitchFamily="18" charset="0"/>
              </a:rPr>
              <a:t>Receiver</a:t>
            </a:r>
            <a:endParaRPr lang="en-US" altLang="en-US">
              <a:latin typeface="Times" panose="02020603050405020304" pitchFamily="18" charset="0"/>
            </a:endParaRPr>
          </a:p>
        </p:txBody>
      </p:sp>
      <p:sp>
        <p:nvSpPr>
          <p:cNvPr id="31771" name="Rectangle 27">
            <a:extLst>
              <a:ext uri="{FF2B5EF4-FFF2-40B4-BE49-F238E27FC236}">
                <a16:creationId xmlns:a16="http://schemas.microsoft.com/office/drawing/2014/main" id="{53FA2F92-FE80-40EB-A550-1DC97B4B4E34}"/>
              </a:ext>
            </a:extLst>
          </p:cNvPr>
          <p:cNvSpPr>
            <a:spLocks noChangeArrowheads="1"/>
          </p:cNvSpPr>
          <p:nvPr/>
        </p:nvSpPr>
        <p:spPr bwMode="auto">
          <a:xfrm>
            <a:off x="5562600" y="762000"/>
            <a:ext cx="11191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0" hangingPunct="0"/>
            <a:r>
              <a:rPr lang="en-US" altLang="en-US" sz="2000">
                <a:solidFill>
                  <a:srgbClr val="000000"/>
                </a:solidFill>
                <a:latin typeface="Times" panose="02020603050405020304" pitchFamily="18" charset="0"/>
              </a:rPr>
              <a:t>flaw signal</a:t>
            </a:r>
            <a:endParaRPr lang="en-US" altLang="en-US">
              <a:latin typeface="Times" panose="02020603050405020304" pitchFamily="18" charset="0"/>
            </a:endParaRPr>
          </a:p>
        </p:txBody>
      </p:sp>
      <p:sp>
        <p:nvSpPr>
          <p:cNvPr id="31774" name="Line 30">
            <a:extLst>
              <a:ext uri="{FF2B5EF4-FFF2-40B4-BE49-F238E27FC236}">
                <a16:creationId xmlns:a16="http://schemas.microsoft.com/office/drawing/2014/main" id="{4D7EA762-F635-488A-B44A-325F2C4FFBB7}"/>
              </a:ext>
            </a:extLst>
          </p:cNvPr>
          <p:cNvSpPr>
            <a:spLocks noChangeShapeType="1"/>
          </p:cNvSpPr>
          <p:nvPr/>
        </p:nvSpPr>
        <p:spPr bwMode="auto">
          <a:xfrm flipH="1" flipV="1">
            <a:off x="1781175" y="2987675"/>
            <a:ext cx="763588" cy="39211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75" name="Line 31">
            <a:extLst>
              <a:ext uri="{FF2B5EF4-FFF2-40B4-BE49-F238E27FC236}">
                <a16:creationId xmlns:a16="http://schemas.microsoft.com/office/drawing/2014/main" id="{410BFB2B-0839-413F-85CF-09C6497FC5EE}"/>
              </a:ext>
            </a:extLst>
          </p:cNvPr>
          <p:cNvSpPr>
            <a:spLocks noChangeShapeType="1"/>
          </p:cNvSpPr>
          <p:nvPr/>
        </p:nvSpPr>
        <p:spPr bwMode="auto">
          <a:xfrm flipV="1">
            <a:off x="1781175" y="2354263"/>
            <a:ext cx="0" cy="65563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76" name="Line 32">
            <a:extLst>
              <a:ext uri="{FF2B5EF4-FFF2-40B4-BE49-F238E27FC236}">
                <a16:creationId xmlns:a16="http://schemas.microsoft.com/office/drawing/2014/main" id="{0DBCD165-B73F-4903-8997-8644AF46E6B3}"/>
              </a:ext>
            </a:extLst>
          </p:cNvPr>
          <p:cNvSpPr>
            <a:spLocks noChangeShapeType="1"/>
          </p:cNvSpPr>
          <p:nvPr/>
        </p:nvSpPr>
        <p:spPr bwMode="auto">
          <a:xfrm flipV="1">
            <a:off x="6699250" y="2419350"/>
            <a:ext cx="11113" cy="87471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77" name="Line 33">
            <a:extLst>
              <a:ext uri="{FF2B5EF4-FFF2-40B4-BE49-F238E27FC236}">
                <a16:creationId xmlns:a16="http://schemas.microsoft.com/office/drawing/2014/main" id="{9C11B045-9E38-4AE2-8282-7C0E8EFF304D}"/>
              </a:ext>
            </a:extLst>
          </p:cNvPr>
          <p:cNvSpPr>
            <a:spLocks noChangeShapeType="1"/>
          </p:cNvSpPr>
          <p:nvPr/>
        </p:nvSpPr>
        <p:spPr bwMode="auto">
          <a:xfrm flipH="1">
            <a:off x="6084888" y="3271838"/>
            <a:ext cx="625475" cy="19526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78" name="Line 34">
            <a:extLst>
              <a:ext uri="{FF2B5EF4-FFF2-40B4-BE49-F238E27FC236}">
                <a16:creationId xmlns:a16="http://schemas.microsoft.com/office/drawing/2014/main" id="{089574AF-B4EC-4F31-904A-2207E2CBD027}"/>
              </a:ext>
            </a:extLst>
          </p:cNvPr>
          <p:cNvSpPr>
            <a:spLocks noChangeShapeType="1"/>
          </p:cNvSpPr>
          <p:nvPr/>
        </p:nvSpPr>
        <p:spPr bwMode="auto">
          <a:xfrm>
            <a:off x="3309938" y="3756025"/>
            <a:ext cx="485775" cy="19685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79" name="Line 35">
            <a:extLst>
              <a:ext uri="{FF2B5EF4-FFF2-40B4-BE49-F238E27FC236}">
                <a16:creationId xmlns:a16="http://schemas.microsoft.com/office/drawing/2014/main" id="{3EAE853B-2A0B-4FA3-8146-7A7C2BAD9F76}"/>
              </a:ext>
            </a:extLst>
          </p:cNvPr>
          <p:cNvSpPr>
            <a:spLocks noChangeShapeType="1"/>
          </p:cNvSpPr>
          <p:nvPr/>
        </p:nvSpPr>
        <p:spPr bwMode="auto">
          <a:xfrm flipV="1">
            <a:off x="4724400" y="3733800"/>
            <a:ext cx="582613" cy="1524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31780" name="Group 36">
            <a:extLst>
              <a:ext uri="{FF2B5EF4-FFF2-40B4-BE49-F238E27FC236}">
                <a16:creationId xmlns:a16="http://schemas.microsoft.com/office/drawing/2014/main" id="{05910084-BCF0-4264-A691-F1B352382EF5}"/>
              </a:ext>
            </a:extLst>
          </p:cNvPr>
          <p:cNvGrpSpPr>
            <a:grpSpLocks/>
          </p:cNvGrpSpPr>
          <p:nvPr/>
        </p:nvGrpSpPr>
        <p:grpSpPr bwMode="auto">
          <a:xfrm>
            <a:off x="3352800" y="2590800"/>
            <a:ext cx="1801813" cy="409575"/>
            <a:chOff x="2255" y="768"/>
            <a:chExt cx="1135" cy="258"/>
          </a:xfrm>
        </p:grpSpPr>
        <p:sp>
          <p:nvSpPr>
            <p:cNvPr id="31781" name="Oval 37">
              <a:extLst>
                <a:ext uri="{FF2B5EF4-FFF2-40B4-BE49-F238E27FC236}">
                  <a16:creationId xmlns:a16="http://schemas.microsoft.com/office/drawing/2014/main" id="{400E6B7E-4033-4DC3-8A5B-99F8EF438512}"/>
                </a:ext>
              </a:extLst>
            </p:cNvPr>
            <p:cNvSpPr>
              <a:spLocks noChangeArrowheads="1"/>
            </p:cNvSpPr>
            <p:nvPr/>
          </p:nvSpPr>
          <p:spPr bwMode="auto">
            <a:xfrm>
              <a:off x="2351" y="882"/>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82" name="Oval 38">
              <a:extLst>
                <a:ext uri="{FF2B5EF4-FFF2-40B4-BE49-F238E27FC236}">
                  <a16:creationId xmlns:a16="http://schemas.microsoft.com/office/drawing/2014/main" id="{B6A329F8-DB82-40A5-8C7E-000BCAF673ED}"/>
                </a:ext>
              </a:extLst>
            </p:cNvPr>
            <p:cNvSpPr>
              <a:spLocks noChangeArrowheads="1"/>
            </p:cNvSpPr>
            <p:nvPr/>
          </p:nvSpPr>
          <p:spPr bwMode="auto">
            <a:xfrm>
              <a:off x="2495" y="882"/>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83" name="Oval 39">
              <a:extLst>
                <a:ext uri="{FF2B5EF4-FFF2-40B4-BE49-F238E27FC236}">
                  <a16:creationId xmlns:a16="http://schemas.microsoft.com/office/drawing/2014/main" id="{B662D79A-3ECB-427D-A892-0581725FAAFA}"/>
                </a:ext>
              </a:extLst>
            </p:cNvPr>
            <p:cNvSpPr>
              <a:spLocks noChangeArrowheads="1"/>
            </p:cNvSpPr>
            <p:nvPr/>
          </p:nvSpPr>
          <p:spPr bwMode="auto">
            <a:xfrm>
              <a:off x="2639" y="882"/>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84" name="Oval 40">
              <a:extLst>
                <a:ext uri="{FF2B5EF4-FFF2-40B4-BE49-F238E27FC236}">
                  <a16:creationId xmlns:a16="http://schemas.microsoft.com/office/drawing/2014/main" id="{5D77E17A-24CD-4112-99BF-AF8571C0C4B8}"/>
                </a:ext>
              </a:extLst>
            </p:cNvPr>
            <p:cNvSpPr>
              <a:spLocks noChangeArrowheads="1"/>
            </p:cNvSpPr>
            <p:nvPr/>
          </p:nvSpPr>
          <p:spPr bwMode="auto">
            <a:xfrm>
              <a:off x="2783" y="882"/>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85" name="Oval 41">
              <a:extLst>
                <a:ext uri="{FF2B5EF4-FFF2-40B4-BE49-F238E27FC236}">
                  <a16:creationId xmlns:a16="http://schemas.microsoft.com/office/drawing/2014/main" id="{6AEF77F7-0872-47E9-87D8-349B57F2D79B}"/>
                </a:ext>
              </a:extLst>
            </p:cNvPr>
            <p:cNvSpPr>
              <a:spLocks noChangeArrowheads="1"/>
            </p:cNvSpPr>
            <p:nvPr/>
          </p:nvSpPr>
          <p:spPr bwMode="auto">
            <a:xfrm>
              <a:off x="2927" y="882"/>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86" name="Oval 42">
              <a:extLst>
                <a:ext uri="{FF2B5EF4-FFF2-40B4-BE49-F238E27FC236}">
                  <a16:creationId xmlns:a16="http://schemas.microsoft.com/office/drawing/2014/main" id="{D53E6FCD-7495-4212-8FD1-1C0BFDE5C434}"/>
                </a:ext>
              </a:extLst>
            </p:cNvPr>
            <p:cNvSpPr>
              <a:spLocks noChangeArrowheads="1"/>
            </p:cNvSpPr>
            <p:nvPr/>
          </p:nvSpPr>
          <p:spPr bwMode="auto">
            <a:xfrm>
              <a:off x="3071" y="882"/>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87" name="Rectangle 43">
              <a:extLst>
                <a:ext uri="{FF2B5EF4-FFF2-40B4-BE49-F238E27FC236}">
                  <a16:creationId xmlns:a16="http://schemas.microsoft.com/office/drawing/2014/main" id="{413D0903-C50D-4660-A001-4C0B9FB0399F}"/>
                </a:ext>
              </a:extLst>
            </p:cNvPr>
            <p:cNvSpPr>
              <a:spLocks noChangeArrowheads="1"/>
            </p:cNvSpPr>
            <p:nvPr/>
          </p:nvSpPr>
          <p:spPr bwMode="auto">
            <a:xfrm>
              <a:off x="2255" y="768"/>
              <a:ext cx="1135" cy="18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1788" name="Oval 44">
            <a:extLst>
              <a:ext uri="{FF2B5EF4-FFF2-40B4-BE49-F238E27FC236}">
                <a16:creationId xmlns:a16="http://schemas.microsoft.com/office/drawing/2014/main" id="{82CCAF38-A54F-4B51-B5AE-8BF69723E3C4}"/>
              </a:ext>
            </a:extLst>
          </p:cNvPr>
          <p:cNvSpPr>
            <a:spLocks noChangeArrowheads="1"/>
          </p:cNvSpPr>
          <p:nvPr/>
        </p:nvSpPr>
        <p:spPr bwMode="auto">
          <a:xfrm>
            <a:off x="4683125" y="1308100"/>
            <a:ext cx="635000" cy="644525"/>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89" name="Line 45">
            <a:extLst>
              <a:ext uri="{FF2B5EF4-FFF2-40B4-BE49-F238E27FC236}">
                <a16:creationId xmlns:a16="http://schemas.microsoft.com/office/drawing/2014/main" id="{8B811CBC-F822-4B90-A8B4-D75D7C27118F}"/>
              </a:ext>
            </a:extLst>
          </p:cNvPr>
          <p:cNvSpPr>
            <a:spLocks noChangeShapeType="1"/>
          </p:cNvSpPr>
          <p:nvPr/>
        </p:nvSpPr>
        <p:spPr bwMode="auto">
          <a:xfrm>
            <a:off x="4702175" y="1647825"/>
            <a:ext cx="635000"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0" name="Freeform 46">
            <a:extLst>
              <a:ext uri="{FF2B5EF4-FFF2-40B4-BE49-F238E27FC236}">
                <a16:creationId xmlns:a16="http://schemas.microsoft.com/office/drawing/2014/main" id="{3215805D-6494-4EB2-90F5-0277A89A9DAC}"/>
              </a:ext>
            </a:extLst>
          </p:cNvPr>
          <p:cNvSpPr>
            <a:spLocks/>
          </p:cNvSpPr>
          <p:nvPr/>
        </p:nvSpPr>
        <p:spPr bwMode="auto">
          <a:xfrm>
            <a:off x="4876800" y="1447800"/>
            <a:ext cx="152400" cy="381000"/>
          </a:xfrm>
          <a:custGeom>
            <a:avLst/>
            <a:gdLst>
              <a:gd name="T0" fmla="*/ 0 w 90"/>
              <a:gd name="T1" fmla="*/ 91 h 155"/>
              <a:gd name="T2" fmla="*/ 13 w 90"/>
              <a:gd name="T3" fmla="*/ 65 h 155"/>
              <a:gd name="T4" fmla="*/ 13 w 90"/>
              <a:gd name="T5" fmla="*/ 65 h 155"/>
              <a:gd name="T6" fmla="*/ 25 w 90"/>
              <a:gd name="T7" fmla="*/ 39 h 155"/>
              <a:gd name="T8" fmla="*/ 25 w 90"/>
              <a:gd name="T9" fmla="*/ 39 h 155"/>
              <a:gd name="T10" fmla="*/ 38 w 90"/>
              <a:gd name="T11" fmla="*/ 26 h 155"/>
              <a:gd name="T12" fmla="*/ 38 w 90"/>
              <a:gd name="T13" fmla="*/ 26 h 155"/>
              <a:gd name="T14" fmla="*/ 51 w 90"/>
              <a:gd name="T15" fmla="*/ 0 h 155"/>
              <a:gd name="T16" fmla="*/ 51 w 90"/>
              <a:gd name="T17" fmla="*/ 0 h 155"/>
              <a:gd name="T18" fmla="*/ 51 w 90"/>
              <a:gd name="T19" fmla="*/ 0 h 155"/>
              <a:gd name="T20" fmla="*/ 51 w 90"/>
              <a:gd name="T21" fmla="*/ 0 h 155"/>
              <a:gd name="T22" fmla="*/ 51 w 90"/>
              <a:gd name="T23" fmla="*/ 26 h 155"/>
              <a:gd name="T24" fmla="*/ 51 w 90"/>
              <a:gd name="T25" fmla="*/ 26 h 155"/>
              <a:gd name="T26" fmla="*/ 51 w 90"/>
              <a:gd name="T27" fmla="*/ 52 h 155"/>
              <a:gd name="T28" fmla="*/ 51 w 90"/>
              <a:gd name="T29" fmla="*/ 52 h 155"/>
              <a:gd name="T30" fmla="*/ 51 w 90"/>
              <a:gd name="T31" fmla="*/ 52 h 155"/>
              <a:gd name="T32" fmla="*/ 51 w 90"/>
              <a:gd name="T33" fmla="*/ 52 h 155"/>
              <a:gd name="T34" fmla="*/ 51 w 90"/>
              <a:gd name="T35" fmla="*/ 65 h 155"/>
              <a:gd name="T36" fmla="*/ 51 w 90"/>
              <a:gd name="T37" fmla="*/ 65 h 155"/>
              <a:gd name="T38" fmla="*/ 51 w 90"/>
              <a:gd name="T39" fmla="*/ 91 h 155"/>
              <a:gd name="T40" fmla="*/ 51 w 90"/>
              <a:gd name="T41" fmla="*/ 91 h 155"/>
              <a:gd name="T42" fmla="*/ 51 w 90"/>
              <a:gd name="T43" fmla="*/ 91 h 155"/>
              <a:gd name="T44" fmla="*/ 51 w 90"/>
              <a:gd name="T45" fmla="*/ 91 h 155"/>
              <a:gd name="T46" fmla="*/ 64 w 90"/>
              <a:gd name="T47" fmla="*/ 116 h 155"/>
              <a:gd name="T48" fmla="*/ 64 w 90"/>
              <a:gd name="T49" fmla="*/ 116 h 155"/>
              <a:gd name="T50" fmla="*/ 64 w 90"/>
              <a:gd name="T51" fmla="*/ 155 h 155"/>
              <a:gd name="T52" fmla="*/ 64 w 90"/>
              <a:gd name="T53" fmla="*/ 155 h 155"/>
              <a:gd name="T54" fmla="*/ 64 w 90"/>
              <a:gd name="T55" fmla="*/ 155 h 155"/>
              <a:gd name="T56" fmla="*/ 64 w 90"/>
              <a:gd name="T57" fmla="*/ 155 h 155"/>
              <a:gd name="T58" fmla="*/ 77 w 90"/>
              <a:gd name="T59" fmla="*/ 129 h 155"/>
              <a:gd name="T60" fmla="*/ 77 w 90"/>
              <a:gd name="T61" fmla="*/ 129 h 155"/>
              <a:gd name="T62" fmla="*/ 77 w 90"/>
              <a:gd name="T63" fmla="*/ 91 h 155"/>
              <a:gd name="T64" fmla="*/ 77 w 90"/>
              <a:gd name="T65" fmla="*/ 91 h 155"/>
              <a:gd name="T66" fmla="*/ 77 w 90"/>
              <a:gd name="T67" fmla="*/ 91 h 155"/>
              <a:gd name="T68" fmla="*/ 77 w 90"/>
              <a:gd name="T69" fmla="*/ 91 h 155"/>
              <a:gd name="T70" fmla="*/ 90 w 90"/>
              <a:gd name="T71" fmla="*/ 91 h 155"/>
              <a:gd name="T72" fmla="*/ 90 w 90"/>
              <a:gd name="T73" fmla="*/ 91 h 155"/>
              <a:gd name="T74" fmla="*/ 90 w 90"/>
              <a:gd name="T75" fmla="*/ 78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0" h="155">
                <a:moveTo>
                  <a:pt x="0" y="91"/>
                </a:moveTo>
                <a:lnTo>
                  <a:pt x="13" y="65"/>
                </a:lnTo>
                <a:lnTo>
                  <a:pt x="13" y="65"/>
                </a:lnTo>
                <a:lnTo>
                  <a:pt x="25" y="39"/>
                </a:lnTo>
                <a:lnTo>
                  <a:pt x="25" y="39"/>
                </a:lnTo>
                <a:lnTo>
                  <a:pt x="38" y="26"/>
                </a:lnTo>
                <a:lnTo>
                  <a:pt x="38" y="26"/>
                </a:lnTo>
                <a:lnTo>
                  <a:pt x="51" y="0"/>
                </a:lnTo>
                <a:lnTo>
                  <a:pt x="51" y="0"/>
                </a:lnTo>
                <a:lnTo>
                  <a:pt x="51" y="0"/>
                </a:lnTo>
                <a:lnTo>
                  <a:pt x="51" y="0"/>
                </a:lnTo>
                <a:lnTo>
                  <a:pt x="51" y="26"/>
                </a:lnTo>
                <a:lnTo>
                  <a:pt x="51" y="26"/>
                </a:lnTo>
                <a:lnTo>
                  <a:pt x="51" y="52"/>
                </a:lnTo>
                <a:lnTo>
                  <a:pt x="51" y="52"/>
                </a:lnTo>
                <a:lnTo>
                  <a:pt x="51" y="52"/>
                </a:lnTo>
                <a:lnTo>
                  <a:pt x="51" y="52"/>
                </a:lnTo>
                <a:lnTo>
                  <a:pt x="51" y="65"/>
                </a:lnTo>
                <a:lnTo>
                  <a:pt x="51" y="65"/>
                </a:lnTo>
                <a:lnTo>
                  <a:pt x="51" y="91"/>
                </a:lnTo>
                <a:lnTo>
                  <a:pt x="51" y="91"/>
                </a:lnTo>
                <a:lnTo>
                  <a:pt x="51" y="91"/>
                </a:lnTo>
                <a:lnTo>
                  <a:pt x="51" y="91"/>
                </a:lnTo>
                <a:lnTo>
                  <a:pt x="64" y="116"/>
                </a:lnTo>
                <a:lnTo>
                  <a:pt x="64" y="116"/>
                </a:lnTo>
                <a:lnTo>
                  <a:pt x="64" y="155"/>
                </a:lnTo>
                <a:lnTo>
                  <a:pt x="64" y="155"/>
                </a:lnTo>
                <a:lnTo>
                  <a:pt x="64" y="155"/>
                </a:lnTo>
                <a:lnTo>
                  <a:pt x="64" y="155"/>
                </a:lnTo>
                <a:lnTo>
                  <a:pt x="77" y="129"/>
                </a:lnTo>
                <a:lnTo>
                  <a:pt x="77" y="129"/>
                </a:lnTo>
                <a:lnTo>
                  <a:pt x="77" y="91"/>
                </a:lnTo>
                <a:lnTo>
                  <a:pt x="77" y="91"/>
                </a:lnTo>
                <a:lnTo>
                  <a:pt x="77" y="91"/>
                </a:lnTo>
                <a:lnTo>
                  <a:pt x="77" y="91"/>
                </a:lnTo>
                <a:lnTo>
                  <a:pt x="90" y="91"/>
                </a:lnTo>
                <a:lnTo>
                  <a:pt x="90" y="91"/>
                </a:lnTo>
                <a:lnTo>
                  <a:pt x="90" y="78"/>
                </a:lnTo>
              </a:path>
            </a:pathLst>
          </a:custGeom>
          <a:noFill/>
          <a:ln w="127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791" name="Line 47">
            <a:extLst>
              <a:ext uri="{FF2B5EF4-FFF2-40B4-BE49-F238E27FC236}">
                <a16:creationId xmlns:a16="http://schemas.microsoft.com/office/drawing/2014/main" id="{E2F31DEF-98A2-4150-B233-C021796B4C82}"/>
              </a:ext>
            </a:extLst>
          </p:cNvPr>
          <p:cNvSpPr>
            <a:spLocks noChangeShapeType="1"/>
          </p:cNvSpPr>
          <p:nvPr/>
        </p:nvSpPr>
        <p:spPr bwMode="auto">
          <a:xfrm>
            <a:off x="1905000" y="11430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92" name="Text Box 48">
            <a:extLst>
              <a:ext uri="{FF2B5EF4-FFF2-40B4-BE49-F238E27FC236}">
                <a16:creationId xmlns:a16="http://schemas.microsoft.com/office/drawing/2014/main" id="{0BFDA72D-931D-4F27-8BE0-82C50BBAF11B}"/>
              </a:ext>
            </a:extLst>
          </p:cNvPr>
          <p:cNvSpPr txBox="1">
            <a:spLocks noChangeArrowheads="1"/>
          </p:cNvSpPr>
          <p:nvPr/>
        </p:nvSpPr>
        <p:spPr bwMode="auto">
          <a:xfrm>
            <a:off x="1736725" y="650875"/>
            <a:ext cx="8858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i</a:t>
            </a:r>
            <a:r>
              <a:rPr lang="en-US" altLang="en-US"/>
              <a:t>(</a:t>
            </a:r>
            <a:r>
              <a:rPr lang="en-US" altLang="en-US">
                <a:latin typeface="Symbol" panose="05050102010706020507" pitchFamily="18" charset="2"/>
              </a:rPr>
              <a:t>w</a:t>
            </a:r>
            <a:r>
              <a:rPr lang="en-US" altLang="en-US"/>
              <a:t>)</a:t>
            </a:r>
          </a:p>
        </p:txBody>
      </p:sp>
      <p:sp>
        <p:nvSpPr>
          <p:cNvPr id="31793" name="Text Box 49">
            <a:extLst>
              <a:ext uri="{FF2B5EF4-FFF2-40B4-BE49-F238E27FC236}">
                <a16:creationId xmlns:a16="http://schemas.microsoft.com/office/drawing/2014/main" id="{E37E15B5-ED14-41D4-B1C0-0FFD8BEDD9AA}"/>
              </a:ext>
            </a:extLst>
          </p:cNvPr>
          <p:cNvSpPr txBox="1">
            <a:spLocks noChangeArrowheads="1"/>
          </p:cNvSpPr>
          <p:nvPr/>
        </p:nvSpPr>
        <p:spPr bwMode="auto">
          <a:xfrm>
            <a:off x="2971800" y="4038600"/>
            <a:ext cx="8350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F</a:t>
            </a:r>
            <a:r>
              <a:rPr lang="en-US" altLang="en-US" baseline="-25000"/>
              <a:t>t</a:t>
            </a:r>
            <a:r>
              <a:rPr lang="en-US" altLang="en-US"/>
              <a:t>(</a:t>
            </a:r>
            <a:r>
              <a:rPr lang="en-US" altLang="en-US">
                <a:latin typeface="Symbol" panose="05050102010706020507" pitchFamily="18" charset="2"/>
              </a:rPr>
              <a:t>w</a:t>
            </a:r>
            <a:r>
              <a:rPr lang="en-US" altLang="en-US"/>
              <a:t>)</a:t>
            </a:r>
          </a:p>
        </p:txBody>
      </p:sp>
      <p:sp>
        <p:nvSpPr>
          <p:cNvPr id="31794" name="Text Box 50">
            <a:extLst>
              <a:ext uri="{FF2B5EF4-FFF2-40B4-BE49-F238E27FC236}">
                <a16:creationId xmlns:a16="http://schemas.microsoft.com/office/drawing/2014/main" id="{4BFA933D-3D8F-4ACF-B314-E1BD8581C9B2}"/>
              </a:ext>
            </a:extLst>
          </p:cNvPr>
          <p:cNvSpPr txBox="1">
            <a:spLocks noChangeArrowheads="1"/>
          </p:cNvSpPr>
          <p:nvPr/>
        </p:nvSpPr>
        <p:spPr bwMode="auto">
          <a:xfrm>
            <a:off x="1219200" y="228600"/>
            <a:ext cx="18573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input voltage </a:t>
            </a:r>
          </a:p>
        </p:txBody>
      </p:sp>
      <p:sp>
        <p:nvSpPr>
          <p:cNvPr id="31795" name="Text Box 51">
            <a:extLst>
              <a:ext uri="{FF2B5EF4-FFF2-40B4-BE49-F238E27FC236}">
                <a16:creationId xmlns:a16="http://schemas.microsoft.com/office/drawing/2014/main" id="{D2788C57-CB7F-4B13-BFF0-6B05035BA889}"/>
              </a:ext>
            </a:extLst>
          </p:cNvPr>
          <p:cNvSpPr txBox="1">
            <a:spLocks noChangeArrowheads="1"/>
          </p:cNvSpPr>
          <p:nvPr/>
        </p:nvSpPr>
        <p:spPr bwMode="auto">
          <a:xfrm>
            <a:off x="1905000" y="4495800"/>
            <a:ext cx="16637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output force</a:t>
            </a:r>
          </a:p>
        </p:txBody>
      </p:sp>
      <p:sp>
        <p:nvSpPr>
          <p:cNvPr id="31796" name="Text Box 52">
            <a:extLst>
              <a:ext uri="{FF2B5EF4-FFF2-40B4-BE49-F238E27FC236}">
                <a16:creationId xmlns:a16="http://schemas.microsoft.com/office/drawing/2014/main" id="{23BB77BF-2875-4B32-B684-D877D5465C23}"/>
              </a:ext>
            </a:extLst>
          </p:cNvPr>
          <p:cNvSpPr txBox="1">
            <a:spLocks noChangeArrowheads="1"/>
          </p:cNvSpPr>
          <p:nvPr/>
        </p:nvSpPr>
        <p:spPr bwMode="auto">
          <a:xfrm>
            <a:off x="4876800" y="3962400"/>
            <a:ext cx="9128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F</a:t>
            </a:r>
            <a:r>
              <a:rPr lang="en-US" altLang="en-US" baseline="-25000"/>
              <a:t>B</a:t>
            </a:r>
            <a:r>
              <a:rPr lang="en-US" altLang="en-US"/>
              <a:t>(</a:t>
            </a:r>
            <a:r>
              <a:rPr lang="en-US" altLang="en-US">
                <a:latin typeface="Symbol" panose="05050102010706020507" pitchFamily="18" charset="2"/>
              </a:rPr>
              <a:t>w</a:t>
            </a:r>
            <a:r>
              <a:rPr lang="en-US" altLang="en-US"/>
              <a:t>)</a:t>
            </a:r>
          </a:p>
        </p:txBody>
      </p:sp>
      <p:sp>
        <p:nvSpPr>
          <p:cNvPr id="31797" name="Text Box 53">
            <a:extLst>
              <a:ext uri="{FF2B5EF4-FFF2-40B4-BE49-F238E27FC236}">
                <a16:creationId xmlns:a16="http://schemas.microsoft.com/office/drawing/2014/main" id="{88D2BE04-A400-4976-8D40-434EAD5BBAFA}"/>
              </a:ext>
            </a:extLst>
          </p:cNvPr>
          <p:cNvSpPr txBox="1">
            <a:spLocks noChangeArrowheads="1"/>
          </p:cNvSpPr>
          <p:nvPr/>
        </p:nvSpPr>
        <p:spPr bwMode="auto">
          <a:xfrm>
            <a:off x="5105400" y="4495800"/>
            <a:ext cx="22463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force on receiver</a:t>
            </a:r>
          </a:p>
        </p:txBody>
      </p:sp>
      <p:sp>
        <p:nvSpPr>
          <p:cNvPr id="31798" name="Line 54">
            <a:extLst>
              <a:ext uri="{FF2B5EF4-FFF2-40B4-BE49-F238E27FC236}">
                <a16:creationId xmlns:a16="http://schemas.microsoft.com/office/drawing/2014/main" id="{3FC9F2D0-19AE-4414-83C7-6074D1219FDE}"/>
              </a:ext>
            </a:extLst>
          </p:cNvPr>
          <p:cNvSpPr>
            <a:spLocks noChangeShapeType="1"/>
          </p:cNvSpPr>
          <p:nvPr/>
        </p:nvSpPr>
        <p:spPr bwMode="auto">
          <a:xfrm flipH="1">
            <a:off x="5562600" y="19812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72" name="Rectangle 28">
            <a:extLst>
              <a:ext uri="{FF2B5EF4-FFF2-40B4-BE49-F238E27FC236}">
                <a16:creationId xmlns:a16="http://schemas.microsoft.com/office/drawing/2014/main" id="{99BA7E03-2B51-4B21-8CCC-29407CA36653}"/>
              </a:ext>
            </a:extLst>
          </p:cNvPr>
          <p:cNvSpPr>
            <a:spLocks noChangeArrowheads="1"/>
          </p:cNvSpPr>
          <p:nvPr/>
        </p:nvSpPr>
        <p:spPr bwMode="auto">
          <a:xfrm>
            <a:off x="5562600" y="1295400"/>
            <a:ext cx="7683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eaLnBrk="0" hangingPunct="0"/>
            <a:r>
              <a:rPr lang="en-US" altLang="en-US">
                <a:solidFill>
                  <a:srgbClr val="000000"/>
                </a:solidFill>
                <a:latin typeface="Times" panose="02020603050405020304" pitchFamily="18" charset="0"/>
              </a:rPr>
              <a:t>V</a:t>
            </a:r>
            <a:r>
              <a:rPr lang="en-US" altLang="en-US" baseline="-25000">
                <a:solidFill>
                  <a:srgbClr val="000000"/>
                </a:solidFill>
                <a:latin typeface="Times" panose="02020603050405020304" pitchFamily="18" charset="0"/>
              </a:rPr>
              <a:t>R</a:t>
            </a:r>
            <a:r>
              <a:rPr lang="en-US" altLang="en-US">
                <a:solidFill>
                  <a:srgbClr val="000000"/>
                </a:solidFill>
                <a:latin typeface="Times" panose="02020603050405020304" pitchFamily="18" charset="0"/>
              </a:rPr>
              <a:t>(</a:t>
            </a:r>
            <a:r>
              <a:rPr lang="en-US" altLang="en-US">
                <a:solidFill>
                  <a:srgbClr val="000000"/>
                </a:solidFill>
                <a:latin typeface="Symbol" panose="05050102010706020507" pitchFamily="18" charset="2"/>
              </a:rPr>
              <a:t>w</a:t>
            </a:r>
            <a:r>
              <a:rPr lang="en-US" altLang="en-US">
                <a:solidFill>
                  <a:srgbClr val="000000"/>
                </a:solidFill>
                <a:latin typeface="Times" panose="02020603050405020304" pitchFamily="18" charset="0"/>
              </a:rPr>
              <a:t>)</a:t>
            </a:r>
            <a:endParaRPr lang="en-US" altLang="en-US">
              <a:latin typeface="Times" panose="02020603050405020304" pitchFamily="18" charset="0"/>
            </a:endParaRPr>
          </a:p>
        </p:txBody>
      </p:sp>
      <p:sp>
        <p:nvSpPr>
          <p:cNvPr id="31799" name="Text Box 55">
            <a:extLst>
              <a:ext uri="{FF2B5EF4-FFF2-40B4-BE49-F238E27FC236}">
                <a16:creationId xmlns:a16="http://schemas.microsoft.com/office/drawing/2014/main" id="{E23486D5-051B-4678-B463-459D9663EF47}"/>
              </a:ext>
            </a:extLst>
          </p:cNvPr>
          <p:cNvSpPr txBox="1">
            <a:spLocks noChangeArrowheads="1"/>
          </p:cNvSpPr>
          <p:nvPr/>
        </p:nvSpPr>
        <p:spPr bwMode="auto">
          <a:xfrm>
            <a:off x="6461125" y="1108075"/>
            <a:ext cx="19335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output voltage</a:t>
            </a:r>
          </a:p>
        </p:txBody>
      </p:sp>
      <p:graphicFrame>
        <p:nvGraphicFramePr>
          <p:cNvPr id="31800" name="Object 56">
            <a:extLst>
              <a:ext uri="{FF2B5EF4-FFF2-40B4-BE49-F238E27FC236}">
                <a16:creationId xmlns:a16="http://schemas.microsoft.com/office/drawing/2014/main" id="{A5FE21E4-228C-4FB7-B6F8-C03C8BA9C748}"/>
              </a:ext>
            </a:extLst>
          </p:cNvPr>
          <p:cNvGraphicFramePr>
            <a:graphicFrameLocks noChangeAspect="1"/>
          </p:cNvGraphicFramePr>
          <p:nvPr/>
        </p:nvGraphicFramePr>
        <p:xfrm>
          <a:off x="2133600" y="5257800"/>
          <a:ext cx="4419600" cy="1441450"/>
        </p:xfrm>
        <a:graphic>
          <a:graphicData uri="http://schemas.openxmlformats.org/presentationml/2006/ole">
            <mc:AlternateContent xmlns:mc="http://schemas.openxmlformats.org/markup-compatibility/2006">
              <mc:Choice xmlns:v="urn:schemas-microsoft-com:vml" Requires="v">
                <p:oleObj spid="_x0000_s15365" name="Equation" r:id="rId4" imgW="2260440" imgH="736560" progId="Equation.DSMT4">
                  <p:embed/>
                </p:oleObj>
              </mc:Choice>
              <mc:Fallback>
                <p:oleObj name="Equation" r:id="rId4" imgW="2260440" imgH="736560" progId="Equation.DSMT4">
                  <p:embed/>
                  <p:pic>
                    <p:nvPicPr>
                      <p:cNvPr id="0" name="Object 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5257800"/>
                        <a:ext cx="4419600" cy="1441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773" name="Line 29">
            <a:extLst>
              <a:ext uri="{FF2B5EF4-FFF2-40B4-BE49-F238E27FC236}">
                <a16:creationId xmlns:a16="http://schemas.microsoft.com/office/drawing/2014/main" id="{E0E0099F-8643-4D76-8A42-DBD0AF8886B9}"/>
              </a:ext>
            </a:extLst>
          </p:cNvPr>
          <p:cNvSpPr>
            <a:spLocks noChangeShapeType="1"/>
          </p:cNvSpPr>
          <p:nvPr/>
        </p:nvSpPr>
        <p:spPr bwMode="auto">
          <a:xfrm flipH="1">
            <a:off x="5105400" y="1143000"/>
            <a:ext cx="747713" cy="37147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31801" name="Group 57">
            <a:extLst>
              <a:ext uri="{FF2B5EF4-FFF2-40B4-BE49-F238E27FC236}">
                <a16:creationId xmlns:a16="http://schemas.microsoft.com/office/drawing/2014/main" id="{A1484BE4-0BC2-4550-8DC8-9743284D2DCA}"/>
              </a:ext>
            </a:extLst>
          </p:cNvPr>
          <p:cNvGrpSpPr>
            <a:grpSpLocks/>
          </p:cNvGrpSpPr>
          <p:nvPr/>
        </p:nvGrpSpPr>
        <p:grpSpPr bwMode="auto">
          <a:xfrm>
            <a:off x="7162800" y="6019800"/>
            <a:ext cx="381000" cy="500063"/>
            <a:chOff x="4704" y="2016"/>
            <a:chExt cx="240" cy="315"/>
          </a:xfrm>
        </p:grpSpPr>
        <p:sp>
          <p:nvSpPr>
            <p:cNvPr id="31802" name="Oval 58">
              <a:extLst>
                <a:ext uri="{FF2B5EF4-FFF2-40B4-BE49-F238E27FC236}">
                  <a16:creationId xmlns:a16="http://schemas.microsoft.com/office/drawing/2014/main" id="{FDA33366-0548-402A-85D9-3FCBF64302FC}"/>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803" name="Oval 59">
              <a:extLst>
                <a:ext uri="{FF2B5EF4-FFF2-40B4-BE49-F238E27FC236}">
                  <a16:creationId xmlns:a16="http://schemas.microsoft.com/office/drawing/2014/main" id="{9438627B-6DCF-4EE2-B153-99CB479801C8}"/>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804" name="Rectangle 60">
              <a:extLst>
                <a:ext uri="{FF2B5EF4-FFF2-40B4-BE49-F238E27FC236}">
                  <a16:creationId xmlns:a16="http://schemas.microsoft.com/office/drawing/2014/main" id="{43D982F4-669D-44BF-BEA4-8AACC90C4119}"/>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805" name="Line 61">
              <a:extLst>
                <a:ext uri="{FF2B5EF4-FFF2-40B4-BE49-F238E27FC236}">
                  <a16:creationId xmlns:a16="http://schemas.microsoft.com/office/drawing/2014/main" id="{2483DDAC-58E4-4390-92AF-ADA2DA387147}"/>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a:extLst>
              <a:ext uri="{FF2B5EF4-FFF2-40B4-BE49-F238E27FC236}">
                <a16:creationId xmlns:a16="http://schemas.microsoft.com/office/drawing/2014/main" id="{EDAD9F4E-F14C-4014-893C-32AAA6B35B96}"/>
              </a:ext>
            </a:extLst>
          </p:cNvPr>
          <p:cNvSpPr txBox="1">
            <a:spLocks noChangeArrowheads="1"/>
          </p:cNvSpPr>
          <p:nvPr/>
        </p:nvSpPr>
        <p:spPr bwMode="auto">
          <a:xfrm>
            <a:off x="1219200" y="457200"/>
            <a:ext cx="6042025" cy="599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800" i="1">
                <a:latin typeface="Times" panose="02020603050405020304" pitchFamily="18" charset="0"/>
              </a:rPr>
              <a:t>	      </a:t>
            </a:r>
            <a:r>
              <a:rPr lang="en-US" altLang="en-US" sz="2800" i="1">
                <a:solidFill>
                  <a:srgbClr val="009900"/>
                </a:solidFill>
                <a:latin typeface="Times" panose="02020603050405020304" pitchFamily="18" charset="0"/>
              </a:rPr>
              <a:t>Learning Objectives</a:t>
            </a:r>
          </a:p>
          <a:p>
            <a:pPr eaLnBrk="0" hangingPunct="0"/>
            <a:endParaRPr lang="en-US" altLang="en-US">
              <a:latin typeface="Times" panose="02020603050405020304" pitchFamily="18" charset="0"/>
            </a:endParaRPr>
          </a:p>
          <a:p>
            <a:pPr eaLnBrk="0" hangingPunct="0"/>
            <a:r>
              <a:rPr lang="en-US" altLang="en-US">
                <a:latin typeface="Times" panose="02020603050405020304" pitchFamily="18" charset="0"/>
              </a:rPr>
              <a:t>Two port systems</a:t>
            </a:r>
          </a:p>
          <a:p>
            <a:pPr eaLnBrk="0" hangingPunct="0"/>
            <a:r>
              <a:rPr lang="en-US" altLang="en-US">
                <a:latin typeface="Times" panose="02020603050405020304" pitchFamily="18" charset="0"/>
              </a:rPr>
              <a:t>	transfer matrices</a:t>
            </a:r>
          </a:p>
          <a:p>
            <a:pPr eaLnBrk="0" hangingPunct="0"/>
            <a:r>
              <a:rPr lang="en-US" altLang="en-US">
                <a:latin typeface="Times" panose="02020603050405020304" pitchFamily="18" charset="0"/>
              </a:rPr>
              <a:t>	impedance matrices</a:t>
            </a:r>
          </a:p>
          <a:p>
            <a:pPr eaLnBrk="0" hangingPunct="0"/>
            <a:r>
              <a:rPr lang="en-US" altLang="en-US">
                <a:latin typeface="Times" panose="02020603050405020304" pitchFamily="18" charset="0"/>
              </a:rPr>
              <a:t>	reciprocity</a:t>
            </a:r>
          </a:p>
          <a:p>
            <a:pPr eaLnBrk="0" hangingPunct="0"/>
            <a:endParaRPr lang="en-US" altLang="en-US">
              <a:latin typeface="Times" panose="02020603050405020304" pitchFamily="18" charset="0"/>
            </a:endParaRPr>
          </a:p>
          <a:p>
            <a:r>
              <a:rPr lang="en-US" altLang="en-US"/>
              <a:t>1-D compressional waves in a solid</a:t>
            </a:r>
          </a:p>
          <a:p>
            <a:r>
              <a:rPr lang="en-US" altLang="en-US"/>
              <a:t>	equation of motion/constitutive equation</a:t>
            </a:r>
          </a:p>
          <a:p>
            <a:r>
              <a:rPr lang="en-US" altLang="en-US"/>
              <a:t>	acoustic transfer matrix of a layer</a:t>
            </a:r>
          </a:p>
          <a:p>
            <a:endParaRPr lang="en-US" altLang="en-US" i="1"/>
          </a:p>
          <a:p>
            <a:r>
              <a:rPr lang="en-US" altLang="en-US"/>
              <a:t>Single Input-Single Output systems</a:t>
            </a:r>
          </a:p>
          <a:p>
            <a:r>
              <a:rPr lang="en-US" altLang="en-US"/>
              <a:t>	LTI systems</a:t>
            </a:r>
          </a:p>
          <a:p>
            <a:r>
              <a:rPr lang="en-US" altLang="en-US"/>
              <a:t>	impulse response, transfer functions</a:t>
            </a:r>
          </a:p>
          <a:p>
            <a:r>
              <a:rPr lang="en-US" altLang="en-US"/>
              <a:t>	convolution/ deconvolution</a:t>
            </a:r>
          </a:p>
          <a:p>
            <a:r>
              <a:rPr lang="en-US" altLang="en-US"/>
              <a:t>	Wiener filter</a:t>
            </a:r>
            <a:endParaRPr lang="en-US" altLang="en-US">
              <a:latin typeface="Times"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067" name="Object 11">
            <a:extLst>
              <a:ext uri="{FF2B5EF4-FFF2-40B4-BE49-F238E27FC236}">
                <a16:creationId xmlns:a16="http://schemas.microsoft.com/office/drawing/2014/main" id="{7C641C76-42A3-440A-A176-D356E796BE82}"/>
              </a:ext>
            </a:extLst>
          </p:cNvPr>
          <p:cNvGraphicFramePr>
            <a:graphicFrameLocks noChangeAspect="1"/>
          </p:cNvGraphicFramePr>
          <p:nvPr/>
        </p:nvGraphicFramePr>
        <p:xfrm>
          <a:off x="3048000" y="2133600"/>
          <a:ext cx="2286000" cy="1160463"/>
        </p:xfrm>
        <a:graphic>
          <a:graphicData uri="http://schemas.openxmlformats.org/presentationml/2006/ole">
            <mc:AlternateContent xmlns:mc="http://schemas.openxmlformats.org/markup-compatibility/2006">
              <mc:Choice xmlns:v="urn:schemas-microsoft-com:vml" Requires="v">
                <p:oleObj spid="_x0000_s16395" name="Equation" r:id="rId4" imgW="927000" imgH="469800" progId="Equation.DSMT4">
                  <p:embed/>
                </p:oleObj>
              </mc:Choice>
              <mc:Fallback>
                <p:oleObj name="Equation" r:id="rId4" imgW="927000" imgH="469800" progId="Equation.DSMT4">
                  <p:embed/>
                  <p:pic>
                    <p:nvPicPr>
                      <p:cNvPr id="0"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0" y="2133600"/>
                        <a:ext cx="2286000" cy="1160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68" name="Text Box 12">
            <a:extLst>
              <a:ext uri="{FF2B5EF4-FFF2-40B4-BE49-F238E27FC236}">
                <a16:creationId xmlns:a16="http://schemas.microsoft.com/office/drawing/2014/main" id="{CED34D52-188A-4389-9102-869B2605285C}"/>
              </a:ext>
            </a:extLst>
          </p:cNvPr>
          <p:cNvSpPr txBox="1">
            <a:spLocks noChangeArrowheads="1"/>
          </p:cNvSpPr>
          <p:nvPr/>
        </p:nvSpPr>
        <p:spPr bwMode="auto">
          <a:xfrm>
            <a:off x="1524000" y="914400"/>
            <a:ext cx="5764213"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deconvolution in the frequency domain is just</a:t>
            </a:r>
          </a:p>
          <a:p>
            <a:r>
              <a:rPr lang="en-US" altLang="en-US"/>
              <a:t>(complex-valued) division … but it must be </a:t>
            </a:r>
          </a:p>
          <a:p>
            <a:r>
              <a:rPr lang="en-US" altLang="en-US"/>
              <a:t>		</a:t>
            </a:r>
            <a:r>
              <a:rPr lang="en-US" altLang="en-US" u="sng"/>
              <a:t>done with care</a:t>
            </a:r>
          </a:p>
        </p:txBody>
      </p:sp>
      <p:grpSp>
        <p:nvGrpSpPr>
          <p:cNvPr id="45069" name="Group 13">
            <a:extLst>
              <a:ext uri="{FF2B5EF4-FFF2-40B4-BE49-F238E27FC236}">
                <a16:creationId xmlns:a16="http://schemas.microsoft.com/office/drawing/2014/main" id="{6D85C132-A21E-4173-B23B-222E3D13FFB6}"/>
              </a:ext>
            </a:extLst>
          </p:cNvPr>
          <p:cNvGrpSpPr>
            <a:grpSpLocks/>
          </p:cNvGrpSpPr>
          <p:nvPr/>
        </p:nvGrpSpPr>
        <p:grpSpPr bwMode="auto">
          <a:xfrm>
            <a:off x="5791200" y="2438400"/>
            <a:ext cx="381000" cy="500063"/>
            <a:chOff x="4704" y="2016"/>
            <a:chExt cx="240" cy="315"/>
          </a:xfrm>
        </p:grpSpPr>
        <p:sp>
          <p:nvSpPr>
            <p:cNvPr id="45070" name="Oval 14">
              <a:extLst>
                <a:ext uri="{FF2B5EF4-FFF2-40B4-BE49-F238E27FC236}">
                  <a16:creationId xmlns:a16="http://schemas.microsoft.com/office/drawing/2014/main" id="{E93008AF-201C-4334-8327-9C1F2F362E08}"/>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1" name="Oval 15">
              <a:extLst>
                <a:ext uri="{FF2B5EF4-FFF2-40B4-BE49-F238E27FC236}">
                  <a16:creationId xmlns:a16="http://schemas.microsoft.com/office/drawing/2014/main" id="{E1A24820-7C34-4FBF-B72E-A29DA2FA5F46}"/>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2" name="Rectangle 16">
              <a:extLst>
                <a:ext uri="{FF2B5EF4-FFF2-40B4-BE49-F238E27FC236}">
                  <a16:creationId xmlns:a16="http://schemas.microsoft.com/office/drawing/2014/main" id="{78294C33-0AD2-4F9B-BD0A-1B5851C5C335}"/>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3" name="Line 17">
              <a:extLst>
                <a:ext uri="{FF2B5EF4-FFF2-40B4-BE49-F238E27FC236}">
                  <a16:creationId xmlns:a16="http://schemas.microsoft.com/office/drawing/2014/main" id="{C3C54566-22EA-44A7-BCC2-0CA65081CEB1}"/>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5074" name="Text Box 18">
            <a:extLst>
              <a:ext uri="{FF2B5EF4-FFF2-40B4-BE49-F238E27FC236}">
                <a16:creationId xmlns:a16="http://schemas.microsoft.com/office/drawing/2014/main" id="{9865DB3E-DEFD-4093-8B6D-20E029AA7983}"/>
              </a:ext>
            </a:extLst>
          </p:cNvPr>
          <p:cNvSpPr txBox="1">
            <a:spLocks noChangeArrowheads="1"/>
          </p:cNvSpPr>
          <p:nvPr/>
        </p:nvSpPr>
        <p:spPr bwMode="auto">
          <a:xfrm>
            <a:off x="2955925" y="346075"/>
            <a:ext cx="19939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Deconvolution</a:t>
            </a:r>
          </a:p>
        </p:txBody>
      </p:sp>
      <p:sp>
        <p:nvSpPr>
          <p:cNvPr id="45075" name="Text Box 19">
            <a:extLst>
              <a:ext uri="{FF2B5EF4-FFF2-40B4-BE49-F238E27FC236}">
                <a16:creationId xmlns:a16="http://schemas.microsoft.com/office/drawing/2014/main" id="{E645BC80-8CA7-440F-BD81-47E29015A1B6}"/>
              </a:ext>
            </a:extLst>
          </p:cNvPr>
          <p:cNvSpPr txBox="1">
            <a:spLocks noChangeArrowheads="1"/>
          </p:cNvSpPr>
          <p:nvPr/>
        </p:nvSpPr>
        <p:spPr bwMode="auto">
          <a:xfrm>
            <a:off x="838200" y="3505200"/>
            <a:ext cx="747871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Generally, a Wiener filter is used in ultrasonics applications</a:t>
            </a:r>
          </a:p>
          <a:p>
            <a:r>
              <a:rPr lang="en-US" altLang="en-US"/>
              <a:t>to desensitize the division process to noise</a:t>
            </a:r>
          </a:p>
        </p:txBody>
      </p:sp>
      <p:graphicFrame>
        <p:nvGraphicFramePr>
          <p:cNvPr id="45076" name="Object 20">
            <a:extLst>
              <a:ext uri="{FF2B5EF4-FFF2-40B4-BE49-F238E27FC236}">
                <a16:creationId xmlns:a16="http://schemas.microsoft.com/office/drawing/2014/main" id="{D15BBA79-CD46-4CC8-8DE3-DB12643CB342}"/>
              </a:ext>
            </a:extLst>
          </p:cNvPr>
          <p:cNvGraphicFramePr>
            <a:graphicFrameLocks noChangeAspect="1"/>
          </p:cNvGraphicFramePr>
          <p:nvPr/>
        </p:nvGraphicFramePr>
        <p:xfrm>
          <a:off x="1447800" y="4419600"/>
          <a:ext cx="4572000" cy="1250950"/>
        </p:xfrm>
        <a:graphic>
          <a:graphicData uri="http://schemas.openxmlformats.org/presentationml/2006/ole">
            <mc:AlternateContent xmlns:mc="http://schemas.openxmlformats.org/markup-compatibility/2006">
              <mc:Choice xmlns:v="urn:schemas-microsoft-com:vml" Requires="v">
                <p:oleObj spid="_x0000_s16396" name="Equation" r:id="rId6" imgW="2133360" imgH="583920" progId="Equation.DSMT4">
                  <p:embed/>
                </p:oleObj>
              </mc:Choice>
              <mc:Fallback>
                <p:oleObj name="Equation" r:id="rId6" imgW="2133360" imgH="583920" progId="Equation.DSMT4">
                  <p:embed/>
                  <p:pic>
                    <p:nvPicPr>
                      <p:cNvPr id="0" name="Object 2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47800" y="4419600"/>
                        <a:ext cx="4572000" cy="1250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77" name="Line 21">
            <a:extLst>
              <a:ext uri="{FF2B5EF4-FFF2-40B4-BE49-F238E27FC236}">
                <a16:creationId xmlns:a16="http://schemas.microsoft.com/office/drawing/2014/main" id="{9F14D0C0-3BEC-4AB7-BE6A-91D47E093A1A}"/>
              </a:ext>
            </a:extLst>
          </p:cNvPr>
          <p:cNvSpPr>
            <a:spLocks noChangeShapeType="1"/>
          </p:cNvSpPr>
          <p:nvPr/>
        </p:nvSpPr>
        <p:spPr bwMode="auto">
          <a:xfrm flipV="1">
            <a:off x="3886200" y="5410200"/>
            <a:ext cx="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78" name="Text Box 22">
            <a:extLst>
              <a:ext uri="{FF2B5EF4-FFF2-40B4-BE49-F238E27FC236}">
                <a16:creationId xmlns:a16="http://schemas.microsoft.com/office/drawing/2014/main" id="{420F6E8C-41C9-4A58-A39A-CC8DA4248849}"/>
              </a:ext>
            </a:extLst>
          </p:cNvPr>
          <p:cNvSpPr txBox="1">
            <a:spLocks noChangeArrowheads="1"/>
          </p:cNvSpPr>
          <p:nvPr/>
        </p:nvSpPr>
        <p:spPr bwMode="auto">
          <a:xfrm>
            <a:off x="2819400" y="6096000"/>
            <a:ext cx="29003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small "noise" constant</a:t>
            </a:r>
          </a:p>
        </p:txBody>
      </p:sp>
      <p:sp>
        <p:nvSpPr>
          <p:cNvPr id="45080" name="Text Box 24">
            <a:extLst>
              <a:ext uri="{FF2B5EF4-FFF2-40B4-BE49-F238E27FC236}">
                <a16:creationId xmlns:a16="http://schemas.microsoft.com/office/drawing/2014/main" id="{F783BE6A-8B79-461F-AED8-3364E08FC10A}"/>
              </a:ext>
            </a:extLst>
          </p:cNvPr>
          <p:cNvSpPr txBox="1">
            <a:spLocks noChangeArrowheads="1"/>
          </p:cNvSpPr>
          <p:nvPr/>
        </p:nvSpPr>
        <p:spPr bwMode="auto">
          <a:xfrm>
            <a:off x="6629400" y="4419600"/>
            <a:ext cx="186055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a:t>
            </a:r>
            <a:r>
              <a:rPr lang="en-US" altLang="en-US" baseline="30000"/>
              <a:t>*</a:t>
            </a:r>
            <a:r>
              <a:rPr lang="en-US" altLang="en-US"/>
              <a:t>= complex</a:t>
            </a:r>
          </a:p>
          <a:p>
            <a:r>
              <a:rPr lang="en-US" altLang="en-US"/>
              <a:t>conjugate</a:t>
            </a:r>
          </a:p>
        </p:txBody>
      </p:sp>
      <p:graphicFrame>
        <p:nvGraphicFramePr>
          <p:cNvPr id="45081" name="Object 25">
            <a:extLst>
              <a:ext uri="{FF2B5EF4-FFF2-40B4-BE49-F238E27FC236}">
                <a16:creationId xmlns:a16="http://schemas.microsoft.com/office/drawing/2014/main" id="{CDB4CBCA-7A2D-4BC8-A984-C6B6E06E56F0}"/>
              </a:ext>
            </a:extLst>
          </p:cNvPr>
          <p:cNvGraphicFramePr>
            <a:graphicFrameLocks noChangeAspect="1"/>
          </p:cNvGraphicFramePr>
          <p:nvPr/>
        </p:nvGraphicFramePr>
        <p:xfrm>
          <a:off x="6477000" y="5410200"/>
          <a:ext cx="2362200" cy="539750"/>
        </p:xfrm>
        <a:graphic>
          <a:graphicData uri="http://schemas.openxmlformats.org/presentationml/2006/ole">
            <mc:AlternateContent xmlns:mc="http://schemas.openxmlformats.org/markup-compatibility/2006">
              <mc:Choice xmlns:v="urn:schemas-microsoft-com:vml" Requires="v">
                <p:oleObj spid="_x0000_s16397" name="Equation" r:id="rId8" imgW="1333440" imgH="304560" progId="Equation.DSMT4">
                  <p:embed/>
                </p:oleObj>
              </mc:Choice>
              <mc:Fallback>
                <p:oleObj name="Equation" r:id="rId8" imgW="1333440" imgH="304560" progId="Equation.DSMT4">
                  <p:embed/>
                  <p:pic>
                    <p:nvPicPr>
                      <p:cNvPr id="0" name="Object 2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77000" y="5410200"/>
                        <a:ext cx="2362200" cy="539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Text Box 4">
            <a:extLst>
              <a:ext uri="{FF2B5EF4-FFF2-40B4-BE49-F238E27FC236}">
                <a16:creationId xmlns:a16="http://schemas.microsoft.com/office/drawing/2014/main" id="{EFA75E7E-353B-435A-BAC2-71A6EB5BD022}"/>
              </a:ext>
            </a:extLst>
          </p:cNvPr>
          <p:cNvSpPr txBox="1">
            <a:spLocks noChangeArrowheads="1"/>
          </p:cNvSpPr>
          <p:nvPr/>
        </p:nvSpPr>
        <p:spPr bwMode="auto">
          <a:xfrm>
            <a:off x="838200" y="609600"/>
            <a:ext cx="7875588"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It is easier to see the Wiener filter if we rewrite the deconvolution in the form</a:t>
            </a:r>
          </a:p>
        </p:txBody>
      </p:sp>
      <p:graphicFrame>
        <p:nvGraphicFramePr>
          <p:cNvPr id="46085" name="Object 5">
            <a:extLst>
              <a:ext uri="{FF2B5EF4-FFF2-40B4-BE49-F238E27FC236}">
                <a16:creationId xmlns:a16="http://schemas.microsoft.com/office/drawing/2014/main" id="{8D248AD6-CBC8-446C-AB96-DBB4873F2745}"/>
              </a:ext>
            </a:extLst>
          </p:cNvPr>
          <p:cNvGraphicFramePr>
            <a:graphicFrameLocks noChangeAspect="1"/>
          </p:cNvGraphicFramePr>
          <p:nvPr/>
        </p:nvGraphicFramePr>
        <p:xfrm>
          <a:off x="1101725" y="1409700"/>
          <a:ext cx="5418138" cy="2393950"/>
        </p:xfrm>
        <a:graphic>
          <a:graphicData uri="http://schemas.openxmlformats.org/presentationml/2006/ole">
            <mc:AlternateContent xmlns:mc="http://schemas.openxmlformats.org/markup-compatibility/2006">
              <mc:Choice xmlns:v="urn:schemas-microsoft-com:vml" Requires="v">
                <p:oleObj spid="_x0000_s17416" name="Equation" r:id="rId4" imgW="2527200" imgH="1117440" progId="Equation.DSMT4">
                  <p:embed/>
                </p:oleObj>
              </mc:Choice>
              <mc:Fallback>
                <p:oleObj name="Equation" r:id="rId4" imgW="2527200" imgH="111744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1725" y="1409700"/>
                        <a:ext cx="5418138" cy="2393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6086" name="Object 6">
            <a:extLst>
              <a:ext uri="{FF2B5EF4-FFF2-40B4-BE49-F238E27FC236}">
                <a16:creationId xmlns:a16="http://schemas.microsoft.com/office/drawing/2014/main" id="{0153A6B2-E90F-4D16-8938-F548559955DD}"/>
              </a:ext>
            </a:extLst>
          </p:cNvPr>
          <p:cNvGraphicFramePr>
            <a:graphicFrameLocks noChangeAspect="1"/>
          </p:cNvGraphicFramePr>
          <p:nvPr/>
        </p:nvGraphicFramePr>
        <p:xfrm>
          <a:off x="3200400" y="4038600"/>
          <a:ext cx="4419600" cy="1273175"/>
        </p:xfrm>
        <a:graphic>
          <a:graphicData uri="http://schemas.openxmlformats.org/presentationml/2006/ole">
            <mc:AlternateContent xmlns:mc="http://schemas.openxmlformats.org/markup-compatibility/2006">
              <mc:Choice xmlns:v="urn:schemas-microsoft-com:vml" Requires="v">
                <p:oleObj spid="_x0000_s17417" name="Equation" r:id="rId6" imgW="2158920" imgH="622080" progId="Equation.DSMT4">
                  <p:embed/>
                </p:oleObj>
              </mc:Choice>
              <mc:Fallback>
                <p:oleObj name="Equation" r:id="rId6" imgW="2158920" imgH="62208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0400" y="4038600"/>
                        <a:ext cx="4419600" cy="1273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6087" name="Text Box 7">
            <a:extLst>
              <a:ext uri="{FF2B5EF4-FFF2-40B4-BE49-F238E27FC236}">
                <a16:creationId xmlns:a16="http://schemas.microsoft.com/office/drawing/2014/main" id="{892D32E5-094E-4812-B905-BA0DCE014B9F}"/>
              </a:ext>
            </a:extLst>
          </p:cNvPr>
          <p:cNvSpPr txBox="1">
            <a:spLocks noChangeArrowheads="1"/>
          </p:cNvSpPr>
          <p:nvPr/>
        </p:nvSpPr>
        <p:spPr bwMode="auto">
          <a:xfrm>
            <a:off x="1203325" y="4384675"/>
            <a:ext cx="9286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where</a:t>
            </a:r>
          </a:p>
        </p:txBody>
      </p:sp>
      <p:sp>
        <p:nvSpPr>
          <p:cNvPr id="46088" name="Text Box 8">
            <a:extLst>
              <a:ext uri="{FF2B5EF4-FFF2-40B4-BE49-F238E27FC236}">
                <a16:creationId xmlns:a16="http://schemas.microsoft.com/office/drawing/2014/main" id="{2C8022A7-6601-4CE0-B547-E1987C0BB217}"/>
              </a:ext>
            </a:extLst>
          </p:cNvPr>
          <p:cNvSpPr txBox="1">
            <a:spLocks noChangeArrowheads="1"/>
          </p:cNvSpPr>
          <p:nvPr/>
        </p:nvSpPr>
        <p:spPr bwMode="auto">
          <a:xfrm>
            <a:off x="3184525" y="5527675"/>
            <a:ext cx="17462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Wiener filter</a:t>
            </a:r>
          </a:p>
        </p:txBody>
      </p:sp>
      <p:sp>
        <p:nvSpPr>
          <p:cNvPr id="2" name="TextBox 1">
            <a:extLst>
              <a:ext uri="{FF2B5EF4-FFF2-40B4-BE49-F238E27FC236}">
                <a16:creationId xmlns:a16="http://schemas.microsoft.com/office/drawing/2014/main" id="{1BF13AFA-6241-4836-9814-8A808EC4EFE3}"/>
              </a:ext>
            </a:extLst>
          </p:cNvPr>
          <p:cNvSpPr txBox="1"/>
          <p:nvPr/>
        </p:nvSpPr>
        <p:spPr>
          <a:xfrm>
            <a:off x="4373589" y="2980782"/>
            <a:ext cx="543739" cy="461665"/>
          </a:xfrm>
          <a:prstGeom prst="rect">
            <a:avLst/>
          </a:prstGeom>
          <a:noFill/>
        </p:spPr>
        <p:txBody>
          <a:bodyPr wrap="none" rtlCol="0">
            <a:spAutoFit/>
          </a:bodyPr>
          <a:lstStyle/>
          <a:p>
            <a:r>
              <a:rPr lang="en-US" dirty="0"/>
              <a:t>(1)</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Text Box 4">
            <a:extLst>
              <a:ext uri="{FF2B5EF4-FFF2-40B4-BE49-F238E27FC236}">
                <a16:creationId xmlns:a16="http://schemas.microsoft.com/office/drawing/2014/main" id="{C1E13A12-428D-4F94-9F30-50EBE177BF0F}"/>
              </a:ext>
            </a:extLst>
          </p:cNvPr>
          <p:cNvSpPr txBox="1">
            <a:spLocks noChangeArrowheads="1"/>
          </p:cNvSpPr>
          <p:nvPr/>
        </p:nvSpPr>
        <p:spPr bwMode="auto">
          <a:xfrm>
            <a:off x="381000" y="228600"/>
            <a:ext cx="63912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MATLAB example showing effects of choice of  </a:t>
            </a:r>
            <a:r>
              <a:rPr lang="en-US" altLang="en-US">
                <a:latin typeface="Symbol" panose="05050102010706020507" pitchFamily="18" charset="2"/>
              </a:rPr>
              <a:t>e</a:t>
            </a:r>
          </a:p>
        </p:txBody>
      </p:sp>
      <p:sp>
        <p:nvSpPr>
          <p:cNvPr id="47109" name="Rectangle 5">
            <a:extLst>
              <a:ext uri="{FF2B5EF4-FFF2-40B4-BE49-F238E27FC236}">
                <a16:creationId xmlns:a16="http://schemas.microsoft.com/office/drawing/2014/main" id="{979F4488-B3E9-461F-B40A-3D74FE3B09F6}"/>
              </a:ext>
            </a:extLst>
          </p:cNvPr>
          <p:cNvSpPr>
            <a:spLocks noChangeArrowheads="1"/>
          </p:cNvSpPr>
          <p:nvPr/>
        </p:nvSpPr>
        <p:spPr bwMode="auto">
          <a:xfrm>
            <a:off x="1066800" y="1295400"/>
            <a:ext cx="4572000" cy="35147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en-US" sz="1600"/>
          </a:p>
          <a:p>
            <a:r>
              <a:rPr lang="en-US" altLang="en-US" sz="1600"/>
              <a:t>&gt;&gt; f = linspace(0, 10, 200);</a:t>
            </a:r>
          </a:p>
          <a:p>
            <a:r>
              <a:rPr lang="en-US" altLang="en-US" sz="1600"/>
              <a:t>&gt;&gt; I= f.*(f&lt;5) +(10-f).*(f&gt;5);</a:t>
            </a:r>
          </a:p>
          <a:p>
            <a:r>
              <a:rPr lang="en-US" altLang="en-US" sz="1600"/>
              <a:t>&gt;&gt; plot(f, I)</a:t>
            </a:r>
          </a:p>
          <a:p>
            <a:r>
              <a:rPr lang="en-US" altLang="en-US" sz="1600"/>
              <a:t>&gt;&gt; e =.01;</a:t>
            </a:r>
          </a:p>
          <a:p>
            <a:r>
              <a:rPr lang="en-US" altLang="en-US" sz="1600"/>
              <a:t>&gt;&gt; W = I.^2./(I.^2 + e^2*max(I.^2));</a:t>
            </a:r>
          </a:p>
          <a:p>
            <a:r>
              <a:rPr lang="en-US" altLang="en-US" sz="1600"/>
              <a:t>&gt;&gt; plot(f, W)</a:t>
            </a:r>
          </a:p>
          <a:p>
            <a:r>
              <a:rPr lang="en-US" altLang="en-US" sz="1600"/>
              <a:t>&gt;&gt; hold on</a:t>
            </a:r>
          </a:p>
          <a:p>
            <a:r>
              <a:rPr lang="en-US" altLang="en-US" sz="1600"/>
              <a:t>&gt;&gt; e= .1;</a:t>
            </a:r>
          </a:p>
          <a:p>
            <a:r>
              <a:rPr lang="en-US" altLang="en-US" sz="1600"/>
              <a:t>&gt;&gt; W = I.^2./(I.^2 + e^2*max(I.^2));</a:t>
            </a:r>
          </a:p>
          <a:p>
            <a:r>
              <a:rPr lang="en-US" altLang="en-US" sz="1600"/>
              <a:t>&gt;&gt; plot(f, W,'--')</a:t>
            </a:r>
          </a:p>
          <a:p>
            <a:r>
              <a:rPr lang="en-US" altLang="en-US" sz="1600"/>
              <a:t>&gt;&gt; xlabel(' frequency, f')</a:t>
            </a:r>
          </a:p>
          <a:p>
            <a:r>
              <a:rPr lang="en-US" altLang="en-US" sz="1600"/>
              <a:t>&gt;&gt; ylabel(' W')</a:t>
            </a:r>
          </a:p>
          <a:p>
            <a:r>
              <a:rPr lang="en-US" altLang="en-US" sz="1600"/>
              <a:t>&gt;&gt; hold off</a:t>
            </a:r>
          </a:p>
        </p:txBody>
      </p:sp>
      <p:pic>
        <p:nvPicPr>
          <p:cNvPr id="47110" name="Picture 6">
            <a:extLst>
              <a:ext uri="{FF2B5EF4-FFF2-40B4-BE49-F238E27FC236}">
                <a16:creationId xmlns:a16="http://schemas.microsoft.com/office/drawing/2014/main" id="{DA4FF571-B7BA-43F9-A89D-EB1DCE0A9A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3200400"/>
            <a:ext cx="3962400" cy="27860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111" name="Text Box 7">
            <a:extLst>
              <a:ext uri="{FF2B5EF4-FFF2-40B4-BE49-F238E27FC236}">
                <a16:creationId xmlns:a16="http://schemas.microsoft.com/office/drawing/2014/main" id="{40F2721B-3000-43D7-81CE-445DA43E7323}"/>
              </a:ext>
            </a:extLst>
          </p:cNvPr>
          <p:cNvSpPr txBox="1">
            <a:spLocks noChangeArrowheads="1"/>
          </p:cNvSpPr>
          <p:nvPr/>
        </p:nvSpPr>
        <p:spPr bwMode="auto">
          <a:xfrm>
            <a:off x="5486400" y="4191000"/>
            <a:ext cx="9461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e</a:t>
            </a:r>
            <a:r>
              <a:rPr lang="en-US" altLang="en-US"/>
              <a:t> =.01</a:t>
            </a:r>
          </a:p>
        </p:txBody>
      </p:sp>
      <p:sp>
        <p:nvSpPr>
          <p:cNvPr id="47112" name="Text Box 8">
            <a:extLst>
              <a:ext uri="{FF2B5EF4-FFF2-40B4-BE49-F238E27FC236}">
                <a16:creationId xmlns:a16="http://schemas.microsoft.com/office/drawing/2014/main" id="{1B026884-73B8-42AE-BBBB-30871792BC76}"/>
              </a:ext>
            </a:extLst>
          </p:cNvPr>
          <p:cNvSpPr txBox="1">
            <a:spLocks noChangeArrowheads="1"/>
          </p:cNvSpPr>
          <p:nvPr/>
        </p:nvSpPr>
        <p:spPr bwMode="auto">
          <a:xfrm>
            <a:off x="6400800" y="3810000"/>
            <a:ext cx="869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e</a:t>
            </a:r>
            <a:r>
              <a:rPr lang="en-US" altLang="en-US"/>
              <a:t> =. 1</a:t>
            </a:r>
          </a:p>
        </p:txBody>
      </p:sp>
      <p:sp>
        <p:nvSpPr>
          <p:cNvPr id="47113" name="Line 9">
            <a:extLst>
              <a:ext uri="{FF2B5EF4-FFF2-40B4-BE49-F238E27FC236}">
                <a16:creationId xmlns:a16="http://schemas.microsoft.com/office/drawing/2014/main" id="{1D235521-EEDD-431B-8388-83A1B71C29DA}"/>
              </a:ext>
            </a:extLst>
          </p:cNvPr>
          <p:cNvSpPr>
            <a:spLocks noChangeShapeType="1"/>
          </p:cNvSpPr>
          <p:nvPr/>
        </p:nvSpPr>
        <p:spPr bwMode="auto">
          <a:xfrm flipH="1" flipV="1">
            <a:off x="5410200" y="3429000"/>
            <a:ext cx="38100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14" name="Line 10">
            <a:extLst>
              <a:ext uri="{FF2B5EF4-FFF2-40B4-BE49-F238E27FC236}">
                <a16:creationId xmlns:a16="http://schemas.microsoft.com/office/drawing/2014/main" id="{5E4D7551-0FD6-4B43-ACAF-6A95BE54C28F}"/>
              </a:ext>
            </a:extLst>
          </p:cNvPr>
          <p:cNvSpPr>
            <a:spLocks noChangeShapeType="1"/>
          </p:cNvSpPr>
          <p:nvPr/>
        </p:nvSpPr>
        <p:spPr bwMode="auto">
          <a:xfrm flipH="1" flipV="1">
            <a:off x="6248400" y="3505200"/>
            <a:ext cx="3048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47115" name="Picture 11">
            <a:extLst>
              <a:ext uri="{FF2B5EF4-FFF2-40B4-BE49-F238E27FC236}">
                <a16:creationId xmlns:a16="http://schemas.microsoft.com/office/drawing/2014/main" id="{2806C8C8-0FE4-4C0F-AD81-15B63EFB39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609600"/>
            <a:ext cx="3962400" cy="27860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116" name="Text Box 12">
            <a:extLst>
              <a:ext uri="{FF2B5EF4-FFF2-40B4-BE49-F238E27FC236}">
                <a16:creationId xmlns:a16="http://schemas.microsoft.com/office/drawing/2014/main" id="{F161DAEA-0242-4D8F-AA84-3837D773D38E}"/>
              </a:ext>
            </a:extLst>
          </p:cNvPr>
          <p:cNvSpPr txBox="1">
            <a:spLocks noChangeArrowheads="1"/>
          </p:cNvSpPr>
          <p:nvPr/>
        </p:nvSpPr>
        <p:spPr bwMode="auto">
          <a:xfrm>
            <a:off x="4556125" y="1641475"/>
            <a:ext cx="2857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p>
        </p:txBody>
      </p:sp>
      <p:sp>
        <p:nvSpPr>
          <p:cNvPr id="47117" name="Text Box 13">
            <a:extLst>
              <a:ext uri="{FF2B5EF4-FFF2-40B4-BE49-F238E27FC236}">
                <a16:creationId xmlns:a16="http://schemas.microsoft.com/office/drawing/2014/main" id="{5328C257-5A41-4328-880B-47443ACCE993}"/>
              </a:ext>
            </a:extLst>
          </p:cNvPr>
          <p:cNvSpPr txBox="1">
            <a:spLocks noChangeArrowheads="1"/>
          </p:cNvSpPr>
          <p:nvPr/>
        </p:nvSpPr>
        <p:spPr bwMode="auto">
          <a:xfrm>
            <a:off x="4251325" y="4308475"/>
            <a:ext cx="4714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a:t>
            </a:r>
          </a:p>
        </p:txBody>
      </p:sp>
      <p:sp>
        <p:nvSpPr>
          <p:cNvPr id="47118" name="Text Box 14">
            <a:extLst>
              <a:ext uri="{FF2B5EF4-FFF2-40B4-BE49-F238E27FC236}">
                <a16:creationId xmlns:a16="http://schemas.microsoft.com/office/drawing/2014/main" id="{37DDAC12-AEB6-43B2-8CAC-30F394BC982D}"/>
              </a:ext>
            </a:extLst>
          </p:cNvPr>
          <p:cNvSpPr txBox="1">
            <a:spLocks noChangeArrowheads="1"/>
          </p:cNvSpPr>
          <p:nvPr/>
        </p:nvSpPr>
        <p:spPr bwMode="auto">
          <a:xfrm>
            <a:off x="6689725" y="5984875"/>
            <a:ext cx="2857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EB54F05-EE9F-4717-A466-11BCA06363D6}"/>
              </a:ext>
            </a:extLst>
          </p:cNvPr>
          <p:cNvSpPr txBox="1"/>
          <p:nvPr/>
        </p:nvSpPr>
        <p:spPr>
          <a:xfrm>
            <a:off x="1219200" y="914400"/>
            <a:ext cx="2140330" cy="923330"/>
          </a:xfrm>
          <a:prstGeom prst="rect">
            <a:avLst/>
          </a:prstGeom>
          <a:noFill/>
        </p:spPr>
        <p:txBody>
          <a:bodyPr wrap="none" rtlCol="0">
            <a:spAutoFit/>
          </a:bodyPr>
          <a:lstStyle/>
          <a:p>
            <a:r>
              <a:rPr lang="en-US" sz="1800" dirty="0"/>
              <a:t>Homework problems</a:t>
            </a:r>
          </a:p>
          <a:p>
            <a:endParaRPr lang="en-US" sz="1800" dirty="0"/>
          </a:p>
          <a:p>
            <a:r>
              <a:rPr lang="en-US" sz="1800" dirty="0"/>
              <a:t>C.2, C.3</a:t>
            </a:r>
          </a:p>
        </p:txBody>
      </p:sp>
    </p:spTree>
    <p:extLst>
      <p:ext uri="{BB962C8B-B14F-4D97-AF65-F5344CB8AC3E}">
        <p14:creationId xmlns:p14="http://schemas.microsoft.com/office/powerpoint/2010/main" val="12669602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a:extLst>
              <a:ext uri="{FF2B5EF4-FFF2-40B4-BE49-F238E27FC236}">
                <a16:creationId xmlns:a16="http://schemas.microsoft.com/office/drawing/2014/main" id="{1004B2C7-3A1E-467F-BEDE-23BA59F67A72}"/>
              </a:ext>
            </a:extLst>
          </p:cNvPr>
          <p:cNvSpPr txBox="1">
            <a:spLocks noChangeArrowheads="1"/>
          </p:cNvSpPr>
          <p:nvPr/>
        </p:nvSpPr>
        <p:spPr bwMode="auto">
          <a:xfrm>
            <a:off x="3276600" y="304800"/>
            <a:ext cx="2419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Two Port Systems</a:t>
            </a:r>
          </a:p>
        </p:txBody>
      </p:sp>
      <p:grpSp>
        <p:nvGrpSpPr>
          <p:cNvPr id="13315" name="Group 3">
            <a:extLst>
              <a:ext uri="{FF2B5EF4-FFF2-40B4-BE49-F238E27FC236}">
                <a16:creationId xmlns:a16="http://schemas.microsoft.com/office/drawing/2014/main" id="{303075F8-06CD-46BD-AC59-6594E4A868C2}"/>
              </a:ext>
            </a:extLst>
          </p:cNvPr>
          <p:cNvGrpSpPr>
            <a:grpSpLocks/>
          </p:cNvGrpSpPr>
          <p:nvPr/>
        </p:nvGrpSpPr>
        <p:grpSpPr bwMode="auto">
          <a:xfrm>
            <a:off x="6205538" y="942975"/>
            <a:ext cx="1198562" cy="323850"/>
            <a:chOff x="864" y="1007"/>
            <a:chExt cx="755" cy="204"/>
          </a:xfrm>
        </p:grpSpPr>
        <p:grpSp>
          <p:nvGrpSpPr>
            <p:cNvPr id="13316" name="Group 4">
              <a:extLst>
                <a:ext uri="{FF2B5EF4-FFF2-40B4-BE49-F238E27FC236}">
                  <a16:creationId xmlns:a16="http://schemas.microsoft.com/office/drawing/2014/main" id="{AB685C63-3ED0-4FCF-8D4F-5FC4014F547B}"/>
                </a:ext>
              </a:extLst>
            </p:cNvPr>
            <p:cNvGrpSpPr>
              <a:grpSpLocks/>
            </p:cNvGrpSpPr>
            <p:nvPr/>
          </p:nvGrpSpPr>
          <p:grpSpPr bwMode="auto">
            <a:xfrm rot="-16200000">
              <a:off x="1136" y="776"/>
              <a:ext cx="204" cy="665"/>
              <a:chOff x="2540" y="1872"/>
              <a:chExt cx="204" cy="665"/>
            </a:xfrm>
          </p:grpSpPr>
          <p:sp>
            <p:nvSpPr>
              <p:cNvPr id="13317" name="Line 5">
                <a:extLst>
                  <a:ext uri="{FF2B5EF4-FFF2-40B4-BE49-F238E27FC236}">
                    <a16:creationId xmlns:a16="http://schemas.microsoft.com/office/drawing/2014/main" id="{427B5F97-64C9-4B70-9EFE-9B5CB00924CE}"/>
                  </a:ext>
                </a:extLst>
              </p:cNvPr>
              <p:cNvSpPr>
                <a:spLocks noChangeShapeType="1"/>
              </p:cNvSpPr>
              <p:nvPr/>
            </p:nvSpPr>
            <p:spPr bwMode="auto">
              <a:xfrm>
                <a:off x="2544" y="2049"/>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8" name="Line 6">
                <a:extLst>
                  <a:ext uri="{FF2B5EF4-FFF2-40B4-BE49-F238E27FC236}">
                    <a16:creationId xmlns:a16="http://schemas.microsoft.com/office/drawing/2014/main" id="{3F6AAB2D-EE22-4065-B41A-1FA3A5845AFD}"/>
                  </a:ext>
                </a:extLst>
              </p:cNvPr>
              <p:cNvSpPr>
                <a:spLocks noChangeShapeType="1"/>
              </p:cNvSpPr>
              <p:nvPr/>
            </p:nvSpPr>
            <p:spPr bwMode="auto">
              <a:xfrm>
                <a:off x="2548" y="217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9" name="Line 7">
                <a:extLst>
                  <a:ext uri="{FF2B5EF4-FFF2-40B4-BE49-F238E27FC236}">
                    <a16:creationId xmlns:a16="http://schemas.microsoft.com/office/drawing/2014/main" id="{2F355EE0-1C6B-4814-8387-4E5101AB9886}"/>
                  </a:ext>
                </a:extLst>
              </p:cNvPr>
              <p:cNvSpPr>
                <a:spLocks noChangeShapeType="1"/>
              </p:cNvSpPr>
              <p:nvPr/>
            </p:nvSpPr>
            <p:spPr bwMode="auto">
              <a:xfrm>
                <a:off x="2552" y="2300"/>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0" name="Line 8">
                <a:extLst>
                  <a:ext uri="{FF2B5EF4-FFF2-40B4-BE49-F238E27FC236}">
                    <a16:creationId xmlns:a16="http://schemas.microsoft.com/office/drawing/2014/main" id="{717EA579-60FE-455D-9258-C867A5A79790}"/>
                  </a:ext>
                </a:extLst>
              </p:cNvPr>
              <p:cNvSpPr>
                <a:spLocks noChangeShapeType="1"/>
              </p:cNvSpPr>
              <p:nvPr/>
            </p:nvSpPr>
            <p:spPr bwMode="auto">
              <a:xfrm>
                <a:off x="2640" y="2400"/>
                <a:ext cx="0" cy="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1" name="Line 9">
                <a:extLst>
                  <a:ext uri="{FF2B5EF4-FFF2-40B4-BE49-F238E27FC236}">
                    <a16:creationId xmlns:a16="http://schemas.microsoft.com/office/drawing/2014/main" id="{85439E73-1770-451D-A450-B8411FD62940}"/>
                  </a:ext>
                </a:extLst>
              </p:cNvPr>
              <p:cNvSpPr>
                <a:spLocks noChangeShapeType="1"/>
              </p:cNvSpPr>
              <p:nvPr/>
            </p:nvSpPr>
            <p:spPr bwMode="auto">
              <a:xfrm flipV="1">
                <a:off x="2640" y="1872"/>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2" name="Line 10">
                <a:extLst>
                  <a:ext uri="{FF2B5EF4-FFF2-40B4-BE49-F238E27FC236}">
                    <a16:creationId xmlns:a16="http://schemas.microsoft.com/office/drawing/2014/main" id="{184E0216-03A5-4645-BCB4-702BF891C7AA}"/>
                  </a:ext>
                </a:extLst>
              </p:cNvPr>
              <p:cNvSpPr>
                <a:spLocks noChangeShapeType="1"/>
              </p:cNvSpPr>
              <p:nvPr/>
            </p:nvSpPr>
            <p:spPr bwMode="auto">
              <a:xfrm flipH="1">
                <a:off x="2548" y="2100"/>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3" name="Line 11">
                <a:extLst>
                  <a:ext uri="{FF2B5EF4-FFF2-40B4-BE49-F238E27FC236}">
                    <a16:creationId xmlns:a16="http://schemas.microsoft.com/office/drawing/2014/main" id="{7132F453-1405-4CC6-BAEB-830763095CCF}"/>
                  </a:ext>
                </a:extLst>
              </p:cNvPr>
              <p:cNvSpPr>
                <a:spLocks noChangeShapeType="1"/>
              </p:cNvSpPr>
              <p:nvPr/>
            </p:nvSpPr>
            <p:spPr bwMode="auto">
              <a:xfrm flipH="1">
                <a:off x="2556" y="2228"/>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4" name="Line 12">
                <a:extLst>
                  <a:ext uri="{FF2B5EF4-FFF2-40B4-BE49-F238E27FC236}">
                    <a16:creationId xmlns:a16="http://schemas.microsoft.com/office/drawing/2014/main" id="{6A89B9BA-F175-4A75-92BF-C838DFC8AADA}"/>
                  </a:ext>
                </a:extLst>
              </p:cNvPr>
              <p:cNvSpPr>
                <a:spLocks noChangeShapeType="1"/>
              </p:cNvSpPr>
              <p:nvPr/>
            </p:nvSpPr>
            <p:spPr bwMode="auto">
              <a:xfrm flipH="1">
                <a:off x="2636" y="2352"/>
                <a:ext cx="104" cy="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5" name="Line 13">
                <a:extLst>
                  <a:ext uri="{FF2B5EF4-FFF2-40B4-BE49-F238E27FC236}">
                    <a16:creationId xmlns:a16="http://schemas.microsoft.com/office/drawing/2014/main" id="{4848C480-803E-4819-BE92-9FDF0C5E3277}"/>
                  </a:ext>
                </a:extLst>
              </p:cNvPr>
              <p:cNvSpPr>
                <a:spLocks noChangeShapeType="1"/>
              </p:cNvSpPr>
              <p:nvPr/>
            </p:nvSpPr>
            <p:spPr bwMode="auto">
              <a:xfrm flipH="1">
                <a:off x="2540" y="2016"/>
                <a:ext cx="96" cy="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3326" name="Oval 14">
              <a:extLst>
                <a:ext uri="{FF2B5EF4-FFF2-40B4-BE49-F238E27FC236}">
                  <a16:creationId xmlns:a16="http://schemas.microsoft.com/office/drawing/2014/main" id="{0A956DDB-8759-4CA7-A747-20A15F48776B}"/>
                </a:ext>
              </a:extLst>
            </p:cNvPr>
            <p:cNvSpPr>
              <a:spLocks noChangeArrowheads="1"/>
            </p:cNvSpPr>
            <p:nvPr/>
          </p:nvSpPr>
          <p:spPr bwMode="auto">
            <a:xfrm rot="-16200000">
              <a:off x="864" y="1083"/>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7" name="Oval 15">
              <a:extLst>
                <a:ext uri="{FF2B5EF4-FFF2-40B4-BE49-F238E27FC236}">
                  <a16:creationId xmlns:a16="http://schemas.microsoft.com/office/drawing/2014/main" id="{3BE0EADB-77E0-455A-B3AA-851539C5FD0A}"/>
                </a:ext>
              </a:extLst>
            </p:cNvPr>
            <p:cNvSpPr>
              <a:spLocks noChangeArrowheads="1"/>
            </p:cNvSpPr>
            <p:nvPr/>
          </p:nvSpPr>
          <p:spPr bwMode="auto">
            <a:xfrm rot="-16200000">
              <a:off x="1571" y="1082"/>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3328" name="Line 16">
            <a:extLst>
              <a:ext uri="{FF2B5EF4-FFF2-40B4-BE49-F238E27FC236}">
                <a16:creationId xmlns:a16="http://schemas.microsoft.com/office/drawing/2014/main" id="{B2072745-3D74-4F66-8ED5-83DABBD982F0}"/>
              </a:ext>
            </a:extLst>
          </p:cNvPr>
          <p:cNvSpPr>
            <a:spLocks noChangeShapeType="1"/>
          </p:cNvSpPr>
          <p:nvPr/>
        </p:nvSpPr>
        <p:spPr bwMode="auto">
          <a:xfrm flipH="1">
            <a:off x="7412038" y="1108075"/>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9" name="Line 17">
            <a:extLst>
              <a:ext uri="{FF2B5EF4-FFF2-40B4-BE49-F238E27FC236}">
                <a16:creationId xmlns:a16="http://schemas.microsoft.com/office/drawing/2014/main" id="{FE2B8ED4-ED6B-437C-B64F-4CD26CEE1004}"/>
              </a:ext>
            </a:extLst>
          </p:cNvPr>
          <p:cNvSpPr>
            <a:spLocks noChangeShapeType="1"/>
          </p:cNvSpPr>
          <p:nvPr/>
        </p:nvSpPr>
        <p:spPr bwMode="auto">
          <a:xfrm>
            <a:off x="7558088" y="2251075"/>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0" name="Oval 18">
            <a:extLst>
              <a:ext uri="{FF2B5EF4-FFF2-40B4-BE49-F238E27FC236}">
                <a16:creationId xmlns:a16="http://schemas.microsoft.com/office/drawing/2014/main" id="{257A7553-820E-4CC1-BD82-AFC655944C6C}"/>
              </a:ext>
            </a:extLst>
          </p:cNvPr>
          <p:cNvSpPr>
            <a:spLocks noChangeArrowheads="1"/>
          </p:cNvSpPr>
          <p:nvPr/>
        </p:nvSpPr>
        <p:spPr bwMode="auto">
          <a:xfrm>
            <a:off x="5540375" y="1370013"/>
            <a:ext cx="533400" cy="549275"/>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31" name="Line 19">
            <a:extLst>
              <a:ext uri="{FF2B5EF4-FFF2-40B4-BE49-F238E27FC236}">
                <a16:creationId xmlns:a16="http://schemas.microsoft.com/office/drawing/2014/main" id="{4CBDBF72-632C-47D4-8569-F4F64885F58C}"/>
              </a:ext>
            </a:extLst>
          </p:cNvPr>
          <p:cNvSpPr>
            <a:spLocks noChangeShapeType="1"/>
          </p:cNvSpPr>
          <p:nvPr/>
        </p:nvSpPr>
        <p:spPr bwMode="auto">
          <a:xfrm flipH="1" flipV="1">
            <a:off x="5789613" y="1117600"/>
            <a:ext cx="1587" cy="25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2" name="Line 20">
            <a:extLst>
              <a:ext uri="{FF2B5EF4-FFF2-40B4-BE49-F238E27FC236}">
                <a16:creationId xmlns:a16="http://schemas.microsoft.com/office/drawing/2014/main" id="{34B15996-C656-4914-9EE4-B450D0661301}"/>
              </a:ext>
            </a:extLst>
          </p:cNvPr>
          <p:cNvSpPr>
            <a:spLocks noChangeShapeType="1"/>
          </p:cNvSpPr>
          <p:nvPr/>
        </p:nvSpPr>
        <p:spPr bwMode="auto">
          <a:xfrm flipH="1">
            <a:off x="5791200" y="1108075"/>
            <a:ext cx="4079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3" name="Line 21">
            <a:extLst>
              <a:ext uri="{FF2B5EF4-FFF2-40B4-BE49-F238E27FC236}">
                <a16:creationId xmlns:a16="http://schemas.microsoft.com/office/drawing/2014/main" id="{3A01092D-A8BA-4CA6-B424-FEE59B8BBEBA}"/>
              </a:ext>
            </a:extLst>
          </p:cNvPr>
          <p:cNvSpPr>
            <a:spLocks noChangeShapeType="1"/>
          </p:cNvSpPr>
          <p:nvPr/>
        </p:nvSpPr>
        <p:spPr bwMode="auto">
          <a:xfrm flipH="1" flipV="1">
            <a:off x="5810250" y="2238375"/>
            <a:ext cx="1790700" cy="79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4" name="Line 22">
            <a:extLst>
              <a:ext uri="{FF2B5EF4-FFF2-40B4-BE49-F238E27FC236}">
                <a16:creationId xmlns:a16="http://schemas.microsoft.com/office/drawing/2014/main" id="{7E1B71E4-0758-457D-9D51-6CF3F87286F6}"/>
              </a:ext>
            </a:extLst>
          </p:cNvPr>
          <p:cNvSpPr>
            <a:spLocks noChangeShapeType="1"/>
          </p:cNvSpPr>
          <p:nvPr/>
        </p:nvSpPr>
        <p:spPr bwMode="auto">
          <a:xfrm>
            <a:off x="5791200" y="1905000"/>
            <a:ext cx="0" cy="3524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5" name="Text Box 23">
            <a:extLst>
              <a:ext uri="{FF2B5EF4-FFF2-40B4-BE49-F238E27FC236}">
                <a16:creationId xmlns:a16="http://schemas.microsoft.com/office/drawing/2014/main" id="{C8EB925E-0C3E-49F9-ADAD-0C2FABCC1471}"/>
              </a:ext>
            </a:extLst>
          </p:cNvPr>
          <p:cNvSpPr txBox="1">
            <a:spLocks noChangeArrowheads="1"/>
          </p:cNvSpPr>
          <p:nvPr/>
        </p:nvSpPr>
        <p:spPr bwMode="auto">
          <a:xfrm>
            <a:off x="4953000" y="1295400"/>
            <a:ext cx="4619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i</a:t>
            </a:r>
            <a:endParaRPr lang="en-US" altLang="en-US"/>
          </a:p>
        </p:txBody>
      </p:sp>
      <p:sp>
        <p:nvSpPr>
          <p:cNvPr id="13336" name="Text Box 24">
            <a:extLst>
              <a:ext uri="{FF2B5EF4-FFF2-40B4-BE49-F238E27FC236}">
                <a16:creationId xmlns:a16="http://schemas.microsoft.com/office/drawing/2014/main" id="{11FA6088-4F3A-477E-A0C5-4A20E83F6A7B}"/>
              </a:ext>
            </a:extLst>
          </p:cNvPr>
          <p:cNvSpPr txBox="1">
            <a:spLocks noChangeArrowheads="1"/>
          </p:cNvSpPr>
          <p:nvPr/>
        </p:nvSpPr>
        <p:spPr bwMode="auto">
          <a:xfrm>
            <a:off x="6629400" y="3810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R</a:t>
            </a:r>
          </a:p>
        </p:txBody>
      </p:sp>
      <p:sp>
        <p:nvSpPr>
          <p:cNvPr id="13337" name="Text Box 25">
            <a:extLst>
              <a:ext uri="{FF2B5EF4-FFF2-40B4-BE49-F238E27FC236}">
                <a16:creationId xmlns:a16="http://schemas.microsoft.com/office/drawing/2014/main" id="{F5AEA178-27A6-4BB0-9DD8-E1E1818712F8}"/>
              </a:ext>
            </a:extLst>
          </p:cNvPr>
          <p:cNvSpPr txBox="1">
            <a:spLocks noChangeArrowheads="1"/>
          </p:cNvSpPr>
          <p:nvPr/>
        </p:nvSpPr>
        <p:spPr bwMode="auto">
          <a:xfrm>
            <a:off x="7162800" y="14478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a:t>
            </a:r>
          </a:p>
        </p:txBody>
      </p:sp>
      <p:grpSp>
        <p:nvGrpSpPr>
          <p:cNvPr id="13338" name="Group 26">
            <a:extLst>
              <a:ext uri="{FF2B5EF4-FFF2-40B4-BE49-F238E27FC236}">
                <a16:creationId xmlns:a16="http://schemas.microsoft.com/office/drawing/2014/main" id="{0DF1A8D5-D738-4A02-9B09-49659058AA7C}"/>
              </a:ext>
            </a:extLst>
          </p:cNvPr>
          <p:cNvGrpSpPr>
            <a:grpSpLocks/>
          </p:cNvGrpSpPr>
          <p:nvPr/>
        </p:nvGrpSpPr>
        <p:grpSpPr bwMode="auto">
          <a:xfrm rot="-5400000">
            <a:off x="7278687" y="1484313"/>
            <a:ext cx="1222375" cy="381000"/>
            <a:chOff x="1696" y="2209"/>
            <a:chExt cx="724" cy="240"/>
          </a:xfrm>
        </p:grpSpPr>
        <p:sp>
          <p:nvSpPr>
            <p:cNvPr id="13339" name="Line 27">
              <a:extLst>
                <a:ext uri="{FF2B5EF4-FFF2-40B4-BE49-F238E27FC236}">
                  <a16:creationId xmlns:a16="http://schemas.microsoft.com/office/drawing/2014/main" id="{D29F84D2-910C-4CFC-AE8C-9231B18D2667}"/>
                </a:ext>
              </a:extLst>
            </p:cNvPr>
            <p:cNvSpPr>
              <a:spLocks noChangeShapeType="1"/>
            </p:cNvSpPr>
            <p:nvPr/>
          </p:nvSpPr>
          <p:spPr bwMode="auto">
            <a:xfrm>
              <a:off x="1728" y="2323"/>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0" name="Line 28">
              <a:extLst>
                <a:ext uri="{FF2B5EF4-FFF2-40B4-BE49-F238E27FC236}">
                  <a16:creationId xmlns:a16="http://schemas.microsoft.com/office/drawing/2014/main" id="{17903B5E-8096-4307-9F89-6E0F2C4C001E}"/>
                </a:ext>
              </a:extLst>
            </p:cNvPr>
            <p:cNvSpPr>
              <a:spLocks noChangeShapeType="1"/>
            </p:cNvSpPr>
            <p:nvPr/>
          </p:nvSpPr>
          <p:spPr bwMode="auto">
            <a:xfrm>
              <a:off x="2016" y="2209"/>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1" name="Line 29">
              <a:extLst>
                <a:ext uri="{FF2B5EF4-FFF2-40B4-BE49-F238E27FC236}">
                  <a16:creationId xmlns:a16="http://schemas.microsoft.com/office/drawing/2014/main" id="{8CAD3F89-E32C-449E-9B54-AF02CB055A58}"/>
                </a:ext>
              </a:extLst>
            </p:cNvPr>
            <p:cNvSpPr>
              <a:spLocks noChangeShapeType="1"/>
            </p:cNvSpPr>
            <p:nvPr/>
          </p:nvSpPr>
          <p:spPr bwMode="auto">
            <a:xfrm>
              <a:off x="2112" y="2209"/>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2" name="Line 30">
              <a:extLst>
                <a:ext uri="{FF2B5EF4-FFF2-40B4-BE49-F238E27FC236}">
                  <a16:creationId xmlns:a16="http://schemas.microsoft.com/office/drawing/2014/main" id="{6DF036A3-27E0-4AAB-B4F9-E76C9692538C}"/>
                </a:ext>
              </a:extLst>
            </p:cNvPr>
            <p:cNvSpPr>
              <a:spLocks noChangeShapeType="1"/>
            </p:cNvSpPr>
            <p:nvPr/>
          </p:nvSpPr>
          <p:spPr bwMode="auto">
            <a:xfrm>
              <a:off x="2112" y="2326"/>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3" name="Oval 31">
              <a:extLst>
                <a:ext uri="{FF2B5EF4-FFF2-40B4-BE49-F238E27FC236}">
                  <a16:creationId xmlns:a16="http://schemas.microsoft.com/office/drawing/2014/main" id="{E957C6C0-7C7A-4A8B-AB04-6C34EA004899}"/>
                </a:ext>
              </a:extLst>
            </p:cNvPr>
            <p:cNvSpPr>
              <a:spLocks noChangeArrowheads="1"/>
            </p:cNvSpPr>
            <p:nvPr/>
          </p:nvSpPr>
          <p:spPr bwMode="auto">
            <a:xfrm rot="-16200000">
              <a:off x="2372" y="2295"/>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44" name="Oval 32">
              <a:extLst>
                <a:ext uri="{FF2B5EF4-FFF2-40B4-BE49-F238E27FC236}">
                  <a16:creationId xmlns:a16="http://schemas.microsoft.com/office/drawing/2014/main" id="{68960824-254B-4A7F-AC74-37E65FC70B6F}"/>
                </a:ext>
              </a:extLst>
            </p:cNvPr>
            <p:cNvSpPr>
              <a:spLocks noChangeArrowheads="1"/>
            </p:cNvSpPr>
            <p:nvPr/>
          </p:nvSpPr>
          <p:spPr bwMode="auto">
            <a:xfrm rot="-16200000">
              <a:off x="1696" y="2307"/>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3345" name="Text Box 33">
            <a:extLst>
              <a:ext uri="{FF2B5EF4-FFF2-40B4-BE49-F238E27FC236}">
                <a16:creationId xmlns:a16="http://schemas.microsoft.com/office/drawing/2014/main" id="{A2A3647C-2AA4-4CF9-847F-79521DB5BF5F}"/>
              </a:ext>
            </a:extLst>
          </p:cNvPr>
          <p:cNvSpPr txBox="1">
            <a:spLocks noChangeArrowheads="1"/>
          </p:cNvSpPr>
          <p:nvPr/>
        </p:nvSpPr>
        <p:spPr bwMode="auto">
          <a:xfrm>
            <a:off x="381000" y="1066800"/>
            <a:ext cx="4163319" cy="46166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Consider a simple system again:</a:t>
            </a:r>
          </a:p>
        </p:txBody>
      </p:sp>
      <p:sp>
        <p:nvSpPr>
          <p:cNvPr id="13346" name="Text Box 34">
            <a:extLst>
              <a:ext uri="{FF2B5EF4-FFF2-40B4-BE49-F238E27FC236}">
                <a16:creationId xmlns:a16="http://schemas.microsoft.com/office/drawing/2014/main" id="{269EE061-0A38-4065-BDB9-9C38E4584DFA}"/>
              </a:ext>
            </a:extLst>
          </p:cNvPr>
          <p:cNvSpPr txBox="1">
            <a:spLocks noChangeArrowheads="1"/>
          </p:cNvSpPr>
          <p:nvPr/>
        </p:nvSpPr>
        <p:spPr bwMode="auto">
          <a:xfrm>
            <a:off x="609600" y="2438400"/>
            <a:ext cx="3328988"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If we take off the voltage </a:t>
            </a:r>
          </a:p>
          <a:p>
            <a:r>
              <a:rPr lang="en-US" altLang="en-US"/>
              <a:t>source we are left with:</a:t>
            </a:r>
          </a:p>
        </p:txBody>
      </p:sp>
      <p:grpSp>
        <p:nvGrpSpPr>
          <p:cNvPr id="13347" name="Group 35">
            <a:extLst>
              <a:ext uri="{FF2B5EF4-FFF2-40B4-BE49-F238E27FC236}">
                <a16:creationId xmlns:a16="http://schemas.microsoft.com/office/drawing/2014/main" id="{AA4A87A3-A8E6-4AC7-AFCA-EC3F89D6DFED}"/>
              </a:ext>
            </a:extLst>
          </p:cNvPr>
          <p:cNvGrpSpPr>
            <a:grpSpLocks/>
          </p:cNvGrpSpPr>
          <p:nvPr/>
        </p:nvGrpSpPr>
        <p:grpSpPr bwMode="auto">
          <a:xfrm>
            <a:off x="5824538" y="3228975"/>
            <a:ext cx="1198562" cy="323850"/>
            <a:chOff x="864" y="1007"/>
            <a:chExt cx="755" cy="204"/>
          </a:xfrm>
        </p:grpSpPr>
        <p:grpSp>
          <p:nvGrpSpPr>
            <p:cNvPr id="13348" name="Group 36">
              <a:extLst>
                <a:ext uri="{FF2B5EF4-FFF2-40B4-BE49-F238E27FC236}">
                  <a16:creationId xmlns:a16="http://schemas.microsoft.com/office/drawing/2014/main" id="{847F923A-06CA-42D0-B8DB-4B4D45B20D1A}"/>
                </a:ext>
              </a:extLst>
            </p:cNvPr>
            <p:cNvGrpSpPr>
              <a:grpSpLocks/>
            </p:cNvGrpSpPr>
            <p:nvPr/>
          </p:nvGrpSpPr>
          <p:grpSpPr bwMode="auto">
            <a:xfrm rot="-16200000">
              <a:off x="1136" y="776"/>
              <a:ext cx="204" cy="665"/>
              <a:chOff x="2540" y="1872"/>
              <a:chExt cx="204" cy="665"/>
            </a:xfrm>
          </p:grpSpPr>
          <p:sp>
            <p:nvSpPr>
              <p:cNvPr id="13349" name="Line 37">
                <a:extLst>
                  <a:ext uri="{FF2B5EF4-FFF2-40B4-BE49-F238E27FC236}">
                    <a16:creationId xmlns:a16="http://schemas.microsoft.com/office/drawing/2014/main" id="{0992BED7-FF7E-4C8E-93A6-1DD333CE830A}"/>
                  </a:ext>
                </a:extLst>
              </p:cNvPr>
              <p:cNvSpPr>
                <a:spLocks noChangeShapeType="1"/>
              </p:cNvSpPr>
              <p:nvPr/>
            </p:nvSpPr>
            <p:spPr bwMode="auto">
              <a:xfrm>
                <a:off x="2544" y="2049"/>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50" name="Line 38">
                <a:extLst>
                  <a:ext uri="{FF2B5EF4-FFF2-40B4-BE49-F238E27FC236}">
                    <a16:creationId xmlns:a16="http://schemas.microsoft.com/office/drawing/2014/main" id="{550CCEFC-7184-4C18-8FEA-D34A7481753F}"/>
                  </a:ext>
                </a:extLst>
              </p:cNvPr>
              <p:cNvSpPr>
                <a:spLocks noChangeShapeType="1"/>
              </p:cNvSpPr>
              <p:nvPr/>
            </p:nvSpPr>
            <p:spPr bwMode="auto">
              <a:xfrm>
                <a:off x="2548" y="217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51" name="Line 39">
                <a:extLst>
                  <a:ext uri="{FF2B5EF4-FFF2-40B4-BE49-F238E27FC236}">
                    <a16:creationId xmlns:a16="http://schemas.microsoft.com/office/drawing/2014/main" id="{97925E95-59B9-4944-84A8-7612CBEC277B}"/>
                  </a:ext>
                </a:extLst>
              </p:cNvPr>
              <p:cNvSpPr>
                <a:spLocks noChangeShapeType="1"/>
              </p:cNvSpPr>
              <p:nvPr/>
            </p:nvSpPr>
            <p:spPr bwMode="auto">
              <a:xfrm>
                <a:off x="2552" y="2300"/>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52" name="Line 40">
                <a:extLst>
                  <a:ext uri="{FF2B5EF4-FFF2-40B4-BE49-F238E27FC236}">
                    <a16:creationId xmlns:a16="http://schemas.microsoft.com/office/drawing/2014/main" id="{D2E73C99-A3CA-4175-89F5-1FF66D199AE7}"/>
                  </a:ext>
                </a:extLst>
              </p:cNvPr>
              <p:cNvSpPr>
                <a:spLocks noChangeShapeType="1"/>
              </p:cNvSpPr>
              <p:nvPr/>
            </p:nvSpPr>
            <p:spPr bwMode="auto">
              <a:xfrm>
                <a:off x="2640" y="2400"/>
                <a:ext cx="0" cy="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53" name="Line 41">
                <a:extLst>
                  <a:ext uri="{FF2B5EF4-FFF2-40B4-BE49-F238E27FC236}">
                    <a16:creationId xmlns:a16="http://schemas.microsoft.com/office/drawing/2014/main" id="{3B847C2C-DF47-4F3F-8FCD-AF8A701F6310}"/>
                  </a:ext>
                </a:extLst>
              </p:cNvPr>
              <p:cNvSpPr>
                <a:spLocks noChangeShapeType="1"/>
              </p:cNvSpPr>
              <p:nvPr/>
            </p:nvSpPr>
            <p:spPr bwMode="auto">
              <a:xfrm flipV="1">
                <a:off x="2640" y="1872"/>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54" name="Line 42">
                <a:extLst>
                  <a:ext uri="{FF2B5EF4-FFF2-40B4-BE49-F238E27FC236}">
                    <a16:creationId xmlns:a16="http://schemas.microsoft.com/office/drawing/2014/main" id="{86AFEF19-AC33-4A1A-AAED-8D99D676940F}"/>
                  </a:ext>
                </a:extLst>
              </p:cNvPr>
              <p:cNvSpPr>
                <a:spLocks noChangeShapeType="1"/>
              </p:cNvSpPr>
              <p:nvPr/>
            </p:nvSpPr>
            <p:spPr bwMode="auto">
              <a:xfrm flipH="1">
                <a:off x="2548" y="2100"/>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55" name="Line 43">
                <a:extLst>
                  <a:ext uri="{FF2B5EF4-FFF2-40B4-BE49-F238E27FC236}">
                    <a16:creationId xmlns:a16="http://schemas.microsoft.com/office/drawing/2014/main" id="{1A4D60FA-8195-4E5D-932B-4F7D894E71FD}"/>
                  </a:ext>
                </a:extLst>
              </p:cNvPr>
              <p:cNvSpPr>
                <a:spLocks noChangeShapeType="1"/>
              </p:cNvSpPr>
              <p:nvPr/>
            </p:nvSpPr>
            <p:spPr bwMode="auto">
              <a:xfrm flipH="1">
                <a:off x="2556" y="2228"/>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56" name="Line 44">
                <a:extLst>
                  <a:ext uri="{FF2B5EF4-FFF2-40B4-BE49-F238E27FC236}">
                    <a16:creationId xmlns:a16="http://schemas.microsoft.com/office/drawing/2014/main" id="{EA715AB0-42E7-47CF-81F0-5C1EAB1859DD}"/>
                  </a:ext>
                </a:extLst>
              </p:cNvPr>
              <p:cNvSpPr>
                <a:spLocks noChangeShapeType="1"/>
              </p:cNvSpPr>
              <p:nvPr/>
            </p:nvSpPr>
            <p:spPr bwMode="auto">
              <a:xfrm flipH="1">
                <a:off x="2636" y="2352"/>
                <a:ext cx="104" cy="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57" name="Line 45">
                <a:extLst>
                  <a:ext uri="{FF2B5EF4-FFF2-40B4-BE49-F238E27FC236}">
                    <a16:creationId xmlns:a16="http://schemas.microsoft.com/office/drawing/2014/main" id="{A7E99A65-59B1-41C2-B5BB-D4315EB24BAD}"/>
                  </a:ext>
                </a:extLst>
              </p:cNvPr>
              <p:cNvSpPr>
                <a:spLocks noChangeShapeType="1"/>
              </p:cNvSpPr>
              <p:nvPr/>
            </p:nvSpPr>
            <p:spPr bwMode="auto">
              <a:xfrm flipH="1">
                <a:off x="2540" y="2016"/>
                <a:ext cx="96" cy="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3358" name="Oval 46">
              <a:extLst>
                <a:ext uri="{FF2B5EF4-FFF2-40B4-BE49-F238E27FC236}">
                  <a16:creationId xmlns:a16="http://schemas.microsoft.com/office/drawing/2014/main" id="{E6556A5D-0B33-4B15-90C1-F8EC238719C4}"/>
                </a:ext>
              </a:extLst>
            </p:cNvPr>
            <p:cNvSpPr>
              <a:spLocks noChangeArrowheads="1"/>
            </p:cNvSpPr>
            <p:nvPr/>
          </p:nvSpPr>
          <p:spPr bwMode="auto">
            <a:xfrm rot="-16200000">
              <a:off x="864" y="1083"/>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59" name="Oval 47">
              <a:extLst>
                <a:ext uri="{FF2B5EF4-FFF2-40B4-BE49-F238E27FC236}">
                  <a16:creationId xmlns:a16="http://schemas.microsoft.com/office/drawing/2014/main" id="{EDB791EB-BF8E-42D7-81E5-BD185EF3CB56}"/>
                </a:ext>
              </a:extLst>
            </p:cNvPr>
            <p:cNvSpPr>
              <a:spLocks noChangeArrowheads="1"/>
            </p:cNvSpPr>
            <p:nvPr/>
          </p:nvSpPr>
          <p:spPr bwMode="auto">
            <a:xfrm rot="-16200000">
              <a:off x="1571" y="1082"/>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3360" name="Line 48">
            <a:extLst>
              <a:ext uri="{FF2B5EF4-FFF2-40B4-BE49-F238E27FC236}">
                <a16:creationId xmlns:a16="http://schemas.microsoft.com/office/drawing/2014/main" id="{E18D9181-749F-4A5A-85CE-644CE00967B5}"/>
              </a:ext>
            </a:extLst>
          </p:cNvPr>
          <p:cNvSpPr>
            <a:spLocks noChangeShapeType="1"/>
          </p:cNvSpPr>
          <p:nvPr/>
        </p:nvSpPr>
        <p:spPr bwMode="auto">
          <a:xfrm flipH="1">
            <a:off x="7031038" y="3394075"/>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61" name="Line 49">
            <a:extLst>
              <a:ext uri="{FF2B5EF4-FFF2-40B4-BE49-F238E27FC236}">
                <a16:creationId xmlns:a16="http://schemas.microsoft.com/office/drawing/2014/main" id="{48A4FAD3-7191-41BA-9222-31F18635FD30}"/>
              </a:ext>
            </a:extLst>
          </p:cNvPr>
          <p:cNvSpPr>
            <a:spLocks noChangeShapeType="1"/>
          </p:cNvSpPr>
          <p:nvPr/>
        </p:nvSpPr>
        <p:spPr bwMode="auto">
          <a:xfrm>
            <a:off x="7177088" y="4537075"/>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64" name="Line 52">
            <a:extLst>
              <a:ext uri="{FF2B5EF4-FFF2-40B4-BE49-F238E27FC236}">
                <a16:creationId xmlns:a16="http://schemas.microsoft.com/office/drawing/2014/main" id="{1B4194F8-BD6D-43A7-80DD-247E6F20D0B8}"/>
              </a:ext>
            </a:extLst>
          </p:cNvPr>
          <p:cNvSpPr>
            <a:spLocks noChangeShapeType="1"/>
          </p:cNvSpPr>
          <p:nvPr/>
        </p:nvSpPr>
        <p:spPr bwMode="auto">
          <a:xfrm flipH="1">
            <a:off x="5410200" y="3394075"/>
            <a:ext cx="4079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65" name="Line 53">
            <a:extLst>
              <a:ext uri="{FF2B5EF4-FFF2-40B4-BE49-F238E27FC236}">
                <a16:creationId xmlns:a16="http://schemas.microsoft.com/office/drawing/2014/main" id="{9D984347-7A78-4F54-874C-8EDC6EE0BF55}"/>
              </a:ext>
            </a:extLst>
          </p:cNvPr>
          <p:cNvSpPr>
            <a:spLocks noChangeShapeType="1"/>
          </p:cNvSpPr>
          <p:nvPr/>
        </p:nvSpPr>
        <p:spPr bwMode="auto">
          <a:xfrm flipH="1">
            <a:off x="5486400" y="4532313"/>
            <a:ext cx="1733550" cy="47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68" name="Text Box 56">
            <a:extLst>
              <a:ext uri="{FF2B5EF4-FFF2-40B4-BE49-F238E27FC236}">
                <a16:creationId xmlns:a16="http://schemas.microsoft.com/office/drawing/2014/main" id="{3679310C-0541-48BC-B1F6-2A7AD4B00E3F}"/>
              </a:ext>
            </a:extLst>
          </p:cNvPr>
          <p:cNvSpPr txBox="1">
            <a:spLocks noChangeArrowheads="1"/>
          </p:cNvSpPr>
          <p:nvPr/>
        </p:nvSpPr>
        <p:spPr bwMode="auto">
          <a:xfrm>
            <a:off x="6248400" y="26670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R</a:t>
            </a:r>
          </a:p>
        </p:txBody>
      </p:sp>
      <p:sp>
        <p:nvSpPr>
          <p:cNvPr id="13369" name="Text Box 57">
            <a:extLst>
              <a:ext uri="{FF2B5EF4-FFF2-40B4-BE49-F238E27FC236}">
                <a16:creationId xmlns:a16="http://schemas.microsoft.com/office/drawing/2014/main" id="{7E4E731A-AF2B-4249-91E9-61872CFD937A}"/>
              </a:ext>
            </a:extLst>
          </p:cNvPr>
          <p:cNvSpPr txBox="1">
            <a:spLocks noChangeArrowheads="1"/>
          </p:cNvSpPr>
          <p:nvPr/>
        </p:nvSpPr>
        <p:spPr bwMode="auto">
          <a:xfrm>
            <a:off x="6781800" y="37338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a:t>
            </a:r>
          </a:p>
        </p:txBody>
      </p:sp>
      <p:grpSp>
        <p:nvGrpSpPr>
          <p:cNvPr id="13370" name="Group 58">
            <a:extLst>
              <a:ext uri="{FF2B5EF4-FFF2-40B4-BE49-F238E27FC236}">
                <a16:creationId xmlns:a16="http://schemas.microsoft.com/office/drawing/2014/main" id="{4318C817-8A06-4DB5-94BE-737DC2808B60}"/>
              </a:ext>
            </a:extLst>
          </p:cNvPr>
          <p:cNvGrpSpPr>
            <a:grpSpLocks/>
          </p:cNvGrpSpPr>
          <p:nvPr/>
        </p:nvGrpSpPr>
        <p:grpSpPr bwMode="auto">
          <a:xfrm rot="-5400000">
            <a:off x="6897687" y="3770313"/>
            <a:ext cx="1222375" cy="381000"/>
            <a:chOff x="1696" y="2209"/>
            <a:chExt cx="724" cy="240"/>
          </a:xfrm>
        </p:grpSpPr>
        <p:sp>
          <p:nvSpPr>
            <p:cNvPr id="13371" name="Line 59">
              <a:extLst>
                <a:ext uri="{FF2B5EF4-FFF2-40B4-BE49-F238E27FC236}">
                  <a16:creationId xmlns:a16="http://schemas.microsoft.com/office/drawing/2014/main" id="{F5D3B79D-F79C-4717-8BCF-43D648A0981C}"/>
                </a:ext>
              </a:extLst>
            </p:cNvPr>
            <p:cNvSpPr>
              <a:spLocks noChangeShapeType="1"/>
            </p:cNvSpPr>
            <p:nvPr/>
          </p:nvSpPr>
          <p:spPr bwMode="auto">
            <a:xfrm>
              <a:off x="1728" y="2323"/>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72" name="Line 60">
              <a:extLst>
                <a:ext uri="{FF2B5EF4-FFF2-40B4-BE49-F238E27FC236}">
                  <a16:creationId xmlns:a16="http://schemas.microsoft.com/office/drawing/2014/main" id="{88DCF9D3-3370-45A0-8174-EE914D68FB23}"/>
                </a:ext>
              </a:extLst>
            </p:cNvPr>
            <p:cNvSpPr>
              <a:spLocks noChangeShapeType="1"/>
            </p:cNvSpPr>
            <p:nvPr/>
          </p:nvSpPr>
          <p:spPr bwMode="auto">
            <a:xfrm>
              <a:off x="2016" y="2209"/>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73" name="Line 61">
              <a:extLst>
                <a:ext uri="{FF2B5EF4-FFF2-40B4-BE49-F238E27FC236}">
                  <a16:creationId xmlns:a16="http://schemas.microsoft.com/office/drawing/2014/main" id="{F8DA860A-1F25-4474-B54A-A4213E6D0CDB}"/>
                </a:ext>
              </a:extLst>
            </p:cNvPr>
            <p:cNvSpPr>
              <a:spLocks noChangeShapeType="1"/>
            </p:cNvSpPr>
            <p:nvPr/>
          </p:nvSpPr>
          <p:spPr bwMode="auto">
            <a:xfrm>
              <a:off x="2112" y="2209"/>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74" name="Line 62">
              <a:extLst>
                <a:ext uri="{FF2B5EF4-FFF2-40B4-BE49-F238E27FC236}">
                  <a16:creationId xmlns:a16="http://schemas.microsoft.com/office/drawing/2014/main" id="{BA708C73-A5F7-4ECD-BC12-B5AA983590C6}"/>
                </a:ext>
              </a:extLst>
            </p:cNvPr>
            <p:cNvSpPr>
              <a:spLocks noChangeShapeType="1"/>
            </p:cNvSpPr>
            <p:nvPr/>
          </p:nvSpPr>
          <p:spPr bwMode="auto">
            <a:xfrm>
              <a:off x="2112" y="2326"/>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75" name="Oval 63">
              <a:extLst>
                <a:ext uri="{FF2B5EF4-FFF2-40B4-BE49-F238E27FC236}">
                  <a16:creationId xmlns:a16="http://schemas.microsoft.com/office/drawing/2014/main" id="{20E37401-8CEB-40DF-A8B2-6ACB80231D22}"/>
                </a:ext>
              </a:extLst>
            </p:cNvPr>
            <p:cNvSpPr>
              <a:spLocks noChangeArrowheads="1"/>
            </p:cNvSpPr>
            <p:nvPr/>
          </p:nvSpPr>
          <p:spPr bwMode="auto">
            <a:xfrm rot="-16200000">
              <a:off x="2372" y="2295"/>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76" name="Oval 64">
              <a:extLst>
                <a:ext uri="{FF2B5EF4-FFF2-40B4-BE49-F238E27FC236}">
                  <a16:creationId xmlns:a16="http://schemas.microsoft.com/office/drawing/2014/main" id="{262FCF0C-321F-4C4D-B6C6-4E23FA706184}"/>
                </a:ext>
              </a:extLst>
            </p:cNvPr>
            <p:cNvSpPr>
              <a:spLocks noChangeArrowheads="1"/>
            </p:cNvSpPr>
            <p:nvPr/>
          </p:nvSpPr>
          <p:spPr bwMode="auto">
            <a:xfrm rot="-16200000">
              <a:off x="1696" y="2307"/>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3377" name="Text Box 65">
            <a:extLst>
              <a:ext uri="{FF2B5EF4-FFF2-40B4-BE49-F238E27FC236}">
                <a16:creationId xmlns:a16="http://schemas.microsoft.com/office/drawing/2014/main" id="{42724526-D3BA-4E24-97E1-86D16B95AE82}"/>
              </a:ext>
            </a:extLst>
          </p:cNvPr>
          <p:cNvSpPr txBox="1">
            <a:spLocks noChangeArrowheads="1"/>
          </p:cNvSpPr>
          <p:nvPr/>
        </p:nvSpPr>
        <p:spPr bwMode="auto">
          <a:xfrm>
            <a:off x="457200" y="4343400"/>
            <a:ext cx="309245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This is an example of a </a:t>
            </a:r>
          </a:p>
          <a:p>
            <a:r>
              <a:rPr lang="en-US" altLang="en-US"/>
              <a:t>two port system:</a:t>
            </a:r>
          </a:p>
        </p:txBody>
      </p:sp>
      <p:sp>
        <p:nvSpPr>
          <p:cNvPr id="13378" name="Rectangle 66">
            <a:extLst>
              <a:ext uri="{FF2B5EF4-FFF2-40B4-BE49-F238E27FC236}">
                <a16:creationId xmlns:a16="http://schemas.microsoft.com/office/drawing/2014/main" id="{87EB58CC-C009-4384-8800-63CFA31E2B05}"/>
              </a:ext>
            </a:extLst>
          </p:cNvPr>
          <p:cNvSpPr>
            <a:spLocks noChangeArrowheads="1"/>
          </p:cNvSpPr>
          <p:nvPr/>
        </p:nvSpPr>
        <p:spPr bwMode="auto">
          <a:xfrm>
            <a:off x="4038600" y="5257800"/>
            <a:ext cx="1447800" cy="1143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79" name="Line 67">
            <a:extLst>
              <a:ext uri="{FF2B5EF4-FFF2-40B4-BE49-F238E27FC236}">
                <a16:creationId xmlns:a16="http://schemas.microsoft.com/office/drawing/2014/main" id="{89CA68AF-8A64-45E1-8828-CA65B35121E1}"/>
              </a:ext>
            </a:extLst>
          </p:cNvPr>
          <p:cNvSpPr>
            <a:spLocks noChangeShapeType="1"/>
          </p:cNvSpPr>
          <p:nvPr/>
        </p:nvSpPr>
        <p:spPr bwMode="auto">
          <a:xfrm flipH="1">
            <a:off x="3505200" y="54102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80" name="Line 68">
            <a:extLst>
              <a:ext uri="{FF2B5EF4-FFF2-40B4-BE49-F238E27FC236}">
                <a16:creationId xmlns:a16="http://schemas.microsoft.com/office/drawing/2014/main" id="{CAF1BFD9-144E-4370-9505-F19977B7A546}"/>
              </a:ext>
            </a:extLst>
          </p:cNvPr>
          <p:cNvSpPr>
            <a:spLocks noChangeShapeType="1"/>
          </p:cNvSpPr>
          <p:nvPr/>
        </p:nvSpPr>
        <p:spPr bwMode="auto">
          <a:xfrm flipH="1">
            <a:off x="3505200" y="6227763"/>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81" name="Line 69">
            <a:extLst>
              <a:ext uri="{FF2B5EF4-FFF2-40B4-BE49-F238E27FC236}">
                <a16:creationId xmlns:a16="http://schemas.microsoft.com/office/drawing/2014/main" id="{730CF89A-EC89-440E-9A55-D186DAF56966}"/>
              </a:ext>
            </a:extLst>
          </p:cNvPr>
          <p:cNvSpPr>
            <a:spLocks noChangeShapeType="1"/>
          </p:cNvSpPr>
          <p:nvPr/>
        </p:nvSpPr>
        <p:spPr bwMode="auto">
          <a:xfrm flipH="1">
            <a:off x="5486400" y="6230938"/>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82" name="Line 70">
            <a:extLst>
              <a:ext uri="{FF2B5EF4-FFF2-40B4-BE49-F238E27FC236}">
                <a16:creationId xmlns:a16="http://schemas.microsoft.com/office/drawing/2014/main" id="{C2018AE8-D689-43B4-B693-319A87F50366}"/>
              </a:ext>
            </a:extLst>
          </p:cNvPr>
          <p:cNvSpPr>
            <a:spLocks noChangeShapeType="1"/>
          </p:cNvSpPr>
          <p:nvPr/>
        </p:nvSpPr>
        <p:spPr bwMode="auto">
          <a:xfrm flipH="1">
            <a:off x="5489575" y="5400675"/>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83" name="Line 71">
            <a:extLst>
              <a:ext uri="{FF2B5EF4-FFF2-40B4-BE49-F238E27FC236}">
                <a16:creationId xmlns:a16="http://schemas.microsoft.com/office/drawing/2014/main" id="{1485DD03-B8C4-46A7-9076-F601642B1D65}"/>
              </a:ext>
            </a:extLst>
          </p:cNvPr>
          <p:cNvSpPr>
            <a:spLocks noChangeShapeType="1"/>
          </p:cNvSpPr>
          <p:nvPr/>
        </p:nvSpPr>
        <p:spPr bwMode="auto">
          <a:xfrm>
            <a:off x="3505200" y="51816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85" name="Line 73">
            <a:extLst>
              <a:ext uri="{FF2B5EF4-FFF2-40B4-BE49-F238E27FC236}">
                <a16:creationId xmlns:a16="http://schemas.microsoft.com/office/drawing/2014/main" id="{572FDC88-0A53-4217-8E57-57D8885F4CA7}"/>
              </a:ext>
            </a:extLst>
          </p:cNvPr>
          <p:cNvSpPr>
            <a:spLocks noChangeShapeType="1"/>
          </p:cNvSpPr>
          <p:nvPr/>
        </p:nvSpPr>
        <p:spPr bwMode="auto">
          <a:xfrm flipV="1">
            <a:off x="3429000" y="5410200"/>
            <a:ext cx="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86" name="Line 74">
            <a:extLst>
              <a:ext uri="{FF2B5EF4-FFF2-40B4-BE49-F238E27FC236}">
                <a16:creationId xmlns:a16="http://schemas.microsoft.com/office/drawing/2014/main" id="{4612C1D8-90F8-440D-BF2B-1FB8B7F6F987}"/>
              </a:ext>
            </a:extLst>
          </p:cNvPr>
          <p:cNvSpPr>
            <a:spLocks noChangeShapeType="1"/>
          </p:cNvSpPr>
          <p:nvPr/>
        </p:nvSpPr>
        <p:spPr bwMode="auto">
          <a:xfrm flipV="1">
            <a:off x="6019800" y="5486400"/>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87" name="Text Box 75">
            <a:extLst>
              <a:ext uri="{FF2B5EF4-FFF2-40B4-BE49-F238E27FC236}">
                <a16:creationId xmlns:a16="http://schemas.microsoft.com/office/drawing/2014/main" id="{64E94286-4A32-4E29-B371-18FA461AAA7C}"/>
              </a:ext>
            </a:extLst>
          </p:cNvPr>
          <p:cNvSpPr txBox="1">
            <a:spLocks noChangeArrowheads="1"/>
          </p:cNvSpPr>
          <p:nvPr/>
        </p:nvSpPr>
        <p:spPr bwMode="auto">
          <a:xfrm>
            <a:off x="2879725" y="5527675"/>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1</a:t>
            </a:r>
            <a:endParaRPr lang="en-US" altLang="en-US"/>
          </a:p>
        </p:txBody>
      </p:sp>
      <p:sp>
        <p:nvSpPr>
          <p:cNvPr id="13388" name="Text Box 76">
            <a:extLst>
              <a:ext uri="{FF2B5EF4-FFF2-40B4-BE49-F238E27FC236}">
                <a16:creationId xmlns:a16="http://schemas.microsoft.com/office/drawing/2014/main" id="{6086F7F8-DBAC-44D3-B8F7-BB2254AE2668}"/>
              </a:ext>
            </a:extLst>
          </p:cNvPr>
          <p:cNvSpPr txBox="1">
            <a:spLocks noChangeArrowheads="1"/>
          </p:cNvSpPr>
          <p:nvPr/>
        </p:nvSpPr>
        <p:spPr bwMode="auto">
          <a:xfrm>
            <a:off x="6232525" y="5451475"/>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2</a:t>
            </a:r>
            <a:endParaRPr lang="en-US" altLang="en-US"/>
          </a:p>
        </p:txBody>
      </p:sp>
      <p:sp>
        <p:nvSpPr>
          <p:cNvPr id="13389" name="Text Box 77">
            <a:extLst>
              <a:ext uri="{FF2B5EF4-FFF2-40B4-BE49-F238E27FC236}">
                <a16:creationId xmlns:a16="http://schemas.microsoft.com/office/drawing/2014/main" id="{E9F59BF3-64D0-405D-A71B-D0B47AFDA8E9}"/>
              </a:ext>
            </a:extLst>
          </p:cNvPr>
          <p:cNvSpPr txBox="1">
            <a:spLocks noChangeArrowheads="1"/>
          </p:cNvSpPr>
          <p:nvPr/>
        </p:nvSpPr>
        <p:spPr bwMode="auto">
          <a:xfrm>
            <a:off x="3641725" y="4613275"/>
            <a:ext cx="387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1</a:t>
            </a:r>
            <a:endParaRPr lang="en-US" altLang="en-US"/>
          </a:p>
        </p:txBody>
      </p:sp>
      <p:sp>
        <p:nvSpPr>
          <p:cNvPr id="13390" name="Line 78">
            <a:extLst>
              <a:ext uri="{FF2B5EF4-FFF2-40B4-BE49-F238E27FC236}">
                <a16:creationId xmlns:a16="http://schemas.microsoft.com/office/drawing/2014/main" id="{EF1FC14E-4A6C-4B59-ADD0-58D853355441}"/>
              </a:ext>
            </a:extLst>
          </p:cNvPr>
          <p:cNvSpPr>
            <a:spLocks noChangeShapeType="1"/>
          </p:cNvSpPr>
          <p:nvPr/>
        </p:nvSpPr>
        <p:spPr bwMode="auto">
          <a:xfrm>
            <a:off x="5638800" y="51816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91" name="Text Box 79">
            <a:extLst>
              <a:ext uri="{FF2B5EF4-FFF2-40B4-BE49-F238E27FC236}">
                <a16:creationId xmlns:a16="http://schemas.microsoft.com/office/drawing/2014/main" id="{D95655B5-B33A-4C70-919E-DE8F546E8CB8}"/>
              </a:ext>
            </a:extLst>
          </p:cNvPr>
          <p:cNvSpPr txBox="1">
            <a:spLocks noChangeArrowheads="1"/>
          </p:cNvSpPr>
          <p:nvPr/>
        </p:nvSpPr>
        <p:spPr bwMode="auto">
          <a:xfrm>
            <a:off x="5622925" y="4689475"/>
            <a:ext cx="387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2</a:t>
            </a:r>
            <a:endParaRPr lang="en-US" altLang="en-US"/>
          </a:p>
        </p:txBody>
      </p:sp>
      <p:grpSp>
        <p:nvGrpSpPr>
          <p:cNvPr id="13392" name="Group 80">
            <a:extLst>
              <a:ext uri="{FF2B5EF4-FFF2-40B4-BE49-F238E27FC236}">
                <a16:creationId xmlns:a16="http://schemas.microsoft.com/office/drawing/2014/main" id="{C00E26F8-A1F2-49A8-9D69-D778A54BEFBC}"/>
              </a:ext>
            </a:extLst>
          </p:cNvPr>
          <p:cNvGrpSpPr>
            <a:grpSpLocks/>
          </p:cNvGrpSpPr>
          <p:nvPr/>
        </p:nvGrpSpPr>
        <p:grpSpPr bwMode="auto">
          <a:xfrm>
            <a:off x="7010400" y="5486400"/>
            <a:ext cx="381000" cy="500063"/>
            <a:chOff x="4704" y="2016"/>
            <a:chExt cx="240" cy="315"/>
          </a:xfrm>
        </p:grpSpPr>
        <p:sp>
          <p:nvSpPr>
            <p:cNvPr id="13393" name="Oval 81">
              <a:extLst>
                <a:ext uri="{FF2B5EF4-FFF2-40B4-BE49-F238E27FC236}">
                  <a16:creationId xmlns:a16="http://schemas.microsoft.com/office/drawing/2014/main" id="{898176C1-13FC-47DC-8F05-5A9B3B730CBA}"/>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94" name="Oval 82">
              <a:extLst>
                <a:ext uri="{FF2B5EF4-FFF2-40B4-BE49-F238E27FC236}">
                  <a16:creationId xmlns:a16="http://schemas.microsoft.com/office/drawing/2014/main" id="{92ADEF7C-269F-4D7F-9072-D41B532DBB7F}"/>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95" name="Rectangle 83">
              <a:extLst>
                <a:ext uri="{FF2B5EF4-FFF2-40B4-BE49-F238E27FC236}">
                  <a16:creationId xmlns:a16="http://schemas.microsoft.com/office/drawing/2014/main" id="{62363290-036B-4259-9531-0FEEAA6E1D90}"/>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96" name="Line 84">
              <a:extLst>
                <a:ext uri="{FF2B5EF4-FFF2-40B4-BE49-F238E27FC236}">
                  <a16:creationId xmlns:a16="http://schemas.microsoft.com/office/drawing/2014/main" id="{74E00D36-B469-4665-9976-A2291AFB9FEB}"/>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1A512B33-5B68-4A25-8DE0-631FB4CBEEB3}"/>
              </a:ext>
            </a:extLst>
          </p:cNvPr>
          <p:cNvSpPr>
            <a:spLocks noChangeArrowheads="1"/>
          </p:cNvSpPr>
          <p:nvPr/>
        </p:nvSpPr>
        <p:spPr bwMode="auto">
          <a:xfrm>
            <a:off x="3352800" y="914400"/>
            <a:ext cx="1447800" cy="1143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39" name="Line 3">
            <a:extLst>
              <a:ext uri="{FF2B5EF4-FFF2-40B4-BE49-F238E27FC236}">
                <a16:creationId xmlns:a16="http://schemas.microsoft.com/office/drawing/2014/main" id="{E30D0BBB-B149-4E09-B959-BEFB4FF9767B}"/>
              </a:ext>
            </a:extLst>
          </p:cNvPr>
          <p:cNvSpPr>
            <a:spLocks noChangeShapeType="1"/>
          </p:cNvSpPr>
          <p:nvPr/>
        </p:nvSpPr>
        <p:spPr bwMode="auto">
          <a:xfrm flipH="1">
            <a:off x="2819400" y="10668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40" name="Line 4">
            <a:extLst>
              <a:ext uri="{FF2B5EF4-FFF2-40B4-BE49-F238E27FC236}">
                <a16:creationId xmlns:a16="http://schemas.microsoft.com/office/drawing/2014/main" id="{FDE6E12B-E90E-4B5C-880E-B414823BB032}"/>
              </a:ext>
            </a:extLst>
          </p:cNvPr>
          <p:cNvSpPr>
            <a:spLocks noChangeShapeType="1"/>
          </p:cNvSpPr>
          <p:nvPr/>
        </p:nvSpPr>
        <p:spPr bwMode="auto">
          <a:xfrm flipH="1">
            <a:off x="2819400" y="1884363"/>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41" name="Line 5">
            <a:extLst>
              <a:ext uri="{FF2B5EF4-FFF2-40B4-BE49-F238E27FC236}">
                <a16:creationId xmlns:a16="http://schemas.microsoft.com/office/drawing/2014/main" id="{5C2ABAF1-7D1A-4803-A686-06D56F91491D}"/>
              </a:ext>
            </a:extLst>
          </p:cNvPr>
          <p:cNvSpPr>
            <a:spLocks noChangeShapeType="1"/>
          </p:cNvSpPr>
          <p:nvPr/>
        </p:nvSpPr>
        <p:spPr bwMode="auto">
          <a:xfrm flipH="1">
            <a:off x="4800600" y="1887538"/>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42" name="Line 6">
            <a:extLst>
              <a:ext uri="{FF2B5EF4-FFF2-40B4-BE49-F238E27FC236}">
                <a16:creationId xmlns:a16="http://schemas.microsoft.com/office/drawing/2014/main" id="{AAD662FA-DBC1-4BAA-B58E-AFD7CFB285CC}"/>
              </a:ext>
            </a:extLst>
          </p:cNvPr>
          <p:cNvSpPr>
            <a:spLocks noChangeShapeType="1"/>
          </p:cNvSpPr>
          <p:nvPr/>
        </p:nvSpPr>
        <p:spPr bwMode="auto">
          <a:xfrm flipH="1">
            <a:off x="4803775" y="1057275"/>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43" name="Line 7">
            <a:extLst>
              <a:ext uri="{FF2B5EF4-FFF2-40B4-BE49-F238E27FC236}">
                <a16:creationId xmlns:a16="http://schemas.microsoft.com/office/drawing/2014/main" id="{EF374EB5-8CA6-4ACF-B9FE-79C1177AE3E6}"/>
              </a:ext>
            </a:extLst>
          </p:cNvPr>
          <p:cNvSpPr>
            <a:spLocks noChangeShapeType="1"/>
          </p:cNvSpPr>
          <p:nvPr/>
        </p:nvSpPr>
        <p:spPr bwMode="auto">
          <a:xfrm>
            <a:off x="2819400" y="8382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44" name="Line 8">
            <a:extLst>
              <a:ext uri="{FF2B5EF4-FFF2-40B4-BE49-F238E27FC236}">
                <a16:creationId xmlns:a16="http://schemas.microsoft.com/office/drawing/2014/main" id="{4BA4DE5B-35F4-4A22-BF10-75660131605D}"/>
              </a:ext>
            </a:extLst>
          </p:cNvPr>
          <p:cNvSpPr>
            <a:spLocks noChangeShapeType="1"/>
          </p:cNvSpPr>
          <p:nvPr/>
        </p:nvSpPr>
        <p:spPr bwMode="auto">
          <a:xfrm flipV="1">
            <a:off x="2743200" y="1066800"/>
            <a:ext cx="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45" name="Line 9">
            <a:extLst>
              <a:ext uri="{FF2B5EF4-FFF2-40B4-BE49-F238E27FC236}">
                <a16:creationId xmlns:a16="http://schemas.microsoft.com/office/drawing/2014/main" id="{815E00B6-8032-4435-A5C9-511501317A7E}"/>
              </a:ext>
            </a:extLst>
          </p:cNvPr>
          <p:cNvSpPr>
            <a:spLocks noChangeShapeType="1"/>
          </p:cNvSpPr>
          <p:nvPr/>
        </p:nvSpPr>
        <p:spPr bwMode="auto">
          <a:xfrm flipV="1">
            <a:off x="5334000" y="1143000"/>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46" name="Text Box 10">
            <a:extLst>
              <a:ext uri="{FF2B5EF4-FFF2-40B4-BE49-F238E27FC236}">
                <a16:creationId xmlns:a16="http://schemas.microsoft.com/office/drawing/2014/main" id="{C0767EDB-1A00-4125-9E1D-571362DE2355}"/>
              </a:ext>
            </a:extLst>
          </p:cNvPr>
          <p:cNvSpPr txBox="1">
            <a:spLocks noChangeArrowheads="1"/>
          </p:cNvSpPr>
          <p:nvPr/>
        </p:nvSpPr>
        <p:spPr bwMode="auto">
          <a:xfrm>
            <a:off x="2193925" y="1184275"/>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1</a:t>
            </a:r>
            <a:endParaRPr lang="en-US" altLang="en-US"/>
          </a:p>
        </p:txBody>
      </p:sp>
      <p:sp>
        <p:nvSpPr>
          <p:cNvPr id="14347" name="Text Box 11">
            <a:extLst>
              <a:ext uri="{FF2B5EF4-FFF2-40B4-BE49-F238E27FC236}">
                <a16:creationId xmlns:a16="http://schemas.microsoft.com/office/drawing/2014/main" id="{F48F5823-7BC8-4BA4-9C3B-BE8A00995317}"/>
              </a:ext>
            </a:extLst>
          </p:cNvPr>
          <p:cNvSpPr txBox="1">
            <a:spLocks noChangeArrowheads="1"/>
          </p:cNvSpPr>
          <p:nvPr/>
        </p:nvSpPr>
        <p:spPr bwMode="auto">
          <a:xfrm>
            <a:off x="5546725" y="1108075"/>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2</a:t>
            </a:r>
            <a:endParaRPr lang="en-US" altLang="en-US"/>
          </a:p>
        </p:txBody>
      </p:sp>
      <p:sp>
        <p:nvSpPr>
          <p:cNvPr id="14348" name="Text Box 12">
            <a:extLst>
              <a:ext uri="{FF2B5EF4-FFF2-40B4-BE49-F238E27FC236}">
                <a16:creationId xmlns:a16="http://schemas.microsoft.com/office/drawing/2014/main" id="{4765FBC4-6432-44B3-B664-A404844C99D9}"/>
              </a:ext>
            </a:extLst>
          </p:cNvPr>
          <p:cNvSpPr txBox="1">
            <a:spLocks noChangeArrowheads="1"/>
          </p:cNvSpPr>
          <p:nvPr/>
        </p:nvSpPr>
        <p:spPr bwMode="auto">
          <a:xfrm>
            <a:off x="2955925" y="269875"/>
            <a:ext cx="387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1</a:t>
            </a:r>
            <a:endParaRPr lang="en-US" altLang="en-US"/>
          </a:p>
        </p:txBody>
      </p:sp>
      <p:sp>
        <p:nvSpPr>
          <p:cNvPr id="14349" name="Line 13">
            <a:extLst>
              <a:ext uri="{FF2B5EF4-FFF2-40B4-BE49-F238E27FC236}">
                <a16:creationId xmlns:a16="http://schemas.microsoft.com/office/drawing/2014/main" id="{2E3F197F-3C98-4295-BC6C-348A66F2CB95}"/>
              </a:ext>
            </a:extLst>
          </p:cNvPr>
          <p:cNvSpPr>
            <a:spLocks noChangeShapeType="1"/>
          </p:cNvSpPr>
          <p:nvPr/>
        </p:nvSpPr>
        <p:spPr bwMode="auto">
          <a:xfrm>
            <a:off x="4953000" y="8382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0" name="Text Box 14">
            <a:extLst>
              <a:ext uri="{FF2B5EF4-FFF2-40B4-BE49-F238E27FC236}">
                <a16:creationId xmlns:a16="http://schemas.microsoft.com/office/drawing/2014/main" id="{AF9A93BD-C003-4517-AC60-3A09F01944D3}"/>
              </a:ext>
            </a:extLst>
          </p:cNvPr>
          <p:cNvSpPr txBox="1">
            <a:spLocks noChangeArrowheads="1"/>
          </p:cNvSpPr>
          <p:nvPr/>
        </p:nvSpPr>
        <p:spPr bwMode="auto">
          <a:xfrm>
            <a:off x="4937125" y="346075"/>
            <a:ext cx="387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2</a:t>
            </a:r>
            <a:endParaRPr lang="en-US" altLang="en-US"/>
          </a:p>
        </p:txBody>
      </p:sp>
      <p:sp>
        <p:nvSpPr>
          <p:cNvPr id="14351" name="Text Box 15">
            <a:extLst>
              <a:ext uri="{FF2B5EF4-FFF2-40B4-BE49-F238E27FC236}">
                <a16:creationId xmlns:a16="http://schemas.microsoft.com/office/drawing/2014/main" id="{CD951B65-CB4B-4945-8513-0581900A2CB2}"/>
              </a:ext>
            </a:extLst>
          </p:cNvPr>
          <p:cNvSpPr txBox="1">
            <a:spLocks noChangeArrowheads="1"/>
          </p:cNvSpPr>
          <p:nvPr/>
        </p:nvSpPr>
        <p:spPr bwMode="auto">
          <a:xfrm>
            <a:off x="685800" y="2590800"/>
            <a:ext cx="21701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Transfer matrix:</a:t>
            </a:r>
          </a:p>
        </p:txBody>
      </p:sp>
      <p:graphicFrame>
        <p:nvGraphicFramePr>
          <p:cNvPr id="14352" name="Object 16">
            <a:extLst>
              <a:ext uri="{FF2B5EF4-FFF2-40B4-BE49-F238E27FC236}">
                <a16:creationId xmlns:a16="http://schemas.microsoft.com/office/drawing/2014/main" id="{9C253995-480A-491F-BC1E-09CDC826A207}"/>
              </a:ext>
            </a:extLst>
          </p:cNvPr>
          <p:cNvGraphicFramePr>
            <a:graphicFrameLocks noChangeAspect="1"/>
          </p:cNvGraphicFramePr>
          <p:nvPr/>
        </p:nvGraphicFramePr>
        <p:xfrm>
          <a:off x="3200400" y="2362200"/>
          <a:ext cx="3048000" cy="1044575"/>
        </p:xfrm>
        <a:graphic>
          <a:graphicData uri="http://schemas.openxmlformats.org/presentationml/2006/ole">
            <mc:AlternateContent xmlns:mc="http://schemas.openxmlformats.org/markup-compatibility/2006">
              <mc:Choice xmlns:v="urn:schemas-microsoft-com:vml" Requires="v">
                <p:oleObj spid="_x0000_s1038" name="Equation" r:id="rId4" imgW="1409400" imgH="482400" progId="Equation.DSMT4">
                  <p:embed/>
                </p:oleObj>
              </mc:Choice>
              <mc:Fallback>
                <p:oleObj name="Equation" r:id="rId4" imgW="1409400" imgH="482400" progId="Equation.DSMT4">
                  <p:embed/>
                  <p:pic>
                    <p:nvPicPr>
                      <p:cNvPr id="0"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2362200"/>
                        <a:ext cx="3048000" cy="1044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54" name="Rectangle 18">
            <a:extLst>
              <a:ext uri="{FF2B5EF4-FFF2-40B4-BE49-F238E27FC236}">
                <a16:creationId xmlns:a16="http://schemas.microsoft.com/office/drawing/2014/main" id="{726B47C0-5AAD-472E-A98D-A2432629C292}"/>
              </a:ext>
            </a:extLst>
          </p:cNvPr>
          <p:cNvSpPr>
            <a:spLocks noChangeArrowheads="1"/>
          </p:cNvSpPr>
          <p:nvPr/>
        </p:nvSpPr>
        <p:spPr bwMode="auto">
          <a:xfrm>
            <a:off x="2133600" y="5486400"/>
            <a:ext cx="1447800" cy="1143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5" name="Line 19">
            <a:extLst>
              <a:ext uri="{FF2B5EF4-FFF2-40B4-BE49-F238E27FC236}">
                <a16:creationId xmlns:a16="http://schemas.microsoft.com/office/drawing/2014/main" id="{C7734865-E733-4126-A6B2-E780C453FA7A}"/>
              </a:ext>
            </a:extLst>
          </p:cNvPr>
          <p:cNvSpPr>
            <a:spLocks noChangeShapeType="1"/>
          </p:cNvSpPr>
          <p:nvPr/>
        </p:nvSpPr>
        <p:spPr bwMode="auto">
          <a:xfrm flipH="1">
            <a:off x="1600200" y="56388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6" name="Line 20">
            <a:extLst>
              <a:ext uri="{FF2B5EF4-FFF2-40B4-BE49-F238E27FC236}">
                <a16:creationId xmlns:a16="http://schemas.microsoft.com/office/drawing/2014/main" id="{11686454-C5F4-4992-9912-A7018D3A0664}"/>
              </a:ext>
            </a:extLst>
          </p:cNvPr>
          <p:cNvSpPr>
            <a:spLocks noChangeShapeType="1"/>
          </p:cNvSpPr>
          <p:nvPr/>
        </p:nvSpPr>
        <p:spPr bwMode="auto">
          <a:xfrm flipH="1">
            <a:off x="1600200" y="6456363"/>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7" name="Line 21">
            <a:extLst>
              <a:ext uri="{FF2B5EF4-FFF2-40B4-BE49-F238E27FC236}">
                <a16:creationId xmlns:a16="http://schemas.microsoft.com/office/drawing/2014/main" id="{A0A96959-CFC7-43C5-9936-AADF3275D01C}"/>
              </a:ext>
            </a:extLst>
          </p:cNvPr>
          <p:cNvSpPr>
            <a:spLocks noChangeShapeType="1"/>
          </p:cNvSpPr>
          <p:nvPr/>
        </p:nvSpPr>
        <p:spPr bwMode="auto">
          <a:xfrm flipH="1">
            <a:off x="3581400" y="6459538"/>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8" name="Line 22">
            <a:extLst>
              <a:ext uri="{FF2B5EF4-FFF2-40B4-BE49-F238E27FC236}">
                <a16:creationId xmlns:a16="http://schemas.microsoft.com/office/drawing/2014/main" id="{CBD33277-B9ED-4171-A983-0567D69D7DE0}"/>
              </a:ext>
            </a:extLst>
          </p:cNvPr>
          <p:cNvSpPr>
            <a:spLocks noChangeShapeType="1"/>
          </p:cNvSpPr>
          <p:nvPr/>
        </p:nvSpPr>
        <p:spPr bwMode="auto">
          <a:xfrm flipH="1">
            <a:off x="3584575" y="5629275"/>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9" name="Line 23">
            <a:extLst>
              <a:ext uri="{FF2B5EF4-FFF2-40B4-BE49-F238E27FC236}">
                <a16:creationId xmlns:a16="http://schemas.microsoft.com/office/drawing/2014/main" id="{94BE799A-B2B4-432A-BFA0-5162DF67F714}"/>
              </a:ext>
            </a:extLst>
          </p:cNvPr>
          <p:cNvSpPr>
            <a:spLocks noChangeShapeType="1"/>
          </p:cNvSpPr>
          <p:nvPr/>
        </p:nvSpPr>
        <p:spPr bwMode="auto">
          <a:xfrm>
            <a:off x="1600200" y="54102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0" name="Line 24">
            <a:extLst>
              <a:ext uri="{FF2B5EF4-FFF2-40B4-BE49-F238E27FC236}">
                <a16:creationId xmlns:a16="http://schemas.microsoft.com/office/drawing/2014/main" id="{4C4B2A73-0D5A-4461-99AA-6BB1DABDDAFF}"/>
              </a:ext>
            </a:extLst>
          </p:cNvPr>
          <p:cNvSpPr>
            <a:spLocks noChangeShapeType="1"/>
          </p:cNvSpPr>
          <p:nvPr/>
        </p:nvSpPr>
        <p:spPr bwMode="auto">
          <a:xfrm flipV="1">
            <a:off x="1524000" y="5638800"/>
            <a:ext cx="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1" name="Line 25">
            <a:extLst>
              <a:ext uri="{FF2B5EF4-FFF2-40B4-BE49-F238E27FC236}">
                <a16:creationId xmlns:a16="http://schemas.microsoft.com/office/drawing/2014/main" id="{2C6B7290-D307-4DA1-83F3-E4EEDBFD8909}"/>
              </a:ext>
            </a:extLst>
          </p:cNvPr>
          <p:cNvSpPr>
            <a:spLocks noChangeShapeType="1"/>
          </p:cNvSpPr>
          <p:nvPr/>
        </p:nvSpPr>
        <p:spPr bwMode="auto">
          <a:xfrm flipV="1">
            <a:off x="4114800" y="5715000"/>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62" name="Text Box 26">
            <a:extLst>
              <a:ext uri="{FF2B5EF4-FFF2-40B4-BE49-F238E27FC236}">
                <a16:creationId xmlns:a16="http://schemas.microsoft.com/office/drawing/2014/main" id="{10376AFA-7379-4517-99F4-BBCDB40CC8C8}"/>
              </a:ext>
            </a:extLst>
          </p:cNvPr>
          <p:cNvSpPr txBox="1">
            <a:spLocks noChangeArrowheads="1"/>
          </p:cNvSpPr>
          <p:nvPr/>
        </p:nvSpPr>
        <p:spPr bwMode="auto">
          <a:xfrm>
            <a:off x="974725" y="5756275"/>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1</a:t>
            </a:r>
            <a:endParaRPr lang="en-US" altLang="en-US"/>
          </a:p>
        </p:txBody>
      </p:sp>
      <p:sp>
        <p:nvSpPr>
          <p:cNvPr id="14363" name="Text Box 27">
            <a:extLst>
              <a:ext uri="{FF2B5EF4-FFF2-40B4-BE49-F238E27FC236}">
                <a16:creationId xmlns:a16="http://schemas.microsoft.com/office/drawing/2014/main" id="{0E9F985B-3758-460F-BB6A-788D160C3C60}"/>
              </a:ext>
            </a:extLst>
          </p:cNvPr>
          <p:cNvSpPr txBox="1">
            <a:spLocks noChangeArrowheads="1"/>
          </p:cNvSpPr>
          <p:nvPr/>
        </p:nvSpPr>
        <p:spPr bwMode="auto">
          <a:xfrm>
            <a:off x="4327525" y="5680075"/>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2</a:t>
            </a:r>
            <a:endParaRPr lang="en-US" altLang="en-US"/>
          </a:p>
        </p:txBody>
      </p:sp>
      <p:sp>
        <p:nvSpPr>
          <p:cNvPr id="14364" name="Text Box 28">
            <a:extLst>
              <a:ext uri="{FF2B5EF4-FFF2-40B4-BE49-F238E27FC236}">
                <a16:creationId xmlns:a16="http://schemas.microsoft.com/office/drawing/2014/main" id="{8A994937-C116-486E-879C-BF9DD4020317}"/>
              </a:ext>
            </a:extLst>
          </p:cNvPr>
          <p:cNvSpPr txBox="1">
            <a:spLocks noChangeArrowheads="1"/>
          </p:cNvSpPr>
          <p:nvPr/>
        </p:nvSpPr>
        <p:spPr bwMode="auto">
          <a:xfrm>
            <a:off x="1736725" y="4841875"/>
            <a:ext cx="387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1</a:t>
            </a:r>
            <a:endParaRPr lang="en-US" altLang="en-US"/>
          </a:p>
        </p:txBody>
      </p:sp>
      <p:sp>
        <p:nvSpPr>
          <p:cNvPr id="14366" name="Text Box 30">
            <a:extLst>
              <a:ext uri="{FF2B5EF4-FFF2-40B4-BE49-F238E27FC236}">
                <a16:creationId xmlns:a16="http://schemas.microsoft.com/office/drawing/2014/main" id="{2CD993A2-3A20-45FC-A944-5DE11AA5A788}"/>
              </a:ext>
            </a:extLst>
          </p:cNvPr>
          <p:cNvSpPr txBox="1">
            <a:spLocks noChangeArrowheads="1"/>
          </p:cNvSpPr>
          <p:nvPr/>
        </p:nvSpPr>
        <p:spPr bwMode="auto">
          <a:xfrm>
            <a:off x="3733800" y="4876800"/>
            <a:ext cx="12192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2</a:t>
            </a:r>
            <a:r>
              <a:rPr lang="en-US" altLang="en-US"/>
              <a:t> = - I</a:t>
            </a:r>
            <a:r>
              <a:rPr lang="en-US" altLang="en-US" baseline="-25000"/>
              <a:t>2</a:t>
            </a:r>
            <a:endParaRPr lang="en-US" altLang="en-US"/>
          </a:p>
        </p:txBody>
      </p:sp>
      <p:sp>
        <p:nvSpPr>
          <p:cNvPr id="14367" name="Line 31">
            <a:extLst>
              <a:ext uri="{FF2B5EF4-FFF2-40B4-BE49-F238E27FC236}">
                <a16:creationId xmlns:a16="http://schemas.microsoft.com/office/drawing/2014/main" id="{60034C8B-9BB8-4AA9-832E-A3C9B584881D}"/>
              </a:ext>
            </a:extLst>
          </p:cNvPr>
          <p:cNvSpPr>
            <a:spLocks noChangeShapeType="1"/>
          </p:cNvSpPr>
          <p:nvPr/>
        </p:nvSpPr>
        <p:spPr bwMode="auto">
          <a:xfrm flipH="1">
            <a:off x="3733800" y="54864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4368" name="Object 32">
            <a:extLst>
              <a:ext uri="{FF2B5EF4-FFF2-40B4-BE49-F238E27FC236}">
                <a16:creationId xmlns:a16="http://schemas.microsoft.com/office/drawing/2014/main" id="{859ED3C3-3E71-4738-B1AA-1D147A22FC18}"/>
              </a:ext>
            </a:extLst>
          </p:cNvPr>
          <p:cNvGraphicFramePr>
            <a:graphicFrameLocks noChangeAspect="1"/>
          </p:cNvGraphicFramePr>
          <p:nvPr/>
        </p:nvGraphicFramePr>
        <p:xfrm>
          <a:off x="5181600" y="5105400"/>
          <a:ext cx="3276600" cy="1073150"/>
        </p:xfrm>
        <a:graphic>
          <a:graphicData uri="http://schemas.openxmlformats.org/presentationml/2006/ole">
            <mc:AlternateContent xmlns:mc="http://schemas.openxmlformats.org/markup-compatibility/2006">
              <mc:Choice xmlns:v="urn:schemas-microsoft-com:vml" Requires="v">
                <p:oleObj spid="_x0000_s1039" name="Equation" r:id="rId6" imgW="1473120" imgH="482400" progId="Equation.DSMT4">
                  <p:embed/>
                </p:oleObj>
              </mc:Choice>
              <mc:Fallback>
                <p:oleObj name="Equation" r:id="rId6" imgW="1473120" imgH="482400" progId="Equation.DSMT4">
                  <p:embed/>
                  <p:pic>
                    <p:nvPicPr>
                      <p:cNvPr id="0" name="Object 3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81600" y="5105400"/>
                        <a:ext cx="3276600" cy="1073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69" name="Text Box 33">
            <a:extLst>
              <a:ext uri="{FF2B5EF4-FFF2-40B4-BE49-F238E27FC236}">
                <a16:creationId xmlns:a16="http://schemas.microsoft.com/office/drawing/2014/main" id="{5899DEAD-684D-4D25-8D81-3DD0148A1876}"/>
              </a:ext>
            </a:extLst>
          </p:cNvPr>
          <p:cNvSpPr txBox="1">
            <a:spLocks noChangeArrowheads="1"/>
          </p:cNvSpPr>
          <p:nvPr/>
        </p:nvSpPr>
        <p:spPr bwMode="auto">
          <a:xfrm>
            <a:off x="822325" y="3775075"/>
            <a:ext cx="608806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Alternately, we can express this two port system</a:t>
            </a:r>
          </a:p>
          <a:p>
            <a:r>
              <a:rPr lang="en-US" altLang="en-US"/>
              <a:t>in terms of an impedance matrix:</a:t>
            </a:r>
          </a:p>
        </p:txBody>
      </p:sp>
      <p:graphicFrame>
        <p:nvGraphicFramePr>
          <p:cNvPr id="14370" name="Object 34">
            <a:extLst>
              <a:ext uri="{FF2B5EF4-FFF2-40B4-BE49-F238E27FC236}">
                <a16:creationId xmlns:a16="http://schemas.microsoft.com/office/drawing/2014/main" id="{8002E844-7D3E-40D6-B35C-D0A3C1FADDF2}"/>
              </a:ext>
            </a:extLst>
          </p:cNvPr>
          <p:cNvGraphicFramePr>
            <a:graphicFrameLocks noChangeAspect="1"/>
          </p:cNvGraphicFramePr>
          <p:nvPr/>
        </p:nvGraphicFramePr>
        <p:xfrm>
          <a:off x="3810000" y="1219200"/>
          <a:ext cx="579438" cy="609600"/>
        </p:xfrm>
        <a:graphic>
          <a:graphicData uri="http://schemas.openxmlformats.org/presentationml/2006/ole">
            <mc:AlternateContent xmlns:mc="http://schemas.openxmlformats.org/markup-compatibility/2006">
              <mc:Choice xmlns:v="urn:schemas-microsoft-com:vml" Requires="v">
                <p:oleObj spid="_x0000_s1040" name="Equation" r:id="rId8" imgW="241200" imgH="253800" progId="Equation.DSMT4">
                  <p:embed/>
                </p:oleObj>
              </mc:Choice>
              <mc:Fallback>
                <p:oleObj name="Equation" r:id="rId8" imgW="241200" imgH="253800" progId="Equation.DSMT4">
                  <p:embed/>
                  <p:pic>
                    <p:nvPicPr>
                      <p:cNvPr id="0" name="Object 3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10000" y="1219200"/>
                        <a:ext cx="579438"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71" name="Object 35">
            <a:extLst>
              <a:ext uri="{FF2B5EF4-FFF2-40B4-BE49-F238E27FC236}">
                <a16:creationId xmlns:a16="http://schemas.microsoft.com/office/drawing/2014/main" id="{C8E44CF9-C291-462F-A92D-DF2C429A0F67}"/>
              </a:ext>
            </a:extLst>
          </p:cNvPr>
          <p:cNvGraphicFramePr>
            <a:graphicFrameLocks noChangeAspect="1"/>
          </p:cNvGraphicFramePr>
          <p:nvPr/>
        </p:nvGraphicFramePr>
        <p:xfrm>
          <a:off x="2514600" y="5791200"/>
          <a:ext cx="533400" cy="533400"/>
        </p:xfrm>
        <a:graphic>
          <a:graphicData uri="http://schemas.openxmlformats.org/presentationml/2006/ole">
            <mc:AlternateContent xmlns:mc="http://schemas.openxmlformats.org/markup-compatibility/2006">
              <mc:Choice xmlns:v="urn:schemas-microsoft-com:vml" Requires="v">
                <p:oleObj spid="_x0000_s1041" name="Equation" r:id="rId10" imgW="253800" imgH="253800" progId="Equation.DSMT4">
                  <p:embed/>
                </p:oleObj>
              </mc:Choice>
              <mc:Fallback>
                <p:oleObj name="Equation" r:id="rId10" imgW="253800" imgH="253800" progId="Equation.DSMT4">
                  <p:embed/>
                  <p:pic>
                    <p:nvPicPr>
                      <p:cNvPr id="0" name="Object 3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14600" y="5791200"/>
                        <a:ext cx="533400"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22" name="Object 2">
            <a:extLst>
              <a:ext uri="{FF2B5EF4-FFF2-40B4-BE49-F238E27FC236}">
                <a16:creationId xmlns:a16="http://schemas.microsoft.com/office/drawing/2014/main" id="{B3E06C4D-B0A7-421B-889A-D27D681DA9F6}"/>
              </a:ext>
            </a:extLst>
          </p:cNvPr>
          <p:cNvGraphicFramePr>
            <a:graphicFrameLocks noChangeAspect="1"/>
          </p:cNvGraphicFramePr>
          <p:nvPr/>
        </p:nvGraphicFramePr>
        <p:xfrm>
          <a:off x="838200" y="5638800"/>
          <a:ext cx="6553200" cy="736600"/>
        </p:xfrm>
        <a:graphic>
          <a:graphicData uri="http://schemas.openxmlformats.org/presentationml/2006/ole">
            <mc:AlternateContent xmlns:mc="http://schemas.openxmlformats.org/markup-compatibility/2006">
              <mc:Choice xmlns:v="urn:schemas-microsoft-com:vml" Requires="v">
                <p:oleObj spid="_x0000_s2059" name="Equation" r:id="rId4" imgW="2260440" imgH="253800" progId="Equation.DSMT4">
                  <p:embed/>
                </p:oleObj>
              </mc:Choice>
              <mc:Fallback>
                <p:oleObj name="Equation" r:id="rId4" imgW="2260440" imgH="2538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5638800"/>
                        <a:ext cx="6553200" cy="736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30739" name="Group 19">
            <a:extLst>
              <a:ext uri="{FF2B5EF4-FFF2-40B4-BE49-F238E27FC236}">
                <a16:creationId xmlns:a16="http://schemas.microsoft.com/office/drawing/2014/main" id="{652E7AEC-2708-4CCE-9859-DCCBF320B140}"/>
              </a:ext>
            </a:extLst>
          </p:cNvPr>
          <p:cNvGrpSpPr>
            <a:grpSpLocks/>
          </p:cNvGrpSpPr>
          <p:nvPr/>
        </p:nvGrpSpPr>
        <p:grpSpPr bwMode="auto">
          <a:xfrm>
            <a:off x="1447800" y="228600"/>
            <a:ext cx="5257800" cy="2133600"/>
            <a:chOff x="912" y="144"/>
            <a:chExt cx="3312" cy="1344"/>
          </a:xfrm>
        </p:grpSpPr>
        <p:sp>
          <p:nvSpPr>
            <p:cNvPr id="30738" name="Rectangle 18">
              <a:extLst>
                <a:ext uri="{FF2B5EF4-FFF2-40B4-BE49-F238E27FC236}">
                  <a16:creationId xmlns:a16="http://schemas.microsoft.com/office/drawing/2014/main" id="{B75D25CE-CB83-44D7-89E4-826E3ABB30D2}"/>
                </a:ext>
              </a:extLst>
            </p:cNvPr>
            <p:cNvSpPr>
              <a:spLocks noChangeArrowheads="1"/>
            </p:cNvSpPr>
            <p:nvPr/>
          </p:nvSpPr>
          <p:spPr bwMode="auto">
            <a:xfrm>
              <a:off x="3360" y="528"/>
              <a:ext cx="864" cy="960"/>
            </a:xfrm>
            <a:prstGeom prst="rect">
              <a:avLst/>
            </a:prstGeom>
            <a:solidFill>
              <a:schemeClr val="bg1"/>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37" name="Rectangle 17">
              <a:extLst>
                <a:ext uri="{FF2B5EF4-FFF2-40B4-BE49-F238E27FC236}">
                  <a16:creationId xmlns:a16="http://schemas.microsoft.com/office/drawing/2014/main" id="{0DF07123-00E1-4569-B3C0-FE3BE1CE3D71}"/>
                </a:ext>
              </a:extLst>
            </p:cNvPr>
            <p:cNvSpPr>
              <a:spLocks noChangeArrowheads="1"/>
            </p:cNvSpPr>
            <p:nvPr/>
          </p:nvSpPr>
          <p:spPr bwMode="auto">
            <a:xfrm>
              <a:off x="912" y="480"/>
              <a:ext cx="864" cy="960"/>
            </a:xfrm>
            <a:prstGeom prst="rect">
              <a:avLst/>
            </a:prstGeom>
            <a:solidFill>
              <a:schemeClr val="bg1"/>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23" name="Rectangle 3">
              <a:extLst>
                <a:ext uri="{FF2B5EF4-FFF2-40B4-BE49-F238E27FC236}">
                  <a16:creationId xmlns:a16="http://schemas.microsoft.com/office/drawing/2014/main" id="{992A47CA-01D2-4ECC-8E27-479C22C334A4}"/>
                </a:ext>
              </a:extLst>
            </p:cNvPr>
            <p:cNvSpPr>
              <a:spLocks noChangeArrowheads="1"/>
            </p:cNvSpPr>
            <p:nvPr/>
          </p:nvSpPr>
          <p:spPr bwMode="auto">
            <a:xfrm>
              <a:off x="2112" y="576"/>
              <a:ext cx="912" cy="72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24" name="Line 4">
              <a:extLst>
                <a:ext uri="{FF2B5EF4-FFF2-40B4-BE49-F238E27FC236}">
                  <a16:creationId xmlns:a16="http://schemas.microsoft.com/office/drawing/2014/main" id="{D8E0498D-649E-4A85-8FC5-7EE51E90B34B}"/>
                </a:ext>
              </a:extLst>
            </p:cNvPr>
            <p:cNvSpPr>
              <a:spLocks noChangeShapeType="1"/>
            </p:cNvSpPr>
            <p:nvPr/>
          </p:nvSpPr>
          <p:spPr bwMode="auto">
            <a:xfrm flipH="1">
              <a:off x="1776" y="672"/>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5" name="Line 5">
              <a:extLst>
                <a:ext uri="{FF2B5EF4-FFF2-40B4-BE49-F238E27FC236}">
                  <a16:creationId xmlns:a16="http://schemas.microsoft.com/office/drawing/2014/main" id="{CC228DA1-294F-4349-8646-14DC184C0131}"/>
                </a:ext>
              </a:extLst>
            </p:cNvPr>
            <p:cNvSpPr>
              <a:spLocks noChangeShapeType="1"/>
            </p:cNvSpPr>
            <p:nvPr/>
          </p:nvSpPr>
          <p:spPr bwMode="auto">
            <a:xfrm flipH="1">
              <a:off x="1776" y="1187"/>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6" name="Line 6">
              <a:extLst>
                <a:ext uri="{FF2B5EF4-FFF2-40B4-BE49-F238E27FC236}">
                  <a16:creationId xmlns:a16="http://schemas.microsoft.com/office/drawing/2014/main" id="{83831156-9B46-4456-AE62-254612CC3AFD}"/>
                </a:ext>
              </a:extLst>
            </p:cNvPr>
            <p:cNvSpPr>
              <a:spLocks noChangeShapeType="1"/>
            </p:cNvSpPr>
            <p:nvPr/>
          </p:nvSpPr>
          <p:spPr bwMode="auto">
            <a:xfrm flipH="1">
              <a:off x="3024" y="1189"/>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7" name="Line 7">
              <a:extLst>
                <a:ext uri="{FF2B5EF4-FFF2-40B4-BE49-F238E27FC236}">
                  <a16:creationId xmlns:a16="http://schemas.microsoft.com/office/drawing/2014/main" id="{FCA53522-5902-4D7C-82DA-C9A779C82E1E}"/>
                </a:ext>
              </a:extLst>
            </p:cNvPr>
            <p:cNvSpPr>
              <a:spLocks noChangeShapeType="1"/>
            </p:cNvSpPr>
            <p:nvPr/>
          </p:nvSpPr>
          <p:spPr bwMode="auto">
            <a:xfrm flipH="1">
              <a:off x="3026" y="666"/>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8" name="Line 8">
              <a:extLst>
                <a:ext uri="{FF2B5EF4-FFF2-40B4-BE49-F238E27FC236}">
                  <a16:creationId xmlns:a16="http://schemas.microsoft.com/office/drawing/2014/main" id="{A4AC8093-B351-4B63-A976-39CB2B02777E}"/>
                </a:ext>
              </a:extLst>
            </p:cNvPr>
            <p:cNvSpPr>
              <a:spLocks noChangeShapeType="1"/>
            </p:cNvSpPr>
            <p:nvPr/>
          </p:nvSpPr>
          <p:spPr bwMode="auto">
            <a:xfrm>
              <a:off x="1824" y="528"/>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9" name="Line 9">
              <a:extLst>
                <a:ext uri="{FF2B5EF4-FFF2-40B4-BE49-F238E27FC236}">
                  <a16:creationId xmlns:a16="http://schemas.microsoft.com/office/drawing/2014/main" id="{95ABB8D0-94E5-4078-8CA8-F5544E48544D}"/>
                </a:ext>
              </a:extLst>
            </p:cNvPr>
            <p:cNvSpPr>
              <a:spLocks noChangeShapeType="1"/>
            </p:cNvSpPr>
            <p:nvPr/>
          </p:nvSpPr>
          <p:spPr bwMode="auto">
            <a:xfrm flipV="1">
              <a:off x="1920" y="720"/>
              <a:ext cx="0" cy="43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30" name="Line 10">
              <a:extLst>
                <a:ext uri="{FF2B5EF4-FFF2-40B4-BE49-F238E27FC236}">
                  <a16:creationId xmlns:a16="http://schemas.microsoft.com/office/drawing/2014/main" id="{BB38983F-5709-43C1-B314-BD3DC04244D6}"/>
                </a:ext>
              </a:extLst>
            </p:cNvPr>
            <p:cNvSpPr>
              <a:spLocks noChangeShapeType="1"/>
            </p:cNvSpPr>
            <p:nvPr/>
          </p:nvSpPr>
          <p:spPr bwMode="auto">
            <a:xfrm flipV="1">
              <a:off x="3264" y="720"/>
              <a:ext cx="0" cy="43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31" name="Text Box 11">
              <a:extLst>
                <a:ext uri="{FF2B5EF4-FFF2-40B4-BE49-F238E27FC236}">
                  <a16:creationId xmlns:a16="http://schemas.microsoft.com/office/drawing/2014/main" id="{A50FC95B-E8FA-4C64-88A3-97505CA33152}"/>
                </a:ext>
              </a:extLst>
            </p:cNvPr>
            <p:cNvSpPr txBox="1">
              <a:spLocks noChangeArrowheads="1"/>
            </p:cNvSpPr>
            <p:nvPr/>
          </p:nvSpPr>
          <p:spPr bwMode="auto">
            <a:xfrm>
              <a:off x="1488" y="768"/>
              <a:ext cx="319"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1</a:t>
              </a:r>
              <a:endParaRPr lang="en-US" altLang="en-US"/>
            </a:p>
          </p:txBody>
        </p:sp>
        <p:sp>
          <p:nvSpPr>
            <p:cNvPr id="30732" name="Text Box 12">
              <a:extLst>
                <a:ext uri="{FF2B5EF4-FFF2-40B4-BE49-F238E27FC236}">
                  <a16:creationId xmlns:a16="http://schemas.microsoft.com/office/drawing/2014/main" id="{F8EE8FD1-828F-4046-B32A-D6A312A6B2D4}"/>
                </a:ext>
              </a:extLst>
            </p:cNvPr>
            <p:cNvSpPr txBox="1">
              <a:spLocks noChangeArrowheads="1"/>
            </p:cNvSpPr>
            <p:nvPr/>
          </p:nvSpPr>
          <p:spPr bwMode="auto">
            <a:xfrm>
              <a:off x="3408" y="768"/>
              <a:ext cx="319"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2</a:t>
              </a:r>
              <a:endParaRPr lang="en-US" altLang="en-US"/>
            </a:p>
          </p:txBody>
        </p:sp>
        <p:sp>
          <p:nvSpPr>
            <p:cNvPr id="30733" name="Text Box 13">
              <a:extLst>
                <a:ext uri="{FF2B5EF4-FFF2-40B4-BE49-F238E27FC236}">
                  <a16:creationId xmlns:a16="http://schemas.microsoft.com/office/drawing/2014/main" id="{CCCF4380-86EE-4B3B-9D1E-524972166B48}"/>
                </a:ext>
              </a:extLst>
            </p:cNvPr>
            <p:cNvSpPr txBox="1">
              <a:spLocks noChangeArrowheads="1"/>
            </p:cNvSpPr>
            <p:nvPr/>
          </p:nvSpPr>
          <p:spPr bwMode="auto">
            <a:xfrm>
              <a:off x="1872" y="144"/>
              <a:ext cx="244"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1</a:t>
              </a:r>
              <a:endParaRPr lang="en-US" altLang="en-US"/>
            </a:p>
          </p:txBody>
        </p:sp>
        <p:sp>
          <p:nvSpPr>
            <p:cNvPr id="30734" name="Line 14">
              <a:extLst>
                <a:ext uri="{FF2B5EF4-FFF2-40B4-BE49-F238E27FC236}">
                  <a16:creationId xmlns:a16="http://schemas.microsoft.com/office/drawing/2014/main" id="{E53A7F3F-9986-4313-A51C-327A969C230D}"/>
                </a:ext>
              </a:extLst>
            </p:cNvPr>
            <p:cNvSpPr>
              <a:spLocks noChangeShapeType="1"/>
            </p:cNvSpPr>
            <p:nvPr/>
          </p:nvSpPr>
          <p:spPr bwMode="auto">
            <a:xfrm>
              <a:off x="3072" y="528"/>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35" name="Text Box 15">
              <a:extLst>
                <a:ext uri="{FF2B5EF4-FFF2-40B4-BE49-F238E27FC236}">
                  <a16:creationId xmlns:a16="http://schemas.microsoft.com/office/drawing/2014/main" id="{8F6E7FD9-35B0-4FDE-BE20-477E7FC00CE7}"/>
                </a:ext>
              </a:extLst>
            </p:cNvPr>
            <p:cNvSpPr txBox="1">
              <a:spLocks noChangeArrowheads="1"/>
            </p:cNvSpPr>
            <p:nvPr/>
          </p:nvSpPr>
          <p:spPr bwMode="auto">
            <a:xfrm>
              <a:off x="3072" y="192"/>
              <a:ext cx="244"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2</a:t>
              </a:r>
              <a:endParaRPr lang="en-US" altLang="en-US"/>
            </a:p>
          </p:txBody>
        </p:sp>
        <p:graphicFrame>
          <p:nvGraphicFramePr>
            <p:cNvPr id="30736" name="Object 16">
              <a:extLst>
                <a:ext uri="{FF2B5EF4-FFF2-40B4-BE49-F238E27FC236}">
                  <a16:creationId xmlns:a16="http://schemas.microsoft.com/office/drawing/2014/main" id="{AC31C1F8-6D9E-4A60-A81A-C9864F2F8D41}"/>
                </a:ext>
              </a:extLst>
            </p:cNvPr>
            <p:cNvGraphicFramePr>
              <a:graphicFrameLocks noChangeAspect="1"/>
            </p:cNvGraphicFramePr>
            <p:nvPr/>
          </p:nvGraphicFramePr>
          <p:xfrm>
            <a:off x="2400" y="768"/>
            <a:ext cx="365" cy="384"/>
          </p:xfrm>
          <a:graphic>
            <a:graphicData uri="http://schemas.openxmlformats.org/presentationml/2006/ole">
              <mc:AlternateContent xmlns:mc="http://schemas.openxmlformats.org/markup-compatibility/2006">
                <mc:Choice xmlns:v="urn:schemas-microsoft-com:vml" Requires="v">
                  <p:oleObj spid="_x0000_s2060" name="Equation" r:id="rId6" imgW="241200" imgH="253800" progId="Equation.DSMT4">
                    <p:embed/>
                  </p:oleObj>
                </mc:Choice>
                <mc:Fallback>
                  <p:oleObj name="Equation" r:id="rId6" imgW="241200" imgH="253800" progId="Equation.DSMT4">
                    <p:embed/>
                    <p:pic>
                      <p:nvPicPr>
                        <p:cNvPr id="0" name="Object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00" y="768"/>
                          <a:ext cx="365" cy="3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30740" name="Group 20">
            <a:extLst>
              <a:ext uri="{FF2B5EF4-FFF2-40B4-BE49-F238E27FC236}">
                <a16:creationId xmlns:a16="http://schemas.microsoft.com/office/drawing/2014/main" id="{558CBC1D-3469-44E4-AE22-6FE220726091}"/>
              </a:ext>
            </a:extLst>
          </p:cNvPr>
          <p:cNvGrpSpPr>
            <a:grpSpLocks/>
          </p:cNvGrpSpPr>
          <p:nvPr/>
        </p:nvGrpSpPr>
        <p:grpSpPr bwMode="auto">
          <a:xfrm>
            <a:off x="1524000" y="2667000"/>
            <a:ext cx="5257800" cy="2133600"/>
            <a:chOff x="912" y="144"/>
            <a:chExt cx="3312" cy="1344"/>
          </a:xfrm>
        </p:grpSpPr>
        <p:sp>
          <p:nvSpPr>
            <p:cNvPr id="30741" name="Rectangle 21">
              <a:extLst>
                <a:ext uri="{FF2B5EF4-FFF2-40B4-BE49-F238E27FC236}">
                  <a16:creationId xmlns:a16="http://schemas.microsoft.com/office/drawing/2014/main" id="{543ED4B8-0B8B-48FD-B38E-3265CF1FE2C1}"/>
                </a:ext>
              </a:extLst>
            </p:cNvPr>
            <p:cNvSpPr>
              <a:spLocks noChangeArrowheads="1"/>
            </p:cNvSpPr>
            <p:nvPr/>
          </p:nvSpPr>
          <p:spPr bwMode="auto">
            <a:xfrm>
              <a:off x="3360" y="528"/>
              <a:ext cx="864" cy="960"/>
            </a:xfrm>
            <a:prstGeom prst="rect">
              <a:avLst/>
            </a:prstGeom>
            <a:solidFill>
              <a:schemeClr val="bg1"/>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42" name="Rectangle 22">
              <a:extLst>
                <a:ext uri="{FF2B5EF4-FFF2-40B4-BE49-F238E27FC236}">
                  <a16:creationId xmlns:a16="http://schemas.microsoft.com/office/drawing/2014/main" id="{1EAB82A8-42E6-48DE-B68D-438A79955094}"/>
                </a:ext>
              </a:extLst>
            </p:cNvPr>
            <p:cNvSpPr>
              <a:spLocks noChangeArrowheads="1"/>
            </p:cNvSpPr>
            <p:nvPr/>
          </p:nvSpPr>
          <p:spPr bwMode="auto">
            <a:xfrm>
              <a:off x="912" y="480"/>
              <a:ext cx="864" cy="960"/>
            </a:xfrm>
            <a:prstGeom prst="rect">
              <a:avLst/>
            </a:prstGeom>
            <a:solidFill>
              <a:schemeClr val="bg1"/>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43" name="Rectangle 23">
              <a:extLst>
                <a:ext uri="{FF2B5EF4-FFF2-40B4-BE49-F238E27FC236}">
                  <a16:creationId xmlns:a16="http://schemas.microsoft.com/office/drawing/2014/main" id="{C40B4AF7-149A-4D3D-9A27-C84EFCB7223E}"/>
                </a:ext>
              </a:extLst>
            </p:cNvPr>
            <p:cNvSpPr>
              <a:spLocks noChangeArrowheads="1"/>
            </p:cNvSpPr>
            <p:nvPr/>
          </p:nvSpPr>
          <p:spPr bwMode="auto">
            <a:xfrm>
              <a:off x="2112" y="576"/>
              <a:ext cx="912" cy="72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44" name="Line 24">
              <a:extLst>
                <a:ext uri="{FF2B5EF4-FFF2-40B4-BE49-F238E27FC236}">
                  <a16:creationId xmlns:a16="http://schemas.microsoft.com/office/drawing/2014/main" id="{7E8B0DC9-395B-409D-9EBB-4202AFCF3653}"/>
                </a:ext>
              </a:extLst>
            </p:cNvPr>
            <p:cNvSpPr>
              <a:spLocks noChangeShapeType="1"/>
            </p:cNvSpPr>
            <p:nvPr/>
          </p:nvSpPr>
          <p:spPr bwMode="auto">
            <a:xfrm flipH="1">
              <a:off x="1776" y="672"/>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45" name="Line 25">
              <a:extLst>
                <a:ext uri="{FF2B5EF4-FFF2-40B4-BE49-F238E27FC236}">
                  <a16:creationId xmlns:a16="http://schemas.microsoft.com/office/drawing/2014/main" id="{CCF260FE-E316-40A6-8A2B-9DD937960EF0}"/>
                </a:ext>
              </a:extLst>
            </p:cNvPr>
            <p:cNvSpPr>
              <a:spLocks noChangeShapeType="1"/>
            </p:cNvSpPr>
            <p:nvPr/>
          </p:nvSpPr>
          <p:spPr bwMode="auto">
            <a:xfrm flipH="1">
              <a:off x="1776" y="1187"/>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46" name="Line 26">
              <a:extLst>
                <a:ext uri="{FF2B5EF4-FFF2-40B4-BE49-F238E27FC236}">
                  <a16:creationId xmlns:a16="http://schemas.microsoft.com/office/drawing/2014/main" id="{AC63C6E6-E333-481F-85C0-881548D1A169}"/>
                </a:ext>
              </a:extLst>
            </p:cNvPr>
            <p:cNvSpPr>
              <a:spLocks noChangeShapeType="1"/>
            </p:cNvSpPr>
            <p:nvPr/>
          </p:nvSpPr>
          <p:spPr bwMode="auto">
            <a:xfrm flipH="1">
              <a:off x="3024" y="1189"/>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47" name="Line 27">
              <a:extLst>
                <a:ext uri="{FF2B5EF4-FFF2-40B4-BE49-F238E27FC236}">
                  <a16:creationId xmlns:a16="http://schemas.microsoft.com/office/drawing/2014/main" id="{BB86833B-8A72-4BF1-905D-D6EFE3008BFD}"/>
                </a:ext>
              </a:extLst>
            </p:cNvPr>
            <p:cNvSpPr>
              <a:spLocks noChangeShapeType="1"/>
            </p:cNvSpPr>
            <p:nvPr/>
          </p:nvSpPr>
          <p:spPr bwMode="auto">
            <a:xfrm flipH="1">
              <a:off x="3026" y="666"/>
              <a:ext cx="33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48" name="Line 28">
              <a:extLst>
                <a:ext uri="{FF2B5EF4-FFF2-40B4-BE49-F238E27FC236}">
                  <a16:creationId xmlns:a16="http://schemas.microsoft.com/office/drawing/2014/main" id="{A317F19D-2479-4F5C-82B6-A5457EDAEE83}"/>
                </a:ext>
              </a:extLst>
            </p:cNvPr>
            <p:cNvSpPr>
              <a:spLocks noChangeShapeType="1"/>
            </p:cNvSpPr>
            <p:nvPr/>
          </p:nvSpPr>
          <p:spPr bwMode="auto">
            <a:xfrm>
              <a:off x="1824" y="528"/>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49" name="Line 29">
              <a:extLst>
                <a:ext uri="{FF2B5EF4-FFF2-40B4-BE49-F238E27FC236}">
                  <a16:creationId xmlns:a16="http://schemas.microsoft.com/office/drawing/2014/main" id="{00F0749F-31F5-466A-8636-3C2E2FAE9FCA}"/>
                </a:ext>
              </a:extLst>
            </p:cNvPr>
            <p:cNvSpPr>
              <a:spLocks noChangeShapeType="1"/>
            </p:cNvSpPr>
            <p:nvPr/>
          </p:nvSpPr>
          <p:spPr bwMode="auto">
            <a:xfrm flipV="1">
              <a:off x="1920" y="720"/>
              <a:ext cx="0" cy="43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50" name="Line 30">
              <a:extLst>
                <a:ext uri="{FF2B5EF4-FFF2-40B4-BE49-F238E27FC236}">
                  <a16:creationId xmlns:a16="http://schemas.microsoft.com/office/drawing/2014/main" id="{909F9F25-BC0E-4E2E-90A3-74FAF2AC3B0F}"/>
                </a:ext>
              </a:extLst>
            </p:cNvPr>
            <p:cNvSpPr>
              <a:spLocks noChangeShapeType="1"/>
            </p:cNvSpPr>
            <p:nvPr/>
          </p:nvSpPr>
          <p:spPr bwMode="auto">
            <a:xfrm flipV="1">
              <a:off x="3264" y="720"/>
              <a:ext cx="0" cy="43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51" name="Text Box 31">
              <a:extLst>
                <a:ext uri="{FF2B5EF4-FFF2-40B4-BE49-F238E27FC236}">
                  <a16:creationId xmlns:a16="http://schemas.microsoft.com/office/drawing/2014/main" id="{C88451CF-9DC4-4856-A4CA-02F7EB3386EF}"/>
                </a:ext>
              </a:extLst>
            </p:cNvPr>
            <p:cNvSpPr txBox="1">
              <a:spLocks noChangeArrowheads="1"/>
            </p:cNvSpPr>
            <p:nvPr/>
          </p:nvSpPr>
          <p:spPr bwMode="auto">
            <a:xfrm>
              <a:off x="1488" y="768"/>
              <a:ext cx="319"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1</a:t>
              </a:r>
              <a:endParaRPr lang="en-US" altLang="en-US"/>
            </a:p>
          </p:txBody>
        </p:sp>
        <p:sp>
          <p:nvSpPr>
            <p:cNvPr id="30752" name="Text Box 32">
              <a:extLst>
                <a:ext uri="{FF2B5EF4-FFF2-40B4-BE49-F238E27FC236}">
                  <a16:creationId xmlns:a16="http://schemas.microsoft.com/office/drawing/2014/main" id="{95D3C9D4-0D3E-4003-8327-86220F03C913}"/>
                </a:ext>
              </a:extLst>
            </p:cNvPr>
            <p:cNvSpPr txBox="1">
              <a:spLocks noChangeArrowheads="1"/>
            </p:cNvSpPr>
            <p:nvPr/>
          </p:nvSpPr>
          <p:spPr bwMode="auto">
            <a:xfrm>
              <a:off x="3408" y="768"/>
              <a:ext cx="319"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2</a:t>
              </a:r>
              <a:endParaRPr lang="en-US" altLang="en-US"/>
            </a:p>
          </p:txBody>
        </p:sp>
        <p:sp>
          <p:nvSpPr>
            <p:cNvPr id="30753" name="Text Box 33">
              <a:extLst>
                <a:ext uri="{FF2B5EF4-FFF2-40B4-BE49-F238E27FC236}">
                  <a16:creationId xmlns:a16="http://schemas.microsoft.com/office/drawing/2014/main" id="{7F76658F-69D9-468C-B36E-FBF3222974CF}"/>
                </a:ext>
              </a:extLst>
            </p:cNvPr>
            <p:cNvSpPr txBox="1">
              <a:spLocks noChangeArrowheads="1"/>
            </p:cNvSpPr>
            <p:nvPr/>
          </p:nvSpPr>
          <p:spPr bwMode="auto">
            <a:xfrm>
              <a:off x="1872" y="144"/>
              <a:ext cx="244"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1</a:t>
              </a:r>
              <a:endParaRPr lang="en-US" altLang="en-US"/>
            </a:p>
          </p:txBody>
        </p:sp>
        <p:sp>
          <p:nvSpPr>
            <p:cNvPr id="30754" name="Line 34">
              <a:extLst>
                <a:ext uri="{FF2B5EF4-FFF2-40B4-BE49-F238E27FC236}">
                  <a16:creationId xmlns:a16="http://schemas.microsoft.com/office/drawing/2014/main" id="{EC721976-45C2-490C-973B-7AFD27BA9FBC}"/>
                </a:ext>
              </a:extLst>
            </p:cNvPr>
            <p:cNvSpPr>
              <a:spLocks noChangeShapeType="1"/>
            </p:cNvSpPr>
            <p:nvPr/>
          </p:nvSpPr>
          <p:spPr bwMode="auto">
            <a:xfrm>
              <a:off x="3072" y="528"/>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55" name="Text Box 35">
              <a:extLst>
                <a:ext uri="{FF2B5EF4-FFF2-40B4-BE49-F238E27FC236}">
                  <a16:creationId xmlns:a16="http://schemas.microsoft.com/office/drawing/2014/main" id="{E7DF6BF1-8C85-41E1-B3FF-F82E72DC2AE0}"/>
                </a:ext>
              </a:extLst>
            </p:cNvPr>
            <p:cNvSpPr txBox="1">
              <a:spLocks noChangeArrowheads="1"/>
            </p:cNvSpPr>
            <p:nvPr/>
          </p:nvSpPr>
          <p:spPr bwMode="auto">
            <a:xfrm>
              <a:off x="3072" y="192"/>
              <a:ext cx="244"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2</a:t>
              </a:r>
              <a:endParaRPr lang="en-US" altLang="en-US"/>
            </a:p>
          </p:txBody>
        </p:sp>
        <p:graphicFrame>
          <p:nvGraphicFramePr>
            <p:cNvPr id="30756" name="Object 36">
              <a:extLst>
                <a:ext uri="{FF2B5EF4-FFF2-40B4-BE49-F238E27FC236}">
                  <a16:creationId xmlns:a16="http://schemas.microsoft.com/office/drawing/2014/main" id="{0F55DA2F-A40F-42AE-9FEE-54B5576318DD}"/>
                </a:ext>
              </a:extLst>
            </p:cNvPr>
            <p:cNvGraphicFramePr>
              <a:graphicFrameLocks noChangeAspect="1"/>
            </p:cNvGraphicFramePr>
            <p:nvPr/>
          </p:nvGraphicFramePr>
          <p:xfrm>
            <a:off x="2400" y="768"/>
            <a:ext cx="365" cy="384"/>
          </p:xfrm>
          <a:graphic>
            <a:graphicData uri="http://schemas.openxmlformats.org/presentationml/2006/ole">
              <mc:AlternateContent xmlns:mc="http://schemas.openxmlformats.org/markup-compatibility/2006">
                <mc:Choice xmlns:v="urn:schemas-microsoft-com:vml" Requires="v">
                  <p:oleObj spid="_x0000_s2061" name="Equation" r:id="rId8" imgW="241200" imgH="253800" progId="Equation.DSMT4">
                    <p:embed/>
                  </p:oleObj>
                </mc:Choice>
                <mc:Fallback>
                  <p:oleObj name="Equation" r:id="rId8" imgW="241200" imgH="253800" progId="Equation.DSMT4">
                    <p:embed/>
                    <p:pic>
                      <p:nvPicPr>
                        <p:cNvPr id="0" name="Object 3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00" y="768"/>
                          <a:ext cx="365" cy="3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30757" name="Text Box 37">
            <a:extLst>
              <a:ext uri="{FF2B5EF4-FFF2-40B4-BE49-F238E27FC236}">
                <a16:creationId xmlns:a16="http://schemas.microsoft.com/office/drawing/2014/main" id="{CAAEF4AD-31BF-42B1-9750-DCC517D17334}"/>
              </a:ext>
            </a:extLst>
          </p:cNvPr>
          <p:cNvSpPr txBox="1">
            <a:spLocks noChangeArrowheads="1"/>
          </p:cNvSpPr>
          <p:nvPr/>
        </p:nvSpPr>
        <p:spPr bwMode="auto">
          <a:xfrm>
            <a:off x="5632450" y="1089025"/>
            <a:ext cx="4508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(1)</a:t>
            </a:r>
          </a:p>
        </p:txBody>
      </p:sp>
      <p:sp>
        <p:nvSpPr>
          <p:cNvPr id="30758" name="Text Box 38">
            <a:extLst>
              <a:ext uri="{FF2B5EF4-FFF2-40B4-BE49-F238E27FC236}">
                <a16:creationId xmlns:a16="http://schemas.microsoft.com/office/drawing/2014/main" id="{58857775-B2B7-4245-9EDC-11A32C96C436}"/>
              </a:ext>
            </a:extLst>
          </p:cNvPr>
          <p:cNvSpPr txBox="1">
            <a:spLocks noChangeArrowheads="1"/>
          </p:cNvSpPr>
          <p:nvPr/>
        </p:nvSpPr>
        <p:spPr bwMode="auto">
          <a:xfrm>
            <a:off x="2522538" y="1036638"/>
            <a:ext cx="450850"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(1)</a:t>
            </a:r>
          </a:p>
        </p:txBody>
      </p:sp>
      <p:sp>
        <p:nvSpPr>
          <p:cNvPr id="30759" name="Text Box 39">
            <a:extLst>
              <a:ext uri="{FF2B5EF4-FFF2-40B4-BE49-F238E27FC236}">
                <a16:creationId xmlns:a16="http://schemas.microsoft.com/office/drawing/2014/main" id="{02B53059-5DBE-4D52-9D89-1B5F7D368841}"/>
              </a:ext>
            </a:extLst>
          </p:cNvPr>
          <p:cNvSpPr txBox="1">
            <a:spLocks noChangeArrowheads="1"/>
          </p:cNvSpPr>
          <p:nvPr/>
        </p:nvSpPr>
        <p:spPr bwMode="auto">
          <a:xfrm>
            <a:off x="5022850" y="220663"/>
            <a:ext cx="450850"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(1)</a:t>
            </a:r>
          </a:p>
        </p:txBody>
      </p:sp>
      <p:sp>
        <p:nvSpPr>
          <p:cNvPr id="30760" name="Text Box 40">
            <a:extLst>
              <a:ext uri="{FF2B5EF4-FFF2-40B4-BE49-F238E27FC236}">
                <a16:creationId xmlns:a16="http://schemas.microsoft.com/office/drawing/2014/main" id="{320254EB-5283-4634-9007-CD533351CED3}"/>
              </a:ext>
            </a:extLst>
          </p:cNvPr>
          <p:cNvSpPr txBox="1">
            <a:spLocks noChangeArrowheads="1"/>
          </p:cNvSpPr>
          <p:nvPr/>
        </p:nvSpPr>
        <p:spPr bwMode="auto">
          <a:xfrm>
            <a:off x="3113088" y="193675"/>
            <a:ext cx="4508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(1)</a:t>
            </a:r>
          </a:p>
        </p:txBody>
      </p:sp>
      <p:sp>
        <p:nvSpPr>
          <p:cNvPr id="30761" name="Text Box 41">
            <a:extLst>
              <a:ext uri="{FF2B5EF4-FFF2-40B4-BE49-F238E27FC236}">
                <a16:creationId xmlns:a16="http://schemas.microsoft.com/office/drawing/2014/main" id="{7CAC7C7D-F90C-4E28-A7CC-7D3C7DB04DA6}"/>
              </a:ext>
            </a:extLst>
          </p:cNvPr>
          <p:cNvSpPr txBox="1">
            <a:spLocks noChangeArrowheads="1"/>
          </p:cNvSpPr>
          <p:nvPr/>
        </p:nvSpPr>
        <p:spPr bwMode="auto">
          <a:xfrm>
            <a:off x="5765800" y="3516313"/>
            <a:ext cx="450850"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(2)</a:t>
            </a:r>
          </a:p>
        </p:txBody>
      </p:sp>
      <p:sp>
        <p:nvSpPr>
          <p:cNvPr id="30762" name="Text Box 42">
            <a:extLst>
              <a:ext uri="{FF2B5EF4-FFF2-40B4-BE49-F238E27FC236}">
                <a16:creationId xmlns:a16="http://schemas.microsoft.com/office/drawing/2014/main" id="{56C4C087-42A5-40FF-9EA5-2CC83D0B65D6}"/>
              </a:ext>
            </a:extLst>
          </p:cNvPr>
          <p:cNvSpPr txBox="1">
            <a:spLocks noChangeArrowheads="1"/>
          </p:cNvSpPr>
          <p:nvPr/>
        </p:nvSpPr>
        <p:spPr bwMode="auto">
          <a:xfrm>
            <a:off x="2655888" y="3533775"/>
            <a:ext cx="4508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(2)</a:t>
            </a:r>
          </a:p>
        </p:txBody>
      </p:sp>
      <p:sp>
        <p:nvSpPr>
          <p:cNvPr id="30763" name="Text Box 43">
            <a:extLst>
              <a:ext uri="{FF2B5EF4-FFF2-40B4-BE49-F238E27FC236}">
                <a16:creationId xmlns:a16="http://schemas.microsoft.com/office/drawing/2014/main" id="{E5112F08-0CFB-4011-86A8-4FCA5088A75E}"/>
              </a:ext>
            </a:extLst>
          </p:cNvPr>
          <p:cNvSpPr txBox="1">
            <a:spLocks noChangeArrowheads="1"/>
          </p:cNvSpPr>
          <p:nvPr/>
        </p:nvSpPr>
        <p:spPr bwMode="auto">
          <a:xfrm>
            <a:off x="5184775" y="2716213"/>
            <a:ext cx="450850"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(2)</a:t>
            </a:r>
          </a:p>
        </p:txBody>
      </p:sp>
      <p:sp>
        <p:nvSpPr>
          <p:cNvPr id="30764" name="Text Box 44">
            <a:extLst>
              <a:ext uri="{FF2B5EF4-FFF2-40B4-BE49-F238E27FC236}">
                <a16:creationId xmlns:a16="http://schemas.microsoft.com/office/drawing/2014/main" id="{383AC407-566E-4F6E-BFF3-B1B3038A0BD7}"/>
              </a:ext>
            </a:extLst>
          </p:cNvPr>
          <p:cNvSpPr txBox="1">
            <a:spLocks noChangeArrowheads="1"/>
          </p:cNvSpPr>
          <p:nvPr/>
        </p:nvSpPr>
        <p:spPr bwMode="auto">
          <a:xfrm>
            <a:off x="3167063" y="2568575"/>
            <a:ext cx="4508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(2)</a:t>
            </a:r>
          </a:p>
        </p:txBody>
      </p:sp>
      <p:sp>
        <p:nvSpPr>
          <p:cNvPr id="30765" name="Text Box 45">
            <a:extLst>
              <a:ext uri="{FF2B5EF4-FFF2-40B4-BE49-F238E27FC236}">
                <a16:creationId xmlns:a16="http://schemas.microsoft.com/office/drawing/2014/main" id="{4B1E730E-82EE-4928-A56D-8E9728134D53}"/>
              </a:ext>
            </a:extLst>
          </p:cNvPr>
          <p:cNvSpPr txBox="1">
            <a:spLocks noChangeArrowheads="1"/>
          </p:cNvSpPr>
          <p:nvPr/>
        </p:nvSpPr>
        <p:spPr bwMode="auto">
          <a:xfrm>
            <a:off x="177800" y="1157288"/>
            <a:ext cx="13081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State (1):</a:t>
            </a:r>
          </a:p>
        </p:txBody>
      </p:sp>
      <p:sp>
        <p:nvSpPr>
          <p:cNvPr id="30766" name="Text Box 46">
            <a:extLst>
              <a:ext uri="{FF2B5EF4-FFF2-40B4-BE49-F238E27FC236}">
                <a16:creationId xmlns:a16="http://schemas.microsoft.com/office/drawing/2014/main" id="{C26A559D-AC8D-4561-884B-0D0D0A2A9117}"/>
              </a:ext>
            </a:extLst>
          </p:cNvPr>
          <p:cNvSpPr txBox="1">
            <a:spLocks noChangeArrowheads="1"/>
          </p:cNvSpPr>
          <p:nvPr/>
        </p:nvSpPr>
        <p:spPr bwMode="auto">
          <a:xfrm>
            <a:off x="152400" y="3581400"/>
            <a:ext cx="13081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State (2):</a:t>
            </a:r>
          </a:p>
        </p:txBody>
      </p:sp>
      <p:sp>
        <p:nvSpPr>
          <p:cNvPr id="30767" name="Text Box 47">
            <a:extLst>
              <a:ext uri="{FF2B5EF4-FFF2-40B4-BE49-F238E27FC236}">
                <a16:creationId xmlns:a16="http://schemas.microsoft.com/office/drawing/2014/main" id="{1D3A2EFD-F415-4E28-9E83-9F78A6A5B4E6}"/>
              </a:ext>
            </a:extLst>
          </p:cNvPr>
          <p:cNvSpPr txBox="1">
            <a:spLocks noChangeArrowheads="1"/>
          </p:cNvSpPr>
          <p:nvPr/>
        </p:nvSpPr>
        <p:spPr bwMode="auto">
          <a:xfrm>
            <a:off x="2955925" y="4918075"/>
            <a:ext cx="16033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Reciprocity</a:t>
            </a:r>
          </a:p>
        </p:txBody>
      </p:sp>
      <p:grpSp>
        <p:nvGrpSpPr>
          <p:cNvPr id="30768" name="Group 48">
            <a:extLst>
              <a:ext uri="{FF2B5EF4-FFF2-40B4-BE49-F238E27FC236}">
                <a16:creationId xmlns:a16="http://schemas.microsoft.com/office/drawing/2014/main" id="{DD4A50D3-5049-410F-B004-FEC6C0C46C8B}"/>
              </a:ext>
            </a:extLst>
          </p:cNvPr>
          <p:cNvGrpSpPr>
            <a:grpSpLocks/>
          </p:cNvGrpSpPr>
          <p:nvPr/>
        </p:nvGrpSpPr>
        <p:grpSpPr bwMode="auto">
          <a:xfrm>
            <a:off x="7924800" y="5715000"/>
            <a:ext cx="381000" cy="500063"/>
            <a:chOff x="4704" y="2016"/>
            <a:chExt cx="240" cy="315"/>
          </a:xfrm>
        </p:grpSpPr>
        <p:sp>
          <p:nvSpPr>
            <p:cNvPr id="30769" name="Oval 49">
              <a:extLst>
                <a:ext uri="{FF2B5EF4-FFF2-40B4-BE49-F238E27FC236}">
                  <a16:creationId xmlns:a16="http://schemas.microsoft.com/office/drawing/2014/main" id="{F32A2938-F976-4D6B-9BFB-7F9D52C00EB2}"/>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70" name="Oval 50">
              <a:extLst>
                <a:ext uri="{FF2B5EF4-FFF2-40B4-BE49-F238E27FC236}">
                  <a16:creationId xmlns:a16="http://schemas.microsoft.com/office/drawing/2014/main" id="{04882EEE-A406-45CE-AC76-03477AA4FCC0}"/>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71" name="Rectangle 51">
              <a:extLst>
                <a:ext uri="{FF2B5EF4-FFF2-40B4-BE49-F238E27FC236}">
                  <a16:creationId xmlns:a16="http://schemas.microsoft.com/office/drawing/2014/main" id="{8C0A87E5-8658-4BC4-8A58-E7126E84FF6C}"/>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72" name="Line 52">
              <a:extLst>
                <a:ext uri="{FF2B5EF4-FFF2-40B4-BE49-F238E27FC236}">
                  <a16:creationId xmlns:a16="http://schemas.microsoft.com/office/drawing/2014/main" id="{F94FC5DF-3B50-418C-ADD5-FAF79805838B}"/>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0773" name="Text Box 53">
            <a:extLst>
              <a:ext uri="{FF2B5EF4-FFF2-40B4-BE49-F238E27FC236}">
                <a16:creationId xmlns:a16="http://schemas.microsoft.com/office/drawing/2014/main" id="{601E6575-3E2C-4550-9833-78E7D41095FE}"/>
              </a:ext>
            </a:extLst>
          </p:cNvPr>
          <p:cNvSpPr txBox="1">
            <a:spLocks noChangeArrowheads="1"/>
          </p:cNvSpPr>
          <p:nvPr/>
        </p:nvSpPr>
        <p:spPr bwMode="auto">
          <a:xfrm>
            <a:off x="1524000" y="762000"/>
            <a:ext cx="4048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a:t>
            </a:r>
          </a:p>
        </p:txBody>
      </p:sp>
      <p:sp>
        <p:nvSpPr>
          <p:cNvPr id="30774" name="Text Box 54">
            <a:extLst>
              <a:ext uri="{FF2B5EF4-FFF2-40B4-BE49-F238E27FC236}">
                <a16:creationId xmlns:a16="http://schemas.microsoft.com/office/drawing/2014/main" id="{2727885D-B505-4C1D-B7C5-1C3F99225F96}"/>
              </a:ext>
            </a:extLst>
          </p:cNvPr>
          <p:cNvSpPr txBox="1">
            <a:spLocks noChangeArrowheads="1"/>
          </p:cNvSpPr>
          <p:nvPr/>
        </p:nvSpPr>
        <p:spPr bwMode="auto">
          <a:xfrm>
            <a:off x="6232525" y="866775"/>
            <a:ext cx="387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a:t>
            </a:r>
          </a:p>
        </p:txBody>
      </p:sp>
      <p:sp>
        <p:nvSpPr>
          <p:cNvPr id="30775" name="Text Box 55">
            <a:extLst>
              <a:ext uri="{FF2B5EF4-FFF2-40B4-BE49-F238E27FC236}">
                <a16:creationId xmlns:a16="http://schemas.microsoft.com/office/drawing/2014/main" id="{1750A543-E519-4067-9545-F1D6289677C5}"/>
              </a:ext>
            </a:extLst>
          </p:cNvPr>
          <p:cNvSpPr txBox="1">
            <a:spLocks noChangeArrowheads="1"/>
          </p:cNvSpPr>
          <p:nvPr/>
        </p:nvSpPr>
        <p:spPr bwMode="auto">
          <a:xfrm>
            <a:off x="1576388" y="3152775"/>
            <a:ext cx="387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a:t>
            </a:r>
          </a:p>
        </p:txBody>
      </p:sp>
      <p:sp>
        <p:nvSpPr>
          <p:cNvPr id="30776" name="Text Box 56">
            <a:extLst>
              <a:ext uri="{FF2B5EF4-FFF2-40B4-BE49-F238E27FC236}">
                <a16:creationId xmlns:a16="http://schemas.microsoft.com/office/drawing/2014/main" id="{765A2EBF-3D20-4F0A-897D-E5B26C67BCA2}"/>
              </a:ext>
            </a:extLst>
          </p:cNvPr>
          <p:cNvSpPr txBox="1">
            <a:spLocks noChangeArrowheads="1"/>
          </p:cNvSpPr>
          <p:nvPr/>
        </p:nvSpPr>
        <p:spPr bwMode="auto">
          <a:xfrm>
            <a:off x="6307138" y="3357563"/>
            <a:ext cx="404812"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a:extLst>
              <a:ext uri="{FF2B5EF4-FFF2-40B4-BE49-F238E27FC236}">
                <a16:creationId xmlns:a16="http://schemas.microsoft.com/office/drawing/2014/main" id="{DC57E3A9-D862-4D12-8ADB-D8004884BA00}"/>
              </a:ext>
            </a:extLst>
          </p:cNvPr>
          <p:cNvSpPr txBox="1">
            <a:spLocks noChangeArrowheads="1"/>
          </p:cNvSpPr>
          <p:nvPr/>
        </p:nvSpPr>
        <p:spPr bwMode="auto">
          <a:xfrm>
            <a:off x="533400" y="304800"/>
            <a:ext cx="5729288"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a:t>
            </a:r>
            <a:r>
              <a:rPr lang="en-US" altLang="en-US" u="sng"/>
              <a:t>reciprocal</a:t>
            </a:r>
            <a:r>
              <a:rPr lang="en-US" altLang="en-US"/>
              <a:t> systems, the impedance matrix</a:t>
            </a:r>
          </a:p>
          <a:p>
            <a:r>
              <a:rPr lang="en-US" altLang="en-US"/>
              <a:t>is symmetric, i.e.</a:t>
            </a:r>
          </a:p>
        </p:txBody>
      </p:sp>
      <p:graphicFrame>
        <p:nvGraphicFramePr>
          <p:cNvPr id="15363" name="Object 3">
            <a:extLst>
              <a:ext uri="{FF2B5EF4-FFF2-40B4-BE49-F238E27FC236}">
                <a16:creationId xmlns:a16="http://schemas.microsoft.com/office/drawing/2014/main" id="{122CFA73-17BB-4E4F-9611-81498F16814D}"/>
              </a:ext>
            </a:extLst>
          </p:cNvPr>
          <p:cNvGraphicFramePr>
            <a:graphicFrameLocks noChangeAspect="1"/>
          </p:cNvGraphicFramePr>
          <p:nvPr/>
        </p:nvGraphicFramePr>
        <p:xfrm>
          <a:off x="533400" y="3048000"/>
          <a:ext cx="3276600" cy="1073150"/>
        </p:xfrm>
        <a:graphic>
          <a:graphicData uri="http://schemas.openxmlformats.org/presentationml/2006/ole">
            <mc:AlternateContent xmlns:mc="http://schemas.openxmlformats.org/markup-compatibility/2006">
              <mc:Choice xmlns:v="urn:schemas-microsoft-com:vml" Requires="v">
                <p:oleObj spid="_x0000_s3092" name="Equation" r:id="rId4" imgW="1473120" imgH="482400" progId="Equation.DSMT4">
                  <p:embed/>
                </p:oleObj>
              </mc:Choice>
              <mc:Fallback>
                <p:oleObj name="Equation" r:id="rId4" imgW="1473120" imgH="4824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 y="3048000"/>
                        <a:ext cx="3276600" cy="1073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64" name="Object 4">
            <a:extLst>
              <a:ext uri="{FF2B5EF4-FFF2-40B4-BE49-F238E27FC236}">
                <a16:creationId xmlns:a16="http://schemas.microsoft.com/office/drawing/2014/main" id="{5FCCD484-F8F9-437D-90C5-16760C5B61DE}"/>
              </a:ext>
            </a:extLst>
          </p:cNvPr>
          <p:cNvGraphicFramePr>
            <a:graphicFrameLocks noChangeAspect="1"/>
          </p:cNvGraphicFramePr>
          <p:nvPr/>
        </p:nvGraphicFramePr>
        <p:xfrm>
          <a:off x="1371600" y="1676400"/>
          <a:ext cx="1219200" cy="460375"/>
        </p:xfrm>
        <a:graphic>
          <a:graphicData uri="http://schemas.openxmlformats.org/presentationml/2006/ole">
            <mc:AlternateContent xmlns:mc="http://schemas.openxmlformats.org/markup-compatibility/2006">
              <mc:Choice xmlns:v="urn:schemas-microsoft-com:vml" Requires="v">
                <p:oleObj spid="_x0000_s3093" name="Equation" r:id="rId6" imgW="571320" imgH="215640" progId="Equation.DSMT4">
                  <p:embed/>
                </p:oleObj>
              </mc:Choice>
              <mc:Fallback>
                <p:oleObj name="Equation" r:id="rId6" imgW="571320" imgH="215640" progId="Equation.DSMT4">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71600" y="1676400"/>
                        <a:ext cx="12192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72" name="Rectangle 12">
            <a:extLst>
              <a:ext uri="{FF2B5EF4-FFF2-40B4-BE49-F238E27FC236}">
                <a16:creationId xmlns:a16="http://schemas.microsoft.com/office/drawing/2014/main" id="{9D6CF7C0-E6CC-4003-B8C8-047865897E9F}"/>
              </a:ext>
            </a:extLst>
          </p:cNvPr>
          <p:cNvSpPr>
            <a:spLocks noChangeArrowheads="1"/>
          </p:cNvSpPr>
          <p:nvPr/>
        </p:nvSpPr>
        <p:spPr bwMode="auto">
          <a:xfrm>
            <a:off x="1600200" y="5334000"/>
            <a:ext cx="1447800" cy="1143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73" name="Line 13">
            <a:extLst>
              <a:ext uri="{FF2B5EF4-FFF2-40B4-BE49-F238E27FC236}">
                <a16:creationId xmlns:a16="http://schemas.microsoft.com/office/drawing/2014/main" id="{1D6D31D3-07C5-4C25-B503-F3ECC9CE43BB}"/>
              </a:ext>
            </a:extLst>
          </p:cNvPr>
          <p:cNvSpPr>
            <a:spLocks noChangeShapeType="1"/>
          </p:cNvSpPr>
          <p:nvPr/>
        </p:nvSpPr>
        <p:spPr bwMode="auto">
          <a:xfrm flipH="1">
            <a:off x="1066800" y="54864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4" name="Line 14">
            <a:extLst>
              <a:ext uri="{FF2B5EF4-FFF2-40B4-BE49-F238E27FC236}">
                <a16:creationId xmlns:a16="http://schemas.microsoft.com/office/drawing/2014/main" id="{B7F84148-6664-43B4-98AE-3CEC1703B8C6}"/>
              </a:ext>
            </a:extLst>
          </p:cNvPr>
          <p:cNvSpPr>
            <a:spLocks noChangeShapeType="1"/>
          </p:cNvSpPr>
          <p:nvPr/>
        </p:nvSpPr>
        <p:spPr bwMode="auto">
          <a:xfrm flipH="1">
            <a:off x="1066800" y="6303963"/>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5" name="Line 15">
            <a:extLst>
              <a:ext uri="{FF2B5EF4-FFF2-40B4-BE49-F238E27FC236}">
                <a16:creationId xmlns:a16="http://schemas.microsoft.com/office/drawing/2014/main" id="{C54C0690-C30F-4999-8AFD-A1176544B7B6}"/>
              </a:ext>
            </a:extLst>
          </p:cNvPr>
          <p:cNvSpPr>
            <a:spLocks noChangeShapeType="1"/>
          </p:cNvSpPr>
          <p:nvPr/>
        </p:nvSpPr>
        <p:spPr bwMode="auto">
          <a:xfrm flipH="1">
            <a:off x="3048000" y="6307138"/>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6" name="Line 16">
            <a:extLst>
              <a:ext uri="{FF2B5EF4-FFF2-40B4-BE49-F238E27FC236}">
                <a16:creationId xmlns:a16="http://schemas.microsoft.com/office/drawing/2014/main" id="{59927375-9A5A-40C9-A9BB-072F48FAEA91}"/>
              </a:ext>
            </a:extLst>
          </p:cNvPr>
          <p:cNvSpPr>
            <a:spLocks noChangeShapeType="1"/>
          </p:cNvSpPr>
          <p:nvPr/>
        </p:nvSpPr>
        <p:spPr bwMode="auto">
          <a:xfrm flipH="1">
            <a:off x="3051175" y="5476875"/>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7" name="Line 17">
            <a:extLst>
              <a:ext uri="{FF2B5EF4-FFF2-40B4-BE49-F238E27FC236}">
                <a16:creationId xmlns:a16="http://schemas.microsoft.com/office/drawing/2014/main" id="{EFD2581E-E151-4C3A-B3C0-0DC631C3D7A3}"/>
              </a:ext>
            </a:extLst>
          </p:cNvPr>
          <p:cNvSpPr>
            <a:spLocks noChangeShapeType="1"/>
          </p:cNvSpPr>
          <p:nvPr/>
        </p:nvSpPr>
        <p:spPr bwMode="auto">
          <a:xfrm>
            <a:off x="1066800" y="52578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8" name="Line 18">
            <a:extLst>
              <a:ext uri="{FF2B5EF4-FFF2-40B4-BE49-F238E27FC236}">
                <a16:creationId xmlns:a16="http://schemas.microsoft.com/office/drawing/2014/main" id="{6AC38D5B-C333-4208-A3AB-1B1EBFE9635A}"/>
              </a:ext>
            </a:extLst>
          </p:cNvPr>
          <p:cNvSpPr>
            <a:spLocks noChangeShapeType="1"/>
          </p:cNvSpPr>
          <p:nvPr/>
        </p:nvSpPr>
        <p:spPr bwMode="auto">
          <a:xfrm flipV="1">
            <a:off x="990600" y="5486400"/>
            <a:ext cx="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9" name="Line 19">
            <a:extLst>
              <a:ext uri="{FF2B5EF4-FFF2-40B4-BE49-F238E27FC236}">
                <a16:creationId xmlns:a16="http://schemas.microsoft.com/office/drawing/2014/main" id="{3E3A6394-50CB-44AE-8DBE-46C9F548BA6F}"/>
              </a:ext>
            </a:extLst>
          </p:cNvPr>
          <p:cNvSpPr>
            <a:spLocks noChangeShapeType="1"/>
          </p:cNvSpPr>
          <p:nvPr/>
        </p:nvSpPr>
        <p:spPr bwMode="auto">
          <a:xfrm flipV="1">
            <a:off x="3581400" y="5562600"/>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80" name="Text Box 20">
            <a:extLst>
              <a:ext uri="{FF2B5EF4-FFF2-40B4-BE49-F238E27FC236}">
                <a16:creationId xmlns:a16="http://schemas.microsoft.com/office/drawing/2014/main" id="{FE8902CB-5268-48CB-92FB-D00BA3652253}"/>
              </a:ext>
            </a:extLst>
          </p:cNvPr>
          <p:cNvSpPr txBox="1">
            <a:spLocks noChangeArrowheads="1"/>
          </p:cNvSpPr>
          <p:nvPr/>
        </p:nvSpPr>
        <p:spPr bwMode="auto">
          <a:xfrm>
            <a:off x="441325" y="5603875"/>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1</a:t>
            </a:r>
            <a:endParaRPr lang="en-US" altLang="en-US"/>
          </a:p>
        </p:txBody>
      </p:sp>
      <p:sp>
        <p:nvSpPr>
          <p:cNvPr id="15381" name="Text Box 21">
            <a:extLst>
              <a:ext uri="{FF2B5EF4-FFF2-40B4-BE49-F238E27FC236}">
                <a16:creationId xmlns:a16="http://schemas.microsoft.com/office/drawing/2014/main" id="{8ADEE2EA-D269-46B6-B31D-593B293ECD5E}"/>
              </a:ext>
            </a:extLst>
          </p:cNvPr>
          <p:cNvSpPr txBox="1">
            <a:spLocks noChangeArrowheads="1"/>
          </p:cNvSpPr>
          <p:nvPr/>
        </p:nvSpPr>
        <p:spPr bwMode="auto">
          <a:xfrm>
            <a:off x="3794125" y="5527675"/>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2</a:t>
            </a:r>
            <a:endParaRPr lang="en-US" altLang="en-US"/>
          </a:p>
        </p:txBody>
      </p:sp>
      <p:sp>
        <p:nvSpPr>
          <p:cNvPr id="15382" name="Text Box 22">
            <a:extLst>
              <a:ext uri="{FF2B5EF4-FFF2-40B4-BE49-F238E27FC236}">
                <a16:creationId xmlns:a16="http://schemas.microsoft.com/office/drawing/2014/main" id="{3576BD54-7AD2-44A1-9622-FBD42D2E1B3B}"/>
              </a:ext>
            </a:extLst>
          </p:cNvPr>
          <p:cNvSpPr txBox="1">
            <a:spLocks noChangeArrowheads="1"/>
          </p:cNvSpPr>
          <p:nvPr/>
        </p:nvSpPr>
        <p:spPr bwMode="auto">
          <a:xfrm>
            <a:off x="3200400" y="4724400"/>
            <a:ext cx="762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2</a:t>
            </a:r>
            <a:endParaRPr lang="en-US" altLang="en-US"/>
          </a:p>
        </p:txBody>
      </p:sp>
      <p:sp>
        <p:nvSpPr>
          <p:cNvPr id="15383" name="Line 23">
            <a:extLst>
              <a:ext uri="{FF2B5EF4-FFF2-40B4-BE49-F238E27FC236}">
                <a16:creationId xmlns:a16="http://schemas.microsoft.com/office/drawing/2014/main" id="{A8A9BDA7-3C07-44DE-81C1-9226C07384B6}"/>
              </a:ext>
            </a:extLst>
          </p:cNvPr>
          <p:cNvSpPr>
            <a:spLocks noChangeShapeType="1"/>
          </p:cNvSpPr>
          <p:nvPr/>
        </p:nvSpPr>
        <p:spPr bwMode="auto">
          <a:xfrm flipH="1">
            <a:off x="3200400" y="53340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5384" name="Object 24">
            <a:extLst>
              <a:ext uri="{FF2B5EF4-FFF2-40B4-BE49-F238E27FC236}">
                <a16:creationId xmlns:a16="http://schemas.microsoft.com/office/drawing/2014/main" id="{7242A657-2B29-4BA9-A664-5DDE43EA642B}"/>
              </a:ext>
            </a:extLst>
          </p:cNvPr>
          <p:cNvGraphicFramePr>
            <a:graphicFrameLocks noChangeAspect="1"/>
          </p:cNvGraphicFramePr>
          <p:nvPr/>
        </p:nvGraphicFramePr>
        <p:xfrm>
          <a:off x="1981200" y="5638800"/>
          <a:ext cx="533400" cy="533400"/>
        </p:xfrm>
        <a:graphic>
          <a:graphicData uri="http://schemas.openxmlformats.org/presentationml/2006/ole">
            <mc:AlternateContent xmlns:mc="http://schemas.openxmlformats.org/markup-compatibility/2006">
              <mc:Choice xmlns:v="urn:schemas-microsoft-com:vml" Requires="v">
                <p:oleObj spid="_x0000_s3094" name="Equation" r:id="rId8" imgW="253800" imgH="253800" progId="Equation.DSMT4">
                  <p:embed/>
                </p:oleObj>
              </mc:Choice>
              <mc:Fallback>
                <p:oleObj name="Equation" r:id="rId8" imgW="253800" imgH="253800" progId="Equation.DSMT4">
                  <p:embed/>
                  <p:pic>
                    <p:nvPicPr>
                      <p:cNvPr id="0" name="Object 2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81200" y="5638800"/>
                        <a:ext cx="533400"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87" name="Text Box 27">
            <a:extLst>
              <a:ext uri="{FF2B5EF4-FFF2-40B4-BE49-F238E27FC236}">
                <a16:creationId xmlns:a16="http://schemas.microsoft.com/office/drawing/2014/main" id="{7A7A99EC-EDE6-44E8-BA4A-B39905247594}"/>
              </a:ext>
            </a:extLst>
          </p:cNvPr>
          <p:cNvSpPr txBox="1">
            <a:spLocks noChangeArrowheads="1"/>
          </p:cNvSpPr>
          <p:nvPr/>
        </p:nvSpPr>
        <p:spPr bwMode="auto">
          <a:xfrm>
            <a:off x="762000" y="4724400"/>
            <a:ext cx="387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1</a:t>
            </a:r>
            <a:endParaRPr lang="en-US" altLang="en-US"/>
          </a:p>
        </p:txBody>
      </p:sp>
      <p:sp>
        <p:nvSpPr>
          <p:cNvPr id="15388" name="Text Box 28">
            <a:extLst>
              <a:ext uri="{FF2B5EF4-FFF2-40B4-BE49-F238E27FC236}">
                <a16:creationId xmlns:a16="http://schemas.microsoft.com/office/drawing/2014/main" id="{C406A06A-5D78-4B9E-ADCD-88C140CD7C38}"/>
              </a:ext>
            </a:extLst>
          </p:cNvPr>
          <p:cNvSpPr txBox="1">
            <a:spLocks noChangeArrowheads="1"/>
          </p:cNvSpPr>
          <p:nvPr/>
        </p:nvSpPr>
        <p:spPr bwMode="auto">
          <a:xfrm>
            <a:off x="4800600" y="762000"/>
            <a:ext cx="39782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and the determinant of the transfer matrix is equal to one</a:t>
            </a:r>
          </a:p>
        </p:txBody>
      </p:sp>
      <p:sp>
        <p:nvSpPr>
          <p:cNvPr id="15389" name="Rectangle 29">
            <a:extLst>
              <a:ext uri="{FF2B5EF4-FFF2-40B4-BE49-F238E27FC236}">
                <a16:creationId xmlns:a16="http://schemas.microsoft.com/office/drawing/2014/main" id="{80ED8954-F8DA-4AAE-97EC-838CE0AEC790}"/>
              </a:ext>
            </a:extLst>
          </p:cNvPr>
          <p:cNvSpPr>
            <a:spLocks noChangeArrowheads="1"/>
          </p:cNvSpPr>
          <p:nvPr/>
        </p:nvSpPr>
        <p:spPr bwMode="auto">
          <a:xfrm>
            <a:off x="5791200" y="5334000"/>
            <a:ext cx="1447800" cy="1143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90" name="Line 30">
            <a:extLst>
              <a:ext uri="{FF2B5EF4-FFF2-40B4-BE49-F238E27FC236}">
                <a16:creationId xmlns:a16="http://schemas.microsoft.com/office/drawing/2014/main" id="{2DBBB011-F9F4-4A11-9FD8-A27D529AC660}"/>
              </a:ext>
            </a:extLst>
          </p:cNvPr>
          <p:cNvSpPr>
            <a:spLocks noChangeShapeType="1"/>
          </p:cNvSpPr>
          <p:nvPr/>
        </p:nvSpPr>
        <p:spPr bwMode="auto">
          <a:xfrm flipH="1">
            <a:off x="5257800" y="54864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91" name="Line 31">
            <a:extLst>
              <a:ext uri="{FF2B5EF4-FFF2-40B4-BE49-F238E27FC236}">
                <a16:creationId xmlns:a16="http://schemas.microsoft.com/office/drawing/2014/main" id="{64BE2E61-B72D-495C-830B-2BF4DE400032}"/>
              </a:ext>
            </a:extLst>
          </p:cNvPr>
          <p:cNvSpPr>
            <a:spLocks noChangeShapeType="1"/>
          </p:cNvSpPr>
          <p:nvPr/>
        </p:nvSpPr>
        <p:spPr bwMode="auto">
          <a:xfrm flipH="1">
            <a:off x="5257800" y="6303963"/>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92" name="Line 32">
            <a:extLst>
              <a:ext uri="{FF2B5EF4-FFF2-40B4-BE49-F238E27FC236}">
                <a16:creationId xmlns:a16="http://schemas.microsoft.com/office/drawing/2014/main" id="{D423F5D4-6825-4F6E-B428-8C246D26AE43}"/>
              </a:ext>
            </a:extLst>
          </p:cNvPr>
          <p:cNvSpPr>
            <a:spLocks noChangeShapeType="1"/>
          </p:cNvSpPr>
          <p:nvPr/>
        </p:nvSpPr>
        <p:spPr bwMode="auto">
          <a:xfrm flipH="1">
            <a:off x="7239000" y="6307138"/>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93" name="Line 33">
            <a:extLst>
              <a:ext uri="{FF2B5EF4-FFF2-40B4-BE49-F238E27FC236}">
                <a16:creationId xmlns:a16="http://schemas.microsoft.com/office/drawing/2014/main" id="{B724ED94-1B6F-4ECB-A554-1A86300A0B40}"/>
              </a:ext>
            </a:extLst>
          </p:cNvPr>
          <p:cNvSpPr>
            <a:spLocks noChangeShapeType="1"/>
          </p:cNvSpPr>
          <p:nvPr/>
        </p:nvSpPr>
        <p:spPr bwMode="auto">
          <a:xfrm flipH="1">
            <a:off x="7242175" y="5476875"/>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94" name="Line 34">
            <a:extLst>
              <a:ext uri="{FF2B5EF4-FFF2-40B4-BE49-F238E27FC236}">
                <a16:creationId xmlns:a16="http://schemas.microsoft.com/office/drawing/2014/main" id="{619832E2-E87E-4249-80B0-34EA3DA96ED9}"/>
              </a:ext>
            </a:extLst>
          </p:cNvPr>
          <p:cNvSpPr>
            <a:spLocks noChangeShapeType="1"/>
          </p:cNvSpPr>
          <p:nvPr/>
        </p:nvSpPr>
        <p:spPr bwMode="auto">
          <a:xfrm>
            <a:off x="5257800" y="52578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95" name="Line 35">
            <a:extLst>
              <a:ext uri="{FF2B5EF4-FFF2-40B4-BE49-F238E27FC236}">
                <a16:creationId xmlns:a16="http://schemas.microsoft.com/office/drawing/2014/main" id="{DA6E5B48-CC9D-4091-A1BE-A3DA0B02095D}"/>
              </a:ext>
            </a:extLst>
          </p:cNvPr>
          <p:cNvSpPr>
            <a:spLocks noChangeShapeType="1"/>
          </p:cNvSpPr>
          <p:nvPr/>
        </p:nvSpPr>
        <p:spPr bwMode="auto">
          <a:xfrm flipV="1">
            <a:off x="5181600" y="5486400"/>
            <a:ext cx="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96" name="Line 36">
            <a:extLst>
              <a:ext uri="{FF2B5EF4-FFF2-40B4-BE49-F238E27FC236}">
                <a16:creationId xmlns:a16="http://schemas.microsoft.com/office/drawing/2014/main" id="{50F27253-C24A-4A34-9C32-2B059DC48F0C}"/>
              </a:ext>
            </a:extLst>
          </p:cNvPr>
          <p:cNvSpPr>
            <a:spLocks noChangeShapeType="1"/>
          </p:cNvSpPr>
          <p:nvPr/>
        </p:nvSpPr>
        <p:spPr bwMode="auto">
          <a:xfrm flipV="1">
            <a:off x="7772400" y="5562600"/>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97" name="Text Box 37">
            <a:extLst>
              <a:ext uri="{FF2B5EF4-FFF2-40B4-BE49-F238E27FC236}">
                <a16:creationId xmlns:a16="http://schemas.microsoft.com/office/drawing/2014/main" id="{76B2CF40-8BD2-4CE5-B00D-BCC1E4C079E0}"/>
              </a:ext>
            </a:extLst>
          </p:cNvPr>
          <p:cNvSpPr txBox="1">
            <a:spLocks noChangeArrowheads="1"/>
          </p:cNvSpPr>
          <p:nvPr/>
        </p:nvSpPr>
        <p:spPr bwMode="auto">
          <a:xfrm>
            <a:off x="4632325" y="5603875"/>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1</a:t>
            </a:r>
            <a:endParaRPr lang="en-US" altLang="en-US"/>
          </a:p>
        </p:txBody>
      </p:sp>
      <p:sp>
        <p:nvSpPr>
          <p:cNvPr id="15398" name="Text Box 38">
            <a:extLst>
              <a:ext uri="{FF2B5EF4-FFF2-40B4-BE49-F238E27FC236}">
                <a16:creationId xmlns:a16="http://schemas.microsoft.com/office/drawing/2014/main" id="{7CBE7510-0AE9-42EF-AB6E-925F035F50B9}"/>
              </a:ext>
            </a:extLst>
          </p:cNvPr>
          <p:cNvSpPr txBox="1">
            <a:spLocks noChangeArrowheads="1"/>
          </p:cNvSpPr>
          <p:nvPr/>
        </p:nvSpPr>
        <p:spPr bwMode="auto">
          <a:xfrm>
            <a:off x="7985125" y="5527675"/>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2</a:t>
            </a:r>
            <a:endParaRPr lang="en-US" altLang="en-US"/>
          </a:p>
        </p:txBody>
      </p:sp>
      <p:sp>
        <p:nvSpPr>
          <p:cNvPr id="15399" name="Text Box 39">
            <a:extLst>
              <a:ext uri="{FF2B5EF4-FFF2-40B4-BE49-F238E27FC236}">
                <a16:creationId xmlns:a16="http://schemas.microsoft.com/office/drawing/2014/main" id="{BD9FA5BB-7B6C-4F03-AB1A-36DD5A7949FD}"/>
              </a:ext>
            </a:extLst>
          </p:cNvPr>
          <p:cNvSpPr txBox="1">
            <a:spLocks noChangeArrowheads="1"/>
          </p:cNvSpPr>
          <p:nvPr/>
        </p:nvSpPr>
        <p:spPr bwMode="auto">
          <a:xfrm>
            <a:off x="5394325" y="4689475"/>
            <a:ext cx="387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1</a:t>
            </a:r>
            <a:endParaRPr lang="en-US" altLang="en-US"/>
          </a:p>
        </p:txBody>
      </p:sp>
      <p:sp>
        <p:nvSpPr>
          <p:cNvPr id="15400" name="Line 40">
            <a:extLst>
              <a:ext uri="{FF2B5EF4-FFF2-40B4-BE49-F238E27FC236}">
                <a16:creationId xmlns:a16="http://schemas.microsoft.com/office/drawing/2014/main" id="{14B75297-5C9B-4457-8DD3-B07764CC0655}"/>
              </a:ext>
            </a:extLst>
          </p:cNvPr>
          <p:cNvSpPr>
            <a:spLocks noChangeShapeType="1"/>
          </p:cNvSpPr>
          <p:nvPr/>
        </p:nvSpPr>
        <p:spPr bwMode="auto">
          <a:xfrm>
            <a:off x="7391400" y="52578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01" name="Text Box 41">
            <a:extLst>
              <a:ext uri="{FF2B5EF4-FFF2-40B4-BE49-F238E27FC236}">
                <a16:creationId xmlns:a16="http://schemas.microsoft.com/office/drawing/2014/main" id="{E964B15B-4296-4EB0-B64A-95800EC68ADA}"/>
              </a:ext>
            </a:extLst>
          </p:cNvPr>
          <p:cNvSpPr txBox="1">
            <a:spLocks noChangeArrowheads="1"/>
          </p:cNvSpPr>
          <p:nvPr/>
        </p:nvSpPr>
        <p:spPr bwMode="auto">
          <a:xfrm>
            <a:off x="7375525" y="4765675"/>
            <a:ext cx="387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2</a:t>
            </a:r>
            <a:endParaRPr lang="en-US" altLang="en-US"/>
          </a:p>
        </p:txBody>
      </p:sp>
      <p:graphicFrame>
        <p:nvGraphicFramePr>
          <p:cNvPr id="15402" name="Object 42">
            <a:extLst>
              <a:ext uri="{FF2B5EF4-FFF2-40B4-BE49-F238E27FC236}">
                <a16:creationId xmlns:a16="http://schemas.microsoft.com/office/drawing/2014/main" id="{48B7CC32-04B3-48CA-B981-73BA616D3979}"/>
              </a:ext>
            </a:extLst>
          </p:cNvPr>
          <p:cNvGraphicFramePr>
            <a:graphicFrameLocks noChangeAspect="1"/>
          </p:cNvGraphicFramePr>
          <p:nvPr/>
        </p:nvGraphicFramePr>
        <p:xfrm>
          <a:off x="4953000" y="3048000"/>
          <a:ext cx="3048000" cy="1044575"/>
        </p:xfrm>
        <a:graphic>
          <a:graphicData uri="http://schemas.openxmlformats.org/presentationml/2006/ole">
            <mc:AlternateContent xmlns:mc="http://schemas.openxmlformats.org/markup-compatibility/2006">
              <mc:Choice xmlns:v="urn:schemas-microsoft-com:vml" Requires="v">
                <p:oleObj spid="_x0000_s3095" name="Equation" r:id="rId10" imgW="1409400" imgH="482400" progId="Equation.DSMT4">
                  <p:embed/>
                </p:oleObj>
              </mc:Choice>
              <mc:Fallback>
                <p:oleObj name="Equation" r:id="rId10" imgW="1409400" imgH="482400" progId="Equation.DSMT4">
                  <p:embed/>
                  <p:pic>
                    <p:nvPicPr>
                      <p:cNvPr id="0" name="Object 4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953000" y="3048000"/>
                        <a:ext cx="3048000" cy="1044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403" name="Object 43">
            <a:extLst>
              <a:ext uri="{FF2B5EF4-FFF2-40B4-BE49-F238E27FC236}">
                <a16:creationId xmlns:a16="http://schemas.microsoft.com/office/drawing/2014/main" id="{8BAD497B-7805-4AF9-BDE7-E5152FA0D475}"/>
              </a:ext>
            </a:extLst>
          </p:cNvPr>
          <p:cNvGraphicFramePr>
            <a:graphicFrameLocks noChangeAspect="1"/>
          </p:cNvGraphicFramePr>
          <p:nvPr/>
        </p:nvGraphicFramePr>
        <p:xfrm>
          <a:off x="6248400" y="5638800"/>
          <a:ext cx="579438" cy="609600"/>
        </p:xfrm>
        <a:graphic>
          <a:graphicData uri="http://schemas.openxmlformats.org/presentationml/2006/ole">
            <mc:AlternateContent xmlns:mc="http://schemas.openxmlformats.org/markup-compatibility/2006">
              <mc:Choice xmlns:v="urn:schemas-microsoft-com:vml" Requires="v">
                <p:oleObj spid="_x0000_s3096" name="Equation" r:id="rId12" imgW="241200" imgH="253800" progId="Equation.DSMT4">
                  <p:embed/>
                </p:oleObj>
              </mc:Choice>
              <mc:Fallback>
                <p:oleObj name="Equation" r:id="rId12" imgW="241200" imgH="253800" progId="Equation.DSMT4">
                  <p:embed/>
                  <p:pic>
                    <p:nvPicPr>
                      <p:cNvPr id="0" name="Object 4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248400" y="5638800"/>
                        <a:ext cx="579438"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404" name="Object 44">
            <a:extLst>
              <a:ext uri="{FF2B5EF4-FFF2-40B4-BE49-F238E27FC236}">
                <a16:creationId xmlns:a16="http://schemas.microsoft.com/office/drawing/2014/main" id="{50EE9183-7BC9-49D0-A651-5C20D6975E3E}"/>
              </a:ext>
            </a:extLst>
          </p:cNvPr>
          <p:cNvGraphicFramePr>
            <a:graphicFrameLocks noChangeAspect="1"/>
          </p:cNvGraphicFramePr>
          <p:nvPr/>
        </p:nvGraphicFramePr>
        <p:xfrm>
          <a:off x="4800600" y="1752600"/>
          <a:ext cx="3476625" cy="560388"/>
        </p:xfrm>
        <a:graphic>
          <a:graphicData uri="http://schemas.openxmlformats.org/presentationml/2006/ole">
            <mc:AlternateContent xmlns:mc="http://schemas.openxmlformats.org/markup-compatibility/2006">
              <mc:Choice xmlns:v="urn:schemas-microsoft-com:vml" Requires="v">
                <p:oleObj spid="_x0000_s3097" name="Equation" r:id="rId14" imgW="1574640" imgH="253800" progId="Equation.DSMT4">
                  <p:embed/>
                </p:oleObj>
              </mc:Choice>
              <mc:Fallback>
                <p:oleObj name="Equation" r:id="rId14" imgW="1574640" imgH="253800" progId="Equation.DSMT4">
                  <p:embed/>
                  <p:pic>
                    <p:nvPicPr>
                      <p:cNvPr id="0" name="Object 4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00600" y="1752600"/>
                        <a:ext cx="3476625" cy="560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a:extLst>
              <a:ext uri="{FF2B5EF4-FFF2-40B4-BE49-F238E27FC236}">
                <a16:creationId xmlns:a16="http://schemas.microsoft.com/office/drawing/2014/main" id="{D4CFB836-6634-4D7B-897B-7BA89BBC07A9}"/>
              </a:ext>
            </a:extLst>
          </p:cNvPr>
          <p:cNvSpPr txBox="1">
            <a:spLocks noChangeArrowheads="1"/>
          </p:cNvSpPr>
          <p:nvPr/>
        </p:nvSpPr>
        <p:spPr bwMode="auto">
          <a:xfrm>
            <a:off x="1066800" y="838200"/>
            <a:ext cx="675322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Relationship between transfer matrix components and</a:t>
            </a:r>
          </a:p>
          <a:p>
            <a:r>
              <a:rPr lang="en-US" altLang="en-US"/>
              <a:t>impedance matrix components (reciprocal system)</a:t>
            </a:r>
          </a:p>
        </p:txBody>
      </p:sp>
      <p:graphicFrame>
        <p:nvGraphicFramePr>
          <p:cNvPr id="43011" name="Object 3">
            <a:extLst>
              <a:ext uri="{FF2B5EF4-FFF2-40B4-BE49-F238E27FC236}">
                <a16:creationId xmlns:a16="http://schemas.microsoft.com/office/drawing/2014/main" id="{56762626-10AA-45E1-8187-53493DF4FD37}"/>
              </a:ext>
            </a:extLst>
          </p:cNvPr>
          <p:cNvGraphicFramePr>
            <a:graphicFrameLocks noChangeAspect="1"/>
          </p:cNvGraphicFramePr>
          <p:nvPr/>
        </p:nvGraphicFramePr>
        <p:xfrm>
          <a:off x="2362200" y="1981200"/>
          <a:ext cx="4089400" cy="2003425"/>
        </p:xfrm>
        <a:graphic>
          <a:graphicData uri="http://schemas.openxmlformats.org/presentationml/2006/ole">
            <mc:AlternateContent xmlns:mc="http://schemas.openxmlformats.org/markup-compatibility/2006">
              <mc:Choice xmlns:v="urn:schemas-microsoft-com:vml" Requires="v">
                <p:oleObj spid="_x0000_s4104" name="Equation" r:id="rId4" imgW="1917360" imgH="939600" progId="Equation.DSMT4">
                  <p:embed/>
                </p:oleObj>
              </mc:Choice>
              <mc:Fallback>
                <p:oleObj name="Equation" r:id="rId4" imgW="1917360" imgH="9396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2200" y="1981200"/>
                        <a:ext cx="4089400" cy="2003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3012" name="Object 4">
            <a:extLst>
              <a:ext uri="{FF2B5EF4-FFF2-40B4-BE49-F238E27FC236}">
                <a16:creationId xmlns:a16="http://schemas.microsoft.com/office/drawing/2014/main" id="{189D0715-DA7E-4218-B132-7C78CD952291}"/>
              </a:ext>
            </a:extLst>
          </p:cNvPr>
          <p:cNvGraphicFramePr>
            <a:graphicFrameLocks noChangeAspect="1"/>
          </p:cNvGraphicFramePr>
          <p:nvPr/>
        </p:nvGraphicFramePr>
        <p:xfrm>
          <a:off x="4191000" y="4343400"/>
          <a:ext cx="1219200" cy="504825"/>
        </p:xfrm>
        <a:graphic>
          <a:graphicData uri="http://schemas.openxmlformats.org/presentationml/2006/ole">
            <mc:AlternateContent xmlns:mc="http://schemas.openxmlformats.org/markup-compatibility/2006">
              <mc:Choice xmlns:v="urn:schemas-microsoft-com:vml" Requires="v">
                <p:oleObj spid="_x0000_s4105" name="Equation" r:id="rId6" imgW="520560" imgH="215640" progId="Equation.DSMT4">
                  <p:embed/>
                </p:oleObj>
              </mc:Choice>
              <mc:Fallback>
                <p:oleObj name="Equation" r:id="rId6" imgW="520560" imgH="215640" progId="Equation.DSMT4">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91000" y="4343400"/>
                        <a:ext cx="1219200"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3016" name="Text Box 8">
            <a:extLst>
              <a:ext uri="{FF2B5EF4-FFF2-40B4-BE49-F238E27FC236}">
                <a16:creationId xmlns:a16="http://schemas.microsoft.com/office/drawing/2014/main" id="{321A858B-BE7D-4EFE-BA81-3B47A4ED118F}"/>
              </a:ext>
            </a:extLst>
          </p:cNvPr>
          <p:cNvSpPr txBox="1">
            <a:spLocks noChangeArrowheads="1"/>
          </p:cNvSpPr>
          <p:nvPr/>
        </p:nvSpPr>
        <p:spPr bwMode="auto">
          <a:xfrm>
            <a:off x="2895600" y="4343400"/>
            <a:ext cx="8604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Note: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a:extLst>
              <a:ext uri="{FF2B5EF4-FFF2-40B4-BE49-F238E27FC236}">
                <a16:creationId xmlns:a16="http://schemas.microsoft.com/office/drawing/2014/main" id="{E046F16A-7C9A-471E-9924-557A0BE88BC0}"/>
              </a:ext>
            </a:extLst>
          </p:cNvPr>
          <p:cNvSpPr txBox="1">
            <a:spLocks noChangeArrowheads="1"/>
          </p:cNvSpPr>
          <p:nvPr/>
        </p:nvSpPr>
        <p:spPr bwMode="auto">
          <a:xfrm>
            <a:off x="1660525" y="574675"/>
            <a:ext cx="61452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1-D plane compressional wave in an elastic solid</a:t>
            </a:r>
          </a:p>
        </p:txBody>
      </p:sp>
      <p:grpSp>
        <p:nvGrpSpPr>
          <p:cNvPr id="24580" name="Group 4">
            <a:extLst>
              <a:ext uri="{FF2B5EF4-FFF2-40B4-BE49-F238E27FC236}">
                <a16:creationId xmlns:a16="http://schemas.microsoft.com/office/drawing/2014/main" id="{7592FE7B-A9D4-4F95-8B2D-FEE7AE95BED7}"/>
              </a:ext>
            </a:extLst>
          </p:cNvPr>
          <p:cNvGrpSpPr>
            <a:grpSpLocks/>
          </p:cNvGrpSpPr>
          <p:nvPr/>
        </p:nvGrpSpPr>
        <p:grpSpPr bwMode="auto">
          <a:xfrm>
            <a:off x="2057400" y="1219200"/>
            <a:ext cx="1066800" cy="1066800"/>
            <a:chOff x="1392" y="1392"/>
            <a:chExt cx="672" cy="672"/>
          </a:xfrm>
        </p:grpSpPr>
        <p:sp>
          <p:nvSpPr>
            <p:cNvPr id="24581" name="AutoShape 5">
              <a:extLst>
                <a:ext uri="{FF2B5EF4-FFF2-40B4-BE49-F238E27FC236}">
                  <a16:creationId xmlns:a16="http://schemas.microsoft.com/office/drawing/2014/main" id="{733AD9C2-FF7A-4AD8-857F-EF2E6D4E4ABD}"/>
                </a:ext>
              </a:extLst>
            </p:cNvPr>
            <p:cNvSpPr>
              <a:spLocks noChangeArrowheads="1"/>
            </p:cNvSpPr>
            <p:nvPr/>
          </p:nvSpPr>
          <p:spPr bwMode="auto">
            <a:xfrm>
              <a:off x="1392" y="1392"/>
              <a:ext cx="672" cy="672"/>
            </a:xfrm>
            <a:prstGeom prst="cube">
              <a:avLst>
                <a:gd name="adj" fmla="val 25000"/>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582" name="Line 6">
              <a:extLst>
                <a:ext uri="{FF2B5EF4-FFF2-40B4-BE49-F238E27FC236}">
                  <a16:creationId xmlns:a16="http://schemas.microsoft.com/office/drawing/2014/main" id="{9228995D-ECDC-4556-AF37-5E370E63BB43}"/>
                </a:ext>
              </a:extLst>
            </p:cNvPr>
            <p:cNvSpPr>
              <a:spLocks noChangeShapeType="1"/>
            </p:cNvSpPr>
            <p:nvPr/>
          </p:nvSpPr>
          <p:spPr bwMode="auto">
            <a:xfrm>
              <a:off x="1584" y="1392"/>
              <a:ext cx="0" cy="528"/>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83" name="Line 7">
              <a:extLst>
                <a:ext uri="{FF2B5EF4-FFF2-40B4-BE49-F238E27FC236}">
                  <a16:creationId xmlns:a16="http://schemas.microsoft.com/office/drawing/2014/main" id="{FABCD75B-4639-4F1F-B797-B950351A761F}"/>
                </a:ext>
              </a:extLst>
            </p:cNvPr>
            <p:cNvSpPr>
              <a:spLocks noChangeShapeType="1"/>
            </p:cNvSpPr>
            <p:nvPr/>
          </p:nvSpPr>
          <p:spPr bwMode="auto">
            <a:xfrm flipH="1">
              <a:off x="1584" y="1920"/>
              <a:ext cx="48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84" name="Line 8">
              <a:extLst>
                <a:ext uri="{FF2B5EF4-FFF2-40B4-BE49-F238E27FC236}">
                  <a16:creationId xmlns:a16="http://schemas.microsoft.com/office/drawing/2014/main" id="{5196FE54-4786-499A-ACC4-4E57E090507B}"/>
                </a:ext>
              </a:extLst>
            </p:cNvPr>
            <p:cNvSpPr>
              <a:spLocks noChangeShapeType="1"/>
            </p:cNvSpPr>
            <p:nvPr/>
          </p:nvSpPr>
          <p:spPr bwMode="auto">
            <a:xfrm flipH="1">
              <a:off x="1392" y="1920"/>
              <a:ext cx="192" cy="144"/>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4585" name="Line 9">
            <a:extLst>
              <a:ext uri="{FF2B5EF4-FFF2-40B4-BE49-F238E27FC236}">
                <a16:creationId xmlns:a16="http://schemas.microsoft.com/office/drawing/2014/main" id="{233D0C0F-115F-4054-BA8D-196641B0FAE4}"/>
              </a:ext>
            </a:extLst>
          </p:cNvPr>
          <p:cNvSpPr>
            <a:spLocks noChangeShapeType="1"/>
          </p:cNvSpPr>
          <p:nvPr/>
        </p:nvSpPr>
        <p:spPr bwMode="auto">
          <a:xfrm>
            <a:off x="2971800" y="16764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86" name="Line 10">
            <a:extLst>
              <a:ext uri="{FF2B5EF4-FFF2-40B4-BE49-F238E27FC236}">
                <a16:creationId xmlns:a16="http://schemas.microsoft.com/office/drawing/2014/main" id="{026D2AF3-E328-464F-AB34-AA01C8BCBEFA}"/>
              </a:ext>
            </a:extLst>
          </p:cNvPr>
          <p:cNvSpPr>
            <a:spLocks noChangeShapeType="1"/>
          </p:cNvSpPr>
          <p:nvPr/>
        </p:nvSpPr>
        <p:spPr bwMode="auto">
          <a:xfrm flipH="1">
            <a:off x="1752600" y="17526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87" name="Text Box 11">
            <a:extLst>
              <a:ext uri="{FF2B5EF4-FFF2-40B4-BE49-F238E27FC236}">
                <a16:creationId xmlns:a16="http://schemas.microsoft.com/office/drawing/2014/main" id="{66D3FBF1-82A9-4144-88F4-92B0A6EBBDAB}"/>
              </a:ext>
            </a:extLst>
          </p:cNvPr>
          <p:cNvSpPr txBox="1">
            <a:spLocks noChangeArrowheads="1"/>
          </p:cNvSpPr>
          <p:nvPr/>
        </p:nvSpPr>
        <p:spPr bwMode="auto">
          <a:xfrm>
            <a:off x="1295400" y="1441450"/>
            <a:ext cx="5334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latin typeface="Symbol" panose="05050102010706020507" pitchFamily="18" charset="2"/>
              </a:rPr>
              <a:t>s</a:t>
            </a:r>
            <a:r>
              <a:rPr lang="en-US" altLang="en-US" i="1" baseline="-25000"/>
              <a:t>x</a:t>
            </a:r>
            <a:endParaRPr lang="en-US" altLang="en-US" i="1"/>
          </a:p>
        </p:txBody>
      </p:sp>
      <p:graphicFrame>
        <p:nvGraphicFramePr>
          <p:cNvPr id="24588" name="Object 12">
            <a:extLst>
              <a:ext uri="{FF2B5EF4-FFF2-40B4-BE49-F238E27FC236}">
                <a16:creationId xmlns:a16="http://schemas.microsoft.com/office/drawing/2014/main" id="{49C5D7A5-BFDD-45A5-BD85-A68D2F9E818E}"/>
              </a:ext>
            </a:extLst>
          </p:cNvPr>
          <p:cNvGraphicFramePr>
            <a:graphicFrameLocks noChangeAspect="1"/>
          </p:cNvGraphicFramePr>
          <p:nvPr/>
        </p:nvGraphicFramePr>
        <p:xfrm>
          <a:off x="3433763" y="1295400"/>
          <a:ext cx="1517650" cy="769938"/>
        </p:xfrm>
        <a:graphic>
          <a:graphicData uri="http://schemas.openxmlformats.org/presentationml/2006/ole">
            <mc:AlternateContent xmlns:mc="http://schemas.openxmlformats.org/markup-compatibility/2006">
              <mc:Choice xmlns:v="urn:schemas-microsoft-com:vml" Requires="v">
                <p:oleObj spid="_x0000_s5140" name="Equation" r:id="rId4" imgW="774360" imgH="393480" progId="Equation.DSMT4">
                  <p:embed/>
                </p:oleObj>
              </mc:Choice>
              <mc:Fallback>
                <p:oleObj name="Equation" r:id="rId4" imgW="774360" imgH="393480" progId="Equation.DSMT4">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3763" y="1295400"/>
                        <a:ext cx="1517650" cy="769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589" name="Text Box 13">
            <a:extLst>
              <a:ext uri="{FF2B5EF4-FFF2-40B4-BE49-F238E27FC236}">
                <a16:creationId xmlns:a16="http://schemas.microsoft.com/office/drawing/2014/main" id="{9DC9283C-A9B7-4B34-AA0E-0FDF8EEDE44B}"/>
              </a:ext>
            </a:extLst>
          </p:cNvPr>
          <p:cNvSpPr txBox="1">
            <a:spLocks noChangeArrowheads="1"/>
          </p:cNvSpPr>
          <p:nvPr/>
        </p:nvSpPr>
        <p:spPr bwMode="auto">
          <a:xfrm>
            <a:off x="2133600" y="22098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dx</a:t>
            </a:r>
          </a:p>
        </p:txBody>
      </p:sp>
      <p:sp>
        <p:nvSpPr>
          <p:cNvPr id="24590" name="Text Box 14">
            <a:extLst>
              <a:ext uri="{FF2B5EF4-FFF2-40B4-BE49-F238E27FC236}">
                <a16:creationId xmlns:a16="http://schemas.microsoft.com/office/drawing/2014/main" id="{9B636193-C53F-4E68-8513-8D05E0B23395}"/>
              </a:ext>
            </a:extLst>
          </p:cNvPr>
          <p:cNvSpPr txBox="1">
            <a:spLocks noChangeArrowheads="1"/>
          </p:cNvSpPr>
          <p:nvPr/>
        </p:nvSpPr>
        <p:spPr bwMode="auto">
          <a:xfrm>
            <a:off x="2971800" y="1981200"/>
            <a:ext cx="4714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dz</a:t>
            </a:r>
          </a:p>
        </p:txBody>
      </p:sp>
      <p:sp>
        <p:nvSpPr>
          <p:cNvPr id="24591" name="Text Box 15">
            <a:extLst>
              <a:ext uri="{FF2B5EF4-FFF2-40B4-BE49-F238E27FC236}">
                <a16:creationId xmlns:a16="http://schemas.microsoft.com/office/drawing/2014/main" id="{1A218199-BE82-4D42-AB53-C06A89CA7564}"/>
              </a:ext>
            </a:extLst>
          </p:cNvPr>
          <p:cNvSpPr txBox="1">
            <a:spLocks noChangeArrowheads="1"/>
          </p:cNvSpPr>
          <p:nvPr/>
        </p:nvSpPr>
        <p:spPr bwMode="auto">
          <a:xfrm>
            <a:off x="3124200" y="12192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dy</a:t>
            </a:r>
          </a:p>
        </p:txBody>
      </p:sp>
      <p:graphicFrame>
        <p:nvGraphicFramePr>
          <p:cNvPr id="24592" name="Object 16">
            <a:extLst>
              <a:ext uri="{FF2B5EF4-FFF2-40B4-BE49-F238E27FC236}">
                <a16:creationId xmlns:a16="http://schemas.microsoft.com/office/drawing/2014/main" id="{1E092A6B-8639-4387-A5BD-1DE6E4756174}"/>
              </a:ext>
            </a:extLst>
          </p:cNvPr>
          <p:cNvGraphicFramePr>
            <a:graphicFrameLocks noChangeAspect="1"/>
          </p:cNvGraphicFramePr>
          <p:nvPr/>
        </p:nvGraphicFramePr>
        <p:xfrm>
          <a:off x="846138" y="2654300"/>
          <a:ext cx="5699125" cy="906463"/>
        </p:xfrm>
        <a:graphic>
          <a:graphicData uri="http://schemas.openxmlformats.org/presentationml/2006/ole">
            <mc:AlternateContent xmlns:mc="http://schemas.openxmlformats.org/markup-compatibility/2006">
              <mc:Choice xmlns:v="urn:schemas-microsoft-com:vml" Requires="v">
                <p:oleObj spid="_x0000_s5141" name="Equation" r:id="rId6" imgW="2793960" imgH="444240" progId="Equation.DSMT4">
                  <p:embed/>
                </p:oleObj>
              </mc:Choice>
              <mc:Fallback>
                <p:oleObj name="Equation" r:id="rId6" imgW="2793960" imgH="444240" progId="Equation.DSMT4">
                  <p:embed/>
                  <p:pic>
                    <p:nvPicPr>
                      <p:cNvPr id="0" name="Object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6138" y="2654300"/>
                        <a:ext cx="5699125" cy="9064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4593" name="Object 17">
            <a:extLst>
              <a:ext uri="{FF2B5EF4-FFF2-40B4-BE49-F238E27FC236}">
                <a16:creationId xmlns:a16="http://schemas.microsoft.com/office/drawing/2014/main" id="{EE52E5E8-ADD2-4713-86B3-A57C41B27784}"/>
              </a:ext>
            </a:extLst>
          </p:cNvPr>
          <p:cNvGraphicFramePr>
            <a:graphicFrameLocks noChangeAspect="1"/>
          </p:cNvGraphicFramePr>
          <p:nvPr/>
        </p:nvGraphicFramePr>
        <p:xfrm>
          <a:off x="2886075" y="3705225"/>
          <a:ext cx="2000250" cy="942975"/>
        </p:xfrm>
        <a:graphic>
          <a:graphicData uri="http://schemas.openxmlformats.org/presentationml/2006/ole">
            <mc:AlternateContent xmlns:mc="http://schemas.openxmlformats.org/markup-compatibility/2006">
              <mc:Choice xmlns:v="urn:schemas-microsoft-com:vml" Requires="v">
                <p:oleObj spid="_x0000_s5142" name="Equation" r:id="rId8" imgW="888840" imgH="419040" progId="Equation.DSMT4">
                  <p:embed/>
                </p:oleObj>
              </mc:Choice>
              <mc:Fallback>
                <p:oleObj name="Equation" r:id="rId8" imgW="888840" imgH="419040" progId="Equation.DSMT4">
                  <p:embed/>
                  <p:pic>
                    <p:nvPicPr>
                      <p:cNvPr id="0" name="Object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86075" y="3705225"/>
                        <a:ext cx="2000250" cy="942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594" name="Text Box 18">
            <a:extLst>
              <a:ext uri="{FF2B5EF4-FFF2-40B4-BE49-F238E27FC236}">
                <a16:creationId xmlns:a16="http://schemas.microsoft.com/office/drawing/2014/main" id="{BC89C1F4-324E-4986-ACC1-83FFE5BFE7D2}"/>
              </a:ext>
            </a:extLst>
          </p:cNvPr>
          <p:cNvSpPr txBox="1">
            <a:spLocks noChangeArrowheads="1"/>
          </p:cNvSpPr>
          <p:nvPr/>
        </p:nvSpPr>
        <p:spPr bwMode="auto">
          <a:xfrm>
            <a:off x="1066800" y="4724400"/>
            <a:ext cx="27955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Constitutive equation</a:t>
            </a:r>
          </a:p>
        </p:txBody>
      </p:sp>
      <p:graphicFrame>
        <p:nvGraphicFramePr>
          <p:cNvPr id="24595" name="Object 19">
            <a:extLst>
              <a:ext uri="{FF2B5EF4-FFF2-40B4-BE49-F238E27FC236}">
                <a16:creationId xmlns:a16="http://schemas.microsoft.com/office/drawing/2014/main" id="{3B811045-346E-4881-BBCF-D7796B6A64FE}"/>
              </a:ext>
            </a:extLst>
          </p:cNvPr>
          <p:cNvGraphicFramePr>
            <a:graphicFrameLocks noChangeAspect="1"/>
          </p:cNvGraphicFramePr>
          <p:nvPr/>
        </p:nvGraphicFramePr>
        <p:xfrm>
          <a:off x="1789113" y="5105400"/>
          <a:ext cx="2668587" cy="1582738"/>
        </p:xfrm>
        <a:graphic>
          <a:graphicData uri="http://schemas.openxmlformats.org/presentationml/2006/ole">
            <mc:AlternateContent xmlns:mc="http://schemas.openxmlformats.org/markup-compatibility/2006">
              <mc:Choice xmlns:v="urn:schemas-microsoft-com:vml" Requires="v">
                <p:oleObj spid="_x0000_s5143" name="Equation" r:id="rId10" imgW="1498320" imgH="888840" progId="Equation.DSMT4">
                  <p:embed/>
                </p:oleObj>
              </mc:Choice>
              <mc:Fallback>
                <p:oleObj name="Equation" r:id="rId10" imgW="1498320" imgH="888840" progId="Equation.DSMT4">
                  <p:embed/>
                  <p:pic>
                    <p:nvPicPr>
                      <p:cNvPr id="0" name="Object 1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89113" y="5105400"/>
                        <a:ext cx="2668587" cy="1582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4596" name="Object 20">
            <a:extLst>
              <a:ext uri="{FF2B5EF4-FFF2-40B4-BE49-F238E27FC236}">
                <a16:creationId xmlns:a16="http://schemas.microsoft.com/office/drawing/2014/main" id="{D0FA4630-02C7-4116-AEE4-4B00AE4C635F}"/>
              </a:ext>
            </a:extLst>
          </p:cNvPr>
          <p:cNvGraphicFramePr>
            <a:graphicFrameLocks noChangeAspect="1"/>
          </p:cNvGraphicFramePr>
          <p:nvPr/>
        </p:nvGraphicFramePr>
        <p:xfrm>
          <a:off x="5257800" y="5334000"/>
          <a:ext cx="2819400" cy="1004888"/>
        </p:xfrm>
        <a:graphic>
          <a:graphicData uri="http://schemas.openxmlformats.org/presentationml/2006/ole">
            <mc:AlternateContent xmlns:mc="http://schemas.openxmlformats.org/markup-compatibility/2006">
              <mc:Choice xmlns:v="urn:schemas-microsoft-com:vml" Requires="v">
                <p:oleObj spid="_x0000_s5144" name="Equation" r:id="rId12" imgW="1460160" imgH="520560" progId="Equation.DSMT4">
                  <p:embed/>
                </p:oleObj>
              </mc:Choice>
              <mc:Fallback>
                <p:oleObj name="Equation" r:id="rId12" imgW="1460160" imgH="520560" progId="Equation.DSMT4">
                  <p:embed/>
                  <p:pic>
                    <p:nvPicPr>
                      <p:cNvPr id="0" name="Object 2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257800" y="5334000"/>
                        <a:ext cx="2819400" cy="1004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597" name="Text Box 21">
            <a:extLst>
              <a:ext uri="{FF2B5EF4-FFF2-40B4-BE49-F238E27FC236}">
                <a16:creationId xmlns:a16="http://schemas.microsoft.com/office/drawing/2014/main" id="{9EB91F39-355D-422D-85B8-65FC4FCC2AE4}"/>
              </a:ext>
            </a:extLst>
          </p:cNvPr>
          <p:cNvSpPr txBox="1">
            <a:spLocks noChangeArrowheads="1"/>
          </p:cNvSpPr>
          <p:nvPr/>
        </p:nvSpPr>
        <p:spPr bwMode="auto">
          <a:xfrm>
            <a:off x="5943600" y="4359275"/>
            <a:ext cx="239236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compressional (P)</a:t>
            </a:r>
          </a:p>
          <a:p>
            <a:r>
              <a:rPr lang="en-US" altLang="en-US" dirty="0"/>
              <a:t>wave speed</a:t>
            </a:r>
          </a:p>
        </p:txBody>
      </p:sp>
      <p:graphicFrame>
        <p:nvGraphicFramePr>
          <p:cNvPr id="24598" name="Object 22">
            <a:extLst>
              <a:ext uri="{FF2B5EF4-FFF2-40B4-BE49-F238E27FC236}">
                <a16:creationId xmlns:a16="http://schemas.microsoft.com/office/drawing/2014/main" id="{5668A6D5-8DF9-4903-9C69-1671FB7217E8}"/>
              </a:ext>
            </a:extLst>
          </p:cNvPr>
          <p:cNvGraphicFramePr>
            <a:graphicFrameLocks noChangeAspect="1"/>
          </p:cNvGraphicFramePr>
          <p:nvPr/>
        </p:nvGraphicFramePr>
        <p:xfrm>
          <a:off x="6096000" y="1219200"/>
          <a:ext cx="444500" cy="1066800"/>
        </p:xfrm>
        <a:graphic>
          <a:graphicData uri="http://schemas.openxmlformats.org/presentationml/2006/ole">
            <mc:AlternateContent xmlns:mc="http://schemas.openxmlformats.org/markup-compatibility/2006">
              <mc:Choice xmlns:v="urn:schemas-microsoft-com:vml" Requires="v">
                <p:oleObj spid="_x0000_s5145" name="Equation" r:id="rId14" imgW="190440" imgH="457200" progId="Equation.DSMT4">
                  <p:embed/>
                </p:oleObj>
              </mc:Choice>
              <mc:Fallback>
                <p:oleObj name="Equation" r:id="rId14" imgW="190440" imgH="457200" progId="Equation.DSMT4">
                  <p:embed/>
                  <p:pic>
                    <p:nvPicPr>
                      <p:cNvPr id="0" name="Object 2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096000" y="1219200"/>
                        <a:ext cx="444500" cy="1066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599" name="Text Box 23">
            <a:extLst>
              <a:ext uri="{FF2B5EF4-FFF2-40B4-BE49-F238E27FC236}">
                <a16:creationId xmlns:a16="http://schemas.microsoft.com/office/drawing/2014/main" id="{8E7BED2D-8E5E-4199-AB14-41BDF4F4A239}"/>
              </a:ext>
            </a:extLst>
          </p:cNvPr>
          <p:cNvSpPr txBox="1">
            <a:spLocks noChangeArrowheads="1"/>
          </p:cNvSpPr>
          <p:nvPr/>
        </p:nvSpPr>
        <p:spPr bwMode="auto">
          <a:xfrm>
            <a:off x="6629400" y="1295400"/>
            <a:ext cx="217011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…stress</a:t>
            </a:r>
          </a:p>
          <a:p>
            <a:r>
              <a:rPr lang="en-US" altLang="en-US"/>
              <a:t>… displacement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02" name="Object 2">
            <a:extLst>
              <a:ext uri="{FF2B5EF4-FFF2-40B4-BE49-F238E27FC236}">
                <a16:creationId xmlns:a16="http://schemas.microsoft.com/office/drawing/2014/main" id="{35175AAE-72B4-4FC4-84A4-16299B54B1CB}"/>
              </a:ext>
            </a:extLst>
          </p:cNvPr>
          <p:cNvGraphicFramePr>
            <a:graphicFrameLocks noChangeAspect="1"/>
          </p:cNvGraphicFramePr>
          <p:nvPr/>
        </p:nvGraphicFramePr>
        <p:xfrm>
          <a:off x="3124200" y="381000"/>
          <a:ext cx="2362200" cy="915988"/>
        </p:xfrm>
        <a:graphic>
          <a:graphicData uri="http://schemas.openxmlformats.org/presentationml/2006/ole">
            <mc:AlternateContent xmlns:mc="http://schemas.openxmlformats.org/markup-compatibility/2006">
              <mc:Choice xmlns:v="urn:schemas-microsoft-com:vml" Requires="v">
                <p:oleObj spid="_x0000_s6164" name="Equation" r:id="rId4" imgW="1180800" imgH="457200" progId="Equation.DSMT4">
                  <p:embed/>
                </p:oleObj>
              </mc:Choice>
              <mc:Fallback>
                <p:oleObj name="Equation" r:id="rId4" imgW="1180800" imgH="4572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4200" y="381000"/>
                        <a:ext cx="23622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03" name="Object 3">
            <a:extLst>
              <a:ext uri="{FF2B5EF4-FFF2-40B4-BE49-F238E27FC236}">
                <a16:creationId xmlns:a16="http://schemas.microsoft.com/office/drawing/2014/main" id="{DC5E0A32-BCDD-41E2-A0FA-E6738A6DAC6E}"/>
              </a:ext>
            </a:extLst>
          </p:cNvPr>
          <p:cNvGraphicFramePr>
            <a:graphicFrameLocks noChangeAspect="1"/>
          </p:cNvGraphicFramePr>
          <p:nvPr/>
        </p:nvGraphicFramePr>
        <p:xfrm>
          <a:off x="1752600" y="1447800"/>
          <a:ext cx="6770688" cy="1433513"/>
        </p:xfrm>
        <a:graphic>
          <a:graphicData uri="http://schemas.openxmlformats.org/presentationml/2006/ole">
            <mc:AlternateContent xmlns:mc="http://schemas.openxmlformats.org/markup-compatibility/2006">
              <mc:Choice xmlns:v="urn:schemas-microsoft-com:vml" Requires="v">
                <p:oleObj spid="_x0000_s6165" name="Equation" r:id="rId6" imgW="3593880" imgH="761760" progId="Equation.DSMT4">
                  <p:embed/>
                </p:oleObj>
              </mc:Choice>
              <mc:Fallback>
                <p:oleObj name="Equation" r:id="rId6" imgW="3593880" imgH="76176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52600" y="1447800"/>
                        <a:ext cx="6770688" cy="1433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04" name="Line 4">
            <a:extLst>
              <a:ext uri="{FF2B5EF4-FFF2-40B4-BE49-F238E27FC236}">
                <a16:creationId xmlns:a16="http://schemas.microsoft.com/office/drawing/2014/main" id="{F59B12C6-A3F0-4F48-975F-37739EDC4E3E}"/>
              </a:ext>
            </a:extLst>
          </p:cNvPr>
          <p:cNvSpPr>
            <a:spLocks noChangeShapeType="1"/>
          </p:cNvSpPr>
          <p:nvPr/>
        </p:nvSpPr>
        <p:spPr bwMode="auto">
          <a:xfrm>
            <a:off x="3657600" y="3124200"/>
            <a:ext cx="0" cy="10668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05" name="Line 5">
            <a:extLst>
              <a:ext uri="{FF2B5EF4-FFF2-40B4-BE49-F238E27FC236}">
                <a16:creationId xmlns:a16="http://schemas.microsoft.com/office/drawing/2014/main" id="{C6644976-86E5-42BD-9EEA-D092FC6387DB}"/>
              </a:ext>
            </a:extLst>
          </p:cNvPr>
          <p:cNvSpPr>
            <a:spLocks noChangeShapeType="1"/>
          </p:cNvSpPr>
          <p:nvPr/>
        </p:nvSpPr>
        <p:spPr bwMode="auto">
          <a:xfrm>
            <a:off x="3962400" y="3352800"/>
            <a:ext cx="685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06" name="Line 6">
            <a:extLst>
              <a:ext uri="{FF2B5EF4-FFF2-40B4-BE49-F238E27FC236}">
                <a16:creationId xmlns:a16="http://schemas.microsoft.com/office/drawing/2014/main" id="{F51AE62A-673C-499C-8BBD-9A9F24FC3E42}"/>
              </a:ext>
            </a:extLst>
          </p:cNvPr>
          <p:cNvSpPr>
            <a:spLocks noChangeShapeType="1"/>
          </p:cNvSpPr>
          <p:nvPr/>
        </p:nvSpPr>
        <p:spPr bwMode="auto">
          <a:xfrm flipH="1">
            <a:off x="3962400" y="3657600"/>
            <a:ext cx="685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07" name="Line 7">
            <a:extLst>
              <a:ext uri="{FF2B5EF4-FFF2-40B4-BE49-F238E27FC236}">
                <a16:creationId xmlns:a16="http://schemas.microsoft.com/office/drawing/2014/main" id="{6C57EB41-1221-42C7-8FD4-10F10BD3A999}"/>
              </a:ext>
            </a:extLst>
          </p:cNvPr>
          <p:cNvSpPr>
            <a:spLocks noChangeShapeType="1"/>
          </p:cNvSpPr>
          <p:nvPr/>
        </p:nvSpPr>
        <p:spPr bwMode="auto">
          <a:xfrm>
            <a:off x="4953000" y="3124200"/>
            <a:ext cx="0" cy="10668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08" name="Text Box 8">
            <a:extLst>
              <a:ext uri="{FF2B5EF4-FFF2-40B4-BE49-F238E27FC236}">
                <a16:creationId xmlns:a16="http://schemas.microsoft.com/office/drawing/2014/main" id="{FD77FEBE-65E0-4180-A1FA-82BBDBFFD528}"/>
              </a:ext>
            </a:extLst>
          </p:cNvPr>
          <p:cNvSpPr txBox="1">
            <a:spLocks noChangeArrowheads="1"/>
          </p:cNvSpPr>
          <p:nvPr/>
        </p:nvSpPr>
        <p:spPr bwMode="auto">
          <a:xfrm>
            <a:off x="1279525" y="3089275"/>
            <a:ext cx="154622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waves in a </a:t>
            </a:r>
          </a:p>
          <a:p>
            <a:r>
              <a:rPr lang="en-US" altLang="en-US"/>
              <a:t>solid layer</a:t>
            </a:r>
          </a:p>
        </p:txBody>
      </p:sp>
      <p:sp>
        <p:nvSpPr>
          <p:cNvPr id="25609" name="Text Box 9">
            <a:extLst>
              <a:ext uri="{FF2B5EF4-FFF2-40B4-BE49-F238E27FC236}">
                <a16:creationId xmlns:a16="http://schemas.microsoft.com/office/drawing/2014/main" id="{CE5D1CA4-F42D-44BC-BE1B-541E77C00A9B}"/>
              </a:ext>
            </a:extLst>
          </p:cNvPr>
          <p:cNvSpPr txBox="1">
            <a:spLocks noChangeArrowheads="1"/>
          </p:cNvSpPr>
          <p:nvPr/>
        </p:nvSpPr>
        <p:spPr bwMode="auto">
          <a:xfrm>
            <a:off x="2819400" y="3810000"/>
            <a:ext cx="990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x = 0</a:t>
            </a:r>
          </a:p>
        </p:txBody>
      </p:sp>
      <p:sp>
        <p:nvSpPr>
          <p:cNvPr id="25610" name="Text Box 10">
            <a:extLst>
              <a:ext uri="{FF2B5EF4-FFF2-40B4-BE49-F238E27FC236}">
                <a16:creationId xmlns:a16="http://schemas.microsoft.com/office/drawing/2014/main" id="{818E5CC8-8AC1-4A93-A385-667DB9F17B01}"/>
              </a:ext>
            </a:extLst>
          </p:cNvPr>
          <p:cNvSpPr txBox="1">
            <a:spLocks noChangeArrowheads="1"/>
          </p:cNvSpPr>
          <p:nvPr/>
        </p:nvSpPr>
        <p:spPr bwMode="auto">
          <a:xfrm>
            <a:off x="5029200" y="3810000"/>
            <a:ext cx="8382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x= </a:t>
            </a:r>
            <a:r>
              <a:rPr lang="en-US" altLang="en-US" i="1"/>
              <a:t>l</a:t>
            </a:r>
          </a:p>
        </p:txBody>
      </p:sp>
      <p:sp>
        <p:nvSpPr>
          <p:cNvPr id="25611" name="Line 11">
            <a:extLst>
              <a:ext uri="{FF2B5EF4-FFF2-40B4-BE49-F238E27FC236}">
                <a16:creationId xmlns:a16="http://schemas.microsoft.com/office/drawing/2014/main" id="{B9857A39-2726-4E0C-AE76-5DA03055FE58}"/>
              </a:ext>
            </a:extLst>
          </p:cNvPr>
          <p:cNvSpPr>
            <a:spLocks noChangeShapeType="1"/>
          </p:cNvSpPr>
          <p:nvPr/>
        </p:nvSpPr>
        <p:spPr bwMode="auto">
          <a:xfrm>
            <a:off x="3657600" y="4114800"/>
            <a:ext cx="12954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12" name="Text Box 12">
            <a:extLst>
              <a:ext uri="{FF2B5EF4-FFF2-40B4-BE49-F238E27FC236}">
                <a16:creationId xmlns:a16="http://schemas.microsoft.com/office/drawing/2014/main" id="{55BE2FCD-B0CF-4EDE-9D64-B7D508AC444C}"/>
              </a:ext>
            </a:extLst>
          </p:cNvPr>
          <p:cNvSpPr txBox="1">
            <a:spLocks noChangeArrowheads="1"/>
          </p:cNvSpPr>
          <p:nvPr/>
        </p:nvSpPr>
        <p:spPr bwMode="auto">
          <a:xfrm>
            <a:off x="4038600" y="4191000"/>
            <a:ext cx="381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l</a:t>
            </a:r>
          </a:p>
        </p:txBody>
      </p:sp>
      <p:graphicFrame>
        <p:nvGraphicFramePr>
          <p:cNvPr id="25615" name="Object 15">
            <a:extLst>
              <a:ext uri="{FF2B5EF4-FFF2-40B4-BE49-F238E27FC236}">
                <a16:creationId xmlns:a16="http://schemas.microsoft.com/office/drawing/2014/main" id="{AE07B497-1AF6-42BA-9ED5-A558365D04A0}"/>
              </a:ext>
            </a:extLst>
          </p:cNvPr>
          <p:cNvGraphicFramePr>
            <a:graphicFrameLocks noChangeAspect="1"/>
          </p:cNvGraphicFramePr>
          <p:nvPr>
            <p:extLst>
              <p:ext uri="{D42A27DB-BD31-4B8C-83A1-F6EECF244321}">
                <p14:modId xmlns:p14="http://schemas.microsoft.com/office/powerpoint/2010/main" val="405100006"/>
              </p:ext>
            </p:extLst>
          </p:nvPr>
        </p:nvGraphicFramePr>
        <p:xfrm>
          <a:off x="7162800" y="3722132"/>
          <a:ext cx="1433513" cy="487363"/>
        </p:xfrm>
        <a:graphic>
          <a:graphicData uri="http://schemas.openxmlformats.org/presentationml/2006/ole">
            <mc:AlternateContent xmlns:mc="http://schemas.openxmlformats.org/markup-compatibility/2006">
              <mc:Choice xmlns:v="urn:schemas-microsoft-com:vml" Requires="v">
                <p:oleObj spid="_x0000_s6166" name="Equation" r:id="rId8" imgW="672840" imgH="228600" progId="Equation.DSMT4">
                  <p:embed/>
                </p:oleObj>
              </mc:Choice>
              <mc:Fallback>
                <p:oleObj name="Equation" r:id="rId8" imgW="672840" imgH="228600" progId="Equation.DSMT4">
                  <p:embed/>
                  <p:pic>
                    <p:nvPicPr>
                      <p:cNvPr id="0" name="Object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162800" y="3722132"/>
                        <a:ext cx="1433513" cy="487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16" name="Text Box 16">
            <a:extLst>
              <a:ext uri="{FF2B5EF4-FFF2-40B4-BE49-F238E27FC236}">
                <a16:creationId xmlns:a16="http://schemas.microsoft.com/office/drawing/2014/main" id="{8E9662B4-DABC-4388-A185-A0662012D32C}"/>
              </a:ext>
            </a:extLst>
          </p:cNvPr>
          <p:cNvSpPr txBox="1">
            <a:spLocks noChangeArrowheads="1"/>
          </p:cNvSpPr>
          <p:nvPr/>
        </p:nvSpPr>
        <p:spPr bwMode="auto">
          <a:xfrm>
            <a:off x="4114800" y="2895600"/>
            <a:ext cx="4048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a:t>
            </a:r>
          </a:p>
        </p:txBody>
      </p:sp>
      <p:sp>
        <p:nvSpPr>
          <p:cNvPr id="25617" name="Text Box 17">
            <a:extLst>
              <a:ext uri="{FF2B5EF4-FFF2-40B4-BE49-F238E27FC236}">
                <a16:creationId xmlns:a16="http://schemas.microsoft.com/office/drawing/2014/main" id="{67F88AC3-626C-416F-A0C9-272BC6C15285}"/>
              </a:ext>
            </a:extLst>
          </p:cNvPr>
          <p:cNvSpPr txBox="1">
            <a:spLocks noChangeArrowheads="1"/>
          </p:cNvSpPr>
          <p:nvPr/>
        </p:nvSpPr>
        <p:spPr bwMode="auto">
          <a:xfrm>
            <a:off x="4191000" y="3657600"/>
            <a:ext cx="387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a:t>
            </a:r>
          </a:p>
        </p:txBody>
      </p:sp>
      <p:graphicFrame>
        <p:nvGraphicFramePr>
          <p:cNvPr id="25618" name="Object 18">
            <a:extLst>
              <a:ext uri="{FF2B5EF4-FFF2-40B4-BE49-F238E27FC236}">
                <a16:creationId xmlns:a16="http://schemas.microsoft.com/office/drawing/2014/main" id="{95A43326-212E-4123-A56D-AFB317FAE4E4}"/>
              </a:ext>
            </a:extLst>
          </p:cNvPr>
          <p:cNvGraphicFramePr>
            <a:graphicFrameLocks noChangeAspect="1"/>
          </p:cNvGraphicFramePr>
          <p:nvPr>
            <p:extLst>
              <p:ext uri="{D42A27DB-BD31-4B8C-83A1-F6EECF244321}">
                <p14:modId xmlns:p14="http://schemas.microsoft.com/office/powerpoint/2010/main" val="2860727894"/>
              </p:ext>
            </p:extLst>
          </p:nvPr>
        </p:nvGraphicFramePr>
        <p:xfrm>
          <a:off x="459509" y="5478245"/>
          <a:ext cx="6248400" cy="979488"/>
        </p:xfrm>
        <a:graphic>
          <a:graphicData uri="http://schemas.openxmlformats.org/presentationml/2006/ole">
            <mc:AlternateContent xmlns:mc="http://schemas.openxmlformats.org/markup-compatibility/2006">
              <mc:Choice xmlns:v="urn:schemas-microsoft-com:vml" Requires="v">
                <p:oleObj spid="_x0000_s6167" name="Equation" r:id="rId10" imgW="3238200" imgH="507960" progId="Equation.DSMT4">
                  <p:embed/>
                </p:oleObj>
              </mc:Choice>
              <mc:Fallback>
                <p:oleObj name="Equation" r:id="rId10" imgW="3238200" imgH="507960" progId="Equation.DSMT4">
                  <p:embed/>
                  <p:pic>
                    <p:nvPicPr>
                      <p:cNvPr id="0" name="Object 1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9509" y="5478245"/>
                        <a:ext cx="6248400" cy="979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19" name="Text Box 19">
            <a:extLst>
              <a:ext uri="{FF2B5EF4-FFF2-40B4-BE49-F238E27FC236}">
                <a16:creationId xmlns:a16="http://schemas.microsoft.com/office/drawing/2014/main" id="{6B9A528E-2E05-4F4A-B952-4FD07E5DCEFF}"/>
              </a:ext>
            </a:extLst>
          </p:cNvPr>
          <p:cNvSpPr txBox="1">
            <a:spLocks noChangeArrowheads="1"/>
          </p:cNvSpPr>
          <p:nvPr/>
        </p:nvSpPr>
        <p:spPr bwMode="auto">
          <a:xfrm>
            <a:off x="304800" y="1752600"/>
            <a:ext cx="11636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velocity</a:t>
            </a:r>
          </a:p>
        </p:txBody>
      </p:sp>
      <p:graphicFrame>
        <p:nvGraphicFramePr>
          <p:cNvPr id="25620" name="Object 20">
            <a:extLst>
              <a:ext uri="{FF2B5EF4-FFF2-40B4-BE49-F238E27FC236}">
                <a16:creationId xmlns:a16="http://schemas.microsoft.com/office/drawing/2014/main" id="{15A2787D-1C98-4A57-BA0C-F859DA574C38}"/>
              </a:ext>
            </a:extLst>
          </p:cNvPr>
          <p:cNvGraphicFramePr>
            <a:graphicFrameLocks noChangeAspect="1"/>
          </p:cNvGraphicFramePr>
          <p:nvPr/>
        </p:nvGraphicFramePr>
        <p:xfrm>
          <a:off x="228600" y="2057400"/>
          <a:ext cx="1295400" cy="423863"/>
        </p:xfrm>
        <a:graphic>
          <a:graphicData uri="http://schemas.openxmlformats.org/presentationml/2006/ole">
            <mc:AlternateContent xmlns:mc="http://schemas.openxmlformats.org/markup-compatibility/2006">
              <mc:Choice xmlns:v="urn:schemas-microsoft-com:vml" Requires="v">
                <p:oleObj spid="_x0000_s6168" name="Equation" r:id="rId12" imgW="698400" imgH="228600" progId="Equation.DSMT4">
                  <p:embed/>
                </p:oleObj>
              </mc:Choice>
              <mc:Fallback>
                <p:oleObj name="Equation" r:id="rId12" imgW="698400" imgH="228600" progId="Equation.DSMT4">
                  <p:embed/>
                  <p:pic>
                    <p:nvPicPr>
                      <p:cNvPr id="0" name="Object 2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8600" y="2057400"/>
                        <a:ext cx="1295400" cy="423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21" name="Text Box 21">
            <a:extLst>
              <a:ext uri="{FF2B5EF4-FFF2-40B4-BE49-F238E27FC236}">
                <a16:creationId xmlns:a16="http://schemas.microsoft.com/office/drawing/2014/main" id="{7BB0D722-2386-4E95-8D2E-64752D686F35}"/>
              </a:ext>
            </a:extLst>
          </p:cNvPr>
          <p:cNvSpPr txBox="1">
            <a:spLocks noChangeArrowheads="1"/>
          </p:cNvSpPr>
          <p:nvPr/>
        </p:nvSpPr>
        <p:spPr bwMode="auto">
          <a:xfrm>
            <a:off x="152400" y="1143000"/>
            <a:ext cx="17891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displacement</a:t>
            </a:r>
          </a:p>
        </p:txBody>
      </p:sp>
      <p:sp>
        <p:nvSpPr>
          <p:cNvPr id="25622" name="Text Box 22">
            <a:extLst>
              <a:ext uri="{FF2B5EF4-FFF2-40B4-BE49-F238E27FC236}">
                <a16:creationId xmlns:a16="http://schemas.microsoft.com/office/drawing/2014/main" id="{5910E8C7-082D-4FFD-8862-E866EF872E24}"/>
              </a:ext>
            </a:extLst>
          </p:cNvPr>
          <p:cNvSpPr txBox="1">
            <a:spLocks noChangeArrowheads="1"/>
          </p:cNvSpPr>
          <p:nvPr/>
        </p:nvSpPr>
        <p:spPr bwMode="auto">
          <a:xfrm>
            <a:off x="533400" y="2438400"/>
            <a:ext cx="8620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stress</a:t>
            </a:r>
          </a:p>
        </p:txBody>
      </p:sp>
      <p:sp>
        <p:nvSpPr>
          <p:cNvPr id="25623" name="Text Box 23">
            <a:extLst>
              <a:ext uri="{FF2B5EF4-FFF2-40B4-BE49-F238E27FC236}">
                <a16:creationId xmlns:a16="http://schemas.microsoft.com/office/drawing/2014/main" id="{7DBB277D-8B17-4A64-9CCD-D799BF5C4404}"/>
              </a:ext>
            </a:extLst>
          </p:cNvPr>
          <p:cNvSpPr txBox="1">
            <a:spLocks noChangeArrowheads="1"/>
          </p:cNvSpPr>
          <p:nvPr/>
        </p:nvSpPr>
        <p:spPr bwMode="auto">
          <a:xfrm>
            <a:off x="6864350" y="3352800"/>
            <a:ext cx="1871025" cy="36933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dirty="0"/>
              <a:t>compressive force</a:t>
            </a:r>
          </a:p>
        </p:txBody>
      </p:sp>
      <p:graphicFrame>
        <p:nvGraphicFramePr>
          <p:cNvPr id="25624" name="Object 24">
            <a:extLst>
              <a:ext uri="{FF2B5EF4-FFF2-40B4-BE49-F238E27FC236}">
                <a16:creationId xmlns:a16="http://schemas.microsoft.com/office/drawing/2014/main" id="{407B4D82-CC19-4E2E-9314-3D98A2198269}"/>
              </a:ext>
            </a:extLst>
          </p:cNvPr>
          <p:cNvGraphicFramePr>
            <a:graphicFrameLocks noChangeAspect="1"/>
          </p:cNvGraphicFramePr>
          <p:nvPr>
            <p:extLst>
              <p:ext uri="{D42A27DB-BD31-4B8C-83A1-F6EECF244321}">
                <p14:modId xmlns:p14="http://schemas.microsoft.com/office/powerpoint/2010/main" val="3136156341"/>
              </p:ext>
            </p:extLst>
          </p:nvPr>
        </p:nvGraphicFramePr>
        <p:xfrm>
          <a:off x="7162800" y="5643889"/>
          <a:ext cx="1676400" cy="579438"/>
        </p:xfrm>
        <a:graphic>
          <a:graphicData uri="http://schemas.openxmlformats.org/presentationml/2006/ole">
            <mc:AlternateContent xmlns:mc="http://schemas.openxmlformats.org/markup-compatibility/2006">
              <mc:Choice xmlns:v="urn:schemas-microsoft-com:vml" Requires="v">
                <p:oleObj spid="_x0000_s6169" name="Equation" r:id="rId14" imgW="698400" imgH="241200" progId="Equation.DSMT4">
                  <p:embed/>
                </p:oleObj>
              </mc:Choice>
              <mc:Fallback>
                <p:oleObj name="Equation" r:id="rId14" imgW="698400" imgH="241200" progId="Equation.DSMT4">
                  <p:embed/>
                  <p:pic>
                    <p:nvPicPr>
                      <p:cNvPr id="0" name="Object 2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162800" y="5643889"/>
                        <a:ext cx="16764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25" name="Text Box 25">
            <a:extLst>
              <a:ext uri="{FF2B5EF4-FFF2-40B4-BE49-F238E27FC236}">
                <a16:creationId xmlns:a16="http://schemas.microsoft.com/office/drawing/2014/main" id="{1FF0F560-8655-40E6-9B62-858E097539ED}"/>
              </a:ext>
            </a:extLst>
          </p:cNvPr>
          <p:cNvSpPr txBox="1">
            <a:spLocks noChangeArrowheads="1"/>
          </p:cNvSpPr>
          <p:nvPr/>
        </p:nvSpPr>
        <p:spPr bwMode="auto">
          <a:xfrm>
            <a:off x="7162800" y="5029200"/>
            <a:ext cx="1981200" cy="6463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dirty="0"/>
              <a:t>acoustic impedance of </a:t>
            </a:r>
            <a:r>
              <a:rPr lang="en-US" altLang="ii-CN" sz="1800" dirty="0"/>
              <a:t>t</a:t>
            </a:r>
            <a:r>
              <a:rPr lang="en-US" altLang="en-US" sz="1800" dirty="0"/>
              <a:t>he layer</a:t>
            </a:r>
          </a:p>
        </p:txBody>
      </p:sp>
      <p:sp>
        <p:nvSpPr>
          <p:cNvPr id="2" name="TextBox 1">
            <a:extLst>
              <a:ext uri="{FF2B5EF4-FFF2-40B4-BE49-F238E27FC236}">
                <a16:creationId xmlns:a16="http://schemas.microsoft.com/office/drawing/2014/main" id="{E275DEC0-FB13-4423-8C24-6755C2909E59}"/>
              </a:ext>
            </a:extLst>
          </p:cNvPr>
          <p:cNvSpPr txBox="1"/>
          <p:nvPr/>
        </p:nvSpPr>
        <p:spPr>
          <a:xfrm>
            <a:off x="6248400" y="4124792"/>
            <a:ext cx="2595582" cy="646331"/>
          </a:xfrm>
          <a:prstGeom prst="rect">
            <a:avLst/>
          </a:prstGeom>
          <a:noFill/>
        </p:spPr>
        <p:txBody>
          <a:bodyPr wrap="none" rtlCol="0">
            <a:spAutoFit/>
          </a:bodyPr>
          <a:lstStyle/>
          <a:p>
            <a:r>
              <a:rPr lang="en-US" sz="1800" dirty="0"/>
              <a:t>(minus sign because </a:t>
            </a:r>
          </a:p>
          <a:p>
            <a:r>
              <a:rPr lang="en-US" sz="1800" dirty="0"/>
              <a:t>a positive stress is tensile)</a:t>
            </a: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6059</TotalTime>
  <Words>2511</Words>
  <Application>Microsoft Office PowerPoint</Application>
  <PresentationFormat>On-screen Show (4:3)</PresentationFormat>
  <Paragraphs>294</Paragraphs>
  <Slides>23</Slides>
  <Notes>23</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30" baseType="lpstr">
      <vt:lpstr>Arial</vt:lpstr>
      <vt:lpstr>Calibri</vt:lpstr>
      <vt:lpstr>Symbol</vt:lpstr>
      <vt:lpstr>Times</vt:lpstr>
      <vt:lpstr>Times New Roman</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lschmerr</dc:creator>
  <cp:lastModifiedBy>Lester Schmerr</cp:lastModifiedBy>
  <cp:revision>67</cp:revision>
  <cp:lastPrinted>2021-10-26T21:36:40Z</cp:lastPrinted>
  <dcterms:created xsi:type="dcterms:W3CDTF">2002-01-13T21:44:57Z</dcterms:created>
  <dcterms:modified xsi:type="dcterms:W3CDTF">2021-10-26T21:43:55Z</dcterms:modified>
</cp:coreProperties>
</file>