
<file path=[Content_Types].xml><?xml version="1.0" encoding="utf-8"?>
<Types xmlns="http://schemas.openxmlformats.org/package/2006/content-types">
  <Default Extension="bin" ContentType="application/vnd.openxmlformats-officedocument.oleObject"/>
  <Default Extension="jpeg" ContentType="image/jpeg"/>
  <Default Extension="rels" ContentType="application/vnd.openxmlformats-package.relationships+xml"/>
  <Default Extension="vml" ContentType="application/vnd.openxmlformats-officedocument.vmlDrawing"/>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1"/>
  </p:sldMasterIdLst>
  <p:notesMasterIdLst>
    <p:notesMasterId r:id="rId21"/>
  </p:notesMasterIdLst>
  <p:handoutMasterIdLst>
    <p:handoutMasterId r:id="rId22"/>
  </p:handoutMasterIdLst>
  <p:sldIdLst>
    <p:sldId id="266" r:id="rId2"/>
    <p:sldId id="271" r:id="rId3"/>
    <p:sldId id="265" r:id="rId4"/>
    <p:sldId id="276" r:id="rId5"/>
    <p:sldId id="260" r:id="rId6"/>
    <p:sldId id="256" r:id="rId7"/>
    <p:sldId id="257" r:id="rId8"/>
    <p:sldId id="258" r:id="rId9"/>
    <p:sldId id="259" r:id="rId10"/>
    <p:sldId id="261" r:id="rId11"/>
    <p:sldId id="268" r:id="rId12"/>
    <p:sldId id="277" r:id="rId13"/>
    <p:sldId id="275" r:id="rId14"/>
    <p:sldId id="270" r:id="rId15"/>
    <p:sldId id="267" r:id="rId16"/>
    <p:sldId id="269" r:id="rId17"/>
    <p:sldId id="272" r:id="rId18"/>
    <p:sldId id="273" r:id="rId19"/>
    <p:sldId id="274" r:id="rId20"/>
  </p:sldIdLst>
  <p:sldSz cx="9144000" cy="6858000" type="screen4x3"/>
  <p:notesSz cx="7315200" cy="9601200"/>
  <p:defaultTextStyle>
    <a:defPPr>
      <a:defRPr lang="en-US"/>
    </a:defPPr>
    <a:lvl1pPr algn="l" rtl="0" fontAlgn="base">
      <a:spcBef>
        <a:spcPct val="0"/>
      </a:spcBef>
      <a:spcAft>
        <a:spcPct val="0"/>
      </a:spcAft>
      <a:defRPr sz="2400" kern="1200">
        <a:solidFill>
          <a:schemeClr val="tx1"/>
        </a:solidFill>
        <a:latin typeface="Times New Roman" panose="02020603050405020304" pitchFamily="18" charset="0"/>
        <a:ea typeface="+mn-ea"/>
        <a:cs typeface="+mn-cs"/>
      </a:defRPr>
    </a:lvl1pPr>
    <a:lvl2pPr marL="457200" algn="l" rtl="0" fontAlgn="base">
      <a:spcBef>
        <a:spcPct val="0"/>
      </a:spcBef>
      <a:spcAft>
        <a:spcPct val="0"/>
      </a:spcAft>
      <a:defRPr sz="2400" kern="1200">
        <a:solidFill>
          <a:schemeClr val="tx1"/>
        </a:solidFill>
        <a:latin typeface="Times New Roman" panose="02020603050405020304" pitchFamily="18" charset="0"/>
        <a:ea typeface="+mn-ea"/>
        <a:cs typeface="+mn-cs"/>
      </a:defRPr>
    </a:lvl2pPr>
    <a:lvl3pPr marL="914400" algn="l" rtl="0" fontAlgn="base">
      <a:spcBef>
        <a:spcPct val="0"/>
      </a:spcBef>
      <a:spcAft>
        <a:spcPct val="0"/>
      </a:spcAft>
      <a:defRPr sz="2400" kern="1200">
        <a:solidFill>
          <a:schemeClr val="tx1"/>
        </a:solidFill>
        <a:latin typeface="Times New Roman" panose="02020603050405020304" pitchFamily="18" charset="0"/>
        <a:ea typeface="+mn-ea"/>
        <a:cs typeface="+mn-cs"/>
      </a:defRPr>
    </a:lvl3pPr>
    <a:lvl4pPr marL="1371600" algn="l" rtl="0" fontAlgn="base">
      <a:spcBef>
        <a:spcPct val="0"/>
      </a:spcBef>
      <a:spcAft>
        <a:spcPct val="0"/>
      </a:spcAft>
      <a:defRPr sz="2400" kern="1200">
        <a:solidFill>
          <a:schemeClr val="tx1"/>
        </a:solidFill>
        <a:latin typeface="Times New Roman" panose="02020603050405020304" pitchFamily="18" charset="0"/>
        <a:ea typeface="+mn-ea"/>
        <a:cs typeface="+mn-cs"/>
      </a:defRPr>
    </a:lvl4pPr>
    <a:lvl5pPr marL="1828800" algn="l" rtl="0" fontAlgn="base">
      <a:spcBef>
        <a:spcPct val="0"/>
      </a:spcBef>
      <a:spcAft>
        <a:spcPct val="0"/>
      </a:spcAft>
      <a:defRPr sz="2400" kern="1200">
        <a:solidFill>
          <a:schemeClr val="tx1"/>
        </a:solidFill>
        <a:latin typeface="Times New Roman" panose="02020603050405020304" pitchFamily="18" charset="0"/>
        <a:ea typeface="+mn-ea"/>
        <a:cs typeface="+mn-cs"/>
      </a:defRPr>
    </a:lvl5pPr>
    <a:lvl6pPr marL="2286000" algn="l" defTabSz="914400" rtl="0" eaLnBrk="1" latinLnBrk="0" hangingPunct="1">
      <a:defRPr sz="2400" kern="1200">
        <a:solidFill>
          <a:schemeClr val="tx1"/>
        </a:solidFill>
        <a:latin typeface="Times New Roman" panose="02020603050405020304" pitchFamily="18" charset="0"/>
        <a:ea typeface="+mn-ea"/>
        <a:cs typeface="+mn-cs"/>
      </a:defRPr>
    </a:lvl6pPr>
    <a:lvl7pPr marL="2743200" algn="l" defTabSz="914400" rtl="0" eaLnBrk="1" latinLnBrk="0" hangingPunct="1">
      <a:defRPr sz="2400" kern="1200">
        <a:solidFill>
          <a:schemeClr val="tx1"/>
        </a:solidFill>
        <a:latin typeface="Times New Roman" panose="02020603050405020304" pitchFamily="18" charset="0"/>
        <a:ea typeface="+mn-ea"/>
        <a:cs typeface="+mn-cs"/>
      </a:defRPr>
    </a:lvl7pPr>
    <a:lvl8pPr marL="3200400" algn="l" defTabSz="914400" rtl="0" eaLnBrk="1" latinLnBrk="0" hangingPunct="1">
      <a:defRPr sz="2400" kern="1200">
        <a:solidFill>
          <a:schemeClr val="tx1"/>
        </a:solidFill>
        <a:latin typeface="Times New Roman" panose="02020603050405020304" pitchFamily="18" charset="0"/>
        <a:ea typeface="+mn-ea"/>
        <a:cs typeface="+mn-cs"/>
      </a:defRPr>
    </a:lvl8pPr>
    <a:lvl9pPr marL="3657600" algn="l" defTabSz="914400" rtl="0" eaLnBrk="1" latinLnBrk="0" hangingPunct="1">
      <a:defRPr sz="2400" kern="1200">
        <a:solidFill>
          <a:schemeClr val="tx1"/>
        </a:solidFill>
        <a:latin typeface="Times New Roman" panose="02020603050405020304" pitchFamily="18"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4369" autoAdjust="0"/>
  </p:normalViewPr>
  <p:slideViewPr>
    <p:cSldViewPr>
      <p:cViewPr varScale="1">
        <p:scale>
          <a:sx n="108" d="100"/>
          <a:sy n="108" d="100"/>
        </p:scale>
        <p:origin x="126" y="30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p:cViewPr>
        <p:scale>
          <a:sx n="124" d="100"/>
          <a:sy n="124" d="100"/>
        </p:scale>
        <p:origin x="1008" y="-55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handoutMaster" Target="handoutMasters/handoutMaster1.xml"/></Relationships>
</file>

<file path=ppt/drawings/_rels/vmlDrawing1.v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image" Target="../media/image2.wmf"/><Relationship Id="rId1" Type="http://schemas.openxmlformats.org/officeDocument/2006/relationships/image" Target="../media/image1.wmf"/></Relationships>
</file>

<file path=ppt/drawings/_rels/vmlDrawing10.vml.rels><?xml version="1.0" encoding="UTF-8" standalone="yes"?>
<Relationships xmlns="http://schemas.openxmlformats.org/package/2006/relationships"><Relationship Id="rId2" Type="http://schemas.openxmlformats.org/officeDocument/2006/relationships/image" Target="../media/image29.wmf"/><Relationship Id="rId1" Type="http://schemas.openxmlformats.org/officeDocument/2006/relationships/image" Target="../media/image6.wmf"/></Relationships>
</file>

<file path=ppt/drawings/_rels/vmlDrawing11.vml.rels><?xml version="1.0" encoding="UTF-8" standalone="yes"?>
<Relationships xmlns="http://schemas.openxmlformats.org/package/2006/relationships"><Relationship Id="rId3" Type="http://schemas.openxmlformats.org/officeDocument/2006/relationships/image" Target="../media/image32.wmf"/><Relationship Id="rId2" Type="http://schemas.openxmlformats.org/officeDocument/2006/relationships/image" Target="../media/image31.wmf"/><Relationship Id="rId1" Type="http://schemas.openxmlformats.org/officeDocument/2006/relationships/image" Target="../media/image30.wmf"/><Relationship Id="rId4" Type="http://schemas.openxmlformats.org/officeDocument/2006/relationships/image" Target="../media/image33.wmf"/></Relationships>
</file>

<file path=ppt/drawings/_rels/vmlDrawing2.vml.rels><?xml version="1.0" encoding="UTF-8" standalone="yes"?>
<Relationships xmlns="http://schemas.openxmlformats.org/package/2006/relationships"><Relationship Id="rId3" Type="http://schemas.openxmlformats.org/officeDocument/2006/relationships/image" Target="../media/image6.wmf"/><Relationship Id="rId2" Type="http://schemas.openxmlformats.org/officeDocument/2006/relationships/image" Target="../media/image5.wmf"/><Relationship Id="rId1" Type="http://schemas.openxmlformats.org/officeDocument/2006/relationships/image" Target="../media/image4.wmf"/><Relationship Id="rId4" Type="http://schemas.openxmlformats.org/officeDocument/2006/relationships/image" Target="../media/image7.wmf"/></Relationships>
</file>

<file path=ppt/drawings/_rels/vmlDrawing3.vml.rels><?xml version="1.0" encoding="UTF-8" standalone="yes"?>
<Relationships xmlns="http://schemas.openxmlformats.org/package/2006/relationships"><Relationship Id="rId2" Type="http://schemas.openxmlformats.org/officeDocument/2006/relationships/image" Target="../media/image9.wmf"/><Relationship Id="rId1" Type="http://schemas.openxmlformats.org/officeDocument/2006/relationships/image" Target="../media/image8.wmf"/></Relationships>
</file>

<file path=ppt/drawings/_rels/vmlDrawing4.vml.rels><?xml version="1.0" encoding="UTF-8" standalone="yes"?>
<Relationships xmlns="http://schemas.openxmlformats.org/package/2006/relationships"><Relationship Id="rId2" Type="http://schemas.openxmlformats.org/officeDocument/2006/relationships/image" Target="../media/image11.wmf"/><Relationship Id="rId1" Type="http://schemas.openxmlformats.org/officeDocument/2006/relationships/image" Target="../media/image10.wmf"/></Relationships>
</file>

<file path=ppt/drawings/_rels/vmlDrawing5.vml.rels><?xml version="1.0" encoding="UTF-8" standalone="yes"?>
<Relationships xmlns="http://schemas.openxmlformats.org/package/2006/relationships"><Relationship Id="rId3" Type="http://schemas.openxmlformats.org/officeDocument/2006/relationships/image" Target="../media/image14.wmf"/><Relationship Id="rId2" Type="http://schemas.openxmlformats.org/officeDocument/2006/relationships/image" Target="../media/image13.wmf"/><Relationship Id="rId1" Type="http://schemas.openxmlformats.org/officeDocument/2006/relationships/image" Target="../media/image12.wmf"/></Relationships>
</file>

<file path=ppt/drawings/_rels/vmlDrawing6.vml.rels><?xml version="1.0" encoding="UTF-8" standalone="yes"?>
<Relationships xmlns="http://schemas.openxmlformats.org/package/2006/relationships"><Relationship Id="rId3" Type="http://schemas.openxmlformats.org/officeDocument/2006/relationships/image" Target="../media/image17.wmf"/><Relationship Id="rId2" Type="http://schemas.openxmlformats.org/officeDocument/2006/relationships/image" Target="../media/image16.wmf"/><Relationship Id="rId1" Type="http://schemas.openxmlformats.org/officeDocument/2006/relationships/image" Target="../media/image15.wmf"/><Relationship Id="rId4" Type="http://schemas.openxmlformats.org/officeDocument/2006/relationships/image" Target="../media/image18.wmf"/></Relationships>
</file>

<file path=ppt/drawings/_rels/vmlDrawing7.vml.rels><?xml version="1.0" encoding="UTF-8" standalone="yes"?>
<Relationships xmlns="http://schemas.openxmlformats.org/package/2006/relationships"><Relationship Id="rId3" Type="http://schemas.openxmlformats.org/officeDocument/2006/relationships/image" Target="../media/image21.wmf"/><Relationship Id="rId2" Type="http://schemas.openxmlformats.org/officeDocument/2006/relationships/image" Target="../media/image20.wmf"/><Relationship Id="rId1" Type="http://schemas.openxmlformats.org/officeDocument/2006/relationships/image" Target="../media/image19.wmf"/><Relationship Id="rId6" Type="http://schemas.openxmlformats.org/officeDocument/2006/relationships/image" Target="../media/image24.wmf"/><Relationship Id="rId5" Type="http://schemas.openxmlformats.org/officeDocument/2006/relationships/image" Target="../media/image23.wmf"/><Relationship Id="rId4" Type="http://schemas.openxmlformats.org/officeDocument/2006/relationships/image" Target="../media/image22.wmf"/></Relationships>
</file>

<file path=ppt/drawings/_rels/vmlDrawing8.vml.rels><?xml version="1.0" encoding="UTF-8" standalone="yes"?>
<Relationships xmlns="http://schemas.openxmlformats.org/package/2006/relationships"><Relationship Id="rId3" Type="http://schemas.openxmlformats.org/officeDocument/2006/relationships/image" Target="../media/image22.wmf"/><Relationship Id="rId2" Type="http://schemas.openxmlformats.org/officeDocument/2006/relationships/image" Target="../media/image21.wmf"/><Relationship Id="rId1" Type="http://schemas.openxmlformats.org/officeDocument/2006/relationships/image" Target="../media/image25.wmf"/><Relationship Id="rId4" Type="http://schemas.openxmlformats.org/officeDocument/2006/relationships/image" Target="../media/image23.wmf"/></Relationships>
</file>

<file path=ppt/drawings/_rels/vmlDrawing9.vml.rels><?xml version="1.0" encoding="UTF-8" standalone="yes"?>
<Relationships xmlns="http://schemas.openxmlformats.org/package/2006/relationships"><Relationship Id="rId2" Type="http://schemas.openxmlformats.org/officeDocument/2006/relationships/image" Target="../media/image27.wmf"/><Relationship Id="rId1" Type="http://schemas.openxmlformats.org/officeDocument/2006/relationships/image" Target="../media/image26.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314" name="Rectangle 2">
            <a:extLst>
              <a:ext uri="{FF2B5EF4-FFF2-40B4-BE49-F238E27FC236}">
                <a16:creationId xmlns:a16="http://schemas.microsoft.com/office/drawing/2014/main" id="{64AA9A93-64E1-479D-8352-5E1D52CC926E}"/>
              </a:ext>
            </a:extLst>
          </p:cNvPr>
          <p:cNvSpPr>
            <a:spLocks noGrp="1" noChangeArrowheads="1"/>
          </p:cNvSpPr>
          <p:nvPr>
            <p:ph type="hdr" sz="quarter"/>
          </p:nvPr>
        </p:nvSpPr>
        <p:spPr bwMode="auto">
          <a:xfrm>
            <a:off x="0" y="0"/>
            <a:ext cx="3170238" cy="479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6661" tIns="48331" rIns="96661" bIns="48331" numCol="1" anchor="t" anchorCtr="0" compatLnSpc="1">
            <a:prstTxWarp prst="textNoShape">
              <a:avLst/>
            </a:prstTxWarp>
          </a:bodyPr>
          <a:lstStyle>
            <a:lvl1pPr defTabSz="966788">
              <a:defRPr sz="1300"/>
            </a:lvl1pPr>
          </a:lstStyle>
          <a:p>
            <a:endParaRPr lang="en-US" altLang="en-US"/>
          </a:p>
        </p:txBody>
      </p:sp>
      <p:sp>
        <p:nvSpPr>
          <p:cNvPr id="13315" name="Rectangle 3">
            <a:extLst>
              <a:ext uri="{FF2B5EF4-FFF2-40B4-BE49-F238E27FC236}">
                <a16:creationId xmlns:a16="http://schemas.microsoft.com/office/drawing/2014/main" id="{C61C5190-26C4-409F-A82E-59BDFFB6163A}"/>
              </a:ext>
            </a:extLst>
          </p:cNvPr>
          <p:cNvSpPr>
            <a:spLocks noGrp="1" noChangeArrowheads="1"/>
          </p:cNvSpPr>
          <p:nvPr>
            <p:ph type="dt" sz="quarter" idx="1"/>
          </p:nvPr>
        </p:nvSpPr>
        <p:spPr bwMode="auto">
          <a:xfrm>
            <a:off x="4144963" y="0"/>
            <a:ext cx="3170237" cy="479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6661" tIns="48331" rIns="96661" bIns="48331" numCol="1" anchor="t" anchorCtr="0" compatLnSpc="1">
            <a:prstTxWarp prst="textNoShape">
              <a:avLst/>
            </a:prstTxWarp>
          </a:bodyPr>
          <a:lstStyle>
            <a:lvl1pPr algn="r" defTabSz="966788">
              <a:defRPr sz="1300"/>
            </a:lvl1pPr>
          </a:lstStyle>
          <a:p>
            <a:endParaRPr lang="en-US" altLang="en-US"/>
          </a:p>
        </p:txBody>
      </p:sp>
      <p:sp>
        <p:nvSpPr>
          <p:cNvPr id="13316" name="Rectangle 4">
            <a:extLst>
              <a:ext uri="{FF2B5EF4-FFF2-40B4-BE49-F238E27FC236}">
                <a16:creationId xmlns:a16="http://schemas.microsoft.com/office/drawing/2014/main" id="{33AA9DE3-4438-491F-9D05-B5EB3BE2140E}"/>
              </a:ext>
            </a:extLst>
          </p:cNvPr>
          <p:cNvSpPr>
            <a:spLocks noGrp="1" noChangeArrowheads="1"/>
          </p:cNvSpPr>
          <p:nvPr>
            <p:ph type="ftr" sz="quarter" idx="2"/>
          </p:nvPr>
        </p:nvSpPr>
        <p:spPr bwMode="auto">
          <a:xfrm>
            <a:off x="0" y="9121775"/>
            <a:ext cx="3170238" cy="479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6661" tIns="48331" rIns="96661" bIns="48331" numCol="1" anchor="b" anchorCtr="0" compatLnSpc="1">
            <a:prstTxWarp prst="textNoShape">
              <a:avLst/>
            </a:prstTxWarp>
          </a:bodyPr>
          <a:lstStyle>
            <a:lvl1pPr defTabSz="966788">
              <a:defRPr sz="1300"/>
            </a:lvl1pPr>
          </a:lstStyle>
          <a:p>
            <a:endParaRPr lang="en-US" altLang="en-US"/>
          </a:p>
        </p:txBody>
      </p:sp>
      <p:sp>
        <p:nvSpPr>
          <p:cNvPr id="13317" name="Rectangle 5">
            <a:extLst>
              <a:ext uri="{FF2B5EF4-FFF2-40B4-BE49-F238E27FC236}">
                <a16:creationId xmlns:a16="http://schemas.microsoft.com/office/drawing/2014/main" id="{A2184DF7-1964-4176-A9EB-32D096B2FB7B}"/>
              </a:ext>
            </a:extLst>
          </p:cNvPr>
          <p:cNvSpPr>
            <a:spLocks noGrp="1" noChangeArrowheads="1"/>
          </p:cNvSpPr>
          <p:nvPr>
            <p:ph type="sldNum" sz="quarter" idx="3"/>
          </p:nvPr>
        </p:nvSpPr>
        <p:spPr bwMode="auto">
          <a:xfrm>
            <a:off x="4144963" y="9121775"/>
            <a:ext cx="3170237" cy="479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6661" tIns="48331" rIns="96661" bIns="48331" numCol="1" anchor="b" anchorCtr="0" compatLnSpc="1">
            <a:prstTxWarp prst="textNoShape">
              <a:avLst/>
            </a:prstTxWarp>
          </a:bodyPr>
          <a:lstStyle>
            <a:lvl1pPr algn="r" defTabSz="966788">
              <a:defRPr sz="1300"/>
            </a:lvl1pPr>
          </a:lstStyle>
          <a:p>
            <a:fld id="{E62CCE65-ED0F-49E6-B422-7F7D262C51A9}" type="slidenum">
              <a:rPr lang="en-US" altLang="en-US"/>
              <a:pPr/>
              <a:t>‹#›</a:t>
            </a:fld>
            <a:endParaRPr lang="en-US"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70238" cy="481013"/>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4143375" y="0"/>
            <a:ext cx="3170238" cy="481013"/>
          </a:xfrm>
          <a:prstGeom prst="rect">
            <a:avLst/>
          </a:prstGeom>
        </p:spPr>
        <p:txBody>
          <a:bodyPr vert="horz" lIns="91440" tIns="45720" rIns="91440" bIns="45720" rtlCol="0"/>
          <a:lstStyle>
            <a:lvl1pPr algn="r">
              <a:defRPr sz="1200"/>
            </a:lvl1pPr>
          </a:lstStyle>
          <a:p>
            <a:fld id="{47E77450-254F-49F9-AF64-BE2EB42F08CD}" type="datetimeFigureOut">
              <a:rPr lang="en-US" smtClean="0"/>
              <a:t>10/26/2021</a:t>
            </a:fld>
            <a:endParaRPr lang="en-US"/>
          </a:p>
        </p:txBody>
      </p:sp>
      <p:sp>
        <p:nvSpPr>
          <p:cNvPr id="4" name="Slide Image Placeholder 3"/>
          <p:cNvSpPr>
            <a:spLocks noGrp="1" noRot="1" noChangeAspect="1"/>
          </p:cNvSpPr>
          <p:nvPr>
            <p:ph type="sldImg" idx="2"/>
          </p:nvPr>
        </p:nvSpPr>
        <p:spPr>
          <a:xfrm>
            <a:off x="1497013" y="1200150"/>
            <a:ext cx="4321175" cy="3240088"/>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731838" y="4621213"/>
            <a:ext cx="5851525" cy="3779837"/>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9120188"/>
            <a:ext cx="3170238" cy="481012"/>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4143375" y="9120188"/>
            <a:ext cx="3170238" cy="481012"/>
          </a:xfrm>
          <a:prstGeom prst="rect">
            <a:avLst/>
          </a:prstGeom>
        </p:spPr>
        <p:txBody>
          <a:bodyPr vert="horz" lIns="91440" tIns="45720" rIns="91440" bIns="45720" rtlCol="0" anchor="b"/>
          <a:lstStyle>
            <a:lvl1pPr algn="r">
              <a:defRPr sz="1200"/>
            </a:lvl1pPr>
          </a:lstStyle>
          <a:p>
            <a:fld id="{B6A93D85-882B-45A0-8B19-696533120088}" type="slidenum">
              <a:rPr lang="en-US" smtClean="0"/>
              <a:t>‹#›</a:t>
            </a:fld>
            <a:endParaRPr lang="en-US"/>
          </a:p>
        </p:txBody>
      </p:sp>
    </p:spTree>
    <p:extLst>
      <p:ext uri="{BB962C8B-B14F-4D97-AF65-F5344CB8AC3E}">
        <p14:creationId xmlns:p14="http://schemas.microsoft.com/office/powerpoint/2010/main" val="152895400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following slides will give a brief introduction to the Fourier transform. It is this transform that allows us to characterize completely an entire ultrasonic system in terms of its components in a direct and simple manner.</a:t>
            </a:r>
          </a:p>
        </p:txBody>
      </p:sp>
      <p:sp>
        <p:nvSpPr>
          <p:cNvPr id="4" name="Slide Number Placeholder 3"/>
          <p:cNvSpPr>
            <a:spLocks noGrp="1"/>
          </p:cNvSpPr>
          <p:nvPr>
            <p:ph type="sldNum" sz="quarter" idx="5"/>
          </p:nvPr>
        </p:nvSpPr>
        <p:spPr/>
        <p:txBody>
          <a:bodyPr/>
          <a:lstStyle/>
          <a:p>
            <a:fld id="{B6A93D85-882B-45A0-8B19-696533120088}" type="slidenum">
              <a:rPr lang="en-US" smtClean="0"/>
              <a:t>1</a:t>
            </a:fld>
            <a:endParaRPr lang="en-US"/>
          </a:p>
        </p:txBody>
      </p:sp>
    </p:spTree>
    <p:extLst>
      <p:ext uri="{BB962C8B-B14F-4D97-AF65-F5344CB8AC3E}">
        <p14:creationId xmlns:p14="http://schemas.microsoft.com/office/powerpoint/2010/main" val="408381851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Here we list several important properties of delta functions. We see that a delta function multiplied by an “ordinary” function in an integral has the property of sampling that ordinary function at the location of the delta function. Similarly, we see that an integral of a delta function generates a </a:t>
            </a:r>
            <a:r>
              <a:rPr lang="en-US" b="1" dirty="0"/>
              <a:t>unit step function </a:t>
            </a:r>
            <a:r>
              <a:rPr lang="en-US" dirty="0"/>
              <a:t>at the location of the delta function.</a:t>
            </a:r>
          </a:p>
        </p:txBody>
      </p:sp>
      <p:sp>
        <p:nvSpPr>
          <p:cNvPr id="4" name="Slide Number Placeholder 3"/>
          <p:cNvSpPr>
            <a:spLocks noGrp="1"/>
          </p:cNvSpPr>
          <p:nvPr>
            <p:ph type="sldNum" sz="quarter" idx="5"/>
          </p:nvPr>
        </p:nvSpPr>
        <p:spPr/>
        <p:txBody>
          <a:bodyPr/>
          <a:lstStyle/>
          <a:p>
            <a:fld id="{B6A93D85-882B-45A0-8B19-696533120088}" type="slidenum">
              <a:rPr lang="en-US" smtClean="0"/>
              <a:t>10</a:t>
            </a:fld>
            <a:endParaRPr lang="en-US"/>
          </a:p>
        </p:txBody>
      </p:sp>
    </p:spTree>
    <p:extLst>
      <p:ext uri="{BB962C8B-B14F-4D97-AF65-F5344CB8AC3E}">
        <p14:creationId xmlns:p14="http://schemas.microsoft.com/office/powerpoint/2010/main" val="190467744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slide shows an example time domain signal that generates a spectrum consisting of two real Gaussians, one centered at a positive frequency and one centered at a negative frequency. Only the Gaussian centered at the positive frequency is shown in the plot.</a:t>
            </a:r>
          </a:p>
          <a:p>
            <a:endParaRPr lang="en-US" dirty="0"/>
          </a:p>
        </p:txBody>
      </p:sp>
      <p:sp>
        <p:nvSpPr>
          <p:cNvPr id="4" name="Slide Number Placeholder 3"/>
          <p:cNvSpPr>
            <a:spLocks noGrp="1"/>
          </p:cNvSpPr>
          <p:nvPr>
            <p:ph type="sldNum" sz="quarter" idx="5"/>
          </p:nvPr>
        </p:nvSpPr>
        <p:spPr/>
        <p:txBody>
          <a:bodyPr/>
          <a:lstStyle/>
          <a:p>
            <a:fld id="{B6A93D85-882B-45A0-8B19-696533120088}" type="slidenum">
              <a:rPr lang="en-US" smtClean="0"/>
              <a:t>11</a:t>
            </a:fld>
            <a:endParaRPr lang="en-US"/>
          </a:p>
        </p:txBody>
      </p:sp>
    </p:spTree>
    <p:extLst>
      <p:ext uri="{BB962C8B-B14F-4D97-AF65-F5344CB8AC3E}">
        <p14:creationId xmlns:p14="http://schemas.microsoft.com/office/powerpoint/2010/main" val="87231919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Gaussians are often used to discuss signal characteristics. For example, we can define the bandwidth of the Gaussian as the width of the function, </a:t>
            </a:r>
            <a:r>
              <a:rPr lang="en-US" dirty="0" err="1"/>
              <a:t>bw</a:t>
            </a:r>
            <a:r>
              <a:rPr lang="en-US" dirty="0"/>
              <a:t>, where the function drops to one half of its maximum value. The value of ½, as measured in decibels (dB) is -6 dB so this is also called the </a:t>
            </a:r>
            <a:r>
              <a:rPr lang="en-US" b="1" dirty="0"/>
              <a:t>-6 dB bandwidth</a:t>
            </a:r>
            <a:r>
              <a:rPr lang="en-US" dirty="0"/>
              <a:t>. Similarly, we can call the frequency at the location of the maximum of the Gaussian as the </a:t>
            </a:r>
            <a:r>
              <a:rPr lang="en-US" b="1" dirty="0"/>
              <a:t>center frequency </a:t>
            </a:r>
            <a:r>
              <a:rPr lang="en-US" dirty="0"/>
              <a:t>of the signal.</a:t>
            </a:r>
          </a:p>
          <a:p>
            <a:endParaRPr lang="en-US" dirty="0"/>
          </a:p>
        </p:txBody>
      </p:sp>
      <p:sp>
        <p:nvSpPr>
          <p:cNvPr id="4" name="Slide Number Placeholder 3"/>
          <p:cNvSpPr>
            <a:spLocks noGrp="1"/>
          </p:cNvSpPr>
          <p:nvPr>
            <p:ph type="sldNum" sz="quarter" idx="5"/>
          </p:nvPr>
        </p:nvSpPr>
        <p:spPr/>
        <p:txBody>
          <a:bodyPr/>
          <a:lstStyle/>
          <a:p>
            <a:fld id="{B6A93D85-882B-45A0-8B19-696533120088}" type="slidenum">
              <a:rPr lang="en-US" smtClean="0"/>
              <a:t>12</a:t>
            </a:fld>
            <a:endParaRPr lang="en-US"/>
          </a:p>
        </p:txBody>
      </p:sp>
    </p:spTree>
    <p:extLst>
      <p:ext uri="{BB962C8B-B14F-4D97-AF65-F5344CB8AC3E}">
        <p14:creationId xmlns:p14="http://schemas.microsoft.com/office/powerpoint/2010/main" val="61226278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 a real ultrasonic signal (whose spectrum is not symmetric like the Gaussian) we can determine the maximum magnitude of the spectrum and then find the frequencies where the signal is one half of that maximum value. Those two frequencies then can be used to determine both a center frequency and -6dB bandwidth for the signal as shown.</a:t>
            </a:r>
          </a:p>
        </p:txBody>
      </p:sp>
      <p:sp>
        <p:nvSpPr>
          <p:cNvPr id="4" name="Slide Number Placeholder 3"/>
          <p:cNvSpPr>
            <a:spLocks noGrp="1"/>
          </p:cNvSpPr>
          <p:nvPr>
            <p:ph type="sldNum" sz="quarter" idx="5"/>
          </p:nvPr>
        </p:nvSpPr>
        <p:spPr/>
        <p:txBody>
          <a:bodyPr/>
          <a:lstStyle/>
          <a:p>
            <a:fld id="{B6A93D85-882B-45A0-8B19-696533120088}" type="slidenum">
              <a:rPr lang="en-US" smtClean="0"/>
              <a:t>13</a:t>
            </a:fld>
            <a:endParaRPr lang="en-US"/>
          </a:p>
        </p:txBody>
      </p:sp>
    </p:spTree>
    <p:extLst>
      <p:ext uri="{BB962C8B-B14F-4D97-AF65-F5344CB8AC3E}">
        <p14:creationId xmlns:p14="http://schemas.microsoft.com/office/powerpoint/2010/main" val="51294390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Here is an example of a specification sheet obtained from a transducer manufacturer that shows plots of the time domain and frequency domain outputs of the transducer and  where we see they give both the center frequency and -6 dB bandwidth.</a:t>
            </a:r>
          </a:p>
        </p:txBody>
      </p:sp>
      <p:sp>
        <p:nvSpPr>
          <p:cNvPr id="4" name="Slide Number Placeholder 3"/>
          <p:cNvSpPr>
            <a:spLocks noGrp="1"/>
          </p:cNvSpPr>
          <p:nvPr>
            <p:ph type="sldNum" sz="quarter" idx="5"/>
          </p:nvPr>
        </p:nvSpPr>
        <p:spPr/>
        <p:txBody>
          <a:bodyPr/>
          <a:lstStyle/>
          <a:p>
            <a:fld id="{B6A93D85-882B-45A0-8B19-696533120088}" type="slidenum">
              <a:rPr lang="en-US" smtClean="0"/>
              <a:t>14</a:t>
            </a:fld>
            <a:endParaRPr lang="en-US"/>
          </a:p>
        </p:txBody>
      </p:sp>
    </p:spTree>
    <p:extLst>
      <p:ext uri="{BB962C8B-B14F-4D97-AF65-F5344CB8AC3E}">
        <p14:creationId xmlns:p14="http://schemas.microsoft.com/office/powerpoint/2010/main" val="347716142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 can use the time domain signal discussed previously that generates Gaussians in the frequency domain to examine how changes in the time domain and frequency domain are related. Here, we keep the center frequency fixed at 10 MHz and change the bandwidth. We plot both positive and negative frequencies to show that there are actually two Gaussians present. At the largest bandwidth we see that the time domain signal is the shortest, becoming wider in the time domain as the bandwidth becomes smaller. Note that the amplitude of the frequency domain signals also gets larger as the bandwidth decreases even though the amplitude of the time domain signal is unchanged. This behavior may not be as directly evident since we see the scale of the response in the frequency domain is changed for the various cases to make the plots more readable.</a:t>
            </a:r>
          </a:p>
        </p:txBody>
      </p:sp>
      <p:sp>
        <p:nvSpPr>
          <p:cNvPr id="4" name="Slide Number Placeholder 3"/>
          <p:cNvSpPr>
            <a:spLocks noGrp="1"/>
          </p:cNvSpPr>
          <p:nvPr>
            <p:ph type="sldNum" sz="quarter" idx="5"/>
          </p:nvPr>
        </p:nvSpPr>
        <p:spPr/>
        <p:txBody>
          <a:bodyPr/>
          <a:lstStyle/>
          <a:p>
            <a:fld id="{B6A93D85-882B-45A0-8B19-696533120088}" type="slidenum">
              <a:rPr lang="en-US" smtClean="0"/>
              <a:t>15</a:t>
            </a:fld>
            <a:endParaRPr lang="en-US"/>
          </a:p>
        </p:txBody>
      </p:sp>
    </p:spTree>
    <p:extLst>
      <p:ext uri="{BB962C8B-B14F-4D97-AF65-F5344CB8AC3E}">
        <p14:creationId xmlns:p14="http://schemas.microsoft.com/office/powerpoint/2010/main" val="356399107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Here is the MATLAB code that generates the plots seen on the previous slide. The </a:t>
            </a:r>
            <a:r>
              <a:rPr lang="en-US" dirty="0" err="1"/>
              <a:t>Matlab</a:t>
            </a:r>
            <a:r>
              <a:rPr lang="en-US" dirty="0"/>
              <a:t> m-files for </a:t>
            </a:r>
            <a:r>
              <a:rPr lang="en-US"/>
              <a:t>all the functions </a:t>
            </a:r>
            <a:r>
              <a:rPr lang="en-US" dirty="0"/>
              <a:t>and scripts discussed in this course can be downloaded from the course website. </a:t>
            </a:r>
          </a:p>
        </p:txBody>
      </p:sp>
      <p:sp>
        <p:nvSpPr>
          <p:cNvPr id="4" name="Slide Number Placeholder 3"/>
          <p:cNvSpPr>
            <a:spLocks noGrp="1"/>
          </p:cNvSpPr>
          <p:nvPr>
            <p:ph type="sldNum" sz="quarter" idx="5"/>
          </p:nvPr>
        </p:nvSpPr>
        <p:spPr/>
        <p:txBody>
          <a:bodyPr/>
          <a:lstStyle/>
          <a:p>
            <a:fld id="{B6A93D85-882B-45A0-8B19-696533120088}" type="slidenum">
              <a:rPr lang="en-US" smtClean="0"/>
              <a:t>16</a:t>
            </a:fld>
            <a:endParaRPr lang="en-US"/>
          </a:p>
        </p:txBody>
      </p:sp>
    </p:spTree>
    <p:extLst>
      <p:ext uri="{BB962C8B-B14F-4D97-AF65-F5344CB8AC3E}">
        <p14:creationId xmlns:p14="http://schemas.microsoft.com/office/powerpoint/2010/main" val="87628598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Our definition of the Fourier transform and its inverse are not the only ones seen in the literature. Here, and on the next slide are some examples of different definitions.</a:t>
            </a:r>
          </a:p>
        </p:txBody>
      </p:sp>
      <p:sp>
        <p:nvSpPr>
          <p:cNvPr id="4" name="Slide Number Placeholder 3"/>
          <p:cNvSpPr>
            <a:spLocks noGrp="1"/>
          </p:cNvSpPr>
          <p:nvPr>
            <p:ph type="sldNum" sz="quarter" idx="5"/>
          </p:nvPr>
        </p:nvSpPr>
        <p:spPr/>
        <p:txBody>
          <a:bodyPr/>
          <a:lstStyle/>
          <a:p>
            <a:fld id="{B6A93D85-882B-45A0-8B19-696533120088}" type="slidenum">
              <a:rPr lang="en-US" smtClean="0"/>
              <a:t>17</a:t>
            </a:fld>
            <a:endParaRPr lang="en-US"/>
          </a:p>
        </p:txBody>
      </p:sp>
    </p:spTree>
    <p:extLst>
      <p:ext uri="{BB962C8B-B14F-4D97-AF65-F5344CB8AC3E}">
        <p14:creationId xmlns:p14="http://schemas.microsoft.com/office/powerpoint/2010/main" val="238285878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All of these definitions are acceptable but we will only use our original choice in all subsequent work to </a:t>
            </a:r>
            <a:r>
              <a:rPr lang="en-US"/>
              <a:t>be consistent. </a:t>
            </a:r>
            <a:r>
              <a:rPr lang="en-US" dirty="0"/>
              <a:t>Choosing these other definitions will lead to differences in amplitude and/or phase from our definition so you must be careful when comparing our results with others that may appear in the literature. </a:t>
            </a:r>
          </a:p>
        </p:txBody>
      </p:sp>
      <p:sp>
        <p:nvSpPr>
          <p:cNvPr id="4" name="Slide Number Placeholder 3"/>
          <p:cNvSpPr>
            <a:spLocks noGrp="1"/>
          </p:cNvSpPr>
          <p:nvPr>
            <p:ph type="sldNum" sz="quarter" idx="5"/>
          </p:nvPr>
        </p:nvSpPr>
        <p:spPr/>
        <p:txBody>
          <a:bodyPr/>
          <a:lstStyle/>
          <a:p>
            <a:fld id="{B6A93D85-882B-45A0-8B19-696533120088}" type="slidenum">
              <a:rPr lang="en-US" smtClean="0"/>
              <a:t>18</a:t>
            </a:fld>
            <a:endParaRPr lang="en-US"/>
          </a:p>
        </p:txBody>
      </p:sp>
    </p:spTree>
    <p:extLst>
      <p:ext uri="{BB962C8B-B14F-4D97-AF65-F5344CB8AC3E}">
        <p14:creationId xmlns:p14="http://schemas.microsoft.com/office/powerpoint/2010/main" val="308362106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Here are several basic references on Fourier transforms. There are many more.</a:t>
            </a:r>
          </a:p>
        </p:txBody>
      </p:sp>
      <p:sp>
        <p:nvSpPr>
          <p:cNvPr id="4" name="Slide Number Placeholder 3"/>
          <p:cNvSpPr>
            <a:spLocks noGrp="1"/>
          </p:cNvSpPr>
          <p:nvPr>
            <p:ph type="sldNum" sz="quarter" idx="5"/>
          </p:nvPr>
        </p:nvSpPr>
        <p:spPr/>
        <p:txBody>
          <a:bodyPr/>
          <a:lstStyle/>
          <a:p>
            <a:fld id="{B6A93D85-882B-45A0-8B19-696533120088}" type="slidenum">
              <a:rPr lang="en-US" smtClean="0"/>
              <a:t>19</a:t>
            </a:fld>
            <a:endParaRPr lang="en-US"/>
          </a:p>
        </p:txBody>
      </p:sp>
    </p:spTree>
    <p:extLst>
      <p:ext uri="{BB962C8B-B14F-4D97-AF65-F5344CB8AC3E}">
        <p14:creationId xmlns:p14="http://schemas.microsoft.com/office/powerpoint/2010/main" val="369119065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 will define the Fourier transform and its inverse and give the reasons why this transform is so useful. We will also describe some of the characteristics of Fourier transforms and give an example of a very important special case – the Fourier transform of a delta function. </a:t>
            </a:r>
          </a:p>
          <a:p>
            <a:endParaRPr lang="en-US" dirty="0"/>
          </a:p>
          <a:p>
            <a:r>
              <a:rPr lang="en-US" dirty="0"/>
              <a:t>We will define the decibel scale often used for ultrasonic signals and the characterization of the frequency domain spectrum of a signal in terms of its -6 dB bandwidth.</a:t>
            </a:r>
          </a:p>
          <a:p>
            <a:endParaRPr lang="en-US" dirty="0"/>
          </a:p>
          <a:p>
            <a:r>
              <a:rPr lang="en-US" dirty="0"/>
              <a:t>Finally, we will demonstrate the connection between the characteristics of a signal in the time domain and in the frequency domain.</a:t>
            </a:r>
          </a:p>
        </p:txBody>
      </p:sp>
      <p:sp>
        <p:nvSpPr>
          <p:cNvPr id="4" name="Slide Number Placeholder 3"/>
          <p:cNvSpPr>
            <a:spLocks noGrp="1"/>
          </p:cNvSpPr>
          <p:nvPr>
            <p:ph type="sldNum" sz="quarter" idx="5"/>
          </p:nvPr>
        </p:nvSpPr>
        <p:spPr/>
        <p:txBody>
          <a:bodyPr/>
          <a:lstStyle/>
          <a:p>
            <a:fld id="{B6A93D85-882B-45A0-8B19-696533120088}" type="slidenum">
              <a:rPr lang="en-US" smtClean="0"/>
              <a:t>2</a:t>
            </a:fld>
            <a:endParaRPr lang="en-US"/>
          </a:p>
        </p:txBody>
      </p:sp>
    </p:spTree>
    <p:extLst>
      <p:ext uri="{BB962C8B-B14F-4D97-AF65-F5344CB8AC3E}">
        <p14:creationId xmlns:p14="http://schemas.microsoft.com/office/powerpoint/2010/main" val="347942523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Even though an ultrasonic measurement system inherently involves time-dependent signals such as the input voltage of the pulser or the measured output voltage at the receiver, as shown, it is easier, as stated earlier, to characterize all the elements of the measurement system in the frequency domain. Fortunately, the </a:t>
            </a:r>
            <a:r>
              <a:rPr lang="en-US" b="1" dirty="0"/>
              <a:t>Fourier transform </a:t>
            </a:r>
            <a:r>
              <a:rPr lang="en-US" dirty="0"/>
              <a:t>allows us to generate the frequency domain signals from those in the time domain. Similarly, the </a:t>
            </a:r>
            <a:r>
              <a:rPr lang="en-US" b="1" dirty="0"/>
              <a:t>inverse Fourier transform </a:t>
            </a:r>
            <a:r>
              <a:rPr lang="en-US" dirty="0"/>
              <a:t>allows us to reverse this process and generate the time domain signals from those in the frequency domain.</a:t>
            </a:r>
          </a:p>
          <a:p>
            <a:endParaRPr lang="en-US" dirty="0"/>
          </a:p>
          <a:p>
            <a:endParaRPr lang="en-US" dirty="0"/>
          </a:p>
        </p:txBody>
      </p:sp>
      <p:sp>
        <p:nvSpPr>
          <p:cNvPr id="4" name="Slide Number Placeholder 3"/>
          <p:cNvSpPr>
            <a:spLocks noGrp="1"/>
          </p:cNvSpPr>
          <p:nvPr>
            <p:ph type="sldNum" sz="quarter" idx="5"/>
          </p:nvPr>
        </p:nvSpPr>
        <p:spPr/>
        <p:txBody>
          <a:bodyPr/>
          <a:lstStyle/>
          <a:p>
            <a:fld id="{B6A93D85-882B-45A0-8B19-696533120088}" type="slidenum">
              <a:rPr lang="en-US" smtClean="0"/>
              <a:t>3</a:t>
            </a:fld>
            <a:endParaRPr lang="en-US"/>
          </a:p>
        </p:txBody>
      </p:sp>
    </p:spTree>
    <p:extLst>
      <p:ext uri="{BB962C8B-B14F-4D97-AF65-F5344CB8AC3E}">
        <p14:creationId xmlns:p14="http://schemas.microsoft.com/office/powerpoint/2010/main" val="9488809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Shown are the definitions we will use of the Fourier transform and its inverse. Those transforms can be written in terms of the frequency in rad/sec or in terms of cycles/sec (Hz). In NDE tests the time signals are often very short so they  are typically measured in microseconds (</a:t>
            </a:r>
            <a:r>
              <a:rPr lang="el-GR" dirty="0"/>
              <a:t>μ</a:t>
            </a:r>
            <a:r>
              <a:rPr lang="en-US" dirty="0"/>
              <a:t>sec) and the frequencies are very high so that the corresponding frequency domain signals are typically measured in terms of millions of cycles/sec (MHz).</a:t>
            </a:r>
          </a:p>
          <a:p>
            <a:endParaRPr lang="en-US" dirty="0"/>
          </a:p>
          <a:p>
            <a:r>
              <a:rPr lang="en-US" dirty="0"/>
              <a:t>Note that if v(t) is a time domain voltage signal with t measured in seconds, its frequency spectrum V(f) has dimensions of volts-sec, but because we will often work entirely in the frequency domain, we will ignore this difference and refer to the frequency spectrum signals as simply volts. Other quantities such as pressure, velocity, current, etc. will follow this naming convention. </a:t>
            </a:r>
          </a:p>
          <a:p>
            <a:endParaRPr lang="en-US" dirty="0"/>
          </a:p>
        </p:txBody>
      </p:sp>
      <p:sp>
        <p:nvSpPr>
          <p:cNvPr id="4" name="Slide Number Placeholder 3"/>
          <p:cNvSpPr>
            <a:spLocks noGrp="1"/>
          </p:cNvSpPr>
          <p:nvPr>
            <p:ph type="sldNum" sz="quarter" idx="5"/>
          </p:nvPr>
        </p:nvSpPr>
        <p:spPr/>
        <p:txBody>
          <a:bodyPr/>
          <a:lstStyle/>
          <a:p>
            <a:fld id="{B6A93D85-882B-45A0-8B19-696533120088}" type="slidenum">
              <a:rPr lang="en-US" smtClean="0"/>
              <a:t>4</a:t>
            </a:fld>
            <a:endParaRPr lang="en-US"/>
          </a:p>
        </p:txBody>
      </p:sp>
    </p:spTree>
    <p:extLst>
      <p:ext uri="{BB962C8B-B14F-4D97-AF65-F5344CB8AC3E}">
        <p14:creationId xmlns:p14="http://schemas.microsoft.com/office/powerpoint/2010/main" val="352362733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Because of the complex exponential term in the Fourier transform, the frequency domain signal V(f) will usually be complex even though the time domain signal v(t) is real.</a:t>
            </a:r>
          </a:p>
          <a:p>
            <a:endParaRPr lang="en-US" dirty="0"/>
          </a:p>
          <a:p>
            <a:r>
              <a:rPr lang="en-US" dirty="0"/>
              <a:t>Using this definition it is easy to derive a number of relationships between time domain signals and frequency domain signals. Two important cases are shown here where we see that a shifting (delay) of a time signal causes the frequency spectrum to be multiplied by a complex exponential term. Similarly, differentiating a time domain signal is equivalent to multiplication by an imaginary frequency dependent term in the frequency domain.</a:t>
            </a:r>
          </a:p>
        </p:txBody>
      </p:sp>
      <p:sp>
        <p:nvSpPr>
          <p:cNvPr id="4" name="Slide Number Placeholder 3"/>
          <p:cNvSpPr>
            <a:spLocks noGrp="1"/>
          </p:cNvSpPr>
          <p:nvPr>
            <p:ph type="sldNum" sz="quarter" idx="5"/>
          </p:nvPr>
        </p:nvSpPr>
        <p:spPr/>
        <p:txBody>
          <a:bodyPr/>
          <a:lstStyle/>
          <a:p>
            <a:fld id="{B6A93D85-882B-45A0-8B19-696533120088}" type="slidenum">
              <a:rPr lang="en-US" smtClean="0"/>
              <a:t>5</a:t>
            </a:fld>
            <a:endParaRPr lang="en-US"/>
          </a:p>
        </p:txBody>
      </p:sp>
    </p:spTree>
    <p:extLst>
      <p:ext uri="{BB962C8B-B14F-4D97-AF65-F5344CB8AC3E}">
        <p14:creationId xmlns:p14="http://schemas.microsoft.com/office/powerpoint/2010/main" val="270027752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As a simple example of a Fourier transform, consider the box function shown in the time domain. In this case the Fourier transform is easy to calculate and we see that indeed this the transform is a complex function in the frequency domain.</a:t>
            </a:r>
          </a:p>
        </p:txBody>
      </p:sp>
      <p:sp>
        <p:nvSpPr>
          <p:cNvPr id="4" name="Slide Number Placeholder 3"/>
          <p:cNvSpPr>
            <a:spLocks noGrp="1"/>
          </p:cNvSpPr>
          <p:nvPr>
            <p:ph type="sldNum" sz="quarter" idx="5"/>
          </p:nvPr>
        </p:nvSpPr>
        <p:spPr/>
        <p:txBody>
          <a:bodyPr/>
          <a:lstStyle/>
          <a:p>
            <a:fld id="{B6A93D85-882B-45A0-8B19-696533120088}" type="slidenum">
              <a:rPr lang="en-US" smtClean="0"/>
              <a:t>6</a:t>
            </a:fld>
            <a:endParaRPr lang="en-US"/>
          </a:p>
        </p:txBody>
      </p:sp>
    </p:spTree>
    <p:extLst>
      <p:ext uri="{BB962C8B-B14F-4D97-AF65-F5344CB8AC3E}">
        <p14:creationId xmlns:p14="http://schemas.microsoft.com/office/powerpoint/2010/main" val="267256491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If we evaluate the Fourier transform of the box function and plot its normalized magnitude versus non-dimensional frequency for positive frequencies we see most of the frequency content is in a low frequency “lobe” with decreasing content in side lobes as the frequency increases.</a:t>
            </a:r>
          </a:p>
        </p:txBody>
      </p:sp>
      <p:sp>
        <p:nvSpPr>
          <p:cNvPr id="4" name="Slide Number Placeholder 3"/>
          <p:cNvSpPr>
            <a:spLocks noGrp="1"/>
          </p:cNvSpPr>
          <p:nvPr>
            <p:ph type="sldNum" sz="quarter" idx="5"/>
          </p:nvPr>
        </p:nvSpPr>
        <p:spPr/>
        <p:txBody>
          <a:bodyPr/>
          <a:lstStyle/>
          <a:p>
            <a:fld id="{B6A93D85-882B-45A0-8B19-696533120088}" type="slidenum">
              <a:rPr lang="en-US" smtClean="0"/>
              <a:t>7</a:t>
            </a:fld>
            <a:endParaRPr lang="en-US"/>
          </a:p>
        </p:txBody>
      </p:sp>
    </p:spTree>
    <p:extLst>
      <p:ext uri="{BB962C8B-B14F-4D97-AF65-F5344CB8AC3E}">
        <p14:creationId xmlns:p14="http://schemas.microsoft.com/office/powerpoint/2010/main" val="231753600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If we plot the phase of the function we see a general linear increasing behavior with jumps of pi radians. The linear behavior comes from the complex exponential term in the function and the jumps of pi radians occur because of the periodic changes in sign of the sine function ( recall exp( </a:t>
            </a:r>
            <a:r>
              <a:rPr lang="en-US" dirty="0" err="1"/>
              <a:t>i</a:t>
            </a:r>
            <a:r>
              <a:rPr lang="en-US" dirty="0"/>
              <a:t> </a:t>
            </a:r>
            <a:r>
              <a:rPr lang="el-GR" dirty="0"/>
              <a:t>π</a:t>
            </a:r>
            <a:r>
              <a:rPr lang="en-US" dirty="0"/>
              <a:t>) = -1 ).</a:t>
            </a:r>
          </a:p>
        </p:txBody>
      </p:sp>
      <p:sp>
        <p:nvSpPr>
          <p:cNvPr id="4" name="Slide Number Placeholder 3"/>
          <p:cNvSpPr>
            <a:spLocks noGrp="1"/>
          </p:cNvSpPr>
          <p:nvPr>
            <p:ph type="sldNum" sz="quarter" idx="5"/>
          </p:nvPr>
        </p:nvSpPr>
        <p:spPr/>
        <p:txBody>
          <a:bodyPr/>
          <a:lstStyle/>
          <a:p>
            <a:fld id="{B6A93D85-882B-45A0-8B19-696533120088}" type="slidenum">
              <a:rPr lang="en-US" smtClean="0"/>
              <a:t>8</a:t>
            </a:fld>
            <a:endParaRPr lang="en-US"/>
          </a:p>
        </p:txBody>
      </p:sp>
    </p:spTree>
    <p:extLst>
      <p:ext uri="{BB962C8B-B14F-4D97-AF65-F5344CB8AC3E}">
        <p14:creationId xmlns:p14="http://schemas.microsoft.com/office/powerpoint/2010/main" val="179217332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If we imagine taking the limit of the box function as its time duration goes to zero but where we keep the product of its amplitude and duration at unity, then conceptually we obtain an infinite spike of zero duration at time t = 0, which we call a </a:t>
            </a:r>
            <a:r>
              <a:rPr lang="en-US" b="1" dirty="0"/>
              <a:t>delta function</a:t>
            </a:r>
            <a:r>
              <a:rPr lang="en-US" dirty="0"/>
              <a:t>. In the frequency domain the spectrum simply goes to a constant value of one at all frequencies. Thus, a delta function excites all frequencies equally which makes it an ideal input function to characterize a system’s frequency domain response.</a:t>
            </a:r>
          </a:p>
          <a:p>
            <a:endParaRPr lang="en-US" dirty="0"/>
          </a:p>
          <a:p>
            <a:r>
              <a:rPr lang="en-US" dirty="0"/>
              <a:t>We will indicate that the delta function is a </a:t>
            </a:r>
            <a:r>
              <a:rPr lang="en-US" b="1" dirty="0"/>
              <a:t>key concept </a:t>
            </a:r>
            <a:r>
              <a:rPr lang="en-US" dirty="0"/>
              <a:t>by placing a </a:t>
            </a:r>
            <a:r>
              <a:rPr lang="en-US" b="1" dirty="0"/>
              <a:t>light bulb </a:t>
            </a:r>
            <a:r>
              <a:rPr lang="en-US" dirty="0"/>
              <a:t>next to it. In later slides we will use the light bulb symbol to highlight other key concepts.</a:t>
            </a:r>
          </a:p>
        </p:txBody>
      </p:sp>
      <p:sp>
        <p:nvSpPr>
          <p:cNvPr id="4" name="Slide Number Placeholder 3"/>
          <p:cNvSpPr>
            <a:spLocks noGrp="1"/>
          </p:cNvSpPr>
          <p:nvPr>
            <p:ph type="sldNum" sz="quarter" idx="5"/>
          </p:nvPr>
        </p:nvSpPr>
        <p:spPr/>
        <p:txBody>
          <a:bodyPr/>
          <a:lstStyle/>
          <a:p>
            <a:fld id="{B6A93D85-882B-45A0-8B19-696533120088}" type="slidenum">
              <a:rPr lang="en-US" smtClean="0"/>
              <a:t>9</a:t>
            </a:fld>
            <a:endParaRPr lang="en-US"/>
          </a:p>
        </p:txBody>
      </p:sp>
    </p:spTree>
    <p:extLst>
      <p:ext uri="{BB962C8B-B14F-4D97-AF65-F5344CB8AC3E}">
        <p14:creationId xmlns:p14="http://schemas.microsoft.com/office/powerpoint/2010/main" val="135545201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A3368A-AE68-4ECF-B436-13D22D46C98D}"/>
              </a:ext>
            </a:extLst>
          </p:cNvPr>
          <p:cNvSpPr>
            <a:spLocks noGrp="1"/>
          </p:cNvSpPr>
          <p:nvPr>
            <p:ph type="ctrTitle"/>
          </p:nvPr>
        </p:nvSpPr>
        <p:spPr>
          <a:xfrm>
            <a:off x="1143000" y="1122363"/>
            <a:ext cx="6858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9DB72C23-1561-436F-9243-2441007A7803}"/>
              </a:ext>
            </a:extLst>
          </p:cNvPr>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FBFCA312-B9E6-4A11-9527-218588E3E979}"/>
              </a:ext>
            </a:extLst>
          </p:cNvPr>
          <p:cNvSpPr>
            <a:spLocks noGrp="1"/>
          </p:cNvSpPr>
          <p:nvPr>
            <p:ph type="dt" sz="half" idx="10"/>
          </p:nvPr>
        </p:nvSpPr>
        <p:spPr/>
        <p:txBody>
          <a:bodyPr/>
          <a:lstStyle>
            <a:lvl1pPr>
              <a:defRPr/>
            </a:lvl1pPr>
          </a:lstStyle>
          <a:p>
            <a:endParaRPr lang="en-US" altLang="en-US"/>
          </a:p>
        </p:txBody>
      </p:sp>
      <p:sp>
        <p:nvSpPr>
          <p:cNvPr id="5" name="Footer Placeholder 4">
            <a:extLst>
              <a:ext uri="{FF2B5EF4-FFF2-40B4-BE49-F238E27FC236}">
                <a16:creationId xmlns:a16="http://schemas.microsoft.com/office/drawing/2014/main" id="{6360D88C-1BE9-4092-9BB7-33A9E3ABAD5C}"/>
              </a:ext>
            </a:extLst>
          </p:cNvPr>
          <p:cNvSpPr>
            <a:spLocks noGrp="1"/>
          </p:cNvSpPr>
          <p:nvPr>
            <p:ph type="ftr" sz="quarter" idx="11"/>
          </p:nvPr>
        </p:nvSpPr>
        <p:spPr/>
        <p:txBody>
          <a:bodyPr/>
          <a:lstStyle>
            <a:lvl1pPr>
              <a:defRPr/>
            </a:lvl1pPr>
          </a:lstStyle>
          <a:p>
            <a:endParaRPr lang="en-US" altLang="en-US"/>
          </a:p>
        </p:txBody>
      </p:sp>
      <p:sp>
        <p:nvSpPr>
          <p:cNvPr id="6" name="Slide Number Placeholder 5">
            <a:extLst>
              <a:ext uri="{FF2B5EF4-FFF2-40B4-BE49-F238E27FC236}">
                <a16:creationId xmlns:a16="http://schemas.microsoft.com/office/drawing/2014/main" id="{45DD2376-B77F-4AB6-B041-9B9A274B1E62}"/>
              </a:ext>
            </a:extLst>
          </p:cNvPr>
          <p:cNvSpPr>
            <a:spLocks noGrp="1"/>
          </p:cNvSpPr>
          <p:nvPr>
            <p:ph type="sldNum" sz="quarter" idx="12"/>
          </p:nvPr>
        </p:nvSpPr>
        <p:spPr/>
        <p:txBody>
          <a:bodyPr/>
          <a:lstStyle>
            <a:lvl1pPr>
              <a:defRPr/>
            </a:lvl1pPr>
          </a:lstStyle>
          <a:p>
            <a:fld id="{FA71B40F-3F42-46D6-B4E6-2A32BBDB7AF4}" type="slidenum">
              <a:rPr lang="en-US" altLang="en-US"/>
              <a:pPr/>
              <a:t>‹#›</a:t>
            </a:fld>
            <a:endParaRPr lang="en-US" altLang="en-US"/>
          </a:p>
        </p:txBody>
      </p:sp>
    </p:spTree>
    <p:extLst>
      <p:ext uri="{BB962C8B-B14F-4D97-AF65-F5344CB8AC3E}">
        <p14:creationId xmlns:p14="http://schemas.microsoft.com/office/powerpoint/2010/main" val="234602908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5E1CFF-F893-4DBC-927A-323D514A7654}"/>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ADF07CB6-CF9D-4B09-B3E0-3977A1FB9B25}"/>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EFD5C6F-9041-4058-91F7-94D1F5EA8481}"/>
              </a:ext>
            </a:extLst>
          </p:cNvPr>
          <p:cNvSpPr>
            <a:spLocks noGrp="1"/>
          </p:cNvSpPr>
          <p:nvPr>
            <p:ph type="dt" sz="half" idx="10"/>
          </p:nvPr>
        </p:nvSpPr>
        <p:spPr/>
        <p:txBody>
          <a:bodyPr/>
          <a:lstStyle>
            <a:lvl1pPr>
              <a:defRPr/>
            </a:lvl1pPr>
          </a:lstStyle>
          <a:p>
            <a:endParaRPr lang="en-US" altLang="en-US"/>
          </a:p>
        </p:txBody>
      </p:sp>
      <p:sp>
        <p:nvSpPr>
          <p:cNvPr id="5" name="Footer Placeholder 4">
            <a:extLst>
              <a:ext uri="{FF2B5EF4-FFF2-40B4-BE49-F238E27FC236}">
                <a16:creationId xmlns:a16="http://schemas.microsoft.com/office/drawing/2014/main" id="{1D713294-E0BB-4ABE-99A6-0057B46B449B}"/>
              </a:ext>
            </a:extLst>
          </p:cNvPr>
          <p:cNvSpPr>
            <a:spLocks noGrp="1"/>
          </p:cNvSpPr>
          <p:nvPr>
            <p:ph type="ftr" sz="quarter" idx="11"/>
          </p:nvPr>
        </p:nvSpPr>
        <p:spPr/>
        <p:txBody>
          <a:bodyPr/>
          <a:lstStyle>
            <a:lvl1pPr>
              <a:defRPr/>
            </a:lvl1pPr>
          </a:lstStyle>
          <a:p>
            <a:endParaRPr lang="en-US" altLang="en-US"/>
          </a:p>
        </p:txBody>
      </p:sp>
      <p:sp>
        <p:nvSpPr>
          <p:cNvPr id="6" name="Slide Number Placeholder 5">
            <a:extLst>
              <a:ext uri="{FF2B5EF4-FFF2-40B4-BE49-F238E27FC236}">
                <a16:creationId xmlns:a16="http://schemas.microsoft.com/office/drawing/2014/main" id="{AE689D53-0552-4964-9EA9-D6840C454585}"/>
              </a:ext>
            </a:extLst>
          </p:cNvPr>
          <p:cNvSpPr>
            <a:spLocks noGrp="1"/>
          </p:cNvSpPr>
          <p:nvPr>
            <p:ph type="sldNum" sz="quarter" idx="12"/>
          </p:nvPr>
        </p:nvSpPr>
        <p:spPr/>
        <p:txBody>
          <a:bodyPr/>
          <a:lstStyle>
            <a:lvl1pPr>
              <a:defRPr/>
            </a:lvl1pPr>
          </a:lstStyle>
          <a:p>
            <a:fld id="{529A2402-9CC0-4786-B4E8-E0A48CC6F530}" type="slidenum">
              <a:rPr lang="en-US" altLang="en-US"/>
              <a:pPr/>
              <a:t>‹#›</a:t>
            </a:fld>
            <a:endParaRPr lang="en-US" altLang="en-US"/>
          </a:p>
        </p:txBody>
      </p:sp>
    </p:spTree>
    <p:extLst>
      <p:ext uri="{BB962C8B-B14F-4D97-AF65-F5344CB8AC3E}">
        <p14:creationId xmlns:p14="http://schemas.microsoft.com/office/powerpoint/2010/main" val="89755246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136E973C-2351-4BD4-BA1F-A18F93921FEC}"/>
              </a:ext>
            </a:extLst>
          </p:cNvPr>
          <p:cNvSpPr>
            <a:spLocks noGrp="1"/>
          </p:cNvSpPr>
          <p:nvPr>
            <p:ph type="title" orient="vert"/>
          </p:nvPr>
        </p:nvSpPr>
        <p:spPr>
          <a:xfrm>
            <a:off x="6515100" y="609600"/>
            <a:ext cx="1943100" cy="5486400"/>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FD891CE4-ED1C-4A26-917E-FD34F62E7E4E}"/>
              </a:ext>
            </a:extLst>
          </p:cNvPr>
          <p:cNvSpPr>
            <a:spLocks noGrp="1"/>
          </p:cNvSpPr>
          <p:nvPr>
            <p:ph type="body" orient="vert" idx="1"/>
          </p:nvPr>
        </p:nvSpPr>
        <p:spPr>
          <a:xfrm>
            <a:off x="685800" y="609600"/>
            <a:ext cx="5676900" cy="54864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44B7DC0-5B90-4685-91A6-B295B9E60622}"/>
              </a:ext>
            </a:extLst>
          </p:cNvPr>
          <p:cNvSpPr>
            <a:spLocks noGrp="1"/>
          </p:cNvSpPr>
          <p:nvPr>
            <p:ph type="dt" sz="half" idx="10"/>
          </p:nvPr>
        </p:nvSpPr>
        <p:spPr/>
        <p:txBody>
          <a:bodyPr/>
          <a:lstStyle>
            <a:lvl1pPr>
              <a:defRPr/>
            </a:lvl1pPr>
          </a:lstStyle>
          <a:p>
            <a:endParaRPr lang="en-US" altLang="en-US"/>
          </a:p>
        </p:txBody>
      </p:sp>
      <p:sp>
        <p:nvSpPr>
          <p:cNvPr id="5" name="Footer Placeholder 4">
            <a:extLst>
              <a:ext uri="{FF2B5EF4-FFF2-40B4-BE49-F238E27FC236}">
                <a16:creationId xmlns:a16="http://schemas.microsoft.com/office/drawing/2014/main" id="{4235ED73-F915-48BF-A8B5-3B5F64B92919}"/>
              </a:ext>
            </a:extLst>
          </p:cNvPr>
          <p:cNvSpPr>
            <a:spLocks noGrp="1"/>
          </p:cNvSpPr>
          <p:nvPr>
            <p:ph type="ftr" sz="quarter" idx="11"/>
          </p:nvPr>
        </p:nvSpPr>
        <p:spPr/>
        <p:txBody>
          <a:bodyPr/>
          <a:lstStyle>
            <a:lvl1pPr>
              <a:defRPr/>
            </a:lvl1pPr>
          </a:lstStyle>
          <a:p>
            <a:endParaRPr lang="en-US" altLang="en-US"/>
          </a:p>
        </p:txBody>
      </p:sp>
      <p:sp>
        <p:nvSpPr>
          <p:cNvPr id="6" name="Slide Number Placeholder 5">
            <a:extLst>
              <a:ext uri="{FF2B5EF4-FFF2-40B4-BE49-F238E27FC236}">
                <a16:creationId xmlns:a16="http://schemas.microsoft.com/office/drawing/2014/main" id="{6FB500DA-EF5F-4F43-93A2-4E6EFB2802D1}"/>
              </a:ext>
            </a:extLst>
          </p:cNvPr>
          <p:cNvSpPr>
            <a:spLocks noGrp="1"/>
          </p:cNvSpPr>
          <p:nvPr>
            <p:ph type="sldNum" sz="quarter" idx="12"/>
          </p:nvPr>
        </p:nvSpPr>
        <p:spPr/>
        <p:txBody>
          <a:bodyPr/>
          <a:lstStyle>
            <a:lvl1pPr>
              <a:defRPr/>
            </a:lvl1pPr>
          </a:lstStyle>
          <a:p>
            <a:fld id="{5DC6DC00-E53D-425E-88F3-E5FE3A0C0F4F}" type="slidenum">
              <a:rPr lang="en-US" altLang="en-US"/>
              <a:pPr/>
              <a:t>‹#›</a:t>
            </a:fld>
            <a:endParaRPr lang="en-US" altLang="en-US"/>
          </a:p>
        </p:txBody>
      </p:sp>
    </p:spTree>
    <p:extLst>
      <p:ext uri="{BB962C8B-B14F-4D97-AF65-F5344CB8AC3E}">
        <p14:creationId xmlns:p14="http://schemas.microsoft.com/office/powerpoint/2010/main" val="86696912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0F423B-7C44-4B4D-96A1-4DE109B7181D}"/>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42E6B79F-AF54-4288-9373-3F3505E2AFF2}"/>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F47C731-ABBC-4783-B730-42EB337429E7}"/>
              </a:ext>
            </a:extLst>
          </p:cNvPr>
          <p:cNvSpPr>
            <a:spLocks noGrp="1"/>
          </p:cNvSpPr>
          <p:nvPr>
            <p:ph type="dt" sz="half" idx="10"/>
          </p:nvPr>
        </p:nvSpPr>
        <p:spPr/>
        <p:txBody>
          <a:bodyPr/>
          <a:lstStyle>
            <a:lvl1pPr>
              <a:defRPr/>
            </a:lvl1pPr>
          </a:lstStyle>
          <a:p>
            <a:endParaRPr lang="en-US" altLang="en-US"/>
          </a:p>
        </p:txBody>
      </p:sp>
      <p:sp>
        <p:nvSpPr>
          <p:cNvPr id="5" name="Footer Placeholder 4">
            <a:extLst>
              <a:ext uri="{FF2B5EF4-FFF2-40B4-BE49-F238E27FC236}">
                <a16:creationId xmlns:a16="http://schemas.microsoft.com/office/drawing/2014/main" id="{E238165C-4519-4572-9094-5915B48459A8}"/>
              </a:ext>
            </a:extLst>
          </p:cNvPr>
          <p:cNvSpPr>
            <a:spLocks noGrp="1"/>
          </p:cNvSpPr>
          <p:nvPr>
            <p:ph type="ftr" sz="quarter" idx="11"/>
          </p:nvPr>
        </p:nvSpPr>
        <p:spPr/>
        <p:txBody>
          <a:bodyPr/>
          <a:lstStyle>
            <a:lvl1pPr>
              <a:defRPr/>
            </a:lvl1pPr>
          </a:lstStyle>
          <a:p>
            <a:endParaRPr lang="en-US" altLang="en-US"/>
          </a:p>
        </p:txBody>
      </p:sp>
      <p:sp>
        <p:nvSpPr>
          <p:cNvPr id="6" name="Slide Number Placeholder 5">
            <a:extLst>
              <a:ext uri="{FF2B5EF4-FFF2-40B4-BE49-F238E27FC236}">
                <a16:creationId xmlns:a16="http://schemas.microsoft.com/office/drawing/2014/main" id="{11B6987C-C003-48E9-B6B9-DF2AA7DD604F}"/>
              </a:ext>
            </a:extLst>
          </p:cNvPr>
          <p:cNvSpPr>
            <a:spLocks noGrp="1"/>
          </p:cNvSpPr>
          <p:nvPr>
            <p:ph type="sldNum" sz="quarter" idx="12"/>
          </p:nvPr>
        </p:nvSpPr>
        <p:spPr/>
        <p:txBody>
          <a:bodyPr/>
          <a:lstStyle>
            <a:lvl1pPr>
              <a:defRPr/>
            </a:lvl1pPr>
          </a:lstStyle>
          <a:p>
            <a:fld id="{D0185F6A-7361-46BF-9FBB-92445EB1306F}" type="slidenum">
              <a:rPr lang="en-US" altLang="en-US"/>
              <a:pPr/>
              <a:t>‹#›</a:t>
            </a:fld>
            <a:endParaRPr lang="en-US" altLang="en-US"/>
          </a:p>
        </p:txBody>
      </p:sp>
    </p:spTree>
    <p:extLst>
      <p:ext uri="{BB962C8B-B14F-4D97-AF65-F5344CB8AC3E}">
        <p14:creationId xmlns:p14="http://schemas.microsoft.com/office/powerpoint/2010/main" val="423605259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46B006-F1E7-4311-863D-400F0D615FDC}"/>
              </a:ext>
            </a:extLst>
          </p:cNvPr>
          <p:cNvSpPr>
            <a:spLocks noGrp="1"/>
          </p:cNvSpPr>
          <p:nvPr>
            <p:ph type="title"/>
          </p:nvPr>
        </p:nvSpPr>
        <p:spPr>
          <a:xfrm>
            <a:off x="623888" y="1709738"/>
            <a:ext cx="78867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7C794D6D-D554-41DA-BA21-5EAB478D6FE9}"/>
              </a:ext>
            </a:extLst>
          </p:cNvPr>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a:t>Click to edit Master text styles</a:t>
            </a:r>
          </a:p>
        </p:txBody>
      </p:sp>
      <p:sp>
        <p:nvSpPr>
          <p:cNvPr id="4" name="Date Placeholder 3">
            <a:extLst>
              <a:ext uri="{FF2B5EF4-FFF2-40B4-BE49-F238E27FC236}">
                <a16:creationId xmlns:a16="http://schemas.microsoft.com/office/drawing/2014/main" id="{F1812B73-D42F-4E3C-B733-C6222444309A}"/>
              </a:ext>
            </a:extLst>
          </p:cNvPr>
          <p:cNvSpPr>
            <a:spLocks noGrp="1"/>
          </p:cNvSpPr>
          <p:nvPr>
            <p:ph type="dt" sz="half" idx="10"/>
          </p:nvPr>
        </p:nvSpPr>
        <p:spPr/>
        <p:txBody>
          <a:bodyPr/>
          <a:lstStyle>
            <a:lvl1pPr>
              <a:defRPr/>
            </a:lvl1pPr>
          </a:lstStyle>
          <a:p>
            <a:endParaRPr lang="en-US" altLang="en-US"/>
          </a:p>
        </p:txBody>
      </p:sp>
      <p:sp>
        <p:nvSpPr>
          <p:cNvPr id="5" name="Footer Placeholder 4">
            <a:extLst>
              <a:ext uri="{FF2B5EF4-FFF2-40B4-BE49-F238E27FC236}">
                <a16:creationId xmlns:a16="http://schemas.microsoft.com/office/drawing/2014/main" id="{00F95E1A-8B16-4B2B-A1C3-8641138532BB}"/>
              </a:ext>
            </a:extLst>
          </p:cNvPr>
          <p:cNvSpPr>
            <a:spLocks noGrp="1"/>
          </p:cNvSpPr>
          <p:nvPr>
            <p:ph type="ftr" sz="quarter" idx="11"/>
          </p:nvPr>
        </p:nvSpPr>
        <p:spPr/>
        <p:txBody>
          <a:bodyPr/>
          <a:lstStyle>
            <a:lvl1pPr>
              <a:defRPr/>
            </a:lvl1pPr>
          </a:lstStyle>
          <a:p>
            <a:endParaRPr lang="en-US" altLang="en-US"/>
          </a:p>
        </p:txBody>
      </p:sp>
      <p:sp>
        <p:nvSpPr>
          <p:cNvPr id="6" name="Slide Number Placeholder 5">
            <a:extLst>
              <a:ext uri="{FF2B5EF4-FFF2-40B4-BE49-F238E27FC236}">
                <a16:creationId xmlns:a16="http://schemas.microsoft.com/office/drawing/2014/main" id="{42A4C2AB-625C-4E07-962A-C29172642E1B}"/>
              </a:ext>
            </a:extLst>
          </p:cNvPr>
          <p:cNvSpPr>
            <a:spLocks noGrp="1"/>
          </p:cNvSpPr>
          <p:nvPr>
            <p:ph type="sldNum" sz="quarter" idx="12"/>
          </p:nvPr>
        </p:nvSpPr>
        <p:spPr/>
        <p:txBody>
          <a:bodyPr/>
          <a:lstStyle>
            <a:lvl1pPr>
              <a:defRPr/>
            </a:lvl1pPr>
          </a:lstStyle>
          <a:p>
            <a:fld id="{F5F8EC29-DB3A-4C2C-A082-FBB3541F0F2D}" type="slidenum">
              <a:rPr lang="en-US" altLang="en-US"/>
              <a:pPr/>
              <a:t>‹#›</a:t>
            </a:fld>
            <a:endParaRPr lang="en-US" altLang="en-US"/>
          </a:p>
        </p:txBody>
      </p:sp>
    </p:spTree>
    <p:extLst>
      <p:ext uri="{BB962C8B-B14F-4D97-AF65-F5344CB8AC3E}">
        <p14:creationId xmlns:p14="http://schemas.microsoft.com/office/powerpoint/2010/main" val="312418117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63A499-FDC2-4C4A-BDDD-725B094A0307}"/>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3DDC08A7-04E0-4568-8DB6-675C769F9220}"/>
              </a:ext>
            </a:extLst>
          </p:cNvPr>
          <p:cNvSpPr>
            <a:spLocks noGrp="1"/>
          </p:cNvSpPr>
          <p:nvPr>
            <p:ph sz="half" idx="1"/>
          </p:nvPr>
        </p:nvSpPr>
        <p:spPr>
          <a:xfrm>
            <a:off x="685800" y="1981200"/>
            <a:ext cx="3810000" cy="4114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0E4B74E7-34C5-4E3D-A298-75C2CA14E6EF}"/>
              </a:ext>
            </a:extLst>
          </p:cNvPr>
          <p:cNvSpPr>
            <a:spLocks noGrp="1"/>
          </p:cNvSpPr>
          <p:nvPr>
            <p:ph sz="half" idx="2"/>
          </p:nvPr>
        </p:nvSpPr>
        <p:spPr>
          <a:xfrm>
            <a:off x="4648200" y="1981200"/>
            <a:ext cx="3810000" cy="4114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CDF98A08-3053-4A0F-BCE1-4501C02B4727}"/>
              </a:ext>
            </a:extLst>
          </p:cNvPr>
          <p:cNvSpPr>
            <a:spLocks noGrp="1"/>
          </p:cNvSpPr>
          <p:nvPr>
            <p:ph type="dt" sz="half" idx="10"/>
          </p:nvPr>
        </p:nvSpPr>
        <p:spPr/>
        <p:txBody>
          <a:bodyPr/>
          <a:lstStyle>
            <a:lvl1pPr>
              <a:defRPr/>
            </a:lvl1pPr>
          </a:lstStyle>
          <a:p>
            <a:endParaRPr lang="en-US" altLang="en-US"/>
          </a:p>
        </p:txBody>
      </p:sp>
      <p:sp>
        <p:nvSpPr>
          <p:cNvPr id="6" name="Footer Placeholder 5">
            <a:extLst>
              <a:ext uri="{FF2B5EF4-FFF2-40B4-BE49-F238E27FC236}">
                <a16:creationId xmlns:a16="http://schemas.microsoft.com/office/drawing/2014/main" id="{1A9B50AD-F482-4454-B68D-87416E8AE590}"/>
              </a:ext>
            </a:extLst>
          </p:cNvPr>
          <p:cNvSpPr>
            <a:spLocks noGrp="1"/>
          </p:cNvSpPr>
          <p:nvPr>
            <p:ph type="ftr" sz="quarter" idx="11"/>
          </p:nvPr>
        </p:nvSpPr>
        <p:spPr/>
        <p:txBody>
          <a:bodyPr/>
          <a:lstStyle>
            <a:lvl1pPr>
              <a:defRPr/>
            </a:lvl1pPr>
          </a:lstStyle>
          <a:p>
            <a:endParaRPr lang="en-US" altLang="en-US"/>
          </a:p>
        </p:txBody>
      </p:sp>
      <p:sp>
        <p:nvSpPr>
          <p:cNvPr id="7" name="Slide Number Placeholder 6">
            <a:extLst>
              <a:ext uri="{FF2B5EF4-FFF2-40B4-BE49-F238E27FC236}">
                <a16:creationId xmlns:a16="http://schemas.microsoft.com/office/drawing/2014/main" id="{81E8DD33-4AA8-4107-8350-454844354078}"/>
              </a:ext>
            </a:extLst>
          </p:cNvPr>
          <p:cNvSpPr>
            <a:spLocks noGrp="1"/>
          </p:cNvSpPr>
          <p:nvPr>
            <p:ph type="sldNum" sz="quarter" idx="12"/>
          </p:nvPr>
        </p:nvSpPr>
        <p:spPr/>
        <p:txBody>
          <a:bodyPr/>
          <a:lstStyle>
            <a:lvl1pPr>
              <a:defRPr/>
            </a:lvl1pPr>
          </a:lstStyle>
          <a:p>
            <a:fld id="{8540316A-A5AA-434B-879B-521DF07E9ABA}" type="slidenum">
              <a:rPr lang="en-US" altLang="en-US"/>
              <a:pPr/>
              <a:t>‹#›</a:t>
            </a:fld>
            <a:endParaRPr lang="en-US" altLang="en-US"/>
          </a:p>
        </p:txBody>
      </p:sp>
    </p:spTree>
    <p:extLst>
      <p:ext uri="{BB962C8B-B14F-4D97-AF65-F5344CB8AC3E}">
        <p14:creationId xmlns:p14="http://schemas.microsoft.com/office/powerpoint/2010/main" val="411920550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009314-C02A-4C0E-9B19-1FA98F48FE9D}"/>
              </a:ext>
            </a:extLst>
          </p:cNvPr>
          <p:cNvSpPr>
            <a:spLocks noGrp="1"/>
          </p:cNvSpPr>
          <p:nvPr>
            <p:ph type="title"/>
          </p:nvPr>
        </p:nvSpPr>
        <p:spPr>
          <a:xfrm>
            <a:off x="630238" y="365125"/>
            <a:ext cx="78867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99791D18-6A19-4826-A697-5DFF6867A895}"/>
              </a:ext>
            </a:extLst>
          </p:cNvPr>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1F72C85E-3AAF-412B-9439-06295FA3851E}"/>
              </a:ext>
            </a:extLst>
          </p:cNvPr>
          <p:cNvSpPr>
            <a:spLocks noGrp="1"/>
          </p:cNvSpPr>
          <p:nvPr>
            <p:ph sz="half" idx="2"/>
          </p:nvPr>
        </p:nvSpPr>
        <p:spPr>
          <a:xfrm>
            <a:off x="630238" y="2505075"/>
            <a:ext cx="386873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0B038D76-0809-4A9A-9F83-F7B11B06F4AD}"/>
              </a:ext>
            </a:extLst>
          </p:cNvPr>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D291092B-FEEE-4A39-903E-EACF8D944B06}"/>
              </a:ext>
            </a:extLst>
          </p:cNvPr>
          <p:cNvSpPr>
            <a:spLocks noGrp="1"/>
          </p:cNvSpPr>
          <p:nvPr>
            <p:ph sz="quarter" idx="4"/>
          </p:nvPr>
        </p:nvSpPr>
        <p:spPr>
          <a:xfrm>
            <a:off x="4629150" y="2505075"/>
            <a:ext cx="38877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0BF0D324-CCB5-47B8-8C96-FF03D3C0F2AA}"/>
              </a:ext>
            </a:extLst>
          </p:cNvPr>
          <p:cNvSpPr>
            <a:spLocks noGrp="1"/>
          </p:cNvSpPr>
          <p:nvPr>
            <p:ph type="dt" sz="half" idx="10"/>
          </p:nvPr>
        </p:nvSpPr>
        <p:spPr/>
        <p:txBody>
          <a:bodyPr/>
          <a:lstStyle>
            <a:lvl1pPr>
              <a:defRPr/>
            </a:lvl1pPr>
          </a:lstStyle>
          <a:p>
            <a:endParaRPr lang="en-US" altLang="en-US"/>
          </a:p>
        </p:txBody>
      </p:sp>
      <p:sp>
        <p:nvSpPr>
          <p:cNvPr id="8" name="Footer Placeholder 7">
            <a:extLst>
              <a:ext uri="{FF2B5EF4-FFF2-40B4-BE49-F238E27FC236}">
                <a16:creationId xmlns:a16="http://schemas.microsoft.com/office/drawing/2014/main" id="{756B9208-905E-4F5F-9DE6-AB033256A266}"/>
              </a:ext>
            </a:extLst>
          </p:cNvPr>
          <p:cNvSpPr>
            <a:spLocks noGrp="1"/>
          </p:cNvSpPr>
          <p:nvPr>
            <p:ph type="ftr" sz="quarter" idx="11"/>
          </p:nvPr>
        </p:nvSpPr>
        <p:spPr/>
        <p:txBody>
          <a:bodyPr/>
          <a:lstStyle>
            <a:lvl1pPr>
              <a:defRPr/>
            </a:lvl1pPr>
          </a:lstStyle>
          <a:p>
            <a:endParaRPr lang="en-US" altLang="en-US"/>
          </a:p>
        </p:txBody>
      </p:sp>
      <p:sp>
        <p:nvSpPr>
          <p:cNvPr id="9" name="Slide Number Placeholder 8">
            <a:extLst>
              <a:ext uri="{FF2B5EF4-FFF2-40B4-BE49-F238E27FC236}">
                <a16:creationId xmlns:a16="http://schemas.microsoft.com/office/drawing/2014/main" id="{C9CEC333-D39A-4938-ADFD-E4320A873495}"/>
              </a:ext>
            </a:extLst>
          </p:cNvPr>
          <p:cNvSpPr>
            <a:spLocks noGrp="1"/>
          </p:cNvSpPr>
          <p:nvPr>
            <p:ph type="sldNum" sz="quarter" idx="12"/>
          </p:nvPr>
        </p:nvSpPr>
        <p:spPr/>
        <p:txBody>
          <a:bodyPr/>
          <a:lstStyle>
            <a:lvl1pPr>
              <a:defRPr/>
            </a:lvl1pPr>
          </a:lstStyle>
          <a:p>
            <a:fld id="{351AE046-5956-43F8-9D3F-0CC0B1FA6C11}" type="slidenum">
              <a:rPr lang="en-US" altLang="en-US"/>
              <a:pPr/>
              <a:t>‹#›</a:t>
            </a:fld>
            <a:endParaRPr lang="en-US" altLang="en-US"/>
          </a:p>
        </p:txBody>
      </p:sp>
    </p:spTree>
    <p:extLst>
      <p:ext uri="{BB962C8B-B14F-4D97-AF65-F5344CB8AC3E}">
        <p14:creationId xmlns:p14="http://schemas.microsoft.com/office/powerpoint/2010/main" val="51482385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526AF3-432D-4C58-8E3F-8ED8954B442D}"/>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C6DE8455-CDE8-4113-AFD2-E5D6A24741B4}"/>
              </a:ext>
            </a:extLst>
          </p:cNvPr>
          <p:cNvSpPr>
            <a:spLocks noGrp="1"/>
          </p:cNvSpPr>
          <p:nvPr>
            <p:ph type="dt" sz="half" idx="10"/>
          </p:nvPr>
        </p:nvSpPr>
        <p:spPr/>
        <p:txBody>
          <a:bodyPr/>
          <a:lstStyle>
            <a:lvl1pPr>
              <a:defRPr/>
            </a:lvl1pPr>
          </a:lstStyle>
          <a:p>
            <a:endParaRPr lang="en-US" altLang="en-US"/>
          </a:p>
        </p:txBody>
      </p:sp>
      <p:sp>
        <p:nvSpPr>
          <p:cNvPr id="4" name="Footer Placeholder 3">
            <a:extLst>
              <a:ext uri="{FF2B5EF4-FFF2-40B4-BE49-F238E27FC236}">
                <a16:creationId xmlns:a16="http://schemas.microsoft.com/office/drawing/2014/main" id="{6880F6D9-AC9F-4DDF-8123-F93820DE2890}"/>
              </a:ext>
            </a:extLst>
          </p:cNvPr>
          <p:cNvSpPr>
            <a:spLocks noGrp="1"/>
          </p:cNvSpPr>
          <p:nvPr>
            <p:ph type="ftr" sz="quarter" idx="11"/>
          </p:nvPr>
        </p:nvSpPr>
        <p:spPr/>
        <p:txBody>
          <a:bodyPr/>
          <a:lstStyle>
            <a:lvl1pPr>
              <a:defRPr/>
            </a:lvl1pPr>
          </a:lstStyle>
          <a:p>
            <a:endParaRPr lang="en-US" altLang="en-US"/>
          </a:p>
        </p:txBody>
      </p:sp>
      <p:sp>
        <p:nvSpPr>
          <p:cNvPr id="5" name="Slide Number Placeholder 4">
            <a:extLst>
              <a:ext uri="{FF2B5EF4-FFF2-40B4-BE49-F238E27FC236}">
                <a16:creationId xmlns:a16="http://schemas.microsoft.com/office/drawing/2014/main" id="{61980C5C-977C-48CF-8FA0-D26D0F66B650}"/>
              </a:ext>
            </a:extLst>
          </p:cNvPr>
          <p:cNvSpPr>
            <a:spLocks noGrp="1"/>
          </p:cNvSpPr>
          <p:nvPr>
            <p:ph type="sldNum" sz="quarter" idx="12"/>
          </p:nvPr>
        </p:nvSpPr>
        <p:spPr/>
        <p:txBody>
          <a:bodyPr/>
          <a:lstStyle>
            <a:lvl1pPr>
              <a:defRPr/>
            </a:lvl1pPr>
          </a:lstStyle>
          <a:p>
            <a:fld id="{55904221-0DE3-4162-9226-5FF22211E07A}" type="slidenum">
              <a:rPr lang="en-US" altLang="en-US"/>
              <a:pPr/>
              <a:t>‹#›</a:t>
            </a:fld>
            <a:endParaRPr lang="en-US" altLang="en-US"/>
          </a:p>
        </p:txBody>
      </p:sp>
    </p:spTree>
    <p:extLst>
      <p:ext uri="{BB962C8B-B14F-4D97-AF65-F5344CB8AC3E}">
        <p14:creationId xmlns:p14="http://schemas.microsoft.com/office/powerpoint/2010/main" val="424696842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1C15F438-0C53-45D0-B1C9-6AAA52CF3CC5}"/>
              </a:ext>
            </a:extLst>
          </p:cNvPr>
          <p:cNvSpPr>
            <a:spLocks noGrp="1"/>
          </p:cNvSpPr>
          <p:nvPr>
            <p:ph type="dt" sz="half" idx="10"/>
          </p:nvPr>
        </p:nvSpPr>
        <p:spPr/>
        <p:txBody>
          <a:bodyPr/>
          <a:lstStyle>
            <a:lvl1pPr>
              <a:defRPr/>
            </a:lvl1pPr>
          </a:lstStyle>
          <a:p>
            <a:endParaRPr lang="en-US" altLang="en-US"/>
          </a:p>
        </p:txBody>
      </p:sp>
      <p:sp>
        <p:nvSpPr>
          <p:cNvPr id="3" name="Footer Placeholder 2">
            <a:extLst>
              <a:ext uri="{FF2B5EF4-FFF2-40B4-BE49-F238E27FC236}">
                <a16:creationId xmlns:a16="http://schemas.microsoft.com/office/drawing/2014/main" id="{2DB28F87-F284-4250-AF63-0BEA7DCE75C4}"/>
              </a:ext>
            </a:extLst>
          </p:cNvPr>
          <p:cNvSpPr>
            <a:spLocks noGrp="1"/>
          </p:cNvSpPr>
          <p:nvPr>
            <p:ph type="ftr" sz="quarter" idx="11"/>
          </p:nvPr>
        </p:nvSpPr>
        <p:spPr/>
        <p:txBody>
          <a:bodyPr/>
          <a:lstStyle>
            <a:lvl1pPr>
              <a:defRPr/>
            </a:lvl1pPr>
          </a:lstStyle>
          <a:p>
            <a:endParaRPr lang="en-US" altLang="en-US"/>
          </a:p>
        </p:txBody>
      </p:sp>
      <p:sp>
        <p:nvSpPr>
          <p:cNvPr id="4" name="Slide Number Placeholder 3">
            <a:extLst>
              <a:ext uri="{FF2B5EF4-FFF2-40B4-BE49-F238E27FC236}">
                <a16:creationId xmlns:a16="http://schemas.microsoft.com/office/drawing/2014/main" id="{999F87C3-AE83-4E13-B027-9DEC445D4AD1}"/>
              </a:ext>
            </a:extLst>
          </p:cNvPr>
          <p:cNvSpPr>
            <a:spLocks noGrp="1"/>
          </p:cNvSpPr>
          <p:nvPr>
            <p:ph type="sldNum" sz="quarter" idx="12"/>
          </p:nvPr>
        </p:nvSpPr>
        <p:spPr/>
        <p:txBody>
          <a:bodyPr/>
          <a:lstStyle>
            <a:lvl1pPr>
              <a:defRPr/>
            </a:lvl1pPr>
          </a:lstStyle>
          <a:p>
            <a:fld id="{E965B27F-D7EE-480D-9CB6-9A62A009D32D}" type="slidenum">
              <a:rPr lang="en-US" altLang="en-US"/>
              <a:pPr/>
              <a:t>‹#›</a:t>
            </a:fld>
            <a:endParaRPr lang="en-US" altLang="en-US"/>
          </a:p>
        </p:txBody>
      </p:sp>
    </p:spTree>
    <p:extLst>
      <p:ext uri="{BB962C8B-B14F-4D97-AF65-F5344CB8AC3E}">
        <p14:creationId xmlns:p14="http://schemas.microsoft.com/office/powerpoint/2010/main" val="327205577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8750E2-2B33-4394-A148-D3ECF5225D9A}"/>
              </a:ext>
            </a:extLst>
          </p:cNvPr>
          <p:cNvSpPr>
            <a:spLocks noGrp="1"/>
          </p:cNvSpPr>
          <p:nvPr>
            <p:ph type="title"/>
          </p:nvPr>
        </p:nvSpPr>
        <p:spPr>
          <a:xfrm>
            <a:off x="630238" y="457200"/>
            <a:ext cx="2949575"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C5655C14-45D6-42F7-92BC-1A4E725B57EA}"/>
              </a:ext>
            </a:extLst>
          </p:cNvPr>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1D1FB58F-7FE8-4BC9-80F7-3BD5AC0F236A}"/>
              </a:ext>
            </a:extLst>
          </p:cNvPr>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3A8B8D4B-7735-4090-A76C-611648A556B6}"/>
              </a:ext>
            </a:extLst>
          </p:cNvPr>
          <p:cNvSpPr>
            <a:spLocks noGrp="1"/>
          </p:cNvSpPr>
          <p:nvPr>
            <p:ph type="dt" sz="half" idx="10"/>
          </p:nvPr>
        </p:nvSpPr>
        <p:spPr/>
        <p:txBody>
          <a:bodyPr/>
          <a:lstStyle>
            <a:lvl1pPr>
              <a:defRPr/>
            </a:lvl1pPr>
          </a:lstStyle>
          <a:p>
            <a:endParaRPr lang="en-US" altLang="en-US"/>
          </a:p>
        </p:txBody>
      </p:sp>
      <p:sp>
        <p:nvSpPr>
          <p:cNvPr id="6" name="Footer Placeholder 5">
            <a:extLst>
              <a:ext uri="{FF2B5EF4-FFF2-40B4-BE49-F238E27FC236}">
                <a16:creationId xmlns:a16="http://schemas.microsoft.com/office/drawing/2014/main" id="{2656471B-9550-447C-932F-DC67088FD29E}"/>
              </a:ext>
            </a:extLst>
          </p:cNvPr>
          <p:cNvSpPr>
            <a:spLocks noGrp="1"/>
          </p:cNvSpPr>
          <p:nvPr>
            <p:ph type="ftr" sz="quarter" idx="11"/>
          </p:nvPr>
        </p:nvSpPr>
        <p:spPr/>
        <p:txBody>
          <a:bodyPr/>
          <a:lstStyle>
            <a:lvl1pPr>
              <a:defRPr/>
            </a:lvl1pPr>
          </a:lstStyle>
          <a:p>
            <a:endParaRPr lang="en-US" altLang="en-US"/>
          </a:p>
        </p:txBody>
      </p:sp>
      <p:sp>
        <p:nvSpPr>
          <p:cNvPr id="7" name="Slide Number Placeholder 6">
            <a:extLst>
              <a:ext uri="{FF2B5EF4-FFF2-40B4-BE49-F238E27FC236}">
                <a16:creationId xmlns:a16="http://schemas.microsoft.com/office/drawing/2014/main" id="{762DD6A9-5C83-4F3A-A363-924FE3D82383}"/>
              </a:ext>
            </a:extLst>
          </p:cNvPr>
          <p:cNvSpPr>
            <a:spLocks noGrp="1"/>
          </p:cNvSpPr>
          <p:nvPr>
            <p:ph type="sldNum" sz="quarter" idx="12"/>
          </p:nvPr>
        </p:nvSpPr>
        <p:spPr/>
        <p:txBody>
          <a:bodyPr/>
          <a:lstStyle>
            <a:lvl1pPr>
              <a:defRPr/>
            </a:lvl1pPr>
          </a:lstStyle>
          <a:p>
            <a:fld id="{8EEE3E0F-04C8-46E2-917A-AC78D02D71B8}" type="slidenum">
              <a:rPr lang="en-US" altLang="en-US"/>
              <a:pPr/>
              <a:t>‹#›</a:t>
            </a:fld>
            <a:endParaRPr lang="en-US" altLang="en-US"/>
          </a:p>
        </p:txBody>
      </p:sp>
    </p:spTree>
    <p:extLst>
      <p:ext uri="{BB962C8B-B14F-4D97-AF65-F5344CB8AC3E}">
        <p14:creationId xmlns:p14="http://schemas.microsoft.com/office/powerpoint/2010/main" val="423953327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7B31B03-3574-4BCA-B2BD-13AEC62321CC}"/>
              </a:ext>
            </a:extLst>
          </p:cNvPr>
          <p:cNvSpPr>
            <a:spLocks noGrp="1"/>
          </p:cNvSpPr>
          <p:nvPr>
            <p:ph type="title"/>
          </p:nvPr>
        </p:nvSpPr>
        <p:spPr>
          <a:xfrm>
            <a:off x="630238" y="457200"/>
            <a:ext cx="2949575"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A9C73F13-8EAD-447E-BD7B-91EA5B53C2D9}"/>
              </a:ext>
            </a:extLst>
          </p:cNvPr>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5B746DA5-A366-4A0B-A209-B3118885FEC1}"/>
              </a:ext>
            </a:extLst>
          </p:cNvPr>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141AA96B-DCDD-4D99-9A4F-D7CCF87FC35D}"/>
              </a:ext>
            </a:extLst>
          </p:cNvPr>
          <p:cNvSpPr>
            <a:spLocks noGrp="1"/>
          </p:cNvSpPr>
          <p:nvPr>
            <p:ph type="dt" sz="half" idx="10"/>
          </p:nvPr>
        </p:nvSpPr>
        <p:spPr/>
        <p:txBody>
          <a:bodyPr/>
          <a:lstStyle>
            <a:lvl1pPr>
              <a:defRPr/>
            </a:lvl1pPr>
          </a:lstStyle>
          <a:p>
            <a:endParaRPr lang="en-US" altLang="en-US"/>
          </a:p>
        </p:txBody>
      </p:sp>
      <p:sp>
        <p:nvSpPr>
          <p:cNvPr id="6" name="Footer Placeholder 5">
            <a:extLst>
              <a:ext uri="{FF2B5EF4-FFF2-40B4-BE49-F238E27FC236}">
                <a16:creationId xmlns:a16="http://schemas.microsoft.com/office/drawing/2014/main" id="{CCC0F31C-2A46-4261-A4F0-16C2073C8221}"/>
              </a:ext>
            </a:extLst>
          </p:cNvPr>
          <p:cNvSpPr>
            <a:spLocks noGrp="1"/>
          </p:cNvSpPr>
          <p:nvPr>
            <p:ph type="ftr" sz="quarter" idx="11"/>
          </p:nvPr>
        </p:nvSpPr>
        <p:spPr/>
        <p:txBody>
          <a:bodyPr/>
          <a:lstStyle>
            <a:lvl1pPr>
              <a:defRPr/>
            </a:lvl1pPr>
          </a:lstStyle>
          <a:p>
            <a:endParaRPr lang="en-US" altLang="en-US"/>
          </a:p>
        </p:txBody>
      </p:sp>
      <p:sp>
        <p:nvSpPr>
          <p:cNvPr id="7" name="Slide Number Placeholder 6">
            <a:extLst>
              <a:ext uri="{FF2B5EF4-FFF2-40B4-BE49-F238E27FC236}">
                <a16:creationId xmlns:a16="http://schemas.microsoft.com/office/drawing/2014/main" id="{266960A9-E950-4A58-9825-CDF95E8C8AFE}"/>
              </a:ext>
            </a:extLst>
          </p:cNvPr>
          <p:cNvSpPr>
            <a:spLocks noGrp="1"/>
          </p:cNvSpPr>
          <p:nvPr>
            <p:ph type="sldNum" sz="quarter" idx="12"/>
          </p:nvPr>
        </p:nvSpPr>
        <p:spPr/>
        <p:txBody>
          <a:bodyPr/>
          <a:lstStyle>
            <a:lvl1pPr>
              <a:defRPr/>
            </a:lvl1pPr>
          </a:lstStyle>
          <a:p>
            <a:fld id="{2C8B844B-0B18-4A92-AE9C-6324F1E4201C}" type="slidenum">
              <a:rPr lang="en-US" altLang="en-US"/>
              <a:pPr/>
              <a:t>‹#›</a:t>
            </a:fld>
            <a:endParaRPr lang="en-US" altLang="en-US"/>
          </a:p>
        </p:txBody>
      </p:sp>
    </p:spTree>
    <p:extLst>
      <p:ext uri="{BB962C8B-B14F-4D97-AF65-F5344CB8AC3E}">
        <p14:creationId xmlns:p14="http://schemas.microsoft.com/office/powerpoint/2010/main" val="340651407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a:extLst>
              <a:ext uri="{FF2B5EF4-FFF2-40B4-BE49-F238E27FC236}">
                <a16:creationId xmlns:a16="http://schemas.microsoft.com/office/drawing/2014/main" id="{4DF80864-5058-4238-9A7E-37B54597C5E3}"/>
              </a:ext>
            </a:extLst>
          </p:cNvPr>
          <p:cNvSpPr>
            <a:spLocks noGrp="1" noChangeArrowheads="1"/>
          </p:cNvSpPr>
          <p:nvPr>
            <p:ph type="title"/>
          </p:nvPr>
        </p:nvSpPr>
        <p:spPr bwMode="auto">
          <a:xfrm>
            <a:off x="685800" y="609600"/>
            <a:ext cx="77724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3075" name="Rectangle 3">
            <a:extLst>
              <a:ext uri="{FF2B5EF4-FFF2-40B4-BE49-F238E27FC236}">
                <a16:creationId xmlns:a16="http://schemas.microsoft.com/office/drawing/2014/main" id="{B10BB1A6-1679-4686-9669-8842E5C9618E}"/>
              </a:ext>
            </a:extLst>
          </p:cNvPr>
          <p:cNvSpPr>
            <a:spLocks noGrp="1" noChangeArrowheads="1"/>
          </p:cNvSpPr>
          <p:nvPr>
            <p:ph type="body" idx="1"/>
          </p:nvPr>
        </p:nvSpPr>
        <p:spPr bwMode="auto">
          <a:xfrm>
            <a:off x="685800" y="1981200"/>
            <a:ext cx="7772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3076" name="Rectangle 4">
            <a:extLst>
              <a:ext uri="{FF2B5EF4-FFF2-40B4-BE49-F238E27FC236}">
                <a16:creationId xmlns:a16="http://schemas.microsoft.com/office/drawing/2014/main" id="{6FB318A6-EFDE-404C-B100-B71086C0A728}"/>
              </a:ext>
            </a:extLst>
          </p:cNvPr>
          <p:cNvSpPr>
            <a:spLocks noGrp="1" noChangeArrowheads="1"/>
          </p:cNvSpPr>
          <p:nvPr>
            <p:ph type="dt" sz="half" idx="2"/>
          </p:nvPr>
        </p:nvSpPr>
        <p:spPr bwMode="auto">
          <a:xfrm>
            <a:off x="6858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lvl1pPr>
          </a:lstStyle>
          <a:p>
            <a:endParaRPr lang="en-US" altLang="en-US"/>
          </a:p>
        </p:txBody>
      </p:sp>
      <p:sp>
        <p:nvSpPr>
          <p:cNvPr id="3077" name="Rectangle 5">
            <a:extLst>
              <a:ext uri="{FF2B5EF4-FFF2-40B4-BE49-F238E27FC236}">
                <a16:creationId xmlns:a16="http://schemas.microsoft.com/office/drawing/2014/main" id="{DE21B9EB-E7F3-403B-B504-AEBFDFF6C3A9}"/>
              </a:ext>
            </a:extLst>
          </p:cNvPr>
          <p:cNvSpPr>
            <a:spLocks noGrp="1" noChangeArrowheads="1"/>
          </p:cNvSpPr>
          <p:nvPr>
            <p:ph type="ftr" sz="quarter" idx="3"/>
          </p:nvPr>
        </p:nvSpPr>
        <p:spPr bwMode="auto">
          <a:xfrm>
            <a:off x="3124200" y="62484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lvl1pPr>
          </a:lstStyle>
          <a:p>
            <a:endParaRPr lang="en-US" altLang="en-US"/>
          </a:p>
        </p:txBody>
      </p:sp>
      <p:sp>
        <p:nvSpPr>
          <p:cNvPr id="3078" name="Rectangle 6">
            <a:extLst>
              <a:ext uri="{FF2B5EF4-FFF2-40B4-BE49-F238E27FC236}">
                <a16:creationId xmlns:a16="http://schemas.microsoft.com/office/drawing/2014/main" id="{6EBD41DC-B773-49BE-BBA5-D001AD2039D3}"/>
              </a:ext>
            </a:extLst>
          </p:cNvPr>
          <p:cNvSpPr>
            <a:spLocks noGrp="1" noChangeArrowheads="1"/>
          </p:cNvSpPr>
          <p:nvPr>
            <p:ph type="sldNum" sz="quarter" idx="4"/>
          </p:nvPr>
        </p:nvSpPr>
        <p:spPr bwMode="auto">
          <a:xfrm>
            <a:off x="65532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lvl1pPr>
          </a:lstStyle>
          <a:p>
            <a:fld id="{F675B46F-2483-4E9B-8D4E-B12FAE0D73BF}" type="slidenum">
              <a:rPr lang="en-US" altLang="en-US"/>
              <a:pPr/>
              <a:t>‹#›</a:t>
            </a:fld>
            <a:endParaRPr lang="en-US" altLang="en-US"/>
          </a:p>
        </p:txBody>
      </p:sp>
    </p:spTree>
  </p:cSld>
  <p:clrMap bg1="lt1" tx1="dk1" bg2="lt2" tx2="dk2" accent1="accent1" accent2="accent2" accent3="accent3" accent4="accent4" accent5="accent5" accent6="accent6" hlink="hlink" folHlink="folHlink"/>
  <p:sldLayoutIdLst>
    <p:sldLayoutId id="2147483650" r:id="rId1"/>
    <p:sldLayoutId id="2147483651"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 id="2147483660" r:id="rId11"/>
  </p:sldLayoutIdLst>
  <p:txStyles>
    <p:titleStyle>
      <a:lvl1pPr algn="ctr" rtl="0" fontAlgn="base">
        <a:spcBef>
          <a:spcPct val="0"/>
        </a:spcBef>
        <a:spcAft>
          <a:spcPct val="0"/>
        </a:spcAft>
        <a:defRPr sz="4400" kern="1200">
          <a:solidFill>
            <a:schemeClr val="tx2"/>
          </a:solidFill>
          <a:latin typeface="+mj-lt"/>
          <a:ea typeface="+mj-ea"/>
          <a:cs typeface="+mj-cs"/>
        </a:defRPr>
      </a:lvl1pPr>
      <a:lvl2pPr algn="ctr" rtl="0" fontAlgn="base">
        <a:spcBef>
          <a:spcPct val="0"/>
        </a:spcBef>
        <a:spcAft>
          <a:spcPct val="0"/>
        </a:spcAft>
        <a:defRPr sz="4400">
          <a:solidFill>
            <a:schemeClr val="tx2"/>
          </a:solidFill>
          <a:latin typeface="Times New Roman" panose="02020603050405020304" pitchFamily="18" charset="0"/>
        </a:defRPr>
      </a:lvl2pPr>
      <a:lvl3pPr algn="ctr" rtl="0" fontAlgn="base">
        <a:spcBef>
          <a:spcPct val="0"/>
        </a:spcBef>
        <a:spcAft>
          <a:spcPct val="0"/>
        </a:spcAft>
        <a:defRPr sz="4400">
          <a:solidFill>
            <a:schemeClr val="tx2"/>
          </a:solidFill>
          <a:latin typeface="Times New Roman" panose="02020603050405020304" pitchFamily="18" charset="0"/>
        </a:defRPr>
      </a:lvl3pPr>
      <a:lvl4pPr algn="ctr" rtl="0" fontAlgn="base">
        <a:spcBef>
          <a:spcPct val="0"/>
        </a:spcBef>
        <a:spcAft>
          <a:spcPct val="0"/>
        </a:spcAft>
        <a:defRPr sz="4400">
          <a:solidFill>
            <a:schemeClr val="tx2"/>
          </a:solidFill>
          <a:latin typeface="Times New Roman" panose="02020603050405020304" pitchFamily="18" charset="0"/>
        </a:defRPr>
      </a:lvl4pPr>
      <a:lvl5pPr algn="ctr" rtl="0" fontAlgn="base">
        <a:spcBef>
          <a:spcPct val="0"/>
        </a:spcBef>
        <a:spcAft>
          <a:spcPct val="0"/>
        </a:spcAft>
        <a:defRPr sz="4400">
          <a:solidFill>
            <a:schemeClr val="tx2"/>
          </a:solidFill>
          <a:latin typeface="Times New Roman" panose="02020603050405020304" pitchFamily="18" charset="0"/>
        </a:defRPr>
      </a:lvl5pPr>
      <a:lvl6pPr marL="457200" algn="ctr" rtl="0" fontAlgn="base">
        <a:spcBef>
          <a:spcPct val="0"/>
        </a:spcBef>
        <a:spcAft>
          <a:spcPct val="0"/>
        </a:spcAft>
        <a:defRPr sz="4400">
          <a:solidFill>
            <a:schemeClr val="tx2"/>
          </a:solidFill>
          <a:latin typeface="Times New Roman" panose="02020603050405020304" pitchFamily="18" charset="0"/>
        </a:defRPr>
      </a:lvl6pPr>
      <a:lvl7pPr marL="914400" algn="ctr" rtl="0" fontAlgn="base">
        <a:spcBef>
          <a:spcPct val="0"/>
        </a:spcBef>
        <a:spcAft>
          <a:spcPct val="0"/>
        </a:spcAft>
        <a:defRPr sz="4400">
          <a:solidFill>
            <a:schemeClr val="tx2"/>
          </a:solidFill>
          <a:latin typeface="Times New Roman" panose="02020603050405020304" pitchFamily="18" charset="0"/>
        </a:defRPr>
      </a:lvl7pPr>
      <a:lvl8pPr marL="1371600" algn="ctr" rtl="0" fontAlgn="base">
        <a:spcBef>
          <a:spcPct val="0"/>
        </a:spcBef>
        <a:spcAft>
          <a:spcPct val="0"/>
        </a:spcAft>
        <a:defRPr sz="4400">
          <a:solidFill>
            <a:schemeClr val="tx2"/>
          </a:solidFill>
          <a:latin typeface="Times New Roman" panose="02020603050405020304" pitchFamily="18" charset="0"/>
        </a:defRPr>
      </a:lvl8pPr>
      <a:lvl9pPr marL="1828800" algn="ctr" rtl="0" fontAlgn="base">
        <a:spcBef>
          <a:spcPct val="0"/>
        </a:spcBef>
        <a:spcAft>
          <a:spcPct val="0"/>
        </a:spcAft>
        <a:defRPr sz="4400">
          <a:solidFill>
            <a:schemeClr val="tx2"/>
          </a:solidFill>
          <a:latin typeface="Times New Roman" panose="02020603050405020304" pitchFamily="18" charset="0"/>
        </a:defRPr>
      </a:lvl9pPr>
    </p:titleStyle>
    <p:bodyStyle>
      <a:lvl1pPr marL="342900" indent="-342900" algn="l" rtl="0" fontAlgn="base">
        <a:spcBef>
          <a:spcPct val="20000"/>
        </a:spcBef>
        <a:spcAft>
          <a:spcPct val="0"/>
        </a:spcAft>
        <a:buChar char="•"/>
        <a:defRPr sz="3200" kern="1200">
          <a:solidFill>
            <a:schemeClr val="tx1"/>
          </a:solidFill>
          <a:latin typeface="+mn-lt"/>
          <a:ea typeface="+mn-ea"/>
          <a:cs typeface="+mn-cs"/>
        </a:defRPr>
      </a:lvl1pPr>
      <a:lvl2pPr marL="742950" indent="-285750" algn="l" rtl="0" fontAlgn="base">
        <a:spcBef>
          <a:spcPct val="20000"/>
        </a:spcBef>
        <a:spcAft>
          <a:spcPct val="0"/>
        </a:spcAft>
        <a:buChar char="–"/>
        <a:defRPr sz="2800" kern="1200">
          <a:solidFill>
            <a:schemeClr val="tx1"/>
          </a:solidFill>
          <a:latin typeface="+mn-lt"/>
          <a:ea typeface="+mn-ea"/>
          <a:cs typeface="+mn-cs"/>
        </a:defRPr>
      </a:lvl2pPr>
      <a:lvl3pPr marL="1143000" indent="-228600" algn="l" rtl="0" fontAlgn="base">
        <a:spcBef>
          <a:spcPct val="20000"/>
        </a:spcBef>
        <a:spcAft>
          <a:spcPct val="0"/>
        </a:spcAft>
        <a:buChar char="•"/>
        <a:defRPr sz="2400" kern="1200">
          <a:solidFill>
            <a:schemeClr val="tx1"/>
          </a:solidFill>
          <a:latin typeface="+mn-lt"/>
          <a:ea typeface="+mn-ea"/>
          <a:cs typeface="+mn-cs"/>
        </a:defRPr>
      </a:lvl3pPr>
      <a:lvl4pPr marL="1600200" indent="-228600" algn="l" rtl="0" fontAlgn="base">
        <a:spcBef>
          <a:spcPct val="20000"/>
        </a:spcBef>
        <a:spcAft>
          <a:spcPct val="0"/>
        </a:spcAft>
        <a:buChar char="–"/>
        <a:defRPr sz="2000" kern="1200">
          <a:solidFill>
            <a:schemeClr val="tx1"/>
          </a:solidFill>
          <a:latin typeface="+mn-lt"/>
          <a:ea typeface="+mn-ea"/>
          <a:cs typeface="+mn-cs"/>
        </a:defRPr>
      </a:lvl4pPr>
      <a:lvl5pPr marL="2057400" indent="-228600" algn="l" rtl="0" fontAlgn="base">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8" Type="http://schemas.openxmlformats.org/officeDocument/2006/relationships/oleObject" Target="../embeddings/oleObject17.bin"/><Relationship Id="rId3" Type="http://schemas.openxmlformats.org/officeDocument/2006/relationships/notesSlide" Target="../notesSlides/notesSlide10.xml"/><Relationship Id="rId7" Type="http://schemas.openxmlformats.org/officeDocument/2006/relationships/image" Target="../media/image16.wmf"/><Relationship Id="rId2" Type="http://schemas.openxmlformats.org/officeDocument/2006/relationships/slideLayout" Target="../slideLayouts/slideLayout7.xml"/><Relationship Id="rId1" Type="http://schemas.openxmlformats.org/officeDocument/2006/relationships/vmlDrawing" Target="../drawings/vmlDrawing6.vml"/><Relationship Id="rId6" Type="http://schemas.openxmlformats.org/officeDocument/2006/relationships/oleObject" Target="../embeddings/oleObject16.bin"/><Relationship Id="rId11" Type="http://schemas.openxmlformats.org/officeDocument/2006/relationships/image" Target="../media/image18.wmf"/><Relationship Id="rId5" Type="http://schemas.openxmlformats.org/officeDocument/2006/relationships/image" Target="../media/image15.wmf"/><Relationship Id="rId10" Type="http://schemas.openxmlformats.org/officeDocument/2006/relationships/oleObject" Target="../embeddings/oleObject18.bin"/><Relationship Id="rId4" Type="http://schemas.openxmlformats.org/officeDocument/2006/relationships/oleObject" Target="../embeddings/oleObject15.bin"/><Relationship Id="rId9" Type="http://schemas.openxmlformats.org/officeDocument/2006/relationships/image" Target="../media/image17.wmf"/></Relationships>
</file>

<file path=ppt/slides/_rels/slide11.xml.rels><?xml version="1.0" encoding="UTF-8" standalone="yes"?>
<Relationships xmlns="http://schemas.openxmlformats.org/package/2006/relationships"><Relationship Id="rId8" Type="http://schemas.openxmlformats.org/officeDocument/2006/relationships/oleObject" Target="../embeddings/oleObject21.bin"/><Relationship Id="rId13" Type="http://schemas.openxmlformats.org/officeDocument/2006/relationships/image" Target="../media/image23.wmf"/><Relationship Id="rId3" Type="http://schemas.openxmlformats.org/officeDocument/2006/relationships/notesSlide" Target="../notesSlides/notesSlide11.xml"/><Relationship Id="rId7" Type="http://schemas.openxmlformats.org/officeDocument/2006/relationships/image" Target="../media/image20.wmf"/><Relationship Id="rId12" Type="http://schemas.openxmlformats.org/officeDocument/2006/relationships/oleObject" Target="../embeddings/oleObject23.bin"/><Relationship Id="rId2" Type="http://schemas.openxmlformats.org/officeDocument/2006/relationships/slideLayout" Target="../slideLayouts/slideLayout7.xml"/><Relationship Id="rId1" Type="http://schemas.openxmlformats.org/officeDocument/2006/relationships/vmlDrawing" Target="../drawings/vmlDrawing7.vml"/><Relationship Id="rId6" Type="http://schemas.openxmlformats.org/officeDocument/2006/relationships/oleObject" Target="../embeddings/oleObject20.bin"/><Relationship Id="rId11" Type="http://schemas.openxmlformats.org/officeDocument/2006/relationships/image" Target="../media/image22.wmf"/><Relationship Id="rId5" Type="http://schemas.openxmlformats.org/officeDocument/2006/relationships/image" Target="../media/image19.wmf"/><Relationship Id="rId15" Type="http://schemas.openxmlformats.org/officeDocument/2006/relationships/image" Target="../media/image24.wmf"/><Relationship Id="rId10" Type="http://schemas.openxmlformats.org/officeDocument/2006/relationships/oleObject" Target="../embeddings/oleObject22.bin"/><Relationship Id="rId4" Type="http://schemas.openxmlformats.org/officeDocument/2006/relationships/oleObject" Target="../embeddings/oleObject19.bin"/><Relationship Id="rId9" Type="http://schemas.openxmlformats.org/officeDocument/2006/relationships/image" Target="../media/image21.wmf"/><Relationship Id="rId14" Type="http://schemas.openxmlformats.org/officeDocument/2006/relationships/oleObject" Target="../embeddings/oleObject24.bin"/></Relationships>
</file>

<file path=ppt/slides/_rels/slide12.xml.rels><?xml version="1.0" encoding="UTF-8" standalone="yes"?>
<Relationships xmlns="http://schemas.openxmlformats.org/package/2006/relationships"><Relationship Id="rId8" Type="http://schemas.openxmlformats.org/officeDocument/2006/relationships/oleObject" Target="../embeddings/oleObject22.bin"/><Relationship Id="rId3" Type="http://schemas.openxmlformats.org/officeDocument/2006/relationships/notesSlide" Target="../notesSlides/notesSlide12.xml"/><Relationship Id="rId7" Type="http://schemas.openxmlformats.org/officeDocument/2006/relationships/image" Target="../media/image21.wmf"/><Relationship Id="rId2" Type="http://schemas.openxmlformats.org/officeDocument/2006/relationships/slideLayout" Target="../slideLayouts/slideLayout7.xml"/><Relationship Id="rId1" Type="http://schemas.openxmlformats.org/officeDocument/2006/relationships/vmlDrawing" Target="../drawings/vmlDrawing8.vml"/><Relationship Id="rId6" Type="http://schemas.openxmlformats.org/officeDocument/2006/relationships/oleObject" Target="../embeddings/oleObject21.bin"/><Relationship Id="rId11" Type="http://schemas.openxmlformats.org/officeDocument/2006/relationships/image" Target="../media/image23.wmf"/><Relationship Id="rId5" Type="http://schemas.openxmlformats.org/officeDocument/2006/relationships/image" Target="../media/image25.wmf"/><Relationship Id="rId10" Type="http://schemas.openxmlformats.org/officeDocument/2006/relationships/oleObject" Target="../embeddings/oleObject23.bin"/><Relationship Id="rId4" Type="http://schemas.openxmlformats.org/officeDocument/2006/relationships/oleObject" Target="../embeddings/oleObject25.bin"/><Relationship Id="rId9" Type="http://schemas.openxmlformats.org/officeDocument/2006/relationships/image" Target="../media/image22.wmf"/></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7" Type="http://schemas.openxmlformats.org/officeDocument/2006/relationships/image" Target="../media/image27.wmf"/><Relationship Id="rId2" Type="http://schemas.openxmlformats.org/officeDocument/2006/relationships/slideLayout" Target="../slideLayouts/slideLayout7.xml"/><Relationship Id="rId1" Type="http://schemas.openxmlformats.org/officeDocument/2006/relationships/vmlDrawing" Target="../drawings/vmlDrawing9.vml"/><Relationship Id="rId6" Type="http://schemas.openxmlformats.org/officeDocument/2006/relationships/oleObject" Target="../embeddings/oleObject27.bin"/><Relationship Id="rId5" Type="http://schemas.openxmlformats.org/officeDocument/2006/relationships/image" Target="../media/image26.wmf"/><Relationship Id="rId4" Type="http://schemas.openxmlformats.org/officeDocument/2006/relationships/oleObject" Target="../embeddings/oleObject26.bin"/></Relationships>
</file>

<file path=ppt/slides/_rels/slide14.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7" Type="http://schemas.openxmlformats.org/officeDocument/2006/relationships/image" Target="../media/image29.wmf"/><Relationship Id="rId2" Type="http://schemas.openxmlformats.org/officeDocument/2006/relationships/slideLayout" Target="../slideLayouts/slideLayout7.xml"/><Relationship Id="rId1" Type="http://schemas.openxmlformats.org/officeDocument/2006/relationships/vmlDrawing" Target="../drawings/vmlDrawing10.vml"/><Relationship Id="rId6" Type="http://schemas.openxmlformats.org/officeDocument/2006/relationships/oleObject" Target="../embeddings/oleObject29.bin"/><Relationship Id="rId5" Type="http://schemas.openxmlformats.org/officeDocument/2006/relationships/image" Target="../media/image6.wmf"/><Relationship Id="rId4" Type="http://schemas.openxmlformats.org/officeDocument/2006/relationships/oleObject" Target="../embeddings/oleObject28.bin"/></Relationships>
</file>

<file path=ppt/slides/_rels/slide18.xml.rels><?xml version="1.0" encoding="UTF-8" standalone="yes"?>
<Relationships xmlns="http://schemas.openxmlformats.org/package/2006/relationships"><Relationship Id="rId8" Type="http://schemas.openxmlformats.org/officeDocument/2006/relationships/oleObject" Target="../embeddings/oleObject32.bin"/><Relationship Id="rId3" Type="http://schemas.openxmlformats.org/officeDocument/2006/relationships/notesSlide" Target="../notesSlides/notesSlide18.xml"/><Relationship Id="rId7" Type="http://schemas.openxmlformats.org/officeDocument/2006/relationships/image" Target="../media/image31.wmf"/><Relationship Id="rId2" Type="http://schemas.openxmlformats.org/officeDocument/2006/relationships/slideLayout" Target="../slideLayouts/slideLayout7.xml"/><Relationship Id="rId1" Type="http://schemas.openxmlformats.org/officeDocument/2006/relationships/vmlDrawing" Target="../drawings/vmlDrawing11.vml"/><Relationship Id="rId6" Type="http://schemas.openxmlformats.org/officeDocument/2006/relationships/oleObject" Target="../embeddings/oleObject31.bin"/><Relationship Id="rId11" Type="http://schemas.openxmlformats.org/officeDocument/2006/relationships/image" Target="../media/image33.wmf"/><Relationship Id="rId5" Type="http://schemas.openxmlformats.org/officeDocument/2006/relationships/image" Target="../media/image30.wmf"/><Relationship Id="rId10" Type="http://schemas.openxmlformats.org/officeDocument/2006/relationships/oleObject" Target="../embeddings/oleObject33.bin"/><Relationship Id="rId4" Type="http://schemas.openxmlformats.org/officeDocument/2006/relationships/oleObject" Target="../embeddings/oleObject30.bin"/><Relationship Id="rId9" Type="http://schemas.openxmlformats.org/officeDocument/2006/relationships/image" Target="../media/image32.wmf"/></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8" Type="http://schemas.openxmlformats.org/officeDocument/2006/relationships/oleObject" Target="../embeddings/oleObject3.bin"/><Relationship Id="rId3" Type="http://schemas.openxmlformats.org/officeDocument/2006/relationships/notesSlide" Target="../notesSlides/notesSlide3.xml"/><Relationship Id="rId7" Type="http://schemas.openxmlformats.org/officeDocument/2006/relationships/image" Target="../media/image2.wmf"/><Relationship Id="rId2" Type="http://schemas.openxmlformats.org/officeDocument/2006/relationships/slideLayout" Target="../slideLayouts/slideLayout7.xml"/><Relationship Id="rId1" Type="http://schemas.openxmlformats.org/officeDocument/2006/relationships/vmlDrawing" Target="../drawings/vmlDrawing1.vml"/><Relationship Id="rId6" Type="http://schemas.openxmlformats.org/officeDocument/2006/relationships/oleObject" Target="../embeddings/oleObject2.bin"/><Relationship Id="rId5" Type="http://schemas.openxmlformats.org/officeDocument/2006/relationships/image" Target="../media/image1.wmf"/><Relationship Id="rId4" Type="http://schemas.openxmlformats.org/officeDocument/2006/relationships/oleObject" Target="../embeddings/oleObject1.bin"/><Relationship Id="rId9" Type="http://schemas.openxmlformats.org/officeDocument/2006/relationships/image" Target="../media/image3.wmf"/></Relationships>
</file>

<file path=ppt/slides/_rels/slide4.xml.rels><?xml version="1.0" encoding="UTF-8" standalone="yes"?>
<Relationships xmlns="http://schemas.openxmlformats.org/package/2006/relationships"><Relationship Id="rId8" Type="http://schemas.openxmlformats.org/officeDocument/2006/relationships/oleObject" Target="../embeddings/oleObject6.bin"/><Relationship Id="rId3" Type="http://schemas.openxmlformats.org/officeDocument/2006/relationships/notesSlide" Target="../notesSlides/notesSlide4.xml"/><Relationship Id="rId7" Type="http://schemas.openxmlformats.org/officeDocument/2006/relationships/image" Target="../media/image5.wmf"/><Relationship Id="rId2" Type="http://schemas.openxmlformats.org/officeDocument/2006/relationships/slideLayout" Target="../slideLayouts/slideLayout7.xml"/><Relationship Id="rId1" Type="http://schemas.openxmlformats.org/officeDocument/2006/relationships/vmlDrawing" Target="../drawings/vmlDrawing2.vml"/><Relationship Id="rId6" Type="http://schemas.openxmlformats.org/officeDocument/2006/relationships/oleObject" Target="../embeddings/oleObject5.bin"/><Relationship Id="rId11" Type="http://schemas.openxmlformats.org/officeDocument/2006/relationships/image" Target="../media/image7.wmf"/><Relationship Id="rId5" Type="http://schemas.openxmlformats.org/officeDocument/2006/relationships/image" Target="../media/image4.wmf"/><Relationship Id="rId10" Type="http://schemas.openxmlformats.org/officeDocument/2006/relationships/oleObject" Target="../embeddings/oleObject7.bin"/><Relationship Id="rId4" Type="http://schemas.openxmlformats.org/officeDocument/2006/relationships/oleObject" Target="../embeddings/oleObject4.bin"/><Relationship Id="rId9" Type="http://schemas.openxmlformats.org/officeDocument/2006/relationships/image" Target="../media/image6.wmf"/></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7" Type="http://schemas.openxmlformats.org/officeDocument/2006/relationships/image" Target="../media/image9.wmf"/><Relationship Id="rId2" Type="http://schemas.openxmlformats.org/officeDocument/2006/relationships/slideLayout" Target="../slideLayouts/slideLayout7.xml"/><Relationship Id="rId1" Type="http://schemas.openxmlformats.org/officeDocument/2006/relationships/vmlDrawing" Target="../drawings/vmlDrawing3.vml"/><Relationship Id="rId6" Type="http://schemas.openxmlformats.org/officeDocument/2006/relationships/oleObject" Target="../embeddings/oleObject9.bin"/><Relationship Id="rId5" Type="http://schemas.openxmlformats.org/officeDocument/2006/relationships/image" Target="../media/image8.wmf"/><Relationship Id="rId4" Type="http://schemas.openxmlformats.org/officeDocument/2006/relationships/oleObject" Target="../embeddings/oleObject8.bin"/></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7" Type="http://schemas.openxmlformats.org/officeDocument/2006/relationships/image" Target="../media/image11.wmf"/><Relationship Id="rId2" Type="http://schemas.openxmlformats.org/officeDocument/2006/relationships/slideLayout" Target="../slideLayouts/slideLayout7.xml"/><Relationship Id="rId1" Type="http://schemas.openxmlformats.org/officeDocument/2006/relationships/vmlDrawing" Target="../drawings/vmlDrawing4.vml"/><Relationship Id="rId6" Type="http://schemas.openxmlformats.org/officeDocument/2006/relationships/oleObject" Target="../embeddings/oleObject11.bin"/><Relationship Id="rId5" Type="http://schemas.openxmlformats.org/officeDocument/2006/relationships/image" Target="../media/image10.wmf"/><Relationship Id="rId4" Type="http://schemas.openxmlformats.org/officeDocument/2006/relationships/oleObject" Target="../embeddings/oleObject10.bin"/></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8" Type="http://schemas.openxmlformats.org/officeDocument/2006/relationships/oleObject" Target="../embeddings/oleObject14.bin"/><Relationship Id="rId3" Type="http://schemas.openxmlformats.org/officeDocument/2006/relationships/notesSlide" Target="../notesSlides/notesSlide9.xml"/><Relationship Id="rId7" Type="http://schemas.openxmlformats.org/officeDocument/2006/relationships/image" Target="../media/image13.wmf"/><Relationship Id="rId2" Type="http://schemas.openxmlformats.org/officeDocument/2006/relationships/slideLayout" Target="../slideLayouts/slideLayout7.xml"/><Relationship Id="rId1" Type="http://schemas.openxmlformats.org/officeDocument/2006/relationships/vmlDrawing" Target="../drawings/vmlDrawing5.vml"/><Relationship Id="rId6" Type="http://schemas.openxmlformats.org/officeDocument/2006/relationships/oleObject" Target="../embeddings/oleObject13.bin"/><Relationship Id="rId5" Type="http://schemas.openxmlformats.org/officeDocument/2006/relationships/image" Target="../media/image12.wmf"/><Relationship Id="rId4" Type="http://schemas.openxmlformats.org/officeDocument/2006/relationships/oleObject" Target="../embeddings/oleObject12.bin"/><Relationship Id="rId9" Type="http://schemas.openxmlformats.org/officeDocument/2006/relationships/image" Target="../media/image14.w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ext Box 2">
            <a:extLst>
              <a:ext uri="{FF2B5EF4-FFF2-40B4-BE49-F238E27FC236}">
                <a16:creationId xmlns:a16="http://schemas.microsoft.com/office/drawing/2014/main" id="{FE79D6CC-52F0-4702-99B1-76AD94A6A2D3}"/>
              </a:ext>
            </a:extLst>
          </p:cNvPr>
          <p:cNvSpPr txBox="1">
            <a:spLocks noChangeArrowheads="1"/>
          </p:cNvSpPr>
          <p:nvPr/>
        </p:nvSpPr>
        <p:spPr bwMode="auto">
          <a:xfrm>
            <a:off x="2362200" y="3352800"/>
            <a:ext cx="367823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         The Fourier Transform</a:t>
            </a:r>
          </a:p>
        </p:txBody>
      </p:sp>
      <p:sp>
        <p:nvSpPr>
          <p:cNvPr id="15363" name="Freeform 3">
            <a:extLst>
              <a:ext uri="{FF2B5EF4-FFF2-40B4-BE49-F238E27FC236}">
                <a16:creationId xmlns:a16="http://schemas.microsoft.com/office/drawing/2014/main" id="{75BAAD8B-E6EF-4206-BE73-56F96F234FDB}"/>
              </a:ext>
            </a:extLst>
          </p:cNvPr>
          <p:cNvSpPr>
            <a:spLocks/>
          </p:cNvSpPr>
          <p:nvPr/>
        </p:nvSpPr>
        <p:spPr bwMode="auto">
          <a:xfrm>
            <a:off x="3200400" y="1524000"/>
            <a:ext cx="2684463" cy="773113"/>
          </a:xfrm>
          <a:custGeom>
            <a:avLst/>
            <a:gdLst>
              <a:gd name="T0" fmla="*/ 0 w 1691"/>
              <a:gd name="T1" fmla="*/ 257 h 487"/>
              <a:gd name="T2" fmla="*/ 672 w 1691"/>
              <a:gd name="T3" fmla="*/ 257 h 487"/>
              <a:gd name="T4" fmla="*/ 720 w 1691"/>
              <a:gd name="T5" fmla="*/ 257 h 487"/>
              <a:gd name="T6" fmla="*/ 768 w 1691"/>
              <a:gd name="T7" fmla="*/ 257 h 487"/>
              <a:gd name="T8" fmla="*/ 795 w 1691"/>
              <a:gd name="T9" fmla="*/ 38 h 487"/>
              <a:gd name="T10" fmla="*/ 848 w 1691"/>
              <a:gd name="T11" fmla="*/ 481 h 487"/>
              <a:gd name="T12" fmla="*/ 901 w 1691"/>
              <a:gd name="T13" fmla="*/ 76 h 487"/>
              <a:gd name="T14" fmla="*/ 939 w 1691"/>
              <a:gd name="T15" fmla="*/ 326 h 487"/>
              <a:gd name="T16" fmla="*/ 992 w 1691"/>
              <a:gd name="T17" fmla="*/ 257 h 487"/>
              <a:gd name="T18" fmla="*/ 1056 w 1691"/>
              <a:gd name="T19" fmla="*/ 257 h 487"/>
              <a:gd name="T20" fmla="*/ 1691 w 1691"/>
              <a:gd name="T21" fmla="*/ 257 h 4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91" h="487">
                <a:moveTo>
                  <a:pt x="0" y="257"/>
                </a:moveTo>
                <a:cubicBezTo>
                  <a:pt x="276" y="257"/>
                  <a:pt x="552" y="257"/>
                  <a:pt x="672" y="257"/>
                </a:cubicBezTo>
                <a:cubicBezTo>
                  <a:pt x="792" y="257"/>
                  <a:pt x="704" y="257"/>
                  <a:pt x="720" y="257"/>
                </a:cubicBezTo>
                <a:cubicBezTo>
                  <a:pt x="736" y="257"/>
                  <a:pt x="755" y="293"/>
                  <a:pt x="768" y="257"/>
                </a:cubicBezTo>
                <a:cubicBezTo>
                  <a:pt x="780" y="220"/>
                  <a:pt x="781" y="0"/>
                  <a:pt x="795" y="38"/>
                </a:cubicBezTo>
                <a:cubicBezTo>
                  <a:pt x="808" y="75"/>
                  <a:pt x="830" y="474"/>
                  <a:pt x="848" y="481"/>
                </a:cubicBezTo>
                <a:cubicBezTo>
                  <a:pt x="865" y="487"/>
                  <a:pt x="885" y="101"/>
                  <a:pt x="901" y="76"/>
                </a:cubicBezTo>
                <a:cubicBezTo>
                  <a:pt x="916" y="50"/>
                  <a:pt x="923" y="295"/>
                  <a:pt x="939" y="326"/>
                </a:cubicBezTo>
                <a:cubicBezTo>
                  <a:pt x="954" y="356"/>
                  <a:pt x="972" y="268"/>
                  <a:pt x="992" y="257"/>
                </a:cubicBezTo>
                <a:cubicBezTo>
                  <a:pt x="1011" y="245"/>
                  <a:pt x="939" y="257"/>
                  <a:pt x="1056" y="257"/>
                </a:cubicBezTo>
                <a:cubicBezTo>
                  <a:pt x="1172" y="257"/>
                  <a:pt x="1431" y="257"/>
                  <a:pt x="1691" y="257"/>
                </a:cubicBezTo>
              </a:path>
            </a:pathLst>
          </a:custGeom>
          <a:noFill/>
          <a:ln w="9525">
            <a:solidFill>
              <a:schemeClr val="accent2"/>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ext Box 2">
            <a:extLst>
              <a:ext uri="{FF2B5EF4-FFF2-40B4-BE49-F238E27FC236}">
                <a16:creationId xmlns:a16="http://schemas.microsoft.com/office/drawing/2014/main" id="{4427E47D-56F7-42D5-8895-0EC79C832380}"/>
              </a:ext>
            </a:extLst>
          </p:cNvPr>
          <p:cNvSpPr txBox="1">
            <a:spLocks noChangeArrowheads="1"/>
          </p:cNvSpPr>
          <p:nvPr/>
        </p:nvSpPr>
        <p:spPr bwMode="auto">
          <a:xfrm>
            <a:off x="1981200" y="457200"/>
            <a:ext cx="43783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Some properties of delta functions</a:t>
            </a:r>
          </a:p>
        </p:txBody>
      </p:sp>
      <p:graphicFrame>
        <p:nvGraphicFramePr>
          <p:cNvPr id="8195" name="Object 3">
            <a:extLst>
              <a:ext uri="{FF2B5EF4-FFF2-40B4-BE49-F238E27FC236}">
                <a16:creationId xmlns:a16="http://schemas.microsoft.com/office/drawing/2014/main" id="{D43E9B0E-E893-438D-B95C-E398C5F54532}"/>
              </a:ext>
            </a:extLst>
          </p:cNvPr>
          <p:cNvGraphicFramePr>
            <a:graphicFrameLocks noChangeAspect="1"/>
          </p:cNvGraphicFramePr>
          <p:nvPr/>
        </p:nvGraphicFramePr>
        <p:xfrm>
          <a:off x="685800" y="1295400"/>
          <a:ext cx="5257800" cy="2006600"/>
        </p:xfrm>
        <a:graphic>
          <a:graphicData uri="http://schemas.openxmlformats.org/presentationml/2006/ole">
            <mc:AlternateContent xmlns:mc="http://schemas.openxmlformats.org/markup-compatibility/2006">
              <mc:Choice xmlns:v="urn:schemas-microsoft-com:vml" Requires="v">
                <p:oleObj spid="_x0000_s6150" name="Equation" r:id="rId4" imgW="2730240" imgH="1041120" progId="Equation.DSMT4">
                  <p:embed/>
                </p:oleObj>
              </mc:Choice>
              <mc:Fallback>
                <p:oleObj name="Equation" r:id="rId4" imgW="2730240" imgH="1041120" progId="Equation.DSMT4">
                  <p:embed/>
                  <p:pic>
                    <p:nvPicPr>
                      <p:cNvPr id="0" name="Object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85800" y="1295400"/>
                        <a:ext cx="5257800" cy="20066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8196" name="Line 4">
            <a:extLst>
              <a:ext uri="{FF2B5EF4-FFF2-40B4-BE49-F238E27FC236}">
                <a16:creationId xmlns:a16="http://schemas.microsoft.com/office/drawing/2014/main" id="{8DAD2CED-58F2-4C06-B88F-F1EA04600F25}"/>
              </a:ext>
            </a:extLst>
          </p:cNvPr>
          <p:cNvSpPr>
            <a:spLocks noChangeShapeType="1"/>
          </p:cNvSpPr>
          <p:nvPr/>
        </p:nvSpPr>
        <p:spPr bwMode="auto">
          <a:xfrm>
            <a:off x="6324600" y="2514600"/>
            <a:ext cx="22098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8197" name="Line 5">
            <a:extLst>
              <a:ext uri="{FF2B5EF4-FFF2-40B4-BE49-F238E27FC236}">
                <a16:creationId xmlns:a16="http://schemas.microsoft.com/office/drawing/2014/main" id="{51714BFF-6BEC-4B5C-8E8E-FF9C5FD8F7B2}"/>
              </a:ext>
            </a:extLst>
          </p:cNvPr>
          <p:cNvSpPr>
            <a:spLocks noChangeShapeType="1"/>
          </p:cNvSpPr>
          <p:nvPr/>
        </p:nvSpPr>
        <p:spPr bwMode="auto">
          <a:xfrm flipV="1">
            <a:off x="7010400" y="1600200"/>
            <a:ext cx="0" cy="9144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8198" name="Line 6">
            <a:extLst>
              <a:ext uri="{FF2B5EF4-FFF2-40B4-BE49-F238E27FC236}">
                <a16:creationId xmlns:a16="http://schemas.microsoft.com/office/drawing/2014/main" id="{1140FD10-12BB-418C-A6D4-B62ADE96E35E}"/>
              </a:ext>
            </a:extLst>
          </p:cNvPr>
          <p:cNvSpPr>
            <a:spLocks noChangeShapeType="1"/>
          </p:cNvSpPr>
          <p:nvPr/>
        </p:nvSpPr>
        <p:spPr bwMode="auto">
          <a:xfrm flipV="1">
            <a:off x="7924800" y="1524000"/>
            <a:ext cx="0" cy="990600"/>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8199" name="Text Box 7">
            <a:extLst>
              <a:ext uri="{FF2B5EF4-FFF2-40B4-BE49-F238E27FC236}">
                <a16:creationId xmlns:a16="http://schemas.microsoft.com/office/drawing/2014/main" id="{0212AD48-93DC-4D1B-BCAD-B7B72F44F7DC}"/>
              </a:ext>
            </a:extLst>
          </p:cNvPr>
          <p:cNvSpPr txBox="1">
            <a:spLocks noChangeArrowheads="1"/>
          </p:cNvSpPr>
          <p:nvPr/>
        </p:nvSpPr>
        <p:spPr bwMode="auto">
          <a:xfrm>
            <a:off x="8610600" y="2438400"/>
            <a:ext cx="26828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i="1"/>
              <a:t>t</a:t>
            </a:r>
          </a:p>
        </p:txBody>
      </p:sp>
      <p:sp>
        <p:nvSpPr>
          <p:cNvPr id="8200" name="Text Box 8">
            <a:extLst>
              <a:ext uri="{FF2B5EF4-FFF2-40B4-BE49-F238E27FC236}">
                <a16:creationId xmlns:a16="http://schemas.microsoft.com/office/drawing/2014/main" id="{A9AF7E2B-E7F6-4A05-9E7D-2AF2C8E8A761}"/>
              </a:ext>
            </a:extLst>
          </p:cNvPr>
          <p:cNvSpPr txBox="1">
            <a:spLocks noChangeArrowheads="1"/>
          </p:cNvSpPr>
          <p:nvPr/>
        </p:nvSpPr>
        <p:spPr bwMode="auto">
          <a:xfrm>
            <a:off x="7756525" y="2473325"/>
            <a:ext cx="3175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latin typeface="Symbol" panose="05050102010706020507" pitchFamily="18" charset="2"/>
              </a:rPr>
              <a:t>t</a:t>
            </a:r>
          </a:p>
        </p:txBody>
      </p:sp>
      <p:graphicFrame>
        <p:nvGraphicFramePr>
          <p:cNvPr id="8201" name="Object 9">
            <a:extLst>
              <a:ext uri="{FF2B5EF4-FFF2-40B4-BE49-F238E27FC236}">
                <a16:creationId xmlns:a16="http://schemas.microsoft.com/office/drawing/2014/main" id="{B95AA1E6-A089-4896-B0CD-E9AD933A57F1}"/>
              </a:ext>
            </a:extLst>
          </p:cNvPr>
          <p:cNvGraphicFramePr>
            <a:graphicFrameLocks noChangeAspect="1"/>
          </p:cNvGraphicFramePr>
          <p:nvPr/>
        </p:nvGraphicFramePr>
        <p:xfrm>
          <a:off x="6477000" y="993775"/>
          <a:ext cx="1066800" cy="508000"/>
        </p:xfrm>
        <a:graphic>
          <a:graphicData uri="http://schemas.openxmlformats.org/presentationml/2006/ole">
            <mc:AlternateContent xmlns:mc="http://schemas.openxmlformats.org/markup-compatibility/2006">
              <mc:Choice xmlns:v="urn:schemas-microsoft-com:vml" Requires="v">
                <p:oleObj spid="_x0000_s6151" name="Equation" r:id="rId6" imgW="533160" imgH="253800" progId="Equation.DSMT4">
                  <p:embed/>
                </p:oleObj>
              </mc:Choice>
              <mc:Fallback>
                <p:oleObj name="Equation" r:id="rId6" imgW="533160" imgH="253800" progId="Equation.DSMT4">
                  <p:embed/>
                  <p:pic>
                    <p:nvPicPr>
                      <p:cNvPr id="0" name="Object 9"/>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477000" y="993775"/>
                        <a:ext cx="1066800" cy="508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8202" name="Object 10">
            <a:extLst>
              <a:ext uri="{FF2B5EF4-FFF2-40B4-BE49-F238E27FC236}">
                <a16:creationId xmlns:a16="http://schemas.microsoft.com/office/drawing/2014/main" id="{5351C75D-21F6-4E94-A6F5-ED31D15E7809}"/>
              </a:ext>
            </a:extLst>
          </p:cNvPr>
          <p:cNvGraphicFramePr>
            <a:graphicFrameLocks noChangeAspect="1"/>
          </p:cNvGraphicFramePr>
          <p:nvPr/>
        </p:nvGraphicFramePr>
        <p:xfrm>
          <a:off x="990600" y="4267200"/>
          <a:ext cx="3276600" cy="1778000"/>
        </p:xfrm>
        <a:graphic>
          <a:graphicData uri="http://schemas.openxmlformats.org/presentationml/2006/ole">
            <mc:AlternateContent xmlns:mc="http://schemas.openxmlformats.org/markup-compatibility/2006">
              <mc:Choice xmlns:v="urn:schemas-microsoft-com:vml" Requires="v">
                <p:oleObj spid="_x0000_s6152" name="Equation" r:id="rId8" imgW="1777680" imgH="965160" progId="Equation.DSMT4">
                  <p:embed/>
                </p:oleObj>
              </mc:Choice>
              <mc:Fallback>
                <p:oleObj name="Equation" r:id="rId8" imgW="1777680" imgH="965160" progId="Equation.DSMT4">
                  <p:embed/>
                  <p:pic>
                    <p:nvPicPr>
                      <p:cNvPr id="0" name="Object 10"/>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990600" y="4267200"/>
                        <a:ext cx="3276600" cy="1778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8203" name="Line 11">
            <a:extLst>
              <a:ext uri="{FF2B5EF4-FFF2-40B4-BE49-F238E27FC236}">
                <a16:creationId xmlns:a16="http://schemas.microsoft.com/office/drawing/2014/main" id="{2383AC0D-23C9-4577-B9C8-5A6AFBFC4425}"/>
              </a:ext>
            </a:extLst>
          </p:cNvPr>
          <p:cNvSpPr>
            <a:spLocks noChangeShapeType="1"/>
          </p:cNvSpPr>
          <p:nvPr/>
        </p:nvSpPr>
        <p:spPr bwMode="auto">
          <a:xfrm>
            <a:off x="5334000" y="5334000"/>
            <a:ext cx="31242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8204" name="Line 12">
            <a:extLst>
              <a:ext uri="{FF2B5EF4-FFF2-40B4-BE49-F238E27FC236}">
                <a16:creationId xmlns:a16="http://schemas.microsoft.com/office/drawing/2014/main" id="{399B2976-D1B1-4B71-9A93-E3F4C1100A33}"/>
              </a:ext>
            </a:extLst>
          </p:cNvPr>
          <p:cNvSpPr>
            <a:spLocks noChangeShapeType="1"/>
          </p:cNvSpPr>
          <p:nvPr/>
        </p:nvSpPr>
        <p:spPr bwMode="auto">
          <a:xfrm flipV="1">
            <a:off x="6324600" y="3886200"/>
            <a:ext cx="0" cy="14478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8205" name="Line 13">
            <a:extLst>
              <a:ext uri="{FF2B5EF4-FFF2-40B4-BE49-F238E27FC236}">
                <a16:creationId xmlns:a16="http://schemas.microsoft.com/office/drawing/2014/main" id="{E51CB7B3-B8D9-46AD-8B36-C977803E4C25}"/>
              </a:ext>
            </a:extLst>
          </p:cNvPr>
          <p:cNvSpPr>
            <a:spLocks noChangeShapeType="1"/>
          </p:cNvSpPr>
          <p:nvPr/>
        </p:nvSpPr>
        <p:spPr bwMode="auto">
          <a:xfrm flipV="1">
            <a:off x="7162800" y="4648200"/>
            <a:ext cx="0" cy="6858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8206" name="Line 14">
            <a:extLst>
              <a:ext uri="{FF2B5EF4-FFF2-40B4-BE49-F238E27FC236}">
                <a16:creationId xmlns:a16="http://schemas.microsoft.com/office/drawing/2014/main" id="{9A2B7EC3-E400-4D65-A346-936D6C3F1590}"/>
              </a:ext>
            </a:extLst>
          </p:cNvPr>
          <p:cNvSpPr>
            <a:spLocks noChangeShapeType="1"/>
          </p:cNvSpPr>
          <p:nvPr/>
        </p:nvSpPr>
        <p:spPr bwMode="auto">
          <a:xfrm>
            <a:off x="7162800" y="4648200"/>
            <a:ext cx="12954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8207" name="Text Box 15">
            <a:extLst>
              <a:ext uri="{FF2B5EF4-FFF2-40B4-BE49-F238E27FC236}">
                <a16:creationId xmlns:a16="http://schemas.microsoft.com/office/drawing/2014/main" id="{85046A52-5803-4D8D-8AA8-A12782EF1092}"/>
              </a:ext>
            </a:extLst>
          </p:cNvPr>
          <p:cNvSpPr txBox="1">
            <a:spLocks noChangeArrowheads="1"/>
          </p:cNvSpPr>
          <p:nvPr/>
        </p:nvSpPr>
        <p:spPr bwMode="auto">
          <a:xfrm>
            <a:off x="5840413" y="4419600"/>
            <a:ext cx="4699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800"/>
              <a:t>1.0</a:t>
            </a:r>
          </a:p>
        </p:txBody>
      </p:sp>
      <p:sp>
        <p:nvSpPr>
          <p:cNvPr id="8208" name="Line 16">
            <a:extLst>
              <a:ext uri="{FF2B5EF4-FFF2-40B4-BE49-F238E27FC236}">
                <a16:creationId xmlns:a16="http://schemas.microsoft.com/office/drawing/2014/main" id="{F3DA5223-79B4-416D-94FA-51BC7C50651E}"/>
              </a:ext>
            </a:extLst>
          </p:cNvPr>
          <p:cNvSpPr>
            <a:spLocks noChangeShapeType="1"/>
          </p:cNvSpPr>
          <p:nvPr/>
        </p:nvSpPr>
        <p:spPr bwMode="auto">
          <a:xfrm>
            <a:off x="6324600" y="4648200"/>
            <a:ext cx="1524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8209" name="Text Box 17">
            <a:extLst>
              <a:ext uri="{FF2B5EF4-FFF2-40B4-BE49-F238E27FC236}">
                <a16:creationId xmlns:a16="http://schemas.microsoft.com/office/drawing/2014/main" id="{BFF97D96-ED56-4C2C-9D96-1F2D3E7ED51F}"/>
              </a:ext>
            </a:extLst>
          </p:cNvPr>
          <p:cNvSpPr txBox="1">
            <a:spLocks noChangeArrowheads="1"/>
          </p:cNvSpPr>
          <p:nvPr/>
        </p:nvSpPr>
        <p:spPr bwMode="auto">
          <a:xfrm>
            <a:off x="8534400" y="5334000"/>
            <a:ext cx="26828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i="1"/>
              <a:t>t</a:t>
            </a:r>
          </a:p>
        </p:txBody>
      </p:sp>
      <p:sp>
        <p:nvSpPr>
          <p:cNvPr id="8210" name="Text Box 18">
            <a:extLst>
              <a:ext uri="{FF2B5EF4-FFF2-40B4-BE49-F238E27FC236}">
                <a16:creationId xmlns:a16="http://schemas.microsoft.com/office/drawing/2014/main" id="{59B39A9D-91A1-413D-84DA-FC873AD888D5}"/>
              </a:ext>
            </a:extLst>
          </p:cNvPr>
          <p:cNvSpPr txBox="1">
            <a:spLocks noChangeArrowheads="1"/>
          </p:cNvSpPr>
          <p:nvPr/>
        </p:nvSpPr>
        <p:spPr bwMode="auto">
          <a:xfrm>
            <a:off x="6994525" y="5292725"/>
            <a:ext cx="3175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latin typeface="Symbol" panose="05050102010706020507" pitchFamily="18" charset="2"/>
              </a:rPr>
              <a:t>t</a:t>
            </a:r>
          </a:p>
        </p:txBody>
      </p:sp>
      <p:sp>
        <p:nvSpPr>
          <p:cNvPr id="8211" name="Text Box 19">
            <a:extLst>
              <a:ext uri="{FF2B5EF4-FFF2-40B4-BE49-F238E27FC236}">
                <a16:creationId xmlns:a16="http://schemas.microsoft.com/office/drawing/2014/main" id="{DD1C545A-62A5-49E3-BEC5-64FB2FA861C5}"/>
              </a:ext>
            </a:extLst>
          </p:cNvPr>
          <p:cNvSpPr txBox="1">
            <a:spLocks noChangeArrowheads="1"/>
          </p:cNvSpPr>
          <p:nvPr/>
        </p:nvSpPr>
        <p:spPr bwMode="auto">
          <a:xfrm>
            <a:off x="4191000" y="5638800"/>
            <a:ext cx="231457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unit step function</a:t>
            </a:r>
          </a:p>
        </p:txBody>
      </p:sp>
      <p:graphicFrame>
        <p:nvGraphicFramePr>
          <p:cNvPr id="8212" name="Object 20">
            <a:extLst>
              <a:ext uri="{FF2B5EF4-FFF2-40B4-BE49-F238E27FC236}">
                <a16:creationId xmlns:a16="http://schemas.microsoft.com/office/drawing/2014/main" id="{23B15EA7-1115-4D16-9E87-610945332EE8}"/>
              </a:ext>
            </a:extLst>
          </p:cNvPr>
          <p:cNvGraphicFramePr>
            <a:graphicFrameLocks noChangeAspect="1"/>
          </p:cNvGraphicFramePr>
          <p:nvPr/>
        </p:nvGraphicFramePr>
        <p:xfrm>
          <a:off x="5715000" y="3327400"/>
          <a:ext cx="1219200" cy="541338"/>
        </p:xfrm>
        <a:graphic>
          <a:graphicData uri="http://schemas.openxmlformats.org/presentationml/2006/ole">
            <mc:AlternateContent xmlns:mc="http://schemas.openxmlformats.org/markup-compatibility/2006">
              <mc:Choice xmlns:v="urn:schemas-microsoft-com:vml" Requires="v">
                <p:oleObj spid="_x0000_s6153" name="Equation" r:id="rId10" imgW="571320" imgH="253800" progId="Equation.DSMT4">
                  <p:embed/>
                </p:oleObj>
              </mc:Choice>
              <mc:Fallback>
                <p:oleObj name="Equation" r:id="rId10" imgW="571320" imgH="253800" progId="Equation.DSMT4">
                  <p:embed/>
                  <p:pic>
                    <p:nvPicPr>
                      <p:cNvPr id="0" name="Object 20"/>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5715000" y="3327400"/>
                        <a:ext cx="1219200" cy="5413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8213" name="Oval 21">
            <a:extLst>
              <a:ext uri="{FF2B5EF4-FFF2-40B4-BE49-F238E27FC236}">
                <a16:creationId xmlns:a16="http://schemas.microsoft.com/office/drawing/2014/main" id="{DFDFA7C6-ACC2-41B1-9C5B-383E4DD4E07C}"/>
              </a:ext>
            </a:extLst>
          </p:cNvPr>
          <p:cNvSpPr>
            <a:spLocks noChangeArrowheads="1"/>
          </p:cNvSpPr>
          <p:nvPr/>
        </p:nvSpPr>
        <p:spPr bwMode="auto">
          <a:xfrm>
            <a:off x="7126288" y="4967288"/>
            <a:ext cx="76200" cy="76200"/>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214" name="Line 22">
            <a:extLst>
              <a:ext uri="{FF2B5EF4-FFF2-40B4-BE49-F238E27FC236}">
                <a16:creationId xmlns:a16="http://schemas.microsoft.com/office/drawing/2014/main" id="{A9E76A7F-D59F-42C7-8039-3EA954DD7D28}"/>
              </a:ext>
            </a:extLst>
          </p:cNvPr>
          <p:cNvSpPr>
            <a:spLocks noChangeShapeType="1"/>
          </p:cNvSpPr>
          <p:nvPr/>
        </p:nvSpPr>
        <p:spPr bwMode="auto">
          <a:xfrm>
            <a:off x="6324600" y="4953000"/>
            <a:ext cx="1524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8215" name="Text Box 23">
            <a:extLst>
              <a:ext uri="{FF2B5EF4-FFF2-40B4-BE49-F238E27FC236}">
                <a16:creationId xmlns:a16="http://schemas.microsoft.com/office/drawing/2014/main" id="{F8E692CE-F0DA-4307-BB4B-A41E2C36EC6B}"/>
              </a:ext>
            </a:extLst>
          </p:cNvPr>
          <p:cNvSpPr txBox="1">
            <a:spLocks noChangeArrowheads="1"/>
          </p:cNvSpPr>
          <p:nvPr/>
        </p:nvSpPr>
        <p:spPr bwMode="auto">
          <a:xfrm>
            <a:off x="5867400" y="4737100"/>
            <a:ext cx="4699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sz="1800"/>
              <a:t>0.5</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7410" name="Object 2">
            <a:extLst>
              <a:ext uri="{FF2B5EF4-FFF2-40B4-BE49-F238E27FC236}">
                <a16:creationId xmlns:a16="http://schemas.microsoft.com/office/drawing/2014/main" id="{2647CC81-119B-494B-9742-CCBC6C4B7389}"/>
              </a:ext>
            </a:extLst>
          </p:cNvPr>
          <p:cNvGraphicFramePr>
            <a:graphicFrameLocks noChangeAspect="1"/>
          </p:cNvGraphicFramePr>
          <p:nvPr>
            <p:extLst>
              <p:ext uri="{D42A27DB-BD31-4B8C-83A1-F6EECF244321}">
                <p14:modId xmlns:p14="http://schemas.microsoft.com/office/powerpoint/2010/main" val="399949408"/>
              </p:ext>
            </p:extLst>
          </p:nvPr>
        </p:nvGraphicFramePr>
        <p:xfrm>
          <a:off x="2178050" y="310933"/>
          <a:ext cx="3889375" cy="854075"/>
        </p:xfrm>
        <a:graphic>
          <a:graphicData uri="http://schemas.openxmlformats.org/presentationml/2006/ole">
            <mc:AlternateContent xmlns:mc="http://schemas.openxmlformats.org/markup-compatibility/2006">
              <mc:Choice xmlns:v="urn:schemas-microsoft-com:vml" Requires="v">
                <p:oleObj spid="_x0000_s7176" name="Equation" r:id="rId4" imgW="2197080" imgH="482400" progId="Equation.DSMT4">
                  <p:embed/>
                </p:oleObj>
              </mc:Choice>
              <mc:Fallback>
                <p:oleObj name="Equation" r:id="rId4" imgW="2197080" imgH="482400" progId="Equation.DSMT4">
                  <p:embed/>
                  <p:pic>
                    <p:nvPicPr>
                      <p:cNvPr id="0" name="Object 2"/>
                      <p:cNvPicPr>
                        <a:picLocks noChangeAspect="1" noChangeArrowheads="1"/>
                      </p:cNvPicPr>
                      <p:nvPr/>
                    </p:nvPicPr>
                    <p:blipFill>
                      <a:blip r:embed="rId5"/>
                      <a:srcRect/>
                      <a:stretch>
                        <a:fillRect/>
                      </a:stretch>
                    </p:blipFill>
                    <p:spPr bwMode="auto">
                      <a:xfrm>
                        <a:off x="2178050" y="310933"/>
                        <a:ext cx="3889375" cy="8540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7411" name="Text Box 3">
            <a:extLst>
              <a:ext uri="{FF2B5EF4-FFF2-40B4-BE49-F238E27FC236}">
                <a16:creationId xmlns:a16="http://schemas.microsoft.com/office/drawing/2014/main" id="{30B936BC-B7B7-4AE0-B1AE-E988A4B8379C}"/>
              </a:ext>
            </a:extLst>
          </p:cNvPr>
          <p:cNvSpPr txBox="1">
            <a:spLocks noChangeArrowheads="1"/>
          </p:cNvSpPr>
          <p:nvPr/>
        </p:nvSpPr>
        <p:spPr bwMode="auto">
          <a:xfrm>
            <a:off x="304800" y="889577"/>
            <a:ext cx="7924800" cy="830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en-US" altLang="en-US" dirty="0"/>
              <a:t>produces a Gaussian spectrum with a center frequency </a:t>
            </a:r>
            <a:r>
              <a:rPr lang="en-US" altLang="en-US" i="1" dirty="0"/>
              <a:t>f</a:t>
            </a:r>
            <a:r>
              <a:rPr lang="en-US" altLang="en-US" baseline="-25000" dirty="0"/>
              <a:t>c</a:t>
            </a:r>
            <a:r>
              <a:rPr lang="en-US" altLang="en-US" dirty="0"/>
              <a:t> and </a:t>
            </a:r>
          </a:p>
          <a:p>
            <a:r>
              <a:rPr lang="en-US" altLang="en-US" dirty="0"/>
              <a:t>bandwidth</a:t>
            </a:r>
            <a:r>
              <a:rPr lang="en-US" altLang="en-US" i="1" dirty="0"/>
              <a:t> </a:t>
            </a:r>
            <a:r>
              <a:rPr lang="en-US" altLang="en-US" i="1" dirty="0" err="1"/>
              <a:t>bw</a:t>
            </a:r>
            <a:r>
              <a:rPr lang="en-US" altLang="en-US" i="1" dirty="0"/>
              <a:t> </a:t>
            </a:r>
            <a:r>
              <a:rPr lang="en-US" altLang="en-US" dirty="0"/>
              <a:t>where</a:t>
            </a:r>
          </a:p>
        </p:txBody>
      </p:sp>
      <p:graphicFrame>
        <p:nvGraphicFramePr>
          <p:cNvPr id="17413" name="Object 5">
            <a:extLst>
              <a:ext uri="{FF2B5EF4-FFF2-40B4-BE49-F238E27FC236}">
                <a16:creationId xmlns:a16="http://schemas.microsoft.com/office/drawing/2014/main" id="{44ABAE29-D266-4638-A8F8-93BB124DDF18}"/>
              </a:ext>
            </a:extLst>
          </p:cNvPr>
          <p:cNvGraphicFramePr>
            <a:graphicFrameLocks noChangeAspect="1"/>
          </p:cNvGraphicFramePr>
          <p:nvPr>
            <p:extLst>
              <p:ext uri="{D42A27DB-BD31-4B8C-83A1-F6EECF244321}">
                <p14:modId xmlns:p14="http://schemas.microsoft.com/office/powerpoint/2010/main" val="1244890400"/>
              </p:ext>
            </p:extLst>
          </p:nvPr>
        </p:nvGraphicFramePr>
        <p:xfrm>
          <a:off x="3151187" y="1312585"/>
          <a:ext cx="1128200" cy="804864"/>
        </p:xfrm>
        <a:graphic>
          <a:graphicData uri="http://schemas.openxmlformats.org/presentationml/2006/ole">
            <mc:AlternateContent xmlns:mc="http://schemas.openxmlformats.org/markup-compatibility/2006">
              <mc:Choice xmlns:v="urn:schemas-microsoft-com:vml" Requires="v">
                <p:oleObj spid="_x0000_s7177" name="Equation" r:id="rId6" imgW="660240" imgH="469800" progId="Equation.DSMT4">
                  <p:embed/>
                </p:oleObj>
              </mc:Choice>
              <mc:Fallback>
                <p:oleObj name="Equation" r:id="rId6" imgW="660240" imgH="469800" progId="Equation.DSMT4">
                  <p:embed/>
                  <p:pic>
                    <p:nvPicPr>
                      <p:cNvPr id="0" name="Object 5"/>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151187" y="1312585"/>
                        <a:ext cx="1128200" cy="804864"/>
                      </a:xfrm>
                      <a:prstGeom prst="rect">
                        <a:avLst/>
                      </a:prstGeom>
                      <a:noFill/>
                      <a:ln>
                        <a:noFill/>
                      </a:ln>
                      <a:effectLst/>
                    </p:spPr>
                  </p:pic>
                </p:oleObj>
              </mc:Fallback>
            </mc:AlternateContent>
          </a:graphicData>
        </a:graphic>
      </p:graphicFrame>
      <p:sp>
        <p:nvSpPr>
          <p:cNvPr id="17586" name="Rectangle 178">
            <a:extLst>
              <a:ext uri="{FF2B5EF4-FFF2-40B4-BE49-F238E27FC236}">
                <a16:creationId xmlns:a16="http://schemas.microsoft.com/office/drawing/2014/main" id="{C505FBF9-F2C9-45DC-8F17-3DC527FBCE04}"/>
              </a:ext>
            </a:extLst>
          </p:cNvPr>
          <p:cNvSpPr>
            <a:spLocks noChangeArrowheads="1"/>
          </p:cNvSpPr>
          <p:nvPr/>
        </p:nvSpPr>
        <p:spPr bwMode="auto">
          <a:xfrm>
            <a:off x="2756181" y="3521075"/>
            <a:ext cx="3046412" cy="2397125"/>
          </a:xfrm>
          <a:prstGeom prst="rect">
            <a:avLst/>
          </a:prstGeom>
          <a:noFill/>
          <a:ln w="0">
            <a:solidFill>
              <a:srgbClr val="FFFFFF"/>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7587" name="Line 179">
            <a:extLst>
              <a:ext uri="{FF2B5EF4-FFF2-40B4-BE49-F238E27FC236}">
                <a16:creationId xmlns:a16="http://schemas.microsoft.com/office/drawing/2014/main" id="{6E13F6AD-65FC-4873-9742-11433B059732}"/>
              </a:ext>
            </a:extLst>
          </p:cNvPr>
          <p:cNvSpPr>
            <a:spLocks noChangeShapeType="1"/>
          </p:cNvSpPr>
          <p:nvPr/>
        </p:nvSpPr>
        <p:spPr bwMode="auto">
          <a:xfrm>
            <a:off x="2756181" y="3521075"/>
            <a:ext cx="3046412"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7588" name="Freeform 180">
            <a:extLst>
              <a:ext uri="{FF2B5EF4-FFF2-40B4-BE49-F238E27FC236}">
                <a16:creationId xmlns:a16="http://schemas.microsoft.com/office/drawing/2014/main" id="{2A57E6BE-5C9E-4AF5-9B81-4808D77B25B4}"/>
              </a:ext>
            </a:extLst>
          </p:cNvPr>
          <p:cNvSpPr>
            <a:spLocks/>
          </p:cNvSpPr>
          <p:nvPr/>
        </p:nvSpPr>
        <p:spPr bwMode="auto">
          <a:xfrm>
            <a:off x="2756181" y="3521075"/>
            <a:ext cx="3046412" cy="2397125"/>
          </a:xfrm>
          <a:custGeom>
            <a:avLst/>
            <a:gdLst>
              <a:gd name="T0" fmla="*/ 0 w 434"/>
              <a:gd name="T1" fmla="*/ 342 h 342"/>
              <a:gd name="T2" fmla="*/ 434 w 434"/>
              <a:gd name="T3" fmla="*/ 342 h 342"/>
              <a:gd name="T4" fmla="*/ 434 w 434"/>
              <a:gd name="T5" fmla="*/ 0 h 342"/>
            </a:gdLst>
            <a:ahLst/>
            <a:cxnLst>
              <a:cxn ang="0">
                <a:pos x="T0" y="T1"/>
              </a:cxn>
              <a:cxn ang="0">
                <a:pos x="T2" y="T3"/>
              </a:cxn>
              <a:cxn ang="0">
                <a:pos x="T4" y="T5"/>
              </a:cxn>
            </a:cxnLst>
            <a:rect l="0" t="0" r="r" b="b"/>
            <a:pathLst>
              <a:path w="434" h="342">
                <a:moveTo>
                  <a:pt x="0" y="342"/>
                </a:moveTo>
                <a:lnTo>
                  <a:pt x="434" y="342"/>
                </a:lnTo>
                <a:lnTo>
                  <a:pt x="434" y="0"/>
                </a:lnTo>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7589" name="Line 181">
            <a:extLst>
              <a:ext uri="{FF2B5EF4-FFF2-40B4-BE49-F238E27FC236}">
                <a16:creationId xmlns:a16="http://schemas.microsoft.com/office/drawing/2014/main" id="{611964EF-EB68-4640-A15A-C16BD96F7FAA}"/>
              </a:ext>
            </a:extLst>
          </p:cNvPr>
          <p:cNvSpPr>
            <a:spLocks noChangeShapeType="1"/>
          </p:cNvSpPr>
          <p:nvPr/>
        </p:nvSpPr>
        <p:spPr bwMode="auto">
          <a:xfrm flipV="1">
            <a:off x="2756181" y="3521075"/>
            <a:ext cx="1587" cy="23971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7590" name="Line 182">
            <a:extLst>
              <a:ext uri="{FF2B5EF4-FFF2-40B4-BE49-F238E27FC236}">
                <a16:creationId xmlns:a16="http://schemas.microsoft.com/office/drawing/2014/main" id="{23611EC2-D9DD-4EFF-A491-B18A710AA9E6}"/>
              </a:ext>
            </a:extLst>
          </p:cNvPr>
          <p:cNvSpPr>
            <a:spLocks noChangeShapeType="1"/>
          </p:cNvSpPr>
          <p:nvPr/>
        </p:nvSpPr>
        <p:spPr bwMode="auto">
          <a:xfrm flipV="1">
            <a:off x="2756181" y="5883275"/>
            <a:ext cx="1587" cy="349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7591" name="Line 183">
            <a:extLst>
              <a:ext uri="{FF2B5EF4-FFF2-40B4-BE49-F238E27FC236}">
                <a16:creationId xmlns:a16="http://schemas.microsoft.com/office/drawing/2014/main" id="{10372093-730F-424D-AA13-D99292B9B3AA}"/>
              </a:ext>
            </a:extLst>
          </p:cNvPr>
          <p:cNvSpPr>
            <a:spLocks noChangeShapeType="1"/>
          </p:cNvSpPr>
          <p:nvPr/>
        </p:nvSpPr>
        <p:spPr bwMode="auto">
          <a:xfrm>
            <a:off x="2756181" y="3521075"/>
            <a:ext cx="1587" cy="2857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7592" name="Line 184">
            <a:extLst>
              <a:ext uri="{FF2B5EF4-FFF2-40B4-BE49-F238E27FC236}">
                <a16:creationId xmlns:a16="http://schemas.microsoft.com/office/drawing/2014/main" id="{77756222-F38E-4AC2-BCFF-564D533FF27D}"/>
              </a:ext>
            </a:extLst>
          </p:cNvPr>
          <p:cNvSpPr>
            <a:spLocks noChangeShapeType="1"/>
          </p:cNvSpPr>
          <p:nvPr/>
        </p:nvSpPr>
        <p:spPr bwMode="auto">
          <a:xfrm>
            <a:off x="3057806" y="3521075"/>
            <a:ext cx="1587" cy="2857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7593" name="Line 185">
            <a:extLst>
              <a:ext uri="{FF2B5EF4-FFF2-40B4-BE49-F238E27FC236}">
                <a16:creationId xmlns:a16="http://schemas.microsoft.com/office/drawing/2014/main" id="{DA25931B-99DE-46E2-8FE2-C3C2C8210BB4}"/>
              </a:ext>
            </a:extLst>
          </p:cNvPr>
          <p:cNvSpPr>
            <a:spLocks noChangeShapeType="1"/>
          </p:cNvSpPr>
          <p:nvPr/>
        </p:nvSpPr>
        <p:spPr bwMode="auto">
          <a:xfrm>
            <a:off x="3359431" y="3521075"/>
            <a:ext cx="1587" cy="2857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7594" name="Line 186">
            <a:extLst>
              <a:ext uri="{FF2B5EF4-FFF2-40B4-BE49-F238E27FC236}">
                <a16:creationId xmlns:a16="http://schemas.microsoft.com/office/drawing/2014/main" id="{2310164B-E970-4655-B4BA-A0DDB502EC0C}"/>
              </a:ext>
            </a:extLst>
          </p:cNvPr>
          <p:cNvSpPr>
            <a:spLocks noChangeShapeType="1"/>
          </p:cNvSpPr>
          <p:nvPr/>
        </p:nvSpPr>
        <p:spPr bwMode="auto">
          <a:xfrm>
            <a:off x="3668993" y="3521075"/>
            <a:ext cx="1588" cy="2857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7595" name="Line 187">
            <a:extLst>
              <a:ext uri="{FF2B5EF4-FFF2-40B4-BE49-F238E27FC236}">
                <a16:creationId xmlns:a16="http://schemas.microsoft.com/office/drawing/2014/main" id="{AFFFE87B-9D0D-41CB-BFA1-66938FD41D09}"/>
              </a:ext>
            </a:extLst>
          </p:cNvPr>
          <p:cNvSpPr>
            <a:spLocks noChangeShapeType="1"/>
          </p:cNvSpPr>
          <p:nvPr/>
        </p:nvSpPr>
        <p:spPr bwMode="auto">
          <a:xfrm>
            <a:off x="3970618" y="3521075"/>
            <a:ext cx="1588" cy="2857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7596" name="Line 188">
            <a:extLst>
              <a:ext uri="{FF2B5EF4-FFF2-40B4-BE49-F238E27FC236}">
                <a16:creationId xmlns:a16="http://schemas.microsoft.com/office/drawing/2014/main" id="{1306B840-50C7-467A-8538-03E9204602A0}"/>
              </a:ext>
            </a:extLst>
          </p:cNvPr>
          <p:cNvSpPr>
            <a:spLocks noChangeShapeType="1"/>
          </p:cNvSpPr>
          <p:nvPr/>
        </p:nvSpPr>
        <p:spPr bwMode="auto">
          <a:xfrm flipV="1">
            <a:off x="4278593" y="5883275"/>
            <a:ext cx="1588" cy="349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7597" name="Line 189">
            <a:extLst>
              <a:ext uri="{FF2B5EF4-FFF2-40B4-BE49-F238E27FC236}">
                <a16:creationId xmlns:a16="http://schemas.microsoft.com/office/drawing/2014/main" id="{3E926677-4BB7-4AEF-BF1A-AC94F7FB8F37}"/>
              </a:ext>
            </a:extLst>
          </p:cNvPr>
          <p:cNvSpPr>
            <a:spLocks noChangeShapeType="1"/>
          </p:cNvSpPr>
          <p:nvPr/>
        </p:nvSpPr>
        <p:spPr bwMode="auto">
          <a:xfrm>
            <a:off x="4278593" y="3521075"/>
            <a:ext cx="1588" cy="2857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7598" name="Line 190">
            <a:extLst>
              <a:ext uri="{FF2B5EF4-FFF2-40B4-BE49-F238E27FC236}">
                <a16:creationId xmlns:a16="http://schemas.microsoft.com/office/drawing/2014/main" id="{726306D9-67DD-49E0-80BA-AA4A339BE032}"/>
              </a:ext>
            </a:extLst>
          </p:cNvPr>
          <p:cNvSpPr>
            <a:spLocks noChangeShapeType="1"/>
          </p:cNvSpPr>
          <p:nvPr/>
        </p:nvSpPr>
        <p:spPr bwMode="auto">
          <a:xfrm>
            <a:off x="4580218" y="3521075"/>
            <a:ext cx="1588" cy="2857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7599" name="Line 191">
            <a:extLst>
              <a:ext uri="{FF2B5EF4-FFF2-40B4-BE49-F238E27FC236}">
                <a16:creationId xmlns:a16="http://schemas.microsoft.com/office/drawing/2014/main" id="{4D6BA963-9313-418E-852C-6E6621398320}"/>
              </a:ext>
            </a:extLst>
          </p:cNvPr>
          <p:cNvSpPr>
            <a:spLocks noChangeShapeType="1"/>
          </p:cNvSpPr>
          <p:nvPr/>
        </p:nvSpPr>
        <p:spPr bwMode="auto">
          <a:xfrm>
            <a:off x="4881843" y="3521075"/>
            <a:ext cx="1588" cy="2857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7600" name="Line 192">
            <a:extLst>
              <a:ext uri="{FF2B5EF4-FFF2-40B4-BE49-F238E27FC236}">
                <a16:creationId xmlns:a16="http://schemas.microsoft.com/office/drawing/2014/main" id="{2EAF4E3E-25FB-40DA-A5A0-1C84084BF2D2}"/>
              </a:ext>
            </a:extLst>
          </p:cNvPr>
          <p:cNvSpPr>
            <a:spLocks noChangeShapeType="1"/>
          </p:cNvSpPr>
          <p:nvPr/>
        </p:nvSpPr>
        <p:spPr bwMode="auto">
          <a:xfrm>
            <a:off x="5191406" y="3521075"/>
            <a:ext cx="1587" cy="2857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7601" name="Line 193">
            <a:extLst>
              <a:ext uri="{FF2B5EF4-FFF2-40B4-BE49-F238E27FC236}">
                <a16:creationId xmlns:a16="http://schemas.microsoft.com/office/drawing/2014/main" id="{50726FAF-E48B-444A-A1BB-5539971839D1}"/>
              </a:ext>
            </a:extLst>
          </p:cNvPr>
          <p:cNvSpPr>
            <a:spLocks noChangeShapeType="1"/>
          </p:cNvSpPr>
          <p:nvPr/>
        </p:nvSpPr>
        <p:spPr bwMode="auto">
          <a:xfrm>
            <a:off x="5493031" y="3521075"/>
            <a:ext cx="1587" cy="2857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7602" name="Line 194">
            <a:extLst>
              <a:ext uri="{FF2B5EF4-FFF2-40B4-BE49-F238E27FC236}">
                <a16:creationId xmlns:a16="http://schemas.microsoft.com/office/drawing/2014/main" id="{11C6BCA8-859D-46E4-9F20-2C70E302B0D1}"/>
              </a:ext>
            </a:extLst>
          </p:cNvPr>
          <p:cNvSpPr>
            <a:spLocks noChangeShapeType="1"/>
          </p:cNvSpPr>
          <p:nvPr/>
        </p:nvSpPr>
        <p:spPr bwMode="auto">
          <a:xfrm flipV="1">
            <a:off x="5802593" y="5883275"/>
            <a:ext cx="1588" cy="349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7603" name="Line 195">
            <a:extLst>
              <a:ext uri="{FF2B5EF4-FFF2-40B4-BE49-F238E27FC236}">
                <a16:creationId xmlns:a16="http://schemas.microsoft.com/office/drawing/2014/main" id="{8DF2FC18-DC04-4ADC-B410-872424FFBB4E}"/>
              </a:ext>
            </a:extLst>
          </p:cNvPr>
          <p:cNvSpPr>
            <a:spLocks noChangeShapeType="1"/>
          </p:cNvSpPr>
          <p:nvPr/>
        </p:nvSpPr>
        <p:spPr bwMode="auto">
          <a:xfrm>
            <a:off x="5802593" y="3521075"/>
            <a:ext cx="1588" cy="2857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7604" name="Line 196">
            <a:extLst>
              <a:ext uri="{FF2B5EF4-FFF2-40B4-BE49-F238E27FC236}">
                <a16:creationId xmlns:a16="http://schemas.microsoft.com/office/drawing/2014/main" id="{CD345234-B5B8-4386-B986-2994EE43BE40}"/>
              </a:ext>
            </a:extLst>
          </p:cNvPr>
          <p:cNvSpPr>
            <a:spLocks noChangeShapeType="1"/>
          </p:cNvSpPr>
          <p:nvPr/>
        </p:nvSpPr>
        <p:spPr bwMode="auto">
          <a:xfrm>
            <a:off x="2756181" y="5918200"/>
            <a:ext cx="26987"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7605" name="Line 197">
            <a:extLst>
              <a:ext uri="{FF2B5EF4-FFF2-40B4-BE49-F238E27FC236}">
                <a16:creationId xmlns:a16="http://schemas.microsoft.com/office/drawing/2014/main" id="{CCD8C451-BA9F-4554-9762-5342F575D2EE}"/>
              </a:ext>
            </a:extLst>
          </p:cNvPr>
          <p:cNvSpPr>
            <a:spLocks noChangeShapeType="1"/>
          </p:cNvSpPr>
          <p:nvPr/>
        </p:nvSpPr>
        <p:spPr bwMode="auto">
          <a:xfrm flipH="1">
            <a:off x="5767668" y="5918200"/>
            <a:ext cx="34925"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7606" name="Line 198">
            <a:extLst>
              <a:ext uri="{FF2B5EF4-FFF2-40B4-BE49-F238E27FC236}">
                <a16:creationId xmlns:a16="http://schemas.microsoft.com/office/drawing/2014/main" id="{FD727221-538B-4538-86C3-83D37A4FC80B}"/>
              </a:ext>
            </a:extLst>
          </p:cNvPr>
          <p:cNvSpPr>
            <a:spLocks noChangeShapeType="1"/>
          </p:cNvSpPr>
          <p:nvPr/>
        </p:nvSpPr>
        <p:spPr bwMode="auto">
          <a:xfrm>
            <a:off x="2765706" y="4911725"/>
            <a:ext cx="26987"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7607" name="Line 199">
            <a:extLst>
              <a:ext uri="{FF2B5EF4-FFF2-40B4-BE49-F238E27FC236}">
                <a16:creationId xmlns:a16="http://schemas.microsoft.com/office/drawing/2014/main" id="{C6FD3337-AFF0-487A-BC1F-421B557A35FD}"/>
              </a:ext>
            </a:extLst>
          </p:cNvPr>
          <p:cNvSpPr>
            <a:spLocks noChangeShapeType="1"/>
          </p:cNvSpPr>
          <p:nvPr/>
        </p:nvSpPr>
        <p:spPr bwMode="auto">
          <a:xfrm flipH="1">
            <a:off x="5767668" y="5518150"/>
            <a:ext cx="34925"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7608" name="Line 200">
            <a:extLst>
              <a:ext uri="{FF2B5EF4-FFF2-40B4-BE49-F238E27FC236}">
                <a16:creationId xmlns:a16="http://schemas.microsoft.com/office/drawing/2014/main" id="{274B0092-19E8-4126-9D26-66CB76B9B4E1}"/>
              </a:ext>
            </a:extLst>
          </p:cNvPr>
          <p:cNvSpPr>
            <a:spLocks noChangeShapeType="1"/>
          </p:cNvSpPr>
          <p:nvPr/>
        </p:nvSpPr>
        <p:spPr bwMode="auto">
          <a:xfrm flipH="1">
            <a:off x="5767668" y="5119688"/>
            <a:ext cx="34925"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7609" name="Line 201">
            <a:extLst>
              <a:ext uri="{FF2B5EF4-FFF2-40B4-BE49-F238E27FC236}">
                <a16:creationId xmlns:a16="http://schemas.microsoft.com/office/drawing/2014/main" id="{C865E624-2FF6-4B9F-ADBD-321062C70D99}"/>
              </a:ext>
            </a:extLst>
          </p:cNvPr>
          <p:cNvSpPr>
            <a:spLocks noChangeShapeType="1"/>
          </p:cNvSpPr>
          <p:nvPr/>
        </p:nvSpPr>
        <p:spPr bwMode="auto">
          <a:xfrm flipH="1">
            <a:off x="5767668" y="4713288"/>
            <a:ext cx="34925"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7610" name="Line 202">
            <a:extLst>
              <a:ext uri="{FF2B5EF4-FFF2-40B4-BE49-F238E27FC236}">
                <a16:creationId xmlns:a16="http://schemas.microsoft.com/office/drawing/2014/main" id="{19D6B3DB-B97B-42E7-ABDF-11F958584851}"/>
              </a:ext>
            </a:extLst>
          </p:cNvPr>
          <p:cNvSpPr>
            <a:spLocks noChangeShapeType="1"/>
          </p:cNvSpPr>
          <p:nvPr/>
        </p:nvSpPr>
        <p:spPr bwMode="auto">
          <a:xfrm flipH="1">
            <a:off x="5767668" y="4313238"/>
            <a:ext cx="34925"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7611" name="Line 203">
            <a:extLst>
              <a:ext uri="{FF2B5EF4-FFF2-40B4-BE49-F238E27FC236}">
                <a16:creationId xmlns:a16="http://schemas.microsoft.com/office/drawing/2014/main" id="{0465A87E-1968-4B23-9F5F-40D23960E3B4}"/>
              </a:ext>
            </a:extLst>
          </p:cNvPr>
          <p:cNvSpPr>
            <a:spLocks noChangeShapeType="1"/>
          </p:cNvSpPr>
          <p:nvPr/>
        </p:nvSpPr>
        <p:spPr bwMode="auto">
          <a:xfrm>
            <a:off x="2756181" y="3913188"/>
            <a:ext cx="26987"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7612" name="Line 204">
            <a:extLst>
              <a:ext uri="{FF2B5EF4-FFF2-40B4-BE49-F238E27FC236}">
                <a16:creationId xmlns:a16="http://schemas.microsoft.com/office/drawing/2014/main" id="{2D729085-EA72-4307-943B-06565FCF4D42}"/>
              </a:ext>
            </a:extLst>
          </p:cNvPr>
          <p:cNvSpPr>
            <a:spLocks noChangeShapeType="1"/>
          </p:cNvSpPr>
          <p:nvPr/>
        </p:nvSpPr>
        <p:spPr bwMode="auto">
          <a:xfrm flipH="1">
            <a:off x="5767668" y="3913188"/>
            <a:ext cx="34925"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7613" name="Freeform 205">
            <a:extLst>
              <a:ext uri="{FF2B5EF4-FFF2-40B4-BE49-F238E27FC236}">
                <a16:creationId xmlns:a16="http://schemas.microsoft.com/office/drawing/2014/main" id="{CB2F828A-EE43-4B70-91B6-8E10C293F6DD}"/>
              </a:ext>
            </a:extLst>
          </p:cNvPr>
          <p:cNvSpPr>
            <a:spLocks/>
          </p:cNvSpPr>
          <p:nvPr/>
        </p:nvSpPr>
        <p:spPr bwMode="auto">
          <a:xfrm>
            <a:off x="2756181" y="5680075"/>
            <a:ext cx="884237" cy="231775"/>
          </a:xfrm>
          <a:custGeom>
            <a:avLst/>
            <a:gdLst>
              <a:gd name="T0" fmla="*/ 9 w 557"/>
              <a:gd name="T1" fmla="*/ 146 h 146"/>
              <a:gd name="T2" fmla="*/ 22 w 557"/>
              <a:gd name="T3" fmla="*/ 146 h 146"/>
              <a:gd name="T4" fmla="*/ 35 w 557"/>
              <a:gd name="T5" fmla="*/ 146 h 146"/>
              <a:gd name="T6" fmla="*/ 48 w 557"/>
              <a:gd name="T7" fmla="*/ 146 h 146"/>
              <a:gd name="T8" fmla="*/ 62 w 557"/>
              <a:gd name="T9" fmla="*/ 146 h 146"/>
              <a:gd name="T10" fmla="*/ 75 w 557"/>
              <a:gd name="T11" fmla="*/ 146 h 146"/>
              <a:gd name="T12" fmla="*/ 88 w 557"/>
              <a:gd name="T13" fmla="*/ 146 h 146"/>
              <a:gd name="T14" fmla="*/ 101 w 557"/>
              <a:gd name="T15" fmla="*/ 146 h 146"/>
              <a:gd name="T16" fmla="*/ 115 w 557"/>
              <a:gd name="T17" fmla="*/ 146 h 146"/>
              <a:gd name="T18" fmla="*/ 128 w 557"/>
              <a:gd name="T19" fmla="*/ 146 h 146"/>
              <a:gd name="T20" fmla="*/ 141 w 557"/>
              <a:gd name="T21" fmla="*/ 146 h 146"/>
              <a:gd name="T22" fmla="*/ 155 w 557"/>
              <a:gd name="T23" fmla="*/ 146 h 146"/>
              <a:gd name="T24" fmla="*/ 168 w 557"/>
              <a:gd name="T25" fmla="*/ 146 h 146"/>
              <a:gd name="T26" fmla="*/ 181 w 557"/>
              <a:gd name="T27" fmla="*/ 146 h 146"/>
              <a:gd name="T28" fmla="*/ 194 w 557"/>
              <a:gd name="T29" fmla="*/ 146 h 146"/>
              <a:gd name="T30" fmla="*/ 208 w 557"/>
              <a:gd name="T31" fmla="*/ 146 h 146"/>
              <a:gd name="T32" fmla="*/ 221 w 557"/>
              <a:gd name="T33" fmla="*/ 146 h 146"/>
              <a:gd name="T34" fmla="*/ 234 w 557"/>
              <a:gd name="T35" fmla="*/ 146 h 146"/>
              <a:gd name="T36" fmla="*/ 247 w 557"/>
              <a:gd name="T37" fmla="*/ 146 h 146"/>
              <a:gd name="T38" fmla="*/ 261 w 557"/>
              <a:gd name="T39" fmla="*/ 146 h 146"/>
              <a:gd name="T40" fmla="*/ 274 w 557"/>
              <a:gd name="T41" fmla="*/ 146 h 146"/>
              <a:gd name="T42" fmla="*/ 287 w 557"/>
              <a:gd name="T43" fmla="*/ 146 h 146"/>
              <a:gd name="T44" fmla="*/ 300 w 557"/>
              <a:gd name="T45" fmla="*/ 146 h 146"/>
              <a:gd name="T46" fmla="*/ 314 w 557"/>
              <a:gd name="T47" fmla="*/ 141 h 146"/>
              <a:gd name="T48" fmla="*/ 327 w 557"/>
              <a:gd name="T49" fmla="*/ 141 h 146"/>
              <a:gd name="T50" fmla="*/ 340 w 557"/>
              <a:gd name="T51" fmla="*/ 141 h 146"/>
              <a:gd name="T52" fmla="*/ 353 w 557"/>
              <a:gd name="T53" fmla="*/ 137 h 146"/>
              <a:gd name="T54" fmla="*/ 367 w 557"/>
              <a:gd name="T55" fmla="*/ 137 h 146"/>
              <a:gd name="T56" fmla="*/ 380 w 557"/>
              <a:gd name="T57" fmla="*/ 132 h 146"/>
              <a:gd name="T58" fmla="*/ 393 w 557"/>
              <a:gd name="T59" fmla="*/ 132 h 146"/>
              <a:gd name="T60" fmla="*/ 407 w 557"/>
              <a:gd name="T61" fmla="*/ 128 h 146"/>
              <a:gd name="T62" fmla="*/ 420 w 557"/>
              <a:gd name="T63" fmla="*/ 123 h 146"/>
              <a:gd name="T64" fmla="*/ 433 w 557"/>
              <a:gd name="T65" fmla="*/ 119 h 146"/>
              <a:gd name="T66" fmla="*/ 446 w 557"/>
              <a:gd name="T67" fmla="*/ 110 h 146"/>
              <a:gd name="T68" fmla="*/ 460 w 557"/>
              <a:gd name="T69" fmla="*/ 106 h 146"/>
              <a:gd name="T70" fmla="*/ 473 w 557"/>
              <a:gd name="T71" fmla="*/ 93 h 146"/>
              <a:gd name="T72" fmla="*/ 486 w 557"/>
              <a:gd name="T73" fmla="*/ 84 h 146"/>
              <a:gd name="T74" fmla="*/ 499 w 557"/>
              <a:gd name="T75" fmla="*/ 75 h 146"/>
              <a:gd name="T76" fmla="*/ 513 w 557"/>
              <a:gd name="T77" fmla="*/ 62 h 146"/>
              <a:gd name="T78" fmla="*/ 526 w 557"/>
              <a:gd name="T79" fmla="*/ 48 h 146"/>
              <a:gd name="T80" fmla="*/ 539 w 557"/>
              <a:gd name="T81" fmla="*/ 31 h 146"/>
              <a:gd name="T82" fmla="*/ 552 w 557"/>
              <a:gd name="T83" fmla="*/ 13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557" h="146">
                <a:moveTo>
                  <a:pt x="0" y="146"/>
                </a:moveTo>
                <a:lnTo>
                  <a:pt x="4" y="146"/>
                </a:lnTo>
                <a:lnTo>
                  <a:pt x="9" y="146"/>
                </a:lnTo>
                <a:lnTo>
                  <a:pt x="13" y="146"/>
                </a:lnTo>
                <a:lnTo>
                  <a:pt x="17" y="146"/>
                </a:lnTo>
                <a:lnTo>
                  <a:pt x="22" y="146"/>
                </a:lnTo>
                <a:lnTo>
                  <a:pt x="26" y="146"/>
                </a:lnTo>
                <a:lnTo>
                  <a:pt x="31" y="146"/>
                </a:lnTo>
                <a:lnTo>
                  <a:pt x="35" y="146"/>
                </a:lnTo>
                <a:lnTo>
                  <a:pt x="40" y="146"/>
                </a:lnTo>
                <a:lnTo>
                  <a:pt x="44" y="146"/>
                </a:lnTo>
                <a:lnTo>
                  <a:pt x="48" y="146"/>
                </a:lnTo>
                <a:lnTo>
                  <a:pt x="53" y="146"/>
                </a:lnTo>
                <a:lnTo>
                  <a:pt x="57" y="146"/>
                </a:lnTo>
                <a:lnTo>
                  <a:pt x="62" y="146"/>
                </a:lnTo>
                <a:lnTo>
                  <a:pt x="66" y="146"/>
                </a:lnTo>
                <a:lnTo>
                  <a:pt x="71" y="146"/>
                </a:lnTo>
                <a:lnTo>
                  <a:pt x="75" y="146"/>
                </a:lnTo>
                <a:lnTo>
                  <a:pt x="79" y="146"/>
                </a:lnTo>
                <a:lnTo>
                  <a:pt x="84" y="146"/>
                </a:lnTo>
                <a:lnTo>
                  <a:pt x="88" y="146"/>
                </a:lnTo>
                <a:lnTo>
                  <a:pt x="93" y="146"/>
                </a:lnTo>
                <a:lnTo>
                  <a:pt x="97" y="146"/>
                </a:lnTo>
                <a:lnTo>
                  <a:pt x="101" y="146"/>
                </a:lnTo>
                <a:lnTo>
                  <a:pt x="106" y="146"/>
                </a:lnTo>
                <a:lnTo>
                  <a:pt x="110" y="146"/>
                </a:lnTo>
                <a:lnTo>
                  <a:pt x="115" y="146"/>
                </a:lnTo>
                <a:lnTo>
                  <a:pt x="119" y="146"/>
                </a:lnTo>
                <a:lnTo>
                  <a:pt x="124" y="146"/>
                </a:lnTo>
                <a:lnTo>
                  <a:pt x="128" y="146"/>
                </a:lnTo>
                <a:lnTo>
                  <a:pt x="132" y="146"/>
                </a:lnTo>
                <a:lnTo>
                  <a:pt x="137" y="146"/>
                </a:lnTo>
                <a:lnTo>
                  <a:pt x="141" y="146"/>
                </a:lnTo>
                <a:lnTo>
                  <a:pt x="146" y="146"/>
                </a:lnTo>
                <a:lnTo>
                  <a:pt x="150" y="146"/>
                </a:lnTo>
                <a:lnTo>
                  <a:pt x="155" y="146"/>
                </a:lnTo>
                <a:lnTo>
                  <a:pt x="159" y="146"/>
                </a:lnTo>
                <a:lnTo>
                  <a:pt x="163" y="146"/>
                </a:lnTo>
                <a:lnTo>
                  <a:pt x="168" y="146"/>
                </a:lnTo>
                <a:lnTo>
                  <a:pt x="172" y="146"/>
                </a:lnTo>
                <a:lnTo>
                  <a:pt x="177" y="146"/>
                </a:lnTo>
                <a:lnTo>
                  <a:pt x="181" y="146"/>
                </a:lnTo>
                <a:lnTo>
                  <a:pt x="185" y="146"/>
                </a:lnTo>
                <a:lnTo>
                  <a:pt x="190" y="146"/>
                </a:lnTo>
                <a:lnTo>
                  <a:pt x="194" y="146"/>
                </a:lnTo>
                <a:lnTo>
                  <a:pt x="199" y="146"/>
                </a:lnTo>
                <a:lnTo>
                  <a:pt x="203" y="146"/>
                </a:lnTo>
                <a:lnTo>
                  <a:pt x="208" y="146"/>
                </a:lnTo>
                <a:lnTo>
                  <a:pt x="212" y="146"/>
                </a:lnTo>
                <a:lnTo>
                  <a:pt x="216" y="146"/>
                </a:lnTo>
                <a:lnTo>
                  <a:pt x="221" y="146"/>
                </a:lnTo>
                <a:lnTo>
                  <a:pt x="225" y="146"/>
                </a:lnTo>
                <a:lnTo>
                  <a:pt x="230" y="146"/>
                </a:lnTo>
                <a:lnTo>
                  <a:pt x="234" y="146"/>
                </a:lnTo>
                <a:lnTo>
                  <a:pt x="239" y="146"/>
                </a:lnTo>
                <a:lnTo>
                  <a:pt x="243" y="146"/>
                </a:lnTo>
                <a:lnTo>
                  <a:pt x="247" y="146"/>
                </a:lnTo>
                <a:lnTo>
                  <a:pt x="252" y="146"/>
                </a:lnTo>
                <a:lnTo>
                  <a:pt x="256" y="146"/>
                </a:lnTo>
                <a:lnTo>
                  <a:pt x="261" y="146"/>
                </a:lnTo>
                <a:lnTo>
                  <a:pt x="265" y="146"/>
                </a:lnTo>
                <a:lnTo>
                  <a:pt x="269" y="146"/>
                </a:lnTo>
                <a:lnTo>
                  <a:pt x="274" y="146"/>
                </a:lnTo>
                <a:lnTo>
                  <a:pt x="278" y="146"/>
                </a:lnTo>
                <a:lnTo>
                  <a:pt x="283" y="146"/>
                </a:lnTo>
                <a:lnTo>
                  <a:pt x="287" y="146"/>
                </a:lnTo>
                <a:lnTo>
                  <a:pt x="292" y="146"/>
                </a:lnTo>
                <a:lnTo>
                  <a:pt x="296" y="146"/>
                </a:lnTo>
                <a:lnTo>
                  <a:pt x="300" y="146"/>
                </a:lnTo>
                <a:lnTo>
                  <a:pt x="305" y="146"/>
                </a:lnTo>
                <a:lnTo>
                  <a:pt x="309" y="146"/>
                </a:lnTo>
                <a:lnTo>
                  <a:pt x="314" y="141"/>
                </a:lnTo>
                <a:lnTo>
                  <a:pt x="318" y="141"/>
                </a:lnTo>
                <a:lnTo>
                  <a:pt x="323" y="141"/>
                </a:lnTo>
                <a:lnTo>
                  <a:pt x="327" y="141"/>
                </a:lnTo>
                <a:lnTo>
                  <a:pt x="331" y="141"/>
                </a:lnTo>
                <a:lnTo>
                  <a:pt x="336" y="141"/>
                </a:lnTo>
                <a:lnTo>
                  <a:pt x="340" y="141"/>
                </a:lnTo>
                <a:lnTo>
                  <a:pt x="345" y="141"/>
                </a:lnTo>
                <a:lnTo>
                  <a:pt x="349" y="141"/>
                </a:lnTo>
                <a:lnTo>
                  <a:pt x="353" y="137"/>
                </a:lnTo>
                <a:lnTo>
                  <a:pt x="358" y="137"/>
                </a:lnTo>
                <a:lnTo>
                  <a:pt x="362" y="137"/>
                </a:lnTo>
                <a:lnTo>
                  <a:pt x="367" y="137"/>
                </a:lnTo>
                <a:lnTo>
                  <a:pt x="371" y="137"/>
                </a:lnTo>
                <a:lnTo>
                  <a:pt x="376" y="137"/>
                </a:lnTo>
                <a:lnTo>
                  <a:pt x="380" y="132"/>
                </a:lnTo>
                <a:lnTo>
                  <a:pt x="384" y="132"/>
                </a:lnTo>
                <a:lnTo>
                  <a:pt x="389" y="132"/>
                </a:lnTo>
                <a:lnTo>
                  <a:pt x="393" y="132"/>
                </a:lnTo>
                <a:lnTo>
                  <a:pt x="398" y="128"/>
                </a:lnTo>
                <a:lnTo>
                  <a:pt x="402" y="128"/>
                </a:lnTo>
                <a:lnTo>
                  <a:pt x="407" y="128"/>
                </a:lnTo>
                <a:lnTo>
                  <a:pt x="411" y="123"/>
                </a:lnTo>
                <a:lnTo>
                  <a:pt x="415" y="123"/>
                </a:lnTo>
                <a:lnTo>
                  <a:pt x="420" y="123"/>
                </a:lnTo>
                <a:lnTo>
                  <a:pt x="424" y="119"/>
                </a:lnTo>
                <a:lnTo>
                  <a:pt x="429" y="119"/>
                </a:lnTo>
                <a:lnTo>
                  <a:pt x="433" y="119"/>
                </a:lnTo>
                <a:lnTo>
                  <a:pt x="437" y="115"/>
                </a:lnTo>
                <a:lnTo>
                  <a:pt x="442" y="115"/>
                </a:lnTo>
                <a:lnTo>
                  <a:pt x="446" y="110"/>
                </a:lnTo>
                <a:lnTo>
                  <a:pt x="451" y="110"/>
                </a:lnTo>
                <a:lnTo>
                  <a:pt x="455" y="106"/>
                </a:lnTo>
                <a:lnTo>
                  <a:pt x="460" y="106"/>
                </a:lnTo>
                <a:lnTo>
                  <a:pt x="464" y="101"/>
                </a:lnTo>
                <a:lnTo>
                  <a:pt x="468" y="97"/>
                </a:lnTo>
                <a:lnTo>
                  <a:pt x="473" y="93"/>
                </a:lnTo>
                <a:lnTo>
                  <a:pt x="477" y="93"/>
                </a:lnTo>
                <a:lnTo>
                  <a:pt x="482" y="88"/>
                </a:lnTo>
                <a:lnTo>
                  <a:pt x="486" y="84"/>
                </a:lnTo>
                <a:lnTo>
                  <a:pt x="491" y="84"/>
                </a:lnTo>
                <a:lnTo>
                  <a:pt x="495" y="79"/>
                </a:lnTo>
                <a:lnTo>
                  <a:pt x="499" y="75"/>
                </a:lnTo>
                <a:lnTo>
                  <a:pt x="504" y="70"/>
                </a:lnTo>
                <a:lnTo>
                  <a:pt x="508" y="66"/>
                </a:lnTo>
                <a:lnTo>
                  <a:pt x="513" y="62"/>
                </a:lnTo>
                <a:lnTo>
                  <a:pt x="517" y="57"/>
                </a:lnTo>
                <a:lnTo>
                  <a:pt x="521" y="53"/>
                </a:lnTo>
                <a:lnTo>
                  <a:pt x="526" y="48"/>
                </a:lnTo>
                <a:lnTo>
                  <a:pt x="530" y="40"/>
                </a:lnTo>
                <a:lnTo>
                  <a:pt x="535" y="35"/>
                </a:lnTo>
                <a:lnTo>
                  <a:pt x="539" y="31"/>
                </a:lnTo>
                <a:lnTo>
                  <a:pt x="544" y="26"/>
                </a:lnTo>
                <a:lnTo>
                  <a:pt x="548" y="18"/>
                </a:lnTo>
                <a:lnTo>
                  <a:pt x="552" y="13"/>
                </a:lnTo>
                <a:lnTo>
                  <a:pt x="557" y="9"/>
                </a:lnTo>
                <a:lnTo>
                  <a:pt x="557" y="0"/>
                </a:lnTo>
              </a:path>
            </a:pathLst>
          </a:custGeom>
          <a:noFill/>
          <a:ln w="0">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7614" name="Freeform 206">
            <a:extLst>
              <a:ext uri="{FF2B5EF4-FFF2-40B4-BE49-F238E27FC236}">
                <a16:creationId xmlns:a16="http://schemas.microsoft.com/office/drawing/2014/main" id="{F75A0836-EAFF-4AED-89A6-DB6458215305}"/>
              </a:ext>
            </a:extLst>
          </p:cNvPr>
          <p:cNvSpPr>
            <a:spLocks/>
          </p:cNvSpPr>
          <p:nvPr/>
        </p:nvSpPr>
        <p:spPr bwMode="auto">
          <a:xfrm>
            <a:off x="3640418" y="3921125"/>
            <a:ext cx="800100" cy="1758950"/>
          </a:xfrm>
          <a:custGeom>
            <a:avLst/>
            <a:gdLst>
              <a:gd name="T0" fmla="*/ 9 w 504"/>
              <a:gd name="T1" fmla="*/ 1095 h 1108"/>
              <a:gd name="T2" fmla="*/ 22 w 504"/>
              <a:gd name="T3" fmla="*/ 1077 h 1108"/>
              <a:gd name="T4" fmla="*/ 31 w 504"/>
              <a:gd name="T5" fmla="*/ 1055 h 1108"/>
              <a:gd name="T6" fmla="*/ 44 w 504"/>
              <a:gd name="T7" fmla="*/ 1028 h 1108"/>
              <a:gd name="T8" fmla="*/ 57 w 504"/>
              <a:gd name="T9" fmla="*/ 1002 h 1108"/>
              <a:gd name="T10" fmla="*/ 66 w 504"/>
              <a:gd name="T11" fmla="*/ 975 h 1108"/>
              <a:gd name="T12" fmla="*/ 79 w 504"/>
              <a:gd name="T13" fmla="*/ 945 h 1108"/>
              <a:gd name="T14" fmla="*/ 88 w 504"/>
              <a:gd name="T15" fmla="*/ 914 h 1108"/>
              <a:gd name="T16" fmla="*/ 102 w 504"/>
              <a:gd name="T17" fmla="*/ 878 h 1108"/>
              <a:gd name="T18" fmla="*/ 115 w 504"/>
              <a:gd name="T19" fmla="*/ 843 h 1108"/>
              <a:gd name="T20" fmla="*/ 124 w 504"/>
              <a:gd name="T21" fmla="*/ 803 h 1108"/>
              <a:gd name="T22" fmla="*/ 137 w 504"/>
              <a:gd name="T23" fmla="*/ 764 h 1108"/>
              <a:gd name="T24" fmla="*/ 150 w 504"/>
              <a:gd name="T25" fmla="*/ 724 h 1108"/>
              <a:gd name="T26" fmla="*/ 159 w 504"/>
              <a:gd name="T27" fmla="*/ 680 h 1108"/>
              <a:gd name="T28" fmla="*/ 172 w 504"/>
              <a:gd name="T29" fmla="*/ 640 h 1108"/>
              <a:gd name="T30" fmla="*/ 181 w 504"/>
              <a:gd name="T31" fmla="*/ 591 h 1108"/>
              <a:gd name="T32" fmla="*/ 194 w 504"/>
              <a:gd name="T33" fmla="*/ 547 h 1108"/>
              <a:gd name="T34" fmla="*/ 208 w 504"/>
              <a:gd name="T35" fmla="*/ 503 h 1108"/>
              <a:gd name="T36" fmla="*/ 217 w 504"/>
              <a:gd name="T37" fmla="*/ 455 h 1108"/>
              <a:gd name="T38" fmla="*/ 230 w 504"/>
              <a:gd name="T39" fmla="*/ 410 h 1108"/>
              <a:gd name="T40" fmla="*/ 239 w 504"/>
              <a:gd name="T41" fmla="*/ 366 h 1108"/>
              <a:gd name="T42" fmla="*/ 252 w 504"/>
              <a:gd name="T43" fmla="*/ 322 h 1108"/>
              <a:gd name="T44" fmla="*/ 265 w 504"/>
              <a:gd name="T45" fmla="*/ 278 h 1108"/>
              <a:gd name="T46" fmla="*/ 274 w 504"/>
              <a:gd name="T47" fmla="*/ 238 h 1108"/>
              <a:gd name="T48" fmla="*/ 287 w 504"/>
              <a:gd name="T49" fmla="*/ 199 h 1108"/>
              <a:gd name="T50" fmla="*/ 296 w 504"/>
              <a:gd name="T51" fmla="*/ 163 h 1108"/>
              <a:gd name="T52" fmla="*/ 309 w 504"/>
              <a:gd name="T53" fmla="*/ 128 h 1108"/>
              <a:gd name="T54" fmla="*/ 323 w 504"/>
              <a:gd name="T55" fmla="*/ 101 h 1108"/>
              <a:gd name="T56" fmla="*/ 331 w 504"/>
              <a:gd name="T57" fmla="*/ 71 h 1108"/>
              <a:gd name="T58" fmla="*/ 345 w 504"/>
              <a:gd name="T59" fmla="*/ 48 h 1108"/>
              <a:gd name="T60" fmla="*/ 354 w 504"/>
              <a:gd name="T61" fmla="*/ 31 h 1108"/>
              <a:gd name="T62" fmla="*/ 367 w 504"/>
              <a:gd name="T63" fmla="*/ 18 h 1108"/>
              <a:gd name="T64" fmla="*/ 389 w 504"/>
              <a:gd name="T65" fmla="*/ 0 h 1108"/>
              <a:gd name="T66" fmla="*/ 393 w 504"/>
              <a:gd name="T67" fmla="*/ 0 h 1108"/>
              <a:gd name="T68" fmla="*/ 407 w 504"/>
              <a:gd name="T69" fmla="*/ 0 h 1108"/>
              <a:gd name="T70" fmla="*/ 420 w 504"/>
              <a:gd name="T71" fmla="*/ 4 h 1108"/>
              <a:gd name="T72" fmla="*/ 433 w 504"/>
              <a:gd name="T73" fmla="*/ 18 h 1108"/>
              <a:gd name="T74" fmla="*/ 446 w 504"/>
              <a:gd name="T75" fmla="*/ 35 h 1108"/>
              <a:gd name="T76" fmla="*/ 460 w 504"/>
              <a:gd name="T77" fmla="*/ 57 h 1108"/>
              <a:gd name="T78" fmla="*/ 473 w 504"/>
              <a:gd name="T79" fmla="*/ 79 h 1108"/>
              <a:gd name="T80" fmla="*/ 482 w 504"/>
              <a:gd name="T81" fmla="*/ 110 h 1108"/>
              <a:gd name="T82" fmla="*/ 495 w 504"/>
              <a:gd name="T83" fmla="*/ 141 h 1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504" h="1108">
                <a:moveTo>
                  <a:pt x="0" y="1108"/>
                </a:moveTo>
                <a:lnTo>
                  <a:pt x="4" y="1103"/>
                </a:lnTo>
                <a:lnTo>
                  <a:pt x="9" y="1095"/>
                </a:lnTo>
                <a:lnTo>
                  <a:pt x="13" y="1090"/>
                </a:lnTo>
                <a:lnTo>
                  <a:pt x="18" y="1081"/>
                </a:lnTo>
                <a:lnTo>
                  <a:pt x="22" y="1077"/>
                </a:lnTo>
                <a:lnTo>
                  <a:pt x="26" y="1068"/>
                </a:lnTo>
                <a:lnTo>
                  <a:pt x="31" y="1064"/>
                </a:lnTo>
                <a:lnTo>
                  <a:pt x="31" y="1055"/>
                </a:lnTo>
                <a:lnTo>
                  <a:pt x="35" y="1046"/>
                </a:lnTo>
                <a:lnTo>
                  <a:pt x="40" y="1037"/>
                </a:lnTo>
                <a:lnTo>
                  <a:pt x="44" y="1028"/>
                </a:lnTo>
                <a:lnTo>
                  <a:pt x="49" y="1020"/>
                </a:lnTo>
                <a:lnTo>
                  <a:pt x="53" y="1011"/>
                </a:lnTo>
                <a:lnTo>
                  <a:pt x="57" y="1002"/>
                </a:lnTo>
                <a:lnTo>
                  <a:pt x="62" y="993"/>
                </a:lnTo>
                <a:lnTo>
                  <a:pt x="62" y="984"/>
                </a:lnTo>
                <a:lnTo>
                  <a:pt x="66" y="975"/>
                </a:lnTo>
                <a:lnTo>
                  <a:pt x="71" y="967"/>
                </a:lnTo>
                <a:lnTo>
                  <a:pt x="75" y="958"/>
                </a:lnTo>
                <a:lnTo>
                  <a:pt x="79" y="945"/>
                </a:lnTo>
                <a:lnTo>
                  <a:pt x="84" y="936"/>
                </a:lnTo>
                <a:lnTo>
                  <a:pt x="88" y="922"/>
                </a:lnTo>
                <a:lnTo>
                  <a:pt x="88" y="914"/>
                </a:lnTo>
                <a:lnTo>
                  <a:pt x="93" y="900"/>
                </a:lnTo>
                <a:lnTo>
                  <a:pt x="97" y="892"/>
                </a:lnTo>
                <a:lnTo>
                  <a:pt x="102" y="878"/>
                </a:lnTo>
                <a:lnTo>
                  <a:pt x="106" y="865"/>
                </a:lnTo>
                <a:lnTo>
                  <a:pt x="110" y="856"/>
                </a:lnTo>
                <a:lnTo>
                  <a:pt x="115" y="843"/>
                </a:lnTo>
                <a:lnTo>
                  <a:pt x="119" y="830"/>
                </a:lnTo>
                <a:lnTo>
                  <a:pt x="119" y="817"/>
                </a:lnTo>
                <a:lnTo>
                  <a:pt x="124" y="803"/>
                </a:lnTo>
                <a:lnTo>
                  <a:pt x="128" y="790"/>
                </a:lnTo>
                <a:lnTo>
                  <a:pt x="133" y="777"/>
                </a:lnTo>
                <a:lnTo>
                  <a:pt x="137" y="764"/>
                </a:lnTo>
                <a:lnTo>
                  <a:pt x="141" y="750"/>
                </a:lnTo>
                <a:lnTo>
                  <a:pt x="146" y="737"/>
                </a:lnTo>
                <a:lnTo>
                  <a:pt x="150" y="724"/>
                </a:lnTo>
                <a:lnTo>
                  <a:pt x="150" y="711"/>
                </a:lnTo>
                <a:lnTo>
                  <a:pt x="155" y="697"/>
                </a:lnTo>
                <a:lnTo>
                  <a:pt x="159" y="680"/>
                </a:lnTo>
                <a:lnTo>
                  <a:pt x="163" y="666"/>
                </a:lnTo>
                <a:lnTo>
                  <a:pt x="168" y="653"/>
                </a:lnTo>
                <a:lnTo>
                  <a:pt x="172" y="640"/>
                </a:lnTo>
                <a:lnTo>
                  <a:pt x="177" y="622"/>
                </a:lnTo>
                <a:lnTo>
                  <a:pt x="177" y="609"/>
                </a:lnTo>
                <a:lnTo>
                  <a:pt x="181" y="591"/>
                </a:lnTo>
                <a:lnTo>
                  <a:pt x="186" y="578"/>
                </a:lnTo>
                <a:lnTo>
                  <a:pt x="190" y="565"/>
                </a:lnTo>
                <a:lnTo>
                  <a:pt x="194" y="547"/>
                </a:lnTo>
                <a:lnTo>
                  <a:pt x="199" y="534"/>
                </a:lnTo>
                <a:lnTo>
                  <a:pt x="203" y="516"/>
                </a:lnTo>
                <a:lnTo>
                  <a:pt x="208" y="503"/>
                </a:lnTo>
                <a:lnTo>
                  <a:pt x="208" y="485"/>
                </a:lnTo>
                <a:lnTo>
                  <a:pt x="212" y="472"/>
                </a:lnTo>
                <a:lnTo>
                  <a:pt x="217" y="455"/>
                </a:lnTo>
                <a:lnTo>
                  <a:pt x="221" y="441"/>
                </a:lnTo>
                <a:lnTo>
                  <a:pt x="225" y="424"/>
                </a:lnTo>
                <a:lnTo>
                  <a:pt x="230" y="410"/>
                </a:lnTo>
                <a:lnTo>
                  <a:pt x="234" y="397"/>
                </a:lnTo>
                <a:lnTo>
                  <a:pt x="239" y="380"/>
                </a:lnTo>
                <a:lnTo>
                  <a:pt x="239" y="366"/>
                </a:lnTo>
                <a:lnTo>
                  <a:pt x="243" y="349"/>
                </a:lnTo>
                <a:lnTo>
                  <a:pt x="247" y="335"/>
                </a:lnTo>
                <a:lnTo>
                  <a:pt x="252" y="322"/>
                </a:lnTo>
                <a:lnTo>
                  <a:pt x="256" y="309"/>
                </a:lnTo>
                <a:lnTo>
                  <a:pt x="261" y="291"/>
                </a:lnTo>
                <a:lnTo>
                  <a:pt x="265" y="278"/>
                </a:lnTo>
                <a:lnTo>
                  <a:pt x="265" y="265"/>
                </a:lnTo>
                <a:lnTo>
                  <a:pt x="270" y="251"/>
                </a:lnTo>
                <a:lnTo>
                  <a:pt x="274" y="238"/>
                </a:lnTo>
                <a:lnTo>
                  <a:pt x="278" y="225"/>
                </a:lnTo>
                <a:lnTo>
                  <a:pt x="283" y="212"/>
                </a:lnTo>
                <a:lnTo>
                  <a:pt x="287" y="199"/>
                </a:lnTo>
                <a:lnTo>
                  <a:pt x="292" y="185"/>
                </a:lnTo>
                <a:lnTo>
                  <a:pt x="296" y="176"/>
                </a:lnTo>
                <a:lnTo>
                  <a:pt x="296" y="163"/>
                </a:lnTo>
                <a:lnTo>
                  <a:pt x="301" y="150"/>
                </a:lnTo>
                <a:lnTo>
                  <a:pt x="305" y="141"/>
                </a:lnTo>
                <a:lnTo>
                  <a:pt x="309" y="128"/>
                </a:lnTo>
                <a:lnTo>
                  <a:pt x="314" y="119"/>
                </a:lnTo>
                <a:lnTo>
                  <a:pt x="318" y="110"/>
                </a:lnTo>
                <a:lnTo>
                  <a:pt x="323" y="101"/>
                </a:lnTo>
                <a:lnTo>
                  <a:pt x="327" y="88"/>
                </a:lnTo>
                <a:lnTo>
                  <a:pt x="327" y="79"/>
                </a:lnTo>
                <a:lnTo>
                  <a:pt x="331" y="71"/>
                </a:lnTo>
                <a:lnTo>
                  <a:pt x="336" y="66"/>
                </a:lnTo>
                <a:lnTo>
                  <a:pt x="340" y="57"/>
                </a:lnTo>
                <a:lnTo>
                  <a:pt x="345" y="48"/>
                </a:lnTo>
                <a:lnTo>
                  <a:pt x="349" y="44"/>
                </a:lnTo>
                <a:lnTo>
                  <a:pt x="354" y="35"/>
                </a:lnTo>
                <a:lnTo>
                  <a:pt x="354" y="31"/>
                </a:lnTo>
                <a:lnTo>
                  <a:pt x="358" y="26"/>
                </a:lnTo>
                <a:lnTo>
                  <a:pt x="362" y="22"/>
                </a:lnTo>
                <a:lnTo>
                  <a:pt x="367" y="18"/>
                </a:lnTo>
                <a:lnTo>
                  <a:pt x="371" y="13"/>
                </a:lnTo>
                <a:lnTo>
                  <a:pt x="376" y="9"/>
                </a:lnTo>
                <a:lnTo>
                  <a:pt x="389" y="0"/>
                </a:lnTo>
                <a:lnTo>
                  <a:pt x="385" y="0"/>
                </a:lnTo>
                <a:lnTo>
                  <a:pt x="389" y="0"/>
                </a:lnTo>
                <a:lnTo>
                  <a:pt x="393" y="0"/>
                </a:lnTo>
                <a:lnTo>
                  <a:pt x="398" y="0"/>
                </a:lnTo>
                <a:lnTo>
                  <a:pt x="402" y="0"/>
                </a:lnTo>
                <a:lnTo>
                  <a:pt x="407" y="0"/>
                </a:lnTo>
                <a:lnTo>
                  <a:pt x="411" y="0"/>
                </a:lnTo>
                <a:lnTo>
                  <a:pt x="415" y="4"/>
                </a:lnTo>
                <a:lnTo>
                  <a:pt x="420" y="4"/>
                </a:lnTo>
                <a:lnTo>
                  <a:pt x="424" y="9"/>
                </a:lnTo>
                <a:lnTo>
                  <a:pt x="429" y="13"/>
                </a:lnTo>
                <a:lnTo>
                  <a:pt x="433" y="18"/>
                </a:lnTo>
                <a:lnTo>
                  <a:pt x="438" y="22"/>
                </a:lnTo>
                <a:lnTo>
                  <a:pt x="442" y="26"/>
                </a:lnTo>
                <a:lnTo>
                  <a:pt x="446" y="35"/>
                </a:lnTo>
                <a:lnTo>
                  <a:pt x="451" y="44"/>
                </a:lnTo>
                <a:lnTo>
                  <a:pt x="455" y="48"/>
                </a:lnTo>
                <a:lnTo>
                  <a:pt x="460" y="57"/>
                </a:lnTo>
                <a:lnTo>
                  <a:pt x="464" y="66"/>
                </a:lnTo>
                <a:lnTo>
                  <a:pt x="469" y="71"/>
                </a:lnTo>
                <a:lnTo>
                  <a:pt x="473" y="79"/>
                </a:lnTo>
                <a:lnTo>
                  <a:pt x="473" y="88"/>
                </a:lnTo>
                <a:lnTo>
                  <a:pt x="477" y="101"/>
                </a:lnTo>
                <a:lnTo>
                  <a:pt x="482" y="110"/>
                </a:lnTo>
                <a:lnTo>
                  <a:pt x="486" y="119"/>
                </a:lnTo>
                <a:lnTo>
                  <a:pt x="491" y="128"/>
                </a:lnTo>
                <a:lnTo>
                  <a:pt x="495" y="141"/>
                </a:lnTo>
                <a:lnTo>
                  <a:pt x="499" y="150"/>
                </a:lnTo>
                <a:lnTo>
                  <a:pt x="504" y="163"/>
                </a:lnTo>
              </a:path>
            </a:pathLst>
          </a:custGeom>
          <a:noFill/>
          <a:ln w="0">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7615" name="Freeform 207">
            <a:extLst>
              <a:ext uri="{FF2B5EF4-FFF2-40B4-BE49-F238E27FC236}">
                <a16:creationId xmlns:a16="http://schemas.microsoft.com/office/drawing/2014/main" id="{19A59A85-2A65-4FD3-A3B5-5FB0D93DF7A7}"/>
              </a:ext>
            </a:extLst>
          </p:cNvPr>
          <p:cNvSpPr>
            <a:spLocks/>
          </p:cNvSpPr>
          <p:nvPr/>
        </p:nvSpPr>
        <p:spPr bwMode="auto">
          <a:xfrm>
            <a:off x="4440518" y="4179888"/>
            <a:ext cx="814388" cy="1724025"/>
          </a:xfrm>
          <a:custGeom>
            <a:avLst/>
            <a:gdLst>
              <a:gd name="T0" fmla="*/ 4 w 513"/>
              <a:gd name="T1" fmla="*/ 22 h 1086"/>
              <a:gd name="T2" fmla="*/ 18 w 513"/>
              <a:gd name="T3" fmla="*/ 62 h 1086"/>
              <a:gd name="T4" fmla="*/ 31 w 513"/>
              <a:gd name="T5" fmla="*/ 102 h 1086"/>
              <a:gd name="T6" fmla="*/ 40 w 513"/>
              <a:gd name="T7" fmla="*/ 146 h 1086"/>
              <a:gd name="T8" fmla="*/ 53 w 513"/>
              <a:gd name="T9" fmla="*/ 186 h 1086"/>
              <a:gd name="T10" fmla="*/ 62 w 513"/>
              <a:gd name="T11" fmla="*/ 234 h 1086"/>
              <a:gd name="T12" fmla="*/ 75 w 513"/>
              <a:gd name="T13" fmla="*/ 278 h 1086"/>
              <a:gd name="T14" fmla="*/ 88 w 513"/>
              <a:gd name="T15" fmla="*/ 322 h 1086"/>
              <a:gd name="T16" fmla="*/ 97 w 513"/>
              <a:gd name="T17" fmla="*/ 371 h 1086"/>
              <a:gd name="T18" fmla="*/ 110 w 513"/>
              <a:gd name="T19" fmla="*/ 415 h 1086"/>
              <a:gd name="T20" fmla="*/ 119 w 513"/>
              <a:gd name="T21" fmla="*/ 459 h 1086"/>
              <a:gd name="T22" fmla="*/ 133 w 513"/>
              <a:gd name="T23" fmla="*/ 503 h 1086"/>
              <a:gd name="T24" fmla="*/ 146 w 513"/>
              <a:gd name="T25" fmla="*/ 548 h 1086"/>
              <a:gd name="T26" fmla="*/ 155 w 513"/>
              <a:gd name="T27" fmla="*/ 587 h 1086"/>
              <a:gd name="T28" fmla="*/ 168 w 513"/>
              <a:gd name="T29" fmla="*/ 627 h 1086"/>
              <a:gd name="T30" fmla="*/ 177 w 513"/>
              <a:gd name="T31" fmla="*/ 667 h 1086"/>
              <a:gd name="T32" fmla="*/ 190 w 513"/>
              <a:gd name="T33" fmla="*/ 702 h 1086"/>
              <a:gd name="T34" fmla="*/ 203 w 513"/>
              <a:gd name="T35" fmla="*/ 737 h 1086"/>
              <a:gd name="T36" fmla="*/ 212 w 513"/>
              <a:gd name="T37" fmla="*/ 773 h 1086"/>
              <a:gd name="T38" fmla="*/ 225 w 513"/>
              <a:gd name="T39" fmla="*/ 804 h 1086"/>
              <a:gd name="T40" fmla="*/ 234 w 513"/>
              <a:gd name="T41" fmla="*/ 830 h 1086"/>
              <a:gd name="T42" fmla="*/ 248 w 513"/>
              <a:gd name="T43" fmla="*/ 857 h 1086"/>
              <a:gd name="T44" fmla="*/ 261 w 513"/>
              <a:gd name="T45" fmla="*/ 883 h 1086"/>
              <a:gd name="T46" fmla="*/ 270 w 513"/>
              <a:gd name="T47" fmla="*/ 905 h 1086"/>
              <a:gd name="T48" fmla="*/ 283 w 513"/>
              <a:gd name="T49" fmla="*/ 927 h 1086"/>
              <a:gd name="T50" fmla="*/ 296 w 513"/>
              <a:gd name="T51" fmla="*/ 945 h 1086"/>
              <a:gd name="T52" fmla="*/ 305 w 513"/>
              <a:gd name="T53" fmla="*/ 963 h 1086"/>
              <a:gd name="T54" fmla="*/ 318 w 513"/>
              <a:gd name="T55" fmla="*/ 980 h 1086"/>
              <a:gd name="T56" fmla="*/ 327 w 513"/>
              <a:gd name="T57" fmla="*/ 993 h 1086"/>
              <a:gd name="T58" fmla="*/ 340 w 513"/>
              <a:gd name="T59" fmla="*/ 1007 h 1086"/>
              <a:gd name="T60" fmla="*/ 354 w 513"/>
              <a:gd name="T61" fmla="*/ 1020 h 1086"/>
              <a:gd name="T62" fmla="*/ 371 w 513"/>
              <a:gd name="T63" fmla="*/ 1033 h 1086"/>
              <a:gd name="T64" fmla="*/ 385 w 513"/>
              <a:gd name="T65" fmla="*/ 1046 h 1086"/>
              <a:gd name="T66" fmla="*/ 398 w 513"/>
              <a:gd name="T67" fmla="*/ 1051 h 1086"/>
              <a:gd name="T68" fmla="*/ 411 w 513"/>
              <a:gd name="T69" fmla="*/ 1060 h 1086"/>
              <a:gd name="T70" fmla="*/ 424 w 513"/>
              <a:gd name="T71" fmla="*/ 1064 h 1086"/>
              <a:gd name="T72" fmla="*/ 438 w 513"/>
              <a:gd name="T73" fmla="*/ 1068 h 1086"/>
              <a:gd name="T74" fmla="*/ 451 w 513"/>
              <a:gd name="T75" fmla="*/ 1073 h 1086"/>
              <a:gd name="T76" fmla="*/ 464 w 513"/>
              <a:gd name="T77" fmla="*/ 1077 h 1086"/>
              <a:gd name="T78" fmla="*/ 477 w 513"/>
              <a:gd name="T79" fmla="*/ 1082 h 1086"/>
              <a:gd name="T80" fmla="*/ 491 w 513"/>
              <a:gd name="T81" fmla="*/ 1082 h 1086"/>
              <a:gd name="T82" fmla="*/ 504 w 513"/>
              <a:gd name="T83" fmla="*/ 1086 h 10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513" h="1086">
                <a:moveTo>
                  <a:pt x="0" y="0"/>
                </a:moveTo>
                <a:lnTo>
                  <a:pt x="0" y="13"/>
                </a:lnTo>
                <a:lnTo>
                  <a:pt x="4" y="22"/>
                </a:lnTo>
                <a:lnTo>
                  <a:pt x="9" y="36"/>
                </a:lnTo>
                <a:lnTo>
                  <a:pt x="13" y="49"/>
                </a:lnTo>
                <a:lnTo>
                  <a:pt x="18" y="62"/>
                </a:lnTo>
                <a:lnTo>
                  <a:pt x="22" y="75"/>
                </a:lnTo>
                <a:lnTo>
                  <a:pt x="26" y="88"/>
                </a:lnTo>
                <a:lnTo>
                  <a:pt x="31" y="102"/>
                </a:lnTo>
                <a:lnTo>
                  <a:pt x="31" y="115"/>
                </a:lnTo>
                <a:lnTo>
                  <a:pt x="35" y="128"/>
                </a:lnTo>
                <a:lnTo>
                  <a:pt x="40" y="146"/>
                </a:lnTo>
                <a:lnTo>
                  <a:pt x="44" y="159"/>
                </a:lnTo>
                <a:lnTo>
                  <a:pt x="49" y="172"/>
                </a:lnTo>
                <a:lnTo>
                  <a:pt x="53" y="186"/>
                </a:lnTo>
                <a:lnTo>
                  <a:pt x="57" y="203"/>
                </a:lnTo>
                <a:lnTo>
                  <a:pt x="57" y="217"/>
                </a:lnTo>
                <a:lnTo>
                  <a:pt x="62" y="234"/>
                </a:lnTo>
                <a:lnTo>
                  <a:pt x="66" y="247"/>
                </a:lnTo>
                <a:lnTo>
                  <a:pt x="71" y="261"/>
                </a:lnTo>
                <a:lnTo>
                  <a:pt x="75" y="278"/>
                </a:lnTo>
                <a:lnTo>
                  <a:pt x="79" y="292"/>
                </a:lnTo>
                <a:lnTo>
                  <a:pt x="84" y="309"/>
                </a:lnTo>
                <a:lnTo>
                  <a:pt x="88" y="322"/>
                </a:lnTo>
                <a:lnTo>
                  <a:pt x="88" y="340"/>
                </a:lnTo>
                <a:lnTo>
                  <a:pt x="93" y="353"/>
                </a:lnTo>
                <a:lnTo>
                  <a:pt x="97" y="371"/>
                </a:lnTo>
                <a:lnTo>
                  <a:pt x="102" y="384"/>
                </a:lnTo>
                <a:lnTo>
                  <a:pt x="106" y="402"/>
                </a:lnTo>
                <a:lnTo>
                  <a:pt x="110" y="415"/>
                </a:lnTo>
                <a:lnTo>
                  <a:pt x="115" y="428"/>
                </a:lnTo>
                <a:lnTo>
                  <a:pt x="119" y="446"/>
                </a:lnTo>
                <a:lnTo>
                  <a:pt x="119" y="459"/>
                </a:lnTo>
                <a:lnTo>
                  <a:pt x="124" y="477"/>
                </a:lnTo>
                <a:lnTo>
                  <a:pt x="128" y="490"/>
                </a:lnTo>
                <a:lnTo>
                  <a:pt x="133" y="503"/>
                </a:lnTo>
                <a:lnTo>
                  <a:pt x="137" y="517"/>
                </a:lnTo>
                <a:lnTo>
                  <a:pt x="141" y="534"/>
                </a:lnTo>
                <a:lnTo>
                  <a:pt x="146" y="548"/>
                </a:lnTo>
                <a:lnTo>
                  <a:pt x="146" y="561"/>
                </a:lnTo>
                <a:lnTo>
                  <a:pt x="150" y="574"/>
                </a:lnTo>
                <a:lnTo>
                  <a:pt x="155" y="587"/>
                </a:lnTo>
                <a:lnTo>
                  <a:pt x="159" y="601"/>
                </a:lnTo>
                <a:lnTo>
                  <a:pt x="164" y="614"/>
                </a:lnTo>
                <a:lnTo>
                  <a:pt x="168" y="627"/>
                </a:lnTo>
                <a:lnTo>
                  <a:pt x="172" y="640"/>
                </a:lnTo>
                <a:lnTo>
                  <a:pt x="177" y="654"/>
                </a:lnTo>
                <a:lnTo>
                  <a:pt x="177" y="667"/>
                </a:lnTo>
                <a:lnTo>
                  <a:pt x="181" y="680"/>
                </a:lnTo>
                <a:lnTo>
                  <a:pt x="186" y="693"/>
                </a:lnTo>
                <a:lnTo>
                  <a:pt x="190" y="702"/>
                </a:lnTo>
                <a:lnTo>
                  <a:pt x="194" y="715"/>
                </a:lnTo>
                <a:lnTo>
                  <a:pt x="199" y="729"/>
                </a:lnTo>
                <a:lnTo>
                  <a:pt x="203" y="737"/>
                </a:lnTo>
                <a:lnTo>
                  <a:pt x="208" y="751"/>
                </a:lnTo>
                <a:lnTo>
                  <a:pt x="208" y="759"/>
                </a:lnTo>
                <a:lnTo>
                  <a:pt x="212" y="773"/>
                </a:lnTo>
                <a:lnTo>
                  <a:pt x="217" y="782"/>
                </a:lnTo>
                <a:lnTo>
                  <a:pt x="221" y="795"/>
                </a:lnTo>
                <a:lnTo>
                  <a:pt x="225" y="804"/>
                </a:lnTo>
                <a:lnTo>
                  <a:pt x="230" y="812"/>
                </a:lnTo>
                <a:lnTo>
                  <a:pt x="234" y="821"/>
                </a:lnTo>
                <a:lnTo>
                  <a:pt x="234" y="830"/>
                </a:lnTo>
                <a:lnTo>
                  <a:pt x="239" y="839"/>
                </a:lnTo>
                <a:lnTo>
                  <a:pt x="243" y="848"/>
                </a:lnTo>
                <a:lnTo>
                  <a:pt x="248" y="857"/>
                </a:lnTo>
                <a:lnTo>
                  <a:pt x="252" y="865"/>
                </a:lnTo>
                <a:lnTo>
                  <a:pt x="256" y="874"/>
                </a:lnTo>
                <a:lnTo>
                  <a:pt x="261" y="883"/>
                </a:lnTo>
                <a:lnTo>
                  <a:pt x="265" y="892"/>
                </a:lnTo>
                <a:lnTo>
                  <a:pt x="265" y="901"/>
                </a:lnTo>
                <a:lnTo>
                  <a:pt x="270" y="905"/>
                </a:lnTo>
                <a:lnTo>
                  <a:pt x="274" y="914"/>
                </a:lnTo>
                <a:lnTo>
                  <a:pt x="278" y="918"/>
                </a:lnTo>
                <a:lnTo>
                  <a:pt x="283" y="927"/>
                </a:lnTo>
                <a:lnTo>
                  <a:pt x="287" y="932"/>
                </a:lnTo>
                <a:lnTo>
                  <a:pt x="292" y="940"/>
                </a:lnTo>
                <a:lnTo>
                  <a:pt x="296" y="945"/>
                </a:lnTo>
                <a:lnTo>
                  <a:pt x="296" y="954"/>
                </a:lnTo>
                <a:lnTo>
                  <a:pt x="301" y="958"/>
                </a:lnTo>
                <a:lnTo>
                  <a:pt x="305" y="963"/>
                </a:lnTo>
                <a:lnTo>
                  <a:pt x="309" y="971"/>
                </a:lnTo>
                <a:lnTo>
                  <a:pt x="314" y="976"/>
                </a:lnTo>
                <a:lnTo>
                  <a:pt x="318" y="980"/>
                </a:lnTo>
                <a:lnTo>
                  <a:pt x="323" y="985"/>
                </a:lnTo>
                <a:lnTo>
                  <a:pt x="323" y="989"/>
                </a:lnTo>
                <a:lnTo>
                  <a:pt x="327" y="993"/>
                </a:lnTo>
                <a:lnTo>
                  <a:pt x="332" y="998"/>
                </a:lnTo>
                <a:lnTo>
                  <a:pt x="336" y="1002"/>
                </a:lnTo>
                <a:lnTo>
                  <a:pt x="340" y="1007"/>
                </a:lnTo>
                <a:lnTo>
                  <a:pt x="345" y="1011"/>
                </a:lnTo>
                <a:lnTo>
                  <a:pt x="349" y="1015"/>
                </a:lnTo>
                <a:lnTo>
                  <a:pt x="354" y="1020"/>
                </a:lnTo>
                <a:lnTo>
                  <a:pt x="358" y="1024"/>
                </a:lnTo>
                <a:lnTo>
                  <a:pt x="367" y="1029"/>
                </a:lnTo>
                <a:lnTo>
                  <a:pt x="371" y="1033"/>
                </a:lnTo>
                <a:lnTo>
                  <a:pt x="376" y="1038"/>
                </a:lnTo>
                <a:lnTo>
                  <a:pt x="380" y="1038"/>
                </a:lnTo>
                <a:lnTo>
                  <a:pt x="385" y="1046"/>
                </a:lnTo>
                <a:lnTo>
                  <a:pt x="389" y="1046"/>
                </a:lnTo>
                <a:lnTo>
                  <a:pt x="393" y="1051"/>
                </a:lnTo>
                <a:lnTo>
                  <a:pt x="398" y="1051"/>
                </a:lnTo>
                <a:lnTo>
                  <a:pt x="402" y="1055"/>
                </a:lnTo>
                <a:lnTo>
                  <a:pt x="407" y="1055"/>
                </a:lnTo>
                <a:lnTo>
                  <a:pt x="411" y="1060"/>
                </a:lnTo>
                <a:lnTo>
                  <a:pt x="416" y="1060"/>
                </a:lnTo>
                <a:lnTo>
                  <a:pt x="420" y="1064"/>
                </a:lnTo>
                <a:lnTo>
                  <a:pt x="424" y="1064"/>
                </a:lnTo>
                <a:lnTo>
                  <a:pt x="429" y="1064"/>
                </a:lnTo>
                <a:lnTo>
                  <a:pt x="433" y="1068"/>
                </a:lnTo>
                <a:lnTo>
                  <a:pt x="438" y="1068"/>
                </a:lnTo>
                <a:lnTo>
                  <a:pt x="442" y="1073"/>
                </a:lnTo>
                <a:lnTo>
                  <a:pt x="446" y="1073"/>
                </a:lnTo>
                <a:lnTo>
                  <a:pt x="451" y="1073"/>
                </a:lnTo>
                <a:lnTo>
                  <a:pt x="455" y="1073"/>
                </a:lnTo>
                <a:lnTo>
                  <a:pt x="460" y="1077"/>
                </a:lnTo>
                <a:lnTo>
                  <a:pt x="464" y="1077"/>
                </a:lnTo>
                <a:lnTo>
                  <a:pt x="469" y="1077"/>
                </a:lnTo>
                <a:lnTo>
                  <a:pt x="473" y="1077"/>
                </a:lnTo>
                <a:lnTo>
                  <a:pt x="477" y="1082"/>
                </a:lnTo>
                <a:lnTo>
                  <a:pt x="482" y="1082"/>
                </a:lnTo>
                <a:lnTo>
                  <a:pt x="486" y="1082"/>
                </a:lnTo>
                <a:lnTo>
                  <a:pt x="491" y="1082"/>
                </a:lnTo>
                <a:lnTo>
                  <a:pt x="495" y="1082"/>
                </a:lnTo>
                <a:lnTo>
                  <a:pt x="500" y="1086"/>
                </a:lnTo>
                <a:lnTo>
                  <a:pt x="504" y="1086"/>
                </a:lnTo>
                <a:lnTo>
                  <a:pt x="508" y="1086"/>
                </a:lnTo>
                <a:lnTo>
                  <a:pt x="513" y="1086"/>
                </a:lnTo>
              </a:path>
            </a:pathLst>
          </a:custGeom>
          <a:noFill/>
          <a:ln w="0">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7616" name="Freeform 208">
            <a:extLst>
              <a:ext uri="{FF2B5EF4-FFF2-40B4-BE49-F238E27FC236}">
                <a16:creationId xmlns:a16="http://schemas.microsoft.com/office/drawing/2014/main" id="{9B19CB21-1132-4798-AA3F-033533BB199B}"/>
              </a:ext>
            </a:extLst>
          </p:cNvPr>
          <p:cNvSpPr>
            <a:spLocks/>
          </p:cNvSpPr>
          <p:nvPr/>
        </p:nvSpPr>
        <p:spPr bwMode="auto">
          <a:xfrm>
            <a:off x="5254906" y="5903913"/>
            <a:ext cx="547687" cy="7937"/>
          </a:xfrm>
          <a:custGeom>
            <a:avLst/>
            <a:gdLst>
              <a:gd name="T0" fmla="*/ 4 w 345"/>
              <a:gd name="T1" fmla="*/ 0 h 5"/>
              <a:gd name="T2" fmla="*/ 13 w 345"/>
              <a:gd name="T3" fmla="*/ 0 h 5"/>
              <a:gd name="T4" fmla="*/ 22 w 345"/>
              <a:gd name="T5" fmla="*/ 0 h 5"/>
              <a:gd name="T6" fmla="*/ 31 w 345"/>
              <a:gd name="T7" fmla="*/ 5 h 5"/>
              <a:gd name="T8" fmla="*/ 40 w 345"/>
              <a:gd name="T9" fmla="*/ 5 h 5"/>
              <a:gd name="T10" fmla="*/ 48 w 345"/>
              <a:gd name="T11" fmla="*/ 5 h 5"/>
              <a:gd name="T12" fmla="*/ 57 w 345"/>
              <a:gd name="T13" fmla="*/ 5 h 5"/>
              <a:gd name="T14" fmla="*/ 66 w 345"/>
              <a:gd name="T15" fmla="*/ 5 h 5"/>
              <a:gd name="T16" fmla="*/ 75 w 345"/>
              <a:gd name="T17" fmla="*/ 5 h 5"/>
              <a:gd name="T18" fmla="*/ 84 w 345"/>
              <a:gd name="T19" fmla="*/ 5 h 5"/>
              <a:gd name="T20" fmla="*/ 93 w 345"/>
              <a:gd name="T21" fmla="*/ 5 h 5"/>
              <a:gd name="T22" fmla="*/ 101 w 345"/>
              <a:gd name="T23" fmla="*/ 5 h 5"/>
              <a:gd name="T24" fmla="*/ 110 w 345"/>
              <a:gd name="T25" fmla="*/ 5 h 5"/>
              <a:gd name="T26" fmla="*/ 119 w 345"/>
              <a:gd name="T27" fmla="*/ 5 h 5"/>
              <a:gd name="T28" fmla="*/ 128 w 345"/>
              <a:gd name="T29" fmla="*/ 5 h 5"/>
              <a:gd name="T30" fmla="*/ 137 w 345"/>
              <a:gd name="T31" fmla="*/ 5 h 5"/>
              <a:gd name="T32" fmla="*/ 146 w 345"/>
              <a:gd name="T33" fmla="*/ 5 h 5"/>
              <a:gd name="T34" fmla="*/ 155 w 345"/>
              <a:gd name="T35" fmla="*/ 5 h 5"/>
              <a:gd name="T36" fmla="*/ 163 w 345"/>
              <a:gd name="T37" fmla="*/ 5 h 5"/>
              <a:gd name="T38" fmla="*/ 172 w 345"/>
              <a:gd name="T39" fmla="*/ 5 h 5"/>
              <a:gd name="T40" fmla="*/ 181 w 345"/>
              <a:gd name="T41" fmla="*/ 5 h 5"/>
              <a:gd name="T42" fmla="*/ 190 w 345"/>
              <a:gd name="T43" fmla="*/ 5 h 5"/>
              <a:gd name="T44" fmla="*/ 199 w 345"/>
              <a:gd name="T45" fmla="*/ 5 h 5"/>
              <a:gd name="T46" fmla="*/ 208 w 345"/>
              <a:gd name="T47" fmla="*/ 5 h 5"/>
              <a:gd name="T48" fmla="*/ 216 w 345"/>
              <a:gd name="T49" fmla="*/ 5 h 5"/>
              <a:gd name="T50" fmla="*/ 225 w 345"/>
              <a:gd name="T51" fmla="*/ 5 h 5"/>
              <a:gd name="T52" fmla="*/ 234 w 345"/>
              <a:gd name="T53" fmla="*/ 5 h 5"/>
              <a:gd name="T54" fmla="*/ 243 w 345"/>
              <a:gd name="T55" fmla="*/ 5 h 5"/>
              <a:gd name="T56" fmla="*/ 252 w 345"/>
              <a:gd name="T57" fmla="*/ 5 h 5"/>
              <a:gd name="T58" fmla="*/ 261 w 345"/>
              <a:gd name="T59" fmla="*/ 5 h 5"/>
              <a:gd name="T60" fmla="*/ 270 w 345"/>
              <a:gd name="T61" fmla="*/ 5 h 5"/>
              <a:gd name="T62" fmla="*/ 278 w 345"/>
              <a:gd name="T63" fmla="*/ 5 h 5"/>
              <a:gd name="T64" fmla="*/ 287 w 345"/>
              <a:gd name="T65" fmla="*/ 5 h 5"/>
              <a:gd name="T66" fmla="*/ 296 w 345"/>
              <a:gd name="T67" fmla="*/ 5 h 5"/>
              <a:gd name="T68" fmla="*/ 305 w 345"/>
              <a:gd name="T69" fmla="*/ 5 h 5"/>
              <a:gd name="T70" fmla="*/ 314 w 345"/>
              <a:gd name="T71" fmla="*/ 5 h 5"/>
              <a:gd name="T72" fmla="*/ 323 w 345"/>
              <a:gd name="T73" fmla="*/ 5 h 5"/>
              <a:gd name="T74" fmla="*/ 331 w 345"/>
              <a:gd name="T75" fmla="*/ 5 h 5"/>
              <a:gd name="T76" fmla="*/ 340 w 345"/>
              <a:gd name="T77" fmla="*/ 5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345" h="5">
                <a:moveTo>
                  <a:pt x="0" y="0"/>
                </a:moveTo>
                <a:lnTo>
                  <a:pt x="4" y="0"/>
                </a:lnTo>
                <a:lnTo>
                  <a:pt x="9" y="0"/>
                </a:lnTo>
                <a:lnTo>
                  <a:pt x="13" y="0"/>
                </a:lnTo>
                <a:lnTo>
                  <a:pt x="17" y="0"/>
                </a:lnTo>
                <a:lnTo>
                  <a:pt x="22" y="0"/>
                </a:lnTo>
                <a:lnTo>
                  <a:pt x="26" y="0"/>
                </a:lnTo>
                <a:lnTo>
                  <a:pt x="31" y="5"/>
                </a:lnTo>
                <a:lnTo>
                  <a:pt x="35" y="5"/>
                </a:lnTo>
                <a:lnTo>
                  <a:pt x="40" y="5"/>
                </a:lnTo>
                <a:lnTo>
                  <a:pt x="44" y="5"/>
                </a:lnTo>
                <a:lnTo>
                  <a:pt x="48" y="5"/>
                </a:lnTo>
                <a:lnTo>
                  <a:pt x="53" y="5"/>
                </a:lnTo>
                <a:lnTo>
                  <a:pt x="57" y="5"/>
                </a:lnTo>
                <a:lnTo>
                  <a:pt x="62" y="5"/>
                </a:lnTo>
                <a:lnTo>
                  <a:pt x="66" y="5"/>
                </a:lnTo>
                <a:lnTo>
                  <a:pt x="71" y="5"/>
                </a:lnTo>
                <a:lnTo>
                  <a:pt x="75" y="5"/>
                </a:lnTo>
                <a:lnTo>
                  <a:pt x="79" y="5"/>
                </a:lnTo>
                <a:lnTo>
                  <a:pt x="84" y="5"/>
                </a:lnTo>
                <a:lnTo>
                  <a:pt x="88" y="5"/>
                </a:lnTo>
                <a:lnTo>
                  <a:pt x="93" y="5"/>
                </a:lnTo>
                <a:lnTo>
                  <a:pt x="97" y="5"/>
                </a:lnTo>
                <a:lnTo>
                  <a:pt x="101" y="5"/>
                </a:lnTo>
                <a:lnTo>
                  <a:pt x="106" y="5"/>
                </a:lnTo>
                <a:lnTo>
                  <a:pt x="110" y="5"/>
                </a:lnTo>
                <a:lnTo>
                  <a:pt x="115" y="5"/>
                </a:lnTo>
                <a:lnTo>
                  <a:pt x="119" y="5"/>
                </a:lnTo>
                <a:lnTo>
                  <a:pt x="124" y="5"/>
                </a:lnTo>
                <a:lnTo>
                  <a:pt x="128" y="5"/>
                </a:lnTo>
                <a:lnTo>
                  <a:pt x="132" y="5"/>
                </a:lnTo>
                <a:lnTo>
                  <a:pt x="137" y="5"/>
                </a:lnTo>
                <a:lnTo>
                  <a:pt x="141" y="5"/>
                </a:lnTo>
                <a:lnTo>
                  <a:pt x="146" y="5"/>
                </a:lnTo>
                <a:lnTo>
                  <a:pt x="150" y="5"/>
                </a:lnTo>
                <a:lnTo>
                  <a:pt x="155" y="5"/>
                </a:lnTo>
                <a:lnTo>
                  <a:pt x="159" y="5"/>
                </a:lnTo>
                <a:lnTo>
                  <a:pt x="163" y="5"/>
                </a:lnTo>
                <a:lnTo>
                  <a:pt x="168" y="5"/>
                </a:lnTo>
                <a:lnTo>
                  <a:pt x="172" y="5"/>
                </a:lnTo>
                <a:lnTo>
                  <a:pt x="177" y="5"/>
                </a:lnTo>
                <a:lnTo>
                  <a:pt x="181" y="5"/>
                </a:lnTo>
                <a:lnTo>
                  <a:pt x="185" y="5"/>
                </a:lnTo>
                <a:lnTo>
                  <a:pt x="190" y="5"/>
                </a:lnTo>
                <a:lnTo>
                  <a:pt x="194" y="5"/>
                </a:lnTo>
                <a:lnTo>
                  <a:pt x="199" y="5"/>
                </a:lnTo>
                <a:lnTo>
                  <a:pt x="203" y="5"/>
                </a:lnTo>
                <a:lnTo>
                  <a:pt x="208" y="5"/>
                </a:lnTo>
                <a:lnTo>
                  <a:pt x="212" y="5"/>
                </a:lnTo>
                <a:lnTo>
                  <a:pt x="216" y="5"/>
                </a:lnTo>
                <a:lnTo>
                  <a:pt x="221" y="5"/>
                </a:lnTo>
                <a:lnTo>
                  <a:pt x="225" y="5"/>
                </a:lnTo>
                <a:lnTo>
                  <a:pt x="230" y="5"/>
                </a:lnTo>
                <a:lnTo>
                  <a:pt x="234" y="5"/>
                </a:lnTo>
                <a:lnTo>
                  <a:pt x="239" y="5"/>
                </a:lnTo>
                <a:lnTo>
                  <a:pt x="243" y="5"/>
                </a:lnTo>
                <a:lnTo>
                  <a:pt x="247" y="5"/>
                </a:lnTo>
                <a:lnTo>
                  <a:pt x="252" y="5"/>
                </a:lnTo>
                <a:lnTo>
                  <a:pt x="256" y="5"/>
                </a:lnTo>
                <a:lnTo>
                  <a:pt x="261" y="5"/>
                </a:lnTo>
                <a:lnTo>
                  <a:pt x="265" y="5"/>
                </a:lnTo>
                <a:lnTo>
                  <a:pt x="270" y="5"/>
                </a:lnTo>
                <a:lnTo>
                  <a:pt x="274" y="5"/>
                </a:lnTo>
                <a:lnTo>
                  <a:pt x="278" y="5"/>
                </a:lnTo>
                <a:lnTo>
                  <a:pt x="283" y="5"/>
                </a:lnTo>
                <a:lnTo>
                  <a:pt x="287" y="5"/>
                </a:lnTo>
                <a:lnTo>
                  <a:pt x="292" y="5"/>
                </a:lnTo>
                <a:lnTo>
                  <a:pt x="296" y="5"/>
                </a:lnTo>
                <a:lnTo>
                  <a:pt x="300" y="5"/>
                </a:lnTo>
                <a:lnTo>
                  <a:pt x="305" y="5"/>
                </a:lnTo>
                <a:lnTo>
                  <a:pt x="309" y="5"/>
                </a:lnTo>
                <a:lnTo>
                  <a:pt x="314" y="5"/>
                </a:lnTo>
                <a:lnTo>
                  <a:pt x="318" y="5"/>
                </a:lnTo>
                <a:lnTo>
                  <a:pt x="323" y="5"/>
                </a:lnTo>
                <a:lnTo>
                  <a:pt x="327" y="5"/>
                </a:lnTo>
                <a:lnTo>
                  <a:pt x="331" y="5"/>
                </a:lnTo>
                <a:lnTo>
                  <a:pt x="336" y="5"/>
                </a:lnTo>
                <a:lnTo>
                  <a:pt x="340" y="5"/>
                </a:lnTo>
                <a:lnTo>
                  <a:pt x="345" y="5"/>
                </a:lnTo>
              </a:path>
            </a:pathLst>
          </a:custGeom>
          <a:noFill/>
          <a:ln w="0">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graphicFrame>
        <p:nvGraphicFramePr>
          <p:cNvPr id="17617" name="Object 209">
            <a:extLst>
              <a:ext uri="{FF2B5EF4-FFF2-40B4-BE49-F238E27FC236}">
                <a16:creationId xmlns:a16="http://schemas.microsoft.com/office/drawing/2014/main" id="{1E62E5C5-1004-43EF-A27F-CD709AFEF3E4}"/>
              </a:ext>
            </a:extLst>
          </p:cNvPr>
          <p:cNvGraphicFramePr>
            <a:graphicFrameLocks noChangeAspect="1"/>
          </p:cNvGraphicFramePr>
          <p:nvPr>
            <p:extLst>
              <p:ext uri="{D42A27DB-BD31-4B8C-83A1-F6EECF244321}">
                <p14:modId xmlns:p14="http://schemas.microsoft.com/office/powerpoint/2010/main" val="815469469"/>
              </p:ext>
            </p:extLst>
          </p:nvPr>
        </p:nvGraphicFramePr>
        <p:xfrm>
          <a:off x="2243418" y="3678238"/>
          <a:ext cx="444500" cy="363537"/>
        </p:xfrm>
        <a:graphic>
          <a:graphicData uri="http://schemas.openxmlformats.org/presentationml/2006/ole">
            <mc:AlternateContent xmlns:mc="http://schemas.openxmlformats.org/markup-compatibility/2006">
              <mc:Choice xmlns:v="urn:schemas-microsoft-com:vml" Requires="v">
                <p:oleObj spid="_x0000_s7178" name="Equation" r:id="rId8" imgW="279360" imgH="228600" progId="Equation.DSMT4">
                  <p:embed/>
                </p:oleObj>
              </mc:Choice>
              <mc:Fallback>
                <p:oleObj name="Equation" r:id="rId8" imgW="279360" imgH="228600" progId="Equation.DSMT4">
                  <p:embed/>
                  <p:pic>
                    <p:nvPicPr>
                      <p:cNvPr id="0" name="Object 209"/>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2243418" y="3678238"/>
                        <a:ext cx="444500" cy="3635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7618" name="Object 210">
            <a:extLst>
              <a:ext uri="{FF2B5EF4-FFF2-40B4-BE49-F238E27FC236}">
                <a16:creationId xmlns:a16="http://schemas.microsoft.com/office/drawing/2014/main" id="{FE62D3B5-E5CD-471E-8AAF-4BC283BBF6FA}"/>
              </a:ext>
            </a:extLst>
          </p:cNvPr>
          <p:cNvGraphicFramePr>
            <a:graphicFrameLocks noChangeAspect="1"/>
          </p:cNvGraphicFramePr>
          <p:nvPr>
            <p:extLst>
              <p:ext uri="{D42A27DB-BD31-4B8C-83A1-F6EECF244321}">
                <p14:modId xmlns:p14="http://schemas.microsoft.com/office/powerpoint/2010/main" val="889351467"/>
              </p:ext>
            </p:extLst>
          </p:nvPr>
        </p:nvGraphicFramePr>
        <p:xfrm>
          <a:off x="2014818" y="4745038"/>
          <a:ext cx="701675" cy="350837"/>
        </p:xfrm>
        <a:graphic>
          <a:graphicData uri="http://schemas.openxmlformats.org/presentationml/2006/ole">
            <mc:AlternateContent xmlns:mc="http://schemas.openxmlformats.org/markup-compatibility/2006">
              <mc:Choice xmlns:v="urn:schemas-microsoft-com:vml" Requires="v">
                <p:oleObj spid="_x0000_s7179" name="Equation" r:id="rId10" imgW="457200" imgH="228600" progId="Equation.DSMT4">
                  <p:embed/>
                </p:oleObj>
              </mc:Choice>
              <mc:Fallback>
                <p:oleObj name="Equation" r:id="rId10" imgW="457200" imgH="228600" progId="Equation.DSMT4">
                  <p:embed/>
                  <p:pic>
                    <p:nvPicPr>
                      <p:cNvPr id="0" name="Object 210"/>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2014818" y="4745038"/>
                        <a:ext cx="701675" cy="3508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7619" name="Object 211">
            <a:extLst>
              <a:ext uri="{FF2B5EF4-FFF2-40B4-BE49-F238E27FC236}">
                <a16:creationId xmlns:a16="http://schemas.microsoft.com/office/drawing/2014/main" id="{556547C7-1E89-4B3B-9BF7-67F2F80EFBA9}"/>
              </a:ext>
            </a:extLst>
          </p:cNvPr>
          <p:cNvGraphicFramePr>
            <a:graphicFrameLocks noChangeAspect="1"/>
          </p:cNvGraphicFramePr>
          <p:nvPr>
            <p:extLst>
              <p:ext uri="{D42A27DB-BD31-4B8C-83A1-F6EECF244321}">
                <p14:modId xmlns:p14="http://schemas.microsoft.com/office/powerpoint/2010/main" val="851745416"/>
              </p:ext>
            </p:extLst>
          </p:nvPr>
        </p:nvGraphicFramePr>
        <p:xfrm>
          <a:off x="4148418" y="5964238"/>
          <a:ext cx="285750" cy="395287"/>
        </p:xfrm>
        <a:graphic>
          <a:graphicData uri="http://schemas.openxmlformats.org/presentationml/2006/ole">
            <mc:AlternateContent xmlns:mc="http://schemas.openxmlformats.org/markup-compatibility/2006">
              <mc:Choice xmlns:v="urn:schemas-microsoft-com:vml" Requires="v">
                <p:oleObj spid="_x0000_s7180" name="Equation" r:id="rId12" imgW="164880" imgH="228600" progId="Equation.DSMT4">
                  <p:embed/>
                </p:oleObj>
              </mc:Choice>
              <mc:Fallback>
                <p:oleObj name="Equation" r:id="rId12" imgW="164880" imgH="228600" progId="Equation.DSMT4">
                  <p:embed/>
                  <p:pic>
                    <p:nvPicPr>
                      <p:cNvPr id="0" name="Object 211"/>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4148418" y="5964238"/>
                        <a:ext cx="285750" cy="3952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7620" name="Rectangle 212">
            <a:extLst>
              <a:ext uri="{FF2B5EF4-FFF2-40B4-BE49-F238E27FC236}">
                <a16:creationId xmlns:a16="http://schemas.microsoft.com/office/drawing/2014/main" id="{C8CED702-C954-46E3-9A23-7297CED96A99}"/>
              </a:ext>
            </a:extLst>
          </p:cNvPr>
          <p:cNvSpPr>
            <a:spLocks noChangeArrowheads="1"/>
          </p:cNvSpPr>
          <p:nvPr/>
        </p:nvSpPr>
        <p:spPr bwMode="auto">
          <a:xfrm>
            <a:off x="5215218" y="5959475"/>
            <a:ext cx="914400"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800">
                <a:solidFill>
                  <a:srgbClr val="000000"/>
                </a:solidFill>
                <a:latin typeface="Times" panose="02020603050405020304" pitchFamily="18" charset="0"/>
              </a:rPr>
              <a:t>frequency</a:t>
            </a:r>
            <a:endParaRPr lang="en-US" altLang="en-US" sz="1600">
              <a:latin typeface="Arial" panose="020B0604020202020204" pitchFamily="34" charset="0"/>
            </a:endParaRPr>
          </a:p>
        </p:txBody>
      </p:sp>
      <p:graphicFrame>
        <p:nvGraphicFramePr>
          <p:cNvPr id="2" name="Object 1">
            <a:extLst>
              <a:ext uri="{FF2B5EF4-FFF2-40B4-BE49-F238E27FC236}">
                <a16:creationId xmlns:a16="http://schemas.microsoft.com/office/drawing/2014/main" id="{8EF40D5B-C6B0-4C31-989B-2A5B1CC5D184}"/>
              </a:ext>
            </a:extLst>
          </p:cNvPr>
          <p:cNvGraphicFramePr>
            <a:graphicFrameLocks noChangeAspect="1"/>
          </p:cNvGraphicFramePr>
          <p:nvPr>
            <p:extLst>
              <p:ext uri="{D42A27DB-BD31-4B8C-83A1-F6EECF244321}">
                <p14:modId xmlns:p14="http://schemas.microsoft.com/office/powerpoint/2010/main" val="3748457883"/>
              </p:ext>
            </p:extLst>
          </p:nvPr>
        </p:nvGraphicFramePr>
        <p:xfrm>
          <a:off x="603250" y="2156343"/>
          <a:ext cx="7340189" cy="652461"/>
        </p:xfrm>
        <a:graphic>
          <a:graphicData uri="http://schemas.openxmlformats.org/presentationml/2006/ole">
            <mc:AlternateContent xmlns:mc="http://schemas.openxmlformats.org/markup-compatibility/2006">
              <mc:Choice xmlns:v="urn:schemas-microsoft-com:vml" Requires="v">
                <p:oleObj spid="_x0000_s7181" name="Equation" r:id="rId14" imgW="4000320" imgH="355320" progId="Equation.DSMT4">
                  <p:embed/>
                </p:oleObj>
              </mc:Choice>
              <mc:Fallback>
                <p:oleObj name="Equation" r:id="rId14" imgW="4000320" imgH="355320" progId="Equation.DSMT4">
                  <p:embed/>
                  <p:pic>
                    <p:nvPicPr>
                      <p:cNvPr id="0" name=""/>
                      <p:cNvPicPr/>
                      <p:nvPr/>
                    </p:nvPicPr>
                    <p:blipFill>
                      <a:blip r:embed="rId15"/>
                      <a:stretch>
                        <a:fillRect/>
                      </a:stretch>
                    </p:blipFill>
                    <p:spPr>
                      <a:xfrm>
                        <a:off x="603250" y="2156343"/>
                        <a:ext cx="7340189" cy="652461"/>
                      </a:xfrm>
                      <a:prstGeom prst="rect">
                        <a:avLst/>
                      </a:prstGeom>
                    </p:spPr>
                  </p:pic>
                </p:oleObj>
              </mc:Fallback>
            </mc:AlternateContent>
          </a:graphicData>
        </a:graphic>
      </p:graphicFrame>
      <p:sp>
        <p:nvSpPr>
          <p:cNvPr id="3" name="TextBox 2">
            <a:extLst>
              <a:ext uri="{FF2B5EF4-FFF2-40B4-BE49-F238E27FC236}">
                <a16:creationId xmlns:a16="http://schemas.microsoft.com/office/drawing/2014/main" id="{4F5A5EC9-7B48-4253-92E3-CA346785C2A6}"/>
              </a:ext>
            </a:extLst>
          </p:cNvPr>
          <p:cNvSpPr txBox="1"/>
          <p:nvPr/>
        </p:nvSpPr>
        <p:spPr>
          <a:xfrm>
            <a:off x="1253276" y="4189990"/>
            <a:ext cx="816249" cy="461665"/>
          </a:xfrm>
          <a:prstGeom prst="rect">
            <a:avLst/>
          </a:prstGeom>
          <a:noFill/>
        </p:spPr>
        <p:txBody>
          <a:bodyPr wrap="none" rtlCol="0">
            <a:spAutoFit/>
          </a:bodyPr>
          <a:lstStyle/>
          <a:p>
            <a:r>
              <a:rPr lang="en-US" i="1" dirty="0"/>
              <a:t>V</a:t>
            </a:r>
            <a:r>
              <a:rPr lang="en-US" dirty="0"/>
              <a:t>( </a:t>
            </a:r>
            <a:r>
              <a:rPr lang="en-US" i="1" dirty="0"/>
              <a:t>f </a:t>
            </a:r>
            <a:r>
              <a:rPr lang="en-US" dirty="0"/>
              <a: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6">
            <a:extLst>
              <a:ext uri="{FF2B5EF4-FFF2-40B4-BE49-F238E27FC236}">
                <a16:creationId xmlns:a16="http://schemas.microsoft.com/office/drawing/2014/main" id="{B7EA0C72-86F8-44C5-A594-454A230F3CCF}"/>
              </a:ext>
            </a:extLst>
          </p:cNvPr>
          <p:cNvSpPr txBox="1">
            <a:spLocks noChangeArrowheads="1"/>
          </p:cNvSpPr>
          <p:nvPr/>
        </p:nvSpPr>
        <p:spPr bwMode="auto">
          <a:xfrm>
            <a:off x="2634167" y="6113028"/>
            <a:ext cx="2928938" cy="457200"/>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dirty="0" err="1"/>
              <a:t>bw</a:t>
            </a:r>
            <a:r>
              <a:rPr lang="en-US" altLang="en-US" dirty="0"/>
              <a:t> = -6 dB bandwidth</a:t>
            </a:r>
          </a:p>
        </p:txBody>
      </p:sp>
      <p:graphicFrame>
        <p:nvGraphicFramePr>
          <p:cNvPr id="3" name="Object 7">
            <a:extLst>
              <a:ext uri="{FF2B5EF4-FFF2-40B4-BE49-F238E27FC236}">
                <a16:creationId xmlns:a16="http://schemas.microsoft.com/office/drawing/2014/main" id="{5EEE615D-BCEE-4BCC-B73C-EB617791D32A}"/>
              </a:ext>
            </a:extLst>
          </p:cNvPr>
          <p:cNvGraphicFramePr>
            <a:graphicFrameLocks noChangeAspect="1"/>
          </p:cNvGraphicFramePr>
          <p:nvPr>
            <p:extLst>
              <p:ext uri="{D42A27DB-BD31-4B8C-83A1-F6EECF244321}">
                <p14:modId xmlns:p14="http://schemas.microsoft.com/office/powerpoint/2010/main" val="799789821"/>
              </p:ext>
            </p:extLst>
          </p:nvPr>
        </p:nvGraphicFramePr>
        <p:xfrm>
          <a:off x="3017549" y="3440689"/>
          <a:ext cx="2944813" cy="1782763"/>
        </p:xfrm>
        <a:graphic>
          <a:graphicData uri="http://schemas.openxmlformats.org/presentationml/2006/ole">
            <mc:AlternateContent xmlns:mc="http://schemas.openxmlformats.org/markup-compatibility/2006">
              <mc:Choice xmlns:v="urn:schemas-microsoft-com:vml" Requires="v">
                <p:oleObj spid="_x0000_s8198" name="Equation" r:id="rId4" imgW="1511280" imgH="914400" progId="Equation.DSMT4">
                  <p:embed/>
                </p:oleObj>
              </mc:Choice>
              <mc:Fallback>
                <p:oleObj name="Equation" r:id="rId4" imgW="1511280" imgH="914400" progId="Equation.DSMT4">
                  <p:embed/>
                  <p:pic>
                    <p:nvPicPr>
                      <p:cNvPr id="17415" name="Object 7">
                        <a:extLst>
                          <a:ext uri="{FF2B5EF4-FFF2-40B4-BE49-F238E27FC236}">
                            <a16:creationId xmlns:a16="http://schemas.microsoft.com/office/drawing/2014/main" id="{EB7E7956-4F7A-4CFB-9216-43A37C9BEF72}"/>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017549" y="3440689"/>
                        <a:ext cx="2944813" cy="17827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4" name="Rectangle 178">
            <a:extLst>
              <a:ext uri="{FF2B5EF4-FFF2-40B4-BE49-F238E27FC236}">
                <a16:creationId xmlns:a16="http://schemas.microsoft.com/office/drawing/2014/main" id="{F9CFD0AB-1966-439A-BC52-790EF3117DE5}"/>
              </a:ext>
            </a:extLst>
          </p:cNvPr>
          <p:cNvSpPr>
            <a:spLocks noChangeArrowheads="1"/>
          </p:cNvSpPr>
          <p:nvPr/>
        </p:nvSpPr>
        <p:spPr bwMode="auto">
          <a:xfrm>
            <a:off x="2414299" y="359641"/>
            <a:ext cx="3046412" cy="2397125"/>
          </a:xfrm>
          <a:prstGeom prst="rect">
            <a:avLst/>
          </a:prstGeom>
          <a:noFill/>
          <a:ln w="0">
            <a:solidFill>
              <a:srgbClr val="FFFFFF"/>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 name="Line 179">
            <a:extLst>
              <a:ext uri="{FF2B5EF4-FFF2-40B4-BE49-F238E27FC236}">
                <a16:creationId xmlns:a16="http://schemas.microsoft.com/office/drawing/2014/main" id="{F7A3DCEC-B688-44D5-BEEC-CA7EF38E47C4}"/>
              </a:ext>
            </a:extLst>
          </p:cNvPr>
          <p:cNvSpPr>
            <a:spLocks noChangeShapeType="1"/>
          </p:cNvSpPr>
          <p:nvPr/>
        </p:nvSpPr>
        <p:spPr bwMode="auto">
          <a:xfrm>
            <a:off x="2414299" y="359641"/>
            <a:ext cx="3046412"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 name="Freeform 180">
            <a:extLst>
              <a:ext uri="{FF2B5EF4-FFF2-40B4-BE49-F238E27FC236}">
                <a16:creationId xmlns:a16="http://schemas.microsoft.com/office/drawing/2014/main" id="{00A1E2F6-4653-45E7-BF0A-8EC84FE7269F}"/>
              </a:ext>
            </a:extLst>
          </p:cNvPr>
          <p:cNvSpPr>
            <a:spLocks/>
          </p:cNvSpPr>
          <p:nvPr/>
        </p:nvSpPr>
        <p:spPr bwMode="auto">
          <a:xfrm>
            <a:off x="2414299" y="359641"/>
            <a:ext cx="3046412" cy="2397125"/>
          </a:xfrm>
          <a:custGeom>
            <a:avLst/>
            <a:gdLst>
              <a:gd name="T0" fmla="*/ 0 w 434"/>
              <a:gd name="T1" fmla="*/ 342 h 342"/>
              <a:gd name="T2" fmla="*/ 434 w 434"/>
              <a:gd name="T3" fmla="*/ 342 h 342"/>
              <a:gd name="T4" fmla="*/ 434 w 434"/>
              <a:gd name="T5" fmla="*/ 0 h 342"/>
            </a:gdLst>
            <a:ahLst/>
            <a:cxnLst>
              <a:cxn ang="0">
                <a:pos x="T0" y="T1"/>
              </a:cxn>
              <a:cxn ang="0">
                <a:pos x="T2" y="T3"/>
              </a:cxn>
              <a:cxn ang="0">
                <a:pos x="T4" y="T5"/>
              </a:cxn>
            </a:cxnLst>
            <a:rect l="0" t="0" r="r" b="b"/>
            <a:pathLst>
              <a:path w="434" h="342">
                <a:moveTo>
                  <a:pt x="0" y="342"/>
                </a:moveTo>
                <a:lnTo>
                  <a:pt x="434" y="342"/>
                </a:lnTo>
                <a:lnTo>
                  <a:pt x="434" y="0"/>
                </a:lnTo>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7" name="Line 181">
            <a:extLst>
              <a:ext uri="{FF2B5EF4-FFF2-40B4-BE49-F238E27FC236}">
                <a16:creationId xmlns:a16="http://schemas.microsoft.com/office/drawing/2014/main" id="{DA744A93-D6C1-46E8-A760-9C8BF68F7347}"/>
              </a:ext>
            </a:extLst>
          </p:cNvPr>
          <p:cNvSpPr>
            <a:spLocks noChangeShapeType="1"/>
          </p:cNvSpPr>
          <p:nvPr/>
        </p:nvSpPr>
        <p:spPr bwMode="auto">
          <a:xfrm flipV="1">
            <a:off x="2414299" y="359641"/>
            <a:ext cx="1587" cy="23971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 name="Line 182">
            <a:extLst>
              <a:ext uri="{FF2B5EF4-FFF2-40B4-BE49-F238E27FC236}">
                <a16:creationId xmlns:a16="http://schemas.microsoft.com/office/drawing/2014/main" id="{E261ABC4-84BF-49F9-ABF9-CC85FF749842}"/>
              </a:ext>
            </a:extLst>
          </p:cNvPr>
          <p:cNvSpPr>
            <a:spLocks noChangeShapeType="1"/>
          </p:cNvSpPr>
          <p:nvPr/>
        </p:nvSpPr>
        <p:spPr bwMode="auto">
          <a:xfrm flipV="1">
            <a:off x="2414299" y="2721841"/>
            <a:ext cx="1587" cy="349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 name="Line 183">
            <a:extLst>
              <a:ext uri="{FF2B5EF4-FFF2-40B4-BE49-F238E27FC236}">
                <a16:creationId xmlns:a16="http://schemas.microsoft.com/office/drawing/2014/main" id="{99D80B7F-7DFC-42F7-BA5B-956198F39E09}"/>
              </a:ext>
            </a:extLst>
          </p:cNvPr>
          <p:cNvSpPr>
            <a:spLocks noChangeShapeType="1"/>
          </p:cNvSpPr>
          <p:nvPr/>
        </p:nvSpPr>
        <p:spPr bwMode="auto">
          <a:xfrm>
            <a:off x="2414299" y="359641"/>
            <a:ext cx="1587" cy="2857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 name="Line 184">
            <a:extLst>
              <a:ext uri="{FF2B5EF4-FFF2-40B4-BE49-F238E27FC236}">
                <a16:creationId xmlns:a16="http://schemas.microsoft.com/office/drawing/2014/main" id="{85C90C54-1DFE-4672-B2D7-B8954BD09033}"/>
              </a:ext>
            </a:extLst>
          </p:cNvPr>
          <p:cNvSpPr>
            <a:spLocks noChangeShapeType="1"/>
          </p:cNvSpPr>
          <p:nvPr/>
        </p:nvSpPr>
        <p:spPr bwMode="auto">
          <a:xfrm>
            <a:off x="2715924" y="359641"/>
            <a:ext cx="1587" cy="2857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1" name="Line 185">
            <a:extLst>
              <a:ext uri="{FF2B5EF4-FFF2-40B4-BE49-F238E27FC236}">
                <a16:creationId xmlns:a16="http://schemas.microsoft.com/office/drawing/2014/main" id="{2A0457B9-AB0E-499F-95E0-ED5B2182AE8A}"/>
              </a:ext>
            </a:extLst>
          </p:cNvPr>
          <p:cNvSpPr>
            <a:spLocks noChangeShapeType="1"/>
          </p:cNvSpPr>
          <p:nvPr/>
        </p:nvSpPr>
        <p:spPr bwMode="auto">
          <a:xfrm>
            <a:off x="3017549" y="359641"/>
            <a:ext cx="1587" cy="2857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 name="Line 186">
            <a:extLst>
              <a:ext uri="{FF2B5EF4-FFF2-40B4-BE49-F238E27FC236}">
                <a16:creationId xmlns:a16="http://schemas.microsoft.com/office/drawing/2014/main" id="{9B06C169-5925-444F-BE2C-F890D3FD4AC7}"/>
              </a:ext>
            </a:extLst>
          </p:cNvPr>
          <p:cNvSpPr>
            <a:spLocks noChangeShapeType="1"/>
          </p:cNvSpPr>
          <p:nvPr/>
        </p:nvSpPr>
        <p:spPr bwMode="auto">
          <a:xfrm>
            <a:off x="3327111" y="359641"/>
            <a:ext cx="1588" cy="2857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 name="Line 187">
            <a:extLst>
              <a:ext uri="{FF2B5EF4-FFF2-40B4-BE49-F238E27FC236}">
                <a16:creationId xmlns:a16="http://schemas.microsoft.com/office/drawing/2014/main" id="{DEEA21C9-6780-43CE-8225-4E65DEE057D3}"/>
              </a:ext>
            </a:extLst>
          </p:cNvPr>
          <p:cNvSpPr>
            <a:spLocks noChangeShapeType="1"/>
          </p:cNvSpPr>
          <p:nvPr/>
        </p:nvSpPr>
        <p:spPr bwMode="auto">
          <a:xfrm>
            <a:off x="3628736" y="359641"/>
            <a:ext cx="1588" cy="2857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4" name="Line 188">
            <a:extLst>
              <a:ext uri="{FF2B5EF4-FFF2-40B4-BE49-F238E27FC236}">
                <a16:creationId xmlns:a16="http://schemas.microsoft.com/office/drawing/2014/main" id="{EBCF838E-0303-4432-8544-577BC29F87C2}"/>
              </a:ext>
            </a:extLst>
          </p:cNvPr>
          <p:cNvSpPr>
            <a:spLocks noChangeShapeType="1"/>
          </p:cNvSpPr>
          <p:nvPr/>
        </p:nvSpPr>
        <p:spPr bwMode="auto">
          <a:xfrm flipV="1">
            <a:off x="3936711" y="2721841"/>
            <a:ext cx="1588" cy="349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5" name="Line 189">
            <a:extLst>
              <a:ext uri="{FF2B5EF4-FFF2-40B4-BE49-F238E27FC236}">
                <a16:creationId xmlns:a16="http://schemas.microsoft.com/office/drawing/2014/main" id="{43DFFAF4-4D4B-4753-B540-DCECBB76EE16}"/>
              </a:ext>
            </a:extLst>
          </p:cNvPr>
          <p:cNvSpPr>
            <a:spLocks noChangeShapeType="1"/>
          </p:cNvSpPr>
          <p:nvPr/>
        </p:nvSpPr>
        <p:spPr bwMode="auto">
          <a:xfrm>
            <a:off x="3936711" y="359641"/>
            <a:ext cx="1588" cy="2857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6" name="Line 190">
            <a:extLst>
              <a:ext uri="{FF2B5EF4-FFF2-40B4-BE49-F238E27FC236}">
                <a16:creationId xmlns:a16="http://schemas.microsoft.com/office/drawing/2014/main" id="{28BAEFDE-A53B-4468-B258-B88FE752B970}"/>
              </a:ext>
            </a:extLst>
          </p:cNvPr>
          <p:cNvSpPr>
            <a:spLocks noChangeShapeType="1"/>
          </p:cNvSpPr>
          <p:nvPr/>
        </p:nvSpPr>
        <p:spPr bwMode="auto">
          <a:xfrm>
            <a:off x="4238336" y="359641"/>
            <a:ext cx="1588" cy="2857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7" name="Line 191">
            <a:extLst>
              <a:ext uri="{FF2B5EF4-FFF2-40B4-BE49-F238E27FC236}">
                <a16:creationId xmlns:a16="http://schemas.microsoft.com/office/drawing/2014/main" id="{ACC894E0-3DC4-437D-858D-07B5652366CE}"/>
              </a:ext>
            </a:extLst>
          </p:cNvPr>
          <p:cNvSpPr>
            <a:spLocks noChangeShapeType="1"/>
          </p:cNvSpPr>
          <p:nvPr/>
        </p:nvSpPr>
        <p:spPr bwMode="auto">
          <a:xfrm>
            <a:off x="4539961" y="359641"/>
            <a:ext cx="1588" cy="2857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8" name="Line 192">
            <a:extLst>
              <a:ext uri="{FF2B5EF4-FFF2-40B4-BE49-F238E27FC236}">
                <a16:creationId xmlns:a16="http://schemas.microsoft.com/office/drawing/2014/main" id="{79834C29-B2B2-4C16-B6B7-C3AD0FAD5E8D}"/>
              </a:ext>
            </a:extLst>
          </p:cNvPr>
          <p:cNvSpPr>
            <a:spLocks noChangeShapeType="1"/>
          </p:cNvSpPr>
          <p:nvPr/>
        </p:nvSpPr>
        <p:spPr bwMode="auto">
          <a:xfrm>
            <a:off x="4849524" y="359641"/>
            <a:ext cx="1587" cy="2857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9" name="Line 193">
            <a:extLst>
              <a:ext uri="{FF2B5EF4-FFF2-40B4-BE49-F238E27FC236}">
                <a16:creationId xmlns:a16="http://schemas.microsoft.com/office/drawing/2014/main" id="{E8D8E722-2091-4E2D-99A7-31AD119560FD}"/>
              </a:ext>
            </a:extLst>
          </p:cNvPr>
          <p:cNvSpPr>
            <a:spLocks noChangeShapeType="1"/>
          </p:cNvSpPr>
          <p:nvPr/>
        </p:nvSpPr>
        <p:spPr bwMode="auto">
          <a:xfrm>
            <a:off x="5151149" y="359641"/>
            <a:ext cx="1587" cy="2857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0" name="Line 194">
            <a:extLst>
              <a:ext uri="{FF2B5EF4-FFF2-40B4-BE49-F238E27FC236}">
                <a16:creationId xmlns:a16="http://schemas.microsoft.com/office/drawing/2014/main" id="{177D4E83-CE56-4A1B-9DFE-0538964BF598}"/>
              </a:ext>
            </a:extLst>
          </p:cNvPr>
          <p:cNvSpPr>
            <a:spLocks noChangeShapeType="1"/>
          </p:cNvSpPr>
          <p:nvPr/>
        </p:nvSpPr>
        <p:spPr bwMode="auto">
          <a:xfrm flipV="1">
            <a:off x="5460711" y="2721841"/>
            <a:ext cx="1588" cy="349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1" name="Line 195">
            <a:extLst>
              <a:ext uri="{FF2B5EF4-FFF2-40B4-BE49-F238E27FC236}">
                <a16:creationId xmlns:a16="http://schemas.microsoft.com/office/drawing/2014/main" id="{6B425C00-799A-46E9-980B-65EFE912C47E}"/>
              </a:ext>
            </a:extLst>
          </p:cNvPr>
          <p:cNvSpPr>
            <a:spLocks noChangeShapeType="1"/>
          </p:cNvSpPr>
          <p:nvPr/>
        </p:nvSpPr>
        <p:spPr bwMode="auto">
          <a:xfrm>
            <a:off x="5460711" y="359641"/>
            <a:ext cx="1588" cy="2857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2" name="Line 196">
            <a:extLst>
              <a:ext uri="{FF2B5EF4-FFF2-40B4-BE49-F238E27FC236}">
                <a16:creationId xmlns:a16="http://schemas.microsoft.com/office/drawing/2014/main" id="{DB34279A-90F0-46BE-8321-ECDAB2A6B08E}"/>
              </a:ext>
            </a:extLst>
          </p:cNvPr>
          <p:cNvSpPr>
            <a:spLocks noChangeShapeType="1"/>
          </p:cNvSpPr>
          <p:nvPr/>
        </p:nvSpPr>
        <p:spPr bwMode="auto">
          <a:xfrm>
            <a:off x="2414299" y="2756766"/>
            <a:ext cx="26987"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3" name="Line 197">
            <a:extLst>
              <a:ext uri="{FF2B5EF4-FFF2-40B4-BE49-F238E27FC236}">
                <a16:creationId xmlns:a16="http://schemas.microsoft.com/office/drawing/2014/main" id="{D8A21208-8931-454D-B032-BD074F5652BC}"/>
              </a:ext>
            </a:extLst>
          </p:cNvPr>
          <p:cNvSpPr>
            <a:spLocks noChangeShapeType="1"/>
          </p:cNvSpPr>
          <p:nvPr/>
        </p:nvSpPr>
        <p:spPr bwMode="auto">
          <a:xfrm flipH="1">
            <a:off x="5425786" y="2756766"/>
            <a:ext cx="34925"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4" name="Line 198">
            <a:extLst>
              <a:ext uri="{FF2B5EF4-FFF2-40B4-BE49-F238E27FC236}">
                <a16:creationId xmlns:a16="http://schemas.microsoft.com/office/drawing/2014/main" id="{05C8D01F-3ACF-475C-8E8E-A97237C9B261}"/>
              </a:ext>
            </a:extLst>
          </p:cNvPr>
          <p:cNvSpPr>
            <a:spLocks noChangeShapeType="1"/>
          </p:cNvSpPr>
          <p:nvPr/>
        </p:nvSpPr>
        <p:spPr bwMode="auto">
          <a:xfrm>
            <a:off x="2423824" y="1750291"/>
            <a:ext cx="26987"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5" name="Line 199">
            <a:extLst>
              <a:ext uri="{FF2B5EF4-FFF2-40B4-BE49-F238E27FC236}">
                <a16:creationId xmlns:a16="http://schemas.microsoft.com/office/drawing/2014/main" id="{931F0350-B842-4BD2-A059-06B1AABBBAC9}"/>
              </a:ext>
            </a:extLst>
          </p:cNvPr>
          <p:cNvSpPr>
            <a:spLocks noChangeShapeType="1"/>
          </p:cNvSpPr>
          <p:nvPr/>
        </p:nvSpPr>
        <p:spPr bwMode="auto">
          <a:xfrm flipH="1">
            <a:off x="5425786" y="2356716"/>
            <a:ext cx="34925"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6" name="Line 200">
            <a:extLst>
              <a:ext uri="{FF2B5EF4-FFF2-40B4-BE49-F238E27FC236}">
                <a16:creationId xmlns:a16="http://schemas.microsoft.com/office/drawing/2014/main" id="{69B6E633-2EE0-43D3-81B0-F22BEEC77C95}"/>
              </a:ext>
            </a:extLst>
          </p:cNvPr>
          <p:cNvSpPr>
            <a:spLocks noChangeShapeType="1"/>
          </p:cNvSpPr>
          <p:nvPr/>
        </p:nvSpPr>
        <p:spPr bwMode="auto">
          <a:xfrm flipH="1">
            <a:off x="5425786" y="1958254"/>
            <a:ext cx="34925"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7" name="Line 201">
            <a:extLst>
              <a:ext uri="{FF2B5EF4-FFF2-40B4-BE49-F238E27FC236}">
                <a16:creationId xmlns:a16="http://schemas.microsoft.com/office/drawing/2014/main" id="{F9B32BD9-3788-4AF3-8CB2-93B96C441FF4}"/>
              </a:ext>
            </a:extLst>
          </p:cNvPr>
          <p:cNvSpPr>
            <a:spLocks noChangeShapeType="1"/>
          </p:cNvSpPr>
          <p:nvPr/>
        </p:nvSpPr>
        <p:spPr bwMode="auto">
          <a:xfrm flipH="1">
            <a:off x="5425786" y="1551854"/>
            <a:ext cx="34925"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 name="Line 202">
            <a:extLst>
              <a:ext uri="{FF2B5EF4-FFF2-40B4-BE49-F238E27FC236}">
                <a16:creationId xmlns:a16="http://schemas.microsoft.com/office/drawing/2014/main" id="{8BB15FB5-8D00-40EF-8473-860E71CEA783}"/>
              </a:ext>
            </a:extLst>
          </p:cNvPr>
          <p:cNvSpPr>
            <a:spLocks noChangeShapeType="1"/>
          </p:cNvSpPr>
          <p:nvPr/>
        </p:nvSpPr>
        <p:spPr bwMode="auto">
          <a:xfrm flipH="1">
            <a:off x="5425786" y="1151804"/>
            <a:ext cx="34925"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9" name="Line 203">
            <a:extLst>
              <a:ext uri="{FF2B5EF4-FFF2-40B4-BE49-F238E27FC236}">
                <a16:creationId xmlns:a16="http://schemas.microsoft.com/office/drawing/2014/main" id="{BCA2DE3C-2B0A-41F9-A601-8D073C3C5AF2}"/>
              </a:ext>
            </a:extLst>
          </p:cNvPr>
          <p:cNvSpPr>
            <a:spLocks noChangeShapeType="1"/>
          </p:cNvSpPr>
          <p:nvPr/>
        </p:nvSpPr>
        <p:spPr bwMode="auto">
          <a:xfrm>
            <a:off x="2414299" y="751754"/>
            <a:ext cx="26987"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0" name="Line 204">
            <a:extLst>
              <a:ext uri="{FF2B5EF4-FFF2-40B4-BE49-F238E27FC236}">
                <a16:creationId xmlns:a16="http://schemas.microsoft.com/office/drawing/2014/main" id="{13490AAC-E518-447C-B9C4-164435F6B6B3}"/>
              </a:ext>
            </a:extLst>
          </p:cNvPr>
          <p:cNvSpPr>
            <a:spLocks noChangeShapeType="1"/>
          </p:cNvSpPr>
          <p:nvPr/>
        </p:nvSpPr>
        <p:spPr bwMode="auto">
          <a:xfrm flipH="1">
            <a:off x="5425786" y="751754"/>
            <a:ext cx="34925"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1" name="Freeform 205">
            <a:extLst>
              <a:ext uri="{FF2B5EF4-FFF2-40B4-BE49-F238E27FC236}">
                <a16:creationId xmlns:a16="http://schemas.microsoft.com/office/drawing/2014/main" id="{85FB25B0-4EC2-4C8A-B72A-A00AB4530335}"/>
              </a:ext>
            </a:extLst>
          </p:cNvPr>
          <p:cNvSpPr>
            <a:spLocks/>
          </p:cNvSpPr>
          <p:nvPr/>
        </p:nvSpPr>
        <p:spPr bwMode="auto">
          <a:xfrm>
            <a:off x="2414299" y="2518641"/>
            <a:ext cx="884237" cy="231775"/>
          </a:xfrm>
          <a:custGeom>
            <a:avLst/>
            <a:gdLst>
              <a:gd name="T0" fmla="*/ 9 w 557"/>
              <a:gd name="T1" fmla="*/ 146 h 146"/>
              <a:gd name="T2" fmla="*/ 22 w 557"/>
              <a:gd name="T3" fmla="*/ 146 h 146"/>
              <a:gd name="T4" fmla="*/ 35 w 557"/>
              <a:gd name="T5" fmla="*/ 146 h 146"/>
              <a:gd name="T6" fmla="*/ 48 w 557"/>
              <a:gd name="T7" fmla="*/ 146 h 146"/>
              <a:gd name="T8" fmla="*/ 62 w 557"/>
              <a:gd name="T9" fmla="*/ 146 h 146"/>
              <a:gd name="T10" fmla="*/ 75 w 557"/>
              <a:gd name="T11" fmla="*/ 146 h 146"/>
              <a:gd name="T12" fmla="*/ 88 w 557"/>
              <a:gd name="T13" fmla="*/ 146 h 146"/>
              <a:gd name="T14" fmla="*/ 101 w 557"/>
              <a:gd name="T15" fmla="*/ 146 h 146"/>
              <a:gd name="T16" fmla="*/ 115 w 557"/>
              <a:gd name="T17" fmla="*/ 146 h 146"/>
              <a:gd name="T18" fmla="*/ 128 w 557"/>
              <a:gd name="T19" fmla="*/ 146 h 146"/>
              <a:gd name="T20" fmla="*/ 141 w 557"/>
              <a:gd name="T21" fmla="*/ 146 h 146"/>
              <a:gd name="T22" fmla="*/ 155 w 557"/>
              <a:gd name="T23" fmla="*/ 146 h 146"/>
              <a:gd name="T24" fmla="*/ 168 w 557"/>
              <a:gd name="T25" fmla="*/ 146 h 146"/>
              <a:gd name="T26" fmla="*/ 181 w 557"/>
              <a:gd name="T27" fmla="*/ 146 h 146"/>
              <a:gd name="T28" fmla="*/ 194 w 557"/>
              <a:gd name="T29" fmla="*/ 146 h 146"/>
              <a:gd name="T30" fmla="*/ 208 w 557"/>
              <a:gd name="T31" fmla="*/ 146 h 146"/>
              <a:gd name="T32" fmla="*/ 221 w 557"/>
              <a:gd name="T33" fmla="*/ 146 h 146"/>
              <a:gd name="T34" fmla="*/ 234 w 557"/>
              <a:gd name="T35" fmla="*/ 146 h 146"/>
              <a:gd name="T36" fmla="*/ 247 w 557"/>
              <a:gd name="T37" fmla="*/ 146 h 146"/>
              <a:gd name="T38" fmla="*/ 261 w 557"/>
              <a:gd name="T39" fmla="*/ 146 h 146"/>
              <a:gd name="T40" fmla="*/ 274 w 557"/>
              <a:gd name="T41" fmla="*/ 146 h 146"/>
              <a:gd name="T42" fmla="*/ 287 w 557"/>
              <a:gd name="T43" fmla="*/ 146 h 146"/>
              <a:gd name="T44" fmla="*/ 300 w 557"/>
              <a:gd name="T45" fmla="*/ 146 h 146"/>
              <a:gd name="T46" fmla="*/ 314 w 557"/>
              <a:gd name="T47" fmla="*/ 141 h 146"/>
              <a:gd name="T48" fmla="*/ 327 w 557"/>
              <a:gd name="T49" fmla="*/ 141 h 146"/>
              <a:gd name="T50" fmla="*/ 340 w 557"/>
              <a:gd name="T51" fmla="*/ 141 h 146"/>
              <a:gd name="T52" fmla="*/ 353 w 557"/>
              <a:gd name="T53" fmla="*/ 137 h 146"/>
              <a:gd name="T54" fmla="*/ 367 w 557"/>
              <a:gd name="T55" fmla="*/ 137 h 146"/>
              <a:gd name="T56" fmla="*/ 380 w 557"/>
              <a:gd name="T57" fmla="*/ 132 h 146"/>
              <a:gd name="T58" fmla="*/ 393 w 557"/>
              <a:gd name="T59" fmla="*/ 132 h 146"/>
              <a:gd name="T60" fmla="*/ 407 w 557"/>
              <a:gd name="T61" fmla="*/ 128 h 146"/>
              <a:gd name="T62" fmla="*/ 420 w 557"/>
              <a:gd name="T63" fmla="*/ 123 h 146"/>
              <a:gd name="T64" fmla="*/ 433 w 557"/>
              <a:gd name="T65" fmla="*/ 119 h 146"/>
              <a:gd name="T66" fmla="*/ 446 w 557"/>
              <a:gd name="T67" fmla="*/ 110 h 146"/>
              <a:gd name="T68" fmla="*/ 460 w 557"/>
              <a:gd name="T69" fmla="*/ 106 h 146"/>
              <a:gd name="T70" fmla="*/ 473 w 557"/>
              <a:gd name="T71" fmla="*/ 93 h 146"/>
              <a:gd name="T72" fmla="*/ 486 w 557"/>
              <a:gd name="T73" fmla="*/ 84 h 146"/>
              <a:gd name="T74" fmla="*/ 499 w 557"/>
              <a:gd name="T75" fmla="*/ 75 h 146"/>
              <a:gd name="T76" fmla="*/ 513 w 557"/>
              <a:gd name="T77" fmla="*/ 62 h 146"/>
              <a:gd name="T78" fmla="*/ 526 w 557"/>
              <a:gd name="T79" fmla="*/ 48 h 146"/>
              <a:gd name="T80" fmla="*/ 539 w 557"/>
              <a:gd name="T81" fmla="*/ 31 h 146"/>
              <a:gd name="T82" fmla="*/ 552 w 557"/>
              <a:gd name="T83" fmla="*/ 13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557" h="146">
                <a:moveTo>
                  <a:pt x="0" y="146"/>
                </a:moveTo>
                <a:lnTo>
                  <a:pt x="4" y="146"/>
                </a:lnTo>
                <a:lnTo>
                  <a:pt x="9" y="146"/>
                </a:lnTo>
                <a:lnTo>
                  <a:pt x="13" y="146"/>
                </a:lnTo>
                <a:lnTo>
                  <a:pt x="17" y="146"/>
                </a:lnTo>
                <a:lnTo>
                  <a:pt x="22" y="146"/>
                </a:lnTo>
                <a:lnTo>
                  <a:pt x="26" y="146"/>
                </a:lnTo>
                <a:lnTo>
                  <a:pt x="31" y="146"/>
                </a:lnTo>
                <a:lnTo>
                  <a:pt x="35" y="146"/>
                </a:lnTo>
                <a:lnTo>
                  <a:pt x="40" y="146"/>
                </a:lnTo>
                <a:lnTo>
                  <a:pt x="44" y="146"/>
                </a:lnTo>
                <a:lnTo>
                  <a:pt x="48" y="146"/>
                </a:lnTo>
                <a:lnTo>
                  <a:pt x="53" y="146"/>
                </a:lnTo>
                <a:lnTo>
                  <a:pt x="57" y="146"/>
                </a:lnTo>
                <a:lnTo>
                  <a:pt x="62" y="146"/>
                </a:lnTo>
                <a:lnTo>
                  <a:pt x="66" y="146"/>
                </a:lnTo>
                <a:lnTo>
                  <a:pt x="71" y="146"/>
                </a:lnTo>
                <a:lnTo>
                  <a:pt x="75" y="146"/>
                </a:lnTo>
                <a:lnTo>
                  <a:pt x="79" y="146"/>
                </a:lnTo>
                <a:lnTo>
                  <a:pt x="84" y="146"/>
                </a:lnTo>
                <a:lnTo>
                  <a:pt x="88" y="146"/>
                </a:lnTo>
                <a:lnTo>
                  <a:pt x="93" y="146"/>
                </a:lnTo>
                <a:lnTo>
                  <a:pt x="97" y="146"/>
                </a:lnTo>
                <a:lnTo>
                  <a:pt x="101" y="146"/>
                </a:lnTo>
                <a:lnTo>
                  <a:pt x="106" y="146"/>
                </a:lnTo>
                <a:lnTo>
                  <a:pt x="110" y="146"/>
                </a:lnTo>
                <a:lnTo>
                  <a:pt x="115" y="146"/>
                </a:lnTo>
                <a:lnTo>
                  <a:pt x="119" y="146"/>
                </a:lnTo>
                <a:lnTo>
                  <a:pt x="124" y="146"/>
                </a:lnTo>
                <a:lnTo>
                  <a:pt x="128" y="146"/>
                </a:lnTo>
                <a:lnTo>
                  <a:pt x="132" y="146"/>
                </a:lnTo>
                <a:lnTo>
                  <a:pt x="137" y="146"/>
                </a:lnTo>
                <a:lnTo>
                  <a:pt x="141" y="146"/>
                </a:lnTo>
                <a:lnTo>
                  <a:pt x="146" y="146"/>
                </a:lnTo>
                <a:lnTo>
                  <a:pt x="150" y="146"/>
                </a:lnTo>
                <a:lnTo>
                  <a:pt x="155" y="146"/>
                </a:lnTo>
                <a:lnTo>
                  <a:pt x="159" y="146"/>
                </a:lnTo>
                <a:lnTo>
                  <a:pt x="163" y="146"/>
                </a:lnTo>
                <a:lnTo>
                  <a:pt x="168" y="146"/>
                </a:lnTo>
                <a:lnTo>
                  <a:pt x="172" y="146"/>
                </a:lnTo>
                <a:lnTo>
                  <a:pt x="177" y="146"/>
                </a:lnTo>
                <a:lnTo>
                  <a:pt x="181" y="146"/>
                </a:lnTo>
                <a:lnTo>
                  <a:pt x="185" y="146"/>
                </a:lnTo>
                <a:lnTo>
                  <a:pt x="190" y="146"/>
                </a:lnTo>
                <a:lnTo>
                  <a:pt x="194" y="146"/>
                </a:lnTo>
                <a:lnTo>
                  <a:pt x="199" y="146"/>
                </a:lnTo>
                <a:lnTo>
                  <a:pt x="203" y="146"/>
                </a:lnTo>
                <a:lnTo>
                  <a:pt x="208" y="146"/>
                </a:lnTo>
                <a:lnTo>
                  <a:pt x="212" y="146"/>
                </a:lnTo>
                <a:lnTo>
                  <a:pt x="216" y="146"/>
                </a:lnTo>
                <a:lnTo>
                  <a:pt x="221" y="146"/>
                </a:lnTo>
                <a:lnTo>
                  <a:pt x="225" y="146"/>
                </a:lnTo>
                <a:lnTo>
                  <a:pt x="230" y="146"/>
                </a:lnTo>
                <a:lnTo>
                  <a:pt x="234" y="146"/>
                </a:lnTo>
                <a:lnTo>
                  <a:pt x="239" y="146"/>
                </a:lnTo>
                <a:lnTo>
                  <a:pt x="243" y="146"/>
                </a:lnTo>
                <a:lnTo>
                  <a:pt x="247" y="146"/>
                </a:lnTo>
                <a:lnTo>
                  <a:pt x="252" y="146"/>
                </a:lnTo>
                <a:lnTo>
                  <a:pt x="256" y="146"/>
                </a:lnTo>
                <a:lnTo>
                  <a:pt x="261" y="146"/>
                </a:lnTo>
                <a:lnTo>
                  <a:pt x="265" y="146"/>
                </a:lnTo>
                <a:lnTo>
                  <a:pt x="269" y="146"/>
                </a:lnTo>
                <a:lnTo>
                  <a:pt x="274" y="146"/>
                </a:lnTo>
                <a:lnTo>
                  <a:pt x="278" y="146"/>
                </a:lnTo>
                <a:lnTo>
                  <a:pt x="283" y="146"/>
                </a:lnTo>
                <a:lnTo>
                  <a:pt x="287" y="146"/>
                </a:lnTo>
                <a:lnTo>
                  <a:pt x="292" y="146"/>
                </a:lnTo>
                <a:lnTo>
                  <a:pt x="296" y="146"/>
                </a:lnTo>
                <a:lnTo>
                  <a:pt x="300" y="146"/>
                </a:lnTo>
                <a:lnTo>
                  <a:pt x="305" y="146"/>
                </a:lnTo>
                <a:lnTo>
                  <a:pt x="309" y="146"/>
                </a:lnTo>
                <a:lnTo>
                  <a:pt x="314" y="141"/>
                </a:lnTo>
                <a:lnTo>
                  <a:pt x="318" y="141"/>
                </a:lnTo>
                <a:lnTo>
                  <a:pt x="323" y="141"/>
                </a:lnTo>
                <a:lnTo>
                  <a:pt x="327" y="141"/>
                </a:lnTo>
                <a:lnTo>
                  <a:pt x="331" y="141"/>
                </a:lnTo>
                <a:lnTo>
                  <a:pt x="336" y="141"/>
                </a:lnTo>
                <a:lnTo>
                  <a:pt x="340" y="141"/>
                </a:lnTo>
                <a:lnTo>
                  <a:pt x="345" y="141"/>
                </a:lnTo>
                <a:lnTo>
                  <a:pt x="349" y="141"/>
                </a:lnTo>
                <a:lnTo>
                  <a:pt x="353" y="137"/>
                </a:lnTo>
                <a:lnTo>
                  <a:pt x="358" y="137"/>
                </a:lnTo>
                <a:lnTo>
                  <a:pt x="362" y="137"/>
                </a:lnTo>
                <a:lnTo>
                  <a:pt x="367" y="137"/>
                </a:lnTo>
                <a:lnTo>
                  <a:pt x="371" y="137"/>
                </a:lnTo>
                <a:lnTo>
                  <a:pt x="376" y="137"/>
                </a:lnTo>
                <a:lnTo>
                  <a:pt x="380" y="132"/>
                </a:lnTo>
                <a:lnTo>
                  <a:pt x="384" y="132"/>
                </a:lnTo>
                <a:lnTo>
                  <a:pt x="389" y="132"/>
                </a:lnTo>
                <a:lnTo>
                  <a:pt x="393" y="132"/>
                </a:lnTo>
                <a:lnTo>
                  <a:pt x="398" y="128"/>
                </a:lnTo>
                <a:lnTo>
                  <a:pt x="402" y="128"/>
                </a:lnTo>
                <a:lnTo>
                  <a:pt x="407" y="128"/>
                </a:lnTo>
                <a:lnTo>
                  <a:pt x="411" y="123"/>
                </a:lnTo>
                <a:lnTo>
                  <a:pt x="415" y="123"/>
                </a:lnTo>
                <a:lnTo>
                  <a:pt x="420" y="123"/>
                </a:lnTo>
                <a:lnTo>
                  <a:pt x="424" y="119"/>
                </a:lnTo>
                <a:lnTo>
                  <a:pt x="429" y="119"/>
                </a:lnTo>
                <a:lnTo>
                  <a:pt x="433" y="119"/>
                </a:lnTo>
                <a:lnTo>
                  <a:pt x="437" y="115"/>
                </a:lnTo>
                <a:lnTo>
                  <a:pt x="442" y="115"/>
                </a:lnTo>
                <a:lnTo>
                  <a:pt x="446" y="110"/>
                </a:lnTo>
                <a:lnTo>
                  <a:pt x="451" y="110"/>
                </a:lnTo>
                <a:lnTo>
                  <a:pt x="455" y="106"/>
                </a:lnTo>
                <a:lnTo>
                  <a:pt x="460" y="106"/>
                </a:lnTo>
                <a:lnTo>
                  <a:pt x="464" y="101"/>
                </a:lnTo>
                <a:lnTo>
                  <a:pt x="468" y="97"/>
                </a:lnTo>
                <a:lnTo>
                  <a:pt x="473" y="93"/>
                </a:lnTo>
                <a:lnTo>
                  <a:pt x="477" y="93"/>
                </a:lnTo>
                <a:lnTo>
                  <a:pt x="482" y="88"/>
                </a:lnTo>
                <a:lnTo>
                  <a:pt x="486" y="84"/>
                </a:lnTo>
                <a:lnTo>
                  <a:pt x="491" y="84"/>
                </a:lnTo>
                <a:lnTo>
                  <a:pt x="495" y="79"/>
                </a:lnTo>
                <a:lnTo>
                  <a:pt x="499" y="75"/>
                </a:lnTo>
                <a:lnTo>
                  <a:pt x="504" y="70"/>
                </a:lnTo>
                <a:lnTo>
                  <a:pt x="508" y="66"/>
                </a:lnTo>
                <a:lnTo>
                  <a:pt x="513" y="62"/>
                </a:lnTo>
                <a:lnTo>
                  <a:pt x="517" y="57"/>
                </a:lnTo>
                <a:lnTo>
                  <a:pt x="521" y="53"/>
                </a:lnTo>
                <a:lnTo>
                  <a:pt x="526" y="48"/>
                </a:lnTo>
                <a:lnTo>
                  <a:pt x="530" y="40"/>
                </a:lnTo>
                <a:lnTo>
                  <a:pt x="535" y="35"/>
                </a:lnTo>
                <a:lnTo>
                  <a:pt x="539" y="31"/>
                </a:lnTo>
                <a:lnTo>
                  <a:pt x="544" y="26"/>
                </a:lnTo>
                <a:lnTo>
                  <a:pt x="548" y="18"/>
                </a:lnTo>
                <a:lnTo>
                  <a:pt x="552" y="13"/>
                </a:lnTo>
                <a:lnTo>
                  <a:pt x="557" y="9"/>
                </a:lnTo>
                <a:lnTo>
                  <a:pt x="557" y="0"/>
                </a:lnTo>
              </a:path>
            </a:pathLst>
          </a:custGeom>
          <a:noFill/>
          <a:ln w="0">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2" name="Freeform 206">
            <a:extLst>
              <a:ext uri="{FF2B5EF4-FFF2-40B4-BE49-F238E27FC236}">
                <a16:creationId xmlns:a16="http://schemas.microsoft.com/office/drawing/2014/main" id="{2A8EBD9A-8902-42D7-ADCE-36659F776A57}"/>
              </a:ext>
            </a:extLst>
          </p:cNvPr>
          <p:cNvSpPr>
            <a:spLocks/>
          </p:cNvSpPr>
          <p:nvPr/>
        </p:nvSpPr>
        <p:spPr bwMode="auto">
          <a:xfrm>
            <a:off x="3298536" y="759691"/>
            <a:ext cx="800100" cy="1758950"/>
          </a:xfrm>
          <a:custGeom>
            <a:avLst/>
            <a:gdLst>
              <a:gd name="T0" fmla="*/ 9 w 504"/>
              <a:gd name="T1" fmla="*/ 1095 h 1108"/>
              <a:gd name="T2" fmla="*/ 22 w 504"/>
              <a:gd name="T3" fmla="*/ 1077 h 1108"/>
              <a:gd name="T4" fmla="*/ 31 w 504"/>
              <a:gd name="T5" fmla="*/ 1055 h 1108"/>
              <a:gd name="T6" fmla="*/ 44 w 504"/>
              <a:gd name="T7" fmla="*/ 1028 h 1108"/>
              <a:gd name="T8" fmla="*/ 57 w 504"/>
              <a:gd name="T9" fmla="*/ 1002 h 1108"/>
              <a:gd name="T10" fmla="*/ 66 w 504"/>
              <a:gd name="T11" fmla="*/ 975 h 1108"/>
              <a:gd name="T12" fmla="*/ 79 w 504"/>
              <a:gd name="T13" fmla="*/ 945 h 1108"/>
              <a:gd name="T14" fmla="*/ 88 w 504"/>
              <a:gd name="T15" fmla="*/ 914 h 1108"/>
              <a:gd name="T16" fmla="*/ 102 w 504"/>
              <a:gd name="T17" fmla="*/ 878 h 1108"/>
              <a:gd name="T18" fmla="*/ 115 w 504"/>
              <a:gd name="T19" fmla="*/ 843 h 1108"/>
              <a:gd name="T20" fmla="*/ 124 w 504"/>
              <a:gd name="T21" fmla="*/ 803 h 1108"/>
              <a:gd name="T22" fmla="*/ 137 w 504"/>
              <a:gd name="T23" fmla="*/ 764 h 1108"/>
              <a:gd name="T24" fmla="*/ 150 w 504"/>
              <a:gd name="T25" fmla="*/ 724 h 1108"/>
              <a:gd name="T26" fmla="*/ 159 w 504"/>
              <a:gd name="T27" fmla="*/ 680 h 1108"/>
              <a:gd name="T28" fmla="*/ 172 w 504"/>
              <a:gd name="T29" fmla="*/ 640 h 1108"/>
              <a:gd name="T30" fmla="*/ 181 w 504"/>
              <a:gd name="T31" fmla="*/ 591 h 1108"/>
              <a:gd name="T32" fmla="*/ 194 w 504"/>
              <a:gd name="T33" fmla="*/ 547 h 1108"/>
              <a:gd name="T34" fmla="*/ 208 w 504"/>
              <a:gd name="T35" fmla="*/ 503 h 1108"/>
              <a:gd name="T36" fmla="*/ 217 w 504"/>
              <a:gd name="T37" fmla="*/ 455 h 1108"/>
              <a:gd name="T38" fmla="*/ 230 w 504"/>
              <a:gd name="T39" fmla="*/ 410 h 1108"/>
              <a:gd name="T40" fmla="*/ 239 w 504"/>
              <a:gd name="T41" fmla="*/ 366 h 1108"/>
              <a:gd name="T42" fmla="*/ 252 w 504"/>
              <a:gd name="T43" fmla="*/ 322 h 1108"/>
              <a:gd name="T44" fmla="*/ 265 w 504"/>
              <a:gd name="T45" fmla="*/ 278 h 1108"/>
              <a:gd name="T46" fmla="*/ 274 w 504"/>
              <a:gd name="T47" fmla="*/ 238 h 1108"/>
              <a:gd name="T48" fmla="*/ 287 w 504"/>
              <a:gd name="T49" fmla="*/ 199 h 1108"/>
              <a:gd name="T50" fmla="*/ 296 w 504"/>
              <a:gd name="T51" fmla="*/ 163 h 1108"/>
              <a:gd name="T52" fmla="*/ 309 w 504"/>
              <a:gd name="T53" fmla="*/ 128 h 1108"/>
              <a:gd name="T54" fmla="*/ 323 w 504"/>
              <a:gd name="T55" fmla="*/ 101 h 1108"/>
              <a:gd name="T56" fmla="*/ 331 w 504"/>
              <a:gd name="T57" fmla="*/ 71 h 1108"/>
              <a:gd name="T58" fmla="*/ 345 w 504"/>
              <a:gd name="T59" fmla="*/ 48 h 1108"/>
              <a:gd name="T60" fmla="*/ 354 w 504"/>
              <a:gd name="T61" fmla="*/ 31 h 1108"/>
              <a:gd name="T62" fmla="*/ 367 w 504"/>
              <a:gd name="T63" fmla="*/ 18 h 1108"/>
              <a:gd name="T64" fmla="*/ 389 w 504"/>
              <a:gd name="T65" fmla="*/ 0 h 1108"/>
              <a:gd name="T66" fmla="*/ 393 w 504"/>
              <a:gd name="T67" fmla="*/ 0 h 1108"/>
              <a:gd name="T68" fmla="*/ 407 w 504"/>
              <a:gd name="T69" fmla="*/ 0 h 1108"/>
              <a:gd name="T70" fmla="*/ 420 w 504"/>
              <a:gd name="T71" fmla="*/ 4 h 1108"/>
              <a:gd name="T72" fmla="*/ 433 w 504"/>
              <a:gd name="T73" fmla="*/ 18 h 1108"/>
              <a:gd name="T74" fmla="*/ 446 w 504"/>
              <a:gd name="T75" fmla="*/ 35 h 1108"/>
              <a:gd name="T76" fmla="*/ 460 w 504"/>
              <a:gd name="T77" fmla="*/ 57 h 1108"/>
              <a:gd name="T78" fmla="*/ 473 w 504"/>
              <a:gd name="T79" fmla="*/ 79 h 1108"/>
              <a:gd name="T80" fmla="*/ 482 w 504"/>
              <a:gd name="T81" fmla="*/ 110 h 1108"/>
              <a:gd name="T82" fmla="*/ 495 w 504"/>
              <a:gd name="T83" fmla="*/ 141 h 1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504" h="1108">
                <a:moveTo>
                  <a:pt x="0" y="1108"/>
                </a:moveTo>
                <a:lnTo>
                  <a:pt x="4" y="1103"/>
                </a:lnTo>
                <a:lnTo>
                  <a:pt x="9" y="1095"/>
                </a:lnTo>
                <a:lnTo>
                  <a:pt x="13" y="1090"/>
                </a:lnTo>
                <a:lnTo>
                  <a:pt x="18" y="1081"/>
                </a:lnTo>
                <a:lnTo>
                  <a:pt x="22" y="1077"/>
                </a:lnTo>
                <a:lnTo>
                  <a:pt x="26" y="1068"/>
                </a:lnTo>
                <a:lnTo>
                  <a:pt x="31" y="1064"/>
                </a:lnTo>
                <a:lnTo>
                  <a:pt x="31" y="1055"/>
                </a:lnTo>
                <a:lnTo>
                  <a:pt x="35" y="1046"/>
                </a:lnTo>
                <a:lnTo>
                  <a:pt x="40" y="1037"/>
                </a:lnTo>
                <a:lnTo>
                  <a:pt x="44" y="1028"/>
                </a:lnTo>
                <a:lnTo>
                  <a:pt x="49" y="1020"/>
                </a:lnTo>
                <a:lnTo>
                  <a:pt x="53" y="1011"/>
                </a:lnTo>
                <a:lnTo>
                  <a:pt x="57" y="1002"/>
                </a:lnTo>
                <a:lnTo>
                  <a:pt x="62" y="993"/>
                </a:lnTo>
                <a:lnTo>
                  <a:pt x="62" y="984"/>
                </a:lnTo>
                <a:lnTo>
                  <a:pt x="66" y="975"/>
                </a:lnTo>
                <a:lnTo>
                  <a:pt x="71" y="967"/>
                </a:lnTo>
                <a:lnTo>
                  <a:pt x="75" y="958"/>
                </a:lnTo>
                <a:lnTo>
                  <a:pt x="79" y="945"/>
                </a:lnTo>
                <a:lnTo>
                  <a:pt x="84" y="936"/>
                </a:lnTo>
                <a:lnTo>
                  <a:pt x="88" y="922"/>
                </a:lnTo>
                <a:lnTo>
                  <a:pt x="88" y="914"/>
                </a:lnTo>
                <a:lnTo>
                  <a:pt x="93" y="900"/>
                </a:lnTo>
                <a:lnTo>
                  <a:pt x="97" y="892"/>
                </a:lnTo>
                <a:lnTo>
                  <a:pt x="102" y="878"/>
                </a:lnTo>
                <a:lnTo>
                  <a:pt x="106" y="865"/>
                </a:lnTo>
                <a:lnTo>
                  <a:pt x="110" y="856"/>
                </a:lnTo>
                <a:lnTo>
                  <a:pt x="115" y="843"/>
                </a:lnTo>
                <a:lnTo>
                  <a:pt x="119" y="830"/>
                </a:lnTo>
                <a:lnTo>
                  <a:pt x="119" y="817"/>
                </a:lnTo>
                <a:lnTo>
                  <a:pt x="124" y="803"/>
                </a:lnTo>
                <a:lnTo>
                  <a:pt x="128" y="790"/>
                </a:lnTo>
                <a:lnTo>
                  <a:pt x="133" y="777"/>
                </a:lnTo>
                <a:lnTo>
                  <a:pt x="137" y="764"/>
                </a:lnTo>
                <a:lnTo>
                  <a:pt x="141" y="750"/>
                </a:lnTo>
                <a:lnTo>
                  <a:pt x="146" y="737"/>
                </a:lnTo>
                <a:lnTo>
                  <a:pt x="150" y="724"/>
                </a:lnTo>
                <a:lnTo>
                  <a:pt x="150" y="711"/>
                </a:lnTo>
                <a:lnTo>
                  <a:pt x="155" y="697"/>
                </a:lnTo>
                <a:lnTo>
                  <a:pt x="159" y="680"/>
                </a:lnTo>
                <a:lnTo>
                  <a:pt x="163" y="666"/>
                </a:lnTo>
                <a:lnTo>
                  <a:pt x="168" y="653"/>
                </a:lnTo>
                <a:lnTo>
                  <a:pt x="172" y="640"/>
                </a:lnTo>
                <a:lnTo>
                  <a:pt x="177" y="622"/>
                </a:lnTo>
                <a:lnTo>
                  <a:pt x="177" y="609"/>
                </a:lnTo>
                <a:lnTo>
                  <a:pt x="181" y="591"/>
                </a:lnTo>
                <a:lnTo>
                  <a:pt x="186" y="578"/>
                </a:lnTo>
                <a:lnTo>
                  <a:pt x="190" y="565"/>
                </a:lnTo>
                <a:lnTo>
                  <a:pt x="194" y="547"/>
                </a:lnTo>
                <a:lnTo>
                  <a:pt x="199" y="534"/>
                </a:lnTo>
                <a:lnTo>
                  <a:pt x="203" y="516"/>
                </a:lnTo>
                <a:lnTo>
                  <a:pt x="208" y="503"/>
                </a:lnTo>
                <a:lnTo>
                  <a:pt x="208" y="485"/>
                </a:lnTo>
                <a:lnTo>
                  <a:pt x="212" y="472"/>
                </a:lnTo>
                <a:lnTo>
                  <a:pt x="217" y="455"/>
                </a:lnTo>
                <a:lnTo>
                  <a:pt x="221" y="441"/>
                </a:lnTo>
                <a:lnTo>
                  <a:pt x="225" y="424"/>
                </a:lnTo>
                <a:lnTo>
                  <a:pt x="230" y="410"/>
                </a:lnTo>
                <a:lnTo>
                  <a:pt x="234" y="397"/>
                </a:lnTo>
                <a:lnTo>
                  <a:pt x="239" y="380"/>
                </a:lnTo>
                <a:lnTo>
                  <a:pt x="239" y="366"/>
                </a:lnTo>
                <a:lnTo>
                  <a:pt x="243" y="349"/>
                </a:lnTo>
                <a:lnTo>
                  <a:pt x="247" y="335"/>
                </a:lnTo>
                <a:lnTo>
                  <a:pt x="252" y="322"/>
                </a:lnTo>
                <a:lnTo>
                  <a:pt x="256" y="309"/>
                </a:lnTo>
                <a:lnTo>
                  <a:pt x="261" y="291"/>
                </a:lnTo>
                <a:lnTo>
                  <a:pt x="265" y="278"/>
                </a:lnTo>
                <a:lnTo>
                  <a:pt x="265" y="265"/>
                </a:lnTo>
                <a:lnTo>
                  <a:pt x="270" y="251"/>
                </a:lnTo>
                <a:lnTo>
                  <a:pt x="274" y="238"/>
                </a:lnTo>
                <a:lnTo>
                  <a:pt x="278" y="225"/>
                </a:lnTo>
                <a:lnTo>
                  <a:pt x="283" y="212"/>
                </a:lnTo>
                <a:lnTo>
                  <a:pt x="287" y="199"/>
                </a:lnTo>
                <a:lnTo>
                  <a:pt x="292" y="185"/>
                </a:lnTo>
                <a:lnTo>
                  <a:pt x="296" y="176"/>
                </a:lnTo>
                <a:lnTo>
                  <a:pt x="296" y="163"/>
                </a:lnTo>
                <a:lnTo>
                  <a:pt x="301" y="150"/>
                </a:lnTo>
                <a:lnTo>
                  <a:pt x="305" y="141"/>
                </a:lnTo>
                <a:lnTo>
                  <a:pt x="309" y="128"/>
                </a:lnTo>
                <a:lnTo>
                  <a:pt x="314" y="119"/>
                </a:lnTo>
                <a:lnTo>
                  <a:pt x="318" y="110"/>
                </a:lnTo>
                <a:lnTo>
                  <a:pt x="323" y="101"/>
                </a:lnTo>
                <a:lnTo>
                  <a:pt x="327" y="88"/>
                </a:lnTo>
                <a:lnTo>
                  <a:pt x="327" y="79"/>
                </a:lnTo>
                <a:lnTo>
                  <a:pt x="331" y="71"/>
                </a:lnTo>
                <a:lnTo>
                  <a:pt x="336" y="66"/>
                </a:lnTo>
                <a:lnTo>
                  <a:pt x="340" y="57"/>
                </a:lnTo>
                <a:lnTo>
                  <a:pt x="345" y="48"/>
                </a:lnTo>
                <a:lnTo>
                  <a:pt x="349" y="44"/>
                </a:lnTo>
                <a:lnTo>
                  <a:pt x="354" y="35"/>
                </a:lnTo>
                <a:lnTo>
                  <a:pt x="354" y="31"/>
                </a:lnTo>
                <a:lnTo>
                  <a:pt x="358" y="26"/>
                </a:lnTo>
                <a:lnTo>
                  <a:pt x="362" y="22"/>
                </a:lnTo>
                <a:lnTo>
                  <a:pt x="367" y="18"/>
                </a:lnTo>
                <a:lnTo>
                  <a:pt x="371" y="13"/>
                </a:lnTo>
                <a:lnTo>
                  <a:pt x="376" y="9"/>
                </a:lnTo>
                <a:lnTo>
                  <a:pt x="389" y="0"/>
                </a:lnTo>
                <a:lnTo>
                  <a:pt x="385" y="0"/>
                </a:lnTo>
                <a:lnTo>
                  <a:pt x="389" y="0"/>
                </a:lnTo>
                <a:lnTo>
                  <a:pt x="393" y="0"/>
                </a:lnTo>
                <a:lnTo>
                  <a:pt x="398" y="0"/>
                </a:lnTo>
                <a:lnTo>
                  <a:pt x="402" y="0"/>
                </a:lnTo>
                <a:lnTo>
                  <a:pt x="407" y="0"/>
                </a:lnTo>
                <a:lnTo>
                  <a:pt x="411" y="0"/>
                </a:lnTo>
                <a:lnTo>
                  <a:pt x="415" y="4"/>
                </a:lnTo>
                <a:lnTo>
                  <a:pt x="420" y="4"/>
                </a:lnTo>
                <a:lnTo>
                  <a:pt x="424" y="9"/>
                </a:lnTo>
                <a:lnTo>
                  <a:pt x="429" y="13"/>
                </a:lnTo>
                <a:lnTo>
                  <a:pt x="433" y="18"/>
                </a:lnTo>
                <a:lnTo>
                  <a:pt x="438" y="22"/>
                </a:lnTo>
                <a:lnTo>
                  <a:pt x="442" y="26"/>
                </a:lnTo>
                <a:lnTo>
                  <a:pt x="446" y="35"/>
                </a:lnTo>
                <a:lnTo>
                  <a:pt x="451" y="44"/>
                </a:lnTo>
                <a:lnTo>
                  <a:pt x="455" y="48"/>
                </a:lnTo>
                <a:lnTo>
                  <a:pt x="460" y="57"/>
                </a:lnTo>
                <a:lnTo>
                  <a:pt x="464" y="66"/>
                </a:lnTo>
                <a:lnTo>
                  <a:pt x="469" y="71"/>
                </a:lnTo>
                <a:lnTo>
                  <a:pt x="473" y="79"/>
                </a:lnTo>
                <a:lnTo>
                  <a:pt x="473" y="88"/>
                </a:lnTo>
                <a:lnTo>
                  <a:pt x="477" y="101"/>
                </a:lnTo>
                <a:lnTo>
                  <a:pt x="482" y="110"/>
                </a:lnTo>
                <a:lnTo>
                  <a:pt x="486" y="119"/>
                </a:lnTo>
                <a:lnTo>
                  <a:pt x="491" y="128"/>
                </a:lnTo>
                <a:lnTo>
                  <a:pt x="495" y="141"/>
                </a:lnTo>
                <a:lnTo>
                  <a:pt x="499" y="150"/>
                </a:lnTo>
                <a:lnTo>
                  <a:pt x="504" y="163"/>
                </a:lnTo>
              </a:path>
            </a:pathLst>
          </a:custGeom>
          <a:noFill/>
          <a:ln w="0">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3" name="Freeform 207">
            <a:extLst>
              <a:ext uri="{FF2B5EF4-FFF2-40B4-BE49-F238E27FC236}">
                <a16:creationId xmlns:a16="http://schemas.microsoft.com/office/drawing/2014/main" id="{0C66FB1B-F201-4DA5-91E4-43CA4BAC881A}"/>
              </a:ext>
            </a:extLst>
          </p:cNvPr>
          <p:cNvSpPr>
            <a:spLocks/>
          </p:cNvSpPr>
          <p:nvPr/>
        </p:nvSpPr>
        <p:spPr bwMode="auto">
          <a:xfrm>
            <a:off x="4098636" y="1018454"/>
            <a:ext cx="814388" cy="1724025"/>
          </a:xfrm>
          <a:custGeom>
            <a:avLst/>
            <a:gdLst>
              <a:gd name="T0" fmla="*/ 4 w 513"/>
              <a:gd name="T1" fmla="*/ 22 h 1086"/>
              <a:gd name="T2" fmla="*/ 18 w 513"/>
              <a:gd name="T3" fmla="*/ 62 h 1086"/>
              <a:gd name="T4" fmla="*/ 31 w 513"/>
              <a:gd name="T5" fmla="*/ 102 h 1086"/>
              <a:gd name="T6" fmla="*/ 40 w 513"/>
              <a:gd name="T7" fmla="*/ 146 h 1086"/>
              <a:gd name="T8" fmla="*/ 53 w 513"/>
              <a:gd name="T9" fmla="*/ 186 h 1086"/>
              <a:gd name="T10" fmla="*/ 62 w 513"/>
              <a:gd name="T11" fmla="*/ 234 h 1086"/>
              <a:gd name="T12" fmla="*/ 75 w 513"/>
              <a:gd name="T13" fmla="*/ 278 h 1086"/>
              <a:gd name="T14" fmla="*/ 88 w 513"/>
              <a:gd name="T15" fmla="*/ 322 h 1086"/>
              <a:gd name="T16" fmla="*/ 97 w 513"/>
              <a:gd name="T17" fmla="*/ 371 h 1086"/>
              <a:gd name="T18" fmla="*/ 110 w 513"/>
              <a:gd name="T19" fmla="*/ 415 h 1086"/>
              <a:gd name="T20" fmla="*/ 119 w 513"/>
              <a:gd name="T21" fmla="*/ 459 h 1086"/>
              <a:gd name="T22" fmla="*/ 133 w 513"/>
              <a:gd name="T23" fmla="*/ 503 h 1086"/>
              <a:gd name="T24" fmla="*/ 146 w 513"/>
              <a:gd name="T25" fmla="*/ 548 h 1086"/>
              <a:gd name="T26" fmla="*/ 155 w 513"/>
              <a:gd name="T27" fmla="*/ 587 h 1086"/>
              <a:gd name="T28" fmla="*/ 168 w 513"/>
              <a:gd name="T29" fmla="*/ 627 h 1086"/>
              <a:gd name="T30" fmla="*/ 177 w 513"/>
              <a:gd name="T31" fmla="*/ 667 h 1086"/>
              <a:gd name="T32" fmla="*/ 190 w 513"/>
              <a:gd name="T33" fmla="*/ 702 h 1086"/>
              <a:gd name="T34" fmla="*/ 203 w 513"/>
              <a:gd name="T35" fmla="*/ 737 h 1086"/>
              <a:gd name="T36" fmla="*/ 212 w 513"/>
              <a:gd name="T37" fmla="*/ 773 h 1086"/>
              <a:gd name="T38" fmla="*/ 225 w 513"/>
              <a:gd name="T39" fmla="*/ 804 h 1086"/>
              <a:gd name="T40" fmla="*/ 234 w 513"/>
              <a:gd name="T41" fmla="*/ 830 h 1086"/>
              <a:gd name="T42" fmla="*/ 248 w 513"/>
              <a:gd name="T43" fmla="*/ 857 h 1086"/>
              <a:gd name="T44" fmla="*/ 261 w 513"/>
              <a:gd name="T45" fmla="*/ 883 h 1086"/>
              <a:gd name="T46" fmla="*/ 270 w 513"/>
              <a:gd name="T47" fmla="*/ 905 h 1086"/>
              <a:gd name="T48" fmla="*/ 283 w 513"/>
              <a:gd name="T49" fmla="*/ 927 h 1086"/>
              <a:gd name="T50" fmla="*/ 296 w 513"/>
              <a:gd name="T51" fmla="*/ 945 h 1086"/>
              <a:gd name="T52" fmla="*/ 305 w 513"/>
              <a:gd name="T53" fmla="*/ 963 h 1086"/>
              <a:gd name="T54" fmla="*/ 318 w 513"/>
              <a:gd name="T55" fmla="*/ 980 h 1086"/>
              <a:gd name="T56" fmla="*/ 327 w 513"/>
              <a:gd name="T57" fmla="*/ 993 h 1086"/>
              <a:gd name="T58" fmla="*/ 340 w 513"/>
              <a:gd name="T59" fmla="*/ 1007 h 1086"/>
              <a:gd name="T60" fmla="*/ 354 w 513"/>
              <a:gd name="T61" fmla="*/ 1020 h 1086"/>
              <a:gd name="T62" fmla="*/ 371 w 513"/>
              <a:gd name="T63" fmla="*/ 1033 h 1086"/>
              <a:gd name="T64" fmla="*/ 385 w 513"/>
              <a:gd name="T65" fmla="*/ 1046 h 1086"/>
              <a:gd name="T66" fmla="*/ 398 w 513"/>
              <a:gd name="T67" fmla="*/ 1051 h 1086"/>
              <a:gd name="T68" fmla="*/ 411 w 513"/>
              <a:gd name="T69" fmla="*/ 1060 h 1086"/>
              <a:gd name="T70" fmla="*/ 424 w 513"/>
              <a:gd name="T71" fmla="*/ 1064 h 1086"/>
              <a:gd name="T72" fmla="*/ 438 w 513"/>
              <a:gd name="T73" fmla="*/ 1068 h 1086"/>
              <a:gd name="T74" fmla="*/ 451 w 513"/>
              <a:gd name="T75" fmla="*/ 1073 h 1086"/>
              <a:gd name="T76" fmla="*/ 464 w 513"/>
              <a:gd name="T77" fmla="*/ 1077 h 1086"/>
              <a:gd name="T78" fmla="*/ 477 w 513"/>
              <a:gd name="T79" fmla="*/ 1082 h 1086"/>
              <a:gd name="T80" fmla="*/ 491 w 513"/>
              <a:gd name="T81" fmla="*/ 1082 h 1086"/>
              <a:gd name="T82" fmla="*/ 504 w 513"/>
              <a:gd name="T83" fmla="*/ 1086 h 10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513" h="1086">
                <a:moveTo>
                  <a:pt x="0" y="0"/>
                </a:moveTo>
                <a:lnTo>
                  <a:pt x="0" y="13"/>
                </a:lnTo>
                <a:lnTo>
                  <a:pt x="4" y="22"/>
                </a:lnTo>
                <a:lnTo>
                  <a:pt x="9" y="36"/>
                </a:lnTo>
                <a:lnTo>
                  <a:pt x="13" y="49"/>
                </a:lnTo>
                <a:lnTo>
                  <a:pt x="18" y="62"/>
                </a:lnTo>
                <a:lnTo>
                  <a:pt x="22" y="75"/>
                </a:lnTo>
                <a:lnTo>
                  <a:pt x="26" y="88"/>
                </a:lnTo>
                <a:lnTo>
                  <a:pt x="31" y="102"/>
                </a:lnTo>
                <a:lnTo>
                  <a:pt x="31" y="115"/>
                </a:lnTo>
                <a:lnTo>
                  <a:pt x="35" y="128"/>
                </a:lnTo>
                <a:lnTo>
                  <a:pt x="40" y="146"/>
                </a:lnTo>
                <a:lnTo>
                  <a:pt x="44" y="159"/>
                </a:lnTo>
                <a:lnTo>
                  <a:pt x="49" y="172"/>
                </a:lnTo>
                <a:lnTo>
                  <a:pt x="53" y="186"/>
                </a:lnTo>
                <a:lnTo>
                  <a:pt x="57" y="203"/>
                </a:lnTo>
                <a:lnTo>
                  <a:pt x="57" y="217"/>
                </a:lnTo>
                <a:lnTo>
                  <a:pt x="62" y="234"/>
                </a:lnTo>
                <a:lnTo>
                  <a:pt x="66" y="247"/>
                </a:lnTo>
                <a:lnTo>
                  <a:pt x="71" y="261"/>
                </a:lnTo>
                <a:lnTo>
                  <a:pt x="75" y="278"/>
                </a:lnTo>
                <a:lnTo>
                  <a:pt x="79" y="292"/>
                </a:lnTo>
                <a:lnTo>
                  <a:pt x="84" y="309"/>
                </a:lnTo>
                <a:lnTo>
                  <a:pt x="88" y="322"/>
                </a:lnTo>
                <a:lnTo>
                  <a:pt x="88" y="340"/>
                </a:lnTo>
                <a:lnTo>
                  <a:pt x="93" y="353"/>
                </a:lnTo>
                <a:lnTo>
                  <a:pt x="97" y="371"/>
                </a:lnTo>
                <a:lnTo>
                  <a:pt x="102" y="384"/>
                </a:lnTo>
                <a:lnTo>
                  <a:pt x="106" y="402"/>
                </a:lnTo>
                <a:lnTo>
                  <a:pt x="110" y="415"/>
                </a:lnTo>
                <a:lnTo>
                  <a:pt x="115" y="428"/>
                </a:lnTo>
                <a:lnTo>
                  <a:pt x="119" y="446"/>
                </a:lnTo>
                <a:lnTo>
                  <a:pt x="119" y="459"/>
                </a:lnTo>
                <a:lnTo>
                  <a:pt x="124" y="477"/>
                </a:lnTo>
                <a:lnTo>
                  <a:pt x="128" y="490"/>
                </a:lnTo>
                <a:lnTo>
                  <a:pt x="133" y="503"/>
                </a:lnTo>
                <a:lnTo>
                  <a:pt x="137" y="517"/>
                </a:lnTo>
                <a:lnTo>
                  <a:pt x="141" y="534"/>
                </a:lnTo>
                <a:lnTo>
                  <a:pt x="146" y="548"/>
                </a:lnTo>
                <a:lnTo>
                  <a:pt x="146" y="561"/>
                </a:lnTo>
                <a:lnTo>
                  <a:pt x="150" y="574"/>
                </a:lnTo>
                <a:lnTo>
                  <a:pt x="155" y="587"/>
                </a:lnTo>
                <a:lnTo>
                  <a:pt x="159" y="601"/>
                </a:lnTo>
                <a:lnTo>
                  <a:pt x="164" y="614"/>
                </a:lnTo>
                <a:lnTo>
                  <a:pt x="168" y="627"/>
                </a:lnTo>
                <a:lnTo>
                  <a:pt x="172" y="640"/>
                </a:lnTo>
                <a:lnTo>
                  <a:pt x="177" y="654"/>
                </a:lnTo>
                <a:lnTo>
                  <a:pt x="177" y="667"/>
                </a:lnTo>
                <a:lnTo>
                  <a:pt x="181" y="680"/>
                </a:lnTo>
                <a:lnTo>
                  <a:pt x="186" y="693"/>
                </a:lnTo>
                <a:lnTo>
                  <a:pt x="190" y="702"/>
                </a:lnTo>
                <a:lnTo>
                  <a:pt x="194" y="715"/>
                </a:lnTo>
                <a:lnTo>
                  <a:pt x="199" y="729"/>
                </a:lnTo>
                <a:lnTo>
                  <a:pt x="203" y="737"/>
                </a:lnTo>
                <a:lnTo>
                  <a:pt x="208" y="751"/>
                </a:lnTo>
                <a:lnTo>
                  <a:pt x="208" y="759"/>
                </a:lnTo>
                <a:lnTo>
                  <a:pt x="212" y="773"/>
                </a:lnTo>
                <a:lnTo>
                  <a:pt x="217" y="782"/>
                </a:lnTo>
                <a:lnTo>
                  <a:pt x="221" y="795"/>
                </a:lnTo>
                <a:lnTo>
                  <a:pt x="225" y="804"/>
                </a:lnTo>
                <a:lnTo>
                  <a:pt x="230" y="812"/>
                </a:lnTo>
                <a:lnTo>
                  <a:pt x="234" y="821"/>
                </a:lnTo>
                <a:lnTo>
                  <a:pt x="234" y="830"/>
                </a:lnTo>
                <a:lnTo>
                  <a:pt x="239" y="839"/>
                </a:lnTo>
                <a:lnTo>
                  <a:pt x="243" y="848"/>
                </a:lnTo>
                <a:lnTo>
                  <a:pt x="248" y="857"/>
                </a:lnTo>
                <a:lnTo>
                  <a:pt x="252" y="865"/>
                </a:lnTo>
                <a:lnTo>
                  <a:pt x="256" y="874"/>
                </a:lnTo>
                <a:lnTo>
                  <a:pt x="261" y="883"/>
                </a:lnTo>
                <a:lnTo>
                  <a:pt x="265" y="892"/>
                </a:lnTo>
                <a:lnTo>
                  <a:pt x="265" y="901"/>
                </a:lnTo>
                <a:lnTo>
                  <a:pt x="270" y="905"/>
                </a:lnTo>
                <a:lnTo>
                  <a:pt x="274" y="914"/>
                </a:lnTo>
                <a:lnTo>
                  <a:pt x="278" y="918"/>
                </a:lnTo>
                <a:lnTo>
                  <a:pt x="283" y="927"/>
                </a:lnTo>
                <a:lnTo>
                  <a:pt x="287" y="932"/>
                </a:lnTo>
                <a:lnTo>
                  <a:pt x="292" y="940"/>
                </a:lnTo>
                <a:lnTo>
                  <a:pt x="296" y="945"/>
                </a:lnTo>
                <a:lnTo>
                  <a:pt x="296" y="954"/>
                </a:lnTo>
                <a:lnTo>
                  <a:pt x="301" y="958"/>
                </a:lnTo>
                <a:lnTo>
                  <a:pt x="305" y="963"/>
                </a:lnTo>
                <a:lnTo>
                  <a:pt x="309" y="971"/>
                </a:lnTo>
                <a:lnTo>
                  <a:pt x="314" y="976"/>
                </a:lnTo>
                <a:lnTo>
                  <a:pt x="318" y="980"/>
                </a:lnTo>
                <a:lnTo>
                  <a:pt x="323" y="985"/>
                </a:lnTo>
                <a:lnTo>
                  <a:pt x="323" y="989"/>
                </a:lnTo>
                <a:lnTo>
                  <a:pt x="327" y="993"/>
                </a:lnTo>
                <a:lnTo>
                  <a:pt x="332" y="998"/>
                </a:lnTo>
                <a:lnTo>
                  <a:pt x="336" y="1002"/>
                </a:lnTo>
                <a:lnTo>
                  <a:pt x="340" y="1007"/>
                </a:lnTo>
                <a:lnTo>
                  <a:pt x="345" y="1011"/>
                </a:lnTo>
                <a:lnTo>
                  <a:pt x="349" y="1015"/>
                </a:lnTo>
                <a:lnTo>
                  <a:pt x="354" y="1020"/>
                </a:lnTo>
                <a:lnTo>
                  <a:pt x="358" y="1024"/>
                </a:lnTo>
                <a:lnTo>
                  <a:pt x="367" y="1029"/>
                </a:lnTo>
                <a:lnTo>
                  <a:pt x="371" y="1033"/>
                </a:lnTo>
                <a:lnTo>
                  <a:pt x="376" y="1038"/>
                </a:lnTo>
                <a:lnTo>
                  <a:pt x="380" y="1038"/>
                </a:lnTo>
                <a:lnTo>
                  <a:pt x="385" y="1046"/>
                </a:lnTo>
                <a:lnTo>
                  <a:pt x="389" y="1046"/>
                </a:lnTo>
                <a:lnTo>
                  <a:pt x="393" y="1051"/>
                </a:lnTo>
                <a:lnTo>
                  <a:pt x="398" y="1051"/>
                </a:lnTo>
                <a:lnTo>
                  <a:pt x="402" y="1055"/>
                </a:lnTo>
                <a:lnTo>
                  <a:pt x="407" y="1055"/>
                </a:lnTo>
                <a:lnTo>
                  <a:pt x="411" y="1060"/>
                </a:lnTo>
                <a:lnTo>
                  <a:pt x="416" y="1060"/>
                </a:lnTo>
                <a:lnTo>
                  <a:pt x="420" y="1064"/>
                </a:lnTo>
                <a:lnTo>
                  <a:pt x="424" y="1064"/>
                </a:lnTo>
                <a:lnTo>
                  <a:pt x="429" y="1064"/>
                </a:lnTo>
                <a:lnTo>
                  <a:pt x="433" y="1068"/>
                </a:lnTo>
                <a:lnTo>
                  <a:pt x="438" y="1068"/>
                </a:lnTo>
                <a:lnTo>
                  <a:pt x="442" y="1073"/>
                </a:lnTo>
                <a:lnTo>
                  <a:pt x="446" y="1073"/>
                </a:lnTo>
                <a:lnTo>
                  <a:pt x="451" y="1073"/>
                </a:lnTo>
                <a:lnTo>
                  <a:pt x="455" y="1073"/>
                </a:lnTo>
                <a:lnTo>
                  <a:pt x="460" y="1077"/>
                </a:lnTo>
                <a:lnTo>
                  <a:pt x="464" y="1077"/>
                </a:lnTo>
                <a:lnTo>
                  <a:pt x="469" y="1077"/>
                </a:lnTo>
                <a:lnTo>
                  <a:pt x="473" y="1077"/>
                </a:lnTo>
                <a:lnTo>
                  <a:pt x="477" y="1082"/>
                </a:lnTo>
                <a:lnTo>
                  <a:pt x="482" y="1082"/>
                </a:lnTo>
                <a:lnTo>
                  <a:pt x="486" y="1082"/>
                </a:lnTo>
                <a:lnTo>
                  <a:pt x="491" y="1082"/>
                </a:lnTo>
                <a:lnTo>
                  <a:pt x="495" y="1082"/>
                </a:lnTo>
                <a:lnTo>
                  <a:pt x="500" y="1086"/>
                </a:lnTo>
                <a:lnTo>
                  <a:pt x="504" y="1086"/>
                </a:lnTo>
                <a:lnTo>
                  <a:pt x="508" y="1086"/>
                </a:lnTo>
                <a:lnTo>
                  <a:pt x="513" y="1086"/>
                </a:lnTo>
              </a:path>
            </a:pathLst>
          </a:custGeom>
          <a:noFill/>
          <a:ln w="0">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4" name="Freeform 208">
            <a:extLst>
              <a:ext uri="{FF2B5EF4-FFF2-40B4-BE49-F238E27FC236}">
                <a16:creationId xmlns:a16="http://schemas.microsoft.com/office/drawing/2014/main" id="{0B88260E-28D8-4D40-A272-0A44CCF85642}"/>
              </a:ext>
            </a:extLst>
          </p:cNvPr>
          <p:cNvSpPr>
            <a:spLocks/>
          </p:cNvSpPr>
          <p:nvPr/>
        </p:nvSpPr>
        <p:spPr bwMode="auto">
          <a:xfrm>
            <a:off x="4913024" y="2742479"/>
            <a:ext cx="547687" cy="7937"/>
          </a:xfrm>
          <a:custGeom>
            <a:avLst/>
            <a:gdLst>
              <a:gd name="T0" fmla="*/ 4 w 345"/>
              <a:gd name="T1" fmla="*/ 0 h 5"/>
              <a:gd name="T2" fmla="*/ 13 w 345"/>
              <a:gd name="T3" fmla="*/ 0 h 5"/>
              <a:gd name="T4" fmla="*/ 22 w 345"/>
              <a:gd name="T5" fmla="*/ 0 h 5"/>
              <a:gd name="T6" fmla="*/ 31 w 345"/>
              <a:gd name="T7" fmla="*/ 5 h 5"/>
              <a:gd name="T8" fmla="*/ 40 w 345"/>
              <a:gd name="T9" fmla="*/ 5 h 5"/>
              <a:gd name="T10" fmla="*/ 48 w 345"/>
              <a:gd name="T11" fmla="*/ 5 h 5"/>
              <a:gd name="T12" fmla="*/ 57 w 345"/>
              <a:gd name="T13" fmla="*/ 5 h 5"/>
              <a:gd name="T14" fmla="*/ 66 w 345"/>
              <a:gd name="T15" fmla="*/ 5 h 5"/>
              <a:gd name="T16" fmla="*/ 75 w 345"/>
              <a:gd name="T17" fmla="*/ 5 h 5"/>
              <a:gd name="T18" fmla="*/ 84 w 345"/>
              <a:gd name="T19" fmla="*/ 5 h 5"/>
              <a:gd name="T20" fmla="*/ 93 w 345"/>
              <a:gd name="T21" fmla="*/ 5 h 5"/>
              <a:gd name="T22" fmla="*/ 101 w 345"/>
              <a:gd name="T23" fmla="*/ 5 h 5"/>
              <a:gd name="T24" fmla="*/ 110 w 345"/>
              <a:gd name="T25" fmla="*/ 5 h 5"/>
              <a:gd name="T26" fmla="*/ 119 w 345"/>
              <a:gd name="T27" fmla="*/ 5 h 5"/>
              <a:gd name="T28" fmla="*/ 128 w 345"/>
              <a:gd name="T29" fmla="*/ 5 h 5"/>
              <a:gd name="T30" fmla="*/ 137 w 345"/>
              <a:gd name="T31" fmla="*/ 5 h 5"/>
              <a:gd name="T32" fmla="*/ 146 w 345"/>
              <a:gd name="T33" fmla="*/ 5 h 5"/>
              <a:gd name="T34" fmla="*/ 155 w 345"/>
              <a:gd name="T35" fmla="*/ 5 h 5"/>
              <a:gd name="T36" fmla="*/ 163 w 345"/>
              <a:gd name="T37" fmla="*/ 5 h 5"/>
              <a:gd name="T38" fmla="*/ 172 w 345"/>
              <a:gd name="T39" fmla="*/ 5 h 5"/>
              <a:gd name="T40" fmla="*/ 181 w 345"/>
              <a:gd name="T41" fmla="*/ 5 h 5"/>
              <a:gd name="T42" fmla="*/ 190 w 345"/>
              <a:gd name="T43" fmla="*/ 5 h 5"/>
              <a:gd name="T44" fmla="*/ 199 w 345"/>
              <a:gd name="T45" fmla="*/ 5 h 5"/>
              <a:gd name="T46" fmla="*/ 208 w 345"/>
              <a:gd name="T47" fmla="*/ 5 h 5"/>
              <a:gd name="T48" fmla="*/ 216 w 345"/>
              <a:gd name="T49" fmla="*/ 5 h 5"/>
              <a:gd name="T50" fmla="*/ 225 w 345"/>
              <a:gd name="T51" fmla="*/ 5 h 5"/>
              <a:gd name="T52" fmla="*/ 234 w 345"/>
              <a:gd name="T53" fmla="*/ 5 h 5"/>
              <a:gd name="T54" fmla="*/ 243 w 345"/>
              <a:gd name="T55" fmla="*/ 5 h 5"/>
              <a:gd name="T56" fmla="*/ 252 w 345"/>
              <a:gd name="T57" fmla="*/ 5 h 5"/>
              <a:gd name="T58" fmla="*/ 261 w 345"/>
              <a:gd name="T59" fmla="*/ 5 h 5"/>
              <a:gd name="T60" fmla="*/ 270 w 345"/>
              <a:gd name="T61" fmla="*/ 5 h 5"/>
              <a:gd name="T62" fmla="*/ 278 w 345"/>
              <a:gd name="T63" fmla="*/ 5 h 5"/>
              <a:gd name="T64" fmla="*/ 287 w 345"/>
              <a:gd name="T65" fmla="*/ 5 h 5"/>
              <a:gd name="T66" fmla="*/ 296 w 345"/>
              <a:gd name="T67" fmla="*/ 5 h 5"/>
              <a:gd name="T68" fmla="*/ 305 w 345"/>
              <a:gd name="T69" fmla="*/ 5 h 5"/>
              <a:gd name="T70" fmla="*/ 314 w 345"/>
              <a:gd name="T71" fmla="*/ 5 h 5"/>
              <a:gd name="T72" fmla="*/ 323 w 345"/>
              <a:gd name="T73" fmla="*/ 5 h 5"/>
              <a:gd name="T74" fmla="*/ 331 w 345"/>
              <a:gd name="T75" fmla="*/ 5 h 5"/>
              <a:gd name="T76" fmla="*/ 340 w 345"/>
              <a:gd name="T77" fmla="*/ 5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345" h="5">
                <a:moveTo>
                  <a:pt x="0" y="0"/>
                </a:moveTo>
                <a:lnTo>
                  <a:pt x="4" y="0"/>
                </a:lnTo>
                <a:lnTo>
                  <a:pt x="9" y="0"/>
                </a:lnTo>
                <a:lnTo>
                  <a:pt x="13" y="0"/>
                </a:lnTo>
                <a:lnTo>
                  <a:pt x="17" y="0"/>
                </a:lnTo>
                <a:lnTo>
                  <a:pt x="22" y="0"/>
                </a:lnTo>
                <a:lnTo>
                  <a:pt x="26" y="0"/>
                </a:lnTo>
                <a:lnTo>
                  <a:pt x="31" y="5"/>
                </a:lnTo>
                <a:lnTo>
                  <a:pt x="35" y="5"/>
                </a:lnTo>
                <a:lnTo>
                  <a:pt x="40" y="5"/>
                </a:lnTo>
                <a:lnTo>
                  <a:pt x="44" y="5"/>
                </a:lnTo>
                <a:lnTo>
                  <a:pt x="48" y="5"/>
                </a:lnTo>
                <a:lnTo>
                  <a:pt x="53" y="5"/>
                </a:lnTo>
                <a:lnTo>
                  <a:pt x="57" y="5"/>
                </a:lnTo>
                <a:lnTo>
                  <a:pt x="62" y="5"/>
                </a:lnTo>
                <a:lnTo>
                  <a:pt x="66" y="5"/>
                </a:lnTo>
                <a:lnTo>
                  <a:pt x="71" y="5"/>
                </a:lnTo>
                <a:lnTo>
                  <a:pt x="75" y="5"/>
                </a:lnTo>
                <a:lnTo>
                  <a:pt x="79" y="5"/>
                </a:lnTo>
                <a:lnTo>
                  <a:pt x="84" y="5"/>
                </a:lnTo>
                <a:lnTo>
                  <a:pt x="88" y="5"/>
                </a:lnTo>
                <a:lnTo>
                  <a:pt x="93" y="5"/>
                </a:lnTo>
                <a:lnTo>
                  <a:pt x="97" y="5"/>
                </a:lnTo>
                <a:lnTo>
                  <a:pt x="101" y="5"/>
                </a:lnTo>
                <a:lnTo>
                  <a:pt x="106" y="5"/>
                </a:lnTo>
                <a:lnTo>
                  <a:pt x="110" y="5"/>
                </a:lnTo>
                <a:lnTo>
                  <a:pt x="115" y="5"/>
                </a:lnTo>
                <a:lnTo>
                  <a:pt x="119" y="5"/>
                </a:lnTo>
                <a:lnTo>
                  <a:pt x="124" y="5"/>
                </a:lnTo>
                <a:lnTo>
                  <a:pt x="128" y="5"/>
                </a:lnTo>
                <a:lnTo>
                  <a:pt x="132" y="5"/>
                </a:lnTo>
                <a:lnTo>
                  <a:pt x="137" y="5"/>
                </a:lnTo>
                <a:lnTo>
                  <a:pt x="141" y="5"/>
                </a:lnTo>
                <a:lnTo>
                  <a:pt x="146" y="5"/>
                </a:lnTo>
                <a:lnTo>
                  <a:pt x="150" y="5"/>
                </a:lnTo>
                <a:lnTo>
                  <a:pt x="155" y="5"/>
                </a:lnTo>
                <a:lnTo>
                  <a:pt x="159" y="5"/>
                </a:lnTo>
                <a:lnTo>
                  <a:pt x="163" y="5"/>
                </a:lnTo>
                <a:lnTo>
                  <a:pt x="168" y="5"/>
                </a:lnTo>
                <a:lnTo>
                  <a:pt x="172" y="5"/>
                </a:lnTo>
                <a:lnTo>
                  <a:pt x="177" y="5"/>
                </a:lnTo>
                <a:lnTo>
                  <a:pt x="181" y="5"/>
                </a:lnTo>
                <a:lnTo>
                  <a:pt x="185" y="5"/>
                </a:lnTo>
                <a:lnTo>
                  <a:pt x="190" y="5"/>
                </a:lnTo>
                <a:lnTo>
                  <a:pt x="194" y="5"/>
                </a:lnTo>
                <a:lnTo>
                  <a:pt x="199" y="5"/>
                </a:lnTo>
                <a:lnTo>
                  <a:pt x="203" y="5"/>
                </a:lnTo>
                <a:lnTo>
                  <a:pt x="208" y="5"/>
                </a:lnTo>
                <a:lnTo>
                  <a:pt x="212" y="5"/>
                </a:lnTo>
                <a:lnTo>
                  <a:pt x="216" y="5"/>
                </a:lnTo>
                <a:lnTo>
                  <a:pt x="221" y="5"/>
                </a:lnTo>
                <a:lnTo>
                  <a:pt x="225" y="5"/>
                </a:lnTo>
                <a:lnTo>
                  <a:pt x="230" y="5"/>
                </a:lnTo>
                <a:lnTo>
                  <a:pt x="234" y="5"/>
                </a:lnTo>
                <a:lnTo>
                  <a:pt x="239" y="5"/>
                </a:lnTo>
                <a:lnTo>
                  <a:pt x="243" y="5"/>
                </a:lnTo>
                <a:lnTo>
                  <a:pt x="247" y="5"/>
                </a:lnTo>
                <a:lnTo>
                  <a:pt x="252" y="5"/>
                </a:lnTo>
                <a:lnTo>
                  <a:pt x="256" y="5"/>
                </a:lnTo>
                <a:lnTo>
                  <a:pt x="261" y="5"/>
                </a:lnTo>
                <a:lnTo>
                  <a:pt x="265" y="5"/>
                </a:lnTo>
                <a:lnTo>
                  <a:pt x="270" y="5"/>
                </a:lnTo>
                <a:lnTo>
                  <a:pt x="274" y="5"/>
                </a:lnTo>
                <a:lnTo>
                  <a:pt x="278" y="5"/>
                </a:lnTo>
                <a:lnTo>
                  <a:pt x="283" y="5"/>
                </a:lnTo>
                <a:lnTo>
                  <a:pt x="287" y="5"/>
                </a:lnTo>
                <a:lnTo>
                  <a:pt x="292" y="5"/>
                </a:lnTo>
                <a:lnTo>
                  <a:pt x="296" y="5"/>
                </a:lnTo>
                <a:lnTo>
                  <a:pt x="300" y="5"/>
                </a:lnTo>
                <a:lnTo>
                  <a:pt x="305" y="5"/>
                </a:lnTo>
                <a:lnTo>
                  <a:pt x="309" y="5"/>
                </a:lnTo>
                <a:lnTo>
                  <a:pt x="314" y="5"/>
                </a:lnTo>
                <a:lnTo>
                  <a:pt x="318" y="5"/>
                </a:lnTo>
                <a:lnTo>
                  <a:pt x="323" y="5"/>
                </a:lnTo>
                <a:lnTo>
                  <a:pt x="327" y="5"/>
                </a:lnTo>
                <a:lnTo>
                  <a:pt x="331" y="5"/>
                </a:lnTo>
                <a:lnTo>
                  <a:pt x="336" y="5"/>
                </a:lnTo>
                <a:lnTo>
                  <a:pt x="340" y="5"/>
                </a:lnTo>
                <a:lnTo>
                  <a:pt x="345" y="5"/>
                </a:lnTo>
              </a:path>
            </a:pathLst>
          </a:custGeom>
          <a:noFill/>
          <a:ln w="0">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graphicFrame>
        <p:nvGraphicFramePr>
          <p:cNvPr id="35" name="Object 209">
            <a:extLst>
              <a:ext uri="{FF2B5EF4-FFF2-40B4-BE49-F238E27FC236}">
                <a16:creationId xmlns:a16="http://schemas.microsoft.com/office/drawing/2014/main" id="{14111506-3F3C-458B-98F8-BC42721F18B9}"/>
              </a:ext>
            </a:extLst>
          </p:cNvPr>
          <p:cNvGraphicFramePr>
            <a:graphicFrameLocks noChangeAspect="1"/>
          </p:cNvGraphicFramePr>
          <p:nvPr>
            <p:extLst>
              <p:ext uri="{D42A27DB-BD31-4B8C-83A1-F6EECF244321}">
                <p14:modId xmlns:p14="http://schemas.microsoft.com/office/powerpoint/2010/main" val="369524052"/>
              </p:ext>
            </p:extLst>
          </p:nvPr>
        </p:nvGraphicFramePr>
        <p:xfrm>
          <a:off x="1901536" y="516804"/>
          <a:ext cx="444500" cy="363537"/>
        </p:xfrm>
        <a:graphic>
          <a:graphicData uri="http://schemas.openxmlformats.org/presentationml/2006/ole">
            <mc:AlternateContent xmlns:mc="http://schemas.openxmlformats.org/markup-compatibility/2006">
              <mc:Choice xmlns:v="urn:schemas-microsoft-com:vml" Requires="v">
                <p:oleObj spid="_x0000_s8199" name="Equation" r:id="rId6" imgW="279360" imgH="228600" progId="Equation.DSMT4">
                  <p:embed/>
                </p:oleObj>
              </mc:Choice>
              <mc:Fallback>
                <p:oleObj name="Equation" r:id="rId6" imgW="279360" imgH="228600" progId="Equation.DSMT4">
                  <p:embed/>
                  <p:pic>
                    <p:nvPicPr>
                      <p:cNvPr id="17617" name="Object 209">
                        <a:extLst>
                          <a:ext uri="{FF2B5EF4-FFF2-40B4-BE49-F238E27FC236}">
                            <a16:creationId xmlns:a16="http://schemas.microsoft.com/office/drawing/2014/main" id="{1E62E5C5-1004-43EF-A27F-CD709AFEF3E4}"/>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901536" y="516804"/>
                        <a:ext cx="444500" cy="3635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36" name="Object 210">
            <a:extLst>
              <a:ext uri="{FF2B5EF4-FFF2-40B4-BE49-F238E27FC236}">
                <a16:creationId xmlns:a16="http://schemas.microsoft.com/office/drawing/2014/main" id="{7252A26A-99A9-4038-A0C6-0D39812E2733}"/>
              </a:ext>
            </a:extLst>
          </p:cNvPr>
          <p:cNvGraphicFramePr>
            <a:graphicFrameLocks noChangeAspect="1"/>
          </p:cNvGraphicFramePr>
          <p:nvPr>
            <p:extLst>
              <p:ext uri="{D42A27DB-BD31-4B8C-83A1-F6EECF244321}">
                <p14:modId xmlns:p14="http://schemas.microsoft.com/office/powerpoint/2010/main" val="4125188552"/>
              </p:ext>
            </p:extLst>
          </p:nvPr>
        </p:nvGraphicFramePr>
        <p:xfrm>
          <a:off x="1672936" y="1583604"/>
          <a:ext cx="701675" cy="350837"/>
        </p:xfrm>
        <a:graphic>
          <a:graphicData uri="http://schemas.openxmlformats.org/presentationml/2006/ole">
            <mc:AlternateContent xmlns:mc="http://schemas.openxmlformats.org/markup-compatibility/2006">
              <mc:Choice xmlns:v="urn:schemas-microsoft-com:vml" Requires="v">
                <p:oleObj spid="_x0000_s8200" name="Equation" r:id="rId8" imgW="457200" imgH="228600" progId="Equation.DSMT4">
                  <p:embed/>
                </p:oleObj>
              </mc:Choice>
              <mc:Fallback>
                <p:oleObj name="Equation" r:id="rId8" imgW="457200" imgH="228600" progId="Equation.DSMT4">
                  <p:embed/>
                  <p:pic>
                    <p:nvPicPr>
                      <p:cNvPr id="17618" name="Object 210">
                        <a:extLst>
                          <a:ext uri="{FF2B5EF4-FFF2-40B4-BE49-F238E27FC236}">
                            <a16:creationId xmlns:a16="http://schemas.microsoft.com/office/drawing/2014/main" id="{FE62D3B5-E5CD-471E-8AAF-4BC283BBF6FA}"/>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672936" y="1583604"/>
                        <a:ext cx="701675" cy="3508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37" name="Object 211">
            <a:extLst>
              <a:ext uri="{FF2B5EF4-FFF2-40B4-BE49-F238E27FC236}">
                <a16:creationId xmlns:a16="http://schemas.microsoft.com/office/drawing/2014/main" id="{C50D9AA4-8B1F-4C33-9C6A-4AA846887F81}"/>
              </a:ext>
            </a:extLst>
          </p:cNvPr>
          <p:cNvGraphicFramePr>
            <a:graphicFrameLocks noChangeAspect="1"/>
          </p:cNvGraphicFramePr>
          <p:nvPr>
            <p:extLst>
              <p:ext uri="{D42A27DB-BD31-4B8C-83A1-F6EECF244321}">
                <p14:modId xmlns:p14="http://schemas.microsoft.com/office/powerpoint/2010/main" val="4033861983"/>
              </p:ext>
            </p:extLst>
          </p:nvPr>
        </p:nvGraphicFramePr>
        <p:xfrm>
          <a:off x="3806536" y="2802804"/>
          <a:ext cx="285750" cy="395287"/>
        </p:xfrm>
        <a:graphic>
          <a:graphicData uri="http://schemas.openxmlformats.org/presentationml/2006/ole">
            <mc:AlternateContent xmlns:mc="http://schemas.openxmlformats.org/markup-compatibility/2006">
              <mc:Choice xmlns:v="urn:schemas-microsoft-com:vml" Requires="v">
                <p:oleObj spid="_x0000_s8201" name="Equation" r:id="rId10" imgW="164880" imgH="228600" progId="Equation.DSMT4">
                  <p:embed/>
                </p:oleObj>
              </mc:Choice>
              <mc:Fallback>
                <p:oleObj name="Equation" r:id="rId10" imgW="164880" imgH="228600" progId="Equation.DSMT4">
                  <p:embed/>
                  <p:pic>
                    <p:nvPicPr>
                      <p:cNvPr id="17619" name="Object 211">
                        <a:extLst>
                          <a:ext uri="{FF2B5EF4-FFF2-40B4-BE49-F238E27FC236}">
                            <a16:creationId xmlns:a16="http://schemas.microsoft.com/office/drawing/2014/main" id="{556547C7-1E89-4B3B-9BF7-67F2F80EFBA9}"/>
                          </a:ext>
                        </a:extLst>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3806536" y="2802804"/>
                        <a:ext cx="285750" cy="3952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38" name="Rectangle 212">
            <a:extLst>
              <a:ext uri="{FF2B5EF4-FFF2-40B4-BE49-F238E27FC236}">
                <a16:creationId xmlns:a16="http://schemas.microsoft.com/office/drawing/2014/main" id="{3F3905AA-2668-49BA-B171-DC31E2E14F3C}"/>
              </a:ext>
            </a:extLst>
          </p:cNvPr>
          <p:cNvSpPr>
            <a:spLocks noChangeArrowheads="1"/>
          </p:cNvSpPr>
          <p:nvPr/>
        </p:nvSpPr>
        <p:spPr bwMode="auto">
          <a:xfrm>
            <a:off x="4873336" y="2798041"/>
            <a:ext cx="914400"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800">
                <a:solidFill>
                  <a:srgbClr val="000000"/>
                </a:solidFill>
                <a:latin typeface="Times" panose="02020603050405020304" pitchFamily="18" charset="0"/>
              </a:rPr>
              <a:t>frequency</a:t>
            </a:r>
            <a:endParaRPr lang="en-US" altLang="en-US" sz="1600">
              <a:latin typeface="Arial" panose="020B0604020202020204" pitchFamily="34" charset="0"/>
            </a:endParaRPr>
          </a:p>
        </p:txBody>
      </p:sp>
      <p:sp>
        <p:nvSpPr>
          <p:cNvPr id="39" name="Line 213">
            <a:extLst>
              <a:ext uri="{FF2B5EF4-FFF2-40B4-BE49-F238E27FC236}">
                <a16:creationId xmlns:a16="http://schemas.microsoft.com/office/drawing/2014/main" id="{04ADEAB8-07BE-4EFA-A3FD-C7F50E107D51}"/>
              </a:ext>
            </a:extLst>
          </p:cNvPr>
          <p:cNvSpPr>
            <a:spLocks noChangeShapeType="1"/>
          </p:cNvSpPr>
          <p:nvPr/>
        </p:nvSpPr>
        <p:spPr bwMode="auto">
          <a:xfrm flipV="1">
            <a:off x="3577936" y="1809029"/>
            <a:ext cx="711200" cy="3175"/>
          </a:xfrm>
          <a:prstGeom prst="line">
            <a:avLst/>
          </a:prstGeom>
          <a:noFill/>
          <a:ln w="9525">
            <a:solidFill>
              <a:schemeClr val="tx1"/>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0" name="Line 214">
            <a:extLst>
              <a:ext uri="{FF2B5EF4-FFF2-40B4-BE49-F238E27FC236}">
                <a16:creationId xmlns:a16="http://schemas.microsoft.com/office/drawing/2014/main" id="{1D199BAC-A4D6-481B-809C-EC5040F23E4D}"/>
              </a:ext>
            </a:extLst>
          </p:cNvPr>
          <p:cNvSpPr>
            <a:spLocks noChangeShapeType="1"/>
          </p:cNvSpPr>
          <p:nvPr/>
        </p:nvSpPr>
        <p:spPr bwMode="auto">
          <a:xfrm>
            <a:off x="3577936" y="1812204"/>
            <a:ext cx="0" cy="914400"/>
          </a:xfrm>
          <a:prstGeom prst="line">
            <a:avLst/>
          </a:prstGeom>
          <a:noFill/>
          <a:ln w="9525">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1" name="Line 215">
            <a:extLst>
              <a:ext uri="{FF2B5EF4-FFF2-40B4-BE49-F238E27FC236}">
                <a16:creationId xmlns:a16="http://schemas.microsoft.com/office/drawing/2014/main" id="{D1C33392-37B9-4496-88ED-CCC6A079D929}"/>
              </a:ext>
            </a:extLst>
          </p:cNvPr>
          <p:cNvSpPr>
            <a:spLocks noChangeShapeType="1"/>
          </p:cNvSpPr>
          <p:nvPr/>
        </p:nvSpPr>
        <p:spPr bwMode="auto">
          <a:xfrm>
            <a:off x="4293899" y="1821729"/>
            <a:ext cx="0" cy="914400"/>
          </a:xfrm>
          <a:prstGeom prst="line">
            <a:avLst/>
          </a:prstGeom>
          <a:noFill/>
          <a:ln w="9525">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2" name="Rectangle 216">
            <a:extLst>
              <a:ext uri="{FF2B5EF4-FFF2-40B4-BE49-F238E27FC236}">
                <a16:creationId xmlns:a16="http://schemas.microsoft.com/office/drawing/2014/main" id="{9816AF83-860D-44C6-B921-598AF32829B0}"/>
              </a:ext>
            </a:extLst>
          </p:cNvPr>
          <p:cNvSpPr>
            <a:spLocks noChangeArrowheads="1"/>
          </p:cNvSpPr>
          <p:nvPr/>
        </p:nvSpPr>
        <p:spPr bwMode="auto">
          <a:xfrm>
            <a:off x="3806536" y="1812204"/>
            <a:ext cx="2794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800">
                <a:solidFill>
                  <a:srgbClr val="000000"/>
                </a:solidFill>
                <a:latin typeface="Times" panose="02020603050405020304" pitchFamily="18" charset="0"/>
              </a:rPr>
              <a:t>bw</a:t>
            </a:r>
            <a:endParaRPr lang="en-US" altLang="en-US" sz="1600">
              <a:latin typeface="Arial" panose="020B0604020202020204" pitchFamily="34" charset="0"/>
            </a:endParaRPr>
          </a:p>
        </p:txBody>
      </p:sp>
      <p:sp>
        <p:nvSpPr>
          <p:cNvPr id="43" name="Text Box 217">
            <a:extLst>
              <a:ext uri="{FF2B5EF4-FFF2-40B4-BE49-F238E27FC236}">
                <a16:creationId xmlns:a16="http://schemas.microsoft.com/office/drawing/2014/main" id="{A79D0CD2-12A0-4436-BCE8-AB394506A096}"/>
              </a:ext>
            </a:extLst>
          </p:cNvPr>
          <p:cNvSpPr txBox="1">
            <a:spLocks noChangeArrowheads="1"/>
          </p:cNvSpPr>
          <p:nvPr/>
        </p:nvSpPr>
        <p:spPr bwMode="auto">
          <a:xfrm>
            <a:off x="2741034" y="5462729"/>
            <a:ext cx="27368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dirty="0"/>
              <a:t>f</a:t>
            </a:r>
            <a:r>
              <a:rPr lang="en-US" altLang="en-US" baseline="-25000" dirty="0"/>
              <a:t>c</a:t>
            </a:r>
            <a:r>
              <a:rPr lang="en-US" altLang="en-US" dirty="0"/>
              <a:t> = center frequency</a:t>
            </a:r>
          </a:p>
        </p:txBody>
      </p:sp>
      <p:sp>
        <p:nvSpPr>
          <p:cNvPr id="44" name="TextBox 43">
            <a:extLst>
              <a:ext uri="{FF2B5EF4-FFF2-40B4-BE49-F238E27FC236}">
                <a16:creationId xmlns:a16="http://schemas.microsoft.com/office/drawing/2014/main" id="{890DB9C7-A17C-4AB4-8A9F-5F351796FADB}"/>
              </a:ext>
            </a:extLst>
          </p:cNvPr>
          <p:cNvSpPr txBox="1"/>
          <p:nvPr/>
        </p:nvSpPr>
        <p:spPr>
          <a:xfrm>
            <a:off x="569182" y="3223917"/>
            <a:ext cx="2146742" cy="830997"/>
          </a:xfrm>
          <a:prstGeom prst="rect">
            <a:avLst/>
          </a:prstGeom>
          <a:noFill/>
        </p:spPr>
        <p:txBody>
          <a:bodyPr wrap="none" rtlCol="0">
            <a:spAutoFit/>
          </a:bodyPr>
          <a:lstStyle/>
          <a:p>
            <a:r>
              <a:rPr lang="en-US" dirty="0"/>
              <a:t>definition of a </a:t>
            </a:r>
          </a:p>
          <a:p>
            <a:r>
              <a:rPr lang="en-US" dirty="0"/>
              <a:t>ratio in decibels</a:t>
            </a:r>
          </a:p>
        </p:txBody>
      </p:sp>
      <p:sp>
        <p:nvSpPr>
          <p:cNvPr id="45" name="TextBox 44">
            <a:extLst>
              <a:ext uri="{FF2B5EF4-FFF2-40B4-BE49-F238E27FC236}">
                <a16:creationId xmlns:a16="http://schemas.microsoft.com/office/drawing/2014/main" id="{42E0B88C-2C80-49CD-AD9E-98322ADD633C}"/>
              </a:ext>
            </a:extLst>
          </p:cNvPr>
          <p:cNvSpPr txBox="1"/>
          <p:nvPr/>
        </p:nvSpPr>
        <p:spPr>
          <a:xfrm>
            <a:off x="189270" y="4422924"/>
            <a:ext cx="2526654" cy="830997"/>
          </a:xfrm>
          <a:prstGeom prst="rect">
            <a:avLst/>
          </a:prstGeom>
          <a:noFill/>
        </p:spPr>
        <p:txBody>
          <a:bodyPr wrap="square" rtlCol="0">
            <a:spAutoFit/>
          </a:bodyPr>
          <a:lstStyle/>
          <a:p>
            <a:r>
              <a:rPr lang="en-US" dirty="0"/>
              <a:t>a ratio ½ is </a:t>
            </a:r>
          </a:p>
          <a:p>
            <a:r>
              <a:rPr lang="en-US" dirty="0"/>
              <a:t>equivalent to -6 dB</a:t>
            </a:r>
          </a:p>
        </p:txBody>
      </p:sp>
    </p:spTree>
    <p:extLst>
      <p:ext uri="{BB962C8B-B14F-4D97-AF65-F5344CB8AC3E}">
        <p14:creationId xmlns:p14="http://schemas.microsoft.com/office/powerpoint/2010/main" val="90805232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4" name="Text Box 4">
            <a:extLst>
              <a:ext uri="{FF2B5EF4-FFF2-40B4-BE49-F238E27FC236}">
                <a16:creationId xmlns:a16="http://schemas.microsoft.com/office/drawing/2014/main" id="{D2DACE1C-905D-40CE-98A5-D51F69CA606F}"/>
              </a:ext>
            </a:extLst>
          </p:cNvPr>
          <p:cNvSpPr txBox="1">
            <a:spLocks noChangeArrowheads="1"/>
          </p:cNvSpPr>
          <p:nvPr/>
        </p:nvSpPr>
        <p:spPr bwMode="auto">
          <a:xfrm>
            <a:off x="822325" y="269875"/>
            <a:ext cx="7940675" cy="822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a:t>In real ultrasonic systems the spectrum is not symmetric, so how do we define a bandwidth and center frequency?</a:t>
            </a:r>
          </a:p>
        </p:txBody>
      </p:sp>
      <p:sp>
        <p:nvSpPr>
          <p:cNvPr id="25605" name="Line 5">
            <a:extLst>
              <a:ext uri="{FF2B5EF4-FFF2-40B4-BE49-F238E27FC236}">
                <a16:creationId xmlns:a16="http://schemas.microsoft.com/office/drawing/2014/main" id="{6A38AD10-FAEA-40E7-B1AB-C39805B2FDFC}"/>
              </a:ext>
            </a:extLst>
          </p:cNvPr>
          <p:cNvSpPr>
            <a:spLocks noChangeShapeType="1"/>
          </p:cNvSpPr>
          <p:nvPr/>
        </p:nvSpPr>
        <p:spPr bwMode="auto">
          <a:xfrm>
            <a:off x="2133600" y="3124200"/>
            <a:ext cx="48006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5608" name="Freeform 8">
            <a:extLst>
              <a:ext uri="{FF2B5EF4-FFF2-40B4-BE49-F238E27FC236}">
                <a16:creationId xmlns:a16="http://schemas.microsoft.com/office/drawing/2014/main" id="{1C5A227D-9D47-48AF-858F-DC9A63802E6C}"/>
              </a:ext>
            </a:extLst>
          </p:cNvPr>
          <p:cNvSpPr>
            <a:spLocks/>
          </p:cNvSpPr>
          <p:nvPr/>
        </p:nvSpPr>
        <p:spPr bwMode="auto">
          <a:xfrm>
            <a:off x="2286000" y="1676400"/>
            <a:ext cx="3581400" cy="1447800"/>
          </a:xfrm>
          <a:custGeom>
            <a:avLst/>
            <a:gdLst>
              <a:gd name="T0" fmla="*/ 0 w 2256"/>
              <a:gd name="T1" fmla="*/ 912 h 912"/>
              <a:gd name="T2" fmla="*/ 432 w 2256"/>
              <a:gd name="T3" fmla="*/ 816 h 912"/>
              <a:gd name="T4" fmla="*/ 720 w 2256"/>
              <a:gd name="T5" fmla="*/ 576 h 912"/>
              <a:gd name="T6" fmla="*/ 816 w 2256"/>
              <a:gd name="T7" fmla="*/ 384 h 912"/>
              <a:gd name="T8" fmla="*/ 912 w 2256"/>
              <a:gd name="T9" fmla="*/ 240 h 912"/>
              <a:gd name="T10" fmla="*/ 960 w 2256"/>
              <a:gd name="T11" fmla="*/ 144 h 912"/>
              <a:gd name="T12" fmla="*/ 1056 w 2256"/>
              <a:gd name="T13" fmla="*/ 48 h 912"/>
              <a:gd name="T14" fmla="*/ 1248 w 2256"/>
              <a:gd name="T15" fmla="*/ 0 h 912"/>
              <a:gd name="T16" fmla="*/ 1344 w 2256"/>
              <a:gd name="T17" fmla="*/ 0 h 912"/>
              <a:gd name="T18" fmla="*/ 1440 w 2256"/>
              <a:gd name="T19" fmla="*/ 48 h 912"/>
              <a:gd name="T20" fmla="*/ 1488 w 2256"/>
              <a:gd name="T21" fmla="*/ 144 h 912"/>
              <a:gd name="T22" fmla="*/ 1536 w 2256"/>
              <a:gd name="T23" fmla="*/ 288 h 912"/>
              <a:gd name="T24" fmla="*/ 1584 w 2256"/>
              <a:gd name="T25" fmla="*/ 432 h 912"/>
              <a:gd name="T26" fmla="*/ 1632 w 2256"/>
              <a:gd name="T27" fmla="*/ 528 h 912"/>
              <a:gd name="T28" fmla="*/ 1680 w 2256"/>
              <a:gd name="T29" fmla="*/ 624 h 912"/>
              <a:gd name="T30" fmla="*/ 1776 w 2256"/>
              <a:gd name="T31" fmla="*/ 624 h 912"/>
              <a:gd name="T32" fmla="*/ 1872 w 2256"/>
              <a:gd name="T33" fmla="*/ 720 h 912"/>
              <a:gd name="T34" fmla="*/ 1920 w 2256"/>
              <a:gd name="T35" fmla="*/ 720 h 912"/>
              <a:gd name="T36" fmla="*/ 2016 w 2256"/>
              <a:gd name="T37" fmla="*/ 816 h 912"/>
              <a:gd name="T38" fmla="*/ 2064 w 2256"/>
              <a:gd name="T39" fmla="*/ 864 h 912"/>
              <a:gd name="T40" fmla="*/ 2112 w 2256"/>
              <a:gd name="T41" fmla="*/ 864 h 912"/>
              <a:gd name="T42" fmla="*/ 2256 w 2256"/>
              <a:gd name="T43" fmla="*/ 864 h 9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256" h="912">
                <a:moveTo>
                  <a:pt x="0" y="912"/>
                </a:moveTo>
                <a:lnTo>
                  <a:pt x="432" y="816"/>
                </a:lnTo>
                <a:lnTo>
                  <a:pt x="720" y="576"/>
                </a:lnTo>
                <a:lnTo>
                  <a:pt x="816" y="384"/>
                </a:lnTo>
                <a:lnTo>
                  <a:pt x="912" y="240"/>
                </a:lnTo>
                <a:lnTo>
                  <a:pt x="960" y="144"/>
                </a:lnTo>
                <a:lnTo>
                  <a:pt x="1056" y="48"/>
                </a:lnTo>
                <a:lnTo>
                  <a:pt x="1248" y="0"/>
                </a:lnTo>
                <a:lnTo>
                  <a:pt x="1344" y="0"/>
                </a:lnTo>
                <a:lnTo>
                  <a:pt x="1440" y="48"/>
                </a:lnTo>
                <a:lnTo>
                  <a:pt x="1488" y="144"/>
                </a:lnTo>
                <a:lnTo>
                  <a:pt x="1536" y="288"/>
                </a:lnTo>
                <a:lnTo>
                  <a:pt x="1584" y="432"/>
                </a:lnTo>
                <a:lnTo>
                  <a:pt x="1632" y="528"/>
                </a:lnTo>
                <a:lnTo>
                  <a:pt x="1680" y="624"/>
                </a:lnTo>
                <a:lnTo>
                  <a:pt x="1776" y="624"/>
                </a:lnTo>
                <a:lnTo>
                  <a:pt x="1872" y="720"/>
                </a:lnTo>
                <a:lnTo>
                  <a:pt x="1920" y="720"/>
                </a:lnTo>
                <a:lnTo>
                  <a:pt x="2016" y="816"/>
                </a:lnTo>
                <a:lnTo>
                  <a:pt x="2064" y="864"/>
                </a:lnTo>
                <a:lnTo>
                  <a:pt x="2112" y="864"/>
                </a:lnTo>
                <a:lnTo>
                  <a:pt x="2256" y="864"/>
                </a:lnTo>
              </a:path>
            </a:pathLst>
          </a:custGeom>
          <a:noFill/>
          <a:ln w="28575" cmpd="sng">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5609" name="Line 9">
            <a:extLst>
              <a:ext uri="{FF2B5EF4-FFF2-40B4-BE49-F238E27FC236}">
                <a16:creationId xmlns:a16="http://schemas.microsoft.com/office/drawing/2014/main" id="{A53244AF-CB8F-4BD2-A0B4-470275EC73A8}"/>
              </a:ext>
            </a:extLst>
          </p:cNvPr>
          <p:cNvSpPr>
            <a:spLocks noChangeShapeType="1"/>
          </p:cNvSpPr>
          <p:nvPr/>
        </p:nvSpPr>
        <p:spPr bwMode="auto">
          <a:xfrm flipH="1" flipV="1">
            <a:off x="2520950" y="1624013"/>
            <a:ext cx="1763713" cy="127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5610" name="Line 10">
            <a:extLst>
              <a:ext uri="{FF2B5EF4-FFF2-40B4-BE49-F238E27FC236}">
                <a16:creationId xmlns:a16="http://schemas.microsoft.com/office/drawing/2014/main" id="{F981A2E6-F2A0-40C1-87D3-A81DED6AA480}"/>
              </a:ext>
            </a:extLst>
          </p:cNvPr>
          <p:cNvSpPr>
            <a:spLocks noChangeShapeType="1"/>
          </p:cNvSpPr>
          <p:nvPr/>
        </p:nvSpPr>
        <p:spPr bwMode="auto">
          <a:xfrm flipH="1" flipV="1">
            <a:off x="2584450" y="1609725"/>
            <a:ext cx="6350" cy="1514475"/>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5611" name="Text Box 11">
            <a:extLst>
              <a:ext uri="{FF2B5EF4-FFF2-40B4-BE49-F238E27FC236}">
                <a16:creationId xmlns:a16="http://schemas.microsoft.com/office/drawing/2014/main" id="{C2295F1A-7294-40E6-84CE-4C476727EFE4}"/>
              </a:ext>
            </a:extLst>
          </p:cNvPr>
          <p:cNvSpPr txBox="1">
            <a:spLocks noChangeArrowheads="1"/>
          </p:cNvSpPr>
          <p:nvPr/>
        </p:nvSpPr>
        <p:spPr bwMode="auto">
          <a:xfrm>
            <a:off x="1889125" y="2170113"/>
            <a:ext cx="468313"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200"/>
              <a:t>V</a:t>
            </a:r>
            <a:r>
              <a:rPr lang="en-US" altLang="en-US" sz="1200" baseline="-25000"/>
              <a:t>max</a:t>
            </a:r>
            <a:endParaRPr lang="en-US" altLang="en-US" sz="1200"/>
          </a:p>
        </p:txBody>
      </p:sp>
      <p:sp>
        <p:nvSpPr>
          <p:cNvPr id="25612" name="Line 12">
            <a:extLst>
              <a:ext uri="{FF2B5EF4-FFF2-40B4-BE49-F238E27FC236}">
                <a16:creationId xmlns:a16="http://schemas.microsoft.com/office/drawing/2014/main" id="{23B5B20A-D276-4F0F-B93D-3DBB06F1E414}"/>
              </a:ext>
            </a:extLst>
          </p:cNvPr>
          <p:cNvSpPr>
            <a:spLocks noChangeShapeType="1"/>
          </p:cNvSpPr>
          <p:nvPr/>
        </p:nvSpPr>
        <p:spPr bwMode="auto">
          <a:xfrm>
            <a:off x="3124200" y="2382838"/>
            <a:ext cx="21336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5614" name="Line 14">
            <a:extLst>
              <a:ext uri="{FF2B5EF4-FFF2-40B4-BE49-F238E27FC236}">
                <a16:creationId xmlns:a16="http://schemas.microsoft.com/office/drawing/2014/main" id="{9967C4B7-118D-44C6-AE81-69CE8FA0A1EF}"/>
              </a:ext>
            </a:extLst>
          </p:cNvPr>
          <p:cNvSpPr>
            <a:spLocks noChangeShapeType="1"/>
          </p:cNvSpPr>
          <p:nvPr/>
        </p:nvSpPr>
        <p:spPr bwMode="auto">
          <a:xfrm flipV="1">
            <a:off x="3124200" y="2362200"/>
            <a:ext cx="0" cy="7620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5615" name="Text Box 15">
            <a:extLst>
              <a:ext uri="{FF2B5EF4-FFF2-40B4-BE49-F238E27FC236}">
                <a16:creationId xmlns:a16="http://schemas.microsoft.com/office/drawing/2014/main" id="{601A5FEC-15C1-48A4-ACE5-E969D46A9B8C}"/>
              </a:ext>
            </a:extLst>
          </p:cNvPr>
          <p:cNvSpPr txBox="1">
            <a:spLocks noChangeArrowheads="1"/>
          </p:cNvSpPr>
          <p:nvPr/>
        </p:nvSpPr>
        <p:spPr bwMode="auto">
          <a:xfrm>
            <a:off x="2590800" y="2513013"/>
            <a:ext cx="612775"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200"/>
              <a:t>V</a:t>
            </a:r>
            <a:r>
              <a:rPr lang="en-US" altLang="en-US" sz="1200" baseline="-25000"/>
              <a:t>max </a:t>
            </a:r>
            <a:r>
              <a:rPr lang="en-US" altLang="en-US" sz="1200"/>
              <a:t>/2</a:t>
            </a:r>
          </a:p>
        </p:txBody>
      </p:sp>
      <p:sp>
        <p:nvSpPr>
          <p:cNvPr id="25616" name="Line 16">
            <a:extLst>
              <a:ext uri="{FF2B5EF4-FFF2-40B4-BE49-F238E27FC236}">
                <a16:creationId xmlns:a16="http://schemas.microsoft.com/office/drawing/2014/main" id="{7B554442-0C4D-4F1B-B8DE-DBCD5B89B5F4}"/>
              </a:ext>
            </a:extLst>
          </p:cNvPr>
          <p:cNvSpPr>
            <a:spLocks noChangeShapeType="1"/>
          </p:cNvSpPr>
          <p:nvPr/>
        </p:nvSpPr>
        <p:spPr bwMode="auto">
          <a:xfrm>
            <a:off x="3517900" y="2373313"/>
            <a:ext cx="0" cy="762000"/>
          </a:xfrm>
          <a:prstGeom prst="line">
            <a:avLst/>
          </a:prstGeom>
          <a:noFill/>
          <a:ln w="9525">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5617" name="Line 17">
            <a:extLst>
              <a:ext uri="{FF2B5EF4-FFF2-40B4-BE49-F238E27FC236}">
                <a16:creationId xmlns:a16="http://schemas.microsoft.com/office/drawing/2014/main" id="{D9D0C7FD-E545-4E70-A21B-BA0D7ABF213E}"/>
              </a:ext>
            </a:extLst>
          </p:cNvPr>
          <p:cNvSpPr>
            <a:spLocks noChangeShapeType="1"/>
          </p:cNvSpPr>
          <p:nvPr/>
        </p:nvSpPr>
        <p:spPr bwMode="auto">
          <a:xfrm>
            <a:off x="4800600" y="2376488"/>
            <a:ext cx="0" cy="762000"/>
          </a:xfrm>
          <a:prstGeom prst="line">
            <a:avLst/>
          </a:prstGeom>
          <a:noFill/>
          <a:ln w="9525">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5618" name="Text Box 18">
            <a:extLst>
              <a:ext uri="{FF2B5EF4-FFF2-40B4-BE49-F238E27FC236}">
                <a16:creationId xmlns:a16="http://schemas.microsoft.com/office/drawing/2014/main" id="{A16DD8DF-2199-425E-B8D2-E642072C3CF5}"/>
              </a:ext>
            </a:extLst>
          </p:cNvPr>
          <p:cNvSpPr txBox="1">
            <a:spLocks noChangeArrowheads="1"/>
          </p:cNvSpPr>
          <p:nvPr/>
        </p:nvSpPr>
        <p:spPr bwMode="auto">
          <a:xfrm>
            <a:off x="3413125" y="3089275"/>
            <a:ext cx="3873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f</a:t>
            </a:r>
            <a:r>
              <a:rPr lang="en-US" altLang="en-US" baseline="-25000"/>
              <a:t>1</a:t>
            </a:r>
            <a:endParaRPr lang="en-US" altLang="en-US"/>
          </a:p>
        </p:txBody>
      </p:sp>
      <p:sp>
        <p:nvSpPr>
          <p:cNvPr id="25619" name="Text Box 19">
            <a:extLst>
              <a:ext uri="{FF2B5EF4-FFF2-40B4-BE49-F238E27FC236}">
                <a16:creationId xmlns:a16="http://schemas.microsoft.com/office/drawing/2014/main" id="{075DD85E-1396-4038-BE8C-081DD3808BC9}"/>
              </a:ext>
            </a:extLst>
          </p:cNvPr>
          <p:cNvSpPr txBox="1">
            <a:spLocks noChangeArrowheads="1"/>
          </p:cNvSpPr>
          <p:nvPr/>
        </p:nvSpPr>
        <p:spPr bwMode="auto">
          <a:xfrm>
            <a:off x="4622800" y="3152775"/>
            <a:ext cx="3873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f</a:t>
            </a:r>
            <a:r>
              <a:rPr lang="en-US" altLang="en-US" baseline="-25000"/>
              <a:t>2</a:t>
            </a:r>
            <a:endParaRPr lang="en-US" altLang="en-US"/>
          </a:p>
        </p:txBody>
      </p:sp>
      <p:sp>
        <p:nvSpPr>
          <p:cNvPr id="25620" name="Text Box 20">
            <a:extLst>
              <a:ext uri="{FF2B5EF4-FFF2-40B4-BE49-F238E27FC236}">
                <a16:creationId xmlns:a16="http://schemas.microsoft.com/office/drawing/2014/main" id="{B420EBB8-1D33-4089-A0A2-719138B111CC}"/>
              </a:ext>
            </a:extLst>
          </p:cNvPr>
          <p:cNvSpPr txBox="1">
            <a:spLocks noChangeArrowheads="1"/>
          </p:cNvSpPr>
          <p:nvPr/>
        </p:nvSpPr>
        <p:spPr bwMode="auto">
          <a:xfrm>
            <a:off x="914400" y="4267200"/>
            <a:ext cx="23050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center frequency:</a:t>
            </a:r>
          </a:p>
        </p:txBody>
      </p:sp>
      <p:sp>
        <p:nvSpPr>
          <p:cNvPr id="25621" name="Text Box 21">
            <a:extLst>
              <a:ext uri="{FF2B5EF4-FFF2-40B4-BE49-F238E27FC236}">
                <a16:creationId xmlns:a16="http://schemas.microsoft.com/office/drawing/2014/main" id="{7C527847-C3CB-435F-A9F1-C94BF1DCB06C}"/>
              </a:ext>
            </a:extLst>
          </p:cNvPr>
          <p:cNvSpPr txBox="1">
            <a:spLocks noChangeArrowheads="1"/>
          </p:cNvSpPr>
          <p:nvPr/>
        </p:nvSpPr>
        <p:spPr bwMode="auto">
          <a:xfrm>
            <a:off x="838200" y="4953000"/>
            <a:ext cx="5757863" cy="1187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-6 dB bandwidth (in  %  of center frequency):</a:t>
            </a:r>
          </a:p>
          <a:p>
            <a:endParaRPr lang="en-US" altLang="en-US"/>
          </a:p>
          <a:p>
            <a:endParaRPr lang="en-US" altLang="en-US"/>
          </a:p>
        </p:txBody>
      </p:sp>
      <p:graphicFrame>
        <p:nvGraphicFramePr>
          <p:cNvPr id="25622" name="Object 22">
            <a:extLst>
              <a:ext uri="{FF2B5EF4-FFF2-40B4-BE49-F238E27FC236}">
                <a16:creationId xmlns:a16="http://schemas.microsoft.com/office/drawing/2014/main" id="{F2FB5E1F-8957-45F1-A84E-9BC89FE4DDEF}"/>
              </a:ext>
            </a:extLst>
          </p:cNvPr>
          <p:cNvGraphicFramePr>
            <a:graphicFrameLocks noChangeAspect="1"/>
          </p:cNvGraphicFramePr>
          <p:nvPr/>
        </p:nvGraphicFramePr>
        <p:xfrm>
          <a:off x="1371600" y="5486400"/>
          <a:ext cx="2133600" cy="831850"/>
        </p:xfrm>
        <a:graphic>
          <a:graphicData uri="http://schemas.openxmlformats.org/presentationml/2006/ole">
            <mc:AlternateContent xmlns:mc="http://schemas.openxmlformats.org/markup-compatibility/2006">
              <mc:Choice xmlns:v="urn:schemas-microsoft-com:vml" Requires="v">
                <p:oleObj spid="_x0000_s9220" name="Equation" r:id="rId4" imgW="1041120" imgH="406080" progId="Equation.DSMT4">
                  <p:embed/>
                </p:oleObj>
              </mc:Choice>
              <mc:Fallback>
                <p:oleObj name="Equation" r:id="rId4" imgW="1041120" imgH="406080" progId="Equation.DSMT4">
                  <p:embed/>
                  <p:pic>
                    <p:nvPicPr>
                      <p:cNvPr id="0" name="Object 2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371600" y="5486400"/>
                        <a:ext cx="2133600" cy="8318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25623" name="Object 23">
            <a:extLst>
              <a:ext uri="{FF2B5EF4-FFF2-40B4-BE49-F238E27FC236}">
                <a16:creationId xmlns:a16="http://schemas.microsoft.com/office/drawing/2014/main" id="{5AC45A8C-4835-4817-A3D0-7A1814C65C60}"/>
              </a:ext>
            </a:extLst>
          </p:cNvPr>
          <p:cNvGraphicFramePr>
            <a:graphicFrameLocks noChangeAspect="1"/>
          </p:cNvGraphicFramePr>
          <p:nvPr/>
        </p:nvGraphicFramePr>
        <p:xfrm>
          <a:off x="3505200" y="4114800"/>
          <a:ext cx="1524000" cy="790575"/>
        </p:xfrm>
        <a:graphic>
          <a:graphicData uri="http://schemas.openxmlformats.org/presentationml/2006/ole">
            <mc:AlternateContent xmlns:mc="http://schemas.openxmlformats.org/markup-compatibility/2006">
              <mc:Choice xmlns:v="urn:schemas-microsoft-com:vml" Requires="v">
                <p:oleObj spid="_x0000_s9221" name="Equation" r:id="rId6" imgW="711000" imgH="368280" progId="Equation.DSMT4">
                  <p:embed/>
                </p:oleObj>
              </mc:Choice>
              <mc:Fallback>
                <p:oleObj name="Equation" r:id="rId6" imgW="711000" imgH="368280" progId="Equation.DSMT4">
                  <p:embed/>
                  <p:pic>
                    <p:nvPicPr>
                      <p:cNvPr id="0" name="Object 23"/>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505200" y="4114800"/>
                        <a:ext cx="1524000" cy="7905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25624" name="Line 24">
            <a:extLst>
              <a:ext uri="{FF2B5EF4-FFF2-40B4-BE49-F238E27FC236}">
                <a16:creationId xmlns:a16="http://schemas.microsoft.com/office/drawing/2014/main" id="{BAD8A2C1-E018-415A-9601-21793020CF7F}"/>
              </a:ext>
            </a:extLst>
          </p:cNvPr>
          <p:cNvSpPr>
            <a:spLocks noChangeShapeType="1"/>
          </p:cNvSpPr>
          <p:nvPr/>
        </p:nvSpPr>
        <p:spPr bwMode="auto">
          <a:xfrm flipV="1">
            <a:off x="4114800" y="1752600"/>
            <a:ext cx="0" cy="1371600"/>
          </a:xfrm>
          <a:prstGeom prst="line">
            <a:avLst/>
          </a:prstGeom>
          <a:noFill/>
          <a:ln w="9525">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5625" name="Text Box 25">
            <a:extLst>
              <a:ext uri="{FF2B5EF4-FFF2-40B4-BE49-F238E27FC236}">
                <a16:creationId xmlns:a16="http://schemas.microsoft.com/office/drawing/2014/main" id="{172A38F8-D6AA-4989-9441-E01D90FD9E83}"/>
              </a:ext>
            </a:extLst>
          </p:cNvPr>
          <p:cNvSpPr txBox="1">
            <a:spLocks noChangeArrowheads="1"/>
          </p:cNvSpPr>
          <p:nvPr/>
        </p:nvSpPr>
        <p:spPr bwMode="auto">
          <a:xfrm>
            <a:off x="3946525" y="3138488"/>
            <a:ext cx="37623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f</a:t>
            </a:r>
            <a:r>
              <a:rPr lang="en-US" altLang="en-US" baseline="-25000"/>
              <a:t>c</a:t>
            </a:r>
            <a:endParaRPr lang="en-US" altLang="en-US"/>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a:extLst>
              <a:ext uri="{FF2B5EF4-FFF2-40B4-BE49-F238E27FC236}">
                <a16:creationId xmlns:a16="http://schemas.microsoft.com/office/drawing/2014/main" id="{D9DC668A-A2BD-48EB-B7D6-1AEBB32A36EE}"/>
              </a:ext>
            </a:extLst>
          </p:cNvPr>
          <p:cNvSpPr>
            <a:spLocks noChangeArrowheads="1"/>
          </p:cNvSpPr>
          <p:nvPr/>
        </p:nvSpPr>
        <p:spPr bwMode="auto">
          <a:xfrm>
            <a:off x="1536700" y="1539875"/>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p>
        </p:txBody>
      </p:sp>
      <p:pic>
        <p:nvPicPr>
          <p:cNvPr id="19460" name="Picture 4">
            <a:extLst>
              <a:ext uri="{FF2B5EF4-FFF2-40B4-BE49-F238E27FC236}">
                <a16:creationId xmlns:a16="http://schemas.microsoft.com/office/drawing/2014/main" id="{F74F5C74-1DD8-4DF5-8E91-BE43CA51C25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3400" y="685800"/>
            <a:ext cx="8153400" cy="4546600"/>
          </a:xfrm>
          <a:prstGeom prst="rect">
            <a:avLst/>
          </a:prstGeom>
          <a:noFill/>
          <a:extLst>
            <a:ext uri="{909E8E84-426E-40DD-AFC4-6F175D3DCCD1}">
              <a14:hiddenFill xmlns:a14="http://schemas.microsoft.com/office/drawing/2010/main">
                <a:solidFill>
                  <a:srgbClr val="FFFFFF"/>
                </a:solidFill>
              </a14:hiddenFill>
            </a:ext>
          </a:extLst>
        </p:spPr>
      </p:pic>
      <p:sp>
        <p:nvSpPr>
          <p:cNvPr id="19461" name="Text Box 5">
            <a:extLst>
              <a:ext uri="{FF2B5EF4-FFF2-40B4-BE49-F238E27FC236}">
                <a16:creationId xmlns:a16="http://schemas.microsoft.com/office/drawing/2014/main" id="{6C22AF0B-22E7-4A1A-8B16-273E07249343}"/>
              </a:ext>
            </a:extLst>
          </p:cNvPr>
          <p:cNvSpPr txBox="1">
            <a:spLocks noChangeArrowheads="1"/>
          </p:cNvSpPr>
          <p:nvPr/>
        </p:nvSpPr>
        <p:spPr bwMode="auto">
          <a:xfrm>
            <a:off x="3200400" y="6096000"/>
            <a:ext cx="5445722"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dirty="0"/>
              <a:t>- 6 dB bandwidth in % of center frequency</a:t>
            </a:r>
          </a:p>
        </p:txBody>
      </p:sp>
      <p:sp>
        <p:nvSpPr>
          <p:cNvPr id="19462" name="Line 6">
            <a:extLst>
              <a:ext uri="{FF2B5EF4-FFF2-40B4-BE49-F238E27FC236}">
                <a16:creationId xmlns:a16="http://schemas.microsoft.com/office/drawing/2014/main" id="{412FE791-CD62-4E34-80E7-1735CE1FAEEF}"/>
              </a:ext>
            </a:extLst>
          </p:cNvPr>
          <p:cNvSpPr>
            <a:spLocks noChangeShapeType="1"/>
          </p:cNvSpPr>
          <p:nvPr/>
        </p:nvSpPr>
        <p:spPr bwMode="auto">
          <a:xfrm flipV="1">
            <a:off x="5181600" y="5105400"/>
            <a:ext cx="0" cy="9144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9463" name="Text Box 7">
            <a:extLst>
              <a:ext uri="{FF2B5EF4-FFF2-40B4-BE49-F238E27FC236}">
                <a16:creationId xmlns:a16="http://schemas.microsoft.com/office/drawing/2014/main" id="{CA732E16-7298-47D1-AA51-8CDD73FAD92B}"/>
              </a:ext>
            </a:extLst>
          </p:cNvPr>
          <p:cNvSpPr txBox="1">
            <a:spLocks noChangeArrowheads="1"/>
          </p:cNvSpPr>
          <p:nvPr/>
        </p:nvSpPr>
        <p:spPr bwMode="auto">
          <a:xfrm>
            <a:off x="2438400" y="228600"/>
            <a:ext cx="63214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Transducer specifications (from the manufacturer)</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8" name="Text Box 1028">
            <a:extLst>
              <a:ext uri="{FF2B5EF4-FFF2-40B4-BE49-F238E27FC236}">
                <a16:creationId xmlns:a16="http://schemas.microsoft.com/office/drawing/2014/main" id="{211FF39A-85EE-4145-B93A-F687326D55CA}"/>
              </a:ext>
            </a:extLst>
          </p:cNvPr>
          <p:cNvSpPr txBox="1">
            <a:spLocks noChangeArrowheads="1"/>
          </p:cNvSpPr>
          <p:nvPr/>
        </p:nvSpPr>
        <p:spPr bwMode="auto">
          <a:xfrm>
            <a:off x="3048000" y="609600"/>
            <a:ext cx="3024188" cy="822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i="1"/>
              <a:t>               V</a:t>
            </a:r>
            <a:r>
              <a:rPr lang="en-US" altLang="en-US"/>
              <a:t>( </a:t>
            </a:r>
            <a:r>
              <a:rPr lang="en-US" altLang="en-US" i="1"/>
              <a:t>f </a:t>
            </a:r>
            <a:r>
              <a:rPr lang="en-US" altLang="en-US"/>
              <a:t>)</a:t>
            </a:r>
          </a:p>
          <a:p>
            <a:r>
              <a:rPr lang="en-US" altLang="en-US"/>
              <a:t>[note scale differences]</a:t>
            </a:r>
          </a:p>
        </p:txBody>
      </p:sp>
      <p:sp>
        <p:nvSpPr>
          <p:cNvPr id="16389" name="Text Box 1029">
            <a:extLst>
              <a:ext uri="{FF2B5EF4-FFF2-40B4-BE49-F238E27FC236}">
                <a16:creationId xmlns:a16="http://schemas.microsoft.com/office/drawing/2014/main" id="{A0AF003F-A45E-4789-B505-47901A41135C}"/>
              </a:ext>
            </a:extLst>
          </p:cNvPr>
          <p:cNvSpPr txBox="1">
            <a:spLocks noChangeArrowheads="1"/>
          </p:cNvSpPr>
          <p:nvPr/>
        </p:nvSpPr>
        <p:spPr bwMode="auto">
          <a:xfrm>
            <a:off x="7010400" y="533400"/>
            <a:ext cx="6064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i="1"/>
              <a:t>v</a:t>
            </a:r>
            <a:r>
              <a:rPr lang="en-US" altLang="en-US"/>
              <a:t>(</a:t>
            </a:r>
            <a:r>
              <a:rPr lang="en-US" altLang="en-US" i="1"/>
              <a:t>t</a:t>
            </a:r>
            <a:r>
              <a:rPr lang="en-US" altLang="en-US"/>
              <a:t>)</a:t>
            </a:r>
          </a:p>
        </p:txBody>
      </p:sp>
      <p:sp>
        <p:nvSpPr>
          <p:cNvPr id="16390" name="Text Box 1030">
            <a:extLst>
              <a:ext uri="{FF2B5EF4-FFF2-40B4-BE49-F238E27FC236}">
                <a16:creationId xmlns:a16="http://schemas.microsoft.com/office/drawing/2014/main" id="{E8A7707F-3245-4D85-B907-187A08D12E5F}"/>
              </a:ext>
            </a:extLst>
          </p:cNvPr>
          <p:cNvSpPr txBox="1">
            <a:spLocks noChangeArrowheads="1"/>
          </p:cNvSpPr>
          <p:nvPr/>
        </p:nvSpPr>
        <p:spPr bwMode="auto">
          <a:xfrm>
            <a:off x="609600" y="1828800"/>
            <a:ext cx="17367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bw = 4 MHz</a:t>
            </a:r>
          </a:p>
        </p:txBody>
      </p:sp>
      <p:sp>
        <p:nvSpPr>
          <p:cNvPr id="16391" name="Text Box 1031">
            <a:extLst>
              <a:ext uri="{FF2B5EF4-FFF2-40B4-BE49-F238E27FC236}">
                <a16:creationId xmlns:a16="http://schemas.microsoft.com/office/drawing/2014/main" id="{BF3EE2B5-D9E9-42DE-B0D9-550B32FD7E6C}"/>
              </a:ext>
            </a:extLst>
          </p:cNvPr>
          <p:cNvSpPr txBox="1">
            <a:spLocks noChangeArrowheads="1"/>
          </p:cNvSpPr>
          <p:nvPr/>
        </p:nvSpPr>
        <p:spPr bwMode="auto">
          <a:xfrm>
            <a:off x="517525" y="3394075"/>
            <a:ext cx="17367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bw = 2 MHz</a:t>
            </a:r>
          </a:p>
        </p:txBody>
      </p:sp>
      <p:sp>
        <p:nvSpPr>
          <p:cNvPr id="16392" name="Text Box 1032">
            <a:extLst>
              <a:ext uri="{FF2B5EF4-FFF2-40B4-BE49-F238E27FC236}">
                <a16:creationId xmlns:a16="http://schemas.microsoft.com/office/drawing/2014/main" id="{E3518223-1C1B-46E0-8506-070FF3D9285F}"/>
              </a:ext>
            </a:extLst>
          </p:cNvPr>
          <p:cNvSpPr txBox="1">
            <a:spLocks noChangeArrowheads="1"/>
          </p:cNvSpPr>
          <p:nvPr/>
        </p:nvSpPr>
        <p:spPr bwMode="auto">
          <a:xfrm>
            <a:off x="457200" y="4876800"/>
            <a:ext cx="17367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bw = 1 MHz</a:t>
            </a:r>
          </a:p>
        </p:txBody>
      </p:sp>
      <p:sp>
        <p:nvSpPr>
          <p:cNvPr id="16393" name="Text Box 1033">
            <a:extLst>
              <a:ext uri="{FF2B5EF4-FFF2-40B4-BE49-F238E27FC236}">
                <a16:creationId xmlns:a16="http://schemas.microsoft.com/office/drawing/2014/main" id="{6F6C6475-E99C-43D0-B5D3-586430250759}"/>
              </a:ext>
            </a:extLst>
          </p:cNvPr>
          <p:cNvSpPr txBox="1">
            <a:spLocks noChangeArrowheads="1"/>
          </p:cNvSpPr>
          <p:nvPr/>
        </p:nvSpPr>
        <p:spPr bwMode="auto">
          <a:xfrm>
            <a:off x="3276600" y="6172200"/>
            <a:ext cx="21812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frequency, MHz</a:t>
            </a:r>
          </a:p>
        </p:txBody>
      </p:sp>
      <p:sp>
        <p:nvSpPr>
          <p:cNvPr id="16394" name="Text Box 1034">
            <a:extLst>
              <a:ext uri="{FF2B5EF4-FFF2-40B4-BE49-F238E27FC236}">
                <a16:creationId xmlns:a16="http://schemas.microsoft.com/office/drawing/2014/main" id="{CA685FB3-1134-4567-A598-C6171BEDA09F}"/>
              </a:ext>
            </a:extLst>
          </p:cNvPr>
          <p:cNvSpPr txBox="1">
            <a:spLocks noChangeArrowheads="1"/>
          </p:cNvSpPr>
          <p:nvPr/>
        </p:nvSpPr>
        <p:spPr bwMode="auto">
          <a:xfrm>
            <a:off x="6934200" y="6172200"/>
            <a:ext cx="15176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time, </a:t>
            </a:r>
            <a:r>
              <a:rPr lang="en-US" altLang="en-US">
                <a:latin typeface="Symbol" panose="05050102010706020507" pitchFamily="18" charset="2"/>
              </a:rPr>
              <a:t>m </a:t>
            </a:r>
            <a:r>
              <a:rPr lang="en-US" altLang="en-US"/>
              <a:t>sec</a:t>
            </a:r>
          </a:p>
        </p:txBody>
      </p:sp>
      <p:sp>
        <p:nvSpPr>
          <p:cNvPr id="16396" name="Text Box 1036">
            <a:extLst>
              <a:ext uri="{FF2B5EF4-FFF2-40B4-BE49-F238E27FC236}">
                <a16:creationId xmlns:a16="http://schemas.microsoft.com/office/drawing/2014/main" id="{FBB76F11-FFB9-4038-B8DC-55E9F5AD13C4}"/>
              </a:ext>
            </a:extLst>
          </p:cNvPr>
          <p:cNvSpPr txBox="1">
            <a:spLocks noChangeArrowheads="1"/>
          </p:cNvSpPr>
          <p:nvPr/>
        </p:nvSpPr>
        <p:spPr bwMode="auto">
          <a:xfrm>
            <a:off x="669925" y="650875"/>
            <a:ext cx="17081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a:t>f</a:t>
            </a:r>
            <a:r>
              <a:rPr lang="en-US" altLang="en-US" baseline="-25000"/>
              <a:t>c</a:t>
            </a:r>
            <a:r>
              <a:rPr lang="en-US" altLang="en-US"/>
              <a:t> = 10 MHz</a:t>
            </a:r>
          </a:p>
        </p:txBody>
      </p:sp>
      <p:grpSp>
        <p:nvGrpSpPr>
          <p:cNvPr id="16402" name="Group 1042">
            <a:extLst>
              <a:ext uri="{FF2B5EF4-FFF2-40B4-BE49-F238E27FC236}">
                <a16:creationId xmlns:a16="http://schemas.microsoft.com/office/drawing/2014/main" id="{5C9EEA3E-FB8C-4E4C-9615-12D4AF54B951}"/>
              </a:ext>
            </a:extLst>
          </p:cNvPr>
          <p:cNvGrpSpPr>
            <a:grpSpLocks/>
          </p:cNvGrpSpPr>
          <p:nvPr/>
        </p:nvGrpSpPr>
        <p:grpSpPr bwMode="auto">
          <a:xfrm>
            <a:off x="3200400" y="1454150"/>
            <a:ext cx="5384800" cy="4125913"/>
            <a:chOff x="1505" y="719"/>
            <a:chExt cx="2748" cy="2192"/>
          </a:xfrm>
        </p:grpSpPr>
        <p:sp>
          <p:nvSpPr>
            <p:cNvPr id="16403" name="Rectangle 1043">
              <a:extLst>
                <a:ext uri="{FF2B5EF4-FFF2-40B4-BE49-F238E27FC236}">
                  <a16:creationId xmlns:a16="http://schemas.microsoft.com/office/drawing/2014/main" id="{4EA37031-846A-46C4-8D60-51E515E3E8EF}"/>
                </a:ext>
              </a:extLst>
            </p:cNvPr>
            <p:cNvSpPr>
              <a:spLocks noChangeArrowheads="1"/>
            </p:cNvSpPr>
            <p:nvPr/>
          </p:nvSpPr>
          <p:spPr bwMode="auto">
            <a:xfrm>
              <a:off x="1637" y="767"/>
              <a:ext cx="1096" cy="556"/>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6404" name="Rectangle 1044">
              <a:extLst>
                <a:ext uri="{FF2B5EF4-FFF2-40B4-BE49-F238E27FC236}">
                  <a16:creationId xmlns:a16="http://schemas.microsoft.com/office/drawing/2014/main" id="{D5E5F177-6EAB-4AD6-8839-622ADC13C7C4}"/>
                </a:ext>
              </a:extLst>
            </p:cNvPr>
            <p:cNvSpPr>
              <a:spLocks noChangeArrowheads="1"/>
            </p:cNvSpPr>
            <p:nvPr/>
          </p:nvSpPr>
          <p:spPr bwMode="auto">
            <a:xfrm>
              <a:off x="1637" y="767"/>
              <a:ext cx="1096" cy="556"/>
            </a:xfrm>
            <a:prstGeom prst="rect">
              <a:avLst/>
            </a:prstGeom>
            <a:noFill/>
            <a:ln w="0">
              <a:solidFill>
                <a:srgbClr val="FFFFFF"/>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6405" name="Line 1045">
              <a:extLst>
                <a:ext uri="{FF2B5EF4-FFF2-40B4-BE49-F238E27FC236}">
                  <a16:creationId xmlns:a16="http://schemas.microsoft.com/office/drawing/2014/main" id="{A5502F2C-0770-479D-BEF8-6BC48883392A}"/>
                </a:ext>
              </a:extLst>
            </p:cNvPr>
            <p:cNvSpPr>
              <a:spLocks noChangeShapeType="1"/>
            </p:cNvSpPr>
            <p:nvPr/>
          </p:nvSpPr>
          <p:spPr bwMode="auto">
            <a:xfrm>
              <a:off x="1637" y="767"/>
              <a:ext cx="1096"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6406" name="Freeform 1046">
              <a:extLst>
                <a:ext uri="{FF2B5EF4-FFF2-40B4-BE49-F238E27FC236}">
                  <a16:creationId xmlns:a16="http://schemas.microsoft.com/office/drawing/2014/main" id="{56CA6BB5-573D-4E2E-96FD-90CA7D2466A1}"/>
                </a:ext>
              </a:extLst>
            </p:cNvPr>
            <p:cNvSpPr>
              <a:spLocks/>
            </p:cNvSpPr>
            <p:nvPr/>
          </p:nvSpPr>
          <p:spPr bwMode="auto">
            <a:xfrm>
              <a:off x="1637" y="767"/>
              <a:ext cx="1096" cy="556"/>
            </a:xfrm>
            <a:custGeom>
              <a:avLst/>
              <a:gdLst>
                <a:gd name="T0" fmla="*/ 0 w 183"/>
                <a:gd name="T1" fmla="*/ 93 h 93"/>
                <a:gd name="T2" fmla="*/ 183 w 183"/>
                <a:gd name="T3" fmla="*/ 93 h 93"/>
                <a:gd name="T4" fmla="*/ 183 w 183"/>
                <a:gd name="T5" fmla="*/ 0 h 93"/>
              </a:gdLst>
              <a:ahLst/>
              <a:cxnLst>
                <a:cxn ang="0">
                  <a:pos x="T0" y="T1"/>
                </a:cxn>
                <a:cxn ang="0">
                  <a:pos x="T2" y="T3"/>
                </a:cxn>
                <a:cxn ang="0">
                  <a:pos x="T4" y="T5"/>
                </a:cxn>
              </a:cxnLst>
              <a:rect l="0" t="0" r="r" b="b"/>
              <a:pathLst>
                <a:path w="183" h="93">
                  <a:moveTo>
                    <a:pt x="0" y="93"/>
                  </a:moveTo>
                  <a:lnTo>
                    <a:pt x="183" y="93"/>
                  </a:lnTo>
                  <a:lnTo>
                    <a:pt x="183" y="0"/>
                  </a:lnTo>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6407" name="Line 1047">
              <a:extLst>
                <a:ext uri="{FF2B5EF4-FFF2-40B4-BE49-F238E27FC236}">
                  <a16:creationId xmlns:a16="http://schemas.microsoft.com/office/drawing/2014/main" id="{84806551-E6B2-4E5C-A315-6C3850E218A0}"/>
                </a:ext>
              </a:extLst>
            </p:cNvPr>
            <p:cNvSpPr>
              <a:spLocks noChangeShapeType="1"/>
            </p:cNvSpPr>
            <p:nvPr/>
          </p:nvSpPr>
          <p:spPr bwMode="auto">
            <a:xfrm flipV="1">
              <a:off x="1637" y="767"/>
              <a:ext cx="1" cy="556"/>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6408" name="Line 1048">
              <a:extLst>
                <a:ext uri="{FF2B5EF4-FFF2-40B4-BE49-F238E27FC236}">
                  <a16:creationId xmlns:a16="http://schemas.microsoft.com/office/drawing/2014/main" id="{5001EF39-A296-4237-9918-A6047AD13340}"/>
                </a:ext>
              </a:extLst>
            </p:cNvPr>
            <p:cNvSpPr>
              <a:spLocks noChangeShapeType="1"/>
            </p:cNvSpPr>
            <p:nvPr/>
          </p:nvSpPr>
          <p:spPr bwMode="auto">
            <a:xfrm>
              <a:off x="1637" y="1323"/>
              <a:ext cx="1096"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6409" name="Line 1049">
              <a:extLst>
                <a:ext uri="{FF2B5EF4-FFF2-40B4-BE49-F238E27FC236}">
                  <a16:creationId xmlns:a16="http://schemas.microsoft.com/office/drawing/2014/main" id="{FBDCF590-EEDE-4FCB-9106-1D8933E67A02}"/>
                </a:ext>
              </a:extLst>
            </p:cNvPr>
            <p:cNvSpPr>
              <a:spLocks noChangeShapeType="1"/>
            </p:cNvSpPr>
            <p:nvPr/>
          </p:nvSpPr>
          <p:spPr bwMode="auto">
            <a:xfrm flipV="1">
              <a:off x="1637" y="767"/>
              <a:ext cx="1" cy="556"/>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6410" name="Line 1050">
              <a:extLst>
                <a:ext uri="{FF2B5EF4-FFF2-40B4-BE49-F238E27FC236}">
                  <a16:creationId xmlns:a16="http://schemas.microsoft.com/office/drawing/2014/main" id="{8E2F6F64-0E18-476A-B00A-637A45FC6ED0}"/>
                </a:ext>
              </a:extLst>
            </p:cNvPr>
            <p:cNvSpPr>
              <a:spLocks noChangeShapeType="1"/>
            </p:cNvSpPr>
            <p:nvPr/>
          </p:nvSpPr>
          <p:spPr bwMode="auto">
            <a:xfrm flipV="1">
              <a:off x="1637" y="1311"/>
              <a:ext cx="1" cy="1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6411" name="Line 1051">
              <a:extLst>
                <a:ext uri="{FF2B5EF4-FFF2-40B4-BE49-F238E27FC236}">
                  <a16:creationId xmlns:a16="http://schemas.microsoft.com/office/drawing/2014/main" id="{BD5EA090-1D8A-48D3-9AAC-754674772BD5}"/>
                </a:ext>
              </a:extLst>
            </p:cNvPr>
            <p:cNvSpPr>
              <a:spLocks noChangeShapeType="1"/>
            </p:cNvSpPr>
            <p:nvPr/>
          </p:nvSpPr>
          <p:spPr bwMode="auto">
            <a:xfrm>
              <a:off x="1637" y="767"/>
              <a:ext cx="1" cy="6"/>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6412" name="Rectangle 1052">
              <a:extLst>
                <a:ext uri="{FF2B5EF4-FFF2-40B4-BE49-F238E27FC236}">
                  <a16:creationId xmlns:a16="http://schemas.microsoft.com/office/drawing/2014/main" id="{D54A8660-462B-488C-BF1D-AACE1284600A}"/>
                </a:ext>
              </a:extLst>
            </p:cNvPr>
            <p:cNvSpPr>
              <a:spLocks noChangeArrowheads="1"/>
            </p:cNvSpPr>
            <p:nvPr/>
          </p:nvSpPr>
          <p:spPr bwMode="auto">
            <a:xfrm>
              <a:off x="1571" y="1341"/>
              <a:ext cx="93" cy="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000">
                  <a:solidFill>
                    <a:srgbClr val="000000"/>
                  </a:solidFill>
                  <a:latin typeface="Helvetica" panose="020B0604020202020204" pitchFamily="34" charset="0"/>
                </a:rPr>
                <a:t>-20</a:t>
              </a:r>
              <a:endParaRPr lang="en-US" altLang="en-US" sz="1600">
                <a:latin typeface="Arial" panose="020B0604020202020204" pitchFamily="34" charset="0"/>
              </a:endParaRPr>
            </a:p>
          </p:txBody>
        </p:sp>
        <p:sp>
          <p:nvSpPr>
            <p:cNvPr id="16413" name="Line 1053">
              <a:extLst>
                <a:ext uri="{FF2B5EF4-FFF2-40B4-BE49-F238E27FC236}">
                  <a16:creationId xmlns:a16="http://schemas.microsoft.com/office/drawing/2014/main" id="{D744560A-4519-4DB7-9A6E-DE76339F93A6}"/>
                </a:ext>
              </a:extLst>
            </p:cNvPr>
            <p:cNvSpPr>
              <a:spLocks noChangeShapeType="1"/>
            </p:cNvSpPr>
            <p:nvPr/>
          </p:nvSpPr>
          <p:spPr bwMode="auto">
            <a:xfrm flipV="1">
              <a:off x="1907" y="1311"/>
              <a:ext cx="1" cy="1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6414" name="Line 1054">
              <a:extLst>
                <a:ext uri="{FF2B5EF4-FFF2-40B4-BE49-F238E27FC236}">
                  <a16:creationId xmlns:a16="http://schemas.microsoft.com/office/drawing/2014/main" id="{C8C011E0-C3EA-45A1-A079-5D747FE6AD4E}"/>
                </a:ext>
              </a:extLst>
            </p:cNvPr>
            <p:cNvSpPr>
              <a:spLocks noChangeShapeType="1"/>
            </p:cNvSpPr>
            <p:nvPr/>
          </p:nvSpPr>
          <p:spPr bwMode="auto">
            <a:xfrm>
              <a:off x="1907" y="767"/>
              <a:ext cx="1" cy="6"/>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6415" name="Rectangle 1055">
              <a:extLst>
                <a:ext uri="{FF2B5EF4-FFF2-40B4-BE49-F238E27FC236}">
                  <a16:creationId xmlns:a16="http://schemas.microsoft.com/office/drawing/2014/main" id="{097444C6-656D-4A83-82A8-EF61E190A109}"/>
                </a:ext>
              </a:extLst>
            </p:cNvPr>
            <p:cNvSpPr>
              <a:spLocks noChangeArrowheads="1"/>
            </p:cNvSpPr>
            <p:nvPr/>
          </p:nvSpPr>
          <p:spPr bwMode="auto">
            <a:xfrm>
              <a:off x="1841" y="1341"/>
              <a:ext cx="93" cy="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000">
                  <a:solidFill>
                    <a:srgbClr val="000000"/>
                  </a:solidFill>
                  <a:latin typeface="Helvetica" panose="020B0604020202020204" pitchFamily="34" charset="0"/>
                </a:rPr>
                <a:t>-10</a:t>
              </a:r>
              <a:endParaRPr lang="en-US" altLang="en-US" sz="1600">
                <a:latin typeface="Arial" panose="020B0604020202020204" pitchFamily="34" charset="0"/>
              </a:endParaRPr>
            </a:p>
          </p:txBody>
        </p:sp>
        <p:sp>
          <p:nvSpPr>
            <p:cNvPr id="16416" name="Line 1056">
              <a:extLst>
                <a:ext uri="{FF2B5EF4-FFF2-40B4-BE49-F238E27FC236}">
                  <a16:creationId xmlns:a16="http://schemas.microsoft.com/office/drawing/2014/main" id="{C33A1E34-236C-4A26-AAF3-D4D020A19FE5}"/>
                </a:ext>
              </a:extLst>
            </p:cNvPr>
            <p:cNvSpPr>
              <a:spLocks noChangeShapeType="1"/>
            </p:cNvSpPr>
            <p:nvPr/>
          </p:nvSpPr>
          <p:spPr bwMode="auto">
            <a:xfrm flipV="1">
              <a:off x="2182" y="1311"/>
              <a:ext cx="1" cy="1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6417" name="Line 1057">
              <a:extLst>
                <a:ext uri="{FF2B5EF4-FFF2-40B4-BE49-F238E27FC236}">
                  <a16:creationId xmlns:a16="http://schemas.microsoft.com/office/drawing/2014/main" id="{9BDFC3EF-9D70-47B9-93E9-91896F454329}"/>
                </a:ext>
              </a:extLst>
            </p:cNvPr>
            <p:cNvSpPr>
              <a:spLocks noChangeShapeType="1"/>
            </p:cNvSpPr>
            <p:nvPr/>
          </p:nvSpPr>
          <p:spPr bwMode="auto">
            <a:xfrm>
              <a:off x="2182" y="767"/>
              <a:ext cx="1" cy="6"/>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6418" name="Rectangle 1058">
              <a:extLst>
                <a:ext uri="{FF2B5EF4-FFF2-40B4-BE49-F238E27FC236}">
                  <a16:creationId xmlns:a16="http://schemas.microsoft.com/office/drawing/2014/main" id="{986A6E84-DEEF-4887-8659-7F43527E609F}"/>
                </a:ext>
              </a:extLst>
            </p:cNvPr>
            <p:cNvSpPr>
              <a:spLocks noChangeArrowheads="1"/>
            </p:cNvSpPr>
            <p:nvPr/>
          </p:nvSpPr>
          <p:spPr bwMode="auto">
            <a:xfrm>
              <a:off x="2165" y="1341"/>
              <a:ext cx="36" cy="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000">
                  <a:solidFill>
                    <a:srgbClr val="000000"/>
                  </a:solidFill>
                  <a:latin typeface="Helvetica" panose="020B0604020202020204" pitchFamily="34" charset="0"/>
                </a:rPr>
                <a:t>0</a:t>
              </a:r>
              <a:endParaRPr lang="en-US" altLang="en-US" sz="1600">
                <a:latin typeface="Arial" panose="020B0604020202020204" pitchFamily="34" charset="0"/>
              </a:endParaRPr>
            </a:p>
          </p:txBody>
        </p:sp>
        <p:sp>
          <p:nvSpPr>
            <p:cNvPr id="16419" name="Line 1059">
              <a:extLst>
                <a:ext uri="{FF2B5EF4-FFF2-40B4-BE49-F238E27FC236}">
                  <a16:creationId xmlns:a16="http://schemas.microsoft.com/office/drawing/2014/main" id="{E73FA7B1-571D-4912-B5D7-7F7D0FAD6F53}"/>
                </a:ext>
              </a:extLst>
            </p:cNvPr>
            <p:cNvSpPr>
              <a:spLocks noChangeShapeType="1"/>
            </p:cNvSpPr>
            <p:nvPr/>
          </p:nvSpPr>
          <p:spPr bwMode="auto">
            <a:xfrm flipV="1">
              <a:off x="2457" y="1311"/>
              <a:ext cx="1" cy="1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6420" name="Line 1060">
              <a:extLst>
                <a:ext uri="{FF2B5EF4-FFF2-40B4-BE49-F238E27FC236}">
                  <a16:creationId xmlns:a16="http://schemas.microsoft.com/office/drawing/2014/main" id="{AB9B024A-75AC-441C-8C73-221306BEEF42}"/>
                </a:ext>
              </a:extLst>
            </p:cNvPr>
            <p:cNvSpPr>
              <a:spLocks noChangeShapeType="1"/>
            </p:cNvSpPr>
            <p:nvPr/>
          </p:nvSpPr>
          <p:spPr bwMode="auto">
            <a:xfrm>
              <a:off x="2457" y="767"/>
              <a:ext cx="1" cy="6"/>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6421" name="Rectangle 1061">
              <a:extLst>
                <a:ext uri="{FF2B5EF4-FFF2-40B4-BE49-F238E27FC236}">
                  <a16:creationId xmlns:a16="http://schemas.microsoft.com/office/drawing/2014/main" id="{AA8E4839-CE6F-46D2-8EDA-5C549F33F106}"/>
                </a:ext>
              </a:extLst>
            </p:cNvPr>
            <p:cNvSpPr>
              <a:spLocks noChangeArrowheads="1"/>
            </p:cNvSpPr>
            <p:nvPr/>
          </p:nvSpPr>
          <p:spPr bwMode="auto">
            <a:xfrm>
              <a:off x="2415" y="1341"/>
              <a:ext cx="71" cy="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000">
                  <a:solidFill>
                    <a:srgbClr val="000000"/>
                  </a:solidFill>
                  <a:latin typeface="Helvetica" panose="020B0604020202020204" pitchFamily="34" charset="0"/>
                </a:rPr>
                <a:t>10</a:t>
              </a:r>
              <a:endParaRPr lang="en-US" altLang="en-US" sz="1600">
                <a:latin typeface="Arial" panose="020B0604020202020204" pitchFamily="34" charset="0"/>
              </a:endParaRPr>
            </a:p>
          </p:txBody>
        </p:sp>
        <p:sp>
          <p:nvSpPr>
            <p:cNvPr id="16422" name="Line 1062">
              <a:extLst>
                <a:ext uri="{FF2B5EF4-FFF2-40B4-BE49-F238E27FC236}">
                  <a16:creationId xmlns:a16="http://schemas.microsoft.com/office/drawing/2014/main" id="{0BBFACA1-04D5-4D5B-8C4A-4E9446C5CBC1}"/>
                </a:ext>
              </a:extLst>
            </p:cNvPr>
            <p:cNvSpPr>
              <a:spLocks noChangeShapeType="1"/>
            </p:cNvSpPr>
            <p:nvPr/>
          </p:nvSpPr>
          <p:spPr bwMode="auto">
            <a:xfrm flipV="1">
              <a:off x="2733" y="1311"/>
              <a:ext cx="1" cy="1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6423" name="Line 1063">
              <a:extLst>
                <a:ext uri="{FF2B5EF4-FFF2-40B4-BE49-F238E27FC236}">
                  <a16:creationId xmlns:a16="http://schemas.microsoft.com/office/drawing/2014/main" id="{50BAF7F8-2671-405D-977B-72391B4F51B9}"/>
                </a:ext>
              </a:extLst>
            </p:cNvPr>
            <p:cNvSpPr>
              <a:spLocks noChangeShapeType="1"/>
            </p:cNvSpPr>
            <p:nvPr/>
          </p:nvSpPr>
          <p:spPr bwMode="auto">
            <a:xfrm>
              <a:off x="2733" y="767"/>
              <a:ext cx="1" cy="6"/>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6424" name="Rectangle 1064">
              <a:extLst>
                <a:ext uri="{FF2B5EF4-FFF2-40B4-BE49-F238E27FC236}">
                  <a16:creationId xmlns:a16="http://schemas.microsoft.com/office/drawing/2014/main" id="{D980AE9D-DA50-4EA9-B06C-3932B6E452AB}"/>
                </a:ext>
              </a:extLst>
            </p:cNvPr>
            <p:cNvSpPr>
              <a:spLocks noChangeArrowheads="1"/>
            </p:cNvSpPr>
            <p:nvPr/>
          </p:nvSpPr>
          <p:spPr bwMode="auto">
            <a:xfrm>
              <a:off x="2691" y="1341"/>
              <a:ext cx="71" cy="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000">
                  <a:solidFill>
                    <a:srgbClr val="000000"/>
                  </a:solidFill>
                  <a:latin typeface="Helvetica" panose="020B0604020202020204" pitchFamily="34" charset="0"/>
                </a:rPr>
                <a:t>20</a:t>
              </a:r>
              <a:endParaRPr lang="en-US" altLang="en-US" sz="1600">
                <a:latin typeface="Arial" panose="020B0604020202020204" pitchFamily="34" charset="0"/>
              </a:endParaRPr>
            </a:p>
          </p:txBody>
        </p:sp>
        <p:sp>
          <p:nvSpPr>
            <p:cNvPr id="16425" name="Line 1065">
              <a:extLst>
                <a:ext uri="{FF2B5EF4-FFF2-40B4-BE49-F238E27FC236}">
                  <a16:creationId xmlns:a16="http://schemas.microsoft.com/office/drawing/2014/main" id="{94280FB4-C1F7-46D2-9EE4-22CB39294367}"/>
                </a:ext>
              </a:extLst>
            </p:cNvPr>
            <p:cNvSpPr>
              <a:spLocks noChangeShapeType="1"/>
            </p:cNvSpPr>
            <p:nvPr/>
          </p:nvSpPr>
          <p:spPr bwMode="auto">
            <a:xfrm>
              <a:off x="1637" y="1323"/>
              <a:ext cx="6"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6426" name="Line 1066">
              <a:extLst>
                <a:ext uri="{FF2B5EF4-FFF2-40B4-BE49-F238E27FC236}">
                  <a16:creationId xmlns:a16="http://schemas.microsoft.com/office/drawing/2014/main" id="{A5D272E3-7329-4362-A99E-9975829CD97B}"/>
                </a:ext>
              </a:extLst>
            </p:cNvPr>
            <p:cNvSpPr>
              <a:spLocks noChangeShapeType="1"/>
            </p:cNvSpPr>
            <p:nvPr/>
          </p:nvSpPr>
          <p:spPr bwMode="auto">
            <a:xfrm flipH="1">
              <a:off x="2721" y="1323"/>
              <a:ext cx="12"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6427" name="Rectangle 1067">
              <a:extLst>
                <a:ext uri="{FF2B5EF4-FFF2-40B4-BE49-F238E27FC236}">
                  <a16:creationId xmlns:a16="http://schemas.microsoft.com/office/drawing/2014/main" id="{323D3021-D265-42A1-A44C-9784850D1334}"/>
                </a:ext>
              </a:extLst>
            </p:cNvPr>
            <p:cNvSpPr>
              <a:spLocks noChangeArrowheads="1"/>
            </p:cNvSpPr>
            <p:nvPr/>
          </p:nvSpPr>
          <p:spPr bwMode="auto">
            <a:xfrm>
              <a:off x="1571" y="1275"/>
              <a:ext cx="35" cy="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000">
                  <a:solidFill>
                    <a:srgbClr val="000000"/>
                  </a:solidFill>
                  <a:latin typeface="Helvetica" panose="020B0604020202020204" pitchFamily="34" charset="0"/>
                </a:rPr>
                <a:t>0</a:t>
              </a:r>
              <a:endParaRPr lang="en-US" altLang="en-US" sz="1600">
                <a:latin typeface="Arial" panose="020B0604020202020204" pitchFamily="34" charset="0"/>
              </a:endParaRPr>
            </a:p>
          </p:txBody>
        </p:sp>
        <p:sp>
          <p:nvSpPr>
            <p:cNvPr id="16428" name="Line 1068">
              <a:extLst>
                <a:ext uri="{FF2B5EF4-FFF2-40B4-BE49-F238E27FC236}">
                  <a16:creationId xmlns:a16="http://schemas.microsoft.com/office/drawing/2014/main" id="{E565D60B-7A11-4698-B4CE-8F19FD20EF44}"/>
                </a:ext>
              </a:extLst>
            </p:cNvPr>
            <p:cNvSpPr>
              <a:spLocks noChangeShapeType="1"/>
            </p:cNvSpPr>
            <p:nvPr/>
          </p:nvSpPr>
          <p:spPr bwMode="auto">
            <a:xfrm>
              <a:off x="1637" y="1042"/>
              <a:ext cx="6"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6429" name="Line 1069">
              <a:extLst>
                <a:ext uri="{FF2B5EF4-FFF2-40B4-BE49-F238E27FC236}">
                  <a16:creationId xmlns:a16="http://schemas.microsoft.com/office/drawing/2014/main" id="{7681D48F-0874-411E-B593-DDC32CC93615}"/>
                </a:ext>
              </a:extLst>
            </p:cNvPr>
            <p:cNvSpPr>
              <a:spLocks noChangeShapeType="1"/>
            </p:cNvSpPr>
            <p:nvPr/>
          </p:nvSpPr>
          <p:spPr bwMode="auto">
            <a:xfrm flipH="1">
              <a:off x="2721" y="1042"/>
              <a:ext cx="12"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6430" name="Rectangle 1070">
              <a:extLst>
                <a:ext uri="{FF2B5EF4-FFF2-40B4-BE49-F238E27FC236}">
                  <a16:creationId xmlns:a16="http://schemas.microsoft.com/office/drawing/2014/main" id="{66CF437D-84D3-4009-AE16-D642544A3DCB}"/>
                </a:ext>
              </a:extLst>
            </p:cNvPr>
            <p:cNvSpPr>
              <a:spLocks noChangeArrowheads="1"/>
            </p:cNvSpPr>
            <p:nvPr/>
          </p:nvSpPr>
          <p:spPr bwMode="auto">
            <a:xfrm>
              <a:off x="1505" y="995"/>
              <a:ext cx="89" cy="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000">
                  <a:solidFill>
                    <a:srgbClr val="000000"/>
                  </a:solidFill>
                  <a:latin typeface="Helvetica" panose="020B0604020202020204" pitchFamily="34" charset="0"/>
                </a:rPr>
                <a:t>0.1</a:t>
              </a:r>
              <a:endParaRPr lang="en-US" altLang="en-US" sz="1600">
                <a:latin typeface="Arial" panose="020B0604020202020204" pitchFamily="34" charset="0"/>
              </a:endParaRPr>
            </a:p>
          </p:txBody>
        </p:sp>
        <p:sp>
          <p:nvSpPr>
            <p:cNvPr id="16431" name="Line 1071">
              <a:extLst>
                <a:ext uri="{FF2B5EF4-FFF2-40B4-BE49-F238E27FC236}">
                  <a16:creationId xmlns:a16="http://schemas.microsoft.com/office/drawing/2014/main" id="{0A39AC1C-49AE-4924-9C6E-FF3F29D4FDDB}"/>
                </a:ext>
              </a:extLst>
            </p:cNvPr>
            <p:cNvSpPr>
              <a:spLocks noChangeShapeType="1"/>
            </p:cNvSpPr>
            <p:nvPr/>
          </p:nvSpPr>
          <p:spPr bwMode="auto">
            <a:xfrm>
              <a:off x="1637" y="767"/>
              <a:ext cx="6"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6432" name="Line 1072">
              <a:extLst>
                <a:ext uri="{FF2B5EF4-FFF2-40B4-BE49-F238E27FC236}">
                  <a16:creationId xmlns:a16="http://schemas.microsoft.com/office/drawing/2014/main" id="{0332CD23-5344-4BFC-B122-EA1D942F4325}"/>
                </a:ext>
              </a:extLst>
            </p:cNvPr>
            <p:cNvSpPr>
              <a:spLocks noChangeShapeType="1"/>
            </p:cNvSpPr>
            <p:nvPr/>
          </p:nvSpPr>
          <p:spPr bwMode="auto">
            <a:xfrm flipH="1">
              <a:off x="2721" y="767"/>
              <a:ext cx="12"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6433" name="Rectangle 1073">
              <a:extLst>
                <a:ext uri="{FF2B5EF4-FFF2-40B4-BE49-F238E27FC236}">
                  <a16:creationId xmlns:a16="http://schemas.microsoft.com/office/drawing/2014/main" id="{0F6FD894-231D-4EF8-85E1-EFB1FA03EA4E}"/>
                </a:ext>
              </a:extLst>
            </p:cNvPr>
            <p:cNvSpPr>
              <a:spLocks noChangeArrowheads="1"/>
            </p:cNvSpPr>
            <p:nvPr/>
          </p:nvSpPr>
          <p:spPr bwMode="auto">
            <a:xfrm>
              <a:off x="1505" y="719"/>
              <a:ext cx="89" cy="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000">
                  <a:solidFill>
                    <a:srgbClr val="000000"/>
                  </a:solidFill>
                  <a:latin typeface="Helvetica" panose="020B0604020202020204" pitchFamily="34" charset="0"/>
                </a:rPr>
                <a:t>0.2</a:t>
              </a:r>
              <a:endParaRPr lang="en-US" altLang="en-US" sz="1600">
                <a:latin typeface="Arial" panose="020B0604020202020204" pitchFamily="34" charset="0"/>
              </a:endParaRPr>
            </a:p>
          </p:txBody>
        </p:sp>
        <p:sp>
          <p:nvSpPr>
            <p:cNvPr id="16434" name="Line 1074">
              <a:extLst>
                <a:ext uri="{FF2B5EF4-FFF2-40B4-BE49-F238E27FC236}">
                  <a16:creationId xmlns:a16="http://schemas.microsoft.com/office/drawing/2014/main" id="{EA83CEA8-232E-42C0-89B7-A8CB6DB86B0D}"/>
                </a:ext>
              </a:extLst>
            </p:cNvPr>
            <p:cNvSpPr>
              <a:spLocks noChangeShapeType="1"/>
            </p:cNvSpPr>
            <p:nvPr/>
          </p:nvSpPr>
          <p:spPr bwMode="auto">
            <a:xfrm>
              <a:off x="1637" y="767"/>
              <a:ext cx="1096"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6435" name="Freeform 1075">
              <a:extLst>
                <a:ext uri="{FF2B5EF4-FFF2-40B4-BE49-F238E27FC236}">
                  <a16:creationId xmlns:a16="http://schemas.microsoft.com/office/drawing/2014/main" id="{6EDC3B85-98AB-4BA2-BF23-204F8ACB6733}"/>
                </a:ext>
              </a:extLst>
            </p:cNvPr>
            <p:cNvSpPr>
              <a:spLocks/>
            </p:cNvSpPr>
            <p:nvPr/>
          </p:nvSpPr>
          <p:spPr bwMode="auto">
            <a:xfrm>
              <a:off x="1637" y="767"/>
              <a:ext cx="1096" cy="556"/>
            </a:xfrm>
            <a:custGeom>
              <a:avLst/>
              <a:gdLst>
                <a:gd name="T0" fmla="*/ 0 w 183"/>
                <a:gd name="T1" fmla="*/ 93 h 93"/>
                <a:gd name="T2" fmla="*/ 183 w 183"/>
                <a:gd name="T3" fmla="*/ 93 h 93"/>
                <a:gd name="T4" fmla="*/ 183 w 183"/>
                <a:gd name="T5" fmla="*/ 0 h 93"/>
              </a:gdLst>
              <a:ahLst/>
              <a:cxnLst>
                <a:cxn ang="0">
                  <a:pos x="T0" y="T1"/>
                </a:cxn>
                <a:cxn ang="0">
                  <a:pos x="T2" y="T3"/>
                </a:cxn>
                <a:cxn ang="0">
                  <a:pos x="T4" y="T5"/>
                </a:cxn>
              </a:cxnLst>
              <a:rect l="0" t="0" r="r" b="b"/>
              <a:pathLst>
                <a:path w="183" h="93">
                  <a:moveTo>
                    <a:pt x="0" y="93"/>
                  </a:moveTo>
                  <a:lnTo>
                    <a:pt x="183" y="93"/>
                  </a:lnTo>
                  <a:lnTo>
                    <a:pt x="183" y="0"/>
                  </a:lnTo>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6436" name="Line 1076">
              <a:extLst>
                <a:ext uri="{FF2B5EF4-FFF2-40B4-BE49-F238E27FC236}">
                  <a16:creationId xmlns:a16="http://schemas.microsoft.com/office/drawing/2014/main" id="{41A9EA24-417E-485B-ADB4-A1EE96C23497}"/>
                </a:ext>
              </a:extLst>
            </p:cNvPr>
            <p:cNvSpPr>
              <a:spLocks noChangeShapeType="1"/>
            </p:cNvSpPr>
            <p:nvPr/>
          </p:nvSpPr>
          <p:spPr bwMode="auto">
            <a:xfrm flipV="1">
              <a:off x="1637" y="767"/>
              <a:ext cx="1" cy="556"/>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6437" name="Freeform 1077">
              <a:extLst>
                <a:ext uri="{FF2B5EF4-FFF2-40B4-BE49-F238E27FC236}">
                  <a16:creationId xmlns:a16="http://schemas.microsoft.com/office/drawing/2014/main" id="{342FBD68-E6A3-4C79-B3A1-51751D44184E}"/>
                </a:ext>
              </a:extLst>
            </p:cNvPr>
            <p:cNvSpPr>
              <a:spLocks/>
            </p:cNvSpPr>
            <p:nvPr/>
          </p:nvSpPr>
          <p:spPr bwMode="auto">
            <a:xfrm>
              <a:off x="1637" y="995"/>
              <a:ext cx="749" cy="322"/>
            </a:xfrm>
            <a:custGeom>
              <a:avLst/>
              <a:gdLst>
                <a:gd name="T0" fmla="*/ 12 w 749"/>
                <a:gd name="T1" fmla="*/ 322 h 322"/>
                <a:gd name="T2" fmla="*/ 30 w 749"/>
                <a:gd name="T3" fmla="*/ 322 h 322"/>
                <a:gd name="T4" fmla="*/ 48 w 749"/>
                <a:gd name="T5" fmla="*/ 322 h 322"/>
                <a:gd name="T6" fmla="*/ 66 w 749"/>
                <a:gd name="T7" fmla="*/ 322 h 322"/>
                <a:gd name="T8" fmla="*/ 84 w 749"/>
                <a:gd name="T9" fmla="*/ 322 h 322"/>
                <a:gd name="T10" fmla="*/ 102 w 749"/>
                <a:gd name="T11" fmla="*/ 322 h 322"/>
                <a:gd name="T12" fmla="*/ 120 w 749"/>
                <a:gd name="T13" fmla="*/ 322 h 322"/>
                <a:gd name="T14" fmla="*/ 138 w 749"/>
                <a:gd name="T15" fmla="*/ 316 h 322"/>
                <a:gd name="T16" fmla="*/ 156 w 749"/>
                <a:gd name="T17" fmla="*/ 310 h 322"/>
                <a:gd name="T18" fmla="*/ 174 w 749"/>
                <a:gd name="T19" fmla="*/ 286 h 322"/>
                <a:gd name="T20" fmla="*/ 192 w 749"/>
                <a:gd name="T21" fmla="*/ 257 h 322"/>
                <a:gd name="T22" fmla="*/ 204 w 749"/>
                <a:gd name="T23" fmla="*/ 203 h 322"/>
                <a:gd name="T24" fmla="*/ 222 w 749"/>
                <a:gd name="T25" fmla="*/ 137 h 322"/>
                <a:gd name="T26" fmla="*/ 240 w 749"/>
                <a:gd name="T27" fmla="*/ 65 h 322"/>
                <a:gd name="T28" fmla="*/ 258 w 749"/>
                <a:gd name="T29" fmla="*/ 17 h 322"/>
                <a:gd name="T30" fmla="*/ 276 w 749"/>
                <a:gd name="T31" fmla="*/ 0 h 322"/>
                <a:gd name="T32" fmla="*/ 293 w 749"/>
                <a:gd name="T33" fmla="*/ 35 h 322"/>
                <a:gd name="T34" fmla="*/ 311 w 749"/>
                <a:gd name="T35" fmla="*/ 101 h 322"/>
                <a:gd name="T36" fmla="*/ 329 w 749"/>
                <a:gd name="T37" fmla="*/ 167 h 322"/>
                <a:gd name="T38" fmla="*/ 341 w 749"/>
                <a:gd name="T39" fmla="*/ 233 h 322"/>
                <a:gd name="T40" fmla="*/ 359 w 749"/>
                <a:gd name="T41" fmla="*/ 275 h 322"/>
                <a:gd name="T42" fmla="*/ 377 w 749"/>
                <a:gd name="T43" fmla="*/ 298 h 322"/>
                <a:gd name="T44" fmla="*/ 395 w 749"/>
                <a:gd name="T45" fmla="*/ 316 h 322"/>
                <a:gd name="T46" fmla="*/ 413 w 749"/>
                <a:gd name="T47" fmla="*/ 322 h 322"/>
                <a:gd name="T48" fmla="*/ 431 w 749"/>
                <a:gd name="T49" fmla="*/ 322 h 322"/>
                <a:gd name="T50" fmla="*/ 449 w 749"/>
                <a:gd name="T51" fmla="*/ 322 h 322"/>
                <a:gd name="T52" fmla="*/ 467 w 749"/>
                <a:gd name="T53" fmla="*/ 322 h 322"/>
                <a:gd name="T54" fmla="*/ 485 w 749"/>
                <a:gd name="T55" fmla="*/ 322 h 322"/>
                <a:gd name="T56" fmla="*/ 503 w 749"/>
                <a:gd name="T57" fmla="*/ 322 h 322"/>
                <a:gd name="T58" fmla="*/ 521 w 749"/>
                <a:gd name="T59" fmla="*/ 322 h 322"/>
                <a:gd name="T60" fmla="*/ 539 w 749"/>
                <a:gd name="T61" fmla="*/ 322 h 322"/>
                <a:gd name="T62" fmla="*/ 557 w 749"/>
                <a:gd name="T63" fmla="*/ 322 h 322"/>
                <a:gd name="T64" fmla="*/ 575 w 749"/>
                <a:gd name="T65" fmla="*/ 322 h 322"/>
                <a:gd name="T66" fmla="*/ 593 w 749"/>
                <a:gd name="T67" fmla="*/ 322 h 322"/>
                <a:gd name="T68" fmla="*/ 611 w 749"/>
                <a:gd name="T69" fmla="*/ 322 h 322"/>
                <a:gd name="T70" fmla="*/ 629 w 749"/>
                <a:gd name="T71" fmla="*/ 322 h 322"/>
                <a:gd name="T72" fmla="*/ 647 w 749"/>
                <a:gd name="T73" fmla="*/ 322 h 322"/>
                <a:gd name="T74" fmla="*/ 665 w 749"/>
                <a:gd name="T75" fmla="*/ 322 h 322"/>
                <a:gd name="T76" fmla="*/ 683 w 749"/>
                <a:gd name="T77" fmla="*/ 322 h 322"/>
                <a:gd name="T78" fmla="*/ 701 w 749"/>
                <a:gd name="T79" fmla="*/ 310 h 322"/>
                <a:gd name="T80" fmla="*/ 719 w 749"/>
                <a:gd name="T81" fmla="*/ 292 h 322"/>
                <a:gd name="T82" fmla="*/ 737 w 749"/>
                <a:gd name="T83" fmla="*/ 263 h 3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749" h="322">
                  <a:moveTo>
                    <a:pt x="0" y="322"/>
                  </a:moveTo>
                  <a:lnTo>
                    <a:pt x="6" y="322"/>
                  </a:lnTo>
                  <a:lnTo>
                    <a:pt x="12" y="322"/>
                  </a:lnTo>
                  <a:lnTo>
                    <a:pt x="18" y="322"/>
                  </a:lnTo>
                  <a:lnTo>
                    <a:pt x="24" y="322"/>
                  </a:lnTo>
                  <a:lnTo>
                    <a:pt x="30" y="322"/>
                  </a:lnTo>
                  <a:lnTo>
                    <a:pt x="36" y="322"/>
                  </a:lnTo>
                  <a:lnTo>
                    <a:pt x="42" y="322"/>
                  </a:lnTo>
                  <a:lnTo>
                    <a:pt x="48" y="322"/>
                  </a:lnTo>
                  <a:lnTo>
                    <a:pt x="54" y="322"/>
                  </a:lnTo>
                  <a:lnTo>
                    <a:pt x="60" y="322"/>
                  </a:lnTo>
                  <a:lnTo>
                    <a:pt x="66" y="322"/>
                  </a:lnTo>
                  <a:lnTo>
                    <a:pt x="72" y="322"/>
                  </a:lnTo>
                  <a:lnTo>
                    <a:pt x="78" y="322"/>
                  </a:lnTo>
                  <a:lnTo>
                    <a:pt x="84" y="322"/>
                  </a:lnTo>
                  <a:lnTo>
                    <a:pt x="90" y="322"/>
                  </a:lnTo>
                  <a:lnTo>
                    <a:pt x="96" y="322"/>
                  </a:lnTo>
                  <a:lnTo>
                    <a:pt x="102" y="322"/>
                  </a:lnTo>
                  <a:lnTo>
                    <a:pt x="108" y="322"/>
                  </a:lnTo>
                  <a:lnTo>
                    <a:pt x="114" y="322"/>
                  </a:lnTo>
                  <a:lnTo>
                    <a:pt x="120" y="322"/>
                  </a:lnTo>
                  <a:lnTo>
                    <a:pt x="126" y="322"/>
                  </a:lnTo>
                  <a:lnTo>
                    <a:pt x="132" y="322"/>
                  </a:lnTo>
                  <a:lnTo>
                    <a:pt x="138" y="316"/>
                  </a:lnTo>
                  <a:lnTo>
                    <a:pt x="144" y="316"/>
                  </a:lnTo>
                  <a:lnTo>
                    <a:pt x="150" y="316"/>
                  </a:lnTo>
                  <a:lnTo>
                    <a:pt x="156" y="310"/>
                  </a:lnTo>
                  <a:lnTo>
                    <a:pt x="162" y="304"/>
                  </a:lnTo>
                  <a:lnTo>
                    <a:pt x="168" y="298"/>
                  </a:lnTo>
                  <a:lnTo>
                    <a:pt x="174" y="286"/>
                  </a:lnTo>
                  <a:lnTo>
                    <a:pt x="180" y="280"/>
                  </a:lnTo>
                  <a:lnTo>
                    <a:pt x="186" y="269"/>
                  </a:lnTo>
                  <a:lnTo>
                    <a:pt x="192" y="257"/>
                  </a:lnTo>
                  <a:lnTo>
                    <a:pt x="198" y="239"/>
                  </a:lnTo>
                  <a:lnTo>
                    <a:pt x="204" y="221"/>
                  </a:lnTo>
                  <a:lnTo>
                    <a:pt x="204" y="203"/>
                  </a:lnTo>
                  <a:lnTo>
                    <a:pt x="210" y="179"/>
                  </a:lnTo>
                  <a:lnTo>
                    <a:pt x="216" y="155"/>
                  </a:lnTo>
                  <a:lnTo>
                    <a:pt x="222" y="137"/>
                  </a:lnTo>
                  <a:lnTo>
                    <a:pt x="228" y="113"/>
                  </a:lnTo>
                  <a:lnTo>
                    <a:pt x="234" y="89"/>
                  </a:lnTo>
                  <a:lnTo>
                    <a:pt x="240" y="65"/>
                  </a:lnTo>
                  <a:lnTo>
                    <a:pt x="246" y="47"/>
                  </a:lnTo>
                  <a:lnTo>
                    <a:pt x="252" y="29"/>
                  </a:lnTo>
                  <a:lnTo>
                    <a:pt x="258" y="17"/>
                  </a:lnTo>
                  <a:lnTo>
                    <a:pt x="264" y="5"/>
                  </a:lnTo>
                  <a:lnTo>
                    <a:pt x="270" y="0"/>
                  </a:lnTo>
                  <a:lnTo>
                    <a:pt x="276" y="0"/>
                  </a:lnTo>
                  <a:lnTo>
                    <a:pt x="282" y="11"/>
                  </a:lnTo>
                  <a:lnTo>
                    <a:pt x="287" y="23"/>
                  </a:lnTo>
                  <a:lnTo>
                    <a:pt x="293" y="35"/>
                  </a:lnTo>
                  <a:lnTo>
                    <a:pt x="299" y="53"/>
                  </a:lnTo>
                  <a:lnTo>
                    <a:pt x="305" y="77"/>
                  </a:lnTo>
                  <a:lnTo>
                    <a:pt x="311" y="101"/>
                  </a:lnTo>
                  <a:lnTo>
                    <a:pt x="317" y="125"/>
                  </a:lnTo>
                  <a:lnTo>
                    <a:pt x="323" y="149"/>
                  </a:lnTo>
                  <a:lnTo>
                    <a:pt x="329" y="167"/>
                  </a:lnTo>
                  <a:lnTo>
                    <a:pt x="335" y="191"/>
                  </a:lnTo>
                  <a:lnTo>
                    <a:pt x="341" y="209"/>
                  </a:lnTo>
                  <a:lnTo>
                    <a:pt x="341" y="233"/>
                  </a:lnTo>
                  <a:lnTo>
                    <a:pt x="347" y="245"/>
                  </a:lnTo>
                  <a:lnTo>
                    <a:pt x="353" y="263"/>
                  </a:lnTo>
                  <a:lnTo>
                    <a:pt x="359" y="275"/>
                  </a:lnTo>
                  <a:lnTo>
                    <a:pt x="365" y="286"/>
                  </a:lnTo>
                  <a:lnTo>
                    <a:pt x="371" y="292"/>
                  </a:lnTo>
                  <a:lnTo>
                    <a:pt x="377" y="298"/>
                  </a:lnTo>
                  <a:lnTo>
                    <a:pt x="383" y="304"/>
                  </a:lnTo>
                  <a:lnTo>
                    <a:pt x="389" y="310"/>
                  </a:lnTo>
                  <a:lnTo>
                    <a:pt x="395" y="316"/>
                  </a:lnTo>
                  <a:lnTo>
                    <a:pt x="401" y="316"/>
                  </a:lnTo>
                  <a:lnTo>
                    <a:pt x="407" y="322"/>
                  </a:lnTo>
                  <a:lnTo>
                    <a:pt x="413" y="322"/>
                  </a:lnTo>
                  <a:lnTo>
                    <a:pt x="419" y="322"/>
                  </a:lnTo>
                  <a:lnTo>
                    <a:pt x="425" y="322"/>
                  </a:lnTo>
                  <a:lnTo>
                    <a:pt x="431" y="322"/>
                  </a:lnTo>
                  <a:lnTo>
                    <a:pt x="437" y="322"/>
                  </a:lnTo>
                  <a:lnTo>
                    <a:pt x="443" y="322"/>
                  </a:lnTo>
                  <a:lnTo>
                    <a:pt x="449" y="322"/>
                  </a:lnTo>
                  <a:lnTo>
                    <a:pt x="455" y="322"/>
                  </a:lnTo>
                  <a:lnTo>
                    <a:pt x="461" y="322"/>
                  </a:lnTo>
                  <a:lnTo>
                    <a:pt x="467" y="322"/>
                  </a:lnTo>
                  <a:lnTo>
                    <a:pt x="473" y="322"/>
                  </a:lnTo>
                  <a:lnTo>
                    <a:pt x="479" y="322"/>
                  </a:lnTo>
                  <a:lnTo>
                    <a:pt x="485" y="322"/>
                  </a:lnTo>
                  <a:lnTo>
                    <a:pt x="491" y="322"/>
                  </a:lnTo>
                  <a:lnTo>
                    <a:pt x="497" y="322"/>
                  </a:lnTo>
                  <a:lnTo>
                    <a:pt x="503" y="322"/>
                  </a:lnTo>
                  <a:lnTo>
                    <a:pt x="509" y="322"/>
                  </a:lnTo>
                  <a:lnTo>
                    <a:pt x="515" y="322"/>
                  </a:lnTo>
                  <a:lnTo>
                    <a:pt x="521" y="322"/>
                  </a:lnTo>
                  <a:lnTo>
                    <a:pt x="527" y="322"/>
                  </a:lnTo>
                  <a:lnTo>
                    <a:pt x="533" y="322"/>
                  </a:lnTo>
                  <a:lnTo>
                    <a:pt x="539" y="322"/>
                  </a:lnTo>
                  <a:lnTo>
                    <a:pt x="545" y="322"/>
                  </a:lnTo>
                  <a:lnTo>
                    <a:pt x="551" y="322"/>
                  </a:lnTo>
                  <a:lnTo>
                    <a:pt x="557" y="322"/>
                  </a:lnTo>
                  <a:lnTo>
                    <a:pt x="563" y="322"/>
                  </a:lnTo>
                  <a:lnTo>
                    <a:pt x="569" y="322"/>
                  </a:lnTo>
                  <a:lnTo>
                    <a:pt x="575" y="322"/>
                  </a:lnTo>
                  <a:lnTo>
                    <a:pt x="581" y="322"/>
                  </a:lnTo>
                  <a:lnTo>
                    <a:pt x="587" y="322"/>
                  </a:lnTo>
                  <a:lnTo>
                    <a:pt x="593" y="322"/>
                  </a:lnTo>
                  <a:lnTo>
                    <a:pt x="599" y="322"/>
                  </a:lnTo>
                  <a:lnTo>
                    <a:pt x="605" y="322"/>
                  </a:lnTo>
                  <a:lnTo>
                    <a:pt x="611" y="322"/>
                  </a:lnTo>
                  <a:lnTo>
                    <a:pt x="617" y="322"/>
                  </a:lnTo>
                  <a:lnTo>
                    <a:pt x="623" y="322"/>
                  </a:lnTo>
                  <a:lnTo>
                    <a:pt x="629" y="322"/>
                  </a:lnTo>
                  <a:lnTo>
                    <a:pt x="635" y="322"/>
                  </a:lnTo>
                  <a:lnTo>
                    <a:pt x="641" y="322"/>
                  </a:lnTo>
                  <a:lnTo>
                    <a:pt x="647" y="322"/>
                  </a:lnTo>
                  <a:lnTo>
                    <a:pt x="653" y="322"/>
                  </a:lnTo>
                  <a:lnTo>
                    <a:pt x="659" y="322"/>
                  </a:lnTo>
                  <a:lnTo>
                    <a:pt x="665" y="322"/>
                  </a:lnTo>
                  <a:lnTo>
                    <a:pt x="671" y="322"/>
                  </a:lnTo>
                  <a:lnTo>
                    <a:pt x="677" y="322"/>
                  </a:lnTo>
                  <a:lnTo>
                    <a:pt x="683" y="322"/>
                  </a:lnTo>
                  <a:lnTo>
                    <a:pt x="689" y="316"/>
                  </a:lnTo>
                  <a:lnTo>
                    <a:pt x="695" y="316"/>
                  </a:lnTo>
                  <a:lnTo>
                    <a:pt x="701" y="310"/>
                  </a:lnTo>
                  <a:lnTo>
                    <a:pt x="707" y="304"/>
                  </a:lnTo>
                  <a:lnTo>
                    <a:pt x="713" y="298"/>
                  </a:lnTo>
                  <a:lnTo>
                    <a:pt x="719" y="292"/>
                  </a:lnTo>
                  <a:lnTo>
                    <a:pt x="725" y="286"/>
                  </a:lnTo>
                  <a:lnTo>
                    <a:pt x="731" y="275"/>
                  </a:lnTo>
                  <a:lnTo>
                    <a:pt x="737" y="263"/>
                  </a:lnTo>
                  <a:lnTo>
                    <a:pt x="743" y="245"/>
                  </a:lnTo>
                  <a:lnTo>
                    <a:pt x="749" y="233"/>
                  </a:lnTo>
                </a:path>
              </a:pathLst>
            </a:custGeom>
            <a:noFill/>
            <a:ln w="0">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6438" name="Freeform 1078">
              <a:extLst>
                <a:ext uri="{FF2B5EF4-FFF2-40B4-BE49-F238E27FC236}">
                  <a16:creationId xmlns:a16="http://schemas.microsoft.com/office/drawing/2014/main" id="{B14A4F21-3F34-41A1-A434-8B0B0A3FD68F}"/>
                </a:ext>
              </a:extLst>
            </p:cNvPr>
            <p:cNvSpPr>
              <a:spLocks/>
            </p:cNvSpPr>
            <p:nvPr/>
          </p:nvSpPr>
          <p:spPr bwMode="auto">
            <a:xfrm>
              <a:off x="2386" y="995"/>
              <a:ext cx="347" cy="322"/>
            </a:xfrm>
            <a:custGeom>
              <a:avLst/>
              <a:gdLst>
                <a:gd name="T0" fmla="*/ 0 w 347"/>
                <a:gd name="T1" fmla="*/ 233 h 322"/>
                <a:gd name="T2" fmla="*/ 0 w 347"/>
                <a:gd name="T3" fmla="*/ 209 h 322"/>
                <a:gd name="T4" fmla="*/ 6 w 347"/>
                <a:gd name="T5" fmla="*/ 191 h 322"/>
                <a:gd name="T6" fmla="*/ 12 w 347"/>
                <a:gd name="T7" fmla="*/ 167 h 322"/>
                <a:gd name="T8" fmla="*/ 17 w 347"/>
                <a:gd name="T9" fmla="*/ 149 h 322"/>
                <a:gd name="T10" fmla="*/ 23 w 347"/>
                <a:gd name="T11" fmla="*/ 125 h 322"/>
                <a:gd name="T12" fmla="*/ 29 w 347"/>
                <a:gd name="T13" fmla="*/ 101 h 322"/>
                <a:gd name="T14" fmla="*/ 35 w 347"/>
                <a:gd name="T15" fmla="*/ 77 h 322"/>
                <a:gd name="T16" fmla="*/ 41 w 347"/>
                <a:gd name="T17" fmla="*/ 53 h 322"/>
                <a:gd name="T18" fmla="*/ 47 w 347"/>
                <a:gd name="T19" fmla="*/ 35 h 322"/>
                <a:gd name="T20" fmla="*/ 53 w 347"/>
                <a:gd name="T21" fmla="*/ 23 h 322"/>
                <a:gd name="T22" fmla="*/ 59 w 347"/>
                <a:gd name="T23" fmla="*/ 11 h 322"/>
                <a:gd name="T24" fmla="*/ 65 w 347"/>
                <a:gd name="T25" fmla="*/ 0 h 322"/>
                <a:gd name="T26" fmla="*/ 71 w 347"/>
                <a:gd name="T27" fmla="*/ 0 h 322"/>
                <a:gd name="T28" fmla="*/ 77 w 347"/>
                <a:gd name="T29" fmla="*/ 5 h 322"/>
                <a:gd name="T30" fmla="*/ 83 w 347"/>
                <a:gd name="T31" fmla="*/ 17 h 322"/>
                <a:gd name="T32" fmla="*/ 89 w 347"/>
                <a:gd name="T33" fmla="*/ 29 h 322"/>
                <a:gd name="T34" fmla="*/ 95 w 347"/>
                <a:gd name="T35" fmla="*/ 47 h 322"/>
                <a:gd name="T36" fmla="*/ 101 w 347"/>
                <a:gd name="T37" fmla="*/ 65 h 322"/>
                <a:gd name="T38" fmla="*/ 107 w 347"/>
                <a:gd name="T39" fmla="*/ 89 h 322"/>
                <a:gd name="T40" fmla="*/ 113 w 347"/>
                <a:gd name="T41" fmla="*/ 113 h 322"/>
                <a:gd name="T42" fmla="*/ 119 w 347"/>
                <a:gd name="T43" fmla="*/ 137 h 322"/>
                <a:gd name="T44" fmla="*/ 125 w 347"/>
                <a:gd name="T45" fmla="*/ 155 h 322"/>
                <a:gd name="T46" fmla="*/ 131 w 347"/>
                <a:gd name="T47" fmla="*/ 179 h 322"/>
                <a:gd name="T48" fmla="*/ 137 w 347"/>
                <a:gd name="T49" fmla="*/ 203 h 322"/>
                <a:gd name="T50" fmla="*/ 137 w 347"/>
                <a:gd name="T51" fmla="*/ 221 h 322"/>
                <a:gd name="T52" fmla="*/ 143 w 347"/>
                <a:gd name="T53" fmla="*/ 239 h 322"/>
                <a:gd name="T54" fmla="*/ 149 w 347"/>
                <a:gd name="T55" fmla="*/ 257 h 322"/>
                <a:gd name="T56" fmla="*/ 155 w 347"/>
                <a:gd name="T57" fmla="*/ 269 h 322"/>
                <a:gd name="T58" fmla="*/ 161 w 347"/>
                <a:gd name="T59" fmla="*/ 280 h 322"/>
                <a:gd name="T60" fmla="*/ 167 w 347"/>
                <a:gd name="T61" fmla="*/ 286 h 322"/>
                <a:gd name="T62" fmla="*/ 173 w 347"/>
                <a:gd name="T63" fmla="*/ 298 h 322"/>
                <a:gd name="T64" fmla="*/ 179 w 347"/>
                <a:gd name="T65" fmla="*/ 304 h 322"/>
                <a:gd name="T66" fmla="*/ 185 w 347"/>
                <a:gd name="T67" fmla="*/ 310 h 322"/>
                <a:gd name="T68" fmla="*/ 191 w 347"/>
                <a:gd name="T69" fmla="*/ 316 h 322"/>
                <a:gd name="T70" fmla="*/ 197 w 347"/>
                <a:gd name="T71" fmla="*/ 316 h 322"/>
                <a:gd name="T72" fmla="*/ 203 w 347"/>
                <a:gd name="T73" fmla="*/ 316 h 322"/>
                <a:gd name="T74" fmla="*/ 209 w 347"/>
                <a:gd name="T75" fmla="*/ 322 h 322"/>
                <a:gd name="T76" fmla="*/ 215 w 347"/>
                <a:gd name="T77" fmla="*/ 322 h 322"/>
                <a:gd name="T78" fmla="*/ 221 w 347"/>
                <a:gd name="T79" fmla="*/ 322 h 322"/>
                <a:gd name="T80" fmla="*/ 227 w 347"/>
                <a:gd name="T81" fmla="*/ 322 h 322"/>
                <a:gd name="T82" fmla="*/ 233 w 347"/>
                <a:gd name="T83" fmla="*/ 322 h 322"/>
                <a:gd name="T84" fmla="*/ 239 w 347"/>
                <a:gd name="T85" fmla="*/ 322 h 322"/>
                <a:gd name="T86" fmla="*/ 245 w 347"/>
                <a:gd name="T87" fmla="*/ 322 h 322"/>
                <a:gd name="T88" fmla="*/ 251 w 347"/>
                <a:gd name="T89" fmla="*/ 322 h 322"/>
                <a:gd name="T90" fmla="*/ 257 w 347"/>
                <a:gd name="T91" fmla="*/ 322 h 322"/>
                <a:gd name="T92" fmla="*/ 263 w 347"/>
                <a:gd name="T93" fmla="*/ 322 h 322"/>
                <a:gd name="T94" fmla="*/ 269 w 347"/>
                <a:gd name="T95" fmla="*/ 322 h 322"/>
                <a:gd name="T96" fmla="*/ 275 w 347"/>
                <a:gd name="T97" fmla="*/ 322 h 322"/>
                <a:gd name="T98" fmla="*/ 281 w 347"/>
                <a:gd name="T99" fmla="*/ 322 h 322"/>
                <a:gd name="T100" fmla="*/ 287 w 347"/>
                <a:gd name="T101" fmla="*/ 322 h 322"/>
                <a:gd name="T102" fmla="*/ 293 w 347"/>
                <a:gd name="T103" fmla="*/ 322 h 322"/>
                <a:gd name="T104" fmla="*/ 299 w 347"/>
                <a:gd name="T105" fmla="*/ 322 h 322"/>
                <a:gd name="T106" fmla="*/ 305 w 347"/>
                <a:gd name="T107" fmla="*/ 322 h 322"/>
                <a:gd name="T108" fmla="*/ 311 w 347"/>
                <a:gd name="T109" fmla="*/ 322 h 322"/>
                <a:gd name="T110" fmla="*/ 317 w 347"/>
                <a:gd name="T111" fmla="*/ 322 h 322"/>
                <a:gd name="T112" fmla="*/ 323 w 347"/>
                <a:gd name="T113" fmla="*/ 322 h 322"/>
                <a:gd name="T114" fmla="*/ 329 w 347"/>
                <a:gd name="T115" fmla="*/ 322 h 322"/>
                <a:gd name="T116" fmla="*/ 335 w 347"/>
                <a:gd name="T117" fmla="*/ 322 h 322"/>
                <a:gd name="T118" fmla="*/ 341 w 347"/>
                <a:gd name="T119" fmla="*/ 322 h 322"/>
                <a:gd name="T120" fmla="*/ 347 w 347"/>
                <a:gd name="T121" fmla="*/ 322 h 3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347" h="322">
                  <a:moveTo>
                    <a:pt x="0" y="233"/>
                  </a:moveTo>
                  <a:lnTo>
                    <a:pt x="0" y="209"/>
                  </a:lnTo>
                  <a:lnTo>
                    <a:pt x="6" y="191"/>
                  </a:lnTo>
                  <a:lnTo>
                    <a:pt x="12" y="167"/>
                  </a:lnTo>
                  <a:lnTo>
                    <a:pt x="17" y="149"/>
                  </a:lnTo>
                  <a:lnTo>
                    <a:pt x="23" y="125"/>
                  </a:lnTo>
                  <a:lnTo>
                    <a:pt x="29" y="101"/>
                  </a:lnTo>
                  <a:lnTo>
                    <a:pt x="35" y="77"/>
                  </a:lnTo>
                  <a:lnTo>
                    <a:pt x="41" y="53"/>
                  </a:lnTo>
                  <a:lnTo>
                    <a:pt x="47" y="35"/>
                  </a:lnTo>
                  <a:lnTo>
                    <a:pt x="53" y="23"/>
                  </a:lnTo>
                  <a:lnTo>
                    <a:pt x="59" y="11"/>
                  </a:lnTo>
                  <a:lnTo>
                    <a:pt x="65" y="0"/>
                  </a:lnTo>
                  <a:lnTo>
                    <a:pt x="71" y="0"/>
                  </a:lnTo>
                  <a:lnTo>
                    <a:pt x="77" y="5"/>
                  </a:lnTo>
                  <a:lnTo>
                    <a:pt x="83" y="17"/>
                  </a:lnTo>
                  <a:lnTo>
                    <a:pt x="89" y="29"/>
                  </a:lnTo>
                  <a:lnTo>
                    <a:pt x="95" y="47"/>
                  </a:lnTo>
                  <a:lnTo>
                    <a:pt x="101" y="65"/>
                  </a:lnTo>
                  <a:lnTo>
                    <a:pt x="107" y="89"/>
                  </a:lnTo>
                  <a:lnTo>
                    <a:pt x="113" y="113"/>
                  </a:lnTo>
                  <a:lnTo>
                    <a:pt x="119" y="137"/>
                  </a:lnTo>
                  <a:lnTo>
                    <a:pt x="125" y="155"/>
                  </a:lnTo>
                  <a:lnTo>
                    <a:pt x="131" y="179"/>
                  </a:lnTo>
                  <a:lnTo>
                    <a:pt x="137" y="203"/>
                  </a:lnTo>
                  <a:lnTo>
                    <a:pt x="137" y="221"/>
                  </a:lnTo>
                  <a:lnTo>
                    <a:pt x="143" y="239"/>
                  </a:lnTo>
                  <a:lnTo>
                    <a:pt x="149" y="257"/>
                  </a:lnTo>
                  <a:lnTo>
                    <a:pt x="155" y="269"/>
                  </a:lnTo>
                  <a:lnTo>
                    <a:pt x="161" y="280"/>
                  </a:lnTo>
                  <a:lnTo>
                    <a:pt x="167" y="286"/>
                  </a:lnTo>
                  <a:lnTo>
                    <a:pt x="173" y="298"/>
                  </a:lnTo>
                  <a:lnTo>
                    <a:pt x="179" y="304"/>
                  </a:lnTo>
                  <a:lnTo>
                    <a:pt x="185" y="310"/>
                  </a:lnTo>
                  <a:lnTo>
                    <a:pt x="191" y="316"/>
                  </a:lnTo>
                  <a:lnTo>
                    <a:pt x="197" y="316"/>
                  </a:lnTo>
                  <a:lnTo>
                    <a:pt x="203" y="316"/>
                  </a:lnTo>
                  <a:lnTo>
                    <a:pt x="209" y="322"/>
                  </a:lnTo>
                  <a:lnTo>
                    <a:pt x="215" y="322"/>
                  </a:lnTo>
                  <a:lnTo>
                    <a:pt x="221" y="322"/>
                  </a:lnTo>
                  <a:lnTo>
                    <a:pt x="227" y="322"/>
                  </a:lnTo>
                  <a:lnTo>
                    <a:pt x="233" y="322"/>
                  </a:lnTo>
                  <a:lnTo>
                    <a:pt x="239" y="322"/>
                  </a:lnTo>
                  <a:lnTo>
                    <a:pt x="245" y="322"/>
                  </a:lnTo>
                  <a:lnTo>
                    <a:pt x="251" y="322"/>
                  </a:lnTo>
                  <a:lnTo>
                    <a:pt x="257" y="322"/>
                  </a:lnTo>
                  <a:lnTo>
                    <a:pt x="263" y="322"/>
                  </a:lnTo>
                  <a:lnTo>
                    <a:pt x="269" y="322"/>
                  </a:lnTo>
                  <a:lnTo>
                    <a:pt x="275" y="322"/>
                  </a:lnTo>
                  <a:lnTo>
                    <a:pt x="281" y="322"/>
                  </a:lnTo>
                  <a:lnTo>
                    <a:pt x="287" y="322"/>
                  </a:lnTo>
                  <a:lnTo>
                    <a:pt x="293" y="322"/>
                  </a:lnTo>
                  <a:lnTo>
                    <a:pt x="299" y="322"/>
                  </a:lnTo>
                  <a:lnTo>
                    <a:pt x="305" y="322"/>
                  </a:lnTo>
                  <a:lnTo>
                    <a:pt x="311" y="322"/>
                  </a:lnTo>
                  <a:lnTo>
                    <a:pt x="317" y="322"/>
                  </a:lnTo>
                  <a:lnTo>
                    <a:pt x="323" y="322"/>
                  </a:lnTo>
                  <a:lnTo>
                    <a:pt x="329" y="322"/>
                  </a:lnTo>
                  <a:lnTo>
                    <a:pt x="335" y="322"/>
                  </a:lnTo>
                  <a:lnTo>
                    <a:pt x="341" y="322"/>
                  </a:lnTo>
                  <a:lnTo>
                    <a:pt x="347" y="322"/>
                  </a:lnTo>
                </a:path>
              </a:pathLst>
            </a:custGeom>
            <a:noFill/>
            <a:ln w="0">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6439" name="Rectangle 1079">
              <a:extLst>
                <a:ext uri="{FF2B5EF4-FFF2-40B4-BE49-F238E27FC236}">
                  <a16:creationId xmlns:a16="http://schemas.microsoft.com/office/drawing/2014/main" id="{BA7378A4-4095-4AA9-9106-BE0AD27A7148}"/>
                </a:ext>
              </a:extLst>
            </p:cNvPr>
            <p:cNvSpPr>
              <a:spLocks noChangeArrowheads="1"/>
            </p:cNvSpPr>
            <p:nvPr/>
          </p:nvSpPr>
          <p:spPr bwMode="auto">
            <a:xfrm>
              <a:off x="3140" y="767"/>
              <a:ext cx="1096" cy="556"/>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6440" name="Rectangle 1080">
              <a:extLst>
                <a:ext uri="{FF2B5EF4-FFF2-40B4-BE49-F238E27FC236}">
                  <a16:creationId xmlns:a16="http://schemas.microsoft.com/office/drawing/2014/main" id="{82B83DD6-963A-487C-896D-34F8047D8152}"/>
                </a:ext>
              </a:extLst>
            </p:cNvPr>
            <p:cNvSpPr>
              <a:spLocks noChangeArrowheads="1"/>
            </p:cNvSpPr>
            <p:nvPr/>
          </p:nvSpPr>
          <p:spPr bwMode="auto">
            <a:xfrm>
              <a:off x="3140" y="767"/>
              <a:ext cx="1096" cy="556"/>
            </a:xfrm>
            <a:prstGeom prst="rect">
              <a:avLst/>
            </a:prstGeom>
            <a:noFill/>
            <a:ln w="0">
              <a:solidFill>
                <a:srgbClr val="FFFFFF"/>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6441" name="Line 1081">
              <a:extLst>
                <a:ext uri="{FF2B5EF4-FFF2-40B4-BE49-F238E27FC236}">
                  <a16:creationId xmlns:a16="http://schemas.microsoft.com/office/drawing/2014/main" id="{B4F424EF-49FD-4913-B921-67EFA498517E}"/>
                </a:ext>
              </a:extLst>
            </p:cNvPr>
            <p:cNvSpPr>
              <a:spLocks noChangeShapeType="1"/>
            </p:cNvSpPr>
            <p:nvPr/>
          </p:nvSpPr>
          <p:spPr bwMode="auto">
            <a:xfrm>
              <a:off x="3140" y="767"/>
              <a:ext cx="1096"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6442" name="Freeform 1082">
              <a:extLst>
                <a:ext uri="{FF2B5EF4-FFF2-40B4-BE49-F238E27FC236}">
                  <a16:creationId xmlns:a16="http://schemas.microsoft.com/office/drawing/2014/main" id="{FCD2B603-A55D-4F4B-8FAF-E840418DB8E4}"/>
                </a:ext>
              </a:extLst>
            </p:cNvPr>
            <p:cNvSpPr>
              <a:spLocks/>
            </p:cNvSpPr>
            <p:nvPr/>
          </p:nvSpPr>
          <p:spPr bwMode="auto">
            <a:xfrm>
              <a:off x="3140" y="767"/>
              <a:ext cx="1096" cy="556"/>
            </a:xfrm>
            <a:custGeom>
              <a:avLst/>
              <a:gdLst>
                <a:gd name="T0" fmla="*/ 0 w 183"/>
                <a:gd name="T1" fmla="*/ 93 h 93"/>
                <a:gd name="T2" fmla="*/ 183 w 183"/>
                <a:gd name="T3" fmla="*/ 93 h 93"/>
                <a:gd name="T4" fmla="*/ 183 w 183"/>
                <a:gd name="T5" fmla="*/ 0 h 93"/>
              </a:gdLst>
              <a:ahLst/>
              <a:cxnLst>
                <a:cxn ang="0">
                  <a:pos x="T0" y="T1"/>
                </a:cxn>
                <a:cxn ang="0">
                  <a:pos x="T2" y="T3"/>
                </a:cxn>
                <a:cxn ang="0">
                  <a:pos x="T4" y="T5"/>
                </a:cxn>
              </a:cxnLst>
              <a:rect l="0" t="0" r="r" b="b"/>
              <a:pathLst>
                <a:path w="183" h="93">
                  <a:moveTo>
                    <a:pt x="0" y="93"/>
                  </a:moveTo>
                  <a:lnTo>
                    <a:pt x="183" y="93"/>
                  </a:lnTo>
                  <a:lnTo>
                    <a:pt x="183" y="0"/>
                  </a:lnTo>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6443" name="Line 1083">
              <a:extLst>
                <a:ext uri="{FF2B5EF4-FFF2-40B4-BE49-F238E27FC236}">
                  <a16:creationId xmlns:a16="http://schemas.microsoft.com/office/drawing/2014/main" id="{D9924845-39B6-4527-BC41-1BBB19348DBF}"/>
                </a:ext>
              </a:extLst>
            </p:cNvPr>
            <p:cNvSpPr>
              <a:spLocks noChangeShapeType="1"/>
            </p:cNvSpPr>
            <p:nvPr/>
          </p:nvSpPr>
          <p:spPr bwMode="auto">
            <a:xfrm flipV="1">
              <a:off x="3140" y="767"/>
              <a:ext cx="1" cy="556"/>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6444" name="Line 1084">
              <a:extLst>
                <a:ext uri="{FF2B5EF4-FFF2-40B4-BE49-F238E27FC236}">
                  <a16:creationId xmlns:a16="http://schemas.microsoft.com/office/drawing/2014/main" id="{150D128D-9823-4B2D-9F60-FAC91EC63EC0}"/>
                </a:ext>
              </a:extLst>
            </p:cNvPr>
            <p:cNvSpPr>
              <a:spLocks noChangeShapeType="1"/>
            </p:cNvSpPr>
            <p:nvPr/>
          </p:nvSpPr>
          <p:spPr bwMode="auto">
            <a:xfrm>
              <a:off x="3140" y="1323"/>
              <a:ext cx="1096"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6445" name="Line 1085">
              <a:extLst>
                <a:ext uri="{FF2B5EF4-FFF2-40B4-BE49-F238E27FC236}">
                  <a16:creationId xmlns:a16="http://schemas.microsoft.com/office/drawing/2014/main" id="{622006C1-5D1D-41A0-938C-7C5BEFF94389}"/>
                </a:ext>
              </a:extLst>
            </p:cNvPr>
            <p:cNvSpPr>
              <a:spLocks noChangeShapeType="1"/>
            </p:cNvSpPr>
            <p:nvPr/>
          </p:nvSpPr>
          <p:spPr bwMode="auto">
            <a:xfrm flipV="1">
              <a:off x="3140" y="767"/>
              <a:ext cx="1" cy="556"/>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6446" name="Line 1086">
              <a:extLst>
                <a:ext uri="{FF2B5EF4-FFF2-40B4-BE49-F238E27FC236}">
                  <a16:creationId xmlns:a16="http://schemas.microsoft.com/office/drawing/2014/main" id="{9449ED4B-575F-439A-80C0-5FC86E0C2300}"/>
                </a:ext>
              </a:extLst>
            </p:cNvPr>
            <p:cNvSpPr>
              <a:spLocks noChangeShapeType="1"/>
            </p:cNvSpPr>
            <p:nvPr/>
          </p:nvSpPr>
          <p:spPr bwMode="auto">
            <a:xfrm flipV="1">
              <a:off x="3140" y="1311"/>
              <a:ext cx="1" cy="1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6447" name="Line 1087">
              <a:extLst>
                <a:ext uri="{FF2B5EF4-FFF2-40B4-BE49-F238E27FC236}">
                  <a16:creationId xmlns:a16="http://schemas.microsoft.com/office/drawing/2014/main" id="{67D7F058-61B1-4D94-9E3F-7F10615E5897}"/>
                </a:ext>
              </a:extLst>
            </p:cNvPr>
            <p:cNvSpPr>
              <a:spLocks noChangeShapeType="1"/>
            </p:cNvSpPr>
            <p:nvPr/>
          </p:nvSpPr>
          <p:spPr bwMode="auto">
            <a:xfrm>
              <a:off x="3140" y="767"/>
              <a:ext cx="1" cy="6"/>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6448" name="Rectangle 1088">
              <a:extLst>
                <a:ext uri="{FF2B5EF4-FFF2-40B4-BE49-F238E27FC236}">
                  <a16:creationId xmlns:a16="http://schemas.microsoft.com/office/drawing/2014/main" id="{4B063201-1DD8-4759-B5E5-98E0705D0452}"/>
                </a:ext>
              </a:extLst>
            </p:cNvPr>
            <p:cNvSpPr>
              <a:spLocks noChangeArrowheads="1"/>
            </p:cNvSpPr>
            <p:nvPr/>
          </p:nvSpPr>
          <p:spPr bwMode="auto">
            <a:xfrm>
              <a:off x="3098" y="1341"/>
              <a:ext cx="57" cy="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000">
                  <a:solidFill>
                    <a:srgbClr val="000000"/>
                  </a:solidFill>
                  <a:latin typeface="Helvetica" panose="020B0604020202020204" pitchFamily="34" charset="0"/>
                </a:rPr>
                <a:t>-1</a:t>
              </a:r>
              <a:endParaRPr lang="en-US" altLang="en-US" sz="1600">
                <a:latin typeface="Arial" panose="020B0604020202020204" pitchFamily="34" charset="0"/>
              </a:endParaRPr>
            </a:p>
          </p:txBody>
        </p:sp>
        <p:sp>
          <p:nvSpPr>
            <p:cNvPr id="16449" name="Line 1089">
              <a:extLst>
                <a:ext uri="{FF2B5EF4-FFF2-40B4-BE49-F238E27FC236}">
                  <a16:creationId xmlns:a16="http://schemas.microsoft.com/office/drawing/2014/main" id="{0C57E4BB-FD7A-4019-8BC1-592362DD4B17}"/>
                </a:ext>
              </a:extLst>
            </p:cNvPr>
            <p:cNvSpPr>
              <a:spLocks noChangeShapeType="1"/>
            </p:cNvSpPr>
            <p:nvPr/>
          </p:nvSpPr>
          <p:spPr bwMode="auto">
            <a:xfrm flipV="1">
              <a:off x="3409" y="1311"/>
              <a:ext cx="1" cy="1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6450" name="Line 1090">
              <a:extLst>
                <a:ext uri="{FF2B5EF4-FFF2-40B4-BE49-F238E27FC236}">
                  <a16:creationId xmlns:a16="http://schemas.microsoft.com/office/drawing/2014/main" id="{56DCF537-84A7-48EB-B52B-723AA30612B5}"/>
                </a:ext>
              </a:extLst>
            </p:cNvPr>
            <p:cNvSpPr>
              <a:spLocks noChangeShapeType="1"/>
            </p:cNvSpPr>
            <p:nvPr/>
          </p:nvSpPr>
          <p:spPr bwMode="auto">
            <a:xfrm>
              <a:off x="3409" y="767"/>
              <a:ext cx="1" cy="6"/>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6451" name="Rectangle 1091">
              <a:extLst>
                <a:ext uri="{FF2B5EF4-FFF2-40B4-BE49-F238E27FC236}">
                  <a16:creationId xmlns:a16="http://schemas.microsoft.com/office/drawing/2014/main" id="{6E681A09-1395-475A-8367-B0A3C8B517FB}"/>
                </a:ext>
              </a:extLst>
            </p:cNvPr>
            <p:cNvSpPr>
              <a:spLocks noChangeArrowheads="1"/>
            </p:cNvSpPr>
            <p:nvPr/>
          </p:nvSpPr>
          <p:spPr bwMode="auto">
            <a:xfrm>
              <a:off x="3332" y="1341"/>
              <a:ext cx="111" cy="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000">
                  <a:solidFill>
                    <a:srgbClr val="000000"/>
                  </a:solidFill>
                  <a:latin typeface="Helvetica" panose="020B0604020202020204" pitchFamily="34" charset="0"/>
                </a:rPr>
                <a:t>-0.5</a:t>
              </a:r>
              <a:endParaRPr lang="en-US" altLang="en-US" sz="1600">
                <a:latin typeface="Arial" panose="020B0604020202020204" pitchFamily="34" charset="0"/>
              </a:endParaRPr>
            </a:p>
          </p:txBody>
        </p:sp>
        <p:sp>
          <p:nvSpPr>
            <p:cNvPr id="16452" name="Line 1092">
              <a:extLst>
                <a:ext uri="{FF2B5EF4-FFF2-40B4-BE49-F238E27FC236}">
                  <a16:creationId xmlns:a16="http://schemas.microsoft.com/office/drawing/2014/main" id="{1A27C5C8-1DAC-4B02-8425-D42FBE4A7C9F}"/>
                </a:ext>
              </a:extLst>
            </p:cNvPr>
            <p:cNvSpPr>
              <a:spLocks noChangeShapeType="1"/>
            </p:cNvSpPr>
            <p:nvPr/>
          </p:nvSpPr>
          <p:spPr bwMode="auto">
            <a:xfrm flipV="1">
              <a:off x="3685" y="1311"/>
              <a:ext cx="1" cy="1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6453" name="Line 1093">
              <a:extLst>
                <a:ext uri="{FF2B5EF4-FFF2-40B4-BE49-F238E27FC236}">
                  <a16:creationId xmlns:a16="http://schemas.microsoft.com/office/drawing/2014/main" id="{4482E961-322D-4932-BE96-6C354B6FE353}"/>
                </a:ext>
              </a:extLst>
            </p:cNvPr>
            <p:cNvSpPr>
              <a:spLocks noChangeShapeType="1"/>
            </p:cNvSpPr>
            <p:nvPr/>
          </p:nvSpPr>
          <p:spPr bwMode="auto">
            <a:xfrm>
              <a:off x="3685" y="767"/>
              <a:ext cx="1" cy="6"/>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6454" name="Rectangle 1094">
              <a:extLst>
                <a:ext uri="{FF2B5EF4-FFF2-40B4-BE49-F238E27FC236}">
                  <a16:creationId xmlns:a16="http://schemas.microsoft.com/office/drawing/2014/main" id="{03029779-CB75-4AA3-9751-7B8F054A8D67}"/>
                </a:ext>
              </a:extLst>
            </p:cNvPr>
            <p:cNvSpPr>
              <a:spLocks noChangeArrowheads="1"/>
            </p:cNvSpPr>
            <p:nvPr/>
          </p:nvSpPr>
          <p:spPr bwMode="auto">
            <a:xfrm>
              <a:off x="3667" y="1341"/>
              <a:ext cx="36" cy="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000">
                  <a:solidFill>
                    <a:srgbClr val="000000"/>
                  </a:solidFill>
                  <a:latin typeface="Helvetica" panose="020B0604020202020204" pitchFamily="34" charset="0"/>
                </a:rPr>
                <a:t>0</a:t>
              </a:r>
              <a:endParaRPr lang="en-US" altLang="en-US" sz="1600">
                <a:latin typeface="Arial" panose="020B0604020202020204" pitchFamily="34" charset="0"/>
              </a:endParaRPr>
            </a:p>
          </p:txBody>
        </p:sp>
        <p:sp>
          <p:nvSpPr>
            <p:cNvPr id="16455" name="Line 1095">
              <a:extLst>
                <a:ext uri="{FF2B5EF4-FFF2-40B4-BE49-F238E27FC236}">
                  <a16:creationId xmlns:a16="http://schemas.microsoft.com/office/drawing/2014/main" id="{67E6F8A9-CEE7-4354-B0E5-5F37712F5D42}"/>
                </a:ext>
              </a:extLst>
            </p:cNvPr>
            <p:cNvSpPr>
              <a:spLocks noChangeShapeType="1"/>
            </p:cNvSpPr>
            <p:nvPr/>
          </p:nvSpPr>
          <p:spPr bwMode="auto">
            <a:xfrm flipV="1">
              <a:off x="3960" y="1311"/>
              <a:ext cx="1" cy="1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6456" name="Line 1096">
              <a:extLst>
                <a:ext uri="{FF2B5EF4-FFF2-40B4-BE49-F238E27FC236}">
                  <a16:creationId xmlns:a16="http://schemas.microsoft.com/office/drawing/2014/main" id="{68AE6261-D164-4C54-AE2C-ACF7FA20530E}"/>
                </a:ext>
              </a:extLst>
            </p:cNvPr>
            <p:cNvSpPr>
              <a:spLocks noChangeShapeType="1"/>
            </p:cNvSpPr>
            <p:nvPr/>
          </p:nvSpPr>
          <p:spPr bwMode="auto">
            <a:xfrm>
              <a:off x="3960" y="767"/>
              <a:ext cx="1" cy="6"/>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6457" name="Rectangle 1097">
              <a:extLst>
                <a:ext uri="{FF2B5EF4-FFF2-40B4-BE49-F238E27FC236}">
                  <a16:creationId xmlns:a16="http://schemas.microsoft.com/office/drawing/2014/main" id="{BCAEBB7B-D21F-4F76-861F-3A3340D736C6}"/>
                </a:ext>
              </a:extLst>
            </p:cNvPr>
            <p:cNvSpPr>
              <a:spLocks noChangeArrowheads="1"/>
            </p:cNvSpPr>
            <p:nvPr/>
          </p:nvSpPr>
          <p:spPr bwMode="auto">
            <a:xfrm>
              <a:off x="3906" y="1341"/>
              <a:ext cx="89" cy="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000">
                  <a:solidFill>
                    <a:srgbClr val="000000"/>
                  </a:solidFill>
                  <a:latin typeface="Helvetica" panose="020B0604020202020204" pitchFamily="34" charset="0"/>
                </a:rPr>
                <a:t>0.5</a:t>
              </a:r>
              <a:endParaRPr lang="en-US" altLang="en-US" sz="1600">
                <a:latin typeface="Arial" panose="020B0604020202020204" pitchFamily="34" charset="0"/>
              </a:endParaRPr>
            </a:p>
          </p:txBody>
        </p:sp>
        <p:sp>
          <p:nvSpPr>
            <p:cNvPr id="16458" name="Line 1098">
              <a:extLst>
                <a:ext uri="{FF2B5EF4-FFF2-40B4-BE49-F238E27FC236}">
                  <a16:creationId xmlns:a16="http://schemas.microsoft.com/office/drawing/2014/main" id="{887F310B-AEDD-4F08-81AF-C45F8A16067A}"/>
                </a:ext>
              </a:extLst>
            </p:cNvPr>
            <p:cNvSpPr>
              <a:spLocks noChangeShapeType="1"/>
            </p:cNvSpPr>
            <p:nvPr/>
          </p:nvSpPr>
          <p:spPr bwMode="auto">
            <a:xfrm flipV="1">
              <a:off x="4236" y="1311"/>
              <a:ext cx="1" cy="1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6459" name="Line 1099">
              <a:extLst>
                <a:ext uri="{FF2B5EF4-FFF2-40B4-BE49-F238E27FC236}">
                  <a16:creationId xmlns:a16="http://schemas.microsoft.com/office/drawing/2014/main" id="{4F68CF46-76FB-40D1-9944-0CEA745AC3B4}"/>
                </a:ext>
              </a:extLst>
            </p:cNvPr>
            <p:cNvSpPr>
              <a:spLocks noChangeShapeType="1"/>
            </p:cNvSpPr>
            <p:nvPr/>
          </p:nvSpPr>
          <p:spPr bwMode="auto">
            <a:xfrm>
              <a:off x="4236" y="767"/>
              <a:ext cx="1" cy="6"/>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6460" name="Rectangle 1100">
              <a:extLst>
                <a:ext uri="{FF2B5EF4-FFF2-40B4-BE49-F238E27FC236}">
                  <a16:creationId xmlns:a16="http://schemas.microsoft.com/office/drawing/2014/main" id="{19D76E97-969C-4FE3-8FC1-AABA5B3F3C76}"/>
                </a:ext>
              </a:extLst>
            </p:cNvPr>
            <p:cNvSpPr>
              <a:spLocks noChangeArrowheads="1"/>
            </p:cNvSpPr>
            <p:nvPr/>
          </p:nvSpPr>
          <p:spPr bwMode="auto">
            <a:xfrm>
              <a:off x="4218" y="1341"/>
              <a:ext cx="35" cy="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000">
                  <a:solidFill>
                    <a:srgbClr val="000000"/>
                  </a:solidFill>
                  <a:latin typeface="Helvetica" panose="020B0604020202020204" pitchFamily="34" charset="0"/>
                </a:rPr>
                <a:t>1</a:t>
              </a:r>
              <a:endParaRPr lang="en-US" altLang="en-US" sz="1600">
                <a:latin typeface="Arial" panose="020B0604020202020204" pitchFamily="34" charset="0"/>
              </a:endParaRPr>
            </a:p>
          </p:txBody>
        </p:sp>
        <p:sp>
          <p:nvSpPr>
            <p:cNvPr id="16461" name="Line 1101">
              <a:extLst>
                <a:ext uri="{FF2B5EF4-FFF2-40B4-BE49-F238E27FC236}">
                  <a16:creationId xmlns:a16="http://schemas.microsoft.com/office/drawing/2014/main" id="{416C33AA-5F08-4059-8B69-C7FF1D6DE57C}"/>
                </a:ext>
              </a:extLst>
            </p:cNvPr>
            <p:cNvSpPr>
              <a:spLocks noChangeShapeType="1"/>
            </p:cNvSpPr>
            <p:nvPr/>
          </p:nvSpPr>
          <p:spPr bwMode="auto">
            <a:xfrm>
              <a:off x="3140" y="1323"/>
              <a:ext cx="6"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6462" name="Line 1102">
              <a:extLst>
                <a:ext uri="{FF2B5EF4-FFF2-40B4-BE49-F238E27FC236}">
                  <a16:creationId xmlns:a16="http://schemas.microsoft.com/office/drawing/2014/main" id="{474E3C60-7393-4470-AD16-4EFA1B6D60AC}"/>
                </a:ext>
              </a:extLst>
            </p:cNvPr>
            <p:cNvSpPr>
              <a:spLocks noChangeShapeType="1"/>
            </p:cNvSpPr>
            <p:nvPr/>
          </p:nvSpPr>
          <p:spPr bwMode="auto">
            <a:xfrm flipH="1">
              <a:off x="4224" y="1323"/>
              <a:ext cx="12"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6463" name="Rectangle 1103">
              <a:extLst>
                <a:ext uri="{FF2B5EF4-FFF2-40B4-BE49-F238E27FC236}">
                  <a16:creationId xmlns:a16="http://schemas.microsoft.com/office/drawing/2014/main" id="{9E12CE59-1360-45A2-94A0-C65E29927558}"/>
                </a:ext>
              </a:extLst>
            </p:cNvPr>
            <p:cNvSpPr>
              <a:spLocks noChangeArrowheads="1"/>
            </p:cNvSpPr>
            <p:nvPr/>
          </p:nvSpPr>
          <p:spPr bwMode="auto">
            <a:xfrm>
              <a:off x="3050" y="1275"/>
              <a:ext cx="57" cy="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000">
                  <a:solidFill>
                    <a:srgbClr val="000000"/>
                  </a:solidFill>
                  <a:latin typeface="Helvetica" panose="020B0604020202020204" pitchFamily="34" charset="0"/>
                </a:rPr>
                <a:t>-1</a:t>
              </a:r>
              <a:endParaRPr lang="en-US" altLang="en-US" sz="1600">
                <a:latin typeface="Arial" panose="020B0604020202020204" pitchFamily="34" charset="0"/>
              </a:endParaRPr>
            </a:p>
          </p:txBody>
        </p:sp>
        <p:sp>
          <p:nvSpPr>
            <p:cNvPr id="16464" name="Line 1104">
              <a:extLst>
                <a:ext uri="{FF2B5EF4-FFF2-40B4-BE49-F238E27FC236}">
                  <a16:creationId xmlns:a16="http://schemas.microsoft.com/office/drawing/2014/main" id="{533EA808-2770-449F-9E47-9AEAEE3A830A}"/>
                </a:ext>
              </a:extLst>
            </p:cNvPr>
            <p:cNvSpPr>
              <a:spLocks noChangeShapeType="1"/>
            </p:cNvSpPr>
            <p:nvPr/>
          </p:nvSpPr>
          <p:spPr bwMode="auto">
            <a:xfrm>
              <a:off x="3140" y="1042"/>
              <a:ext cx="6"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6465" name="Line 1105">
              <a:extLst>
                <a:ext uri="{FF2B5EF4-FFF2-40B4-BE49-F238E27FC236}">
                  <a16:creationId xmlns:a16="http://schemas.microsoft.com/office/drawing/2014/main" id="{E7BA6ED6-B995-4793-955B-06F0BA153689}"/>
                </a:ext>
              </a:extLst>
            </p:cNvPr>
            <p:cNvSpPr>
              <a:spLocks noChangeShapeType="1"/>
            </p:cNvSpPr>
            <p:nvPr/>
          </p:nvSpPr>
          <p:spPr bwMode="auto">
            <a:xfrm flipH="1">
              <a:off x="4224" y="1042"/>
              <a:ext cx="12"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6466" name="Rectangle 1106">
              <a:extLst>
                <a:ext uri="{FF2B5EF4-FFF2-40B4-BE49-F238E27FC236}">
                  <a16:creationId xmlns:a16="http://schemas.microsoft.com/office/drawing/2014/main" id="{48F69B07-11D1-416E-BB0F-049CA8E83BB8}"/>
                </a:ext>
              </a:extLst>
            </p:cNvPr>
            <p:cNvSpPr>
              <a:spLocks noChangeArrowheads="1"/>
            </p:cNvSpPr>
            <p:nvPr/>
          </p:nvSpPr>
          <p:spPr bwMode="auto">
            <a:xfrm>
              <a:off x="3074" y="995"/>
              <a:ext cx="36" cy="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000">
                  <a:solidFill>
                    <a:srgbClr val="000000"/>
                  </a:solidFill>
                  <a:latin typeface="Helvetica" panose="020B0604020202020204" pitchFamily="34" charset="0"/>
                </a:rPr>
                <a:t>0</a:t>
              </a:r>
              <a:endParaRPr lang="en-US" altLang="en-US" sz="1600">
                <a:latin typeface="Arial" panose="020B0604020202020204" pitchFamily="34" charset="0"/>
              </a:endParaRPr>
            </a:p>
          </p:txBody>
        </p:sp>
        <p:sp>
          <p:nvSpPr>
            <p:cNvPr id="16467" name="Line 1107">
              <a:extLst>
                <a:ext uri="{FF2B5EF4-FFF2-40B4-BE49-F238E27FC236}">
                  <a16:creationId xmlns:a16="http://schemas.microsoft.com/office/drawing/2014/main" id="{E578F92B-54A7-44C1-8698-7A5E830ED065}"/>
                </a:ext>
              </a:extLst>
            </p:cNvPr>
            <p:cNvSpPr>
              <a:spLocks noChangeShapeType="1"/>
            </p:cNvSpPr>
            <p:nvPr/>
          </p:nvSpPr>
          <p:spPr bwMode="auto">
            <a:xfrm>
              <a:off x="3140" y="767"/>
              <a:ext cx="6"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6468" name="Line 1108">
              <a:extLst>
                <a:ext uri="{FF2B5EF4-FFF2-40B4-BE49-F238E27FC236}">
                  <a16:creationId xmlns:a16="http://schemas.microsoft.com/office/drawing/2014/main" id="{E867A82B-0493-4561-95DA-65F7B0C44215}"/>
                </a:ext>
              </a:extLst>
            </p:cNvPr>
            <p:cNvSpPr>
              <a:spLocks noChangeShapeType="1"/>
            </p:cNvSpPr>
            <p:nvPr/>
          </p:nvSpPr>
          <p:spPr bwMode="auto">
            <a:xfrm flipH="1">
              <a:off x="4224" y="767"/>
              <a:ext cx="12"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6469" name="Rectangle 1109">
              <a:extLst>
                <a:ext uri="{FF2B5EF4-FFF2-40B4-BE49-F238E27FC236}">
                  <a16:creationId xmlns:a16="http://schemas.microsoft.com/office/drawing/2014/main" id="{2450E836-CABC-49F2-B8FF-0B36A455CD78}"/>
                </a:ext>
              </a:extLst>
            </p:cNvPr>
            <p:cNvSpPr>
              <a:spLocks noChangeArrowheads="1"/>
            </p:cNvSpPr>
            <p:nvPr/>
          </p:nvSpPr>
          <p:spPr bwMode="auto">
            <a:xfrm>
              <a:off x="3074" y="719"/>
              <a:ext cx="36" cy="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000">
                  <a:solidFill>
                    <a:srgbClr val="000000"/>
                  </a:solidFill>
                  <a:latin typeface="Helvetica" panose="020B0604020202020204" pitchFamily="34" charset="0"/>
                </a:rPr>
                <a:t>1</a:t>
              </a:r>
              <a:endParaRPr lang="en-US" altLang="en-US" sz="1600">
                <a:latin typeface="Arial" panose="020B0604020202020204" pitchFamily="34" charset="0"/>
              </a:endParaRPr>
            </a:p>
          </p:txBody>
        </p:sp>
        <p:sp>
          <p:nvSpPr>
            <p:cNvPr id="16470" name="Line 1110">
              <a:extLst>
                <a:ext uri="{FF2B5EF4-FFF2-40B4-BE49-F238E27FC236}">
                  <a16:creationId xmlns:a16="http://schemas.microsoft.com/office/drawing/2014/main" id="{87B40E85-1AE4-439C-AE44-982E80C567ED}"/>
                </a:ext>
              </a:extLst>
            </p:cNvPr>
            <p:cNvSpPr>
              <a:spLocks noChangeShapeType="1"/>
            </p:cNvSpPr>
            <p:nvPr/>
          </p:nvSpPr>
          <p:spPr bwMode="auto">
            <a:xfrm>
              <a:off x="3140" y="767"/>
              <a:ext cx="1096"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6471" name="Freeform 1111">
              <a:extLst>
                <a:ext uri="{FF2B5EF4-FFF2-40B4-BE49-F238E27FC236}">
                  <a16:creationId xmlns:a16="http://schemas.microsoft.com/office/drawing/2014/main" id="{3A740479-7780-4EFE-93EB-3F63CF2FC7C9}"/>
                </a:ext>
              </a:extLst>
            </p:cNvPr>
            <p:cNvSpPr>
              <a:spLocks/>
            </p:cNvSpPr>
            <p:nvPr/>
          </p:nvSpPr>
          <p:spPr bwMode="auto">
            <a:xfrm>
              <a:off x="3140" y="767"/>
              <a:ext cx="1096" cy="556"/>
            </a:xfrm>
            <a:custGeom>
              <a:avLst/>
              <a:gdLst>
                <a:gd name="T0" fmla="*/ 0 w 183"/>
                <a:gd name="T1" fmla="*/ 93 h 93"/>
                <a:gd name="T2" fmla="*/ 183 w 183"/>
                <a:gd name="T3" fmla="*/ 93 h 93"/>
                <a:gd name="T4" fmla="*/ 183 w 183"/>
                <a:gd name="T5" fmla="*/ 0 h 93"/>
              </a:gdLst>
              <a:ahLst/>
              <a:cxnLst>
                <a:cxn ang="0">
                  <a:pos x="T0" y="T1"/>
                </a:cxn>
                <a:cxn ang="0">
                  <a:pos x="T2" y="T3"/>
                </a:cxn>
                <a:cxn ang="0">
                  <a:pos x="T4" y="T5"/>
                </a:cxn>
              </a:cxnLst>
              <a:rect l="0" t="0" r="r" b="b"/>
              <a:pathLst>
                <a:path w="183" h="93">
                  <a:moveTo>
                    <a:pt x="0" y="93"/>
                  </a:moveTo>
                  <a:lnTo>
                    <a:pt x="183" y="93"/>
                  </a:lnTo>
                  <a:lnTo>
                    <a:pt x="183" y="0"/>
                  </a:lnTo>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6472" name="Line 1112">
              <a:extLst>
                <a:ext uri="{FF2B5EF4-FFF2-40B4-BE49-F238E27FC236}">
                  <a16:creationId xmlns:a16="http://schemas.microsoft.com/office/drawing/2014/main" id="{6B058C0F-C31C-446D-ABEE-F511E32655A7}"/>
                </a:ext>
              </a:extLst>
            </p:cNvPr>
            <p:cNvSpPr>
              <a:spLocks noChangeShapeType="1"/>
            </p:cNvSpPr>
            <p:nvPr/>
          </p:nvSpPr>
          <p:spPr bwMode="auto">
            <a:xfrm flipV="1">
              <a:off x="3140" y="767"/>
              <a:ext cx="1" cy="556"/>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6473" name="Freeform 1113">
              <a:extLst>
                <a:ext uri="{FF2B5EF4-FFF2-40B4-BE49-F238E27FC236}">
                  <a16:creationId xmlns:a16="http://schemas.microsoft.com/office/drawing/2014/main" id="{4B1BA92C-6DD7-46D5-9635-7F9FAAC73FC0}"/>
                </a:ext>
              </a:extLst>
            </p:cNvPr>
            <p:cNvSpPr>
              <a:spLocks/>
            </p:cNvSpPr>
            <p:nvPr/>
          </p:nvSpPr>
          <p:spPr bwMode="auto">
            <a:xfrm>
              <a:off x="3140" y="767"/>
              <a:ext cx="599" cy="514"/>
            </a:xfrm>
            <a:custGeom>
              <a:avLst/>
              <a:gdLst>
                <a:gd name="T0" fmla="*/ 12 w 599"/>
                <a:gd name="T1" fmla="*/ 275 h 514"/>
                <a:gd name="T2" fmla="*/ 30 w 599"/>
                <a:gd name="T3" fmla="*/ 275 h 514"/>
                <a:gd name="T4" fmla="*/ 48 w 599"/>
                <a:gd name="T5" fmla="*/ 275 h 514"/>
                <a:gd name="T6" fmla="*/ 66 w 599"/>
                <a:gd name="T7" fmla="*/ 275 h 514"/>
                <a:gd name="T8" fmla="*/ 84 w 599"/>
                <a:gd name="T9" fmla="*/ 275 h 514"/>
                <a:gd name="T10" fmla="*/ 102 w 599"/>
                <a:gd name="T11" fmla="*/ 275 h 514"/>
                <a:gd name="T12" fmla="*/ 120 w 599"/>
                <a:gd name="T13" fmla="*/ 275 h 514"/>
                <a:gd name="T14" fmla="*/ 138 w 599"/>
                <a:gd name="T15" fmla="*/ 275 h 514"/>
                <a:gd name="T16" fmla="*/ 156 w 599"/>
                <a:gd name="T17" fmla="*/ 275 h 514"/>
                <a:gd name="T18" fmla="*/ 174 w 599"/>
                <a:gd name="T19" fmla="*/ 275 h 514"/>
                <a:gd name="T20" fmla="*/ 192 w 599"/>
                <a:gd name="T21" fmla="*/ 275 h 514"/>
                <a:gd name="T22" fmla="*/ 210 w 599"/>
                <a:gd name="T23" fmla="*/ 275 h 514"/>
                <a:gd name="T24" fmla="*/ 227 w 599"/>
                <a:gd name="T25" fmla="*/ 275 h 514"/>
                <a:gd name="T26" fmla="*/ 245 w 599"/>
                <a:gd name="T27" fmla="*/ 275 h 514"/>
                <a:gd name="T28" fmla="*/ 263 w 599"/>
                <a:gd name="T29" fmla="*/ 275 h 514"/>
                <a:gd name="T30" fmla="*/ 281 w 599"/>
                <a:gd name="T31" fmla="*/ 275 h 514"/>
                <a:gd name="T32" fmla="*/ 299 w 599"/>
                <a:gd name="T33" fmla="*/ 275 h 514"/>
                <a:gd name="T34" fmla="*/ 317 w 599"/>
                <a:gd name="T35" fmla="*/ 275 h 514"/>
                <a:gd name="T36" fmla="*/ 335 w 599"/>
                <a:gd name="T37" fmla="*/ 275 h 514"/>
                <a:gd name="T38" fmla="*/ 353 w 599"/>
                <a:gd name="T39" fmla="*/ 275 h 514"/>
                <a:gd name="T40" fmla="*/ 371 w 599"/>
                <a:gd name="T41" fmla="*/ 275 h 514"/>
                <a:gd name="T42" fmla="*/ 389 w 599"/>
                <a:gd name="T43" fmla="*/ 275 h 514"/>
                <a:gd name="T44" fmla="*/ 407 w 599"/>
                <a:gd name="T45" fmla="*/ 281 h 514"/>
                <a:gd name="T46" fmla="*/ 425 w 599"/>
                <a:gd name="T47" fmla="*/ 269 h 514"/>
                <a:gd name="T48" fmla="*/ 431 w 599"/>
                <a:gd name="T49" fmla="*/ 251 h 514"/>
                <a:gd name="T50" fmla="*/ 449 w 599"/>
                <a:gd name="T51" fmla="*/ 263 h 514"/>
                <a:gd name="T52" fmla="*/ 455 w 599"/>
                <a:gd name="T53" fmla="*/ 317 h 514"/>
                <a:gd name="T54" fmla="*/ 467 w 599"/>
                <a:gd name="T55" fmla="*/ 347 h 514"/>
                <a:gd name="T56" fmla="*/ 479 w 599"/>
                <a:gd name="T57" fmla="*/ 257 h 514"/>
                <a:gd name="T58" fmla="*/ 485 w 599"/>
                <a:gd name="T59" fmla="*/ 138 h 514"/>
                <a:gd name="T60" fmla="*/ 491 w 599"/>
                <a:gd name="T61" fmla="*/ 120 h 514"/>
                <a:gd name="T62" fmla="*/ 503 w 599"/>
                <a:gd name="T63" fmla="*/ 239 h 514"/>
                <a:gd name="T64" fmla="*/ 509 w 599"/>
                <a:gd name="T65" fmla="*/ 437 h 514"/>
                <a:gd name="T66" fmla="*/ 521 w 599"/>
                <a:gd name="T67" fmla="*/ 514 h 514"/>
                <a:gd name="T68" fmla="*/ 527 w 599"/>
                <a:gd name="T69" fmla="*/ 359 h 514"/>
                <a:gd name="T70" fmla="*/ 539 w 599"/>
                <a:gd name="T71" fmla="*/ 102 h 514"/>
                <a:gd name="T72" fmla="*/ 551 w 599"/>
                <a:gd name="T73" fmla="*/ 18 h 514"/>
                <a:gd name="T74" fmla="*/ 557 w 599"/>
                <a:gd name="T75" fmla="*/ 293 h 514"/>
                <a:gd name="T76" fmla="*/ 569 w 599"/>
                <a:gd name="T77" fmla="*/ 497 h 514"/>
                <a:gd name="T78" fmla="*/ 575 w 599"/>
                <a:gd name="T79" fmla="*/ 473 h 514"/>
                <a:gd name="T80" fmla="*/ 587 w 599"/>
                <a:gd name="T81" fmla="*/ 287 h 514"/>
                <a:gd name="T82" fmla="*/ 593 w 599"/>
                <a:gd name="T83" fmla="*/ 132 h 5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599" h="514">
                  <a:moveTo>
                    <a:pt x="0" y="275"/>
                  </a:moveTo>
                  <a:lnTo>
                    <a:pt x="6" y="275"/>
                  </a:lnTo>
                  <a:lnTo>
                    <a:pt x="12" y="275"/>
                  </a:lnTo>
                  <a:lnTo>
                    <a:pt x="18" y="275"/>
                  </a:lnTo>
                  <a:lnTo>
                    <a:pt x="24" y="275"/>
                  </a:lnTo>
                  <a:lnTo>
                    <a:pt x="30" y="275"/>
                  </a:lnTo>
                  <a:lnTo>
                    <a:pt x="36" y="275"/>
                  </a:lnTo>
                  <a:lnTo>
                    <a:pt x="42" y="275"/>
                  </a:lnTo>
                  <a:lnTo>
                    <a:pt x="48" y="275"/>
                  </a:lnTo>
                  <a:lnTo>
                    <a:pt x="54" y="275"/>
                  </a:lnTo>
                  <a:lnTo>
                    <a:pt x="60" y="275"/>
                  </a:lnTo>
                  <a:lnTo>
                    <a:pt x="66" y="275"/>
                  </a:lnTo>
                  <a:lnTo>
                    <a:pt x="72" y="275"/>
                  </a:lnTo>
                  <a:lnTo>
                    <a:pt x="78" y="275"/>
                  </a:lnTo>
                  <a:lnTo>
                    <a:pt x="84" y="275"/>
                  </a:lnTo>
                  <a:lnTo>
                    <a:pt x="90" y="275"/>
                  </a:lnTo>
                  <a:lnTo>
                    <a:pt x="96" y="275"/>
                  </a:lnTo>
                  <a:lnTo>
                    <a:pt x="102" y="275"/>
                  </a:lnTo>
                  <a:lnTo>
                    <a:pt x="108" y="275"/>
                  </a:lnTo>
                  <a:lnTo>
                    <a:pt x="114" y="275"/>
                  </a:lnTo>
                  <a:lnTo>
                    <a:pt x="120" y="275"/>
                  </a:lnTo>
                  <a:lnTo>
                    <a:pt x="126" y="275"/>
                  </a:lnTo>
                  <a:lnTo>
                    <a:pt x="132" y="275"/>
                  </a:lnTo>
                  <a:lnTo>
                    <a:pt x="138" y="275"/>
                  </a:lnTo>
                  <a:lnTo>
                    <a:pt x="144" y="275"/>
                  </a:lnTo>
                  <a:lnTo>
                    <a:pt x="150" y="275"/>
                  </a:lnTo>
                  <a:lnTo>
                    <a:pt x="156" y="275"/>
                  </a:lnTo>
                  <a:lnTo>
                    <a:pt x="162" y="275"/>
                  </a:lnTo>
                  <a:lnTo>
                    <a:pt x="168" y="275"/>
                  </a:lnTo>
                  <a:lnTo>
                    <a:pt x="174" y="275"/>
                  </a:lnTo>
                  <a:lnTo>
                    <a:pt x="180" y="275"/>
                  </a:lnTo>
                  <a:lnTo>
                    <a:pt x="186" y="275"/>
                  </a:lnTo>
                  <a:lnTo>
                    <a:pt x="192" y="275"/>
                  </a:lnTo>
                  <a:lnTo>
                    <a:pt x="198" y="275"/>
                  </a:lnTo>
                  <a:lnTo>
                    <a:pt x="204" y="275"/>
                  </a:lnTo>
                  <a:lnTo>
                    <a:pt x="210" y="275"/>
                  </a:lnTo>
                  <a:lnTo>
                    <a:pt x="216" y="275"/>
                  </a:lnTo>
                  <a:lnTo>
                    <a:pt x="221" y="275"/>
                  </a:lnTo>
                  <a:lnTo>
                    <a:pt x="227" y="275"/>
                  </a:lnTo>
                  <a:lnTo>
                    <a:pt x="233" y="275"/>
                  </a:lnTo>
                  <a:lnTo>
                    <a:pt x="239" y="275"/>
                  </a:lnTo>
                  <a:lnTo>
                    <a:pt x="245" y="275"/>
                  </a:lnTo>
                  <a:lnTo>
                    <a:pt x="251" y="275"/>
                  </a:lnTo>
                  <a:lnTo>
                    <a:pt x="257" y="275"/>
                  </a:lnTo>
                  <a:lnTo>
                    <a:pt x="263" y="275"/>
                  </a:lnTo>
                  <a:lnTo>
                    <a:pt x="269" y="275"/>
                  </a:lnTo>
                  <a:lnTo>
                    <a:pt x="275" y="275"/>
                  </a:lnTo>
                  <a:lnTo>
                    <a:pt x="281" y="275"/>
                  </a:lnTo>
                  <a:lnTo>
                    <a:pt x="287" y="275"/>
                  </a:lnTo>
                  <a:lnTo>
                    <a:pt x="293" y="275"/>
                  </a:lnTo>
                  <a:lnTo>
                    <a:pt x="299" y="275"/>
                  </a:lnTo>
                  <a:lnTo>
                    <a:pt x="305" y="275"/>
                  </a:lnTo>
                  <a:lnTo>
                    <a:pt x="311" y="275"/>
                  </a:lnTo>
                  <a:lnTo>
                    <a:pt x="317" y="275"/>
                  </a:lnTo>
                  <a:lnTo>
                    <a:pt x="323" y="275"/>
                  </a:lnTo>
                  <a:lnTo>
                    <a:pt x="329" y="275"/>
                  </a:lnTo>
                  <a:lnTo>
                    <a:pt x="335" y="275"/>
                  </a:lnTo>
                  <a:lnTo>
                    <a:pt x="341" y="275"/>
                  </a:lnTo>
                  <a:lnTo>
                    <a:pt x="347" y="275"/>
                  </a:lnTo>
                  <a:lnTo>
                    <a:pt x="353" y="275"/>
                  </a:lnTo>
                  <a:lnTo>
                    <a:pt x="359" y="275"/>
                  </a:lnTo>
                  <a:lnTo>
                    <a:pt x="365" y="275"/>
                  </a:lnTo>
                  <a:lnTo>
                    <a:pt x="371" y="275"/>
                  </a:lnTo>
                  <a:lnTo>
                    <a:pt x="377" y="275"/>
                  </a:lnTo>
                  <a:lnTo>
                    <a:pt x="383" y="275"/>
                  </a:lnTo>
                  <a:lnTo>
                    <a:pt x="389" y="275"/>
                  </a:lnTo>
                  <a:lnTo>
                    <a:pt x="395" y="275"/>
                  </a:lnTo>
                  <a:lnTo>
                    <a:pt x="401" y="281"/>
                  </a:lnTo>
                  <a:lnTo>
                    <a:pt x="407" y="281"/>
                  </a:lnTo>
                  <a:lnTo>
                    <a:pt x="413" y="281"/>
                  </a:lnTo>
                  <a:lnTo>
                    <a:pt x="419" y="275"/>
                  </a:lnTo>
                  <a:lnTo>
                    <a:pt x="425" y="269"/>
                  </a:lnTo>
                  <a:lnTo>
                    <a:pt x="425" y="263"/>
                  </a:lnTo>
                  <a:lnTo>
                    <a:pt x="431" y="257"/>
                  </a:lnTo>
                  <a:lnTo>
                    <a:pt x="431" y="251"/>
                  </a:lnTo>
                  <a:lnTo>
                    <a:pt x="443" y="245"/>
                  </a:lnTo>
                  <a:lnTo>
                    <a:pt x="443" y="257"/>
                  </a:lnTo>
                  <a:lnTo>
                    <a:pt x="449" y="263"/>
                  </a:lnTo>
                  <a:lnTo>
                    <a:pt x="449" y="293"/>
                  </a:lnTo>
                  <a:lnTo>
                    <a:pt x="455" y="305"/>
                  </a:lnTo>
                  <a:lnTo>
                    <a:pt x="455" y="317"/>
                  </a:lnTo>
                  <a:lnTo>
                    <a:pt x="461" y="335"/>
                  </a:lnTo>
                  <a:lnTo>
                    <a:pt x="461" y="353"/>
                  </a:lnTo>
                  <a:lnTo>
                    <a:pt x="467" y="347"/>
                  </a:lnTo>
                  <a:lnTo>
                    <a:pt x="473" y="329"/>
                  </a:lnTo>
                  <a:lnTo>
                    <a:pt x="473" y="281"/>
                  </a:lnTo>
                  <a:lnTo>
                    <a:pt x="479" y="257"/>
                  </a:lnTo>
                  <a:lnTo>
                    <a:pt x="479" y="222"/>
                  </a:lnTo>
                  <a:lnTo>
                    <a:pt x="485" y="192"/>
                  </a:lnTo>
                  <a:lnTo>
                    <a:pt x="485" y="138"/>
                  </a:lnTo>
                  <a:lnTo>
                    <a:pt x="491" y="126"/>
                  </a:lnTo>
                  <a:lnTo>
                    <a:pt x="491" y="114"/>
                  </a:lnTo>
                  <a:lnTo>
                    <a:pt x="491" y="120"/>
                  </a:lnTo>
                  <a:lnTo>
                    <a:pt x="497" y="132"/>
                  </a:lnTo>
                  <a:lnTo>
                    <a:pt x="497" y="192"/>
                  </a:lnTo>
                  <a:lnTo>
                    <a:pt x="503" y="239"/>
                  </a:lnTo>
                  <a:lnTo>
                    <a:pt x="503" y="287"/>
                  </a:lnTo>
                  <a:lnTo>
                    <a:pt x="509" y="341"/>
                  </a:lnTo>
                  <a:lnTo>
                    <a:pt x="509" y="437"/>
                  </a:lnTo>
                  <a:lnTo>
                    <a:pt x="515" y="473"/>
                  </a:lnTo>
                  <a:lnTo>
                    <a:pt x="515" y="514"/>
                  </a:lnTo>
                  <a:lnTo>
                    <a:pt x="521" y="514"/>
                  </a:lnTo>
                  <a:lnTo>
                    <a:pt x="521" y="497"/>
                  </a:lnTo>
                  <a:lnTo>
                    <a:pt x="527" y="461"/>
                  </a:lnTo>
                  <a:lnTo>
                    <a:pt x="527" y="359"/>
                  </a:lnTo>
                  <a:lnTo>
                    <a:pt x="533" y="293"/>
                  </a:lnTo>
                  <a:lnTo>
                    <a:pt x="533" y="162"/>
                  </a:lnTo>
                  <a:lnTo>
                    <a:pt x="539" y="102"/>
                  </a:lnTo>
                  <a:lnTo>
                    <a:pt x="539" y="18"/>
                  </a:lnTo>
                  <a:lnTo>
                    <a:pt x="545" y="0"/>
                  </a:lnTo>
                  <a:lnTo>
                    <a:pt x="551" y="18"/>
                  </a:lnTo>
                  <a:lnTo>
                    <a:pt x="551" y="102"/>
                  </a:lnTo>
                  <a:lnTo>
                    <a:pt x="557" y="162"/>
                  </a:lnTo>
                  <a:lnTo>
                    <a:pt x="557" y="293"/>
                  </a:lnTo>
                  <a:lnTo>
                    <a:pt x="563" y="359"/>
                  </a:lnTo>
                  <a:lnTo>
                    <a:pt x="563" y="461"/>
                  </a:lnTo>
                  <a:lnTo>
                    <a:pt x="569" y="497"/>
                  </a:lnTo>
                  <a:lnTo>
                    <a:pt x="569" y="514"/>
                  </a:lnTo>
                  <a:lnTo>
                    <a:pt x="575" y="514"/>
                  </a:lnTo>
                  <a:lnTo>
                    <a:pt x="575" y="473"/>
                  </a:lnTo>
                  <a:lnTo>
                    <a:pt x="581" y="437"/>
                  </a:lnTo>
                  <a:lnTo>
                    <a:pt x="581" y="341"/>
                  </a:lnTo>
                  <a:lnTo>
                    <a:pt x="587" y="287"/>
                  </a:lnTo>
                  <a:lnTo>
                    <a:pt x="587" y="239"/>
                  </a:lnTo>
                  <a:lnTo>
                    <a:pt x="593" y="192"/>
                  </a:lnTo>
                  <a:lnTo>
                    <a:pt x="593" y="132"/>
                  </a:lnTo>
                  <a:lnTo>
                    <a:pt x="599" y="120"/>
                  </a:lnTo>
                  <a:lnTo>
                    <a:pt x="599" y="114"/>
                  </a:lnTo>
                </a:path>
              </a:pathLst>
            </a:custGeom>
            <a:noFill/>
            <a:ln w="0">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6474" name="Freeform 1114">
              <a:extLst>
                <a:ext uri="{FF2B5EF4-FFF2-40B4-BE49-F238E27FC236}">
                  <a16:creationId xmlns:a16="http://schemas.microsoft.com/office/drawing/2014/main" id="{0FAC4A12-2C72-4847-86BB-565A170BFEAA}"/>
                </a:ext>
              </a:extLst>
            </p:cNvPr>
            <p:cNvSpPr>
              <a:spLocks/>
            </p:cNvSpPr>
            <p:nvPr/>
          </p:nvSpPr>
          <p:spPr bwMode="auto">
            <a:xfrm>
              <a:off x="3739" y="881"/>
              <a:ext cx="497" cy="239"/>
            </a:xfrm>
            <a:custGeom>
              <a:avLst/>
              <a:gdLst>
                <a:gd name="T0" fmla="*/ 0 w 497"/>
                <a:gd name="T1" fmla="*/ 12 h 239"/>
                <a:gd name="T2" fmla="*/ 6 w 497"/>
                <a:gd name="T3" fmla="*/ 78 h 239"/>
                <a:gd name="T4" fmla="*/ 12 w 497"/>
                <a:gd name="T5" fmla="*/ 143 h 239"/>
                <a:gd name="T6" fmla="*/ 18 w 497"/>
                <a:gd name="T7" fmla="*/ 215 h 239"/>
                <a:gd name="T8" fmla="*/ 24 w 497"/>
                <a:gd name="T9" fmla="*/ 239 h 239"/>
                <a:gd name="T10" fmla="*/ 36 w 497"/>
                <a:gd name="T11" fmla="*/ 203 h 239"/>
                <a:gd name="T12" fmla="*/ 42 w 497"/>
                <a:gd name="T13" fmla="*/ 179 h 239"/>
                <a:gd name="T14" fmla="*/ 48 w 497"/>
                <a:gd name="T15" fmla="*/ 143 h 239"/>
                <a:gd name="T16" fmla="*/ 54 w 497"/>
                <a:gd name="T17" fmla="*/ 131 h 239"/>
                <a:gd name="T18" fmla="*/ 66 w 497"/>
                <a:gd name="T19" fmla="*/ 149 h 239"/>
                <a:gd name="T20" fmla="*/ 72 w 497"/>
                <a:gd name="T21" fmla="*/ 167 h 239"/>
                <a:gd name="T22" fmla="*/ 84 w 497"/>
                <a:gd name="T23" fmla="*/ 167 h 239"/>
                <a:gd name="T24" fmla="*/ 96 w 497"/>
                <a:gd name="T25" fmla="*/ 161 h 239"/>
                <a:gd name="T26" fmla="*/ 107 w 497"/>
                <a:gd name="T27" fmla="*/ 161 h 239"/>
                <a:gd name="T28" fmla="*/ 119 w 497"/>
                <a:gd name="T29" fmla="*/ 161 h 239"/>
                <a:gd name="T30" fmla="*/ 131 w 497"/>
                <a:gd name="T31" fmla="*/ 161 h 239"/>
                <a:gd name="T32" fmla="*/ 143 w 497"/>
                <a:gd name="T33" fmla="*/ 161 h 239"/>
                <a:gd name="T34" fmla="*/ 155 w 497"/>
                <a:gd name="T35" fmla="*/ 161 h 239"/>
                <a:gd name="T36" fmla="*/ 167 w 497"/>
                <a:gd name="T37" fmla="*/ 161 h 239"/>
                <a:gd name="T38" fmla="*/ 179 w 497"/>
                <a:gd name="T39" fmla="*/ 161 h 239"/>
                <a:gd name="T40" fmla="*/ 191 w 497"/>
                <a:gd name="T41" fmla="*/ 161 h 239"/>
                <a:gd name="T42" fmla="*/ 203 w 497"/>
                <a:gd name="T43" fmla="*/ 161 h 239"/>
                <a:gd name="T44" fmla="*/ 215 w 497"/>
                <a:gd name="T45" fmla="*/ 161 h 239"/>
                <a:gd name="T46" fmla="*/ 227 w 497"/>
                <a:gd name="T47" fmla="*/ 161 h 239"/>
                <a:gd name="T48" fmla="*/ 239 w 497"/>
                <a:gd name="T49" fmla="*/ 161 h 239"/>
                <a:gd name="T50" fmla="*/ 251 w 497"/>
                <a:gd name="T51" fmla="*/ 161 h 239"/>
                <a:gd name="T52" fmla="*/ 263 w 497"/>
                <a:gd name="T53" fmla="*/ 161 h 239"/>
                <a:gd name="T54" fmla="*/ 275 w 497"/>
                <a:gd name="T55" fmla="*/ 161 h 239"/>
                <a:gd name="T56" fmla="*/ 287 w 497"/>
                <a:gd name="T57" fmla="*/ 161 h 239"/>
                <a:gd name="T58" fmla="*/ 299 w 497"/>
                <a:gd name="T59" fmla="*/ 161 h 239"/>
                <a:gd name="T60" fmla="*/ 311 w 497"/>
                <a:gd name="T61" fmla="*/ 161 h 239"/>
                <a:gd name="T62" fmla="*/ 323 w 497"/>
                <a:gd name="T63" fmla="*/ 161 h 239"/>
                <a:gd name="T64" fmla="*/ 335 w 497"/>
                <a:gd name="T65" fmla="*/ 161 h 239"/>
                <a:gd name="T66" fmla="*/ 347 w 497"/>
                <a:gd name="T67" fmla="*/ 161 h 239"/>
                <a:gd name="T68" fmla="*/ 359 w 497"/>
                <a:gd name="T69" fmla="*/ 161 h 239"/>
                <a:gd name="T70" fmla="*/ 371 w 497"/>
                <a:gd name="T71" fmla="*/ 161 h 239"/>
                <a:gd name="T72" fmla="*/ 383 w 497"/>
                <a:gd name="T73" fmla="*/ 161 h 239"/>
                <a:gd name="T74" fmla="*/ 395 w 497"/>
                <a:gd name="T75" fmla="*/ 161 h 239"/>
                <a:gd name="T76" fmla="*/ 407 w 497"/>
                <a:gd name="T77" fmla="*/ 161 h 239"/>
                <a:gd name="T78" fmla="*/ 419 w 497"/>
                <a:gd name="T79" fmla="*/ 161 h 239"/>
                <a:gd name="T80" fmla="*/ 431 w 497"/>
                <a:gd name="T81" fmla="*/ 161 h 239"/>
                <a:gd name="T82" fmla="*/ 443 w 497"/>
                <a:gd name="T83" fmla="*/ 161 h 239"/>
                <a:gd name="T84" fmla="*/ 455 w 497"/>
                <a:gd name="T85" fmla="*/ 161 h 239"/>
                <a:gd name="T86" fmla="*/ 467 w 497"/>
                <a:gd name="T87" fmla="*/ 161 h 239"/>
                <a:gd name="T88" fmla="*/ 479 w 497"/>
                <a:gd name="T89" fmla="*/ 161 h 239"/>
                <a:gd name="T90" fmla="*/ 491 w 497"/>
                <a:gd name="T91" fmla="*/ 161 h 2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497" h="239">
                  <a:moveTo>
                    <a:pt x="0" y="0"/>
                  </a:moveTo>
                  <a:lnTo>
                    <a:pt x="0" y="12"/>
                  </a:lnTo>
                  <a:lnTo>
                    <a:pt x="6" y="24"/>
                  </a:lnTo>
                  <a:lnTo>
                    <a:pt x="6" y="78"/>
                  </a:lnTo>
                  <a:lnTo>
                    <a:pt x="12" y="108"/>
                  </a:lnTo>
                  <a:lnTo>
                    <a:pt x="12" y="143"/>
                  </a:lnTo>
                  <a:lnTo>
                    <a:pt x="18" y="167"/>
                  </a:lnTo>
                  <a:lnTo>
                    <a:pt x="18" y="215"/>
                  </a:lnTo>
                  <a:lnTo>
                    <a:pt x="30" y="239"/>
                  </a:lnTo>
                  <a:lnTo>
                    <a:pt x="24" y="239"/>
                  </a:lnTo>
                  <a:lnTo>
                    <a:pt x="30" y="221"/>
                  </a:lnTo>
                  <a:lnTo>
                    <a:pt x="36" y="203"/>
                  </a:lnTo>
                  <a:lnTo>
                    <a:pt x="36" y="191"/>
                  </a:lnTo>
                  <a:lnTo>
                    <a:pt x="42" y="179"/>
                  </a:lnTo>
                  <a:lnTo>
                    <a:pt x="42" y="149"/>
                  </a:lnTo>
                  <a:lnTo>
                    <a:pt x="48" y="143"/>
                  </a:lnTo>
                  <a:lnTo>
                    <a:pt x="48" y="131"/>
                  </a:lnTo>
                  <a:lnTo>
                    <a:pt x="54" y="131"/>
                  </a:lnTo>
                  <a:lnTo>
                    <a:pt x="60" y="143"/>
                  </a:lnTo>
                  <a:lnTo>
                    <a:pt x="66" y="149"/>
                  </a:lnTo>
                  <a:lnTo>
                    <a:pt x="66" y="161"/>
                  </a:lnTo>
                  <a:lnTo>
                    <a:pt x="72" y="167"/>
                  </a:lnTo>
                  <a:lnTo>
                    <a:pt x="78" y="167"/>
                  </a:lnTo>
                  <a:lnTo>
                    <a:pt x="84" y="167"/>
                  </a:lnTo>
                  <a:lnTo>
                    <a:pt x="90" y="161"/>
                  </a:lnTo>
                  <a:lnTo>
                    <a:pt x="96" y="161"/>
                  </a:lnTo>
                  <a:lnTo>
                    <a:pt x="101" y="161"/>
                  </a:lnTo>
                  <a:lnTo>
                    <a:pt x="107" y="161"/>
                  </a:lnTo>
                  <a:lnTo>
                    <a:pt x="113" y="161"/>
                  </a:lnTo>
                  <a:lnTo>
                    <a:pt x="119" y="161"/>
                  </a:lnTo>
                  <a:lnTo>
                    <a:pt x="125" y="161"/>
                  </a:lnTo>
                  <a:lnTo>
                    <a:pt x="131" y="161"/>
                  </a:lnTo>
                  <a:lnTo>
                    <a:pt x="137" y="161"/>
                  </a:lnTo>
                  <a:lnTo>
                    <a:pt x="143" y="161"/>
                  </a:lnTo>
                  <a:lnTo>
                    <a:pt x="149" y="161"/>
                  </a:lnTo>
                  <a:lnTo>
                    <a:pt x="155" y="161"/>
                  </a:lnTo>
                  <a:lnTo>
                    <a:pt x="161" y="161"/>
                  </a:lnTo>
                  <a:lnTo>
                    <a:pt x="167" y="161"/>
                  </a:lnTo>
                  <a:lnTo>
                    <a:pt x="173" y="161"/>
                  </a:lnTo>
                  <a:lnTo>
                    <a:pt x="179" y="161"/>
                  </a:lnTo>
                  <a:lnTo>
                    <a:pt x="185" y="161"/>
                  </a:lnTo>
                  <a:lnTo>
                    <a:pt x="191" y="161"/>
                  </a:lnTo>
                  <a:lnTo>
                    <a:pt x="197" y="161"/>
                  </a:lnTo>
                  <a:lnTo>
                    <a:pt x="203" y="161"/>
                  </a:lnTo>
                  <a:lnTo>
                    <a:pt x="209" y="161"/>
                  </a:lnTo>
                  <a:lnTo>
                    <a:pt x="215" y="161"/>
                  </a:lnTo>
                  <a:lnTo>
                    <a:pt x="221" y="161"/>
                  </a:lnTo>
                  <a:lnTo>
                    <a:pt x="227" y="161"/>
                  </a:lnTo>
                  <a:lnTo>
                    <a:pt x="233" y="161"/>
                  </a:lnTo>
                  <a:lnTo>
                    <a:pt x="239" y="161"/>
                  </a:lnTo>
                  <a:lnTo>
                    <a:pt x="245" y="161"/>
                  </a:lnTo>
                  <a:lnTo>
                    <a:pt x="251" y="161"/>
                  </a:lnTo>
                  <a:lnTo>
                    <a:pt x="257" y="161"/>
                  </a:lnTo>
                  <a:lnTo>
                    <a:pt x="263" y="161"/>
                  </a:lnTo>
                  <a:lnTo>
                    <a:pt x="269" y="161"/>
                  </a:lnTo>
                  <a:lnTo>
                    <a:pt x="275" y="161"/>
                  </a:lnTo>
                  <a:lnTo>
                    <a:pt x="281" y="161"/>
                  </a:lnTo>
                  <a:lnTo>
                    <a:pt x="287" y="161"/>
                  </a:lnTo>
                  <a:lnTo>
                    <a:pt x="293" y="161"/>
                  </a:lnTo>
                  <a:lnTo>
                    <a:pt x="299" y="161"/>
                  </a:lnTo>
                  <a:lnTo>
                    <a:pt x="305" y="161"/>
                  </a:lnTo>
                  <a:lnTo>
                    <a:pt x="311" y="161"/>
                  </a:lnTo>
                  <a:lnTo>
                    <a:pt x="317" y="161"/>
                  </a:lnTo>
                  <a:lnTo>
                    <a:pt x="323" y="161"/>
                  </a:lnTo>
                  <a:lnTo>
                    <a:pt x="329" y="161"/>
                  </a:lnTo>
                  <a:lnTo>
                    <a:pt x="335" y="161"/>
                  </a:lnTo>
                  <a:lnTo>
                    <a:pt x="341" y="161"/>
                  </a:lnTo>
                  <a:lnTo>
                    <a:pt x="347" y="161"/>
                  </a:lnTo>
                  <a:lnTo>
                    <a:pt x="353" y="161"/>
                  </a:lnTo>
                  <a:lnTo>
                    <a:pt x="359" y="161"/>
                  </a:lnTo>
                  <a:lnTo>
                    <a:pt x="365" y="161"/>
                  </a:lnTo>
                  <a:lnTo>
                    <a:pt x="371" y="161"/>
                  </a:lnTo>
                  <a:lnTo>
                    <a:pt x="377" y="161"/>
                  </a:lnTo>
                  <a:lnTo>
                    <a:pt x="383" y="161"/>
                  </a:lnTo>
                  <a:lnTo>
                    <a:pt x="389" y="161"/>
                  </a:lnTo>
                  <a:lnTo>
                    <a:pt x="395" y="161"/>
                  </a:lnTo>
                  <a:lnTo>
                    <a:pt x="401" y="161"/>
                  </a:lnTo>
                  <a:lnTo>
                    <a:pt x="407" y="161"/>
                  </a:lnTo>
                  <a:lnTo>
                    <a:pt x="413" y="161"/>
                  </a:lnTo>
                  <a:lnTo>
                    <a:pt x="419" y="161"/>
                  </a:lnTo>
                  <a:lnTo>
                    <a:pt x="425" y="161"/>
                  </a:lnTo>
                  <a:lnTo>
                    <a:pt x="431" y="161"/>
                  </a:lnTo>
                  <a:lnTo>
                    <a:pt x="437" y="161"/>
                  </a:lnTo>
                  <a:lnTo>
                    <a:pt x="443" y="161"/>
                  </a:lnTo>
                  <a:lnTo>
                    <a:pt x="449" y="161"/>
                  </a:lnTo>
                  <a:lnTo>
                    <a:pt x="455" y="161"/>
                  </a:lnTo>
                  <a:lnTo>
                    <a:pt x="461" y="161"/>
                  </a:lnTo>
                  <a:lnTo>
                    <a:pt x="467" y="161"/>
                  </a:lnTo>
                  <a:lnTo>
                    <a:pt x="473" y="161"/>
                  </a:lnTo>
                  <a:lnTo>
                    <a:pt x="479" y="161"/>
                  </a:lnTo>
                  <a:lnTo>
                    <a:pt x="485" y="161"/>
                  </a:lnTo>
                  <a:lnTo>
                    <a:pt x="491" y="161"/>
                  </a:lnTo>
                  <a:lnTo>
                    <a:pt x="497" y="161"/>
                  </a:lnTo>
                </a:path>
              </a:pathLst>
            </a:custGeom>
            <a:noFill/>
            <a:ln w="0">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6475" name="Rectangle 1115">
              <a:extLst>
                <a:ext uri="{FF2B5EF4-FFF2-40B4-BE49-F238E27FC236}">
                  <a16:creationId xmlns:a16="http://schemas.microsoft.com/office/drawing/2014/main" id="{95C1091A-4068-4793-8152-D4B0021FE5E8}"/>
                </a:ext>
              </a:extLst>
            </p:cNvPr>
            <p:cNvSpPr>
              <a:spLocks noChangeArrowheads="1"/>
            </p:cNvSpPr>
            <p:nvPr/>
          </p:nvSpPr>
          <p:spPr bwMode="auto">
            <a:xfrm>
              <a:off x="1637" y="1509"/>
              <a:ext cx="1096" cy="562"/>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6476" name="Rectangle 1116">
              <a:extLst>
                <a:ext uri="{FF2B5EF4-FFF2-40B4-BE49-F238E27FC236}">
                  <a16:creationId xmlns:a16="http://schemas.microsoft.com/office/drawing/2014/main" id="{A337EFCC-DA9F-4B8D-A3EF-FC3CB189DE22}"/>
                </a:ext>
              </a:extLst>
            </p:cNvPr>
            <p:cNvSpPr>
              <a:spLocks noChangeArrowheads="1"/>
            </p:cNvSpPr>
            <p:nvPr/>
          </p:nvSpPr>
          <p:spPr bwMode="auto">
            <a:xfrm>
              <a:off x="1637" y="1509"/>
              <a:ext cx="1096" cy="562"/>
            </a:xfrm>
            <a:prstGeom prst="rect">
              <a:avLst/>
            </a:prstGeom>
            <a:noFill/>
            <a:ln w="0">
              <a:solidFill>
                <a:srgbClr val="FFFFFF"/>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6477" name="Line 1117">
              <a:extLst>
                <a:ext uri="{FF2B5EF4-FFF2-40B4-BE49-F238E27FC236}">
                  <a16:creationId xmlns:a16="http://schemas.microsoft.com/office/drawing/2014/main" id="{D68CCB23-C4F8-4C0A-ACAE-D8706F4C4E55}"/>
                </a:ext>
              </a:extLst>
            </p:cNvPr>
            <p:cNvSpPr>
              <a:spLocks noChangeShapeType="1"/>
            </p:cNvSpPr>
            <p:nvPr/>
          </p:nvSpPr>
          <p:spPr bwMode="auto">
            <a:xfrm>
              <a:off x="1637" y="1509"/>
              <a:ext cx="1096"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6478" name="Freeform 1118">
              <a:extLst>
                <a:ext uri="{FF2B5EF4-FFF2-40B4-BE49-F238E27FC236}">
                  <a16:creationId xmlns:a16="http://schemas.microsoft.com/office/drawing/2014/main" id="{70659647-96FD-4BF8-AB8A-D3664CB51FC4}"/>
                </a:ext>
              </a:extLst>
            </p:cNvPr>
            <p:cNvSpPr>
              <a:spLocks/>
            </p:cNvSpPr>
            <p:nvPr/>
          </p:nvSpPr>
          <p:spPr bwMode="auto">
            <a:xfrm>
              <a:off x="1637" y="1509"/>
              <a:ext cx="1096" cy="562"/>
            </a:xfrm>
            <a:custGeom>
              <a:avLst/>
              <a:gdLst>
                <a:gd name="T0" fmla="*/ 0 w 183"/>
                <a:gd name="T1" fmla="*/ 94 h 94"/>
                <a:gd name="T2" fmla="*/ 183 w 183"/>
                <a:gd name="T3" fmla="*/ 94 h 94"/>
                <a:gd name="T4" fmla="*/ 183 w 183"/>
                <a:gd name="T5" fmla="*/ 0 h 94"/>
              </a:gdLst>
              <a:ahLst/>
              <a:cxnLst>
                <a:cxn ang="0">
                  <a:pos x="T0" y="T1"/>
                </a:cxn>
                <a:cxn ang="0">
                  <a:pos x="T2" y="T3"/>
                </a:cxn>
                <a:cxn ang="0">
                  <a:pos x="T4" y="T5"/>
                </a:cxn>
              </a:cxnLst>
              <a:rect l="0" t="0" r="r" b="b"/>
              <a:pathLst>
                <a:path w="183" h="94">
                  <a:moveTo>
                    <a:pt x="0" y="94"/>
                  </a:moveTo>
                  <a:lnTo>
                    <a:pt x="183" y="94"/>
                  </a:lnTo>
                  <a:lnTo>
                    <a:pt x="183" y="0"/>
                  </a:lnTo>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6479" name="Line 1119">
              <a:extLst>
                <a:ext uri="{FF2B5EF4-FFF2-40B4-BE49-F238E27FC236}">
                  <a16:creationId xmlns:a16="http://schemas.microsoft.com/office/drawing/2014/main" id="{DAEE650C-36EB-4C16-8195-489173976FEC}"/>
                </a:ext>
              </a:extLst>
            </p:cNvPr>
            <p:cNvSpPr>
              <a:spLocks noChangeShapeType="1"/>
            </p:cNvSpPr>
            <p:nvPr/>
          </p:nvSpPr>
          <p:spPr bwMode="auto">
            <a:xfrm flipV="1">
              <a:off x="1637" y="1509"/>
              <a:ext cx="1" cy="56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6480" name="Line 1120">
              <a:extLst>
                <a:ext uri="{FF2B5EF4-FFF2-40B4-BE49-F238E27FC236}">
                  <a16:creationId xmlns:a16="http://schemas.microsoft.com/office/drawing/2014/main" id="{CDDF85FA-38D3-4469-A936-A71F2747C12C}"/>
                </a:ext>
              </a:extLst>
            </p:cNvPr>
            <p:cNvSpPr>
              <a:spLocks noChangeShapeType="1"/>
            </p:cNvSpPr>
            <p:nvPr/>
          </p:nvSpPr>
          <p:spPr bwMode="auto">
            <a:xfrm>
              <a:off x="1637" y="2071"/>
              <a:ext cx="1096"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6481" name="Line 1121">
              <a:extLst>
                <a:ext uri="{FF2B5EF4-FFF2-40B4-BE49-F238E27FC236}">
                  <a16:creationId xmlns:a16="http://schemas.microsoft.com/office/drawing/2014/main" id="{7903FEEE-A546-40E4-9904-F845479931B3}"/>
                </a:ext>
              </a:extLst>
            </p:cNvPr>
            <p:cNvSpPr>
              <a:spLocks noChangeShapeType="1"/>
            </p:cNvSpPr>
            <p:nvPr/>
          </p:nvSpPr>
          <p:spPr bwMode="auto">
            <a:xfrm flipV="1">
              <a:off x="1637" y="1509"/>
              <a:ext cx="1" cy="56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6482" name="Line 1122">
              <a:extLst>
                <a:ext uri="{FF2B5EF4-FFF2-40B4-BE49-F238E27FC236}">
                  <a16:creationId xmlns:a16="http://schemas.microsoft.com/office/drawing/2014/main" id="{6F88824A-C530-46AC-8D2A-DA4D5BAFD64D}"/>
                </a:ext>
              </a:extLst>
            </p:cNvPr>
            <p:cNvSpPr>
              <a:spLocks noChangeShapeType="1"/>
            </p:cNvSpPr>
            <p:nvPr/>
          </p:nvSpPr>
          <p:spPr bwMode="auto">
            <a:xfrm flipV="1">
              <a:off x="1637" y="2059"/>
              <a:ext cx="1" cy="1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6483" name="Line 1123">
              <a:extLst>
                <a:ext uri="{FF2B5EF4-FFF2-40B4-BE49-F238E27FC236}">
                  <a16:creationId xmlns:a16="http://schemas.microsoft.com/office/drawing/2014/main" id="{E808AEB4-CB97-4F46-8752-130C074F96FD}"/>
                </a:ext>
              </a:extLst>
            </p:cNvPr>
            <p:cNvSpPr>
              <a:spLocks noChangeShapeType="1"/>
            </p:cNvSpPr>
            <p:nvPr/>
          </p:nvSpPr>
          <p:spPr bwMode="auto">
            <a:xfrm>
              <a:off x="1637" y="1509"/>
              <a:ext cx="1" cy="6"/>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6484" name="Rectangle 1124">
              <a:extLst>
                <a:ext uri="{FF2B5EF4-FFF2-40B4-BE49-F238E27FC236}">
                  <a16:creationId xmlns:a16="http://schemas.microsoft.com/office/drawing/2014/main" id="{F119F010-BD33-4CCA-BE8A-9E0308773DA0}"/>
                </a:ext>
              </a:extLst>
            </p:cNvPr>
            <p:cNvSpPr>
              <a:spLocks noChangeArrowheads="1"/>
            </p:cNvSpPr>
            <p:nvPr/>
          </p:nvSpPr>
          <p:spPr bwMode="auto">
            <a:xfrm>
              <a:off x="1571" y="2089"/>
              <a:ext cx="93" cy="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000">
                  <a:solidFill>
                    <a:srgbClr val="000000"/>
                  </a:solidFill>
                  <a:latin typeface="Helvetica" panose="020B0604020202020204" pitchFamily="34" charset="0"/>
                </a:rPr>
                <a:t>-20</a:t>
              </a:r>
              <a:endParaRPr lang="en-US" altLang="en-US" sz="1600">
                <a:latin typeface="Arial" panose="020B0604020202020204" pitchFamily="34" charset="0"/>
              </a:endParaRPr>
            </a:p>
          </p:txBody>
        </p:sp>
        <p:sp>
          <p:nvSpPr>
            <p:cNvPr id="16485" name="Line 1125">
              <a:extLst>
                <a:ext uri="{FF2B5EF4-FFF2-40B4-BE49-F238E27FC236}">
                  <a16:creationId xmlns:a16="http://schemas.microsoft.com/office/drawing/2014/main" id="{308E2D19-CAAD-443D-B862-47780899A86B}"/>
                </a:ext>
              </a:extLst>
            </p:cNvPr>
            <p:cNvSpPr>
              <a:spLocks noChangeShapeType="1"/>
            </p:cNvSpPr>
            <p:nvPr/>
          </p:nvSpPr>
          <p:spPr bwMode="auto">
            <a:xfrm flipV="1">
              <a:off x="1907" y="2059"/>
              <a:ext cx="1" cy="1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6486" name="Line 1126">
              <a:extLst>
                <a:ext uri="{FF2B5EF4-FFF2-40B4-BE49-F238E27FC236}">
                  <a16:creationId xmlns:a16="http://schemas.microsoft.com/office/drawing/2014/main" id="{C5BE4FC4-A1E9-47DF-8FDC-3A1722E3E207}"/>
                </a:ext>
              </a:extLst>
            </p:cNvPr>
            <p:cNvSpPr>
              <a:spLocks noChangeShapeType="1"/>
            </p:cNvSpPr>
            <p:nvPr/>
          </p:nvSpPr>
          <p:spPr bwMode="auto">
            <a:xfrm>
              <a:off x="1907" y="1509"/>
              <a:ext cx="1" cy="6"/>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6487" name="Rectangle 1127">
              <a:extLst>
                <a:ext uri="{FF2B5EF4-FFF2-40B4-BE49-F238E27FC236}">
                  <a16:creationId xmlns:a16="http://schemas.microsoft.com/office/drawing/2014/main" id="{5D36B862-AD7C-4A63-85B2-03FA33CDD20C}"/>
                </a:ext>
              </a:extLst>
            </p:cNvPr>
            <p:cNvSpPr>
              <a:spLocks noChangeArrowheads="1"/>
            </p:cNvSpPr>
            <p:nvPr/>
          </p:nvSpPr>
          <p:spPr bwMode="auto">
            <a:xfrm>
              <a:off x="1841" y="2089"/>
              <a:ext cx="93" cy="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000">
                  <a:solidFill>
                    <a:srgbClr val="000000"/>
                  </a:solidFill>
                  <a:latin typeface="Helvetica" panose="020B0604020202020204" pitchFamily="34" charset="0"/>
                </a:rPr>
                <a:t>-10</a:t>
              </a:r>
              <a:endParaRPr lang="en-US" altLang="en-US" sz="1600">
                <a:latin typeface="Arial" panose="020B0604020202020204" pitchFamily="34" charset="0"/>
              </a:endParaRPr>
            </a:p>
          </p:txBody>
        </p:sp>
        <p:sp>
          <p:nvSpPr>
            <p:cNvPr id="16488" name="Line 1128">
              <a:extLst>
                <a:ext uri="{FF2B5EF4-FFF2-40B4-BE49-F238E27FC236}">
                  <a16:creationId xmlns:a16="http://schemas.microsoft.com/office/drawing/2014/main" id="{625E0C83-7EA9-4F55-863A-56CFCF24D62E}"/>
                </a:ext>
              </a:extLst>
            </p:cNvPr>
            <p:cNvSpPr>
              <a:spLocks noChangeShapeType="1"/>
            </p:cNvSpPr>
            <p:nvPr/>
          </p:nvSpPr>
          <p:spPr bwMode="auto">
            <a:xfrm flipV="1">
              <a:off x="2182" y="2059"/>
              <a:ext cx="1" cy="1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6489" name="Line 1129">
              <a:extLst>
                <a:ext uri="{FF2B5EF4-FFF2-40B4-BE49-F238E27FC236}">
                  <a16:creationId xmlns:a16="http://schemas.microsoft.com/office/drawing/2014/main" id="{DB22E20F-8EDE-4178-9228-13D079BF43AA}"/>
                </a:ext>
              </a:extLst>
            </p:cNvPr>
            <p:cNvSpPr>
              <a:spLocks noChangeShapeType="1"/>
            </p:cNvSpPr>
            <p:nvPr/>
          </p:nvSpPr>
          <p:spPr bwMode="auto">
            <a:xfrm>
              <a:off x="2182" y="1509"/>
              <a:ext cx="1" cy="6"/>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6490" name="Rectangle 1130">
              <a:extLst>
                <a:ext uri="{FF2B5EF4-FFF2-40B4-BE49-F238E27FC236}">
                  <a16:creationId xmlns:a16="http://schemas.microsoft.com/office/drawing/2014/main" id="{2BE3A300-42FC-4363-83B1-961C055B07FB}"/>
                </a:ext>
              </a:extLst>
            </p:cNvPr>
            <p:cNvSpPr>
              <a:spLocks noChangeArrowheads="1"/>
            </p:cNvSpPr>
            <p:nvPr/>
          </p:nvSpPr>
          <p:spPr bwMode="auto">
            <a:xfrm>
              <a:off x="2165" y="2089"/>
              <a:ext cx="36" cy="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000">
                  <a:solidFill>
                    <a:srgbClr val="000000"/>
                  </a:solidFill>
                  <a:latin typeface="Helvetica" panose="020B0604020202020204" pitchFamily="34" charset="0"/>
                </a:rPr>
                <a:t>0</a:t>
              </a:r>
              <a:endParaRPr lang="en-US" altLang="en-US" sz="1600">
                <a:latin typeface="Arial" panose="020B0604020202020204" pitchFamily="34" charset="0"/>
              </a:endParaRPr>
            </a:p>
          </p:txBody>
        </p:sp>
        <p:sp>
          <p:nvSpPr>
            <p:cNvPr id="16491" name="Line 1131">
              <a:extLst>
                <a:ext uri="{FF2B5EF4-FFF2-40B4-BE49-F238E27FC236}">
                  <a16:creationId xmlns:a16="http://schemas.microsoft.com/office/drawing/2014/main" id="{C6333F84-D0FB-4445-8A09-CC0258D10641}"/>
                </a:ext>
              </a:extLst>
            </p:cNvPr>
            <p:cNvSpPr>
              <a:spLocks noChangeShapeType="1"/>
            </p:cNvSpPr>
            <p:nvPr/>
          </p:nvSpPr>
          <p:spPr bwMode="auto">
            <a:xfrm flipV="1">
              <a:off x="2457" y="2059"/>
              <a:ext cx="1" cy="1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6492" name="Line 1132">
              <a:extLst>
                <a:ext uri="{FF2B5EF4-FFF2-40B4-BE49-F238E27FC236}">
                  <a16:creationId xmlns:a16="http://schemas.microsoft.com/office/drawing/2014/main" id="{5AAFB5EB-2F5D-4DE7-94E5-CEF41643471E}"/>
                </a:ext>
              </a:extLst>
            </p:cNvPr>
            <p:cNvSpPr>
              <a:spLocks noChangeShapeType="1"/>
            </p:cNvSpPr>
            <p:nvPr/>
          </p:nvSpPr>
          <p:spPr bwMode="auto">
            <a:xfrm>
              <a:off x="2457" y="1509"/>
              <a:ext cx="1" cy="6"/>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6493" name="Rectangle 1133">
              <a:extLst>
                <a:ext uri="{FF2B5EF4-FFF2-40B4-BE49-F238E27FC236}">
                  <a16:creationId xmlns:a16="http://schemas.microsoft.com/office/drawing/2014/main" id="{680CE417-699A-48CA-A354-EC384611075D}"/>
                </a:ext>
              </a:extLst>
            </p:cNvPr>
            <p:cNvSpPr>
              <a:spLocks noChangeArrowheads="1"/>
            </p:cNvSpPr>
            <p:nvPr/>
          </p:nvSpPr>
          <p:spPr bwMode="auto">
            <a:xfrm>
              <a:off x="2415" y="2089"/>
              <a:ext cx="71" cy="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000">
                  <a:solidFill>
                    <a:srgbClr val="000000"/>
                  </a:solidFill>
                  <a:latin typeface="Helvetica" panose="020B0604020202020204" pitchFamily="34" charset="0"/>
                </a:rPr>
                <a:t>10</a:t>
              </a:r>
              <a:endParaRPr lang="en-US" altLang="en-US" sz="1600">
                <a:latin typeface="Arial" panose="020B0604020202020204" pitchFamily="34" charset="0"/>
              </a:endParaRPr>
            </a:p>
          </p:txBody>
        </p:sp>
        <p:sp>
          <p:nvSpPr>
            <p:cNvPr id="16494" name="Line 1134">
              <a:extLst>
                <a:ext uri="{FF2B5EF4-FFF2-40B4-BE49-F238E27FC236}">
                  <a16:creationId xmlns:a16="http://schemas.microsoft.com/office/drawing/2014/main" id="{022FF031-2DBD-44CF-8930-DFD1F24DE9A5}"/>
                </a:ext>
              </a:extLst>
            </p:cNvPr>
            <p:cNvSpPr>
              <a:spLocks noChangeShapeType="1"/>
            </p:cNvSpPr>
            <p:nvPr/>
          </p:nvSpPr>
          <p:spPr bwMode="auto">
            <a:xfrm flipV="1">
              <a:off x="2733" y="2059"/>
              <a:ext cx="1" cy="1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6495" name="Line 1135">
              <a:extLst>
                <a:ext uri="{FF2B5EF4-FFF2-40B4-BE49-F238E27FC236}">
                  <a16:creationId xmlns:a16="http://schemas.microsoft.com/office/drawing/2014/main" id="{DF930FA0-4D7E-4B8F-BB86-15034B9BA33E}"/>
                </a:ext>
              </a:extLst>
            </p:cNvPr>
            <p:cNvSpPr>
              <a:spLocks noChangeShapeType="1"/>
            </p:cNvSpPr>
            <p:nvPr/>
          </p:nvSpPr>
          <p:spPr bwMode="auto">
            <a:xfrm>
              <a:off x="2733" y="1509"/>
              <a:ext cx="1" cy="6"/>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6496" name="Rectangle 1136">
              <a:extLst>
                <a:ext uri="{FF2B5EF4-FFF2-40B4-BE49-F238E27FC236}">
                  <a16:creationId xmlns:a16="http://schemas.microsoft.com/office/drawing/2014/main" id="{4373BA65-25D1-4EDD-9B1C-D3DDD8F13B05}"/>
                </a:ext>
              </a:extLst>
            </p:cNvPr>
            <p:cNvSpPr>
              <a:spLocks noChangeArrowheads="1"/>
            </p:cNvSpPr>
            <p:nvPr/>
          </p:nvSpPr>
          <p:spPr bwMode="auto">
            <a:xfrm>
              <a:off x="2691" y="2089"/>
              <a:ext cx="71" cy="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000">
                  <a:solidFill>
                    <a:srgbClr val="000000"/>
                  </a:solidFill>
                  <a:latin typeface="Helvetica" panose="020B0604020202020204" pitchFamily="34" charset="0"/>
                </a:rPr>
                <a:t>20</a:t>
              </a:r>
              <a:endParaRPr lang="en-US" altLang="en-US" sz="1600">
                <a:latin typeface="Arial" panose="020B0604020202020204" pitchFamily="34" charset="0"/>
              </a:endParaRPr>
            </a:p>
          </p:txBody>
        </p:sp>
        <p:sp>
          <p:nvSpPr>
            <p:cNvPr id="16497" name="Line 1137">
              <a:extLst>
                <a:ext uri="{FF2B5EF4-FFF2-40B4-BE49-F238E27FC236}">
                  <a16:creationId xmlns:a16="http://schemas.microsoft.com/office/drawing/2014/main" id="{F118271A-31AC-4E64-81EF-9E3E77E2033C}"/>
                </a:ext>
              </a:extLst>
            </p:cNvPr>
            <p:cNvSpPr>
              <a:spLocks noChangeShapeType="1"/>
            </p:cNvSpPr>
            <p:nvPr/>
          </p:nvSpPr>
          <p:spPr bwMode="auto">
            <a:xfrm>
              <a:off x="1637" y="2071"/>
              <a:ext cx="6"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6498" name="Line 1138">
              <a:extLst>
                <a:ext uri="{FF2B5EF4-FFF2-40B4-BE49-F238E27FC236}">
                  <a16:creationId xmlns:a16="http://schemas.microsoft.com/office/drawing/2014/main" id="{684ACD67-0064-4C46-BD36-26910473A37D}"/>
                </a:ext>
              </a:extLst>
            </p:cNvPr>
            <p:cNvSpPr>
              <a:spLocks noChangeShapeType="1"/>
            </p:cNvSpPr>
            <p:nvPr/>
          </p:nvSpPr>
          <p:spPr bwMode="auto">
            <a:xfrm flipH="1">
              <a:off x="2721" y="2071"/>
              <a:ext cx="12"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6499" name="Rectangle 1139">
              <a:extLst>
                <a:ext uri="{FF2B5EF4-FFF2-40B4-BE49-F238E27FC236}">
                  <a16:creationId xmlns:a16="http://schemas.microsoft.com/office/drawing/2014/main" id="{06857721-392A-4167-A98B-1CAF482531E1}"/>
                </a:ext>
              </a:extLst>
            </p:cNvPr>
            <p:cNvSpPr>
              <a:spLocks noChangeArrowheads="1"/>
            </p:cNvSpPr>
            <p:nvPr/>
          </p:nvSpPr>
          <p:spPr bwMode="auto">
            <a:xfrm>
              <a:off x="1571" y="2023"/>
              <a:ext cx="35" cy="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000">
                  <a:solidFill>
                    <a:srgbClr val="000000"/>
                  </a:solidFill>
                  <a:latin typeface="Helvetica" panose="020B0604020202020204" pitchFamily="34" charset="0"/>
                </a:rPr>
                <a:t>0</a:t>
              </a:r>
              <a:endParaRPr lang="en-US" altLang="en-US" sz="1600">
                <a:latin typeface="Arial" panose="020B0604020202020204" pitchFamily="34" charset="0"/>
              </a:endParaRPr>
            </a:p>
          </p:txBody>
        </p:sp>
        <p:sp>
          <p:nvSpPr>
            <p:cNvPr id="16500" name="Line 1140">
              <a:extLst>
                <a:ext uri="{FF2B5EF4-FFF2-40B4-BE49-F238E27FC236}">
                  <a16:creationId xmlns:a16="http://schemas.microsoft.com/office/drawing/2014/main" id="{D109A778-18BE-4565-AD57-CC3871712C90}"/>
                </a:ext>
              </a:extLst>
            </p:cNvPr>
            <p:cNvSpPr>
              <a:spLocks noChangeShapeType="1"/>
            </p:cNvSpPr>
            <p:nvPr/>
          </p:nvSpPr>
          <p:spPr bwMode="auto">
            <a:xfrm>
              <a:off x="1637" y="1790"/>
              <a:ext cx="6"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6501" name="Line 1141">
              <a:extLst>
                <a:ext uri="{FF2B5EF4-FFF2-40B4-BE49-F238E27FC236}">
                  <a16:creationId xmlns:a16="http://schemas.microsoft.com/office/drawing/2014/main" id="{80F6EBA7-C658-4537-A3EF-ECA8773F9F2E}"/>
                </a:ext>
              </a:extLst>
            </p:cNvPr>
            <p:cNvSpPr>
              <a:spLocks noChangeShapeType="1"/>
            </p:cNvSpPr>
            <p:nvPr/>
          </p:nvSpPr>
          <p:spPr bwMode="auto">
            <a:xfrm flipH="1">
              <a:off x="2721" y="1790"/>
              <a:ext cx="12"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6502" name="Rectangle 1142">
              <a:extLst>
                <a:ext uri="{FF2B5EF4-FFF2-40B4-BE49-F238E27FC236}">
                  <a16:creationId xmlns:a16="http://schemas.microsoft.com/office/drawing/2014/main" id="{16453E2E-D091-4665-9A27-89B716FFA650}"/>
                </a:ext>
              </a:extLst>
            </p:cNvPr>
            <p:cNvSpPr>
              <a:spLocks noChangeArrowheads="1"/>
            </p:cNvSpPr>
            <p:nvPr/>
          </p:nvSpPr>
          <p:spPr bwMode="auto">
            <a:xfrm>
              <a:off x="1505" y="1742"/>
              <a:ext cx="89" cy="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000">
                  <a:solidFill>
                    <a:srgbClr val="000000"/>
                  </a:solidFill>
                  <a:latin typeface="Helvetica" panose="020B0604020202020204" pitchFamily="34" charset="0"/>
                </a:rPr>
                <a:t>0.2</a:t>
              </a:r>
              <a:endParaRPr lang="en-US" altLang="en-US" sz="1600">
                <a:latin typeface="Arial" panose="020B0604020202020204" pitchFamily="34" charset="0"/>
              </a:endParaRPr>
            </a:p>
          </p:txBody>
        </p:sp>
        <p:sp>
          <p:nvSpPr>
            <p:cNvPr id="16503" name="Line 1143">
              <a:extLst>
                <a:ext uri="{FF2B5EF4-FFF2-40B4-BE49-F238E27FC236}">
                  <a16:creationId xmlns:a16="http://schemas.microsoft.com/office/drawing/2014/main" id="{7E0B7F16-025E-4166-B406-7FF5B53A5356}"/>
                </a:ext>
              </a:extLst>
            </p:cNvPr>
            <p:cNvSpPr>
              <a:spLocks noChangeShapeType="1"/>
            </p:cNvSpPr>
            <p:nvPr/>
          </p:nvSpPr>
          <p:spPr bwMode="auto">
            <a:xfrm>
              <a:off x="1637" y="1509"/>
              <a:ext cx="6"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6504" name="Line 1144">
              <a:extLst>
                <a:ext uri="{FF2B5EF4-FFF2-40B4-BE49-F238E27FC236}">
                  <a16:creationId xmlns:a16="http://schemas.microsoft.com/office/drawing/2014/main" id="{4CE74C4E-9D7B-4CAE-94B8-CA86E6DCFCFE}"/>
                </a:ext>
              </a:extLst>
            </p:cNvPr>
            <p:cNvSpPr>
              <a:spLocks noChangeShapeType="1"/>
            </p:cNvSpPr>
            <p:nvPr/>
          </p:nvSpPr>
          <p:spPr bwMode="auto">
            <a:xfrm flipH="1">
              <a:off x="2721" y="1509"/>
              <a:ext cx="12"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6505" name="Rectangle 1145">
              <a:extLst>
                <a:ext uri="{FF2B5EF4-FFF2-40B4-BE49-F238E27FC236}">
                  <a16:creationId xmlns:a16="http://schemas.microsoft.com/office/drawing/2014/main" id="{2E38ADAB-CFB2-4991-9DF3-107708FDE3F0}"/>
                </a:ext>
              </a:extLst>
            </p:cNvPr>
            <p:cNvSpPr>
              <a:spLocks noChangeArrowheads="1"/>
            </p:cNvSpPr>
            <p:nvPr/>
          </p:nvSpPr>
          <p:spPr bwMode="auto">
            <a:xfrm>
              <a:off x="1505" y="1461"/>
              <a:ext cx="89" cy="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000">
                  <a:solidFill>
                    <a:srgbClr val="000000"/>
                  </a:solidFill>
                  <a:latin typeface="Helvetica" panose="020B0604020202020204" pitchFamily="34" charset="0"/>
                </a:rPr>
                <a:t>0.4</a:t>
              </a:r>
              <a:endParaRPr lang="en-US" altLang="en-US" sz="1600">
                <a:latin typeface="Arial" panose="020B0604020202020204" pitchFamily="34" charset="0"/>
              </a:endParaRPr>
            </a:p>
          </p:txBody>
        </p:sp>
        <p:sp>
          <p:nvSpPr>
            <p:cNvPr id="16506" name="Line 1146">
              <a:extLst>
                <a:ext uri="{FF2B5EF4-FFF2-40B4-BE49-F238E27FC236}">
                  <a16:creationId xmlns:a16="http://schemas.microsoft.com/office/drawing/2014/main" id="{8B8F7284-46BA-474F-9778-76CBB07F6B99}"/>
                </a:ext>
              </a:extLst>
            </p:cNvPr>
            <p:cNvSpPr>
              <a:spLocks noChangeShapeType="1"/>
            </p:cNvSpPr>
            <p:nvPr/>
          </p:nvSpPr>
          <p:spPr bwMode="auto">
            <a:xfrm>
              <a:off x="1637" y="1509"/>
              <a:ext cx="1096"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6507" name="Freeform 1147">
              <a:extLst>
                <a:ext uri="{FF2B5EF4-FFF2-40B4-BE49-F238E27FC236}">
                  <a16:creationId xmlns:a16="http://schemas.microsoft.com/office/drawing/2014/main" id="{56CE388F-BABF-46B2-95A5-3DDEB2A4000E}"/>
                </a:ext>
              </a:extLst>
            </p:cNvPr>
            <p:cNvSpPr>
              <a:spLocks/>
            </p:cNvSpPr>
            <p:nvPr/>
          </p:nvSpPr>
          <p:spPr bwMode="auto">
            <a:xfrm>
              <a:off x="1637" y="1509"/>
              <a:ext cx="1096" cy="562"/>
            </a:xfrm>
            <a:custGeom>
              <a:avLst/>
              <a:gdLst>
                <a:gd name="T0" fmla="*/ 0 w 183"/>
                <a:gd name="T1" fmla="*/ 94 h 94"/>
                <a:gd name="T2" fmla="*/ 183 w 183"/>
                <a:gd name="T3" fmla="*/ 94 h 94"/>
                <a:gd name="T4" fmla="*/ 183 w 183"/>
                <a:gd name="T5" fmla="*/ 0 h 94"/>
              </a:gdLst>
              <a:ahLst/>
              <a:cxnLst>
                <a:cxn ang="0">
                  <a:pos x="T0" y="T1"/>
                </a:cxn>
                <a:cxn ang="0">
                  <a:pos x="T2" y="T3"/>
                </a:cxn>
                <a:cxn ang="0">
                  <a:pos x="T4" y="T5"/>
                </a:cxn>
              </a:cxnLst>
              <a:rect l="0" t="0" r="r" b="b"/>
              <a:pathLst>
                <a:path w="183" h="94">
                  <a:moveTo>
                    <a:pt x="0" y="94"/>
                  </a:moveTo>
                  <a:lnTo>
                    <a:pt x="183" y="94"/>
                  </a:lnTo>
                  <a:lnTo>
                    <a:pt x="183" y="0"/>
                  </a:lnTo>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6508" name="Line 1148">
              <a:extLst>
                <a:ext uri="{FF2B5EF4-FFF2-40B4-BE49-F238E27FC236}">
                  <a16:creationId xmlns:a16="http://schemas.microsoft.com/office/drawing/2014/main" id="{58885C93-BA6B-4718-AEFC-4D1AF38A4D12}"/>
                </a:ext>
              </a:extLst>
            </p:cNvPr>
            <p:cNvSpPr>
              <a:spLocks noChangeShapeType="1"/>
            </p:cNvSpPr>
            <p:nvPr/>
          </p:nvSpPr>
          <p:spPr bwMode="auto">
            <a:xfrm flipV="1">
              <a:off x="1637" y="1509"/>
              <a:ext cx="1" cy="56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6509" name="Freeform 1149">
              <a:extLst>
                <a:ext uri="{FF2B5EF4-FFF2-40B4-BE49-F238E27FC236}">
                  <a16:creationId xmlns:a16="http://schemas.microsoft.com/office/drawing/2014/main" id="{8F86E335-C1DF-497B-AEEE-400B66FAA0AE}"/>
                </a:ext>
              </a:extLst>
            </p:cNvPr>
            <p:cNvSpPr>
              <a:spLocks/>
            </p:cNvSpPr>
            <p:nvPr/>
          </p:nvSpPr>
          <p:spPr bwMode="auto">
            <a:xfrm>
              <a:off x="1637" y="1736"/>
              <a:ext cx="761" cy="335"/>
            </a:xfrm>
            <a:custGeom>
              <a:avLst/>
              <a:gdLst>
                <a:gd name="T0" fmla="*/ 12 w 761"/>
                <a:gd name="T1" fmla="*/ 335 h 335"/>
                <a:gd name="T2" fmla="*/ 30 w 761"/>
                <a:gd name="T3" fmla="*/ 335 h 335"/>
                <a:gd name="T4" fmla="*/ 48 w 761"/>
                <a:gd name="T5" fmla="*/ 335 h 335"/>
                <a:gd name="T6" fmla="*/ 66 w 761"/>
                <a:gd name="T7" fmla="*/ 335 h 335"/>
                <a:gd name="T8" fmla="*/ 84 w 761"/>
                <a:gd name="T9" fmla="*/ 329 h 335"/>
                <a:gd name="T10" fmla="*/ 102 w 761"/>
                <a:gd name="T11" fmla="*/ 329 h 335"/>
                <a:gd name="T12" fmla="*/ 120 w 761"/>
                <a:gd name="T13" fmla="*/ 329 h 335"/>
                <a:gd name="T14" fmla="*/ 138 w 761"/>
                <a:gd name="T15" fmla="*/ 329 h 335"/>
                <a:gd name="T16" fmla="*/ 156 w 761"/>
                <a:gd name="T17" fmla="*/ 329 h 335"/>
                <a:gd name="T18" fmla="*/ 174 w 761"/>
                <a:gd name="T19" fmla="*/ 329 h 335"/>
                <a:gd name="T20" fmla="*/ 192 w 761"/>
                <a:gd name="T21" fmla="*/ 329 h 335"/>
                <a:gd name="T22" fmla="*/ 210 w 761"/>
                <a:gd name="T23" fmla="*/ 317 h 335"/>
                <a:gd name="T24" fmla="*/ 228 w 761"/>
                <a:gd name="T25" fmla="*/ 269 h 335"/>
                <a:gd name="T26" fmla="*/ 246 w 761"/>
                <a:gd name="T27" fmla="*/ 155 h 335"/>
                <a:gd name="T28" fmla="*/ 264 w 761"/>
                <a:gd name="T29" fmla="*/ 30 h 335"/>
                <a:gd name="T30" fmla="*/ 276 w 761"/>
                <a:gd name="T31" fmla="*/ 18 h 335"/>
                <a:gd name="T32" fmla="*/ 293 w 761"/>
                <a:gd name="T33" fmla="*/ 131 h 335"/>
                <a:gd name="T34" fmla="*/ 311 w 761"/>
                <a:gd name="T35" fmla="*/ 257 h 335"/>
                <a:gd name="T36" fmla="*/ 329 w 761"/>
                <a:gd name="T37" fmla="*/ 317 h 335"/>
                <a:gd name="T38" fmla="*/ 353 w 761"/>
                <a:gd name="T39" fmla="*/ 329 h 335"/>
                <a:gd name="T40" fmla="*/ 371 w 761"/>
                <a:gd name="T41" fmla="*/ 329 h 335"/>
                <a:gd name="T42" fmla="*/ 389 w 761"/>
                <a:gd name="T43" fmla="*/ 329 h 335"/>
                <a:gd name="T44" fmla="*/ 407 w 761"/>
                <a:gd name="T45" fmla="*/ 329 h 335"/>
                <a:gd name="T46" fmla="*/ 425 w 761"/>
                <a:gd name="T47" fmla="*/ 329 h 335"/>
                <a:gd name="T48" fmla="*/ 443 w 761"/>
                <a:gd name="T49" fmla="*/ 329 h 335"/>
                <a:gd name="T50" fmla="*/ 461 w 761"/>
                <a:gd name="T51" fmla="*/ 329 h 335"/>
                <a:gd name="T52" fmla="*/ 479 w 761"/>
                <a:gd name="T53" fmla="*/ 335 h 335"/>
                <a:gd name="T54" fmla="*/ 497 w 761"/>
                <a:gd name="T55" fmla="*/ 335 h 335"/>
                <a:gd name="T56" fmla="*/ 515 w 761"/>
                <a:gd name="T57" fmla="*/ 335 h 335"/>
                <a:gd name="T58" fmla="*/ 533 w 761"/>
                <a:gd name="T59" fmla="*/ 335 h 335"/>
                <a:gd name="T60" fmla="*/ 551 w 761"/>
                <a:gd name="T61" fmla="*/ 335 h 335"/>
                <a:gd name="T62" fmla="*/ 569 w 761"/>
                <a:gd name="T63" fmla="*/ 335 h 335"/>
                <a:gd name="T64" fmla="*/ 587 w 761"/>
                <a:gd name="T65" fmla="*/ 335 h 335"/>
                <a:gd name="T66" fmla="*/ 605 w 761"/>
                <a:gd name="T67" fmla="*/ 335 h 335"/>
                <a:gd name="T68" fmla="*/ 623 w 761"/>
                <a:gd name="T69" fmla="*/ 329 h 335"/>
                <a:gd name="T70" fmla="*/ 641 w 761"/>
                <a:gd name="T71" fmla="*/ 329 h 335"/>
                <a:gd name="T72" fmla="*/ 659 w 761"/>
                <a:gd name="T73" fmla="*/ 329 h 335"/>
                <a:gd name="T74" fmla="*/ 677 w 761"/>
                <a:gd name="T75" fmla="*/ 329 h 335"/>
                <a:gd name="T76" fmla="*/ 695 w 761"/>
                <a:gd name="T77" fmla="*/ 329 h 335"/>
                <a:gd name="T78" fmla="*/ 713 w 761"/>
                <a:gd name="T79" fmla="*/ 329 h 335"/>
                <a:gd name="T80" fmla="*/ 731 w 761"/>
                <a:gd name="T81" fmla="*/ 329 h 335"/>
                <a:gd name="T82" fmla="*/ 749 w 761"/>
                <a:gd name="T83" fmla="*/ 329 h 3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761" h="335">
                  <a:moveTo>
                    <a:pt x="0" y="335"/>
                  </a:moveTo>
                  <a:lnTo>
                    <a:pt x="6" y="335"/>
                  </a:lnTo>
                  <a:lnTo>
                    <a:pt x="12" y="335"/>
                  </a:lnTo>
                  <a:lnTo>
                    <a:pt x="18" y="335"/>
                  </a:lnTo>
                  <a:lnTo>
                    <a:pt x="24" y="335"/>
                  </a:lnTo>
                  <a:lnTo>
                    <a:pt x="30" y="335"/>
                  </a:lnTo>
                  <a:lnTo>
                    <a:pt x="36" y="335"/>
                  </a:lnTo>
                  <a:lnTo>
                    <a:pt x="42" y="335"/>
                  </a:lnTo>
                  <a:lnTo>
                    <a:pt x="48" y="335"/>
                  </a:lnTo>
                  <a:lnTo>
                    <a:pt x="54" y="335"/>
                  </a:lnTo>
                  <a:lnTo>
                    <a:pt x="60" y="335"/>
                  </a:lnTo>
                  <a:lnTo>
                    <a:pt x="66" y="335"/>
                  </a:lnTo>
                  <a:lnTo>
                    <a:pt x="72" y="329"/>
                  </a:lnTo>
                  <a:lnTo>
                    <a:pt x="78" y="329"/>
                  </a:lnTo>
                  <a:lnTo>
                    <a:pt x="84" y="329"/>
                  </a:lnTo>
                  <a:lnTo>
                    <a:pt x="90" y="329"/>
                  </a:lnTo>
                  <a:lnTo>
                    <a:pt x="96" y="329"/>
                  </a:lnTo>
                  <a:lnTo>
                    <a:pt x="102" y="329"/>
                  </a:lnTo>
                  <a:lnTo>
                    <a:pt x="108" y="329"/>
                  </a:lnTo>
                  <a:lnTo>
                    <a:pt x="114" y="329"/>
                  </a:lnTo>
                  <a:lnTo>
                    <a:pt x="120" y="329"/>
                  </a:lnTo>
                  <a:lnTo>
                    <a:pt x="126" y="329"/>
                  </a:lnTo>
                  <a:lnTo>
                    <a:pt x="132" y="329"/>
                  </a:lnTo>
                  <a:lnTo>
                    <a:pt x="138" y="329"/>
                  </a:lnTo>
                  <a:lnTo>
                    <a:pt x="144" y="329"/>
                  </a:lnTo>
                  <a:lnTo>
                    <a:pt x="150" y="329"/>
                  </a:lnTo>
                  <a:lnTo>
                    <a:pt x="156" y="329"/>
                  </a:lnTo>
                  <a:lnTo>
                    <a:pt x="162" y="329"/>
                  </a:lnTo>
                  <a:lnTo>
                    <a:pt x="168" y="329"/>
                  </a:lnTo>
                  <a:lnTo>
                    <a:pt x="174" y="329"/>
                  </a:lnTo>
                  <a:lnTo>
                    <a:pt x="180" y="329"/>
                  </a:lnTo>
                  <a:lnTo>
                    <a:pt x="186" y="329"/>
                  </a:lnTo>
                  <a:lnTo>
                    <a:pt x="192" y="329"/>
                  </a:lnTo>
                  <a:lnTo>
                    <a:pt x="198" y="329"/>
                  </a:lnTo>
                  <a:lnTo>
                    <a:pt x="204" y="323"/>
                  </a:lnTo>
                  <a:lnTo>
                    <a:pt x="210" y="317"/>
                  </a:lnTo>
                  <a:lnTo>
                    <a:pt x="216" y="311"/>
                  </a:lnTo>
                  <a:lnTo>
                    <a:pt x="222" y="293"/>
                  </a:lnTo>
                  <a:lnTo>
                    <a:pt x="228" y="269"/>
                  </a:lnTo>
                  <a:lnTo>
                    <a:pt x="234" y="239"/>
                  </a:lnTo>
                  <a:lnTo>
                    <a:pt x="240" y="203"/>
                  </a:lnTo>
                  <a:lnTo>
                    <a:pt x="246" y="155"/>
                  </a:lnTo>
                  <a:lnTo>
                    <a:pt x="252" y="107"/>
                  </a:lnTo>
                  <a:lnTo>
                    <a:pt x="258" y="66"/>
                  </a:lnTo>
                  <a:lnTo>
                    <a:pt x="264" y="30"/>
                  </a:lnTo>
                  <a:lnTo>
                    <a:pt x="270" y="6"/>
                  </a:lnTo>
                  <a:lnTo>
                    <a:pt x="270" y="0"/>
                  </a:lnTo>
                  <a:lnTo>
                    <a:pt x="276" y="18"/>
                  </a:lnTo>
                  <a:lnTo>
                    <a:pt x="282" y="48"/>
                  </a:lnTo>
                  <a:lnTo>
                    <a:pt x="287" y="84"/>
                  </a:lnTo>
                  <a:lnTo>
                    <a:pt x="293" y="131"/>
                  </a:lnTo>
                  <a:lnTo>
                    <a:pt x="299" y="179"/>
                  </a:lnTo>
                  <a:lnTo>
                    <a:pt x="305" y="221"/>
                  </a:lnTo>
                  <a:lnTo>
                    <a:pt x="311" y="257"/>
                  </a:lnTo>
                  <a:lnTo>
                    <a:pt x="317" y="281"/>
                  </a:lnTo>
                  <a:lnTo>
                    <a:pt x="323" y="299"/>
                  </a:lnTo>
                  <a:lnTo>
                    <a:pt x="329" y="317"/>
                  </a:lnTo>
                  <a:lnTo>
                    <a:pt x="335" y="323"/>
                  </a:lnTo>
                  <a:lnTo>
                    <a:pt x="347" y="329"/>
                  </a:lnTo>
                  <a:lnTo>
                    <a:pt x="353" y="329"/>
                  </a:lnTo>
                  <a:lnTo>
                    <a:pt x="359" y="329"/>
                  </a:lnTo>
                  <a:lnTo>
                    <a:pt x="365" y="329"/>
                  </a:lnTo>
                  <a:lnTo>
                    <a:pt x="371" y="329"/>
                  </a:lnTo>
                  <a:lnTo>
                    <a:pt x="377" y="329"/>
                  </a:lnTo>
                  <a:lnTo>
                    <a:pt x="383" y="329"/>
                  </a:lnTo>
                  <a:lnTo>
                    <a:pt x="389" y="329"/>
                  </a:lnTo>
                  <a:lnTo>
                    <a:pt x="395" y="329"/>
                  </a:lnTo>
                  <a:lnTo>
                    <a:pt x="401" y="329"/>
                  </a:lnTo>
                  <a:lnTo>
                    <a:pt x="407" y="329"/>
                  </a:lnTo>
                  <a:lnTo>
                    <a:pt x="413" y="329"/>
                  </a:lnTo>
                  <a:lnTo>
                    <a:pt x="419" y="329"/>
                  </a:lnTo>
                  <a:lnTo>
                    <a:pt x="425" y="329"/>
                  </a:lnTo>
                  <a:lnTo>
                    <a:pt x="431" y="329"/>
                  </a:lnTo>
                  <a:lnTo>
                    <a:pt x="437" y="329"/>
                  </a:lnTo>
                  <a:lnTo>
                    <a:pt x="443" y="329"/>
                  </a:lnTo>
                  <a:lnTo>
                    <a:pt x="449" y="329"/>
                  </a:lnTo>
                  <a:lnTo>
                    <a:pt x="455" y="329"/>
                  </a:lnTo>
                  <a:lnTo>
                    <a:pt x="461" y="329"/>
                  </a:lnTo>
                  <a:lnTo>
                    <a:pt x="467" y="329"/>
                  </a:lnTo>
                  <a:lnTo>
                    <a:pt x="473" y="335"/>
                  </a:lnTo>
                  <a:lnTo>
                    <a:pt x="479" y="335"/>
                  </a:lnTo>
                  <a:lnTo>
                    <a:pt x="485" y="335"/>
                  </a:lnTo>
                  <a:lnTo>
                    <a:pt x="491" y="335"/>
                  </a:lnTo>
                  <a:lnTo>
                    <a:pt x="497" y="335"/>
                  </a:lnTo>
                  <a:lnTo>
                    <a:pt x="503" y="335"/>
                  </a:lnTo>
                  <a:lnTo>
                    <a:pt x="509" y="335"/>
                  </a:lnTo>
                  <a:lnTo>
                    <a:pt x="515" y="335"/>
                  </a:lnTo>
                  <a:lnTo>
                    <a:pt x="521" y="335"/>
                  </a:lnTo>
                  <a:lnTo>
                    <a:pt x="527" y="335"/>
                  </a:lnTo>
                  <a:lnTo>
                    <a:pt x="533" y="335"/>
                  </a:lnTo>
                  <a:lnTo>
                    <a:pt x="539" y="335"/>
                  </a:lnTo>
                  <a:lnTo>
                    <a:pt x="545" y="335"/>
                  </a:lnTo>
                  <a:lnTo>
                    <a:pt x="551" y="335"/>
                  </a:lnTo>
                  <a:lnTo>
                    <a:pt x="557" y="335"/>
                  </a:lnTo>
                  <a:lnTo>
                    <a:pt x="563" y="335"/>
                  </a:lnTo>
                  <a:lnTo>
                    <a:pt x="569" y="335"/>
                  </a:lnTo>
                  <a:lnTo>
                    <a:pt x="575" y="335"/>
                  </a:lnTo>
                  <a:lnTo>
                    <a:pt x="581" y="335"/>
                  </a:lnTo>
                  <a:lnTo>
                    <a:pt x="587" y="335"/>
                  </a:lnTo>
                  <a:lnTo>
                    <a:pt x="593" y="335"/>
                  </a:lnTo>
                  <a:lnTo>
                    <a:pt x="599" y="335"/>
                  </a:lnTo>
                  <a:lnTo>
                    <a:pt x="605" y="335"/>
                  </a:lnTo>
                  <a:lnTo>
                    <a:pt x="611" y="335"/>
                  </a:lnTo>
                  <a:lnTo>
                    <a:pt x="617" y="335"/>
                  </a:lnTo>
                  <a:lnTo>
                    <a:pt x="623" y="329"/>
                  </a:lnTo>
                  <a:lnTo>
                    <a:pt x="629" y="329"/>
                  </a:lnTo>
                  <a:lnTo>
                    <a:pt x="635" y="329"/>
                  </a:lnTo>
                  <a:lnTo>
                    <a:pt x="641" y="329"/>
                  </a:lnTo>
                  <a:lnTo>
                    <a:pt x="647" y="329"/>
                  </a:lnTo>
                  <a:lnTo>
                    <a:pt x="653" y="329"/>
                  </a:lnTo>
                  <a:lnTo>
                    <a:pt x="659" y="329"/>
                  </a:lnTo>
                  <a:lnTo>
                    <a:pt x="665" y="329"/>
                  </a:lnTo>
                  <a:lnTo>
                    <a:pt x="671" y="329"/>
                  </a:lnTo>
                  <a:lnTo>
                    <a:pt x="677" y="329"/>
                  </a:lnTo>
                  <a:lnTo>
                    <a:pt x="683" y="329"/>
                  </a:lnTo>
                  <a:lnTo>
                    <a:pt x="689" y="329"/>
                  </a:lnTo>
                  <a:lnTo>
                    <a:pt x="695" y="329"/>
                  </a:lnTo>
                  <a:lnTo>
                    <a:pt x="701" y="329"/>
                  </a:lnTo>
                  <a:lnTo>
                    <a:pt x="707" y="329"/>
                  </a:lnTo>
                  <a:lnTo>
                    <a:pt x="713" y="329"/>
                  </a:lnTo>
                  <a:lnTo>
                    <a:pt x="719" y="329"/>
                  </a:lnTo>
                  <a:lnTo>
                    <a:pt x="725" y="329"/>
                  </a:lnTo>
                  <a:lnTo>
                    <a:pt x="731" y="329"/>
                  </a:lnTo>
                  <a:lnTo>
                    <a:pt x="737" y="329"/>
                  </a:lnTo>
                  <a:lnTo>
                    <a:pt x="743" y="329"/>
                  </a:lnTo>
                  <a:lnTo>
                    <a:pt x="749" y="329"/>
                  </a:lnTo>
                  <a:lnTo>
                    <a:pt x="755" y="323"/>
                  </a:lnTo>
                  <a:lnTo>
                    <a:pt x="761" y="317"/>
                  </a:lnTo>
                </a:path>
              </a:pathLst>
            </a:custGeom>
            <a:noFill/>
            <a:ln w="0">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6510" name="Freeform 1150">
              <a:extLst>
                <a:ext uri="{FF2B5EF4-FFF2-40B4-BE49-F238E27FC236}">
                  <a16:creationId xmlns:a16="http://schemas.microsoft.com/office/drawing/2014/main" id="{ECEC68E2-810D-4CAA-AE5C-97164B3810D7}"/>
                </a:ext>
              </a:extLst>
            </p:cNvPr>
            <p:cNvSpPr>
              <a:spLocks/>
            </p:cNvSpPr>
            <p:nvPr/>
          </p:nvSpPr>
          <p:spPr bwMode="auto">
            <a:xfrm>
              <a:off x="2398" y="1742"/>
              <a:ext cx="335" cy="329"/>
            </a:xfrm>
            <a:custGeom>
              <a:avLst/>
              <a:gdLst>
                <a:gd name="T0" fmla="*/ 0 w 335"/>
                <a:gd name="T1" fmla="*/ 311 h 329"/>
                <a:gd name="T2" fmla="*/ 5 w 335"/>
                <a:gd name="T3" fmla="*/ 293 h 329"/>
                <a:gd name="T4" fmla="*/ 11 w 335"/>
                <a:gd name="T5" fmla="*/ 275 h 329"/>
                <a:gd name="T6" fmla="*/ 17 w 335"/>
                <a:gd name="T7" fmla="*/ 251 h 329"/>
                <a:gd name="T8" fmla="*/ 23 w 335"/>
                <a:gd name="T9" fmla="*/ 215 h 329"/>
                <a:gd name="T10" fmla="*/ 29 w 335"/>
                <a:gd name="T11" fmla="*/ 173 h 329"/>
                <a:gd name="T12" fmla="*/ 35 w 335"/>
                <a:gd name="T13" fmla="*/ 125 h 329"/>
                <a:gd name="T14" fmla="*/ 41 w 335"/>
                <a:gd name="T15" fmla="*/ 78 h 329"/>
                <a:gd name="T16" fmla="*/ 47 w 335"/>
                <a:gd name="T17" fmla="*/ 42 h 329"/>
                <a:gd name="T18" fmla="*/ 53 w 335"/>
                <a:gd name="T19" fmla="*/ 12 h 329"/>
                <a:gd name="T20" fmla="*/ 59 w 335"/>
                <a:gd name="T21" fmla="*/ 0 h 329"/>
                <a:gd name="T22" fmla="*/ 65 w 335"/>
                <a:gd name="T23" fmla="*/ 24 h 329"/>
                <a:gd name="T24" fmla="*/ 71 w 335"/>
                <a:gd name="T25" fmla="*/ 60 h 329"/>
                <a:gd name="T26" fmla="*/ 77 w 335"/>
                <a:gd name="T27" fmla="*/ 101 h 329"/>
                <a:gd name="T28" fmla="*/ 83 w 335"/>
                <a:gd name="T29" fmla="*/ 149 h 329"/>
                <a:gd name="T30" fmla="*/ 89 w 335"/>
                <a:gd name="T31" fmla="*/ 197 h 329"/>
                <a:gd name="T32" fmla="*/ 95 w 335"/>
                <a:gd name="T33" fmla="*/ 233 h 329"/>
                <a:gd name="T34" fmla="*/ 101 w 335"/>
                <a:gd name="T35" fmla="*/ 263 h 329"/>
                <a:gd name="T36" fmla="*/ 107 w 335"/>
                <a:gd name="T37" fmla="*/ 287 h 329"/>
                <a:gd name="T38" fmla="*/ 113 w 335"/>
                <a:gd name="T39" fmla="*/ 305 h 329"/>
                <a:gd name="T40" fmla="*/ 119 w 335"/>
                <a:gd name="T41" fmla="*/ 311 h 329"/>
                <a:gd name="T42" fmla="*/ 131 w 335"/>
                <a:gd name="T43" fmla="*/ 323 h 329"/>
                <a:gd name="T44" fmla="*/ 125 w 335"/>
                <a:gd name="T45" fmla="*/ 323 h 329"/>
                <a:gd name="T46" fmla="*/ 131 w 335"/>
                <a:gd name="T47" fmla="*/ 323 h 329"/>
                <a:gd name="T48" fmla="*/ 137 w 335"/>
                <a:gd name="T49" fmla="*/ 323 h 329"/>
                <a:gd name="T50" fmla="*/ 143 w 335"/>
                <a:gd name="T51" fmla="*/ 323 h 329"/>
                <a:gd name="T52" fmla="*/ 149 w 335"/>
                <a:gd name="T53" fmla="*/ 323 h 329"/>
                <a:gd name="T54" fmla="*/ 155 w 335"/>
                <a:gd name="T55" fmla="*/ 323 h 329"/>
                <a:gd name="T56" fmla="*/ 161 w 335"/>
                <a:gd name="T57" fmla="*/ 323 h 329"/>
                <a:gd name="T58" fmla="*/ 167 w 335"/>
                <a:gd name="T59" fmla="*/ 323 h 329"/>
                <a:gd name="T60" fmla="*/ 173 w 335"/>
                <a:gd name="T61" fmla="*/ 323 h 329"/>
                <a:gd name="T62" fmla="*/ 179 w 335"/>
                <a:gd name="T63" fmla="*/ 323 h 329"/>
                <a:gd name="T64" fmla="*/ 185 w 335"/>
                <a:gd name="T65" fmla="*/ 323 h 329"/>
                <a:gd name="T66" fmla="*/ 191 w 335"/>
                <a:gd name="T67" fmla="*/ 323 h 329"/>
                <a:gd name="T68" fmla="*/ 197 w 335"/>
                <a:gd name="T69" fmla="*/ 323 h 329"/>
                <a:gd name="T70" fmla="*/ 203 w 335"/>
                <a:gd name="T71" fmla="*/ 323 h 329"/>
                <a:gd name="T72" fmla="*/ 209 w 335"/>
                <a:gd name="T73" fmla="*/ 323 h 329"/>
                <a:gd name="T74" fmla="*/ 215 w 335"/>
                <a:gd name="T75" fmla="*/ 323 h 329"/>
                <a:gd name="T76" fmla="*/ 221 w 335"/>
                <a:gd name="T77" fmla="*/ 323 h 329"/>
                <a:gd name="T78" fmla="*/ 227 w 335"/>
                <a:gd name="T79" fmla="*/ 323 h 329"/>
                <a:gd name="T80" fmla="*/ 233 w 335"/>
                <a:gd name="T81" fmla="*/ 323 h 329"/>
                <a:gd name="T82" fmla="*/ 239 w 335"/>
                <a:gd name="T83" fmla="*/ 323 h 329"/>
                <a:gd name="T84" fmla="*/ 245 w 335"/>
                <a:gd name="T85" fmla="*/ 323 h 329"/>
                <a:gd name="T86" fmla="*/ 251 w 335"/>
                <a:gd name="T87" fmla="*/ 323 h 329"/>
                <a:gd name="T88" fmla="*/ 257 w 335"/>
                <a:gd name="T89" fmla="*/ 323 h 329"/>
                <a:gd name="T90" fmla="*/ 263 w 335"/>
                <a:gd name="T91" fmla="*/ 329 h 329"/>
                <a:gd name="T92" fmla="*/ 269 w 335"/>
                <a:gd name="T93" fmla="*/ 329 h 329"/>
                <a:gd name="T94" fmla="*/ 275 w 335"/>
                <a:gd name="T95" fmla="*/ 329 h 329"/>
                <a:gd name="T96" fmla="*/ 281 w 335"/>
                <a:gd name="T97" fmla="*/ 329 h 329"/>
                <a:gd name="T98" fmla="*/ 287 w 335"/>
                <a:gd name="T99" fmla="*/ 329 h 329"/>
                <a:gd name="T100" fmla="*/ 293 w 335"/>
                <a:gd name="T101" fmla="*/ 329 h 329"/>
                <a:gd name="T102" fmla="*/ 299 w 335"/>
                <a:gd name="T103" fmla="*/ 329 h 329"/>
                <a:gd name="T104" fmla="*/ 305 w 335"/>
                <a:gd name="T105" fmla="*/ 329 h 329"/>
                <a:gd name="T106" fmla="*/ 311 w 335"/>
                <a:gd name="T107" fmla="*/ 329 h 329"/>
                <a:gd name="T108" fmla="*/ 317 w 335"/>
                <a:gd name="T109" fmla="*/ 329 h 329"/>
                <a:gd name="T110" fmla="*/ 323 w 335"/>
                <a:gd name="T111" fmla="*/ 329 h 329"/>
                <a:gd name="T112" fmla="*/ 329 w 335"/>
                <a:gd name="T113" fmla="*/ 329 h 329"/>
                <a:gd name="T114" fmla="*/ 335 w 335"/>
                <a:gd name="T115" fmla="*/ 329 h 3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35" h="329">
                  <a:moveTo>
                    <a:pt x="0" y="311"/>
                  </a:moveTo>
                  <a:lnTo>
                    <a:pt x="5" y="293"/>
                  </a:lnTo>
                  <a:lnTo>
                    <a:pt x="11" y="275"/>
                  </a:lnTo>
                  <a:lnTo>
                    <a:pt x="17" y="251"/>
                  </a:lnTo>
                  <a:lnTo>
                    <a:pt x="23" y="215"/>
                  </a:lnTo>
                  <a:lnTo>
                    <a:pt x="29" y="173"/>
                  </a:lnTo>
                  <a:lnTo>
                    <a:pt x="35" y="125"/>
                  </a:lnTo>
                  <a:lnTo>
                    <a:pt x="41" y="78"/>
                  </a:lnTo>
                  <a:lnTo>
                    <a:pt x="47" y="42"/>
                  </a:lnTo>
                  <a:lnTo>
                    <a:pt x="53" y="12"/>
                  </a:lnTo>
                  <a:lnTo>
                    <a:pt x="59" y="0"/>
                  </a:lnTo>
                  <a:lnTo>
                    <a:pt x="65" y="24"/>
                  </a:lnTo>
                  <a:lnTo>
                    <a:pt x="71" y="60"/>
                  </a:lnTo>
                  <a:lnTo>
                    <a:pt x="77" y="101"/>
                  </a:lnTo>
                  <a:lnTo>
                    <a:pt x="83" y="149"/>
                  </a:lnTo>
                  <a:lnTo>
                    <a:pt x="89" y="197"/>
                  </a:lnTo>
                  <a:lnTo>
                    <a:pt x="95" y="233"/>
                  </a:lnTo>
                  <a:lnTo>
                    <a:pt x="101" y="263"/>
                  </a:lnTo>
                  <a:lnTo>
                    <a:pt x="107" y="287"/>
                  </a:lnTo>
                  <a:lnTo>
                    <a:pt x="113" y="305"/>
                  </a:lnTo>
                  <a:lnTo>
                    <a:pt x="119" y="311"/>
                  </a:lnTo>
                  <a:lnTo>
                    <a:pt x="131" y="323"/>
                  </a:lnTo>
                  <a:lnTo>
                    <a:pt x="125" y="323"/>
                  </a:lnTo>
                  <a:lnTo>
                    <a:pt x="131" y="323"/>
                  </a:lnTo>
                  <a:lnTo>
                    <a:pt x="137" y="323"/>
                  </a:lnTo>
                  <a:lnTo>
                    <a:pt x="143" y="323"/>
                  </a:lnTo>
                  <a:lnTo>
                    <a:pt x="149" y="323"/>
                  </a:lnTo>
                  <a:lnTo>
                    <a:pt x="155" y="323"/>
                  </a:lnTo>
                  <a:lnTo>
                    <a:pt x="161" y="323"/>
                  </a:lnTo>
                  <a:lnTo>
                    <a:pt x="167" y="323"/>
                  </a:lnTo>
                  <a:lnTo>
                    <a:pt x="173" y="323"/>
                  </a:lnTo>
                  <a:lnTo>
                    <a:pt x="179" y="323"/>
                  </a:lnTo>
                  <a:lnTo>
                    <a:pt x="185" y="323"/>
                  </a:lnTo>
                  <a:lnTo>
                    <a:pt x="191" y="323"/>
                  </a:lnTo>
                  <a:lnTo>
                    <a:pt x="197" y="323"/>
                  </a:lnTo>
                  <a:lnTo>
                    <a:pt x="203" y="323"/>
                  </a:lnTo>
                  <a:lnTo>
                    <a:pt x="209" y="323"/>
                  </a:lnTo>
                  <a:lnTo>
                    <a:pt x="215" y="323"/>
                  </a:lnTo>
                  <a:lnTo>
                    <a:pt x="221" y="323"/>
                  </a:lnTo>
                  <a:lnTo>
                    <a:pt x="227" y="323"/>
                  </a:lnTo>
                  <a:lnTo>
                    <a:pt x="233" y="323"/>
                  </a:lnTo>
                  <a:lnTo>
                    <a:pt x="239" y="323"/>
                  </a:lnTo>
                  <a:lnTo>
                    <a:pt x="245" y="323"/>
                  </a:lnTo>
                  <a:lnTo>
                    <a:pt x="251" y="323"/>
                  </a:lnTo>
                  <a:lnTo>
                    <a:pt x="257" y="323"/>
                  </a:lnTo>
                  <a:lnTo>
                    <a:pt x="263" y="329"/>
                  </a:lnTo>
                  <a:lnTo>
                    <a:pt x="269" y="329"/>
                  </a:lnTo>
                  <a:lnTo>
                    <a:pt x="275" y="329"/>
                  </a:lnTo>
                  <a:lnTo>
                    <a:pt x="281" y="329"/>
                  </a:lnTo>
                  <a:lnTo>
                    <a:pt x="287" y="329"/>
                  </a:lnTo>
                  <a:lnTo>
                    <a:pt x="293" y="329"/>
                  </a:lnTo>
                  <a:lnTo>
                    <a:pt x="299" y="329"/>
                  </a:lnTo>
                  <a:lnTo>
                    <a:pt x="305" y="329"/>
                  </a:lnTo>
                  <a:lnTo>
                    <a:pt x="311" y="329"/>
                  </a:lnTo>
                  <a:lnTo>
                    <a:pt x="317" y="329"/>
                  </a:lnTo>
                  <a:lnTo>
                    <a:pt x="323" y="329"/>
                  </a:lnTo>
                  <a:lnTo>
                    <a:pt x="329" y="329"/>
                  </a:lnTo>
                  <a:lnTo>
                    <a:pt x="335" y="329"/>
                  </a:lnTo>
                </a:path>
              </a:pathLst>
            </a:custGeom>
            <a:noFill/>
            <a:ln w="0">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6511" name="Rectangle 1151">
              <a:extLst>
                <a:ext uri="{FF2B5EF4-FFF2-40B4-BE49-F238E27FC236}">
                  <a16:creationId xmlns:a16="http://schemas.microsoft.com/office/drawing/2014/main" id="{8093D3A5-3E14-48CD-94D4-27251A2A597A}"/>
                </a:ext>
              </a:extLst>
            </p:cNvPr>
            <p:cNvSpPr>
              <a:spLocks noChangeArrowheads="1"/>
            </p:cNvSpPr>
            <p:nvPr/>
          </p:nvSpPr>
          <p:spPr bwMode="auto">
            <a:xfrm>
              <a:off x="3140" y="1509"/>
              <a:ext cx="1096" cy="562"/>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6512" name="Rectangle 1152">
              <a:extLst>
                <a:ext uri="{FF2B5EF4-FFF2-40B4-BE49-F238E27FC236}">
                  <a16:creationId xmlns:a16="http://schemas.microsoft.com/office/drawing/2014/main" id="{7291C8B1-74B2-4A26-AD2A-859ED14A0B85}"/>
                </a:ext>
              </a:extLst>
            </p:cNvPr>
            <p:cNvSpPr>
              <a:spLocks noChangeArrowheads="1"/>
            </p:cNvSpPr>
            <p:nvPr/>
          </p:nvSpPr>
          <p:spPr bwMode="auto">
            <a:xfrm>
              <a:off x="3140" y="1509"/>
              <a:ext cx="1096" cy="562"/>
            </a:xfrm>
            <a:prstGeom prst="rect">
              <a:avLst/>
            </a:prstGeom>
            <a:noFill/>
            <a:ln w="0">
              <a:solidFill>
                <a:srgbClr val="FFFFFF"/>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6513" name="Line 1153">
              <a:extLst>
                <a:ext uri="{FF2B5EF4-FFF2-40B4-BE49-F238E27FC236}">
                  <a16:creationId xmlns:a16="http://schemas.microsoft.com/office/drawing/2014/main" id="{718359E6-2A0B-4BD0-BBE0-BE1272C5612E}"/>
                </a:ext>
              </a:extLst>
            </p:cNvPr>
            <p:cNvSpPr>
              <a:spLocks noChangeShapeType="1"/>
            </p:cNvSpPr>
            <p:nvPr/>
          </p:nvSpPr>
          <p:spPr bwMode="auto">
            <a:xfrm>
              <a:off x="3140" y="1509"/>
              <a:ext cx="1096"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6514" name="Freeform 1154">
              <a:extLst>
                <a:ext uri="{FF2B5EF4-FFF2-40B4-BE49-F238E27FC236}">
                  <a16:creationId xmlns:a16="http://schemas.microsoft.com/office/drawing/2014/main" id="{A0F58114-5C5B-4FBF-9A03-8D6798012941}"/>
                </a:ext>
              </a:extLst>
            </p:cNvPr>
            <p:cNvSpPr>
              <a:spLocks/>
            </p:cNvSpPr>
            <p:nvPr/>
          </p:nvSpPr>
          <p:spPr bwMode="auto">
            <a:xfrm>
              <a:off x="3140" y="1509"/>
              <a:ext cx="1096" cy="562"/>
            </a:xfrm>
            <a:custGeom>
              <a:avLst/>
              <a:gdLst>
                <a:gd name="T0" fmla="*/ 0 w 183"/>
                <a:gd name="T1" fmla="*/ 94 h 94"/>
                <a:gd name="T2" fmla="*/ 183 w 183"/>
                <a:gd name="T3" fmla="*/ 94 h 94"/>
                <a:gd name="T4" fmla="*/ 183 w 183"/>
                <a:gd name="T5" fmla="*/ 0 h 94"/>
              </a:gdLst>
              <a:ahLst/>
              <a:cxnLst>
                <a:cxn ang="0">
                  <a:pos x="T0" y="T1"/>
                </a:cxn>
                <a:cxn ang="0">
                  <a:pos x="T2" y="T3"/>
                </a:cxn>
                <a:cxn ang="0">
                  <a:pos x="T4" y="T5"/>
                </a:cxn>
              </a:cxnLst>
              <a:rect l="0" t="0" r="r" b="b"/>
              <a:pathLst>
                <a:path w="183" h="94">
                  <a:moveTo>
                    <a:pt x="0" y="94"/>
                  </a:moveTo>
                  <a:lnTo>
                    <a:pt x="183" y="94"/>
                  </a:lnTo>
                  <a:lnTo>
                    <a:pt x="183" y="0"/>
                  </a:lnTo>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6515" name="Line 1155">
              <a:extLst>
                <a:ext uri="{FF2B5EF4-FFF2-40B4-BE49-F238E27FC236}">
                  <a16:creationId xmlns:a16="http://schemas.microsoft.com/office/drawing/2014/main" id="{2E185068-EA35-40CB-BC5A-BABED7837FC6}"/>
                </a:ext>
              </a:extLst>
            </p:cNvPr>
            <p:cNvSpPr>
              <a:spLocks noChangeShapeType="1"/>
            </p:cNvSpPr>
            <p:nvPr/>
          </p:nvSpPr>
          <p:spPr bwMode="auto">
            <a:xfrm flipV="1">
              <a:off x="3140" y="1509"/>
              <a:ext cx="1" cy="56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6516" name="Line 1156">
              <a:extLst>
                <a:ext uri="{FF2B5EF4-FFF2-40B4-BE49-F238E27FC236}">
                  <a16:creationId xmlns:a16="http://schemas.microsoft.com/office/drawing/2014/main" id="{4C09C81E-494A-4D8E-A3A0-7B72D7140E50}"/>
                </a:ext>
              </a:extLst>
            </p:cNvPr>
            <p:cNvSpPr>
              <a:spLocks noChangeShapeType="1"/>
            </p:cNvSpPr>
            <p:nvPr/>
          </p:nvSpPr>
          <p:spPr bwMode="auto">
            <a:xfrm>
              <a:off x="3140" y="2071"/>
              <a:ext cx="1096"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6517" name="Line 1157">
              <a:extLst>
                <a:ext uri="{FF2B5EF4-FFF2-40B4-BE49-F238E27FC236}">
                  <a16:creationId xmlns:a16="http://schemas.microsoft.com/office/drawing/2014/main" id="{10A6A17A-E98E-4338-BDCD-7375E795246E}"/>
                </a:ext>
              </a:extLst>
            </p:cNvPr>
            <p:cNvSpPr>
              <a:spLocks noChangeShapeType="1"/>
            </p:cNvSpPr>
            <p:nvPr/>
          </p:nvSpPr>
          <p:spPr bwMode="auto">
            <a:xfrm flipV="1">
              <a:off x="3140" y="1509"/>
              <a:ext cx="1" cy="56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6518" name="Line 1158">
              <a:extLst>
                <a:ext uri="{FF2B5EF4-FFF2-40B4-BE49-F238E27FC236}">
                  <a16:creationId xmlns:a16="http://schemas.microsoft.com/office/drawing/2014/main" id="{B78C57A8-FFEB-4552-B1E2-9D61BDD119F4}"/>
                </a:ext>
              </a:extLst>
            </p:cNvPr>
            <p:cNvSpPr>
              <a:spLocks noChangeShapeType="1"/>
            </p:cNvSpPr>
            <p:nvPr/>
          </p:nvSpPr>
          <p:spPr bwMode="auto">
            <a:xfrm flipV="1">
              <a:off x="3140" y="2059"/>
              <a:ext cx="1" cy="1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6519" name="Line 1159">
              <a:extLst>
                <a:ext uri="{FF2B5EF4-FFF2-40B4-BE49-F238E27FC236}">
                  <a16:creationId xmlns:a16="http://schemas.microsoft.com/office/drawing/2014/main" id="{FFBD3DDC-1930-4FA2-B636-025374F9710E}"/>
                </a:ext>
              </a:extLst>
            </p:cNvPr>
            <p:cNvSpPr>
              <a:spLocks noChangeShapeType="1"/>
            </p:cNvSpPr>
            <p:nvPr/>
          </p:nvSpPr>
          <p:spPr bwMode="auto">
            <a:xfrm>
              <a:off x="3140" y="1509"/>
              <a:ext cx="1" cy="6"/>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6520" name="Rectangle 1160">
              <a:extLst>
                <a:ext uri="{FF2B5EF4-FFF2-40B4-BE49-F238E27FC236}">
                  <a16:creationId xmlns:a16="http://schemas.microsoft.com/office/drawing/2014/main" id="{D6CE19EF-DE46-4019-A58B-5CA87C606F37}"/>
                </a:ext>
              </a:extLst>
            </p:cNvPr>
            <p:cNvSpPr>
              <a:spLocks noChangeArrowheads="1"/>
            </p:cNvSpPr>
            <p:nvPr/>
          </p:nvSpPr>
          <p:spPr bwMode="auto">
            <a:xfrm>
              <a:off x="3098" y="2089"/>
              <a:ext cx="58" cy="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000">
                  <a:solidFill>
                    <a:srgbClr val="000000"/>
                  </a:solidFill>
                  <a:latin typeface="Helvetica" panose="020B0604020202020204" pitchFamily="34" charset="0"/>
                </a:rPr>
                <a:t>-1</a:t>
              </a:r>
              <a:endParaRPr lang="en-US" altLang="en-US" sz="1600">
                <a:latin typeface="Arial" panose="020B0604020202020204" pitchFamily="34" charset="0"/>
              </a:endParaRPr>
            </a:p>
          </p:txBody>
        </p:sp>
        <p:sp>
          <p:nvSpPr>
            <p:cNvPr id="16521" name="Line 1161">
              <a:extLst>
                <a:ext uri="{FF2B5EF4-FFF2-40B4-BE49-F238E27FC236}">
                  <a16:creationId xmlns:a16="http://schemas.microsoft.com/office/drawing/2014/main" id="{EFBB4D54-2C89-407E-9788-3BD65A1FE913}"/>
                </a:ext>
              </a:extLst>
            </p:cNvPr>
            <p:cNvSpPr>
              <a:spLocks noChangeShapeType="1"/>
            </p:cNvSpPr>
            <p:nvPr/>
          </p:nvSpPr>
          <p:spPr bwMode="auto">
            <a:xfrm flipV="1">
              <a:off x="3409" y="2059"/>
              <a:ext cx="1" cy="1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6522" name="Line 1162">
              <a:extLst>
                <a:ext uri="{FF2B5EF4-FFF2-40B4-BE49-F238E27FC236}">
                  <a16:creationId xmlns:a16="http://schemas.microsoft.com/office/drawing/2014/main" id="{5049B4E9-27B9-46DC-AF5A-CBD9A60397D0}"/>
                </a:ext>
              </a:extLst>
            </p:cNvPr>
            <p:cNvSpPr>
              <a:spLocks noChangeShapeType="1"/>
            </p:cNvSpPr>
            <p:nvPr/>
          </p:nvSpPr>
          <p:spPr bwMode="auto">
            <a:xfrm>
              <a:off x="3409" y="1509"/>
              <a:ext cx="1" cy="6"/>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6523" name="Rectangle 1163">
              <a:extLst>
                <a:ext uri="{FF2B5EF4-FFF2-40B4-BE49-F238E27FC236}">
                  <a16:creationId xmlns:a16="http://schemas.microsoft.com/office/drawing/2014/main" id="{F098A078-2291-463C-9BB2-4D64A17CC067}"/>
                </a:ext>
              </a:extLst>
            </p:cNvPr>
            <p:cNvSpPr>
              <a:spLocks noChangeArrowheads="1"/>
            </p:cNvSpPr>
            <p:nvPr/>
          </p:nvSpPr>
          <p:spPr bwMode="auto">
            <a:xfrm>
              <a:off x="3332" y="2089"/>
              <a:ext cx="111" cy="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000">
                  <a:solidFill>
                    <a:srgbClr val="000000"/>
                  </a:solidFill>
                  <a:latin typeface="Helvetica" panose="020B0604020202020204" pitchFamily="34" charset="0"/>
                </a:rPr>
                <a:t>-0.5</a:t>
              </a:r>
              <a:endParaRPr lang="en-US" altLang="en-US" sz="1600">
                <a:latin typeface="Arial" panose="020B0604020202020204" pitchFamily="34" charset="0"/>
              </a:endParaRPr>
            </a:p>
          </p:txBody>
        </p:sp>
        <p:sp>
          <p:nvSpPr>
            <p:cNvPr id="16524" name="Line 1164">
              <a:extLst>
                <a:ext uri="{FF2B5EF4-FFF2-40B4-BE49-F238E27FC236}">
                  <a16:creationId xmlns:a16="http://schemas.microsoft.com/office/drawing/2014/main" id="{015181EA-895C-452D-A25A-BA909F8C3733}"/>
                </a:ext>
              </a:extLst>
            </p:cNvPr>
            <p:cNvSpPr>
              <a:spLocks noChangeShapeType="1"/>
            </p:cNvSpPr>
            <p:nvPr/>
          </p:nvSpPr>
          <p:spPr bwMode="auto">
            <a:xfrm flipV="1">
              <a:off x="3685" y="2059"/>
              <a:ext cx="1" cy="1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6525" name="Line 1165">
              <a:extLst>
                <a:ext uri="{FF2B5EF4-FFF2-40B4-BE49-F238E27FC236}">
                  <a16:creationId xmlns:a16="http://schemas.microsoft.com/office/drawing/2014/main" id="{A82644D8-9E43-4BA4-83EB-7BA103E4E3F2}"/>
                </a:ext>
              </a:extLst>
            </p:cNvPr>
            <p:cNvSpPr>
              <a:spLocks noChangeShapeType="1"/>
            </p:cNvSpPr>
            <p:nvPr/>
          </p:nvSpPr>
          <p:spPr bwMode="auto">
            <a:xfrm>
              <a:off x="3685" y="1509"/>
              <a:ext cx="1" cy="6"/>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6526" name="Rectangle 1166">
              <a:extLst>
                <a:ext uri="{FF2B5EF4-FFF2-40B4-BE49-F238E27FC236}">
                  <a16:creationId xmlns:a16="http://schemas.microsoft.com/office/drawing/2014/main" id="{552F5A0A-0629-42B5-8467-E6879AE702C6}"/>
                </a:ext>
              </a:extLst>
            </p:cNvPr>
            <p:cNvSpPr>
              <a:spLocks noChangeArrowheads="1"/>
            </p:cNvSpPr>
            <p:nvPr/>
          </p:nvSpPr>
          <p:spPr bwMode="auto">
            <a:xfrm>
              <a:off x="3667" y="2089"/>
              <a:ext cx="36" cy="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000">
                  <a:solidFill>
                    <a:srgbClr val="000000"/>
                  </a:solidFill>
                  <a:latin typeface="Helvetica" panose="020B0604020202020204" pitchFamily="34" charset="0"/>
                </a:rPr>
                <a:t>0</a:t>
              </a:r>
              <a:endParaRPr lang="en-US" altLang="en-US" sz="1600">
                <a:latin typeface="Arial" panose="020B0604020202020204" pitchFamily="34" charset="0"/>
              </a:endParaRPr>
            </a:p>
          </p:txBody>
        </p:sp>
        <p:sp>
          <p:nvSpPr>
            <p:cNvPr id="16527" name="Line 1167">
              <a:extLst>
                <a:ext uri="{FF2B5EF4-FFF2-40B4-BE49-F238E27FC236}">
                  <a16:creationId xmlns:a16="http://schemas.microsoft.com/office/drawing/2014/main" id="{B990EE58-BDAE-425A-AE3A-58E9A4B78A49}"/>
                </a:ext>
              </a:extLst>
            </p:cNvPr>
            <p:cNvSpPr>
              <a:spLocks noChangeShapeType="1"/>
            </p:cNvSpPr>
            <p:nvPr/>
          </p:nvSpPr>
          <p:spPr bwMode="auto">
            <a:xfrm flipV="1">
              <a:off x="3960" y="2059"/>
              <a:ext cx="1" cy="1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6528" name="Line 1168">
              <a:extLst>
                <a:ext uri="{FF2B5EF4-FFF2-40B4-BE49-F238E27FC236}">
                  <a16:creationId xmlns:a16="http://schemas.microsoft.com/office/drawing/2014/main" id="{824EC982-8B58-4F06-9560-85FB9A37D26C}"/>
                </a:ext>
              </a:extLst>
            </p:cNvPr>
            <p:cNvSpPr>
              <a:spLocks noChangeShapeType="1"/>
            </p:cNvSpPr>
            <p:nvPr/>
          </p:nvSpPr>
          <p:spPr bwMode="auto">
            <a:xfrm>
              <a:off x="3960" y="1509"/>
              <a:ext cx="1" cy="6"/>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6529" name="Rectangle 1169">
              <a:extLst>
                <a:ext uri="{FF2B5EF4-FFF2-40B4-BE49-F238E27FC236}">
                  <a16:creationId xmlns:a16="http://schemas.microsoft.com/office/drawing/2014/main" id="{ED55CCEE-19C8-4252-BCFB-214F86D6E6BD}"/>
                </a:ext>
              </a:extLst>
            </p:cNvPr>
            <p:cNvSpPr>
              <a:spLocks noChangeArrowheads="1"/>
            </p:cNvSpPr>
            <p:nvPr/>
          </p:nvSpPr>
          <p:spPr bwMode="auto">
            <a:xfrm>
              <a:off x="3906" y="2089"/>
              <a:ext cx="89" cy="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000">
                  <a:solidFill>
                    <a:srgbClr val="000000"/>
                  </a:solidFill>
                  <a:latin typeface="Helvetica" panose="020B0604020202020204" pitchFamily="34" charset="0"/>
                </a:rPr>
                <a:t>0.5</a:t>
              </a:r>
              <a:endParaRPr lang="en-US" altLang="en-US" sz="1600">
                <a:latin typeface="Arial" panose="020B0604020202020204" pitchFamily="34" charset="0"/>
              </a:endParaRPr>
            </a:p>
          </p:txBody>
        </p:sp>
        <p:sp>
          <p:nvSpPr>
            <p:cNvPr id="16530" name="Line 1170">
              <a:extLst>
                <a:ext uri="{FF2B5EF4-FFF2-40B4-BE49-F238E27FC236}">
                  <a16:creationId xmlns:a16="http://schemas.microsoft.com/office/drawing/2014/main" id="{D7627561-A6C4-4400-BC49-BA8E1DD35C60}"/>
                </a:ext>
              </a:extLst>
            </p:cNvPr>
            <p:cNvSpPr>
              <a:spLocks noChangeShapeType="1"/>
            </p:cNvSpPr>
            <p:nvPr/>
          </p:nvSpPr>
          <p:spPr bwMode="auto">
            <a:xfrm flipV="1">
              <a:off x="4236" y="2059"/>
              <a:ext cx="1" cy="1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6531" name="Line 1171">
              <a:extLst>
                <a:ext uri="{FF2B5EF4-FFF2-40B4-BE49-F238E27FC236}">
                  <a16:creationId xmlns:a16="http://schemas.microsoft.com/office/drawing/2014/main" id="{B1617051-96CC-4423-A374-997CE311B852}"/>
                </a:ext>
              </a:extLst>
            </p:cNvPr>
            <p:cNvSpPr>
              <a:spLocks noChangeShapeType="1"/>
            </p:cNvSpPr>
            <p:nvPr/>
          </p:nvSpPr>
          <p:spPr bwMode="auto">
            <a:xfrm>
              <a:off x="4236" y="1509"/>
              <a:ext cx="1" cy="6"/>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6532" name="Rectangle 1172">
              <a:extLst>
                <a:ext uri="{FF2B5EF4-FFF2-40B4-BE49-F238E27FC236}">
                  <a16:creationId xmlns:a16="http://schemas.microsoft.com/office/drawing/2014/main" id="{817EAB00-1048-4693-BDB6-66AA11FBC823}"/>
                </a:ext>
              </a:extLst>
            </p:cNvPr>
            <p:cNvSpPr>
              <a:spLocks noChangeArrowheads="1"/>
            </p:cNvSpPr>
            <p:nvPr/>
          </p:nvSpPr>
          <p:spPr bwMode="auto">
            <a:xfrm>
              <a:off x="4218" y="2089"/>
              <a:ext cx="35" cy="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000">
                  <a:solidFill>
                    <a:srgbClr val="000000"/>
                  </a:solidFill>
                  <a:latin typeface="Helvetica" panose="020B0604020202020204" pitchFamily="34" charset="0"/>
                </a:rPr>
                <a:t>1</a:t>
              </a:r>
              <a:endParaRPr lang="en-US" altLang="en-US" sz="1600">
                <a:latin typeface="Arial" panose="020B0604020202020204" pitchFamily="34" charset="0"/>
              </a:endParaRPr>
            </a:p>
          </p:txBody>
        </p:sp>
        <p:sp>
          <p:nvSpPr>
            <p:cNvPr id="16533" name="Line 1173">
              <a:extLst>
                <a:ext uri="{FF2B5EF4-FFF2-40B4-BE49-F238E27FC236}">
                  <a16:creationId xmlns:a16="http://schemas.microsoft.com/office/drawing/2014/main" id="{58430BC6-7650-4CD5-8796-A5A83793DB52}"/>
                </a:ext>
              </a:extLst>
            </p:cNvPr>
            <p:cNvSpPr>
              <a:spLocks noChangeShapeType="1"/>
            </p:cNvSpPr>
            <p:nvPr/>
          </p:nvSpPr>
          <p:spPr bwMode="auto">
            <a:xfrm>
              <a:off x="3140" y="2071"/>
              <a:ext cx="6"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6534" name="Line 1174">
              <a:extLst>
                <a:ext uri="{FF2B5EF4-FFF2-40B4-BE49-F238E27FC236}">
                  <a16:creationId xmlns:a16="http://schemas.microsoft.com/office/drawing/2014/main" id="{DDC1BF03-F527-4585-942C-AF4F090BA9BD}"/>
                </a:ext>
              </a:extLst>
            </p:cNvPr>
            <p:cNvSpPr>
              <a:spLocks noChangeShapeType="1"/>
            </p:cNvSpPr>
            <p:nvPr/>
          </p:nvSpPr>
          <p:spPr bwMode="auto">
            <a:xfrm flipH="1">
              <a:off x="4224" y="2071"/>
              <a:ext cx="12"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6535" name="Rectangle 1175">
              <a:extLst>
                <a:ext uri="{FF2B5EF4-FFF2-40B4-BE49-F238E27FC236}">
                  <a16:creationId xmlns:a16="http://schemas.microsoft.com/office/drawing/2014/main" id="{EE79DA05-1D99-407F-892F-4696D83208CA}"/>
                </a:ext>
              </a:extLst>
            </p:cNvPr>
            <p:cNvSpPr>
              <a:spLocks noChangeArrowheads="1"/>
            </p:cNvSpPr>
            <p:nvPr/>
          </p:nvSpPr>
          <p:spPr bwMode="auto">
            <a:xfrm>
              <a:off x="3050" y="2023"/>
              <a:ext cx="57" cy="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000">
                  <a:solidFill>
                    <a:srgbClr val="000000"/>
                  </a:solidFill>
                  <a:latin typeface="Helvetica" panose="020B0604020202020204" pitchFamily="34" charset="0"/>
                </a:rPr>
                <a:t>-1</a:t>
              </a:r>
              <a:endParaRPr lang="en-US" altLang="en-US" sz="1600">
                <a:latin typeface="Arial" panose="020B0604020202020204" pitchFamily="34" charset="0"/>
              </a:endParaRPr>
            </a:p>
          </p:txBody>
        </p:sp>
        <p:sp>
          <p:nvSpPr>
            <p:cNvPr id="16536" name="Line 1176">
              <a:extLst>
                <a:ext uri="{FF2B5EF4-FFF2-40B4-BE49-F238E27FC236}">
                  <a16:creationId xmlns:a16="http://schemas.microsoft.com/office/drawing/2014/main" id="{D839B778-4185-475F-944B-0B3F2F0C15E7}"/>
                </a:ext>
              </a:extLst>
            </p:cNvPr>
            <p:cNvSpPr>
              <a:spLocks noChangeShapeType="1"/>
            </p:cNvSpPr>
            <p:nvPr/>
          </p:nvSpPr>
          <p:spPr bwMode="auto">
            <a:xfrm>
              <a:off x="3140" y="1790"/>
              <a:ext cx="6"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6537" name="Line 1177">
              <a:extLst>
                <a:ext uri="{FF2B5EF4-FFF2-40B4-BE49-F238E27FC236}">
                  <a16:creationId xmlns:a16="http://schemas.microsoft.com/office/drawing/2014/main" id="{CAAC1185-D4CF-40B7-BC50-E5503F893D38}"/>
                </a:ext>
              </a:extLst>
            </p:cNvPr>
            <p:cNvSpPr>
              <a:spLocks noChangeShapeType="1"/>
            </p:cNvSpPr>
            <p:nvPr/>
          </p:nvSpPr>
          <p:spPr bwMode="auto">
            <a:xfrm flipH="1">
              <a:off x="4224" y="1790"/>
              <a:ext cx="12"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6538" name="Rectangle 1178">
              <a:extLst>
                <a:ext uri="{FF2B5EF4-FFF2-40B4-BE49-F238E27FC236}">
                  <a16:creationId xmlns:a16="http://schemas.microsoft.com/office/drawing/2014/main" id="{15C7D928-4121-4E51-82CE-027E14EBFEE9}"/>
                </a:ext>
              </a:extLst>
            </p:cNvPr>
            <p:cNvSpPr>
              <a:spLocks noChangeArrowheads="1"/>
            </p:cNvSpPr>
            <p:nvPr/>
          </p:nvSpPr>
          <p:spPr bwMode="auto">
            <a:xfrm>
              <a:off x="3074" y="1742"/>
              <a:ext cx="36" cy="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000">
                  <a:solidFill>
                    <a:srgbClr val="000000"/>
                  </a:solidFill>
                  <a:latin typeface="Helvetica" panose="020B0604020202020204" pitchFamily="34" charset="0"/>
                </a:rPr>
                <a:t>0</a:t>
              </a:r>
              <a:endParaRPr lang="en-US" altLang="en-US" sz="1600">
                <a:latin typeface="Arial" panose="020B0604020202020204" pitchFamily="34" charset="0"/>
              </a:endParaRPr>
            </a:p>
          </p:txBody>
        </p:sp>
        <p:sp>
          <p:nvSpPr>
            <p:cNvPr id="16539" name="Line 1179">
              <a:extLst>
                <a:ext uri="{FF2B5EF4-FFF2-40B4-BE49-F238E27FC236}">
                  <a16:creationId xmlns:a16="http://schemas.microsoft.com/office/drawing/2014/main" id="{B2504BCA-75A6-43C7-B289-143C66E56DA3}"/>
                </a:ext>
              </a:extLst>
            </p:cNvPr>
            <p:cNvSpPr>
              <a:spLocks noChangeShapeType="1"/>
            </p:cNvSpPr>
            <p:nvPr/>
          </p:nvSpPr>
          <p:spPr bwMode="auto">
            <a:xfrm>
              <a:off x="3140" y="1509"/>
              <a:ext cx="6"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6540" name="Line 1180">
              <a:extLst>
                <a:ext uri="{FF2B5EF4-FFF2-40B4-BE49-F238E27FC236}">
                  <a16:creationId xmlns:a16="http://schemas.microsoft.com/office/drawing/2014/main" id="{518121D5-A251-4C6A-ADF4-97E3D0C5D39F}"/>
                </a:ext>
              </a:extLst>
            </p:cNvPr>
            <p:cNvSpPr>
              <a:spLocks noChangeShapeType="1"/>
            </p:cNvSpPr>
            <p:nvPr/>
          </p:nvSpPr>
          <p:spPr bwMode="auto">
            <a:xfrm flipH="1">
              <a:off x="4224" y="1509"/>
              <a:ext cx="12"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6541" name="Rectangle 1181">
              <a:extLst>
                <a:ext uri="{FF2B5EF4-FFF2-40B4-BE49-F238E27FC236}">
                  <a16:creationId xmlns:a16="http://schemas.microsoft.com/office/drawing/2014/main" id="{F709A4D9-EBB4-4B7E-9D77-43D96B6CACF8}"/>
                </a:ext>
              </a:extLst>
            </p:cNvPr>
            <p:cNvSpPr>
              <a:spLocks noChangeArrowheads="1"/>
            </p:cNvSpPr>
            <p:nvPr/>
          </p:nvSpPr>
          <p:spPr bwMode="auto">
            <a:xfrm>
              <a:off x="3074" y="1461"/>
              <a:ext cx="36" cy="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000">
                  <a:solidFill>
                    <a:srgbClr val="000000"/>
                  </a:solidFill>
                  <a:latin typeface="Helvetica" panose="020B0604020202020204" pitchFamily="34" charset="0"/>
                </a:rPr>
                <a:t>1</a:t>
              </a:r>
              <a:endParaRPr lang="en-US" altLang="en-US" sz="1600">
                <a:latin typeface="Arial" panose="020B0604020202020204" pitchFamily="34" charset="0"/>
              </a:endParaRPr>
            </a:p>
          </p:txBody>
        </p:sp>
        <p:sp>
          <p:nvSpPr>
            <p:cNvPr id="16542" name="Line 1182">
              <a:extLst>
                <a:ext uri="{FF2B5EF4-FFF2-40B4-BE49-F238E27FC236}">
                  <a16:creationId xmlns:a16="http://schemas.microsoft.com/office/drawing/2014/main" id="{5091A0F7-97CA-4B19-8490-5861163AC7DA}"/>
                </a:ext>
              </a:extLst>
            </p:cNvPr>
            <p:cNvSpPr>
              <a:spLocks noChangeShapeType="1"/>
            </p:cNvSpPr>
            <p:nvPr/>
          </p:nvSpPr>
          <p:spPr bwMode="auto">
            <a:xfrm>
              <a:off x="3140" y="1509"/>
              <a:ext cx="1096"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6543" name="Freeform 1183">
              <a:extLst>
                <a:ext uri="{FF2B5EF4-FFF2-40B4-BE49-F238E27FC236}">
                  <a16:creationId xmlns:a16="http://schemas.microsoft.com/office/drawing/2014/main" id="{26B89516-19C8-400F-A55D-A0A35BA81B47}"/>
                </a:ext>
              </a:extLst>
            </p:cNvPr>
            <p:cNvSpPr>
              <a:spLocks/>
            </p:cNvSpPr>
            <p:nvPr/>
          </p:nvSpPr>
          <p:spPr bwMode="auto">
            <a:xfrm>
              <a:off x="3140" y="1509"/>
              <a:ext cx="1096" cy="562"/>
            </a:xfrm>
            <a:custGeom>
              <a:avLst/>
              <a:gdLst>
                <a:gd name="T0" fmla="*/ 0 w 183"/>
                <a:gd name="T1" fmla="*/ 94 h 94"/>
                <a:gd name="T2" fmla="*/ 183 w 183"/>
                <a:gd name="T3" fmla="*/ 94 h 94"/>
                <a:gd name="T4" fmla="*/ 183 w 183"/>
                <a:gd name="T5" fmla="*/ 0 h 94"/>
              </a:gdLst>
              <a:ahLst/>
              <a:cxnLst>
                <a:cxn ang="0">
                  <a:pos x="T0" y="T1"/>
                </a:cxn>
                <a:cxn ang="0">
                  <a:pos x="T2" y="T3"/>
                </a:cxn>
                <a:cxn ang="0">
                  <a:pos x="T4" y="T5"/>
                </a:cxn>
              </a:cxnLst>
              <a:rect l="0" t="0" r="r" b="b"/>
              <a:pathLst>
                <a:path w="183" h="94">
                  <a:moveTo>
                    <a:pt x="0" y="94"/>
                  </a:moveTo>
                  <a:lnTo>
                    <a:pt x="183" y="94"/>
                  </a:lnTo>
                  <a:lnTo>
                    <a:pt x="183" y="0"/>
                  </a:lnTo>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6544" name="Line 1184">
              <a:extLst>
                <a:ext uri="{FF2B5EF4-FFF2-40B4-BE49-F238E27FC236}">
                  <a16:creationId xmlns:a16="http://schemas.microsoft.com/office/drawing/2014/main" id="{AD8D39EB-9496-463B-B155-567F8C8E438D}"/>
                </a:ext>
              </a:extLst>
            </p:cNvPr>
            <p:cNvSpPr>
              <a:spLocks noChangeShapeType="1"/>
            </p:cNvSpPr>
            <p:nvPr/>
          </p:nvSpPr>
          <p:spPr bwMode="auto">
            <a:xfrm flipV="1">
              <a:off x="3140" y="1509"/>
              <a:ext cx="1" cy="56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6545" name="Freeform 1185">
              <a:extLst>
                <a:ext uri="{FF2B5EF4-FFF2-40B4-BE49-F238E27FC236}">
                  <a16:creationId xmlns:a16="http://schemas.microsoft.com/office/drawing/2014/main" id="{5E01F478-601A-4F57-B213-153EEE9DC228}"/>
                </a:ext>
              </a:extLst>
            </p:cNvPr>
            <p:cNvSpPr>
              <a:spLocks/>
            </p:cNvSpPr>
            <p:nvPr/>
          </p:nvSpPr>
          <p:spPr bwMode="auto">
            <a:xfrm>
              <a:off x="3140" y="1527"/>
              <a:ext cx="539" cy="532"/>
            </a:xfrm>
            <a:custGeom>
              <a:avLst/>
              <a:gdLst>
                <a:gd name="T0" fmla="*/ 12 w 539"/>
                <a:gd name="T1" fmla="*/ 263 h 532"/>
                <a:gd name="T2" fmla="*/ 30 w 539"/>
                <a:gd name="T3" fmla="*/ 263 h 532"/>
                <a:gd name="T4" fmla="*/ 48 w 539"/>
                <a:gd name="T5" fmla="*/ 257 h 532"/>
                <a:gd name="T6" fmla="*/ 66 w 539"/>
                <a:gd name="T7" fmla="*/ 263 h 532"/>
                <a:gd name="T8" fmla="*/ 84 w 539"/>
                <a:gd name="T9" fmla="*/ 263 h 532"/>
                <a:gd name="T10" fmla="*/ 102 w 539"/>
                <a:gd name="T11" fmla="*/ 257 h 532"/>
                <a:gd name="T12" fmla="*/ 120 w 539"/>
                <a:gd name="T13" fmla="*/ 263 h 532"/>
                <a:gd name="T14" fmla="*/ 138 w 539"/>
                <a:gd name="T15" fmla="*/ 263 h 532"/>
                <a:gd name="T16" fmla="*/ 156 w 539"/>
                <a:gd name="T17" fmla="*/ 257 h 532"/>
                <a:gd name="T18" fmla="*/ 174 w 539"/>
                <a:gd name="T19" fmla="*/ 257 h 532"/>
                <a:gd name="T20" fmla="*/ 192 w 539"/>
                <a:gd name="T21" fmla="*/ 263 h 532"/>
                <a:gd name="T22" fmla="*/ 210 w 539"/>
                <a:gd name="T23" fmla="*/ 257 h 532"/>
                <a:gd name="T24" fmla="*/ 227 w 539"/>
                <a:gd name="T25" fmla="*/ 257 h 532"/>
                <a:gd name="T26" fmla="*/ 245 w 539"/>
                <a:gd name="T27" fmla="*/ 263 h 532"/>
                <a:gd name="T28" fmla="*/ 263 w 539"/>
                <a:gd name="T29" fmla="*/ 257 h 532"/>
                <a:gd name="T30" fmla="*/ 281 w 539"/>
                <a:gd name="T31" fmla="*/ 257 h 532"/>
                <a:gd name="T32" fmla="*/ 299 w 539"/>
                <a:gd name="T33" fmla="*/ 275 h 532"/>
                <a:gd name="T34" fmla="*/ 311 w 539"/>
                <a:gd name="T35" fmla="*/ 257 h 532"/>
                <a:gd name="T36" fmla="*/ 323 w 539"/>
                <a:gd name="T37" fmla="*/ 233 h 532"/>
                <a:gd name="T38" fmla="*/ 335 w 539"/>
                <a:gd name="T39" fmla="*/ 251 h 532"/>
                <a:gd name="T40" fmla="*/ 347 w 539"/>
                <a:gd name="T41" fmla="*/ 293 h 532"/>
                <a:gd name="T42" fmla="*/ 353 w 539"/>
                <a:gd name="T43" fmla="*/ 310 h 532"/>
                <a:gd name="T44" fmla="*/ 365 w 539"/>
                <a:gd name="T45" fmla="*/ 281 h 532"/>
                <a:gd name="T46" fmla="*/ 371 w 539"/>
                <a:gd name="T47" fmla="*/ 221 h 532"/>
                <a:gd name="T48" fmla="*/ 383 w 539"/>
                <a:gd name="T49" fmla="*/ 179 h 532"/>
                <a:gd name="T50" fmla="*/ 389 w 539"/>
                <a:gd name="T51" fmla="*/ 221 h 532"/>
                <a:gd name="T52" fmla="*/ 401 w 539"/>
                <a:gd name="T53" fmla="*/ 310 h 532"/>
                <a:gd name="T54" fmla="*/ 407 w 539"/>
                <a:gd name="T55" fmla="*/ 376 h 532"/>
                <a:gd name="T56" fmla="*/ 419 w 539"/>
                <a:gd name="T57" fmla="*/ 334 h 532"/>
                <a:gd name="T58" fmla="*/ 425 w 539"/>
                <a:gd name="T59" fmla="*/ 167 h 532"/>
                <a:gd name="T60" fmla="*/ 437 w 539"/>
                <a:gd name="T61" fmla="*/ 101 h 532"/>
                <a:gd name="T62" fmla="*/ 443 w 539"/>
                <a:gd name="T63" fmla="*/ 179 h 532"/>
                <a:gd name="T64" fmla="*/ 455 w 539"/>
                <a:gd name="T65" fmla="*/ 358 h 532"/>
                <a:gd name="T66" fmla="*/ 461 w 539"/>
                <a:gd name="T67" fmla="*/ 466 h 532"/>
                <a:gd name="T68" fmla="*/ 473 w 539"/>
                <a:gd name="T69" fmla="*/ 376 h 532"/>
                <a:gd name="T70" fmla="*/ 479 w 539"/>
                <a:gd name="T71" fmla="*/ 167 h 532"/>
                <a:gd name="T72" fmla="*/ 491 w 539"/>
                <a:gd name="T73" fmla="*/ 18 h 532"/>
                <a:gd name="T74" fmla="*/ 497 w 539"/>
                <a:gd name="T75" fmla="*/ 149 h 532"/>
                <a:gd name="T76" fmla="*/ 509 w 539"/>
                <a:gd name="T77" fmla="*/ 340 h 532"/>
                <a:gd name="T78" fmla="*/ 515 w 539"/>
                <a:gd name="T79" fmla="*/ 532 h 532"/>
                <a:gd name="T80" fmla="*/ 527 w 539"/>
                <a:gd name="T81" fmla="*/ 460 h 532"/>
                <a:gd name="T82" fmla="*/ 533 w 539"/>
                <a:gd name="T83" fmla="*/ 143 h 5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539" h="532">
                  <a:moveTo>
                    <a:pt x="0" y="257"/>
                  </a:moveTo>
                  <a:lnTo>
                    <a:pt x="6" y="257"/>
                  </a:lnTo>
                  <a:lnTo>
                    <a:pt x="12" y="263"/>
                  </a:lnTo>
                  <a:lnTo>
                    <a:pt x="18" y="263"/>
                  </a:lnTo>
                  <a:lnTo>
                    <a:pt x="24" y="263"/>
                  </a:lnTo>
                  <a:lnTo>
                    <a:pt x="30" y="263"/>
                  </a:lnTo>
                  <a:lnTo>
                    <a:pt x="36" y="257"/>
                  </a:lnTo>
                  <a:lnTo>
                    <a:pt x="42" y="257"/>
                  </a:lnTo>
                  <a:lnTo>
                    <a:pt x="48" y="257"/>
                  </a:lnTo>
                  <a:lnTo>
                    <a:pt x="54" y="257"/>
                  </a:lnTo>
                  <a:lnTo>
                    <a:pt x="60" y="257"/>
                  </a:lnTo>
                  <a:lnTo>
                    <a:pt x="66" y="263"/>
                  </a:lnTo>
                  <a:lnTo>
                    <a:pt x="72" y="263"/>
                  </a:lnTo>
                  <a:lnTo>
                    <a:pt x="78" y="263"/>
                  </a:lnTo>
                  <a:lnTo>
                    <a:pt x="84" y="263"/>
                  </a:lnTo>
                  <a:lnTo>
                    <a:pt x="90" y="263"/>
                  </a:lnTo>
                  <a:lnTo>
                    <a:pt x="96" y="257"/>
                  </a:lnTo>
                  <a:lnTo>
                    <a:pt x="102" y="257"/>
                  </a:lnTo>
                  <a:lnTo>
                    <a:pt x="108" y="257"/>
                  </a:lnTo>
                  <a:lnTo>
                    <a:pt x="114" y="257"/>
                  </a:lnTo>
                  <a:lnTo>
                    <a:pt x="120" y="263"/>
                  </a:lnTo>
                  <a:lnTo>
                    <a:pt x="126" y="263"/>
                  </a:lnTo>
                  <a:lnTo>
                    <a:pt x="132" y="263"/>
                  </a:lnTo>
                  <a:lnTo>
                    <a:pt x="138" y="263"/>
                  </a:lnTo>
                  <a:lnTo>
                    <a:pt x="144" y="263"/>
                  </a:lnTo>
                  <a:lnTo>
                    <a:pt x="150" y="257"/>
                  </a:lnTo>
                  <a:lnTo>
                    <a:pt x="156" y="257"/>
                  </a:lnTo>
                  <a:lnTo>
                    <a:pt x="162" y="257"/>
                  </a:lnTo>
                  <a:lnTo>
                    <a:pt x="168" y="257"/>
                  </a:lnTo>
                  <a:lnTo>
                    <a:pt x="174" y="257"/>
                  </a:lnTo>
                  <a:lnTo>
                    <a:pt x="180" y="263"/>
                  </a:lnTo>
                  <a:lnTo>
                    <a:pt x="186" y="263"/>
                  </a:lnTo>
                  <a:lnTo>
                    <a:pt x="192" y="263"/>
                  </a:lnTo>
                  <a:lnTo>
                    <a:pt x="198" y="263"/>
                  </a:lnTo>
                  <a:lnTo>
                    <a:pt x="204" y="257"/>
                  </a:lnTo>
                  <a:lnTo>
                    <a:pt x="210" y="257"/>
                  </a:lnTo>
                  <a:lnTo>
                    <a:pt x="216" y="257"/>
                  </a:lnTo>
                  <a:lnTo>
                    <a:pt x="221" y="257"/>
                  </a:lnTo>
                  <a:lnTo>
                    <a:pt x="227" y="257"/>
                  </a:lnTo>
                  <a:lnTo>
                    <a:pt x="233" y="263"/>
                  </a:lnTo>
                  <a:lnTo>
                    <a:pt x="239" y="263"/>
                  </a:lnTo>
                  <a:lnTo>
                    <a:pt x="245" y="263"/>
                  </a:lnTo>
                  <a:lnTo>
                    <a:pt x="251" y="263"/>
                  </a:lnTo>
                  <a:lnTo>
                    <a:pt x="257" y="257"/>
                  </a:lnTo>
                  <a:lnTo>
                    <a:pt x="263" y="257"/>
                  </a:lnTo>
                  <a:lnTo>
                    <a:pt x="269" y="251"/>
                  </a:lnTo>
                  <a:lnTo>
                    <a:pt x="275" y="251"/>
                  </a:lnTo>
                  <a:lnTo>
                    <a:pt x="281" y="257"/>
                  </a:lnTo>
                  <a:lnTo>
                    <a:pt x="287" y="269"/>
                  </a:lnTo>
                  <a:lnTo>
                    <a:pt x="293" y="275"/>
                  </a:lnTo>
                  <a:lnTo>
                    <a:pt x="299" y="275"/>
                  </a:lnTo>
                  <a:lnTo>
                    <a:pt x="305" y="269"/>
                  </a:lnTo>
                  <a:lnTo>
                    <a:pt x="311" y="263"/>
                  </a:lnTo>
                  <a:lnTo>
                    <a:pt x="311" y="257"/>
                  </a:lnTo>
                  <a:lnTo>
                    <a:pt x="317" y="251"/>
                  </a:lnTo>
                  <a:lnTo>
                    <a:pt x="317" y="239"/>
                  </a:lnTo>
                  <a:lnTo>
                    <a:pt x="323" y="233"/>
                  </a:lnTo>
                  <a:lnTo>
                    <a:pt x="329" y="233"/>
                  </a:lnTo>
                  <a:lnTo>
                    <a:pt x="335" y="245"/>
                  </a:lnTo>
                  <a:lnTo>
                    <a:pt x="335" y="251"/>
                  </a:lnTo>
                  <a:lnTo>
                    <a:pt x="341" y="263"/>
                  </a:lnTo>
                  <a:lnTo>
                    <a:pt x="341" y="281"/>
                  </a:lnTo>
                  <a:lnTo>
                    <a:pt x="347" y="293"/>
                  </a:lnTo>
                  <a:lnTo>
                    <a:pt x="347" y="299"/>
                  </a:lnTo>
                  <a:lnTo>
                    <a:pt x="353" y="305"/>
                  </a:lnTo>
                  <a:lnTo>
                    <a:pt x="353" y="310"/>
                  </a:lnTo>
                  <a:lnTo>
                    <a:pt x="359" y="305"/>
                  </a:lnTo>
                  <a:lnTo>
                    <a:pt x="359" y="293"/>
                  </a:lnTo>
                  <a:lnTo>
                    <a:pt x="365" y="281"/>
                  </a:lnTo>
                  <a:lnTo>
                    <a:pt x="365" y="251"/>
                  </a:lnTo>
                  <a:lnTo>
                    <a:pt x="371" y="233"/>
                  </a:lnTo>
                  <a:lnTo>
                    <a:pt x="371" y="221"/>
                  </a:lnTo>
                  <a:lnTo>
                    <a:pt x="377" y="203"/>
                  </a:lnTo>
                  <a:lnTo>
                    <a:pt x="377" y="185"/>
                  </a:lnTo>
                  <a:lnTo>
                    <a:pt x="383" y="179"/>
                  </a:lnTo>
                  <a:lnTo>
                    <a:pt x="383" y="191"/>
                  </a:lnTo>
                  <a:lnTo>
                    <a:pt x="389" y="203"/>
                  </a:lnTo>
                  <a:lnTo>
                    <a:pt x="389" y="221"/>
                  </a:lnTo>
                  <a:lnTo>
                    <a:pt x="395" y="239"/>
                  </a:lnTo>
                  <a:lnTo>
                    <a:pt x="395" y="287"/>
                  </a:lnTo>
                  <a:lnTo>
                    <a:pt x="401" y="310"/>
                  </a:lnTo>
                  <a:lnTo>
                    <a:pt x="401" y="352"/>
                  </a:lnTo>
                  <a:lnTo>
                    <a:pt x="407" y="364"/>
                  </a:lnTo>
                  <a:lnTo>
                    <a:pt x="407" y="376"/>
                  </a:lnTo>
                  <a:lnTo>
                    <a:pt x="413" y="370"/>
                  </a:lnTo>
                  <a:lnTo>
                    <a:pt x="413" y="352"/>
                  </a:lnTo>
                  <a:lnTo>
                    <a:pt x="419" y="334"/>
                  </a:lnTo>
                  <a:lnTo>
                    <a:pt x="419" y="275"/>
                  </a:lnTo>
                  <a:lnTo>
                    <a:pt x="425" y="239"/>
                  </a:lnTo>
                  <a:lnTo>
                    <a:pt x="425" y="167"/>
                  </a:lnTo>
                  <a:lnTo>
                    <a:pt x="431" y="143"/>
                  </a:lnTo>
                  <a:lnTo>
                    <a:pt x="431" y="107"/>
                  </a:lnTo>
                  <a:lnTo>
                    <a:pt x="437" y="101"/>
                  </a:lnTo>
                  <a:lnTo>
                    <a:pt x="437" y="107"/>
                  </a:lnTo>
                  <a:lnTo>
                    <a:pt x="443" y="119"/>
                  </a:lnTo>
                  <a:lnTo>
                    <a:pt x="443" y="179"/>
                  </a:lnTo>
                  <a:lnTo>
                    <a:pt x="449" y="221"/>
                  </a:lnTo>
                  <a:lnTo>
                    <a:pt x="449" y="310"/>
                  </a:lnTo>
                  <a:lnTo>
                    <a:pt x="455" y="358"/>
                  </a:lnTo>
                  <a:lnTo>
                    <a:pt x="455" y="400"/>
                  </a:lnTo>
                  <a:lnTo>
                    <a:pt x="461" y="430"/>
                  </a:lnTo>
                  <a:lnTo>
                    <a:pt x="461" y="466"/>
                  </a:lnTo>
                  <a:lnTo>
                    <a:pt x="467" y="460"/>
                  </a:lnTo>
                  <a:lnTo>
                    <a:pt x="467" y="418"/>
                  </a:lnTo>
                  <a:lnTo>
                    <a:pt x="473" y="376"/>
                  </a:lnTo>
                  <a:lnTo>
                    <a:pt x="473" y="275"/>
                  </a:lnTo>
                  <a:lnTo>
                    <a:pt x="479" y="221"/>
                  </a:lnTo>
                  <a:lnTo>
                    <a:pt x="479" y="167"/>
                  </a:lnTo>
                  <a:lnTo>
                    <a:pt x="485" y="113"/>
                  </a:lnTo>
                  <a:lnTo>
                    <a:pt x="485" y="35"/>
                  </a:lnTo>
                  <a:lnTo>
                    <a:pt x="491" y="18"/>
                  </a:lnTo>
                  <a:lnTo>
                    <a:pt x="491" y="29"/>
                  </a:lnTo>
                  <a:lnTo>
                    <a:pt x="497" y="53"/>
                  </a:lnTo>
                  <a:lnTo>
                    <a:pt x="497" y="149"/>
                  </a:lnTo>
                  <a:lnTo>
                    <a:pt x="503" y="209"/>
                  </a:lnTo>
                  <a:lnTo>
                    <a:pt x="503" y="275"/>
                  </a:lnTo>
                  <a:lnTo>
                    <a:pt x="509" y="340"/>
                  </a:lnTo>
                  <a:lnTo>
                    <a:pt x="509" y="454"/>
                  </a:lnTo>
                  <a:lnTo>
                    <a:pt x="515" y="496"/>
                  </a:lnTo>
                  <a:lnTo>
                    <a:pt x="515" y="532"/>
                  </a:lnTo>
                  <a:lnTo>
                    <a:pt x="521" y="526"/>
                  </a:lnTo>
                  <a:lnTo>
                    <a:pt x="521" y="502"/>
                  </a:lnTo>
                  <a:lnTo>
                    <a:pt x="527" y="460"/>
                  </a:lnTo>
                  <a:lnTo>
                    <a:pt x="527" y="346"/>
                  </a:lnTo>
                  <a:lnTo>
                    <a:pt x="533" y="281"/>
                  </a:lnTo>
                  <a:lnTo>
                    <a:pt x="533" y="143"/>
                  </a:lnTo>
                  <a:lnTo>
                    <a:pt x="539" y="83"/>
                  </a:lnTo>
                  <a:lnTo>
                    <a:pt x="539" y="0"/>
                  </a:lnTo>
                </a:path>
              </a:pathLst>
            </a:custGeom>
            <a:noFill/>
            <a:ln w="0">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6546" name="Freeform 1186">
              <a:extLst>
                <a:ext uri="{FF2B5EF4-FFF2-40B4-BE49-F238E27FC236}">
                  <a16:creationId xmlns:a16="http://schemas.microsoft.com/office/drawing/2014/main" id="{9E12D2FC-60EB-47B2-B1F0-A56F9A3B14F0}"/>
                </a:ext>
              </a:extLst>
            </p:cNvPr>
            <p:cNvSpPr>
              <a:spLocks/>
            </p:cNvSpPr>
            <p:nvPr/>
          </p:nvSpPr>
          <p:spPr bwMode="auto">
            <a:xfrm>
              <a:off x="3679" y="1509"/>
              <a:ext cx="539" cy="550"/>
            </a:xfrm>
            <a:custGeom>
              <a:avLst/>
              <a:gdLst>
                <a:gd name="T0" fmla="*/ 12 w 539"/>
                <a:gd name="T1" fmla="*/ 18 h 550"/>
                <a:gd name="T2" fmla="*/ 18 w 539"/>
                <a:gd name="T3" fmla="*/ 299 h 550"/>
                <a:gd name="T4" fmla="*/ 30 w 539"/>
                <a:gd name="T5" fmla="*/ 520 h 550"/>
                <a:gd name="T6" fmla="*/ 36 w 539"/>
                <a:gd name="T7" fmla="*/ 514 h 550"/>
                <a:gd name="T8" fmla="*/ 48 w 539"/>
                <a:gd name="T9" fmla="*/ 293 h 550"/>
                <a:gd name="T10" fmla="*/ 54 w 539"/>
                <a:gd name="T11" fmla="*/ 71 h 550"/>
                <a:gd name="T12" fmla="*/ 66 w 539"/>
                <a:gd name="T13" fmla="*/ 53 h 550"/>
                <a:gd name="T14" fmla="*/ 72 w 539"/>
                <a:gd name="T15" fmla="*/ 239 h 550"/>
                <a:gd name="T16" fmla="*/ 84 w 539"/>
                <a:gd name="T17" fmla="*/ 436 h 550"/>
                <a:gd name="T18" fmla="*/ 90 w 539"/>
                <a:gd name="T19" fmla="*/ 448 h 550"/>
                <a:gd name="T20" fmla="*/ 102 w 539"/>
                <a:gd name="T21" fmla="*/ 328 h 550"/>
                <a:gd name="T22" fmla="*/ 108 w 539"/>
                <a:gd name="T23" fmla="*/ 137 h 550"/>
                <a:gd name="T24" fmla="*/ 120 w 539"/>
                <a:gd name="T25" fmla="*/ 125 h 550"/>
                <a:gd name="T26" fmla="*/ 126 w 539"/>
                <a:gd name="T27" fmla="*/ 257 h 550"/>
                <a:gd name="T28" fmla="*/ 138 w 539"/>
                <a:gd name="T29" fmla="*/ 370 h 550"/>
                <a:gd name="T30" fmla="*/ 144 w 539"/>
                <a:gd name="T31" fmla="*/ 382 h 550"/>
                <a:gd name="T32" fmla="*/ 156 w 539"/>
                <a:gd name="T33" fmla="*/ 305 h 550"/>
                <a:gd name="T34" fmla="*/ 161 w 539"/>
                <a:gd name="T35" fmla="*/ 221 h 550"/>
                <a:gd name="T36" fmla="*/ 173 w 539"/>
                <a:gd name="T37" fmla="*/ 203 h 550"/>
                <a:gd name="T38" fmla="*/ 179 w 539"/>
                <a:gd name="T39" fmla="*/ 251 h 550"/>
                <a:gd name="T40" fmla="*/ 191 w 539"/>
                <a:gd name="T41" fmla="*/ 311 h 550"/>
                <a:gd name="T42" fmla="*/ 197 w 539"/>
                <a:gd name="T43" fmla="*/ 323 h 550"/>
                <a:gd name="T44" fmla="*/ 209 w 539"/>
                <a:gd name="T45" fmla="*/ 299 h 550"/>
                <a:gd name="T46" fmla="*/ 215 w 539"/>
                <a:gd name="T47" fmla="*/ 257 h 550"/>
                <a:gd name="T48" fmla="*/ 233 w 539"/>
                <a:gd name="T49" fmla="*/ 263 h 550"/>
                <a:gd name="T50" fmla="*/ 239 w 539"/>
                <a:gd name="T51" fmla="*/ 287 h 550"/>
                <a:gd name="T52" fmla="*/ 257 w 539"/>
                <a:gd name="T53" fmla="*/ 287 h 550"/>
                <a:gd name="T54" fmla="*/ 275 w 539"/>
                <a:gd name="T55" fmla="*/ 269 h 550"/>
                <a:gd name="T56" fmla="*/ 293 w 539"/>
                <a:gd name="T57" fmla="*/ 281 h 550"/>
                <a:gd name="T58" fmla="*/ 311 w 539"/>
                <a:gd name="T59" fmla="*/ 281 h 550"/>
                <a:gd name="T60" fmla="*/ 329 w 539"/>
                <a:gd name="T61" fmla="*/ 275 h 550"/>
                <a:gd name="T62" fmla="*/ 347 w 539"/>
                <a:gd name="T63" fmla="*/ 281 h 550"/>
                <a:gd name="T64" fmla="*/ 365 w 539"/>
                <a:gd name="T65" fmla="*/ 281 h 550"/>
                <a:gd name="T66" fmla="*/ 383 w 539"/>
                <a:gd name="T67" fmla="*/ 275 h 550"/>
                <a:gd name="T68" fmla="*/ 401 w 539"/>
                <a:gd name="T69" fmla="*/ 275 h 550"/>
                <a:gd name="T70" fmla="*/ 419 w 539"/>
                <a:gd name="T71" fmla="*/ 281 h 550"/>
                <a:gd name="T72" fmla="*/ 437 w 539"/>
                <a:gd name="T73" fmla="*/ 275 h 550"/>
                <a:gd name="T74" fmla="*/ 455 w 539"/>
                <a:gd name="T75" fmla="*/ 275 h 550"/>
                <a:gd name="T76" fmla="*/ 473 w 539"/>
                <a:gd name="T77" fmla="*/ 281 h 550"/>
                <a:gd name="T78" fmla="*/ 491 w 539"/>
                <a:gd name="T79" fmla="*/ 275 h 550"/>
                <a:gd name="T80" fmla="*/ 509 w 539"/>
                <a:gd name="T81" fmla="*/ 275 h 550"/>
                <a:gd name="T82" fmla="*/ 527 w 539"/>
                <a:gd name="T83" fmla="*/ 281 h 5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539" h="550">
                  <a:moveTo>
                    <a:pt x="0" y="18"/>
                  </a:moveTo>
                  <a:lnTo>
                    <a:pt x="6" y="0"/>
                  </a:lnTo>
                  <a:lnTo>
                    <a:pt x="12" y="18"/>
                  </a:lnTo>
                  <a:lnTo>
                    <a:pt x="12" y="101"/>
                  </a:lnTo>
                  <a:lnTo>
                    <a:pt x="18" y="161"/>
                  </a:lnTo>
                  <a:lnTo>
                    <a:pt x="18" y="299"/>
                  </a:lnTo>
                  <a:lnTo>
                    <a:pt x="24" y="364"/>
                  </a:lnTo>
                  <a:lnTo>
                    <a:pt x="24" y="478"/>
                  </a:lnTo>
                  <a:lnTo>
                    <a:pt x="30" y="520"/>
                  </a:lnTo>
                  <a:lnTo>
                    <a:pt x="30" y="544"/>
                  </a:lnTo>
                  <a:lnTo>
                    <a:pt x="36" y="550"/>
                  </a:lnTo>
                  <a:lnTo>
                    <a:pt x="36" y="514"/>
                  </a:lnTo>
                  <a:lnTo>
                    <a:pt x="42" y="472"/>
                  </a:lnTo>
                  <a:lnTo>
                    <a:pt x="42" y="358"/>
                  </a:lnTo>
                  <a:lnTo>
                    <a:pt x="48" y="293"/>
                  </a:lnTo>
                  <a:lnTo>
                    <a:pt x="48" y="227"/>
                  </a:lnTo>
                  <a:lnTo>
                    <a:pt x="54" y="167"/>
                  </a:lnTo>
                  <a:lnTo>
                    <a:pt x="54" y="71"/>
                  </a:lnTo>
                  <a:lnTo>
                    <a:pt x="60" y="47"/>
                  </a:lnTo>
                  <a:lnTo>
                    <a:pt x="60" y="36"/>
                  </a:lnTo>
                  <a:lnTo>
                    <a:pt x="66" y="53"/>
                  </a:lnTo>
                  <a:lnTo>
                    <a:pt x="66" y="131"/>
                  </a:lnTo>
                  <a:lnTo>
                    <a:pt x="72" y="185"/>
                  </a:lnTo>
                  <a:lnTo>
                    <a:pt x="72" y="239"/>
                  </a:lnTo>
                  <a:lnTo>
                    <a:pt x="78" y="293"/>
                  </a:lnTo>
                  <a:lnTo>
                    <a:pt x="78" y="394"/>
                  </a:lnTo>
                  <a:lnTo>
                    <a:pt x="84" y="436"/>
                  </a:lnTo>
                  <a:lnTo>
                    <a:pt x="84" y="478"/>
                  </a:lnTo>
                  <a:lnTo>
                    <a:pt x="90" y="484"/>
                  </a:lnTo>
                  <a:lnTo>
                    <a:pt x="90" y="448"/>
                  </a:lnTo>
                  <a:lnTo>
                    <a:pt x="96" y="418"/>
                  </a:lnTo>
                  <a:lnTo>
                    <a:pt x="96" y="376"/>
                  </a:lnTo>
                  <a:lnTo>
                    <a:pt x="102" y="328"/>
                  </a:lnTo>
                  <a:lnTo>
                    <a:pt x="102" y="239"/>
                  </a:lnTo>
                  <a:lnTo>
                    <a:pt x="108" y="197"/>
                  </a:lnTo>
                  <a:lnTo>
                    <a:pt x="108" y="137"/>
                  </a:lnTo>
                  <a:lnTo>
                    <a:pt x="114" y="125"/>
                  </a:lnTo>
                  <a:lnTo>
                    <a:pt x="114" y="119"/>
                  </a:lnTo>
                  <a:lnTo>
                    <a:pt x="120" y="125"/>
                  </a:lnTo>
                  <a:lnTo>
                    <a:pt x="120" y="161"/>
                  </a:lnTo>
                  <a:lnTo>
                    <a:pt x="126" y="185"/>
                  </a:lnTo>
                  <a:lnTo>
                    <a:pt x="126" y="257"/>
                  </a:lnTo>
                  <a:lnTo>
                    <a:pt x="132" y="293"/>
                  </a:lnTo>
                  <a:lnTo>
                    <a:pt x="132" y="352"/>
                  </a:lnTo>
                  <a:lnTo>
                    <a:pt x="138" y="370"/>
                  </a:lnTo>
                  <a:lnTo>
                    <a:pt x="138" y="388"/>
                  </a:lnTo>
                  <a:lnTo>
                    <a:pt x="144" y="394"/>
                  </a:lnTo>
                  <a:lnTo>
                    <a:pt x="144" y="382"/>
                  </a:lnTo>
                  <a:lnTo>
                    <a:pt x="150" y="370"/>
                  </a:lnTo>
                  <a:lnTo>
                    <a:pt x="150" y="328"/>
                  </a:lnTo>
                  <a:lnTo>
                    <a:pt x="156" y="305"/>
                  </a:lnTo>
                  <a:lnTo>
                    <a:pt x="156" y="257"/>
                  </a:lnTo>
                  <a:lnTo>
                    <a:pt x="161" y="239"/>
                  </a:lnTo>
                  <a:lnTo>
                    <a:pt x="161" y="221"/>
                  </a:lnTo>
                  <a:lnTo>
                    <a:pt x="167" y="209"/>
                  </a:lnTo>
                  <a:lnTo>
                    <a:pt x="167" y="197"/>
                  </a:lnTo>
                  <a:lnTo>
                    <a:pt x="173" y="203"/>
                  </a:lnTo>
                  <a:lnTo>
                    <a:pt x="173" y="221"/>
                  </a:lnTo>
                  <a:lnTo>
                    <a:pt x="179" y="239"/>
                  </a:lnTo>
                  <a:lnTo>
                    <a:pt x="179" y="251"/>
                  </a:lnTo>
                  <a:lnTo>
                    <a:pt x="185" y="269"/>
                  </a:lnTo>
                  <a:lnTo>
                    <a:pt x="185" y="299"/>
                  </a:lnTo>
                  <a:lnTo>
                    <a:pt x="191" y="311"/>
                  </a:lnTo>
                  <a:lnTo>
                    <a:pt x="191" y="323"/>
                  </a:lnTo>
                  <a:lnTo>
                    <a:pt x="197" y="328"/>
                  </a:lnTo>
                  <a:lnTo>
                    <a:pt x="197" y="323"/>
                  </a:lnTo>
                  <a:lnTo>
                    <a:pt x="203" y="317"/>
                  </a:lnTo>
                  <a:lnTo>
                    <a:pt x="203" y="311"/>
                  </a:lnTo>
                  <a:lnTo>
                    <a:pt x="209" y="299"/>
                  </a:lnTo>
                  <a:lnTo>
                    <a:pt x="209" y="281"/>
                  </a:lnTo>
                  <a:lnTo>
                    <a:pt x="215" y="269"/>
                  </a:lnTo>
                  <a:lnTo>
                    <a:pt x="215" y="257"/>
                  </a:lnTo>
                  <a:lnTo>
                    <a:pt x="221" y="251"/>
                  </a:lnTo>
                  <a:lnTo>
                    <a:pt x="227" y="251"/>
                  </a:lnTo>
                  <a:lnTo>
                    <a:pt x="233" y="263"/>
                  </a:lnTo>
                  <a:lnTo>
                    <a:pt x="233" y="269"/>
                  </a:lnTo>
                  <a:lnTo>
                    <a:pt x="239" y="275"/>
                  </a:lnTo>
                  <a:lnTo>
                    <a:pt x="239" y="287"/>
                  </a:lnTo>
                  <a:lnTo>
                    <a:pt x="245" y="293"/>
                  </a:lnTo>
                  <a:lnTo>
                    <a:pt x="251" y="293"/>
                  </a:lnTo>
                  <a:lnTo>
                    <a:pt x="257" y="287"/>
                  </a:lnTo>
                  <a:lnTo>
                    <a:pt x="263" y="281"/>
                  </a:lnTo>
                  <a:lnTo>
                    <a:pt x="269" y="275"/>
                  </a:lnTo>
                  <a:lnTo>
                    <a:pt x="275" y="269"/>
                  </a:lnTo>
                  <a:lnTo>
                    <a:pt x="281" y="269"/>
                  </a:lnTo>
                  <a:lnTo>
                    <a:pt x="287" y="275"/>
                  </a:lnTo>
                  <a:lnTo>
                    <a:pt x="293" y="281"/>
                  </a:lnTo>
                  <a:lnTo>
                    <a:pt x="299" y="281"/>
                  </a:lnTo>
                  <a:lnTo>
                    <a:pt x="305" y="281"/>
                  </a:lnTo>
                  <a:lnTo>
                    <a:pt x="311" y="281"/>
                  </a:lnTo>
                  <a:lnTo>
                    <a:pt x="317" y="281"/>
                  </a:lnTo>
                  <a:lnTo>
                    <a:pt x="323" y="275"/>
                  </a:lnTo>
                  <a:lnTo>
                    <a:pt x="329" y="275"/>
                  </a:lnTo>
                  <a:lnTo>
                    <a:pt x="335" y="275"/>
                  </a:lnTo>
                  <a:lnTo>
                    <a:pt x="341" y="275"/>
                  </a:lnTo>
                  <a:lnTo>
                    <a:pt x="347" y="281"/>
                  </a:lnTo>
                  <a:lnTo>
                    <a:pt x="353" y="281"/>
                  </a:lnTo>
                  <a:lnTo>
                    <a:pt x="359" y="281"/>
                  </a:lnTo>
                  <a:lnTo>
                    <a:pt x="365" y="281"/>
                  </a:lnTo>
                  <a:lnTo>
                    <a:pt x="371" y="281"/>
                  </a:lnTo>
                  <a:lnTo>
                    <a:pt x="377" y="275"/>
                  </a:lnTo>
                  <a:lnTo>
                    <a:pt x="383" y="275"/>
                  </a:lnTo>
                  <a:lnTo>
                    <a:pt x="389" y="275"/>
                  </a:lnTo>
                  <a:lnTo>
                    <a:pt x="395" y="275"/>
                  </a:lnTo>
                  <a:lnTo>
                    <a:pt x="401" y="275"/>
                  </a:lnTo>
                  <a:lnTo>
                    <a:pt x="407" y="281"/>
                  </a:lnTo>
                  <a:lnTo>
                    <a:pt x="413" y="281"/>
                  </a:lnTo>
                  <a:lnTo>
                    <a:pt x="419" y="281"/>
                  </a:lnTo>
                  <a:lnTo>
                    <a:pt x="425" y="281"/>
                  </a:lnTo>
                  <a:lnTo>
                    <a:pt x="431" y="275"/>
                  </a:lnTo>
                  <a:lnTo>
                    <a:pt x="437" y="275"/>
                  </a:lnTo>
                  <a:lnTo>
                    <a:pt x="443" y="275"/>
                  </a:lnTo>
                  <a:lnTo>
                    <a:pt x="449" y="275"/>
                  </a:lnTo>
                  <a:lnTo>
                    <a:pt x="455" y="275"/>
                  </a:lnTo>
                  <a:lnTo>
                    <a:pt x="461" y="281"/>
                  </a:lnTo>
                  <a:lnTo>
                    <a:pt x="467" y="281"/>
                  </a:lnTo>
                  <a:lnTo>
                    <a:pt x="473" y="281"/>
                  </a:lnTo>
                  <a:lnTo>
                    <a:pt x="479" y="281"/>
                  </a:lnTo>
                  <a:lnTo>
                    <a:pt x="485" y="275"/>
                  </a:lnTo>
                  <a:lnTo>
                    <a:pt x="491" y="275"/>
                  </a:lnTo>
                  <a:lnTo>
                    <a:pt x="497" y="275"/>
                  </a:lnTo>
                  <a:lnTo>
                    <a:pt x="503" y="275"/>
                  </a:lnTo>
                  <a:lnTo>
                    <a:pt x="509" y="275"/>
                  </a:lnTo>
                  <a:lnTo>
                    <a:pt x="515" y="281"/>
                  </a:lnTo>
                  <a:lnTo>
                    <a:pt x="521" y="281"/>
                  </a:lnTo>
                  <a:lnTo>
                    <a:pt x="527" y="281"/>
                  </a:lnTo>
                  <a:lnTo>
                    <a:pt x="533" y="281"/>
                  </a:lnTo>
                  <a:lnTo>
                    <a:pt x="539" y="275"/>
                  </a:lnTo>
                </a:path>
              </a:pathLst>
            </a:custGeom>
            <a:noFill/>
            <a:ln w="0">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6547" name="Freeform 1187">
              <a:extLst>
                <a:ext uri="{FF2B5EF4-FFF2-40B4-BE49-F238E27FC236}">
                  <a16:creationId xmlns:a16="http://schemas.microsoft.com/office/drawing/2014/main" id="{AD43A385-4886-461C-A13E-A24F174B242A}"/>
                </a:ext>
              </a:extLst>
            </p:cNvPr>
            <p:cNvSpPr>
              <a:spLocks/>
            </p:cNvSpPr>
            <p:nvPr/>
          </p:nvSpPr>
          <p:spPr bwMode="auto">
            <a:xfrm>
              <a:off x="4218" y="1784"/>
              <a:ext cx="18" cy="1"/>
            </a:xfrm>
            <a:custGeom>
              <a:avLst/>
              <a:gdLst>
                <a:gd name="T0" fmla="*/ 0 w 18"/>
                <a:gd name="T1" fmla="*/ 6 w 18"/>
                <a:gd name="T2" fmla="*/ 12 w 18"/>
                <a:gd name="T3" fmla="*/ 18 w 18"/>
              </a:gdLst>
              <a:ahLst/>
              <a:cxnLst>
                <a:cxn ang="0">
                  <a:pos x="T0" y="0"/>
                </a:cxn>
                <a:cxn ang="0">
                  <a:pos x="T1" y="0"/>
                </a:cxn>
                <a:cxn ang="0">
                  <a:pos x="T2" y="0"/>
                </a:cxn>
                <a:cxn ang="0">
                  <a:pos x="T3" y="0"/>
                </a:cxn>
              </a:cxnLst>
              <a:rect l="0" t="0" r="r" b="b"/>
              <a:pathLst>
                <a:path w="18">
                  <a:moveTo>
                    <a:pt x="0" y="0"/>
                  </a:moveTo>
                  <a:lnTo>
                    <a:pt x="6" y="0"/>
                  </a:lnTo>
                  <a:lnTo>
                    <a:pt x="12" y="0"/>
                  </a:lnTo>
                  <a:lnTo>
                    <a:pt x="18" y="0"/>
                  </a:lnTo>
                </a:path>
              </a:pathLst>
            </a:custGeom>
            <a:noFill/>
            <a:ln w="0">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6548" name="Rectangle 1188">
              <a:extLst>
                <a:ext uri="{FF2B5EF4-FFF2-40B4-BE49-F238E27FC236}">
                  <a16:creationId xmlns:a16="http://schemas.microsoft.com/office/drawing/2014/main" id="{B9AB21F9-133E-4B0C-B31C-2E13991A54A0}"/>
                </a:ext>
              </a:extLst>
            </p:cNvPr>
            <p:cNvSpPr>
              <a:spLocks noChangeArrowheads="1"/>
            </p:cNvSpPr>
            <p:nvPr/>
          </p:nvSpPr>
          <p:spPr bwMode="auto">
            <a:xfrm>
              <a:off x="1637" y="2250"/>
              <a:ext cx="1096" cy="562"/>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6549" name="Rectangle 1189">
              <a:extLst>
                <a:ext uri="{FF2B5EF4-FFF2-40B4-BE49-F238E27FC236}">
                  <a16:creationId xmlns:a16="http://schemas.microsoft.com/office/drawing/2014/main" id="{4F14D988-2912-49AA-A6ED-1EC9DA2C4587}"/>
                </a:ext>
              </a:extLst>
            </p:cNvPr>
            <p:cNvSpPr>
              <a:spLocks noChangeArrowheads="1"/>
            </p:cNvSpPr>
            <p:nvPr/>
          </p:nvSpPr>
          <p:spPr bwMode="auto">
            <a:xfrm>
              <a:off x="1637" y="2250"/>
              <a:ext cx="1096" cy="562"/>
            </a:xfrm>
            <a:prstGeom prst="rect">
              <a:avLst/>
            </a:prstGeom>
            <a:noFill/>
            <a:ln w="0">
              <a:solidFill>
                <a:srgbClr val="FFFFFF"/>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6550" name="Line 1190">
              <a:extLst>
                <a:ext uri="{FF2B5EF4-FFF2-40B4-BE49-F238E27FC236}">
                  <a16:creationId xmlns:a16="http://schemas.microsoft.com/office/drawing/2014/main" id="{1BCA4734-6AB0-478D-B7BD-59381E5AE494}"/>
                </a:ext>
              </a:extLst>
            </p:cNvPr>
            <p:cNvSpPr>
              <a:spLocks noChangeShapeType="1"/>
            </p:cNvSpPr>
            <p:nvPr/>
          </p:nvSpPr>
          <p:spPr bwMode="auto">
            <a:xfrm>
              <a:off x="1637" y="2250"/>
              <a:ext cx="1096"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6551" name="Freeform 1191">
              <a:extLst>
                <a:ext uri="{FF2B5EF4-FFF2-40B4-BE49-F238E27FC236}">
                  <a16:creationId xmlns:a16="http://schemas.microsoft.com/office/drawing/2014/main" id="{F5D7956A-7551-4136-BB3D-FE2F1F16FAD1}"/>
                </a:ext>
              </a:extLst>
            </p:cNvPr>
            <p:cNvSpPr>
              <a:spLocks/>
            </p:cNvSpPr>
            <p:nvPr/>
          </p:nvSpPr>
          <p:spPr bwMode="auto">
            <a:xfrm>
              <a:off x="1637" y="2250"/>
              <a:ext cx="1096" cy="562"/>
            </a:xfrm>
            <a:custGeom>
              <a:avLst/>
              <a:gdLst>
                <a:gd name="T0" fmla="*/ 0 w 183"/>
                <a:gd name="T1" fmla="*/ 94 h 94"/>
                <a:gd name="T2" fmla="*/ 183 w 183"/>
                <a:gd name="T3" fmla="*/ 94 h 94"/>
                <a:gd name="T4" fmla="*/ 183 w 183"/>
                <a:gd name="T5" fmla="*/ 0 h 94"/>
              </a:gdLst>
              <a:ahLst/>
              <a:cxnLst>
                <a:cxn ang="0">
                  <a:pos x="T0" y="T1"/>
                </a:cxn>
                <a:cxn ang="0">
                  <a:pos x="T2" y="T3"/>
                </a:cxn>
                <a:cxn ang="0">
                  <a:pos x="T4" y="T5"/>
                </a:cxn>
              </a:cxnLst>
              <a:rect l="0" t="0" r="r" b="b"/>
              <a:pathLst>
                <a:path w="183" h="94">
                  <a:moveTo>
                    <a:pt x="0" y="94"/>
                  </a:moveTo>
                  <a:lnTo>
                    <a:pt x="183" y="94"/>
                  </a:lnTo>
                  <a:lnTo>
                    <a:pt x="183" y="0"/>
                  </a:lnTo>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6552" name="Line 1192">
              <a:extLst>
                <a:ext uri="{FF2B5EF4-FFF2-40B4-BE49-F238E27FC236}">
                  <a16:creationId xmlns:a16="http://schemas.microsoft.com/office/drawing/2014/main" id="{51561888-B380-4706-A225-E9A644FCF014}"/>
                </a:ext>
              </a:extLst>
            </p:cNvPr>
            <p:cNvSpPr>
              <a:spLocks noChangeShapeType="1"/>
            </p:cNvSpPr>
            <p:nvPr/>
          </p:nvSpPr>
          <p:spPr bwMode="auto">
            <a:xfrm flipV="1">
              <a:off x="1637" y="2250"/>
              <a:ext cx="1" cy="56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6553" name="Line 1193">
              <a:extLst>
                <a:ext uri="{FF2B5EF4-FFF2-40B4-BE49-F238E27FC236}">
                  <a16:creationId xmlns:a16="http://schemas.microsoft.com/office/drawing/2014/main" id="{C9B4BD2E-1EFE-4DCB-B9D1-A9F10C801F8F}"/>
                </a:ext>
              </a:extLst>
            </p:cNvPr>
            <p:cNvSpPr>
              <a:spLocks noChangeShapeType="1"/>
            </p:cNvSpPr>
            <p:nvPr/>
          </p:nvSpPr>
          <p:spPr bwMode="auto">
            <a:xfrm>
              <a:off x="1637" y="2812"/>
              <a:ext cx="1096"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6554" name="Line 1194">
              <a:extLst>
                <a:ext uri="{FF2B5EF4-FFF2-40B4-BE49-F238E27FC236}">
                  <a16:creationId xmlns:a16="http://schemas.microsoft.com/office/drawing/2014/main" id="{46BD1641-6575-473C-8DD9-4C8EC7143F93}"/>
                </a:ext>
              </a:extLst>
            </p:cNvPr>
            <p:cNvSpPr>
              <a:spLocks noChangeShapeType="1"/>
            </p:cNvSpPr>
            <p:nvPr/>
          </p:nvSpPr>
          <p:spPr bwMode="auto">
            <a:xfrm flipV="1">
              <a:off x="1637" y="2250"/>
              <a:ext cx="1" cy="56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6555" name="Line 1195">
              <a:extLst>
                <a:ext uri="{FF2B5EF4-FFF2-40B4-BE49-F238E27FC236}">
                  <a16:creationId xmlns:a16="http://schemas.microsoft.com/office/drawing/2014/main" id="{493DB7AC-2C32-4AD5-B6E3-526D100A3941}"/>
                </a:ext>
              </a:extLst>
            </p:cNvPr>
            <p:cNvSpPr>
              <a:spLocks noChangeShapeType="1"/>
            </p:cNvSpPr>
            <p:nvPr/>
          </p:nvSpPr>
          <p:spPr bwMode="auto">
            <a:xfrm flipV="1">
              <a:off x="1637" y="2800"/>
              <a:ext cx="1" cy="1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6556" name="Line 1196">
              <a:extLst>
                <a:ext uri="{FF2B5EF4-FFF2-40B4-BE49-F238E27FC236}">
                  <a16:creationId xmlns:a16="http://schemas.microsoft.com/office/drawing/2014/main" id="{2415952F-DD0E-441E-8772-81648FC3F8BE}"/>
                </a:ext>
              </a:extLst>
            </p:cNvPr>
            <p:cNvSpPr>
              <a:spLocks noChangeShapeType="1"/>
            </p:cNvSpPr>
            <p:nvPr/>
          </p:nvSpPr>
          <p:spPr bwMode="auto">
            <a:xfrm>
              <a:off x="1637" y="2250"/>
              <a:ext cx="1" cy="6"/>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6557" name="Rectangle 1197">
              <a:extLst>
                <a:ext uri="{FF2B5EF4-FFF2-40B4-BE49-F238E27FC236}">
                  <a16:creationId xmlns:a16="http://schemas.microsoft.com/office/drawing/2014/main" id="{722476EC-073E-4C65-819D-2C5520237755}"/>
                </a:ext>
              </a:extLst>
            </p:cNvPr>
            <p:cNvSpPr>
              <a:spLocks noChangeArrowheads="1"/>
            </p:cNvSpPr>
            <p:nvPr/>
          </p:nvSpPr>
          <p:spPr bwMode="auto">
            <a:xfrm>
              <a:off x="1571" y="2829"/>
              <a:ext cx="93" cy="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000">
                  <a:solidFill>
                    <a:srgbClr val="000000"/>
                  </a:solidFill>
                  <a:latin typeface="Helvetica" panose="020B0604020202020204" pitchFamily="34" charset="0"/>
                </a:rPr>
                <a:t>-20</a:t>
              </a:r>
              <a:endParaRPr lang="en-US" altLang="en-US" sz="1600">
                <a:latin typeface="Arial" panose="020B0604020202020204" pitchFamily="34" charset="0"/>
              </a:endParaRPr>
            </a:p>
          </p:txBody>
        </p:sp>
        <p:sp>
          <p:nvSpPr>
            <p:cNvPr id="16558" name="Line 1198">
              <a:extLst>
                <a:ext uri="{FF2B5EF4-FFF2-40B4-BE49-F238E27FC236}">
                  <a16:creationId xmlns:a16="http://schemas.microsoft.com/office/drawing/2014/main" id="{03D3AA36-A2CC-419F-BA2B-F290A586108D}"/>
                </a:ext>
              </a:extLst>
            </p:cNvPr>
            <p:cNvSpPr>
              <a:spLocks noChangeShapeType="1"/>
            </p:cNvSpPr>
            <p:nvPr/>
          </p:nvSpPr>
          <p:spPr bwMode="auto">
            <a:xfrm flipV="1">
              <a:off x="1907" y="2800"/>
              <a:ext cx="1" cy="1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6559" name="Line 1199">
              <a:extLst>
                <a:ext uri="{FF2B5EF4-FFF2-40B4-BE49-F238E27FC236}">
                  <a16:creationId xmlns:a16="http://schemas.microsoft.com/office/drawing/2014/main" id="{C3DD03BB-9C4E-493C-AA4C-3C9B54E5A5FC}"/>
                </a:ext>
              </a:extLst>
            </p:cNvPr>
            <p:cNvSpPr>
              <a:spLocks noChangeShapeType="1"/>
            </p:cNvSpPr>
            <p:nvPr/>
          </p:nvSpPr>
          <p:spPr bwMode="auto">
            <a:xfrm>
              <a:off x="1907" y="2250"/>
              <a:ext cx="1" cy="6"/>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6560" name="Rectangle 1200">
              <a:extLst>
                <a:ext uri="{FF2B5EF4-FFF2-40B4-BE49-F238E27FC236}">
                  <a16:creationId xmlns:a16="http://schemas.microsoft.com/office/drawing/2014/main" id="{98DA7BCA-02F0-4790-B3B9-CC09572B7362}"/>
                </a:ext>
              </a:extLst>
            </p:cNvPr>
            <p:cNvSpPr>
              <a:spLocks noChangeArrowheads="1"/>
            </p:cNvSpPr>
            <p:nvPr/>
          </p:nvSpPr>
          <p:spPr bwMode="auto">
            <a:xfrm>
              <a:off x="1841" y="2829"/>
              <a:ext cx="93" cy="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000">
                  <a:solidFill>
                    <a:srgbClr val="000000"/>
                  </a:solidFill>
                  <a:latin typeface="Helvetica" panose="020B0604020202020204" pitchFamily="34" charset="0"/>
                </a:rPr>
                <a:t>-10</a:t>
              </a:r>
              <a:endParaRPr lang="en-US" altLang="en-US" sz="1600">
                <a:latin typeface="Arial" panose="020B0604020202020204" pitchFamily="34" charset="0"/>
              </a:endParaRPr>
            </a:p>
          </p:txBody>
        </p:sp>
        <p:sp>
          <p:nvSpPr>
            <p:cNvPr id="16561" name="Line 1201">
              <a:extLst>
                <a:ext uri="{FF2B5EF4-FFF2-40B4-BE49-F238E27FC236}">
                  <a16:creationId xmlns:a16="http://schemas.microsoft.com/office/drawing/2014/main" id="{45C49392-6691-4D3C-AF6F-190226E25268}"/>
                </a:ext>
              </a:extLst>
            </p:cNvPr>
            <p:cNvSpPr>
              <a:spLocks noChangeShapeType="1"/>
            </p:cNvSpPr>
            <p:nvPr/>
          </p:nvSpPr>
          <p:spPr bwMode="auto">
            <a:xfrm flipV="1">
              <a:off x="2182" y="2800"/>
              <a:ext cx="1" cy="1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6562" name="Line 1202">
              <a:extLst>
                <a:ext uri="{FF2B5EF4-FFF2-40B4-BE49-F238E27FC236}">
                  <a16:creationId xmlns:a16="http://schemas.microsoft.com/office/drawing/2014/main" id="{A47DEDF4-FA04-4A8F-A3A5-87B248C1EC6D}"/>
                </a:ext>
              </a:extLst>
            </p:cNvPr>
            <p:cNvSpPr>
              <a:spLocks noChangeShapeType="1"/>
            </p:cNvSpPr>
            <p:nvPr/>
          </p:nvSpPr>
          <p:spPr bwMode="auto">
            <a:xfrm>
              <a:off x="2182" y="2250"/>
              <a:ext cx="1" cy="6"/>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6563" name="Rectangle 1203">
              <a:extLst>
                <a:ext uri="{FF2B5EF4-FFF2-40B4-BE49-F238E27FC236}">
                  <a16:creationId xmlns:a16="http://schemas.microsoft.com/office/drawing/2014/main" id="{593A4F3F-60EA-4C8E-9420-B9542391EAE6}"/>
                </a:ext>
              </a:extLst>
            </p:cNvPr>
            <p:cNvSpPr>
              <a:spLocks noChangeArrowheads="1"/>
            </p:cNvSpPr>
            <p:nvPr/>
          </p:nvSpPr>
          <p:spPr bwMode="auto">
            <a:xfrm>
              <a:off x="2165" y="2829"/>
              <a:ext cx="36" cy="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000">
                  <a:solidFill>
                    <a:srgbClr val="000000"/>
                  </a:solidFill>
                  <a:latin typeface="Helvetica" panose="020B0604020202020204" pitchFamily="34" charset="0"/>
                </a:rPr>
                <a:t>0</a:t>
              </a:r>
              <a:endParaRPr lang="en-US" altLang="en-US" sz="1600">
                <a:latin typeface="Arial" panose="020B0604020202020204" pitchFamily="34" charset="0"/>
              </a:endParaRPr>
            </a:p>
          </p:txBody>
        </p:sp>
        <p:sp>
          <p:nvSpPr>
            <p:cNvPr id="16564" name="Line 1204">
              <a:extLst>
                <a:ext uri="{FF2B5EF4-FFF2-40B4-BE49-F238E27FC236}">
                  <a16:creationId xmlns:a16="http://schemas.microsoft.com/office/drawing/2014/main" id="{0204594F-7E36-4232-8301-34EF13BEC1E8}"/>
                </a:ext>
              </a:extLst>
            </p:cNvPr>
            <p:cNvSpPr>
              <a:spLocks noChangeShapeType="1"/>
            </p:cNvSpPr>
            <p:nvPr/>
          </p:nvSpPr>
          <p:spPr bwMode="auto">
            <a:xfrm flipV="1">
              <a:off x="2457" y="2800"/>
              <a:ext cx="1" cy="1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6565" name="Line 1205">
              <a:extLst>
                <a:ext uri="{FF2B5EF4-FFF2-40B4-BE49-F238E27FC236}">
                  <a16:creationId xmlns:a16="http://schemas.microsoft.com/office/drawing/2014/main" id="{8D1BB91D-59C4-4E7C-A0E4-884DC03F740A}"/>
                </a:ext>
              </a:extLst>
            </p:cNvPr>
            <p:cNvSpPr>
              <a:spLocks noChangeShapeType="1"/>
            </p:cNvSpPr>
            <p:nvPr/>
          </p:nvSpPr>
          <p:spPr bwMode="auto">
            <a:xfrm>
              <a:off x="2457" y="2250"/>
              <a:ext cx="1" cy="6"/>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6566" name="Rectangle 1206">
              <a:extLst>
                <a:ext uri="{FF2B5EF4-FFF2-40B4-BE49-F238E27FC236}">
                  <a16:creationId xmlns:a16="http://schemas.microsoft.com/office/drawing/2014/main" id="{47CA68EF-3107-4037-9D53-4DC0575203DD}"/>
                </a:ext>
              </a:extLst>
            </p:cNvPr>
            <p:cNvSpPr>
              <a:spLocks noChangeArrowheads="1"/>
            </p:cNvSpPr>
            <p:nvPr/>
          </p:nvSpPr>
          <p:spPr bwMode="auto">
            <a:xfrm>
              <a:off x="2415" y="2829"/>
              <a:ext cx="71" cy="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000">
                  <a:solidFill>
                    <a:srgbClr val="000000"/>
                  </a:solidFill>
                  <a:latin typeface="Helvetica" panose="020B0604020202020204" pitchFamily="34" charset="0"/>
                </a:rPr>
                <a:t>10</a:t>
              </a:r>
              <a:endParaRPr lang="en-US" altLang="en-US" sz="1600">
                <a:latin typeface="Arial" panose="020B0604020202020204" pitchFamily="34" charset="0"/>
              </a:endParaRPr>
            </a:p>
          </p:txBody>
        </p:sp>
        <p:sp>
          <p:nvSpPr>
            <p:cNvPr id="16567" name="Line 1207">
              <a:extLst>
                <a:ext uri="{FF2B5EF4-FFF2-40B4-BE49-F238E27FC236}">
                  <a16:creationId xmlns:a16="http://schemas.microsoft.com/office/drawing/2014/main" id="{CC923BC9-575C-4995-835C-8829E99DA82B}"/>
                </a:ext>
              </a:extLst>
            </p:cNvPr>
            <p:cNvSpPr>
              <a:spLocks noChangeShapeType="1"/>
            </p:cNvSpPr>
            <p:nvPr/>
          </p:nvSpPr>
          <p:spPr bwMode="auto">
            <a:xfrm flipV="1">
              <a:off x="2733" y="2800"/>
              <a:ext cx="1" cy="1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6568" name="Line 1208">
              <a:extLst>
                <a:ext uri="{FF2B5EF4-FFF2-40B4-BE49-F238E27FC236}">
                  <a16:creationId xmlns:a16="http://schemas.microsoft.com/office/drawing/2014/main" id="{2F12688A-383F-402D-BAC0-467C573C83BD}"/>
                </a:ext>
              </a:extLst>
            </p:cNvPr>
            <p:cNvSpPr>
              <a:spLocks noChangeShapeType="1"/>
            </p:cNvSpPr>
            <p:nvPr/>
          </p:nvSpPr>
          <p:spPr bwMode="auto">
            <a:xfrm>
              <a:off x="2733" y="2250"/>
              <a:ext cx="1" cy="6"/>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6569" name="Rectangle 1209">
              <a:extLst>
                <a:ext uri="{FF2B5EF4-FFF2-40B4-BE49-F238E27FC236}">
                  <a16:creationId xmlns:a16="http://schemas.microsoft.com/office/drawing/2014/main" id="{63639A07-7835-4BA5-898D-0AFF9D35C1A1}"/>
                </a:ext>
              </a:extLst>
            </p:cNvPr>
            <p:cNvSpPr>
              <a:spLocks noChangeArrowheads="1"/>
            </p:cNvSpPr>
            <p:nvPr/>
          </p:nvSpPr>
          <p:spPr bwMode="auto">
            <a:xfrm>
              <a:off x="2691" y="2829"/>
              <a:ext cx="71" cy="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000">
                  <a:solidFill>
                    <a:srgbClr val="000000"/>
                  </a:solidFill>
                  <a:latin typeface="Helvetica" panose="020B0604020202020204" pitchFamily="34" charset="0"/>
                </a:rPr>
                <a:t>20</a:t>
              </a:r>
              <a:endParaRPr lang="en-US" altLang="en-US" sz="1600">
                <a:latin typeface="Arial" panose="020B0604020202020204" pitchFamily="34" charset="0"/>
              </a:endParaRPr>
            </a:p>
          </p:txBody>
        </p:sp>
        <p:sp>
          <p:nvSpPr>
            <p:cNvPr id="16570" name="Line 1210">
              <a:extLst>
                <a:ext uri="{FF2B5EF4-FFF2-40B4-BE49-F238E27FC236}">
                  <a16:creationId xmlns:a16="http://schemas.microsoft.com/office/drawing/2014/main" id="{5101CD68-C71C-469D-8CDA-9F0A9DBF55D6}"/>
                </a:ext>
              </a:extLst>
            </p:cNvPr>
            <p:cNvSpPr>
              <a:spLocks noChangeShapeType="1"/>
            </p:cNvSpPr>
            <p:nvPr/>
          </p:nvSpPr>
          <p:spPr bwMode="auto">
            <a:xfrm>
              <a:off x="1637" y="2812"/>
              <a:ext cx="6"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6571" name="Line 1211">
              <a:extLst>
                <a:ext uri="{FF2B5EF4-FFF2-40B4-BE49-F238E27FC236}">
                  <a16:creationId xmlns:a16="http://schemas.microsoft.com/office/drawing/2014/main" id="{634C0434-FE74-4C4C-AA87-BACA6E247B6C}"/>
                </a:ext>
              </a:extLst>
            </p:cNvPr>
            <p:cNvSpPr>
              <a:spLocks noChangeShapeType="1"/>
            </p:cNvSpPr>
            <p:nvPr/>
          </p:nvSpPr>
          <p:spPr bwMode="auto">
            <a:xfrm flipH="1">
              <a:off x="2721" y="2812"/>
              <a:ext cx="12"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6572" name="Rectangle 1212">
              <a:extLst>
                <a:ext uri="{FF2B5EF4-FFF2-40B4-BE49-F238E27FC236}">
                  <a16:creationId xmlns:a16="http://schemas.microsoft.com/office/drawing/2014/main" id="{BE609212-688F-4A64-A33D-EE6ABF5BEA4E}"/>
                </a:ext>
              </a:extLst>
            </p:cNvPr>
            <p:cNvSpPr>
              <a:spLocks noChangeArrowheads="1"/>
            </p:cNvSpPr>
            <p:nvPr/>
          </p:nvSpPr>
          <p:spPr bwMode="auto">
            <a:xfrm>
              <a:off x="1571" y="2764"/>
              <a:ext cx="35" cy="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000">
                  <a:solidFill>
                    <a:srgbClr val="000000"/>
                  </a:solidFill>
                  <a:latin typeface="Helvetica" panose="020B0604020202020204" pitchFamily="34" charset="0"/>
                </a:rPr>
                <a:t>0</a:t>
              </a:r>
              <a:endParaRPr lang="en-US" altLang="en-US" sz="1600">
                <a:latin typeface="Arial" panose="020B0604020202020204" pitchFamily="34" charset="0"/>
              </a:endParaRPr>
            </a:p>
          </p:txBody>
        </p:sp>
        <p:sp>
          <p:nvSpPr>
            <p:cNvPr id="16573" name="Line 1213">
              <a:extLst>
                <a:ext uri="{FF2B5EF4-FFF2-40B4-BE49-F238E27FC236}">
                  <a16:creationId xmlns:a16="http://schemas.microsoft.com/office/drawing/2014/main" id="{7184024B-7D60-4415-93A3-1042993CFAC4}"/>
                </a:ext>
              </a:extLst>
            </p:cNvPr>
            <p:cNvSpPr>
              <a:spLocks noChangeShapeType="1"/>
            </p:cNvSpPr>
            <p:nvPr/>
          </p:nvSpPr>
          <p:spPr bwMode="auto">
            <a:xfrm>
              <a:off x="1637" y="2531"/>
              <a:ext cx="6"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6574" name="Line 1214">
              <a:extLst>
                <a:ext uri="{FF2B5EF4-FFF2-40B4-BE49-F238E27FC236}">
                  <a16:creationId xmlns:a16="http://schemas.microsoft.com/office/drawing/2014/main" id="{510C4A40-4211-43E2-89FF-75656A195164}"/>
                </a:ext>
              </a:extLst>
            </p:cNvPr>
            <p:cNvSpPr>
              <a:spLocks noChangeShapeType="1"/>
            </p:cNvSpPr>
            <p:nvPr/>
          </p:nvSpPr>
          <p:spPr bwMode="auto">
            <a:xfrm flipH="1">
              <a:off x="2721" y="2531"/>
              <a:ext cx="12"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6575" name="Rectangle 1215">
              <a:extLst>
                <a:ext uri="{FF2B5EF4-FFF2-40B4-BE49-F238E27FC236}">
                  <a16:creationId xmlns:a16="http://schemas.microsoft.com/office/drawing/2014/main" id="{D838C44E-32CF-4463-A0D5-CCDF947A6F05}"/>
                </a:ext>
              </a:extLst>
            </p:cNvPr>
            <p:cNvSpPr>
              <a:spLocks noChangeArrowheads="1"/>
            </p:cNvSpPr>
            <p:nvPr/>
          </p:nvSpPr>
          <p:spPr bwMode="auto">
            <a:xfrm>
              <a:off x="1505" y="2483"/>
              <a:ext cx="89" cy="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000">
                  <a:solidFill>
                    <a:srgbClr val="000000"/>
                  </a:solidFill>
                  <a:latin typeface="Helvetica" panose="020B0604020202020204" pitchFamily="34" charset="0"/>
                </a:rPr>
                <a:t>0.5</a:t>
              </a:r>
              <a:endParaRPr lang="en-US" altLang="en-US" sz="1600">
                <a:latin typeface="Arial" panose="020B0604020202020204" pitchFamily="34" charset="0"/>
              </a:endParaRPr>
            </a:p>
          </p:txBody>
        </p:sp>
        <p:sp>
          <p:nvSpPr>
            <p:cNvPr id="16576" name="Line 1216">
              <a:extLst>
                <a:ext uri="{FF2B5EF4-FFF2-40B4-BE49-F238E27FC236}">
                  <a16:creationId xmlns:a16="http://schemas.microsoft.com/office/drawing/2014/main" id="{351CB2C8-C7B2-41B9-B3E9-0E272992CE65}"/>
                </a:ext>
              </a:extLst>
            </p:cNvPr>
            <p:cNvSpPr>
              <a:spLocks noChangeShapeType="1"/>
            </p:cNvSpPr>
            <p:nvPr/>
          </p:nvSpPr>
          <p:spPr bwMode="auto">
            <a:xfrm>
              <a:off x="1637" y="2250"/>
              <a:ext cx="6"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6577" name="Line 1217">
              <a:extLst>
                <a:ext uri="{FF2B5EF4-FFF2-40B4-BE49-F238E27FC236}">
                  <a16:creationId xmlns:a16="http://schemas.microsoft.com/office/drawing/2014/main" id="{46D12465-C210-44E0-A970-92F0BC87AAE1}"/>
                </a:ext>
              </a:extLst>
            </p:cNvPr>
            <p:cNvSpPr>
              <a:spLocks noChangeShapeType="1"/>
            </p:cNvSpPr>
            <p:nvPr/>
          </p:nvSpPr>
          <p:spPr bwMode="auto">
            <a:xfrm flipH="1">
              <a:off x="2721" y="2250"/>
              <a:ext cx="12"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6578" name="Rectangle 1218">
              <a:extLst>
                <a:ext uri="{FF2B5EF4-FFF2-40B4-BE49-F238E27FC236}">
                  <a16:creationId xmlns:a16="http://schemas.microsoft.com/office/drawing/2014/main" id="{79BD585A-3CE0-43E8-9C1C-415210FF7D20}"/>
                </a:ext>
              </a:extLst>
            </p:cNvPr>
            <p:cNvSpPr>
              <a:spLocks noChangeArrowheads="1"/>
            </p:cNvSpPr>
            <p:nvPr/>
          </p:nvSpPr>
          <p:spPr bwMode="auto">
            <a:xfrm>
              <a:off x="1571" y="2202"/>
              <a:ext cx="35" cy="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000">
                  <a:solidFill>
                    <a:srgbClr val="000000"/>
                  </a:solidFill>
                  <a:latin typeface="Helvetica" panose="020B0604020202020204" pitchFamily="34" charset="0"/>
                </a:rPr>
                <a:t>1</a:t>
              </a:r>
              <a:endParaRPr lang="en-US" altLang="en-US" sz="1600">
                <a:latin typeface="Arial" panose="020B0604020202020204" pitchFamily="34" charset="0"/>
              </a:endParaRPr>
            </a:p>
          </p:txBody>
        </p:sp>
        <p:sp>
          <p:nvSpPr>
            <p:cNvPr id="16579" name="Line 1219">
              <a:extLst>
                <a:ext uri="{FF2B5EF4-FFF2-40B4-BE49-F238E27FC236}">
                  <a16:creationId xmlns:a16="http://schemas.microsoft.com/office/drawing/2014/main" id="{FF2AA637-8D81-48AE-8472-16FD5DD4E143}"/>
                </a:ext>
              </a:extLst>
            </p:cNvPr>
            <p:cNvSpPr>
              <a:spLocks noChangeShapeType="1"/>
            </p:cNvSpPr>
            <p:nvPr/>
          </p:nvSpPr>
          <p:spPr bwMode="auto">
            <a:xfrm>
              <a:off x="1637" y="2250"/>
              <a:ext cx="1096"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6580" name="Freeform 1220">
              <a:extLst>
                <a:ext uri="{FF2B5EF4-FFF2-40B4-BE49-F238E27FC236}">
                  <a16:creationId xmlns:a16="http://schemas.microsoft.com/office/drawing/2014/main" id="{5843581A-4D28-40B1-B8F4-7B3E80D93B80}"/>
                </a:ext>
              </a:extLst>
            </p:cNvPr>
            <p:cNvSpPr>
              <a:spLocks/>
            </p:cNvSpPr>
            <p:nvPr/>
          </p:nvSpPr>
          <p:spPr bwMode="auto">
            <a:xfrm>
              <a:off x="1637" y="2250"/>
              <a:ext cx="1096" cy="562"/>
            </a:xfrm>
            <a:custGeom>
              <a:avLst/>
              <a:gdLst>
                <a:gd name="T0" fmla="*/ 0 w 183"/>
                <a:gd name="T1" fmla="*/ 94 h 94"/>
                <a:gd name="T2" fmla="*/ 183 w 183"/>
                <a:gd name="T3" fmla="*/ 94 h 94"/>
                <a:gd name="T4" fmla="*/ 183 w 183"/>
                <a:gd name="T5" fmla="*/ 0 h 94"/>
              </a:gdLst>
              <a:ahLst/>
              <a:cxnLst>
                <a:cxn ang="0">
                  <a:pos x="T0" y="T1"/>
                </a:cxn>
                <a:cxn ang="0">
                  <a:pos x="T2" y="T3"/>
                </a:cxn>
                <a:cxn ang="0">
                  <a:pos x="T4" y="T5"/>
                </a:cxn>
              </a:cxnLst>
              <a:rect l="0" t="0" r="r" b="b"/>
              <a:pathLst>
                <a:path w="183" h="94">
                  <a:moveTo>
                    <a:pt x="0" y="94"/>
                  </a:moveTo>
                  <a:lnTo>
                    <a:pt x="183" y="94"/>
                  </a:lnTo>
                  <a:lnTo>
                    <a:pt x="183" y="0"/>
                  </a:lnTo>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6581" name="Line 1221">
              <a:extLst>
                <a:ext uri="{FF2B5EF4-FFF2-40B4-BE49-F238E27FC236}">
                  <a16:creationId xmlns:a16="http://schemas.microsoft.com/office/drawing/2014/main" id="{69D86EC1-4CF7-4D3E-AED0-D5298EFFBD90}"/>
                </a:ext>
              </a:extLst>
            </p:cNvPr>
            <p:cNvSpPr>
              <a:spLocks noChangeShapeType="1"/>
            </p:cNvSpPr>
            <p:nvPr/>
          </p:nvSpPr>
          <p:spPr bwMode="auto">
            <a:xfrm flipV="1">
              <a:off x="1637" y="2250"/>
              <a:ext cx="1" cy="56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6582" name="Freeform 1222">
              <a:extLst>
                <a:ext uri="{FF2B5EF4-FFF2-40B4-BE49-F238E27FC236}">
                  <a16:creationId xmlns:a16="http://schemas.microsoft.com/office/drawing/2014/main" id="{126953B1-B15B-4514-9E49-B9CE1DF8DBA8}"/>
                </a:ext>
              </a:extLst>
            </p:cNvPr>
            <p:cNvSpPr>
              <a:spLocks/>
            </p:cNvSpPr>
            <p:nvPr/>
          </p:nvSpPr>
          <p:spPr bwMode="auto">
            <a:xfrm>
              <a:off x="1637" y="2549"/>
              <a:ext cx="755" cy="263"/>
            </a:xfrm>
            <a:custGeom>
              <a:avLst/>
              <a:gdLst>
                <a:gd name="T0" fmla="*/ 12 w 755"/>
                <a:gd name="T1" fmla="*/ 263 h 263"/>
                <a:gd name="T2" fmla="*/ 30 w 755"/>
                <a:gd name="T3" fmla="*/ 263 h 263"/>
                <a:gd name="T4" fmla="*/ 48 w 755"/>
                <a:gd name="T5" fmla="*/ 263 h 263"/>
                <a:gd name="T6" fmla="*/ 66 w 755"/>
                <a:gd name="T7" fmla="*/ 263 h 263"/>
                <a:gd name="T8" fmla="*/ 84 w 755"/>
                <a:gd name="T9" fmla="*/ 263 h 263"/>
                <a:gd name="T10" fmla="*/ 102 w 755"/>
                <a:gd name="T11" fmla="*/ 263 h 263"/>
                <a:gd name="T12" fmla="*/ 120 w 755"/>
                <a:gd name="T13" fmla="*/ 263 h 263"/>
                <a:gd name="T14" fmla="*/ 138 w 755"/>
                <a:gd name="T15" fmla="*/ 263 h 263"/>
                <a:gd name="T16" fmla="*/ 156 w 755"/>
                <a:gd name="T17" fmla="*/ 263 h 263"/>
                <a:gd name="T18" fmla="*/ 174 w 755"/>
                <a:gd name="T19" fmla="*/ 263 h 263"/>
                <a:gd name="T20" fmla="*/ 192 w 755"/>
                <a:gd name="T21" fmla="*/ 257 h 263"/>
                <a:gd name="T22" fmla="*/ 210 w 755"/>
                <a:gd name="T23" fmla="*/ 257 h 263"/>
                <a:gd name="T24" fmla="*/ 228 w 755"/>
                <a:gd name="T25" fmla="*/ 257 h 263"/>
                <a:gd name="T26" fmla="*/ 246 w 755"/>
                <a:gd name="T27" fmla="*/ 239 h 263"/>
                <a:gd name="T28" fmla="*/ 264 w 755"/>
                <a:gd name="T29" fmla="*/ 72 h 263"/>
                <a:gd name="T30" fmla="*/ 276 w 755"/>
                <a:gd name="T31" fmla="*/ 36 h 263"/>
                <a:gd name="T32" fmla="*/ 293 w 755"/>
                <a:gd name="T33" fmla="*/ 227 h 263"/>
                <a:gd name="T34" fmla="*/ 311 w 755"/>
                <a:gd name="T35" fmla="*/ 257 h 263"/>
                <a:gd name="T36" fmla="*/ 329 w 755"/>
                <a:gd name="T37" fmla="*/ 257 h 263"/>
                <a:gd name="T38" fmla="*/ 347 w 755"/>
                <a:gd name="T39" fmla="*/ 257 h 263"/>
                <a:gd name="T40" fmla="*/ 365 w 755"/>
                <a:gd name="T41" fmla="*/ 257 h 263"/>
                <a:gd name="T42" fmla="*/ 383 w 755"/>
                <a:gd name="T43" fmla="*/ 263 h 263"/>
                <a:gd name="T44" fmla="*/ 401 w 755"/>
                <a:gd name="T45" fmla="*/ 263 h 263"/>
                <a:gd name="T46" fmla="*/ 419 w 755"/>
                <a:gd name="T47" fmla="*/ 263 h 263"/>
                <a:gd name="T48" fmla="*/ 437 w 755"/>
                <a:gd name="T49" fmla="*/ 263 h 263"/>
                <a:gd name="T50" fmla="*/ 455 w 755"/>
                <a:gd name="T51" fmla="*/ 263 h 263"/>
                <a:gd name="T52" fmla="*/ 473 w 755"/>
                <a:gd name="T53" fmla="*/ 263 h 263"/>
                <a:gd name="T54" fmla="*/ 491 w 755"/>
                <a:gd name="T55" fmla="*/ 263 h 263"/>
                <a:gd name="T56" fmla="*/ 509 w 755"/>
                <a:gd name="T57" fmla="*/ 263 h 263"/>
                <a:gd name="T58" fmla="*/ 527 w 755"/>
                <a:gd name="T59" fmla="*/ 263 h 263"/>
                <a:gd name="T60" fmla="*/ 545 w 755"/>
                <a:gd name="T61" fmla="*/ 263 h 263"/>
                <a:gd name="T62" fmla="*/ 563 w 755"/>
                <a:gd name="T63" fmla="*/ 263 h 263"/>
                <a:gd name="T64" fmla="*/ 581 w 755"/>
                <a:gd name="T65" fmla="*/ 263 h 263"/>
                <a:gd name="T66" fmla="*/ 599 w 755"/>
                <a:gd name="T67" fmla="*/ 263 h 263"/>
                <a:gd name="T68" fmla="*/ 617 w 755"/>
                <a:gd name="T69" fmla="*/ 263 h 263"/>
                <a:gd name="T70" fmla="*/ 635 w 755"/>
                <a:gd name="T71" fmla="*/ 263 h 263"/>
                <a:gd name="T72" fmla="*/ 653 w 755"/>
                <a:gd name="T73" fmla="*/ 263 h 263"/>
                <a:gd name="T74" fmla="*/ 671 w 755"/>
                <a:gd name="T75" fmla="*/ 263 h 263"/>
                <a:gd name="T76" fmla="*/ 689 w 755"/>
                <a:gd name="T77" fmla="*/ 263 h 263"/>
                <a:gd name="T78" fmla="*/ 707 w 755"/>
                <a:gd name="T79" fmla="*/ 263 h 263"/>
                <a:gd name="T80" fmla="*/ 725 w 755"/>
                <a:gd name="T81" fmla="*/ 257 h 263"/>
                <a:gd name="T82" fmla="*/ 743 w 755"/>
                <a:gd name="T83" fmla="*/ 257 h 2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755" h="263">
                  <a:moveTo>
                    <a:pt x="0" y="263"/>
                  </a:moveTo>
                  <a:lnTo>
                    <a:pt x="6" y="263"/>
                  </a:lnTo>
                  <a:lnTo>
                    <a:pt x="12" y="263"/>
                  </a:lnTo>
                  <a:lnTo>
                    <a:pt x="18" y="263"/>
                  </a:lnTo>
                  <a:lnTo>
                    <a:pt x="24" y="263"/>
                  </a:lnTo>
                  <a:lnTo>
                    <a:pt x="30" y="263"/>
                  </a:lnTo>
                  <a:lnTo>
                    <a:pt x="36" y="263"/>
                  </a:lnTo>
                  <a:lnTo>
                    <a:pt x="42" y="263"/>
                  </a:lnTo>
                  <a:lnTo>
                    <a:pt x="48" y="263"/>
                  </a:lnTo>
                  <a:lnTo>
                    <a:pt x="54" y="263"/>
                  </a:lnTo>
                  <a:lnTo>
                    <a:pt x="60" y="263"/>
                  </a:lnTo>
                  <a:lnTo>
                    <a:pt x="66" y="263"/>
                  </a:lnTo>
                  <a:lnTo>
                    <a:pt x="72" y="263"/>
                  </a:lnTo>
                  <a:lnTo>
                    <a:pt x="78" y="263"/>
                  </a:lnTo>
                  <a:lnTo>
                    <a:pt x="84" y="263"/>
                  </a:lnTo>
                  <a:lnTo>
                    <a:pt x="90" y="263"/>
                  </a:lnTo>
                  <a:lnTo>
                    <a:pt x="96" y="263"/>
                  </a:lnTo>
                  <a:lnTo>
                    <a:pt x="102" y="263"/>
                  </a:lnTo>
                  <a:lnTo>
                    <a:pt x="108" y="263"/>
                  </a:lnTo>
                  <a:lnTo>
                    <a:pt x="114" y="263"/>
                  </a:lnTo>
                  <a:lnTo>
                    <a:pt x="120" y="263"/>
                  </a:lnTo>
                  <a:lnTo>
                    <a:pt x="126" y="263"/>
                  </a:lnTo>
                  <a:lnTo>
                    <a:pt x="132" y="263"/>
                  </a:lnTo>
                  <a:lnTo>
                    <a:pt x="138" y="263"/>
                  </a:lnTo>
                  <a:lnTo>
                    <a:pt x="144" y="263"/>
                  </a:lnTo>
                  <a:lnTo>
                    <a:pt x="150" y="263"/>
                  </a:lnTo>
                  <a:lnTo>
                    <a:pt x="156" y="263"/>
                  </a:lnTo>
                  <a:lnTo>
                    <a:pt x="162" y="263"/>
                  </a:lnTo>
                  <a:lnTo>
                    <a:pt x="168" y="263"/>
                  </a:lnTo>
                  <a:lnTo>
                    <a:pt x="174" y="263"/>
                  </a:lnTo>
                  <a:lnTo>
                    <a:pt x="180" y="257"/>
                  </a:lnTo>
                  <a:lnTo>
                    <a:pt x="186" y="257"/>
                  </a:lnTo>
                  <a:lnTo>
                    <a:pt x="192" y="257"/>
                  </a:lnTo>
                  <a:lnTo>
                    <a:pt x="198" y="257"/>
                  </a:lnTo>
                  <a:lnTo>
                    <a:pt x="204" y="257"/>
                  </a:lnTo>
                  <a:lnTo>
                    <a:pt x="210" y="257"/>
                  </a:lnTo>
                  <a:lnTo>
                    <a:pt x="216" y="257"/>
                  </a:lnTo>
                  <a:lnTo>
                    <a:pt x="222" y="257"/>
                  </a:lnTo>
                  <a:lnTo>
                    <a:pt x="228" y="257"/>
                  </a:lnTo>
                  <a:lnTo>
                    <a:pt x="234" y="257"/>
                  </a:lnTo>
                  <a:lnTo>
                    <a:pt x="240" y="251"/>
                  </a:lnTo>
                  <a:lnTo>
                    <a:pt x="246" y="239"/>
                  </a:lnTo>
                  <a:lnTo>
                    <a:pt x="252" y="203"/>
                  </a:lnTo>
                  <a:lnTo>
                    <a:pt x="258" y="149"/>
                  </a:lnTo>
                  <a:lnTo>
                    <a:pt x="264" y="72"/>
                  </a:lnTo>
                  <a:lnTo>
                    <a:pt x="270" y="12"/>
                  </a:lnTo>
                  <a:lnTo>
                    <a:pt x="270" y="0"/>
                  </a:lnTo>
                  <a:lnTo>
                    <a:pt x="276" y="36"/>
                  </a:lnTo>
                  <a:lnTo>
                    <a:pt x="282" y="108"/>
                  </a:lnTo>
                  <a:lnTo>
                    <a:pt x="287" y="179"/>
                  </a:lnTo>
                  <a:lnTo>
                    <a:pt x="293" y="227"/>
                  </a:lnTo>
                  <a:lnTo>
                    <a:pt x="299" y="245"/>
                  </a:lnTo>
                  <a:lnTo>
                    <a:pt x="305" y="257"/>
                  </a:lnTo>
                  <a:lnTo>
                    <a:pt x="311" y="257"/>
                  </a:lnTo>
                  <a:lnTo>
                    <a:pt x="317" y="257"/>
                  </a:lnTo>
                  <a:lnTo>
                    <a:pt x="323" y="257"/>
                  </a:lnTo>
                  <a:lnTo>
                    <a:pt x="329" y="257"/>
                  </a:lnTo>
                  <a:lnTo>
                    <a:pt x="335" y="257"/>
                  </a:lnTo>
                  <a:lnTo>
                    <a:pt x="341" y="257"/>
                  </a:lnTo>
                  <a:lnTo>
                    <a:pt x="347" y="257"/>
                  </a:lnTo>
                  <a:lnTo>
                    <a:pt x="353" y="257"/>
                  </a:lnTo>
                  <a:lnTo>
                    <a:pt x="359" y="257"/>
                  </a:lnTo>
                  <a:lnTo>
                    <a:pt x="365" y="257"/>
                  </a:lnTo>
                  <a:lnTo>
                    <a:pt x="371" y="263"/>
                  </a:lnTo>
                  <a:lnTo>
                    <a:pt x="377" y="263"/>
                  </a:lnTo>
                  <a:lnTo>
                    <a:pt x="383" y="263"/>
                  </a:lnTo>
                  <a:lnTo>
                    <a:pt x="389" y="263"/>
                  </a:lnTo>
                  <a:lnTo>
                    <a:pt x="395" y="263"/>
                  </a:lnTo>
                  <a:lnTo>
                    <a:pt x="401" y="263"/>
                  </a:lnTo>
                  <a:lnTo>
                    <a:pt x="407" y="263"/>
                  </a:lnTo>
                  <a:lnTo>
                    <a:pt x="413" y="263"/>
                  </a:lnTo>
                  <a:lnTo>
                    <a:pt x="419" y="263"/>
                  </a:lnTo>
                  <a:lnTo>
                    <a:pt x="425" y="263"/>
                  </a:lnTo>
                  <a:lnTo>
                    <a:pt x="431" y="263"/>
                  </a:lnTo>
                  <a:lnTo>
                    <a:pt x="437" y="263"/>
                  </a:lnTo>
                  <a:lnTo>
                    <a:pt x="443" y="263"/>
                  </a:lnTo>
                  <a:lnTo>
                    <a:pt x="449" y="263"/>
                  </a:lnTo>
                  <a:lnTo>
                    <a:pt x="455" y="263"/>
                  </a:lnTo>
                  <a:lnTo>
                    <a:pt x="461" y="263"/>
                  </a:lnTo>
                  <a:lnTo>
                    <a:pt x="467" y="263"/>
                  </a:lnTo>
                  <a:lnTo>
                    <a:pt x="473" y="263"/>
                  </a:lnTo>
                  <a:lnTo>
                    <a:pt x="479" y="263"/>
                  </a:lnTo>
                  <a:lnTo>
                    <a:pt x="485" y="263"/>
                  </a:lnTo>
                  <a:lnTo>
                    <a:pt x="491" y="263"/>
                  </a:lnTo>
                  <a:lnTo>
                    <a:pt x="497" y="263"/>
                  </a:lnTo>
                  <a:lnTo>
                    <a:pt x="503" y="263"/>
                  </a:lnTo>
                  <a:lnTo>
                    <a:pt x="509" y="263"/>
                  </a:lnTo>
                  <a:lnTo>
                    <a:pt x="515" y="263"/>
                  </a:lnTo>
                  <a:lnTo>
                    <a:pt x="521" y="263"/>
                  </a:lnTo>
                  <a:lnTo>
                    <a:pt x="527" y="263"/>
                  </a:lnTo>
                  <a:lnTo>
                    <a:pt x="533" y="263"/>
                  </a:lnTo>
                  <a:lnTo>
                    <a:pt x="539" y="263"/>
                  </a:lnTo>
                  <a:lnTo>
                    <a:pt x="545" y="263"/>
                  </a:lnTo>
                  <a:lnTo>
                    <a:pt x="551" y="263"/>
                  </a:lnTo>
                  <a:lnTo>
                    <a:pt x="557" y="263"/>
                  </a:lnTo>
                  <a:lnTo>
                    <a:pt x="563" y="263"/>
                  </a:lnTo>
                  <a:lnTo>
                    <a:pt x="569" y="263"/>
                  </a:lnTo>
                  <a:lnTo>
                    <a:pt x="575" y="263"/>
                  </a:lnTo>
                  <a:lnTo>
                    <a:pt x="581" y="263"/>
                  </a:lnTo>
                  <a:lnTo>
                    <a:pt x="587" y="263"/>
                  </a:lnTo>
                  <a:lnTo>
                    <a:pt x="593" y="263"/>
                  </a:lnTo>
                  <a:lnTo>
                    <a:pt x="599" y="263"/>
                  </a:lnTo>
                  <a:lnTo>
                    <a:pt x="605" y="263"/>
                  </a:lnTo>
                  <a:lnTo>
                    <a:pt x="611" y="263"/>
                  </a:lnTo>
                  <a:lnTo>
                    <a:pt x="617" y="263"/>
                  </a:lnTo>
                  <a:lnTo>
                    <a:pt x="623" y="263"/>
                  </a:lnTo>
                  <a:lnTo>
                    <a:pt x="629" y="263"/>
                  </a:lnTo>
                  <a:lnTo>
                    <a:pt x="635" y="263"/>
                  </a:lnTo>
                  <a:lnTo>
                    <a:pt x="641" y="263"/>
                  </a:lnTo>
                  <a:lnTo>
                    <a:pt x="647" y="263"/>
                  </a:lnTo>
                  <a:lnTo>
                    <a:pt x="653" y="263"/>
                  </a:lnTo>
                  <a:lnTo>
                    <a:pt x="659" y="263"/>
                  </a:lnTo>
                  <a:lnTo>
                    <a:pt x="665" y="263"/>
                  </a:lnTo>
                  <a:lnTo>
                    <a:pt x="671" y="263"/>
                  </a:lnTo>
                  <a:lnTo>
                    <a:pt x="677" y="263"/>
                  </a:lnTo>
                  <a:lnTo>
                    <a:pt x="683" y="263"/>
                  </a:lnTo>
                  <a:lnTo>
                    <a:pt x="689" y="263"/>
                  </a:lnTo>
                  <a:lnTo>
                    <a:pt x="695" y="263"/>
                  </a:lnTo>
                  <a:lnTo>
                    <a:pt x="701" y="263"/>
                  </a:lnTo>
                  <a:lnTo>
                    <a:pt x="707" y="263"/>
                  </a:lnTo>
                  <a:lnTo>
                    <a:pt x="713" y="263"/>
                  </a:lnTo>
                  <a:lnTo>
                    <a:pt x="719" y="263"/>
                  </a:lnTo>
                  <a:lnTo>
                    <a:pt x="725" y="257"/>
                  </a:lnTo>
                  <a:lnTo>
                    <a:pt x="731" y="257"/>
                  </a:lnTo>
                  <a:lnTo>
                    <a:pt x="737" y="257"/>
                  </a:lnTo>
                  <a:lnTo>
                    <a:pt x="743" y="257"/>
                  </a:lnTo>
                  <a:lnTo>
                    <a:pt x="749" y="257"/>
                  </a:lnTo>
                  <a:lnTo>
                    <a:pt x="755" y="257"/>
                  </a:lnTo>
                </a:path>
              </a:pathLst>
            </a:custGeom>
            <a:noFill/>
            <a:ln w="0">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6583" name="Freeform 1223">
              <a:extLst>
                <a:ext uri="{FF2B5EF4-FFF2-40B4-BE49-F238E27FC236}">
                  <a16:creationId xmlns:a16="http://schemas.microsoft.com/office/drawing/2014/main" id="{74493160-88B5-4C73-808F-A16B220A307D}"/>
                </a:ext>
              </a:extLst>
            </p:cNvPr>
            <p:cNvSpPr>
              <a:spLocks/>
            </p:cNvSpPr>
            <p:nvPr/>
          </p:nvSpPr>
          <p:spPr bwMode="auto">
            <a:xfrm>
              <a:off x="2392" y="2549"/>
              <a:ext cx="341" cy="263"/>
            </a:xfrm>
            <a:custGeom>
              <a:avLst/>
              <a:gdLst>
                <a:gd name="T0" fmla="*/ 0 w 341"/>
                <a:gd name="T1" fmla="*/ 257 h 263"/>
                <a:gd name="T2" fmla="*/ 6 w 341"/>
                <a:gd name="T3" fmla="*/ 257 h 263"/>
                <a:gd name="T4" fmla="*/ 11 w 341"/>
                <a:gd name="T5" fmla="*/ 257 h 263"/>
                <a:gd name="T6" fmla="*/ 17 w 341"/>
                <a:gd name="T7" fmla="*/ 257 h 263"/>
                <a:gd name="T8" fmla="*/ 23 w 341"/>
                <a:gd name="T9" fmla="*/ 257 h 263"/>
                <a:gd name="T10" fmla="*/ 29 w 341"/>
                <a:gd name="T11" fmla="*/ 257 h 263"/>
                <a:gd name="T12" fmla="*/ 35 w 341"/>
                <a:gd name="T13" fmla="*/ 245 h 263"/>
                <a:gd name="T14" fmla="*/ 41 w 341"/>
                <a:gd name="T15" fmla="*/ 227 h 263"/>
                <a:gd name="T16" fmla="*/ 47 w 341"/>
                <a:gd name="T17" fmla="*/ 179 h 263"/>
                <a:gd name="T18" fmla="*/ 53 w 341"/>
                <a:gd name="T19" fmla="*/ 108 h 263"/>
                <a:gd name="T20" fmla="*/ 59 w 341"/>
                <a:gd name="T21" fmla="*/ 36 h 263"/>
                <a:gd name="T22" fmla="*/ 65 w 341"/>
                <a:gd name="T23" fmla="*/ 0 h 263"/>
                <a:gd name="T24" fmla="*/ 65 w 341"/>
                <a:gd name="T25" fmla="*/ 12 h 263"/>
                <a:gd name="T26" fmla="*/ 71 w 341"/>
                <a:gd name="T27" fmla="*/ 72 h 263"/>
                <a:gd name="T28" fmla="*/ 77 w 341"/>
                <a:gd name="T29" fmla="*/ 149 h 263"/>
                <a:gd name="T30" fmla="*/ 83 w 341"/>
                <a:gd name="T31" fmla="*/ 203 h 263"/>
                <a:gd name="T32" fmla="*/ 89 w 341"/>
                <a:gd name="T33" fmla="*/ 239 h 263"/>
                <a:gd name="T34" fmla="*/ 95 w 341"/>
                <a:gd name="T35" fmla="*/ 251 h 263"/>
                <a:gd name="T36" fmla="*/ 101 w 341"/>
                <a:gd name="T37" fmla="*/ 257 h 263"/>
                <a:gd name="T38" fmla="*/ 107 w 341"/>
                <a:gd name="T39" fmla="*/ 257 h 263"/>
                <a:gd name="T40" fmla="*/ 113 w 341"/>
                <a:gd name="T41" fmla="*/ 257 h 263"/>
                <a:gd name="T42" fmla="*/ 119 w 341"/>
                <a:gd name="T43" fmla="*/ 257 h 263"/>
                <a:gd name="T44" fmla="*/ 125 w 341"/>
                <a:gd name="T45" fmla="*/ 257 h 263"/>
                <a:gd name="T46" fmla="*/ 131 w 341"/>
                <a:gd name="T47" fmla="*/ 257 h 263"/>
                <a:gd name="T48" fmla="*/ 137 w 341"/>
                <a:gd name="T49" fmla="*/ 257 h 263"/>
                <a:gd name="T50" fmla="*/ 143 w 341"/>
                <a:gd name="T51" fmla="*/ 257 h 263"/>
                <a:gd name="T52" fmla="*/ 149 w 341"/>
                <a:gd name="T53" fmla="*/ 257 h 263"/>
                <a:gd name="T54" fmla="*/ 155 w 341"/>
                <a:gd name="T55" fmla="*/ 257 h 263"/>
                <a:gd name="T56" fmla="*/ 161 w 341"/>
                <a:gd name="T57" fmla="*/ 263 h 263"/>
                <a:gd name="T58" fmla="*/ 167 w 341"/>
                <a:gd name="T59" fmla="*/ 263 h 263"/>
                <a:gd name="T60" fmla="*/ 173 w 341"/>
                <a:gd name="T61" fmla="*/ 263 h 263"/>
                <a:gd name="T62" fmla="*/ 179 w 341"/>
                <a:gd name="T63" fmla="*/ 263 h 263"/>
                <a:gd name="T64" fmla="*/ 185 w 341"/>
                <a:gd name="T65" fmla="*/ 263 h 263"/>
                <a:gd name="T66" fmla="*/ 191 w 341"/>
                <a:gd name="T67" fmla="*/ 263 h 263"/>
                <a:gd name="T68" fmla="*/ 197 w 341"/>
                <a:gd name="T69" fmla="*/ 263 h 263"/>
                <a:gd name="T70" fmla="*/ 203 w 341"/>
                <a:gd name="T71" fmla="*/ 263 h 263"/>
                <a:gd name="T72" fmla="*/ 209 w 341"/>
                <a:gd name="T73" fmla="*/ 263 h 263"/>
                <a:gd name="T74" fmla="*/ 215 w 341"/>
                <a:gd name="T75" fmla="*/ 263 h 263"/>
                <a:gd name="T76" fmla="*/ 221 w 341"/>
                <a:gd name="T77" fmla="*/ 263 h 263"/>
                <a:gd name="T78" fmla="*/ 227 w 341"/>
                <a:gd name="T79" fmla="*/ 263 h 263"/>
                <a:gd name="T80" fmla="*/ 233 w 341"/>
                <a:gd name="T81" fmla="*/ 263 h 263"/>
                <a:gd name="T82" fmla="*/ 239 w 341"/>
                <a:gd name="T83" fmla="*/ 263 h 263"/>
                <a:gd name="T84" fmla="*/ 245 w 341"/>
                <a:gd name="T85" fmla="*/ 263 h 263"/>
                <a:gd name="T86" fmla="*/ 251 w 341"/>
                <a:gd name="T87" fmla="*/ 263 h 263"/>
                <a:gd name="T88" fmla="*/ 257 w 341"/>
                <a:gd name="T89" fmla="*/ 263 h 263"/>
                <a:gd name="T90" fmla="*/ 263 w 341"/>
                <a:gd name="T91" fmla="*/ 263 h 263"/>
                <a:gd name="T92" fmla="*/ 269 w 341"/>
                <a:gd name="T93" fmla="*/ 263 h 263"/>
                <a:gd name="T94" fmla="*/ 275 w 341"/>
                <a:gd name="T95" fmla="*/ 263 h 263"/>
                <a:gd name="T96" fmla="*/ 281 w 341"/>
                <a:gd name="T97" fmla="*/ 263 h 263"/>
                <a:gd name="T98" fmla="*/ 287 w 341"/>
                <a:gd name="T99" fmla="*/ 263 h 263"/>
                <a:gd name="T100" fmla="*/ 293 w 341"/>
                <a:gd name="T101" fmla="*/ 263 h 263"/>
                <a:gd name="T102" fmla="*/ 299 w 341"/>
                <a:gd name="T103" fmla="*/ 263 h 263"/>
                <a:gd name="T104" fmla="*/ 305 w 341"/>
                <a:gd name="T105" fmla="*/ 263 h 263"/>
                <a:gd name="T106" fmla="*/ 311 w 341"/>
                <a:gd name="T107" fmla="*/ 263 h 263"/>
                <a:gd name="T108" fmla="*/ 317 w 341"/>
                <a:gd name="T109" fmla="*/ 263 h 263"/>
                <a:gd name="T110" fmla="*/ 323 w 341"/>
                <a:gd name="T111" fmla="*/ 263 h 263"/>
                <a:gd name="T112" fmla="*/ 329 w 341"/>
                <a:gd name="T113" fmla="*/ 263 h 263"/>
                <a:gd name="T114" fmla="*/ 335 w 341"/>
                <a:gd name="T115" fmla="*/ 263 h 263"/>
                <a:gd name="T116" fmla="*/ 341 w 341"/>
                <a:gd name="T117" fmla="*/ 263 h 2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41" h="263">
                  <a:moveTo>
                    <a:pt x="0" y="257"/>
                  </a:moveTo>
                  <a:lnTo>
                    <a:pt x="6" y="257"/>
                  </a:lnTo>
                  <a:lnTo>
                    <a:pt x="11" y="257"/>
                  </a:lnTo>
                  <a:lnTo>
                    <a:pt x="17" y="257"/>
                  </a:lnTo>
                  <a:lnTo>
                    <a:pt x="23" y="257"/>
                  </a:lnTo>
                  <a:lnTo>
                    <a:pt x="29" y="257"/>
                  </a:lnTo>
                  <a:lnTo>
                    <a:pt x="35" y="245"/>
                  </a:lnTo>
                  <a:lnTo>
                    <a:pt x="41" y="227"/>
                  </a:lnTo>
                  <a:lnTo>
                    <a:pt x="47" y="179"/>
                  </a:lnTo>
                  <a:lnTo>
                    <a:pt x="53" y="108"/>
                  </a:lnTo>
                  <a:lnTo>
                    <a:pt x="59" y="36"/>
                  </a:lnTo>
                  <a:lnTo>
                    <a:pt x="65" y="0"/>
                  </a:lnTo>
                  <a:lnTo>
                    <a:pt x="65" y="12"/>
                  </a:lnTo>
                  <a:lnTo>
                    <a:pt x="71" y="72"/>
                  </a:lnTo>
                  <a:lnTo>
                    <a:pt x="77" y="149"/>
                  </a:lnTo>
                  <a:lnTo>
                    <a:pt x="83" y="203"/>
                  </a:lnTo>
                  <a:lnTo>
                    <a:pt x="89" y="239"/>
                  </a:lnTo>
                  <a:lnTo>
                    <a:pt x="95" y="251"/>
                  </a:lnTo>
                  <a:lnTo>
                    <a:pt x="101" y="257"/>
                  </a:lnTo>
                  <a:lnTo>
                    <a:pt x="107" y="257"/>
                  </a:lnTo>
                  <a:lnTo>
                    <a:pt x="113" y="257"/>
                  </a:lnTo>
                  <a:lnTo>
                    <a:pt x="119" y="257"/>
                  </a:lnTo>
                  <a:lnTo>
                    <a:pt x="125" y="257"/>
                  </a:lnTo>
                  <a:lnTo>
                    <a:pt x="131" y="257"/>
                  </a:lnTo>
                  <a:lnTo>
                    <a:pt x="137" y="257"/>
                  </a:lnTo>
                  <a:lnTo>
                    <a:pt x="143" y="257"/>
                  </a:lnTo>
                  <a:lnTo>
                    <a:pt x="149" y="257"/>
                  </a:lnTo>
                  <a:lnTo>
                    <a:pt x="155" y="257"/>
                  </a:lnTo>
                  <a:lnTo>
                    <a:pt x="161" y="263"/>
                  </a:lnTo>
                  <a:lnTo>
                    <a:pt x="167" y="263"/>
                  </a:lnTo>
                  <a:lnTo>
                    <a:pt x="173" y="263"/>
                  </a:lnTo>
                  <a:lnTo>
                    <a:pt x="179" y="263"/>
                  </a:lnTo>
                  <a:lnTo>
                    <a:pt x="185" y="263"/>
                  </a:lnTo>
                  <a:lnTo>
                    <a:pt x="191" y="263"/>
                  </a:lnTo>
                  <a:lnTo>
                    <a:pt x="197" y="263"/>
                  </a:lnTo>
                  <a:lnTo>
                    <a:pt x="203" y="263"/>
                  </a:lnTo>
                  <a:lnTo>
                    <a:pt x="209" y="263"/>
                  </a:lnTo>
                  <a:lnTo>
                    <a:pt x="215" y="263"/>
                  </a:lnTo>
                  <a:lnTo>
                    <a:pt x="221" y="263"/>
                  </a:lnTo>
                  <a:lnTo>
                    <a:pt x="227" y="263"/>
                  </a:lnTo>
                  <a:lnTo>
                    <a:pt x="233" y="263"/>
                  </a:lnTo>
                  <a:lnTo>
                    <a:pt x="239" y="263"/>
                  </a:lnTo>
                  <a:lnTo>
                    <a:pt x="245" y="263"/>
                  </a:lnTo>
                  <a:lnTo>
                    <a:pt x="251" y="263"/>
                  </a:lnTo>
                  <a:lnTo>
                    <a:pt x="257" y="263"/>
                  </a:lnTo>
                  <a:lnTo>
                    <a:pt x="263" y="263"/>
                  </a:lnTo>
                  <a:lnTo>
                    <a:pt x="269" y="263"/>
                  </a:lnTo>
                  <a:lnTo>
                    <a:pt x="275" y="263"/>
                  </a:lnTo>
                  <a:lnTo>
                    <a:pt x="281" y="263"/>
                  </a:lnTo>
                  <a:lnTo>
                    <a:pt x="287" y="263"/>
                  </a:lnTo>
                  <a:lnTo>
                    <a:pt x="293" y="263"/>
                  </a:lnTo>
                  <a:lnTo>
                    <a:pt x="299" y="263"/>
                  </a:lnTo>
                  <a:lnTo>
                    <a:pt x="305" y="263"/>
                  </a:lnTo>
                  <a:lnTo>
                    <a:pt x="311" y="263"/>
                  </a:lnTo>
                  <a:lnTo>
                    <a:pt x="317" y="263"/>
                  </a:lnTo>
                  <a:lnTo>
                    <a:pt x="323" y="263"/>
                  </a:lnTo>
                  <a:lnTo>
                    <a:pt x="329" y="263"/>
                  </a:lnTo>
                  <a:lnTo>
                    <a:pt x="335" y="263"/>
                  </a:lnTo>
                  <a:lnTo>
                    <a:pt x="341" y="263"/>
                  </a:lnTo>
                </a:path>
              </a:pathLst>
            </a:custGeom>
            <a:noFill/>
            <a:ln w="0">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6584" name="Rectangle 1224">
              <a:extLst>
                <a:ext uri="{FF2B5EF4-FFF2-40B4-BE49-F238E27FC236}">
                  <a16:creationId xmlns:a16="http://schemas.microsoft.com/office/drawing/2014/main" id="{F167D1DD-D026-480C-9043-82B544E64513}"/>
                </a:ext>
              </a:extLst>
            </p:cNvPr>
            <p:cNvSpPr>
              <a:spLocks noChangeArrowheads="1"/>
            </p:cNvSpPr>
            <p:nvPr/>
          </p:nvSpPr>
          <p:spPr bwMode="auto">
            <a:xfrm>
              <a:off x="3140" y="2250"/>
              <a:ext cx="1096" cy="562"/>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6585" name="Rectangle 1225">
              <a:extLst>
                <a:ext uri="{FF2B5EF4-FFF2-40B4-BE49-F238E27FC236}">
                  <a16:creationId xmlns:a16="http://schemas.microsoft.com/office/drawing/2014/main" id="{730FA988-9A23-4EC2-AAB9-91E379A8CEAD}"/>
                </a:ext>
              </a:extLst>
            </p:cNvPr>
            <p:cNvSpPr>
              <a:spLocks noChangeArrowheads="1"/>
            </p:cNvSpPr>
            <p:nvPr/>
          </p:nvSpPr>
          <p:spPr bwMode="auto">
            <a:xfrm>
              <a:off x="3140" y="2250"/>
              <a:ext cx="1096" cy="562"/>
            </a:xfrm>
            <a:prstGeom prst="rect">
              <a:avLst/>
            </a:prstGeom>
            <a:noFill/>
            <a:ln w="0">
              <a:solidFill>
                <a:srgbClr val="FFFFFF"/>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6586" name="Line 1226">
              <a:extLst>
                <a:ext uri="{FF2B5EF4-FFF2-40B4-BE49-F238E27FC236}">
                  <a16:creationId xmlns:a16="http://schemas.microsoft.com/office/drawing/2014/main" id="{FE8893DE-0F2D-4692-AA5A-52CDE459C6D7}"/>
                </a:ext>
              </a:extLst>
            </p:cNvPr>
            <p:cNvSpPr>
              <a:spLocks noChangeShapeType="1"/>
            </p:cNvSpPr>
            <p:nvPr/>
          </p:nvSpPr>
          <p:spPr bwMode="auto">
            <a:xfrm>
              <a:off x="3140" y="2250"/>
              <a:ext cx="1096"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6587" name="Freeform 1227">
              <a:extLst>
                <a:ext uri="{FF2B5EF4-FFF2-40B4-BE49-F238E27FC236}">
                  <a16:creationId xmlns:a16="http://schemas.microsoft.com/office/drawing/2014/main" id="{8D291370-EB2B-47BB-A396-D9DD798DA38F}"/>
                </a:ext>
              </a:extLst>
            </p:cNvPr>
            <p:cNvSpPr>
              <a:spLocks/>
            </p:cNvSpPr>
            <p:nvPr/>
          </p:nvSpPr>
          <p:spPr bwMode="auto">
            <a:xfrm>
              <a:off x="3140" y="2250"/>
              <a:ext cx="1096" cy="562"/>
            </a:xfrm>
            <a:custGeom>
              <a:avLst/>
              <a:gdLst>
                <a:gd name="T0" fmla="*/ 0 w 183"/>
                <a:gd name="T1" fmla="*/ 94 h 94"/>
                <a:gd name="T2" fmla="*/ 183 w 183"/>
                <a:gd name="T3" fmla="*/ 94 h 94"/>
                <a:gd name="T4" fmla="*/ 183 w 183"/>
                <a:gd name="T5" fmla="*/ 0 h 94"/>
              </a:gdLst>
              <a:ahLst/>
              <a:cxnLst>
                <a:cxn ang="0">
                  <a:pos x="T0" y="T1"/>
                </a:cxn>
                <a:cxn ang="0">
                  <a:pos x="T2" y="T3"/>
                </a:cxn>
                <a:cxn ang="0">
                  <a:pos x="T4" y="T5"/>
                </a:cxn>
              </a:cxnLst>
              <a:rect l="0" t="0" r="r" b="b"/>
              <a:pathLst>
                <a:path w="183" h="94">
                  <a:moveTo>
                    <a:pt x="0" y="94"/>
                  </a:moveTo>
                  <a:lnTo>
                    <a:pt x="183" y="94"/>
                  </a:lnTo>
                  <a:lnTo>
                    <a:pt x="183" y="0"/>
                  </a:lnTo>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6588" name="Line 1228">
              <a:extLst>
                <a:ext uri="{FF2B5EF4-FFF2-40B4-BE49-F238E27FC236}">
                  <a16:creationId xmlns:a16="http://schemas.microsoft.com/office/drawing/2014/main" id="{DE8C6FAB-3F0C-4BED-BA92-FF3C3ADC9982}"/>
                </a:ext>
              </a:extLst>
            </p:cNvPr>
            <p:cNvSpPr>
              <a:spLocks noChangeShapeType="1"/>
            </p:cNvSpPr>
            <p:nvPr/>
          </p:nvSpPr>
          <p:spPr bwMode="auto">
            <a:xfrm flipV="1">
              <a:off x="3140" y="2250"/>
              <a:ext cx="1" cy="56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6589" name="Line 1229">
              <a:extLst>
                <a:ext uri="{FF2B5EF4-FFF2-40B4-BE49-F238E27FC236}">
                  <a16:creationId xmlns:a16="http://schemas.microsoft.com/office/drawing/2014/main" id="{044899FB-DB6F-4409-9286-0A1707732F78}"/>
                </a:ext>
              </a:extLst>
            </p:cNvPr>
            <p:cNvSpPr>
              <a:spLocks noChangeShapeType="1"/>
            </p:cNvSpPr>
            <p:nvPr/>
          </p:nvSpPr>
          <p:spPr bwMode="auto">
            <a:xfrm>
              <a:off x="3140" y="2812"/>
              <a:ext cx="1096"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6590" name="Line 1230">
              <a:extLst>
                <a:ext uri="{FF2B5EF4-FFF2-40B4-BE49-F238E27FC236}">
                  <a16:creationId xmlns:a16="http://schemas.microsoft.com/office/drawing/2014/main" id="{B0D93071-B176-45F5-9C23-67020F0032DE}"/>
                </a:ext>
              </a:extLst>
            </p:cNvPr>
            <p:cNvSpPr>
              <a:spLocks noChangeShapeType="1"/>
            </p:cNvSpPr>
            <p:nvPr/>
          </p:nvSpPr>
          <p:spPr bwMode="auto">
            <a:xfrm flipV="1">
              <a:off x="3140" y="2250"/>
              <a:ext cx="1" cy="56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6591" name="Line 1231">
              <a:extLst>
                <a:ext uri="{FF2B5EF4-FFF2-40B4-BE49-F238E27FC236}">
                  <a16:creationId xmlns:a16="http://schemas.microsoft.com/office/drawing/2014/main" id="{7344F7B2-2F98-4768-AB1C-6AAAEC8E081E}"/>
                </a:ext>
              </a:extLst>
            </p:cNvPr>
            <p:cNvSpPr>
              <a:spLocks noChangeShapeType="1"/>
            </p:cNvSpPr>
            <p:nvPr/>
          </p:nvSpPr>
          <p:spPr bwMode="auto">
            <a:xfrm flipV="1">
              <a:off x="3140" y="2800"/>
              <a:ext cx="1" cy="1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6592" name="Line 1232">
              <a:extLst>
                <a:ext uri="{FF2B5EF4-FFF2-40B4-BE49-F238E27FC236}">
                  <a16:creationId xmlns:a16="http://schemas.microsoft.com/office/drawing/2014/main" id="{A327667E-37AF-4C8E-8F2F-286F1236C5AB}"/>
                </a:ext>
              </a:extLst>
            </p:cNvPr>
            <p:cNvSpPr>
              <a:spLocks noChangeShapeType="1"/>
            </p:cNvSpPr>
            <p:nvPr/>
          </p:nvSpPr>
          <p:spPr bwMode="auto">
            <a:xfrm>
              <a:off x="3140" y="2250"/>
              <a:ext cx="1" cy="6"/>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6593" name="Rectangle 1233">
              <a:extLst>
                <a:ext uri="{FF2B5EF4-FFF2-40B4-BE49-F238E27FC236}">
                  <a16:creationId xmlns:a16="http://schemas.microsoft.com/office/drawing/2014/main" id="{5A767285-EC12-4C38-AEBF-C1F6AED1EE37}"/>
                </a:ext>
              </a:extLst>
            </p:cNvPr>
            <p:cNvSpPr>
              <a:spLocks noChangeArrowheads="1"/>
            </p:cNvSpPr>
            <p:nvPr/>
          </p:nvSpPr>
          <p:spPr bwMode="auto">
            <a:xfrm>
              <a:off x="3098" y="2829"/>
              <a:ext cx="58" cy="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000">
                  <a:solidFill>
                    <a:srgbClr val="000000"/>
                  </a:solidFill>
                  <a:latin typeface="Helvetica" panose="020B0604020202020204" pitchFamily="34" charset="0"/>
                </a:rPr>
                <a:t>-1</a:t>
              </a:r>
              <a:endParaRPr lang="en-US" altLang="en-US" sz="1600">
                <a:latin typeface="Arial" panose="020B0604020202020204" pitchFamily="34" charset="0"/>
              </a:endParaRPr>
            </a:p>
          </p:txBody>
        </p:sp>
        <p:sp>
          <p:nvSpPr>
            <p:cNvPr id="16594" name="Line 1234">
              <a:extLst>
                <a:ext uri="{FF2B5EF4-FFF2-40B4-BE49-F238E27FC236}">
                  <a16:creationId xmlns:a16="http://schemas.microsoft.com/office/drawing/2014/main" id="{2A150EC1-1F1A-4DD3-9F6D-2C3C5BF828ED}"/>
                </a:ext>
              </a:extLst>
            </p:cNvPr>
            <p:cNvSpPr>
              <a:spLocks noChangeShapeType="1"/>
            </p:cNvSpPr>
            <p:nvPr/>
          </p:nvSpPr>
          <p:spPr bwMode="auto">
            <a:xfrm flipV="1">
              <a:off x="3409" y="2800"/>
              <a:ext cx="1" cy="1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6595" name="Line 1235">
              <a:extLst>
                <a:ext uri="{FF2B5EF4-FFF2-40B4-BE49-F238E27FC236}">
                  <a16:creationId xmlns:a16="http://schemas.microsoft.com/office/drawing/2014/main" id="{7135FDB6-8BFE-4A36-8957-A5BA726D2471}"/>
                </a:ext>
              </a:extLst>
            </p:cNvPr>
            <p:cNvSpPr>
              <a:spLocks noChangeShapeType="1"/>
            </p:cNvSpPr>
            <p:nvPr/>
          </p:nvSpPr>
          <p:spPr bwMode="auto">
            <a:xfrm>
              <a:off x="3409" y="2250"/>
              <a:ext cx="1" cy="6"/>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6596" name="Rectangle 1236">
              <a:extLst>
                <a:ext uri="{FF2B5EF4-FFF2-40B4-BE49-F238E27FC236}">
                  <a16:creationId xmlns:a16="http://schemas.microsoft.com/office/drawing/2014/main" id="{213C1CDC-9FB4-4AD5-9973-F6F3EAE9AA53}"/>
                </a:ext>
              </a:extLst>
            </p:cNvPr>
            <p:cNvSpPr>
              <a:spLocks noChangeArrowheads="1"/>
            </p:cNvSpPr>
            <p:nvPr/>
          </p:nvSpPr>
          <p:spPr bwMode="auto">
            <a:xfrm>
              <a:off x="3332" y="2829"/>
              <a:ext cx="111" cy="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000">
                  <a:solidFill>
                    <a:srgbClr val="000000"/>
                  </a:solidFill>
                  <a:latin typeface="Helvetica" panose="020B0604020202020204" pitchFamily="34" charset="0"/>
                </a:rPr>
                <a:t>-0.5</a:t>
              </a:r>
              <a:endParaRPr lang="en-US" altLang="en-US" sz="1600">
                <a:latin typeface="Arial" panose="020B0604020202020204" pitchFamily="34" charset="0"/>
              </a:endParaRPr>
            </a:p>
          </p:txBody>
        </p:sp>
        <p:sp>
          <p:nvSpPr>
            <p:cNvPr id="16597" name="Line 1237">
              <a:extLst>
                <a:ext uri="{FF2B5EF4-FFF2-40B4-BE49-F238E27FC236}">
                  <a16:creationId xmlns:a16="http://schemas.microsoft.com/office/drawing/2014/main" id="{475DE994-B716-41EC-8D09-08C96350131D}"/>
                </a:ext>
              </a:extLst>
            </p:cNvPr>
            <p:cNvSpPr>
              <a:spLocks noChangeShapeType="1"/>
            </p:cNvSpPr>
            <p:nvPr/>
          </p:nvSpPr>
          <p:spPr bwMode="auto">
            <a:xfrm flipV="1">
              <a:off x="3685" y="2800"/>
              <a:ext cx="1" cy="1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6598" name="Line 1238">
              <a:extLst>
                <a:ext uri="{FF2B5EF4-FFF2-40B4-BE49-F238E27FC236}">
                  <a16:creationId xmlns:a16="http://schemas.microsoft.com/office/drawing/2014/main" id="{75264169-9FAF-4F26-A764-D1347BBC722F}"/>
                </a:ext>
              </a:extLst>
            </p:cNvPr>
            <p:cNvSpPr>
              <a:spLocks noChangeShapeType="1"/>
            </p:cNvSpPr>
            <p:nvPr/>
          </p:nvSpPr>
          <p:spPr bwMode="auto">
            <a:xfrm>
              <a:off x="3685" y="2250"/>
              <a:ext cx="1" cy="6"/>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6599" name="Rectangle 1239">
              <a:extLst>
                <a:ext uri="{FF2B5EF4-FFF2-40B4-BE49-F238E27FC236}">
                  <a16:creationId xmlns:a16="http://schemas.microsoft.com/office/drawing/2014/main" id="{898147B8-F02B-4EB0-BE3E-70E6BAE5E840}"/>
                </a:ext>
              </a:extLst>
            </p:cNvPr>
            <p:cNvSpPr>
              <a:spLocks noChangeArrowheads="1"/>
            </p:cNvSpPr>
            <p:nvPr/>
          </p:nvSpPr>
          <p:spPr bwMode="auto">
            <a:xfrm>
              <a:off x="3667" y="2829"/>
              <a:ext cx="36" cy="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000">
                  <a:solidFill>
                    <a:srgbClr val="000000"/>
                  </a:solidFill>
                  <a:latin typeface="Helvetica" panose="020B0604020202020204" pitchFamily="34" charset="0"/>
                </a:rPr>
                <a:t>0</a:t>
              </a:r>
              <a:endParaRPr lang="en-US" altLang="en-US" sz="1600">
                <a:latin typeface="Arial" panose="020B0604020202020204" pitchFamily="34" charset="0"/>
              </a:endParaRPr>
            </a:p>
          </p:txBody>
        </p:sp>
        <p:sp>
          <p:nvSpPr>
            <p:cNvPr id="16600" name="Line 1240">
              <a:extLst>
                <a:ext uri="{FF2B5EF4-FFF2-40B4-BE49-F238E27FC236}">
                  <a16:creationId xmlns:a16="http://schemas.microsoft.com/office/drawing/2014/main" id="{1E782A8E-C3A3-418F-8FAC-14138EBA3A61}"/>
                </a:ext>
              </a:extLst>
            </p:cNvPr>
            <p:cNvSpPr>
              <a:spLocks noChangeShapeType="1"/>
            </p:cNvSpPr>
            <p:nvPr/>
          </p:nvSpPr>
          <p:spPr bwMode="auto">
            <a:xfrm flipV="1">
              <a:off x="3960" y="2800"/>
              <a:ext cx="1" cy="1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6601" name="Line 1241">
              <a:extLst>
                <a:ext uri="{FF2B5EF4-FFF2-40B4-BE49-F238E27FC236}">
                  <a16:creationId xmlns:a16="http://schemas.microsoft.com/office/drawing/2014/main" id="{CF144E19-5B23-4EB2-84B0-4F50BF502215}"/>
                </a:ext>
              </a:extLst>
            </p:cNvPr>
            <p:cNvSpPr>
              <a:spLocks noChangeShapeType="1"/>
            </p:cNvSpPr>
            <p:nvPr/>
          </p:nvSpPr>
          <p:spPr bwMode="auto">
            <a:xfrm>
              <a:off x="3960" y="2250"/>
              <a:ext cx="1" cy="6"/>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6602" name="Rectangle 1242">
              <a:extLst>
                <a:ext uri="{FF2B5EF4-FFF2-40B4-BE49-F238E27FC236}">
                  <a16:creationId xmlns:a16="http://schemas.microsoft.com/office/drawing/2014/main" id="{87F937F3-BA76-40F1-BA35-16D6742D7327}"/>
                </a:ext>
              </a:extLst>
            </p:cNvPr>
            <p:cNvSpPr>
              <a:spLocks noChangeArrowheads="1"/>
            </p:cNvSpPr>
            <p:nvPr/>
          </p:nvSpPr>
          <p:spPr bwMode="auto">
            <a:xfrm>
              <a:off x="3906" y="2829"/>
              <a:ext cx="89" cy="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000">
                  <a:solidFill>
                    <a:srgbClr val="000000"/>
                  </a:solidFill>
                  <a:latin typeface="Helvetica" panose="020B0604020202020204" pitchFamily="34" charset="0"/>
                </a:rPr>
                <a:t>0.5</a:t>
              </a:r>
              <a:endParaRPr lang="en-US" altLang="en-US" sz="1600">
                <a:latin typeface="Arial" panose="020B0604020202020204" pitchFamily="34" charset="0"/>
              </a:endParaRPr>
            </a:p>
          </p:txBody>
        </p:sp>
        <p:sp>
          <p:nvSpPr>
            <p:cNvPr id="16603" name="Line 1243">
              <a:extLst>
                <a:ext uri="{FF2B5EF4-FFF2-40B4-BE49-F238E27FC236}">
                  <a16:creationId xmlns:a16="http://schemas.microsoft.com/office/drawing/2014/main" id="{B1F8A6EF-AFA4-44D6-9096-051E6B59A38A}"/>
                </a:ext>
              </a:extLst>
            </p:cNvPr>
            <p:cNvSpPr>
              <a:spLocks noChangeShapeType="1"/>
            </p:cNvSpPr>
            <p:nvPr/>
          </p:nvSpPr>
          <p:spPr bwMode="auto">
            <a:xfrm flipV="1">
              <a:off x="4236" y="2800"/>
              <a:ext cx="1" cy="1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6604" name="Line 1244">
              <a:extLst>
                <a:ext uri="{FF2B5EF4-FFF2-40B4-BE49-F238E27FC236}">
                  <a16:creationId xmlns:a16="http://schemas.microsoft.com/office/drawing/2014/main" id="{D4CD0731-3DCB-41A2-93EA-4993EE54B393}"/>
                </a:ext>
              </a:extLst>
            </p:cNvPr>
            <p:cNvSpPr>
              <a:spLocks noChangeShapeType="1"/>
            </p:cNvSpPr>
            <p:nvPr/>
          </p:nvSpPr>
          <p:spPr bwMode="auto">
            <a:xfrm>
              <a:off x="4236" y="2250"/>
              <a:ext cx="1" cy="6"/>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6605" name="Rectangle 1245">
              <a:extLst>
                <a:ext uri="{FF2B5EF4-FFF2-40B4-BE49-F238E27FC236}">
                  <a16:creationId xmlns:a16="http://schemas.microsoft.com/office/drawing/2014/main" id="{C8F1AC2E-2348-4C94-A456-0D3C6D8924D9}"/>
                </a:ext>
              </a:extLst>
            </p:cNvPr>
            <p:cNvSpPr>
              <a:spLocks noChangeArrowheads="1"/>
            </p:cNvSpPr>
            <p:nvPr/>
          </p:nvSpPr>
          <p:spPr bwMode="auto">
            <a:xfrm>
              <a:off x="4218" y="2830"/>
              <a:ext cx="35" cy="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000">
                  <a:solidFill>
                    <a:srgbClr val="000000"/>
                  </a:solidFill>
                  <a:latin typeface="Helvetica" panose="020B0604020202020204" pitchFamily="34" charset="0"/>
                </a:rPr>
                <a:t>1</a:t>
              </a:r>
              <a:endParaRPr lang="en-US" altLang="en-US" sz="1600">
                <a:latin typeface="Arial" panose="020B0604020202020204" pitchFamily="34" charset="0"/>
              </a:endParaRPr>
            </a:p>
          </p:txBody>
        </p:sp>
        <p:sp>
          <p:nvSpPr>
            <p:cNvPr id="16606" name="Line 1246">
              <a:extLst>
                <a:ext uri="{FF2B5EF4-FFF2-40B4-BE49-F238E27FC236}">
                  <a16:creationId xmlns:a16="http://schemas.microsoft.com/office/drawing/2014/main" id="{807AA67E-8BE8-43E1-9C69-65DC0304F20B}"/>
                </a:ext>
              </a:extLst>
            </p:cNvPr>
            <p:cNvSpPr>
              <a:spLocks noChangeShapeType="1"/>
            </p:cNvSpPr>
            <p:nvPr/>
          </p:nvSpPr>
          <p:spPr bwMode="auto">
            <a:xfrm>
              <a:off x="3140" y="2812"/>
              <a:ext cx="6"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6607" name="Line 1247">
              <a:extLst>
                <a:ext uri="{FF2B5EF4-FFF2-40B4-BE49-F238E27FC236}">
                  <a16:creationId xmlns:a16="http://schemas.microsoft.com/office/drawing/2014/main" id="{4BDDB7CE-E52A-4398-BFFC-FD9FE6081543}"/>
                </a:ext>
              </a:extLst>
            </p:cNvPr>
            <p:cNvSpPr>
              <a:spLocks noChangeShapeType="1"/>
            </p:cNvSpPr>
            <p:nvPr/>
          </p:nvSpPr>
          <p:spPr bwMode="auto">
            <a:xfrm flipH="1">
              <a:off x="4224" y="2812"/>
              <a:ext cx="12"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6608" name="Rectangle 1248">
              <a:extLst>
                <a:ext uri="{FF2B5EF4-FFF2-40B4-BE49-F238E27FC236}">
                  <a16:creationId xmlns:a16="http://schemas.microsoft.com/office/drawing/2014/main" id="{555D13AA-89EB-4F57-870A-3B3B0CDEE5EA}"/>
                </a:ext>
              </a:extLst>
            </p:cNvPr>
            <p:cNvSpPr>
              <a:spLocks noChangeArrowheads="1"/>
            </p:cNvSpPr>
            <p:nvPr/>
          </p:nvSpPr>
          <p:spPr bwMode="auto">
            <a:xfrm>
              <a:off x="3049" y="2764"/>
              <a:ext cx="57" cy="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000">
                  <a:solidFill>
                    <a:srgbClr val="000000"/>
                  </a:solidFill>
                  <a:latin typeface="Helvetica" panose="020B0604020202020204" pitchFamily="34" charset="0"/>
                </a:rPr>
                <a:t>-1</a:t>
              </a:r>
              <a:endParaRPr lang="en-US" altLang="en-US" sz="1600">
                <a:latin typeface="Arial" panose="020B0604020202020204" pitchFamily="34" charset="0"/>
              </a:endParaRPr>
            </a:p>
          </p:txBody>
        </p:sp>
        <p:sp>
          <p:nvSpPr>
            <p:cNvPr id="16609" name="Line 1249">
              <a:extLst>
                <a:ext uri="{FF2B5EF4-FFF2-40B4-BE49-F238E27FC236}">
                  <a16:creationId xmlns:a16="http://schemas.microsoft.com/office/drawing/2014/main" id="{ABE34CD8-D4DD-419E-B935-5DE73305D632}"/>
                </a:ext>
              </a:extLst>
            </p:cNvPr>
            <p:cNvSpPr>
              <a:spLocks noChangeShapeType="1"/>
            </p:cNvSpPr>
            <p:nvPr/>
          </p:nvSpPr>
          <p:spPr bwMode="auto">
            <a:xfrm>
              <a:off x="3140" y="2531"/>
              <a:ext cx="6"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6610" name="Line 1250">
              <a:extLst>
                <a:ext uri="{FF2B5EF4-FFF2-40B4-BE49-F238E27FC236}">
                  <a16:creationId xmlns:a16="http://schemas.microsoft.com/office/drawing/2014/main" id="{194F4081-8347-420E-BCF7-CD9046F2B8F7}"/>
                </a:ext>
              </a:extLst>
            </p:cNvPr>
            <p:cNvSpPr>
              <a:spLocks noChangeShapeType="1"/>
            </p:cNvSpPr>
            <p:nvPr/>
          </p:nvSpPr>
          <p:spPr bwMode="auto">
            <a:xfrm flipH="1">
              <a:off x="4224" y="2531"/>
              <a:ext cx="12"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6611" name="Rectangle 1251">
              <a:extLst>
                <a:ext uri="{FF2B5EF4-FFF2-40B4-BE49-F238E27FC236}">
                  <a16:creationId xmlns:a16="http://schemas.microsoft.com/office/drawing/2014/main" id="{5516BDA0-6B25-4F7F-A065-92F1DCF5080A}"/>
                </a:ext>
              </a:extLst>
            </p:cNvPr>
            <p:cNvSpPr>
              <a:spLocks noChangeArrowheads="1"/>
            </p:cNvSpPr>
            <p:nvPr/>
          </p:nvSpPr>
          <p:spPr bwMode="auto">
            <a:xfrm>
              <a:off x="3075" y="2483"/>
              <a:ext cx="35" cy="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000">
                  <a:solidFill>
                    <a:srgbClr val="000000"/>
                  </a:solidFill>
                  <a:latin typeface="Helvetica" panose="020B0604020202020204" pitchFamily="34" charset="0"/>
                </a:rPr>
                <a:t>0</a:t>
              </a:r>
              <a:endParaRPr lang="en-US" altLang="en-US" sz="1600">
                <a:latin typeface="Arial" panose="020B0604020202020204" pitchFamily="34" charset="0"/>
              </a:endParaRPr>
            </a:p>
          </p:txBody>
        </p:sp>
        <p:sp>
          <p:nvSpPr>
            <p:cNvPr id="16612" name="Line 1252">
              <a:extLst>
                <a:ext uri="{FF2B5EF4-FFF2-40B4-BE49-F238E27FC236}">
                  <a16:creationId xmlns:a16="http://schemas.microsoft.com/office/drawing/2014/main" id="{697ECEA3-B663-42BA-B4FE-F90811D63A69}"/>
                </a:ext>
              </a:extLst>
            </p:cNvPr>
            <p:cNvSpPr>
              <a:spLocks noChangeShapeType="1"/>
            </p:cNvSpPr>
            <p:nvPr/>
          </p:nvSpPr>
          <p:spPr bwMode="auto">
            <a:xfrm>
              <a:off x="3140" y="2250"/>
              <a:ext cx="6"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6613" name="Line 1253">
              <a:extLst>
                <a:ext uri="{FF2B5EF4-FFF2-40B4-BE49-F238E27FC236}">
                  <a16:creationId xmlns:a16="http://schemas.microsoft.com/office/drawing/2014/main" id="{4787F77B-4AE5-4307-AB17-2497B7074413}"/>
                </a:ext>
              </a:extLst>
            </p:cNvPr>
            <p:cNvSpPr>
              <a:spLocks noChangeShapeType="1"/>
            </p:cNvSpPr>
            <p:nvPr/>
          </p:nvSpPr>
          <p:spPr bwMode="auto">
            <a:xfrm flipH="1">
              <a:off x="4224" y="2250"/>
              <a:ext cx="12"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6614" name="Rectangle 1254">
              <a:extLst>
                <a:ext uri="{FF2B5EF4-FFF2-40B4-BE49-F238E27FC236}">
                  <a16:creationId xmlns:a16="http://schemas.microsoft.com/office/drawing/2014/main" id="{52EF0E1F-9A09-400C-89EA-6CAD655DEB39}"/>
                </a:ext>
              </a:extLst>
            </p:cNvPr>
            <p:cNvSpPr>
              <a:spLocks noChangeArrowheads="1"/>
            </p:cNvSpPr>
            <p:nvPr/>
          </p:nvSpPr>
          <p:spPr bwMode="auto">
            <a:xfrm>
              <a:off x="3075" y="2202"/>
              <a:ext cx="35" cy="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000">
                  <a:solidFill>
                    <a:srgbClr val="000000"/>
                  </a:solidFill>
                  <a:latin typeface="Helvetica" panose="020B0604020202020204" pitchFamily="34" charset="0"/>
                </a:rPr>
                <a:t>1</a:t>
              </a:r>
              <a:endParaRPr lang="en-US" altLang="en-US" sz="1600">
                <a:latin typeface="Arial" panose="020B0604020202020204" pitchFamily="34" charset="0"/>
              </a:endParaRPr>
            </a:p>
          </p:txBody>
        </p:sp>
        <p:sp>
          <p:nvSpPr>
            <p:cNvPr id="16615" name="Line 1255">
              <a:extLst>
                <a:ext uri="{FF2B5EF4-FFF2-40B4-BE49-F238E27FC236}">
                  <a16:creationId xmlns:a16="http://schemas.microsoft.com/office/drawing/2014/main" id="{FB76BDB5-3BC2-45D8-A444-45CD2B4A2097}"/>
                </a:ext>
              </a:extLst>
            </p:cNvPr>
            <p:cNvSpPr>
              <a:spLocks noChangeShapeType="1"/>
            </p:cNvSpPr>
            <p:nvPr/>
          </p:nvSpPr>
          <p:spPr bwMode="auto">
            <a:xfrm>
              <a:off x="3140" y="2250"/>
              <a:ext cx="1096"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6616" name="Freeform 1256">
              <a:extLst>
                <a:ext uri="{FF2B5EF4-FFF2-40B4-BE49-F238E27FC236}">
                  <a16:creationId xmlns:a16="http://schemas.microsoft.com/office/drawing/2014/main" id="{43AAF9F3-F549-4BB1-BA9E-133E633029A4}"/>
                </a:ext>
              </a:extLst>
            </p:cNvPr>
            <p:cNvSpPr>
              <a:spLocks/>
            </p:cNvSpPr>
            <p:nvPr/>
          </p:nvSpPr>
          <p:spPr bwMode="auto">
            <a:xfrm>
              <a:off x="3140" y="2250"/>
              <a:ext cx="1096" cy="562"/>
            </a:xfrm>
            <a:custGeom>
              <a:avLst/>
              <a:gdLst>
                <a:gd name="T0" fmla="*/ 0 w 183"/>
                <a:gd name="T1" fmla="*/ 94 h 94"/>
                <a:gd name="T2" fmla="*/ 183 w 183"/>
                <a:gd name="T3" fmla="*/ 94 h 94"/>
                <a:gd name="T4" fmla="*/ 183 w 183"/>
                <a:gd name="T5" fmla="*/ 0 h 94"/>
              </a:gdLst>
              <a:ahLst/>
              <a:cxnLst>
                <a:cxn ang="0">
                  <a:pos x="T0" y="T1"/>
                </a:cxn>
                <a:cxn ang="0">
                  <a:pos x="T2" y="T3"/>
                </a:cxn>
                <a:cxn ang="0">
                  <a:pos x="T4" y="T5"/>
                </a:cxn>
              </a:cxnLst>
              <a:rect l="0" t="0" r="r" b="b"/>
              <a:pathLst>
                <a:path w="183" h="94">
                  <a:moveTo>
                    <a:pt x="0" y="94"/>
                  </a:moveTo>
                  <a:lnTo>
                    <a:pt x="183" y="94"/>
                  </a:lnTo>
                  <a:lnTo>
                    <a:pt x="183" y="0"/>
                  </a:lnTo>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6617" name="Line 1257">
              <a:extLst>
                <a:ext uri="{FF2B5EF4-FFF2-40B4-BE49-F238E27FC236}">
                  <a16:creationId xmlns:a16="http://schemas.microsoft.com/office/drawing/2014/main" id="{35FF6A5F-71B0-4BA0-B06B-8D53C534031B}"/>
                </a:ext>
              </a:extLst>
            </p:cNvPr>
            <p:cNvSpPr>
              <a:spLocks noChangeShapeType="1"/>
            </p:cNvSpPr>
            <p:nvPr/>
          </p:nvSpPr>
          <p:spPr bwMode="auto">
            <a:xfrm flipV="1">
              <a:off x="3140" y="2250"/>
              <a:ext cx="1" cy="56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6618" name="Freeform 1258">
              <a:extLst>
                <a:ext uri="{FF2B5EF4-FFF2-40B4-BE49-F238E27FC236}">
                  <a16:creationId xmlns:a16="http://schemas.microsoft.com/office/drawing/2014/main" id="{43BD2922-8C59-4A2E-BDF0-A305A1C0A161}"/>
                </a:ext>
              </a:extLst>
            </p:cNvPr>
            <p:cNvSpPr>
              <a:spLocks/>
            </p:cNvSpPr>
            <p:nvPr/>
          </p:nvSpPr>
          <p:spPr bwMode="auto">
            <a:xfrm>
              <a:off x="3140" y="2322"/>
              <a:ext cx="425" cy="430"/>
            </a:xfrm>
            <a:custGeom>
              <a:avLst/>
              <a:gdLst>
                <a:gd name="T0" fmla="*/ 12 w 425"/>
                <a:gd name="T1" fmla="*/ 209 h 430"/>
                <a:gd name="T2" fmla="*/ 30 w 425"/>
                <a:gd name="T3" fmla="*/ 215 h 430"/>
                <a:gd name="T4" fmla="*/ 48 w 425"/>
                <a:gd name="T5" fmla="*/ 191 h 430"/>
                <a:gd name="T6" fmla="*/ 66 w 425"/>
                <a:gd name="T7" fmla="*/ 203 h 430"/>
                <a:gd name="T8" fmla="*/ 72 w 425"/>
                <a:gd name="T9" fmla="*/ 221 h 430"/>
                <a:gd name="T10" fmla="*/ 90 w 425"/>
                <a:gd name="T11" fmla="*/ 209 h 430"/>
                <a:gd name="T12" fmla="*/ 108 w 425"/>
                <a:gd name="T13" fmla="*/ 179 h 430"/>
                <a:gd name="T14" fmla="*/ 114 w 425"/>
                <a:gd name="T15" fmla="*/ 185 h 430"/>
                <a:gd name="T16" fmla="*/ 120 w 425"/>
                <a:gd name="T17" fmla="*/ 215 h 430"/>
                <a:gd name="T18" fmla="*/ 132 w 425"/>
                <a:gd name="T19" fmla="*/ 233 h 430"/>
                <a:gd name="T20" fmla="*/ 144 w 425"/>
                <a:gd name="T21" fmla="*/ 233 h 430"/>
                <a:gd name="T22" fmla="*/ 150 w 425"/>
                <a:gd name="T23" fmla="*/ 191 h 430"/>
                <a:gd name="T24" fmla="*/ 162 w 425"/>
                <a:gd name="T25" fmla="*/ 155 h 430"/>
                <a:gd name="T26" fmla="*/ 174 w 425"/>
                <a:gd name="T27" fmla="*/ 191 h 430"/>
                <a:gd name="T28" fmla="*/ 180 w 425"/>
                <a:gd name="T29" fmla="*/ 245 h 430"/>
                <a:gd name="T30" fmla="*/ 192 w 425"/>
                <a:gd name="T31" fmla="*/ 263 h 430"/>
                <a:gd name="T32" fmla="*/ 204 w 425"/>
                <a:gd name="T33" fmla="*/ 215 h 430"/>
                <a:gd name="T34" fmla="*/ 210 w 425"/>
                <a:gd name="T35" fmla="*/ 137 h 430"/>
                <a:gd name="T36" fmla="*/ 221 w 425"/>
                <a:gd name="T37" fmla="*/ 131 h 430"/>
                <a:gd name="T38" fmla="*/ 227 w 425"/>
                <a:gd name="T39" fmla="*/ 203 h 430"/>
                <a:gd name="T40" fmla="*/ 239 w 425"/>
                <a:gd name="T41" fmla="*/ 281 h 430"/>
                <a:gd name="T42" fmla="*/ 245 w 425"/>
                <a:gd name="T43" fmla="*/ 293 h 430"/>
                <a:gd name="T44" fmla="*/ 257 w 425"/>
                <a:gd name="T45" fmla="*/ 221 h 430"/>
                <a:gd name="T46" fmla="*/ 263 w 425"/>
                <a:gd name="T47" fmla="*/ 119 h 430"/>
                <a:gd name="T48" fmla="*/ 275 w 425"/>
                <a:gd name="T49" fmla="*/ 95 h 430"/>
                <a:gd name="T50" fmla="*/ 281 w 425"/>
                <a:gd name="T51" fmla="*/ 173 h 430"/>
                <a:gd name="T52" fmla="*/ 293 w 425"/>
                <a:gd name="T53" fmla="*/ 299 h 430"/>
                <a:gd name="T54" fmla="*/ 299 w 425"/>
                <a:gd name="T55" fmla="*/ 335 h 430"/>
                <a:gd name="T56" fmla="*/ 311 w 425"/>
                <a:gd name="T57" fmla="*/ 257 h 430"/>
                <a:gd name="T58" fmla="*/ 317 w 425"/>
                <a:gd name="T59" fmla="*/ 83 h 430"/>
                <a:gd name="T60" fmla="*/ 329 w 425"/>
                <a:gd name="T61" fmla="*/ 48 h 430"/>
                <a:gd name="T62" fmla="*/ 335 w 425"/>
                <a:gd name="T63" fmla="*/ 167 h 430"/>
                <a:gd name="T64" fmla="*/ 347 w 425"/>
                <a:gd name="T65" fmla="*/ 329 h 430"/>
                <a:gd name="T66" fmla="*/ 353 w 425"/>
                <a:gd name="T67" fmla="*/ 388 h 430"/>
                <a:gd name="T68" fmla="*/ 359 w 425"/>
                <a:gd name="T69" fmla="*/ 317 h 430"/>
                <a:gd name="T70" fmla="*/ 371 w 425"/>
                <a:gd name="T71" fmla="*/ 131 h 430"/>
                <a:gd name="T72" fmla="*/ 377 w 425"/>
                <a:gd name="T73" fmla="*/ 6 h 430"/>
                <a:gd name="T74" fmla="*/ 389 w 425"/>
                <a:gd name="T75" fmla="*/ 66 h 430"/>
                <a:gd name="T76" fmla="*/ 395 w 425"/>
                <a:gd name="T77" fmla="*/ 269 h 430"/>
                <a:gd name="T78" fmla="*/ 407 w 425"/>
                <a:gd name="T79" fmla="*/ 418 h 430"/>
                <a:gd name="T80" fmla="*/ 413 w 425"/>
                <a:gd name="T81" fmla="*/ 406 h 430"/>
                <a:gd name="T82" fmla="*/ 419 w 425"/>
                <a:gd name="T83" fmla="*/ 227 h 4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425" h="430">
                  <a:moveTo>
                    <a:pt x="0" y="197"/>
                  </a:moveTo>
                  <a:lnTo>
                    <a:pt x="6" y="203"/>
                  </a:lnTo>
                  <a:lnTo>
                    <a:pt x="12" y="209"/>
                  </a:lnTo>
                  <a:lnTo>
                    <a:pt x="18" y="215"/>
                  </a:lnTo>
                  <a:lnTo>
                    <a:pt x="24" y="215"/>
                  </a:lnTo>
                  <a:lnTo>
                    <a:pt x="30" y="215"/>
                  </a:lnTo>
                  <a:lnTo>
                    <a:pt x="36" y="203"/>
                  </a:lnTo>
                  <a:lnTo>
                    <a:pt x="42" y="197"/>
                  </a:lnTo>
                  <a:lnTo>
                    <a:pt x="48" y="191"/>
                  </a:lnTo>
                  <a:lnTo>
                    <a:pt x="54" y="191"/>
                  </a:lnTo>
                  <a:lnTo>
                    <a:pt x="60" y="197"/>
                  </a:lnTo>
                  <a:lnTo>
                    <a:pt x="66" y="203"/>
                  </a:lnTo>
                  <a:lnTo>
                    <a:pt x="66" y="209"/>
                  </a:lnTo>
                  <a:lnTo>
                    <a:pt x="72" y="215"/>
                  </a:lnTo>
                  <a:lnTo>
                    <a:pt x="72" y="221"/>
                  </a:lnTo>
                  <a:lnTo>
                    <a:pt x="84" y="227"/>
                  </a:lnTo>
                  <a:lnTo>
                    <a:pt x="90" y="221"/>
                  </a:lnTo>
                  <a:lnTo>
                    <a:pt x="90" y="209"/>
                  </a:lnTo>
                  <a:lnTo>
                    <a:pt x="96" y="203"/>
                  </a:lnTo>
                  <a:lnTo>
                    <a:pt x="96" y="191"/>
                  </a:lnTo>
                  <a:lnTo>
                    <a:pt x="108" y="179"/>
                  </a:lnTo>
                  <a:lnTo>
                    <a:pt x="102" y="179"/>
                  </a:lnTo>
                  <a:lnTo>
                    <a:pt x="108" y="179"/>
                  </a:lnTo>
                  <a:lnTo>
                    <a:pt x="114" y="185"/>
                  </a:lnTo>
                  <a:lnTo>
                    <a:pt x="114" y="191"/>
                  </a:lnTo>
                  <a:lnTo>
                    <a:pt x="120" y="197"/>
                  </a:lnTo>
                  <a:lnTo>
                    <a:pt x="120" y="215"/>
                  </a:lnTo>
                  <a:lnTo>
                    <a:pt x="126" y="221"/>
                  </a:lnTo>
                  <a:lnTo>
                    <a:pt x="126" y="227"/>
                  </a:lnTo>
                  <a:lnTo>
                    <a:pt x="132" y="233"/>
                  </a:lnTo>
                  <a:lnTo>
                    <a:pt x="132" y="245"/>
                  </a:lnTo>
                  <a:lnTo>
                    <a:pt x="138" y="239"/>
                  </a:lnTo>
                  <a:lnTo>
                    <a:pt x="144" y="233"/>
                  </a:lnTo>
                  <a:lnTo>
                    <a:pt x="144" y="215"/>
                  </a:lnTo>
                  <a:lnTo>
                    <a:pt x="150" y="203"/>
                  </a:lnTo>
                  <a:lnTo>
                    <a:pt x="150" y="191"/>
                  </a:lnTo>
                  <a:lnTo>
                    <a:pt x="156" y="179"/>
                  </a:lnTo>
                  <a:lnTo>
                    <a:pt x="156" y="161"/>
                  </a:lnTo>
                  <a:lnTo>
                    <a:pt x="162" y="155"/>
                  </a:lnTo>
                  <a:lnTo>
                    <a:pt x="168" y="161"/>
                  </a:lnTo>
                  <a:lnTo>
                    <a:pt x="168" y="179"/>
                  </a:lnTo>
                  <a:lnTo>
                    <a:pt x="174" y="191"/>
                  </a:lnTo>
                  <a:lnTo>
                    <a:pt x="174" y="203"/>
                  </a:lnTo>
                  <a:lnTo>
                    <a:pt x="180" y="221"/>
                  </a:lnTo>
                  <a:lnTo>
                    <a:pt x="180" y="245"/>
                  </a:lnTo>
                  <a:lnTo>
                    <a:pt x="186" y="257"/>
                  </a:lnTo>
                  <a:lnTo>
                    <a:pt x="186" y="269"/>
                  </a:lnTo>
                  <a:lnTo>
                    <a:pt x="192" y="263"/>
                  </a:lnTo>
                  <a:lnTo>
                    <a:pt x="198" y="257"/>
                  </a:lnTo>
                  <a:lnTo>
                    <a:pt x="198" y="233"/>
                  </a:lnTo>
                  <a:lnTo>
                    <a:pt x="204" y="215"/>
                  </a:lnTo>
                  <a:lnTo>
                    <a:pt x="204" y="179"/>
                  </a:lnTo>
                  <a:lnTo>
                    <a:pt x="210" y="161"/>
                  </a:lnTo>
                  <a:lnTo>
                    <a:pt x="210" y="137"/>
                  </a:lnTo>
                  <a:lnTo>
                    <a:pt x="216" y="131"/>
                  </a:lnTo>
                  <a:lnTo>
                    <a:pt x="216" y="125"/>
                  </a:lnTo>
                  <a:lnTo>
                    <a:pt x="221" y="131"/>
                  </a:lnTo>
                  <a:lnTo>
                    <a:pt x="221" y="149"/>
                  </a:lnTo>
                  <a:lnTo>
                    <a:pt x="227" y="167"/>
                  </a:lnTo>
                  <a:lnTo>
                    <a:pt x="227" y="203"/>
                  </a:lnTo>
                  <a:lnTo>
                    <a:pt x="233" y="227"/>
                  </a:lnTo>
                  <a:lnTo>
                    <a:pt x="233" y="269"/>
                  </a:lnTo>
                  <a:lnTo>
                    <a:pt x="239" y="281"/>
                  </a:lnTo>
                  <a:lnTo>
                    <a:pt x="239" y="293"/>
                  </a:lnTo>
                  <a:lnTo>
                    <a:pt x="245" y="299"/>
                  </a:lnTo>
                  <a:lnTo>
                    <a:pt x="245" y="293"/>
                  </a:lnTo>
                  <a:lnTo>
                    <a:pt x="251" y="281"/>
                  </a:lnTo>
                  <a:lnTo>
                    <a:pt x="251" y="245"/>
                  </a:lnTo>
                  <a:lnTo>
                    <a:pt x="257" y="221"/>
                  </a:lnTo>
                  <a:lnTo>
                    <a:pt x="257" y="191"/>
                  </a:lnTo>
                  <a:lnTo>
                    <a:pt x="263" y="167"/>
                  </a:lnTo>
                  <a:lnTo>
                    <a:pt x="263" y="119"/>
                  </a:lnTo>
                  <a:lnTo>
                    <a:pt x="269" y="101"/>
                  </a:lnTo>
                  <a:lnTo>
                    <a:pt x="269" y="89"/>
                  </a:lnTo>
                  <a:lnTo>
                    <a:pt x="275" y="95"/>
                  </a:lnTo>
                  <a:lnTo>
                    <a:pt x="275" y="125"/>
                  </a:lnTo>
                  <a:lnTo>
                    <a:pt x="281" y="149"/>
                  </a:lnTo>
                  <a:lnTo>
                    <a:pt x="281" y="173"/>
                  </a:lnTo>
                  <a:lnTo>
                    <a:pt x="287" y="209"/>
                  </a:lnTo>
                  <a:lnTo>
                    <a:pt x="287" y="269"/>
                  </a:lnTo>
                  <a:lnTo>
                    <a:pt x="293" y="299"/>
                  </a:lnTo>
                  <a:lnTo>
                    <a:pt x="293" y="335"/>
                  </a:lnTo>
                  <a:lnTo>
                    <a:pt x="299" y="341"/>
                  </a:lnTo>
                  <a:lnTo>
                    <a:pt x="299" y="335"/>
                  </a:lnTo>
                  <a:lnTo>
                    <a:pt x="305" y="317"/>
                  </a:lnTo>
                  <a:lnTo>
                    <a:pt x="305" y="287"/>
                  </a:lnTo>
                  <a:lnTo>
                    <a:pt x="311" y="257"/>
                  </a:lnTo>
                  <a:lnTo>
                    <a:pt x="311" y="185"/>
                  </a:lnTo>
                  <a:lnTo>
                    <a:pt x="317" y="149"/>
                  </a:lnTo>
                  <a:lnTo>
                    <a:pt x="317" y="83"/>
                  </a:lnTo>
                  <a:lnTo>
                    <a:pt x="323" y="66"/>
                  </a:lnTo>
                  <a:lnTo>
                    <a:pt x="323" y="54"/>
                  </a:lnTo>
                  <a:lnTo>
                    <a:pt x="329" y="48"/>
                  </a:lnTo>
                  <a:lnTo>
                    <a:pt x="329" y="71"/>
                  </a:lnTo>
                  <a:lnTo>
                    <a:pt x="335" y="95"/>
                  </a:lnTo>
                  <a:lnTo>
                    <a:pt x="335" y="167"/>
                  </a:lnTo>
                  <a:lnTo>
                    <a:pt x="341" y="209"/>
                  </a:lnTo>
                  <a:lnTo>
                    <a:pt x="341" y="293"/>
                  </a:lnTo>
                  <a:lnTo>
                    <a:pt x="347" y="329"/>
                  </a:lnTo>
                  <a:lnTo>
                    <a:pt x="347" y="358"/>
                  </a:lnTo>
                  <a:lnTo>
                    <a:pt x="353" y="376"/>
                  </a:lnTo>
                  <a:lnTo>
                    <a:pt x="353" y="388"/>
                  </a:lnTo>
                  <a:lnTo>
                    <a:pt x="353" y="382"/>
                  </a:lnTo>
                  <a:lnTo>
                    <a:pt x="359" y="370"/>
                  </a:lnTo>
                  <a:lnTo>
                    <a:pt x="359" y="317"/>
                  </a:lnTo>
                  <a:lnTo>
                    <a:pt x="365" y="275"/>
                  </a:lnTo>
                  <a:lnTo>
                    <a:pt x="365" y="179"/>
                  </a:lnTo>
                  <a:lnTo>
                    <a:pt x="371" y="131"/>
                  </a:lnTo>
                  <a:lnTo>
                    <a:pt x="371" y="83"/>
                  </a:lnTo>
                  <a:lnTo>
                    <a:pt x="377" y="48"/>
                  </a:lnTo>
                  <a:lnTo>
                    <a:pt x="377" y="6"/>
                  </a:lnTo>
                  <a:lnTo>
                    <a:pt x="383" y="0"/>
                  </a:lnTo>
                  <a:lnTo>
                    <a:pt x="383" y="36"/>
                  </a:lnTo>
                  <a:lnTo>
                    <a:pt x="389" y="66"/>
                  </a:lnTo>
                  <a:lnTo>
                    <a:pt x="389" y="107"/>
                  </a:lnTo>
                  <a:lnTo>
                    <a:pt x="395" y="161"/>
                  </a:lnTo>
                  <a:lnTo>
                    <a:pt x="395" y="269"/>
                  </a:lnTo>
                  <a:lnTo>
                    <a:pt x="401" y="317"/>
                  </a:lnTo>
                  <a:lnTo>
                    <a:pt x="401" y="394"/>
                  </a:lnTo>
                  <a:lnTo>
                    <a:pt x="407" y="418"/>
                  </a:lnTo>
                  <a:lnTo>
                    <a:pt x="407" y="430"/>
                  </a:lnTo>
                  <a:lnTo>
                    <a:pt x="407" y="424"/>
                  </a:lnTo>
                  <a:lnTo>
                    <a:pt x="413" y="406"/>
                  </a:lnTo>
                  <a:lnTo>
                    <a:pt x="413" y="376"/>
                  </a:lnTo>
                  <a:lnTo>
                    <a:pt x="419" y="335"/>
                  </a:lnTo>
                  <a:lnTo>
                    <a:pt x="419" y="227"/>
                  </a:lnTo>
                  <a:lnTo>
                    <a:pt x="425" y="167"/>
                  </a:lnTo>
                  <a:lnTo>
                    <a:pt x="425" y="60"/>
                  </a:lnTo>
                </a:path>
              </a:pathLst>
            </a:custGeom>
            <a:noFill/>
            <a:ln w="0">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6619" name="Freeform 1259">
              <a:extLst>
                <a:ext uri="{FF2B5EF4-FFF2-40B4-BE49-F238E27FC236}">
                  <a16:creationId xmlns:a16="http://schemas.microsoft.com/office/drawing/2014/main" id="{F568E58B-443E-456F-B28D-EBA3A95923DD}"/>
                </a:ext>
              </a:extLst>
            </p:cNvPr>
            <p:cNvSpPr>
              <a:spLocks/>
            </p:cNvSpPr>
            <p:nvPr/>
          </p:nvSpPr>
          <p:spPr bwMode="auto">
            <a:xfrm>
              <a:off x="3565" y="2250"/>
              <a:ext cx="371" cy="556"/>
            </a:xfrm>
            <a:custGeom>
              <a:avLst/>
              <a:gdLst>
                <a:gd name="T0" fmla="*/ 6 w 371"/>
                <a:gd name="T1" fmla="*/ 36 h 556"/>
                <a:gd name="T2" fmla="*/ 18 w 371"/>
                <a:gd name="T3" fmla="*/ 78 h 556"/>
                <a:gd name="T4" fmla="*/ 24 w 371"/>
                <a:gd name="T5" fmla="*/ 353 h 556"/>
                <a:gd name="T6" fmla="*/ 36 w 371"/>
                <a:gd name="T7" fmla="*/ 502 h 556"/>
                <a:gd name="T8" fmla="*/ 42 w 371"/>
                <a:gd name="T9" fmla="*/ 472 h 556"/>
                <a:gd name="T10" fmla="*/ 54 w 371"/>
                <a:gd name="T11" fmla="*/ 233 h 556"/>
                <a:gd name="T12" fmla="*/ 60 w 371"/>
                <a:gd name="T13" fmla="*/ 30 h 556"/>
                <a:gd name="T14" fmla="*/ 66 w 371"/>
                <a:gd name="T15" fmla="*/ 24 h 556"/>
                <a:gd name="T16" fmla="*/ 78 w 371"/>
                <a:gd name="T17" fmla="*/ 221 h 556"/>
                <a:gd name="T18" fmla="*/ 84 w 371"/>
                <a:gd name="T19" fmla="*/ 478 h 556"/>
                <a:gd name="T20" fmla="*/ 96 w 371"/>
                <a:gd name="T21" fmla="*/ 550 h 556"/>
                <a:gd name="T22" fmla="*/ 102 w 371"/>
                <a:gd name="T23" fmla="*/ 365 h 556"/>
                <a:gd name="T24" fmla="*/ 114 w 371"/>
                <a:gd name="T25" fmla="*/ 102 h 556"/>
                <a:gd name="T26" fmla="*/ 126 w 371"/>
                <a:gd name="T27" fmla="*/ 18 h 556"/>
                <a:gd name="T28" fmla="*/ 132 w 371"/>
                <a:gd name="T29" fmla="*/ 299 h 556"/>
                <a:gd name="T30" fmla="*/ 144 w 371"/>
                <a:gd name="T31" fmla="*/ 526 h 556"/>
                <a:gd name="T32" fmla="*/ 150 w 371"/>
                <a:gd name="T33" fmla="*/ 520 h 556"/>
                <a:gd name="T34" fmla="*/ 162 w 371"/>
                <a:gd name="T35" fmla="*/ 293 h 556"/>
                <a:gd name="T36" fmla="*/ 168 w 371"/>
                <a:gd name="T37" fmla="*/ 54 h 556"/>
                <a:gd name="T38" fmla="*/ 174 w 371"/>
                <a:gd name="T39" fmla="*/ 12 h 556"/>
                <a:gd name="T40" fmla="*/ 186 w 371"/>
                <a:gd name="T41" fmla="*/ 167 h 556"/>
                <a:gd name="T42" fmla="*/ 192 w 371"/>
                <a:gd name="T43" fmla="*/ 424 h 556"/>
                <a:gd name="T44" fmla="*/ 204 w 371"/>
                <a:gd name="T45" fmla="*/ 538 h 556"/>
                <a:gd name="T46" fmla="*/ 210 w 371"/>
                <a:gd name="T47" fmla="*/ 413 h 556"/>
                <a:gd name="T48" fmla="*/ 222 w 371"/>
                <a:gd name="T49" fmla="*/ 167 h 556"/>
                <a:gd name="T50" fmla="*/ 228 w 371"/>
                <a:gd name="T51" fmla="*/ 36 h 556"/>
                <a:gd name="T52" fmla="*/ 240 w 371"/>
                <a:gd name="T53" fmla="*/ 132 h 556"/>
                <a:gd name="T54" fmla="*/ 246 w 371"/>
                <a:gd name="T55" fmla="*/ 407 h 556"/>
                <a:gd name="T56" fmla="*/ 258 w 371"/>
                <a:gd name="T57" fmla="*/ 496 h 556"/>
                <a:gd name="T58" fmla="*/ 264 w 371"/>
                <a:gd name="T59" fmla="*/ 466 h 556"/>
                <a:gd name="T60" fmla="*/ 270 w 371"/>
                <a:gd name="T61" fmla="*/ 233 h 556"/>
                <a:gd name="T62" fmla="*/ 281 w 371"/>
                <a:gd name="T63" fmla="*/ 108 h 556"/>
                <a:gd name="T64" fmla="*/ 287 w 371"/>
                <a:gd name="T65" fmla="*/ 120 h 556"/>
                <a:gd name="T66" fmla="*/ 299 w 371"/>
                <a:gd name="T67" fmla="*/ 251 h 556"/>
                <a:gd name="T68" fmla="*/ 305 w 371"/>
                <a:gd name="T69" fmla="*/ 442 h 556"/>
                <a:gd name="T70" fmla="*/ 311 w 371"/>
                <a:gd name="T71" fmla="*/ 448 h 556"/>
                <a:gd name="T72" fmla="*/ 323 w 371"/>
                <a:gd name="T73" fmla="*/ 365 h 556"/>
                <a:gd name="T74" fmla="*/ 329 w 371"/>
                <a:gd name="T75" fmla="*/ 167 h 556"/>
                <a:gd name="T76" fmla="*/ 341 w 371"/>
                <a:gd name="T77" fmla="*/ 126 h 556"/>
                <a:gd name="T78" fmla="*/ 347 w 371"/>
                <a:gd name="T79" fmla="*/ 221 h 556"/>
                <a:gd name="T80" fmla="*/ 359 w 371"/>
                <a:gd name="T81" fmla="*/ 359 h 556"/>
                <a:gd name="T82" fmla="*/ 365 w 371"/>
                <a:gd name="T83" fmla="*/ 413 h 5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371" h="556">
                  <a:moveTo>
                    <a:pt x="0" y="132"/>
                  </a:moveTo>
                  <a:lnTo>
                    <a:pt x="6" y="90"/>
                  </a:lnTo>
                  <a:lnTo>
                    <a:pt x="6" y="36"/>
                  </a:lnTo>
                  <a:lnTo>
                    <a:pt x="12" y="36"/>
                  </a:lnTo>
                  <a:lnTo>
                    <a:pt x="12" y="48"/>
                  </a:lnTo>
                  <a:lnTo>
                    <a:pt x="18" y="78"/>
                  </a:lnTo>
                  <a:lnTo>
                    <a:pt x="18" y="167"/>
                  </a:lnTo>
                  <a:lnTo>
                    <a:pt x="24" y="227"/>
                  </a:lnTo>
                  <a:lnTo>
                    <a:pt x="24" y="353"/>
                  </a:lnTo>
                  <a:lnTo>
                    <a:pt x="30" y="413"/>
                  </a:lnTo>
                  <a:lnTo>
                    <a:pt x="30" y="460"/>
                  </a:lnTo>
                  <a:lnTo>
                    <a:pt x="36" y="502"/>
                  </a:lnTo>
                  <a:lnTo>
                    <a:pt x="36" y="538"/>
                  </a:lnTo>
                  <a:lnTo>
                    <a:pt x="42" y="532"/>
                  </a:lnTo>
                  <a:lnTo>
                    <a:pt x="42" y="472"/>
                  </a:lnTo>
                  <a:lnTo>
                    <a:pt x="48" y="424"/>
                  </a:lnTo>
                  <a:lnTo>
                    <a:pt x="48" y="299"/>
                  </a:lnTo>
                  <a:lnTo>
                    <a:pt x="54" y="233"/>
                  </a:lnTo>
                  <a:lnTo>
                    <a:pt x="54" y="167"/>
                  </a:lnTo>
                  <a:lnTo>
                    <a:pt x="60" y="108"/>
                  </a:lnTo>
                  <a:lnTo>
                    <a:pt x="60" y="30"/>
                  </a:lnTo>
                  <a:lnTo>
                    <a:pt x="66" y="12"/>
                  </a:lnTo>
                  <a:lnTo>
                    <a:pt x="66" y="6"/>
                  </a:lnTo>
                  <a:lnTo>
                    <a:pt x="66" y="24"/>
                  </a:lnTo>
                  <a:lnTo>
                    <a:pt x="72" y="54"/>
                  </a:lnTo>
                  <a:lnTo>
                    <a:pt x="72" y="161"/>
                  </a:lnTo>
                  <a:lnTo>
                    <a:pt x="78" y="221"/>
                  </a:lnTo>
                  <a:lnTo>
                    <a:pt x="78" y="293"/>
                  </a:lnTo>
                  <a:lnTo>
                    <a:pt x="84" y="359"/>
                  </a:lnTo>
                  <a:lnTo>
                    <a:pt x="84" y="478"/>
                  </a:lnTo>
                  <a:lnTo>
                    <a:pt x="90" y="520"/>
                  </a:lnTo>
                  <a:lnTo>
                    <a:pt x="90" y="556"/>
                  </a:lnTo>
                  <a:lnTo>
                    <a:pt x="96" y="550"/>
                  </a:lnTo>
                  <a:lnTo>
                    <a:pt x="96" y="526"/>
                  </a:lnTo>
                  <a:lnTo>
                    <a:pt x="102" y="484"/>
                  </a:lnTo>
                  <a:lnTo>
                    <a:pt x="102" y="365"/>
                  </a:lnTo>
                  <a:lnTo>
                    <a:pt x="108" y="299"/>
                  </a:lnTo>
                  <a:lnTo>
                    <a:pt x="108" y="161"/>
                  </a:lnTo>
                  <a:lnTo>
                    <a:pt x="114" y="102"/>
                  </a:lnTo>
                  <a:lnTo>
                    <a:pt x="114" y="18"/>
                  </a:lnTo>
                  <a:lnTo>
                    <a:pt x="120" y="0"/>
                  </a:lnTo>
                  <a:lnTo>
                    <a:pt x="126" y="18"/>
                  </a:lnTo>
                  <a:lnTo>
                    <a:pt x="126" y="102"/>
                  </a:lnTo>
                  <a:lnTo>
                    <a:pt x="132" y="161"/>
                  </a:lnTo>
                  <a:lnTo>
                    <a:pt x="132" y="299"/>
                  </a:lnTo>
                  <a:lnTo>
                    <a:pt x="138" y="365"/>
                  </a:lnTo>
                  <a:lnTo>
                    <a:pt x="138" y="484"/>
                  </a:lnTo>
                  <a:lnTo>
                    <a:pt x="144" y="526"/>
                  </a:lnTo>
                  <a:lnTo>
                    <a:pt x="144" y="550"/>
                  </a:lnTo>
                  <a:lnTo>
                    <a:pt x="150" y="556"/>
                  </a:lnTo>
                  <a:lnTo>
                    <a:pt x="150" y="520"/>
                  </a:lnTo>
                  <a:lnTo>
                    <a:pt x="156" y="478"/>
                  </a:lnTo>
                  <a:lnTo>
                    <a:pt x="156" y="359"/>
                  </a:lnTo>
                  <a:lnTo>
                    <a:pt x="162" y="293"/>
                  </a:lnTo>
                  <a:lnTo>
                    <a:pt x="162" y="221"/>
                  </a:lnTo>
                  <a:lnTo>
                    <a:pt x="168" y="161"/>
                  </a:lnTo>
                  <a:lnTo>
                    <a:pt x="168" y="54"/>
                  </a:lnTo>
                  <a:lnTo>
                    <a:pt x="174" y="24"/>
                  </a:lnTo>
                  <a:lnTo>
                    <a:pt x="174" y="6"/>
                  </a:lnTo>
                  <a:lnTo>
                    <a:pt x="174" y="12"/>
                  </a:lnTo>
                  <a:lnTo>
                    <a:pt x="180" y="30"/>
                  </a:lnTo>
                  <a:lnTo>
                    <a:pt x="180" y="108"/>
                  </a:lnTo>
                  <a:lnTo>
                    <a:pt x="186" y="167"/>
                  </a:lnTo>
                  <a:lnTo>
                    <a:pt x="186" y="233"/>
                  </a:lnTo>
                  <a:lnTo>
                    <a:pt x="192" y="299"/>
                  </a:lnTo>
                  <a:lnTo>
                    <a:pt x="192" y="424"/>
                  </a:lnTo>
                  <a:lnTo>
                    <a:pt x="198" y="472"/>
                  </a:lnTo>
                  <a:lnTo>
                    <a:pt x="198" y="532"/>
                  </a:lnTo>
                  <a:lnTo>
                    <a:pt x="204" y="538"/>
                  </a:lnTo>
                  <a:lnTo>
                    <a:pt x="204" y="502"/>
                  </a:lnTo>
                  <a:lnTo>
                    <a:pt x="210" y="460"/>
                  </a:lnTo>
                  <a:lnTo>
                    <a:pt x="210" y="413"/>
                  </a:lnTo>
                  <a:lnTo>
                    <a:pt x="216" y="353"/>
                  </a:lnTo>
                  <a:lnTo>
                    <a:pt x="216" y="227"/>
                  </a:lnTo>
                  <a:lnTo>
                    <a:pt x="222" y="167"/>
                  </a:lnTo>
                  <a:lnTo>
                    <a:pt x="222" y="78"/>
                  </a:lnTo>
                  <a:lnTo>
                    <a:pt x="228" y="48"/>
                  </a:lnTo>
                  <a:lnTo>
                    <a:pt x="228" y="36"/>
                  </a:lnTo>
                  <a:lnTo>
                    <a:pt x="234" y="36"/>
                  </a:lnTo>
                  <a:lnTo>
                    <a:pt x="234" y="90"/>
                  </a:lnTo>
                  <a:lnTo>
                    <a:pt x="240" y="132"/>
                  </a:lnTo>
                  <a:lnTo>
                    <a:pt x="240" y="239"/>
                  </a:lnTo>
                  <a:lnTo>
                    <a:pt x="246" y="299"/>
                  </a:lnTo>
                  <a:lnTo>
                    <a:pt x="246" y="407"/>
                  </a:lnTo>
                  <a:lnTo>
                    <a:pt x="252" y="448"/>
                  </a:lnTo>
                  <a:lnTo>
                    <a:pt x="252" y="478"/>
                  </a:lnTo>
                  <a:lnTo>
                    <a:pt x="258" y="496"/>
                  </a:lnTo>
                  <a:lnTo>
                    <a:pt x="258" y="502"/>
                  </a:lnTo>
                  <a:lnTo>
                    <a:pt x="258" y="490"/>
                  </a:lnTo>
                  <a:lnTo>
                    <a:pt x="264" y="466"/>
                  </a:lnTo>
                  <a:lnTo>
                    <a:pt x="264" y="389"/>
                  </a:lnTo>
                  <a:lnTo>
                    <a:pt x="270" y="341"/>
                  </a:lnTo>
                  <a:lnTo>
                    <a:pt x="270" y="233"/>
                  </a:lnTo>
                  <a:lnTo>
                    <a:pt x="275" y="179"/>
                  </a:lnTo>
                  <a:lnTo>
                    <a:pt x="275" y="138"/>
                  </a:lnTo>
                  <a:lnTo>
                    <a:pt x="281" y="108"/>
                  </a:lnTo>
                  <a:lnTo>
                    <a:pt x="281" y="72"/>
                  </a:lnTo>
                  <a:lnTo>
                    <a:pt x="287" y="78"/>
                  </a:lnTo>
                  <a:lnTo>
                    <a:pt x="287" y="120"/>
                  </a:lnTo>
                  <a:lnTo>
                    <a:pt x="293" y="155"/>
                  </a:lnTo>
                  <a:lnTo>
                    <a:pt x="293" y="203"/>
                  </a:lnTo>
                  <a:lnTo>
                    <a:pt x="299" y="251"/>
                  </a:lnTo>
                  <a:lnTo>
                    <a:pt x="299" y="347"/>
                  </a:lnTo>
                  <a:lnTo>
                    <a:pt x="305" y="389"/>
                  </a:lnTo>
                  <a:lnTo>
                    <a:pt x="305" y="442"/>
                  </a:lnTo>
                  <a:lnTo>
                    <a:pt x="311" y="454"/>
                  </a:lnTo>
                  <a:lnTo>
                    <a:pt x="311" y="460"/>
                  </a:lnTo>
                  <a:lnTo>
                    <a:pt x="311" y="448"/>
                  </a:lnTo>
                  <a:lnTo>
                    <a:pt x="317" y="430"/>
                  </a:lnTo>
                  <a:lnTo>
                    <a:pt x="317" y="401"/>
                  </a:lnTo>
                  <a:lnTo>
                    <a:pt x="323" y="365"/>
                  </a:lnTo>
                  <a:lnTo>
                    <a:pt x="323" y="281"/>
                  </a:lnTo>
                  <a:lnTo>
                    <a:pt x="329" y="239"/>
                  </a:lnTo>
                  <a:lnTo>
                    <a:pt x="329" y="167"/>
                  </a:lnTo>
                  <a:lnTo>
                    <a:pt x="335" y="143"/>
                  </a:lnTo>
                  <a:lnTo>
                    <a:pt x="335" y="120"/>
                  </a:lnTo>
                  <a:lnTo>
                    <a:pt x="341" y="126"/>
                  </a:lnTo>
                  <a:lnTo>
                    <a:pt x="341" y="138"/>
                  </a:lnTo>
                  <a:lnTo>
                    <a:pt x="347" y="155"/>
                  </a:lnTo>
                  <a:lnTo>
                    <a:pt x="347" y="221"/>
                  </a:lnTo>
                  <a:lnTo>
                    <a:pt x="353" y="257"/>
                  </a:lnTo>
                  <a:lnTo>
                    <a:pt x="353" y="329"/>
                  </a:lnTo>
                  <a:lnTo>
                    <a:pt x="359" y="359"/>
                  </a:lnTo>
                  <a:lnTo>
                    <a:pt x="359" y="389"/>
                  </a:lnTo>
                  <a:lnTo>
                    <a:pt x="365" y="407"/>
                  </a:lnTo>
                  <a:lnTo>
                    <a:pt x="365" y="413"/>
                  </a:lnTo>
                  <a:lnTo>
                    <a:pt x="371" y="407"/>
                  </a:lnTo>
                  <a:lnTo>
                    <a:pt x="371" y="371"/>
                  </a:lnTo>
                </a:path>
              </a:pathLst>
            </a:custGeom>
            <a:noFill/>
            <a:ln w="0">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6620" name="Freeform 1260">
              <a:extLst>
                <a:ext uri="{FF2B5EF4-FFF2-40B4-BE49-F238E27FC236}">
                  <a16:creationId xmlns:a16="http://schemas.microsoft.com/office/drawing/2014/main" id="{B597A86D-E142-4FB8-B92D-1405A2F99C7F}"/>
                </a:ext>
              </a:extLst>
            </p:cNvPr>
            <p:cNvSpPr>
              <a:spLocks/>
            </p:cNvSpPr>
            <p:nvPr/>
          </p:nvSpPr>
          <p:spPr bwMode="auto">
            <a:xfrm>
              <a:off x="3936" y="2411"/>
              <a:ext cx="300" cy="210"/>
            </a:xfrm>
            <a:custGeom>
              <a:avLst/>
              <a:gdLst>
                <a:gd name="T0" fmla="*/ 6 w 300"/>
                <a:gd name="T1" fmla="*/ 180 h 210"/>
                <a:gd name="T2" fmla="*/ 12 w 300"/>
                <a:gd name="T3" fmla="*/ 84 h 210"/>
                <a:gd name="T4" fmla="*/ 18 w 300"/>
                <a:gd name="T5" fmla="*/ 36 h 210"/>
                <a:gd name="T6" fmla="*/ 24 w 300"/>
                <a:gd name="T7" fmla="*/ 0 h 210"/>
                <a:gd name="T8" fmla="*/ 30 w 300"/>
                <a:gd name="T9" fmla="*/ 30 h 210"/>
                <a:gd name="T10" fmla="*/ 36 w 300"/>
                <a:gd name="T11" fmla="*/ 102 h 210"/>
                <a:gd name="T12" fmla="*/ 42 w 300"/>
                <a:gd name="T13" fmla="*/ 156 h 210"/>
                <a:gd name="T14" fmla="*/ 48 w 300"/>
                <a:gd name="T15" fmla="*/ 204 h 210"/>
                <a:gd name="T16" fmla="*/ 54 w 300"/>
                <a:gd name="T17" fmla="*/ 204 h 210"/>
                <a:gd name="T18" fmla="*/ 60 w 300"/>
                <a:gd name="T19" fmla="*/ 180 h 210"/>
                <a:gd name="T20" fmla="*/ 66 w 300"/>
                <a:gd name="T21" fmla="*/ 114 h 210"/>
                <a:gd name="T22" fmla="*/ 72 w 300"/>
                <a:gd name="T23" fmla="*/ 60 h 210"/>
                <a:gd name="T24" fmla="*/ 78 w 300"/>
                <a:gd name="T25" fmla="*/ 36 h 210"/>
                <a:gd name="T26" fmla="*/ 84 w 300"/>
                <a:gd name="T27" fmla="*/ 48 h 210"/>
                <a:gd name="T28" fmla="*/ 90 w 300"/>
                <a:gd name="T29" fmla="*/ 90 h 210"/>
                <a:gd name="T30" fmla="*/ 96 w 300"/>
                <a:gd name="T31" fmla="*/ 144 h 210"/>
                <a:gd name="T32" fmla="*/ 108 w 300"/>
                <a:gd name="T33" fmla="*/ 180 h 210"/>
                <a:gd name="T34" fmla="*/ 108 w 300"/>
                <a:gd name="T35" fmla="*/ 168 h 210"/>
                <a:gd name="T36" fmla="*/ 114 w 300"/>
                <a:gd name="T37" fmla="*/ 132 h 210"/>
                <a:gd name="T38" fmla="*/ 120 w 300"/>
                <a:gd name="T39" fmla="*/ 102 h 210"/>
                <a:gd name="T40" fmla="*/ 126 w 300"/>
                <a:gd name="T41" fmla="*/ 72 h 210"/>
                <a:gd name="T42" fmla="*/ 138 w 300"/>
                <a:gd name="T43" fmla="*/ 90 h 210"/>
                <a:gd name="T44" fmla="*/ 144 w 300"/>
                <a:gd name="T45" fmla="*/ 114 h 210"/>
                <a:gd name="T46" fmla="*/ 150 w 300"/>
                <a:gd name="T47" fmla="*/ 144 h 210"/>
                <a:gd name="T48" fmla="*/ 156 w 300"/>
                <a:gd name="T49" fmla="*/ 156 h 210"/>
                <a:gd name="T50" fmla="*/ 168 w 300"/>
                <a:gd name="T51" fmla="*/ 138 h 210"/>
                <a:gd name="T52" fmla="*/ 174 w 300"/>
                <a:gd name="T53" fmla="*/ 126 h 210"/>
                <a:gd name="T54" fmla="*/ 180 w 300"/>
                <a:gd name="T55" fmla="*/ 102 h 210"/>
                <a:gd name="T56" fmla="*/ 186 w 300"/>
                <a:gd name="T57" fmla="*/ 90 h 210"/>
                <a:gd name="T58" fmla="*/ 198 w 300"/>
                <a:gd name="T59" fmla="*/ 102 h 210"/>
                <a:gd name="T60" fmla="*/ 204 w 300"/>
                <a:gd name="T61" fmla="*/ 120 h 210"/>
                <a:gd name="T62" fmla="*/ 210 w 300"/>
                <a:gd name="T63" fmla="*/ 138 h 210"/>
                <a:gd name="T64" fmla="*/ 222 w 300"/>
                <a:gd name="T65" fmla="*/ 126 h 210"/>
                <a:gd name="T66" fmla="*/ 228 w 300"/>
                <a:gd name="T67" fmla="*/ 114 h 210"/>
                <a:gd name="T68" fmla="*/ 234 w 300"/>
                <a:gd name="T69" fmla="*/ 102 h 210"/>
                <a:gd name="T70" fmla="*/ 246 w 300"/>
                <a:gd name="T71" fmla="*/ 108 h 210"/>
                <a:gd name="T72" fmla="*/ 258 w 300"/>
                <a:gd name="T73" fmla="*/ 120 h 210"/>
                <a:gd name="T74" fmla="*/ 270 w 300"/>
                <a:gd name="T75" fmla="*/ 126 h 210"/>
                <a:gd name="T76" fmla="*/ 282 w 300"/>
                <a:gd name="T77" fmla="*/ 114 h 210"/>
                <a:gd name="T78" fmla="*/ 294 w 300"/>
                <a:gd name="T79" fmla="*/ 108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300" h="210">
                  <a:moveTo>
                    <a:pt x="0" y="210"/>
                  </a:moveTo>
                  <a:lnTo>
                    <a:pt x="6" y="180"/>
                  </a:lnTo>
                  <a:lnTo>
                    <a:pt x="6" y="120"/>
                  </a:lnTo>
                  <a:lnTo>
                    <a:pt x="12" y="84"/>
                  </a:lnTo>
                  <a:lnTo>
                    <a:pt x="12" y="60"/>
                  </a:lnTo>
                  <a:lnTo>
                    <a:pt x="18" y="36"/>
                  </a:lnTo>
                  <a:lnTo>
                    <a:pt x="18" y="6"/>
                  </a:lnTo>
                  <a:lnTo>
                    <a:pt x="24" y="0"/>
                  </a:lnTo>
                  <a:lnTo>
                    <a:pt x="24" y="12"/>
                  </a:lnTo>
                  <a:lnTo>
                    <a:pt x="30" y="30"/>
                  </a:lnTo>
                  <a:lnTo>
                    <a:pt x="30" y="78"/>
                  </a:lnTo>
                  <a:lnTo>
                    <a:pt x="36" y="102"/>
                  </a:lnTo>
                  <a:lnTo>
                    <a:pt x="36" y="132"/>
                  </a:lnTo>
                  <a:lnTo>
                    <a:pt x="42" y="156"/>
                  </a:lnTo>
                  <a:lnTo>
                    <a:pt x="42" y="192"/>
                  </a:lnTo>
                  <a:lnTo>
                    <a:pt x="48" y="204"/>
                  </a:lnTo>
                  <a:lnTo>
                    <a:pt x="48" y="210"/>
                  </a:lnTo>
                  <a:lnTo>
                    <a:pt x="54" y="204"/>
                  </a:lnTo>
                  <a:lnTo>
                    <a:pt x="54" y="192"/>
                  </a:lnTo>
                  <a:lnTo>
                    <a:pt x="60" y="180"/>
                  </a:lnTo>
                  <a:lnTo>
                    <a:pt x="60" y="138"/>
                  </a:lnTo>
                  <a:lnTo>
                    <a:pt x="66" y="114"/>
                  </a:lnTo>
                  <a:lnTo>
                    <a:pt x="66" y="78"/>
                  </a:lnTo>
                  <a:lnTo>
                    <a:pt x="72" y="60"/>
                  </a:lnTo>
                  <a:lnTo>
                    <a:pt x="72" y="42"/>
                  </a:lnTo>
                  <a:lnTo>
                    <a:pt x="78" y="36"/>
                  </a:lnTo>
                  <a:lnTo>
                    <a:pt x="78" y="42"/>
                  </a:lnTo>
                  <a:lnTo>
                    <a:pt x="84" y="48"/>
                  </a:lnTo>
                  <a:lnTo>
                    <a:pt x="84" y="72"/>
                  </a:lnTo>
                  <a:lnTo>
                    <a:pt x="90" y="90"/>
                  </a:lnTo>
                  <a:lnTo>
                    <a:pt x="90" y="126"/>
                  </a:lnTo>
                  <a:lnTo>
                    <a:pt x="96" y="144"/>
                  </a:lnTo>
                  <a:lnTo>
                    <a:pt x="96" y="168"/>
                  </a:lnTo>
                  <a:lnTo>
                    <a:pt x="108" y="180"/>
                  </a:lnTo>
                  <a:lnTo>
                    <a:pt x="102" y="180"/>
                  </a:lnTo>
                  <a:lnTo>
                    <a:pt x="108" y="168"/>
                  </a:lnTo>
                  <a:lnTo>
                    <a:pt x="114" y="156"/>
                  </a:lnTo>
                  <a:lnTo>
                    <a:pt x="114" y="132"/>
                  </a:lnTo>
                  <a:lnTo>
                    <a:pt x="120" y="114"/>
                  </a:lnTo>
                  <a:lnTo>
                    <a:pt x="120" y="102"/>
                  </a:lnTo>
                  <a:lnTo>
                    <a:pt x="126" y="90"/>
                  </a:lnTo>
                  <a:lnTo>
                    <a:pt x="126" y="72"/>
                  </a:lnTo>
                  <a:lnTo>
                    <a:pt x="138" y="72"/>
                  </a:lnTo>
                  <a:lnTo>
                    <a:pt x="138" y="90"/>
                  </a:lnTo>
                  <a:lnTo>
                    <a:pt x="144" y="102"/>
                  </a:lnTo>
                  <a:lnTo>
                    <a:pt x="144" y="114"/>
                  </a:lnTo>
                  <a:lnTo>
                    <a:pt x="150" y="126"/>
                  </a:lnTo>
                  <a:lnTo>
                    <a:pt x="150" y="144"/>
                  </a:lnTo>
                  <a:lnTo>
                    <a:pt x="162" y="156"/>
                  </a:lnTo>
                  <a:lnTo>
                    <a:pt x="156" y="156"/>
                  </a:lnTo>
                  <a:lnTo>
                    <a:pt x="162" y="144"/>
                  </a:lnTo>
                  <a:lnTo>
                    <a:pt x="168" y="138"/>
                  </a:lnTo>
                  <a:lnTo>
                    <a:pt x="168" y="132"/>
                  </a:lnTo>
                  <a:lnTo>
                    <a:pt x="174" y="126"/>
                  </a:lnTo>
                  <a:lnTo>
                    <a:pt x="174" y="108"/>
                  </a:lnTo>
                  <a:lnTo>
                    <a:pt x="180" y="102"/>
                  </a:lnTo>
                  <a:lnTo>
                    <a:pt x="180" y="90"/>
                  </a:lnTo>
                  <a:lnTo>
                    <a:pt x="186" y="90"/>
                  </a:lnTo>
                  <a:lnTo>
                    <a:pt x="192" y="96"/>
                  </a:lnTo>
                  <a:lnTo>
                    <a:pt x="198" y="102"/>
                  </a:lnTo>
                  <a:lnTo>
                    <a:pt x="198" y="114"/>
                  </a:lnTo>
                  <a:lnTo>
                    <a:pt x="204" y="120"/>
                  </a:lnTo>
                  <a:lnTo>
                    <a:pt x="204" y="132"/>
                  </a:lnTo>
                  <a:lnTo>
                    <a:pt x="210" y="138"/>
                  </a:lnTo>
                  <a:lnTo>
                    <a:pt x="216" y="138"/>
                  </a:lnTo>
                  <a:lnTo>
                    <a:pt x="222" y="126"/>
                  </a:lnTo>
                  <a:lnTo>
                    <a:pt x="228" y="120"/>
                  </a:lnTo>
                  <a:lnTo>
                    <a:pt x="228" y="114"/>
                  </a:lnTo>
                  <a:lnTo>
                    <a:pt x="240" y="102"/>
                  </a:lnTo>
                  <a:lnTo>
                    <a:pt x="234" y="102"/>
                  </a:lnTo>
                  <a:lnTo>
                    <a:pt x="240" y="102"/>
                  </a:lnTo>
                  <a:lnTo>
                    <a:pt x="246" y="108"/>
                  </a:lnTo>
                  <a:lnTo>
                    <a:pt x="252" y="114"/>
                  </a:lnTo>
                  <a:lnTo>
                    <a:pt x="258" y="120"/>
                  </a:lnTo>
                  <a:lnTo>
                    <a:pt x="264" y="126"/>
                  </a:lnTo>
                  <a:lnTo>
                    <a:pt x="270" y="126"/>
                  </a:lnTo>
                  <a:lnTo>
                    <a:pt x="276" y="126"/>
                  </a:lnTo>
                  <a:lnTo>
                    <a:pt x="282" y="114"/>
                  </a:lnTo>
                  <a:lnTo>
                    <a:pt x="288" y="108"/>
                  </a:lnTo>
                  <a:lnTo>
                    <a:pt x="294" y="108"/>
                  </a:lnTo>
                  <a:lnTo>
                    <a:pt x="300" y="108"/>
                  </a:lnTo>
                </a:path>
              </a:pathLst>
            </a:custGeom>
            <a:noFill/>
            <a:ln w="0">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gr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6" name="Rectangle 4">
            <a:extLst>
              <a:ext uri="{FF2B5EF4-FFF2-40B4-BE49-F238E27FC236}">
                <a16:creationId xmlns:a16="http://schemas.microsoft.com/office/drawing/2014/main" id="{6EA58D18-A4EA-4FE1-AFEB-23E8489DD211}"/>
              </a:ext>
            </a:extLst>
          </p:cNvPr>
          <p:cNvSpPr>
            <a:spLocks noChangeArrowheads="1"/>
          </p:cNvSpPr>
          <p:nvPr/>
        </p:nvSpPr>
        <p:spPr bwMode="auto">
          <a:xfrm>
            <a:off x="304800" y="304800"/>
            <a:ext cx="4572000" cy="5197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sz="1400"/>
              <a:t>% Gaussian_script</a:t>
            </a:r>
          </a:p>
          <a:p>
            <a:r>
              <a:rPr lang="en-US" altLang="en-US" sz="1400"/>
              <a:t>f= linspace(-20, 20, 200);</a:t>
            </a:r>
          </a:p>
          <a:p>
            <a:r>
              <a:rPr lang="en-US" altLang="en-US" sz="1400"/>
              <a:t>t =linspace(-1,1, 500);</a:t>
            </a:r>
          </a:p>
          <a:p>
            <a:r>
              <a:rPr lang="en-US" altLang="en-US" sz="1400"/>
              <a:t>subplot(3,2,1)</a:t>
            </a:r>
          </a:p>
          <a:p>
            <a:r>
              <a:rPr lang="en-US" altLang="en-US" sz="1400"/>
              <a:t>bw =4;</a:t>
            </a:r>
          </a:p>
          <a:p>
            <a:r>
              <a:rPr lang="en-US" altLang="en-US" sz="1400"/>
              <a:t>fc = 10;</a:t>
            </a:r>
          </a:p>
          <a:p>
            <a:r>
              <a:rPr lang="en-US" altLang="en-US" sz="1400"/>
              <a:t>[y,z]= Gauss_funcs(f,t,fc, bw);</a:t>
            </a:r>
          </a:p>
          <a:p>
            <a:r>
              <a:rPr lang="en-US" altLang="en-US" sz="1400"/>
              <a:t>plot(f, y)</a:t>
            </a:r>
          </a:p>
          <a:p>
            <a:r>
              <a:rPr lang="en-US" altLang="en-US" sz="1400"/>
              <a:t>subplot(3, 2, 2)</a:t>
            </a:r>
          </a:p>
          <a:p>
            <a:r>
              <a:rPr lang="en-US" altLang="en-US" sz="1400"/>
              <a:t>plot(t,z)</a:t>
            </a:r>
          </a:p>
          <a:p>
            <a:r>
              <a:rPr lang="en-US" altLang="en-US" sz="1400"/>
              <a:t>subplot(3, 2, 3)</a:t>
            </a:r>
          </a:p>
          <a:p>
            <a:r>
              <a:rPr lang="en-US" altLang="en-US" sz="1400"/>
              <a:t>bw =2;</a:t>
            </a:r>
          </a:p>
          <a:p>
            <a:r>
              <a:rPr lang="en-US" altLang="en-US" sz="1400"/>
              <a:t>fc = 10;</a:t>
            </a:r>
          </a:p>
          <a:p>
            <a:r>
              <a:rPr lang="en-US" altLang="en-US" sz="1400"/>
              <a:t>[y,z]= Gauss_funcs(f,t,fc, bw);</a:t>
            </a:r>
          </a:p>
          <a:p>
            <a:r>
              <a:rPr lang="en-US" altLang="en-US" sz="1400"/>
              <a:t>plot(f,y)</a:t>
            </a:r>
          </a:p>
          <a:p>
            <a:r>
              <a:rPr lang="en-US" altLang="en-US" sz="1400"/>
              <a:t>subplot(3,2,4)</a:t>
            </a:r>
          </a:p>
          <a:p>
            <a:r>
              <a:rPr lang="en-US" altLang="en-US" sz="1400"/>
              <a:t>plot(t,z)</a:t>
            </a:r>
          </a:p>
          <a:p>
            <a:r>
              <a:rPr lang="en-US" altLang="en-US" sz="1400"/>
              <a:t>subplot(3, 2, 5)</a:t>
            </a:r>
          </a:p>
          <a:p>
            <a:r>
              <a:rPr lang="en-US" altLang="en-US" sz="1400"/>
              <a:t>bw =1;</a:t>
            </a:r>
          </a:p>
          <a:p>
            <a:r>
              <a:rPr lang="en-US" altLang="en-US" sz="1400"/>
              <a:t>fc = 10;</a:t>
            </a:r>
          </a:p>
          <a:p>
            <a:r>
              <a:rPr lang="en-US" altLang="en-US" sz="1400"/>
              <a:t>[y,z]= Gauss_funcs(f,t,fc, bw);</a:t>
            </a:r>
          </a:p>
          <a:p>
            <a:r>
              <a:rPr lang="en-US" altLang="en-US" sz="1400"/>
              <a:t>plot(f,y)</a:t>
            </a:r>
          </a:p>
          <a:p>
            <a:r>
              <a:rPr lang="en-US" altLang="en-US" sz="1400"/>
              <a:t>subplot(3,2,6)</a:t>
            </a:r>
          </a:p>
          <a:p>
            <a:r>
              <a:rPr lang="en-US" altLang="en-US" sz="1400"/>
              <a:t>plot(t,z)</a:t>
            </a:r>
          </a:p>
        </p:txBody>
      </p:sp>
      <p:sp>
        <p:nvSpPr>
          <p:cNvPr id="18437" name="Rectangle 5">
            <a:extLst>
              <a:ext uri="{FF2B5EF4-FFF2-40B4-BE49-F238E27FC236}">
                <a16:creationId xmlns:a16="http://schemas.microsoft.com/office/drawing/2014/main" id="{CDCB4C86-C96D-4F1E-8028-A54B5E984A5B}"/>
              </a:ext>
            </a:extLst>
          </p:cNvPr>
          <p:cNvSpPr>
            <a:spLocks noChangeArrowheads="1"/>
          </p:cNvSpPr>
          <p:nvPr/>
        </p:nvSpPr>
        <p:spPr bwMode="auto">
          <a:xfrm>
            <a:off x="2895600" y="2590800"/>
            <a:ext cx="5791200" cy="9429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sz="1400"/>
              <a:t>function [y, z] =Gauss_funcs(f,t,fc,bw)</a:t>
            </a:r>
          </a:p>
          <a:p>
            <a:r>
              <a:rPr lang="en-US" altLang="en-US" sz="1400"/>
              <a:t>a = sqrt(log(2))/(pi*bw);</a:t>
            </a:r>
          </a:p>
          <a:p>
            <a:r>
              <a:rPr lang="en-US" altLang="en-US" sz="1400"/>
              <a:t>y = sqrt(pi)*a*(exp(-(2*a*pi*(f - fc)).^2) + exp(-(2*a*pi*(f + fc)).^2));</a:t>
            </a:r>
          </a:p>
          <a:p>
            <a:r>
              <a:rPr lang="en-US" altLang="en-US" sz="1400"/>
              <a:t>z = cos(2*pi*fc*t).*exp(-(1/(4*a^2))*t.^2);</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2530" name="Object 2">
            <a:extLst>
              <a:ext uri="{FF2B5EF4-FFF2-40B4-BE49-F238E27FC236}">
                <a16:creationId xmlns:a16="http://schemas.microsoft.com/office/drawing/2014/main" id="{6DBABBFC-B0D6-4392-9F32-885646EC66EE}"/>
              </a:ext>
            </a:extLst>
          </p:cNvPr>
          <p:cNvGraphicFramePr>
            <a:graphicFrameLocks noChangeAspect="1"/>
          </p:cNvGraphicFramePr>
          <p:nvPr/>
        </p:nvGraphicFramePr>
        <p:xfrm>
          <a:off x="1981200" y="1828800"/>
          <a:ext cx="4083050" cy="1784350"/>
        </p:xfrm>
        <a:graphic>
          <a:graphicData uri="http://schemas.openxmlformats.org/presentationml/2006/ole">
            <mc:AlternateContent xmlns:mc="http://schemas.openxmlformats.org/markup-compatibility/2006">
              <mc:Choice xmlns:v="urn:schemas-microsoft-com:vml" Requires="v">
                <p:oleObj spid="_x0000_s10244" name="Equation" r:id="rId4" imgW="2819400" imgH="1231900" progId="Equation.DSMT4">
                  <p:embed/>
                </p:oleObj>
              </mc:Choice>
              <mc:Fallback>
                <p:oleObj name="Equation" r:id="rId4" imgW="2819400" imgH="1231900" progId="Equation.DSMT4">
                  <p:embed/>
                  <p:pic>
                    <p:nvPicPr>
                      <p:cNvPr id="0" name="Object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981200" y="1828800"/>
                        <a:ext cx="4083050" cy="1784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22531" name="Text Box 3">
            <a:extLst>
              <a:ext uri="{FF2B5EF4-FFF2-40B4-BE49-F238E27FC236}">
                <a16:creationId xmlns:a16="http://schemas.microsoft.com/office/drawing/2014/main" id="{594FD103-6D41-4DF8-B4F4-2BB01972E08F}"/>
              </a:ext>
            </a:extLst>
          </p:cNvPr>
          <p:cNvSpPr txBox="1">
            <a:spLocks noChangeArrowheads="1"/>
          </p:cNvSpPr>
          <p:nvPr/>
        </p:nvSpPr>
        <p:spPr bwMode="auto">
          <a:xfrm>
            <a:off x="974725" y="574675"/>
            <a:ext cx="7225504" cy="12003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dirty="0"/>
              <a:t>Note: there are a number of forms used for the Fourier</a:t>
            </a:r>
          </a:p>
          <a:p>
            <a:r>
              <a:rPr lang="en-US" altLang="en-US" dirty="0"/>
              <a:t> Transforms. Some of these are different from the one we</a:t>
            </a:r>
          </a:p>
          <a:p>
            <a:r>
              <a:rPr lang="en-US" altLang="en-US" dirty="0"/>
              <a:t>will use here exclusively:</a:t>
            </a:r>
          </a:p>
        </p:txBody>
      </p:sp>
      <p:sp>
        <p:nvSpPr>
          <p:cNvPr id="22532" name="Text Box 4">
            <a:extLst>
              <a:ext uri="{FF2B5EF4-FFF2-40B4-BE49-F238E27FC236}">
                <a16:creationId xmlns:a16="http://schemas.microsoft.com/office/drawing/2014/main" id="{48C669BB-688B-4BAB-BC29-CF0EFB7B4EBE}"/>
              </a:ext>
            </a:extLst>
          </p:cNvPr>
          <p:cNvSpPr txBox="1">
            <a:spLocks noChangeArrowheads="1"/>
          </p:cNvSpPr>
          <p:nvPr/>
        </p:nvSpPr>
        <p:spPr bwMode="auto">
          <a:xfrm>
            <a:off x="990600" y="3886200"/>
            <a:ext cx="2916183"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dirty="0"/>
              <a:t>Some other examples:</a:t>
            </a:r>
          </a:p>
        </p:txBody>
      </p:sp>
      <p:graphicFrame>
        <p:nvGraphicFramePr>
          <p:cNvPr id="22533" name="Object 5">
            <a:extLst>
              <a:ext uri="{FF2B5EF4-FFF2-40B4-BE49-F238E27FC236}">
                <a16:creationId xmlns:a16="http://schemas.microsoft.com/office/drawing/2014/main" id="{96D9D9AA-5840-42C0-9CF6-68AFE481200A}"/>
              </a:ext>
            </a:extLst>
          </p:cNvPr>
          <p:cNvGraphicFramePr>
            <a:graphicFrameLocks noChangeAspect="1"/>
          </p:cNvGraphicFramePr>
          <p:nvPr/>
        </p:nvGraphicFramePr>
        <p:xfrm>
          <a:off x="1981200" y="4419600"/>
          <a:ext cx="4191000" cy="1824038"/>
        </p:xfrm>
        <a:graphic>
          <a:graphicData uri="http://schemas.openxmlformats.org/presentationml/2006/ole">
            <mc:AlternateContent xmlns:mc="http://schemas.openxmlformats.org/markup-compatibility/2006">
              <mc:Choice xmlns:v="urn:schemas-microsoft-com:vml" Requires="v">
                <p:oleObj spid="_x0000_s10245" name="Equation" r:id="rId6" imgW="2158920" imgH="939600" progId="Equation.DSMT4">
                  <p:embed/>
                </p:oleObj>
              </mc:Choice>
              <mc:Fallback>
                <p:oleObj name="Equation" r:id="rId6" imgW="2158920" imgH="939600" progId="Equation.DSMT4">
                  <p:embed/>
                  <p:pic>
                    <p:nvPicPr>
                      <p:cNvPr id="0" name="Object 5"/>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981200" y="4419600"/>
                        <a:ext cx="4191000" cy="18240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22534" name="Text Box 6">
            <a:extLst>
              <a:ext uri="{FF2B5EF4-FFF2-40B4-BE49-F238E27FC236}">
                <a16:creationId xmlns:a16="http://schemas.microsoft.com/office/drawing/2014/main" id="{D709108D-C2BE-4D8F-8B18-29090F794A3C}"/>
              </a:ext>
            </a:extLst>
          </p:cNvPr>
          <p:cNvSpPr txBox="1">
            <a:spLocks noChangeArrowheads="1"/>
          </p:cNvSpPr>
          <p:nvPr/>
        </p:nvSpPr>
        <p:spPr bwMode="auto">
          <a:xfrm>
            <a:off x="6537325" y="4841875"/>
            <a:ext cx="2289175" cy="822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(often seen in the</a:t>
            </a:r>
          </a:p>
          <a:p>
            <a:r>
              <a:rPr lang="en-US" altLang="en-US"/>
              <a:t>math literature)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3554" name="Object 2">
            <a:extLst>
              <a:ext uri="{FF2B5EF4-FFF2-40B4-BE49-F238E27FC236}">
                <a16:creationId xmlns:a16="http://schemas.microsoft.com/office/drawing/2014/main" id="{05878AB2-5709-453A-AE8D-FD457616C499}"/>
              </a:ext>
            </a:extLst>
          </p:cNvPr>
          <p:cNvGraphicFramePr>
            <a:graphicFrameLocks noChangeAspect="1"/>
          </p:cNvGraphicFramePr>
          <p:nvPr/>
        </p:nvGraphicFramePr>
        <p:xfrm>
          <a:off x="1447800" y="658813"/>
          <a:ext cx="4114800" cy="1857375"/>
        </p:xfrm>
        <a:graphic>
          <a:graphicData uri="http://schemas.openxmlformats.org/presentationml/2006/ole">
            <mc:AlternateContent xmlns:mc="http://schemas.openxmlformats.org/markup-compatibility/2006">
              <mc:Choice xmlns:v="urn:schemas-microsoft-com:vml" Requires="v">
                <p:oleObj spid="_x0000_s11270" name="Equation" r:id="rId4" imgW="2082600" imgH="939600" progId="Equation.DSMT4">
                  <p:embed/>
                </p:oleObj>
              </mc:Choice>
              <mc:Fallback>
                <p:oleObj name="Equation" r:id="rId4" imgW="2082600" imgH="939600" progId="Equation.DSMT4">
                  <p:embed/>
                  <p:pic>
                    <p:nvPicPr>
                      <p:cNvPr id="0" name="Object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447800" y="658813"/>
                        <a:ext cx="4114800" cy="18573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23555" name="Text Box 3">
            <a:extLst>
              <a:ext uri="{FF2B5EF4-FFF2-40B4-BE49-F238E27FC236}">
                <a16:creationId xmlns:a16="http://schemas.microsoft.com/office/drawing/2014/main" id="{16F816BE-2E61-4D4B-9998-F49E4C202F87}"/>
              </a:ext>
            </a:extLst>
          </p:cNvPr>
          <p:cNvSpPr txBox="1">
            <a:spLocks noChangeArrowheads="1"/>
          </p:cNvSpPr>
          <p:nvPr/>
        </p:nvSpPr>
        <p:spPr bwMode="auto">
          <a:xfrm>
            <a:off x="6096000" y="1325119"/>
            <a:ext cx="2289175" cy="822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dirty="0"/>
              <a:t>(often seen in the</a:t>
            </a:r>
          </a:p>
          <a:p>
            <a:r>
              <a:rPr lang="en-US" altLang="en-US" dirty="0"/>
              <a:t>  EE literature)</a:t>
            </a:r>
          </a:p>
        </p:txBody>
      </p:sp>
      <p:sp>
        <p:nvSpPr>
          <p:cNvPr id="23556" name="Text Box 4">
            <a:extLst>
              <a:ext uri="{FF2B5EF4-FFF2-40B4-BE49-F238E27FC236}">
                <a16:creationId xmlns:a16="http://schemas.microsoft.com/office/drawing/2014/main" id="{11B8AD23-D96D-47A4-B2E2-C252C2A9713D}"/>
              </a:ext>
            </a:extLst>
          </p:cNvPr>
          <p:cNvSpPr txBox="1">
            <a:spLocks noChangeArrowheads="1"/>
          </p:cNvSpPr>
          <p:nvPr/>
        </p:nvSpPr>
        <p:spPr bwMode="auto">
          <a:xfrm>
            <a:off x="1127125" y="2784475"/>
            <a:ext cx="7023100" cy="822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All of these forms are acceptable. In fact we could write</a:t>
            </a:r>
          </a:p>
          <a:p>
            <a:r>
              <a:rPr lang="en-US" altLang="en-US"/>
              <a:t>Fourier transform pairs in general as:</a:t>
            </a:r>
          </a:p>
        </p:txBody>
      </p:sp>
      <p:graphicFrame>
        <p:nvGraphicFramePr>
          <p:cNvPr id="23557" name="Object 5">
            <a:extLst>
              <a:ext uri="{FF2B5EF4-FFF2-40B4-BE49-F238E27FC236}">
                <a16:creationId xmlns:a16="http://schemas.microsoft.com/office/drawing/2014/main" id="{AA67AB85-3BE6-4CE8-94F0-F83B458AE57B}"/>
              </a:ext>
            </a:extLst>
          </p:cNvPr>
          <p:cNvGraphicFramePr>
            <a:graphicFrameLocks noChangeAspect="1"/>
          </p:cNvGraphicFramePr>
          <p:nvPr/>
        </p:nvGraphicFramePr>
        <p:xfrm>
          <a:off x="1676400" y="3810000"/>
          <a:ext cx="3886200" cy="1819275"/>
        </p:xfrm>
        <a:graphic>
          <a:graphicData uri="http://schemas.openxmlformats.org/presentationml/2006/ole">
            <mc:AlternateContent xmlns:mc="http://schemas.openxmlformats.org/markup-compatibility/2006">
              <mc:Choice xmlns:v="urn:schemas-microsoft-com:vml" Requires="v">
                <p:oleObj spid="_x0000_s11271" name="Equation" r:id="rId6" imgW="2006280" imgH="939600" progId="Equation.DSMT4">
                  <p:embed/>
                </p:oleObj>
              </mc:Choice>
              <mc:Fallback>
                <p:oleObj name="Equation" r:id="rId6" imgW="2006280" imgH="939600" progId="Equation.DSMT4">
                  <p:embed/>
                  <p:pic>
                    <p:nvPicPr>
                      <p:cNvPr id="0" name="Object 5"/>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676400" y="3810000"/>
                        <a:ext cx="3886200" cy="18192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23558" name="Text Box 6">
            <a:extLst>
              <a:ext uri="{FF2B5EF4-FFF2-40B4-BE49-F238E27FC236}">
                <a16:creationId xmlns:a16="http://schemas.microsoft.com/office/drawing/2014/main" id="{B92358BA-5583-4989-99F2-18813A765E34}"/>
              </a:ext>
            </a:extLst>
          </p:cNvPr>
          <p:cNvSpPr txBox="1">
            <a:spLocks noChangeArrowheads="1"/>
          </p:cNvSpPr>
          <p:nvPr/>
        </p:nvSpPr>
        <p:spPr bwMode="auto">
          <a:xfrm>
            <a:off x="1203325" y="5756275"/>
            <a:ext cx="146208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as long as </a:t>
            </a:r>
          </a:p>
        </p:txBody>
      </p:sp>
      <p:graphicFrame>
        <p:nvGraphicFramePr>
          <p:cNvPr id="23559" name="Object 7">
            <a:extLst>
              <a:ext uri="{FF2B5EF4-FFF2-40B4-BE49-F238E27FC236}">
                <a16:creationId xmlns:a16="http://schemas.microsoft.com/office/drawing/2014/main" id="{ED196B2F-C7AB-4220-898F-5D0E63EF7227}"/>
              </a:ext>
            </a:extLst>
          </p:cNvPr>
          <p:cNvGraphicFramePr>
            <a:graphicFrameLocks noChangeAspect="1"/>
          </p:cNvGraphicFramePr>
          <p:nvPr/>
        </p:nvGraphicFramePr>
        <p:xfrm>
          <a:off x="2711450" y="5624513"/>
          <a:ext cx="1371600" cy="746125"/>
        </p:xfrm>
        <a:graphic>
          <a:graphicData uri="http://schemas.openxmlformats.org/presentationml/2006/ole">
            <mc:AlternateContent xmlns:mc="http://schemas.openxmlformats.org/markup-compatibility/2006">
              <mc:Choice xmlns:v="urn:schemas-microsoft-com:vml" Requires="v">
                <p:oleObj spid="_x0000_s11272" name="Equation" r:id="rId8" imgW="723600" imgH="393480" progId="Equation.DSMT4">
                  <p:embed/>
                </p:oleObj>
              </mc:Choice>
              <mc:Fallback>
                <p:oleObj name="Equation" r:id="rId8" imgW="723600" imgH="393480" progId="Equation.DSMT4">
                  <p:embed/>
                  <p:pic>
                    <p:nvPicPr>
                      <p:cNvPr id="0" name="Object 7"/>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2711450" y="5624513"/>
                        <a:ext cx="1371600" cy="7461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2" name="Object 1">
            <a:extLst>
              <a:ext uri="{FF2B5EF4-FFF2-40B4-BE49-F238E27FC236}">
                <a16:creationId xmlns:a16="http://schemas.microsoft.com/office/drawing/2014/main" id="{4C32F2CE-CA65-4122-B373-6F4756BC5720}"/>
              </a:ext>
            </a:extLst>
          </p:cNvPr>
          <p:cNvGraphicFramePr>
            <a:graphicFrameLocks noChangeAspect="1"/>
          </p:cNvGraphicFramePr>
          <p:nvPr>
            <p:extLst>
              <p:ext uri="{D42A27DB-BD31-4B8C-83A1-F6EECF244321}">
                <p14:modId xmlns:p14="http://schemas.microsoft.com/office/powerpoint/2010/main" val="3634957374"/>
              </p:ext>
            </p:extLst>
          </p:nvPr>
        </p:nvGraphicFramePr>
        <p:xfrm>
          <a:off x="6553200" y="887412"/>
          <a:ext cx="990600" cy="437707"/>
        </p:xfrm>
        <a:graphic>
          <a:graphicData uri="http://schemas.openxmlformats.org/presentationml/2006/ole">
            <mc:AlternateContent xmlns:mc="http://schemas.openxmlformats.org/markup-compatibility/2006">
              <mc:Choice xmlns:v="urn:schemas-microsoft-com:vml" Requires="v">
                <p:oleObj spid="_x0000_s11273" name="Equation" r:id="rId10" imgW="545760" imgH="241200" progId="Equation.DSMT4">
                  <p:embed/>
                </p:oleObj>
              </mc:Choice>
              <mc:Fallback>
                <p:oleObj name="Equation" r:id="rId10" imgW="545760" imgH="241200" progId="Equation.DSMT4">
                  <p:embed/>
                  <p:pic>
                    <p:nvPicPr>
                      <p:cNvPr id="0" name=""/>
                      <p:cNvPicPr/>
                      <p:nvPr/>
                    </p:nvPicPr>
                    <p:blipFill>
                      <a:blip r:embed="rId11"/>
                      <a:stretch>
                        <a:fillRect/>
                      </a:stretch>
                    </p:blipFill>
                    <p:spPr>
                      <a:xfrm>
                        <a:off x="6553200" y="887412"/>
                        <a:ext cx="990600" cy="437707"/>
                      </a:xfrm>
                      <a:prstGeom prst="rect">
                        <a:avLst/>
                      </a:prstGeom>
                    </p:spPr>
                  </p:pic>
                </p:oleObj>
              </mc:Fallback>
            </mc:AlternateContent>
          </a:graphicData>
        </a:graphic>
      </p:graphicFrame>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80" name="Text Box 4">
            <a:extLst>
              <a:ext uri="{FF2B5EF4-FFF2-40B4-BE49-F238E27FC236}">
                <a16:creationId xmlns:a16="http://schemas.microsoft.com/office/drawing/2014/main" id="{87B0F7AF-2FD7-4364-964B-9D87C8B914F6}"/>
              </a:ext>
            </a:extLst>
          </p:cNvPr>
          <p:cNvSpPr txBox="1">
            <a:spLocks noChangeArrowheads="1"/>
          </p:cNvSpPr>
          <p:nvPr/>
        </p:nvSpPr>
        <p:spPr bwMode="auto">
          <a:xfrm>
            <a:off x="3505200" y="457200"/>
            <a:ext cx="15367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chemeClr val="accent2"/>
                </a:solidFill>
              </a:rPr>
              <a:t>References</a:t>
            </a:r>
          </a:p>
        </p:txBody>
      </p:sp>
      <p:sp>
        <p:nvSpPr>
          <p:cNvPr id="24581" name="Line 5">
            <a:extLst>
              <a:ext uri="{FF2B5EF4-FFF2-40B4-BE49-F238E27FC236}">
                <a16:creationId xmlns:a16="http://schemas.microsoft.com/office/drawing/2014/main" id="{2574EBDE-0444-4F9D-9B0B-748F7B100187}"/>
              </a:ext>
            </a:extLst>
          </p:cNvPr>
          <p:cNvSpPr>
            <a:spLocks noChangeShapeType="1"/>
          </p:cNvSpPr>
          <p:nvPr/>
        </p:nvSpPr>
        <p:spPr bwMode="auto">
          <a:xfrm>
            <a:off x="838200" y="990600"/>
            <a:ext cx="7391400" cy="0"/>
          </a:xfrm>
          <a:prstGeom prst="line">
            <a:avLst/>
          </a:prstGeom>
          <a:noFill/>
          <a:ln w="9525">
            <a:solidFill>
              <a:schemeClr val="accent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4582" name="Text Box 6">
            <a:extLst>
              <a:ext uri="{FF2B5EF4-FFF2-40B4-BE49-F238E27FC236}">
                <a16:creationId xmlns:a16="http://schemas.microsoft.com/office/drawing/2014/main" id="{5C79F0D0-B071-42AC-AD3E-469125DCD75C}"/>
              </a:ext>
            </a:extLst>
          </p:cNvPr>
          <p:cNvSpPr txBox="1">
            <a:spLocks noChangeArrowheads="1"/>
          </p:cNvSpPr>
          <p:nvPr/>
        </p:nvSpPr>
        <p:spPr bwMode="auto">
          <a:xfrm>
            <a:off x="898525" y="1412875"/>
            <a:ext cx="8164513" cy="2282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Sneddon, I.N., </a:t>
            </a:r>
            <a:r>
              <a:rPr lang="en-US" altLang="en-US" b="1"/>
              <a:t>Fourier Transforms</a:t>
            </a:r>
            <a:r>
              <a:rPr lang="en-US" altLang="en-US"/>
              <a:t>, McGraw-Hill, New York,</a:t>
            </a:r>
          </a:p>
          <a:p>
            <a:r>
              <a:rPr lang="en-US" altLang="en-US"/>
              <a:t>1951.</a:t>
            </a:r>
          </a:p>
          <a:p>
            <a:endParaRPr lang="en-US" altLang="en-US"/>
          </a:p>
          <a:p>
            <a:r>
              <a:rPr lang="en-US" altLang="en-US"/>
              <a:t>Bracewell, R.N., The </a:t>
            </a:r>
            <a:r>
              <a:rPr lang="en-US" altLang="en-US" b="1"/>
              <a:t>Fourier Transform and its Applications</a:t>
            </a:r>
            <a:r>
              <a:rPr lang="en-US" altLang="en-US"/>
              <a:t>, </a:t>
            </a:r>
          </a:p>
          <a:p>
            <a:r>
              <a:rPr lang="en-US" altLang="en-US" b="1"/>
              <a:t>3</a:t>
            </a:r>
            <a:r>
              <a:rPr lang="en-US" altLang="en-US" b="1" baseline="30000"/>
              <a:t>rd</a:t>
            </a:r>
            <a:r>
              <a:rPr lang="en-US" altLang="en-US" b="1"/>
              <a:t> Ed</a:t>
            </a:r>
            <a:r>
              <a:rPr lang="en-US" altLang="en-US"/>
              <a:t>. McGraw-Hill, New York, 2000.</a:t>
            </a:r>
          </a:p>
          <a:p>
            <a:endParaRPr lang="en-US" altLang="en-US"/>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ext Box 2">
            <a:extLst>
              <a:ext uri="{FF2B5EF4-FFF2-40B4-BE49-F238E27FC236}">
                <a16:creationId xmlns:a16="http://schemas.microsoft.com/office/drawing/2014/main" id="{D6D58288-636E-47CB-82C3-E9D81A00EB8C}"/>
              </a:ext>
            </a:extLst>
          </p:cNvPr>
          <p:cNvSpPr txBox="1">
            <a:spLocks noChangeArrowheads="1"/>
          </p:cNvSpPr>
          <p:nvPr/>
        </p:nvSpPr>
        <p:spPr bwMode="auto">
          <a:xfrm>
            <a:off x="1127125" y="904875"/>
            <a:ext cx="6162675" cy="3867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hangingPunct="0"/>
            <a:r>
              <a:rPr lang="en-US" altLang="en-US" sz="2800" i="1">
                <a:latin typeface="Times" panose="02020603050405020304" pitchFamily="18" charset="0"/>
              </a:rPr>
              <a:t>	      </a:t>
            </a:r>
            <a:r>
              <a:rPr lang="en-US" altLang="en-US" sz="2800" i="1">
                <a:solidFill>
                  <a:srgbClr val="009900"/>
                </a:solidFill>
                <a:latin typeface="Times" panose="02020603050405020304" pitchFamily="18" charset="0"/>
              </a:rPr>
              <a:t>Learning Objectives</a:t>
            </a:r>
          </a:p>
          <a:p>
            <a:pPr eaLnBrk="0" hangingPunct="0"/>
            <a:endParaRPr lang="en-US" altLang="en-US" sz="2800" i="1">
              <a:solidFill>
                <a:srgbClr val="66FF66"/>
              </a:solidFill>
              <a:latin typeface="Times" panose="02020603050405020304" pitchFamily="18" charset="0"/>
            </a:endParaRPr>
          </a:p>
          <a:p>
            <a:pPr eaLnBrk="0" hangingPunct="0"/>
            <a:r>
              <a:rPr lang="en-US" altLang="en-US">
                <a:latin typeface="Times" panose="02020603050405020304" pitchFamily="18" charset="0"/>
              </a:rPr>
              <a:t>definition of Fourier Transform and its inverse</a:t>
            </a:r>
          </a:p>
          <a:p>
            <a:pPr eaLnBrk="0" hangingPunct="0"/>
            <a:r>
              <a:rPr lang="en-US" altLang="en-US">
                <a:latin typeface="Times" panose="02020603050405020304" pitchFamily="18" charset="0"/>
              </a:rPr>
              <a:t>reasons for use of the Fourier Transform</a:t>
            </a:r>
          </a:p>
          <a:p>
            <a:pPr eaLnBrk="0" hangingPunct="0"/>
            <a:r>
              <a:rPr lang="en-US" altLang="en-US">
                <a:latin typeface="Times" panose="02020603050405020304" pitchFamily="18" charset="0"/>
              </a:rPr>
              <a:t>brief introduction to Fourier transform properties</a:t>
            </a:r>
          </a:p>
          <a:p>
            <a:pPr eaLnBrk="0" hangingPunct="0"/>
            <a:r>
              <a:rPr lang="en-US" altLang="en-US">
                <a:latin typeface="Times" panose="02020603050405020304" pitchFamily="18" charset="0"/>
              </a:rPr>
              <a:t>delta function and its spectrum</a:t>
            </a:r>
          </a:p>
          <a:p>
            <a:pPr eaLnBrk="0" hangingPunct="0"/>
            <a:r>
              <a:rPr lang="en-US" altLang="en-US">
                <a:latin typeface="Times" panose="02020603050405020304" pitchFamily="18" charset="0"/>
              </a:rPr>
              <a:t>definition of dB scale</a:t>
            </a:r>
          </a:p>
          <a:p>
            <a:pPr eaLnBrk="0" hangingPunct="0"/>
            <a:r>
              <a:rPr lang="en-US" altLang="en-US">
                <a:latin typeface="Times" panose="02020603050405020304" pitchFamily="18" charset="0"/>
              </a:rPr>
              <a:t>definition of -6dB bandwidth</a:t>
            </a:r>
          </a:p>
          <a:p>
            <a:pPr eaLnBrk="0" hangingPunct="0"/>
            <a:r>
              <a:rPr lang="en-US" altLang="en-US">
                <a:latin typeface="Times" panose="02020603050405020304" pitchFamily="18" charset="0"/>
              </a:rPr>
              <a:t>bandwidth - time domain connection</a:t>
            </a:r>
          </a:p>
          <a:p>
            <a:pPr eaLnBrk="0" hangingPunct="0"/>
            <a:endParaRPr lang="en-US" altLang="en-US">
              <a:latin typeface="Times" panose="02020603050405020304" pitchFamily="18"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40" name="Text Box 4">
            <a:extLst>
              <a:ext uri="{FF2B5EF4-FFF2-40B4-BE49-F238E27FC236}">
                <a16:creationId xmlns:a16="http://schemas.microsoft.com/office/drawing/2014/main" id="{AE4B88EA-ADC9-42C9-9545-0FB08FE14A7C}"/>
              </a:ext>
            </a:extLst>
          </p:cNvPr>
          <p:cNvSpPr txBox="1">
            <a:spLocks noChangeArrowheads="1"/>
          </p:cNvSpPr>
          <p:nvPr/>
        </p:nvSpPr>
        <p:spPr bwMode="auto">
          <a:xfrm>
            <a:off x="2270125" y="288925"/>
            <a:ext cx="45688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hangingPunct="0"/>
            <a:r>
              <a:rPr lang="en-US" altLang="en-US">
                <a:solidFill>
                  <a:schemeClr val="accent2"/>
                </a:solidFill>
                <a:latin typeface="Times" panose="02020603050405020304" pitchFamily="18" charset="0"/>
              </a:rPr>
              <a:t>Fourier Transforms for UT Systems</a:t>
            </a:r>
            <a:endParaRPr lang="en-US" altLang="en-US">
              <a:latin typeface="Times" panose="02020603050405020304" pitchFamily="18" charset="0"/>
            </a:endParaRPr>
          </a:p>
        </p:txBody>
      </p:sp>
      <p:sp>
        <p:nvSpPr>
          <p:cNvPr id="14341" name="Line 5">
            <a:extLst>
              <a:ext uri="{FF2B5EF4-FFF2-40B4-BE49-F238E27FC236}">
                <a16:creationId xmlns:a16="http://schemas.microsoft.com/office/drawing/2014/main" id="{FCE01F42-0261-4B22-A7B7-365C0608ADBB}"/>
              </a:ext>
            </a:extLst>
          </p:cNvPr>
          <p:cNvSpPr>
            <a:spLocks noChangeShapeType="1"/>
          </p:cNvSpPr>
          <p:nvPr/>
        </p:nvSpPr>
        <p:spPr bwMode="auto">
          <a:xfrm>
            <a:off x="1143000" y="914400"/>
            <a:ext cx="6629400" cy="0"/>
          </a:xfrm>
          <a:prstGeom prst="line">
            <a:avLst/>
          </a:prstGeom>
          <a:noFill/>
          <a:ln w="9525">
            <a:solidFill>
              <a:schemeClr val="accent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nvGrpSpPr>
          <p:cNvPr id="14409" name="Group 73">
            <a:extLst>
              <a:ext uri="{FF2B5EF4-FFF2-40B4-BE49-F238E27FC236}">
                <a16:creationId xmlns:a16="http://schemas.microsoft.com/office/drawing/2014/main" id="{7DB5122A-499F-411C-8E3B-BDA19D8A38BB}"/>
              </a:ext>
            </a:extLst>
          </p:cNvPr>
          <p:cNvGrpSpPr>
            <a:grpSpLocks/>
          </p:cNvGrpSpPr>
          <p:nvPr/>
        </p:nvGrpSpPr>
        <p:grpSpPr bwMode="auto">
          <a:xfrm>
            <a:off x="609600" y="1371600"/>
            <a:ext cx="2609850" cy="2344738"/>
            <a:chOff x="384" y="864"/>
            <a:chExt cx="1644" cy="1477"/>
          </a:xfrm>
        </p:grpSpPr>
        <p:sp>
          <p:nvSpPr>
            <p:cNvPr id="14342" name="Text Box 6">
              <a:extLst>
                <a:ext uri="{FF2B5EF4-FFF2-40B4-BE49-F238E27FC236}">
                  <a16:creationId xmlns:a16="http://schemas.microsoft.com/office/drawing/2014/main" id="{C1A88410-F544-42B1-8CF0-27498CDCDA6F}"/>
                </a:ext>
              </a:extLst>
            </p:cNvPr>
            <p:cNvSpPr txBox="1">
              <a:spLocks noChangeArrowheads="1"/>
            </p:cNvSpPr>
            <p:nvPr/>
          </p:nvSpPr>
          <p:spPr bwMode="auto">
            <a:xfrm>
              <a:off x="384" y="864"/>
              <a:ext cx="429"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hangingPunct="0"/>
              <a:r>
                <a:rPr lang="en-US" altLang="en-US">
                  <a:latin typeface="Times" panose="02020603050405020304" pitchFamily="18" charset="0"/>
                </a:rPr>
                <a:t>v</a:t>
              </a:r>
              <a:r>
                <a:rPr lang="en-US" altLang="en-US" baseline="-25000">
                  <a:latin typeface="Times" panose="02020603050405020304" pitchFamily="18" charset="0"/>
                </a:rPr>
                <a:t>i</a:t>
              </a:r>
              <a:r>
                <a:rPr lang="en-US" altLang="en-US">
                  <a:latin typeface="Times" panose="02020603050405020304" pitchFamily="18" charset="0"/>
                </a:rPr>
                <a:t>(t)</a:t>
              </a:r>
            </a:p>
          </p:txBody>
        </p:sp>
        <p:sp>
          <p:nvSpPr>
            <p:cNvPr id="14344" name="Rectangle 8">
              <a:extLst>
                <a:ext uri="{FF2B5EF4-FFF2-40B4-BE49-F238E27FC236}">
                  <a16:creationId xmlns:a16="http://schemas.microsoft.com/office/drawing/2014/main" id="{5675265B-96DB-49FC-8952-ABD9E5115C6B}"/>
                </a:ext>
              </a:extLst>
            </p:cNvPr>
            <p:cNvSpPr>
              <a:spLocks noChangeArrowheads="1"/>
            </p:cNvSpPr>
            <p:nvPr/>
          </p:nvSpPr>
          <p:spPr bwMode="auto">
            <a:xfrm>
              <a:off x="432" y="1266"/>
              <a:ext cx="346" cy="22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4345" name="Freeform 9">
              <a:extLst>
                <a:ext uri="{FF2B5EF4-FFF2-40B4-BE49-F238E27FC236}">
                  <a16:creationId xmlns:a16="http://schemas.microsoft.com/office/drawing/2014/main" id="{08A4E33E-422C-46CB-AF24-DF92176E8193}"/>
                </a:ext>
              </a:extLst>
            </p:cNvPr>
            <p:cNvSpPr>
              <a:spLocks/>
            </p:cNvSpPr>
            <p:nvPr/>
          </p:nvSpPr>
          <p:spPr bwMode="auto">
            <a:xfrm>
              <a:off x="432" y="1266"/>
              <a:ext cx="346" cy="223"/>
            </a:xfrm>
            <a:custGeom>
              <a:avLst/>
              <a:gdLst>
                <a:gd name="T0" fmla="*/ 0 w 893"/>
                <a:gd name="T1" fmla="*/ 0 h 530"/>
                <a:gd name="T2" fmla="*/ 893 w 893"/>
                <a:gd name="T3" fmla="*/ 0 h 530"/>
                <a:gd name="T4" fmla="*/ 893 w 893"/>
                <a:gd name="T5" fmla="*/ 0 h 530"/>
                <a:gd name="T6" fmla="*/ 893 w 893"/>
                <a:gd name="T7" fmla="*/ 530 h 530"/>
                <a:gd name="T8" fmla="*/ 893 w 893"/>
                <a:gd name="T9" fmla="*/ 530 h 530"/>
                <a:gd name="T10" fmla="*/ 0 w 893"/>
                <a:gd name="T11" fmla="*/ 530 h 530"/>
                <a:gd name="T12" fmla="*/ 0 w 893"/>
                <a:gd name="T13" fmla="*/ 530 h 530"/>
                <a:gd name="T14" fmla="*/ 0 w 893"/>
                <a:gd name="T15" fmla="*/ 0 h 530"/>
                <a:gd name="T16" fmla="*/ 0 w 893"/>
                <a:gd name="T17" fmla="*/ 0 h 5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93" h="530">
                  <a:moveTo>
                    <a:pt x="0" y="0"/>
                  </a:moveTo>
                  <a:lnTo>
                    <a:pt x="893" y="0"/>
                  </a:lnTo>
                  <a:lnTo>
                    <a:pt x="893" y="0"/>
                  </a:lnTo>
                  <a:lnTo>
                    <a:pt x="893" y="530"/>
                  </a:lnTo>
                  <a:lnTo>
                    <a:pt x="893" y="530"/>
                  </a:lnTo>
                  <a:lnTo>
                    <a:pt x="0" y="530"/>
                  </a:lnTo>
                  <a:lnTo>
                    <a:pt x="0" y="530"/>
                  </a:lnTo>
                  <a:lnTo>
                    <a:pt x="0" y="0"/>
                  </a:lnTo>
                  <a:lnTo>
                    <a:pt x="0" y="0"/>
                  </a:lnTo>
                  <a:close/>
                </a:path>
              </a:pathLst>
            </a:custGeom>
            <a:noFill/>
            <a:ln w="2063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4346" name="Freeform 10">
              <a:extLst>
                <a:ext uri="{FF2B5EF4-FFF2-40B4-BE49-F238E27FC236}">
                  <a16:creationId xmlns:a16="http://schemas.microsoft.com/office/drawing/2014/main" id="{8F711DF0-947A-4535-A189-82FD04C8763D}"/>
                </a:ext>
              </a:extLst>
            </p:cNvPr>
            <p:cNvSpPr>
              <a:spLocks/>
            </p:cNvSpPr>
            <p:nvPr/>
          </p:nvSpPr>
          <p:spPr bwMode="auto">
            <a:xfrm>
              <a:off x="477" y="1489"/>
              <a:ext cx="186" cy="467"/>
            </a:xfrm>
            <a:custGeom>
              <a:avLst/>
              <a:gdLst>
                <a:gd name="T0" fmla="*/ 0 w 479"/>
                <a:gd name="T1" fmla="*/ 0 h 1113"/>
                <a:gd name="T2" fmla="*/ 0 w 479"/>
                <a:gd name="T3" fmla="*/ 1113 h 1113"/>
                <a:gd name="T4" fmla="*/ 479 w 479"/>
                <a:gd name="T5" fmla="*/ 1113 h 1113"/>
              </a:gdLst>
              <a:ahLst/>
              <a:cxnLst>
                <a:cxn ang="0">
                  <a:pos x="T0" y="T1"/>
                </a:cxn>
                <a:cxn ang="0">
                  <a:pos x="T2" y="T3"/>
                </a:cxn>
                <a:cxn ang="0">
                  <a:pos x="T4" y="T5"/>
                </a:cxn>
              </a:cxnLst>
              <a:rect l="0" t="0" r="r" b="b"/>
              <a:pathLst>
                <a:path w="479" h="1113">
                  <a:moveTo>
                    <a:pt x="0" y="0"/>
                  </a:moveTo>
                  <a:lnTo>
                    <a:pt x="0" y="1113"/>
                  </a:lnTo>
                  <a:lnTo>
                    <a:pt x="479" y="1113"/>
                  </a:lnTo>
                </a:path>
              </a:pathLst>
            </a:custGeom>
            <a:noFill/>
            <a:ln w="2063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4347" name="Rectangle 11">
              <a:extLst>
                <a:ext uri="{FF2B5EF4-FFF2-40B4-BE49-F238E27FC236}">
                  <a16:creationId xmlns:a16="http://schemas.microsoft.com/office/drawing/2014/main" id="{D9842D3C-40CE-46FD-A4FB-4FE6B56FDDAC}"/>
                </a:ext>
              </a:extLst>
            </p:cNvPr>
            <p:cNvSpPr>
              <a:spLocks noChangeArrowheads="1"/>
            </p:cNvSpPr>
            <p:nvPr/>
          </p:nvSpPr>
          <p:spPr bwMode="auto">
            <a:xfrm>
              <a:off x="663" y="1890"/>
              <a:ext cx="206" cy="131"/>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4348" name="Rectangle 12">
              <a:extLst>
                <a:ext uri="{FF2B5EF4-FFF2-40B4-BE49-F238E27FC236}">
                  <a16:creationId xmlns:a16="http://schemas.microsoft.com/office/drawing/2014/main" id="{8C019E54-1F0C-4C11-B86F-6DEFB527DBE1}"/>
                </a:ext>
              </a:extLst>
            </p:cNvPr>
            <p:cNvSpPr>
              <a:spLocks noChangeArrowheads="1"/>
            </p:cNvSpPr>
            <p:nvPr/>
          </p:nvSpPr>
          <p:spPr bwMode="auto">
            <a:xfrm>
              <a:off x="834" y="1890"/>
              <a:ext cx="35" cy="131"/>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4349" name="Freeform 13">
              <a:extLst>
                <a:ext uri="{FF2B5EF4-FFF2-40B4-BE49-F238E27FC236}">
                  <a16:creationId xmlns:a16="http://schemas.microsoft.com/office/drawing/2014/main" id="{4F1DF41A-E4D2-429F-A7AA-56BEFB918449}"/>
                </a:ext>
              </a:extLst>
            </p:cNvPr>
            <p:cNvSpPr>
              <a:spLocks/>
            </p:cNvSpPr>
            <p:nvPr/>
          </p:nvSpPr>
          <p:spPr bwMode="auto">
            <a:xfrm>
              <a:off x="663" y="1890"/>
              <a:ext cx="206" cy="131"/>
            </a:xfrm>
            <a:custGeom>
              <a:avLst/>
              <a:gdLst>
                <a:gd name="T0" fmla="*/ 0 w 531"/>
                <a:gd name="T1" fmla="*/ 0 h 311"/>
                <a:gd name="T2" fmla="*/ 531 w 531"/>
                <a:gd name="T3" fmla="*/ 0 h 311"/>
                <a:gd name="T4" fmla="*/ 531 w 531"/>
                <a:gd name="T5" fmla="*/ 0 h 311"/>
                <a:gd name="T6" fmla="*/ 531 w 531"/>
                <a:gd name="T7" fmla="*/ 311 h 311"/>
                <a:gd name="T8" fmla="*/ 531 w 531"/>
                <a:gd name="T9" fmla="*/ 311 h 311"/>
                <a:gd name="T10" fmla="*/ 0 w 531"/>
                <a:gd name="T11" fmla="*/ 311 h 311"/>
                <a:gd name="T12" fmla="*/ 0 w 531"/>
                <a:gd name="T13" fmla="*/ 311 h 311"/>
                <a:gd name="T14" fmla="*/ 0 w 531"/>
                <a:gd name="T15" fmla="*/ 0 h 311"/>
                <a:gd name="T16" fmla="*/ 0 w 531"/>
                <a:gd name="T17" fmla="*/ 0 h 3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31" h="311">
                  <a:moveTo>
                    <a:pt x="0" y="0"/>
                  </a:moveTo>
                  <a:lnTo>
                    <a:pt x="531" y="0"/>
                  </a:lnTo>
                  <a:lnTo>
                    <a:pt x="531" y="0"/>
                  </a:lnTo>
                  <a:lnTo>
                    <a:pt x="531" y="311"/>
                  </a:lnTo>
                  <a:lnTo>
                    <a:pt x="531" y="311"/>
                  </a:lnTo>
                  <a:lnTo>
                    <a:pt x="0" y="311"/>
                  </a:lnTo>
                  <a:lnTo>
                    <a:pt x="0" y="311"/>
                  </a:lnTo>
                  <a:lnTo>
                    <a:pt x="0" y="0"/>
                  </a:lnTo>
                  <a:lnTo>
                    <a:pt x="0" y="0"/>
                  </a:lnTo>
                  <a:close/>
                </a:path>
              </a:pathLst>
            </a:custGeom>
            <a:noFill/>
            <a:ln w="2063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4350" name="Freeform 14">
              <a:extLst>
                <a:ext uri="{FF2B5EF4-FFF2-40B4-BE49-F238E27FC236}">
                  <a16:creationId xmlns:a16="http://schemas.microsoft.com/office/drawing/2014/main" id="{4CAADFC2-EC8E-434D-B66D-AB2BED65E63E}"/>
                </a:ext>
              </a:extLst>
            </p:cNvPr>
            <p:cNvSpPr>
              <a:spLocks/>
            </p:cNvSpPr>
            <p:nvPr/>
          </p:nvSpPr>
          <p:spPr bwMode="auto">
            <a:xfrm>
              <a:off x="834" y="1890"/>
              <a:ext cx="35" cy="131"/>
            </a:xfrm>
            <a:custGeom>
              <a:avLst/>
              <a:gdLst>
                <a:gd name="T0" fmla="*/ 0 w 91"/>
                <a:gd name="T1" fmla="*/ 0 h 311"/>
                <a:gd name="T2" fmla="*/ 91 w 91"/>
                <a:gd name="T3" fmla="*/ 0 h 311"/>
                <a:gd name="T4" fmla="*/ 91 w 91"/>
                <a:gd name="T5" fmla="*/ 0 h 311"/>
                <a:gd name="T6" fmla="*/ 91 w 91"/>
                <a:gd name="T7" fmla="*/ 311 h 311"/>
                <a:gd name="T8" fmla="*/ 91 w 91"/>
                <a:gd name="T9" fmla="*/ 311 h 311"/>
                <a:gd name="T10" fmla="*/ 0 w 91"/>
                <a:gd name="T11" fmla="*/ 311 h 311"/>
                <a:gd name="T12" fmla="*/ 0 w 91"/>
                <a:gd name="T13" fmla="*/ 311 h 311"/>
                <a:gd name="T14" fmla="*/ 0 w 91"/>
                <a:gd name="T15" fmla="*/ 0 h 311"/>
                <a:gd name="T16" fmla="*/ 0 w 91"/>
                <a:gd name="T17" fmla="*/ 0 h 3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1" h="311">
                  <a:moveTo>
                    <a:pt x="0" y="0"/>
                  </a:moveTo>
                  <a:lnTo>
                    <a:pt x="91" y="0"/>
                  </a:lnTo>
                  <a:lnTo>
                    <a:pt x="91" y="0"/>
                  </a:lnTo>
                  <a:lnTo>
                    <a:pt x="91" y="311"/>
                  </a:lnTo>
                  <a:lnTo>
                    <a:pt x="91" y="311"/>
                  </a:lnTo>
                  <a:lnTo>
                    <a:pt x="0" y="311"/>
                  </a:lnTo>
                  <a:lnTo>
                    <a:pt x="0" y="311"/>
                  </a:lnTo>
                  <a:lnTo>
                    <a:pt x="0" y="0"/>
                  </a:lnTo>
                  <a:lnTo>
                    <a:pt x="0" y="0"/>
                  </a:lnTo>
                  <a:close/>
                </a:path>
              </a:pathLst>
            </a:custGeom>
            <a:noFill/>
            <a:ln w="2063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4351" name="Rectangle 15">
              <a:extLst>
                <a:ext uri="{FF2B5EF4-FFF2-40B4-BE49-F238E27FC236}">
                  <a16:creationId xmlns:a16="http://schemas.microsoft.com/office/drawing/2014/main" id="{A2217CB9-79D5-4236-A450-8D7FF27188D4}"/>
                </a:ext>
              </a:extLst>
            </p:cNvPr>
            <p:cNvSpPr>
              <a:spLocks noChangeArrowheads="1"/>
            </p:cNvSpPr>
            <p:nvPr/>
          </p:nvSpPr>
          <p:spPr bwMode="auto">
            <a:xfrm>
              <a:off x="1682" y="1288"/>
              <a:ext cx="346" cy="22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4352" name="Freeform 16">
              <a:extLst>
                <a:ext uri="{FF2B5EF4-FFF2-40B4-BE49-F238E27FC236}">
                  <a16:creationId xmlns:a16="http://schemas.microsoft.com/office/drawing/2014/main" id="{471FFBFC-B607-46D9-BCFF-31F959681A9A}"/>
                </a:ext>
              </a:extLst>
            </p:cNvPr>
            <p:cNvSpPr>
              <a:spLocks/>
            </p:cNvSpPr>
            <p:nvPr/>
          </p:nvSpPr>
          <p:spPr bwMode="auto">
            <a:xfrm>
              <a:off x="1682" y="1288"/>
              <a:ext cx="346" cy="223"/>
            </a:xfrm>
            <a:custGeom>
              <a:avLst/>
              <a:gdLst>
                <a:gd name="T0" fmla="*/ 893 w 893"/>
                <a:gd name="T1" fmla="*/ 0 h 531"/>
                <a:gd name="T2" fmla="*/ 0 w 893"/>
                <a:gd name="T3" fmla="*/ 0 h 531"/>
                <a:gd name="T4" fmla="*/ 0 w 893"/>
                <a:gd name="T5" fmla="*/ 0 h 531"/>
                <a:gd name="T6" fmla="*/ 0 w 893"/>
                <a:gd name="T7" fmla="*/ 531 h 531"/>
                <a:gd name="T8" fmla="*/ 0 w 893"/>
                <a:gd name="T9" fmla="*/ 531 h 531"/>
                <a:gd name="T10" fmla="*/ 893 w 893"/>
                <a:gd name="T11" fmla="*/ 531 h 531"/>
                <a:gd name="T12" fmla="*/ 893 w 893"/>
                <a:gd name="T13" fmla="*/ 531 h 531"/>
                <a:gd name="T14" fmla="*/ 893 w 893"/>
                <a:gd name="T15" fmla="*/ 0 h 531"/>
                <a:gd name="T16" fmla="*/ 893 w 893"/>
                <a:gd name="T17" fmla="*/ 0 h 5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93" h="531">
                  <a:moveTo>
                    <a:pt x="893" y="0"/>
                  </a:moveTo>
                  <a:lnTo>
                    <a:pt x="0" y="0"/>
                  </a:lnTo>
                  <a:lnTo>
                    <a:pt x="0" y="0"/>
                  </a:lnTo>
                  <a:lnTo>
                    <a:pt x="0" y="531"/>
                  </a:lnTo>
                  <a:lnTo>
                    <a:pt x="0" y="531"/>
                  </a:lnTo>
                  <a:lnTo>
                    <a:pt x="893" y="531"/>
                  </a:lnTo>
                  <a:lnTo>
                    <a:pt x="893" y="531"/>
                  </a:lnTo>
                  <a:lnTo>
                    <a:pt x="893" y="0"/>
                  </a:lnTo>
                  <a:lnTo>
                    <a:pt x="893" y="0"/>
                  </a:lnTo>
                  <a:close/>
                </a:path>
              </a:pathLst>
            </a:custGeom>
            <a:noFill/>
            <a:ln w="2063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4353" name="Freeform 17">
              <a:extLst>
                <a:ext uri="{FF2B5EF4-FFF2-40B4-BE49-F238E27FC236}">
                  <a16:creationId xmlns:a16="http://schemas.microsoft.com/office/drawing/2014/main" id="{396A2D5B-FC30-4CFE-937B-181760C01190}"/>
                </a:ext>
              </a:extLst>
            </p:cNvPr>
            <p:cNvSpPr>
              <a:spLocks/>
            </p:cNvSpPr>
            <p:nvPr/>
          </p:nvSpPr>
          <p:spPr bwMode="auto">
            <a:xfrm>
              <a:off x="1798" y="1511"/>
              <a:ext cx="185" cy="460"/>
            </a:xfrm>
            <a:custGeom>
              <a:avLst/>
              <a:gdLst>
                <a:gd name="T0" fmla="*/ 479 w 479"/>
                <a:gd name="T1" fmla="*/ 0 h 1099"/>
                <a:gd name="T2" fmla="*/ 479 w 479"/>
                <a:gd name="T3" fmla="*/ 1099 h 1099"/>
                <a:gd name="T4" fmla="*/ 0 w 479"/>
                <a:gd name="T5" fmla="*/ 1099 h 1099"/>
              </a:gdLst>
              <a:ahLst/>
              <a:cxnLst>
                <a:cxn ang="0">
                  <a:pos x="T0" y="T1"/>
                </a:cxn>
                <a:cxn ang="0">
                  <a:pos x="T2" y="T3"/>
                </a:cxn>
                <a:cxn ang="0">
                  <a:pos x="T4" y="T5"/>
                </a:cxn>
              </a:cxnLst>
              <a:rect l="0" t="0" r="r" b="b"/>
              <a:pathLst>
                <a:path w="479" h="1099">
                  <a:moveTo>
                    <a:pt x="479" y="0"/>
                  </a:moveTo>
                  <a:lnTo>
                    <a:pt x="479" y="1099"/>
                  </a:lnTo>
                  <a:lnTo>
                    <a:pt x="0" y="1099"/>
                  </a:lnTo>
                </a:path>
              </a:pathLst>
            </a:custGeom>
            <a:noFill/>
            <a:ln w="2063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4354" name="Rectangle 18">
              <a:extLst>
                <a:ext uri="{FF2B5EF4-FFF2-40B4-BE49-F238E27FC236}">
                  <a16:creationId xmlns:a16="http://schemas.microsoft.com/office/drawing/2014/main" id="{F5A2E626-A5C9-4022-A4CD-BEFD4520BD82}"/>
                </a:ext>
              </a:extLst>
            </p:cNvPr>
            <p:cNvSpPr>
              <a:spLocks noChangeArrowheads="1"/>
            </p:cNvSpPr>
            <p:nvPr/>
          </p:nvSpPr>
          <p:spPr bwMode="auto">
            <a:xfrm>
              <a:off x="1592" y="1912"/>
              <a:ext cx="206" cy="12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4355" name="Rectangle 19">
              <a:extLst>
                <a:ext uri="{FF2B5EF4-FFF2-40B4-BE49-F238E27FC236}">
                  <a16:creationId xmlns:a16="http://schemas.microsoft.com/office/drawing/2014/main" id="{D02EA1C1-4067-422A-BB8A-D7AF22BFA9A9}"/>
                </a:ext>
              </a:extLst>
            </p:cNvPr>
            <p:cNvSpPr>
              <a:spLocks noChangeArrowheads="1"/>
            </p:cNvSpPr>
            <p:nvPr/>
          </p:nvSpPr>
          <p:spPr bwMode="auto">
            <a:xfrm>
              <a:off x="1592" y="1912"/>
              <a:ext cx="35" cy="12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4356" name="Freeform 20">
              <a:extLst>
                <a:ext uri="{FF2B5EF4-FFF2-40B4-BE49-F238E27FC236}">
                  <a16:creationId xmlns:a16="http://schemas.microsoft.com/office/drawing/2014/main" id="{4D21116E-4A96-435D-A56D-1D1CBF7334CA}"/>
                </a:ext>
              </a:extLst>
            </p:cNvPr>
            <p:cNvSpPr>
              <a:spLocks/>
            </p:cNvSpPr>
            <p:nvPr/>
          </p:nvSpPr>
          <p:spPr bwMode="auto">
            <a:xfrm>
              <a:off x="1592" y="1912"/>
              <a:ext cx="206" cy="125"/>
            </a:xfrm>
            <a:custGeom>
              <a:avLst/>
              <a:gdLst>
                <a:gd name="T0" fmla="*/ 531 w 531"/>
                <a:gd name="T1" fmla="*/ 0 h 298"/>
                <a:gd name="T2" fmla="*/ 0 w 531"/>
                <a:gd name="T3" fmla="*/ 0 h 298"/>
                <a:gd name="T4" fmla="*/ 0 w 531"/>
                <a:gd name="T5" fmla="*/ 0 h 298"/>
                <a:gd name="T6" fmla="*/ 0 w 531"/>
                <a:gd name="T7" fmla="*/ 298 h 298"/>
                <a:gd name="T8" fmla="*/ 0 w 531"/>
                <a:gd name="T9" fmla="*/ 298 h 298"/>
                <a:gd name="T10" fmla="*/ 531 w 531"/>
                <a:gd name="T11" fmla="*/ 298 h 298"/>
                <a:gd name="T12" fmla="*/ 531 w 531"/>
                <a:gd name="T13" fmla="*/ 298 h 298"/>
                <a:gd name="T14" fmla="*/ 531 w 531"/>
                <a:gd name="T15" fmla="*/ 0 h 298"/>
                <a:gd name="T16" fmla="*/ 531 w 531"/>
                <a:gd name="T17" fmla="*/ 0 h 2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31" h="298">
                  <a:moveTo>
                    <a:pt x="531" y="0"/>
                  </a:moveTo>
                  <a:lnTo>
                    <a:pt x="0" y="0"/>
                  </a:lnTo>
                  <a:lnTo>
                    <a:pt x="0" y="0"/>
                  </a:lnTo>
                  <a:lnTo>
                    <a:pt x="0" y="298"/>
                  </a:lnTo>
                  <a:lnTo>
                    <a:pt x="0" y="298"/>
                  </a:lnTo>
                  <a:lnTo>
                    <a:pt x="531" y="298"/>
                  </a:lnTo>
                  <a:lnTo>
                    <a:pt x="531" y="298"/>
                  </a:lnTo>
                  <a:lnTo>
                    <a:pt x="531" y="0"/>
                  </a:lnTo>
                  <a:lnTo>
                    <a:pt x="531" y="0"/>
                  </a:lnTo>
                  <a:close/>
                </a:path>
              </a:pathLst>
            </a:custGeom>
            <a:noFill/>
            <a:ln w="2063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4357" name="Freeform 21">
              <a:extLst>
                <a:ext uri="{FF2B5EF4-FFF2-40B4-BE49-F238E27FC236}">
                  <a16:creationId xmlns:a16="http://schemas.microsoft.com/office/drawing/2014/main" id="{EF672AB6-1B66-4CEC-9D21-87F3F8F5772F}"/>
                </a:ext>
              </a:extLst>
            </p:cNvPr>
            <p:cNvSpPr>
              <a:spLocks/>
            </p:cNvSpPr>
            <p:nvPr/>
          </p:nvSpPr>
          <p:spPr bwMode="auto">
            <a:xfrm>
              <a:off x="1592" y="1912"/>
              <a:ext cx="35" cy="125"/>
            </a:xfrm>
            <a:custGeom>
              <a:avLst/>
              <a:gdLst>
                <a:gd name="T0" fmla="*/ 91 w 91"/>
                <a:gd name="T1" fmla="*/ 0 h 298"/>
                <a:gd name="T2" fmla="*/ 0 w 91"/>
                <a:gd name="T3" fmla="*/ 0 h 298"/>
                <a:gd name="T4" fmla="*/ 0 w 91"/>
                <a:gd name="T5" fmla="*/ 0 h 298"/>
                <a:gd name="T6" fmla="*/ 0 w 91"/>
                <a:gd name="T7" fmla="*/ 298 h 298"/>
                <a:gd name="T8" fmla="*/ 0 w 91"/>
                <a:gd name="T9" fmla="*/ 298 h 298"/>
                <a:gd name="T10" fmla="*/ 91 w 91"/>
                <a:gd name="T11" fmla="*/ 298 h 298"/>
                <a:gd name="T12" fmla="*/ 91 w 91"/>
                <a:gd name="T13" fmla="*/ 298 h 298"/>
                <a:gd name="T14" fmla="*/ 91 w 91"/>
                <a:gd name="T15" fmla="*/ 0 h 298"/>
                <a:gd name="T16" fmla="*/ 91 w 91"/>
                <a:gd name="T17" fmla="*/ 0 h 2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1" h="298">
                  <a:moveTo>
                    <a:pt x="91" y="0"/>
                  </a:moveTo>
                  <a:lnTo>
                    <a:pt x="0" y="0"/>
                  </a:lnTo>
                  <a:lnTo>
                    <a:pt x="0" y="0"/>
                  </a:lnTo>
                  <a:lnTo>
                    <a:pt x="0" y="298"/>
                  </a:lnTo>
                  <a:lnTo>
                    <a:pt x="0" y="298"/>
                  </a:lnTo>
                  <a:lnTo>
                    <a:pt x="91" y="298"/>
                  </a:lnTo>
                  <a:lnTo>
                    <a:pt x="91" y="298"/>
                  </a:lnTo>
                  <a:lnTo>
                    <a:pt x="91" y="0"/>
                  </a:lnTo>
                  <a:lnTo>
                    <a:pt x="91" y="0"/>
                  </a:lnTo>
                  <a:close/>
                </a:path>
              </a:pathLst>
            </a:custGeom>
            <a:noFill/>
            <a:ln w="2063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4358" name="Rectangle 22">
              <a:extLst>
                <a:ext uri="{FF2B5EF4-FFF2-40B4-BE49-F238E27FC236}">
                  <a16:creationId xmlns:a16="http://schemas.microsoft.com/office/drawing/2014/main" id="{1093B30B-9142-4519-AD32-78D9A720EEA0}"/>
                </a:ext>
              </a:extLst>
            </p:cNvPr>
            <p:cNvSpPr>
              <a:spLocks noChangeArrowheads="1"/>
            </p:cNvSpPr>
            <p:nvPr/>
          </p:nvSpPr>
          <p:spPr bwMode="auto">
            <a:xfrm>
              <a:off x="1296" y="1152"/>
              <a:ext cx="261" cy="396"/>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4359" name="Freeform 23">
              <a:extLst>
                <a:ext uri="{FF2B5EF4-FFF2-40B4-BE49-F238E27FC236}">
                  <a16:creationId xmlns:a16="http://schemas.microsoft.com/office/drawing/2014/main" id="{644BF64B-9C70-4E74-A201-A398F7938D15}"/>
                </a:ext>
              </a:extLst>
            </p:cNvPr>
            <p:cNvSpPr>
              <a:spLocks/>
            </p:cNvSpPr>
            <p:nvPr/>
          </p:nvSpPr>
          <p:spPr bwMode="auto">
            <a:xfrm>
              <a:off x="1336" y="1179"/>
              <a:ext cx="185" cy="201"/>
            </a:xfrm>
            <a:custGeom>
              <a:avLst/>
              <a:gdLst>
                <a:gd name="T0" fmla="*/ 479 w 479"/>
                <a:gd name="T1" fmla="*/ 233 h 478"/>
                <a:gd name="T2" fmla="*/ 466 w 479"/>
                <a:gd name="T3" fmla="*/ 336 h 478"/>
                <a:gd name="T4" fmla="*/ 414 w 479"/>
                <a:gd name="T5" fmla="*/ 414 h 478"/>
                <a:gd name="T6" fmla="*/ 337 w 479"/>
                <a:gd name="T7" fmla="*/ 465 h 478"/>
                <a:gd name="T8" fmla="*/ 233 w 479"/>
                <a:gd name="T9" fmla="*/ 478 h 478"/>
                <a:gd name="T10" fmla="*/ 233 w 479"/>
                <a:gd name="T11" fmla="*/ 478 h 478"/>
                <a:gd name="T12" fmla="*/ 143 w 479"/>
                <a:gd name="T13" fmla="*/ 465 h 478"/>
                <a:gd name="T14" fmla="*/ 65 w 479"/>
                <a:gd name="T15" fmla="*/ 414 h 478"/>
                <a:gd name="T16" fmla="*/ 13 w 479"/>
                <a:gd name="T17" fmla="*/ 336 h 478"/>
                <a:gd name="T18" fmla="*/ 0 w 479"/>
                <a:gd name="T19" fmla="*/ 233 h 478"/>
                <a:gd name="T20" fmla="*/ 0 w 479"/>
                <a:gd name="T21" fmla="*/ 233 h 478"/>
                <a:gd name="T22" fmla="*/ 13 w 479"/>
                <a:gd name="T23" fmla="*/ 142 h 478"/>
                <a:gd name="T24" fmla="*/ 65 w 479"/>
                <a:gd name="T25" fmla="*/ 64 h 478"/>
                <a:gd name="T26" fmla="*/ 143 w 479"/>
                <a:gd name="T27" fmla="*/ 13 h 478"/>
                <a:gd name="T28" fmla="*/ 233 w 479"/>
                <a:gd name="T29" fmla="*/ 0 h 478"/>
                <a:gd name="T30" fmla="*/ 233 w 479"/>
                <a:gd name="T31" fmla="*/ 0 h 478"/>
                <a:gd name="T32" fmla="*/ 337 w 479"/>
                <a:gd name="T33" fmla="*/ 13 h 478"/>
                <a:gd name="T34" fmla="*/ 414 w 479"/>
                <a:gd name="T35" fmla="*/ 64 h 478"/>
                <a:gd name="T36" fmla="*/ 466 w 479"/>
                <a:gd name="T37" fmla="*/ 142 h 478"/>
                <a:gd name="T38" fmla="*/ 479 w 479"/>
                <a:gd name="T39" fmla="*/ 233 h 4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479" h="478">
                  <a:moveTo>
                    <a:pt x="479" y="233"/>
                  </a:moveTo>
                  <a:lnTo>
                    <a:pt x="466" y="336"/>
                  </a:lnTo>
                  <a:lnTo>
                    <a:pt x="414" y="414"/>
                  </a:lnTo>
                  <a:lnTo>
                    <a:pt x="337" y="465"/>
                  </a:lnTo>
                  <a:lnTo>
                    <a:pt x="233" y="478"/>
                  </a:lnTo>
                  <a:lnTo>
                    <a:pt x="233" y="478"/>
                  </a:lnTo>
                  <a:lnTo>
                    <a:pt x="143" y="465"/>
                  </a:lnTo>
                  <a:lnTo>
                    <a:pt x="65" y="414"/>
                  </a:lnTo>
                  <a:lnTo>
                    <a:pt x="13" y="336"/>
                  </a:lnTo>
                  <a:lnTo>
                    <a:pt x="0" y="233"/>
                  </a:lnTo>
                  <a:lnTo>
                    <a:pt x="0" y="233"/>
                  </a:lnTo>
                  <a:lnTo>
                    <a:pt x="13" y="142"/>
                  </a:lnTo>
                  <a:lnTo>
                    <a:pt x="65" y="64"/>
                  </a:lnTo>
                  <a:lnTo>
                    <a:pt x="143" y="13"/>
                  </a:lnTo>
                  <a:lnTo>
                    <a:pt x="233" y="0"/>
                  </a:lnTo>
                  <a:lnTo>
                    <a:pt x="233" y="0"/>
                  </a:lnTo>
                  <a:lnTo>
                    <a:pt x="337" y="13"/>
                  </a:lnTo>
                  <a:lnTo>
                    <a:pt x="414" y="64"/>
                  </a:lnTo>
                  <a:lnTo>
                    <a:pt x="466" y="142"/>
                  </a:lnTo>
                  <a:lnTo>
                    <a:pt x="479" y="23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4360" name="Freeform 24">
              <a:extLst>
                <a:ext uri="{FF2B5EF4-FFF2-40B4-BE49-F238E27FC236}">
                  <a16:creationId xmlns:a16="http://schemas.microsoft.com/office/drawing/2014/main" id="{76765639-F842-4E0C-8A07-582C34CD0BA2}"/>
                </a:ext>
              </a:extLst>
            </p:cNvPr>
            <p:cNvSpPr>
              <a:spLocks/>
            </p:cNvSpPr>
            <p:nvPr/>
          </p:nvSpPr>
          <p:spPr bwMode="auto">
            <a:xfrm>
              <a:off x="1296" y="1152"/>
              <a:ext cx="261" cy="396"/>
            </a:xfrm>
            <a:custGeom>
              <a:avLst/>
              <a:gdLst>
                <a:gd name="T0" fmla="*/ 0 w 673"/>
                <a:gd name="T1" fmla="*/ 0 h 944"/>
                <a:gd name="T2" fmla="*/ 673 w 673"/>
                <a:gd name="T3" fmla="*/ 0 h 944"/>
                <a:gd name="T4" fmla="*/ 673 w 673"/>
                <a:gd name="T5" fmla="*/ 0 h 944"/>
                <a:gd name="T6" fmla="*/ 673 w 673"/>
                <a:gd name="T7" fmla="*/ 944 h 944"/>
                <a:gd name="T8" fmla="*/ 673 w 673"/>
                <a:gd name="T9" fmla="*/ 944 h 944"/>
                <a:gd name="T10" fmla="*/ 0 w 673"/>
                <a:gd name="T11" fmla="*/ 944 h 944"/>
                <a:gd name="T12" fmla="*/ 0 w 673"/>
                <a:gd name="T13" fmla="*/ 944 h 944"/>
                <a:gd name="T14" fmla="*/ 0 w 673"/>
                <a:gd name="T15" fmla="*/ 0 h 944"/>
                <a:gd name="T16" fmla="*/ 0 w 673"/>
                <a:gd name="T17" fmla="*/ 0 h 9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73" h="944">
                  <a:moveTo>
                    <a:pt x="0" y="0"/>
                  </a:moveTo>
                  <a:lnTo>
                    <a:pt x="673" y="0"/>
                  </a:lnTo>
                  <a:lnTo>
                    <a:pt x="673" y="0"/>
                  </a:lnTo>
                  <a:lnTo>
                    <a:pt x="673" y="944"/>
                  </a:lnTo>
                  <a:lnTo>
                    <a:pt x="673" y="944"/>
                  </a:lnTo>
                  <a:lnTo>
                    <a:pt x="0" y="944"/>
                  </a:lnTo>
                  <a:lnTo>
                    <a:pt x="0" y="944"/>
                  </a:lnTo>
                  <a:lnTo>
                    <a:pt x="0" y="0"/>
                  </a:lnTo>
                  <a:lnTo>
                    <a:pt x="0" y="0"/>
                  </a:lnTo>
                  <a:close/>
                </a:path>
              </a:pathLst>
            </a:custGeom>
            <a:noFill/>
            <a:ln w="2063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4361" name="Freeform 25">
              <a:extLst>
                <a:ext uri="{FF2B5EF4-FFF2-40B4-BE49-F238E27FC236}">
                  <a16:creationId xmlns:a16="http://schemas.microsoft.com/office/drawing/2014/main" id="{A72F6CCE-80B9-42C4-94B1-D1108636427D}"/>
                </a:ext>
              </a:extLst>
            </p:cNvPr>
            <p:cNvSpPr>
              <a:spLocks/>
            </p:cNvSpPr>
            <p:nvPr/>
          </p:nvSpPr>
          <p:spPr bwMode="auto">
            <a:xfrm>
              <a:off x="1336" y="1179"/>
              <a:ext cx="185" cy="201"/>
            </a:xfrm>
            <a:custGeom>
              <a:avLst/>
              <a:gdLst>
                <a:gd name="T0" fmla="*/ 479 w 479"/>
                <a:gd name="T1" fmla="*/ 233 h 478"/>
                <a:gd name="T2" fmla="*/ 466 w 479"/>
                <a:gd name="T3" fmla="*/ 336 h 478"/>
                <a:gd name="T4" fmla="*/ 466 w 479"/>
                <a:gd name="T5" fmla="*/ 336 h 478"/>
                <a:gd name="T6" fmla="*/ 414 w 479"/>
                <a:gd name="T7" fmla="*/ 414 h 478"/>
                <a:gd name="T8" fmla="*/ 414 w 479"/>
                <a:gd name="T9" fmla="*/ 414 h 478"/>
                <a:gd name="T10" fmla="*/ 337 w 479"/>
                <a:gd name="T11" fmla="*/ 465 h 478"/>
                <a:gd name="T12" fmla="*/ 337 w 479"/>
                <a:gd name="T13" fmla="*/ 465 h 478"/>
                <a:gd name="T14" fmla="*/ 233 w 479"/>
                <a:gd name="T15" fmla="*/ 478 h 478"/>
                <a:gd name="T16" fmla="*/ 233 w 479"/>
                <a:gd name="T17" fmla="*/ 478 h 478"/>
                <a:gd name="T18" fmla="*/ 233 w 479"/>
                <a:gd name="T19" fmla="*/ 478 h 478"/>
                <a:gd name="T20" fmla="*/ 233 w 479"/>
                <a:gd name="T21" fmla="*/ 478 h 478"/>
                <a:gd name="T22" fmla="*/ 143 w 479"/>
                <a:gd name="T23" fmla="*/ 465 h 478"/>
                <a:gd name="T24" fmla="*/ 143 w 479"/>
                <a:gd name="T25" fmla="*/ 465 h 478"/>
                <a:gd name="T26" fmla="*/ 65 w 479"/>
                <a:gd name="T27" fmla="*/ 414 h 478"/>
                <a:gd name="T28" fmla="*/ 65 w 479"/>
                <a:gd name="T29" fmla="*/ 414 h 478"/>
                <a:gd name="T30" fmla="*/ 13 w 479"/>
                <a:gd name="T31" fmla="*/ 336 h 478"/>
                <a:gd name="T32" fmla="*/ 13 w 479"/>
                <a:gd name="T33" fmla="*/ 336 h 478"/>
                <a:gd name="T34" fmla="*/ 0 w 479"/>
                <a:gd name="T35" fmla="*/ 233 h 478"/>
                <a:gd name="T36" fmla="*/ 0 w 479"/>
                <a:gd name="T37" fmla="*/ 233 h 478"/>
                <a:gd name="T38" fmla="*/ 0 w 479"/>
                <a:gd name="T39" fmla="*/ 233 h 478"/>
                <a:gd name="T40" fmla="*/ 0 w 479"/>
                <a:gd name="T41" fmla="*/ 233 h 478"/>
                <a:gd name="T42" fmla="*/ 13 w 479"/>
                <a:gd name="T43" fmla="*/ 142 h 478"/>
                <a:gd name="T44" fmla="*/ 13 w 479"/>
                <a:gd name="T45" fmla="*/ 142 h 478"/>
                <a:gd name="T46" fmla="*/ 65 w 479"/>
                <a:gd name="T47" fmla="*/ 64 h 478"/>
                <a:gd name="T48" fmla="*/ 65 w 479"/>
                <a:gd name="T49" fmla="*/ 64 h 478"/>
                <a:gd name="T50" fmla="*/ 143 w 479"/>
                <a:gd name="T51" fmla="*/ 13 h 478"/>
                <a:gd name="T52" fmla="*/ 143 w 479"/>
                <a:gd name="T53" fmla="*/ 13 h 478"/>
                <a:gd name="T54" fmla="*/ 233 w 479"/>
                <a:gd name="T55" fmla="*/ 0 h 478"/>
                <a:gd name="T56" fmla="*/ 233 w 479"/>
                <a:gd name="T57" fmla="*/ 0 h 478"/>
                <a:gd name="T58" fmla="*/ 233 w 479"/>
                <a:gd name="T59" fmla="*/ 0 h 478"/>
                <a:gd name="T60" fmla="*/ 233 w 479"/>
                <a:gd name="T61" fmla="*/ 0 h 478"/>
                <a:gd name="T62" fmla="*/ 337 w 479"/>
                <a:gd name="T63" fmla="*/ 13 h 478"/>
                <a:gd name="T64" fmla="*/ 337 w 479"/>
                <a:gd name="T65" fmla="*/ 13 h 478"/>
                <a:gd name="T66" fmla="*/ 414 w 479"/>
                <a:gd name="T67" fmla="*/ 64 h 478"/>
                <a:gd name="T68" fmla="*/ 414 w 479"/>
                <a:gd name="T69" fmla="*/ 64 h 478"/>
                <a:gd name="T70" fmla="*/ 466 w 479"/>
                <a:gd name="T71" fmla="*/ 142 h 478"/>
                <a:gd name="T72" fmla="*/ 466 w 479"/>
                <a:gd name="T73" fmla="*/ 142 h 478"/>
                <a:gd name="T74" fmla="*/ 479 w 479"/>
                <a:gd name="T75" fmla="*/ 233 h 478"/>
                <a:gd name="T76" fmla="*/ 479 w 479"/>
                <a:gd name="T77" fmla="*/ 233 h 4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479" h="478">
                  <a:moveTo>
                    <a:pt x="479" y="233"/>
                  </a:moveTo>
                  <a:lnTo>
                    <a:pt x="466" y="336"/>
                  </a:lnTo>
                  <a:lnTo>
                    <a:pt x="466" y="336"/>
                  </a:lnTo>
                  <a:lnTo>
                    <a:pt x="414" y="414"/>
                  </a:lnTo>
                  <a:lnTo>
                    <a:pt x="414" y="414"/>
                  </a:lnTo>
                  <a:lnTo>
                    <a:pt x="337" y="465"/>
                  </a:lnTo>
                  <a:lnTo>
                    <a:pt x="337" y="465"/>
                  </a:lnTo>
                  <a:lnTo>
                    <a:pt x="233" y="478"/>
                  </a:lnTo>
                  <a:lnTo>
                    <a:pt x="233" y="478"/>
                  </a:lnTo>
                  <a:lnTo>
                    <a:pt x="233" y="478"/>
                  </a:lnTo>
                  <a:lnTo>
                    <a:pt x="233" y="478"/>
                  </a:lnTo>
                  <a:lnTo>
                    <a:pt x="143" y="465"/>
                  </a:lnTo>
                  <a:lnTo>
                    <a:pt x="143" y="465"/>
                  </a:lnTo>
                  <a:lnTo>
                    <a:pt x="65" y="414"/>
                  </a:lnTo>
                  <a:lnTo>
                    <a:pt x="65" y="414"/>
                  </a:lnTo>
                  <a:lnTo>
                    <a:pt x="13" y="336"/>
                  </a:lnTo>
                  <a:lnTo>
                    <a:pt x="13" y="336"/>
                  </a:lnTo>
                  <a:lnTo>
                    <a:pt x="0" y="233"/>
                  </a:lnTo>
                  <a:lnTo>
                    <a:pt x="0" y="233"/>
                  </a:lnTo>
                  <a:lnTo>
                    <a:pt x="0" y="233"/>
                  </a:lnTo>
                  <a:lnTo>
                    <a:pt x="0" y="233"/>
                  </a:lnTo>
                  <a:lnTo>
                    <a:pt x="13" y="142"/>
                  </a:lnTo>
                  <a:lnTo>
                    <a:pt x="13" y="142"/>
                  </a:lnTo>
                  <a:lnTo>
                    <a:pt x="65" y="64"/>
                  </a:lnTo>
                  <a:lnTo>
                    <a:pt x="65" y="64"/>
                  </a:lnTo>
                  <a:lnTo>
                    <a:pt x="143" y="13"/>
                  </a:lnTo>
                  <a:lnTo>
                    <a:pt x="143" y="13"/>
                  </a:lnTo>
                  <a:lnTo>
                    <a:pt x="233" y="0"/>
                  </a:lnTo>
                  <a:lnTo>
                    <a:pt x="233" y="0"/>
                  </a:lnTo>
                  <a:lnTo>
                    <a:pt x="233" y="0"/>
                  </a:lnTo>
                  <a:lnTo>
                    <a:pt x="233" y="0"/>
                  </a:lnTo>
                  <a:lnTo>
                    <a:pt x="337" y="13"/>
                  </a:lnTo>
                  <a:lnTo>
                    <a:pt x="337" y="13"/>
                  </a:lnTo>
                  <a:lnTo>
                    <a:pt x="414" y="64"/>
                  </a:lnTo>
                  <a:lnTo>
                    <a:pt x="414" y="64"/>
                  </a:lnTo>
                  <a:lnTo>
                    <a:pt x="466" y="142"/>
                  </a:lnTo>
                  <a:lnTo>
                    <a:pt x="466" y="142"/>
                  </a:lnTo>
                  <a:lnTo>
                    <a:pt x="479" y="233"/>
                  </a:lnTo>
                  <a:lnTo>
                    <a:pt x="479" y="233"/>
                  </a:lnTo>
                  <a:close/>
                </a:path>
              </a:pathLst>
            </a:custGeom>
            <a:noFill/>
            <a:ln w="2063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4362" name="Line 26">
              <a:extLst>
                <a:ext uri="{FF2B5EF4-FFF2-40B4-BE49-F238E27FC236}">
                  <a16:creationId xmlns:a16="http://schemas.microsoft.com/office/drawing/2014/main" id="{B838049C-0DC1-4B54-BC63-5B327BC90386}"/>
                </a:ext>
              </a:extLst>
            </p:cNvPr>
            <p:cNvSpPr>
              <a:spLocks noChangeShapeType="1"/>
            </p:cNvSpPr>
            <p:nvPr/>
          </p:nvSpPr>
          <p:spPr bwMode="auto">
            <a:xfrm>
              <a:off x="1557" y="1445"/>
              <a:ext cx="125" cy="1"/>
            </a:xfrm>
            <a:prstGeom prst="line">
              <a:avLst/>
            </a:prstGeom>
            <a:noFill/>
            <a:ln w="206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4363" name="Freeform 27">
              <a:extLst>
                <a:ext uri="{FF2B5EF4-FFF2-40B4-BE49-F238E27FC236}">
                  <a16:creationId xmlns:a16="http://schemas.microsoft.com/office/drawing/2014/main" id="{153C884A-3898-49E3-BF1D-27DCDD2E318E}"/>
                </a:ext>
              </a:extLst>
            </p:cNvPr>
            <p:cNvSpPr>
              <a:spLocks/>
            </p:cNvSpPr>
            <p:nvPr/>
          </p:nvSpPr>
          <p:spPr bwMode="auto">
            <a:xfrm>
              <a:off x="1008" y="1728"/>
              <a:ext cx="442" cy="608"/>
            </a:xfrm>
            <a:custGeom>
              <a:avLst/>
              <a:gdLst>
                <a:gd name="T0" fmla="*/ 1139 w 1139"/>
                <a:gd name="T1" fmla="*/ 725 h 1449"/>
                <a:gd name="T2" fmla="*/ 1126 w 1139"/>
                <a:gd name="T3" fmla="*/ 867 h 1449"/>
                <a:gd name="T4" fmla="*/ 1087 w 1139"/>
                <a:gd name="T5" fmla="*/ 1009 h 1449"/>
                <a:gd name="T6" fmla="*/ 1036 w 1139"/>
                <a:gd name="T7" fmla="*/ 1126 h 1449"/>
                <a:gd name="T8" fmla="*/ 971 w 1139"/>
                <a:gd name="T9" fmla="*/ 1242 h 1449"/>
                <a:gd name="T10" fmla="*/ 880 w 1139"/>
                <a:gd name="T11" fmla="*/ 1333 h 1449"/>
                <a:gd name="T12" fmla="*/ 790 w 1139"/>
                <a:gd name="T13" fmla="*/ 1397 h 1449"/>
                <a:gd name="T14" fmla="*/ 673 w 1139"/>
                <a:gd name="T15" fmla="*/ 1436 h 1449"/>
                <a:gd name="T16" fmla="*/ 570 w 1139"/>
                <a:gd name="T17" fmla="*/ 1449 h 1449"/>
                <a:gd name="T18" fmla="*/ 570 w 1139"/>
                <a:gd name="T19" fmla="*/ 1449 h 1449"/>
                <a:gd name="T20" fmla="*/ 453 w 1139"/>
                <a:gd name="T21" fmla="*/ 1436 h 1449"/>
                <a:gd name="T22" fmla="*/ 350 w 1139"/>
                <a:gd name="T23" fmla="*/ 1397 h 1449"/>
                <a:gd name="T24" fmla="*/ 246 w 1139"/>
                <a:gd name="T25" fmla="*/ 1333 h 1449"/>
                <a:gd name="T26" fmla="*/ 168 w 1139"/>
                <a:gd name="T27" fmla="*/ 1242 h 1449"/>
                <a:gd name="T28" fmla="*/ 91 w 1139"/>
                <a:gd name="T29" fmla="*/ 1126 h 1449"/>
                <a:gd name="T30" fmla="*/ 39 w 1139"/>
                <a:gd name="T31" fmla="*/ 1009 h 1449"/>
                <a:gd name="T32" fmla="*/ 13 w 1139"/>
                <a:gd name="T33" fmla="*/ 867 h 1449"/>
                <a:gd name="T34" fmla="*/ 0 w 1139"/>
                <a:gd name="T35" fmla="*/ 725 h 1449"/>
                <a:gd name="T36" fmla="*/ 0 w 1139"/>
                <a:gd name="T37" fmla="*/ 725 h 1449"/>
                <a:gd name="T38" fmla="*/ 13 w 1139"/>
                <a:gd name="T39" fmla="*/ 582 h 1449"/>
                <a:gd name="T40" fmla="*/ 39 w 1139"/>
                <a:gd name="T41" fmla="*/ 440 h 1449"/>
                <a:gd name="T42" fmla="*/ 91 w 1139"/>
                <a:gd name="T43" fmla="*/ 324 h 1449"/>
                <a:gd name="T44" fmla="*/ 168 w 1139"/>
                <a:gd name="T45" fmla="*/ 207 h 1449"/>
                <a:gd name="T46" fmla="*/ 246 w 1139"/>
                <a:gd name="T47" fmla="*/ 117 h 1449"/>
                <a:gd name="T48" fmla="*/ 350 w 1139"/>
                <a:gd name="T49" fmla="*/ 52 h 1449"/>
                <a:gd name="T50" fmla="*/ 453 w 1139"/>
                <a:gd name="T51" fmla="*/ 13 h 1449"/>
                <a:gd name="T52" fmla="*/ 570 w 1139"/>
                <a:gd name="T53" fmla="*/ 0 h 1449"/>
                <a:gd name="T54" fmla="*/ 570 w 1139"/>
                <a:gd name="T55" fmla="*/ 0 h 1449"/>
                <a:gd name="T56" fmla="*/ 673 w 1139"/>
                <a:gd name="T57" fmla="*/ 13 h 1449"/>
                <a:gd name="T58" fmla="*/ 790 w 1139"/>
                <a:gd name="T59" fmla="*/ 52 h 1449"/>
                <a:gd name="T60" fmla="*/ 880 w 1139"/>
                <a:gd name="T61" fmla="*/ 117 h 1449"/>
                <a:gd name="T62" fmla="*/ 971 w 1139"/>
                <a:gd name="T63" fmla="*/ 207 h 1449"/>
                <a:gd name="T64" fmla="*/ 1036 w 1139"/>
                <a:gd name="T65" fmla="*/ 324 h 1449"/>
                <a:gd name="T66" fmla="*/ 1087 w 1139"/>
                <a:gd name="T67" fmla="*/ 440 h 1449"/>
                <a:gd name="T68" fmla="*/ 1126 w 1139"/>
                <a:gd name="T69" fmla="*/ 582 h 1449"/>
                <a:gd name="T70" fmla="*/ 1139 w 1139"/>
                <a:gd name="T71" fmla="*/ 725 h 14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139" h="1449">
                  <a:moveTo>
                    <a:pt x="1139" y="725"/>
                  </a:moveTo>
                  <a:lnTo>
                    <a:pt x="1126" y="867"/>
                  </a:lnTo>
                  <a:lnTo>
                    <a:pt x="1087" y="1009"/>
                  </a:lnTo>
                  <a:lnTo>
                    <a:pt x="1036" y="1126"/>
                  </a:lnTo>
                  <a:lnTo>
                    <a:pt x="971" y="1242"/>
                  </a:lnTo>
                  <a:lnTo>
                    <a:pt x="880" y="1333"/>
                  </a:lnTo>
                  <a:lnTo>
                    <a:pt x="790" y="1397"/>
                  </a:lnTo>
                  <a:lnTo>
                    <a:pt x="673" y="1436"/>
                  </a:lnTo>
                  <a:lnTo>
                    <a:pt x="570" y="1449"/>
                  </a:lnTo>
                  <a:lnTo>
                    <a:pt x="570" y="1449"/>
                  </a:lnTo>
                  <a:lnTo>
                    <a:pt x="453" y="1436"/>
                  </a:lnTo>
                  <a:lnTo>
                    <a:pt x="350" y="1397"/>
                  </a:lnTo>
                  <a:lnTo>
                    <a:pt x="246" y="1333"/>
                  </a:lnTo>
                  <a:lnTo>
                    <a:pt x="168" y="1242"/>
                  </a:lnTo>
                  <a:lnTo>
                    <a:pt x="91" y="1126"/>
                  </a:lnTo>
                  <a:lnTo>
                    <a:pt x="39" y="1009"/>
                  </a:lnTo>
                  <a:lnTo>
                    <a:pt x="13" y="867"/>
                  </a:lnTo>
                  <a:lnTo>
                    <a:pt x="0" y="725"/>
                  </a:lnTo>
                  <a:lnTo>
                    <a:pt x="0" y="725"/>
                  </a:lnTo>
                  <a:lnTo>
                    <a:pt x="13" y="582"/>
                  </a:lnTo>
                  <a:lnTo>
                    <a:pt x="39" y="440"/>
                  </a:lnTo>
                  <a:lnTo>
                    <a:pt x="91" y="324"/>
                  </a:lnTo>
                  <a:lnTo>
                    <a:pt x="168" y="207"/>
                  </a:lnTo>
                  <a:lnTo>
                    <a:pt x="246" y="117"/>
                  </a:lnTo>
                  <a:lnTo>
                    <a:pt x="350" y="52"/>
                  </a:lnTo>
                  <a:lnTo>
                    <a:pt x="453" y="13"/>
                  </a:lnTo>
                  <a:lnTo>
                    <a:pt x="570" y="0"/>
                  </a:lnTo>
                  <a:lnTo>
                    <a:pt x="570" y="0"/>
                  </a:lnTo>
                  <a:lnTo>
                    <a:pt x="673" y="13"/>
                  </a:lnTo>
                  <a:lnTo>
                    <a:pt x="790" y="52"/>
                  </a:lnTo>
                  <a:lnTo>
                    <a:pt x="880" y="117"/>
                  </a:lnTo>
                  <a:lnTo>
                    <a:pt x="971" y="207"/>
                  </a:lnTo>
                  <a:lnTo>
                    <a:pt x="1036" y="324"/>
                  </a:lnTo>
                  <a:lnTo>
                    <a:pt x="1087" y="440"/>
                  </a:lnTo>
                  <a:lnTo>
                    <a:pt x="1126" y="582"/>
                  </a:lnTo>
                  <a:lnTo>
                    <a:pt x="1139" y="72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4364" name="Freeform 28">
              <a:extLst>
                <a:ext uri="{FF2B5EF4-FFF2-40B4-BE49-F238E27FC236}">
                  <a16:creationId xmlns:a16="http://schemas.microsoft.com/office/drawing/2014/main" id="{2E84F555-8731-43ED-89E7-2CF143D56CA1}"/>
                </a:ext>
              </a:extLst>
            </p:cNvPr>
            <p:cNvSpPr>
              <a:spLocks/>
            </p:cNvSpPr>
            <p:nvPr/>
          </p:nvSpPr>
          <p:spPr bwMode="auto">
            <a:xfrm>
              <a:off x="1195" y="1945"/>
              <a:ext cx="75" cy="86"/>
            </a:xfrm>
            <a:custGeom>
              <a:avLst/>
              <a:gdLst>
                <a:gd name="T0" fmla="*/ 194 w 194"/>
                <a:gd name="T1" fmla="*/ 0 h 207"/>
                <a:gd name="T2" fmla="*/ 91 w 194"/>
                <a:gd name="T3" fmla="*/ 90 h 207"/>
                <a:gd name="T4" fmla="*/ 39 w 194"/>
                <a:gd name="T5" fmla="*/ 155 h 207"/>
                <a:gd name="T6" fmla="*/ 0 w 194"/>
                <a:gd name="T7" fmla="*/ 194 h 207"/>
                <a:gd name="T8" fmla="*/ 0 w 194"/>
                <a:gd name="T9" fmla="*/ 207 h 207"/>
                <a:gd name="T10" fmla="*/ 26 w 194"/>
                <a:gd name="T11" fmla="*/ 207 h 207"/>
                <a:gd name="T12" fmla="*/ 65 w 194"/>
                <a:gd name="T13" fmla="*/ 168 h 207"/>
                <a:gd name="T14" fmla="*/ 129 w 194"/>
                <a:gd name="T15" fmla="*/ 103 h 207"/>
                <a:gd name="T16" fmla="*/ 194 w 194"/>
                <a:gd name="T17" fmla="*/ 0 h 2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4" h="207">
                  <a:moveTo>
                    <a:pt x="194" y="0"/>
                  </a:moveTo>
                  <a:lnTo>
                    <a:pt x="91" y="90"/>
                  </a:lnTo>
                  <a:lnTo>
                    <a:pt x="39" y="155"/>
                  </a:lnTo>
                  <a:lnTo>
                    <a:pt x="0" y="194"/>
                  </a:lnTo>
                  <a:lnTo>
                    <a:pt x="0" y="207"/>
                  </a:lnTo>
                  <a:lnTo>
                    <a:pt x="26" y="207"/>
                  </a:lnTo>
                  <a:lnTo>
                    <a:pt x="65" y="168"/>
                  </a:lnTo>
                  <a:lnTo>
                    <a:pt x="129" y="103"/>
                  </a:lnTo>
                  <a:lnTo>
                    <a:pt x="194"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4365" name="Freeform 29">
              <a:extLst>
                <a:ext uri="{FF2B5EF4-FFF2-40B4-BE49-F238E27FC236}">
                  <a16:creationId xmlns:a16="http://schemas.microsoft.com/office/drawing/2014/main" id="{E24B24E4-E8EB-4841-AB26-9B7F0021B498}"/>
                </a:ext>
              </a:extLst>
            </p:cNvPr>
            <p:cNvSpPr>
              <a:spLocks/>
            </p:cNvSpPr>
            <p:nvPr/>
          </p:nvSpPr>
          <p:spPr bwMode="auto">
            <a:xfrm>
              <a:off x="999" y="1733"/>
              <a:ext cx="442" cy="608"/>
            </a:xfrm>
            <a:custGeom>
              <a:avLst/>
              <a:gdLst>
                <a:gd name="T0" fmla="*/ 1126 w 1139"/>
                <a:gd name="T1" fmla="*/ 867 h 1449"/>
                <a:gd name="T2" fmla="*/ 1087 w 1139"/>
                <a:gd name="T3" fmla="*/ 1009 h 1449"/>
                <a:gd name="T4" fmla="*/ 1036 w 1139"/>
                <a:gd name="T5" fmla="*/ 1126 h 1449"/>
                <a:gd name="T6" fmla="*/ 971 w 1139"/>
                <a:gd name="T7" fmla="*/ 1242 h 1449"/>
                <a:gd name="T8" fmla="*/ 880 w 1139"/>
                <a:gd name="T9" fmla="*/ 1333 h 1449"/>
                <a:gd name="T10" fmla="*/ 790 w 1139"/>
                <a:gd name="T11" fmla="*/ 1397 h 1449"/>
                <a:gd name="T12" fmla="*/ 673 w 1139"/>
                <a:gd name="T13" fmla="*/ 1436 h 1449"/>
                <a:gd name="T14" fmla="*/ 570 w 1139"/>
                <a:gd name="T15" fmla="*/ 1449 h 1449"/>
                <a:gd name="T16" fmla="*/ 570 w 1139"/>
                <a:gd name="T17" fmla="*/ 1449 h 1449"/>
                <a:gd name="T18" fmla="*/ 453 w 1139"/>
                <a:gd name="T19" fmla="*/ 1436 h 1449"/>
                <a:gd name="T20" fmla="*/ 350 w 1139"/>
                <a:gd name="T21" fmla="*/ 1397 h 1449"/>
                <a:gd name="T22" fmla="*/ 246 w 1139"/>
                <a:gd name="T23" fmla="*/ 1333 h 1449"/>
                <a:gd name="T24" fmla="*/ 168 w 1139"/>
                <a:gd name="T25" fmla="*/ 1242 h 1449"/>
                <a:gd name="T26" fmla="*/ 91 w 1139"/>
                <a:gd name="T27" fmla="*/ 1126 h 1449"/>
                <a:gd name="T28" fmla="*/ 39 w 1139"/>
                <a:gd name="T29" fmla="*/ 1009 h 1449"/>
                <a:gd name="T30" fmla="*/ 13 w 1139"/>
                <a:gd name="T31" fmla="*/ 867 h 1449"/>
                <a:gd name="T32" fmla="*/ 0 w 1139"/>
                <a:gd name="T33" fmla="*/ 725 h 1449"/>
                <a:gd name="T34" fmla="*/ 0 w 1139"/>
                <a:gd name="T35" fmla="*/ 725 h 1449"/>
                <a:gd name="T36" fmla="*/ 13 w 1139"/>
                <a:gd name="T37" fmla="*/ 582 h 1449"/>
                <a:gd name="T38" fmla="*/ 39 w 1139"/>
                <a:gd name="T39" fmla="*/ 440 h 1449"/>
                <a:gd name="T40" fmla="*/ 91 w 1139"/>
                <a:gd name="T41" fmla="*/ 324 h 1449"/>
                <a:gd name="T42" fmla="*/ 168 w 1139"/>
                <a:gd name="T43" fmla="*/ 207 h 1449"/>
                <a:gd name="T44" fmla="*/ 246 w 1139"/>
                <a:gd name="T45" fmla="*/ 117 h 1449"/>
                <a:gd name="T46" fmla="*/ 350 w 1139"/>
                <a:gd name="T47" fmla="*/ 52 h 1449"/>
                <a:gd name="T48" fmla="*/ 453 w 1139"/>
                <a:gd name="T49" fmla="*/ 13 h 1449"/>
                <a:gd name="T50" fmla="*/ 570 w 1139"/>
                <a:gd name="T51" fmla="*/ 0 h 1449"/>
                <a:gd name="T52" fmla="*/ 570 w 1139"/>
                <a:gd name="T53" fmla="*/ 0 h 1449"/>
                <a:gd name="T54" fmla="*/ 673 w 1139"/>
                <a:gd name="T55" fmla="*/ 13 h 1449"/>
                <a:gd name="T56" fmla="*/ 790 w 1139"/>
                <a:gd name="T57" fmla="*/ 52 h 1449"/>
                <a:gd name="T58" fmla="*/ 880 w 1139"/>
                <a:gd name="T59" fmla="*/ 117 h 1449"/>
                <a:gd name="T60" fmla="*/ 971 w 1139"/>
                <a:gd name="T61" fmla="*/ 207 h 1449"/>
                <a:gd name="T62" fmla="*/ 1036 w 1139"/>
                <a:gd name="T63" fmla="*/ 324 h 1449"/>
                <a:gd name="T64" fmla="*/ 1087 w 1139"/>
                <a:gd name="T65" fmla="*/ 440 h 1449"/>
                <a:gd name="T66" fmla="*/ 1126 w 1139"/>
                <a:gd name="T67" fmla="*/ 582 h 1449"/>
                <a:gd name="T68" fmla="*/ 1139 w 1139"/>
                <a:gd name="T69" fmla="*/ 725 h 14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139" h="1449">
                  <a:moveTo>
                    <a:pt x="1139" y="725"/>
                  </a:moveTo>
                  <a:lnTo>
                    <a:pt x="1126" y="867"/>
                  </a:lnTo>
                  <a:lnTo>
                    <a:pt x="1126" y="867"/>
                  </a:lnTo>
                  <a:lnTo>
                    <a:pt x="1087" y="1009"/>
                  </a:lnTo>
                  <a:lnTo>
                    <a:pt x="1087" y="1009"/>
                  </a:lnTo>
                  <a:lnTo>
                    <a:pt x="1036" y="1126"/>
                  </a:lnTo>
                  <a:lnTo>
                    <a:pt x="1036" y="1126"/>
                  </a:lnTo>
                  <a:lnTo>
                    <a:pt x="971" y="1242"/>
                  </a:lnTo>
                  <a:lnTo>
                    <a:pt x="971" y="1242"/>
                  </a:lnTo>
                  <a:lnTo>
                    <a:pt x="880" y="1333"/>
                  </a:lnTo>
                  <a:lnTo>
                    <a:pt x="880" y="1333"/>
                  </a:lnTo>
                  <a:lnTo>
                    <a:pt x="790" y="1397"/>
                  </a:lnTo>
                  <a:lnTo>
                    <a:pt x="790" y="1397"/>
                  </a:lnTo>
                  <a:lnTo>
                    <a:pt x="673" y="1436"/>
                  </a:lnTo>
                  <a:lnTo>
                    <a:pt x="673" y="1436"/>
                  </a:lnTo>
                  <a:lnTo>
                    <a:pt x="570" y="1449"/>
                  </a:lnTo>
                  <a:lnTo>
                    <a:pt x="570" y="1449"/>
                  </a:lnTo>
                  <a:lnTo>
                    <a:pt x="570" y="1449"/>
                  </a:lnTo>
                  <a:lnTo>
                    <a:pt x="570" y="1449"/>
                  </a:lnTo>
                  <a:lnTo>
                    <a:pt x="453" y="1436"/>
                  </a:lnTo>
                  <a:lnTo>
                    <a:pt x="453" y="1436"/>
                  </a:lnTo>
                  <a:lnTo>
                    <a:pt x="350" y="1397"/>
                  </a:lnTo>
                  <a:lnTo>
                    <a:pt x="350" y="1397"/>
                  </a:lnTo>
                  <a:lnTo>
                    <a:pt x="246" y="1333"/>
                  </a:lnTo>
                  <a:lnTo>
                    <a:pt x="246" y="1333"/>
                  </a:lnTo>
                  <a:lnTo>
                    <a:pt x="168" y="1242"/>
                  </a:lnTo>
                  <a:lnTo>
                    <a:pt x="168" y="1242"/>
                  </a:lnTo>
                  <a:lnTo>
                    <a:pt x="91" y="1126"/>
                  </a:lnTo>
                  <a:lnTo>
                    <a:pt x="91" y="1126"/>
                  </a:lnTo>
                  <a:lnTo>
                    <a:pt x="39" y="1009"/>
                  </a:lnTo>
                  <a:lnTo>
                    <a:pt x="39" y="1009"/>
                  </a:lnTo>
                  <a:lnTo>
                    <a:pt x="13" y="867"/>
                  </a:lnTo>
                  <a:lnTo>
                    <a:pt x="13" y="867"/>
                  </a:lnTo>
                  <a:lnTo>
                    <a:pt x="0" y="725"/>
                  </a:lnTo>
                  <a:lnTo>
                    <a:pt x="0" y="725"/>
                  </a:lnTo>
                  <a:lnTo>
                    <a:pt x="0" y="725"/>
                  </a:lnTo>
                  <a:lnTo>
                    <a:pt x="0" y="725"/>
                  </a:lnTo>
                  <a:lnTo>
                    <a:pt x="13" y="582"/>
                  </a:lnTo>
                  <a:lnTo>
                    <a:pt x="13" y="582"/>
                  </a:lnTo>
                  <a:lnTo>
                    <a:pt x="39" y="440"/>
                  </a:lnTo>
                  <a:lnTo>
                    <a:pt x="39" y="440"/>
                  </a:lnTo>
                  <a:lnTo>
                    <a:pt x="91" y="324"/>
                  </a:lnTo>
                  <a:lnTo>
                    <a:pt x="91" y="324"/>
                  </a:lnTo>
                  <a:lnTo>
                    <a:pt x="168" y="207"/>
                  </a:lnTo>
                  <a:lnTo>
                    <a:pt x="168" y="207"/>
                  </a:lnTo>
                  <a:lnTo>
                    <a:pt x="246" y="117"/>
                  </a:lnTo>
                  <a:lnTo>
                    <a:pt x="246" y="117"/>
                  </a:lnTo>
                  <a:lnTo>
                    <a:pt x="350" y="52"/>
                  </a:lnTo>
                  <a:lnTo>
                    <a:pt x="350" y="52"/>
                  </a:lnTo>
                  <a:lnTo>
                    <a:pt x="453" y="13"/>
                  </a:lnTo>
                  <a:lnTo>
                    <a:pt x="453" y="13"/>
                  </a:lnTo>
                  <a:lnTo>
                    <a:pt x="570" y="0"/>
                  </a:lnTo>
                  <a:lnTo>
                    <a:pt x="570" y="0"/>
                  </a:lnTo>
                  <a:lnTo>
                    <a:pt x="570" y="0"/>
                  </a:lnTo>
                  <a:lnTo>
                    <a:pt x="570" y="0"/>
                  </a:lnTo>
                  <a:lnTo>
                    <a:pt x="673" y="13"/>
                  </a:lnTo>
                  <a:lnTo>
                    <a:pt x="673" y="13"/>
                  </a:lnTo>
                  <a:lnTo>
                    <a:pt x="790" y="52"/>
                  </a:lnTo>
                  <a:lnTo>
                    <a:pt x="790" y="52"/>
                  </a:lnTo>
                  <a:lnTo>
                    <a:pt x="880" y="117"/>
                  </a:lnTo>
                  <a:lnTo>
                    <a:pt x="880" y="117"/>
                  </a:lnTo>
                  <a:lnTo>
                    <a:pt x="971" y="207"/>
                  </a:lnTo>
                  <a:lnTo>
                    <a:pt x="971" y="207"/>
                  </a:lnTo>
                  <a:lnTo>
                    <a:pt x="1036" y="324"/>
                  </a:lnTo>
                  <a:lnTo>
                    <a:pt x="1036" y="324"/>
                  </a:lnTo>
                  <a:lnTo>
                    <a:pt x="1087" y="440"/>
                  </a:lnTo>
                  <a:lnTo>
                    <a:pt x="1087" y="440"/>
                  </a:lnTo>
                  <a:lnTo>
                    <a:pt x="1126" y="582"/>
                  </a:lnTo>
                  <a:lnTo>
                    <a:pt x="1126" y="582"/>
                  </a:lnTo>
                  <a:lnTo>
                    <a:pt x="1139" y="725"/>
                  </a:lnTo>
                  <a:lnTo>
                    <a:pt x="1139" y="725"/>
                  </a:lnTo>
                  <a:close/>
                </a:path>
              </a:pathLst>
            </a:custGeom>
            <a:noFill/>
            <a:ln w="2063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4366" name="Freeform 30">
              <a:extLst>
                <a:ext uri="{FF2B5EF4-FFF2-40B4-BE49-F238E27FC236}">
                  <a16:creationId xmlns:a16="http://schemas.microsoft.com/office/drawing/2014/main" id="{4DA6AEA4-E887-484D-AA71-FCF69345F1F9}"/>
                </a:ext>
              </a:extLst>
            </p:cNvPr>
            <p:cNvSpPr>
              <a:spLocks/>
            </p:cNvSpPr>
            <p:nvPr/>
          </p:nvSpPr>
          <p:spPr bwMode="auto">
            <a:xfrm>
              <a:off x="1195" y="1945"/>
              <a:ext cx="75" cy="86"/>
            </a:xfrm>
            <a:custGeom>
              <a:avLst/>
              <a:gdLst>
                <a:gd name="T0" fmla="*/ 194 w 194"/>
                <a:gd name="T1" fmla="*/ 0 h 207"/>
                <a:gd name="T2" fmla="*/ 91 w 194"/>
                <a:gd name="T3" fmla="*/ 90 h 207"/>
                <a:gd name="T4" fmla="*/ 91 w 194"/>
                <a:gd name="T5" fmla="*/ 90 h 207"/>
                <a:gd name="T6" fmla="*/ 39 w 194"/>
                <a:gd name="T7" fmla="*/ 155 h 207"/>
                <a:gd name="T8" fmla="*/ 39 w 194"/>
                <a:gd name="T9" fmla="*/ 155 h 207"/>
                <a:gd name="T10" fmla="*/ 0 w 194"/>
                <a:gd name="T11" fmla="*/ 194 h 207"/>
                <a:gd name="T12" fmla="*/ 0 w 194"/>
                <a:gd name="T13" fmla="*/ 194 h 207"/>
                <a:gd name="T14" fmla="*/ 0 w 194"/>
                <a:gd name="T15" fmla="*/ 207 h 207"/>
                <a:gd name="T16" fmla="*/ 0 w 194"/>
                <a:gd name="T17" fmla="*/ 207 h 207"/>
                <a:gd name="T18" fmla="*/ 26 w 194"/>
                <a:gd name="T19" fmla="*/ 207 h 207"/>
                <a:gd name="T20" fmla="*/ 26 w 194"/>
                <a:gd name="T21" fmla="*/ 207 h 207"/>
                <a:gd name="T22" fmla="*/ 65 w 194"/>
                <a:gd name="T23" fmla="*/ 168 h 207"/>
                <a:gd name="T24" fmla="*/ 65 w 194"/>
                <a:gd name="T25" fmla="*/ 168 h 207"/>
                <a:gd name="T26" fmla="*/ 129 w 194"/>
                <a:gd name="T27" fmla="*/ 103 h 207"/>
                <a:gd name="T28" fmla="*/ 129 w 194"/>
                <a:gd name="T29" fmla="*/ 103 h 207"/>
                <a:gd name="T30" fmla="*/ 194 w 194"/>
                <a:gd name="T31" fmla="*/ 0 h 207"/>
                <a:gd name="T32" fmla="*/ 194 w 194"/>
                <a:gd name="T33" fmla="*/ 0 h 2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94" h="207">
                  <a:moveTo>
                    <a:pt x="194" y="0"/>
                  </a:moveTo>
                  <a:lnTo>
                    <a:pt x="91" y="90"/>
                  </a:lnTo>
                  <a:lnTo>
                    <a:pt x="91" y="90"/>
                  </a:lnTo>
                  <a:lnTo>
                    <a:pt x="39" y="155"/>
                  </a:lnTo>
                  <a:lnTo>
                    <a:pt x="39" y="155"/>
                  </a:lnTo>
                  <a:lnTo>
                    <a:pt x="0" y="194"/>
                  </a:lnTo>
                  <a:lnTo>
                    <a:pt x="0" y="194"/>
                  </a:lnTo>
                  <a:lnTo>
                    <a:pt x="0" y="207"/>
                  </a:lnTo>
                  <a:lnTo>
                    <a:pt x="0" y="207"/>
                  </a:lnTo>
                  <a:lnTo>
                    <a:pt x="26" y="207"/>
                  </a:lnTo>
                  <a:lnTo>
                    <a:pt x="26" y="207"/>
                  </a:lnTo>
                  <a:lnTo>
                    <a:pt x="65" y="168"/>
                  </a:lnTo>
                  <a:lnTo>
                    <a:pt x="65" y="168"/>
                  </a:lnTo>
                  <a:lnTo>
                    <a:pt x="129" y="103"/>
                  </a:lnTo>
                  <a:lnTo>
                    <a:pt x="129" y="103"/>
                  </a:lnTo>
                  <a:lnTo>
                    <a:pt x="194" y="0"/>
                  </a:lnTo>
                  <a:lnTo>
                    <a:pt x="194" y="0"/>
                  </a:lnTo>
                  <a:close/>
                </a:path>
              </a:pathLst>
            </a:custGeom>
            <a:noFill/>
            <a:ln w="2063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4368" name="Line 32">
              <a:extLst>
                <a:ext uri="{FF2B5EF4-FFF2-40B4-BE49-F238E27FC236}">
                  <a16:creationId xmlns:a16="http://schemas.microsoft.com/office/drawing/2014/main" id="{67C21AF7-62C6-420E-A2B6-286F2CADFE75}"/>
                </a:ext>
              </a:extLst>
            </p:cNvPr>
            <p:cNvSpPr>
              <a:spLocks noChangeShapeType="1"/>
            </p:cNvSpPr>
            <p:nvPr/>
          </p:nvSpPr>
          <p:spPr bwMode="auto">
            <a:xfrm>
              <a:off x="1336" y="1277"/>
              <a:ext cx="180" cy="1"/>
            </a:xfrm>
            <a:prstGeom prst="line">
              <a:avLst/>
            </a:prstGeom>
            <a:noFill/>
            <a:ln w="206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4369" name="Freeform 33">
              <a:extLst>
                <a:ext uri="{FF2B5EF4-FFF2-40B4-BE49-F238E27FC236}">
                  <a16:creationId xmlns:a16="http://schemas.microsoft.com/office/drawing/2014/main" id="{6BD380E0-285F-470B-A421-2B6E83C6ACF4}"/>
                </a:ext>
              </a:extLst>
            </p:cNvPr>
            <p:cNvSpPr>
              <a:spLocks/>
            </p:cNvSpPr>
            <p:nvPr/>
          </p:nvSpPr>
          <p:spPr bwMode="auto">
            <a:xfrm>
              <a:off x="1396" y="1239"/>
              <a:ext cx="35" cy="65"/>
            </a:xfrm>
            <a:custGeom>
              <a:avLst/>
              <a:gdLst>
                <a:gd name="T0" fmla="*/ 0 w 90"/>
                <a:gd name="T1" fmla="*/ 91 h 155"/>
                <a:gd name="T2" fmla="*/ 13 w 90"/>
                <a:gd name="T3" fmla="*/ 65 h 155"/>
                <a:gd name="T4" fmla="*/ 25 w 90"/>
                <a:gd name="T5" fmla="*/ 39 h 155"/>
                <a:gd name="T6" fmla="*/ 38 w 90"/>
                <a:gd name="T7" fmla="*/ 26 h 155"/>
                <a:gd name="T8" fmla="*/ 51 w 90"/>
                <a:gd name="T9" fmla="*/ 0 h 155"/>
                <a:gd name="T10" fmla="*/ 51 w 90"/>
                <a:gd name="T11" fmla="*/ 0 h 155"/>
                <a:gd name="T12" fmla="*/ 51 w 90"/>
                <a:gd name="T13" fmla="*/ 26 h 155"/>
                <a:gd name="T14" fmla="*/ 51 w 90"/>
                <a:gd name="T15" fmla="*/ 52 h 155"/>
                <a:gd name="T16" fmla="*/ 51 w 90"/>
                <a:gd name="T17" fmla="*/ 52 h 155"/>
                <a:gd name="T18" fmla="*/ 51 w 90"/>
                <a:gd name="T19" fmla="*/ 65 h 155"/>
                <a:gd name="T20" fmla="*/ 51 w 90"/>
                <a:gd name="T21" fmla="*/ 91 h 155"/>
                <a:gd name="T22" fmla="*/ 51 w 90"/>
                <a:gd name="T23" fmla="*/ 91 h 155"/>
                <a:gd name="T24" fmla="*/ 64 w 90"/>
                <a:gd name="T25" fmla="*/ 116 h 155"/>
                <a:gd name="T26" fmla="*/ 64 w 90"/>
                <a:gd name="T27" fmla="*/ 155 h 155"/>
                <a:gd name="T28" fmla="*/ 64 w 90"/>
                <a:gd name="T29" fmla="*/ 155 h 155"/>
                <a:gd name="T30" fmla="*/ 77 w 90"/>
                <a:gd name="T31" fmla="*/ 129 h 155"/>
                <a:gd name="T32" fmla="*/ 77 w 90"/>
                <a:gd name="T33" fmla="*/ 91 h 155"/>
                <a:gd name="T34" fmla="*/ 77 w 90"/>
                <a:gd name="T35" fmla="*/ 91 h 155"/>
                <a:gd name="T36" fmla="*/ 90 w 90"/>
                <a:gd name="T37" fmla="*/ 91 h 155"/>
                <a:gd name="T38" fmla="*/ 90 w 90"/>
                <a:gd name="T39" fmla="*/ 78 h 155"/>
                <a:gd name="T40" fmla="*/ 0 w 90"/>
                <a:gd name="T41" fmla="*/ 91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0" h="155">
                  <a:moveTo>
                    <a:pt x="0" y="91"/>
                  </a:moveTo>
                  <a:lnTo>
                    <a:pt x="13" y="65"/>
                  </a:lnTo>
                  <a:lnTo>
                    <a:pt x="25" y="39"/>
                  </a:lnTo>
                  <a:lnTo>
                    <a:pt x="38" y="26"/>
                  </a:lnTo>
                  <a:lnTo>
                    <a:pt x="51" y="0"/>
                  </a:lnTo>
                  <a:lnTo>
                    <a:pt x="51" y="0"/>
                  </a:lnTo>
                  <a:lnTo>
                    <a:pt x="51" y="26"/>
                  </a:lnTo>
                  <a:lnTo>
                    <a:pt x="51" y="52"/>
                  </a:lnTo>
                  <a:lnTo>
                    <a:pt x="51" y="52"/>
                  </a:lnTo>
                  <a:lnTo>
                    <a:pt x="51" y="65"/>
                  </a:lnTo>
                  <a:lnTo>
                    <a:pt x="51" y="91"/>
                  </a:lnTo>
                  <a:lnTo>
                    <a:pt x="51" y="91"/>
                  </a:lnTo>
                  <a:lnTo>
                    <a:pt x="64" y="116"/>
                  </a:lnTo>
                  <a:lnTo>
                    <a:pt x="64" y="155"/>
                  </a:lnTo>
                  <a:lnTo>
                    <a:pt x="64" y="155"/>
                  </a:lnTo>
                  <a:lnTo>
                    <a:pt x="77" y="129"/>
                  </a:lnTo>
                  <a:lnTo>
                    <a:pt x="77" y="91"/>
                  </a:lnTo>
                  <a:lnTo>
                    <a:pt x="77" y="91"/>
                  </a:lnTo>
                  <a:lnTo>
                    <a:pt x="90" y="91"/>
                  </a:lnTo>
                  <a:lnTo>
                    <a:pt x="90" y="78"/>
                  </a:lnTo>
                  <a:lnTo>
                    <a:pt x="0" y="9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4370" name="Freeform 34">
              <a:extLst>
                <a:ext uri="{FF2B5EF4-FFF2-40B4-BE49-F238E27FC236}">
                  <a16:creationId xmlns:a16="http://schemas.microsoft.com/office/drawing/2014/main" id="{58112D85-F971-4862-B189-BA3487D4C64E}"/>
                </a:ext>
              </a:extLst>
            </p:cNvPr>
            <p:cNvSpPr>
              <a:spLocks/>
            </p:cNvSpPr>
            <p:nvPr/>
          </p:nvSpPr>
          <p:spPr bwMode="auto">
            <a:xfrm>
              <a:off x="1396" y="1239"/>
              <a:ext cx="35" cy="65"/>
            </a:xfrm>
            <a:custGeom>
              <a:avLst/>
              <a:gdLst>
                <a:gd name="T0" fmla="*/ 0 w 90"/>
                <a:gd name="T1" fmla="*/ 91 h 155"/>
                <a:gd name="T2" fmla="*/ 13 w 90"/>
                <a:gd name="T3" fmla="*/ 65 h 155"/>
                <a:gd name="T4" fmla="*/ 13 w 90"/>
                <a:gd name="T5" fmla="*/ 65 h 155"/>
                <a:gd name="T6" fmla="*/ 25 w 90"/>
                <a:gd name="T7" fmla="*/ 39 h 155"/>
                <a:gd name="T8" fmla="*/ 25 w 90"/>
                <a:gd name="T9" fmla="*/ 39 h 155"/>
                <a:gd name="T10" fmla="*/ 38 w 90"/>
                <a:gd name="T11" fmla="*/ 26 h 155"/>
                <a:gd name="T12" fmla="*/ 38 w 90"/>
                <a:gd name="T13" fmla="*/ 26 h 155"/>
                <a:gd name="T14" fmla="*/ 51 w 90"/>
                <a:gd name="T15" fmla="*/ 0 h 155"/>
                <a:gd name="T16" fmla="*/ 51 w 90"/>
                <a:gd name="T17" fmla="*/ 0 h 155"/>
                <a:gd name="T18" fmla="*/ 51 w 90"/>
                <a:gd name="T19" fmla="*/ 0 h 155"/>
                <a:gd name="T20" fmla="*/ 51 w 90"/>
                <a:gd name="T21" fmla="*/ 0 h 155"/>
                <a:gd name="T22" fmla="*/ 51 w 90"/>
                <a:gd name="T23" fmla="*/ 26 h 155"/>
                <a:gd name="T24" fmla="*/ 51 w 90"/>
                <a:gd name="T25" fmla="*/ 26 h 155"/>
                <a:gd name="T26" fmla="*/ 51 w 90"/>
                <a:gd name="T27" fmla="*/ 52 h 155"/>
                <a:gd name="T28" fmla="*/ 51 w 90"/>
                <a:gd name="T29" fmla="*/ 52 h 155"/>
                <a:gd name="T30" fmla="*/ 51 w 90"/>
                <a:gd name="T31" fmla="*/ 52 h 155"/>
                <a:gd name="T32" fmla="*/ 51 w 90"/>
                <a:gd name="T33" fmla="*/ 52 h 155"/>
                <a:gd name="T34" fmla="*/ 51 w 90"/>
                <a:gd name="T35" fmla="*/ 65 h 155"/>
                <a:gd name="T36" fmla="*/ 51 w 90"/>
                <a:gd name="T37" fmla="*/ 65 h 155"/>
                <a:gd name="T38" fmla="*/ 51 w 90"/>
                <a:gd name="T39" fmla="*/ 91 h 155"/>
                <a:gd name="T40" fmla="*/ 51 w 90"/>
                <a:gd name="T41" fmla="*/ 91 h 155"/>
                <a:gd name="T42" fmla="*/ 51 w 90"/>
                <a:gd name="T43" fmla="*/ 91 h 155"/>
                <a:gd name="T44" fmla="*/ 51 w 90"/>
                <a:gd name="T45" fmla="*/ 91 h 155"/>
                <a:gd name="T46" fmla="*/ 64 w 90"/>
                <a:gd name="T47" fmla="*/ 116 h 155"/>
                <a:gd name="T48" fmla="*/ 64 w 90"/>
                <a:gd name="T49" fmla="*/ 116 h 155"/>
                <a:gd name="T50" fmla="*/ 64 w 90"/>
                <a:gd name="T51" fmla="*/ 155 h 155"/>
                <a:gd name="T52" fmla="*/ 64 w 90"/>
                <a:gd name="T53" fmla="*/ 155 h 155"/>
                <a:gd name="T54" fmla="*/ 64 w 90"/>
                <a:gd name="T55" fmla="*/ 155 h 155"/>
                <a:gd name="T56" fmla="*/ 64 w 90"/>
                <a:gd name="T57" fmla="*/ 155 h 155"/>
                <a:gd name="T58" fmla="*/ 77 w 90"/>
                <a:gd name="T59" fmla="*/ 129 h 155"/>
                <a:gd name="T60" fmla="*/ 77 w 90"/>
                <a:gd name="T61" fmla="*/ 129 h 155"/>
                <a:gd name="T62" fmla="*/ 77 w 90"/>
                <a:gd name="T63" fmla="*/ 91 h 155"/>
                <a:gd name="T64" fmla="*/ 77 w 90"/>
                <a:gd name="T65" fmla="*/ 91 h 155"/>
                <a:gd name="T66" fmla="*/ 77 w 90"/>
                <a:gd name="T67" fmla="*/ 91 h 155"/>
                <a:gd name="T68" fmla="*/ 77 w 90"/>
                <a:gd name="T69" fmla="*/ 91 h 155"/>
                <a:gd name="T70" fmla="*/ 90 w 90"/>
                <a:gd name="T71" fmla="*/ 91 h 155"/>
                <a:gd name="T72" fmla="*/ 90 w 90"/>
                <a:gd name="T73" fmla="*/ 91 h 155"/>
                <a:gd name="T74" fmla="*/ 90 w 90"/>
                <a:gd name="T75" fmla="*/ 78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90" h="155">
                  <a:moveTo>
                    <a:pt x="0" y="91"/>
                  </a:moveTo>
                  <a:lnTo>
                    <a:pt x="13" y="65"/>
                  </a:lnTo>
                  <a:lnTo>
                    <a:pt x="13" y="65"/>
                  </a:lnTo>
                  <a:lnTo>
                    <a:pt x="25" y="39"/>
                  </a:lnTo>
                  <a:lnTo>
                    <a:pt x="25" y="39"/>
                  </a:lnTo>
                  <a:lnTo>
                    <a:pt x="38" y="26"/>
                  </a:lnTo>
                  <a:lnTo>
                    <a:pt x="38" y="26"/>
                  </a:lnTo>
                  <a:lnTo>
                    <a:pt x="51" y="0"/>
                  </a:lnTo>
                  <a:lnTo>
                    <a:pt x="51" y="0"/>
                  </a:lnTo>
                  <a:lnTo>
                    <a:pt x="51" y="0"/>
                  </a:lnTo>
                  <a:lnTo>
                    <a:pt x="51" y="0"/>
                  </a:lnTo>
                  <a:lnTo>
                    <a:pt x="51" y="26"/>
                  </a:lnTo>
                  <a:lnTo>
                    <a:pt x="51" y="26"/>
                  </a:lnTo>
                  <a:lnTo>
                    <a:pt x="51" y="52"/>
                  </a:lnTo>
                  <a:lnTo>
                    <a:pt x="51" y="52"/>
                  </a:lnTo>
                  <a:lnTo>
                    <a:pt x="51" y="52"/>
                  </a:lnTo>
                  <a:lnTo>
                    <a:pt x="51" y="52"/>
                  </a:lnTo>
                  <a:lnTo>
                    <a:pt x="51" y="65"/>
                  </a:lnTo>
                  <a:lnTo>
                    <a:pt x="51" y="65"/>
                  </a:lnTo>
                  <a:lnTo>
                    <a:pt x="51" y="91"/>
                  </a:lnTo>
                  <a:lnTo>
                    <a:pt x="51" y="91"/>
                  </a:lnTo>
                  <a:lnTo>
                    <a:pt x="51" y="91"/>
                  </a:lnTo>
                  <a:lnTo>
                    <a:pt x="51" y="91"/>
                  </a:lnTo>
                  <a:lnTo>
                    <a:pt x="64" y="116"/>
                  </a:lnTo>
                  <a:lnTo>
                    <a:pt x="64" y="116"/>
                  </a:lnTo>
                  <a:lnTo>
                    <a:pt x="64" y="155"/>
                  </a:lnTo>
                  <a:lnTo>
                    <a:pt x="64" y="155"/>
                  </a:lnTo>
                  <a:lnTo>
                    <a:pt x="64" y="155"/>
                  </a:lnTo>
                  <a:lnTo>
                    <a:pt x="64" y="155"/>
                  </a:lnTo>
                  <a:lnTo>
                    <a:pt x="77" y="129"/>
                  </a:lnTo>
                  <a:lnTo>
                    <a:pt x="77" y="129"/>
                  </a:lnTo>
                  <a:lnTo>
                    <a:pt x="77" y="91"/>
                  </a:lnTo>
                  <a:lnTo>
                    <a:pt x="77" y="91"/>
                  </a:lnTo>
                  <a:lnTo>
                    <a:pt x="77" y="91"/>
                  </a:lnTo>
                  <a:lnTo>
                    <a:pt x="77" y="91"/>
                  </a:lnTo>
                  <a:lnTo>
                    <a:pt x="90" y="91"/>
                  </a:lnTo>
                  <a:lnTo>
                    <a:pt x="90" y="91"/>
                  </a:lnTo>
                  <a:lnTo>
                    <a:pt x="90" y="78"/>
                  </a:lnTo>
                </a:path>
              </a:pathLst>
            </a:custGeom>
            <a:noFill/>
            <a:ln w="2063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4371" name="Freeform 35">
              <a:extLst>
                <a:ext uri="{FF2B5EF4-FFF2-40B4-BE49-F238E27FC236}">
                  <a16:creationId xmlns:a16="http://schemas.microsoft.com/office/drawing/2014/main" id="{5B3C1283-F036-431D-B730-362CDEA394DB}"/>
                </a:ext>
              </a:extLst>
            </p:cNvPr>
            <p:cNvSpPr>
              <a:spLocks/>
            </p:cNvSpPr>
            <p:nvPr/>
          </p:nvSpPr>
          <p:spPr bwMode="auto">
            <a:xfrm>
              <a:off x="1029" y="1619"/>
              <a:ext cx="40" cy="44"/>
            </a:xfrm>
            <a:custGeom>
              <a:avLst/>
              <a:gdLst>
                <a:gd name="T0" fmla="*/ 103 w 103"/>
                <a:gd name="T1" fmla="*/ 0 h 103"/>
                <a:gd name="T2" fmla="*/ 90 w 103"/>
                <a:gd name="T3" fmla="*/ 38 h 103"/>
                <a:gd name="T4" fmla="*/ 78 w 103"/>
                <a:gd name="T5" fmla="*/ 77 h 103"/>
                <a:gd name="T6" fmla="*/ 39 w 103"/>
                <a:gd name="T7" fmla="*/ 90 h 103"/>
                <a:gd name="T8" fmla="*/ 0 w 103"/>
                <a:gd name="T9" fmla="*/ 103 h 103"/>
                <a:gd name="T10" fmla="*/ 0 w 103"/>
                <a:gd name="T11" fmla="*/ 103 h 103"/>
                <a:gd name="T12" fmla="*/ 0 w 103"/>
                <a:gd name="T13" fmla="*/ 0 h 103"/>
                <a:gd name="T14" fmla="*/ 0 w 103"/>
                <a:gd name="T15" fmla="*/ 0 h 103"/>
                <a:gd name="T16" fmla="*/ 103 w 103"/>
                <a:gd name="T17" fmla="*/ 0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3" h="103">
                  <a:moveTo>
                    <a:pt x="103" y="0"/>
                  </a:moveTo>
                  <a:lnTo>
                    <a:pt x="90" y="38"/>
                  </a:lnTo>
                  <a:lnTo>
                    <a:pt x="78" y="77"/>
                  </a:lnTo>
                  <a:lnTo>
                    <a:pt x="39" y="90"/>
                  </a:lnTo>
                  <a:lnTo>
                    <a:pt x="0" y="103"/>
                  </a:lnTo>
                  <a:lnTo>
                    <a:pt x="0" y="103"/>
                  </a:lnTo>
                  <a:lnTo>
                    <a:pt x="0" y="0"/>
                  </a:lnTo>
                  <a:lnTo>
                    <a:pt x="0" y="0"/>
                  </a:lnTo>
                  <a:lnTo>
                    <a:pt x="103"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4372" name="Freeform 36">
              <a:extLst>
                <a:ext uri="{FF2B5EF4-FFF2-40B4-BE49-F238E27FC236}">
                  <a16:creationId xmlns:a16="http://schemas.microsoft.com/office/drawing/2014/main" id="{14B2DC1F-E24B-4277-B099-0E9C53B4024F}"/>
                </a:ext>
              </a:extLst>
            </p:cNvPr>
            <p:cNvSpPr>
              <a:spLocks/>
            </p:cNvSpPr>
            <p:nvPr/>
          </p:nvSpPr>
          <p:spPr bwMode="auto">
            <a:xfrm>
              <a:off x="1069" y="1619"/>
              <a:ext cx="41" cy="44"/>
            </a:xfrm>
            <a:custGeom>
              <a:avLst/>
              <a:gdLst>
                <a:gd name="T0" fmla="*/ 0 w 104"/>
                <a:gd name="T1" fmla="*/ 0 h 103"/>
                <a:gd name="T2" fmla="*/ 13 w 104"/>
                <a:gd name="T3" fmla="*/ 38 h 103"/>
                <a:gd name="T4" fmla="*/ 39 w 104"/>
                <a:gd name="T5" fmla="*/ 77 h 103"/>
                <a:gd name="T6" fmla="*/ 65 w 104"/>
                <a:gd name="T7" fmla="*/ 103 h 103"/>
                <a:gd name="T8" fmla="*/ 104 w 104"/>
                <a:gd name="T9" fmla="*/ 103 h 103"/>
                <a:gd name="T10" fmla="*/ 104 w 104"/>
                <a:gd name="T11" fmla="*/ 103 h 103"/>
                <a:gd name="T12" fmla="*/ 104 w 104"/>
                <a:gd name="T13" fmla="*/ 0 h 103"/>
                <a:gd name="T14" fmla="*/ 104 w 104"/>
                <a:gd name="T15" fmla="*/ 0 h 103"/>
                <a:gd name="T16" fmla="*/ 0 w 104"/>
                <a:gd name="T17" fmla="*/ 0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4" h="103">
                  <a:moveTo>
                    <a:pt x="0" y="0"/>
                  </a:moveTo>
                  <a:lnTo>
                    <a:pt x="13" y="38"/>
                  </a:lnTo>
                  <a:lnTo>
                    <a:pt x="39" y="77"/>
                  </a:lnTo>
                  <a:lnTo>
                    <a:pt x="65" y="103"/>
                  </a:lnTo>
                  <a:lnTo>
                    <a:pt x="104" y="103"/>
                  </a:lnTo>
                  <a:lnTo>
                    <a:pt x="104" y="103"/>
                  </a:lnTo>
                  <a:lnTo>
                    <a:pt x="104" y="0"/>
                  </a:lnTo>
                  <a:lnTo>
                    <a:pt x="104" y="0"/>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4373" name="Freeform 37">
              <a:extLst>
                <a:ext uri="{FF2B5EF4-FFF2-40B4-BE49-F238E27FC236}">
                  <a16:creationId xmlns:a16="http://schemas.microsoft.com/office/drawing/2014/main" id="{4B0D2AE6-549E-4B0D-80C9-B0A5AB8A2DD6}"/>
                </a:ext>
              </a:extLst>
            </p:cNvPr>
            <p:cNvSpPr>
              <a:spLocks/>
            </p:cNvSpPr>
            <p:nvPr/>
          </p:nvSpPr>
          <p:spPr bwMode="auto">
            <a:xfrm>
              <a:off x="1029" y="1619"/>
              <a:ext cx="40" cy="44"/>
            </a:xfrm>
            <a:custGeom>
              <a:avLst/>
              <a:gdLst>
                <a:gd name="T0" fmla="*/ 103 w 103"/>
                <a:gd name="T1" fmla="*/ 0 h 103"/>
                <a:gd name="T2" fmla="*/ 90 w 103"/>
                <a:gd name="T3" fmla="*/ 38 h 103"/>
                <a:gd name="T4" fmla="*/ 90 w 103"/>
                <a:gd name="T5" fmla="*/ 38 h 103"/>
                <a:gd name="T6" fmla="*/ 78 w 103"/>
                <a:gd name="T7" fmla="*/ 77 h 103"/>
                <a:gd name="T8" fmla="*/ 78 w 103"/>
                <a:gd name="T9" fmla="*/ 77 h 103"/>
                <a:gd name="T10" fmla="*/ 39 w 103"/>
                <a:gd name="T11" fmla="*/ 90 h 103"/>
                <a:gd name="T12" fmla="*/ 39 w 103"/>
                <a:gd name="T13" fmla="*/ 90 h 103"/>
                <a:gd name="T14" fmla="*/ 0 w 103"/>
                <a:gd name="T15" fmla="*/ 103 h 10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3" h="103">
                  <a:moveTo>
                    <a:pt x="103" y="0"/>
                  </a:moveTo>
                  <a:lnTo>
                    <a:pt x="90" y="38"/>
                  </a:lnTo>
                  <a:lnTo>
                    <a:pt x="90" y="38"/>
                  </a:lnTo>
                  <a:lnTo>
                    <a:pt x="78" y="77"/>
                  </a:lnTo>
                  <a:lnTo>
                    <a:pt x="78" y="77"/>
                  </a:lnTo>
                  <a:lnTo>
                    <a:pt x="39" y="90"/>
                  </a:lnTo>
                  <a:lnTo>
                    <a:pt x="39" y="90"/>
                  </a:lnTo>
                  <a:lnTo>
                    <a:pt x="0" y="103"/>
                  </a:lnTo>
                </a:path>
              </a:pathLst>
            </a:custGeom>
            <a:noFill/>
            <a:ln w="2063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4374" name="Freeform 38">
              <a:extLst>
                <a:ext uri="{FF2B5EF4-FFF2-40B4-BE49-F238E27FC236}">
                  <a16:creationId xmlns:a16="http://schemas.microsoft.com/office/drawing/2014/main" id="{5AC5D471-5BE4-4294-A282-7A8885871A7B}"/>
                </a:ext>
              </a:extLst>
            </p:cNvPr>
            <p:cNvSpPr>
              <a:spLocks/>
            </p:cNvSpPr>
            <p:nvPr/>
          </p:nvSpPr>
          <p:spPr bwMode="auto">
            <a:xfrm>
              <a:off x="1069" y="1619"/>
              <a:ext cx="41" cy="44"/>
            </a:xfrm>
            <a:custGeom>
              <a:avLst/>
              <a:gdLst>
                <a:gd name="T0" fmla="*/ 0 w 104"/>
                <a:gd name="T1" fmla="*/ 0 h 103"/>
                <a:gd name="T2" fmla="*/ 13 w 104"/>
                <a:gd name="T3" fmla="*/ 38 h 103"/>
                <a:gd name="T4" fmla="*/ 13 w 104"/>
                <a:gd name="T5" fmla="*/ 38 h 103"/>
                <a:gd name="T6" fmla="*/ 39 w 104"/>
                <a:gd name="T7" fmla="*/ 77 h 103"/>
                <a:gd name="T8" fmla="*/ 39 w 104"/>
                <a:gd name="T9" fmla="*/ 77 h 103"/>
                <a:gd name="T10" fmla="*/ 65 w 104"/>
                <a:gd name="T11" fmla="*/ 103 h 103"/>
                <a:gd name="T12" fmla="*/ 65 w 104"/>
                <a:gd name="T13" fmla="*/ 103 h 103"/>
                <a:gd name="T14" fmla="*/ 104 w 104"/>
                <a:gd name="T15" fmla="*/ 103 h 10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4" h="103">
                  <a:moveTo>
                    <a:pt x="0" y="0"/>
                  </a:moveTo>
                  <a:lnTo>
                    <a:pt x="13" y="38"/>
                  </a:lnTo>
                  <a:lnTo>
                    <a:pt x="13" y="38"/>
                  </a:lnTo>
                  <a:lnTo>
                    <a:pt x="39" y="77"/>
                  </a:lnTo>
                  <a:lnTo>
                    <a:pt x="39" y="77"/>
                  </a:lnTo>
                  <a:lnTo>
                    <a:pt x="65" y="103"/>
                  </a:lnTo>
                  <a:lnTo>
                    <a:pt x="65" y="103"/>
                  </a:lnTo>
                  <a:lnTo>
                    <a:pt x="104" y="103"/>
                  </a:lnTo>
                </a:path>
              </a:pathLst>
            </a:custGeom>
            <a:noFill/>
            <a:ln w="2063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4375" name="Freeform 39">
              <a:extLst>
                <a:ext uri="{FF2B5EF4-FFF2-40B4-BE49-F238E27FC236}">
                  <a16:creationId xmlns:a16="http://schemas.microsoft.com/office/drawing/2014/main" id="{22012DA8-6935-429C-9588-95CCF18CC3C5}"/>
                </a:ext>
              </a:extLst>
            </p:cNvPr>
            <p:cNvSpPr>
              <a:spLocks/>
            </p:cNvSpPr>
            <p:nvPr/>
          </p:nvSpPr>
          <p:spPr bwMode="auto">
            <a:xfrm>
              <a:off x="1110" y="1619"/>
              <a:ext cx="40" cy="44"/>
            </a:xfrm>
            <a:custGeom>
              <a:avLst/>
              <a:gdLst>
                <a:gd name="T0" fmla="*/ 103 w 103"/>
                <a:gd name="T1" fmla="*/ 0 h 103"/>
                <a:gd name="T2" fmla="*/ 103 w 103"/>
                <a:gd name="T3" fmla="*/ 38 h 103"/>
                <a:gd name="T4" fmla="*/ 78 w 103"/>
                <a:gd name="T5" fmla="*/ 77 h 103"/>
                <a:gd name="T6" fmla="*/ 39 w 103"/>
                <a:gd name="T7" fmla="*/ 90 h 103"/>
                <a:gd name="T8" fmla="*/ 0 w 103"/>
                <a:gd name="T9" fmla="*/ 103 h 103"/>
                <a:gd name="T10" fmla="*/ 0 w 103"/>
                <a:gd name="T11" fmla="*/ 103 h 103"/>
                <a:gd name="T12" fmla="*/ 0 w 103"/>
                <a:gd name="T13" fmla="*/ 0 h 103"/>
                <a:gd name="T14" fmla="*/ 0 w 103"/>
                <a:gd name="T15" fmla="*/ 0 h 103"/>
                <a:gd name="T16" fmla="*/ 103 w 103"/>
                <a:gd name="T17" fmla="*/ 0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3" h="103">
                  <a:moveTo>
                    <a:pt x="103" y="0"/>
                  </a:moveTo>
                  <a:lnTo>
                    <a:pt x="103" y="38"/>
                  </a:lnTo>
                  <a:lnTo>
                    <a:pt x="78" y="77"/>
                  </a:lnTo>
                  <a:lnTo>
                    <a:pt x="39" y="90"/>
                  </a:lnTo>
                  <a:lnTo>
                    <a:pt x="0" y="103"/>
                  </a:lnTo>
                  <a:lnTo>
                    <a:pt x="0" y="103"/>
                  </a:lnTo>
                  <a:lnTo>
                    <a:pt x="0" y="0"/>
                  </a:lnTo>
                  <a:lnTo>
                    <a:pt x="0" y="0"/>
                  </a:lnTo>
                  <a:lnTo>
                    <a:pt x="103"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4376" name="Freeform 40">
              <a:extLst>
                <a:ext uri="{FF2B5EF4-FFF2-40B4-BE49-F238E27FC236}">
                  <a16:creationId xmlns:a16="http://schemas.microsoft.com/office/drawing/2014/main" id="{850DACCA-99B5-42AF-B766-197CE54C1DC9}"/>
                </a:ext>
              </a:extLst>
            </p:cNvPr>
            <p:cNvSpPr>
              <a:spLocks/>
            </p:cNvSpPr>
            <p:nvPr/>
          </p:nvSpPr>
          <p:spPr bwMode="auto">
            <a:xfrm>
              <a:off x="1150" y="1619"/>
              <a:ext cx="45" cy="44"/>
            </a:xfrm>
            <a:custGeom>
              <a:avLst/>
              <a:gdLst>
                <a:gd name="T0" fmla="*/ 0 w 117"/>
                <a:gd name="T1" fmla="*/ 0 h 103"/>
                <a:gd name="T2" fmla="*/ 13 w 117"/>
                <a:gd name="T3" fmla="*/ 38 h 103"/>
                <a:gd name="T4" fmla="*/ 39 w 117"/>
                <a:gd name="T5" fmla="*/ 77 h 103"/>
                <a:gd name="T6" fmla="*/ 65 w 117"/>
                <a:gd name="T7" fmla="*/ 103 h 103"/>
                <a:gd name="T8" fmla="*/ 117 w 117"/>
                <a:gd name="T9" fmla="*/ 103 h 103"/>
                <a:gd name="T10" fmla="*/ 117 w 117"/>
                <a:gd name="T11" fmla="*/ 103 h 103"/>
                <a:gd name="T12" fmla="*/ 117 w 117"/>
                <a:gd name="T13" fmla="*/ 0 h 103"/>
                <a:gd name="T14" fmla="*/ 117 w 117"/>
                <a:gd name="T15" fmla="*/ 0 h 103"/>
                <a:gd name="T16" fmla="*/ 0 w 117"/>
                <a:gd name="T17" fmla="*/ 0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7" h="103">
                  <a:moveTo>
                    <a:pt x="0" y="0"/>
                  </a:moveTo>
                  <a:lnTo>
                    <a:pt x="13" y="38"/>
                  </a:lnTo>
                  <a:lnTo>
                    <a:pt x="39" y="77"/>
                  </a:lnTo>
                  <a:lnTo>
                    <a:pt x="65" y="103"/>
                  </a:lnTo>
                  <a:lnTo>
                    <a:pt x="117" y="103"/>
                  </a:lnTo>
                  <a:lnTo>
                    <a:pt x="117" y="103"/>
                  </a:lnTo>
                  <a:lnTo>
                    <a:pt x="117" y="0"/>
                  </a:lnTo>
                  <a:lnTo>
                    <a:pt x="117" y="0"/>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4377" name="Freeform 41">
              <a:extLst>
                <a:ext uri="{FF2B5EF4-FFF2-40B4-BE49-F238E27FC236}">
                  <a16:creationId xmlns:a16="http://schemas.microsoft.com/office/drawing/2014/main" id="{29004B9C-101C-468D-890E-F7A4B3E07524}"/>
                </a:ext>
              </a:extLst>
            </p:cNvPr>
            <p:cNvSpPr>
              <a:spLocks/>
            </p:cNvSpPr>
            <p:nvPr/>
          </p:nvSpPr>
          <p:spPr bwMode="auto">
            <a:xfrm>
              <a:off x="1110" y="1619"/>
              <a:ext cx="40" cy="44"/>
            </a:xfrm>
            <a:custGeom>
              <a:avLst/>
              <a:gdLst>
                <a:gd name="T0" fmla="*/ 103 w 103"/>
                <a:gd name="T1" fmla="*/ 0 h 103"/>
                <a:gd name="T2" fmla="*/ 103 w 103"/>
                <a:gd name="T3" fmla="*/ 38 h 103"/>
                <a:gd name="T4" fmla="*/ 103 w 103"/>
                <a:gd name="T5" fmla="*/ 38 h 103"/>
                <a:gd name="T6" fmla="*/ 78 w 103"/>
                <a:gd name="T7" fmla="*/ 77 h 103"/>
                <a:gd name="T8" fmla="*/ 78 w 103"/>
                <a:gd name="T9" fmla="*/ 77 h 103"/>
                <a:gd name="T10" fmla="*/ 39 w 103"/>
                <a:gd name="T11" fmla="*/ 90 h 103"/>
                <a:gd name="T12" fmla="*/ 39 w 103"/>
                <a:gd name="T13" fmla="*/ 90 h 103"/>
                <a:gd name="T14" fmla="*/ 0 w 103"/>
                <a:gd name="T15" fmla="*/ 103 h 10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3" h="103">
                  <a:moveTo>
                    <a:pt x="103" y="0"/>
                  </a:moveTo>
                  <a:lnTo>
                    <a:pt x="103" y="38"/>
                  </a:lnTo>
                  <a:lnTo>
                    <a:pt x="103" y="38"/>
                  </a:lnTo>
                  <a:lnTo>
                    <a:pt x="78" y="77"/>
                  </a:lnTo>
                  <a:lnTo>
                    <a:pt x="78" y="77"/>
                  </a:lnTo>
                  <a:lnTo>
                    <a:pt x="39" y="90"/>
                  </a:lnTo>
                  <a:lnTo>
                    <a:pt x="39" y="90"/>
                  </a:lnTo>
                  <a:lnTo>
                    <a:pt x="0" y="103"/>
                  </a:lnTo>
                </a:path>
              </a:pathLst>
            </a:custGeom>
            <a:noFill/>
            <a:ln w="2063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4378" name="Freeform 42">
              <a:extLst>
                <a:ext uri="{FF2B5EF4-FFF2-40B4-BE49-F238E27FC236}">
                  <a16:creationId xmlns:a16="http://schemas.microsoft.com/office/drawing/2014/main" id="{25119210-F5E5-4C87-AA92-B3BD590BBCEC}"/>
                </a:ext>
              </a:extLst>
            </p:cNvPr>
            <p:cNvSpPr>
              <a:spLocks/>
            </p:cNvSpPr>
            <p:nvPr/>
          </p:nvSpPr>
          <p:spPr bwMode="auto">
            <a:xfrm>
              <a:off x="1150" y="1619"/>
              <a:ext cx="45" cy="44"/>
            </a:xfrm>
            <a:custGeom>
              <a:avLst/>
              <a:gdLst>
                <a:gd name="T0" fmla="*/ 0 w 117"/>
                <a:gd name="T1" fmla="*/ 0 h 103"/>
                <a:gd name="T2" fmla="*/ 13 w 117"/>
                <a:gd name="T3" fmla="*/ 38 h 103"/>
                <a:gd name="T4" fmla="*/ 13 w 117"/>
                <a:gd name="T5" fmla="*/ 38 h 103"/>
                <a:gd name="T6" fmla="*/ 39 w 117"/>
                <a:gd name="T7" fmla="*/ 77 h 103"/>
                <a:gd name="T8" fmla="*/ 39 w 117"/>
                <a:gd name="T9" fmla="*/ 77 h 103"/>
                <a:gd name="T10" fmla="*/ 65 w 117"/>
                <a:gd name="T11" fmla="*/ 103 h 103"/>
                <a:gd name="T12" fmla="*/ 65 w 117"/>
                <a:gd name="T13" fmla="*/ 103 h 103"/>
                <a:gd name="T14" fmla="*/ 117 w 117"/>
                <a:gd name="T15" fmla="*/ 103 h 10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7" h="103">
                  <a:moveTo>
                    <a:pt x="0" y="0"/>
                  </a:moveTo>
                  <a:lnTo>
                    <a:pt x="13" y="38"/>
                  </a:lnTo>
                  <a:lnTo>
                    <a:pt x="13" y="38"/>
                  </a:lnTo>
                  <a:lnTo>
                    <a:pt x="39" y="77"/>
                  </a:lnTo>
                  <a:lnTo>
                    <a:pt x="39" y="77"/>
                  </a:lnTo>
                  <a:lnTo>
                    <a:pt x="65" y="103"/>
                  </a:lnTo>
                  <a:lnTo>
                    <a:pt x="65" y="103"/>
                  </a:lnTo>
                  <a:lnTo>
                    <a:pt x="117" y="103"/>
                  </a:lnTo>
                </a:path>
              </a:pathLst>
            </a:custGeom>
            <a:noFill/>
            <a:ln w="2063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4379" name="Freeform 43">
              <a:extLst>
                <a:ext uri="{FF2B5EF4-FFF2-40B4-BE49-F238E27FC236}">
                  <a16:creationId xmlns:a16="http://schemas.microsoft.com/office/drawing/2014/main" id="{62B6C491-6797-4FF0-ACE0-5E5D6AD77CD0}"/>
                </a:ext>
              </a:extLst>
            </p:cNvPr>
            <p:cNvSpPr>
              <a:spLocks/>
            </p:cNvSpPr>
            <p:nvPr/>
          </p:nvSpPr>
          <p:spPr bwMode="auto">
            <a:xfrm>
              <a:off x="1190" y="1619"/>
              <a:ext cx="40" cy="44"/>
            </a:xfrm>
            <a:custGeom>
              <a:avLst/>
              <a:gdLst>
                <a:gd name="T0" fmla="*/ 104 w 104"/>
                <a:gd name="T1" fmla="*/ 0 h 103"/>
                <a:gd name="T2" fmla="*/ 104 w 104"/>
                <a:gd name="T3" fmla="*/ 38 h 103"/>
                <a:gd name="T4" fmla="*/ 78 w 104"/>
                <a:gd name="T5" fmla="*/ 77 h 103"/>
                <a:gd name="T6" fmla="*/ 39 w 104"/>
                <a:gd name="T7" fmla="*/ 103 h 103"/>
                <a:gd name="T8" fmla="*/ 0 w 104"/>
                <a:gd name="T9" fmla="*/ 103 h 103"/>
                <a:gd name="T10" fmla="*/ 0 w 104"/>
                <a:gd name="T11" fmla="*/ 103 h 103"/>
                <a:gd name="T12" fmla="*/ 0 w 104"/>
                <a:gd name="T13" fmla="*/ 0 h 103"/>
                <a:gd name="T14" fmla="*/ 0 w 104"/>
                <a:gd name="T15" fmla="*/ 0 h 103"/>
                <a:gd name="T16" fmla="*/ 104 w 104"/>
                <a:gd name="T17" fmla="*/ 0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4" h="103">
                  <a:moveTo>
                    <a:pt x="104" y="0"/>
                  </a:moveTo>
                  <a:lnTo>
                    <a:pt x="104" y="38"/>
                  </a:lnTo>
                  <a:lnTo>
                    <a:pt x="78" y="77"/>
                  </a:lnTo>
                  <a:lnTo>
                    <a:pt x="39" y="103"/>
                  </a:lnTo>
                  <a:lnTo>
                    <a:pt x="0" y="103"/>
                  </a:lnTo>
                  <a:lnTo>
                    <a:pt x="0" y="103"/>
                  </a:lnTo>
                  <a:lnTo>
                    <a:pt x="0" y="0"/>
                  </a:lnTo>
                  <a:lnTo>
                    <a:pt x="0" y="0"/>
                  </a:lnTo>
                  <a:lnTo>
                    <a:pt x="104"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4380" name="Freeform 44">
              <a:extLst>
                <a:ext uri="{FF2B5EF4-FFF2-40B4-BE49-F238E27FC236}">
                  <a16:creationId xmlns:a16="http://schemas.microsoft.com/office/drawing/2014/main" id="{18A53516-BC7B-4146-83A3-7FE4D7F27041}"/>
                </a:ext>
              </a:extLst>
            </p:cNvPr>
            <p:cNvSpPr>
              <a:spLocks/>
            </p:cNvSpPr>
            <p:nvPr/>
          </p:nvSpPr>
          <p:spPr bwMode="auto">
            <a:xfrm>
              <a:off x="1230" y="1619"/>
              <a:ext cx="45" cy="49"/>
            </a:xfrm>
            <a:custGeom>
              <a:avLst/>
              <a:gdLst>
                <a:gd name="T0" fmla="*/ 0 w 116"/>
                <a:gd name="T1" fmla="*/ 0 h 116"/>
                <a:gd name="T2" fmla="*/ 12 w 116"/>
                <a:gd name="T3" fmla="*/ 51 h 116"/>
                <a:gd name="T4" fmla="*/ 38 w 116"/>
                <a:gd name="T5" fmla="*/ 77 h 116"/>
                <a:gd name="T6" fmla="*/ 64 w 116"/>
                <a:gd name="T7" fmla="*/ 103 h 116"/>
                <a:gd name="T8" fmla="*/ 116 w 116"/>
                <a:gd name="T9" fmla="*/ 116 h 116"/>
                <a:gd name="T10" fmla="*/ 116 w 116"/>
                <a:gd name="T11" fmla="*/ 116 h 116"/>
                <a:gd name="T12" fmla="*/ 116 w 116"/>
                <a:gd name="T13" fmla="*/ 0 h 116"/>
                <a:gd name="T14" fmla="*/ 116 w 116"/>
                <a:gd name="T15" fmla="*/ 0 h 116"/>
                <a:gd name="T16" fmla="*/ 0 w 116"/>
                <a:gd name="T17" fmla="*/ 0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6" h="116">
                  <a:moveTo>
                    <a:pt x="0" y="0"/>
                  </a:moveTo>
                  <a:lnTo>
                    <a:pt x="12" y="51"/>
                  </a:lnTo>
                  <a:lnTo>
                    <a:pt x="38" y="77"/>
                  </a:lnTo>
                  <a:lnTo>
                    <a:pt x="64" y="103"/>
                  </a:lnTo>
                  <a:lnTo>
                    <a:pt x="116" y="116"/>
                  </a:lnTo>
                  <a:lnTo>
                    <a:pt x="116" y="116"/>
                  </a:lnTo>
                  <a:lnTo>
                    <a:pt x="116" y="0"/>
                  </a:lnTo>
                  <a:lnTo>
                    <a:pt x="116" y="0"/>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4381" name="Freeform 45">
              <a:extLst>
                <a:ext uri="{FF2B5EF4-FFF2-40B4-BE49-F238E27FC236}">
                  <a16:creationId xmlns:a16="http://schemas.microsoft.com/office/drawing/2014/main" id="{4F5B118F-B68E-4B21-B3C2-715A06F30C3F}"/>
                </a:ext>
              </a:extLst>
            </p:cNvPr>
            <p:cNvSpPr>
              <a:spLocks/>
            </p:cNvSpPr>
            <p:nvPr/>
          </p:nvSpPr>
          <p:spPr bwMode="auto">
            <a:xfrm>
              <a:off x="1190" y="1619"/>
              <a:ext cx="40" cy="44"/>
            </a:xfrm>
            <a:custGeom>
              <a:avLst/>
              <a:gdLst>
                <a:gd name="T0" fmla="*/ 104 w 104"/>
                <a:gd name="T1" fmla="*/ 0 h 103"/>
                <a:gd name="T2" fmla="*/ 104 w 104"/>
                <a:gd name="T3" fmla="*/ 38 h 103"/>
                <a:gd name="T4" fmla="*/ 104 w 104"/>
                <a:gd name="T5" fmla="*/ 38 h 103"/>
                <a:gd name="T6" fmla="*/ 78 w 104"/>
                <a:gd name="T7" fmla="*/ 77 h 103"/>
                <a:gd name="T8" fmla="*/ 78 w 104"/>
                <a:gd name="T9" fmla="*/ 77 h 103"/>
                <a:gd name="T10" fmla="*/ 39 w 104"/>
                <a:gd name="T11" fmla="*/ 103 h 103"/>
                <a:gd name="T12" fmla="*/ 39 w 104"/>
                <a:gd name="T13" fmla="*/ 103 h 103"/>
                <a:gd name="T14" fmla="*/ 0 w 104"/>
                <a:gd name="T15" fmla="*/ 103 h 10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4" h="103">
                  <a:moveTo>
                    <a:pt x="104" y="0"/>
                  </a:moveTo>
                  <a:lnTo>
                    <a:pt x="104" y="38"/>
                  </a:lnTo>
                  <a:lnTo>
                    <a:pt x="104" y="38"/>
                  </a:lnTo>
                  <a:lnTo>
                    <a:pt x="78" y="77"/>
                  </a:lnTo>
                  <a:lnTo>
                    <a:pt x="78" y="77"/>
                  </a:lnTo>
                  <a:lnTo>
                    <a:pt x="39" y="103"/>
                  </a:lnTo>
                  <a:lnTo>
                    <a:pt x="39" y="103"/>
                  </a:lnTo>
                  <a:lnTo>
                    <a:pt x="0" y="103"/>
                  </a:lnTo>
                </a:path>
              </a:pathLst>
            </a:custGeom>
            <a:noFill/>
            <a:ln w="2063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4382" name="Freeform 46">
              <a:extLst>
                <a:ext uri="{FF2B5EF4-FFF2-40B4-BE49-F238E27FC236}">
                  <a16:creationId xmlns:a16="http://schemas.microsoft.com/office/drawing/2014/main" id="{A3025F4B-4300-43EB-95DD-17583D8EEA2E}"/>
                </a:ext>
              </a:extLst>
            </p:cNvPr>
            <p:cNvSpPr>
              <a:spLocks/>
            </p:cNvSpPr>
            <p:nvPr/>
          </p:nvSpPr>
          <p:spPr bwMode="auto">
            <a:xfrm>
              <a:off x="1230" y="1619"/>
              <a:ext cx="45" cy="49"/>
            </a:xfrm>
            <a:custGeom>
              <a:avLst/>
              <a:gdLst>
                <a:gd name="T0" fmla="*/ 0 w 116"/>
                <a:gd name="T1" fmla="*/ 0 h 116"/>
                <a:gd name="T2" fmla="*/ 12 w 116"/>
                <a:gd name="T3" fmla="*/ 51 h 116"/>
                <a:gd name="T4" fmla="*/ 12 w 116"/>
                <a:gd name="T5" fmla="*/ 51 h 116"/>
                <a:gd name="T6" fmla="*/ 38 w 116"/>
                <a:gd name="T7" fmla="*/ 77 h 116"/>
                <a:gd name="T8" fmla="*/ 38 w 116"/>
                <a:gd name="T9" fmla="*/ 77 h 116"/>
                <a:gd name="T10" fmla="*/ 64 w 116"/>
                <a:gd name="T11" fmla="*/ 103 h 116"/>
                <a:gd name="T12" fmla="*/ 64 w 116"/>
                <a:gd name="T13" fmla="*/ 103 h 116"/>
                <a:gd name="T14" fmla="*/ 116 w 116"/>
                <a:gd name="T15" fmla="*/ 116 h 1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6" h="116">
                  <a:moveTo>
                    <a:pt x="0" y="0"/>
                  </a:moveTo>
                  <a:lnTo>
                    <a:pt x="12" y="51"/>
                  </a:lnTo>
                  <a:lnTo>
                    <a:pt x="12" y="51"/>
                  </a:lnTo>
                  <a:lnTo>
                    <a:pt x="38" y="77"/>
                  </a:lnTo>
                  <a:lnTo>
                    <a:pt x="38" y="77"/>
                  </a:lnTo>
                  <a:lnTo>
                    <a:pt x="64" y="103"/>
                  </a:lnTo>
                  <a:lnTo>
                    <a:pt x="64" y="103"/>
                  </a:lnTo>
                  <a:lnTo>
                    <a:pt x="116" y="116"/>
                  </a:lnTo>
                </a:path>
              </a:pathLst>
            </a:custGeom>
            <a:noFill/>
            <a:ln w="2063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4383" name="Freeform 47">
              <a:extLst>
                <a:ext uri="{FF2B5EF4-FFF2-40B4-BE49-F238E27FC236}">
                  <a16:creationId xmlns:a16="http://schemas.microsoft.com/office/drawing/2014/main" id="{DAD4544B-D696-4598-96F3-47A76D7ACFC9}"/>
                </a:ext>
              </a:extLst>
            </p:cNvPr>
            <p:cNvSpPr>
              <a:spLocks/>
            </p:cNvSpPr>
            <p:nvPr/>
          </p:nvSpPr>
          <p:spPr bwMode="auto">
            <a:xfrm>
              <a:off x="1265" y="1619"/>
              <a:ext cx="41" cy="49"/>
            </a:xfrm>
            <a:custGeom>
              <a:avLst/>
              <a:gdLst>
                <a:gd name="T0" fmla="*/ 104 w 104"/>
                <a:gd name="T1" fmla="*/ 0 h 116"/>
                <a:gd name="T2" fmla="*/ 104 w 104"/>
                <a:gd name="T3" fmla="*/ 51 h 116"/>
                <a:gd name="T4" fmla="*/ 78 w 104"/>
                <a:gd name="T5" fmla="*/ 77 h 116"/>
                <a:gd name="T6" fmla="*/ 39 w 104"/>
                <a:gd name="T7" fmla="*/ 103 h 116"/>
                <a:gd name="T8" fmla="*/ 0 w 104"/>
                <a:gd name="T9" fmla="*/ 116 h 116"/>
                <a:gd name="T10" fmla="*/ 0 w 104"/>
                <a:gd name="T11" fmla="*/ 116 h 116"/>
                <a:gd name="T12" fmla="*/ 0 w 104"/>
                <a:gd name="T13" fmla="*/ 0 h 116"/>
                <a:gd name="T14" fmla="*/ 0 w 104"/>
                <a:gd name="T15" fmla="*/ 0 h 116"/>
                <a:gd name="T16" fmla="*/ 104 w 104"/>
                <a:gd name="T17" fmla="*/ 0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4" h="116">
                  <a:moveTo>
                    <a:pt x="104" y="0"/>
                  </a:moveTo>
                  <a:lnTo>
                    <a:pt x="104" y="51"/>
                  </a:lnTo>
                  <a:lnTo>
                    <a:pt x="78" y="77"/>
                  </a:lnTo>
                  <a:lnTo>
                    <a:pt x="39" y="103"/>
                  </a:lnTo>
                  <a:lnTo>
                    <a:pt x="0" y="116"/>
                  </a:lnTo>
                  <a:lnTo>
                    <a:pt x="0" y="116"/>
                  </a:lnTo>
                  <a:lnTo>
                    <a:pt x="0" y="0"/>
                  </a:lnTo>
                  <a:lnTo>
                    <a:pt x="0" y="0"/>
                  </a:lnTo>
                  <a:lnTo>
                    <a:pt x="104"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4384" name="Freeform 48">
              <a:extLst>
                <a:ext uri="{FF2B5EF4-FFF2-40B4-BE49-F238E27FC236}">
                  <a16:creationId xmlns:a16="http://schemas.microsoft.com/office/drawing/2014/main" id="{76C4F6FA-91B9-4B7E-8D1B-A98DBAA2F010}"/>
                </a:ext>
              </a:extLst>
            </p:cNvPr>
            <p:cNvSpPr>
              <a:spLocks/>
            </p:cNvSpPr>
            <p:nvPr/>
          </p:nvSpPr>
          <p:spPr bwMode="auto">
            <a:xfrm>
              <a:off x="1306" y="1624"/>
              <a:ext cx="45" cy="44"/>
            </a:xfrm>
            <a:custGeom>
              <a:avLst/>
              <a:gdLst>
                <a:gd name="T0" fmla="*/ 0 w 116"/>
                <a:gd name="T1" fmla="*/ 0 h 104"/>
                <a:gd name="T2" fmla="*/ 13 w 116"/>
                <a:gd name="T3" fmla="*/ 39 h 104"/>
                <a:gd name="T4" fmla="*/ 38 w 116"/>
                <a:gd name="T5" fmla="*/ 65 h 104"/>
                <a:gd name="T6" fmla="*/ 77 w 116"/>
                <a:gd name="T7" fmla="*/ 91 h 104"/>
                <a:gd name="T8" fmla="*/ 116 w 116"/>
                <a:gd name="T9" fmla="*/ 104 h 104"/>
                <a:gd name="T10" fmla="*/ 116 w 116"/>
                <a:gd name="T11" fmla="*/ 104 h 104"/>
                <a:gd name="T12" fmla="*/ 116 w 116"/>
                <a:gd name="T13" fmla="*/ 0 h 104"/>
                <a:gd name="T14" fmla="*/ 116 w 116"/>
                <a:gd name="T15" fmla="*/ 0 h 104"/>
                <a:gd name="T16" fmla="*/ 0 w 116"/>
                <a:gd name="T17" fmla="*/ 0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6" h="104">
                  <a:moveTo>
                    <a:pt x="0" y="0"/>
                  </a:moveTo>
                  <a:lnTo>
                    <a:pt x="13" y="39"/>
                  </a:lnTo>
                  <a:lnTo>
                    <a:pt x="38" y="65"/>
                  </a:lnTo>
                  <a:lnTo>
                    <a:pt x="77" y="91"/>
                  </a:lnTo>
                  <a:lnTo>
                    <a:pt x="116" y="104"/>
                  </a:lnTo>
                  <a:lnTo>
                    <a:pt x="116" y="104"/>
                  </a:lnTo>
                  <a:lnTo>
                    <a:pt x="116" y="0"/>
                  </a:lnTo>
                  <a:lnTo>
                    <a:pt x="116" y="0"/>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4385" name="Freeform 49">
              <a:extLst>
                <a:ext uri="{FF2B5EF4-FFF2-40B4-BE49-F238E27FC236}">
                  <a16:creationId xmlns:a16="http://schemas.microsoft.com/office/drawing/2014/main" id="{2074025C-B471-4B62-BB81-49CA7CCE4410}"/>
                </a:ext>
              </a:extLst>
            </p:cNvPr>
            <p:cNvSpPr>
              <a:spLocks/>
            </p:cNvSpPr>
            <p:nvPr/>
          </p:nvSpPr>
          <p:spPr bwMode="auto">
            <a:xfrm>
              <a:off x="1265" y="1619"/>
              <a:ext cx="41" cy="49"/>
            </a:xfrm>
            <a:custGeom>
              <a:avLst/>
              <a:gdLst>
                <a:gd name="T0" fmla="*/ 104 w 104"/>
                <a:gd name="T1" fmla="*/ 0 h 116"/>
                <a:gd name="T2" fmla="*/ 104 w 104"/>
                <a:gd name="T3" fmla="*/ 51 h 116"/>
                <a:gd name="T4" fmla="*/ 104 w 104"/>
                <a:gd name="T5" fmla="*/ 51 h 116"/>
                <a:gd name="T6" fmla="*/ 78 w 104"/>
                <a:gd name="T7" fmla="*/ 77 h 116"/>
                <a:gd name="T8" fmla="*/ 78 w 104"/>
                <a:gd name="T9" fmla="*/ 77 h 116"/>
                <a:gd name="T10" fmla="*/ 39 w 104"/>
                <a:gd name="T11" fmla="*/ 103 h 116"/>
                <a:gd name="T12" fmla="*/ 39 w 104"/>
                <a:gd name="T13" fmla="*/ 103 h 116"/>
                <a:gd name="T14" fmla="*/ 0 w 104"/>
                <a:gd name="T15" fmla="*/ 116 h 1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4" h="116">
                  <a:moveTo>
                    <a:pt x="104" y="0"/>
                  </a:moveTo>
                  <a:lnTo>
                    <a:pt x="104" y="51"/>
                  </a:lnTo>
                  <a:lnTo>
                    <a:pt x="104" y="51"/>
                  </a:lnTo>
                  <a:lnTo>
                    <a:pt x="78" y="77"/>
                  </a:lnTo>
                  <a:lnTo>
                    <a:pt x="78" y="77"/>
                  </a:lnTo>
                  <a:lnTo>
                    <a:pt x="39" y="103"/>
                  </a:lnTo>
                  <a:lnTo>
                    <a:pt x="39" y="103"/>
                  </a:lnTo>
                  <a:lnTo>
                    <a:pt x="0" y="116"/>
                  </a:lnTo>
                </a:path>
              </a:pathLst>
            </a:custGeom>
            <a:noFill/>
            <a:ln w="2063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4386" name="Freeform 50">
              <a:extLst>
                <a:ext uri="{FF2B5EF4-FFF2-40B4-BE49-F238E27FC236}">
                  <a16:creationId xmlns:a16="http://schemas.microsoft.com/office/drawing/2014/main" id="{A29E8A80-978C-4D92-BD3E-4E5B922B9E28}"/>
                </a:ext>
              </a:extLst>
            </p:cNvPr>
            <p:cNvSpPr>
              <a:spLocks/>
            </p:cNvSpPr>
            <p:nvPr/>
          </p:nvSpPr>
          <p:spPr bwMode="auto">
            <a:xfrm>
              <a:off x="1306" y="1624"/>
              <a:ext cx="45" cy="44"/>
            </a:xfrm>
            <a:custGeom>
              <a:avLst/>
              <a:gdLst>
                <a:gd name="T0" fmla="*/ 0 w 116"/>
                <a:gd name="T1" fmla="*/ 0 h 104"/>
                <a:gd name="T2" fmla="*/ 13 w 116"/>
                <a:gd name="T3" fmla="*/ 39 h 104"/>
                <a:gd name="T4" fmla="*/ 13 w 116"/>
                <a:gd name="T5" fmla="*/ 39 h 104"/>
                <a:gd name="T6" fmla="*/ 38 w 116"/>
                <a:gd name="T7" fmla="*/ 65 h 104"/>
                <a:gd name="T8" fmla="*/ 38 w 116"/>
                <a:gd name="T9" fmla="*/ 65 h 104"/>
                <a:gd name="T10" fmla="*/ 77 w 116"/>
                <a:gd name="T11" fmla="*/ 91 h 104"/>
                <a:gd name="T12" fmla="*/ 77 w 116"/>
                <a:gd name="T13" fmla="*/ 91 h 104"/>
                <a:gd name="T14" fmla="*/ 116 w 116"/>
                <a:gd name="T15" fmla="*/ 104 h 1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6" h="104">
                  <a:moveTo>
                    <a:pt x="0" y="0"/>
                  </a:moveTo>
                  <a:lnTo>
                    <a:pt x="13" y="39"/>
                  </a:lnTo>
                  <a:lnTo>
                    <a:pt x="13" y="39"/>
                  </a:lnTo>
                  <a:lnTo>
                    <a:pt x="38" y="65"/>
                  </a:lnTo>
                  <a:lnTo>
                    <a:pt x="38" y="65"/>
                  </a:lnTo>
                  <a:lnTo>
                    <a:pt x="77" y="91"/>
                  </a:lnTo>
                  <a:lnTo>
                    <a:pt x="77" y="91"/>
                  </a:lnTo>
                  <a:lnTo>
                    <a:pt x="116" y="104"/>
                  </a:lnTo>
                </a:path>
              </a:pathLst>
            </a:custGeom>
            <a:noFill/>
            <a:ln w="2063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4387" name="Freeform 51">
              <a:extLst>
                <a:ext uri="{FF2B5EF4-FFF2-40B4-BE49-F238E27FC236}">
                  <a16:creationId xmlns:a16="http://schemas.microsoft.com/office/drawing/2014/main" id="{7AA9274C-EE01-4249-BB7A-D194609B456A}"/>
                </a:ext>
              </a:extLst>
            </p:cNvPr>
            <p:cNvSpPr>
              <a:spLocks/>
            </p:cNvSpPr>
            <p:nvPr/>
          </p:nvSpPr>
          <p:spPr bwMode="auto">
            <a:xfrm>
              <a:off x="1346" y="1619"/>
              <a:ext cx="40" cy="49"/>
            </a:xfrm>
            <a:custGeom>
              <a:avLst/>
              <a:gdLst>
                <a:gd name="T0" fmla="*/ 104 w 104"/>
                <a:gd name="T1" fmla="*/ 0 h 116"/>
                <a:gd name="T2" fmla="*/ 91 w 104"/>
                <a:gd name="T3" fmla="*/ 51 h 116"/>
                <a:gd name="T4" fmla="*/ 78 w 104"/>
                <a:gd name="T5" fmla="*/ 77 h 116"/>
                <a:gd name="T6" fmla="*/ 39 w 104"/>
                <a:gd name="T7" fmla="*/ 103 h 116"/>
                <a:gd name="T8" fmla="*/ 0 w 104"/>
                <a:gd name="T9" fmla="*/ 116 h 116"/>
                <a:gd name="T10" fmla="*/ 0 w 104"/>
                <a:gd name="T11" fmla="*/ 116 h 116"/>
                <a:gd name="T12" fmla="*/ 0 w 104"/>
                <a:gd name="T13" fmla="*/ 0 h 116"/>
                <a:gd name="T14" fmla="*/ 0 w 104"/>
                <a:gd name="T15" fmla="*/ 0 h 116"/>
                <a:gd name="T16" fmla="*/ 104 w 104"/>
                <a:gd name="T17" fmla="*/ 0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4" h="116">
                  <a:moveTo>
                    <a:pt x="104" y="0"/>
                  </a:moveTo>
                  <a:lnTo>
                    <a:pt x="91" y="51"/>
                  </a:lnTo>
                  <a:lnTo>
                    <a:pt x="78" y="77"/>
                  </a:lnTo>
                  <a:lnTo>
                    <a:pt x="39" y="103"/>
                  </a:lnTo>
                  <a:lnTo>
                    <a:pt x="0" y="116"/>
                  </a:lnTo>
                  <a:lnTo>
                    <a:pt x="0" y="116"/>
                  </a:lnTo>
                  <a:lnTo>
                    <a:pt x="0" y="0"/>
                  </a:lnTo>
                  <a:lnTo>
                    <a:pt x="0" y="0"/>
                  </a:lnTo>
                  <a:lnTo>
                    <a:pt x="104"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4388" name="Freeform 52">
              <a:extLst>
                <a:ext uri="{FF2B5EF4-FFF2-40B4-BE49-F238E27FC236}">
                  <a16:creationId xmlns:a16="http://schemas.microsoft.com/office/drawing/2014/main" id="{9AE4F507-8E71-4A18-A10E-4828CC033501}"/>
                </a:ext>
              </a:extLst>
            </p:cNvPr>
            <p:cNvSpPr>
              <a:spLocks/>
            </p:cNvSpPr>
            <p:nvPr/>
          </p:nvSpPr>
          <p:spPr bwMode="auto">
            <a:xfrm>
              <a:off x="1386" y="1624"/>
              <a:ext cx="40" cy="44"/>
            </a:xfrm>
            <a:custGeom>
              <a:avLst/>
              <a:gdLst>
                <a:gd name="T0" fmla="*/ 0 w 103"/>
                <a:gd name="T1" fmla="*/ 0 h 104"/>
                <a:gd name="T2" fmla="*/ 13 w 103"/>
                <a:gd name="T3" fmla="*/ 39 h 104"/>
                <a:gd name="T4" fmla="*/ 26 w 103"/>
                <a:gd name="T5" fmla="*/ 65 h 104"/>
                <a:gd name="T6" fmla="*/ 64 w 103"/>
                <a:gd name="T7" fmla="*/ 91 h 104"/>
                <a:gd name="T8" fmla="*/ 103 w 103"/>
                <a:gd name="T9" fmla="*/ 104 h 104"/>
                <a:gd name="T10" fmla="*/ 103 w 103"/>
                <a:gd name="T11" fmla="*/ 104 h 104"/>
                <a:gd name="T12" fmla="*/ 103 w 103"/>
                <a:gd name="T13" fmla="*/ 0 h 104"/>
                <a:gd name="T14" fmla="*/ 103 w 103"/>
                <a:gd name="T15" fmla="*/ 0 h 104"/>
                <a:gd name="T16" fmla="*/ 0 w 103"/>
                <a:gd name="T17" fmla="*/ 0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3" h="104">
                  <a:moveTo>
                    <a:pt x="0" y="0"/>
                  </a:moveTo>
                  <a:lnTo>
                    <a:pt x="13" y="39"/>
                  </a:lnTo>
                  <a:lnTo>
                    <a:pt x="26" y="65"/>
                  </a:lnTo>
                  <a:lnTo>
                    <a:pt x="64" y="91"/>
                  </a:lnTo>
                  <a:lnTo>
                    <a:pt x="103" y="104"/>
                  </a:lnTo>
                  <a:lnTo>
                    <a:pt x="103" y="104"/>
                  </a:lnTo>
                  <a:lnTo>
                    <a:pt x="103" y="0"/>
                  </a:lnTo>
                  <a:lnTo>
                    <a:pt x="103" y="0"/>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4389" name="Freeform 53">
              <a:extLst>
                <a:ext uri="{FF2B5EF4-FFF2-40B4-BE49-F238E27FC236}">
                  <a16:creationId xmlns:a16="http://schemas.microsoft.com/office/drawing/2014/main" id="{FE01621E-CBC0-44D5-B0D5-51C0D5E924FE}"/>
                </a:ext>
              </a:extLst>
            </p:cNvPr>
            <p:cNvSpPr>
              <a:spLocks/>
            </p:cNvSpPr>
            <p:nvPr/>
          </p:nvSpPr>
          <p:spPr bwMode="auto">
            <a:xfrm>
              <a:off x="1346" y="1619"/>
              <a:ext cx="40" cy="49"/>
            </a:xfrm>
            <a:custGeom>
              <a:avLst/>
              <a:gdLst>
                <a:gd name="T0" fmla="*/ 104 w 104"/>
                <a:gd name="T1" fmla="*/ 0 h 116"/>
                <a:gd name="T2" fmla="*/ 91 w 104"/>
                <a:gd name="T3" fmla="*/ 51 h 116"/>
                <a:gd name="T4" fmla="*/ 91 w 104"/>
                <a:gd name="T5" fmla="*/ 51 h 116"/>
                <a:gd name="T6" fmla="*/ 78 w 104"/>
                <a:gd name="T7" fmla="*/ 77 h 116"/>
                <a:gd name="T8" fmla="*/ 78 w 104"/>
                <a:gd name="T9" fmla="*/ 77 h 116"/>
                <a:gd name="T10" fmla="*/ 39 w 104"/>
                <a:gd name="T11" fmla="*/ 103 h 116"/>
                <a:gd name="T12" fmla="*/ 39 w 104"/>
                <a:gd name="T13" fmla="*/ 103 h 116"/>
                <a:gd name="T14" fmla="*/ 0 w 104"/>
                <a:gd name="T15" fmla="*/ 116 h 1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4" h="116">
                  <a:moveTo>
                    <a:pt x="104" y="0"/>
                  </a:moveTo>
                  <a:lnTo>
                    <a:pt x="91" y="51"/>
                  </a:lnTo>
                  <a:lnTo>
                    <a:pt x="91" y="51"/>
                  </a:lnTo>
                  <a:lnTo>
                    <a:pt x="78" y="77"/>
                  </a:lnTo>
                  <a:lnTo>
                    <a:pt x="78" y="77"/>
                  </a:lnTo>
                  <a:lnTo>
                    <a:pt x="39" y="103"/>
                  </a:lnTo>
                  <a:lnTo>
                    <a:pt x="39" y="103"/>
                  </a:lnTo>
                  <a:lnTo>
                    <a:pt x="0" y="116"/>
                  </a:lnTo>
                </a:path>
              </a:pathLst>
            </a:custGeom>
            <a:noFill/>
            <a:ln w="2063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4390" name="Freeform 54">
              <a:extLst>
                <a:ext uri="{FF2B5EF4-FFF2-40B4-BE49-F238E27FC236}">
                  <a16:creationId xmlns:a16="http://schemas.microsoft.com/office/drawing/2014/main" id="{5183417C-AFCC-4DF2-A61C-CD0A616983D5}"/>
                </a:ext>
              </a:extLst>
            </p:cNvPr>
            <p:cNvSpPr>
              <a:spLocks/>
            </p:cNvSpPr>
            <p:nvPr/>
          </p:nvSpPr>
          <p:spPr bwMode="auto">
            <a:xfrm>
              <a:off x="1386" y="1624"/>
              <a:ext cx="40" cy="44"/>
            </a:xfrm>
            <a:custGeom>
              <a:avLst/>
              <a:gdLst>
                <a:gd name="T0" fmla="*/ 0 w 103"/>
                <a:gd name="T1" fmla="*/ 0 h 104"/>
                <a:gd name="T2" fmla="*/ 13 w 103"/>
                <a:gd name="T3" fmla="*/ 39 h 104"/>
                <a:gd name="T4" fmla="*/ 13 w 103"/>
                <a:gd name="T5" fmla="*/ 39 h 104"/>
                <a:gd name="T6" fmla="*/ 26 w 103"/>
                <a:gd name="T7" fmla="*/ 65 h 104"/>
                <a:gd name="T8" fmla="*/ 26 w 103"/>
                <a:gd name="T9" fmla="*/ 65 h 104"/>
                <a:gd name="T10" fmla="*/ 64 w 103"/>
                <a:gd name="T11" fmla="*/ 91 h 104"/>
                <a:gd name="T12" fmla="*/ 64 w 103"/>
                <a:gd name="T13" fmla="*/ 91 h 104"/>
                <a:gd name="T14" fmla="*/ 103 w 103"/>
                <a:gd name="T15" fmla="*/ 104 h 1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3" h="104">
                  <a:moveTo>
                    <a:pt x="0" y="0"/>
                  </a:moveTo>
                  <a:lnTo>
                    <a:pt x="13" y="39"/>
                  </a:lnTo>
                  <a:lnTo>
                    <a:pt x="13" y="39"/>
                  </a:lnTo>
                  <a:lnTo>
                    <a:pt x="26" y="65"/>
                  </a:lnTo>
                  <a:lnTo>
                    <a:pt x="26" y="65"/>
                  </a:lnTo>
                  <a:lnTo>
                    <a:pt x="64" y="91"/>
                  </a:lnTo>
                  <a:lnTo>
                    <a:pt x="64" y="91"/>
                  </a:lnTo>
                  <a:lnTo>
                    <a:pt x="103" y="104"/>
                  </a:lnTo>
                </a:path>
              </a:pathLst>
            </a:custGeom>
            <a:noFill/>
            <a:ln w="2063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4391" name="Freeform 55">
              <a:extLst>
                <a:ext uri="{FF2B5EF4-FFF2-40B4-BE49-F238E27FC236}">
                  <a16:creationId xmlns:a16="http://schemas.microsoft.com/office/drawing/2014/main" id="{63F165AC-9E76-465A-BD4C-8C916833EE9D}"/>
                </a:ext>
              </a:extLst>
            </p:cNvPr>
            <p:cNvSpPr>
              <a:spLocks/>
            </p:cNvSpPr>
            <p:nvPr/>
          </p:nvSpPr>
          <p:spPr bwMode="auto">
            <a:xfrm>
              <a:off x="949" y="1614"/>
              <a:ext cx="40" cy="49"/>
            </a:xfrm>
            <a:custGeom>
              <a:avLst/>
              <a:gdLst>
                <a:gd name="T0" fmla="*/ 103 w 103"/>
                <a:gd name="T1" fmla="*/ 0 h 116"/>
                <a:gd name="T2" fmla="*/ 103 w 103"/>
                <a:gd name="T3" fmla="*/ 51 h 116"/>
                <a:gd name="T4" fmla="*/ 78 w 103"/>
                <a:gd name="T5" fmla="*/ 77 h 116"/>
                <a:gd name="T6" fmla="*/ 39 w 103"/>
                <a:gd name="T7" fmla="*/ 103 h 116"/>
                <a:gd name="T8" fmla="*/ 0 w 103"/>
                <a:gd name="T9" fmla="*/ 116 h 116"/>
                <a:gd name="T10" fmla="*/ 0 w 103"/>
                <a:gd name="T11" fmla="*/ 116 h 116"/>
                <a:gd name="T12" fmla="*/ 0 w 103"/>
                <a:gd name="T13" fmla="*/ 0 h 116"/>
                <a:gd name="T14" fmla="*/ 0 w 103"/>
                <a:gd name="T15" fmla="*/ 0 h 116"/>
                <a:gd name="T16" fmla="*/ 103 w 103"/>
                <a:gd name="T17" fmla="*/ 0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3" h="116">
                  <a:moveTo>
                    <a:pt x="103" y="0"/>
                  </a:moveTo>
                  <a:lnTo>
                    <a:pt x="103" y="51"/>
                  </a:lnTo>
                  <a:lnTo>
                    <a:pt x="78" y="77"/>
                  </a:lnTo>
                  <a:lnTo>
                    <a:pt x="39" y="103"/>
                  </a:lnTo>
                  <a:lnTo>
                    <a:pt x="0" y="116"/>
                  </a:lnTo>
                  <a:lnTo>
                    <a:pt x="0" y="116"/>
                  </a:lnTo>
                  <a:lnTo>
                    <a:pt x="0" y="0"/>
                  </a:lnTo>
                  <a:lnTo>
                    <a:pt x="0" y="0"/>
                  </a:lnTo>
                  <a:lnTo>
                    <a:pt x="103"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4392" name="Freeform 56">
              <a:extLst>
                <a:ext uri="{FF2B5EF4-FFF2-40B4-BE49-F238E27FC236}">
                  <a16:creationId xmlns:a16="http://schemas.microsoft.com/office/drawing/2014/main" id="{35830CD8-4421-40AA-B236-E24119A19717}"/>
                </a:ext>
              </a:extLst>
            </p:cNvPr>
            <p:cNvSpPr>
              <a:spLocks/>
            </p:cNvSpPr>
            <p:nvPr/>
          </p:nvSpPr>
          <p:spPr bwMode="auto">
            <a:xfrm>
              <a:off x="989" y="1619"/>
              <a:ext cx="46" cy="44"/>
            </a:xfrm>
            <a:custGeom>
              <a:avLst/>
              <a:gdLst>
                <a:gd name="T0" fmla="*/ 0 w 117"/>
                <a:gd name="T1" fmla="*/ 0 h 103"/>
                <a:gd name="T2" fmla="*/ 13 w 117"/>
                <a:gd name="T3" fmla="*/ 38 h 103"/>
                <a:gd name="T4" fmla="*/ 39 w 117"/>
                <a:gd name="T5" fmla="*/ 64 h 103"/>
                <a:gd name="T6" fmla="*/ 65 w 117"/>
                <a:gd name="T7" fmla="*/ 90 h 103"/>
                <a:gd name="T8" fmla="*/ 117 w 117"/>
                <a:gd name="T9" fmla="*/ 103 h 103"/>
                <a:gd name="T10" fmla="*/ 117 w 117"/>
                <a:gd name="T11" fmla="*/ 103 h 103"/>
                <a:gd name="T12" fmla="*/ 117 w 117"/>
                <a:gd name="T13" fmla="*/ 0 h 103"/>
                <a:gd name="T14" fmla="*/ 117 w 117"/>
                <a:gd name="T15" fmla="*/ 0 h 103"/>
                <a:gd name="T16" fmla="*/ 0 w 117"/>
                <a:gd name="T17" fmla="*/ 0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7" h="103">
                  <a:moveTo>
                    <a:pt x="0" y="0"/>
                  </a:moveTo>
                  <a:lnTo>
                    <a:pt x="13" y="38"/>
                  </a:lnTo>
                  <a:lnTo>
                    <a:pt x="39" y="64"/>
                  </a:lnTo>
                  <a:lnTo>
                    <a:pt x="65" y="90"/>
                  </a:lnTo>
                  <a:lnTo>
                    <a:pt x="117" y="103"/>
                  </a:lnTo>
                  <a:lnTo>
                    <a:pt x="117" y="103"/>
                  </a:lnTo>
                  <a:lnTo>
                    <a:pt x="117" y="0"/>
                  </a:lnTo>
                  <a:lnTo>
                    <a:pt x="117" y="0"/>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4393" name="Freeform 57">
              <a:extLst>
                <a:ext uri="{FF2B5EF4-FFF2-40B4-BE49-F238E27FC236}">
                  <a16:creationId xmlns:a16="http://schemas.microsoft.com/office/drawing/2014/main" id="{EBEA4402-AEE7-4709-A6DE-408B3AB728EB}"/>
                </a:ext>
              </a:extLst>
            </p:cNvPr>
            <p:cNvSpPr>
              <a:spLocks/>
            </p:cNvSpPr>
            <p:nvPr/>
          </p:nvSpPr>
          <p:spPr bwMode="auto">
            <a:xfrm>
              <a:off x="949" y="1614"/>
              <a:ext cx="40" cy="49"/>
            </a:xfrm>
            <a:custGeom>
              <a:avLst/>
              <a:gdLst>
                <a:gd name="T0" fmla="*/ 103 w 103"/>
                <a:gd name="T1" fmla="*/ 0 h 116"/>
                <a:gd name="T2" fmla="*/ 103 w 103"/>
                <a:gd name="T3" fmla="*/ 51 h 116"/>
                <a:gd name="T4" fmla="*/ 103 w 103"/>
                <a:gd name="T5" fmla="*/ 51 h 116"/>
                <a:gd name="T6" fmla="*/ 78 w 103"/>
                <a:gd name="T7" fmla="*/ 77 h 116"/>
                <a:gd name="T8" fmla="*/ 78 w 103"/>
                <a:gd name="T9" fmla="*/ 77 h 116"/>
                <a:gd name="T10" fmla="*/ 39 w 103"/>
                <a:gd name="T11" fmla="*/ 103 h 116"/>
                <a:gd name="T12" fmla="*/ 39 w 103"/>
                <a:gd name="T13" fmla="*/ 103 h 116"/>
                <a:gd name="T14" fmla="*/ 0 w 103"/>
                <a:gd name="T15" fmla="*/ 116 h 1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3" h="116">
                  <a:moveTo>
                    <a:pt x="103" y="0"/>
                  </a:moveTo>
                  <a:lnTo>
                    <a:pt x="103" y="51"/>
                  </a:lnTo>
                  <a:lnTo>
                    <a:pt x="103" y="51"/>
                  </a:lnTo>
                  <a:lnTo>
                    <a:pt x="78" y="77"/>
                  </a:lnTo>
                  <a:lnTo>
                    <a:pt x="78" y="77"/>
                  </a:lnTo>
                  <a:lnTo>
                    <a:pt x="39" y="103"/>
                  </a:lnTo>
                  <a:lnTo>
                    <a:pt x="39" y="103"/>
                  </a:lnTo>
                  <a:lnTo>
                    <a:pt x="0" y="116"/>
                  </a:lnTo>
                </a:path>
              </a:pathLst>
            </a:custGeom>
            <a:noFill/>
            <a:ln w="2063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4394" name="Freeform 58">
              <a:extLst>
                <a:ext uri="{FF2B5EF4-FFF2-40B4-BE49-F238E27FC236}">
                  <a16:creationId xmlns:a16="http://schemas.microsoft.com/office/drawing/2014/main" id="{30BBDCD4-BCFB-4273-9783-5B2B53B6C1E6}"/>
                </a:ext>
              </a:extLst>
            </p:cNvPr>
            <p:cNvSpPr>
              <a:spLocks/>
            </p:cNvSpPr>
            <p:nvPr/>
          </p:nvSpPr>
          <p:spPr bwMode="auto">
            <a:xfrm>
              <a:off x="989" y="1619"/>
              <a:ext cx="46" cy="44"/>
            </a:xfrm>
            <a:custGeom>
              <a:avLst/>
              <a:gdLst>
                <a:gd name="T0" fmla="*/ 0 w 117"/>
                <a:gd name="T1" fmla="*/ 0 h 103"/>
                <a:gd name="T2" fmla="*/ 13 w 117"/>
                <a:gd name="T3" fmla="*/ 38 h 103"/>
                <a:gd name="T4" fmla="*/ 13 w 117"/>
                <a:gd name="T5" fmla="*/ 38 h 103"/>
                <a:gd name="T6" fmla="*/ 39 w 117"/>
                <a:gd name="T7" fmla="*/ 64 h 103"/>
                <a:gd name="T8" fmla="*/ 39 w 117"/>
                <a:gd name="T9" fmla="*/ 64 h 103"/>
                <a:gd name="T10" fmla="*/ 65 w 117"/>
                <a:gd name="T11" fmla="*/ 90 h 103"/>
                <a:gd name="T12" fmla="*/ 65 w 117"/>
                <a:gd name="T13" fmla="*/ 90 h 103"/>
                <a:gd name="T14" fmla="*/ 117 w 117"/>
                <a:gd name="T15" fmla="*/ 103 h 10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7" h="103">
                  <a:moveTo>
                    <a:pt x="0" y="0"/>
                  </a:moveTo>
                  <a:lnTo>
                    <a:pt x="13" y="38"/>
                  </a:lnTo>
                  <a:lnTo>
                    <a:pt x="13" y="38"/>
                  </a:lnTo>
                  <a:lnTo>
                    <a:pt x="39" y="64"/>
                  </a:lnTo>
                  <a:lnTo>
                    <a:pt x="39" y="64"/>
                  </a:lnTo>
                  <a:lnTo>
                    <a:pt x="65" y="90"/>
                  </a:lnTo>
                  <a:lnTo>
                    <a:pt x="65" y="90"/>
                  </a:lnTo>
                  <a:lnTo>
                    <a:pt x="117" y="103"/>
                  </a:lnTo>
                </a:path>
              </a:pathLst>
            </a:custGeom>
            <a:noFill/>
            <a:ln w="2063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4395" name="Freeform 59">
              <a:extLst>
                <a:ext uri="{FF2B5EF4-FFF2-40B4-BE49-F238E27FC236}">
                  <a16:creationId xmlns:a16="http://schemas.microsoft.com/office/drawing/2014/main" id="{1C5A1CC6-8C56-4C7B-BF59-A3B79A5C8620}"/>
                </a:ext>
              </a:extLst>
            </p:cNvPr>
            <p:cNvSpPr>
              <a:spLocks/>
            </p:cNvSpPr>
            <p:nvPr/>
          </p:nvSpPr>
          <p:spPr bwMode="auto">
            <a:xfrm>
              <a:off x="1426" y="1624"/>
              <a:ext cx="40" cy="44"/>
            </a:xfrm>
            <a:custGeom>
              <a:avLst/>
              <a:gdLst>
                <a:gd name="T0" fmla="*/ 104 w 104"/>
                <a:gd name="T1" fmla="*/ 0 h 104"/>
                <a:gd name="T2" fmla="*/ 104 w 104"/>
                <a:gd name="T3" fmla="*/ 39 h 104"/>
                <a:gd name="T4" fmla="*/ 78 w 104"/>
                <a:gd name="T5" fmla="*/ 78 h 104"/>
                <a:gd name="T6" fmla="*/ 39 w 104"/>
                <a:gd name="T7" fmla="*/ 91 h 104"/>
                <a:gd name="T8" fmla="*/ 0 w 104"/>
                <a:gd name="T9" fmla="*/ 104 h 104"/>
                <a:gd name="T10" fmla="*/ 0 w 104"/>
                <a:gd name="T11" fmla="*/ 104 h 104"/>
                <a:gd name="T12" fmla="*/ 0 w 104"/>
                <a:gd name="T13" fmla="*/ 0 h 104"/>
                <a:gd name="T14" fmla="*/ 0 w 104"/>
                <a:gd name="T15" fmla="*/ 0 h 104"/>
                <a:gd name="T16" fmla="*/ 104 w 104"/>
                <a:gd name="T17" fmla="*/ 0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4" h="104">
                  <a:moveTo>
                    <a:pt x="104" y="0"/>
                  </a:moveTo>
                  <a:lnTo>
                    <a:pt x="104" y="39"/>
                  </a:lnTo>
                  <a:lnTo>
                    <a:pt x="78" y="78"/>
                  </a:lnTo>
                  <a:lnTo>
                    <a:pt x="39" y="91"/>
                  </a:lnTo>
                  <a:lnTo>
                    <a:pt x="0" y="104"/>
                  </a:lnTo>
                  <a:lnTo>
                    <a:pt x="0" y="104"/>
                  </a:lnTo>
                  <a:lnTo>
                    <a:pt x="0" y="0"/>
                  </a:lnTo>
                  <a:lnTo>
                    <a:pt x="0" y="0"/>
                  </a:lnTo>
                  <a:lnTo>
                    <a:pt x="104"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4396" name="Freeform 60">
              <a:extLst>
                <a:ext uri="{FF2B5EF4-FFF2-40B4-BE49-F238E27FC236}">
                  <a16:creationId xmlns:a16="http://schemas.microsoft.com/office/drawing/2014/main" id="{A7B7230A-A4B2-487B-B520-F3608462C874}"/>
                </a:ext>
              </a:extLst>
            </p:cNvPr>
            <p:cNvSpPr>
              <a:spLocks/>
            </p:cNvSpPr>
            <p:nvPr/>
          </p:nvSpPr>
          <p:spPr bwMode="auto">
            <a:xfrm>
              <a:off x="1466" y="1624"/>
              <a:ext cx="45" cy="44"/>
            </a:xfrm>
            <a:custGeom>
              <a:avLst/>
              <a:gdLst>
                <a:gd name="T0" fmla="*/ 0 w 116"/>
                <a:gd name="T1" fmla="*/ 0 h 104"/>
                <a:gd name="T2" fmla="*/ 13 w 116"/>
                <a:gd name="T3" fmla="*/ 39 h 104"/>
                <a:gd name="T4" fmla="*/ 39 w 116"/>
                <a:gd name="T5" fmla="*/ 78 h 104"/>
                <a:gd name="T6" fmla="*/ 64 w 116"/>
                <a:gd name="T7" fmla="*/ 104 h 104"/>
                <a:gd name="T8" fmla="*/ 116 w 116"/>
                <a:gd name="T9" fmla="*/ 104 h 104"/>
                <a:gd name="T10" fmla="*/ 116 w 116"/>
                <a:gd name="T11" fmla="*/ 104 h 104"/>
                <a:gd name="T12" fmla="*/ 116 w 116"/>
                <a:gd name="T13" fmla="*/ 0 h 104"/>
                <a:gd name="T14" fmla="*/ 116 w 116"/>
                <a:gd name="T15" fmla="*/ 0 h 104"/>
                <a:gd name="T16" fmla="*/ 0 w 116"/>
                <a:gd name="T17" fmla="*/ 0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6" h="104">
                  <a:moveTo>
                    <a:pt x="0" y="0"/>
                  </a:moveTo>
                  <a:lnTo>
                    <a:pt x="13" y="39"/>
                  </a:lnTo>
                  <a:lnTo>
                    <a:pt x="39" y="78"/>
                  </a:lnTo>
                  <a:lnTo>
                    <a:pt x="64" y="104"/>
                  </a:lnTo>
                  <a:lnTo>
                    <a:pt x="116" y="104"/>
                  </a:lnTo>
                  <a:lnTo>
                    <a:pt x="116" y="104"/>
                  </a:lnTo>
                  <a:lnTo>
                    <a:pt x="116" y="0"/>
                  </a:lnTo>
                  <a:lnTo>
                    <a:pt x="116" y="0"/>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4397" name="Freeform 61">
              <a:extLst>
                <a:ext uri="{FF2B5EF4-FFF2-40B4-BE49-F238E27FC236}">
                  <a16:creationId xmlns:a16="http://schemas.microsoft.com/office/drawing/2014/main" id="{318DCF5B-50F6-43BC-8746-D8A6C67AE25B}"/>
                </a:ext>
              </a:extLst>
            </p:cNvPr>
            <p:cNvSpPr>
              <a:spLocks/>
            </p:cNvSpPr>
            <p:nvPr/>
          </p:nvSpPr>
          <p:spPr bwMode="auto">
            <a:xfrm>
              <a:off x="1426" y="1624"/>
              <a:ext cx="40" cy="44"/>
            </a:xfrm>
            <a:custGeom>
              <a:avLst/>
              <a:gdLst>
                <a:gd name="T0" fmla="*/ 104 w 104"/>
                <a:gd name="T1" fmla="*/ 0 h 104"/>
                <a:gd name="T2" fmla="*/ 104 w 104"/>
                <a:gd name="T3" fmla="*/ 39 h 104"/>
                <a:gd name="T4" fmla="*/ 104 w 104"/>
                <a:gd name="T5" fmla="*/ 39 h 104"/>
                <a:gd name="T6" fmla="*/ 78 w 104"/>
                <a:gd name="T7" fmla="*/ 78 h 104"/>
                <a:gd name="T8" fmla="*/ 78 w 104"/>
                <a:gd name="T9" fmla="*/ 78 h 104"/>
                <a:gd name="T10" fmla="*/ 39 w 104"/>
                <a:gd name="T11" fmla="*/ 91 h 104"/>
                <a:gd name="T12" fmla="*/ 39 w 104"/>
                <a:gd name="T13" fmla="*/ 91 h 104"/>
                <a:gd name="T14" fmla="*/ 0 w 104"/>
                <a:gd name="T15" fmla="*/ 104 h 1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4" h="104">
                  <a:moveTo>
                    <a:pt x="104" y="0"/>
                  </a:moveTo>
                  <a:lnTo>
                    <a:pt x="104" y="39"/>
                  </a:lnTo>
                  <a:lnTo>
                    <a:pt x="104" y="39"/>
                  </a:lnTo>
                  <a:lnTo>
                    <a:pt x="78" y="78"/>
                  </a:lnTo>
                  <a:lnTo>
                    <a:pt x="78" y="78"/>
                  </a:lnTo>
                  <a:lnTo>
                    <a:pt x="39" y="91"/>
                  </a:lnTo>
                  <a:lnTo>
                    <a:pt x="39" y="91"/>
                  </a:lnTo>
                  <a:lnTo>
                    <a:pt x="0" y="104"/>
                  </a:lnTo>
                </a:path>
              </a:pathLst>
            </a:custGeom>
            <a:noFill/>
            <a:ln w="2063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4398" name="Freeform 62">
              <a:extLst>
                <a:ext uri="{FF2B5EF4-FFF2-40B4-BE49-F238E27FC236}">
                  <a16:creationId xmlns:a16="http://schemas.microsoft.com/office/drawing/2014/main" id="{65F201CC-974D-4A3A-9C0C-30756CC2CA8B}"/>
                </a:ext>
              </a:extLst>
            </p:cNvPr>
            <p:cNvSpPr>
              <a:spLocks/>
            </p:cNvSpPr>
            <p:nvPr/>
          </p:nvSpPr>
          <p:spPr bwMode="auto">
            <a:xfrm>
              <a:off x="1466" y="1624"/>
              <a:ext cx="45" cy="44"/>
            </a:xfrm>
            <a:custGeom>
              <a:avLst/>
              <a:gdLst>
                <a:gd name="T0" fmla="*/ 0 w 116"/>
                <a:gd name="T1" fmla="*/ 0 h 104"/>
                <a:gd name="T2" fmla="*/ 13 w 116"/>
                <a:gd name="T3" fmla="*/ 39 h 104"/>
                <a:gd name="T4" fmla="*/ 13 w 116"/>
                <a:gd name="T5" fmla="*/ 39 h 104"/>
                <a:gd name="T6" fmla="*/ 39 w 116"/>
                <a:gd name="T7" fmla="*/ 78 h 104"/>
                <a:gd name="T8" fmla="*/ 39 w 116"/>
                <a:gd name="T9" fmla="*/ 78 h 104"/>
                <a:gd name="T10" fmla="*/ 64 w 116"/>
                <a:gd name="T11" fmla="*/ 104 h 104"/>
                <a:gd name="T12" fmla="*/ 64 w 116"/>
                <a:gd name="T13" fmla="*/ 104 h 104"/>
                <a:gd name="T14" fmla="*/ 116 w 116"/>
                <a:gd name="T15" fmla="*/ 104 h 1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6" h="104">
                  <a:moveTo>
                    <a:pt x="0" y="0"/>
                  </a:moveTo>
                  <a:lnTo>
                    <a:pt x="13" y="39"/>
                  </a:lnTo>
                  <a:lnTo>
                    <a:pt x="13" y="39"/>
                  </a:lnTo>
                  <a:lnTo>
                    <a:pt x="39" y="78"/>
                  </a:lnTo>
                  <a:lnTo>
                    <a:pt x="39" y="78"/>
                  </a:lnTo>
                  <a:lnTo>
                    <a:pt x="64" y="104"/>
                  </a:lnTo>
                  <a:lnTo>
                    <a:pt x="64" y="104"/>
                  </a:lnTo>
                  <a:lnTo>
                    <a:pt x="116" y="104"/>
                  </a:lnTo>
                </a:path>
              </a:pathLst>
            </a:custGeom>
            <a:noFill/>
            <a:ln w="2063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4399" name="Line 63">
              <a:extLst>
                <a:ext uri="{FF2B5EF4-FFF2-40B4-BE49-F238E27FC236}">
                  <a16:creationId xmlns:a16="http://schemas.microsoft.com/office/drawing/2014/main" id="{4797B0E6-E454-4E46-BF8E-FB7D2CA193D2}"/>
                </a:ext>
              </a:extLst>
            </p:cNvPr>
            <p:cNvSpPr>
              <a:spLocks noChangeShapeType="1"/>
            </p:cNvSpPr>
            <p:nvPr/>
          </p:nvSpPr>
          <p:spPr bwMode="auto">
            <a:xfrm>
              <a:off x="528" y="1181"/>
              <a:ext cx="0" cy="141"/>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4400" name="Line 64">
              <a:extLst>
                <a:ext uri="{FF2B5EF4-FFF2-40B4-BE49-F238E27FC236}">
                  <a16:creationId xmlns:a16="http://schemas.microsoft.com/office/drawing/2014/main" id="{00615E9A-95F1-4E59-945B-B755A1CA51B6}"/>
                </a:ext>
              </a:extLst>
            </p:cNvPr>
            <p:cNvSpPr>
              <a:spLocks noChangeShapeType="1"/>
            </p:cNvSpPr>
            <p:nvPr/>
          </p:nvSpPr>
          <p:spPr bwMode="auto">
            <a:xfrm flipH="1">
              <a:off x="1587" y="1394"/>
              <a:ext cx="13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4401" name="Text Box 65">
              <a:extLst>
                <a:ext uri="{FF2B5EF4-FFF2-40B4-BE49-F238E27FC236}">
                  <a16:creationId xmlns:a16="http://schemas.microsoft.com/office/drawing/2014/main" id="{229EFD61-F8B4-4B99-9977-E0ACF9422C7F}"/>
                </a:ext>
              </a:extLst>
            </p:cNvPr>
            <p:cNvSpPr txBox="1">
              <a:spLocks noChangeArrowheads="1"/>
            </p:cNvSpPr>
            <p:nvPr/>
          </p:nvSpPr>
          <p:spPr bwMode="auto">
            <a:xfrm>
              <a:off x="1536" y="1008"/>
              <a:ext cx="478"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hangingPunct="0"/>
              <a:r>
                <a:rPr lang="en-US" altLang="en-US">
                  <a:latin typeface="Times" panose="02020603050405020304" pitchFamily="18" charset="0"/>
                </a:rPr>
                <a:t>v</a:t>
              </a:r>
              <a:r>
                <a:rPr lang="en-US" altLang="en-US" baseline="-25000">
                  <a:latin typeface="Times" panose="02020603050405020304" pitchFamily="18" charset="0"/>
                </a:rPr>
                <a:t>R</a:t>
              </a:r>
              <a:r>
                <a:rPr lang="en-US" altLang="en-US">
                  <a:latin typeface="Times" panose="02020603050405020304" pitchFamily="18" charset="0"/>
                </a:rPr>
                <a:t>(t)</a:t>
              </a:r>
            </a:p>
          </p:txBody>
        </p:sp>
      </p:grpSp>
      <p:sp>
        <p:nvSpPr>
          <p:cNvPr id="14402" name="Text Box 66">
            <a:extLst>
              <a:ext uri="{FF2B5EF4-FFF2-40B4-BE49-F238E27FC236}">
                <a16:creationId xmlns:a16="http://schemas.microsoft.com/office/drawing/2014/main" id="{DD72CF5B-1A35-4A45-8C8B-F3219DAF13C7}"/>
              </a:ext>
            </a:extLst>
          </p:cNvPr>
          <p:cNvSpPr txBox="1">
            <a:spLocks noChangeArrowheads="1"/>
          </p:cNvSpPr>
          <p:nvPr/>
        </p:nvSpPr>
        <p:spPr bwMode="auto">
          <a:xfrm>
            <a:off x="3657600" y="1219200"/>
            <a:ext cx="48514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hangingPunct="0"/>
            <a:r>
              <a:rPr lang="en-US" altLang="en-US">
                <a:latin typeface="Times" panose="02020603050405020304" pitchFamily="18" charset="0"/>
              </a:rPr>
              <a:t>Time domain          Frequency domain</a:t>
            </a:r>
          </a:p>
        </p:txBody>
      </p:sp>
      <p:sp>
        <p:nvSpPr>
          <p:cNvPr id="14403" name="Line 67">
            <a:extLst>
              <a:ext uri="{FF2B5EF4-FFF2-40B4-BE49-F238E27FC236}">
                <a16:creationId xmlns:a16="http://schemas.microsoft.com/office/drawing/2014/main" id="{A85AF152-3E17-44FE-A693-8A3D79C822AF}"/>
              </a:ext>
            </a:extLst>
          </p:cNvPr>
          <p:cNvSpPr>
            <a:spLocks noChangeShapeType="1"/>
          </p:cNvSpPr>
          <p:nvPr/>
        </p:nvSpPr>
        <p:spPr bwMode="auto">
          <a:xfrm>
            <a:off x="5562600" y="1447800"/>
            <a:ext cx="304800" cy="0"/>
          </a:xfrm>
          <a:prstGeom prst="line">
            <a:avLst/>
          </a:prstGeom>
          <a:noFill/>
          <a:ln w="9525">
            <a:solidFill>
              <a:schemeClr val="tx1"/>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aphicFrame>
        <p:nvGraphicFramePr>
          <p:cNvPr id="14408" name="Object 72">
            <a:extLst>
              <a:ext uri="{FF2B5EF4-FFF2-40B4-BE49-F238E27FC236}">
                <a16:creationId xmlns:a16="http://schemas.microsoft.com/office/drawing/2014/main" id="{85C83469-F803-49E1-A505-E70C3A4D89A0}"/>
              </a:ext>
            </a:extLst>
          </p:cNvPr>
          <p:cNvGraphicFramePr>
            <a:graphicFrameLocks noChangeAspect="1"/>
          </p:cNvGraphicFramePr>
          <p:nvPr>
            <p:extLst>
              <p:ext uri="{D42A27DB-BD31-4B8C-83A1-F6EECF244321}">
                <p14:modId xmlns:p14="http://schemas.microsoft.com/office/powerpoint/2010/main" val="4251426435"/>
              </p:ext>
            </p:extLst>
          </p:nvPr>
        </p:nvGraphicFramePr>
        <p:xfrm>
          <a:off x="4589977" y="2637559"/>
          <a:ext cx="3540125" cy="972486"/>
        </p:xfrm>
        <a:graphic>
          <a:graphicData uri="http://schemas.openxmlformats.org/presentationml/2006/ole">
            <mc:AlternateContent xmlns:mc="http://schemas.openxmlformats.org/markup-compatibility/2006">
              <mc:Choice xmlns:v="urn:schemas-microsoft-com:vml" Requires="v">
                <p:oleObj spid="_x0000_s1029" name="Equation" r:id="rId4" imgW="1663560" imgH="457200" progId="Equation.DSMT4">
                  <p:embed/>
                </p:oleObj>
              </mc:Choice>
              <mc:Fallback>
                <p:oleObj name="Equation" r:id="rId4" imgW="1663560" imgH="457200" progId="Equation.DSMT4">
                  <p:embed/>
                  <p:pic>
                    <p:nvPicPr>
                      <p:cNvPr id="0" name="Object 72"/>
                      <p:cNvPicPr>
                        <a:picLocks noChangeAspect="1" noChangeArrowheads="1"/>
                      </p:cNvPicPr>
                      <p:nvPr/>
                    </p:nvPicPr>
                    <p:blipFill>
                      <a:blip r:embed="rId5"/>
                      <a:srcRect/>
                      <a:stretch>
                        <a:fillRect/>
                      </a:stretch>
                    </p:blipFill>
                    <p:spPr bwMode="auto">
                      <a:xfrm>
                        <a:off x="4589977" y="2637559"/>
                        <a:ext cx="3540125" cy="972486"/>
                      </a:xfrm>
                      <a:prstGeom prst="rect">
                        <a:avLst/>
                      </a:prstGeom>
                      <a:noFill/>
                      <a:ln>
                        <a:noFill/>
                      </a:ln>
                      <a:effectLst/>
                    </p:spPr>
                  </p:pic>
                </p:oleObj>
              </mc:Fallback>
            </mc:AlternateContent>
          </a:graphicData>
        </a:graphic>
      </p:graphicFrame>
      <p:sp>
        <p:nvSpPr>
          <p:cNvPr id="14410" name="Text Box 74">
            <a:extLst>
              <a:ext uri="{FF2B5EF4-FFF2-40B4-BE49-F238E27FC236}">
                <a16:creationId xmlns:a16="http://schemas.microsoft.com/office/drawing/2014/main" id="{875FFBE9-197A-4827-BC00-D6E3009001D3}"/>
              </a:ext>
            </a:extLst>
          </p:cNvPr>
          <p:cNvSpPr txBox="1">
            <a:spLocks noChangeArrowheads="1"/>
          </p:cNvSpPr>
          <p:nvPr/>
        </p:nvSpPr>
        <p:spPr bwMode="auto">
          <a:xfrm>
            <a:off x="212725" y="1028700"/>
            <a:ext cx="13843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800"/>
              <a:t>input voltage</a:t>
            </a:r>
          </a:p>
        </p:txBody>
      </p:sp>
      <p:sp>
        <p:nvSpPr>
          <p:cNvPr id="14411" name="Text Box 75">
            <a:extLst>
              <a:ext uri="{FF2B5EF4-FFF2-40B4-BE49-F238E27FC236}">
                <a16:creationId xmlns:a16="http://schemas.microsoft.com/office/drawing/2014/main" id="{39206AE8-76A9-47B4-AC58-3C89B7C0E075}"/>
              </a:ext>
            </a:extLst>
          </p:cNvPr>
          <p:cNvSpPr txBox="1">
            <a:spLocks noChangeArrowheads="1"/>
          </p:cNvSpPr>
          <p:nvPr/>
        </p:nvSpPr>
        <p:spPr bwMode="auto">
          <a:xfrm>
            <a:off x="1981200" y="1295400"/>
            <a:ext cx="14986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800"/>
              <a:t>output voltage</a:t>
            </a:r>
          </a:p>
        </p:txBody>
      </p:sp>
      <p:sp>
        <p:nvSpPr>
          <p:cNvPr id="2" name="TextBox 1">
            <a:extLst>
              <a:ext uri="{FF2B5EF4-FFF2-40B4-BE49-F238E27FC236}">
                <a16:creationId xmlns:a16="http://schemas.microsoft.com/office/drawing/2014/main" id="{333D1AA0-F71F-41D2-901F-8880FD072119}"/>
              </a:ext>
            </a:extLst>
          </p:cNvPr>
          <p:cNvSpPr txBox="1"/>
          <p:nvPr/>
        </p:nvSpPr>
        <p:spPr>
          <a:xfrm>
            <a:off x="4359275" y="2106045"/>
            <a:ext cx="2363147" cy="461665"/>
          </a:xfrm>
          <a:prstGeom prst="rect">
            <a:avLst/>
          </a:prstGeom>
          <a:noFill/>
        </p:spPr>
        <p:txBody>
          <a:bodyPr wrap="none" rtlCol="0">
            <a:spAutoFit/>
          </a:bodyPr>
          <a:lstStyle/>
          <a:p>
            <a:r>
              <a:rPr lang="en-US" dirty="0"/>
              <a:t>Fourier transform</a:t>
            </a:r>
          </a:p>
        </p:txBody>
      </p:sp>
      <p:graphicFrame>
        <p:nvGraphicFramePr>
          <p:cNvPr id="3" name="Object 2">
            <a:extLst>
              <a:ext uri="{FF2B5EF4-FFF2-40B4-BE49-F238E27FC236}">
                <a16:creationId xmlns:a16="http://schemas.microsoft.com/office/drawing/2014/main" id="{A15FCB0E-7F91-4894-BBA7-0091EF6EB2ED}"/>
              </a:ext>
            </a:extLst>
          </p:cNvPr>
          <p:cNvGraphicFramePr>
            <a:graphicFrameLocks noChangeAspect="1"/>
          </p:cNvGraphicFramePr>
          <p:nvPr>
            <p:extLst>
              <p:ext uri="{D42A27DB-BD31-4B8C-83A1-F6EECF244321}">
                <p14:modId xmlns:p14="http://schemas.microsoft.com/office/powerpoint/2010/main" val="3184454154"/>
              </p:ext>
            </p:extLst>
          </p:nvPr>
        </p:nvGraphicFramePr>
        <p:xfrm>
          <a:off x="3922222" y="4790457"/>
          <a:ext cx="4322156" cy="972485"/>
        </p:xfrm>
        <a:graphic>
          <a:graphicData uri="http://schemas.openxmlformats.org/presentationml/2006/ole">
            <mc:AlternateContent xmlns:mc="http://schemas.openxmlformats.org/markup-compatibility/2006">
              <mc:Choice xmlns:v="urn:schemas-microsoft-com:vml" Requires="v">
                <p:oleObj spid="_x0000_s1030" name="Equation" r:id="rId6" imgW="2031840" imgH="457200" progId="Equation.DSMT4">
                  <p:embed/>
                </p:oleObj>
              </mc:Choice>
              <mc:Fallback>
                <p:oleObj name="Equation" r:id="rId6" imgW="2031840" imgH="457200" progId="Equation.DSMT4">
                  <p:embed/>
                  <p:pic>
                    <p:nvPicPr>
                      <p:cNvPr id="0" name=""/>
                      <p:cNvPicPr/>
                      <p:nvPr/>
                    </p:nvPicPr>
                    <p:blipFill>
                      <a:blip r:embed="rId7"/>
                      <a:stretch>
                        <a:fillRect/>
                      </a:stretch>
                    </p:blipFill>
                    <p:spPr>
                      <a:xfrm>
                        <a:off x="3922222" y="4790457"/>
                        <a:ext cx="4322156" cy="972485"/>
                      </a:xfrm>
                      <a:prstGeom prst="rect">
                        <a:avLst/>
                      </a:prstGeom>
                    </p:spPr>
                  </p:pic>
                </p:oleObj>
              </mc:Fallback>
            </mc:AlternateContent>
          </a:graphicData>
        </a:graphic>
      </p:graphicFrame>
      <p:sp>
        <p:nvSpPr>
          <p:cNvPr id="4" name="TextBox 3">
            <a:extLst>
              <a:ext uri="{FF2B5EF4-FFF2-40B4-BE49-F238E27FC236}">
                <a16:creationId xmlns:a16="http://schemas.microsoft.com/office/drawing/2014/main" id="{4742139B-E64D-4930-ABEF-2D9121AABCDD}"/>
              </a:ext>
            </a:extLst>
          </p:cNvPr>
          <p:cNvSpPr txBox="1"/>
          <p:nvPr/>
        </p:nvSpPr>
        <p:spPr>
          <a:xfrm>
            <a:off x="4419222" y="4207366"/>
            <a:ext cx="3328155" cy="461665"/>
          </a:xfrm>
          <a:prstGeom prst="rect">
            <a:avLst/>
          </a:prstGeom>
          <a:noFill/>
        </p:spPr>
        <p:txBody>
          <a:bodyPr wrap="none" rtlCol="0">
            <a:spAutoFit/>
          </a:bodyPr>
          <a:lstStyle/>
          <a:p>
            <a:r>
              <a:rPr lang="en-US" dirty="0"/>
              <a:t>inverse Fourier transform</a:t>
            </a:r>
          </a:p>
        </p:txBody>
      </p:sp>
      <p:graphicFrame>
        <p:nvGraphicFramePr>
          <p:cNvPr id="5" name="Object 4">
            <a:extLst>
              <a:ext uri="{FF2B5EF4-FFF2-40B4-BE49-F238E27FC236}">
                <a16:creationId xmlns:a16="http://schemas.microsoft.com/office/drawing/2014/main" id="{3C2BAC97-7FCA-439D-9AD1-9DD41399F12C}"/>
              </a:ext>
            </a:extLst>
          </p:cNvPr>
          <p:cNvGraphicFramePr>
            <a:graphicFrameLocks noChangeAspect="1"/>
          </p:cNvGraphicFramePr>
          <p:nvPr>
            <p:extLst>
              <p:ext uri="{D42A27DB-BD31-4B8C-83A1-F6EECF244321}">
                <p14:modId xmlns:p14="http://schemas.microsoft.com/office/powerpoint/2010/main" val="745768883"/>
              </p:ext>
            </p:extLst>
          </p:nvPr>
        </p:nvGraphicFramePr>
        <p:xfrm>
          <a:off x="5402263" y="3613150"/>
          <a:ext cx="1701800" cy="403225"/>
        </p:xfrm>
        <a:graphic>
          <a:graphicData uri="http://schemas.openxmlformats.org/presentationml/2006/ole">
            <mc:AlternateContent xmlns:mc="http://schemas.openxmlformats.org/markup-compatibility/2006">
              <mc:Choice xmlns:v="urn:schemas-microsoft-com:vml" Requires="v">
                <p:oleObj spid="_x0000_s1031" name="Equation" r:id="rId8" imgW="749160" imgH="177480" progId="Equation.DSMT4">
                  <p:embed/>
                </p:oleObj>
              </mc:Choice>
              <mc:Fallback>
                <p:oleObj name="Equation" r:id="rId8" imgW="749160" imgH="177480" progId="Equation.DSMT4">
                  <p:embed/>
                  <p:pic>
                    <p:nvPicPr>
                      <p:cNvPr id="0" name=""/>
                      <p:cNvPicPr/>
                      <p:nvPr/>
                    </p:nvPicPr>
                    <p:blipFill>
                      <a:blip r:embed="rId9"/>
                      <a:stretch>
                        <a:fillRect/>
                      </a:stretch>
                    </p:blipFill>
                    <p:spPr>
                      <a:xfrm>
                        <a:off x="5402263" y="3613150"/>
                        <a:ext cx="1701800" cy="403225"/>
                      </a:xfrm>
                      <a:prstGeom prst="rect">
                        <a:avLst/>
                      </a:prstGeom>
                    </p:spPr>
                  </p:pic>
                </p:oleObj>
              </mc:Fallback>
            </mc:AlternateContent>
          </a:graphicData>
        </a:graphic>
      </p:graphicFrame>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Object 68">
            <a:extLst>
              <a:ext uri="{FF2B5EF4-FFF2-40B4-BE49-F238E27FC236}">
                <a16:creationId xmlns:a16="http://schemas.microsoft.com/office/drawing/2014/main" id="{FC3523D4-EFD2-4F2F-9A87-CE644AB30780}"/>
              </a:ext>
            </a:extLst>
          </p:cNvPr>
          <p:cNvGraphicFramePr>
            <a:graphicFrameLocks noChangeAspect="1"/>
          </p:cNvGraphicFramePr>
          <p:nvPr>
            <p:extLst>
              <p:ext uri="{D42A27DB-BD31-4B8C-83A1-F6EECF244321}">
                <p14:modId xmlns:p14="http://schemas.microsoft.com/office/powerpoint/2010/main" val="1126678624"/>
              </p:ext>
            </p:extLst>
          </p:nvPr>
        </p:nvGraphicFramePr>
        <p:xfrm>
          <a:off x="511175" y="4911725"/>
          <a:ext cx="2074863" cy="523875"/>
        </p:xfrm>
        <a:graphic>
          <a:graphicData uri="http://schemas.openxmlformats.org/presentationml/2006/ole">
            <mc:AlternateContent xmlns:mc="http://schemas.openxmlformats.org/markup-compatibility/2006">
              <mc:Choice xmlns:v="urn:schemas-microsoft-com:vml" Requires="v">
                <p:oleObj spid="_x0000_s2054" name="Equation" r:id="rId4" imgW="1002960" imgH="253800" progId="Equation.DSMT4">
                  <p:embed/>
                </p:oleObj>
              </mc:Choice>
              <mc:Fallback>
                <p:oleObj name="Equation" r:id="rId4" imgW="1002960" imgH="253800" progId="Equation.DSMT4">
                  <p:embed/>
                  <p:pic>
                    <p:nvPicPr>
                      <p:cNvPr id="14404" name="Object 68">
                        <a:extLst>
                          <a:ext uri="{FF2B5EF4-FFF2-40B4-BE49-F238E27FC236}">
                            <a16:creationId xmlns:a16="http://schemas.microsoft.com/office/drawing/2014/main" id="{BBC5F8E5-035D-48FE-949F-9D0AD385433E}"/>
                          </a:ext>
                        </a:extLst>
                      </p:cNvPr>
                      <p:cNvPicPr>
                        <a:picLocks noChangeAspect="1" noChangeArrowheads="1"/>
                      </p:cNvPicPr>
                      <p:nvPr/>
                    </p:nvPicPr>
                    <p:blipFill>
                      <a:blip r:embed="rId5"/>
                      <a:srcRect/>
                      <a:stretch>
                        <a:fillRect/>
                      </a:stretch>
                    </p:blipFill>
                    <p:spPr bwMode="auto">
                      <a:xfrm>
                        <a:off x="511175" y="4911725"/>
                        <a:ext cx="2074863" cy="523875"/>
                      </a:xfrm>
                      <a:prstGeom prst="rect">
                        <a:avLst/>
                      </a:prstGeom>
                      <a:noFill/>
                      <a:ln>
                        <a:noFill/>
                      </a:ln>
                      <a:effectLst/>
                    </p:spPr>
                  </p:pic>
                </p:oleObj>
              </mc:Fallback>
            </mc:AlternateContent>
          </a:graphicData>
        </a:graphic>
      </p:graphicFrame>
      <p:sp>
        <p:nvSpPr>
          <p:cNvPr id="3" name="Text Box 69">
            <a:extLst>
              <a:ext uri="{FF2B5EF4-FFF2-40B4-BE49-F238E27FC236}">
                <a16:creationId xmlns:a16="http://schemas.microsoft.com/office/drawing/2014/main" id="{E78D5BBD-A123-48B7-9947-92E76CEF3594}"/>
              </a:ext>
            </a:extLst>
          </p:cNvPr>
          <p:cNvSpPr txBox="1">
            <a:spLocks noChangeArrowheads="1"/>
          </p:cNvSpPr>
          <p:nvPr/>
        </p:nvSpPr>
        <p:spPr bwMode="auto">
          <a:xfrm>
            <a:off x="2735200" y="4975080"/>
            <a:ext cx="5494399"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eaLnBrk="0" hangingPunct="0"/>
            <a:r>
              <a:rPr lang="en-US" altLang="en-US" dirty="0">
                <a:latin typeface="Times" panose="02020603050405020304" pitchFamily="18" charset="0"/>
              </a:rPr>
              <a:t>…  dimensions are volts-sec or volts-</a:t>
            </a:r>
            <a:r>
              <a:rPr lang="en-US" altLang="en-US" dirty="0">
                <a:latin typeface="Symbol" panose="05050102010706020507" pitchFamily="18" charset="2"/>
              </a:rPr>
              <a:t>m</a:t>
            </a:r>
            <a:r>
              <a:rPr lang="en-US" altLang="en-US" dirty="0">
                <a:latin typeface="Times" panose="02020603050405020304" pitchFamily="18" charset="0"/>
              </a:rPr>
              <a:t>sec</a:t>
            </a:r>
          </a:p>
        </p:txBody>
      </p:sp>
      <p:sp>
        <p:nvSpPr>
          <p:cNvPr id="4" name="Text Box 70">
            <a:extLst>
              <a:ext uri="{FF2B5EF4-FFF2-40B4-BE49-F238E27FC236}">
                <a16:creationId xmlns:a16="http://schemas.microsoft.com/office/drawing/2014/main" id="{8C59EAC9-89D7-43C0-8A25-8D24BCDD261B}"/>
              </a:ext>
            </a:extLst>
          </p:cNvPr>
          <p:cNvSpPr txBox="1">
            <a:spLocks noChangeArrowheads="1"/>
          </p:cNvSpPr>
          <p:nvPr/>
        </p:nvSpPr>
        <p:spPr bwMode="auto">
          <a:xfrm>
            <a:off x="3657600" y="2541309"/>
            <a:ext cx="441146"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hangingPunct="0"/>
            <a:r>
              <a:rPr lang="en-US" altLang="en-US" dirty="0">
                <a:latin typeface="Times" panose="02020603050405020304" pitchFamily="18" charset="0"/>
              </a:rPr>
              <a:t>or</a:t>
            </a:r>
          </a:p>
        </p:txBody>
      </p:sp>
      <p:graphicFrame>
        <p:nvGraphicFramePr>
          <p:cNvPr id="5" name="Object 71">
            <a:extLst>
              <a:ext uri="{FF2B5EF4-FFF2-40B4-BE49-F238E27FC236}">
                <a16:creationId xmlns:a16="http://schemas.microsoft.com/office/drawing/2014/main" id="{DCE432D4-C0FE-4537-BED1-140C7A746D5D}"/>
              </a:ext>
            </a:extLst>
          </p:cNvPr>
          <p:cNvGraphicFramePr>
            <a:graphicFrameLocks noChangeAspect="1"/>
          </p:cNvGraphicFramePr>
          <p:nvPr>
            <p:extLst>
              <p:ext uri="{D42A27DB-BD31-4B8C-83A1-F6EECF244321}">
                <p14:modId xmlns:p14="http://schemas.microsoft.com/office/powerpoint/2010/main" val="3484010875"/>
              </p:ext>
            </p:extLst>
          </p:nvPr>
        </p:nvGraphicFramePr>
        <p:xfrm>
          <a:off x="2187058" y="2947410"/>
          <a:ext cx="3802063" cy="1827213"/>
        </p:xfrm>
        <a:graphic>
          <a:graphicData uri="http://schemas.openxmlformats.org/presentationml/2006/ole">
            <mc:AlternateContent xmlns:mc="http://schemas.openxmlformats.org/markup-compatibility/2006">
              <mc:Choice xmlns:v="urn:schemas-microsoft-com:vml" Requires="v">
                <p:oleObj spid="_x0000_s2055" name="MathType Equation" r:id="rId6" imgW="2565400" imgH="1231900" progId="Equation">
                  <p:embed/>
                </p:oleObj>
              </mc:Choice>
              <mc:Fallback>
                <p:oleObj name="MathType Equation" r:id="rId6" imgW="2565400" imgH="1231900" progId="Equation">
                  <p:embed/>
                  <p:pic>
                    <p:nvPicPr>
                      <p:cNvPr id="14407" name="Object 71">
                        <a:extLst>
                          <a:ext uri="{FF2B5EF4-FFF2-40B4-BE49-F238E27FC236}">
                            <a16:creationId xmlns:a16="http://schemas.microsoft.com/office/drawing/2014/main" id="{3C931FDE-E2EB-407B-A936-7B3FC8866D0A}"/>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187058" y="2947410"/>
                        <a:ext cx="3802063" cy="18272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6" name="Object 72">
            <a:extLst>
              <a:ext uri="{FF2B5EF4-FFF2-40B4-BE49-F238E27FC236}">
                <a16:creationId xmlns:a16="http://schemas.microsoft.com/office/drawing/2014/main" id="{57AB7845-0667-404D-AA17-43B3614F0419}"/>
              </a:ext>
            </a:extLst>
          </p:cNvPr>
          <p:cNvGraphicFramePr>
            <a:graphicFrameLocks noChangeAspect="1"/>
          </p:cNvGraphicFramePr>
          <p:nvPr>
            <p:extLst>
              <p:ext uri="{D42A27DB-BD31-4B8C-83A1-F6EECF244321}">
                <p14:modId xmlns:p14="http://schemas.microsoft.com/office/powerpoint/2010/main" val="665341096"/>
              </p:ext>
            </p:extLst>
          </p:nvPr>
        </p:nvGraphicFramePr>
        <p:xfrm>
          <a:off x="2191688" y="652788"/>
          <a:ext cx="4083050" cy="1784350"/>
        </p:xfrm>
        <a:graphic>
          <a:graphicData uri="http://schemas.openxmlformats.org/presentationml/2006/ole">
            <mc:AlternateContent xmlns:mc="http://schemas.openxmlformats.org/markup-compatibility/2006">
              <mc:Choice xmlns:v="urn:schemas-microsoft-com:vml" Requires="v">
                <p:oleObj spid="_x0000_s2056" name="MathType Equation" r:id="rId8" imgW="2819400" imgH="1231900" progId="Equation">
                  <p:embed/>
                </p:oleObj>
              </mc:Choice>
              <mc:Fallback>
                <p:oleObj name="MathType Equation" r:id="rId8" imgW="2819400" imgH="1231900" progId="Equation">
                  <p:embed/>
                  <p:pic>
                    <p:nvPicPr>
                      <p:cNvPr id="14408" name="Object 72">
                        <a:extLst>
                          <a:ext uri="{FF2B5EF4-FFF2-40B4-BE49-F238E27FC236}">
                            <a16:creationId xmlns:a16="http://schemas.microsoft.com/office/drawing/2014/main" id="{85C83469-F803-49E1-A505-E70C3A4D89A0}"/>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2191688" y="652788"/>
                        <a:ext cx="4083050" cy="1784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7" name="Text Box 76">
            <a:extLst>
              <a:ext uri="{FF2B5EF4-FFF2-40B4-BE49-F238E27FC236}">
                <a16:creationId xmlns:a16="http://schemas.microsoft.com/office/drawing/2014/main" id="{F6F15E97-38A3-4597-9E0D-CFAFDCA9452F}"/>
              </a:ext>
            </a:extLst>
          </p:cNvPr>
          <p:cNvSpPr txBox="1">
            <a:spLocks noChangeArrowheads="1"/>
          </p:cNvSpPr>
          <p:nvPr/>
        </p:nvSpPr>
        <p:spPr bwMode="auto">
          <a:xfrm>
            <a:off x="1159019" y="5791200"/>
            <a:ext cx="614838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dirty="0"/>
              <a:t>for NDE problems  </a:t>
            </a:r>
            <a:r>
              <a:rPr lang="en-US" altLang="en-US" i="1" dirty="0"/>
              <a:t>t</a:t>
            </a:r>
            <a:r>
              <a:rPr lang="en-US" altLang="en-US" dirty="0"/>
              <a:t> is usually in </a:t>
            </a:r>
            <a:r>
              <a:rPr lang="en-US" altLang="en-US" dirty="0">
                <a:latin typeface="Symbol" panose="05050102010706020507" pitchFamily="18" charset="2"/>
              </a:rPr>
              <a:t>m</a:t>
            </a:r>
            <a:r>
              <a:rPr lang="en-US" altLang="en-US" dirty="0"/>
              <a:t>sec, </a:t>
            </a:r>
            <a:r>
              <a:rPr lang="en-US" altLang="en-US" i="1" dirty="0"/>
              <a:t>f</a:t>
            </a:r>
            <a:r>
              <a:rPr lang="en-US" altLang="en-US" dirty="0"/>
              <a:t> in MHz</a:t>
            </a:r>
          </a:p>
        </p:txBody>
      </p:sp>
      <p:sp>
        <p:nvSpPr>
          <p:cNvPr id="8" name="TextBox 7">
            <a:extLst>
              <a:ext uri="{FF2B5EF4-FFF2-40B4-BE49-F238E27FC236}">
                <a16:creationId xmlns:a16="http://schemas.microsoft.com/office/drawing/2014/main" id="{BA2CD34D-4098-45DA-9B77-40B44F7B807B}"/>
              </a:ext>
            </a:extLst>
          </p:cNvPr>
          <p:cNvSpPr txBox="1"/>
          <p:nvPr/>
        </p:nvSpPr>
        <p:spPr>
          <a:xfrm>
            <a:off x="2867025" y="100122"/>
            <a:ext cx="3409950" cy="461665"/>
          </a:xfrm>
          <a:prstGeom prst="rect">
            <a:avLst/>
          </a:prstGeom>
          <a:noFill/>
        </p:spPr>
        <p:txBody>
          <a:bodyPr wrap="square" rtlCol="0">
            <a:spAutoFit/>
          </a:bodyPr>
          <a:lstStyle/>
          <a:p>
            <a:r>
              <a:rPr lang="en-US" dirty="0"/>
              <a:t>Equivalent forms</a:t>
            </a:r>
          </a:p>
        </p:txBody>
      </p:sp>
      <p:graphicFrame>
        <p:nvGraphicFramePr>
          <p:cNvPr id="9" name="Object 8">
            <a:extLst>
              <a:ext uri="{FF2B5EF4-FFF2-40B4-BE49-F238E27FC236}">
                <a16:creationId xmlns:a16="http://schemas.microsoft.com/office/drawing/2014/main" id="{1622744A-169B-4443-8C4A-6FBC6F8A0C86}"/>
              </a:ext>
            </a:extLst>
          </p:cNvPr>
          <p:cNvGraphicFramePr>
            <a:graphicFrameLocks noChangeAspect="1"/>
          </p:cNvGraphicFramePr>
          <p:nvPr>
            <p:extLst>
              <p:ext uri="{D42A27DB-BD31-4B8C-83A1-F6EECF244321}">
                <p14:modId xmlns:p14="http://schemas.microsoft.com/office/powerpoint/2010/main" val="490073468"/>
              </p:ext>
            </p:extLst>
          </p:nvPr>
        </p:nvGraphicFramePr>
        <p:xfrm>
          <a:off x="5919788" y="2446338"/>
          <a:ext cx="2730500" cy="762000"/>
        </p:xfrm>
        <a:graphic>
          <a:graphicData uri="http://schemas.openxmlformats.org/presentationml/2006/ole">
            <mc:AlternateContent xmlns:mc="http://schemas.openxmlformats.org/markup-compatibility/2006">
              <mc:Choice xmlns:v="urn:schemas-microsoft-com:vml" Requires="v">
                <p:oleObj spid="_x0000_s2057" name="Equation" r:id="rId10" imgW="1638000" imgH="457200" progId="Equation.DSMT4">
                  <p:embed/>
                </p:oleObj>
              </mc:Choice>
              <mc:Fallback>
                <p:oleObj name="Equation" r:id="rId10" imgW="1638000" imgH="457200" progId="Equation.DSMT4">
                  <p:embed/>
                  <p:pic>
                    <p:nvPicPr>
                      <p:cNvPr id="0" name=""/>
                      <p:cNvPicPr/>
                      <p:nvPr/>
                    </p:nvPicPr>
                    <p:blipFill>
                      <a:blip r:embed="rId11"/>
                      <a:stretch>
                        <a:fillRect/>
                      </a:stretch>
                    </p:blipFill>
                    <p:spPr>
                      <a:xfrm>
                        <a:off x="5919788" y="2446338"/>
                        <a:ext cx="2730500" cy="762000"/>
                      </a:xfrm>
                      <a:prstGeom prst="rect">
                        <a:avLst/>
                      </a:prstGeom>
                    </p:spPr>
                  </p:pic>
                </p:oleObj>
              </mc:Fallback>
            </mc:AlternateContent>
          </a:graphicData>
        </a:graphic>
      </p:graphicFrame>
    </p:spTree>
    <p:extLst>
      <p:ext uri="{BB962C8B-B14F-4D97-AF65-F5344CB8AC3E}">
        <p14:creationId xmlns:p14="http://schemas.microsoft.com/office/powerpoint/2010/main" val="130433384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170" name="Object 2">
            <a:extLst>
              <a:ext uri="{FF2B5EF4-FFF2-40B4-BE49-F238E27FC236}">
                <a16:creationId xmlns:a16="http://schemas.microsoft.com/office/drawing/2014/main" id="{262B0DA6-8B36-4145-BA6B-9362146F9A67}"/>
              </a:ext>
            </a:extLst>
          </p:cNvPr>
          <p:cNvGraphicFramePr>
            <a:graphicFrameLocks noChangeAspect="1"/>
          </p:cNvGraphicFramePr>
          <p:nvPr/>
        </p:nvGraphicFramePr>
        <p:xfrm>
          <a:off x="2057400" y="990600"/>
          <a:ext cx="4191000" cy="2055813"/>
        </p:xfrm>
        <a:graphic>
          <a:graphicData uri="http://schemas.openxmlformats.org/presentationml/2006/ole">
            <mc:AlternateContent xmlns:mc="http://schemas.openxmlformats.org/markup-compatibility/2006">
              <mc:Choice xmlns:v="urn:schemas-microsoft-com:vml" Requires="v">
                <p:oleObj spid="_x0000_s3076" name="Equation" r:id="rId4" imgW="1917360" imgH="939600" progId="Equation.DSMT4">
                  <p:embed/>
                </p:oleObj>
              </mc:Choice>
              <mc:Fallback>
                <p:oleObj name="Equation" r:id="rId4" imgW="1917360" imgH="939600" progId="Equation.DSMT4">
                  <p:embed/>
                  <p:pic>
                    <p:nvPicPr>
                      <p:cNvPr id="0" name="Object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057400" y="990600"/>
                        <a:ext cx="4191000" cy="20558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7171" name="Text Box 3">
            <a:extLst>
              <a:ext uri="{FF2B5EF4-FFF2-40B4-BE49-F238E27FC236}">
                <a16:creationId xmlns:a16="http://schemas.microsoft.com/office/drawing/2014/main" id="{63AEF3C9-4A1E-4C9B-8A27-C25A5CF48AB7}"/>
              </a:ext>
            </a:extLst>
          </p:cNvPr>
          <p:cNvSpPr txBox="1">
            <a:spLocks noChangeArrowheads="1"/>
          </p:cNvSpPr>
          <p:nvPr/>
        </p:nvSpPr>
        <p:spPr bwMode="auto">
          <a:xfrm>
            <a:off x="1524000" y="3200400"/>
            <a:ext cx="50165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A few properties of Fourier Transforms</a:t>
            </a:r>
          </a:p>
        </p:txBody>
      </p:sp>
      <p:graphicFrame>
        <p:nvGraphicFramePr>
          <p:cNvPr id="7172" name="Object 4">
            <a:extLst>
              <a:ext uri="{FF2B5EF4-FFF2-40B4-BE49-F238E27FC236}">
                <a16:creationId xmlns:a16="http://schemas.microsoft.com/office/drawing/2014/main" id="{58B21530-D4C2-4701-9393-D5D2884ED293}"/>
              </a:ext>
            </a:extLst>
          </p:cNvPr>
          <p:cNvGraphicFramePr>
            <a:graphicFrameLocks noChangeAspect="1"/>
          </p:cNvGraphicFramePr>
          <p:nvPr/>
        </p:nvGraphicFramePr>
        <p:xfrm>
          <a:off x="2514600" y="3929063"/>
          <a:ext cx="3581400" cy="1743075"/>
        </p:xfrm>
        <a:graphic>
          <a:graphicData uri="http://schemas.openxmlformats.org/presentationml/2006/ole">
            <mc:AlternateContent xmlns:mc="http://schemas.openxmlformats.org/markup-compatibility/2006">
              <mc:Choice xmlns:v="urn:schemas-microsoft-com:vml" Requires="v">
                <p:oleObj spid="_x0000_s3077" name="Equation" r:id="rId6" imgW="1879560" imgH="914400" progId="Equation.DSMT4">
                  <p:embed/>
                </p:oleObj>
              </mc:Choice>
              <mc:Fallback>
                <p:oleObj name="Equation" r:id="rId6" imgW="1879560" imgH="914400" progId="Equation.DSMT4">
                  <p:embed/>
                  <p:pic>
                    <p:nvPicPr>
                      <p:cNvPr id="0" name="Object 4"/>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514600" y="3929063"/>
                        <a:ext cx="3581400" cy="17430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7173" name="Text Box 5">
            <a:extLst>
              <a:ext uri="{FF2B5EF4-FFF2-40B4-BE49-F238E27FC236}">
                <a16:creationId xmlns:a16="http://schemas.microsoft.com/office/drawing/2014/main" id="{FB22E857-4F2B-4031-9EB8-5C9B5F830A58}"/>
              </a:ext>
            </a:extLst>
          </p:cNvPr>
          <p:cNvSpPr txBox="1">
            <a:spLocks noChangeArrowheads="1"/>
          </p:cNvSpPr>
          <p:nvPr/>
        </p:nvSpPr>
        <p:spPr bwMode="auto">
          <a:xfrm>
            <a:off x="1584325" y="3927475"/>
            <a:ext cx="3873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If</a:t>
            </a:r>
          </a:p>
        </p:txBody>
      </p:sp>
      <p:sp>
        <p:nvSpPr>
          <p:cNvPr id="7174" name="Text Box 6">
            <a:extLst>
              <a:ext uri="{FF2B5EF4-FFF2-40B4-BE49-F238E27FC236}">
                <a16:creationId xmlns:a16="http://schemas.microsoft.com/office/drawing/2014/main" id="{091F4F58-76CE-4BF3-90D4-9D056C3690D1}"/>
              </a:ext>
            </a:extLst>
          </p:cNvPr>
          <p:cNvSpPr txBox="1">
            <a:spLocks noChangeArrowheads="1"/>
          </p:cNvSpPr>
          <p:nvPr/>
        </p:nvSpPr>
        <p:spPr bwMode="auto">
          <a:xfrm>
            <a:off x="1584325" y="4384675"/>
            <a:ext cx="7080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then</a:t>
            </a:r>
          </a:p>
        </p:txBody>
      </p:sp>
      <p:sp>
        <p:nvSpPr>
          <p:cNvPr id="7175" name="Text Box 7">
            <a:extLst>
              <a:ext uri="{FF2B5EF4-FFF2-40B4-BE49-F238E27FC236}">
                <a16:creationId xmlns:a16="http://schemas.microsoft.com/office/drawing/2014/main" id="{9CCE492A-DB8B-4435-92D6-4FAEB8DB16CA}"/>
              </a:ext>
            </a:extLst>
          </p:cNvPr>
          <p:cNvSpPr txBox="1">
            <a:spLocks noChangeArrowheads="1"/>
          </p:cNvSpPr>
          <p:nvPr/>
        </p:nvSpPr>
        <p:spPr bwMode="auto">
          <a:xfrm>
            <a:off x="2727325" y="193675"/>
            <a:ext cx="25622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Fourier Transforms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051" name="Object 3">
            <a:extLst>
              <a:ext uri="{FF2B5EF4-FFF2-40B4-BE49-F238E27FC236}">
                <a16:creationId xmlns:a16="http://schemas.microsoft.com/office/drawing/2014/main" id="{43E8AA77-8449-4928-9279-A461A271198B}"/>
              </a:ext>
            </a:extLst>
          </p:cNvPr>
          <p:cNvGraphicFramePr>
            <a:graphicFrameLocks noChangeAspect="1"/>
          </p:cNvGraphicFramePr>
          <p:nvPr/>
        </p:nvGraphicFramePr>
        <p:xfrm>
          <a:off x="2438400" y="1371600"/>
          <a:ext cx="3465513" cy="879475"/>
        </p:xfrm>
        <a:graphic>
          <a:graphicData uri="http://schemas.openxmlformats.org/presentationml/2006/ole">
            <mc:AlternateContent xmlns:mc="http://schemas.openxmlformats.org/markup-compatibility/2006">
              <mc:Choice xmlns:v="urn:schemas-microsoft-com:vml" Requires="v">
                <p:oleObj spid="_x0000_s4100" name="Equation" r:id="rId4" imgW="1803240" imgH="457200" progId="Equation.DSMT4">
                  <p:embed/>
                </p:oleObj>
              </mc:Choice>
              <mc:Fallback>
                <p:oleObj name="Equation" r:id="rId4" imgW="1803240" imgH="457200" progId="Equation.DSMT4">
                  <p:embed/>
                  <p:pic>
                    <p:nvPicPr>
                      <p:cNvPr id="0" name="Object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438400" y="1371600"/>
                        <a:ext cx="3465513" cy="879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2052" name="Line 4">
            <a:extLst>
              <a:ext uri="{FF2B5EF4-FFF2-40B4-BE49-F238E27FC236}">
                <a16:creationId xmlns:a16="http://schemas.microsoft.com/office/drawing/2014/main" id="{F0C25E16-902D-4270-9E60-59408ED3EBAC}"/>
              </a:ext>
            </a:extLst>
          </p:cNvPr>
          <p:cNvSpPr>
            <a:spLocks noChangeShapeType="1"/>
          </p:cNvSpPr>
          <p:nvPr/>
        </p:nvSpPr>
        <p:spPr bwMode="auto">
          <a:xfrm>
            <a:off x="533400" y="4724400"/>
            <a:ext cx="31242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053" name="Line 5">
            <a:extLst>
              <a:ext uri="{FF2B5EF4-FFF2-40B4-BE49-F238E27FC236}">
                <a16:creationId xmlns:a16="http://schemas.microsoft.com/office/drawing/2014/main" id="{537E450C-9243-42C7-9DC7-7DE322C0B35F}"/>
              </a:ext>
            </a:extLst>
          </p:cNvPr>
          <p:cNvSpPr>
            <a:spLocks noChangeShapeType="1"/>
          </p:cNvSpPr>
          <p:nvPr/>
        </p:nvSpPr>
        <p:spPr bwMode="auto">
          <a:xfrm flipV="1">
            <a:off x="1447800" y="3276600"/>
            <a:ext cx="0" cy="14478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056" name="Text Box 8">
            <a:extLst>
              <a:ext uri="{FF2B5EF4-FFF2-40B4-BE49-F238E27FC236}">
                <a16:creationId xmlns:a16="http://schemas.microsoft.com/office/drawing/2014/main" id="{E12BD06E-A37D-41C7-9022-7DCC3D11C63C}"/>
              </a:ext>
            </a:extLst>
          </p:cNvPr>
          <p:cNvSpPr txBox="1">
            <a:spLocks noChangeArrowheads="1"/>
          </p:cNvSpPr>
          <p:nvPr/>
        </p:nvSpPr>
        <p:spPr bwMode="auto">
          <a:xfrm>
            <a:off x="1676400" y="4800600"/>
            <a:ext cx="36988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i="1"/>
              <a:t>t</a:t>
            </a:r>
            <a:r>
              <a:rPr lang="en-US" altLang="en-US" baseline="-25000"/>
              <a:t>0</a:t>
            </a:r>
            <a:endParaRPr lang="en-US" altLang="en-US"/>
          </a:p>
        </p:txBody>
      </p:sp>
      <p:sp>
        <p:nvSpPr>
          <p:cNvPr id="2057" name="Text Box 9">
            <a:extLst>
              <a:ext uri="{FF2B5EF4-FFF2-40B4-BE49-F238E27FC236}">
                <a16:creationId xmlns:a16="http://schemas.microsoft.com/office/drawing/2014/main" id="{D7CD9C57-B0EC-446A-9391-D18FF4028E6F}"/>
              </a:ext>
            </a:extLst>
          </p:cNvPr>
          <p:cNvSpPr txBox="1">
            <a:spLocks noChangeArrowheads="1"/>
          </p:cNvSpPr>
          <p:nvPr/>
        </p:nvSpPr>
        <p:spPr bwMode="auto">
          <a:xfrm>
            <a:off x="3794125" y="4689475"/>
            <a:ext cx="26828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i="1"/>
              <a:t>t</a:t>
            </a:r>
          </a:p>
        </p:txBody>
      </p:sp>
      <p:sp>
        <p:nvSpPr>
          <p:cNvPr id="2058" name="Text Box 10">
            <a:extLst>
              <a:ext uri="{FF2B5EF4-FFF2-40B4-BE49-F238E27FC236}">
                <a16:creationId xmlns:a16="http://schemas.microsoft.com/office/drawing/2014/main" id="{8E4C10EA-DAFF-4987-89B5-8C59C5FFB27F}"/>
              </a:ext>
            </a:extLst>
          </p:cNvPr>
          <p:cNvSpPr txBox="1">
            <a:spLocks noChangeArrowheads="1"/>
          </p:cNvSpPr>
          <p:nvPr/>
        </p:nvSpPr>
        <p:spPr bwMode="auto">
          <a:xfrm>
            <a:off x="914400" y="3352800"/>
            <a:ext cx="44608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i="1"/>
              <a:t>A</a:t>
            </a:r>
          </a:p>
        </p:txBody>
      </p:sp>
      <p:sp>
        <p:nvSpPr>
          <p:cNvPr id="2059" name="Text Box 11">
            <a:extLst>
              <a:ext uri="{FF2B5EF4-FFF2-40B4-BE49-F238E27FC236}">
                <a16:creationId xmlns:a16="http://schemas.microsoft.com/office/drawing/2014/main" id="{0EBB58F4-6132-4690-B982-CF150C723517}"/>
              </a:ext>
            </a:extLst>
          </p:cNvPr>
          <p:cNvSpPr txBox="1">
            <a:spLocks noChangeArrowheads="1"/>
          </p:cNvSpPr>
          <p:nvPr/>
        </p:nvSpPr>
        <p:spPr bwMode="auto">
          <a:xfrm>
            <a:off x="1219200" y="2819400"/>
            <a:ext cx="6064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i="1"/>
              <a:t>v</a:t>
            </a:r>
            <a:r>
              <a:rPr lang="en-US" altLang="en-US"/>
              <a:t>(</a:t>
            </a:r>
            <a:r>
              <a:rPr lang="en-US" altLang="en-US" i="1"/>
              <a:t>t</a:t>
            </a:r>
            <a:r>
              <a:rPr lang="en-US" altLang="en-US"/>
              <a:t>)</a:t>
            </a:r>
          </a:p>
        </p:txBody>
      </p:sp>
      <p:sp>
        <p:nvSpPr>
          <p:cNvPr id="2060" name="Rectangle 12">
            <a:extLst>
              <a:ext uri="{FF2B5EF4-FFF2-40B4-BE49-F238E27FC236}">
                <a16:creationId xmlns:a16="http://schemas.microsoft.com/office/drawing/2014/main" id="{F86DBBB2-44DA-4786-A2CE-EEAEBABFF9EE}"/>
              </a:ext>
            </a:extLst>
          </p:cNvPr>
          <p:cNvSpPr>
            <a:spLocks noChangeArrowheads="1"/>
          </p:cNvSpPr>
          <p:nvPr/>
        </p:nvSpPr>
        <p:spPr bwMode="auto">
          <a:xfrm>
            <a:off x="1447800" y="3581400"/>
            <a:ext cx="381000" cy="1143000"/>
          </a:xfrm>
          <a:prstGeom prst="rect">
            <a:avLst/>
          </a:prstGeom>
          <a:solidFill>
            <a:schemeClr val="folHlink"/>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aphicFrame>
        <p:nvGraphicFramePr>
          <p:cNvPr id="2061" name="Object 13">
            <a:extLst>
              <a:ext uri="{FF2B5EF4-FFF2-40B4-BE49-F238E27FC236}">
                <a16:creationId xmlns:a16="http://schemas.microsoft.com/office/drawing/2014/main" id="{F750A006-05D9-4BD3-B2D8-1469D7D3609A}"/>
              </a:ext>
            </a:extLst>
          </p:cNvPr>
          <p:cNvGraphicFramePr>
            <a:graphicFrameLocks noChangeAspect="1"/>
          </p:cNvGraphicFramePr>
          <p:nvPr/>
        </p:nvGraphicFramePr>
        <p:xfrm>
          <a:off x="4724400" y="2514600"/>
          <a:ext cx="3582988" cy="3430588"/>
        </p:xfrm>
        <a:graphic>
          <a:graphicData uri="http://schemas.openxmlformats.org/presentationml/2006/ole">
            <mc:AlternateContent xmlns:mc="http://schemas.openxmlformats.org/markup-compatibility/2006">
              <mc:Choice xmlns:v="urn:schemas-microsoft-com:vml" Requires="v">
                <p:oleObj spid="_x0000_s4101" name="Equation" r:id="rId6" imgW="2070000" imgH="1981080" progId="Equation.DSMT4">
                  <p:embed/>
                </p:oleObj>
              </mc:Choice>
              <mc:Fallback>
                <p:oleObj name="Equation" r:id="rId6" imgW="2070000" imgH="1981080" progId="Equation.DSMT4">
                  <p:embed/>
                  <p:pic>
                    <p:nvPicPr>
                      <p:cNvPr id="0" name="Object 13"/>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724400" y="2514600"/>
                        <a:ext cx="3582988" cy="34305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2062" name="Text Box 14">
            <a:extLst>
              <a:ext uri="{FF2B5EF4-FFF2-40B4-BE49-F238E27FC236}">
                <a16:creationId xmlns:a16="http://schemas.microsoft.com/office/drawing/2014/main" id="{2B4A3991-0852-481C-BEDB-62ACEF87ADB7}"/>
              </a:ext>
            </a:extLst>
          </p:cNvPr>
          <p:cNvSpPr txBox="1">
            <a:spLocks noChangeArrowheads="1"/>
          </p:cNvSpPr>
          <p:nvPr/>
        </p:nvSpPr>
        <p:spPr bwMode="auto">
          <a:xfrm>
            <a:off x="2514600" y="457200"/>
            <a:ext cx="34988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Example Fourier transform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a:extLst>
              <a:ext uri="{FF2B5EF4-FFF2-40B4-BE49-F238E27FC236}">
                <a16:creationId xmlns:a16="http://schemas.microsoft.com/office/drawing/2014/main" id="{33F893BA-19E7-4099-95E7-C10C7D84A3CC}"/>
              </a:ext>
            </a:extLst>
          </p:cNvPr>
          <p:cNvSpPr>
            <a:spLocks noChangeArrowheads="1"/>
          </p:cNvSpPr>
          <p:nvPr/>
        </p:nvSpPr>
        <p:spPr bwMode="auto">
          <a:xfrm>
            <a:off x="381000" y="304800"/>
            <a:ext cx="4572000" cy="2170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en-US" sz="1600"/>
              <a:t>&gt;&gt; u=linspace(0, 5, 100);</a:t>
            </a:r>
          </a:p>
          <a:p>
            <a:pPr>
              <a:spcBef>
                <a:spcPct val="50000"/>
              </a:spcBef>
            </a:pPr>
            <a:r>
              <a:rPr lang="en-US" altLang="en-US" sz="1600"/>
              <a:t>&gt;&gt; u = u + eps*(u = = 0);</a:t>
            </a:r>
          </a:p>
          <a:p>
            <a:pPr>
              <a:spcBef>
                <a:spcPct val="50000"/>
              </a:spcBef>
            </a:pPr>
            <a:r>
              <a:rPr lang="en-US" altLang="en-US" sz="1600"/>
              <a:t>&gt;&gt; yf = exp(i*pi*u).*sin(pi*u)./(pi*u);</a:t>
            </a:r>
          </a:p>
          <a:p>
            <a:pPr>
              <a:spcBef>
                <a:spcPct val="50000"/>
              </a:spcBef>
            </a:pPr>
            <a:r>
              <a:rPr lang="en-US" altLang="en-US" sz="1600"/>
              <a:t>&gt;&gt; plot(u, abs(yf))</a:t>
            </a:r>
          </a:p>
          <a:p>
            <a:pPr>
              <a:spcBef>
                <a:spcPct val="50000"/>
              </a:spcBef>
            </a:pPr>
            <a:r>
              <a:rPr lang="en-US" altLang="en-US" sz="1600"/>
              <a:t>&gt;&gt; xlabel('f*t_0')</a:t>
            </a:r>
          </a:p>
          <a:p>
            <a:pPr>
              <a:spcBef>
                <a:spcPct val="50000"/>
              </a:spcBef>
            </a:pPr>
            <a:r>
              <a:rPr lang="en-US" altLang="en-US" sz="1600"/>
              <a:t>&gt;&gt; ylabel('abs(V/At_0)')</a:t>
            </a:r>
          </a:p>
        </p:txBody>
      </p:sp>
      <p:sp>
        <p:nvSpPr>
          <p:cNvPr id="4101" name="AutoShape 5">
            <a:extLst>
              <a:ext uri="{FF2B5EF4-FFF2-40B4-BE49-F238E27FC236}">
                <a16:creationId xmlns:a16="http://schemas.microsoft.com/office/drawing/2014/main" id="{BF165177-3EA0-4B30-A457-EEFBE503D985}"/>
              </a:ext>
            </a:extLst>
          </p:cNvPr>
          <p:cNvSpPr>
            <a:spLocks noChangeAspect="1" noChangeArrowheads="1" noTextEdit="1"/>
          </p:cNvSpPr>
          <p:nvPr/>
        </p:nvSpPr>
        <p:spPr bwMode="auto">
          <a:xfrm>
            <a:off x="2514600" y="1828800"/>
            <a:ext cx="6096000" cy="4432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4105" name="Rectangle 9">
            <a:extLst>
              <a:ext uri="{FF2B5EF4-FFF2-40B4-BE49-F238E27FC236}">
                <a16:creationId xmlns:a16="http://schemas.microsoft.com/office/drawing/2014/main" id="{96EE1DB8-E667-4769-A184-74A1296A0256}"/>
              </a:ext>
            </a:extLst>
          </p:cNvPr>
          <p:cNvSpPr>
            <a:spLocks noChangeArrowheads="1"/>
          </p:cNvSpPr>
          <p:nvPr/>
        </p:nvSpPr>
        <p:spPr bwMode="auto">
          <a:xfrm>
            <a:off x="3309938" y="2166938"/>
            <a:ext cx="4724400" cy="3608387"/>
          </a:xfrm>
          <a:prstGeom prst="rect">
            <a:avLst/>
          </a:prstGeom>
          <a:noFill/>
          <a:ln w="0">
            <a:solidFill>
              <a:srgbClr val="FFFFFF"/>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4106" name="Line 10">
            <a:extLst>
              <a:ext uri="{FF2B5EF4-FFF2-40B4-BE49-F238E27FC236}">
                <a16:creationId xmlns:a16="http://schemas.microsoft.com/office/drawing/2014/main" id="{7882581E-4A2E-4549-8141-0DA21C89FB1C}"/>
              </a:ext>
            </a:extLst>
          </p:cNvPr>
          <p:cNvSpPr>
            <a:spLocks noChangeShapeType="1"/>
          </p:cNvSpPr>
          <p:nvPr/>
        </p:nvSpPr>
        <p:spPr bwMode="auto">
          <a:xfrm>
            <a:off x="3309938" y="2166938"/>
            <a:ext cx="4724400"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107" name="Freeform 11">
            <a:extLst>
              <a:ext uri="{FF2B5EF4-FFF2-40B4-BE49-F238E27FC236}">
                <a16:creationId xmlns:a16="http://schemas.microsoft.com/office/drawing/2014/main" id="{823EF79F-7FC2-4386-BECB-564026F1566D}"/>
              </a:ext>
            </a:extLst>
          </p:cNvPr>
          <p:cNvSpPr>
            <a:spLocks/>
          </p:cNvSpPr>
          <p:nvPr/>
        </p:nvSpPr>
        <p:spPr bwMode="auto">
          <a:xfrm>
            <a:off x="3309938" y="2166938"/>
            <a:ext cx="4724400" cy="3608387"/>
          </a:xfrm>
          <a:custGeom>
            <a:avLst/>
            <a:gdLst>
              <a:gd name="T0" fmla="*/ 0 w 434"/>
              <a:gd name="T1" fmla="*/ 342 h 342"/>
              <a:gd name="T2" fmla="*/ 434 w 434"/>
              <a:gd name="T3" fmla="*/ 342 h 342"/>
              <a:gd name="T4" fmla="*/ 434 w 434"/>
              <a:gd name="T5" fmla="*/ 0 h 342"/>
            </a:gdLst>
            <a:ahLst/>
            <a:cxnLst>
              <a:cxn ang="0">
                <a:pos x="T0" y="T1"/>
              </a:cxn>
              <a:cxn ang="0">
                <a:pos x="T2" y="T3"/>
              </a:cxn>
              <a:cxn ang="0">
                <a:pos x="T4" y="T5"/>
              </a:cxn>
            </a:cxnLst>
            <a:rect l="0" t="0" r="r" b="b"/>
            <a:pathLst>
              <a:path w="434" h="342">
                <a:moveTo>
                  <a:pt x="0" y="342"/>
                </a:moveTo>
                <a:lnTo>
                  <a:pt x="434" y="342"/>
                </a:lnTo>
                <a:lnTo>
                  <a:pt x="434" y="0"/>
                </a:lnTo>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4108" name="Line 12">
            <a:extLst>
              <a:ext uri="{FF2B5EF4-FFF2-40B4-BE49-F238E27FC236}">
                <a16:creationId xmlns:a16="http://schemas.microsoft.com/office/drawing/2014/main" id="{6E71F590-47E6-4413-ACD0-BE8281660DAA}"/>
              </a:ext>
            </a:extLst>
          </p:cNvPr>
          <p:cNvSpPr>
            <a:spLocks noChangeShapeType="1"/>
          </p:cNvSpPr>
          <p:nvPr/>
        </p:nvSpPr>
        <p:spPr bwMode="auto">
          <a:xfrm flipV="1">
            <a:off x="3309938" y="2166938"/>
            <a:ext cx="1587" cy="36083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109" name="Line 13">
            <a:extLst>
              <a:ext uri="{FF2B5EF4-FFF2-40B4-BE49-F238E27FC236}">
                <a16:creationId xmlns:a16="http://schemas.microsoft.com/office/drawing/2014/main" id="{E944B091-881A-48AD-AB22-CFE424F46181}"/>
              </a:ext>
            </a:extLst>
          </p:cNvPr>
          <p:cNvSpPr>
            <a:spLocks noChangeShapeType="1"/>
          </p:cNvSpPr>
          <p:nvPr/>
        </p:nvSpPr>
        <p:spPr bwMode="auto">
          <a:xfrm>
            <a:off x="3309938" y="5775325"/>
            <a:ext cx="4724400"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110" name="Line 14">
            <a:extLst>
              <a:ext uri="{FF2B5EF4-FFF2-40B4-BE49-F238E27FC236}">
                <a16:creationId xmlns:a16="http://schemas.microsoft.com/office/drawing/2014/main" id="{241109F1-2D3F-4FEA-BE54-7A6428539004}"/>
              </a:ext>
            </a:extLst>
          </p:cNvPr>
          <p:cNvSpPr>
            <a:spLocks noChangeShapeType="1"/>
          </p:cNvSpPr>
          <p:nvPr/>
        </p:nvSpPr>
        <p:spPr bwMode="auto">
          <a:xfrm flipV="1">
            <a:off x="3309938" y="2166938"/>
            <a:ext cx="1587" cy="36083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111" name="Line 15">
            <a:extLst>
              <a:ext uri="{FF2B5EF4-FFF2-40B4-BE49-F238E27FC236}">
                <a16:creationId xmlns:a16="http://schemas.microsoft.com/office/drawing/2014/main" id="{24939949-60CB-486D-B197-F4DDAF4891A2}"/>
              </a:ext>
            </a:extLst>
          </p:cNvPr>
          <p:cNvSpPr>
            <a:spLocks noChangeShapeType="1"/>
          </p:cNvSpPr>
          <p:nvPr/>
        </p:nvSpPr>
        <p:spPr bwMode="auto">
          <a:xfrm flipV="1">
            <a:off x="3309938" y="5722938"/>
            <a:ext cx="1587" cy="523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112" name="Line 16">
            <a:extLst>
              <a:ext uri="{FF2B5EF4-FFF2-40B4-BE49-F238E27FC236}">
                <a16:creationId xmlns:a16="http://schemas.microsoft.com/office/drawing/2014/main" id="{6ADB9D96-42D2-4F05-B49B-FB84DDE7600B}"/>
              </a:ext>
            </a:extLst>
          </p:cNvPr>
          <p:cNvSpPr>
            <a:spLocks noChangeShapeType="1"/>
          </p:cNvSpPr>
          <p:nvPr/>
        </p:nvSpPr>
        <p:spPr bwMode="auto">
          <a:xfrm>
            <a:off x="3309938" y="2166938"/>
            <a:ext cx="1587" cy="4127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113" name="Rectangle 17">
            <a:extLst>
              <a:ext uri="{FF2B5EF4-FFF2-40B4-BE49-F238E27FC236}">
                <a16:creationId xmlns:a16="http://schemas.microsoft.com/office/drawing/2014/main" id="{779BBB27-DC01-45C1-B124-CA506B5A74A0}"/>
              </a:ext>
            </a:extLst>
          </p:cNvPr>
          <p:cNvSpPr>
            <a:spLocks noChangeArrowheads="1"/>
          </p:cNvSpPr>
          <p:nvPr/>
        </p:nvSpPr>
        <p:spPr bwMode="auto">
          <a:xfrm>
            <a:off x="3276600" y="5807075"/>
            <a:ext cx="77788"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100">
                <a:solidFill>
                  <a:srgbClr val="000000"/>
                </a:solidFill>
                <a:latin typeface="Helvetica" panose="020B0604020202020204" pitchFamily="34" charset="0"/>
              </a:rPr>
              <a:t>0</a:t>
            </a:r>
            <a:endParaRPr lang="en-US" altLang="en-US"/>
          </a:p>
        </p:txBody>
      </p:sp>
      <p:sp>
        <p:nvSpPr>
          <p:cNvPr id="4114" name="Line 18">
            <a:extLst>
              <a:ext uri="{FF2B5EF4-FFF2-40B4-BE49-F238E27FC236}">
                <a16:creationId xmlns:a16="http://schemas.microsoft.com/office/drawing/2014/main" id="{DB62DB19-C563-4873-B3DF-BE6A93E435D0}"/>
              </a:ext>
            </a:extLst>
          </p:cNvPr>
          <p:cNvSpPr>
            <a:spLocks noChangeShapeType="1"/>
          </p:cNvSpPr>
          <p:nvPr/>
        </p:nvSpPr>
        <p:spPr bwMode="auto">
          <a:xfrm flipV="1">
            <a:off x="3776663" y="5722938"/>
            <a:ext cx="1587" cy="523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115" name="Line 19">
            <a:extLst>
              <a:ext uri="{FF2B5EF4-FFF2-40B4-BE49-F238E27FC236}">
                <a16:creationId xmlns:a16="http://schemas.microsoft.com/office/drawing/2014/main" id="{27A2F684-13AB-4C55-BCF7-B0FE5FD27B90}"/>
              </a:ext>
            </a:extLst>
          </p:cNvPr>
          <p:cNvSpPr>
            <a:spLocks noChangeShapeType="1"/>
          </p:cNvSpPr>
          <p:nvPr/>
        </p:nvSpPr>
        <p:spPr bwMode="auto">
          <a:xfrm>
            <a:off x="3776663" y="2166938"/>
            <a:ext cx="1587" cy="4127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116" name="Rectangle 20">
            <a:extLst>
              <a:ext uri="{FF2B5EF4-FFF2-40B4-BE49-F238E27FC236}">
                <a16:creationId xmlns:a16="http://schemas.microsoft.com/office/drawing/2014/main" id="{CCADC01D-9B42-445D-B7BC-450321EC0E25}"/>
              </a:ext>
            </a:extLst>
          </p:cNvPr>
          <p:cNvSpPr>
            <a:spLocks noChangeArrowheads="1"/>
          </p:cNvSpPr>
          <p:nvPr/>
        </p:nvSpPr>
        <p:spPr bwMode="auto">
          <a:xfrm>
            <a:off x="3679825" y="5807075"/>
            <a:ext cx="193675"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100">
                <a:solidFill>
                  <a:srgbClr val="000000"/>
                </a:solidFill>
                <a:latin typeface="Helvetica" panose="020B0604020202020204" pitchFamily="34" charset="0"/>
              </a:rPr>
              <a:t>0.5</a:t>
            </a:r>
            <a:endParaRPr lang="en-US" altLang="en-US"/>
          </a:p>
        </p:txBody>
      </p:sp>
      <p:sp>
        <p:nvSpPr>
          <p:cNvPr id="4117" name="Line 21">
            <a:extLst>
              <a:ext uri="{FF2B5EF4-FFF2-40B4-BE49-F238E27FC236}">
                <a16:creationId xmlns:a16="http://schemas.microsoft.com/office/drawing/2014/main" id="{68F37805-FE59-4D66-9A10-E1C78BD69DB6}"/>
              </a:ext>
            </a:extLst>
          </p:cNvPr>
          <p:cNvSpPr>
            <a:spLocks noChangeShapeType="1"/>
          </p:cNvSpPr>
          <p:nvPr/>
        </p:nvSpPr>
        <p:spPr bwMode="auto">
          <a:xfrm flipV="1">
            <a:off x="4244975" y="5722938"/>
            <a:ext cx="1588" cy="523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118" name="Line 22">
            <a:extLst>
              <a:ext uri="{FF2B5EF4-FFF2-40B4-BE49-F238E27FC236}">
                <a16:creationId xmlns:a16="http://schemas.microsoft.com/office/drawing/2014/main" id="{A74AF54F-338D-490E-A422-0FEA58D75EC5}"/>
              </a:ext>
            </a:extLst>
          </p:cNvPr>
          <p:cNvSpPr>
            <a:spLocks noChangeShapeType="1"/>
          </p:cNvSpPr>
          <p:nvPr/>
        </p:nvSpPr>
        <p:spPr bwMode="auto">
          <a:xfrm>
            <a:off x="4244975" y="2166938"/>
            <a:ext cx="1588" cy="4127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119" name="Rectangle 23">
            <a:extLst>
              <a:ext uri="{FF2B5EF4-FFF2-40B4-BE49-F238E27FC236}">
                <a16:creationId xmlns:a16="http://schemas.microsoft.com/office/drawing/2014/main" id="{303D20AD-2DCE-4DF0-B25A-670FBEED05EB}"/>
              </a:ext>
            </a:extLst>
          </p:cNvPr>
          <p:cNvSpPr>
            <a:spLocks noChangeArrowheads="1"/>
          </p:cNvSpPr>
          <p:nvPr/>
        </p:nvSpPr>
        <p:spPr bwMode="auto">
          <a:xfrm>
            <a:off x="4213225" y="5807075"/>
            <a:ext cx="77788"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100">
                <a:solidFill>
                  <a:srgbClr val="000000"/>
                </a:solidFill>
                <a:latin typeface="Helvetica" panose="020B0604020202020204" pitchFamily="34" charset="0"/>
              </a:rPr>
              <a:t>1</a:t>
            </a:r>
            <a:endParaRPr lang="en-US" altLang="en-US"/>
          </a:p>
        </p:txBody>
      </p:sp>
      <p:sp>
        <p:nvSpPr>
          <p:cNvPr id="4120" name="Line 24">
            <a:extLst>
              <a:ext uri="{FF2B5EF4-FFF2-40B4-BE49-F238E27FC236}">
                <a16:creationId xmlns:a16="http://schemas.microsoft.com/office/drawing/2014/main" id="{42299CCB-87C4-4D1F-A196-902C24D555F4}"/>
              </a:ext>
            </a:extLst>
          </p:cNvPr>
          <p:cNvSpPr>
            <a:spLocks noChangeShapeType="1"/>
          </p:cNvSpPr>
          <p:nvPr/>
        </p:nvSpPr>
        <p:spPr bwMode="auto">
          <a:xfrm flipV="1">
            <a:off x="4724400" y="5722938"/>
            <a:ext cx="1588" cy="523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121" name="Line 25">
            <a:extLst>
              <a:ext uri="{FF2B5EF4-FFF2-40B4-BE49-F238E27FC236}">
                <a16:creationId xmlns:a16="http://schemas.microsoft.com/office/drawing/2014/main" id="{4EC80E8C-82EC-419A-B161-8F435143AE29}"/>
              </a:ext>
            </a:extLst>
          </p:cNvPr>
          <p:cNvSpPr>
            <a:spLocks noChangeShapeType="1"/>
          </p:cNvSpPr>
          <p:nvPr/>
        </p:nvSpPr>
        <p:spPr bwMode="auto">
          <a:xfrm>
            <a:off x="4724400" y="2166938"/>
            <a:ext cx="1588" cy="4127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122" name="Rectangle 26">
            <a:extLst>
              <a:ext uri="{FF2B5EF4-FFF2-40B4-BE49-F238E27FC236}">
                <a16:creationId xmlns:a16="http://schemas.microsoft.com/office/drawing/2014/main" id="{190247FA-1359-4492-9671-8BD288165A44}"/>
              </a:ext>
            </a:extLst>
          </p:cNvPr>
          <p:cNvSpPr>
            <a:spLocks noChangeArrowheads="1"/>
          </p:cNvSpPr>
          <p:nvPr/>
        </p:nvSpPr>
        <p:spPr bwMode="auto">
          <a:xfrm>
            <a:off x="4625975" y="5807075"/>
            <a:ext cx="193675"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100">
                <a:solidFill>
                  <a:srgbClr val="000000"/>
                </a:solidFill>
                <a:latin typeface="Helvetica" panose="020B0604020202020204" pitchFamily="34" charset="0"/>
              </a:rPr>
              <a:t>1.5</a:t>
            </a:r>
            <a:endParaRPr lang="en-US" altLang="en-US"/>
          </a:p>
        </p:txBody>
      </p:sp>
      <p:sp>
        <p:nvSpPr>
          <p:cNvPr id="4123" name="Line 27">
            <a:extLst>
              <a:ext uri="{FF2B5EF4-FFF2-40B4-BE49-F238E27FC236}">
                <a16:creationId xmlns:a16="http://schemas.microsoft.com/office/drawing/2014/main" id="{95356184-6410-45B3-B838-DBA5E33047AF}"/>
              </a:ext>
            </a:extLst>
          </p:cNvPr>
          <p:cNvSpPr>
            <a:spLocks noChangeShapeType="1"/>
          </p:cNvSpPr>
          <p:nvPr/>
        </p:nvSpPr>
        <p:spPr bwMode="auto">
          <a:xfrm flipV="1">
            <a:off x="5192713" y="5722938"/>
            <a:ext cx="1587" cy="523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124" name="Line 28">
            <a:extLst>
              <a:ext uri="{FF2B5EF4-FFF2-40B4-BE49-F238E27FC236}">
                <a16:creationId xmlns:a16="http://schemas.microsoft.com/office/drawing/2014/main" id="{CB996E6D-C00F-4CA0-BD2F-E053782EF813}"/>
              </a:ext>
            </a:extLst>
          </p:cNvPr>
          <p:cNvSpPr>
            <a:spLocks noChangeShapeType="1"/>
          </p:cNvSpPr>
          <p:nvPr/>
        </p:nvSpPr>
        <p:spPr bwMode="auto">
          <a:xfrm>
            <a:off x="5192713" y="2166938"/>
            <a:ext cx="1587" cy="4127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125" name="Rectangle 29">
            <a:extLst>
              <a:ext uri="{FF2B5EF4-FFF2-40B4-BE49-F238E27FC236}">
                <a16:creationId xmlns:a16="http://schemas.microsoft.com/office/drawing/2014/main" id="{A15598D2-B709-4D04-AA68-1E4F63D77D2F}"/>
              </a:ext>
            </a:extLst>
          </p:cNvPr>
          <p:cNvSpPr>
            <a:spLocks noChangeArrowheads="1"/>
          </p:cNvSpPr>
          <p:nvPr/>
        </p:nvSpPr>
        <p:spPr bwMode="auto">
          <a:xfrm>
            <a:off x="5159375" y="5807075"/>
            <a:ext cx="77788"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100">
                <a:solidFill>
                  <a:srgbClr val="000000"/>
                </a:solidFill>
                <a:latin typeface="Helvetica" panose="020B0604020202020204" pitchFamily="34" charset="0"/>
              </a:rPr>
              <a:t>2</a:t>
            </a:r>
            <a:endParaRPr lang="en-US" altLang="en-US"/>
          </a:p>
        </p:txBody>
      </p:sp>
      <p:sp>
        <p:nvSpPr>
          <p:cNvPr id="4126" name="Line 30">
            <a:extLst>
              <a:ext uri="{FF2B5EF4-FFF2-40B4-BE49-F238E27FC236}">
                <a16:creationId xmlns:a16="http://schemas.microsoft.com/office/drawing/2014/main" id="{17861010-1BE2-489D-A94A-A1D765C0558E}"/>
              </a:ext>
            </a:extLst>
          </p:cNvPr>
          <p:cNvSpPr>
            <a:spLocks noChangeShapeType="1"/>
          </p:cNvSpPr>
          <p:nvPr/>
        </p:nvSpPr>
        <p:spPr bwMode="auto">
          <a:xfrm flipV="1">
            <a:off x="5672138" y="5722938"/>
            <a:ext cx="1587" cy="523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127" name="Line 31">
            <a:extLst>
              <a:ext uri="{FF2B5EF4-FFF2-40B4-BE49-F238E27FC236}">
                <a16:creationId xmlns:a16="http://schemas.microsoft.com/office/drawing/2014/main" id="{4637F183-FD47-467F-B059-F000BB21FEE8}"/>
              </a:ext>
            </a:extLst>
          </p:cNvPr>
          <p:cNvSpPr>
            <a:spLocks noChangeShapeType="1"/>
          </p:cNvSpPr>
          <p:nvPr/>
        </p:nvSpPr>
        <p:spPr bwMode="auto">
          <a:xfrm>
            <a:off x="5672138" y="2166938"/>
            <a:ext cx="1587" cy="4127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128" name="Rectangle 32">
            <a:extLst>
              <a:ext uri="{FF2B5EF4-FFF2-40B4-BE49-F238E27FC236}">
                <a16:creationId xmlns:a16="http://schemas.microsoft.com/office/drawing/2014/main" id="{F34984C8-24DD-455F-B8D2-E317AE1022D3}"/>
              </a:ext>
            </a:extLst>
          </p:cNvPr>
          <p:cNvSpPr>
            <a:spLocks noChangeArrowheads="1"/>
          </p:cNvSpPr>
          <p:nvPr/>
        </p:nvSpPr>
        <p:spPr bwMode="auto">
          <a:xfrm>
            <a:off x="5573713" y="5807075"/>
            <a:ext cx="193675"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100">
                <a:solidFill>
                  <a:srgbClr val="000000"/>
                </a:solidFill>
                <a:latin typeface="Helvetica" panose="020B0604020202020204" pitchFamily="34" charset="0"/>
              </a:rPr>
              <a:t>2.5</a:t>
            </a:r>
            <a:endParaRPr lang="en-US" altLang="en-US"/>
          </a:p>
        </p:txBody>
      </p:sp>
      <p:sp>
        <p:nvSpPr>
          <p:cNvPr id="4129" name="Line 33">
            <a:extLst>
              <a:ext uri="{FF2B5EF4-FFF2-40B4-BE49-F238E27FC236}">
                <a16:creationId xmlns:a16="http://schemas.microsoft.com/office/drawing/2014/main" id="{F3B37776-ED8D-459E-84C0-1523117C6921}"/>
              </a:ext>
            </a:extLst>
          </p:cNvPr>
          <p:cNvSpPr>
            <a:spLocks noChangeShapeType="1"/>
          </p:cNvSpPr>
          <p:nvPr/>
        </p:nvSpPr>
        <p:spPr bwMode="auto">
          <a:xfrm flipV="1">
            <a:off x="6138863" y="5722938"/>
            <a:ext cx="1587" cy="523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130" name="Line 34">
            <a:extLst>
              <a:ext uri="{FF2B5EF4-FFF2-40B4-BE49-F238E27FC236}">
                <a16:creationId xmlns:a16="http://schemas.microsoft.com/office/drawing/2014/main" id="{452DE252-C9CE-4079-92F8-684CA1FD0B7D}"/>
              </a:ext>
            </a:extLst>
          </p:cNvPr>
          <p:cNvSpPr>
            <a:spLocks noChangeShapeType="1"/>
          </p:cNvSpPr>
          <p:nvPr/>
        </p:nvSpPr>
        <p:spPr bwMode="auto">
          <a:xfrm>
            <a:off x="6138863" y="2166938"/>
            <a:ext cx="1587" cy="4127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131" name="Rectangle 35">
            <a:extLst>
              <a:ext uri="{FF2B5EF4-FFF2-40B4-BE49-F238E27FC236}">
                <a16:creationId xmlns:a16="http://schemas.microsoft.com/office/drawing/2014/main" id="{066EFE42-443F-4E25-A796-49C8A2B910B0}"/>
              </a:ext>
            </a:extLst>
          </p:cNvPr>
          <p:cNvSpPr>
            <a:spLocks noChangeArrowheads="1"/>
          </p:cNvSpPr>
          <p:nvPr/>
        </p:nvSpPr>
        <p:spPr bwMode="auto">
          <a:xfrm>
            <a:off x="6107113" y="5807075"/>
            <a:ext cx="77787"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100">
                <a:solidFill>
                  <a:srgbClr val="000000"/>
                </a:solidFill>
                <a:latin typeface="Helvetica" panose="020B0604020202020204" pitchFamily="34" charset="0"/>
              </a:rPr>
              <a:t>3</a:t>
            </a:r>
            <a:endParaRPr lang="en-US" altLang="en-US"/>
          </a:p>
        </p:txBody>
      </p:sp>
      <p:sp>
        <p:nvSpPr>
          <p:cNvPr id="4132" name="Line 36">
            <a:extLst>
              <a:ext uri="{FF2B5EF4-FFF2-40B4-BE49-F238E27FC236}">
                <a16:creationId xmlns:a16="http://schemas.microsoft.com/office/drawing/2014/main" id="{AC623239-C6EE-42F6-B897-9CFCE757AADD}"/>
              </a:ext>
            </a:extLst>
          </p:cNvPr>
          <p:cNvSpPr>
            <a:spLocks noChangeShapeType="1"/>
          </p:cNvSpPr>
          <p:nvPr/>
        </p:nvSpPr>
        <p:spPr bwMode="auto">
          <a:xfrm flipV="1">
            <a:off x="6607175" y="5722938"/>
            <a:ext cx="1588" cy="523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133" name="Line 37">
            <a:extLst>
              <a:ext uri="{FF2B5EF4-FFF2-40B4-BE49-F238E27FC236}">
                <a16:creationId xmlns:a16="http://schemas.microsoft.com/office/drawing/2014/main" id="{8E46207D-ADE2-4BC4-9DDD-FE53D4A196C0}"/>
              </a:ext>
            </a:extLst>
          </p:cNvPr>
          <p:cNvSpPr>
            <a:spLocks noChangeShapeType="1"/>
          </p:cNvSpPr>
          <p:nvPr/>
        </p:nvSpPr>
        <p:spPr bwMode="auto">
          <a:xfrm>
            <a:off x="6607175" y="2166938"/>
            <a:ext cx="1588" cy="4127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134" name="Rectangle 38">
            <a:extLst>
              <a:ext uri="{FF2B5EF4-FFF2-40B4-BE49-F238E27FC236}">
                <a16:creationId xmlns:a16="http://schemas.microsoft.com/office/drawing/2014/main" id="{F6CCADAE-EAFE-484A-ACF5-46D0C4D77680}"/>
              </a:ext>
            </a:extLst>
          </p:cNvPr>
          <p:cNvSpPr>
            <a:spLocks noChangeArrowheads="1"/>
          </p:cNvSpPr>
          <p:nvPr/>
        </p:nvSpPr>
        <p:spPr bwMode="auto">
          <a:xfrm>
            <a:off x="6510338" y="5807075"/>
            <a:ext cx="193675"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100">
                <a:solidFill>
                  <a:srgbClr val="000000"/>
                </a:solidFill>
                <a:latin typeface="Helvetica" panose="020B0604020202020204" pitchFamily="34" charset="0"/>
              </a:rPr>
              <a:t>3.5</a:t>
            </a:r>
            <a:endParaRPr lang="en-US" altLang="en-US"/>
          </a:p>
        </p:txBody>
      </p:sp>
      <p:sp>
        <p:nvSpPr>
          <p:cNvPr id="4135" name="Line 39">
            <a:extLst>
              <a:ext uri="{FF2B5EF4-FFF2-40B4-BE49-F238E27FC236}">
                <a16:creationId xmlns:a16="http://schemas.microsoft.com/office/drawing/2014/main" id="{2E528DB1-EE06-4EA5-85C0-86D5ECFD732D}"/>
              </a:ext>
            </a:extLst>
          </p:cNvPr>
          <p:cNvSpPr>
            <a:spLocks noChangeShapeType="1"/>
          </p:cNvSpPr>
          <p:nvPr/>
        </p:nvSpPr>
        <p:spPr bwMode="auto">
          <a:xfrm flipV="1">
            <a:off x="7086600" y="5722938"/>
            <a:ext cx="1588" cy="523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136" name="Line 40">
            <a:extLst>
              <a:ext uri="{FF2B5EF4-FFF2-40B4-BE49-F238E27FC236}">
                <a16:creationId xmlns:a16="http://schemas.microsoft.com/office/drawing/2014/main" id="{A899D3EA-CFC5-42E8-A4AB-F4598DBE6465}"/>
              </a:ext>
            </a:extLst>
          </p:cNvPr>
          <p:cNvSpPr>
            <a:spLocks noChangeShapeType="1"/>
          </p:cNvSpPr>
          <p:nvPr/>
        </p:nvSpPr>
        <p:spPr bwMode="auto">
          <a:xfrm>
            <a:off x="7086600" y="2166938"/>
            <a:ext cx="1588" cy="4127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137" name="Rectangle 41">
            <a:extLst>
              <a:ext uri="{FF2B5EF4-FFF2-40B4-BE49-F238E27FC236}">
                <a16:creationId xmlns:a16="http://schemas.microsoft.com/office/drawing/2014/main" id="{CB506571-4074-4E71-8268-DF513A587740}"/>
              </a:ext>
            </a:extLst>
          </p:cNvPr>
          <p:cNvSpPr>
            <a:spLocks noChangeArrowheads="1"/>
          </p:cNvSpPr>
          <p:nvPr/>
        </p:nvSpPr>
        <p:spPr bwMode="auto">
          <a:xfrm>
            <a:off x="7053263" y="5807075"/>
            <a:ext cx="77787"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100">
                <a:solidFill>
                  <a:srgbClr val="000000"/>
                </a:solidFill>
                <a:latin typeface="Helvetica" panose="020B0604020202020204" pitchFamily="34" charset="0"/>
              </a:rPr>
              <a:t>4</a:t>
            </a:r>
            <a:endParaRPr lang="en-US" altLang="en-US"/>
          </a:p>
        </p:txBody>
      </p:sp>
      <p:sp>
        <p:nvSpPr>
          <p:cNvPr id="4138" name="Line 42">
            <a:extLst>
              <a:ext uri="{FF2B5EF4-FFF2-40B4-BE49-F238E27FC236}">
                <a16:creationId xmlns:a16="http://schemas.microsoft.com/office/drawing/2014/main" id="{40D55FF9-8A98-4235-A896-C634945F8CFB}"/>
              </a:ext>
            </a:extLst>
          </p:cNvPr>
          <p:cNvSpPr>
            <a:spLocks noChangeShapeType="1"/>
          </p:cNvSpPr>
          <p:nvPr/>
        </p:nvSpPr>
        <p:spPr bwMode="auto">
          <a:xfrm flipV="1">
            <a:off x="7554913" y="5722938"/>
            <a:ext cx="1587" cy="523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139" name="Line 43">
            <a:extLst>
              <a:ext uri="{FF2B5EF4-FFF2-40B4-BE49-F238E27FC236}">
                <a16:creationId xmlns:a16="http://schemas.microsoft.com/office/drawing/2014/main" id="{72C93C3C-B550-4E45-8BAF-808F8EC3B759}"/>
              </a:ext>
            </a:extLst>
          </p:cNvPr>
          <p:cNvSpPr>
            <a:spLocks noChangeShapeType="1"/>
          </p:cNvSpPr>
          <p:nvPr/>
        </p:nvSpPr>
        <p:spPr bwMode="auto">
          <a:xfrm>
            <a:off x="7554913" y="2166938"/>
            <a:ext cx="1587" cy="4127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140" name="Rectangle 44">
            <a:extLst>
              <a:ext uri="{FF2B5EF4-FFF2-40B4-BE49-F238E27FC236}">
                <a16:creationId xmlns:a16="http://schemas.microsoft.com/office/drawing/2014/main" id="{39F604A6-E840-450B-BA82-9159223D94F8}"/>
              </a:ext>
            </a:extLst>
          </p:cNvPr>
          <p:cNvSpPr>
            <a:spLocks noChangeArrowheads="1"/>
          </p:cNvSpPr>
          <p:nvPr/>
        </p:nvSpPr>
        <p:spPr bwMode="auto">
          <a:xfrm>
            <a:off x="7456488" y="5807075"/>
            <a:ext cx="193675"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100">
                <a:solidFill>
                  <a:srgbClr val="000000"/>
                </a:solidFill>
                <a:latin typeface="Helvetica" panose="020B0604020202020204" pitchFamily="34" charset="0"/>
              </a:rPr>
              <a:t>4.5</a:t>
            </a:r>
            <a:endParaRPr lang="en-US" altLang="en-US"/>
          </a:p>
        </p:txBody>
      </p:sp>
      <p:sp>
        <p:nvSpPr>
          <p:cNvPr id="4141" name="Line 45">
            <a:extLst>
              <a:ext uri="{FF2B5EF4-FFF2-40B4-BE49-F238E27FC236}">
                <a16:creationId xmlns:a16="http://schemas.microsoft.com/office/drawing/2014/main" id="{A01DE859-8A52-4BC1-BE73-67948A3F3DF8}"/>
              </a:ext>
            </a:extLst>
          </p:cNvPr>
          <p:cNvSpPr>
            <a:spLocks noChangeShapeType="1"/>
          </p:cNvSpPr>
          <p:nvPr/>
        </p:nvSpPr>
        <p:spPr bwMode="auto">
          <a:xfrm flipV="1">
            <a:off x="8034338" y="5722938"/>
            <a:ext cx="1587" cy="523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142" name="Line 46">
            <a:extLst>
              <a:ext uri="{FF2B5EF4-FFF2-40B4-BE49-F238E27FC236}">
                <a16:creationId xmlns:a16="http://schemas.microsoft.com/office/drawing/2014/main" id="{4B28A208-A8EC-4ACF-93C6-9B21AE23CE86}"/>
              </a:ext>
            </a:extLst>
          </p:cNvPr>
          <p:cNvSpPr>
            <a:spLocks noChangeShapeType="1"/>
          </p:cNvSpPr>
          <p:nvPr/>
        </p:nvSpPr>
        <p:spPr bwMode="auto">
          <a:xfrm>
            <a:off x="8034338" y="2166938"/>
            <a:ext cx="1587" cy="4127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143" name="Rectangle 47">
            <a:extLst>
              <a:ext uri="{FF2B5EF4-FFF2-40B4-BE49-F238E27FC236}">
                <a16:creationId xmlns:a16="http://schemas.microsoft.com/office/drawing/2014/main" id="{4059757C-6974-4524-B918-F1D36652C5F9}"/>
              </a:ext>
            </a:extLst>
          </p:cNvPr>
          <p:cNvSpPr>
            <a:spLocks noChangeArrowheads="1"/>
          </p:cNvSpPr>
          <p:nvPr/>
        </p:nvSpPr>
        <p:spPr bwMode="auto">
          <a:xfrm>
            <a:off x="8001000" y="5807075"/>
            <a:ext cx="77788"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100">
                <a:solidFill>
                  <a:srgbClr val="000000"/>
                </a:solidFill>
                <a:latin typeface="Helvetica" panose="020B0604020202020204" pitchFamily="34" charset="0"/>
              </a:rPr>
              <a:t>5</a:t>
            </a:r>
            <a:endParaRPr lang="en-US" altLang="en-US"/>
          </a:p>
        </p:txBody>
      </p:sp>
      <p:sp>
        <p:nvSpPr>
          <p:cNvPr id="4144" name="Line 48">
            <a:extLst>
              <a:ext uri="{FF2B5EF4-FFF2-40B4-BE49-F238E27FC236}">
                <a16:creationId xmlns:a16="http://schemas.microsoft.com/office/drawing/2014/main" id="{3224334D-3A6D-44F4-BFA2-74E5071AB647}"/>
              </a:ext>
            </a:extLst>
          </p:cNvPr>
          <p:cNvSpPr>
            <a:spLocks noChangeShapeType="1"/>
          </p:cNvSpPr>
          <p:nvPr/>
        </p:nvSpPr>
        <p:spPr bwMode="auto">
          <a:xfrm>
            <a:off x="3309938" y="5775325"/>
            <a:ext cx="42862"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145" name="Line 49">
            <a:extLst>
              <a:ext uri="{FF2B5EF4-FFF2-40B4-BE49-F238E27FC236}">
                <a16:creationId xmlns:a16="http://schemas.microsoft.com/office/drawing/2014/main" id="{09D6DF5B-DD13-4A68-B2E9-E93703D3A47E}"/>
              </a:ext>
            </a:extLst>
          </p:cNvPr>
          <p:cNvSpPr>
            <a:spLocks noChangeShapeType="1"/>
          </p:cNvSpPr>
          <p:nvPr/>
        </p:nvSpPr>
        <p:spPr bwMode="auto">
          <a:xfrm flipH="1">
            <a:off x="7978775" y="5775325"/>
            <a:ext cx="55563"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146" name="Rectangle 50">
            <a:extLst>
              <a:ext uri="{FF2B5EF4-FFF2-40B4-BE49-F238E27FC236}">
                <a16:creationId xmlns:a16="http://schemas.microsoft.com/office/drawing/2014/main" id="{6662EFE7-7EE9-44A6-9780-55C96CE76048}"/>
              </a:ext>
            </a:extLst>
          </p:cNvPr>
          <p:cNvSpPr>
            <a:spLocks noChangeArrowheads="1"/>
          </p:cNvSpPr>
          <p:nvPr/>
        </p:nvSpPr>
        <p:spPr bwMode="auto">
          <a:xfrm>
            <a:off x="3189288" y="5691188"/>
            <a:ext cx="77787"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100">
                <a:solidFill>
                  <a:srgbClr val="000000"/>
                </a:solidFill>
                <a:latin typeface="Helvetica" panose="020B0604020202020204" pitchFamily="34" charset="0"/>
              </a:rPr>
              <a:t>0</a:t>
            </a:r>
            <a:endParaRPr lang="en-US" altLang="en-US"/>
          </a:p>
        </p:txBody>
      </p:sp>
      <p:sp>
        <p:nvSpPr>
          <p:cNvPr id="4147" name="Line 51">
            <a:extLst>
              <a:ext uri="{FF2B5EF4-FFF2-40B4-BE49-F238E27FC236}">
                <a16:creationId xmlns:a16="http://schemas.microsoft.com/office/drawing/2014/main" id="{0972CA4F-AC93-4F14-BE9C-197FBF805374}"/>
              </a:ext>
            </a:extLst>
          </p:cNvPr>
          <p:cNvSpPr>
            <a:spLocks noChangeShapeType="1"/>
          </p:cNvSpPr>
          <p:nvPr/>
        </p:nvSpPr>
        <p:spPr bwMode="auto">
          <a:xfrm>
            <a:off x="3309938" y="5407025"/>
            <a:ext cx="42862"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148" name="Line 52">
            <a:extLst>
              <a:ext uri="{FF2B5EF4-FFF2-40B4-BE49-F238E27FC236}">
                <a16:creationId xmlns:a16="http://schemas.microsoft.com/office/drawing/2014/main" id="{1E2405B5-2B73-49BA-A74F-4720B4284A3D}"/>
              </a:ext>
            </a:extLst>
          </p:cNvPr>
          <p:cNvSpPr>
            <a:spLocks noChangeShapeType="1"/>
          </p:cNvSpPr>
          <p:nvPr/>
        </p:nvSpPr>
        <p:spPr bwMode="auto">
          <a:xfrm flipH="1">
            <a:off x="7978775" y="5407025"/>
            <a:ext cx="55563"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149" name="Rectangle 53">
            <a:extLst>
              <a:ext uri="{FF2B5EF4-FFF2-40B4-BE49-F238E27FC236}">
                <a16:creationId xmlns:a16="http://schemas.microsoft.com/office/drawing/2014/main" id="{17FF639D-9859-4878-82EF-6041EBC938B0}"/>
              </a:ext>
            </a:extLst>
          </p:cNvPr>
          <p:cNvSpPr>
            <a:spLocks noChangeArrowheads="1"/>
          </p:cNvSpPr>
          <p:nvPr/>
        </p:nvSpPr>
        <p:spPr bwMode="auto">
          <a:xfrm>
            <a:off x="3070225" y="5321300"/>
            <a:ext cx="193675"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100">
                <a:solidFill>
                  <a:srgbClr val="000000"/>
                </a:solidFill>
                <a:latin typeface="Helvetica" panose="020B0604020202020204" pitchFamily="34" charset="0"/>
              </a:rPr>
              <a:t>0.1</a:t>
            </a:r>
            <a:endParaRPr lang="en-US" altLang="en-US"/>
          </a:p>
        </p:txBody>
      </p:sp>
      <p:sp>
        <p:nvSpPr>
          <p:cNvPr id="4150" name="Line 54">
            <a:extLst>
              <a:ext uri="{FF2B5EF4-FFF2-40B4-BE49-F238E27FC236}">
                <a16:creationId xmlns:a16="http://schemas.microsoft.com/office/drawing/2014/main" id="{F4DE3D03-218A-4A55-8451-B2FF7F5E885A}"/>
              </a:ext>
            </a:extLst>
          </p:cNvPr>
          <p:cNvSpPr>
            <a:spLocks noChangeShapeType="1"/>
          </p:cNvSpPr>
          <p:nvPr/>
        </p:nvSpPr>
        <p:spPr bwMode="auto">
          <a:xfrm>
            <a:off x="3309938" y="5048250"/>
            <a:ext cx="42862"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151" name="Line 55">
            <a:extLst>
              <a:ext uri="{FF2B5EF4-FFF2-40B4-BE49-F238E27FC236}">
                <a16:creationId xmlns:a16="http://schemas.microsoft.com/office/drawing/2014/main" id="{3603F257-DB03-412A-AFF2-A2C96E44AB40}"/>
              </a:ext>
            </a:extLst>
          </p:cNvPr>
          <p:cNvSpPr>
            <a:spLocks noChangeShapeType="1"/>
          </p:cNvSpPr>
          <p:nvPr/>
        </p:nvSpPr>
        <p:spPr bwMode="auto">
          <a:xfrm flipH="1">
            <a:off x="7978775" y="5048250"/>
            <a:ext cx="55563"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152" name="Rectangle 56">
            <a:extLst>
              <a:ext uri="{FF2B5EF4-FFF2-40B4-BE49-F238E27FC236}">
                <a16:creationId xmlns:a16="http://schemas.microsoft.com/office/drawing/2014/main" id="{074ECCC4-DD3E-40B6-81E1-31F1293F4C63}"/>
              </a:ext>
            </a:extLst>
          </p:cNvPr>
          <p:cNvSpPr>
            <a:spLocks noChangeArrowheads="1"/>
          </p:cNvSpPr>
          <p:nvPr/>
        </p:nvSpPr>
        <p:spPr bwMode="auto">
          <a:xfrm>
            <a:off x="3070225" y="4962525"/>
            <a:ext cx="193675"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100">
                <a:solidFill>
                  <a:srgbClr val="000000"/>
                </a:solidFill>
                <a:latin typeface="Helvetica" panose="020B0604020202020204" pitchFamily="34" charset="0"/>
              </a:rPr>
              <a:t>0.2</a:t>
            </a:r>
            <a:endParaRPr lang="en-US" altLang="en-US"/>
          </a:p>
        </p:txBody>
      </p:sp>
      <p:sp>
        <p:nvSpPr>
          <p:cNvPr id="4153" name="Line 57">
            <a:extLst>
              <a:ext uri="{FF2B5EF4-FFF2-40B4-BE49-F238E27FC236}">
                <a16:creationId xmlns:a16="http://schemas.microsoft.com/office/drawing/2014/main" id="{039BAFC7-4E64-46BE-9999-01C05D6BADF9}"/>
              </a:ext>
            </a:extLst>
          </p:cNvPr>
          <p:cNvSpPr>
            <a:spLocks noChangeShapeType="1"/>
          </p:cNvSpPr>
          <p:nvPr/>
        </p:nvSpPr>
        <p:spPr bwMode="auto">
          <a:xfrm>
            <a:off x="3309938" y="4689475"/>
            <a:ext cx="42862"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154" name="Line 58">
            <a:extLst>
              <a:ext uri="{FF2B5EF4-FFF2-40B4-BE49-F238E27FC236}">
                <a16:creationId xmlns:a16="http://schemas.microsoft.com/office/drawing/2014/main" id="{FDB76693-524D-4217-8F88-149E3ED2D9D5}"/>
              </a:ext>
            </a:extLst>
          </p:cNvPr>
          <p:cNvSpPr>
            <a:spLocks noChangeShapeType="1"/>
          </p:cNvSpPr>
          <p:nvPr/>
        </p:nvSpPr>
        <p:spPr bwMode="auto">
          <a:xfrm flipH="1">
            <a:off x="7978775" y="4689475"/>
            <a:ext cx="55563"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155" name="Rectangle 59">
            <a:extLst>
              <a:ext uri="{FF2B5EF4-FFF2-40B4-BE49-F238E27FC236}">
                <a16:creationId xmlns:a16="http://schemas.microsoft.com/office/drawing/2014/main" id="{340E5FA6-4BA9-4055-9B64-2A4EE93FB3DB}"/>
              </a:ext>
            </a:extLst>
          </p:cNvPr>
          <p:cNvSpPr>
            <a:spLocks noChangeArrowheads="1"/>
          </p:cNvSpPr>
          <p:nvPr/>
        </p:nvSpPr>
        <p:spPr bwMode="auto">
          <a:xfrm>
            <a:off x="3070225" y="4603750"/>
            <a:ext cx="193675"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100">
                <a:solidFill>
                  <a:srgbClr val="000000"/>
                </a:solidFill>
                <a:latin typeface="Helvetica" panose="020B0604020202020204" pitchFamily="34" charset="0"/>
              </a:rPr>
              <a:t>0.3</a:t>
            </a:r>
            <a:endParaRPr lang="en-US" altLang="en-US"/>
          </a:p>
        </p:txBody>
      </p:sp>
      <p:sp>
        <p:nvSpPr>
          <p:cNvPr id="4156" name="Line 60">
            <a:extLst>
              <a:ext uri="{FF2B5EF4-FFF2-40B4-BE49-F238E27FC236}">
                <a16:creationId xmlns:a16="http://schemas.microsoft.com/office/drawing/2014/main" id="{A242AED7-7403-4201-A140-479B3DF5D849}"/>
              </a:ext>
            </a:extLst>
          </p:cNvPr>
          <p:cNvSpPr>
            <a:spLocks noChangeShapeType="1"/>
          </p:cNvSpPr>
          <p:nvPr/>
        </p:nvSpPr>
        <p:spPr bwMode="auto">
          <a:xfrm>
            <a:off x="3309938" y="4329113"/>
            <a:ext cx="42862"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157" name="Line 61">
            <a:extLst>
              <a:ext uri="{FF2B5EF4-FFF2-40B4-BE49-F238E27FC236}">
                <a16:creationId xmlns:a16="http://schemas.microsoft.com/office/drawing/2014/main" id="{F221A15C-F9F0-45B8-BB61-684EF3704CE3}"/>
              </a:ext>
            </a:extLst>
          </p:cNvPr>
          <p:cNvSpPr>
            <a:spLocks noChangeShapeType="1"/>
          </p:cNvSpPr>
          <p:nvPr/>
        </p:nvSpPr>
        <p:spPr bwMode="auto">
          <a:xfrm flipH="1">
            <a:off x="7978775" y="4329113"/>
            <a:ext cx="55563"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158" name="Rectangle 62">
            <a:extLst>
              <a:ext uri="{FF2B5EF4-FFF2-40B4-BE49-F238E27FC236}">
                <a16:creationId xmlns:a16="http://schemas.microsoft.com/office/drawing/2014/main" id="{328A3DF6-5F05-4445-A152-9D4D34AA082F}"/>
              </a:ext>
            </a:extLst>
          </p:cNvPr>
          <p:cNvSpPr>
            <a:spLocks noChangeArrowheads="1"/>
          </p:cNvSpPr>
          <p:nvPr/>
        </p:nvSpPr>
        <p:spPr bwMode="auto">
          <a:xfrm>
            <a:off x="3070225" y="4244975"/>
            <a:ext cx="193675"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100">
                <a:solidFill>
                  <a:srgbClr val="000000"/>
                </a:solidFill>
                <a:latin typeface="Helvetica" panose="020B0604020202020204" pitchFamily="34" charset="0"/>
              </a:rPr>
              <a:t>0.4</a:t>
            </a:r>
            <a:endParaRPr lang="en-US" altLang="en-US"/>
          </a:p>
        </p:txBody>
      </p:sp>
      <p:sp>
        <p:nvSpPr>
          <p:cNvPr id="4159" name="Line 63">
            <a:extLst>
              <a:ext uri="{FF2B5EF4-FFF2-40B4-BE49-F238E27FC236}">
                <a16:creationId xmlns:a16="http://schemas.microsoft.com/office/drawing/2014/main" id="{E92DD9E5-0C0C-4CE4-AFBD-68C6A1DC0C08}"/>
              </a:ext>
            </a:extLst>
          </p:cNvPr>
          <p:cNvSpPr>
            <a:spLocks noChangeShapeType="1"/>
          </p:cNvSpPr>
          <p:nvPr/>
        </p:nvSpPr>
        <p:spPr bwMode="auto">
          <a:xfrm>
            <a:off x="3309938" y="3970338"/>
            <a:ext cx="42862"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160" name="Line 64">
            <a:extLst>
              <a:ext uri="{FF2B5EF4-FFF2-40B4-BE49-F238E27FC236}">
                <a16:creationId xmlns:a16="http://schemas.microsoft.com/office/drawing/2014/main" id="{5790D3F8-A7E1-4622-9D02-67508E2DE800}"/>
              </a:ext>
            </a:extLst>
          </p:cNvPr>
          <p:cNvSpPr>
            <a:spLocks noChangeShapeType="1"/>
          </p:cNvSpPr>
          <p:nvPr/>
        </p:nvSpPr>
        <p:spPr bwMode="auto">
          <a:xfrm flipH="1">
            <a:off x="7978775" y="3970338"/>
            <a:ext cx="55563"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161" name="Rectangle 65">
            <a:extLst>
              <a:ext uri="{FF2B5EF4-FFF2-40B4-BE49-F238E27FC236}">
                <a16:creationId xmlns:a16="http://schemas.microsoft.com/office/drawing/2014/main" id="{F64FED5F-EA8A-4ECE-BB66-7750209AEF32}"/>
              </a:ext>
            </a:extLst>
          </p:cNvPr>
          <p:cNvSpPr>
            <a:spLocks noChangeArrowheads="1"/>
          </p:cNvSpPr>
          <p:nvPr/>
        </p:nvSpPr>
        <p:spPr bwMode="auto">
          <a:xfrm>
            <a:off x="3070225" y="3886200"/>
            <a:ext cx="193675"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100">
                <a:solidFill>
                  <a:srgbClr val="000000"/>
                </a:solidFill>
                <a:latin typeface="Helvetica" panose="020B0604020202020204" pitchFamily="34" charset="0"/>
              </a:rPr>
              <a:t>0.5</a:t>
            </a:r>
            <a:endParaRPr lang="en-US" altLang="en-US"/>
          </a:p>
        </p:txBody>
      </p:sp>
      <p:sp>
        <p:nvSpPr>
          <p:cNvPr id="4162" name="Line 66">
            <a:extLst>
              <a:ext uri="{FF2B5EF4-FFF2-40B4-BE49-F238E27FC236}">
                <a16:creationId xmlns:a16="http://schemas.microsoft.com/office/drawing/2014/main" id="{8AD25E36-7583-4BE4-9BD3-ABF5382153E5}"/>
              </a:ext>
            </a:extLst>
          </p:cNvPr>
          <p:cNvSpPr>
            <a:spLocks noChangeShapeType="1"/>
          </p:cNvSpPr>
          <p:nvPr/>
        </p:nvSpPr>
        <p:spPr bwMode="auto">
          <a:xfrm>
            <a:off x="3309938" y="3602038"/>
            <a:ext cx="42862"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163" name="Line 67">
            <a:extLst>
              <a:ext uri="{FF2B5EF4-FFF2-40B4-BE49-F238E27FC236}">
                <a16:creationId xmlns:a16="http://schemas.microsoft.com/office/drawing/2014/main" id="{5FBF9D70-F0A4-4D18-960D-EF81B1E47034}"/>
              </a:ext>
            </a:extLst>
          </p:cNvPr>
          <p:cNvSpPr>
            <a:spLocks noChangeShapeType="1"/>
          </p:cNvSpPr>
          <p:nvPr/>
        </p:nvSpPr>
        <p:spPr bwMode="auto">
          <a:xfrm flipH="1">
            <a:off x="7978775" y="3602038"/>
            <a:ext cx="55563"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164" name="Rectangle 68">
            <a:extLst>
              <a:ext uri="{FF2B5EF4-FFF2-40B4-BE49-F238E27FC236}">
                <a16:creationId xmlns:a16="http://schemas.microsoft.com/office/drawing/2014/main" id="{FBD46183-10C8-40EA-9A23-75A9CDC0D37C}"/>
              </a:ext>
            </a:extLst>
          </p:cNvPr>
          <p:cNvSpPr>
            <a:spLocks noChangeArrowheads="1"/>
          </p:cNvSpPr>
          <p:nvPr/>
        </p:nvSpPr>
        <p:spPr bwMode="auto">
          <a:xfrm>
            <a:off x="3070225" y="3517900"/>
            <a:ext cx="193675"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100">
                <a:solidFill>
                  <a:srgbClr val="000000"/>
                </a:solidFill>
                <a:latin typeface="Helvetica" panose="020B0604020202020204" pitchFamily="34" charset="0"/>
              </a:rPr>
              <a:t>0.6</a:t>
            </a:r>
            <a:endParaRPr lang="en-US" altLang="en-US"/>
          </a:p>
        </p:txBody>
      </p:sp>
      <p:sp>
        <p:nvSpPr>
          <p:cNvPr id="4165" name="Line 69">
            <a:extLst>
              <a:ext uri="{FF2B5EF4-FFF2-40B4-BE49-F238E27FC236}">
                <a16:creationId xmlns:a16="http://schemas.microsoft.com/office/drawing/2014/main" id="{282395CA-4B78-4701-B152-36873091223F}"/>
              </a:ext>
            </a:extLst>
          </p:cNvPr>
          <p:cNvSpPr>
            <a:spLocks noChangeShapeType="1"/>
          </p:cNvSpPr>
          <p:nvPr/>
        </p:nvSpPr>
        <p:spPr bwMode="auto">
          <a:xfrm>
            <a:off x="3309938" y="3243263"/>
            <a:ext cx="42862"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166" name="Line 70">
            <a:extLst>
              <a:ext uri="{FF2B5EF4-FFF2-40B4-BE49-F238E27FC236}">
                <a16:creationId xmlns:a16="http://schemas.microsoft.com/office/drawing/2014/main" id="{622ADFFE-053C-4CA1-9FE3-1C99EC385805}"/>
              </a:ext>
            </a:extLst>
          </p:cNvPr>
          <p:cNvSpPr>
            <a:spLocks noChangeShapeType="1"/>
          </p:cNvSpPr>
          <p:nvPr/>
        </p:nvSpPr>
        <p:spPr bwMode="auto">
          <a:xfrm flipH="1">
            <a:off x="7978775" y="3243263"/>
            <a:ext cx="55563"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167" name="Rectangle 71">
            <a:extLst>
              <a:ext uri="{FF2B5EF4-FFF2-40B4-BE49-F238E27FC236}">
                <a16:creationId xmlns:a16="http://schemas.microsoft.com/office/drawing/2014/main" id="{72EF5DE7-F30F-4859-AB49-734AB51B2E73}"/>
              </a:ext>
            </a:extLst>
          </p:cNvPr>
          <p:cNvSpPr>
            <a:spLocks noChangeArrowheads="1"/>
          </p:cNvSpPr>
          <p:nvPr/>
        </p:nvSpPr>
        <p:spPr bwMode="auto">
          <a:xfrm>
            <a:off x="3070225" y="3159125"/>
            <a:ext cx="193675"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100">
                <a:solidFill>
                  <a:srgbClr val="000000"/>
                </a:solidFill>
                <a:latin typeface="Helvetica" panose="020B0604020202020204" pitchFamily="34" charset="0"/>
              </a:rPr>
              <a:t>0.7</a:t>
            </a:r>
            <a:endParaRPr lang="en-US" altLang="en-US"/>
          </a:p>
        </p:txBody>
      </p:sp>
      <p:sp>
        <p:nvSpPr>
          <p:cNvPr id="4168" name="Line 72">
            <a:extLst>
              <a:ext uri="{FF2B5EF4-FFF2-40B4-BE49-F238E27FC236}">
                <a16:creationId xmlns:a16="http://schemas.microsoft.com/office/drawing/2014/main" id="{50AA9A0F-97B1-43F9-B35C-244DA6E50DAE}"/>
              </a:ext>
            </a:extLst>
          </p:cNvPr>
          <p:cNvSpPr>
            <a:spLocks noChangeShapeType="1"/>
          </p:cNvSpPr>
          <p:nvPr/>
        </p:nvSpPr>
        <p:spPr bwMode="auto">
          <a:xfrm>
            <a:off x="3309938" y="2884488"/>
            <a:ext cx="42862"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169" name="Line 73">
            <a:extLst>
              <a:ext uri="{FF2B5EF4-FFF2-40B4-BE49-F238E27FC236}">
                <a16:creationId xmlns:a16="http://schemas.microsoft.com/office/drawing/2014/main" id="{0FC0122A-5998-4461-97DB-969793F63EF7}"/>
              </a:ext>
            </a:extLst>
          </p:cNvPr>
          <p:cNvSpPr>
            <a:spLocks noChangeShapeType="1"/>
          </p:cNvSpPr>
          <p:nvPr/>
        </p:nvSpPr>
        <p:spPr bwMode="auto">
          <a:xfrm flipH="1">
            <a:off x="7978775" y="2884488"/>
            <a:ext cx="55563"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170" name="Rectangle 74">
            <a:extLst>
              <a:ext uri="{FF2B5EF4-FFF2-40B4-BE49-F238E27FC236}">
                <a16:creationId xmlns:a16="http://schemas.microsoft.com/office/drawing/2014/main" id="{3CFBF350-C1B4-49CA-9461-0E621BE70CE5}"/>
              </a:ext>
            </a:extLst>
          </p:cNvPr>
          <p:cNvSpPr>
            <a:spLocks noChangeArrowheads="1"/>
          </p:cNvSpPr>
          <p:nvPr/>
        </p:nvSpPr>
        <p:spPr bwMode="auto">
          <a:xfrm>
            <a:off x="3070225" y="2800350"/>
            <a:ext cx="193675"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100">
                <a:solidFill>
                  <a:srgbClr val="000000"/>
                </a:solidFill>
                <a:latin typeface="Helvetica" panose="020B0604020202020204" pitchFamily="34" charset="0"/>
              </a:rPr>
              <a:t>0.8</a:t>
            </a:r>
            <a:endParaRPr lang="en-US" altLang="en-US"/>
          </a:p>
        </p:txBody>
      </p:sp>
      <p:sp>
        <p:nvSpPr>
          <p:cNvPr id="4171" name="Line 75">
            <a:extLst>
              <a:ext uri="{FF2B5EF4-FFF2-40B4-BE49-F238E27FC236}">
                <a16:creationId xmlns:a16="http://schemas.microsoft.com/office/drawing/2014/main" id="{7D713A45-15DD-4478-A70C-480207860FA8}"/>
              </a:ext>
            </a:extLst>
          </p:cNvPr>
          <p:cNvSpPr>
            <a:spLocks noChangeShapeType="1"/>
          </p:cNvSpPr>
          <p:nvPr/>
        </p:nvSpPr>
        <p:spPr bwMode="auto">
          <a:xfrm>
            <a:off x="3309938" y="2525713"/>
            <a:ext cx="42862"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172" name="Line 76">
            <a:extLst>
              <a:ext uri="{FF2B5EF4-FFF2-40B4-BE49-F238E27FC236}">
                <a16:creationId xmlns:a16="http://schemas.microsoft.com/office/drawing/2014/main" id="{0A39455A-EC1C-40F5-837E-4175AAE8F95F}"/>
              </a:ext>
            </a:extLst>
          </p:cNvPr>
          <p:cNvSpPr>
            <a:spLocks noChangeShapeType="1"/>
          </p:cNvSpPr>
          <p:nvPr/>
        </p:nvSpPr>
        <p:spPr bwMode="auto">
          <a:xfrm flipH="1">
            <a:off x="7978775" y="2525713"/>
            <a:ext cx="55563"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173" name="Rectangle 77">
            <a:extLst>
              <a:ext uri="{FF2B5EF4-FFF2-40B4-BE49-F238E27FC236}">
                <a16:creationId xmlns:a16="http://schemas.microsoft.com/office/drawing/2014/main" id="{61D1E2B1-ED6D-4A78-AB1C-524288289BE3}"/>
              </a:ext>
            </a:extLst>
          </p:cNvPr>
          <p:cNvSpPr>
            <a:spLocks noChangeArrowheads="1"/>
          </p:cNvSpPr>
          <p:nvPr/>
        </p:nvSpPr>
        <p:spPr bwMode="auto">
          <a:xfrm>
            <a:off x="3070225" y="2441575"/>
            <a:ext cx="193675"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100">
                <a:solidFill>
                  <a:srgbClr val="000000"/>
                </a:solidFill>
                <a:latin typeface="Helvetica" panose="020B0604020202020204" pitchFamily="34" charset="0"/>
              </a:rPr>
              <a:t>0.9</a:t>
            </a:r>
            <a:endParaRPr lang="en-US" altLang="en-US"/>
          </a:p>
        </p:txBody>
      </p:sp>
      <p:sp>
        <p:nvSpPr>
          <p:cNvPr id="4174" name="Line 78">
            <a:extLst>
              <a:ext uri="{FF2B5EF4-FFF2-40B4-BE49-F238E27FC236}">
                <a16:creationId xmlns:a16="http://schemas.microsoft.com/office/drawing/2014/main" id="{71EFCCE0-8FE7-484F-B17E-817F033D932A}"/>
              </a:ext>
            </a:extLst>
          </p:cNvPr>
          <p:cNvSpPr>
            <a:spLocks noChangeShapeType="1"/>
          </p:cNvSpPr>
          <p:nvPr/>
        </p:nvSpPr>
        <p:spPr bwMode="auto">
          <a:xfrm>
            <a:off x="3309938" y="2166938"/>
            <a:ext cx="42862"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175" name="Line 79">
            <a:extLst>
              <a:ext uri="{FF2B5EF4-FFF2-40B4-BE49-F238E27FC236}">
                <a16:creationId xmlns:a16="http://schemas.microsoft.com/office/drawing/2014/main" id="{C4316229-41A4-4451-90DC-9C485CE2F926}"/>
              </a:ext>
            </a:extLst>
          </p:cNvPr>
          <p:cNvSpPr>
            <a:spLocks noChangeShapeType="1"/>
          </p:cNvSpPr>
          <p:nvPr/>
        </p:nvSpPr>
        <p:spPr bwMode="auto">
          <a:xfrm flipH="1">
            <a:off x="7978775" y="2166938"/>
            <a:ext cx="55563"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176" name="Rectangle 80">
            <a:extLst>
              <a:ext uri="{FF2B5EF4-FFF2-40B4-BE49-F238E27FC236}">
                <a16:creationId xmlns:a16="http://schemas.microsoft.com/office/drawing/2014/main" id="{18AF4393-D5EB-4FD4-A3A8-693E95926368}"/>
              </a:ext>
            </a:extLst>
          </p:cNvPr>
          <p:cNvSpPr>
            <a:spLocks noChangeArrowheads="1"/>
          </p:cNvSpPr>
          <p:nvPr/>
        </p:nvSpPr>
        <p:spPr bwMode="auto">
          <a:xfrm>
            <a:off x="3189288" y="2082800"/>
            <a:ext cx="77787"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100">
                <a:solidFill>
                  <a:srgbClr val="000000"/>
                </a:solidFill>
                <a:latin typeface="Helvetica" panose="020B0604020202020204" pitchFamily="34" charset="0"/>
              </a:rPr>
              <a:t>1</a:t>
            </a:r>
            <a:endParaRPr lang="en-US" altLang="en-US"/>
          </a:p>
        </p:txBody>
      </p:sp>
      <p:sp>
        <p:nvSpPr>
          <p:cNvPr id="4178" name="Freeform 82">
            <a:extLst>
              <a:ext uri="{FF2B5EF4-FFF2-40B4-BE49-F238E27FC236}">
                <a16:creationId xmlns:a16="http://schemas.microsoft.com/office/drawing/2014/main" id="{9AF76DE6-8D33-422E-BB98-6463DC90CFCC}"/>
              </a:ext>
            </a:extLst>
          </p:cNvPr>
          <p:cNvSpPr>
            <a:spLocks/>
          </p:cNvSpPr>
          <p:nvPr/>
        </p:nvSpPr>
        <p:spPr bwMode="auto">
          <a:xfrm>
            <a:off x="3309938" y="2166938"/>
            <a:ext cx="4724400" cy="3608387"/>
          </a:xfrm>
          <a:custGeom>
            <a:avLst/>
            <a:gdLst>
              <a:gd name="T0" fmla="*/ 0 w 434"/>
              <a:gd name="T1" fmla="*/ 342 h 342"/>
              <a:gd name="T2" fmla="*/ 434 w 434"/>
              <a:gd name="T3" fmla="*/ 342 h 342"/>
              <a:gd name="T4" fmla="*/ 434 w 434"/>
              <a:gd name="T5" fmla="*/ 0 h 342"/>
            </a:gdLst>
            <a:ahLst/>
            <a:cxnLst>
              <a:cxn ang="0">
                <a:pos x="T0" y="T1"/>
              </a:cxn>
              <a:cxn ang="0">
                <a:pos x="T2" y="T3"/>
              </a:cxn>
              <a:cxn ang="0">
                <a:pos x="T4" y="T5"/>
              </a:cxn>
            </a:cxnLst>
            <a:rect l="0" t="0" r="r" b="b"/>
            <a:pathLst>
              <a:path w="434" h="342">
                <a:moveTo>
                  <a:pt x="0" y="342"/>
                </a:moveTo>
                <a:lnTo>
                  <a:pt x="434" y="342"/>
                </a:lnTo>
                <a:lnTo>
                  <a:pt x="434" y="0"/>
                </a:lnTo>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4180" name="Freeform 84">
            <a:extLst>
              <a:ext uri="{FF2B5EF4-FFF2-40B4-BE49-F238E27FC236}">
                <a16:creationId xmlns:a16="http://schemas.microsoft.com/office/drawing/2014/main" id="{CE7C2D48-CEB6-49EF-87EB-8A77705CA86E}"/>
              </a:ext>
            </a:extLst>
          </p:cNvPr>
          <p:cNvSpPr>
            <a:spLocks/>
          </p:cNvSpPr>
          <p:nvPr/>
        </p:nvSpPr>
        <p:spPr bwMode="auto">
          <a:xfrm>
            <a:off x="3309938" y="2166938"/>
            <a:ext cx="4724400" cy="3608387"/>
          </a:xfrm>
          <a:custGeom>
            <a:avLst/>
            <a:gdLst>
              <a:gd name="T0" fmla="*/ 27 w 2976"/>
              <a:gd name="T1" fmla="*/ 6 h 2273"/>
              <a:gd name="T2" fmla="*/ 89 w 2976"/>
              <a:gd name="T3" fmla="*/ 79 h 2273"/>
              <a:gd name="T4" fmla="*/ 144 w 2976"/>
              <a:gd name="T5" fmla="*/ 226 h 2273"/>
              <a:gd name="T6" fmla="*/ 205 w 2976"/>
              <a:gd name="T7" fmla="*/ 438 h 2273"/>
              <a:gd name="T8" fmla="*/ 267 w 2976"/>
              <a:gd name="T9" fmla="*/ 691 h 2273"/>
              <a:gd name="T10" fmla="*/ 329 w 2976"/>
              <a:gd name="T11" fmla="*/ 990 h 2273"/>
              <a:gd name="T12" fmla="*/ 384 w 2976"/>
              <a:gd name="T13" fmla="*/ 1296 h 2273"/>
              <a:gd name="T14" fmla="*/ 445 w 2976"/>
              <a:gd name="T15" fmla="*/ 1608 h 2273"/>
              <a:gd name="T16" fmla="*/ 507 w 2976"/>
              <a:gd name="T17" fmla="*/ 1908 h 2273"/>
              <a:gd name="T18" fmla="*/ 569 w 2976"/>
              <a:gd name="T19" fmla="*/ 2173 h 2273"/>
              <a:gd name="T20" fmla="*/ 630 w 2976"/>
              <a:gd name="T21" fmla="*/ 2140 h 2273"/>
              <a:gd name="T22" fmla="*/ 685 w 2976"/>
              <a:gd name="T23" fmla="*/ 1967 h 2273"/>
              <a:gd name="T24" fmla="*/ 747 w 2976"/>
              <a:gd name="T25" fmla="*/ 1848 h 2273"/>
              <a:gd name="T26" fmla="*/ 809 w 2976"/>
              <a:gd name="T27" fmla="*/ 1788 h 2273"/>
              <a:gd name="T28" fmla="*/ 870 w 2976"/>
              <a:gd name="T29" fmla="*/ 1781 h 2273"/>
              <a:gd name="T30" fmla="*/ 925 w 2976"/>
              <a:gd name="T31" fmla="*/ 1815 h 2273"/>
              <a:gd name="T32" fmla="*/ 987 w 2976"/>
              <a:gd name="T33" fmla="*/ 1894 h 2273"/>
              <a:gd name="T34" fmla="*/ 1049 w 2976"/>
              <a:gd name="T35" fmla="*/ 1994 h 2273"/>
              <a:gd name="T36" fmla="*/ 1110 w 2976"/>
              <a:gd name="T37" fmla="*/ 2114 h 2273"/>
              <a:gd name="T38" fmla="*/ 1165 w 2976"/>
              <a:gd name="T39" fmla="*/ 2233 h 2273"/>
              <a:gd name="T40" fmla="*/ 1227 w 2976"/>
              <a:gd name="T41" fmla="*/ 2193 h 2273"/>
              <a:gd name="T42" fmla="*/ 1289 w 2976"/>
              <a:gd name="T43" fmla="*/ 2100 h 2273"/>
              <a:gd name="T44" fmla="*/ 1350 w 2976"/>
              <a:gd name="T45" fmla="*/ 2027 h 2273"/>
              <a:gd name="T46" fmla="*/ 1412 w 2976"/>
              <a:gd name="T47" fmla="*/ 1987 h 2273"/>
              <a:gd name="T48" fmla="*/ 1467 w 2976"/>
              <a:gd name="T49" fmla="*/ 1981 h 2273"/>
              <a:gd name="T50" fmla="*/ 1529 w 2976"/>
              <a:gd name="T51" fmla="*/ 1994 h 2273"/>
              <a:gd name="T52" fmla="*/ 1590 w 2976"/>
              <a:gd name="T53" fmla="*/ 2041 h 2273"/>
              <a:gd name="T54" fmla="*/ 1652 w 2976"/>
              <a:gd name="T55" fmla="*/ 2100 h 2273"/>
              <a:gd name="T56" fmla="*/ 1707 w 2976"/>
              <a:gd name="T57" fmla="*/ 2173 h 2273"/>
              <a:gd name="T58" fmla="*/ 1769 w 2976"/>
              <a:gd name="T59" fmla="*/ 2253 h 2273"/>
              <a:gd name="T60" fmla="*/ 1830 w 2976"/>
              <a:gd name="T61" fmla="*/ 2213 h 2273"/>
              <a:gd name="T62" fmla="*/ 1892 w 2976"/>
              <a:gd name="T63" fmla="*/ 2147 h 2273"/>
              <a:gd name="T64" fmla="*/ 1947 w 2976"/>
              <a:gd name="T65" fmla="*/ 2100 h 2273"/>
              <a:gd name="T66" fmla="*/ 2009 w 2976"/>
              <a:gd name="T67" fmla="*/ 2067 h 2273"/>
              <a:gd name="T68" fmla="*/ 2070 w 2976"/>
              <a:gd name="T69" fmla="*/ 2060 h 2273"/>
              <a:gd name="T70" fmla="*/ 2132 w 2976"/>
              <a:gd name="T71" fmla="*/ 2074 h 2273"/>
              <a:gd name="T72" fmla="*/ 2194 w 2976"/>
              <a:gd name="T73" fmla="*/ 2107 h 2273"/>
              <a:gd name="T74" fmla="*/ 2249 w 2976"/>
              <a:gd name="T75" fmla="*/ 2154 h 2273"/>
              <a:gd name="T76" fmla="*/ 2310 w 2976"/>
              <a:gd name="T77" fmla="*/ 2207 h 2273"/>
              <a:gd name="T78" fmla="*/ 2372 w 2976"/>
              <a:gd name="T79" fmla="*/ 2267 h 2273"/>
              <a:gd name="T80" fmla="*/ 2434 w 2976"/>
              <a:gd name="T81" fmla="*/ 2220 h 2273"/>
              <a:gd name="T82" fmla="*/ 2489 w 2976"/>
              <a:gd name="T83" fmla="*/ 2173 h 2273"/>
              <a:gd name="T84" fmla="*/ 2550 w 2976"/>
              <a:gd name="T85" fmla="*/ 2134 h 2273"/>
              <a:gd name="T86" fmla="*/ 2612 w 2976"/>
              <a:gd name="T87" fmla="*/ 2114 h 2273"/>
              <a:gd name="T88" fmla="*/ 2674 w 2976"/>
              <a:gd name="T89" fmla="*/ 2107 h 2273"/>
              <a:gd name="T90" fmla="*/ 2729 w 2976"/>
              <a:gd name="T91" fmla="*/ 2120 h 2273"/>
              <a:gd name="T92" fmla="*/ 2790 w 2976"/>
              <a:gd name="T93" fmla="*/ 2147 h 2273"/>
              <a:gd name="T94" fmla="*/ 2852 w 2976"/>
              <a:gd name="T95" fmla="*/ 2180 h 2273"/>
              <a:gd name="T96" fmla="*/ 2914 w 2976"/>
              <a:gd name="T97" fmla="*/ 2227 h 2273"/>
              <a:gd name="T98" fmla="*/ 2976 w 2976"/>
              <a:gd name="T99" fmla="*/ 2273 h 22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976" h="2273">
                <a:moveTo>
                  <a:pt x="0" y="0"/>
                </a:moveTo>
                <a:lnTo>
                  <a:pt x="27" y="6"/>
                </a:lnTo>
                <a:lnTo>
                  <a:pt x="54" y="33"/>
                </a:lnTo>
                <a:lnTo>
                  <a:pt x="89" y="79"/>
                </a:lnTo>
                <a:lnTo>
                  <a:pt x="116" y="146"/>
                </a:lnTo>
                <a:lnTo>
                  <a:pt x="144" y="226"/>
                </a:lnTo>
                <a:lnTo>
                  <a:pt x="178" y="325"/>
                </a:lnTo>
                <a:lnTo>
                  <a:pt x="205" y="438"/>
                </a:lnTo>
                <a:lnTo>
                  <a:pt x="240" y="558"/>
                </a:lnTo>
                <a:lnTo>
                  <a:pt x="267" y="691"/>
                </a:lnTo>
                <a:lnTo>
                  <a:pt x="294" y="837"/>
                </a:lnTo>
                <a:lnTo>
                  <a:pt x="329" y="990"/>
                </a:lnTo>
                <a:lnTo>
                  <a:pt x="356" y="1143"/>
                </a:lnTo>
                <a:lnTo>
                  <a:pt x="384" y="1296"/>
                </a:lnTo>
                <a:lnTo>
                  <a:pt x="418" y="1456"/>
                </a:lnTo>
                <a:lnTo>
                  <a:pt x="445" y="1608"/>
                </a:lnTo>
                <a:lnTo>
                  <a:pt x="480" y="1761"/>
                </a:lnTo>
                <a:lnTo>
                  <a:pt x="507" y="1908"/>
                </a:lnTo>
                <a:lnTo>
                  <a:pt x="534" y="2047"/>
                </a:lnTo>
                <a:lnTo>
                  <a:pt x="569" y="2173"/>
                </a:lnTo>
                <a:lnTo>
                  <a:pt x="596" y="2247"/>
                </a:lnTo>
                <a:lnTo>
                  <a:pt x="630" y="2140"/>
                </a:lnTo>
                <a:lnTo>
                  <a:pt x="658" y="2047"/>
                </a:lnTo>
                <a:lnTo>
                  <a:pt x="685" y="1967"/>
                </a:lnTo>
                <a:lnTo>
                  <a:pt x="720" y="1901"/>
                </a:lnTo>
                <a:lnTo>
                  <a:pt x="747" y="1848"/>
                </a:lnTo>
                <a:lnTo>
                  <a:pt x="774" y="1808"/>
                </a:lnTo>
                <a:lnTo>
                  <a:pt x="809" y="1788"/>
                </a:lnTo>
                <a:lnTo>
                  <a:pt x="836" y="1775"/>
                </a:lnTo>
                <a:lnTo>
                  <a:pt x="870" y="1781"/>
                </a:lnTo>
                <a:lnTo>
                  <a:pt x="898" y="1795"/>
                </a:lnTo>
                <a:lnTo>
                  <a:pt x="925" y="1815"/>
                </a:lnTo>
                <a:lnTo>
                  <a:pt x="960" y="1854"/>
                </a:lnTo>
                <a:lnTo>
                  <a:pt x="987" y="1894"/>
                </a:lnTo>
                <a:lnTo>
                  <a:pt x="1021" y="1941"/>
                </a:lnTo>
                <a:lnTo>
                  <a:pt x="1049" y="1994"/>
                </a:lnTo>
                <a:lnTo>
                  <a:pt x="1076" y="2054"/>
                </a:lnTo>
                <a:lnTo>
                  <a:pt x="1110" y="2114"/>
                </a:lnTo>
                <a:lnTo>
                  <a:pt x="1138" y="2173"/>
                </a:lnTo>
                <a:lnTo>
                  <a:pt x="1165" y="2233"/>
                </a:lnTo>
                <a:lnTo>
                  <a:pt x="1200" y="2247"/>
                </a:lnTo>
                <a:lnTo>
                  <a:pt x="1227" y="2193"/>
                </a:lnTo>
                <a:lnTo>
                  <a:pt x="1261" y="2140"/>
                </a:lnTo>
                <a:lnTo>
                  <a:pt x="1289" y="2100"/>
                </a:lnTo>
                <a:lnTo>
                  <a:pt x="1316" y="2060"/>
                </a:lnTo>
                <a:lnTo>
                  <a:pt x="1350" y="2027"/>
                </a:lnTo>
                <a:lnTo>
                  <a:pt x="1378" y="2007"/>
                </a:lnTo>
                <a:lnTo>
                  <a:pt x="1412" y="1987"/>
                </a:lnTo>
                <a:lnTo>
                  <a:pt x="1440" y="1981"/>
                </a:lnTo>
                <a:lnTo>
                  <a:pt x="1467" y="1981"/>
                </a:lnTo>
                <a:lnTo>
                  <a:pt x="1501" y="1987"/>
                </a:lnTo>
                <a:lnTo>
                  <a:pt x="1529" y="1994"/>
                </a:lnTo>
                <a:lnTo>
                  <a:pt x="1556" y="2014"/>
                </a:lnTo>
                <a:lnTo>
                  <a:pt x="1590" y="2041"/>
                </a:lnTo>
                <a:lnTo>
                  <a:pt x="1618" y="2067"/>
                </a:lnTo>
                <a:lnTo>
                  <a:pt x="1652" y="2100"/>
                </a:lnTo>
                <a:lnTo>
                  <a:pt x="1680" y="2140"/>
                </a:lnTo>
                <a:lnTo>
                  <a:pt x="1707" y="2173"/>
                </a:lnTo>
                <a:lnTo>
                  <a:pt x="1741" y="2213"/>
                </a:lnTo>
                <a:lnTo>
                  <a:pt x="1769" y="2253"/>
                </a:lnTo>
                <a:lnTo>
                  <a:pt x="1803" y="2247"/>
                </a:lnTo>
                <a:lnTo>
                  <a:pt x="1830" y="2213"/>
                </a:lnTo>
                <a:lnTo>
                  <a:pt x="1858" y="2180"/>
                </a:lnTo>
                <a:lnTo>
                  <a:pt x="1892" y="2147"/>
                </a:lnTo>
                <a:lnTo>
                  <a:pt x="1920" y="2120"/>
                </a:lnTo>
                <a:lnTo>
                  <a:pt x="1947" y="2100"/>
                </a:lnTo>
                <a:lnTo>
                  <a:pt x="1981" y="2080"/>
                </a:lnTo>
                <a:lnTo>
                  <a:pt x="2009" y="2067"/>
                </a:lnTo>
                <a:lnTo>
                  <a:pt x="2043" y="2060"/>
                </a:lnTo>
                <a:lnTo>
                  <a:pt x="2070" y="2060"/>
                </a:lnTo>
                <a:lnTo>
                  <a:pt x="2098" y="2067"/>
                </a:lnTo>
                <a:lnTo>
                  <a:pt x="2132" y="2074"/>
                </a:lnTo>
                <a:lnTo>
                  <a:pt x="2160" y="2087"/>
                </a:lnTo>
                <a:lnTo>
                  <a:pt x="2194" y="2107"/>
                </a:lnTo>
                <a:lnTo>
                  <a:pt x="2221" y="2127"/>
                </a:lnTo>
                <a:lnTo>
                  <a:pt x="2249" y="2154"/>
                </a:lnTo>
                <a:lnTo>
                  <a:pt x="2283" y="2180"/>
                </a:lnTo>
                <a:lnTo>
                  <a:pt x="2310" y="2207"/>
                </a:lnTo>
                <a:lnTo>
                  <a:pt x="2338" y="2233"/>
                </a:lnTo>
                <a:lnTo>
                  <a:pt x="2372" y="2267"/>
                </a:lnTo>
                <a:lnTo>
                  <a:pt x="2400" y="2247"/>
                </a:lnTo>
                <a:lnTo>
                  <a:pt x="2434" y="2220"/>
                </a:lnTo>
                <a:lnTo>
                  <a:pt x="2461" y="2193"/>
                </a:lnTo>
                <a:lnTo>
                  <a:pt x="2489" y="2173"/>
                </a:lnTo>
                <a:lnTo>
                  <a:pt x="2523" y="2154"/>
                </a:lnTo>
                <a:lnTo>
                  <a:pt x="2550" y="2134"/>
                </a:lnTo>
                <a:lnTo>
                  <a:pt x="2585" y="2120"/>
                </a:lnTo>
                <a:lnTo>
                  <a:pt x="2612" y="2114"/>
                </a:lnTo>
                <a:lnTo>
                  <a:pt x="2640" y="2107"/>
                </a:lnTo>
                <a:lnTo>
                  <a:pt x="2674" y="2107"/>
                </a:lnTo>
                <a:lnTo>
                  <a:pt x="2701" y="2114"/>
                </a:lnTo>
                <a:lnTo>
                  <a:pt x="2729" y="2120"/>
                </a:lnTo>
                <a:lnTo>
                  <a:pt x="2763" y="2134"/>
                </a:lnTo>
                <a:lnTo>
                  <a:pt x="2790" y="2147"/>
                </a:lnTo>
                <a:lnTo>
                  <a:pt x="2825" y="2160"/>
                </a:lnTo>
                <a:lnTo>
                  <a:pt x="2852" y="2180"/>
                </a:lnTo>
                <a:lnTo>
                  <a:pt x="2880" y="2200"/>
                </a:lnTo>
                <a:lnTo>
                  <a:pt x="2914" y="2227"/>
                </a:lnTo>
                <a:lnTo>
                  <a:pt x="2941" y="2247"/>
                </a:lnTo>
                <a:lnTo>
                  <a:pt x="2976" y="2273"/>
                </a:lnTo>
              </a:path>
            </a:pathLst>
          </a:custGeom>
          <a:noFill/>
          <a:ln w="28575" cmpd="sng">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4181" name="Rectangle 85">
            <a:extLst>
              <a:ext uri="{FF2B5EF4-FFF2-40B4-BE49-F238E27FC236}">
                <a16:creationId xmlns:a16="http://schemas.microsoft.com/office/drawing/2014/main" id="{B0655213-AD78-4942-BCBD-38E91BC0DE5A}"/>
              </a:ext>
            </a:extLst>
          </p:cNvPr>
          <p:cNvSpPr>
            <a:spLocks noChangeArrowheads="1"/>
          </p:cNvSpPr>
          <p:nvPr/>
        </p:nvSpPr>
        <p:spPr bwMode="auto">
          <a:xfrm>
            <a:off x="5562600" y="5986463"/>
            <a:ext cx="130175"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100">
                <a:solidFill>
                  <a:srgbClr val="000000"/>
                </a:solidFill>
                <a:latin typeface="Helvetica" panose="020B0604020202020204" pitchFamily="34" charset="0"/>
              </a:rPr>
              <a:t>f*t</a:t>
            </a:r>
            <a:endParaRPr lang="en-US" altLang="en-US"/>
          </a:p>
        </p:txBody>
      </p:sp>
      <p:sp>
        <p:nvSpPr>
          <p:cNvPr id="4182" name="Rectangle 86">
            <a:extLst>
              <a:ext uri="{FF2B5EF4-FFF2-40B4-BE49-F238E27FC236}">
                <a16:creationId xmlns:a16="http://schemas.microsoft.com/office/drawing/2014/main" id="{6BF917A6-90C8-42CA-B69F-B608706C6E73}"/>
              </a:ext>
            </a:extLst>
          </p:cNvPr>
          <p:cNvSpPr>
            <a:spLocks noChangeArrowheads="1"/>
          </p:cNvSpPr>
          <p:nvPr/>
        </p:nvSpPr>
        <p:spPr bwMode="auto">
          <a:xfrm>
            <a:off x="5692775" y="6081713"/>
            <a:ext cx="57150" cy="122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800">
                <a:solidFill>
                  <a:srgbClr val="000000"/>
                </a:solidFill>
                <a:latin typeface="Helvetica" panose="020B0604020202020204" pitchFamily="34" charset="0"/>
              </a:rPr>
              <a:t>0</a:t>
            </a:r>
            <a:endParaRPr lang="en-US" altLang="en-US"/>
          </a:p>
        </p:txBody>
      </p:sp>
      <p:sp>
        <p:nvSpPr>
          <p:cNvPr id="4183" name="Rectangle 87">
            <a:extLst>
              <a:ext uri="{FF2B5EF4-FFF2-40B4-BE49-F238E27FC236}">
                <a16:creationId xmlns:a16="http://schemas.microsoft.com/office/drawing/2014/main" id="{9F8F36B2-813B-46C9-8E38-153B29C6AD4D}"/>
              </a:ext>
            </a:extLst>
          </p:cNvPr>
          <p:cNvSpPr>
            <a:spLocks noChangeArrowheads="1"/>
          </p:cNvSpPr>
          <p:nvPr/>
        </p:nvSpPr>
        <p:spPr bwMode="auto">
          <a:xfrm rot="16200000">
            <a:off x="2669382" y="3952081"/>
            <a:ext cx="534988"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100">
                <a:solidFill>
                  <a:srgbClr val="000000"/>
                </a:solidFill>
                <a:latin typeface="Helvetica" panose="020B0604020202020204" pitchFamily="34" charset="0"/>
              </a:rPr>
              <a:t>abs(V/At</a:t>
            </a:r>
            <a:endParaRPr lang="en-US" altLang="en-US"/>
          </a:p>
        </p:txBody>
      </p:sp>
      <p:sp>
        <p:nvSpPr>
          <p:cNvPr id="4184" name="Rectangle 88">
            <a:extLst>
              <a:ext uri="{FF2B5EF4-FFF2-40B4-BE49-F238E27FC236}">
                <a16:creationId xmlns:a16="http://schemas.microsoft.com/office/drawing/2014/main" id="{1078B92E-596F-4738-8B0E-6D20479EAAB8}"/>
              </a:ext>
            </a:extLst>
          </p:cNvPr>
          <p:cNvSpPr>
            <a:spLocks noChangeArrowheads="1"/>
          </p:cNvSpPr>
          <p:nvPr/>
        </p:nvSpPr>
        <p:spPr bwMode="auto">
          <a:xfrm rot="16200000">
            <a:off x="2983707" y="3675856"/>
            <a:ext cx="57150" cy="122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800">
                <a:solidFill>
                  <a:srgbClr val="000000"/>
                </a:solidFill>
                <a:latin typeface="Helvetica" panose="020B0604020202020204" pitchFamily="34" charset="0"/>
              </a:rPr>
              <a:t>0</a:t>
            </a:r>
            <a:endParaRPr lang="en-US" altLang="en-US"/>
          </a:p>
        </p:txBody>
      </p:sp>
      <p:sp>
        <p:nvSpPr>
          <p:cNvPr id="4185" name="Rectangle 89">
            <a:extLst>
              <a:ext uri="{FF2B5EF4-FFF2-40B4-BE49-F238E27FC236}">
                <a16:creationId xmlns:a16="http://schemas.microsoft.com/office/drawing/2014/main" id="{A030AE44-A750-4A9D-A5E9-96A8B884EC86}"/>
              </a:ext>
            </a:extLst>
          </p:cNvPr>
          <p:cNvSpPr>
            <a:spLocks noChangeArrowheads="1"/>
          </p:cNvSpPr>
          <p:nvPr/>
        </p:nvSpPr>
        <p:spPr bwMode="auto">
          <a:xfrm rot="16200000">
            <a:off x="2913857" y="3594894"/>
            <a:ext cx="46037"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100">
                <a:solidFill>
                  <a:srgbClr val="000000"/>
                </a:solidFill>
                <a:latin typeface="Helvetica" panose="020B0604020202020204" pitchFamily="34" charset="0"/>
              </a:rPr>
              <a:t>)</a:t>
            </a:r>
            <a:endParaRPr lang="en-US" altLang="en-US"/>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Rectangle 3">
            <a:extLst>
              <a:ext uri="{FF2B5EF4-FFF2-40B4-BE49-F238E27FC236}">
                <a16:creationId xmlns:a16="http://schemas.microsoft.com/office/drawing/2014/main" id="{9D46F485-D837-436E-B0A4-6642DAEBF438}"/>
              </a:ext>
            </a:extLst>
          </p:cNvPr>
          <p:cNvSpPr>
            <a:spLocks noChangeArrowheads="1"/>
          </p:cNvSpPr>
          <p:nvPr/>
        </p:nvSpPr>
        <p:spPr bwMode="auto">
          <a:xfrm>
            <a:off x="457200" y="554038"/>
            <a:ext cx="1868488"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600"/>
              <a:t>&gt;&gt; plot(u, angle(yf))</a:t>
            </a:r>
          </a:p>
        </p:txBody>
      </p:sp>
      <p:sp>
        <p:nvSpPr>
          <p:cNvPr id="5124" name="AutoShape 4">
            <a:extLst>
              <a:ext uri="{FF2B5EF4-FFF2-40B4-BE49-F238E27FC236}">
                <a16:creationId xmlns:a16="http://schemas.microsoft.com/office/drawing/2014/main" id="{2BE0CAB9-FDE0-4BD0-A258-28D73CE839E4}"/>
              </a:ext>
            </a:extLst>
          </p:cNvPr>
          <p:cNvSpPr>
            <a:spLocks noChangeAspect="1" noChangeArrowheads="1" noTextEdit="1"/>
          </p:cNvSpPr>
          <p:nvPr/>
        </p:nvSpPr>
        <p:spPr bwMode="auto">
          <a:xfrm>
            <a:off x="1905000" y="1524000"/>
            <a:ext cx="6497638" cy="472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128" name="Rectangle 8">
            <a:extLst>
              <a:ext uri="{FF2B5EF4-FFF2-40B4-BE49-F238E27FC236}">
                <a16:creationId xmlns:a16="http://schemas.microsoft.com/office/drawing/2014/main" id="{F74D7690-CB46-42CC-9472-BD89BEFFCBDB}"/>
              </a:ext>
            </a:extLst>
          </p:cNvPr>
          <p:cNvSpPr>
            <a:spLocks noChangeArrowheads="1"/>
          </p:cNvSpPr>
          <p:nvPr/>
        </p:nvSpPr>
        <p:spPr bwMode="auto">
          <a:xfrm>
            <a:off x="2752725" y="1808163"/>
            <a:ext cx="5035550" cy="3846512"/>
          </a:xfrm>
          <a:prstGeom prst="rect">
            <a:avLst/>
          </a:prstGeom>
          <a:noFill/>
          <a:ln w="0">
            <a:solidFill>
              <a:srgbClr val="FFFFFF"/>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129" name="Line 9">
            <a:extLst>
              <a:ext uri="{FF2B5EF4-FFF2-40B4-BE49-F238E27FC236}">
                <a16:creationId xmlns:a16="http://schemas.microsoft.com/office/drawing/2014/main" id="{B50CE9B6-5199-46F6-91F7-F2074F415C8D}"/>
              </a:ext>
            </a:extLst>
          </p:cNvPr>
          <p:cNvSpPr>
            <a:spLocks noChangeShapeType="1"/>
          </p:cNvSpPr>
          <p:nvPr/>
        </p:nvSpPr>
        <p:spPr bwMode="auto">
          <a:xfrm>
            <a:off x="2752725" y="1808163"/>
            <a:ext cx="5035550"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130" name="Freeform 10">
            <a:extLst>
              <a:ext uri="{FF2B5EF4-FFF2-40B4-BE49-F238E27FC236}">
                <a16:creationId xmlns:a16="http://schemas.microsoft.com/office/drawing/2014/main" id="{C884620C-5A54-46AA-B831-FB997C22F444}"/>
              </a:ext>
            </a:extLst>
          </p:cNvPr>
          <p:cNvSpPr>
            <a:spLocks/>
          </p:cNvSpPr>
          <p:nvPr/>
        </p:nvSpPr>
        <p:spPr bwMode="auto">
          <a:xfrm>
            <a:off x="2752725" y="1808163"/>
            <a:ext cx="5035550" cy="3846512"/>
          </a:xfrm>
          <a:custGeom>
            <a:avLst/>
            <a:gdLst>
              <a:gd name="T0" fmla="*/ 0 w 434"/>
              <a:gd name="T1" fmla="*/ 342 h 342"/>
              <a:gd name="T2" fmla="*/ 434 w 434"/>
              <a:gd name="T3" fmla="*/ 342 h 342"/>
              <a:gd name="T4" fmla="*/ 434 w 434"/>
              <a:gd name="T5" fmla="*/ 0 h 342"/>
            </a:gdLst>
            <a:ahLst/>
            <a:cxnLst>
              <a:cxn ang="0">
                <a:pos x="T0" y="T1"/>
              </a:cxn>
              <a:cxn ang="0">
                <a:pos x="T2" y="T3"/>
              </a:cxn>
              <a:cxn ang="0">
                <a:pos x="T4" y="T5"/>
              </a:cxn>
            </a:cxnLst>
            <a:rect l="0" t="0" r="r" b="b"/>
            <a:pathLst>
              <a:path w="434" h="342">
                <a:moveTo>
                  <a:pt x="0" y="342"/>
                </a:moveTo>
                <a:lnTo>
                  <a:pt x="434" y="342"/>
                </a:lnTo>
                <a:lnTo>
                  <a:pt x="434" y="0"/>
                </a:lnTo>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131" name="Line 11">
            <a:extLst>
              <a:ext uri="{FF2B5EF4-FFF2-40B4-BE49-F238E27FC236}">
                <a16:creationId xmlns:a16="http://schemas.microsoft.com/office/drawing/2014/main" id="{6E1B99F8-010B-4409-B740-E3DCFC6EAA1F}"/>
              </a:ext>
            </a:extLst>
          </p:cNvPr>
          <p:cNvSpPr>
            <a:spLocks noChangeShapeType="1"/>
          </p:cNvSpPr>
          <p:nvPr/>
        </p:nvSpPr>
        <p:spPr bwMode="auto">
          <a:xfrm flipV="1">
            <a:off x="2752725" y="1808163"/>
            <a:ext cx="1588" cy="384651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132" name="Line 12">
            <a:extLst>
              <a:ext uri="{FF2B5EF4-FFF2-40B4-BE49-F238E27FC236}">
                <a16:creationId xmlns:a16="http://schemas.microsoft.com/office/drawing/2014/main" id="{AF3A0E87-F98D-4E4F-BC06-05ADB916B517}"/>
              </a:ext>
            </a:extLst>
          </p:cNvPr>
          <p:cNvSpPr>
            <a:spLocks noChangeShapeType="1"/>
          </p:cNvSpPr>
          <p:nvPr/>
        </p:nvSpPr>
        <p:spPr bwMode="auto">
          <a:xfrm>
            <a:off x="2752725" y="5654675"/>
            <a:ext cx="5035550"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134" name="Line 14">
            <a:extLst>
              <a:ext uri="{FF2B5EF4-FFF2-40B4-BE49-F238E27FC236}">
                <a16:creationId xmlns:a16="http://schemas.microsoft.com/office/drawing/2014/main" id="{8BA6CD5F-0885-4849-864F-32C7284E5E42}"/>
              </a:ext>
            </a:extLst>
          </p:cNvPr>
          <p:cNvSpPr>
            <a:spLocks noChangeShapeType="1"/>
          </p:cNvSpPr>
          <p:nvPr/>
        </p:nvSpPr>
        <p:spPr bwMode="auto">
          <a:xfrm flipV="1">
            <a:off x="2752725" y="5599113"/>
            <a:ext cx="1588" cy="5556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135" name="Line 15">
            <a:extLst>
              <a:ext uri="{FF2B5EF4-FFF2-40B4-BE49-F238E27FC236}">
                <a16:creationId xmlns:a16="http://schemas.microsoft.com/office/drawing/2014/main" id="{CAA2884C-1842-4796-91B0-59AF4C37DC76}"/>
              </a:ext>
            </a:extLst>
          </p:cNvPr>
          <p:cNvSpPr>
            <a:spLocks noChangeShapeType="1"/>
          </p:cNvSpPr>
          <p:nvPr/>
        </p:nvSpPr>
        <p:spPr bwMode="auto">
          <a:xfrm>
            <a:off x="2752725" y="1808163"/>
            <a:ext cx="1588" cy="4445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136" name="Rectangle 16">
            <a:extLst>
              <a:ext uri="{FF2B5EF4-FFF2-40B4-BE49-F238E27FC236}">
                <a16:creationId xmlns:a16="http://schemas.microsoft.com/office/drawing/2014/main" id="{05D36982-74F1-4460-8F0A-2509276E7D03}"/>
              </a:ext>
            </a:extLst>
          </p:cNvPr>
          <p:cNvSpPr>
            <a:spLocks noChangeArrowheads="1"/>
          </p:cNvSpPr>
          <p:nvPr/>
        </p:nvSpPr>
        <p:spPr bwMode="auto">
          <a:xfrm>
            <a:off x="2717800" y="5688013"/>
            <a:ext cx="84138"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200">
                <a:solidFill>
                  <a:srgbClr val="000000"/>
                </a:solidFill>
                <a:latin typeface="Helvetica" panose="020B0604020202020204" pitchFamily="34" charset="0"/>
              </a:rPr>
              <a:t>0</a:t>
            </a:r>
            <a:endParaRPr lang="en-US" altLang="en-US"/>
          </a:p>
        </p:txBody>
      </p:sp>
      <p:sp>
        <p:nvSpPr>
          <p:cNvPr id="5137" name="Line 17">
            <a:extLst>
              <a:ext uri="{FF2B5EF4-FFF2-40B4-BE49-F238E27FC236}">
                <a16:creationId xmlns:a16="http://schemas.microsoft.com/office/drawing/2014/main" id="{51B8D60D-1C9F-4FA5-B124-331D056E5C58}"/>
              </a:ext>
            </a:extLst>
          </p:cNvPr>
          <p:cNvSpPr>
            <a:spLocks noChangeShapeType="1"/>
          </p:cNvSpPr>
          <p:nvPr/>
        </p:nvSpPr>
        <p:spPr bwMode="auto">
          <a:xfrm flipV="1">
            <a:off x="3251200" y="5599113"/>
            <a:ext cx="1588" cy="5556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138" name="Line 18">
            <a:extLst>
              <a:ext uri="{FF2B5EF4-FFF2-40B4-BE49-F238E27FC236}">
                <a16:creationId xmlns:a16="http://schemas.microsoft.com/office/drawing/2014/main" id="{AA2483F6-EA92-4F38-B6F9-DDC822525B5A}"/>
              </a:ext>
            </a:extLst>
          </p:cNvPr>
          <p:cNvSpPr>
            <a:spLocks noChangeShapeType="1"/>
          </p:cNvSpPr>
          <p:nvPr/>
        </p:nvSpPr>
        <p:spPr bwMode="auto">
          <a:xfrm>
            <a:off x="3251200" y="1808163"/>
            <a:ext cx="1588" cy="4445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139" name="Rectangle 19">
            <a:extLst>
              <a:ext uri="{FF2B5EF4-FFF2-40B4-BE49-F238E27FC236}">
                <a16:creationId xmlns:a16="http://schemas.microsoft.com/office/drawing/2014/main" id="{9966BE0B-0513-4F0F-94BB-D4206E66F079}"/>
              </a:ext>
            </a:extLst>
          </p:cNvPr>
          <p:cNvSpPr>
            <a:spLocks noChangeArrowheads="1"/>
          </p:cNvSpPr>
          <p:nvPr/>
        </p:nvSpPr>
        <p:spPr bwMode="auto">
          <a:xfrm>
            <a:off x="3146425" y="5688013"/>
            <a:ext cx="211138"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200">
                <a:solidFill>
                  <a:srgbClr val="000000"/>
                </a:solidFill>
                <a:latin typeface="Helvetica" panose="020B0604020202020204" pitchFamily="34" charset="0"/>
              </a:rPr>
              <a:t>0.5</a:t>
            </a:r>
            <a:endParaRPr lang="en-US" altLang="en-US"/>
          </a:p>
        </p:txBody>
      </p:sp>
      <p:sp>
        <p:nvSpPr>
          <p:cNvPr id="5140" name="Line 20">
            <a:extLst>
              <a:ext uri="{FF2B5EF4-FFF2-40B4-BE49-F238E27FC236}">
                <a16:creationId xmlns:a16="http://schemas.microsoft.com/office/drawing/2014/main" id="{1D58E465-7C8A-4B70-91BA-830FAA574E23}"/>
              </a:ext>
            </a:extLst>
          </p:cNvPr>
          <p:cNvSpPr>
            <a:spLocks noChangeShapeType="1"/>
          </p:cNvSpPr>
          <p:nvPr/>
        </p:nvSpPr>
        <p:spPr bwMode="auto">
          <a:xfrm flipV="1">
            <a:off x="3749675" y="5599113"/>
            <a:ext cx="1588" cy="5556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141" name="Line 21">
            <a:extLst>
              <a:ext uri="{FF2B5EF4-FFF2-40B4-BE49-F238E27FC236}">
                <a16:creationId xmlns:a16="http://schemas.microsoft.com/office/drawing/2014/main" id="{14FE14CE-D3F0-41C9-A70F-6B22D1E5E4E7}"/>
              </a:ext>
            </a:extLst>
          </p:cNvPr>
          <p:cNvSpPr>
            <a:spLocks noChangeShapeType="1"/>
          </p:cNvSpPr>
          <p:nvPr/>
        </p:nvSpPr>
        <p:spPr bwMode="auto">
          <a:xfrm>
            <a:off x="3749675" y="1808163"/>
            <a:ext cx="1588" cy="4445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142" name="Rectangle 22">
            <a:extLst>
              <a:ext uri="{FF2B5EF4-FFF2-40B4-BE49-F238E27FC236}">
                <a16:creationId xmlns:a16="http://schemas.microsoft.com/office/drawing/2014/main" id="{91821948-6FA5-4547-8ADF-6919861E38F1}"/>
              </a:ext>
            </a:extLst>
          </p:cNvPr>
          <p:cNvSpPr>
            <a:spLocks noChangeArrowheads="1"/>
          </p:cNvSpPr>
          <p:nvPr/>
        </p:nvSpPr>
        <p:spPr bwMode="auto">
          <a:xfrm>
            <a:off x="3714750" y="5688013"/>
            <a:ext cx="84138"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200">
                <a:solidFill>
                  <a:srgbClr val="000000"/>
                </a:solidFill>
                <a:latin typeface="Helvetica" panose="020B0604020202020204" pitchFamily="34" charset="0"/>
              </a:rPr>
              <a:t>1</a:t>
            </a:r>
            <a:endParaRPr lang="en-US" altLang="en-US"/>
          </a:p>
        </p:txBody>
      </p:sp>
      <p:sp>
        <p:nvSpPr>
          <p:cNvPr id="5143" name="Line 23">
            <a:extLst>
              <a:ext uri="{FF2B5EF4-FFF2-40B4-BE49-F238E27FC236}">
                <a16:creationId xmlns:a16="http://schemas.microsoft.com/office/drawing/2014/main" id="{42E78663-B8E7-48E0-846D-10F6CA02DE38}"/>
              </a:ext>
            </a:extLst>
          </p:cNvPr>
          <p:cNvSpPr>
            <a:spLocks noChangeShapeType="1"/>
          </p:cNvSpPr>
          <p:nvPr/>
        </p:nvSpPr>
        <p:spPr bwMode="auto">
          <a:xfrm flipV="1">
            <a:off x="4260850" y="5599113"/>
            <a:ext cx="1588" cy="5556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144" name="Line 24">
            <a:extLst>
              <a:ext uri="{FF2B5EF4-FFF2-40B4-BE49-F238E27FC236}">
                <a16:creationId xmlns:a16="http://schemas.microsoft.com/office/drawing/2014/main" id="{68CAD889-9DCA-40FE-B42B-926E003FDF0C}"/>
              </a:ext>
            </a:extLst>
          </p:cNvPr>
          <p:cNvSpPr>
            <a:spLocks noChangeShapeType="1"/>
          </p:cNvSpPr>
          <p:nvPr/>
        </p:nvSpPr>
        <p:spPr bwMode="auto">
          <a:xfrm>
            <a:off x="4260850" y="1808163"/>
            <a:ext cx="1588" cy="4445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145" name="Rectangle 25">
            <a:extLst>
              <a:ext uri="{FF2B5EF4-FFF2-40B4-BE49-F238E27FC236}">
                <a16:creationId xmlns:a16="http://schemas.microsoft.com/office/drawing/2014/main" id="{34717F5B-F85F-4A30-A429-199C98A62432}"/>
              </a:ext>
            </a:extLst>
          </p:cNvPr>
          <p:cNvSpPr>
            <a:spLocks noChangeArrowheads="1"/>
          </p:cNvSpPr>
          <p:nvPr/>
        </p:nvSpPr>
        <p:spPr bwMode="auto">
          <a:xfrm>
            <a:off x="4156075" y="5688013"/>
            <a:ext cx="211138"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200">
                <a:solidFill>
                  <a:srgbClr val="000000"/>
                </a:solidFill>
                <a:latin typeface="Helvetica" panose="020B0604020202020204" pitchFamily="34" charset="0"/>
              </a:rPr>
              <a:t>1.5</a:t>
            </a:r>
            <a:endParaRPr lang="en-US" altLang="en-US"/>
          </a:p>
        </p:txBody>
      </p:sp>
      <p:sp>
        <p:nvSpPr>
          <p:cNvPr id="5146" name="Line 26">
            <a:extLst>
              <a:ext uri="{FF2B5EF4-FFF2-40B4-BE49-F238E27FC236}">
                <a16:creationId xmlns:a16="http://schemas.microsoft.com/office/drawing/2014/main" id="{340E55E6-0D2B-4D90-B7CB-74C78EAB2C78}"/>
              </a:ext>
            </a:extLst>
          </p:cNvPr>
          <p:cNvSpPr>
            <a:spLocks noChangeShapeType="1"/>
          </p:cNvSpPr>
          <p:nvPr/>
        </p:nvSpPr>
        <p:spPr bwMode="auto">
          <a:xfrm flipV="1">
            <a:off x="4759325" y="5599113"/>
            <a:ext cx="1588" cy="5556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147" name="Line 27">
            <a:extLst>
              <a:ext uri="{FF2B5EF4-FFF2-40B4-BE49-F238E27FC236}">
                <a16:creationId xmlns:a16="http://schemas.microsoft.com/office/drawing/2014/main" id="{986B4695-E789-423B-B396-FDE78E99420E}"/>
              </a:ext>
            </a:extLst>
          </p:cNvPr>
          <p:cNvSpPr>
            <a:spLocks noChangeShapeType="1"/>
          </p:cNvSpPr>
          <p:nvPr/>
        </p:nvSpPr>
        <p:spPr bwMode="auto">
          <a:xfrm>
            <a:off x="4759325" y="1808163"/>
            <a:ext cx="1588" cy="4445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148" name="Rectangle 28">
            <a:extLst>
              <a:ext uri="{FF2B5EF4-FFF2-40B4-BE49-F238E27FC236}">
                <a16:creationId xmlns:a16="http://schemas.microsoft.com/office/drawing/2014/main" id="{13697F6B-696C-4243-AD14-06E30FB1DC57}"/>
              </a:ext>
            </a:extLst>
          </p:cNvPr>
          <p:cNvSpPr>
            <a:spLocks noChangeArrowheads="1"/>
          </p:cNvSpPr>
          <p:nvPr/>
        </p:nvSpPr>
        <p:spPr bwMode="auto">
          <a:xfrm>
            <a:off x="4724400" y="5688013"/>
            <a:ext cx="84138"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200">
                <a:solidFill>
                  <a:srgbClr val="000000"/>
                </a:solidFill>
                <a:latin typeface="Helvetica" panose="020B0604020202020204" pitchFamily="34" charset="0"/>
              </a:rPr>
              <a:t>2</a:t>
            </a:r>
            <a:endParaRPr lang="en-US" altLang="en-US"/>
          </a:p>
        </p:txBody>
      </p:sp>
      <p:sp>
        <p:nvSpPr>
          <p:cNvPr id="5149" name="Line 29">
            <a:extLst>
              <a:ext uri="{FF2B5EF4-FFF2-40B4-BE49-F238E27FC236}">
                <a16:creationId xmlns:a16="http://schemas.microsoft.com/office/drawing/2014/main" id="{64E741A1-DC75-4F51-870F-7D35462E66A4}"/>
              </a:ext>
            </a:extLst>
          </p:cNvPr>
          <p:cNvSpPr>
            <a:spLocks noChangeShapeType="1"/>
          </p:cNvSpPr>
          <p:nvPr/>
        </p:nvSpPr>
        <p:spPr bwMode="auto">
          <a:xfrm flipV="1">
            <a:off x="5270500" y="5599113"/>
            <a:ext cx="1588" cy="5556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150" name="Line 30">
            <a:extLst>
              <a:ext uri="{FF2B5EF4-FFF2-40B4-BE49-F238E27FC236}">
                <a16:creationId xmlns:a16="http://schemas.microsoft.com/office/drawing/2014/main" id="{EAFE508B-7D42-4848-9987-3F3057802138}"/>
              </a:ext>
            </a:extLst>
          </p:cNvPr>
          <p:cNvSpPr>
            <a:spLocks noChangeShapeType="1"/>
          </p:cNvSpPr>
          <p:nvPr/>
        </p:nvSpPr>
        <p:spPr bwMode="auto">
          <a:xfrm>
            <a:off x="5270500" y="1808163"/>
            <a:ext cx="1588" cy="4445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151" name="Rectangle 31">
            <a:extLst>
              <a:ext uri="{FF2B5EF4-FFF2-40B4-BE49-F238E27FC236}">
                <a16:creationId xmlns:a16="http://schemas.microsoft.com/office/drawing/2014/main" id="{440BB3E6-D238-463E-8428-78D7A19225C8}"/>
              </a:ext>
            </a:extLst>
          </p:cNvPr>
          <p:cNvSpPr>
            <a:spLocks noChangeArrowheads="1"/>
          </p:cNvSpPr>
          <p:nvPr/>
        </p:nvSpPr>
        <p:spPr bwMode="auto">
          <a:xfrm>
            <a:off x="5165725" y="5688013"/>
            <a:ext cx="211138"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200">
                <a:solidFill>
                  <a:srgbClr val="000000"/>
                </a:solidFill>
                <a:latin typeface="Helvetica" panose="020B0604020202020204" pitchFamily="34" charset="0"/>
              </a:rPr>
              <a:t>2.5</a:t>
            </a:r>
            <a:endParaRPr lang="en-US" altLang="en-US"/>
          </a:p>
        </p:txBody>
      </p:sp>
      <p:sp>
        <p:nvSpPr>
          <p:cNvPr id="5152" name="Line 32">
            <a:extLst>
              <a:ext uri="{FF2B5EF4-FFF2-40B4-BE49-F238E27FC236}">
                <a16:creationId xmlns:a16="http://schemas.microsoft.com/office/drawing/2014/main" id="{71424AA5-EFF5-4218-ABD2-794B512DEEE0}"/>
              </a:ext>
            </a:extLst>
          </p:cNvPr>
          <p:cNvSpPr>
            <a:spLocks noChangeShapeType="1"/>
          </p:cNvSpPr>
          <p:nvPr/>
        </p:nvSpPr>
        <p:spPr bwMode="auto">
          <a:xfrm flipV="1">
            <a:off x="5768975" y="5599113"/>
            <a:ext cx="1588" cy="5556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153" name="Line 33">
            <a:extLst>
              <a:ext uri="{FF2B5EF4-FFF2-40B4-BE49-F238E27FC236}">
                <a16:creationId xmlns:a16="http://schemas.microsoft.com/office/drawing/2014/main" id="{0D7F2136-E256-4B7B-B0E5-4B04746D9E68}"/>
              </a:ext>
            </a:extLst>
          </p:cNvPr>
          <p:cNvSpPr>
            <a:spLocks noChangeShapeType="1"/>
          </p:cNvSpPr>
          <p:nvPr/>
        </p:nvSpPr>
        <p:spPr bwMode="auto">
          <a:xfrm>
            <a:off x="5768975" y="1808163"/>
            <a:ext cx="1588" cy="4445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154" name="Rectangle 34">
            <a:extLst>
              <a:ext uri="{FF2B5EF4-FFF2-40B4-BE49-F238E27FC236}">
                <a16:creationId xmlns:a16="http://schemas.microsoft.com/office/drawing/2014/main" id="{E62ED8AE-A4B9-4F19-BDAB-48DB99F6A751}"/>
              </a:ext>
            </a:extLst>
          </p:cNvPr>
          <p:cNvSpPr>
            <a:spLocks noChangeArrowheads="1"/>
          </p:cNvSpPr>
          <p:nvPr/>
        </p:nvSpPr>
        <p:spPr bwMode="auto">
          <a:xfrm>
            <a:off x="5734050" y="5688013"/>
            <a:ext cx="84138"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200">
                <a:solidFill>
                  <a:srgbClr val="000000"/>
                </a:solidFill>
                <a:latin typeface="Helvetica" panose="020B0604020202020204" pitchFamily="34" charset="0"/>
              </a:rPr>
              <a:t>3</a:t>
            </a:r>
            <a:endParaRPr lang="en-US" altLang="en-US"/>
          </a:p>
        </p:txBody>
      </p:sp>
      <p:sp>
        <p:nvSpPr>
          <p:cNvPr id="5155" name="Line 35">
            <a:extLst>
              <a:ext uri="{FF2B5EF4-FFF2-40B4-BE49-F238E27FC236}">
                <a16:creationId xmlns:a16="http://schemas.microsoft.com/office/drawing/2014/main" id="{9058D031-09D7-4CD8-9D98-1F82C91ACABB}"/>
              </a:ext>
            </a:extLst>
          </p:cNvPr>
          <p:cNvSpPr>
            <a:spLocks noChangeShapeType="1"/>
          </p:cNvSpPr>
          <p:nvPr/>
        </p:nvSpPr>
        <p:spPr bwMode="auto">
          <a:xfrm flipV="1">
            <a:off x="6267450" y="5599113"/>
            <a:ext cx="1588" cy="5556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156" name="Line 36">
            <a:extLst>
              <a:ext uri="{FF2B5EF4-FFF2-40B4-BE49-F238E27FC236}">
                <a16:creationId xmlns:a16="http://schemas.microsoft.com/office/drawing/2014/main" id="{A69D86D2-9ADE-4DA2-AFC2-8674AA105690}"/>
              </a:ext>
            </a:extLst>
          </p:cNvPr>
          <p:cNvSpPr>
            <a:spLocks noChangeShapeType="1"/>
          </p:cNvSpPr>
          <p:nvPr/>
        </p:nvSpPr>
        <p:spPr bwMode="auto">
          <a:xfrm>
            <a:off x="6267450" y="1808163"/>
            <a:ext cx="1588" cy="4445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157" name="Rectangle 37">
            <a:extLst>
              <a:ext uri="{FF2B5EF4-FFF2-40B4-BE49-F238E27FC236}">
                <a16:creationId xmlns:a16="http://schemas.microsoft.com/office/drawing/2014/main" id="{416A89FB-3804-4576-BE66-5A71265AC380}"/>
              </a:ext>
            </a:extLst>
          </p:cNvPr>
          <p:cNvSpPr>
            <a:spLocks noChangeArrowheads="1"/>
          </p:cNvSpPr>
          <p:nvPr/>
        </p:nvSpPr>
        <p:spPr bwMode="auto">
          <a:xfrm>
            <a:off x="6162675" y="5688013"/>
            <a:ext cx="211138"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200">
                <a:solidFill>
                  <a:srgbClr val="000000"/>
                </a:solidFill>
                <a:latin typeface="Helvetica" panose="020B0604020202020204" pitchFamily="34" charset="0"/>
              </a:rPr>
              <a:t>3.5</a:t>
            </a:r>
            <a:endParaRPr lang="en-US" altLang="en-US"/>
          </a:p>
        </p:txBody>
      </p:sp>
      <p:sp>
        <p:nvSpPr>
          <p:cNvPr id="5158" name="Line 38">
            <a:extLst>
              <a:ext uri="{FF2B5EF4-FFF2-40B4-BE49-F238E27FC236}">
                <a16:creationId xmlns:a16="http://schemas.microsoft.com/office/drawing/2014/main" id="{45EEE45C-C5DE-4484-A2D2-E8CB25E00E78}"/>
              </a:ext>
            </a:extLst>
          </p:cNvPr>
          <p:cNvSpPr>
            <a:spLocks noChangeShapeType="1"/>
          </p:cNvSpPr>
          <p:nvPr/>
        </p:nvSpPr>
        <p:spPr bwMode="auto">
          <a:xfrm flipV="1">
            <a:off x="6778625" y="5599113"/>
            <a:ext cx="1588" cy="5556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159" name="Line 39">
            <a:extLst>
              <a:ext uri="{FF2B5EF4-FFF2-40B4-BE49-F238E27FC236}">
                <a16:creationId xmlns:a16="http://schemas.microsoft.com/office/drawing/2014/main" id="{774303D8-7F20-4CF9-8A9B-3FB8FC3335DD}"/>
              </a:ext>
            </a:extLst>
          </p:cNvPr>
          <p:cNvSpPr>
            <a:spLocks noChangeShapeType="1"/>
          </p:cNvSpPr>
          <p:nvPr/>
        </p:nvSpPr>
        <p:spPr bwMode="auto">
          <a:xfrm>
            <a:off x="6778625" y="1808163"/>
            <a:ext cx="1588" cy="4445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160" name="Rectangle 40">
            <a:extLst>
              <a:ext uri="{FF2B5EF4-FFF2-40B4-BE49-F238E27FC236}">
                <a16:creationId xmlns:a16="http://schemas.microsoft.com/office/drawing/2014/main" id="{EB87E6F6-FCD0-43C9-9D5E-206BAC8F2DA9}"/>
              </a:ext>
            </a:extLst>
          </p:cNvPr>
          <p:cNvSpPr>
            <a:spLocks noChangeArrowheads="1"/>
          </p:cNvSpPr>
          <p:nvPr/>
        </p:nvSpPr>
        <p:spPr bwMode="auto">
          <a:xfrm>
            <a:off x="6743700" y="5688013"/>
            <a:ext cx="84138"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200">
                <a:solidFill>
                  <a:srgbClr val="000000"/>
                </a:solidFill>
                <a:latin typeface="Helvetica" panose="020B0604020202020204" pitchFamily="34" charset="0"/>
              </a:rPr>
              <a:t>4</a:t>
            </a:r>
            <a:endParaRPr lang="en-US" altLang="en-US"/>
          </a:p>
        </p:txBody>
      </p:sp>
      <p:sp>
        <p:nvSpPr>
          <p:cNvPr id="5161" name="Line 41">
            <a:extLst>
              <a:ext uri="{FF2B5EF4-FFF2-40B4-BE49-F238E27FC236}">
                <a16:creationId xmlns:a16="http://schemas.microsoft.com/office/drawing/2014/main" id="{37AFCDC3-E5B3-4F25-8309-31340A39EB14}"/>
              </a:ext>
            </a:extLst>
          </p:cNvPr>
          <p:cNvSpPr>
            <a:spLocks noChangeShapeType="1"/>
          </p:cNvSpPr>
          <p:nvPr/>
        </p:nvSpPr>
        <p:spPr bwMode="auto">
          <a:xfrm flipV="1">
            <a:off x="7277100" y="5599113"/>
            <a:ext cx="1588" cy="5556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162" name="Line 42">
            <a:extLst>
              <a:ext uri="{FF2B5EF4-FFF2-40B4-BE49-F238E27FC236}">
                <a16:creationId xmlns:a16="http://schemas.microsoft.com/office/drawing/2014/main" id="{75C67A3D-342A-40C4-950E-EE2FE7DEAB91}"/>
              </a:ext>
            </a:extLst>
          </p:cNvPr>
          <p:cNvSpPr>
            <a:spLocks noChangeShapeType="1"/>
          </p:cNvSpPr>
          <p:nvPr/>
        </p:nvSpPr>
        <p:spPr bwMode="auto">
          <a:xfrm>
            <a:off x="7277100" y="1808163"/>
            <a:ext cx="1588" cy="4445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163" name="Rectangle 43">
            <a:extLst>
              <a:ext uri="{FF2B5EF4-FFF2-40B4-BE49-F238E27FC236}">
                <a16:creationId xmlns:a16="http://schemas.microsoft.com/office/drawing/2014/main" id="{7DCF08B0-3DEE-4797-972C-9B6452A2B19D}"/>
              </a:ext>
            </a:extLst>
          </p:cNvPr>
          <p:cNvSpPr>
            <a:spLocks noChangeArrowheads="1"/>
          </p:cNvSpPr>
          <p:nvPr/>
        </p:nvSpPr>
        <p:spPr bwMode="auto">
          <a:xfrm>
            <a:off x="7172325" y="5688013"/>
            <a:ext cx="211138"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200">
                <a:solidFill>
                  <a:srgbClr val="000000"/>
                </a:solidFill>
                <a:latin typeface="Helvetica" panose="020B0604020202020204" pitchFamily="34" charset="0"/>
              </a:rPr>
              <a:t>4.5</a:t>
            </a:r>
            <a:endParaRPr lang="en-US" altLang="en-US"/>
          </a:p>
        </p:txBody>
      </p:sp>
      <p:sp>
        <p:nvSpPr>
          <p:cNvPr id="5164" name="Line 44">
            <a:extLst>
              <a:ext uri="{FF2B5EF4-FFF2-40B4-BE49-F238E27FC236}">
                <a16:creationId xmlns:a16="http://schemas.microsoft.com/office/drawing/2014/main" id="{D49D90A5-E1A1-403D-9C17-79AFABC6EBC1}"/>
              </a:ext>
            </a:extLst>
          </p:cNvPr>
          <p:cNvSpPr>
            <a:spLocks noChangeShapeType="1"/>
          </p:cNvSpPr>
          <p:nvPr/>
        </p:nvSpPr>
        <p:spPr bwMode="auto">
          <a:xfrm flipV="1">
            <a:off x="7788275" y="5599113"/>
            <a:ext cx="1588" cy="5556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165" name="Line 45">
            <a:extLst>
              <a:ext uri="{FF2B5EF4-FFF2-40B4-BE49-F238E27FC236}">
                <a16:creationId xmlns:a16="http://schemas.microsoft.com/office/drawing/2014/main" id="{B51603E3-FFB1-4936-BE48-6AD535F99073}"/>
              </a:ext>
            </a:extLst>
          </p:cNvPr>
          <p:cNvSpPr>
            <a:spLocks noChangeShapeType="1"/>
          </p:cNvSpPr>
          <p:nvPr/>
        </p:nvSpPr>
        <p:spPr bwMode="auto">
          <a:xfrm>
            <a:off x="7788275" y="1808163"/>
            <a:ext cx="1588" cy="4445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166" name="Rectangle 46">
            <a:extLst>
              <a:ext uri="{FF2B5EF4-FFF2-40B4-BE49-F238E27FC236}">
                <a16:creationId xmlns:a16="http://schemas.microsoft.com/office/drawing/2014/main" id="{9DC1FD7B-8645-4DB4-815A-424622182442}"/>
              </a:ext>
            </a:extLst>
          </p:cNvPr>
          <p:cNvSpPr>
            <a:spLocks noChangeArrowheads="1"/>
          </p:cNvSpPr>
          <p:nvPr/>
        </p:nvSpPr>
        <p:spPr bwMode="auto">
          <a:xfrm>
            <a:off x="7753350" y="5688013"/>
            <a:ext cx="84138"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200">
                <a:solidFill>
                  <a:srgbClr val="000000"/>
                </a:solidFill>
                <a:latin typeface="Helvetica" panose="020B0604020202020204" pitchFamily="34" charset="0"/>
              </a:rPr>
              <a:t>5</a:t>
            </a:r>
            <a:endParaRPr lang="en-US" altLang="en-US"/>
          </a:p>
        </p:txBody>
      </p:sp>
      <p:sp>
        <p:nvSpPr>
          <p:cNvPr id="5167" name="Line 47">
            <a:extLst>
              <a:ext uri="{FF2B5EF4-FFF2-40B4-BE49-F238E27FC236}">
                <a16:creationId xmlns:a16="http://schemas.microsoft.com/office/drawing/2014/main" id="{A3A45559-0279-4670-B6BD-A6B4FFC8628F}"/>
              </a:ext>
            </a:extLst>
          </p:cNvPr>
          <p:cNvSpPr>
            <a:spLocks noChangeShapeType="1"/>
          </p:cNvSpPr>
          <p:nvPr/>
        </p:nvSpPr>
        <p:spPr bwMode="auto">
          <a:xfrm>
            <a:off x="2752725" y="5654675"/>
            <a:ext cx="46038"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168" name="Line 48">
            <a:extLst>
              <a:ext uri="{FF2B5EF4-FFF2-40B4-BE49-F238E27FC236}">
                <a16:creationId xmlns:a16="http://schemas.microsoft.com/office/drawing/2014/main" id="{2F84C0BB-9D7E-41E4-81FD-2AB31C9C5572}"/>
              </a:ext>
            </a:extLst>
          </p:cNvPr>
          <p:cNvSpPr>
            <a:spLocks noChangeShapeType="1"/>
          </p:cNvSpPr>
          <p:nvPr/>
        </p:nvSpPr>
        <p:spPr bwMode="auto">
          <a:xfrm flipH="1">
            <a:off x="7729538" y="5654675"/>
            <a:ext cx="58737"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169" name="Rectangle 49">
            <a:extLst>
              <a:ext uri="{FF2B5EF4-FFF2-40B4-BE49-F238E27FC236}">
                <a16:creationId xmlns:a16="http://schemas.microsoft.com/office/drawing/2014/main" id="{7725626E-6EB7-4A2A-8C8D-2A9D33AE0D08}"/>
              </a:ext>
            </a:extLst>
          </p:cNvPr>
          <p:cNvSpPr>
            <a:spLocks noChangeArrowheads="1"/>
          </p:cNvSpPr>
          <p:nvPr/>
        </p:nvSpPr>
        <p:spPr bwMode="auto">
          <a:xfrm>
            <a:off x="2624138" y="5564188"/>
            <a:ext cx="84137"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200">
                <a:solidFill>
                  <a:srgbClr val="000000"/>
                </a:solidFill>
                <a:latin typeface="Helvetica" panose="020B0604020202020204" pitchFamily="34" charset="0"/>
              </a:rPr>
              <a:t>0</a:t>
            </a:r>
            <a:endParaRPr lang="en-US" altLang="en-US"/>
          </a:p>
        </p:txBody>
      </p:sp>
      <p:sp>
        <p:nvSpPr>
          <p:cNvPr id="5170" name="Line 50">
            <a:extLst>
              <a:ext uri="{FF2B5EF4-FFF2-40B4-BE49-F238E27FC236}">
                <a16:creationId xmlns:a16="http://schemas.microsoft.com/office/drawing/2014/main" id="{FA9552CA-136C-4224-8F69-4FCBCCB9F2F2}"/>
              </a:ext>
            </a:extLst>
          </p:cNvPr>
          <p:cNvSpPr>
            <a:spLocks noChangeShapeType="1"/>
          </p:cNvSpPr>
          <p:nvPr/>
        </p:nvSpPr>
        <p:spPr bwMode="auto">
          <a:xfrm>
            <a:off x="2752725" y="5103813"/>
            <a:ext cx="46038"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171" name="Line 51">
            <a:extLst>
              <a:ext uri="{FF2B5EF4-FFF2-40B4-BE49-F238E27FC236}">
                <a16:creationId xmlns:a16="http://schemas.microsoft.com/office/drawing/2014/main" id="{D1AB9295-E203-4B75-98BE-847D4AB98AE6}"/>
              </a:ext>
            </a:extLst>
          </p:cNvPr>
          <p:cNvSpPr>
            <a:spLocks noChangeShapeType="1"/>
          </p:cNvSpPr>
          <p:nvPr/>
        </p:nvSpPr>
        <p:spPr bwMode="auto">
          <a:xfrm flipH="1">
            <a:off x="7729538" y="5103813"/>
            <a:ext cx="58737"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172" name="Rectangle 52">
            <a:extLst>
              <a:ext uri="{FF2B5EF4-FFF2-40B4-BE49-F238E27FC236}">
                <a16:creationId xmlns:a16="http://schemas.microsoft.com/office/drawing/2014/main" id="{8CA32693-CD38-4524-A00A-8F2913180112}"/>
              </a:ext>
            </a:extLst>
          </p:cNvPr>
          <p:cNvSpPr>
            <a:spLocks noChangeArrowheads="1"/>
          </p:cNvSpPr>
          <p:nvPr/>
        </p:nvSpPr>
        <p:spPr bwMode="auto">
          <a:xfrm>
            <a:off x="2497138" y="5013325"/>
            <a:ext cx="211137"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200">
                <a:solidFill>
                  <a:srgbClr val="000000"/>
                </a:solidFill>
                <a:latin typeface="Helvetica" panose="020B0604020202020204" pitchFamily="34" charset="0"/>
              </a:rPr>
              <a:t>0.5</a:t>
            </a:r>
            <a:endParaRPr lang="en-US" altLang="en-US"/>
          </a:p>
        </p:txBody>
      </p:sp>
      <p:sp>
        <p:nvSpPr>
          <p:cNvPr id="5173" name="Line 53">
            <a:extLst>
              <a:ext uri="{FF2B5EF4-FFF2-40B4-BE49-F238E27FC236}">
                <a16:creationId xmlns:a16="http://schemas.microsoft.com/office/drawing/2014/main" id="{0D1D4EFB-59F1-4DC5-B4AE-6B463B1AD9B5}"/>
              </a:ext>
            </a:extLst>
          </p:cNvPr>
          <p:cNvSpPr>
            <a:spLocks noChangeShapeType="1"/>
          </p:cNvSpPr>
          <p:nvPr/>
        </p:nvSpPr>
        <p:spPr bwMode="auto">
          <a:xfrm>
            <a:off x="2752725" y="4552950"/>
            <a:ext cx="46038"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174" name="Line 54">
            <a:extLst>
              <a:ext uri="{FF2B5EF4-FFF2-40B4-BE49-F238E27FC236}">
                <a16:creationId xmlns:a16="http://schemas.microsoft.com/office/drawing/2014/main" id="{0E6F7713-88E4-49E7-B612-492ACBF52BBB}"/>
              </a:ext>
            </a:extLst>
          </p:cNvPr>
          <p:cNvSpPr>
            <a:spLocks noChangeShapeType="1"/>
          </p:cNvSpPr>
          <p:nvPr/>
        </p:nvSpPr>
        <p:spPr bwMode="auto">
          <a:xfrm flipH="1">
            <a:off x="7729538" y="4552950"/>
            <a:ext cx="58737"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175" name="Rectangle 55">
            <a:extLst>
              <a:ext uri="{FF2B5EF4-FFF2-40B4-BE49-F238E27FC236}">
                <a16:creationId xmlns:a16="http://schemas.microsoft.com/office/drawing/2014/main" id="{F465F085-4667-412F-8E49-8FA85F8C82DB}"/>
              </a:ext>
            </a:extLst>
          </p:cNvPr>
          <p:cNvSpPr>
            <a:spLocks noChangeArrowheads="1"/>
          </p:cNvSpPr>
          <p:nvPr/>
        </p:nvSpPr>
        <p:spPr bwMode="auto">
          <a:xfrm>
            <a:off x="2624138" y="4462463"/>
            <a:ext cx="84137"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200">
                <a:solidFill>
                  <a:srgbClr val="000000"/>
                </a:solidFill>
                <a:latin typeface="Helvetica" panose="020B0604020202020204" pitchFamily="34" charset="0"/>
              </a:rPr>
              <a:t>1</a:t>
            </a:r>
            <a:endParaRPr lang="en-US" altLang="en-US"/>
          </a:p>
        </p:txBody>
      </p:sp>
      <p:sp>
        <p:nvSpPr>
          <p:cNvPr id="5176" name="Line 56">
            <a:extLst>
              <a:ext uri="{FF2B5EF4-FFF2-40B4-BE49-F238E27FC236}">
                <a16:creationId xmlns:a16="http://schemas.microsoft.com/office/drawing/2014/main" id="{F64D141E-F38D-4140-878B-FEB8C099ED59}"/>
              </a:ext>
            </a:extLst>
          </p:cNvPr>
          <p:cNvSpPr>
            <a:spLocks noChangeShapeType="1"/>
          </p:cNvSpPr>
          <p:nvPr/>
        </p:nvSpPr>
        <p:spPr bwMode="auto">
          <a:xfrm>
            <a:off x="2752725" y="4000500"/>
            <a:ext cx="46038"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177" name="Line 57">
            <a:extLst>
              <a:ext uri="{FF2B5EF4-FFF2-40B4-BE49-F238E27FC236}">
                <a16:creationId xmlns:a16="http://schemas.microsoft.com/office/drawing/2014/main" id="{24773D24-4F27-4598-8B5E-E2AF0945D653}"/>
              </a:ext>
            </a:extLst>
          </p:cNvPr>
          <p:cNvSpPr>
            <a:spLocks noChangeShapeType="1"/>
          </p:cNvSpPr>
          <p:nvPr/>
        </p:nvSpPr>
        <p:spPr bwMode="auto">
          <a:xfrm flipH="1">
            <a:off x="7729538" y="4000500"/>
            <a:ext cx="58737"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178" name="Rectangle 58">
            <a:extLst>
              <a:ext uri="{FF2B5EF4-FFF2-40B4-BE49-F238E27FC236}">
                <a16:creationId xmlns:a16="http://schemas.microsoft.com/office/drawing/2014/main" id="{E10A3D56-84B2-425C-848A-1BB5131D848E}"/>
              </a:ext>
            </a:extLst>
          </p:cNvPr>
          <p:cNvSpPr>
            <a:spLocks noChangeArrowheads="1"/>
          </p:cNvSpPr>
          <p:nvPr/>
        </p:nvSpPr>
        <p:spPr bwMode="auto">
          <a:xfrm>
            <a:off x="2497138" y="3911600"/>
            <a:ext cx="211137"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200">
                <a:solidFill>
                  <a:srgbClr val="000000"/>
                </a:solidFill>
                <a:latin typeface="Helvetica" panose="020B0604020202020204" pitchFamily="34" charset="0"/>
              </a:rPr>
              <a:t>1.5</a:t>
            </a:r>
            <a:endParaRPr lang="en-US" altLang="en-US"/>
          </a:p>
        </p:txBody>
      </p:sp>
      <p:sp>
        <p:nvSpPr>
          <p:cNvPr id="5179" name="Line 59">
            <a:extLst>
              <a:ext uri="{FF2B5EF4-FFF2-40B4-BE49-F238E27FC236}">
                <a16:creationId xmlns:a16="http://schemas.microsoft.com/office/drawing/2014/main" id="{BBEFBD15-68F4-4DA1-B898-586284B733E1}"/>
              </a:ext>
            </a:extLst>
          </p:cNvPr>
          <p:cNvSpPr>
            <a:spLocks noChangeShapeType="1"/>
          </p:cNvSpPr>
          <p:nvPr/>
        </p:nvSpPr>
        <p:spPr bwMode="auto">
          <a:xfrm>
            <a:off x="2752725" y="3449638"/>
            <a:ext cx="46038"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180" name="Line 60">
            <a:extLst>
              <a:ext uri="{FF2B5EF4-FFF2-40B4-BE49-F238E27FC236}">
                <a16:creationId xmlns:a16="http://schemas.microsoft.com/office/drawing/2014/main" id="{A9613DE6-A493-4356-B96B-CD708120BC9E}"/>
              </a:ext>
            </a:extLst>
          </p:cNvPr>
          <p:cNvSpPr>
            <a:spLocks noChangeShapeType="1"/>
          </p:cNvSpPr>
          <p:nvPr/>
        </p:nvSpPr>
        <p:spPr bwMode="auto">
          <a:xfrm flipH="1">
            <a:off x="7729538" y="3449638"/>
            <a:ext cx="58737"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181" name="Rectangle 61">
            <a:extLst>
              <a:ext uri="{FF2B5EF4-FFF2-40B4-BE49-F238E27FC236}">
                <a16:creationId xmlns:a16="http://schemas.microsoft.com/office/drawing/2014/main" id="{D7952FCA-75DA-46E8-BE80-54A3E1712050}"/>
              </a:ext>
            </a:extLst>
          </p:cNvPr>
          <p:cNvSpPr>
            <a:spLocks noChangeArrowheads="1"/>
          </p:cNvSpPr>
          <p:nvPr/>
        </p:nvSpPr>
        <p:spPr bwMode="auto">
          <a:xfrm>
            <a:off x="2624138" y="3360738"/>
            <a:ext cx="84137"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200">
                <a:solidFill>
                  <a:srgbClr val="000000"/>
                </a:solidFill>
                <a:latin typeface="Helvetica" panose="020B0604020202020204" pitchFamily="34" charset="0"/>
              </a:rPr>
              <a:t>2</a:t>
            </a:r>
            <a:endParaRPr lang="en-US" altLang="en-US"/>
          </a:p>
        </p:txBody>
      </p:sp>
      <p:sp>
        <p:nvSpPr>
          <p:cNvPr id="5182" name="Line 62">
            <a:extLst>
              <a:ext uri="{FF2B5EF4-FFF2-40B4-BE49-F238E27FC236}">
                <a16:creationId xmlns:a16="http://schemas.microsoft.com/office/drawing/2014/main" id="{39B60DDA-F68D-43D1-89B4-BD04552E5207}"/>
              </a:ext>
            </a:extLst>
          </p:cNvPr>
          <p:cNvSpPr>
            <a:spLocks noChangeShapeType="1"/>
          </p:cNvSpPr>
          <p:nvPr/>
        </p:nvSpPr>
        <p:spPr bwMode="auto">
          <a:xfrm>
            <a:off x="2752725" y="2898775"/>
            <a:ext cx="46038"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183" name="Line 63">
            <a:extLst>
              <a:ext uri="{FF2B5EF4-FFF2-40B4-BE49-F238E27FC236}">
                <a16:creationId xmlns:a16="http://schemas.microsoft.com/office/drawing/2014/main" id="{572AB0D5-7815-4661-9B7B-6E550D36D7AB}"/>
              </a:ext>
            </a:extLst>
          </p:cNvPr>
          <p:cNvSpPr>
            <a:spLocks noChangeShapeType="1"/>
          </p:cNvSpPr>
          <p:nvPr/>
        </p:nvSpPr>
        <p:spPr bwMode="auto">
          <a:xfrm flipH="1">
            <a:off x="7729538" y="2898775"/>
            <a:ext cx="58737"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184" name="Rectangle 64">
            <a:extLst>
              <a:ext uri="{FF2B5EF4-FFF2-40B4-BE49-F238E27FC236}">
                <a16:creationId xmlns:a16="http://schemas.microsoft.com/office/drawing/2014/main" id="{9AF2DEB0-5236-4378-A57A-8F34E0A37443}"/>
              </a:ext>
            </a:extLst>
          </p:cNvPr>
          <p:cNvSpPr>
            <a:spLocks noChangeArrowheads="1"/>
          </p:cNvSpPr>
          <p:nvPr/>
        </p:nvSpPr>
        <p:spPr bwMode="auto">
          <a:xfrm>
            <a:off x="2497138" y="2808288"/>
            <a:ext cx="211137"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200">
                <a:solidFill>
                  <a:srgbClr val="000000"/>
                </a:solidFill>
                <a:latin typeface="Helvetica" panose="020B0604020202020204" pitchFamily="34" charset="0"/>
              </a:rPr>
              <a:t>2.5</a:t>
            </a:r>
            <a:endParaRPr lang="en-US" altLang="en-US"/>
          </a:p>
        </p:txBody>
      </p:sp>
      <p:sp>
        <p:nvSpPr>
          <p:cNvPr id="5185" name="Line 65">
            <a:extLst>
              <a:ext uri="{FF2B5EF4-FFF2-40B4-BE49-F238E27FC236}">
                <a16:creationId xmlns:a16="http://schemas.microsoft.com/office/drawing/2014/main" id="{CD11ECD9-88CA-4945-BA4D-A34A38358A25}"/>
              </a:ext>
            </a:extLst>
          </p:cNvPr>
          <p:cNvSpPr>
            <a:spLocks noChangeShapeType="1"/>
          </p:cNvSpPr>
          <p:nvPr/>
        </p:nvSpPr>
        <p:spPr bwMode="auto">
          <a:xfrm>
            <a:off x="2752725" y="2347913"/>
            <a:ext cx="46038"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186" name="Line 66">
            <a:extLst>
              <a:ext uri="{FF2B5EF4-FFF2-40B4-BE49-F238E27FC236}">
                <a16:creationId xmlns:a16="http://schemas.microsoft.com/office/drawing/2014/main" id="{54CD3430-9E37-4B9C-BF87-7BA9EF47832B}"/>
              </a:ext>
            </a:extLst>
          </p:cNvPr>
          <p:cNvSpPr>
            <a:spLocks noChangeShapeType="1"/>
          </p:cNvSpPr>
          <p:nvPr/>
        </p:nvSpPr>
        <p:spPr bwMode="auto">
          <a:xfrm flipH="1">
            <a:off x="7729538" y="2347913"/>
            <a:ext cx="58737"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187" name="Rectangle 67">
            <a:extLst>
              <a:ext uri="{FF2B5EF4-FFF2-40B4-BE49-F238E27FC236}">
                <a16:creationId xmlns:a16="http://schemas.microsoft.com/office/drawing/2014/main" id="{DBAA1CA6-B154-41A8-91DB-9D4E808FB0E0}"/>
              </a:ext>
            </a:extLst>
          </p:cNvPr>
          <p:cNvSpPr>
            <a:spLocks noChangeArrowheads="1"/>
          </p:cNvSpPr>
          <p:nvPr/>
        </p:nvSpPr>
        <p:spPr bwMode="auto">
          <a:xfrm>
            <a:off x="2624138" y="2257425"/>
            <a:ext cx="84137"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200">
                <a:solidFill>
                  <a:srgbClr val="000000"/>
                </a:solidFill>
                <a:latin typeface="Helvetica" panose="020B0604020202020204" pitchFamily="34" charset="0"/>
              </a:rPr>
              <a:t>3</a:t>
            </a:r>
            <a:endParaRPr lang="en-US" altLang="en-US"/>
          </a:p>
        </p:txBody>
      </p:sp>
      <p:sp>
        <p:nvSpPr>
          <p:cNvPr id="5188" name="Line 68">
            <a:extLst>
              <a:ext uri="{FF2B5EF4-FFF2-40B4-BE49-F238E27FC236}">
                <a16:creationId xmlns:a16="http://schemas.microsoft.com/office/drawing/2014/main" id="{932D6E42-EB56-43BA-9ACE-77605E06F539}"/>
              </a:ext>
            </a:extLst>
          </p:cNvPr>
          <p:cNvSpPr>
            <a:spLocks noChangeShapeType="1"/>
          </p:cNvSpPr>
          <p:nvPr/>
        </p:nvSpPr>
        <p:spPr bwMode="auto">
          <a:xfrm>
            <a:off x="2752725" y="1808163"/>
            <a:ext cx="46038"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189" name="Line 69">
            <a:extLst>
              <a:ext uri="{FF2B5EF4-FFF2-40B4-BE49-F238E27FC236}">
                <a16:creationId xmlns:a16="http://schemas.microsoft.com/office/drawing/2014/main" id="{6F65454D-F6E0-4BD0-95E0-646152E12B7D}"/>
              </a:ext>
            </a:extLst>
          </p:cNvPr>
          <p:cNvSpPr>
            <a:spLocks noChangeShapeType="1"/>
          </p:cNvSpPr>
          <p:nvPr/>
        </p:nvSpPr>
        <p:spPr bwMode="auto">
          <a:xfrm flipH="1">
            <a:off x="7729538" y="1808163"/>
            <a:ext cx="58737"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190" name="Rectangle 70">
            <a:extLst>
              <a:ext uri="{FF2B5EF4-FFF2-40B4-BE49-F238E27FC236}">
                <a16:creationId xmlns:a16="http://schemas.microsoft.com/office/drawing/2014/main" id="{4AD2F21D-219B-4209-A73C-FA5CD64C5745}"/>
              </a:ext>
            </a:extLst>
          </p:cNvPr>
          <p:cNvSpPr>
            <a:spLocks noChangeArrowheads="1"/>
          </p:cNvSpPr>
          <p:nvPr/>
        </p:nvSpPr>
        <p:spPr bwMode="auto">
          <a:xfrm>
            <a:off x="2497138" y="1717675"/>
            <a:ext cx="211137"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200">
                <a:solidFill>
                  <a:srgbClr val="000000"/>
                </a:solidFill>
                <a:latin typeface="Helvetica" panose="020B0604020202020204" pitchFamily="34" charset="0"/>
              </a:rPr>
              <a:t>3.5</a:t>
            </a:r>
            <a:endParaRPr lang="en-US" altLang="en-US"/>
          </a:p>
        </p:txBody>
      </p:sp>
      <p:sp>
        <p:nvSpPr>
          <p:cNvPr id="5191" name="Line 71">
            <a:extLst>
              <a:ext uri="{FF2B5EF4-FFF2-40B4-BE49-F238E27FC236}">
                <a16:creationId xmlns:a16="http://schemas.microsoft.com/office/drawing/2014/main" id="{71908ECB-FD90-4634-8557-A6FA80D68FEE}"/>
              </a:ext>
            </a:extLst>
          </p:cNvPr>
          <p:cNvSpPr>
            <a:spLocks noChangeShapeType="1"/>
          </p:cNvSpPr>
          <p:nvPr/>
        </p:nvSpPr>
        <p:spPr bwMode="auto">
          <a:xfrm>
            <a:off x="2752725" y="1808163"/>
            <a:ext cx="5035550"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192" name="Freeform 72">
            <a:extLst>
              <a:ext uri="{FF2B5EF4-FFF2-40B4-BE49-F238E27FC236}">
                <a16:creationId xmlns:a16="http://schemas.microsoft.com/office/drawing/2014/main" id="{EF42C3A2-02D9-4E0A-8281-9A1A3D936FA2}"/>
              </a:ext>
            </a:extLst>
          </p:cNvPr>
          <p:cNvSpPr>
            <a:spLocks/>
          </p:cNvSpPr>
          <p:nvPr/>
        </p:nvSpPr>
        <p:spPr bwMode="auto">
          <a:xfrm>
            <a:off x="2752725" y="1808163"/>
            <a:ext cx="5035550" cy="3846512"/>
          </a:xfrm>
          <a:custGeom>
            <a:avLst/>
            <a:gdLst>
              <a:gd name="T0" fmla="*/ 0 w 434"/>
              <a:gd name="T1" fmla="*/ 342 h 342"/>
              <a:gd name="T2" fmla="*/ 434 w 434"/>
              <a:gd name="T3" fmla="*/ 342 h 342"/>
              <a:gd name="T4" fmla="*/ 434 w 434"/>
              <a:gd name="T5" fmla="*/ 0 h 342"/>
            </a:gdLst>
            <a:ahLst/>
            <a:cxnLst>
              <a:cxn ang="0">
                <a:pos x="T0" y="T1"/>
              </a:cxn>
              <a:cxn ang="0">
                <a:pos x="T2" y="T3"/>
              </a:cxn>
              <a:cxn ang="0">
                <a:pos x="T4" y="T5"/>
              </a:cxn>
            </a:cxnLst>
            <a:rect l="0" t="0" r="r" b="b"/>
            <a:pathLst>
              <a:path w="434" h="342">
                <a:moveTo>
                  <a:pt x="0" y="342"/>
                </a:moveTo>
                <a:lnTo>
                  <a:pt x="434" y="342"/>
                </a:lnTo>
                <a:lnTo>
                  <a:pt x="434" y="0"/>
                </a:lnTo>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194" name="Freeform 74">
            <a:extLst>
              <a:ext uri="{FF2B5EF4-FFF2-40B4-BE49-F238E27FC236}">
                <a16:creationId xmlns:a16="http://schemas.microsoft.com/office/drawing/2014/main" id="{7FA3A08D-CE13-48AD-A7E4-0CB66C0C19F5}"/>
              </a:ext>
            </a:extLst>
          </p:cNvPr>
          <p:cNvSpPr>
            <a:spLocks/>
          </p:cNvSpPr>
          <p:nvPr/>
        </p:nvSpPr>
        <p:spPr bwMode="auto">
          <a:xfrm>
            <a:off x="2752725" y="2201863"/>
            <a:ext cx="5035550" cy="3441700"/>
          </a:xfrm>
          <a:custGeom>
            <a:avLst/>
            <a:gdLst>
              <a:gd name="T0" fmla="*/ 29 w 3172"/>
              <a:gd name="T1" fmla="*/ 2062 h 2168"/>
              <a:gd name="T2" fmla="*/ 95 w 3172"/>
              <a:gd name="T3" fmla="*/ 1842 h 2168"/>
              <a:gd name="T4" fmla="*/ 153 w 3172"/>
              <a:gd name="T5" fmla="*/ 1622 h 2168"/>
              <a:gd name="T6" fmla="*/ 219 w 3172"/>
              <a:gd name="T7" fmla="*/ 1403 h 2168"/>
              <a:gd name="T8" fmla="*/ 285 w 3172"/>
              <a:gd name="T9" fmla="*/ 1183 h 2168"/>
              <a:gd name="T10" fmla="*/ 350 w 3172"/>
              <a:gd name="T11" fmla="*/ 963 h 2168"/>
              <a:gd name="T12" fmla="*/ 409 w 3172"/>
              <a:gd name="T13" fmla="*/ 744 h 2168"/>
              <a:gd name="T14" fmla="*/ 475 w 3172"/>
              <a:gd name="T15" fmla="*/ 524 h 2168"/>
              <a:gd name="T16" fmla="*/ 540 w 3172"/>
              <a:gd name="T17" fmla="*/ 304 h 2168"/>
              <a:gd name="T18" fmla="*/ 606 w 3172"/>
              <a:gd name="T19" fmla="*/ 85 h 2168"/>
              <a:gd name="T20" fmla="*/ 672 w 3172"/>
              <a:gd name="T21" fmla="*/ 2040 h 2168"/>
              <a:gd name="T22" fmla="*/ 730 w 3172"/>
              <a:gd name="T23" fmla="*/ 1821 h 2168"/>
              <a:gd name="T24" fmla="*/ 796 w 3172"/>
              <a:gd name="T25" fmla="*/ 1601 h 2168"/>
              <a:gd name="T26" fmla="*/ 862 w 3172"/>
              <a:gd name="T27" fmla="*/ 1381 h 2168"/>
              <a:gd name="T28" fmla="*/ 928 w 3172"/>
              <a:gd name="T29" fmla="*/ 1162 h 2168"/>
              <a:gd name="T30" fmla="*/ 986 w 3172"/>
              <a:gd name="T31" fmla="*/ 942 h 2168"/>
              <a:gd name="T32" fmla="*/ 1052 w 3172"/>
              <a:gd name="T33" fmla="*/ 722 h 2168"/>
              <a:gd name="T34" fmla="*/ 1118 w 3172"/>
              <a:gd name="T35" fmla="*/ 503 h 2168"/>
              <a:gd name="T36" fmla="*/ 1184 w 3172"/>
              <a:gd name="T37" fmla="*/ 283 h 2168"/>
              <a:gd name="T38" fmla="*/ 1242 w 3172"/>
              <a:gd name="T39" fmla="*/ 64 h 2168"/>
              <a:gd name="T40" fmla="*/ 1308 w 3172"/>
              <a:gd name="T41" fmla="*/ 2019 h 2168"/>
              <a:gd name="T42" fmla="*/ 1374 w 3172"/>
              <a:gd name="T43" fmla="*/ 1800 h 2168"/>
              <a:gd name="T44" fmla="*/ 1439 w 3172"/>
              <a:gd name="T45" fmla="*/ 1580 h 2168"/>
              <a:gd name="T46" fmla="*/ 1505 w 3172"/>
              <a:gd name="T47" fmla="*/ 1360 h 2168"/>
              <a:gd name="T48" fmla="*/ 1564 w 3172"/>
              <a:gd name="T49" fmla="*/ 1141 h 2168"/>
              <a:gd name="T50" fmla="*/ 1629 w 3172"/>
              <a:gd name="T51" fmla="*/ 921 h 2168"/>
              <a:gd name="T52" fmla="*/ 1695 w 3172"/>
              <a:gd name="T53" fmla="*/ 701 h 2168"/>
              <a:gd name="T54" fmla="*/ 1761 w 3172"/>
              <a:gd name="T55" fmla="*/ 482 h 2168"/>
              <a:gd name="T56" fmla="*/ 1819 w 3172"/>
              <a:gd name="T57" fmla="*/ 262 h 2168"/>
              <a:gd name="T58" fmla="*/ 1885 w 3172"/>
              <a:gd name="T59" fmla="*/ 42 h 2168"/>
              <a:gd name="T60" fmla="*/ 1951 w 3172"/>
              <a:gd name="T61" fmla="*/ 1998 h 2168"/>
              <a:gd name="T62" fmla="*/ 2017 w 3172"/>
              <a:gd name="T63" fmla="*/ 1778 h 2168"/>
              <a:gd name="T64" fmla="*/ 2075 w 3172"/>
              <a:gd name="T65" fmla="*/ 1559 h 2168"/>
              <a:gd name="T66" fmla="*/ 2141 w 3172"/>
              <a:gd name="T67" fmla="*/ 1339 h 2168"/>
              <a:gd name="T68" fmla="*/ 2207 w 3172"/>
              <a:gd name="T69" fmla="*/ 1119 h 2168"/>
              <a:gd name="T70" fmla="*/ 2273 w 3172"/>
              <a:gd name="T71" fmla="*/ 900 h 2168"/>
              <a:gd name="T72" fmla="*/ 2338 w 3172"/>
              <a:gd name="T73" fmla="*/ 680 h 2168"/>
              <a:gd name="T74" fmla="*/ 2397 w 3172"/>
              <a:gd name="T75" fmla="*/ 460 h 2168"/>
              <a:gd name="T76" fmla="*/ 2463 w 3172"/>
              <a:gd name="T77" fmla="*/ 241 h 2168"/>
              <a:gd name="T78" fmla="*/ 2528 w 3172"/>
              <a:gd name="T79" fmla="*/ 21 h 2168"/>
              <a:gd name="T80" fmla="*/ 2594 w 3172"/>
              <a:gd name="T81" fmla="*/ 1977 h 2168"/>
              <a:gd name="T82" fmla="*/ 2653 w 3172"/>
              <a:gd name="T83" fmla="*/ 1757 h 2168"/>
              <a:gd name="T84" fmla="*/ 2718 w 3172"/>
              <a:gd name="T85" fmla="*/ 1537 h 2168"/>
              <a:gd name="T86" fmla="*/ 2784 w 3172"/>
              <a:gd name="T87" fmla="*/ 1318 h 2168"/>
              <a:gd name="T88" fmla="*/ 2850 w 3172"/>
              <a:gd name="T89" fmla="*/ 1098 h 2168"/>
              <a:gd name="T90" fmla="*/ 2909 w 3172"/>
              <a:gd name="T91" fmla="*/ 878 h 2168"/>
              <a:gd name="T92" fmla="*/ 2974 w 3172"/>
              <a:gd name="T93" fmla="*/ 659 h 2168"/>
              <a:gd name="T94" fmla="*/ 3040 w 3172"/>
              <a:gd name="T95" fmla="*/ 439 h 2168"/>
              <a:gd name="T96" fmla="*/ 3106 w 3172"/>
              <a:gd name="T97" fmla="*/ 219 h 2168"/>
              <a:gd name="T98" fmla="*/ 3172 w 3172"/>
              <a:gd name="T99" fmla="*/ 0 h 2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3172" h="2168">
                <a:moveTo>
                  <a:pt x="0" y="2168"/>
                </a:moveTo>
                <a:lnTo>
                  <a:pt x="29" y="2062"/>
                </a:lnTo>
                <a:lnTo>
                  <a:pt x="58" y="1948"/>
                </a:lnTo>
                <a:lnTo>
                  <a:pt x="95" y="1842"/>
                </a:lnTo>
                <a:lnTo>
                  <a:pt x="124" y="1729"/>
                </a:lnTo>
                <a:lnTo>
                  <a:pt x="153" y="1622"/>
                </a:lnTo>
                <a:lnTo>
                  <a:pt x="190" y="1509"/>
                </a:lnTo>
                <a:lnTo>
                  <a:pt x="219" y="1403"/>
                </a:lnTo>
                <a:lnTo>
                  <a:pt x="255" y="1289"/>
                </a:lnTo>
                <a:lnTo>
                  <a:pt x="285" y="1183"/>
                </a:lnTo>
                <a:lnTo>
                  <a:pt x="314" y="1070"/>
                </a:lnTo>
                <a:lnTo>
                  <a:pt x="350" y="963"/>
                </a:lnTo>
                <a:lnTo>
                  <a:pt x="380" y="850"/>
                </a:lnTo>
                <a:lnTo>
                  <a:pt x="409" y="744"/>
                </a:lnTo>
                <a:lnTo>
                  <a:pt x="445" y="630"/>
                </a:lnTo>
                <a:lnTo>
                  <a:pt x="475" y="524"/>
                </a:lnTo>
                <a:lnTo>
                  <a:pt x="511" y="411"/>
                </a:lnTo>
                <a:lnTo>
                  <a:pt x="540" y="304"/>
                </a:lnTo>
                <a:lnTo>
                  <a:pt x="570" y="191"/>
                </a:lnTo>
                <a:lnTo>
                  <a:pt x="606" y="85"/>
                </a:lnTo>
                <a:lnTo>
                  <a:pt x="635" y="2147"/>
                </a:lnTo>
                <a:lnTo>
                  <a:pt x="672" y="2040"/>
                </a:lnTo>
                <a:lnTo>
                  <a:pt x="701" y="1927"/>
                </a:lnTo>
                <a:lnTo>
                  <a:pt x="730" y="1821"/>
                </a:lnTo>
                <a:lnTo>
                  <a:pt x="767" y="1707"/>
                </a:lnTo>
                <a:lnTo>
                  <a:pt x="796" y="1601"/>
                </a:lnTo>
                <a:lnTo>
                  <a:pt x="825" y="1488"/>
                </a:lnTo>
                <a:lnTo>
                  <a:pt x="862" y="1381"/>
                </a:lnTo>
                <a:lnTo>
                  <a:pt x="891" y="1268"/>
                </a:lnTo>
                <a:lnTo>
                  <a:pt x="928" y="1162"/>
                </a:lnTo>
                <a:lnTo>
                  <a:pt x="957" y="1048"/>
                </a:lnTo>
                <a:lnTo>
                  <a:pt x="986" y="942"/>
                </a:lnTo>
                <a:lnTo>
                  <a:pt x="1023" y="829"/>
                </a:lnTo>
                <a:lnTo>
                  <a:pt x="1052" y="722"/>
                </a:lnTo>
                <a:lnTo>
                  <a:pt x="1089" y="609"/>
                </a:lnTo>
                <a:lnTo>
                  <a:pt x="1118" y="503"/>
                </a:lnTo>
                <a:lnTo>
                  <a:pt x="1147" y="389"/>
                </a:lnTo>
                <a:lnTo>
                  <a:pt x="1184" y="283"/>
                </a:lnTo>
                <a:lnTo>
                  <a:pt x="1213" y="170"/>
                </a:lnTo>
                <a:lnTo>
                  <a:pt x="1242" y="64"/>
                </a:lnTo>
                <a:lnTo>
                  <a:pt x="1279" y="2125"/>
                </a:lnTo>
                <a:lnTo>
                  <a:pt x="1308" y="2019"/>
                </a:lnTo>
                <a:lnTo>
                  <a:pt x="1344" y="1906"/>
                </a:lnTo>
                <a:lnTo>
                  <a:pt x="1374" y="1800"/>
                </a:lnTo>
                <a:lnTo>
                  <a:pt x="1403" y="1686"/>
                </a:lnTo>
                <a:lnTo>
                  <a:pt x="1439" y="1580"/>
                </a:lnTo>
                <a:lnTo>
                  <a:pt x="1469" y="1466"/>
                </a:lnTo>
                <a:lnTo>
                  <a:pt x="1505" y="1360"/>
                </a:lnTo>
                <a:lnTo>
                  <a:pt x="1534" y="1247"/>
                </a:lnTo>
                <a:lnTo>
                  <a:pt x="1564" y="1141"/>
                </a:lnTo>
                <a:lnTo>
                  <a:pt x="1600" y="1027"/>
                </a:lnTo>
                <a:lnTo>
                  <a:pt x="1629" y="921"/>
                </a:lnTo>
                <a:lnTo>
                  <a:pt x="1659" y="808"/>
                </a:lnTo>
                <a:lnTo>
                  <a:pt x="1695" y="701"/>
                </a:lnTo>
                <a:lnTo>
                  <a:pt x="1724" y="588"/>
                </a:lnTo>
                <a:lnTo>
                  <a:pt x="1761" y="482"/>
                </a:lnTo>
                <a:lnTo>
                  <a:pt x="1790" y="368"/>
                </a:lnTo>
                <a:lnTo>
                  <a:pt x="1819" y="262"/>
                </a:lnTo>
                <a:lnTo>
                  <a:pt x="1856" y="149"/>
                </a:lnTo>
                <a:lnTo>
                  <a:pt x="1885" y="42"/>
                </a:lnTo>
                <a:lnTo>
                  <a:pt x="1922" y="2104"/>
                </a:lnTo>
                <a:lnTo>
                  <a:pt x="1951" y="1998"/>
                </a:lnTo>
                <a:lnTo>
                  <a:pt x="1980" y="1885"/>
                </a:lnTo>
                <a:lnTo>
                  <a:pt x="2017" y="1778"/>
                </a:lnTo>
                <a:lnTo>
                  <a:pt x="2046" y="1665"/>
                </a:lnTo>
                <a:lnTo>
                  <a:pt x="2075" y="1559"/>
                </a:lnTo>
                <a:lnTo>
                  <a:pt x="2112" y="1445"/>
                </a:lnTo>
                <a:lnTo>
                  <a:pt x="2141" y="1339"/>
                </a:lnTo>
                <a:lnTo>
                  <a:pt x="2178" y="1226"/>
                </a:lnTo>
                <a:lnTo>
                  <a:pt x="2207" y="1119"/>
                </a:lnTo>
                <a:lnTo>
                  <a:pt x="2236" y="1006"/>
                </a:lnTo>
                <a:lnTo>
                  <a:pt x="2273" y="900"/>
                </a:lnTo>
                <a:lnTo>
                  <a:pt x="2302" y="786"/>
                </a:lnTo>
                <a:lnTo>
                  <a:pt x="2338" y="680"/>
                </a:lnTo>
                <a:lnTo>
                  <a:pt x="2368" y="567"/>
                </a:lnTo>
                <a:lnTo>
                  <a:pt x="2397" y="460"/>
                </a:lnTo>
                <a:lnTo>
                  <a:pt x="2433" y="347"/>
                </a:lnTo>
                <a:lnTo>
                  <a:pt x="2463" y="241"/>
                </a:lnTo>
                <a:lnTo>
                  <a:pt x="2492" y="127"/>
                </a:lnTo>
                <a:lnTo>
                  <a:pt x="2528" y="21"/>
                </a:lnTo>
                <a:lnTo>
                  <a:pt x="2558" y="2083"/>
                </a:lnTo>
                <a:lnTo>
                  <a:pt x="2594" y="1977"/>
                </a:lnTo>
                <a:lnTo>
                  <a:pt x="2623" y="1863"/>
                </a:lnTo>
                <a:lnTo>
                  <a:pt x="2653" y="1757"/>
                </a:lnTo>
                <a:lnTo>
                  <a:pt x="2689" y="1644"/>
                </a:lnTo>
                <a:lnTo>
                  <a:pt x="2718" y="1537"/>
                </a:lnTo>
                <a:lnTo>
                  <a:pt x="2755" y="1424"/>
                </a:lnTo>
                <a:lnTo>
                  <a:pt x="2784" y="1318"/>
                </a:lnTo>
                <a:lnTo>
                  <a:pt x="2813" y="1204"/>
                </a:lnTo>
                <a:lnTo>
                  <a:pt x="2850" y="1098"/>
                </a:lnTo>
                <a:lnTo>
                  <a:pt x="2879" y="985"/>
                </a:lnTo>
                <a:lnTo>
                  <a:pt x="2909" y="878"/>
                </a:lnTo>
                <a:lnTo>
                  <a:pt x="2945" y="765"/>
                </a:lnTo>
                <a:lnTo>
                  <a:pt x="2974" y="659"/>
                </a:lnTo>
                <a:lnTo>
                  <a:pt x="3011" y="545"/>
                </a:lnTo>
                <a:lnTo>
                  <a:pt x="3040" y="439"/>
                </a:lnTo>
                <a:lnTo>
                  <a:pt x="3069" y="326"/>
                </a:lnTo>
                <a:lnTo>
                  <a:pt x="3106" y="219"/>
                </a:lnTo>
                <a:lnTo>
                  <a:pt x="3135" y="106"/>
                </a:lnTo>
                <a:lnTo>
                  <a:pt x="3172" y="0"/>
                </a:lnTo>
              </a:path>
            </a:pathLst>
          </a:custGeom>
          <a:noFill/>
          <a:ln w="28575" cmpd="sng">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ext Box 2">
            <a:extLst>
              <a:ext uri="{FF2B5EF4-FFF2-40B4-BE49-F238E27FC236}">
                <a16:creationId xmlns:a16="http://schemas.microsoft.com/office/drawing/2014/main" id="{0E5CDED3-C9AE-4C22-9C03-36B58A85FED9}"/>
              </a:ext>
            </a:extLst>
          </p:cNvPr>
          <p:cNvSpPr txBox="1">
            <a:spLocks noChangeArrowheads="1"/>
          </p:cNvSpPr>
          <p:nvPr/>
        </p:nvSpPr>
        <p:spPr bwMode="auto">
          <a:xfrm>
            <a:off x="2193925" y="498475"/>
            <a:ext cx="474027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Concept of a delta function (impulse)</a:t>
            </a:r>
          </a:p>
        </p:txBody>
      </p:sp>
      <p:sp>
        <p:nvSpPr>
          <p:cNvPr id="6147" name="Line 3">
            <a:extLst>
              <a:ext uri="{FF2B5EF4-FFF2-40B4-BE49-F238E27FC236}">
                <a16:creationId xmlns:a16="http://schemas.microsoft.com/office/drawing/2014/main" id="{89AEB375-F137-46FA-8029-4B7AFAB1DFC1}"/>
              </a:ext>
            </a:extLst>
          </p:cNvPr>
          <p:cNvSpPr>
            <a:spLocks noChangeShapeType="1"/>
          </p:cNvSpPr>
          <p:nvPr/>
        </p:nvSpPr>
        <p:spPr bwMode="auto">
          <a:xfrm>
            <a:off x="4724400" y="3124200"/>
            <a:ext cx="31242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6148" name="Line 4">
            <a:extLst>
              <a:ext uri="{FF2B5EF4-FFF2-40B4-BE49-F238E27FC236}">
                <a16:creationId xmlns:a16="http://schemas.microsoft.com/office/drawing/2014/main" id="{6131A6D7-E7DB-472F-BC8D-06C8246AE5B9}"/>
              </a:ext>
            </a:extLst>
          </p:cNvPr>
          <p:cNvSpPr>
            <a:spLocks noChangeShapeType="1"/>
          </p:cNvSpPr>
          <p:nvPr/>
        </p:nvSpPr>
        <p:spPr bwMode="auto">
          <a:xfrm flipV="1">
            <a:off x="5638800" y="1676400"/>
            <a:ext cx="0" cy="14478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6149" name="Text Box 5">
            <a:extLst>
              <a:ext uri="{FF2B5EF4-FFF2-40B4-BE49-F238E27FC236}">
                <a16:creationId xmlns:a16="http://schemas.microsoft.com/office/drawing/2014/main" id="{36DDF193-EBE9-4025-AB7C-6BE25EEFA533}"/>
              </a:ext>
            </a:extLst>
          </p:cNvPr>
          <p:cNvSpPr txBox="1">
            <a:spLocks noChangeArrowheads="1"/>
          </p:cNvSpPr>
          <p:nvPr/>
        </p:nvSpPr>
        <p:spPr bwMode="auto">
          <a:xfrm>
            <a:off x="5867400" y="3200400"/>
            <a:ext cx="36988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i="1"/>
              <a:t>t</a:t>
            </a:r>
            <a:r>
              <a:rPr lang="en-US" altLang="en-US" baseline="-25000"/>
              <a:t>0</a:t>
            </a:r>
            <a:endParaRPr lang="en-US" altLang="en-US"/>
          </a:p>
        </p:txBody>
      </p:sp>
      <p:sp>
        <p:nvSpPr>
          <p:cNvPr id="6150" name="Text Box 6">
            <a:extLst>
              <a:ext uri="{FF2B5EF4-FFF2-40B4-BE49-F238E27FC236}">
                <a16:creationId xmlns:a16="http://schemas.microsoft.com/office/drawing/2014/main" id="{12047563-0CDC-43DB-8B3F-955901999ED0}"/>
              </a:ext>
            </a:extLst>
          </p:cNvPr>
          <p:cNvSpPr txBox="1">
            <a:spLocks noChangeArrowheads="1"/>
          </p:cNvSpPr>
          <p:nvPr/>
        </p:nvSpPr>
        <p:spPr bwMode="auto">
          <a:xfrm>
            <a:off x="7985125" y="3089275"/>
            <a:ext cx="26828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i="1"/>
              <a:t>t</a:t>
            </a:r>
          </a:p>
        </p:txBody>
      </p:sp>
      <p:sp>
        <p:nvSpPr>
          <p:cNvPr id="6151" name="Text Box 7">
            <a:extLst>
              <a:ext uri="{FF2B5EF4-FFF2-40B4-BE49-F238E27FC236}">
                <a16:creationId xmlns:a16="http://schemas.microsoft.com/office/drawing/2014/main" id="{83DD8439-F03C-4AD6-B7C1-F2F5200C42C5}"/>
              </a:ext>
            </a:extLst>
          </p:cNvPr>
          <p:cNvSpPr txBox="1">
            <a:spLocks noChangeArrowheads="1"/>
          </p:cNvSpPr>
          <p:nvPr/>
        </p:nvSpPr>
        <p:spPr bwMode="auto">
          <a:xfrm>
            <a:off x="5181600" y="1752600"/>
            <a:ext cx="40481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A</a:t>
            </a:r>
          </a:p>
        </p:txBody>
      </p:sp>
      <p:sp>
        <p:nvSpPr>
          <p:cNvPr id="6152" name="Text Box 8">
            <a:extLst>
              <a:ext uri="{FF2B5EF4-FFF2-40B4-BE49-F238E27FC236}">
                <a16:creationId xmlns:a16="http://schemas.microsoft.com/office/drawing/2014/main" id="{59AE5A38-0C00-42E7-8C29-D1C199F85FB9}"/>
              </a:ext>
            </a:extLst>
          </p:cNvPr>
          <p:cNvSpPr txBox="1">
            <a:spLocks noChangeArrowheads="1"/>
          </p:cNvSpPr>
          <p:nvPr/>
        </p:nvSpPr>
        <p:spPr bwMode="auto">
          <a:xfrm>
            <a:off x="5410200" y="1219200"/>
            <a:ext cx="6064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i="1"/>
              <a:t>v</a:t>
            </a:r>
            <a:r>
              <a:rPr lang="en-US" altLang="en-US"/>
              <a:t>(</a:t>
            </a:r>
            <a:r>
              <a:rPr lang="en-US" altLang="en-US" i="1"/>
              <a:t>t</a:t>
            </a:r>
            <a:r>
              <a:rPr lang="en-US" altLang="en-US"/>
              <a:t>)</a:t>
            </a:r>
          </a:p>
        </p:txBody>
      </p:sp>
      <p:sp>
        <p:nvSpPr>
          <p:cNvPr id="6153" name="Rectangle 9">
            <a:extLst>
              <a:ext uri="{FF2B5EF4-FFF2-40B4-BE49-F238E27FC236}">
                <a16:creationId xmlns:a16="http://schemas.microsoft.com/office/drawing/2014/main" id="{C3BD6576-8948-430D-BA4B-1E5513DD4F94}"/>
              </a:ext>
            </a:extLst>
          </p:cNvPr>
          <p:cNvSpPr>
            <a:spLocks noChangeArrowheads="1"/>
          </p:cNvSpPr>
          <p:nvPr/>
        </p:nvSpPr>
        <p:spPr bwMode="auto">
          <a:xfrm>
            <a:off x="5638800" y="1981200"/>
            <a:ext cx="381000" cy="1143000"/>
          </a:xfrm>
          <a:prstGeom prst="rect">
            <a:avLst/>
          </a:prstGeom>
          <a:solidFill>
            <a:schemeClr val="folHlink"/>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154" name="Text Box 10">
            <a:extLst>
              <a:ext uri="{FF2B5EF4-FFF2-40B4-BE49-F238E27FC236}">
                <a16:creationId xmlns:a16="http://schemas.microsoft.com/office/drawing/2014/main" id="{B799390E-A506-43D6-A1E3-BFA883ED7D74}"/>
              </a:ext>
            </a:extLst>
          </p:cNvPr>
          <p:cNvSpPr txBox="1">
            <a:spLocks noChangeArrowheads="1"/>
          </p:cNvSpPr>
          <p:nvPr/>
        </p:nvSpPr>
        <p:spPr bwMode="auto">
          <a:xfrm>
            <a:off x="838200" y="1600200"/>
            <a:ext cx="321786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Consider taking the limit</a:t>
            </a:r>
          </a:p>
        </p:txBody>
      </p:sp>
      <p:graphicFrame>
        <p:nvGraphicFramePr>
          <p:cNvPr id="6155" name="Object 11">
            <a:extLst>
              <a:ext uri="{FF2B5EF4-FFF2-40B4-BE49-F238E27FC236}">
                <a16:creationId xmlns:a16="http://schemas.microsoft.com/office/drawing/2014/main" id="{FD61AE3B-AB58-4FDF-8AEC-DA0CBB6F93A3}"/>
              </a:ext>
            </a:extLst>
          </p:cNvPr>
          <p:cNvGraphicFramePr>
            <a:graphicFrameLocks noChangeAspect="1"/>
          </p:cNvGraphicFramePr>
          <p:nvPr/>
        </p:nvGraphicFramePr>
        <p:xfrm>
          <a:off x="3276600" y="2057400"/>
          <a:ext cx="990600" cy="990600"/>
        </p:xfrm>
        <a:graphic>
          <a:graphicData uri="http://schemas.openxmlformats.org/presentationml/2006/ole">
            <mc:AlternateContent xmlns:mc="http://schemas.openxmlformats.org/markup-compatibility/2006">
              <mc:Choice xmlns:v="urn:schemas-microsoft-com:vml" Requires="v">
                <p:oleObj spid="_x0000_s5125" name="Equation" r:id="rId4" imgW="457200" imgH="457200" progId="Equation.DSMT4">
                  <p:embed/>
                </p:oleObj>
              </mc:Choice>
              <mc:Fallback>
                <p:oleObj name="Equation" r:id="rId4" imgW="457200" imgH="457200" progId="Equation.DSMT4">
                  <p:embed/>
                  <p:pic>
                    <p:nvPicPr>
                      <p:cNvPr id="0" name="Object 1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276600" y="2057400"/>
                        <a:ext cx="990600" cy="9906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6156" name="Text Box 12">
            <a:extLst>
              <a:ext uri="{FF2B5EF4-FFF2-40B4-BE49-F238E27FC236}">
                <a16:creationId xmlns:a16="http://schemas.microsoft.com/office/drawing/2014/main" id="{AE87DE3E-0FFC-40AA-A0DA-5717E757943F}"/>
              </a:ext>
            </a:extLst>
          </p:cNvPr>
          <p:cNvSpPr txBox="1">
            <a:spLocks noChangeArrowheads="1"/>
          </p:cNvSpPr>
          <p:nvPr/>
        </p:nvSpPr>
        <p:spPr bwMode="auto">
          <a:xfrm>
            <a:off x="2286000" y="2514600"/>
            <a:ext cx="87788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with  </a:t>
            </a:r>
          </a:p>
        </p:txBody>
      </p:sp>
      <p:sp>
        <p:nvSpPr>
          <p:cNvPr id="6158" name="Line 14">
            <a:extLst>
              <a:ext uri="{FF2B5EF4-FFF2-40B4-BE49-F238E27FC236}">
                <a16:creationId xmlns:a16="http://schemas.microsoft.com/office/drawing/2014/main" id="{C5E512AB-A7FA-41C7-B9C0-1AA98F37F55A}"/>
              </a:ext>
            </a:extLst>
          </p:cNvPr>
          <p:cNvSpPr>
            <a:spLocks noChangeShapeType="1"/>
          </p:cNvSpPr>
          <p:nvPr/>
        </p:nvSpPr>
        <p:spPr bwMode="auto">
          <a:xfrm>
            <a:off x="609600" y="6400800"/>
            <a:ext cx="24384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6159" name="Line 15">
            <a:extLst>
              <a:ext uri="{FF2B5EF4-FFF2-40B4-BE49-F238E27FC236}">
                <a16:creationId xmlns:a16="http://schemas.microsoft.com/office/drawing/2014/main" id="{A341EAA5-FAC4-4F11-A04C-54BE08E43779}"/>
              </a:ext>
            </a:extLst>
          </p:cNvPr>
          <p:cNvSpPr>
            <a:spLocks noChangeShapeType="1"/>
          </p:cNvSpPr>
          <p:nvPr/>
        </p:nvSpPr>
        <p:spPr bwMode="auto">
          <a:xfrm flipV="1">
            <a:off x="1600200" y="5029200"/>
            <a:ext cx="0" cy="1371600"/>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6160" name="Line 16">
            <a:extLst>
              <a:ext uri="{FF2B5EF4-FFF2-40B4-BE49-F238E27FC236}">
                <a16:creationId xmlns:a16="http://schemas.microsoft.com/office/drawing/2014/main" id="{ACC79AB6-5005-426B-8D58-8F9DB10144BC}"/>
              </a:ext>
            </a:extLst>
          </p:cNvPr>
          <p:cNvSpPr>
            <a:spLocks noChangeShapeType="1"/>
          </p:cNvSpPr>
          <p:nvPr/>
        </p:nvSpPr>
        <p:spPr bwMode="auto">
          <a:xfrm>
            <a:off x="4343400" y="6400800"/>
            <a:ext cx="35814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aphicFrame>
        <p:nvGraphicFramePr>
          <p:cNvPr id="6161" name="Object 17">
            <a:extLst>
              <a:ext uri="{FF2B5EF4-FFF2-40B4-BE49-F238E27FC236}">
                <a16:creationId xmlns:a16="http://schemas.microsoft.com/office/drawing/2014/main" id="{C36FDAED-8B32-486A-92F8-9A141149E469}"/>
              </a:ext>
            </a:extLst>
          </p:cNvPr>
          <p:cNvGraphicFramePr>
            <a:graphicFrameLocks noChangeAspect="1"/>
          </p:cNvGraphicFramePr>
          <p:nvPr/>
        </p:nvGraphicFramePr>
        <p:xfrm>
          <a:off x="457200" y="4572000"/>
          <a:ext cx="1524000" cy="492125"/>
        </p:xfrm>
        <a:graphic>
          <a:graphicData uri="http://schemas.openxmlformats.org/presentationml/2006/ole">
            <mc:AlternateContent xmlns:mc="http://schemas.openxmlformats.org/markup-compatibility/2006">
              <mc:Choice xmlns:v="urn:schemas-microsoft-com:vml" Requires="v">
                <p:oleObj spid="_x0000_s5126" name="Equation" r:id="rId6" imgW="787320" imgH="253800" progId="Equation.DSMT4">
                  <p:embed/>
                </p:oleObj>
              </mc:Choice>
              <mc:Fallback>
                <p:oleObj name="Equation" r:id="rId6" imgW="787320" imgH="253800" progId="Equation.DSMT4">
                  <p:embed/>
                  <p:pic>
                    <p:nvPicPr>
                      <p:cNvPr id="0" name="Object 17"/>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57200" y="4572000"/>
                        <a:ext cx="1524000" cy="4921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6162" name="Line 18">
            <a:extLst>
              <a:ext uri="{FF2B5EF4-FFF2-40B4-BE49-F238E27FC236}">
                <a16:creationId xmlns:a16="http://schemas.microsoft.com/office/drawing/2014/main" id="{E424AEC7-0010-4E58-B624-B19581347DC9}"/>
              </a:ext>
            </a:extLst>
          </p:cNvPr>
          <p:cNvSpPr>
            <a:spLocks noChangeShapeType="1"/>
          </p:cNvSpPr>
          <p:nvPr/>
        </p:nvSpPr>
        <p:spPr bwMode="auto">
          <a:xfrm flipV="1">
            <a:off x="5943600" y="4876800"/>
            <a:ext cx="0" cy="15240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6163" name="Line 19">
            <a:extLst>
              <a:ext uri="{FF2B5EF4-FFF2-40B4-BE49-F238E27FC236}">
                <a16:creationId xmlns:a16="http://schemas.microsoft.com/office/drawing/2014/main" id="{78141ABB-F36E-4D0E-A07A-D6DCFC6A61CF}"/>
              </a:ext>
            </a:extLst>
          </p:cNvPr>
          <p:cNvSpPr>
            <a:spLocks noChangeShapeType="1"/>
          </p:cNvSpPr>
          <p:nvPr/>
        </p:nvSpPr>
        <p:spPr bwMode="auto">
          <a:xfrm>
            <a:off x="4419600" y="5486400"/>
            <a:ext cx="3505200" cy="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6164" name="Text Box 20">
            <a:extLst>
              <a:ext uri="{FF2B5EF4-FFF2-40B4-BE49-F238E27FC236}">
                <a16:creationId xmlns:a16="http://schemas.microsoft.com/office/drawing/2014/main" id="{FD5DB84E-317E-4B18-A3B7-2710B0523A29}"/>
              </a:ext>
            </a:extLst>
          </p:cNvPr>
          <p:cNvSpPr txBox="1">
            <a:spLocks noChangeArrowheads="1"/>
          </p:cNvSpPr>
          <p:nvPr/>
        </p:nvSpPr>
        <p:spPr bwMode="auto">
          <a:xfrm>
            <a:off x="6019800" y="5105400"/>
            <a:ext cx="4699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800"/>
              <a:t>1.0</a:t>
            </a:r>
          </a:p>
        </p:txBody>
      </p:sp>
      <p:graphicFrame>
        <p:nvGraphicFramePr>
          <p:cNvPr id="6165" name="Object 21">
            <a:extLst>
              <a:ext uri="{FF2B5EF4-FFF2-40B4-BE49-F238E27FC236}">
                <a16:creationId xmlns:a16="http://schemas.microsoft.com/office/drawing/2014/main" id="{03FFBFE6-470C-4929-AC24-940A3E27B5E2}"/>
              </a:ext>
            </a:extLst>
          </p:cNvPr>
          <p:cNvGraphicFramePr>
            <a:graphicFrameLocks noChangeAspect="1"/>
          </p:cNvGraphicFramePr>
          <p:nvPr/>
        </p:nvGraphicFramePr>
        <p:xfrm>
          <a:off x="5486400" y="4343400"/>
          <a:ext cx="1266825" cy="487363"/>
        </p:xfrm>
        <a:graphic>
          <a:graphicData uri="http://schemas.openxmlformats.org/presentationml/2006/ole">
            <mc:AlternateContent xmlns:mc="http://schemas.openxmlformats.org/markup-compatibility/2006">
              <mc:Choice xmlns:v="urn:schemas-microsoft-com:vml" Requires="v">
                <p:oleObj spid="_x0000_s5127" name="Equation" r:id="rId8" imgW="660240" imgH="253800" progId="Equation.DSMT4">
                  <p:embed/>
                </p:oleObj>
              </mc:Choice>
              <mc:Fallback>
                <p:oleObj name="Equation" r:id="rId8" imgW="660240" imgH="253800" progId="Equation.DSMT4">
                  <p:embed/>
                  <p:pic>
                    <p:nvPicPr>
                      <p:cNvPr id="0" name="Object 21"/>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5486400" y="4343400"/>
                        <a:ext cx="1266825" cy="4873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6166" name="Text Box 22">
            <a:extLst>
              <a:ext uri="{FF2B5EF4-FFF2-40B4-BE49-F238E27FC236}">
                <a16:creationId xmlns:a16="http://schemas.microsoft.com/office/drawing/2014/main" id="{83B0C5F5-B242-4473-AF90-02D3BF77E1B2}"/>
              </a:ext>
            </a:extLst>
          </p:cNvPr>
          <p:cNvSpPr txBox="1">
            <a:spLocks noChangeArrowheads="1"/>
          </p:cNvSpPr>
          <p:nvPr/>
        </p:nvSpPr>
        <p:spPr bwMode="auto">
          <a:xfrm>
            <a:off x="2803525" y="5984875"/>
            <a:ext cx="26828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i="1"/>
              <a:t>t</a:t>
            </a:r>
          </a:p>
        </p:txBody>
      </p:sp>
      <p:sp>
        <p:nvSpPr>
          <p:cNvPr id="6167" name="Text Box 23">
            <a:extLst>
              <a:ext uri="{FF2B5EF4-FFF2-40B4-BE49-F238E27FC236}">
                <a16:creationId xmlns:a16="http://schemas.microsoft.com/office/drawing/2014/main" id="{7015EBC7-CB3F-49CE-A388-3B0272EACE67}"/>
              </a:ext>
            </a:extLst>
          </p:cNvPr>
          <p:cNvSpPr txBox="1">
            <a:spLocks noChangeArrowheads="1"/>
          </p:cNvSpPr>
          <p:nvPr/>
        </p:nvSpPr>
        <p:spPr bwMode="auto">
          <a:xfrm>
            <a:off x="7832725" y="5832475"/>
            <a:ext cx="26828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i="1"/>
              <a:t>f</a:t>
            </a:r>
          </a:p>
        </p:txBody>
      </p:sp>
      <p:grpSp>
        <p:nvGrpSpPr>
          <p:cNvPr id="6168" name="Group 24">
            <a:extLst>
              <a:ext uri="{FF2B5EF4-FFF2-40B4-BE49-F238E27FC236}">
                <a16:creationId xmlns:a16="http://schemas.microsoft.com/office/drawing/2014/main" id="{7E92B0D7-E72D-4AC2-B7D2-78DE704A3AD9}"/>
              </a:ext>
            </a:extLst>
          </p:cNvPr>
          <p:cNvGrpSpPr>
            <a:grpSpLocks/>
          </p:cNvGrpSpPr>
          <p:nvPr/>
        </p:nvGrpSpPr>
        <p:grpSpPr bwMode="auto">
          <a:xfrm>
            <a:off x="3200400" y="5029200"/>
            <a:ext cx="381000" cy="500063"/>
            <a:chOff x="4704" y="2016"/>
            <a:chExt cx="240" cy="315"/>
          </a:xfrm>
        </p:grpSpPr>
        <p:sp>
          <p:nvSpPr>
            <p:cNvPr id="6169" name="Oval 25">
              <a:extLst>
                <a:ext uri="{FF2B5EF4-FFF2-40B4-BE49-F238E27FC236}">
                  <a16:creationId xmlns:a16="http://schemas.microsoft.com/office/drawing/2014/main" id="{CE807C99-74CA-4EF9-8BB9-901988E162C7}"/>
                </a:ext>
              </a:extLst>
            </p:cNvPr>
            <p:cNvSpPr>
              <a:spLocks noChangeArrowheads="1"/>
            </p:cNvSpPr>
            <p:nvPr/>
          </p:nvSpPr>
          <p:spPr bwMode="auto">
            <a:xfrm>
              <a:off x="4792" y="2284"/>
              <a:ext cx="68" cy="47"/>
            </a:xfrm>
            <a:prstGeom prst="ellipse">
              <a:avLst/>
            </a:prstGeom>
            <a:solidFill>
              <a:schemeClr val="bg2"/>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170" name="Oval 26">
              <a:extLst>
                <a:ext uri="{FF2B5EF4-FFF2-40B4-BE49-F238E27FC236}">
                  <a16:creationId xmlns:a16="http://schemas.microsoft.com/office/drawing/2014/main" id="{7610FDB1-A757-4169-8DAC-D35CAD402132}"/>
                </a:ext>
              </a:extLst>
            </p:cNvPr>
            <p:cNvSpPr>
              <a:spLocks noChangeArrowheads="1"/>
            </p:cNvSpPr>
            <p:nvPr/>
          </p:nvSpPr>
          <p:spPr bwMode="auto">
            <a:xfrm>
              <a:off x="4704" y="2016"/>
              <a:ext cx="240" cy="240"/>
            </a:xfrm>
            <a:prstGeom prst="ellipse">
              <a:avLst/>
            </a:prstGeom>
            <a:solidFill>
              <a:srgbClr val="FFFF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171" name="Rectangle 27">
              <a:extLst>
                <a:ext uri="{FF2B5EF4-FFF2-40B4-BE49-F238E27FC236}">
                  <a16:creationId xmlns:a16="http://schemas.microsoft.com/office/drawing/2014/main" id="{C7B5BF63-2DA0-47BB-9447-DEC7D44EED9D}"/>
                </a:ext>
              </a:extLst>
            </p:cNvPr>
            <p:cNvSpPr>
              <a:spLocks noChangeArrowheads="1"/>
            </p:cNvSpPr>
            <p:nvPr/>
          </p:nvSpPr>
          <p:spPr bwMode="auto">
            <a:xfrm>
              <a:off x="4776" y="2244"/>
              <a:ext cx="100" cy="64"/>
            </a:xfrm>
            <a:prstGeom prst="rect">
              <a:avLst/>
            </a:prstGeom>
            <a:solidFill>
              <a:schemeClr val="bg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172" name="Line 28">
              <a:extLst>
                <a:ext uri="{FF2B5EF4-FFF2-40B4-BE49-F238E27FC236}">
                  <a16:creationId xmlns:a16="http://schemas.microsoft.com/office/drawing/2014/main" id="{03B2070F-39F6-4887-9F05-4843247AA6DC}"/>
                </a:ext>
              </a:extLst>
            </p:cNvPr>
            <p:cNvSpPr>
              <a:spLocks noChangeShapeType="1"/>
            </p:cNvSpPr>
            <p:nvPr/>
          </p:nvSpPr>
          <p:spPr bwMode="auto">
            <a:xfrm flipH="1" flipV="1">
              <a:off x="4820" y="2136"/>
              <a:ext cx="0" cy="104"/>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spTree>
  </p:cSld>
  <p:clrMapOvr>
    <a:masterClrMapping/>
  </p:clrMapOvr>
</p:sld>
</file>

<file path=ppt/theme/theme1.xml><?xml version="1.0" encoding="utf-8"?>
<a:theme xmlns:a="http://schemas.openxmlformats.org/drawingml/2006/main" name="BlankWhite">
  <a:themeElements>
    <a:clrScheme name="">
      <a:dk1>
        <a:srgbClr val="000000"/>
      </a:dk1>
      <a:lt1>
        <a:srgbClr val="FFFFFF"/>
      </a:lt1>
      <a:dk2>
        <a:srgbClr val="000000"/>
      </a:dk2>
      <a:lt2>
        <a:srgbClr val="808080"/>
      </a:lt2>
      <a:accent1>
        <a:srgbClr val="FFFFFF"/>
      </a:accent1>
      <a:accent2>
        <a:srgbClr val="3333CC"/>
      </a:accent2>
      <a:accent3>
        <a:srgbClr val="FFFFFF"/>
      </a:accent3>
      <a:accent4>
        <a:srgbClr val="000000"/>
      </a:accent4>
      <a:accent5>
        <a:srgbClr val="FFFFFF"/>
      </a:accent5>
      <a:accent6>
        <a:srgbClr val="2D2DB9"/>
      </a:accent6>
      <a:hlink>
        <a:srgbClr val="CCCCFF"/>
      </a:hlink>
      <a:folHlink>
        <a:srgbClr val="B2B2B2"/>
      </a:folHlink>
    </a:clrScheme>
    <a:fontScheme name="BlankWhite">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raClrScheme>
      <a:clrScheme name="BlankWhite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BlankWhite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BlankWhite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BlankWhite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BlankWhit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BlankWhit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BlankWhit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C:\Documents and Settings\lschmerr\Application Data\Microsoft\Templates\BlankWhite.pot</Template>
  <TotalTime>1240</TotalTime>
  <Words>2284</Words>
  <Application>Microsoft Office PowerPoint</Application>
  <PresentationFormat>On-screen Show (4:3)</PresentationFormat>
  <Paragraphs>274</Paragraphs>
  <Slides>19</Slides>
  <Notes>19</Notes>
  <HiddenSlides>0</HiddenSlides>
  <MMClips>0</MMClips>
  <ScaleCrop>false</ScaleCrop>
  <HeadingPairs>
    <vt:vector size="8" baseType="variant">
      <vt:variant>
        <vt:lpstr>Fonts Used</vt:lpstr>
      </vt:variant>
      <vt:variant>
        <vt:i4>6</vt:i4>
      </vt:variant>
      <vt:variant>
        <vt:lpstr>Theme</vt:lpstr>
      </vt:variant>
      <vt:variant>
        <vt:i4>1</vt:i4>
      </vt:variant>
      <vt:variant>
        <vt:lpstr>Embedded OLE Servers</vt:lpstr>
      </vt:variant>
      <vt:variant>
        <vt:i4>2</vt:i4>
      </vt:variant>
      <vt:variant>
        <vt:lpstr>Slide Titles</vt:lpstr>
      </vt:variant>
      <vt:variant>
        <vt:i4>19</vt:i4>
      </vt:variant>
    </vt:vector>
  </HeadingPairs>
  <TitlesOfParts>
    <vt:vector size="28" baseType="lpstr">
      <vt:lpstr>Arial</vt:lpstr>
      <vt:lpstr>Calibri</vt:lpstr>
      <vt:lpstr>Helvetica</vt:lpstr>
      <vt:lpstr>Symbol</vt:lpstr>
      <vt:lpstr>Times</vt:lpstr>
      <vt:lpstr>Times New Roman</vt:lpstr>
      <vt:lpstr>BlankWhite</vt:lpstr>
      <vt:lpstr>Equation</vt:lpstr>
      <vt:lpstr>MathType Equation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ISU</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lschmerr</dc:creator>
  <cp:lastModifiedBy>Lester Schmerr</cp:lastModifiedBy>
  <cp:revision>49</cp:revision>
  <cp:lastPrinted>2021-10-26T20:58:31Z</cp:lastPrinted>
  <dcterms:created xsi:type="dcterms:W3CDTF">2002-01-17T22:07:50Z</dcterms:created>
  <dcterms:modified xsi:type="dcterms:W3CDTF">2021-10-26T21:05:52Z</dcterms:modified>
</cp:coreProperties>
</file>