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5"/>
  </p:notesMasterIdLst>
  <p:handoutMasterIdLst>
    <p:handoutMasterId r:id="rId26"/>
  </p:handoutMasterIdLst>
  <p:sldIdLst>
    <p:sldId id="268" r:id="rId2"/>
    <p:sldId id="276" r:id="rId3"/>
    <p:sldId id="266" r:id="rId4"/>
    <p:sldId id="265" r:id="rId5"/>
    <p:sldId id="256" r:id="rId6"/>
    <p:sldId id="257" r:id="rId7"/>
    <p:sldId id="258" r:id="rId8"/>
    <p:sldId id="272" r:id="rId9"/>
    <p:sldId id="274" r:id="rId10"/>
    <p:sldId id="270" r:id="rId11"/>
    <p:sldId id="269" r:id="rId12"/>
    <p:sldId id="273" r:id="rId13"/>
    <p:sldId id="259" r:id="rId14"/>
    <p:sldId id="260" r:id="rId15"/>
    <p:sldId id="261" r:id="rId16"/>
    <p:sldId id="262" r:id="rId17"/>
    <p:sldId id="263" r:id="rId18"/>
    <p:sldId id="277" r:id="rId19"/>
    <p:sldId id="281" r:id="rId20"/>
    <p:sldId id="278" r:id="rId21"/>
    <p:sldId id="279" r:id="rId22"/>
    <p:sldId id="280" r:id="rId23"/>
    <p:sldId id="282" r:id="rId24"/>
  </p:sldIdLst>
  <p:sldSz cx="9144000" cy="6858000" type="screen4x3"/>
  <p:notesSz cx="7102475" cy="89916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024" autoAdjust="0"/>
  </p:normalViewPr>
  <p:slideViewPr>
    <p:cSldViewPr>
      <p:cViewPr varScale="1">
        <p:scale>
          <a:sx n="108" d="100"/>
          <a:sy n="108" d="100"/>
        </p:scale>
        <p:origin x="78"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7813CBE8-4A43-428E-AB91-99E513960B86}"/>
              </a:ext>
            </a:extLst>
          </p:cNvPr>
          <p:cNvSpPr>
            <a:spLocks noGrp="1" noChangeArrowheads="1"/>
          </p:cNvSpPr>
          <p:nvPr>
            <p:ph type="hdr" sz="quarter"/>
          </p:nvPr>
        </p:nvSpPr>
        <p:spPr bwMode="auto">
          <a:xfrm>
            <a:off x="0" y="0"/>
            <a:ext cx="3078163"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19459" name="Rectangle 3">
            <a:extLst>
              <a:ext uri="{FF2B5EF4-FFF2-40B4-BE49-F238E27FC236}">
                <a16:creationId xmlns:a16="http://schemas.microsoft.com/office/drawing/2014/main" id="{6BF242AE-9785-405E-AB30-2DE3933B38E2}"/>
              </a:ext>
            </a:extLst>
          </p:cNvPr>
          <p:cNvSpPr>
            <a:spLocks noGrp="1" noChangeArrowheads="1"/>
          </p:cNvSpPr>
          <p:nvPr>
            <p:ph type="dt" sz="quarter" idx="1"/>
          </p:nvPr>
        </p:nvSpPr>
        <p:spPr bwMode="auto">
          <a:xfrm>
            <a:off x="4024313" y="0"/>
            <a:ext cx="3078162" cy="449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19460" name="Rectangle 4">
            <a:extLst>
              <a:ext uri="{FF2B5EF4-FFF2-40B4-BE49-F238E27FC236}">
                <a16:creationId xmlns:a16="http://schemas.microsoft.com/office/drawing/2014/main" id="{2AB14EAC-05EF-4620-AB0D-0906C239D8C5}"/>
              </a:ext>
            </a:extLst>
          </p:cNvPr>
          <p:cNvSpPr>
            <a:spLocks noGrp="1" noChangeArrowheads="1"/>
          </p:cNvSpPr>
          <p:nvPr>
            <p:ph type="ftr" sz="quarter" idx="2"/>
          </p:nvPr>
        </p:nvSpPr>
        <p:spPr bwMode="auto">
          <a:xfrm>
            <a:off x="0" y="8542338"/>
            <a:ext cx="3078163" cy="449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19461" name="Rectangle 5">
            <a:extLst>
              <a:ext uri="{FF2B5EF4-FFF2-40B4-BE49-F238E27FC236}">
                <a16:creationId xmlns:a16="http://schemas.microsoft.com/office/drawing/2014/main" id="{DEBCE258-508D-4325-9E78-C762E57EF742}"/>
              </a:ext>
            </a:extLst>
          </p:cNvPr>
          <p:cNvSpPr>
            <a:spLocks noGrp="1" noChangeArrowheads="1"/>
          </p:cNvSpPr>
          <p:nvPr>
            <p:ph type="sldNum" sz="quarter" idx="3"/>
          </p:nvPr>
        </p:nvSpPr>
        <p:spPr bwMode="auto">
          <a:xfrm>
            <a:off x="4024313" y="8542338"/>
            <a:ext cx="3078162" cy="449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5C44E5A-7303-4683-8714-F4972B059035}"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508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22725" y="0"/>
            <a:ext cx="3078163" cy="450850"/>
          </a:xfrm>
          <a:prstGeom prst="rect">
            <a:avLst/>
          </a:prstGeom>
        </p:spPr>
        <p:txBody>
          <a:bodyPr vert="horz" lIns="91440" tIns="45720" rIns="91440" bIns="45720" rtlCol="0"/>
          <a:lstStyle>
            <a:lvl1pPr algn="r">
              <a:defRPr sz="1200"/>
            </a:lvl1pPr>
          </a:lstStyle>
          <a:p>
            <a:fld id="{FFCF85C9-C2C3-4FFE-8A3E-6D45F4DF4DC0}" type="datetimeFigureOut">
              <a:rPr lang="en-US" smtClean="0"/>
              <a:t>10/24/2021</a:t>
            </a:fld>
            <a:endParaRPr lang="en-US"/>
          </a:p>
        </p:txBody>
      </p:sp>
      <p:sp>
        <p:nvSpPr>
          <p:cNvPr id="4" name="Slide Image Placeholder 3"/>
          <p:cNvSpPr>
            <a:spLocks noGrp="1" noRot="1" noChangeAspect="1"/>
          </p:cNvSpPr>
          <p:nvPr>
            <p:ph type="sldImg" idx="2"/>
          </p:nvPr>
        </p:nvSpPr>
        <p:spPr>
          <a:xfrm>
            <a:off x="1527175" y="1123950"/>
            <a:ext cx="4048125" cy="30353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9613" y="4327525"/>
            <a:ext cx="5683250" cy="35401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540750"/>
            <a:ext cx="3078163" cy="4508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2725" y="8540750"/>
            <a:ext cx="3078163" cy="450850"/>
          </a:xfrm>
          <a:prstGeom prst="rect">
            <a:avLst/>
          </a:prstGeom>
        </p:spPr>
        <p:txBody>
          <a:bodyPr vert="horz" lIns="91440" tIns="45720" rIns="91440" bIns="45720" rtlCol="0" anchor="b"/>
          <a:lstStyle>
            <a:lvl1pPr algn="r">
              <a:defRPr sz="1200"/>
            </a:lvl1pPr>
          </a:lstStyle>
          <a:p>
            <a:fld id="{DF6C534A-5A52-4E28-AC3C-0803CB728737}" type="slidenum">
              <a:rPr lang="en-US" smtClean="0"/>
              <a:t>‹#›</a:t>
            </a:fld>
            <a:endParaRPr lang="en-US"/>
          </a:p>
        </p:txBody>
      </p:sp>
    </p:spTree>
    <p:extLst>
      <p:ext uri="{BB962C8B-B14F-4D97-AF65-F5344CB8AC3E}">
        <p14:creationId xmlns:p14="http://schemas.microsoft.com/office/powerpoint/2010/main" val="156943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section will examine the pulser section of the pulser/receiver</a:t>
            </a:r>
          </a:p>
        </p:txBody>
      </p:sp>
      <p:sp>
        <p:nvSpPr>
          <p:cNvPr id="4" name="Slide Number Placeholder 3"/>
          <p:cNvSpPr>
            <a:spLocks noGrp="1"/>
          </p:cNvSpPr>
          <p:nvPr>
            <p:ph type="sldNum" sz="quarter" idx="5"/>
          </p:nvPr>
        </p:nvSpPr>
        <p:spPr/>
        <p:txBody>
          <a:bodyPr/>
          <a:lstStyle/>
          <a:p>
            <a:fld id="{DF6C534A-5A52-4E28-AC3C-0803CB728737}" type="slidenum">
              <a:rPr lang="en-US" smtClean="0"/>
              <a:t>1</a:t>
            </a:fld>
            <a:endParaRPr lang="en-US"/>
          </a:p>
        </p:txBody>
      </p:sp>
    </p:spTree>
    <p:extLst>
      <p:ext uri="{BB962C8B-B14F-4D97-AF65-F5344CB8AC3E}">
        <p14:creationId xmlns:p14="http://schemas.microsoft.com/office/powerpoint/2010/main" val="17323353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we do not have to use the FFT to compute the frequency spectrum in this case since we can analytically perform the Fourier transform, which is shown here</a:t>
            </a:r>
          </a:p>
        </p:txBody>
      </p:sp>
      <p:sp>
        <p:nvSpPr>
          <p:cNvPr id="4" name="Slide Number Placeholder 3"/>
          <p:cNvSpPr>
            <a:spLocks noGrp="1"/>
          </p:cNvSpPr>
          <p:nvPr>
            <p:ph type="sldNum" sz="quarter" idx="5"/>
          </p:nvPr>
        </p:nvSpPr>
        <p:spPr/>
        <p:txBody>
          <a:bodyPr/>
          <a:lstStyle/>
          <a:p>
            <a:fld id="{DF6C534A-5A52-4E28-AC3C-0803CB728737}" type="slidenum">
              <a:rPr lang="en-US" smtClean="0"/>
              <a:t>10</a:t>
            </a:fld>
            <a:endParaRPr lang="en-US"/>
          </a:p>
        </p:txBody>
      </p:sp>
    </p:spTree>
    <p:extLst>
      <p:ext uri="{BB962C8B-B14F-4D97-AF65-F5344CB8AC3E}">
        <p14:creationId xmlns:p14="http://schemas.microsoft.com/office/powerpoint/2010/main" val="22833873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plot of the analytical Fourier transform which is indistinguishable from the FFT result.</a:t>
            </a:r>
          </a:p>
        </p:txBody>
      </p:sp>
      <p:sp>
        <p:nvSpPr>
          <p:cNvPr id="4" name="Slide Number Placeholder 3"/>
          <p:cNvSpPr>
            <a:spLocks noGrp="1"/>
          </p:cNvSpPr>
          <p:nvPr>
            <p:ph type="sldNum" sz="quarter" idx="5"/>
          </p:nvPr>
        </p:nvSpPr>
        <p:spPr/>
        <p:txBody>
          <a:bodyPr/>
          <a:lstStyle/>
          <a:p>
            <a:fld id="{DF6C534A-5A52-4E28-AC3C-0803CB728737}" type="slidenum">
              <a:rPr lang="en-US" smtClean="0"/>
              <a:t>11</a:t>
            </a:fld>
            <a:endParaRPr lang="en-US"/>
          </a:p>
        </p:txBody>
      </p:sp>
    </p:spTree>
    <p:extLst>
      <p:ext uri="{BB962C8B-B14F-4D97-AF65-F5344CB8AC3E}">
        <p14:creationId xmlns:p14="http://schemas.microsoft.com/office/powerpoint/2010/main" val="3561637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code for plotting this analytical result.</a:t>
            </a:r>
          </a:p>
        </p:txBody>
      </p:sp>
      <p:sp>
        <p:nvSpPr>
          <p:cNvPr id="4" name="Slide Number Placeholder 3"/>
          <p:cNvSpPr>
            <a:spLocks noGrp="1"/>
          </p:cNvSpPr>
          <p:nvPr>
            <p:ph type="sldNum" sz="quarter" idx="5"/>
          </p:nvPr>
        </p:nvSpPr>
        <p:spPr/>
        <p:txBody>
          <a:bodyPr/>
          <a:lstStyle/>
          <a:p>
            <a:fld id="{DF6C534A-5A52-4E28-AC3C-0803CB728737}" type="slidenum">
              <a:rPr lang="en-US" smtClean="0"/>
              <a:t>12</a:t>
            </a:fld>
            <a:endParaRPr lang="en-US"/>
          </a:p>
        </p:txBody>
      </p:sp>
    </p:spTree>
    <p:extLst>
      <p:ext uri="{BB962C8B-B14F-4D97-AF65-F5344CB8AC3E}">
        <p14:creationId xmlns:p14="http://schemas.microsoft.com/office/powerpoint/2010/main" val="4099313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actual open circuit voltage measured for the </a:t>
            </a:r>
            <a:r>
              <a:rPr lang="en-US" dirty="0" err="1"/>
              <a:t>Panametrics</a:t>
            </a:r>
            <a:r>
              <a:rPr lang="en-US" dirty="0"/>
              <a:t> 5052PR pulser/receiver at the indicated energy and damping settings. It looks very much like our simulated four parameter mode. This is also the time domain voltage source in the Thevenin equivalent model.</a:t>
            </a:r>
          </a:p>
        </p:txBody>
      </p:sp>
      <p:sp>
        <p:nvSpPr>
          <p:cNvPr id="4" name="Slide Number Placeholder 3"/>
          <p:cNvSpPr>
            <a:spLocks noGrp="1"/>
          </p:cNvSpPr>
          <p:nvPr>
            <p:ph type="sldNum" sz="quarter" idx="5"/>
          </p:nvPr>
        </p:nvSpPr>
        <p:spPr/>
        <p:txBody>
          <a:bodyPr/>
          <a:lstStyle/>
          <a:p>
            <a:fld id="{DF6C534A-5A52-4E28-AC3C-0803CB728737}" type="slidenum">
              <a:rPr lang="en-US" smtClean="0"/>
              <a:t>13</a:t>
            </a:fld>
            <a:endParaRPr lang="en-US"/>
          </a:p>
        </p:txBody>
      </p:sp>
    </p:spTree>
    <p:extLst>
      <p:ext uri="{BB962C8B-B14F-4D97-AF65-F5344CB8AC3E}">
        <p14:creationId xmlns:p14="http://schemas.microsoft.com/office/powerpoint/2010/main" val="3548021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get the Thevenin equivalent voltage source in a Thevenin equivalent model from an open circuit voltage measurement and we can likewise determine the Thevenin equivalent electrical impedance by measuring the voltage across a known load, such as a resistance, placed across the output.</a:t>
            </a:r>
          </a:p>
        </p:txBody>
      </p:sp>
      <p:sp>
        <p:nvSpPr>
          <p:cNvPr id="4" name="Slide Number Placeholder 3"/>
          <p:cNvSpPr>
            <a:spLocks noGrp="1"/>
          </p:cNvSpPr>
          <p:nvPr>
            <p:ph type="sldNum" sz="quarter" idx="5"/>
          </p:nvPr>
        </p:nvSpPr>
        <p:spPr/>
        <p:txBody>
          <a:bodyPr/>
          <a:lstStyle/>
          <a:p>
            <a:fld id="{DF6C534A-5A52-4E28-AC3C-0803CB728737}" type="slidenum">
              <a:rPr lang="en-US" smtClean="0"/>
              <a:t>14</a:t>
            </a:fld>
            <a:endParaRPr lang="en-US"/>
          </a:p>
        </p:txBody>
      </p:sp>
    </p:spTree>
    <p:extLst>
      <p:ext uri="{BB962C8B-B14F-4D97-AF65-F5344CB8AC3E}">
        <p14:creationId xmlns:p14="http://schemas.microsoft.com/office/powerpoint/2010/main" val="67798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pulser voltage source measurements in the frequency domain taken at different energy and damping settings</a:t>
            </a:r>
          </a:p>
        </p:txBody>
      </p:sp>
      <p:sp>
        <p:nvSpPr>
          <p:cNvPr id="4" name="Slide Number Placeholder 3"/>
          <p:cNvSpPr>
            <a:spLocks noGrp="1"/>
          </p:cNvSpPr>
          <p:nvPr>
            <p:ph type="sldNum" sz="quarter" idx="5"/>
          </p:nvPr>
        </p:nvSpPr>
        <p:spPr/>
        <p:txBody>
          <a:bodyPr/>
          <a:lstStyle/>
          <a:p>
            <a:fld id="{DF6C534A-5A52-4E28-AC3C-0803CB728737}" type="slidenum">
              <a:rPr lang="en-US" smtClean="0"/>
              <a:t>15</a:t>
            </a:fld>
            <a:endParaRPr lang="en-US"/>
          </a:p>
        </p:txBody>
      </p:sp>
    </p:spTree>
    <p:extLst>
      <p:ext uri="{BB962C8B-B14F-4D97-AF65-F5344CB8AC3E}">
        <p14:creationId xmlns:p14="http://schemas.microsoft.com/office/powerpoint/2010/main" val="16793791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here are some impedance measurements taken at different energy and damping settings</a:t>
            </a:r>
          </a:p>
        </p:txBody>
      </p:sp>
      <p:sp>
        <p:nvSpPr>
          <p:cNvPr id="4" name="Slide Number Placeholder 3"/>
          <p:cNvSpPr>
            <a:spLocks noGrp="1"/>
          </p:cNvSpPr>
          <p:nvPr>
            <p:ph type="sldNum" sz="quarter" idx="5"/>
          </p:nvPr>
        </p:nvSpPr>
        <p:spPr/>
        <p:txBody>
          <a:bodyPr/>
          <a:lstStyle/>
          <a:p>
            <a:fld id="{DF6C534A-5A52-4E28-AC3C-0803CB728737}" type="slidenum">
              <a:rPr lang="en-US" smtClean="0"/>
              <a:t>16</a:t>
            </a:fld>
            <a:endParaRPr lang="en-US"/>
          </a:p>
        </p:txBody>
      </p:sp>
    </p:spTree>
    <p:extLst>
      <p:ext uri="{BB962C8B-B14F-4D97-AF65-F5344CB8AC3E}">
        <p14:creationId xmlns:p14="http://schemas.microsoft.com/office/powerpoint/2010/main" val="39336095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get a better picture of the effects of the damping setting on the measured Thevenin equivalent impedance, on the left we see the frequency curves over a wide range of the damping values (at an energy 1 setting). </a:t>
            </a:r>
          </a:p>
          <a:p>
            <a:endParaRPr lang="en-US" dirty="0"/>
          </a:p>
          <a:p>
            <a:r>
              <a:rPr lang="en-US" dirty="0"/>
              <a:t>On the right we show the impedance calculated by measuring the voltage, V</a:t>
            </a:r>
            <a:r>
              <a:rPr lang="en-US" baseline="-25000" dirty="0"/>
              <a:t>L</a:t>
            </a:r>
            <a:r>
              <a:rPr lang="en-US" dirty="0"/>
              <a:t>, across a 50 ohm resistor (solid line) at the output of the pulser as well as the impedance calculated when a cable and transducer are attached to the pulser output and both the current and voltage (</a:t>
            </a:r>
            <a:r>
              <a:rPr lang="en-US" dirty="0" err="1"/>
              <a:t>V</a:t>
            </a:r>
            <a:r>
              <a:rPr lang="en-US" baseline="30000" dirty="0" err="1"/>
              <a:t>m</a:t>
            </a:r>
            <a:r>
              <a:rPr lang="en-US" dirty="0"/>
              <a:t>, </a:t>
            </a:r>
            <a:r>
              <a:rPr lang="en-US" dirty="0" err="1"/>
              <a:t>I</a:t>
            </a:r>
            <a:r>
              <a:rPr lang="en-US" baseline="30000" dirty="0" err="1"/>
              <a:t>m</a:t>
            </a:r>
            <a:r>
              <a:rPr lang="en-US" dirty="0"/>
              <a:t>) at the output are measured (dashed line). In principle, we should get the same result in either case but we do see some differences depending on the loading of the pulser at its output port. In both cases V</a:t>
            </a:r>
            <a:r>
              <a:rPr lang="en-US" baseline="-25000" dirty="0"/>
              <a:t>i</a:t>
            </a:r>
            <a:r>
              <a:rPr lang="en-US" dirty="0"/>
              <a:t> is the Thevenin equivalent voltage source. Thus, it might be advisable to conduct these measurements under loading  conditions actually present in an experiment.</a:t>
            </a:r>
          </a:p>
        </p:txBody>
      </p:sp>
      <p:sp>
        <p:nvSpPr>
          <p:cNvPr id="4" name="Slide Number Placeholder 3"/>
          <p:cNvSpPr>
            <a:spLocks noGrp="1"/>
          </p:cNvSpPr>
          <p:nvPr>
            <p:ph type="sldNum" sz="quarter" idx="5"/>
          </p:nvPr>
        </p:nvSpPr>
        <p:spPr/>
        <p:txBody>
          <a:bodyPr/>
          <a:lstStyle/>
          <a:p>
            <a:fld id="{DF6C534A-5A52-4E28-AC3C-0803CB728737}" type="slidenum">
              <a:rPr lang="en-US" smtClean="0"/>
              <a:t>17</a:t>
            </a:fld>
            <a:endParaRPr lang="en-US"/>
          </a:p>
        </p:txBody>
      </p:sp>
    </p:spTree>
    <p:extLst>
      <p:ext uri="{BB962C8B-B14F-4D97-AF65-F5344CB8AC3E}">
        <p14:creationId xmlns:p14="http://schemas.microsoft.com/office/powerpoint/2010/main" val="31966520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type of pulser/receiver commonly used in practice contains a square wave pulser such as the UTEX 340. This instrument can be controlled from its front panel or from an equivalent computer interface, as shown. In this case there are three pulser controls consisting of the</a:t>
            </a:r>
            <a:r>
              <a:rPr lang="en-US" b="1" dirty="0"/>
              <a:t> pulse repetition rate</a:t>
            </a:r>
            <a:r>
              <a:rPr lang="en-US" dirty="0"/>
              <a:t>, the </a:t>
            </a:r>
            <a:r>
              <a:rPr lang="en-US" b="1" dirty="0"/>
              <a:t>pulse width</a:t>
            </a:r>
            <a:r>
              <a:rPr lang="en-US" dirty="0"/>
              <a:t>, and the </a:t>
            </a:r>
            <a:r>
              <a:rPr lang="en-US" b="1" dirty="0"/>
              <a:t>pulse voltage</a:t>
            </a:r>
            <a:r>
              <a:rPr lang="en-US" dirty="0"/>
              <a:t>. The gain and high and low pass filter controls are for the receiver section.</a:t>
            </a:r>
          </a:p>
        </p:txBody>
      </p:sp>
      <p:sp>
        <p:nvSpPr>
          <p:cNvPr id="4" name="Slide Number Placeholder 3"/>
          <p:cNvSpPr>
            <a:spLocks noGrp="1"/>
          </p:cNvSpPr>
          <p:nvPr>
            <p:ph type="sldNum" sz="quarter" idx="5"/>
          </p:nvPr>
        </p:nvSpPr>
        <p:spPr/>
        <p:txBody>
          <a:bodyPr/>
          <a:lstStyle/>
          <a:p>
            <a:fld id="{DF6C534A-5A52-4E28-AC3C-0803CB728737}" type="slidenum">
              <a:rPr lang="en-US" smtClean="0"/>
              <a:t>18</a:t>
            </a:fld>
            <a:endParaRPr lang="en-US"/>
          </a:p>
        </p:txBody>
      </p:sp>
    </p:spTree>
    <p:extLst>
      <p:ext uri="{BB962C8B-B14F-4D97-AF65-F5344CB8AC3E}">
        <p14:creationId xmlns:p14="http://schemas.microsoft.com/office/powerpoint/2010/main" val="28719428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measured  open circuit voltage and its frequency components, showing the square-like nature of the pulse in the time-domain</a:t>
            </a:r>
          </a:p>
        </p:txBody>
      </p:sp>
      <p:sp>
        <p:nvSpPr>
          <p:cNvPr id="4" name="Slide Number Placeholder 3"/>
          <p:cNvSpPr>
            <a:spLocks noGrp="1"/>
          </p:cNvSpPr>
          <p:nvPr>
            <p:ph type="sldNum" sz="quarter" idx="5"/>
          </p:nvPr>
        </p:nvSpPr>
        <p:spPr/>
        <p:txBody>
          <a:bodyPr/>
          <a:lstStyle/>
          <a:p>
            <a:fld id="{DF6C534A-5A52-4E28-AC3C-0803CB728737}" type="slidenum">
              <a:rPr lang="en-US" smtClean="0"/>
              <a:t>19</a:t>
            </a:fld>
            <a:endParaRPr lang="en-US"/>
          </a:p>
        </p:txBody>
      </p:sp>
    </p:spTree>
    <p:extLst>
      <p:ext uri="{BB962C8B-B14F-4D97-AF65-F5344CB8AC3E}">
        <p14:creationId xmlns:p14="http://schemas.microsoft.com/office/powerpoint/2010/main" val="25596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examine two types of pulsers used in practice – a “spike” pulser and a square wave pulser and discuss the measurement of the electrical characteristics of both of these types of instruments. We will also show some examples of the effects of different pulser settings.</a:t>
            </a:r>
          </a:p>
        </p:txBody>
      </p:sp>
      <p:sp>
        <p:nvSpPr>
          <p:cNvPr id="4" name="Slide Number Placeholder 3"/>
          <p:cNvSpPr>
            <a:spLocks noGrp="1"/>
          </p:cNvSpPr>
          <p:nvPr>
            <p:ph type="sldNum" sz="quarter" idx="5"/>
          </p:nvPr>
        </p:nvSpPr>
        <p:spPr/>
        <p:txBody>
          <a:bodyPr/>
          <a:lstStyle/>
          <a:p>
            <a:fld id="{DF6C534A-5A52-4E28-AC3C-0803CB728737}" type="slidenum">
              <a:rPr lang="en-US" smtClean="0"/>
              <a:t>2</a:t>
            </a:fld>
            <a:endParaRPr lang="en-US"/>
          </a:p>
        </p:txBody>
      </p:sp>
    </p:spTree>
    <p:extLst>
      <p:ext uri="{BB962C8B-B14F-4D97-AF65-F5344CB8AC3E}">
        <p14:creationId xmlns:p14="http://schemas.microsoft.com/office/powerpoint/2010/main" val="11195792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as the pulse width widens the frequency domain response does become less broad.</a:t>
            </a:r>
          </a:p>
        </p:txBody>
      </p:sp>
      <p:sp>
        <p:nvSpPr>
          <p:cNvPr id="4" name="Slide Number Placeholder 3"/>
          <p:cNvSpPr>
            <a:spLocks noGrp="1"/>
          </p:cNvSpPr>
          <p:nvPr>
            <p:ph type="sldNum" sz="quarter" idx="5"/>
          </p:nvPr>
        </p:nvSpPr>
        <p:spPr/>
        <p:txBody>
          <a:bodyPr/>
          <a:lstStyle/>
          <a:p>
            <a:fld id="{DF6C534A-5A52-4E28-AC3C-0803CB728737}" type="slidenum">
              <a:rPr lang="en-US" smtClean="0"/>
              <a:t>20</a:t>
            </a:fld>
            <a:endParaRPr lang="en-US"/>
          </a:p>
        </p:txBody>
      </p:sp>
    </p:spTree>
    <p:extLst>
      <p:ext uri="{BB962C8B-B14F-4D97-AF65-F5344CB8AC3E}">
        <p14:creationId xmlns:p14="http://schemas.microsoft.com/office/powerpoint/2010/main" val="5250406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equivalent impedance measurements under different pulse width and pulse amplitude settings.</a:t>
            </a:r>
          </a:p>
        </p:txBody>
      </p:sp>
      <p:sp>
        <p:nvSpPr>
          <p:cNvPr id="4" name="Slide Number Placeholder 3"/>
          <p:cNvSpPr>
            <a:spLocks noGrp="1"/>
          </p:cNvSpPr>
          <p:nvPr>
            <p:ph type="sldNum" sz="quarter" idx="5"/>
          </p:nvPr>
        </p:nvSpPr>
        <p:spPr/>
        <p:txBody>
          <a:bodyPr/>
          <a:lstStyle/>
          <a:p>
            <a:fld id="{DF6C534A-5A52-4E28-AC3C-0803CB728737}" type="slidenum">
              <a:rPr lang="en-US" smtClean="0"/>
              <a:t>21</a:t>
            </a:fld>
            <a:endParaRPr lang="en-US"/>
          </a:p>
        </p:txBody>
      </p:sp>
    </p:spTree>
    <p:extLst>
      <p:ext uri="{BB962C8B-B14F-4D97-AF65-F5344CB8AC3E}">
        <p14:creationId xmlns:p14="http://schemas.microsoft.com/office/powerpoint/2010/main" val="9704229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we see the effects of changing pulse width settings on the equivalent impedance. </a:t>
            </a:r>
          </a:p>
          <a:p>
            <a:endParaRPr lang="en-US" dirty="0"/>
          </a:p>
          <a:p>
            <a:r>
              <a:rPr lang="en-US" dirty="0"/>
              <a:t>On the right we see the dependency of this impedance on the loading used at the output terminal. Again, the first case (solid line) is where a 50 ohm resistor is placed at the output and the voltage V</a:t>
            </a:r>
            <a:r>
              <a:rPr lang="en-US" baseline="-25000" dirty="0"/>
              <a:t>L</a:t>
            </a:r>
            <a:r>
              <a:rPr lang="en-US" dirty="0"/>
              <a:t> </a:t>
            </a:r>
            <a:r>
              <a:rPr lang="en-US"/>
              <a:t>is measured, </a:t>
            </a:r>
            <a:r>
              <a:rPr lang="en-US" dirty="0"/>
              <a:t>while the second case (dashed line) is where a cable and transducer are attached an the voltage and current are both measured.</a:t>
            </a:r>
          </a:p>
        </p:txBody>
      </p:sp>
      <p:sp>
        <p:nvSpPr>
          <p:cNvPr id="4" name="Slide Number Placeholder 3"/>
          <p:cNvSpPr>
            <a:spLocks noGrp="1"/>
          </p:cNvSpPr>
          <p:nvPr>
            <p:ph type="sldNum" sz="quarter" idx="5"/>
          </p:nvPr>
        </p:nvSpPr>
        <p:spPr/>
        <p:txBody>
          <a:bodyPr/>
          <a:lstStyle/>
          <a:p>
            <a:fld id="{DF6C534A-5A52-4E28-AC3C-0803CB728737}" type="slidenum">
              <a:rPr lang="en-US" smtClean="0"/>
              <a:t>22</a:t>
            </a:fld>
            <a:endParaRPr lang="en-US"/>
          </a:p>
        </p:txBody>
      </p:sp>
    </p:spTree>
    <p:extLst>
      <p:ext uri="{BB962C8B-B14F-4D97-AF65-F5344CB8AC3E}">
        <p14:creationId xmlns:p14="http://schemas.microsoft.com/office/powerpoint/2010/main" val="12046316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Homework problem </a:t>
            </a:r>
            <a:r>
              <a:rPr lang="en-US"/>
              <a:t>from chapter 2.</a:t>
            </a:r>
          </a:p>
        </p:txBody>
      </p:sp>
      <p:sp>
        <p:nvSpPr>
          <p:cNvPr id="4" name="Slide Number Placeholder 3"/>
          <p:cNvSpPr>
            <a:spLocks noGrp="1"/>
          </p:cNvSpPr>
          <p:nvPr>
            <p:ph type="sldNum" sz="quarter" idx="5"/>
          </p:nvPr>
        </p:nvSpPr>
        <p:spPr/>
        <p:txBody>
          <a:bodyPr/>
          <a:lstStyle/>
          <a:p>
            <a:fld id="{DF6C534A-5A52-4E28-AC3C-0803CB728737}" type="slidenum">
              <a:rPr lang="en-US" smtClean="0"/>
              <a:t>23</a:t>
            </a:fld>
            <a:endParaRPr lang="en-US"/>
          </a:p>
        </p:txBody>
      </p:sp>
    </p:spTree>
    <p:extLst>
      <p:ext uri="{BB962C8B-B14F-4D97-AF65-F5344CB8AC3E}">
        <p14:creationId xmlns:p14="http://schemas.microsoft.com/office/powerpoint/2010/main" val="38012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diagram of a very simple pulser/receiver used in lab settings shown with an attached transducer which is being used as both a sender and receiver of ultrasound. The pulser settings on this instrument consist of the repetition rate setting, an energy level setting, and a damping control.</a:t>
            </a:r>
          </a:p>
        </p:txBody>
      </p:sp>
      <p:sp>
        <p:nvSpPr>
          <p:cNvPr id="4" name="Slide Number Placeholder 3"/>
          <p:cNvSpPr>
            <a:spLocks noGrp="1"/>
          </p:cNvSpPr>
          <p:nvPr>
            <p:ph type="sldNum" sz="quarter" idx="5"/>
          </p:nvPr>
        </p:nvSpPr>
        <p:spPr/>
        <p:txBody>
          <a:bodyPr/>
          <a:lstStyle/>
          <a:p>
            <a:fld id="{DF6C534A-5A52-4E28-AC3C-0803CB728737}" type="slidenum">
              <a:rPr lang="en-US" smtClean="0"/>
              <a:t>3</a:t>
            </a:fld>
            <a:endParaRPr lang="en-US"/>
          </a:p>
        </p:txBody>
      </p:sp>
    </p:spTree>
    <p:extLst>
      <p:ext uri="{BB962C8B-B14F-4D97-AF65-F5344CB8AC3E}">
        <p14:creationId xmlns:p14="http://schemas.microsoft.com/office/powerpoint/2010/main" val="1975222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very basic model of what is in the pulser/receiver. A voltage source charges up a capacitor which then is periodically discharged. The amount of capacitance, and hence the energy stored, is controlled by the</a:t>
            </a:r>
            <a:r>
              <a:rPr lang="en-US" b="1" dirty="0"/>
              <a:t> energy </a:t>
            </a:r>
            <a:r>
              <a:rPr lang="en-US" dirty="0"/>
              <a:t>setting. The </a:t>
            </a:r>
            <a:r>
              <a:rPr lang="en-US" b="1" dirty="0"/>
              <a:t>rep rate </a:t>
            </a:r>
            <a:r>
              <a:rPr lang="en-US" dirty="0"/>
              <a:t>controls this discharge rate by the rate at which a switch is closed. One may want to reduce the rep rate in cases where one is inspecting a very large range of depths in a component so that all the flaw or other responses being recorded have  attenuated and so that there is no overlap between the driving pulses and the received signal pulses. The </a:t>
            </a:r>
            <a:r>
              <a:rPr lang="en-US" b="1" dirty="0"/>
              <a:t>damping</a:t>
            </a:r>
            <a:r>
              <a:rPr lang="en-US" dirty="0"/>
              <a:t> setting controls a variable resistor where a low setting is for a high resistance and vice-versa. Although the transducer is a complex electromechanical device, because it consists of a piezoelectric crystal which is plated on its faces, it acts to first order like a capacitor, which is how it is characterized here. Obviously, the actual pulser circuits are much more complex than those shown here.</a:t>
            </a:r>
          </a:p>
        </p:txBody>
      </p:sp>
      <p:sp>
        <p:nvSpPr>
          <p:cNvPr id="4" name="Slide Number Placeholder 3"/>
          <p:cNvSpPr>
            <a:spLocks noGrp="1"/>
          </p:cNvSpPr>
          <p:nvPr>
            <p:ph type="sldNum" sz="quarter" idx="5"/>
          </p:nvPr>
        </p:nvSpPr>
        <p:spPr/>
        <p:txBody>
          <a:bodyPr/>
          <a:lstStyle/>
          <a:p>
            <a:fld id="{DF6C534A-5A52-4E28-AC3C-0803CB728737}" type="slidenum">
              <a:rPr lang="en-US" smtClean="0"/>
              <a:t>4</a:t>
            </a:fld>
            <a:endParaRPr lang="en-US"/>
          </a:p>
        </p:txBody>
      </p:sp>
    </p:spTree>
    <p:extLst>
      <p:ext uri="{BB962C8B-B14F-4D97-AF65-F5344CB8AC3E}">
        <p14:creationId xmlns:p14="http://schemas.microsoft.com/office/powerpoint/2010/main" val="340432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 though the pulser circuits may be very complex, if we assume the pulser acts as a linear system then we can replace it by a simpler Thevenin equivalent circuit consisting of a voltage source and an impedance.</a:t>
            </a:r>
          </a:p>
        </p:txBody>
      </p:sp>
      <p:sp>
        <p:nvSpPr>
          <p:cNvPr id="4" name="Slide Number Placeholder 3"/>
          <p:cNvSpPr>
            <a:spLocks noGrp="1"/>
          </p:cNvSpPr>
          <p:nvPr>
            <p:ph type="sldNum" sz="quarter" idx="5"/>
          </p:nvPr>
        </p:nvSpPr>
        <p:spPr/>
        <p:txBody>
          <a:bodyPr/>
          <a:lstStyle/>
          <a:p>
            <a:fld id="{DF6C534A-5A52-4E28-AC3C-0803CB728737}" type="slidenum">
              <a:rPr lang="en-US" smtClean="0"/>
              <a:t>5</a:t>
            </a:fld>
            <a:endParaRPr lang="en-US"/>
          </a:p>
        </p:txBody>
      </p:sp>
    </p:spTree>
    <p:extLst>
      <p:ext uri="{BB962C8B-B14F-4D97-AF65-F5344CB8AC3E}">
        <p14:creationId xmlns:p14="http://schemas.microsoft.com/office/powerpoint/2010/main" val="1239911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pulser such as the </a:t>
            </a:r>
            <a:r>
              <a:rPr lang="en-US" dirty="0" err="1"/>
              <a:t>Panametrics</a:t>
            </a:r>
            <a:r>
              <a:rPr lang="en-US" dirty="0"/>
              <a:t> 5052PR puts out very short “spikes” of voltage so it is called a </a:t>
            </a:r>
            <a:r>
              <a:rPr lang="en-US" b="1" dirty="0"/>
              <a:t>spike pulser</a:t>
            </a:r>
            <a:r>
              <a:rPr lang="en-US" dirty="0"/>
              <a:t>. Some modeling studies try to simulate the pulser output with a simple model such as the four parameter model shown here.</a:t>
            </a:r>
          </a:p>
        </p:txBody>
      </p:sp>
      <p:sp>
        <p:nvSpPr>
          <p:cNvPr id="4" name="Slide Number Placeholder 3"/>
          <p:cNvSpPr>
            <a:spLocks noGrp="1"/>
          </p:cNvSpPr>
          <p:nvPr>
            <p:ph type="sldNum" sz="quarter" idx="5"/>
          </p:nvPr>
        </p:nvSpPr>
        <p:spPr/>
        <p:txBody>
          <a:bodyPr/>
          <a:lstStyle/>
          <a:p>
            <a:fld id="{DF6C534A-5A52-4E28-AC3C-0803CB728737}" type="slidenum">
              <a:rPr lang="en-US" smtClean="0"/>
              <a:t>6</a:t>
            </a:fld>
            <a:endParaRPr lang="en-US"/>
          </a:p>
        </p:txBody>
      </p:sp>
    </p:spTree>
    <p:extLst>
      <p:ext uri="{BB962C8B-B14F-4D97-AF65-F5344CB8AC3E}">
        <p14:creationId xmlns:p14="http://schemas.microsoft.com/office/powerpoint/2010/main" val="272899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the voltage pulse generated with this four parameter model for a set of parameters that mimic roughly what one sees as the output of the pulser: a downward going spike of about .05 microseconds duration and about 200 volts in amplitude.</a:t>
            </a:r>
          </a:p>
        </p:txBody>
      </p:sp>
      <p:sp>
        <p:nvSpPr>
          <p:cNvPr id="4" name="Slide Number Placeholder 3"/>
          <p:cNvSpPr>
            <a:spLocks noGrp="1"/>
          </p:cNvSpPr>
          <p:nvPr>
            <p:ph type="sldNum" sz="quarter" idx="5"/>
          </p:nvPr>
        </p:nvSpPr>
        <p:spPr/>
        <p:txBody>
          <a:bodyPr/>
          <a:lstStyle/>
          <a:p>
            <a:fld id="{DF6C534A-5A52-4E28-AC3C-0803CB728737}" type="slidenum">
              <a:rPr lang="en-US" smtClean="0"/>
              <a:t>7</a:t>
            </a:fld>
            <a:endParaRPr lang="en-US"/>
          </a:p>
        </p:txBody>
      </p:sp>
    </p:spTree>
    <p:extLst>
      <p:ext uri="{BB962C8B-B14F-4D97-AF65-F5344CB8AC3E}">
        <p14:creationId xmlns:p14="http://schemas.microsoft.com/office/powerpoint/2010/main" val="41807193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one computes the frequency components of this pulse with an FFT, here is what the magnitude of the frequency components look like.</a:t>
            </a:r>
          </a:p>
        </p:txBody>
      </p:sp>
      <p:sp>
        <p:nvSpPr>
          <p:cNvPr id="4" name="Slide Number Placeholder 3"/>
          <p:cNvSpPr>
            <a:spLocks noGrp="1"/>
          </p:cNvSpPr>
          <p:nvPr>
            <p:ph type="sldNum" sz="quarter" idx="5"/>
          </p:nvPr>
        </p:nvSpPr>
        <p:spPr/>
        <p:txBody>
          <a:bodyPr/>
          <a:lstStyle/>
          <a:p>
            <a:fld id="{DF6C534A-5A52-4E28-AC3C-0803CB728737}" type="slidenum">
              <a:rPr lang="en-US" smtClean="0"/>
              <a:t>8</a:t>
            </a:fld>
            <a:endParaRPr lang="en-US"/>
          </a:p>
        </p:txBody>
      </p:sp>
    </p:spTree>
    <p:extLst>
      <p:ext uri="{BB962C8B-B14F-4D97-AF65-F5344CB8AC3E}">
        <p14:creationId xmlns:p14="http://schemas.microsoft.com/office/powerpoint/2010/main" val="2237522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code that generates these time domain and frequency domain results.</a:t>
            </a:r>
          </a:p>
        </p:txBody>
      </p:sp>
      <p:sp>
        <p:nvSpPr>
          <p:cNvPr id="4" name="Slide Number Placeholder 3"/>
          <p:cNvSpPr>
            <a:spLocks noGrp="1"/>
          </p:cNvSpPr>
          <p:nvPr>
            <p:ph type="sldNum" sz="quarter" idx="5"/>
          </p:nvPr>
        </p:nvSpPr>
        <p:spPr/>
        <p:txBody>
          <a:bodyPr/>
          <a:lstStyle/>
          <a:p>
            <a:fld id="{DF6C534A-5A52-4E28-AC3C-0803CB728737}" type="slidenum">
              <a:rPr lang="en-US" smtClean="0"/>
              <a:t>9</a:t>
            </a:fld>
            <a:endParaRPr lang="en-US"/>
          </a:p>
        </p:txBody>
      </p:sp>
    </p:spTree>
    <p:extLst>
      <p:ext uri="{BB962C8B-B14F-4D97-AF65-F5344CB8AC3E}">
        <p14:creationId xmlns:p14="http://schemas.microsoft.com/office/powerpoint/2010/main" val="2544618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3F7A9-AE84-4D20-B9B1-81129BFADAB1}"/>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97761DC-EA6B-4A63-9F48-0C768C9C3CB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8196D36-3EF4-4AF3-B516-5320CD85BE1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AB996A3-6732-4311-9352-7428B48934F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39B5962-AD83-4EE6-BABB-42FDF5C13429}"/>
              </a:ext>
            </a:extLst>
          </p:cNvPr>
          <p:cNvSpPr>
            <a:spLocks noGrp="1"/>
          </p:cNvSpPr>
          <p:nvPr>
            <p:ph type="sldNum" sz="quarter" idx="12"/>
          </p:nvPr>
        </p:nvSpPr>
        <p:spPr/>
        <p:txBody>
          <a:bodyPr/>
          <a:lstStyle>
            <a:lvl1pPr>
              <a:defRPr/>
            </a:lvl1pPr>
          </a:lstStyle>
          <a:p>
            <a:fld id="{8A4DB674-6D02-4309-8EC3-7E1E5CA2BDD5}" type="slidenum">
              <a:rPr lang="en-US" altLang="en-US"/>
              <a:pPr/>
              <a:t>‹#›</a:t>
            </a:fld>
            <a:endParaRPr lang="en-US" altLang="en-US"/>
          </a:p>
        </p:txBody>
      </p:sp>
    </p:spTree>
    <p:extLst>
      <p:ext uri="{BB962C8B-B14F-4D97-AF65-F5344CB8AC3E}">
        <p14:creationId xmlns:p14="http://schemas.microsoft.com/office/powerpoint/2010/main" val="932886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A18F5-7024-45DA-A763-3C6A03E42BA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23FDC1C-9765-4669-AED4-2D4DC60E9B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BCE77D-5491-4B7F-87A7-C9381A55C62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D219333-1AD5-4529-A72C-6D49D2F42B3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DD57300-2784-4EF4-B1F9-5E011D26FE6A}"/>
              </a:ext>
            </a:extLst>
          </p:cNvPr>
          <p:cNvSpPr>
            <a:spLocks noGrp="1"/>
          </p:cNvSpPr>
          <p:nvPr>
            <p:ph type="sldNum" sz="quarter" idx="12"/>
          </p:nvPr>
        </p:nvSpPr>
        <p:spPr/>
        <p:txBody>
          <a:bodyPr/>
          <a:lstStyle>
            <a:lvl1pPr>
              <a:defRPr/>
            </a:lvl1pPr>
          </a:lstStyle>
          <a:p>
            <a:fld id="{C35CB74A-4FFE-43B7-BA87-CA0F0147AB0B}" type="slidenum">
              <a:rPr lang="en-US" altLang="en-US"/>
              <a:pPr/>
              <a:t>‹#›</a:t>
            </a:fld>
            <a:endParaRPr lang="en-US" altLang="en-US"/>
          </a:p>
        </p:txBody>
      </p:sp>
    </p:spTree>
    <p:extLst>
      <p:ext uri="{BB962C8B-B14F-4D97-AF65-F5344CB8AC3E}">
        <p14:creationId xmlns:p14="http://schemas.microsoft.com/office/powerpoint/2010/main" val="2301570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1A99D5-9AFD-4D14-9D1C-F3A36716B7F3}"/>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7DEF04B-15A9-4081-8291-AFC93A039B9C}"/>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316132-0DC8-4E98-A42B-FFB8215C12B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C82B0F2-13A3-41B9-BB4E-8A9CB3C6BCC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5337DDA-0E00-4E70-A6F6-1FD0B46FA4F5}"/>
              </a:ext>
            </a:extLst>
          </p:cNvPr>
          <p:cNvSpPr>
            <a:spLocks noGrp="1"/>
          </p:cNvSpPr>
          <p:nvPr>
            <p:ph type="sldNum" sz="quarter" idx="12"/>
          </p:nvPr>
        </p:nvSpPr>
        <p:spPr/>
        <p:txBody>
          <a:bodyPr/>
          <a:lstStyle>
            <a:lvl1pPr>
              <a:defRPr/>
            </a:lvl1pPr>
          </a:lstStyle>
          <a:p>
            <a:fld id="{7EC18674-C0E3-4B31-B0B5-B9575DB76E80}" type="slidenum">
              <a:rPr lang="en-US" altLang="en-US"/>
              <a:pPr/>
              <a:t>‹#›</a:t>
            </a:fld>
            <a:endParaRPr lang="en-US" altLang="en-US"/>
          </a:p>
        </p:txBody>
      </p:sp>
    </p:spTree>
    <p:extLst>
      <p:ext uri="{BB962C8B-B14F-4D97-AF65-F5344CB8AC3E}">
        <p14:creationId xmlns:p14="http://schemas.microsoft.com/office/powerpoint/2010/main" val="3421269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8DBFB-3895-4552-A628-A8F3BD48B0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A59DF79-A9B6-478F-8A07-0DAD75CBFCC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F5D328-D01A-442D-998A-6AD1A60144E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A1F8CE0-4B56-4374-8A55-50E6ECEED92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9981C7C-209C-4240-B81A-CDEE58E41CFF}"/>
              </a:ext>
            </a:extLst>
          </p:cNvPr>
          <p:cNvSpPr>
            <a:spLocks noGrp="1"/>
          </p:cNvSpPr>
          <p:nvPr>
            <p:ph type="sldNum" sz="quarter" idx="12"/>
          </p:nvPr>
        </p:nvSpPr>
        <p:spPr/>
        <p:txBody>
          <a:bodyPr/>
          <a:lstStyle>
            <a:lvl1pPr>
              <a:defRPr/>
            </a:lvl1pPr>
          </a:lstStyle>
          <a:p>
            <a:fld id="{85149931-8026-4BAB-9FDA-9593C9FBE305}" type="slidenum">
              <a:rPr lang="en-US" altLang="en-US"/>
              <a:pPr/>
              <a:t>‹#›</a:t>
            </a:fld>
            <a:endParaRPr lang="en-US" altLang="en-US"/>
          </a:p>
        </p:txBody>
      </p:sp>
    </p:spTree>
    <p:extLst>
      <p:ext uri="{BB962C8B-B14F-4D97-AF65-F5344CB8AC3E}">
        <p14:creationId xmlns:p14="http://schemas.microsoft.com/office/powerpoint/2010/main" val="14052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8978B-AD5B-42B2-AA6F-CD3F882BD595}"/>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6FAF46F-328C-4136-8CE8-CBD59FBDB607}"/>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4D88E663-9495-4411-ABEB-2D8BB2414805}"/>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8F17FF3-3272-4AE1-ABA8-E6387C98498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9469C21-505B-4AFB-A4E5-78865C57D8CD}"/>
              </a:ext>
            </a:extLst>
          </p:cNvPr>
          <p:cNvSpPr>
            <a:spLocks noGrp="1"/>
          </p:cNvSpPr>
          <p:nvPr>
            <p:ph type="sldNum" sz="quarter" idx="12"/>
          </p:nvPr>
        </p:nvSpPr>
        <p:spPr/>
        <p:txBody>
          <a:bodyPr/>
          <a:lstStyle>
            <a:lvl1pPr>
              <a:defRPr/>
            </a:lvl1pPr>
          </a:lstStyle>
          <a:p>
            <a:fld id="{83719966-F389-443C-AFAE-F2A463AC6BD0}" type="slidenum">
              <a:rPr lang="en-US" altLang="en-US"/>
              <a:pPr/>
              <a:t>‹#›</a:t>
            </a:fld>
            <a:endParaRPr lang="en-US" altLang="en-US"/>
          </a:p>
        </p:txBody>
      </p:sp>
    </p:spTree>
    <p:extLst>
      <p:ext uri="{BB962C8B-B14F-4D97-AF65-F5344CB8AC3E}">
        <p14:creationId xmlns:p14="http://schemas.microsoft.com/office/powerpoint/2010/main" val="2515682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AA98F-2EDB-4646-A221-D7E3B1D101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908F839-0A77-463B-8681-140472925CB4}"/>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C557145-0D5C-49CD-B836-D54DC5F880EB}"/>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0733E6A-BF2E-47A9-AA5D-3036395876C6}"/>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68EFEE0F-CF0B-457C-BDE2-0F4C0EA2AF4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A09D610F-7EC4-433C-AD2D-66F5CAF46CCC}"/>
              </a:ext>
            </a:extLst>
          </p:cNvPr>
          <p:cNvSpPr>
            <a:spLocks noGrp="1"/>
          </p:cNvSpPr>
          <p:nvPr>
            <p:ph type="sldNum" sz="quarter" idx="12"/>
          </p:nvPr>
        </p:nvSpPr>
        <p:spPr/>
        <p:txBody>
          <a:bodyPr/>
          <a:lstStyle>
            <a:lvl1pPr>
              <a:defRPr/>
            </a:lvl1pPr>
          </a:lstStyle>
          <a:p>
            <a:fld id="{5B81386B-7F5E-4A6A-8736-E791AF9AB6E7}" type="slidenum">
              <a:rPr lang="en-US" altLang="en-US"/>
              <a:pPr/>
              <a:t>‹#›</a:t>
            </a:fld>
            <a:endParaRPr lang="en-US" altLang="en-US"/>
          </a:p>
        </p:txBody>
      </p:sp>
    </p:spTree>
    <p:extLst>
      <p:ext uri="{BB962C8B-B14F-4D97-AF65-F5344CB8AC3E}">
        <p14:creationId xmlns:p14="http://schemas.microsoft.com/office/powerpoint/2010/main" val="4067830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EC43A-E7C4-4FCA-BC2B-26D34EF98B7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5FBCAC9-F8B3-4D1A-A0F4-B68C9606324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8FDCF51-2B11-4EC3-9467-46FA2C358DFF}"/>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E5FC321-C789-4E9F-8D4A-7181455F0617}"/>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B5DEDFF-3185-489B-9E00-6159B5F93810}"/>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7391CFC-F528-45C8-80DF-9A267C38B09A}"/>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A916A14F-352B-4A25-8FD4-FD636E1C1A1A}"/>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318EA36B-76ED-47D7-B138-588AA52B60B3}"/>
              </a:ext>
            </a:extLst>
          </p:cNvPr>
          <p:cNvSpPr>
            <a:spLocks noGrp="1"/>
          </p:cNvSpPr>
          <p:nvPr>
            <p:ph type="sldNum" sz="quarter" idx="12"/>
          </p:nvPr>
        </p:nvSpPr>
        <p:spPr/>
        <p:txBody>
          <a:bodyPr/>
          <a:lstStyle>
            <a:lvl1pPr>
              <a:defRPr/>
            </a:lvl1pPr>
          </a:lstStyle>
          <a:p>
            <a:fld id="{E5603704-E981-4DEE-94E6-45CEED672AAC}" type="slidenum">
              <a:rPr lang="en-US" altLang="en-US"/>
              <a:pPr/>
              <a:t>‹#›</a:t>
            </a:fld>
            <a:endParaRPr lang="en-US" altLang="en-US"/>
          </a:p>
        </p:txBody>
      </p:sp>
    </p:spTree>
    <p:extLst>
      <p:ext uri="{BB962C8B-B14F-4D97-AF65-F5344CB8AC3E}">
        <p14:creationId xmlns:p14="http://schemas.microsoft.com/office/powerpoint/2010/main" val="122866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8AE3B-978D-4517-B1E4-3929DFFB47C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817D03-037B-4206-BD62-27784F1E87DF}"/>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AD3FEBB2-4703-4239-9B05-4A259EA398D0}"/>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C80C8939-37B8-4934-A50E-ABA1A6A8341A}"/>
              </a:ext>
            </a:extLst>
          </p:cNvPr>
          <p:cNvSpPr>
            <a:spLocks noGrp="1"/>
          </p:cNvSpPr>
          <p:nvPr>
            <p:ph type="sldNum" sz="quarter" idx="12"/>
          </p:nvPr>
        </p:nvSpPr>
        <p:spPr/>
        <p:txBody>
          <a:bodyPr/>
          <a:lstStyle>
            <a:lvl1pPr>
              <a:defRPr/>
            </a:lvl1pPr>
          </a:lstStyle>
          <a:p>
            <a:fld id="{C1F73C78-111F-40D7-8BDA-996FF76169A7}" type="slidenum">
              <a:rPr lang="en-US" altLang="en-US"/>
              <a:pPr/>
              <a:t>‹#›</a:t>
            </a:fld>
            <a:endParaRPr lang="en-US" altLang="en-US"/>
          </a:p>
        </p:txBody>
      </p:sp>
    </p:spTree>
    <p:extLst>
      <p:ext uri="{BB962C8B-B14F-4D97-AF65-F5344CB8AC3E}">
        <p14:creationId xmlns:p14="http://schemas.microsoft.com/office/powerpoint/2010/main" val="443494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8D3B52-A5E6-41BC-8818-ED3C0BC428FC}"/>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12F659C6-22B8-424D-92FA-4E904B312B4F}"/>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F7BCAA3B-BDCC-4270-A716-017D4E8B55BD}"/>
              </a:ext>
            </a:extLst>
          </p:cNvPr>
          <p:cNvSpPr>
            <a:spLocks noGrp="1"/>
          </p:cNvSpPr>
          <p:nvPr>
            <p:ph type="sldNum" sz="quarter" idx="12"/>
          </p:nvPr>
        </p:nvSpPr>
        <p:spPr/>
        <p:txBody>
          <a:bodyPr/>
          <a:lstStyle>
            <a:lvl1pPr>
              <a:defRPr/>
            </a:lvl1pPr>
          </a:lstStyle>
          <a:p>
            <a:fld id="{0FB2B5F6-F8B0-4DAA-B440-BD1C01BC38A5}" type="slidenum">
              <a:rPr lang="en-US" altLang="en-US"/>
              <a:pPr/>
              <a:t>‹#›</a:t>
            </a:fld>
            <a:endParaRPr lang="en-US" altLang="en-US"/>
          </a:p>
        </p:txBody>
      </p:sp>
    </p:spTree>
    <p:extLst>
      <p:ext uri="{BB962C8B-B14F-4D97-AF65-F5344CB8AC3E}">
        <p14:creationId xmlns:p14="http://schemas.microsoft.com/office/powerpoint/2010/main" val="1286223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D9C80-2AB7-455F-BFC6-B12DE067BEEE}"/>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8DF617E-8EBB-4D21-BE1B-D35E8597FE0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CD0B320-E748-4506-879E-406566D799A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FA7086-1FAF-4AE5-A585-1402FECEE57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4AE2A0B-768A-470A-9593-2C3B5C18857F}"/>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0E485565-DD01-43AB-9F35-3D464AA94E3B}"/>
              </a:ext>
            </a:extLst>
          </p:cNvPr>
          <p:cNvSpPr>
            <a:spLocks noGrp="1"/>
          </p:cNvSpPr>
          <p:nvPr>
            <p:ph type="sldNum" sz="quarter" idx="12"/>
          </p:nvPr>
        </p:nvSpPr>
        <p:spPr/>
        <p:txBody>
          <a:bodyPr/>
          <a:lstStyle>
            <a:lvl1pPr>
              <a:defRPr/>
            </a:lvl1pPr>
          </a:lstStyle>
          <a:p>
            <a:fld id="{0BD5D936-C8E9-4398-81C0-F2CD7F38C43D}" type="slidenum">
              <a:rPr lang="en-US" altLang="en-US"/>
              <a:pPr/>
              <a:t>‹#›</a:t>
            </a:fld>
            <a:endParaRPr lang="en-US" altLang="en-US"/>
          </a:p>
        </p:txBody>
      </p:sp>
    </p:spTree>
    <p:extLst>
      <p:ext uri="{BB962C8B-B14F-4D97-AF65-F5344CB8AC3E}">
        <p14:creationId xmlns:p14="http://schemas.microsoft.com/office/powerpoint/2010/main" val="1854028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C0A6F-AC94-422E-B902-77796EFFE1DB}"/>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B44E3D7-C301-40EB-98C6-3BA99F3E5EBC}"/>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3AB6CD-C402-4FFA-9851-33559671B53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A4BDFE-38C0-4C93-9BF0-161705DB039A}"/>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1DB8BFD-6759-441E-ADE0-3C47F42A99B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D6B2BF03-4460-4501-BCD3-246170891618}"/>
              </a:ext>
            </a:extLst>
          </p:cNvPr>
          <p:cNvSpPr>
            <a:spLocks noGrp="1"/>
          </p:cNvSpPr>
          <p:nvPr>
            <p:ph type="sldNum" sz="quarter" idx="12"/>
          </p:nvPr>
        </p:nvSpPr>
        <p:spPr/>
        <p:txBody>
          <a:bodyPr/>
          <a:lstStyle>
            <a:lvl1pPr>
              <a:defRPr/>
            </a:lvl1pPr>
          </a:lstStyle>
          <a:p>
            <a:fld id="{E953BC48-A1C5-467E-A8E2-74BCCD02CF5F}" type="slidenum">
              <a:rPr lang="en-US" altLang="en-US"/>
              <a:pPr/>
              <a:t>‹#›</a:t>
            </a:fld>
            <a:endParaRPr lang="en-US" altLang="en-US"/>
          </a:p>
        </p:txBody>
      </p:sp>
    </p:spTree>
    <p:extLst>
      <p:ext uri="{BB962C8B-B14F-4D97-AF65-F5344CB8AC3E}">
        <p14:creationId xmlns:p14="http://schemas.microsoft.com/office/powerpoint/2010/main" val="2108958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3DF564A-2C6F-47E6-BBB8-F6FC67CA6199}"/>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23A82F43-303B-42CD-A7CC-94711B49D6EF}"/>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B0190995-AE51-4ED3-B584-A06427AF1443}"/>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E2F6A36F-632A-42CE-9648-01617104646E}"/>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0BF07C2E-76FE-465E-98A5-295FC7B40B85}"/>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44FD610A-D34F-4ADA-9381-B53258743216}"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anose="02020603050405020304" pitchFamily="18" charset="0"/>
        </a:defRPr>
      </a:lvl2pPr>
      <a:lvl3pPr algn="ctr" rtl="0" eaLnBrk="0" fontAlgn="base" hangingPunct="0">
        <a:spcBef>
          <a:spcPct val="0"/>
        </a:spcBef>
        <a:spcAft>
          <a:spcPct val="0"/>
        </a:spcAft>
        <a:defRPr sz="4400">
          <a:solidFill>
            <a:schemeClr val="tx2"/>
          </a:solidFill>
          <a:latin typeface="Times" panose="02020603050405020304" pitchFamily="18" charset="0"/>
        </a:defRPr>
      </a:lvl3pPr>
      <a:lvl4pPr algn="ctr" rtl="0" eaLnBrk="0" fontAlgn="base" hangingPunct="0">
        <a:spcBef>
          <a:spcPct val="0"/>
        </a:spcBef>
        <a:spcAft>
          <a:spcPct val="0"/>
        </a:spcAft>
        <a:defRPr sz="4400">
          <a:solidFill>
            <a:schemeClr val="tx2"/>
          </a:solidFill>
          <a:latin typeface="Times" panose="02020603050405020304" pitchFamily="18" charset="0"/>
        </a:defRPr>
      </a:lvl4pPr>
      <a:lvl5pPr algn="ctr" rtl="0" eaLnBrk="0" fontAlgn="base" hangingPunct="0">
        <a:spcBef>
          <a:spcPct val="0"/>
        </a:spcBef>
        <a:spcAft>
          <a:spcPct val="0"/>
        </a:spcAft>
        <a:defRPr sz="4400">
          <a:solidFill>
            <a:schemeClr val="tx2"/>
          </a:solidFill>
          <a:latin typeface="Times" panose="02020603050405020304" pitchFamily="18" charset="0"/>
        </a:defRPr>
      </a:lvl5pPr>
      <a:lvl6pPr marL="457200" algn="ctr" rtl="0" eaLnBrk="0" fontAlgn="base" hangingPunct="0">
        <a:spcBef>
          <a:spcPct val="0"/>
        </a:spcBef>
        <a:spcAft>
          <a:spcPct val="0"/>
        </a:spcAft>
        <a:defRPr sz="4400">
          <a:solidFill>
            <a:schemeClr val="tx2"/>
          </a:solidFill>
          <a:latin typeface="Times" panose="02020603050405020304" pitchFamily="18" charset="0"/>
        </a:defRPr>
      </a:lvl6pPr>
      <a:lvl7pPr marL="914400" algn="ctr" rtl="0" eaLnBrk="0" fontAlgn="base" hangingPunct="0">
        <a:spcBef>
          <a:spcPct val="0"/>
        </a:spcBef>
        <a:spcAft>
          <a:spcPct val="0"/>
        </a:spcAft>
        <a:defRPr sz="4400">
          <a:solidFill>
            <a:schemeClr val="tx2"/>
          </a:solidFill>
          <a:latin typeface="Times" panose="02020603050405020304" pitchFamily="18" charset="0"/>
        </a:defRPr>
      </a:lvl7pPr>
      <a:lvl8pPr marL="1371600" algn="ctr" rtl="0" eaLnBrk="0" fontAlgn="base" hangingPunct="0">
        <a:spcBef>
          <a:spcPct val="0"/>
        </a:spcBef>
        <a:spcAft>
          <a:spcPct val="0"/>
        </a:spcAft>
        <a:defRPr sz="4400">
          <a:solidFill>
            <a:schemeClr val="tx2"/>
          </a:solidFill>
          <a:latin typeface="Times" panose="02020603050405020304" pitchFamily="18" charset="0"/>
        </a:defRPr>
      </a:lvl8pPr>
      <a:lvl9pPr marL="1828800" algn="ctr" rtl="0" eaLnBrk="0" fontAlgn="base" hangingPunct="0">
        <a:spcBef>
          <a:spcPct val="0"/>
        </a:spcBef>
        <a:spcAft>
          <a:spcPct val="0"/>
        </a:spcAft>
        <a:defRPr sz="4400">
          <a:solidFill>
            <a:schemeClr val="tx2"/>
          </a:solidFill>
          <a:latin typeface="Times"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4.wmf"/><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notesSlide" Target="../notesSlides/notesSlide14.xml"/><Relationship Id="rId7"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6.wmf"/><Relationship Id="rId4" Type="http://schemas.openxmlformats.org/officeDocument/2006/relationships/oleObject" Target="../embeddings/oleObject5.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8.wmf"/><Relationship Id="rId4" Type="http://schemas.openxmlformats.org/officeDocument/2006/relationships/oleObject" Target="../embeddings/oleObject8.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9.wmf"/><Relationship Id="rId4" Type="http://schemas.openxmlformats.org/officeDocument/2006/relationships/oleObject" Target="../embeddings/oleObject9.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3.wmf"/><Relationship Id="rId18" Type="http://schemas.openxmlformats.org/officeDocument/2006/relationships/image" Target="../media/image15.wmf"/><Relationship Id="rId3" Type="http://schemas.openxmlformats.org/officeDocument/2006/relationships/notesSlide" Target="../notesSlides/notesSlide17.xml"/><Relationship Id="rId7" Type="http://schemas.openxmlformats.org/officeDocument/2006/relationships/image" Target="../media/image10.wmf"/><Relationship Id="rId12" Type="http://schemas.openxmlformats.org/officeDocument/2006/relationships/oleObject" Target="../embeddings/oleObject14.bin"/><Relationship Id="rId17" Type="http://schemas.openxmlformats.org/officeDocument/2006/relationships/oleObject" Target="../embeddings/oleObject17.bin"/><Relationship Id="rId2" Type="http://schemas.openxmlformats.org/officeDocument/2006/relationships/slideLayout" Target="../slideLayouts/slideLayout7.xml"/><Relationship Id="rId16" Type="http://schemas.openxmlformats.org/officeDocument/2006/relationships/oleObject" Target="../embeddings/oleObject16.bin"/><Relationship Id="rId1" Type="http://schemas.openxmlformats.org/officeDocument/2006/relationships/vmlDrawing" Target="../drawings/vmlDrawing6.vml"/><Relationship Id="rId6" Type="http://schemas.openxmlformats.org/officeDocument/2006/relationships/oleObject" Target="../embeddings/oleObject11.bin"/><Relationship Id="rId11" Type="http://schemas.openxmlformats.org/officeDocument/2006/relationships/image" Target="../media/image12.wmf"/><Relationship Id="rId5" Type="http://schemas.openxmlformats.org/officeDocument/2006/relationships/image" Target="../media/image9.wmf"/><Relationship Id="rId15" Type="http://schemas.openxmlformats.org/officeDocument/2006/relationships/image" Target="../media/image14.wmf"/><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11.wmf"/><Relationship Id="rId14" Type="http://schemas.openxmlformats.org/officeDocument/2006/relationships/oleObject" Target="../embeddings/oleObject15.bin"/></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notesSlide" Target="../notesSlides/notesSlide19.xml"/><Relationship Id="rId7"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20.emf"/><Relationship Id="rId5" Type="http://schemas.openxmlformats.org/officeDocument/2006/relationships/image" Target="../media/image18.wmf"/><Relationship Id="rId4" Type="http://schemas.openxmlformats.org/officeDocument/2006/relationships/oleObject" Target="../embeddings/oleObject18.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8.wmf"/><Relationship Id="rId4" Type="http://schemas.openxmlformats.org/officeDocument/2006/relationships/oleObject" Target="../embeddings/oleObject20.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9.wmf"/><Relationship Id="rId4" Type="http://schemas.openxmlformats.org/officeDocument/2006/relationships/oleObject" Target="../embeddings/oleObject21.bin"/></Relationships>
</file>

<file path=ppt/slides/_rels/slide22.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oleObject" Target="../embeddings/oleObject26.bin"/><Relationship Id="rId18" Type="http://schemas.openxmlformats.org/officeDocument/2006/relationships/oleObject" Target="../embeddings/oleObject29.bin"/><Relationship Id="rId3" Type="http://schemas.openxmlformats.org/officeDocument/2006/relationships/notesSlide" Target="../notesSlides/notesSlide22.xml"/><Relationship Id="rId7" Type="http://schemas.openxmlformats.org/officeDocument/2006/relationships/oleObject" Target="../embeddings/oleObject23.bin"/><Relationship Id="rId12" Type="http://schemas.openxmlformats.org/officeDocument/2006/relationships/image" Target="../media/image12.wmf"/><Relationship Id="rId17" Type="http://schemas.openxmlformats.org/officeDocument/2006/relationships/oleObject" Target="../embeddings/oleObject28.bin"/><Relationship Id="rId2" Type="http://schemas.openxmlformats.org/officeDocument/2006/relationships/slideLayout" Target="../slideLayouts/slideLayout7.xml"/><Relationship Id="rId16" Type="http://schemas.openxmlformats.org/officeDocument/2006/relationships/image" Target="../media/image14.wmf"/><Relationship Id="rId1" Type="http://schemas.openxmlformats.org/officeDocument/2006/relationships/vmlDrawing" Target="../drawings/vmlDrawing10.vml"/><Relationship Id="rId6" Type="http://schemas.openxmlformats.org/officeDocument/2006/relationships/image" Target="../media/image9.wmf"/><Relationship Id="rId11" Type="http://schemas.openxmlformats.org/officeDocument/2006/relationships/oleObject" Target="../embeddings/oleObject25.bin"/><Relationship Id="rId5" Type="http://schemas.openxmlformats.org/officeDocument/2006/relationships/oleObject" Target="../embeddings/oleObject22.bin"/><Relationship Id="rId15" Type="http://schemas.openxmlformats.org/officeDocument/2006/relationships/oleObject" Target="../embeddings/oleObject27.bin"/><Relationship Id="rId10" Type="http://schemas.openxmlformats.org/officeDocument/2006/relationships/image" Target="../media/image11.wmf"/><Relationship Id="rId19" Type="http://schemas.openxmlformats.org/officeDocument/2006/relationships/image" Target="../media/image15.wmf"/><Relationship Id="rId4" Type="http://schemas.openxmlformats.org/officeDocument/2006/relationships/image" Target="../media/image21.emf"/><Relationship Id="rId9" Type="http://schemas.openxmlformats.org/officeDocument/2006/relationships/oleObject" Target="../embeddings/oleObject24.bin"/><Relationship Id="rId14" Type="http://schemas.openxmlformats.org/officeDocument/2006/relationships/image" Target="../media/image13.w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6.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 Id="rId9" Type="http://schemas.openxmlformats.org/officeDocument/2006/relationships/image" Target="../media/image3.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reeform 2">
            <a:extLst>
              <a:ext uri="{FF2B5EF4-FFF2-40B4-BE49-F238E27FC236}">
                <a16:creationId xmlns:a16="http://schemas.microsoft.com/office/drawing/2014/main" id="{853D36CE-982D-4E8A-92A2-D5A293E28E3F}"/>
              </a:ext>
            </a:extLst>
          </p:cNvPr>
          <p:cNvSpPr>
            <a:spLocks/>
          </p:cNvSpPr>
          <p:nvPr/>
        </p:nvSpPr>
        <p:spPr bwMode="auto">
          <a:xfrm>
            <a:off x="2971800" y="13716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3" name="Text Box 3">
            <a:extLst>
              <a:ext uri="{FF2B5EF4-FFF2-40B4-BE49-F238E27FC236}">
                <a16:creationId xmlns:a16="http://schemas.microsoft.com/office/drawing/2014/main" id="{14A9AC01-80B8-4EB9-91F1-90F095AD5BE5}"/>
              </a:ext>
            </a:extLst>
          </p:cNvPr>
          <p:cNvSpPr txBox="1">
            <a:spLocks noChangeArrowheads="1"/>
          </p:cNvSpPr>
          <p:nvPr/>
        </p:nvSpPr>
        <p:spPr bwMode="auto">
          <a:xfrm>
            <a:off x="2667000" y="3429000"/>
            <a:ext cx="36449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Pulser Characteristics</a:t>
            </a:r>
          </a:p>
          <a:p>
            <a:r>
              <a:rPr lang="en-US" altLang="en-US"/>
              <a:t>- Models and Measurements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a:extLst>
              <a:ext uri="{FF2B5EF4-FFF2-40B4-BE49-F238E27FC236}">
                <a16:creationId xmlns:a16="http://schemas.microsoft.com/office/drawing/2014/main" id="{9C6B1C57-F611-433D-80A9-7C4A5669BAD5}"/>
              </a:ext>
            </a:extLst>
          </p:cNvPr>
          <p:cNvSpPr txBox="1">
            <a:spLocks noChangeArrowheads="1"/>
          </p:cNvSpPr>
          <p:nvPr/>
        </p:nvSpPr>
        <p:spPr bwMode="auto">
          <a:xfrm>
            <a:off x="746125" y="422275"/>
            <a:ext cx="6792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Equivalent voltage spectrum in the frequency domain:</a:t>
            </a:r>
          </a:p>
        </p:txBody>
      </p:sp>
      <p:graphicFrame>
        <p:nvGraphicFramePr>
          <p:cNvPr id="17411" name="Object 3">
            <a:extLst>
              <a:ext uri="{FF2B5EF4-FFF2-40B4-BE49-F238E27FC236}">
                <a16:creationId xmlns:a16="http://schemas.microsoft.com/office/drawing/2014/main" id="{AAD4DC3B-EF8B-4756-8031-893FEB571B27}"/>
              </a:ext>
            </a:extLst>
          </p:cNvPr>
          <p:cNvGraphicFramePr>
            <a:graphicFrameLocks noChangeAspect="1"/>
          </p:cNvGraphicFramePr>
          <p:nvPr/>
        </p:nvGraphicFramePr>
        <p:xfrm>
          <a:off x="457200" y="1600200"/>
          <a:ext cx="7848600" cy="928688"/>
        </p:xfrm>
        <a:graphic>
          <a:graphicData uri="http://schemas.openxmlformats.org/presentationml/2006/ole">
            <mc:AlternateContent xmlns:mc="http://schemas.openxmlformats.org/markup-compatibility/2006">
              <mc:Choice xmlns:v="urn:schemas-microsoft-com:vml" Requires="v">
                <p:oleObj spid="_x0000_s2052" name="Equation" r:id="rId4" imgW="4292280" imgH="507960" progId="Equation.DSMT4">
                  <p:embed/>
                </p:oleObj>
              </mc:Choice>
              <mc:Fallback>
                <p:oleObj name="Equation" r:id="rId4" imgW="4292280" imgH="50796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1600200"/>
                        <a:ext cx="7848600" cy="928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2" name="Text Box 4">
            <a:extLst>
              <a:ext uri="{FF2B5EF4-FFF2-40B4-BE49-F238E27FC236}">
                <a16:creationId xmlns:a16="http://schemas.microsoft.com/office/drawing/2014/main" id="{38BA7763-9503-4DDB-89E3-D87A4827FB7D}"/>
              </a:ext>
            </a:extLst>
          </p:cNvPr>
          <p:cNvSpPr txBox="1">
            <a:spLocks noChangeArrowheads="1"/>
          </p:cNvSpPr>
          <p:nvPr/>
        </p:nvSpPr>
        <p:spPr bwMode="auto">
          <a:xfrm>
            <a:off x="746125" y="3546475"/>
            <a:ext cx="80200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plot of the magnitude of this spectrum at the parameter values</a:t>
            </a:r>
          </a:p>
          <a:p>
            <a:r>
              <a:rPr lang="en-US" altLang="en-US"/>
              <a:t>listed previous looks like the previous plot: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a:extLst>
              <a:ext uri="{FF2B5EF4-FFF2-40B4-BE49-F238E27FC236}">
                <a16:creationId xmlns:a16="http://schemas.microsoft.com/office/drawing/2014/main" id="{A46EEA07-124D-41DC-9C79-4532F3049D6F}"/>
              </a:ext>
            </a:extLst>
          </p:cNvPr>
          <p:cNvSpPr txBox="1">
            <a:spLocks noChangeArrowheads="1"/>
          </p:cNvSpPr>
          <p:nvPr/>
        </p:nvSpPr>
        <p:spPr bwMode="auto">
          <a:xfrm>
            <a:off x="3200400" y="381000"/>
            <a:ext cx="2206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Pulser Modeling</a:t>
            </a:r>
            <a:endParaRPr lang="en-US" altLang="en-US"/>
          </a:p>
        </p:txBody>
      </p:sp>
      <p:sp>
        <p:nvSpPr>
          <p:cNvPr id="16387" name="Line 3">
            <a:extLst>
              <a:ext uri="{FF2B5EF4-FFF2-40B4-BE49-F238E27FC236}">
                <a16:creationId xmlns:a16="http://schemas.microsoft.com/office/drawing/2014/main" id="{0F2D8FC3-BAF1-4FFD-BC89-4101DD89DCE6}"/>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5" name="Rectangle 11">
            <a:extLst>
              <a:ext uri="{FF2B5EF4-FFF2-40B4-BE49-F238E27FC236}">
                <a16:creationId xmlns:a16="http://schemas.microsoft.com/office/drawing/2014/main" id="{1E905D07-FBDB-452B-B9A5-03C3B01A7A3D}"/>
              </a:ext>
            </a:extLst>
          </p:cNvPr>
          <p:cNvSpPr>
            <a:spLocks noChangeArrowheads="1"/>
          </p:cNvSpPr>
          <p:nvPr/>
        </p:nvSpPr>
        <p:spPr bwMode="auto">
          <a:xfrm>
            <a:off x="2170113" y="1430338"/>
            <a:ext cx="5035550" cy="38465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96" name="Line 12">
            <a:extLst>
              <a:ext uri="{FF2B5EF4-FFF2-40B4-BE49-F238E27FC236}">
                <a16:creationId xmlns:a16="http://schemas.microsoft.com/office/drawing/2014/main" id="{ED0609C4-7C20-4FBC-9164-19C87793DAB2}"/>
              </a:ext>
            </a:extLst>
          </p:cNvPr>
          <p:cNvSpPr>
            <a:spLocks noChangeShapeType="1"/>
          </p:cNvSpPr>
          <p:nvPr/>
        </p:nvSpPr>
        <p:spPr bwMode="auto">
          <a:xfrm>
            <a:off x="2170113" y="1430338"/>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7" name="Freeform 13">
            <a:extLst>
              <a:ext uri="{FF2B5EF4-FFF2-40B4-BE49-F238E27FC236}">
                <a16:creationId xmlns:a16="http://schemas.microsoft.com/office/drawing/2014/main" id="{160ACFB0-D5D7-4D79-B1BE-0052BD9EAD3A}"/>
              </a:ext>
            </a:extLst>
          </p:cNvPr>
          <p:cNvSpPr>
            <a:spLocks/>
          </p:cNvSpPr>
          <p:nvPr/>
        </p:nvSpPr>
        <p:spPr bwMode="auto">
          <a:xfrm>
            <a:off x="2170113" y="1430338"/>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98" name="Line 14">
            <a:extLst>
              <a:ext uri="{FF2B5EF4-FFF2-40B4-BE49-F238E27FC236}">
                <a16:creationId xmlns:a16="http://schemas.microsoft.com/office/drawing/2014/main" id="{1FE16A3D-C78D-4D2A-B068-B35A102EF9B9}"/>
              </a:ext>
            </a:extLst>
          </p:cNvPr>
          <p:cNvSpPr>
            <a:spLocks noChangeShapeType="1"/>
          </p:cNvSpPr>
          <p:nvPr/>
        </p:nvSpPr>
        <p:spPr bwMode="auto">
          <a:xfrm flipV="1">
            <a:off x="2170113" y="1430338"/>
            <a:ext cx="1587"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9" name="Line 15">
            <a:extLst>
              <a:ext uri="{FF2B5EF4-FFF2-40B4-BE49-F238E27FC236}">
                <a16:creationId xmlns:a16="http://schemas.microsoft.com/office/drawing/2014/main" id="{96C3F401-8CFB-4A2D-9D1F-A000DA235F6D}"/>
              </a:ext>
            </a:extLst>
          </p:cNvPr>
          <p:cNvSpPr>
            <a:spLocks noChangeShapeType="1"/>
          </p:cNvSpPr>
          <p:nvPr/>
        </p:nvSpPr>
        <p:spPr bwMode="auto">
          <a:xfrm>
            <a:off x="2170113" y="5276850"/>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1" name="Line 17">
            <a:extLst>
              <a:ext uri="{FF2B5EF4-FFF2-40B4-BE49-F238E27FC236}">
                <a16:creationId xmlns:a16="http://schemas.microsoft.com/office/drawing/2014/main" id="{276AE7AB-1101-4FBF-B8A4-2B88107055EF}"/>
              </a:ext>
            </a:extLst>
          </p:cNvPr>
          <p:cNvSpPr>
            <a:spLocks noChangeShapeType="1"/>
          </p:cNvSpPr>
          <p:nvPr/>
        </p:nvSpPr>
        <p:spPr bwMode="auto">
          <a:xfrm flipV="1">
            <a:off x="2170113" y="5221288"/>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2" name="Line 18">
            <a:extLst>
              <a:ext uri="{FF2B5EF4-FFF2-40B4-BE49-F238E27FC236}">
                <a16:creationId xmlns:a16="http://schemas.microsoft.com/office/drawing/2014/main" id="{F5380CA2-9EA1-46D7-92C5-9D300BADF73F}"/>
              </a:ext>
            </a:extLst>
          </p:cNvPr>
          <p:cNvSpPr>
            <a:spLocks noChangeShapeType="1"/>
          </p:cNvSpPr>
          <p:nvPr/>
        </p:nvSpPr>
        <p:spPr bwMode="auto">
          <a:xfrm>
            <a:off x="2170113" y="1430338"/>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3" name="Rectangle 19">
            <a:extLst>
              <a:ext uri="{FF2B5EF4-FFF2-40B4-BE49-F238E27FC236}">
                <a16:creationId xmlns:a16="http://schemas.microsoft.com/office/drawing/2014/main" id="{78ABFFDB-D6BC-4544-8089-E704FB80C726}"/>
              </a:ext>
            </a:extLst>
          </p:cNvPr>
          <p:cNvSpPr>
            <a:spLocks noChangeArrowheads="1"/>
          </p:cNvSpPr>
          <p:nvPr/>
        </p:nvSpPr>
        <p:spPr bwMode="auto">
          <a:xfrm>
            <a:off x="2135188" y="53101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16404" name="Line 20">
            <a:extLst>
              <a:ext uri="{FF2B5EF4-FFF2-40B4-BE49-F238E27FC236}">
                <a16:creationId xmlns:a16="http://schemas.microsoft.com/office/drawing/2014/main" id="{0D9DC310-171F-446D-A096-23AA9277C0FA}"/>
              </a:ext>
            </a:extLst>
          </p:cNvPr>
          <p:cNvSpPr>
            <a:spLocks noChangeShapeType="1"/>
          </p:cNvSpPr>
          <p:nvPr/>
        </p:nvSpPr>
        <p:spPr bwMode="auto">
          <a:xfrm flipV="1">
            <a:off x="2668588" y="5221288"/>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5" name="Line 21">
            <a:extLst>
              <a:ext uri="{FF2B5EF4-FFF2-40B4-BE49-F238E27FC236}">
                <a16:creationId xmlns:a16="http://schemas.microsoft.com/office/drawing/2014/main" id="{E91FA82D-E8B4-4A0D-A22C-B339030DEEAD}"/>
              </a:ext>
            </a:extLst>
          </p:cNvPr>
          <p:cNvSpPr>
            <a:spLocks noChangeShapeType="1"/>
          </p:cNvSpPr>
          <p:nvPr/>
        </p:nvSpPr>
        <p:spPr bwMode="auto">
          <a:xfrm>
            <a:off x="2668588" y="1430338"/>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6" name="Rectangle 22">
            <a:extLst>
              <a:ext uri="{FF2B5EF4-FFF2-40B4-BE49-F238E27FC236}">
                <a16:creationId xmlns:a16="http://schemas.microsoft.com/office/drawing/2014/main" id="{87102C53-D38C-4A05-9FB6-FF947AB11298}"/>
              </a:ext>
            </a:extLst>
          </p:cNvPr>
          <p:cNvSpPr>
            <a:spLocks noChangeArrowheads="1"/>
          </p:cNvSpPr>
          <p:nvPr/>
        </p:nvSpPr>
        <p:spPr bwMode="auto">
          <a:xfrm>
            <a:off x="2587625" y="5310188"/>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a:t>
            </a:r>
            <a:endParaRPr lang="en-US" altLang="en-US" sz="1800"/>
          </a:p>
        </p:txBody>
      </p:sp>
      <p:sp>
        <p:nvSpPr>
          <p:cNvPr id="16407" name="Line 23">
            <a:extLst>
              <a:ext uri="{FF2B5EF4-FFF2-40B4-BE49-F238E27FC236}">
                <a16:creationId xmlns:a16="http://schemas.microsoft.com/office/drawing/2014/main" id="{BF9F6D9A-0B6B-4C7A-A40A-E23EBB4199F8}"/>
              </a:ext>
            </a:extLst>
          </p:cNvPr>
          <p:cNvSpPr>
            <a:spLocks noChangeShapeType="1"/>
          </p:cNvSpPr>
          <p:nvPr/>
        </p:nvSpPr>
        <p:spPr bwMode="auto">
          <a:xfrm flipV="1">
            <a:off x="3167063" y="5221288"/>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8" name="Line 24">
            <a:extLst>
              <a:ext uri="{FF2B5EF4-FFF2-40B4-BE49-F238E27FC236}">
                <a16:creationId xmlns:a16="http://schemas.microsoft.com/office/drawing/2014/main" id="{5735DD3D-3AEA-49FE-ACAC-862145300FF6}"/>
              </a:ext>
            </a:extLst>
          </p:cNvPr>
          <p:cNvSpPr>
            <a:spLocks noChangeShapeType="1"/>
          </p:cNvSpPr>
          <p:nvPr/>
        </p:nvSpPr>
        <p:spPr bwMode="auto">
          <a:xfrm>
            <a:off x="3167063" y="1430338"/>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9" name="Rectangle 25">
            <a:extLst>
              <a:ext uri="{FF2B5EF4-FFF2-40B4-BE49-F238E27FC236}">
                <a16:creationId xmlns:a16="http://schemas.microsoft.com/office/drawing/2014/main" id="{8F9FAAC1-7DFD-4DFF-AD1F-3A8849DB5891}"/>
              </a:ext>
            </a:extLst>
          </p:cNvPr>
          <p:cNvSpPr>
            <a:spLocks noChangeArrowheads="1"/>
          </p:cNvSpPr>
          <p:nvPr/>
        </p:nvSpPr>
        <p:spPr bwMode="auto">
          <a:xfrm>
            <a:off x="3086100" y="5310188"/>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40</a:t>
            </a:r>
            <a:endParaRPr lang="en-US" altLang="en-US" sz="1800"/>
          </a:p>
        </p:txBody>
      </p:sp>
      <p:sp>
        <p:nvSpPr>
          <p:cNvPr id="16410" name="Line 26">
            <a:extLst>
              <a:ext uri="{FF2B5EF4-FFF2-40B4-BE49-F238E27FC236}">
                <a16:creationId xmlns:a16="http://schemas.microsoft.com/office/drawing/2014/main" id="{B0D65715-DF65-4974-B9B0-22BFC644EA0A}"/>
              </a:ext>
            </a:extLst>
          </p:cNvPr>
          <p:cNvSpPr>
            <a:spLocks noChangeShapeType="1"/>
          </p:cNvSpPr>
          <p:nvPr/>
        </p:nvSpPr>
        <p:spPr bwMode="auto">
          <a:xfrm flipV="1">
            <a:off x="3678238" y="5221288"/>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1" name="Line 27">
            <a:extLst>
              <a:ext uri="{FF2B5EF4-FFF2-40B4-BE49-F238E27FC236}">
                <a16:creationId xmlns:a16="http://schemas.microsoft.com/office/drawing/2014/main" id="{F86A5EEE-8BE6-4FAB-A42D-54BE02307A4B}"/>
              </a:ext>
            </a:extLst>
          </p:cNvPr>
          <p:cNvSpPr>
            <a:spLocks noChangeShapeType="1"/>
          </p:cNvSpPr>
          <p:nvPr/>
        </p:nvSpPr>
        <p:spPr bwMode="auto">
          <a:xfrm>
            <a:off x="3678238" y="1430338"/>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2" name="Rectangle 28">
            <a:extLst>
              <a:ext uri="{FF2B5EF4-FFF2-40B4-BE49-F238E27FC236}">
                <a16:creationId xmlns:a16="http://schemas.microsoft.com/office/drawing/2014/main" id="{871B3A2C-F46C-4167-9C67-9924DB135B80}"/>
              </a:ext>
            </a:extLst>
          </p:cNvPr>
          <p:cNvSpPr>
            <a:spLocks noChangeArrowheads="1"/>
          </p:cNvSpPr>
          <p:nvPr/>
        </p:nvSpPr>
        <p:spPr bwMode="auto">
          <a:xfrm>
            <a:off x="3597275" y="5310188"/>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60</a:t>
            </a:r>
            <a:endParaRPr lang="en-US" altLang="en-US" sz="1800"/>
          </a:p>
        </p:txBody>
      </p:sp>
      <p:sp>
        <p:nvSpPr>
          <p:cNvPr id="16413" name="Line 29">
            <a:extLst>
              <a:ext uri="{FF2B5EF4-FFF2-40B4-BE49-F238E27FC236}">
                <a16:creationId xmlns:a16="http://schemas.microsoft.com/office/drawing/2014/main" id="{AD393AC5-1593-45DF-A4FB-047408AF0240}"/>
              </a:ext>
            </a:extLst>
          </p:cNvPr>
          <p:cNvSpPr>
            <a:spLocks noChangeShapeType="1"/>
          </p:cNvSpPr>
          <p:nvPr/>
        </p:nvSpPr>
        <p:spPr bwMode="auto">
          <a:xfrm flipV="1">
            <a:off x="4176713" y="5221288"/>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4" name="Line 30">
            <a:extLst>
              <a:ext uri="{FF2B5EF4-FFF2-40B4-BE49-F238E27FC236}">
                <a16:creationId xmlns:a16="http://schemas.microsoft.com/office/drawing/2014/main" id="{EE767C80-2A44-4577-B2EE-A1BCBF1B965E}"/>
              </a:ext>
            </a:extLst>
          </p:cNvPr>
          <p:cNvSpPr>
            <a:spLocks noChangeShapeType="1"/>
          </p:cNvSpPr>
          <p:nvPr/>
        </p:nvSpPr>
        <p:spPr bwMode="auto">
          <a:xfrm>
            <a:off x="4176713" y="1430338"/>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5" name="Rectangle 31">
            <a:extLst>
              <a:ext uri="{FF2B5EF4-FFF2-40B4-BE49-F238E27FC236}">
                <a16:creationId xmlns:a16="http://schemas.microsoft.com/office/drawing/2014/main" id="{64876AB7-FC20-457F-B4A6-741FCF111E34}"/>
              </a:ext>
            </a:extLst>
          </p:cNvPr>
          <p:cNvSpPr>
            <a:spLocks noChangeArrowheads="1"/>
          </p:cNvSpPr>
          <p:nvPr/>
        </p:nvSpPr>
        <p:spPr bwMode="auto">
          <a:xfrm>
            <a:off x="4095750" y="5310188"/>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80</a:t>
            </a:r>
            <a:endParaRPr lang="en-US" altLang="en-US" sz="1800"/>
          </a:p>
        </p:txBody>
      </p:sp>
      <p:sp>
        <p:nvSpPr>
          <p:cNvPr id="16416" name="Line 32">
            <a:extLst>
              <a:ext uri="{FF2B5EF4-FFF2-40B4-BE49-F238E27FC236}">
                <a16:creationId xmlns:a16="http://schemas.microsoft.com/office/drawing/2014/main" id="{3FF9E2F2-8479-4D77-87D7-0FFF22C608DC}"/>
              </a:ext>
            </a:extLst>
          </p:cNvPr>
          <p:cNvSpPr>
            <a:spLocks noChangeShapeType="1"/>
          </p:cNvSpPr>
          <p:nvPr/>
        </p:nvSpPr>
        <p:spPr bwMode="auto">
          <a:xfrm flipV="1">
            <a:off x="4687888" y="5221288"/>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7" name="Line 33">
            <a:extLst>
              <a:ext uri="{FF2B5EF4-FFF2-40B4-BE49-F238E27FC236}">
                <a16:creationId xmlns:a16="http://schemas.microsoft.com/office/drawing/2014/main" id="{536694E3-DCA7-43A3-B07B-1E299411FA7D}"/>
              </a:ext>
            </a:extLst>
          </p:cNvPr>
          <p:cNvSpPr>
            <a:spLocks noChangeShapeType="1"/>
          </p:cNvSpPr>
          <p:nvPr/>
        </p:nvSpPr>
        <p:spPr bwMode="auto">
          <a:xfrm>
            <a:off x="4687888" y="1430338"/>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8" name="Rectangle 34">
            <a:extLst>
              <a:ext uri="{FF2B5EF4-FFF2-40B4-BE49-F238E27FC236}">
                <a16:creationId xmlns:a16="http://schemas.microsoft.com/office/drawing/2014/main" id="{B3902C08-63EF-40D3-8AE2-AC3D5915A2E1}"/>
              </a:ext>
            </a:extLst>
          </p:cNvPr>
          <p:cNvSpPr>
            <a:spLocks noChangeArrowheads="1"/>
          </p:cNvSpPr>
          <p:nvPr/>
        </p:nvSpPr>
        <p:spPr bwMode="auto">
          <a:xfrm>
            <a:off x="4572000" y="5310188"/>
            <a:ext cx="381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100</a:t>
            </a:r>
            <a:endParaRPr lang="en-US" altLang="en-US" sz="1800"/>
          </a:p>
        </p:txBody>
      </p:sp>
      <p:sp>
        <p:nvSpPr>
          <p:cNvPr id="16419" name="Line 35">
            <a:extLst>
              <a:ext uri="{FF2B5EF4-FFF2-40B4-BE49-F238E27FC236}">
                <a16:creationId xmlns:a16="http://schemas.microsoft.com/office/drawing/2014/main" id="{FCE0365F-80DE-4BA5-BBD4-3DC29B4796AC}"/>
              </a:ext>
            </a:extLst>
          </p:cNvPr>
          <p:cNvSpPr>
            <a:spLocks noChangeShapeType="1"/>
          </p:cNvSpPr>
          <p:nvPr/>
        </p:nvSpPr>
        <p:spPr bwMode="auto">
          <a:xfrm flipV="1">
            <a:off x="5186363" y="5221288"/>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0" name="Line 36">
            <a:extLst>
              <a:ext uri="{FF2B5EF4-FFF2-40B4-BE49-F238E27FC236}">
                <a16:creationId xmlns:a16="http://schemas.microsoft.com/office/drawing/2014/main" id="{BD406599-1F24-480A-AABB-49AD7875BEA7}"/>
              </a:ext>
            </a:extLst>
          </p:cNvPr>
          <p:cNvSpPr>
            <a:spLocks noChangeShapeType="1"/>
          </p:cNvSpPr>
          <p:nvPr/>
        </p:nvSpPr>
        <p:spPr bwMode="auto">
          <a:xfrm>
            <a:off x="5186363" y="1430338"/>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1" name="Rectangle 37">
            <a:extLst>
              <a:ext uri="{FF2B5EF4-FFF2-40B4-BE49-F238E27FC236}">
                <a16:creationId xmlns:a16="http://schemas.microsoft.com/office/drawing/2014/main" id="{F80D283D-C176-4644-8D3D-247F7F899F8A}"/>
              </a:ext>
            </a:extLst>
          </p:cNvPr>
          <p:cNvSpPr>
            <a:spLocks noChangeArrowheads="1"/>
          </p:cNvSpPr>
          <p:nvPr/>
        </p:nvSpPr>
        <p:spPr bwMode="auto">
          <a:xfrm>
            <a:off x="5070475" y="5310188"/>
            <a:ext cx="381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120</a:t>
            </a:r>
            <a:endParaRPr lang="en-US" altLang="en-US" sz="1800"/>
          </a:p>
        </p:txBody>
      </p:sp>
      <p:sp>
        <p:nvSpPr>
          <p:cNvPr id="16422" name="Line 38">
            <a:extLst>
              <a:ext uri="{FF2B5EF4-FFF2-40B4-BE49-F238E27FC236}">
                <a16:creationId xmlns:a16="http://schemas.microsoft.com/office/drawing/2014/main" id="{56DC7D00-CCA1-4C52-902D-148B0EE95DC4}"/>
              </a:ext>
            </a:extLst>
          </p:cNvPr>
          <p:cNvSpPr>
            <a:spLocks noChangeShapeType="1"/>
          </p:cNvSpPr>
          <p:nvPr/>
        </p:nvSpPr>
        <p:spPr bwMode="auto">
          <a:xfrm flipV="1">
            <a:off x="5684838" y="5221288"/>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3" name="Line 39">
            <a:extLst>
              <a:ext uri="{FF2B5EF4-FFF2-40B4-BE49-F238E27FC236}">
                <a16:creationId xmlns:a16="http://schemas.microsoft.com/office/drawing/2014/main" id="{1C5CEDF7-F8CA-4DB9-B6D7-1A64AEEDA7C9}"/>
              </a:ext>
            </a:extLst>
          </p:cNvPr>
          <p:cNvSpPr>
            <a:spLocks noChangeShapeType="1"/>
          </p:cNvSpPr>
          <p:nvPr/>
        </p:nvSpPr>
        <p:spPr bwMode="auto">
          <a:xfrm>
            <a:off x="5684838" y="1430338"/>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4" name="Rectangle 40">
            <a:extLst>
              <a:ext uri="{FF2B5EF4-FFF2-40B4-BE49-F238E27FC236}">
                <a16:creationId xmlns:a16="http://schemas.microsoft.com/office/drawing/2014/main" id="{C7071D1C-F32A-43C2-88DE-CE7E132C0574}"/>
              </a:ext>
            </a:extLst>
          </p:cNvPr>
          <p:cNvSpPr>
            <a:spLocks noChangeArrowheads="1"/>
          </p:cNvSpPr>
          <p:nvPr/>
        </p:nvSpPr>
        <p:spPr bwMode="auto">
          <a:xfrm>
            <a:off x="5568950" y="5310188"/>
            <a:ext cx="381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140</a:t>
            </a:r>
            <a:endParaRPr lang="en-US" altLang="en-US" sz="1800"/>
          </a:p>
        </p:txBody>
      </p:sp>
      <p:sp>
        <p:nvSpPr>
          <p:cNvPr id="16425" name="Line 41">
            <a:extLst>
              <a:ext uri="{FF2B5EF4-FFF2-40B4-BE49-F238E27FC236}">
                <a16:creationId xmlns:a16="http://schemas.microsoft.com/office/drawing/2014/main" id="{713C6DB0-8324-4230-9126-23B79CAFFD99}"/>
              </a:ext>
            </a:extLst>
          </p:cNvPr>
          <p:cNvSpPr>
            <a:spLocks noChangeShapeType="1"/>
          </p:cNvSpPr>
          <p:nvPr/>
        </p:nvSpPr>
        <p:spPr bwMode="auto">
          <a:xfrm flipV="1">
            <a:off x="6196013" y="5221288"/>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6" name="Line 42">
            <a:extLst>
              <a:ext uri="{FF2B5EF4-FFF2-40B4-BE49-F238E27FC236}">
                <a16:creationId xmlns:a16="http://schemas.microsoft.com/office/drawing/2014/main" id="{24F6F86F-C8CA-4746-8F60-7249C0B02C1C}"/>
              </a:ext>
            </a:extLst>
          </p:cNvPr>
          <p:cNvSpPr>
            <a:spLocks noChangeShapeType="1"/>
          </p:cNvSpPr>
          <p:nvPr/>
        </p:nvSpPr>
        <p:spPr bwMode="auto">
          <a:xfrm>
            <a:off x="6196013" y="1430338"/>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7" name="Rectangle 43">
            <a:extLst>
              <a:ext uri="{FF2B5EF4-FFF2-40B4-BE49-F238E27FC236}">
                <a16:creationId xmlns:a16="http://schemas.microsoft.com/office/drawing/2014/main" id="{0FCD6D14-C730-4BDB-981A-4A892A4A3E6C}"/>
              </a:ext>
            </a:extLst>
          </p:cNvPr>
          <p:cNvSpPr>
            <a:spLocks noChangeArrowheads="1"/>
          </p:cNvSpPr>
          <p:nvPr/>
        </p:nvSpPr>
        <p:spPr bwMode="auto">
          <a:xfrm>
            <a:off x="6080125" y="5310188"/>
            <a:ext cx="381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160</a:t>
            </a:r>
            <a:endParaRPr lang="en-US" altLang="en-US" sz="1800"/>
          </a:p>
        </p:txBody>
      </p:sp>
      <p:sp>
        <p:nvSpPr>
          <p:cNvPr id="16428" name="Line 44">
            <a:extLst>
              <a:ext uri="{FF2B5EF4-FFF2-40B4-BE49-F238E27FC236}">
                <a16:creationId xmlns:a16="http://schemas.microsoft.com/office/drawing/2014/main" id="{ACC892CE-1F3D-45B0-AC7F-04411FD30A6C}"/>
              </a:ext>
            </a:extLst>
          </p:cNvPr>
          <p:cNvSpPr>
            <a:spLocks noChangeShapeType="1"/>
          </p:cNvSpPr>
          <p:nvPr/>
        </p:nvSpPr>
        <p:spPr bwMode="auto">
          <a:xfrm flipV="1">
            <a:off x="6694488" y="5221288"/>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9" name="Line 45">
            <a:extLst>
              <a:ext uri="{FF2B5EF4-FFF2-40B4-BE49-F238E27FC236}">
                <a16:creationId xmlns:a16="http://schemas.microsoft.com/office/drawing/2014/main" id="{69D8B859-ADBB-4E77-A71B-FD8A1E363A91}"/>
              </a:ext>
            </a:extLst>
          </p:cNvPr>
          <p:cNvSpPr>
            <a:spLocks noChangeShapeType="1"/>
          </p:cNvSpPr>
          <p:nvPr/>
        </p:nvSpPr>
        <p:spPr bwMode="auto">
          <a:xfrm>
            <a:off x="6694488" y="1430338"/>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0" name="Rectangle 46">
            <a:extLst>
              <a:ext uri="{FF2B5EF4-FFF2-40B4-BE49-F238E27FC236}">
                <a16:creationId xmlns:a16="http://schemas.microsoft.com/office/drawing/2014/main" id="{A2687013-E2B4-424C-8C26-CAFAECA1BC17}"/>
              </a:ext>
            </a:extLst>
          </p:cNvPr>
          <p:cNvSpPr>
            <a:spLocks noChangeArrowheads="1"/>
          </p:cNvSpPr>
          <p:nvPr/>
        </p:nvSpPr>
        <p:spPr bwMode="auto">
          <a:xfrm>
            <a:off x="6578600" y="5310188"/>
            <a:ext cx="381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180</a:t>
            </a:r>
            <a:endParaRPr lang="en-US" altLang="en-US" sz="1800"/>
          </a:p>
        </p:txBody>
      </p:sp>
      <p:sp>
        <p:nvSpPr>
          <p:cNvPr id="16431" name="Line 47">
            <a:extLst>
              <a:ext uri="{FF2B5EF4-FFF2-40B4-BE49-F238E27FC236}">
                <a16:creationId xmlns:a16="http://schemas.microsoft.com/office/drawing/2014/main" id="{23D8064D-76D0-462B-A8AC-9F063A172896}"/>
              </a:ext>
            </a:extLst>
          </p:cNvPr>
          <p:cNvSpPr>
            <a:spLocks noChangeShapeType="1"/>
          </p:cNvSpPr>
          <p:nvPr/>
        </p:nvSpPr>
        <p:spPr bwMode="auto">
          <a:xfrm flipV="1">
            <a:off x="7205663" y="5221288"/>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2" name="Line 48">
            <a:extLst>
              <a:ext uri="{FF2B5EF4-FFF2-40B4-BE49-F238E27FC236}">
                <a16:creationId xmlns:a16="http://schemas.microsoft.com/office/drawing/2014/main" id="{54ADD04A-C749-46A1-BFE9-671D72E61082}"/>
              </a:ext>
            </a:extLst>
          </p:cNvPr>
          <p:cNvSpPr>
            <a:spLocks noChangeShapeType="1"/>
          </p:cNvSpPr>
          <p:nvPr/>
        </p:nvSpPr>
        <p:spPr bwMode="auto">
          <a:xfrm>
            <a:off x="7205663" y="1430338"/>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3" name="Rectangle 49">
            <a:extLst>
              <a:ext uri="{FF2B5EF4-FFF2-40B4-BE49-F238E27FC236}">
                <a16:creationId xmlns:a16="http://schemas.microsoft.com/office/drawing/2014/main" id="{E1A7585F-618E-4F93-8DC4-ABDBD102367D}"/>
              </a:ext>
            </a:extLst>
          </p:cNvPr>
          <p:cNvSpPr>
            <a:spLocks noChangeArrowheads="1"/>
          </p:cNvSpPr>
          <p:nvPr/>
        </p:nvSpPr>
        <p:spPr bwMode="auto">
          <a:xfrm>
            <a:off x="7089775" y="5310188"/>
            <a:ext cx="381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200</a:t>
            </a:r>
            <a:endParaRPr lang="en-US" altLang="en-US" sz="1800"/>
          </a:p>
        </p:txBody>
      </p:sp>
      <p:sp>
        <p:nvSpPr>
          <p:cNvPr id="16434" name="Line 50">
            <a:extLst>
              <a:ext uri="{FF2B5EF4-FFF2-40B4-BE49-F238E27FC236}">
                <a16:creationId xmlns:a16="http://schemas.microsoft.com/office/drawing/2014/main" id="{653DA906-7E0F-4C6A-B12F-7A97505C899D}"/>
              </a:ext>
            </a:extLst>
          </p:cNvPr>
          <p:cNvSpPr>
            <a:spLocks noChangeShapeType="1"/>
          </p:cNvSpPr>
          <p:nvPr/>
        </p:nvSpPr>
        <p:spPr bwMode="auto">
          <a:xfrm>
            <a:off x="2170113" y="5276850"/>
            <a:ext cx="460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5" name="Line 51">
            <a:extLst>
              <a:ext uri="{FF2B5EF4-FFF2-40B4-BE49-F238E27FC236}">
                <a16:creationId xmlns:a16="http://schemas.microsoft.com/office/drawing/2014/main" id="{0D7B90B4-AFD8-4C66-AA94-36D4457ED29E}"/>
              </a:ext>
            </a:extLst>
          </p:cNvPr>
          <p:cNvSpPr>
            <a:spLocks noChangeShapeType="1"/>
          </p:cNvSpPr>
          <p:nvPr/>
        </p:nvSpPr>
        <p:spPr bwMode="auto">
          <a:xfrm flipH="1">
            <a:off x="7146925" y="5276850"/>
            <a:ext cx="587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6" name="Rectangle 52">
            <a:extLst>
              <a:ext uri="{FF2B5EF4-FFF2-40B4-BE49-F238E27FC236}">
                <a16:creationId xmlns:a16="http://schemas.microsoft.com/office/drawing/2014/main" id="{A3D850C6-9271-432C-902A-50F73703B0E1}"/>
              </a:ext>
            </a:extLst>
          </p:cNvPr>
          <p:cNvSpPr>
            <a:spLocks noChangeArrowheads="1"/>
          </p:cNvSpPr>
          <p:nvPr/>
        </p:nvSpPr>
        <p:spPr bwMode="auto">
          <a:xfrm>
            <a:off x="1895475" y="51863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16437" name="Line 53">
            <a:extLst>
              <a:ext uri="{FF2B5EF4-FFF2-40B4-BE49-F238E27FC236}">
                <a16:creationId xmlns:a16="http://schemas.microsoft.com/office/drawing/2014/main" id="{BCAE5421-8EA0-467C-9F0B-A254934B4C4E}"/>
              </a:ext>
            </a:extLst>
          </p:cNvPr>
          <p:cNvSpPr>
            <a:spLocks noChangeShapeType="1"/>
          </p:cNvSpPr>
          <p:nvPr/>
        </p:nvSpPr>
        <p:spPr bwMode="auto">
          <a:xfrm>
            <a:off x="2170113" y="4635500"/>
            <a:ext cx="460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8" name="Line 54">
            <a:extLst>
              <a:ext uri="{FF2B5EF4-FFF2-40B4-BE49-F238E27FC236}">
                <a16:creationId xmlns:a16="http://schemas.microsoft.com/office/drawing/2014/main" id="{B18F8137-557D-44C6-B0F4-98542051D2C6}"/>
              </a:ext>
            </a:extLst>
          </p:cNvPr>
          <p:cNvSpPr>
            <a:spLocks noChangeShapeType="1"/>
          </p:cNvSpPr>
          <p:nvPr/>
        </p:nvSpPr>
        <p:spPr bwMode="auto">
          <a:xfrm flipH="1">
            <a:off x="7146925" y="4635500"/>
            <a:ext cx="587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39" name="Rectangle 55">
            <a:extLst>
              <a:ext uri="{FF2B5EF4-FFF2-40B4-BE49-F238E27FC236}">
                <a16:creationId xmlns:a16="http://schemas.microsoft.com/office/drawing/2014/main" id="{A155C04B-E58D-432E-87F0-D5BCDB26C8FF}"/>
              </a:ext>
            </a:extLst>
          </p:cNvPr>
          <p:cNvSpPr>
            <a:spLocks noChangeArrowheads="1"/>
          </p:cNvSpPr>
          <p:nvPr/>
        </p:nvSpPr>
        <p:spPr bwMode="auto">
          <a:xfrm>
            <a:off x="1895475" y="4545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a:t>
            </a:r>
            <a:endParaRPr lang="en-US" altLang="en-US" sz="1800"/>
          </a:p>
        </p:txBody>
      </p:sp>
      <p:sp>
        <p:nvSpPr>
          <p:cNvPr id="16440" name="Line 56">
            <a:extLst>
              <a:ext uri="{FF2B5EF4-FFF2-40B4-BE49-F238E27FC236}">
                <a16:creationId xmlns:a16="http://schemas.microsoft.com/office/drawing/2014/main" id="{0257AA75-5AD0-4010-9614-283172022842}"/>
              </a:ext>
            </a:extLst>
          </p:cNvPr>
          <p:cNvSpPr>
            <a:spLocks noChangeShapeType="1"/>
          </p:cNvSpPr>
          <p:nvPr/>
        </p:nvSpPr>
        <p:spPr bwMode="auto">
          <a:xfrm>
            <a:off x="2170113" y="3994150"/>
            <a:ext cx="460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1" name="Line 57">
            <a:extLst>
              <a:ext uri="{FF2B5EF4-FFF2-40B4-BE49-F238E27FC236}">
                <a16:creationId xmlns:a16="http://schemas.microsoft.com/office/drawing/2014/main" id="{B30EA618-40C8-4D6A-8B2C-C3DD5372A357}"/>
              </a:ext>
            </a:extLst>
          </p:cNvPr>
          <p:cNvSpPr>
            <a:spLocks noChangeShapeType="1"/>
          </p:cNvSpPr>
          <p:nvPr/>
        </p:nvSpPr>
        <p:spPr bwMode="auto">
          <a:xfrm flipH="1">
            <a:off x="7146925" y="3994150"/>
            <a:ext cx="587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2" name="Rectangle 58">
            <a:extLst>
              <a:ext uri="{FF2B5EF4-FFF2-40B4-BE49-F238E27FC236}">
                <a16:creationId xmlns:a16="http://schemas.microsoft.com/office/drawing/2014/main" id="{AA6A44A6-9CBB-444E-9606-F6202EF8B626}"/>
              </a:ext>
            </a:extLst>
          </p:cNvPr>
          <p:cNvSpPr>
            <a:spLocks noChangeArrowheads="1"/>
          </p:cNvSpPr>
          <p:nvPr/>
        </p:nvSpPr>
        <p:spPr bwMode="auto">
          <a:xfrm>
            <a:off x="1895475" y="390525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a:t>
            </a:r>
            <a:endParaRPr lang="en-US" altLang="en-US" sz="1800"/>
          </a:p>
        </p:txBody>
      </p:sp>
      <p:sp>
        <p:nvSpPr>
          <p:cNvPr id="16443" name="Line 59">
            <a:extLst>
              <a:ext uri="{FF2B5EF4-FFF2-40B4-BE49-F238E27FC236}">
                <a16:creationId xmlns:a16="http://schemas.microsoft.com/office/drawing/2014/main" id="{5DD782AF-3468-4163-9671-B02550A486FE}"/>
              </a:ext>
            </a:extLst>
          </p:cNvPr>
          <p:cNvSpPr>
            <a:spLocks noChangeShapeType="1"/>
          </p:cNvSpPr>
          <p:nvPr/>
        </p:nvSpPr>
        <p:spPr bwMode="auto">
          <a:xfrm>
            <a:off x="2170113" y="3352800"/>
            <a:ext cx="460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4" name="Line 60">
            <a:extLst>
              <a:ext uri="{FF2B5EF4-FFF2-40B4-BE49-F238E27FC236}">
                <a16:creationId xmlns:a16="http://schemas.microsoft.com/office/drawing/2014/main" id="{3DABCFE5-E1AD-4EEE-922A-A321391DF69A}"/>
              </a:ext>
            </a:extLst>
          </p:cNvPr>
          <p:cNvSpPr>
            <a:spLocks noChangeShapeType="1"/>
          </p:cNvSpPr>
          <p:nvPr/>
        </p:nvSpPr>
        <p:spPr bwMode="auto">
          <a:xfrm flipH="1">
            <a:off x="7146925" y="3352800"/>
            <a:ext cx="587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5" name="Rectangle 61">
            <a:extLst>
              <a:ext uri="{FF2B5EF4-FFF2-40B4-BE49-F238E27FC236}">
                <a16:creationId xmlns:a16="http://schemas.microsoft.com/office/drawing/2014/main" id="{B4E9B243-83B6-4564-8A86-5B46E1219325}"/>
              </a:ext>
            </a:extLst>
          </p:cNvPr>
          <p:cNvSpPr>
            <a:spLocks noChangeArrowheads="1"/>
          </p:cNvSpPr>
          <p:nvPr/>
        </p:nvSpPr>
        <p:spPr bwMode="auto">
          <a:xfrm>
            <a:off x="1895475" y="32639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a:t>
            </a:r>
            <a:endParaRPr lang="en-US" altLang="en-US" sz="1800"/>
          </a:p>
        </p:txBody>
      </p:sp>
      <p:sp>
        <p:nvSpPr>
          <p:cNvPr id="16446" name="Line 62">
            <a:extLst>
              <a:ext uri="{FF2B5EF4-FFF2-40B4-BE49-F238E27FC236}">
                <a16:creationId xmlns:a16="http://schemas.microsoft.com/office/drawing/2014/main" id="{7168F97B-28CC-4A06-B10C-8DADF5FA51CF}"/>
              </a:ext>
            </a:extLst>
          </p:cNvPr>
          <p:cNvSpPr>
            <a:spLocks noChangeShapeType="1"/>
          </p:cNvSpPr>
          <p:nvPr/>
        </p:nvSpPr>
        <p:spPr bwMode="auto">
          <a:xfrm>
            <a:off x="2170113" y="2713038"/>
            <a:ext cx="460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7" name="Line 63">
            <a:extLst>
              <a:ext uri="{FF2B5EF4-FFF2-40B4-BE49-F238E27FC236}">
                <a16:creationId xmlns:a16="http://schemas.microsoft.com/office/drawing/2014/main" id="{1EE51C52-8BEF-431E-ABFB-E4A0FDB13302}"/>
              </a:ext>
            </a:extLst>
          </p:cNvPr>
          <p:cNvSpPr>
            <a:spLocks noChangeShapeType="1"/>
          </p:cNvSpPr>
          <p:nvPr/>
        </p:nvSpPr>
        <p:spPr bwMode="auto">
          <a:xfrm flipH="1">
            <a:off x="7146925" y="2713038"/>
            <a:ext cx="587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48" name="Rectangle 64">
            <a:extLst>
              <a:ext uri="{FF2B5EF4-FFF2-40B4-BE49-F238E27FC236}">
                <a16:creationId xmlns:a16="http://schemas.microsoft.com/office/drawing/2014/main" id="{955689B4-74E2-415D-8869-C76D395232B2}"/>
              </a:ext>
            </a:extLst>
          </p:cNvPr>
          <p:cNvSpPr>
            <a:spLocks noChangeArrowheads="1"/>
          </p:cNvSpPr>
          <p:nvPr/>
        </p:nvSpPr>
        <p:spPr bwMode="auto">
          <a:xfrm>
            <a:off x="1895475" y="262255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a:t>
            </a:r>
            <a:endParaRPr lang="en-US" altLang="en-US" sz="1800"/>
          </a:p>
        </p:txBody>
      </p:sp>
      <p:sp>
        <p:nvSpPr>
          <p:cNvPr id="16449" name="Line 65">
            <a:extLst>
              <a:ext uri="{FF2B5EF4-FFF2-40B4-BE49-F238E27FC236}">
                <a16:creationId xmlns:a16="http://schemas.microsoft.com/office/drawing/2014/main" id="{00B47784-CA6D-4CCB-9847-08C379C7A2A8}"/>
              </a:ext>
            </a:extLst>
          </p:cNvPr>
          <p:cNvSpPr>
            <a:spLocks noChangeShapeType="1"/>
          </p:cNvSpPr>
          <p:nvPr/>
        </p:nvSpPr>
        <p:spPr bwMode="auto">
          <a:xfrm>
            <a:off x="2170113" y="2071688"/>
            <a:ext cx="460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0" name="Line 66">
            <a:extLst>
              <a:ext uri="{FF2B5EF4-FFF2-40B4-BE49-F238E27FC236}">
                <a16:creationId xmlns:a16="http://schemas.microsoft.com/office/drawing/2014/main" id="{5BDBD4EA-1637-4632-ABBB-6CBC05AD7485}"/>
              </a:ext>
            </a:extLst>
          </p:cNvPr>
          <p:cNvSpPr>
            <a:spLocks noChangeShapeType="1"/>
          </p:cNvSpPr>
          <p:nvPr/>
        </p:nvSpPr>
        <p:spPr bwMode="auto">
          <a:xfrm flipH="1">
            <a:off x="7146925" y="2071688"/>
            <a:ext cx="587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1" name="Rectangle 67">
            <a:extLst>
              <a:ext uri="{FF2B5EF4-FFF2-40B4-BE49-F238E27FC236}">
                <a16:creationId xmlns:a16="http://schemas.microsoft.com/office/drawing/2014/main" id="{50997EF0-E74D-45C3-8B09-B6BC6FA14683}"/>
              </a:ext>
            </a:extLst>
          </p:cNvPr>
          <p:cNvSpPr>
            <a:spLocks noChangeArrowheads="1"/>
          </p:cNvSpPr>
          <p:nvPr/>
        </p:nvSpPr>
        <p:spPr bwMode="auto">
          <a:xfrm>
            <a:off x="1895475" y="19812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a:t>
            </a:r>
            <a:endParaRPr lang="en-US" altLang="en-US" sz="1800"/>
          </a:p>
        </p:txBody>
      </p:sp>
      <p:sp>
        <p:nvSpPr>
          <p:cNvPr id="16452" name="Line 68">
            <a:extLst>
              <a:ext uri="{FF2B5EF4-FFF2-40B4-BE49-F238E27FC236}">
                <a16:creationId xmlns:a16="http://schemas.microsoft.com/office/drawing/2014/main" id="{28B1FBAB-2A0F-4C0B-B63A-2EF42B5FC3A4}"/>
              </a:ext>
            </a:extLst>
          </p:cNvPr>
          <p:cNvSpPr>
            <a:spLocks noChangeShapeType="1"/>
          </p:cNvSpPr>
          <p:nvPr/>
        </p:nvSpPr>
        <p:spPr bwMode="auto">
          <a:xfrm>
            <a:off x="2170113" y="1430338"/>
            <a:ext cx="460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3" name="Line 69">
            <a:extLst>
              <a:ext uri="{FF2B5EF4-FFF2-40B4-BE49-F238E27FC236}">
                <a16:creationId xmlns:a16="http://schemas.microsoft.com/office/drawing/2014/main" id="{6BB93C7D-2691-432F-A9E7-D03C8AABB158}"/>
              </a:ext>
            </a:extLst>
          </p:cNvPr>
          <p:cNvSpPr>
            <a:spLocks noChangeShapeType="1"/>
          </p:cNvSpPr>
          <p:nvPr/>
        </p:nvSpPr>
        <p:spPr bwMode="auto">
          <a:xfrm flipH="1">
            <a:off x="7146925" y="1430338"/>
            <a:ext cx="587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4" name="Rectangle 70">
            <a:extLst>
              <a:ext uri="{FF2B5EF4-FFF2-40B4-BE49-F238E27FC236}">
                <a16:creationId xmlns:a16="http://schemas.microsoft.com/office/drawing/2014/main" id="{FD1079BE-5E7C-4E50-9E16-B17837F83920}"/>
              </a:ext>
            </a:extLst>
          </p:cNvPr>
          <p:cNvSpPr>
            <a:spLocks noChangeArrowheads="1"/>
          </p:cNvSpPr>
          <p:nvPr/>
        </p:nvSpPr>
        <p:spPr bwMode="auto">
          <a:xfrm>
            <a:off x="1895475" y="133985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6</a:t>
            </a:r>
            <a:endParaRPr lang="en-US" altLang="en-US" sz="1800"/>
          </a:p>
        </p:txBody>
      </p:sp>
      <p:sp>
        <p:nvSpPr>
          <p:cNvPr id="16455" name="Line 71">
            <a:extLst>
              <a:ext uri="{FF2B5EF4-FFF2-40B4-BE49-F238E27FC236}">
                <a16:creationId xmlns:a16="http://schemas.microsoft.com/office/drawing/2014/main" id="{B426F49D-6E87-49DE-87AF-0DC3A6D188BE}"/>
              </a:ext>
            </a:extLst>
          </p:cNvPr>
          <p:cNvSpPr>
            <a:spLocks noChangeShapeType="1"/>
          </p:cNvSpPr>
          <p:nvPr/>
        </p:nvSpPr>
        <p:spPr bwMode="auto">
          <a:xfrm>
            <a:off x="2170113" y="1430338"/>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56" name="Freeform 72">
            <a:extLst>
              <a:ext uri="{FF2B5EF4-FFF2-40B4-BE49-F238E27FC236}">
                <a16:creationId xmlns:a16="http://schemas.microsoft.com/office/drawing/2014/main" id="{500088D4-1B86-4067-B1CF-D60E6EC6C0CF}"/>
              </a:ext>
            </a:extLst>
          </p:cNvPr>
          <p:cNvSpPr>
            <a:spLocks/>
          </p:cNvSpPr>
          <p:nvPr/>
        </p:nvSpPr>
        <p:spPr bwMode="auto">
          <a:xfrm>
            <a:off x="2170113" y="1430338"/>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58" name="Freeform 74">
            <a:extLst>
              <a:ext uri="{FF2B5EF4-FFF2-40B4-BE49-F238E27FC236}">
                <a16:creationId xmlns:a16="http://schemas.microsoft.com/office/drawing/2014/main" id="{44675EAF-1858-42EE-BA7B-9C21F58649A3}"/>
              </a:ext>
            </a:extLst>
          </p:cNvPr>
          <p:cNvSpPr>
            <a:spLocks/>
          </p:cNvSpPr>
          <p:nvPr/>
        </p:nvSpPr>
        <p:spPr bwMode="auto">
          <a:xfrm>
            <a:off x="2170113" y="2060575"/>
            <a:ext cx="4976812" cy="3205163"/>
          </a:xfrm>
          <a:custGeom>
            <a:avLst/>
            <a:gdLst>
              <a:gd name="T0" fmla="*/ 29 w 3135"/>
              <a:gd name="T1" fmla="*/ 63 h 2019"/>
              <a:gd name="T2" fmla="*/ 95 w 3135"/>
              <a:gd name="T3" fmla="*/ 418 h 2019"/>
              <a:gd name="T4" fmla="*/ 153 w 3135"/>
              <a:gd name="T5" fmla="*/ 786 h 2019"/>
              <a:gd name="T6" fmla="*/ 219 w 3135"/>
              <a:gd name="T7" fmla="*/ 1055 h 2019"/>
              <a:gd name="T8" fmla="*/ 285 w 3135"/>
              <a:gd name="T9" fmla="*/ 1247 h 2019"/>
              <a:gd name="T10" fmla="*/ 343 w 3135"/>
              <a:gd name="T11" fmla="*/ 1388 h 2019"/>
              <a:gd name="T12" fmla="*/ 409 w 3135"/>
              <a:gd name="T13" fmla="*/ 1495 h 2019"/>
              <a:gd name="T14" fmla="*/ 475 w 3135"/>
              <a:gd name="T15" fmla="*/ 1580 h 2019"/>
              <a:gd name="T16" fmla="*/ 533 w 3135"/>
              <a:gd name="T17" fmla="*/ 1643 h 2019"/>
              <a:gd name="T18" fmla="*/ 599 w 3135"/>
              <a:gd name="T19" fmla="*/ 1700 h 2019"/>
              <a:gd name="T20" fmla="*/ 665 w 3135"/>
              <a:gd name="T21" fmla="*/ 1743 h 2019"/>
              <a:gd name="T22" fmla="*/ 723 w 3135"/>
              <a:gd name="T23" fmla="*/ 1785 h 2019"/>
              <a:gd name="T24" fmla="*/ 789 w 3135"/>
              <a:gd name="T25" fmla="*/ 1821 h 2019"/>
              <a:gd name="T26" fmla="*/ 855 w 3135"/>
              <a:gd name="T27" fmla="*/ 1849 h 2019"/>
              <a:gd name="T28" fmla="*/ 913 w 3135"/>
              <a:gd name="T29" fmla="*/ 1877 h 2019"/>
              <a:gd name="T30" fmla="*/ 979 w 3135"/>
              <a:gd name="T31" fmla="*/ 1899 h 2019"/>
              <a:gd name="T32" fmla="*/ 1045 w 3135"/>
              <a:gd name="T33" fmla="*/ 1920 h 2019"/>
              <a:gd name="T34" fmla="*/ 1103 w 3135"/>
              <a:gd name="T35" fmla="*/ 1934 h 2019"/>
              <a:gd name="T36" fmla="*/ 1169 w 3135"/>
              <a:gd name="T37" fmla="*/ 1955 h 2019"/>
              <a:gd name="T38" fmla="*/ 1235 w 3135"/>
              <a:gd name="T39" fmla="*/ 1969 h 2019"/>
              <a:gd name="T40" fmla="*/ 1293 w 3135"/>
              <a:gd name="T41" fmla="*/ 1976 h 2019"/>
              <a:gd name="T42" fmla="*/ 1359 w 3135"/>
              <a:gd name="T43" fmla="*/ 1991 h 2019"/>
              <a:gd name="T44" fmla="*/ 1425 w 3135"/>
              <a:gd name="T45" fmla="*/ 1998 h 2019"/>
              <a:gd name="T46" fmla="*/ 1483 w 3135"/>
              <a:gd name="T47" fmla="*/ 2005 h 2019"/>
              <a:gd name="T48" fmla="*/ 1549 w 3135"/>
              <a:gd name="T49" fmla="*/ 2012 h 2019"/>
              <a:gd name="T50" fmla="*/ 1615 w 3135"/>
              <a:gd name="T51" fmla="*/ 2012 h 2019"/>
              <a:gd name="T52" fmla="*/ 1681 w 3135"/>
              <a:gd name="T53" fmla="*/ 2012 h 2019"/>
              <a:gd name="T54" fmla="*/ 1739 w 3135"/>
              <a:gd name="T55" fmla="*/ 2005 h 2019"/>
              <a:gd name="T56" fmla="*/ 1805 w 3135"/>
              <a:gd name="T57" fmla="*/ 2005 h 2019"/>
              <a:gd name="T58" fmla="*/ 1871 w 3135"/>
              <a:gd name="T59" fmla="*/ 2005 h 2019"/>
              <a:gd name="T60" fmla="*/ 1929 w 3135"/>
              <a:gd name="T61" fmla="*/ 1998 h 2019"/>
              <a:gd name="T62" fmla="*/ 1995 w 3135"/>
              <a:gd name="T63" fmla="*/ 1998 h 2019"/>
              <a:gd name="T64" fmla="*/ 2061 w 3135"/>
              <a:gd name="T65" fmla="*/ 1998 h 2019"/>
              <a:gd name="T66" fmla="*/ 2119 w 3135"/>
              <a:gd name="T67" fmla="*/ 1998 h 2019"/>
              <a:gd name="T68" fmla="*/ 2185 w 3135"/>
              <a:gd name="T69" fmla="*/ 1998 h 2019"/>
              <a:gd name="T70" fmla="*/ 2251 w 3135"/>
              <a:gd name="T71" fmla="*/ 1998 h 2019"/>
              <a:gd name="T72" fmla="*/ 2309 w 3135"/>
              <a:gd name="T73" fmla="*/ 1998 h 2019"/>
              <a:gd name="T74" fmla="*/ 2375 w 3135"/>
              <a:gd name="T75" fmla="*/ 1998 h 2019"/>
              <a:gd name="T76" fmla="*/ 2441 w 3135"/>
              <a:gd name="T77" fmla="*/ 1998 h 2019"/>
              <a:gd name="T78" fmla="*/ 2499 w 3135"/>
              <a:gd name="T79" fmla="*/ 2005 h 2019"/>
              <a:gd name="T80" fmla="*/ 2565 w 3135"/>
              <a:gd name="T81" fmla="*/ 2005 h 2019"/>
              <a:gd name="T82" fmla="*/ 2631 w 3135"/>
              <a:gd name="T83" fmla="*/ 2005 h 2019"/>
              <a:gd name="T84" fmla="*/ 2689 w 3135"/>
              <a:gd name="T85" fmla="*/ 2005 h 2019"/>
              <a:gd name="T86" fmla="*/ 2755 w 3135"/>
              <a:gd name="T87" fmla="*/ 2012 h 2019"/>
              <a:gd name="T88" fmla="*/ 2821 w 3135"/>
              <a:gd name="T89" fmla="*/ 2012 h 2019"/>
              <a:gd name="T90" fmla="*/ 2879 w 3135"/>
              <a:gd name="T91" fmla="*/ 2012 h 2019"/>
              <a:gd name="T92" fmla="*/ 2945 w 3135"/>
              <a:gd name="T93" fmla="*/ 2019 h 2019"/>
              <a:gd name="T94" fmla="*/ 3011 w 3135"/>
              <a:gd name="T95" fmla="*/ 2019 h 2019"/>
              <a:gd name="T96" fmla="*/ 3069 w 3135"/>
              <a:gd name="T97" fmla="*/ 2019 h 2019"/>
              <a:gd name="T98" fmla="*/ 3135 w 3135"/>
              <a:gd name="T99" fmla="*/ 2019 h 2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35" h="2019">
                <a:moveTo>
                  <a:pt x="0" y="0"/>
                </a:moveTo>
                <a:lnTo>
                  <a:pt x="29" y="63"/>
                </a:lnTo>
                <a:lnTo>
                  <a:pt x="58" y="226"/>
                </a:lnTo>
                <a:lnTo>
                  <a:pt x="95" y="418"/>
                </a:lnTo>
                <a:lnTo>
                  <a:pt x="124" y="616"/>
                </a:lnTo>
                <a:lnTo>
                  <a:pt x="153" y="786"/>
                </a:lnTo>
                <a:lnTo>
                  <a:pt x="190" y="935"/>
                </a:lnTo>
                <a:lnTo>
                  <a:pt x="219" y="1055"/>
                </a:lnTo>
                <a:lnTo>
                  <a:pt x="248" y="1162"/>
                </a:lnTo>
                <a:lnTo>
                  <a:pt x="285" y="1247"/>
                </a:lnTo>
                <a:lnTo>
                  <a:pt x="314" y="1325"/>
                </a:lnTo>
                <a:lnTo>
                  <a:pt x="343" y="1388"/>
                </a:lnTo>
                <a:lnTo>
                  <a:pt x="380" y="1445"/>
                </a:lnTo>
                <a:lnTo>
                  <a:pt x="409" y="1495"/>
                </a:lnTo>
                <a:lnTo>
                  <a:pt x="438" y="1537"/>
                </a:lnTo>
                <a:lnTo>
                  <a:pt x="475" y="1580"/>
                </a:lnTo>
                <a:lnTo>
                  <a:pt x="504" y="1615"/>
                </a:lnTo>
                <a:lnTo>
                  <a:pt x="533" y="1643"/>
                </a:lnTo>
                <a:lnTo>
                  <a:pt x="570" y="1672"/>
                </a:lnTo>
                <a:lnTo>
                  <a:pt x="599" y="1700"/>
                </a:lnTo>
                <a:lnTo>
                  <a:pt x="628" y="1721"/>
                </a:lnTo>
                <a:lnTo>
                  <a:pt x="665" y="1743"/>
                </a:lnTo>
                <a:lnTo>
                  <a:pt x="694" y="1764"/>
                </a:lnTo>
                <a:lnTo>
                  <a:pt x="723" y="1785"/>
                </a:lnTo>
                <a:lnTo>
                  <a:pt x="760" y="1799"/>
                </a:lnTo>
                <a:lnTo>
                  <a:pt x="789" y="1821"/>
                </a:lnTo>
                <a:lnTo>
                  <a:pt x="818" y="1835"/>
                </a:lnTo>
                <a:lnTo>
                  <a:pt x="855" y="1849"/>
                </a:lnTo>
                <a:lnTo>
                  <a:pt x="884" y="1863"/>
                </a:lnTo>
                <a:lnTo>
                  <a:pt x="913" y="1877"/>
                </a:lnTo>
                <a:lnTo>
                  <a:pt x="950" y="1884"/>
                </a:lnTo>
                <a:lnTo>
                  <a:pt x="979" y="1899"/>
                </a:lnTo>
                <a:lnTo>
                  <a:pt x="1008" y="1906"/>
                </a:lnTo>
                <a:lnTo>
                  <a:pt x="1045" y="1920"/>
                </a:lnTo>
                <a:lnTo>
                  <a:pt x="1074" y="1927"/>
                </a:lnTo>
                <a:lnTo>
                  <a:pt x="1103" y="1934"/>
                </a:lnTo>
                <a:lnTo>
                  <a:pt x="1140" y="1941"/>
                </a:lnTo>
                <a:lnTo>
                  <a:pt x="1169" y="1955"/>
                </a:lnTo>
                <a:lnTo>
                  <a:pt x="1198" y="1962"/>
                </a:lnTo>
                <a:lnTo>
                  <a:pt x="1235" y="1969"/>
                </a:lnTo>
                <a:lnTo>
                  <a:pt x="1264" y="1976"/>
                </a:lnTo>
                <a:lnTo>
                  <a:pt x="1293" y="1976"/>
                </a:lnTo>
                <a:lnTo>
                  <a:pt x="1330" y="1984"/>
                </a:lnTo>
                <a:lnTo>
                  <a:pt x="1359" y="1991"/>
                </a:lnTo>
                <a:lnTo>
                  <a:pt x="1388" y="1998"/>
                </a:lnTo>
                <a:lnTo>
                  <a:pt x="1425" y="1998"/>
                </a:lnTo>
                <a:lnTo>
                  <a:pt x="1454" y="2005"/>
                </a:lnTo>
                <a:lnTo>
                  <a:pt x="1483" y="2005"/>
                </a:lnTo>
                <a:lnTo>
                  <a:pt x="1520" y="2012"/>
                </a:lnTo>
                <a:lnTo>
                  <a:pt x="1549" y="2012"/>
                </a:lnTo>
                <a:lnTo>
                  <a:pt x="1586" y="2012"/>
                </a:lnTo>
                <a:lnTo>
                  <a:pt x="1615" y="2012"/>
                </a:lnTo>
                <a:lnTo>
                  <a:pt x="1644" y="2012"/>
                </a:lnTo>
                <a:lnTo>
                  <a:pt x="1681" y="2012"/>
                </a:lnTo>
                <a:lnTo>
                  <a:pt x="1710" y="2012"/>
                </a:lnTo>
                <a:lnTo>
                  <a:pt x="1739" y="2005"/>
                </a:lnTo>
                <a:lnTo>
                  <a:pt x="1776" y="2005"/>
                </a:lnTo>
                <a:lnTo>
                  <a:pt x="1805" y="2005"/>
                </a:lnTo>
                <a:lnTo>
                  <a:pt x="1834" y="2005"/>
                </a:lnTo>
                <a:lnTo>
                  <a:pt x="1871" y="2005"/>
                </a:lnTo>
                <a:lnTo>
                  <a:pt x="1900" y="1998"/>
                </a:lnTo>
                <a:lnTo>
                  <a:pt x="1929" y="1998"/>
                </a:lnTo>
                <a:lnTo>
                  <a:pt x="1966" y="1998"/>
                </a:lnTo>
                <a:lnTo>
                  <a:pt x="1995" y="1998"/>
                </a:lnTo>
                <a:lnTo>
                  <a:pt x="2024" y="1998"/>
                </a:lnTo>
                <a:lnTo>
                  <a:pt x="2061" y="1998"/>
                </a:lnTo>
                <a:lnTo>
                  <a:pt x="2090" y="1998"/>
                </a:lnTo>
                <a:lnTo>
                  <a:pt x="2119" y="1998"/>
                </a:lnTo>
                <a:lnTo>
                  <a:pt x="2156" y="1998"/>
                </a:lnTo>
                <a:lnTo>
                  <a:pt x="2185" y="1998"/>
                </a:lnTo>
                <a:lnTo>
                  <a:pt x="2214" y="1998"/>
                </a:lnTo>
                <a:lnTo>
                  <a:pt x="2251" y="1998"/>
                </a:lnTo>
                <a:lnTo>
                  <a:pt x="2280" y="1998"/>
                </a:lnTo>
                <a:lnTo>
                  <a:pt x="2309" y="1998"/>
                </a:lnTo>
                <a:lnTo>
                  <a:pt x="2346" y="1998"/>
                </a:lnTo>
                <a:lnTo>
                  <a:pt x="2375" y="1998"/>
                </a:lnTo>
                <a:lnTo>
                  <a:pt x="2404" y="1998"/>
                </a:lnTo>
                <a:lnTo>
                  <a:pt x="2441" y="1998"/>
                </a:lnTo>
                <a:lnTo>
                  <a:pt x="2470" y="2005"/>
                </a:lnTo>
                <a:lnTo>
                  <a:pt x="2499" y="2005"/>
                </a:lnTo>
                <a:lnTo>
                  <a:pt x="2536" y="2005"/>
                </a:lnTo>
                <a:lnTo>
                  <a:pt x="2565" y="2005"/>
                </a:lnTo>
                <a:lnTo>
                  <a:pt x="2594" y="2005"/>
                </a:lnTo>
                <a:lnTo>
                  <a:pt x="2631" y="2005"/>
                </a:lnTo>
                <a:lnTo>
                  <a:pt x="2660" y="2005"/>
                </a:lnTo>
                <a:lnTo>
                  <a:pt x="2689" y="2005"/>
                </a:lnTo>
                <a:lnTo>
                  <a:pt x="2726" y="2012"/>
                </a:lnTo>
                <a:lnTo>
                  <a:pt x="2755" y="2012"/>
                </a:lnTo>
                <a:lnTo>
                  <a:pt x="2784" y="2012"/>
                </a:lnTo>
                <a:lnTo>
                  <a:pt x="2821" y="2012"/>
                </a:lnTo>
                <a:lnTo>
                  <a:pt x="2850" y="2012"/>
                </a:lnTo>
                <a:lnTo>
                  <a:pt x="2879" y="2012"/>
                </a:lnTo>
                <a:lnTo>
                  <a:pt x="2916" y="2012"/>
                </a:lnTo>
                <a:lnTo>
                  <a:pt x="2945" y="2019"/>
                </a:lnTo>
                <a:lnTo>
                  <a:pt x="2974" y="2019"/>
                </a:lnTo>
                <a:lnTo>
                  <a:pt x="3011" y="2019"/>
                </a:lnTo>
                <a:lnTo>
                  <a:pt x="3040" y="2019"/>
                </a:lnTo>
                <a:lnTo>
                  <a:pt x="3069" y="2019"/>
                </a:lnTo>
                <a:lnTo>
                  <a:pt x="3106" y="2019"/>
                </a:lnTo>
                <a:lnTo>
                  <a:pt x="3135" y="201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59" name="Rectangle 75">
            <a:extLst>
              <a:ext uri="{FF2B5EF4-FFF2-40B4-BE49-F238E27FC236}">
                <a16:creationId xmlns:a16="http://schemas.microsoft.com/office/drawing/2014/main" id="{0369453A-4E59-4947-A664-C4440E93DB9C}"/>
              </a:ext>
            </a:extLst>
          </p:cNvPr>
          <p:cNvSpPr>
            <a:spLocks noChangeArrowheads="1"/>
          </p:cNvSpPr>
          <p:nvPr/>
        </p:nvSpPr>
        <p:spPr bwMode="auto">
          <a:xfrm>
            <a:off x="4038600" y="5791200"/>
            <a:ext cx="15954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frequency, MHz</a:t>
            </a:r>
            <a:endParaRPr lang="en-US" altLang="en-US" sz="1800"/>
          </a:p>
        </p:txBody>
      </p:sp>
      <p:sp>
        <p:nvSpPr>
          <p:cNvPr id="16460" name="Rectangle 76">
            <a:extLst>
              <a:ext uri="{FF2B5EF4-FFF2-40B4-BE49-F238E27FC236}">
                <a16:creationId xmlns:a16="http://schemas.microsoft.com/office/drawing/2014/main" id="{216ADAEC-D2C0-4A8E-A6C0-4E8151BE47B0}"/>
              </a:ext>
            </a:extLst>
          </p:cNvPr>
          <p:cNvSpPr>
            <a:spLocks noChangeArrowheads="1"/>
          </p:cNvSpPr>
          <p:nvPr/>
        </p:nvSpPr>
        <p:spPr bwMode="auto">
          <a:xfrm rot="16200000">
            <a:off x="1342231" y="3153569"/>
            <a:ext cx="4857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|V(f)|</a:t>
            </a:r>
            <a:endParaRPr lang="en-US" altLang="en-US" sz="1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96D4E583-DA58-4092-8058-4171371F7EAB}"/>
              </a:ext>
            </a:extLst>
          </p:cNvPr>
          <p:cNvSpPr>
            <a:spLocks noChangeArrowheads="1"/>
          </p:cNvSpPr>
          <p:nvPr/>
        </p:nvSpPr>
        <p:spPr bwMode="auto">
          <a:xfrm>
            <a:off x="838200" y="990600"/>
            <a:ext cx="4572000" cy="1436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a:t>&gt;&gt; vff = pulserV(200, .01, 0.2,50,f);</a:t>
            </a:r>
          </a:p>
          <a:p>
            <a:pPr>
              <a:spcBef>
                <a:spcPct val="50000"/>
              </a:spcBef>
            </a:pPr>
            <a:r>
              <a:rPr lang="en-US" altLang="en-US" sz="1600"/>
              <a:t>&gt;&gt; plot(f(1:100), abs(vff(1:100)))</a:t>
            </a:r>
          </a:p>
          <a:p>
            <a:pPr>
              <a:spcBef>
                <a:spcPct val="50000"/>
              </a:spcBef>
            </a:pPr>
            <a:r>
              <a:rPr lang="en-US" altLang="en-US" sz="1600"/>
              <a:t>&gt;&gt; xlabel('frequency, Hz')</a:t>
            </a:r>
          </a:p>
          <a:p>
            <a:pPr>
              <a:spcBef>
                <a:spcPct val="50000"/>
              </a:spcBef>
            </a:pPr>
            <a:r>
              <a:rPr lang="en-US" altLang="en-US" sz="1600"/>
              <a:t>&gt;&gt; ylabel('|V(f)|')</a:t>
            </a:r>
          </a:p>
        </p:txBody>
      </p:sp>
      <p:sp>
        <p:nvSpPr>
          <p:cNvPr id="22531" name="Rectangle 3">
            <a:extLst>
              <a:ext uri="{FF2B5EF4-FFF2-40B4-BE49-F238E27FC236}">
                <a16:creationId xmlns:a16="http://schemas.microsoft.com/office/drawing/2014/main" id="{A2A894B3-F6A7-4D82-B4AD-73979F808682}"/>
              </a:ext>
            </a:extLst>
          </p:cNvPr>
          <p:cNvSpPr>
            <a:spLocks noChangeArrowheads="1"/>
          </p:cNvSpPr>
          <p:nvPr/>
        </p:nvSpPr>
        <p:spPr bwMode="auto">
          <a:xfrm>
            <a:off x="838200" y="3124200"/>
            <a:ext cx="7391400"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a:t>function Vout = pulserV(V0, t0, a1, a2, f)</a:t>
            </a:r>
          </a:p>
          <a:p>
            <a:pPr>
              <a:spcBef>
                <a:spcPct val="50000"/>
              </a:spcBef>
            </a:pPr>
            <a:r>
              <a:rPr lang="en-US" altLang="en-US" sz="1600"/>
              <a:t>f = f + eps*(f ==0);</a:t>
            </a:r>
          </a:p>
          <a:p>
            <a:pPr>
              <a:spcBef>
                <a:spcPct val="50000"/>
              </a:spcBef>
            </a:pPr>
            <a:r>
              <a:rPr lang="en-US" altLang="en-US" sz="1600"/>
              <a:t>Vinf = V0/(1 -exp(-a1*t0));</a:t>
            </a:r>
          </a:p>
          <a:p>
            <a:pPr>
              <a:spcBef>
                <a:spcPct val="50000"/>
              </a:spcBef>
            </a:pPr>
            <a:r>
              <a:rPr lang="en-US" altLang="en-US" sz="1600"/>
              <a:t>arg1 = a1 - i*2*pi*f;</a:t>
            </a:r>
          </a:p>
          <a:p>
            <a:pPr>
              <a:spcBef>
                <a:spcPct val="50000"/>
              </a:spcBef>
            </a:pPr>
            <a:r>
              <a:rPr lang="en-US" altLang="en-US" sz="1600"/>
              <a:t>arg2 = a2 - i*2*pi*f;</a:t>
            </a:r>
          </a:p>
          <a:p>
            <a:pPr>
              <a:spcBef>
                <a:spcPct val="50000"/>
              </a:spcBef>
            </a:pPr>
            <a:r>
              <a:rPr lang="en-US" altLang="en-US" sz="1600"/>
              <a:t>Vout = Vinf*(1-exp(-arg1*t0))./arg1 + Vinf*(1 -exp(i*2*pi*f*t0))./(i*2*pi*f) ...</a:t>
            </a:r>
          </a:p>
          <a:p>
            <a:pPr>
              <a:spcBef>
                <a:spcPct val="50000"/>
              </a:spcBef>
            </a:pPr>
            <a:r>
              <a:rPr lang="en-US" altLang="en-US" sz="1600"/>
              <a:t>    -V0*exp(i*2*pi*f*t0)./arg2;</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a:extLst>
              <a:ext uri="{FF2B5EF4-FFF2-40B4-BE49-F238E27FC236}">
                <a16:creationId xmlns:a16="http://schemas.microsoft.com/office/drawing/2014/main" id="{13C66407-9301-4B83-A3BC-207CB6B47F4D}"/>
              </a:ext>
            </a:extLst>
          </p:cNvPr>
          <p:cNvSpPr txBox="1">
            <a:spLocks noChangeArrowheads="1"/>
          </p:cNvSpPr>
          <p:nvPr/>
        </p:nvSpPr>
        <p:spPr bwMode="auto">
          <a:xfrm>
            <a:off x="2558256" y="418979"/>
            <a:ext cx="38735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chemeClr val="accent2"/>
                </a:solidFill>
              </a:rPr>
              <a:t>Pulser – </a:t>
            </a:r>
            <a:r>
              <a:rPr lang="en-US" altLang="en-US" dirty="0" err="1">
                <a:solidFill>
                  <a:schemeClr val="accent2"/>
                </a:solidFill>
              </a:rPr>
              <a:t>Panametrics</a:t>
            </a:r>
            <a:r>
              <a:rPr lang="en-US" altLang="en-US" dirty="0">
                <a:solidFill>
                  <a:schemeClr val="accent2"/>
                </a:solidFill>
              </a:rPr>
              <a:t> 5052 PR</a:t>
            </a:r>
            <a:endParaRPr lang="en-US" altLang="en-US" dirty="0"/>
          </a:p>
        </p:txBody>
      </p:sp>
      <p:sp>
        <p:nvSpPr>
          <p:cNvPr id="6147" name="Line 3">
            <a:extLst>
              <a:ext uri="{FF2B5EF4-FFF2-40B4-BE49-F238E27FC236}">
                <a16:creationId xmlns:a16="http://schemas.microsoft.com/office/drawing/2014/main" id="{0D2E5B91-CB29-47BE-A588-8FFC0FBE6499}"/>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9" name="Text Box 5">
            <a:extLst>
              <a:ext uri="{FF2B5EF4-FFF2-40B4-BE49-F238E27FC236}">
                <a16:creationId xmlns:a16="http://schemas.microsoft.com/office/drawing/2014/main" id="{260C9C12-A879-4111-9686-FEB59BBA8470}"/>
              </a:ext>
            </a:extLst>
          </p:cNvPr>
          <p:cNvSpPr txBox="1">
            <a:spLocks noChangeArrowheads="1"/>
          </p:cNvSpPr>
          <p:nvPr/>
        </p:nvSpPr>
        <p:spPr bwMode="auto">
          <a:xfrm>
            <a:off x="992188" y="1352550"/>
            <a:ext cx="7199312"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Output pulse of Panametrics 5052PR, energy setting = 1, </a:t>
            </a:r>
          </a:p>
          <a:p>
            <a:r>
              <a:rPr lang="en-US" altLang="en-US"/>
              <a:t>damping setting = 5, open output terminal</a:t>
            </a:r>
          </a:p>
        </p:txBody>
      </p:sp>
      <p:sp>
        <p:nvSpPr>
          <p:cNvPr id="6150" name="AutoShape 6">
            <a:extLst>
              <a:ext uri="{FF2B5EF4-FFF2-40B4-BE49-F238E27FC236}">
                <a16:creationId xmlns:a16="http://schemas.microsoft.com/office/drawing/2014/main" id="{235BEA9B-CD8D-451A-A3A4-6C58AF04F8A1}"/>
              </a:ext>
            </a:extLst>
          </p:cNvPr>
          <p:cNvSpPr>
            <a:spLocks noChangeAspect="1" noChangeArrowheads="1" noTextEdit="1"/>
          </p:cNvSpPr>
          <p:nvPr/>
        </p:nvSpPr>
        <p:spPr bwMode="auto">
          <a:xfrm>
            <a:off x="1752600" y="2362200"/>
            <a:ext cx="5487988" cy="392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6152" name="Picture 8">
            <a:extLst>
              <a:ext uri="{FF2B5EF4-FFF2-40B4-BE49-F238E27FC236}">
                <a16:creationId xmlns:a16="http://schemas.microsoft.com/office/drawing/2014/main" id="{F08742A7-128B-4A0D-AF43-7B29142AFF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362200"/>
            <a:ext cx="5484813" cy="392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Line 3">
            <a:extLst>
              <a:ext uri="{FF2B5EF4-FFF2-40B4-BE49-F238E27FC236}">
                <a16:creationId xmlns:a16="http://schemas.microsoft.com/office/drawing/2014/main" id="{F4945E78-F6BC-4062-9EDF-35975A479CBB}"/>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185" name="Group 17">
            <a:extLst>
              <a:ext uri="{FF2B5EF4-FFF2-40B4-BE49-F238E27FC236}">
                <a16:creationId xmlns:a16="http://schemas.microsoft.com/office/drawing/2014/main" id="{8CA1071D-CADA-4E92-B2D0-A05B5A602E72}"/>
              </a:ext>
            </a:extLst>
          </p:cNvPr>
          <p:cNvGrpSpPr>
            <a:grpSpLocks/>
          </p:cNvGrpSpPr>
          <p:nvPr/>
        </p:nvGrpSpPr>
        <p:grpSpPr bwMode="auto">
          <a:xfrm>
            <a:off x="1316038" y="1717675"/>
            <a:ext cx="3303587" cy="1981200"/>
            <a:chOff x="829" y="1082"/>
            <a:chExt cx="2081" cy="1248"/>
          </a:xfrm>
        </p:grpSpPr>
        <p:sp>
          <p:nvSpPr>
            <p:cNvPr id="7172" name="Oval 4">
              <a:extLst>
                <a:ext uri="{FF2B5EF4-FFF2-40B4-BE49-F238E27FC236}">
                  <a16:creationId xmlns:a16="http://schemas.microsoft.com/office/drawing/2014/main" id="{FE239EC8-931C-436D-BCD2-2C4A0C703A2D}"/>
                </a:ext>
              </a:extLst>
            </p:cNvPr>
            <p:cNvSpPr>
              <a:spLocks noChangeArrowheads="1"/>
            </p:cNvSpPr>
            <p:nvPr/>
          </p:nvSpPr>
          <p:spPr bwMode="auto">
            <a:xfrm>
              <a:off x="1359" y="1754"/>
              <a:ext cx="384" cy="38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3" name="Line 5">
              <a:extLst>
                <a:ext uri="{FF2B5EF4-FFF2-40B4-BE49-F238E27FC236}">
                  <a16:creationId xmlns:a16="http://schemas.microsoft.com/office/drawing/2014/main" id="{874BB2FC-16A4-4C40-A9D1-BCA6BE2DBC4F}"/>
                </a:ext>
              </a:extLst>
            </p:cNvPr>
            <p:cNvSpPr>
              <a:spLocks noChangeShapeType="1"/>
            </p:cNvSpPr>
            <p:nvPr/>
          </p:nvSpPr>
          <p:spPr bwMode="auto">
            <a:xfrm flipV="1">
              <a:off x="1551" y="1562"/>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4" name="Line 6">
              <a:extLst>
                <a:ext uri="{FF2B5EF4-FFF2-40B4-BE49-F238E27FC236}">
                  <a16:creationId xmlns:a16="http://schemas.microsoft.com/office/drawing/2014/main" id="{DC46BCD3-991F-4138-BE45-5D687C6BB0DE}"/>
                </a:ext>
              </a:extLst>
            </p:cNvPr>
            <p:cNvSpPr>
              <a:spLocks noChangeShapeType="1"/>
            </p:cNvSpPr>
            <p:nvPr/>
          </p:nvSpPr>
          <p:spPr bwMode="auto">
            <a:xfrm flipV="1">
              <a:off x="1551" y="2138"/>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5" name="Line 7">
              <a:extLst>
                <a:ext uri="{FF2B5EF4-FFF2-40B4-BE49-F238E27FC236}">
                  <a16:creationId xmlns:a16="http://schemas.microsoft.com/office/drawing/2014/main" id="{3A53D249-A861-4CA7-A58A-656AE3958BEF}"/>
                </a:ext>
              </a:extLst>
            </p:cNvPr>
            <p:cNvSpPr>
              <a:spLocks noChangeShapeType="1"/>
            </p:cNvSpPr>
            <p:nvPr/>
          </p:nvSpPr>
          <p:spPr bwMode="auto">
            <a:xfrm>
              <a:off x="1551" y="1562"/>
              <a:ext cx="48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6" name="Line 8">
              <a:extLst>
                <a:ext uri="{FF2B5EF4-FFF2-40B4-BE49-F238E27FC236}">
                  <a16:creationId xmlns:a16="http://schemas.microsoft.com/office/drawing/2014/main" id="{78E2283A-D755-493C-9551-4D4D182BEBD4}"/>
                </a:ext>
              </a:extLst>
            </p:cNvPr>
            <p:cNvSpPr>
              <a:spLocks noChangeShapeType="1"/>
            </p:cNvSpPr>
            <p:nvPr/>
          </p:nvSpPr>
          <p:spPr bwMode="auto">
            <a:xfrm>
              <a:off x="1551" y="2330"/>
              <a:ext cx="110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7" name="Rectangle 9">
              <a:extLst>
                <a:ext uri="{FF2B5EF4-FFF2-40B4-BE49-F238E27FC236}">
                  <a16:creationId xmlns:a16="http://schemas.microsoft.com/office/drawing/2014/main" id="{FA12FC67-9BA0-4D34-A6C9-574DB0DCEB90}"/>
                </a:ext>
              </a:extLst>
            </p:cNvPr>
            <p:cNvSpPr>
              <a:spLocks noChangeArrowheads="1"/>
            </p:cNvSpPr>
            <p:nvPr/>
          </p:nvSpPr>
          <p:spPr bwMode="auto">
            <a:xfrm>
              <a:off x="2016" y="1488"/>
              <a:ext cx="336" cy="1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8" name="Line 10">
              <a:extLst>
                <a:ext uri="{FF2B5EF4-FFF2-40B4-BE49-F238E27FC236}">
                  <a16:creationId xmlns:a16="http://schemas.microsoft.com/office/drawing/2014/main" id="{CEFFBB52-B212-4DD4-B715-D1C10B3BBEB0}"/>
                </a:ext>
              </a:extLst>
            </p:cNvPr>
            <p:cNvSpPr>
              <a:spLocks noChangeShapeType="1"/>
            </p:cNvSpPr>
            <p:nvPr/>
          </p:nvSpPr>
          <p:spPr bwMode="auto">
            <a:xfrm>
              <a:off x="2367" y="1562"/>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9" name="Text Box 11">
              <a:extLst>
                <a:ext uri="{FF2B5EF4-FFF2-40B4-BE49-F238E27FC236}">
                  <a16:creationId xmlns:a16="http://schemas.microsoft.com/office/drawing/2014/main" id="{D7D7F370-58FE-4103-8F2A-8F3099B412DF}"/>
                </a:ext>
              </a:extLst>
            </p:cNvPr>
            <p:cNvSpPr txBox="1">
              <a:spLocks noChangeArrowheads="1"/>
            </p:cNvSpPr>
            <p:nvPr/>
          </p:nvSpPr>
          <p:spPr bwMode="auto">
            <a:xfrm>
              <a:off x="829" y="1762"/>
              <a:ext cx="551" cy="3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i</a:t>
              </a:r>
              <a:r>
                <a:rPr lang="en-US" altLang="en-US"/>
                <a:t>(</a:t>
              </a:r>
              <a:r>
                <a:rPr lang="en-US" altLang="en-US">
                  <a:latin typeface="Symbol" panose="05050102010706020507" pitchFamily="18" charset="2"/>
                </a:rPr>
                <a:t>w</a:t>
              </a:r>
              <a:r>
                <a:rPr lang="en-US" altLang="en-US"/>
                <a:t>)</a:t>
              </a:r>
            </a:p>
          </p:txBody>
        </p:sp>
        <p:sp>
          <p:nvSpPr>
            <p:cNvPr id="7180" name="Text Box 12">
              <a:extLst>
                <a:ext uri="{FF2B5EF4-FFF2-40B4-BE49-F238E27FC236}">
                  <a16:creationId xmlns:a16="http://schemas.microsoft.com/office/drawing/2014/main" id="{A57D4566-4AEB-4CCB-9E73-72F785982A26}"/>
                </a:ext>
              </a:extLst>
            </p:cNvPr>
            <p:cNvSpPr txBox="1">
              <a:spLocks noChangeArrowheads="1"/>
            </p:cNvSpPr>
            <p:nvPr/>
          </p:nvSpPr>
          <p:spPr bwMode="auto">
            <a:xfrm>
              <a:off x="2079" y="1109"/>
              <a:ext cx="577" cy="34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a:t>
              </a:r>
              <a:r>
                <a:rPr lang="en-US" altLang="en-US" baseline="-25000"/>
                <a:t>i</a:t>
              </a:r>
              <a:r>
                <a:rPr lang="en-US" altLang="en-US"/>
                <a:t>(</a:t>
              </a:r>
              <a:r>
                <a:rPr lang="en-US" altLang="en-US">
                  <a:latin typeface="Symbol" panose="05050102010706020507" pitchFamily="18" charset="2"/>
                </a:rPr>
                <a:t>w</a:t>
              </a:r>
              <a:r>
                <a:rPr lang="en-US" altLang="en-US"/>
                <a:t>)</a:t>
              </a:r>
            </a:p>
          </p:txBody>
        </p:sp>
        <p:sp>
          <p:nvSpPr>
            <p:cNvPr id="7181" name="Text Box 13">
              <a:extLst>
                <a:ext uri="{FF2B5EF4-FFF2-40B4-BE49-F238E27FC236}">
                  <a16:creationId xmlns:a16="http://schemas.microsoft.com/office/drawing/2014/main" id="{240D1CAC-77AC-4F19-B5ED-465336398892}"/>
                </a:ext>
              </a:extLst>
            </p:cNvPr>
            <p:cNvSpPr txBox="1">
              <a:spLocks noChangeArrowheads="1"/>
            </p:cNvSpPr>
            <p:nvPr/>
          </p:nvSpPr>
          <p:spPr bwMode="auto">
            <a:xfrm>
              <a:off x="2223" y="1082"/>
              <a:ext cx="173" cy="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e</a:t>
              </a:r>
              <a:endParaRPr lang="en-US" altLang="en-US"/>
            </a:p>
          </p:txBody>
        </p:sp>
        <p:sp>
          <p:nvSpPr>
            <p:cNvPr id="7182" name="Line 14">
              <a:extLst>
                <a:ext uri="{FF2B5EF4-FFF2-40B4-BE49-F238E27FC236}">
                  <a16:creationId xmlns:a16="http://schemas.microsoft.com/office/drawing/2014/main" id="{43D9DED5-C2AD-40FE-AA3A-D022BCEF79B0}"/>
                </a:ext>
              </a:extLst>
            </p:cNvPr>
            <p:cNvSpPr>
              <a:spLocks noChangeShapeType="1"/>
            </p:cNvSpPr>
            <p:nvPr/>
          </p:nvSpPr>
          <p:spPr bwMode="auto">
            <a:xfrm>
              <a:off x="2607" y="1610"/>
              <a:ext cx="0" cy="672"/>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3" name="Text Box 15">
              <a:extLst>
                <a:ext uri="{FF2B5EF4-FFF2-40B4-BE49-F238E27FC236}">
                  <a16:creationId xmlns:a16="http://schemas.microsoft.com/office/drawing/2014/main" id="{DDC02121-69CC-4E2A-BD9A-B0E61AE11F05}"/>
                </a:ext>
              </a:extLst>
            </p:cNvPr>
            <p:cNvSpPr txBox="1">
              <a:spLocks noChangeArrowheads="1"/>
            </p:cNvSpPr>
            <p:nvPr/>
          </p:nvSpPr>
          <p:spPr bwMode="auto">
            <a:xfrm>
              <a:off x="2655" y="1754"/>
              <a:ext cx="255"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V</a:t>
              </a:r>
            </a:p>
          </p:txBody>
        </p:sp>
      </p:grpSp>
      <p:sp>
        <p:nvSpPr>
          <p:cNvPr id="7184" name="Text Box 16">
            <a:extLst>
              <a:ext uri="{FF2B5EF4-FFF2-40B4-BE49-F238E27FC236}">
                <a16:creationId xmlns:a16="http://schemas.microsoft.com/office/drawing/2014/main" id="{A64FD600-BBBC-4696-B328-DF36541173D1}"/>
              </a:ext>
            </a:extLst>
          </p:cNvPr>
          <p:cNvSpPr txBox="1">
            <a:spLocks noChangeArrowheads="1"/>
          </p:cNvSpPr>
          <p:nvPr/>
        </p:nvSpPr>
        <p:spPr bwMode="auto">
          <a:xfrm>
            <a:off x="2422525" y="1050925"/>
            <a:ext cx="42862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Measurement of pulser properties</a:t>
            </a:r>
          </a:p>
        </p:txBody>
      </p:sp>
      <p:sp>
        <p:nvSpPr>
          <p:cNvPr id="7187" name="Oval 19">
            <a:extLst>
              <a:ext uri="{FF2B5EF4-FFF2-40B4-BE49-F238E27FC236}">
                <a16:creationId xmlns:a16="http://schemas.microsoft.com/office/drawing/2014/main" id="{9D2A27B1-4C53-45E6-931E-8A7E74445A5F}"/>
              </a:ext>
            </a:extLst>
          </p:cNvPr>
          <p:cNvSpPr>
            <a:spLocks noChangeArrowheads="1"/>
          </p:cNvSpPr>
          <p:nvPr/>
        </p:nvSpPr>
        <p:spPr bwMode="auto">
          <a:xfrm>
            <a:off x="5565775" y="2819400"/>
            <a:ext cx="609600" cy="609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8" name="Line 20">
            <a:extLst>
              <a:ext uri="{FF2B5EF4-FFF2-40B4-BE49-F238E27FC236}">
                <a16:creationId xmlns:a16="http://schemas.microsoft.com/office/drawing/2014/main" id="{A7383F75-97D0-480A-BD35-299E292A164C}"/>
              </a:ext>
            </a:extLst>
          </p:cNvPr>
          <p:cNvSpPr>
            <a:spLocks noChangeShapeType="1"/>
          </p:cNvSpPr>
          <p:nvPr/>
        </p:nvSpPr>
        <p:spPr bwMode="auto">
          <a:xfrm flipV="1">
            <a:off x="5870575" y="25146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9" name="Line 21">
            <a:extLst>
              <a:ext uri="{FF2B5EF4-FFF2-40B4-BE49-F238E27FC236}">
                <a16:creationId xmlns:a16="http://schemas.microsoft.com/office/drawing/2014/main" id="{AACA8ABB-3A27-4C9A-88CA-49D638ED39D2}"/>
              </a:ext>
            </a:extLst>
          </p:cNvPr>
          <p:cNvSpPr>
            <a:spLocks noChangeShapeType="1"/>
          </p:cNvSpPr>
          <p:nvPr/>
        </p:nvSpPr>
        <p:spPr bwMode="auto">
          <a:xfrm flipV="1">
            <a:off x="5870575" y="34290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0" name="Line 22">
            <a:extLst>
              <a:ext uri="{FF2B5EF4-FFF2-40B4-BE49-F238E27FC236}">
                <a16:creationId xmlns:a16="http://schemas.microsoft.com/office/drawing/2014/main" id="{5782BB97-A5B1-47EF-8894-712867A45B67}"/>
              </a:ext>
            </a:extLst>
          </p:cNvPr>
          <p:cNvSpPr>
            <a:spLocks noChangeShapeType="1"/>
          </p:cNvSpPr>
          <p:nvPr/>
        </p:nvSpPr>
        <p:spPr bwMode="auto">
          <a:xfrm>
            <a:off x="5870575" y="2514600"/>
            <a:ext cx="76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1" name="Line 23">
            <a:extLst>
              <a:ext uri="{FF2B5EF4-FFF2-40B4-BE49-F238E27FC236}">
                <a16:creationId xmlns:a16="http://schemas.microsoft.com/office/drawing/2014/main" id="{910B31EB-A35C-4C5F-82FE-DED57CFF7B14}"/>
              </a:ext>
            </a:extLst>
          </p:cNvPr>
          <p:cNvSpPr>
            <a:spLocks noChangeShapeType="1"/>
          </p:cNvSpPr>
          <p:nvPr/>
        </p:nvSpPr>
        <p:spPr bwMode="auto">
          <a:xfrm>
            <a:off x="5870575" y="3733800"/>
            <a:ext cx="1752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2" name="Rectangle 24">
            <a:extLst>
              <a:ext uri="{FF2B5EF4-FFF2-40B4-BE49-F238E27FC236}">
                <a16:creationId xmlns:a16="http://schemas.microsoft.com/office/drawing/2014/main" id="{8C7609AE-B6D3-42C6-AD07-0EC90E2F97B4}"/>
              </a:ext>
            </a:extLst>
          </p:cNvPr>
          <p:cNvSpPr>
            <a:spLocks noChangeArrowheads="1"/>
          </p:cNvSpPr>
          <p:nvPr/>
        </p:nvSpPr>
        <p:spPr bwMode="auto">
          <a:xfrm>
            <a:off x="6608763" y="2397125"/>
            <a:ext cx="5334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3" name="Line 25">
            <a:extLst>
              <a:ext uri="{FF2B5EF4-FFF2-40B4-BE49-F238E27FC236}">
                <a16:creationId xmlns:a16="http://schemas.microsoft.com/office/drawing/2014/main" id="{1D5C6974-60F3-48CF-A585-18B7D68A62EF}"/>
              </a:ext>
            </a:extLst>
          </p:cNvPr>
          <p:cNvSpPr>
            <a:spLocks noChangeShapeType="1"/>
          </p:cNvSpPr>
          <p:nvPr/>
        </p:nvSpPr>
        <p:spPr bwMode="auto">
          <a:xfrm>
            <a:off x="7165975" y="25146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4" name="Text Box 26">
            <a:extLst>
              <a:ext uri="{FF2B5EF4-FFF2-40B4-BE49-F238E27FC236}">
                <a16:creationId xmlns:a16="http://schemas.microsoft.com/office/drawing/2014/main" id="{2FE9F125-7C95-4ED1-8D04-1CB3571F777A}"/>
              </a:ext>
            </a:extLst>
          </p:cNvPr>
          <p:cNvSpPr txBox="1">
            <a:spLocks noChangeArrowheads="1"/>
          </p:cNvSpPr>
          <p:nvPr/>
        </p:nvSpPr>
        <p:spPr bwMode="auto">
          <a:xfrm>
            <a:off x="4724400" y="2832100"/>
            <a:ext cx="874713"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i</a:t>
            </a:r>
            <a:r>
              <a:rPr lang="en-US" altLang="en-US"/>
              <a:t>(</a:t>
            </a:r>
            <a:r>
              <a:rPr lang="en-US" altLang="en-US">
                <a:latin typeface="Symbol" panose="05050102010706020507" pitchFamily="18" charset="2"/>
              </a:rPr>
              <a:t>w</a:t>
            </a:r>
            <a:r>
              <a:rPr lang="en-US" altLang="en-US"/>
              <a:t>)</a:t>
            </a:r>
          </a:p>
        </p:txBody>
      </p:sp>
      <p:sp>
        <p:nvSpPr>
          <p:cNvPr id="7195" name="Text Box 27">
            <a:extLst>
              <a:ext uri="{FF2B5EF4-FFF2-40B4-BE49-F238E27FC236}">
                <a16:creationId xmlns:a16="http://schemas.microsoft.com/office/drawing/2014/main" id="{C7DBC610-F70C-48B0-897E-71D5850064B2}"/>
              </a:ext>
            </a:extLst>
          </p:cNvPr>
          <p:cNvSpPr txBox="1">
            <a:spLocks noChangeArrowheads="1"/>
          </p:cNvSpPr>
          <p:nvPr/>
        </p:nvSpPr>
        <p:spPr bwMode="auto">
          <a:xfrm>
            <a:off x="6708775" y="1795463"/>
            <a:ext cx="915988"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a:t>
            </a:r>
            <a:r>
              <a:rPr lang="en-US" altLang="en-US" baseline="-25000"/>
              <a:t>i</a:t>
            </a:r>
            <a:r>
              <a:rPr lang="en-US" altLang="en-US"/>
              <a:t>(</a:t>
            </a:r>
            <a:r>
              <a:rPr lang="en-US" altLang="en-US">
                <a:latin typeface="Symbol" panose="05050102010706020507" pitchFamily="18" charset="2"/>
              </a:rPr>
              <a:t>w</a:t>
            </a:r>
            <a:r>
              <a:rPr lang="en-US" altLang="en-US"/>
              <a:t>)</a:t>
            </a:r>
          </a:p>
        </p:txBody>
      </p:sp>
      <p:sp>
        <p:nvSpPr>
          <p:cNvPr id="7196" name="Text Box 28">
            <a:extLst>
              <a:ext uri="{FF2B5EF4-FFF2-40B4-BE49-F238E27FC236}">
                <a16:creationId xmlns:a16="http://schemas.microsoft.com/office/drawing/2014/main" id="{84B5613B-7117-4083-9A94-6F382D5E8F2C}"/>
              </a:ext>
            </a:extLst>
          </p:cNvPr>
          <p:cNvSpPr txBox="1">
            <a:spLocks noChangeArrowheads="1"/>
          </p:cNvSpPr>
          <p:nvPr/>
        </p:nvSpPr>
        <p:spPr bwMode="auto">
          <a:xfrm>
            <a:off x="6937375" y="1752600"/>
            <a:ext cx="274638"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e</a:t>
            </a:r>
            <a:endParaRPr lang="en-US" altLang="en-US"/>
          </a:p>
        </p:txBody>
      </p:sp>
      <p:sp>
        <p:nvSpPr>
          <p:cNvPr id="7197" name="Line 29">
            <a:extLst>
              <a:ext uri="{FF2B5EF4-FFF2-40B4-BE49-F238E27FC236}">
                <a16:creationId xmlns:a16="http://schemas.microsoft.com/office/drawing/2014/main" id="{FB13C0CD-4ACF-4B5F-AF14-8B4923ADD6F0}"/>
              </a:ext>
            </a:extLst>
          </p:cNvPr>
          <p:cNvSpPr>
            <a:spLocks noChangeShapeType="1"/>
          </p:cNvSpPr>
          <p:nvPr/>
        </p:nvSpPr>
        <p:spPr bwMode="auto">
          <a:xfrm>
            <a:off x="7772400" y="2590800"/>
            <a:ext cx="0" cy="10668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8" name="Text Box 30">
            <a:extLst>
              <a:ext uri="{FF2B5EF4-FFF2-40B4-BE49-F238E27FC236}">
                <a16:creationId xmlns:a16="http://schemas.microsoft.com/office/drawing/2014/main" id="{8ED7627E-C210-4BA0-B7A4-0E11B73D732D}"/>
              </a:ext>
            </a:extLst>
          </p:cNvPr>
          <p:cNvSpPr txBox="1">
            <a:spLocks noChangeArrowheads="1"/>
          </p:cNvSpPr>
          <p:nvPr/>
        </p:nvSpPr>
        <p:spPr bwMode="auto">
          <a:xfrm>
            <a:off x="8001000" y="2819400"/>
            <a:ext cx="5286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L</a:t>
            </a:r>
            <a:endParaRPr lang="en-US" altLang="en-US"/>
          </a:p>
        </p:txBody>
      </p:sp>
      <p:sp>
        <p:nvSpPr>
          <p:cNvPr id="7199" name="Text Box 31">
            <a:extLst>
              <a:ext uri="{FF2B5EF4-FFF2-40B4-BE49-F238E27FC236}">
                <a16:creationId xmlns:a16="http://schemas.microsoft.com/office/drawing/2014/main" id="{3A295FA7-4F83-4F58-BDA1-80147BD78AFB}"/>
              </a:ext>
            </a:extLst>
          </p:cNvPr>
          <p:cNvSpPr txBox="1">
            <a:spLocks noChangeArrowheads="1"/>
          </p:cNvSpPr>
          <p:nvPr/>
        </p:nvSpPr>
        <p:spPr bwMode="auto">
          <a:xfrm>
            <a:off x="2438400" y="3886200"/>
            <a:ext cx="1628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open circuit</a:t>
            </a:r>
          </a:p>
        </p:txBody>
      </p:sp>
      <p:graphicFrame>
        <p:nvGraphicFramePr>
          <p:cNvPr id="7200" name="Object 32">
            <a:extLst>
              <a:ext uri="{FF2B5EF4-FFF2-40B4-BE49-F238E27FC236}">
                <a16:creationId xmlns:a16="http://schemas.microsoft.com/office/drawing/2014/main" id="{CFD990C9-74EA-4BC5-ADC9-42A8282F6ACA}"/>
              </a:ext>
            </a:extLst>
          </p:cNvPr>
          <p:cNvGraphicFramePr>
            <a:graphicFrameLocks noChangeAspect="1"/>
          </p:cNvGraphicFramePr>
          <p:nvPr/>
        </p:nvGraphicFramePr>
        <p:xfrm>
          <a:off x="4487863" y="3081338"/>
          <a:ext cx="190500" cy="127000"/>
        </p:xfrm>
        <a:graphic>
          <a:graphicData uri="http://schemas.openxmlformats.org/presentationml/2006/ole">
            <mc:AlternateContent xmlns:mc="http://schemas.openxmlformats.org/markup-compatibility/2006">
              <mc:Choice xmlns:v="urn:schemas-microsoft-com:vml" Requires="v">
                <p:oleObj spid="_x0000_s3080" name="MathType Equation" r:id="rId4" imgW="190500" imgH="127000" progId="Equation">
                  <p:embed/>
                </p:oleObj>
              </mc:Choice>
              <mc:Fallback>
                <p:oleObj name="MathType Equation" r:id="rId4" imgW="190500" imgH="127000" progId="Equation">
                  <p:embed/>
                  <p:pic>
                    <p:nvPicPr>
                      <p:cNvPr id="0" name="Object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7863" y="3081338"/>
                        <a:ext cx="190500" cy="12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201" name="Text Box 33">
            <a:extLst>
              <a:ext uri="{FF2B5EF4-FFF2-40B4-BE49-F238E27FC236}">
                <a16:creationId xmlns:a16="http://schemas.microsoft.com/office/drawing/2014/main" id="{C514F8A8-2ECD-446E-A523-B96450B4E03F}"/>
              </a:ext>
            </a:extLst>
          </p:cNvPr>
          <p:cNvSpPr txBox="1">
            <a:spLocks noChangeArrowheads="1"/>
          </p:cNvSpPr>
          <p:nvPr/>
        </p:nvSpPr>
        <p:spPr bwMode="auto">
          <a:xfrm>
            <a:off x="2362200" y="4876800"/>
            <a:ext cx="1495425" cy="55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  = V</a:t>
            </a:r>
            <a:r>
              <a:rPr lang="en-US" altLang="en-US" baseline="-25000"/>
              <a:t>i</a:t>
            </a:r>
            <a:r>
              <a:rPr lang="en-US" altLang="en-US"/>
              <a:t>(</a:t>
            </a:r>
            <a:r>
              <a:rPr lang="en-US" altLang="en-US">
                <a:latin typeface="Symbol" panose="05050102010706020507" pitchFamily="18" charset="2"/>
              </a:rPr>
              <a:t>w</a:t>
            </a:r>
            <a:r>
              <a:rPr lang="en-US" altLang="en-US"/>
              <a:t>)</a:t>
            </a:r>
          </a:p>
        </p:txBody>
      </p:sp>
      <p:graphicFrame>
        <p:nvGraphicFramePr>
          <p:cNvPr id="7202" name="Object 34">
            <a:extLst>
              <a:ext uri="{FF2B5EF4-FFF2-40B4-BE49-F238E27FC236}">
                <a16:creationId xmlns:a16="http://schemas.microsoft.com/office/drawing/2014/main" id="{631728AA-75AD-4CA3-88B7-0581A3840BE1}"/>
              </a:ext>
            </a:extLst>
          </p:cNvPr>
          <p:cNvGraphicFramePr>
            <a:graphicFrameLocks noChangeAspect="1"/>
          </p:cNvGraphicFramePr>
          <p:nvPr/>
        </p:nvGraphicFramePr>
        <p:xfrm>
          <a:off x="2636838" y="5194300"/>
          <a:ext cx="190500" cy="127000"/>
        </p:xfrm>
        <a:graphic>
          <a:graphicData uri="http://schemas.openxmlformats.org/presentationml/2006/ole">
            <mc:AlternateContent xmlns:mc="http://schemas.openxmlformats.org/markup-compatibility/2006">
              <mc:Choice xmlns:v="urn:schemas-microsoft-com:vml" Requires="v">
                <p:oleObj spid="_x0000_s3081" name="MathType Equation" r:id="rId6" imgW="190500" imgH="127000" progId="Equation">
                  <p:embed/>
                </p:oleObj>
              </mc:Choice>
              <mc:Fallback>
                <p:oleObj name="MathType Equation" r:id="rId6" imgW="190500" imgH="127000" progId="Equation">
                  <p:embed/>
                  <p:pic>
                    <p:nvPicPr>
                      <p:cNvPr id="0" name="Object 3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6838" y="5194300"/>
                        <a:ext cx="190500" cy="12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203" name="Rectangle 35">
            <a:extLst>
              <a:ext uri="{FF2B5EF4-FFF2-40B4-BE49-F238E27FC236}">
                <a16:creationId xmlns:a16="http://schemas.microsoft.com/office/drawing/2014/main" id="{142887EA-187D-4DCE-906E-953CF37232B4}"/>
              </a:ext>
            </a:extLst>
          </p:cNvPr>
          <p:cNvSpPr>
            <a:spLocks noChangeArrowheads="1"/>
          </p:cNvSpPr>
          <p:nvPr/>
        </p:nvSpPr>
        <p:spPr bwMode="auto">
          <a:xfrm>
            <a:off x="7543800" y="2819400"/>
            <a:ext cx="152400" cy="45720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4" name="Line 36">
            <a:extLst>
              <a:ext uri="{FF2B5EF4-FFF2-40B4-BE49-F238E27FC236}">
                <a16:creationId xmlns:a16="http://schemas.microsoft.com/office/drawing/2014/main" id="{8B32A12E-E512-4A5F-9863-EC220A439E5A}"/>
              </a:ext>
            </a:extLst>
          </p:cNvPr>
          <p:cNvSpPr>
            <a:spLocks noChangeShapeType="1"/>
          </p:cNvSpPr>
          <p:nvPr/>
        </p:nvSpPr>
        <p:spPr bwMode="auto">
          <a:xfrm flipV="1">
            <a:off x="7620000" y="25146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5" name="Line 37">
            <a:extLst>
              <a:ext uri="{FF2B5EF4-FFF2-40B4-BE49-F238E27FC236}">
                <a16:creationId xmlns:a16="http://schemas.microsoft.com/office/drawing/2014/main" id="{29087CDE-3C99-4EBE-9C07-A3CBDF5FF23F}"/>
              </a:ext>
            </a:extLst>
          </p:cNvPr>
          <p:cNvSpPr>
            <a:spLocks noChangeShapeType="1"/>
          </p:cNvSpPr>
          <p:nvPr/>
        </p:nvSpPr>
        <p:spPr bwMode="auto">
          <a:xfrm>
            <a:off x="7620000" y="32766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6" name="Text Box 38">
            <a:extLst>
              <a:ext uri="{FF2B5EF4-FFF2-40B4-BE49-F238E27FC236}">
                <a16:creationId xmlns:a16="http://schemas.microsoft.com/office/drawing/2014/main" id="{597DF670-C568-4586-A3DA-B8AD3D88B227}"/>
              </a:ext>
            </a:extLst>
          </p:cNvPr>
          <p:cNvSpPr txBox="1">
            <a:spLocks noChangeArrowheads="1"/>
          </p:cNvSpPr>
          <p:nvPr/>
        </p:nvSpPr>
        <p:spPr bwMode="auto">
          <a:xfrm>
            <a:off x="7010400" y="2819400"/>
            <a:ext cx="511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r>
              <a:rPr lang="en-US" altLang="en-US" baseline="-25000"/>
              <a:t>L</a:t>
            </a:r>
            <a:endParaRPr lang="en-US" altLang="en-US"/>
          </a:p>
        </p:txBody>
      </p:sp>
      <p:graphicFrame>
        <p:nvGraphicFramePr>
          <p:cNvPr id="7207" name="Object 39">
            <a:extLst>
              <a:ext uri="{FF2B5EF4-FFF2-40B4-BE49-F238E27FC236}">
                <a16:creationId xmlns:a16="http://schemas.microsoft.com/office/drawing/2014/main" id="{8914CF21-FDF1-43D9-9232-ECE6A6273FDA}"/>
              </a:ext>
            </a:extLst>
          </p:cNvPr>
          <p:cNvGraphicFramePr>
            <a:graphicFrameLocks noChangeAspect="1"/>
          </p:cNvGraphicFramePr>
          <p:nvPr/>
        </p:nvGraphicFramePr>
        <p:xfrm>
          <a:off x="5181600" y="4724400"/>
          <a:ext cx="2819400" cy="860425"/>
        </p:xfrm>
        <a:graphic>
          <a:graphicData uri="http://schemas.openxmlformats.org/presentationml/2006/ole">
            <mc:AlternateContent xmlns:mc="http://schemas.openxmlformats.org/markup-compatibility/2006">
              <mc:Choice xmlns:v="urn:schemas-microsoft-com:vml" Requires="v">
                <p:oleObj spid="_x0000_s3082" name="MathType Equation" r:id="rId7" imgW="2120900" imgH="647700" progId="Equation">
                  <p:embed/>
                </p:oleObj>
              </mc:Choice>
              <mc:Fallback>
                <p:oleObj name="MathType Equation" r:id="rId7" imgW="2120900" imgH="647700" progId="Equation">
                  <p:embed/>
                  <p:pic>
                    <p:nvPicPr>
                      <p:cNvPr id="0" name="Object 3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81600" y="4724400"/>
                        <a:ext cx="2819400" cy="86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208" name="Text Box 40">
            <a:extLst>
              <a:ext uri="{FF2B5EF4-FFF2-40B4-BE49-F238E27FC236}">
                <a16:creationId xmlns:a16="http://schemas.microsoft.com/office/drawing/2014/main" id="{E1EEE1B4-0EFE-4B05-BBFD-ADCEF9D73F4E}"/>
              </a:ext>
            </a:extLst>
          </p:cNvPr>
          <p:cNvSpPr txBox="1">
            <a:spLocks noChangeArrowheads="1"/>
          </p:cNvSpPr>
          <p:nvPr/>
        </p:nvSpPr>
        <p:spPr bwMode="auto">
          <a:xfrm>
            <a:off x="5715000" y="3886200"/>
            <a:ext cx="2093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known load, R</a:t>
            </a:r>
            <a:r>
              <a:rPr lang="en-US" altLang="en-US" baseline="-25000"/>
              <a:t>L</a:t>
            </a:r>
            <a:endParaRPr lang="en-US" altLang="en-US"/>
          </a:p>
        </p:txBody>
      </p:sp>
      <p:sp>
        <p:nvSpPr>
          <p:cNvPr id="7209" name="Text Box 41">
            <a:extLst>
              <a:ext uri="{FF2B5EF4-FFF2-40B4-BE49-F238E27FC236}">
                <a16:creationId xmlns:a16="http://schemas.microsoft.com/office/drawing/2014/main" id="{84600B83-B28F-4948-88DF-C5BA86459EFA}"/>
              </a:ext>
            </a:extLst>
          </p:cNvPr>
          <p:cNvSpPr txBox="1">
            <a:spLocks noChangeArrowheads="1"/>
          </p:cNvSpPr>
          <p:nvPr/>
        </p:nvSpPr>
        <p:spPr bwMode="auto">
          <a:xfrm>
            <a:off x="3200400" y="381000"/>
            <a:ext cx="28384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Pulser - Experimental</a:t>
            </a:r>
            <a:endParaRPr lang="en-US"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a:extLst>
              <a:ext uri="{FF2B5EF4-FFF2-40B4-BE49-F238E27FC236}">
                <a16:creationId xmlns:a16="http://schemas.microsoft.com/office/drawing/2014/main" id="{D47F59EC-FF63-45D9-AA2D-7A812C576653}"/>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9" name="Text Box 7">
            <a:extLst>
              <a:ext uri="{FF2B5EF4-FFF2-40B4-BE49-F238E27FC236}">
                <a16:creationId xmlns:a16="http://schemas.microsoft.com/office/drawing/2014/main" id="{1A08F603-3D67-420A-BE79-EE48E4FAB443}"/>
              </a:ext>
            </a:extLst>
          </p:cNvPr>
          <p:cNvSpPr txBox="1">
            <a:spLocks noChangeArrowheads="1"/>
          </p:cNvSpPr>
          <p:nvPr/>
        </p:nvSpPr>
        <p:spPr bwMode="auto">
          <a:xfrm>
            <a:off x="2743200" y="381000"/>
            <a:ext cx="3797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Pulser – Panametrics 5052PR</a:t>
            </a:r>
            <a:endParaRPr lang="en-US" altLang="en-US"/>
          </a:p>
        </p:txBody>
      </p:sp>
      <p:graphicFrame>
        <p:nvGraphicFramePr>
          <p:cNvPr id="8220" name="Object 28">
            <a:extLst>
              <a:ext uri="{FF2B5EF4-FFF2-40B4-BE49-F238E27FC236}">
                <a16:creationId xmlns:a16="http://schemas.microsoft.com/office/drawing/2014/main" id="{B28048D9-2E04-4A80-8FB7-752020ADD0AE}"/>
              </a:ext>
            </a:extLst>
          </p:cNvPr>
          <p:cNvGraphicFramePr>
            <a:graphicFrameLocks noChangeAspect="1"/>
          </p:cNvGraphicFramePr>
          <p:nvPr/>
        </p:nvGraphicFramePr>
        <p:xfrm>
          <a:off x="4191000" y="1752600"/>
          <a:ext cx="642938" cy="398463"/>
        </p:xfrm>
        <a:graphic>
          <a:graphicData uri="http://schemas.openxmlformats.org/presentationml/2006/ole">
            <mc:AlternateContent xmlns:mc="http://schemas.openxmlformats.org/markup-compatibility/2006">
              <mc:Choice xmlns:v="urn:schemas-microsoft-com:vml" Requires="v">
                <p:oleObj spid="_x0000_s4100" name="Equation" r:id="rId4" imgW="368280" imgH="228600" progId="Equation.3">
                  <p:embed/>
                </p:oleObj>
              </mc:Choice>
              <mc:Fallback>
                <p:oleObj name="Equation" r:id="rId4" imgW="368280" imgH="228600" progId="Equation.3">
                  <p:embed/>
                  <p:pic>
                    <p:nvPicPr>
                      <p:cNvPr id="0" name="Object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1752600"/>
                        <a:ext cx="642938" cy="39846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21" name="Text Box 29">
            <a:extLst>
              <a:ext uri="{FF2B5EF4-FFF2-40B4-BE49-F238E27FC236}">
                <a16:creationId xmlns:a16="http://schemas.microsoft.com/office/drawing/2014/main" id="{A27D7928-B6EB-4DAD-854B-DD565EA45DD1}"/>
              </a:ext>
            </a:extLst>
          </p:cNvPr>
          <p:cNvSpPr txBox="1">
            <a:spLocks noChangeArrowheads="1"/>
          </p:cNvSpPr>
          <p:nvPr/>
        </p:nvSpPr>
        <p:spPr bwMode="auto">
          <a:xfrm rot="21600000">
            <a:off x="1819275" y="2973388"/>
            <a:ext cx="933450"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Damping 0</a:t>
            </a:r>
            <a:endParaRPr lang="en-US" altLang="en-US" sz="1200">
              <a:latin typeface="Arial" panose="020B0604020202020204" pitchFamily="34" charset="0"/>
              <a:sym typeface="Symbol" panose="05050102010706020507" pitchFamily="18" charset="2"/>
            </a:endParaRPr>
          </a:p>
        </p:txBody>
      </p:sp>
      <p:sp>
        <p:nvSpPr>
          <p:cNvPr id="8222" name="Text Box 30">
            <a:extLst>
              <a:ext uri="{FF2B5EF4-FFF2-40B4-BE49-F238E27FC236}">
                <a16:creationId xmlns:a16="http://schemas.microsoft.com/office/drawing/2014/main" id="{FEE923D9-552E-4CC7-95A8-DF8C7E3F0C98}"/>
              </a:ext>
            </a:extLst>
          </p:cNvPr>
          <p:cNvSpPr txBox="1">
            <a:spLocks noChangeArrowheads="1"/>
          </p:cNvSpPr>
          <p:nvPr/>
        </p:nvSpPr>
        <p:spPr bwMode="auto">
          <a:xfrm rot="21600000">
            <a:off x="6448425" y="2973388"/>
            <a:ext cx="933450"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Damping 7</a:t>
            </a:r>
            <a:endParaRPr lang="en-US" altLang="en-US" sz="1200">
              <a:latin typeface="Arial" panose="020B0604020202020204" pitchFamily="34" charset="0"/>
              <a:sym typeface="Symbol" panose="05050102010706020507" pitchFamily="18" charset="2"/>
            </a:endParaRPr>
          </a:p>
        </p:txBody>
      </p:sp>
      <p:sp>
        <p:nvSpPr>
          <p:cNvPr id="8223" name="Text Box 31">
            <a:extLst>
              <a:ext uri="{FF2B5EF4-FFF2-40B4-BE49-F238E27FC236}">
                <a16:creationId xmlns:a16="http://schemas.microsoft.com/office/drawing/2014/main" id="{B66BCBAE-98F3-4D77-B21F-01FA5F5B722D}"/>
              </a:ext>
            </a:extLst>
          </p:cNvPr>
          <p:cNvSpPr txBox="1">
            <a:spLocks noChangeArrowheads="1"/>
          </p:cNvSpPr>
          <p:nvPr/>
        </p:nvSpPr>
        <p:spPr bwMode="auto">
          <a:xfrm>
            <a:off x="3962400" y="1219200"/>
            <a:ext cx="1238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dirty="0">
                <a:latin typeface="Arial Narrow" panose="020B0606020202030204" pitchFamily="34" charset="0"/>
              </a:rPr>
              <a:t>Spike Pulser</a:t>
            </a:r>
          </a:p>
        </p:txBody>
      </p:sp>
      <p:grpSp>
        <p:nvGrpSpPr>
          <p:cNvPr id="8224" name="Group 32">
            <a:extLst>
              <a:ext uri="{FF2B5EF4-FFF2-40B4-BE49-F238E27FC236}">
                <a16:creationId xmlns:a16="http://schemas.microsoft.com/office/drawing/2014/main" id="{C6D7F172-F39A-4DCF-9321-ABF196EC6773}"/>
              </a:ext>
            </a:extLst>
          </p:cNvPr>
          <p:cNvGrpSpPr>
            <a:grpSpLocks/>
          </p:cNvGrpSpPr>
          <p:nvPr/>
        </p:nvGrpSpPr>
        <p:grpSpPr bwMode="auto">
          <a:xfrm>
            <a:off x="215900" y="3184525"/>
            <a:ext cx="3916363" cy="3163888"/>
            <a:chOff x="167" y="1251"/>
            <a:chExt cx="2467" cy="1993"/>
          </a:xfrm>
        </p:grpSpPr>
        <p:grpSp>
          <p:nvGrpSpPr>
            <p:cNvPr id="8225" name="Group 33">
              <a:extLst>
                <a:ext uri="{FF2B5EF4-FFF2-40B4-BE49-F238E27FC236}">
                  <a16:creationId xmlns:a16="http://schemas.microsoft.com/office/drawing/2014/main" id="{A62BEA35-5841-4D6B-BF39-A39CEB32B819}"/>
                </a:ext>
              </a:extLst>
            </p:cNvPr>
            <p:cNvGrpSpPr>
              <a:grpSpLocks/>
            </p:cNvGrpSpPr>
            <p:nvPr/>
          </p:nvGrpSpPr>
          <p:grpSpPr bwMode="auto">
            <a:xfrm>
              <a:off x="308" y="1251"/>
              <a:ext cx="2326" cy="1833"/>
              <a:chOff x="308" y="1252"/>
              <a:chExt cx="2326" cy="1833"/>
            </a:xfrm>
          </p:grpSpPr>
          <p:sp>
            <p:nvSpPr>
              <p:cNvPr id="8226" name="AutoShape 34">
                <a:extLst>
                  <a:ext uri="{FF2B5EF4-FFF2-40B4-BE49-F238E27FC236}">
                    <a16:creationId xmlns:a16="http://schemas.microsoft.com/office/drawing/2014/main" id="{D8E1EB2C-01E1-4E6E-A27C-28A5B210071B}"/>
                  </a:ext>
                </a:extLst>
              </p:cNvPr>
              <p:cNvSpPr>
                <a:spLocks noChangeAspect="1" noChangeArrowheads="1" noTextEdit="1"/>
              </p:cNvSpPr>
              <p:nvPr/>
            </p:nvSpPr>
            <p:spPr bwMode="auto">
              <a:xfrm>
                <a:off x="308" y="1252"/>
                <a:ext cx="2326" cy="1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27" name="Rectangle 35">
                <a:extLst>
                  <a:ext uri="{FF2B5EF4-FFF2-40B4-BE49-F238E27FC236}">
                    <a16:creationId xmlns:a16="http://schemas.microsoft.com/office/drawing/2014/main" id="{564E8ACE-A1D9-47C3-B67A-9BBCC6BA4233}"/>
                  </a:ext>
                </a:extLst>
              </p:cNvPr>
              <p:cNvSpPr>
                <a:spLocks noChangeArrowheads="1"/>
              </p:cNvSpPr>
              <p:nvPr/>
            </p:nvSpPr>
            <p:spPr bwMode="auto">
              <a:xfrm>
                <a:off x="475" y="1323"/>
                <a:ext cx="2084" cy="164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28" name="Line 36">
                <a:extLst>
                  <a:ext uri="{FF2B5EF4-FFF2-40B4-BE49-F238E27FC236}">
                    <a16:creationId xmlns:a16="http://schemas.microsoft.com/office/drawing/2014/main" id="{2AD78F41-6597-497F-A337-910997B4745D}"/>
                  </a:ext>
                </a:extLst>
              </p:cNvPr>
              <p:cNvSpPr>
                <a:spLocks noChangeShapeType="1"/>
              </p:cNvSpPr>
              <p:nvPr/>
            </p:nvSpPr>
            <p:spPr bwMode="auto">
              <a:xfrm>
                <a:off x="475" y="1323"/>
                <a:ext cx="208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9" name="Line 37">
                <a:extLst>
                  <a:ext uri="{FF2B5EF4-FFF2-40B4-BE49-F238E27FC236}">
                    <a16:creationId xmlns:a16="http://schemas.microsoft.com/office/drawing/2014/main" id="{570EE272-C51C-4C7F-B4C4-41FAAC461AB2}"/>
                  </a:ext>
                </a:extLst>
              </p:cNvPr>
              <p:cNvSpPr>
                <a:spLocks noChangeShapeType="1"/>
              </p:cNvSpPr>
              <p:nvPr/>
            </p:nvSpPr>
            <p:spPr bwMode="auto">
              <a:xfrm>
                <a:off x="475" y="2965"/>
                <a:ext cx="208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0" name="Line 38">
                <a:extLst>
                  <a:ext uri="{FF2B5EF4-FFF2-40B4-BE49-F238E27FC236}">
                    <a16:creationId xmlns:a16="http://schemas.microsoft.com/office/drawing/2014/main" id="{54EAF33D-0190-42CF-AC9F-CA6A64701B90}"/>
                  </a:ext>
                </a:extLst>
              </p:cNvPr>
              <p:cNvSpPr>
                <a:spLocks noChangeShapeType="1"/>
              </p:cNvSpPr>
              <p:nvPr/>
            </p:nvSpPr>
            <p:spPr bwMode="auto">
              <a:xfrm flipV="1">
                <a:off x="2559" y="1323"/>
                <a:ext cx="1" cy="164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1" name="Line 39">
                <a:extLst>
                  <a:ext uri="{FF2B5EF4-FFF2-40B4-BE49-F238E27FC236}">
                    <a16:creationId xmlns:a16="http://schemas.microsoft.com/office/drawing/2014/main" id="{2FAB3F58-FEA6-407F-80C5-03B97CD3CF91}"/>
                  </a:ext>
                </a:extLst>
              </p:cNvPr>
              <p:cNvSpPr>
                <a:spLocks noChangeShapeType="1"/>
              </p:cNvSpPr>
              <p:nvPr/>
            </p:nvSpPr>
            <p:spPr bwMode="auto">
              <a:xfrm flipV="1">
                <a:off x="475" y="1323"/>
                <a:ext cx="1" cy="164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2" name="Line 40">
                <a:extLst>
                  <a:ext uri="{FF2B5EF4-FFF2-40B4-BE49-F238E27FC236}">
                    <a16:creationId xmlns:a16="http://schemas.microsoft.com/office/drawing/2014/main" id="{E29DC303-1ADC-426C-BF88-F3D4F836B5EA}"/>
                  </a:ext>
                </a:extLst>
              </p:cNvPr>
              <p:cNvSpPr>
                <a:spLocks noChangeShapeType="1"/>
              </p:cNvSpPr>
              <p:nvPr/>
            </p:nvSpPr>
            <p:spPr bwMode="auto">
              <a:xfrm flipV="1">
                <a:off x="475" y="294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3" name="Line 41">
                <a:extLst>
                  <a:ext uri="{FF2B5EF4-FFF2-40B4-BE49-F238E27FC236}">
                    <a16:creationId xmlns:a16="http://schemas.microsoft.com/office/drawing/2014/main" id="{B8A65216-AF20-4E50-B407-8E0BBA0A034D}"/>
                  </a:ext>
                </a:extLst>
              </p:cNvPr>
              <p:cNvSpPr>
                <a:spLocks noChangeShapeType="1"/>
              </p:cNvSpPr>
              <p:nvPr/>
            </p:nvSpPr>
            <p:spPr bwMode="auto">
              <a:xfrm>
                <a:off x="475" y="132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4" name="Rectangle 42">
                <a:extLst>
                  <a:ext uri="{FF2B5EF4-FFF2-40B4-BE49-F238E27FC236}">
                    <a16:creationId xmlns:a16="http://schemas.microsoft.com/office/drawing/2014/main" id="{C6300018-825C-42EE-B9E3-4E083931ADF7}"/>
                  </a:ext>
                </a:extLst>
              </p:cNvPr>
              <p:cNvSpPr>
                <a:spLocks noChangeArrowheads="1"/>
              </p:cNvSpPr>
              <p:nvPr/>
            </p:nvSpPr>
            <p:spPr bwMode="auto">
              <a:xfrm>
                <a:off x="455" y="2979"/>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8235" name="Line 43">
                <a:extLst>
                  <a:ext uri="{FF2B5EF4-FFF2-40B4-BE49-F238E27FC236}">
                    <a16:creationId xmlns:a16="http://schemas.microsoft.com/office/drawing/2014/main" id="{60942E81-43BE-47B2-B867-F40BF850FED2}"/>
                  </a:ext>
                </a:extLst>
              </p:cNvPr>
              <p:cNvSpPr>
                <a:spLocks noChangeShapeType="1"/>
              </p:cNvSpPr>
              <p:nvPr/>
            </p:nvSpPr>
            <p:spPr bwMode="auto">
              <a:xfrm flipV="1">
                <a:off x="993" y="294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6" name="Line 44">
                <a:extLst>
                  <a:ext uri="{FF2B5EF4-FFF2-40B4-BE49-F238E27FC236}">
                    <a16:creationId xmlns:a16="http://schemas.microsoft.com/office/drawing/2014/main" id="{ADAA0A48-0491-4E0A-AAB1-41D7E5BB876A}"/>
                  </a:ext>
                </a:extLst>
              </p:cNvPr>
              <p:cNvSpPr>
                <a:spLocks noChangeShapeType="1"/>
              </p:cNvSpPr>
              <p:nvPr/>
            </p:nvSpPr>
            <p:spPr bwMode="auto">
              <a:xfrm>
                <a:off x="993" y="132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7" name="Rectangle 45">
                <a:extLst>
                  <a:ext uri="{FF2B5EF4-FFF2-40B4-BE49-F238E27FC236}">
                    <a16:creationId xmlns:a16="http://schemas.microsoft.com/office/drawing/2014/main" id="{A668690C-A9CE-4425-B9FD-625DECE086F9}"/>
                  </a:ext>
                </a:extLst>
              </p:cNvPr>
              <p:cNvSpPr>
                <a:spLocks noChangeArrowheads="1"/>
              </p:cNvSpPr>
              <p:nvPr/>
            </p:nvSpPr>
            <p:spPr bwMode="auto">
              <a:xfrm>
                <a:off x="974" y="2979"/>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8238" name="Line 46">
                <a:extLst>
                  <a:ext uri="{FF2B5EF4-FFF2-40B4-BE49-F238E27FC236}">
                    <a16:creationId xmlns:a16="http://schemas.microsoft.com/office/drawing/2014/main" id="{FF2D46F2-687C-402C-A20C-1F8EA9ECE8FD}"/>
                  </a:ext>
                </a:extLst>
              </p:cNvPr>
              <p:cNvSpPr>
                <a:spLocks noChangeShapeType="1"/>
              </p:cNvSpPr>
              <p:nvPr/>
            </p:nvSpPr>
            <p:spPr bwMode="auto">
              <a:xfrm flipV="1">
                <a:off x="1517" y="294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9" name="Line 47">
                <a:extLst>
                  <a:ext uri="{FF2B5EF4-FFF2-40B4-BE49-F238E27FC236}">
                    <a16:creationId xmlns:a16="http://schemas.microsoft.com/office/drawing/2014/main" id="{094F6FE7-067A-443C-8893-E1F46DD8784D}"/>
                  </a:ext>
                </a:extLst>
              </p:cNvPr>
              <p:cNvSpPr>
                <a:spLocks noChangeShapeType="1"/>
              </p:cNvSpPr>
              <p:nvPr/>
            </p:nvSpPr>
            <p:spPr bwMode="auto">
              <a:xfrm>
                <a:off x="1517" y="132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0" name="Rectangle 48">
                <a:extLst>
                  <a:ext uri="{FF2B5EF4-FFF2-40B4-BE49-F238E27FC236}">
                    <a16:creationId xmlns:a16="http://schemas.microsoft.com/office/drawing/2014/main" id="{74DBA8C5-4890-40AB-B90B-6C463DA62505}"/>
                  </a:ext>
                </a:extLst>
              </p:cNvPr>
              <p:cNvSpPr>
                <a:spLocks noChangeArrowheads="1"/>
              </p:cNvSpPr>
              <p:nvPr/>
            </p:nvSpPr>
            <p:spPr bwMode="auto">
              <a:xfrm>
                <a:off x="1474" y="2979"/>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8241" name="Line 49">
                <a:extLst>
                  <a:ext uri="{FF2B5EF4-FFF2-40B4-BE49-F238E27FC236}">
                    <a16:creationId xmlns:a16="http://schemas.microsoft.com/office/drawing/2014/main" id="{C76F96F0-2CA8-43D8-A918-CB6DBB27486B}"/>
                  </a:ext>
                </a:extLst>
              </p:cNvPr>
              <p:cNvSpPr>
                <a:spLocks noChangeShapeType="1"/>
              </p:cNvSpPr>
              <p:nvPr/>
            </p:nvSpPr>
            <p:spPr bwMode="auto">
              <a:xfrm flipV="1">
                <a:off x="2036" y="294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2" name="Line 50">
                <a:extLst>
                  <a:ext uri="{FF2B5EF4-FFF2-40B4-BE49-F238E27FC236}">
                    <a16:creationId xmlns:a16="http://schemas.microsoft.com/office/drawing/2014/main" id="{1096AB07-DF89-48F5-B781-3B9158642F03}"/>
                  </a:ext>
                </a:extLst>
              </p:cNvPr>
              <p:cNvSpPr>
                <a:spLocks noChangeShapeType="1"/>
              </p:cNvSpPr>
              <p:nvPr/>
            </p:nvSpPr>
            <p:spPr bwMode="auto">
              <a:xfrm>
                <a:off x="2036" y="132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3" name="Rectangle 51">
                <a:extLst>
                  <a:ext uri="{FF2B5EF4-FFF2-40B4-BE49-F238E27FC236}">
                    <a16:creationId xmlns:a16="http://schemas.microsoft.com/office/drawing/2014/main" id="{40FA03AF-2A91-4E22-B3F4-69CE3F0DCD8C}"/>
                  </a:ext>
                </a:extLst>
              </p:cNvPr>
              <p:cNvSpPr>
                <a:spLocks noChangeArrowheads="1"/>
              </p:cNvSpPr>
              <p:nvPr/>
            </p:nvSpPr>
            <p:spPr bwMode="auto">
              <a:xfrm>
                <a:off x="1993" y="2979"/>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8244" name="Line 52">
                <a:extLst>
                  <a:ext uri="{FF2B5EF4-FFF2-40B4-BE49-F238E27FC236}">
                    <a16:creationId xmlns:a16="http://schemas.microsoft.com/office/drawing/2014/main" id="{6B42E073-E571-41FF-BE88-96A29A53E5A0}"/>
                  </a:ext>
                </a:extLst>
              </p:cNvPr>
              <p:cNvSpPr>
                <a:spLocks noChangeShapeType="1"/>
              </p:cNvSpPr>
              <p:nvPr/>
            </p:nvSpPr>
            <p:spPr bwMode="auto">
              <a:xfrm flipV="1">
                <a:off x="2559" y="294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5" name="Line 53">
                <a:extLst>
                  <a:ext uri="{FF2B5EF4-FFF2-40B4-BE49-F238E27FC236}">
                    <a16:creationId xmlns:a16="http://schemas.microsoft.com/office/drawing/2014/main" id="{4943064E-8DEC-4941-B8AE-8244807EA16C}"/>
                  </a:ext>
                </a:extLst>
              </p:cNvPr>
              <p:cNvSpPr>
                <a:spLocks noChangeShapeType="1"/>
              </p:cNvSpPr>
              <p:nvPr/>
            </p:nvSpPr>
            <p:spPr bwMode="auto">
              <a:xfrm>
                <a:off x="2559" y="132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6" name="Rectangle 54">
                <a:extLst>
                  <a:ext uri="{FF2B5EF4-FFF2-40B4-BE49-F238E27FC236}">
                    <a16:creationId xmlns:a16="http://schemas.microsoft.com/office/drawing/2014/main" id="{5068FFF5-F852-4EE4-850F-71E97B1A8645}"/>
                  </a:ext>
                </a:extLst>
              </p:cNvPr>
              <p:cNvSpPr>
                <a:spLocks noChangeArrowheads="1"/>
              </p:cNvSpPr>
              <p:nvPr/>
            </p:nvSpPr>
            <p:spPr bwMode="auto">
              <a:xfrm>
                <a:off x="2516" y="2979"/>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8247" name="Line 55">
                <a:extLst>
                  <a:ext uri="{FF2B5EF4-FFF2-40B4-BE49-F238E27FC236}">
                    <a16:creationId xmlns:a16="http://schemas.microsoft.com/office/drawing/2014/main" id="{972C055E-3551-4A64-BCA7-4C212EAE145D}"/>
                  </a:ext>
                </a:extLst>
              </p:cNvPr>
              <p:cNvSpPr>
                <a:spLocks noChangeShapeType="1"/>
              </p:cNvSpPr>
              <p:nvPr/>
            </p:nvSpPr>
            <p:spPr bwMode="auto">
              <a:xfrm>
                <a:off x="475" y="296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8" name="Line 56">
                <a:extLst>
                  <a:ext uri="{FF2B5EF4-FFF2-40B4-BE49-F238E27FC236}">
                    <a16:creationId xmlns:a16="http://schemas.microsoft.com/office/drawing/2014/main" id="{5100647D-6B2D-40D9-85B8-A89E8AA3165E}"/>
                  </a:ext>
                </a:extLst>
              </p:cNvPr>
              <p:cNvSpPr>
                <a:spLocks noChangeShapeType="1"/>
              </p:cNvSpPr>
              <p:nvPr/>
            </p:nvSpPr>
            <p:spPr bwMode="auto">
              <a:xfrm flipH="1">
                <a:off x="2535" y="2965"/>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9" name="Rectangle 57">
                <a:extLst>
                  <a:ext uri="{FF2B5EF4-FFF2-40B4-BE49-F238E27FC236}">
                    <a16:creationId xmlns:a16="http://schemas.microsoft.com/office/drawing/2014/main" id="{B62777C3-DCFB-44A3-A169-E8545F986A2D}"/>
                  </a:ext>
                </a:extLst>
              </p:cNvPr>
              <p:cNvSpPr>
                <a:spLocks noChangeArrowheads="1"/>
              </p:cNvSpPr>
              <p:nvPr/>
            </p:nvSpPr>
            <p:spPr bwMode="auto">
              <a:xfrm>
                <a:off x="412" y="2922"/>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8250" name="Line 58">
                <a:extLst>
                  <a:ext uri="{FF2B5EF4-FFF2-40B4-BE49-F238E27FC236}">
                    <a16:creationId xmlns:a16="http://schemas.microsoft.com/office/drawing/2014/main" id="{F366F1C8-2FE4-4582-86B5-532E9A9C9851}"/>
                  </a:ext>
                </a:extLst>
              </p:cNvPr>
              <p:cNvSpPr>
                <a:spLocks noChangeShapeType="1"/>
              </p:cNvSpPr>
              <p:nvPr/>
            </p:nvSpPr>
            <p:spPr bwMode="auto">
              <a:xfrm>
                <a:off x="475" y="2730"/>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1" name="Line 59">
                <a:extLst>
                  <a:ext uri="{FF2B5EF4-FFF2-40B4-BE49-F238E27FC236}">
                    <a16:creationId xmlns:a16="http://schemas.microsoft.com/office/drawing/2014/main" id="{8054665F-1E19-4E87-AFED-73A70485E82F}"/>
                  </a:ext>
                </a:extLst>
              </p:cNvPr>
              <p:cNvSpPr>
                <a:spLocks noChangeShapeType="1"/>
              </p:cNvSpPr>
              <p:nvPr/>
            </p:nvSpPr>
            <p:spPr bwMode="auto">
              <a:xfrm flipH="1">
                <a:off x="2535" y="2730"/>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2" name="Rectangle 60">
                <a:extLst>
                  <a:ext uri="{FF2B5EF4-FFF2-40B4-BE49-F238E27FC236}">
                    <a16:creationId xmlns:a16="http://schemas.microsoft.com/office/drawing/2014/main" id="{1BE355AB-348B-4B71-8F90-43576250B578}"/>
                  </a:ext>
                </a:extLst>
              </p:cNvPr>
              <p:cNvSpPr>
                <a:spLocks noChangeArrowheads="1"/>
              </p:cNvSpPr>
              <p:nvPr/>
            </p:nvSpPr>
            <p:spPr bwMode="auto">
              <a:xfrm>
                <a:off x="369" y="2686"/>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8253" name="Line 61">
                <a:extLst>
                  <a:ext uri="{FF2B5EF4-FFF2-40B4-BE49-F238E27FC236}">
                    <a16:creationId xmlns:a16="http://schemas.microsoft.com/office/drawing/2014/main" id="{B4B41098-0BB5-461D-9C26-CDC93B99C983}"/>
                  </a:ext>
                </a:extLst>
              </p:cNvPr>
              <p:cNvSpPr>
                <a:spLocks noChangeShapeType="1"/>
              </p:cNvSpPr>
              <p:nvPr/>
            </p:nvSpPr>
            <p:spPr bwMode="auto">
              <a:xfrm>
                <a:off x="475" y="249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4" name="Line 62">
                <a:extLst>
                  <a:ext uri="{FF2B5EF4-FFF2-40B4-BE49-F238E27FC236}">
                    <a16:creationId xmlns:a16="http://schemas.microsoft.com/office/drawing/2014/main" id="{42B170ED-42CC-4870-825F-3EECDB50AA3F}"/>
                  </a:ext>
                </a:extLst>
              </p:cNvPr>
              <p:cNvSpPr>
                <a:spLocks noChangeShapeType="1"/>
              </p:cNvSpPr>
              <p:nvPr/>
            </p:nvSpPr>
            <p:spPr bwMode="auto">
              <a:xfrm flipH="1">
                <a:off x="2535" y="2494"/>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5" name="Rectangle 63">
                <a:extLst>
                  <a:ext uri="{FF2B5EF4-FFF2-40B4-BE49-F238E27FC236}">
                    <a16:creationId xmlns:a16="http://schemas.microsoft.com/office/drawing/2014/main" id="{0925CD26-5B33-4767-8D59-F3A306E5B265}"/>
                  </a:ext>
                </a:extLst>
              </p:cNvPr>
              <p:cNvSpPr>
                <a:spLocks noChangeArrowheads="1"/>
              </p:cNvSpPr>
              <p:nvPr/>
            </p:nvSpPr>
            <p:spPr bwMode="auto">
              <a:xfrm>
                <a:off x="369" y="2451"/>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8256" name="Line 64">
                <a:extLst>
                  <a:ext uri="{FF2B5EF4-FFF2-40B4-BE49-F238E27FC236}">
                    <a16:creationId xmlns:a16="http://schemas.microsoft.com/office/drawing/2014/main" id="{5A59B964-5476-4937-A330-48DF2E9066D2}"/>
                  </a:ext>
                </a:extLst>
              </p:cNvPr>
              <p:cNvSpPr>
                <a:spLocks noChangeShapeType="1"/>
              </p:cNvSpPr>
              <p:nvPr/>
            </p:nvSpPr>
            <p:spPr bwMode="auto">
              <a:xfrm>
                <a:off x="475" y="2259"/>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7" name="Line 65">
                <a:extLst>
                  <a:ext uri="{FF2B5EF4-FFF2-40B4-BE49-F238E27FC236}">
                    <a16:creationId xmlns:a16="http://schemas.microsoft.com/office/drawing/2014/main" id="{93469263-BCEC-48D2-834A-5C46A69FCAEB}"/>
                  </a:ext>
                </a:extLst>
              </p:cNvPr>
              <p:cNvSpPr>
                <a:spLocks noChangeShapeType="1"/>
              </p:cNvSpPr>
              <p:nvPr/>
            </p:nvSpPr>
            <p:spPr bwMode="auto">
              <a:xfrm flipH="1">
                <a:off x="2535" y="2259"/>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8" name="Rectangle 66">
                <a:extLst>
                  <a:ext uri="{FF2B5EF4-FFF2-40B4-BE49-F238E27FC236}">
                    <a16:creationId xmlns:a16="http://schemas.microsoft.com/office/drawing/2014/main" id="{0E3855DE-089C-4D71-8374-0436F9123729}"/>
                  </a:ext>
                </a:extLst>
              </p:cNvPr>
              <p:cNvSpPr>
                <a:spLocks noChangeArrowheads="1"/>
              </p:cNvSpPr>
              <p:nvPr/>
            </p:nvSpPr>
            <p:spPr bwMode="auto">
              <a:xfrm>
                <a:off x="369" y="2216"/>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30</a:t>
                </a:r>
                <a:endParaRPr lang="en-US" altLang="en-US" sz="1800">
                  <a:latin typeface="Arial" panose="020B0604020202020204" pitchFamily="34" charset="0"/>
                </a:endParaRPr>
              </a:p>
            </p:txBody>
          </p:sp>
          <p:sp>
            <p:nvSpPr>
              <p:cNvPr id="8259" name="Line 67">
                <a:extLst>
                  <a:ext uri="{FF2B5EF4-FFF2-40B4-BE49-F238E27FC236}">
                    <a16:creationId xmlns:a16="http://schemas.microsoft.com/office/drawing/2014/main" id="{D3141CB5-E665-4685-87EB-3C7B20998B7E}"/>
                  </a:ext>
                </a:extLst>
              </p:cNvPr>
              <p:cNvSpPr>
                <a:spLocks noChangeShapeType="1"/>
              </p:cNvSpPr>
              <p:nvPr/>
            </p:nvSpPr>
            <p:spPr bwMode="auto">
              <a:xfrm>
                <a:off x="475" y="202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0" name="Line 68">
                <a:extLst>
                  <a:ext uri="{FF2B5EF4-FFF2-40B4-BE49-F238E27FC236}">
                    <a16:creationId xmlns:a16="http://schemas.microsoft.com/office/drawing/2014/main" id="{B0F14549-08EB-4C98-B654-869A9BE53964}"/>
                  </a:ext>
                </a:extLst>
              </p:cNvPr>
              <p:cNvSpPr>
                <a:spLocks noChangeShapeType="1"/>
              </p:cNvSpPr>
              <p:nvPr/>
            </p:nvSpPr>
            <p:spPr bwMode="auto">
              <a:xfrm flipH="1">
                <a:off x="2535" y="2024"/>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1" name="Rectangle 69">
                <a:extLst>
                  <a:ext uri="{FF2B5EF4-FFF2-40B4-BE49-F238E27FC236}">
                    <a16:creationId xmlns:a16="http://schemas.microsoft.com/office/drawing/2014/main" id="{D949AFCA-B07F-4EBF-8BA2-BCFE81E12643}"/>
                  </a:ext>
                </a:extLst>
              </p:cNvPr>
              <p:cNvSpPr>
                <a:spLocks noChangeArrowheads="1"/>
              </p:cNvSpPr>
              <p:nvPr/>
            </p:nvSpPr>
            <p:spPr bwMode="auto">
              <a:xfrm>
                <a:off x="369" y="1981"/>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40</a:t>
                </a:r>
                <a:endParaRPr lang="en-US" altLang="en-US" sz="1800">
                  <a:latin typeface="Arial" panose="020B0604020202020204" pitchFamily="34" charset="0"/>
                </a:endParaRPr>
              </a:p>
            </p:txBody>
          </p:sp>
          <p:sp>
            <p:nvSpPr>
              <p:cNvPr id="8262" name="Line 70">
                <a:extLst>
                  <a:ext uri="{FF2B5EF4-FFF2-40B4-BE49-F238E27FC236}">
                    <a16:creationId xmlns:a16="http://schemas.microsoft.com/office/drawing/2014/main" id="{32D4E76B-AD46-42E1-B947-21E41AE4E24D}"/>
                  </a:ext>
                </a:extLst>
              </p:cNvPr>
              <p:cNvSpPr>
                <a:spLocks noChangeShapeType="1"/>
              </p:cNvSpPr>
              <p:nvPr/>
            </p:nvSpPr>
            <p:spPr bwMode="auto">
              <a:xfrm>
                <a:off x="475" y="1788"/>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3" name="Line 71">
                <a:extLst>
                  <a:ext uri="{FF2B5EF4-FFF2-40B4-BE49-F238E27FC236}">
                    <a16:creationId xmlns:a16="http://schemas.microsoft.com/office/drawing/2014/main" id="{817E6917-FC8A-4C76-9518-4351E114A8F2}"/>
                  </a:ext>
                </a:extLst>
              </p:cNvPr>
              <p:cNvSpPr>
                <a:spLocks noChangeShapeType="1"/>
              </p:cNvSpPr>
              <p:nvPr/>
            </p:nvSpPr>
            <p:spPr bwMode="auto">
              <a:xfrm flipH="1">
                <a:off x="2535" y="1788"/>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4" name="Rectangle 72">
                <a:extLst>
                  <a:ext uri="{FF2B5EF4-FFF2-40B4-BE49-F238E27FC236}">
                    <a16:creationId xmlns:a16="http://schemas.microsoft.com/office/drawing/2014/main" id="{7544B619-D96F-40D0-BA12-6B1D7D059AB3}"/>
                  </a:ext>
                </a:extLst>
              </p:cNvPr>
              <p:cNvSpPr>
                <a:spLocks noChangeArrowheads="1"/>
              </p:cNvSpPr>
              <p:nvPr/>
            </p:nvSpPr>
            <p:spPr bwMode="auto">
              <a:xfrm>
                <a:off x="369" y="174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50</a:t>
                </a:r>
                <a:endParaRPr lang="en-US" altLang="en-US" sz="1800">
                  <a:latin typeface="Arial" panose="020B0604020202020204" pitchFamily="34" charset="0"/>
                </a:endParaRPr>
              </a:p>
            </p:txBody>
          </p:sp>
          <p:sp>
            <p:nvSpPr>
              <p:cNvPr id="8265" name="Line 73">
                <a:extLst>
                  <a:ext uri="{FF2B5EF4-FFF2-40B4-BE49-F238E27FC236}">
                    <a16:creationId xmlns:a16="http://schemas.microsoft.com/office/drawing/2014/main" id="{B23E4C59-41E1-4C2D-B0E2-5525B31178C9}"/>
                  </a:ext>
                </a:extLst>
              </p:cNvPr>
              <p:cNvSpPr>
                <a:spLocks noChangeShapeType="1"/>
              </p:cNvSpPr>
              <p:nvPr/>
            </p:nvSpPr>
            <p:spPr bwMode="auto">
              <a:xfrm>
                <a:off x="475" y="155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6" name="Line 74">
                <a:extLst>
                  <a:ext uri="{FF2B5EF4-FFF2-40B4-BE49-F238E27FC236}">
                    <a16:creationId xmlns:a16="http://schemas.microsoft.com/office/drawing/2014/main" id="{A9258E38-8E04-4086-89A6-E04E8B89A06C}"/>
                  </a:ext>
                </a:extLst>
              </p:cNvPr>
              <p:cNvSpPr>
                <a:spLocks noChangeShapeType="1"/>
              </p:cNvSpPr>
              <p:nvPr/>
            </p:nvSpPr>
            <p:spPr bwMode="auto">
              <a:xfrm flipH="1">
                <a:off x="2535" y="1553"/>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7" name="Rectangle 75">
                <a:extLst>
                  <a:ext uri="{FF2B5EF4-FFF2-40B4-BE49-F238E27FC236}">
                    <a16:creationId xmlns:a16="http://schemas.microsoft.com/office/drawing/2014/main" id="{FFCB90E8-3245-45D3-8867-3694C70FF9D2}"/>
                  </a:ext>
                </a:extLst>
              </p:cNvPr>
              <p:cNvSpPr>
                <a:spLocks noChangeArrowheads="1"/>
              </p:cNvSpPr>
              <p:nvPr/>
            </p:nvSpPr>
            <p:spPr bwMode="auto">
              <a:xfrm>
                <a:off x="369" y="1510"/>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60</a:t>
                </a:r>
                <a:endParaRPr lang="en-US" altLang="en-US" sz="1800">
                  <a:latin typeface="Arial" panose="020B0604020202020204" pitchFamily="34" charset="0"/>
                </a:endParaRPr>
              </a:p>
            </p:txBody>
          </p:sp>
          <p:sp>
            <p:nvSpPr>
              <p:cNvPr id="8268" name="Line 76">
                <a:extLst>
                  <a:ext uri="{FF2B5EF4-FFF2-40B4-BE49-F238E27FC236}">
                    <a16:creationId xmlns:a16="http://schemas.microsoft.com/office/drawing/2014/main" id="{8FAD210D-88CD-4F02-9968-63417044A614}"/>
                  </a:ext>
                </a:extLst>
              </p:cNvPr>
              <p:cNvSpPr>
                <a:spLocks noChangeShapeType="1"/>
              </p:cNvSpPr>
              <p:nvPr/>
            </p:nvSpPr>
            <p:spPr bwMode="auto">
              <a:xfrm>
                <a:off x="475" y="132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9" name="Line 77">
                <a:extLst>
                  <a:ext uri="{FF2B5EF4-FFF2-40B4-BE49-F238E27FC236}">
                    <a16:creationId xmlns:a16="http://schemas.microsoft.com/office/drawing/2014/main" id="{D09547C3-D8FF-475E-B496-66D71AE1DB8E}"/>
                  </a:ext>
                </a:extLst>
              </p:cNvPr>
              <p:cNvSpPr>
                <a:spLocks noChangeShapeType="1"/>
              </p:cNvSpPr>
              <p:nvPr/>
            </p:nvSpPr>
            <p:spPr bwMode="auto">
              <a:xfrm flipH="1">
                <a:off x="2535" y="1323"/>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70" name="Rectangle 78">
                <a:extLst>
                  <a:ext uri="{FF2B5EF4-FFF2-40B4-BE49-F238E27FC236}">
                    <a16:creationId xmlns:a16="http://schemas.microsoft.com/office/drawing/2014/main" id="{A22C389D-D23E-40F6-9083-0A7F14AAD9BD}"/>
                  </a:ext>
                </a:extLst>
              </p:cNvPr>
              <p:cNvSpPr>
                <a:spLocks noChangeArrowheads="1"/>
              </p:cNvSpPr>
              <p:nvPr/>
            </p:nvSpPr>
            <p:spPr bwMode="auto">
              <a:xfrm>
                <a:off x="369" y="1279"/>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70</a:t>
                </a:r>
                <a:endParaRPr lang="en-US" altLang="en-US" sz="1800">
                  <a:latin typeface="Arial" panose="020B0604020202020204" pitchFamily="34" charset="0"/>
                </a:endParaRPr>
              </a:p>
            </p:txBody>
          </p:sp>
          <p:sp>
            <p:nvSpPr>
              <p:cNvPr id="8271" name="Freeform 79">
                <a:extLst>
                  <a:ext uri="{FF2B5EF4-FFF2-40B4-BE49-F238E27FC236}">
                    <a16:creationId xmlns:a16="http://schemas.microsoft.com/office/drawing/2014/main" id="{E5483DE6-E3B1-4E69-9F1C-69D3217D6F59}"/>
                  </a:ext>
                </a:extLst>
              </p:cNvPr>
              <p:cNvSpPr>
                <a:spLocks/>
              </p:cNvSpPr>
              <p:nvPr/>
            </p:nvSpPr>
            <p:spPr bwMode="auto">
              <a:xfrm>
                <a:off x="475" y="1380"/>
                <a:ext cx="1321" cy="1532"/>
              </a:xfrm>
              <a:custGeom>
                <a:avLst/>
                <a:gdLst>
                  <a:gd name="T0" fmla="*/ 19 w 1321"/>
                  <a:gd name="T1" fmla="*/ 87 h 1532"/>
                  <a:gd name="T2" fmla="*/ 48 w 1321"/>
                  <a:gd name="T3" fmla="*/ 495 h 1532"/>
                  <a:gd name="T4" fmla="*/ 81 w 1321"/>
                  <a:gd name="T5" fmla="*/ 778 h 1532"/>
                  <a:gd name="T6" fmla="*/ 110 w 1321"/>
                  <a:gd name="T7" fmla="*/ 966 h 1532"/>
                  <a:gd name="T8" fmla="*/ 144 w 1321"/>
                  <a:gd name="T9" fmla="*/ 1086 h 1532"/>
                  <a:gd name="T10" fmla="*/ 173 w 1321"/>
                  <a:gd name="T11" fmla="*/ 1167 h 1532"/>
                  <a:gd name="T12" fmla="*/ 206 w 1321"/>
                  <a:gd name="T13" fmla="*/ 1225 h 1532"/>
                  <a:gd name="T14" fmla="*/ 235 w 1321"/>
                  <a:gd name="T15" fmla="*/ 1268 h 1532"/>
                  <a:gd name="T16" fmla="*/ 269 w 1321"/>
                  <a:gd name="T17" fmla="*/ 1306 h 1532"/>
                  <a:gd name="T18" fmla="*/ 297 w 1321"/>
                  <a:gd name="T19" fmla="*/ 1335 h 1532"/>
                  <a:gd name="T20" fmla="*/ 331 w 1321"/>
                  <a:gd name="T21" fmla="*/ 1355 h 1532"/>
                  <a:gd name="T22" fmla="*/ 360 w 1321"/>
                  <a:gd name="T23" fmla="*/ 1379 h 1532"/>
                  <a:gd name="T24" fmla="*/ 394 w 1321"/>
                  <a:gd name="T25" fmla="*/ 1393 h 1532"/>
                  <a:gd name="T26" fmla="*/ 422 w 1321"/>
                  <a:gd name="T27" fmla="*/ 1407 h 1532"/>
                  <a:gd name="T28" fmla="*/ 456 w 1321"/>
                  <a:gd name="T29" fmla="*/ 1417 h 1532"/>
                  <a:gd name="T30" fmla="*/ 485 w 1321"/>
                  <a:gd name="T31" fmla="*/ 1431 h 1532"/>
                  <a:gd name="T32" fmla="*/ 518 w 1321"/>
                  <a:gd name="T33" fmla="*/ 1436 h 1532"/>
                  <a:gd name="T34" fmla="*/ 547 w 1321"/>
                  <a:gd name="T35" fmla="*/ 1446 h 1532"/>
                  <a:gd name="T36" fmla="*/ 581 w 1321"/>
                  <a:gd name="T37" fmla="*/ 1455 h 1532"/>
                  <a:gd name="T38" fmla="*/ 610 w 1321"/>
                  <a:gd name="T39" fmla="*/ 1460 h 1532"/>
                  <a:gd name="T40" fmla="*/ 643 w 1321"/>
                  <a:gd name="T41" fmla="*/ 1465 h 1532"/>
                  <a:gd name="T42" fmla="*/ 672 w 1321"/>
                  <a:gd name="T43" fmla="*/ 1475 h 1532"/>
                  <a:gd name="T44" fmla="*/ 706 w 1321"/>
                  <a:gd name="T45" fmla="*/ 1479 h 1532"/>
                  <a:gd name="T46" fmla="*/ 735 w 1321"/>
                  <a:gd name="T47" fmla="*/ 1484 h 1532"/>
                  <a:gd name="T48" fmla="*/ 768 w 1321"/>
                  <a:gd name="T49" fmla="*/ 1489 h 1532"/>
                  <a:gd name="T50" fmla="*/ 797 w 1321"/>
                  <a:gd name="T51" fmla="*/ 1489 h 1532"/>
                  <a:gd name="T52" fmla="*/ 831 w 1321"/>
                  <a:gd name="T53" fmla="*/ 1494 h 1532"/>
                  <a:gd name="T54" fmla="*/ 859 w 1321"/>
                  <a:gd name="T55" fmla="*/ 1499 h 1532"/>
                  <a:gd name="T56" fmla="*/ 893 w 1321"/>
                  <a:gd name="T57" fmla="*/ 1499 h 1532"/>
                  <a:gd name="T58" fmla="*/ 922 w 1321"/>
                  <a:gd name="T59" fmla="*/ 1503 h 1532"/>
                  <a:gd name="T60" fmla="*/ 956 w 1321"/>
                  <a:gd name="T61" fmla="*/ 1508 h 1532"/>
                  <a:gd name="T62" fmla="*/ 984 w 1321"/>
                  <a:gd name="T63" fmla="*/ 1508 h 1532"/>
                  <a:gd name="T64" fmla="*/ 1018 w 1321"/>
                  <a:gd name="T65" fmla="*/ 1513 h 1532"/>
                  <a:gd name="T66" fmla="*/ 1047 w 1321"/>
                  <a:gd name="T67" fmla="*/ 1513 h 1532"/>
                  <a:gd name="T68" fmla="*/ 1080 w 1321"/>
                  <a:gd name="T69" fmla="*/ 1518 h 1532"/>
                  <a:gd name="T70" fmla="*/ 1109 w 1321"/>
                  <a:gd name="T71" fmla="*/ 1518 h 1532"/>
                  <a:gd name="T72" fmla="*/ 1143 w 1321"/>
                  <a:gd name="T73" fmla="*/ 1518 h 1532"/>
                  <a:gd name="T74" fmla="*/ 1172 w 1321"/>
                  <a:gd name="T75" fmla="*/ 1523 h 1532"/>
                  <a:gd name="T76" fmla="*/ 1205 w 1321"/>
                  <a:gd name="T77" fmla="*/ 1523 h 1532"/>
                  <a:gd name="T78" fmla="*/ 1234 w 1321"/>
                  <a:gd name="T79" fmla="*/ 1527 h 1532"/>
                  <a:gd name="T80" fmla="*/ 1268 w 1321"/>
                  <a:gd name="T81" fmla="*/ 1527 h 1532"/>
                  <a:gd name="T82" fmla="*/ 1297 w 1321"/>
                  <a:gd name="T83" fmla="*/ 1527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21" h="1532">
                    <a:moveTo>
                      <a:pt x="0" y="0"/>
                    </a:moveTo>
                    <a:lnTo>
                      <a:pt x="9" y="0"/>
                    </a:lnTo>
                    <a:lnTo>
                      <a:pt x="19" y="87"/>
                    </a:lnTo>
                    <a:lnTo>
                      <a:pt x="28" y="216"/>
                    </a:lnTo>
                    <a:lnTo>
                      <a:pt x="38" y="360"/>
                    </a:lnTo>
                    <a:lnTo>
                      <a:pt x="48" y="495"/>
                    </a:lnTo>
                    <a:lnTo>
                      <a:pt x="57" y="610"/>
                    </a:lnTo>
                    <a:lnTo>
                      <a:pt x="72" y="701"/>
                    </a:lnTo>
                    <a:lnTo>
                      <a:pt x="81" y="778"/>
                    </a:lnTo>
                    <a:lnTo>
                      <a:pt x="91" y="845"/>
                    </a:lnTo>
                    <a:lnTo>
                      <a:pt x="101" y="913"/>
                    </a:lnTo>
                    <a:lnTo>
                      <a:pt x="110" y="966"/>
                    </a:lnTo>
                    <a:lnTo>
                      <a:pt x="120" y="1014"/>
                    </a:lnTo>
                    <a:lnTo>
                      <a:pt x="134" y="1052"/>
                    </a:lnTo>
                    <a:lnTo>
                      <a:pt x="144" y="1086"/>
                    </a:lnTo>
                    <a:lnTo>
                      <a:pt x="153" y="1114"/>
                    </a:lnTo>
                    <a:lnTo>
                      <a:pt x="163" y="1143"/>
                    </a:lnTo>
                    <a:lnTo>
                      <a:pt x="173" y="1167"/>
                    </a:lnTo>
                    <a:lnTo>
                      <a:pt x="182" y="1191"/>
                    </a:lnTo>
                    <a:lnTo>
                      <a:pt x="197" y="1206"/>
                    </a:lnTo>
                    <a:lnTo>
                      <a:pt x="206" y="1225"/>
                    </a:lnTo>
                    <a:lnTo>
                      <a:pt x="216" y="1239"/>
                    </a:lnTo>
                    <a:lnTo>
                      <a:pt x="225" y="1254"/>
                    </a:lnTo>
                    <a:lnTo>
                      <a:pt x="235" y="1268"/>
                    </a:lnTo>
                    <a:lnTo>
                      <a:pt x="245" y="1282"/>
                    </a:lnTo>
                    <a:lnTo>
                      <a:pt x="259" y="1292"/>
                    </a:lnTo>
                    <a:lnTo>
                      <a:pt x="269" y="1306"/>
                    </a:lnTo>
                    <a:lnTo>
                      <a:pt x="278" y="1316"/>
                    </a:lnTo>
                    <a:lnTo>
                      <a:pt x="288" y="1326"/>
                    </a:lnTo>
                    <a:lnTo>
                      <a:pt x="297" y="1335"/>
                    </a:lnTo>
                    <a:lnTo>
                      <a:pt x="307" y="1340"/>
                    </a:lnTo>
                    <a:lnTo>
                      <a:pt x="321" y="1350"/>
                    </a:lnTo>
                    <a:lnTo>
                      <a:pt x="331" y="1355"/>
                    </a:lnTo>
                    <a:lnTo>
                      <a:pt x="341" y="1364"/>
                    </a:lnTo>
                    <a:lnTo>
                      <a:pt x="350" y="1374"/>
                    </a:lnTo>
                    <a:lnTo>
                      <a:pt x="360" y="1379"/>
                    </a:lnTo>
                    <a:lnTo>
                      <a:pt x="370" y="1383"/>
                    </a:lnTo>
                    <a:lnTo>
                      <a:pt x="384" y="1388"/>
                    </a:lnTo>
                    <a:lnTo>
                      <a:pt x="394" y="1393"/>
                    </a:lnTo>
                    <a:lnTo>
                      <a:pt x="403" y="1398"/>
                    </a:lnTo>
                    <a:lnTo>
                      <a:pt x="413" y="1403"/>
                    </a:lnTo>
                    <a:lnTo>
                      <a:pt x="422" y="1407"/>
                    </a:lnTo>
                    <a:lnTo>
                      <a:pt x="432" y="1412"/>
                    </a:lnTo>
                    <a:lnTo>
                      <a:pt x="446" y="1412"/>
                    </a:lnTo>
                    <a:lnTo>
                      <a:pt x="456" y="1417"/>
                    </a:lnTo>
                    <a:lnTo>
                      <a:pt x="466" y="1422"/>
                    </a:lnTo>
                    <a:lnTo>
                      <a:pt x="475" y="1427"/>
                    </a:lnTo>
                    <a:lnTo>
                      <a:pt x="485" y="1431"/>
                    </a:lnTo>
                    <a:lnTo>
                      <a:pt x="494" y="1431"/>
                    </a:lnTo>
                    <a:lnTo>
                      <a:pt x="509" y="1436"/>
                    </a:lnTo>
                    <a:lnTo>
                      <a:pt x="518" y="1436"/>
                    </a:lnTo>
                    <a:lnTo>
                      <a:pt x="528" y="1441"/>
                    </a:lnTo>
                    <a:lnTo>
                      <a:pt x="538" y="1446"/>
                    </a:lnTo>
                    <a:lnTo>
                      <a:pt x="547" y="1446"/>
                    </a:lnTo>
                    <a:lnTo>
                      <a:pt x="557" y="1451"/>
                    </a:lnTo>
                    <a:lnTo>
                      <a:pt x="571" y="1451"/>
                    </a:lnTo>
                    <a:lnTo>
                      <a:pt x="581" y="1455"/>
                    </a:lnTo>
                    <a:lnTo>
                      <a:pt x="590" y="1455"/>
                    </a:lnTo>
                    <a:lnTo>
                      <a:pt x="600" y="1460"/>
                    </a:lnTo>
                    <a:lnTo>
                      <a:pt x="610" y="1460"/>
                    </a:lnTo>
                    <a:lnTo>
                      <a:pt x="619" y="1460"/>
                    </a:lnTo>
                    <a:lnTo>
                      <a:pt x="634" y="1465"/>
                    </a:lnTo>
                    <a:lnTo>
                      <a:pt x="643" y="1465"/>
                    </a:lnTo>
                    <a:lnTo>
                      <a:pt x="653" y="1470"/>
                    </a:lnTo>
                    <a:lnTo>
                      <a:pt x="663" y="1470"/>
                    </a:lnTo>
                    <a:lnTo>
                      <a:pt x="672" y="1475"/>
                    </a:lnTo>
                    <a:lnTo>
                      <a:pt x="682" y="1475"/>
                    </a:lnTo>
                    <a:lnTo>
                      <a:pt x="696" y="1475"/>
                    </a:lnTo>
                    <a:lnTo>
                      <a:pt x="706" y="1479"/>
                    </a:lnTo>
                    <a:lnTo>
                      <a:pt x="715" y="1479"/>
                    </a:lnTo>
                    <a:lnTo>
                      <a:pt x="725" y="1484"/>
                    </a:lnTo>
                    <a:lnTo>
                      <a:pt x="735" y="1484"/>
                    </a:lnTo>
                    <a:lnTo>
                      <a:pt x="744" y="1484"/>
                    </a:lnTo>
                    <a:lnTo>
                      <a:pt x="759" y="1489"/>
                    </a:lnTo>
                    <a:lnTo>
                      <a:pt x="768" y="1489"/>
                    </a:lnTo>
                    <a:lnTo>
                      <a:pt x="778" y="1489"/>
                    </a:lnTo>
                    <a:lnTo>
                      <a:pt x="787" y="1489"/>
                    </a:lnTo>
                    <a:lnTo>
                      <a:pt x="797" y="1489"/>
                    </a:lnTo>
                    <a:lnTo>
                      <a:pt x="807" y="1494"/>
                    </a:lnTo>
                    <a:lnTo>
                      <a:pt x="821" y="1494"/>
                    </a:lnTo>
                    <a:lnTo>
                      <a:pt x="831" y="1494"/>
                    </a:lnTo>
                    <a:lnTo>
                      <a:pt x="840" y="1494"/>
                    </a:lnTo>
                    <a:lnTo>
                      <a:pt x="850" y="1499"/>
                    </a:lnTo>
                    <a:lnTo>
                      <a:pt x="859" y="1499"/>
                    </a:lnTo>
                    <a:lnTo>
                      <a:pt x="869" y="1499"/>
                    </a:lnTo>
                    <a:lnTo>
                      <a:pt x="884" y="1499"/>
                    </a:lnTo>
                    <a:lnTo>
                      <a:pt x="893" y="1499"/>
                    </a:lnTo>
                    <a:lnTo>
                      <a:pt x="903" y="1503"/>
                    </a:lnTo>
                    <a:lnTo>
                      <a:pt x="912" y="1503"/>
                    </a:lnTo>
                    <a:lnTo>
                      <a:pt x="922" y="1503"/>
                    </a:lnTo>
                    <a:lnTo>
                      <a:pt x="932" y="1503"/>
                    </a:lnTo>
                    <a:lnTo>
                      <a:pt x="946" y="1503"/>
                    </a:lnTo>
                    <a:lnTo>
                      <a:pt x="956" y="1508"/>
                    </a:lnTo>
                    <a:lnTo>
                      <a:pt x="965" y="1508"/>
                    </a:lnTo>
                    <a:lnTo>
                      <a:pt x="975" y="1508"/>
                    </a:lnTo>
                    <a:lnTo>
                      <a:pt x="984" y="1508"/>
                    </a:lnTo>
                    <a:lnTo>
                      <a:pt x="994" y="1508"/>
                    </a:lnTo>
                    <a:lnTo>
                      <a:pt x="1008" y="1513"/>
                    </a:lnTo>
                    <a:lnTo>
                      <a:pt x="1018" y="1513"/>
                    </a:lnTo>
                    <a:lnTo>
                      <a:pt x="1028" y="1513"/>
                    </a:lnTo>
                    <a:lnTo>
                      <a:pt x="1037" y="1513"/>
                    </a:lnTo>
                    <a:lnTo>
                      <a:pt x="1047" y="1513"/>
                    </a:lnTo>
                    <a:lnTo>
                      <a:pt x="1056" y="1513"/>
                    </a:lnTo>
                    <a:lnTo>
                      <a:pt x="1071" y="1518"/>
                    </a:lnTo>
                    <a:lnTo>
                      <a:pt x="1080" y="1518"/>
                    </a:lnTo>
                    <a:lnTo>
                      <a:pt x="1090" y="1518"/>
                    </a:lnTo>
                    <a:lnTo>
                      <a:pt x="1100" y="1518"/>
                    </a:lnTo>
                    <a:lnTo>
                      <a:pt x="1109" y="1518"/>
                    </a:lnTo>
                    <a:lnTo>
                      <a:pt x="1119" y="1518"/>
                    </a:lnTo>
                    <a:lnTo>
                      <a:pt x="1133" y="1518"/>
                    </a:lnTo>
                    <a:lnTo>
                      <a:pt x="1143" y="1518"/>
                    </a:lnTo>
                    <a:lnTo>
                      <a:pt x="1153" y="1523"/>
                    </a:lnTo>
                    <a:lnTo>
                      <a:pt x="1162" y="1523"/>
                    </a:lnTo>
                    <a:lnTo>
                      <a:pt x="1172" y="1523"/>
                    </a:lnTo>
                    <a:lnTo>
                      <a:pt x="1181" y="1523"/>
                    </a:lnTo>
                    <a:lnTo>
                      <a:pt x="1196" y="1523"/>
                    </a:lnTo>
                    <a:lnTo>
                      <a:pt x="1205" y="1523"/>
                    </a:lnTo>
                    <a:lnTo>
                      <a:pt x="1215" y="1527"/>
                    </a:lnTo>
                    <a:lnTo>
                      <a:pt x="1225" y="1527"/>
                    </a:lnTo>
                    <a:lnTo>
                      <a:pt x="1234" y="1527"/>
                    </a:lnTo>
                    <a:lnTo>
                      <a:pt x="1244" y="1527"/>
                    </a:lnTo>
                    <a:lnTo>
                      <a:pt x="1258" y="1527"/>
                    </a:lnTo>
                    <a:lnTo>
                      <a:pt x="1268" y="1527"/>
                    </a:lnTo>
                    <a:lnTo>
                      <a:pt x="1277" y="1527"/>
                    </a:lnTo>
                    <a:lnTo>
                      <a:pt x="1287" y="1527"/>
                    </a:lnTo>
                    <a:lnTo>
                      <a:pt x="1297" y="1527"/>
                    </a:lnTo>
                    <a:lnTo>
                      <a:pt x="1306" y="1532"/>
                    </a:lnTo>
                    <a:lnTo>
                      <a:pt x="1321" y="1532"/>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72" name="Freeform 80">
                <a:extLst>
                  <a:ext uri="{FF2B5EF4-FFF2-40B4-BE49-F238E27FC236}">
                    <a16:creationId xmlns:a16="http://schemas.microsoft.com/office/drawing/2014/main" id="{871A9DBB-7D06-43E2-9380-90FE8A3D7D92}"/>
                  </a:ext>
                </a:extLst>
              </p:cNvPr>
              <p:cNvSpPr>
                <a:spLocks/>
              </p:cNvSpPr>
              <p:nvPr/>
            </p:nvSpPr>
            <p:spPr bwMode="auto">
              <a:xfrm>
                <a:off x="1796" y="2912"/>
                <a:ext cx="768" cy="19"/>
              </a:xfrm>
              <a:custGeom>
                <a:avLst/>
                <a:gdLst>
                  <a:gd name="T0" fmla="*/ 9 w 768"/>
                  <a:gd name="T1" fmla="*/ 0 h 19"/>
                  <a:gd name="T2" fmla="*/ 28 w 768"/>
                  <a:gd name="T3" fmla="*/ 0 h 19"/>
                  <a:gd name="T4" fmla="*/ 48 w 768"/>
                  <a:gd name="T5" fmla="*/ 0 h 19"/>
                  <a:gd name="T6" fmla="*/ 72 w 768"/>
                  <a:gd name="T7" fmla="*/ 0 h 19"/>
                  <a:gd name="T8" fmla="*/ 91 w 768"/>
                  <a:gd name="T9" fmla="*/ 5 h 19"/>
                  <a:gd name="T10" fmla="*/ 110 w 768"/>
                  <a:gd name="T11" fmla="*/ 5 h 19"/>
                  <a:gd name="T12" fmla="*/ 134 w 768"/>
                  <a:gd name="T13" fmla="*/ 5 h 19"/>
                  <a:gd name="T14" fmla="*/ 153 w 768"/>
                  <a:gd name="T15" fmla="*/ 5 h 19"/>
                  <a:gd name="T16" fmla="*/ 173 w 768"/>
                  <a:gd name="T17" fmla="*/ 5 h 19"/>
                  <a:gd name="T18" fmla="*/ 197 w 768"/>
                  <a:gd name="T19" fmla="*/ 5 h 19"/>
                  <a:gd name="T20" fmla="*/ 216 w 768"/>
                  <a:gd name="T21" fmla="*/ 5 h 19"/>
                  <a:gd name="T22" fmla="*/ 235 w 768"/>
                  <a:gd name="T23" fmla="*/ 10 h 19"/>
                  <a:gd name="T24" fmla="*/ 259 w 768"/>
                  <a:gd name="T25" fmla="*/ 10 h 19"/>
                  <a:gd name="T26" fmla="*/ 278 w 768"/>
                  <a:gd name="T27" fmla="*/ 10 h 19"/>
                  <a:gd name="T28" fmla="*/ 297 w 768"/>
                  <a:gd name="T29" fmla="*/ 10 h 19"/>
                  <a:gd name="T30" fmla="*/ 321 w 768"/>
                  <a:gd name="T31" fmla="*/ 10 h 19"/>
                  <a:gd name="T32" fmla="*/ 341 w 768"/>
                  <a:gd name="T33" fmla="*/ 10 h 19"/>
                  <a:gd name="T34" fmla="*/ 360 w 768"/>
                  <a:gd name="T35" fmla="*/ 10 h 19"/>
                  <a:gd name="T36" fmla="*/ 384 w 768"/>
                  <a:gd name="T37" fmla="*/ 10 h 19"/>
                  <a:gd name="T38" fmla="*/ 403 w 768"/>
                  <a:gd name="T39" fmla="*/ 15 h 19"/>
                  <a:gd name="T40" fmla="*/ 422 w 768"/>
                  <a:gd name="T41" fmla="*/ 15 h 19"/>
                  <a:gd name="T42" fmla="*/ 446 w 768"/>
                  <a:gd name="T43" fmla="*/ 15 h 19"/>
                  <a:gd name="T44" fmla="*/ 466 w 768"/>
                  <a:gd name="T45" fmla="*/ 15 h 19"/>
                  <a:gd name="T46" fmla="*/ 485 w 768"/>
                  <a:gd name="T47" fmla="*/ 15 h 19"/>
                  <a:gd name="T48" fmla="*/ 509 w 768"/>
                  <a:gd name="T49" fmla="*/ 15 h 19"/>
                  <a:gd name="T50" fmla="*/ 528 w 768"/>
                  <a:gd name="T51" fmla="*/ 15 h 19"/>
                  <a:gd name="T52" fmla="*/ 547 w 768"/>
                  <a:gd name="T53" fmla="*/ 15 h 19"/>
                  <a:gd name="T54" fmla="*/ 571 w 768"/>
                  <a:gd name="T55" fmla="*/ 15 h 19"/>
                  <a:gd name="T56" fmla="*/ 590 w 768"/>
                  <a:gd name="T57" fmla="*/ 19 h 19"/>
                  <a:gd name="T58" fmla="*/ 610 w 768"/>
                  <a:gd name="T59" fmla="*/ 19 h 19"/>
                  <a:gd name="T60" fmla="*/ 634 w 768"/>
                  <a:gd name="T61" fmla="*/ 19 h 19"/>
                  <a:gd name="T62" fmla="*/ 653 w 768"/>
                  <a:gd name="T63" fmla="*/ 19 h 19"/>
                  <a:gd name="T64" fmla="*/ 672 w 768"/>
                  <a:gd name="T65" fmla="*/ 19 h 19"/>
                  <a:gd name="T66" fmla="*/ 696 w 768"/>
                  <a:gd name="T67" fmla="*/ 19 h 19"/>
                  <a:gd name="T68" fmla="*/ 715 w 768"/>
                  <a:gd name="T69" fmla="*/ 19 h 19"/>
                  <a:gd name="T70" fmla="*/ 735 w 768"/>
                  <a:gd name="T71" fmla="*/ 19 h 19"/>
                  <a:gd name="T72" fmla="*/ 759 w 768"/>
                  <a:gd name="T7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8" h="19">
                    <a:moveTo>
                      <a:pt x="0" y="0"/>
                    </a:moveTo>
                    <a:lnTo>
                      <a:pt x="9" y="0"/>
                    </a:lnTo>
                    <a:lnTo>
                      <a:pt x="19" y="0"/>
                    </a:lnTo>
                    <a:lnTo>
                      <a:pt x="28" y="0"/>
                    </a:lnTo>
                    <a:lnTo>
                      <a:pt x="38" y="0"/>
                    </a:lnTo>
                    <a:lnTo>
                      <a:pt x="48" y="0"/>
                    </a:lnTo>
                    <a:lnTo>
                      <a:pt x="62" y="0"/>
                    </a:lnTo>
                    <a:lnTo>
                      <a:pt x="72" y="0"/>
                    </a:lnTo>
                    <a:lnTo>
                      <a:pt x="81" y="0"/>
                    </a:lnTo>
                    <a:lnTo>
                      <a:pt x="91" y="5"/>
                    </a:lnTo>
                    <a:lnTo>
                      <a:pt x="101" y="0"/>
                    </a:lnTo>
                    <a:lnTo>
                      <a:pt x="110" y="5"/>
                    </a:lnTo>
                    <a:lnTo>
                      <a:pt x="125" y="5"/>
                    </a:lnTo>
                    <a:lnTo>
                      <a:pt x="134" y="5"/>
                    </a:lnTo>
                    <a:lnTo>
                      <a:pt x="144" y="5"/>
                    </a:lnTo>
                    <a:lnTo>
                      <a:pt x="153" y="5"/>
                    </a:lnTo>
                    <a:lnTo>
                      <a:pt x="163" y="5"/>
                    </a:lnTo>
                    <a:lnTo>
                      <a:pt x="173" y="5"/>
                    </a:lnTo>
                    <a:lnTo>
                      <a:pt x="187" y="5"/>
                    </a:lnTo>
                    <a:lnTo>
                      <a:pt x="197" y="5"/>
                    </a:lnTo>
                    <a:lnTo>
                      <a:pt x="206" y="5"/>
                    </a:lnTo>
                    <a:lnTo>
                      <a:pt x="216" y="5"/>
                    </a:lnTo>
                    <a:lnTo>
                      <a:pt x="225" y="10"/>
                    </a:lnTo>
                    <a:lnTo>
                      <a:pt x="235" y="10"/>
                    </a:lnTo>
                    <a:lnTo>
                      <a:pt x="249" y="10"/>
                    </a:lnTo>
                    <a:lnTo>
                      <a:pt x="259" y="10"/>
                    </a:lnTo>
                    <a:lnTo>
                      <a:pt x="269" y="10"/>
                    </a:lnTo>
                    <a:lnTo>
                      <a:pt x="278" y="10"/>
                    </a:lnTo>
                    <a:lnTo>
                      <a:pt x="288" y="10"/>
                    </a:lnTo>
                    <a:lnTo>
                      <a:pt x="297" y="10"/>
                    </a:lnTo>
                    <a:lnTo>
                      <a:pt x="312" y="10"/>
                    </a:lnTo>
                    <a:lnTo>
                      <a:pt x="321" y="10"/>
                    </a:lnTo>
                    <a:lnTo>
                      <a:pt x="331" y="10"/>
                    </a:lnTo>
                    <a:lnTo>
                      <a:pt x="341" y="10"/>
                    </a:lnTo>
                    <a:lnTo>
                      <a:pt x="350" y="10"/>
                    </a:lnTo>
                    <a:lnTo>
                      <a:pt x="360" y="10"/>
                    </a:lnTo>
                    <a:lnTo>
                      <a:pt x="374" y="10"/>
                    </a:lnTo>
                    <a:lnTo>
                      <a:pt x="384" y="10"/>
                    </a:lnTo>
                    <a:lnTo>
                      <a:pt x="394" y="15"/>
                    </a:lnTo>
                    <a:lnTo>
                      <a:pt x="403" y="15"/>
                    </a:lnTo>
                    <a:lnTo>
                      <a:pt x="413" y="15"/>
                    </a:lnTo>
                    <a:lnTo>
                      <a:pt x="422" y="15"/>
                    </a:lnTo>
                    <a:lnTo>
                      <a:pt x="432" y="15"/>
                    </a:lnTo>
                    <a:lnTo>
                      <a:pt x="446" y="15"/>
                    </a:lnTo>
                    <a:lnTo>
                      <a:pt x="456" y="15"/>
                    </a:lnTo>
                    <a:lnTo>
                      <a:pt x="466" y="15"/>
                    </a:lnTo>
                    <a:lnTo>
                      <a:pt x="475" y="15"/>
                    </a:lnTo>
                    <a:lnTo>
                      <a:pt x="485" y="15"/>
                    </a:lnTo>
                    <a:lnTo>
                      <a:pt x="494" y="15"/>
                    </a:lnTo>
                    <a:lnTo>
                      <a:pt x="509" y="15"/>
                    </a:lnTo>
                    <a:lnTo>
                      <a:pt x="518" y="15"/>
                    </a:lnTo>
                    <a:lnTo>
                      <a:pt x="528" y="15"/>
                    </a:lnTo>
                    <a:lnTo>
                      <a:pt x="538" y="15"/>
                    </a:lnTo>
                    <a:lnTo>
                      <a:pt x="547" y="15"/>
                    </a:lnTo>
                    <a:lnTo>
                      <a:pt x="557" y="15"/>
                    </a:lnTo>
                    <a:lnTo>
                      <a:pt x="571" y="15"/>
                    </a:lnTo>
                    <a:lnTo>
                      <a:pt x="581" y="19"/>
                    </a:lnTo>
                    <a:lnTo>
                      <a:pt x="590" y="19"/>
                    </a:lnTo>
                    <a:lnTo>
                      <a:pt x="600" y="19"/>
                    </a:lnTo>
                    <a:lnTo>
                      <a:pt x="610" y="19"/>
                    </a:lnTo>
                    <a:lnTo>
                      <a:pt x="619" y="19"/>
                    </a:lnTo>
                    <a:lnTo>
                      <a:pt x="634" y="19"/>
                    </a:lnTo>
                    <a:lnTo>
                      <a:pt x="643" y="19"/>
                    </a:lnTo>
                    <a:lnTo>
                      <a:pt x="653" y="19"/>
                    </a:lnTo>
                    <a:lnTo>
                      <a:pt x="663" y="19"/>
                    </a:lnTo>
                    <a:lnTo>
                      <a:pt x="672" y="19"/>
                    </a:lnTo>
                    <a:lnTo>
                      <a:pt x="682" y="19"/>
                    </a:lnTo>
                    <a:lnTo>
                      <a:pt x="696" y="19"/>
                    </a:lnTo>
                    <a:lnTo>
                      <a:pt x="706" y="19"/>
                    </a:lnTo>
                    <a:lnTo>
                      <a:pt x="715" y="19"/>
                    </a:lnTo>
                    <a:lnTo>
                      <a:pt x="725" y="19"/>
                    </a:lnTo>
                    <a:lnTo>
                      <a:pt x="735" y="19"/>
                    </a:lnTo>
                    <a:lnTo>
                      <a:pt x="744" y="19"/>
                    </a:lnTo>
                    <a:lnTo>
                      <a:pt x="759" y="19"/>
                    </a:lnTo>
                    <a:lnTo>
                      <a:pt x="768" y="19"/>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73" name="Freeform 81">
                <a:extLst>
                  <a:ext uri="{FF2B5EF4-FFF2-40B4-BE49-F238E27FC236}">
                    <a16:creationId xmlns:a16="http://schemas.microsoft.com/office/drawing/2014/main" id="{C5E805A2-2FAF-4551-AB50-0B970DAD1FB9}"/>
                  </a:ext>
                </a:extLst>
              </p:cNvPr>
              <p:cNvSpPr>
                <a:spLocks/>
              </p:cNvSpPr>
              <p:nvPr/>
            </p:nvSpPr>
            <p:spPr bwMode="auto">
              <a:xfrm>
                <a:off x="537" y="1323"/>
                <a:ext cx="1321" cy="1560"/>
              </a:xfrm>
              <a:custGeom>
                <a:avLst/>
                <a:gdLst>
                  <a:gd name="T0" fmla="*/ 19 w 1321"/>
                  <a:gd name="T1" fmla="*/ 389 h 1560"/>
                  <a:gd name="T2" fmla="*/ 48 w 1321"/>
                  <a:gd name="T3" fmla="*/ 730 h 1560"/>
                  <a:gd name="T4" fmla="*/ 82 w 1321"/>
                  <a:gd name="T5" fmla="*/ 922 h 1560"/>
                  <a:gd name="T6" fmla="*/ 111 w 1321"/>
                  <a:gd name="T7" fmla="*/ 1051 h 1560"/>
                  <a:gd name="T8" fmla="*/ 144 w 1321"/>
                  <a:gd name="T9" fmla="*/ 1138 h 1560"/>
                  <a:gd name="T10" fmla="*/ 173 w 1321"/>
                  <a:gd name="T11" fmla="*/ 1195 h 1560"/>
                  <a:gd name="T12" fmla="*/ 207 w 1321"/>
                  <a:gd name="T13" fmla="*/ 1243 h 1560"/>
                  <a:gd name="T14" fmla="*/ 235 w 1321"/>
                  <a:gd name="T15" fmla="*/ 1287 h 1560"/>
                  <a:gd name="T16" fmla="*/ 269 w 1321"/>
                  <a:gd name="T17" fmla="*/ 1315 h 1560"/>
                  <a:gd name="T18" fmla="*/ 298 w 1321"/>
                  <a:gd name="T19" fmla="*/ 1339 h 1560"/>
                  <a:gd name="T20" fmla="*/ 332 w 1321"/>
                  <a:gd name="T21" fmla="*/ 1368 h 1560"/>
                  <a:gd name="T22" fmla="*/ 360 w 1321"/>
                  <a:gd name="T23" fmla="*/ 1387 h 1560"/>
                  <a:gd name="T24" fmla="*/ 394 w 1321"/>
                  <a:gd name="T25" fmla="*/ 1402 h 1560"/>
                  <a:gd name="T26" fmla="*/ 423 w 1321"/>
                  <a:gd name="T27" fmla="*/ 1416 h 1560"/>
                  <a:gd name="T28" fmla="*/ 456 w 1321"/>
                  <a:gd name="T29" fmla="*/ 1426 h 1560"/>
                  <a:gd name="T30" fmla="*/ 485 w 1321"/>
                  <a:gd name="T31" fmla="*/ 1440 h 1560"/>
                  <a:gd name="T32" fmla="*/ 519 w 1321"/>
                  <a:gd name="T33" fmla="*/ 1450 h 1560"/>
                  <a:gd name="T34" fmla="*/ 548 w 1321"/>
                  <a:gd name="T35" fmla="*/ 1460 h 1560"/>
                  <a:gd name="T36" fmla="*/ 581 w 1321"/>
                  <a:gd name="T37" fmla="*/ 1469 h 1560"/>
                  <a:gd name="T38" fmla="*/ 610 w 1321"/>
                  <a:gd name="T39" fmla="*/ 1474 h 1560"/>
                  <a:gd name="T40" fmla="*/ 644 w 1321"/>
                  <a:gd name="T41" fmla="*/ 1484 h 1560"/>
                  <a:gd name="T42" fmla="*/ 673 w 1321"/>
                  <a:gd name="T43" fmla="*/ 1488 h 1560"/>
                  <a:gd name="T44" fmla="*/ 706 w 1321"/>
                  <a:gd name="T45" fmla="*/ 1493 h 1560"/>
                  <a:gd name="T46" fmla="*/ 735 w 1321"/>
                  <a:gd name="T47" fmla="*/ 1498 h 1560"/>
                  <a:gd name="T48" fmla="*/ 769 w 1321"/>
                  <a:gd name="T49" fmla="*/ 1508 h 1560"/>
                  <a:gd name="T50" fmla="*/ 797 w 1321"/>
                  <a:gd name="T51" fmla="*/ 1508 h 1560"/>
                  <a:gd name="T52" fmla="*/ 831 w 1321"/>
                  <a:gd name="T53" fmla="*/ 1512 h 1560"/>
                  <a:gd name="T54" fmla="*/ 860 w 1321"/>
                  <a:gd name="T55" fmla="*/ 1517 h 1560"/>
                  <a:gd name="T56" fmla="*/ 894 w 1321"/>
                  <a:gd name="T57" fmla="*/ 1522 h 1560"/>
                  <a:gd name="T58" fmla="*/ 922 w 1321"/>
                  <a:gd name="T59" fmla="*/ 1527 h 1560"/>
                  <a:gd name="T60" fmla="*/ 956 w 1321"/>
                  <a:gd name="T61" fmla="*/ 1532 h 1560"/>
                  <a:gd name="T62" fmla="*/ 985 w 1321"/>
                  <a:gd name="T63" fmla="*/ 1532 h 1560"/>
                  <a:gd name="T64" fmla="*/ 1018 w 1321"/>
                  <a:gd name="T65" fmla="*/ 1536 h 1560"/>
                  <a:gd name="T66" fmla="*/ 1047 w 1321"/>
                  <a:gd name="T67" fmla="*/ 1541 h 1560"/>
                  <a:gd name="T68" fmla="*/ 1081 w 1321"/>
                  <a:gd name="T69" fmla="*/ 1541 h 1560"/>
                  <a:gd name="T70" fmla="*/ 1110 w 1321"/>
                  <a:gd name="T71" fmla="*/ 1546 h 1560"/>
                  <a:gd name="T72" fmla="*/ 1143 w 1321"/>
                  <a:gd name="T73" fmla="*/ 1546 h 1560"/>
                  <a:gd name="T74" fmla="*/ 1172 w 1321"/>
                  <a:gd name="T75" fmla="*/ 1551 h 1560"/>
                  <a:gd name="T76" fmla="*/ 1206 w 1321"/>
                  <a:gd name="T77" fmla="*/ 1551 h 1560"/>
                  <a:gd name="T78" fmla="*/ 1235 w 1321"/>
                  <a:gd name="T79" fmla="*/ 1556 h 1560"/>
                  <a:gd name="T80" fmla="*/ 1268 w 1321"/>
                  <a:gd name="T81" fmla="*/ 1556 h 1560"/>
                  <a:gd name="T82" fmla="*/ 1297 w 1321"/>
                  <a:gd name="T83" fmla="*/ 156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21" h="1560">
                    <a:moveTo>
                      <a:pt x="0" y="0"/>
                    </a:moveTo>
                    <a:lnTo>
                      <a:pt x="10" y="230"/>
                    </a:lnTo>
                    <a:lnTo>
                      <a:pt x="19" y="389"/>
                    </a:lnTo>
                    <a:lnTo>
                      <a:pt x="29" y="538"/>
                    </a:lnTo>
                    <a:lnTo>
                      <a:pt x="39" y="643"/>
                    </a:lnTo>
                    <a:lnTo>
                      <a:pt x="48" y="730"/>
                    </a:lnTo>
                    <a:lnTo>
                      <a:pt x="58" y="806"/>
                    </a:lnTo>
                    <a:lnTo>
                      <a:pt x="72" y="874"/>
                    </a:lnTo>
                    <a:lnTo>
                      <a:pt x="82" y="922"/>
                    </a:lnTo>
                    <a:lnTo>
                      <a:pt x="91" y="960"/>
                    </a:lnTo>
                    <a:lnTo>
                      <a:pt x="101" y="1008"/>
                    </a:lnTo>
                    <a:lnTo>
                      <a:pt x="111" y="1051"/>
                    </a:lnTo>
                    <a:lnTo>
                      <a:pt x="120" y="1080"/>
                    </a:lnTo>
                    <a:lnTo>
                      <a:pt x="135" y="1109"/>
                    </a:lnTo>
                    <a:lnTo>
                      <a:pt x="144" y="1138"/>
                    </a:lnTo>
                    <a:lnTo>
                      <a:pt x="154" y="1157"/>
                    </a:lnTo>
                    <a:lnTo>
                      <a:pt x="163" y="1181"/>
                    </a:lnTo>
                    <a:lnTo>
                      <a:pt x="173" y="1195"/>
                    </a:lnTo>
                    <a:lnTo>
                      <a:pt x="183" y="1215"/>
                    </a:lnTo>
                    <a:lnTo>
                      <a:pt x="197" y="1224"/>
                    </a:lnTo>
                    <a:lnTo>
                      <a:pt x="207" y="1243"/>
                    </a:lnTo>
                    <a:lnTo>
                      <a:pt x="216" y="1258"/>
                    </a:lnTo>
                    <a:lnTo>
                      <a:pt x="226" y="1272"/>
                    </a:lnTo>
                    <a:lnTo>
                      <a:pt x="235" y="1287"/>
                    </a:lnTo>
                    <a:lnTo>
                      <a:pt x="245" y="1301"/>
                    </a:lnTo>
                    <a:lnTo>
                      <a:pt x="259" y="1306"/>
                    </a:lnTo>
                    <a:lnTo>
                      <a:pt x="269" y="1315"/>
                    </a:lnTo>
                    <a:lnTo>
                      <a:pt x="279" y="1325"/>
                    </a:lnTo>
                    <a:lnTo>
                      <a:pt x="288" y="1335"/>
                    </a:lnTo>
                    <a:lnTo>
                      <a:pt x="298" y="1339"/>
                    </a:lnTo>
                    <a:lnTo>
                      <a:pt x="308" y="1354"/>
                    </a:lnTo>
                    <a:lnTo>
                      <a:pt x="322" y="1363"/>
                    </a:lnTo>
                    <a:lnTo>
                      <a:pt x="332" y="1368"/>
                    </a:lnTo>
                    <a:lnTo>
                      <a:pt x="341" y="1378"/>
                    </a:lnTo>
                    <a:lnTo>
                      <a:pt x="351" y="1383"/>
                    </a:lnTo>
                    <a:lnTo>
                      <a:pt x="360" y="1387"/>
                    </a:lnTo>
                    <a:lnTo>
                      <a:pt x="370" y="1392"/>
                    </a:lnTo>
                    <a:lnTo>
                      <a:pt x="384" y="1397"/>
                    </a:lnTo>
                    <a:lnTo>
                      <a:pt x="394" y="1402"/>
                    </a:lnTo>
                    <a:lnTo>
                      <a:pt x="404" y="1407"/>
                    </a:lnTo>
                    <a:lnTo>
                      <a:pt x="413" y="1412"/>
                    </a:lnTo>
                    <a:lnTo>
                      <a:pt x="423" y="1416"/>
                    </a:lnTo>
                    <a:lnTo>
                      <a:pt x="432" y="1421"/>
                    </a:lnTo>
                    <a:lnTo>
                      <a:pt x="447" y="1426"/>
                    </a:lnTo>
                    <a:lnTo>
                      <a:pt x="456" y="1426"/>
                    </a:lnTo>
                    <a:lnTo>
                      <a:pt x="466" y="1431"/>
                    </a:lnTo>
                    <a:lnTo>
                      <a:pt x="476" y="1436"/>
                    </a:lnTo>
                    <a:lnTo>
                      <a:pt x="485" y="1440"/>
                    </a:lnTo>
                    <a:lnTo>
                      <a:pt x="495" y="1445"/>
                    </a:lnTo>
                    <a:lnTo>
                      <a:pt x="509" y="1445"/>
                    </a:lnTo>
                    <a:lnTo>
                      <a:pt x="519" y="1450"/>
                    </a:lnTo>
                    <a:lnTo>
                      <a:pt x="528" y="1455"/>
                    </a:lnTo>
                    <a:lnTo>
                      <a:pt x="538" y="1455"/>
                    </a:lnTo>
                    <a:lnTo>
                      <a:pt x="548" y="1460"/>
                    </a:lnTo>
                    <a:lnTo>
                      <a:pt x="557" y="1464"/>
                    </a:lnTo>
                    <a:lnTo>
                      <a:pt x="572" y="1469"/>
                    </a:lnTo>
                    <a:lnTo>
                      <a:pt x="581" y="1469"/>
                    </a:lnTo>
                    <a:lnTo>
                      <a:pt x="591" y="1469"/>
                    </a:lnTo>
                    <a:lnTo>
                      <a:pt x="601" y="1469"/>
                    </a:lnTo>
                    <a:lnTo>
                      <a:pt x="610" y="1474"/>
                    </a:lnTo>
                    <a:lnTo>
                      <a:pt x="620" y="1479"/>
                    </a:lnTo>
                    <a:lnTo>
                      <a:pt x="634" y="1479"/>
                    </a:lnTo>
                    <a:lnTo>
                      <a:pt x="644" y="1484"/>
                    </a:lnTo>
                    <a:lnTo>
                      <a:pt x="653" y="1484"/>
                    </a:lnTo>
                    <a:lnTo>
                      <a:pt x="663" y="1488"/>
                    </a:lnTo>
                    <a:lnTo>
                      <a:pt x="673" y="1488"/>
                    </a:lnTo>
                    <a:lnTo>
                      <a:pt x="682" y="1488"/>
                    </a:lnTo>
                    <a:lnTo>
                      <a:pt x="697" y="1493"/>
                    </a:lnTo>
                    <a:lnTo>
                      <a:pt x="706" y="1493"/>
                    </a:lnTo>
                    <a:lnTo>
                      <a:pt x="716" y="1498"/>
                    </a:lnTo>
                    <a:lnTo>
                      <a:pt x="725" y="1498"/>
                    </a:lnTo>
                    <a:lnTo>
                      <a:pt x="735" y="1498"/>
                    </a:lnTo>
                    <a:lnTo>
                      <a:pt x="745" y="1503"/>
                    </a:lnTo>
                    <a:lnTo>
                      <a:pt x="759" y="1503"/>
                    </a:lnTo>
                    <a:lnTo>
                      <a:pt x="769" y="1508"/>
                    </a:lnTo>
                    <a:lnTo>
                      <a:pt x="778" y="1508"/>
                    </a:lnTo>
                    <a:lnTo>
                      <a:pt x="788" y="1508"/>
                    </a:lnTo>
                    <a:lnTo>
                      <a:pt x="797" y="1508"/>
                    </a:lnTo>
                    <a:lnTo>
                      <a:pt x="807" y="1512"/>
                    </a:lnTo>
                    <a:lnTo>
                      <a:pt x="822" y="1512"/>
                    </a:lnTo>
                    <a:lnTo>
                      <a:pt x="831" y="1512"/>
                    </a:lnTo>
                    <a:lnTo>
                      <a:pt x="841" y="1517"/>
                    </a:lnTo>
                    <a:lnTo>
                      <a:pt x="850" y="1517"/>
                    </a:lnTo>
                    <a:lnTo>
                      <a:pt x="860" y="1517"/>
                    </a:lnTo>
                    <a:lnTo>
                      <a:pt x="870" y="1517"/>
                    </a:lnTo>
                    <a:lnTo>
                      <a:pt x="884" y="1517"/>
                    </a:lnTo>
                    <a:lnTo>
                      <a:pt x="894" y="1522"/>
                    </a:lnTo>
                    <a:lnTo>
                      <a:pt x="903" y="1522"/>
                    </a:lnTo>
                    <a:lnTo>
                      <a:pt x="913" y="1522"/>
                    </a:lnTo>
                    <a:lnTo>
                      <a:pt x="922" y="1527"/>
                    </a:lnTo>
                    <a:lnTo>
                      <a:pt x="932" y="1527"/>
                    </a:lnTo>
                    <a:lnTo>
                      <a:pt x="946" y="1527"/>
                    </a:lnTo>
                    <a:lnTo>
                      <a:pt x="956" y="1532"/>
                    </a:lnTo>
                    <a:lnTo>
                      <a:pt x="966" y="1532"/>
                    </a:lnTo>
                    <a:lnTo>
                      <a:pt x="975" y="1532"/>
                    </a:lnTo>
                    <a:lnTo>
                      <a:pt x="985" y="1532"/>
                    </a:lnTo>
                    <a:lnTo>
                      <a:pt x="994" y="1536"/>
                    </a:lnTo>
                    <a:lnTo>
                      <a:pt x="1009" y="1536"/>
                    </a:lnTo>
                    <a:lnTo>
                      <a:pt x="1018" y="1536"/>
                    </a:lnTo>
                    <a:lnTo>
                      <a:pt x="1028" y="1536"/>
                    </a:lnTo>
                    <a:lnTo>
                      <a:pt x="1038" y="1536"/>
                    </a:lnTo>
                    <a:lnTo>
                      <a:pt x="1047" y="1541"/>
                    </a:lnTo>
                    <a:lnTo>
                      <a:pt x="1057" y="1541"/>
                    </a:lnTo>
                    <a:lnTo>
                      <a:pt x="1071" y="1541"/>
                    </a:lnTo>
                    <a:lnTo>
                      <a:pt x="1081" y="1541"/>
                    </a:lnTo>
                    <a:lnTo>
                      <a:pt x="1091" y="1541"/>
                    </a:lnTo>
                    <a:lnTo>
                      <a:pt x="1100" y="1541"/>
                    </a:lnTo>
                    <a:lnTo>
                      <a:pt x="1110" y="1546"/>
                    </a:lnTo>
                    <a:lnTo>
                      <a:pt x="1119" y="1546"/>
                    </a:lnTo>
                    <a:lnTo>
                      <a:pt x="1134" y="1546"/>
                    </a:lnTo>
                    <a:lnTo>
                      <a:pt x="1143" y="1546"/>
                    </a:lnTo>
                    <a:lnTo>
                      <a:pt x="1153" y="1546"/>
                    </a:lnTo>
                    <a:lnTo>
                      <a:pt x="1163" y="1551"/>
                    </a:lnTo>
                    <a:lnTo>
                      <a:pt x="1172" y="1551"/>
                    </a:lnTo>
                    <a:lnTo>
                      <a:pt x="1182" y="1551"/>
                    </a:lnTo>
                    <a:lnTo>
                      <a:pt x="1196" y="1551"/>
                    </a:lnTo>
                    <a:lnTo>
                      <a:pt x="1206" y="1551"/>
                    </a:lnTo>
                    <a:lnTo>
                      <a:pt x="1215" y="1556"/>
                    </a:lnTo>
                    <a:lnTo>
                      <a:pt x="1225" y="1556"/>
                    </a:lnTo>
                    <a:lnTo>
                      <a:pt x="1235" y="1556"/>
                    </a:lnTo>
                    <a:lnTo>
                      <a:pt x="1244" y="1556"/>
                    </a:lnTo>
                    <a:lnTo>
                      <a:pt x="1259" y="1556"/>
                    </a:lnTo>
                    <a:lnTo>
                      <a:pt x="1268" y="1556"/>
                    </a:lnTo>
                    <a:lnTo>
                      <a:pt x="1278" y="1556"/>
                    </a:lnTo>
                    <a:lnTo>
                      <a:pt x="1287" y="1560"/>
                    </a:lnTo>
                    <a:lnTo>
                      <a:pt x="1297" y="1560"/>
                    </a:lnTo>
                    <a:lnTo>
                      <a:pt x="1307" y="1560"/>
                    </a:lnTo>
                    <a:lnTo>
                      <a:pt x="1321" y="1560"/>
                    </a:lnTo>
                  </a:path>
                </a:pathLst>
              </a:custGeom>
              <a:noFill/>
              <a:ln w="15875"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74" name="Freeform 82">
                <a:extLst>
                  <a:ext uri="{FF2B5EF4-FFF2-40B4-BE49-F238E27FC236}">
                    <a16:creationId xmlns:a16="http://schemas.microsoft.com/office/drawing/2014/main" id="{69308B0A-4921-4851-AEE7-2BD43E957AF3}"/>
                  </a:ext>
                </a:extLst>
              </p:cNvPr>
              <p:cNvSpPr>
                <a:spLocks/>
              </p:cNvSpPr>
              <p:nvPr/>
            </p:nvSpPr>
            <p:spPr bwMode="auto">
              <a:xfrm>
                <a:off x="1858" y="2883"/>
                <a:ext cx="706" cy="34"/>
              </a:xfrm>
              <a:custGeom>
                <a:avLst/>
                <a:gdLst>
                  <a:gd name="T0" fmla="*/ 10 w 706"/>
                  <a:gd name="T1" fmla="*/ 0 h 34"/>
                  <a:gd name="T2" fmla="*/ 29 w 706"/>
                  <a:gd name="T3" fmla="*/ 5 h 34"/>
                  <a:gd name="T4" fmla="*/ 48 w 706"/>
                  <a:gd name="T5" fmla="*/ 5 h 34"/>
                  <a:gd name="T6" fmla="*/ 72 w 706"/>
                  <a:gd name="T7" fmla="*/ 5 h 34"/>
                  <a:gd name="T8" fmla="*/ 91 w 706"/>
                  <a:gd name="T9" fmla="*/ 5 h 34"/>
                  <a:gd name="T10" fmla="*/ 111 w 706"/>
                  <a:gd name="T11" fmla="*/ 10 h 34"/>
                  <a:gd name="T12" fmla="*/ 135 w 706"/>
                  <a:gd name="T13" fmla="*/ 10 h 34"/>
                  <a:gd name="T14" fmla="*/ 154 w 706"/>
                  <a:gd name="T15" fmla="*/ 10 h 34"/>
                  <a:gd name="T16" fmla="*/ 173 w 706"/>
                  <a:gd name="T17" fmla="*/ 15 h 34"/>
                  <a:gd name="T18" fmla="*/ 197 w 706"/>
                  <a:gd name="T19" fmla="*/ 15 h 34"/>
                  <a:gd name="T20" fmla="*/ 216 w 706"/>
                  <a:gd name="T21" fmla="*/ 15 h 34"/>
                  <a:gd name="T22" fmla="*/ 235 w 706"/>
                  <a:gd name="T23" fmla="*/ 15 h 34"/>
                  <a:gd name="T24" fmla="*/ 259 w 706"/>
                  <a:gd name="T25" fmla="*/ 15 h 34"/>
                  <a:gd name="T26" fmla="*/ 279 w 706"/>
                  <a:gd name="T27" fmla="*/ 15 h 34"/>
                  <a:gd name="T28" fmla="*/ 298 w 706"/>
                  <a:gd name="T29" fmla="*/ 15 h 34"/>
                  <a:gd name="T30" fmla="*/ 322 w 706"/>
                  <a:gd name="T31" fmla="*/ 20 h 34"/>
                  <a:gd name="T32" fmla="*/ 341 w 706"/>
                  <a:gd name="T33" fmla="*/ 20 h 34"/>
                  <a:gd name="T34" fmla="*/ 360 w 706"/>
                  <a:gd name="T35" fmla="*/ 20 h 34"/>
                  <a:gd name="T36" fmla="*/ 384 w 706"/>
                  <a:gd name="T37" fmla="*/ 20 h 34"/>
                  <a:gd name="T38" fmla="*/ 404 w 706"/>
                  <a:gd name="T39" fmla="*/ 20 h 34"/>
                  <a:gd name="T40" fmla="*/ 423 w 706"/>
                  <a:gd name="T41" fmla="*/ 24 h 34"/>
                  <a:gd name="T42" fmla="*/ 447 w 706"/>
                  <a:gd name="T43" fmla="*/ 24 h 34"/>
                  <a:gd name="T44" fmla="*/ 466 w 706"/>
                  <a:gd name="T45" fmla="*/ 24 h 34"/>
                  <a:gd name="T46" fmla="*/ 485 w 706"/>
                  <a:gd name="T47" fmla="*/ 24 h 34"/>
                  <a:gd name="T48" fmla="*/ 509 w 706"/>
                  <a:gd name="T49" fmla="*/ 24 h 34"/>
                  <a:gd name="T50" fmla="*/ 528 w 706"/>
                  <a:gd name="T51" fmla="*/ 29 h 34"/>
                  <a:gd name="T52" fmla="*/ 548 w 706"/>
                  <a:gd name="T53" fmla="*/ 29 h 34"/>
                  <a:gd name="T54" fmla="*/ 572 w 706"/>
                  <a:gd name="T55" fmla="*/ 29 h 34"/>
                  <a:gd name="T56" fmla="*/ 591 w 706"/>
                  <a:gd name="T57" fmla="*/ 29 h 34"/>
                  <a:gd name="T58" fmla="*/ 610 w 706"/>
                  <a:gd name="T59" fmla="*/ 29 h 34"/>
                  <a:gd name="T60" fmla="*/ 634 w 706"/>
                  <a:gd name="T61" fmla="*/ 34 h 34"/>
                  <a:gd name="T62" fmla="*/ 653 w 706"/>
                  <a:gd name="T63" fmla="*/ 34 h 34"/>
                  <a:gd name="T64" fmla="*/ 673 w 706"/>
                  <a:gd name="T65" fmla="*/ 34 h 34"/>
                  <a:gd name="T66" fmla="*/ 697 w 706"/>
                  <a:gd name="T6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6" h="34">
                    <a:moveTo>
                      <a:pt x="0" y="0"/>
                    </a:moveTo>
                    <a:lnTo>
                      <a:pt x="10" y="0"/>
                    </a:lnTo>
                    <a:lnTo>
                      <a:pt x="19" y="0"/>
                    </a:lnTo>
                    <a:lnTo>
                      <a:pt x="29" y="5"/>
                    </a:lnTo>
                    <a:lnTo>
                      <a:pt x="39" y="5"/>
                    </a:lnTo>
                    <a:lnTo>
                      <a:pt x="48" y="5"/>
                    </a:lnTo>
                    <a:lnTo>
                      <a:pt x="63" y="5"/>
                    </a:lnTo>
                    <a:lnTo>
                      <a:pt x="72" y="5"/>
                    </a:lnTo>
                    <a:lnTo>
                      <a:pt x="82" y="5"/>
                    </a:lnTo>
                    <a:lnTo>
                      <a:pt x="91" y="5"/>
                    </a:lnTo>
                    <a:lnTo>
                      <a:pt x="101" y="5"/>
                    </a:lnTo>
                    <a:lnTo>
                      <a:pt x="111" y="10"/>
                    </a:lnTo>
                    <a:lnTo>
                      <a:pt x="125" y="10"/>
                    </a:lnTo>
                    <a:lnTo>
                      <a:pt x="135" y="10"/>
                    </a:lnTo>
                    <a:lnTo>
                      <a:pt x="144" y="10"/>
                    </a:lnTo>
                    <a:lnTo>
                      <a:pt x="154" y="10"/>
                    </a:lnTo>
                    <a:lnTo>
                      <a:pt x="163" y="10"/>
                    </a:lnTo>
                    <a:lnTo>
                      <a:pt x="173" y="15"/>
                    </a:lnTo>
                    <a:lnTo>
                      <a:pt x="187" y="15"/>
                    </a:lnTo>
                    <a:lnTo>
                      <a:pt x="197" y="15"/>
                    </a:lnTo>
                    <a:lnTo>
                      <a:pt x="207" y="15"/>
                    </a:lnTo>
                    <a:lnTo>
                      <a:pt x="216" y="15"/>
                    </a:lnTo>
                    <a:lnTo>
                      <a:pt x="226" y="15"/>
                    </a:lnTo>
                    <a:lnTo>
                      <a:pt x="235" y="15"/>
                    </a:lnTo>
                    <a:lnTo>
                      <a:pt x="250" y="15"/>
                    </a:lnTo>
                    <a:lnTo>
                      <a:pt x="259" y="15"/>
                    </a:lnTo>
                    <a:lnTo>
                      <a:pt x="269" y="15"/>
                    </a:lnTo>
                    <a:lnTo>
                      <a:pt x="279" y="15"/>
                    </a:lnTo>
                    <a:lnTo>
                      <a:pt x="288" y="20"/>
                    </a:lnTo>
                    <a:lnTo>
                      <a:pt x="298" y="15"/>
                    </a:lnTo>
                    <a:lnTo>
                      <a:pt x="312" y="20"/>
                    </a:lnTo>
                    <a:lnTo>
                      <a:pt x="322" y="20"/>
                    </a:lnTo>
                    <a:lnTo>
                      <a:pt x="332" y="20"/>
                    </a:lnTo>
                    <a:lnTo>
                      <a:pt x="341" y="20"/>
                    </a:lnTo>
                    <a:lnTo>
                      <a:pt x="351" y="20"/>
                    </a:lnTo>
                    <a:lnTo>
                      <a:pt x="360" y="20"/>
                    </a:lnTo>
                    <a:lnTo>
                      <a:pt x="370" y="20"/>
                    </a:lnTo>
                    <a:lnTo>
                      <a:pt x="384" y="20"/>
                    </a:lnTo>
                    <a:lnTo>
                      <a:pt x="394" y="20"/>
                    </a:lnTo>
                    <a:lnTo>
                      <a:pt x="404" y="20"/>
                    </a:lnTo>
                    <a:lnTo>
                      <a:pt x="413" y="24"/>
                    </a:lnTo>
                    <a:lnTo>
                      <a:pt x="423" y="24"/>
                    </a:lnTo>
                    <a:lnTo>
                      <a:pt x="432" y="24"/>
                    </a:lnTo>
                    <a:lnTo>
                      <a:pt x="447" y="24"/>
                    </a:lnTo>
                    <a:lnTo>
                      <a:pt x="456" y="24"/>
                    </a:lnTo>
                    <a:lnTo>
                      <a:pt x="466" y="24"/>
                    </a:lnTo>
                    <a:lnTo>
                      <a:pt x="476" y="24"/>
                    </a:lnTo>
                    <a:lnTo>
                      <a:pt x="485" y="24"/>
                    </a:lnTo>
                    <a:lnTo>
                      <a:pt x="495" y="24"/>
                    </a:lnTo>
                    <a:lnTo>
                      <a:pt x="509" y="24"/>
                    </a:lnTo>
                    <a:lnTo>
                      <a:pt x="519" y="29"/>
                    </a:lnTo>
                    <a:lnTo>
                      <a:pt x="528" y="29"/>
                    </a:lnTo>
                    <a:lnTo>
                      <a:pt x="538" y="29"/>
                    </a:lnTo>
                    <a:lnTo>
                      <a:pt x="548" y="29"/>
                    </a:lnTo>
                    <a:lnTo>
                      <a:pt x="557" y="29"/>
                    </a:lnTo>
                    <a:lnTo>
                      <a:pt x="572" y="29"/>
                    </a:lnTo>
                    <a:lnTo>
                      <a:pt x="581" y="29"/>
                    </a:lnTo>
                    <a:lnTo>
                      <a:pt x="591" y="29"/>
                    </a:lnTo>
                    <a:lnTo>
                      <a:pt x="601" y="29"/>
                    </a:lnTo>
                    <a:lnTo>
                      <a:pt x="610" y="29"/>
                    </a:lnTo>
                    <a:lnTo>
                      <a:pt x="620" y="29"/>
                    </a:lnTo>
                    <a:lnTo>
                      <a:pt x="634" y="34"/>
                    </a:lnTo>
                    <a:lnTo>
                      <a:pt x="644" y="34"/>
                    </a:lnTo>
                    <a:lnTo>
                      <a:pt x="653" y="34"/>
                    </a:lnTo>
                    <a:lnTo>
                      <a:pt x="663" y="34"/>
                    </a:lnTo>
                    <a:lnTo>
                      <a:pt x="673" y="34"/>
                    </a:lnTo>
                    <a:lnTo>
                      <a:pt x="682" y="34"/>
                    </a:lnTo>
                    <a:lnTo>
                      <a:pt x="697" y="34"/>
                    </a:lnTo>
                    <a:lnTo>
                      <a:pt x="706" y="34"/>
                    </a:lnTo>
                  </a:path>
                </a:pathLst>
              </a:custGeom>
              <a:noFill/>
              <a:ln w="15875" cap="flat">
                <a:solidFill>
                  <a:srgbClr val="0000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8275" name="Text Box 83">
              <a:extLst>
                <a:ext uri="{FF2B5EF4-FFF2-40B4-BE49-F238E27FC236}">
                  <a16:creationId xmlns:a16="http://schemas.microsoft.com/office/drawing/2014/main" id="{794D5AE9-1301-4495-99CA-F64AACC33C12}"/>
                </a:ext>
              </a:extLst>
            </p:cNvPr>
            <p:cNvSpPr txBox="1">
              <a:spLocks noChangeArrowheads="1"/>
            </p:cNvSpPr>
            <p:nvPr/>
          </p:nvSpPr>
          <p:spPr bwMode="auto">
            <a:xfrm rot="21600000">
              <a:off x="1256" y="3071"/>
              <a:ext cx="431"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f (MHz</a:t>
              </a:r>
              <a:r>
                <a:rPr lang="en-US" altLang="en-US" sz="1200">
                  <a:latin typeface="Arial" panose="020B0604020202020204" pitchFamily="34" charset="0"/>
                  <a:sym typeface="Symbol" panose="05050102010706020507" pitchFamily="18" charset="2"/>
                </a:rPr>
                <a:t>)</a:t>
              </a:r>
            </a:p>
          </p:txBody>
        </p:sp>
        <p:sp>
          <p:nvSpPr>
            <p:cNvPr id="8276" name="Text Box 84">
              <a:extLst>
                <a:ext uri="{FF2B5EF4-FFF2-40B4-BE49-F238E27FC236}">
                  <a16:creationId xmlns:a16="http://schemas.microsoft.com/office/drawing/2014/main" id="{DBE3E4B9-CAE5-444C-BD34-C9CB3B5FE28E}"/>
                </a:ext>
              </a:extLst>
            </p:cNvPr>
            <p:cNvSpPr txBox="1">
              <a:spLocks noChangeArrowheads="1"/>
            </p:cNvSpPr>
            <p:nvPr/>
          </p:nvSpPr>
          <p:spPr bwMode="auto">
            <a:xfrm rot="16200000">
              <a:off x="-110" y="2080"/>
              <a:ext cx="728"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Magnitude (V</a:t>
              </a:r>
              <a:r>
                <a:rPr lang="en-US" altLang="en-US" sz="1200">
                  <a:latin typeface="Arial" panose="020B0604020202020204" pitchFamily="34" charset="0"/>
                  <a:sym typeface="Symbol" panose="05050102010706020507" pitchFamily="18" charset="2"/>
                </a:rPr>
                <a:t>)</a:t>
              </a:r>
            </a:p>
          </p:txBody>
        </p:sp>
        <p:grpSp>
          <p:nvGrpSpPr>
            <p:cNvPr id="8277" name="Group 85">
              <a:extLst>
                <a:ext uri="{FF2B5EF4-FFF2-40B4-BE49-F238E27FC236}">
                  <a16:creationId xmlns:a16="http://schemas.microsoft.com/office/drawing/2014/main" id="{E62881CD-FD1D-4127-BD9B-84094CFE090D}"/>
                </a:ext>
              </a:extLst>
            </p:cNvPr>
            <p:cNvGrpSpPr>
              <a:grpSpLocks/>
            </p:cNvGrpSpPr>
            <p:nvPr/>
          </p:nvGrpSpPr>
          <p:grpSpPr bwMode="auto">
            <a:xfrm>
              <a:off x="1680" y="1422"/>
              <a:ext cx="736" cy="325"/>
              <a:chOff x="2330" y="2539"/>
              <a:chExt cx="736" cy="325"/>
            </a:xfrm>
          </p:grpSpPr>
          <p:sp>
            <p:nvSpPr>
              <p:cNvPr id="8278" name="Text Box 86">
                <a:extLst>
                  <a:ext uri="{FF2B5EF4-FFF2-40B4-BE49-F238E27FC236}">
                    <a16:creationId xmlns:a16="http://schemas.microsoft.com/office/drawing/2014/main" id="{4FB03AEA-494A-4FAF-B3C8-39AAAEC58A74}"/>
                  </a:ext>
                </a:extLst>
              </p:cNvPr>
              <p:cNvSpPr txBox="1">
                <a:spLocks noChangeArrowheads="1"/>
              </p:cNvSpPr>
              <p:nvPr/>
            </p:nvSpPr>
            <p:spPr bwMode="auto">
              <a:xfrm rot="21600000">
                <a:off x="2563" y="2539"/>
                <a:ext cx="503"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Energy 1</a:t>
                </a:r>
                <a:endParaRPr lang="en-US" altLang="en-US" sz="1200">
                  <a:latin typeface="Arial" panose="020B0604020202020204" pitchFamily="34" charset="0"/>
                  <a:sym typeface="Symbol" panose="05050102010706020507" pitchFamily="18" charset="2"/>
                </a:endParaRPr>
              </a:p>
            </p:txBody>
          </p:sp>
          <p:sp>
            <p:nvSpPr>
              <p:cNvPr id="8279" name="Line 87">
                <a:extLst>
                  <a:ext uri="{FF2B5EF4-FFF2-40B4-BE49-F238E27FC236}">
                    <a16:creationId xmlns:a16="http://schemas.microsoft.com/office/drawing/2014/main" id="{DE767A35-C632-477A-9018-2C2A9259372D}"/>
                  </a:ext>
                </a:extLst>
              </p:cNvPr>
              <p:cNvSpPr>
                <a:spLocks noChangeShapeType="1"/>
              </p:cNvSpPr>
              <p:nvPr/>
            </p:nvSpPr>
            <p:spPr bwMode="auto">
              <a:xfrm>
                <a:off x="2330" y="2625"/>
                <a:ext cx="23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80" name="Line 88">
                <a:extLst>
                  <a:ext uri="{FF2B5EF4-FFF2-40B4-BE49-F238E27FC236}">
                    <a16:creationId xmlns:a16="http://schemas.microsoft.com/office/drawing/2014/main" id="{53E5BFD0-308D-4FD8-B13F-3437DD591A74}"/>
                  </a:ext>
                </a:extLst>
              </p:cNvPr>
              <p:cNvSpPr>
                <a:spLocks noChangeShapeType="1"/>
              </p:cNvSpPr>
              <p:nvPr/>
            </p:nvSpPr>
            <p:spPr bwMode="auto">
              <a:xfrm>
                <a:off x="2330" y="2777"/>
                <a:ext cx="249"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81" name="Text Box 89">
                <a:extLst>
                  <a:ext uri="{FF2B5EF4-FFF2-40B4-BE49-F238E27FC236}">
                    <a16:creationId xmlns:a16="http://schemas.microsoft.com/office/drawing/2014/main" id="{08FA0053-E0A0-4E31-93E0-089236018CF2}"/>
                  </a:ext>
                </a:extLst>
              </p:cNvPr>
              <p:cNvSpPr txBox="1">
                <a:spLocks noChangeArrowheads="1"/>
              </p:cNvSpPr>
              <p:nvPr/>
            </p:nvSpPr>
            <p:spPr bwMode="auto">
              <a:xfrm rot="21600000">
                <a:off x="2563" y="2691"/>
                <a:ext cx="503"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Energy 4</a:t>
                </a:r>
                <a:endParaRPr lang="en-US" altLang="en-US" sz="1200">
                  <a:latin typeface="Arial" panose="020B0604020202020204" pitchFamily="34" charset="0"/>
                  <a:sym typeface="Symbol" panose="05050102010706020507" pitchFamily="18" charset="2"/>
                </a:endParaRPr>
              </a:p>
            </p:txBody>
          </p:sp>
        </p:grpSp>
      </p:grpSp>
      <p:grpSp>
        <p:nvGrpSpPr>
          <p:cNvPr id="8282" name="Group 90">
            <a:extLst>
              <a:ext uri="{FF2B5EF4-FFF2-40B4-BE49-F238E27FC236}">
                <a16:creationId xmlns:a16="http://schemas.microsoft.com/office/drawing/2014/main" id="{49515CA7-9D70-439D-93DB-E1EAE4005716}"/>
              </a:ext>
            </a:extLst>
          </p:cNvPr>
          <p:cNvGrpSpPr>
            <a:grpSpLocks/>
          </p:cNvGrpSpPr>
          <p:nvPr/>
        </p:nvGrpSpPr>
        <p:grpSpPr bwMode="auto">
          <a:xfrm>
            <a:off x="4846638" y="3186113"/>
            <a:ext cx="3911600" cy="3160712"/>
            <a:chOff x="3084" y="1252"/>
            <a:chExt cx="2464" cy="1991"/>
          </a:xfrm>
        </p:grpSpPr>
        <p:sp>
          <p:nvSpPr>
            <p:cNvPr id="8283" name="Text Box 91">
              <a:extLst>
                <a:ext uri="{FF2B5EF4-FFF2-40B4-BE49-F238E27FC236}">
                  <a16:creationId xmlns:a16="http://schemas.microsoft.com/office/drawing/2014/main" id="{5E2D1C4E-45F1-4BD9-A4BC-EDDC59B26310}"/>
                </a:ext>
              </a:extLst>
            </p:cNvPr>
            <p:cNvSpPr txBox="1">
              <a:spLocks noChangeArrowheads="1"/>
            </p:cNvSpPr>
            <p:nvPr/>
          </p:nvSpPr>
          <p:spPr bwMode="auto">
            <a:xfrm rot="21600000">
              <a:off x="4172" y="3070"/>
              <a:ext cx="431"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f (MHz</a:t>
              </a:r>
              <a:r>
                <a:rPr lang="en-US" altLang="en-US" sz="1200">
                  <a:latin typeface="Arial" panose="020B0604020202020204" pitchFamily="34" charset="0"/>
                  <a:sym typeface="Symbol" panose="05050102010706020507" pitchFamily="18" charset="2"/>
                </a:rPr>
                <a:t>)</a:t>
              </a:r>
            </a:p>
          </p:txBody>
        </p:sp>
        <p:sp>
          <p:nvSpPr>
            <p:cNvPr id="8284" name="Text Box 92">
              <a:extLst>
                <a:ext uri="{FF2B5EF4-FFF2-40B4-BE49-F238E27FC236}">
                  <a16:creationId xmlns:a16="http://schemas.microsoft.com/office/drawing/2014/main" id="{09FE99C8-E960-42F0-AD96-E1FD5546A4D3}"/>
                </a:ext>
              </a:extLst>
            </p:cNvPr>
            <p:cNvSpPr txBox="1">
              <a:spLocks noChangeArrowheads="1"/>
            </p:cNvSpPr>
            <p:nvPr/>
          </p:nvSpPr>
          <p:spPr bwMode="auto">
            <a:xfrm rot="16200000">
              <a:off x="2807" y="2080"/>
              <a:ext cx="728"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Magnitude (V</a:t>
              </a:r>
              <a:r>
                <a:rPr lang="en-US" altLang="en-US" sz="1200">
                  <a:latin typeface="Arial" panose="020B0604020202020204" pitchFamily="34" charset="0"/>
                  <a:sym typeface="Symbol" panose="05050102010706020507" pitchFamily="18" charset="2"/>
                </a:rPr>
                <a:t>)</a:t>
              </a:r>
            </a:p>
          </p:txBody>
        </p:sp>
        <p:grpSp>
          <p:nvGrpSpPr>
            <p:cNvPr id="8285" name="Group 93">
              <a:extLst>
                <a:ext uri="{FF2B5EF4-FFF2-40B4-BE49-F238E27FC236}">
                  <a16:creationId xmlns:a16="http://schemas.microsoft.com/office/drawing/2014/main" id="{DF9019FB-15F0-4FE3-8AEC-5CCB8568FDE7}"/>
                </a:ext>
              </a:extLst>
            </p:cNvPr>
            <p:cNvGrpSpPr>
              <a:grpSpLocks/>
            </p:cNvGrpSpPr>
            <p:nvPr/>
          </p:nvGrpSpPr>
          <p:grpSpPr bwMode="auto">
            <a:xfrm>
              <a:off x="3225" y="1252"/>
              <a:ext cx="2323" cy="1831"/>
              <a:chOff x="3225" y="1252"/>
              <a:chExt cx="2323" cy="1831"/>
            </a:xfrm>
          </p:grpSpPr>
          <p:sp>
            <p:nvSpPr>
              <p:cNvPr id="8286" name="AutoShape 94">
                <a:extLst>
                  <a:ext uri="{FF2B5EF4-FFF2-40B4-BE49-F238E27FC236}">
                    <a16:creationId xmlns:a16="http://schemas.microsoft.com/office/drawing/2014/main" id="{217484EA-4505-40E6-B1F7-9CFB3D1A53FA}"/>
                  </a:ext>
                </a:extLst>
              </p:cNvPr>
              <p:cNvSpPr>
                <a:spLocks noChangeAspect="1" noChangeArrowheads="1" noTextEdit="1"/>
              </p:cNvSpPr>
              <p:nvPr/>
            </p:nvSpPr>
            <p:spPr bwMode="auto">
              <a:xfrm>
                <a:off x="3225" y="1252"/>
                <a:ext cx="2323" cy="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87" name="Rectangle 95">
                <a:extLst>
                  <a:ext uri="{FF2B5EF4-FFF2-40B4-BE49-F238E27FC236}">
                    <a16:creationId xmlns:a16="http://schemas.microsoft.com/office/drawing/2014/main" id="{D86F044C-5323-421D-A5FC-A752FFC49A7F}"/>
                  </a:ext>
                </a:extLst>
              </p:cNvPr>
              <p:cNvSpPr>
                <a:spLocks noChangeArrowheads="1"/>
              </p:cNvSpPr>
              <p:nvPr/>
            </p:nvSpPr>
            <p:spPr bwMode="auto">
              <a:xfrm>
                <a:off x="3391" y="1323"/>
                <a:ext cx="2083" cy="164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88" name="Line 96">
                <a:extLst>
                  <a:ext uri="{FF2B5EF4-FFF2-40B4-BE49-F238E27FC236}">
                    <a16:creationId xmlns:a16="http://schemas.microsoft.com/office/drawing/2014/main" id="{7FAE5E88-FDC2-4F90-AD89-D34B7BD08FEC}"/>
                  </a:ext>
                </a:extLst>
              </p:cNvPr>
              <p:cNvSpPr>
                <a:spLocks noChangeShapeType="1"/>
              </p:cNvSpPr>
              <p:nvPr/>
            </p:nvSpPr>
            <p:spPr bwMode="auto">
              <a:xfrm>
                <a:off x="3391" y="1323"/>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89" name="Line 97">
                <a:extLst>
                  <a:ext uri="{FF2B5EF4-FFF2-40B4-BE49-F238E27FC236}">
                    <a16:creationId xmlns:a16="http://schemas.microsoft.com/office/drawing/2014/main" id="{0184B1C9-988D-45DB-B1D1-499D6EA0231D}"/>
                  </a:ext>
                </a:extLst>
              </p:cNvPr>
              <p:cNvSpPr>
                <a:spLocks noChangeShapeType="1"/>
              </p:cNvSpPr>
              <p:nvPr/>
            </p:nvSpPr>
            <p:spPr bwMode="auto">
              <a:xfrm>
                <a:off x="3391" y="2963"/>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90" name="Line 98">
                <a:extLst>
                  <a:ext uri="{FF2B5EF4-FFF2-40B4-BE49-F238E27FC236}">
                    <a16:creationId xmlns:a16="http://schemas.microsoft.com/office/drawing/2014/main" id="{E6699488-D389-48E6-B0B8-202A90641486}"/>
                  </a:ext>
                </a:extLst>
              </p:cNvPr>
              <p:cNvSpPr>
                <a:spLocks noChangeShapeType="1"/>
              </p:cNvSpPr>
              <p:nvPr/>
            </p:nvSpPr>
            <p:spPr bwMode="auto">
              <a:xfrm flipV="1">
                <a:off x="5474" y="1323"/>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91" name="Line 99">
                <a:extLst>
                  <a:ext uri="{FF2B5EF4-FFF2-40B4-BE49-F238E27FC236}">
                    <a16:creationId xmlns:a16="http://schemas.microsoft.com/office/drawing/2014/main" id="{3710F0B7-1513-4F48-B0EF-A629F30AA9E4}"/>
                  </a:ext>
                </a:extLst>
              </p:cNvPr>
              <p:cNvSpPr>
                <a:spLocks noChangeShapeType="1"/>
              </p:cNvSpPr>
              <p:nvPr/>
            </p:nvSpPr>
            <p:spPr bwMode="auto">
              <a:xfrm flipV="1">
                <a:off x="3391" y="1323"/>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92" name="Line 100">
                <a:extLst>
                  <a:ext uri="{FF2B5EF4-FFF2-40B4-BE49-F238E27FC236}">
                    <a16:creationId xmlns:a16="http://schemas.microsoft.com/office/drawing/2014/main" id="{1D43114D-552D-4FE6-9D94-95F52F7BE254}"/>
                  </a:ext>
                </a:extLst>
              </p:cNvPr>
              <p:cNvSpPr>
                <a:spLocks noChangeShapeType="1"/>
              </p:cNvSpPr>
              <p:nvPr/>
            </p:nvSpPr>
            <p:spPr bwMode="auto">
              <a:xfrm flipV="1">
                <a:off x="3391" y="2939"/>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93" name="Line 101">
                <a:extLst>
                  <a:ext uri="{FF2B5EF4-FFF2-40B4-BE49-F238E27FC236}">
                    <a16:creationId xmlns:a16="http://schemas.microsoft.com/office/drawing/2014/main" id="{341482D3-9D8B-447A-8F3D-B8853ECF7510}"/>
                  </a:ext>
                </a:extLst>
              </p:cNvPr>
              <p:cNvSpPr>
                <a:spLocks noChangeShapeType="1"/>
              </p:cNvSpPr>
              <p:nvPr/>
            </p:nvSpPr>
            <p:spPr bwMode="auto">
              <a:xfrm>
                <a:off x="3391" y="132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94" name="Rectangle 102">
                <a:extLst>
                  <a:ext uri="{FF2B5EF4-FFF2-40B4-BE49-F238E27FC236}">
                    <a16:creationId xmlns:a16="http://schemas.microsoft.com/office/drawing/2014/main" id="{40D45253-989E-4B56-9ADC-284A17A9DDF2}"/>
                  </a:ext>
                </a:extLst>
              </p:cNvPr>
              <p:cNvSpPr>
                <a:spLocks noChangeArrowheads="1"/>
              </p:cNvSpPr>
              <p:nvPr/>
            </p:nvSpPr>
            <p:spPr bwMode="auto">
              <a:xfrm>
                <a:off x="3372" y="297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8295" name="Line 103">
                <a:extLst>
                  <a:ext uri="{FF2B5EF4-FFF2-40B4-BE49-F238E27FC236}">
                    <a16:creationId xmlns:a16="http://schemas.microsoft.com/office/drawing/2014/main" id="{349B3195-CA59-4585-9340-4C07EC126411}"/>
                  </a:ext>
                </a:extLst>
              </p:cNvPr>
              <p:cNvSpPr>
                <a:spLocks noChangeShapeType="1"/>
              </p:cNvSpPr>
              <p:nvPr/>
            </p:nvSpPr>
            <p:spPr bwMode="auto">
              <a:xfrm flipV="1">
                <a:off x="3909" y="2939"/>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96" name="Line 104">
                <a:extLst>
                  <a:ext uri="{FF2B5EF4-FFF2-40B4-BE49-F238E27FC236}">
                    <a16:creationId xmlns:a16="http://schemas.microsoft.com/office/drawing/2014/main" id="{9F6B765E-0384-457F-ADD8-B9BDAF788E2D}"/>
                  </a:ext>
                </a:extLst>
              </p:cNvPr>
              <p:cNvSpPr>
                <a:spLocks noChangeShapeType="1"/>
              </p:cNvSpPr>
              <p:nvPr/>
            </p:nvSpPr>
            <p:spPr bwMode="auto">
              <a:xfrm>
                <a:off x="3909" y="132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97" name="Rectangle 105">
                <a:extLst>
                  <a:ext uri="{FF2B5EF4-FFF2-40B4-BE49-F238E27FC236}">
                    <a16:creationId xmlns:a16="http://schemas.microsoft.com/office/drawing/2014/main" id="{E4468493-EC05-4540-BA6A-A4BD7E50E7F5}"/>
                  </a:ext>
                </a:extLst>
              </p:cNvPr>
              <p:cNvSpPr>
                <a:spLocks noChangeArrowheads="1"/>
              </p:cNvSpPr>
              <p:nvPr/>
            </p:nvSpPr>
            <p:spPr bwMode="auto">
              <a:xfrm>
                <a:off x="3890" y="297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8298" name="Line 106">
                <a:extLst>
                  <a:ext uri="{FF2B5EF4-FFF2-40B4-BE49-F238E27FC236}">
                    <a16:creationId xmlns:a16="http://schemas.microsoft.com/office/drawing/2014/main" id="{6C98F97E-C2BF-422B-B6BB-E3FE8C7A5564}"/>
                  </a:ext>
                </a:extLst>
              </p:cNvPr>
              <p:cNvSpPr>
                <a:spLocks noChangeShapeType="1"/>
              </p:cNvSpPr>
              <p:nvPr/>
            </p:nvSpPr>
            <p:spPr bwMode="auto">
              <a:xfrm flipV="1">
                <a:off x="4432" y="2939"/>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99" name="Line 107">
                <a:extLst>
                  <a:ext uri="{FF2B5EF4-FFF2-40B4-BE49-F238E27FC236}">
                    <a16:creationId xmlns:a16="http://schemas.microsoft.com/office/drawing/2014/main" id="{5AFC6ABC-A82C-43B5-A456-9C764D717A79}"/>
                  </a:ext>
                </a:extLst>
              </p:cNvPr>
              <p:cNvSpPr>
                <a:spLocks noChangeShapeType="1"/>
              </p:cNvSpPr>
              <p:nvPr/>
            </p:nvSpPr>
            <p:spPr bwMode="auto">
              <a:xfrm>
                <a:off x="4432" y="132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0" name="Rectangle 108">
                <a:extLst>
                  <a:ext uri="{FF2B5EF4-FFF2-40B4-BE49-F238E27FC236}">
                    <a16:creationId xmlns:a16="http://schemas.microsoft.com/office/drawing/2014/main" id="{1833C0F8-4C51-4B7D-868A-7ACFD3AE0861}"/>
                  </a:ext>
                </a:extLst>
              </p:cNvPr>
              <p:cNvSpPr>
                <a:spLocks noChangeArrowheads="1"/>
              </p:cNvSpPr>
              <p:nvPr/>
            </p:nvSpPr>
            <p:spPr bwMode="auto">
              <a:xfrm>
                <a:off x="4389" y="2978"/>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8301" name="Line 109">
                <a:extLst>
                  <a:ext uri="{FF2B5EF4-FFF2-40B4-BE49-F238E27FC236}">
                    <a16:creationId xmlns:a16="http://schemas.microsoft.com/office/drawing/2014/main" id="{25544EF9-CE05-491B-8385-055FEB3BF00C}"/>
                  </a:ext>
                </a:extLst>
              </p:cNvPr>
              <p:cNvSpPr>
                <a:spLocks noChangeShapeType="1"/>
              </p:cNvSpPr>
              <p:nvPr/>
            </p:nvSpPr>
            <p:spPr bwMode="auto">
              <a:xfrm flipV="1">
                <a:off x="4951" y="2939"/>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2" name="Line 110">
                <a:extLst>
                  <a:ext uri="{FF2B5EF4-FFF2-40B4-BE49-F238E27FC236}">
                    <a16:creationId xmlns:a16="http://schemas.microsoft.com/office/drawing/2014/main" id="{4940D276-7C19-48C4-B6D2-8263484DE40F}"/>
                  </a:ext>
                </a:extLst>
              </p:cNvPr>
              <p:cNvSpPr>
                <a:spLocks noChangeShapeType="1"/>
              </p:cNvSpPr>
              <p:nvPr/>
            </p:nvSpPr>
            <p:spPr bwMode="auto">
              <a:xfrm>
                <a:off x="4951" y="132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3" name="Rectangle 111">
                <a:extLst>
                  <a:ext uri="{FF2B5EF4-FFF2-40B4-BE49-F238E27FC236}">
                    <a16:creationId xmlns:a16="http://schemas.microsoft.com/office/drawing/2014/main" id="{42C38F30-0BC5-4B28-813A-272372D86ACA}"/>
                  </a:ext>
                </a:extLst>
              </p:cNvPr>
              <p:cNvSpPr>
                <a:spLocks noChangeArrowheads="1"/>
              </p:cNvSpPr>
              <p:nvPr/>
            </p:nvSpPr>
            <p:spPr bwMode="auto">
              <a:xfrm>
                <a:off x="4908" y="2978"/>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8304" name="Line 112">
                <a:extLst>
                  <a:ext uri="{FF2B5EF4-FFF2-40B4-BE49-F238E27FC236}">
                    <a16:creationId xmlns:a16="http://schemas.microsoft.com/office/drawing/2014/main" id="{5BC1112F-8185-4A20-B4A9-57FA51B13F7D}"/>
                  </a:ext>
                </a:extLst>
              </p:cNvPr>
              <p:cNvSpPr>
                <a:spLocks noChangeShapeType="1"/>
              </p:cNvSpPr>
              <p:nvPr/>
            </p:nvSpPr>
            <p:spPr bwMode="auto">
              <a:xfrm flipV="1">
                <a:off x="5474" y="2939"/>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5" name="Line 113">
                <a:extLst>
                  <a:ext uri="{FF2B5EF4-FFF2-40B4-BE49-F238E27FC236}">
                    <a16:creationId xmlns:a16="http://schemas.microsoft.com/office/drawing/2014/main" id="{56EBCC0B-EC3F-41BC-A09A-4BA854803BBA}"/>
                  </a:ext>
                </a:extLst>
              </p:cNvPr>
              <p:cNvSpPr>
                <a:spLocks noChangeShapeType="1"/>
              </p:cNvSpPr>
              <p:nvPr/>
            </p:nvSpPr>
            <p:spPr bwMode="auto">
              <a:xfrm>
                <a:off x="5474" y="1323"/>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6" name="Rectangle 114">
                <a:extLst>
                  <a:ext uri="{FF2B5EF4-FFF2-40B4-BE49-F238E27FC236}">
                    <a16:creationId xmlns:a16="http://schemas.microsoft.com/office/drawing/2014/main" id="{D10D6829-16C8-4A98-A5BA-35F69122ED78}"/>
                  </a:ext>
                </a:extLst>
              </p:cNvPr>
              <p:cNvSpPr>
                <a:spLocks noChangeArrowheads="1"/>
              </p:cNvSpPr>
              <p:nvPr/>
            </p:nvSpPr>
            <p:spPr bwMode="auto">
              <a:xfrm>
                <a:off x="5431" y="2978"/>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8307" name="Line 115">
                <a:extLst>
                  <a:ext uri="{FF2B5EF4-FFF2-40B4-BE49-F238E27FC236}">
                    <a16:creationId xmlns:a16="http://schemas.microsoft.com/office/drawing/2014/main" id="{967140DF-3E2A-4F11-A722-5F40787B5B79}"/>
                  </a:ext>
                </a:extLst>
              </p:cNvPr>
              <p:cNvSpPr>
                <a:spLocks noChangeShapeType="1"/>
              </p:cNvSpPr>
              <p:nvPr/>
            </p:nvSpPr>
            <p:spPr bwMode="auto">
              <a:xfrm>
                <a:off x="3391" y="296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8" name="Line 116">
                <a:extLst>
                  <a:ext uri="{FF2B5EF4-FFF2-40B4-BE49-F238E27FC236}">
                    <a16:creationId xmlns:a16="http://schemas.microsoft.com/office/drawing/2014/main" id="{216FABFE-8EA4-4C72-A077-96625B8D2348}"/>
                  </a:ext>
                </a:extLst>
              </p:cNvPr>
              <p:cNvSpPr>
                <a:spLocks noChangeShapeType="1"/>
              </p:cNvSpPr>
              <p:nvPr/>
            </p:nvSpPr>
            <p:spPr bwMode="auto">
              <a:xfrm flipH="1">
                <a:off x="5450" y="2963"/>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09" name="Rectangle 117">
                <a:extLst>
                  <a:ext uri="{FF2B5EF4-FFF2-40B4-BE49-F238E27FC236}">
                    <a16:creationId xmlns:a16="http://schemas.microsoft.com/office/drawing/2014/main" id="{19811B63-AC5A-42C1-A3C9-70943D0D9AA6}"/>
                  </a:ext>
                </a:extLst>
              </p:cNvPr>
              <p:cNvSpPr>
                <a:spLocks noChangeArrowheads="1"/>
              </p:cNvSpPr>
              <p:nvPr/>
            </p:nvSpPr>
            <p:spPr bwMode="auto">
              <a:xfrm>
                <a:off x="3329" y="292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8310" name="Line 118">
                <a:extLst>
                  <a:ext uri="{FF2B5EF4-FFF2-40B4-BE49-F238E27FC236}">
                    <a16:creationId xmlns:a16="http://schemas.microsoft.com/office/drawing/2014/main" id="{F17EA090-B75A-4896-B792-62F42CC1B75B}"/>
                  </a:ext>
                </a:extLst>
              </p:cNvPr>
              <p:cNvSpPr>
                <a:spLocks noChangeShapeType="1"/>
              </p:cNvSpPr>
              <p:nvPr/>
            </p:nvSpPr>
            <p:spPr bwMode="auto">
              <a:xfrm>
                <a:off x="3391" y="2757"/>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1" name="Line 119">
                <a:extLst>
                  <a:ext uri="{FF2B5EF4-FFF2-40B4-BE49-F238E27FC236}">
                    <a16:creationId xmlns:a16="http://schemas.microsoft.com/office/drawing/2014/main" id="{A6EAB429-FEA5-4297-A853-583F1DFB4321}"/>
                  </a:ext>
                </a:extLst>
              </p:cNvPr>
              <p:cNvSpPr>
                <a:spLocks noChangeShapeType="1"/>
              </p:cNvSpPr>
              <p:nvPr/>
            </p:nvSpPr>
            <p:spPr bwMode="auto">
              <a:xfrm flipH="1">
                <a:off x="5450" y="2757"/>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2" name="Rectangle 120">
                <a:extLst>
                  <a:ext uri="{FF2B5EF4-FFF2-40B4-BE49-F238E27FC236}">
                    <a16:creationId xmlns:a16="http://schemas.microsoft.com/office/drawing/2014/main" id="{1A914D84-D5BB-44F7-BBFC-F9493334C40B}"/>
                  </a:ext>
                </a:extLst>
              </p:cNvPr>
              <p:cNvSpPr>
                <a:spLocks noChangeArrowheads="1"/>
              </p:cNvSpPr>
              <p:nvPr/>
            </p:nvSpPr>
            <p:spPr bwMode="auto">
              <a:xfrm>
                <a:off x="3329" y="2714"/>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a:t>
                </a:r>
                <a:endParaRPr lang="en-US" altLang="en-US" sz="1800">
                  <a:latin typeface="Arial" panose="020B0604020202020204" pitchFamily="34" charset="0"/>
                </a:endParaRPr>
              </a:p>
            </p:txBody>
          </p:sp>
          <p:sp>
            <p:nvSpPr>
              <p:cNvPr id="8313" name="Line 121">
                <a:extLst>
                  <a:ext uri="{FF2B5EF4-FFF2-40B4-BE49-F238E27FC236}">
                    <a16:creationId xmlns:a16="http://schemas.microsoft.com/office/drawing/2014/main" id="{43790B58-A01B-47E3-A461-E4A52882E34F}"/>
                  </a:ext>
                </a:extLst>
              </p:cNvPr>
              <p:cNvSpPr>
                <a:spLocks noChangeShapeType="1"/>
              </p:cNvSpPr>
              <p:nvPr/>
            </p:nvSpPr>
            <p:spPr bwMode="auto">
              <a:xfrm>
                <a:off x="3391" y="255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4" name="Line 122">
                <a:extLst>
                  <a:ext uri="{FF2B5EF4-FFF2-40B4-BE49-F238E27FC236}">
                    <a16:creationId xmlns:a16="http://schemas.microsoft.com/office/drawing/2014/main" id="{FBAEBCA3-09E4-480B-8E26-C1132A612310}"/>
                  </a:ext>
                </a:extLst>
              </p:cNvPr>
              <p:cNvSpPr>
                <a:spLocks noChangeShapeType="1"/>
              </p:cNvSpPr>
              <p:nvPr/>
            </p:nvSpPr>
            <p:spPr bwMode="auto">
              <a:xfrm flipH="1">
                <a:off x="5450" y="2551"/>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5" name="Rectangle 123">
                <a:extLst>
                  <a:ext uri="{FF2B5EF4-FFF2-40B4-BE49-F238E27FC236}">
                    <a16:creationId xmlns:a16="http://schemas.microsoft.com/office/drawing/2014/main" id="{F96299D2-77ED-4E8A-BAED-C5F4B0ECBC1D}"/>
                  </a:ext>
                </a:extLst>
              </p:cNvPr>
              <p:cNvSpPr>
                <a:spLocks noChangeArrowheads="1"/>
              </p:cNvSpPr>
              <p:nvPr/>
            </p:nvSpPr>
            <p:spPr bwMode="auto">
              <a:xfrm>
                <a:off x="3329" y="2507"/>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4</a:t>
                </a:r>
                <a:endParaRPr lang="en-US" altLang="en-US" sz="1800">
                  <a:latin typeface="Arial" panose="020B0604020202020204" pitchFamily="34" charset="0"/>
                </a:endParaRPr>
              </a:p>
            </p:txBody>
          </p:sp>
          <p:sp>
            <p:nvSpPr>
              <p:cNvPr id="8316" name="Line 124">
                <a:extLst>
                  <a:ext uri="{FF2B5EF4-FFF2-40B4-BE49-F238E27FC236}">
                    <a16:creationId xmlns:a16="http://schemas.microsoft.com/office/drawing/2014/main" id="{96BC8699-A463-4BAC-AD83-38A75FE25207}"/>
                  </a:ext>
                </a:extLst>
              </p:cNvPr>
              <p:cNvSpPr>
                <a:spLocks noChangeShapeType="1"/>
              </p:cNvSpPr>
              <p:nvPr/>
            </p:nvSpPr>
            <p:spPr bwMode="auto">
              <a:xfrm>
                <a:off x="3391" y="234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7" name="Line 125">
                <a:extLst>
                  <a:ext uri="{FF2B5EF4-FFF2-40B4-BE49-F238E27FC236}">
                    <a16:creationId xmlns:a16="http://schemas.microsoft.com/office/drawing/2014/main" id="{A4B718FE-0DA9-43E1-A797-827E71D04BFC}"/>
                  </a:ext>
                </a:extLst>
              </p:cNvPr>
              <p:cNvSpPr>
                <a:spLocks noChangeShapeType="1"/>
              </p:cNvSpPr>
              <p:nvPr/>
            </p:nvSpPr>
            <p:spPr bwMode="auto">
              <a:xfrm flipH="1">
                <a:off x="5450" y="2344"/>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18" name="Rectangle 126">
                <a:extLst>
                  <a:ext uri="{FF2B5EF4-FFF2-40B4-BE49-F238E27FC236}">
                    <a16:creationId xmlns:a16="http://schemas.microsoft.com/office/drawing/2014/main" id="{0C605328-1BD6-44AE-BA37-92AD00802A99}"/>
                  </a:ext>
                </a:extLst>
              </p:cNvPr>
              <p:cNvSpPr>
                <a:spLocks noChangeArrowheads="1"/>
              </p:cNvSpPr>
              <p:nvPr/>
            </p:nvSpPr>
            <p:spPr bwMode="auto">
              <a:xfrm>
                <a:off x="3329" y="2301"/>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6</a:t>
                </a:r>
                <a:endParaRPr lang="en-US" altLang="en-US" sz="1800">
                  <a:latin typeface="Arial" panose="020B0604020202020204" pitchFamily="34" charset="0"/>
                </a:endParaRPr>
              </a:p>
            </p:txBody>
          </p:sp>
          <p:sp>
            <p:nvSpPr>
              <p:cNvPr id="8319" name="Line 127">
                <a:extLst>
                  <a:ext uri="{FF2B5EF4-FFF2-40B4-BE49-F238E27FC236}">
                    <a16:creationId xmlns:a16="http://schemas.microsoft.com/office/drawing/2014/main" id="{DFBA68E6-63F5-479D-B341-2CEEACC2C18D}"/>
                  </a:ext>
                </a:extLst>
              </p:cNvPr>
              <p:cNvSpPr>
                <a:spLocks noChangeShapeType="1"/>
              </p:cNvSpPr>
              <p:nvPr/>
            </p:nvSpPr>
            <p:spPr bwMode="auto">
              <a:xfrm>
                <a:off x="3391" y="214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20" name="Line 128">
                <a:extLst>
                  <a:ext uri="{FF2B5EF4-FFF2-40B4-BE49-F238E27FC236}">
                    <a16:creationId xmlns:a16="http://schemas.microsoft.com/office/drawing/2014/main" id="{E0008990-2A9D-4FDE-9451-06ABC5E78A81}"/>
                  </a:ext>
                </a:extLst>
              </p:cNvPr>
              <p:cNvSpPr>
                <a:spLocks noChangeShapeType="1"/>
              </p:cNvSpPr>
              <p:nvPr/>
            </p:nvSpPr>
            <p:spPr bwMode="auto">
              <a:xfrm flipH="1">
                <a:off x="5450" y="2143"/>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21" name="Rectangle 129">
                <a:extLst>
                  <a:ext uri="{FF2B5EF4-FFF2-40B4-BE49-F238E27FC236}">
                    <a16:creationId xmlns:a16="http://schemas.microsoft.com/office/drawing/2014/main" id="{768AA337-4DAC-4954-A3A6-03E7A8838F1D}"/>
                  </a:ext>
                </a:extLst>
              </p:cNvPr>
              <p:cNvSpPr>
                <a:spLocks noChangeArrowheads="1"/>
              </p:cNvSpPr>
              <p:nvPr/>
            </p:nvSpPr>
            <p:spPr bwMode="auto">
              <a:xfrm>
                <a:off x="3329" y="210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8</a:t>
                </a:r>
                <a:endParaRPr lang="en-US" altLang="en-US" sz="1800">
                  <a:latin typeface="Arial" panose="020B0604020202020204" pitchFamily="34" charset="0"/>
                </a:endParaRPr>
              </a:p>
            </p:txBody>
          </p:sp>
          <p:sp>
            <p:nvSpPr>
              <p:cNvPr id="8322" name="Line 130">
                <a:extLst>
                  <a:ext uri="{FF2B5EF4-FFF2-40B4-BE49-F238E27FC236}">
                    <a16:creationId xmlns:a16="http://schemas.microsoft.com/office/drawing/2014/main" id="{1B46D3DA-2223-4A17-9AB1-029AD0DC8EEB}"/>
                  </a:ext>
                </a:extLst>
              </p:cNvPr>
              <p:cNvSpPr>
                <a:spLocks noChangeShapeType="1"/>
              </p:cNvSpPr>
              <p:nvPr/>
            </p:nvSpPr>
            <p:spPr bwMode="auto">
              <a:xfrm>
                <a:off x="3391" y="1937"/>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23" name="Line 131">
                <a:extLst>
                  <a:ext uri="{FF2B5EF4-FFF2-40B4-BE49-F238E27FC236}">
                    <a16:creationId xmlns:a16="http://schemas.microsoft.com/office/drawing/2014/main" id="{A3438DB2-1FA1-4D0D-AE8E-B7894D8B79F1}"/>
                  </a:ext>
                </a:extLst>
              </p:cNvPr>
              <p:cNvSpPr>
                <a:spLocks noChangeShapeType="1"/>
              </p:cNvSpPr>
              <p:nvPr/>
            </p:nvSpPr>
            <p:spPr bwMode="auto">
              <a:xfrm flipH="1">
                <a:off x="5450" y="1937"/>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24" name="Rectangle 132">
                <a:extLst>
                  <a:ext uri="{FF2B5EF4-FFF2-40B4-BE49-F238E27FC236}">
                    <a16:creationId xmlns:a16="http://schemas.microsoft.com/office/drawing/2014/main" id="{B3E226EB-7A82-48E4-8697-C617C6C7F78E}"/>
                  </a:ext>
                </a:extLst>
              </p:cNvPr>
              <p:cNvSpPr>
                <a:spLocks noChangeArrowheads="1"/>
              </p:cNvSpPr>
              <p:nvPr/>
            </p:nvSpPr>
            <p:spPr bwMode="auto">
              <a:xfrm>
                <a:off x="3286" y="189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8325" name="Line 133">
                <a:extLst>
                  <a:ext uri="{FF2B5EF4-FFF2-40B4-BE49-F238E27FC236}">
                    <a16:creationId xmlns:a16="http://schemas.microsoft.com/office/drawing/2014/main" id="{520D1D01-D702-4A1E-85A0-2F9F6442E447}"/>
                  </a:ext>
                </a:extLst>
              </p:cNvPr>
              <p:cNvSpPr>
                <a:spLocks noChangeShapeType="1"/>
              </p:cNvSpPr>
              <p:nvPr/>
            </p:nvSpPr>
            <p:spPr bwMode="auto">
              <a:xfrm>
                <a:off x="3391" y="1730"/>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26" name="Line 134">
                <a:extLst>
                  <a:ext uri="{FF2B5EF4-FFF2-40B4-BE49-F238E27FC236}">
                    <a16:creationId xmlns:a16="http://schemas.microsoft.com/office/drawing/2014/main" id="{3CB04608-C844-4D22-B93B-1A1FBB1D8ED4}"/>
                  </a:ext>
                </a:extLst>
              </p:cNvPr>
              <p:cNvSpPr>
                <a:spLocks noChangeShapeType="1"/>
              </p:cNvSpPr>
              <p:nvPr/>
            </p:nvSpPr>
            <p:spPr bwMode="auto">
              <a:xfrm flipH="1">
                <a:off x="5450" y="1730"/>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27" name="Rectangle 135">
                <a:extLst>
                  <a:ext uri="{FF2B5EF4-FFF2-40B4-BE49-F238E27FC236}">
                    <a16:creationId xmlns:a16="http://schemas.microsoft.com/office/drawing/2014/main" id="{01B32029-8502-4D90-9585-17AE28367ACA}"/>
                  </a:ext>
                </a:extLst>
              </p:cNvPr>
              <p:cNvSpPr>
                <a:spLocks noChangeArrowheads="1"/>
              </p:cNvSpPr>
              <p:nvPr/>
            </p:nvSpPr>
            <p:spPr bwMode="auto">
              <a:xfrm>
                <a:off x="3286" y="1687"/>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12</a:t>
                </a:r>
                <a:endParaRPr lang="en-US" altLang="en-US" sz="1800">
                  <a:latin typeface="Arial" panose="020B0604020202020204" pitchFamily="34" charset="0"/>
                </a:endParaRPr>
              </a:p>
            </p:txBody>
          </p:sp>
          <p:sp>
            <p:nvSpPr>
              <p:cNvPr id="8328" name="Line 136">
                <a:extLst>
                  <a:ext uri="{FF2B5EF4-FFF2-40B4-BE49-F238E27FC236}">
                    <a16:creationId xmlns:a16="http://schemas.microsoft.com/office/drawing/2014/main" id="{F1626C3C-4E42-4356-B436-F5251C1C7A2F}"/>
                  </a:ext>
                </a:extLst>
              </p:cNvPr>
              <p:cNvSpPr>
                <a:spLocks noChangeShapeType="1"/>
              </p:cNvSpPr>
              <p:nvPr/>
            </p:nvSpPr>
            <p:spPr bwMode="auto">
              <a:xfrm>
                <a:off x="3391" y="152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29" name="Line 137">
                <a:extLst>
                  <a:ext uri="{FF2B5EF4-FFF2-40B4-BE49-F238E27FC236}">
                    <a16:creationId xmlns:a16="http://schemas.microsoft.com/office/drawing/2014/main" id="{1B7D560E-3746-4332-80E5-24F632B48120}"/>
                  </a:ext>
                </a:extLst>
              </p:cNvPr>
              <p:cNvSpPr>
                <a:spLocks noChangeShapeType="1"/>
              </p:cNvSpPr>
              <p:nvPr/>
            </p:nvSpPr>
            <p:spPr bwMode="auto">
              <a:xfrm flipH="1">
                <a:off x="5450" y="1524"/>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30" name="Rectangle 138">
                <a:extLst>
                  <a:ext uri="{FF2B5EF4-FFF2-40B4-BE49-F238E27FC236}">
                    <a16:creationId xmlns:a16="http://schemas.microsoft.com/office/drawing/2014/main" id="{F119A678-7502-46DA-988F-A11CCFCFB1BF}"/>
                  </a:ext>
                </a:extLst>
              </p:cNvPr>
              <p:cNvSpPr>
                <a:spLocks noChangeArrowheads="1"/>
              </p:cNvSpPr>
              <p:nvPr/>
            </p:nvSpPr>
            <p:spPr bwMode="auto">
              <a:xfrm>
                <a:off x="3286" y="1481"/>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14</a:t>
                </a:r>
                <a:endParaRPr lang="en-US" altLang="en-US" sz="1800">
                  <a:latin typeface="Arial" panose="020B0604020202020204" pitchFamily="34" charset="0"/>
                </a:endParaRPr>
              </a:p>
            </p:txBody>
          </p:sp>
          <p:sp>
            <p:nvSpPr>
              <p:cNvPr id="8331" name="Line 139">
                <a:extLst>
                  <a:ext uri="{FF2B5EF4-FFF2-40B4-BE49-F238E27FC236}">
                    <a16:creationId xmlns:a16="http://schemas.microsoft.com/office/drawing/2014/main" id="{6B97E77D-01C7-4B8D-B27D-575B8608DBA0}"/>
                  </a:ext>
                </a:extLst>
              </p:cNvPr>
              <p:cNvSpPr>
                <a:spLocks noChangeShapeType="1"/>
              </p:cNvSpPr>
              <p:nvPr/>
            </p:nvSpPr>
            <p:spPr bwMode="auto">
              <a:xfrm>
                <a:off x="3391" y="132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32" name="Line 140">
                <a:extLst>
                  <a:ext uri="{FF2B5EF4-FFF2-40B4-BE49-F238E27FC236}">
                    <a16:creationId xmlns:a16="http://schemas.microsoft.com/office/drawing/2014/main" id="{211CBEDA-53D1-46AF-B27B-580EDA5DDAF7}"/>
                  </a:ext>
                </a:extLst>
              </p:cNvPr>
              <p:cNvSpPr>
                <a:spLocks noChangeShapeType="1"/>
              </p:cNvSpPr>
              <p:nvPr/>
            </p:nvSpPr>
            <p:spPr bwMode="auto">
              <a:xfrm flipH="1">
                <a:off x="5450" y="1323"/>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33" name="Rectangle 141">
                <a:extLst>
                  <a:ext uri="{FF2B5EF4-FFF2-40B4-BE49-F238E27FC236}">
                    <a16:creationId xmlns:a16="http://schemas.microsoft.com/office/drawing/2014/main" id="{8EDA5A45-6134-4AE9-9169-D8FF001393C6}"/>
                  </a:ext>
                </a:extLst>
              </p:cNvPr>
              <p:cNvSpPr>
                <a:spLocks noChangeArrowheads="1"/>
              </p:cNvSpPr>
              <p:nvPr/>
            </p:nvSpPr>
            <p:spPr bwMode="auto">
              <a:xfrm>
                <a:off x="3286" y="1279"/>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16</a:t>
                </a:r>
                <a:endParaRPr lang="en-US" altLang="en-US" sz="1800">
                  <a:latin typeface="Arial" panose="020B0604020202020204" pitchFamily="34" charset="0"/>
                </a:endParaRPr>
              </a:p>
            </p:txBody>
          </p:sp>
          <p:sp>
            <p:nvSpPr>
              <p:cNvPr id="8334" name="Freeform 142">
                <a:extLst>
                  <a:ext uri="{FF2B5EF4-FFF2-40B4-BE49-F238E27FC236}">
                    <a16:creationId xmlns:a16="http://schemas.microsoft.com/office/drawing/2014/main" id="{E7BB40A0-3DA5-4E96-A160-5615ADDB7A6A}"/>
                  </a:ext>
                </a:extLst>
              </p:cNvPr>
              <p:cNvSpPr>
                <a:spLocks/>
              </p:cNvSpPr>
              <p:nvPr/>
            </p:nvSpPr>
            <p:spPr bwMode="auto">
              <a:xfrm>
                <a:off x="3391" y="2733"/>
                <a:ext cx="2087" cy="134"/>
              </a:xfrm>
              <a:custGeom>
                <a:avLst/>
                <a:gdLst>
                  <a:gd name="T0" fmla="*/ 0 w 2087"/>
                  <a:gd name="T1" fmla="*/ 5 h 134"/>
                  <a:gd name="T2" fmla="*/ 48 w 2087"/>
                  <a:gd name="T3" fmla="*/ 0 h 134"/>
                  <a:gd name="T4" fmla="*/ 101 w 2087"/>
                  <a:gd name="T5" fmla="*/ 0 h 134"/>
                  <a:gd name="T6" fmla="*/ 154 w 2087"/>
                  <a:gd name="T7" fmla="*/ 0 h 134"/>
                  <a:gd name="T8" fmla="*/ 207 w 2087"/>
                  <a:gd name="T9" fmla="*/ 5 h 134"/>
                  <a:gd name="T10" fmla="*/ 259 w 2087"/>
                  <a:gd name="T11" fmla="*/ 5 h 134"/>
                  <a:gd name="T12" fmla="*/ 307 w 2087"/>
                  <a:gd name="T13" fmla="*/ 10 h 134"/>
                  <a:gd name="T14" fmla="*/ 360 w 2087"/>
                  <a:gd name="T15" fmla="*/ 10 h 134"/>
                  <a:gd name="T16" fmla="*/ 413 w 2087"/>
                  <a:gd name="T17" fmla="*/ 14 h 134"/>
                  <a:gd name="T18" fmla="*/ 466 w 2087"/>
                  <a:gd name="T19" fmla="*/ 19 h 134"/>
                  <a:gd name="T20" fmla="*/ 518 w 2087"/>
                  <a:gd name="T21" fmla="*/ 24 h 134"/>
                  <a:gd name="T22" fmla="*/ 571 w 2087"/>
                  <a:gd name="T23" fmla="*/ 24 h 134"/>
                  <a:gd name="T24" fmla="*/ 619 w 2087"/>
                  <a:gd name="T25" fmla="*/ 29 h 134"/>
                  <a:gd name="T26" fmla="*/ 672 w 2087"/>
                  <a:gd name="T27" fmla="*/ 34 h 134"/>
                  <a:gd name="T28" fmla="*/ 725 w 2087"/>
                  <a:gd name="T29" fmla="*/ 38 h 134"/>
                  <a:gd name="T30" fmla="*/ 778 w 2087"/>
                  <a:gd name="T31" fmla="*/ 43 h 134"/>
                  <a:gd name="T32" fmla="*/ 830 w 2087"/>
                  <a:gd name="T33" fmla="*/ 48 h 134"/>
                  <a:gd name="T34" fmla="*/ 883 w 2087"/>
                  <a:gd name="T35" fmla="*/ 53 h 134"/>
                  <a:gd name="T36" fmla="*/ 931 w 2087"/>
                  <a:gd name="T37" fmla="*/ 53 h 134"/>
                  <a:gd name="T38" fmla="*/ 984 w 2087"/>
                  <a:gd name="T39" fmla="*/ 58 h 134"/>
                  <a:gd name="T40" fmla="*/ 1037 w 2087"/>
                  <a:gd name="T41" fmla="*/ 62 h 134"/>
                  <a:gd name="T42" fmla="*/ 1089 w 2087"/>
                  <a:gd name="T43" fmla="*/ 67 h 134"/>
                  <a:gd name="T44" fmla="*/ 1142 w 2087"/>
                  <a:gd name="T45" fmla="*/ 72 h 134"/>
                  <a:gd name="T46" fmla="*/ 1195 w 2087"/>
                  <a:gd name="T47" fmla="*/ 77 h 134"/>
                  <a:gd name="T48" fmla="*/ 1243 w 2087"/>
                  <a:gd name="T49" fmla="*/ 82 h 134"/>
                  <a:gd name="T50" fmla="*/ 1296 w 2087"/>
                  <a:gd name="T51" fmla="*/ 86 h 134"/>
                  <a:gd name="T52" fmla="*/ 1349 w 2087"/>
                  <a:gd name="T53" fmla="*/ 91 h 134"/>
                  <a:gd name="T54" fmla="*/ 1401 w 2087"/>
                  <a:gd name="T55" fmla="*/ 91 h 134"/>
                  <a:gd name="T56" fmla="*/ 1454 w 2087"/>
                  <a:gd name="T57" fmla="*/ 96 h 134"/>
                  <a:gd name="T58" fmla="*/ 1507 w 2087"/>
                  <a:gd name="T59" fmla="*/ 101 h 134"/>
                  <a:gd name="T60" fmla="*/ 1555 w 2087"/>
                  <a:gd name="T61" fmla="*/ 106 h 134"/>
                  <a:gd name="T62" fmla="*/ 1608 w 2087"/>
                  <a:gd name="T63" fmla="*/ 106 h 134"/>
                  <a:gd name="T64" fmla="*/ 1660 w 2087"/>
                  <a:gd name="T65" fmla="*/ 110 h 134"/>
                  <a:gd name="T66" fmla="*/ 1713 w 2087"/>
                  <a:gd name="T67" fmla="*/ 115 h 134"/>
                  <a:gd name="T68" fmla="*/ 1766 w 2087"/>
                  <a:gd name="T69" fmla="*/ 120 h 134"/>
                  <a:gd name="T70" fmla="*/ 1814 w 2087"/>
                  <a:gd name="T71" fmla="*/ 120 h 134"/>
                  <a:gd name="T72" fmla="*/ 1867 w 2087"/>
                  <a:gd name="T73" fmla="*/ 125 h 134"/>
                  <a:gd name="T74" fmla="*/ 1920 w 2087"/>
                  <a:gd name="T75" fmla="*/ 129 h 134"/>
                  <a:gd name="T76" fmla="*/ 1972 w 2087"/>
                  <a:gd name="T77" fmla="*/ 129 h 134"/>
                  <a:gd name="T78" fmla="*/ 2025 w 2087"/>
                  <a:gd name="T79" fmla="*/ 134 h 134"/>
                  <a:gd name="T80" fmla="*/ 2078 w 2087"/>
                  <a:gd name="T81" fmla="*/ 134 h 134"/>
                  <a:gd name="T82" fmla="*/ 2087 w 2087"/>
                  <a:gd name="T83"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87" h="134">
                    <a:moveTo>
                      <a:pt x="0" y="5"/>
                    </a:moveTo>
                    <a:lnTo>
                      <a:pt x="48" y="0"/>
                    </a:lnTo>
                    <a:lnTo>
                      <a:pt x="101" y="0"/>
                    </a:lnTo>
                    <a:lnTo>
                      <a:pt x="154" y="0"/>
                    </a:lnTo>
                    <a:lnTo>
                      <a:pt x="207" y="5"/>
                    </a:lnTo>
                    <a:lnTo>
                      <a:pt x="259" y="5"/>
                    </a:lnTo>
                    <a:lnTo>
                      <a:pt x="307" y="10"/>
                    </a:lnTo>
                    <a:lnTo>
                      <a:pt x="360" y="10"/>
                    </a:lnTo>
                    <a:lnTo>
                      <a:pt x="413" y="14"/>
                    </a:lnTo>
                    <a:lnTo>
                      <a:pt x="466" y="19"/>
                    </a:lnTo>
                    <a:lnTo>
                      <a:pt x="518" y="24"/>
                    </a:lnTo>
                    <a:lnTo>
                      <a:pt x="571" y="24"/>
                    </a:lnTo>
                    <a:lnTo>
                      <a:pt x="619" y="29"/>
                    </a:lnTo>
                    <a:lnTo>
                      <a:pt x="672" y="34"/>
                    </a:lnTo>
                    <a:lnTo>
                      <a:pt x="725" y="38"/>
                    </a:lnTo>
                    <a:lnTo>
                      <a:pt x="778" y="43"/>
                    </a:lnTo>
                    <a:lnTo>
                      <a:pt x="830" y="48"/>
                    </a:lnTo>
                    <a:lnTo>
                      <a:pt x="883" y="53"/>
                    </a:lnTo>
                    <a:lnTo>
                      <a:pt x="931" y="53"/>
                    </a:lnTo>
                    <a:lnTo>
                      <a:pt x="984" y="58"/>
                    </a:lnTo>
                    <a:lnTo>
                      <a:pt x="1037" y="62"/>
                    </a:lnTo>
                    <a:lnTo>
                      <a:pt x="1089" y="67"/>
                    </a:lnTo>
                    <a:lnTo>
                      <a:pt x="1142" y="72"/>
                    </a:lnTo>
                    <a:lnTo>
                      <a:pt x="1195" y="77"/>
                    </a:lnTo>
                    <a:lnTo>
                      <a:pt x="1243" y="82"/>
                    </a:lnTo>
                    <a:lnTo>
                      <a:pt x="1296" y="86"/>
                    </a:lnTo>
                    <a:lnTo>
                      <a:pt x="1349" y="91"/>
                    </a:lnTo>
                    <a:lnTo>
                      <a:pt x="1401" y="91"/>
                    </a:lnTo>
                    <a:lnTo>
                      <a:pt x="1454" y="96"/>
                    </a:lnTo>
                    <a:lnTo>
                      <a:pt x="1507" y="101"/>
                    </a:lnTo>
                    <a:lnTo>
                      <a:pt x="1555" y="106"/>
                    </a:lnTo>
                    <a:lnTo>
                      <a:pt x="1608" y="106"/>
                    </a:lnTo>
                    <a:lnTo>
                      <a:pt x="1660" y="110"/>
                    </a:lnTo>
                    <a:lnTo>
                      <a:pt x="1713" y="115"/>
                    </a:lnTo>
                    <a:lnTo>
                      <a:pt x="1766" y="120"/>
                    </a:lnTo>
                    <a:lnTo>
                      <a:pt x="1814" y="120"/>
                    </a:lnTo>
                    <a:lnTo>
                      <a:pt x="1867" y="125"/>
                    </a:lnTo>
                    <a:lnTo>
                      <a:pt x="1920" y="129"/>
                    </a:lnTo>
                    <a:lnTo>
                      <a:pt x="1972" y="129"/>
                    </a:lnTo>
                    <a:lnTo>
                      <a:pt x="2025" y="134"/>
                    </a:lnTo>
                    <a:lnTo>
                      <a:pt x="2078" y="134"/>
                    </a:lnTo>
                    <a:lnTo>
                      <a:pt x="2087" y="134"/>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35" name="Freeform 143">
                <a:extLst>
                  <a:ext uri="{FF2B5EF4-FFF2-40B4-BE49-F238E27FC236}">
                    <a16:creationId xmlns:a16="http://schemas.microsoft.com/office/drawing/2014/main" id="{D703EA99-5826-4B72-8425-58C8D4107F14}"/>
                  </a:ext>
                </a:extLst>
              </p:cNvPr>
              <p:cNvSpPr>
                <a:spLocks/>
              </p:cNvSpPr>
              <p:nvPr/>
            </p:nvSpPr>
            <p:spPr bwMode="auto">
              <a:xfrm>
                <a:off x="3391" y="1399"/>
                <a:ext cx="2087" cy="1473"/>
              </a:xfrm>
              <a:custGeom>
                <a:avLst/>
                <a:gdLst>
                  <a:gd name="T0" fmla="*/ 0 w 2087"/>
                  <a:gd name="T1" fmla="*/ 0 h 1473"/>
                  <a:gd name="T2" fmla="*/ 48 w 2087"/>
                  <a:gd name="T3" fmla="*/ 34 h 1473"/>
                  <a:gd name="T4" fmla="*/ 101 w 2087"/>
                  <a:gd name="T5" fmla="*/ 149 h 1473"/>
                  <a:gd name="T6" fmla="*/ 154 w 2087"/>
                  <a:gd name="T7" fmla="*/ 298 h 1473"/>
                  <a:gd name="T8" fmla="*/ 207 w 2087"/>
                  <a:gd name="T9" fmla="*/ 446 h 1473"/>
                  <a:gd name="T10" fmla="*/ 259 w 2087"/>
                  <a:gd name="T11" fmla="*/ 581 h 1473"/>
                  <a:gd name="T12" fmla="*/ 307 w 2087"/>
                  <a:gd name="T13" fmla="*/ 691 h 1473"/>
                  <a:gd name="T14" fmla="*/ 360 w 2087"/>
                  <a:gd name="T15" fmla="*/ 787 h 1473"/>
                  <a:gd name="T16" fmla="*/ 413 w 2087"/>
                  <a:gd name="T17" fmla="*/ 873 h 1473"/>
                  <a:gd name="T18" fmla="*/ 466 w 2087"/>
                  <a:gd name="T19" fmla="*/ 945 h 1473"/>
                  <a:gd name="T20" fmla="*/ 518 w 2087"/>
                  <a:gd name="T21" fmla="*/ 1003 h 1473"/>
                  <a:gd name="T22" fmla="*/ 571 w 2087"/>
                  <a:gd name="T23" fmla="*/ 1051 h 1473"/>
                  <a:gd name="T24" fmla="*/ 619 w 2087"/>
                  <a:gd name="T25" fmla="*/ 1094 h 1473"/>
                  <a:gd name="T26" fmla="*/ 672 w 2087"/>
                  <a:gd name="T27" fmla="*/ 1132 h 1473"/>
                  <a:gd name="T28" fmla="*/ 725 w 2087"/>
                  <a:gd name="T29" fmla="*/ 1166 h 1473"/>
                  <a:gd name="T30" fmla="*/ 778 w 2087"/>
                  <a:gd name="T31" fmla="*/ 1195 h 1473"/>
                  <a:gd name="T32" fmla="*/ 830 w 2087"/>
                  <a:gd name="T33" fmla="*/ 1219 h 1473"/>
                  <a:gd name="T34" fmla="*/ 883 w 2087"/>
                  <a:gd name="T35" fmla="*/ 1243 h 1473"/>
                  <a:gd name="T36" fmla="*/ 931 w 2087"/>
                  <a:gd name="T37" fmla="*/ 1262 h 1473"/>
                  <a:gd name="T38" fmla="*/ 984 w 2087"/>
                  <a:gd name="T39" fmla="*/ 1281 h 1473"/>
                  <a:gd name="T40" fmla="*/ 1037 w 2087"/>
                  <a:gd name="T41" fmla="*/ 1300 h 1473"/>
                  <a:gd name="T42" fmla="*/ 1089 w 2087"/>
                  <a:gd name="T43" fmla="*/ 1315 h 1473"/>
                  <a:gd name="T44" fmla="*/ 1142 w 2087"/>
                  <a:gd name="T45" fmla="*/ 1329 h 1473"/>
                  <a:gd name="T46" fmla="*/ 1195 w 2087"/>
                  <a:gd name="T47" fmla="*/ 1344 h 1473"/>
                  <a:gd name="T48" fmla="*/ 1243 w 2087"/>
                  <a:gd name="T49" fmla="*/ 1358 h 1473"/>
                  <a:gd name="T50" fmla="*/ 1296 w 2087"/>
                  <a:gd name="T51" fmla="*/ 1368 h 1473"/>
                  <a:gd name="T52" fmla="*/ 1349 w 2087"/>
                  <a:gd name="T53" fmla="*/ 1377 h 1473"/>
                  <a:gd name="T54" fmla="*/ 1401 w 2087"/>
                  <a:gd name="T55" fmla="*/ 1387 h 1473"/>
                  <a:gd name="T56" fmla="*/ 1454 w 2087"/>
                  <a:gd name="T57" fmla="*/ 1396 h 1473"/>
                  <a:gd name="T58" fmla="*/ 1507 w 2087"/>
                  <a:gd name="T59" fmla="*/ 1406 h 1473"/>
                  <a:gd name="T60" fmla="*/ 1555 w 2087"/>
                  <a:gd name="T61" fmla="*/ 1411 h 1473"/>
                  <a:gd name="T62" fmla="*/ 1608 w 2087"/>
                  <a:gd name="T63" fmla="*/ 1420 h 1473"/>
                  <a:gd name="T64" fmla="*/ 1660 w 2087"/>
                  <a:gd name="T65" fmla="*/ 1425 h 1473"/>
                  <a:gd name="T66" fmla="*/ 1713 w 2087"/>
                  <a:gd name="T67" fmla="*/ 1435 h 1473"/>
                  <a:gd name="T68" fmla="*/ 1766 w 2087"/>
                  <a:gd name="T69" fmla="*/ 1440 h 1473"/>
                  <a:gd name="T70" fmla="*/ 1814 w 2087"/>
                  <a:gd name="T71" fmla="*/ 1444 h 1473"/>
                  <a:gd name="T72" fmla="*/ 1867 w 2087"/>
                  <a:gd name="T73" fmla="*/ 1454 h 1473"/>
                  <a:gd name="T74" fmla="*/ 1920 w 2087"/>
                  <a:gd name="T75" fmla="*/ 1459 h 1473"/>
                  <a:gd name="T76" fmla="*/ 1972 w 2087"/>
                  <a:gd name="T77" fmla="*/ 1463 h 1473"/>
                  <a:gd name="T78" fmla="*/ 2025 w 2087"/>
                  <a:gd name="T79" fmla="*/ 1468 h 1473"/>
                  <a:gd name="T80" fmla="*/ 2078 w 2087"/>
                  <a:gd name="T81" fmla="*/ 1473 h 1473"/>
                  <a:gd name="T82" fmla="*/ 2087 w 2087"/>
                  <a:gd name="T83" fmla="*/ 1473 h 1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87" h="1473">
                    <a:moveTo>
                      <a:pt x="0" y="0"/>
                    </a:moveTo>
                    <a:lnTo>
                      <a:pt x="48" y="34"/>
                    </a:lnTo>
                    <a:lnTo>
                      <a:pt x="101" y="149"/>
                    </a:lnTo>
                    <a:lnTo>
                      <a:pt x="154" y="298"/>
                    </a:lnTo>
                    <a:lnTo>
                      <a:pt x="207" y="446"/>
                    </a:lnTo>
                    <a:lnTo>
                      <a:pt x="259" y="581"/>
                    </a:lnTo>
                    <a:lnTo>
                      <a:pt x="307" y="691"/>
                    </a:lnTo>
                    <a:lnTo>
                      <a:pt x="360" y="787"/>
                    </a:lnTo>
                    <a:lnTo>
                      <a:pt x="413" y="873"/>
                    </a:lnTo>
                    <a:lnTo>
                      <a:pt x="466" y="945"/>
                    </a:lnTo>
                    <a:lnTo>
                      <a:pt x="518" y="1003"/>
                    </a:lnTo>
                    <a:lnTo>
                      <a:pt x="571" y="1051"/>
                    </a:lnTo>
                    <a:lnTo>
                      <a:pt x="619" y="1094"/>
                    </a:lnTo>
                    <a:lnTo>
                      <a:pt x="672" y="1132"/>
                    </a:lnTo>
                    <a:lnTo>
                      <a:pt x="725" y="1166"/>
                    </a:lnTo>
                    <a:lnTo>
                      <a:pt x="778" y="1195"/>
                    </a:lnTo>
                    <a:lnTo>
                      <a:pt x="830" y="1219"/>
                    </a:lnTo>
                    <a:lnTo>
                      <a:pt x="883" y="1243"/>
                    </a:lnTo>
                    <a:lnTo>
                      <a:pt x="931" y="1262"/>
                    </a:lnTo>
                    <a:lnTo>
                      <a:pt x="984" y="1281"/>
                    </a:lnTo>
                    <a:lnTo>
                      <a:pt x="1037" y="1300"/>
                    </a:lnTo>
                    <a:lnTo>
                      <a:pt x="1089" y="1315"/>
                    </a:lnTo>
                    <a:lnTo>
                      <a:pt x="1142" y="1329"/>
                    </a:lnTo>
                    <a:lnTo>
                      <a:pt x="1195" y="1344"/>
                    </a:lnTo>
                    <a:lnTo>
                      <a:pt x="1243" y="1358"/>
                    </a:lnTo>
                    <a:lnTo>
                      <a:pt x="1296" y="1368"/>
                    </a:lnTo>
                    <a:lnTo>
                      <a:pt x="1349" y="1377"/>
                    </a:lnTo>
                    <a:lnTo>
                      <a:pt x="1401" y="1387"/>
                    </a:lnTo>
                    <a:lnTo>
                      <a:pt x="1454" y="1396"/>
                    </a:lnTo>
                    <a:lnTo>
                      <a:pt x="1507" y="1406"/>
                    </a:lnTo>
                    <a:lnTo>
                      <a:pt x="1555" y="1411"/>
                    </a:lnTo>
                    <a:lnTo>
                      <a:pt x="1608" y="1420"/>
                    </a:lnTo>
                    <a:lnTo>
                      <a:pt x="1660" y="1425"/>
                    </a:lnTo>
                    <a:lnTo>
                      <a:pt x="1713" y="1435"/>
                    </a:lnTo>
                    <a:lnTo>
                      <a:pt x="1766" y="1440"/>
                    </a:lnTo>
                    <a:lnTo>
                      <a:pt x="1814" y="1444"/>
                    </a:lnTo>
                    <a:lnTo>
                      <a:pt x="1867" y="1454"/>
                    </a:lnTo>
                    <a:lnTo>
                      <a:pt x="1920" y="1459"/>
                    </a:lnTo>
                    <a:lnTo>
                      <a:pt x="1972" y="1463"/>
                    </a:lnTo>
                    <a:lnTo>
                      <a:pt x="2025" y="1468"/>
                    </a:lnTo>
                    <a:lnTo>
                      <a:pt x="2078" y="1473"/>
                    </a:lnTo>
                    <a:lnTo>
                      <a:pt x="2087" y="1473"/>
                    </a:lnTo>
                  </a:path>
                </a:pathLst>
              </a:custGeom>
              <a:noFill/>
              <a:ln w="15875"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8336" name="Group 144">
              <a:extLst>
                <a:ext uri="{FF2B5EF4-FFF2-40B4-BE49-F238E27FC236}">
                  <a16:creationId xmlns:a16="http://schemas.microsoft.com/office/drawing/2014/main" id="{AE7221BB-A784-457C-96E1-60CB96B97784}"/>
                </a:ext>
              </a:extLst>
            </p:cNvPr>
            <p:cNvGrpSpPr>
              <a:grpSpLocks/>
            </p:cNvGrpSpPr>
            <p:nvPr/>
          </p:nvGrpSpPr>
          <p:grpSpPr bwMode="auto">
            <a:xfrm>
              <a:off x="4643" y="1387"/>
              <a:ext cx="736" cy="325"/>
              <a:chOff x="2330" y="2539"/>
              <a:chExt cx="736" cy="325"/>
            </a:xfrm>
          </p:grpSpPr>
          <p:sp>
            <p:nvSpPr>
              <p:cNvPr id="8337" name="Text Box 145">
                <a:extLst>
                  <a:ext uri="{FF2B5EF4-FFF2-40B4-BE49-F238E27FC236}">
                    <a16:creationId xmlns:a16="http://schemas.microsoft.com/office/drawing/2014/main" id="{200116A8-CE9D-467A-BE76-363EB7BAA420}"/>
                  </a:ext>
                </a:extLst>
              </p:cNvPr>
              <p:cNvSpPr txBox="1">
                <a:spLocks noChangeArrowheads="1"/>
              </p:cNvSpPr>
              <p:nvPr/>
            </p:nvSpPr>
            <p:spPr bwMode="auto">
              <a:xfrm rot="21600000">
                <a:off x="2563" y="2539"/>
                <a:ext cx="503"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Energy 1</a:t>
                </a:r>
                <a:endParaRPr lang="en-US" altLang="en-US" sz="1200">
                  <a:latin typeface="Arial" panose="020B0604020202020204" pitchFamily="34" charset="0"/>
                  <a:sym typeface="Symbol" panose="05050102010706020507" pitchFamily="18" charset="2"/>
                </a:endParaRPr>
              </a:p>
            </p:txBody>
          </p:sp>
          <p:sp>
            <p:nvSpPr>
              <p:cNvPr id="8338" name="Line 146">
                <a:extLst>
                  <a:ext uri="{FF2B5EF4-FFF2-40B4-BE49-F238E27FC236}">
                    <a16:creationId xmlns:a16="http://schemas.microsoft.com/office/drawing/2014/main" id="{0E8B2B85-4CC6-4BD5-BAA4-1433C39B76D8}"/>
                  </a:ext>
                </a:extLst>
              </p:cNvPr>
              <p:cNvSpPr>
                <a:spLocks noChangeShapeType="1"/>
              </p:cNvSpPr>
              <p:nvPr/>
            </p:nvSpPr>
            <p:spPr bwMode="auto">
              <a:xfrm>
                <a:off x="2330" y="2625"/>
                <a:ext cx="23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339" name="Line 147">
                <a:extLst>
                  <a:ext uri="{FF2B5EF4-FFF2-40B4-BE49-F238E27FC236}">
                    <a16:creationId xmlns:a16="http://schemas.microsoft.com/office/drawing/2014/main" id="{688ABDC8-D776-4DE3-90E6-9DEE1405DE42}"/>
                  </a:ext>
                </a:extLst>
              </p:cNvPr>
              <p:cNvSpPr>
                <a:spLocks noChangeShapeType="1"/>
              </p:cNvSpPr>
              <p:nvPr/>
            </p:nvSpPr>
            <p:spPr bwMode="auto">
              <a:xfrm>
                <a:off x="2330" y="2777"/>
                <a:ext cx="249"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340" name="Text Box 148">
                <a:extLst>
                  <a:ext uri="{FF2B5EF4-FFF2-40B4-BE49-F238E27FC236}">
                    <a16:creationId xmlns:a16="http://schemas.microsoft.com/office/drawing/2014/main" id="{B2215272-7345-4CB1-84E2-0B8E49118348}"/>
                  </a:ext>
                </a:extLst>
              </p:cNvPr>
              <p:cNvSpPr txBox="1">
                <a:spLocks noChangeArrowheads="1"/>
              </p:cNvSpPr>
              <p:nvPr/>
            </p:nvSpPr>
            <p:spPr bwMode="auto">
              <a:xfrm rot="21600000">
                <a:off x="2563" y="2691"/>
                <a:ext cx="503"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Energy 4</a:t>
                </a:r>
                <a:endParaRPr lang="en-US" altLang="en-US" sz="1200">
                  <a:latin typeface="Arial" panose="020B0604020202020204" pitchFamily="34" charset="0"/>
                  <a:sym typeface="Symbol" panose="05050102010706020507" pitchFamily="18" charset="2"/>
                </a:endParaRPr>
              </a:p>
            </p:txBody>
          </p:sp>
        </p:gr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Line 3">
            <a:extLst>
              <a:ext uri="{FF2B5EF4-FFF2-40B4-BE49-F238E27FC236}">
                <a16:creationId xmlns:a16="http://schemas.microsoft.com/office/drawing/2014/main" id="{D49790B7-C3B9-4C65-A29B-831EECE9F0CE}"/>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Text Box 7">
            <a:extLst>
              <a:ext uri="{FF2B5EF4-FFF2-40B4-BE49-F238E27FC236}">
                <a16:creationId xmlns:a16="http://schemas.microsoft.com/office/drawing/2014/main" id="{EED64ADF-4F4F-4DCC-9A4F-2A990DCA7D56}"/>
              </a:ext>
            </a:extLst>
          </p:cNvPr>
          <p:cNvSpPr txBox="1">
            <a:spLocks noChangeArrowheads="1"/>
          </p:cNvSpPr>
          <p:nvPr/>
        </p:nvSpPr>
        <p:spPr bwMode="auto">
          <a:xfrm>
            <a:off x="3200400" y="381000"/>
            <a:ext cx="38735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Pulser – Panametrics 5052 PR</a:t>
            </a:r>
            <a:endParaRPr lang="en-US" altLang="en-US"/>
          </a:p>
        </p:txBody>
      </p:sp>
      <p:sp>
        <p:nvSpPr>
          <p:cNvPr id="9224" name="Text Box 8">
            <a:extLst>
              <a:ext uri="{FF2B5EF4-FFF2-40B4-BE49-F238E27FC236}">
                <a16:creationId xmlns:a16="http://schemas.microsoft.com/office/drawing/2014/main" id="{0AAC1F3B-3F3B-4A4A-BD48-D4ACC1E26F14}"/>
              </a:ext>
            </a:extLst>
          </p:cNvPr>
          <p:cNvSpPr txBox="1">
            <a:spLocks noChangeArrowheads="1"/>
          </p:cNvSpPr>
          <p:nvPr/>
        </p:nvSpPr>
        <p:spPr bwMode="auto">
          <a:xfrm rot="21600000">
            <a:off x="1658938" y="3079750"/>
            <a:ext cx="933450"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Damping 0</a:t>
            </a:r>
            <a:endParaRPr lang="en-US" altLang="en-US" sz="1200">
              <a:latin typeface="Arial" panose="020B0604020202020204" pitchFamily="34" charset="0"/>
              <a:sym typeface="Symbol" panose="05050102010706020507" pitchFamily="18" charset="2"/>
            </a:endParaRPr>
          </a:p>
        </p:txBody>
      </p:sp>
      <p:sp>
        <p:nvSpPr>
          <p:cNvPr id="9225" name="Text Box 9">
            <a:extLst>
              <a:ext uri="{FF2B5EF4-FFF2-40B4-BE49-F238E27FC236}">
                <a16:creationId xmlns:a16="http://schemas.microsoft.com/office/drawing/2014/main" id="{9E520327-6D8C-4D60-822C-D65242D01259}"/>
              </a:ext>
            </a:extLst>
          </p:cNvPr>
          <p:cNvSpPr txBox="1">
            <a:spLocks noChangeArrowheads="1"/>
          </p:cNvSpPr>
          <p:nvPr/>
        </p:nvSpPr>
        <p:spPr bwMode="auto">
          <a:xfrm rot="21600000">
            <a:off x="6232525" y="3079750"/>
            <a:ext cx="933450"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Damping 7</a:t>
            </a:r>
            <a:endParaRPr lang="en-US" altLang="en-US" sz="1200">
              <a:latin typeface="Arial" panose="020B0604020202020204" pitchFamily="34" charset="0"/>
              <a:sym typeface="Symbol" panose="05050102010706020507" pitchFamily="18" charset="2"/>
            </a:endParaRPr>
          </a:p>
        </p:txBody>
      </p:sp>
      <p:sp>
        <p:nvSpPr>
          <p:cNvPr id="9226" name="Text Box 10">
            <a:extLst>
              <a:ext uri="{FF2B5EF4-FFF2-40B4-BE49-F238E27FC236}">
                <a16:creationId xmlns:a16="http://schemas.microsoft.com/office/drawing/2014/main" id="{42FBFEA8-DEC1-4D36-98F4-AEE1E698AFCA}"/>
              </a:ext>
            </a:extLst>
          </p:cNvPr>
          <p:cNvSpPr txBox="1">
            <a:spLocks noChangeArrowheads="1"/>
          </p:cNvSpPr>
          <p:nvPr/>
        </p:nvSpPr>
        <p:spPr bwMode="auto">
          <a:xfrm>
            <a:off x="4021138" y="1200150"/>
            <a:ext cx="1238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Arial Narrow" panose="020B0606020202030204" pitchFamily="34" charset="0"/>
              </a:rPr>
              <a:t>Spike Pulser</a:t>
            </a:r>
          </a:p>
        </p:txBody>
      </p:sp>
      <p:grpSp>
        <p:nvGrpSpPr>
          <p:cNvPr id="9227" name="Group 11">
            <a:extLst>
              <a:ext uri="{FF2B5EF4-FFF2-40B4-BE49-F238E27FC236}">
                <a16:creationId xmlns:a16="http://schemas.microsoft.com/office/drawing/2014/main" id="{7C5DE413-8CC8-4A23-9BA1-D0ACF73B0F95}"/>
              </a:ext>
            </a:extLst>
          </p:cNvPr>
          <p:cNvGrpSpPr>
            <a:grpSpLocks/>
          </p:cNvGrpSpPr>
          <p:nvPr/>
        </p:nvGrpSpPr>
        <p:grpSpPr bwMode="auto">
          <a:xfrm>
            <a:off x="0" y="3281363"/>
            <a:ext cx="3978275" cy="3121025"/>
            <a:chOff x="167" y="1311"/>
            <a:chExt cx="2506" cy="1966"/>
          </a:xfrm>
        </p:grpSpPr>
        <p:sp>
          <p:nvSpPr>
            <p:cNvPr id="9228" name="AutoShape 12">
              <a:extLst>
                <a:ext uri="{FF2B5EF4-FFF2-40B4-BE49-F238E27FC236}">
                  <a16:creationId xmlns:a16="http://schemas.microsoft.com/office/drawing/2014/main" id="{F7F24851-2730-499D-81E1-75D4D1A77836}"/>
                </a:ext>
              </a:extLst>
            </p:cNvPr>
            <p:cNvSpPr>
              <a:spLocks noChangeAspect="1" noChangeArrowheads="1" noTextEdit="1"/>
            </p:cNvSpPr>
            <p:nvPr/>
          </p:nvSpPr>
          <p:spPr bwMode="auto">
            <a:xfrm>
              <a:off x="350" y="1311"/>
              <a:ext cx="2323" cy="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9229" name="Group 13">
              <a:extLst>
                <a:ext uri="{FF2B5EF4-FFF2-40B4-BE49-F238E27FC236}">
                  <a16:creationId xmlns:a16="http://schemas.microsoft.com/office/drawing/2014/main" id="{2731D0CB-9439-4306-BC33-F7AEBD2E3EFA}"/>
                </a:ext>
              </a:extLst>
            </p:cNvPr>
            <p:cNvGrpSpPr>
              <a:grpSpLocks/>
            </p:cNvGrpSpPr>
            <p:nvPr/>
          </p:nvGrpSpPr>
          <p:grpSpPr bwMode="auto">
            <a:xfrm>
              <a:off x="368" y="1338"/>
              <a:ext cx="2276" cy="1795"/>
              <a:chOff x="368" y="1338"/>
              <a:chExt cx="2276" cy="1795"/>
            </a:xfrm>
          </p:grpSpPr>
          <p:sp>
            <p:nvSpPr>
              <p:cNvPr id="9230" name="Rectangle 14">
                <a:extLst>
                  <a:ext uri="{FF2B5EF4-FFF2-40B4-BE49-F238E27FC236}">
                    <a16:creationId xmlns:a16="http://schemas.microsoft.com/office/drawing/2014/main" id="{AB860577-EFDE-443A-A265-2AC63101B0FB}"/>
                  </a:ext>
                </a:extLst>
              </p:cNvPr>
              <p:cNvSpPr>
                <a:spLocks noChangeArrowheads="1"/>
              </p:cNvSpPr>
              <p:nvPr/>
            </p:nvSpPr>
            <p:spPr bwMode="auto">
              <a:xfrm>
                <a:off x="516" y="1382"/>
                <a:ext cx="2083" cy="16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31" name="Rectangle 15">
                <a:extLst>
                  <a:ext uri="{FF2B5EF4-FFF2-40B4-BE49-F238E27FC236}">
                    <a16:creationId xmlns:a16="http://schemas.microsoft.com/office/drawing/2014/main" id="{93EDA345-C276-4FA3-A5F3-7A2B1982FFB6}"/>
                  </a:ext>
                </a:extLst>
              </p:cNvPr>
              <p:cNvSpPr>
                <a:spLocks noChangeArrowheads="1"/>
              </p:cNvSpPr>
              <p:nvPr/>
            </p:nvSpPr>
            <p:spPr bwMode="auto">
              <a:xfrm>
                <a:off x="516" y="1382"/>
                <a:ext cx="2083" cy="164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32" name="Line 16">
                <a:extLst>
                  <a:ext uri="{FF2B5EF4-FFF2-40B4-BE49-F238E27FC236}">
                    <a16:creationId xmlns:a16="http://schemas.microsoft.com/office/drawing/2014/main" id="{AB2E9CBB-4881-436D-AAC2-F4E0979D9050}"/>
                  </a:ext>
                </a:extLst>
              </p:cNvPr>
              <p:cNvSpPr>
                <a:spLocks noChangeShapeType="1"/>
              </p:cNvSpPr>
              <p:nvPr/>
            </p:nvSpPr>
            <p:spPr bwMode="auto">
              <a:xfrm>
                <a:off x="516" y="1382"/>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3" name="Line 17">
                <a:extLst>
                  <a:ext uri="{FF2B5EF4-FFF2-40B4-BE49-F238E27FC236}">
                    <a16:creationId xmlns:a16="http://schemas.microsoft.com/office/drawing/2014/main" id="{B5A74899-6118-40DC-ACE9-91E8C5E13256}"/>
                  </a:ext>
                </a:extLst>
              </p:cNvPr>
              <p:cNvSpPr>
                <a:spLocks noChangeShapeType="1"/>
              </p:cNvSpPr>
              <p:nvPr/>
            </p:nvSpPr>
            <p:spPr bwMode="auto">
              <a:xfrm>
                <a:off x="516" y="3022"/>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4" name="Line 18">
                <a:extLst>
                  <a:ext uri="{FF2B5EF4-FFF2-40B4-BE49-F238E27FC236}">
                    <a16:creationId xmlns:a16="http://schemas.microsoft.com/office/drawing/2014/main" id="{21A6DFAC-EAC0-4A14-8616-550698247D77}"/>
                  </a:ext>
                </a:extLst>
              </p:cNvPr>
              <p:cNvSpPr>
                <a:spLocks noChangeShapeType="1"/>
              </p:cNvSpPr>
              <p:nvPr/>
            </p:nvSpPr>
            <p:spPr bwMode="auto">
              <a:xfrm flipV="1">
                <a:off x="2599" y="1382"/>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5" name="Line 19">
                <a:extLst>
                  <a:ext uri="{FF2B5EF4-FFF2-40B4-BE49-F238E27FC236}">
                    <a16:creationId xmlns:a16="http://schemas.microsoft.com/office/drawing/2014/main" id="{B4D6D61C-19EB-4CDD-BC80-BEE5E5DD26D0}"/>
                  </a:ext>
                </a:extLst>
              </p:cNvPr>
              <p:cNvSpPr>
                <a:spLocks noChangeShapeType="1"/>
              </p:cNvSpPr>
              <p:nvPr/>
            </p:nvSpPr>
            <p:spPr bwMode="auto">
              <a:xfrm flipV="1">
                <a:off x="516" y="1382"/>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6" name="Line 20">
                <a:extLst>
                  <a:ext uri="{FF2B5EF4-FFF2-40B4-BE49-F238E27FC236}">
                    <a16:creationId xmlns:a16="http://schemas.microsoft.com/office/drawing/2014/main" id="{6A83363C-FAC3-4DE8-96D6-FAE26B9EDD75}"/>
                  </a:ext>
                </a:extLst>
              </p:cNvPr>
              <p:cNvSpPr>
                <a:spLocks noChangeShapeType="1"/>
              </p:cNvSpPr>
              <p:nvPr/>
            </p:nvSpPr>
            <p:spPr bwMode="auto">
              <a:xfrm flipV="1">
                <a:off x="516" y="2998"/>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7" name="Line 21">
                <a:extLst>
                  <a:ext uri="{FF2B5EF4-FFF2-40B4-BE49-F238E27FC236}">
                    <a16:creationId xmlns:a16="http://schemas.microsoft.com/office/drawing/2014/main" id="{DB7614FB-C654-4539-9C57-7D0F03E22652}"/>
                  </a:ext>
                </a:extLst>
              </p:cNvPr>
              <p:cNvSpPr>
                <a:spLocks noChangeShapeType="1"/>
              </p:cNvSpPr>
              <p:nvPr/>
            </p:nvSpPr>
            <p:spPr bwMode="auto">
              <a:xfrm>
                <a:off x="516" y="138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8" name="Rectangle 22">
                <a:extLst>
                  <a:ext uri="{FF2B5EF4-FFF2-40B4-BE49-F238E27FC236}">
                    <a16:creationId xmlns:a16="http://schemas.microsoft.com/office/drawing/2014/main" id="{DFA56906-0374-4A3E-9A15-2944278F6DDF}"/>
                  </a:ext>
                </a:extLst>
              </p:cNvPr>
              <p:cNvSpPr>
                <a:spLocks noChangeArrowheads="1"/>
              </p:cNvSpPr>
              <p:nvPr/>
            </p:nvSpPr>
            <p:spPr bwMode="auto">
              <a:xfrm>
                <a:off x="497" y="3037"/>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9239" name="Line 23">
                <a:extLst>
                  <a:ext uri="{FF2B5EF4-FFF2-40B4-BE49-F238E27FC236}">
                    <a16:creationId xmlns:a16="http://schemas.microsoft.com/office/drawing/2014/main" id="{D33235C5-6678-41EB-91D2-7EFD41D24F97}"/>
                  </a:ext>
                </a:extLst>
              </p:cNvPr>
              <p:cNvSpPr>
                <a:spLocks noChangeShapeType="1"/>
              </p:cNvSpPr>
              <p:nvPr/>
            </p:nvSpPr>
            <p:spPr bwMode="auto">
              <a:xfrm flipV="1">
                <a:off x="1034" y="2998"/>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0" name="Line 24">
                <a:extLst>
                  <a:ext uri="{FF2B5EF4-FFF2-40B4-BE49-F238E27FC236}">
                    <a16:creationId xmlns:a16="http://schemas.microsoft.com/office/drawing/2014/main" id="{0A13604C-3462-4E5F-8FEB-F535EC662D84}"/>
                  </a:ext>
                </a:extLst>
              </p:cNvPr>
              <p:cNvSpPr>
                <a:spLocks noChangeShapeType="1"/>
              </p:cNvSpPr>
              <p:nvPr/>
            </p:nvSpPr>
            <p:spPr bwMode="auto">
              <a:xfrm>
                <a:off x="1034" y="138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1" name="Rectangle 25">
                <a:extLst>
                  <a:ext uri="{FF2B5EF4-FFF2-40B4-BE49-F238E27FC236}">
                    <a16:creationId xmlns:a16="http://schemas.microsoft.com/office/drawing/2014/main" id="{4114A6C5-EB42-4157-83CA-958A9B8C984D}"/>
                  </a:ext>
                </a:extLst>
              </p:cNvPr>
              <p:cNvSpPr>
                <a:spLocks noChangeArrowheads="1"/>
              </p:cNvSpPr>
              <p:nvPr/>
            </p:nvSpPr>
            <p:spPr bwMode="auto">
              <a:xfrm>
                <a:off x="1015" y="3037"/>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9242" name="Line 26">
                <a:extLst>
                  <a:ext uri="{FF2B5EF4-FFF2-40B4-BE49-F238E27FC236}">
                    <a16:creationId xmlns:a16="http://schemas.microsoft.com/office/drawing/2014/main" id="{EEC78EF3-CBAA-4A52-9E0A-5A26340D26BC}"/>
                  </a:ext>
                </a:extLst>
              </p:cNvPr>
              <p:cNvSpPr>
                <a:spLocks noChangeShapeType="1"/>
              </p:cNvSpPr>
              <p:nvPr/>
            </p:nvSpPr>
            <p:spPr bwMode="auto">
              <a:xfrm flipV="1">
                <a:off x="1557" y="2998"/>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3" name="Line 27">
                <a:extLst>
                  <a:ext uri="{FF2B5EF4-FFF2-40B4-BE49-F238E27FC236}">
                    <a16:creationId xmlns:a16="http://schemas.microsoft.com/office/drawing/2014/main" id="{986E5225-A2DE-465C-862B-1346CB60C514}"/>
                  </a:ext>
                </a:extLst>
              </p:cNvPr>
              <p:cNvSpPr>
                <a:spLocks noChangeShapeType="1"/>
              </p:cNvSpPr>
              <p:nvPr/>
            </p:nvSpPr>
            <p:spPr bwMode="auto">
              <a:xfrm>
                <a:off x="1557" y="138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4" name="Rectangle 28">
                <a:extLst>
                  <a:ext uri="{FF2B5EF4-FFF2-40B4-BE49-F238E27FC236}">
                    <a16:creationId xmlns:a16="http://schemas.microsoft.com/office/drawing/2014/main" id="{779BC5DE-ACF9-4FA5-BC40-41BBCA043590}"/>
                  </a:ext>
                </a:extLst>
              </p:cNvPr>
              <p:cNvSpPr>
                <a:spLocks noChangeArrowheads="1"/>
              </p:cNvSpPr>
              <p:nvPr/>
            </p:nvSpPr>
            <p:spPr bwMode="auto">
              <a:xfrm>
                <a:off x="1514" y="3037"/>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9245" name="Line 29">
                <a:extLst>
                  <a:ext uri="{FF2B5EF4-FFF2-40B4-BE49-F238E27FC236}">
                    <a16:creationId xmlns:a16="http://schemas.microsoft.com/office/drawing/2014/main" id="{69637220-B065-4F2B-9FD2-5FD5DE07921F}"/>
                  </a:ext>
                </a:extLst>
              </p:cNvPr>
              <p:cNvSpPr>
                <a:spLocks noChangeShapeType="1"/>
              </p:cNvSpPr>
              <p:nvPr/>
            </p:nvSpPr>
            <p:spPr bwMode="auto">
              <a:xfrm flipV="1">
                <a:off x="2076" y="2998"/>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6" name="Line 30">
                <a:extLst>
                  <a:ext uri="{FF2B5EF4-FFF2-40B4-BE49-F238E27FC236}">
                    <a16:creationId xmlns:a16="http://schemas.microsoft.com/office/drawing/2014/main" id="{AD3E2D92-FBCF-4E55-BA15-6437CFAC3062}"/>
                  </a:ext>
                </a:extLst>
              </p:cNvPr>
              <p:cNvSpPr>
                <a:spLocks noChangeShapeType="1"/>
              </p:cNvSpPr>
              <p:nvPr/>
            </p:nvSpPr>
            <p:spPr bwMode="auto">
              <a:xfrm>
                <a:off x="2076" y="138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7" name="Rectangle 31">
                <a:extLst>
                  <a:ext uri="{FF2B5EF4-FFF2-40B4-BE49-F238E27FC236}">
                    <a16:creationId xmlns:a16="http://schemas.microsoft.com/office/drawing/2014/main" id="{760EC53D-1B18-48B9-9F9C-3FA6983D1CA9}"/>
                  </a:ext>
                </a:extLst>
              </p:cNvPr>
              <p:cNvSpPr>
                <a:spLocks noChangeArrowheads="1"/>
              </p:cNvSpPr>
              <p:nvPr/>
            </p:nvSpPr>
            <p:spPr bwMode="auto">
              <a:xfrm>
                <a:off x="2033" y="3037"/>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9248" name="Line 32">
                <a:extLst>
                  <a:ext uri="{FF2B5EF4-FFF2-40B4-BE49-F238E27FC236}">
                    <a16:creationId xmlns:a16="http://schemas.microsoft.com/office/drawing/2014/main" id="{686EBD52-40B1-40AA-BEEC-8BD795D5A96F}"/>
                  </a:ext>
                </a:extLst>
              </p:cNvPr>
              <p:cNvSpPr>
                <a:spLocks noChangeShapeType="1"/>
              </p:cNvSpPr>
              <p:nvPr/>
            </p:nvSpPr>
            <p:spPr bwMode="auto">
              <a:xfrm flipV="1">
                <a:off x="2599" y="2998"/>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9" name="Line 33">
                <a:extLst>
                  <a:ext uri="{FF2B5EF4-FFF2-40B4-BE49-F238E27FC236}">
                    <a16:creationId xmlns:a16="http://schemas.microsoft.com/office/drawing/2014/main" id="{67D2261A-1409-4676-8A7C-1A73244DE4CA}"/>
                  </a:ext>
                </a:extLst>
              </p:cNvPr>
              <p:cNvSpPr>
                <a:spLocks noChangeShapeType="1"/>
              </p:cNvSpPr>
              <p:nvPr/>
            </p:nvSpPr>
            <p:spPr bwMode="auto">
              <a:xfrm>
                <a:off x="2599" y="1382"/>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0" name="Rectangle 34">
                <a:extLst>
                  <a:ext uri="{FF2B5EF4-FFF2-40B4-BE49-F238E27FC236}">
                    <a16:creationId xmlns:a16="http://schemas.microsoft.com/office/drawing/2014/main" id="{1874CC18-E3D1-42EB-8F22-B094DC757367}"/>
                  </a:ext>
                </a:extLst>
              </p:cNvPr>
              <p:cNvSpPr>
                <a:spLocks noChangeArrowheads="1"/>
              </p:cNvSpPr>
              <p:nvPr/>
            </p:nvSpPr>
            <p:spPr bwMode="auto">
              <a:xfrm>
                <a:off x="2556" y="3037"/>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9251" name="Line 35">
                <a:extLst>
                  <a:ext uri="{FF2B5EF4-FFF2-40B4-BE49-F238E27FC236}">
                    <a16:creationId xmlns:a16="http://schemas.microsoft.com/office/drawing/2014/main" id="{30B0AEB3-0D37-4B3B-895F-0A5FD9362166}"/>
                  </a:ext>
                </a:extLst>
              </p:cNvPr>
              <p:cNvSpPr>
                <a:spLocks noChangeShapeType="1"/>
              </p:cNvSpPr>
              <p:nvPr/>
            </p:nvSpPr>
            <p:spPr bwMode="auto">
              <a:xfrm>
                <a:off x="516" y="3022"/>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2" name="Line 36">
                <a:extLst>
                  <a:ext uri="{FF2B5EF4-FFF2-40B4-BE49-F238E27FC236}">
                    <a16:creationId xmlns:a16="http://schemas.microsoft.com/office/drawing/2014/main" id="{5A2BC5E2-5834-4081-BC4E-78A27B35B7CD}"/>
                  </a:ext>
                </a:extLst>
              </p:cNvPr>
              <p:cNvSpPr>
                <a:spLocks noChangeShapeType="1"/>
              </p:cNvSpPr>
              <p:nvPr/>
            </p:nvSpPr>
            <p:spPr bwMode="auto">
              <a:xfrm flipH="1">
                <a:off x="2575" y="3022"/>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3" name="Rectangle 37">
                <a:extLst>
                  <a:ext uri="{FF2B5EF4-FFF2-40B4-BE49-F238E27FC236}">
                    <a16:creationId xmlns:a16="http://schemas.microsoft.com/office/drawing/2014/main" id="{DFC627C9-460B-4766-9A0E-135BBC542013}"/>
                  </a:ext>
                </a:extLst>
              </p:cNvPr>
              <p:cNvSpPr>
                <a:spLocks noChangeArrowheads="1"/>
              </p:cNvSpPr>
              <p:nvPr/>
            </p:nvSpPr>
            <p:spPr bwMode="auto">
              <a:xfrm>
                <a:off x="454" y="2979"/>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9254" name="Line 38">
                <a:extLst>
                  <a:ext uri="{FF2B5EF4-FFF2-40B4-BE49-F238E27FC236}">
                    <a16:creationId xmlns:a16="http://schemas.microsoft.com/office/drawing/2014/main" id="{D1003ADF-4C2F-46EE-B106-5F6D66B7DDCD}"/>
                  </a:ext>
                </a:extLst>
              </p:cNvPr>
              <p:cNvSpPr>
                <a:spLocks noChangeShapeType="1"/>
              </p:cNvSpPr>
              <p:nvPr/>
            </p:nvSpPr>
            <p:spPr bwMode="auto">
              <a:xfrm>
                <a:off x="516" y="2840"/>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5" name="Line 39">
                <a:extLst>
                  <a:ext uri="{FF2B5EF4-FFF2-40B4-BE49-F238E27FC236}">
                    <a16:creationId xmlns:a16="http://schemas.microsoft.com/office/drawing/2014/main" id="{D574AE84-0065-4EB5-86AD-5172A4CE7BB2}"/>
                  </a:ext>
                </a:extLst>
              </p:cNvPr>
              <p:cNvSpPr>
                <a:spLocks noChangeShapeType="1"/>
              </p:cNvSpPr>
              <p:nvPr/>
            </p:nvSpPr>
            <p:spPr bwMode="auto">
              <a:xfrm flipH="1">
                <a:off x="2575" y="2840"/>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6" name="Rectangle 40">
                <a:extLst>
                  <a:ext uri="{FF2B5EF4-FFF2-40B4-BE49-F238E27FC236}">
                    <a16:creationId xmlns:a16="http://schemas.microsoft.com/office/drawing/2014/main" id="{185D697F-0DF7-4D4E-BE72-44E132F58F78}"/>
                  </a:ext>
                </a:extLst>
              </p:cNvPr>
              <p:cNvSpPr>
                <a:spLocks noChangeArrowheads="1"/>
              </p:cNvSpPr>
              <p:nvPr/>
            </p:nvSpPr>
            <p:spPr bwMode="auto">
              <a:xfrm>
                <a:off x="368" y="2797"/>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100</a:t>
                </a:r>
                <a:endParaRPr lang="en-US" altLang="en-US" sz="1800">
                  <a:latin typeface="Arial" panose="020B0604020202020204" pitchFamily="34" charset="0"/>
                </a:endParaRPr>
              </a:p>
            </p:txBody>
          </p:sp>
          <p:sp>
            <p:nvSpPr>
              <p:cNvPr id="9257" name="Line 41">
                <a:extLst>
                  <a:ext uri="{FF2B5EF4-FFF2-40B4-BE49-F238E27FC236}">
                    <a16:creationId xmlns:a16="http://schemas.microsoft.com/office/drawing/2014/main" id="{2CE14634-ED65-448F-9579-2D49B9D8A61D}"/>
                  </a:ext>
                </a:extLst>
              </p:cNvPr>
              <p:cNvSpPr>
                <a:spLocks noChangeShapeType="1"/>
              </p:cNvSpPr>
              <p:nvPr/>
            </p:nvSpPr>
            <p:spPr bwMode="auto">
              <a:xfrm>
                <a:off x="516" y="2658"/>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8" name="Line 42">
                <a:extLst>
                  <a:ext uri="{FF2B5EF4-FFF2-40B4-BE49-F238E27FC236}">
                    <a16:creationId xmlns:a16="http://schemas.microsoft.com/office/drawing/2014/main" id="{5A2DB891-58A9-4C77-87C3-9D4C2F793806}"/>
                  </a:ext>
                </a:extLst>
              </p:cNvPr>
              <p:cNvSpPr>
                <a:spLocks noChangeShapeType="1"/>
              </p:cNvSpPr>
              <p:nvPr/>
            </p:nvSpPr>
            <p:spPr bwMode="auto">
              <a:xfrm flipH="1">
                <a:off x="2575" y="2658"/>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9" name="Rectangle 43">
                <a:extLst>
                  <a:ext uri="{FF2B5EF4-FFF2-40B4-BE49-F238E27FC236}">
                    <a16:creationId xmlns:a16="http://schemas.microsoft.com/office/drawing/2014/main" id="{EE301443-1D54-419E-8640-4401D26F4263}"/>
                  </a:ext>
                </a:extLst>
              </p:cNvPr>
              <p:cNvSpPr>
                <a:spLocks noChangeArrowheads="1"/>
              </p:cNvSpPr>
              <p:nvPr/>
            </p:nvSpPr>
            <p:spPr bwMode="auto">
              <a:xfrm>
                <a:off x="368" y="2614"/>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200</a:t>
                </a:r>
                <a:endParaRPr lang="en-US" altLang="en-US" sz="1800">
                  <a:latin typeface="Arial" panose="020B0604020202020204" pitchFamily="34" charset="0"/>
                </a:endParaRPr>
              </a:p>
            </p:txBody>
          </p:sp>
          <p:sp>
            <p:nvSpPr>
              <p:cNvPr id="9260" name="Line 44">
                <a:extLst>
                  <a:ext uri="{FF2B5EF4-FFF2-40B4-BE49-F238E27FC236}">
                    <a16:creationId xmlns:a16="http://schemas.microsoft.com/office/drawing/2014/main" id="{08CE96CB-C330-40BA-BE73-6D0CE93D7B89}"/>
                  </a:ext>
                </a:extLst>
              </p:cNvPr>
              <p:cNvSpPr>
                <a:spLocks noChangeShapeType="1"/>
              </p:cNvSpPr>
              <p:nvPr/>
            </p:nvSpPr>
            <p:spPr bwMode="auto">
              <a:xfrm>
                <a:off x="516" y="247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1" name="Line 45">
                <a:extLst>
                  <a:ext uri="{FF2B5EF4-FFF2-40B4-BE49-F238E27FC236}">
                    <a16:creationId xmlns:a16="http://schemas.microsoft.com/office/drawing/2014/main" id="{47948E1F-879B-4C50-A23C-BF52D22C2293}"/>
                  </a:ext>
                </a:extLst>
              </p:cNvPr>
              <p:cNvSpPr>
                <a:spLocks noChangeShapeType="1"/>
              </p:cNvSpPr>
              <p:nvPr/>
            </p:nvSpPr>
            <p:spPr bwMode="auto">
              <a:xfrm flipH="1">
                <a:off x="2575" y="2475"/>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2" name="Rectangle 46">
                <a:extLst>
                  <a:ext uri="{FF2B5EF4-FFF2-40B4-BE49-F238E27FC236}">
                    <a16:creationId xmlns:a16="http://schemas.microsoft.com/office/drawing/2014/main" id="{ECDBEC92-4CB2-4151-B8D9-6E24875A0998}"/>
                  </a:ext>
                </a:extLst>
              </p:cNvPr>
              <p:cNvSpPr>
                <a:spLocks noChangeArrowheads="1"/>
              </p:cNvSpPr>
              <p:nvPr/>
            </p:nvSpPr>
            <p:spPr bwMode="auto">
              <a:xfrm>
                <a:off x="368" y="2432"/>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300</a:t>
                </a:r>
                <a:endParaRPr lang="en-US" altLang="en-US" sz="1800">
                  <a:latin typeface="Arial" panose="020B0604020202020204" pitchFamily="34" charset="0"/>
                </a:endParaRPr>
              </a:p>
            </p:txBody>
          </p:sp>
          <p:sp>
            <p:nvSpPr>
              <p:cNvPr id="9263" name="Line 47">
                <a:extLst>
                  <a:ext uri="{FF2B5EF4-FFF2-40B4-BE49-F238E27FC236}">
                    <a16:creationId xmlns:a16="http://schemas.microsoft.com/office/drawing/2014/main" id="{E9C6B82F-FF58-4831-A101-1363D1667D1B}"/>
                  </a:ext>
                </a:extLst>
              </p:cNvPr>
              <p:cNvSpPr>
                <a:spLocks noChangeShapeType="1"/>
              </p:cNvSpPr>
              <p:nvPr/>
            </p:nvSpPr>
            <p:spPr bwMode="auto">
              <a:xfrm>
                <a:off x="516" y="229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4" name="Line 48">
                <a:extLst>
                  <a:ext uri="{FF2B5EF4-FFF2-40B4-BE49-F238E27FC236}">
                    <a16:creationId xmlns:a16="http://schemas.microsoft.com/office/drawing/2014/main" id="{ADEBECC9-11B5-4545-9994-CF150D6DE668}"/>
                  </a:ext>
                </a:extLst>
              </p:cNvPr>
              <p:cNvSpPr>
                <a:spLocks noChangeShapeType="1"/>
              </p:cNvSpPr>
              <p:nvPr/>
            </p:nvSpPr>
            <p:spPr bwMode="auto">
              <a:xfrm flipH="1">
                <a:off x="2575" y="2293"/>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5" name="Rectangle 49">
                <a:extLst>
                  <a:ext uri="{FF2B5EF4-FFF2-40B4-BE49-F238E27FC236}">
                    <a16:creationId xmlns:a16="http://schemas.microsoft.com/office/drawing/2014/main" id="{2BBE32ED-F4ED-4B2E-9BB0-53B3EA56F228}"/>
                  </a:ext>
                </a:extLst>
              </p:cNvPr>
              <p:cNvSpPr>
                <a:spLocks noChangeArrowheads="1"/>
              </p:cNvSpPr>
              <p:nvPr/>
            </p:nvSpPr>
            <p:spPr bwMode="auto">
              <a:xfrm>
                <a:off x="368" y="2250"/>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400</a:t>
                </a:r>
                <a:endParaRPr lang="en-US" altLang="en-US" sz="1800">
                  <a:latin typeface="Arial" panose="020B0604020202020204" pitchFamily="34" charset="0"/>
                </a:endParaRPr>
              </a:p>
            </p:txBody>
          </p:sp>
          <p:sp>
            <p:nvSpPr>
              <p:cNvPr id="9266" name="Line 50">
                <a:extLst>
                  <a:ext uri="{FF2B5EF4-FFF2-40B4-BE49-F238E27FC236}">
                    <a16:creationId xmlns:a16="http://schemas.microsoft.com/office/drawing/2014/main" id="{24D4F8C5-7186-45CF-BD64-28AF4D2A0C96}"/>
                  </a:ext>
                </a:extLst>
              </p:cNvPr>
              <p:cNvSpPr>
                <a:spLocks noChangeShapeType="1"/>
              </p:cNvSpPr>
              <p:nvPr/>
            </p:nvSpPr>
            <p:spPr bwMode="auto">
              <a:xfrm>
                <a:off x="516" y="211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7" name="Line 51">
                <a:extLst>
                  <a:ext uri="{FF2B5EF4-FFF2-40B4-BE49-F238E27FC236}">
                    <a16:creationId xmlns:a16="http://schemas.microsoft.com/office/drawing/2014/main" id="{10B3BF15-22DF-478C-AA3B-EBA6E5825D90}"/>
                  </a:ext>
                </a:extLst>
              </p:cNvPr>
              <p:cNvSpPr>
                <a:spLocks noChangeShapeType="1"/>
              </p:cNvSpPr>
              <p:nvPr/>
            </p:nvSpPr>
            <p:spPr bwMode="auto">
              <a:xfrm flipH="1">
                <a:off x="2575" y="2111"/>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8" name="Rectangle 52">
                <a:extLst>
                  <a:ext uri="{FF2B5EF4-FFF2-40B4-BE49-F238E27FC236}">
                    <a16:creationId xmlns:a16="http://schemas.microsoft.com/office/drawing/2014/main" id="{FA3E64A5-AD33-48EB-BD16-D31672B1095B}"/>
                  </a:ext>
                </a:extLst>
              </p:cNvPr>
              <p:cNvSpPr>
                <a:spLocks noChangeArrowheads="1"/>
              </p:cNvSpPr>
              <p:nvPr/>
            </p:nvSpPr>
            <p:spPr bwMode="auto">
              <a:xfrm>
                <a:off x="368" y="2068"/>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500</a:t>
                </a:r>
                <a:endParaRPr lang="en-US" altLang="en-US" sz="1800">
                  <a:latin typeface="Arial" panose="020B0604020202020204" pitchFamily="34" charset="0"/>
                </a:endParaRPr>
              </a:p>
            </p:txBody>
          </p:sp>
          <p:sp>
            <p:nvSpPr>
              <p:cNvPr id="9269" name="Line 53">
                <a:extLst>
                  <a:ext uri="{FF2B5EF4-FFF2-40B4-BE49-F238E27FC236}">
                    <a16:creationId xmlns:a16="http://schemas.microsoft.com/office/drawing/2014/main" id="{2517AA4A-C36B-4B59-B23E-4EB762B097F9}"/>
                  </a:ext>
                </a:extLst>
              </p:cNvPr>
              <p:cNvSpPr>
                <a:spLocks noChangeShapeType="1"/>
              </p:cNvSpPr>
              <p:nvPr/>
            </p:nvSpPr>
            <p:spPr bwMode="auto">
              <a:xfrm>
                <a:off x="516" y="1928"/>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0" name="Line 54">
                <a:extLst>
                  <a:ext uri="{FF2B5EF4-FFF2-40B4-BE49-F238E27FC236}">
                    <a16:creationId xmlns:a16="http://schemas.microsoft.com/office/drawing/2014/main" id="{D7DD1C48-308A-4D5B-B16F-5702795D712F}"/>
                  </a:ext>
                </a:extLst>
              </p:cNvPr>
              <p:cNvSpPr>
                <a:spLocks noChangeShapeType="1"/>
              </p:cNvSpPr>
              <p:nvPr/>
            </p:nvSpPr>
            <p:spPr bwMode="auto">
              <a:xfrm flipH="1">
                <a:off x="2575" y="1928"/>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1" name="Rectangle 55">
                <a:extLst>
                  <a:ext uri="{FF2B5EF4-FFF2-40B4-BE49-F238E27FC236}">
                    <a16:creationId xmlns:a16="http://schemas.microsoft.com/office/drawing/2014/main" id="{DD100DD0-9D4B-4A4C-8CB1-721051D2FC2C}"/>
                  </a:ext>
                </a:extLst>
              </p:cNvPr>
              <p:cNvSpPr>
                <a:spLocks noChangeArrowheads="1"/>
              </p:cNvSpPr>
              <p:nvPr/>
            </p:nvSpPr>
            <p:spPr bwMode="auto">
              <a:xfrm>
                <a:off x="368" y="1885"/>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600</a:t>
                </a:r>
                <a:endParaRPr lang="en-US" altLang="en-US" sz="1800">
                  <a:latin typeface="Arial" panose="020B0604020202020204" pitchFamily="34" charset="0"/>
                </a:endParaRPr>
              </a:p>
            </p:txBody>
          </p:sp>
          <p:sp>
            <p:nvSpPr>
              <p:cNvPr id="9272" name="Line 56">
                <a:extLst>
                  <a:ext uri="{FF2B5EF4-FFF2-40B4-BE49-F238E27FC236}">
                    <a16:creationId xmlns:a16="http://schemas.microsoft.com/office/drawing/2014/main" id="{CF000450-7EFC-4F3D-9468-9AB45DDFE7FA}"/>
                  </a:ext>
                </a:extLst>
              </p:cNvPr>
              <p:cNvSpPr>
                <a:spLocks noChangeShapeType="1"/>
              </p:cNvSpPr>
              <p:nvPr/>
            </p:nvSpPr>
            <p:spPr bwMode="auto">
              <a:xfrm>
                <a:off x="516" y="174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3" name="Line 57">
                <a:extLst>
                  <a:ext uri="{FF2B5EF4-FFF2-40B4-BE49-F238E27FC236}">
                    <a16:creationId xmlns:a16="http://schemas.microsoft.com/office/drawing/2014/main" id="{C1DC2775-6AC1-4770-A88A-D77B07F3E202}"/>
                  </a:ext>
                </a:extLst>
              </p:cNvPr>
              <p:cNvSpPr>
                <a:spLocks noChangeShapeType="1"/>
              </p:cNvSpPr>
              <p:nvPr/>
            </p:nvSpPr>
            <p:spPr bwMode="auto">
              <a:xfrm flipH="1">
                <a:off x="2575" y="1746"/>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4" name="Rectangle 58">
                <a:extLst>
                  <a:ext uri="{FF2B5EF4-FFF2-40B4-BE49-F238E27FC236}">
                    <a16:creationId xmlns:a16="http://schemas.microsoft.com/office/drawing/2014/main" id="{B9F9F2BA-E3A4-4BC6-9EFB-F62D6B626BCD}"/>
                  </a:ext>
                </a:extLst>
              </p:cNvPr>
              <p:cNvSpPr>
                <a:spLocks noChangeArrowheads="1"/>
              </p:cNvSpPr>
              <p:nvPr/>
            </p:nvSpPr>
            <p:spPr bwMode="auto">
              <a:xfrm>
                <a:off x="368" y="1703"/>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700</a:t>
                </a:r>
                <a:endParaRPr lang="en-US" altLang="en-US" sz="1800">
                  <a:latin typeface="Arial" panose="020B0604020202020204" pitchFamily="34" charset="0"/>
                </a:endParaRPr>
              </a:p>
            </p:txBody>
          </p:sp>
          <p:sp>
            <p:nvSpPr>
              <p:cNvPr id="9275" name="Line 59">
                <a:extLst>
                  <a:ext uri="{FF2B5EF4-FFF2-40B4-BE49-F238E27FC236}">
                    <a16:creationId xmlns:a16="http://schemas.microsoft.com/office/drawing/2014/main" id="{D089566F-A2CA-412C-8858-FE6DEFDBCED9}"/>
                  </a:ext>
                </a:extLst>
              </p:cNvPr>
              <p:cNvSpPr>
                <a:spLocks noChangeShapeType="1"/>
              </p:cNvSpPr>
              <p:nvPr/>
            </p:nvSpPr>
            <p:spPr bwMode="auto">
              <a:xfrm>
                <a:off x="516" y="156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6" name="Line 60">
                <a:extLst>
                  <a:ext uri="{FF2B5EF4-FFF2-40B4-BE49-F238E27FC236}">
                    <a16:creationId xmlns:a16="http://schemas.microsoft.com/office/drawing/2014/main" id="{DE9F129F-38EA-4BFB-AF90-183D5A208A2E}"/>
                  </a:ext>
                </a:extLst>
              </p:cNvPr>
              <p:cNvSpPr>
                <a:spLocks noChangeShapeType="1"/>
              </p:cNvSpPr>
              <p:nvPr/>
            </p:nvSpPr>
            <p:spPr bwMode="auto">
              <a:xfrm flipH="1">
                <a:off x="2575" y="1564"/>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7" name="Rectangle 61">
                <a:extLst>
                  <a:ext uri="{FF2B5EF4-FFF2-40B4-BE49-F238E27FC236}">
                    <a16:creationId xmlns:a16="http://schemas.microsoft.com/office/drawing/2014/main" id="{96AB91C4-0CCF-4837-BA13-B68BEFB4CBA3}"/>
                  </a:ext>
                </a:extLst>
              </p:cNvPr>
              <p:cNvSpPr>
                <a:spLocks noChangeArrowheads="1"/>
              </p:cNvSpPr>
              <p:nvPr/>
            </p:nvSpPr>
            <p:spPr bwMode="auto">
              <a:xfrm>
                <a:off x="368" y="1521"/>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800</a:t>
                </a:r>
                <a:endParaRPr lang="en-US" altLang="en-US" sz="1800">
                  <a:latin typeface="Arial" panose="020B0604020202020204" pitchFamily="34" charset="0"/>
                </a:endParaRPr>
              </a:p>
            </p:txBody>
          </p:sp>
          <p:sp>
            <p:nvSpPr>
              <p:cNvPr id="9278" name="Line 62">
                <a:extLst>
                  <a:ext uri="{FF2B5EF4-FFF2-40B4-BE49-F238E27FC236}">
                    <a16:creationId xmlns:a16="http://schemas.microsoft.com/office/drawing/2014/main" id="{E4079413-17B5-43F8-BF1F-E34E213E8F5E}"/>
                  </a:ext>
                </a:extLst>
              </p:cNvPr>
              <p:cNvSpPr>
                <a:spLocks noChangeShapeType="1"/>
              </p:cNvSpPr>
              <p:nvPr/>
            </p:nvSpPr>
            <p:spPr bwMode="auto">
              <a:xfrm>
                <a:off x="516" y="1382"/>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9" name="Line 63">
                <a:extLst>
                  <a:ext uri="{FF2B5EF4-FFF2-40B4-BE49-F238E27FC236}">
                    <a16:creationId xmlns:a16="http://schemas.microsoft.com/office/drawing/2014/main" id="{669FEC9B-792B-4FEF-82EA-15FDBD16CB3E}"/>
                  </a:ext>
                </a:extLst>
              </p:cNvPr>
              <p:cNvSpPr>
                <a:spLocks noChangeShapeType="1"/>
              </p:cNvSpPr>
              <p:nvPr/>
            </p:nvSpPr>
            <p:spPr bwMode="auto">
              <a:xfrm flipH="1">
                <a:off x="2575" y="1382"/>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80" name="Rectangle 64">
                <a:extLst>
                  <a:ext uri="{FF2B5EF4-FFF2-40B4-BE49-F238E27FC236}">
                    <a16:creationId xmlns:a16="http://schemas.microsoft.com/office/drawing/2014/main" id="{BB6ECF37-567C-4036-9E54-0F690DB49967}"/>
                  </a:ext>
                </a:extLst>
              </p:cNvPr>
              <p:cNvSpPr>
                <a:spLocks noChangeArrowheads="1"/>
              </p:cNvSpPr>
              <p:nvPr/>
            </p:nvSpPr>
            <p:spPr bwMode="auto">
              <a:xfrm>
                <a:off x="368" y="1338"/>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900</a:t>
                </a:r>
                <a:endParaRPr lang="en-US" altLang="en-US" sz="1800">
                  <a:latin typeface="Arial" panose="020B0604020202020204" pitchFamily="34" charset="0"/>
                </a:endParaRPr>
              </a:p>
            </p:txBody>
          </p:sp>
          <p:sp>
            <p:nvSpPr>
              <p:cNvPr id="9281" name="Freeform 65">
                <a:extLst>
                  <a:ext uri="{FF2B5EF4-FFF2-40B4-BE49-F238E27FC236}">
                    <a16:creationId xmlns:a16="http://schemas.microsoft.com/office/drawing/2014/main" id="{BEB41C4C-1C1B-4154-BB88-16355E3672BE}"/>
                  </a:ext>
                </a:extLst>
              </p:cNvPr>
              <p:cNvSpPr>
                <a:spLocks/>
              </p:cNvSpPr>
              <p:nvPr/>
            </p:nvSpPr>
            <p:spPr bwMode="auto">
              <a:xfrm>
                <a:off x="516" y="1535"/>
                <a:ext cx="1320" cy="1430"/>
              </a:xfrm>
              <a:custGeom>
                <a:avLst/>
                <a:gdLst>
                  <a:gd name="T0" fmla="*/ 19 w 1320"/>
                  <a:gd name="T1" fmla="*/ 144 h 1430"/>
                  <a:gd name="T2" fmla="*/ 48 w 1320"/>
                  <a:gd name="T3" fmla="*/ 518 h 1430"/>
                  <a:gd name="T4" fmla="*/ 82 w 1320"/>
                  <a:gd name="T5" fmla="*/ 772 h 1430"/>
                  <a:gd name="T6" fmla="*/ 111 w 1320"/>
                  <a:gd name="T7" fmla="*/ 936 h 1430"/>
                  <a:gd name="T8" fmla="*/ 144 w 1320"/>
                  <a:gd name="T9" fmla="*/ 1046 h 1430"/>
                  <a:gd name="T10" fmla="*/ 173 w 1320"/>
                  <a:gd name="T11" fmla="*/ 1118 h 1430"/>
                  <a:gd name="T12" fmla="*/ 207 w 1320"/>
                  <a:gd name="T13" fmla="*/ 1166 h 1430"/>
                  <a:gd name="T14" fmla="*/ 235 w 1320"/>
                  <a:gd name="T15" fmla="*/ 1204 h 1430"/>
                  <a:gd name="T16" fmla="*/ 269 w 1320"/>
                  <a:gd name="T17" fmla="*/ 1233 h 1430"/>
                  <a:gd name="T18" fmla="*/ 298 w 1320"/>
                  <a:gd name="T19" fmla="*/ 1262 h 1430"/>
                  <a:gd name="T20" fmla="*/ 331 w 1320"/>
                  <a:gd name="T21" fmla="*/ 1281 h 1430"/>
                  <a:gd name="T22" fmla="*/ 360 w 1320"/>
                  <a:gd name="T23" fmla="*/ 1300 h 1430"/>
                  <a:gd name="T24" fmla="*/ 394 w 1320"/>
                  <a:gd name="T25" fmla="*/ 1315 h 1430"/>
                  <a:gd name="T26" fmla="*/ 423 w 1320"/>
                  <a:gd name="T27" fmla="*/ 1324 h 1430"/>
                  <a:gd name="T28" fmla="*/ 456 w 1320"/>
                  <a:gd name="T29" fmla="*/ 1334 h 1430"/>
                  <a:gd name="T30" fmla="*/ 485 w 1320"/>
                  <a:gd name="T31" fmla="*/ 1343 h 1430"/>
                  <a:gd name="T32" fmla="*/ 518 w 1320"/>
                  <a:gd name="T33" fmla="*/ 1348 h 1430"/>
                  <a:gd name="T34" fmla="*/ 547 w 1320"/>
                  <a:gd name="T35" fmla="*/ 1358 h 1430"/>
                  <a:gd name="T36" fmla="*/ 581 w 1320"/>
                  <a:gd name="T37" fmla="*/ 1363 h 1430"/>
                  <a:gd name="T38" fmla="*/ 610 w 1320"/>
                  <a:gd name="T39" fmla="*/ 1372 h 1430"/>
                  <a:gd name="T40" fmla="*/ 643 w 1320"/>
                  <a:gd name="T41" fmla="*/ 1377 h 1430"/>
                  <a:gd name="T42" fmla="*/ 672 w 1320"/>
                  <a:gd name="T43" fmla="*/ 1382 h 1430"/>
                  <a:gd name="T44" fmla="*/ 706 w 1320"/>
                  <a:gd name="T45" fmla="*/ 1382 h 1430"/>
                  <a:gd name="T46" fmla="*/ 734 w 1320"/>
                  <a:gd name="T47" fmla="*/ 1391 h 1430"/>
                  <a:gd name="T48" fmla="*/ 768 w 1320"/>
                  <a:gd name="T49" fmla="*/ 1396 h 1430"/>
                  <a:gd name="T50" fmla="*/ 797 w 1320"/>
                  <a:gd name="T51" fmla="*/ 1401 h 1430"/>
                  <a:gd name="T52" fmla="*/ 830 w 1320"/>
                  <a:gd name="T53" fmla="*/ 1401 h 1430"/>
                  <a:gd name="T54" fmla="*/ 859 w 1320"/>
                  <a:gd name="T55" fmla="*/ 1401 h 1430"/>
                  <a:gd name="T56" fmla="*/ 893 w 1320"/>
                  <a:gd name="T57" fmla="*/ 1406 h 1430"/>
                  <a:gd name="T58" fmla="*/ 922 w 1320"/>
                  <a:gd name="T59" fmla="*/ 1406 h 1430"/>
                  <a:gd name="T60" fmla="*/ 955 w 1320"/>
                  <a:gd name="T61" fmla="*/ 1410 h 1430"/>
                  <a:gd name="T62" fmla="*/ 984 w 1320"/>
                  <a:gd name="T63" fmla="*/ 1410 h 1430"/>
                  <a:gd name="T64" fmla="*/ 1017 w 1320"/>
                  <a:gd name="T65" fmla="*/ 1415 h 1430"/>
                  <a:gd name="T66" fmla="*/ 1046 w 1320"/>
                  <a:gd name="T67" fmla="*/ 1415 h 1430"/>
                  <a:gd name="T68" fmla="*/ 1080 w 1320"/>
                  <a:gd name="T69" fmla="*/ 1415 h 1430"/>
                  <a:gd name="T70" fmla="*/ 1109 w 1320"/>
                  <a:gd name="T71" fmla="*/ 1420 h 1430"/>
                  <a:gd name="T72" fmla="*/ 1142 w 1320"/>
                  <a:gd name="T73" fmla="*/ 1420 h 1430"/>
                  <a:gd name="T74" fmla="*/ 1171 w 1320"/>
                  <a:gd name="T75" fmla="*/ 1420 h 1430"/>
                  <a:gd name="T76" fmla="*/ 1205 w 1320"/>
                  <a:gd name="T77" fmla="*/ 1425 h 1430"/>
                  <a:gd name="T78" fmla="*/ 1233 w 1320"/>
                  <a:gd name="T79" fmla="*/ 1425 h 1430"/>
                  <a:gd name="T80" fmla="*/ 1267 w 1320"/>
                  <a:gd name="T81" fmla="*/ 1425 h 1430"/>
                  <a:gd name="T82" fmla="*/ 1296 w 1320"/>
                  <a:gd name="T83" fmla="*/ 1430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20" h="1430">
                    <a:moveTo>
                      <a:pt x="0" y="0"/>
                    </a:moveTo>
                    <a:lnTo>
                      <a:pt x="10" y="58"/>
                    </a:lnTo>
                    <a:lnTo>
                      <a:pt x="19" y="144"/>
                    </a:lnTo>
                    <a:lnTo>
                      <a:pt x="29" y="264"/>
                    </a:lnTo>
                    <a:lnTo>
                      <a:pt x="39" y="393"/>
                    </a:lnTo>
                    <a:lnTo>
                      <a:pt x="48" y="518"/>
                    </a:lnTo>
                    <a:lnTo>
                      <a:pt x="58" y="619"/>
                    </a:lnTo>
                    <a:lnTo>
                      <a:pt x="72" y="705"/>
                    </a:lnTo>
                    <a:lnTo>
                      <a:pt x="82" y="772"/>
                    </a:lnTo>
                    <a:lnTo>
                      <a:pt x="91" y="835"/>
                    </a:lnTo>
                    <a:lnTo>
                      <a:pt x="101" y="888"/>
                    </a:lnTo>
                    <a:lnTo>
                      <a:pt x="111" y="936"/>
                    </a:lnTo>
                    <a:lnTo>
                      <a:pt x="120" y="979"/>
                    </a:lnTo>
                    <a:lnTo>
                      <a:pt x="135" y="1017"/>
                    </a:lnTo>
                    <a:lnTo>
                      <a:pt x="144" y="1046"/>
                    </a:lnTo>
                    <a:lnTo>
                      <a:pt x="154" y="1070"/>
                    </a:lnTo>
                    <a:lnTo>
                      <a:pt x="163" y="1094"/>
                    </a:lnTo>
                    <a:lnTo>
                      <a:pt x="173" y="1118"/>
                    </a:lnTo>
                    <a:lnTo>
                      <a:pt x="183" y="1132"/>
                    </a:lnTo>
                    <a:lnTo>
                      <a:pt x="197" y="1151"/>
                    </a:lnTo>
                    <a:lnTo>
                      <a:pt x="207" y="1166"/>
                    </a:lnTo>
                    <a:lnTo>
                      <a:pt x="216" y="1175"/>
                    </a:lnTo>
                    <a:lnTo>
                      <a:pt x="226" y="1190"/>
                    </a:lnTo>
                    <a:lnTo>
                      <a:pt x="235" y="1204"/>
                    </a:lnTo>
                    <a:lnTo>
                      <a:pt x="245" y="1214"/>
                    </a:lnTo>
                    <a:lnTo>
                      <a:pt x="259" y="1223"/>
                    </a:lnTo>
                    <a:lnTo>
                      <a:pt x="269" y="1233"/>
                    </a:lnTo>
                    <a:lnTo>
                      <a:pt x="279" y="1243"/>
                    </a:lnTo>
                    <a:lnTo>
                      <a:pt x="288" y="1252"/>
                    </a:lnTo>
                    <a:lnTo>
                      <a:pt x="298" y="1262"/>
                    </a:lnTo>
                    <a:lnTo>
                      <a:pt x="307" y="1267"/>
                    </a:lnTo>
                    <a:lnTo>
                      <a:pt x="322" y="1271"/>
                    </a:lnTo>
                    <a:lnTo>
                      <a:pt x="331" y="1281"/>
                    </a:lnTo>
                    <a:lnTo>
                      <a:pt x="341" y="1286"/>
                    </a:lnTo>
                    <a:lnTo>
                      <a:pt x="351" y="1291"/>
                    </a:lnTo>
                    <a:lnTo>
                      <a:pt x="360" y="1300"/>
                    </a:lnTo>
                    <a:lnTo>
                      <a:pt x="370" y="1305"/>
                    </a:lnTo>
                    <a:lnTo>
                      <a:pt x="384" y="1310"/>
                    </a:lnTo>
                    <a:lnTo>
                      <a:pt x="394" y="1315"/>
                    </a:lnTo>
                    <a:lnTo>
                      <a:pt x="403" y="1315"/>
                    </a:lnTo>
                    <a:lnTo>
                      <a:pt x="413" y="1319"/>
                    </a:lnTo>
                    <a:lnTo>
                      <a:pt x="423" y="1324"/>
                    </a:lnTo>
                    <a:lnTo>
                      <a:pt x="432" y="1329"/>
                    </a:lnTo>
                    <a:lnTo>
                      <a:pt x="447" y="1329"/>
                    </a:lnTo>
                    <a:lnTo>
                      <a:pt x="456" y="1334"/>
                    </a:lnTo>
                    <a:lnTo>
                      <a:pt x="466" y="1334"/>
                    </a:lnTo>
                    <a:lnTo>
                      <a:pt x="475" y="1339"/>
                    </a:lnTo>
                    <a:lnTo>
                      <a:pt x="485" y="1343"/>
                    </a:lnTo>
                    <a:lnTo>
                      <a:pt x="494" y="1348"/>
                    </a:lnTo>
                    <a:lnTo>
                      <a:pt x="509" y="1348"/>
                    </a:lnTo>
                    <a:lnTo>
                      <a:pt x="518" y="1348"/>
                    </a:lnTo>
                    <a:lnTo>
                      <a:pt x="528" y="1353"/>
                    </a:lnTo>
                    <a:lnTo>
                      <a:pt x="538" y="1353"/>
                    </a:lnTo>
                    <a:lnTo>
                      <a:pt x="547" y="1358"/>
                    </a:lnTo>
                    <a:lnTo>
                      <a:pt x="557" y="1363"/>
                    </a:lnTo>
                    <a:lnTo>
                      <a:pt x="571" y="1363"/>
                    </a:lnTo>
                    <a:lnTo>
                      <a:pt x="581" y="1363"/>
                    </a:lnTo>
                    <a:lnTo>
                      <a:pt x="590" y="1367"/>
                    </a:lnTo>
                    <a:lnTo>
                      <a:pt x="600" y="1367"/>
                    </a:lnTo>
                    <a:lnTo>
                      <a:pt x="610" y="1372"/>
                    </a:lnTo>
                    <a:lnTo>
                      <a:pt x="619" y="1372"/>
                    </a:lnTo>
                    <a:lnTo>
                      <a:pt x="634" y="1372"/>
                    </a:lnTo>
                    <a:lnTo>
                      <a:pt x="643" y="1377"/>
                    </a:lnTo>
                    <a:lnTo>
                      <a:pt x="653" y="1377"/>
                    </a:lnTo>
                    <a:lnTo>
                      <a:pt x="662" y="1377"/>
                    </a:lnTo>
                    <a:lnTo>
                      <a:pt x="672" y="1382"/>
                    </a:lnTo>
                    <a:lnTo>
                      <a:pt x="682" y="1382"/>
                    </a:lnTo>
                    <a:lnTo>
                      <a:pt x="696" y="1382"/>
                    </a:lnTo>
                    <a:lnTo>
                      <a:pt x="706" y="1382"/>
                    </a:lnTo>
                    <a:lnTo>
                      <a:pt x="715" y="1386"/>
                    </a:lnTo>
                    <a:lnTo>
                      <a:pt x="725" y="1386"/>
                    </a:lnTo>
                    <a:lnTo>
                      <a:pt x="734" y="1391"/>
                    </a:lnTo>
                    <a:lnTo>
                      <a:pt x="744" y="1391"/>
                    </a:lnTo>
                    <a:lnTo>
                      <a:pt x="758" y="1396"/>
                    </a:lnTo>
                    <a:lnTo>
                      <a:pt x="768" y="1396"/>
                    </a:lnTo>
                    <a:lnTo>
                      <a:pt x="778" y="1396"/>
                    </a:lnTo>
                    <a:lnTo>
                      <a:pt x="787" y="1396"/>
                    </a:lnTo>
                    <a:lnTo>
                      <a:pt x="797" y="1401"/>
                    </a:lnTo>
                    <a:lnTo>
                      <a:pt x="806" y="1396"/>
                    </a:lnTo>
                    <a:lnTo>
                      <a:pt x="821" y="1396"/>
                    </a:lnTo>
                    <a:lnTo>
                      <a:pt x="830" y="1401"/>
                    </a:lnTo>
                    <a:lnTo>
                      <a:pt x="840" y="1401"/>
                    </a:lnTo>
                    <a:lnTo>
                      <a:pt x="850" y="1401"/>
                    </a:lnTo>
                    <a:lnTo>
                      <a:pt x="859" y="1401"/>
                    </a:lnTo>
                    <a:lnTo>
                      <a:pt x="869" y="1401"/>
                    </a:lnTo>
                    <a:lnTo>
                      <a:pt x="883" y="1401"/>
                    </a:lnTo>
                    <a:lnTo>
                      <a:pt x="893" y="1406"/>
                    </a:lnTo>
                    <a:lnTo>
                      <a:pt x="902" y="1406"/>
                    </a:lnTo>
                    <a:lnTo>
                      <a:pt x="912" y="1406"/>
                    </a:lnTo>
                    <a:lnTo>
                      <a:pt x="922" y="1406"/>
                    </a:lnTo>
                    <a:lnTo>
                      <a:pt x="931" y="1406"/>
                    </a:lnTo>
                    <a:lnTo>
                      <a:pt x="946" y="1410"/>
                    </a:lnTo>
                    <a:lnTo>
                      <a:pt x="955" y="1410"/>
                    </a:lnTo>
                    <a:lnTo>
                      <a:pt x="965" y="1410"/>
                    </a:lnTo>
                    <a:lnTo>
                      <a:pt x="974" y="1410"/>
                    </a:lnTo>
                    <a:lnTo>
                      <a:pt x="984" y="1410"/>
                    </a:lnTo>
                    <a:lnTo>
                      <a:pt x="994" y="1415"/>
                    </a:lnTo>
                    <a:lnTo>
                      <a:pt x="1008" y="1415"/>
                    </a:lnTo>
                    <a:lnTo>
                      <a:pt x="1017" y="1415"/>
                    </a:lnTo>
                    <a:lnTo>
                      <a:pt x="1027" y="1415"/>
                    </a:lnTo>
                    <a:lnTo>
                      <a:pt x="1037" y="1415"/>
                    </a:lnTo>
                    <a:lnTo>
                      <a:pt x="1046" y="1415"/>
                    </a:lnTo>
                    <a:lnTo>
                      <a:pt x="1056" y="1415"/>
                    </a:lnTo>
                    <a:lnTo>
                      <a:pt x="1070" y="1415"/>
                    </a:lnTo>
                    <a:lnTo>
                      <a:pt x="1080" y="1415"/>
                    </a:lnTo>
                    <a:lnTo>
                      <a:pt x="1089" y="1415"/>
                    </a:lnTo>
                    <a:lnTo>
                      <a:pt x="1099" y="1420"/>
                    </a:lnTo>
                    <a:lnTo>
                      <a:pt x="1109" y="1420"/>
                    </a:lnTo>
                    <a:lnTo>
                      <a:pt x="1118" y="1420"/>
                    </a:lnTo>
                    <a:lnTo>
                      <a:pt x="1133" y="1420"/>
                    </a:lnTo>
                    <a:lnTo>
                      <a:pt x="1142" y="1420"/>
                    </a:lnTo>
                    <a:lnTo>
                      <a:pt x="1152" y="1420"/>
                    </a:lnTo>
                    <a:lnTo>
                      <a:pt x="1161" y="1420"/>
                    </a:lnTo>
                    <a:lnTo>
                      <a:pt x="1171" y="1420"/>
                    </a:lnTo>
                    <a:lnTo>
                      <a:pt x="1181" y="1420"/>
                    </a:lnTo>
                    <a:lnTo>
                      <a:pt x="1195" y="1425"/>
                    </a:lnTo>
                    <a:lnTo>
                      <a:pt x="1205" y="1425"/>
                    </a:lnTo>
                    <a:lnTo>
                      <a:pt x="1214" y="1425"/>
                    </a:lnTo>
                    <a:lnTo>
                      <a:pt x="1224" y="1425"/>
                    </a:lnTo>
                    <a:lnTo>
                      <a:pt x="1233" y="1425"/>
                    </a:lnTo>
                    <a:lnTo>
                      <a:pt x="1243" y="1425"/>
                    </a:lnTo>
                    <a:lnTo>
                      <a:pt x="1257" y="1425"/>
                    </a:lnTo>
                    <a:lnTo>
                      <a:pt x="1267" y="1425"/>
                    </a:lnTo>
                    <a:lnTo>
                      <a:pt x="1277" y="1425"/>
                    </a:lnTo>
                    <a:lnTo>
                      <a:pt x="1286" y="1425"/>
                    </a:lnTo>
                    <a:lnTo>
                      <a:pt x="1296" y="1430"/>
                    </a:lnTo>
                    <a:lnTo>
                      <a:pt x="1305" y="1425"/>
                    </a:lnTo>
                    <a:lnTo>
                      <a:pt x="1320" y="1430"/>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82" name="Freeform 66">
                <a:extLst>
                  <a:ext uri="{FF2B5EF4-FFF2-40B4-BE49-F238E27FC236}">
                    <a16:creationId xmlns:a16="http://schemas.microsoft.com/office/drawing/2014/main" id="{4E835440-3043-4B87-AEE3-874C6067D91B}"/>
                  </a:ext>
                </a:extLst>
              </p:cNvPr>
              <p:cNvSpPr>
                <a:spLocks/>
              </p:cNvSpPr>
              <p:nvPr/>
            </p:nvSpPr>
            <p:spPr bwMode="auto">
              <a:xfrm>
                <a:off x="1836" y="2965"/>
                <a:ext cx="767" cy="14"/>
              </a:xfrm>
              <a:custGeom>
                <a:avLst/>
                <a:gdLst>
                  <a:gd name="T0" fmla="*/ 9 w 767"/>
                  <a:gd name="T1" fmla="*/ 0 h 14"/>
                  <a:gd name="T2" fmla="*/ 29 w 767"/>
                  <a:gd name="T3" fmla="*/ 0 h 14"/>
                  <a:gd name="T4" fmla="*/ 48 w 767"/>
                  <a:gd name="T5" fmla="*/ 0 h 14"/>
                  <a:gd name="T6" fmla="*/ 72 w 767"/>
                  <a:gd name="T7" fmla="*/ 0 h 14"/>
                  <a:gd name="T8" fmla="*/ 91 w 767"/>
                  <a:gd name="T9" fmla="*/ 4 h 14"/>
                  <a:gd name="T10" fmla="*/ 110 w 767"/>
                  <a:gd name="T11" fmla="*/ 0 h 14"/>
                  <a:gd name="T12" fmla="*/ 134 w 767"/>
                  <a:gd name="T13" fmla="*/ 0 h 14"/>
                  <a:gd name="T14" fmla="*/ 153 w 767"/>
                  <a:gd name="T15" fmla="*/ 0 h 14"/>
                  <a:gd name="T16" fmla="*/ 173 w 767"/>
                  <a:gd name="T17" fmla="*/ 4 h 14"/>
                  <a:gd name="T18" fmla="*/ 197 w 767"/>
                  <a:gd name="T19" fmla="*/ 4 h 14"/>
                  <a:gd name="T20" fmla="*/ 216 w 767"/>
                  <a:gd name="T21" fmla="*/ 4 h 14"/>
                  <a:gd name="T22" fmla="*/ 235 w 767"/>
                  <a:gd name="T23" fmla="*/ 4 h 14"/>
                  <a:gd name="T24" fmla="*/ 259 w 767"/>
                  <a:gd name="T25" fmla="*/ 4 h 14"/>
                  <a:gd name="T26" fmla="*/ 278 w 767"/>
                  <a:gd name="T27" fmla="*/ 4 h 14"/>
                  <a:gd name="T28" fmla="*/ 297 w 767"/>
                  <a:gd name="T29" fmla="*/ 4 h 14"/>
                  <a:gd name="T30" fmla="*/ 321 w 767"/>
                  <a:gd name="T31" fmla="*/ 4 h 14"/>
                  <a:gd name="T32" fmla="*/ 340 w 767"/>
                  <a:gd name="T33" fmla="*/ 4 h 14"/>
                  <a:gd name="T34" fmla="*/ 360 w 767"/>
                  <a:gd name="T35" fmla="*/ 4 h 14"/>
                  <a:gd name="T36" fmla="*/ 384 w 767"/>
                  <a:gd name="T37" fmla="*/ 4 h 14"/>
                  <a:gd name="T38" fmla="*/ 403 w 767"/>
                  <a:gd name="T39" fmla="*/ 4 h 14"/>
                  <a:gd name="T40" fmla="*/ 422 w 767"/>
                  <a:gd name="T41" fmla="*/ 4 h 14"/>
                  <a:gd name="T42" fmla="*/ 446 w 767"/>
                  <a:gd name="T43" fmla="*/ 9 h 14"/>
                  <a:gd name="T44" fmla="*/ 465 w 767"/>
                  <a:gd name="T45" fmla="*/ 9 h 14"/>
                  <a:gd name="T46" fmla="*/ 484 w 767"/>
                  <a:gd name="T47" fmla="*/ 4 h 14"/>
                  <a:gd name="T48" fmla="*/ 508 w 767"/>
                  <a:gd name="T49" fmla="*/ 9 h 14"/>
                  <a:gd name="T50" fmla="*/ 528 w 767"/>
                  <a:gd name="T51" fmla="*/ 9 h 14"/>
                  <a:gd name="T52" fmla="*/ 547 w 767"/>
                  <a:gd name="T53" fmla="*/ 9 h 14"/>
                  <a:gd name="T54" fmla="*/ 571 w 767"/>
                  <a:gd name="T55" fmla="*/ 9 h 14"/>
                  <a:gd name="T56" fmla="*/ 590 w 767"/>
                  <a:gd name="T57" fmla="*/ 9 h 14"/>
                  <a:gd name="T58" fmla="*/ 609 w 767"/>
                  <a:gd name="T59" fmla="*/ 9 h 14"/>
                  <a:gd name="T60" fmla="*/ 633 w 767"/>
                  <a:gd name="T61" fmla="*/ 14 h 14"/>
                  <a:gd name="T62" fmla="*/ 652 w 767"/>
                  <a:gd name="T63" fmla="*/ 9 h 14"/>
                  <a:gd name="T64" fmla="*/ 672 w 767"/>
                  <a:gd name="T65" fmla="*/ 14 h 14"/>
                  <a:gd name="T66" fmla="*/ 696 w 767"/>
                  <a:gd name="T67" fmla="*/ 9 h 14"/>
                  <a:gd name="T68" fmla="*/ 715 w 767"/>
                  <a:gd name="T69" fmla="*/ 14 h 14"/>
                  <a:gd name="T70" fmla="*/ 734 w 767"/>
                  <a:gd name="T71" fmla="*/ 14 h 14"/>
                  <a:gd name="T72" fmla="*/ 758 w 767"/>
                  <a:gd name="T7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7" h="14">
                    <a:moveTo>
                      <a:pt x="0" y="0"/>
                    </a:moveTo>
                    <a:lnTo>
                      <a:pt x="9" y="0"/>
                    </a:lnTo>
                    <a:lnTo>
                      <a:pt x="19" y="0"/>
                    </a:lnTo>
                    <a:lnTo>
                      <a:pt x="29" y="0"/>
                    </a:lnTo>
                    <a:lnTo>
                      <a:pt x="38" y="0"/>
                    </a:lnTo>
                    <a:lnTo>
                      <a:pt x="48" y="0"/>
                    </a:lnTo>
                    <a:lnTo>
                      <a:pt x="62" y="0"/>
                    </a:lnTo>
                    <a:lnTo>
                      <a:pt x="72" y="0"/>
                    </a:lnTo>
                    <a:lnTo>
                      <a:pt x="81" y="4"/>
                    </a:lnTo>
                    <a:lnTo>
                      <a:pt x="91" y="4"/>
                    </a:lnTo>
                    <a:lnTo>
                      <a:pt x="101" y="0"/>
                    </a:lnTo>
                    <a:lnTo>
                      <a:pt x="110" y="0"/>
                    </a:lnTo>
                    <a:lnTo>
                      <a:pt x="125" y="0"/>
                    </a:lnTo>
                    <a:lnTo>
                      <a:pt x="134" y="0"/>
                    </a:lnTo>
                    <a:lnTo>
                      <a:pt x="144" y="4"/>
                    </a:lnTo>
                    <a:lnTo>
                      <a:pt x="153" y="0"/>
                    </a:lnTo>
                    <a:lnTo>
                      <a:pt x="163" y="4"/>
                    </a:lnTo>
                    <a:lnTo>
                      <a:pt x="173" y="4"/>
                    </a:lnTo>
                    <a:lnTo>
                      <a:pt x="187" y="0"/>
                    </a:lnTo>
                    <a:lnTo>
                      <a:pt x="197" y="4"/>
                    </a:lnTo>
                    <a:lnTo>
                      <a:pt x="206" y="4"/>
                    </a:lnTo>
                    <a:lnTo>
                      <a:pt x="216" y="4"/>
                    </a:lnTo>
                    <a:lnTo>
                      <a:pt x="225" y="4"/>
                    </a:lnTo>
                    <a:lnTo>
                      <a:pt x="235" y="4"/>
                    </a:lnTo>
                    <a:lnTo>
                      <a:pt x="249" y="4"/>
                    </a:lnTo>
                    <a:lnTo>
                      <a:pt x="259" y="4"/>
                    </a:lnTo>
                    <a:lnTo>
                      <a:pt x="268" y="4"/>
                    </a:lnTo>
                    <a:lnTo>
                      <a:pt x="278" y="4"/>
                    </a:lnTo>
                    <a:lnTo>
                      <a:pt x="288" y="4"/>
                    </a:lnTo>
                    <a:lnTo>
                      <a:pt x="297" y="4"/>
                    </a:lnTo>
                    <a:lnTo>
                      <a:pt x="312" y="4"/>
                    </a:lnTo>
                    <a:lnTo>
                      <a:pt x="321" y="4"/>
                    </a:lnTo>
                    <a:lnTo>
                      <a:pt x="331" y="4"/>
                    </a:lnTo>
                    <a:lnTo>
                      <a:pt x="340" y="4"/>
                    </a:lnTo>
                    <a:lnTo>
                      <a:pt x="350" y="9"/>
                    </a:lnTo>
                    <a:lnTo>
                      <a:pt x="360" y="4"/>
                    </a:lnTo>
                    <a:lnTo>
                      <a:pt x="374" y="9"/>
                    </a:lnTo>
                    <a:lnTo>
                      <a:pt x="384" y="4"/>
                    </a:lnTo>
                    <a:lnTo>
                      <a:pt x="393" y="4"/>
                    </a:lnTo>
                    <a:lnTo>
                      <a:pt x="403" y="4"/>
                    </a:lnTo>
                    <a:lnTo>
                      <a:pt x="412" y="4"/>
                    </a:lnTo>
                    <a:lnTo>
                      <a:pt x="422" y="4"/>
                    </a:lnTo>
                    <a:lnTo>
                      <a:pt x="432" y="9"/>
                    </a:lnTo>
                    <a:lnTo>
                      <a:pt x="446" y="9"/>
                    </a:lnTo>
                    <a:lnTo>
                      <a:pt x="456" y="9"/>
                    </a:lnTo>
                    <a:lnTo>
                      <a:pt x="465" y="9"/>
                    </a:lnTo>
                    <a:lnTo>
                      <a:pt x="475" y="9"/>
                    </a:lnTo>
                    <a:lnTo>
                      <a:pt x="484" y="4"/>
                    </a:lnTo>
                    <a:lnTo>
                      <a:pt x="494" y="9"/>
                    </a:lnTo>
                    <a:lnTo>
                      <a:pt x="508" y="9"/>
                    </a:lnTo>
                    <a:lnTo>
                      <a:pt x="518" y="4"/>
                    </a:lnTo>
                    <a:lnTo>
                      <a:pt x="528" y="9"/>
                    </a:lnTo>
                    <a:lnTo>
                      <a:pt x="537" y="9"/>
                    </a:lnTo>
                    <a:lnTo>
                      <a:pt x="547" y="9"/>
                    </a:lnTo>
                    <a:lnTo>
                      <a:pt x="556" y="9"/>
                    </a:lnTo>
                    <a:lnTo>
                      <a:pt x="571" y="9"/>
                    </a:lnTo>
                    <a:lnTo>
                      <a:pt x="580" y="9"/>
                    </a:lnTo>
                    <a:lnTo>
                      <a:pt x="590" y="9"/>
                    </a:lnTo>
                    <a:lnTo>
                      <a:pt x="600" y="14"/>
                    </a:lnTo>
                    <a:lnTo>
                      <a:pt x="609" y="9"/>
                    </a:lnTo>
                    <a:lnTo>
                      <a:pt x="619" y="14"/>
                    </a:lnTo>
                    <a:lnTo>
                      <a:pt x="633" y="14"/>
                    </a:lnTo>
                    <a:lnTo>
                      <a:pt x="643" y="14"/>
                    </a:lnTo>
                    <a:lnTo>
                      <a:pt x="652" y="9"/>
                    </a:lnTo>
                    <a:lnTo>
                      <a:pt x="662" y="9"/>
                    </a:lnTo>
                    <a:lnTo>
                      <a:pt x="672" y="14"/>
                    </a:lnTo>
                    <a:lnTo>
                      <a:pt x="681" y="14"/>
                    </a:lnTo>
                    <a:lnTo>
                      <a:pt x="696" y="9"/>
                    </a:lnTo>
                    <a:lnTo>
                      <a:pt x="705" y="14"/>
                    </a:lnTo>
                    <a:lnTo>
                      <a:pt x="715" y="14"/>
                    </a:lnTo>
                    <a:lnTo>
                      <a:pt x="724" y="14"/>
                    </a:lnTo>
                    <a:lnTo>
                      <a:pt x="734" y="14"/>
                    </a:lnTo>
                    <a:lnTo>
                      <a:pt x="744" y="14"/>
                    </a:lnTo>
                    <a:lnTo>
                      <a:pt x="758" y="14"/>
                    </a:lnTo>
                    <a:lnTo>
                      <a:pt x="767" y="14"/>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83" name="Freeform 67">
                <a:extLst>
                  <a:ext uri="{FF2B5EF4-FFF2-40B4-BE49-F238E27FC236}">
                    <a16:creationId xmlns:a16="http://schemas.microsoft.com/office/drawing/2014/main" id="{70C07E19-2029-46FD-A1C8-BB0C7BABBEE9}"/>
                  </a:ext>
                </a:extLst>
              </p:cNvPr>
              <p:cNvSpPr>
                <a:spLocks/>
              </p:cNvSpPr>
              <p:nvPr/>
            </p:nvSpPr>
            <p:spPr bwMode="auto">
              <a:xfrm>
                <a:off x="516" y="1506"/>
                <a:ext cx="1320" cy="1478"/>
              </a:xfrm>
              <a:custGeom>
                <a:avLst/>
                <a:gdLst>
                  <a:gd name="T0" fmla="*/ 19 w 1320"/>
                  <a:gd name="T1" fmla="*/ 936 h 1478"/>
                  <a:gd name="T2" fmla="*/ 48 w 1320"/>
                  <a:gd name="T3" fmla="*/ 1262 h 1478"/>
                  <a:gd name="T4" fmla="*/ 82 w 1320"/>
                  <a:gd name="T5" fmla="*/ 1358 h 1478"/>
                  <a:gd name="T6" fmla="*/ 111 w 1320"/>
                  <a:gd name="T7" fmla="*/ 1396 h 1478"/>
                  <a:gd name="T8" fmla="*/ 144 w 1320"/>
                  <a:gd name="T9" fmla="*/ 1425 h 1478"/>
                  <a:gd name="T10" fmla="*/ 173 w 1320"/>
                  <a:gd name="T11" fmla="*/ 1439 h 1478"/>
                  <a:gd name="T12" fmla="*/ 207 w 1320"/>
                  <a:gd name="T13" fmla="*/ 1454 h 1478"/>
                  <a:gd name="T14" fmla="*/ 235 w 1320"/>
                  <a:gd name="T15" fmla="*/ 1459 h 1478"/>
                  <a:gd name="T16" fmla="*/ 269 w 1320"/>
                  <a:gd name="T17" fmla="*/ 1463 h 1478"/>
                  <a:gd name="T18" fmla="*/ 298 w 1320"/>
                  <a:gd name="T19" fmla="*/ 1468 h 1478"/>
                  <a:gd name="T20" fmla="*/ 331 w 1320"/>
                  <a:gd name="T21" fmla="*/ 1468 h 1478"/>
                  <a:gd name="T22" fmla="*/ 360 w 1320"/>
                  <a:gd name="T23" fmla="*/ 1473 h 1478"/>
                  <a:gd name="T24" fmla="*/ 394 w 1320"/>
                  <a:gd name="T25" fmla="*/ 1478 h 1478"/>
                  <a:gd name="T26" fmla="*/ 423 w 1320"/>
                  <a:gd name="T27" fmla="*/ 1478 h 1478"/>
                  <a:gd name="T28" fmla="*/ 456 w 1320"/>
                  <a:gd name="T29" fmla="*/ 1478 h 1478"/>
                  <a:gd name="T30" fmla="*/ 485 w 1320"/>
                  <a:gd name="T31" fmla="*/ 1478 h 1478"/>
                  <a:gd name="T32" fmla="*/ 518 w 1320"/>
                  <a:gd name="T33" fmla="*/ 1478 h 1478"/>
                  <a:gd name="T34" fmla="*/ 547 w 1320"/>
                  <a:gd name="T35" fmla="*/ 1478 h 1478"/>
                  <a:gd name="T36" fmla="*/ 581 w 1320"/>
                  <a:gd name="T37" fmla="*/ 1478 h 1478"/>
                  <a:gd name="T38" fmla="*/ 610 w 1320"/>
                  <a:gd name="T39" fmla="*/ 1478 h 1478"/>
                  <a:gd name="T40" fmla="*/ 643 w 1320"/>
                  <a:gd name="T41" fmla="*/ 1478 h 1478"/>
                  <a:gd name="T42" fmla="*/ 672 w 1320"/>
                  <a:gd name="T43" fmla="*/ 1473 h 1478"/>
                  <a:gd name="T44" fmla="*/ 706 w 1320"/>
                  <a:gd name="T45" fmla="*/ 1478 h 1478"/>
                  <a:gd name="T46" fmla="*/ 734 w 1320"/>
                  <a:gd name="T47" fmla="*/ 1478 h 1478"/>
                  <a:gd name="T48" fmla="*/ 768 w 1320"/>
                  <a:gd name="T49" fmla="*/ 1473 h 1478"/>
                  <a:gd name="T50" fmla="*/ 797 w 1320"/>
                  <a:gd name="T51" fmla="*/ 1473 h 1478"/>
                  <a:gd name="T52" fmla="*/ 830 w 1320"/>
                  <a:gd name="T53" fmla="*/ 1473 h 1478"/>
                  <a:gd name="T54" fmla="*/ 859 w 1320"/>
                  <a:gd name="T55" fmla="*/ 1473 h 1478"/>
                  <a:gd name="T56" fmla="*/ 893 w 1320"/>
                  <a:gd name="T57" fmla="*/ 1473 h 1478"/>
                  <a:gd name="T58" fmla="*/ 922 w 1320"/>
                  <a:gd name="T59" fmla="*/ 1473 h 1478"/>
                  <a:gd name="T60" fmla="*/ 955 w 1320"/>
                  <a:gd name="T61" fmla="*/ 1473 h 1478"/>
                  <a:gd name="T62" fmla="*/ 984 w 1320"/>
                  <a:gd name="T63" fmla="*/ 1473 h 1478"/>
                  <a:gd name="T64" fmla="*/ 1017 w 1320"/>
                  <a:gd name="T65" fmla="*/ 1473 h 1478"/>
                  <a:gd name="T66" fmla="*/ 1046 w 1320"/>
                  <a:gd name="T67" fmla="*/ 1473 h 1478"/>
                  <a:gd name="T68" fmla="*/ 1080 w 1320"/>
                  <a:gd name="T69" fmla="*/ 1473 h 1478"/>
                  <a:gd name="T70" fmla="*/ 1109 w 1320"/>
                  <a:gd name="T71" fmla="*/ 1473 h 1478"/>
                  <a:gd name="T72" fmla="*/ 1142 w 1320"/>
                  <a:gd name="T73" fmla="*/ 1473 h 1478"/>
                  <a:gd name="T74" fmla="*/ 1171 w 1320"/>
                  <a:gd name="T75" fmla="*/ 1473 h 1478"/>
                  <a:gd name="T76" fmla="*/ 1205 w 1320"/>
                  <a:gd name="T77" fmla="*/ 1473 h 1478"/>
                  <a:gd name="T78" fmla="*/ 1233 w 1320"/>
                  <a:gd name="T79" fmla="*/ 1473 h 1478"/>
                  <a:gd name="T80" fmla="*/ 1267 w 1320"/>
                  <a:gd name="T81" fmla="*/ 1473 h 1478"/>
                  <a:gd name="T82" fmla="*/ 1296 w 1320"/>
                  <a:gd name="T83" fmla="*/ 1473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20" h="1478">
                    <a:moveTo>
                      <a:pt x="0" y="0"/>
                    </a:moveTo>
                    <a:lnTo>
                      <a:pt x="10" y="562"/>
                    </a:lnTo>
                    <a:lnTo>
                      <a:pt x="19" y="936"/>
                    </a:lnTo>
                    <a:lnTo>
                      <a:pt x="29" y="1108"/>
                    </a:lnTo>
                    <a:lnTo>
                      <a:pt x="39" y="1204"/>
                    </a:lnTo>
                    <a:lnTo>
                      <a:pt x="48" y="1262"/>
                    </a:lnTo>
                    <a:lnTo>
                      <a:pt x="58" y="1305"/>
                    </a:lnTo>
                    <a:lnTo>
                      <a:pt x="72" y="1334"/>
                    </a:lnTo>
                    <a:lnTo>
                      <a:pt x="82" y="1358"/>
                    </a:lnTo>
                    <a:lnTo>
                      <a:pt x="91" y="1372"/>
                    </a:lnTo>
                    <a:lnTo>
                      <a:pt x="101" y="1387"/>
                    </a:lnTo>
                    <a:lnTo>
                      <a:pt x="111" y="1396"/>
                    </a:lnTo>
                    <a:lnTo>
                      <a:pt x="120" y="1406"/>
                    </a:lnTo>
                    <a:lnTo>
                      <a:pt x="135" y="1415"/>
                    </a:lnTo>
                    <a:lnTo>
                      <a:pt x="144" y="1425"/>
                    </a:lnTo>
                    <a:lnTo>
                      <a:pt x="154" y="1430"/>
                    </a:lnTo>
                    <a:lnTo>
                      <a:pt x="163" y="1435"/>
                    </a:lnTo>
                    <a:lnTo>
                      <a:pt x="173" y="1439"/>
                    </a:lnTo>
                    <a:lnTo>
                      <a:pt x="183" y="1444"/>
                    </a:lnTo>
                    <a:lnTo>
                      <a:pt x="197" y="1449"/>
                    </a:lnTo>
                    <a:lnTo>
                      <a:pt x="207" y="1454"/>
                    </a:lnTo>
                    <a:lnTo>
                      <a:pt x="216" y="1454"/>
                    </a:lnTo>
                    <a:lnTo>
                      <a:pt x="226" y="1459"/>
                    </a:lnTo>
                    <a:lnTo>
                      <a:pt x="235" y="1459"/>
                    </a:lnTo>
                    <a:lnTo>
                      <a:pt x="245" y="1459"/>
                    </a:lnTo>
                    <a:lnTo>
                      <a:pt x="259" y="1463"/>
                    </a:lnTo>
                    <a:lnTo>
                      <a:pt x="269" y="1463"/>
                    </a:lnTo>
                    <a:lnTo>
                      <a:pt x="279" y="1463"/>
                    </a:lnTo>
                    <a:lnTo>
                      <a:pt x="288" y="1468"/>
                    </a:lnTo>
                    <a:lnTo>
                      <a:pt x="298" y="1468"/>
                    </a:lnTo>
                    <a:lnTo>
                      <a:pt x="307" y="1468"/>
                    </a:lnTo>
                    <a:lnTo>
                      <a:pt x="322" y="1468"/>
                    </a:lnTo>
                    <a:lnTo>
                      <a:pt x="331" y="1468"/>
                    </a:lnTo>
                    <a:lnTo>
                      <a:pt x="341" y="1468"/>
                    </a:lnTo>
                    <a:lnTo>
                      <a:pt x="351" y="1473"/>
                    </a:lnTo>
                    <a:lnTo>
                      <a:pt x="360" y="1473"/>
                    </a:lnTo>
                    <a:lnTo>
                      <a:pt x="370" y="1473"/>
                    </a:lnTo>
                    <a:lnTo>
                      <a:pt x="384" y="1473"/>
                    </a:lnTo>
                    <a:lnTo>
                      <a:pt x="394" y="1478"/>
                    </a:lnTo>
                    <a:lnTo>
                      <a:pt x="403" y="1478"/>
                    </a:lnTo>
                    <a:lnTo>
                      <a:pt x="413" y="1478"/>
                    </a:lnTo>
                    <a:lnTo>
                      <a:pt x="423" y="1478"/>
                    </a:lnTo>
                    <a:lnTo>
                      <a:pt x="432" y="1478"/>
                    </a:lnTo>
                    <a:lnTo>
                      <a:pt x="447" y="1478"/>
                    </a:lnTo>
                    <a:lnTo>
                      <a:pt x="456" y="1478"/>
                    </a:lnTo>
                    <a:lnTo>
                      <a:pt x="466" y="1478"/>
                    </a:lnTo>
                    <a:lnTo>
                      <a:pt x="475" y="1478"/>
                    </a:lnTo>
                    <a:lnTo>
                      <a:pt x="485" y="1478"/>
                    </a:lnTo>
                    <a:lnTo>
                      <a:pt x="494" y="1478"/>
                    </a:lnTo>
                    <a:lnTo>
                      <a:pt x="509" y="1478"/>
                    </a:lnTo>
                    <a:lnTo>
                      <a:pt x="518" y="1478"/>
                    </a:lnTo>
                    <a:lnTo>
                      <a:pt x="528" y="1478"/>
                    </a:lnTo>
                    <a:lnTo>
                      <a:pt x="538" y="1478"/>
                    </a:lnTo>
                    <a:lnTo>
                      <a:pt x="547" y="1478"/>
                    </a:lnTo>
                    <a:lnTo>
                      <a:pt x="557" y="1478"/>
                    </a:lnTo>
                    <a:lnTo>
                      <a:pt x="571" y="1478"/>
                    </a:lnTo>
                    <a:lnTo>
                      <a:pt x="581" y="1478"/>
                    </a:lnTo>
                    <a:lnTo>
                      <a:pt x="590" y="1478"/>
                    </a:lnTo>
                    <a:lnTo>
                      <a:pt x="600" y="1478"/>
                    </a:lnTo>
                    <a:lnTo>
                      <a:pt x="610" y="1478"/>
                    </a:lnTo>
                    <a:lnTo>
                      <a:pt x="619" y="1478"/>
                    </a:lnTo>
                    <a:lnTo>
                      <a:pt x="634" y="1478"/>
                    </a:lnTo>
                    <a:lnTo>
                      <a:pt x="643" y="1478"/>
                    </a:lnTo>
                    <a:lnTo>
                      <a:pt x="653" y="1478"/>
                    </a:lnTo>
                    <a:lnTo>
                      <a:pt x="662" y="1473"/>
                    </a:lnTo>
                    <a:lnTo>
                      <a:pt x="672" y="1473"/>
                    </a:lnTo>
                    <a:lnTo>
                      <a:pt x="682" y="1478"/>
                    </a:lnTo>
                    <a:lnTo>
                      <a:pt x="696" y="1478"/>
                    </a:lnTo>
                    <a:lnTo>
                      <a:pt x="706" y="1478"/>
                    </a:lnTo>
                    <a:lnTo>
                      <a:pt x="715" y="1478"/>
                    </a:lnTo>
                    <a:lnTo>
                      <a:pt x="725" y="1478"/>
                    </a:lnTo>
                    <a:lnTo>
                      <a:pt x="734" y="1478"/>
                    </a:lnTo>
                    <a:lnTo>
                      <a:pt x="744" y="1478"/>
                    </a:lnTo>
                    <a:lnTo>
                      <a:pt x="758" y="1473"/>
                    </a:lnTo>
                    <a:lnTo>
                      <a:pt x="768" y="1473"/>
                    </a:lnTo>
                    <a:lnTo>
                      <a:pt x="778" y="1473"/>
                    </a:lnTo>
                    <a:lnTo>
                      <a:pt x="787" y="1473"/>
                    </a:lnTo>
                    <a:lnTo>
                      <a:pt x="797" y="1473"/>
                    </a:lnTo>
                    <a:lnTo>
                      <a:pt x="806" y="1473"/>
                    </a:lnTo>
                    <a:lnTo>
                      <a:pt x="821" y="1473"/>
                    </a:lnTo>
                    <a:lnTo>
                      <a:pt x="830" y="1473"/>
                    </a:lnTo>
                    <a:lnTo>
                      <a:pt x="840" y="1473"/>
                    </a:lnTo>
                    <a:lnTo>
                      <a:pt x="850" y="1473"/>
                    </a:lnTo>
                    <a:lnTo>
                      <a:pt x="859" y="1473"/>
                    </a:lnTo>
                    <a:lnTo>
                      <a:pt x="869" y="1473"/>
                    </a:lnTo>
                    <a:lnTo>
                      <a:pt x="883" y="1473"/>
                    </a:lnTo>
                    <a:lnTo>
                      <a:pt x="893" y="1473"/>
                    </a:lnTo>
                    <a:lnTo>
                      <a:pt x="902" y="1473"/>
                    </a:lnTo>
                    <a:lnTo>
                      <a:pt x="912" y="1473"/>
                    </a:lnTo>
                    <a:lnTo>
                      <a:pt x="922" y="1473"/>
                    </a:lnTo>
                    <a:lnTo>
                      <a:pt x="931" y="1473"/>
                    </a:lnTo>
                    <a:lnTo>
                      <a:pt x="946" y="1473"/>
                    </a:lnTo>
                    <a:lnTo>
                      <a:pt x="955" y="1473"/>
                    </a:lnTo>
                    <a:lnTo>
                      <a:pt x="965" y="1473"/>
                    </a:lnTo>
                    <a:lnTo>
                      <a:pt x="974" y="1473"/>
                    </a:lnTo>
                    <a:lnTo>
                      <a:pt x="984" y="1473"/>
                    </a:lnTo>
                    <a:lnTo>
                      <a:pt x="994" y="1473"/>
                    </a:lnTo>
                    <a:lnTo>
                      <a:pt x="1008" y="1473"/>
                    </a:lnTo>
                    <a:lnTo>
                      <a:pt x="1017" y="1473"/>
                    </a:lnTo>
                    <a:lnTo>
                      <a:pt x="1027" y="1473"/>
                    </a:lnTo>
                    <a:lnTo>
                      <a:pt x="1037" y="1473"/>
                    </a:lnTo>
                    <a:lnTo>
                      <a:pt x="1046" y="1473"/>
                    </a:lnTo>
                    <a:lnTo>
                      <a:pt x="1056" y="1473"/>
                    </a:lnTo>
                    <a:lnTo>
                      <a:pt x="1070" y="1473"/>
                    </a:lnTo>
                    <a:lnTo>
                      <a:pt x="1080" y="1473"/>
                    </a:lnTo>
                    <a:lnTo>
                      <a:pt x="1089" y="1473"/>
                    </a:lnTo>
                    <a:lnTo>
                      <a:pt x="1099" y="1473"/>
                    </a:lnTo>
                    <a:lnTo>
                      <a:pt x="1109" y="1473"/>
                    </a:lnTo>
                    <a:lnTo>
                      <a:pt x="1118" y="1473"/>
                    </a:lnTo>
                    <a:lnTo>
                      <a:pt x="1133" y="1473"/>
                    </a:lnTo>
                    <a:lnTo>
                      <a:pt x="1142" y="1473"/>
                    </a:lnTo>
                    <a:lnTo>
                      <a:pt x="1152" y="1473"/>
                    </a:lnTo>
                    <a:lnTo>
                      <a:pt x="1161" y="1473"/>
                    </a:lnTo>
                    <a:lnTo>
                      <a:pt x="1171" y="1473"/>
                    </a:lnTo>
                    <a:lnTo>
                      <a:pt x="1181" y="1473"/>
                    </a:lnTo>
                    <a:lnTo>
                      <a:pt x="1195" y="1473"/>
                    </a:lnTo>
                    <a:lnTo>
                      <a:pt x="1205" y="1473"/>
                    </a:lnTo>
                    <a:lnTo>
                      <a:pt x="1214" y="1473"/>
                    </a:lnTo>
                    <a:lnTo>
                      <a:pt x="1224" y="1473"/>
                    </a:lnTo>
                    <a:lnTo>
                      <a:pt x="1233" y="1473"/>
                    </a:lnTo>
                    <a:lnTo>
                      <a:pt x="1243" y="1473"/>
                    </a:lnTo>
                    <a:lnTo>
                      <a:pt x="1257" y="1473"/>
                    </a:lnTo>
                    <a:lnTo>
                      <a:pt x="1267" y="1473"/>
                    </a:lnTo>
                    <a:lnTo>
                      <a:pt x="1277" y="1473"/>
                    </a:lnTo>
                    <a:lnTo>
                      <a:pt x="1286" y="1473"/>
                    </a:lnTo>
                    <a:lnTo>
                      <a:pt x="1296" y="1473"/>
                    </a:lnTo>
                    <a:lnTo>
                      <a:pt x="1305" y="1473"/>
                    </a:lnTo>
                    <a:lnTo>
                      <a:pt x="1320" y="1473"/>
                    </a:lnTo>
                  </a:path>
                </a:pathLst>
              </a:custGeom>
              <a:noFill/>
              <a:ln w="15875"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84" name="Freeform 68">
                <a:extLst>
                  <a:ext uri="{FF2B5EF4-FFF2-40B4-BE49-F238E27FC236}">
                    <a16:creationId xmlns:a16="http://schemas.microsoft.com/office/drawing/2014/main" id="{C25AA74E-051E-415D-AE4F-F8C8C990ACD9}"/>
                  </a:ext>
                </a:extLst>
              </p:cNvPr>
              <p:cNvSpPr>
                <a:spLocks/>
              </p:cNvSpPr>
              <p:nvPr/>
            </p:nvSpPr>
            <p:spPr bwMode="auto">
              <a:xfrm>
                <a:off x="1836" y="2979"/>
                <a:ext cx="767" cy="14"/>
              </a:xfrm>
              <a:custGeom>
                <a:avLst/>
                <a:gdLst>
                  <a:gd name="T0" fmla="*/ 9 w 767"/>
                  <a:gd name="T1" fmla="*/ 0 h 14"/>
                  <a:gd name="T2" fmla="*/ 29 w 767"/>
                  <a:gd name="T3" fmla="*/ 0 h 14"/>
                  <a:gd name="T4" fmla="*/ 48 w 767"/>
                  <a:gd name="T5" fmla="*/ 0 h 14"/>
                  <a:gd name="T6" fmla="*/ 72 w 767"/>
                  <a:gd name="T7" fmla="*/ 0 h 14"/>
                  <a:gd name="T8" fmla="*/ 91 w 767"/>
                  <a:gd name="T9" fmla="*/ 0 h 14"/>
                  <a:gd name="T10" fmla="*/ 110 w 767"/>
                  <a:gd name="T11" fmla="*/ 0 h 14"/>
                  <a:gd name="T12" fmla="*/ 134 w 767"/>
                  <a:gd name="T13" fmla="*/ 5 h 14"/>
                  <a:gd name="T14" fmla="*/ 153 w 767"/>
                  <a:gd name="T15" fmla="*/ 0 h 14"/>
                  <a:gd name="T16" fmla="*/ 173 w 767"/>
                  <a:gd name="T17" fmla="*/ 5 h 14"/>
                  <a:gd name="T18" fmla="*/ 197 w 767"/>
                  <a:gd name="T19" fmla="*/ 5 h 14"/>
                  <a:gd name="T20" fmla="*/ 216 w 767"/>
                  <a:gd name="T21" fmla="*/ 5 h 14"/>
                  <a:gd name="T22" fmla="*/ 235 w 767"/>
                  <a:gd name="T23" fmla="*/ 5 h 14"/>
                  <a:gd name="T24" fmla="*/ 259 w 767"/>
                  <a:gd name="T25" fmla="*/ 0 h 14"/>
                  <a:gd name="T26" fmla="*/ 278 w 767"/>
                  <a:gd name="T27" fmla="*/ 0 h 14"/>
                  <a:gd name="T28" fmla="*/ 297 w 767"/>
                  <a:gd name="T29" fmla="*/ 5 h 14"/>
                  <a:gd name="T30" fmla="*/ 321 w 767"/>
                  <a:gd name="T31" fmla="*/ 5 h 14"/>
                  <a:gd name="T32" fmla="*/ 340 w 767"/>
                  <a:gd name="T33" fmla="*/ 5 h 14"/>
                  <a:gd name="T34" fmla="*/ 360 w 767"/>
                  <a:gd name="T35" fmla="*/ 0 h 14"/>
                  <a:gd name="T36" fmla="*/ 384 w 767"/>
                  <a:gd name="T37" fmla="*/ 0 h 14"/>
                  <a:gd name="T38" fmla="*/ 403 w 767"/>
                  <a:gd name="T39" fmla="*/ 5 h 14"/>
                  <a:gd name="T40" fmla="*/ 422 w 767"/>
                  <a:gd name="T41" fmla="*/ 5 h 14"/>
                  <a:gd name="T42" fmla="*/ 446 w 767"/>
                  <a:gd name="T43" fmla="*/ 5 h 14"/>
                  <a:gd name="T44" fmla="*/ 465 w 767"/>
                  <a:gd name="T45" fmla="*/ 5 h 14"/>
                  <a:gd name="T46" fmla="*/ 484 w 767"/>
                  <a:gd name="T47" fmla="*/ 5 h 14"/>
                  <a:gd name="T48" fmla="*/ 508 w 767"/>
                  <a:gd name="T49" fmla="*/ 5 h 14"/>
                  <a:gd name="T50" fmla="*/ 528 w 767"/>
                  <a:gd name="T51" fmla="*/ 5 h 14"/>
                  <a:gd name="T52" fmla="*/ 547 w 767"/>
                  <a:gd name="T53" fmla="*/ 5 h 14"/>
                  <a:gd name="T54" fmla="*/ 571 w 767"/>
                  <a:gd name="T55" fmla="*/ 5 h 14"/>
                  <a:gd name="T56" fmla="*/ 590 w 767"/>
                  <a:gd name="T57" fmla="*/ 5 h 14"/>
                  <a:gd name="T58" fmla="*/ 609 w 767"/>
                  <a:gd name="T59" fmla="*/ 5 h 14"/>
                  <a:gd name="T60" fmla="*/ 633 w 767"/>
                  <a:gd name="T61" fmla="*/ 5 h 14"/>
                  <a:gd name="T62" fmla="*/ 652 w 767"/>
                  <a:gd name="T63" fmla="*/ 10 h 14"/>
                  <a:gd name="T64" fmla="*/ 672 w 767"/>
                  <a:gd name="T65" fmla="*/ 10 h 14"/>
                  <a:gd name="T66" fmla="*/ 696 w 767"/>
                  <a:gd name="T67" fmla="*/ 10 h 14"/>
                  <a:gd name="T68" fmla="*/ 715 w 767"/>
                  <a:gd name="T69" fmla="*/ 10 h 14"/>
                  <a:gd name="T70" fmla="*/ 734 w 767"/>
                  <a:gd name="T71" fmla="*/ 10 h 14"/>
                  <a:gd name="T72" fmla="*/ 758 w 767"/>
                  <a:gd name="T73"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7" h="14">
                    <a:moveTo>
                      <a:pt x="0" y="0"/>
                    </a:moveTo>
                    <a:lnTo>
                      <a:pt x="9" y="0"/>
                    </a:lnTo>
                    <a:lnTo>
                      <a:pt x="19" y="0"/>
                    </a:lnTo>
                    <a:lnTo>
                      <a:pt x="29" y="0"/>
                    </a:lnTo>
                    <a:lnTo>
                      <a:pt x="38" y="0"/>
                    </a:lnTo>
                    <a:lnTo>
                      <a:pt x="48" y="0"/>
                    </a:lnTo>
                    <a:lnTo>
                      <a:pt x="62" y="0"/>
                    </a:lnTo>
                    <a:lnTo>
                      <a:pt x="72" y="0"/>
                    </a:lnTo>
                    <a:lnTo>
                      <a:pt x="81" y="0"/>
                    </a:lnTo>
                    <a:lnTo>
                      <a:pt x="91" y="0"/>
                    </a:lnTo>
                    <a:lnTo>
                      <a:pt x="101" y="0"/>
                    </a:lnTo>
                    <a:lnTo>
                      <a:pt x="110" y="0"/>
                    </a:lnTo>
                    <a:lnTo>
                      <a:pt x="125" y="5"/>
                    </a:lnTo>
                    <a:lnTo>
                      <a:pt x="134" y="5"/>
                    </a:lnTo>
                    <a:lnTo>
                      <a:pt x="144" y="5"/>
                    </a:lnTo>
                    <a:lnTo>
                      <a:pt x="153" y="0"/>
                    </a:lnTo>
                    <a:lnTo>
                      <a:pt x="163" y="0"/>
                    </a:lnTo>
                    <a:lnTo>
                      <a:pt x="173" y="5"/>
                    </a:lnTo>
                    <a:lnTo>
                      <a:pt x="187" y="5"/>
                    </a:lnTo>
                    <a:lnTo>
                      <a:pt x="197" y="5"/>
                    </a:lnTo>
                    <a:lnTo>
                      <a:pt x="206" y="5"/>
                    </a:lnTo>
                    <a:lnTo>
                      <a:pt x="216" y="5"/>
                    </a:lnTo>
                    <a:lnTo>
                      <a:pt x="225" y="5"/>
                    </a:lnTo>
                    <a:lnTo>
                      <a:pt x="235" y="5"/>
                    </a:lnTo>
                    <a:lnTo>
                      <a:pt x="249" y="5"/>
                    </a:lnTo>
                    <a:lnTo>
                      <a:pt x="259" y="0"/>
                    </a:lnTo>
                    <a:lnTo>
                      <a:pt x="268" y="5"/>
                    </a:lnTo>
                    <a:lnTo>
                      <a:pt x="278" y="0"/>
                    </a:lnTo>
                    <a:lnTo>
                      <a:pt x="288" y="5"/>
                    </a:lnTo>
                    <a:lnTo>
                      <a:pt x="297" y="5"/>
                    </a:lnTo>
                    <a:lnTo>
                      <a:pt x="312" y="5"/>
                    </a:lnTo>
                    <a:lnTo>
                      <a:pt x="321" y="5"/>
                    </a:lnTo>
                    <a:lnTo>
                      <a:pt x="331" y="0"/>
                    </a:lnTo>
                    <a:lnTo>
                      <a:pt x="340" y="5"/>
                    </a:lnTo>
                    <a:lnTo>
                      <a:pt x="350" y="5"/>
                    </a:lnTo>
                    <a:lnTo>
                      <a:pt x="360" y="0"/>
                    </a:lnTo>
                    <a:lnTo>
                      <a:pt x="374" y="0"/>
                    </a:lnTo>
                    <a:lnTo>
                      <a:pt x="384" y="0"/>
                    </a:lnTo>
                    <a:lnTo>
                      <a:pt x="393" y="5"/>
                    </a:lnTo>
                    <a:lnTo>
                      <a:pt x="403" y="5"/>
                    </a:lnTo>
                    <a:lnTo>
                      <a:pt x="412" y="5"/>
                    </a:lnTo>
                    <a:lnTo>
                      <a:pt x="422" y="5"/>
                    </a:lnTo>
                    <a:lnTo>
                      <a:pt x="432" y="0"/>
                    </a:lnTo>
                    <a:lnTo>
                      <a:pt x="446" y="5"/>
                    </a:lnTo>
                    <a:lnTo>
                      <a:pt x="456" y="5"/>
                    </a:lnTo>
                    <a:lnTo>
                      <a:pt x="465" y="5"/>
                    </a:lnTo>
                    <a:lnTo>
                      <a:pt x="475" y="5"/>
                    </a:lnTo>
                    <a:lnTo>
                      <a:pt x="484" y="5"/>
                    </a:lnTo>
                    <a:lnTo>
                      <a:pt x="494" y="5"/>
                    </a:lnTo>
                    <a:lnTo>
                      <a:pt x="508" y="5"/>
                    </a:lnTo>
                    <a:lnTo>
                      <a:pt x="518" y="5"/>
                    </a:lnTo>
                    <a:lnTo>
                      <a:pt x="528" y="5"/>
                    </a:lnTo>
                    <a:lnTo>
                      <a:pt x="537" y="5"/>
                    </a:lnTo>
                    <a:lnTo>
                      <a:pt x="547" y="5"/>
                    </a:lnTo>
                    <a:lnTo>
                      <a:pt x="556" y="5"/>
                    </a:lnTo>
                    <a:lnTo>
                      <a:pt x="571" y="5"/>
                    </a:lnTo>
                    <a:lnTo>
                      <a:pt x="580" y="5"/>
                    </a:lnTo>
                    <a:lnTo>
                      <a:pt x="590" y="5"/>
                    </a:lnTo>
                    <a:lnTo>
                      <a:pt x="600" y="5"/>
                    </a:lnTo>
                    <a:lnTo>
                      <a:pt x="609" y="5"/>
                    </a:lnTo>
                    <a:lnTo>
                      <a:pt x="619" y="5"/>
                    </a:lnTo>
                    <a:lnTo>
                      <a:pt x="633" y="5"/>
                    </a:lnTo>
                    <a:lnTo>
                      <a:pt x="643" y="5"/>
                    </a:lnTo>
                    <a:lnTo>
                      <a:pt x="652" y="10"/>
                    </a:lnTo>
                    <a:lnTo>
                      <a:pt x="662" y="10"/>
                    </a:lnTo>
                    <a:lnTo>
                      <a:pt x="672" y="10"/>
                    </a:lnTo>
                    <a:lnTo>
                      <a:pt x="681" y="10"/>
                    </a:lnTo>
                    <a:lnTo>
                      <a:pt x="696" y="10"/>
                    </a:lnTo>
                    <a:lnTo>
                      <a:pt x="705" y="10"/>
                    </a:lnTo>
                    <a:lnTo>
                      <a:pt x="715" y="10"/>
                    </a:lnTo>
                    <a:lnTo>
                      <a:pt x="724" y="10"/>
                    </a:lnTo>
                    <a:lnTo>
                      <a:pt x="734" y="10"/>
                    </a:lnTo>
                    <a:lnTo>
                      <a:pt x="744" y="14"/>
                    </a:lnTo>
                    <a:lnTo>
                      <a:pt x="758" y="10"/>
                    </a:lnTo>
                    <a:lnTo>
                      <a:pt x="767" y="14"/>
                    </a:lnTo>
                  </a:path>
                </a:pathLst>
              </a:custGeom>
              <a:noFill/>
              <a:ln w="15875"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9285" name="Text Box 69">
              <a:extLst>
                <a:ext uri="{FF2B5EF4-FFF2-40B4-BE49-F238E27FC236}">
                  <a16:creationId xmlns:a16="http://schemas.microsoft.com/office/drawing/2014/main" id="{0B3A1F98-CC89-4313-BE6F-3C56468E962A}"/>
                </a:ext>
              </a:extLst>
            </p:cNvPr>
            <p:cNvSpPr txBox="1">
              <a:spLocks noChangeArrowheads="1"/>
            </p:cNvSpPr>
            <p:nvPr/>
          </p:nvSpPr>
          <p:spPr bwMode="auto">
            <a:xfrm rot="21600000">
              <a:off x="1291" y="3104"/>
              <a:ext cx="431"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f (MHz</a:t>
              </a:r>
              <a:r>
                <a:rPr lang="en-US" altLang="en-US" sz="1200">
                  <a:latin typeface="Arial" panose="020B0604020202020204" pitchFamily="34" charset="0"/>
                  <a:sym typeface="Symbol" panose="05050102010706020507" pitchFamily="18" charset="2"/>
                </a:rPr>
                <a:t>)</a:t>
              </a:r>
            </a:p>
          </p:txBody>
        </p:sp>
        <p:sp>
          <p:nvSpPr>
            <p:cNvPr id="9286" name="Text Box 70">
              <a:extLst>
                <a:ext uri="{FF2B5EF4-FFF2-40B4-BE49-F238E27FC236}">
                  <a16:creationId xmlns:a16="http://schemas.microsoft.com/office/drawing/2014/main" id="{F548FE95-C1A2-4042-902D-BE6617709EA1}"/>
                </a:ext>
              </a:extLst>
            </p:cNvPr>
            <p:cNvSpPr txBox="1">
              <a:spLocks noChangeArrowheads="1"/>
            </p:cNvSpPr>
            <p:nvPr/>
          </p:nvSpPr>
          <p:spPr bwMode="auto">
            <a:xfrm rot="16200000">
              <a:off x="-110" y="2080"/>
              <a:ext cx="728"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Magnitude (</a:t>
              </a:r>
              <a:r>
                <a:rPr lang="en-US" altLang="en-US" sz="1200">
                  <a:latin typeface="Arial" panose="020B0604020202020204" pitchFamily="34" charset="0"/>
                  <a:sym typeface="Symbol" panose="05050102010706020507" pitchFamily="18" charset="2"/>
                </a:rPr>
                <a:t>)</a:t>
              </a:r>
            </a:p>
          </p:txBody>
        </p:sp>
        <p:grpSp>
          <p:nvGrpSpPr>
            <p:cNvPr id="9287" name="Group 71">
              <a:extLst>
                <a:ext uri="{FF2B5EF4-FFF2-40B4-BE49-F238E27FC236}">
                  <a16:creationId xmlns:a16="http://schemas.microsoft.com/office/drawing/2014/main" id="{A1B9BD9E-2839-4FB9-B163-8372EB9AD639}"/>
                </a:ext>
              </a:extLst>
            </p:cNvPr>
            <p:cNvGrpSpPr>
              <a:grpSpLocks/>
            </p:cNvGrpSpPr>
            <p:nvPr/>
          </p:nvGrpSpPr>
          <p:grpSpPr bwMode="auto">
            <a:xfrm>
              <a:off x="1745" y="1428"/>
              <a:ext cx="736" cy="325"/>
              <a:chOff x="2330" y="2539"/>
              <a:chExt cx="736" cy="325"/>
            </a:xfrm>
          </p:grpSpPr>
          <p:sp>
            <p:nvSpPr>
              <p:cNvPr id="9288" name="Text Box 72">
                <a:extLst>
                  <a:ext uri="{FF2B5EF4-FFF2-40B4-BE49-F238E27FC236}">
                    <a16:creationId xmlns:a16="http://schemas.microsoft.com/office/drawing/2014/main" id="{0719A1E4-F204-4070-A4B5-FD27D97806ED}"/>
                  </a:ext>
                </a:extLst>
              </p:cNvPr>
              <p:cNvSpPr txBox="1">
                <a:spLocks noChangeArrowheads="1"/>
              </p:cNvSpPr>
              <p:nvPr/>
            </p:nvSpPr>
            <p:spPr bwMode="auto">
              <a:xfrm rot="21600000">
                <a:off x="2563" y="2539"/>
                <a:ext cx="503"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Energy 1</a:t>
                </a:r>
                <a:endParaRPr lang="en-US" altLang="en-US" sz="1200">
                  <a:latin typeface="Arial" panose="020B0604020202020204" pitchFamily="34" charset="0"/>
                  <a:sym typeface="Symbol" panose="05050102010706020507" pitchFamily="18" charset="2"/>
                </a:endParaRPr>
              </a:p>
            </p:txBody>
          </p:sp>
          <p:sp>
            <p:nvSpPr>
              <p:cNvPr id="9289" name="Line 73">
                <a:extLst>
                  <a:ext uri="{FF2B5EF4-FFF2-40B4-BE49-F238E27FC236}">
                    <a16:creationId xmlns:a16="http://schemas.microsoft.com/office/drawing/2014/main" id="{A3766123-1ADD-4943-BB49-65BC719EC7A9}"/>
                  </a:ext>
                </a:extLst>
              </p:cNvPr>
              <p:cNvSpPr>
                <a:spLocks noChangeShapeType="1"/>
              </p:cNvSpPr>
              <p:nvPr/>
            </p:nvSpPr>
            <p:spPr bwMode="auto">
              <a:xfrm>
                <a:off x="2330" y="2625"/>
                <a:ext cx="23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90" name="Line 74">
                <a:extLst>
                  <a:ext uri="{FF2B5EF4-FFF2-40B4-BE49-F238E27FC236}">
                    <a16:creationId xmlns:a16="http://schemas.microsoft.com/office/drawing/2014/main" id="{0832BCF0-2718-4440-8563-DD8E79F57ACD}"/>
                  </a:ext>
                </a:extLst>
              </p:cNvPr>
              <p:cNvSpPr>
                <a:spLocks noChangeShapeType="1"/>
              </p:cNvSpPr>
              <p:nvPr/>
            </p:nvSpPr>
            <p:spPr bwMode="auto">
              <a:xfrm>
                <a:off x="2330" y="2777"/>
                <a:ext cx="249"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91" name="Text Box 75">
                <a:extLst>
                  <a:ext uri="{FF2B5EF4-FFF2-40B4-BE49-F238E27FC236}">
                    <a16:creationId xmlns:a16="http://schemas.microsoft.com/office/drawing/2014/main" id="{6FF7F0F4-36E5-43AE-BA2B-9F45384ED077}"/>
                  </a:ext>
                </a:extLst>
              </p:cNvPr>
              <p:cNvSpPr txBox="1">
                <a:spLocks noChangeArrowheads="1"/>
              </p:cNvSpPr>
              <p:nvPr/>
            </p:nvSpPr>
            <p:spPr bwMode="auto">
              <a:xfrm rot="21600000">
                <a:off x="2563" y="2691"/>
                <a:ext cx="503"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Energy 4</a:t>
                </a:r>
                <a:endParaRPr lang="en-US" altLang="en-US" sz="1200">
                  <a:latin typeface="Arial" panose="020B0604020202020204" pitchFamily="34" charset="0"/>
                  <a:sym typeface="Symbol" panose="05050102010706020507" pitchFamily="18" charset="2"/>
                </a:endParaRPr>
              </a:p>
            </p:txBody>
          </p:sp>
        </p:grpSp>
      </p:grpSp>
      <p:grpSp>
        <p:nvGrpSpPr>
          <p:cNvPr id="9292" name="Group 76">
            <a:extLst>
              <a:ext uri="{FF2B5EF4-FFF2-40B4-BE49-F238E27FC236}">
                <a16:creationId xmlns:a16="http://schemas.microsoft.com/office/drawing/2014/main" id="{CD9E21FB-2561-404A-8F84-860459591DC4}"/>
              </a:ext>
            </a:extLst>
          </p:cNvPr>
          <p:cNvGrpSpPr>
            <a:grpSpLocks/>
          </p:cNvGrpSpPr>
          <p:nvPr/>
        </p:nvGrpSpPr>
        <p:grpSpPr bwMode="auto">
          <a:xfrm>
            <a:off x="4630738" y="3279775"/>
            <a:ext cx="3962400" cy="3122613"/>
            <a:chOff x="3084" y="1310"/>
            <a:chExt cx="2496" cy="1967"/>
          </a:xfrm>
        </p:grpSpPr>
        <p:grpSp>
          <p:nvGrpSpPr>
            <p:cNvPr id="9293" name="Group 77">
              <a:extLst>
                <a:ext uri="{FF2B5EF4-FFF2-40B4-BE49-F238E27FC236}">
                  <a16:creationId xmlns:a16="http://schemas.microsoft.com/office/drawing/2014/main" id="{A6D5B235-8326-49E5-B88A-AE69FA91312E}"/>
                </a:ext>
              </a:extLst>
            </p:cNvPr>
            <p:cNvGrpSpPr>
              <a:grpSpLocks/>
            </p:cNvGrpSpPr>
            <p:nvPr/>
          </p:nvGrpSpPr>
          <p:grpSpPr bwMode="auto">
            <a:xfrm>
              <a:off x="3257" y="1310"/>
              <a:ext cx="2323" cy="1831"/>
              <a:chOff x="3257" y="1310"/>
              <a:chExt cx="2323" cy="1831"/>
            </a:xfrm>
          </p:grpSpPr>
          <p:sp>
            <p:nvSpPr>
              <p:cNvPr id="9294" name="AutoShape 78">
                <a:extLst>
                  <a:ext uri="{FF2B5EF4-FFF2-40B4-BE49-F238E27FC236}">
                    <a16:creationId xmlns:a16="http://schemas.microsoft.com/office/drawing/2014/main" id="{FC3137F3-454C-419D-8E11-85730935B675}"/>
                  </a:ext>
                </a:extLst>
              </p:cNvPr>
              <p:cNvSpPr>
                <a:spLocks noChangeAspect="1" noChangeArrowheads="1" noTextEdit="1"/>
              </p:cNvSpPr>
              <p:nvPr/>
            </p:nvSpPr>
            <p:spPr bwMode="auto">
              <a:xfrm>
                <a:off x="3257" y="1310"/>
                <a:ext cx="2323" cy="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95" name="Rectangle 79">
                <a:extLst>
                  <a:ext uri="{FF2B5EF4-FFF2-40B4-BE49-F238E27FC236}">
                    <a16:creationId xmlns:a16="http://schemas.microsoft.com/office/drawing/2014/main" id="{BE24BE5E-9843-432B-839C-3AD77E449A49}"/>
                  </a:ext>
                </a:extLst>
              </p:cNvPr>
              <p:cNvSpPr>
                <a:spLocks noChangeArrowheads="1"/>
              </p:cNvSpPr>
              <p:nvPr/>
            </p:nvSpPr>
            <p:spPr bwMode="auto">
              <a:xfrm>
                <a:off x="3423" y="1381"/>
                <a:ext cx="2083" cy="16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96" name="Rectangle 80">
                <a:extLst>
                  <a:ext uri="{FF2B5EF4-FFF2-40B4-BE49-F238E27FC236}">
                    <a16:creationId xmlns:a16="http://schemas.microsoft.com/office/drawing/2014/main" id="{EB08184E-EA5B-489D-8E1C-EC6D618124D0}"/>
                  </a:ext>
                </a:extLst>
              </p:cNvPr>
              <p:cNvSpPr>
                <a:spLocks noChangeArrowheads="1"/>
              </p:cNvSpPr>
              <p:nvPr/>
            </p:nvSpPr>
            <p:spPr bwMode="auto">
              <a:xfrm>
                <a:off x="3423" y="1381"/>
                <a:ext cx="2083" cy="164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97" name="Line 81">
                <a:extLst>
                  <a:ext uri="{FF2B5EF4-FFF2-40B4-BE49-F238E27FC236}">
                    <a16:creationId xmlns:a16="http://schemas.microsoft.com/office/drawing/2014/main" id="{5E87F9B0-0175-4452-AE63-67F514C30491}"/>
                  </a:ext>
                </a:extLst>
              </p:cNvPr>
              <p:cNvSpPr>
                <a:spLocks noChangeShapeType="1"/>
              </p:cNvSpPr>
              <p:nvPr/>
            </p:nvSpPr>
            <p:spPr bwMode="auto">
              <a:xfrm>
                <a:off x="3423" y="1381"/>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98" name="Line 82">
                <a:extLst>
                  <a:ext uri="{FF2B5EF4-FFF2-40B4-BE49-F238E27FC236}">
                    <a16:creationId xmlns:a16="http://schemas.microsoft.com/office/drawing/2014/main" id="{E18C4E01-DB91-429B-8A6A-B0279BC3E0E3}"/>
                  </a:ext>
                </a:extLst>
              </p:cNvPr>
              <p:cNvSpPr>
                <a:spLocks noChangeShapeType="1"/>
              </p:cNvSpPr>
              <p:nvPr/>
            </p:nvSpPr>
            <p:spPr bwMode="auto">
              <a:xfrm>
                <a:off x="3423" y="3021"/>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99" name="Line 83">
                <a:extLst>
                  <a:ext uri="{FF2B5EF4-FFF2-40B4-BE49-F238E27FC236}">
                    <a16:creationId xmlns:a16="http://schemas.microsoft.com/office/drawing/2014/main" id="{68C91D92-4328-481E-A60B-ACA3B96E6F64}"/>
                  </a:ext>
                </a:extLst>
              </p:cNvPr>
              <p:cNvSpPr>
                <a:spLocks noChangeShapeType="1"/>
              </p:cNvSpPr>
              <p:nvPr/>
            </p:nvSpPr>
            <p:spPr bwMode="auto">
              <a:xfrm flipV="1">
                <a:off x="5506" y="1381"/>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00" name="Line 84">
                <a:extLst>
                  <a:ext uri="{FF2B5EF4-FFF2-40B4-BE49-F238E27FC236}">
                    <a16:creationId xmlns:a16="http://schemas.microsoft.com/office/drawing/2014/main" id="{BEB0947A-6ED4-4647-940C-2E36874FA835}"/>
                  </a:ext>
                </a:extLst>
              </p:cNvPr>
              <p:cNvSpPr>
                <a:spLocks noChangeShapeType="1"/>
              </p:cNvSpPr>
              <p:nvPr/>
            </p:nvSpPr>
            <p:spPr bwMode="auto">
              <a:xfrm flipV="1">
                <a:off x="3423" y="1381"/>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01" name="Line 85">
                <a:extLst>
                  <a:ext uri="{FF2B5EF4-FFF2-40B4-BE49-F238E27FC236}">
                    <a16:creationId xmlns:a16="http://schemas.microsoft.com/office/drawing/2014/main" id="{68AAAA96-B27C-4B5B-89E8-1F6E45036935}"/>
                  </a:ext>
                </a:extLst>
              </p:cNvPr>
              <p:cNvSpPr>
                <a:spLocks noChangeShapeType="1"/>
              </p:cNvSpPr>
              <p:nvPr/>
            </p:nvSpPr>
            <p:spPr bwMode="auto">
              <a:xfrm flipV="1">
                <a:off x="3423" y="299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02" name="Line 86">
                <a:extLst>
                  <a:ext uri="{FF2B5EF4-FFF2-40B4-BE49-F238E27FC236}">
                    <a16:creationId xmlns:a16="http://schemas.microsoft.com/office/drawing/2014/main" id="{0BA01A55-1023-4AD6-A9C4-118FA7789CA1}"/>
                  </a:ext>
                </a:extLst>
              </p:cNvPr>
              <p:cNvSpPr>
                <a:spLocks noChangeShapeType="1"/>
              </p:cNvSpPr>
              <p:nvPr/>
            </p:nvSpPr>
            <p:spPr bwMode="auto">
              <a:xfrm>
                <a:off x="3423" y="1381"/>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03" name="Rectangle 87">
                <a:extLst>
                  <a:ext uri="{FF2B5EF4-FFF2-40B4-BE49-F238E27FC236}">
                    <a16:creationId xmlns:a16="http://schemas.microsoft.com/office/drawing/2014/main" id="{9CBF1113-E5E7-445C-A32E-F0B37194F7E4}"/>
                  </a:ext>
                </a:extLst>
              </p:cNvPr>
              <p:cNvSpPr>
                <a:spLocks noChangeArrowheads="1"/>
              </p:cNvSpPr>
              <p:nvPr/>
            </p:nvSpPr>
            <p:spPr bwMode="auto">
              <a:xfrm>
                <a:off x="3404" y="3036"/>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9304" name="Line 88">
                <a:extLst>
                  <a:ext uri="{FF2B5EF4-FFF2-40B4-BE49-F238E27FC236}">
                    <a16:creationId xmlns:a16="http://schemas.microsoft.com/office/drawing/2014/main" id="{38DE4C22-AE58-468B-B182-7DD8DE8E7C2F}"/>
                  </a:ext>
                </a:extLst>
              </p:cNvPr>
              <p:cNvSpPr>
                <a:spLocks noChangeShapeType="1"/>
              </p:cNvSpPr>
              <p:nvPr/>
            </p:nvSpPr>
            <p:spPr bwMode="auto">
              <a:xfrm flipV="1">
                <a:off x="3941" y="299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05" name="Line 89">
                <a:extLst>
                  <a:ext uri="{FF2B5EF4-FFF2-40B4-BE49-F238E27FC236}">
                    <a16:creationId xmlns:a16="http://schemas.microsoft.com/office/drawing/2014/main" id="{F1DA0EFF-0C63-46B5-9C39-83C02E9ED227}"/>
                  </a:ext>
                </a:extLst>
              </p:cNvPr>
              <p:cNvSpPr>
                <a:spLocks noChangeShapeType="1"/>
              </p:cNvSpPr>
              <p:nvPr/>
            </p:nvSpPr>
            <p:spPr bwMode="auto">
              <a:xfrm>
                <a:off x="3941" y="1381"/>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06" name="Rectangle 90">
                <a:extLst>
                  <a:ext uri="{FF2B5EF4-FFF2-40B4-BE49-F238E27FC236}">
                    <a16:creationId xmlns:a16="http://schemas.microsoft.com/office/drawing/2014/main" id="{51B74972-88FE-4252-A81B-832CD1FAE1D2}"/>
                  </a:ext>
                </a:extLst>
              </p:cNvPr>
              <p:cNvSpPr>
                <a:spLocks noChangeArrowheads="1"/>
              </p:cNvSpPr>
              <p:nvPr/>
            </p:nvSpPr>
            <p:spPr bwMode="auto">
              <a:xfrm>
                <a:off x="3922" y="3036"/>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9307" name="Line 91">
                <a:extLst>
                  <a:ext uri="{FF2B5EF4-FFF2-40B4-BE49-F238E27FC236}">
                    <a16:creationId xmlns:a16="http://schemas.microsoft.com/office/drawing/2014/main" id="{20AF6028-0739-436B-95B4-DF9F4443BEB0}"/>
                  </a:ext>
                </a:extLst>
              </p:cNvPr>
              <p:cNvSpPr>
                <a:spLocks noChangeShapeType="1"/>
              </p:cNvSpPr>
              <p:nvPr/>
            </p:nvSpPr>
            <p:spPr bwMode="auto">
              <a:xfrm flipV="1">
                <a:off x="4464" y="299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08" name="Line 92">
                <a:extLst>
                  <a:ext uri="{FF2B5EF4-FFF2-40B4-BE49-F238E27FC236}">
                    <a16:creationId xmlns:a16="http://schemas.microsoft.com/office/drawing/2014/main" id="{BC548165-E1E6-4F03-AB2D-CCB187ABADFF}"/>
                  </a:ext>
                </a:extLst>
              </p:cNvPr>
              <p:cNvSpPr>
                <a:spLocks noChangeShapeType="1"/>
              </p:cNvSpPr>
              <p:nvPr/>
            </p:nvSpPr>
            <p:spPr bwMode="auto">
              <a:xfrm>
                <a:off x="4464" y="1381"/>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09" name="Rectangle 93">
                <a:extLst>
                  <a:ext uri="{FF2B5EF4-FFF2-40B4-BE49-F238E27FC236}">
                    <a16:creationId xmlns:a16="http://schemas.microsoft.com/office/drawing/2014/main" id="{1513D83B-5268-4ECA-A482-5A51FE319C18}"/>
                  </a:ext>
                </a:extLst>
              </p:cNvPr>
              <p:cNvSpPr>
                <a:spLocks noChangeArrowheads="1"/>
              </p:cNvSpPr>
              <p:nvPr/>
            </p:nvSpPr>
            <p:spPr bwMode="auto">
              <a:xfrm>
                <a:off x="4421" y="3036"/>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9310" name="Line 94">
                <a:extLst>
                  <a:ext uri="{FF2B5EF4-FFF2-40B4-BE49-F238E27FC236}">
                    <a16:creationId xmlns:a16="http://schemas.microsoft.com/office/drawing/2014/main" id="{076F7CC1-AF36-4E75-AB31-F2607C7E7AD8}"/>
                  </a:ext>
                </a:extLst>
              </p:cNvPr>
              <p:cNvSpPr>
                <a:spLocks noChangeShapeType="1"/>
              </p:cNvSpPr>
              <p:nvPr/>
            </p:nvSpPr>
            <p:spPr bwMode="auto">
              <a:xfrm flipV="1">
                <a:off x="4983" y="299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11" name="Line 95">
                <a:extLst>
                  <a:ext uri="{FF2B5EF4-FFF2-40B4-BE49-F238E27FC236}">
                    <a16:creationId xmlns:a16="http://schemas.microsoft.com/office/drawing/2014/main" id="{2F4D2EDB-91D7-433B-B926-471527D2D997}"/>
                  </a:ext>
                </a:extLst>
              </p:cNvPr>
              <p:cNvSpPr>
                <a:spLocks noChangeShapeType="1"/>
              </p:cNvSpPr>
              <p:nvPr/>
            </p:nvSpPr>
            <p:spPr bwMode="auto">
              <a:xfrm>
                <a:off x="4983" y="1381"/>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12" name="Rectangle 96">
                <a:extLst>
                  <a:ext uri="{FF2B5EF4-FFF2-40B4-BE49-F238E27FC236}">
                    <a16:creationId xmlns:a16="http://schemas.microsoft.com/office/drawing/2014/main" id="{71A9C6EC-D213-402F-B04E-46551995B412}"/>
                  </a:ext>
                </a:extLst>
              </p:cNvPr>
              <p:cNvSpPr>
                <a:spLocks noChangeArrowheads="1"/>
              </p:cNvSpPr>
              <p:nvPr/>
            </p:nvSpPr>
            <p:spPr bwMode="auto">
              <a:xfrm>
                <a:off x="4940" y="3036"/>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9313" name="Line 97">
                <a:extLst>
                  <a:ext uri="{FF2B5EF4-FFF2-40B4-BE49-F238E27FC236}">
                    <a16:creationId xmlns:a16="http://schemas.microsoft.com/office/drawing/2014/main" id="{652A223D-A6BD-4047-BDE3-67040DF0BBE9}"/>
                  </a:ext>
                </a:extLst>
              </p:cNvPr>
              <p:cNvSpPr>
                <a:spLocks noChangeShapeType="1"/>
              </p:cNvSpPr>
              <p:nvPr/>
            </p:nvSpPr>
            <p:spPr bwMode="auto">
              <a:xfrm flipV="1">
                <a:off x="5506" y="299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14" name="Line 98">
                <a:extLst>
                  <a:ext uri="{FF2B5EF4-FFF2-40B4-BE49-F238E27FC236}">
                    <a16:creationId xmlns:a16="http://schemas.microsoft.com/office/drawing/2014/main" id="{9AA64E6B-536E-4EFF-9C18-077CF99F7CB7}"/>
                  </a:ext>
                </a:extLst>
              </p:cNvPr>
              <p:cNvSpPr>
                <a:spLocks noChangeShapeType="1"/>
              </p:cNvSpPr>
              <p:nvPr/>
            </p:nvSpPr>
            <p:spPr bwMode="auto">
              <a:xfrm>
                <a:off x="5506" y="1381"/>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15" name="Rectangle 99">
                <a:extLst>
                  <a:ext uri="{FF2B5EF4-FFF2-40B4-BE49-F238E27FC236}">
                    <a16:creationId xmlns:a16="http://schemas.microsoft.com/office/drawing/2014/main" id="{AAAE994C-31DB-4CB8-B622-CC04DD640C02}"/>
                  </a:ext>
                </a:extLst>
              </p:cNvPr>
              <p:cNvSpPr>
                <a:spLocks noChangeArrowheads="1"/>
              </p:cNvSpPr>
              <p:nvPr/>
            </p:nvSpPr>
            <p:spPr bwMode="auto">
              <a:xfrm>
                <a:off x="5463" y="3036"/>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9316" name="Line 100">
                <a:extLst>
                  <a:ext uri="{FF2B5EF4-FFF2-40B4-BE49-F238E27FC236}">
                    <a16:creationId xmlns:a16="http://schemas.microsoft.com/office/drawing/2014/main" id="{00F5D11F-7F10-4CE5-BB02-D89A8635E6DB}"/>
                  </a:ext>
                </a:extLst>
              </p:cNvPr>
              <p:cNvSpPr>
                <a:spLocks noChangeShapeType="1"/>
              </p:cNvSpPr>
              <p:nvPr/>
            </p:nvSpPr>
            <p:spPr bwMode="auto">
              <a:xfrm>
                <a:off x="3423" y="302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17" name="Line 101">
                <a:extLst>
                  <a:ext uri="{FF2B5EF4-FFF2-40B4-BE49-F238E27FC236}">
                    <a16:creationId xmlns:a16="http://schemas.microsoft.com/office/drawing/2014/main" id="{E669AC3F-BFEB-4BB5-8142-B8DADE7B456E}"/>
                  </a:ext>
                </a:extLst>
              </p:cNvPr>
              <p:cNvSpPr>
                <a:spLocks noChangeShapeType="1"/>
              </p:cNvSpPr>
              <p:nvPr/>
            </p:nvSpPr>
            <p:spPr bwMode="auto">
              <a:xfrm flipH="1">
                <a:off x="5482" y="3021"/>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18" name="Rectangle 102">
                <a:extLst>
                  <a:ext uri="{FF2B5EF4-FFF2-40B4-BE49-F238E27FC236}">
                    <a16:creationId xmlns:a16="http://schemas.microsoft.com/office/drawing/2014/main" id="{1DF4213E-59CA-476A-A664-099389379076}"/>
                  </a:ext>
                </a:extLst>
              </p:cNvPr>
              <p:cNvSpPr>
                <a:spLocks noChangeArrowheads="1"/>
              </p:cNvSpPr>
              <p:nvPr/>
            </p:nvSpPr>
            <p:spPr bwMode="auto">
              <a:xfrm>
                <a:off x="3361" y="297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9319" name="Line 103">
                <a:extLst>
                  <a:ext uri="{FF2B5EF4-FFF2-40B4-BE49-F238E27FC236}">
                    <a16:creationId xmlns:a16="http://schemas.microsoft.com/office/drawing/2014/main" id="{550AEB55-9728-4C44-AC57-09AA6A50044F}"/>
                  </a:ext>
                </a:extLst>
              </p:cNvPr>
              <p:cNvSpPr>
                <a:spLocks noChangeShapeType="1"/>
              </p:cNvSpPr>
              <p:nvPr/>
            </p:nvSpPr>
            <p:spPr bwMode="auto">
              <a:xfrm>
                <a:off x="3423" y="2748"/>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0" name="Line 104">
                <a:extLst>
                  <a:ext uri="{FF2B5EF4-FFF2-40B4-BE49-F238E27FC236}">
                    <a16:creationId xmlns:a16="http://schemas.microsoft.com/office/drawing/2014/main" id="{EFFF8234-25B8-4B3F-B8D0-8C604CD93125}"/>
                  </a:ext>
                </a:extLst>
              </p:cNvPr>
              <p:cNvSpPr>
                <a:spLocks noChangeShapeType="1"/>
              </p:cNvSpPr>
              <p:nvPr/>
            </p:nvSpPr>
            <p:spPr bwMode="auto">
              <a:xfrm flipH="1">
                <a:off x="5482" y="2748"/>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1" name="Rectangle 105">
                <a:extLst>
                  <a:ext uri="{FF2B5EF4-FFF2-40B4-BE49-F238E27FC236}">
                    <a16:creationId xmlns:a16="http://schemas.microsoft.com/office/drawing/2014/main" id="{D2C35D14-731A-45D0-8801-B60E3BEB5A42}"/>
                  </a:ext>
                </a:extLst>
              </p:cNvPr>
              <p:cNvSpPr>
                <a:spLocks noChangeArrowheads="1"/>
              </p:cNvSpPr>
              <p:nvPr/>
            </p:nvSpPr>
            <p:spPr bwMode="auto">
              <a:xfrm>
                <a:off x="3361" y="270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9322" name="Line 106">
                <a:extLst>
                  <a:ext uri="{FF2B5EF4-FFF2-40B4-BE49-F238E27FC236}">
                    <a16:creationId xmlns:a16="http://schemas.microsoft.com/office/drawing/2014/main" id="{8923B11D-FB69-4F5E-AD07-130603303662}"/>
                  </a:ext>
                </a:extLst>
              </p:cNvPr>
              <p:cNvSpPr>
                <a:spLocks noChangeShapeType="1"/>
              </p:cNvSpPr>
              <p:nvPr/>
            </p:nvSpPr>
            <p:spPr bwMode="auto">
              <a:xfrm>
                <a:off x="3423" y="247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3" name="Line 107">
                <a:extLst>
                  <a:ext uri="{FF2B5EF4-FFF2-40B4-BE49-F238E27FC236}">
                    <a16:creationId xmlns:a16="http://schemas.microsoft.com/office/drawing/2014/main" id="{9254A4A2-8044-4386-B94A-7A377A7EF3EA}"/>
                  </a:ext>
                </a:extLst>
              </p:cNvPr>
              <p:cNvSpPr>
                <a:spLocks noChangeShapeType="1"/>
              </p:cNvSpPr>
              <p:nvPr/>
            </p:nvSpPr>
            <p:spPr bwMode="auto">
              <a:xfrm flipH="1">
                <a:off x="5482" y="2474"/>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4" name="Rectangle 108">
                <a:extLst>
                  <a:ext uri="{FF2B5EF4-FFF2-40B4-BE49-F238E27FC236}">
                    <a16:creationId xmlns:a16="http://schemas.microsoft.com/office/drawing/2014/main" id="{5847ED67-645E-450E-A4BC-6F7671F29985}"/>
                  </a:ext>
                </a:extLst>
              </p:cNvPr>
              <p:cNvSpPr>
                <a:spLocks noChangeArrowheads="1"/>
              </p:cNvSpPr>
              <p:nvPr/>
            </p:nvSpPr>
            <p:spPr bwMode="auto">
              <a:xfrm>
                <a:off x="3318" y="2431"/>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9325" name="Line 109">
                <a:extLst>
                  <a:ext uri="{FF2B5EF4-FFF2-40B4-BE49-F238E27FC236}">
                    <a16:creationId xmlns:a16="http://schemas.microsoft.com/office/drawing/2014/main" id="{10520396-49D4-4F48-B671-C54CAE31472D}"/>
                  </a:ext>
                </a:extLst>
              </p:cNvPr>
              <p:cNvSpPr>
                <a:spLocks noChangeShapeType="1"/>
              </p:cNvSpPr>
              <p:nvPr/>
            </p:nvSpPr>
            <p:spPr bwMode="auto">
              <a:xfrm>
                <a:off x="3423" y="220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6" name="Line 110">
                <a:extLst>
                  <a:ext uri="{FF2B5EF4-FFF2-40B4-BE49-F238E27FC236}">
                    <a16:creationId xmlns:a16="http://schemas.microsoft.com/office/drawing/2014/main" id="{B94E7B7A-C0C0-4E4C-BB80-9F3D1708E4D9}"/>
                  </a:ext>
                </a:extLst>
              </p:cNvPr>
              <p:cNvSpPr>
                <a:spLocks noChangeShapeType="1"/>
              </p:cNvSpPr>
              <p:nvPr/>
            </p:nvSpPr>
            <p:spPr bwMode="auto">
              <a:xfrm flipH="1">
                <a:off x="5482" y="2201"/>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7" name="Rectangle 111">
                <a:extLst>
                  <a:ext uri="{FF2B5EF4-FFF2-40B4-BE49-F238E27FC236}">
                    <a16:creationId xmlns:a16="http://schemas.microsoft.com/office/drawing/2014/main" id="{80D6D198-143F-450D-BCAD-E79EC020B8D5}"/>
                  </a:ext>
                </a:extLst>
              </p:cNvPr>
              <p:cNvSpPr>
                <a:spLocks noChangeArrowheads="1"/>
              </p:cNvSpPr>
              <p:nvPr/>
            </p:nvSpPr>
            <p:spPr bwMode="auto">
              <a:xfrm>
                <a:off x="3318" y="2158"/>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9328" name="Line 112">
                <a:extLst>
                  <a:ext uri="{FF2B5EF4-FFF2-40B4-BE49-F238E27FC236}">
                    <a16:creationId xmlns:a16="http://schemas.microsoft.com/office/drawing/2014/main" id="{DEF52BF2-2AEB-4CB8-9876-FF59CF7B5EDA}"/>
                  </a:ext>
                </a:extLst>
              </p:cNvPr>
              <p:cNvSpPr>
                <a:spLocks noChangeShapeType="1"/>
              </p:cNvSpPr>
              <p:nvPr/>
            </p:nvSpPr>
            <p:spPr bwMode="auto">
              <a:xfrm>
                <a:off x="3423" y="1927"/>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9" name="Line 113">
                <a:extLst>
                  <a:ext uri="{FF2B5EF4-FFF2-40B4-BE49-F238E27FC236}">
                    <a16:creationId xmlns:a16="http://schemas.microsoft.com/office/drawing/2014/main" id="{BACF97B4-DD3F-48ED-8F22-CE509A1EFB04}"/>
                  </a:ext>
                </a:extLst>
              </p:cNvPr>
              <p:cNvSpPr>
                <a:spLocks noChangeShapeType="1"/>
              </p:cNvSpPr>
              <p:nvPr/>
            </p:nvSpPr>
            <p:spPr bwMode="auto">
              <a:xfrm flipH="1">
                <a:off x="5482" y="1927"/>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0" name="Rectangle 114">
                <a:extLst>
                  <a:ext uri="{FF2B5EF4-FFF2-40B4-BE49-F238E27FC236}">
                    <a16:creationId xmlns:a16="http://schemas.microsoft.com/office/drawing/2014/main" id="{CF03E789-5ADE-48A8-9B4B-AF049C2C1B57}"/>
                  </a:ext>
                </a:extLst>
              </p:cNvPr>
              <p:cNvSpPr>
                <a:spLocks noChangeArrowheads="1"/>
              </p:cNvSpPr>
              <p:nvPr/>
            </p:nvSpPr>
            <p:spPr bwMode="auto">
              <a:xfrm>
                <a:off x="3318" y="1884"/>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9331" name="Line 115">
                <a:extLst>
                  <a:ext uri="{FF2B5EF4-FFF2-40B4-BE49-F238E27FC236}">
                    <a16:creationId xmlns:a16="http://schemas.microsoft.com/office/drawing/2014/main" id="{374BF811-7785-407E-B6B4-13382C2829BB}"/>
                  </a:ext>
                </a:extLst>
              </p:cNvPr>
              <p:cNvSpPr>
                <a:spLocks noChangeShapeType="1"/>
              </p:cNvSpPr>
              <p:nvPr/>
            </p:nvSpPr>
            <p:spPr bwMode="auto">
              <a:xfrm>
                <a:off x="3423" y="165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2" name="Line 116">
                <a:extLst>
                  <a:ext uri="{FF2B5EF4-FFF2-40B4-BE49-F238E27FC236}">
                    <a16:creationId xmlns:a16="http://schemas.microsoft.com/office/drawing/2014/main" id="{B9205904-119D-4F54-9D00-0DC18857B30C}"/>
                  </a:ext>
                </a:extLst>
              </p:cNvPr>
              <p:cNvSpPr>
                <a:spLocks noChangeShapeType="1"/>
              </p:cNvSpPr>
              <p:nvPr/>
            </p:nvSpPr>
            <p:spPr bwMode="auto">
              <a:xfrm flipH="1">
                <a:off x="5482" y="1654"/>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3" name="Rectangle 117">
                <a:extLst>
                  <a:ext uri="{FF2B5EF4-FFF2-40B4-BE49-F238E27FC236}">
                    <a16:creationId xmlns:a16="http://schemas.microsoft.com/office/drawing/2014/main" id="{7E5609E6-5DF2-482F-980D-69E332992278}"/>
                  </a:ext>
                </a:extLst>
              </p:cNvPr>
              <p:cNvSpPr>
                <a:spLocks noChangeArrowheads="1"/>
              </p:cNvSpPr>
              <p:nvPr/>
            </p:nvSpPr>
            <p:spPr bwMode="auto">
              <a:xfrm>
                <a:off x="3318" y="1611"/>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25</a:t>
                </a:r>
                <a:endParaRPr lang="en-US" altLang="en-US" sz="1800">
                  <a:latin typeface="Arial" panose="020B0604020202020204" pitchFamily="34" charset="0"/>
                </a:endParaRPr>
              </a:p>
            </p:txBody>
          </p:sp>
          <p:sp>
            <p:nvSpPr>
              <p:cNvPr id="9334" name="Line 118">
                <a:extLst>
                  <a:ext uri="{FF2B5EF4-FFF2-40B4-BE49-F238E27FC236}">
                    <a16:creationId xmlns:a16="http://schemas.microsoft.com/office/drawing/2014/main" id="{8AB35ECF-EB12-4E5C-A32D-5D160F07A3A8}"/>
                  </a:ext>
                </a:extLst>
              </p:cNvPr>
              <p:cNvSpPr>
                <a:spLocks noChangeShapeType="1"/>
              </p:cNvSpPr>
              <p:nvPr/>
            </p:nvSpPr>
            <p:spPr bwMode="auto">
              <a:xfrm>
                <a:off x="3423" y="138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5" name="Line 119">
                <a:extLst>
                  <a:ext uri="{FF2B5EF4-FFF2-40B4-BE49-F238E27FC236}">
                    <a16:creationId xmlns:a16="http://schemas.microsoft.com/office/drawing/2014/main" id="{A7EF4FC0-5ECB-45EE-A8AC-5F02B8A49220}"/>
                  </a:ext>
                </a:extLst>
              </p:cNvPr>
              <p:cNvSpPr>
                <a:spLocks noChangeShapeType="1"/>
              </p:cNvSpPr>
              <p:nvPr/>
            </p:nvSpPr>
            <p:spPr bwMode="auto">
              <a:xfrm flipH="1">
                <a:off x="5482" y="1381"/>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36" name="Rectangle 120">
                <a:extLst>
                  <a:ext uri="{FF2B5EF4-FFF2-40B4-BE49-F238E27FC236}">
                    <a16:creationId xmlns:a16="http://schemas.microsoft.com/office/drawing/2014/main" id="{4DB8A7FD-05B1-459A-AD2E-D663A521739D}"/>
                  </a:ext>
                </a:extLst>
              </p:cNvPr>
              <p:cNvSpPr>
                <a:spLocks noChangeArrowheads="1"/>
              </p:cNvSpPr>
              <p:nvPr/>
            </p:nvSpPr>
            <p:spPr bwMode="auto">
              <a:xfrm>
                <a:off x="3318" y="1337"/>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30</a:t>
                </a:r>
                <a:endParaRPr lang="en-US" altLang="en-US" sz="1800">
                  <a:latin typeface="Arial" panose="020B0604020202020204" pitchFamily="34" charset="0"/>
                </a:endParaRPr>
              </a:p>
            </p:txBody>
          </p:sp>
          <p:sp>
            <p:nvSpPr>
              <p:cNvPr id="9337" name="Freeform 121">
                <a:extLst>
                  <a:ext uri="{FF2B5EF4-FFF2-40B4-BE49-F238E27FC236}">
                    <a16:creationId xmlns:a16="http://schemas.microsoft.com/office/drawing/2014/main" id="{C37B2621-35F4-4BB4-864F-C2FB0B8C460C}"/>
                  </a:ext>
                </a:extLst>
              </p:cNvPr>
              <p:cNvSpPr>
                <a:spLocks/>
              </p:cNvSpPr>
              <p:nvPr/>
            </p:nvSpPr>
            <p:spPr bwMode="auto">
              <a:xfrm>
                <a:off x="3423" y="1601"/>
                <a:ext cx="2087" cy="413"/>
              </a:xfrm>
              <a:custGeom>
                <a:avLst/>
                <a:gdLst>
                  <a:gd name="T0" fmla="*/ 0 w 2087"/>
                  <a:gd name="T1" fmla="*/ 53 h 413"/>
                  <a:gd name="T2" fmla="*/ 48 w 2087"/>
                  <a:gd name="T3" fmla="*/ 10 h 413"/>
                  <a:gd name="T4" fmla="*/ 101 w 2087"/>
                  <a:gd name="T5" fmla="*/ 0 h 413"/>
                  <a:gd name="T6" fmla="*/ 154 w 2087"/>
                  <a:gd name="T7" fmla="*/ 15 h 413"/>
                  <a:gd name="T8" fmla="*/ 207 w 2087"/>
                  <a:gd name="T9" fmla="*/ 5 h 413"/>
                  <a:gd name="T10" fmla="*/ 259 w 2087"/>
                  <a:gd name="T11" fmla="*/ 24 h 413"/>
                  <a:gd name="T12" fmla="*/ 307 w 2087"/>
                  <a:gd name="T13" fmla="*/ 29 h 413"/>
                  <a:gd name="T14" fmla="*/ 360 w 2087"/>
                  <a:gd name="T15" fmla="*/ 34 h 413"/>
                  <a:gd name="T16" fmla="*/ 413 w 2087"/>
                  <a:gd name="T17" fmla="*/ 39 h 413"/>
                  <a:gd name="T18" fmla="*/ 466 w 2087"/>
                  <a:gd name="T19" fmla="*/ 48 h 413"/>
                  <a:gd name="T20" fmla="*/ 518 w 2087"/>
                  <a:gd name="T21" fmla="*/ 58 h 413"/>
                  <a:gd name="T22" fmla="*/ 571 w 2087"/>
                  <a:gd name="T23" fmla="*/ 67 h 413"/>
                  <a:gd name="T24" fmla="*/ 619 w 2087"/>
                  <a:gd name="T25" fmla="*/ 96 h 413"/>
                  <a:gd name="T26" fmla="*/ 672 w 2087"/>
                  <a:gd name="T27" fmla="*/ 101 h 413"/>
                  <a:gd name="T28" fmla="*/ 725 w 2087"/>
                  <a:gd name="T29" fmla="*/ 130 h 413"/>
                  <a:gd name="T30" fmla="*/ 778 w 2087"/>
                  <a:gd name="T31" fmla="*/ 135 h 413"/>
                  <a:gd name="T32" fmla="*/ 830 w 2087"/>
                  <a:gd name="T33" fmla="*/ 149 h 413"/>
                  <a:gd name="T34" fmla="*/ 883 w 2087"/>
                  <a:gd name="T35" fmla="*/ 173 h 413"/>
                  <a:gd name="T36" fmla="*/ 931 w 2087"/>
                  <a:gd name="T37" fmla="*/ 187 h 413"/>
                  <a:gd name="T38" fmla="*/ 984 w 2087"/>
                  <a:gd name="T39" fmla="*/ 187 h 413"/>
                  <a:gd name="T40" fmla="*/ 1037 w 2087"/>
                  <a:gd name="T41" fmla="*/ 206 h 413"/>
                  <a:gd name="T42" fmla="*/ 1089 w 2087"/>
                  <a:gd name="T43" fmla="*/ 226 h 413"/>
                  <a:gd name="T44" fmla="*/ 1142 w 2087"/>
                  <a:gd name="T45" fmla="*/ 230 h 413"/>
                  <a:gd name="T46" fmla="*/ 1195 w 2087"/>
                  <a:gd name="T47" fmla="*/ 250 h 413"/>
                  <a:gd name="T48" fmla="*/ 1243 w 2087"/>
                  <a:gd name="T49" fmla="*/ 274 h 413"/>
                  <a:gd name="T50" fmla="*/ 1296 w 2087"/>
                  <a:gd name="T51" fmla="*/ 288 h 413"/>
                  <a:gd name="T52" fmla="*/ 1349 w 2087"/>
                  <a:gd name="T53" fmla="*/ 298 h 413"/>
                  <a:gd name="T54" fmla="*/ 1401 w 2087"/>
                  <a:gd name="T55" fmla="*/ 326 h 413"/>
                  <a:gd name="T56" fmla="*/ 1454 w 2087"/>
                  <a:gd name="T57" fmla="*/ 312 h 413"/>
                  <a:gd name="T58" fmla="*/ 1507 w 2087"/>
                  <a:gd name="T59" fmla="*/ 331 h 413"/>
                  <a:gd name="T60" fmla="*/ 1555 w 2087"/>
                  <a:gd name="T61" fmla="*/ 336 h 413"/>
                  <a:gd name="T62" fmla="*/ 1608 w 2087"/>
                  <a:gd name="T63" fmla="*/ 346 h 413"/>
                  <a:gd name="T64" fmla="*/ 1660 w 2087"/>
                  <a:gd name="T65" fmla="*/ 346 h 413"/>
                  <a:gd name="T66" fmla="*/ 1713 w 2087"/>
                  <a:gd name="T67" fmla="*/ 355 h 413"/>
                  <a:gd name="T68" fmla="*/ 1766 w 2087"/>
                  <a:gd name="T69" fmla="*/ 384 h 413"/>
                  <a:gd name="T70" fmla="*/ 1814 w 2087"/>
                  <a:gd name="T71" fmla="*/ 379 h 413"/>
                  <a:gd name="T72" fmla="*/ 1867 w 2087"/>
                  <a:gd name="T73" fmla="*/ 413 h 413"/>
                  <a:gd name="T74" fmla="*/ 1920 w 2087"/>
                  <a:gd name="T75" fmla="*/ 394 h 413"/>
                  <a:gd name="T76" fmla="*/ 1972 w 2087"/>
                  <a:gd name="T77" fmla="*/ 398 h 413"/>
                  <a:gd name="T78" fmla="*/ 2025 w 2087"/>
                  <a:gd name="T79" fmla="*/ 398 h 413"/>
                  <a:gd name="T80" fmla="*/ 2078 w 2087"/>
                  <a:gd name="T81" fmla="*/ 394 h 413"/>
                  <a:gd name="T82" fmla="*/ 2087 w 2087"/>
                  <a:gd name="T83" fmla="*/ 398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87" h="413">
                    <a:moveTo>
                      <a:pt x="0" y="53"/>
                    </a:moveTo>
                    <a:lnTo>
                      <a:pt x="48" y="10"/>
                    </a:lnTo>
                    <a:lnTo>
                      <a:pt x="101" y="0"/>
                    </a:lnTo>
                    <a:lnTo>
                      <a:pt x="154" y="15"/>
                    </a:lnTo>
                    <a:lnTo>
                      <a:pt x="207" y="5"/>
                    </a:lnTo>
                    <a:lnTo>
                      <a:pt x="259" y="24"/>
                    </a:lnTo>
                    <a:lnTo>
                      <a:pt x="307" y="29"/>
                    </a:lnTo>
                    <a:lnTo>
                      <a:pt x="360" y="34"/>
                    </a:lnTo>
                    <a:lnTo>
                      <a:pt x="413" y="39"/>
                    </a:lnTo>
                    <a:lnTo>
                      <a:pt x="466" y="48"/>
                    </a:lnTo>
                    <a:lnTo>
                      <a:pt x="518" y="58"/>
                    </a:lnTo>
                    <a:lnTo>
                      <a:pt x="571" y="67"/>
                    </a:lnTo>
                    <a:lnTo>
                      <a:pt x="619" y="96"/>
                    </a:lnTo>
                    <a:lnTo>
                      <a:pt x="672" y="101"/>
                    </a:lnTo>
                    <a:lnTo>
                      <a:pt x="725" y="130"/>
                    </a:lnTo>
                    <a:lnTo>
                      <a:pt x="778" y="135"/>
                    </a:lnTo>
                    <a:lnTo>
                      <a:pt x="830" y="149"/>
                    </a:lnTo>
                    <a:lnTo>
                      <a:pt x="883" y="173"/>
                    </a:lnTo>
                    <a:lnTo>
                      <a:pt x="931" y="187"/>
                    </a:lnTo>
                    <a:lnTo>
                      <a:pt x="984" y="187"/>
                    </a:lnTo>
                    <a:lnTo>
                      <a:pt x="1037" y="206"/>
                    </a:lnTo>
                    <a:lnTo>
                      <a:pt x="1089" y="226"/>
                    </a:lnTo>
                    <a:lnTo>
                      <a:pt x="1142" y="230"/>
                    </a:lnTo>
                    <a:lnTo>
                      <a:pt x="1195" y="250"/>
                    </a:lnTo>
                    <a:lnTo>
                      <a:pt x="1243" y="274"/>
                    </a:lnTo>
                    <a:lnTo>
                      <a:pt x="1296" y="288"/>
                    </a:lnTo>
                    <a:lnTo>
                      <a:pt x="1349" y="298"/>
                    </a:lnTo>
                    <a:lnTo>
                      <a:pt x="1401" y="326"/>
                    </a:lnTo>
                    <a:lnTo>
                      <a:pt x="1454" y="312"/>
                    </a:lnTo>
                    <a:lnTo>
                      <a:pt x="1507" y="331"/>
                    </a:lnTo>
                    <a:lnTo>
                      <a:pt x="1555" y="336"/>
                    </a:lnTo>
                    <a:lnTo>
                      <a:pt x="1608" y="346"/>
                    </a:lnTo>
                    <a:lnTo>
                      <a:pt x="1660" y="346"/>
                    </a:lnTo>
                    <a:lnTo>
                      <a:pt x="1713" y="355"/>
                    </a:lnTo>
                    <a:lnTo>
                      <a:pt x="1766" y="384"/>
                    </a:lnTo>
                    <a:lnTo>
                      <a:pt x="1814" y="379"/>
                    </a:lnTo>
                    <a:lnTo>
                      <a:pt x="1867" y="413"/>
                    </a:lnTo>
                    <a:lnTo>
                      <a:pt x="1920" y="394"/>
                    </a:lnTo>
                    <a:lnTo>
                      <a:pt x="1972" y="398"/>
                    </a:lnTo>
                    <a:lnTo>
                      <a:pt x="2025" y="398"/>
                    </a:lnTo>
                    <a:lnTo>
                      <a:pt x="2078" y="394"/>
                    </a:lnTo>
                    <a:lnTo>
                      <a:pt x="2087" y="398"/>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38" name="Freeform 122">
                <a:extLst>
                  <a:ext uri="{FF2B5EF4-FFF2-40B4-BE49-F238E27FC236}">
                    <a16:creationId xmlns:a16="http://schemas.microsoft.com/office/drawing/2014/main" id="{528156B3-4F85-415B-A75A-AFA6BA54DE6A}"/>
                  </a:ext>
                </a:extLst>
              </p:cNvPr>
              <p:cNvSpPr>
                <a:spLocks/>
              </p:cNvSpPr>
              <p:nvPr/>
            </p:nvSpPr>
            <p:spPr bwMode="auto">
              <a:xfrm>
                <a:off x="3423" y="1587"/>
                <a:ext cx="2087" cy="883"/>
              </a:xfrm>
              <a:custGeom>
                <a:avLst/>
                <a:gdLst>
                  <a:gd name="T0" fmla="*/ 0 w 2087"/>
                  <a:gd name="T1" fmla="*/ 0 h 883"/>
                  <a:gd name="T2" fmla="*/ 48 w 2087"/>
                  <a:gd name="T3" fmla="*/ 77 h 883"/>
                  <a:gd name="T4" fmla="*/ 101 w 2087"/>
                  <a:gd name="T5" fmla="*/ 182 h 883"/>
                  <a:gd name="T6" fmla="*/ 154 w 2087"/>
                  <a:gd name="T7" fmla="*/ 302 h 883"/>
                  <a:gd name="T8" fmla="*/ 207 w 2087"/>
                  <a:gd name="T9" fmla="*/ 417 h 883"/>
                  <a:gd name="T10" fmla="*/ 259 w 2087"/>
                  <a:gd name="T11" fmla="*/ 518 h 883"/>
                  <a:gd name="T12" fmla="*/ 307 w 2087"/>
                  <a:gd name="T13" fmla="*/ 599 h 883"/>
                  <a:gd name="T14" fmla="*/ 360 w 2087"/>
                  <a:gd name="T15" fmla="*/ 667 h 883"/>
                  <a:gd name="T16" fmla="*/ 413 w 2087"/>
                  <a:gd name="T17" fmla="*/ 734 h 883"/>
                  <a:gd name="T18" fmla="*/ 466 w 2087"/>
                  <a:gd name="T19" fmla="*/ 791 h 883"/>
                  <a:gd name="T20" fmla="*/ 518 w 2087"/>
                  <a:gd name="T21" fmla="*/ 825 h 883"/>
                  <a:gd name="T22" fmla="*/ 571 w 2087"/>
                  <a:gd name="T23" fmla="*/ 849 h 883"/>
                  <a:gd name="T24" fmla="*/ 619 w 2087"/>
                  <a:gd name="T25" fmla="*/ 863 h 883"/>
                  <a:gd name="T26" fmla="*/ 672 w 2087"/>
                  <a:gd name="T27" fmla="*/ 868 h 883"/>
                  <a:gd name="T28" fmla="*/ 725 w 2087"/>
                  <a:gd name="T29" fmla="*/ 868 h 883"/>
                  <a:gd name="T30" fmla="*/ 778 w 2087"/>
                  <a:gd name="T31" fmla="*/ 873 h 883"/>
                  <a:gd name="T32" fmla="*/ 830 w 2087"/>
                  <a:gd name="T33" fmla="*/ 883 h 883"/>
                  <a:gd name="T34" fmla="*/ 883 w 2087"/>
                  <a:gd name="T35" fmla="*/ 868 h 883"/>
                  <a:gd name="T36" fmla="*/ 931 w 2087"/>
                  <a:gd name="T37" fmla="*/ 863 h 883"/>
                  <a:gd name="T38" fmla="*/ 984 w 2087"/>
                  <a:gd name="T39" fmla="*/ 863 h 883"/>
                  <a:gd name="T40" fmla="*/ 1037 w 2087"/>
                  <a:gd name="T41" fmla="*/ 868 h 883"/>
                  <a:gd name="T42" fmla="*/ 1089 w 2087"/>
                  <a:gd name="T43" fmla="*/ 873 h 883"/>
                  <a:gd name="T44" fmla="*/ 1142 w 2087"/>
                  <a:gd name="T45" fmla="*/ 868 h 883"/>
                  <a:gd name="T46" fmla="*/ 1195 w 2087"/>
                  <a:gd name="T47" fmla="*/ 868 h 883"/>
                  <a:gd name="T48" fmla="*/ 1243 w 2087"/>
                  <a:gd name="T49" fmla="*/ 868 h 883"/>
                  <a:gd name="T50" fmla="*/ 1296 w 2087"/>
                  <a:gd name="T51" fmla="*/ 849 h 883"/>
                  <a:gd name="T52" fmla="*/ 1349 w 2087"/>
                  <a:gd name="T53" fmla="*/ 839 h 883"/>
                  <a:gd name="T54" fmla="*/ 1401 w 2087"/>
                  <a:gd name="T55" fmla="*/ 835 h 883"/>
                  <a:gd name="T56" fmla="*/ 1454 w 2087"/>
                  <a:gd name="T57" fmla="*/ 811 h 883"/>
                  <a:gd name="T58" fmla="*/ 1507 w 2087"/>
                  <a:gd name="T59" fmla="*/ 787 h 883"/>
                  <a:gd name="T60" fmla="*/ 1555 w 2087"/>
                  <a:gd name="T61" fmla="*/ 767 h 883"/>
                  <a:gd name="T62" fmla="*/ 1608 w 2087"/>
                  <a:gd name="T63" fmla="*/ 739 h 883"/>
                  <a:gd name="T64" fmla="*/ 1660 w 2087"/>
                  <a:gd name="T65" fmla="*/ 705 h 883"/>
                  <a:gd name="T66" fmla="*/ 1713 w 2087"/>
                  <a:gd name="T67" fmla="*/ 705 h 883"/>
                  <a:gd name="T68" fmla="*/ 1766 w 2087"/>
                  <a:gd name="T69" fmla="*/ 676 h 883"/>
                  <a:gd name="T70" fmla="*/ 1814 w 2087"/>
                  <a:gd name="T71" fmla="*/ 671 h 883"/>
                  <a:gd name="T72" fmla="*/ 1867 w 2087"/>
                  <a:gd name="T73" fmla="*/ 686 h 883"/>
                  <a:gd name="T74" fmla="*/ 1920 w 2087"/>
                  <a:gd name="T75" fmla="*/ 643 h 883"/>
                  <a:gd name="T76" fmla="*/ 1972 w 2087"/>
                  <a:gd name="T77" fmla="*/ 628 h 883"/>
                  <a:gd name="T78" fmla="*/ 2025 w 2087"/>
                  <a:gd name="T79" fmla="*/ 628 h 883"/>
                  <a:gd name="T80" fmla="*/ 2078 w 2087"/>
                  <a:gd name="T81" fmla="*/ 585 h 883"/>
                  <a:gd name="T82" fmla="*/ 2087 w 2087"/>
                  <a:gd name="T83" fmla="*/ 580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87" h="883">
                    <a:moveTo>
                      <a:pt x="0" y="0"/>
                    </a:moveTo>
                    <a:lnTo>
                      <a:pt x="48" y="77"/>
                    </a:lnTo>
                    <a:lnTo>
                      <a:pt x="101" y="182"/>
                    </a:lnTo>
                    <a:lnTo>
                      <a:pt x="154" y="302"/>
                    </a:lnTo>
                    <a:lnTo>
                      <a:pt x="207" y="417"/>
                    </a:lnTo>
                    <a:lnTo>
                      <a:pt x="259" y="518"/>
                    </a:lnTo>
                    <a:lnTo>
                      <a:pt x="307" y="599"/>
                    </a:lnTo>
                    <a:lnTo>
                      <a:pt x="360" y="667"/>
                    </a:lnTo>
                    <a:lnTo>
                      <a:pt x="413" y="734"/>
                    </a:lnTo>
                    <a:lnTo>
                      <a:pt x="466" y="791"/>
                    </a:lnTo>
                    <a:lnTo>
                      <a:pt x="518" y="825"/>
                    </a:lnTo>
                    <a:lnTo>
                      <a:pt x="571" y="849"/>
                    </a:lnTo>
                    <a:lnTo>
                      <a:pt x="619" y="863"/>
                    </a:lnTo>
                    <a:lnTo>
                      <a:pt x="672" y="868"/>
                    </a:lnTo>
                    <a:lnTo>
                      <a:pt x="725" y="868"/>
                    </a:lnTo>
                    <a:lnTo>
                      <a:pt x="778" y="873"/>
                    </a:lnTo>
                    <a:lnTo>
                      <a:pt x="830" y="883"/>
                    </a:lnTo>
                    <a:lnTo>
                      <a:pt x="883" y="868"/>
                    </a:lnTo>
                    <a:lnTo>
                      <a:pt x="931" y="863"/>
                    </a:lnTo>
                    <a:lnTo>
                      <a:pt x="984" y="863"/>
                    </a:lnTo>
                    <a:lnTo>
                      <a:pt x="1037" y="868"/>
                    </a:lnTo>
                    <a:lnTo>
                      <a:pt x="1089" y="873"/>
                    </a:lnTo>
                    <a:lnTo>
                      <a:pt x="1142" y="868"/>
                    </a:lnTo>
                    <a:lnTo>
                      <a:pt x="1195" y="868"/>
                    </a:lnTo>
                    <a:lnTo>
                      <a:pt x="1243" y="868"/>
                    </a:lnTo>
                    <a:lnTo>
                      <a:pt x="1296" y="849"/>
                    </a:lnTo>
                    <a:lnTo>
                      <a:pt x="1349" y="839"/>
                    </a:lnTo>
                    <a:lnTo>
                      <a:pt x="1401" y="835"/>
                    </a:lnTo>
                    <a:lnTo>
                      <a:pt x="1454" y="811"/>
                    </a:lnTo>
                    <a:lnTo>
                      <a:pt x="1507" y="787"/>
                    </a:lnTo>
                    <a:lnTo>
                      <a:pt x="1555" y="767"/>
                    </a:lnTo>
                    <a:lnTo>
                      <a:pt x="1608" y="739"/>
                    </a:lnTo>
                    <a:lnTo>
                      <a:pt x="1660" y="705"/>
                    </a:lnTo>
                    <a:lnTo>
                      <a:pt x="1713" y="705"/>
                    </a:lnTo>
                    <a:lnTo>
                      <a:pt x="1766" y="676"/>
                    </a:lnTo>
                    <a:lnTo>
                      <a:pt x="1814" y="671"/>
                    </a:lnTo>
                    <a:lnTo>
                      <a:pt x="1867" y="686"/>
                    </a:lnTo>
                    <a:lnTo>
                      <a:pt x="1920" y="643"/>
                    </a:lnTo>
                    <a:lnTo>
                      <a:pt x="1972" y="628"/>
                    </a:lnTo>
                    <a:lnTo>
                      <a:pt x="2025" y="628"/>
                    </a:lnTo>
                    <a:lnTo>
                      <a:pt x="2078" y="585"/>
                    </a:lnTo>
                    <a:lnTo>
                      <a:pt x="2087" y="580"/>
                    </a:lnTo>
                  </a:path>
                </a:pathLst>
              </a:custGeom>
              <a:noFill/>
              <a:ln w="15875"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9339" name="Text Box 123">
              <a:extLst>
                <a:ext uri="{FF2B5EF4-FFF2-40B4-BE49-F238E27FC236}">
                  <a16:creationId xmlns:a16="http://schemas.microsoft.com/office/drawing/2014/main" id="{85473CB1-510B-455F-AB84-1F9CCC1D258F}"/>
                </a:ext>
              </a:extLst>
            </p:cNvPr>
            <p:cNvSpPr txBox="1">
              <a:spLocks noChangeArrowheads="1"/>
            </p:cNvSpPr>
            <p:nvPr/>
          </p:nvSpPr>
          <p:spPr bwMode="auto">
            <a:xfrm rot="21600000">
              <a:off x="4172" y="3104"/>
              <a:ext cx="431"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f (MHz</a:t>
              </a:r>
              <a:r>
                <a:rPr lang="en-US" altLang="en-US" sz="1200">
                  <a:latin typeface="Arial" panose="020B0604020202020204" pitchFamily="34" charset="0"/>
                  <a:sym typeface="Symbol" panose="05050102010706020507" pitchFamily="18" charset="2"/>
                </a:rPr>
                <a:t>)</a:t>
              </a:r>
            </a:p>
          </p:txBody>
        </p:sp>
        <p:sp>
          <p:nvSpPr>
            <p:cNvPr id="9340" name="Text Box 124">
              <a:extLst>
                <a:ext uri="{FF2B5EF4-FFF2-40B4-BE49-F238E27FC236}">
                  <a16:creationId xmlns:a16="http://schemas.microsoft.com/office/drawing/2014/main" id="{5B4E9187-7295-4D61-B892-5A558FDDD57C}"/>
                </a:ext>
              </a:extLst>
            </p:cNvPr>
            <p:cNvSpPr txBox="1">
              <a:spLocks noChangeArrowheads="1"/>
            </p:cNvSpPr>
            <p:nvPr/>
          </p:nvSpPr>
          <p:spPr bwMode="auto">
            <a:xfrm rot="16200000">
              <a:off x="2807" y="2080"/>
              <a:ext cx="728"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Magnitude (</a:t>
              </a:r>
              <a:r>
                <a:rPr lang="en-US" altLang="en-US" sz="1200">
                  <a:latin typeface="Arial" panose="020B0604020202020204" pitchFamily="34" charset="0"/>
                  <a:sym typeface="Symbol" panose="05050102010706020507" pitchFamily="18" charset="2"/>
                </a:rPr>
                <a:t>)</a:t>
              </a:r>
            </a:p>
          </p:txBody>
        </p:sp>
        <p:grpSp>
          <p:nvGrpSpPr>
            <p:cNvPr id="9341" name="Group 125">
              <a:extLst>
                <a:ext uri="{FF2B5EF4-FFF2-40B4-BE49-F238E27FC236}">
                  <a16:creationId xmlns:a16="http://schemas.microsoft.com/office/drawing/2014/main" id="{B6C4B681-F456-4F0F-AAC7-D94916120C7F}"/>
                </a:ext>
              </a:extLst>
            </p:cNvPr>
            <p:cNvGrpSpPr>
              <a:grpSpLocks/>
            </p:cNvGrpSpPr>
            <p:nvPr/>
          </p:nvGrpSpPr>
          <p:grpSpPr bwMode="auto">
            <a:xfrm>
              <a:off x="4689" y="1428"/>
              <a:ext cx="736" cy="325"/>
              <a:chOff x="2330" y="2539"/>
              <a:chExt cx="736" cy="325"/>
            </a:xfrm>
          </p:grpSpPr>
          <p:sp>
            <p:nvSpPr>
              <p:cNvPr id="9342" name="Text Box 126">
                <a:extLst>
                  <a:ext uri="{FF2B5EF4-FFF2-40B4-BE49-F238E27FC236}">
                    <a16:creationId xmlns:a16="http://schemas.microsoft.com/office/drawing/2014/main" id="{B3B3930E-EBB1-4EDC-930D-755A35B8CD44}"/>
                  </a:ext>
                </a:extLst>
              </p:cNvPr>
              <p:cNvSpPr txBox="1">
                <a:spLocks noChangeArrowheads="1"/>
              </p:cNvSpPr>
              <p:nvPr/>
            </p:nvSpPr>
            <p:spPr bwMode="auto">
              <a:xfrm rot="21600000">
                <a:off x="2563" y="2539"/>
                <a:ext cx="503"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Energy 1</a:t>
                </a:r>
                <a:endParaRPr lang="en-US" altLang="en-US" sz="1200">
                  <a:latin typeface="Arial" panose="020B0604020202020204" pitchFamily="34" charset="0"/>
                  <a:sym typeface="Symbol" panose="05050102010706020507" pitchFamily="18" charset="2"/>
                </a:endParaRPr>
              </a:p>
            </p:txBody>
          </p:sp>
          <p:sp>
            <p:nvSpPr>
              <p:cNvPr id="9343" name="Line 127">
                <a:extLst>
                  <a:ext uri="{FF2B5EF4-FFF2-40B4-BE49-F238E27FC236}">
                    <a16:creationId xmlns:a16="http://schemas.microsoft.com/office/drawing/2014/main" id="{08F01E38-226E-4183-AD9A-5D0B1C1D2743}"/>
                  </a:ext>
                </a:extLst>
              </p:cNvPr>
              <p:cNvSpPr>
                <a:spLocks noChangeShapeType="1"/>
              </p:cNvSpPr>
              <p:nvPr/>
            </p:nvSpPr>
            <p:spPr bwMode="auto">
              <a:xfrm>
                <a:off x="2330" y="2625"/>
                <a:ext cx="23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44" name="Line 128">
                <a:extLst>
                  <a:ext uri="{FF2B5EF4-FFF2-40B4-BE49-F238E27FC236}">
                    <a16:creationId xmlns:a16="http://schemas.microsoft.com/office/drawing/2014/main" id="{69DC772B-EBDD-4182-8159-CF859B50D2AE}"/>
                  </a:ext>
                </a:extLst>
              </p:cNvPr>
              <p:cNvSpPr>
                <a:spLocks noChangeShapeType="1"/>
              </p:cNvSpPr>
              <p:nvPr/>
            </p:nvSpPr>
            <p:spPr bwMode="auto">
              <a:xfrm>
                <a:off x="2330" y="2777"/>
                <a:ext cx="249"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45" name="Text Box 129">
                <a:extLst>
                  <a:ext uri="{FF2B5EF4-FFF2-40B4-BE49-F238E27FC236}">
                    <a16:creationId xmlns:a16="http://schemas.microsoft.com/office/drawing/2014/main" id="{2BDF4F1E-9EF0-44C1-8CD7-A40B5DC861CC}"/>
                  </a:ext>
                </a:extLst>
              </p:cNvPr>
              <p:cNvSpPr txBox="1">
                <a:spLocks noChangeArrowheads="1"/>
              </p:cNvSpPr>
              <p:nvPr/>
            </p:nvSpPr>
            <p:spPr bwMode="auto">
              <a:xfrm rot="21600000">
                <a:off x="2563" y="2691"/>
                <a:ext cx="503"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Energy 4</a:t>
                </a:r>
                <a:endParaRPr lang="en-US" altLang="en-US" sz="1200">
                  <a:latin typeface="Arial" panose="020B0604020202020204" pitchFamily="34" charset="0"/>
                  <a:sym typeface="Symbol" panose="05050102010706020507" pitchFamily="18" charset="2"/>
                </a:endParaRPr>
              </a:p>
            </p:txBody>
          </p:sp>
        </p:grpSp>
      </p:grpSp>
      <p:graphicFrame>
        <p:nvGraphicFramePr>
          <p:cNvPr id="9346" name="Object 130">
            <a:extLst>
              <a:ext uri="{FF2B5EF4-FFF2-40B4-BE49-F238E27FC236}">
                <a16:creationId xmlns:a16="http://schemas.microsoft.com/office/drawing/2014/main" id="{86AD6AA8-6DF8-4BF9-8CBE-3CC3A68F0A3B}"/>
              </a:ext>
            </a:extLst>
          </p:cNvPr>
          <p:cNvGraphicFramePr>
            <a:graphicFrameLocks noChangeAspect="1"/>
          </p:cNvGraphicFramePr>
          <p:nvPr/>
        </p:nvGraphicFramePr>
        <p:xfrm>
          <a:off x="4267200" y="1752600"/>
          <a:ext cx="701675" cy="415925"/>
        </p:xfrm>
        <a:graphic>
          <a:graphicData uri="http://schemas.openxmlformats.org/presentationml/2006/ole">
            <mc:AlternateContent xmlns:mc="http://schemas.openxmlformats.org/markup-compatibility/2006">
              <mc:Choice xmlns:v="urn:schemas-microsoft-com:vml" Requires="v">
                <p:oleObj spid="_x0000_s5124" name="Equation" r:id="rId4" imgW="406080" imgH="241200" progId="Equation.3">
                  <p:embed/>
                </p:oleObj>
              </mc:Choice>
              <mc:Fallback>
                <p:oleObj name="Equation" r:id="rId4" imgW="406080" imgH="241200" progId="Equation.3">
                  <p:embed/>
                  <p:pic>
                    <p:nvPicPr>
                      <p:cNvPr id="0" name="Object 1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1752600"/>
                        <a:ext cx="701675" cy="41592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Line 3">
            <a:extLst>
              <a:ext uri="{FF2B5EF4-FFF2-40B4-BE49-F238E27FC236}">
                <a16:creationId xmlns:a16="http://schemas.microsoft.com/office/drawing/2014/main" id="{21AE3CB0-36D4-4A18-869B-F679A672760C}"/>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7" name="Text Box 7">
            <a:extLst>
              <a:ext uri="{FF2B5EF4-FFF2-40B4-BE49-F238E27FC236}">
                <a16:creationId xmlns:a16="http://schemas.microsoft.com/office/drawing/2014/main" id="{25CA2FAF-F19F-4350-88BB-0BC72F2975D4}"/>
              </a:ext>
            </a:extLst>
          </p:cNvPr>
          <p:cNvSpPr txBox="1">
            <a:spLocks noChangeArrowheads="1"/>
          </p:cNvSpPr>
          <p:nvPr/>
        </p:nvSpPr>
        <p:spPr bwMode="auto">
          <a:xfrm>
            <a:off x="3200400" y="381000"/>
            <a:ext cx="38735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Pulser – Panametrics 5052 PR</a:t>
            </a:r>
            <a:endParaRPr lang="en-US" altLang="en-US"/>
          </a:p>
        </p:txBody>
      </p:sp>
      <p:grpSp>
        <p:nvGrpSpPr>
          <p:cNvPr id="10248" name="Group 8">
            <a:extLst>
              <a:ext uri="{FF2B5EF4-FFF2-40B4-BE49-F238E27FC236}">
                <a16:creationId xmlns:a16="http://schemas.microsoft.com/office/drawing/2014/main" id="{301C9917-BED3-4B2C-84A1-E0DB57D393C3}"/>
              </a:ext>
            </a:extLst>
          </p:cNvPr>
          <p:cNvGrpSpPr>
            <a:grpSpLocks/>
          </p:cNvGrpSpPr>
          <p:nvPr/>
        </p:nvGrpSpPr>
        <p:grpSpPr bwMode="auto">
          <a:xfrm>
            <a:off x="558800" y="2292350"/>
            <a:ext cx="3721100" cy="2889250"/>
            <a:chOff x="585" y="951"/>
            <a:chExt cx="2344" cy="1820"/>
          </a:xfrm>
        </p:grpSpPr>
        <p:sp>
          <p:nvSpPr>
            <p:cNvPr id="10249" name="AutoShape 9">
              <a:extLst>
                <a:ext uri="{FF2B5EF4-FFF2-40B4-BE49-F238E27FC236}">
                  <a16:creationId xmlns:a16="http://schemas.microsoft.com/office/drawing/2014/main" id="{46E80696-3EBB-470F-99A2-965AFC18A855}"/>
                </a:ext>
              </a:extLst>
            </p:cNvPr>
            <p:cNvSpPr>
              <a:spLocks noChangeAspect="1" noChangeArrowheads="1" noTextEdit="1"/>
            </p:cNvSpPr>
            <p:nvPr/>
          </p:nvSpPr>
          <p:spPr bwMode="auto">
            <a:xfrm>
              <a:off x="585" y="951"/>
              <a:ext cx="2344" cy="1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50" name="Rectangle 10">
              <a:extLst>
                <a:ext uri="{FF2B5EF4-FFF2-40B4-BE49-F238E27FC236}">
                  <a16:creationId xmlns:a16="http://schemas.microsoft.com/office/drawing/2014/main" id="{A8E648C9-AFAD-474C-B2FA-7B13981F532D}"/>
                </a:ext>
              </a:extLst>
            </p:cNvPr>
            <p:cNvSpPr>
              <a:spLocks noChangeArrowheads="1"/>
            </p:cNvSpPr>
            <p:nvPr/>
          </p:nvSpPr>
          <p:spPr bwMode="auto">
            <a:xfrm>
              <a:off x="779" y="1017"/>
              <a:ext cx="2084" cy="164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51" name="Rectangle 11">
              <a:extLst>
                <a:ext uri="{FF2B5EF4-FFF2-40B4-BE49-F238E27FC236}">
                  <a16:creationId xmlns:a16="http://schemas.microsoft.com/office/drawing/2014/main" id="{41B8EA18-B098-4880-AE1A-000167EE27B1}"/>
                </a:ext>
              </a:extLst>
            </p:cNvPr>
            <p:cNvSpPr>
              <a:spLocks noChangeArrowheads="1"/>
            </p:cNvSpPr>
            <p:nvPr/>
          </p:nvSpPr>
          <p:spPr bwMode="auto">
            <a:xfrm>
              <a:off x="779" y="1017"/>
              <a:ext cx="2084" cy="1644"/>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52" name="Line 12">
              <a:extLst>
                <a:ext uri="{FF2B5EF4-FFF2-40B4-BE49-F238E27FC236}">
                  <a16:creationId xmlns:a16="http://schemas.microsoft.com/office/drawing/2014/main" id="{CFDBF95C-934A-4213-82AC-A6D429E4EF2D}"/>
                </a:ext>
              </a:extLst>
            </p:cNvPr>
            <p:cNvSpPr>
              <a:spLocks noChangeShapeType="1"/>
            </p:cNvSpPr>
            <p:nvPr/>
          </p:nvSpPr>
          <p:spPr bwMode="auto">
            <a:xfrm>
              <a:off x="779" y="1017"/>
              <a:ext cx="208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3" name="Line 13">
              <a:extLst>
                <a:ext uri="{FF2B5EF4-FFF2-40B4-BE49-F238E27FC236}">
                  <a16:creationId xmlns:a16="http://schemas.microsoft.com/office/drawing/2014/main" id="{ED3E6379-5125-4E47-8F0D-4FF6CF23AE0C}"/>
                </a:ext>
              </a:extLst>
            </p:cNvPr>
            <p:cNvSpPr>
              <a:spLocks noChangeShapeType="1"/>
            </p:cNvSpPr>
            <p:nvPr/>
          </p:nvSpPr>
          <p:spPr bwMode="auto">
            <a:xfrm>
              <a:off x="779" y="2661"/>
              <a:ext cx="208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4" name="Line 14">
              <a:extLst>
                <a:ext uri="{FF2B5EF4-FFF2-40B4-BE49-F238E27FC236}">
                  <a16:creationId xmlns:a16="http://schemas.microsoft.com/office/drawing/2014/main" id="{A0AB63B8-E448-4329-83FF-CF6FEC81DBF8}"/>
                </a:ext>
              </a:extLst>
            </p:cNvPr>
            <p:cNvSpPr>
              <a:spLocks noChangeShapeType="1"/>
            </p:cNvSpPr>
            <p:nvPr/>
          </p:nvSpPr>
          <p:spPr bwMode="auto">
            <a:xfrm flipV="1">
              <a:off x="2863" y="1017"/>
              <a:ext cx="1" cy="164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5" name="Line 15">
              <a:extLst>
                <a:ext uri="{FF2B5EF4-FFF2-40B4-BE49-F238E27FC236}">
                  <a16:creationId xmlns:a16="http://schemas.microsoft.com/office/drawing/2014/main" id="{3B2751DA-4943-4AEC-A4FF-11043486D4F5}"/>
                </a:ext>
              </a:extLst>
            </p:cNvPr>
            <p:cNvSpPr>
              <a:spLocks noChangeShapeType="1"/>
            </p:cNvSpPr>
            <p:nvPr/>
          </p:nvSpPr>
          <p:spPr bwMode="auto">
            <a:xfrm flipV="1">
              <a:off x="779" y="1017"/>
              <a:ext cx="1" cy="164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6" name="Line 16">
              <a:extLst>
                <a:ext uri="{FF2B5EF4-FFF2-40B4-BE49-F238E27FC236}">
                  <a16:creationId xmlns:a16="http://schemas.microsoft.com/office/drawing/2014/main" id="{A9E48260-D4CA-4A59-9922-D996A93EA9C5}"/>
                </a:ext>
              </a:extLst>
            </p:cNvPr>
            <p:cNvSpPr>
              <a:spLocks noChangeShapeType="1"/>
            </p:cNvSpPr>
            <p:nvPr/>
          </p:nvSpPr>
          <p:spPr bwMode="auto">
            <a:xfrm flipV="1">
              <a:off x="779" y="263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7" name="Line 17">
              <a:extLst>
                <a:ext uri="{FF2B5EF4-FFF2-40B4-BE49-F238E27FC236}">
                  <a16:creationId xmlns:a16="http://schemas.microsoft.com/office/drawing/2014/main" id="{A7761F44-B90A-4E3C-BC90-CB2594C8D57F}"/>
                </a:ext>
              </a:extLst>
            </p:cNvPr>
            <p:cNvSpPr>
              <a:spLocks noChangeShapeType="1"/>
            </p:cNvSpPr>
            <p:nvPr/>
          </p:nvSpPr>
          <p:spPr bwMode="auto">
            <a:xfrm>
              <a:off x="779" y="1017"/>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8" name="Rectangle 18">
              <a:extLst>
                <a:ext uri="{FF2B5EF4-FFF2-40B4-BE49-F238E27FC236}">
                  <a16:creationId xmlns:a16="http://schemas.microsoft.com/office/drawing/2014/main" id="{3692ADC0-7AF7-4F6A-8A5D-717786ABD068}"/>
                </a:ext>
              </a:extLst>
            </p:cNvPr>
            <p:cNvSpPr>
              <a:spLocks noChangeArrowheads="1"/>
            </p:cNvSpPr>
            <p:nvPr/>
          </p:nvSpPr>
          <p:spPr bwMode="auto">
            <a:xfrm>
              <a:off x="759" y="267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10259" name="Line 19">
              <a:extLst>
                <a:ext uri="{FF2B5EF4-FFF2-40B4-BE49-F238E27FC236}">
                  <a16:creationId xmlns:a16="http://schemas.microsoft.com/office/drawing/2014/main" id="{38429D7B-CB66-4A54-A0EA-4300D1F766CF}"/>
                </a:ext>
              </a:extLst>
            </p:cNvPr>
            <p:cNvSpPr>
              <a:spLocks noChangeShapeType="1"/>
            </p:cNvSpPr>
            <p:nvPr/>
          </p:nvSpPr>
          <p:spPr bwMode="auto">
            <a:xfrm flipV="1">
              <a:off x="1192" y="263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0" name="Line 20">
              <a:extLst>
                <a:ext uri="{FF2B5EF4-FFF2-40B4-BE49-F238E27FC236}">
                  <a16:creationId xmlns:a16="http://schemas.microsoft.com/office/drawing/2014/main" id="{2755FFA2-DA4D-4B4A-BC79-01F79661929E}"/>
                </a:ext>
              </a:extLst>
            </p:cNvPr>
            <p:cNvSpPr>
              <a:spLocks noChangeShapeType="1"/>
            </p:cNvSpPr>
            <p:nvPr/>
          </p:nvSpPr>
          <p:spPr bwMode="auto">
            <a:xfrm>
              <a:off x="1192" y="1017"/>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1" name="Rectangle 21">
              <a:extLst>
                <a:ext uri="{FF2B5EF4-FFF2-40B4-BE49-F238E27FC236}">
                  <a16:creationId xmlns:a16="http://schemas.microsoft.com/office/drawing/2014/main" id="{D7463826-47BD-4F48-A064-694E8C304BA7}"/>
                </a:ext>
              </a:extLst>
            </p:cNvPr>
            <p:cNvSpPr>
              <a:spLocks noChangeArrowheads="1"/>
            </p:cNvSpPr>
            <p:nvPr/>
          </p:nvSpPr>
          <p:spPr bwMode="auto">
            <a:xfrm>
              <a:off x="1173" y="267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a:t>
              </a:r>
              <a:endParaRPr lang="en-US" altLang="en-US" sz="1800">
                <a:latin typeface="Arial" panose="020B0604020202020204" pitchFamily="34" charset="0"/>
              </a:endParaRPr>
            </a:p>
          </p:txBody>
        </p:sp>
        <p:sp>
          <p:nvSpPr>
            <p:cNvPr id="10262" name="Line 22">
              <a:extLst>
                <a:ext uri="{FF2B5EF4-FFF2-40B4-BE49-F238E27FC236}">
                  <a16:creationId xmlns:a16="http://schemas.microsoft.com/office/drawing/2014/main" id="{F4263381-767D-40EB-8878-5DBF90765E84}"/>
                </a:ext>
              </a:extLst>
            </p:cNvPr>
            <p:cNvSpPr>
              <a:spLocks noChangeShapeType="1"/>
            </p:cNvSpPr>
            <p:nvPr/>
          </p:nvSpPr>
          <p:spPr bwMode="auto">
            <a:xfrm flipV="1">
              <a:off x="1610" y="263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3" name="Line 23">
              <a:extLst>
                <a:ext uri="{FF2B5EF4-FFF2-40B4-BE49-F238E27FC236}">
                  <a16:creationId xmlns:a16="http://schemas.microsoft.com/office/drawing/2014/main" id="{86A03F4A-4201-4EDE-8CB4-9813A42616A9}"/>
                </a:ext>
              </a:extLst>
            </p:cNvPr>
            <p:cNvSpPr>
              <a:spLocks noChangeShapeType="1"/>
            </p:cNvSpPr>
            <p:nvPr/>
          </p:nvSpPr>
          <p:spPr bwMode="auto">
            <a:xfrm>
              <a:off x="1610" y="1017"/>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4" name="Rectangle 24">
              <a:extLst>
                <a:ext uri="{FF2B5EF4-FFF2-40B4-BE49-F238E27FC236}">
                  <a16:creationId xmlns:a16="http://schemas.microsoft.com/office/drawing/2014/main" id="{A75B10CA-952D-47EA-AF10-87EAEDC285F4}"/>
                </a:ext>
              </a:extLst>
            </p:cNvPr>
            <p:cNvSpPr>
              <a:spLocks noChangeArrowheads="1"/>
            </p:cNvSpPr>
            <p:nvPr/>
          </p:nvSpPr>
          <p:spPr bwMode="auto">
            <a:xfrm>
              <a:off x="1590" y="267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a:t>
              </a:r>
              <a:endParaRPr lang="en-US" altLang="en-US" sz="1800">
                <a:latin typeface="Arial" panose="020B0604020202020204" pitchFamily="34" charset="0"/>
              </a:endParaRPr>
            </a:p>
          </p:txBody>
        </p:sp>
        <p:sp>
          <p:nvSpPr>
            <p:cNvPr id="10265" name="Line 25">
              <a:extLst>
                <a:ext uri="{FF2B5EF4-FFF2-40B4-BE49-F238E27FC236}">
                  <a16:creationId xmlns:a16="http://schemas.microsoft.com/office/drawing/2014/main" id="{E39DD244-8320-4084-BC6A-A34D7B54A52E}"/>
                </a:ext>
              </a:extLst>
            </p:cNvPr>
            <p:cNvSpPr>
              <a:spLocks noChangeShapeType="1"/>
            </p:cNvSpPr>
            <p:nvPr/>
          </p:nvSpPr>
          <p:spPr bwMode="auto">
            <a:xfrm flipV="1">
              <a:off x="2028" y="263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6" name="Line 26">
              <a:extLst>
                <a:ext uri="{FF2B5EF4-FFF2-40B4-BE49-F238E27FC236}">
                  <a16:creationId xmlns:a16="http://schemas.microsoft.com/office/drawing/2014/main" id="{A925CDB2-8381-468C-9976-137379122C33}"/>
                </a:ext>
              </a:extLst>
            </p:cNvPr>
            <p:cNvSpPr>
              <a:spLocks noChangeShapeType="1"/>
            </p:cNvSpPr>
            <p:nvPr/>
          </p:nvSpPr>
          <p:spPr bwMode="auto">
            <a:xfrm>
              <a:off x="2028" y="1017"/>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7" name="Rectangle 27">
              <a:extLst>
                <a:ext uri="{FF2B5EF4-FFF2-40B4-BE49-F238E27FC236}">
                  <a16:creationId xmlns:a16="http://schemas.microsoft.com/office/drawing/2014/main" id="{BD3A8963-CD5B-4F51-8A88-6603ED54B8C1}"/>
                </a:ext>
              </a:extLst>
            </p:cNvPr>
            <p:cNvSpPr>
              <a:spLocks noChangeArrowheads="1"/>
            </p:cNvSpPr>
            <p:nvPr/>
          </p:nvSpPr>
          <p:spPr bwMode="auto">
            <a:xfrm>
              <a:off x="2008" y="267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3</a:t>
              </a:r>
              <a:endParaRPr lang="en-US" altLang="en-US" sz="1800">
                <a:latin typeface="Arial" panose="020B0604020202020204" pitchFamily="34" charset="0"/>
              </a:endParaRPr>
            </a:p>
          </p:txBody>
        </p:sp>
        <p:sp>
          <p:nvSpPr>
            <p:cNvPr id="10268" name="Line 28">
              <a:extLst>
                <a:ext uri="{FF2B5EF4-FFF2-40B4-BE49-F238E27FC236}">
                  <a16:creationId xmlns:a16="http://schemas.microsoft.com/office/drawing/2014/main" id="{1D9A4D1B-E741-44FE-900C-D016F17932D8}"/>
                </a:ext>
              </a:extLst>
            </p:cNvPr>
            <p:cNvSpPr>
              <a:spLocks noChangeShapeType="1"/>
            </p:cNvSpPr>
            <p:nvPr/>
          </p:nvSpPr>
          <p:spPr bwMode="auto">
            <a:xfrm flipV="1">
              <a:off x="2445" y="263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9" name="Line 29">
              <a:extLst>
                <a:ext uri="{FF2B5EF4-FFF2-40B4-BE49-F238E27FC236}">
                  <a16:creationId xmlns:a16="http://schemas.microsoft.com/office/drawing/2014/main" id="{E46FB4E6-035A-4B0E-AE37-FD331CFF2D2A}"/>
                </a:ext>
              </a:extLst>
            </p:cNvPr>
            <p:cNvSpPr>
              <a:spLocks noChangeShapeType="1"/>
            </p:cNvSpPr>
            <p:nvPr/>
          </p:nvSpPr>
          <p:spPr bwMode="auto">
            <a:xfrm>
              <a:off x="2445" y="1017"/>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0" name="Rectangle 30">
              <a:extLst>
                <a:ext uri="{FF2B5EF4-FFF2-40B4-BE49-F238E27FC236}">
                  <a16:creationId xmlns:a16="http://schemas.microsoft.com/office/drawing/2014/main" id="{48D75307-21F7-42FE-8C33-5221053DB780}"/>
                </a:ext>
              </a:extLst>
            </p:cNvPr>
            <p:cNvSpPr>
              <a:spLocks noChangeArrowheads="1"/>
            </p:cNvSpPr>
            <p:nvPr/>
          </p:nvSpPr>
          <p:spPr bwMode="auto">
            <a:xfrm>
              <a:off x="2426" y="267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4</a:t>
              </a:r>
              <a:endParaRPr lang="en-US" altLang="en-US" sz="1800">
                <a:latin typeface="Arial" panose="020B0604020202020204" pitchFamily="34" charset="0"/>
              </a:endParaRPr>
            </a:p>
          </p:txBody>
        </p:sp>
        <p:sp>
          <p:nvSpPr>
            <p:cNvPr id="10271" name="Line 31">
              <a:extLst>
                <a:ext uri="{FF2B5EF4-FFF2-40B4-BE49-F238E27FC236}">
                  <a16:creationId xmlns:a16="http://schemas.microsoft.com/office/drawing/2014/main" id="{1109FC00-AA51-45EE-8A82-E961DBA582DF}"/>
                </a:ext>
              </a:extLst>
            </p:cNvPr>
            <p:cNvSpPr>
              <a:spLocks noChangeShapeType="1"/>
            </p:cNvSpPr>
            <p:nvPr/>
          </p:nvSpPr>
          <p:spPr bwMode="auto">
            <a:xfrm flipV="1">
              <a:off x="2863" y="263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2" name="Line 32">
              <a:extLst>
                <a:ext uri="{FF2B5EF4-FFF2-40B4-BE49-F238E27FC236}">
                  <a16:creationId xmlns:a16="http://schemas.microsoft.com/office/drawing/2014/main" id="{AC593639-AE36-45B6-AC41-DE11DD0FD6BA}"/>
                </a:ext>
              </a:extLst>
            </p:cNvPr>
            <p:cNvSpPr>
              <a:spLocks noChangeShapeType="1"/>
            </p:cNvSpPr>
            <p:nvPr/>
          </p:nvSpPr>
          <p:spPr bwMode="auto">
            <a:xfrm>
              <a:off x="2863" y="1017"/>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3" name="Rectangle 33">
              <a:extLst>
                <a:ext uri="{FF2B5EF4-FFF2-40B4-BE49-F238E27FC236}">
                  <a16:creationId xmlns:a16="http://schemas.microsoft.com/office/drawing/2014/main" id="{FBF7A525-4933-48A1-A7F9-F42D92EFE4AC}"/>
                </a:ext>
              </a:extLst>
            </p:cNvPr>
            <p:cNvSpPr>
              <a:spLocks noChangeArrowheads="1"/>
            </p:cNvSpPr>
            <p:nvPr/>
          </p:nvSpPr>
          <p:spPr bwMode="auto">
            <a:xfrm>
              <a:off x="2844" y="267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10274" name="Line 34">
              <a:extLst>
                <a:ext uri="{FF2B5EF4-FFF2-40B4-BE49-F238E27FC236}">
                  <a16:creationId xmlns:a16="http://schemas.microsoft.com/office/drawing/2014/main" id="{8F557530-AC9A-436E-B820-C593D7C48865}"/>
                </a:ext>
              </a:extLst>
            </p:cNvPr>
            <p:cNvSpPr>
              <a:spLocks noChangeShapeType="1"/>
            </p:cNvSpPr>
            <p:nvPr/>
          </p:nvSpPr>
          <p:spPr bwMode="auto">
            <a:xfrm>
              <a:off x="779" y="266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5" name="Line 35">
              <a:extLst>
                <a:ext uri="{FF2B5EF4-FFF2-40B4-BE49-F238E27FC236}">
                  <a16:creationId xmlns:a16="http://schemas.microsoft.com/office/drawing/2014/main" id="{2AE54AAD-91F6-4791-A39E-396928DF44C3}"/>
                </a:ext>
              </a:extLst>
            </p:cNvPr>
            <p:cNvSpPr>
              <a:spLocks noChangeShapeType="1"/>
            </p:cNvSpPr>
            <p:nvPr/>
          </p:nvSpPr>
          <p:spPr bwMode="auto">
            <a:xfrm flipH="1">
              <a:off x="2839" y="2661"/>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6" name="Rectangle 36">
              <a:extLst>
                <a:ext uri="{FF2B5EF4-FFF2-40B4-BE49-F238E27FC236}">
                  <a16:creationId xmlns:a16="http://schemas.microsoft.com/office/drawing/2014/main" id="{299DC47D-CE63-4D74-AD04-548798918F70}"/>
                </a:ext>
              </a:extLst>
            </p:cNvPr>
            <p:cNvSpPr>
              <a:spLocks noChangeArrowheads="1"/>
            </p:cNvSpPr>
            <p:nvPr/>
          </p:nvSpPr>
          <p:spPr bwMode="auto">
            <a:xfrm>
              <a:off x="716" y="261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10277" name="Line 37">
              <a:extLst>
                <a:ext uri="{FF2B5EF4-FFF2-40B4-BE49-F238E27FC236}">
                  <a16:creationId xmlns:a16="http://schemas.microsoft.com/office/drawing/2014/main" id="{051AD5E9-F0AC-41A5-9193-FA0FC9BEBBE5}"/>
                </a:ext>
              </a:extLst>
            </p:cNvPr>
            <p:cNvSpPr>
              <a:spLocks noChangeShapeType="1"/>
            </p:cNvSpPr>
            <p:nvPr/>
          </p:nvSpPr>
          <p:spPr bwMode="auto">
            <a:xfrm>
              <a:off x="779" y="246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8" name="Line 38">
              <a:extLst>
                <a:ext uri="{FF2B5EF4-FFF2-40B4-BE49-F238E27FC236}">
                  <a16:creationId xmlns:a16="http://schemas.microsoft.com/office/drawing/2014/main" id="{DD4B5139-B694-4115-BE63-35EBC2A1E0F1}"/>
                </a:ext>
              </a:extLst>
            </p:cNvPr>
            <p:cNvSpPr>
              <a:spLocks noChangeShapeType="1"/>
            </p:cNvSpPr>
            <p:nvPr/>
          </p:nvSpPr>
          <p:spPr bwMode="auto">
            <a:xfrm flipH="1">
              <a:off x="2839" y="2464"/>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9" name="Rectangle 39">
              <a:extLst>
                <a:ext uri="{FF2B5EF4-FFF2-40B4-BE49-F238E27FC236}">
                  <a16:creationId xmlns:a16="http://schemas.microsoft.com/office/drawing/2014/main" id="{BD106EAE-CBDD-4F18-A3B5-D77E81B55F18}"/>
                </a:ext>
              </a:extLst>
            </p:cNvPr>
            <p:cNvSpPr>
              <a:spLocks noChangeArrowheads="1"/>
            </p:cNvSpPr>
            <p:nvPr/>
          </p:nvSpPr>
          <p:spPr bwMode="auto">
            <a:xfrm>
              <a:off x="630" y="2420"/>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100</a:t>
              </a:r>
              <a:endParaRPr lang="en-US" altLang="en-US" sz="1800">
                <a:latin typeface="Arial" panose="020B0604020202020204" pitchFamily="34" charset="0"/>
              </a:endParaRPr>
            </a:p>
          </p:txBody>
        </p:sp>
        <p:sp>
          <p:nvSpPr>
            <p:cNvPr id="10280" name="Line 40">
              <a:extLst>
                <a:ext uri="{FF2B5EF4-FFF2-40B4-BE49-F238E27FC236}">
                  <a16:creationId xmlns:a16="http://schemas.microsoft.com/office/drawing/2014/main" id="{D1AB6D54-9E3A-4197-BDA8-D20D79E0C0A2}"/>
                </a:ext>
              </a:extLst>
            </p:cNvPr>
            <p:cNvSpPr>
              <a:spLocks noChangeShapeType="1"/>
            </p:cNvSpPr>
            <p:nvPr/>
          </p:nvSpPr>
          <p:spPr bwMode="auto">
            <a:xfrm>
              <a:off x="779" y="227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1" name="Line 41">
              <a:extLst>
                <a:ext uri="{FF2B5EF4-FFF2-40B4-BE49-F238E27FC236}">
                  <a16:creationId xmlns:a16="http://schemas.microsoft.com/office/drawing/2014/main" id="{99E7966B-573E-455D-89F0-926CB1750BEA}"/>
                </a:ext>
              </a:extLst>
            </p:cNvPr>
            <p:cNvSpPr>
              <a:spLocks noChangeShapeType="1"/>
            </p:cNvSpPr>
            <p:nvPr/>
          </p:nvSpPr>
          <p:spPr bwMode="auto">
            <a:xfrm flipH="1">
              <a:off x="2839" y="2271"/>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2" name="Rectangle 42">
              <a:extLst>
                <a:ext uri="{FF2B5EF4-FFF2-40B4-BE49-F238E27FC236}">
                  <a16:creationId xmlns:a16="http://schemas.microsoft.com/office/drawing/2014/main" id="{3BEF8E8C-F302-4D7B-9F65-E7E3F54B56E7}"/>
                </a:ext>
              </a:extLst>
            </p:cNvPr>
            <p:cNvSpPr>
              <a:spLocks noChangeArrowheads="1"/>
            </p:cNvSpPr>
            <p:nvPr/>
          </p:nvSpPr>
          <p:spPr bwMode="auto">
            <a:xfrm>
              <a:off x="630" y="2228"/>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200</a:t>
              </a:r>
              <a:endParaRPr lang="en-US" altLang="en-US" sz="1800">
                <a:latin typeface="Arial" panose="020B0604020202020204" pitchFamily="34" charset="0"/>
              </a:endParaRPr>
            </a:p>
          </p:txBody>
        </p:sp>
        <p:sp>
          <p:nvSpPr>
            <p:cNvPr id="10283" name="Line 43">
              <a:extLst>
                <a:ext uri="{FF2B5EF4-FFF2-40B4-BE49-F238E27FC236}">
                  <a16:creationId xmlns:a16="http://schemas.microsoft.com/office/drawing/2014/main" id="{7E51E2A3-E33C-4F15-8AFC-9A5A6CB55C97}"/>
                </a:ext>
              </a:extLst>
            </p:cNvPr>
            <p:cNvSpPr>
              <a:spLocks noChangeShapeType="1"/>
            </p:cNvSpPr>
            <p:nvPr/>
          </p:nvSpPr>
          <p:spPr bwMode="auto">
            <a:xfrm>
              <a:off x="779" y="2079"/>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4" name="Line 44">
              <a:extLst>
                <a:ext uri="{FF2B5EF4-FFF2-40B4-BE49-F238E27FC236}">
                  <a16:creationId xmlns:a16="http://schemas.microsoft.com/office/drawing/2014/main" id="{1687D79D-054F-4F69-80D6-78B195933C70}"/>
                </a:ext>
              </a:extLst>
            </p:cNvPr>
            <p:cNvSpPr>
              <a:spLocks noChangeShapeType="1"/>
            </p:cNvSpPr>
            <p:nvPr/>
          </p:nvSpPr>
          <p:spPr bwMode="auto">
            <a:xfrm flipH="1">
              <a:off x="2839" y="2079"/>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5" name="Rectangle 45">
              <a:extLst>
                <a:ext uri="{FF2B5EF4-FFF2-40B4-BE49-F238E27FC236}">
                  <a16:creationId xmlns:a16="http://schemas.microsoft.com/office/drawing/2014/main" id="{EDA18E35-4B9B-470D-8F3D-B2D6753519EB}"/>
                </a:ext>
              </a:extLst>
            </p:cNvPr>
            <p:cNvSpPr>
              <a:spLocks noChangeArrowheads="1"/>
            </p:cNvSpPr>
            <p:nvPr/>
          </p:nvSpPr>
          <p:spPr bwMode="auto">
            <a:xfrm>
              <a:off x="630" y="2036"/>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300</a:t>
              </a:r>
              <a:endParaRPr lang="en-US" altLang="en-US" sz="1800">
                <a:latin typeface="Arial" panose="020B0604020202020204" pitchFamily="34" charset="0"/>
              </a:endParaRPr>
            </a:p>
          </p:txBody>
        </p:sp>
        <p:sp>
          <p:nvSpPr>
            <p:cNvPr id="10286" name="Line 46">
              <a:extLst>
                <a:ext uri="{FF2B5EF4-FFF2-40B4-BE49-F238E27FC236}">
                  <a16:creationId xmlns:a16="http://schemas.microsoft.com/office/drawing/2014/main" id="{57373FFF-5D78-44F2-A521-5EC5F7294FA9}"/>
                </a:ext>
              </a:extLst>
            </p:cNvPr>
            <p:cNvSpPr>
              <a:spLocks noChangeShapeType="1"/>
            </p:cNvSpPr>
            <p:nvPr/>
          </p:nvSpPr>
          <p:spPr bwMode="auto">
            <a:xfrm>
              <a:off x="779" y="1887"/>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7" name="Line 47">
              <a:extLst>
                <a:ext uri="{FF2B5EF4-FFF2-40B4-BE49-F238E27FC236}">
                  <a16:creationId xmlns:a16="http://schemas.microsoft.com/office/drawing/2014/main" id="{58D8C0C2-9828-4B47-A7D1-27F874CFEDA3}"/>
                </a:ext>
              </a:extLst>
            </p:cNvPr>
            <p:cNvSpPr>
              <a:spLocks noChangeShapeType="1"/>
            </p:cNvSpPr>
            <p:nvPr/>
          </p:nvSpPr>
          <p:spPr bwMode="auto">
            <a:xfrm flipH="1">
              <a:off x="2839" y="1887"/>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8" name="Rectangle 48">
              <a:extLst>
                <a:ext uri="{FF2B5EF4-FFF2-40B4-BE49-F238E27FC236}">
                  <a16:creationId xmlns:a16="http://schemas.microsoft.com/office/drawing/2014/main" id="{AFE3A578-7FC8-4D23-AE91-1D2E98960613}"/>
                </a:ext>
              </a:extLst>
            </p:cNvPr>
            <p:cNvSpPr>
              <a:spLocks noChangeArrowheads="1"/>
            </p:cNvSpPr>
            <p:nvPr/>
          </p:nvSpPr>
          <p:spPr bwMode="auto">
            <a:xfrm>
              <a:off x="630" y="1844"/>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400</a:t>
              </a:r>
              <a:endParaRPr lang="en-US" altLang="en-US" sz="1800">
                <a:latin typeface="Arial" panose="020B0604020202020204" pitchFamily="34" charset="0"/>
              </a:endParaRPr>
            </a:p>
          </p:txBody>
        </p:sp>
        <p:sp>
          <p:nvSpPr>
            <p:cNvPr id="10289" name="Line 49">
              <a:extLst>
                <a:ext uri="{FF2B5EF4-FFF2-40B4-BE49-F238E27FC236}">
                  <a16:creationId xmlns:a16="http://schemas.microsoft.com/office/drawing/2014/main" id="{B3CC6D45-DB1A-4807-880A-3799CF02E093}"/>
                </a:ext>
              </a:extLst>
            </p:cNvPr>
            <p:cNvSpPr>
              <a:spLocks noChangeShapeType="1"/>
            </p:cNvSpPr>
            <p:nvPr/>
          </p:nvSpPr>
          <p:spPr bwMode="auto">
            <a:xfrm>
              <a:off x="779" y="1690"/>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0" name="Line 50">
              <a:extLst>
                <a:ext uri="{FF2B5EF4-FFF2-40B4-BE49-F238E27FC236}">
                  <a16:creationId xmlns:a16="http://schemas.microsoft.com/office/drawing/2014/main" id="{29CA563D-C205-4342-ADE2-2B4B0537FC8D}"/>
                </a:ext>
              </a:extLst>
            </p:cNvPr>
            <p:cNvSpPr>
              <a:spLocks noChangeShapeType="1"/>
            </p:cNvSpPr>
            <p:nvPr/>
          </p:nvSpPr>
          <p:spPr bwMode="auto">
            <a:xfrm flipH="1">
              <a:off x="2839" y="1690"/>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1" name="Rectangle 51">
              <a:extLst>
                <a:ext uri="{FF2B5EF4-FFF2-40B4-BE49-F238E27FC236}">
                  <a16:creationId xmlns:a16="http://schemas.microsoft.com/office/drawing/2014/main" id="{5F997D04-C31F-4168-B176-0CF2C56B4C32}"/>
                </a:ext>
              </a:extLst>
            </p:cNvPr>
            <p:cNvSpPr>
              <a:spLocks noChangeArrowheads="1"/>
            </p:cNvSpPr>
            <p:nvPr/>
          </p:nvSpPr>
          <p:spPr bwMode="auto">
            <a:xfrm>
              <a:off x="630" y="1647"/>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500</a:t>
              </a:r>
              <a:endParaRPr lang="en-US" altLang="en-US" sz="1800">
                <a:latin typeface="Arial" panose="020B0604020202020204" pitchFamily="34" charset="0"/>
              </a:endParaRPr>
            </a:p>
          </p:txBody>
        </p:sp>
        <p:sp>
          <p:nvSpPr>
            <p:cNvPr id="10292" name="Line 52">
              <a:extLst>
                <a:ext uri="{FF2B5EF4-FFF2-40B4-BE49-F238E27FC236}">
                  <a16:creationId xmlns:a16="http://schemas.microsoft.com/office/drawing/2014/main" id="{66777EF6-4F01-45B5-92B9-2F5E4B5127C7}"/>
                </a:ext>
              </a:extLst>
            </p:cNvPr>
            <p:cNvSpPr>
              <a:spLocks noChangeShapeType="1"/>
            </p:cNvSpPr>
            <p:nvPr/>
          </p:nvSpPr>
          <p:spPr bwMode="auto">
            <a:xfrm>
              <a:off x="779" y="1498"/>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3" name="Line 53">
              <a:extLst>
                <a:ext uri="{FF2B5EF4-FFF2-40B4-BE49-F238E27FC236}">
                  <a16:creationId xmlns:a16="http://schemas.microsoft.com/office/drawing/2014/main" id="{8F8284F3-04D1-4C8B-A52F-99CA76118249}"/>
                </a:ext>
              </a:extLst>
            </p:cNvPr>
            <p:cNvSpPr>
              <a:spLocks noChangeShapeType="1"/>
            </p:cNvSpPr>
            <p:nvPr/>
          </p:nvSpPr>
          <p:spPr bwMode="auto">
            <a:xfrm flipH="1">
              <a:off x="2839" y="1498"/>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4" name="Rectangle 54">
              <a:extLst>
                <a:ext uri="{FF2B5EF4-FFF2-40B4-BE49-F238E27FC236}">
                  <a16:creationId xmlns:a16="http://schemas.microsoft.com/office/drawing/2014/main" id="{3426A41C-04FD-4DA4-A545-A4D0341D1094}"/>
                </a:ext>
              </a:extLst>
            </p:cNvPr>
            <p:cNvSpPr>
              <a:spLocks noChangeArrowheads="1"/>
            </p:cNvSpPr>
            <p:nvPr/>
          </p:nvSpPr>
          <p:spPr bwMode="auto">
            <a:xfrm>
              <a:off x="630" y="1454"/>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600</a:t>
              </a:r>
              <a:endParaRPr lang="en-US" altLang="en-US" sz="1800">
                <a:latin typeface="Arial" panose="020B0604020202020204" pitchFamily="34" charset="0"/>
              </a:endParaRPr>
            </a:p>
          </p:txBody>
        </p:sp>
        <p:sp>
          <p:nvSpPr>
            <p:cNvPr id="10295" name="Line 55">
              <a:extLst>
                <a:ext uri="{FF2B5EF4-FFF2-40B4-BE49-F238E27FC236}">
                  <a16:creationId xmlns:a16="http://schemas.microsoft.com/office/drawing/2014/main" id="{B8F02599-6078-4ABA-B2E3-358CBA2D8363}"/>
                </a:ext>
              </a:extLst>
            </p:cNvPr>
            <p:cNvSpPr>
              <a:spLocks noChangeShapeType="1"/>
            </p:cNvSpPr>
            <p:nvPr/>
          </p:nvSpPr>
          <p:spPr bwMode="auto">
            <a:xfrm>
              <a:off x="779" y="130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6" name="Line 56">
              <a:extLst>
                <a:ext uri="{FF2B5EF4-FFF2-40B4-BE49-F238E27FC236}">
                  <a16:creationId xmlns:a16="http://schemas.microsoft.com/office/drawing/2014/main" id="{7C404539-F50D-47FF-88BA-2028407D816B}"/>
                </a:ext>
              </a:extLst>
            </p:cNvPr>
            <p:cNvSpPr>
              <a:spLocks noChangeShapeType="1"/>
            </p:cNvSpPr>
            <p:nvPr/>
          </p:nvSpPr>
          <p:spPr bwMode="auto">
            <a:xfrm flipH="1">
              <a:off x="2839" y="1305"/>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7" name="Rectangle 57">
              <a:extLst>
                <a:ext uri="{FF2B5EF4-FFF2-40B4-BE49-F238E27FC236}">
                  <a16:creationId xmlns:a16="http://schemas.microsoft.com/office/drawing/2014/main" id="{EA1F3179-097A-429C-A5EC-19500046E17C}"/>
                </a:ext>
              </a:extLst>
            </p:cNvPr>
            <p:cNvSpPr>
              <a:spLocks noChangeArrowheads="1"/>
            </p:cNvSpPr>
            <p:nvPr/>
          </p:nvSpPr>
          <p:spPr bwMode="auto">
            <a:xfrm>
              <a:off x="630" y="1262"/>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700</a:t>
              </a:r>
              <a:endParaRPr lang="en-US" altLang="en-US" sz="1800">
                <a:latin typeface="Arial" panose="020B0604020202020204" pitchFamily="34" charset="0"/>
              </a:endParaRPr>
            </a:p>
          </p:txBody>
        </p:sp>
        <p:sp>
          <p:nvSpPr>
            <p:cNvPr id="10298" name="Line 58">
              <a:extLst>
                <a:ext uri="{FF2B5EF4-FFF2-40B4-BE49-F238E27FC236}">
                  <a16:creationId xmlns:a16="http://schemas.microsoft.com/office/drawing/2014/main" id="{5C53E2D2-1D75-4245-B276-5E79BF53D498}"/>
                </a:ext>
              </a:extLst>
            </p:cNvPr>
            <p:cNvSpPr>
              <a:spLocks noChangeShapeType="1"/>
            </p:cNvSpPr>
            <p:nvPr/>
          </p:nvSpPr>
          <p:spPr bwMode="auto">
            <a:xfrm>
              <a:off x="779" y="111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9" name="Line 59">
              <a:extLst>
                <a:ext uri="{FF2B5EF4-FFF2-40B4-BE49-F238E27FC236}">
                  <a16:creationId xmlns:a16="http://schemas.microsoft.com/office/drawing/2014/main" id="{87005D7C-B16E-4FD0-BB4A-768040034DB2}"/>
                </a:ext>
              </a:extLst>
            </p:cNvPr>
            <p:cNvSpPr>
              <a:spLocks noChangeShapeType="1"/>
            </p:cNvSpPr>
            <p:nvPr/>
          </p:nvSpPr>
          <p:spPr bwMode="auto">
            <a:xfrm flipH="1">
              <a:off x="2839" y="1113"/>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00" name="Rectangle 60">
              <a:extLst>
                <a:ext uri="{FF2B5EF4-FFF2-40B4-BE49-F238E27FC236}">
                  <a16:creationId xmlns:a16="http://schemas.microsoft.com/office/drawing/2014/main" id="{24C5A292-77FF-4DC9-8990-2B5CFBF43B72}"/>
                </a:ext>
              </a:extLst>
            </p:cNvPr>
            <p:cNvSpPr>
              <a:spLocks noChangeArrowheads="1"/>
            </p:cNvSpPr>
            <p:nvPr/>
          </p:nvSpPr>
          <p:spPr bwMode="auto">
            <a:xfrm>
              <a:off x="630" y="1070"/>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800</a:t>
              </a:r>
              <a:endParaRPr lang="en-US" altLang="en-US" sz="1800">
                <a:latin typeface="Arial" panose="020B0604020202020204" pitchFamily="34" charset="0"/>
              </a:endParaRPr>
            </a:p>
          </p:txBody>
        </p:sp>
        <p:sp>
          <p:nvSpPr>
            <p:cNvPr id="10301" name="Line 61">
              <a:extLst>
                <a:ext uri="{FF2B5EF4-FFF2-40B4-BE49-F238E27FC236}">
                  <a16:creationId xmlns:a16="http://schemas.microsoft.com/office/drawing/2014/main" id="{6E388C9C-9A4F-4370-94EF-45DDC1AB99E7}"/>
                </a:ext>
              </a:extLst>
            </p:cNvPr>
            <p:cNvSpPr>
              <a:spLocks noChangeShapeType="1"/>
            </p:cNvSpPr>
            <p:nvPr/>
          </p:nvSpPr>
          <p:spPr bwMode="auto">
            <a:xfrm>
              <a:off x="779" y="1017"/>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02" name="Line 62">
              <a:extLst>
                <a:ext uri="{FF2B5EF4-FFF2-40B4-BE49-F238E27FC236}">
                  <a16:creationId xmlns:a16="http://schemas.microsoft.com/office/drawing/2014/main" id="{A91E935D-D7B4-4C03-877C-90229CBF5C79}"/>
                </a:ext>
              </a:extLst>
            </p:cNvPr>
            <p:cNvSpPr>
              <a:spLocks noChangeShapeType="1"/>
            </p:cNvSpPr>
            <p:nvPr/>
          </p:nvSpPr>
          <p:spPr bwMode="auto">
            <a:xfrm flipH="1">
              <a:off x="2839" y="1017"/>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03" name="Rectangle 63">
              <a:extLst>
                <a:ext uri="{FF2B5EF4-FFF2-40B4-BE49-F238E27FC236}">
                  <a16:creationId xmlns:a16="http://schemas.microsoft.com/office/drawing/2014/main" id="{59E31EF3-F852-43C9-9E9A-185EFDDB2C38}"/>
                </a:ext>
              </a:extLst>
            </p:cNvPr>
            <p:cNvSpPr>
              <a:spLocks noChangeArrowheads="1"/>
            </p:cNvSpPr>
            <p:nvPr/>
          </p:nvSpPr>
          <p:spPr bwMode="auto">
            <a:xfrm>
              <a:off x="630" y="974"/>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850</a:t>
              </a:r>
              <a:endParaRPr lang="en-US" altLang="en-US" sz="1800">
                <a:latin typeface="Arial" panose="020B0604020202020204" pitchFamily="34" charset="0"/>
              </a:endParaRPr>
            </a:p>
          </p:txBody>
        </p:sp>
        <p:sp>
          <p:nvSpPr>
            <p:cNvPr id="10304" name="Freeform 64">
              <a:extLst>
                <a:ext uri="{FF2B5EF4-FFF2-40B4-BE49-F238E27FC236}">
                  <a16:creationId xmlns:a16="http://schemas.microsoft.com/office/drawing/2014/main" id="{F31BACE9-E074-4939-A04E-63011CFEE457}"/>
                </a:ext>
              </a:extLst>
            </p:cNvPr>
            <p:cNvSpPr>
              <a:spLocks/>
            </p:cNvSpPr>
            <p:nvPr/>
          </p:nvSpPr>
          <p:spPr bwMode="auto">
            <a:xfrm>
              <a:off x="779" y="2608"/>
              <a:ext cx="2089" cy="1"/>
            </a:xfrm>
            <a:custGeom>
              <a:avLst/>
              <a:gdLst>
                <a:gd name="T0" fmla="*/ 0 w 2089"/>
                <a:gd name="T1" fmla="*/ 206 w 2089"/>
                <a:gd name="T2" fmla="*/ 413 w 2089"/>
                <a:gd name="T3" fmla="*/ 619 w 2089"/>
                <a:gd name="T4" fmla="*/ 831 w 2089"/>
                <a:gd name="T5" fmla="*/ 1037 w 2089"/>
                <a:gd name="T6" fmla="*/ 1244 w 2089"/>
                <a:gd name="T7" fmla="*/ 1455 w 2089"/>
                <a:gd name="T8" fmla="*/ 1662 w 2089"/>
                <a:gd name="T9" fmla="*/ 1868 w 2089"/>
                <a:gd name="T10" fmla="*/ 2080 w 2089"/>
                <a:gd name="T11" fmla="*/ 2089 w 2089"/>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Lst>
              <a:rect l="0" t="0" r="r" b="b"/>
              <a:pathLst>
                <a:path w="2089">
                  <a:moveTo>
                    <a:pt x="0" y="0"/>
                  </a:moveTo>
                  <a:lnTo>
                    <a:pt x="206" y="0"/>
                  </a:lnTo>
                  <a:lnTo>
                    <a:pt x="413" y="0"/>
                  </a:lnTo>
                  <a:lnTo>
                    <a:pt x="619" y="0"/>
                  </a:lnTo>
                  <a:lnTo>
                    <a:pt x="831" y="0"/>
                  </a:lnTo>
                  <a:lnTo>
                    <a:pt x="1037" y="0"/>
                  </a:lnTo>
                  <a:lnTo>
                    <a:pt x="1244" y="0"/>
                  </a:lnTo>
                  <a:lnTo>
                    <a:pt x="1455" y="0"/>
                  </a:lnTo>
                  <a:lnTo>
                    <a:pt x="1662" y="0"/>
                  </a:lnTo>
                  <a:lnTo>
                    <a:pt x="1868" y="0"/>
                  </a:lnTo>
                  <a:lnTo>
                    <a:pt x="2080" y="0"/>
                  </a:lnTo>
                  <a:lnTo>
                    <a:pt x="2089" y="0"/>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05" name="Freeform 65">
              <a:extLst>
                <a:ext uri="{FF2B5EF4-FFF2-40B4-BE49-F238E27FC236}">
                  <a16:creationId xmlns:a16="http://schemas.microsoft.com/office/drawing/2014/main" id="{8076F669-5FEB-4120-83D9-3193CB5C1614}"/>
                </a:ext>
              </a:extLst>
            </p:cNvPr>
            <p:cNvSpPr>
              <a:spLocks/>
            </p:cNvSpPr>
            <p:nvPr/>
          </p:nvSpPr>
          <p:spPr bwMode="auto">
            <a:xfrm>
              <a:off x="779" y="2565"/>
              <a:ext cx="2089" cy="28"/>
            </a:xfrm>
            <a:custGeom>
              <a:avLst/>
              <a:gdLst>
                <a:gd name="T0" fmla="*/ 0 w 2089"/>
                <a:gd name="T1" fmla="*/ 0 h 28"/>
                <a:gd name="T2" fmla="*/ 206 w 2089"/>
                <a:gd name="T3" fmla="*/ 4 h 28"/>
                <a:gd name="T4" fmla="*/ 413 w 2089"/>
                <a:gd name="T5" fmla="*/ 9 h 28"/>
                <a:gd name="T6" fmla="*/ 619 w 2089"/>
                <a:gd name="T7" fmla="*/ 9 h 28"/>
                <a:gd name="T8" fmla="*/ 831 w 2089"/>
                <a:gd name="T9" fmla="*/ 9 h 28"/>
                <a:gd name="T10" fmla="*/ 1037 w 2089"/>
                <a:gd name="T11" fmla="*/ 14 h 28"/>
                <a:gd name="T12" fmla="*/ 1244 w 2089"/>
                <a:gd name="T13" fmla="*/ 14 h 28"/>
                <a:gd name="T14" fmla="*/ 1455 w 2089"/>
                <a:gd name="T15" fmla="*/ 19 h 28"/>
                <a:gd name="T16" fmla="*/ 1662 w 2089"/>
                <a:gd name="T17" fmla="*/ 24 h 28"/>
                <a:gd name="T18" fmla="*/ 1868 w 2089"/>
                <a:gd name="T19" fmla="*/ 24 h 28"/>
                <a:gd name="T20" fmla="*/ 2080 w 2089"/>
                <a:gd name="T21" fmla="*/ 28 h 28"/>
                <a:gd name="T22" fmla="*/ 2089 w 2089"/>
                <a:gd name="T23"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9" h="28">
                  <a:moveTo>
                    <a:pt x="0" y="0"/>
                  </a:moveTo>
                  <a:lnTo>
                    <a:pt x="206" y="4"/>
                  </a:lnTo>
                  <a:lnTo>
                    <a:pt x="413" y="9"/>
                  </a:lnTo>
                  <a:lnTo>
                    <a:pt x="619" y="9"/>
                  </a:lnTo>
                  <a:lnTo>
                    <a:pt x="831" y="9"/>
                  </a:lnTo>
                  <a:lnTo>
                    <a:pt x="1037" y="14"/>
                  </a:lnTo>
                  <a:lnTo>
                    <a:pt x="1244" y="14"/>
                  </a:lnTo>
                  <a:lnTo>
                    <a:pt x="1455" y="19"/>
                  </a:lnTo>
                  <a:lnTo>
                    <a:pt x="1662" y="24"/>
                  </a:lnTo>
                  <a:lnTo>
                    <a:pt x="1868" y="24"/>
                  </a:lnTo>
                  <a:lnTo>
                    <a:pt x="2080" y="28"/>
                  </a:lnTo>
                  <a:lnTo>
                    <a:pt x="2089" y="28"/>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06" name="Freeform 66">
              <a:extLst>
                <a:ext uri="{FF2B5EF4-FFF2-40B4-BE49-F238E27FC236}">
                  <a16:creationId xmlns:a16="http://schemas.microsoft.com/office/drawing/2014/main" id="{E2EE3C74-1F46-4DE1-AC32-97FC6BFE6F3C}"/>
                </a:ext>
              </a:extLst>
            </p:cNvPr>
            <p:cNvSpPr>
              <a:spLocks/>
            </p:cNvSpPr>
            <p:nvPr/>
          </p:nvSpPr>
          <p:spPr bwMode="auto">
            <a:xfrm>
              <a:off x="779" y="2488"/>
              <a:ext cx="2089" cy="67"/>
            </a:xfrm>
            <a:custGeom>
              <a:avLst/>
              <a:gdLst>
                <a:gd name="T0" fmla="*/ 0 w 2089"/>
                <a:gd name="T1" fmla="*/ 0 h 67"/>
                <a:gd name="T2" fmla="*/ 206 w 2089"/>
                <a:gd name="T3" fmla="*/ 0 h 67"/>
                <a:gd name="T4" fmla="*/ 413 w 2089"/>
                <a:gd name="T5" fmla="*/ 5 h 67"/>
                <a:gd name="T6" fmla="*/ 619 w 2089"/>
                <a:gd name="T7" fmla="*/ 9 h 67"/>
                <a:gd name="T8" fmla="*/ 831 w 2089"/>
                <a:gd name="T9" fmla="*/ 19 h 67"/>
                <a:gd name="T10" fmla="*/ 1037 w 2089"/>
                <a:gd name="T11" fmla="*/ 29 h 67"/>
                <a:gd name="T12" fmla="*/ 1244 w 2089"/>
                <a:gd name="T13" fmla="*/ 38 h 67"/>
                <a:gd name="T14" fmla="*/ 1455 w 2089"/>
                <a:gd name="T15" fmla="*/ 48 h 67"/>
                <a:gd name="T16" fmla="*/ 1662 w 2089"/>
                <a:gd name="T17" fmla="*/ 53 h 67"/>
                <a:gd name="T18" fmla="*/ 1868 w 2089"/>
                <a:gd name="T19" fmla="*/ 57 h 67"/>
                <a:gd name="T20" fmla="*/ 2080 w 2089"/>
                <a:gd name="T21" fmla="*/ 67 h 67"/>
                <a:gd name="T22" fmla="*/ 2089 w 2089"/>
                <a:gd name="T23"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9" h="67">
                  <a:moveTo>
                    <a:pt x="0" y="0"/>
                  </a:moveTo>
                  <a:lnTo>
                    <a:pt x="206" y="0"/>
                  </a:lnTo>
                  <a:lnTo>
                    <a:pt x="413" y="5"/>
                  </a:lnTo>
                  <a:lnTo>
                    <a:pt x="619" y="9"/>
                  </a:lnTo>
                  <a:lnTo>
                    <a:pt x="831" y="19"/>
                  </a:lnTo>
                  <a:lnTo>
                    <a:pt x="1037" y="29"/>
                  </a:lnTo>
                  <a:lnTo>
                    <a:pt x="1244" y="38"/>
                  </a:lnTo>
                  <a:lnTo>
                    <a:pt x="1455" y="48"/>
                  </a:lnTo>
                  <a:lnTo>
                    <a:pt x="1662" y="53"/>
                  </a:lnTo>
                  <a:lnTo>
                    <a:pt x="1868" y="57"/>
                  </a:lnTo>
                  <a:lnTo>
                    <a:pt x="2080" y="67"/>
                  </a:lnTo>
                  <a:lnTo>
                    <a:pt x="2089" y="67"/>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07" name="Freeform 67">
              <a:extLst>
                <a:ext uri="{FF2B5EF4-FFF2-40B4-BE49-F238E27FC236}">
                  <a16:creationId xmlns:a16="http://schemas.microsoft.com/office/drawing/2014/main" id="{64158E23-7115-4339-A4BB-A4A6B29B4DC6}"/>
                </a:ext>
              </a:extLst>
            </p:cNvPr>
            <p:cNvSpPr>
              <a:spLocks/>
            </p:cNvSpPr>
            <p:nvPr/>
          </p:nvSpPr>
          <p:spPr bwMode="auto">
            <a:xfrm>
              <a:off x="779" y="2262"/>
              <a:ext cx="2089" cy="269"/>
            </a:xfrm>
            <a:custGeom>
              <a:avLst/>
              <a:gdLst>
                <a:gd name="T0" fmla="*/ 0 w 2089"/>
                <a:gd name="T1" fmla="*/ 0 h 269"/>
                <a:gd name="T2" fmla="*/ 38 w 2089"/>
                <a:gd name="T3" fmla="*/ 38 h 269"/>
                <a:gd name="T4" fmla="*/ 81 w 2089"/>
                <a:gd name="T5" fmla="*/ 43 h 269"/>
                <a:gd name="T6" fmla="*/ 120 w 2089"/>
                <a:gd name="T7" fmla="*/ 43 h 269"/>
                <a:gd name="T8" fmla="*/ 163 w 2089"/>
                <a:gd name="T9" fmla="*/ 48 h 269"/>
                <a:gd name="T10" fmla="*/ 206 w 2089"/>
                <a:gd name="T11" fmla="*/ 53 h 269"/>
                <a:gd name="T12" fmla="*/ 245 w 2089"/>
                <a:gd name="T13" fmla="*/ 58 h 269"/>
                <a:gd name="T14" fmla="*/ 288 w 2089"/>
                <a:gd name="T15" fmla="*/ 67 h 269"/>
                <a:gd name="T16" fmla="*/ 331 w 2089"/>
                <a:gd name="T17" fmla="*/ 72 h 269"/>
                <a:gd name="T18" fmla="*/ 370 w 2089"/>
                <a:gd name="T19" fmla="*/ 77 h 269"/>
                <a:gd name="T20" fmla="*/ 413 w 2089"/>
                <a:gd name="T21" fmla="*/ 86 h 269"/>
                <a:gd name="T22" fmla="*/ 456 w 2089"/>
                <a:gd name="T23" fmla="*/ 91 h 269"/>
                <a:gd name="T24" fmla="*/ 494 w 2089"/>
                <a:gd name="T25" fmla="*/ 101 h 269"/>
                <a:gd name="T26" fmla="*/ 538 w 2089"/>
                <a:gd name="T27" fmla="*/ 106 h 269"/>
                <a:gd name="T28" fmla="*/ 581 w 2089"/>
                <a:gd name="T29" fmla="*/ 115 h 269"/>
                <a:gd name="T30" fmla="*/ 619 w 2089"/>
                <a:gd name="T31" fmla="*/ 125 h 269"/>
                <a:gd name="T32" fmla="*/ 663 w 2089"/>
                <a:gd name="T33" fmla="*/ 130 h 269"/>
                <a:gd name="T34" fmla="*/ 706 w 2089"/>
                <a:gd name="T35" fmla="*/ 139 h 269"/>
                <a:gd name="T36" fmla="*/ 744 w 2089"/>
                <a:gd name="T37" fmla="*/ 144 h 269"/>
                <a:gd name="T38" fmla="*/ 787 w 2089"/>
                <a:gd name="T39" fmla="*/ 149 h 269"/>
                <a:gd name="T40" fmla="*/ 831 w 2089"/>
                <a:gd name="T41" fmla="*/ 158 h 269"/>
                <a:gd name="T42" fmla="*/ 869 w 2089"/>
                <a:gd name="T43" fmla="*/ 163 h 269"/>
                <a:gd name="T44" fmla="*/ 912 w 2089"/>
                <a:gd name="T45" fmla="*/ 168 h 269"/>
                <a:gd name="T46" fmla="*/ 956 w 2089"/>
                <a:gd name="T47" fmla="*/ 173 h 269"/>
                <a:gd name="T48" fmla="*/ 994 w 2089"/>
                <a:gd name="T49" fmla="*/ 178 h 269"/>
                <a:gd name="T50" fmla="*/ 1037 w 2089"/>
                <a:gd name="T51" fmla="*/ 182 h 269"/>
                <a:gd name="T52" fmla="*/ 1080 w 2089"/>
                <a:gd name="T53" fmla="*/ 187 h 269"/>
                <a:gd name="T54" fmla="*/ 1119 w 2089"/>
                <a:gd name="T55" fmla="*/ 192 h 269"/>
                <a:gd name="T56" fmla="*/ 1162 w 2089"/>
                <a:gd name="T57" fmla="*/ 197 h 269"/>
                <a:gd name="T58" fmla="*/ 1205 w 2089"/>
                <a:gd name="T59" fmla="*/ 202 h 269"/>
                <a:gd name="T60" fmla="*/ 1244 w 2089"/>
                <a:gd name="T61" fmla="*/ 207 h 269"/>
                <a:gd name="T62" fmla="*/ 1287 w 2089"/>
                <a:gd name="T63" fmla="*/ 211 h 269"/>
                <a:gd name="T64" fmla="*/ 1330 w 2089"/>
                <a:gd name="T65" fmla="*/ 211 h 269"/>
                <a:gd name="T66" fmla="*/ 1369 w 2089"/>
                <a:gd name="T67" fmla="*/ 216 h 269"/>
                <a:gd name="T68" fmla="*/ 1412 w 2089"/>
                <a:gd name="T69" fmla="*/ 221 h 269"/>
                <a:gd name="T70" fmla="*/ 1455 w 2089"/>
                <a:gd name="T71" fmla="*/ 226 h 269"/>
                <a:gd name="T72" fmla="*/ 1494 w 2089"/>
                <a:gd name="T73" fmla="*/ 226 h 269"/>
                <a:gd name="T74" fmla="*/ 1537 w 2089"/>
                <a:gd name="T75" fmla="*/ 231 h 269"/>
                <a:gd name="T76" fmla="*/ 1580 w 2089"/>
                <a:gd name="T77" fmla="*/ 235 h 269"/>
                <a:gd name="T78" fmla="*/ 1618 w 2089"/>
                <a:gd name="T79" fmla="*/ 240 h 269"/>
                <a:gd name="T80" fmla="*/ 1662 w 2089"/>
                <a:gd name="T81" fmla="*/ 245 h 269"/>
                <a:gd name="T82" fmla="*/ 1705 w 2089"/>
                <a:gd name="T83" fmla="*/ 245 h 269"/>
                <a:gd name="T84" fmla="*/ 1743 w 2089"/>
                <a:gd name="T85" fmla="*/ 250 h 269"/>
                <a:gd name="T86" fmla="*/ 1787 w 2089"/>
                <a:gd name="T87" fmla="*/ 250 h 269"/>
                <a:gd name="T88" fmla="*/ 1830 w 2089"/>
                <a:gd name="T89" fmla="*/ 255 h 269"/>
                <a:gd name="T90" fmla="*/ 1868 w 2089"/>
                <a:gd name="T91" fmla="*/ 255 h 269"/>
                <a:gd name="T92" fmla="*/ 1911 w 2089"/>
                <a:gd name="T93" fmla="*/ 259 h 269"/>
                <a:gd name="T94" fmla="*/ 1955 w 2089"/>
                <a:gd name="T95" fmla="*/ 259 h 269"/>
                <a:gd name="T96" fmla="*/ 1993 w 2089"/>
                <a:gd name="T97" fmla="*/ 264 h 269"/>
                <a:gd name="T98" fmla="*/ 2036 w 2089"/>
                <a:gd name="T99" fmla="*/ 264 h 269"/>
                <a:gd name="T100" fmla="*/ 2080 w 2089"/>
                <a:gd name="T101" fmla="*/ 269 h 269"/>
                <a:gd name="T102" fmla="*/ 2089 w 2089"/>
                <a:gd name="T103" fmla="*/ 269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89" h="269">
                  <a:moveTo>
                    <a:pt x="0" y="0"/>
                  </a:moveTo>
                  <a:lnTo>
                    <a:pt x="38" y="38"/>
                  </a:lnTo>
                  <a:lnTo>
                    <a:pt x="81" y="43"/>
                  </a:lnTo>
                  <a:lnTo>
                    <a:pt x="120" y="43"/>
                  </a:lnTo>
                  <a:lnTo>
                    <a:pt x="163" y="48"/>
                  </a:lnTo>
                  <a:lnTo>
                    <a:pt x="206" y="53"/>
                  </a:lnTo>
                  <a:lnTo>
                    <a:pt x="245" y="58"/>
                  </a:lnTo>
                  <a:lnTo>
                    <a:pt x="288" y="67"/>
                  </a:lnTo>
                  <a:lnTo>
                    <a:pt x="331" y="72"/>
                  </a:lnTo>
                  <a:lnTo>
                    <a:pt x="370" y="77"/>
                  </a:lnTo>
                  <a:lnTo>
                    <a:pt x="413" y="86"/>
                  </a:lnTo>
                  <a:lnTo>
                    <a:pt x="456" y="91"/>
                  </a:lnTo>
                  <a:lnTo>
                    <a:pt x="494" y="101"/>
                  </a:lnTo>
                  <a:lnTo>
                    <a:pt x="538" y="106"/>
                  </a:lnTo>
                  <a:lnTo>
                    <a:pt x="581" y="115"/>
                  </a:lnTo>
                  <a:lnTo>
                    <a:pt x="619" y="125"/>
                  </a:lnTo>
                  <a:lnTo>
                    <a:pt x="663" y="130"/>
                  </a:lnTo>
                  <a:lnTo>
                    <a:pt x="706" y="139"/>
                  </a:lnTo>
                  <a:lnTo>
                    <a:pt x="744" y="144"/>
                  </a:lnTo>
                  <a:lnTo>
                    <a:pt x="787" y="149"/>
                  </a:lnTo>
                  <a:lnTo>
                    <a:pt x="831" y="158"/>
                  </a:lnTo>
                  <a:lnTo>
                    <a:pt x="869" y="163"/>
                  </a:lnTo>
                  <a:lnTo>
                    <a:pt x="912" y="168"/>
                  </a:lnTo>
                  <a:lnTo>
                    <a:pt x="956" y="173"/>
                  </a:lnTo>
                  <a:lnTo>
                    <a:pt x="994" y="178"/>
                  </a:lnTo>
                  <a:lnTo>
                    <a:pt x="1037" y="182"/>
                  </a:lnTo>
                  <a:lnTo>
                    <a:pt x="1080" y="187"/>
                  </a:lnTo>
                  <a:lnTo>
                    <a:pt x="1119" y="192"/>
                  </a:lnTo>
                  <a:lnTo>
                    <a:pt x="1162" y="197"/>
                  </a:lnTo>
                  <a:lnTo>
                    <a:pt x="1205" y="202"/>
                  </a:lnTo>
                  <a:lnTo>
                    <a:pt x="1244" y="207"/>
                  </a:lnTo>
                  <a:lnTo>
                    <a:pt x="1287" y="211"/>
                  </a:lnTo>
                  <a:lnTo>
                    <a:pt x="1330" y="211"/>
                  </a:lnTo>
                  <a:lnTo>
                    <a:pt x="1369" y="216"/>
                  </a:lnTo>
                  <a:lnTo>
                    <a:pt x="1412" y="221"/>
                  </a:lnTo>
                  <a:lnTo>
                    <a:pt x="1455" y="226"/>
                  </a:lnTo>
                  <a:lnTo>
                    <a:pt x="1494" y="226"/>
                  </a:lnTo>
                  <a:lnTo>
                    <a:pt x="1537" y="231"/>
                  </a:lnTo>
                  <a:lnTo>
                    <a:pt x="1580" y="235"/>
                  </a:lnTo>
                  <a:lnTo>
                    <a:pt x="1618" y="240"/>
                  </a:lnTo>
                  <a:lnTo>
                    <a:pt x="1662" y="245"/>
                  </a:lnTo>
                  <a:lnTo>
                    <a:pt x="1705" y="245"/>
                  </a:lnTo>
                  <a:lnTo>
                    <a:pt x="1743" y="250"/>
                  </a:lnTo>
                  <a:lnTo>
                    <a:pt x="1787" y="250"/>
                  </a:lnTo>
                  <a:lnTo>
                    <a:pt x="1830" y="255"/>
                  </a:lnTo>
                  <a:lnTo>
                    <a:pt x="1868" y="255"/>
                  </a:lnTo>
                  <a:lnTo>
                    <a:pt x="1911" y="259"/>
                  </a:lnTo>
                  <a:lnTo>
                    <a:pt x="1955" y="259"/>
                  </a:lnTo>
                  <a:lnTo>
                    <a:pt x="1993" y="264"/>
                  </a:lnTo>
                  <a:lnTo>
                    <a:pt x="2036" y="264"/>
                  </a:lnTo>
                  <a:lnTo>
                    <a:pt x="2080" y="269"/>
                  </a:lnTo>
                  <a:lnTo>
                    <a:pt x="2089" y="269"/>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08" name="Freeform 68">
              <a:extLst>
                <a:ext uri="{FF2B5EF4-FFF2-40B4-BE49-F238E27FC236}">
                  <a16:creationId xmlns:a16="http://schemas.microsoft.com/office/drawing/2014/main" id="{413E692F-92EE-4D3A-8396-5320F56FAD64}"/>
                </a:ext>
              </a:extLst>
            </p:cNvPr>
            <p:cNvSpPr>
              <a:spLocks/>
            </p:cNvSpPr>
            <p:nvPr/>
          </p:nvSpPr>
          <p:spPr bwMode="auto">
            <a:xfrm>
              <a:off x="779" y="1959"/>
              <a:ext cx="2089" cy="562"/>
            </a:xfrm>
            <a:custGeom>
              <a:avLst/>
              <a:gdLst>
                <a:gd name="T0" fmla="*/ 0 w 2089"/>
                <a:gd name="T1" fmla="*/ 0 h 562"/>
                <a:gd name="T2" fmla="*/ 38 w 2089"/>
                <a:gd name="T3" fmla="*/ 14 h 562"/>
                <a:gd name="T4" fmla="*/ 81 w 2089"/>
                <a:gd name="T5" fmla="*/ 24 h 562"/>
                <a:gd name="T6" fmla="*/ 120 w 2089"/>
                <a:gd name="T7" fmla="*/ 38 h 562"/>
                <a:gd name="T8" fmla="*/ 163 w 2089"/>
                <a:gd name="T9" fmla="*/ 62 h 562"/>
                <a:gd name="T10" fmla="*/ 206 w 2089"/>
                <a:gd name="T11" fmla="*/ 82 h 562"/>
                <a:gd name="T12" fmla="*/ 245 w 2089"/>
                <a:gd name="T13" fmla="*/ 111 h 562"/>
                <a:gd name="T14" fmla="*/ 288 w 2089"/>
                <a:gd name="T15" fmla="*/ 139 h 562"/>
                <a:gd name="T16" fmla="*/ 331 w 2089"/>
                <a:gd name="T17" fmla="*/ 168 h 562"/>
                <a:gd name="T18" fmla="*/ 370 w 2089"/>
                <a:gd name="T19" fmla="*/ 197 h 562"/>
                <a:gd name="T20" fmla="*/ 413 w 2089"/>
                <a:gd name="T21" fmla="*/ 221 h 562"/>
                <a:gd name="T22" fmla="*/ 456 w 2089"/>
                <a:gd name="T23" fmla="*/ 245 h 562"/>
                <a:gd name="T24" fmla="*/ 494 w 2089"/>
                <a:gd name="T25" fmla="*/ 264 h 562"/>
                <a:gd name="T26" fmla="*/ 538 w 2089"/>
                <a:gd name="T27" fmla="*/ 288 h 562"/>
                <a:gd name="T28" fmla="*/ 581 w 2089"/>
                <a:gd name="T29" fmla="*/ 303 h 562"/>
                <a:gd name="T30" fmla="*/ 619 w 2089"/>
                <a:gd name="T31" fmla="*/ 322 h 562"/>
                <a:gd name="T32" fmla="*/ 663 w 2089"/>
                <a:gd name="T33" fmla="*/ 336 h 562"/>
                <a:gd name="T34" fmla="*/ 706 w 2089"/>
                <a:gd name="T35" fmla="*/ 351 h 562"/>
                <a:gd name="T36" fmla="*/ 744 w 2089"/>
                <a:gd name="T37" fmla="*/ 365 h 562"/>
                <a:gd name="T38" fmla="*/ 787 w 2089"/>
                <a:gd name="T39" fmla="*/ 375 h 562"/>
                <a:gd name="T40" fmla="*/ 831 w 2089"/>
                <a:gd name="T41" fmla="*/ 389 h 562"/>
                <a:gd name="T42" fmla="*/ 869 w 2089"/>
                <a:gd name="T43" fmla="*/ 404 h 562"/>
                <a:gd name="T44" fmla="*/ 912 w 2089"/>
                <a:gd name="T45" fmla="*/ 413 h 562"/>
                <a:gd name="T46" fmla="*/ 956 w 2089"/>
                <a:gd name="T47" fmla="*/ 423 h 562"/>
                <a:gd name="T48" fmla="*/ 994 w 2089"/>
                <a:gd name="T49" fmla="*/ 433 h 562"/>
                <a:gd name="T50" fmla="*/ 1037 w 2089"/>
                <a:gd name="T51" fmla="*/ 442 h 562"/>
                <a:gd name="T52" fmla="*/ 1080 w 2089"/>
                <a:gd name="T53" fmla="*/ 452 h 562"/>
                <a:gd name="T54" fmla="*/ 1119 w 2089"/>
                <a:gd name="T55" fmla="*/ 457 h 562"/>
                <a:gd name="T56" fmla="*/ 1162 w 2089"/>
                <a:gd name="T57" fmla="*/ 466 h 562"/>
                <a:gd name="T58" fmla="*/ 1205 w 2089"/>
                <a:gd name="T59" fmla="*/ 471 h 562"/>
                <a:gd name="T60" fmla="*/ 1244 w 2089"/>
                <a:gd name="T61" fmla="*/ 481 h 562"/>
                <a:gd name="T62" fmla="*/ 1287 w 2089"/>
                <a:gd name="T63" fmla="*/ 490 h 562"/>
                <a:gd name="T64" fmla="*/ 1330 w 2089"/>
                <a:gd name="T65" fmla="*/ 490 h 562"/>
                <a:gd name="T66" fmla="*/ 1369 w 2089"/>
                <a:gd name="T67" fmla="*/ 500 h 562"/>
                <a:gd name="T68" fmla="*/ 1412 w 2089"/>
                <a:gd name="T69" fmla="*/ 505 h 562"/>
                <a:gd name="T70" fmla="*/ 1455 w 2089"/>
                <a:gd name="T71" fmla="*/ 510 h 562"/>
                <a:gd name="T72" fmla="*/ 1494 w 2089"/>
                <a:gd name="T73" fmla="*/ 514 h 562"/>
                <a:gd name="T74" fmla="*/ 1537 w 2089"/>
                <a:gd name="T75" fmla="*/ 519 h 562"/>
                <a:gd name="T76" fmla="*/ 1580 w 2089"/>
                <a:gd name="T77" fmla="*/ 524 h 562"/>
                <a:gd name="T78" fmla="*/ 1618 w 2089"/>
                <a:gd name="T79" fmla="*/ 524 h 562"/>
                <a:gd name="T80" fmla="*/ 1662 w 2089"/>
                <a:gd name="T81" fmla="*/ 529 h 562"/>
                <a:gd name="T82" fmla="*/ 1705 w 2089"/>
                <a:gd name="T83" fmla="*/ 534 h 562"/>
                <a:gd name="T84" fmla="*/ 1743 w 2089"/>
                <a:gd name="T85" fmla="*/ 538 h 562"/>
                <a:gd name="T86" fmla="*/ 1787 w 2089"/>
                <a:gd name="T87" fmla="*/ 543 h 562"/>
                <a:gd name="T88" fmla="*/ 1830 w 2089"/>
                <a:gd name="T89" fmla="*/ 543 h 562"/>
                <a:gd name="T90" fmla="*/ 1868 w 2089"/>
                <a:gd name="T91" fmla="*/ 548 h 562"/>
                <a:gd name="T92" fmla="*/ 1911 w 2089"/>
                <a:gd name="T93" fmla="*/ 548 h 562"/>
                <a:gd name="T94" fmla="*/ 1955 w 2089"/>
                <a:gd name="T95" fmla="*/ 553 h 562"/>
                <a:gd name="T96" fmla="*/ 1993 w 2089"/>
                <a:gd name="T97" fmla="*/ 558 h 562"/>
                <a:gd name="T98" fmla="*/ 2036 w 2089"/>
                <a:gd name="T99" fmla="*/ 558 h 562"/>
                <a:gd name="T100" fmla="*/ 2080 w 2089"/>
                <a:gd name="T101" fmla="*/ 558 h 562"/>
                <a:gd name="T102" fmla="*/ 2089 w 2089"/>
                <a:gd name="T103" fmla="*/ 562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89" h="562">
                  <a:moveTo>
                    <a:pt x="0" y="0"/>
                  </a:moveTo>
                  <a:lnTo>
                    <a:pt x="38" y="14"/>
                  </a:lnTo>
                  <a:lnTo>
                    <a:pt x="81" y="24"/>
                  </a:lnTo>
                  <a:lnTo>
                    <a:pt x="120" y="38"/>
                  </a:lnTo>
                  <a:lnTo>
                    <a:pt x="163" y="62"/>
                  </a:lnTo>
                  <a:lnTo>
                    <a:pt x="206" y="82"/>
                  </a:lnTo>
                  <a:lnTo>
                    <a:pt x="245" y="111"/>
                  </a:lnTo>
                  <a:lnTo>
                    <a:pt x="288" y="139"/>
                  </a:lnTo>
                  <a:lnTo>
                    <a:pt x="331" y="168"/>
                  </a:lnTo>
                  <a:lnTo>
                    <a:pt x="370" y="197"/>
                  </a:lnTo>
                  <a:lnTo>
                    <a:pt x="413" y="221"/>
                  </a:lnTo>
                  <a:lnTo>
                    <a:pt x="456" y="245"/>
                  </a:lnTo>
                  <a:lnTo>
                    <a:pt x="494" y="264"/>
                  </a:lnTo>
                  <a:lnTo>
                    <a:pt x="538" y="288"/>
                  </a:lnTo>
                  <a:lnTo>
                    <a:pt x="581" y="303"/>
                  </a:lnTo>
                  <a:lnTo>
                    <a:pt x="619" y="322"/>
                  </a:lnTo>
                  <a:lnTo>
                    <a:pt x="663" y="336"/>
                  </a:lnTo>
                  <a:lnTo>
                    <a:pt x="706" y="351"/>
                  </a:lnTo>
                  <a:lnTo>
                    <a:pt x="744" y="365"/>
                  </a:lnTo>
                  <a:lnTo>
                    <a:pt x="787" y="375"/>
                  </a:lnTo>
                  <a:lnTo>
                    <a:pt x="831" y="389"/>
                  </a:lnTo>
                  <a:lnTo>
                    <a:pt x="869" y="404"/>
                  </a:lnTo>
                  <a:lnTo>
                    <a:pt x="912" y="413"/>
                  </a:lnTo>
                  <a:lnTo>
                    <a:pt x="956" y="423"/>
                  </a:lnTo>
                  <a:lnTo>
                    <a:pt x="994" y="433"/>
                  </a:lnTo>
                  <a:lnTo>
                    <a:pt x="1037" y="442"/>
                  </a:lnTo>
                  <a:lnTo>
                    <a:pt x="1080" y="452"/>
                  </a:lnTo>
                  <a:lnTo>
                    <a:pt x="1119" y="457"/>
                  </a:lnTo>
                  <a:lnTo>
                    <a:pt x="1162" y="466"/>
                  </a:lnTo>
                  <a:lnTo>
                    <a:pt x="1205" y="471"/>
                  </a:lnTo>
                  <a:lnTo>
                    <a:pt x="1244" y="481"/>
                  </a:lnTo>
                  <a:lnTo>
                    <a:pt x="1287" y="490"/>
                  </a:lnTo>
                  <a:lnTo>
                    <a:pt x="1330" y="490"/>
                  </a:lnTo>
                  <a:lnTo>
                    <a:pt x="1369" y="500"/>
                  </a:lnTo>
                  <a:lnTo>
                    <a:pt x="1412" y="505"/>
                  </a:lnTo>
                  <a:lnTo>
                    <a:pt x="1455" y="510"/>
                  </a:lnTo>
                  <a:lnTo>
                    <a:pt x="1494" y="514"/>
                  </a:lnTo>
                  <a:lnTo>
                    <a:pt x="1537" y="519"/>
                  </a:lnTo>
                  <a:lnTo>
                    <a:pt x="1580" y="524"/>
                  </a:lnTo>
                  <a:lnTo>
                    <a:pt x="1618" y="524"/>
                  </a:lnTo>
                  <a:lnTo>
                    <a:pt x="1662" y="529"/>
                  </a:lnTo>
                  <a:lnTo>
                    <a:pt x="1705" y="534"/>
                  </a:lnTo>
                  <a:lnTo>
                    <a:pt x="1743" y="538"/>
                  </a:lnTo>
                  <a:lnTo>
                    <a:pt x="1787" y="543"/>
                  </a:lnTo>
                  <a:lnTo>
                    <a:pt x="1830" y="543"/>
                  </a:lnTo>
                  <a:lnTo>
                    <a:pt x="1868" y="548"/>
                  </a:lnTo>
                  <a:lnTo>
                    <a:pt x="1911" y="548"/>
                  </a:lnTo>
                  <a:lnTo>
                    <a:pt x="1955" y="553"/>
                  </a:lnTo>
                  <a:lnTo>
                    <a:pt x="1993" y="558"/>
                  </a:lnTo>
                  <a:lnTo>
                    <a:pt x="2036" y="558"/>
                  </a:lnTo>
                  <a:lnTo>
                    <a:pt x="2080" y="558"/>
                  </a:lnTo>
                  <a:lnTo>
                    <a:pt x="2089" y="562"/>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09" name="Freeform 69">
              <a:extLst>
                <a:ext uri="{FF2B5EF4-FFF2-40B4-BE49-F238E27FC236}">
                  <a16:creationId xmlns:a16="http://schemas.microsoft.com/office/drawing/2014/main" id="{A8934C31-A638-4E99-910A-A05F02B8854F}"/>
                </a:ext>
              </a:extLst>
            </p:cNvPr>
            <p:cNvSpPr>
              <a:spLocks/>
            </p:cNvSpPr>
            <p:nvPr/>
          </p:nvSpPr>
          <p:spPr bwMode="auto">
            <a:xfrm>
              <a:off x="779" y="1579"/>
              <a:ext cx="2089" cy="938"/>
            </a:xfrm>
            <a:custGeom>
              <a:avLst/>
              <a:gdLst>
                <a:gd name="T0" fmla="*/ 0 w 2089"/>
                <a:gd name="T1" fmla="*/ 72 h 938"/>
                <a:gd name="T2" fmla="*/ 38 w 2089"/>
                <a:gd name="T3" fmla="*/ 0 h 938"/>
                <a:gd name="T4" fmla="*/ 81 w 2089"/>
                <a:gd name="T5" fmla="*/ 29 h 938"/>
                <a:gd name="T6" fmla="*/ 120 w 2089"/>
                <a:gd name="T7" fmla="*/ 82 h 938"/>
                <a:gd name="T8" fmla="*/ 163 w 2089"/>
                <a:gd name="T9" fmla="*/ 149 h 938"/>
                <a:gd name="T10" fmla="*/ 206 w 2089"/>
                <a:gd name="T11" fmla="*/ 217 h 938"/>
                <a:gd name="T12" fmla="*/ 245 w 2089"/>
                <a:gd name="T13" fmla="*/ 284 h 938"/>
                <a:gd name="T14" fmla="*/ 288 w 2089"/>
                <a:gd name="T15" fmla="*/ 346 h 938"/>
                <a:gd name="T16" fmla="*/ 331 w 2089"/>
                <a:gd name="T17" fmla="*/ 404 h 938"/>
                <a:gd name="T18" fmla="*/ 370 w 2089"/>
                <a:gd name="T19" fmla="*/ 452 h 938"/>
                <a:gd name="T20" fmla="*/ 413 w 2089"/>
                <a:gd name="T21" fmla="*/ 495 h 938"/>
                <a:gd name="T22" fmla="*/ 456 w 2089"/>
                <a:gd name="T23" fmla="*/ 534 h 938"/>
                <a:gd name="T24" fmla="*/ 494 w 2089"/>
                <a:gd name="T25" fmla="*/ 567 h 938"/>
                <a:gd name="T26" fmla="*/ 538 w 2089"/>
                <a:gd name="T27" fmla="*/ 596 h 938"/>
                <a:gd name="T28" fmla="*/ 581 w 2089"/>
                <a:gd name="T29" fmla="*/ 625 h 938"/>
                <a:gd name="T30" fmla="*/ 619 w 2089"/>
                <a:gd name="T31" fmla="*/ 654 h 938"/>
                <a:gd name="T32" fmla="*/ 663 w 2089"/>
                <a:gd name="T33" fmla="*/ 673 h 938"/>
                <a:gd name="T34" fmla="*/ 706 w 2089"/>
                <a:gd name="T35" fmla="*/ 692 h 938"/>
                <a:gd name="T36" fmla="*/ 744 w 2089"/>
                <a:gd name="T37" fmla="*/ 712 h 938"/>
                <a:gd name="T38" fmla="*/ 787 w 2089"/>
                <a:gd name="T39" fmla="*/ 726 h 938"/>
                <a:gd name="T40" fmla="*/ 831 w 2089"/>
                <a:gd name="T41" fmla="*/ 745 h 938"/>
                <a:gd name="T42" fmla="*/ 869 w 2089"/>
                <a:gd name="T43" fmla="*/ 760 h 938"/>
                <a:gd name="T44" fmla="*/ 912 w 2089"/>
                <a:gd name="T45" fmla="*/ 774 h 938"/>
                <a:gd name="T46" fmla="*/ 956 w 2089"/>
                <a:gd name="T47" fmla="*/ 784 h 938"/>
                <a:gd name="T48" fmla="*/ 994 w 2089"/>
                <a:gd name="T49" fmla="*/ 798 h 938"/>
                <a:gd name="T50" fmla="*/ 1037 w 2089"/>
                <a:gd name="T51" fmla="*/ 808 h 938"/>
                <a:gd name="T52" fmla="*/ 1080 w 2089"/>
                <a:gd name="T53" fmla="*/ 817 h 938"/>
                <a:gd name="T54" fmla="*/ 1119 w 2089"/>
                <a:gd name="T55" fmla="*/ 822 h 938"/>
                <a:gd name="T56" fmla="*/ 1162 w 2089"/>
                <a:gd name="T57" fmla="*/ 832 h 938"/>
                <a:gd name="T58" fmla="*/ 1205 w 2089"/>
                <a:gd name="T59" fmla="*/ 841 h 938"/>
                <a:gd name="T60" fmla="*/ 1244 w 2089"/>
                <a:gd name="T61" fmla="*/ 846 h 938"/>
                <a:gd name="T62" fmla="*/ 1287 w 2089"/>
                <a:gd name="T63" fmla="*/ 856 h 938"/>
                <a:gd name="T64" fmla="*/ 1330 w 2089"/>
                <a:gd name="T65" fmla="*/ 861 h 938"/>
                <a:gd name="T66" fmla="*/ 1369 w 2089"/>
                <a:gd name="T67" fmla="*/ 870 h 938"/>
                <a:gd name="T68" fmla="*/ 1412 w 2089"/>
                <a:gd name="T69" fmla="*/ 875 h 938"/>
                <a:gd name="T70" fmla="*/ 1455 w 2089"/>
                <a:gd name="T71" fmla="*/ 885 h 938"/>
                <a:gd name="T72" fmla="*/ 1494 w 2089"/>
                <a:gd name="T73" fmla="*/ 885 h 938"/>
                <a:gd name="T74" fmla="*/ 1537 w 2089"/>
                <a:gd name="T75" fmla="*/ 894 h 938"/>
                <a:gd name="T76" fmla="*/ 1580 w 2089"/>
                <a:gd name="T77" fmla="*/ 899 h 938"/>
                <a:gd name="T78" fmla="*/ 1618 w 2089"/>
                <a:gd name="T79" fmla="*/ 899 h 938"/>
                <a:gd name="T80" fmla="*/ 1662 w 2089"/>
                <a:gd name="T81" fmla="*/ 909 h 938"/>
                <a:gd name="T82" fmla="*/ 1705 w 2089"/>
                <a:gd name="T83" fmla="*/ 909 h 938"/>
                <a:gd name="T84" fmla="*/ 1743 w 2089"/>
                <a:gd name="T85" fmla="*/ 914 h 938"/>
                <a:gd name="T86" fmla="*/ 1787 w 2089"/>
                <a:gd name="T87" fmla="*/ 914 h 938"/>
                <a:gd name="T88" fmla="*/ 1830 w 2089"/>
                <a:gd name="T89" fmla="*/ 918 h 938"/>
                <a:gd name="T90" fmla="*/ 1868 w 2089"/>
                <a:gd name="T91" fmla="*/ 923 h 938"/>
                <a:gd name="T92" fmla="*/ 1911 w 2089"/>
                <a:gd name="T93" fmla="*/ 923 h 938"/>
                <a:gd name="T94" fmla="*/ 1955 w 2089"/>
                <a:gd name="T95" fmla="*/ 928 h 938"/>
                <a:gd name="T96" fmla="*/ 1993 w 2089"/>
                <a:gd name="T97" fmla="*/ 933 h 938"/>
                <a:gd name="T98" fmla="*/ 2036 w 2089"/>
                <a:gd name="T99" fmla="*/ 938 h 938"/>
                <a:gd name="T100" fmla="*/ 2080 w 2089"/>
                <a:gd name="T101" fmla="*/ 938 h 938"/>
                <a:gd name="T102" fmla="*/ 2089 w 2089"/>
                <a:gd name="T103" fmla="*/ 93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89" h="938">
                  <a:moveTo>
                    <a:pt x="0" y="72"/>
                  </a:moveTo>
                  <a:lnTo>
                    <a:pt x="38" y="0"/>
                  </a:lnTo>
                  <a:lnTo>
                    <a:pt x="81" y="29"/>
                  </a:lnTo>
                  <a:lnTo>
                    <a:pt x="120" y="82"/>
                  </a:lnTo>
                  <a:lnTo>
                    <a:pt x="163" y="149"/>
                  </a:lnTo>
                  <a:lnTo>
                    <a:pt x="206" y="217"/>
                  </a:lnTo>
                  <a:lnTo>
                    <a:pt x="245" y="284"/>
                  </a:lnTo>
                  <a:lnTo>
                    <a:pt x="288" y="346"/>
                  </a:lnTo>
                  <a:lnTo>
                    <a:pt x="331" y="404"/>
                  </a:lnTo>
                  <a:lnTo>
                    <a:pt x="370" y="452"/>
                  </a:lnTo>
                  <a:lnTo>
                    <a:pt x="413" y="495"/>
                  </a:lnTo>
                  <a:lnTo>
                    <a:pt x="456" y="534"/>
                  </a:lnTo>
                  <a:lnTo>
                    <a:pt x="494" y="567"/>
                  </a:lnTo>
                  <a:lnTo>
                    <a:pt x="538" y="596"/>
                  </a:lnTo>
                  <a:lnTo>
                    <a:pt x="581" y="625"/>
                  </a:lnTo>
                  <a:lnTo>
                    <a:pt x="619" y="654"/>
                  </a:lnTo>
                  <a:lnTo>
                    <a:pt x="663" y="673"/>
                  </a:lnTo>
                  <a:lnTo>
                    <a:pt x="706" y="692"/>
                  </a:lnTo>
                  <a:lnTo>
                    <a:pt x="744" y="712"/>
                  </a:lnTo>
                  <a:lnTo>
                    <a:pt x="787" y="726"/>
                  </a:lnTo>
                  <a:lnTo>
                    <a:pt x="831" y="745"/>
                  </a:lnTo>
                  <a:lnTo>
                    <a:pt x="869" y="760"/>
                  </a:lnTo>
                  <a:lnTo>
                    <a:pt x="912" y="774"/>
                  </a:lnTo>
                  <a:lnTo>
                    <a:pt x="956" y="784"/>
                  </a:lnTo>
                  <a:lnTo>
                    <a:pt x="994" y="798"/>
                  </a:lnTo>
                  <a:lnTo>
                    <a:pt x="1037" y="808"/>
                  </a:lnTo>
                  <a:lnTo>
                    <a:pt x="1080" y="817"/>
                  </a:lnTo>
                  <a:lnTo>
                    <a:pt x="1119" y="822"/>
                  </a:lnTo>
                  <a:lnTo>
                    <a:pt x="1162" y="832"/>
                  </a:lnTo>
                  <a:lnTo>
                    <a:pt x="1205" y="841"/>
                  </a:lnTo>
                  <a:lnTo>
                    <a:pt x="1244" y="846"/>
                  </a:lnTo>
                  <a:lnTo>
                    <a:pt x="1287" y="856"/>
                  </a:lnTo>
                  <a:lnTo>
                    <a:pt x="1330" y="861"/>
                  </a:lnTo>
                  <a:lnTo>
                    <a:pt x="1369" y="870"/>
                  </a:lnTo>
                  <a:lnTo>
                    <a:pt x="1412" y="875"/>
                  </a:lnTo>
                  <a:lnTo>
                    <a:pt x="1455" y="885"/>
                  </a:lnTo>
                  <a:lnTo>
                    <a:pt x="1494" y="885"/>
                  </a:lnTo>
                  <a:lnTo>
                    <a:pt x="1537" y="894"/>
                  </a:lnTo>
                  <a:lnTo>
                    <a:pt x="1580" y="899"/>
                  </a:lnTo>
                  <a:lnTo>
                    <a:pt x="1618" y="899"/>
                  </a:lnTo>
                  <a:lnTo>
                    <a:pt x="1662" y="909"/>
                  </a:lnTo>
                  <a:lnTo>
                    <a:pt x="1705" y="909"/>
                  </a:lnTo>
                  <a:lnTo>
                    <a:pt x="1743" y="914"/>
                  </a:lnTo>
                  <a:lnTo>
                    <a:pt x="1787" y="914"/>
                  </a:lnTo>
                  <a:lnTo>
                    <a:pt x="1830" y="918"/>
                  </a:lnTo>
                  <a:lnTo>
                    <a:pt x="1868" y="923"/>
                  </a:lnTo>
                  <a:lnTo>
                    <a:pt x="1911" y="923"/>
                  </a:lnTo>
                  <a:lnTo>
                    <a:pt x="1955" y="928"/>
                  </a:lnTo>
                  <a:lnTo>
                    <a:pt x="1993" y="933"/>
                  </a:lnTo>
                  <a:lnTo>
                    <a:pt x="2036" y="938"/>
                  </a:lnTo>
                  <a:lnTo>
                    <a:pt x="2080" y="938"/>
                  </a:lnTo>
                  <a:lnTo>
                    <a:pt x="2089" y="938"/>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10" name="Freeform 70">
              <a:extLst>
                <a:ext uri="{FF2B5EF4-FFF2-40B4-BE49-F238E27FC236}">
                  <a16:creationId xmlns:a16="http://schemas.microsoft.com/office/drawing/2014/main" id="{3781FF97-56B9-4941-9DCF-C5BDFECE56A7}"/>
                </a:ext>
              </a:extLst>
            </p:cNvPr>
            <p:cNvSpPr>
              <a:spLocks/>
            </p:cNvSpPr>
            <p:nvPr/>
          </p:nvSpPr>
          <p:spPr bwMode="auto">
            <a:xfrm>
              <a:off x="779" y="1195"/>
              <a:ext cx="2089" cy="1322"/>
            </a:xfrm>
            <a:custGeom>
              <a:avLst/>
              <a:gdLst>
                <a:gd name="T0" fmla="*/ 0 w 2089"/>
                <a:gd name="T1" fmla="*/ 33 h 1322"/>
                <a:gd name="T2" fmla="*/ 38 w 2089"/>
                <a:gd name="T3" fmla="*/ 0 h 1322"/>
                <a:gd name="T4" fmla="*/ 81 w 2089"/>
                <a:gd name="T5" fmla="*/ 81 h 1322"/>
                <a:gd name="T6" fmla="*/ 120 w 2089"/>
                <a:gd name="T7" fmla="*/ 202 h 1322"/>
                <a:gd name="T8" fmla="*/ 163 w 2089"/>
                <a:gd name="T9" fmla="*/ 322 h 1322"/>
                <a:gd name="T10" fmla="*/ 206 w 2089"/>
                <a:gd name="T11" fmla="*/ 452 h 1322"/>
                <a:gd name="T12" fmla="*/ 245 w 2089"/>
                <a:gd name="T13" fmla="*/ 557 h 1322"/>
                <a:gd name="T14" fmla="*/ 288 w 2089"/>
                <a:gd name="T15" fmla="*/ 634 h 1322"/>
                <a:gd name="T16" fmla="*/ 331 w 2089"/>
                <a:gd name="T17" fmla="*/ 706 h 1322"/>
                <a:gd name="T18" fmla="*/ 370 w 2089"/>
                <a:gd name="T19" fmla="*/ 764 h 1322"/>
                <a:gd name="T20" fmla="*/ 413 w 2089"/>
                <a:gd name="T21" fmla="*/ 826 h 1322"/>
                <a:gd name="T22" fmla="*/ 456 w 2089"/>
                <a:gd name="T23" fmla="*/ 879 h 1322"/>
                <a:gd name="T24" fmla="*/ 494 w 2089"/>
                <a:gd name="T25" fmla="*/ 923 h 1322"/>
                <a:gd name="T26" fmla="*/ 538 w 2089"/>
                <a:gd name="T27" fmla="*/ 956 h 1322"/>
                <a:gd name="T28" fmla="*/ 581 w 2089"/>
                <a:gd name="T29" fmla="*/ 990 h 1322"/>
                <a:gd name="T30" fmla="*/ 619 w 2089"/>
                <a:gd name="T31" fmla="*/ 1019 h 1322"/>
                <a:gd name="T32" fmla="*/ 663 w 2089"/>
                <a:gd name="T33" fmla="*/ 1043 h 1322"/>
                <a:gd name="T34" fmla="*/ 706 w 2089"/>
                <a:gd name="T35" fmla="*/ 1067 h 1322"/>
                <a:gd name="T36" fmla="*/ 744 w 2089"/>
                <a:gd name="T37" fmla="*/ 1086 h 1322"/>
                <a:gd name="T38" fmla="*/ 787 w 2089"/>
                <a:gd name="T39" fmla="*/ 1105 h 1322"/>
                <a:gd name="T40" fmla="*/ 831 w 2089"/>
                <a:gd name="T41" fmla="*/ 1125 h 1322"/>
                <a:gd name="T42" fmla="*/ 869 w 2089"/>
                <a:gd name="T43" fmla="*/ 1139 h 1322"/>
                <a:gd name="T44" fmla="*/ 912 w 2089"/>
                <a:gd name="T45" fmla="*/ 1149 h 1322"/>
                <a:gd name="T46" fmla="*/ 956 w 2089"/>
                <a:gd name="T47" fmla="*/ 1163 h 1322"/>
                <a:gd name="T48" fmla="*/ 994 w 2089"/>
                <a:gd name="T49" fmla="*/ 1173 h 1322"/>
                <a:gd name="T50" fmla="*/ 1037 w 2089"/>
                <a:gd name="T51" fmla="*/ 1182 h 1322"/>
                <a:gd name="T52" fmla="*/ 1080 w 2089"/>
                <a:gd name="T53" fmla="*/ 1197 h 1322"/>
                <a:gd name="T54" fmla="*/ 1119 w 2089"/>
                <a:gd name="T55" fmla="*/ 1201 h 1322"/>
                <a:gd name="T56" fmla="*/ 1162 w 2089"/>
                <a:gd name="T57" fmla="*/ 1211 h 1322"/>
                <a:gd name="T58" fmla="*/ 1205 w 2089"/>
                <a:gd name="T59" fmla="*/ 1221 h 1322"/>
                <a:gd name="T60" fmla="*/ 1244 w 2089"/>
                <a:gd name="T61" fmla="*/ 1230 h 1322"/>
                <a:gd name="T62" fmla="*/ 1287 w 2089"/>
                <a:gd name="T63" fmla="*/ 1235 h 1322"/>
                <a:gd name="T64" fmla="*/ 1330 w 2089"/>
                <a:gd name="T65" fmla="*/ 1240 h 1322"/>
                <a:gd name="T66" fmla="*/ 1369 w 2089"/>
                <a:gd name="T67" fmla="*/ 1249 h 1322"/>
                <a:gd name="T68" fmla="*/ 1412 w 2089"/>
                <a:gd name="T69" fmla="*/ 1254 h 1322"/>
                <a:gd name="T70" fmla="*/ 1455 w 2089"/>
                <a:gd name="T71" fmla="*/ 1259 h 1322"/>
                <a:gd name="T72" fmla="*/ 1494 w 2089"/>
                <a:gd name="T73" fmla="*/ 1264 h 1322"/>
                <a:gd name="T74" fmla="*/ 1537 w 2089"/>
                <a:gd name="T75" fmla="*/ 1269 h 1322"/>
                <a:gd name="T76" fmla="*/ 1580 w 2089"/>
                <a:gd name="T77" fmla="*/ 1278 h 1322"/>
                <a:gd name="T78" fmla="*/ 1618 w 2089"/>
                <a:gd name="T79" fmla="*/ 1283 h 1322"/>
                <a:gd name="T80" fmla="*/ 1662 w 2089"/>
                <a:gd name="T81" fmla="*/ 1283 h 1322"/>
                <a:gd name="T82" fmla="*/ 1705 w 2089"/>
                <a:gd name="T83" fmla="*/ 1293 h 1322"/>
                <a:gd name="T84" fmla="*/ 1743 w 2089"/>
                <a:gd name="T85" fmla="*/ 1298 h 1322"/>
                <a:gd name="T86" fmla="*/ 1787 w 2089"/>
                <a:gd name="T87" fmla="*/ 1298 h 1322"/>
                <a:gd name="T88" fmla="*/ 1830 w 2089"/>
                <a:gd name="T89" fmla="*/ 1302 h 1322"/>
                <a:gd name="T90" fmla="*/ 1868 w 2089"/>
                <a:gd name="T91" fmla="*/ 1307 h 1322"/>
                <a:gd name="T92" fmla="*/ 1911 w 2089"/>
                <a:gd name="T93" fmla="*/ 1307 h 1322"/>
                <a:gd name="T94" fmla="*/ 1955 w 2089"/>
                <a:gd name="T95" fmla="*/ 1312 h 1322"/>
                <a:gd name="T96" fmla="*/ 1993 w 2089"/>
                <a:gd name="T97" fmla="*/ 1312 h 1322"/>
                <a:gd name="T98" fmla="*/ 2036 w 2089"/>
                <a:gd name="T99" fmla="*/ 1317 h 1322"/>
                <a:gd name="T100" fmla="*/ 2080 w 2089"/>
                <a:gd name="T101" fmla="*/ 1322 h 1322"/>
                <a:gd name="T102" fmla="*/ 2089 w 2089"/>
                <a:gd name="T103" fmla="*/ 1322 h 1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89" h="1322">
                  <a:moveTo>
                    <a:pt x="0" y="33"/>
                  </a:moveTo>
                  <a:lnTo>
                    <a:pt x="38" y="0"/>
                  </a:lnTo>
                  <a:lnTo>
                    <a:pt x="81" y="81"/>
                  </a:lnTo>
                  <a:lnTo>
                    <a:pt x="120" y="202"/>
                  </a:lnTo>
                  <a:lnTo>
                    <a:pt x="163" y="322"/>
                  </a:lnTo>
                  <a:lnTo>
                    <a:pt x="206" y="452"/>
                  </a:lnTo>
                  <a:lnTo>
                    <a:pt x="245" y="557"/>
                  </a:lnTo>
                  <a:lnTo>
                    <a:pt x="288" y="634"/>
                  </a:lnTo>
                  <a:lnTo>
                    <a:pt x="331" y="706"/>
                  </a:lnTo>
                  <a:lnTo>
                    <a:pt x="370" y="764"/>
                  </a:lnTo>
                  <a:lnTo>
                    <a:pt x="413" y="826"/>
                  </a:lnTo>
                  <a:lnTo>
                    <a:pt x="456" y="879"/>
                  </a:lnTo>
                  <a:lnTo>
                    <a:pt x="494" y="923"/>
                  </a:lnTo>
                  <a:lnTo>
                    <a:pt x="538" y="956"/>
                  </a:lnTo>
                  <a:lnTo>
                    <a:pt x="581" y="990"/>
                  </a:lnTo>
                  <a:lnTo>
                    <a:pt x="619" y="1019"/>
                  </a:lnTo>
                  <a:lnTo>
                    <a:pt x="663" y="1043"/>
                  </a:lnTo>
                  <a:lnTo>
                    <a:pt x="706" y="1067"/>
                  </a:lnTo>
                  <a:lnTo>
                    <a:pt x="744" y="1086"/>
                  </a:lnTo>
                  <a:lnTo>
                    <a:pt x="787" y="1105"/>
                  </a:lnTo>
                  <a:lnTo>
                    <a:pt x="831" y="1125"/>
                  </a:lnTo>
                  <a:lnTo>
                    <a:pt x="869" y="1139"/>
                  </a:lnTo>
                  <a:lnTo>
                    <a:pt x="912" y="1149"/>
                  </a:lnTo>
                  <a:lnTo>
                    <a:pt x="956" y="1163"/>
                  </a:lnTo>
                  <a:lnTo>
                    <a:pt x="994" y="1173"/>
                  </a:lnTo>
                  <a:lnTo>
                    <a:pt x="1037" y="1182"/>
                  </a:lnTo>
                  <a:lnTo>
                    <a:pt x="1080" y="1197"/>
                  </a:lnTo>
                  <a:lnTo>
                    <a:pt x="1119" y="1201"/>
                  </a:lnTo>
                  <a:lnTo>
                    <a:pt x="1162" y="1211"/>
                  </a:lnTo>
                  <a:lnTo>
                    <a:pt x="1205" y="1221"/>
                  </a:lnTo>
                  <a:lnTo>
                    <a:pt x="1244" y="1230"/>
                  </a:lnTo>
                  <a:lnTo>
                    <a:pt x="1287" y="1235"/>
                  </a:lnTo>
                  <a:lnTo>
                    <a:pt x="1330" y="1240"/>
                  </a:lnTo>
                  <a:lnTo>
                    <a:pt x="1369" y="1249"/>
                  </a:lnTo>
                  <a:lnTo>
                    <a:pt x="1412" y="1254"/>
                  </a:lnTo>
                  <a:lnTo>
                    <a:pt x="1455" y="1259"/>
                  </a:lnTo>
                  <a:lnTo>
                    <a:pt x="1494" y="1264"/>
                  </a:lnTo>
                  <a:lnTo>
                    <a:pt x="1537" y="1269"/>
                  </a:lnTo>
                  <a:lnTo>
                    <a:pt x="1580" y="1278"/>
                  </a:lnTo>
                  <a:lnTo>
                    <a:pt x="1618" y="1283"/>
                  </a:lnTo>
                  <a:lnTo>
                    <a:pt x="1662" y="1283"/>
                  </a:lnTo>
                  <a:lnTo>
                    <a:pt x="1705" y="1293"/>
                  </a:lnTo>
                  <a:lnTo>
                    <a:pt x="1743" y="1298"/>
                  </a:lnTo>
                  <a:lnTo>
                    <a:pt x="1787" y="1298"/>
                  </a:lnTo>
                  <a:lnTo>
                    <a:pt x="1830" y="1302"/>
                  </a:lnTo>
                  <a:lnTo>
                    <a:pt x="1868" y="1307"/>
                  </a:lnTo>
                  <a:lnTo>
                    <a:pt x="1911" y="1307"/>
                  </a:lnTo>
                  <a:lnTo>
                    <a:pt x="1955" y="1312"/>
                  </a:lnTo>
                  <a:lnTo>
                    <a:pt x="1993" y="1312"/>
                  </a:lnTo>
                  <a:lnTo>
                    <a:pt x="2036" y="1317"/>
                  </a:lnTo>
                  <a:lnTo>
                    <a:pt x="2080" y="1322"/>
                  </a:lnTo>
                  <a:lnTo>
                    <a:pt x="2089" y="1322"/>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11" name="Freeform 71">
              <a:extLst>
                <a:ext uri="{FF2B5EF4-FFF2-40B4-BE49-F238E27FC236}">
                  <a16:creationId xmlns:a16="http://schemas.microsoft.com/office/drawing/2014/main" id="{7B50D0FF-F74F-4BD7-991E-10A7E0964317}"/>
                </a:ext>
              </a:extLst>
            </p:cNvPr>
            <p:cNvSpPr>
              <a:spLocks/>
            </p:cNvSpPr>
            <p:nvPr/>
          </p:nvSpPr>
          <p:spPr bwMode="auto">
            <a:xfrm>
              <a:off x="779" y="1079"/>
              <a:ext cx="2089" cy="1438"/>
            </a:xfrm>
            <a:custGeom>
              <a:avLst/>
              <a:gdLst>
                <a:gd name="T0" fmla="*/ 0 w 2089"/>
                <a:gd name="T1" fmla="*/ 0 h 1438"/>
                <a:gd name="T2" fmla="*/ 38 w 2089"/>
                <a:gd name="T3" fmla="*/ 63 h 1438"/>
                <a:gd name="T4" fmla="*/ 81 w 2089"/>
                <a:gd name="T5" fmla="*/ 159 h 1438"/>
                <a:gd name="T6" fmla="*/ 120 w 2089"/>
                <a:gd name="T7" fmla="*/ 284 h 1438"/>
                <a:gd name="T8" fmla="*/ 163 w 2089"/>
                <a:gd name="T9" fmla="*/ 419 h 1438"/>
                <a:gd name="T10" fmla="*/ 206 w 2089"/>
                <a:gd name="T11" fmla="*/ 553 h 1438"/>
                <a:gd name="T12" fmla="*/ 245 w 2089"/>
                <a:gd name="T13" fmla="*/ 664 h 1438"/>
                <a:gd name="T14" fmla="*/ 288 w 2089"/>
                <a:gd name="T15" fmla="*/ 750 h 1438"/>
                <a:gd name="T16" fmla="*/ 331 w 2089"/>
                <a:gd name="T17" fmla="*/ 822 h 1438"/>
                <a:gd name="T18" fmla="*/ 370 w 2089"/>
                <a:gd name="T19" fmla="*/ 890 h 1438"/>
                <a:gd name="T20" fmla="*/ 413 w 2089"/>
                <a:gd name="T21" fmla="*/ 942 h 1438"/>
                <a:gd name="T22" fmla="*/ 456 w 2089"/>
                <a:gd name="T23" fmla="*/ 1000 h 1438"/>
                <a:gd name="T24" fmla="*/ 494 w 2089"/>
                <a:gd name="T25" fmla="*/ 1039 h 1438"/>
                <a:gd name="T26" fmla="*/ 538 w 2089"/>
                <a:gd name="T27" fmla="*/ 1082 h 1438"/>
                <a:gd name="T28" fmla="*/ 581 w 2089"/>
                <a:gd name="T29" fmla="*/ 1111 h 1438"/>
                <a:gd name="T30" fmla="*/ 619 w 2089"/>
                <a:gd name="T31" fmla="*/ 1140 h 1438"/>
                <a:gd name="T32" fmla="*/ 663 w 2089"/>
                <a:gd name="T33" fmla="*/ 1164 h 1438"/>
                <a:gd name="T34" fmla="*/ 706 w 2089"/>
                <a:gd name="T35" fmla="*/ 1188 h 1438"/>
                <a:gd name="T36" fmla="*/ 744 w 2089"/>
                <a:gd name="T37" fmla="*/ 1207 h 1438"/>
                <a:gd name="T38" fmla="*/ 787 w 2089"/>
                <a:gd name="T39" fmla="*/ 1226 h 1438"/>
                <a:gd name="T40" fmla="*/ 831 w 2089"/>
                <a:gd name="T41" fmla="*/ 1241 h 1438"/>
                <a:gd name="T42" fmla="*/ 869 w 2089"/>
                <a:gd name="T43" fmla="*/ 1255 h 1438"/>
                <a:gd name="T44" fmla="*/ 912 w 2089"/>
                <a:gd name="T45" fmla="*/ 1265 h 1438"/>
                <a:gd name="T46" fmla="*/ 956 w 2089"/>
                <a:gd name="T47" fmla="*/ 1279 h 1438"/>
                <a:gd name="T48" fmla="*/ 994 w 2089"/>
                <a:gd name="T49" fmla="*/ 1293 h 1438"/>
                <a:gd name="T50" fmla="*/ 1037 w 2089"/>
                <a:gd name="T51" fmla="*/ 1303 h 1438"/>
                <a:gd name="T52" fmla="*/ 1080 w 2089"/>
                <a:gd name="T53" fmla="*/ 1313 h 1438"/>
                <a:gd name="T54" fmla="*/ 1119 w 2089"/>
                <a:gd name="T55" fmla="*/ 1322 h 1438"/>
                <a:gd name="T56" fmla="*/ 1162 w 2089"/>
                <a:gd name="T57" fmla="*/ 1332 h 1438"/>
                <a:gd name="T58" fmla="*/ 1205 w 2089"/>
                <a:gd name="T59" fmla="*/ 1341 h 1438"/>
                <a:gd name="T60" fmla="*/ 1244 w 2089"/>
                <a:gd name="T61" fmla="*/ 1346 h 1438"/>
                <a:gd name="T62" fmla="*/ 1287 w 2089"/>
                <a:gd name="T63" fmla="*/ 1356 h 1438"/>
                <a:gd name="T64" fmla="*/ 1330 w 2089"/>
                <a:gd name="T65" fmla="*/ 1361 h 1438"/>
                <a:gd name="T66" fmla="*/ 1369 w 2089"/>
                <a:gd name="T67" fmla="*/ 1365 h 1438"/>
                <a:gd name="T68" fmla="*/ 1412 w 2089"/>
                <a:gd name="T69" fmla="*/ 1375 h 1438"/>
                <a:gd name="T70" fmla="*/ 1455 w 2089"/>
                <a:gd name="T71" fmla="*/ 1380 h 1438"/>
                <a:gd name="T72" fmla="*/ 1494 w 2089"/>
                <a:gd name="T73" fmla="*/ 1390 h 1438"/>
                <a:gd name="T74" fmla="*/ 1537 w 2089"/>
                <a:gd name="T75" fmla="*/ 1394 h 1438"/>
                <a:gd name="T76" fmla="*/ 1580 w 2089"/>
                <a:gd name="T77" fmla="*/ 1394 h 1438"/>
                <a:gd name="T78" fmla="*/ 1618 w 2089"/>
                <a:gd name="T79" fmla="*/ 1399 h 1438"/>
                <a:gd name="T80" fmla="*/ 1662 w 2089"/>
                <a:gd name="T81" fmla="*/ 1404 h 1438"/>
                <a:gd name="T82" fmla="*/ 1705 w 2089"/>
                <a:gd name="T83" fmla="*/ 1409 h 1438"/>
                <a:gd name="T84" fmla="*/ 1743 w 2089"/>
                <a:gd name="T85" fmla="*/ 1414 h 1438"/>
                <a:gd name="T86" fmla="*/ 1787 w 2089"/>
                <a:gd name="T87" fmla="*/ 1414 h 1438"/>
                <a:gd name="T88" fmla="*/ 1830 w 2089"/>
                <a:gd name="T89" fmla="*/ 1418 h 1438"/>
                <a:gd name="T90" fmla="*/ 1868 w 2089"/>
                <a:gd name="T91" fmla="*/ 1423 h 1438"/>
                <a:gd name="T92" fmla="*/ 1911 w 2089"/>
                <a:gd name="T93" fmla="*/ 1428 h 1438"/>
                <a:gd name="T94" fmla="*/ 1955 w 2089"/>
                <a:gd name="T95" fmla="*/ 1428 h 1438"/>
                <a:gd name="T96" fmla="*/ 1993 w 2089"/>
                <a:gd name="T97" fmla="*/ 1433 h 1438"/>
                <a:gd name="T98" fmla="*/ 2036 w 2089"/>
                <a:gd name="T99" fmla="*/ 1438 h 1438"/>
                <a:gd name="T100" fmla="*/ 2080 w 2089"/>
                <a:gd name="T101" fmla="*/ 1438 h 1438"/>
                <a:gd name="T102" fmla="*/ 2089 w 2089"/>
                <a:gd name="T103" fmla="*/ 1438 h 1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89" h="1438">
                  <a:moveTo>
                    <a:pt x="0" y="0"/>
                  </a:moveTo>
                  <a:lnTo>
                    <a:pt x="38" y="63"/>
                  </a:lnTo>
                  <a:lnTo>
                    <a:pt x="81" y="159"/>
                  </a:lnTo>
                  <a:lnTo>
                    <a:pt x="120" y="284"/>
                  </a:lnTo>
                  <a:lnTo>
                    <a:pt x="163" y="419"/>
                  </a:lnTo>
                  <a:lnTo>
                    <a:pt x="206" y="553"/>
                  </a:lnTo>
                  <a:lnTo>
                    <a:pt x="245" y="664"/>
                  </a:lnTo>
                  <a:lnTo>
                    <a:pt x="288" y="750"/>
                  </a:lnTo>
                  <a:lnTo>
                    <a:pt x="331" y="822"/>
                  </a:lnTo>
                  <a:lnTo>
                    <a:pt x="370" y="890"/>
                  </a:lnTo>
                  <a:lnTo>
                    <a:pt x="413" y="942"/>
                  </a:lnTo>
                  <a:lnTo>
                    <a:pt x="456" y="1000"/>
                  </a:lnTo>
                  <a:lnTo>
                    <a:pt x="494" y="1039"/>
                  </a:lnTo>
                  <a:lnTo>
                    <a:pt x="538" y="1082"/>
                  </a:lnTo>
                  <a:lnTo>
                    <a:pt x="581" y="1111"/>
                  </a:lnTo>
                  <a:lnTo>
                    <a:pt x="619" y="1140"/>
                  </a:lnTo>
                  <a:lnTo>
                    <a:pt x="663" y="1164"/>
                  </a:lnTo>
                  <a:lnTo>
                    <a:pt x="706" y="1188"/>
                  </a:lnTo>
                  <a:lnTo>
                    <a:pt x="744" y="1207"/>
                  </a:lnTo>
                  <a:lnTo>
                    <a:pt x="787" y="1226"/>
                  </a:lnTo>
                  <a:lnTo>
                    <a:pt x="831" y="1241"/>
                  </a:lnTo>
                  <a:lnTo>
                    <a:pt x="869" y="1255"/>
                  </a:lnTo>
                  <a:lnTo>
                    <a:pt x="912" y="1265"/>
                  </a:lnTo>
                  <a:lnTo>
                    <a:pt x="956" y="1279"/>
                  </a:lnTo>
                  <a:lnTo>
                    <a:pt x="994" y="1293"/>
                  </a:lnTo>
                  <a:lnTo>
                    <a:pt x="1037" y="1303"/>
                  </a:lnTo>
                  <a:lnTo>
                    <a:pt x="1080" y="1313"/>
                  </a:lnTo>
                  <a:lnTo>
                    <a:pt x="1119" y="1322"/>
                  </a:lnTo>
                  <a:lnTo>
                    <a:pt x="1162" y="1332"/>
                  </a:lnTo>
                  <a:lnTo>
                    <a:pt x="1205" y="1341"/>
                  </a:lnTo>
                  <a:lnTo>
                    <a:pt x="1244" y="1346"/>
                  </a:lnTo>
                  <a:lnTo>
                    <a:pt x="1287" y="1356"/>
                  </a:lnTo>
                  <a:lnTo>
                    <a:pt x="1330" y="1361"/>
                  </a:lnTo>
                  <a:lnTo>
                    <a:pt x="1369" y="1365"/>
                  </a:lnTo>
                  <a:lnTo>
                    <a:pt x="1412" y="1375"/>
                  </a:lnTo>
                  <a:lnTo>
                    <a:pt x="1455" y="1380"/>
                  </a:lnTo>
                  <a:lnTo>
                    <a:pt x="1494" y="1390"/>
                  </a:lnTo>
                  <a:lnTo>
                    <a:pt x="1537" y="1394"/>
                  </a:lnTo>
                  <a:lnTo>
                    <a:pt x="1580" y="1394"/>
                  </a:lnTo>
                  <a:lnTo>
                    <a:pt x="1618" y="1399"/>
                  </a:lnTo>
                  <a:lnTo>
                    <a:pt x="1662" y="1404"/>
                  </a:lnTo>
                  <a:lnTo>
                    <a:pt x="1705" y="1409"/>
                  </a:lnTo>
                  <a:lnTo>
                    <a:pt x="1743" y="1414"/>
                  </a:lnTo>
                  <a:lnTo>
                    <a:pt x="1787" y="1414"/>
                  </a:lnTo>
                  <a:lnTo>
                    <a:pt x="1830" y="1418"/>
                  </a:lnTo>
                  <a:lnTo>
                    <a:pt x="1868" y="1423"/>
                  </a:lnTo>
                  <a:lnTo>
                    <a:pt x="1911" y="1428"/>
                  </a:lnTo>
                  <a:lnTo>
                    <a:pt x="1955" y="1428"/>
                  </a:lnTo>
                  <a:lnTo>
                    <a:pt x="1993" y="1433"/>
                  </a:lnTo>
                  <a:lnTo>
                    <a:pt x="2036" y="1438"/>
                  </a:lnTo>
                  <a:lnTo>
                    <a:pt x="2080" y="1438"/>
                  </a:lnTo>
                  <a:lnTo>
                    <a:pt x="2089" y="1438"/>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0312" name="Text Box 72">
            <a:extLst>
              <a:ext uri="{FF2B5EF4-FFF2-40B4-BE49-F238E27FC236}">
                <a16:creationId xmlns:a16="http://schemas.microsoft.com/office/drawing/2014/main" id="{909336D7-F7EA-41D1-B209-D003EA7F6576}"/>
              </a:ext>
            </a:extLst>
          </p:cNvPr>
          <p:cNvSpPr txBox="1">
            <a:spLocks noChangeArrowheads="1"/>
          </p:cNvSpPr>
          <p:nvPr/>
        </p:nvSpPr>
        <p:spPr bwMode="auto">
          <a:xfrm rot="21600000">
            <a:off x="2078038" y="5124450"/>
            <a:ext cx="684212"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f (MHz</a:t>
            </a:r>
            <a:r>
              <a:rPr lang="en-US" altLang="en-US" sz="1200">
                <a:latin typeface="Arial" panose="020B0604020202020204" pitchFamily="34" charset="0"/>
                <a:sym typeface="Symbol" panose="05050102010706020507" pitchFamily="18" charset="2"/>
              </a:rPr>
              <a:t>)</a:t>
            </a:r>
          </a:p>
        </p:txBody>
      </p:sp>
      <p:sp>
        <p:nvSpPr>
          <p:cNvPr id="10313" name="Text Box 73">
            <a:extLst>
              <a:ext uri="{FF2B5EF4-FFF2-40B4-BE49-F238E27FC236}">
                <a16:creationId xmlns:a16="http://schemas.microsoft.com/office/drawing/2014/main" id="{50FDBBCD-9654-4602-9B6D-121714F2223A}"/>
              </a:ext>
            </a:extLst>
          </p:cNvPr>
          <p:cNvSpPr txBox="1">
            <a:spLocks noChangeArrowheads="1"/>
          </p:cNvSpPr>
          <p:nvPr/>
        </p:nvSpPr>
        <p:spPr bwMode="auto">
          <a:xfrm rot="16200000">
            <a:off x="-184943" y="3599656"/>
            <a:ext cx="1155700"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Magnitude (</a:t>
            </a:r>
            <a:r>
              <a:rPr lang="en-US" altLang="en-US" sz="1200">
                <a:latin typeface="Arial" panose="020B0604020202020204" pitchFamily="34" charset="0"/>
                <a:sym typeface="Symbol" panose="05050102010706020507" pitchFamily="18" charset="2"/>
              </a:rPr>
              <a:t>)</a:t>
            </a:r>
          </a:p>
        </p:txBody>
      </p:sp>
      <p:sp>
        <p:nvSpPr>
          <p:cNvPr id="10314" name="Text Box 74">
            <a:extLst>
              <a:ext uri="{FF2B5EF4-FFF2-40B4-BE49-F238E27FC236}">
                <a16:creationId xmlns:a16="http://schemas.microsoft.com/office/drawing/2014/main" id="{5352CBCC-E6B9-40DF-9A9A-6D21C86B5276}"/>
              </a:ext>
            </a:extLst>
          </p:cNvPr>
          <p:cNvSpPr txBox="1">
            <a:spLocks noChangeArrowheads="1"/>
          </p:cNvSpPr>
          <p:nvPr/>
        </p:nvSpPr>
        <p:spPr bwMode="auto">
          <a:xfrm rot="21600000">
            <a:off x="2062163" y="5535613"/>
            <a:ext cx="798512"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Energy 1</a:t>
            </a:r>
            <a:endParaRPr lang="en-US" altLang="en-US" sz="1200">
              <a:latin typeface="Arial" panose="020B0604020202020204" pitchFamily="34" charset="0"/>
              <a:sym typeface="Symbol" panose="05050102010706020507" pitchFamily="18" charset="2"/>
            </a:endParaRPr>
          </a:p>
        </p:txBody>
      </p:sp>
      <p:graphicFrame>
        <p:nvGraphicFramePr>
          <p:cNvPr id="10315" name="Object 75">
            <a:extLst>
              <a:ext uri="{FF2B5EF4-FFF2-40B4-BE49-F238E27FC236}">
                <a16:creationId xmlns:a16="http://schemas.microsoft.com/office/drawing/2014/main" id="{924422F0-5892-4336-B388-9D6176C9AF33}"/>
              </a:ext>
            </a:extLst>
          </p:cNvPr>
          <p:cNvGraphicFramePr>
            <a:graphicFrameLocks noChangeAspect="1"/>
          </p:cNvGraphicFramePr>
          <p:nvPr>
            <p:extLst>
              <p:ext uri="{D42A27DB-BD31-4B8C-83A1-F6EECF244321}">
                <p14:modId xmlns:p14="http://schemas.microsoft.com/office/powerpoint/2010/main" val="4194401155"/>
              </p:ext>
            </p:extLst>
          </p:nvPr>
        </p:nvGraphicFramePr>
        <p:xfrm>
          <a:off x="4302919" y="1496841"/>
          <a:ext cx="615950" cy="365125"/>
        </p:xfrm>
        <a:graphic>
          <a:graphicData uri="http://schemas.openxmlformats.org/presentationml/2006/ole">
            <mc:AlternateContent xmlns:mc="http://schemas.openxmlformats.org/markup-compatibility/2006">
              <mc:Choice xmlns:v="urn:schemas-microsoft-com:vml" Requires="v">
                <p:oleObj spid="_x0000_s6162" name="Equation" r:id="rId4" imgW="406080" imgH="241200" progId="Equation.3">
                  <p:embed/>
                </p:oleObj>
              </mc:Choice>
              <mc:Fallback>
                <p:oleObj name="Equation" r:id="rId4" imgW="406080" imgH="241200" progId="Equation.3">
                  <p:embed/>
                  <p:pic>
                    <p:nvPicPr>
                      <p:cNvPr id="0" name="Object 7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2919" y="1496841"/>
                        <a:ext cx="615950" cy="36512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317" name="Text Box 77">
            <a:extLst>
              <a:ext uri="{FF2B5EF4-FFF2-40B4-BE49-F238E27FC236}">
                <a16:creationId xmlns:a16="http://schemas.microsoft.com/office/drawing/2014/main" id="{D553ED60-3218-46AE-B4D5-B850AE271C38}"/>
              </a:ext>
            </a:extLst>
          </p:cNvPr>
          <p:cNvSpPr txBox="1">
            <a:spLocks noChangeArrowheads="1"/>
          </p:cNvSpPr>
          <p:nvPr/>
        </p:nvSpPr>
        <p:spPr bwMode="auto">
          <a:xfrm rot="16200000">
            <a:off x="4341019" y="3544094"/>
            <a:ext cx="1155700"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Magnitude (</a:t>
            </a:r>
            <a:r>
              <a:rPr lang="en-US" altLang="en-US" sz="1200">
                <a:latin typeface="Arial" panose="020B0604020202020204" pitchFamily="34" charset="0"/>
                <a:sym typeface="Symbol" panose="05050102010706020507" pitchFamily="18" charset="2"/>
              </a:rPr>
              <a:t>)</a:t>
            </a:r>
          </a:p>
        </p:txBody>
      </p:sp>
      <p:sp>
        <p:nvSpPr>
          <p:cNvPr id="10318" name="Text Box 78">
            <a:extLst>
              <a:ext uri="{FF2B5EF4-FFF2-40B4-BE49-F238E27FC236}">
                <a16:creationId xmlns:a16="http://schemas.microsoft.com/office/drawing/2014/main" id="{06A57C33-D16E-4362-AE32-09C0C4CCFA95}"/>
              </a:ext>
            </a:extLst>
          </p:cNvPr>
          <p:cNvSpPr txBox="1">
            <a:spLocks noChangeArrowheads="1"/>
          </p:cNvSpPr>
          <p:nvPr/>
        </p:nvSpPr>
        <p:spPr bwMode="auto">
          <a:xfrm rot="21600000">
            <a:off x="6600825" y="5124450"/>
            <a:ext cx="684213"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f (MHz</a:t>
            </a:r>
            <a:r>
              <a:rPr lang="en-US" altLang="en-US" sz="1200">
                <a:latin typeface="Arial" panose="020B0604020202020204" pitchFamily="34" charset="0"/>
                <a:sym typeface="Symbol" panose="05050102010706020507" pitchFamily="18" charset="2"/>
              </a:rPr>
              <a:t>)</a:t>
            </a:r>
          </a:p>
        </p:txBody>
      </p:sp>
      <p:grpSp>
        <p:nvGrpSpPr>
          <p:cNvPr id="10319" name="Group 79">
            <a:extLst>
              <a:ext uri="{FF2B5EF4-FFF2-40B4-BE49-F238E27FC236}">
                <a16:creationId xmlns:a16="http://schemas.microsoft.com/office/drawing/2014/main" id="{73E541E1-02CC-4108-8BDB-96596F592BCE}"/>
              </a:ext>
            </a:extLst>
          </p:cNvPr>
          <p:cNvGrpSpPr>
            <a:grpSpLocks/>
          </p:cNvGrpSpPr>
          <p:nvPr/>
        </p:nvGrpSpPr>
        <p:grpSpPr bwMode="auto">
          <a:xfrm>
            <a:off x="5099050" y="2322513"/>
            <a:ext cx="3684588" cy="2851150"/>
            <a:chOff x="3265" y="1066"/>
            <a:chExt cx="2321" cy="1796"/>
          </a:xfrm>
        </p:grpSpPr>
        <p:sp>
          <p:nvSpPr>
            <p:cNvPr id="10320" name="Rectangle 80">
              <a:extLst>
                <a:ext uri="{FF2B5EF4-FFF2-40B4-BE49-F238E27FC236}">
                  <a16:creationId xmlns:a16="http://schemas.microsoft.com/office/drawing/2014/main" id="{4435F8BA-DBF2-41D1-AA84-40E48C73AF66}"/>
                </a:ext>
              </a:extLst>
            </p:cNvPr>
            <p:cNvSpPr>
              <a:spLocks noChangeArrowheads="1"/>
            </p:cNvSpPr>
            <p:nvPr/>
          </p:nvSpPr>
          <p:spPr bwMode="auto">
            <a:xfrm>
              <a:off x="3458" y="1110"/>
              <a:ext cx="2084" cy="164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21" name="Rectangle 81">
              <a:extLst>
                <a:ext uri="{FF2B5EF4-FFF2-40B4-BE49-F238E27FC236}">
                  <a16:creationId xmlns:a16="http://schemas.microsoft.com/office/drawing/2014/main" id="{7B77EC75-E1B7-4440-A725-79120DA2B330}"/>
                </a:ext>
              </a:extLst>
            </p:cNvPr>
            <p:cNvSpPr>
              <a:spLocks noChangeArrowheads="1"/>
            </p:cNvSpPr>
            <p:nvPr/>
          </p:nvSpPr>
          <p:spPr bwMode="auto">
            <a:xfrm>
              <a:off x="3458" y="1110"/>
              <a:ext cx="2084" cy="164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22" name="Line 82">
              <a:extLst>
                <a:ext uri="{FF2B5EF4-FFF2-40B4-BE49-F238E27FC236}">
                  <a16:creationId xmlns:a16="http://schemas.microsoft.com/office/drawing/2014/main" id="{93977219-9C73-42C5-B52F-3F29A1E2E7B3}"/>
                </a:ext>
              </a:extLst>
            </p:cNvPr>
            <p:cNvSpPr>
              <a:spLocks noChangeShapeType="1"/>
            </p:cNvSpPr>
            <p:nvPr/>
          </p:nvSpPr>
          <p:spPr bwMode="auto">
            <a:xfrm>
              <a:off x="3458" y="1110"/>
              <a:ext cx="208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3" name="Line 83">
              <a:extLst>
                <a:ext uri="{FF2B5EF4-FFF2-40B4-BE49-F238E27FC236}">
                  <a16:creationId xmlns:a16="http://schemas.microsoft.com/office/drawing/2014/main" id="{2E347DA6-FE08-4441-96D8-957B46557241}"/>
                </a:ext>
              </a:extLst>
            </p:cNvPr>
            <p:cNvSpPr>
              <a:spLocks noChangeShapeType="1"/>
            </p:cNvSpPr>
            <p:nvPr/>
          </p:nvSpPr>
          <p:spPr bwMode="auto">
            <a:xfrm>
              <a:off x="3458" y="2752"/>
              <a:ext cx="208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4" name="Line 84">
              <a:extLst>
                <a:ext uri="{FF2B5EF4-FFF2-40B4-BE49-F238E27FC236}">
                  <a16:creationId xmlns:a16="http://schemas.microsoft.com/office/drawing/2014/main" id="{6BC2548B-3529-49B2-BA1E-1E346E111547}"/>
                </a:ext>
              </a:extLst>
            </p:cNvPr>
            <p:cNvSpPr>
              <a:spLocks noChangeShapeType="1"/>
            </p:cNvSpPr>
            <p:nvPr/>
          </p:nvSpPr>
          <p:spPr bwMode="auto">
            <a:xfrm flipV="1">
              <a:off x="5542" y="1110"/>
              <a:ext cx="1" cy="164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5" name="Line 85">
              <a:extLst>
                <a:ext uri="{FF2B5EF4-FFF2-40B4-BE49-F238E27FC236}">
                  <a16:creationId xmlns:a16="http://schemas.microsoft.com/office/drawing/2014/main" id="{52D27A7F-418E-4697-9055-DA4E123B2576}"/>
                </a:ext>
              </a:extLst>
            </p:cNvPr>
            <p:cNvSpPr>
              <a:spLocks noChangeShapeType="1"/>
            </p:cNvSpPr>
            <p:nvPr/>
          </p:nvSpPr>
          <p:spPr bwMode="auto">
            <a:xfrm flipV="1">
              <a:off x="3458" y="1110"/>
              <a:ext cx="1" cy="164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6" name="Line 86">
              <a:extLst>
                <a:ext uri="{FF2B5EF4-FFF2-40B4-BE49-F238E27FC236}">
                  <a16:creationId xmlns:a16="http://schemas.microsoft.com/office/drawing/2014/main" id="{ADF627F4-06F2-4584-B386-0E0AB13262AF}"/>
                </a:ext>
              </a:extLst>
            </p:cNvPr>
            <p:cNvSpPr>
              <a:spLocks noChangeShapeType="1"/>
            </p:cNvSpPr>
            <p:nvPr/>
          </p:nvSpPr>
          <p:spPr bwMode="auto">
            <a:xfrm flipV="1">
              <a:off x="3458" y="1110"/>
              <a:ext cx="1" cy="164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7" name="Line 87">
              <a:extLst>
                <a:ext uri="{FF2B5EF4-FFF2-40B4-BE49-F238E27FC236}">
                  <a16:creationId xmlns:a16="http://schemas.microsoft.com/office/drawing/2014/main" id="{FB987D63-6B86-4FA0-9645-1E70ECE5735B}"/>
                </a:ext>
              </a:extLst>
            </p:cNvPr>
            <p:cNvSpPr>
              <a:spLocks noChangeShapeType="1"/>
            </p:cNvSpPr>
            <p:nvPr/>
          </p:nvSpPr>
          <p:spPr bwMode="auto">
            <a:xfrm flipV="1">
              <a:off x="3458" y="2728"/>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8" name="Line 88">
              <a:extLst>
                <a:ext uri="{FF2B5EF4-FFF2-40B4-BE49-F238E27FC236}">
                  <a16:creationId xmlns:a16="http://schemas.microsoft.com/office/drawing/2014/main" id="{88F51E5E-FB7A-4DA0-8CF2-7184C9AB5181}"/>
                </a:ext>
              </a:extLst>
            </p:cNvPr>
            <p:cNvSpPr>
              <a:spLocks noChangeShapeType="1"/>
            </p:cNvSpPr>
            <p:nvPr/>
          </p:nvSpPr>
          <p:spPr bwMode="auto">
            <a:xfrm>
              <a:off x="3458" y="1110"/>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9" name="Rectangle 89">
              <a:extLst>
                <a:ext uri="{FF2B5EF4-FFF2-40B4-BE49-F238E27FC236}">
                  <a16:creationId xmlns:a16="http://schemas.microsoft.com/office/drawing/2014/main" id="{6B2DF301-3EF8-403A-AA6E-2EB222A39448}"/>
                </a:ext>
              </a:extLst>
            </p:cNvPr>
            <p:cNvSpPr>
              <a:spLocks noChangeArrowheads="1"/>
            </p:cNvSpPr>
            <p:nvPr/>
          </p:nvSpPr>
          <p:spPr bwMode="auto">
            <a:xfrm>
              <a:off x="3438" y="2766"/>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10330" name="Line 90">
              <a:extLst>
                <a:ext uri="{FF2B5EF4-FFF2-40B4-BE49-F238E27FC236}">
                  <a16:creationId xmlns:a16="http://schemas.microsoft.com/office/drawing/2014/main" id="{958FFA0D-C647-4608-A91B-606E97BB3766}"/>
                </a:ext>
              </a:extLst>
            </p:cNvPr>
            <p:cNvSpPr>
              <a:spLocks noChangeShapeType="1"/>
            </p:cNvSpPr>
            <p:nvPr/>
          </p:nvSpPr>
          <p:spPr bwMode="auto">
            <a:xfrm flipV="1">
              <a:off x="3976" y="2728"/>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1" name="Line 91">
              <a:extLst>
                <a:ext uri="{FF2B5EF4-FFF2-40B4-BE49-F238E27FC236}">
                  <a16:creationId xmlns:a16="http://schemas.microsoft.com/office/drawing/2014/main" id="{67E4A6C1-0C0B-4B8E-8197-6E1D5729D8E3}"/>
                </a:ext>
              </a:extLst>
            </p:cNvPr>
            <p:cNvSpPr>
              <a:spLocks noChangeShapeType="1"/>
            </p:cNvSpPr>
            <p:nvPr/>
          </p:nvSpPr>
          <p:spPr bwMode="auto">
            <a:xfrm>
              <a:off x="3976" y="1110"/>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2" name="Rectangle 92">
              <a:extLst>
                <a:ext uri="{FF2B5EF4-FFF2-40B4-BE49-F238E27FC236}">
                  <a16:creationId xmlns:a16="http://schemas.microsoft.com/office/drawing/2014/main" id="{D356436F-77BF-467D-B3F4-34AD6DFE31FD}"/>
                </a:ext>
              </a:extLst>
            </p:cNvPr>
            <p:cNvSpPr>
              <a:spLocks noChangeArrowheads="1"/>
            </p:cNvSpPr>
            <p:nvPr/>
          </p:nvSpPr>
          <p:spPr bwMode="auto">
            <a:xfrm>
              <a:off x="3957" y="2766"/>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10333" name="Line 93">
              <a:extLst>
                <a:ext uri="{FF2B5EF4-FFF2-40B4-BE49-F238E27FC236}">
                  <a16:creationId xmlns:a16="http://schemas.microsoft.com/office/drawing/2014/main" id="{B27C6831-098F-4169-9B84-1FB88699E7B8}"/>
                </a:ext>
              </a:extLst>
            </p:cNvPr>
            <p:cNvSpPr>
              <a:spLocks noChangeShapeType="1"/>
            </p:cNvSpPr>
            <p:nvPr/>
          </p:nvSpPr>
          <p:spPr bwMode="auto">
            <a:xfrm flipV="1">
              <a:off x="4500" y="2728"/>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4" name="Line 94">
              <a:extLst>
                <a:ext uri="{FF2B5EF4-FFF2-40B4-BE49-F238E27FC236}">
                  <a16:creationId xmlns:a16="http://schemas.microsoft.com/office/drawing/2014/main" id="{F7C762E8-226F-4ED4-811C-AC1583A024AC}"/>
                </a:ext>
              </a:extLst>
            </p:cNvPr>
            <p:cNvSpPr>
              <a:spLocks noChangeShapeType="1"/>
            </p:cNvSpPr>
            <p:nvPr/>
          </p:nvSpPr>
          <p:spPr bwMode="auto">
            <a:xfrm>
              <a:off x="4500" y="1110"/>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5" name="Rectangle 95">
              <a:extLst>
                <a:ext uri="{FF2B5EF4-FFF2-40B4-BE49-F238E27FC236}">
                  <a16:creationId xmlns:a16="http://schemas.microsoft.com/office/drawing/2014/main" id="{E86CAFCD-EE7F-4A60-A3D5-2F752C559DC1}"/>
                </a:ext>
              </a:extLst>
            </p:cNvPr>
            <p:cNvSpPr>
              <a:spLocks noChangeArrowheads="1"/>
            </p:cNvSpPr>
            <p:nvPr/>
          </p:nvSpPr>
          <p:spPr bwMode="auto">
            <a:xfrm>
              <a:off x="4456" y="2766"/>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10336" name="Line 96">
              <a:extLst>
                <a:ext uri="{FF2B5EF4-FFF2-40B4-BE49-F238E27FC236}">
                  <a16:creationId xmlns:a16="http://schemas.microsoft.com/office/drawing/2014/main" id="{7ED75436-762B-4AE1-8C29-94F1356A1D09}"/>
                </a:ext>
              </a:extLst>
            </p:cNvPr>
            <p:cNvSpPr>
              <a:spLocks noChangeShapeType="1"/>
            </p:cNvSpPr>
            <p:nvPr/>
          </p:nvSpPr>
          <p:spPr bwMode="auto">
            <a:xfrm flipV="1">
              <a:off x="5018" y="2728"/>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7" name="Line 97">
              <a:extLst>
                <a:ext uri="{FF2B5EF4-FFF2-40B4-BE49-F238E27FC236}">
                  <a16:creationId xmlns:a16="http://schemas.microsoft.com/office/drawing/2014/main" id="{DD934F44-B995-4A5B-A157-1B5E207D6B8B}"/>
                </a:ext>
              </a:extLst>
            </p:cNvPr>
            <p:cNvSpPr>
              <a:spLocks noChangeShapeType="1"/>
            </p:cNvSpPr>
            <p:nvPr/>
          </p:nvSpPr>
          <p:spPr bwMode="auto">
            <a:xfrm>
              <a:off x="5018" y="1110"/>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8" name="Rectangle 98">
              <a:extLst>
                <a:ext uri="{FF2B5EF4-FFF2-40B4-BE49-F238E27FC236}">
                  <a16:creationId xmlns:a16="http://schemas.microsoft.com/office/drawing/2014/main" id="{770B66A6-6DEA-4F27-AC44-A481231C9C76}"/>
                </a:ext>
              </a:extLst>
            </p:cNvPr>
            <p:cNvSpPr>
              <a:spLocks noChangeArrowheads="1"/>
            </p:cNvSpPr>
            <p:nvPr/>
          </p:nvSpPr>
          <p:spPr bwMode="auto">
            <a:xfrm>
              <a:off x="4975" y="2766"/>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10339" name="Line 99">
              <a:extLst>
                <a:ext uri="{FF2B5EF4-FFF2-40B4-BE49-F238E27FC236}">
                  <a16:creationId xmlns:a16="http://schemas.microsoft.com/office/drawing/2014/main" id="{92587BE6-1035-4E50-9072-8B284A50323C}"/>
                </a:ext>
              </a:extLst>
            </p:cNvPr>
            <p:cNvSpPr>
              <a:spLocks noChangeShapeType="1"/>
            </p:cNvSpPr>
            <p:nvPr/>
          </p:nvSpPr>
          <p:spPr bwMode="auto">
            <a:xfrm flipV="1">
              <a:off x="5542" y="2728"/>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0" name="Line 100">
              <a:extLst>
                <a:ext uri="{FF2B5EF4-FFF2-40B4-BE49-F238E27FC236}">
                  <a16:creationId xmlns:a16="http://schemas.microsoft.com/office/drawing/2014/main" id="{0AFD57A1-0BEA-4690-B1E0-7467E67B1934}"/>
                </a:ext>
              </a:extLst>
            </p:cNvPr>
            <p:cNvSpPr>
              <a:spLocks noChangeShapeType="1"/>
            </p:cNvSpPr>
            <p:nvPr/>
          </p:nvSpPr>
          <p:spPr bwMode="auto">
            <a:xfrm>
              <a:off x="5542" y="1110"/>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1" name="Rectangle 101">
              <a:extLst>
                <a:ext uri="{FF2B5EF4-FFF2-40B4-BE49-F238E27FC236}">
                  <a16:creationId xmlns:a16="http://schemas.microsoft.com/office/drawing/2014/main" id="{BBDDC804-110B-4E33-A967-0FFF0DD89B29}"/>
                </a:ext>
              </a:extLst>
            </p:cNvPr>
            <p:cNvSpPr>
              <a:spLocks noChangeArrowheads="1"/>
            </p:cNvSpPr>
            <p:nvPr/>
          </p:nvSpPr>
          <p:spPr bwMode="auto">
            <a:xfrm>
              <a:off x="5498" y="2766"/>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10342" name="Line 102">
              <a:extLst>
                <a:ext uri="{FF2B5EF4-FFF2-40B4-BE49-F238E27FC236}">
                  <a16:creationId xmlns:a16="http://schemas.microsoft.com/office/drawing/2014/main" id="{175E9BB9-D4EB-4A9D-964C-0AC7C8A8A6E6}"/>
                </a:ext>
              </a:extLst>
            </p:cNvPr>
            <p:cNvSpPr>
              <a:spLocks noChangeShapeType="1"/>
            </p:cNvSpPr>
            <p:nvPr/>
          </p:nvSpPr>
          <p:spPr bwMode="auto">
            <a:xfrm>
              <a:off x="3458" y="2752"/>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3" name="Line 103">
              <a:extLst>
                <a:ext uri="{FF2B5EF4-FFF2-40B4-BE49-F238E27FC236}">
                  <a16:creationId xmlns:a16="http://schemas.microsoft.com/office/drawing/2014/main" id="{2E01271D-6AE0-4211-82B5-378CDB4C9861}"/>
                </a:ext>
              </a:extLst>
            </p:cNvPr>
            <p:cNvSpPr>
              <a:spLocks noChangeShapeType="1"/>
            </p:cNvSpPr>
            <p:nvPr/>
          </p:nvSpPr>
          <p:spPr bwMode="auto">
            <a:xfrm flipH="1">
              <a:off x="5517" y="2752"/>
              <a:ext cx="2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4" name="Rectangle 104">
              <a:extLst>
                <a:ext uri="{FF2B5EF4-FFF2-40B4-BE49-F238E27FC236}">
                  <a16:creationId xmlns:a16="http://schemas.microsoft.com/office/drawing/2014/main" id="{E472B292-72C9-40EB-925D-B34C2164F6F8}"/>
                </a:ext>
              </a:extLst>
            </p:cNvPr>
            <p:cNvSpPr>
              <a:spLocks noChangeArrowheads="1"/>
            </p:cNvSpPr>
            <p:nvPr/>
          </p:nvSpPr>
          <p:spPr bwMode="auto">
            <a:xfrm>
              <a:off x="3395" y="2709"/>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10345" name="Line 105">
              <a:extLst>
                <a:ext uri="{FF2B5EF4-FFF2-40B4-BE49-F238E27FC236}">
                  <a16:creationId xmlns:a16="http://schemas.microsoft.com/office/drawing/2014/main" id="{FC956CEC-2B55-4E4F-9A8A-41ABB8E6F886}"/>
                </a:ext>
              </a:extLst>
            </p:cNvPr>
            <p:cNvSpPr>
              <a:spLocks noChangeShapeType="1"/>
            </p:cNvSpPr>
            <p:nvPr/>
          </p:nvSpPr>
          <p:spPr bwMode="auto">
            <a:xfrm>
              <a:off x="3458" y="258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6" name="Line 106">
              <a:extLst>
                <a:ext uri="{FF2B5EF4-FFF2-40B4-BE49-F238E27FC236}">
                  <a16:creationId xmlns:a16="http://schemas.microsoft.com/office/drawing/2014/main" id="{33A5A9CB-E790-413E-A7AC-0EECEDEB50D0}"/>
                </a:ext>
              </a:extLst>
            </p:cNvPr>
            <p:cNvSpPr>
              <a:spLocks noChangeShapeType="1"/>
            </p:cNvSpPr>
            <p:nvPr/>
          </p:nvSpPr>
          <p:spPr bwMode="auto">
            <a:xfrm flipH="1">
              <a:off x="5517" y="2584"/>
              <a:ext cx="2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7" name="Rectangle 107">
              <a:extLst>
                <a:ext uri="{FF2B5EF4-FFF2-40B4-BE49-F238E27FC236}">
                  <a16:creationId xmlns:a16="http://schemas.microsoft.com/office/drawing/2014/main" id="{DF1EC9D3-CCAA-4B3E-A6B1-98A3C3233A88}"/>
                </a:ext>
              </a:extLst>
            </p:cNvPr>
            <p:cNvSpPr>
              <a:spLocks noChangeArrowheads="1"/>
            </p:cNvSpPr>
            <p:nvPr/>
          </p:nvSpPr>
          <p:spPr bwMode="auto">
            <a:xfrm>
              <a:off x="3309" y="2541"/>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200</a:t>
              </a:r>
              <a:endParaRPr lang="en-US" altLang="en-US" sz="1800">
                <a:latin typeface="Arial" panose="020B0604020202020204" pitchFamily="34" charset="0"/>
              </a:endParaRPr>
            </a:p>
          </p:txBody>
        </p:sp>
        <p:sp>
          <p:nvSpPr>
            <p:cNvPr id="10348" name="Line 108">
              <a:extLst>
                <a:ext uri="{FF2B5EF4-FFF2-40B4-BE49-F238E27FC236}">
                  <a16:creationId xmlns:a16="http://schemas.microsoft.com/office/drawing/2014/main" id="{7B12DC1A-D7AD-4B42-9CE8-6BCE9A023D0B}"/>
                </a:ext>
              </a:extLst>
            </p:cNvPr>
            <p:cNvSpPr>
              <a:spLocks noChangeShapeType="1"/>
            </p:cNvSpPr>
            <p:nvPr/>
          </p:nvSpPr>
          <p:spPr bwMode="auto">
            <a:xfrm>
              <a:off x="3458" y="242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9" name="Line 109">
              <a:extLst>
                <a:ext uri="{FF2B5EF4-FFF2-40B4-BE49-F238E27FC236}">
                  <a16:creationId xmlns:a16="http://schemas.microsoft.com/office/drawing/2014/main" id="{429869AD-E07E-49FA-91C5-784A746230EA}"/>
                </a:ext>
              </a:extLst>
            </p:cNvPr>
            <p:cNvSpPr>
              <a:spLocks noChangeShapeType="1"/>
            </p:cNvSpPr>
            <p:nvPr/>
          </p:nvSpPr>
          <p:spPr bwMode="auto">
            <a:xfrm flipH="1">
              <a:off x="5517" y="2421"/>
              <a:ext cx="2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0" name="Rectangle 110">
              <a:extLst>
                <a:ext uri="{FF2B5EF4-FFF2-40B4-BE49-F238E27FC236}">
                  <a16:creationId xmlns:a16="http://schemas.microsoft.com/office/drawing/2014/main" id="{F60B6E75-6684-496F-B317-53E1514E32AA}"/>
                </a:ext>
              </a:extLst>
            </p:cNvPr>
            <p:cNvSpPr>
              <a:spLocks noChangeArrowheads="1"/>
            </p:cNvSpPr>
            <p:nvPr/>
          </p:nvSpPr>
          <p:spPr bwMode="auto">
            <a:xfrm>
              <a:off x="3309" y="2377"/>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400</a:t>
              </a:r>
              <a:endParaRPr lang="en-US" altLang="en-US" sz="1800">
                <a:latin typeface="Arial" panose="020B0604020202020204" pitchFamily="34" charset="0"/>
              </a:endParaRPr>
            </a:p>
          </p:txBody>
        </p:sp>
        <p:sp>
          <p:nvSpPr>
            <p:cNvPr id="10351" name="Line 111">
              <a:extLst>
                <a:ext uri="{FF2B5EF4-FFF2-40B4-BE49-F238E27FC236}">
                  <a16:creationId xmlns:a16="http://schemas.microsoft.com/office/drawing/2014/main" id="{9E06FAFF-53EF-4DA3-A8F6-081A823F7EF2}"/>
                </a:ext>
              </a:extLst>
            </p:cNvPr>
            <p:cNvSpPr>
              <a:spLocks noChangeShapeType="1"/>
            </p:cNvSpPr>
            <p:nvPr/>
          </p:nvSpPr>
          <p:spPr bwMode="auto">
            <a:xfrm>
              <a:off x="3458" y="2257"/>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2" name="Line 112">
              <a:extLst>
                <a:ext uri="{FF2B5EF4-FFF2-40B4-BE49-F238E27FC236}">
                  <a16:creationId xmlns:a16="http://schemas.microsoft.com/office/drawing/2014/main" id="{45934379-3F40-43BE-AEFF-293E464DE63B}"/>
                </a:ext>
              </a:extLst>
            </p:cNvPr>
            <p:cNvSpPr>
              <a:spLocks noChangeShapeType="1"/>
            </p:cNvSpPr>
            <p:nvPr/>
          </p:nvSpPr>
          <p:spPr bwMode="auto">
            <a:xfrm flipH="1">
              <a:off x="5517" y="2257"/>
              <a:ext cx="2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3" name="Rectangle 113">
              <a:extLst>
                <a:ext uri="{FF2B5EF4-FFF2-40B4-BE49-F238E27FC236}">
                  <a16:creationId xmlns:a16="http://schemas.microsoft.com/office/drawing/2014/main" id="{DF561E88-E607-4A91-87F5-4B3E3E87ACFA}"/>
                </a:ext>
              </a:extLst>
            </p:cNvPr>
            <p:cNvSpPr>
              <a:spLocks noChangeArrowheads="1"/>
            </p:cNvSpPr>
            <p:nvPr/>
          </p:nvSpPr>
          <p:spPr bwMode="auto">
            <a:xfrm>
              <a:off x="3309" y="2214"/>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600</a:t>
              </a:r>
              <a:endParaRPr lang="en-US" altLang="en-US" sz="1800">
                <a:latin typeface="Arial" panose="020B0604020202020204" pitchFamily="34" charset="0"/>
              </a:endParaRPr>
            </a:p>
          </p:txBody>
        </p:sp>
        <p:sp>
          <p:nvSpPr>
            <p:cNvPr id="10354" name="Line 114">
              <a:extLst>
                <a:ext uri="{FF2B5EF4-FFF2-40B4-BE49-F238E27FC236}">
                  <a16:creationId xmlns:a16="http://schemas.microsoft.com/office/drawing/2014/main" id="{EDA8911B-9FA5-42CF-8421-CC764CAED8DC}"/>
                </a:ext>
              </a:extLst>
            </p:cNvPr>
            <p:cNvSpPr>
              <a:spLocks noChangeShapeType="1"/>
            </p:cNvSpPr>
            <p:nvPr/>
          </p:nvSpPr>
          <p:spPr bwMode="auto">
            <a:xfrm>
              <a:off x="3458" y="209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5" name="Line 115">
              <a:extLst>
                <a:ext uri="{FF2B5EF4-FFF2-40B4-BE49-F238E27FC236}">
                  <a16:creationId xmlns:a16="http://schemas.microsoft.com/office/drawing/2014/main" id="{4D348209-22B1-49CD-97B3-8444D50E4E80}"/>
                </a:ext>
              </a:extLst>
            </p:cNvPr>
            <p:cNvSpPr>
              <a:spLocks noChangeShapeType="1"/>
            </p:cNvSpPr>
            <p:nvPr/>
          </p:nvSpPr>
          <p:spPr bwMode="auto">
            <a:xfrm flipH="1">
              <a:off x="5517" y="2094"/>
              <a:ext cx="2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6" name="Rectangle 116">
              <a:extLst>
                <a:ext uri="{FF2B5EF4-FFF2-40B4-BE49-F238E27FC236}">
                  <a16:creationId xmlns:a16="http://schemas.microsoft.com/office/drawing/2014/main" id="{24B229BB-DED7-4D0A-881E-DCBDFF8D9945}"/>
                </a:ext>
              </a:extLst>
            </p:cNvPr>
            <p:cNvSpPr>
              <a:spLocks noChangeArrowheads="1"/>
            </p:cNvSpPr>
            <p:nvPr/>
          </p:nvSpPr>
          <p:spPr bwMode="auto">
            <a:xfrm>
              <a:off x="3309" y="2051"/>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800</a:t>
              </a:r>
              <a:endParaRPr lang="en-US" altLang="en-US" sz="1800">
                <a:latin typeface="Arial" panose="020B0604020202020204" pitchFamily="34" charset="0"/>
              </a:endParaRPr>
            </a:p>
          </p:txBody>
        </p:sp>
        <p:sp>
          <p:nvSpPr>
            <p:cNvPr id="10357" name="Line 117">
              <a:extLst>
                <a:ext uri="{FF2B5EF4-FFF2-40B4-BE49-F238E27FC236}">
                  <a16:creationId xmlns:a16="http://schemas.microsoft.com/office/drawing/2014/main" id="{1BDB396A-3580-46CA-96C6-2554B2D0A860}"/>
                </a:ext>
              </a:extLst>
            </p:cNvPr>
            <p:cNvSpPr>
              <a:spLocks noChangeShapeType="1"/>
            </p:cNvSpPr>
            <p:nvPr/>
          </p:nvSpPr>
          <p:spPr bwMode="auto">
            <a:xfrm>
              <a:off x="3458" y="193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8" name="Line 118">
              <a:extLst>
                <a:ext uri="{FF2B5EF4-FFF2-40B4-BE49-F238E27FC236}">
                  <a16:creationId xmlns:a16="http://schemas.microsoft.com/office/drawing/2014/main" id="{5F980671-7041-44EB-BE96-C73725EE63F8}"/>
                </a:ext>
              </a:extLst>
            </p:cNvPr>
            <p:cNvSpPr>
              <a:spLocks noChangeShapeType="1"/>
            </p:cNvSpPr>
            <p:nvPr/>
          </p:nvSpPr>
          <p:spPr bwMode="auto">
            <a:xfrm flipH="1">
              <a:off x="5517" y="1931"/>
              <a:ext cx="2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59" name="Rectangle 119">
              <a:extLst>
                <a:ext uri="{FF2B5EF4-FFF2-40B4-BE49-F238E27FC236}">
                  <a16:creationId xmlns:a16="http://schemas.microsoft.com/office/drawing/2014/main" id="{8779848B-3950-4158-8533-BF18CBD3E9CA}"/>
                </a:ext>
              </a:extLst>
            </p:cNvPr>
            <p:cNvSpPr>
              <a:spLocks noChangeArrowheads="1"/>
            </p:cNvSpPr>
            <p:nvPr/>
          </p:nvSpPr>
          <p:spPr bwMode="auto">
            <a:xfrm>
              <a:off x="3265" y="1888"/>
              <a:ext cx="17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1000</a:t>
              </a:r>
              <a:endParaRPr lang="en-US" altLang="en-US" sz="1800">
                <a:latin typeface="Arial" panose="020B0604020202020204" pitchFamily="34" charset="0"/>
              </a:endParaRPr>
            </a:p>
          </p:txBody>
        </p:sp>
        <p:sp>
          <p:nvSpPr>
            <p:cNvPr id="10360" name="Line 120">
              <a:extLst>
                <a:ext uri="{FF2B5EF4-FFF2-40B4-BE49-F238E27FC236}">
                  <a16:creationId xmlns:a16="http://schemas.microsoft.com/office/drawing/2014/main" id="{448D55A0-E7D1-4127-94E1-8F05CE37156D}"/>
                </a:ext>
              </a:extLst>
            </p:cNvPr>
            <p:cNvSpPr>
              <a:spLocks noChangeShapeType="1"/>
            </p:cNvSpPr>
            <p:nvPr/>
          </p:nvSpPr>
          <p:spPr bwMode="auto">
            <a:xfrm>
              <a:off x="3458" y="176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1" name="Line 121">
              <a:extLst>
                <a:ext uri="{FF2B5EF4-FFF2-40B4-BE49-F238E27FC236}">
                  <a16:creationId xmlns:a16="http://schemas.microsoft.com/office/drawing/2014/main" id="{0D5A22B2-3E2B-416E-9B62-06DD260C0C47}"/>
                </a:ext>
              </a:extLst>
            </p:cNvPr>
            <p:cNvSpPr>
              <a:spLocks noChangeShapeType="1"/>
            </p:cNvSpPr>
            <p:nvPr/>
          </p:nvSpPr>
          <p:spPr bwMode="auto">
            <a:xfrm flipH="1">
              <a:off x="5517" y="1763"/>
              <a:ext cx="2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2" name="Rectangle 122">
              <a:extLst>
                <a:ext uri="{FF2B5EF4-FFF2-40B4-BE49-F238E27FC236}">
                  <a16:creationId xmlns:a16="http://schemas.microsoft.com/office/drawing/2014/main" id="{6A4C85B1-0C31-48ED-8354-4A1637AA9BB1}"/>
                </a:ext>
              </a:extLst>
            </p:cNvPr>
            <p:cNvSpPr>
              <a:spLocks noChangeArrowheads="1"/>
            </p:cNvSpPr>
            <p:nvPr/>
          </p:nvSpPr>
          <p:spPr bwMode="auto">
            <a:xfrm>
              <a:off x="3265" y="1720"/>
              <a:ext cx="17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1200</a:t>
              </a:r>
              <a:endParaRPr lang="en-US" altLang="en-US" sz="1800">
                <a:latin typeface="Arial" panose="020B0604020202020204" pitchFamily="34" charset="0"/>
              </a:endParaRPr>
            </a:p>
          </p:txBody>
        </p:sp>
        <p:sp>
          <p:nvSpPr>
            <p:cNvPr id="10363" name="Line 123">
              <a:extLst>
                <a:ext uri="{FF2B5EF4-FFF2-40B4-BE49-F238E27FC236}">
                  <a16:creationId xmlns:a16="http://schemas.microsoft.com/office/drawing/2014/main" id="{BBDA93F8-49C4-44F3-BC77-7D6B3D0ABCAC}"/>
                </a:ext>
              </a:extLst>
            </p:cNvPr>
            <p:cNvSpPr>
              <a:spLocks noChangeShapeType="1"/>
            </p:cNvSpPr>
            <p:nvPr/>
          </p:nvSpPr>
          <p:spPr bwMode="auto">
            <a:xfrm>
              <a:off x="3458" y="1599"/>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4" name="Line 124">
              <a:extLst>
                <a:ext uri="{FF2B5EF4-FFF2-40B4-BE49-F238E27FC236}">
                  <a16:creationId xmlns:a16="http://schemas.microsoft.com/office/drawing/2014/main" id="{F76F872F-AB3D-4811-B1C6-93327A8C8C3E}"/>
                </a:ext>
              </a:extLst>
            </p:cNvPr>
            <p:cNvSpPr>
              <a:spLocks noChangeShapeType="1"/>
            </p:cNvSpPr>
            <p:nvPr/>
          </p:nvSpPr>
          <p:spPr bwMode="auto">
            <a:xfrm flipH="1">
              <a:off x="5517" y="1599"/>
              <a:ext cx="2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5" name="Rectangle 125">
              <a:extLst>
                <a:ext uri="{FF2B5EF4-FFF2-40B4-BE49-F238E27FC236}">
                  <a16:creationId xmlns:a16="http://schemas.microsoft.com/office/drawing/2014/main" id="{26A729CC-7F35-4102-A626-CE8FB0DBBF4E}"/>
                </a:ext>
              </a:extLst>
            </p:cNvPr>
            <p:cNvSpPr>
              <a:spLocks noChangeArrowheads="1"/>
            </p:cNvSpPr>
            <p:nvPr/>
          </p:nvSpPr>
          <p:spPr bwMode="auto">
            <a:xfrm>
              <a:off x="3265" y="1556"/>
              <a:ext cx="17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1400</a:t>
              </a:r>
              <a:endParaRPr lang="en-US" altLang="en-US" sz="1800">
                <a:latin typeface="Arial" panose="020B0604020202020204" pitchFamily="34" charset="0"/>
              </a:endParaRPr>
            </a:p>
          </p:txBody>
        </p:sp>
        <p:sp>
          <p:nvSpPr>
            <p:cNvPr id="10366" name="Line 126">
              <a:extLst>
                <a:ext uri="{FF2B5EF4-FFF2-40B4-BE49-F238E27FC236}">
                  <a16:creationId xmlns:a16="http://schemas.microsoft.com/office/drawing/2014/main" id="{0E8E49D9-4086-48F0-A048-74C10B42416B}"/>
                </a:ext>
              </a:extLst>
            </p:cNvPr>
            <p:cNvSpPr>
              <a:spLocks noChangeShapeType="1"/>
            </p:cNvSpPr>
            <p:nvPr/>
          </p:nvSpPr>
          <p:spPr bwMode="auto">
            <a:xfrm>
              <a:off x="3458" y="143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7" name="Line 127">
              <a:extLst>
                <a:ext uri="{FF2B5EF4-FFF2-40B4-BE49-F238E27FC236}">
                  <a16:creationId xmlns:a16="http://schemas.microsoft.com/office/drawing/2014/main" id="{3DA55C81-AE6C-4553-A00B-553C02CAD8A0}"/>
                </a:ext>
              </a:extLst>
            </p:cNvPr>
            <p:cNvSpPr>
              <a:spLocks noChangeShapeType="1"/>
            </p:cNvSpPr>
            <p:nvPr/>
          </p:nvSpPr>
          <p:spPr bwMode="auto">
            <a:xfrm flipH="1">
              <a:off x="5517" y="1436"/>
              <a:ext cx="2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68" name="Rectangle 128">
              <a:extLst>
                <a:ext uri="{FF2B5EF4-FFF2-40B4-BE49-F238E27FC236}">
                  <a16:creationId xmlns:a16="http://schemas.microsoft.com/office/drawing/2014/main" id="{7BD6BF2F-8BCD-440E-B031-5BBF46255A34}"/>
                </a:ext>
              </a:extLst>
            </p:cNvPr>
            <p:cNvSpPr>
              <a:spLocks noChangeArrowheads="1"/>
            </p:cNvSpPr>
            <p:nvPr/>
          </p:nvSpPr>
          <p:spPr bwMode="auto">
            <a:xfrm>
              <a:off x="3265" y="1393"/>
              <a:ext cx="17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1600</a:t>
              </a:r>
              <a:endParaRPr lang="en-US" altLang="en-US" sz="1800">
                <a:latin typeface="Arial" panose="020B0604020202020204" pitchFamily="34" charset="0"/>
              </a:endParaRPr>
            </a:p>
          </p:txBody>
        </p:sp>
        <p:sp>
          <p:nvSpPr>
            <p:cNvPr id="10369" name="Line 129">
              <a:extLst>
                <a:ext uri="{FF2B5EF4-FFF2-40B4-BE49-F238E27FC236}">
                  <a16:creationId xmlns:a16="http://schemas.microsoft.com/office/drawing/2014/main" id="{A24A0945-9F5B-40A1-9133-1B437644DA46}"/>
                </a:ext>
              </a:extLst>
            </p:cNvPr>
            <p:cNvSpPr>
              <a:spLocks noChangeShapeType="1"/>
            </p:cNvSpPr>
            <p:nvPr/>
          </p:nvSpPr>
          <p:spPr bwMode="auto">
            <a:xfrm>
              <a:off x="3458" y="127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70" name="Line 130">
              <a:extLst>
                <a:ext uri="{FF2B5EF4-FFF2-40B4-BE49-F238E27FC236}">
                  <a16:creationId xmlns:a16="http://schemas.microsoft.com/office/drawing/2014/main" id="{A6D2AEC2-6750-42F8-BF58-E9A1B33366A3}"/>
                </a:ext>
              </a:extLst>
            </p:cNvPr>
            <p:cNvSpPr>
              <a:spLocks noChangeShapeType="1"/>
            </p:cNvSpPr>
            <p:nvPr/>
          </p:nvSpPr>
          <p:spPr bwMode="auto">
            <a:xfrm flipH="1">
              <a:off x="5517" y="1273"/>
              <a:ext cx="2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71" name="Rectangle 131">
              <a:extLst>
                <a:ext uri="{FF2B5EF4-FFF2-40B4-BE49-F238E27FC236}">
                  <a16:creationId xmlns:a16="http://schemas.microsoft.com/office/drawing/2014/main" id="{4A54CFBF-F373-4F7D-ABB9-97EA2AB6287D}"/>
                </a:ext>
              </a:extLst>
            </p:cNvPr>
            <p:cNvSpPr>
              <a:spLocks noChangeArrowheads="1"/>
            </p:cNvSpPr>
            <p:nvPr/>
          </p:nvSpPr>
          <p:spPr bwMode="auto">
            <a:xfrm>
              <a:off x="3265" y="1230"/>
              <a:ext cx="17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1800</a:t>
              </a:r>
              <a:endParaRPr lang="en-US" altLang="en-US" sz="1800">
                <a:latin typeface="Arial" panose="020B0604020202020204" pitchFamily="34" charset="0"/>
              </a:endParaRPr>
            </a:p>
          </p:txBody>
        </p:sp>
        <p:sp>
          <p:nvSpPr>
            <p:cNvPr id="10372" name="Line 132">
              <a:extLst>
                <a:ext uri="{FF2B5EF4-FFF2-40B4-BE49-F238E27FC236}">
                  <a16:creationId xmlns:a16="http://schemas.microsoft.com/office/drawing/2014/main" id="{BE21C194-DAC6-4559-A0E9-E3ABDC520212}"/>
                </a:ext>
              </a:extLst>
            </p:cNvPr>
            <p:cNvSpPr>
              <a:spLocks noChangeShapeType="1"/>
            </p:cNvSpPr>
            <p:nvPr/>
          </p:nvSpPr>
          <p:spPr bwMode="auto">
            <a:xfrm>
              <a:off x="3458" y="1110"/>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73" name="Line 133">
              <a:extLst>
                <a:ext uri="{FF2B5EF4-FFF2-40B4-BE49-F238E27FC236}">
                  <a16:creationId xmlns:a16="http://schemas.microsoft.com/office/drawing/2014/main" id="{6E4FDF93-209E-4349-A48B-29B8990C492B}"/>
                </a:ext>
              </a:extLst>
            </p:cNvPr>
            <p:cNvSpPr>
              <a:spLocks noChangeShapeType="1"/>
            </p:cNvSpPr>
            <p:nvPr/>
          </p:nvSpPr>
          <p:spPr bwMode="auto">
            <a:xfrm flipH="1">
              <a:off x="5517" y="1110"/>
              <a:ext cx="2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74" name="Rectangle 134">
              <a:extLst>
                <a:ext uri="{FF2B5EF4-FFF2-40B4-BE49-F238E27FC236}">
                  <a16:creationId xmlns:a16="http://schemas.microsoft.com/office/drawing/2014/main" id="{80DA5C8C-618E-4E3E-95E4-B96D70437DF8}"/>
                </a:ext>
              </a:extLst>
            </p:cNvPr>
            <p:cNvSpPr>
              <a:spLocks noChangeArrowheads="1"/>
            </p:cNvSpPr>
            <p:nvPr/>
          </p:nvSpPr>
          <p:spPr bwMode="auto">
            <a:xfrm>
              <a:off x="3265" y="1066"/>
              <a:ext cx="17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2000</a:t>
              </a:r>
              <a:endParaRPr lang="en-US" altLang="en-US" sz="1800">
                <a:latin typeface="Arial" panose="020B0604020202020204" pitchFamily="34" charset="0"/>
              </a:endParaRPr>
            </a:p>
          </p:txBody>
        </p:sp>
        <p:sp>
          <p:nvSpPr>
            <p:cNvPr id="10375" name="Freeform 135">
              <a:extLst>
                <a:ext uri="{FF2B5EF4-FFF2-40B4-BE49-F238E27FC236}">
                  <a16:creationId xmlns:a16="http://schemas.microsoft.com/office/drawing/2014/main" id="{135C5CB2-05A1-4E20-B1E6-EC59077C9741}"/>
                </a:ext>
              </a:extLst>
            </p:cNvPr>
            <p:cNvSpPr>
              <a:spLocks/>
            </p:cNvSpPr>
            <p:nvPr/>
          </p:nvSpPr>
          <p:spPr bwMode="auto">
            <a:xfrm>
              <a:off x="3458" y="1129"/>
              <a:ext cx="2088" cy="1618"/>
            </a:xfrm>
            <a:custGeom>
              <a:avLst/>
              <a:gdLst>
                <a:gd name="T0" fmla="*/ 19 w 2088"/>
                <a:gd name="T1" fmla="*/ 0 h 1618"/>
                <a:gd name="T2" fmla="*/ 62 w 2088"/>
                <a:gd name="T3" fmla="*/ 932 h 1618"/>
                <a:gd name="T4" fmla="*/ 100 w 2088"/>
                <a:gd name="T5" fmla="*/ 1133 h 1618"/>
                <a:gd name="T6" fmla="*/ 144 w 2088"/>
                <a:gd name="T7" fmla="*/ 1239 h 1618"/>
                <a:gd name="T8" fmla="*/ 187 w 2088"/>
                <a:gd name="T9" fmla="*/ 1296 h 1618"/>
                <a:gd name="T10" fmla="*/ 225 w 2088"/>
                <a:gd name="T11" fmla="*/ 1340 h 1618"/>
                <a:gd name="T12" fmla="*/ 268 w 2088"/>
                <a:gd name="T13" fmla="*/ 1378 h 1618"/>
                <a:gd name="T14" fmla="*/ 312 w 2088"/>
                <a:gd name="T15" fmla="*/ 1407 h 1618"/>
                <a:gd name="T16" fmla="*/ 350 w 2088"/>
                <a:gd name="T17" fmla="*/ 1426 h 1618"/>
                <a:gd name="T18" fmla="*/ 393 w 2088"/>
                <a:gd name="T19" fmla="*/ 1441 h 1618"/>
                <a:gd name="T20" fmla="*/ 436 w 2088"/>
                <a:gd name="T21" fmla="*/ 1455 h 1618"/>
                <a:gd name="T22" fmla="*/ 475 w 2088"/>
                <a:gd name="T23" fmla="*/ 1465 h 1618"/>
                <a:gd name="T24" fmla="*/ 518 w 2088"/>
                <a:gd name="T25" fmla="*/ 1474 h 1618"/>
                <a:gd name="T26" fmla="*/ 561 w 2088"/>
                <a:gd name="T27" fmla="*/ 1479 h 1618"/>
                <a:gd name="T28" fmla="*/ 600 w 2088"/>
                <a:gd name="T29" fmla="*/ 1489 h 1618"/>
                <a:gd name="T30" fmla="*/ 643 w 2088"/>
                <a:gd name="T31" fmla="*/ 1493 h 1618"/>
                <a:gd name="T32" fmla="*/ 686 w 2088"/>
                <a:gd name="T33" fmla="*/ 1498 h 1618"/>
                <a:gd name="T34" fmla="*/ 725 w 2088"/>
                <a:gd name="T35" fmla="*/ 1503 h 1618"/>
                <a:gd name="T36" fmla="*/ 768 w 2088"/>
                <a:gd name="T37" fmla="*/ 1508 h 1618"/>
                <a:gd name="T38" fmla="*/ 811 w 2088"/>
                <a:gd name="T39" fmla="*/ 1508 h 1618"/>
                <a:gd name="T40" fmla="*/ 849 w 2088"/>
                <a:gd name="T41" fmla="*/ 1513 h 1618"/>
                <a:gd name="T42" fmla="*/ 893 w 2088"/>
                <a:gd name="T43" fmla="*/ 1513 h 1618"/>
                <a:gd name="T44" fmla="*/ 936 w 2088"/>
                <a:gd name="T45" fmla="*/ 1517 h 1618"/>
                <a:gd name="T46" fmla="*/ 974 w 2088"/>
                <a:gd name="T47" fmla="*/ 1517 h 1618"/>
                <a:gd name="T48" fmla="*/ 1018 w 2088"/>
                <a:gd name="T49" fmla="*/ 1522 h 1618"/>
                <a:gd name="T50" fmla="*/ 1061 w 2088"/>
                <a:gd name="T51" fmla="*/ 1527 h 1618"/>
                <a:gd name="T52" fmla="*/ 1099 w 2088"/>
                <a:gd name="T53" fmla="*/ 1532 h 1618"/>
                <a:gd name="T54" fmla="*/ 1142 w 2088"/>
                <a:gd name="T55" fmla="*/ 1537 h 1618"/>
                <a:gd name="T56" fmla="*/ 1186 w 2088"/>
                <a:gd name="T57" fmla="*/ 1541 h 1618"/>
                <a:gd name="T58" fmla="*/ 1224 w 2088"/>
                <a:gd name="T59" fmla="*/ 1541 h 1618"/>
                <a:gd name="T60" fmla="*/ 1267 w 2088"/>
                <a:gd name="T61" fmla="*/ 1546 h 1618"/>
                <a:gd name="T62" fmla="*/ 1310 w 2088"/>
                <a:gd name="T63" fmla="*/ 1551 h 1618"/>
                <a:gd name="T64" fmla="*/ 1349 w 2088"/>
                <a:gd name="T65" fmla="*/ 1561 h 1618"/>
                <a:gd name="T66" fmla="*/ 1392 w 2088"/>
                <a:gd name="T67" fmla="*/ 1565 h 1618"/>
                <a:gd name="T68" fmla="*/ 1435 w 2088"/>
                <a:gd name="T69" fmla="*/ 1575 h 1618"/>
                <a:gd name="T70" fmla="*/ 1474 w 2088"/>
                <a:gd name="T71" fmla="*/ 1585 h 1618"/>
                <a:gd name="T72" fmla="*/ 1517 w 2088"/>
                <a:gd name="T73" fmla="*/ 1599 h 1618"/>
                <a:gd name="T74" fmla="*/ 1560 w 2088"/>
                <a:gd name="T75" fmla="*/ 1613 h 1618"/>
                <a:gd name="T76" fmla="*/ 1599 w 2088"/>
                <a:gd name="T77" fmla="*/ 1609 h 1618"/>
                <a:gd name="T78" fmla="*/ 1642 w 2088"/>
                <a:gd name="T79" fmla="*/ 1589 h 1618"/>
                <a:gd name="T80" fmla="*/ 1685 w 2088"/>
                <a:gd name="T81" fmla="*/ 1561 h 1618"/>
                <a:gd name="T82" fmla="*/ 1723 w 2088"/>
                <a:gd name="T83" fmla="*/ 1527 h 1618"/>
                <a:gd name="T84" fmla="*/ 1767 w 2088"/>
                <a:gd name="T85" fmla="*/ 1479 h 1618"/>
                <a:gd name="T86" fmla="*/ 1810 w 2088"/>
                <a:gd name="T87" fmla="*/ 1412 h 1618"/>
                <a:gd name="T88" fmla="*/ 1848 w 2088"/>
                <a:gd name="T89" fmla="*/ 1335 h 1618"/>
                <a:gd name="T90" fmla="*/ 1891 w 2088"/>
                <a:gd name="T91" fmla="*/ 1244 h 1618"/>
                <a:gd name="T92" fmla="*/ 1935 w 2088"/>
                <a:gd name="T93" fmla="*/ 1157 h 1618"/>
                <a:gd name="T94" fmla="*/ 1973 w 2088"/>
                <a:gd name="T95" fmla="*/ 1090 h 1618"/>
                <a:gd name="T96" fmla="*/ 2016 w 2088"/>
                <a:gd name="T97" fmla="*/ 1100 h 1618"/>
                <a:gd name="T98" fmla="*/ 2059 w 2088"/>
                <a:gd name="T99" fmla="*/ 1124 h 1618"/>
                <a:gd name="T100" fmla="*/ 2088 w 2088"/>
                <a:gd name="T101" fmla="*/ 1124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88" h="1618">
                  <a:moveTo>
                    <a:pt x="0" y="1090"/>
                  </a:moveTo>
                  <a:lnTo>
                    <a:pt x="19" y="0"/>
                  </a:lnTo>
                  <a:lnTo>
                    <a:pt x="38" y="691"/>
                  </a:lnTo>
                  <a:lnTo>
                    <a:pt x="62" y="932"/>
                  </a:lnTo>
                  <a:lnTo>
                    <a:pt x="81" y="1052"/>
                  </a:lnTo>
                  <a:lnTo>
                    <a:pt x="100" y="1133"/>
                  </a:lnTo>
                  <a:lnTo>
                    <a:pt x="124" y="1196"/>
                  </a:lnTo>
                  <a:lnTo>
                    <a:pt x="144" y="1239"/>
                  </a:lnTo>
                  <a:lnTo>
                    <a:pt x="163" y="1272"/>
                  </a:lnTo>
                  <a:lnTo>
                    <a:pt x="187" y="1296"/>
                  </a:lnTo>
                  <a:lnTo>
                    <a:pt x="206" y="1320"/>
                  </a:lnTo>
                  <a:lnTo>
                    <a:pt x="225" y="1340"/>
                  </a:lnTo>
                  <a:lnTo>
                    <a:pt x="249" y="1359"/>
                  </a:lnTo>
                  <a:lnTo>
                    <a:pt x="268" y="1378"/>
                  </a:lnTo>
                  <a:lnTo>
                    <a:pt x="288" y="1393"/>
                  </a:lnTo>
                  <a:lnTo>
                    <a:pt x="312" y="1407"/>
                  </a:lnTo>
                  <a:lnTo>
                    <a:pt x="331" y="1417"/>
                  </a:lnTo>
                  <a:lnTo>
                    <a:pt x="350" y="1426"/>
                  </a:lnTo>
                  <a:lnTo>
                    <a:pt x="374" y="1436"/>
                  </a:lnTo>
                  <a:lnTo>
                    <a:pt x="393" y="1441"/>
                  </a:lnTo>
                  <a:lnTo>
                    <a:pt x="412" y="1445"/>
                  </a:lnTo>
                  <a:lnTo>
                    <a:pt x="436" y="1455"/>
                  </a:lnTo>
                  <a:lnTo>
                    <a:pt x="456" y="1460"/>
                  </a:lnTo>
                  <a:lnTo>
                    <a:pt x="475" y="1465"/>
                  </a:lnTo>
                  <a:lnTo>
                    <a:pt x="499" y="1469"/>
                  </a:lnTo>
                  <a:lnTo>
                    <a:pt x="518" y="1474"/>
                  </a:lnTo>
                  <a:lnTo>
                    <a:pt x="537" y="1479"/>
                  </a:lnTo>
                  <a:lnTo>
                    <a:pt x="561" y="1479"/>
                  </a:lnTo>
                  <a:lnTo>
                    <a:pt x="581" y="1484"/>
                  </a:lnTo>
                  <a:lnTo>
                    <a:pt x="600" y="1489"/>
                  </a:lnTo>
                  <a:lnTo>
                    <a:pt x="624" y="1489"/>
                  </a:lnTo>
                  <a:lnTo>
                    <a:pt x="643" y="1493"/>
                  </a:lnTo>
                  <a:lnTo>
                    <a:pt x="662" y="1498"/>
                  </a:lnTo>
                  <a:lnTo>
                    <a:pt x="686" y="1498"/>
                  </a:lnTo>
                  <a:lnTo>
                    <a:pt x="705" y="1503"/>
                  </a:lnTo>
                  <a:lnTo>
                    <a:pt x="725" y="1503"/>
                  </a:lnTo>
                  <a:lnTo>
                    <a:pt x="749" y="1503"/>
                  </a:lnTo>
                  <a:lnTo>
                    <a:pt x="768" y="1508"/>
                  </a:lnTo>
                  <a:lnTo>
                    <a:pt x="787" y="1508"/>
                  </a:lnTo>
                  <a:lnTo>
                    <a:pt x="811" y="1508"/>
                  </a:lnTo>
                  <a:lnTo>
                    <a:pt x="830" y="1508"/>
                  </a:lnTo>
                  <a:lnTo>
                    <a:pt x="849" y="1513"/>
                  </a:lnTo>
                  <a:lnTo>
                    <a:pt x="873" y="1513"/>
                  </a:lnTo>
                  <a:lnTo>
                    <a:pt x="893" y="1513"/>
                  </a:lnTo>
                  <a:lnTo>
                    <a:pt x="912" y="1513"/>
                  </a:lnTo>
                  <a:lnTo>
                    <a:pt x="936" y="1517"/>
                  </a:lnTo>
                  <a:lnTo>
                    <a:pt x="955" y="1517"/>
                  </a:lnTo>
                  <a:lnTo>
                    <a:pt x="974" y="1517"/>
                  </a:lnTo>
                  <a:lnTo>
                    <a:pt x="998" y="1522"/>
                  </a:lnTo>
                  <a:lnTo>
                    <a:pt x="1018" y="1522"/>
                  </a:lnTo>
                  <a:lnTo>
                    <a:pt x="1037" y="1527"/>
                  </a:lnTo>
                  <a:lnTo>
                    <a:pt x="1061" y="1527"/>
                  </a:lnTo>
                  <a:lnTo>
                    <a:pt x="1080" y="1532"/>
                  </a:lnTo>
                  <a:lnTo>
                    <a:pt x="1099" y="1532"/>
                  </a:lnTo>
                  <a:lnTo>
                    <a:pt x="1123" y="1532"/>
                  </a:lnTo>
                  <a:lnTo>
                    <a:pt x="1142" y="1537"/>
                  </a:lnTo>
                  <a:lnTo>
                    <a:pt x="1162" y="1537"/>
                  </a:lnTo>
                  <a:lnTo>
                    <a:pt x="1186" y="1541"/>
                  </a:lnTo>
                  <a:lnTo>
                    <a:pt x="1205" y="1541"/>
                  </a:lnTo>
                  <a:lnTo>
                    <a:pt x="1224" y="1541"/>
                  </a:lnTo>
                  <a:lnTo>
                    <a:pt x="1248" y="1546"/>
                  </a:lnTo>
                  <a:lnTo>
                    <a:pt x="1267" y="1546"/>
                  </a:lnTo>
                  <a:lnTo>
                    <a:pt x="1286" y="1551"/>
                  </a:lnTo>
                  <a:lnTo>
                    <a:pt x="1310" y="1551"/>
                  </a:lnTo>
                  <a:lnTo>
                    <a:pt x="1330" y="1556"/>
                  </a:lnTo>
                  <a:lnTo>
                    <a:pt x="1349" y="1561"/>
                  </a:lnTo>
                  <a:lnTo>
                    <a:pt x="1373" y="1565"/>
                  </a:lnTo>
                  <a:lnTo>
                    <a:pt x="1392" y="1565"/>
                  </a:lnTo>
                  <a:lnTo>
                    <a:pt x="1411" y="1570"/>
                  </a:lnTo>
                  <a:lnTo>
                    <a:pt x="1435" y="1575"/>
                  </a:lnTo>
                  <a:lnTo>
                    <a:pt x="1454" y="1580"/>
                  </a:lnTo>
                  <a:lnTo>
                    <a:pt x="1474" y="1585"/>
                  </a:lnTo>
                  <a:lnTo>
                    <a:pt x="1498" y="1594"/>
                  </a:lnTo>
                  <a:lnTo>
                    <a:pt x="1517" y="1599"/>
                  </a:lnTo>
                  <a:lnTo>
                    <a:pt x="1536" y="1604"/>
                  </a:lnTo>
                  <a:lnTo>
                    <a:pt x="1560" y="1613"/>
                  </a:lnTo>
                  <a:lnTo>
                    <a:pt x="1579" y="1618"/>
                  </a:lnTo>
                  <a:lnTo>
                    <a:pt x="1599" y="1609"/>
                  </a:lnTo>
                  <a:lnTo>
                    <a:pt x="1623" y="1599"/>
                  </a:lnTo>
                  <a:lnTo>
                    <a:pt x="1642" y="1589"/>
                  </a:lnTo>
                  <a:lnTo>
                    <a:pt x="1661" y="1575"/>
                  </a:lnTo>
                  <a:lnTo>
                    <a:pt x="1685" y="1561"/>
                  </a:lnTo>
                  <a:lnTo>
                    <a:pt x="1704" y="1541"/>
                  </a:lnTo>
                  <a:lnTo>
                    <a:pt x="1723" y="1527"/>
                  </a:lnTo>
                  <a:lnTo>
                    <a:pt x="1747" y="1503"/>
                  </a:lnTo>
                  <a:lnTo>
                    <a:pt x="1767" y="1479"/>
                  </a:lnTo>
                  <a:lnTo>
                    <a:pt x="1786" y="1450"/>
                  </a:lnTo>
                  <a:lnTo>
                    <a:pt x="1810" y="1412"/>
                  </a:lnTo>
                  <a:lnTo>
                    <a:pt x="1829" y="1373"/>
                  </a:lnTo>
                  <a:lnTo>
                    <a:pt x="1848" y="1335"/>
                  </a:lnTo>
                  <a:lnTo>
                    <a:pt x="1872" y="1292"/>
                  </a:lnTo>
                  <a:lnTo>
                    <a:pt x="1891" y="1244"/>
                  </a:lnTo>
                  <a:lnTo>
                    <a:pt x="1911" y="1200"/>
                  </a:lnTo>
                  <a:lnTo>
                    <a:pt x="1935" y="1157"/>
                  </a:lnTo>
                  <a:lnTo>
                    <a:pt x="1954" y="1119"/>
                  </a:lnTo>
                  <a:lnTo>
                    <a:pt x="1973" y="1090"/>
                  </a:lnTo>
                  <a:lnTo>
                    <a:pt x="1997" y="1090"/>
                  </a:lnTo>
                  <a:lnTo>
                    <a:pt x="2016" y="1100"/>
                  </a:lnTo>
                  <a:lnTo>
                    <a:pt x="2035" y="1119"/>
                  </a:lnTo>
                  <a:lnTo>
                    <a:pt x="2059" y="1124"/>
                  </a:lnTo>
                  <a:lnTo>
                    <a:pt x="2079" y="1124"/>
                  </a:lnTo>
                  <a:lnTo>
                    <a:pt x="2088" y="1124"/>
                  </a:lnTo>
                </a:path>
              </a:pathLst>
            </a:custGeom>
            <a:noFill/>
            <a:ln w="15875"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76" name="Freeform 136">
              <a:extLst>
                <a:ext uri="{FF2B5EF4-FFF2-40B4-BE49-F238E27FC236}">
                  <a16:creationId xmlns:a16="http://schemas.microsoft.com/office/drawing/2014/main" id="{415167DB-66E2-4954-A0AF-443858E73E99}"/>
                </a:ext>
              </a:extLst>
            </p:cNvPr>
            <p:cNvSpPr>
              <a:spLocks/>
            </p:cNvSpPr>
            <p:nvPr/>
          </p:nvSpPr>
          <p:spPr bwMode="auto">
            <a:xfrm>
              <a:off x="3458" y="2286"/>
              <a:ext cx="1320" cy="437"/>
            </a:xfrm>
            <a:custGeom>
              <a:avLst/>
              <a:gdLst>
                <a:gd name="T0" fmla="*/ 19 w 1320"/>
                <a:gd name="T1" fmla="*/ 19 h 437"/>
                <a:gd name="T2" fmla="*/ 48 w 1320"/>
                <a:gd name="T3" fmla="*/ 96 h 437"/>
                <a:gd name="T4" fmla="*/ 81 w 1320"/>
                <a:gd name="T5" fmla="*/ 178 h 437"/>
                <a:gd name="T6" fmla="*/ 110 w 1320"/>
                <a:gd name="T7" fmla="*/ 231 h 437"/>
                <a:gd name="T8" fmla="*/ 144 w 1320"/>
                <a:gd name="T9" fmla="*/ 274 h 437"/>
                <a:gd name="T10" fmla="*/ 172 w 1320"/>
                <a:gd name="T11" fmla="*/ 303 h 437"/>
                <a:gd name="T12" fmla="*/ 206 w 1320"/>
                <a:gd name="T13" fmla="*/ 322 h 437"/>
                <a:gd name="T14" fmla="*/ 235 w 1320"/>
                <a:gd name="T15" fmla="*/ 341 h 437"/>
                <a:gd name="T16" fmla="*/ 268 w 1320"/>
                <a:gd name="T17" fmla="*/ 356 h 437"/>
                <a:gd name="T18" fmla="*/ 297 w 1320"/>
                <a:gd name="T19" fmla="*/ 365 h 437"/>
                <a:gd name="T20" fmla="*/ 331 w 1320"/>
                <a:gd name="T21" fmla="*/ 370 h 437"/>
                <a:gd name="T22" fmla="*/ 360 w 1320"/>
                <a:gd name="T23" fmla="*/ 380 h 437"/>
                <a:gd name="T24" fmla="*/ 393 w 1320"/>
                <a:gd name="T25" fmla="*/ 384 h 437"/>
                <a:gd name="T26" fmla="*/ 422 w 1320"/>
                <a:gd name="T27" fmla="*/ 389 h 437"/>
                <a:gd name="T28" fmla="*/ 456 w 1320"/>
                <a:gd name="T29" fmla="*/ 394 h 437"/>
                <a:gd name="T30" fmla="*/ 485 w 1320"/>
                <a:gd name="T31" fmla="*/ 399 h 437"/>
                <a:gd name="T32" fmla="*/ 518 w 1320"/>
                <a:gd name="T33" fmla="*/ 404 h 437"/>
                <a:gd name="T34" fmla="*/ 547 w 1320"/>
                <a:gd name="T35" fmla="*/ 408 h 437"/>
                <a:gd name="T36" fmla="*/ 581 w 1320"/>
                <a:gd name="T37" fmla="*/ 408 h 437"/>
                <a:gd name="T38" fmla="*/ 609 w 1320"/>
                <a:gd name="T39" fmla="*/ 413 h 437"/>
                <a:gd name="T40" fmla="*/ 643 w 1320"/>
                <a:gd name="T41" fmla="*/ 413 h 437"/>
                <a:gd name="T42" fmla="*/ 672 w 1320"/>
                <a:gd name="T43" fmla="*/ 418 h 437"/>
                <a:gd name="T44" fmla="*/ 705 w 1320"/>
                <a:gd name="T45" fmla="*/ 418 h 437"/>
                <a:gd name="T46" fmla="*/ 734 w 1320"/>
                <a:gd name="T47" fmla="*/ 418 h 437"/>
                <a:gd name="T48" fmla="*/ 768 w 1320"/>
                <a:gd name="T49" fmla="*/ 423 h 437"/>
                <a:gd name="T50" fmla="*/ 797 w 1320"/>
                <a:gd name="T51" fmla="*/ 423 h 437"/>
                <a:gd name="T52" fmla="*/ 830 w 1320"/>
                <a:gd name="T53" fmla="*/ 423 h 437"/>
                <a:gd name="T54" fmla="*/ 859 w 1320"/>
                <a:gd name="T55" fmla="*/ 428 h 437"/>
                <a:gd name="T56" fmla="*/ 893 w 1320"/>
                <a:gd name="T57" fmla="*/ 428 h 437"/>
                <a:gd name="T58" fmla="*/ 921 w 1320"/>
                <a:gd name="T59" fmla="*/ 428 h 437"/>
                <a:gd name="T60" fmla="*/ 955 w 1320"/>
                <a:gd name="T61" fmla="*/ 428 h 437"/>
                <a:gd name="T62" fmla="*/ 984 w 1320"/>
                <a:gd name="T63" fmla="*/ 428 h 437"/>
                <a:gd name="T64" fmla="*/ 1018 w 1320"/>
                <a:gd name="T65" fmla="*/ 428 h 437"/>
                <a:gd name="T66" fmla="*/ 1046 w 1320"/>
                <a:gd name="T67" fmla="*/ 432 h 437"/>
                <a:gd name="T68" fmla="*/ 1080 w 1320"/>
                <a:gd name="T69" fmla="*/ 432 h 437"/>
                <a:gd name="T70" fmla="*/ 1114 w 1320"/>
                <a:gd name="T71" fmla="*/ 432 h 437"/>
                <a:gd name="T72" fmla="*/ 1142 w 1320"/>
                <a:gd name="T73" fmla="*/ 432 h 437"/>
                <a:gd name="T74" fmla="*/ 1176 w 1320"/>
                <a:gd name="T75" fmla="*/ 432 h 437"/>
                <a:gd name="T76" fmla="*/ 1205 w 1320"/>
                <a:gd name="T77" fmla="*/ 432 h 437"/>
                <a:gd name="T78" fmla="*/ 1238 w 1320"/>
                <a:gd name="T79" fmla="*/ 437 h 437"/>
                <a:gd name="T80" fmla="*/ 1267 w 1320"/>
                <a:gd name="T81" fmla="*/ 437 h 437"/>
                <a:gd name="T82" fmla="*/ 1301 w 1320"/>
                <a:gd name="T83" fmla="*/ 437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20" h="437">
                  <a:moveTo>
                    <a:pt x="0" y="0"/>
                  </a:moveTo>
                  <a:lnTo>
                    <a:pt x="9" y="0"/>
                  </a:lnTo>
                  <a:lnTo>
                    <a:pt x="19" y="19"/>
                  </a:lnTo>
                  <a:lnTo>
                    <a:pt x="28" y="39"/>
                  </a:lnTo>
                  <a:lnTo>
                    <a:pt x="38" y="67"/>
                  </a:lnTo>
                  <a:lnTo>
                    <a:pt x="48" y="96"/>
                  </a:lnTo>
                  <a:lnTo>
                    <a:pt x="62" y="125"/>
                  </a:lnTo>
                  <a:lnTo>
                    <a:pt x="72" y="154"/>
                  </a:lnTo>
                  <a:lnTo>
                    <a:pt x="81" y="178"/>
                  </a:lnTo>
                  <a:lnTo>
                    <a:pt x="91" y="197"/>
                  </a:lnTo>
                  <a:lnTo>
                    <a:pt x="100" y="216"/>
                  </a:lnTo>
                  <a:lnTo>
                    <a:pt x="110" y="231"/>
                  </a:lnTo>
                  <a:lnTo>
                    <a:pt x="124" y="245"/>
                  </a:lnTo>
                  <a:lnTo>
                    <a:pt x="134" y="260"/>
                  </a:lnTo>
                  <a:lnTo>
                    <a:pt x="144" y="274"/>
                  </a:lnTo>
                  <a:lnTo>
                    <a:pt x="153" y="284"/>
                  </a:lnTo>
                  <a:lnTo>
                    <a:pt x="163" y="293"/>
                  </a:lnTo>
                  <a:lnTo>
                    <a:pt x="172" y="303"/>
                  </a:lnTo>
                  <a:lnTo>
                    <a:pt x="187" y="312"/>
                  </a:lnTo>
                  <a:lnTo>
                    <a:pt x="196" y="317"/>
                  </a:lnTo>
                  <a:lnTo>
                    <a:pt x="206" y="322"/>
                  </a:lnTo>
                  <a:lnTo>
                    <a:pt x="216" y="332"/>
                  </a:lnTo>
                  <a:lnTo>
                    <a:pt x="225" y="336"/>
                  </a:lnTo>
                  <a:lnTo>
                    <a:pt x="235" y="341"/>
                  </a:lnTo>
                  <a:lnTo>
                    <a:pt x="249" y="346"/>
                  </a:lnTo>
                  <a:lnTo>
                    <a:pt x="259" y="351"/>
                  </a:lnTo>
                  <a:lnTo>
                    <a:pt x="268" y="356"/>
                  </a:lnTo>
                  <a:lnTo>
                    <a:pt x="278" y="356"/>
                  </a:lnTo>
                  <a:lnTo>
                    <a:pt x="288" y="360"/>
                  </a:lnTo>
                  <a:lnTo>
                    <a:pt x="297" y="365"/>
                  </a:lnTo>
                  <a:lnTo>
                    <a:pt x="312" y="365"/>
                  </a:lnTo>
                  <a:lnTo>
                    <a:pt x="321" y="370"/>
                  </a:lnTo>
                  <a:lnTo>
                    <a:pt x="331" y="370"/>
                  </a:lnTo>
                  <a:lnTo>
                    <a:pt x="340" y="375"/>
                  </a:lnTo>
                  <a:lnTo>
                    <a:pt x="350" y="380"/>
                  </a:lnTo>
                  <a:lnTo>
                    <a:pt x="360" y="380"/>
                  </a:lnTo>
                  <a:lnTo>
                    <a:pt x="374" y="384"/>
                  </a:lnTo>
                  <a:lnTo>
                    <a:pt x="384" y="384"/>
                  </a:lnTo>
                  <a:lnTo>
                    <a:pt x="393" y="384"/>
                  </a:lnTo>
                  <a:lnTo>
                    <a:pt x="403" y="389"/>
                  </a:lnTo>
                  <a:lnTo>
                    <a:pt x="412" y="389"/>
                  </a:lnTo>
                  <a:lnTo>
                    <a:pt x="422" y="389"/>
                  </a:lnTo>
                  <a:lnTo>
                    <a:pt x="436" y="394"/>
                  </a:lnTo>
                  <a:lnTo>
                    <a:pt x="446" y="394"/>
                  </a:lnTo>
                  <a:lnTo>
                    <a:pt x="456" y="394"/>
                  </a:lnTo>
                  <a:lnTo>
                    <a:pt x="465" y="399"/>
                  </a:lnTo>
                  <a:lnTo>
                    <a:pt x="475" y="399"/>
                  </a:lnTo>
                  <a:lnTo>
                    <a:pt x="485" y="399"/>
                  </a:lnTo>
                  <a:lnTo>
                    <a:pt x="499" y="399"/>
                  </a:lnTo>
                  <a:lnTo>
                    <a:pt x="509" y="404"/>
                  </a:lnTo>
                  <a:lnTo>
                    <a:pt x="518" y="404"/>
                  </a:lnTo>
                  <a:lnTo>
                    <a:pt x="528" y="404"/>
                  </a:lnTo>
                  <a:lnTo>
                    <a:pt x="537" y="404"/>
                  </a:lnTo>
                  <a:lnTo>
                    <a:pt x="547" y="408"/>
                  </a:lnTo>
                  <a:lnTo>
                    <a:pt x="561" y="408"/>
                  </a:lnTo>
                  <a:lnTo>
                    <a:pt x="571" y="408"/>
                  </a:lnTo>
                  <a:lnTo>
                    <a:pt x="581" y="408"/>
                  </a:lnTo>
                  <a:lnTo>
                    <a:pt x="590" y="413"/>
                  </a:lnTo>
                  <a:lnTo>
                    <a:pt x="600" y="413"/>
                  </a:lnTo>
                  <a:lnTo>
                    <a:pt x="609" y="413"/>
                  </a:lnTo>
                  <a:lnTo>
                    <a:pt x="624" y="413"/>
                  </a:lnTo>
                  <a:lnTo>
                    <a:pt x="633" y="413"/>
                  </a:lnTo>
                  <a:lnTo>
                    <a:pt x="643" y="413"/>
                  </a:lnTo>
                  <a:lnTo>
                    <a:pt x="653" y="418"/>
                  </a:lnTo>
                  <a:lnTo>
                    <a:pt x="662" y="418"/>
                  </a:lnTo>
                  <a:lnTo>
                    <a:pt x="672" y="418"/>
                  </a:lnTo>
                  <a:lnTo>
                    <a:pt x="686" y="418"/>
                  </a:lnTo>
                  <a:lnTo>
                    <a:pt x="696" y="418"/>
                  </a:lnTo>
                  <a:lnTo>
                    <a:pt x="705" y="418"/>
                  </a:lnTo>
                  <a:lnTo>
                    <a:pt x="715" y="418"/>
                  </a:lnTo>
                  <a:lnTo>
                    <a:pt x="725" y="418"/>
                  </a:lnTo>
                  <a:lnTo>
                    <a:pt x="734" y="418"/>
                  </a:lnTo>
                  <a:lnTo>
                    <a:pt x="749" y="423"/>
                  </a:lnTo>
                  <a:lnTo>
                    <a:pt x="758" y="423"/>
                  </a:lnTo>
                  <a:lnTo>
                    <a:pt x="768" y="423"/>
                  </a:lnTo>
                  <a:lnTo>
                    <a:pt x="777" y="423"/>
                  </a:lnTo>
                  <a:lnTo>
                    <a:pt x="787" y="423"/>
                  </a:lnTo>
                  <a:lnTo>
                    <a:pt x="797" y="423"/>
                  </a:lnTo>
                  <a:lnTo>
                    <a:pt x="811" y="423"/>
                  </a:lnTo>
                  <a:lnTo>
                    <a:pt x="821" y="423"/>
                  </a:lnTo>
                  <a:lnTo>
                    <a:pt x="830" y="423"/>
                  </a:lnTo>
                  <a:lnTo>
                    <a:pt x="840" y="423"/>
                  </a:lnTo>
                  <a:lnTo>
                    <a:pt x="849" y="428"/>
                  </a:lnTo>
                  <a:lnTo>
                    <a:pt x="859" y="428"/>
                  </a:lnTo>
                  <a:lnTo>
                    <a:pt x="873" y="428"/>
                  </a:lnTo>
                  <a:lnTo>
                    <a:pt x="883" y="428"/>
                  </a:lnTo>
                  <a:lnTo>
                    <a:pt x="893" y="428"/>
                  </a:lnTo>
                  <a:lnTo>
                    <a:pt x="902" y="428"/>
                  </a:lnTo>
                  <a:lnTo>
                    <a:pt x="912" y="428"/>
                  </a:lnTo>
                  <a:lnTo>
                    <a:pt x="921" y="428"/>
                  </a:lnTo>
                  <a:lnTo>
                    <a:pt x="936" y="428"/>
                  </a:lnTo>
                  <a:lnTo>
                    <a:pt x="945" y="428"/>
                  </a:lnTo>
                  <a:lnTo>
                    <a:pt x="955" y="428"/>
                  </a:lnTo>
                  <a:lnTo>
                    <a:pt x="965" y="428"/>
                  </a:lnTo>
                  <a:lnTo>
                    <a:pt x="974" y="428"/>
                  </a:lnTo>
                  <a:lnTo>
                    <a:pt x="984" y="428"/>
                  </a:lnTo>
                  <a:lnTo>
                    <a:pt x="998" y="428"/>
                  </a:lnTo>
                  <a:lnTo>
                    <a:pt x="1008" y="428"/>
                  </a:lnTo>
                  <a:lnTo>
                    <a:pt x="1018" y="428"/>
                  </a:lnTo>
                  <a:lnTo>
                    <a:pt x="1027" y="428"/>
                  </a:lnTo>
                  <a:lnTo>
                    <a:pt x="1037" y="428"/>
                  </a:lnTo>
                  <a:lnTo>
                    <a:pt x="1046" y="432"/>
                  </a:lnTo>
                  <a:lnTo>
                    <a:pt x="1061" y="432"/>
                  </a:lnTo>
                  <a:lnTo>
                    <a:pt x="1070" y="432"/>
                  </a:lnTo>
                  <a:lnTo>
                    <a:pt x="1080" y="432"/>
                  </a:lnTo>
                  <a:lnTo>
                    <a:pt x="1090" y="432"/>
                  </a:lnTo>
                  <a:lnTo>
                    <a:pt x="1099" y="432"/>
                  </a:lnTo>
                  <a:lnTo>
                    <a:pt x="1114" y="432"/>
                  </a:lnTo>
                  <a:lnTo>
                    <a:pt x="1123" y="432"/>
                  </a:lnTo>
                  <a:lnTo>
                    <a:pt x="1133" y="432"/>
                  </a:lnTo>
                  <a:lnTo>
                    <a:pt x="1142" y="432"/>
                  </a:lnTo>
                  <a:lnTo>
                    <a:pt x="1152" y="432"/>
                  </a:lnTo>
                  <a:lnTo>
                    <a:pt x="1162" y="432"/>
                  </a:lnTo>
                  <a:lnTo>
                    <a:pt x="1176" y="432"/>
                  </a:lnTo>
                  <a:lnTo>
                    <a:pt x="1186" y="432"/>
                  </a:lnTo>
                  <a:lnTo>
                    <a:pt x="1195" y="432"/>
                  </a:lnTo>
                  <a:lnTo>
                    <a:pt x="1205" y="432"/>
                  </a:lnTo>
                  <a:lnTo>
                    <a:pt x="1214" y="432"/>
                  </a:lnTo>
                  <a:lnTo>
                    <a:pt x="1224" y="437"/>
                  </a:lnTo>
                  <a:lnTo>
                    <a:pt x="1238" y="437"/>
                  </a:lnTo>
                  <a:lnTo>
                    <a:pt x="1248" y="437"/>
                  </a:lnTo>
                  <a:lnTo>
                    <a:pt x="1258" y="437"/>
                  </a:lnTo>
                  <a:lnTo>
                    <a:pt x="1267" y="437"/>
                  </a:lnTo>
                  <a:lnTo>
                    <a:pt x="1277" y="437"/>
                  </a:lnTo>
                  <a:lnTo>
                    <a:pt x="1286" y="437"/>
                  </a:lnTo>
                  <a:lnTo>
                    <a:pt x="1301" y="437"/>
                  </a:lnTo>
                  <a:lnTo>
                    <a:pt x="1310" y="437"/>
                  </a:lnTo>
                  <a:lnTo>
                    <a:pt x="1320" y="437"/>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77" name="Freeform 137">
              <a:extLst>
                <a:ext uri="{FF2B5EF4-FFF2-40B4-BE49-F238E27FC236}">
                  <a16:creationId xmlns:a16="http://schemas.microsoft.com/office/drawing/2014/main" id="{8FB593DD-8C79-4E96-8B0C-CC6968BD7ADB}"/>
                </a:ext>
              </a:extLst>
            </p:cNvPr>
            <p:cNvSpPr>
              <a:spLocks/>
            </p:cNvSpPr>
            <p:nvPr/>
          </p:nvSpPr>
          <p:spPr bwMode="auto">
            <a:xfrm>
              <a:off x="4778" y="2723"/>
              <a:ext cx="768" cy="5"/>
            </a:xfrm>
            <a:custGeom>
              <a:avLst/>
              <a:gdLst>
                <a:gd name="T0" fmla="*/ 10 w 768"/>
                <a:gd name="T1" fmla="*/ 0 h 5"/>
                <a:gd name="T2" fmla="*/ 29 w 768"/>
                <a:gd name="T3" fmla="*/ 0 h 5"/>
                <a:gd name="T4" fmla="*/ 53 w 768"/>
                <a:gd name="T5" fmla="*/ 0 h 5"/>
                <a:gd name="T6" fmla="*/ 72 w 768"/>
                <a:gd name="T7" fmla="*/ 0 h 5"/>
                <a:gd name="T8" fmla="*/ 91 w 768"/>
                <a:gd name="T9" fmla="*/ 0 h 5"/>
                <a:gd name="T10" fmla="*/ 115 w 768"/>
                <a:gd name="T11" fmla="*/ 0 h 5"/>
                <a:gd name="T12" fmla="*/ 134 w 768"/>
                <a:gd name="T13" fmla="*/ 0 h 5"/>
                <a:gd name="T14" fmla="*/ 154 w 768"/>
                <a:gd name="T15" fmla="*/ 0 h 5"/>
                <a:gd name="T16" fmla="*/ 178 w 768"/>
                <a:gd name="T17" fmla="*/ 0 h 5"/>
                <a:gd name="T18" fmla="*/ 197 w 768"/>
                <a:gd name="T19" fmla="*/ 0 h 5"/>
                <a:gd name="T20" fmla="*/ 216 w 768"/>
                <a:gd name="T21" fmla="*/ 0 h 5"/>
                <a:gd name="T22" fmla="*/ 240 w 768"/>
                <a:gd name="T23" fmla="*/ 0 h 5"/>
                <a:gd name="T24" fmla="*/ 259 w 768"/>
                <a:gd name="T25" fmla="*/ 0 h 5"/>
                <a:gd name="T26" fmla="*/ 279 w 768"/>
                <a:gd name="T27" fmla="*/ 0 h 5"/>
                <a:gd name="T28" fmla="*/ 303 w 768"/>
                <a:gd name="T29" fmla="*/ 0 h 5"/>
                <a:gd name="T30" fmla="*/ 322 w 768"/>
                <a:gd name="T31" fmla="*/ 0 h 5"/>
                <a:gd name="T32" fmla="*/ 341 w 768"/>
                <a:gd name="T33" fmla="*/ 0 h 5"/>
                <a:gd name="T34" fmla="*/ 365 w 768"/>
                <a:gd name="T35" fmla="*/ 0 h 5"/>
                <a:gd name="T36" fmla="*/ 384 w 768"/>
                <a:gd name="T37" fmla="*/ 0 h 5"/>
                <a:gd name="T38" fmla="*/ 403 w 768"/>
                <a:gd name="T39" fmla="*/ 0 h 5"/>
                <a:gd name="T40" fmla="*/ 427 w 768"/>
                <a:gd name="T41" fmla="*/ 0 h 5"/>
                <a:gd name="T42" fmla="*/ 447 w 768"/>
                <a:gd name="T43" fmla="*/ 0 h 5"/>
                <a:gd name="T44" fmla="*/ 466 w 768"/>
                <a:gd name="T45" fmla="*/ 0 h 5"/>
                <a:gd name="T46" fmla="*/ 490 w 768"/>
                <a:gd name="T47" fmla="*/ 0 h 5"/>
                <a:gd name="T48" fmla="*/ 509 w 768"/>
                <a:gd name="T49" fmla="*/ 0 h 5"/>
                <a:gd name="T50" fmla="*/ 528 w 768"/>
                <a:gd name="T51" fmla="*/ 5 h 5"/>
                <a:gd name="T52" fmla="*/ 552 w 768"/>
                <a:gd name="T53" fmla="*/ 0 h 5"/>
                <a:gd name="T54" fmla="*/ 571 w 768"/>
                <a:gd name="T55" fmla="*/ 0 h 5"/>
                <a:gd name="T56" fmla="*/ 591 w 768"/>
                <a:gd name="T57" fmla="*/ 0 h 5"/>
                <a:gd name="T58" fmla="*/ 615 w 768"/>
                <a:gd name="T59" fmla="*/ 0 h 5"/>
                <a:gd name="T60" fmla="*/ 634 w 768"/>
                <a:gd name="T61" fmla="*/ 0 h 5"/>
                <a:gd name="T62" fmla="*/ 653 w 768"/>
                <a:gd name="T63" fmla="*/ 0 h 5"/>
                <a:gd name="T64" fmla="*/ 677 w 768"/>
                <a:gd name="T65" fmla="*/ 0 h 5"/>
                <a:gd name="T66" fmla="*/ 696 w 768"/>
                <a:gd name="T67" fmla="*/ 0 h 5"/>
                <a:gd name="T68" fmla="*/ 715 w 768"/>
                <a:gd name="T69" fmla="*/ 5 h 5"/>
                <a:gd name="T70" fmla="*/ 739 w 768"/>
                <a:gd name="T71" fmla="*/ 0 h 5"/>
                <a:gd name="T72" fmla="*/ 759 w 76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8" h="5">
                  <a:moveTo>
                    <a:pt x="0" y="0"/>
                  </a:moveTo>
                  <a:lnTo>
                    <a:pt x="10" y="0"/>
                  </a:lnTo>
                  <a:lnTo>
                    <a:pt x="19" y="0"/>
                  </a:lnTo>
                  <a:lnTo>
                    <a:pt x="29" y="0"/>
                  </a:lnTo>
                  <a:lnTo>
                    <a:pt x="43" y="0"/>
                  </a:lnTo>
                  <a:lnTo>
                    <a:pt x="53" y="0"/>
                  </a:lnTo>
                  <a:lnTo>
                    <a:pt x="62" y="0"/>
                  </a:lnTo>
                  <a:lnTo>
                    <a:pt x="72" y="0"/>
                  </a:lnTo>
                  <a:lnTo>
                    <a:pt x="82" y="0"/>
                  </a:lnTo>
                  <a:lnTo>
                    <a:pt x="91" y="0"/>
                  </a:lnTo>
                  <a:lnTo>
                    <a:pt x="106" y="0"/>
                  </a:lnTo>
                  <a:lnTo>
                    <a:pt x="115" y="0"/>
                  </a:lnTo>
                  <a:lnTo>
                    <a:pt x="125" y="0"/>
                  </a:lnTo>
                  <a:lnTo>
                    <a:pt x="134" y="0"/>
                  </a:lnTo>
                  <a:lnTo>
                    <a:pt x="144" y="0"/>
                  </a:lnTo>
                  <a:lnTo>
                    <a:pt x="154" y="0"/>
                  </a:lnTo>
                  <a:lnTo>
                    <a:pt x="168" y="0"/>
                  </a:lnTo>
                  <a:lnTo>
                    <a:pt x="178" y="0"/>
                  </a:lnTo>
                  <a:lnTo>
                    <a:pt x="187" y="0"/>
                  </a:lnTo>
                  <a:lnTo>
                    <a:pt x="197" y="0"/>
                  </a:lnTo>
                  <a:lnTo>
                    <a:pt x="206" y="0"/>
                  </a:lnTo>
                  <a:lnTo>
                    <a:pt x="216" y="0"/>
                  </a:lnTo>
                  <a:lnTo>
                    <a:pt x="231" y="0"/>
                  </a:lnTo>
                  <a:lnTo>
                    <a:pt x="240" y="0"/>
                  </a:lnTo>
                  <a:lnTo>
                    <a:pt x="250" y="0"/>
                  </a:lnTo>
                  <a:lnTo>
                    <a:pt x="259" y="0"/>
                  </a:lnTo>
                  <a:lnTo>
                    <a:pt x="269" y="0"/>
                  </a:lnTo>
                  <a:lnTo>
                    <a:pt x="279" y="0"/>
                  </a:lnTo>
                  <a:lnTo>
                    <a:pt x="293" y="0"/>
                  </a:lnTo>
                  <a:lnTo>
                    <a:pt x="303" y="0"/>
                  </a:lnTo>
                  <a:lnTo>
                    <a:pt x="312" y="0"/>
                  </a:lnTo>
                  <a:lnTo>
                    <a:pt x="322" y="0"/>
                  </a:lnTo>
                  <a:lnTo>
                    <a:pt x="331" y="0"/>
                  </a:lnTo>
                  <a:lnTo>
                    <a:pt x="341" y="0"/>
                  </a:lnTo>
                  <a:lnTo>
                    <a:pt x="355" y="0"/>
                  </a:lnTo>
                  <a:lnTo>
                    <a:pt x="365" y="0"/>
                  </a:lnTo>
                  <a:lnTo>
                    <a:pt x="375" y="0"/>
                  </a:lnTo>
                  <a:lnTo>
                    <a:pt x="384" y="0"/>
                  </a:lnTo>
                  <a:lnTo>
                    <a:pt x="394" y="0"/>
                  </a:lnTo>
                  <a:lnTo>
                    <a:pt x="403" y="0"/>
                  </a:lnTo>
                  <a:lnTo>
                    <a:pt x="418" y="0"/>
                  </a:lnTo>
                  <a:lnTo>
                    <a:pt x="427" y="0"/>
                  </a:lnTo>
                  <a:lnTo>
                    <a:pt x="437" y="0"/>
                  </a:lnTo>
                  <a:lnTo>
                    <a:pt x="447" y="0"/>
                  </a:lnTo>
                  <a:lnTo>
                    <a:pt x="456" y="5"/>
                  </a:lnTo>
                  <a:lnTo>
                    <a:pt x="466" y="0"/>
                  </a:lnTo>
                  <a:lnTo>
                    <a:pt x="480" y="5"/>
                  </a:lnTo>
                  <a:lnTo>
                    <a:pt x="490" y="0"/>
                  </a:lnTo>
                  <a:lnTo>
                    <a:pt x="499" y="0"/>
                  </a:lnTo>
                  <a:lnTo>
                    <a:pt x="509" y="0"/>
                  </a:lnTo>
                  <a:lnTo>
                    <a:pt x="519" y="5"/>
                  </a:lnTo>
                  <a:lnTo>
                    <a:pt x="528" y="5"/>
                  </a:lnTo>
                  <a:lnTo>
                    <a:pt x="543" y="0"/>
                  </a:lnTo>
                  <a:lnTo>
                    <a:pt x="552" y="0"/>
                  </a:lnTo>
                  <a:lnTo>
                    <a:pt x="562" y="0"/>
                  </a:lnTo>
                  <a:lnTo>
                    <a:pt x="571" y="0"/>
                  </a:lnTo>
                  <a:lnTo>
                    <a:pt x="581" y="0"/>
                  </a:lnTo>
                  <a:lnTo>
                    <a:pt x="591" y="0"/>
                  </a:lnTo>
                  <a:lnTo>
                    <a:pt x="605" y="0"/>
                  </a:lnTo>
                  <a:lnTo>
                    <a:pt x="615" y="0"/>
                  </a:lnTo>
                  <a:lnTo>
                    <a:pt x="624" y="0"/>
                  </a:lnTo>
                  <a:lnTo>
                    <a:pt x="634" y="0"/>
                  </a:lnTo>
                  <a:lnTo>
                    <a:pt x="643" y="0"/>
                  </a:lnTo>
                  <a:lnTo>
                    <a:pt x="653" y="0"/>
                  </a:lnTo>
                  <a:lnTo>
                    <a:pt x="667" y="0"/>
                  </a:lnTo>
                  <a:lnTo>
                    <a:pt x="677" y="0"/>
                  </a:lnTo>
                  <a:lnTo>
                    <a:pt x="687" y="5"/>
                  </a:lnTo>
                  <a:lnTo>
                    <a:pt x="696" y="0"/>
                  </a:lnTo>
                  <a:lnTo>
                    <a:pt x="706" y="0"/>
                  </a:lnTo>
                  <a:lnTo>
                    <a:pt x="715" y="5"/>
                  </a:lnTo>
                  <a:lnTo>
                    <a:pt x="730" y="0"/>
                  </a:lnTo>
                  <a:lnTo>
                    <a:pt x="739" y="0"/>
                  </a:lnTo>
                  <a:lnTo>
                    <a:pt x="749" y="0"/>
                  </a:lnTo>
                  <a:lnTo>
                    <a:pt x="759" y="0"/>
                  </a:lnTo>
                  <a:lnTo>
                    <a:pt x="768" y="5"/>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0378" name="Line 138">
            <a:extLst>
              <a:ext uri="{FF2B5EF4-FFF2-40B4-BE49-F238E27FC236}">
                <a16:creationId xmlns:a16="http://schemas.microsoft.com/office/drawing/2014/main" id="{0739D929-6090-4EA1-841F-4A2121E14518}"/>
              </a:ext>
            </a:extLst>
          </p:cNvPr>
          <p:cNvSpPr>
            <a:spLocks noChangeShapeType="1"/>
          </p:cNvSpPr>
          <p:nvPr/>
        </p:nvSpPr>
        <p:spPr bwMode="auto">
          <a:xfrm>
            <a:off x="5729288" y="5957888"/>
            <a:ext cx="5508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79" name="Line 139">
            <a:extLst>
              <a:ext uri="{FF2B5EF4-FFF2-40B4-BE49-F238E27FC236}">
                <a16:creationId xmlns:a16="http://schemas.microsoft.com/office/drawing/2014/main" id="{DF55D82D-5FF9-4748-9EFE-EDA92455140A}"/>
              </a:ext>
            </a:extLst>
          </p:cNvPr>
          <p:cNvSpPr>
            <a:spLocks noChangeShapeType="1"/>
          </p:cNvSpPr>
          <p:nvPr/>
        </p:nvSpPr>
        <p:spPr bwMode="auto">
          <a:xfrm>
            <a:off x="5716588" y="6329363"/>
            <a:ext cx="5508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0380" name="Object 140">
            <a:extLst>
              <a:ext uri="{FF2B5EF4-FFF2-40B4-BE49-F238E27FC236}">
                <a16:creationId xmlns:a16="http://schemas.microsoft.com/office/drawing/2014/main" id="{8EA07C19-450A-43F3-AFF6-6AE26AB96087}"/>
              </a:ext>
            </a:extLst>
          </p:cNvPr>
          <p:cNvGraphicFramePr>
            <a:graphicFrameLocks noChangeAspect="1"/>
          </p:cNvGraphicFramePr>
          <p:nvPr/>
        </p:nvGraphicFramePr>
        <p:xfrm>
          <a:off x="6369050" y="6197600"/>
          <a:ext cx="1700213" cy="312738"/>
        </p:xfrm>
        <a:graphic>
          <a:graphicData uri="http://schemas.openxmlformats.org/presentationml/2006/ole">
            <mc:AlternateContent xmlns:mc="http://schemas.openxmlformats.org/markup-compatibility/2006">
              <mc:Choice xmlns:v="urn:schemas-microsoft-com:vml" Requires="v">
                <p:oleObj spid="_x0000_s6163" name="Equation" r:id="rId6" imgW="1320480" imgH="241200" progId="Equation.3">
                  <p:embed/>
                </p:oleObj>
              </mc:Choice>
              <mc:Fallback>
                <p:oleObj name="Equation" r:id="rId6" imgW="1320480" imgH="241200" progId="Equation.3">
                  <p:embed/>
                  <p:pic>
                    <p:nvPicPr>
                      <p:cNvPr id="0" name="Object 14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69050" y="6197600"/>
                        <a:ext cx="1700213" cy="31273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381" name="Object 141">
            <a:extLst>
              <a:ext uri="{FF2B5EF4-FFF2-40B4-BE49-F238E27FC236}">
                <a16:creationId xmlns:a16="http://schemas.microsoft.com/office/drawing/2014/main" id="{3B532043-07FE-409A-BB69-67CA5FF1E48F}"/>
              </a:ext>
            </a:extLst>
          </p:cNvPr>
          <p:cNvGraphicFramePr>
            <a:graphicFrameLocks noChangeAspect="1"/>
          </p:cNvGraphicFramePr>
          <p:nvPr/>
        </p:nvGraphicFramePr>
        <p:xfrm>
          <a:off x="6392863" y="5756275"/>
          <a:ext cx="1898650" cy="312738"/>
        </p:xfrm>
        <a:graphic>
          <a:graphicData uri="http://schemas.openxmlformats.org/presentationml/2006/ole">
            <mc:AlternateContent xmlns:mc="http://schemas.openxmlformats.org/markup-compatibility/2006">
              <mc:Choice xmlns:v="urn:schemas-microsoft-com:vml" Requires="v">
                <p:oleObj spid="_x0000_s6164" name="Equation" r:id="rId8" imgW="1473120" imgH="241200" progId="Equation.3">
                  <p:embed/>
                </p:oleObj>
              </mc:Choice>
              <mc:Fallback>
                <p:oleObj name="Equation" r:id="rId8" imgW="1473120" imgH="241200" progId="Equation.3">
                  <p:embed/>
                  <p:pic>
                    <p:nvPicPr>
                      <p:cNvPr id="0" name="Object 14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92863" y="5756275"/>
                        <a:ext cx="1898650" cy="31273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382" name="Text Box 142">
            <a:extLst>
              <a:ext uri="{FF2B5EF4-FFF2-40B4-BE49-F238E27FC236}">
                <a16:creationId xmlns:a16="http://schemas.microsoft.com/office/drawing/2014/main" id="{8D559CCF-3973-4B0A-BA7D-83FA74CEF454}"/>
              </a:ext>
            </a:extLst>
          </p:cNvPr>
          <p:cNvSpPr txBox="1">
            <a:spLocks noChangeArrowheads="1"/>
          </p:cNvSpPr>
          <p:nvPr/>
        </p:nvSpPr>
        <p:spPr bwMode="auto">
          <a:xfrm rot="21600000">
            <a:off x="1806575" y="2119313"/>
            <a:ext cx="1227138"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Damping effect</a:t>
            </a:r>
            <a:endParaRPr lang="en-US" altLang="en-US" sz="1200">
              <a:latin typeface="Arial" panose="020B0604020202020204" pitchFamily="34" charset="0"/>
              <a:sym typeface="Symbol" panose="05050102010706020507" pitchFamily="18" charset="2"/>
            </a:endParaRPr>
          </a:p>
        </p:txBody>
      </p:sp>
      <p:sp>
        <p:nvSpPr>
          <p:cNvPr id="10383" name="Text Box 143">
            <a:extLst>
              <a:ext uri="{FF2B5EF4-FFF2-40B4-BE49-F238E27FC236}">
                <a16:creationId xmlns:a16="http://schemas.microsoft.com/office/drawing/2014/main" id="{BD6DB43B-2AE3-443C-8267-0628F24BA6E9}"/>
              </a:ext>
            </a:extLst>
          </p:cNvPr>
          <p:cNvSpPr txBox="1">
            <a:spLocks noChangeArrowheads="1"/>
          </p:cNvSpPr>
          <p:nvPr/>
        </p:nvSpPr>
        <p:spPr bwMode="auto">
          <a:xfrm>
            <a:off x="4077114" y="1114287"/>
            <a:ext cx="1238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dirty="0">
                <a:latin typeface="Arial Narrow" panose="020B0606020202030204" pitchFamily="34" charset="0"/>
              </a:rPr>
              <a:t>Spike Pulser</a:t>
            </a:r>
          </a:p>
        </p:txBody>
      </p:sp>
      <p:grpSp>
        <p:nvGrpSpPr>
          <p:cNvPr id="10384" name="Group 144">
            <a:extLst>
              <a:ext uri="{FF2B5EF4-FFF2-40B4-BE49-F238E27FC236}">
                <a16:creationId xmlns:a16="http://schemas.microsoft.com/office/drawing/2014/main" id="{14EF99C2-6087-4526-B9B1-6D6893BFAC95}"/>
              </a:ext>
            </a:extLst>
          </p:cNvPr>
          <p:cNvGrpSpPr>
            <a:grpSpLocks/>
          </p:cNvGrpSpPr>
          <p:nvPr/>
        </p:nvGrpSpPr>
        <p:grpSpPr bwMode="auto">
          <a:xfrm>
            <a:off x="3521075" y="2468563"/>
            <a:ext cx="509588" cy="1185862"/>
            <a:chOff x="4949" y="1236"/>
            <a:chExt cx="321" cy="747"/>
          </a:xfrm>
        </p:grpSpPr>
        <p:sp>
          <p:nvSpPr>
            <p:cNvPr id="10385" name="Text Box 145">
              <a:extLst>
                <a:ext uri="{FF2B5EF4-FFF2-40B4-BE49-F238E27FC236}">
                  <a16:creationId xmlns:a16="http://schemas.microsoft.com/office/drawing/2014/main" id="{BC9D75AC-2BDB-4A57-86A5-BC35032B52EE}"/>
                </a:ext>
              </a:extLst>
            </p:cNvPr>
            <p:cNvSpPr txBox="1">
              <a:spLocks noChangeArrowheads="1"/>
            </p:cNvSpPr>
            <p:nvPr/>
          </p:nvSpPr>
          <p:spPr bwMode="auto">
            <a:xfrm rot="-5400000">
              <a:off x="4935" y="1523"/>
              <a:ext cx="49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latin typeface="Arial" panose="020B0604020202020204" pitchFamily="34" charset="0"/>
                </a:rPr>
                <a:t>Damping</a:t>
              </a:r>
            </a:p>
          </p:txBody>
        </p:sp>
        <p:grpSp>
          <p:nvGrpSpPr>
            <p:cNvPr id="10386" name="Group 146">
              <a:extLst>
                <a:ext uri="{FF2B5EF4-FFF2-40B4-BE49-F238E27FC236}">
                  <a16:creationId xmlns:a16="http://schemas.microsoft.com/office/drawing/2014/main" id="{45086FF9-2E96-4EFD-B797-D6B68FAC8FEB}"/>
                </a:ext>
              </a:extLst>
            </p:cNvPr>
            <p:cNvGrpSpPr>
              <a:grpSpLocks/>
            </p:cNvGrpSpPr>
            <p:nvPr/>
          </p:nvGrpSpPr>
          <p:grpSpPr bwMode="auto">
            <a:xfrm>
              <a:off x="4949" y="1236"/>
              <a:ext cx="200" cy="747"/>
              <a:chOff x="4949" y="1236"/>
              <a:chExt cx="200" cy="747"/>
            </a:xfrm>
          </p:grpSpPr>
          <p:grpSp>
            <p:nvGrpSpPr>
              <p:cNvPr id="10387" name="Group 147">
                <a:extLst>
                  <a:ext uri="{FF2B5EF4-FFF2-40B4-BE49-F238E27FC236}">
                    <a16:creationId xmlns:a16="http://schemas.microsoft.com/office/drawing/2014/main" id="{EF3C36D9-76C8-42B2-BFEE-1E053AB54FA4}"/>
                  </a:ext>
                </a:extLst>
              </p:cNvPr>
              <p:cNvGrpSpPr>
                <a:grpSpLocks/>
              </p:cNvGrpSpPr>
              <p:nvPr/>
            </p:nvGrpSpPr>
            <p:grpSpPr bwMode="auto">
              <a:xfrm>
                <a:off x="4949" y="1414"/>
                <a:ext cx="200" cy="474"/>
                <a:chOff x="1924" y="1283"/>
                <a:chExt cx="200" cy="474"/>
              </a:xfrm>
            </p:grpSpPr>
            <p:sp>
              <p:nvSpPr>
                <p:cNvPr id="10388" name="AutoShape 148">
                  <a:extLst>
                    <a:ext uri="{FF2B5EF4-FFF2-40B4-BE49-F238E27FC236}">
                      <a16:creationId xmlns:a16="http://schemas.microsoft.com/office/drawing/2014/main" id="{6CB7FCB8-7C74-4D5B-A216-D31554FB92BE}"/>
                    </a:ext>
                  </a:extLst>
                </p:cNvPr>
                <p:cNvSpPr>
                  <a:spLocks noChangeArrowheads="1"/>
                </p:cNvSpPr>
                <p:nvPr/>
              </p:nvSpPr>
              <p:spPr bwMode="auto">
                <a:xfrm>
                  <a:off x="1989" y="1283"/>
                  <a:ext cx="72" cy="275"/>
                </a:xfrm>
                <a:prstGeom prst="downArrow">
                  <a:avLst>
                    <a:gd name="adj1" fmla="val 50000"/>
                    <a:gd name="adj2" fmla="val 95486"/>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89" name="Text Box 149">
                  <a:extLst>
                    <a:ext uri="{FF2B5EF4-FFF2-40B4-BE49-F238E27FC236}">
                      <a16:creationId xmlns:a16="http://schemas.microsoft.com/office/drawing/2014/main" id="{B363C120-75C6-4C5D-A142-9ADDAB4DAC54}"/>
                    </a:ext>
                  </a:extLst>
                </p:cNvPr>
                <p:cNvSpPr txBox="1">
                  <a:spLocks noChangeArrowheads="1"/>
                </p:cNvSpPr>
                <p:nvPr/>
              </p:nvSpPr>
              <p:spPr bwMode="auto">
                <a:xfrm>
                  <a:off x="1924" y="152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solidFill>
                        <a:srgbClr val="FF0000"/>
                      </a:solidFill>
                      <a:latin typeface="Arial" panose="020B0604020202020204" pitchFamily="34" charset="0"/>
                    </a:rPr>
                    <a:t>+</a:t>
                  </a:r>
                </a:p>
              </p:txBody>
            </p:sp>
          </p:grpSp>
          <p:sp>
            <p:nvSpPr>
              <p:cNvPr id="10390" name="Rectangle 150">
                <a:extLst>
                  <a:ext uri="{FF2B5EF4-FFF2-40B4-BE49-F238E27FC236}">
                    <a16:creationId xmlns:a16="http://schemas.microsoft.com/office/drawing/2014/main" id="{19BE5A67-EC51-4E45-96B1-547138F3F822}"/>
                  </a:ext>
                </a:extLst>
              </p:cNvPr>
              <p:cNvSpPr>
                <a:spLocks noChangeArrowheads="1"/>
              </p:cNvSpPr>
              <p:nvPr/>
            </p:nvSpPr>
            <p:spPr bwMode="auto">
              <a:xfrm>
                <a:off x="4964" y="1236"/>
                <a:ext cx="16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b="1">
                    <a:solidFill>
                      <a:srgbClr val="FF0000"/>
                    </a:solidFill>
                    <a:latin typeface="Arial" panose="020B0604020202020204" pitchFamily="34" charset="0"/>
                  </a:rPr>
                  <a:t>0</a:t>
                </a:r>
              </a:p>
            </p:txBody>
          </p:sp>
          <p:sp>
            <p:nvSpPr>
              <p:cNvPr id="10391" name="Rectangle 151">
                <a:extLst>
                  <a:ext uri="{FF2B5EF4-FFF2-40B4-BE49-F238E27FC236}">
                    <a16:creationId xmlns:a16="http://schemas.microsoft.com/office/drawing/2014/main" id="{E7791186-286B-43EC-9393-CC4E09D07E24}"/>
                  </a:ext>
                </a:extLst>
              </p:cNvPr>
              <p:cNvSpPr>
                <a:spLocks noChangeArrowheads="1"/>
              </p:cNvSpPr>
              <p:nvPr/>
            </p:nvSpPr>
            <p:spPr bwMode="auto">
              <a:xfrm>
                <a:off x="4965" y="1810"/>
                <a:ext cx="16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b="1">
                    <a:solidFill>
                      <a:srgbClr val="FF0000"/>
                    </a:solidFill>
                    <a:latin typeface="Arial" panose="020B0604020202020204" pitchFamily="34" charset="0"/>
                  </a:rPr>
                  <a:t>7</a:t>
                </a:r>
              </a:p>
            </p:txBody>
          </p:sp>
        </p:grpSp>
      </p:grpSp>
      <p:sp>
        <p:nvSpPr>
          <p:cNvPr id="10316" name="Text Box 76">
            <a:extLst>
              <a:ext uri="{FF2B5EF4-FFF2-40B4-BE49-F238E27FC236}">
                <a16:creationId xmlns:a16="http://schemas.microsoft.com/office/drawing/2014/main" id="{97121866-655A-44FA-8F94-ED9A22DD68D6}"/>
              </a:ext>
            </a:extLst>
          </p:cNvPr>
          <p:cNvSpPr txBox="1">
            <a:spLocks noChangeArrowheads="1"/>
          </p:cNvSpPr>
          <p:nvPr/>
        </p:nvSpPr>
        <p:spPr bwMode="auto">
          <a:xfrm>
            <a:off x="6392863" y="2087564"/>
            <a:ext cx="1143000"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Loading effect</a:t>
            </a:r>
            <a:endParaRPr lang="en-US" altLang="en-US" sz="1200">
              <a:latin typeface="Arial" panose="020B0604020202020204" pitchFamily="34" charset="0"/>
              <a:sym typeface="Symbol" panose="05050102010706020507" pitchFamily="18" charset="2"/>
            </a:endParaRPr>
          </a:p>
        </p:txBody>
      </p:sp>
      <p:grpSp>
        <p:nvGrpSpPr>
          <p:cNvPr id="47" name="Group 46">
            <a:extLst>
              <a:ext uri="{FF2B5EF4-FFF2-40B4-BE49-F238E27FC236}">
                <a16:creationId xmlns:a16="http://schemas.microsoft.com/office/drawing/2014/main" id="{1DE0F30F-90BF-4FA2-B891-8BC9AE252774}"/>
              </a:ext>
            </a:extLst>
          </p:cNvPr>
          <p:cNvGrpSpPr/>
          <p:nvPr/>
        </p:nvGrpSpPr>
        <p:grpSpPr>
          <a:xfrm>
            <a:off x="5782159" y="1019037"/>
            <a:ext cx="2952266" cy="1212286"/>
            <a:chOff x="5782159" y="1019037"/>
            <a:chExt cx="2952266" cy="1212286"/>
          </a:xfrm>
        </p:grpSpPr>
        <p:sp>
          <p:nvSpPr>
            <p:cNvPr id="4" name="Rectangle 3">
              <a:extLst>
                <a:ext uri="{FF2B5EF4-FFF2-40B4-BE49-F238E27FC236}">
                  <a16:creationId xmlns:a16="http://schemas.microsoft.com/office/drawing/2014/main" id="{CB2429D1-5D6F-4096-912E-5A712B67A1A3}"/>
                </a:ext>
              </a:extLst>
            </p:cNvPr>
            <p:cNvSpPr/>
            <p:nvPr/>
          </p:nvSpPr>
          <p:spPr bwMode="auto">
            <a:xfrm>
              <a:off x="6229403" y="1258140"/>
              <a:ext cx="228600" cy="169864"/>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anose="02020603050405020304" pitchFamily="18" charset="0"/>
              </a:endParaRPr>
            </a:p>
          </p:txBody>
        </p:sp>
        <p:sp>
          <p:nvSpPr>
            <p:cNvPr id="5" name="Oval 4">
              <a:extLst>
                <a:ext uri="{FF2B5EF4-FFF2-40B4-BE49-F238E27FC236}">
                  <a16:creationId xmlns:a16="http://schemas.microsoft.com/office/drawing/2014/main" id="{E0A97383-1C6B-4FDD-872B-54073F947F0D}"/>
                </a:ext>
              </a:extLst>
            </p:cNvPr>
            <p:cNvSpPr/>
            <p:nvPr/>
          </p:nvSpPr>
          <p:spPr bwMode="auto">
            <a:xfrm>
              <a:off x="5975437" y="1433854"/>
              <a:ext cx="235744" cy="235743"/>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anose="02020603050405020304" pitchFamily="18" charset="0"/>
              </a:endParaRPr>
            </a:p>
          </p:txBody>
        </p:sp>
        <p:cxnSp>
          <p:nvCxnSpPr>
            <p:cNvPr id="7" name="Straight Connector 6">
              <a:extLst>
                <a:ext uri="{FF2B5EF4-FFF2-40B4-BE49-F238E27FC236}">
                  <a16:creationId xmlns:a16="http://schemas.microsoft.com/office/drawing/2014/main" id="{BE054076-206B-41DF-BA43-EA222A2514D7}"/>
                </a:ext>
              </a:extLst>
            </p:cNvPr>
            <p:cNvCxnSpPr/>
            <p:nvPr/>
          </p:nvCxnSpPr>
          <p:spPr bwMode="auto">
            <a:xfrm flipV="1">
              <a:off x="6106009" y="1323125"/>
              <a:ext cx="0" cy="10487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a:extLst>
                <a:ext uri="{FF2B5EF4-FFF2-40B4-BE49-F238E27FC236}">
                  <a16:creationId xmlns:a16="http://schemas.microsoft.com/office/drawing/2014/main" id="{B194EB5A-8F57-4CAA-A656-3B62B71B10A9}"/>
                </a:ext>
              </a:extLst>
            </p:cNvPr>
            <p:cNvCxnSpPr/>
            <p:nvPr/>
          </p:nvCxnSpPr>
          <p:spPr bwMode="auto">
            <a:xfrm>
              <a:off x="6106009" y="1323124"/>
              <a:ext cx="117872"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Connector 14">
              <a:extLst>
                <a:ext uri="{FF2B5EF4-FFF2-40B4-BE49-F238E27FC236}">
                  <a16:creationId xmlns:a16="http://schemas.microsoft.com/office/drawing/2014/main" id="{7282C45A-9906-4F46-B0AD-6D0DEA74E62D}"/>
                </a:ext>
              </a:extLst>
            </p:cNvPr>
            <p:cNvCxnSpPr/>
            <p:nvPr/>
          </p:nvCxnSpPr>
          <p:spPr bwMode="auto">
            <a:xfrm>
              <a:off x="6458003" y="1354807"/>
              <a:ext cx="28776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a:extLst>
                <a:ext uri="{FF2B5EF4-FFF2-40B4-BE49-F238E27FC236}">
                  <a16:creationId xmlns:a16="http://schemas.microsoft.com/office/drawing/2014/main" id="{3DEA877D-623C-4A06-918C-12CCD8EA1654}"/>
                </a:ext>
              </a:extLst>
            </p:cNvPr>
            <p:cNvCxnSpPr/>
            <p:nvPr/>
          </p:nvCxnSpPr>
          <p:spPr bwMode="auto">
            <a:xfrm>
              <a:off x="6093309" y="1669597"/>
              <a:ext cx="0" cy="14344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Connector 21">
              <a:extLst>
                <a:ext uri="{FF2B5EF4-FFF2-40B4-BE49-F238E27FC236}">
                  <a16:creationId xmlns:a16="http://schemas.microsoft.com/office/drawing/2014/main" id="{BB3AD92F-1C66-4840-A62C-0E5D6DECAFC5}"/>
                </a:ext>
              </a:extLst>
            </p:cNvPr>
            <p:cNvCxnSpPr/>
            <p:nvPr/>
          </p:nvCxnSpPr>
          <p:spPr bwMode="auto">
            <a:xfrm>
              <a:off x="6093309" y="1813042"/>
              <a:ext cx="652462"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Straight Connector 25">
              <a:extLst>
                <a:ext uri="{FF2B5EF4-FFF2-40B4-BE49-F238E27FC236}">
                  <a16:creationId xmlns:a16="http://schemas.microsoft.com/office/drawing/2014/main" id="{94CBDAEB-498F-4618-BCEC-2695CBDFFE9A}"/>
                </a:ext>
              </a:extLst>
            </p:cNvPr>
            <p:cNvCxnSpPr/>
            <p:nvPr/>
          </p:nvCxnSpPr>
          <p:spPr bwMode="auto">
            <a:xfrm>
              <a:off x="6745771" y="1343072"/>
              <a:ext cx="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Straight Connector 28">
              <a:extLst>
                <a:ext uri="{FF2B5EF4-FFF2-40B4-BE49-F238E27FC236}">
                  <a16:creationId xmlns:a16="http://schemas.microsoft.com/office/drawing/2014/main" id="{37281F36-2F56-4B3C-A089-FB9CCBE0CA8A}"/>
                </a:ext>
              </a:extLst>
            </p:cNvPr>
            <p:cNvCxnSpPr/>
            <p:nvPr/>
          </p:nvCxnSpPr>
          <p:spPr bwMode="auto">
            <a:xfrm>
              <a:off x="6745771" y="1354807"/>
              <a:ext cx="0" cy="45823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Rectangle 23">
              <a:extLst>
                <a:ext uri="{FF2B5EF4-FFF2-40B4-BE49-F238E27FC236}">
                  <a16:creationId xmlns:a16="http://schemas.microsoft.com/office/drawing/2014/main" id="{73B28B01-2300-4111-9062-931B9A2FEF34}"/>
                </a:ext>
              </a:extLst>
            </p:cNvPr>
            <p:cNvSpPr/>
            <p:nvPr/>
          </p:nvSpPr>
          <p:spPr bwMode="auto">
            <a:xfrm>
              <a:off x="6689417" y="1471521"/>
              <a:ext cx="112708" cy="20168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anose="02020603050405020304" pitchFamily="18" charset="0"/>
              </a:endParaRPr>
            </a:p>
          </p:txBody>
        </p:sp>
        <p:cxnSp>
          <p:nvCxnSpPr>
            <p:cNvPr id="33" name="Straight Connector 32">
              <a:extLst>
                <a:ext uri="{FF2B5EF4-FFF2-40B4-BE49-F238E27FC236}">
                  <a16:creationId xmlns:a16="http://schemas.microsoft.com/office/drawing/2014/main" id="{7A9CC8B1-C536-44BD-A0EC-53B55AA31F1B}"/>
                </a:ext>
              </a:extLst>
            </p:cNvPr>
            <p:cNvCxnSpPr/>
            <p:nvPr/>
          </p:nvCxnSpPr>
          <p:spPr bwMode="auto">
            <a:xfrm>
              <a:off x="6843588" y="1813042"/>
              <a:ext cx="16927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2" name="Straight Connector 181">
              <a:extLst>
                <a:ext uri="{FF2B5EF4-FFF2-40B4-BE49-F238E27FC236}">
                  <a16:creationId xmlns:a16="http://schemas.microsoft.com/office/drawing/2014/main" id="{9C754946-07FA-4165-927B-893F64882A2B}"/>
                </a:ext>
              </a:extLst>
            </p:cNvPr>
            <p:cNvCxnSpPr/>
            <p:nvPr/>
          </p:nvCxnSpPr>
          <p:spPr bwMode="auto">
            <a:xfrm>
              <a:off x="6835977" y="1370252"/>
              <a:ext cx="16927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Box 34">
              <a:extLst>
                <a:ext uri="{FF2B5EF4-FFF2-40B4-BE49-F238E27FC236}">
                  <a16:creationId xmlns:a16="http://schemas.microsoft.com/office/drawing/2014/main" id="{ECEF4B16-6C4F-4C05-95A0-2BBBB9A06FA6}"/>
                </a:ext>
              </a:extLst>
            </p:cNvPr>
            <p:cNvSpPr txBox="1"/>
            <p:nvPr/>
          </p:nvSpPr>
          <p:spPr>
            <a:xfrm>
              <a:off x="6305994" y="1452898"/>
              <a:ext cx="457176" cy="276999"/>
            </a:xfrm>
            <a:prstGeom prst="rect">
              <a:avLst/>
            </a:prstGeom>
            <a:noFill/>
          </p:spPr>
          <p:txBody>
            <a:bodyPr wrap="none" rtlCol="0">
              <a:spAutoFit/>
            </a:bodyPr>
            <a:lstStyle/>
            <a:p>
              <a:r>
                <a:rPr lang="en-US" sz="1200" dirty="0"/>
                <a:t>50</a:t>
              </a:r>
              <a:r>
                <a:rPr lang="en-US" sz="1200" dirty="0">
                  <a:latin typeface="Symbol" panose="05050102010706020507" pitchFamily="18" charset="2"/>
                </a:rPr>
                <a:t>W</a:t>
              </a:r>
            </a:p>
          </p:txBody>
        </p:sp>
        <p:graphicFrame>
          <p:nvGraphicFramePr>
            <p:cNvPr id="36" name="Object 35">
              <a:extLst>
                <a:ext uri="{FF2B5EF4-FFF2-40B4-BE49-F238E27FC236}">
                  <a16:creationId xmlns:a16="http://schemas.microsoft.com/office/drawing/2014/main" id="{C33E9D5F-23D1-45D7-8C73-3BD00FA40E7E}"/>
                </a:ext>
              </a:extLst>
            </p:cNvPr>
            <p:cNvGraphicFramePr>
              <a:graphicFrameLocks noChangeAspect="1"/>
            </p:cNvGraphicFramePr>
            <p:nvPr>
              <p:extLst>
                <p:ext uri="{D42A27DB-BD31-4B8C-83A1-F6EECF244321}">
                  <p14:modId xmlns:p14="http://schemas.microsoft.com/office/powerpoint/2010/main" val="2059566404"/>
                </p:ext>
              </p:extLst>
            </p:nvPr>
          </p:nvGraphicFramePr>
          <p:xfrm>
            <a:off x="6893203" y="1443189"/>
            <a:ext cx="177800" cy="228600"/>
          </p:xfrm>
          <a:graphic>
            <a:graphicData uri="http://schemas.openxmlformats.org/presentationml/2006/ole">
              <mc:AlternateContent xmlns:mc="http://schemas.openxmlformats.org/markup-compatibility/2006">
                <mc:Choice xmlns:v="urn:schemas-microsoft-com:vml" Requires="v">
                  <p:oleObj spid="_x0000_s6165" name="Equation" r:id="rId10" imgW="177480" imgH="228600" progId="Equation.DSMT4">
                    <p:embed/>
                  </p:oleObj>
                </mc:Choice>
                <mc:Fallback>
                  <p:oleObj name="Equation" r:id="rId10" imgW="177480" imgH="228600" progId="Equation.DSMT4">
                    <p:embed/>
                    <p:pic>
                      <p:nvPicPr>
                        <p:cNvPr id="0" name=""/>
                        <p:cNvPicPr/>
                        <p:nvPr/>
                      </p:nvPicPr>
                      <p:blipFill>
                        <a:blip r:embed="rId11"/>
                        <a:stretch>
                          <a:fillRect/>
                        </a:stretch>
                      </p:blipFill>
                      <p:spPr>
                        <a:xfrm>
                          <a:off x="6893203" y="1443189"/>
                          <a:ext cx="177800" cy="228600"/>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9752208F-2E67-49C8-BB7E-838E0F88248C}"/>
                </a:ext>
              </a:extLst>
            </p:cNvPr>
            <p:cNvGraphicFramePr>
              <a:graphicFrameLocks noChangeAspect="1"/>
            </p:cNvGraphicFramePr>
            <p:nvPr>
              <p:extLst>
                <p:ext uri="{D42A27DB-BD31-4B8C-83A1-F6EECF244321}">
                  <p14:modId xmlns:p14="http://schemas.microsoft.com/office/powerpoint/2010/main" val="1768267376"/>
                </p:ext>
              </p:extLst>
            </p:nvPr>
          </p:nvGraphicFramePr>
          <p:xfrm>
            <a:off x="5782159" y="1443189"/>
            <a:ext cx="152400" cy="228600"/>
          </p:xfrm>
          <a:graphic>
            <a:graphicData uri="http://schemas.openxmlformats.org/presentationml/2006/ole">
              <mc:AlternateContent xmlns:mc="http://schemas.openxmlformats.org/markup-compatibility/2006">
                <mc:Choice xmlns:v="urn:schemas-microsoft-com:vml" Requires="v">
                  <p:oleObj spid="_x0000_s6166" name="Equation" r:id="rId12" imgW="152280" imgH="228600" progId="Equation.DSMT4">
                    <p:embed/>
                  </p:oleObj>
                </mc:Choice>
                <mc:Fallback>
                  <p:oleObj name="Equation" r:id="rId12" imgW="152280" imgH="228600" progId="Equation.DSMT4">
                    <p:embed/>
                    <p:pic>
                      <p:nvPicPr>
                        <p:cNvPr id="0" name=""/>
                        <p:cNvPicPr/>
                        <p:nvPr/>
                      </p:nvPicPr>
                      <p:blipFill>
                        <a:blip r:embed="rId13"/>
                        <a:stretch>
                          <a:fillRect/>
                        </a:stretch>
                      </p:blipFill>
                      <p:spPr>
                        <a:xfrm>
                          <a:off x="5782159" y="1443189"/>
                          <a:ext cx="152400" cy="228600"/>
                        </a:xfrm>
                        <a:prstGeom prst="rect">
                          <a:avLst/>
                        </a:prstGeom>
                      </p:spPr>
                    </p:pic>
                  </p:oleObj>
                </mc:Fallback>
              </mc:AlternateContent>
            </a:graphicData>
          </a:graphic>
        </p:graphicFrame>
        <p:sp>
          <p:nvSpPr>
            <p:cNvPr id="187" name="Rectangle 186">
              <a:extLst>
                <a:ext uri="{FF2B5EF4-FFF2-40B4-BE49-F238E27FC236}">
                  <a16:creationId xmlns:a16="http://schemas.microsoft.com/office/drawing/2014/main" id="{904C462C-60D2-4526-B4D3-FC0FB09C9137}"/>
                </a:ext>
              </a:extLst>
            </p:cNvPr>
            <p:cNvSpPr/>
            <p:nvPr/>
          </p:nvSpPr>
          <p:spPr bwMode="auto">
            <a:xfrm>
              <a:off x="7874033" y="1229827"/>
              <a:ext cx="228600" cy="169864"/>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anose="02020603050405020304" pitchFamily="18" charset="0"/>
              </a:endParaRPr>
            </a:p>
          </p:txBody>
        </p:sp>
        <p:sp>
          <p:nvSpPr>
            <p:cNvPr id="188" name="Oval 187">
              <a:extLst>
                <a:ext uri="{FF2B5EF4-FFF2-40B4-BE49-F238E27FC236}">
                  <a16:creationId xmlns:a16="http://schemas.microsoft.com/office/drawing/2014/main" id="{7C527420-F4C1-4DC0-9D69-44779799FD60}"/>
                </a:ext>
              </a:extLst>
            </p:cNvPr>
            <p:cNvSpPr/>
            <p:nvPr/>
          </p:nvSpPr>
          <p:spPr bwMode="auto">
            <a:xfrm>
              <a:off x="7620067" y="1405541"/>
              <a:ext cx="235744" cy="235743"/>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anose="02020603050405020304" pitchFamily="18" charset="0"/>
              </a:endParaRPr>
            </a:p>
          </p:txBody>
        </p:sp>
        <p:cxnSp>
          <p:nvCxnSpPr>
            <p:cNvPr id="189" name="Straight Connector 188">
              <a:extLst>
                <a:ext uri="{FF2B5EF4-FFF2-40B4-BE49-F238E27FC236}">
                  <a16:creationId xmlns:a16="http://schemas.microsoft.com/office/drawing/2014/main" id="{32B573E8-7AED-44CF-A0EA-AE2CA24F346E}"/>
                </a:ext>
              </a:extLst>
            </p:cNvPr>
            <p:cNvCxnSpPr/>
            <p:nvPr/>
          </p:nvCxnSpPr>
          <p:spPr bwMode="auto">
            <a:xfrm flipV="1">
              <a:off x="7750639" y="1294812"/>
              <a:ext cx="0" cy="10487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Straight Connector 189">
              <a:extLst>
                <a:ext uri="{FF2B5EF4-FFF2-40B4-BE49-F238E27FC236}">
                  <a16:creationId xmlns:a16="http://schemas.microsoft.com/office/drawing/2014/main" id="{D90ADB56-5003-44B9-9014-F467CED11719}"/>
                </a:ext>
              </a:extLst>
            </p:cNvPr>
            <p:cNvCxnSpPr/>
            <p:nvPr/>
          </p:nvCxnSpPr>
          <p:spPr bwMode="auto">
            <a:xfrm>
              <a:off x="7750639" y="1294811"/>
              <a:ext cx="117872"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Straight Connector 190">
              <a:extLst>
                <a:ext uri="{FF2B5EF4-FFF2-40B4-BE49-F238E27FC236}">
                  <a16:creationId xmlns:a16="http://schemas.microsoft.com/office/drawing/2014/main" id="{7B256F20-9F96-4D8B-8E90-C12A69D14B20}"/>
                </a:ext>
              </a:extLst>
            </p:cNvPr>
            <p:cNvCxnSpPr/>
            <p:nvPr/>
          </p:nvCxnSpPr>
          <p:spPr bwMode="auto">
            <a:xfrm>
              <a:off x="8102633" y="1326494"/>
              <a:ext cx="28776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Straight Connector 191">
              <a:extLst>
                <a:ext uri="{FF2B5EF4-FFF2-40B4-BE49-F238E27FC236}">
                  <a16:creationId xmlns:a16="http://schemas.microsoft.com/office/drawing/2014/main" id="{EE42C579-CA62-40D0-A299-0F0D989E1008}"/>
                </a:ext>
              </a:extLst>
            </p:cNvPr>
            <p:cNvCxnSpPr/>
            <p:nvPr/>
          </p:nvCxnSpPr>
          <p:spPr bwMode="auto">
            <a:xfrm>
              <a:off x="7737939" y="1641284"/>
              <a:ext cx="0" cy="14344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Straight Connector 192">
              <a:extLst>
                <a:ext uri="{FF2B5EF4-FFF2-40B4-BE49-F238E27FC236}">
                  <a16:creationId xmlns:a16="http://schemas.microsoft.com/office/drawing/2014/main" id="{CA87AB26-D642-4435-BA81-80C8C3E70C89}"/>
                </a:ext>
              </a:extLst>
            </p:cNvPr>
            <p:cNvCxnSpPr/>
            <p:nvPr/>
          </p:nvCxnSpPr>
          <p:spPr bwMode="auto">
            <a:xfrm>
              <a:off x="7737939" y="1784729"/>
              <a:ext cx="652462"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Straight Connector 193">
              <a:extLst>
                <a:ext uri="{FF2B5EF4-FFF2-40B4-BE49-F238E27FC236}">
                  <a16:creationId xmlns:a16="http://schemas.microsoft.com/office/drawing/2014/main" id="{BB793E17-D765-47B1-A925-0790CCB7661C}"/>
                </a:ext>
              </a:extLst>
            </p:cNvPr>
            <p:cNvCxnSpPr/>
            <p:nvPr/>
          </p:nvCxnSpPr>
          <p:spPr bwMode="auto">
            <a:xfrm>
              <a:off x="8390401" y="1314759"/>
              <a:ext cx="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Straight Connector 194">
              <a:extLst>
                <a:ext uri="{FF2B5EF4-FFF2-40B4-BE49-F238E27FC236}">
                  <a16:creationId xmlns:a16="http://schemas.microsoft.com/office/drawing/2014/main" id="{BD1DF141-FFC1-4BA3-9BF2-DF371160ED66}"/>
                </a:ext>
              </a:extLst>
            </p:cNvPr>
            <p:cNvCxnSpPr/>
            <p:nvPr/>
          </p:nvCxnSpPr>
          <p:spPr bwMode="auto">
            <a:xfrm>
              <a:off x="8390401" y="1326494"/>
              <a:ext cx="0" cy="45823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Rectangle 195">
              <a:extLst>
                <a:ext uri="{FF2B5EF4-FFF2-40B4-BE49-F238E27FC236}">
                  <a16:creationId xmlns:a16="http://schemas.microsoft.com/office/drawing/2014/main" id="{22C08DAD-CB28-4B58-A237-0937D4673B4D}"/>
                </a:ext>
              </a:extLst>
            </p:cNvPr>
            <p:cNvSpPr/>
            <p:nvPr/>
          </p:nvSpPr>
          <p:spPr bwMode="auto">
            <a:xfrm>
              <a:off x="8334047" y="1443208"/>
              <a:ext cx="112708" cy="20168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anose="02020603050405020304" pitchFamily="18" charset="0"/>
              </a:endParaRPr>
            </a:p>
          </p:txBody>
        </p:sp>
        <p:cxnSp>
          <p:nvCxnSpPr>
            <p:cNvPr id="197" name="Straight Connector 196">
              <a:extLst>
                <a:ext uri="{FF2B5EF4-FFF2-40B4-BE49-F238E27FC236}">
                  <a16:creationId xmlns:a16="http://schemas.microsoft.com/office/drawing/2014/main" id="{3C2C127A-6100-4AF3-9966-2275AF6F16FE}"/>
                </a:ext>
              </a:extLst>
            </p:cNvPr>
            <p:cNvCxnSpPr/>
            <p:nvPr/>
          </p:nvCxnSpPr>
          <p:spPr bwMode="auto">
            <a:xfrm>
              <a:off x="8488218" y="1784729"/>
              <a:ext cx="16927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8" name="Straight Connector 197">
              <a:extLst>
                <a:ext uri="{FF2B5EF4-FFF2-40B4-BE49-F238E27FC236}">
                  <a16:creationId xmlns:a16="http://schemas.microsoft.com/office/drawing/2014/main" id="{0E09AB2C-2BD8-4C3F-A57E-F2042231DC33}"/>
                </a:ext>
              </a:extLst>
            </p:cNvPr>
            <p:cNvCxnSpPr/>
            <p:nvPr/>
          </p:nvCxnSpPr>
          <p:spPr bwMode="auto">
            <a:xfrm>
              <a:off x="8480607" y="1341939"/>
              <a:ext cx="16927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9" name="TextBox 198">
              <a:extLst>
                <a:ext uri="{FF2B5EF4-FFF2-40B4-BE49-F238E27FC236}">
                  <a16:creationId xmlns:a16="http://schemas.microsoft.com/office/drawing/2014/main" id="{262110CD-9347-4C56-A97C-24A73D51036C}"/>
                </a:ext>
              </a:extLst>
            </p:cNvPr>
            <p:cNvSpPr txBox="1"/>
            <p:nvPr/>
          </p:nvSpPr>
          <p:spPr>
            <a:xfrm>
              <a:off x="8092028" y="1414876"/>
              <a:ext cx="279244" cy="276999"/>
            </a:xfrm>
            <a:prstGeom prst="rect">
              <a:avLst/>
            </a:prstGeom>
            <a:noFill/>
          </p:spPr>
          <p:txBody>
            <a:bodyPr wrap="none" rtlCol="0">
              <a:spAutoFit/>
            </a:bodyPr>
            <a:lstStyle/>
            <a:p>
              <a:r>
                <a:rPr lang="en-US" sz="1200" dirty="0"/>
                <a:t>Z</a:t>
              </a:r>
              <a:endParaRPr lang="en-US" sz="1200" dirty="0">
                <a:latin typeface="Symbol" panose="05050102010706020507" pitchFamily="18" charset="2"/>
              </a:endParaRPr>
            </a:p>
          </p:txBody>
        </p:sp>
        <p:graphicFrame>
          <p:nvGraphicFramePr>
            <p:cNvPr id="200" name="Object 199">
              <a:extLst>
                <a:ext uri="{FF2B5EF4-FFF2-40B4-BE49-F238E27FC236}">
                  <a16:creationId xmlns:a16="http://schemas.microsoft.com/office/drawing/2014/main" id="{626B1D81-E711-4780-9345-9AFE47B65D46}"/>
                </a:ext>
              </a:extLst>
            </p:cNvPr>
            <p:cNvGraphicFramePr>
              <a:graphicFrameLocks noChangeAspect="1"/>
            </p:cNvGraphicFramePr>
            <p:nvPr>
              <p:extLst>
                <p:ext uri="{D42A27DB-BD31-4B8C-83A1-F6EECF244321}">
                  <p14:modId xmlns:p14="http://schemas.microsoft.com/office/powerpoint/2010/main" val="2791350702"/>
                </p:ext>
              </p:extLst>
            </p:nvPr>
          </p:nvGraphicFramePr>
          <p:xfrm>
            <a:off x="8518525" y="1427163"/>
            <a:ext cx="215900" cy="203200"/>
          </p:xfrm>
          <a:graphic>
            <a:graphicData uri="http://schemas.openxmlformats.org/presentationml/2006/ole">
              <mc:AlternateContent xmlns:mc="http://schemas.openxmlformats.org/markup-compatibility/2006">
                <mc:Choice xmlns:v="urn:schemas-microsoft-com:vml" Requires="v">
                  <p:oleObj spid="_x0000_s6167" name="Equation" r:id="rId14" imgW="215640" imgH="203040" progId="Equation.DSMT4">
                    <p:embed/>
                  </p:oleObj>
                </mc:Choice>
                <mc:Fallback>
                  <p:oleObj name="Equation" r:id="rId14" imgW="215640" imgH="203040" progId="Equation.DSMT4">
                    <p:embed/>
                    <p:pic>
                      <p:nvPicPr>
                        <p:cNvPr id="36" name="Object 35">
                          <a:extLst>
                            <a:ext uri="{FF2B5EF4-FFF2-40B4-BE49-F238E27FC236}">
                              <a16:creationId xmlns:a16="http://schemas.microsoft.com/office/drawing/2014/main" id="{C33E9D5F-23D1-45D7-8C73-3BD00FA40E7E}"/>
                            </a:ext>
                          </a:extLst>
                        </p:cNvPr>
                        <p:cNvPicPr/>
                        <p:nvPr/>
                      </p:nvPicPr>
                      <p:blipFill>
                        <a:blip r:embed="rId15"/>
                        <a:stretch>
                          <a:fillRect/>
                        </a:stretch>
                      </p:blipFill>
                      <p:spPr>
                        <a:xfrm>
                          <a:off x="8518525" y="1427163"/>
                          <a:ext cx="215900" cy="203200"/>
                        </a:xfrm>
                        <a:prstGeom prst="rect">
                          <a:avLst/>
                        </a:prstGeom>
                      </p:spPr>
                    </p:pic>
                  </p:oleObj>
                </mc:Fallback>
              </mc:AlternateContent>
            </a:graphicData>
          </a:graphic>
        </p:graphicFrame>
        <p:graphicFrame>
          <p:nvGraphicFramePr>
            <p:cNvPr id="201" name="Object 200">
              <a:extLst>
                <a:ext uri="{FF2B5EF4-FFF2-40B4-BE49-F238E27FC236}">
                  <a16:creationId xmlns:a16="http://schemas.microsoft.com/office/drawing/2014/main" id="{27040ACE-860C-4D37-969A-C5924D32226D}"/>
                </a:ext>
              </a:extLst>
            </p:cNvPr>
            <p:cNvGraphicFramePr>
              <a:graphicFrameLocks noChangeAspect="1"/>
            </p:cNvGraphicFramePr>
            <p:nvPr>
              <p:extLst>
                <p:ext uri="{D42A27DB-BD31-4B8C-83A1-F6EECF244321}">
                  <p14:modId xmlns:p14="http://schemas.microsoft.com/office/powerpoint/2010/main" val="3524508427"/>
                </p:ext>
              </p:extLst>
            </p:nvPr>
          </p:nvGraphicFramePr>
          <p:xfrm>
            <a:off x="7426789" y="1414876"/>
            <a:ext cx="152400" cy="228600"/>
          </p:xfrm>
          <a:graphic>
            <a:graphicData uri="http://schemas.openxmlformats.org/presentationml/2006/ole">
              <mc:AlternateContent xmlns:mc="http://schemas.openxmlformats.org/markup-compatibility/2006">
                <mc:Choice xmlns:v="urn:schemas-microsoft-com:vml" Requires="v">
                  <p:oleObj spid="_x0000_s6168" name="Equation" r:id="rId16" imgW="152280" imgH="228600" progId="Equation.DSMT4">
                    <p:embed/>
                  </p:oleObj>
                </mc:Choice>
                <mc:Fallback>
                  <p:oleObj name="Equation" r:id="rId16" imgW="152280" imgH="228600" progId="Equation.DSMT4">
                    <p:embed/>
                    <p:pic>
                      <p:nvPicPr>
                        <p:cNvPr id="37" name="Object 36">
                          <a:extLst>
                            <a:ext uri="{FF2B5EF4-FFF2-40B4-BE49-F238E27FC236}">
                              <a16:creationId xmlns:a16="http://schemas.microsoft.com/office/drawing/2014/main" id="{9752208F-2E67-49C8-BB7E-838E0F88248C}"/>
                            </a:ext>
                          </a:extLst>
                        </p:cNvPr>
                        <p:cNvPicPr/>
                        <p:nvPr/>
                      </p:nvPicPr>
                      <p:blipFill>
                        <a:blip r:embed="rId13"/>
                        <a:stretch>
                          <a:fillRect/>
                        </a:stretch>
                      </p:blipFill>
                      <p:spPr>
                        <a:xfrm>
                          <a:off x="7426789" y="1414876"/>
                          <a:ext cx="152400" cy="228600"/>
                        </a:xfrm>
                        <a:prstGeom prst="rect">
                          <a:avLst/>
                        </a:prstGeom>
                      </p:spPr>
                    </p:pic>
                  </p:oleObj>
                </mc:Fallback>
              </mc:AlternateContent>
            </a:graphicData>
          </a:graphic>
        </p:graphicFrame>
        <p:cxnSp>
          <p:nvCxnSpPr>
            <p:cNvPr id="39" name="Straight Arrow Connector 38">
              <a:extLst>
                <a:ext uri="{FF2B5EF4-FFF2-40B4-BE49-F238E27FC236}">
                  <a16:creationId xmlns:a16="http://schemas.microsoft.com/office/drawing/2014/main" id="{F75651EF-0277-4B05-9FA8-354D9E37303E}"/>
                </a:ext>
              </a:extLst>
            </p:cNvPr>
            <p:cNvCxnSpPr/>
            <p:nvPr/>
          </p:nvCxnSpPr>
          <p:spPr bwMode="auto">
            <a:xfrm>
              <a:off x="8258659" y="1258140"/>
              <a:ext cx="228600"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40" name="Object 39">
              <a:extLst>
                <a:ext uri="{FF2B5EF4-FFF2-40B4-BE49-F238E27FC236}">
                  <a16:creationId xmlns:a16="http://schemas.microsoft.com/office/drawing/2014/main" id="{9192DB4E-C2AA-446A-A52A-71CF69E46EEC}"/>
                </a:ext>
              </a:extLst>
            </p:cNvPr>
            <p:cNvGraphicFramePr>
              <a:graphicFrameLocks noChangeAspect="1"/>
            </p:cNvGraphicFramePr>
            <p:nvPr>
              <p:extLst>
                <p:ext uri="{D42A27DB-BD31-4B8C-83A1-F6EECF244321}">
                  <p14:modId xmlns:p14="http://schemas.microsoft.com/office/powerpoint/2010/main" val="3793315726"/>
                </p:ext>
              </p:extLst>
            </p:nvPr>
          </p:nvGraphicFramePr>
          <p:xfrm>
            <a:off x="8276022" y="1019037"/>
            <a:ext cx="190500" cy="190500"/>
          </p:xfrm>
          <a:graphic>
            <a:graphicData uri="http://schemas.openxmlformats.org/presentationml/2006/ole">
              <mc:AlternateContent xmlns:mc="http://schemas.openxmlformats.org/markup-compatibility/2006">
                <mc:Choice xmlns:v="urn:schemas-microsoft-com:vml" Requires="v">
                  <p:oleObj spid="_x0000_s6169" name="Equation" r:id="rId17" imgW="190440" imgH="190440" progId="Equation.DSMT4">
                    <p:embed/>
                  </p:oleObj>
                </mc:Choice>
                <mc:Fallback>
                  <p:oleObj name="Equation" r:id="rId17" imgW="190440" imgH="190440" progId="Equation.DSMT4">
                    <p:embed/>
                    <p:pic>
                      <p:nvPicPr>
                        <p:cNvPr id="0" name=""/>
                        <p:cNvPicPr/>
                        <p:nvPr/>
                      </p:nvPicPr>
                      <p:blipFill>
                        <a:blip r:embed="rId18"/>
                        <a:stretch>
                          <a:fillRect/>
                        </a:stretch>
                      </p:blipFill>
                      <p:spPr>
                        <a:xfrm>
                          <a:off x="8276022" y="1019037"/>
                          <a:ext cx="190500" cy="190500"/>
                        </a:xfrm>
                        <a:prstGeom prst="rect">
                          <a:avLst/>
                        </a:prstGeom>
                      </p:spPr>
                    </p:pic>
                  </p:oleObj>
                </mc:Fallback>
              </mc:AlternateContent>
            </a:graphicData>
          </a:graphic>
        </p:graphicFrame>
        <p:cxnSp>
          <p:nvCxnSpPr>
            <p:cNvPr id="42" name="Straight Connector 41">
              <a:extLst>
                <a:ext uri="{FF2B5EF4-FFF2-40B4-BE49-F238E27FC236}">
                  <a16:creationId xmlns:a16="http://schemas.microsoft.com/office/drawing/2014/main" id="{23B150D1-C127-4538-B0C0-B2898C207829}"/>
                </a:ext>
              </a:extLst>
            </p:cNvPr>
            <p:cNvCxnSpPr/>
            <p:nvPr/>
          </p:nvCxnSpPr>
          <p:spPr bwMode="auto">
            <a:xfrm flipH="1">
              <a:off x="8218950" y="1544051"/>
              <a:ext cx="164288" cy="5728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TextBox 42">
              <a:extLst>
                <a:ext uri="{FF2B5EF4-FFF2-40B4-BE49-F238E27FC236}">
                  <a16:creationId xmlns:a16="http://schemas.microsoft.com/office/drawing/2014/main" id="{49164C46-ABC3-402B-9C83-957CD4BB4DB6}"/>
                </a:ext>
              </a:extLst>
            </p:cNvPr>
            <p:cNvSpPr txBox="1"/>
            <p:nvPr/>
          </p:nvSpPr>
          <p:spPr>
            <a:xfrm>
              <a:off x="7458257" y="1769658"/>
              <a:ext cx="827471" cy="461665"/>
            </a:xfrm>
            <a:prstGeom prst="rect">
              <a:avLst/>
            </a:prstGeom>
            <a:noFill/>
          </p:spPr>
          <p:txBody>
            <a:bodyPr wrap="none" rtlCol="0">
              <a:spAutoFit/>
            </a:bodyPr>
            <a:lstStyle/>
            <a:p>
              <a:r>
                <a:rPr lang="en-US" sz="1200" dirty="0"/>
                <a:t>cable and</a:t>
              </a:r>
            </a:p>
            <a:p>
              <a:r>
                <a:rPr lang="en-US" sz="1200" dirty="0"/>
                <a:t>transducer</a:t>
              </a: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93" name="Picture 69">
            <a:extLst>
              <a:ext uri="{FF2B5EF4-FFF2-40B4-BE49-F238E27FC236}">
                <a16:creationId xmlns:a16="http://schemas.microsoft.com/office/drawing/2014/main" id="{DCC358B8-3E17-45F5-BD61-85689DB1FC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6013" y="3833813"/>
            <a:ext cx="4876800" cy="2952750"/>
          </a:xfrm>
          <a:prstGeom prst="rect">
            <a:avLst/>
          </a:prstGeom>
          <a:noFill/>
          <a:extLst>
            <a:ext uri="{909E8E84-426E-40DD-AFC4-6F175D3DCCD1}">
              <a14:hiddenFill xmlns:a14="http://schemas.microsoft.com/office/drawing/2010/main">
                <a:solidFill>
                  <a:srgbClr val="FFFFFF"/>
                </a:solidFill>
              </a14:hiddenFill>
            </a:ext>
          </a:extLst>
        </p:spPr>
      </p:pic>
      <p:sp>
        <p:nvSpPr>
          <p:cNvPr id="26694" name="Line 70">
            <a:extLst>
              <a:ext uri="{FF2B5EF4-FFF2-40B4-BE49-F238E27FC236}">
                <a16:creationId xmlns:a16="http://schemas.microsoft.com/office/drawing/2014/main" id="{6812ADF0-D5A3-4404-8FEE-F4095280F34F}"/>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95" name="Text Box 71">
            <a:extLst>
              <a:ext uri="{FF2B5EF4-FFF2-40B4-BE49-F238E27FC236}">
                <a16:creationId xmlns:a16="http://schemas.microsoft.com/office/drawing/2014/main" id="{68D76482-BFAD-46F6-B21C-CD683CDA5700}"/>
              </a:ext>
            </a:extLst>
          </p:cNvPr>
          <p:cNvSpPr txBox="1">
            <a:spLocks noChangeArrowheads="1"/>
          </p:cNvSpPr>
          <p:nvPr/>
        </p:nvSpPr>
        <p:spPr bwMode="auto">
          <a:xfrm>
            <a:off x="2819400" y="381000"/>
            <a:ext cx="4178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Square Wave Pulser -UTEX 340</a:t>
            </a:r>
            <a:endParaRPr lang="en-US" altLang="en-US"/>
          </a:p>
        </p:txBody>
      </p:sp>
      <p:pic>
        <p:nvPicPr>
          <p:cNvPr id="26698" name="Picture 74">
            <a:extLst>
              <a:ext uri="{FF2B5EF4-FFF2-40B4-BE49-F238E27FC236}">
                <a16:creationId xmlns:a16="http://schemas.microsoft.com/office/drawing/2014/main" id="{68D27ACA-982C-46F3-AB48-D0C5465434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1066800"/>
            <a:ext cx="5248275" cy="2638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Line 4">
            <a:extLst>
              <a:ext uri="{FF2B5EF4-FFF2-40B4-BE49-F238E27FC236}">
                <a16:creationId xmlns:a16="http://schemas.microsoft.com/office/drawing/2014/main" id="{262A8812-359D-4F0F-A3F2-0A01864FCC43}"/>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49" name="Text Box 5">
            <a:extLst>
              <a:ext uri="{FF2B5EF4-FFF2-40B4-BE49-F238E27FC236}">
                <a16:creationId xmlns:a16="http://schemas.microsoft.com/office/drawing/2014/main" id="{2888E57C-1A23-41F1-A947-59EF78B6634A}"/>
              </a:ext>
            </a:extLst>
          </p:cNvPr>
          <p:cNvSpPr txBox="1">
            <a:spLocks noChangeArrowheads="1"/>
          </p:cNvSpPr>
          <p:nvPr/>
        </p:nvSpPr>
        <p:spPr bwMode="auto">
          <a:xfrm>
            <a:off x="2286000" y="381000"/>
            <a:ext cx="4178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Square Wave Pulser -UTEX 320</a:t>
            </a:r>
            <a:endParaRPr lang="en-US" altLang="en-US"/>
          </a:p>
        </p:txBody>
      </p:sp>
      <p:sp>
        <p:nvSpPr>
          <p:cNvPr id="31752" name="Text Box 8">
            <a:extLst>
              <a:ext uri="{FF2B5EF4-FFF2-40B4-BE49-F238E27FC236}">
                <a16:creationId xmlns:a16="http://schemas.microsoft.com/office/drawing/2014/main" id="{6694CD33-0DF9-41B6-A683-944E1938E3BE}"/>
              </a:ext>
            </a:extLst>
          </p:cNvPr>
          <p:cNvSpPr txBox="1">
            <a:spLocks noChangeArrowheads="1"/>
          </p:cNvSpPr>
          <p:nvPr/>
        </p:nvSpPr>
        <p:spPr bwMode="auto">
          <a:xfrm rot="21600000">
            <a:off x="2057400" y="6324600"/>
            <a:ext cx="1143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800">
                <a:latin typeface="Arial" panose="020B0604020202020204" pitchFamily="34" charset="0"/>
              </a:rPr>
              <a:t>t (</a:t>
            </a:r>
            <a:r>
              <a:rPr lang="en-US" altLang="en-US" sz="1800">
                <a:latin typeface="Arial" panose="020B0604020202020204" pitchFamily="34" charset="0"/>
                <a:sym typeface="Symbol" panose="05050102010706020507" pitchFamily="18" charset="2"/>
              </a:rPr>
              <a:t>sec</a:t>
            </a:r>
            <a:r>
              <a:rPr lang="en-US" altLang="en-US" sz="1800">
                <a:latin typeface="Arial" panose="020B0604020202020204" pitchFamily="34" charset="0"/>
              </a:rPr>
              <a:t>)</a:t>
            </a:r>
          </a:p>
        </p:txBody>
      </p:sp>
      <p:sp>
        <p:nvSpPr>
          <p:cNvPr id="31753" name="Text Box 9">
            <a:extLst>
              <a:ext uri="{FF2B5EF4-FFF2-40B4-BE49-F238E27FC236}">
                <a16:creationId xmlns:a16="http://schemas.microsoft.com/office/drawing/2014/main" id="{F96479F6-B5B2-4251-B423-B63A0CC7A395}"/>
              </a:ext>
            </a:extLst>
          </p:cNvPr>
          <p:cNvSpPr txBox="1">
            <a:spLocks noChangeArrowheads="1"/>
          </p:cNvSpPr>
          <p:nvPr/>
        </p:nvSpPr>
        <p:spPr bwMode="auto">
          <a:xfrm rot="16200000">
            <a:off x="-736600" y="4184650"/>
            <a:ext cx="1968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400">
                <a:latin typeface="Arial" panose="020B0604020202020204" pitchFamily="34" charset="0"/>
              </a:rPr>
              <a:t>Amplitude (V</a:t>
            </a:r>
            <a:r>
              <a:rPr lang="en-US" altLang="en-US" sz="1400">
                <a:latin typeface="Arial" panose="020B0604020202020204" pitchFamily="34" charset="0"/>
                <a:sym typeface="Symbol" panose="05050102010706020507" pitchFamily="18" charset="2"/>
              </a:rPr>
              <a:t>)</a:t>
            </a:r>
          </a:p>
        </p:txBody>
      </p:sp>
      <p:graphicFrame>
        <p:nvGraphicFramePr>
          <p:cNvPr id="31754" name="Object 10">
            <a:extLst>
              <a:ext uri="{FF2B5EF4-FFF2-40B4-BE49-F238E27FC236}">
                <a16:creationId xmlns:a16="http://schemas.microsoft.com/office/drawing/2014/main" id="{5F374ECB-C6E7-403F-9467-EDC3FECDDDE0}"/>
              </a:ext>
            </a:extLst>
          </p:cNvPr>
          <p:cNvGraphicFramePr>
            <a:graphicFrameLocks noChangeAspect="1"/>
          </p:cNvGraphicFramePr>
          <p:nvPr/>
        </p:nvGraphicFramePr>
        <p:xfrm>
          <a:off x="2133600" y="2913063"/>
          <a:ext cx="487363" cy="377825"/>
        </p:xfrm>
        <a:graphic>
          <a:graphicData uri="http://schemas.openxmlformats.org/presentationml/2006/ole">
            <mc:AlternateContent xmlns:mc="http://schemas.openxmlformats.org/markup-compatibility/2006">
              <mc:Choice xmlns:v="urn:schemas-microsoft-com:vml" Requires="v">
                <p:oleObj spid="_x0000_s7174" name="Equation" r:id="rId4" imgW="291960" imgH="228600" progId="Equation.3">
                  <p:embed/>
                </p:oleObj>
              </mc:Choice>
              <mc:Fallback>
                <p:oleObj name="Equation" r:id="rId4" imgW="291960" imgH="228600" progId="Equation.3">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2913063"/>
                        <a:ext cx="487363" cy="37782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31756" name="Picture 12">
            <a:extLst>
              <a:ext uri="{FF2B5EF4-FFF2-40B4-BE49-F238E27FC236}">
                <a16:creationId xmlns:a16="http://schemas.microsoft.com/office/drawing/2014/main" id="{DE4E8D10-CCB2-4BF0-AF6D-0F9D8547366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8743" t="4114" r="2914" b="5257"/>
          <a:stretch>
            <a:fillRect/>
          </a:stretch>
        </p:blipFill>
        <p:spPr bwMode="auto">
          <a:xfrm>
            <a:off x="4964113" y="3287713"/>
            <a:ext cx="3775075" cy="290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57" name="Text Box 13">
            <a:extLst>
              <a:ext uri="{FF2B5EF4-FFF2-40B4-BE49-F238E27FC236}">
                <a16:creationId xmlns:a16="http://schemas.microsoft.com/office/drawing/2014/main" id="{3B3A5AF7-8DC2-4EE2-8E28-BF7575003168}"/>
              </a:ext>
            </a:extLst>
          </p:cNvPr>
          <p:cNvSpPr txBox="1">
            <a:spLocks noChangeArrowheads="1"/>
          </p:cNvSpPr>
          <p:nvPr/>
        </p:nvSpPr>
        <p:spPr bwMode="auto">
          <a:xfrm rot="21600000">
            <a:off x="6503988" y="6122988"/>
            <a:ext cx="68421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latin typeface="Arial" panose="020B0604020202020204" pitchFamily="34" charset="0"/>
              </a:rPr>
              <a:t>f (MHz)</a:t>
            </a:r>
          </a:p>
        </p:txBody>
      </p:sp>
      <p:sp>
        <p:nvSpPr>
          <p:cNvPr id="31758" name="Text Box 14">
            <a:extLst>
              <a:ext uri="{FF2B5EF4-FFF2-40B4-BE49-F238E27FC236}">
                <a16:creationId xmlns:a16="http://schemas.microsoft.com/office/drawing/2014/main" id="{F4772F68-7717-40A1-87CB-AE3156118AF9}"/>
              </a:ext>
            </a:extLst>
          </p:cNvPr>
          <p:cNvSpPr txBox="1">
            <a:spLocks noChangeArrowheads="1"/>
          </p:cNvSpPr>
          <p:nvPr/>
        </p:nvSpPr>
        <p:spPr bwMode="auto">
          <a:xfrm rot="16200000">
            <a:off x="4201319" y="4602956"/>
            <a:ext cx="11493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Amplitude (V</a:t>
            </a:r>
            <a:r>
              <a:rPr lang="en-US" altLang="en-US" sz="1200">
                <a:latin typeface="Arial" panose="020B0604020202020204" pitchFamily="34" charset="0"/>
                <a:sym typeface="Symbol" panose="05050102010706020507" pitchFamily="18" charset="2"/>
              </a:rPr>
              <a:t>)</a:t>
            </a:r>
          </a:p>
        </p:txBody>
      </p:sp>
      <p:graphicFrame>
        <p:nvGraphicFramePr>
          <p:cNvPr id="31759" name="Object 15">
            <a:extLst>
              <a:ext uri="{FF2B5EF4-FFF2-40B4-BE49-F238E27FC236}">
                <a16:creationId xmlns:a16="http://schemas.microsoft.com/office/drawing/2014/main" id="{C50A2415-F4BA-4B10-8ACB-D4A80E2605F7}"/>
              </a:ext>
            </a:extLst>
          </p:cNvPr>
          <p:cNvGraphicFramePr>
            <a:graphicFrameLocks noChangeAspect="1"/>
          </p:cNvGraphicFramePr>
          <p:nvPr/>
        </p:nvGraphicFramePr>
        <p:xfrm>
          <a:off x="6324600" y="2897188"/>
          <a:ext cx="779463" cy="481012"/>
        </p:xfrm>
        <a:graphic>
          <a:graphicData uri="http://schemas.openxmlformats.org/presentationml/2006/ole">
            <mc:AlternateContent xmlns:mc="http://schemas.openxmlformats.org/markup-compatibility/2006">
              <mc:Choice xmlns:v="urn:schemas-microsoft-com:vml" Requires="v">
                <p:oleObj spid="_x0000_s7175" name="Equation" r:id="rId7" imgW="368280" imgH="228600" progId="Equation.3">
                  <p:embed/>
                </p:oleObj>
              </mc:Choice>
              <mc:Fallback>
                <p:oleObj name="Equation" r:id="rId7" imgW="368280" imgH="228600" progId="Equation.3">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4600" y="2897188"/>
                        <a:ext cx="779463" cy="48101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60" name="Text Box 16">
            <a:extLst>
              <a:ext uri="{FF2B5EF4-FFF2-40B4-BE49-F238E27FC236}">
                <a16:creationId xmlns:a16="http://schemas.microsoft.com/office/drawing/2014/main" id="{F88D6E2F-62B1-4AA7-A0A1-A04D566E6AD8}"/>
              </a:ext>
            </a:extLst>
          </p:cNvPr>
          <p:cNvSpPr txBox="1">
            <a:spLocks noChangeArrowheads="1"/>
          </p:cNvSpPr>
          <p:nvPr/>
        </p:nvSpPr>
        <p:spPr bwMode="auto">
          <a:xfrm rot="16200000">
            <a:off x="8374063" y="4603750"/>
            <a:ext cx="10302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Phase (deg</a:t>
            </a:r>
            <a:r>
              <a:rPr lang="en-US" altLang="en-US" sz="1200">
                <a:latin typeface="Arial" panose="020B0604020202020204" pitchFamily="34" charset="0"/>
                <a:sym typeface="Symbol" panose="05050102010706020507" pitchFamily="18" charset="2"/>
              </a:rPr>
              <a:t>)</a:t>
            </a:r>
          </a:p>
        </p:txBody>
      </p:sp>
      <p:sp>
        <p:nvSpPr>
          <p:cNvPr id="31761" name="Text Box 17">
            <a:extLst>
              <a:ext uri="{FF2B5EF4-FFF2-40B4-BE49-F238E27FC236}">
                <a16:creationId xmlns:a16="http://schemas.microsoft.com/office/drawing/2014/main" id="{B971EBC3-2DA8-4667-8FFE-E404F6129F3D}"/>
              </a:ext>
            </a:extLst>
          </p:cNvPr>
          <p:cNvSpPr txBox="1">
            <a:spLocks noChangeArrowheads="1"/>
          </p:cNvSpPr>
          <p:nvPr/>
        </p:nvSpPr>
        <p:spPr bwMode="auto">
          <a:xfrm>
            <a:off x="2057400" y="1600200"/>
            <a:ext cx="5238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Arial" panose="020B0604020202020204" pitchFamily="34" charset="0"/>
              </a:rPr>
              <a:t>Pulser source measured in open-circuit conditions</a:t>
            </a:r>
          </a:p>
        </p:txBody>
      </p:sp>
      <p:sp>
        <p:nvSpPr>
          <p:cNvPr id="31766" name="Rectangle 22">
            <a:extLst>
              <a:ext uri="{FF2B5EF4-FFF2-40B4-BE49-F238E27FC236}">
                <a16:creationId xmlns:a16="http://schemas.microsoft.com/office/drawing/2014/main" id="{68686135-A17E-4D82-B3D9-FE343A9B2088}"/>
              </a:ext>
            </a:extLst>
          </p:cNvPr>
          <p:cNvSpPr>
            <a:spLocks noChangeArrowheads="1"/>
          </p:cNvSpPr>
          <p:nvPr/>
        </p:nvSpPr>
        <p:spPr bwMode="auto">
          <a:xfrm>
            <a:off x="839788" y="3386138"/>
            <a:ext cx="3309937" cy="261620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67" name="Line 23">
            <a:extLst>
              <a:ext uri="{FF2B5EF4-FFF2-40B4-BE49-F238E27FC236}">
                <a16:creationId xmlns:a16="http://schemas.microsoft.com/office/drawing/2014/main" id="{E30EAFBB-F7D1-4494-B54C-AF2A92C20633}"/>
              </a:ext>
            </a:extLst>
          </p:cNvPr>
          <p:cNvSpPr>
            <a:spLocks noChangeShapeType="1"/>
          </p:cNvSpPr>
          <p:nvPr/>
        </p:nvSpPr>
        <p:spPr bwMode="auto">
          <a:xfrm>
            <a:off x="839788" y="3386138"/>
            <a:ext cx="33099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8" name="Line 24">
            <a:extLst>
              <a:ext uri="{FF2B5EF4-FFF2-40B4-BE49-F238E27FC236}">
                <a16:creationId xmlns:a16="http://schemas.microsoft.com/office/drawing/2014/main" id="{EBB13709-8110-4ECA-8AE9-0092F7CA4521}"/>
              </a:ext>
            </a:extLst>
          </p:cNvPr>
          <p:cNvSpPr>
            <a:spLocks noChangeShapeType="1"/>
          </p:cNvSpPr>
          <p:nvPr/>
        </p:nvSpPr>
        <p:spPr bwMode="auto">
          <a:xfrm>
            <a:off x="839788" y="6002338"/>
            <a:ext cx="33099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9" name="Line 25">
            <a:extLst>
              <a:ext uri="{FF2B5EF4-FFF2-40B4-BE49-F238E27FC236}">
                <a16:creationId xmlns:a16="http://schemas.microsoft.com/office/drawing/2014/main" id="{7C4BC3D2-0FD5-4DEE-A0BA-DC7CF1746902}"/>
              </a:ext>
            </a:extLst>
          </p:cNvPr>
          <p:cNvSpPr>
            <a:spLocks noChangeShapeType="1"/>
          </p:cNvSpPr>
          <p:nvPr/>
        </p:nvSpPr>
        <p:spPr bwMode="auto">
          <a:xfrm flipV="1">
            <a:off x="4149725" y="3386138"/>
            <a:ext cx="1588" cy="26162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0" name="Line 26">
            <a:extLst>
              <a:ext uri="{FF2B5EF4-FFF2-40B4-BE49-F238E27FC236}">
                <a16:creationId xmlns:a16="http://schemas.microsoft.com/office/drawing/2014/main" id="{7C9D07F7-9657-4E06-8BFC-3C5DC4BEE3B0}"/>
              </a:ext>
            </a:extLst>
          </p:cNvPr>
          <p:cNvSpPr>
            <a:spLocks noChangeShapeType="1"/>
          </p:cNvSpPr>
          <p:nvPr/>
        </p:nvSpPr>
        <p:spPr bwMode="auto">
          <a:xfrm flipV="1">
            <a:off x="839788" y="3386138"/>
            <a:ext cx="1587" cy="26162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1" name="Line 27">
            <a:extLst>
              <a:ext uri="{FF2B5EF4-FFF2-40B4-BE49-F238E27FC236}">
                <a16:creationId xmlns:a16="http://schemas.microsoft.com/office/drawing/2014/main" id="{7FFEA293-214E-4D03-B07E-8872D92CFD12}"/>
              </a:ext>
            </a:extLst>
          </p:cNvPr>
          <p:cNvSpPr>
            <a:spLocks noChangeShapeType="1"/>
          </p:cNvSpPr>
          <p:nvPr/>
        </p:nvSpPr>
        <p:spPr bwMode="auto">
          <a:xfrm>
            <a:off x="839788" y="6002338"/>
            <a:ext cx="33099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3" name="Line 29">
            <a:extLst>
              <a:ext uri="{FF2B5EF4-FFF2-40B4-BE49-F238E27FC236}">
                <a16:creationId xmlns:a16="http://schemas.microsoft.com/office/drawing/2014/main" id="{EED3769E-6CE5-448C-95D7-AB19437DFAFA}"/>
              </a:ext>
            </a:extLst>
          </p:cNvPr>
          <p:cNvSpPr>
            <a:spLocks noChangeShapeType="1"/>
          </p:cNvSpPr>
          <p:nvPr/>
        </p:nvSpPr>
        <p:spPr bwMode="auto">
          <a:xfrm flipV="1">
            <a:off x="839788" y="596423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4" name="Line 30">
            <a:extLst>
              <a:ext uri="{FF2B5EF4-FFF2-40B4-BE49-F238E27FC236}">
                <a16:creationId xmlns:a16="http://schemas.microsoft.com/office/drawing/2014/main" id="{99C3D095-140E-4722-AB93-8B8D1B0FA415}"/>
              </a:ext>
            </a:extLst>
          </p:cNvPr>
          <p:cNvSpPr>
            <a:spLocks noChangeShapeType="1"/>
          </p:cNvSpPr>
          <p:nvPr/>
        </p:nvSpPr>
        <p:spPr bwMode="auto">
          <a:xfrm>
            <a:off x="839788" y="3394075"/>
            <a:ext cx="1587"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5" name="Rectangle 31">
            <a:extLst>
              <a:ext uri="{FF2B5EF4-FFF2-40B4-BE49-F238E27FC236}">
                <a16:creationId xmlns:a16="http://schemas.microsoft.com/office/drawing/2014/main" id="{66126521-AB29-4E58-AD16-7A6F0E2B7567}"/>
              </a:ext>
            </a:extLst>
          </p:cNvPr>
          <p:cNvSpPr>
            <a:spLocks noChangeArrowheads="1"/>
          </p:cNvSpPr>
          <p:nvPr/>
        </p:nvSpPr>
        <p:spPr bwMode="auto">
          <a:xfrm>
            <a:off x="809625" y="60245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31776" name="Line 32">
            <a:extLst>
              <a:ext uri="{FF2B5EF4-FFF2-40B4-BE49-F238E27FC236}">
                <a16:creationId xmlns:a16="http://schemas.microsoft.com/office/drawing/2014/main" id="{5A208A5B-7C49-4443-8F8E-9309518B55BE}"/>
              </a:ext>
            </a:extLst>
          </p:cNvPr>
          <p:cNvSpPr>
            <a:spLocks noChangeShapeType="1"/>
          </p:cNvSpPr>
          <p:nvPr/>
        </p:nvSpPr>
        <p:spPr bwMode="auto">
          <a:xfrm flipV="1">
            <a:off x="1495425" y="596423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7" name="Line 33">
            <a:extLst>
              <a:ext uri="{FF2B5EF4-FFF2-40B4-BE49-F238E27FC236}">
                <a16:creationId xmlns:a16="http://schemas.microsoft.com/office/drawing/2014/main" id="{016AC060-4CA0-4E66-8FD0-89EB6908B393}"/>
              </a:ext>
            </a:extLst>
          </p:cNvPr>
          <p:cNvSpPr>
            <a:spLocks noChangeShapeType="1"/>
          </p:cNvSpPr>
          <p:nvPr/>
        </p:nvSpPr>
        <p:spPr bwMode="auto">
          <a:xfrm>
            <a:off x="1495425" y="3394075"/>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8" name="Rectangle 34">
            <a:extLst>
              <a:ext uri="{FF2B5EF4-FFF2-40B4-BE49-F238E27FC236}">
                <a16:creationId xmlns:a16="http://schemas.microsoft.com/office/drawing/2014/main" id="{15BBBF92-5460-4525-BBEB-CA7BBB2A4BFD}"/>
              </a:ext>
            </a:extLst>
          </p:cNvPr>
          <p:cNvSpPr>
            <a:spLocks noChangeArrowheads="1"/>
          </p:cNvSpPr>
          <p:nvPr/>
        </p:nvSpPr>
        <p:spPr bwMode="auto">
          <a:xfrm>
            <a:off x="1381125" y="6024563"/>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0.05</a:t>
            </a:r>
            <a:endParaRPr lang="en-US" altLang="en-US" sz="1800"/>
          </a:p>
        </p:txBody>
      </p:sp>
      <p:sp>
        <p:nvSpPr>
          <p:cNvPr id="31779" name="Line 35">
            <a:extLst>
              <a:ext uri="{FF2B5EF4-FFF2-40B4-BE49-F238E27FC236}">
                <a16:creationId xmlns:a16="http://schemas.microsoft.com/office/drawing/2014/main" id="{9BE94043-57B5-4023-838F-5FE70FF917DA}"/>
              </a:ext>
            </a:extLst>
          </p:cNvPr>
          <p:cNvSpPr>
            <a:spLocks noChangeShapeType="1"/>
          </p:cNvSpPr>
          <p:nvPr/>
        </p:nvSpPr>
        <p:spPr bwMode="auto">
          <a:xfrm flipV="1">
            <a:off x="2159000" y="596423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0" name="Line 36">
            <a:extLst>
              <a:ext uri="{FF2B5EF4-FFF2-40B4-BE49-F238E27FC236}">
                <a16:creationId xmlns:a16="http://schemas.microsoft.com/office/drawing/2014/main" id="{1F2516A9-1E73-4780-B012-D1ED6387564B}"/>
              </a:ext>
            </a:extLst>
          </p:cNvPr>
          <p:cNvSpPr>
            <a:spLocks noChangeShapeType="1"/>
          </p:cNvSpPr>
          <p:nvPr/>
        </p:nvSpPr>
        <p:spPr bwMode="auto">
          <a:xfrm>
            <a:off x="2159000" y="3394075"/>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1" name="Rectangle 37">
            <a:extLst>
              <a:ext uri="{FF2B5EF4-FFF2-40B4-BE49-F238E27FC236}">
                <a16:creationId xmlns:a16="http://schemas.microsoft.com/office/drawing/2014/main" id="{EC975439-F7B8-47C6-BFCD-9E13C6C69EA2}"/>
              </a:ext>
            </a:extLst>
          </p:cNvPr>
          <p:cNvSpPr>
            <a:spLocks noChangeArrowheads="1"/>
          </p:cNvSpPr>
          <p:nvPr/>
        </p:nvSpPr>
        <p:spPr bwMode="auto">
          <a:xfrm>
            <a:off x="2074863" y="60245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0.1</a:t>
            </a:r>
            <a:endParaRPr lang="en-US" altLang="en-US" sz="1800"/>
          </a:p>
        </p:txBody>
      </p:sp>
      <p:sp>
        <p:nvSpPr>
          <p:cNvPr id="31782" name="Line 38">
            <a:extLst>
              <a:ext uri="{FF2B5EF4-FFF2-40B4-BE49-F238E27FC236}">
                <a16:creationId xmlns:a16="http://schemas.microsoft.com/office/drawing/2014/main" id="{19423BC5-9342-424B-9FB7-4826655D3498}"/>
              </a:ext>
            </a:extLst>
          </p:cNvPr>
          <p:cNvSpPr>
            <a:spLocks noChangeShapeType="1"/>
          </p:cNvSpPr>
          <p:nvPr/>
        </p:nvSpPr>
        <p:spPr bwMode="auto">
          <a:xfrm flipV="1">
            <a:off x="2822575" y="596423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3" name="Line 39">
            <a:extLst>
              <a:ext uri="{FF2B5EF4-FFF2-40B4-BE49-F238E27FC236}">
                <a16:creationId xmlns:a16="http://schemas.microsoft.com/office/drawing/2014/main" id="{136C2307-9FD0-4004-8FB6-8718A8079556}"/>
              </a:ext>
            </a:extLst>
          </p:cNvPr>
          <p:cNvSpPr>
            <a:spLocks noChangeShapeType="1"/>
          </p:cNvSpPr>
          <p:nvPr/>
        </p:nvSpPr>
        <p:spPr bwMode="auto">
          <a:xfrm>
            <a:off x="2822575" y="3394075"/>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4" name="Rectangle 40">
            <a:extLst>
              <a:ext uri="{FF2B5EF4-FFF2-40B4-BE49-F238E27FC236}">
                <a16:creationId xmlns:a16="http://schemas.microsoft.com/office/drawing/2014/main" id="{382E2621-B515-4218-943B-9F9057481D09}"/>
              </a:ext>
            </a:extLst>
          </p:cNvPr>
          <p:cNvSpPr>
            <a:spLocks noChangeArrowheads="1"/>
          </p:cNvSpPr>
          <p:nvPr/>
        </p:nvSpPr>
        <p:spPr bwMode="auto">
          <a:xfrm>
            <a:off x="2708275" y="6024563"/>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0.15</a:t>
            </a:r>
            <a:endParaRPr lang="en-US" altLang="en-US" sz="1800"/>
          </a:p>
        </p:txBody>
      </p:sp>
      <p:sp>
        <p:nvSpPr>
          <p:cNvPr id="31785" name="Line 41">
            <a:extLst>
              <a:ext uri="{FF2B5EF4-FFF2-40B4-BE49-F238E27FC236}">
                <a16:creationId xmlns:a16="http://schemas.microsoft.com/office/drawing/2014/main" id="{28AFDBA6-22B2-4A16-9622-1F7529E74F53}"/>
              </a:ext>
            </a:extLst>
          </p:cNvPr>
          <p:cNvSpPr>
            <a:spLocks noChangeShapeType="1"/>
          </p:cNvSpPr>
          <p:nvPr/>
        </p:nvSpPr>
        <p:spPr bwMode="auto">
          <a:xfrm flipV="1">
            <a:off x="3486150" y="596423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6" name="Line 42">
            <a:extLst>
              <a:ext uri="{FF2B5EF4-FFF2-40B4-BE49-F238E27FC236}">
                <a16:creationId xmlns:a16="http://schemas.microsoft.com/office/drawing/2014/main" id="{F61E47CD-BD4F-462E-985B-0388FD7E38DA}"/>
              </a:ext>
            </a:extLst>
          </p:cNvPr>
          <p:cNvSpPr>
            <a:spLocks noChangeShapeType="1"/>
          </p:cNvSpPr>
          <p:nvPr/>
        </p:nvSpPr>
        <p:spPr bwMode="auto">
          <a:xfrm>
            <a:off x="3486150" y="3394075"/>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7" name="Rectangle 43">
            <a:extLst>
              <a:ext uri="{FF2B5EF4-FFF2-40B4-BE49-F238E27FC236}">
                <a16:creationId xmlns:a16="http://schemas.microsoft.com/office/drawing/2014/main" id="{4AD3F480-917B-4AFC-96D6-927E89C43928}"/>
              </a:ext>
            </a:extLst>
          </p:cNvPr>
          <p:cNvSpPr>
            <a:spLocks noChangeArrowheads="1"/>
          </p:cNvSpPr>
          <p:nvPr/>
        </p:nvSpPr>
        <p:spPr bwMode="auto">
          <a:xfrm>
            <a:off x="3402013" y="60245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0.2</a:t>
            </a:r>
            <a:endParaRPr lang="en-US" altLang="en-US" sz="1800"/>
          </a:p>
        </p:txBody>
      </p:sp>
      <p:sp>
        <p:nvSpPr>
          <p:cNvPr id="31788" name="Line 44">
            <a:extLst>
              <a:ext uri="{FF2B5EF4-FFF2-40B4-BE49-F238E27FC236}">
                <a16:creationId xmlns:a16="http://schemas.microsoft.com/office/drawing/2014/main" id="{E359B44C-6A3F-4913-AF4C-0E464B9E5123}"/>
              </a:ext>
            </a:extLst>
          </p:cNvPr>
          <p:cNvSpPr>
            <a:spLocks noChangeShapeType="1"/>
          </p:cNvSpPr>
          <p:nvPr/>
        </p:nvSpPr>
        <p:spPr bwMode="auto">
          <a:xfrm flipV="1">
            <a:off x="4149725" y="596423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9" name="Line 45">
            <a:extLst>
              <a:ext uri="{FF2B5EF4-FFF2-40B4-BE49-F238E27FC236}">
                <a16:creationId xmlns:a16="http://schemas.microsoft.com/office/drawing/2014/main" id="{66ADEC7C-D64A-403B-A92F-D6578F2E1D5A}"/>
              </a:ext>
            </a:extLst>
          </p:cNvPr>
          <p:cNvSpPr>
            <a:spLocks noChangeShapeType="1"/>
          </p:cNvSpPr>
          <p:nvPr/>
        </p:nvSpPr>
        <p:spPr bwMode="auto">
          <a:xfrm>
            <a:off x="4149725" y="3394075"/>
            <a:ext cx="1588" cy="301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0" name="Rectangle 46">
            <a:extLst>
              <a:ext uri="{FF2B5EF4-FFF2-40B4-BE49-F238E27FC236}">
                <a16:creationId xmlns:a16="http://schemas.microsoft.com/office/drawing/2014/main" id="{118AA523-9805-4FA6-874E-E6CC8BF939B4}"/>
              </a:ext>
            </a:extLst>
          </p:cNvPr>
          <p:cNvSpPr>
            <a:spLocks noChangeArrowheads="1"/>
          </p:cNvSpPr>
          <p:nvPr/>
        </p:nvSpPr>
        <p:spPr bwMode="auto">
          <a:xfrm>
            <a:off x="4035425" y="6024563"/>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0.25</a:t>
            </a:r>
            <a:endParaRPr lang="en-US" altLang="en-US" sz="1800"/>
          </a:p>
        </p:txBody>
      </p:sp>
      <p:sp>
        <p:nvSpPr>
          <p:cNvPr id="31791" name="Line 47">
            <a:extLst>
              <a:ext uri="{FF2B5EF4-FFF2-40B4-BE49-F238E27FC236}">
                <a16:creationId xmlns:a16="http://schemas.microsoft.com/office/drawing/2014/main" id="{1DE8D79A-766E-468D-847D-3D789E96CB88}"/>
              </a:ext>
            </a:extLst>
          </p:cNvPr>
          <p:cNvSpPr>
            <a:spLocks noChangeShapeType="1"/>
          </p:cNvSpPr>
          <p:nvPr/>
        </p:nvSpPr>
        <p:spPr bwMode="auto">
          <a:xfrm>
            <a:off x="839788" y="6002338"/>
            <a:ext cx="301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2" name="Line 48">
            <a:extLst>
              <a:ext uri="{FF2B5EF4-FFF2-40B4-BE49-F238E27FC236}">
                <a16:creationId xmlns:a16="http://schemas.microsoft.com/office/drawing/2014/main" id="{59D37A9E-B45C-43C2-B800-04D6A7CA3546}"/>
              </a:ext>
            </a:extLst>
          </p:cNvPr>
          <p:cNvSpPr>
            <a:spLocks noChangeShapeType="1"/>
          </p:cNvSpPr>
          <p:nvPr/>
        </p:nvSpPr>
        <p:spPr bwMode="auto">
          <a:xfrm flipH="1">
            <a:off x="4111625" y="600233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4" name="Line 50">
            <a:extLst>
              <a:ext uri="{FF2B5EF4-FFF2-40B4-BE49-F238E27FC236}">
                <a16:creationId xmlns:a16="http://schemas.microsoft.com/office/drawing/2014/main" id="{20A10BF4-017D-4743-9C7F-F6E60B4E8830}"/>
              </a:ext>
            </a:extLst>
          </p:cNvPr>
          <p:cNvSpPr>
            <a:spLocks noChangeShapeType="1"/>
          </p:cNvSpPr>
          <p:nvPr/>
        </p:nvSpPr>
        <p:spPr bwMode="auto">
          <a:xfrm>
            <a:off x="839788" y="5567363"/>
            <a:ext cx="301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5" name="Line 51">
            <a:extLst>
              <a:ext uri="{FF2B5EF4-FFF2-40B4-BE49-F238E27FC236}">
                <a16:creationId xmlns:a16="http://schemas.microsoft.com/office/drawing/2014/main" id="{1BF86872-8B65-471E-B5B5-5EF754504396}"/>
              </a:ext>
            </a:extLst>
          </p:cNvPr>
          <p:cNvSpPr>
            <a:spLocks noChangeShapeType="1"/>
          </p:cNvSpPr>
          <p:nvPr/>
        </p:nvSpPr>
        <p:spPr bwMode="auto">
          <a:xfrm flipH="1">
            <a:off x="4111625" y="556736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6" name="Rectangle 52">
            <a:extLst>
              <a:ext uri="{FF2B5EF4-FFF2-40B4-BE49-F238E27FC236}">
                <a16:creationId xmlns:a16="http://schemas.microsoft.com/office/drawing/2014/main" id="{7854E819-EA1C-45BE-9617-5CEDC58FC641}"/>
              </a:ext>
            </a:extLst>
          </p:cNvPr>
          <p:cNvSpPr>
            <a:spLocks noChangeArrowheads="1"/>
          </p:cNvSpPr>
          <p:nvPr/>
        </p:nvSpPr>
        <p:spPr bwMode="auto">
          <a:xfrm>
            <a:off x="369888" y="5499100"/>
            <a:ext cx="457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-200</a:t>
            </a:r>
            <a:endParaRPr lang="en-US" altLang="en-US" sz="1800"/>
          </a:p>
        </p:txBody>
      </p:sp>
      <p:sp>
        <p:nvSpPr>
          <p:cNvPr id="31797" name="Line 53">
            <a:extLst>
              <a:ext uri="{FF2B5EF4-FFF2-40B4-BE49-F238E27FC236}">
                <a16:creationId xmlns:a16="http://schemas.microsoft.com/office/drawing/2014/main" id="{A4505ACF-7711-4B70-9CED-29A8D3F684EF}"/>
              </a:ext>
            </a:extLst>
          </p:cNvPr>
          <p:cNvSpPr>
            <a:spLocks noChangeShapeType="1"/>
          </p:cNvSpPr>
          <p:nvPr/>
        </p:nvSpPr>
        <p:spPr bwMode="auto">
          <a:xfrm>
            <a:off x="839788" y="5132388"/>
            <a:ext cx="301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8" name="Line 54">
            <a:extLst>
              <a:ext uri="{FF2B5EF4-FFF2-40B4-BE49-F238E27FC236}">
                <a16:creationId xmlns:a16="http://schemas.microsoft.com/office/drawing/2014/main" id="{FC9A6CAC-8DB9-4996-A38C-A814A117A23E}"/>
              </a:ext>
            </a:extLst>
          </p:cNvPr>
          <p:cNvSpPr>
            <a:spLocks noChangeShapeType="1"/>
          </p:cNvSpPr>
          <p:nvPr/>
        </p:nvSpPr>
        <p:spPr bwMode="auto">
          <a:xfrm flipH="1">
            <a:off x="4111625" y="51323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0" name="Line 56">
            <a:extLst>
              <a:ext uri="{FF2B5EF4-FFF2-40B4-BE49-F238E27FC236}">
                <a16:creationId xmlns:a16="http://schemas.microsoft.com/office/drawing/2014/main" id="{82DA9CAE-B47D-4418-AC98-71F94F29BE63}"/>
              </a:ext>
            </a:extLst>
          </p:cNvPr>
          <p:cNvSpPr>
            <a:spLocks noChangeShapeType="1"/>
          </p:cNvSpPr>
          <p:nvPr/>
        </p:nvSpPr>
        <p:spPr bwMode="auto">
          <a:xfrm>
            <a:off x="839788" y="4697413"/>
            <a:ext cx="301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1" name="Line 57">
            <a:extLst>
              <a:ext uri="{FF2B5EF4-FFF2-40B4-BE49-F238E27FC236}">
                <a16:creationId xmlns:a16="http://schemas.microsoft.com/office/drawing/2014/main" id="{666BA588-DD0F-4917-94FD-E70A4E3F9A1A}"/>
              </a:ext>
            </a:extLst>
          </p:cNvPr>
          <p:cNvSpPr>
            <a:spLocks noChangeShapeType="1"/>
          </p:cNvSpPr>
          <p:nvPr/>
        </p:nvSpPr>
        <p:spPr bwMode="auto">
          <a:xfrm flipH="1">
            <a:off x="4111625" y="46974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2" name="Rectangle 58">
            <a:extLst>
              <a:ext uri="{FF2B5EF4-FFF2-40B4-BE49-F238E27FC236}">
                <a16:creationId xmlns:a16="http://schemas.microsoft.com/office/drawing/2014/main" id="{4961ACF5-FACE-4542-A423-C205CF4903BD}"/>
              </a:ext>
            </a:extLst>
          </p:cNvPr>
          <p:cNvSpPr>
            <a:spLocks noChangeArrowheads="1"/>
          </p:cNvSpPr>
          <p:nvPr/>
        </p:nvSpPr>
        <p:spPr bwMode="auto">
          <a:xfrm>
            <a:off x="369888" y="4629150"/>
            <a:ext cx="457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-100</a:t>
            </a:r>
            <a:endParaRPr lang="en-US" altLang="en-US" sz="1800"/>
          </a:p>
        </p:txBody>
      </p:sp>
      <p:sp>
        <p:nvSpPr>
          <p:cNvPr id="31803" name="Line 59">
            <a:extLst>
              <a:ext uri="{FF2B5EF4-FFF2-40B4-BE49-F238E27FC236}">
                <a16:creationId xmlns:a16="http://schemas.microsoft.com/office/drawing/2014/main" id="{100AB54F-5163-4834-B8AC-AB6E87C0F940}"/>
              </a:ext>
            </a:extLst>
          </p:cNvPr>
          <p:cNvSpPr>
            <a:spLocks noChangeShapeType="1"/>
          </p:cNvSpPr>
          <p:nvPr/>
        </p:nvSpPr>
        <p:spPr bwMode="auto">
          <a:xfrm>
            <a:off x="839788" y="4262438"/>
            <a:ext cx="301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4" name="Line 60">
            <a:extLst>
              <a:ext uri="{FF2B5EF4-FFF2-40B4-BE49-F238E27FC236}">
                <a16:creationId xmlns:a16="http://schemas.microsoft.com/office/drawing/2014/main" id="{431E359B-F4C1-4148-80B8-7766A49B7373}"/>
              </a:ext>
            </a:extLst>
          </p:cNvPr>
          <p:cNvSpPr>
            <a:spLocks noChangeShapeType="1"/>
          </p:cNvSpPr>
          <p:nvPr/>
        </p:nvSpPr>
        <p:spPr bwMode="auto">
          <a:xfrm flipH="1">
            <a:off x="4111625" y="426243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6" name="Line 62">
            <a:extLst>
              <a:ext uri="{FF2B5EF4-FFF2-40B4-BE49-F238E27FC236}">
                <a16:creationId xmlns:a16="http://schemas.microsoft.com/office/drawing/2014/main" id="{6162779A-7A17-43D3-B890-787D7298E35F}"/>
              </a:ext>
            </a:extLst>
          </p:cNvPr>
          <p:cNvSpPr>
            <a:spLocks noChangeShapeType="1"/>
          </p:cNvSpPr>
          <p:nvPr/>
        </p:nvSpPr>
        <p:spPr bwMode="auto">
          <a:xfrm>
            <a:off x="839788" y="3829050"/>
            <a:ext cx="301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7" name="Line 63">
            <a:extLst>
              <a:ext uri="{FF2B5EF4-FFF2-40B4-BE49-F238E27FC236}">
                <a16:creationId xmlns:a16="http://schemas.microsoft.com/office/drawing/2014/main" id="{B294DCBF-A4BE-4AE1-B196-0D7D6BBCC41D}"/>
              </a:ext>
            </a:extLst>
          </p:cNvPr>
          <p:cNvSpPr>
            <a:spLocks noChangeShapeType="1"/>
          </p:cNvSpPr>
          <p:nvPr/>
        </p:nvSpPr>
        <p:spPr bwMode="auto">
          <a:xfrm flipH="1">
            <a:off x="4111625" y="38290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8" name="Rectangle 64">
            <a:extLst>
              <a:ext uri="{FF2B5EF4-FFF2-40B4-BE49-F238E27FC236}">
                <a16:creationId xmlns:a16="http://schemas.microsoft.com/office/drawing/2014/main" id="{A4AC5A51-7834-4EB3-A286-29CCEDFFF5D2}"/>
              </a:ext>
            </a:extLst>
          </p:cNvPr>
          <p:cNvSpPr>
            <a:spLocks noChangeArrowheads="1"/>
          </p:cNvSpPr>
          <p:nvPr/>
        </p:nvSpPr>
        <p:spPr bwMode="auto">
          <a:xfrm>
            <a:off x="544513" y="37592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31809" name="Line 65">
            <a:extLst>
              <a:ext uri="{FF2B5EF4-FFF2-40B4-BE49-F238E27FC236}">
                <a16:creationId xmlns:a16="http://schemas.microsoft.com/office/drawing/2014/main" id="{FF9E513E-E99B-4360-ACF5-C73345039013}"/>
              </a:ext>
            </a:extLst>
          </p:cNvPr>
          <p:cNvSpPr>
            <a:spLocks noChangeShapeType="1"/>
          </p:cNvSpPr>
          <p:nvPr/>
        </p:nvSpPr>
        <p:spPr bwMode="auto">
          <a:xfrm>
            <a:off x="839788" y="3394075"/>
            <a:ext cx="301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10" name="Line 66">
            <a:extLst>
              <a:ext uri="{FF2B5EF4-FFF2-40B4-BE49-F238E27FC236}">
                <a16:creationId xmlns:a16="http://schemas.microsoft.com/office/drawing/2014/main" id="{2BE8FBDF-1309-4EF0-8EBB-B4526D56C1D8}"/>
              </a:ext>
            </a:extLst>
          </p:cNvPr>
          <p:cNvSpPr>
            <a:spLocks noChangeShapeType="1"/>
          </p:cNvSpPr>
          <p:nvPr/>
        </p:nvSpPr>
        <p:spPr bwMode="auto">
          <a:xfrm flipH="1">
            <a:off x="4111625" y="33940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13" name="Line 69">
            <a:extLst>
              <a:ext uri="{FF2B5EF4-FFF2-40B4-BE49-F238E27FC236}">
                <a16:creationId xmlns:a16="http://schemas.microsoft.com/office/drawing/2014/main" id="{06F8064D-C916-4670-B16D-AA2E7B3AE2A8}"/>
              </a:ext>
            </a:extLst>
          </p:cNvPr>
          <p:cNvSpPr>
            <a:spLocks noChangeShapeType="1"/>
          </p:cNvSpPr>
          <p:nvPr/>
        </p:nvSpPr>
        <p:spPr bwMode="auto">
          <a:xfrm>
            <a:off x="839788" y="6002338"/>
            <a:ext cx="33099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14" name="Line 70">
            <a:extLst>
              <a:ext uri="{FF2B5EF4-FFF2-40B4-BE49-F238E27FC236}">
                <a16:creationId xmlns:a16="http://schemas.microsoft.com/office/drawing/2014/main" id="{4ABDADF5-79D0-4450-AC93-3891CCA07FAF}"/>
              </a:ext>
            </a:extLst>
          </p:cNvPr>
          <p:cNvSpPr>
            <a:spLocks noChangeShapeType="1"/>
          </p:cNvSpPr>
          <p:nvPr/>
        </p:nvSpPr>
        <p:spPr bwMode="auto">
          <a:xfrm flipV="1">
            <a:off x="4149725" y="3386138"/>
            <a:ext cx="1588" cy="26162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16" name="Freeform 72">
            <a:extLst>
              <a:ext uri="{FF2B5EF4-FFF2-40B4-BE49-F238E27FC236}">
                <a16:creationId xmlns:a16="http://schemas.microsoft.com/office/drawing/2014/main" id="{82F71E1A-7786-4270-8132-E9D125EFB5BB}"/>
              </a:ext>
            </a:extLst>
          </p:cNvPr>
          <p:cNvSpPr>
            <a:spLocks/>
          </p:cNvSpPr>
          <p:nvPr/>
        </p:nvSpPr>
        <p:spPr bwMode="auto">
          <a:xfrm>
            <a:off x="839788" y="3813175"/>
            <a:ext cx="3317875" cy="1854200"/>
          </a:xfrm>
          <a:custGeom>
            <a:avLst/>
            <a:gdLst>
              <a:gd name="T0" fmla="*/ 14 w 2090"/>
              <a:gd name="T1" fmla="*/ 5 h 1168"/>
              <a:gd name="T2" fmla="*/ 48 w 2090"/>
              <a:gd name="T3" fmla="*/ 5 h 1168"/>
              <a:gd name="T4" fmla="*/ 81 w 2090"/>
              <a:gd name="T5" fmla="*/ 5 h 1168"/>
              <a:gd name="T6" fmla="*/ 115 w 2090"/>
              <a:gd name="T7" fmla="*/ 5 h 1168"/>
              <a:gd name="T8" fmla="*/ 149 w 2090"/>
              <a:gd name="T9" fmla="*/ 5 h 1168"/>
              <a:gd name="T10" fmla="*/ 182 w 2090"/>
              <a:gd name="T11" fmla="*/ 10 h 1168"/>
              <a:gd name="T12" fmla="*/ 216 w 2090"/>
              <a:gd name="T13" fmla="*/ 14 h 1168"/>
              <a:gd name="T14" fmla="*/ 250 w 2090"/>
              <a:gd name="T15" fmla="*/ 428 h 1168"/>
              <a:gd name="T16" fmla="*/ 283 w 2090"/>
              <a:gd name="T17" fmla="*/ 1076 h 1168"/>
              <a:gd name="T18" fmla="*/ 312 w 2090"/>
              <a:gd name="T19" fmla="*/ 1004 h 1168"/>
              <a:gd name="T20" fmla="*/ 346 w 2090"/>
              <a:gd name="T21" fmla="*/ 990 h 1168"/>
              <a:gd name="T22" fmla="*/ 379 w 2090"/>
              <a:gd name="T23" fmla="*/ 1168 h 1168"/>
              <a:gd name="T24" fmla="*/ 413 w 2090"/>
              <a:gd name="T25" fmla="*/ 1076 h 1168"/>
              <a:gd name="T26" fmla="*/ 447 w 2090"/>
              <a:gd name="T27" fmla="*/ 889 h 1168"/>
              <a:gd name="T28" fmla="*/ 480 w 2090"/>
              <a:gd name="T29" fmla="*/ 649 h 1168"/>
              <a:gd name="T30" fmla="*/ 514 w 2090"/>
              <a:gd name="T31" fmla="*/ 423 h 1168"/>
              <a:gd name="T32" fmla="*/ 548 w 2090"/>
              <a:gd name="T33" fmla="*/ 293 h 1168"/>
              <a:gd name="T34" fmla="*/ 581 w 2090"/>
              <a:gd name="T35" fmla="*/ 183 h 1168"/>
              <a:gd name="T36" fmla="*/ 615 w 2090"/>
              <a:gd name="T37" fmla="*/ 120 h 1168"/>
              <a:gd name="T38" fmla="*/ 649 w 2090"/>
              <a:gd name="T39" fmla="*/ 72 h 1168"/>
              <a:gd name="T40" fmla="*/ 682 w 2090"/>
              <a:gd name="T41" fmla="*/ 48 h 1168"/>
              <a:gd name="T42" fmla="*/ 716 w 2090"/>
              <a:gd name="T43" fmla="*/ 34 h 1168"/>
              <a:gd name="T44" fmla="*/ 749 w 2090"/>
              <a:gd name="T45" fmla="*/ 24 h 1168"/>
              <a:gd name="T46" fmla="*/ 783 w 2090"/>
              <a:gd name="T47" fmla="*/ 14 h 1168"/>
              <a:gd name="T48" fmla="*/ 817 w 2090"/>
              <a:gd name="T49" fmla="*/ 10 h 1168"/>
              <a:gd name="T50" fmla="*/ 850 w 2090"/>
              <a:gd name="T51" fmla="*/ 10 h 1168"/>
              <a:gd name="T52" fmla="*/ 884 w 2090"/>
              <a:gd name="T53" fmla="*/ 5 h 1168"/>
              <a:gd name="T54" fmla="*/ 913 w 2090"/>
              <a:gd name="T55" fmla="*/ 10 h 1168"/>
              <a:gd name="T56" fmla="*/ 946 w 2090"/>
              <a:gd name="T57" fmla="*/ 5 h 1168"/>
              <a:gd name="T58" fmla="*/ 980 w 2090"/>
              <a:gd name="T59" fmla="*/ 5 h 1168"/>
              <a:gd name="T60" fmla="*/ 1014 w 2090"/>
              <a:gd name="T61" fmla="*/ 0 h 1168"/>
              <a:gd name="T62" fmla="*/ 1047 w 2090"/>
              <a:gd name="T63" fmla="*/ 5 h 1168"/>
              <a:gd name="T64" fmla="*/ 1081 w 2090"/>
              <a:gd name="T65" fmla="*/ 5 h 1168"/>
              <a:gd name="T66" fmla="*/ 1115 w 2090"/>
              <a:gd name="T67" fmla="*/ 5 h 1168"/>
              <a:gd name="T68" fmla="*/ 1148 w 2090"/>
              <a:gd name="T69" fmla="*/ 5 h 1168"/>
              <a:gd name="T70" fmla="*/ 1182 w 2090"/>
              <a:gd name="T71" fmla="*/ 5 h 1168"/>
              <a:gd name="T72" fmla="*/ 1216 w 2090"/>
              <a:gd name="T73" fmla="*/ 5 h 1168"/>
              <a:gd name="T74" fmla="*/ 1249 w 2090"/>
              <a:gd name="T75" fmla="*/ 5 h 1168"/>
              <a:gd name="T76" fmla="*/ 1283 w 2090"/>
              <a:gd name="T77" fmla="*/ 5 h 1168"/>
              <a:gd name="T78" fmla="*/ 1316 w 2090"/>
              <a:gd name="T79" fmla="*/ 5 h 1168"/>
              <a:gd name="T80" fmla="*/ 1350 w 2090"/>
              <a:gd name="T81" fmla="*/ 5 h 1168"/>
              <a:gd name="T82" fmla="*/ 1384 w 2090"/>
              <a:gd name="T83" fmla="*/ 5 h 1168"/>
              <a:gd name="T84" fmla="*/ 1417 w 2090"/>
              <a:gd name="T85" fmla="*/ 5 h 1168"/>
              <a:gd name="T86" fmla="*/ 1451 w 2090"/>
              <a:gd name="T87" fmla="*/ 5 h 1168"/>
              <a:gd name="T88" fmla="*/ 1485 w 2090"/>
              <a:gd name="T89" fmla="*/ 5 h 1168"/>
              <a:gd name="T90" fmla="*/ 1513 w 2090"/>
              <a:gd name="T91" fmla="*/ 5 h 1168"/>
              <a:gd name="T92" fmla="*/ 1547 w 2090"/>
              <a:gd name="T93" fmla="*/ 5 h 1168"/>
              <a:gd name="T94" fmla="*/ 1581 w 2090"/>
              <a:gd name="T95" fmla="*/ 5 h 1168"/>
              <a:gd name="T96" fmla="*/ 1614 w 2090"/>
              <a:gd name="T97" fmla="*/ 5 h 1168"/>
              <a:gd name="T98" fmla="*/ 1648 w 2090"/>
              <a:gd name="T99" fmla="*/ 5 h 1168"/>
              <a:gd name="T100" fmla="*/ 1682 w 2090"/>
              <a:gd name="T101" fmla="*/ 5 h 1168"/>
              <a:gd name="T102" fmla="*/ 1715 w 2090"/>
              <a:gd name="T103" fmla="*/ 5 h 1168"/>
              <a:gd name="T104" fmla="*/ 1749 w 2090"/>
              <a:gd name="T105" fmla="*/ 5 h 1168"/>
              <a:gd name="T106" fmla="*/ 1783 w 2090"/>
              <a:gd name="T107" fmla="*/ 5 h 1168"/>
              <a:gd name="T108" fmla="*/ 1816 w 2090"/>
              <a:gd name="T109" fmla="*/ 5 h 1168"/>
              <a:gd name="T110" fmla="*/ 1850 w 2090"/>
              <a:gd name="T111" fmla="*/ 5 h 1168"/>
              <a:gd name="T112" fmla="*/ 1883 w 2090"/>
              <a:gd name="T113" fmla="*/ 5 h 1168"/>
              <a:gd name="T114" fmla="*/ 1917 w 2090"/>
              <a:gd name="T115" fmla="*/ 5 h 1168"/>
              <a:gd name="T116" fmla="*/ 1951 w 2090"/>
              <a:gd name="T117" fmla="*/ 5 h 1168"/>
              <a:gd name="T118" fmla="*/ 1984 w 2090"/>
              <a:gd name="T119" fmla="*/ 5 h 1168"/>
              <a:gd name="T120" fmla="*/ 2018 w 2090"/>
              <a:gd name="T121" fmla="*/ 5 h 1168"/>
              <a:gd name="T122" fmla="*/ 2052 w 2090"/>
              <a:gd name="T123" fmla="*/ 5 h 1168"/>
              <a:gd name="T124" fmla="*/ 2085 w 2090"/>
              <a:gd name="T125" fmla="*/ 5 h 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90" h="1168">
                <a:moveTo>
                  <a:pt x="0" y="5"/>
                </a:moveTo>
                <a:lnTo>
                  <a:pt x="14" y="5"/>
                </a:lnTo>
                <a:lnTo>
                  <a:pt x="29" y="5"/>
                </a:lnTo>
                <a:lnTo>
                  <a:pt x="48" y="5"/>
                </a:lnTo>
                <a:lnTo>
                  <a:pt x="62" y="10"/>
                </a:lnTo>
                <a:lnTo>
                  <a:pt x="81" y="5"/>
                </a:lnTo>
                <a:lnTo>
                  <a:pt x="96" y="5"/>
                </a:lnTo>
                <a:lnTo>
                  <a:pt x="115" y="5"/>
                </a:lnTo>
                <a:lnTo>
                  <a:pt x="130" y="5"/>
                </a:lnTo>
                <a:lnTo>
                  <a:pt x="149" y="5"/>
                </a:lnTo>
                <a:lnTo>
                  <a:pt x="163" y="5"/>
                </a:lnTo>
                <a:lnTo>
                  <a:pt x="182" y="10"/>
                </a:lnTo>
                <a:lnTo>
                  <a:pt x="197" y="10"/>
                </a:lnTo>
                <a:lnTo>
                  <a:pt x="216" y="14"/>
                </a:lnTo>
                <a:lnTo>
                  <a:pt x="230" y="86"/>
                </a:lnTo>
                <a:lnTo>
                  <a:pt x="250" y="428"/>
                </a:lnTo>
                <a:lnTo>
                  <a:pt x="264" y="846"/>
                </a:lnTo>
                <a:lnTo>
                  <a:pt x="283" y="1076"/>
                </a:lnTo>
                <a:lnTo>
                  <a:pt x="298" y="1091"/>
                </a:lnTo>
                <a:lnTo>
                  <a:pt x="312" y="1004"/>
                </a:lnTo>
                <a:lnTo>
                  <a:pt x="331" y="956"/>
                </a:lnTo>
                <a:lnTo>
                  <a:pt x="346" y="990"/>
                </a:lnTo>
                <a:lnTo>
                  <a:pt x="365" y="1095"/>
                </a:lnTo>
                <a:lnTo>
                  <a:pt x="379" y="1168"/>
                </a:lnTo>
                <a:lnTo>
                  <a:pt x="399" y="1143"/>
                </a:lnTo>
                <a:lnTo>
                  <a:pt x="413" y="1076"/>
                </a:lnTo>
                <a:lnTo>
                  <a:pt x="432" y="990"/>
                </a:lnTo>
                <a:lnTo>
                  <a:pt x="447" y="889"/>
                </a:lnTo>
                <a:lnTo>
                  <a:pt x="466" y="774"/>
                </a:lnTo>
                <a:lnTo>
                  <a:pt x="480" y="649"/>
                </a:lnTo>
                <a:lnTo>
                  <a:pt x="500" y="514"/>
                </a:lnTo>
                <a:lnTo>
                  <a:pt x="514" y="423"/>
                </a:lnTo>
                <a:lnTo>
                  <a:pt x="533" y="351"/>
                </a:lnTo>
                <a:lnTo>
                  <a:pt x="548" y="293"/>
                </a:lnTo>
                <a:lnTo>
                  <a:pt x="567" y="235"/>
                </a:lnTo>
                <a:lnTo>
                  <a:pt x="581" y="183"/>
                </a:lnTo>
                <a:lnTo>
                  <a:pt x="596" y="144"/>
                </a:lnTo>
                <a:lnTo>
                  <a:pt x="615" y="120"/>
                </a:lnTo>
                <a:lnTo>
                  <a:pt x="629" y="96"/>
                </a:lnTo>
                <a:lnTo>
                  <a:pt x="649" y="72"/>
                </a:lnTo>
                <a:lnTo>
                  <a:pt x="663" y="58"/>
                </a:lnTo>
                <a:lnTo>
                  <a:pt x="682" y="48"/>
                </a:lnTo>
                <a:lnTo>
                  <a:pt x="697" y="38"/>
                </a:lnTo>
                <a:lnTo>
                  <a:pt x="716" y="34"/>
                </a:lnTo>
                <a:lnTo>
                  <a:pt x="730" y="29"/>
                </a:lnTo>
                <a:lnTo>
                  <a:pt x="749" y="24"/>
                </a:lnTo>
                <a:lnTo>
                  <a:pt x="764" y="19"/>
                </a:lnTo>
                <a:lnTo>
                  <a:pt x="783" y="14"/>
                </a:lnTo>
                <a:lnTo>
                  <a:pt x="797" y="10"/>
                </a:lnTo>
                <a:lnTo>
                  <a:pt x="817" y="10"/>
                </a:lnTo>
                <a:lnTo>
                  <a:pt x="831" y="14"/>
                </a:lnTo>
                <a:lnTo>
                  <a:pt x="850" y="10"/>
                </a:lnTo>
                <a:lnTo>
                  <a:pt x="865" y="5"/>
                </a:lnTo>
                <a:lnTo>
                  <a:pt x="884" y="5"/>
                </a:lnTo>
                <a:lnTo>
                  <a:pt x="898" y="10"/>
                </a:lnTo>
                <a:lnTo>
                  <a:pt x="913" y="10"/>
                </a:lnTo>
                <a:lnTo>
                  <a:pt x="932" y="5"/>
                </a:lnTo>
                <a:lnTo>
                  <a:pt x="946" y="5"/>
                </a:lnTo>
                <a:lnTo>
                  <a:pt x="966" y="5"/>
                </a:lnTo>
                <a:lnTo>
                  <a:pt x="980" y="5"/>
                </a:lnTo>
                <a:lnTo>
                  <a:pt x="999" y="5"/>
                </a:lnTo>
                <a:lnTo>
                  <a:pt x="1014" y="0"/>
                </a:lnTo>
                <a:lnTo>
                  <a:pt x="1033" y="5"/>
                </a:lnTo>
                <a:lnTo>
                  <a:pt x="1047" y="5"/>
                </a:lnTo>
                <a:lnTo>
                  <a:pt x="1067" y="5"/>
                </a:lnTo>
                <a:lnTo>
                  <a:pt x="1081" y="5"/>
                </a:lnTo>
                <a:lnTo>
                  <a:pt x="1100" y="0"/>
                </a:lnTo>
                <a:lnTo>
                  <a:pt x="1115" y="5"/>
                </a:lnTo>
                <a:lnTo>
                  <a:pt x="1134" y="5"/>
                </a:lnTo>
                <a:lnTo>
                  <a:pt x="1148" y="5"/>
                </a:lnTo>
                <a:lnTo>
                  <a:pt x="1167" y="5"/>
                </a:lnTo>
                <a:lnTo>
                  <a:pt x="1182" y="5"/>
                </a:lnTo>
                <a:lnTo>
                  <a:pt x="1196" y="5"/>
                </a:lnTo>
                <a:lnTo>
                  <a:pt x="1216" y="5"/>
                </a:lnTo>
                <a:lnTo>
                  <a:pt x="1230" y="5"/>
                </a:lnTo>
                <a:lnTo>
                  <a:pt x="1249" y="5"/>
                </a:lnTo>
                <a:lnTo>
                  <a:pt x="1264" y="5"/>
                </a:lnTo>
                <a:lnTo>
                  <a:pt x="1283" y="5"/>
                </a:lnTo>
                <a:lnTo>
                  <a:pt x="1297" y="5"/>
                </a:lnTo>
                <a:lnTo>
                  <a:pt x="1316" y="5"/>
                </a:lnTo>
                <a:lnTo>
                  <a:pt x="1331" y="5"/>
                </a:lnTo>
                <a:lnTo>
                  <a:pt x="1350" y="5"/>
                </a:lnTo>
                <a:lnTo>
                  <a:pt x="1365" y="5"/>
                </a:lnTo>
                <a:lnTo>
                  <a:pt x="1384" y="5"/>
                </a:lnTo>
                <a:lnTo>
                  <a:pt x="1398" y="5"/>
                </a:lnTo>
                <a:lnTo>
                  <a:pt x="1417" y="5"/>
                </a:lnTo>
                <a:lnTo>
                  <a:pt x="1432" y="5"/>
                </a:lnTo>
                <a:lnTo>
                  <a:pt x="1451" y="5"/>
                </a:lnTo>
                <a:lnTo>
                  <a:pt x="1465" y="5"/>
                </a:lnTo>
                <a:lnTo>
                  <a:pt x="1485" y="5"/>
                </a:lnTo>
                <a:lnTo>
                  <a:pt x="1499" y="5"/>
                </a:lnTo>
                <a:lnTo>
                  <a:pt x="1513" y="5"/>
                </a:lnTo>
                <a:lnTo>
                  <a:pt x="1533" y="5"/>
                </a:lnTo>
                <a:lnTo>
                  <a:pt x="1547" y="5"/>
                </a:lnTo>
                <a:lnTo>
                  <a:pt x="1566" y="5"/>
                </a:lnTo>
                <a:lnTo>
                  <a:pt x="1581" y="5"/>
                </a:lnTo>
                <a:lnTo>
                  <a:pt x="1600" y="5"/>
                </a:lnTo>
                <a:lnTo>
                  <a:pt x="1614" y="5"/>
                </a:lnTo>
                <a:lnTo>
                  <a:pt x="1634" y="5"/>
                </a:lnTo>
                <a:lnTo>
                  <a:pt x="1648" y="5"/>
                </a:lnTo>
                <a:lnTo>
                  <a:pt x="1667" y="5"/>
                </a:lnTo>
                <a:lnTo>
                  <a:pt x="1682" y="5"/>
                </a:lnTo>
                <a:lnTo>
                  <a:pt x="1701" y="5"/>
                </a:lnTo>
                <a:lnTo>
                  <a:pt x="1715" y="5"/>
                </a:lnTo>
                <a:lnTo>
                  <a:pt x="1735" y="5"/>
                </a:lnTo>
                <a:lnTo>
                  <a:pt x="1749" y="5"/>
                </a:lnTo>
                <a:lnTo>
                  <a:pt x="1768" y="5"/>
                </a:lnTo>
                <a:lnTo>
                  <a:pt x="1783" y="5"/>
                </a:lnTo>
                <a:lnTo>
                  <a:pt x="1797" y="5"/>
                </a:lnTo>
                <a:lnTo>
                  <a:pt x="1816" y="5"/>
                </a:lnTo>
                <a:lnTo>
                  <a:pt x="1831" y="5"/>
                </a:lnTo>
                <a:lnTo>
                  <a:pt x="1850" y="5"/>
                </a:lnTo>
                <a:lnTo>
                  <a:pt x="1864" y="5"/>
                </a:lnTo>
                <a:lnTo>
                  <a:pt x="1883" y="5"/>
                </a:lnTo>
                <a:lnTo>
                  <a:pt x="1898" y="5"/>
                </a:lnTo>
                <a:lnTo>
                  <a:pt x="1917" y="5"/>
                </a:lnTo>
                <a:lnTo>
                  <a:pt x="1932" y="5"/>
                </a:lnTo>
                <a:lnTo>
                  <a:pt x="1951" y="5"/>
                </a:lnTo>
                <a:lnTo>
                  <a:pt x="1965" y="5"/>
                </a:lnTo>
                <a:lnTo>
                  <a:pt x="1984" y="5"/>
                </a:lnTo>
                <a:lnTo>
                  <a:pt x="1999" y="5"/>
                </a:lnTo>
                <a:lnTo>
                  <a:pt x="2018" y="5"/>
                </a:lnTo>
                <a:lnTo>
                  <a:pt x="2032" y="5"/>
                </a:lnTo>
                <a:lnTo>
                  <a:pt x="2052" y="5"/>
                </a:lnTo>
                <a:lnTo>
                  <a:pt x="2066" y="5"/>
                </a:lnTo>
                <a:lnTo>
                  <a:pt x="2085" y="5"/>
                </a:lnTo>
                <a:lnTo>
                  <a:pt x="2090" y="5"/>
                </a:lnTo>
              </a:path>
            </a:pathLst>
          </a:custGeom>
          <a:noFill/>
          <a:ln w="28575" cap="flat" cmpd="sng">
            <a:solidFill>
              <a:srgbClr val="0000CC"/>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Text Box 4">
            <a:extLst>
              <a:ext uri="{FF2B5EF4-FFF2-40B4-BE49-F238E27FC236}">
                <a16:creationId xmlns:a16="http://schemas.microsoft.com/office/drawing/2014/main" id="{CA22E5CE-89AE-4697-91A4-316FD09ED1E2}"/>
              </a:ext>
            </a:extLst>
          </p:cNvPr>
          <p:cNvSpPr txBox="1">
            <a:spLocks noChangeArrowheads="1"/>
          </p:cNvSpPr>
          <p:nvPr/>
        </p:nvSpPr>
        <p:spPr bwMode="auto">
          <a:xfrm>
            <a:off x="1524000" y="904875"/>
            <a:ext cx="7829550" cy="270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i="1"/>
              <a:t>	      </a:t>
            </a:r>
            <a:r>
              <a:rPr lang="en-US" altLang="en-US" sz="2800" i="1">
                <a:solidFill>
                  <a:srgbClr val="009900"/>
                </a:solidFill>
              </a:rPr>
              <a:t>Learning Objectives</a:t>
            </a:r>
          </a:p>
          <a:p>
            <a:endParaRPr lang="en-US" altLang="en-US"/>
          </a:p>
          <a:p>
            <a:r>
              <a:rPr lang="en-US" altLang="en-US"/>
              <a:t>characteristics of "spike" and square wave pulsers</a:t>
            </a:r>
          </a:p>
          <a:p>
            <a:endParaRPr lang="en-US" altLang="en-US"/>
          </a:p>
          <a:p>
            <a:r>
              <a:rPr lang="en-US" altLang="en-US"/>
              <a:t>measurement of pulser electrical properties</a:t>
            </a:r>
          </a:p>
          <a:p>
            <a:endParaRPr lang="en-US" altLang="en-US"/>
          </a:p>
          <a:p>
            <a:r>
              <a:rPr lang="en-US" altLang="en-US"/>
              <a:t>effects of pulser settings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61" name="Line 13">
            <a:extLst>
              <a:ext uri="{FF2B5EF4-FFF2-40B4-BE49-F238E27FC236}">
                <a16:creationId xmlns:a16="http://schemas.microsoft.com/office/drawing/2014/main" id="{981393E0-69E1-4A8A-9913-C2A84B49C2A0}"/>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62" name="Text Box 14">
            <a:extLst>
              <a:ext uri="{FF2B5EF4-FFF2-40B4-BE49-F238E27FC236}">
                <a16:creationId xmlns:a16="http://schemas.microsoft.com/office/drawing/2014/main" id="{C43EDD5E-AC87-4B20-88FE-A8FDB43F7AD2}"/>
              </a:ext>
            </a:extLst>
          </p:cNvPr>
          <p:cNvSpPr txBox="1">
            <a:spLocks noChangeArrowheads="1"/>
          </p:cNvSpPr>
          <p:nvPr/>
        </p:nvSpPr>
        <p:spPr bwMode="auto">
          <a:xfrm>
            <a:off x="2286000" y="381000"/>
            <a:ext cx="4178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Square Wave Pulser -UTEX 320</a:t>
            </a:r>
            <a:endParaRPr lang="en-US" altLang="en-US"/>
          </a:p>
        </p:txBody>
      </p:sp>
      <p:graphicFrame>
        <p:nvGraphicFramePr>
          <p:cNvPr id="27901" name="Object 253">
            <a:extLst>
              <a:ext uri="{FF2B5EF4-FFF2-40B4-BE49-F238E27FC236}">
                <a16:creationId xmlns:a16="http://schemas.microsoft.com/office/drawing/2014/main" id="{5DD4B26C-AAE2-4B27-AF84-307A22BD61AC}"/>
              </a:ext>
            </a:extLst>
          </p:cNvPr>
          <p:cNvGraphicFramePr>
            <a:graphicFrameLocks noChangeAspect="1"/>
          </p:cNvGraphicFramePr>
          <p:nvPr/>
        </p:nvGraphicFramePr>
        <p:xfrm>
          <a:off x="4433888" y="1860550"/>
          <a:ext cx="674687" cy="417513"/>
        </p:xfrm>
        <a:graphic>
          <a:graphicData uri="http://schemas.openxmlformats.org/presentationml/2006/ole">
            <mc:AlternateContent xmlns:mc="http://schemas.openxmlformats.org/markup-compatibility/2006">
              <mc:Choice xmlns:v="urn:schemas-microsoft-com:vml" Requires="v">
                <p:oleObj spid="_x0000_s8196" name="Equation" r:id="rId4" imgW="368280" imgH="228600" progId="Equation.3">
                  <p:embed/>
                </p:oleObj>
              </mc:Choice>
              <mc:Fallback>
                <p:oleObj name="Equation" r:id="rId4" imgW="368280" imgH="228600" progId="Equation.3">
                  <p:embed/>
                  <p:pic>
                    <p:nvPicPr>
                      <p:cNvPr id="0" name="Object 25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33888" y="1860550"/>
                        <a:ext cx="674687" cy="417513"/>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902" name="Text Box 254">
            <a:extLst>
              <a:ext uri="{FF2B5EF4-FFF2-40B4-BE49-F238E27FC236}">
                <a16:creationId xmlns:a16="http://schemas.microsoft.com/office/drawing/2014/main" id="{4AE43616-621F-4534-8C35-C3377E8623DB}"/>
              </a:ext>
            </a:extLst>
          </p:cNvPr>
          <p:cNvSpPr txBox="1">
            <a:spLocks noChangeArrowheads="1"/>
          </p:cNvSpPr>
          <p:nvPr/>
        </p:nvSpPr>
        <p:spPr bwMode="auto">
          <a:xfrm rot="21600000">
            <a:off x="1838325" y="3008313"/>
            <a:ext cx="1150938"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Pulse Width 0</a:t>
            </a:r>
            <a:endParaRPr lang="en-US" altLang="en-US" sz="1200">
              <a:latin typeface="Arial" panose="020B0604020202020204" pitchFamily="34" charset="0"/>
              <a:sym typeface="Symbol" panose="05050102010706020507" pitchFamily="18" charset="2"/>
            </a:endParaRPr>
          </a:p>
        </p:txBody>
      </p:sp>
      <p:sp>
        <p:nvSpPr>
          <p:cNvPr id="27903" name="Text Box 255">
            <a:extLst>
              <a:ext uri="{FF2B5EF4-FFF2-40B4-BE49-F238E27FC236}">
                <a16:creationId xmlns:a16="http://schemas.microsoft.com/office/drawing/2014/main" id="{2BCA5F4B-08A3-4D51-B30F-5C79516E4D2B}"/>
              </a:ext>
            </a:extLst>
          </p:cNvPr>
          <p:cNvSpPr txBox="1">
            <a:spLocks noChangeArrowheads="1"/>
          </p:cNvSpPr>
          <p:nvPr/>
        </p:nvSpPr>
        <p:spPr bwMode="auto">
          <a:xfrm rot="21600000">
            <a:off x="6346825" y="3008313"/>
            <a:ext cx="1233488"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Pulse Width 50</a:t>
            </a:r>
            <a:endParaRPr lang="en-US" altLang="en-US" sz="1200">
              <a:latin typeface="Arial" panose="020B0604020202020204" pitchFamily="34" charset="0"/>
              <a:sym typeface="Symbol" panose="05050102010706020507" pitchFamily="18" charset="2"/>
            </a:endParaRPr>
          </a:p>
        </p:txBody>
      </p:sp>
      <p:grpSp>
        <p:nvGrpSpPr>
          <p:cNvPr id="27904" name="Group 256">
            <a:extLst>
              <a:ext uri="{FF2B5EF4-FFF2-40B4-BE49-F238E27FC236}">
                <a16:creationId xmlns:a16="http://schemas.microsoft.com/office/drawing/2014/main" id="{AE3B20D7-4640-4C40-9F2B-8544714696FD}"/>
              </a:ext>
            </a:extLst>
          </p:cNvPr>
          <p:cNvGrpSpPr>
            <a:grpSpLocks/>
          </p:cNvGrpSpPr>
          <p:nvPr/>
        </p:nvGrpSpPr>
        <p:grpSpPr bwMode="auto">
          <a:xfrm>
            <a:off x="296863" y="3295650"/>
            <a:ext cx="3854450" cy="3087688"/>
            <a:chOff x="209" y="1299"/>
            <a:chExt cx="2428" cy="1945"/>
          </a:xfrm>
        </p:grpSpPr>
        <p:grpSp>
          <p:nvGrpSpPr>
            <p:cNvPr id="27905" name="Group 257">
              <a:extLst>
                <a:ext uri="{FF2B5EF4-FFF2-40B4-BE49-F238E27FC236}">
                  <a16:creationId xmlns:a16="http://schemas.microsoft.com/office/drawing/2014/main" id="{A5E5F1A9-4E4A-442E-B093-4ADDE1AFBAB2}"/>
                </a:ext>
              </a:extLst>
            </p:cNvPr>
            <p:cNvGrpSpPr>
              <a:grpSpLocks/>
            </p:cNvGrpSpPr>
            <p:nvPr/>
          </p:nvGrpSpPr>
          <p:grpSpPr bwMode="auto">
            <a:xfrm>
              <a:off x="447" y="1299"/>
              <a:ext cx="2190" cy="1795"/>
              <a:chOff x="447" y="1301"/>
              <a:chExt cx="2190" cy="1795"/>
            </a:xfrm>
          </p:grpSpPr>
          <p:sp>
            <p:nvSpPr>
              <p:cNvPr id="27906" name="Rectangle 258">
                <a:extLst>
                  <a:ext uri="{FF2B5EF4-FFF2-40B4-BE49-F238E27FC236}">
                    <a16:creationId xmlns:a16="http://schemas.microsoft.com/office/drawing/2014/main" id="{A356C5F5-9538-4B19-B220-18DD78782CF4}"/>
                  </a:ext>
                </a:extLst>
              </p:cNvPr>
              <p:cNvSpPr>
                <a:spLocks noChangeArrowheads="1"/>
              </p:cNvSpPr>
              <p:nvPr/>
            </p:nvSpPr>
            <p:spPr bwMode="auto">
              <a:xfrm>
                <a:off x="509" y="1345"/>
                <a:ext cx="2083" cy="16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907" name="Rectangle 259">
                <a:extLst>
                  <a:ext uri="{FF2B5EF4-FFF2-40B4-BE49-F238E27FC236}">
                    <a16:creationId xmlns:a16="http://schemas.microsoft.com/office/drawing/2014/main" id="{DA596CB7-0CEB-4389-9785-E45CE5833C27}"/>
                  </a:ext>
                </a:extLst>
              </p:cNvPr>
              <p:cNvSpPr>
                <a:spLocks noChangeArrowheads="1"/>
              </p:cNvSpPr>
              <p:nvPr/>
            </p:nvSpPr>
            <p:spPr bwMode="auto">
              <a:xfrm>
                <a:off x="509" y="1345"/>
                <a:ext cx="2083" cy="164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08" name="Line 260">
                <a:extLst>
                  <a:ext uri="{FF2B5EF4-FFF2-40B4-BE49-F238E27FC236}">
                    <a16:creationId xmlns:a16="http://schemas.microsoft.com/office/drawing/2014/main" id="{F0643382-87F9-4708-9F0A-FEE23D491DC2}"/>
                  </a:ext>
                </a:extLst>
              </p:cNvPr>
              <p:cNvSpPr>
                <a:spLocks noChangeShapeType="1"/>
              </p:cNvSpPr>
              <p:nvPr/>
            </p:nvSpPr>
            <p:spPr bwMode="auto">
              <a:xfrm>
                <a:off x="509" y="1345"/>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09" name="Line 261">
                <a:extLst>
                  <a:ext uri="{FF2B5EF4-FFF2-40B4-BE49-F238E27FC236}">
                    <a16:creationId xmlns:a16="http://schemas.microsoft.com/office/drawing/2014/main" id="{02A02D06-6DFB-4509-9D64-6371112C43D1}"/>
                  </a:ext>
                </a:extLst>
              </p:cNvPr>
              <p:cNvSpPr>
                <a:spLocks noChangeShapeType="1"/>
              </p:cNvSpPr>
              <p:nvPr/>
            </p:nvSpPr>
            <p:spPr bwMode="auto">
              <a:xfrm>
                <a:off x="509" y="2985"/>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0" name="Line 262">
                <a:extLst>
                  <a:ext uri="{FF2B5EF4-FFF2-40B4-BE49-F238E27FC236}">
                    <a16:creationId xmlns:a16="http://schemas.microsoft.com/office/drawing/2014/main" id="{68F9ACC1-486D-4907-84E5-7515A540405A}"/>
                  </a:ext>
                </a:extLst>
              </p:cNvPr>
              <p:cNvSpPr>
                <a:spLocks noChangeShapeType="1"/>
              </p:cNvSpPr>
              <p:nvPr/>
            </p:nvSpPr>
            <p:spPr bwMode="auto">
              <a:xfrm flipV="1">
                <a:off x="2592" y="1345"/>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1" name="Line 263">
                <a:extLst>
                  <a:ext uri="{FF2B5EF4-FFF2-40B4-BE49-F238E27FC236}">
                    <a16:creationId xmlns:a16="http://schemas.microsoft.com/office/drawing/2014/main" id="{10453BB5-E079-43EB-9514-19800808605E}"/>
                  </a:ext>
                </a:extLst>
              </p:cNvPr>
              <p:cNvSpPr>
                <a:spLocks noChangeShapeType="1"/>
              </p:cNvSpPr>
              <p:nvPr/>
            </p:nvSpPr>
            <p:spPr bwMode="auto">
              <a:xfrm flipV="1">
                <a:off x="509" y="1345"/>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2" name="Line 264">
                <a:extLst>
                  <a:ext uri="{FF2B5EF4-FFF2-40B4-BE49-F238E27FC236}">
                    <a16:creationId xmlns:a16="http://schemas.microsoft.com/office/drawing/2014/main" id="{70868F43-FDD7-4EAF-8660-E8B3E3FD4CAF}"/>
                  </a:ext>
                </a:extLst>
              </p:cNvPr>
              <p:cNvSpPr>
                <a:spLocks noChangeShapeType="1"/>
              </p:cNvSpPr>
              <p:nvPr/>
            </p:nvSpPr>
            <p:spPr bwMode="auto">
              <a:xfrm flipV="1">
                <a:off x="509" y="296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3" name="Line 265">
                <a:extLst>
                  <a:ext uri="{FF2B5EF4-FFF2-40B4-BE49-F238E27FC236}">
                    <a16:creationId xmlns:a16="http://schemas.microsoft.com/office/drawing/2014/main" id="{581C1A99-12ED-4595-918F-82970128C8DA}"/>
                  </a:ext>
                </a:extLst>
              </p:cNvPr>
              <p:cNvSpPr>
                <a:spLocks noChangeShapeType="1"/>
              </p:cNvSpPr>
              <p:nvPr/>
            </p:nvSpPr>
            <p:spPr bwMode="auto">
              <a:xfrm>
                <a:off x="509" y="134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4" name="Rectangle 266">
                <a:extLst>
                  <a:ext uri="{FF2B5EF4-FFF2-40B4-BE49-F238E27FC236}">
                    <a16:creationId xmlns:a16="http://schemas.microsoft.com/office/drawing/2014/main" id="{6BDD29EC-C599-409A-AC51-ADC433279C5F}"/>
                  </a:ext>
                </a:extLst>
              </p:cNvPr>
              <p:cNvSpPr>
                <a:spLocks noChangeArrowheads="1"/>
              </p:cNvSpPr>
              <p:nvPr/>
            </p:nvSpPr>
            <p:spPr bwMode="auto">
              <a:xfrm>
                <a:off x="490" y="300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7915" name="Line 267">
                <a:extLst>
                  <a:ext uri="{FF2B5EF4-FFF2-40B4-BE49-F238E27FC236}">
                    <a16:creationId xmlns:a16="http://schemas.microsoft.com/office/drawing/2014/main" id="{1E21B782-2CEE-4A3A-8F1B-C91BF1C0F59F}"/>
                  </a:ext>
                </a:extLst>
              </p:cNvPr>
              <p:cNvSpPr>
                <a:spLocks noChangeShapeType="1"/>
              </p:cNvSpPr>
              <p:nvPr/>
            </p:nvSpPr>
            <p:spPr bwMode="auto">
              <a:xfrm flipV="1">
                <a:off x="1027" y="296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6" name="Line 268">
                <a:extLst>
                  <a:ext uri="{FF2B5EF4-FFF2-40B4-BE49-F238E27FC236}">
                    <a16:creationId xmlns:a16="http://schemas.microsoft.com/office/drawing/2014/main" id="{3B26BF00-E9AD-4487-BA5D-A0C13F281E8C}"/>
                  </a:ext>
                </a:extLst>
              </p:cNvPr>
              <p:cNvSpPr>
                <a:spLocks noChangeShapeType="1"/>
              </p:cNvSpPr>
              <p:nvPr/>
            </p:nvSpPr>
            <p:spPr bwMode="auto">
              <a:xfrm>
                <a:off x="1027" y="134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7" name="Rectangle 269">
                <a:extLst>
                  <a:ext uri="{FF2B5EF4-FFF2-40B4-BE49-F238E27FC236}">
                    <a16:creationId xmlns:a16="http://schemas.microsoft.com/office/drawing/2014/main" id="{87E4DEC0-6E66-4DB4-9533-88D21FF2E226}"/>
                  </a:ext>
                </a:extLst>
              </p:cNvPr>
              <p:cNvSpPr>
                <a:spLocks noChangeArrowheads="1"/>
              </p:cNvSpPr>
              <p:nvPr/>
            </p:nvSpPr>
            <p:spPr bwMode="auto">
              <a:xfrm>
                <a:off x="1008" y="300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27918" name="Line 270">
                <a:extLst>
                  <a:ext uri="{FF2B5EF4-FFF2-40B4-BE49-F238E27FC236}">
                    <a16:creationId xmlns:a16="http://schemas.microsoft.com/office/drawing/2014/main" id="{5A353B10-958E-4C90-9244-BF586C469C72}"/>
                  </a:ext>
                </a:extLst>
              </p:cNvPr>
              <p:cNvSpPr>
                <a:spLocks noChangeShapeType="1"/>
              </p:cNvSpPr>
              <p:nvPr/>
            </p:nvSpPr>
            <p:spPr bwMode="auto">
              <a:xfrm flipV="1">
                <a:off x="1550" y="296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19" name="Line 271">
                <a:extLst>
                  <a:ext uri="{FF2B5EF4-FFF2-40B4-BE49-F238E27FC236}">
                    <a16:creationId xmlns:a16="http://schemas.microsoft.com/office/drawing/2014/main" id="{C1D2B1FD-5328-4F26-8568-33C17A44DE9D}"/>
                  </a:ext>
                </a:extLst>
              </p:cNvPr>
              <p:cNvSpPr>
                <a:spLocks noChangeShapeType="1"/>
              </p:cNvSpPr>
              <p:nvPr/>
            </p:nvSpPr>
            <p:spPr bwMode="auto">
              <a:xfrm>
                <a:off x="1550" y="134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0" name="Rectangle 272">
                <a:extLst>
                  <a:ext uri="{FF2B5EF4-FFF2-40B4-BE49-F238E27FC236}">
                    <a16:creationId xmlns:a16="http://schemas.microsoft.com/office/drawing/2014/main" id="{5180C5CB-94FE-4E0B-AEC7-0C382F7A41FB}"/>
                  </a:ext>
                </a:extLst>
              </p:cNvPr>
              <p:cNvSpPr>
                <a:spLocks noChangeArrowheads="1"/>
              </p:cNvSpPr>
              <p:nvPr/>
            </p:nvSpPr>
            <p:spPr bwMode="auto">
              <a:xfrm>
                <a:off x="1507" y="3000"/>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27921" name="Line 273">
                <a:extLst>
                  <a:ext uri="{FF2B5EF4-FFF2-40B4-BE49-F238E27FC236}">
                    <a16:creationId xmlns:a16="http://schemas.microsoft.com/office/drawing/2014/main" id="{93DF0381-4B52-48FE-956B-8B8F6773ADA4}"/>
                  </a:ext>
                </a:extLst>
              </p:cNvPr>
              <p:cNvSpPr>
                <a:spLocks noChangeShapeType="1"/>
              </p:cNvSpPr>
              <p:nvPr/>
            </p:nvSpPr>
            <p:spPr bwMode="auto">
              <a:xfrm flipV="1">
                <a:off x="2069" y="296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2" name="Line 274">
                <a:extLst>
                  <a:ext uri="{FF2B5EF4-FFF2-40B4-BE49-F238E27FC236}">
                    <a16:creationId xmlns:a16="http://schemas.microsoft.com/office/drawing/2014/main" id="{293C57E0-6571-49F6-AFD3-E9B39E724ED6}"/>
                  </a:ext>
                </a:extLst>
              </p:cNvPr>
              <p:cNvSpPr>
                <a:spLocks noChangeShapeType="1"/>
              </p:cNvSpPr>
              <p:nvPr/>
            </p:nvSpPr>
            <p:spPr bwMode="auto">
              <a:xfrm>
                <a:off x="2069" y="134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3" name="Rectangle 275">
                <a:extLst>
                  <a:ext uri="{FF2B5EF4-FFF2-40B4-BE49-F238E27FC236}">
                    <a16:creationId xmlns:a16="http://schemas.microsoft.com/office/drawing/2014/main" id="{C1860AC1-6444-475C-8C18-1A5CD829B2F5}"/>
                  </a:ext>
                </a:extLst>
              </p:cNvPr>
              <p:cNvSpPr>
                <a:spLocks noChangeArrowheads="1"/>
              </p:cNvSpPr>
              <p:nvPr/>
            </p:nvSpPr>
            <p:spPr bwMode="auto">
              <a:xfrm>
                <a:off x="2026" y="3000"/>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27924" name="Line 276">
                <a:extLst>
                  <a:ext uri="{FF2B5EF4-FFF2-40B4-BE49-F238E27FC236}">
                    <a16:creationId xmlns:a16="http://schemas.microsoft.com/office/drawing/2014/main" id="{19B8782D-B62E-422C-99B3-853E1D88EF5B}"/>
                  </a:ext>
                </a:extLst>
              </p:cNvPr>
              <p:cNvSpPr>
                <a:spLocks noChangeShapeType="1"/>
              </p:cNvSpPr>
              <p:nvPr/>
            </p:nvSpPr>
            <p:spPr bwMode="auto">
              <a:xfrm flipV="1">
                <a:off x="2592" y="296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5" name="Line 277">
                <a:extLst>
                  <a:ext uri="{FF2B5EF4-FFF2-40B4-BE49-F238E27FC236}">
                    <a16:creationId xmlns:a16="http://schemas.microsoft.com/office/drawing/2014/main" id="{68203DFB-1D4E-45AB-AF03-7949F13390ED}"/>
                  </a:ext>
                </a:extLst>
              </p:cNvPr>
              <p:cNvSpPr>
                <a:spLocks noChangeShapeType="1"/>
              </p:cNvSpPr>
              <p:nvPr/>
            </p:nvSpPr>
            <p:spPr bwMode="auto">
              <a:xfrm>
                <a:off x="2592" y="134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6" name="Rectangle 278">
                <a:extLst>
                  <a:ext uri="{FF2B5EF4-FFF2-40B4-BE49-F238E27FC236}">
                    <a16:creationId xmlns:a16="http://schemas.microsoft.com/office/drawing/2014/main" id="{E149FA5E-9728-407C-B5FD-8DE9CBED9B3A}"/>
                  </a:ext>
                </a:extLst>
              </p:cNvPr>
              <p:cNvSpPr>
                <a:spLocks noChangeArrowheads="1"/>
              </p:cNvSpPr>
              <p:nvPr/>
            </p:nvSpPr>
            <p:spPr bwMode="auto">
              <a:xfrm>
                <a:off x="2549" y="3000"/>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27927" name="Line 279">
                <a:extLst>
                  <a:ext uri="{FF2B5EF4-FFF2-40B4-BE49-F238E27FC236}">
                    <a16:creationId xmlns:a16="http://schemas.microsoft.com/office/drawing/2014/main" id="{3D154001-2553-4B7B-B9B5-7FE8E7BD0B91}"/>
                  </a:ext>
                </a:extLst>
              </p:cNvPr>
              <p:cNvSpPr>
                <a:spLocks noChangeShapeType="1"/>
              </p:cNvSpPr>
              <p:nvPr/>
            </p:nvSpPr>
            <p:spPr bwMode="auto">
              <a:xfrm>
                <a:off x="509" y="298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8" name="Line 280">
                <a:extLst>
                  <a:ext uri="{FF2B5EF4-FFF2-40B4-BE49-F238E27FC236}">
                    <a16:creationId xmlns:a16="http://schemas.microsoft.com/office/drawing/2014/main" id="{C733AD34-E345-4E2F-8D92-D3919BC7CD49}"/>
                  </a:ext>
                </a:extLst>
              </p:cNvPr>
              <p:cNvSpPr>
                <a:spLocks noChangeShapeType="1"/>
              </p:cNvSpPr>
              <p:nvPr/>
            </p:nvSpPr>
            <p:spPr bwMode="auto">
              <a:xfrm flipH="1">
                <a:off x="2568" y="2985"/>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29" name="Rectangle 281">
                <a:extLst>
                  <a:ext uri="{FF2B5EF4-FFF2-40B4-BE49-F238E27FC236}">
                    <a16:creationId xmlns:a16="http://schemas.microsoft.com/office/drawing/2014/main" id="{E293B4BF-BC97-4667-8DEB-3F162FB88EDF}"/>
                  </a:ext>
                </a:extLst>
              </p:cNvPr>
              <p:cNvSpPr>
                <a:spLocks noChangeArrowheads="1"/>
              </p:cNvSpPr>
              <p:nvPr/>
            </p:nvSpPr>
            <p:spPr bwMode="auto">
              <a:xfrm>
                <a:off x="447" y="2942"/>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7930" name="Line 282">
                <a:extLst>
                  <a:ext uri="{FF2B5EF4-FFF2-40B4-BE49-F238E27FC236}">
                    <a16:creationId xmlns:a16="http://schemas.microsoft.com/office/drawing/2014/main" id="{CB4BC798-CEA3-4152-9688-21F2453A5A83}"/>
                  </a:ext>
                </a:extLst>
              </p:cNvPr>
              <p:cNvSpPr>
                <a:spLocks noChangeShapeType="1"/>
              </p:cNvSpPr>
              <p:nvPr/>
            </p:nvSpPr>
            <p:spPr bwMode="auto">
              <a:xfrm>
                <a:off x="509" y="2750"/>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1" name="Line 283">
                <a:extLst>
                  <a:ext uri="{FF2B5EF4-FFF2-40B4-BE49-F238E27FC236}">
                    <a16:creationId xmlns:a16="http://schemas.microsoft.com/office/drawing/2014/main" id="{86A93D38-0A0C-4128-AFD5-6B0604FF9C54}"/>
                  </a:ext>
                </a:extLst>
              </p:cNvPr>
              <p:cNvSpPr>
                <a:spLocks noChangeShapeType="1"/>
              </p:cNvSpPr>
              <p:nvPr/>
            </p:nvSpPr>
            <p:spPr bwMode="auto">
              <a:xfrm flipH="1">
                <a:off x="2568" y="2750"/>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2" name="Rectangle 284">
                <a:extLst>
                  <a:ext uri="{FF2B5EF4-FFF2-40B4-BE49-F238E27FC236}">
                    <a16:creationId xmlns:a16="http://schemas.microsoft.com/office/drawing/2014/main" id="{CC19BDE5-815D-4E47-B518-9CB53750E645}"/>
                  </a:ext>
                </a:extLst>
              </p:cNvPr>
              <p:cNvSpPr>
                <a:spLocks noChangeArrowheads="1"/>
              </p:cNvSpPr>
              <p:nvPr/>
            </p:nvSpPr>
            <p:spPr bwMode="auto">
              <a:xfrm>
                <a:off x="447" y="2707"/>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a:t>
                </a:r>
                <a:endParaRPr lang="en-US" altLang="en-US" sz="1800">
                  <a:latin typeface="Arial" panose="020B0604020202020204" pitchFamily="34" charset="0"/>
                </a:endParaRPr>
              </a:p>
            </p:txBody>
          </p:sp>
          <p:sp>
            <p:nvSpPr>
              <p:cNvPr id="27933" name="Line 285">
                <a:extLst>
                  <a:ext uri="{FF2B5EF4-FFF2-40B4-BE49-F238E27FC236}">
                    <a16:creationId xmlns:a16="http://schemas.microsoft.com/office/drawing/2014/main" id="{1A264CF4-93E4-4A64-8F55-80B1913F3879}"/>
                  </a:ext>
                </a:extLst>
              </p:cNvPr>
              <p:cNvSpPr>
                <a:spLocks noChangeShapeType="1"/>
              </p:cNvSpPr>
              <p:nvPr/>
            </p:nvSpPr>
            <p:spPr bwMode="auto">
              <a:xfrm>
                <a:off x="509" y="251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4" name="Line 286">
                <a:extLst>
                  <a:ext uri="{FF2B5EF4-FFF2-40B4-BE49-F238E27FC236}">
                    <a16:creationId xmlns:a16="http://schemas.microsoft.com/office/drawing/2014/main" id="{4D940C8B-E6F1-43B2-B173-CD9022289A2D}"/>
                  </a:ext>
                </a:extLst>
              </p:cNvPr>
              <p:cNvSpPr>
                <a:spLocks noChangeShapeType="1"/>
              </p:cNvSpPr>
              <p:nvPr/>
            </p:nvSpPr>
            <p:spPr bwMode="auto">
              <a:xfrm flipH="1">
                <a:off x="2568" y="2515"/>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5" name="Rectangle 287">
                <a:extLst>
                  <a:ext uri="{FF2B5EF4-FFF2-40B4-BE49-F238E27FC236}">
                    <a16:creationId xmlns:a16="http://schemas.microsoft.com/office/drawing/2014/main" id="{F309D338-AC01-45D4-A684-2007D99A83C6}"/>
                  </a:ext>
                </a:extLst>
              </p:cNvPr>
              <p:cNvSpPr>
                <a:spLocks noChangeArrowheads="1"/>
              </p:cNvSpPr>
              <p:nvPr/>
            </p:nvSpPr>
            <p:spPr bwMode="auto">
              <a:xfrm>
                <a:off x="447" y="2472"/>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a:t>
                </a:r>
                <a:endParaRPr lang="en-US" altLang="en-US" sz="1800">
                  <a:latin typeface="Arial" panose="020B0604020202020204" pitchFamily="34" charset="0"/>
                </a:endParaRPr>
              </a:p>
            </p:txBody>
          </p:sp>
          <p:sp>
            <p:nvSpPr>
              <p:cNvPr id="27936" name="Line 288">
                <a:extLst>
                  <a:ext uri="{FF2B5EF4-FFF2-40B4-BE49-F238E27FC236}">
                    <a16:creationId xmlns:a16="http://schemas.microsoft.com/office/drawing/2014/main" id="{6638AC94-E50C-4BFF-8586-5C9E1539B7F5}"/>
                  </a:ext>
                </a:extLst>
              </p:cNvPr>
              <p:cNvSpPr>
                <a:spLocks noChangeShapeType="1"/>
              </p:cNvSpPr>
              <p:nvPr/>
            </p:nvSpPr>
            <p:spPr bwMode="auto">
              <a:xfrm>
                <a:off x="509" y="2280"/>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7" name="Line 289">
                <a:extLst>
                  <a:ext uri="{FF2B5EF4-FFF2-40B4-BE49-F238E27FC236}">
                    <a16:creationId xmlns:a16="http://schemas.microsoft.com/office/drawing/2014/main" id="{304E3047-606A-4713-A397-4E86D6946E4B}"/>
                  </a:ext>
                </a:extLst>
              </p:cNvPr>
              <p:cNvSpPr>
                <a:spLocks noChangeShapeType="1"/>
              </p:cNvSpPr>
              <p:nvPr/>
            </p:nvSpPr>
            <p:spPr bwMode="auto">
              <a:xfrm flipH="1">
                <a:off x="2568" y="2280"/>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38" name="Rectangle 290">
                <a:extLst>
                  <a:ext uri="{FF2B5EF4-FFF2-40B4-BE49-F238E27FC236}">
                    <a16:creationId xmlns:a16="http://schemas.microsoft.com/office/drawing/2014/main" id="{0C8623BF-DF5F-4B40-A22B-262E6AE8B212}"/>
                  </a:ext>
                </a:extLst>
              </p:cNvPr>
              <p:cNvSpPr>
                <a:spLocks noChangeArrowheads="1"/>
              </p:cNvSpPr>
              <p:nvPr/>
            </p:nvSpPr>
            <p:spPr bwMode="auto">
              <a:xfrm>
                <a:off x="447" y="2237"/>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3</a:t>
                </a:r>
                <a:endParaRPr lang="en-US" altLang="en-US" sz="1800">
                  <a:latin typeface="Arial" panose="020B0604020202020204" pitchFamily="34" charset="0"/>
                </a:endParaRPr>
              </a:p>
            </p:txBody>
          </p:sp>
          <p:sp>
            <p:nvSpPr>
              <p:cNvPr id="27939" name="Line 291">
                <a:extLst>
                  <a:ext uri="{FF2B5EF4-FFF2-40B4-BE49-F238E27FC236}">
                    <a16:creationId xmlns:a16="http://schemas.microsoft.com/office/drawing/2014/main" id="{B2E8D5DC-BB40-4F4F-947B-C38134B9BFF0}"/>
                  </a:ext>
                </a:extLst>
              </p:cNvPr>
              <p:cNvSpPr>
                <a:spLocks noChangeShapeType="1"/>
              </p:cNvSpPr>
              <p:nvPr/>
            </p:nvSpPr>
            <p:spPr bwMode="auto">
              <a:xfrm>
                <a:off x="509" y="204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0" name="Line 292">
                <a:extLst>
                  <a:ext uri="{FF2B5EF4-FFF2-40B4-BE49-F238E27FC236}">
                    <a16:creationId xmlns:a16="http://schemas.microsoft.com/office/drawing/2014/main" id="{A6F0A8D8-5E39-44ED-9C9D-449B9396EBD5}"/>
                  </a:ext>
                </a:extLst>
              </p:cNvPr>
              <p:cNvSpPr>
                <a:spLocks noChangeShapeType="1"/>
              </p:cNvSpPr>
              <p:nvPr/>
            </p:nvSpPr>
            <p:spPr bwMode="auto">
              <a:xfrm flipH="1">
                <a:off x="2568" y="2045"/>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1" name="Rectangle 293">
                <a:extLst>
                  <a:ext uri="{FF2B5EF4-FFF2-40B4-BE49-F238E27FC236}">
                    <a16:creationId xmlns:a16="http://schemas.microsoft.com/office/drawing/2014/main" id="{9C21E0A6-657C-4AAD-B9BF-5812C8A7C932}"/>
                  </a:ext>
                </a:extLst>
              </p:cNvPr>
              <p:cNvSpPr>
                <a:spLocks noChangeArrowheads="1"/>
              </p:cNvSpPr>
              <p:nvPr/>
            </p:nvSpPr>
            <p:spPr bwMode="auto">
              <a:xfrm>
                <a:off x="447" y="2002"/>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4</a:t>
                </a:r>
                <a:endParaRPr lang="en-US" altLang="en-US" sz="1800">
                  <a:latin typeface="Arial" panose="020B0604020202020204" pitchFamily="34" charset="0"/>
                </a:endParaRPr>
              </a:p>
            </p:txBody>
          </p:sp>
          <p:sp>
            <p:nvSpPr>
              <p:cNvPr id="27942" name="Line 294">
                <a:extLst>
                  <a:ext uri="{FF2B5EF4-FFF2-40B4-BE49-F238E27FC236}">
                    <a16:creationId xmlns:a16="http://schemas.microsoft.com/office/drawing/2014/main" id="{6715FF04-ED28-4EF0-BA0B-97C4016B20B5}"/>
                  </a:ext>
                </a:extLst>
              </p:cNvPr>
              <p:cNvSpPr>
                <a:spLocks noChangeShapeType="1"/>
              </p:cNvSpPr>
              <p:nvPr/>
            </p:nvSpPr>
            <p:spPr bwMode="auto">
              <a:xfrm>
                <a:off x="509" y="1810"/>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3" name="Line 295">
                <a:extLst>
                  <a:ext uri="{FF2B5EF4-FFF2-40B4-BE49-F238E27FC236}">
                    <a16:creationId xmlns:a16="http://schemas.microsoft.com/office/drawing/2014/main" id="{74ECBAA1-D707-4ABD-8E74-01064029FB7D}"/>
                  </a:ext>
                </a:extLst>
              </p:cNvPr>
              <p:cNvSpPr>
                <a:spLocks noChangeShapeType="1"/>
              </p:cNvSpPr>
              <p:nvPr/>
            </p:nvSpPr>
            <p:spPr bwMode="auto">
              <a:xfrm flipH="1">
                <a:off x="2568" y="1810"/>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4" name="Rectangle 296">
                <a:extLst>
                  <a:ext uri="{FF2B5EF4-FFF2-40B4-BE49-F238E27FC236}">
                    <a16:creationId xmlns:a16="http://schemas.microsoft.com/office/drawing/2014/main" id="{EE9C0DB6-82BC-44D1-A0B1-07E45270B1F9}"/>
                  </a:ext>
                </a:extLst>
              </p:cNvPr>
              <p:cNvSpPr>
                <a:spLocks noChangeArrowheads="1"/>
              </p:cNvSpPr>
              <p:nvPr/>
            </p:nvSpPr>
            <p:spPr bwMode="auto">
              <a:xfrm>
                <a:off x="447" y="1767"/>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27945" name="Line 297">
                <a:extLst>
                  <a:ext uri="{FF2B5EF4-FFF2-40B4-BE49-F238E27FC236}">
                    <a16:creationId xmlns:a16="http://schemas.microsoft.com/office/drawing/2014/main" id="{F2A666B9-440F-49F2-8083-F9A41DDB40D5}"/>
                  </a:ext>
                </a:extLst>
              </p:cNvPr>
              <p:cNvSpPr>
                <a:spLocks noChangeShapeType="1"/>
              </p:cNvSpPr>
              <p:nvPr/>
            </p:nvSpPr>
            <p:spPr bwMode="auto">
              <a:xfrm>
                <a:off x="509" y="157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6" name="Line 298">
                <a:extLst>
                  <a:ext uri="{FF2B5EF4-FFF2-40B4-BE49-F238E27FC236}">
                    <a16:creationId xmlns:a16="http://schemas.microsoft.com/office/drawing/2014/main" id="{9531C20D-A50B-4554-8BB2-B4E37123D786}"/>
                  </a:ext>
                </a:extLst>
              </p:cNvPr>
              <p:cNvSpPr>
                <a:spLocks noChangeShapeType="1"/>
              </p:cNvSpPr>
              <p:nvPr/>
            </p:nvSpPr>
            <p:spPr bwMode="auto">
              <a:xfrm flipH="1">
                <a:off x="2568" y="1575"/>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7" name="Rectangle 299">
                <a:extLst>
                  <a:ext uri="{FF2B5EF4-FFF2-40B4-BE49-F238E27FC236}">
                    <a16:creationId xmlns:a16="http://schemas.microsoft.com/office/drawing/2014/main" id="{43E67F9F-1664-4492-A734-268B90A9828C}"/>
                  </a:ext>
                </a:extLst>
              </p:cNvPr>
              <p:cNvSpPr>
                <a:spLocks noChangeArrowheads="1"/>
              </p:cNvSpPr>
              <p:nvPr/>
            </p:nvSpPr>
            <p:spPr bwMode="auto">
              <a:xfrm>
                <a:off x="447" y="1532"/>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6</a:t>
                </a:r>
                <a:endParaRPr lang="en-US" altLang="en-US" sz="1800">
                  <a:latin typeface="Arial" panose="020B0604020202020204" pitchFamily="34" charset="0"/>
                </a:endParaRPr>
              </a:p>
            </p:txBody>
          </p:sp>
          <p:sp>
            <p:nvSpPr>
              <p:cNvPr id="27948" name="Line 300">
                <a:extLst>
                  <a:ext uri="{FF2B5EF4-FFF2-40B4-BE49-F238E27FC236}">
                    <a16:creationId xmlns:a16="http://schemas.microsoft.com/office/drawing/2014/main" id="{1518DA75-71C0-40C1-9042-6A946B5EECEC}"/>
                  </a:ext>
                </a:extLst>
              </p:cNvPr>
              <p:cNvSpPr>
                <a:spLocks noChangeShapeType="1"/>
              </p:cNvSpPr>
              <p:nvPr/>
            </p:nvSpPr>
            <p:spPr bwMode="auto">
              <a:xfrm>
                <a:off x="509" y="134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49" name="Line 301">
                <a:extLst>
                  <a:ext uri="{FF2B5EF4-FFF2-40B4-BE49-F238E27FC236}">
                    <a16:creationId xmlns:a16="http://schemas.microsoft.com/office/drawing/2014/main" id="{C86020B7-9F60-4F6C-AE0F-7E188EC0E648}"/>
                  </a:ext>
                </a:extLst>
              </p:cNvPr>
              <p:cNvSpPr>
                <a:spLocks noChangeShapeType="1"/>
              </p:cNvSpPr>
              <p:nvPr/>
            </p:nvSpPr>
            <p:spPr bwMode="auto">
              <a:xfrm flipH="1">
                <a:off x="2568" y="1345"/>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50" name="Rectangle 302">
                <a:extLst>
                  <a:ext uri="{FF2B5EF4-FFF2-40B4-BE49-F238E27FC236}">
                    <a16:creationId xmlns:a16="http://schemas.microsoft.com/office/drawing/2014/main" id="{08EBAFAF-7CF8-451A-AD9A-51E2A69420FF}"/>
                  </a:ext>
                </a:extLst>
              </p:cNvPr>
              <p:cNvSpPr>
                <a:spLocks noChangeArrowheads="1"/>
              </p:cNvSpPr>
              <p:nvPr/>
            </p:nvSpPr>
            <p:spPr bwMode="auto">
              <a:xfrm>
                <a:off x="447" y="1301"/>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7</a:t>
                </a:r>
                <a:endParaRPr lang="en-US" altLang="en-US" sz="1800">
                  <a:latin typeface="Arial" panose="020B0604020202020204" pitchFamily="34" charset="0"/>
                </a:endParaRPr>
              </a:p>
            </p:txBody>
          </p:sp>
          <p:sp>
            <p:nvSpPr>
              <p:cNvPr id="27951" name="Freeform 303">
                <a:extLst>
                  <a:ext uri="{FF2B5EF4-FFF2-40B4-BE49-F238E27FC236}">
                    <a16:creationId xmlns:a16="http://schemas.microsoft.com/office/drawing/2014/main" id="{896031DE-1131-4B18-8FD7-FEBD64AC5357}"/>
                  </a:ext>
                </a:extLst>
              </p:cNvPr>
              <p:cNvSpPr>
                <a:spLocks/>
              </p:cNvSpPr>
              <p:nvPr/>
            </p:nvSpPr>
            <p:spPr bwMode="auto">
              <a:xfrm>
                <a:off x="509" y="1915"/>
                <a:ext cx="2087" cy="874"/>
              </a:xfrm>
              <a:custGeom>
                <a:avLst/>
                <a:gdLst>
                  <a:gd name="T0" fmla="*/ 19 w 2087"/>
                  <a:gd name="T1" fmla="*/ 39 h 874"/>
                  <a:gd name="T2" fmla="*/ 63 w 2087"/>
                  <a:gd name="T3" fmla="*/ 29 h 874"/>
                  <a:gd name="T4" fmla="*/ 101 w 2087"/>
                  <a:gd name="T5" fmla="*/ 20 h 874"/>
                  <a:gd name="T6" fmla="*/ 144 w 2087"/>
                  <a:gd name="T7" fmla="*/ 24 h 874"/>
                  <a:gd name="T8" fmla="*/ 187 w 2087"/>
                  <a:gd name="T9" fmla="*/ 29 h 874"/>
                  <a:gd name="T10" fmla="*/ 226 w 2087"/>
                  <a:gd name="T11" fmla="*/ 34 h 874"/>
                  <a:gd name="T12" fmla="*/ 269 w 2087"/>
                  <a:gd name="T13" fmla="*/ 44 h 874"/>
                  <a:gd name="T14" fmla="*/ 312 w 2087"/>
                  <a:gd name="T15" fmla="*/ 53 h 874"/>
                  <a:gd name="T16" fmla="*/ 351 w 2087"/>
                  <a:gd name="T17" fmla="*/ 58 h 874"/>
                  <a:gd name="T18" fmla="*/ 394 w 2087"/>
                  <a:gd name="T19" fmla="*/ 72 h 874"/>
                  <a:gd name="T20" fmla="*/ 437 w 2087"/>
                  <a:gd name="T21" fmla="*/ 82 h 874"/>
                  <a:gd name="T22" fmla="*/ 475 w 2087"/>
                  <a:gd name="T23" fmla="*/ 96 h 874"/>
                  <a:gd name="T24" fmla="*/ 518 w 2087"/>
                  <a:gd name="T25" fmla="*/ 111 h 874"/>
                  <a:gd name="T26" fmla="*/ 562 w 2087"/>
                  <a:gd name="T27" fmla="*/ 125 h 874"/>
                  <a:gd name="T28" fmla="*/ 600 w 2087"/>
                  <a:gd name="T29" fmla="*/ 144 h 874"/>
                  <a:gd name="T30" fmla="*/ 643 w 2087"/>
                  <a:gd name="T31" fmla="*/ 159 h 874"/>
                  <a:gd name="T32" fmla="*/ 686 w 2087"/>
                  <a:gd name="T33" fmla="*/ 178 h 874"/>
                  <a:gd name="T34" fmla="*/ 725 w 2087"/>
                  <a:gd name="T35" fmla="*/ 197 h 874"/>
                  <a:gd name="T36" fmla="*/ 768 w 2087"/>
                  <a:gd name="T37" fmla="*/ 216 h 874"/>
                  <a:gd name="T38" fmla="*/ 811 w 2087"/>
                  <a:gd name="T39" fmla="*/ 235 h 874"/>
                  <a:gd name="T40" fmla="*/ 850 w 2087"/>
                  <a:gd name="T41" fmla="*/ 255 h 874"/>
                  <a:gd name="T42" fmla="*/ 893 w 2087"/>
                  <a:gd name="T43" fmla="*/ 274 h 874"/>
                  <a:gd name="T44" fmla="*/ 936 w 2087"/>
                  <a:gd name="T45" fmla="*/ 298 h 874"/>
                  <a:gd name="T46" fmla="*/ 974 w 2087"/>
                  <a:gd name="T47" fmla="*/ 322 h 874"/>
                  <a:gd name="T48" fmla="*/ 1017 w 2087"/>
                  <a:gd name="T49" fmla="*/ 341 h 874"/>
                  <a:gd name="T50" fmla="*/ 1061 w 2087"/>
                  <a:gd name="T51" fmla="*/ 365 h 874"/>
                  <a:gd name="T52" fmla="*/ 1099 w 2087"/>
                  <a:gd name="T53" fmla="*/ 389 h 874"/>
                  <a:gd name="T54" fmla="*/ 1142 w 2087"/>
                  <a:gd name="T55" fmla="*/ 413 h 874"/>
                  <a:gd name="T56" fmla="*/ 1185 w 2087"/>
                  <a:gd name="T57" fmla="*/ 432 h 874"/>
                  <a:gd name="T58" fmla="*/ 1224 w 2087"/>
                  <a:gd name="T59" fmla="*/ 461 h 874"/>
                  <a:gd name="T60" fmla="*/ 1267 w 2087"/>
                  <a:gd name="T61" fmla="*/ 480 h 874"/>
                  <a:gd name="T62" fmla="*/ 1310 w 2087"/>
                  <a:gd name="T63" fmla="*/ 504 h 874"/>
                  <a:gd name="T64" fmla="*/ 1349 w 2087"/>
                  <a:gd name="T65" fmla="*/ 528 h 874"/>
                  <a:gd name="T66" fmla="*/ 1392 w 2087"/>
                  <a:gd name="T67" fmla="*/ 552 h 874"/>
                  <a:gd name="T68" fmla="*/ 1435 w 2087"/>
                  <a:gd name="T69" fmla="*/ 571 h 874"/>
                  <a:gd name="T70" fmla="*/ 1473 w 2087"/>
                  <a:gd name="T71" fmla="*/ 595 h 874"/>
                  <a:gd name="T72" fmla="*/ 1517 w 2087"/>
                  <a:gd name="T73" fmla="*/ 619 h 874"/>
                  <a:gd name="T74" fmla="*/ 1560 w 2087"/>
                  <a:gd name="T75" fmla="*/ 638 h 874"/>
                  <a:gd name="T76" fmla="*/ 1598 w 2087"/>
                  <a:gd name="T77" fmla="*/ 662 h 874"/>
                  <a:gd name="T78" fmla="*/ 1641 w 2087"/>
                  <a:gd name="T79" fmla="*/ 682 h 874"/>
                  <a:gd name="T80" fmla="*/ 1684 w 2087"/>
                  <a:gd name="T81" fmla="*/ 706 h 874"/>
                  <a:gd name="T82" fmla="*/ 1723 w 2087"/>
                  <a:gd name="T83" fmla="*/ 725 h 874"/>
                  <a:gd name="T84" fmla="*/ 1766 w 2087"/>
                  <a:gd name="T85" fmla="*/ 744 h 874"/>
                  <a:gd name="T86" fmla="*/ 1809 w 2087"/>
                  <a:gd name="T87" fmla="*/ 763 h 874"/>
                  <a:gd name="T88" fmla="*/ 1848 w 2087"/>
                  <a:gd name="T89" fmla="*/ 782 h 874"/>
                  <a:gd name="T90" fmla="*/ 1891 w 2087"/>
                  <a:gd name="T91" fmla="*/ 802 h 874"/>
                  <a:gd name="T92" fmla="*/ 1934 w 2087"/>
                  <a:gd name="T93" fmla="*/ 816 h 874"/>
                  <a:gd name="T94" fmla="*/ 1972 w 2087"/>
                  <a:gd name="T95" fmla="*/ 835 h 874"/>
                  <a:gd name="T96" fmla="*/ 2016 w 2087"/>
                  <a:gd name="T97" fmla="*/ 850 h 874"/>
                  <a:gd name="T98" fmla="*/ 2059 w 2087"/>
                  <a:gd name="T99" fmla="*/ 864 h 874"/>
                  <a:gd name="T100" fmla="*/ 2087 w 2087"/>
                  <a:gd name="T101" fmla="*/ 874 h 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87" h="874">
                    <a:moveTo>
                      <a:pt x="0" y="0"/>
                    </a:moveTo>
                    <a:lnTo>
                      <a:pt x="19" y="39"/>
                    </a:lnTo>
                    <a:lnTo>
                      <a:pt x="39" y="34"/>
                    </a:lnTo>
                    <a:lnTo>
                      <a:pt x="63" y="29"/>
                    </a:lnTo>
                    <a:lnTo>
                      <a:pt x="82" y="24"/>
                    </a:lnTo>
                    <a:lnTo>
                      <a:pt x="101" y="20"/>
                    </a:lnTo>
                    <a:lnTo>
                      <a:pt x="125" y="24"/>
                    </a:lnTo>
                    <a:lnTo>
                      <a:pt x="144" y="24"/>
                    </a:lnTo>
                    <a:lnTo>
                      <a:pt x="163" y="29"/>
                    </a:lnTo>
                    <a:lnTo>
                      <a:pt x="187" y="29"/>
                    </a:lnTo>
                    <a:lnTo>
                      <a:pt x="207" y="34"/>
                    </a:lnTo>
                    <a:lnTo>
                      <a:pt x="226" y="34"/>
                    </a:lnTo>
                    <a:lnTo>
                      <a:pt x="250" y="39"/>
                    </a:lnTo>
                    <a:lnTo>
                      <a:pt x="269" y="44"/>
                    </a:lnTo>
                    <a:lnTo>
                      <a:pt x="288" y="44"/>
                    </a:lnTo>
                    <a:lnTo>
                      <a:pt x="312" y="53"/>
                    </a:lnTo>
                    <a:lnTo>
                      <a:pt x="331" y="53"/>
                    </a:lnTo>
                    <a:lnTo>
                      <a:pt x="351" y="58"/>
                    </a:lnTo>
                    <a:lnTo>
                      <a:pt x="375" y="68"/>
                    </a:lnTo>
                    <a:lnTo>
                      <a:pt x="394" y="72"/>
                    </a:lnTo>
                    <a:lnTo>
                      <a:pt x="413" y="77"/>
                    </a:lnTo>
                    <a:lnTo>
                      <a:pt x="437" y="82"/>
                    </a:lnTo>
                    <a:lnTo>
                      <a:pt x="456" y="92"/>
                    </a:lnTo>
                    <a:lnTo>
                      <a:pt x="475" y="96"/>
                    </a:lnTo>
                    <a:lnTo>
                      <a:pt x="499" y="101"/>
                    </a:lnTo>
                    <a:lnTo>
                      <a:pt x="518" y="111"/>
                    </a:lnTo>
                    <a:lnTo>
                      <a:pt x="538" y="116"/>
                    </a:lnTo>
                    <a:lnTo>
                      <a:pt x="562" y="125"/>
                    </a:lnTo>
                    <a:lnTo>
                      <a:pt x="581" y="135"/>
                    </a:lnTo>
                    <a:lnTo>
                      <a:pt x="600" y="144"/>
                    </a:lnTo>
                    <a:lnTo>
                      <a:pt x="624" y="149"/>
                    </a:lnTo>
                    <a:lnTo>
                      <a:pt x="643" y="159"/>
                    </a:lnTo>
                    <a:lnTo>
                      <a:pt x="662" y="168"/>
                    </a:lnTo>
                    <a:lnTo>
                      <a:pt x="686" y="178"/>
                    </a:lnTo>
                    <a:lnTo>
                      <a:pt x="706" y="188"/>
                    </a:lnTo>
                    <a:lnTo>
                      <a:pt x="725" y="197"/>
                    </a:lnTo>
                    <a:lnTo>
                      <a:pt x="749" y="202"/>
                    </a:lnTo>
                    <a:lnTo>
                      <a:pt x="768" y="216"/>
                    </a:lnTo>
                    <a:lnTo>
                      <a:pt x="787" y="226"/>
                    </a:lnTo>
                    <a:lnTo>
                      <a:pt x="811" y="235"/>
                    </a:lnTo>
                    <a:lnTo>
                      <a:pt x="830" y="245"/>
                    </a:lnTo>
                    <a:lnTo>
                      <a:pt x="850" y="255"/>
                    </a:lnTo>
                    <a:lnTo>
                      <a:pt x="874" y="264"/>
                    </a:lnTo>
                    <a:lnTo>
                      <a:pt x="893" y="274"/>
                    </a:lnTo>
                    <a:lnTo>
                      <a:pt x="912" y="283"/>
                    </a:lnTo>
                    <a:lnTo>
                      <a:pt x="936" y="298"/>
                    </a:lnTo>
                    <a:lnTo>
                      <a:pt x="955" y="307"/>
                    </a:lnTo>
                    <a:lnTo>
                      <a:pt x="974" y="322"/>
                    </a:lnTo>
                    <a:lnTo>
                      <a:pt x="998" y="331"/>
                    </a:lnTo>
                    <a:lnTo>
                      <a:pt x="1017" y="341"/>
                    </a:lnTo>
                    <a:lnTo>
                      <a:pt x="1037" y="355"/>
                    </a:lnTo>
                    <a:lnTo>
                      <a:pt x="1061" y="365"/>
                    </a:lnTo>
                    <a:lnTo>
                      <a:pt x="1080" y="379"/>
                    </a:lnTo>
                    <a:lnTo>
                      <a:pt x="1099" y="389"/>
                    </a:lnTo>
                    <a:lnTo>
                      <a:pt x="1123" y="399"/>
                    </a:lnTo>
                    <a:lnTo>
                      <a:pt x="1142" y="413"/>
                    </a:lnTo>
                    <a:lnTo>
                      <a:pt x="1161" y="423"/>
                    </a:lnTo>
                    <a:lnTo>
                      <a:pt x="1185" y="432"/>
                    </a:lnTo>
                    <a:lnTo>
                      <a:pt x="1205" y="447"/>
                    </a:lnTo>
                    <a:lnTo>
                      <a:pt x="1224" y="461"/>
                    </a:lnTo>
                    <a:lnTo>
                      <a:pt x="1248" y="471"/>
                    </a:lnTo>
                    <a:lnTo>
                      <a:pt x="1267" y="480"/>
                    </a:lnTo>
                    <a:lnTo>
                      <a:pt x="1286" y="495"/>
                    </a:lnTo>
                    <a:lnTo>
                      <a:pt x="1310" y="504"/>
                    </a:lnTo>
                    <a:lnTo>
                      <a:pt x="1329" y="514"/>
                    </a:lnTo>
                    <a:lnTo>
                      <a:pt x="1349" y="528"/>
                    </a:lnTo>
                    <a:lnTo>
                      <a:pt x="1373" y="538"/>
                    </a:lnTo>
                    <a:lnTo>
                      <a:pt x="1392" y="552"/>
                    </a:lnTo>
                    <a:lnTo>
                      <a:pt x="1411" y="562"/>
                    </a:lnTo>
                    <a:lnTo>
                      <a:pt x="1435" y="571"/>
                    </a:lnTo>
                    <a:lnTo>
                      <a:pt x="1454" y="586"/>
                    </a:lnTo>
                    <a:lnTo>
                      <a:pt x="1473" y="595"/>
                    </a:lnTo>
                    <a:lnTo>
                      <a:pt x="1497" y="610"/>
                    </a:lnTo>
                    <a:lnTo>
                      <a:pt x="1517" y="619"/>
                    </a:lnTo>
                    <a:lnTo>
                      <a:pt x="1536" y="629"/>
                    </a:lnTo>
                    <a:lnTo>
                      <a:pt x="1560" y="638"/>
                    </a:lnTo>
                    <a:lnTo>
                      <a:pt x="1579" y="648"/>
                    </a:lnTo>
                    <a:lnTo>
                      <a:pt x="1598" y="662"/>
                    </a:lnTo>
                    <a:lnTo>
                      <a:pt x="1622" y="672"/>
                    </a:lnTo>
                    <a:lnTo>
                      <a:pt x="1641" y="682"/>
                    </a:lnTo>
                    <a:lnTo>
                      <a:pt x="1660" y="691"/>
                    </a:lnTo>
                    <a:lnTo>
                      <a:pt x="1684" y="706"/>
                    </a:lnTo>
                    <a:lnTo>
                      <a:pt x="1704" y="715"/>
                    </a:lnTo>
                    <a:lnTo>
                      <a:pt x="1723" y="725"/>
                    </a:lnTo>
                    <a:lnTo>
                      <a:pt x="1747" y="734"/>
                    </a:lnTo>
                    <a:lnTo>
                      <a:pt x="1766" y="744"/>
                    </a:lnTo>
                    <a:lnTo>
                      <a:pt x="1785" y="754"/>
                    </a:lnTo>
                    <a:lnTo>
                      <a:pt x="1809" y="763"/>
                    </a:lnTo>
                    <a:lnTo>
                      <a:pt x="1828" y="773"/>
                    </a:lnTo>
                    <a:lnTo>
                      <a:pt x="1848" y="782"/>
                    </a:lnTo>
                    <a:lnTo>
                      <a:pt x="1872" y="792"/>
                    </a:lnTo>
                    <a:lnTo>
                      <a:pt x="1891" y="802"/>
                    </a:lnTo>
                    <a:lnTo>
                      <a:pt x="1910" y="811"/>
                    </a:lnTo>
                    <a:lnTo>
                      <a:pt x="1934" y="816"/>
                    </a:lnTo>
                    <a:lnTo>
                      <a:pt x="1953" y="830"/>
                    </a:lnTo>
                    <a:lnTo>
                      <a:pt x="1972" y="835"/>
                    </a:lnTo>
                    <a:lnTo>
                      <a:pt x="1996" y="840"/>
                    </a:lnTo>
                    <a:lnTo>
                      <a:pt x="2016" y="850"/>
                    </a:lnTo>
                    <a:lnTo>
                      <a:pt x="2035" y="859"/>
                    </a:lnTo>
                    <a:lnTo>
                      <a:pt x="2059" y="864"/>
                    </a:lnTo>
                    <a:lnTo>
                      <a:pt x="2078" y="874"/>
                    </a:lnTo>
                    <a:lnTo>
                      <a:pt x="2087" y="874"/>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52" name="Freeform 304">
                <a:extLst>
                  <a:ext uri="{FF2B5EF4-FFF2-40B4-BE49-F238E27FC236}">
                    <a16:creationId xmlns:a16="http://schemas.microsoft.com/office/drawing/2014/main" id="{83B0B289-C13D-423D-AD33-98008AD55FD6}"/>
                  </a:ext>
                </a:extLst>
              </p:cNvPr>
              <p:cNvSpPr>
                <a:spLocks/>
              </p:cNvSpPr>
              <p:nvPr/>
            </p:nvSpPr>
            <p:spPr bwMode="auto">
              <a:xfrm>
                <a:off x="509" y="1560"/>
                <a:ext cx="2087" cy="658"/>
              </a:xfrm>
              <a:custGeom>
                <a:avLst/>
                <a:gdLst>
                  <a:gd name="T0" fmla="*/ 19 w 2087"/>
                  <a:gd name="T1" fmla="*/ 34 h 658"/>
                  <a:gd name="T2" fmla="*/ 63 w 2087"/>
                  <a:gd name="T3" fmla="*/ 20 h 658"/>
                  <a:gd name="T4" fmla="*/ 101 w 2087"/>
                  <a:gd name="T5" fmla="*/ 10 h 658"/>
                  <a:gd name="T6" fmla="*/ 144 w 2087"/>
                  <a:gd name="T7" fmla="*/ 10 h 658"/>
                  <a:gd name="T8" fmla="*/ 187 w 2087"/>
                  <a:gd name="T9" fmla="*/ 10 h 658"/>
                  <a:gd name="T10" fmla="*/ 226 w 2087"/>
                  <a:gd name="T11" fmla="*/ 15 h 658"/>
                  <a:gd name="T12" fmla="*/ 269 w 2087"/>
                  <a:gd name="T13" fmla="*/ 15 h 658"/>
                  <a:gd name="T14" fmla="*/ 312 w 2087"/>
                  <a:gd name="T15" fmla="*/ 20 h 658"/>
                  <a:gd name="T16" fmla="*/ 351 w 2087"/>
                  <a:gd name="T17" fmla="*/ 24 h 658"/>
                  <a:gd name="T18" fmla="*/ 394 w 2087"/>
                  <a:gd name="T19" fmla="*/ 34 h 658"/>
                  <a:gd name="T20" fmla="*/ 437 w 2087"/>
                  <a:gd name="T21" fmla="*/ 39 h 658"/>
                  <a:gd name="T22" fmla="*/ 475 w 2087"/>
                  <a:gd name="T23" fmla="*/ 48 h 658"/>
                  <a:gd name="T24" fmla="*/ 518 w 2087"/>
                  <a:gd name="T25" fmla="*/ 53 h 658"/>
                  <a:gd name="T26" fmla="*/ 562 w 2087"/>
                  <a:gd name="T27" fmla="*/ 63 h 658"/>
                  <a:gd name="T28" fmla="*/ 600 w 2087"/>
                  <a:gd name="T29" fmla="*/ 72 h 658"/>
                  <a:gd name="T30" fmla="*/ 643 w 2087"/>
                  <a:gd name="T31" fmla="*/ 82 h 658"/>
                  <a:gd name="T32" fmla="*/ 686 w 2087"/>
                  <a:gd name="T33" fmla="*/ 96 h 658"/>
                  <a:gd name="T34" fmla="*/ 725 w 2087"/>
                  <a:gd name="T35" fmla="*/ 106 h 658"/>
                  <a:gd name="T36" fmla="*/ 768 w 2087"/>
                  <a:gd name="T37" fmla="*/ 116 h 658"/>
                  <a:gd name="T38" fmla="*/ 811 w 2087"/>
                  <a:gd name="T39" fmla="*/ 130 h 658"/>
                  <a:gd name="T40" fmla="*/ 850 w 2087"/>
                  <a:gd name="T41" fmla="*/ 144 h 658"/>
                  <a:gd name="T42" fmla="*/ 893 w 2087"/>
                  <a:gd name="T43" fmla="*/ 154 h 658"/>
                  <a:gd name="T44" fmla="*/ 936 w 2087"/>
                  <a:gd name="T45" fmla="*/ 168 h 658"/>
                  <a:gd name="T46" fmla="*/ 974 w 2087"/>
                  <a:gd name="T47" fmla="*/ 183 h 658"/>
                  <a:gd name="T48" fmla="*/ 1017 w 2087"/>
                  <a:gd name="T49" fmla="*/ 202 h 658"/>
                  <a:gd name="T50" fmla="*/ 1061 w 2087"/>
                  <a:gd name="T51" fmla="*/ 216 h 658"/>
                  <a:gd name="T52" fmla="*/ 1099 w 2087"/>
                  <a:gd name="T53" fmla="*/ 231 h 658"/>
                  <a:gd name="T54" fmla="*/ 1142 w 2087"/>
                  <a:gd name="T55" fmla="*/ 245 h 658"/>
                  <a:gd name="T56" fmla="*/ 1185 w 2087"/>
                  <a:gd name="T57" fmla="*/ 264 h 658"/>
                  <a:gd name="T58" fmla="*/ 1224 w 2087"/>
                  <a:gd name="T59" fmla="*/ 279 h 658"/>
                  <a:gd name="T60" fmla="*/ 1267 w 2087"/>
                  <a:gd name="T61" fmla="*/ 298 h 658"/>
                  <a:gd name="T62" fmla="*/ 1310 w 2087"/>
                  <a:gd name="T63" fmla="*/ 312 h 658"/>
                  <a:gd name="T64" fmla="*/ 1349 w 2087"/>
                  <a:gd name="T65" fmla="*/ 331 h 658"/>
                  <a:gd name="T66" fmla="*/ 1392 w 2087"/>
                  <a:gd name="T67" fmla="*/ 346 h 658"/>
                  <a:gd name="T68" fmla="*/ 1435 w 2087"/>
                  <a:gd name="T69" fmla="*/ 365 h 658"/>
                  <a:gd name="T70" fmla="*/ 1473 w 2087"/>
                  <a:gd name="T71" fmla="*/ 384 h 658"/>
                  <a:gd name="T72" fmla="*/ 1517 w 2087"/>
                  <a:gd name="T73" fmla="*/ 403 h 658"/>
                  <a:gd name="T74" fmla="*/ 1560 w 2087"/>
                  <a:gd name="T75" fmla="*/ 423 h 658"/>
                  <a:gd name="T76" fmla="*/ 1598 w 2087"/>
                  <a:gd name="T77" fmla="*/ 442 h 658"/>
                  <a:gd name="T78" fmla="*/ 1641 w 2087"/>
                  <a:gd name="T79" fmla="*/ 456 h 658"/>
                  <a:gd name="T80" fmla="*/ 1684 w 2087"/>
                  <a:gd name="T81" fmla="*/ 475 h 658"/>
                  <a:gd name="T82" fmla="*/ 1723 w 2087"/>
                  <a:gd name="T83" fmla="*/ 495 h 658"/>
                  <a:gd name="T84" fmla="*/ 1766 w 2087"/>
                  <a:gd name="T85" fmla="*/ 514 h 658"/>
                  <a:gd name="T86" fmla="*/ 1809 w 2087"/>
                  <a:gd name="T87" fmla="*/ 533 h 658"/>
                  <a:gd name="T88" fmla="*/ 1848 w 2087"/>
                  <a:gd name="T89" fmla="*/ 552 h 658"/>
                  <a:gd name="T90" fmla="*/ 1891 w 2087"/>
                  <a:gd name="T91" fmla="*/ 571 h 658"/>
                  <a:gd name="T92" fmla="*/ 1934 w 2087"/>
                  <a:gd name="T93" fmla="*/ 590 h 658"/>
                  <a:gd name="T94" fmla="*/ 1972 w 2087"/>
                  <a:gd name="T95" fmla="*/ 610 h 658"/>
                  <a:gd name="T96" fmla="*/ 2016 w 2087"/>
                  <a:gd name="T97" fmla="*/ 629 h 658"/>
                  <a:gd name="T98" fmla="*/ 2059 w 2087"/>
                  <a:gd name="T99" fmla="*/ 648 h 658"/>
                  <a:gd name="T100" fmla="*/ 2087 w 2087"/>
                  <a:gd name="T101" fmla="*/ 658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87" h="658">
                    <a:moveTo>
                      <a:pt x="0" y="0"/>
                    </a:moveTo>
                    <a:lnTo>
                      <a:pt x="19" y="34"/>
                    </a:lnTo>
                    <a:lnTo>
                      <a:pt x="39" y="29"/>
                    </a:lnTo>
                    <a:lnTo>
                      <a:pt x="63" y="20"/>
                    </a:lnTo>
                    <a:lnTo>
                      <a:pt x="82" y="15"/>
                    </a:lnTo>
                    <a:lnTo>
                      <a:pt x="101" y="10"/>
                    </a:lnTo>
                    <a:lnTo>
                      <a:pt x="125" y="10"/>
                    </a:lnTo>
                    <a:lnTo>
                      <a:pt x="144" y="10"/>
                    </a:lnTo>
                    <a:lnTo>
                      <a:pt x="163" y="10"/>
                    </a:lnTo>
                    <a:lnTo>
                      <a:pt x="187" y="10"/>
                    </a:lnTo>
                    <a:lnTo>
                      <a:pt x="207" y="10"/>
                    </a:lnTo>
                    <a:lnTo>
                      <a:pt x="226" y="15"/>
                    </a:lnTo>
                    <a:lnTo>
                      <a:pt x="250" y="15"/>
                    </a:lnTo>
                    <a:lnTo>
                      <a:pt x="269" y="15"/>
                    </a:lnTo>
                    <a:lnTo>
                      <a:pt x="288" y="20"/>
                    </a:lnTo>
                    <a:lnTo>
                      <a:pt x="312" y="20"/>
                    </a:lnTo>
                    <a:lnTo>
                      <a:pt x="331" y="24"/>
                    </a:lnTo>
                    <a:lnTo>
                      <a:pt x="351" y="24"/>
                    </a:lnTo>
                    <a:lnTo>
                      <a:pt x="375" y="29"/>
                    </a:lnTo>
                    <a:lnTo>
                      <a:pt x="394" y="34"/>
                    </a:lnTo>
                    <a:lnTo>
                      <a:pt x="413" y="34"/>
                    </a:lnTo>
                    <a:lnTo>
                      <a:pt x="437" y="39"/>
                    </a:lnTo>
                    <a:lnTo>
                      <a:pt x="456" y="44"/>
                    </a:lnTo>
                    <a:lnTo>
                      <a:pt x="475" y="48"/>
                    </a:lnTo>
                    <a:lnTo>
                      <a:pt x="499" y="48"/>
                    </a:lnTo>
                    <a:lnTo>
                      <a:pt x="518" y="53"/>
                    </a:lnTo>
                    <a:lnTo>
                      <a:pt x="538" y="58"/>
                    </a:lnTo>
                    <a:lnTo>
                      <a:pt x="562" y="63"/>
                    </a:lnTo>
                    <a:lnTo>
                      <a:pt x="581" y="68"/>
                    </a:lnTo>
                    <a:lnTo>
                      <a:pt x="600" y="72"/>
                    </a:lnTo>
                    <a:lnTo>
                      <a:pt x="624" y="77"/>
                    </a:lnTo>
                    <a:lnTo>
                      <a:pt x="643" y="82"/>
                    </a:lnTo>
                    <a:lnTo>
                      <a:pt x="662" y="87"/>
                    </a:lnTo>
                    <a:lnTo>
                      <a:pt x="686" y="96"/>
                    </a:lnTo>
                    <a:lnTo>
                      <a:pt x="706" y="101"/>
                    </a:lnTo>
                    <a:lnTo>
                      <a:pt x="725" y="106"/>
                    </a:lnTo>
                    <a:lnTo>
                      <a:pt x="749" y="111"/>
                    </a:lnTo>
                    <a:lnTo>
                      <a:pt x="768" y="116"/>
                    </a:lnTo>
                    <a:lnTo>
                      <a:pt x="787" y="125"/>
                    </a:lnTo>
                    <a:lnTo>
                      <a:pt x="811" y="130"/>
                    </a:lnTo>
                    <a:lnTo>
                      <a:pt x="830" y="135"/>
                    </a:lnTo>
                    <a:lnTo>
                      <a:pt x="850" y="144"/>
                    </a:lnTo>
                    <a:lnTo>
                      <a:pt x="874" y="149"/>
                    </a:lnTo>
                    <a:lnTo>
                      <a:pt x="893" y="154"/>
                    </a:lnTo>
                    <a:lnTo>
                      <a:pt x="912" y="164"/>
                    </a:lnTo>
                    <a:lnTo>
                      <a:pt x="936" y="168"/>
                    </a:lnTo>
                    <a:lnTo>
                      <a:pt x="955" y="178"/>
                    </a:lnTo>
                    <a:lnTo>
                      <a:pt x="974" y="183"/>
                    </a:lnTo>
                    <a:lnTo>
                      <a:pt x="998" y="192"/>
                    </a:lnTo>
                    <a:lnTo>
                      <a:pt x="1017" y="202"/>
                    </a:lnTo>
                    <a:lnTo>
                      <a:pt x="1037" y="207"/>
                    </a:lnTo>
                    <a:lnTo>
                      <a:pt x="1061" y="216"/>
                    </a:lnTo>
                    <a:lnTo>
                      <a:pt x="1080" y="221"/>
                    </a:lnTo>
                    <a:lnTo>
                      <a:pt x="1099" y="231"/>
                    </a:lnTo>
                    <a:lnTo>
                      <a:pt x="1123" y="240"/>
                    </a:lnTo>
                    <a:lnTo>
                      <a:pt x="1142" y="245"/>
                    </a:lnTo>
                    <a:lnTo>
                      <a:pt x="1161" y="255"/>
                    </a:lnTo>
                    <a:lnTo>
                      <a:pt x="1185" y="264"/>
                    </a:lnTo>
                    <a:lnTo>
                      <a:pt x="1205" y="274"/>
                    </a:lnTo>
                    <a:lnTo>
                      <a:pt x="1224" y="279"/>
                    </a:lnTo>
                    <a:lnTo>
                      <a:pt x="1248" y="288"/>
                    </a:lnTo>
                    <a:lnTo>
                      <a:pt x="1267" y="298"/>
                    </a:lnTo>
                    <a:lnTo>
                      <a:pt x="1286" y="303"/>
                    </a:lnTo>
                    <a:lnTo>
                      <a:pt x="1310" y="312"/>
                    </a:lnTo>
                    <a:lnTo>
                      <a:pt x="1329" y="322"/>
                    </a:lnTo>
                    <a:lnTo>
                      <a:pt x="1349" y="331"/>
                    </a:lnTo>
                    <a:lnTo>
                      <a:pt x="1373" y="341"/>
                    </a:lnTo>
                    <a:lnTo>
                      <a:pt x="1392" y="346"/>
                    </a:lnTo>
                    <a:lnTo>
                      <a:pt x="1411" y="355"/>
                    </a:lnTo>
                    <a:lnTo>
                      <a:pt x="1435" y="365"/>
                    </a:lnTo>
                    <a:lnTo>
                      <a:pt x="1454" y="375"/>
                    </a:lnTo>
                    <a:lnTo>
                      <a:pt x="1473" y="384"/>
                    </a:lnTo>
                    <a:lnTo>
                      <a:pt x="1497" y="394"/>
                    </a:lnTo>
                    <a:lnTo>
                      <a:pt x="1517" y="403"/>
                    </a:lnTo>
                    <a:lnTo>
                      <a:pt x="1536" y="413"/>
                    </a:lnTo>
                    <a:lnTo>
                      <a:pt x="1560" y="423"/>
                    </a:lnTo>
                    <a:lnTo>
                      <a:pt x="1579" y="432"/>
                    </a:lnTo>
                    <a:lnTo>
                      <a:pt x="1598" y="442"/>
                    </a:lnTo>
                    <a:lnTo>
                      <a:pt x="1622" y="447"/>
                    </a:lnTo>
                    <a:lnTo>
                      <a:pt x="1641" y="456"/>
                    </a:lnTo>
                    <a:lnTo>
                      <a:pt x="1660" y="466"/>
                    </a:lnTo>
                    <a:lnTo>
                      <a:pt x="1684" y="475"/>
                    </a:lnTo>
                    <a:lnTo>
                      <a:pt x="1704" y="485"/>
                    </a:lnTo>
                    <a:lnTo>
                      <a:pt x="1723" y="495"/>
                    </a:lnTo>
                    <a:lnTo>
                      <a:pt x="1747" y="504"/>
                    </a:lnTo>
                    <a:lnTo>
                      <a:pt x="1766" y="514"/>
                    </a:lnTo>
                    <a:lnTo>
                      <a:pt x="1785" y="523"/>
                    </a:lnTo>
                    <a:lnTo>
                      <a:pt x="1809" y="533"/>
                    </a:lnTo>
                    <a:lnTo>
                      <a:pt x="1828" y="543"/>
                    </a:lnTo>
                    <a:lnTo>
                      <a:pt x="1848" y="552"/>
                    </a:lnTo>
                    <a:lnTo>
                      <a:pt x="1872" y="562"/>
                    </a:lnTo>
                    <a:lnTo>
                      <a:pt x="1891" y="571"/>
                    </a:lnTo>
                    <a:lnTo>
                      <a:pt x="1910" y="581"/>
                    </a:lnTo>
                    <a:lnTo>
                      <a:pt x="1934" y="590"/>
                    </a:lnTo>
                    <a:lnTo>
                      <a:pt x="1953" y="600"/>
                    </a:lnTo>
                    <a:lnTo>
                      <a:pt x="1972" y="610"/>
                    </a:lnTo>
                    <a:lnTo>
                      <a:pt x="1996" y="619"/>
                    </a:lnTo>
                    <a:lnTo>
                      <a:pt x="2016" y="629"/>
                    </a:lnTo>
                    <a:lnTo>
                      <a:pt x="2035" y="634"/>
                    </a:lnTo>
                    <a:lnTo>
                      <a:pt x="2059" y="648"/>
                    </a:lnTo>
                    <a:lnTo>
                      <a:pt x="2078" y="653"/>
                    </a:lnTo>
                    <a:lnTo>
                      <a:pt x="2087" y="658"/>
                    </a:lnTo>
                  </a:path>
                </a:pathLst>
              </a:custGeom>
              <a:noFill/>
              <a:ln w="15875"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7953" name="Text Box 305">
              <a:extLst>
                <a:ext uri="{FF2B5EF4-FFF2-40B4-BE49-F238E27FC236}">
                  <a16:creationId xmlns:a16="http://schemas.microsoft.com/office/drawing/2014/main" id="{351386D3-E58D-40F0-A461-F88162A34E4F}"/>
                </a:ext>
              </a:extLst>
            </p:cNvPr>
            <p:cNvSpPr txBox="1">
              <a:spLocks noChangeArrowheads="1"/>
            </p:cNvSpPr>
            <p:nvPr/>
          </p:nvSpPr>
          <p:spPr bwMode="auto">
            <a:xfrm rot="21600000">
              <a:off x="1327" y="3071"/>
              <a:ext cx="431"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f (MHz</a:t>
              </a:r>
              <a:r>
                <a:rPr lang="en-US" altLang="en-US" sz="1200">
                  <a:latin typeface="Arial" panose="020B0604020202020204" pitchFamily="34" charset="0"/>
                  <a:sym typeface="Symbol" panose="05050102010706020507" pitchFamily="18" charset="2"/>
                </a:rPr>
                <a:t>)</a:t>
              </a:r>
            </a:p>
          </p:txBody>
        </p:sp>
        <p:sp>
          <p:nvSpPr>
            <p:cNvPr id="27954" name="Text Box 306">
              <a:extLst>
                <a:ext uri="{FF2B5EF4-FFF2-40B4-BE49-F238E27FC236}">
                  <a16:creationId xmlns:a16="http://schemas.microsoft.com/office/drawing/2014/main" id="{61E1E0F5-269F-49C3-AB9C-67D2BE3F8CC1}"/>
                </a:ext>
              </a:extLst>
            </p:cNvPr>
            <p:cNvSpPr txBox="1">
              <a:spLocks noChangeArrowheads="1"/>
            </p:cNvSpPr>
            <p:nvPr/>
          </p:nvSpPr>
          <p:spPr bwMode="auto">
            <a:xfrm rot="16200000">
              <a:off x="-68" y="2109"/>
              <a:ext cx="728"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Magnitude (V</a:t>
              </a:r>
              <a:r>
                <a:rPr lang="en-US" altLang="en-US" sz="1200">
                  <a:latin typeface="Arial" panose="020B0604020202020204" pitchFamily="34" charset="0"/>
                  <a:sym typeface="Symbol" panose="05050102010706020507" pitchFamily="18" charset="2"/>
                </a:rPr>
                <a:t>)</a:t>
              </a:r>
            </a:p>
          </p:txBody>
        </p:sp>
        <p:grpSp>
          <p:nvGrpSpPr>
            <p:cNvPr id="27955" name="Group 307">
              <a:extLst>
                <a:ext uri="{FF2B5EF4-FFF2-40B4-BE49-F238E27FC236}">
                  <a16:creationId xmlns:a16="http://schemas.microsoft.com/office/drawing/2014/main" id="{2FFED67A-C61B-4F59-B7F0-2F8577998C31}"/>
                </a:ext>
              </a:extLst>
            </p:cNvPr>
            <p:cNvGrpSpPr>
              <a:grpSpLocks/>
            </p:cNvGrpSpPr>
            <p:nvPr/>
          </p:nvGrpSpPr>
          <p:grpSpPr bwMode="auto">
            <a:xfrm>
              <a:off x="1902" y="1389"/>
              <a:ext cx="599" cy="325"/>
              <a:chOff x="1653" y="656"/>
              <a:chExt cx="599" cy="325"/>
            </a:xfrm>
          </p:grpSpPr>
          <p:sp>
            <p:nvSpPr>
              <p:cNvPr id="27956" name="Text Box 308">
                <a:extLst>
                  <a:ext uri="{FF2B5EF4-FFF2-40B4-BE49-F238E27FC236}">
                    <a16:creationId xmlns:a16="http://schemas.microsoft.com/office/drawing/2014/main" id="{8B8441BA-16F4-44F7-B0FC-C0BCBA820318}"/>
                  </a:ext>
                </a:extLst>
              </p:cNvPr>
              <p:cNvSpPr txBox="1">
                <a:spLocks noChangeArrowheads="1"/>
              </p:cNvSpPr>
              <p:nvPr/>
            </p:nvSpPr>
            <p:spPr bwMode="auto">
              <a:xfrm rot="21600000">
                <a:off x="1886" y="656"/>
                <a:ext cx="366"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100 V</a:t>
                </a:r>
                <a:endParaRPr lang="en-US" altLang="en-US" sz="1200">
                  <a:latin typeface="Arial" panose="020B0604020202020204" pitchFamily="34" charset="0"/>
                  <a:sym typeface="Symbol" panose="05050102010706020507" pitchFamily="18" charset="2"/>
                </a:endParaRPr>
              </a:p>
            </p:txBody>
          </p:sp>
          <p:sp>
            <p:nvSpPr>
              <p:cNvPr id="27957" name="Line 309">
                <a:extLst>
                  <a:ext uri="{FF2B5EF4-FFF2-40B4-BE49-F238E27FC236}">
                    <a16:creationId xmlns:a16="http://schemas.microsoft.com/office/drawing/2014/main" id="{8B43845E-3F99-4408-8A6A-C6D06F285E3E}"/>
                  </a:ext>
                </a:extLst>
              </p:cNvPr>
              <p:cNvSpPr>
                <a:spLocks noChangeShapeType="1"/>
              </p:cNvSpPr>
              <p:nvPr/>
            </p:nvSpPr>
            <p:spPr bwMode="auto">
              <a:xfrm>
                <a:off x="1653" y="742"/>
                <a:ext cx="23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958" name="Line 310">
                <a:extLst>
                  <a:ext uri="{FF2B5EF4-FFF2-40B4-BE49-F238E27FC236}">
                    <a16:creationId xmlns:a16="http://schemas.microsoft.com/office/drawing/2014/main" id="{B4259DCF-5507-41EB-88A7-CB51DB6D30EC}"/>
                  </a:ext>
                </a:extLst>
              </p:cNvPr>
              <p:cNvSpPr>
                <a:spLocks noChangeShapeType="1"/>
              </p:cNvSpPr>
              <p:nvPr/>
            </p:nvSpPr>
            <p:spPr bwMode="auto">
              <a:xfrm>
                <a:off x="1653" y="894"/>
                <a:ext cx="249"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959" name="Text Box 311">
                <a:extLst>
                  <a:ext uri="{FF2B5EF4-FFF2-40B4-BE49-F238E27FC236}">
                    <a16:creationId xmlns:a16="http://schemas.microsoft.com/office/drawing/2014/main" id="{F6663DB9-80BE-4899-8750-33BAA5B4C11C}"/>
                  </a:ext>
                </a:extLst>
              </p:cNvPr>
              <p:cNvSpPr txBox="1">
                <a:spLocks noChangeArrowheads="1"/>
              </p:cNvSpPr>
              <p:nvPr/>
            </p:nvSpPr>
            <p:spPr bwMode="auto">
              <a:xfrm rot="21600000">
                <a:off x="1886" y="808"/>
                <a:ext cx="366"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200 V</a:t>
                </a:r>
              </a:p>
            </p:txBody>
          </p:sp>
        </p:grpSp>
      </p:grpSp>
      <p:grpSp>
        <p:nvGrpSpPr>
          <p:cNvPr id="27960" name="Group 312">
            <a:extLst>
              <a:ext uri="{FF2B5EF4-FFF2-40B4-BE49-F238E27FC236}">
                <a16:creationId xmlns:a16="http://schemas.microsoft.com/office/drawing/2014/main" id="{C13752CC-BAF3-4F45-890A-B81B766EF55D}"/>
              </a:ext>
            </a:extLst>
          </p:cNvPr>
          <p:cNvGrpSpPr>
            <a:grpSpLocks/>
          </p:cNvGrpSpPr>
          <p:nvPr/>
        </p:nvGrpSpPr>
        <p:grpSpPr bwMode="auto">
          <a:xfrm>
            <a:off x="4860925" y="3295650"/>
            <a:ext cx="3873500" cy="3086100"/>
            <a:chOff x="3084" y="1299"/>
            <a:chExt cx="2440" cy="1944"/>
          </a:xfrm>
        </p:grpSpPr>
        <p:sp>
          <p:nvSpPr>
            <p:cNvPr id="27961" name="Text Box 313">
              <a:extLst>
                <a:ext uri="{FF2B5EF4-FFF2-40B4-BE49-F238E27FC236}">
                  <a16:creationId xmlns:a16="http://schemas.microsoft.com/office/drawing/2014/main" id="{151F05B7-92C2-4160-A717-A48B6CE182C7}"/>
                </a:ext>
              </a:extLst>
            </p:cNvPr>
            <p:cNvSpPr txBox="1">
              <a:spLocks noChangeArrowheads="1"/>
            </p:cNvSpPr>
            <p:nvPr/>
          </p:nvSpPr>
          <p:spPr bwMode="auto">
            <a:xfrm rot="21600000">
              <a:off x="4192" y="3070"/>
              <a:ext cx="431"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f (MHz</a:t>
              </a:r>
              <a:r>
                <a:rPr lang="en-US" altLang="en-US" sz="1200">
                  <a:latin typeface="Arial" panose="020B0604020202020204" pitchFamily="34" charset="0"/>
                  <a:sym typeface="Symbol" panose="05050102010706020507" pitchFamily="18" charset="2"/>
                </a:rPr>
                <a:t>)</a:t>
              </a:r>
            </a:p>
          </p:txBody>
        </p:sp>
        <p:sp>
          <p:nvSpPr>
            <p:cNvPr id="27962" name="Text Box 314">
              <a:extLst>
                <a:ext uri="{FF2B5EF4-FFF2-40B4-BE49-F238E27FC236}">
                  <a16:creationId xmlns:a16="http://schemas.microsoft.com/office/drawing/2014/main" id="{65C3B266-18DA-4FF1-A021-EE4A5BB9B613}"/>
                </a:ext>
              </a:extLst>
            </p:cNvPr>
            <p:cNvSpPr txBox="1">
              <a:spLocks noChangeArrowheads="1"/>
            </p:cNvSpPr>
            <p:nvPr/>
          </p:nvSpPr>
          <p:spPr bwMode="auto">
            <a:xfrm rot="16200000">
              <a:off x="2807" y="2109"/>
              <a:ext cx="728"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Magnitude (V</a:t>
              </a:r>
              <a:r>
                <a:rPr lang="en-US" altLang="en-US" sz="1200">
                  <a:latin typeface="Arial" panose="020B0604020202020204" pitchFamily="34" charset="0"/>
                  <a:sym typeface="Symbol" panose="05050102010706020507" pitchFamily="18" charset="2"/>
                </a:rPr>
                <a:t>)</a:t>
              </a:r>
            </a:p>
          </p:txBody>
        </p:sp>
        <p:grpSp>
          <p:nvGrpSpPr>
            <p:cNvPr id="27963" name="Group 315">
              <a:extLst>
                <a:ext uri="{FF2B5EF4-FFF2-40B4-BE49-F238E27FC236}">
                  <a16:creationId xmlns:a16="http://schemas.microsoft.com/office/drawing/2014/main" id="{8E28EDC6-7CCB-46BF-A441-8F29B5AE2305}"/>
                </a:ext>
              </a:extLst>
            </p:cNvPr>
            <p:cNvGrpSpPr>
              <a:grpSpLocks/>
            </p:cNvGrpSpPr>
            <p:nvPr/>
          </p:nvGrpSpPr>
          <p:grpSpPr bwMode="auto">
            <a:xfrm>
              <a:off x="3291" y="1299"/>
              <a:ext cx="2233" cy="1795"/>
              <a:chOff x="3291" y="1297"/>
              <a:chExt cx="2233" cy="1795"/>
            </a:xfrm>
          </p:grpSpPr>
          <p:sp>
            <p:nvSpPr>
              <p:cNvPr id="27964" name="Rectangle 316">
                <a:extLst>
                  <a:ext uri="{FF2B5EF4-FFF2-40B4-BE49-F238E27FC236}">
                    <a16:creationId xmlns:a16="http://schemas.microsoft.com/office/drawing/2014/main" id="{52A07ACC-7390-4AAE-9F27-4CA1EAD80539}"/>
                  </a:ext>
                </a:extLst>
              </p:cNvPr>
              <p:cNvSpPr>
                <a:spLocks noChangeArrowheads="1"/>
              </p:cNvSpPr>
              <p:nvPr/>
            </p:nvSpPr>
            <p:spPr bwMode="auto">
              <a:xfrm>
                <a:off x="3396" y="1341"/>
                <a:ext cx="2083" cy="16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965" name="Rectangle 317">
                <a:extLst>
                  <a:ext uri="{FF2B5EF4-FFF2-40B4-BE49-F238E27FC236}">
                    <a16:creationId xmlns:a16="http://schemas.microsoft.com/office/drawing/2014/main" id="{CD3CBC7C-54CA-46F7-8534-74225DDD6012}"/>
                  </a:ext>
                </a:extLst>
              </p:cNvPr>
              <p:cNvSpPr>
                <a:spLocks noChangeArrowheads="1"/>
              </p:cNvSpPr>
              <p:nvPr/>
            </p:nvSpPr>
            <p:spPr bwMode="auto">
              <a:xfrm>
                <a:off x="3396" y="1341"/>
                <a:ext cx="2083" cy="164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966" name="Line 318">
                <a:extLst>
                  <a:ext uri="{FF2B5EF4-FFF2-40B4-BE49-F238E27FC236}">
                    <a16:creationId xmlns:a16="http://schemas.microsoft.com/office/drawing/2014/main" id="{DF150132-46DB-44D4-950E-51A950CE3FD8}"/>
                  </a:ext>
                </a:extLst>
              </p:cNvPr>
              <p:cNvSpPr>
                <a:spLocks noChangeShapeType="1"/>
              </p:cNvSpPr>
              <p:nvPr/>
            </p:nvSpPr>
            <p:spPr bwMode="auto">
              <a:xfrm>
                <a:off x="3396" y="1341"/>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67" name="Line 319">
                <a:extLst>
                  <a:ext uri="{FF2B5EF4-FFF2-40B4-BE49-F238E27FC236}">
                    <a16:creationId xmlns:a16="http://schemas.microsoft.com/office/drawing/2014/main" id="{2337B2EF-0082-431C-85ED-80EDBE2AE4AD}"/>
                  </a:ext>
                </a:extLst>
              </p:cNvPr>
              <p:cNvSpPr>
                <a:spLocks noChangeShapeType="1"/>
              </p:cNvSpPr>
              <p:nvPr/>
            </p:nvSpPr>
            <p:spPr bwMode="auto">
              <a:xfrm>
                <a:off x="3396" y="2981"/>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68" name="Line 320">
                <a:extLst>
                  <a:ext uri="{FF2B5EF4-FFF2-40B4-BE49-F238E27FC236}">
                    <a16:creationId xmlns:a16="http://schemas.microsoft.com/office/drawing/2014/main" id="{8AAE605E-B246-49C1-A068-2A65E82A61B8}"/>
                  </a:ext>
                </a:extLst>
              </p:cNvPr>
              <p:cNvSpPr>
                <a:spLocks noChangeShapeType="1"/>
              </p:cNvSpPr>
              <p:nvPr/>
            </p:nvSpPr>
            <p:spPr bwMode="auto">
              <a:xfrm flipV="1">
                <a:off x="5479" y="1341"/>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69" name="Line 321">
                <a:extLst>
                  <a:ext uri="{FF2B5EF4-FFF2-40B4-BE49-F238E27FC236}">
                    <a16:creationId xmlns:a16="http://schemas.microsoft.com/office/drawing/2014/main" id="{FD3C663F-7FDC-4BB6-B2A8-F32BD778DC24}"/>
                  </a:ext>
                </a:extLst>
              </p:cNvPr>
              <p:cNvSpPr>
                <a:spLocks noChangeShapeType="1"/>
              </p:cNvSpPr>
              <p:nvPr/>
            </p:nvSpPr>
            <p:spPr bwMode="auto">
              <a:xfrm flipV="1">
                <a:off x="3396" y="1341"/>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70" name="Line 322">
                <a:extLst>
                  <a:ext uri="{FF2B5EF4-FFF2-40B4-BE49-F238E27FC236}">
                    <a16:creationId xmlns:a16="http://schemas.microsoft.com/office/drawing/2014/main" id="{023E5AE3-C00B-4BFE-8B28-F2BD83107F68}"/>
                  </a:ext>
                </a:extLst>
              </p:cNvPr>
              <p:cNvSpPr>
                <a:spLocks noChangeShapeType="1"/>
              </p:cNvSpPr>
              <p:nvPr/>
            </p:nvSpPr>
            <p:spPr bwMode="auto">
              <a:xfrm flipV="1">
                <a:off x="3396" y="295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71" name="Line 323">
                <a:extLst>
                  <a:ext uri="{FF2B5EF4-FFF2-40B4-BE49-F238E27FC236}">
                    <a16:creationId xmlns:a16="http://schemas.microsoft.com/office/drawing/2014/main" id="{542217B0-8433-46CA-BC34-10AF8762BCAA}"/>
                  </a:ext>
                </a:extLst>
              </p:cNvPr>
              <p:cNvSpPr>
                <a:spLocks noChangeShapeType="1"/>
              </p:cNvSpPr>
              <p:nvPr/>
            </p:nvSpPr>
            <p:spPr bwMode="auto">
              <a:xfrm>
                <a:off x="3396" y="1341"/>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72" name="Rectangle 324">
                <a:extLst>
                  <a:ext uri="{FF2B5EF4-FFF2-40B4-BE49-F238E27FC236}">
                    <a16:creationId xmlns:a16="http://schemas.microsoft.com/office/drawing/2014/main" id="{47217FED-BC33-40C4-8497-BC49D689DC6B}"/>
                  </a:ext>
                </a:extLst>
              </p:cNvPr>
              <p:cNvSpPr>
                <a:spLocks noChangeArrowheads="1"/>
              </p:cNvSpPr>
              <p:nvPr/>
            </p:nvSpPr>
            <p:spPr bwMode="auto">
              <a:xfrm>
                <a:off x="3377" y="2996"/>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7973" name="Line 325">
                <a:extLst>
                  <a:ext uri="{FF2B5EF4-FFF2-40B4-BE49-F238E27FC236}">
                    <a16:creationId xmlns:a16="http://schemas.microsoft.com/office/drawing/2014/main" id="{753BDB1D-4DAD-4BB9-B5AC-BBC00E73BBD9}"/>
                  </a:ext>
                </a:extLst>
              </p:cNvPr>
              <p:cNvSpPr>
                <a:spLocks noChangeShapeType="1"/>
              </p:cNvSpPr>
              <p:nvPr/>
            </p:nvSpPr>
            <p:spPr bwMode="auto">
              <a:xfrm flipV="1">
                <a:off x="3914" y="295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74" name="Line 326">
                <a:extLst>
                  <a:ext uri="{FF2B5EF4-FFF2-40B4-BE49-F238E27FC236}">
                    <a16:creationId xmlns:a16="http://schemas.microsoft.com/office/drawing/2014/main" id="{4B21ED41-821A-4468-812E-954CC4043898}"/>
                  </a:ext>
                </a:extLst>
              </p:cNvPr>
              <p:cNvSpPr>
                <a:spLocks noChangeShapeType="1"/>
              </p:cNvSpPr>
              <p:nvPr/>
            </p:nvSpPr>
            <p:spPr bwMode="auto">
              <a:xfrm>
                <a:off x="3914" y="1341"/>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75" name="Rectangle 327">
                <a:extLst>
                  <a:ext uri="{FF2B5EF4-FFF2-40B4-BE49-F238E27FC236}">
                    <a16:creationId xmlns:a16="http://schemas.microsoft.com/office/drawing/2014/main" id="{38990625-44D8-4B62-AE2D-79A4F83FAA36}"/>
                  </a:ext>
                </a:extLst>
              </p:cNvPr>
              <p:cNvSpPr>
                <a:spLocks noChangeArrowheads="1"/>
              </p:cNvSpPr>
              <p:nvPr/>
            </p:nvSpPr>
            <p:spPr bwMode="auto">
              <a:xfrm>
                <a:off x="3895" y="2996"/>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27976" name="Line 328">
                <a:extLst>
                  <a:ext uri="{FF2B5EF4-FFF2-40B4-BE49-F238E27FC236}">
                    <a16:creationId xmlns:a16="http://schemas.microsoft.com/office/drawing/2014/main" id="{A0F60AE7-03A9-4BEA-9A4D-875F65CB4952}"/>
                  </a:ext>
                </a:extLst>
              </p:cNvPr>
              <p:cNvSpPr>
                <a:spLocks noChangeShapeType="1"/>
              </p:cNvSpPr>
              <p:nvPr/>
            </p:nvSpPr>
            <p:spPr bwMode="auto">
              <a:xfrm flipV="1">
                <a:off x="4437" y="295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77" name="Line 329">
                <a:extLst>
                  <a:ext uri="{FF2B5EF4-FFF2-40B4-BE49-F238E27FC236}">
                    <a16:creationId xmlns:a16="http://schemas.microsoft.com/office/drawing/2014/main" id="{DA5404E3-B533-441D-B3FA-F26407E2504B}"/>
                  </a:ext>
                </a:extLst>
              </p:cNvPr>
              <p:cNvSpPr>
                <a:spLocks noChangeShapeType="1"/>
              </p:cNvSpPr>
              <p:nvPr/>
            </p:nvSpPr>
            <p:spPr bwMode="auto">
              <a:xfrm>
                <a:off x="4437" y="1341"/>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78" name="Rectangle 330">
                <a:extLst>
                  <a:ext uri="{FF2B5EF4-FFF2-40B4-BE49-F238E27FC236}">
                    <a16:creationId xmlns:a16="http://schemas.microsoft.com/office/drawing/2014/main" id="{5F09D09D-7484-4807-8727-236E5D712B73}"/>
                  </a:ext>
                </a:extLst>
              </p:cNvPr>
              <p:cNvSpPr>
                <a:spLocks noChangeArrowheads="1"/>
              </p:cNvSpPr>
              <p:nvPr/>
            </p:nvSpPr>
            <p:spPr bwMode="auto">
              <a:xfrm>
                <a:off x="4394" y="2996"/>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27979" name="Line 331">
                <a:extLst>
                  <a:ext uri="{FF2B5EF4-FFF2-40B4-BE49-F238E27FC236}">
                    <a16:creationId xmlns:a16="http://schemas.microsoft.com/office/drawing/2014/main" id="{118BC394-B0A0-46A2-AD82-B9CE60351AFC}"/>
                  </a:ext>
                </a:extLst>
              </p:cNvPr>
              <p:cNvSpPr>
                <a:spLocks noChangeShapeType="1"/>
              </p:cNvSpPr>
              <p:nvPr/>
            </p:nvSpPr>
            <p:spPr bwMode="auto">
              <a:xfrm flipV="1">
                <a:off x="4956" y="295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80" name="Line 332">
                <a:extLst>
                  <a:ext uri="{FF2B5EF4-FFF2-40B4-BE49-F238E27FC236}">
                    <a16:creationId xmlns:a16="http://schemas.microsoft.com/office/drawing/2014/main" id="{7086225F-AB17-4239-936F-D4CA195E9E83}"/>
                  </a:ext>
                </a:extLst>
              </p:cNvPr>
              <p:cNvSpPr>
                <a:spLocks noChangeShapeType="1"/>
              </p:cNvSpPr>
              <p:nvPr/>
            </p:nvSpPr>
            <p:spPr bwMode="auto">
              <a:xfrm>
                <a:off x="4956" y="1341"/>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81" name="Rectangle 333">
                <a:extLst>
                  <a:ext uri="{FF2B5EF4-FFF2-40B4-BE49-F238E27FC236}">
                    <a16:creationId xmlns:a16="http://schemas.microsoft.com/office/drawing/2014/main" id="{FEF706A9-A2DC-45E2-95C0-7F1D19280AC2}"/>
                  </a:ext>
                </a:extLst>
              </p:cNvPr>
              <p:cNvSpPr>
                <a:spLocks noChangeArrowheads="1"/>
              </p:cNvSpPr>
              <p:nvPr/>
            </p:nvSpPr>
            <p:spPr bwMode="auto">
              <a:xfrm>
                <a:off x="4913" y="2996"/>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27982" name="Line 334">
                <a:extLst>
                  <a:ext uri="{FF2B5EF4-FFF2-40B4-BE49-F238E27FC236}">
                    <a16:creationId xmlns:a16="http://schemas.microsoft.com/office/drawing/2014/main" id="{91A0DB9D-EE38-4136-870D-634FCFBDF5DC}"/>
                  </a:ext>
                </a:extLst>
              </p:cNvPr>
              <p:cNvSpPr>
                <a:spLocks noChangeShapeType="1"/>
              </p:cNvSpPr>
              <p:nvPr/>
            </p:nvSpPr>
            <p:spPr bwMode="auto">
              <a:xfrm flipV="1">
                <a:off x="5479" y="2957"/>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83" name="Line 335">
                <a:extLst>
                  <a:ext uri="{FF2B5EF4-FFF2-40B4-BE49-F238E27FC236}">
                    <a16:creationId xmlns:a16="http://schemas.microsoft.com/office/drawing/2014/main" id="{AD5BC5C5-2490-4927-A0D2-E66E85EBD93A}"/>
                  </a:ext>
                </a:extLst>
              </p:cNvPr>
              <p:cNvSpPr>
                <a:spLocks noChangeShapeType="1"/>
              </p:cNvSpPr>
              <p:nvPr/>
            </p:nvSpPr>
            <p:spPr bwMode="auto">
              <a:xfrm>
                <a:off x="5479" y="1341"/>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84" name="Rectangle 336">
                <a:extLst>
                  <a:ext uri="{FF2B5EF4-FFF2-40B4-BE49-F238E27FC236}">
                    <a16:creationId xmlns:a16="http://schemas.microsoft.com/office/drawing/2014/main" id="{0384B202-9477-483B-BC11-FC7951294015}"/>
                  </a:ext>
                </a:extLst>
              </p:cNvPr>
              <p:cNvSpPr>
                <a:spLocks noChangeArrowheads="1"/>
              </p:cNvSpPr>
              <p:nvPr/>
            </p:nvSpPr>
            <p:spPr bwMode="auto">
              <a:xfrm>
                <a:off x="5436" y="2996"/>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27985" name="Line 337">
                <a:extLst>
                  <a:ext uri="{FF2B5EF4-FFF2-40B4-BE49-F238E27FC236}">
                    <a16:creationId xmlns:a16="http://schemas.microsoft.com/office/drawing/2014/main" id="{1DAFA34D-036B-4ED0-A08E-66684F8D66E5}"/>
                  </a:ext>
                </a:extLst>
              </p:cNvPr>
              <p:cNvSpPr>
                <a:spLocks noChangeShapeType="1"/>
              </p:cNvSpPr>
              <p:nvPr/>
            </p:nvSpPr>
            <p:spPr bwMode="auto">
              <a:xfrm>
                <a:off x="3396" y="298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86" name="Line 338">
                <a:extLst>
                  <a:ext uri="{FF2B5EF4-FFF2-40B4-BE49-F238E27FC236}">
                    <a16:creationId xmlns:a16="http://schemas.microsoft.com/office/drawing/2014/main" id="{BE6D33D5-F56B-4B3E-BE51-66EC8CADECB6}"/>
                  </a:ext>
                </a:extLst>
              </p:cNvPr>
              <p:cNvSpPr>
                <a:spLocks noChangeShapeType="1"/>
              </p:cNvSpPr>
              <p:nvPr/>
            </p:nvSpPr>
            <p:spPr bwMode="auto">
              <a:xfrm flipH="1">
                <a:off x="5455" y="2981"/>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87" name="Rectangle 339">
                <a:extLst>
                  <a:ext uri="{FF2B5EF4-FFF2-40B4-BE49-F238E27FC236}">
                    <a16:creationId xmlns:a16="http://schemas.microsoft.com/office/drawing/2014/main" id="{EE7B745A-DF14-42F1-8D79-9F2BAA2B0899}"/>
                  </a:ext>
                </a:extLst>
              </p:cNvPr>
              <p:cNvSpPr>
                <a:spLocks noChangeArrowheads="1"/>
              </p:cNvSpPr>
              <p:nvPr/>
            </p:nvSpPr>
            <p:spPr bwMode="auto">
              <a:xfrm>
                <a:off x="3334" y="293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7988" name="Line 340">
                <a:extLst>
                  <a:ext uri="{FF2B5EF4-FFF2-40B4-BE49-F238E27FC236}">
                    <a16:creationId xmlns:a16="http://schemas.microsoft.com/office/drawing/2014/main" id="{5282CC4C-0AF7-485E-8D8C-B99EF74A9534}"/>
                  </a:ext>
                </a:extLst>
              </p:cNvPr>
              <p:cNvSpPr>
                <a:spLocks noChangeShapeType="1"/>
              </p:cNvSpPr>
              <p:nvPr/>
            </p:nvSpPr>
            <p:spPr bwMode="auto">
              <a:xfrm>
                <a:off x="3396" y="274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89" name="Line 341">
                <a:extLst>
                  <a:ext uri="{FF2B5EF4-FFF2-40B4-BE49-F238E27FC236}">
                    <a16:creationId xmlns:a16="http://schemas.microsoft.com/office/drawing/2014/main" id="{76EA8B55-E729-4A04-85A1-283E2BB73E26}"/>
                  </a:ext>
                </a:extLst>
              </p:cNvPr>
              <p:cNvSpPr>
                <a:spLocks noChangeShapeType="1"/>
              </p:cNvSpPr>
              <p:nvPr/>
            </p:nvSpPr>
            <p:spPr bwMode="auto">
              <a:xfrm flipH="1">
                <a:off x="5455" y="2746"/>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90" name="Rectangle 342">
                <a:extLst>
                  <a:ext uri="{FF2B5EF4-FFF2-40B4-BE49-F238E27FC236}">
                    <a16:creationId xmlns:a16="http://schemas.microsoft.com/office/drawing/2014/main" id="{1EEA4191-F570-4490-8041-135F9AA8D8CF}"/>
                  </a:ext>
                </a:extLst>
              </p:cNvPr>
              <p:cNvSpPr>
                <a:spLocks noChangeArrowheads="1"/>
              </p:cNvSpPr>
              <p:nvPr/>
            </p:nvSpPr>
            <p:spPr bwMode="auto">
              <a:xfrm>
                <a:off x="3334" y="270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a:t>
                </a:r>
                <a:endParaRPr lang="en-US" altLang="en-US" sz="1800">
                  <a:latin typeface="Arial" panose="020B0604020202020204" pitchFamily="34" charset="0"/>
                </a:endParaRPr>
              </a:p>
            </p:txBody>
          </p:sp>
          <p:sp>
            <p:nvSpPr>
              <p:cNvPr id="27991" name="Line 343">
                <a:extLst>
                  <a:ext uri="{FF2B5EF4-FFF2-40B4-BE49-F238E27FC236}">
                    <a16:creationId xmlns:a16="http://schemas.microsoft.com/office/drawing/2014/main" id="{E25FBA8A-24D2-4BFD-AE9B-C940A8396715}"/>
                  </a:ext>
                </a:extLst>
              </p:cNvPr>
              <p:cNvSpPr>
                <a:spLocks noChangeShapeType="1"/>
              </p:cNvSpPr>
              <p:nvPr/>
            </p:nvSpPr>
            <p:spPr bwMode="auto">
              <a:xfrm>
                <a:off x="3396" y="251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92" name="Line 344">
                <a:extLst>
                  <a:ext uri="{FF2B5EF4-FFF2-40B4-BE49-F238E27FC236}">
                    <a16:creationId xmlns:a16="http://schemas.microsoft.com/office/drawing/2014/main" id="{D8DA5F2A-F310-4735-B356-A4E090A987D4}"/>
                  </a:ext>
                </a:extLst>
              </p:cNvPr>
              <p:cNvSpPr>
                <a:spLocks noChangeShapeType="1"/>
              </p:cNvSpPr>
              <p:nvPr/>
            </p:nvSpPr>
            <p:spPr bwMode="auto">
              <a:xfrm flipH="1">
                <a:off x="5455" y="2511"/>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93" name="Rectangle 345">
                <a:extLst>
                  <a:ext uri="{FF2B5EF4-FFF2-40B4-BE49-F238E27FC236}">
                    <a16:creationId xmlns:a16="http://schemas.microsoft.com/office/drawing/2014/main" id="{A730B8AB-066A-4E36-81CE-A6B62D470FB9}"/>
                  </a:ext>
                </a:extLst>
              </p:cNvPr>
              <p:cNvSpPr>
                <a:spLocks noChangeArrowheads="1"/>
              </p:cNvSpPr>
              <p:nvPr/>
            </p:nvSpPr>
            <p:spPr bwMode="auto">
              <a:xfrm>
                <a:off x="3334" y="246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4</a:t>
                </a:r>
                <a:endParaRPr lang="en-US" altLang="en-US" sz="1800">
                  <a:latin typeface="Arial" panose="020B0604020202020204" pitchFamily="34" charset="0"/>
                </a:endParaRPr>
              </a:p>
            </p:txBody>
          </p:sp>
          <p:sp>
            <p:nvSpPr>
              <p:cNvPr id="27994" name="Line 346">
                <a:extLst>
                  <a:ext uri="{FF2B5EF4-FFF2-40B4-BE49-F238E27FC236}">
                    <a16:creationId xmlns:a16="http://schemas.microsoft.com/office/drawing/2014/main" id="{39D64B47-0A15-43FE-AEEB-CB7DC55F8D18}"/>
                  </a:ext>
                </a:extLst>
              </p:cNvPr>
              <p:cNvSpPr>
                <a:spLocks noChangeShapeType="1"/>
              </p:cNvSpPr>
              <p:nvPr/>
            </p:nvSpPr>
            <p:spPr bwMode="auto">
              <a:xfrm>
                <a:off x="3396" y="227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95" name="Line 347">
                <a:extLst>
                  <a:ext uri="{FF2B5EF4-FFF2-40B4-BE49-F238E27FC236}">
                    <a16:creationId xmlns:a16="http://schemas.microsoft.com/office/drawing/2014/main" id="{4E46B5E3-CA1C-4FFC-A7C4-2019C5A8A85D}"/>
                  </a:ext>
                </a:extLst>
              </p:cNvPr>
              <p:cNvSpPr>
                <a:spLocks noChangeShapeType="1"/>
              </p:cNvSpPr>
              <p:nvPr/>
            </p:nvSpPr>
            <p:spPr bwMode="auto">
              <a:xfrm flipH="1">
                <a:off x="5455" y="2276"/>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96" name="Rectangle 348">
                <a:extLst>
                  <a:ext uri="{FF2B5EF4-FFF2-40B4-BE49-F238E27FC236}">
                    <a16:creationId xmlns:a16="http://schemas.microsoft.com/office/drawing/2014/main" id="{4C38B3F3-7C97-42EE-967C-ACAB779EE275}"/>
                  </a:ext>
                </a:extLst>
              </p:cNvPr>
              <p:cNvSpPr>
                <a:spLocks noChangeArrowheads="1"/>
              </p:cNvSpPr>
              <p:nvPr/>
            </p:nvSpPr>
            <p:spPr bwMode="auto">
              <a:xfrm>
                <a:off x="3334" y="223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6</a:t>
                </a:r>
                <a:endParaRPr lang="en-US" altLang="en-US" sz="1800">
                  <a:latin typeface="Arial" panose="020B0604020202020204" pitchFamily="34" charset="0"/>
                </a:endParaRPr>
              </a:p>
            </p:txBody>
          </p:sp>
          <p:sp>
            <p:nvSpPr>
              <p:cNvPr id="27997" name="Line 349">
                <a:extLst>
                  <a:ext uri="{FF2B5EF4-FFF2-40B4-BE49-F238E27FC236}">
                    <a16:creationId xmlns:a16="http://schemas.microsoft.com/office/drawing/2014/main" id="{CDF3D45B-0ACE-47D5-AB6E-1E53AA87A0A5}"/>
                  </a:ext>
                </a:extLst>
              </p:cNvPr>
              <p:cNvSpPr>
                <a:spLocks noChangeShapeType="1"/>
              </p:cNvSpPr>
              <p:nvPr/>
            </p:nvSpPr>
            <p:spPr bwMode="auto">
              <a:xfrm>
                <a:off x="3396" y="204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98" name="Line 350">
                <a:extLst>
                  <a:ext uri="{FF2B5EF4-FFF2-40B4-BE49-F238E27FC236}">
                    <a16:creationId xmlns:a16="http://schemas.microsoft.com/office/drawing/2014/main" id="{AF8B6F83-682F-4A54-9CA4-496DC3494CE6}"/>
                  </a:ext>
                </a:extLst>
              </p:cNvPr>
              <p:cNvSpPr>
                <a:spLocks noChangeShapeType="1"/>
              </p:cNvSpPr>
              <p:nvPr/>
            </p:nvSpPr>
            <p:spPr bwMode="auto">
              <a:xfrm flipH="1">
                <a:off x="5455" y="2041"/>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999" name="Rectangle 351">
                <a:extLst>
                  <a:ext uri="{FF2B5EF4-FFF2-40B4-BE49-F238E27FC236}">
                    <a16:creationId xmlns:a16="http://schemas.microsoft.com/office/drawing/2014/main" id="{8E092E8E-7F7A-4F4C-A076-478531DC55A9}"/>
                  </a:ext>
                </a:extLst>
              </p:cNvPr>
              <p:cNvSpPr>
                <a:spLocks noChangeArrowheads="1"/>
              </p:cNvSpPr>
              <p:nvPr/>
            </p:nvSpPr>
            <p:spPr bwMode="auto">
              <a:xfrm>
                <a:off x="3334" y="1998"/>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8</a:t>
                </a:r>
                <a:endParaRPr lang="en-US" altLang="en-US" sz="1800">
                  <a:latin typeface="Arial" panose="020B0604020202020204" pitchFamily="34" charset="0"/>
                </a:endParaRPr>
              </a:p>
            </p:txBody>
          </p:sp>
          <p:sp>
            <p:nvSpPr>
              <p:cNvPr id="28000" name="Line 352">
                <a:extLst>
                  <a:ext uri="{FF2B5EF4-FFF2-40B4-BE49-F238E27FC236}">
                    <a16:creationId xmlns:a16="http://schemas.microsoft.com/office/drawing/2014/main" id="{D214C9AD-729A-4DF5-8E69-C97C8303D2EA}"/>
                  </a:ext>
                </a:extLst>
              </p:cNvPr>
              <p:cNvSpPr>
                <a:spLocks noChangeShapeType="1"/>
              </p:cNvSpPr>
              <p:nvPr/>
            </p:nvSpPr>
            <p:spPr bwMode="auto">
              <a:xfrm>
                <a:off x="3396" y="180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01" name="Line 353">
                <a:extLst>
                  <a:ext uri="{FF2B5EF4-FFF2-40B4-BE49-F238E27FC236}">
                    <a16:creationId xmlns:a16="http://schemas.microsoft.com/office/drawing/2014/main" id="{0F07FD9C-192C-437F-B3FD-6D7CD30FCA5D}"/>
                  </a:ext>
                </a:extLst>
              </p:cNvPr>
              <p:cNvSpPr>
                <a:spLocks noChangeShapeType="1"/>
              </p:cNvSpPr>
              <p:nvPr/>
            </p:nvSpPr>
            <p:spPr bwMode="auto">
              <a:xfrm flipH="1">
                <a:off x="5455" y="1806"/>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02" name="Rectangle 354">
                <a:extLst>
                  <a:ext uri="{FF2B5EF4-FFF2-40B4-BE49-F238E27FC236}">
                    <a16:creationId xmlns:a16="http://schemas.microsoft.com/office/drawing/2014/main" id="{47694057-14E7-414E-9D8D-B1FA3B95F2E3}"/>
                  </a:ext>
                </a:extLst>
              </p:cNvPr>
              <p:cNvSpPr>
                <a:spLocks noChangeArrowheads="1"/>
              </p:cNvSpPr>
              <p:nvPr/>
            </p:nvSpPr>
            <p:spPr bwMode="auto">
              <a:xfrm>
                <a:off x="3291" y="176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28003" name="Line 355">
                <a:extLst>
                  <a:ext uri="{FF2B5EF4-FFF2-40B4-BE49-F238E27FC236}">
                    <a16:creationId xmlns:a16="http://schemas.microsoft.com/office/drawing/2014/main" id="{823C6CC9-34EB-4C1B-98D2-5A714063E4A5}"/>
                  </a:ext>
                </a:extLst>
              </p:cNvPr>
              <p:cNvSpPr>
                <a:spLocks noChangeShapeType="1"/>
              </p:cNvSpPr>
              <p:nvPr/>
            </p:nvSpPr>
            <p:spPr bwMode="auto">
              <a:xfrm>
                <a:off x="3396" y="157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04" name="Line 356">
                <a:extLst>
                  <a:ext uri="{FF2B5EF4-FFF2-40B4-BE49-F238E27FC236}">
                    <a16:creationId xmlns:a16="http://schemas.microsoft.com/office/drawing/2014/main" id="{1DF8354A-9C60-4B63-9E16-B4C5068D317C}"/>
                  </a:ext>
                </a:extLst>
              </p:cNvPr>
              <p:cNvSpPr>
                <a:spLocks noChangeShapeType="1"/>
              </p:cNvSpPr>
              <p:nvPr/>
            </p:nvSpPr>
            <p:spPr bwMode="auto">
              <a:xfrm flipH="1">
                <a:off x="5455" y="1571"/>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05" name="Rectangle 357">
                <a:extLst>
                  <a:ext uri="{FF2B5EF4-FFF2-40B4-BE49-F238E27FC236}">
                    <a16:creationId xmlns:a16="http://schemas.microsoft.com/office/drawing/2014/main" id="{46557117-BC62-4C42-A9C5-15EA73AA6AA8}"/>
                  </a:ext>
                </a:extLst>
              </p:cNvPr>
              <p:cNvSpPr>
                <a:spLocks noChangeArrowheads="1"/>
              </p:cNvSpPr>
              <p:nvPr/>
            </p:nvSpPr>
            <p:spPr bwMode="auto">
              <a:xfrm>
                <a:off x="3291" y="1528"/>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12</a:t>
                </a:r>
                <a:endParaRPr lang="en-US" altLang="en-US" sz="1800">
                  <a:latin typeface="Arial" panose="020B0604020202020204" pitchFamily="34" charset="0"/>
                </a:endParaRPr>
              </a:p>
            </p:txBody>
          </p:sp>
          <p:sp>
            <p:nvSpPr>
              <p:cNvPr id="28006" name="Line 358">
                <a:extLst>
                  <a:ext uri="{FF2B5EF4-FFF2-40B4-BE49-F238E27FC236}">
                    <a16:creationId xmlns:a16="http://schemas.microsoft.com/office/drawing/2014/main" id="{68C82B9F-0277-41BA-9148-B14CA6C934BF}"/>
                  </a:ext>
                </a:extLst>
              </p:cNvPr>
              <p:cNvSpPr>
                <a:spLocks noChangeShapeType="1"/>
              </p:cNvSpPr>
              <p:nvPr/>
            </p:nvSpPr>
            <p:spPr bwMode="auto">
              <a:xfrm>
                <a:off x="3396" y="1341"/>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07" name="Line 359">
                <a:extLst>
                  <a:ext uri="{FF2B5EF4-FFF2-40B4-BE49-F238E27FC236}">
                    <a16:creationId xmlns:a16="http://schemas.microsoft.com/office/drawing/2014/main" id="{B50F2B02-5409-40DF-AE63-5922722039EE}"/>
                  </a:ext>
                </a:extLst>
              </p:cNvPr>
              <p:cNvSpPr>
                <a:spLocks noChangeShapeType="1"/>
              </p:cNvSpPr>
              <p:nvPr/>
            </p:nvSpPr>
            <p:spPr bwMode="auto">
              <a:xfrm flipH="1">
                <a:off x="5455" y="1341"/>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008" name="Rectangle 360">
                <a:extLst>
                  <a:ext uri="{FF2B5EF4-FFF2-40B4-BE49-F238E27FC236}">
                    <a16:creationId xmlns:a16="http://schemas.microsoft.com/office/drawing/2014/main" id="{23C7D5DB-DEC3-459A-996F-E8DE785E54A8}"/>
                  </a:ext>
                </a:extLst>
              </p:cNvPr>
              <p:cNvSpPr>
                <a:spLocks noChangeArrowheads="1"/>
              </p:cNvSpPr>
              <p:nvPr/>
            </p:nvSpPr>
            <p:spPr bwMode="auto">
              <a:xfrm>
                <a:off x="3291" y="1297"/>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14</a:t>
                </a:r>
                <a:endParaRPr lang="en-US" altLang="en-US" sz="1800">
                  <a:latin typeface="Arial" panose="020B0604020202020204" pitchFamily="34" charset="0"/>
                </a:endParaRPr>
              </a:p>
            </p:txBody>
          </p:sp>
          <p:sp>
            <p:nvSpPr>
              <p:cNvPr id="28009" name="Freeform 361">
                <a:extLst>
                  <a:ext uri="{FF2B5EF4-FFF2-40B4-BE49-F238E27FC236}">
                    <a16:creationId xmlns:a16="http://schemas.microsoft.com/office/drawing/2014/main" id="{F341A567-76AC-4A4E-9B6E-009EBD43EEEA}"/>
                  </a:ext>
                </a:extLst>
              </p:cNvPr>
              <p:cNvSpPr>
                <a:spLocks/>
              </p:cNvSpPr>
              <p:nvPr/>
            </p:nvSpPr>
            <p:spPr bwMode="auto">
              <a:xfrm>
                <a:off x="3396" y="2012"/>
                <a:ext cx="2087" cy="892"/>
              </a:xfrm>
              <a:custGeom>
                <a:avLst/>
                <a:gdLst>
                  <a:gd name="T0" fmla="*/ 19 w 2087"/>
                  <a:gd name="T1" fmla="*/ 0 h 892"/>
                  <a:gd name="T2" fmla="*/ 63 w 2087"/>
                  <a:gd name="T3" fmla="*/ 0 h 892"/>
                  <a:gd name="T4" fmla="*/ 101 w 2087"/>
                  <a:gd name="T5" fmla="*/ 5 h 892"/>
                  <a:gd name="T6" fmla="*/ 144 w 2087"/>
                  <a:gd name="T7" fmla="*/ 10 h 892"/>
                  <a:gd name="T8" fmla="*/ 187 w 2087"/>
                  <a:gd name="T9" fmla="*/ 24 h 892"/>
                  <a:gd name="T10" fmla="*/ 226 w 2087"/>
                  <a:gd name="T11" fmla="*/ 39 h 892"/>
                  <a:gd name="T12" fmla="*/ 269 w 2087"/>
                  <a:gd name="T13" fmla="*/ 58 h 892"/>
                  <a:gd name="T14" fmla="*/ 312 w 2087"/>
                  <a:gd name="T15" fmla="*/ 82 h 892"/>
                  <a:gd name="T16" fmla="*/ 351 w 2087"/>
                  <a:gd name="T17" fmla="*/ 106 h 892"/>
                  <a:gd name="T18" fmla="*/ 394 w 2087"/>
                  <a:gd name="T19" fmla="*/ 134 h 892"/>
                  <a:gd name="T20" fmla="*/ 437 w 2087"/>
                  <a:gd name="T21" fmla="*/ 163 h 892"/>
                  <a:gd name="T22" fmla="*/ 475 w 2087"/>
                  <a:gd name="T23" fmla="*/ 197 h 892"/>
                  <a:gd name="T24" fmla="*/ 518 w 2087"/>
                  <a:gd name="T25" fmla="*/ 230 h 892"/>
                  <a:gd name="T26" fmla="*/ 562 w 2087"/>
                  <a:gd name="T27" fmla="*/ 269 h 892"/>
                  <a:gd name="T28" fmla="*/ 600 w 2087"/>
                  <a:gd name="T29" fmla="*/ 307 h 892"/>
                  <a:gd name="T30" fmla="*/ 643 w 2087"/>
                  <a:gd name="T31" fmla="*/ 346 h 892"/>
                  <a:gd name="T32" fmla="*/ 686 w 2087"/>
                  <a:gd name="T33" fmla="*/ 384 h 892"/>
                  <a:gd name="T34" fmla="*/ 725 w 2087"/>
                  <a:gd name="T35" fmla="*/ 422 h 892"/>
                  <a:gd name="T36" fmla="*/ 768 w 2087"/>
                  <a:gd name="T37" fmla="*/ 466 h 892"/>
                  <a:gd name="T38" fmla="*/ 811 w 2087"/>
                  <a:gd name="T39" fmla="*/ 509 h 892"/>
                  <a:gd name="T40" fmla="*/ 850 w 2087"/>
                  <a:gd name="T41" fmla="*/ 547 h 892"/>
                  <a:gd name="T42" fmla="*/ 893 w 2087"/>
                  <a:gd name="T43" fmla="*/ 585 h 892"/>
                  <a:gd name="T44" fmla="*/ 936 w 2087"/>
                  <a:gd name="T45" fmla="*/ 629 h 892"/>
                  <a:gd name="T46" fmla="*/ 974 w 2087"/>
                  <a:gd name="T47" fmla="*/ 667 h 892"/>
                  <a:gd name="T48" fmla="*/ 1017 w 2087"/>
                  <a:gd name="T49" fmla="*/ 705 h 892"/>
                  <a:gd name="T50" fmla="*/ 1061 w 2087"/>
                  <a:gd name="T51" fmla="*/ 739 h 892"/>
                  <a:gd name="T52" fmla="*/ 1099 w 2087"/>
                  <a:gd name="T53" fmla="*/ 773 h 892"/>
                  <a:gd name="T54" fmla="*/ 1142 w 2087"/>
                  <a:gd name="T55" fmla="*/ 801 h 892"/>
                  <a:gd name="T56" fmla="*/ 1185 w 2087"/>
                  <a:gd name="T57" fmla="*/ 830 h 892"/>
                  <a:gd name="T58" fmla="*/ 1224 w 2087"/>
                  <a:gd name="T59" fmla="*/ 859 h 892"/>
                  <a:gd name="T60" fmla="*/ 1267 w 2087"/>
                  <a:gd name="T61" fmla="*/ 878 h 892"/>
                  <a:gd name="T62" fmla="*/ 1310 w 2087"/>
                  <a:gd name="T63" fmla="*/ 888 h 892"/>
                  <a:gd name="T64" fmla="*/ 1349 w 2087"/>
                  <a:gd name="T65" fmla="*/ 892 h 892"/>
                  <a:gd name="T66" fmla="*/ 1392 w 2087"/>
                  <a:gd name="T67" fmla="*/ 888 h 892"/>
                  <a:gd name="T68" fmla="*/ 1435 w 2087"/>
                  <a:gd name="T69" fmla="*/ 878 h 892"/>
                  <a:gd name="T70" fmla="*/ 1473 w 2087"/>
                  <a:gd name="T71" fmla="*/ 864 h 892"/>
                  <a:gd name="T72" fmla="*/ 1517 w 2087"/>
                  <a:gd name="T73" fmla="*/ 854 h 892"/>
                  <a:gd name="T74" fmla="*/ 1560 w 2087"/>
                  <a:gd name="T75" fmla="*/ 845 h 892"/>
                  <a:gd name="T76" fmla="*/ 1598 w 2087"/>
                  <a:gd name="T77" fmla="*/ 835 h 892"/>
                  <a:gd name="T78" fmla="*/ 1641 w 2087"/>
                  <a:gd name="T79" fmla="*/ 825 h 892"/>
                  <a:gd name="T80" fmla="*/ 1684 w 2087"/>
                  <a:gd name="T81" fmla="*/ 816 h 892"/>
                  <a:gd name="T82" fmla="*/ 1723 w 2087"/>
                  <a:gd name="T83" fmla="*/ 811 h 892"/>
                  <a:gd name="T84" fmla="*/ 1766 w 2087"/>
                  <a:gd name="T85" fmla="*/ 806 h 892"/>
                  <a:gd name="T86" fmla="*/ 1809 w 2087"/>
                  <a:gd name="T87" fmla="*/ 806 h 892"/>
                  <a:gd name="T88" fmla="*/ 1848 w 2087"/>
                  <a:gd name="T89" fmla="*/ 801 h 892"/>
                  <a:gd name="T90" fmla="*/ 1891 w 2087"/>
                  <a:gd name="T91" fmla="*/ 801 h 892"/>
                  <a:gd name="T92" fmla="*/ 1934 w 2087"/>
                  <a:gd name="T93" fmla="*/ 806 h 892"/>
                  <a:gd name="T94" fmla="*/ 1972 w 2087"/>
                  <a:gd name="T95" fmla="*/ 811 h 892"/>
                  <a:gd name="T96" fmla="*/ 2016 w 2087"/>
                  <a:gd name="T97" fmla="*/ 816 h 892"/>
                  <a:gd name="T98" fmla="*/ 2059 w 2087"/>
                  <a:gd name="T99" fmla="*/ 821 h 892"/>
                  <a:gd name="T100" fmla="*/ 2087 w 2087"/>
                  <a:gd name="T101" fmla="*/ 825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87" h="892">
                    <a:moveTo>
                      <a:pt x="0" y="39"/>
                    </a:moveTo>
                    <a:lnTo>
                      <a:pt x="19" y="0"/>
                    </a:lnTo>
                    <a:lnTo>
                      <a:pt x="39" y="0"/>
                    </a:lnTo>
                    <a:lnTo>
                      <a:pt x="63" y="0"/>
                    </a:lnTo>
                    <a:lnTo>
                      <a:pt x="82" y="0"/>
                    </a:lnTo>
                    <a:lnTo>
                      <a:pt x="101" y="5"/>
                    </a:lnTo>
                    <a:lnTo>
                      <a:pt x="125" y="5"/>
                    </a:lnTo>
                    <a:lnTo>
                      <a:pt x="144" y="10"/>
                    </a:lnTo>
                    <a:lnTo>
                      <a:pt x="163" y="15"/>
                    </a:lnTo>
                    <a:lnTo>
                      <a:pt x="187" y="24"/>
                    </a:lnTo>
                    <a:lnTo>
                      <a:pt x="207" y="29"/>
                    </a:lnTo>
                    <a:lnTo>
                      <a:pt x="226" y="39"/>
                    </a:lnTo>
                    <a:lnTo>
                      <a:pt x="250" y="48"/>
                    </a:lnTo>
                    <a:lnTo>
                      <a:pt x="269" y="58"/>
                    </a:lnTo>
                    <a:lnTo>
                      <a:pt x="288" y="72"/>
                    </a:lnTo>
                    <a:lnTo>
                      <a:pt x="312" y="82"/>
                    </a:lnTo>
                    <a:lnTo>
                      <a:pt x="331" y="91"/>
                    </a:lnTo>
                    <a:lnTo>
                      <a:pt x="351" y="106"/>
                    </a:lnTo>
                    <a:lnTo>
                      <a:pt x="375" y="120"/>
                    </a:lnTo>
                    <a:lnTo>
                      <a:pt x="394" y="134"/>
                    </a:lnTo>
                    <a:lnTo>
                      <a:pt x="413" y="149"/>
                    </a:lnTo>
                    <a:lnTo>
                      <a:pt x="437" y="163"/>
                    </a:lnTo>
                    <a:lnTo>
                      <a:pt x="456" y="182"/>
                    </a:lnTo>
                    <a:lnTo>
                      <a:pt x="475" y="197"/>
                    </a:lnTo>
                    <a:lnTo>
                      <a:pt x="499" y="216"/>
                    </a:lnTo>
                    <a:lnTo>
                      <a:pt x="518" y="230"/>
                    </a:lnTo>
                    <a:lnTo>
                      <a:pt x="538" y="250"/>
                    </a:lnTo>
                    <a:lnTo>
                      <a:pt x="562" y="269"/>
                    </a:lnTo>
                    <a:lnTo>
                      <a:pt x="581" y="288"/>
                    </a:lnTo>
                    <a:lnTo>
                      <a:pt x="600" y="307"/>
                    </a:lnTo>
                    <a:lnTo>
                      <a:pt x="624" y="326"/>
                    </a:lnTo>
                    <a:lnTo>
                      <a:pt x="643" y="346"/>
                    </a:lnTo>
                    <a:lnTo>
                      <a:pt x="662" y="365"/>
                    </a:lnTo>
                    <a:lnTo>
                      <a:pt x="686" y="384"/>
                    </a:lnTo>
                    <a:lnTo>
                      <a:pt x="706" y="403"/>
                    </a:lnTo>
                    <a:lnTo>
                      <a:pt x="725" y="422"/>
                    </a:lnTo>
                    <a:lnTo>
                      <a:pt x="749" y="446"/>
                    </a:lnTo>
                    <a:lnTo>
                      <a:pt x="768" y="466"/>
                    </a:lnTo>
                    <a:lnTo>
                      <a:pt x="787" y="485"/>
                    </a:lnTo>
                    <a:lnTo>
                      <a:pt x="811" y="509"/>
                    </a:lnTo>
                    <a:lnTo>
                      <a:pt x="830" y="528"/>
                    </a:lnTo>
                    <a:lnTo>
                      <a:pt x="850" y="547"/>
                    </a:lnTo>
                    <a:lnTo>
                      <a:pt x="874" y="566"/>
                    </a:lnTo>
                    <a:lnTo>
                      <a:pt x="893" y="585"/>
                    </a:lnTo>
                    <a:lnTo>
                      <a:pt x="912" y="609"/>
                    </a:lnTo>
                    <a:lnTo>
                      <a:pt x="936" y="629"/>
                    </a:lnTo>
                    <a:lnTo>
                      <a:pt x="955" y="648"/>
                    </a:lnTo>
                    <a:lnTo>
                      <a:pt x="974" y="667"/>
                    </a:lnTo>
                    <a:lnTo>
                      <a:pt x="998" y="686"/>
                    </a:lnTo>
                    <a:lnTo>
                      <a:pt x="1017" y="705"/>
                    </a:lnTo>
                    <a:lnTo>
                      <a:pt x="1037" y="720"/>
                    </a:lnTo>
                    <a:lnTo>
                      <a:pt x="1061" y="739"/>
                    </a:lnTo>
                    <a:lnTo>
                      <a:pt x="1080" y="758"/>
                    </a:lnTo>
                    <a:lnTo>
                      <a:pt x="1099" y="773"/>
                    </a:lnTo>
                    <a:lnTo>
                      <a:pt x="1123" y="787"/>
                    </a:lnTo>
                    <a:lnTo>
                      <a:pt x="1142" y="801"/>
                    </a:lnTo>
                    <a:lnTo>
                      <a:pt x="1161" y="821"/>
                    </a:lnTo>
                    <a:lnTo>
                      <a:pt x="1185" y="830"/>
                    </a:lnTo>
                    <a:lnTo>
                      <a:pt x="1205" y="845"/>
                    </a:lnTo>
                    <a:lnTo>
                      <a:pt x="1224" y="859"/>
                    </a:lnTo>
                    <a:lnTo>
                      <a:pt x="1248" y="868"/>
                    </a:lnTo>
                    <a:lnTo>
                      <a:pt x="1267" y="878"/>
                    </a:lnTo>
                    <a:lnTo>
                      <a:pt x="1286" y="883"/>
                    </a:lnTo>
                    <a:lnTo>
                      <a:pt x="1310" y="888"/>
                    </a:lnTo>
                    <a:lnTo>
                      <a:pt x="1329" y="892"/>
                    </a:lnTo>
                    <a:lnTo>
                      <a:pt x="1349" y="892"/>
                    </a:lnTo>
                    <a:lnTo>
                      <a:pt x="1373" y="888"/>
                    </a:lnTo>
                    <a:lnTo>
                      <a:pt x="1392" y="888"/>
                    </a:lnTo>
                    <a:lnTo>
                      <a:pt x="1411" y="883"/>
                    </a:lnTo>
                    <a:lnTo>
                      <a:pt x="1435" y="878"/>
                    </a:lnTo>
                    <a:lnTo>
                      <a:pt x="1454" y="873"/>
                    </a:lnTo>
                    <a:lnTo>
                      <a:pt x="1473" y="864"/>
                    </a:lnTo>
                    <a:lnTo>
                      <a:pt x="1497" y="859"/>
                    </a:lnTo>
                    <a:lnTo>
                      <a:pt x="1517" y="854"/>
                    </a:lnTo>
                    <a:lnTo>
                      <a:pt x="1536" y="849"/>
                    </a:lnTo>
                    <a:lnTo>
                      <a:pt x="1560" y="845"/>
                    </a:lnTo>
                    <a:lnTo>
                      <a:pt x="1579" y="840"/>
                    </a:lnTo>
                    <a:lnTo>
                      <a:pt x="1598" y="835"/>
                    </a:lnTo>
                    <a:lnTo>
                      <a:pt x="1622" y="830"/>
                    </a:lnTo>
                    <a:lnTo>
                      <a:pt x="1641" y="825"/>
                    </a:lnTo>
                    <a:lnTo>
                      <a:pt x="1660" y="821"/>
                    </a:lnTo>
                    <a:lnTo>
                      <a:pt x="1684" y="816"/>
                    </a:lnTo>
                    <a:lnTo>
                      <a:pt x="1704" y="816"/>
                    </a:lnTo>
                    <a:lnTo>
                      <a:pt x="1723" y="811"/>
                    </a:lnTo>
                    <a:lnTo>
                      <a:pt x="1747" y="811"/>
                    </a:lnTo>
                    <a:lnTo>
                      <a:pt x="1766" y="806"/>
                    </a:lnTo>
                    <a:lnTo>
                      <a:pt x="1785" y="806"/>
                    </a:lnTo>
                    <a:lnTo>
                      <a:pt x="1809" y="806"/>
                    </a:lnTo>
                    <a:lnTo>
                      <a:pt x="1828" y="801"/>
                    </a:lnTo>
                    <a:lnTo>
                      <a:pt x="1848" y="801"/>
                    </a:lnTo>
                    <a:lnTo>
                      <a:pt x="1872" y="801"/>
                    </a:lnTo>
                    <a:lnTo>
                      <a:pt x="1891" y="801"/>
                    </a:lnTo>
                    <a:lnTo>
                      <a:pt x="1910" y="806"/>
                    </a:lnTo>
                    <a:lnTo>
                      <a:pt x="1934" y="806"/>
                    </a:lnTo>
                    <a:lnTo>
                      <a:pt x="1953" y="806"/>
                    </a:lnTo>
                    <a:lnTo>
                      <a:pt x="1972" y="811"/>
                    </a:lnTo>
                    <a:lnTo>
                      <a:pt x="1996" y="811"/>
                    </a:lnTo>
                    <a:lnTo>
                      <a:pt x="2016" y="816"/>
                    </a:lnTo>
                    <a:lnTo>
                      <a:pt x="2035" y="816"/>
                    </a:lnTo>
                    <a:lnTo>
                      <a:pt x="2059" y="821"/>
                    </a:lnTo>
                    <a:lnTo>
                      <a:pt x="2078" y="825"/>
                    </a:lnTo>
                    <a:lnTo>
                      <a:pt x="2087" y="825"/>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010" name="Freeform 362">
                <a:extLst>
                  <a:ext uri="{FF2B5EF4-FFF2-40B4-BE49-F238E27FC236}">
                    <a16:creationId xmlns:a16="http://schemas.microsoft.com/office/drawing/2014/main" id="{456E21EB-071C-405F-B05C-416D7BC9241E}"/>
                  </a:ext>
                </a:extLst>
              </p:cNvPr>
              <p:cNvSpPr>
                <a:spLocks/>
              </p:cNvSpPr>
              <p:nvPr/>
            </p:nvSpPr>
            <p:spPr bwMode="auto">
              <a:xfrm>
                <a:off x="3396" y="1369"/>
                <a:ext cx="2087" cy="1545"/>
              </a:xfrm>
              <a:custGeom>
                <a:avLst/>
                <a:gdLst>
                  <a:gd name="T0" fmla="*/ 19 w 2087"/>
                  <a:gd name="T1" fmla="*/ 5 h 1545"/>
                  <a:gd name="T2" fmla="*/ 63 w 2087"/>
                  <a:gd name="T3" fmla="*/ 0 h 1545"/>
                  <a:gd name="T4" fmla="*/ 101 w 2087"/>
                  <a:gd name="T5" fmla="*/ 5 h 1545"/>
                  <a:gd name="T6" fmla="*/ 144 w 2087"/>
                  <a:gd name="T7" fmla="*/ 10 h 1545"/>
                  <a:gd name="T8" fmla="*/ 187 w 2087"/>
                  <a:gd name="T9" fmla="*/ 19 h 1545"/>
                  <a:gd name="T10" fmla="*/ 226 w 2087"/>
                  <a:gd name="T11" fmla="*/ 39 h 1545"/>
                  <a:gd name="T12" fmla="*/ 269 w 2087"/>
                  <a:gd name="T13" fmla="*/ 58 h 1545"/>
                  <a:gd name="T14" fmla="*/ 312 w 2087"/>
                  <a:gd name="T15" fmla="*/ 82 h 1545"/>
                  <a:gd name="T16" fmla="*/ 351 w 2087"/>
                  <a:gd name="T17" fmla="*/ 106 h 1545"/>
                  <a:gd name="T18" fmla="*/ 394 w 2087"/>
                  <a:gd name="T19" fmla="*/ 135 h 1545"/>
                  <a:gd name="T20" fmla="*/ 437 w 2087"/>
                  <a:gd name="T21" fmla="*/ 168 h 1545"/>
                  <a:gd name="T22" fmla="*/ 475 w 2087"/>
                  <a:gd name="T23" fmla="*/ 202 h 1545"/>
                  <a:gd name="T24" fmla="*/ 518 w 2087"/>
                  <a:gd name="T25" fmla="*/ 240 h 1545"/>
                  <a:gd name="T26" fmla="*/ 562 w 2087"/>
                  <a:gd name="T27" fmla="*/ 279 h 1545"/>
                  <a:gd name="T28" fmla="*/ 600 w 2087"/>
                  <a:gd name="T29" fmla="*/ 322 h 1545"/>
                  <a:gd name="T30" fmla="*/ 643 w 2087"/>
                  <a:gd name="T31" fmla="*/ 370 h 1545"/>
                  <a:gd name="T32" fmla="*/ 686 w 2087"/>
                  <a:gd name="T33" fmla="*/ 413 h 1545"/>
                  <a:gd name="T34" fmla="*/ 725 w 2087"/>
                  <a:gd name="T35" fmla="*/ 461 h 1545"/>
                  <a:gd name="T36" fmla="*/ 768 w 2087"/>
                  <a:gd name="T37" fmla="*/ 514 h 1545"/>
                  <a:gd name="T38" fmla="*/ 811 w 2087"/>
                  <a:gd name="T39" fmla="*/ 562 h 1545"/>
                  <a:gd name="T40" fmla="*/ 850 w 2087"/>
                  <a:gd name="T41" fmla="*/ 614 h 1545"/>
                  <a:gd name="T42" fmla="*/ 893 w 2087"/>
                  <a:gd name="T43" fmla="*/ 667 h 1545"/>
                  <a:gd name="T44" fmla="*/ 936 w 2087"/>
                  <a:gd name="T45" fmla="*/ 720 h 1545"/>
                  <a:gd name="T46" fmla="*/ 974 w 2087"/>
                  <a:gd name="T47" fmla="*/ 773 h 1545"/>
                  <a:gd name="T48" fmla="*/ 1017 w 2087"/>
                  <a:gd name="T49" fmla="*/ 830 h 1545"/>
                  <a:gd name="T50" fmla="*/ 1061 w 2087"/>
                  <a:gd name="T51" fmla="*/ 883 h 1545"/>
                  <a:gd name="T52" fmla="*/ 1099 w 2087"/>
                  <a:gd name="T53" fmla="*/ 936 h 1545"/>
                  <a:gd name="T54" fmla="*/ 1142 w 2087"/>
                  <a:gd name="T55" fmla="*/ 989 h 1545"/>
                  <a:gd name="T56" fmla="*/ 1185 w 2087"/>
                  <a:gd name="T57" fmla="*/ 1041 h 1545"/>
                  <a:gd name="T58" fmla="*/ 1224 w 2087"/>
                  <a:gd name="T59" fmla="*/ 1099 h 1545"/>
                  <a:gd name="T60" fmla="*/ 1267 w 2087"/>
                  <a:gd name="T61" fmla="*/ 1147 h 1545"/>
                  <a:gd name="T62" fmla="*/ 1310 w 2087"/>
                  <a:gd name="T63" fmla="*/ 1200 h 1545"/>
                  <a:gd name="T64" fmla="*/ 1349 w 2087"/>
                  <a:gd name="T65" fmla="*/ 1248 h 1545"/>
                  <a:gd name="T66" fmla="*/ 1392 w 2087"/>
                  <a:gd name="T67" fmla="*/ 1296 h 1545"/>
                  <a:gd name="T68" fmla="*/ 1435 w 2087"/>
                  <a:gd name="T69" fmla="*/ 1344 h 1545"/>
                  <a:gd name="T70" fmla="*/ 1473 w 2087"/>
                  <a:gd name="T71" fmla="*/ 1387 h 1545"/>
                  <a:gd name="T72" fmla="*/ 1517 w 2087"/>
                  <a:gd name="T73" fmla="*/ 1425 h 1545"/>
                  <a:gd name="T74" fmla="*/ 1560 w 2087"/>
                  <a:gd name="T75" fmla="*/ 1464 h 1545"/>
                  <a:gd name="T76" fmla="*/ 1598 w 2087"/>
                  <a:gd name="T77" fmla="*/ 1502 h 1545"/>
                  <a:gd name="T78" fmla="*/ 1641 w 2087"/>
                  <a:gd name="T79" fmla="*/ 1531 h 1545"/>
                  <a:gd name="T80" fmla="*/ 1684 w 2087"/>
                  <a:gd name="T81" fmla="*/ 1545 h 1545"/>
                  <a:gd name="T82" fmla="*/ 1723 w 2087"/>
                  <a:gd name="T83" fmla="*/ 1540 h 1545"/>
                  <a:gd name="T84" fmla="*/ 1766 w 2087"/>
                  <a:gd name="T85" fmla="*/ 1526 h 1545"/>
                  <a:gd name="T86" fmla="*/ 1809 w 2087"/>
                  <a:gd name="T87" fmla="*/ 1502 h 1545"/>
                  <a:gd name="T88" fmla="*/ 1848 w 2087"/>
                  <a:gd name="T89" fmla="*/ 1478 h 1545"/>
                  <a:gd name="T90" fmla="*/ 1891 w 2087"/>
                  <a:gd name="T91" fmla="*/ 1454 h 1545"/>
                  <a:gd name="T92" fmla="*/ 1934 w 2087"/>
                  <a:gd name="T93" fmla="*/ 1435 h 1545"/>
                  <a:gd name="T94" fmla="*/ 1972 w 2087"/>
                  <a:gd name="T95" fmla="*/ 1411 h 1545"/>
                  <a:gd name="T96" fmla="*/ 2016 w 2087"/>
                  <a:gd name="T97" fmla="*/ 1396 h 1545"/>
                  <a:gd name="T98" fmla="*/ 2059 w 2087"/>
                  <a:gd name="T99" fmla="*/ 1377 h 1545"/>
                  <a:gd name="T100" fmla="*/ 2087 w 2087"/>
                  <a:gd name="T101" fmla="*/ 1368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87" h="1545">
                    <a:moveTo>
                      <a:pt x="0" y="67"/>
                    </a:moveTo>
                    <a:lnTo>
                      <a:pt x="19" y="5"/>
                    </a:lnTo>
                    <a:lnTo>
                      <a:pt x="39" y="5"/>
                    </a:lnTo>
                    <a:lnTo>
                      <a:pt x="63" y="0"/>
                    </a:lnTo>
                    <a:lnTo>
                      <a:pt x="82" y="5"/>
                    </a:lnTo>
                    <a:lnTo>
                      <a:pt x="101" y="5"/>
                    </a:lnTo>
                    <a:lnTo>
                      <a:pt x="125" y="5"/>
                    </a:lnTo>
                    <a:lnTo>
                      <a:pt x="144" y="10"/>
                    </a:lnTo>
                    <a:lnTo>
                      <a:pt x="163" y="15"/>
                    </a:lnTo>
                    <a:lnTo>
                      <a:pt x="187" y="19"/>
                    </a:lnTo>
                    <a:lnTo>
                      <a:pt x="207" y="29"/>
                    </a:lnTo>
                    <a:lnTo>
                      <a:pt x="226" y="39"/>
                    </a:lnTo>
                    <a:lnTo>
                      <a:pt x="250" y="48"/>
                    </a:lnTo>
                    <a:lnTo>
                      <a:pt x="269" y="58"/>
                    </a:lnTo>
                    <a:lnTo>
                      <a:pt x="288" y="67"/>
                    </a:lnTo>
                    <a:lnTo>
                      <a:pt x="312" y="82"/>
                    </a:lnTo>
                    <a:lnTo>
                      <a:pt x="331" y="91"/>
                    </a:lnTo>
                    <a:lnTo>
                      <a:pt x="351" y="106"/>
                    </a:lnTo>
                    <a:lnTo>
                      <a:pt x="375" y="120"/>
                    </a:lnTo>
                    <a:lnTo>
                      <a:pt x="394" y="135"/>
                    </a:lnTo>
                    <a:lnTo>
                      <a:pt x="413" y="149"/>
                    </a:lnTo>
                    <a:lnTo>
                      <a:pt x="437" y="168"/>
                    </a:lnTo>
                    <a:lnTo>
                      <a:pt x="456" y="187"/>
                    </a:lnTo>
                    <a:lnTo>
                      <a:pt x="475" y="202"/>
                    </a:lnTo>
                    <a:lnTo>
                      <a:pt x="499" y="221"/>
                    </a:lnTo>
                    <a:lnTo>
                      <a:pt x="518" y="240"/>
                    </a:lnTo>
                    <a:lnTo>
                      <a:pt x="538" y="259"/>
                    </a:lnTo>
                    <a:lnTo>
                      <a:pt x="562" y="279"/>
                    </a:lnTo>
                    <a:lnTo>
                      <a:pt x="581" y="303"/>
                    </a:lnTo>
                    <a:lnTo>
                      <a:pt x="600" y="322"/>
                    </a:lnTo>
                    <a:lnTo>
                      <a:pt x="624" y="346"/>
                    </a:lnTo>
                    <a:lnTo>
                      <a:pt x="643" y="370"/>
                    </a:lnTo>
                    <a:lnTo>
                      <a:pt x="662" y="389"/>
                    </a:lnTo>
                    <a:lnTo>
                      <a:pt x="686" y="413"/>
                    </a:lnTo>
                    <a:lnTo>
                      <a:pt x="706" y="437"/>
                    </a:lnTo>
                    <a:lnTo>
                      <a:pt x="725" y="461"/>
                    </a:lnTo>
                    <a:lnTo>
                      <a:pt x="749" y="485"/>
                    </a:lnTo>
                    <a:lnTo>
                      <a:pt x="768" y="514"/>
                    </a:lnTo>
                    <a:lnTo>
                      <a:pt x="787" y="538"/>
                    </a:lnTo>
                    <a:lnTo>
                      <a:pt x="811" y="562"/>
                    </a:lnTo>
                    <a:lnTo>
                      <a:pt x="830" y="590"/>
                    </a:lnTo>
                    <a:lnTo>
                      <a:pt x="850" y="614"/>
                    </a:lnTo>
                    <a:lnTo>
                      <a:pt x="874" y="638"/>
                    </a:lnTo>
                    <a:lnTo>
                      <a:pt x="893" y="667"/>
                    </a:lnTo>
                    <a:lnTo>
                      <a:pt x="912" y="696"/>
                    </a:lnTo>
                    <a:lnTo>
                      <a:pt x="936" y="720"/>
                    </a:lnTo>
                    <a:lnTo>
                      <a:pt x="955" y="749"/>
                    </a:lnTo>
                    <a:lnTo>
                      <a:pt x="974" y="773"/>
                    </a:lnTo>
                    <a:lnTo>
                      <a:pt x="998" y="801"/>
                    </a:lnTo>
                    <a:lnTo>
                      <a:pt x="1017" y="830"/>
                    </a:lnTo>
                    <a:lnTo>
                      <a:pt x="1037" y="854"/>
                    </a:lnTo>
                    <a:lnTo>
                      <a:pt x="1061" y="883"/>
                    </a:lnTo>
                    <a:lnTo>
                      <a:pt x="1080" y="912"/>
                    </a:lnTo>
                    <a:lnTo>
                      <a:pt x="1099" y="936"/>
                    </a:lnTo>
                    <a:lnTo>
                      <a:pt x="1123" y="965"/>
                    </a:lnTo>
                    <a:lnTo>
                      <a:pt x="1142" y="989"/>
                    </a:lnTo>
                    <a:lnTo>
                      <a:pt x="1161" y="1017"/>
                    </a:lnTo>
                    <a:lnTo>
                      <a:pt x="1185" y="1041"/>
                    </a:lnTo>
                    <a:lnTo>
                      <a:pt x="1205" y="1070"/>
                    </a:lnTo>
                    <a:lnTo>
                      <a:pt x="1224" y="1099"/>
                    </a:lnTo>
                    <a:lnTo>
                      <a:pt x="1248" y="1123"/>
                    </a:lnTo>
                    <a:lnTo>
                      <a:pt x="1267" y="1147"/>
                    </a:lnTo>
                    <a:lnTo>
                      <a:pt x="1286" y="1171"/>
                    </a:lnTo>
                    <a:lnTo>
                      <a:pt x="1310" y="1200"/>
                    </a:lnTo>
                    <a:lnTo>
                      <a:pt x="1329" y="1224"/>
                    </a:lnTo>
                    <a:lnTo>
                      <a:pt x="1349" y="1248"/>
                    </a:lnTo>
                    <a:lnTo>
                      <a:pt x="1373" y="1272"/>
                    </a:lnTo>
                    <a:lnTo>
                      <a:pt x="1392" y="1296"/>
                    </a:lnTo>
                    <a:lnTo>
                      <a:pt x="1411" y="1320"/>
                    </a:lnTo>
                    <a:lnTo>
                      <a:pt x="1435" y="1344"/>
                    </a:lnTo>
                    <a:lnTo>
                      <a:pt x="1454" y="1363"/>
                    </a:lnTo>
                    <a:lnTo>
                      <a:pt x="1473" y="1387"/>
                    </a:lnTo>
                    <a:lnTo>
                      <a:pt x="1497" y="1406"/>
                    </a:lnTo>
                    <a:lnTo>
                      <a:pt x="1517" y="1425"/>
                    </a:lnTo>
                    <a:lnTo>
                      <a:pt x="1536" y="1449"/>
                    </a:lnTo>
                    <a:lnTo>
                      <a:pt x="1560" y="1464"/>
                    </a:lnTo>
                    <a:lnTo>
                      <a:pt x="1579" y="1483"/>
                    </a:lnTo>
                    <a:lnTo>
                      <a:pt x="1598" y="1502"/>
                    </a:lnTo>
                    <a:lnTo>
                      <a:pt x="1622" y="1516"/>
                    </a:lnTo>
                    <a:lnTo>
                      <a:pt x="1641" y="1531"/>
                    </a:lnTo>
                    <a:lnTo>
                      <a:pt x="1660" y="1540"/>
                    </a:lnTo>
                    <a:lnTo>
                      <a:pt x="1684" y="1545"/>
                    </a:lnTo>
                    <a:lnTo>
                      <a:pt x="1704" y="1545"/>
                    </a:lnTo>
                    <a:lnTo>
                      <a:pt x="1723" y="1540"/>
                    </a:lnTo>
                    <a:lnTo>
                      <a:pt x="1747" y="1535"/>
                    </a:lnTo>
                    <a:lnTo>
                      <a:pt x="1766" y="1526"/>
                    </a:lnTo>
                    <a:lnTo>
                      <a:pt x="1785" y="1511"/>
                    </a:lnTo>
                    <a:lnTo>
                      <a:pt x="1809" y="1502"/>
                    </a:lnTo>
                    <a:lnTo>
                      <a:pt x="1828" y="1492"/>
                    </a:lnTo>
                    <a:lnTo>
                      <a:pt x="1848" y="1478"/>
                    </a:lnTo>
                    <a:lnTo>
                      <a:pt x="1872" y="1468"/>
                    </a:lnTo>
                    <a:lnTo>
                      <a:pt x="1891" y="1454"/>
                    </a:lnTo>
                    <a:lnTo>
                      <a:pt x="1910" y="1444"/>
                    </a:lnTo>
                    <a:lnTo>
                      <a:pt x="1934" y="1435"/>
                    </a:lnTo>
                    <a:lnTo>
                      <a:pt x="1953" y="1425"/>
                    </a:lnTo>
                    <a:lnTo>
                      <a:pt x="1972" y="1411"/>
                    </a:lnTo>
                    <a:lnTo>
                      <a:pt x="1996" y="1406"/>
                    </a:lnTo>
                    <a:lnTo>
                      <a:pt x="2016" y="1396"/>
                    </a:lnTo>
                    <a:lnTo>
                      <a:pt x="2035" y="1387"/>
                    </a:lnTo>
                    <a:lnTo>
                      <a:pt x="2059" y="1377"/>
                    </a:lnTo>
                    <a:lnTo>
                      <a:pt x="2078" y="1372"/>
                    </a:lnTo>
                    <a:lnTo>
                      <a:pt x="2087" y="1368"/>
                    </a:lnTo>
                  </a:path>
                </a:pathLst>
              </a:custGeom>
              <a:noFill/>
              <a:ln w="15875"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8011" name="Group 363">
              <a:extLst>
                <a:ext uri="{FF2B5EF4-FFF2-40B4-BE49-F238E27FC236}">
                  <a16:creationId xmlns:a16="http://schemas.microsoft.com/office/drawing/2014/main" id="{095C2D73-3795-439E-BADF-2E1969703604}"/>
                </a:ext>
              </a:extLst>
            </p:cNvPr>
            <p:cNvGrpSpPr>
              <a:grpSpLocks/>
            </p:cNvGrpSpPr>
            <p:nvPr/>
          </p:nvGrpSpPr>
          <p:grpSpPr bwMode="auto">
            <a:xfrm>
              <a:off x="4792" y="1386"/>
              <a:ext cx="599" cy="325"/>
              <a:chOff x="1653" y="656"/>
              <a:chExt cx="599" cy="325"/>
            </a:xfrm>
          </p:grpSpPr>
          <p:sp>
            <p:nvSpPr>
              <p:cNvPr id="28012" name="Text Box 364">
                <a:extLst>
                  <a:ext uri="{FF2B5EF4-FFF2-40B4-BE49-F238E27FC236}">
                    <a16:creationId xmlns:a16="http://schemas.microsoft.com/office/drawing/2014/main" id="{DF891D56-5738-45C7-AE15-FD274138EC54}"/>
                  </a:ext>
                </a:extLst>
              </p:cNvPr>
              <p:cNvSpPr txBox="1">
                <a:spLocks noChangeArrowheads="1"/>
              </p:cNvSpPr>
              <p:nvPr/>
            </p:nvSpPr>
            <p:spPr bwMode="auto">
              <a:xfrm rot="21600000">
                <a:off x="1886" y="656"/>
                <a:ext cx="366"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100 V</a:t>
                </a:r>
                <a:endParaRPr lang="en-US" altLang="en-US" sz="1200">
                  <a:latin typeface="Arial" panose="020B0604020202020204" pitchFamily="34" charset="0"/>
                  <a:sym typeface="Symbol" panose="05050102010706020507" pitchFamily="18" charset="2"/>
                </a:endParaRPr>
              </a:p>
            </p:txBody>
          </p:sp>
          <p:sp>
            <p:nvSpPr>
              <p:cNvPr id="28013" name="Line 365">
                <a:extLst>
                  <a:ext uri="{FF2B5EF4-FFF2-40B4-BE49-F238E27FC236}">
                    <a16:creationId xmlns:a16="http://schemas.microsoft.com/office/drawing/2014/main" id="{F4FBE8E2-2D40-459A-AC62-B885FE5CA0E3}"/>
                  </a:ext>
                </a:extLst>
              </p:cNvPr>
              <p:cNvSpPr>
                <a:spLocks noChangeShapeType="1"/>
              </p:cNvSpPr>
              <p:nvPr/>
            </p:nvSpPr>
            <p:spPr bwMode="auto">
              <a:xfrm>
                <a:off x="1653" y="742"/>
                <a:ext cx="23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014" name="Line 366">
                <a:extLst>
                  <a:ext uri="{FF2B5EF4-FFF2-40B4-BE49-F238E27FC236}">
                    <a16:creationId xmlns:a16="http://schemas.microsoft.com/office/drawing/2014/main" id="{17179CCA-6FB8-46A4-8C1D-E9F2A68967C0}"/>
                  </a:ext>
                </a:extLst>
              </p:cNvPr>
              <p:cNvSpPr>
                <a:spLocks noChangeShapeType="1"/>
              </p:cNvSpPr>
              <p:nvPr/>
            </p:nvSpPr>
            <p:spPr bwMode="auto">
              <a:xfrm>
                <a:off x="1653" y="894"/>
                <a:ext cx="249"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015" name="Text Box 367">
                <a:extLst>
                  <a:ext uri="{FF2B5EF4-FFF2-40B4-BE49-F238E27FC236}">
                    <a16:creationId xmlns:a16="http://schemas.microsoft.com/office/drawing/2014/main" id="{6B25B911-53EE-4960-A0CD-2CB0E0BCC4EC}"/>
                  </a:ext>
                </a:extLst>
              </p:cNvPr>
              <p:cNvSpPr txBox="1">
                <a:spLocks noChangeArrowheads="1"/>
              </p:cNvSpPr>
              <p:nvPr/>
            </p:nvSpPr>
            <p:spPr bwMode="auto">
              <a:xfrm rot="21600000">
                <a:off x="1886" y="808"/>
                <a:ext cx="366"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200 V</a:t>
                </a:r>
              </a:p>
            </p:txBody>
          </p:sp>
        </p:grpSp>
      </p:grpSp>
      <p:sp>
        <p:nvSpPr>
          <p:cNvPr id="28016" name="Text Box 368">
            <a:extLst>
              <a:ext uri="{FF2B5EF4-FFF2-40B4-BE49-F238E27FC236}">
                <a16:creationId xmlns:a16="http://schemas.microsoft.com/office/drawing/2014/main" id="{FD23129F-6B33-4156-9491-471E4E75D8E1}"/>
              </a:ext>
            </a:extLst>
          </p:cNvPr>
          <p:cNvSpPr txBox="1">
            <a:spLocks noChangeArrowheads="1"/>
          </p:cNvSpPr>
          <p:nvPr/>
        </p:nvSpPr>
        <p:spPr bwMode="auto">
          <a:xfrm>
            <a:off x="3781425" y="1389063"/>
            <a:ext cx="18653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Arial Narrow" panose="020B0606020202030204" pitchFamily="34" charset="0"/>
              </a:rPr>
              <a:t>Square wave Pulser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Line 4">
            <a:extLst>
              <a:ext uri="{FF2B5EF4-FFF2-40B4-BE49-F238E27FC236}">
                <a16:creationId xmlns:a16="http://schemas.microsoft.com/office/drawing/2014/main" id="{47871DDE-82D7-4C7B-9E37-D1CF53289A43}"/>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77" name="Text Box 5">
            <a:extLst>
              <a:ext uri="{FF2B5EF4-FFF2-40B4-BE49-F238E27FC236}">
                <a16:creationId xmlns:a16="http://schemas.microsoft.com/office/drawing/2014/main" id="{F66F43E3-1ACA-4A44-A05A-DBBD777F0AF0}"/>
              </a:ext>
            </a:extLst>
          </p:cNvPr>
          <p:cNvSpPr txBox="1">
            <a:spLocks noChangeArrowheads="1"/>
          </p:cNvSpPr>
          <p:nvPr/>
        </p:nvSpPr>
        <p:spPr bwMode="auto">
          <a:xfrm>
            <a:off x="2362200" y="381000"/>
            <a:ext cx="4178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Square Wave Pulser -UTEX 320</a:t>
            </a:r>
            <a:endParaRPr lang="en-US" altLang="en-US"/>
          </a:p>
        </p:txBody>
      </p:sp>
      <p:sp>
        <p:nvSpPr>
          <p:cNvPr id="28691" name="Text Box 19">
            <a:extLst>
              <a:ext uri="{FF2B5EF4-FFF2-40B4-BE49-F238E27FC236}">
                <a16:creationId xmlns:a16="http://schemas.microsoft.com/office/drawing/2014/main" id="{C01C7FD1-5595-4D61-925D-AD9E072580AD}"/>
              </a:ext>
            </a:extLst>
          </p:cNvPr>
          <p:cNvSpPr txBox="1">
            <a:spLocks noChangeArrowheads="1"/>
          </p:cNvSpPr>
          <p:nvPr/>
        </p:nvSpPr>
        <p:spPr bwMode="auto">
          <a:xfrm rot="21600000">
            <a:off x="1735138" y="2913063"/>
            <a:ext cx="1150937"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Pulse Width 0</a:t>
            </a:r>
            <a:endParaRPr lang="en-US" altLang="en-US" sz="1200">
              <a:latin typeface="Arial" panose="020B0604020202020204" pitchFamily="34" charset="0"/>
              <a:sym typeface="Symbol" panose="05050102010706020507" pitchFamily="18" charset="2"/>
            </a:endParaRPr>
          </a:p>
        </p:txBody>
      </p:sp>
      <p:sp>
        <p:nvSpPr>
          <p:cNvPr id="28692" name="Text Box 20">
            <a:extLst>
              <a:ext uri="{FF2B5EF4-FFF2-40B4-BE49-F238E27FC236}">
                <a16:creationId xmlns:a16="http://schemas.microsoft.com/office/drawing/2014/main" id="{84CA7591-1D6A-405E-8FA8-2D5D940EAD2C}"/>
              </a:ext>
            </a:extLst>
          </p:cNvPr>
          <p:cNvSpPr txBox="1">
            <a:spLocks noChangeArrowheads="1"/>
          </p:cNvSpPr>
          <p:nvPr/>
        </p:nvSpPr>
        <p:spPr bwMode="auto">
          <a:xfrm rot="21600000">
            <a:off x="6216650" y="2913063"/>
            <a:ext cx="1244600"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Pulse Width 50</a:t>
            </a:r>
            <a:endParaRPr lang="en-US" altLang="en-US" sz="1200">
              <a:latin typeface="Arial" panose="020B0604020202020204" pitchFamily="34" charset="0"/>
              <a:sym typeface="Symbol" panose="05050102010706020507" pitchFamily="18" charset="2"/>
            </a:endParaRPr>
          </a:p>
        </p:txBody>
      </p:sp>
      <p:grpSp>
        <p:nvGrpSpPr>
          <p:cNvPr id="28693" name="Group 21">
            <a:extLst>
              <a:ext uri="{FF2B5EF4-FFF2-40B4-BE49-F238E27FC236}">
                <a16:creationId xmlns:a16="http://schemas.microsoft.com/office/drawing/2014/main" id="{B882DC06-1E78-4EAC-A508-18D458BC633B}"/>
              </a:ext>
            </a:extLst>
          </p:cNvPr>
          <p:cNvGrpSpPr>
            <a:grpSpLocks/>
          </p:cNvGrpSpPr>
          <p:nvPr/>
        </p:nvGrpSpPr>
        <p:grpSpPr bwMode="auto">
          <a:xfrm>
            <a:off x="4710113" y="3163888"/>
            <a:ext cx="3935412" cy="3067050"/>
            <a:chOff x="3084" y="1311"/>
            <a:chExt cx="2479" cy="1932"/>
          </a:xfrm>
        </p:grpSpPr>
        <p:grpSp>
          <p:nvGrpSpPr>
            <p:cNvPr id="28694" name="Group 22">
              <a:extLst>
                <a:ext uri="{FF2B5EF4-FFF2-40B4-BE49-F238E27FC236}">
                  <a16:creationId xmlns:a16="http://schemas.microsoft.com/office/drawing/2014/main" id="{AE919F1F-D2EF-49BD-A64A-827241AB3A19}"/>
                </a:ext>
              </a:extLst>
            </p:cNvPr>
            <p:cNvGrpSpPr>
              <a:grpSpLocks/>
            </p:cNvGrpSpPr>
            <p:nvPr/>
          </p:nvGrpSpPr>
          <p:grpSpPr bwMode="auto">
            <a:xfrm>
              <a:off x="3287" y="1311"/>
              <a:ext cx="2276" cy="1795"/>
              <a:chOff x="3287" y="1311"/>
              <a:chExt cx="2276" cy="1795"/>
            </a:xfrm>
          </p:grpSpPr>
          <p:sp>
            <p:nvSpPr>
              <p:cNvPr id="28695" name="Rectangle 23">
                <a:extLst>
                  <a:ext uri="{FF2B5EF4-FFF2-40B4-BE49-F238E27FC236}">
                    <a16:creationId xmlns:a16="http://schemas.microsoft.com/office/drawing/2014/main" id="{F1FE50ED-7454-4778-9446-E30FCF032070}"/>
                  </a:ext>
                </a:extLst>
              </p:cNvPr>
              <p:cNvSpPr>
                <a:spLocks noChangeArrowheads="1"/>
              </p:cNvSpPr>
              <p:nvPr/>
            </p:nvSpPr>
            <p:spPr bwMode="auto">
              <a:xfrm>
                <a:off x="3435" y="1355"/>
                <a:ext cx="2083" cy="16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696" name="Rectangle 24">
                <a:extLst>
                  <a:ext uri="{FF2B5EF4-FFF2-40B4-BE49-F238E27FC236}">
                    <a16:creationId xmlns:a16="http://schemas.microsoft.com/office/drawing/2014/main" id="{3F6374B4-CAB3-49F4-BCE9-4BD1BAC4670F}"/>
                  </a:ext>
                </a:extLst>
              </p:cNvPr>
              <p:cNvSpPr>
                <a:spLocks noChangeArrowheads="1"/>
              </p:cNvSpPr>
              <p:nvPr/>
            </p:nvSpPr>
            <p:spPr bwMode="auto">
              <a:xfrm>
                <a:off x="3435" y="1355"/>
                <a:ext cx="2083" cy="164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97" name="Line 25">
                <a:extLst>
                  <a:ext uri="{FF2B5EF4-FFF2-40B4-BE49-F238E27FC236}">
                    <a16:creationId xmlns:a16="http://schemas.microsoft.com/office/drawing/2014/main" id="{ECEA542D-81A6-4B43-9285-4B59346EB7F6}"/>
                  </a:ext>
                </a:extLst>
              </p:cNvPr>
              <p:cNvSpPr>
                <a:spLocks noChangeShapeType="1"/>
              </p:cNvSpPr>
              <p:nvPr/>
            </p:nvSpPr>
            <p:spPr bwMode="auto">
              <a:xfrm>
                <a:off x="3435" y="1355"/>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8" name="Line 26">
                <a:extLst>
                  <a:ext uri="{FF2B5EF4-FFF2-40B4-BE49-F238E27FC236}">
                    <a16:creationId xmlns:a16="http://schemas.microsoft.com/office/drawing/2014/main" id="{EB47B093-FE2F-454C-A73D-954577F90913}"/>
                  </a:ext>
                </a:extLst>
              </p:cNvPr>
              <p:cNvSpPr>
                <a:spLocks noChangeShapeType="1"/>
              </p:cNvSpPr>
              <p:nvPr/>
            </p:nvSpPr>
            <p:spPr bwMode="auto">
              <a:xfrm>
                <a:off x="3435" y="2995"/>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9" name="Line 27">
                <a:extLst>
                  <a:ext uri="{FF2B5EF4-FFF2-40B4-BE49-F238E27FC236}">
                    <a16:creationId xmlns:a16="http://schemas.microsoft.com/office/drawing/2014/main" id="{1BF6FD54-45EC-41E6-AD03-B7C88BE45844}"/>
                  </a:ext>
                </a:extLst>
              </p:cNvPr>
              <p:cNvSpPr>
                <a:spLocks noChangeShapeType="1"/>
              </p:cNvSpPr>
              <p:nvPr/>
            </p:nvSpPr>
            <p:spPr bwMode="auto">
              <a:xfrm flipV="1">
                <a:off x="5518" y="1355"/>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0" name="Line 28">
                <a:extLst>
                  <a:ext uri="{FF2B5EF4-FFF2-40B4-BE49-F238E27FC236}">
                    <a16:creationId xmlns:a16="http://schemas.microsoft.com/office/drawing/2014/main" id="{4E2D420A-B2D3-4412-9BC3-A6B8114BE865}"/>
                  </a:ext>
                </a:extLst>
              </p:cNvPr>
              <p:cNvSpPr>
                <a:spLocks noChangeShapeType="1"/>
              </p:cNvSpPr>
              <p:nvPr/>
            </p:nvSpPr>
            <p:spPr bwMode="auto">
              <a:xfrm flipV="1">
                <a:off x="3435" y="1355"/>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1" name="Line 29">
                <a:extLst>
                  <a:ext uri="{FF2B5EF4-FFF2-40B4-BE49-F238E27FC236}">
                    <a16:creationId xmlns:a16="http://schemas.microsoft.com/office/drawing/2014/main" id="{AB33B873-6943-4EF2-8BEF-A6083C314B41}"/>
                  </a:ext>
                </a:extLst>
              </p:cNvPr>
              <p:cNvSpPr>
                <a:spLocks noChangeShapeType="1"/>
              </p:cNvSpPr>
              <p:nvPr/>
            </p:nvSpPr>
            <p:spPr bwMode="auto">
              <a:xfrm flipV="1">
                <a:off x="3435" y="297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2" name="Line 30">
                <a:extLst>
                  <a:ext uri="{FF2B5EF4-FFF2-40B4-BE49-F238E27FC236}">
                    <a16:creationId xmlns:a16="http://schemas.microsoft.com/office/drawing/2014/main" id="{C1A79361-908F-4168-832F-C813CC3F16D5}"/>
                  </a:ext>
                </a:extLst>
              </p:cNvPr>
              <p:cNvSpPr>
                <a:spLocks noChangeShapeType="1"/>
              </p:cNvSpPr>
              <p:nvPr/>
            </p:nvSpPr>
            <p:spPr bwMode="auto">
              <a:xfrm>
                <a:off x="3435" y="135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3" name="Rectangle 31">
                <a:extLst>
                  <a:ext uri="{FF2B5EF4-FFF2-40B4-BE49-F238E27FC236}">
                    <a16:creationId xmlns:a16="http://schemas.microsoft.com/office/drawing/2014/main" id="{60C3DDB6-C05F-4515-9E27-12B3558CC122}"/>
                  </a:ext>
                </a:extLst>
              </p:cNvPr>
              <p:cNvSpPr>
                <a:spLocks noChangeArrowheads="1"/>
              </p:cNvSpPr>
              <p:nvPr/>
            </p:nvSpPr>
            <p:spPr bwMode="auto">
              <a:xfrm>
                <a:off x="3416" y="301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8704" name="Line 32">
                <a:extLst>
                  <a:ext uri="{FF2B5EF4-FFF2-40B4-BE49-F238E27FC236}">
                    <a16:creationId xmlns:a16="http://schemas.microsoft.com/office/drawing/2014/main" id="{B51FB84A-4EDD-4F10-9D84-FBBBF867C1D3}"/>
                  </a:ext>
                </a:extLst>
              </p:cNvPr>
              <p:cNvSpPr>
                <a:spLocks noChangeShapeType="1"/>
              </p:cNvSpPr>
              <p:nvPr/>
            </p:nvSpPr>
            <p:spPr bwMode="auto">
              <a:xfrm flipV="1">
                <a:off x="3953" y="297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5" name="Line 33">
                <a:extLst>
                  <a:ext uri="{FF2B5EF4-FFF2-40B4-BE49-F238E27FC236}">
                    <a16:creationId xmlns:a16="http://schemas.microsoft.com/office/drawing/2014/main" id="{C69B92E7-C507-494F-9A0D-F8EFC5558D33}"/>
                  </a:ext>
                </a:extLst>
              </p:cNvPr>
              <p:cNvSpPr>
                <a:spLocks noChangeShapeType="1"/>
              </p:cNvSpPr>
              <p:nvPr/>
            </p:nvSpPr>
            <p:spPr bwMode="auto">
              <a:xfrm>
                <a:off x="3953" y="135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6" name="Rectangle 34">
                <a:extLst>
                  <a:ext uri="{FF2B5EF4-FFF2-40B4-BE49-F238E27FC236}">
                    <a16:creationId xmlns:a16="http://schemas.microsoft.com/office/drawing/2014/main" id="{D2441511-09C1-4E9E-88BC-120381CDDA05}"/>
                  </a:ext>
                </a:extLst>
              </p:cNvPr>
              <p:cNvSpPr>
                <a:spLocks noChangeArrowheads="1"/>
              </p:cNvSpPr>
              <p:nvPr/>
            </p:nvSpPr>
            <p:spPr bwMode="auto">
              <a:xfrm>
                <a:off x="3934" y="3010"/>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28707" name="Line 35">
                <a:extLst>
                  <a:ext uri="{FF2B5EF4-FFF2-40B4-BE49-F238E27FC236}">
                    <a16:creationId xmlns:a16="http://schemas.microsoft.com/office/drawing/2014/main" id="{3392BDE7-2509-41C8-A24C-09402A879A53}"/>
                  </a:ext>
                </a:extLst>
              </p:cNvPr>
              <p:cNvSpPr>
                <a:spLocks noChangeShapeType="1"/>
              </p:cNvSpPr>
              <p:nvPr/>
            </p:nvSpPr>
            <p:spPr bwMode="auto">
              <a:xfrm flipV="1">
                <a:off x="4476" y="297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8" name="Line 36">
                <a:extLst>
                  <a:ext uri="{FF2B5EF4-FFF2-40B4-BE49-F238E27FC236}">
                    <a16:creationId xmlns:a16="http://schemas.microsoft.com/office/drawing/2014/main" id="{191C1B67-43B2-4475-979D-AA11875ABFB8}"/>
                  </a:ext>
                </a:extLst>
              </p:cNvPr>
              <p:cNvSpPr>
                <a:spLocks noChangeShapeType="1"/>
              </p:cNvSpPr>
              <p:nvPr/>
            </p:nvSpPr>
            <p:spPr bwMode="auto">
              <a:xfrm>
                <a:off x="4476" y="135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9" name="Rectangle 37">
                <a:extLst>
                  <a:ext uri="{FF2B5EF4-FFF2-40B4-BE49-F238E27FC236}">
                    <a16:creationId xmlns:a16="http://schemas.microsoft.com/office/drawing/2014/main" id="{2D56664B-3E6F-4DF4-97B1-965AD9F8DFC9}"/>
                  </a:ext>
                </a:extLst>
              </p:cNvPr>
              <p:cNvSpPr>
                <a:spLocks noChangeArrowheads="1"/>
              </p:cNvSpPr>
              <p:nvPr/>
            </p:nvSpPr>
            <p:spPr bwMode="auto">
              <a:xfrm>
                <a:off x="4433" y="3010"/>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28710" name="Line 38">
                <a:extLst>
                  <a:ext uri="{FF2B5EF4-FFF2-40B4-BE49-F238E27FC236}">
                    <a16:creationId xmlns:a16="http://schemas.microsoft.com/office/drawing/2014/main" id="{50EE7A61-6943-4ED7-9C29-66AFC4673F66}"/>
                  </a:ext>
                </a:extLst>
              </p:cNvPr>
              <p:cNvSpPr>
                <a:spLocks noChangeShapeType="1"/>
              </p:cNvSpPr>
              <p:nvPr/>
            </p:nvSpPr>
            <p:spPr bwMode="auto">
              <a:xfrm flipV="1">
                <a:off x="4995" y="297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1" name="Line 39">
                <a:extLst>
                  <a:ext uri="{FF2B5EF4-FFF2-40B4-BE49-F238E27FC236}">
                    <a16:creationId xmlns:a16="http://schemas.microsoft.com/office/drawing/2014/main" id="{07E145B0-F750-4BE4-B8BC-DEE90021CB78}"/>
                  </a:ext>
                </a:extLst>
              </p:cNvPr>
              <p:cNvSpPr>
                <a:spLocks noChangeShapeType="1"/>
              </p:cNvSpPr>
              <p:nvPr/>
            </p:nvSpPr>
            <p:spPr bwMode="auto">
              <a:xfrm>
                <a:off x="4995" y="135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2" name="Rectangle 40">
                <a:extLst>
                  <a:ext uri="{FF2B5EF4-FFF2-40B4-BE49-F238E27FC236}">
                    <a16:creationId xmlns:a16="http://schemas.microsoft.com/office/drawing/2014/main" id="{0C7ECA89-2A4E-4FCD-89B0-DB4FF9E3586D}"/>
                  </a:ext>
                </a:extLst>
              </p:cNvPr>
              <p:cNvSpPr>
                <a:spLocks noChangeArrowheads="1"/>
              </p:cNvSpPr>
              <p:nvPr/>
            </p:nvSpPr>
            <p:spPr bwMode="auto">
              <a:xfrm>
                <a:off x="4952" y="3010"/>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28713" name="Line 41">
                <a:extLst>
                  <a:ext uri="{FF2B5EF4-FFF2-40B4-BE49-F238E27FC236}">
                    <a16:creationId xmlns:a16="http://schemas.microsoft.com/office/drawing/2014/main" id="{C0A170AB-18D0-4638-A076-206B092E5A4F}"/>
                  </a:ext>
                </a:extLst>
              </p:cNvPr>
              <p:cNvSpPr>
                <a:spLocks noChangeShapeType="1"/>
              </p:cNvSpPr>
              <p:nvPr/>
            </p:nvSpPr>
            <p:spPr bwMode="auto">
              <a:xfrm flipV="1">
                <a:off x="5518" y="2971"/>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4" name="Line 42">
                <a:extLst>
                  <a:ext uri="{FF2B5EF4-FFF2-40B4-BE49-F238E27FC236}">
                    <a16:creationId xmlns:a16="http://schemas.microsoft.com/office/drawing/2014/main" id="{2EF38F8C-0A7C-476E-BC97-DFF2CB85DC1F}"/>
                  </a:ext>
                </a:extLst>
              </p:cNvPr>
              <p:cNvSpPr>
                <a:spLocks noChangeShapeType="1"/>
              </p:cNvSpPr>
              <p:nvPr/>
            </p:nvSpPr>
            <p:spPr bwMode="auto">
              <a:xfrm>
                <a:off x="5518" y="135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5" name="Rectangle 43">
                <a:extLst>
                  <a:ext uri="{FF2B5EF4-FFF2-40B4-BE49-F238E27FC236}">
                    <a16:creationId xmlns:a16="http://schemas.microsoft.com/office/drawing/2014/main" id="{8B1A0AF0-6555-4A1B-830A-5EED6E070A80}"/>
                  </a:ext>
                </a:extLst>
              </p:cNvPr>
              <p:cNvSpPr>
                <a:spLocks noChangeArrowheads="1"/>
              </p:cNvSpPr>
              <p:nvPr/>
            </p:nvSpPr>
            <p:spPr bwMode="auto">
              <a:xfrm>
                <a:off x="5475" y="3010"/>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28716" name="Line 44">
                <a:extLst>
                  <a:ext uri="{FF2B5EF4-FFF2-40B4-BE49-F238E27FC236}">
                    <a16:creationId xmlns:a16="http://schemas.microsoft.com/office/drawing/2014/main" id="{24D65C2F-CA8C-4DEE-8CE6-49F0C579A396}"/>
                  </a:ext>
                </a:extLst>
              </p:cNvPr>
              <p:cNvSpPr>
                <a:spLocks noChangeShapeType="1"/>
              </p:cNvSpPr>
              <p:nvPr/>
            </p:nvSpPr>
            <p:spPr bwMode="auto">
              <a:xfrm>
                <a:off x="3435" y="299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7" name="Line 45">
                <a:extLst>
                  <a:ext uri="{FF2B5EF4-FFF2-40B4-BE49-F238E27FC236}">
                    <a16:creationId xmlns:a16="http://schemas.microsoft.com/office/drawing/2014/main" id="{59397E85-5F7F-4337-8C74-E66B689343BF}"/>
                  </a:ext>
                </a:extLst>
              </p:cNvPr>
              <p:cNvSpPr>
                <a:spLocks noChangeShapeType="1"/>
              </p:cNvSpPr>
              <p:nvPr/>
            </p:nvSpPr>
            <p:spPr bwMode="auto">
              <a:xfrm flipH="1">
                <a:off x="5494" y="2995"/>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8" name="Rectangle 46">
                <a:extLst>
                  <a:ext uri="{FF2B5EF4-FFF2-40B4-BE49-F238E27FC236}">
                    <a16:creationId xmlns:a16="http://schemas.microsoft.com/office/drawing/2014/main" id="{D521F70C-51E7-4EFE-B47D-0D81471DDA6B}"/>
                  </a:ext>
                </a:extLst>
              </p:cNvPr>
              <p:cNvSpPr>
                <a:spLocks noChangeArrowheads="1"/>
              </p:cNvSpPr>
              <p:nvPr/>
            </p:nvSpPr>
            <p:spPr bwMode="auto">
              <a:xfrm>
                <a:off x="3373" y="2952"/>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8719" name="Line 47">
                <a:extLst>
                  <a:ext uri="{FF2B5EF4-FFF2-40B4-BE49-F238E27FC236}">
                    <a16:creationId xmlns:a16="http://schemas.microsoft.com/office/drawing/2014/main" id="{24C93E21-E370-4D43-9275-8D77AA6F7070}"/>
                  </a:ext>
                </a:extLst>
              </p:cNvPr>
              <p:cNvSpPr>
                <a:spLocks noChangeShapeType="1"/>
              </p:cNvSpPr>
              <p:nvPr/>
            </p:nvSpPr>
            <p:spPr bwMode="auto">
              <a:xfrm>
                <a:off x="3435" y="2789"/>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0" name="Line 48">
                <a:extLst>
                  <a:ext uri="{FF2B5EF4-FFF2-40B4-BE49-F238E27FC236}">
                    <a16:creationId xmlns:a16="http://schemas.microsoft.com/office/drawing/2014/main" id="{F0CB021F-4396-43CD-9101-C92717C351D8}"/>
                  </a:ext>
                </a:extLst>
              </p:cNvPr>
              <p:cNvSpPr>
                <a:spLocks noChangeShapeType="1"/>
              </p:cNvSpPr>
              <p:nvPr/>
            </p:nvSpPr>
            <p:spPr bwMode="auto">
              <a:xfrm flipH="1">
                <a:off x="5494" y="2789"/>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1" name="Rectangle 49">
                <a:extLst>
                  <a:ext uri="{FF2B5EF4-FFF2-40B4-BE49-F238E27FC236}">
                    <a16:creationId xmlns:a16="http://schemas.microsoft.com/office/drawing/2014/main" id="{EEAA402B-15A8-4B5E-AFDD-9A1EC47241EE}"/>
                  </a:ext>
                </a:extLst>
              </p:cNvPr>
              <p:cNvSpPr>
                <a:spLocks noChangeArrowheads="1"/>
              </p:cNvSpPr>
              <p:nvPr/>
            </p:nvSpPr>
            <p:spPr bwMode="auto">
              <a:xfrm>
                <a:off x="3330" y="2746"/>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28722" name="Line 50">
                <a:extLst>
                  <a:ext uri="{FF2B5EF4-FFF2-40B4-BE49-F238E27FC236}">
                    <a16:creationId xmlns:a16="http://schemas.microsoft.com/office/drawing/2014/main" id="{54A6F7CA-176F-42F9-88AB-65C6CAD10ECC}"/>
                  </a:ext>
                </a:extLst>
              </p:cNvPr>
              <p:cNvSpPr>
                <a:spLocks noChangeShapeType="1"/>
              </p:cNvSpPr>
              <p:nvPr/>
            </p:nvSpPr>
            <p:spPr bwMode="auto">
              <a:xfrm>
                <a:off x="3435" y="258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3" name="Line 51">
                <a:extLst>
                  <a:ext uri="{FF2B5EF4-FFF2-40B4-BE49-F238E27FC236}">
                    <a16:creationId xmlns:a16="http://schemas.microsoft.com/office/drawing/2014/main" id="{AC112B06-36BD-47D5-836B-419590DE5851}"/>
                  </a:ext>
                </a:extLst>
              </p:cNvPr>
              <p:cNvSpPr>
                <a:spLocks noChangeShapeType="1"/>
              </p:cNvSpPr>
              <p:nvPr/>
            </p:nvSpPr>
            <p:spPr bwMode="auto">
              <a:xfrm flipH="1">
                <a:off x="5494" y="2583"/>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4" name="Rectangle 52">
                <a:extLst>
                  <a:ext uri="{FF2B5EF4-FFF2-40B4-BE49-F238E27FC236}">
                    <a16:creationId xmlns:a16="http://schemas.microsoft.com/office/drawing/2014/main" id="{6F06CBC7-3996-4B74-9223-E46F7B48F1B1}"/>
                  </a:ext>
                </a:extLst>
              </p:cNvPr>
              <p:cNvSpPr>
                <a:spLocks noChangeArrowheads="1"/>
              </p:cNvSpPr>
              <p:nvPr/>
            </p:nvSpPr>
            <p:spPr bwMode="auto">
              <a:xfrm>
                <a:off x="3330" y="2539"/>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40</a:t>
                </a:r>
                <a:endParaRPr lang="en-US" altLang="en-US" sz="1800">
                  <a:latin typeface="Arial" panose="020B0604020202020204" pitchFamily="34" charset="0"/>
                </a:endParaRPr>
              </a:p>
            </p:txBody>
          </p:sp>
          <p:sp>
            <p:nvSpPr>
              <p:cNvPr id="28725" name="Line 53">
                <a:extLst>
                  <a:ext uri="{FF2B5EF4-FFF2-40B4-BE49-F238E27FC236}">
                    <a16:creationId xmlns:a16="http://schemas.microsoft.com/office/drawing/2014/main" id="{52EF8066-A726-418D-BB5F-C7BCCB41F52B}"/>
                  </a:ext>
                </a:extLst>
              </p:cNvPr>
              <p:cNvSpPr>
                <a:spLocks noChangeShapeType="1"/>
              </p:cNvSpPr>
              <p:nvPr/>
            </p:nvSpPr>
            <p:spPr bwMode="auto">
              <a:xfrm>
                <a:off x="3435" y="237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6" name="Line 54">
                <a:extLst>
                  <a:ext uri="{FF2B5EF4-FFF2-40B4-BE49-F238E27FC236}">
                    <a16:creationId xmlns:a16="http://schemas.microsoft.com/office/drawing/2014/main" id="{FD3B1AD8-3464-4FA8-AD9D-92AD6FAD5285}"/>
                  </a:ext>
                </a:extLst>
              </p:cNvPr>
              <p:cNvSpPr>
                <a:spLocks noChangeShapeType="1"/>
              </p:cNvSpPr>
              <p:nvPr/>
            </p:nvSpPr>
            <p:spPr bwMode="auto">
              <a:xfrm flipH="1">
                <a:off x="5494" y="2376"/>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7" name="Rectangle 55">
                <a:extLst>
                  <a:ext uri="{FF2B5EF4-FFF2-40B4-BE49-F238E27FC236}">
                    <a16:creationId xmlns:a16="http://schemas.microsoft.com/office/drawing/2014/main" id="{6F52815E-2D1E-48F6-B0DB-B8CB4841F0B9}"/>
                  </a:ext>
                </a:extLst>
              </p:cNvPr>
              <p:cNvSpPr>
                <a:spLocks noChangeArrowheads="1"/>
              </p:cNvSpPr>
              <p:nvPr/>
            </p:nvSpPr>
            <p:spPr bwMode="auto">
              <a:xfrm>
                <a:off x="3330" y="233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60</a:t>
                </a:r>
                <a:endParaRPr lang="en-US" altLang="en-US" sz="1800">
                  <a:latin typeface="Arial" panose="020B0604020202020204" pitchFamily="34" charset="0"/>
                </a:endParaRPr>
              </a:p>
            </p:txBody>
          </p:sp>
          <p:sp>
            <p:nvSpPr>
              <p:cNvPr id="28728" name="Line 56">
                <a:extLst>
                  <a:ext uri="{FF2B5EF4-FFF2-40B4-BE49-F238E27FC236}">
                    <a16:creationId xmlns:a16="http://schemas.microsoft.com/office/drawing/2014/main" id="{7BC25A4E-DA8F-427E-8AEB-3385CD814DB2}"/>
                  </a:ext>
                </a:extLst>
              </p:cNvPr>
              <p:cNvSpPr>
                <a:spLocks noChangeShapeType="1"/>
              </p:cNvSpPr>
              <p:nvPr/>
            </p:nvSpPr>
            <p:spPr bwMode="auto">
              <a:xfrm>
                <a:off x="3435" y="217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9" name="Line 57">
                <a:extLst>
                  <a:ext uri="{FF2B5EF4-FFF2-40B4-BE49-F238E27FC236}">
                    <a16:creationId xmlns:a16="http://schemas.microsoft.com/office/drawing/2014/main" id="{666455B3-F3CD-4683-828F-826505A52885}"/>
                  </a:ext>
                </a:extLst>
              </p:cNvPr>
              <p:cNvSpPr>
                <a:spLocks noChangeShapeType="1"/>
              </p:cNvSpPr>
              <p:nvPr/>
            </p:nvSpPr>
            <p:spPr bwMode="auto">
              <a:xfrm flipH="1">
                <a:off x="5494" y="2175"/>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0" name="Rectangle 58">
                <a:extLst>
                  <a:ext uri="{FF2B5EF4-FFF2-40B4-BE49-F238E27FC236}">
                    <a16:creationId xmlns:a16="http://schemas.microsoft.com/office/drawing/2014/main" id="{4356CBE4-D201-47CF-8D46-A529A6F3907C}"/>
                  </a:ext>
                </a:extLst>
              </p:cNvPr>
              <p:cNvSpPr>
                <a:spLocks noChangeArrowheads="1"/>
              </p:cNvSpPr>
              <p:nvPr/>
            </p:nvSpPr>
            <p:spPr bwMode="auto">
              <a:xfrm>
                <a:off x="3330" y="2132"/>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80</a:t>
                </a:r>
                <a:endParaRPr lang="en-US" altLang="en-US" sz="1800">
                  <a:latin typeface="Arial" panose="020B0604020202020204" pitchFamily="34" charset="0"/>
                </a:endParaRPr>
              </a:p>
            </p:txBody>
          </p:sp>
          <p:sp>
            <p:nvSpPr>
              <p:cNvPr id="28731" name="Line 59">
                <a:extLst>
                  <a:ext uri="{FF2B5EF4-FFF2-40B4-BE49-F238E27FC236}">
                    <a16:creationId xmlns:a16="http://schemas.microsoft.com/office/drawing/2014/main" id="{7B81BCA6-E6D8-400A-B4BB-37438156D436}"/>
                  </a:ext>
                </a:extLst>
              </p:cNvPr>
              <p:cNvSpPr>
                <a:spLocks noChangeShapeType="1"/>
              </p:cNvSpPr>
              <p:nvPr/>
            </p:nvSpPr>
            <p:spPr bwMode="auto">
              <a:xfrm>
                <a:off x="3435" y="1969"/>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2" name="Line 60">
                <a:extLst>
                  <a:ext uri="{FF2B5EF4-FFF2-40B4-BE49-F238E27FC236}">
                    <a16:creationId xmlns:a16="http://schemas.microsoft.com/office/drawing/2014/main" id="{118C2BFE-BCD7-4F04-A22E-E644BE1A7291}"/>
                  </a:ext>
                </a:extLst>
              </p:cNvPr>
              <p:cNvSpPr>
                <a:spLocks noChangeShapeType="1"/>
              </p:cNvSpPr>
              <p:nvPr/>
            </p:nvSpPr>
            <p:spPr bwMode="auto">
              <a:xfrm flipH="1">
                <a:off x="5494" y="1969"/>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3" name="Rectangle 61">
                <a:extLst>
                  <a:ext uri="{FF2B5EF4-FFF2-40B4-BE49-F238E27FC236}">
                    <a16:creationId xmlns:a16="http://schemas.microsoft.com/office/drawing/2014/main" id="{6B0BFB04-F9DF-4327-8C1C-5BE426E8249C}"/>
                  </a:ext>
                </a:extLst>
              </p:cNvPr>
              <p:cNvSpPr>
                <a:spLocks noChangeArrowheads="1"/>
              </p:cNvSpPr>
              <p:nvPr/>
            </p:nvSpPr>
            <p:spPr bwMode="auto">
              <a:xfrm>
                <a:off x="3287" y="1925"/>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100</a:t>
                </a:r>
                <a:endParaRPr lang="en-US" altLang="en-US" sz="1800">
                  <a:latin typeface="Arial" panose="020B0604020202020204" pitchFamily="34" charset="0"/>
                </a:endParaRPr>
              </a:p>
            </p:txBody>
          </p:sp>
          <p:sp>
            <p:nvSpPr>
              <p:cNvPr id="28734" name="Line 62">
                <a:extLst>
                  <a:ext uri="{FF2B5EF4-FFF2-40B4-BE49-F238E27FC236}">
                    <a16:creationId xmlns:a16="http://schemas.microsoft.com/office/drawing/2014/main" id="{E514CE64-E79D-465A-B53B-65D93C360156}"/>
                  </a:ext>
                </a:extLst>
              </p:cNvPr>
              <p:cNvSpPr>
                <a:spLocks noChangeShapeType="1"/>
              </p:cNvSpPr>
              <p:nvPr/>
            </p:nvSpPr>
            <p:spPr bwMode="auto">
              <a:xfrm>
                <a:off x="3435" y="1762"/>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5" name="Line 63">
                <a:extLst>
                  <a:ext uri="{FF2B5EF4-FFF2-40B4-BE49-F238E27FC236}">
                    <a16:creationId xmlns:a16="http://schemas.microsoft.com/office/drawing/2014/main" id="{59B0688B-EDF5-462D-A60A-36DE18F0E214}"/>
                  </a:ext>
                </a:extLst>
              </p:cNvPr>
              <p:cNvSpPr>
                <a:spLocks noChangeShapeType="1"/>
              </p:cNvSpPr>
              <p:nvPr/>
            </p:nvSpPr>
            <p:spPr bwMode="auto">
              <a:xfrm flipH="1">
                <a:off x="5494" y="1762"/>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6" name="Rectangle 64">
                <a:extLst>
                  <a:ext uri="{FF2B5EF4-FFF2-40B4-BE49-F238E27FC236}">
                    <a16:creationId xmlns:a16="http://schemas.microsoft.com/office/drawing/2014/main" id="{087B2BA8-3C4B-45FE-B5A5-2BF23F30BEAF}"/>
                  </a:ext>
                </a:extLst>
              </p:cNvPr>
              <p:cNvSpPr>
                <a:spLocks noChangeArrowheads="1"/>
              </p:cNvSpPr>
              <p:nvPr/>
            </p:nvSpPr>
            <p:spPr bwMode="auto">
              <a:xfrm>
                <a:off x="3287" y="1719"/>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120</a:t>
                </a:r>
                <a:endParaRPr lang="en-US" altLang="en-US" sz="1800">
                  <a:latin typeface="Arial" panose="020B0604020202020204" pitchFamily="34" charset="0"/>
                </a:endParaRPr>
              </a:p>
            </p:txBody>
          </p:sp>
          <p:sp>
            <p:nvSpPr>
              <p:cNvPr id="28737" name="Line 65">
                <a:extLst>
                  <a:ext uri="{FF2B5EF4-FFF2-40B4-BE49-F238E27FC236}">
                    <a16:creationId xmlns:a16="http://schemas.microsoft.com/office/drawing/2014/main" id="{4DC259F9-A4CB-4E9C-AFD5-4D0668DC9B45}"/>
                  </a:ext>
                </a:extLst>
              </p:cNvPr>
              <p:cNvSpPr>
                <a:spLocks noChangeShapeType="1"/>
              </p:cNvSpPr>
              <p:nvPr/>
            </p:nvSpPr>
            <p:spPr bwMode="auto">
              <a:xfrm>
                <a:off x="3435" y="155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8" name="Line 66">
                <a:extLst>
                  <a:ext uri="{FF2B5EF4-FFF2-40B4-BE49-F238E27FC236}">
                    <a16:creationId xmlns:a16="http://schemas.microsoft.com/office/drawing/2014/main" id="{699C4896-1374-4DE5-A4A9-964B6E25F353}"/>
                  </a:ext>
                </a:extLst>
              </p:cNvPr>
              <p:cNvSpPr>
                <a:spLocks noChangeShapeType="1"/>
              </p:cNvSpPr>
              <p:nvPr/>
            </p:nvSpPr>
            <p:spPr bwMode="auto">
              <a:xfrm flipH="1">
                <a:off x="5494" y="1556"/>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39" name="Rectangle 67">
                <a:extLst>
                  <a:ext uri="{FF2B5EF4-FFF2-40B4-BE49-F238E27FC236}">
                    <a16:creationId xmlns:a16="http://schemas.microsoft.com/office/drawing/2014/main" id="{A0AD6E74-0344-42FA-B5F3-3C1ED174753D}"/>
                  </a:ext>
                </a:extLst>
              </p:cNvPr>
              <p:cNvSpPr>
                <a:spLocks noChangeArrowheads="1"/>
              </p:cNvSpPr>
              <p:nvPr/>
            </p:nvSpPr>
            <p:spPr bwMode="auto">
              <a:xfrm>
                <a:off x="3287" y="1513"/>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140</a:t>
                </a:r>
                <a:endParaRPr lang="en-US" altLang="en-US" sz="1800">
                  <a:latin typeface="Arial" panose="020B0604020202020204" pitchFamily="34" charset="0"/>
                </a:endParaRPr>
              </a:p>
            </p:txBody>
          </p:sp>
          <p:sp>
            <p:nvSpPr>
              <p:cNvPr id="28740" name="Line 68">
                <a:extLst>
                  <a:ext uri="{FF2B5EF4-FFF2-40B4-BE49-F238E27FC236}">
                    <a16:creationId xmlns:a16="http://schemas.microsoft.com/office/drawing/2014/main" id="{DCD46B1E-2E55-4903-AD08-84F181512DA9}"/>
                  </a:ext>
                </a:extLst>
              </p:cNvPr>
              <p:cNvSpPr>
                <a:spLocks noChangeShapeType="1"/>
              </p:cNvSpPr>
              <p:nvPr/>
            </p:nvSpPr>
            <p:spPr bwMode="auto">
              <a:xfrm>
                <a:off x="3435" y="135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41" name="Line 69">
                <a:extLst>
                  <a:ext uri="{FF2B5EF4-FFF2-40B4-BE49-F238E27FC236}">
                    <a16:creationId xmlns:a16="http://schemas.microsoft.com/office/drawing/2014/main" id="{EAEFDD4F-EB3D-4E6C-B954-6E756A1E9705}"/>
                  </a:ext>
                </a:extLst>
              </p:cNvPr>
              <p:cNvSpPr>
                <a:spLocks noChangeShapeType="1"/>
              </p:cNvSpPr>
              <p:nvPr/>
            </p:nvSpPr>
            <p:spPr bwMode="auto">
              <a:xfrm flipH="1">
                <a:off x="5494" y="1355"/>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42" name="Rectangle 70">
                <a:extLst>
                  <a:ext uri="{FF2B5EF4-FFF2-40B4-BE49-F238E27FC236}">
                    <a16:creationId xmlns:a16="http://schemas.microsoft.com/office/drawing/2014/main" id="{925A199F-6601-4331-9D44-2C9D5DB47D8C}"/>
                  </a:ext>
                </a:extLst>
              </p:cNvPr>
              <p:cNvSpPr>
                <a:spLocks noChangeArrowheads="1"/>
              </p:cNvSpPr>
              <p:nvPr/>
            </p:nvSpPr>
            <p:spPr bwMode="auto">
              <a:xfrm>
                <a:off x="3287" y="1311"/>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160</a:t>
                </a:r>
                <a:endParaRPr lang="en-US" altLang="en-US" sz="1800">
                  <a:latin typeface="Arial" panose="020B0604020202020204" pitchFamily="34" charset="0"/>
                </a:endParaRPr>
              </a:p>
            </p:txBody>
          </p:sp>
          <p:sp>
            <p:nvSpPr>
              <p:cNvPr id="28743" name="Freeform 71">
                <a:extLst>
                  <a:ext uri="{FF2B5EF4-FFF2-40B4-BE49-F238E27FC236}">
                    <a16:creationId xmlns:a16="http://schemas.microsoft.com/office/drawing/2014/main" id="{1492A8EC-EFDF-456B-99BA-DBD853E3273E}"/>
                  </a:ext>
                </a:extLst>
              </p:cNvPr>
              <p:cNvSpPr>
                <a:spLocks/>
              </p:cNvSpPr>
              <p:nvPr/>
            </p:nvSpPr>
            <p:spPr bwMode="auto">
              <a:xfrm>
                <a:off x="3435" y="1417"/>
                <a:ext cx="2087" cy="1449"/>
              </a:xfrm>
              <a:custGeom>
                <a:avLst/>
                <a:gdLst>
                  <a:gd name="T0" fmla="*/ 19 w 2087"/>
                  <a:gd name="T1" fmla="*/ 1415 h 1449"/>
                  <a:gd name="T2" fmla="*/ 63 w 2087"/>
                  <a:gd name="T3" fmla="*/ 1410 h 1449"/>
                  <a:gd name="T4" fmla="*/ 101 w 2087"/>
                  <a:gd name="T5" fmla="*/ 1410 h 1449"/>
                  <a:gd name="T6" fmla="*/ 144 w 2087"/>
                  <a:gd name="T7" fmla="*/ 1410 h 1449"/>
                  <a:gd name="T8" fmla="*/ 187 w 2087"/>
                  <a:gd name="T9" fmla="*/ 1415 h 1449"/>
                  <a:gd name="T10" fmla="*/ 226 w 2087"/>
                  <a:gd name="T11" fmla="*/ 1415 h 1449"/>
                  <a:gd name="T12" fmla="*/ 269 w 2087"/>
                  <a:gd name="T13" fmla="*/ 1420 h 1449"/>
                  <a:gd name="T14" fmla="*/ 312 w 2087"/>
                  <a:gd name="T15" fmla="*/ 1420 h 1449"/>
                  <a:gd name="T16" fmla="*/ 351 w 2087"/>
                  <a:gd name="T17" fmla="*/ 1425 h 1449"/>
                  <a:gd name="T18" fmla="*/ 394 w 2087"/>
                  <a:gd name="T19" fmla="*/ 1425 h 1449"/>
                  <a:gd name="T20" fmla="*/ 437 w 2087"/>
                  <a:gd name="T21" fmla="*/ 1430 h 1449"/>
                  <a:gd name="T22" fmla="*/ 475 w 2087"/>
                  <a:gd name="T23" fmla="*/ 1434 h 1449"/>
                  <a:gd name="T24" fmla="*/ 518 w 2087"/>
                  <a:gd name="T25" fmla="*/ 1439 h 1449"/>
                  <a:gd name="T26" fmla="*/ 562 w 2087"/>
                  <a:gd name="T27" fmla="*/ 1439 h 1449"/>
                  <a:gd name="T28" fmla="*/ 600 w 2087"/>
                  <a:gd name="T29" fmla="*/ 1444 h 1449"/>
                  <a:gd name="T30" fmla="*/ 643 w 2087"/>
                  <a:gd name="T31" fmla="*/ 1449 h 1449"/>
                  <a:gd name="T32" fmla="*/ 686 w 2087"/>
                  <a:gd name="T33" fmla="*/ 1449 h 1449"/>
                  <a:gd name="T34" fmla="*/ 725 w 2087"/>
                  <a:gd name="T35" fmla="*/ 1449 h 1449"/>
                  <a:gd name="T36" fmla="*/ 768 w 2087"/>
                  <a:gd name="T37" fmla="*/ 1449 h 1449"/>
                  <a:gd name="T38" fmla="*/ 811 w 2087"/>
                  <a:gd name="T39" fmla="*/ 1444 h 1449"/>
                  <a:gd name="T40" fmla="*/ 850 w 2087"/>
                  <a:gd name="T41" fmla="*/ 1444 h 1449"/>
                  <a:gd name="T42" fmla="*/ 893 w 2087"/>
                  <a:gd name="T43" fmla="*/ 1434 h 1449"/>
                  <a:gd name="T44" fmla="*/ 936 w 2087"/>
                  <a:gd name="T45" fmla="*/ 1425 h 1449"/>
                  <a:gd name="T46" fmla="*/ 974 w 2087"/>
                  <a:gd name="T47" fmla="*/ 1415 h 1449"/>
                  <a:gd name="T48" fmla="*/ 1017 w 2087"/>
                  <a:gd name="T49" fmla="*/ 1401 h 1449"/>
                  <a:gd name="T50" fmla="*/ 1061 w 2087"/>
                  <a:gd name="T51" fmla="*/ 1382 h 1449"/>
                  <a:gd name="T52" fmla="*/ 1099 w 2087"/>
                  <a:gd name="T53" fmla="*/ 1362 h 1449"/>
                  <a:gd name="T54" fmla="*/ 1142 w 2087"/>
                  <a:gd name="T55" fmla="*/ 1338 h 1449"/>
                  <a:gd name="T56" fmla="*/ 1185 w 2087"/>
                  <a:gd name="T57" fmla="*/ 1310 h 1449"/>
                  <a:gd name="T58" fmla="*/ 1224 w 2087"/>
                  <a:gd name="T59" fmla="*/ 1281 h 1449"/>
                  <a:gd name="T60" fmla="*/ 1267 w 2087"/>
                  <a:gd name="T61" fmla="*/ 1242 h 1449"/>
                  <a:gd name="T62" fmla="*/ 1310 w 2087"/>
                  <a:gd name="T63" fmla="*/ 1199 h 1449"/>
                  <a:gd name="T64" fmla="*/ 1349 w 2087"/>
                  <a:gd name="T65" fmla="*/ 1151 h 1449"/>
                  <a:gd name="T66" fmla="*/ 1392 w 2087"/>
                  <a:gd name="T67" fmla="*/ 1094 h 1449"/>
                  <a:gd name="T68" fmla="*/ 1435 w 2087"/>
                  <a:gd name="T69" fmla="*/ 1022 h 1449"/>
                  <a:gd name="T70" fmla="*/ 1473 w 2087"/>
                  <a:gd name="T71" fmla="*/ 935 h 1449"/>
                  <a:gd name="T72" fmla="*/ 1517 w 2087"/>
                  <a:gd name="T73" fmla="*/ 830 h 1449"/>
                  <a:gd name="T74" fmla="*/ 1560 w 2087"/>
                  <a:gd name="T75" fmla="*/ 696 h 1449"/>
                  <a:gd name="T76" fmla="*/ 1598 w 2087"/>
                  <a:gd name="T77" fmla="*/ 513 h 1449"/>
                  <a:gd name="T78" fmla="*/ 1641 w 2087"/>
                  <a:gd name="T79" fmla="*/ 297 h 1449"/>
                  <a:gd name="T80" fmla="*/ 1684 w 2087"/>
                  <a:gd name="T81" fmla="*/ 67 h 1449"/>
                  <a:gd name="T82" fmla="*/ 1723 w 2087"/>
                  <a:gd name="T83" fmla="*/ 0 h 1449"/>
                  <a:gd name="T84" fmla="*/ 1766 w 2087"/>
                  <a:gd name="T85" fmla="*/ 48 h 1449"/>
                  <a:gd name="T86" fmla="*/ 1809 w 2087"/>
                  <a:gd name="T87" fmla="*/ 134 h 1449"/>
                  <a:gd name="T88" fmla="*/ 1848 w 2087"/>
                  <a:gd name="T89" fmla="*/ 360 h 1449"/>
                  <a:gd name="T90" fmla="*/ 1891 w 2087"/>
                  <a:gd name="T91" fmla="*/ 580 h 1449"/>
                  <a:gd name="T92" fmla="*/ 1934 w 2087"/>
                  <a:gd name="T93" fmla="*/ 743 h 1449"/>
                  <a:gd name="T94" fmla="*/ 1972 w 2087"/>
                  <a:gd name="T95" fmla="*/ 878 h 1449"/>
                  <a:gd name="T96" fmla="*/ 2016 w 2087"/>
                  <a:gd name="T97" fmla="*/ 979 h 1449"/>
                  <a:gd name="T98" fmla="*/ 2059 w 2087"/>
                  <a:gd name="T99" fmla="*/ 1070 h 1449"/>
                  <a:gd name="T100" fmla="*/ 2087 w 2087"/>
                  <a:gd name="T101" fmla="*/ 1113 h 1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87" h="1449">
                    <a:moveTo>
                      <a:pt x="0" y="1396"/>
                    </a:moveTo>
                    <a:lnTo>
                      <a:pt x="19" y="1415"/>
                    </a:lnTo>
                    <a:lnTo>
                      <a:pt x="39" y="1410"/>
                    </a:lnTo>
                    <a:lnTo>
                      <a:pt x="63" y="1410"/>
                    </a:lnTo>
                    <a:lnTo>
                      <a:pt x="82" y="1410"/>
                    </a:lnTo>
                    <a:lnTo>
                      <a:pt x="101" y="1410"/>
                    </a:lnTo>
                    <a:lnTo>
                      <a:pt x="125" y="1410"/>
                    </a:lnTo>
                    <a:lnTo>
                      <a:pt x="144" y="1410"/>
                    </a:lnTo>
                    <a:lnTo>
                      <a:pt x="163" y="1410"/>
                    </a:lnTo>
                    <a:lnTo>
                      <a:pt x="187" y="1415"/>
                    </a:lnTo>
                    <a:lnTo>
                      <a:pt x="207" y="1415"/>
                    </a:lnTo>
                    <a:lnTo>
                      <a:pt x="226" y="1415"/>
                    </a:lnTo>
                    <a:lnTo>
                      <a:pt x="250" y="1415"/>
                    </a:lnTo>
                    <a:lnTo>
                      <a:pt x="269" y="1420"/>
                    </a:lnTo>
                    <a:lnTo>
                      <a:pt x="288" y="1420"/>
                    </a:lnTo>
                    <a:lnTo>
                      <a:pt x="312" y="1420"/>
                    </a:lnTo>
                    <a:lnTo>
                      <a:pt x="331" y="1420"/>
                    </a:lnTo>
                    <a:lnTo>
                      <a:pt x="351" y="1425"/>
                    </a:lnTo>
                    <a:lnTo>
                      <a:pt x="375" y="1425"/>
                    </a:lnTo>
                    <a:lnTo>
                      <a:pt x="394" y="1425"/>
                    </a:lnTo>
                    <a:lnTo>
                      <a:pt x="413" y="1430"/>
                    </a:lnTo>
                    <a:lnTo>
                      <a:pt x="437" y="1430"/>
                    </a:lnTo>
                    <a:lnTo>
                      <a:pt x="456" y="1434"/>
                    </a:lnTo>
                    <a:lnTo>
                      <a:pt x="475" y="1434"/>
                    </a:lnTo>
                    <a:lnTo>
                      <a:pt x="499" y="1439"/>
                    </a:lnTo>
                    <a:lnTo>
                      <a:pt x="518" y="1439"/>
                    </a:lnTo>
                    <a:lnTo>
                      <a:pt x="538" y="1439"/>
                    </a:lnTo>
                    <a:lnTo>
                      <a:pt x="562" y="1439"/>
                    </a:lnTo>
                    <a:lnTo>
                      <a:pt x="581" y="1444"/>
                    </a:lnTo>
                    <a:lnTo>
                      <a:pt x="600" y="1444"/>
                    </a:lnTo>
                    <a:lnTo>
                      <a:pt x="624" y="1444"/>
                    </a:lnTo>
                    <a:lnTo>
                      <a:pt x="643" y="1449"/>
                    </a:lnTo>
                    <a:lnTo>
                      <a:pt x="662" y="1449"/>
                    </a:lnTo>
                    <a:lnTo>
                      <a:pt x="686" y="1449"/>
                    </a:lnTo>
                    <a:lnTo>
                      <a:pt x="706" y="1449"/>
                    </a:lnTo>
                    <a:lnTo>
                      <a:pt x="725" y="1449"/>
                    </a:lnTo>
                    <a:lnTo>
                      <a:pt x="749" y="1449"/>
                    </a:lnTo>
                    <a:lnTo>
                      <a:pt x="768" y="1449"/>
                    </a:lnTo>
                    <a:lnTo>
                      <a:pt x="787" y="1449"/>
                    </a:lnTo>
                    <a:lnTo>
                      <a:pt x="811" y="1444"/>
                    </a:lnTo>
                    <a:lnTo>
                      <a:pt x="830" y="1444"/>
                    </a:lnTo>
                    <a:lnTo>
                      <a:pt x="850" y="1444"/>
                    </a:lnTo>
                    <a:lnTo>
                      <a:pt x="874" y="1439"/>
                    </a:lnTo>
                    <a:lnTo>
                      <a:pt x="893" y="1434"/>
                    </a:lnTo>
                    <a:lnTo>
                      <a:pt x="912" y="1430"/>
                    </a:lnTo>
                    <a:lnTo>
                      <a:pt x="936" y="1425"/>
                    </a:lnTo>
                    <a:lnTo>
                      <a:pt x="955" y="1420"/>
                    </a:lnTo>
                    <a:lnTo>
                      <a:pt x="974" y="1415"/>
                    </a:lnTo>
                    <a:lnTo>
                      <a:pt x="998" y="1406"/>
                    </a:lnTo>
                    <a:lnTo>
                      <a:pt x="1017" y="1401"/>
                    </a:lnTo>
                    <a:lnTo>
                      <a:pt x="1037" y="1391"/>
                    </a:lnTo>
                    <a:lnTo>
                      <a:pt x="1061" y="1382"/>
                    </a:lnTo>
                    <a:lnTo>
                      <a:pt x="1080" y="1372"/>
                    </a:lnTo>
                    <a:lnTo>
                      <a:pt x="1099" y="1362"/>
                    </a:lnTo>
                    <a:lnTo>
                      <a:pt x="1123" y="1348"/>
                    </a:lnTo>
                    <a:lnTo>
                      <a:pt x="1142" y="1338"/>
                    </a:lnTo>
                    <a:lnTo>
                      <a:pt x="1161" y="1324"/>
                    </a:lnTo>
                    <a:lnTo>
                      <a:pt x="1185" y="1310"/>
                    </a:lnTo>
                    <a:lnTo>
                      <a:pt x="1205" y="1295"/>
                    </a:lnTo>
                    <a:lnTo>
                      <a:pt x="1224" y="1281"/>
                    </a:lnTo>
                    <a:lnTo>
                      <a:pt x="1248" y="1262"/>
                    </a:lnTo>
                    <a:lnTo>
                      <a:pt x="1267" y="1242"/>
                    </a:lnTo>
                    <a:lnTo>
                      <a:pt x="1286" y="1223"/>
                    </a:lnTo>
                    <a:lnTo>
                      <a:pt x="1310" y="1199"/>
                    </a:lnTo>
                    <a:lnTo>
                      <a:pt x="1329" y="1175"/>
                    </a:lnTo>
                    <a:lnTo>
                      <a:pt x="1349" y="1151"/>
                    </a:lnTo>
                    <a:lnTo>
                      <a:pt x="1373" y="1122"/>
                    </a:lnTo>
                    <a:lnTo>
                      <a:pt x="1392" y="1094"/>
                    </a:lnTo>
                    <a:lnTo>
                      <a:pt x="1411" y="1060"/>
                    </a:lnTo>
                    <a:lnTo>
                      <a:pt x="1435" y="1022"/>
                    </a:lnTo>
                    <a:lnTo>
                      <a:pt x="1454" y="983"/>
                    </a:lnTo>
                    <a:lnTo>
                      <a:pt x="1473" y="935"/>
                    </a:lnTo>
                    <a:lnTo>
                      <a:pt x="1497" y="892"/>
                    </a:lnTo>
                    <a:lnTo>
                      <a:pt x="1517" y="830"/>
                    </a:lnTo>
                    <a:lnTo>
                      <a:pt x="1536" y="763"/>
                    </a:lnTo>
                    <a:lnTo>
                      <a:pt x="1560" y="696"/>
                    </a:lnTo>
                    <a:lnTo>
                      <a:pt x="1579" y="614"/>
                    </a:lnTo>
                    <a:lnTo>
                      <a:pt x="1598" y="513"/>
                    </a:lnTo>
                    <a:lnTo>
                      <a:pt x="1622" y="417"/>
                    </a:lnTo>
                    <a:lnTo>
                      <a:pt x="1641" y="297"/>
                    </a:lnTo>
                    <a:lnTo>
                      <a:pt x="1660" y="192"/>
                    </a:lnTo>
                    <a:lnTo>
                      <a:pt x="1684" y="67"/>
                    </a:lnTo>
                    <a:lnTo>
                      <a:pt x="1704" y="9"/>
                    </a:lnTo>
                    <a:lnTo>
                      <a:pt x="1723" y="0"/>
                    </a:lnTo>
                    <a:lnTo>
                      <a:pt x="1747" y="19"/>
                    </a:lnTo>
                    <a:lnTo>
                      <a:pt x="1766" y="48"/>
                    </a:lnTo>
                    <a:lnTo>
                      <a:pt x="1785" y="67"/>
                    </a:lnTo>
                    <a:lnTo>
                      <a:pt x="1809" y="134"/>
                    </a:lnTo>
                    <a:lnTo>
                      <a:pt x="1828" y="235"/>
                    </a:lnTo>
                    <a:lnTo>
                      <a:pt x="1848" y="360"/>
                    </a:lnTo>
                    <a:lnTo>
                      <a:pt x="1872" y="465"/>
                    </a:lnTo>
                    <a:lnTo>
                      <a:pt x="1891" y="580"/>
                    </a:lnTo>
                    <a:lnTo>
                      <a:pt x="1910" y="652"/>
                    </a:lnTo>
                    <a:lnTo>
                      <a:pt x="1934" y="743"/>
                    </a:lnTo>
                    <a:lnTo>
                      <a:pt x="1953" y="815"/>
                    </a:lnTo>
                    <a:lnTo>
                      <a:pt x="1972" y="878"/>
                    </a:lnTo>
                    <a:lnTo>
                      <a:pt x="1996" y="935"/>
                    </a:lnTo>
                    <a:lnTo>
                      <a:pt x="2016" y="979"/>
                    </a:lnTo>
                    <a:lnTo>
                      <a:pt x="2035" y="1027"/>
                    </a:lnTo>
                    <a:lnTo>
                      <a:pt x="2059" y="1070"/>
                    </a:lnTo>
                    <a:lnTo>
                      <a:pt x="2078" y="1108"/>
                    </a:lnTo>
                    <a:lnTo>
                      <a:pt x="2087" y="1113"/>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44" name="Freeform 72">
                <a:extLst>
                  <a:ext uri="{FF2B5EF4-FFF2-40B4-BE49-F238E27FC236}">
                    <a16:creationId xmlns:a16="http://schemas.microsoft.com/office/drawing/2014/main" id="{D85334EE-A07E-4B58-8697-53EF2F8279BA}"/>
                  </a:ext>
                </a:extLst>
              </p:cNvPr>
              <p:cNvSpPr>
                <a:spLocks/>
              </p:cNvSpPr>
              <p:nvPr/>
            </p:nvSpPr>
            <p:spPr bwMode="auto">
              <a:xfrm>
                <a:off x="3435" y="1681"/>
                <a:ext cx="2087" cy="1242"/>
              </a:xfrm>
              <a:custGeom>
                <a:avLst/>
                <a:gdLst>
                  <a:gd name="T0" fmla="*/ 19 w 2087"/>
                  <a:gd name="T1" fmla="*/ 1190 h 1242"/>
                  <a:gd name="T2" fmla="*/ 63 w 2087"/>
                  <a:gd name="T3" fmla="*/ 1190 h 1242"/>
                  <a:gd name="T4" fmla="*/ 101 w 2087"/>
                  <a:gd name="T5" fmla="*/ 1185 h 1242"/>
                  <a:gd name="T6" fmla="*/ 144 w 2087"/>
                  <a:gd name="T7" fmla="*/ 1190 h 1242"/>
                  <a:gd name="T8" fmla="*/ 187 w 2087"/>
                  <a:gd name="T9" fmla="*/ 1190 h 1242"/>
                  <a:gd name="T10" fmla="*/ 226 w 2087"/>
                  <a:gd name="T11" fmla="*/ 1190 h 1242"/>
                  <a:gd name="T12" fmla="*/ 269 w 2087"/>
                  <a:gd name="T13" fmla="*/ 1190 h 1242"/>
                  <a:gd name="T14" fmla="*/ 312 w 2087"/>
                  <a:gd name="T15" fmla="*/ 1194 h 1242"/>
                  <a:gd name="T16" fmla="*/ 351 w 2087"/>
                  <a:gd name="T17" fmla="*/ 1194 h 1242"/>
                  <a:gd name="T18" fmla="*/ 394 w 2087"/>
                  <a:gd name="T19" fmla="*/ 1199 h 1242"/>
                  <a:gd name="T20" fmla="*/ 437 w 2087"/>
                  <a:gd name="T21" fmla="*/ 1199 h 1242"/>
                  <a:gd name="T22" fmla="*/ 475 w 2087"/>
                  <a:gd name="T23" fmla="*/ 1204 h 1242"/>
                  <a:gd name="T24" fmla="*/ 518 w 2087"/>
                  <a:gd name="T25" fmla="*/ 1209 h 1242"/>
                  <a:gd name="T26" fmla="*/ 562 w 2087"/>
                  <a:gd name="T27" fmla="*/ 1213 h 1242"/>
                  <a:gd name="T28" fmla="*/ 600 w 2087"/>
                  <a:gd name="T29" fmla="*/ 1213 h 1242"/>
                  <a:gd name="T30" fmla="*/ 643 w 2087"/>
                  <a:gd name="T31" fmla="*/ 1218 h 1242"/>
                  <a:gd name="T32" fmla="*/ 686 w 2087"/>
                  <a:gd name="T33" fmla="*/ 1223 h 1242"/>
                  <a:gd name="T34" fmla="*/ 725 w 2087"/>
                  <a:gd name="T35" fmla="*/ 1228 h 1242"/>
                  <a:gd name="T36" fmla="*/ 768 w 2087"/>
                  <a:gd name="T37" fmla="*/ 1233 h 1242"/>
                  <a:gd name="T38" fmla="*/ 811 w 2087"/>
                  <a:gd name="T39" fmla="*/ 1233 h 1242"/>
                  <a:gd name="T40" fmla="*/ 850 w 2087"/>
                  <a:gd name="T41" fmla="*/ 1237 h 1242"/>
                  <a:gd name="T42" fmla="*/ 893 w 2087"/>
                  <a:gd name="T43" fmla="*/ 1237 h 1242"/>
                  <a:gd name="T44" fmla="*/ 936 w 2087"/>
                  <a:gd name="T45" fmla="*/ 1242 h 1242"/>
                  <a:gd name="T46" fmla="*/ 974 w 2087"/>
                  <a:gd name="T47" fmla="*/ 1242 h 1242"/>
                  <a:gd name="T48" fmla="*/ 1017 w 2087"/>
                  <a:gd name="T49" fmla="*/ 1242 h 1242"/>
                  <a:gd name="T50" fmla="*/ 1061 w 2087"/>
                  <a:gd name="T51" fmla="*/ 1237 h 1242"/>
                  <a:gd name="T52" fmla="*/ 1099 w 2087"/>
                  <a:gd name="T53" fmla="*/ 1233 h 1242"/>
                  <a:gd name="T54" fmla="*/ 1142 w 2087"/>
                  <a:gd name="T55" fmla="*/ 1223 h 1242"/>
                  <a:gd name="T56" fmla="*/ 1185 w 2087"/>
                  <a:gd name="T57" fmla="*/ 1213 h 1242"/>
                  <a:gd name="T58" fmla="*/ 1224 w 2087"/>
                  <a:gd name="T59" fmla="*/ 1204 h 1242"/>
                  <a:gd name="T60" fmla="*/ 1267 w 2087"/>
                  <a:gd name="T61" fmla="*/ 1190 h 1242"/>
                  <a:gd name="T62" fmla="*/ 1310 w 2087"/>
                  <a:gd name="T63" fmla="*/ 1175 h 1242"/>
                  <a:gd name="T64" fmla="*/ 1349 w 2087"/>
                  <a:gd name="T65" fmla="*/ 1156 h 1242"/>
                  <a:gd name="T66" fmla="*/ 1392 w 2087"/>
                  <a:gd name="T67" fmla="*/ 1137 h 1242"/>
                  <a:gd name="T68" fmla="*/ 1435 w 2087"/>
                  <a:gd name="T69" fmla="*/ 1113 h 1242"/>
                  <a:gd name="T70" fmla="*/ 1473 w 2087"/>
                  <a:gd name="T71" fmla="*/ 1084 h 1242"/>
                  <a:gd name="T72" fmla="*/ 1517 w 2087"/>
                  <a:gd name="T73" fmla="*/ 1055 h 1242"/>
                  <a:gd name="T74" fmla="*/ 1560 w 2087"/>
                  <a:gd name="T75" fmla="*/ 1017 h 1242"/>
                  <a:gd name="T76" fmla="*/ 1598 w 2087"/>
                  <a:gd name="T77" fmla="*/ 974 h 1242"/>
                  <a:gd name="T78" fmla="*/ 1641 w 2087"/>
                  <a:gd name="T79" fmla="*/ 926 h 1242"/>
                  <a:gd name="T80" fmla="*/ 1684 w 2087"/>
                  <a:gd name="T81" fmla="*/ 863 h 1242"/>
                  <a:gd name="T82" fmla="*/ 1723 w 2087"/>
                  <a:gd name="T83" fmla="*/ 787 h 1242"/>
                  <a:gd name="T84" fmla="*/ 1766 w 2087"/>
                  <a:gd name="T85" fmla="*/ 691 h 1242"/>
                  <a:gd name="T86" fmla="*/ 1809 w 2087"/>
                  <a:gd name="T87" fmla="*/ 566 h 1242"/>
                  <a:gd name="T88" fmla="*/ 1848 w 2087"/>
                  <a:gd name="T89" fmla="*/ 408 h 1242"/>
                  <a:gd name="T90" fmla="*/ 1891 w 2087"/>
                  <a:gd name="T91" fmla="*/ 187 h 1242"/>
                  <a:gd name="T92" fmla="*/ 1934 w 2087"/>
                  <a:gd name="T93" fmla="*/ 0 h 1242"/>
                  <a:gd name="T94" fmla="*/ 1972 w 2087"/>
                  <a:gd name="T95" fmla="*/ 225 h 1242"/>
                  <a:gd name="T96" fmla="*/ 2016 w 2087"/>
                  <a:gd name="T97" fmla="*/ 734 h 1242"/>
                  <a:gd name="T98" fmla="*/ 2059 w 2087"/>
                  <a:gd name="T99" fmla="*/ 81 h 1242"/>
                  <a:gd name="T100" fmla="*/ 2087 w 2087"/>
                  <a:gd name="T101" fmla="*/ 81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87" h="1242">
                    <a:moveTo>
                      <a:pt x="0" y="1180"/>
                    </a:moveTo>
                    <a:lnTo>
                      <a:pt x="19" y="1190"/>
                    </a:lnTo>
                    <a:lnTo>
                      <a:pt x="39" y="1190"/>
                    </a:lnTo>
                    <a:lnTo>
                      <a:pt x="63" y="1190"/>
                    </a:lnTo>
                    <a:lnTo>
                      <a:pt x="82" y="1190"/>
                    </a:lnTo>
                    <a:lnTo>
                      <a:pt x="101" y="1185"/>
                    </a:lnTo>
                    <a:lnTo>
                      <a:pt x="125" y="1190"/>
                    </a:lnTo>
                    <a:lnTo>
                      <a:pt x="144" y="1190"/>
                    </a:lnTo>
                    <a:lnTo>
                      <a:pt x="163" y="1190"/>
                    </a:lnTo>
                    <a:lnTo>
                      <a:pt x="187" y="1190"/>
                    </a:lnTo>
                    <a:lnTo>
                      <a:pt x="207" y="1190"/>
                    </a:lnTo>
                    <a:lnTo>
                      <a:pt x="226" y="1190"/>
                    </a:lnTo>
                    <a:lnTo>
                      <a:pt x="250" y="1190"/>
                    </a:lnTo>
                    <a:lnTo>
                      <a:pt x="269" y="1190"/>
                    </a:lnTo>
                    <a:lnTo>
                      <a:pt x="288" y="1194"/>
                    </a:lnTo>
                    <a:lnTo>
                      <a:pt x="312" y="1194"/>
                    </a:lnTo>
                    <a:lnTo>
                      <a:pt x="331" y="1194"/>
                    </a:lnTo>
                    <a:lnTo>
                      <a:pt x="351" y="1194"/>
                    </a:lnTo>
                    <a:lnTo>
                      <a:pt x="375" y="1199"/>
                    </a:lnTo>
                    <a:lnTo>
                      <a:pt x="394" y="1199"/>
                    </a:lnTo>
                    <a:lnTo>
                      <a:pt x="413" y="1199"/>
                    </a:lnTo>
                    <a:lnTo>
                      <a:pt x="437" y="1199"/>
                    </a:lnTo>
                    <a:lnTo>
                      <a:pt x="456" y="1204"/>
                    </a:lnTo>
                    <a:lnTo>
                      <a:pt x="475" y="1204"/>
                    </a:lnTo>
                    <a:lnTo>
                      <a:pt x="499" y="1209"/>
                    </a:lnTo>
                    <a:lnTo>
                      <a:pt x="518" y="1209"/>
                    </a:lnTo>
                    <a:lnTo>
                      <a:pt x="538" y="1209"/>
                    </a:lnTo>
                    <a:lnTo>
                      <a:pt x="562" y="1213"/>
                    </a:lnTo>
                    <a:lnTo>
                      <a:pt x="581" y="1213"/>
                    </a:lnTo>
                    <a:lnTo>
                      <a:pt x="600" y="1213"/>
                    </a:lnTo>
                    <a:lnTo>
                      <a:pt x="624" y="1218"/>
                    </a:lnTo>
                    <a:lnTo>
                      <a:pt x="643" y="1218"/>
                    </a:lnTo>
                    <a:lnTo>
                      <a:pt x="662" y="1223"/>
                    </a:lnTo>
                    <a:lnTo>
                      <a:pt x="686" y="1223"/>
                    </a:lnTo>
                    <a:lnTo>
                      <a:pt x="706" y="1223"/>
                    </a:lnTo>
                    <a:lnTo>
                      <a:pt x="725" y="1228"/>
                    </a:lnTo>
                    <a:lnTo>
                      <a:pt x="749" y="1228"/>
                    </a:lnTo>
                    <a:lnTo>
                      <a:pt x="768" y="1233"/>
                    </a:lnTo>
                    <a:lnTo>
                      <a:pt x="787" y="1233"/>
                    </a:lnTo>
                    <a:lnTo>
                      <a:pt x="811" y="1233"/>
                    </a:lnTo>
                    <a:lnTo>
                      <a:pt x="830" y="1237"/>
                    </a:lnTo>
                    <a:lnTo>
                      <a:pt x="850" y="1237"/>
                    </a:lnTo>
                    <a:lnTo>
                      <a:pt x="874" y="1237"/>
                    </a:lnTo>
                    <a:lnTo>
                      <a:pt x="893" y="1237"/>
                    </a:lnTo>
                    <a:lnTo>
                      <a:pt x="912" y="1242"/>
                    </a:lnTo>
                    <a:lnTo>
                      <a:pt x="936" y="1242"/>
                    </a:lnTo>
                    <a:lnTo>
                      <a:pt x="955" y="1242"/>
                    </a:lnTo>
                    <a:lnTo>
                      <a:pt x="974" y="1242"/>
                    </a:lnTo>
                    <a:lnTo>
                      <a:pt x="998" y="1242"/>
                    </a:lnTo>
                    <a:lnTo>
                      <a:pt x="1017" y="1242"/>
                    </a:lnTo>
                    <a:lnTo>
                      <a:pt x="1037" y="1237"/>
                    </a:lnTo>
                    <a:lnTo>
                      <a:pt x="1061" y="1237"/>
                    </a:lnTo>
                    <a:lnTo>
                      <a:pt x="1080" y="1233"/>
                    </a:lnTo>
                    <a:lnTo>
                      <a:pt x="1099" y="1233"/>
                    </a:lnTo>
                    <a:lnTo>
                      <a:pt x="1123" y="1228"/>
                    </a:lnTo>
                    <a:lnTo>
                      <a:pt x="1142" y="1223"/>
                    </a:lnTo>
                    <a:lnTo>
                      <a:pt x="1161" y="1218"/>
                    </a:lnTo>
                    <a:lnTo>
                      <a:pt x="1185" y="1213"/>
                    </a:lnTo>
                    <a:lnTo>
                      <a:pt x="1205" y="1209"/>
                    </a:lnTo>
                    <a:lnTo>
                      <a:pt x="1224" y="1204"/>
                    </a:lnTo>
                    <a:lnTo>
                      <a:pt x="1248" y="1199"/>
                    </a:lnTo>
                    <a:lnTo>
                      <a:pt x="1267" y="1190"/>
                    </a:lnTo>
                    <a:lnTo>
                      <a:pt x="1286" y="1180"/>
                    </a:lnTo>
                    <a:lnTo>
                      <a:pt x="1310" y="1175"/>
                    </a:lnTo>
                    <a:lnTo>
                      <a:pt x="1329" y="1166"/>
                    </a:lnTo>
                    <a:lnTo>
                      <a:pt x="1349" y="1156"/>
                    </a:lnTo>
                    <a:lnTo>
                      <a:pt x="1373" y="1146"/>
                    </a:lnTo>
                    <a:lnTo>
                      <a:pt x="1392" y="1137"/>
                    </a:lnTo>
                    <a:lnTo>
                      <a:pt x="1411" y="1122"/>
                    </a:lnTo>
                    <a:lnTo>
                      <a:pt x="1435" y="1113"/>
                    </a:lnTo>
                    <a:lnTo>
                      <a:pt x="1454" y="1098"/>
                    </a:lnTo>
                    <a:lnTo>
                      <a:pt x="1473" y="1084"/>
                    </a:lnTo>
                    <a:lnTo>
                      <a:pt x="1497" y="1070"/>
                    </a:lnTo>
                    <a:lnTo>
                      <a:pt x="1517" y="1055"/>
                    </a:lnTo>
                    <a:lnTo>
                      <a:pt x="1536" y="1036"/>
                    </a:lnTo>
                    <a:lnTo>
                      <a:pt x="1560" y="1017"/>
                    </a:lnTo>
                    <a:lnTo>
                      <a:pt x="1579" y="998"/>
                    </a:lnTo>
                    <a:lnTo>
                      <a:pt x="1598" y="974"/>
                    </a:lnTo>
                    <a:lnTo>
                      <a:pt x="1622" y="950"/>
                    </a:lnTo>
                    <a:lnTo>
                      <a:pt x="1641" y="926"/>
                    </a:lnTo>
                    <a:lnTo>
                      <a:pt x="1660" y="897"/>
                    </a:lnTo>
                    <a:lnTo>
                      <a:pt x="1684" y="863"/>
                    </a:lnTo>
                    <a:lnTo>
                      <a:pt x="1704" y="830"/>
                    </a:lnTo>
                    <a:lnTo>
                      <a:pt x="1723" y="787"/>
                    </a:lnTo>
                    <a:lnTo>
                      <a:pt x="1747" y="739"/>
                    </a:lnTo>
                    <a:lnTo>
                      <a:pt x="1766" y="691"/>
                    </a:lnTo>
                    <a:lnTo>
                      <a:pt x="1785" y="633"/>
                    </a:lnTo>
                    <a:lnTo>
                      <a:pt x="1809" y="566"/>
                    </a:lnTo>
                    <a:lnTo>
                      <a:pt x="1828" y="494"/>
                    </a:lnTo>
                    <a:lnTo>
                      <a:pt x="1848" y="408"/>
                    </a:lnTo>
                    <a:lnTo>
                      <a:pt x="1872" y="302"/>
                    </a:lnTo>
                    <a:lnTo>
                      <a:pt x="1891" y="187"/>
                    </a:lnTo>
                    <a:lnTo>
                      <a:pt x="1910" y="77"/>
                    </a:lnTo>
                    <a:lnTo>
                      <a:pt x="1934" y="0"/>
                    </a:lnTo>
                    <a:lnTo>
                      <a:pt x="1953" y="5"/>
                    </a:lnTo>
                    <a:lnTo>
                      <a:pt x="1972" y="225"/>
                    </a:lnTo>
                    <a:lnTo>
                      <a:pt x="1996" y="671"/>
                    </a:lnTo>
                    <a:lnTo>
                      <a:pt x="2016" y="734"/>
                    </a:lnTo>
                    <a:lnTo>
                      <a:pt x="2035" y="307"/>
                    </a:lnTo>
                    <a:lnTo>
                      <a:pt x="2059" y="81"/>
                    </a:lnTo>
                    <a:lnTo>
                      <a:pt x="2078" y="62"/>
                    </a:lnTo>
                    <a:lnTo>
                      <a:pt x="2087" y="81"/>
                    </a:lnTo>
                  </a:path>
                </a:pathLst>
              </a:custGeom>
              <a:noFill/>
              <a:ln w="15875"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8745" name="Text Box 73">
              <a:extLst>
                <a:ext uri="{FF2B5EF4-FFF2-40B4-BE49-F238E27FC236}">
                  <a16:creationId xmlns:a16="http://schemas.microsoft.com/office/drawing/2014/main" id="{2C9C48FD-E880-41E3-9E5C-4D0F47759859}"/>
                </a:ext>
              </a:extLst>
            </p:cNvPr>
            <p:cNvSpPr txBox="1">
              <a:spLocks noChangeArrowheads="1"/>
            </p:cNvSpPr>
            <p:nvPr/>
          </p:nvSpPr>
          <p:spPr bwMode="auto">
            <a:xfrm rot="21600000">
              <a:off x="4210" y="3070"/>
              <a:ext cx="431"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f (MHz</a:t>
              </a:r>
              <a:r>
                <a:rPr lang="en-US" altLang="en-US" sz="1200">
                  <a:latin typeface="Arial" panose="020B0604020202020204" pitchFamily="34" charset="0"/>
                  <a:sym typeface="Symbol" panose="05050102010706020507" pitchFamily="18" charset="2"/>
                </a:rPr>
                <a:t>)</a:t>
              </a:r>
            </a:p>
          </p:txBody>
        </p:sp>
        <p:sp>
          <p:nvSpPr>
            <p:cNvPr id="28746" name="Text Box 74">
              <a:extLst>
                <a:ext uri="{FF2B5EF4-FFF2-40B4-BE49-F238E27FC236}">
                  <a16:creationId xmlns:a16="http://schemas.microsoft.com/office/drawing/2014/main" id="{4FF6D873-A893-4756-9AF6-B1881728C400}"/>
                </a:ext>
              </a:extLst>
            </p:cNvPr>
            <p:cNvSpPr txBox="1">
              <a:spLocks noChangeArrowheads="1"/>
            </p:cNvSpPr>
            <p:nvPr/>
          </p:nvSpPr>
          <p:spPr bwMode="auto">
            <a:xfrm rot="16200000">
              <a:off x="2807" y="2122"/>
              <a:ext cx="728"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Magnitude (</a:t>
              </a:r>
              <a:r>
                <a:rPr lang="en-US" altLang="en-US" sz="1200">
                  <a:latin typeface="Arial" panose="020B0604020202020204" pitchFamily="34" charset="0"/>
                  <a:sym typeface="Symbol" panose="05050102010706020507" pitchFamily="18" charset="2"/>
                </a:rPr>
                <a:t>)</a:t>
              </a:r>
            </a:p>
          </p:txBody>
        </p:sp>
        <p:grpSp>
          <p:nvGrpSpPr>
            <p:cNvPr id="28747" name="Group 75">
              <a:extLst>
                <a:ext uri="{FF2B5EF4-FFF2-40B4-BE49-F238E27FC236}">
                  <a16:creationId xmlns:a16="http://schemas.microsoft.com/office/drawing/2014/main" id="{A66E6954-D2AF-4E25-A016-7B731CB8846D}"/>
                </a:ext>
              </a:extLst>
            </p:cNvPr>
            <p:cNvGrpSpPr>
              <a:grpSpLocks/>
            </p:cNvGrpSpPr>
            <p:nvPr/>
          </p:nvGrpSpPr>
          <p:grpSpPr bwMode="auto">
            <a:xfrm>
              <a:off x="3535" y="1396"/>
              <a:ext cx="599" cy="325"/>
              <a:chOff x="1653" y="656"/>
              <a:chExt cx="599" cy="325"/>
            </a:xfrm>
          </p:grpSpPr>
          <p:sp>
            <p:nvSpPr>
              <p:cNvPr id="28748" name="Text Box 76">
                <a:extLst>
                  <a:ext uri="{FF2B5EF4-FFF2-40B4-BE49-F238E27FC236}">
                    <a16:creationId xmlns:a16="http://schemas.microsoft.com/office/drawing/2014/main" id="{60460EF4-E497-4033-ABD4-DE2F91FC896A}"/>
                  </a:ext>
                </a:extLst>
              </p:cNvPr>
              <p:cNvSpPr txBox="1">
                <a:spLocks noChangeArrowheads="1"/>
              </p:cNvSpPr>
              <p:nvPr/>
            </p:nvSpPr>
            <p:spPr bwMode="auto">
              <a:xfrm rot="21600000">
                <a:off x="1886" y="656"/>
                <a:ext cx="366"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100 V</a:t>
                </a:r>
                <a:endParaRPr lang="en-US" altLang="en-US" sz="1200">
                  <a:latin typeface="Arial" panose="020B0604020202020204" pitchFamily="34" charset="0"/>
                  <a:sym typeface="Symbol" panose="05050102010706020507" pitchFamily="18" charset="2"/>
                </a:endParaRPr>
              </a:p>
            </p:txBody>
          </p:sp>
          <p:sp>
            <p:nvSpPr>
              <p:cNvPr id="28749" name="Line 77">
                <a:extLst>
                  <a:ext uri="{FF2B5EF4-FFF2-40B4-BE49-F238E27FC236}">
                    <a16:creationId xmlns:a16="http://schemas.microsoft.com/office/drawing/2014/main" id="{A0CD6C80-6936-46FE-BB5B-7247D1C0DDED}"/>
                  </a:ext>
                </a:extLst>
              </p:cNvPr>
              <p:cNvSpPr>
                <a:spLocks noChangeShapeType="1"/>
              </p:cNvSpPr>
              <p:nvPr/>
            </p:nvSpPr>
            <p:spPr bwMode="auto">
              <a:xfrm>
                <a:off x="1653" y="742"/>
                <a:ext cx="23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750" name="Line 78">
                <a:extLst>
                  <a:ext uri="{FF2B5EF4-FFF2-40B4-BE49-F238E27FC236}">
                    <a16:creationId xmlns:a16="http://schemas.microsoft.com/office/drawing/2014/main" id="{A33707EE-E559-4A25-9381-140172D3B834}"/>
                  </a:ext>
                </a:extLst>
              </p:cNvPr>
              <p:cNvSpPr>
                <a:spLocks noChangeShapeType="1"/>
              </p:cNvSpPr>
              <p:nvPr/>
            </p:nvSpPr>
            <p:spPr bwMode="auto">
              <a:xfrm>
                <a:off x="1653" y="894"/>
                <a:ext cx="249"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751" name="Text Box 79">
                <a:extLst>
                  <a:ext uri="{FF2B5EF4-FFF2-40B4-BE49-F238E27FC236}">
                    <a16:creationId xmlns:a16="http://schemas.microsoft.com/office/drawing/2014/main" id="{09DADC33-97CD-4DD8-B6D0-250F76CF5CDE}"/>
                  </a:ext>
                </a:extLst>
              </p:cNvPr>
              <p:cNvSpPr txBox="1">
                <a:spLocks noChangeArrowheads="1"/>
              </p:cNvSpPr>
              <p:nvPr/>
            </p:nvSpPr>
            <p:spPr bwMode="auto">
              <a:xfrm rot="21600000">
                <a:off x="1886" y="808"/>
                <a:ext cx="366"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200 V</a:t>
                </a:r>
              </a:p>
            </p:txBody>
          </p:sp>
        </p:grpSp>
      </p:grpSp>
      <p:sp>
        <p:nvSpPr>
          <p:cNvPr id="28752" name="Text Box 80">
            <a:extLst>
              <a:ext uri="{FF2B5EF4-FFF2-40B4-BE49-F238E27FC236}">
                <a16:creationId xmlns:a16="http://schemas.microsoft.com/office/drawing/2014/main" id="{2A9C2D26-C2F9-4F8F-AC58-DDFD7B2F837F}"/>
              </a:ext>
            </a:extLst>
          </p:cNvPr>
          <p:cNvSpPr txBox="1">
            <a:spLocks noChangeArrowheads="1"/>
          </p:cNvSpPr>
          <p:nvPr/>
        </p:nvSpPr>
        <p:spPr bwMode="auto">
          <a:xfrm>
            <a:off x="3630613" y="1238250"/>
            <a:ext cx="18653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Arial Narrow" panose="020B0606020202030204" pitchFamily="34" charset="0"/>
              </a:rPr>
              <a:t>Square wave Pulser</a:t>
            </a:r>
          </a:p>
        </p:txBody>
      </p:sp>
      <p:graphicFrame>
        <p:nvGraphicFramePr>
          <p:cNvPr id="28753" name="Object 81">
            <a:extLst>
              <a:ext uri="{FF2B5EF4-FFF2-40B4-BE49-F238E27FC236}">
                <a16:creationId xmlns:a16="http://schemas.microsoft.com/office/drawing/2014/main" id="{411F59D4-C796-422A-9F61-41BC1DE9E74F}"/>
              </a:ext>
            </a:extLst>
          </p:cNvPr>
          <p:cNvGraphicFramePr>
            <a:graphicFrameLocks noChangeAspect="1"/>
          </p:cNvGraphicFramePr>
          <p:nvPr/>
        </p:nvGraphicFramePr>
        <p:xfrm>
          <a:off x="4316413" y="1751013"/>
          <a:ext cx="763587" cy="452437"/>
        </p:xfrm>
        <a:graphic>
          <a:graphicData uri="http://schemas.openxmlformats.org/presentationml/2006/ole">
            <mc:AlternateContent xmlns:mc="http://schemas.openxmlformats.org/markup-compatibility/2006">
              <mc:Choice xmlns:v="urn:schemas-microsoft-com:vml" Requires="v">
                <p:oleObj spid="_x0000_s9220" name="Equation" r:id="rId4" imgW="406080" imgH="241200" progId="Equation.3">
                  <p:embed/>
                </p:oleObj>
              </mc:Choice>
              <mc:Fallback>
                <p:oleObj name="Equation" r:id="rId4" imgW="406080" imgH="241200" progId="Equation.3">
                  <p:embed/>
                  <p:pic>
                    <p:nvPicPr>
                      <p:cNvPr id="0" name="Object 8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6413" y="1751013"/>
                        <a:ext cx="763587" cy="45243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8754" name="Group 82">
            <a:extLst>
              <a:ext uri="{FF2B5EF4-FFF2-40B4-BE49-F238E27FC236}">
                <a16:creationId xmlns:a16="http://schemas.microsoft.com/office/drawing/2014/main" id="{699760B7-41B3-4877-A193-F240F9F73E1A}"/>
              </a:ext>
            </a:extLst>
          </p:cNvPr>
          <p:cNvGrpSpPr>
            <a:grpSpLocks/>
          </p:cNvGrpSpPr>
          <p:nvPr/>
        </p:nvGrpSpPr>
        <p:grpSpPr bwMode="auto">
          <a:xfrm>
            <a:off x="146050" y="3165475"/>
            <a:ext cx="3937000" cy="3067050"/>
            <a:chOff x="209" y="1312"/>
            <a:chExt cx="2480" cy="1932"/>
          </a:xfrm>
        </p:grpSpPr>
        <p:sp>
          <p:nvSpPr>
            <p:cNvPr id="28755" name="Text Box 83">
              <a:extLst>
                <a:ext uri="{FF2B5EF4-FFF2-40B4-BE49-F238E27FC236}">
                  <a16:creationId xmlns:a16="http://schemas.microsoft.com/office/drawing/2014/main" id="{27EDDA0A-EFE3-4621-88B3-AE086E36540E}"/>
                </a:ext>
              </a:extLst>
            </p:cNvPr>
            <p:cNvSpPr txBox="1">
              <a:spLocks noChangeArrowheads="1"/>
            </p:cNvSpPr>
            <p:nvPr/>
          </p:nvSpPr>
          <p:spPr bwMode="auto">
            <a:xfrm rot="21600000">
              <a:off x="1357" y="3071"/>
              <a:ext cx="431"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f (MHz</a:t>
              </a:r>
              <a:r>
                <a:rPr lang="en-US" altLang="en-US" sz="1200">
                  <a:latin typeface="Arial" panose="020B0604020202020204" pitchFamily="34" charset="0"/>
                  <a:sym typeface="Symbol" panose="05050102010706020507" pitchFamily="18" charset="2"/>
                </a:rPr>
                <a:t>)</a:t>
              </a:r>
            </a:p>
          </p:txBody>
        </p:sp>
        <p:sp>
          <p:nvSpPr>
            <p:cNvPr id="28756" name="Text Box 84">
              <a:extLst>
                <a:ext uri="{FF2B5EF4-FFF2-40B4-BE49-F238E27FC236}">
                  <a16:creationId xmlns:a16="http://schemas.microsoft.com/office/drawing/2014/main" id="{0D278E6D-27FE-490A-9A6D-0E64FD43A48B}"/>
                </a:ext>
              </a:extLst>
            </p:cNvPr>
            <p:cNvSpPr txBox="1">
              <a:spLocks noChangeArrowheads="1"/>
            </p:cNvSpPr>
            <p:nvPr/>
          </p:nvSpPr>
          <p:spPr bwMode="auto">
            <a:xfrm rot="16200000">
              <a:off x="-68" y="2122"/>
              <a:ext cx="728"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Magnitude (</a:t>
              </a:r>
              <a:r>
                <a:rPr lang="en-US" altLang="en-US" sz="1200">
                  <a:latin typeface="Arial" panose="020B0604020202020204" pitchFamily="34" charset="0"/>
                  <a:sym typeface="Symbol" panose="05050102010706020507" pitchFamily="18" charset="2"/>
                </a:rPr>
                <a:t>)</a:t>
              </a:r>
            </a:p>
          </p:txBody>
        </p:sp>
        <p:grpSp>
          <p:nvGrpSpPr>
            <p:cNvPr id="28757" name="Group 85">
              <a:extLst>
                <a:ext uri="{FF2B5EF4-FFF2-40B4-BE49-F238E27FC236}">
                  <a16:creationId xmlns:a16="http://schemas.microsoft.com/office/drawing/2014/main" id="{595DDDE1-F98E-4CB6-8007-BE57CB49A759}"/>
                </a:ext>
              </a:extLst>
            </p:cNvPr>
            <p:cNvGrpSpPr>
              <a:grpSpLocks/>
            </p:cNvGrpSpPr>
            <p:nvPr/>
          </p:nvGrpSpPr>
          <p:grpSpPr bwMode="auto">
            <a:xfrm>
              <a:off x="456" y="1312"/>
              <a:ext cx="2233" cy="1795"/>
              <a:chOff x="456" y="1312"/>
              <a:chExt cx="2233" cy="1795"/>
            </a:xfrm>
          </p:grpSpPr>
          <p:sp>
            <p:nvSpPr>
              <p:cNvPr id="28758" name="Rectangle 86">
                <a:extLst>
                  <a:ext uri="{FF2B5EF4-FFF2-40B4-BE49-F238E27FC236}">
                    <a16:creationId xmlns:a16="http://schemas.microsoft.com/office/drawing/2014/main" id="{971C830D-2CA4-42A8-BC0D-156BA9868318}"/>
                  </a:ext>
                </a:extLst>
              </p:cNvPr>
              <p:cNvSpPr>
                <a:spLocks noChangeArrowheads="1"/>
              </p:cNvSpPr>
              <p:nvPr/>
            </p:nvSpPr>
            <p:spPr bwMode="auto">
              <a:xfrm>
                <a:off x="561" y="1356"/>
                <a:ext cx="2083" cy="16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759" name="Rectangle 87">
                <a:extLst>
                  <a:ext uri="{FF2B5EF4-FFF2-40B4-BE49-F238E27FC236}">
                    <a16:creationId xmlns:a16="http://schemas.microsoft.com/office/drawing/2014/main" id="{794EACAC-695F-419F-8D40-5F09872CD79D}"/>
                  </a:ext>
                </a:extLst>
              </p:cNvPr>
              <p:cNvSpPr>
                <a:spLocks noChangeArrowheads="1"/>
              </p:cNvSpPr>
              <p:nvPr/>
            </p:nvSpPr>
            <p:spPr bwMode="auto">
              <a:xfrm>
                <a:off x="561" y="1356"/>
                <a:ext cx="2083" cy="164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60" name="Line 88">
                <a:extLst>
                  <a:ext uri="{FF2B5EF4-FFF2-40B4-BE49-F238E27FC236}">
                    <a16:creationId xmlns:a16="http://schemas.microsoft.com/office/drawing/2014/main" id="{91CD9E21-B81F-405B-82CD-878EE14EC403}"/>
                  </a:ext>
                </a:extLst>
              </p:cNvPr>
              <p:cNvSpPr>
                <a:spLocks noChangeShapeType="1"/>
              </p:cNvSpPr>
              <p:nvPr/>
            </p:nvSpPr>
            <p:spPr bwMode="auto">
              <a:xfrm>
                <a:off x="561" y="1356"/>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61" name="Line 89">
                <a:extLst>
                  <a:ext uri="{FF2B5EF4-FFF2-40B4-BE49-F238E27FC236}">
                    <a16:creationId xmlns:a16="http://schemas.microsoft.com/office/drawing/2014/main" id="{C31F4643-BD66-4222-AB86-3E169A3D5EAF}"/>
                  </a:ext>
                </a:extLst>
              </p:cNvPr>
              <p:cNvSpPr>
                <a:spLocks noChangeShapeType="1"/>
              </p:cNvSpPr>
              <p:nvPr/>
            </p:nvSpPr>
            <p:spPr bwMode="auto">
              <a:xfrm>
                <a:off x="561" y="2996"/>
                <a:ext cx="2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62" name="Line 90">
                <a:extLst>
                  <a:ext uri="{FF2B5EF4-FFF2-40B4-BE49-F238E27FC236}">
                    <a16:creationId xmlns:a16="http://schemas.microsoft.com/office/drawing/2014/main" id="{FBD6DA5D-904E-400B-84B7-30D76DCD9929}"/>
                  </a:ext>
                </a:extLst>
              </p:cNvPr>
              <p:cNvSpPr>
                <a:spLocks noChangeShapeType="1"/>
              </p:cNvSpPr>
              <p:nvPr/>
            </p:nvSpPr>
            <p:spPr bwMode="auto">
              <a:xfrm flipV="1">
                <a:off x="2644" y="1356"/>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63" name="Line 91">
                <a:extLst>
                  <a:ext uri="{FF2B5EF4-FFF2-40B4-BE49-F238E27FC236}">
                    <a16:creationId xmlns:a16="http://schemas.microsoft.com/office/drawing/2014/main" id="{C72F69F5-89C7-4AD6-9957-019D60B5004A}"/>
                  </a:ext>
                </a:extLst>
              </p:cNvPr>
              <p:cNvSpPr>
                <a:spLocks noChangeShapeType="1"/>
              </p:cNvSpPr>
              <p:nvPr/>
            </p:nvSpPr>
            <p:spPr bwMode="auto">
              <a:xfrm flipV="1">
                <a:off x="561" y="1356"/>
                <a:ext cx="1" cy="164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64" name="Line 92">
                <a:extLst>
                  <a:ext uri="{FF2B5EF4-FFF2-40B4-BE49-F238E27FC236}">
                    <a16:creationId xmlns:a16="http://schemas.microsoft.com/office/drawing/2014/main" id="{53861C9F-255E-46FE-B889-C4C599D6DBA1}"/>
                  </a:ext>
                </a:extLst>
              </p:cNvPr>
              <p:cNvSpPr>
                <a:spLocks noChangeShapeType="1"/>
              </p:cNvSpPr>
              <p:nvPr/>
            </p:nvSpPr>
            <p:spPr bwMode="auto">
              <a:xfrm flipV="1">
                <a:off x="561" y="2972"/>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65" name="Line 93">
                <a:extLst>
                  <a:ext uri="{FF2B5EF4-FFF2-40B4-BE49-F238E27FC236}">
                    <a16:creationId xmlns:a16="http://schemas.microsoft.com/office/drawing/2014/main" id="{930EE529-0033-44E1-A8D8-0C8CBC850550}"/>
                  </a:ext>
                </a:extLst>
              </p:cNvPr>
              <p:cNvSpPr>
                <a:spLocks noChangeShapeType="1"/>
              </p:cNvSpPr>
              <p:nvPr/>
            </p:nvSpPr>
            <p:spPr bwMode="auto">
              <a:xfrm>
                <a:off x="561" y="1356"/>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66" name="Rectangle 94">
                <a:extLst>
                  <a:ext uri="{FF2B5EF4-FFF2-40B4-BE49-F238E27FC236}">
                    <a16:creationId xmlns:a16="http://schemas.microsoft.com/office/drawing/2014/main" id="{4869537D-509C-41DA-99C6-750F0C90A1D2}"/>
                  </a:ext>
                </a:extLst>
              </p:cNvPr>
              <p:cNvSpPr>
                <a:spLocks noChangeArrowheads="1"/>
              </p:cNvSpPr>
              <p:nvPr/>
            </p:nvSpPr>
            <p:spPr bwMode="auto">
              <a:xfrm>
                <a:off x="542" y="3011"/>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8767" name="Line 95">
                <a:extLst>
                  <a:ext uri="{FF2B5EF4-FFF2-40B4-BE49-F238E27FC236}">
                    <a16:creationId xmlns:a16="http://schemas.microsoft.com/office/drawing/2014/main" id="{D67678AC-9986-492E-821F-0E09AA80826D}"/>
                  </a:ext>
                </a:extLst>
              </p:cNvPr>
              <p:cNvSpPr>
                <a:spLocks noChangeShapeType="1"/>
              </p:cNvSpPr>
              <p:nvPr/>
            </p:nvSpPr>
            <p:spPr bwMode="auto">
              <a:xfrm flipV="1">
                <a:off x="1079" y="2972"/>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68" name="Line 96">
                <a:extLst>
                  <a:ext uri="{FF2B5EF4-FFF2-40B4-BE49-F238E27FC236}">
                    <a16:creationId xmlns:a16="http://schemas.microsoft.com/office/drawing/2014/main" id="{8A9D7804-6F4C-4487-A1E7-8F507B522B14}"/>
                  </a:ext>
                </a:extLst>
              </p:cNvPr>
              <p:cNvSpPr>
                <a:spLocks noChangeShapeType="1"/>
              </p:cNvSpPr>
              <p:nvPr/>
            </p:nvSpPr>
            <p:spPr bwMode="auto">
              <a:xfrm>
                <a:off x="1079" y="1356"/>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69" name="Rectangle 97">
                <a:extLst>
                  <a:ext uri="{FF2B5EF4-FFF2-40B4-BE49-F238E27FC236}">
                    <a16:creationId xmlns:a16="http://schemas.microsoft.com/office/drawing/2014/main" id="{DDD815C1-6433-45CC-9E91-AA3D6E530277}"/>
                  </a:ext>
                </a:extLst>
              </p:cNvPr>
              <p:cNvSpPr>
                <a:spLocks noChangeArrowheads="1"/>
              </p:cNvSpPr>
              <p:nvPr/>
            </p:nvSpPr>
            <p:spPr bwMode="auto">
              <a:xfrm>
                <a:off x="1060" y="3011"/>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28770" name="Line 98">
                <a:extLst>
                  <a:ext uri="{FF2B5EF4-FFF2-40B4-BE49-F238E27FC236}">
                    <a16:creationId xmlns:a16="http://schemas.microsoft.com/office/drawing/2014/main" id="{D0D24946-5936-4B8C-8E2F-D0A9ACF416A9}"/>
                  </a:ext>
                </a:extLst>
              </p:cNvPr>
              <p:cNvSpPr>
                <a:spLocks noChangeShapeType="1"/>
              </p:cNvSpPr>
              <p:nvPr/>
            </p:nvSpPr>
            <p:spPr bwMode="auto">
              <a:xfrm flipV="1">
                <a:off x="1602" y="2972"/>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71" name="Line 99">
                <a:extLst>
                  <a:ext uri="{FF2B5EF4-FFF2-40B4-BE49-F238E27FC236}">
                    <a16:creationId xmlns:a16="http://schemas.microsoft.com/office/drawing/2014/main" id="{CC645504-277A-4C6E-9450-27F4DCE003E3}"/>
                  </a:ext>
                </a:extLst>
              </p:cNvPr>
              <p:cNvSpPr>
                <a:spLocks noChangeShapeType="1"/>
              </p:cNvSpPr>
              <p:nvPr/>
            </p:nvSpPr>
            <p:spPr bwMode="auto">
              <a:xfrm>
                <a:off x="1602" y="1356"/>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72" name="Rectangle 100">
                <a:extLst>
                  <a:ext uri="{FF2B5EF4-FFF2-40B4-BE49-F238E27FC236}">
                    <a16:creationId xmlns:a16="http://schemas.microsoft.com/office/drawing/2014/main" id="{35F8BDB8-35F9-42E7-9714-16E59397DA02}"/>
                  </a:ext>
                </a:extLst>
              </p:cNvPr>
              <p:cNvSpPr>
                <a:spLocks noChangeArrowheads="1"/>
              </p:cNvSpPr>
              <p:nvPr/>
            </p:nvSpPr>
            <p:spPr bwMode="auto">
              <a:xfrm>
                <a:off x="1559" y="3011"/>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28773" name="Line 101">
                <a:extLst>
                  <a:ext uri="{FF2B5EF4-FFF2-40B4-BE49-F238E27FC236}">
                    <a16:creationId xmlns:a16="http://schemas.microsoft.com/office/drawing/2014/main" id="{0B488470-E290-43BB-BFC1-DDE5358F8391}"/>
                  </a:ext>
                </a:extLst>
              </p:cNvPr>
              <p:cNvSpPr>
                <a:spLocks noChangeShapeType="1"/>
              </p:cNvSpPr>
              <p:nvPr/>
            </p:nvSpPr>
            <p:spPr bwMode="auto">
              <a:xfrm flipV="1">
                <a:off x="2121" y="2972"/>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74" name="Line 102">
                <a:extLst>
                  <a:ext uri="{FF2B5EF4-FFF2-40B4-BE49-F238E27FC236}">
                    <a16:creationId xmlns:a16="http://schemas.microsoft.com/office/drawing/2014/main" id="{0579DE34-5638-4E44-8BA7-E2A29961F1D8}"/>
                  </a:ext>
                </a:extLst>
              </p:cNvPr>
              <p:cNvSpPr>
                <a:spLocks noChangeShapeType="1"/>
              </p:cNvSpPr>
              <p:nvPr/>
            </p:nvSpPr>
            <p:spPr bwMode="auto">
              <a:xfrm>
                <a:off x="2121" y="1356"/>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75" name="Rectangle 103">
                <a:extLst>
                  <a:ext uri="{FF2B5EF4-FFF2-40B4-BE49-F238E27FC236}">
                    <a16:creationId xmlns:a16="http://schemas.microsoft.com/office/drawing/2014/main" id="{B63D9D2E-7B48-49A0-8C28-762717087C03}"/>
                  </a:ext>
                </a:extLst>
              </p:cNvPr>
              <p:cNvSpPr>
                <a:spLocks noChangeArrowheads="1"/>
              </p:cNvSpPr>
              <p:nvPr/>
            </p:nvSpPr>
            <p:spPr bwMode="auto">
              <a:xfrm>
                <a:off x="2078" y="3011"/>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28776" name="Line 104">
                <a:extLst>
                  <a:ext uri="{FF2B5EF4-FFF2-40B4-BE49-F238E27FC236}">
                    <a16:creationId xmlns:a16="http://schemas.microsoft.com/office/drawing/2014/main" id="{329FDF2F-27D4-4584-9EE4-676602546AC5}"/>
                  </a:ext>
                </a:extLst>
              </p:cNvPr>
              <p:cNvSpPr>
                <a:spLocks noChangeShapeType="1"/>
              </p:cNvSpPr>
              <p:nvPr/>
            </p:nvSpPr>
            <p:spPr bwMode="auto">
              <a:xfrm flipV="1">
                <a:off x="2644" y="2972"/>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77" name="Line 105">
                <a:extLst>
                  <a:ext uri="{FF2B5EF4-FFF2-40B4-BE49-F238E27FC236}">
                    <a16:creationId xmlns:a16="http://schemas.microsoft.com/office/drawing/2014/main" id="{D0E6D423-22D1-4E94-B97C-4D0AF359C5BE}"/>
                  </a:ext>
                </a:extLst>
              </p:cNvPr>
              <p:cNvSpPr>
                <a:spLocks noChangeShapeType="1"/>
              </p:cNvSpPr>
              <p:nvPr/>
            </p:nvSpPr>
            <p:spPr bwMode="auto">
              <a:xfrm>
                <a:off x="2644" y="1356"/>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78" name="Rectangle 106">
                <a:extLst>
                  <a:ext uri="{FF2B5EF4-FFF2-40B4-BE49-F238E27FC236}">
                    <a16:creationId xmlns:a16="http://schemas.microsoft.com/office/drawing/2014/main" id="{7BB4322E-E5DA-412D-8E5D-23755A972588}"/>
                  </a:ext>
                </a:extLst>
              </p:cNvPr>
              <p:cNvSpPr>
                <a:spLocks noChangeArrowheads="1"/>
              </p:cNvSpPr>
              <p:nvPr/>
            </p:nvSpPr>
            <p:spPr bwMode="auto">
              <a:xfrm>
                <a:off x="2601" y="3011"/>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28779" name="Line 107">
                <a:extLst>
                  <a:ext uri="{FF2B5EF4-FFF2-40B4-BE49-F238E27FC236}">
                    <a16:creationId xmlns:a16="http://schemas.microsoft.com/office/drawing/2014/main" id="{64850EE2-87F1-4669-B8B7-D36AE7B7BDB5}"/>
                  </a:ext>
                </a:extLst>
              </p:cNvPr>
              <p:cNvSpPr>
                <a:spLocks noChangeShapeType="1"/>
              </p:cNvSpPr>
              <p:nvPr/>
            </p:nvSpPr>
            <p:spPr bwMode="auto">
              <a:xfrm>
                <a:off x="561" y="299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80" name="Line 108">
                <a:extLst>
                  <a:ext uri="{FF2B5EF4-FFF2-40B4-BE49-F238E27FC236}">
                    <a16:creationId xmlns:a16="http://schemas.microsoft.com/office/drawing/2014/main" id="{D0B2B087-8287-441E-B784-64878D0F9A7C}"/>
                  </a:ext>
                </a:extLst>
              </p:cNvPr>
              <p:cNvSpPr>
                <a:spLocks noChangeShapeType="1"/>
              </p:cNvSpPr>
              <p:nvPr/>
            </p:nvSpPr>
            <p:spPr bwMode="auto">
              <a:xfrm flipH="1">
                <a:off x="2620" y="2996"/>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81" name="Rectangle 109">
                <a:extLst>
                  <a:ext uri="{FF2B5EF4-FFF2-40B4-BE49-F238E27FC236}">
                    <a16:creationId xmlns:a16="http://schemas.microsoft.com/office/drawing/2014/main" id="{9932A4C2-6E31-4103-A90A-B3DFED89E2C6}"/>
                  </a:ext>
                </a:extLst>
              </p:cNvPr>
              <p:cNvSpPr>
                <a:spLocks noChangeArrowheads="1"/>
              </p:cNvSpPr>
              <p:nvPr/>
            </p:nvSpPr>
            <p:spPr bwMode="auto">
              <a:xfrm>
                <a:off x="499" y="295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8782" name="Line 110">
                <a:extLst>
                  <a:ext uri="{FF2B5EF4-FFF2-40B4-BE49-F238E27FC236}">
                    <a16:creationId xmlns:a16="http://schemas.microsoft.com/office/drawing/2014/main" id="{4DC44425-0B48-4FE5-88F1-5D0503A0C5EB}"/>
                  </a:ext>
                </a:extLst>
              </p:cNvPr>
              <p:cNvSpPr>
                <a:spLocks noChangeShapeType="1"/>
              </p:cNvSpPr>
              <p:nvPr/>
            </p:nvSpPr>
            <p:spPr bwMode="auto">
              <a:xfrm>
                <a:off x="561" y="2790"/>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83" name="Line 111">
                <a:extLst>
                  <a:ext uri="{FF2B5EF4-FFF2-40B4-BE49-F238E27FC236}">
                    <a16:creationId xmlns:a16="http://schemas.microsoft.com/office/drawing/2014/main" id="{B91BEC96-9151-4AB0-979C-D1576E90CD4E}"/>
                  </a:ext>
                </a:extLst>
              </p:cNvPr>
              <p:cNvSpPr>
                <a:spLocks noChangeShapeType="1"/>
              </p:cNvSpPr>
              <p:nvPr/>
            </p:nvSpPr>
            <p:spPr bwMode="auto">
              <a:xfrm flipH="1">
                <a:off x="2620" y="2790"/>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84" name="Rectangle 112">
                <a:extLst>
                  <a:ext uri="{FF2B5EF4-FFF2-40B4-BE49-F238E27FC236}">
                    <a16:creationId xmlns:a16="http://schemas.microsoft.com/office/drawing/2014/main" id="{95011183-D4E4-4E44-8784-054D650C85C4}"/>
                  </a:ext>
                </a:extLst>
              </p:cNvPr>
              <p:cNvSpPr>
                <a:spLocks noChangeArrowheads="1"/>
              </p:cNvSpPr>
              <p:nvPr/>
            </p:nvSpPr>
            <p:spPr bwMode="auto">
              <a:xfrm>
                <a:off x="499" y="2747"/>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28785" name="Line 113">
                <a:extLst>
                  <a:ext uri="{FF2B5EF4-FFF2-40B4-BE49-F238E27FC236}">
                    <a16:creationId xmlns:a16="http://schemas.microsoft.com/office/drawing/2014/main" id="{12C5F1DC-5D67-44CC-8378-916FAE8188E7}"/>
                  </a:ext>
                </a:extLst>
              </p:cNvPr>
              <p:cNvSpPr>
                <a:spLocks noChangeShapeType="1"/>
              </p:cNvSpPr>
              <p:nvPr/>
            </p:nvSpPr>
            <p:spPr bwMode="auto">
              <a:xfrm>
                <a:off x="561" y="258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86" name="Line 114">
                <a:extLst>
                  <a:ext uri="{FF2B5EF4-FFF2-40B4-BE49-F238E27FC236}">
                    <a16:creationId xmlns:a16="http://schemas.microsoft.com/office/drawing/2014/main" id="{145A3EBA-A997-4680-8039-AA430602E205}"/>
                  </a:ext>
                </a:extLst>
              </p:cNvPr>
              <p:cNvSpPr>
                <a:spLocks noChangeShapeType="1"/>
              </p:cNvSpPr>
              <p:nvPr/>
            </p:nvSpPr>
            <p:spPr bwMode="auto">
              <a:xfrm flipH="1">
                <a:off x="2620" y="2584"/>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87" name="Rectangle 115">
                <a:extLst>
                  <a:ext uri="{FF2B5EF4-FFF2-40B4-BE49-F238E27FC236}">
                    <a16:creationId xmlns:a16="http://schemas.microsoft.com/office/drawing/2014/main" id="{51F3E09F-CFDD-4D96-A830-248B18AA88E8}"/>
                  </a:ext>
                </a:extLst>
              </p:cNvPr>
              <p:cNvSpPr>
                <a:spLocks noChangeArrowheads="1"/>
              </p:cNvSpPr>
              <p:nvPr/>
            </p:nvSpPr>
            <p:spPr bwMode="auto">
              <a:xfrm>
                <a:off x="456" y="2540"/>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28788" name="Line 116">
                <a:extLst>
                  <a:ext uri="{FF2B5EF4-FFF2-40B4-BE49-F238E27FC236}">
                    <a16:creationId xmlns:a16="http://schemas.microsoft.com/office/drawing/2014/main" id="{B60300AC-F287-4AF2-BB5A-90F1EB49F8F5}"/>
                  </a:ext>
                </a:extLst>
              </p:cNvPr>
              <p:cNvSpPr>
                <a:spLocks noChangeShapeType="1"/>
              </p:cNvSpPr>
              <p:nvPr/>
            </p:nvSpPr>
            <p:spPr bwMode="auto">
              <a:xfrm>
                <a:off x="561" y="2377"/>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89" name="Line 117">
                <a:extLst>
                  <a:ext uri="{FF2B5EF4-FFF2-40B4-BE49-F238E27FC236}">
                    <a16:creationId xmlns:a16="http://schemas.microsoft.com/office/drawing/2014/main" id="{C9EFAA62-21AF-4420-8F2D-0471F182BB19}"/>
                  </a:ext>
                </a:extLst>
              </p:cNvPr>
              <p:cNvSpPr>
                <a:spLocks noChangeShapeType="1"/>
              </p:cNvSpPr>
              <p:nvPr/>
            </p:nvSpPr>
            <p:spPr bwMode="auto">
              <a:xfrm flipH="1">
                <a:off x="2620" y="2377"/>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90" name="Rectangle 118">
                <a:extLst>
                  <a:ext uri="{FF2B5EF4-FFF2-40B4-BE49-F238E27FC236}">
                    <a16:creationId xmlns:a16="http://schemas.microsoft.com/office/drawing/2014/main" id="{8C068887-D303-47D2-9D1D-5566F384B34D}"/>
                  </a:ext>
                </a:extLst>
              </p:cNvPr>
              <p:cNvSpPr>
                <a:spLocks noChangeArrowheads="1"/>
              </p:cNvSpPr>
              <p:nvPr/>
            </p:nvSpPr>
            <p:spPr bwMode="auto">
              <a:xfrm>
                <a:off x="456" y="2334"/>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28791" name="Line 119">
                <a:extLst>
                  <a:ext uri="{FF2B5EF4-FFF2-40B4-BE49-F238E27FC236}">
                    <a16:creationId xmlns:a16="http://schemas.microsoft.com/office/drawing/2014/main" id="{DED33E18-A0D7-4EAB-932E-BE0DBDA316E1}"/>
                  </a:ext>
                </a:extLst>
              </p:cNvPr>
              <p:cNvSpPr>
                <a:spLocks noChangeShapeType="1"/>
              </p:cNvSpPr>
              <p:nvPr/>
            </p:nvSpPr>
            <p:spPr bwMode="auto">
              <a:xfrm>
                <a:off x="561" y="217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92" name="Line 120">
                <a:extLst>
                  <a:ext uri="{FF2B5EF4-FFF2-40B4-BE49-F238E27FC236}">
                    <a16:creationId xmlns:a16="http://schemas.microsoft.com/office/drawing/2014/main" id="{0D449480-646F-4640-A728-636E3CE9EAE7}"/>
                  </a:ext>
                </a:extLst>
              </p:cNvPr>
              <p:cNvSpPr>
                <a:spLocks noChangeShapeType="1"/>
              </p:cNvSpPr>
              <p:nvPr/>
            </p:nvSpPr>
            <p:spPr bwMode="auto">
              <a:xfrm flipH="1">
                <a:off x="2620" y="2176"/>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93" name="Rectangle 121">
                <a:extLst>
                  <a:ext uri="{FF2B5EF4-FFF2-40B4-BE49-F238E27FC236}">
                    <a16:creationId xmlns:a16="http://schemas.microsoft.com/office/drawing/2014/main" id="{4E553FDC-4C7A-4B7D-BD64-C40B2E3F7117}"/>
                  </a:ext>
                </a:extLst>
              </p:cNvPr>
              <p:cNvSpPr>
                <a:spLocks noChangeArrowheads="1"/>
              </p:cNvSpPr>
              <p:nvPr/>
            </p:nvSpPr>
            <p:spPr bwMode="auto">
              <a:xfrm>
                <a:off x="456" y="213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28794" name="Line 122">
                <a:extLst>
                  <a:ext uri="{FF2B5EF4-FFF2-40B4-BE49-F238E27FC236}">
                    <a16:creationId xmlns:a16="http://schemas.microsoft.com/office/drawing/2014/main" id="{03AD6688-B930-4F30-A2D9-FB3A63480BCC}"/>
                  </a:ext>
                </a:extLst>
              </p:cNvPr>
              <p:cNvSpPr>
                <a:spLocks noChangeShapeType="1"/>
              </p:cNvSpPr>
              <p:nvPr/>
            </p:nvSpPr>
            <p:spPr bwMode="auto">
              <a:xfrm>
                <a:off x="561" y="1970"/>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95" name="Line 123">
                <a:extLst>
                  <a:ext uri="{FF2B5EF4-FFF2-40B4-BE49-F238E27FC236}">
                    <a16:creationId xmlns:a16="http://schemas.microsoft.com/office/drawing/2014/main" id="{87192AB0-8826-4972-9AAF-F86AC04DD1A4}"/>
                  </a:ext>
                </a:extLst>
              </p:cNvPr>
              <p:cNvSpPr>
                <a:spLocks noChangeShapeType="1"/>
              </p:cNvSpPr>
              <p:nvPr/>
            </p:nvSpPr>
            <p:spPr bwMode="auto">
              <a:xfrm flipH="1">
                <a:off x="2620" y="1970"/>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96" name="Rectangle 124">
                <a:extLst>
                  <a:ext uri="{FF2B5EF4-FFF2-40B4-BE49-F238E27FC236}">
                    <a16:creationId xmlns:a16="http://schemas.microsoft.com/office/drawing/2014/main" id="{C89EBCAA-0EC9-460D-A21B-4F03D5354481}"/>
                  </a:ext>
                </a:extLst>
              </p:cNvPr>
              <p:cNvSpPr>
                <a:spLocks noChangeArrowheads="1"/>
              </p:cNvSpPr>
              <p:nvPr/>
            </p:nvSpPr>
            <p:spPr bwMode="auto">
              <a:xfrm>
                <a:off x="456" y="1926"/>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25</a:t>
                </a:r>
                <a:endParaRPr lang="en-US" altLang="en-US" sz="1800">
                  <a:latin typeface="Arial" panose="020B0604020202020204" pitchFamily="34" charset="0"/>
                </a:endParaRPr>
              </a:p>
            </p:txBody>
          </p:sp>
          <p:sp>
            <p:nvSpPr>
              <p:cNvPr id="28797" name="Line 125">
                <a:extLst>
                  <a:ext uri="{FF2B5EF4-FFF2-40B4-BE49-F238E27FC236}">
                    <a16:creationId xmlns:a16="http://schemas.microsoft.com/office/drawing/2014/main" id="{4C7DCBA0-14CA-4E6F-A7C3-0A4B923110C8}"/>
                  </a:ext>
                </a:extLst>
              </p:cNvPr>
              <p:cNvSpPr>
                <a:spLocks noChangeShapeType="1"/>
              </p:cNvSpPr>
              <p:nvPr/>
            </p:nvSpPr>
            <p:spPr bwMode="auto">
              <a:xfrm>
                <a:off x="561" y="176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98" name="Line 126">
                <a:extLst>
                  <a:ext uri="{FF2B5EF4-FFF2-40B4-BE49-F238E27FC236}">
                    <a16:creationId xmlns:a16="http://schemas.microsoft.com/office/drawing/2014/main" id="{14252489-73B9-4861-9F96-F5FE5219E8D5}"/>
                  </a:ext>
                </a:extLst>
              </p:cNvPr>
              <p:cNvSpPr>
                <a:spLocks noChangeShapeType="1"/>
              </p:cNvSpPr>
              <p:nvPr/>
            </p:nvSpPr>
            <p:spPr bwMode="auto">
              <a:xfrm flipH="1">
                <a:off x="2620" y="1763"/>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99" name="Rectangle 127">
                <a:extLst>
                  <a:ext uri="{FF2B5EF4-FFF2-40B4-BE49-F238E27FC236}">
                    <a16:creationId xmlns:a16="http://schemas.microsoft.com/office/drawing/2014/main" id="{C4EAC904-2FC2-4D40-88C6-00BB732407EC}"/>
                  </a:ext>
                </a:extLst>
              </p:cNvPr>
              <p:cNvSpPr>
                <a:spLocks noChangeArrowheads="1"/>
              </p:cNvSpPr>
              <p:nvPr/>
            </p:nvSpPr>
            <p:spPr bwMode="auto">
              <a:xfrm>
                <a:off x="456" y="1720"/>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30</a:t>
                </a:r>
                <a:endParaRPr lang="en-US" altLang="en-US" sz="1800">
                  <a:latin typeface="Arial" panose="020B0604020202020204" pitchFamily="34" charset="0"/>
                </a:endParaRPr>
              </a:p>
            </p:txBody>
          </p:sp>
          <p:sp>
            <p:nvSpPr>
              <p:cNvPr id="28800" name="Line 128">
                <a:extLst>
                  <a:ext uri="{FF2B5EF4-FFF2-40B4-BE49-F238E27FC236}">
                    <a16:creationId xmlns:a16="http://schemas.microsoft.com/office/drawing/2014/main" id="{04AF1219-DE28-432D-BF7C-6A3D81BB9097}"/>
                  </a:ext>
                </a:extLst>
              </p:cNvPr>
              <p:cNvSpPr>
                <a:spLocks noChangeShapeType="1"/>
              </p:cNvSpPr>
              <p:nvPr/>
            </p:nvSpPr>
            <p:spPr bwMode="auto">
              <a:xfrm>
                <a:off x="561" y="1557"/>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801" name="Line 129">
                <a:extLst>
                  <a:ext uri="{FF2B5EF4-FFF2-40B4-BE49-F238E27FC236}">
                    <a16:creationId xmlns:a16="http://schemas.microsoft.com/office/drawing/2014/main" id="{717B54EE-121A-4774-A1DE-E27F87A2AC2D}"/>
                  </a:ext>
                </a:extLst>
              </p:cNvPr>
              <p:cNvSpPr>
                <a:spLocks noChangeShapeType="1"/>
              </p:cNvSpPr>
              <p:nvPr/>
            </p:nvSpPr>
            <p:spPr bwMode="auto">
              <a:xfrm flipH="1">
                <a:off x="2620" y="1557"/>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802" name="Rectangle 130">
                <a:extLst>
                  <a:ext uri="{FF2B5EF4-FFF2-40B4-BE49-F238E27FC236}">
                    <a16:creationId xmlns:a16="http://schemas.microsoft.com/office/drawing/2014/main" id="{B5D36DC7-6E95-4503-AB3B-F1F743BDD7C0}"/>
                  </a:ext>
                </a:extLst>
              </p:cNvPr>
              <p:cNvSpPr>
                <a:spLocks noChangeArrowheads="1"/>
              </p:cNvSpPr>
              <p:nvPr/>
            </p:nvSpPr>
            <p:spPr bwMode="auto">
              <a:xfrm>
                <a:off x="456" y="1514"/>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35</a:t>
                </a:r>
                <a:endParaRPr lang="en-US" altLang="en-US" sz="1800">
                  <a:latin typeface="Arial" panose="020B0604020202020204" pitchFamily="34" charset="0"/>
                </a:endParaRPr>
              </a:p>
            </p:txBody>
          </p:sp>
          <p:sp>
            <p:nvSpPr>
              <p:cNvPr id="28803" name="Line 131">
                <a:extLst>
                  <a:ext uri="{FF2B5EF4-FFF2-40B4-BE49-F238E27FC236}">
                    <a16:creationId xmlns:a16="http://schemas.microsoft.com/office/drawing/2014/main" id="{EA97C0C3-AFA6-4DDA-A253-7538B9CCA872}"/>
                  </a:ext>
                </a:extLst>
              </p:cNvPr>
              <p:cNvSpPr>
                <a:spLocks noChangeShapeType="1"/>
              </p:cNvSpPr>
              <p:nvPr/>
            </p:nvSpPr>
            <p:spPr bwMode="auto">
              <a:xfrm>
                <a:off x="561" y="135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804" name="Line 132">
                <a:extLst>
                  <a:ext uri="{FF2B5EF4-FFF2-40B4-BE49-F238E27FC236}">
                    <a16:creationId xmlns:a16="http://schemas.microsoft.com/office/drawing/2014/main" id="{D14B3AA7-B7F5-4358-A11A-EC18D6EEAB49}"/>
                  </a:ext>
                </a:extLst>
              </p:cNvPr>
              <p:cNvSpPr>
                <a:spLocks noChangeShapeType="1"/>
              </p:cNvSpPr>
              <p:nvPr/>
            </p:nvSpPr>
            <p:spPr bwMode="auto">
              <a:xfrm flipH="1">
                <a:off x="2620" y="1356"/>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805" name="Rectangle 133">
                <a:extLst>
                  <a:ext uri="{FF2B5EF4-FFF2-40B4-BE49-F238E27FC236}">
                    <a16:creationId xmlns:a16="http://schemas.microsoft.com/office/drawing/2014/main" id="{0E307B8F-D399-429C-96B5-546F5BFAB8D3}"/>
                  </a:ext>
                </a:extLst>
              </p:cNvPr>
              <p:cNvSpPr>
                <a:spLocks noChangeArrowheads="1"/>
              </p:cNvSpPr>
              <p:nvPr/>
            </p:nvSpPr>
            <p:spPr bwMode="auto">
              <a:xfrm>
                <a:off x="456" y="1312"/>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40</a:t>
                </a:r>
                <a:endParaRPr lang="en-US" altLang="en-US" sz="1800">
                  <a:latin typeface="Arial" panose="020B0604020202020204" pitchFamily="34" charset="0"/>
                </a:endParaRPr>
              </a:p>
            </p:txBody>
          </p:sp>
          <p:sp>
            <p:nvSpPr>
              <p:cNvPr id="28806" name="Freeform 134">
                <a:extLst>
                  <a:ext uri="{FF2B5EF4-FFF2-40B4-BE49-F238E27FC236}">
                    <a16:creationId xmlns:a16="http://schemas.microsoft.com/office/drawing/2014/main" id="{F7A19F66-251C-470D-A4D6-F6BB96025E00}"/>
                  </a:ext>
                </a:extLst>
              </p:cNvPr>
              <p:cNvSpPr>
                <a:spLocks/>
              </p:cNvSpPr>
              <p:nvPr/>
            </p:nvSpPr>
            <p:spPr bwMode="auto">
              <a:xfrm>
                <a:off x="561" y="1509"/>
                <a:ext cx="2087" cy="638"/>
              </a:xfrm>
              <a:custGeom>
                <a:avLst/>
                <a:gdLst>
                  <a:gd name="T0" fmla="*/ 19 w 2087"/>
                  <a:gd name="T1" fmla="*/ 14 h 638"/>
                  <a:gd name="T2" fmla="*/ 63 w 2087"/>
                  <a:gd name="T3" fmla="*/ 0 h 638"/>
                  <a:gd name="T4" fmla="*/ 101 w 2087"/>
                  <a:gd name="T5" fmla="*/ 10 h 638"/>
                  <a:gd name="T6" fmla="*/ 144 w 2087"/>
                  <a:gd name="T7" fmla="*/ 10 h 638"/>
                  <a:gd name="T8" fmla="*/ 187 w 2087"/>
                  <a:gd name="T9" fmla="*/ 5 h 638"/>
                  <a:gd name="T10" fmla="*/ 226 w 2087"/>
                  <a:gd name="T11" fmla="*/ 14 h 638"/>
                  <a:gd name="T12" fmla="*/ 269 w 2087"/>
                  <a:gd name="T13" fmla="*/ 19 h 638"/>
                  <a:gd name="T14" fmla="*/ 312 w 2087"/>
                  <a:gd name="T15" fmla="*/ 34 h 638"/>
                  <a:gd name="T16" fmla="*/ 351 w 2087"/>
                  <a:gd name="T17" fmla="*/ 34 h 638"/>
                  <a:gd name="T18" fmla="*/ 394 w 2087"/>
                  <a:gd name="T19" fmla="*/ 53 h 638"/>
                  <a:gd name="T20" fmla="*/ 437 w 2087"/>
                  <a:gd name="T21" fmla="*/ 77 h 638"/>
                  <a:gd name="T22" fmla="*/ 475 w 2087"/>
                  <a:gd name="T23" fmla="*/ 86 h 638"/>
                  <a:gd name="T24" fmla="*/ 518 w 2087"/>
                  <a:gd name="T25" fmla="*/ 106 h 638"/>
                  <a:gd name="T26" fmla="*/ 562 w 2087"/>
                  <a:gd name="T27" fmla="*/ 115 h 638"/>
                  <a:gd name="T28" fmla="*/ 600 w 2087"/>
                  <a:gd name="T29" fmla="*/ 139 h 638"/>
                  <a:gd name="T30" fmla="*/ 643 w 2087"/>
                  <a:gd name="T31" fmla="*/ 149 h 638"/>
                  <a:gd name="T32" fmla="*/ 686 w 2087"/>
                  <a:gd name="T33" fmla="*/ 178 h 638"/>
                  <a:gd name="T34" fmla="*/ 725 w 2087"/>
                  <a:gd name="T35" fmla="*/ 202 h 638"/>
                  <a:gd name="T36" fmla="*/ 768 w 2087"/>
                  <a:gd name="T37" fmla="*/ 216 h 638"/>
                  <a:gd name="T38" fmla="*/ 811 w 2087"/>
                  <a:gd name="T39" fmla="*/ 245 h 638"/>
                  <a:gd name="T40" fmla="*/ 850 w 2087"/>
                  <a:gd name="T41" fmla="*/ 278 h 638"/>
                  <a:gd name="T42" fmla="*/ 893 w 2087"/>
                  <a:gd name="T43" fmla="*/ 278 h 638"/>
                  <a:gd name="T44" fmla="*/ 936 w 2087"/>
                  <a:gd name="T45" fmla="*/ 317 h 638"/>
                  <a:gd name="T46" fmla="*/ 974 w 2087"/>
                  <a:gd name="T47" fmla="*/ 336 h 638"/>
                  <a:gd name="T48" fmla="*/ 1017 w 2087"/>
                  <a:gd name="T49" fmla="*/ 369 h 638"/>
                  <a:gd name="T50" fmla="*/ 1061 w 2087"/>
                  <a:gd name="T51" fmla="*/ 384 h 638"/>
                  <a:gd name="T52" fmla="*/ 1099 w 2087"/>
                  <a:gd name="T53" fmla="*/ 413 h 638"/>
                  <a:gd name="T54" fmla="*/ 1142 w 2087"/>
                  <a:gd name="T55" fmla="*/ 432 h 638"/>
                  <a:gd name="T56" fmla="*/ 1185 w 2087"/>
                  <a:gd name="T57" fmla="*/ 461 h 638"/>
                  <a:gd name="T58" fmla="*/ 1224 w 2087"/>
                  <a:gd name="T59" fmla="*/ 489 h 638"/>
                  <a:gd name="T60" fmla="*/ 1267 w 2087"/>
                  <a:gd name="T61" fmla="*/ 494 h 638"/>
                  <a:gd name="T62" fmla="*/ 1310 w 2087"/>
                  <a:gd name="T63" fmla="*/ 533 h 638"/>
                  <a:gd name="T64" fmla="*/ 1349 w 2087"/>
                  <a:gd name="T65" fmla="*/ 542 h 638"/>
                  <a:gd name="T66" fmla="*/ 1392 w 2087"/>
                  <a:gd name="T67" fmla="*/ 561 h 638"/>
                  <a:gd name="T68" fmla="*/ 1435 w 2087"/>
                  <a:gd name="T69" fmla="*/ 581 h 638"/>
                  <a:gd name="T70" fmla="*/ 1473 w 2087"/>
                  <a:gd name="T71" fmla="*/ 590 h 638"/>
                  <a:gd name="T72" fmla="*/ 1517 w 2087"/>
                  <a:gd name="T73" fmla="*/ 605 h 638"/>
                  <a:gd name="T74" fmla="*/ 1560 w 2087"/>
                  <a:gd name="T75" fmla="*/ 619 h 638"/>
                  <a:gd name="T76" fmla="*/ 1598 w 2087"/>
                  <a:gd name="T77" fmla="*/ 628 h 638"/>
                  <a:gd name="T78" fmla="*/ 1641 w 2087"/>
                  <a:gd name="T79" fmla="*/ 628 h 638"/>
                  <a:gd name="T80" fmla="*/ 1684 w 2087"/>
                  <a:gd name="T81" fmla="*/ 633 h 638"/>
                  <a:gd name="T82" fmla="*/ 1723 w 2087"/>
                  <a:gd name="T83" fmla="*/ 628 h 638"/>
                  <a:gd name="T84" fmla="*/ 1766 w 2087"/>
                  <a:gd name="T85" fmla="*/ 633 h 638"/>
                  <a:gd name="T86" fmla="*/ 1809 w 2087"/>
                  <a:gd name="T87" fmla="*/ 624 h 638"/>
                  <a:gd name="T88" fmla="*/ 1848 w 2087"/>
                  <a:gd name="T89" fmla="*/ 609 h 638"/>
                  <a:gd name="T90" fmla="*/ 1891 w 2087"/>
                  <a:gd name="T91" fmla="*/ 600 h 638"/>
                  <a:gd name="T92" fmla="*/ 1934 w 2087"/>
                  <a:gd name="T93" fmla="*/ 581 h 638"/>
                  <a:gd name="T94" fmla="*/ 1972 w 2087"/>
                  <a:gd name="T95" fmla="*/ 552 h 638"/>
                  <a:gd name="T96" fmla="*/ 2016 w 2087"/>
                  <a:gd name="T97" fmla="*/ 537 h 638"/>
                  <a:gd name="T98" fmla="*/ 2059 w 2087"/>
                  <a:gd name="T99" fmla="*/ 509 h 638"/>
                  <a:gd name="T100" fmla="*/ 2087 w 2087"/>
                  <a:gd name="T101" fmla="*/ 494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87" h="638">
                    <a:moveTo>
                      <a:pt x="0" y="77"/>
                    </a:moveTo>
                    <a:lnTo>
                      <a:pt x="19" y="14"/>
                    </a:lnTo>
                    <a:lnTo>
                      <a:pt x="39" y="0"/>
                    </a:lnTo>
                    <a:lnTo>
                      <a:pt x="63" y="0"/>
                    </a:lnTo>
                    <a:lnTo>
                      <a:pt x="82" y="5"/>
                    </a:lnTo>
                    <a:lnTo>
                      <a:pt x="101" y="10"/>
                    </a:lnTo>
                    <a:lnTo>
                      <a:pt x="125" y="10"/>
                    </a:lnTo>
                    <a:lnTo>
                      <a:pt x="144" y="10"/>
                    </a:lnTo>
                    <a:lnTo>
                      <a:pt x="163" y="10"/>
                    </a:lnTo>
                    <a:lnTo>
                      <a:pt x="187" y="5"/>
                    </a:lnTo>
                    <a:lnTo>
                      <a:pt x="207" y="10"/>
                    </a:lnTo>
                    <a:lnTo>
                      <a:pt x="226" y="14"/>
                    </a:lnTo>
                    <a:lnTo>
                      <a:pt x="250" y="24"/>
                    </a:lnTo>
                    <a:lnTo>
                      <a:pt x="269" y="19"/>
                    </a:lnTo>
                    <a:lnTo>
                      <a:pt x="288" y="34"/>
                    </a:lnTo>
                    <a:lnTo>
                      <a:pt x="312" y="34"/>
                    </a:lnTo>
                    <a:lnTo>
                      <a:pt x="331" y="38"/>
                    </a:lnTo>
                    <a:lnTo>
                      <a:pt x="351" y="34"/>
                    </a:lnTo>
                    <a:lnTo>
                      <a:pt x="375" y="43"/>
                    </a:lnTo>
                    <a:lnTo>
                      <a:pt x="394" y="53"/>
                    </a:lnTo>
                    <a:lnTo>
                      <a:pt x="413" y="67"/>
                    </a:lnTo>
                    <a:lnTo>
                      <a:pt x="437" y="77"/>
                    </a:lnTo>
                    <a:lnTo>
                      <a:pt x="456" y="77"/>
                    </a:lnTo>
                    <a:lnTo>
                      <a:pt x="475" y="86"/>
                    </a:lnTo>
                    <a:lnTo>
                      <a:pt x="499" y="82"/>
                    </a:lnTo>
                    <a:lnTo>
                      <a:pt x="518" y="106"/>
                    </a:lnTo>
                    <a:lnTo>
                      <a:pt x="538" y="106"/>
                    </a:lnTo>
                    <a:lnTo>
                      <a:pt x="562" y="115"/>
                    </a:lnTo>
                    <a:lnTo>
                      <a:pt x="581" y="130"/>
                    </a:lnTo>
                    <a:lnTo>
                      <a:pt x="600" y="139"/>
                    </a:lnTo>
                    <a:lnTo>
                      <a:pt x="624" y="144"/>
                    </a:lnTo>
                    <a:lnTo>
                      <a:pt x="643" y="149"/>
                    </a:lnTo>
                    <a:lnTo>
                      <a:pt x="662" y="168"/>
                    </a:lnTo>
                    <a:lnTo>
                      <a:pt x="686" y="178"/>
                    </a:lnTo>
                    <a:lnTo>
                      <a:pt x="706" y="197"/>
                    </a:lnTo>
                    <a:lnTo>
                      <a:pt x="725" y="202"/>
                    </a:lnTo>
                    <a:lnTo>
                      <a:pt x="749" y="202"/>
                    </a:lnTo>
                    <a:lnTo>
                      <a:pt x="768" y="216"/>
                    </a:lnTo>
                    <a:lnTo>
                      <a:pt x="787" y="230"/>
                    </a:lnTo>
                    <a:lnTo>
                      <a:pt x="811" y="245"/>
                    </a:lnTo>
                    <a:lnTo>
                      <a:pt x="830" y="250"/>
                    </a:lnTo>
                    <a:lnTo>
                      <a:pt x="850" y="278"/>
                    </a:lnTo>
                    <a:lnTo>
                      <a:pt x="874" y="273"/>
                    </a:lnTo>
                    <a:lnTo>
                      <a:pt x="893" y="278"/>
                    </a:lnTo>
                    <a:lnTo>
                      <a:pt x="912" y="297"/>
                    </a:lnTo>
                    <a:lnTo>
                      <a:pt x="936" y="317"/>
                    </a:lnTo>
                    <a:lnTo>
                      <a:pt x="955" y="326"/>
                    </a:lnTo>
                    <a:lnTo>
                      <a:pt x="974" y="336"/>
                    </a:lnTo>
                    <a:lnTo>
                      <a:pt x="998" y="350"/>
                    </a:lnTo>
                    <a:lnTo>
                      <a:pt x="1017" y="369"/>
                    </a:lnTo>
                    <a:lnTo>
                      <a:pt x="1037" y="369"/>
                    </a:lnTo>
                    <a:lnTo>
                      <a:pt x="1061" y="384"/>
                    </a:lnTo>
                    <a:lnTo>
                      <a:pt x="1080" y="398"/>
                    </a:lnTo>
                    <a:lnTo>
                      <a:pt x="1099" y="413"/>
                    </a:lnTo>
                    <a:lnTo>
                      <a:pt x="1123" y="422"/>
                    </a:lnTo>
                    <a:lnTo>
                      <a:pt x="1142" y="432"/>
                    </a:lnTo>
                    <a:lnTo>
                      <a:pt x="1161" y="456"/>
                    </a:lnTo>
                    <a:lnTo>
                      <a:pt x="1185" y="461"/>
                    </a:lnTo>
                    <a:lnTo>
                      <a:pt x="1205" y="461"/>
                    </a:lnTo>
                    <a:lnTo>
                      <a:pt x="1224" y="489"/>
                    </a:lnTo>
                    <a:lnTo>
                      <a:pt x="1248" y="489"/>
                    </a:lnTo>
                    <a:lnTo>
                      <a:pt x="1267" y="494"/>
                    </a:lnTo>
                    <a:lnTo>
                      <a:pt x="1286" y="504"/>
                    </a:lnTo>
                    <a:lnTo>
                      <a:pt x="1310" y="533"/>
                    </a:lnTo>
                    <a:lnTo>
                      <a:pt x="1329" y="537"/>
                    </a:lnTo>
                    <a:lnTo>
                      <a:pt x="1349" y="542"/>
                    </a:lnTo>
                    <a:lnTo>
                      <a:pt x="1373" y="552"/>
                    </a:lnTo>
                    <a:lnTo>
                      <a:pt x="1392" y="561"/>
                    </a:lnTo>
                    <a:lnTo>
                      <a:pt x="1411" y="576"/>
                    </a:lnTo>
                    <a:lnTo>
                      <a:pt x="1435" y="581"/>
                    </a:lnTo>
                    <a:lnTo>
                      <a:pt x="1454" y="600"/>
                    </a:lnTo>
                    <a:lnTo>
                      <a:pt x="1473" y="590"/>
                    </a:lnTo>
                    <a:lnTo>
                      <a:pt x="1497" y="600"/>
                    </a:lnTo>
                    <a:lnTo>
                      <a:pt x="1517" y="605"/>
                    </a:lnTo>
                    <a:lnTo>
                      <a:pt x="1536" y="614"/>
                    </a:lnTo>
                    <a:lnTo>
                      <a:pt x="1560" y="619"/>
                    </a:lnTo>
                    <a:lnTo>
                      <a:pt x="1579" y="628"/>
                    </a:lnTo>
                    <a:lnTo>
                      <a:pt x="1598" y="628"/>
                    </a:lnTo>
                    <a:lnTo>
                      <a:pt x="1622" y="624"/>
                    </a:lnTo>
                    <a:lnTo>
                      <a:pt x="1641" y="628"/>
                    </a:lnTo>
                    <a:lnTo>
                      <a:pt x="1660" y="633"/>
                    </a:lnTo>
                    <a:lnTo>
                      <a:pt x="1684" y="633"/>
                    </a:lnTo>
                    <a:lnTo>
                      <a:pt x="1704" y="628"/>
                    </a:lnTo>
                    <a:lnTo>
                      <a:pt x="1723" y="628"/>
                    </a:lnTo>
                    <a:lnTo>
                      <a:pt x="1747" y="638"/>
                    </a:lnTo>
                    <a:lnTo>
                      <a:pt x="1766" y="633"/>
                    </a:lnTo>
                    <a:lnTo>
                      <a:pt x="1785" y="624"/>
                    </a:lnTo>
                    <a:lnTo>
                      <a:pt x="1809" y="624"/>
                    </a:lnTo>
                    <a:lnTo>
                      <a:pt x="1828" y="619"/>
                    </a:lnTo>
                    <a:lnTo>
                      <a:pt x="1848" y="609"/>
                    </a:lnTo>
                    <a:lnTo>
                      <a:pt x="1872" y="600"/>
                    </a:lnTo>
                    <a:lnTo>
                      <a:pt x="1891" y="600"/>
                    </a:lnTo>
                    <a:lnTo>
                      <a:pt x="1910" y="585"/>
                    </a:lnTo>
                    <a:lnTo>
                      <a:pt x="1934" y="581"/>
                    </a:lnTo>
                    <a:lnTo>
                      <a:pt x="1953" y="566"/>
                    </a:lnTo>
                    <a:lnTo>
                      <a:pt x="1972" y="552"/>
                    </a:lnTo>
                    <a:lnTo>
                      <a:pt x="1996" y="552"/>
                    </a:lnTo>
                    <a:lnTo>
                      <a:pt x="2016" y="537"/>
                    </a:lnTo>
                    <a:lnTo>
                      <a:pt x="2035" y="523"/>
                    </a:lnTo>
                    <a:lnTo>
                      <a:pt x="2059" y="509"/>
                    </a:lnTo>
                    <a:lnTo>
                      <a:pt x="2078" y="499"/>
                    </a:lnTo>
                    <a:lnTo>
                      <a:pt x="2087" y="494"/>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807" name="Freeform 135">
                <a:extLst>
                  <a:ext uri="{FF2B5EF4-FFF2-40B4-BE49-F238E27FC236}">
                    <a16:creationId xmlns:a16="http://schemas.microsoft.com/office/drawing/2014/main" id="{973EB247-14DC-4502-863F-BB0C178EF793}"/>
                  </a:ext>
                </a:extLst>
              </p:cNvPr>
              <p:cNvSpPr>
                <a:spLocks/>
              </p:cNvSpPr>
              <p:nvPr/>
            </p:nvSpPr>
            <p:spPr bwMode="auto">
              <a:xfrm>
                <a:off x="566" y="1356"/>
                <a:ext cx="2082" cy="921"/>
              </a:xfrm>
              <a:custGeom>
                <a:avLst/>
                <a:gdLst>
                  <a:gd name="T0" fmla="*/ 14 w 2082"/>
                  <a:gd name="T1" fmla="*/ 239 h 921"/>
                  <a:gd name="T2" fmla="*/ 58 w 2082"/>
                  <a:gd name="T3" fmla="*/ 201 h 921"/>
                  <a:gd name="T4" fmla="*/ 96 w 2082"/>
                  <a:gd name="T5" fmla="*/ 187 h 921"/>
                  <a:gd name="T6" fmla="*/ 139 w 2082"/>
                  <a:gd name="T7" fmla="*/ 191 h 921"/>
                  <a:gd name="T8" fmla="*/ 182 w 2082"/>
                  <a:gd name="T9" fmla="*/ 196 h 921"/>
                  <a:gd name="T10" fmla="*/ 221 w 2082"/>
                  <a:gd name="T11" fmla="*/ 206 h 921"/>
                  <a:gd name="T12" fmla="*/ 264 w 2082"/>
                  <a:gd name="T13" fmla="*/ 201 h 921"/>
                  <a:gd name="T14" fmla="*/ 307 w 2082"/>
                  <a:gd name="T15" fmla="*/ 201 h 921"/>
                  <a:gd name="T16" fmla="*/ 346 w 2082"/>
                  <a:gd name="T17" fmla="*/ 211 h 921"/>
                  <a:gd name="T18" fmla="*/ 389 w 2082"/>
                  <a:gd name="T19" fmla="*/ 220 h 921"/>
                  <a:gd name="T20" fmla="*/ 432 w 2082"/>
                  <a:gd name="T21" fmla="*/ 225 h 921"/>
                  <a:gd name="T22" fmla="*/ 470 w 2082"/>
                  <a:gd name="T23" fmla="*/ 225 h 921"/>
                  <a:gd name="T24" fmla="*/ 513 w 2082"/>
                  <a:gd name="T25" fmla="*/ 244 h 921"/>
                  <a:gd name="T26" fmla="*/ 557 w 2082"/>
                  <a:gd name="T27" fmla="*/ 249 h 921"/>
                  <a:gd name="T28" fmla="*/ 595 w 2082"/>
                  <a:gd name="T29" fmla="*/ 263 h 921"/>
                  <a:gd name="T30" fmla="*/ 638 w 2082"/>
                  <a:gd name="T31" fmla="*/ 268 h 921"/>
                  <a:gd name="T32" fmla="*/ 681 w 2082"/>
                  <a:gd name="T33" fmla="*/ 287 h 921"/>
                  <a:gd name="T34" fmla="*/ 720 w 2082"/>
                  <a:gd name="T35" fmla="*/ 302 h 921"/>
                  <a:gd name="T36" fmla="*/ 763 w 2082"/>
                  <a:gd name="T37" fmla="*/ 307 h 921"/>
                  <a:gd name="T38" fmla="*/ 806 w 2082"/>
                  <a:gd name="T39" fmla="*/ 326 h 921"/>
                  <a:gd name="T40" fmla="*/ 845 w 2082"/>
                  <a:gd name="T41" fmla="*/ 340 h 921"/>
                  <a:gd name="T42" fmla="*/ 888 w 2082"/>
                  <a:gd name="T43" fmla="*/ 355 h 921"/>
                  <a:gd name="T44" fmla="*/ 931 w 2082"/>
                  <a:gd name="T45" fmla="*/ 364 h 921"/>
                  <a:gd name="T46" fmla="*/ 969 w 2082"/>
                  <a:gd name="T47" fmla="*/ 383 h 921"/>
                  <a:gd name="T48" fmla="*/ 1012 w 2082"/>
                  <a:gd name="T49" fmla="*/ 407 h 921"/>
                  <a:gd name="T50" fmla="*/ 1056 w 2082"/>
                  <a:gd name="T51" fmla="*/ 417 h 921"/>
                  <a:gd name="T52" fmla="*/ 1094 w 2082"/>
                  <a:gd name="T53" fmla="*/ 431 h 921"/>
                  <a:gd name="T54" fmla="*/ 1137 w 2082"/>
                  <a:gd name="T55" fmla="*/ 455 h 921"/>
                  <a:gd name="T56" fmla="*/ 1180 w 2082"/>
                  <a:gd name="T57" fmla="*/ 474 h 921"/>
                  <a:gd name="T58" fmla="*/ 1219 w 2082"/>
                  <a:gd name="T59" fmla="*/ 494 h 921"/>
                  <a:gd name="T60" fmla="*/ 1262 w 2082"/>
                  <a:gd name="T61" fmla="*/ 518 h 921"/>
                  <a:gd name="T62" fmla="*/ 1305 w 2082"/>
                  <a:gd name="T63" fmla="*/ 532 h 921"/>
                  <a:gd name="T64" fmla="*/ 1344 w 2082"/>
                  <a:gd name="T65" fmla="*/ 551 h 921"/>
                  <a:gd name="T66" fmla="*/ 1387 w 2082"/>
                  <a:gd name="T67" fmla="*/ 566 h 921"/>
                  <a:gd name="T68" fmla="*/ 1430 w 2082"/>
                  <a:gd name="T69" fmla="*/ 594 h 921"/>
                  <a:gd name="T70" fmla="*/ 1468 w 2082"/>
                  <a:gd name="T71" fmla="*/ 614 h 921"/>
                  <a:gd name="T72" fmla="*/ 1512 w 2082"/>
                  <a:gd name="T73" fmla="*/ 638 h 921"/>
                  <a:gd name="T74" fmla="*/ 1555 w 2082"/>
                  <a:gd name="T75" fmla="*/ 657 h 921"/>
                  <a:gd name="T76" fmla="*/ 1593 w 2082"/>
                  <a:gd name="T77" fmla="*/ 681 h 921"/>
                  <a:gd name="T78" fmla="*/ 1636 w 2082"/>
                  <a:gd name="T79" fmla="*/ 705 h 921"/>
                  <a:gd name="T80" fmla="*/ 1679 w 2082"/>
                  <a:gd name="T81" fmla="*/ 714 h 921"/>
                  <a:gd name="T82" fmla="*/ 1718 w 2082"/>
                  <a:gd name="T83" fmla="*/ 738 h 921"/>
                  <a:gd name="T84" fmla="*/ 1761 w 2082"/>
                  <a:gd name="T85" fmla="*/ 758 h 921"/>
                  <a:gd name="T86" fmla="*/ 1804 w 2082"/>
                  <a:gd name="T87" fmla="*/ 786 h 921"/>
                  <a:gd name="T88" fmla="*/ 1843 w 2082"/>
                  <a:gd name="T89" fmla="*/ 805 h 921"/>
                  <a:gd name="T90" fmla="*/ 1886 w 2082"/>
                  <a:gd name="T91" fmla="*/ 825 h 921"/>
                  <a:gd name="T92" fmla="*/ 1929 w 2082"/>
                  <a:gd name="T93" fmla="*/ 849 h 921"/>
                  <a:gd name="T94" fmla="*/ 1967 w 2082"/>
                  <a:gd name="T95" fmla="*/ 858 h 921"/>
                  <a:gd name="T96" fmla="*/ 2011 w 2082"/>
                  <a:gd name="T97" fmla="*/ 887 h 921"/>
                  <a:gd name="T98" fmla="*/ 2054 w 2082"/>
                  <a:gd name="T99" fmla="*/ 901 h 921"/>
                  <a:gd name="T100" fmla="*/ 2082 w 2082"/>
                  <a:gd name="T101" fmla="*/ 921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82" h="921">
                    <a:moveTo>
                      <a:pt x="0" y="0"/>
                    </a:moveTo>
                    <a:lnTo>
                      <a:pt x="14" y="239"/>
                    </a:lnTo>
                    <a:lnTo>
                      <a:pt x="34" y="215"/>
                    </a:lnTo>
                    <a:lnTo>
                      <a:pt x="58" y="201"/>
                    </a:lnTo>
                    <a:lnTo>
                      <a:pt x="77" y="191"/>
                    </a:lnTo>
                    <a:lnTo>
                      <a:pt x="96" y="187"/>
                    </a:lnTo>
                    <a:lnTo>
                      <a:pt x="120" y="187"/>
                    </a:lnTo>
                    <a:lnTo>
                      <a:pt x="139" y="191"/>
                    </a:lnTo>
                    <a:lnTo>
                      <a:pt x="158" y="196"/>
                    </a:lnTo>
                    <a:lnTo>
                      <a:pt x="182" y="196"/>
                    </a:lnTo>
                    <a:lnTo>
                      <a:pt x="202" y="191"/>
                    </a:lnTo>
                    <a:lnTo>
                      <a:pt x="221" y="206"/>
                    </a:lnTo>
                    <a:lnTo>
                      <a:pt x="245" y="201"/>
                    </a:lnTo>
                    <a:lnTo>
                      <a:pt x="264" y="201"/>
                    </a:lnTo>
                    <a:lnTo>
                      <a:pt x="283" y="201"/>
                    </a:lnTo>
                    <a:lnTo>
                      <a:pt x="307" y="201"/>
                    </a:lnTo>
                    <a:lnTo>
                      <a:pt x="326" y="206"/>
                    </a:lnTo>
                    <a:lnTo>
                      <a:pt x="346" y="211"/>
                    </a:lnTo>
                    <a:lnTo>
                      <a:pt x="370" y="215"/>
                    </a:lnTo>
                    <a:lnTo>
                      <a:pt x="389" y="220"/>
                    </a:lnTo>
                    <a:lnTo>
                      <a:pt x="408" y="211"/>
                    </a:lnTo>
                    <a:lnTo>
                      <a:pt x="432" y="225"/>
                    </a:lnTo>
                    <a:lnTo>
                      <a:pt x="451" y="225"/>
                    </a:lnTo>
                    <a:lnTo>
                      <a:pt x="470" y="225"/>
                    </a:lnTo>
                    <a:lnTo>
                      <a:pt x="494" y="235"/>
                    </a:lnTo>
                    <a:lnTo>
                      <a:pt x="513" y="244"/>
                    </a:lnTo>
                    <a:lnTo>
                      <a:pt x="533" y="244"/>
                    </a:lnTo>
                    <a:lnTo>
                      <a:pt x="557" y="249"/>
                    </a:lnTo>
                    <a:lnTo>
                      <a:pt x="576" y="254"/>
                    </a:lnTo>
                    <a:lnTo>
                      <a:pt x="595" y="263"/>
                    </a:lnTo>
                    <a:lnTo>
                      <a:pt x="619" y="263"/>
                    </a:lnTo>
                    <a:lnTo>
                      <a:pt x="638" y="268"/>
                    </a:lnTo>
                    <a:lnTo>
                      <a:pt x="657" y="278"/>
                    </a:lnTo>
                    <a:lnTo>
                      <a:pt x="681" y="287"/>
                    </a:lnTo>
                    <a:lnTo>
                      <a:pt x="701" y="292"/>
                    </a:lnTo>
                    <a:lnTo>
                      <a:pt x="720" y="302"/>
                    </a:lnTo>
                    <a:lnTo>
                      <a:pt x="744" y="302"/>
                    </a:lnTo>
                    <a:lnTo>
                      <a:pt x="763" y="307"/>
                    </a:lnTo>
                    <a:lnTo>
                      <a:pt x="782" y="311"/>
                    </a:lnTo>
                    <a:lnTo>
                      <a:pt x="806" y="326"/>
                    </a:lnTo>
                    <a:lnTo>
                      <a:pt x="825" y="326"/>
                    </a:lnTo>
                    <a:lnTo>
                      <a:pt x="845" y="340"/>
                    </a:lnTo>
                    <a:lnTo>
                      <a:pt x="869" y="350"/>
                    </a:lnTo>
                    <a:lnTo>
                      <a:pt x="888" y="355"/>
                    </a:lnTo>
                    <a:lnTo>
                      <a:pt x="907" y="359"/>
                    </a:lnTo>
                    <a:lnTo>
                      <a:pt x="931" y="364"/>
                    </a:lnTo>
                    <a:lnTo>
                      <a:pt x="950" y="379"/>
                    </a:lnTo>
                    <a:lnTo>
                      <a:pt x="969" y="383"/>
                    </a:lnTo>
                    <a:lnTo>
                      <a:pt x="993" y="393"/>
                    </a:lnTo>
                    <a:lnTo>
                      <a:pt x="1012" y="407"/>
                    </a:lnTo>
                    <a:lnTo>
                      <a:pt x="1032" y="407"/>
                    </a:lnTo>
                    <a:lnTo>
                      <a:pt x="1056" y="417"/>
                    </a:lnTo>
                    <a:lnTo>
                      <a:pt x="1075" y="431"/>
                    </a:lnTo>
                    <a:lnTo>
                      <a:pt x="1094" y="431"/>
                    </a:lnTo>
                    <a:lnTo>
                      <a:pt x="1118" y="446"/>
                    </a:lnTo>
                    <a:lnTo>
                      <a:pt x="1137" y="455"/>
                    </a:lnTo>
                    <a:lnTo>
                      <a:pt x="1156" y="465"/>
                    </a:lnTo>
                    <a:lnTo>
                      <a:pt x="1180" y="474"/>
                    </a:lnTo>
                    <a:lnTo>
                      <a:pt x="1200" y="489"/>
                    </a:lnTo>
                    <a:lnTo>
                      <a:pt x="1219" y="494"/>
                    </a:lnTo>
                    <a:lnTo>
                      <a:pt x="1243" y="503"/>
                    </a:lnTo>
                    <a:lnTo>
                      <a:pt x="1262" y="518"/>
                    </a:lnTo>
                    <a:lnTo>
                      <a:pt x="1281" y="522"/>
                    </a:lnTo>
                    <a:lnTo>
                      <a:pt x="1305" y="532"/>
                    </a:lnTo>
                    <a:lnTo>
                      <a:pt x="1324" y="537"/>
                    </a:lnTo>
                    <a:lnTo>
                      <a:pt x="1344" y="551"/>
                    </a:lnTo>
                    <a:lnTo>
                      <a:pt x="1368" y="561"/>
                    </a:lnTo>
                    <a:lnTo>
                      <a:pt x="1387" y="566"/>
                    </a:lnTo>
                    <a:lnTo>
                      <a:pt x="1406" y="580"/>
                    </a:lnTo>
                    <a:lnTo>
                      <a:pt x="1430" y="594"/>
                    </a:lnTo>
                    <a:lnTo>
                      <a:pt x="1449" y="599"/>
                    </a:lnTo>
                    <a:lnTo>
                      <a:pt x="1468" y="614"/>
                    </a:lnTo>
                    <a:lnTo>
                      <a:pt x="1492" y="623"/>
                    </a:lnTo>
                    <a:lnTo>
                      <a:pt x="1512" y="638"/>
                    </a:lnTo>
                    <a:lnTo>
                      <a:pt x="1531" y="642"/>
                    </a:lnTo>
                    <a:lnTo>
                      <a:pt x="1555" y="657"/>
                    </a:lnTo>
                    <a:lnTo>
                      <a:pt x="1574" y="666"/>
                    </a:lnTo>
                    <a:lnTo>
                      <a:pt x="1593" y="681"/>
                    </a:lnTo>
                    <a:lnTo>
                      <a:pt x="1617" y="681"/>
                    </a:lnTo>
                    <a:lnTo>
                      <a:pt x="1636" y="705"/>
                    </a:lnTo>
                    <a:lnTo>
                      <a:pt x="1655" y="705"/>
                    </a:lnTo>
                    <a:lnTo>
                      <a:pt x="1679" y="714"/>
                    </a:lnTo>
                    <a:lnTo>
                      <a:pt x="1699" y="729"/>
                    </a:lnTo>
                    <a:lnTo>
                      <a:pt x="1718" y="738"/>
                    </a:lnTo>
                    <a:lnTo>
                      <a:pt x="1742" y="748"/>
                    </a:lnTo>
                    <a:lnTo>
                      <a:pt x="1761" y="758"/>
                    </a:lnTo>
                    <a:lnTo>
                      <a:pt x="1780" y="767"/>
                    </a:lnTo>
                    <a:lnTo>
                      <a:pt x="1804" y="786"/>
                    </a:lnTo>
                    <a:lnTo>
                      <a:pt x="1823" y="791"/>
                    </a:lnTo>
                    <a:lnTo>
                      <a:pt x="1843" y="805"/>
                    </a:lnTo>
                    <a:lnTo>
                      <a:pt x="1867" y="805"/>
                    </a:lnTo>
                    <a:lnTo>
                      <a:pt x="1886" y="825"/>
                    </a:lnTo>
                    <a:lnTo>
                      <a:pt x="1905" y="829"/>
                    </a:lnTo>
                    <a:lnTo>
                      <a:pt x="1929" y="849"/>
                    </a:lnTo>
                    <a:lnTo>
                      <a:pt x="1948" y="853"/>
                    </a:lnTo>
                    <a:lnTo>
                      <a:pt x="1967" y="858"/>
                    </a:lnTo>
                    <a:lnTo>
                      <a:pt x="1991" y="877"/>
                    </a:lnTo>
                    <a:lnTo>
                      <a:pt x="2011" y="887"/>
                    </a:lnTo>
                    <a:lnTo>
                      <a:pt x="2030" y="892"/>
                    </a:lnTo>
                    <a:lnTo>
                      <a:pt x="2054" y="901"/>
                    </a:lnTo>
                    <a:lnTo>
                      <a:pt x="2073" y="916"/>
                    </a:lnTo>
                    <a:lnTo>
                      <a:pt x="2082" y="921"/>
                    </a:lnTo>
                  </a:path>
                </a:pathLst>
              </a:custGeom>
              <a:noFill/>
              <a:ln w="15875"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28808" name="Group 136">
              <a:extLst>
                <a:ext uri="{FF2B5EF4-FFF2-40B4-BE49-F238E27FC236}">
                  <a16:creationId xmlns:a16="http://schemas.microsoft.com/office/drawing/2014/main" id="{9D0EFFAA-84C4-4575-905A-7512FF94AA08}"/>
                </a:ext>
              </a:extLst>
            </p:cNvPr>
            <p:cNvGrpSpPr>
              <a:grpSpLocks/>
            </p:cNvGrpSpPr>
            <p:nvPr/>
          </p:nvGrpSpPr>
          <p:grpSpPr bwMode="auto">
            <a:xfrm>
              <a:off x="1987" y="1396"/>
              <a:ext cx="599" cy="325"/>
              <a:chOff x="1653" y="656"/>
              <a:chExt cx="599" cy="325"/>
            </a:xfrm>
          </p:grpSpPr>
          <p:sp>
            <p:nvSpPr>
              <p:cNvPr id="28809" name="Text Box 137">
                <a:extLst>
                  <a:ext uri="{FF2B5EF4-FFF2-40B4-BE49-F238E27FC236}">
                    <a16:creationId xmlns:a16="http://schemas.microsoft.com/office/drawing/2014/main" id="{6FDDE89E-39D5-4D3B-8E22-1566C29E1217}"/>
                  </a:ext>
                </a:extLst>
              </p:cNvPr>
              <p:cNvSpPr txBox="1">
                <a:spLocks noChangeArrowheads="1"/>
              </p:cNvSpPr>
              <p:nvPr/>
            </p:nvSpPr>
            <p:spPr bwMode="auto">
              <a:xfrm rot="21600000">
                <a:off x="1886" y="656"/>
                <a:ext cx="366"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100 V</a:t>
                </a:r>
                <a:endParaRPr lang="en-US" altLang="en-US" sz="1200">
                  <a:latin typeface="Arial" panose="020B0604020202020204" pitchFamily="34" charset="0"/>
                  <a:sym typeface="Symbol" panose="05050102010706020507" pitchFamily="18" charset="2"/>
                </a:endParaRPr>
              </a:p>
            </p:txBody>
          </p:sp>
          <p:sp>
            <p:nvSpPr>
              <p:cNvPr id="28810" name="Line 138">
                <a:extLst>
                  <a:ext uri="{FF2B5EF4-FFF2-40B4-BE49-F238E27FC236}">
                    <a16:creationId xmlns:a16="http://schemas.microsoft.com/office/drawing/2014/main" id="{C7858918-A38E-4C03-87C7-9A6BC9C4B590}"/>
                  </a:ext>
                </a:extLst>
              </p:cNvPr>
              <p:cNvSpPr>
                <a:spLocks noChangeShapeType="1"/>
              </p:cNvSpPr>
              <p:nvPr/>
            </p:nvSpPr>
            <p:spPr bwMode="auto">
              <a:xfrm>
                <a:off x="1653" y="742"/>
                <a:ext cx="23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811" name="Line 139">
                <a:extLst>
                  <a:ext uri="{FF2B5EF4-FFF2-40B4-BE49-F238E27FC236}">
                    <a16:creationId xmlns:a16="http://schemas.microsoft.com/office/drawing/2014/main" id="{3D6AA645-CD8F-49D3-82D5-AFC6BA9BA897}"/>
                  </a:ext>
                </a:extLst>
              </p:cNvPr>
              <p:cNvSpPr>
                <a:spLocks noChangeShapeType="1"/>
              </p:cNvSpPr>
              <p:nvPr/>
            </p:nvSpPr>
            <p:spPr bwMode="auto">
              <a:xfrm>
                <a:off x="1653" y="894"/>
                <a:ext cx="249"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812" name="Text Box 140">
                <a:extLst>
                  <a:ext uri="{FF2B5EF4-FFF2-40B4-BE49-F238E27FC236}">
                    <a16:creationId xmlns:a16="http://schemas.microsoft.com/office/drawing/2014/main" id="{4AA4425E-2A1C-48A0-B336-47FB9F75288E}"/>
                  </a:ext>
                </a:extLst>
              </p:cNvPr>
              <p:cNvSpPr txBox="1">
                <a:spLocks noChangeArrowheads="1"/>
              </p:cNvSpPr>
              <p:nvPr/>
            </p:nvSpPr>
            <p:spPr bwMode="auto">
              <a:xfrm rot="21600000">
                <a:off x="1886" y="808"/>
                <a:ext cx="366"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200 V</a:t>
                </a:r>
              </a:p>
            </p:txBody>
          </p:sp>
        </p:gr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Line 4">
            <a:extLst>
              <a:ext uri="{FF2B5EF4-FFF2-40B4-BE49-F238E27FC236}">
                <a16:creationId xmlns:a16="http://schemas.microsoft.com/office/drawing/2014/main" id="{D964602B-D644-4019-8A2B-F7FA17983AFD}"/>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1" name="Text Box 5">
            <a:extLst>
              <a:ext uri="{FF2B5EF4-FFF2-40B4-BE49-F238E27FC236}">
                <a16:creationId xmlns:a16="http://schemas.microsoft.com/office/drawing/2014/main" id="{2311C314-CCD9-4993-BA99-45E5632C1B92}"/>
              </a:ext>
            </a:extLst>
          </p:cNvPr>
          <p:cNvSpPr txBox="1">
            <a:spLocks noChangeArrowheads="1"/>
          </p:cNvSpPr>
          <p:nvPr/>
        </p:nvSpPr>
        <p:spPr bwMode="auto">
          <a:xfrm>
            <a:off x="2209800" y="381000"/>
            <a:ext cx="4178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Square Wave Pulser -UTEX 320</a:t>
            </a:r>
            <a:endParaRPr lang="en-US" altLang="en-US"/>
          </a:p>
        </p:txBody>
      </p:sp>
      <p:pic>
        <p:nvPicPr>
          <p:cNvPr id="29702" name="Picture 6">
            <a:extLst>
              <a:ext uri="{FF2B5EF4-FFF2-40B4-BE49-F238E27FC236}">
                <a16:creationId xmlns:a16="http://schemas.microsoft.com/office/drawing/2014/main" id="{E1B464B0-8499-4AF4-BD01-3531DC1C6D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057" t="5028" r="6686" b="5028"/>
          <a:stretch>
            <a:fillRect/>
          </a:stretch>
        </p:blipFill>
        <p:spPr bwMode="auto">
          <a:xfrm>
            <a:off x="441325" y="2308225"/>
            <a:ext cx="3638550" cy="287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703" name="Text Box 7">
            <a:extLst>
              <a:ext uri="{FF2B5EF4-FFF2-40B4-BE49-F238E27FC236}">
                <a16:creationId xmlns:a16="http://schemas.microsoft.com/office/drawing/2014/main" id="{EF92A6DF-F197-4945-89F7-F48A9C2B17A4}"/>
              </a:ext>
            </a:extLst>
          </p:cNvPr>
          <p:cNvSpPr txBox="1">
            <a:spLocks noChangeArrowheads="1"/>
          </p:cNvSpPr>
          <p:nvPr/>
        </p:nvSpPr>
        <p:spPr bwMode="auto">
          <a:xfrm rot="21600000">
            <a:off x="1982788" y="5127625"/>
            <a:ext cx="684212"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f (MHz</a:t>
            </a:r>
            <a:r>
              <a:rPr lang="en-US" altLang="en-US" sz="1200">
                <a:latin typeface="Arial" panose="020B0604020202020204" pitchFamily="34" charset="0"/>
                <a:sym typeface="Symbol" panose="05050102010706020507" pitchFamily="18" charset="2"/>
              </a:rPr>
              <a:t>)</a:t>
            </a:r>
          </a:p>
        </p:txBody>
      </p:sp>
      <p:sp>
        <p:nvSpPr>
          <p:cNvPr id="29704" name="Text Box 8">
            <a:extLst>
              <a:ext uri="{FF2B5EF4-FFF2-40B4-BE49-F238E27FC236}">
                <a16:creationId xmlns:a16="http://schemas.microsoft.com/office/drawing/2014/main" id="{779B0DC9-A1BF-4C8D-9E98-2E99918302D8}"/>
              </a:ext>
            </a:extLst>
          </p:cNvPr>
          <p:cNvSpPr txBox="1">
            <a:spLocks noChangeArrowheads="1"/>
          </p:cNvSpPr>
          <p:nvPr/>
        </p:nvSpPr>
        <p:spPr bwMode="auto">
          <a:xfrm rot="16200000">
            <a:off x="-280193" y="3602831"/>
            <a:ext cx="1155700"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Magnitude (</a:t>
            </a:r>
            <a:r>
              <a:rPr lang="en-US" altLang="en-US" sz="1200">
                <a:latin typeface="Arial" panose="020B0604020202020204" pitchFamily="34" charset="0"/>
                <a:sym typeface="Symbol" panose="05050102010706020507" pitchFamily="18" charset="2"/>
              </a:rPr>
              <a:t>)</a:t>
            </a:r>
          </a:p>
        </p:txBody>
      </p:sp>
      <p:sp>
        <p:nvSpPr>
          <p:cNvPr id="29705" name="Text Box 9">
            <a:extLst>
              <a:ext uri="{FF2B5EF4-FFF2-40B4-BE49-F238E27FC236}">
                <a16:creationId xmlns:a16="http://schemas.microsoft.com/office/drawing/2014/main" id="{E858C1D7-BF54-4A8C-AEA1-DD76689B7B00}"/>
              </a:ext>
            </a:extLst>
          </p:cNvPr>
          <p:cNvSpPr txBox="1">
            <a:spLocks noChangeArrowheads="1"/>
          </p:cNvSpPr>
          <p:nvPr/>
        </p:nvSpPr>
        <p:spPr bwMode="auto">
          <a:xfrm rot="21600000">
            <a:off x="1789113" y="5576888"/>
            <a:ext cx="995362"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Voltage 100</a:t>
            </a:r>
            <a:endParaRPr lang="en-US" altLang="en-US" sz="1200">
              <a:latin typeface="Arial" panose="020B0604020202020204" pitchFamily="34" charset="0"/>
              <a:sym typeface="Symbol" panose="05050102010706020507" pitchFamily="18" charset="2"/>
            </a:endParaRPr>
          </a:p>
        </p:txBody>
      </p:sp>
      <p:graphicFrame>
        <p:nvGraphicFramePr>
          <p:cNvPr id="29706" name="Object 10">
            <a:extLst>
              <a:ext uri="{FF2B5EF4-FFF2-40B4-BE49-F238E27FC236}">
                <a16:creationId xmlns:a16="http://schemas.microsoft.com/office/drawing/2014/main" id="{F1778115-077A-49F1-B355-D650F93B8164}"/>
              </a:ext>
            </a:extLst>
          </p:cNvPr>
          <p:cNvGraphicFramePr>
            <a:graphicFrameLocks noChangeAspect="1"/>
          </p:cNvGraphicFramePr>
          <p:nvPr/>
        </p:nvGraphicFramePr>
        <p:xfrm>
          <a:off x="4267200" y="1676400"/>
          <a:ext cx="615950" cy="365125"/>
        </p:xfrm>
        <a:graphic>
          <a:graphicData uri="http://schemas.openxmlformats.org/presentationml/2006/ole">
            <mc:AlternateContent xmlns:mc="http://schemas.openxmlformats.org/markup-compatibility/2006">
              <mc:Choice xmlns:v="urn:schemas-microsoft-com:vml" Requires="v">
                <p:oleObj spid="_x0000_s10258" name="Equation" r:id="rId5" imgW="406080" imgH="241200" progId="Equation.3">
                  <p:embed/>
                </p:oleObj>
              </mc:Choice>
              <mc:Fallback>
                <p:oleObj name="Equation" r:id="rId5" imgW="406080" imgH="241200"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1676400"/>
                        <a:ext cx="615950" cy="36512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7" name="Text Box 11">
            <a:extLst>
              <a:ext uri="{FF2B5EF4-FFF2-40B4-BE49-F238E27FC236}">
                <a16:creationId xmlns:a16="http://schemas.microsoft.com/office/drawing/2014/main" id="{11307314-A645-44C5-B9A2-B1947D4B793A}"/>
              </a:ext>
            </a:extLst>
          </p:cNvPr>
          <p:cNvSpPr txBox="1">
            <a:spLocks noChangeArrowheads="1"/>
          </p:cNvSpPr>
          <p:nvPr/>
        </p:nvSpPr>
        <p:spPr bwMode="auto">
          <a:xfrm rot="21600000">
            <a:off x="6275388" y="2122488"/>
            <a:ext cx="1143000"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Loading effect</a:t>
            </a:r>
            <a:endParaRPr lang="en-US" altLang="en-US" sz="1200">
              <a:latin typeface="Arial" panose="020B0604020202020204" pitchFamily="34" charset="0"/>
              <a:sym typeface="Symbol" panose="05050102010706020507" pitchFamily="18" charset="2"/>
            </a:endParaRPr>
          </a:p>
        </p:txBody>
      </p:sp>
      <p:sp>
        <p:nvSpPr>
          <p:cNvPr id="29708" name="Text Box 12">
            <a:extLst>
              <a:ext uri="{FF2B5EF4-FFF2-40B4-BE49-F238E27FC236}">
                <a16:creationId xmlns:a16="http://schemas.microsoft.com/office/drawing/2014/main" id="{A482D004-959E-4AA6-A415-3A538D9FAB8F}"/>
              </a:ext>
            </a:extLst>
          </p:cNvPr>
          <p:cNvSpPr txBox="1">
            <a:spLocks noChangeArrowheads="1"/>
          </p:cNvSpPr>
          <p:nvPr/>
        </p:nvSpPr>
        <p:spPr bwMode="auto">
          <a:xfrm rot="16200000">
            <a:off x="4245769" y="3547269"/>
            <a:ext cx="1155700"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Magnitude (</a:t>
            </a:r>
            <a:r>
              <a:rPr lang="en-US" altLang="en-US" sz="1200">
                <a:latin typeface="Arial" panose="020B0604020202020204" pitchFamily="34" charset="0"/>
                <a:sym typeface="Symbol" panose="05050102010706020507" pitchFamily="18" charset="2"/>
              </a:rPr>
              <a:t>)</a:t>
            </a:r>
          </a:p>
        </p:txBody>
      </p:sp>
      <p:sp>
        <p:nvSpPr>
          <p:cNvPr id="29709" name="Text Box 13">
            <a:extLst>
              <a:ext uri="{FF2B5EF4-FFF2-40B4-BE49-F238E27FC236}">
                <a16:creationId xmlns:a16="http://schemas.microsoft.com/office/drawing/2014/main" id="{52F9576C-5A3B-4886-9E24-1066EF656488}"/>
              </a:ext>
            </a:extLst>
          </p:cNvPr>
          <p:cNvSpPr txBox="1">
            <a:spLocks noChangeArrowheads="1"/>
          </p:cNvSpPr>
          <p:nvPr/>
        </p:nvSpPr>
        <p:spPr bwMode="auto">
          <a:xfrm rot="21600000">
            <a:off x="6505575" y="5127625"/>
            <a:ext cx="684213"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f (MHz</a:t>
            </a:r>
            <a:r>
              <a:rPr lang="en-US" altLang="en-US" sz="1200">
                <a:latin typeface="Arial" panose="020B0604020202020204" pitchFamily="34" charset="0"/>
                <a:sym typeface="Symbol" panose="05050102010706020507" pitchFamily="18" charset="2"/>
              </a:rPr>
              <a:t>)</a:t>
            </a:r>
          </a:p>
        </p:txBody>
      </p:sp>
      <p:sp>
        <p:nvSpPr>
          <p:cNvPr id="29710" name="Line 14">
            <a:extLst>
              <a:ext uri="{FF2B5EF4-FFF2-40B4-BE49-F238E27FC236}">
                <a16:creationId xmlns:a16="http://schemas.microsoft.com/office/drawing/2014/main" id="{C581FFC2-406A-439D-92DE-C044C8B251E9}"/>
              </a:ext>
            </a:extLst>
          </p:cNvPr>
          <p:cNvSpPr>
            <a:spLocks noChangeShapeType="1"/>
          </p:cNvSpPr>
          <p:nvPr/>
        </p:nvSpPr>
        <p:spPr bwMode="auto">
          <a:xfrm>
            <a:off x="5634038" y="5961063"/>
            <a:ext cx="550862"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11" name="Line 15">
            <a:extLst>
              <a:ext uri="{FF2B5EF4-FFF2-40B4-BE49-F238E27FC236}">
                <a16:creationId xmlns:a16="http://schemas.microsoft.com/office/drawing/2014/main" id="{9EDB17DE-94CB-4661-BB42-5B6A22A361B7}"/>
              </a:ext>
            </a:extLst>
          </p:cNvPr>
          <p:cNvSpPr>
            <a:spLocks noChangeShapeType="1"/>
          </p:cNvSpPr>
          <p:nvPr/>
        </p:nvSpPr>
        <p:spPr bwMode="auto">
          <a:xfrm>
            <a:off x="5621338" y="6332538"/>
            <a:ext cx="550862"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9712" name="Object 16">
            <a:extLst>
              <a:ext uri="{FF2B5EF4-FFF2-40B4-BE49-F238E27FC236}">
                <a16:creationId xmlns:a16="http://schemas.microsoft.com/office/drawing/2014/main" id="{8A75E59C-0DCE-436D-9073-4CB821768A6D}"/>
              </a:ext>
            </a:extLst>
          </p:cNvPr>
          <p:cNvGraphicFramePr>
            <a:graphicFrameLocks noChangeAspect="1"/>
          </p:cNvGraphicFramePr>
          <p:nvPr/>
        </p:nvGraphicFramePr>
        <p:xfrm>
          <a:off x="6273800" y="6200775"/>
          <a:ext cx="1700213" cy="312738"/>
        </p:xfrm>
        <a:graphic>
          <a:graphicData uri="http://schemas.openxmlformats.org/presentationml/2006/ole">
            <mc:AlternateContent xmlns:mc="http://schemas.openxmlformats.org/markup-compatibility/2006">
              <mc:Choice xmlns:v="urn:schemas-microsoft-com:vml" Requires="v">
                <p:oleObj spid="_x0000_s10259" name="Equation" r:id="rId7" imgW="1320480" imgH="241200" progId="Equation.3">
                  <p:embed/>
                </p:oleObj>
              </mc:Choice>
              <mc:Fallback>
                <p:oleObj name="Equation" r:id="rId7" imgW="1320480" imgH="241200" progId="Equation.3">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73800" y="6200775"/>
                        <a:ext cx="1700213" cy="31273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13" name="Object 17">
            <a:extLst>
              <a:ext uri="{FF2B5EF4-FFF2-40B4-BE49-F238E27FC236}">
                <a16:creationId xmlns:a16="http://schemas.microsoft.com/office/drawing/2014/main" id="{6C6B36C1-5B11-4B20-80D1-8C69B5CBF727}"/>
              </a:ext>
            </a:extLst>
          </p:cNvPr>
          <p:cNvGraphicFramePr>
            <a:graphicFrameLocks noChangeAspect="1"/>
          </p:cNvGraphicFramePr>
          <p:nvPr/>
        </p:nvGraphicFramePr>
        <p:xfrm>
          <a:off x="6297613" y="5759450"/>
          <a:ext cx="1898650" cy="312738"/>
        </p:xfrm>
        <a:graphic>
          <a:graphicData uri="http://schemas.openxmlformats.org/presentationml/2006/ole">
            <mc:AlternateContent xmlns:mc="http://schemas.openxmlformats.org/markup-compatibility/2006">
              <mc:Choice xmlns:v="urn:schemas-microsoft-com:vml" Requires="v">
                <p:oleObj spid="_x0000_s10260" name="Equation" r:id="rId9" imgW="1473120" imgH="241200" progId="Equation.3">
                  <p:embed/>
                </p:oleObj>
              </mc:Choice>
              <mc:Fallback>
                <p:oleObj name="Equation" r:id="rId9" imgW="1473120" imgH="241200" progId="Equation.3">
                  <p:embed/>
                  <p:pic>
                    <p:nvPicPr>
                      <p:cNvPr id="0" name="Object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97613" y="5759450"/>
                        <a:ext cx="1898650" cy="31273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14" name="Text Box 18">
            <a:extLst>
              <a:ext uri="{FF2B5EF4-FFF2-40B4-BE49-F238E27FC236}">
                <a16:creationId xmlns:a16="http://schemas.microsoft.com/office/drawing/2014/main" id="{55246C3E-A832-47BE-BCCB-42AE0FBDE2DD}"/>
              </a:ext>
            </a:extLst>
          </p:cNvPr>
          <p:cNvSpPr txBox="1">
            <a:spLocks noChangeArrowheads="1"/>
          </p:cNvSpPr>
          <p:nvPr/>
        </p:nvSpPr>
        <p:spPr bwMode="auto">
          <a:xfrm rot="21600000">
            <a:off x="1711325" y="2122488"/>
            <a:ext cx="1455738"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en-US" sz="1200">
                <a:latin typeface="Arial" panose="020B0604020202020204" pitchFamily="34" charset="0"/>
              </a:rPr>
              <a:t>Pulse width effect</a:t>
            </a:r>
            <a:endParaRPr lang="en-US" altLang="en-US" sz="1200">
              <a:latin typeface="Arial" panose="020B0604020202020204" pitchFamily="34" charset="0"/>
              <a:sym typeface="Symbol" panose="05050102010706020507" pitchFamily="18" charset="2"/>
            </a:endParaRPr>
          </a:p>
        </p:txBody>
      </p:sp>
      <p:grpSp>
        <p:nvGrpSpPr>
          <p:cNvPr id="29715" name="Group 19">
            <a:extLst>
              <a:ext uri="{FF2B5EF4-FFF2-40B4-BE49-F238E27FC236}">
                <a16:creationId xmlns:a16="http://schemas.microsoft.com/office/drawing/2014/main" id="{3BDE9978-DAC5-495B-8620-F8B78FAA923C}"/>
              </a:ext>
            </a:extLst>
          </p:cNvPr>
          <p:cNvGrpSpPr>
            <a:grpSpLocks/>
          </p:cNvGrpSpPr>
          <p:nvPr/>
        </p:nvGrpSpPr>
        <p:grpSpPr bwMode="auto">
          <a:xfrm>
            <a:off x="4995863" y="2298700"/>
            <a:ext cx="3692525" cy="2895600"/>
            <a:chOff x="3232" y="1049"/>
            <a:chExt cx="2326" cy="1824"/>
          </a:xfrm>
        </p:grpSpPr>
        <p:sp>
          <p:nvSpPr>
            <p:cNvPr id="29716" name="Rectangle 20">
              <a:extLst>
                <a:ext uri="{FF2B5EF4-FFF2-40B4-BE49-F238E27FC236}">
                  <a16:creationId xmlns:a16="http://schemas.microsoft.com/office/drawing/2014/main" id="{9F328BAB-363F-44D9-A39F-CE890FDE88D1}"/>
                </a:ext>
              </a:extLst>
            </p:cNvPr>
            <p:cNvSpPr>
              <a:spLocks noChangeArrowheads="1"/>
            </p:cNvSpPr>
            <p:nvPr/>
          </p:nvSpPr>
          <p:spPr bwMode="auto">
            <a:xfrm>
              <a:off x="3297" y="2552"/>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29717" name="AutoShape 21">
              <a:extLst>
                <a:ext uri="{FF2B5EF4-FFF2-40B4-BE49-F238E27FC236}">
                  <a16:creationId xmlns:a16="http://schemas.microsoft.com/office/drawing/2014/main" id="{B6035057-9ABF-4D4D-B313-D60DBC04C46A}"/>
                </a:ext>
              </a:extLst>
            </p:cNvPr>
            <p:cNvSpPr>
              <a:spLocks noChangeAspect="1" noChangeArrowheads="1" noTextEdit="1"/>
            </p:cNvSpPr>
            <p:nvPr/>
          </p:nvSpPr>
          <p:spPr bwMode="auto">
            <a:xfrm>
              <a:off x="3232" y="1049"/>
              <a:ext cx="2326" cy="1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718" name="Rectangle 22">
              <a:extLst>
                <a:ext uri="{FF2B5EF4-FFF2-40B4-BE49-F238E27FC236}">
                  <a16:creationId xmlns:a16="http://schemas.microsoft.com/office/drawing/2014/main" id="{B2A458A4-AEB4-434E-9F8B-F31C4452A828}"/>
                </a:ext>
              </a:extLst>
            </p:cNvPr>
            <p:cNvSpPr>
              <a:spLocks noChangeArrowheads="1"/>
            </p:cNvSpPr>
            <p:nvPr/>
          </p:nvSpPr>
          <p:spPr bwMode="auto">
            <a:xfrm>
              <a:off x="3403" y="1106"/>
              <a:ext cx="2084" cy="164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19" name="Line 23">
              <a:extLst>
                <a:ext uri="{FF2B5EF4-FFF2-40B4-BE49-F238E27FC236}">
                  <a16:creationId xmlns:a16="http://schemas.microsoft.com/office/drawing/2014/main" id="{BA5C2053-15B8-4662-B145-C48A88EF6A12}"/>
                </a:ext>
              </a:extLst>
            </p:cNvPr>
            <p:cNvSpPr>
              <a:spLocks noChangeShapeType="1"/>
            </p:cNvSpPr>
            <p:nvPr/>
          </p:nvSpPr>
          <p:spPr bwMode="auto">
            <a:xfrm>
              <a:off x="3403" y="1106"/>
              <a:ext cx="208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20" name="Line 24">
              <a:extLst>
                <a:ext uri="{FF2B5EF4-FFF2-40B4-BE49-F238E27FC236}">
                  <a16:creationId xmlns:a16="http://schemas.microsoft.com/office/drawing/2014/main" id="{A4264539-1A83-4D8D-874C-A289ECE8FC02}"/>
                </a:ext>
              </a:extLst>
            </p:cNvPr>
            <p:cNvSpPr>
              <a:spLocks noChangeShapeType="1"/>
            </p:cNvSpPr>
            <p:nvPr/>
          </p:nvSpPr>
          <p:spPr bwMode="auto">
            <a:xfrm>
              <a:off x="3403" y="2749"/>
              <a:ext cx="208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21" name="Line 25">
              <a:extLst>
                <a:ext uri="{FF2B5EF4-FFF2-40B4-BE49-F238E27FC236}">
                  <a16:creationId xmlns:a16="http://schemas.microsoft.com/office/drawing/2014/main" id="{861F76C9-D890-46AF-9D66-E7C5AD65C997}"/>
                </a:ext>
              </a:extLst>
            </p:cNvPr>
            <p:cNvSpPr>
              <a:spLocks noChangeShapeType="1"/>
            </p:cNvSpPr>
            <p:nvPr/>
          </p:nvSpPr>
          <p:spPr bwMode="auto">
            <a:xfrm flipV="1">
              <a:off x="5487" y="1106"/>
              <a:ext cx="1" cy="16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22" name="Line 26">
              <a:extLst>
                <a:ext uri="{FF2B5EF4-FFF2-40B4-BE49-F238E27FC236}">
                  <a16:creationId xmlns:a16="http://schemas.microsoft.com/office/drawing/2014/main" id="{5B3F80C7-2A49-4F4A-BAEB-1287D95C152F}"/>
                </a:ext>
              </a:extLst>
            </p:cNvPr>
            <p:cNvSpPr>
              <a:spLocks noChangeShapeType="1"/>
            </p:cNvSpPr>
            <p:nvPr/>
          </p:nvSpPr>
          <p:spPr bwMode="auto">
            <a:xfrm flipV="1">
              <a:off x="3403" y="1106"/>
              <a:ext cx="1" cy="16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23" name="Line 27">
              <a:extLst>
                <a:ext uri="{FF2B5EF4-FFF2-40B4-BE49-F238E27FC236}">
                  <a16:creationId xmlns:a16="http://schemas.microsoft.com/office/drawing/2014/main" id="{386815EE-AE1E-4D03-AFFC-279BE81A6905}"/>
                </a:ext>
              </a:extLst>
            </p:cNvPr>
            <p:cNvSpPr>
              <a:spLocks noChangeShapeType="1"/>
            </p:cNvSpPr>
            <p:nvPr/>
          </p:nvSpPr>
          <p:spPr bwMode="auto">
            <a:xfrm flipV="1">
              <a:off x="3403" y="2725"/>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24" name="Line 28">
              <a:extLst>
                <a:ext uri="{FF2B5EF4-FFF2-40B4-BE49-F238E27FC236}">
                  <a16:creationId xmlns:a16="http://schemas.microsoft.com/office/drawing/2014/main" id="{2F06AC47-D788-4BAB-B050-3156EA56C715}"/>
                </a:ext>
              </a:extLst>
            </p:cNvPr>
            <p:cNvSpPr>
              <a:spLocks noChangeShapeType="1"/>
            </p:cNvSpPr>
            <p:nvPr/>
          </p:nvSpPr>
          <p:spPr bwMode="auto">
            <a:xfrm>
              <a:off x="3403" y="1106"/>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25" name="Rectangle 29">
              <a:extLst>
                <a:ext uri="{FF2B5EF4-FFF2-40B4-BE49-F238E27FC236}">
                  <a16:creationId xmlns:a16="http://schemas.microsoft.com/office/drawing/2014/main" id="{E83B8837-4BD5-4D62-B338-9401D615B62B}"/>
                </a:ext>
              </a:extLst>
            </p:cNvPr>
            <p:cNvSpPr>
              <a:spLocks noChangeArrowheads="1"/>
            </p:cNvSpPr>
            <p:nvPr/>
          </p:nvSpPr>
          <p:spPr bwMode="auto">
            <a:xfrm>
              <a:off x="3383" y="276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9726" name="Line 30">
              <a:extLst>
                <a:ext uri="{FF2B5EF4-FFF2-40B4-BE49-F238E27FC236}">
                  <a16:creationId xmlns:a16="http://schemas.microsoft.com/office/drawing/2014/main" id="{149D3B32-BF00-4D6F-87A5-89A4F0E1DCDF}"/>
                </a:ext>
              </a:extLst>
            </p:cNvPr>
            <p:cNvSpPr>
              <a:spLocks noChangeShapeType="1"/>
            </p:cNvSpPr>
            <p:nvPr/>
          </p:nvSpPr>
          <p:spPr bwMode="auto">
            <a:xfrm flipV="1">
              <a:off x="3921" y="2725"/>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27" name="Line 31">
              <a:extLst>
                <a:ext uri="{FF2B5EF4-FFF2-40B4-BE49-F238E27FC236}">
                  <a16:creationId xmlns:a16="http://schemas.microsoft.com/office/drawing/2014/main" id="{79149C77-5B82-40EF-893B-87BEC772D481}"/>
                </a:ext>
              </a:extLst>
            </p:cNvPr>
            <p:cNvSpPr>
              <a:spLocks noChangeShapeType="1"/>
            </p:cNvSpPr>
            <p:nvPr/>
          </p:nvSpPr>
          <p:spPr bwMode="auto">
            <a:xfrm>
              <a:off x="3921" y="1106"/>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28" name="Rectangle 32">
              <a:extLst>
                <a:ext uri="{FF2B5EF4-FFF2-40B4-BE49-F238E27FC236}">
                  <a16:creationId xmlns:a16="http://schemas.microsoft.com/office/drawing/2014/main" id="{D90C3FA8-BC53-484B-A772-21478AFA125E}"/>
                </a:ext>
              </a:extLst>
            </p:cNvPr>
            <p:cNvSpPr>
              <a:spLocks noChangeArrowheads="1"/>
            </p:cNvSpPr>
            <p:nvPr/>
          </p:nvSpPr>
          <p:spPr bwMode="auto">
            <a:xfrm>
              <a:off x="3902" y="2763"/>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29729" name="Line 33">
              <a:extLst>
                <a:ext uri="{FF2B5EF4-FFF2-40B4-BE49-F238E27FC236}">
                  <a16:creationId xmlns:a16="http://schemas.microsoft.com/office/drawing/2014/main" id="{3400BD12-1F2B-46E2-B06B-A12215AEAD68}"/>
                </a:ext>
              </a:extLst>
            </p:cNvPr>
            <p:cNvSpPr>
              <a:spLocks noChangeShapeType="1"/>
            </p:cNvSpPr>
            <p:nvPr/>
          </p:nvSpPr>
          <p:spPr bwMode="auto">
            <a:xfrm flipV="1">
              <a:off x="4445" y="2725"/>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30" name="Line 34">
              <a:extLst>
                <a:ext uri="{FF2B5EF4-FFF2-40B4-BE49-F238E27FC236}">
                  <a16:creationId xmlns:a16="http://schemas.microsoft.com/office/drawing/2014/main" id="{6048143D-20CD-4154-BD5E-65A363E55E4B}"/>
                </a:ext>
              </a:extLst>
            </p:cNvPr>
            <p:cNvSpPr>
              <a:spLocks noChangeShapeType="1"/>
            </p:cNvSpPr>
            <p:nvPr/>
          </p:nvSpPr>
          <p:spPr bwMode="auto">
            <a:xfrm>
              <a:off x="4445" y="1106"/>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31" name="Rectangle 35">
              <a:extLst>
                <a:ext uri="{FF2B5EF4-FFF2-40B4-BE49-F238E27FC236}">
                  <a16:creationId xmlns:a16="http://schemas.microsoft.com/office/drawing/2014/main" id="{4DE25D60-CF44-4035-A050-52989E9627FA}"/>
                </a:ext>
              </a:extLst>
            </p:cNvPr>
            <p:cNvSpPr>
              <a:spLocks noChangeArrowheads="1"/>
            </p:cNvSpPr>
            <p:nvPr/>
          </p:nvSpPr>
          <p:spPr bwMode="auto">
            <a:xfrm>
              <a:off x="4402" y="276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a:t>
              </a:r>
              <a:endParaRPr lang="en-US" altLang="en-US" sz="1800">
                <a:latin typeface="Arial" panose="020B0604020202020204" pitchFamily="34" charset="0"/>
              </a:endParaRPr>
            </a:p>
          </p:txBody>
        </p:sp>
        <p:sp>
          <p:nvSpPr>
            <p:cNvPr id="29732" name="Line 36">
              <a:extLst>
                <a:ext uri="{FF2B5EF4-FFF2-40B4-BE49-F238E27FC236}">
                  <a16:creationId xmlns:a16="http://schemas.microsoft.com/office/drawing/2014/main" id="{650A915F-D3C4-4DCA-8329-724B2EA9C7E8}"/>
                </a:ext>
              </a:extLst>
            </p:cNvPr>
            <p:cNvSpPr>
              <a:spLocks noChangeShapeType="1"/>
            </p:cNvSpPr>
            <p:nvPr/>
          </p:nvSpPr>
          <p:spPr bwMode="auto">
            <a:xfrm flipV="1">
              <a:off x="4964" y="2725"/>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33" name="Line 37">
              <a:extLst>
                <a:ext uri="{FF2B5EF4-FFF2-40B4-BE49-F238E27FC236}">
                  <a16:creationId xmlns:a16="http://schemas.microsoft.com/office/drawing/2014/main" id="{1AFFD4C3-6ED4-4C93-A384-C41D513464D9}"/>
                </a:ext>
              </a:extLst>
            </p:cNvPr>
            <p:cNvSpPr>
              <a:spLocks noChangeShapeType="1"/>
            </p:cNvSpPr>
            <p:nvPr/>
          </p:nvSpPr>
          <p:spPr bwMode="auto">
            <a:xfrm>
              <a:off x="4964" y="1106"/>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34" name="Rectangle 38">
              <a:extLst>
                <a:ext uri="{FF2B5EF4-FFF2-40B4-BE49-F238E27FC236}">
                  <a16:creationId xmlns:a16="http://schemas.microsoft.com/office/drawing/2014/main" id="{590DEC1A-830B-481A-9771-DF8D6177F78D}"/>
                </a:ext>
              </a:extLst>
            </p:cNvPr>
            <p:cNvSpPr>
              <a:spLocks noChangeArrowheads="1"/>
            </p:cNvSpPr>
            <p:nvPr/>
          </p:nvSpPr>
          <p:spPr bwMode="auto">
            <a:xfrm>
              <a:off x="4921" y="276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29735" name="Line 39">
              <a:extLst>
                <a:ext uri="{FF2B5EF4-FFF2-40B4-BE49-F238E27FC236}">
                  <a16:creationId xmlns:a16="http://schemas.microsoft.com/office/drawing/2014/main" id="{C08CA2D4-043C-4428-99E1-91C4F9F0C847}"/>
                </a:ext>
              </a:extLst>
            </p:cNvPr>
            <p:cNvSpPr>
              <a:spLocks noChangeShapeType="1"/>
            </p:cNvSpPr>
            <p:nvPr/>
          </p:nvSpPr>
          <p:spPr bwMode="auto">
            <a:xfrm flipV="1">
              <a:off x="5487" y="2725"/>
              <a:ext cx="1" cy="2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36" name="Line 40">
              <a:extLst>
                <a:ext uri="{FF2B5EF4-FFF2-40B4-BE49-F238E27FC236}">
                  <a16:creationId xmlns:a16="http://schemas.microsoft.com/office/drawing/2014/main" id="{F8178E23-11F0-49F7-BA1E-AC385FF9DEBC}"/>
                </a:ext>
              </a:extLst>
            </p:cNvPr>
            <p:cNvSpPr>
              <a:spLocks noChangeShapeType="1"/>
            </p:cNvSpPr>
            <p:nvPr/>
          </p:nvSpPr>
          <p:spPr bwMode="auto">
            <a:xfrm>
              <a:off x="5487" y="1106"/>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37" name="Rectangle 41">
              <a:extLst>
                <a:ext uri="{FF2B5EF4-FFF2-40B4-BE49-F238E27FC236}">
                  <a16:creationId xmlns:a16="http://schemas.microsoft.com/office/drawing/2014/main" id="{63345E7C-D149-46C3-90E5-39CDD07FABFA}"/>
                </a:ext>
              </a:extLst>
            </p:cNvPr>
            <p:cNvSpPr>
              <a:spLocks noChangeArrowheads="1"/>
            </p:cNvSpPr>
            <p:nvPr/>
          </p:nvSpPr>
          <p:spPr bwMode="auto">
            <a:xfrm>
              <a:off x="5444" y="276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29738" name="Line 42">
              <a:extLst>
                <a:ext uri="{FF2B5EF4-FFF2-40B4-BE49-F238E27FC236}">
                  <a16:creationId xmlns:a16="http://schemas.microsoft.com/office/drawing/2014/main" id="{005C9DA9-C848-460F-B320-C07C1488FAC7}"/>
                </a:ext>
              </a:extLst>
            </p:cNvPr>
            <p:cNvSpPr>
              <a:spLocks noChangeShapeType="1"/>
            </p:cNvSpPr>
            <p:nvPr/>
          </p:nvSpPr>
          <p:spPr bwMode="auto">
            <a:xfrm>
              <a:off x="3403" y="2749"/>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39" name="Line 43">
              <a:extLst>
                <a:ext uri="{FF2B5EF4-FFF2-40B4-BE49-F238E27FC236}">
                  <a16:creationId xmlns:a16="http://schemas.microsoft.com/office/drawing/2014/main" id="{187BA0D9-1C82-4D0A-8D00-D647E0032D09}"/>
                </a:ext>
              </a:extLst>
            </p:cNvPr>
            <p:cNvSpPr>
              <a:spLocks noChangeShapeType="1"/>
            </p:cNvSpPr>
            <p:nvPr/>
          </p:nvSpPr>
          <p:spPr bwMode="auto">
            <a:xfrm flipH="1">
              <a:off x="5463" y="2749"/>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40" name="Rectangle 44">
              <a:extLst>
                <a:ext uri="{FF2B5EF4-FFF2-40B4-BE49-F238E27FC236}">
                  <a16:creationId xmlns:a16="http://schemas.microsoft.com/office/drawing/2014/main" id="{1A25899F-0C70-4287-AD23-80893AE30B90}"/>
                </a:ext>
              </a:extLst>
            </p:cNvPr>
            <p:cNvSpPr>
              <a:spLocks noChangeArrowheads="1"/>
            </p:cNvSpPr>
            <p:nvPr/>
          </p:nvSpPr>
          <p:spPr bwMode="auto">
            <a:xfrm>
              <a:off x="3340" y="2706"/>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9741" name="Line 45">
              <a:extLst>
                <a:ext uri="{FF2B5EF4-FFF2-40B4-BE49-F238E27FC236}">
                  <a16:creationId xmlns:a16="http://schemas.microsoft.com/office/drawing/2014/main" id="{CEA1CD3B-76C8-4C11-B51E-A335F9E5F3B3}"/>
                </a:ext>
              </a:extLst>
            </p:cNvPr>
            <p:cNvSpPr>
              <a:spLocks noChangeShapeType="1"/>
            </p:cNvSpPr>
            <p:nvPr/>
          </p:nvSpPr>
          <p:spPr bwMode="auto">
            <a:xfrm>
              <a:off x="3403" y="259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42" name="Line 46">
              <a:extLst>
                <a:ext uri="{FF2B5EF4-FFF2-40B4-BE49-F238E27FC236}">
                  <a16:creationId xmlns:a16="http://schemas.microsoft.com/office/drawing/2014/main" id="{FCDE671A-B120-42C9-A350-9B43099E0A59}"/>
                </a:ext>
              </a:extLst>
            </p:cNvPr>
            <p:cNvSpPr>
              <a:spLocks noChangeShapeType="1"/>
            </p:cNvSpPr>
            <p:nvPr/>
          </p:nvSpPr>
          <p:spPr bwMode="auto">
            <a:xfrm flipH="1">
              <a:off x="5463" y="2595"/>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43" name="Line 47">
              <a:extLst>
                <a:ext uri="{FF2B5EF4-FFF2-40B4-BE49-F238E27FC236}">
                  <a16:creationId xmlns:a16="http://schemas.microsoft.com/office/drawing/2014/main" id="{281823F6-2E61-4673-9B73-27D2051A396F}"/>
                </a:ext>
              </a:extLst>
            </p:cNvPr>
            <p:cNvSpPr>
              <a:spLocks noChangeShapeType="1"/>
            </p:cNvSpPr>
            <p:nvPr/>
          </p:nvSpPr>
          <p:spPr bwMode="auto">
            <a:xfrm>
              <a:off x="3403" y="244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44" name="Line 48">
              <a:extLst>
                <a:ext uri="{FF2B5EF4-FFF2-40B4-BE49-F238E27FC236}">
                  <a16:creationId xmlns:a16="http://schemas.microsoft.com/office/drawing/2014/main" id="{18B60410-FC93-4B33-BFB8-C34E4D9486C8}"/>
                </a:ext>
              </a:extLst>
            </p:cNvPr>
            <p:cNvSpPr>
              <a:spLocks noChangeShapeType="1"/>
            </p:cNvSpPr>
            <p:nvPr/>
          </p:nvSpPr>
          <p:spPr bwMode="auto">
            <a:xfrm flipH="1">
              <a:off x="5463" y="2446"/>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45" name="Rectangle 49">
              <a:extLst>
                <a:ext uri="{FF2B5EF4-FFF2-40B4-BE49-F238E27FC236}">
                  <a16:creationId xmlns:a16="http://schemas.microsoft.com/office/drawing/2014/main" id="{063BAEC8-C4DB-4BD4-BD15-04AF2CF6B724}"/>
                </a:ext>
              </a:extLst>
            </p:cNvPr>
            <p:cNvSpPr>
              <a:spLocks noChangeArrowheads="1"/>
            </p:cNvSpPr>
            <p:nvPr/>
          </p:nvSpPr>
          <p:spPr bwMode="auto">
            <a:xfrm>
              <a:off x="3297" y="2403"/>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40</a:t>
              </a:r>
              <a:endParaRPr lang="en-US" altLang="en-US" sz="1800">
                <a:latin typeface="Arial" panose="020B0604020202020204" pitchFamily="34" charset="0"/>
              </a:endParaRPr>
            </a:p>
          </p:txBody>
        </p:sp>
        <p:sp>
          <p:nvSpPr>
            <p:cNvPr id="29746" name="Line 50">
              <a:extLst>
                <a:ext uri="{FF2B5EF4-FFF2-40B4-BE49-F238E27FC236}">
                  <a16:creationId xmlns:a16="http://schemas.microsoft.com/office/drawing/2014/main" id="{8294E372-09C9-455D-B1CB-8C3ED773A97B}"/>
                </a:ext>
              </a:extLst>
            </p:cNvPr>
            <p:cNvSpPr>
              <a:spLocks noChangeShapeType="1"/>
            </p:cNvSpPr>
            <p:nvPr/>
          </p:nvSpPr>
          <p:spPr bwMode="auto">
            <a:xfrm>
              <a:off x="3403" y="2297"/>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47" name="Line 51">
              <a:extLst>
                <a:ext uri="{FF2B5EF4-FFF2-40B4-BE49-F238E27FC236}">
                  <a16:creationId xmlns:a16="http://schemas.microsoft.com/office/drawing/2014/main" id="{2CCDD82A-75F1-4405-8318-7D10651074C0}"/>
                </a:ext>
              </a:extLst>
            </p:cNvPr>
            <p:cNvSpPr>
              <a:spLocks noChangeShapeType="1"/>
            </p:cNvSpPr>
            <p:nvPr/>
          </p:nvSpPr>
          <p:spPr bwMode="auto">
            <a:xfrm flipH="1">
              <a:off x="5463" y="2297"/>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48" name="Rectangle 52">
              <a:extLst>
                <a:ext uri="{FF2B5EF4-FFF2-40B4-BE49-F238E27FC236}">
                  <a16:creationId xmlns:a16="http://schemas.microsoft.com/office/drawing/2014/main" id="{F723F8D8-B09C-4815-8F85-C8A279591FC2}"/>
                </a:ext>
              </a:extLst>
            </p:cNvPr>
            <p:cNvSpPr>
              <a:spLocks noChangeArrowheads="1"/>
            </p:cNvSpPr>
            <p:nvPr/>
          </p:nvSpPr>
          <p:spPr bwMode="auto">
            <a:xfrm>
              <a:off x="3297" y="2254"/>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60</a:t>
              </a:r>
              <a:endParaRPr lang="en-US" altLang="en-US" sz="1800">
                <a:latin typeface="Arial" panose="020B0604020202020204" pitchFamily="34" charset="0"/>
              </a:endParaRPr>
            </a:p>
          </p:txBody>
        </p:sp>
        <p:sp>
          <p:nvSpPr>
            <p:cNvPr id="29749" name="Line 53">
              <a:extLst>
                <a:ext uri="{FF2B5EF4-FFF2-40B4-BE49-F238E27FC236}">
                  <a16:creationId xmlns:a16="http://schemas.microsoft.com/office/drawing/2014/main" id="{126E2E42-225E-4643-BB8D-E26A9C2AD4E1}"/>
                </a:ext>
              </a:extLst>
            </p:cNvPr>
            <p:cNvSpPr>
              <a:spLocks noChangeShapeType="1"/>
            </p:cNvSpPr>
            <p:nvPr/>
          </p:nvSpPr>
          <p:spPr bwMode="auto">
            <a:xfrm>
              <a:off x="3403" y="2148"/>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50" name="Line 54">
              <a:extLst>
                <a:ext uri="{FF2B5EF4-FFF2-40B4-BE49-F238E27FC236}">
                  <a16:creationId xmlns:a16="http://schemas.microsoft.com/office/drawing/2014/main" id="{F977DCA9-9412-43EF-9090-6D48DB0DD6AF}"/>
                </a:ext>
              </a:extLst>
            </p:cNvPr>
            <p:cNvSpPr>
              <a:spLocks noChangeShapeType="1"/>
            </p:cNvSpPr>
            <p:nvPr/>
          </p:nvSpPr>
          <p:spPr bwMode="auto">
            <a:xfrm flipH="1">
              <a:off x="5463" y="2148"/>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51" name="Rectangle 55">
              <a:extLst>
                <a:ext uri="{FF2B5EF4-FFF2-40B4-BE49-F238E27FC236}">
                  <a16:creationId xmlns:a16="http://schemas.microsoft.com/office/drawing/2014/main" id="{D326845E-030E-493D-817A-F55D07D4C6BE}"/>
                </a:ext>
              </a:extLst>
            </p:cNvPr>
            <p:cNvSpPr>
              <a:spLocks noChangeArrowheads="1"/>
            </p:cNvSpPr>
            <p:nvPr/>
          </p:nvSpPr>
          <p:spPr bwMode="auto">
            <a:xfrm>
              <a:off x="3297" y="210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80</a:t>
              </a:r>
              <a:endParaRPr lang="en-US" altLang="en-US" sz="1800">
                <a:latin typeface="Arial" panose="020B0604020202020204" pitchFamily="34" charset="0"/>
              </a:endParaRPr>
            </a:p>
          </p:txBody>
        </p:sp>
        <p:sp>
          <p:nvSpPr>
            <p:cNvPr id="29752" name="Line 56">
              <a:extLst>
                <a:ext uri="{FF2B5EF4-FFF2-40B4-BE49-F238E27FC236}">
                  <a16:creationId xmlns:a16="http://schemas.microsoft.com/office/drawing/2014/main" id="{F3154125-3BFC-40DA-A1B8-EC1BECA891B7}"/>
                </a:ext>
              </a:extLst>
            </p:cNvPr>
            <p:cNvSpPr>
              <a:spLocks noChangeShapeType="1"/>
            </p:cNvSpPr>
            <p:nvPr/>
          </p:nvSpPr>
          <p:spPr bwMode="auto">
            <a:xfrm>
              <a:off x="3403" y="1999"/>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53" name="Line 57">
              <a:extLst>
                <a:ext uri="{FF2B5EF4-FFF2-40B4-BE49-F238E27FC236}">
                  <a16:creationId xmlns:a16="http://schemas.microsoft.com/office/drawing/2014/main" id="{C5020350-6739-4B9C-831B-CAAF3160CB51}"/>
                </a:ext>
              </a:extLst>
            </p:cNvPr>
            <p:cNvSpPr>
              <a:spLocks noChangeShapeType="1"/>
            </p:cNvSpPr>
            <p:nvPr/>
          </p:nvSpPr>
          <p:spPr bwMode="auto">
            <a:xfrm flipH="1">
              <a:off x="5463" y="1999"/>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54" name="Rectangle 58">
              <a:extLst>
                <a:ext uri="{FF2B5EF4-FFF2-40B4-BE49-F238E27FC236}">
                  <a16:creationId xmlns:a16="http://schemas.microsoft.com/office/drawing/2014/main" id="{428440FA-99CC-4919-8B4B-48A249D2956F}"/>
                </a:ext>
              </a:extLst>
            </p:cNvPr>
            <p:cNvSpPr>
              <a:spLocks noChangeArrowheads="1"/>
            </p:cNvSpPr>
            <p:nvPr/>
          </p:nvSpPr>
          <p:spPr bwMode="auto">
            <a:xfrm>
              <a:off x="3254" y="1956"/>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100</a:t>
              </a:r>
              <a:endParaRPr lang="en-US" altLang="en-US" sz="1800">
                <a:latin typeface="Arial" panose="020B0604020202020204" pitchFamily="34" charset="0"/>
              </a:endParaRPr>
            </a:p>
          </p:txBody>
        </p:sp>
        <p:sp>
          <p:nvSpPr>
            <p:cNvPr id="29755" name="Line 59">
              <a:extLst>
                <a:ext uri="{FF2B5EF4-FFF2-40B4-BE49-F238E27FC236}">
                  <a16:creationId xmlns:a16="http://schemas.microsoft.com/office/drawing/2014/main" id="{41C6787E-3F52-4FBC-87DA-F1BF41986784}"/>
                </a:ext>
              </a:extLst>
            </p:cNvPr>
            <p:cNvSpPr>
              <a:spLocks noChangeShapeType="1"/>
            </p:cNvSpPr>
            <p:nvPr/>
          </p:nvSpPr>
          <p:spPr bwMode="auto">
            <a:xfrm>
              <a:off x="3403" y="1850"/>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56" name="Line 60">
              <a:extLst>
                <a:ext uri="{FF2B5EF4-FFF2-40B4-BE49-F238E27FC236}">
                  <a16:creationId xmlns:a16="http://schemas.microsoft.com/office/drawing/2014/main" id="{6C0BB085-20F7-48B7-B90C-DE449E6939DD}"/>
                </a:ext>
              </a:extLst>
            </p:cNvPr>
            <p:cNvSpPr>
              <a:spLocks noChangeShapeType="1"/>
            </p:cNvSpPr>
            <p:nvPr/>
          </p:nvSpPr>
          <p:spPr bwMode="auto">
            <a:xfrm flipH="1">
              <a:off x="5463" y="1850"/>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57" name="Rectangle 61">
              <a:extLst>
                <a:ext uri="{FF2B5EF4-FFF2-40B4-BE49-F238E27FC236}">
                  <a16:creationId xmlns:a16="http://schemas.microsoft.com/office/drawing/2014/main" id="{B00B372F-3455-4B5C-9DA9-1DDFC8EE729F}"/>
                </a:ext>
              </a:extLst>
            </p:cNvPr>
            <p:cNvSpPr>
              <a:spLocks noChangeArrowheads="1"/>
            </p:cNvSpPr>
            <p:nvPr/>
          </p:nvSpPr>
          <p:spPr bwMode="auto">
            <a:xfrm>
              <a:off x="3254" y="1807"/>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120</a:t>
              </a:r>
              <a:endParaRPr lang="en-US" altLang="en-US" sz="1800">
                <a:latin typeface="Arial" panose="020B0604020202020204" pitchFamily="34" charset="0"/>
              </a:endParaRPr>
            </a:p>
          </p:txBody>
        </p:sp>
        <p:sp>
          <p:nvSpPr>
            <p:cNvPr id="29758" name="Line 62">
              <a:extLst>
                <a:ext uri="{FF2B5EF4-FFF2-40B4-BE49-F238E27FC236}">
                  <a16:creationId xmlns:a16="http://schemas.microsoft.com/office/drawing/2014/main" id="{A2B86A38-0914-4ADC-8305-226657D07592}"/>
                </a:ext>
              </a:extLst>
            </p:cNvPr>
            <p:cNvSpPr>
              <a:spLocks noChangeShapeType="1"/>
            </p:cNvSpPr>
            <p:nvPr/>
          </p:nvSpPr>
          <p:spPr bwMode="auto">
            <a:xfrm>
              <a:off x="3403" y="1702"/>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59" name="Line 63">
              <a:extLst>
                <a:ext uri="{FF2B5EF4-FFF2-40B4-BE49-F238E27FC236}">
                  <a16:creationId xmlns:a16="http://schemas.microsoft.com/office/drawing/2014/main" id="{649B56C4-F1D8-454D-A432-E9E57043649B}"/>
                </a:ext>
              </a:extLst>
            </p:cNvPr>
            <p:cNvSpPr>
              <a:spLocks noChangeShapeType="1"/>
            </p:cNvSpPr>
            <p:nvPr/>
          </p:nvSpPr>
          <p:spPr bwMode="auto">
            <a:xfrm flipH="1">
              <a:off x="5463" y="1702"/>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60" name="Rectangle 64">
              <a:extLst>
                <a:ext uri="{FF2B5EF4-FFF2-40B4-BE49-F238E27FC236}">
                  <a16:creationId xmlns:a16="http://schemas.microsoft.com/office/drawing/2014/main" id="{047EA5A0-2C14-47AF-ACA7-FCDCD23E0CEF}"/>
                </a:ext>
              </a:extLst>
            </p:cNvPr>
            <p:cNvSpPr>
              <a:spLocks noChangeArrowheads="1"/>
            </p:cNvSpPr>
            <p:nvPr/>
          </p:nvSpPr>
          <p:spPr bwMode="auto">
            <a:xfrm>
              <a:off x="3254" y="1658"/>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140</a:t>
              </a:r>
              <a:endParaRPr lang="en-US" altLang="en-US" sz="1800">
                <a:latin typeface="Arial" panose="020B0604020202020204" pitchFamily="34" charset="0"/>
              </a:endParaRPr>
            </a:p>
          </p:txBody>
        </p:sp>
        <p:sp>
          <p:nvSpPr>
            <p:cNvPr id="29761" name="Line 65">
              <a:extLst>
                <a:ext uri="{FF2B5EF4-FFF2-40B4-BE49-F238E27FC236}">
                  <a16:creationId xmlns:a16="http://schemas.microsoft.com/office/drawing/2014/main" id="{6758E028-AFB1-44F8-8EBB-00838AF2837C}"/>
                </a:ext>
              </a:extLst>
            </p:cNvPr>
            <p:cNvSpPr>
              <a:spLocks noChangeShapeType="1"/>
            </p:cNvSpPr>
            <p:nvPr/>
          </p:nvSpPr>
          <p:spPr bwMode="auto">
            <a:xfrm>
              <a:off x="3403" y="1553"/>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62" name="Line 66">
              <a:extLst>
                <a:ext uri="{FF2B5EF4-FFF2-40B4-BE49-F238E27FC236}">
                  <a16:creationId xmlns:a16="http://schemas.microsoft.com/office/drawing/2014/main" id="{BF52F816-22D7-4A1F-80EC-924B13850DD2}"/>
                </a:ext>
              </a:extLst>
            </p:cNvPr>
            <p:cNvSpPr>
              <a:spLocks noChangeShapeType="1"/>
            </p:cNvSpPr>
            <p:nvPr/>
          </p:nvSpPr>
          <p:spPr bwMode="auto">
            <a:xfrm flipH="1">
              <a:off x="5463" y="1553"/>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63" name="Rectangle 67">
              <a:extLst>
                <a:ext uri="{FF2B5EF4-FFF2-40B4-BE49-F238E27FC236}">
                  <a16:creationId xmlns:a16="http://schemas.microsoft.com/office/drawing/2014/main" id="{4034EBDA-1445-4EC8-93D6-D1E8D6F5FD7B}"/>
                </a:ext>
              </a:extLst>
            </p:cNvPr>
            <p:cNvSpPr>
              <a:spLocks noChangeArrowheads="1"/>
            </p:cNvSpPr>
            <p:nvPr/>
          </p:nvSpPr>
          <p:spPr bwMode="auto">
            <a:xfrm>
              <a:off x="3254" y="1509"/>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160</a:t>
              </a:r>
              <a:endParaRPr lang="en-US" altLang="en-US" sz="1800">
                <a:latin typeface="Arial" panose="020B0604020202020204" pitchFamily="34" charset="0"/>
              </a:endParaRPr>
            </a:p>
          </p:txBody>
        </p:sp>
        <p:sp>
          <p:nvSpPr>
            <p:cNvPr id="29764" name="Line 68">
              <a:extLst>
                <a:ext uri="{FF2B5EF4-FFF2-40B4-BE49-F238E27FC236}">
                  <a16:creationId xmlns:a16="http://schemas.microsoft.com/office/drawing/2014/main" id="{3EAB67E0-9602-4502-87C1-3CC28EA9C50A}"/>
                </a:ext>
              </a:extLst>
            </p:cNvPr>
            <p:cNvSpPr>
              <a:spLocks noChangeShapeType="1"/>
            </p:cNvSpPr>
            <p:nvPr/>
          </p:nvSpPr>
          <p:spPr bwMode="auto">
            <a:xfrm>
              <a:off x="3403" y="1404"/>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65" name="Line 69">
              <a:extLst>
                <a:ext uri="{FF2B5EF4-FFF2-40B4-BE49-F238E27FC236}">
                  <a16:creationId xmlns:a16="http://schemas.microsoft.com/office/drawing/2014/main" id="{0FCB4861-A42D-4A93-93ED-F3F6FE037229}"/>
                </a:ext>
              </a:extLst>
            </p:cNvPr>
            <p:cNvSpPr>
              <a:spLocks noChangeShapeType="1"/>
            </p:cNvSpPr>
            <p:nvPr/>
          </p:nvSpPr>
          <p:spPr bwMode="auto">
            <a:xfrm flipH="1">
              <a:off x="5463" y="1404"/>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66" name="Rectangle 70">
              <a:extLst>
                <a:ext uri="{FF2B5EF4-FFF2-40B4-BE49-F238E27FC236}">
                  <a16:creationId xmlns:a16="http://schemas.microsoft.com/office/drawing/2014/main" id="{FC7B69B9-2AA2-450A-9F2E-D7F3D2BF57D6}"/>
                </a:ext>
              </a:extLst>
            </p:cNvPr>
            <p:cNvSpPr>
              <a:spLocks noChangeArrowheads="1"/>
            </p:cNvSpPr>
            <p:nvPr/>
          </p:nvSpPr>
          <p:spPr bwMode="auto">
            <a:xfrm>
              <a:off x="3254" y="1360"/>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180</a:t>
              </a:r>
              <a:endParaRPr lang="en-US" altLang="en-US" sz="1800">
                <a:latin typeface="Arial" panose="020B0604020202020204" pitchFamily="34" charset="0"/>
              </a:endParaRPr>
            </a:p>
          </p:txBody>
        </p:sp>
        <p:sp>
          <p:nvSpPr>
            <p:cNvPr id="29767" name="Line 71">
              <a:extLst>
                <a:ext uri="{FF2B5EF4-FFF2-40B4-BE49-F238E27FC236}">
                  <a16:creationId xmlns:a16="http://schemas.microsoft.com/office/drawing/2014/main" id="{C1220C53-F78B-449E-9CDC-088393C1FCF4}"/>
                </a:ext>
              </a:extLst>
            </p:cNvPr>
            <p:cNvSpPr>
              <a:spLocks noChangeShapeType="1"/>
            </p:cNvSpPr>
            <p:nvPr/>
          </p:nvSpPr>
          <p:spPr bwMode="auto">
            <a:xfrm>
              <a:off x="3403" y="1255"/>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68" name="Line 72">
              <a:extLst>
                <a:ext uri="{FF2B5EF4-FFF2-40B4-BE49-F238E27FC236}">
                  <a16:creationId xmlns:a16="http://schemas.microsoft.com/office/drawing/2014/main" id="{F3743C46-684E-4FCB-BCF6-AE3D42BFE97D}"/>
                </a:ext>
              </a:extLst>
            </p:cNvPr>
            <p:cNvSpPr>
              <a:spLocks noChangeShapeType="1"/>
            </p:cNvSpPr>
            <p:nvPr/>
          </p:nvSpPr>
          <p:spPr bwMode="auto">
            <a:xfrm flipH="1">
              <a:off x="5463" y="1255"/>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69" name="Rectangle 73">
              <a:extLst>
                <a:ext uri="{FF2B5EF4-FFF2-40B4-BE49-F238E27FC236}">
                  <a16:creationId xmlns:a16="http://schemas.microsoft.com/office/drawing/2014/main" id="{082DE490-7021-4A10-A88F-DFF5384D39FE}"/>
                </a:ext>
              </a:extLst>
            </p:cNvPr>
            <p:cNvSpPr>
              <a:spLocks noChangeArrowheads="1"/>
            </p:cNvSpPr>
            <p:nvPr/>
          </p:nvSpPr>
          <p:spPr bwMode="auto">
            <a:xfrm>
              <a:off x="3254" y="1211"/>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200</a:t>
              </a:r>
              <a:endParaRPr lang="en-US" altLang="en-US" sz="1800">
                <a:latin typeface="Arial" panose="020B0604020202020204" pitchFamily="34" charset="0"/>
              </a:endParaRPr>
            </a:p>
          </p:txBody>
        </p:sp>
        <p:sp>
          <p:nvSpPr>
            <p:cNvPr id="29770" name="Line 74">
              <a:extLst>
                <a:ext uri="{FF2B5EF4-FFF2-40B4-BE49-F238E27FC236}">
                  <a16:creationId xmlns:a16="http://schemas.microsoft.com/office/drawing/2014/main" id="{26351989-3332-43E2-8A89-07F8A640ABE8}"/>
                </a:ext>
              </a:extLst>
            </p:cNvPr>
            <p:cNvSpPr>
              <a:spLocks noChangeShapeType="1"/>
            </p:cNvSpPr>
            <p:nvPr/>
          </p:nvSpPr>
          <p:spPr bwMode="auto">
            <a:xfrm>
              <a:off x="3403" y="1106"/>
              <a:ext cx="1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71" name="Line 75">
              <a:extLst>
                <a:ext uri="{FF2B5EF4-FFF2-40B4-BE49-F238E27FC236}">
                  <a16:creationId xmlns:a16="http://schemas.microsoft.com/office/drawing/2014/main" id="{DB6AEC4C-AFEC-413D-B1CC-C0EFF592916A}"/>
                </a:ext>
              </a:extLst>
            </p:cNvPr>
            <p:cNvSpPr>
              <a:spLocks noChangeShapeType="1"/>
            </p:cNvSpPr>
            <p:nvPr/>
          </p:nvSpPr>
          <p:spPr bwMode="auto">
            <a:xfrm flipH="1">
              <a:off x="5463" y="1106"/>
              <a:ext cx="24"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72" name="Rectangle 76">
              <a:extLst>
                <a:ext uri="{FF2B5EF4-FFF2-40B4-BE49-F238E27FC236}">
                  <a16:creationId xmlns:a16="http://schemas.microsoft.com/office/drawing/2014/main" id="{4133C748-5B02-488E-B53D-F1BC899A487A}"/>
                </a:ext>
              </a:extLst>
            </p:cNvPr>
            <p:cNvSpPr>
              <a:spLocks noChangeArrowheads="1"/>
            </p:cNvSpPr>
            <p:nvPr/>
          </p:nvSpPr>
          <p:spPr bwMode="auto">
            <a:xfrm>
              <a:off x="3254" y="1063"/>
              <a:ext cx="132"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000">
                  <a:solidFill>
                    <a:srgbClr val="000000"/>
                  </a:solidFill>
                  <a:latin typeface="Helvetica" panose="020B0604020202020204" pitchFamily="34" charset="0"/>
                </a:rPr>
                <a:t>220</a:t>
              </a:r>
              <a:endParaRPr lang="en-US" altLang="en-US" sz="1800">
                <a:latin typeface="Arial" panose="020B0604020202020204" pitchFamily="34" charset="0"/>
              </a:endParaRPr>
            </a:p>
          </p:txBody>
        </p:sp>
        <p:sp>
          <p:nvSpPr>
            <p:cNvPr id="29773" name="Line 77">
              <a:extLst>
                <a:ext uri="{FF2B5EF4-FFF2-40B4-BE49-F238E27FC236}">
                  <a16:creationId xmlns:a16="http://schemas.microsoft.com/office/drawing/2014/main" id="{2A5AF4EE-B0D8-413E-8141-3B8EF949DB49}"/>
                </a:ext>
              </a:extLst>
            </p:cNvPr>
            <p:cNvSpPr>
              <a:spLocks noChangeShapeType="1"/>
            </p:cNvSpPr>
            <p:nvPr/>
          </p:nvSpPr>
          <p:spPr bwMode="auto">
            <a:xfrm flipV="1">
              <a:off x="5487" y="1106"/>
              <a:ext cx="1" cy="164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74" name="Freeform 78">
              <a:extLst>
                <a:ext uri="{FF2B5EF4-FFF2-40B4-BE49-F238E27FC236}">
                  <a16:creationId xmlns:a16="http://schemas.microsoft.com/office/drawing/2014/main" id="{ACE5F0F5-2F08-4A7A-9E3B-BB824C2E8896}"/>
                </a:ext>
              </a:extLst>
            </p:cNvPr>
            <p:cNvSpPr>
              <a:spLocks/>
            </p:cNvSpPr>
            <p:nvPr/>
          </p:nvSpPr>
          <p:spPr bwMode="auto">
            <a:xfrm>
              <a:off x="3403" y="2475"/>
              <a:ext cx="2089" cy="149"/>
            </a:xfrm>
            <a:custGeom>
              <a:avLst/>
              <a:gdLst>
                <a:gd name="T0" fmla="*/ 19 w 2089"/>
                <a:gd name="T1" fmla="*/ 24 h 149"/>
                <a:gd name="T2" fmla="*/ 62 w 2089"/>
                <a:gd name="T3" fmla="*/ 19 h 149"/>
                <a:gd name="T4" fmla="*/ 101 w 2089"/>
                <a:gd name="T5" fmla="*/ 19 h 149"/>
                <a:gd name="T6" fmla="*/ 144 w 2089"/>
                <a:gd name="T7" fmla="*/ 19 h 149"/>
                <a:gd name="T8" fmla="*/ 187 w 2089"/>
                <a:gd name="T9" fmla="*/ 19 h 149"/>
                <a:gd name="T10" fmla="*/ 225 w 2089"/>
                <a:gd name="T11" fmla="*/ 19 h 149"/>
                <a:gd name="T12" fmla="*/ 269 w 2089"/>
                <a:gd name="T13" fmla="*/ 19 h 149"/>
                <a:gd name="T14" fmla="*/ 312 w 2089"/>
                <a:gd name="T15" fmla="*/ 24 h 149"/>
                <a:gd name="T16" fmla="*/ 350 w 2089"/>
                <a:gd name="T17" fmla="*/ 24 h 149"/>
                <a:gd name="T18" fmla="*/ 394 w 2089"/>
                <a:gd name="T19" fmla="*/ 24 h 149"/>
                <a:gd name="T20" fmla="*/ 437 w 2089"/>
                <a:gd name="T21" fmla="*/ 24 h 149"/>
                <a:gd name="T22" fmla="*/ 475 w 2089"/>
                <a:gd name="T23" fmla="*/ 29 h 149"/>
                <a:gd name="T24" fmla="*/ 518 w 2089"/>
                <a:gd name="T25" fmla="*/ 29 h 149"/>
                <a:gd name="T26" fmla="*/ 562 w 2089"/>
                <a:gd name="T27" fmla="*/ 29 h 149"/>
                <a:gd name="T28" fmla="*/ 600 w 2089"/>
                <a:gd name="T29" fmla="*/ 34 h 149"/>
                <a:gd name="T30" fmla="*/ 643 w 2089"/>
                <a:gd name="T31" fmla="*/ 34 h 149"/>
                <a:gd name="T32" fmla="*/ 687 w 2089"/>
                <a:gd name="T33" fmla="*/ 38 h 149"/>
                <a:gd name="T34" fmla="*/ 725 w 2089"/>
                <a:gd name="T35" fmla="*/ 38 h 149"/>
                <a:gd name="T36" fmla="*/ 768 w 2089"/>
                <a:gd name="T37" fmla="*/ 43 h 149"/>
                <a:gd name="T38" fmla="*/ 811 w 2089"/>
                <a:gd name="T39" fmla="*/ 43 h 149"/>
                <a:gd name="T40" fmla="*/ 850 w 2089"/>
                <a:gd name="T41" fmla="*/ 48 h 149"/>
                <a:gd name="T42" fmla="*/ 893 w 2089"/>
                <a:gd name="T43" fmla="*/ 48 h 149"/>
                <a:gd name="T44" fmla="*/ 936 w 2089"/>
                <a:gd name="T45" fmla="*/ 53 h 149"/>
                <a:gd name="T46" fmla="*/ 975 w 2089"/>
                <a:gd name="T47" fmla="*/ 53 h 149"/>
                <a:gd name="T48" fmla="*/ 1018 w 2089"/>
                <a:gd name="T49" fmla="*/ 58 h 149"/>
                <a:gd name="T50" fmla="*/ 1061 w 2089"/>
                <a:gd name="T51" fmla="*/ 63 h 149"/>
                <a:gd name="T52" fmla="*/ 1100 w 2089"/>
                <a:gd name="T53" fmla="*/ 63 h 149"/>
                <a:gd name="T54" fmla="*/ 1143 w 2089"/>
                <a:gd name="T55" fmla="*/ 67 h 149"/>
                <a:gd name="T56" fmla="*/ 1186 w 2089"/>
                <a:gd name="T57" fmla="*/ 72 h 149"/>
                <a:gd name="T58" fmla="*/ 1225 w 2089"/>
                <a:gd name="T59" fmla="*/ 72 h 149"/>
                <a:gd name="T60" fmla="*/ 1268 w 2089"/>
                <a:gd name="T61" fmla="*/ 77 h 149"/>
                <a:gd name="T62" fmla="*/ 1311 w 2089"/>
                <a:gd name="T63" fmla="*/ 82 h 149"/>
                <a:gd name="T64" fmla="*/ 1349 w 2089"/>
                <a:gd name="T65" fmla="*/ 87 h 149"/>
                <a:gd name="T66" fmla="*/ 1393 w 2089"/>
                <a:gd name="T67" fmla="*/ 91 h 149"/>
                <a:gd name="T68" fmla="*/ 1436 w 2089"/>
                <a:gd name="T69" fmla="*/ 91 h 149"/>
                <a:gd name="T70" fmla="*/ 1474 w 2089"/>
                <a:gd name="T71" fmla="*/ 96 h 149"/>
                <a:gd name="T72" fmla="*/ 1518 w 2089"/>
                <a:gd name="T73" fmla="*/ 101 h 149"/>
                <a:gd name="T74" fmla="*/ 1561 w 2089"/>
                <a:gd name="T75" fmla="*/ 106 h 149"/>
                <a:gd name="T76" fmla="*/ 1599 w 2089"/>
                <a:gd name="T77" fmla="*/ 106 h 149"/>
                <a:gd name="T78" fmla="*/ 1642 w 2089"/>
                <a:gd name="T79" fmla="*/ 111 h 149"/>
                <a:gd name="T80" fmla="*/ 1686 w 2089"/>
                <a:gd name="T81" fmla="*/ 115 h 149"/>
                <a:gd name="T82" fmla="*/ 1724 w 2089"/>
                <a:gd name="T83" fmla="*/ 120 h 149"/>
                <a:gd name="T84" fmla="*/ 1767 w 2089"/>
                <a:gd name="T85" fmla="*/ 125 h 149"/>
                <a:gd name="T86" fmla="*/ 1811 w 2089"/>
                <a:gd name="T87" fmla="*/ 130 h 149"/>
                <a:gd name="T88" fmla="*/ 1849 w 2089"/>
                <a:gd name="T89" fmla="*/ 130 h 149"/>
                <a:gd name="T90" fmla="*/ 1892 w 2089"/>
                <a:gd name="T91" fmla="*/ 135 h 149"/>
                <a:gd name="T92" fmla="*/ 1935 w 2089"/>
                <a:gd name="T93" fmla="*/ 139 h 149"/>
                <a:gd name="T94" fmla="*/ 1974 w 2089"/>
                <a:gd name="T95" fmla="*/ 139 h 149"/>
                <a:gd name="T96" fmla="*/ 2017 w 2089"/>
                <a:gd name="T97" fmla="*/ 144 h 149"/>
                <a:gd name="T98" fmla="*/ 2060 w 2089"/>
                <a:gd name="T99" fmla="*/ 149 h 149"/>
                <a:gd name="T100" fmla="*/ 2089 w 2089"/>
                <a:gd name="T101" fmla="*/ 14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89" h="149">
                  <a:moveTo>
                    <a:pt x="0" y="0"/>
                  </a:moveTo>
                  <a:lnTo>
                    <a:pt x="19" y="24"/>
                  </a:lnTo>
                  <a:lnTo>
                    <a:pt x="38" y="19"/>
                  </a:lnTo>
                  <a:lnTo>
                    <a:pt x="62" y="19"/>
                  </a:lnTo>
                  <a:lnTo>
                    <a:pt x="81" y="19"/>
                  </a:lnTo>
                  <a:lnTo>
                    <a:pt x="101" y="19"/>
                  </a:lnTo>
                  <a:lnTo>
                    <a:pt x="125" y="19"/>
                  </a:lnTo>
                  <a:lnTo>
                    <a:pt x="144" y="19"/>
                  </a:lnTo>
                  <a:lnTo>
                    <a:pt x="163" y="19"/>
                  </a:lnTo>
                  <a:lnTo>
                    <a:pt x="187" y="19"/>
                  </a:lnTo>
                  <a:lnTo>
                    <a:pt x="206" y="19"/>
                  </a:lnTo>
                  <a:lnTo>
                    <a:pt x="225" y="19"/>
                  </a:lnTo>
                  <a:lnTo>
                    <a:pt x="249" y="19"/>
                  </a:lnTo>
                  <a:lnTo>
                    <a:pt x="269" y="19"/>
                  </a:lnTo>
                  <a:lnTo>
                    <a:pt x="288" y="24"/>
                  </a:lnTo>
                  <a:lnTo>
                    <a:pt x="312" y="24"/>
                  </a:lnTo>
                  <a:lnTo>
                    <a:pt x="331" y="19"/>
                  </a:lnTo>
                  <a:lnTo>
                    <a:pt x="350" y="24"/>
                  </a:lnTo>
                  <a:lnTo>
                    <a:pt x="374" y="24"/>
                  </a:lnTo>
                  <a:lnTo>
                    <a:pt x="394" y="24"/>
                  </a:lnTo>
                  <a:lnTo>
                    <a:pt x="413" y="24"/>
                  </a:lnTo>
                  <a:lnTo>
                    <a:pt x="437" y="24"/>
                  </a:lnTo>
                  <a:lnTo>
                    <a:pt x="456" y="24"/>
                  </a:lnTo>
                  <a:lnTo>
                    <a:pt x="475" y="29"/>
                  </a:lnTo>
                  <a:lnTo>
                    <a:pt x="499" y="29"/>
                  </a:lnTo>
                  <a:lnTo>
                    <a:pt x="518" y="29"/>
                  </a:lnTo>
                  <a:lnTo>
                    <a:pt x="538" y="29"/>
                  </a:lnTo>
                  <a:lnTo>
                    <a:pt x="562" y="29"/>
                  </a:lnTo>
                  <a:lnTo>
                    <a:pt x="581" y="34"/>
                  </a:lnTo>
                  <a:lnTo>
                    <a:pt x="600" y="34"/>
                  </a:lnTo>
                  <a:lnTo>
                    <a:pt x="624" y="34"/>
                  </a:lnTo>
                  <a:lnTo>
                    <a:pt x="643" y="34"/>
                  </a:lnTo>
                  <a:lnTo>
                    <a:pt x="663" y="34"/>
                  </a:lnTo>
                  <a:lnTo>
                    <a:pt x="687" y="38"/>
                  </a:lnTo>
                  <a:lnTo>
                    <a:pt x="706" y="38"/>
                  </a:lnTo>
                  <a:lnTo>
                    <a:pt x="725" y="38"/>
                  </a:lnTo>
                  <a:lnTo>
                    <a:pt x="749" y="38"/>
                  </a:lnTo>
                  <a:lnTo>
                    <a:pt x="768" y="43"/>
                  </a:lnTo>
                  <a:lnTo>
                    <a:pt x="787" y="43"/>
                  </a:lnTo>
                  <a:lnTo>
                    <a:pt x="811" y="43"/>
                  </a:lnTo>
                  <a:lnTo>
                    <a:pt x="831" y="43"/>
                  </a:lnTo>
                  <a:lnTo>
                    <a:pt x="850" y="48"/>
                  </a:lnTo>
                  <a:lnTo>
                    <a:pt x="874" y="48"/>
                  </a:lnTo>
                  <a:lnTo>
                    <a:pt x="893" y="48"/>
                  </a:lnTo>
                  <a:lnTo>
                    <a:pt x="912" y="53"/>
                  </a:lnTo>
                  <a:lnTo>
                    <a:pt x="936" y="53"/>
                  </a:lnTo>
                  <a:lnTo>
                    <a:pt x="956" y="53"/>
                  </a:lnTo>
                  <a:lnTo>
                    <a:pt x="975" y="53"/>
                  </a:lnTo>
                  <a:lnTo>
                    <a:pt x="999" y="58"/>
                  </a:lnTo>
                  <a:lnTo>
                    <a:pt x="1018" y="58"/>
                  </a:lnTo>
                  <a:lnTo>
                    <a:pt x="1037" y="63"/>
                  </a:lnTo>
                  <a:lnTo>
                    <a:pt x="1061" y="63"/>
                  </a:lnTo>
                  <a:lnTo>
                    <a:pt x="1080" y="63"/>
                  </a:lnTo>
                  <a:lnTo>
                    <a:pt x="1100" y="63"/>
                  </a:lnTo>
                  <a:lnTo>
                    <a:pt x="1124" y="67"/>
                  </a:lnTo>
                  <a:lnTo>
                    <a:pt x="1143" y="67"/>
                  </a:lnTo>
                  <a:lnTo>
                    <a:pt x="1162" y="72"/>
                  </a:lnTo>
                  <a:lnTo>
                    <a:pt x="1186" y="72"/>
                  </a:lnTo>
                  <a:lnTo>
                    <a:pt x="1205" y="72"/>
                  </a:lnTo>
                  <a:lnTo>
                    <a:pt x="1225" y="72"/>
                  </a:lnTo>
                  <a:lnTo>
                    <a:pt x="1249" y="77"/>
                  </a:lnTo>
                  <a:lnTo>
                    <a:pt x="1268" y="77"/>
                  </a:lnTo>
                  <a:lnTo>
                    <a:pt x="1287" y="82"/>
                  </a:lnTo>
                  <a:lnTo>
                    <a:pt x="1311" y="82"/>
                  </a:lnTo>
                  <a:lnTo>
                    <a:pt x="1330" y="82"/>
                  </a:lnTo>
                  <a:lnTo>
                    <a:pt x="1349" y="87"/>
                  </a:lnTo>
                  <a:lnTo>
                    <a:pt x="1373" y="87"/>
                  </a:lnTo>
                  <a:lnTo>
                    <a:pt x="1393" y="91"/>
                  </a:lnTo>
                  <a:lnTo>
                    <a:pt x="1412" y="91"/>
                  </a:lnTo>
                  <a:lnTo>
                    <a:pt x="1436" y="91"/>
                  </a:lnTo>
                  <a:lnTo>
                    <a:pt x="1455" y="96"/>
                  </a:lnTo>
                  <a:lnTo>
                    <a:pt x="1474" y="96"/>
                  </a:lnTo>
                  <a:lnTo>
                    <a:pt x="1498" y="96"/>
                  </a:lnTo>
                  <a:lnTo>
                    <a:pt x="1518" y="101"/>
                  </a:lnTo>
                  <a:lnTo>
                    <a:pt x="1537" y="101"/>
                  </a:lnTo>
                  <a:lnTo>
                    <a:pt x="1561" y="106"/>
                  </a:lnTo>
                  <a:lnTo>
                    <a:pt x="1580" y="106"/>
                  </a:lnTo>
                  <a:lnTo>
                    <a:pt x="1599" y="106"/>
                  </a:lnTo>
                  <a:lnTo>
                    <a:pt x="1623" y="111"/>
                  </a:lnTo>
                  <a:lnTo>
                    <a:pt x="1642" y="111"/>
                  </a:lnTo>
                  <a:lnTo>
                    <a:pt x="1662" y="115"/>
                  </a:lnTo>
                  <a:lnTo>
                    <a:pt x="1686" y="115"/>
                  </a:lnTo>
                  <a:lnTo>
                    <a:pt x="1705" y="115"/>
                  </a:lnTo>
                  <a:lnTo>
                    <a:pt x="1724" y="120"/>
                  </a:lnTo>
                  <a:lnTo>
                    <a:pt x="1748" y="120"/>
                  </a:lnTo>
                  <a:lnTo>
                    <a:pt x="1767" y="125"/>
                  </a:lnTo>
                  <a:lnTo>
                    <a:pt x="1787" y="125"/>
                  </a:lnTo>
                  <a:lnTo>
                    <a:pt x="1811" y="130"/>
                  </a:lnTo>
                  <a:lnTo>
                    <a:pt x="1830" y="130"/>
                  </a:lnTo>
                  <a:lnTo>
                    <a:pt x="1849" y="130"/>
                  </a:lnTo>
                  <a:lnTo>
                    <a:pt x="1873" y="135"/>
                  </a:lnTo>
                  <a:lnTo>
                    <a:pt x="1892" y="135"/>
                  </a:lnTo>
                  <a:lnTo>
                    <a:pt x="1911" y="135"/>
                  </a:lnTo>
                  <a:lnTo>
                    <a:pt x="1935" y="139"/>
                  </a:lnTo>
                  <a:lnTo>
                    <a:pt x="1955" y="139"/>
                  </a:lnTo>
                  <a:lnTo>
                    <a:pt x="1974" y="139"/>
                  </a:lnTo>
                  <a:lnTo>
                    <a:pt x="1998" y="144"/>
                  </a:lnTo>
                  <a:lnTo>
                    <a:pt x="2017" y="144"/>
                  </a:lnTo>
                  <a:lnTo>
                    <a:pt x="2036" y="149"/>
                  </a:lnTo>
                  <a:lnTo>
                    <a:pt x="2060" y="149"/>
                  </a:lnTo>
                  <a:lnTo>
                    <a:pt x="2080" y="149"/>
                  </a:lnTo>
                  <a:lnTo>
                    <a:pt x="2089" y="149"/>
                  </a:lnTo>
                </a:path>
              </a:pathLst>
            </a:custGeom>
            <a:noFill/>
            <a:ln w="1587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75" name="Freeform 79">
              <a:extLst>
                <a:ext uri="{FF2B5EF4-FFF2-40B4-BE49-F238E27FC236}">
                  <a16:creationId xmlns:a16="http://schemas.microsoft.com/office/drawing/2014/main" id="{0E505A40-5D09-47F6-A675-B0CC8C56B256}"/>
                </a:ext>
              </a:extLst>
            </p:cNvPr>
            <p:cNvSpPr>
              <a:spLocks/>
            </p:cNvSpPr>
            <p:nvPr/>
          </p:nvSpPr>
          <p:spPr bwMode="auto">
            <a:xfrm>
              <a:off x="3403" y="1106"/>
              <a:ext cx="1806" cy="1287"/>
            </a:xfrm>
            <a:custGeom>
              <a:avLst/>
              <a:gdLst>
                <a:gd name="T0" fmla="*/ 19 w 1806"/>
                <a:gd name="T1" fmla="*/ 33 h 1287"/>
                <a:gd name="T2" fmla="*/ 62 w 1806"/>
                <a:gd name="T3" fmla="*/ 797 h 1287"/>
                <a:gd name="T4" fmla="*/ 101 w 1806"/>
                <a:gd name="T5" fmla="*/ 1062 h 1287"/>
                <a:gd name="T6" fmla="*/ 144 w 1806"/>
                <a:gd name="T7" fmla="*/ 1167 h 1287"/>
                <a:gd name="T8" fmla="*/ 187 w 1806"/>
                <a:gd name="T9" fmla="*/ 1220 h 1287"/>
                <a:gd name="T10" fmla="*/ 225 w 1806"/>
                <a:gd name="T11" fmla="*/ 1249 h 1287"/>
                <a:gd name="T12" fmla="*/ 269 w 1806"/>
                <a:gd name="T13" fmla="*/ 1263 h 1287"/>
                <a:gd name="T14" fmla="*/ 312 w 1806"/>
                <a:gd name="T15" fmla="*/ 1273 h 1287"/>
                <a:gd name="T16" fmla="*/ 350 w 1806"/>
                <a:gd name="T17" fmla="*/ 1283 h 1287"/>
                <a:gd name="T18" fmla="*/ 394 w 1806"/>
                <a:gd name="T19" fmla="*/ 1283 h 1287"/>
                <a:gd name="T20" fmla="*/ 437 w 1806"/>
                <a:gd name="T21" fmla="*/ 1287 h 1287"/>
                <a:gd name="T22" fmla="*/ 475 w 1806"/>
                <a:gd name="T23" fmla="*/ 1287 h 1287"/>
                <a:gd name="T24" fmla="*/ 518 w 1806"/>
                <a:gd name="T25" fmla="*/ 1283 h 1287"/>
                <a:gd name="T26" fmla="*/ 562 w 1806"/>
                <a:gd name="T27" fmla="*/ 1278 h 1287"/>
                <a:gd name="T28" fmla="*/ 600 w 1806"/>
                <a:gd name="T29" fmla="*/ 1273 h 1287"/>
                <a:gd name="T30" fmla="*/ 643 w 1806"/>
                <a:gd name="T31" fmla="*/ 1263 h 1287"/>
                <a:gd name="T32" fmla="*/ 687 w 1806"/>
                <a:gd name="T33" fmla="*/ 1259 h 1287"/>
                <a:gd name="T34" fmla="*/ 725 w 1806"/>
                <a:gd name="T35" fmla="*/ 1254 h 1287"/>
                <a:gd name="T36" fmla="*/ 768 w 1806"/>
                <a:gd name="T37" fmla="*/ 1249 h 1287"/>
                <a:gd name="T38" fmla="*/ 811 w 1806"/>
                <a:gd name="T39" fmla="*/ 1244 h 1287"/>
                <a:gd name="T40" fmla="*/ 850 w 1806"/>
                <a:gd name="T41" fmla="*/ 1235 h 1287"/>
                <a:gd name="T42" fmla="*/ 893 w 1806"/>
                <a:gd name="T43" fmla="*/ 1225 h 1287"/>
                <a:gd name="T44" fmla="*/ 936 w 1806"/>
                <a:gd name="T45" fmla="*/ 1215 h 1287"/>
                <a:gd name="T46" fmla="*/ 975 w 1806"/>
                <a:gd name="T47" fmla="*/ 1201 h 1287"/>
                <a:gd name="T48" fmla="*/ 1018 w 1806"/>
                <a:gd name="T49" fmla="*/ 1186 h 1287"/>
                <a:gd name="T50" fmla="*/ 1061 w 1806"/>
                <a:gd name="T51" fmla="*/ 1172 h 1287"/>
                <a:gd name="T52" fmla="*/ 1100 w 1806"/>
                <a:gd name="T53" fmla="*/ 1153 h 1287"/>
                <a:gd name="T54" fmla="*/ 1143 w 1806"/>
                <a:gd name="T55" fmla="*/ 1134 h 1287"/>
                <a:gd name="T56" fmla="*/ 1186 w 1806"/>
                <a:gd name="T57" fmla="*/ 1114 h 1287"/>
                <a:gd name="T58" fmla="*/ 1225 w 1806"/>
                <a:gd name="T59" fmla="*/ 1090 h 1287"/>
                <a:gd name="T60" fmla="*/ 1268 w 1806"/>
                <a:gd name="T61" fmla="*/ 1062 h 1287"/>
                <a:gd name="T62" fmla="*/ 1311 w 1806"/>
                <a:gd name="T63" fmla="*/ 1033 h 1287"/>
                <a:gd name="T64" fmla="*/ 1349 w 1806"/>
                <a:gd name="T65" fmla="*/ 999 h 1287"/>
                <a:gd name="T66" fmla="*/ 1393 w 1806"/>
                <a:gd name="T67" fmla="*/ 961 h 1287"/>
                <a:gd name="T68" fmla="*/ 1436 w 1806"/>
                <a:gd name="T69" fmla="*/ 917 h 1287"/>
                <a:gd name="T70" fmla="*/ 1474 w 1806"/>
                <a:gd name="T71" fmla="*/ 874 h 1287"/>
                <a:gd name="T72" fmla="*/ 1518 w 1806"/>
                <a:gd name="T73" fmla="*/ 817 h 1287"/>
                <a:gd name="T74" fmla="*/ 1561 w 1806"/>
                <a:gd name="T75" fmla="*/ 754 h 1287"/>
                <a:gd name="T76" fmla="*/ 1599 w 1806"/>
                <a:gd name="T77" fmla="*/ 682 h 1287"/>
                <a:gd name="T78" fmla="*/ 1642 w 1806"/>
                <a:gd name="T79" fmla="*/ 591 h 1287"/>
                <a:gd name="T80" fmla="*/ 1686 w 1806"/>
                <a:gd name="T81" fmla="*/ 490 h 1287"/>
                <a:gd name="T82" fmla="*/ 1724 w 1806"/>
                <a:gd name="T83" fmla="*/ 355 h 1287"/>
                <a:gd name="T84" fmla="*/ 1767 w 1806"/>
                <a:gd name="T85" fmla="*/ 197 h 1287"/>
                <a:gd name="T86" fmla="*/ 1806 w 1806"/>
                <a:gd name="T87" fmla="*/ 0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06" h="1287">
                  <a:moveTo>
                    <a:pt x="0" y="206"/>
                  </a:moveTo>
                  <a:lnTo>
                    <a:pt x="19" y="33"/>
                  </a:lnTo>
                  <a:lnTo>
                    <a:pt x="38" y="499"/>
                  </a:lnTo>
                  <a:lnTo>
                    <a:pt x="62" y="797"/>
                  </a:lnTo>
                  <a:lnTo>
                    <a:pt x="81" y="956"/>
                  </a:lnTo>
                  <a:lnTo>
                    <a:pt x="101" y="1062"/>
                  </a:lnTo>
                  <a:lnTo>
                    <a:pt x="125" y="1124"/>
                  </a:lnTo>
                  <a:lnTo>
                    <a:pt x="144" y="1167"/>
                  </a:lnTo>
                  <a:lnTo>
                    <a:pt x="163" y="1196"/>
                  </a:lnTo>
                  <a:lnTo>
                    <a:pt x="187" y="1220"/>
                  </a:lnTo>
                  <a:lnTo>
                    <a:pt x="206" y="1235"/>
                  </a:lnTo>
                  <a:lnTo>
                    <a:pt x="225" y="1249"/>
                  </a:lnTo>
                  <a:lnTo>
                    <a:pt x="249" y="1254"/>
                  </a:lnTo>
                  <a:lnTo>
                    <a:pt x="269" y="1263"/>
                  </a:lnTo>
                  <a:lnTo>
                    <a:pt x="288" y="1268"/>
                  </a:lnTo>
                  <a:lnTo>
                    <a:pt x="312" y="1273"/>
                  </a:lnTo>
                  <a:lnTo>
                    <a:pt x="331" y="1278"/>
                  </a:lnTo>
                  <a:lnTo>
                    <a:pt x="350" y="1283"/>
                  </a:lnTo>
                  <a:lnTo>
                    <a:pt x="374" y="1283"/>
                  </a:lnTo>
                  <a:lnTo>
                    <a:pt x="394" y="1283"/>
                  </a:lnTo>
                  <a:lnTo>
                    <a:pt x="413" y="1287"/>
                  </a:lnTo>
                  <a:lnTo>
                    <a:pt x="437" y="1287"/>
                  </a:lnTo>
                  <a:lnTo>
                    <a:pt x="456" y="1287"/>
                  </a:lnTo>
                  <a:lnTo>
                    <a:pt x="475" y="1287"/>
                  </a:lnTo>
                  <a:lnTo>
                    <a:pt x="499" y="1287"/>
                  </a:lnTo>
                  <a:lnTo>
                    <a:pt x="518" y="1283"/>
                  </a:lnTo>
                  <a:lnTo>
                    <a:pt x="538" y="1283"/>
                  </a:lnTo>
                  <a:lnTo>
                    <a:pt x="562" y="1278"/>
                  </a:lnTo>
                  <a:lnTo>
                    <a:pt x="581" y="1273"/>
                  </a:lnTo>
                  <a:lnTo>
                    <a:pt x="600" y="1273"/>
                  </a:lnTo>
                  <a:lnTo>
                    <a:pt x="624" y="1268"/>
                  </a:lnTo>
                  <a:lnTo>
                    <a:pt x="643" y="1263"/>
                  </a:lnTo>
                  <a:lnTo>
                    <a:pt x="663" y="1263"/>
                  </a:lnTo>
                  <a:lnTo>
                    <a:pt x="687" y="1259"/>
                  </a:lnTo>
                  <a:lnTo>
                    <a:pt x="706" y="1259"/>
                  </a:lnTo>
                  <a:lnTo>
                    <a:pt x="725" y="1254"/>
                  </a:lnTo>
                  <a:lnTo>
                    <a:pt x="749" y="1249"/>
                  </a:lnTo>
                  <a:lnTo>
                    <a:pt x="768" y="1249"/>
                  </a:lnTo>
                  <a:lnTo>
                    <a:pt x="787" y="1244"/>
                  </a:lnTo>
                  <a:lnTo>
                    <a:pt x="811" y="1244"/>
                  </a:lnTo>
                  <a:lnTo>
                    <a:pt x="831" y="1239"/>
                  </a:lnTo>
                  <a:lnTo>
                    <a:pt x="850" y="1235"/>
                  </a:lnTo>
                  <a:lnTo>
                    <a:pt x="874" y="1230"/>
                  </a:lnTo>
                  <a:lnTo>
                    <a:pt x="893" y="1225"/>
                  </a:lnTo>
                  <a:lnTo>
                    <a:pt x="912" y="1220"/>
                  </a:lnTo>
                  <a:lnTo>
                    <a:pt x="936" y="1215"/>
                  </a:lnTo>
                  <a:lnTo>
                    <a:pt x="956" y="1210"/>
                  </a:lnTo>
                  <a:lnTo>
                    <a:pt x="975" y="1201"/>
                  </a:lnTo>
                  <a:lnTo>
                    <a:pt x="999" y="1196"/>
                  </a:lnTo>
                  <a:lnTo>
                    <a:pt x="1018" y="1186"/>
                  </a:lnTo>
                  <a:lnTo>
                    <a:pt x="1037" y="1182"/>
                  </a:lnTo>
                  <a:lnTo>
                    <a:pt x="1061" y="1172"/>
                  </a:lnTo>
                  <a:lnTo>
                    <a:pt x="1080" y="1162"/>
                  </a:lnTo>
                  <a:lnTo>
                    <a:pt x="1100" y="1153"/>
                  </a:lnTo>
                  <a:lnTo>
                    <a:pt x="1124" y="1143"/>
                  </a:lnTo>
                  <a:lnTo>
                    <a:pt x="1143" y="1134"/>
                  </a:lnTo>
                  <a:lnTo>
                    <a:pt x="1162" y="1124"/>
                  </a:lnTo>
                  <a:lnTo>
                    <a:pt x="1186" y="1114"/>
                  </a:lnTo>
                  <a:lnTo>
                    <a:pt x="1205" y="1100"/>
                  </a:lnTo>
                  <a:lnTo>
                    <a:pt x="1225" y="1090"/>
                  </a:lnTo>
                  <a:lnTo>
                    <a:pt x="1249" y="1076"/>
                  </a:lnTo>
                  <a:lnTo>
                    <a:pt x="1268" y="1062"/>
                  </a:lnTo>
                  <a:lnTo>
                    <a:pt x="1287" y="1047"/>
                  </a:lnTo>
                  <a:lnTo>
                    <a:pt x="1311" y="1033"/>
                  </a:lnTo>
                  <a:lnTo>
                    <a:pt x="1330" y="1018"/>
                  </a:lnTo>
                  <a:lnTo>
                    <a:pt x="1349" y="999"/>
                  </a:lnTo>
                  <a:lnTo>
                    <a:pt x="1373" y="980"/>
                  </a:lnTo>
                  <a:lnTo>
                    <a:pt x="1393" y="961"/>
                  </a:lnTo>
                  <a:lnTo>
                    <a:pt x="1412" y="941"/>
                  </a:lnTo>
                  <a:lnTo>
                    <a:pt x="1436" y="917"/>
                  </a:lnTo>
                  <a:lnTo>
                    <a:pt x="1455" y="898"/>
                  </a:lnTo>
                  <a:lnTo>
                    <a:pt x="1474" y="874"/>
                  </a:lnTo>
                  <a:lnTo>
                    <a:pt x="1498" y="845"/>
                  </a:lnTo>
                  <a:lnTo>
                    <a:pt x="1518" y="817"/>
                  </a:lnTo>
                  <a:lnTo>
                    <a:pt x="1537" y="788"/>
                  </a:lnTo>
                  <a:lnTo>
                    <a:pt x="1561" y="754"/>
                  </a:lnTo>
                  <a:lnTo>
                    <a:pt x="1580" y="720"/>
                  </a:lnTo>
                  <a:lnTo>
                    <a:pt x="1599" y="682"/>
                  </a:lnTo>
                  <a:lnTo>
                    <a:pt x="1623" y="639"/>
                  </a:lnTo>
                  <a:lnTo>
                    <a:pt x="1642" y="591"/>
                  </a:lnTo>
                  <a:lnTo>
                    <a:pt x="1662" y="547"/>
                  </a:lnTo>
                  <a:lnTo>
                    <a:pt x="1686" y="490"/>
                  </a:lnTo>
                  <a:lnTo>
                    <a:pt x="1705" y="427"/>
                  </a:lnTo>
                  <a:lnTo>
                    <a:pt x="1724" y="355"/>
                  </a:lnTo>
                  <a:lnTo>
                    <a:pt x="1748" y="278"/>
                  </a:lnTo>
                  <a:lnTo>
                    <a:pt x="1767" y="197"/>
                  </a:lnTo>
                  <a:lnTo>
                    <a:pt x="1787" y="96"/>
                  </a:lnTo>
                  <a:lnTo>
                    <a:pt x="1806" y="0"/>
                  </a:lnTo>
                </a:path>
              </a:pathLst>
            </a:custGeom>
            <a:noFill/>
            <a:ln w="15875"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9776" name="Text Box 80">
            <a:extLst>
              <a:ext uri="{FF2B5EF4-FFF2-40B4-BE49-F238E27FC236}">
                <a16:creationId xmlns:a16="http://schemas.microsoft.com/office/drawing/2014/main" id="{3F5FE6CD-8197-401D-AAD7-670D18A4B1E6}"/>
              </a:ext>
            </a:extLst>
          </p:cNvPr>
          <p:cNvSpPr txBox="1">
            <a:spLocks noChangeArrowheads="1"/>
          </p:cNvSpPr>
          <p:nvPr/>
        </p:nvSpPr>
        <p:spPr bwMode="auto">
          <a:xfrm>
            <a:off x="3657600" y="1219200"/>
            <a:ext cx="1865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Arial Narrow" panose="020B0606020202030204" pitchFamily="34" charset="0"/>
              </a:rPr>
              <a:t>Square wave Pulser</a:t>
            </a:r>
          </a:p>
        </p:txBody>
      </p:sp>
      <p:sp>
        <p:nvSpPr>
          <p:cNvPr id="29777" name="Text Box 81">
            <a:extLst>
              <a:ext uri="{FF2B5EF4-FFF2-40B4-BE49-F238E27FC236}">
                <a16:creationId xmlns:a16="http://schemas.microsoft.com/office/drawing/2014/main" id="{FBFE2FC1-B1FD-4E70-9F68-DF6D96D80EFD}"/>
              </a:ext>
            </a:extLst>
          </p:cNvPr>
          <p:cNvSpPr txBox="1">
            <a:spLocks noChangeArrowheads="1"/>
          </p:cNvSpPr>
          <p:nvPr/>
        </p:nvSpPr>
        <p:spPr bwMode="auto">
          <a:xfrm rot="-5400000">
            <a:off x="3411538" y="4137025"/>
            <a:ext cx="5730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a:latin typeface="Arial" panose="020B0604020202020204" pitchFamily="34" charset="0"/>
              </a:rPr>
              <a:t>Width</a:t>
            </a:r>
          </a:p>
        </p:txBody>
      </p:sp>
      <p:grpSp>
        <p:nvGrpSpPr>
          <p:cNvPr id="29778" name="Group 82">
            <a:extLst>
              <a:ext uri="{FF2B5EF4-FFF2-40B4-BE49-F238E27FC236}">
                <a16:creationId xmlns:a16="http://schemas.microsoft.com/office/drawing/2014/main" id="{B0DA91AF-E14E-4474-9633-26C784D392C8}"/>
              </a:ext>
            </a:extLst>
          </p:cNvPr>
          <p:cNvGrpSpPr>
            <a:grpSpLocks/>
          </p:cNvGrpSpPr>
          <p:nvPr/>
        </p:nvGrpSpPr>
        <p:grpSpPr bwMode="auto">
          <a:xfrm>
            <a:off x="3316288" y="3690938"/>
            <a:ext cx="352425" cy="1165225"/>
            <a:chOff x="2202" y="1926"/>
            <a:chExt cx="222" cy="734"/>
          </a:xfrm>
        </p:grpSpPr>
        <p:grpSp>
          <p:nvGrpSpPr>
            <p:cNvPr id="29779" name="Group 83">
              <a:extLst>
                <a:ext uri="{FF2B5EF4-FFF2-40B4-BE49-F238E27FC236}">
                  <a16:creationId xmlns:a16="http://schemas.microsoft.com/office/drawing/2014/main" id="{66102B92-DEC5-4026-BCA3-C26957B7B48D}"/>
                </a:ext>
              </a:extLst>
            </p:cNvPr>
            <p:cNvGrpSpPr>
              <a:grpSpLocks/>
            </p:cNvGrpSpPr>
            <p:nvPr/>
          </p:nvGrpSpPr>
          <p:grpSpPr bwMode="auto">
            <a:xfrm>
              <a:off x="2213" y="2090"/>
              <a:ext cx="200" cy="474"/>
              <a:chOff x="1924" y="1283"/>
              <a:chExt cx="200" cy="474"/>
            </a:xfrm>
          </p:grpSpPr>
          <p:sp>
            <p:nvSpPr>
              <p:cNvPr id="29780" name="AutoShape 84">
                <a:extLst>
                  <a:ext uri="{FF2B5EF4-FFF2-40B4-BE49-F238E27FC236}">
                    <a16:creationId xmlns:a16="http://schemas.microsoft.com/office/drawing/2014/main" id="{C8ADB4EC-0AD5-4730-ADBA-558174BEDE0E}"/>
                  </a:ext>
                </a:extLst>
              </p:cNvPr>
              <p:cNvSpPr>
                <a:spLocks noChangeArrowheads="1"/>
              </p:cNvSpPr>
              <p:nvPr/>
            </p:nvSpPr>
            <p:spPr bwMode="auto">
              <a:xfrm>
                <a:off x="1989" y="1283"/>
                <a:ext cx="72" cy="275"/>
              </a:xfrm>
              <a:prstGeom prst="downArrow">
                <a:avLst>
                  <a:gd name="adj1" fmla="val 50000"/>
                  <a:gd name="adj2" fmla="val 95486"/>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81" name="Text Box 85">
                <a:extLst>
                  <a:ext uri="{FF2B5EF4-FFF2-40B4-BE49-F238E27FC236}">
                    <a16:creationId xmlns:a16="http://schemas.microsoft.com/office/drawing/2014/main" id="{4973BC1C-5186-489B-A9EC-F03748C90B28}"/>
                  </a:ext>
                </a:extLst>
              </p:cNvPr>
              <p:cNvSpPr txBox="1">
                <a:spLocks noChangeArrowheads="1"/>
              </p:cNvSpPr>
              <p:nvPr/>
            </p:nvSpPr>
            <p:spPr bwMode="auto">
              <a:xfrm>
                <a:off x="1924" y="152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solidFill>
                      <a:srgbClr val="FF0000"/>
                    </a:solidFill>
                    <a:latin typeface="Arial" panose="020B0604020202020204" pitchFamily="34" charset="0"/>
                  </a:rPr>
                  <a:t>+</a:t>
                </a:r>
              </a:p>
            </p:txBody>
          </p:sp>
        </p:grpSp>
        <p:sp>
          <p:nvSpPr>
            <p:cNvPr id="29782" name="Rectangle 86">
              <a:extLst>
                <a:ext uri="{FF2B5EF4-FFF2-40B4-BE49-F238E27FC236}">
                  <a16:creationId xmlns:a16="http://schemas.microsoft.com/office/drawing/2014/main" id="{3C9353C7-C0AD-41EE-A833-56025FB97729}"/>
                </a:ext>
              </a:extLst>
            </p:cNvPr>
            <p:cNvSpPr>
              <a:spLocks noChangeArrowheads="1"/>
            </p:cNvSpPr>
            <p:nvPr/>
          </p:nvSpPr>
          <p:spPr bwMode="auto">
            <a:xfrm>
              <a:off x="2202" y="1926"/>
              <a:ext cx="22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b="1">
                  <a:solidFill>
                    <a:srgbClr val="FF0000"/>
                  </a:solidFill>
                  <a:latin typeface="Arial" panose="020B0604020202020204" pitchFamily="34" charset="0"/>
                </a:rPr>
                <a:t>10</a:t>
              </a:r>
            </a:p>
          </p:txBody>
        </p:sp>
        <p:sp>
          <p:nvSpPr>
            <p:cNvPr id="29783" name="Rectangle 87">
              <a:extLst>
                <a:ext uri="{FF2B5EF4-FFF2-40B4-BE49-F238E27FC236}">
                  <a16:creationId xmlns:a16="http://schemas.microsoft.com/office/drawing/2014/main" id="{401BC790-C261-4674-A16F-D0220DD77325}"/>
                </a:ext>
              </a:extLst>
            </p:cNvPr>
            <p:cNvSpPr>
              <a:spLocks noChangeArrowheads="1"/>
            </p:cNvSpPr>
            <p:nvPr/>
          </p:nvSpPr>
          <p:spPr bwMode="auto">
            <a:xfrm>
              <a:off x="2202" y="2487"/>
              <a:ext cx="22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200" b="1">
                  <a:solidFill>
                    <a:srgbClr val="FF0000"/>
                  </a:solidFill>
                  <a:latin typeface="Arial" panose="020B0604020202020204" pitchFamily="34" charset="0"/>
                </a:rPr>
                <a:t>50</a:t>
              </a:r>
            </a:p>
          </p:txBody>
        </p:sp>
      </p:grpSp>
      <p:grpSp>
        <p:nvGrpSpPr>
          <p:cNvPr id="2" name="Group 1">
            <a:extLst>
              <a:ext uri="{FF2B5EF4-FFF2-40B4-BE49-F238E27FC236}">
                <a16:creationId xmlns:a16="http://schemas.microsoft.com/office/drawing/2014/main" id="{B555CDAC-B990-4FFA-820B-6FA34DBBC1A2}"/>
              </a:ext>
            </a:extLst>
          </p:cNvPr>
          <p:cNvGrpSpPr/>
          <p:nvPr/>
        </p:nvGrpSpPr>
        <p:grpSpPr>
          <a:xfrm>
            <a:off x="5782159" y="1040746"/>
            <a:ext cx="2952266" cy="1190577"/>
            <a:chOff x="5782159" y="1040746"/>
            <a:chExt cx="2952266" cy="1190577"/>
          </a:xfrm>
        </p:grpSpPr>
        <p:sp>
          <p:nvSpPr>
            <p:cNvPr id="125" name="Rectangle 124">
              <a:extLst>
                <a:ext uri="{FF2B5EF4-FFF2-40B4-BE49-F238E27FC236}">
                  <a16:creationId xmlns:a16="http://schemas.microsoft.com/office/drawing/2014/main" id="{D0793FFC-2076-45F6-BEEF-8CDC746379C0}"/>
                </a:ext>
              </a:extLst>
            </p:cNvPr>
            <p:cNvSpPr/>
            <p:nvPr/>
          </p:nvSpPr>
          <p:spPr bwMode="auto">
            <a:xfrm>
              <a:off x="6229403" y="1258140"/>
              <a:ext cx="228600" cy="169864"/>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anose="02020603050405020304" pitchFamily="18" charset="0"/>
              </a:endParaRPr>
            </a:p>
          </p:txBody>
        </p:sp>
        <p:sp>
          <p:nvSpPr>
            <p:cNvPr id="126" name="Oval 125">
              <a:extLst>
                <a:ext uri="{FF2B5EF4-FFF2-40B4-BE49-F238E27FC236}">
                  <a16:creationId xmlns:a16="http://schemas.microsoft.com/office/drawing/2014/main" id="{1470B52D-93AA-472E-BB8E-3D2E65C5856C}"/>
                </a:ext>
              </a:extLst>
            </p:cNvPr>
            <p:cNvSpPr/>
            <p:nvPr/>
          </p:nvSpPr>
          <p:spPr bwMode="auto">
            <a:xfrm>
              <a:off x="5975437" y="1433854"/>
              <a:ext cx="235744" cy="235743"/>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anose="02020603050405020304" pitchFamily="18" charset="0"/>
              </a:endParaRPr>
            </a:p>
          </p:txBody>
        </p:sp>
        <p:cxnSp>
          <p:nvCxnSpPr>
            <p:cNvPr id="127" name="Straight Connector 126">
              <a:extLst>
                <a:ext uri="{FF2B5EF4-FFF2-40B4-BE49-F238E27FC236}">
                  <a16:creationId xmlns:a16="http://schemas.microsoft.com/office/drawing/2014/main" id="{ADE5F8D9-C3E4-4F31-A3C9-CF55515B0E59}"/>
                </a:ext>
              </a:extLst>
            </p:cNvPr>
            <p:cNvCxnSpPr/>
            <p:nvPr/>
          </p:nvCxnSpPr>
          <p:spPr bwMode="auto">
            <a:xfrm flipV="1">
              <a:off x="6106009" y="1323125"/>
              <a:ext cx="0" cy="10487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8" name="Straight Connector 127">
              <a:extLst>
                <a:ext uri="{FF2B5EF4-FFF2-40B4-BE49-F238E27FC236}">
                  <a16:creationId xmlns:a16="http://schemas.microsoft.com/office/drawing/2014/main" id="{8434B2C0-392D-4C33-A92D-8B20334C79FC}"/>
                </a:ext>
              </a:extLst>
            </p:cNvPr>
            <p:cNvCxnSpPr/>
            <p:nvPr/>
          </p:nvCxnSpPr>
          <p:spPr bwMode="auto">
            <a:xfrm>
              <a:off x="6106009" y="1323124"/>
              <a:ext cx="117872"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Straight Connector 128">
              <a:extLst>
                <a:ext uri="{FF2B5EF4-FFF2-40B4-BE49-F238E27FC236}">
                  <a16:creationId xmlns:a16="http://schemas.microsoft.com/office/drawing/2014/main" id="{D3EE3FC3-0E5E-46AE-BCD1-2F9A9EE4D051}"/>
                </a:ext>
              </a:extLst>
            </p:cNvPr>
            <p:cNvCxnSpPr/>
            <p:nvPr/>
          </p:nvCxnSpPr>
          <p:spPr bwMode="auto">
            <a:xfrm>
              <a:off x="6458003" y="1354807"/>
              <a:ext cx="28776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0" name="Straight Connector 129">
              <a:extLst>
                <a:ext uri="{FF2B5EF4-FFF2-40B4-BE49-F238E27FC236}">
                  <a16:creationId xmlns:a16="http://schemas.microsoft.com/office/drawing/2014/main" id="{0192A093-BCFB-40FE-B8C6-CE4865E43B1D}"/>
                </a:ext>
              </a:extLst>
            </p:cNvPr>
            <p:cNvCxnSpPr/>
            <p:nvPr/>
          </p:nvCxnSpPr>
          <p:spPr bwMode="auto">
            <a:xfrm>
              <a:off x="6093309" y="1669597"/>
              <a:ext cx="0" cy="14344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1" name="Straight Connector 130">
              <a:extLst>
                <a:ext uri="{FF2B5EF4-FFF2-40B4-BE49-F238E27FC236}">
                  <a16:creationId xmlns:a16="http://schemas.microsoft.com/office/drawing/2014/main" id="{4C31C355-D391-4E89-A4BD-C766494BB083}"/>
                </a:ext>
              </a:extLst>
            </p:cNvPr>
            <p:cNvCxnSpPr/>
            <p:nvPr/>
          </p:nvCxnSpPr>
          <p:spPr bwMode="auto">
            <a:xfrm>
              <a:off x="6093309" y="1813042"/>
              <a:ext cx="652462"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2" name="Straight Connector 131">
              <a:extLst>
                <a:ext uri="{FF2B5EF4-FFF2-40B4-BE49-F238E27FC236}">
                  <a16:creationId xmlns:a16="http://schemas.microsoft.com/office/drawing/2014/main" id="{33DCF445-CCE7-44D0-8FD8-1D1415540411}"/>
                </a:ext>
              </a:extLst>
            </p:cNvPr>
            <p:cNvCxnSpPr/>
            <p:nvPr/>
          </p:nvCxnSpPr>
          <p:spPr bwMode="auto">
            <a:xfrm>
              <a:off x="6745771" y="1343072"/>
              <a:ext cx="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 name="Straight Connector 132">
              <a:extLst>
                <a:ext uri="{FF2B5EF4-FFF2-40B4-BE49-F238E27FC236}">
                  <a16:creationId xmlns:a16="http://schemas.microsoft.com/office/drawing/2014/main" id="{C308999F-BBBB-4102-B914-10FBA1437A47}"/>
                </a:ext>
              </a:extLst>
            </p:cNvPr>
            <p:cNvCxnSpPr/>
            <p:nvPr/>
          </p:nvCxnSpPr>
          <p:spPr bwMode="auto">
            <a:xfrm>
              <a:off x="6745771" y="1354807"/>
              <a:ext cx="0" cy="45823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4" name="Rectangle 133">
              <a:extLst>
                <a:ext uri="{FF2B5EF4-FFF2-40B4-BE49-F238E27FC236}">
                  <a16:creationId xmlns:a16="http://schemas.microsoft.com/office/drawing/2014/main" id="{CA8BBEB9-BD6E-4F9E-994A-D15E8CACE7E0}"/>
                </a:ext>
              </a:extLst>
            </p:cNvPr>
            <p:cNvSpPr/>
            <p:nvPr/>
          </p:nvSpPr>
          <p:spPr bwMode="auto">
            <a:xfrm>
              <a:off x="6689417" y="1471521"/>
              <a:ext cx="112708" cy="20168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anose="02020603050405020304" pitchFamily="18" charset="0"/>
              </a:endParaRPr>
            </a:p>
          </p:txBody>
        </p:sp>
        <p:cxnSp>
          <p:nvCxnSpPr>
            <p:cNvPr id="135" name="Straight Connector 134">
              <a:extLst>
                <a:ext uri="{FF2B5EF4-FFF2-40B4-BE49-F238E27FC236}">
                  <a16:creationId xmlns:a16="http://schemas.microsoft.com/office/drawing/2014/main" id="{CF66CBAC-8605-41FA-B930-1C57566BC069}"/>
                </a:ext>
              </a:extLst>
            </p:cNvPr>
            <p:cNvCxnSpPr/>
            <p:nvPr/>
          </p:nvCxnSpPr>
          <p:spPr bwMode="auto">
            <a:xfrm>
              <a:off x="6843588" y="1813042"/>
              <a:ext cx="16927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Straight Connector 135">
              <a:extLst>
                <a:ext uri="{FF2B5EF4-FFF2-40B4-BE49-F238E27FC236}">
                  <a16:creationId xmlns:a16="http://schemas.microsoft.com/office/drawing/2014/main" id="{02430859-C5A8-449C-8BBB-D4B6EB977D14}"/>
                </a:ext>
              </a:extLst>
            </p:cNvPr>
            <p:cNvCxnSpPr/>
            <p:nvPr/>
          </p:nvCxnSpPr>
          <p:spPr bwMode="auto">
            <a:xfrm>
              <a:off x="6835977" y="1370252"/>
              <a:ext cx="16927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7" name="TextBox 136">
              <a:extLst>
                <a:ext uri="{FF2B5EF4-FFF2-40B4-BE49-F238E27FC236}">
                  <a16:creationId xmlns:a16="http://schemas.microsoft.com/office/drawing/2014/main" id="{7F852C89-9633-451C-8376-0FF81CD3600E}"/>
                </a:ext>
              </a:extLst>
            </p:cNvPr>
            <p:cNvSpPr txBox="1"/>
            <p:nvPr/>
          </p:nvSpPr>
          <p:spPr>
            <a:xfrm>
              <a:off x="6305994" y="1452898"/>
              <a:ext cx="457176" cy="276999"/>
            </a:xfrm>
            <a:prstGeom prst="rect">
              <a:avLst/>
            </a:prstGeom>
            <a:noFill/>
          </p:spPr>
          <p:txBody>
            <a:bodyPr wrap="none" rtlCol="0">
              <a:spAutoFit/>
            </a:bodyPr>
            <a:lstStyle/>
            <a:p>
              <a:r>
                <a:rPr lang="en-US" sz="1200" dirty="0"/>
                <a:t>50</a:t>
              </a:r>
              <a:r>
                <a:rPr lang="en-US" sz="1200" dirty="0">
                  <a:latin typeface="Symbol" panose="05050102010706020507" pitchFamily="18" charset="2"/>
                </a:rPr>
                <a:t>W</a:t>
              </a:r>
            </a:p>
          </p:txBody>
        </p:sp>
        <p:graphicFrame>
          <p:nvGraphicFramePr>
            <p:cNvPr id="138" name="Object 137">
              <a:extLst>
                <a:ext uri="{FF2B5EF4-FFF2-40B4-BE49-F238E27FC236}">
                  <a16:creationId xmlns:a16="http://schemas.microsoft.com/office/drawing/2014/main" id="{93B82EB3-CADD-4B24-83C5-BCAE096B4AF5}"/>
                </a:ext>
              </a:extLst>
            </p:cNvPr>
            <p:cNvGraphicFramePr>
              <a:graphicFrameLocks noChangeAspect="1"/>
            </p:cNvGraphicFramePr>
            <p:nvPr>
              <p:extLst>
                <p:ext uri="{D42A27DB-BD31-4B8C-83A1-F6EECF244321}">
                  <p14:modId xmlns:p14="http://schemas.microsoft.com/office/powerpoint/2010/main" val="2177424467"/>
                </p:ext>
              </p:extLst>
            </p:nvPr>
          </p:nvGraphicFramePr>
          <p:xfrm>
            <a:off x="6893203" y="1443189"/>
            <a:ext cx="177800" cy="228600"/>
          </p:xfrm>
          <a:graphic>
            <a:graphicData uri="http://schemas.openxmlformats.org/presentationml/2006/ole">
              <mc:AlternateContent xmlns:mc="http://schemas.openxmlformats.org/markup-compatibility/2006">
                <mc:Choice xmlns:v="urn:schemas-microsoft-com:vml" Requires="v">
                  <p:oleObj spid="_x0000_s10261" name="Equation" r:id="rId11" imgW="177480" imgH="228600" progId="Equation.DSMT4">
                    <p:embed/>
                  </p:oleObj>
                </mc:Choice>
                <mc:Fallback>
                  <p:oleObj name="Equation" r:id="rId11" imgW="177480" imgH="228600" progId="Equation.DSMT4">
                    <p:embed/>
                    <p:pic>
                      <p:nvPicPr>
                        <p:cNvPr id="36" name="Object 35">
                          <a:extLst>
                            <a:ext uri="{FF2B5EF4-FFF2-40B4-BE49-F238E27FC236}">
                              <a16:creationId xmlns:a16="http://schemas.microsoft.com/office/drawing/2014/main" id="{C33E9D5F-23D1-45D7-8C73-3BD00FA40E7E}"/>
                            </a:ext>
                          </a:extLst>
                        </p:cNvPr>
                        <p:cNvPicPr/>
                        <p:nvPr/>
                      </p:nvPicPr>
                      <p:blipFill>
                        <a:blip r:embed="rId12"/>
                        <a:stretch>
                          <a:fillRect/>
                        </a:stretch>
                      </p:blipFill>
                      <p:spPr>
                        <a:xfrm>
                          <a:off x="6893203" y="1443189"/>
                          <a:ext cx="177800" cy="228600"/>
                        </a:xfrm>
                        <a:prstGeom prst="rect">
                          <a:avLst/>
                        </a:prstGeom>
                      </p:spPr>
                    </p:pic>
                  </p:oleObj>
                </mc:Fallback>
              </mc:AlternateContent>
            </a:graphicData>
          </a:graphic>
        </p:graphicFrame>
        <p:graphicFrame>
          <p:nvGraphicFramePr>
            <p:cNvPr id="139" name="Object 138">
              <a:extLst>
                <a:ext uri="{FF2B5EF4-FFF2-40B4-BE49-F238E27FC236}">
                  <a16:creationId xmlns:a16="http://schemas.microsoft.com/office/drawing/2014/main" id="{D1A6B1A9-A970-4DEB-A62D-3E460E441472}"/>
                </a:ext>
              </a:extLst>
            </p:cNvPr>
            <p:cNvGraphicFramePr>
              <a:graphicFrameLocks noChangeAspect="1"/>
            </p:cNvGraphicFramePr>
            <p:nvPr>
              <p:extLst>
                <p:ext uri="{D42A27DB-BD31-4B8C-83A1-F6EECF244321}">
                  <p14:modId xmlns:p14="http://schemas.microsoft.com/office/powerpoint/2010/main" val="2962128204"/>
                </p:ext>
              </p:extLst>
            </p:nvPr>
          </p:nvGraphicFramePr>
          <p:xfrm>
            <a:off x="5782159" y="1443189"/>
            <a:ext cx="152400" cy="228600"/>
          </p:xfrm>
          <a:graphic>
            <a:graphicData uri="http://schemas.openxmlformats.org/presentationml/2006/ole">
              <mc:AlternateContent xmlns:mc="http://schemas.openxmlformats.org/markup-compatibility/2006">
                <mc:Choice xmlns:v="urn:schemas-microsoft-com:vml" Requires="v">
                  <p:oleObj spid="_x0000_s10262" name="Equation" r:id="rId13" imgW="152280" imgH="228600" progId="Equation.DSMT4">
                    <p:embed/>
                  </p:oleObj>
                </mc:Choice>
                <mc:Fallback>
                  <p:oleObj name="Equation" r:id="rId13" imgW="152280" imgH="228600" progId="Equation.DSMT4">
                    <p:embed/>
                    <p:pic>
                      <p:nvPicPr>
                        <p:cNvPr id="37" name="Object 36">
                          <a:extLst>
                            <a:ext uri="{FF2B5EF4-FFF2-40B4-BE49-F238E27FC236}">
                              <a16:creationId xmlns:a16="http://schemas.microsoft.com/office/drawing/2014/main" id="{9752208F-2E67-49C8-BB7E-838E0F88248C}"/>
                            </a:ext>
                          </a:extLst>
                        </p:cNvPr>
                        <p:cNvPicPr/>
                        <p:nvPr/>
                      </p:nvPicPr>
                      <p:blipFill>
                        <a:blip r:embed="rId14"/>
                        <a:stretch>
                          <a:fillRect/>
                        </a:stretch>
                      </p:blipFill>
                      <p:spPr>
                        <a:xfrm>
                          <a:off x="5782159" y="1443189"/>
                          <a:ext cx="152400" cy="228600"/>
                        </a:xfrm>
                        <a:prstGeom prst="rect">
                          <a:avLst/>
                        </a:prstGeom>
                      </p:spPr>
                    </p:pic>
                  </p:oleObj>
                </mc:Fallback>
              </mc:AlternateContent>
            </a:graphicData>
          </a:graphic>
        </p:graphicFrame>
        <p:sp>
          <p:nvSpPr>
            <p:cNvPr id="140" name="Rectangle 139">
              <a:extLst>
                <a:ext uri="{FF2B5EF4-FFF2-40B4-BE49-F238E27FC236}">
                  <a16:creationId xmlns:a16="http://schemas.microsoft.com/office/drawing/2014/main" id="{4728C708-3DCE-4094-A72B-CB49C2EAA1A9}"/>
                </a:ext>
              </a:extLst>
            </p:cNvPr>
            <p:cNvSpPr/>
            <p:nvPr/>
          </p:nvSpPr>
          <p:spPr bwMode="auto">
            <a:xfrm>
              <a:off x="7874033" y="1229827"/>
              <a:ext cx="228600" cy="169864"/>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anose="02020603050405020304" pitchFamily="18" charset="0"/>
              </a:endParaRPr>
            </a:p>
          </p:txBody>
        </p:sp>
        <p:sp>
          <p:nvSpPr>
            <p:cNvPr id="141" name="Oval 140">
              <a:extLst>
                <a:ext uri="{FF2B5EF4-FFF2-40B4-BE49-F238E27FC236}">
                  <a16:creationId xmlns:a16="http://schemas.microsoft.com/office/drawing/2014/main" id="{BC957BEA-4DCC-4AA2-8A79-645879A5634D}"/>
                </a:ext>
              </a:extLst>
            </p:cNvPr>
            <p:cNvSpPr/>
            <p:nvPr/>
          </p:nvSpPr>
          <p:spPr bwMode="auto">
            <a:xfrm>
              <a:off x="7620067" y="1405541"/>
              <a:ext cx="235744" cy="235743"/>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anose="02020603050405020304" pitchFamily="18" charset="0"/>
              </a:endParaRPr>
            </a:p>
          </p:txBody>
        </p:sp>
        <p:cxnSp>
          <p:nvCxnSpPr>
            <p:cNvPr id="142" name="Straight Connector 141">
              <a:extLst>
                <a:ext uri="{FF2B5EF4-FFF2-40B4-BE49-F238E27FC236}">
                  <a16:creationId xmlns:a16="http://schemas.microsoft.com/office/drawing/2014/main" id="{5B91A90F-F8D1-4F11-A727-9E9C1EC589C6}"/>
                </a:ext>
              </a:extLst>
            </p:cNvPr>
            <p:cNvCxnSpPr/>
            <p:nvPr/>
          </p:nvCxnSpPr>
          <p:spPr bwMode="auto">
            <a:xfrm flipV="1">
              <a:off x="7750639" y="1294812"/>
              <a:ext cx="0" cy="104879"/>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Straight Connector 142">
              <a:extLst>
                <a:ext uri="{FF2B5EF4-FFF2-40B4-BE49-F238E27FC236}">
                  <a16:creationId xmlns:a16="http://schemas.microsoft.com/office/drawing/2014/main" id="{32F2D976-DC0A-4937-A0B0-0EEF30F3F7CC}"/>
                </a:ext>
              </a:extLst>
            </p:cNvPr>
            <p:cNvCxnSpPr/>
            <p:nvPr/>
          </p:nvCxnSpPr>
          <p:spPr bwMode="auto">
            <a:xfrm>
              <a:off x="7750639" y="1294811"/>
              <a:ext cx="117872"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Straight Connector 143">
              <a:extLst>
                <a:ext uri="{FF2B5EF4-FFF2-40B4-BE49-F238E27FC236}">
                  <a16:creationId xmlns:a16="http://schemas.microsoft.com/office/drawing/2014/main" id="{2C7634B2-6A26-4759-8CB4-61AFCA3B264D}"/>
                </a:ext>
              </a:extLst>
            </p:cNvPr>
            <p:cNvCxnSpPr/>
            <p:nvPr/>
          </p:nvCxnSpPr>
          <p:spPr bwMode="auto">
            <a:xfrm>
              <a:off x="8102633" y="1326494"/>
              <a:ext cx="28776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Straight Connector 144">
              <a:extLst>
                <a:ext uri="{FF2B5EF4-FFF2-40B4-BE49-F238E27FC236}">
                  <a16:creationId xmlns:a16="http://schemas.microsoft.com/office/drawing/2014/main" id="{E1B6D7A0-4AED-4F70-AF7C-2308DF84DF54}"/>
                </a:ext>
              </a:extLst>
            </p:cNvPr>
            <p:cNvCxnSpPr/>
            <p:nvPr/>
          </p:nvCxnSpPr>
          <p:spPr bwMode="auto">
            <a:xfrm>
              <a:off x="7737939" y="1641284"/>
              <a:ext cx="0" cy="14344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6" name="Straight Connector 145">
              <a:extLst>
                <a:ext uri="{FF2B5EF4-FFF2-40B4-BE49-F238E27FC236}">
                  <a16:creationId xmlns:a16="http://schemas.microsoft.com/office/drawing/2014/main" id="{047473CF-704A-4D10-908B-C983F4794671}"/>
                </a:ext>
              </a:extLst>
            </p:cNvPr>
            <p:cNvCxnSpPr/>
            <p:nvPr/>
          </p:nvCxnSpPr>
          <p:spPr bwMode="auto">
            <a:xfrm>
              <a:off x="7737939" y="1784729"/>
              <a:ext cx="652462"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7" name="Straight Connector 146">
              <a:extLst>
                <a:ext uri="{FF2B5EF4-FFF2-40B4-BE49-F238E27FC236}">
                  <a16:creationId xmlns:a16="http://schemas.microsoft.com/office/drawing/2014/main" id="{CD1548FC-F49F-4A7A-AD1C-2A8A445CAF3E}"/>
                </a:ext>
              </a:extLst>
            </p:cNvPr>
            <p:cNvCxnSpPr/>
            <p:nvPr/>
          </p:nvCxnSpPr>
          <p:spPr bwMode="auto">
            <a:xfrm>
              <a:off x="8390401" y="1314759"/>
              <a:ext cx="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8" name="Straight Connector 147">
              <a:extLst>
                <a:ext uri="{FF2B5EF4-FFF2-40B4-BE49-F238E27FC236}">
                  <a16:creationId xmlns:a16="http://schemas.microsoft.com/office/drawing/2014/main" id="{FCD0B196-D5D0-4E5A-8BD9-A135FFC7F12C}"/>
                </a:ext>
              </a:extLst>
            </p:cNvPr>
            <p:cNvCxnSpPr/>
            <p:nvPr/>
          </p:nvCxnSpPr>
          <p:spPr bwMode="auto">
            <a:xfrm>
              <a:off x="8390401" y="1326494"/>
              <a:ext cx="0" cy="458235"/>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9" name="Rectangle 148">
              <a:extLst>
                <a:ext uri="{FF2B5EF4-FFF2-40B4-BE49-F238E27FC236}">
                  <a16:creationId xmlns:a16="http://schemas.microsoft.com/office/drawing/2014/main" id="{6AEF0ECA-0F1F-4F1E-BD62-5042C2B7A7D5}"/>
                </a:ext>
              </a:extLst>
            </p:cNvPr>
            <p:cNvSpPr/>
            <p:nvPr/>
          </p:nvSpPr>
          <p:spPr bwMode="auto">
            <a:xfrm>
              <a:off x="8334047" y="1443208"/>
              <a:ext cx="112708" cy="20168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anose="02020603050405020304" pitchFamily="18" charset="0"/>
              </a:endParaRPr>
            </a:p>
          </p:txBody>
        </p:sp>
        <p:cxnSp>
          <p:nvCxnSpPr>
            <p:cNvPr id="150" name="Straight Connector 149">
              <a:extLst>
                <a:ext uri="{FF2B5EF4-FFF2-40B4-BE49-F238E27FC236}">
                  <a16:creationId xmlns:a16="http://schemas.microsoft.com/office/drawing/2014/main" id="{83DB8A57-69EC-4227-9334-6362CC940004}"/>
                </a:ext>
              </a:extLst>
            </p:cNvPr>
            <p:cNvCxnSpPr/>
            <p:nvPr/>
          </p:nvCxnSpPr>
          <p:spPr bwMode="auto">
            <a:xfrm>
              <a:off x="8488218" y="1784729"/>
              <a:ext cx="16927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1" name="Straight Connector 150">
              <a:extLst>
                <a:ext uri="{FF2B5EF4-FFF2-40B4-BE49-F238E27FC236}">
                  <a16:creationId xmlns:a16="http://schemas.microsoft.com/office/drawing/2014/main" id="{8C7E742D-2D90-4FA2-A172-F507F0EF581B}"/>
                </a:ext>
              </a:extLst>
            </p:cNvPr>
            <p:cNvCxnSpPr/>
            <p:nvPr/>
          </p:nvCxnSpPr>
          <p:spPr bwMode="auto">
            <a:xfrm>
              <a:off x="8480607" y="1341939"/>
              <a:ext cx="169277"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2" name="TextBox 151">
              <a:extLst>
                <a:ext uri="{FF2B5EF4-FFF2-40B4-BE49-F238E27FC236}">
                  <a16:creationId xmlns:a16="http://schemas.microsoft.com/office/drawing/2014/main" id="{312D502C-D098-4585-876D-24020FECAD7D}"/>
                </a:ext>
              </a:extLst>
            </p:cNvPr>
            <p:cNvSpPr txBox="1"/>
            <p:nvPr/>
          </p:nvSpPr>
          <p:spPr>
            <a:xfrm>
              <a:off x="8092028" y="1414876"/>
              <a:ext cx="279244" cy="276999"/>
            </a:xfrm>
            <a:prstGeom prst="rect">
              <a:avLst/>
            </a:prstGeom>
            <a:noFill/>
          </p:spPr>
          <p:txBody>
            <a:bodyPr wrap="none" rtlCol="0">
              <a:spAutoFit/>
            </a:bodyPr>
            <a:lstStyle/>
            <a:p>
              <a:r>
                <a:rPr lang="en-US" sz="1200" dirty="0"/>
                <a:t>Z</a:t>
              </a:r>
              <a:endParaRPr lang="en-US" sz="1200" dirty="0">
                <a:latin typeface="Symbol" panose="05050102010706020507" pitchFamily="18" charset="2"/>
              </a:endParaRPr>
            </a:p>
          </p:txBody>
        </p:sp>
        <p:graphicFrame>
          <p:nvGraphicFramePr>
            <p:cNvPr id="153" name="Object 152">
              <a:extLst>
                <a:ext uri="{FF2B5EF4-FFF2-40B4-BE49-F238E27FC236}">
                  <a16:creationId xmlns:a16="http://schemas.microsoft.com/office/drawing/2014/main" id="{29985FAB-55D4-4B49-B32F-7B28A310474A}"/>
                </a:ext>
              </a:extLst>
            </p:cNvPr>
            <p:cNvGraphicFramePr>
              <a:graphicFrameLocks noChangeAspect="1"/>
            </p:cNvGraphicFramePr>
            <p:nvPr>
              <p:extLst>
                <p:ext uri="{D42A27DB-BD31-4B8C-83A1-F6EECF244321}">
                  <p14:modId xmlns:p14="http://schemas.microsoft.com/office/powerpoint/2010/main" val="2080064287"/>
                </p:ext>
              </p:extLst>
            </p:nvPr>
          </p:nvGraphicFramePr>
          <p:xfrm>
            <a:off x="8518525" y="1427163"/>
            <a:ext cx="215900" cy="203200"/>
          </p:xfrm>
          <a:graphic>
            <a:graphicData uri="http://schemas.openxmlformats.org/presentationml/2006/ole">
              <mc:AlternateContent xmlns:mc="http://schemas.openxmlformats.org/markup-compatibility/2006">
                <mc:Choice xmlns:v="urn:schemas-microsoft-com:vml" Requires="v">
                  <p:oleObj spid="_x0000_s10263" name="Equation" r:id="rId15" imgW="215640" imgH="203040" progId="Equation.DSMT4">
                    <p:embed/>
                  </p:oleObj>
                </mc:Choice>
                <mc:Fallback>
                  <p:oleObj name="Equation" r:id="rId15" imgW="215640" imgH="203040" progId="Equation.DSMT4">
                    <p:embed/>
                    <p:pic>
                      <p:nvPicPr>
                        <p:cNvPr id="200" name="Object 199">
                          <a:extLst>
                            <a:ext uri="{FF2B5EF4-FFF2-40B4-BE49-F238E27FC236}">
                              <a16:creationId xmlns:a16="http://schemas.microsoft.com/office/drawing/2014/main" id="{626B1D81-E711-4780-9345-9AFE47B65D46}"/>
                            </a:ext>
                          </a:extLst>
                        </p:cNvPr>
                        <p:cNvPicPr/>
                        <p:nvPr/>
                      </p:nvPicPr>
                      <p:blipFill>
                        <a:blip r:embed="rId16"/>
                        <a:stretch>
                          <a:fillRect/>
                        </a:stretch>
                      </p:blipFill>
                      <p:spPr>
                        <a:xfrm>
                          <a:off x="8518525" y="1427163"/>
                          <a:ext cx="215900" cy="203200"/>
                        </a:xfrm>
                        <a:prstGeom prst="rect">
                          <a:avLst/>
                        </a:prstGeom>
                      </p:spPr>
                    </p:pic>
                  </p:oleObj>
                </mc:Fallback>
              </mc:AlternateContent>
            </a:graphicData>
          </a:graphic>
        </p:graphicFrame>
        <p:graphicFrame>
          <p:nvGraphicFramePr>
            <p:cNvPr id="154" name="Object 153">
              <a:extLst>
                <a:ext uri="{FF2B5EF4-FFF2-40B4-BE49-F238E27FC236}">
                  <a16:creationId xmlns:a16="http://schemas.microsoft.com/office/drawing/2014/main" id="{4DD50870-FB3A-4EC3-880A-AFD6976CDA92}"/>
                </a:ext>
              </a:extLst>
            </p:cNvPr>
            <p:cNvGraphicFramePr>
              <a:graphicFrameLocks noChangeAspect="1"/>
            </p:cNvGraphicFramePr>
            <p:nvPr>
              <p:extLst>
                <p:ext uri="{D42A27DB-BD31-4B8C-83A1-F6EECF244321}">
                  <p14:modId xmlns:p14="http://schemas.microsoft.com/office/powerpoint/2010/main" val="2677553939"/>
                </p:ext>
              </p:extLst>
            </p:nvPr>
          </p:nvGraphicFramePr>
          <p:xfrm>
            <a:off x="7426789" y="1414876"/>
            <a:ext cx="152400" cy="228600"/>
          </p:xfrm>
          <a:graphic>
            <a:graphicData uri="http://schemas.openxmlformats.org/presentationml/2006/ole">
              <mc:AlternateContent xmlns:mc="http://schemas.openxmlformats.org/markup-compatibility/2006">
                <mc:Choice xmlns:v="urn:schemas-microsoft-com:vml" Requires="v">
                  <p:oleObj spid="_x0000_s10264" name="Equation" r:id="rId17" imgW="152280" imgH="228600" progId="Equation.DSMT4">
                    <p:embed/>
                  </p:oleObj>
                </mc:Choice>
                <mc:Fallback>
                  <p:oleObj name="Equation" r:id="rId17" imgW="152280" imgH="228600" progId="Equation.DSMT4">
                    <p:embed/>
                    <p:pic>
                      <p:nvPicPr>
                        <p:cNvPr id="201" name="Object 200">
                          <a:extLst>
                            <a:ext uri="{FF2B5EF4-FFF2-40B4-BE49-F238E27FC236}">
                              <a16:creationId xmlns:a16="http://schemas.microsoft.com/office/drawing/2014/main" id="{27040ACE-860C-4D37-969A-C5924D32226D}"/>
                            </a:ext>
                          </a:extLst>
                        </p:cNvPr>
                        <p:cNvPicPr/>
                        <p:nvPr/>
                      </p:nvPicPr>
                      <p:blipFill>
                        <a:blip r:embed="rId14"/>
                        <a:stretch>
                          <a:fillRect/>
                        </a:stretch>
                      </p:blipFill>
                      <p:spPr>
                        <a:xfrm>
                          <a:off x="7426789" y="1414876"/>
                          <a:ext cx="152400" cy="228600"/>
                        </a:xfrm>
                        <a:prstGeom prst="rect">
                          <a:avLst/>
                        </a:prstGeom>
                      </p:spPr>
                    </p:pic>
                  </p:oleObj>
                </mc:Fallback>
              </mc:AlternateContent>
            </a:graphicData>
          </a:graphic>
        </p:graphicFrame>
        <p:cxnSp>
          <p:nvCxnSpPr>
            <p:cNvPr id="155" name="Straight Arrow Connector 154">
              <a:extLst>
                <a:ext uri="{FF2B5EF4-FFF2-40B4-BE49-F238E27FC236}">
                  <a16:creationId xmlns:a16="http://schemas.microsoft.com/office/drawing/2014/main" id="{51C5D723-A4C3-4470-ACE4-25B8A26112AE}"/>
                </a:ext>
              </a:extLst>
            </p:cNvPr>
            <p:cNvCxnSpPr/>
            <p:nvPr/>
          </p:nvCxnSpPr>
          <p:spPr bwMode="auto">
            <a:xfrm>
              <a:off x="8258659" y="1258140"/>
              <a:ext cx="228600"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156" name="Object 155">
              <a:extLst>
                <a:ext uri="{FF2B5EF4-FFF2-40B4-BE49-F238E27FC236}">
                  <a16:creationId xmlns:a16="http://schemas.microsoft.com/office/drawing/2014/main" id="{AD7D363F-312A-40DB-A87F-4FFEE00AED2E}"/>
                </a:ext>
              </a:extLst>
            </p:cNvPr>
            <p:cNvGraphicFramePr>
              <a:graphicFrameLocks noChangeAspect="1"/>
            </p:cNvGraphicFramePr>
            <p:nvPr>
              <p:extLst>
                <p:ext uri="{D42A27DB-BD31-4B8C-83A1-F6EECF244321}">
                  <p14:modId xmlns:p14="http://schemas.microsoft.com/office/powerpoint/2010/main" val="1111401847"/>
                </p:ext>
              </p:extLst>
            </p:nvPr>
          </p:nvGraphicFramePr>
          <p:xfrm>
            <a:off x="8289825" y="1040746"/>
            <a:ext cx="190500" cy="190500"/>
          </p:xfrm>
          <a:graphic>
            <a:graphicData uri="http://schemas.openxmlformats.org/presentationml/2006/ole">
              <mc:AlternateContent xmlns:mc="http://schemas.openxmlformats.org/markup-compatibility/2006">
                <mc:Choice xmlns:v="urn:schemas-microsoft-com:vml" Requires="v">
                  <p:oleObj spid="_x0000_s10265" name="Equation" r:id="rId18" imgW="190440" imgH="190440" progId="Equation.DSMT4">
                    <p:embed/>
                  </p:oleObj>
                </mc:Choice>
                <mc:Fallback>
                  <p:oleObj name="Equation" r:id="rId18" imgW="190440" imgH="190440" progId="Equation.DSMT4">
                    <p:embed/>
                    <p:pic>
                      <p:nvPicPr>
                        <p:cNvPr id="40" name="Object 39">
                          <a:extLst>
                            <a:ext uri="{FF2B5EF4-FFF2-40B4-BE49-F238E27FC236}">
                              <a16:creationId xmlns:a16="http://schemas.microsoft.com/office/drawing/2014/main" id="{9192DB4E-C2AA-446A-A52A-71CF69E46EEC}"/>
                            </a:ext>
                          </a:extLst>
                        </p:cNvPr>
                        <p:cNvPicPr/>
                        <p:nvPr/>
                      </p:nvPicPr>
                      <p:blipFill>
                        <a:blip r:embed="rId19"/>
                        <a:stretch>
                          <a:fillRect/>
                        </a:stretch>
                      </p:blipFill>
                      <p:spPr>
                        <a:xfrm>
                          <a:off x="8289825" y="1040746"/>
                          <a:ext cx="190500" cy="190500"/>
                        </a:xfrm>
                        <a:prstGeom prst="rect">
                          <a:avLst/>
                        </a:prstGeom>
                      </p:spPr>
                    </p:pic>
                  </p:oleObj>
                </mc:Fallback>
              </mc:AlternateContent>
            </a:graphicData>
          </a:graphic>
        </p:graphicFrame>
        <p:cxnSp>
          <p:nvCxnSpPr>
            <p:cNvPr id="157" name="Straight Connector 156">
              <a:extLst>
                <a:ext uri="{FF2B5EF4-FFF2-40B4-BE49-F238E27FC236}">
                  <a16:creationId xmlns:a16="http://schemas.microsoft.com/office/drawing/2014/main" id="{4C2DF061-4029-4263-BB9D-1BDDF0346733}"/>
                </a:ext>
              </a:extLst>
            </p:cNvPr>
            <p:cNvCxnSpPr/>
            <p:nvPr/>
          </p:nvCxnSpPr>
          <p:spPr bwMode="auto">
            <a:xfrm flipH="1">
              <a:off x="8218950" y="1544051"/>
              <a:ext cx="164288" cy="5728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8" name="TextBox 157">
              <a:extLst>
                <a:ext uri="{FF2B5EF4-FFF2-40B4-BE49-F238E27FC236}">
                  <a16:creationId xmlns:a16="http://schemas.microsoft.com/office/drawing/2014/main" id="{445BCB42-CBB2-48BB-B8E3-AEA16A2A1D4B}"/>
                </a:ext>
              </a:extLst>
            </p:cNvPr>
            <p:cNvSpPr txBox="1"/>
            <p:nvPr/>
          </p:nvSpPr>
          <p:spPr>
            <a:xfrm>
              <a:off x="7458257" y="1769658"/>
              <a:ext cx="827471" cy="461665"/>
            </a:xfrm>
            <a:prstGeom prst="rect">
              <a:avLst/>
            </a:prstGeom>
            <a:noFill/>
          </p:spPr>
          <p:txBody>
            <a:bodyPr wrap="none" rtlCol="0">
              <a:spAutoFit/>
            </a:bodyPr>
            <a:lstStyle/>
            <a:p>
              <a:r>
                <a:rPr lang="en-US" sz="1200" dirty="0"/>
                <a:t>cable and</a:t>
              </a:r>
            </a:p>
            <a:p>
              <a:r>
                <a:rPr lang="en-US" sz="1200" dirty="0"/>
                <a:t>transducer</a:t>
              </a: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B8D585-5A8D-4B62-912C-FACBAA9A9650}"/>
              </a:ext>
            </a:extLst>
          </p:cNvPr>
          <p:cNvSpPr txBox="1"/>
          <p:nvPr/>
        </p:nvSpPr>
        <p:spPr>
          <a:xfrm>
            <a:off x="990600" y="838200"/>
            <a:ext cx="2050561" cy="923330"/>
          </a:xfrm>
          <a:prstGeom prst="rect">
            <a:avLst/>
          </a:prstGeom>
          <a:noFill/>
        </p:spPr>
        <p:txBody>
          <a:bodyPr wrap="none" rtlCol="0">
            <a:spAutoFit/>
          </a:bodyPr>
          <a:lstStyle/>
          <a:p>
            <a:r>
              <a:rPr lang="en-US" sz="1800" dirty="0"/>
              <a:t>Homework problem</a:t>
            </a:r>
          </a:p>
          <a:p>
            <a:endParaRPr lang="en-US" sz="1800" dirty="0"/>
          </a:p>
          <a:p>
            <a:r>
              <a:rPr lang="en-US" sz="1800" dirty="0"/>
              <a:t>2.1</a:t>
            </a:r>
          </a:p>
        </p:txBody>
      </p:sp>
    </p:spTree>
    <p:extLst>
      <p:ext uri="{BB962C8B-B14F-4D97-AF65-F5344CB8AC3E}">
        <p14:creationId xmlns:p14="http://schemas.microsoft.com/office/powerpoint/2010/main" val="623261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a:extLst>
              <a:ext uri="{FF2B5EF4-FFF2-40B4-BE49-F238E27FC236}">
                <a16:creationId xmlns:a16="http://schemas.microsoft.com/office/drawing/2014/main" id="{FB6B604A-C0F3-4BD2-B0BA-EF406BA7F50C}"/>
              </a:ext>
            </a:extLst>
          </p:cNvPr>
          <p:cNvSpPr txBox="1">
            <a:spLocks noChangeArrowheads="1"/>
          </p:cNvSpPr>
          <p:nvPr/>
        </p:nvSpPr>
        <p:spPr bwMode="auto">
          <a:xfrm>
            <a:off x="2438400" y="457200"/>
            <a:ext cx="38227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Pulser - Panametrics 5052 PR</a:t>
            </a:r>
            <a:endParaRPr lang="en-US" altLang="en-US"/>
          </a:p>
        </p:txBody>
      </p:sp>
      <p:sp>
        <p:nvSpPr>
          <p:cNvPr id="13315" name="Line 3">
            <a:extLst>
              <a:ext uri="{FF2B5EF4-FFF2-40B4-BE49-F238E27FC236}">
                <a16:creationId xmlns:a16="http://schemas.microsoft.com/office/drawing/2014/main" id="{C32096FA-5F76-48A9-9938-818D1CC65D0B}"/>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7" name="AutoShape 5">
            <a:extLst>
              <a:ext uri="{FF2B5EF4-FFF2-40B4-BE49-F238E27FC236}">
                <a16:creationId xmlns:a16="http://schemas.microsoft.com/office/drawing/2014/main" id="{C3A96813-A448-4FA8-8A3E-7F8FDD510FBE}"/>
              </a:ext>
            </a:extLst>
          </p:cNvPr>
          <p:cNvSpPr>
            <a:spLocks noChangeArrowheads="1"/>
          </p:cNvSpPr>
          <p:nvPr/>
        </p:nvSpPr>
        <p:spPr bwMode="auto">
          <a:xfrm>
            <a:off x="1587500" y="1917700"/>
            <a:ext cx="5969000" cy="3683000"/>
          </a:xfrm>
          <a:prstGeom prst="roundRect">
            <a:avLst>
              <a:gd name="adj" fmla="val 5000"/>
            </a:avLst>
          </a:prstGeom>
          <a:noFill/>
          <a:ln w="57150">
            <a:solidFill>
              <a:srgbClr val="0000CC"/>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18" name="Oval 6">
            <a:extLst>
              <a:ext uri="{FF2B5EF4-FFF2-40B4-BE49-F238E27FC236}">
                <a16:creationId xmlns:a16="http://schemas.microsoft.com/office/drawing/2014/main" id="{0C9ADFDA-7A8C-4C6C-BDAB-27C6BE374F86}"/>
              </a:ext>
            </a:extLst>
          </p:cNvPr>
          <p:cNvSpPr>
            <a:spLocks noChangeArrowheads="1"/>
          </p:cNvSpPr>
          <p:nvPr/>
        </p:nvSpPr>
        <p:spPr bwMode="auto">
          <a:xfrm>
            <a:off x="2159000" y="2324100"/>
            <a:ext cx="355600" cy="355600"/>
          </a:xfrm>
          <a:prstGeom prst="ellipse">
            <a:avLst/>
          </a:prstGeom>
          <a:solidFill>
            <a:srgbClr val="FFFFFF"/>
          </a:solidFill>
          <a:ln w="12700">
            <a:solidFill>
              <a:srgbClr val="000000"/>
            </a:solidFill>
            <a:round/>
            <a:headEnd/>
            <a:tailEnd/>
          </a:ln>
        </p:spPr>
        <p:txBody>
          <a:bodyPr/>
          <a:lstStyle/>
          <a:p>
            <a:endParaRPr lang="en-US"/>
          </a:p>
        </p:txBody>
      </p:sp>
      <p:sp>
        <p:nvSpPr>
          <p:cNvPr id="13319" name="Oval 7">
            <a:extLst>
              <a:ext uri="{FF2B5EF4-FFF2-40B4-BE49-F238E27FC236}">
                <a16:creationId xmlns:a16="http://schemas.microsoft.com/office/drawing/2014/main" id="{760FFA53-54F4-420F-AC86-B0E611CB233F}"/>
              </a:ext>
            </a:extLst>
          </p:cNvPr>
          <p:cNvSpPr>
            <a:spLocks noChangeArrowheads="1"/>
          </p:cNvSpPr>
          <p:nvPr/>
        </p:nvSpPr>
        <p:spPr bwMode="auto">
          <a:xfrm>
            <a:off x="3213100" y="2451100"/>
            <a:ext cx="355600" cy="355600"/>
          </a:xfrm>
          <a:prstGeom prst="ellipse">
            <a:avLst/>
          </a:prstGeom>
          <a:solidFill>
            <a:srgbClr val="FFFFFF"/>
          </a:solidFill>
          <a:ln w="12700">
            <a:solidFill>
              <a:srgbClr val="000000"/>
            </a:solidFill>
            <a:round/>
            <a:headEnd/>
            <a:tailEnd/>
          </a:ln>
        </p:spPr>
        <p:txBody>
          <a:bodyPr/>
          <a:lstStyle/>
          <a:p>
            <a:endParaRPr lang="en-US"/>
          </a:p>
        </p:txBody>
      </p:sp>
      <p:sp>
        <p:nvSpPr>
          <p:cNvPr id="13320" name="Oval 8">
            <a:extLst>
              <a:ext uri="{FF2B5EF4-FFF2-40B4-BE49-F238E27FC236}">
                <a16:creationId xmlns:a16="http://schemas.microsoft.com/office/drawing/2014/main" id="{423662C9-60EE-47CA-9BA1-DD272438B7E4}"/>
              </a:ext>
            </a:extLst>
          </p:cNvPr>
          <p:cNvSpPr>
            <a:spLocks noChangeArrowheads="1"/>
          </p:cNvSpPr>
          <p:nvPr/>
        </p:nvSpPr>
        <p:spPr bwMode="auto">
          <a:xfrm>
            <a:off x="5118100" y="2387600"/>
            <a:ext cx="355600" cy="355600"/>
          </a:xfrm>
          <a:prstGeom prst="ellipse">
            <a:avLst/>
          </a:prstGeom>
          <a:solidFill>
            <a:srgbClr val="FFFFFF"/>
          </a:solidFill>
          <a:ln w="12700">
            <a:solidFill>
              <a:srgbClr val="000000"/>
            </a:solidFill>
            <a:round/>
            <a:headEnd/>
            <a:tailEnd/>
          </a:ln>
        </p:spPr>
        <p:txBody>
          <a:bodyPr/>
          <a:lstStyle/>
          <a:p>
            <a:endParaRPr lang="en-US"/>
          </a:p>
        </p:txBody>
      </p:sp>
      <p:sp>
        <p:nvSpPr>
          <p:cNvPr id="13321" name="Oval 9">
            <a:extLst>
              <a:ext uri="{FF2B5EF4-FFF2-40B4-BE49-F238E27FC236}">
                <a16:creationId xmlns:a16="http://schemas.microsoft.com/office/drawing/2014/main" id="{A626FCD7-1DC5-4B8C-9AD0-463934A7F39D}"/>
              </a:ext>
            </a:extLst>
          </p:cNvPr>
          <p:cNvSpPr>
            <a:spLocks noChangeArrowheads="1"/>
          </p:cNvSpPr>
          <p:nvPr/>
        </p:nvSpPr>
        <p:spPr bwMode="auto">
          <a:xfrm>
            <a:off x="5715000" y="2374900"/>
            <a:ext cx="355600" cy="355600"/>
          </a:xfrm>
          <a:prstGeom prst="ellipse">
            <a:avLst/>
          </a:prstGeom>
          <a:solidFill>
            <a:srgbClr val="FFFFFF"/>
          </a:solidFill>
          <a:ln w="12700">
            <a:solidFill>
              <a:srgbClr val="000000"/>
            </a:solidFill>
            <a:round/>
            <a:headEnd/>
            <a:tailEnd/>
          </a:ln>
        </p:spPr>
        <p:txBody>
          <a:bodyPr/>
          <a:lstStyle/>
          <a:p>
            <a:endParaRPr lang="en-US"/>
          </a:p>
        </p:txBody>
      </p:sp>
      <p:sp>
        <p:nvSpPr>
          <p:cNvPr id="13322" name="Oval 10">
            <a:extLst>
              <a:ext uri="{FF2B5EF4-FFF2-40B4-BE49-F238E27FC236}">
                <a16:creationId xmlns:a16="http://schemas.microsoft.com/office/drawing/2014/main" id="{17400AF2-C3D0-4559-ADC5-EA91F4DB6BAE}"/>
              </a:ext>
            </a:extLst>
          </p:cNvPr>
          <p:cNvSpPr>
            <a:spLocks noChangeArrowheads="1"/>
          </p:cNvSpPr>
          <p:nvPr/>
        </p:nvSpPr>
        <p:spPr bwMode="auto">
          <a:xfrm>
            <a:off x="6794500" y="2400300"/>
            <a:ext cx="355600" cy="355600"/>
          </a:xfrm>
          <a:prstGeom prst="ellipse">
            <a:avLst/>
          </a:prstGeom>
          <a:solidFill>
            <a:srgbClr val="FFFFFF"/>
          </a:solidFill>
          <a:ln w="12700">
            <a:solidFill>
              <a:srgbClr val="000000"/>
            </a:solidFill>
            <a:round/>
            <a:headEnd/>
            <a:tailEnd/>
          </a:ln>
        </p:spPr>
        <p:txBody>
          <a:bodyPr/>
          <a:lstStyle/>
          <a:p>
            <a:endParaRPr lang="en-US"/>
          </a:p>
        </p:txBody>
      </p:sp>
      <p:sp>
        <p:nvSpPr>
          <p:cNvPr id="13323" name="Rectangle 11">
            <a:extLst>
              <a:ext uri="{FF2B5EF4-FFF2-40B4-BE49-F238E27FC236}">
                <a16:creationId xmlns:a16="http://schemas.microsoft.com/office/drawing/2014/main" id="{271D7D64-70D9-4464-9634-0398E8A0CF49}"/>
              </a:ext>
            </a:extLst>
          </p:cNvPr>
          <p:cNvSpPr>
            <a:spLocks noChangeArrowheads="1"/>
          </p:cNvSpPr>
          <p:nvPr/>
        </p:nvSpPr>
        <p:spPr bwMode="auto">
          <a:xfrm>
            <a:off x="1993900" y="2019300"/>
            <a:ext cx="692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rep rate</a:t>
            </a:r>
            <a:endParaRPr lang="en-US" altLang="en-US"/>
          </a:p>
        </p:txBody>
      </p:sp>
      <p:sp>
        <p:nvSpPr>
          <p:cNvPr id="13324" name="Rectangle 12">
            <a:extLst>
              <a:ext uri="{FF2B5EF4-FFF2-40B4-BE49-F238E27FC236}">
                <a16:creationId xmlns:a16="http://schemas.microsoft.com/office/drawing/2014/main" id="{33A69BC4-060E-4919-9072-40A488377958}"/>
              </a:ext>
            </a:extLst>
          </p:cNvPr>
          <p:cNvSpPr>
            <a:spLocks noChangeArrowheads="1"/>
          </p:cNvSpPr>
          <p:nvPr/>
        </p:nvSpPr>
        <p:spPr bwMode="auto">
          <a:xfrm>
            <a:off x="3124200" y="2032000"/>
            <a:ext cx="6223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energy</a:t>
            </a:r>
            <a:endParaRPr lang="en-US" altLang="en-US"/>
          </a:p>
        </p:txBody>
      </p:sp>
      <p:sp>
        <p:nvSpPr>
          <p:cNvPr id="13325" name="Rectangle 13">
            <a:extLst>
              <a:ext uri="{FF2B5EF4-FFF2-40B4-BE49-F238E27FC236}">
                <a16:creationId xmlns:a16="http://schemas.microsoft.com/office/drawing/2014/main" id="{C79D9C31-BC1F-4113-A7DC-45D546062329}"/>
              </a:ext>
            </a:extLst>
          </p:cNvPr>
          <p:cNvSpPr>
            <a:spLocks noChangeArrowheads="1"/>
          </p:cNvSpPr>
          <p:nvPr/>
        </p:nvSpPr>
        <p:spPr bwMode="auto">
          <a:xfrm>
            <a:off x="5067300" y="2006600"/>
            <a:ext cx="1016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attenuation</a:t>
            </a:r>
            <a:endParaRPr lang="en-US" altLang="en-US"/>
          </a:p>
        </p:txBody>
      </p:sp>
      <p:sp>
        <p:nvSpPr>
          <p:cNvPr id="13326" name="Rectangle 14">
            <a:extLst>
              <a:ext uri="{FF2B5EF4-FFF2-40B4-BE49-F238E27FC236}">
                <a16:creationId xmlns:a16="http://schemas.microsoft.com/office/drawing/2014/main" id="{050BFD8C-8D8E-4D21-9941-F44D050A4F63}"/>
              </a:ext>
            </a:extLst>
          </p:cNvPr>
          <p:cNvSpPr>
            <a:spLocks noChangeArrowheads="1"/>
          </p:cNvSpPr>
          <p:nvPr/>
        </p:nvSpPr>
        <p:spPr bwMode="auto">
          <a:xfrm>
            <a:off x="6565900" y="2032000"/>
            <a:ext cx="8445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h.p. filter</a:t>
            </a:r>
            <a:endParaRPr lang="en-US" altLang="en-US"/>
          </a:p>
        </p:txBody>
      </p:sp>
      <p:sp>
        <p:nvSpPr>
          <p:cNvPr id="13327" name="Oval 15">
            <a:extLst>
              <a:ext uri="{FF2B5EF4-FFF2-40B4-BE49-F238E27FC236}">
                <a16:creationId xmlns:a16="http://schemas.microsoft.com/office/drawing/2014/main" id="{9038423D-EF2A-4472-8041-31CD050A5232}"/>
              </a:ext>
            </a:extLst>
          </p:cNvPr>
          <p:cNvSpPr>
            <a:spLocks noChangeArrowheads="1"/>
          </p:cNvSpPr>
          <p:nvPr/>
        </p:nvSpPr>
        <p:spPr bwMode="auto">
          <a:xfrm>
            <a:off x="3263900" y="3632200"/>
            <a:ext cx="355600" cy="355600"/>
          </a:xfrm>
          <a:prstGeom prst="ellipse">
            <a:avLst/>
          </a:prstGeom>
          <a:solidFill>
            <a:srgbClr val="FFFFFF"/>
          </a:solidFill>
          <a:ln w="12700">
            <a:solidFill>
              <a:srgbClr val="000000"/>
            </a:solidFill>
            <a:round/>
            <a:headEnd/>
            <a:tailEnd/>
          </a:ln>
        </p:spPr>
        <p:txBody>
          <a:bodyPr/>
          <a:lstStyle/>
          <a:p>
            <a:endParaRPr lang="en-US"/>
          </a:p>
        </p:txBody>
      </p:sp>
      <p:sp>
        <p:nvSpPr>
          <p:cNvPr id="13328" name="Rectangle 16">
            <a:extLst>
              <a:ext uri="{FF2B5EF4-FFF2-40B4-BE49-F238E27FC236}">
                <a16:creationId xmlns:a16="http://schemas.microsoft.com/office/drawing/2014/main" id="{4AAF9C0D-48F3-4CE6-9DBB-5D0B20652ADA}"/>
              </a:ext>
            </a:extLst>
          </p:cNvPr>
          <p:cNvSpPr>
            <a:spLocks noChangeArrowheads="1"/>
          </p:cNvSpPr>
          <p:nvPr/>
        </p:nvSpPr>
        <p:spPr bwMode="auto">
          <a:xfrm>
            <a:off x="3060700" y="3276600"/>
            <a:ext cx="8001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damping</a:t>
            </a:r>
            <a:endParaRPr lang="en-US" altLang="en-US"/>
          </a:p>
        </p:txBody>
      </p:sp>
      <p:sp>
        <p:nvSpPr>
          <p:cNvPr id="13329" name="Line 17">
            <a:extLst>
              <a:ext uri="{FF2B5EF4-FFF2-40B4-BE49-F238E27FC236}">
                <a16:creationId xmlns:a16="http://schemas.microsoft.com/office/drawing/2014/main" id="{96D34A2D-0AEF-4747-9EE4-1374D40A66EC}"/>
              </a:ext>
            </a:extLst>
          </p:cNvPr>
          <p:cNvSpPr>
            <a:spLocks noChangeShapeType="1"/>
          </p:cNvSpPr>
          <p:nvPr/>
        </p:nvSpPr>
        <p:spPr bwMode="auto">
          <a:xfrm>
            <a:off x="5283200" y="2247900"/>
            <a:ext cx="5969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0" name="Line 18">
            <a:extLst>
              <a:ext uri="{FF2B5EF4-FFF2-40B4-BE49-F238E27FC236}">
                <a16:creationId xmlns:a16="http://schemas.microsoft.com/office/drawing/2014/main" id="{75B1B787-00D7-489B-85B1-64D59E86152F}"/>
              </a:ext>
            </a:extLst>
          </p:cNvPr>
          <p:cNvSpPr>
            <a:spLocks noChangeShapeType="1"/>
          </p:cNvSpPr>
          <p:nvPr/>
        </p:nvSpPr>
        <p:spPr bwMode="auto">
          <a:xfrm>
            <a:off x="5283200" y="2247900"/>
            <a:ext cx="1588" cy="889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1" name="Line 19">
            <a:extLst>
              <a:ext uri="{FF2B5EF4-FFF2-40B4-BE49-F238E27FC236}">
                <a16:creationId xmlns:a16="http://schemas.microsoft.com/office/drawing/2014/main" id="{8D2C01B9-3083-488E-B793-9CA0FA9E08D4}"/>
              </a:ext>
            </a:extLst>
          </p:cNvPr>
          <p:cNvSpPr>
            <a:spLocks noChangeShapeType="1"/>
          </p:cNvSpPr>
          <p:nvPr/>
        </p:nvSpPr>
        <p:spPr bwMode="auto">
          <a:xfrm>
            <a:off x="5880100" y="2247900"/>
            <a:ext cx="1588" cy="889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2" name="Rectangle 20">
            <a:extLst>
              <a:ext uri="{FF2B5EF4-FFF2-40B4-BE49-F238E27FC236}">
                <a16:creationId xmlns:a16="http://schemas.microsoft.com/office/drawing/2014/main" id="{72F6FF64-422B-46B7-899F-512781EC7B88}"/>
              </a:ext>
            </a:extLst>
          </p:cNvPr>
          <p:cNvSpPr>
            <a:spLocks noChangeArrowheads="1"/>
          </p:cNvSpPr>
          <p:nvPr/>
        </p:nvSpPr>
        <p:spPr bwMode="auto">
          <a:xfrm>
            <a:off x="3073400" y="269240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1</a:t>
            </a:r>
            <a:endParaRPr lang="en-US" altLang="en-US"/>
          </a:p>
        </p:txBody>
      </p:sp>
      <p:sp>
        <p:nvSpPr>
          <p:cNvPr id="13333" name="Line 21">
            <a:extLst>
              <a:ext uri="{FF2B5EF4-FFF2-40B4-BE49-F238E27FC236}">
                <a16:creationId xmlns:a16="http://schemas.microsoft.com/office/drawing/2014/main" id="{186719E3-BE34-497C-8C03-9B84B2B9E2DB}"/>
              </a:ext>
            </a:extLst>
          </p:cNvPr>
          <p:cNvSpPr>
            <a:spLocks noChangeShapeType="1"/>
          </p:cNvSpPr>
          <p:nvPr/>
        </p:nvSpPr>
        <p:spPr bwMode="auto">
          <a:xfrm flipH="1">
            <a:off x="3162300" y="2717800"/>
            <a:ext cx="76200" cy="381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4" name="Line 22">
            <a:extLst>
              <a:ext uri="{FF2B5EF4-FFF2-40B4-BE49-F238E27FC236}">
                <a16:creationId xmlns:a16="http://schemas.microsoft.com/office/drawing/2014/main" id="{B760895C-5F90-4BA5-90C8-C06658E39FF5}"/>
              </a:ext>
            </a:extLst>
          </p:cNvPr>
          <p:cNvSpPr>
            <a:spLocks noChangeShapeType="1"/>
          </p:cNvSpPr>
          <p:nvPr/>
        </p:nvSpPr>
        <p:spPr bwMode="auto">
          <a:xfrm flipH="1">
            <a:off x="3543300" y="2476500"/>
            <a:ext cx="76200" cy="508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5" name="Line 23">
            <a:extLst>
              <a:ext uri="{FF2B5EF4-FFF2-40B4-BE49-F238E27FC236}">
                <a16:creationId xmlns:a16="http://schemas.microsoft.com/office/drawing/2014/main" id="{DE603DB1-76F0-4632-A4F9-30194AF96989}"/>
              </a:ext>
            </a:extLst>
          </p:cNvPr>
          <p:cNvSpPr>
            <a:spLocks noChangeShapeType="1"/>
          </p:cNvSpPr>
          <p:nvPr/>
        </p:nvSpPr>
        <p:spPr bwMode="auto">
          <a:xfrm flipH="1" flipV="1">
            <a:off x="3175000" y="2476500"/>
            <a:ext cx="63500" cy="381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6" name="Line 24">
            <a:extLst>
              <a:ext uri="{FF2B5EF4-FFF2-40B4-BE49-F238E27FC236}">
                <a16:creationId xmlns:a16="http://schemas.microsoft.com/office/drawing/2014/main" id="{6FBFF072-0500-4016-8D74-2A966AAA4D89}"/>
              </a:ext>
            </a:extLst>
          </p:cNvPr>
          <p:cNvSpPr>
            <a:spLocks noChangeShapeType="1"/>
          </p:cNvSpPr>
          <p:nvPr/>
        </p:nvSpPr>
        <p:spPr bwMode="auto">
          <a:xfrm flipH="1" flipV="1">
            <a:off x="3530600" y="2717800"/>
            <a:ext cx="76200" cy="508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7" name="Rectangle 25">
            <a:extLst>
              <a:ext uri="{FF2B5EF4-FFF2-40B4-BE49-F238E27FC236}">
                <a16:creationId xmlns:a16="http://schemas.microsoft.com/office/drawing/2014/main" id="{BEBA58BE-B29A-494C-A086-DF85293BC96B}"/>
              </a:ext>
            </a:extLst>
          </p:cNvPr>
          <p:cNvSpPr>
            <a:spLocks noChangeArrowheads="1"/>
          </p:cNvSpPr>
          <p:nvPr/>
        </p:nvSpPr>
        <p:spPr bwMode="auto">
          <a:xfrm>
            <a:off x="3098800" y="234950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2</a:t>
            </a:r>
            <a:endParaRPr lang="en-US" altLang="en-US"/>
          </a:p>
        </p:txBody>
      </p:sp>
      <p:sp>
        <p:nvSpPr>
          <p:cNvPr id="13338" name="Rectangle 26">
            <a:extLst>
              <a:ext uri="{FF2B5EF4-FFF2-40B4-BE49-F238E27FC236}">
                <a16:creationId xmlns:a16="http://schemas.microsoft.com/office/drawing/2014/main" id="{777E248D-733D-417E-B74E-8DB8C89C8785}"/>
              </a:ext>
            </a:extLst>
          </p:cNvPr>
          <p:cNvSpPr>
            <a:spLocks noChangeArrowheads="1"/>
          </p:cNvSpPr>
          <p:nvPr/>
        </p:nvSpPr>
        <p:spPr bwMode="auto">
          <a:xfrm>
            <a:off x="3657600" y="236220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3</a:t>
            </a:r>
            <a:endParaRPr lang="en-US" altLang="en-US"/>
          </a:p>
        </p:txBody>
      </p:sp>
      <p:sp>
        <p:nvSpPr>
          <p:cNvPr id="13339" name="Rectangle 27">
            <a:extLst>
              <a:ext uri="{FF2B5EF4-FFF2-40B4-BE49-F238E27FC236}">
                <a16:creationId xmlns:a16="http://schemas.microsoft.com/office/drawing/2014/main" id="{740CD3DA-FD78-47C8-9BD3-C0A3000FFF50}"/>
              </a:ext>
            </a:extLst>
          </p:cNvPr>
          <p:cNvSpPr>
            <a:spLocks noChangeArrowheads="1"/>
          </p:cNvSpPr>
          <p:nvPr/>
        </p:nvSpPr>
        <p:spPr bwMode="auto">
          <a:xfrm>
            <a:off x="3644900" y="270510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4</a:t>
            </a:r>
            <a:endParaRPr lang="en-US" altLang="en-US"/>
          </a:p>
        </p:txBody>
      </p:sp>
      <p:sp>
        <p:nvSpPr>
          <p:cNvPr id="13340" name="Line 28">
            <a:extLst>
              <a:ext uri="{FF2B5EF4-FFF2-40B4-BE49-F238E27FC236}">
                <a16:creationId xmlns:a16="http://schemas.microsoft.com/office/drawing/2014/main" id="{1B1CD5DE-9423-4A14-BA8D-33BD09D6CD81}"/>
              </a:ext>
            </a:extLst>
          </p:cNvPr>
          <p:cNvSpPr>
            <a:spLocks noChangeShapeType="1"/>
          </p:cNvSpPr>
          <p:nvPr/>
        </p:nvSpPr>
        <p:spPr bwMode="auto">
          <a:xfrm flipH="1">
            <a:off x="2133600" y="2628900"/>
            <a:ext cx="63500" cy="381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1" name="Line 29">
            <a:extLst>
              <a:ext uri="{FF2B5EF4-FFF2-40B4-BE49-F238E27FC236}">
                <a16:creationId xmlns:a16="http://schemas.microsoft.com/office/drawing/2014/main" id="{D90DEE11-7CD7-4B4C-9935-46DEDF24908D}"/>
              </a:ext>
            </a:extLst>
          </p:cNvPr>
          <p:cNvSpPr>
            <a:spLocks noChangeShapeType="1"/>
          </p:cNvSpPr>
          <p:nvPr/>
        </p:nvSpPr>
        <p:spPr bwMode="auto">
          <a:xfrm flipH="1" flipV="1">
            <a:off x="2438400" y="2628900"/>
            <a:ext cx="63500" cy="508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2" name="Rectangle 30">
            <a:extLst>
              <a:ext uri="{FF2B5EF4-FFF2-40B4-BE49-F238E27FC236}">
                <a16:creationId xmlns:a16="http://schemas.microsoft.com/office/drawing/2014/main" id="{20E89F73-1C79-4F1B-82E1-7ACBC1719481}"/>
              </a:ext>
            </a:extLst>
          </p:cNvPr>
          <p:cNvSpPr>
            <a:spLocks noChangeArrowheads="1"/>
          </p:cNvSpPr>
          <p:nvPr/>
        </p:nvSpPr>
        <p:spPr bwMode="auto">
          <a:xfrm>
            <a:off x="1917700" y="2692400"/>
            <a:ext cx="228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low</a:t>
            </a:r>
            <a:endParaRPr lang="en-US" altLang="en-US"/>
          </a:p>
        </p:txBody>
      </p:sp>
      <p:sp>
        <p:nvSpPr>
          <p:cNvPr id="13343" name="Rectangle 31">
            <a:extLst>
              <a:ext uri="{FF2B5EF4-FFF2-40B4-BE49-F238E27FC236}">
                <a16:creationId xmlns:a16="http://schemas.microsoft.com/office/drawing/2014/main" id="{0F6BF8E9-A244-454B-A130-62E93A601FD2}"/>
              </a:ext>
            </a:extLst>
          </p:cNvPr>
          <p:cNvSpPr>
            <a:spLocks noChangeArrowheads="1"/>
          </p:cNvSpPr>
          <p:nvPr/>
        </p:nvSpPr>
        <p:spPr bwMode="auto">
          <a:xfrm>
            <a:off x="2540000" y="2679700"/>
            <a:ext cx="2714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high</a:t>
            </a:r>
            <a:endParaRPr lang="en-US" altLang="en-US"/>
          </a:p>
        </p:txBody>
      </p:sp>
      <p:sp>
        <p:nvSpPr>
          <p:cNvPr id="13345" name="AutoShape 33">
            <a:extLst>
              <a:ext uri="{FF2B5EF4-FFF2-40B4-BE49-F238E27FC236}">
                <a16:creationId xmlns:a16="http://schemas.microsoft.com/office/drawing/2014/main" id="{89D6CCCF-0371-43AA-9C7E-3ECFFFD026FF}"/>
              </a:ext>
            </a:extLst>
          </p:cNvPr>
          <p:cNvSpPr>
            <a:spLocks noChangeArrowheads="1"/>
          </p:cNvSpPr>
          <p:nvPr/>
        </p:nvSpPr>
        <p:spPr bwMode="auto">
          <a:xfrm>
            <a:off x="2540000" y="4775200"/>
            <a:ext cx="406400" cy="330200"/>
          </a:xfrm>
          <a:prstGeom prst="roundRect">
            <a:avLst>
              <a:gd name="adj" fmla="val 51921"/>
            </a:avLst>
          </a:prstGeom>
          <a:solidFill>
            <a:srgbClr val="FFFFFF"/>
          </a:solidFill>
          <a:ln w="12700">
            <a:solidFill>
              <a:srgbClr val="000000"/>
            </a:solidFill>
            <a:round/>
            <a:headEnd/>
            <a:tailEnd/>
          </a:ln>
        </p:spPr>
        <p:txBody>
          <a:bodyPr/>
          <a:lstStyle/>
          <a:p>
            <a:endParaRPr lang="en-US"/>
          </a:p>
        </p:txBody>
      </p:sp>
      <p:sp>
        <p:nvSpPr>
          <p:cNvPr id="13349" name="Oval 37">
            <a:extLst>
              <a:ext uri="{FF2B5EF4-FFF2-40B4-BE49-F238E27FC236}">
                <a16:creationId xmlns:a16="http://schemas.microsoft.com/office/drawing/2014/main" id="{D1F9C79F-7F9B-47E6-B34D-6DB605B55B73}"/>
              </a:ext>
            </a:extLst>
          </p:cNvPr>
          <p:cNvSpPr>
            <a:spLocks noChangeArrowheads="1"/>
          </p:cNvSpPr>
          <p:nvPr/>
        </p:nvSpPr>
        <p:spPr bwMode="auto">
          <a:xfrm>
            <a:off x="2717800" y="4851400"/>
            <a:ext cx="101600" cy="101600"/>
          </a:xfrm>
          <a:prstGeom prst="ellipse">
            <a:avLst/>
          </a:prstGeom>
          <a:solidFill>
            <a:srgbClr val="FFFFFF"/>
          </a:solidFill>
          <a:ln w="12700">
            <a:solidFill>
              <a:srgbClr val="000000"/>
            </a:solidFill>
            <a:round/>
            <a:headEnd/>
            <a:tailEnd/>
          </a:ln>
        </p:spPr>
        <p:txBody>
          <a:bodyPr/>
          <a:lstStyle/>
          <a:p>
            <a:endParaRPr lang="en-US"/>
          </a:p>
        </p:txBody>
      </p:sp>
      <p:sp>
        <p:nvSpPr>
          <p:cNvPr id="13350" name="Rectangle 38">
            <a:extLst>
              <a:ext uri="{FF2B5EF4-FFF2-40B4-BE49-F238E27FC236}">
                <a16:creationId xmlns:a16="http://schemas.microsoft.com/office/drawing/2014/main" id="{5B0FFE62-C86D-46B0-84C8-9485B145C99A}"/>
              </a:ext>
            </a:extLst>
          </p:cNvPr>
          <p:cNvSpPr>
            <a:spLocks noChangeArrowheads="1"/>
          </p:cNvSpPr>
          <p:nvPr/>
        </p:nvSpPr>
        <p:spPr bwMode="auto">
          <a:xfrm>
            <a:off x="2667000" y="4864100"/>
            <a:ext cx="101600" cy="76200"/>
          </a:xfrm>
          <a:prstGeom prst="rect">
            <a:avLst/>
          </a:prstGeom>
          <a:solidFill>
            <a:srgbClr val="FFFFFF"/>
          </a:solidFill>
          <a:ln w="12700">
            <a:solidFill>
              <a:srgbClr val="FFFFFF"/>
            </a:solidFill>
            <a:miter lim="800000"/>
            <a:headEnd/>
            <a:tailEnd/>
          </a:ln>
        </p:spPr>
        <p:txBody>
          <a:bodyPr/>
          <a:lstStyle/>
          <a:p>
            <a:endParaRPr lang="en-US"/>
          </a:p>
        </p:txBody>
      </p:sp>
      <p:sp>
        <p:nvSpPr>
          <p:cNvPr id="13352" name="AutoShape 40">
            <a:extLst>
              <a:ext uri="{FF2B5EF4-FFF2-40B4-BE49-F238E27FC236}">
                <a16:creationId xmlns:a16="http://schemas.microsoft.com/office/drawing/2014/main" id="{A468560F-E0F7-4F3D-8C91-862DC091C6D7}"/>
              </a:ext>
            </a:extLst>
          </p:cNvPr>
          <p:cNvSpPr>
            <a:spLocks noChangeArrowheads="1"/>
          </p:cNvSpPr>
          <p:nvPr/>
        </p:nvSpPr>
        <p:spPr bwMode="auto">
          <a:xfrm>
            <a:off x="5676900" y="4826000"/>
            <a:ext cx="406400" cy="330200"/>
          </a:xfrm>
          <a:prstGeom prst="roundRect">
            <a:avLst>
              <a:gd name="adj" fmla="val 51921"/>
            </a:avLst>
          </a:prstGeom>
          <a:solidFill>
            <a:srgbClr val="FFFFFF"/>
          </a:solidFill>
          <a:ln w="12700">
            <a:solidFill>
              <a:srgbClr val="000000"/>
            </a:solidFill>
            <a:round/>
            <a:headEnd/>
            <a:tailEnd/>
          </a:ln>
        </p:spPr>
        <p:txBody>
          <a:bodyPr/>
          <a:lstStyle/>
          <a:p>
            <a:endParaRPr lang="en-US"/>
          </a:p>
        </p:txBody>
      </p:sp>
      <p:grpSp>
        <p:nvGrpSpPr>
          <p:cNvPr id="2" name="Group 1">
            <a:extLst>
              <a:ext uri="{FF2B5EF4-FFF2-40B4-BE49-F238E27FC236}">
                <a16:creationId xmlns:a16="http://schemas.microsoft.com/office/drawing/2014/main" id="{EC670221-C905-4B10-A2A3-07888FDA731F}"/>
              </a:ext>
            </a:extLst>
          </p:cNvPr>
          <p:cNvGrpSpPr/>
          <p:nvPr/>
        </p:nvGrpSpPr>
        <p:grpSpPr>
          <a:xfrm>
            <a:off x="5435600" y="4936271"/>
            <a:ext cx="520700" cy="101600"/>
            <a:chOff x="5435600" y="4902200"/>
            <a:chExt cx="520700" cy="101600"/>
          </a:xfrm>
        </p:grpSpPr>
        <p:sp>
          <p:nvSpPr>
            <p:cNvPr id="13353" name="Rectangle 41">
              <a:extLst>
                <a:ext uri="{FF2B5EF4-FFF2-40B4-BE49-F238E27FC236}">
                  <a16:creationId xmlns:a16="http://schemas.microsoft.com/office/drawing/2014/main" id="{0C2BB619-3B21-4C12-9618-02549B03B18A}"/>
                </a:ext>
              </a:extLst>
            </p:cNvPr>
            <p:cNvSpPr>
              <a:spLocks noChangeArrowheads="1"/>
            </p:cNvSpPr>
            <p:nvPr/>
          </p:nvSpPr>
          <p:spPr bwMode="auto">
            <a:xfrm>
              <a:off x="5461000" y="4902200"/>
              <a:ext cx="457200" cy="101600"/>
            </a:xfrm>
            <a:prstGeom prst="rect">
              <a:avLst/>
            </a:prstGeom>
            <a:solidFill>
              <a:srgbClr val="FFFFFF"/>
            </a:solidFill>
            <a:ln w="12700">
              <a:solidFill>
                <a:srgbClr val="000000"/>
              </a:solidFill>
              <a:miter lim="800000"/>
              <a:headEnd/>
              <a:tailEnd/>
            </a:ln>
          </p:spPr>
          <p:txBody>
            <a:bodyPr/>
            <a:lstStyle/>
            <a:p>
              <a:endParaRPr lang="en-US"/>
            </a:p>
          </p:txBody>
        </p:sp>
        <p:sp>
          <p:nvSpPr>
            <p:cNvPr id="13354" name="Oval 42">
              <a:extLst>
                <a:ext uri="{FF2B5EF4-FFF2-40B4-BE49-F238E27FC236}">
                  <a16:creationId xmlns:a16="http://schemas.microsoft.com/office/drawing/2014/main" id="{09F937FD-394F-4B2F-B4F6-F53280D39967}"/>
                </a:ext>
              </a:extLst>
            </p:cNvPr>
            <p:cNvSpPr>
              <a:spLocks noChangeArrowheads="1"/>
            </p:cNvSpPr>
            <p:nvPr/>
          </p:nvSpPr>
          <p:spPr bwMode="auto">
            <a:xfrm>
              <a:off x="5435600" y="4902200"/>
              <a:ext cx="101600" cy="101600"/>
            </a:xfrm>
            <a:prstGeom prst="ellipse">
              <a:avLst/>
            </a:prstGeom>
            <a:solidFill>
              <a:srgbClr val="FFFFFF"/>
            </a:solidFill>
            <a:ln w="12700">
              <a:solidFill>
                <a:srgbClr val="000000"/>
              </a:solidFill>
              <a:round/>
              <a:headEnd/>
              <a:tailEnd/>
            </a:ln>
          </p:spPr>
          <p:txBody>
            <a:bodyPr/>
            <a:lstStyle/>
            <a:p>
              <a:endParaRPr lang="en-US"/>
            </a:p>
          </p:txBody>
        </p:sp>
        <p:sp>
          <p:nvSpPr>
            <p:cNvPr id="13355" name="Rectangle 43">
              <a:extLst>
                <a:ext uri="{FF2B5EF4-FFF2-40B4-BE49-F238E27FC236}">
                  <a16:creationId xmlns:a16="http://schemas.microsoft.com/office/drawing/2014/main" id="{96E3AA71-0169-4DDB-8835-437B71652F42}"/>
                </a:ext>
              </a:extLst>
            </p:cNvPr>
            <p:cNvSpPr>
              <a:spLocks noChangeArrowheads="1"/>
            </p:cNvSpPr>
            <p:nvPr/>
          </p:nvSpPr>
          <p:spPr bwMode="auto">
            <a:xfrm>
              <a:off x="5486400" y="4914900"/>
              <a:ext cx="101600" cy="76200"/>
            </a:xfrm>
            <a:prstGeom prst="rect">
              <a:avLst/>
            </a:prstGeom>
            <a:solidFill>
              <a:srgbClr val="FFFFFF"/>
            </a:solidFill>
            <a:ln w="12700">
              <a:solidFill>
                <a:srgbClr val="FFFFFF"/>
              </a:solidFill>
              <a:miter lim="800000"/>
              <a:headEnd/>
              <a:tailEnd/>
            </a:ln>
          </p:spPr>
          <p:txBody>
            <a:bodyPr/>
            <a:lstStyle/>
            <a:p>
              <a:endParaRPr lang="en-US"/>
            </a:p>
          </p:txBody>
        </p:sp>
        <p:sp>
          <p:nvSpPr>
            <p:cNvPr id="13356" name="Oval 44">
              <a:extLst>
                <a:ext uri="{FF2B5EF4-FFF2-40B4-BE49-F238E27FC236}">
                  <a16:creationId xmlns:a16="http://schemas.microsoft.com/office/drawing/2014/main" id="{8073ADE7-9DE8-48E0-B15D-58B1B95E69EC}"/>
                </a:ext>
              </a:extLst>
            </p:cNvPr>
            <p:cNvSpPr>
              <a:spLocks noChangeArrowheads="1"/>
            </p:cNvSpPr>
            <p:nvPr/>
          </p:nvSpPr>
          <p:spPr bwMode="auto">
            <a:xfrm>
              <a:off x="5854700" y="4902200"/>
              <a:ext cx="101600" cy="101600"/>
            </a:xfrm>
            <a:prstGeom prst="ellipse">
              <a:avLst/>
            </a:prstGeom>
            <a:solidFill>
              <a:srgbClr val="FFFFFF"/>
            </a:solidFill>
            <a:ln w="12700">
              <a:solidFill>
                <a:srgbClr val="000000"/>
              </a:solidFill>
              <a:round/>
              <a:headEnd/>
              <a:tailEnd/>
            </a:ln>
          </p:spPr>
          <p:txBody>
            <a:bodyPr/>
            <a:lstStyle/>
            <a:p>
              <a:endParaRPr lang="en-US"/>
            </a:p>
          </p:txBody>
        </p:sp>
        <p:sp>
          <p:nvSpPr>
            <p:cNvPr id="13357" name="Rectangle 45">
              <a:extLst>
                <a:ext uri="{FF2B5EF4-FFF2-40B4-BE49-F238E27FC236}">
                  <a16:creationId xmlns:a16="http://schemas.microsoft.com/office/drawing/2014/main" id="{67848ACA-7047-42E5-B807-FDAD6DFAC585}"/>
                </a:ext>
              </a:extLst>
            </p:cNvPr>
            <p:cNvSpPr>
              <a:spLocks noChangeArrowheads="1"/>
            </p:cNvSpPr>
            <p:nvPr/>
          </p:nvSpPr>
          <p:spPr bwMode="auto">
            <a:xfrm>
              <a:off x="5803900" y="4914900"/>
              <a:ext cx="101600" cy="76200"/>
            </a:xfrm>
            <a:prstGeom prst="rect">
              <a:avLst/>
            </a:prstGeom>
            <a:solidFill>
              <a:srgbClr val="FFFFFF"/>
            </a:solidFill>
            <a:ln w="12700">
              <a:solidFill>
                <a:srgbClr val="FFFFFF"/>
              </a:solidFill>
              <a:miter lim="800000"/>
              <a:headEnd/>
              <a:tailEnd/>
            </a:ln>
          </p:spPr>
          <p:txBody>
            <a:bodyPr/>
            <a:lstStyle/>
            <a:p>
              <a:endParaRPr lang="en-US"/>
            </a:p>
          </p:txBody>
        </p:sp>
      </p:grpSp>
      <p:sp>
        <p:nvSpPr>
          <p:cNvPr id="13359" name="AutoShape 47">
            <a:extLst>
              <a:ext uri="{FF2B5EF4-FFF2-40B4-BE49-F238E27FC236}">
                <a16:creationId xmlns:a16="http://schemas.microsoft.com/office/drawing/2014/main" id="{4C43694A-E9AF-40EF-AF1E-E43566116D8D}"/>
              </a:ext>
            </a:extLst>
          </p:cNvPr>
          <p:cNvSpPr>
            <a:spLocks noChangeArrowheads="1"/>
          </p:cNvSpPr>
          <p:nvPr/>
        </p:nvSpPr>
        <p:spPr bwMode="auto">
          <a:xfrm>
            <a:off x="2540000" y="4775200"/>
            <a:ext cx="406400" cy="330200"/>
          </a:xfrm>
          <a:prstGeom prst="roundRect">
            <a:avLst>
              <a:gd name="adj" fmla="val 51921"/>
            </a:avLst>
          </a:prstGeom>
          <a:solidFill>
            <a:srgbClr val="FFFFFF"/>
          </a:solidFill>
          <a:ln w="12700">
            <a:solidFill>
              <a:srgbClr val="000000"/>
            </a:solidFill>
            <a:round/>
            <a:headEnd/>
            <a:tailEnd/>
          </a:ln>
        </p:spPr>
        <p:txBody>
          <a:bodyPr/>
          <a:lstStyle/>
          <a:p>
            <a:endParaRPr lang="en-US"/>
          </a:p>
        </p:txBody>
      </p:sp>
      <p:grpSp>
        <p:nvGrpSpPr>
          <p:cNvPr id="4" name="Group 3">
            <a:extLst>
              <a:ext uri="{FF2B5EF4-FFF2-40B4-BE49-F238E27FC236}">
                <a16:creationId xmlns:a16="http://schemas.microsoft.com/office/drawing/2014/main" id="{DF27332A-28E2-47A1-A0C6-0A3639E8C66E}"/>
              </a:ext>
            </a:extLst>
          </p:cNvPr>
          <p:cNvGrpSpPr/>
          <p:nvPr/>
        </p:nvGrpSpPr>
        <p:grpSpPr>
          <a:xfrm>
            <a:off x="2246312" y="4878388"/>
            <a:ext cx="520700" cy="101600"/>
            <a:chOff x="2298700" y="4851400"/>
            <a:chExt cx="520700" cy="101600"/>
          </a:xfrm>
        </p:grpSpPr>
        <p:sp>
          <p:nvSpPr>
            <p:cNvPr id="13360" name="Rectangle 48">
              <a:extLst>
                <a:ext uri="{FF2B5EF4-FFF2-40B4-BE49-F238E27FC236}">
                  <a16:creationId xmlns:a16="http://schemas.microsoft.com/office/drawing/2014/main" id="{860D6A81-F09D-4E4C-8EBB-0876697E9C64}"/>
                </a:ext>
              </a:extLst>
            </p:cNvPr>
            <p:cNvSpPr>
              <a:spLocks noChangeArrowheads="1"/>
            </p:cNvSpPr>
            <p:nvPr/>
          </p:nvSpPr>
          <p:spPr bwMode="auto">
            <a:xfrm>
              <a:off x="2324100" y="4851400"/>
              <a:ext cx="457200" cy="101600"/>
            </a:xfrm>
            <a:prstGeom prst="rect">
              <a:avLst/>
            </a:prstGeom>
            <a:solidFill>
              <a:srgbClr val="FFFFFF"/>
            </a:solidFill>
            <a:ln w="12700">
              <a:solidFill>
                <a:srgbClr val="000000"/>
              </a:solidFill>
              <a:miter lim="800000"/>
              <a:headEnd/>
              <a:tailEnd/>
            </a:ln>
          </p:spPr>
          <p:txBody>
            <a:bodyPr/>
            <a:lstStyle/>
            <a:p>
              <a:endParaRPr lang="en-US"/>
            </a:p>
          </p:txBody>
        </p:sp>
        <p:sp>
          <p:nvSpPr>
            <p:cNvPr id="13361" name="Oval 49">
              <a:extLst>
                <a:ext uri="{FF2B5EF4-FFF2-40B4-BE49-F238E27FC236}">
                  <a16:creationId xmlns:a16="http://schemas.microsoft.com/office/drawing/2014/main" id="{F57F41EA-1C43-4A0B-80CD-B93601C4F872}"/>
                </a:ext>
              </a:extLst>
            </p:cNvPr>
            <p:cNvSpPr>
              <a:spLocks noChangeArrowheads="1"/>
            </p:cNvSpPr>
            <p:nvPr/>
          </p:nvSpPr>
          <p:spPr bwMode="auto">
            <a:xfrm>
              <a:off x="2298700" y="4851400"/>
              <a:ext cx="101600" cy="101600"/>
            </a:xfrm>
            <a:prstGeom prst="ellipse">
              <a:avLst/>
            </a:prstGeom>
            <a:solidFill>
              <a:srgbClr val="FFFFFF"/>
            </a:solidFill>
            <a:ln w="12700">
              <a:solidFill>
                <a:srgbClr val="000000"/>
              </a:solidFill>
              <a:round/>
              <a:headEnd/>
              <a:tailEnd/>
            </a:ln>
          </p:spPr>
          <p:txBody>
            <a:bodyPr/>
            <a:lstStyle/>
            <a:p>
              <a:endParaRPr lang="en-US"/>
            </a:p>
          </p:txBody>
        </p:sp>
        <p:sp>
          <p:nvSpPr>
            <p:cNvPr id="13362" name="Rectangle 50">
              <a:extLst>
                <a:ext uri="{FF2B5EF4-FFF2-40B4-BE49-F238E27FC236}">
                  <a16:creationId xmlns:a16="http://schemas.microsoft.com/office/drawing/2014/main" id="{ED1D31AA-940C-43D4-AD53-958EA5E3D33E}"/>
                </a:ext>
              </a:extLst>
            </p:cNvPr>
            <p:cNvSpPr>
              <a:spLocks noChangeArrowheads="1"/>
            </p:cNvSpPr>
            <p:nvPr/>
          </p:nvSpPr>
          <p:spPr bwMode="auto">
            <a:xfrm>
              <a:off x="2349500" y="4864100"/>
              <a:ext cx="101600" cy="76200"/>
            </a:xfrm>
            <a:prstGeom prst="rect">
              <a:avLst/>
            </a:prstGeom>
            <a:solidFill>
              <a:srgbClr val="FFFFFF"/>
            </a:solidFill>
            <a:ln w="12700">
              <a:solidFill>
                <a:srgbClr val="FFFFFF"/>
              </a:solidFill>
              <a:miter lim="800000"/>
              <a:headEnd/>
              <a:tailEnd/>
            </a:ln>
          </p:spPr>
          <p:txBody>
            <a:bodyPr/>
            <a:lstStyle/>
            <a:p>
              <a:endParaRPr lang="en-US"/>
            </a:p>
          </p:txBody>
        </p:sp>
        <p:sp>
          <p:nvSpPr>
            <p:cNvPr id="13363" name="Oval 51">
              <a:extLst>
                <a:ext uri="{FF2B5EF4-FFF2-40B4-BE49-F238E27FC236}">
                  <a16:creationId xmlns:a16="http://schemas.microsoft.com/office/drawing/2014/main" id="{ACCD0A23-0AF7-4A7B-AB13-F83D6363AFDA}"/>
                </a:ext>
              </a:extLst>
            </p:cNvPr>
            <p:cNvSpPr>
              <a:spLocks noChangeArrowheads="1"/>
            </p:cNvSpPr>
            <p:nvPr/>
          </p:nvSpPr>
          <p:spPr bwMode="auto">
            <a:xfrm>
              <a:off x="2717800" y="4851400"/>
              <a:ext cx="101600" cy="101600"/>
            </a:xfrm>
            <a:prstGeom prst="ellipse">
              <a:avLst/>
            </a:prstGeom>
            <a:solidFill>
              <a:srgbClr val="FFFFFF"/>
            </a:solidFill>
            <a:ln w="12700">
              <a:solidFill>
                <a:srgbClr val="000000"/>
              </a:solidFill>
              <a:round/>
              <a:headEnd/>
              <a:tailEnd/>
            </a:ln>
          </p:spPr>
          <p:txBody>
            <a:bodyPr/>
            <a:lstStyle/>
            <a:p>
              <a:endParaRPr lang="en-US"/>
            </a:p>
          </p:txBody>
        </p:sp>
        <p:sp>
          <p:nvSpPr>
            <p:cNvPr id="13364" name="Rectangle 52">
              <a:extLst>
                <a:ext uri="{FF2B5EF4-FFF2-40B4-BE49-F238E27FC236}">
                  <a16:creationId xmlns:a16="http://schemas.microsoft.com/office/drawing/2014/main" id="{D57669F0-997D-4665-B44F-E02A3473A392}"/>
                </a:ext>
              </a:extLst>
            </p:cNvPr>
            <p:cNvSpPr>
              <a:spLocks noChangeArrowheads="1"/>
            </p:cNvSpPr>
            <p:nvPr/>
          </p:nvSpPr>
          <p:spPr bwMode="auto">
            <a:xfrm>
              <a:off x="2667000" y="4864100"/>
              <a:ext cx="101600" cy="76200"/>
            </a:xfrm>
            <a:prstGeom prst="rect">
              <a:avLst/>
            </a:prstGeom>
            <a:solidFill>
              <a:srgbClr val="FFFFFF"/>
            </a:solidFill>
            <a:ln w="12700">
              <a:solidFill>
                <a:srgbClr val="FFFFFF"/>
              </a:solidFill>
              <a:miter lim="800000"/>
              <a:headEnd/>
              <a:tailEnd/>
            </a:ln>
          </p:spPr>
          <p:txBody>
            <a:bodyPr/>
            <a:lstStyle/>
            <a:p>
              <a:endParaRPr lang="en-US"/>
            </a:p>
          </p:txBody>
        </p:sp>
      </p:grpSp>
      <p:sp>
        <p:nvSpPr>
          <p:cNvPr id="13366" name="AutoShape 54">
            <a:extLst>
              <a:ext uri="{FF2B5EF4-FFF2-40B4-BE49-F238E27FC236}">
                <a16:creationId xmlns:a16="http://schemas.microsoft.com/office/drawing/2014/main" id="{26312AE2-0497-4201-9056-66256BB996F9}"/>
              </a:ext>
            </a:extLst>
          </p:cNvPr>
          <p:cNvSpPr>
            <a:spLocks noChangeArrowheads="1"/>
          </p:cNvSpPr>
          <p:nvPr/>
        </p:nvSpPr>
        <p:spPr bwMode="auto">
          <a:xfrm>
            <a:off x="6045200" y="3543300"/>
            <a:ext cx="406400" cy="330200"/>
          </a:xfrm>
          <a:prstGeom prst="roundRect">
            <a:avLst>
              <a:gd name="adj" fmla="val 51921"/>
            </a:avLst>
          </a:prstGeom>
          <a:solidFill>
            <a:srgbClr val="FFFFFF"/>
          </a:solidFill>
          <a:ln w="12700">
            <a:solidFill>
              <a:srgbClr val="000000"/>
            </a:solidFill>
            <a:round/>
            <a:headEnd/>
            <a:tailEnd/>
          </a:ln>
        </p:spPr>
        <p:txBody>
          <a:bodyPr/>
          <a:lstStyle/>
          <a:p>
            <a:endParaRPr lang="en-US"/>
          </a:p>
        </p:txBody>
      </p:sp>
      <p:grpSp>
        <p:nvGrpSpPr>
          <p:cNvPr id="3" name="Group 2">
            <a:extLst>
              <a:ext uri="{FF2B5EF4-FFF2-40B4-BE49-F238E27FC236}">
                <a16:creationId xmlns:a16="http://schemas.microsoft.com/office/drawing/2014/main" id="{EFCA25E3-2BAA-4459-949F-07D0B8DAE7B2}"/>
              </a:ext>
            </a:extLst>
          </p:cNvPr>
          <p:cNvGrpSpPr/>
          <p:nvPr/>
        </p:nvGrpSpPr>
        <p:grpSpPr>
          <a:xfrm>
            <a:off x="5791200" y="3657599"/>
            <a:ext cx="520700" cy="101600"/>
            <a:chOff x="5803900" y="3619500"/>
            <a:chExt cx="520700" cy="101600"/>
          </a:xfrm>
        </p:grpSpPr>
        <p:sp>
          <p:nvSpPr>
            <p:cNvPr id="13367" name="Rectangle 55">
              <a:extLst>
                <a:ext uri="{FF2B5EF4-FFF2-40B4-BE49-F238E27FC236}">
                  <a16:creationId xmlns:a16="http://schemas.microsoft.com/office/drawing/2014/main" id="{C8EBB0CB-7F5E-4AE9-82D9-960BD99DA01B}"/>
                </a:ext>
              </a:extLst>
            </p:cNvPr>
            <p:cNvSpPr>
              <a:spLocks noChangeArrowheads="1"/>
            </p:cNvSpPr>
            <p:nvPr/>
          </p:nvSpPr>
          <p:spPr bwMode="auto">
            <a:xfrm>
              <a:off x="5829300" y="3619500"/>
              <a:ext cx="457200" cy="101600"/>
            </a:xfrm>
            <a:prstGeom prst="rect">
              <a:avLst/>
            </a:prstGeom>
            <a:solidFill>
              <a:srgbClr val="FFFFFF"/>
            </a:solidFill>
            <a:ln w="12700">
              <a:solidFill>
                <a:srgbClr val="000000"/>
              </a:solidFill>
              <a:miter lim="800000"/>
              <a:headEnd/>
              <a:tailEnd/>
            </a:ln>
          </p:spPr>
          <p:txBody>
            <a:bodyPr/>
            <a:lstStyle/>
            <a:p>
              <a:endParaRPr lang="en-US"/>
            </a:p>
          </p:txBody>
        </p:sp>
        <p:sp>
          <p:nvSpPr>
            <p:cNvPr id="13368" name="Oval 56">
              <a:extLst>
                <a:ext uri="{FF2B5EF4-FFF2-40B4-BE49-F238E27FC236}">
                  <a16:creationId xmlns:a16="http://schemas.microsoft.com/office/drawing/2014/main" id="{903001F7-AF33-4B21-8209-777AB83F0A32}"/>
                </a:ext>
              </a:extLst>
            </p:cNvPr>
            <p:cNvSpPr>
              <a:spLocks noChangeArrowheads="1"/>
            </p:cNvSpPr>
            <p:nvPr/>
          </p:nvSpPr>
          <p:spPr bwMode="auto">
            <a:xfrm>
              <a:off x="5803900" y="3619500"/>
              <a:ext cx="101600" cy="101600"/>
            </a:xfrm>
            <a:prstGeom prst="ellipse">
              <a:avLst/>
            </a:prstGeom>
            <a:solidFill>
              <a:srgbClr val="FFFFFF"/>
            </a:solidFill>
            <a:ln w="12700">
              <a:solidFill>
                <a:srgbClr val="000000"/>
              </a:solidFill>
              <a:round/>
              <a:headEnd/>
              <a:tailEnd/>
            </a:ln>
          </p:spPr>
          <p:txBody>
            <a:bodyPr/>
            <a:lstStyle/>
            <a:p>
              <a:endParaRPr lang="en-US"/>
            </a:p>
          </p:txBody>
        </p:sp>
        <p:sp>
          <p:nvSpPr>
            <p:cNvPr id="13369" name="Rectangle 57">
              <a:extLst>
                <a:ext uri="{FF2B5EF4-FFF2-40B4-BE49-F238E27FC236}">
                  <a16:creationId xmlns:a16="http://schemas.microsoft.com/office/drawing/2014/main" id="{40E97859-8980-434C-A193-CAE778416BAB}"/>
                </a:ext>
              </a:extLst>
            </p:cNvPr>
            <p:cNvSpPr>
              <a:spLocks noChangeArrowheads="1"/>
            </p:cNvSpPr>
            <p:nvPr/>
          </p:nvSpPr>
          <p:spPr bwMode="auto">
            <a:xfrm>
              <a:off x="5854700" y="3632200"/>
              <a:ext cx="101600" cy="76200"/>
            </a:xfrm>
            <a:prstGeom prst="rect">
              <a:avLst/>
            </a:prstGeom>
            <a:solidFill>
              <a:srgbClr val="FFFFFF"/>
            </a:solidFill>
            <a:ln w="12700">
              <a:solidFill>
                <a:srgbClr val="FFFFFF"/>
              </a:solidFill>
              <a:miter lim="800000"/>
              <a:headEnd/>
              <a:tailEnd/>
            </a:ln>
          </p:spPr>
          <p:txBody>
            <a:bodyPr/>
            <a:lstStyle/>
            <a:p>
              <a:endParaRPr lang="en-US"/>
            </a:p>
          </p:txBody>
        </p:sp>
        <p:sp>
          <p:nvSpPr>
            <p:cNvPr id="13370" name="Oval 58">
              <a:extLst>
                <a:ext uri="{FF2B5EF4-FFF2-40B4-BE49-F238E27FC236}">
                  <a16:creationId xmlns:a16="http://schemas.microsoft.com/office/drawing/2014/main" id="{8E4A5F47-53C7-4141-86FD-13533B0F683D}"/>
                </a:ext>
              </a:extLst>
            </p:cNvPr>
            <p:cNvSpPr>
              <a:spLocks noChangeArrowheads="1"/>
            </p:cNvSpPr>
            <p:nvPr/>
          </p:nvSpPr>
          <p:spPr bwMode="auto">
            <a:xfrm>
              <a:off x="6223000" y="3619500"/>
              <a:ext cx="101600" cy="101600"/>
            </a:xfrm>
            <a:prstGeom prst="ellipse">
              <a:avLst/>
            </a:prstGeom>
            <a:solidFill>
              <a:srgbClr val="FFFFFF"/>
            </a:solidFill>
            <a:ln w="12700">
              <a:solidFill>
                <a:srgbClr val="000000"/>
              </a:solidFill>
              <a:round/>
              <a:headEnd/>
              <a:tailEnd/>
            </a:ln>
          </p:spPr>
          <p:txBody>
            <a:bodyPr/>
            <a:lstStyle/>
            <a:p>
              <a:endParaRPr lang="en-US"/>
            </a:p>
          </p:txBody>
        </p:sp>
        <p:sp>
          <p:nvSpPr>
            <p:cNvPr id="13371" name="Rectangle 59">
              <a:extLst>
                <a:ext uri="{FF2B5EF4-FFF2-40B4-BE49-F238E27FC236}">
                  <a16:creationId xmlns:a16="http://schemas.microsoft.com/office/drawing/2014/main" id="{0DDCF50B-A6D7-479C-B439-B9A1E8FA8784}"/>
                </a:ext>
              </a:extLst>
            </p:cNvPr>
            <p:cNvSpPr>
              <a:spLocks noChangeArrowheads="1"/>
            </p:cNvSpPr>
            <p:nvPr/>
          </p:nvSpPr>
          <p:spPr bwMode="auto">
            <a:xfrm>
              <a:off x="6172200" y="3632200"/>
              <a:ext cx="101600" cy="76200"/>
            </a:xfrm>
            <a:prstGeom prst="rect">
              <a:avLst/>
            </a:prstGeom>
            <a:solidFill>
              <a:srgbClr val="FFFFFF"/>
            </a:solidFill>
            <a:ln w="12700">
              <a:solidFill>
                <a:srgbClr val="FFFFFF"/>
              </a:solidFill>
              <a:miter lim="800000"/>
              <a:headEnd/>
              <a:tailEnd/>
            </a:ln>
          </p:spPr>
          <p:txBody>
            <a:bodyPr/>
            <a:lstStyle/>
            <a:p>
              <a:endParaRPr lang="en-US"/>
            </a:p>
          </p:txBody>
        </p:sp>
      </p:grpSp>
      <p:sp>
        <p:nvSpPr>
          <p:cNvPr id="13372" name="Rectangle 60">
            <a:extLst>
              <a:ext uri="{FF2B5EF4-FFF2-40B4-BE49-F238E27FC236}">
                <a16:creationId xmlns:a16="http://schemas.microsoft.com/office/drawing/2014/main" id="{B867CF77-BC33-475E-8E42-0C0789D7F473}"/>
              </a:ext>
            </a:extLst>
          </p:cNvPr>
          <p:cNvSpPr>
            <a:spLocks noChangeArrowheads="1"/>
          </p:cNvSpPr>
          <p:nvPr/>
        </p:nvSpPr>
        <p:spPr bwMode="auto">
          <a:xfrm>
            <a:off x="5969000" y="3175000"/>
            <a:ext cx="8699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gain (dB)</a:t>
            </a:r>
            <a:endParaRPr lang="en-US" altLang="en-US"/>
          </a:p>
        </p:txBody>
      </p:sp>
      <p:sp>
        <p:nvSpPr>
          <p:cNvPr id="13373" name="Rectangle 61">
            <a:extLst>
              <a:ext uri="{FF2B5EF4-FFF2-40B4-BE49-F238E27FC236}">
                <a16:creationId xmlns:a16="http://schemas.microsoft.com/office/drawing/2014/main" id="{BD12B0D3-AEFC-490F-BCB8-CE71389D964A}"/>
              </a:ext>
            </a:extLst>
          </p:cNvPr>
          <p:cNvSpPr>
            <a:spLocks noChangeArrowheads="1"/>
          </p:cNvSpPr>
          <p:nvPr/>
        </p:nvSpPr>
        <p:spPr bwMode="auto">
          <a:xfrm>
            <a:off x="2540000" y="4470400"/>
            <a:ext cx="571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power</a:t>
            </a:r>
            <a:endParaRPr lang="en-US" altLang="en-US"/>
          </a:p>
        </p:txBody>
      </p:sp>
      <p:sp>
        <p:nvSpPr>
          <p:cNvPr id="13375" name="Oval 63">
            <a:extLst>
              <a:ext uri="{FF2B5EF4-FFF2-40B4-BE49-F238E27FC236}">
                <a16:creationId xmlns:a16="http://schemas.microsoft.com/office/drawing/2014/main" id="{F87BE80B-7216-48E4-A02A-7C5C423A3BB6}"/>
              </a:ext>
            </a:extLst>
          </p:cNvPr>
          <p:cNvSpPr>
            <a:spLocks noChangeArrowheads="1"/>
          </p:cNvSpPr>
          <p:nvPr/>
        </p:nvSpPr>
        <p:spPr bwMode="auto">
          <a:xfrm>
            <a:off x="4787900" y="4762500"/>
            <a:ext cx="419100" cy="419100"/>
          </a:xfrm>
          <a:prstGeom prst="ellipse">
            <a:avLst/>
          </a:prstGeom>
          <a:solidFill>
            <a:srgbClr val="FFFFFF"/>
          </a:solidFill>
          <a:ln w="12700">
            <a:solidFill>
              <a:srgbClr val="000000"/>
            </a:solidFill>
            <a:round/>
            <a:headEnd/>
            <a:tailEnd/>
          </a:ln>
        </p:spPr>
        <p:txBody>
          <a:bodyPr/>
          <a:lstStyle/>
          <a:p>
            <a:endParaRPr lang="en-US"/>
          </a:p>
        </p:txBody>
      </p:sp>
      <p:grpSp>
        <p:nvGrpSpPr>
          <p:cNvPr id="13376" name="Group 64">
            <a:extLst>
              <a:ext uri="{FF2B5EF4-FFF2-40B4-BE49-F238E27FC236}">
                <a16:creationId xmlns:a16="http://schemas.microsoft.com/office/drawing/2014/main" id="{A885C5F8-2ECA-485C-A777-A4AD5FFF9C32}"/>
              </a:ext>
            </a:extLst>
          </p:cNvPr>
          <p:cNvGrpSpPr>
            <a:grpSpLocks/>
          </p:cNvGrpSpPr>
          <p:nvPr/>
        </p:nvGrpSpPr>
        <p:grpSpPr bwMode="auto">
          <a:xfrm>
            <a:off x="4732582" y="4821115"/>
            <a:ext cx="546100" cy="304800"/>
            <a:chOff x="2974" y="2477"/>
            <a:chExt cx="344" cy="192"/>
          </a:xfrm>
        </p:grpSpPr>
        <p:sp>
          <p:nvSpPr>
            <p:cNvPr id="13377" name="Oval 65">
              <a:extLst>
                <a:ext uri="{FF2B5EF4-FFF2-40B4-BE49-F238E27FC236}">
                  <a16:creationId xmlns:a16="http://schemas.microsoft.com/office/drawing/2014/main" id="{E52CDCDF-B27F-4260-B343-7EA30A9B78AA}"/>
                </a:ext>
              </a:extLst>
            </p:cNvPr>
            <p:cNvSpPr>
              <a:spLocks noChangeArrowheads="1"/>
            </p:cNvSpPr>
            <p:nvPr/>
          </p:nvSpPr>
          <p:spPr bwMode="auto">
            <a:xfrm>
              <a:off x="3046" y="2477"/>
              <a:ext cx="192" cy="192"/>
            </a:xfrm>
            <a:prstGeom prst="ellipse">
              <a:avLst/>
            </a:prstGeom>
            <a:solidFill>
              <a:srgbClr val="FFFFFF"/>
            </a:solidFill>
            <a:ln w="12700">
              <a:solidFill>
                <a:srgbClr val="000000"/>
              </a:solidFill>
              <a:round/>
              <a:headEnd/>
              <a:tailEnd/>
            </a:ln>
          </p:spPr>
          <p:txBody>
            <a:bodyPr/>
            <a:lstStyle/>
            <a:p>
              <a:endParaRPr lang="en-US"/>
            </a:p>
          </p:txBody>
        </p:sp>
        <p:sp>
          <p:nvSpPr>
            <p:cNvPr id="13378" name="Rectangle 66">
              <a:extLst>
                <a:ext uri="{FF2B5EF4-FFF2-40B4-BE49-F238E27FC236}">
                  <a16:creationId xmlns:a16="http://schemas.microsoft.com/office/drawing/2014/main" id="{9F95BA57-0961-4825-95AD-18EA9E10AE74}"/>
                </a:ext>
              </a:extLst>
            </p:cNvPr>
            <p:cNvSpPr>
              <a:spLocks noChangeArrowheads="1"/>
            </p:cNvSpPr>
            <p:nvPr/>
          </p:nvSpPr>
          <p:spPr bwMode="auto">
            <a:xfrm>
              <a:off x="3270" y="2557"/>
              <a:ext cx="48" cy="40"/>
            </a:xfrm>
            <a:prstGeom prst="rect">
              <a:avLst/>
            </a:prstGeom>
            <a:solidFill>
              <a:srgbClr val="FFFFFF"/>
            </a:solidFill>
            <a:ln w="12700">
              <a:solidFill>
                <a:srgbClr val="000000"/>
              </a:solidFill>
              <a:miter lim="800000"/>
              <a:headEnd/>
              <a:tailEnd/>
            </a:ln>
          </p:spPr>
          <p:txBody>
            <a:bodyPr/>
            <a:lstStyle/>
            <a:p>
              <a:endParaRPr lang="en-US"/>
            </a:p>
          </p:txBody>
        </p:sp>
        <p:sp>
          <p:nvSpPr>
            <p:cNvPr id="13379" name="Rectangle 67">
              <a:extLst>
                <a:ext uri="{FF2B5EF4-FFF2-40B4-BE49-F238E27FC236}">
                  <a16:creationId xmlns:a16="http://schemas.microsoft.com/office/drawing/2014/main" id="{10946EAF-6C71-4B55-938B-FAB60CD9D54C}"/>
                </a:ext>
              </a:extLst>
            </p:cNvPr>
            <p:cNvSpPr>
              <a:spLocks noChangeArrowheads="1"/>
            </p:cNvSpPr>
            <p:nvPr/>
          </p:nvSpPr>
          <p:spPr bwMode="auto">
            <a:xfrm>
              <a:off x="2974" y="2557"/>
              <a:ext cx="48" cy="40"/>
            </a:xfrm>
            <a:prstGeom prst="rect">
              <a:avLst/>
            </a:prstGeom>
            <a:solidFill>
              <a:srgbClr val="FFFFFF"/>
            </a:solidFill>
            <a:ln w="12700">
              <a:solidFill>
                <a:srgbClr val="000000"/>
              </a:solidFill>
              <a:miter lim="800000"/>
              <a:headEnd/>
              <a:tailEnd/>
            </a:ln>
          </p:spPr>
          <p:txBody>
            <a:bodyPr/>
            <a:lstStyle/>
            <a:p>
              <a:endParaRPr lang="en-US"/>
            </a:p>
          </p:txBody>
        </p:sp>
      </p:grpSp>
      <p:grpSp>
        <p:nvGrpSpPr>
          <p:cNvPr id="13380" name="Group 68">
            <a:extLst>
              <a:ext uri="{FF2B5EF4-FFF2-40B4-BE49-F238E27FC236}">
                <a16:creationId xmlns:a16="http://schemas.microsoft.com/office/drawing/2014/main" id="{87303F29-FD41-4BBE-B36F-6783406C6CE4}"/>
              </a:ext>
            </a:extLst>
          </p:cNvPr>
          <p:cNvGrpSpPr>
            <a:grpSpLocks/>
          </p:cNvGrpSpPr>
          <p:nvPr/>
        </p:nvGrpSpPr>
        <p:grpSpPr bwMode="auto">
          <a:xfrm>
            <a:off x="6311900" y="4762500"/>
            <a:ext cx="546100" cy="419100"/>
            <a:chOff x="3974" y="2445"/>
            <a:chExt cx="344" cy="264"/>
          </a:xfrm>
        </p:grpSpPr>
        <p:sp>
          <p:nvSpPr>
            <p:cNvPr id="13381" name="Oval 69">
              <a:extLst>
                <a:ext uri="{FF2B5EF4-FFF2-40B4-BE49-F238E27FC236}">
                  <a16:creationId xmlns:a16="http://schemas.microsoft.com/office/drawing/2014/main" id="{970F345E-95C0-48B2-A7EC-043C2CDD9FE1}"/>
                </a:ext>
              </a:extLst>
            </p:cNvPr>
            <p:cNvSpPr>
              <a:spLocks noChangeArrowheads="1"/>
            </p:cNvSpPr>
            <p:nvPr/>
          </p:nvSpPr>
          <p:spPr bwMode="auto">
            <a:xfrm>
              <a:off x="4014" y="2445"/>
              <a:ext cx="264" cy="264"/>
            </a:xfrm>
            <a:prstGeom prst="ellipse">
              <a:avLst/>
            </a:prstGeom>
            <a:solidFill>
              <a:srgbClr val="FFFFFF"/>
            </a:solidFill>
            <a:ln w="12700">
              <a:solidFill>
                <a:srgbClr val="000000"/>
              </a:solidFill>
              <a:round/>
              <a:headEnd/>
              <a:tailEnd/>
            </a:ln>
          </p:spPr>
          <p:txBody>
            <a:bodyPr/>
            <a:lstStyle/>
            <a:p>
              <a:endParaRPr lang="en-US"/>
            </a:p>
          </p:txBody>
        </p:sp>
        <p:grpSp>
          <p:nvGrpSpPr>
            <p:cNvPr id="13382" name="Group 70">
              <a:extLst>
                <a:ext uri="{FF2B5EF4-FFF2-40B4-BE49-F238E27FC236}">
                  <a16:creationId xmlns:a16="http://schemas.microsoft.com/office/drawing/2014/main" id="{31B710E9-013A-4BE6-9F60-D4B031AD82FF}"/>
                </a:ext>
              </a:extLst>
            </p:cNvPr>
            <p:cNvGrpSpPr>
              <a:grpSpLocks/>
            </p:cNvGrpSpPr>
            <p:nvPr/>
          </p:nvGrpSpPr>
          <p:grpSpPr bwMode="auto">
            <a:xfrm>
              <a:off x="3974" y="2477"/>
              <a:ext cx="344" cy="192"/>
              <a:chOff x="3974" y="2477"/>
              <a:chExt cx="344" cy="192"/>
            </a:xfrm>
          </p:grpSpPr>
          <p:sp>
            <p:nvSpPr>
              <p:cNvPr id="13383" name="Oval 71">
                <a:extLst>
                  <a:ext uri="{FF2B5EF4-FFF2-40B4-BE49-F238E27FC236}">
                    <a16:creationId xmlns:a16="http://schemas.microsoft.com/office/drawing/2014/main" id="{BE6E05AC-1656-471E-B64C-A2683BD4FCCC}"/>
                  </a:ext>
                </a:extLst>
              </p:cNvPr>
              <p:cNvSpPr>
                <a:spLocks noChangeArrowheads="1"/>
              </p:cNvSpPr>
              <p:nvPr/>
            </p:nvSpPr>
            <p:spPr bwMode="auto">
              <a:xfrm>
                <a:off x="4046" y="2477"/>
                <a:ext cx="192" cy="192"/>
              </a:xfrm>
              <a:prstGeom prst="ellipse">
                <a:avLst/>
              </a:prstGeom>
              <a:solidFill>
                <a:srgbClr val="FFFFFF"/>
              </a:solidFill>
              <a:ln w="12700">
                <a:solidFill>
                  <a:srgbClr val="000000"/>
                </a:solidFill>
                <a:round/>
                <a:headEnd/>
                <a:tailEnd/>
              </a:ln>
            </p:spPr>
            <p:txBody>
              <a:bodyPr/>
              <a:lstStyle/>
              <a:p>
                <a:endParaRPr lang="en-US"/>
              </a:p>
            </p:txBody>
          </p:sp>
          <p:sp>
            <p:nvSpPr>
              <p:cNvPr id="13384" name="Rectangle 72">
                <a:extLst>
                  <a:ext uri="{FF2B5EF4-FFF2-40B4-BE49-F238E27FC236}">
                    <a16:creationId xmlns:a16="http://schemas.microsoft.com/office/drawing/2014/main" id="{2C6C9F5F-59D9-4E26-87D0-C39FA5D3BD4B}"/>
                  </a:ext>
                </a:extLst>
              </p:cNvPr>
              <p:cNvSpPr>
                <a:spLocks noChangeArrowheads="1"/>
              </p:cNvSpPr>
              <p:nvPr/>
            </p:nvSpPr>
            <p:spPr bwMode="auto">
              <a:xfrm>
                <a:off x="4270" y="2557"/>
                <a:ext cx="48" cy="40"/>
              </a:xfrm>
              <a:prstGeom prst="rect">
                <a:avLst/>
              </a:prstGeom>
              <a:solidFill>
                <a:srgbClr val="FFFFFF"/>
              </a:solidFill>
              <a:ln w="12700">
                <a:solidFill>
                  <a:srgbClr val="000000"/>
                </a:solidFill>
                <a:miter lim="800000"/>
                <a:headEnd/>
                <a:tailEnd/>
              </a:ln>
            </p:spPr>
            <p:txBody>
              <a:bodyPr/>
              <a:lstStyle/>
              <a:p>
                <a:endParaRPr lang="en-US"/>
              </a:p>
            </p:txBody>
          </p:sp>
          <p:sp>
            <p:nvSpPr>
              <p:cNvPr id="13385" name="Rectangle 73">
                <a:extLst>
                  <a:ext uri="{FF2B5EF4-FFF2-40B4-BE49-F238E27FC236}">
                    <a16:creationId xmlns:a16="http://schemas.microsoft.com/office/drawing/2014/main" id="{8AA36168-2293-42B5-8DAD-B90537AB1708}"/>
                  </a:ext>
                </a:extLst>
              </p:cNvPr>
              <p:cNvSpPr>
                <a:spLocks noChangeArrowheads="1"/>
              </p:cNvSpPr>
              <p:nvPr/>
            </p:nvSpPr>
            <p:spPr bwMode="auto">
              <a:xfrm>
                <a:off x="3974" y="2557"/>
                <a:ext cx="48" cy="40"/>
              </a:xfrm>
              <a:prstGeom prst="rect">
                <a:avLst/>
              </a:prstGeom>
              <a:solidFill>
                <a:srgbClr val="FFFFFF"/>
              </a:solidFill>
              <a:ln w="12700">
                <a:solidFill>
                  <a:srgbClr val="000000"/>
                </a:solidFill>
                <a:miter lim="800000"/>
                <a:headEnd/>
                <a:tailEnd/>
              </a:ln>
            </p:spPr>
            <p:txBody>
              <a:bodyPr/>
              <a:lstStyle/>
              <a:p>
                <a:endParaRPr lang="en-US"/>
              </a:p>
            </p:txBody>
          </p:sp>
        </p:grpSp>
      </p:grpSp>
      <p:sp>
        <p:nvSpPr>
          <p:cNvPr id="13386" name="Rectangle 74">
            <a:extLst>
              <a:ext uri="{FF2B5EF4-FFF2-40B4-BE49-F238E27FC236}">
                <a16:creationId xmlns:a16="http://schemas.microsoft.com/office/drawing/2014/main" id="{0F25DB1A-A888-42DF-AC82-81A26172F3B2}"/>
              </a:ext>
            </a:extLst>
          </p:cNvPr>
          <p:cNvSpPr>
            <a:spLocks noChangeArrowheads="1"/>
          </p:cNvSpPr>
          <p:nvPr/>
        </p:nvSpPr>
        <p:spPr bwMode="auto">
          <a:xfrm>
            <a:off x="4876800" y="4419600"/>
            <a:ext cx="355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T/R</a:t>
            </a:r>
            <a:endParaRPr lang="en-US" altLang="en-US"/>
          </a:p>
        </p:txBody>
      </p:sp>
      <p:sp>
        <p:nvSpPr>
          <p:cNvPr id="13387" name="Rectangle 75">
            <a:extLst>
              <a:ext uri="{FF2B5EF4-FFF2-40B4-BE49-F238E27FC236}">
                <a16:creationId xmlns:a16="http://schemas.microsoft.com/office/drawing/2014/main" id="{350D54D6-7404-4C5E-A89D-F04BE2066A67}"/>
              </a:ext>
            </a:extLst>
          </p:cNvPr>
          <p:cNvSpPr>
            <a:spLocks noChangeArrowheads="1"/>
          </p:cNvSpPr>
          <p:nvPr/>
        </p:nvSpPr>
        <p:spPr bwMode="auto">
          <a:xfrm>
            <a:off x="6324600" y="4457700"/>
            <a:ext cx="6223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RCVR</a:t>
            </a:r>
            <a:endParaRPr lang="en-US" altLang="en-US"/>
          </a:p>
        </p:txBody>
      </p:sp>
      <p:sp>
        <p:nvSpPr>
          <p:cNvPr id="13388" name="Rectangle 76">
            <a:extLst>
              <a:ext uri="{FF2B5EF4-FFF2-40B4-BE49-F238E27FC236}">
                <a16:creationId xmlns:a16="http://schemas.microsoft.com/office/drawing/2014/main" id="{375EDDA0-3C71-4300-91D2-F90C76484D78}"/>
              </a:ext>
            </a:extLst>
          </p:cNvPr>
          <p:cNvSpPr>
            <a:spLocks noChangeArrowheads="1"/>
          </p:cNvSpPr>
          <p:nvPr/>
        </p:nvSpPr>
        <p:spPr bwMode="auto">
          <a:xfrm>
            <a:off x="5448300" y="466090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1</a:t>
            </a:r>
            <a:endParaRPr lang="en-US" altLang="en-US"/>
          </a:p>
        </p:txBody>
      </p:sp>
      <p:sp>
        <p:nvSpPr>
          <p:cNvPr id="13389" name="Rectangle 77">
            <a:extLst>
              <a:ext uri="{FF2B5EF4-FFF2-40B4-BE49-F238E27FC236}">
                <a16:creationId xmlns:a16="http://schemas.microsoft.com/office/drawing/2014/main" id="{2B633058-0DE9-41E7-BACD-5F5FF771A58A}"/>
              </a:ext>
            </a:extLst>
          </p:cNvPr>
          <p:cNvSpPr>
            <a:spLocks noChangeArrowheads="1"/>
          </p:cNvSpPr>
          <p:nvPr/>
        </p:nvSpPr>
        <p:spPr bwMode="auto">
          <a:xfrm>
            <a:off x="6121400" y="4686300"/>
            <a:ext cx="76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2</a:t>
            </a:r>
            <a:endParaRPr lang="en-US" altLang="en-US"/>
          </a:p>
        </p:txBody>
      </p:sp>
      <p:sp>
        <p:nvSpPr>
          <p:cNvPr id="13390" name="Rectangle 78">
            <a:extLst>
              <a:ext uri="{FF2B5EF4-FFF2-40B4-BE49-F238E27FC236}">
                <a16:creationId xmlns:a16="http://schemas.microsoft.com/office/drawing/2014/main" id="{9623E6B7-AFB1-409D-8D33-7949B86AB09A}"/>
              </a:ext>
            </a:extLst>
          </p:cNvPr>
          <p:cNvSpPr>
            <a:spLocks noChangeArrowheads="1"/>
          </p:cNvSpPr>
          <p:nvPr/>
        </p:nvSpPr>
        <p:spPr bwMode="auto">
          <a:xfrm>
            <a:off x="5575300" y="3644900"/>
            <a:ext cx="152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20</a:t>
            </a:r>
            <a:endParaRPr lang="en-US" altLang="en-US"/>
          </a:p>
        </p:txBody>
      </p:sp>
      <p:sp>
        <p:nvSpPr>
          <p:cNvPr id="13391" name="Rectangle 79">
            <a:extLst>
              <a:ext uri="{FF2B5EF4-FFF2-40B4-BE49-F238E27FC236}">
                <a16:creationId xmlns:a16="http://schemas.microsoft.com/office/drawing/2014/main" id="{B0516E29-FFCE-4A84-A1C8-C02F196AD800}"/>
              </a:ext>
            </a:extLst>
          </p:cNvPr>
          <p:cNvSpPr>
            <a:spLocks noChangeArrowheads="1"/>
          </p:cNvSpPr>
          <p:nvPr/>
        </p:nvSpPr>
        <p:spPr bwMode="auto">
          <a:xfrm>
            <a:off x="6756400" y="3644900"/>
            <a:ext cx="1524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40</a:t>
            </a:r>
            <a:endParaRPr lang="en-US" altLang="en-US"/>
          </a:p>
        </p:txBody>
      </p:sp>
      <p:sp>
        <p:nvSpPr>
          <p:cNvPr id="13392" name="Rectangle 80">
            <a:extLst>
              <a:ext uri="{FF2B5EF4-FFF2-40B4-BE49-F238E27FC236}">
                <a16:creationId xmlns:a16="http://schemas.microsoft.com/office/drawing/2014/main" id="{7810B69F-2FBE-4A09-B003-E58CB6E10FE2}"/>
              </a:ext>
            </a:extLst>
          </p:cNvPr>
          <p:cNvSpPr>
            <a:spLocks noChangeArrowheads="1"/>
          </p:cNvSpPr>
          <p:nvPr/>
        </p:nvSpPr>
        <p:spPr bwMode="auto">
          <a:xfrm>
            <a:off x="6553200" y="2705100"/>
            <a:ext cx="195263"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out</a:t>
            </a:r>
            <a:endParaRPr lang="en-US" altLang="en-US"/>
          </a:p>
        </p:txBody>
      </p:sp>
      <p:sp>
        <p:nvSpPr>
          <p:cNvPr id="13393" name="Rectangle 81">
            <a:extLst>
              <a:ext uri="{FF2B5EF4-FFF2-40B4-BE49-F238E27FC236}">
                <a16:creationId xmlns:a16="http://schemas.microsoft.com/office/drawing/2014/main" id="{2CAA974E-2B03-4409-8EB4-004E1F3D14E4}"/>
              </a:ext>
            </a:extLst>
          </p:cNvPr>
          <p:cNvSpPr>
            <a:spLocks noChangeArrowheads="1"/>
          </p:cNvSpPr>
          <p:nvPr/>
        </p:nvSpPr>
        <p:spPr bwMode="auto">
          <a:xfrm>
            <a:off x="6578600" y="2311400"/>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0.5</a:t>
            </a:r>
            <a:endParaRPr lang="en-US" altLang="en-US"/>
          </a:p>
        </p:txBody>
      </p:sp>
      <p:sp>
        <p:nvSpPr>
          <p:cNvPr id="13394" name="Rectangle 82">
            <a:extLst>
              <a:ext uri="{FF2B5EF4-FFF2-40B4-BE49-F238E27FC236}">
                <a16:creationId xmlns:a16="http://schemas.microsoft.com/office/drawing/2014/main" id="{FA80DC3C-6CF8-4F45-808C-F5AEFBDA7ACD}"/>
              </a:ext>
            </a:extLst>
          </p:cNvPr>
          <p:cNvSpPr>
            <a:spLocks noChangeArrowheads="1"/>
          </p:cNvSpPr>
          <p:nvPr/>
        </p:nvSpPr>
        <p:spPr bwMode="auto">
          <a:xfrm>
            <a:off x="7188200" y="2298700"/>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1.0</a:t>
            </a:r>
            <a:endParaRPr lang="en-US" altLang="en-US"/>
          </a:p>
        </p:txBody>
      </p:sp>
      <p:sp>
        <p:nvSpPr>
          <p:cNvPr id="13395" name="Rectangle 83">
            <a:extLst>
              <a:ext uri="{FF2B5EF4-FFF2-40B4-BE49-F238E27FC236}">
                <a16:creationId xmlns:a16="http://schemas.microsoft.com/office/drawing/2014/main" id="{9D3F49FF-78F5-46C5-BCEE-D07F6C4E9F5C}"/>
              </a:ext>
            </a:extLst>
          </p:cNvPr>
          <p:cNvSpPr>
            <a:spLocks noChangeArrowheads="1"/>
          </p:cNvSpPr>
          <p:nvPr/>
        </p:nvSpPr>
        <p:spPr bwMode="auto">
          <a:xfrm>
            <a:off x="7175500" y="2717800"/>
            <a:ext cx="1905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rPr>
              <a:t>2.0</a:t>
            </a:r>
            <a:endParaRPr lang="en-US" altLang="en-US"/>
          </a:p>
        </p:txBody>
      </p:sp>
      <p:sp>
        <p:nvSpPr>
          <p:cNvPr id="13396" name="Line 84">
            <a:extLst>
              <a:ext uri="{FF2B5EF4-FFF2-40B4-BE49-F238E27FC236}">
                <a16:creationId xmlns:a16="http://schemas.microsoft.com/office/drawing/2014/main" id="{83E4EEFE-E35B-49B8-90B1-71CDD3015CD5}"/>
              </a:ext>
            </a:extLst>
          </p:cNvPr>
          <p:cNvSpPr>
            <a:spLocks noChangeShapeType="1"/>
          </p:cNvSpPr>
          <p:nvPr/>
        </p:nvSpPr>
        <p:spPr bwMode="auto">
          <a:xfrm flipH="1">
            <a:off x="6781800" y="2692400"/>
            <a:ext cx="50800" cy="381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97" name="Line 85">
            <a:extLst>
              <a:ext uri="{FF2B5EF4-FFF2-40B4-BE49-F238E27FC236}">
                <a16:creationId xmlns:a16="http://schemas.microsoft.com/office/drawing/2014/main" id="{0CECE92D-4C2F-4C17-BD38-87870281D132}"/>
              </a:ext>
            </a:extLst>
          </p:cNvPr>
          <p:cNvSpPr>
            <a:spLocks noChangeShapeType="1"/>
          </p:cNvSpPr>
          <p:nvPr/>
        </p:nvSpPr>
        <p:spPr bwMode="auto">
          <a:xfrm flipH="1">
            <a:off x="7112000" y="2413000"/>
            <a:ext cx="50800" cy="508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98" name="Line 86">
            <a:extLst>
              <a:ext uri="{FF2B5EF4-FFF2-40B4-BE49-F238E27FC236}">
                <a16:creationId xmlns:a16="http://schemas.microsoft.com/office/drawing/2014/main" id="{89305C52-2056-4882-B220-C39E36A4505F}"/>
              </a:ext>
            </a:extLst>
          </p:cNvPr>
          <p:cNvSpPr>
            <a:spLocks noChangeShapeType="1"/>
          </p:cNvSpPr>
          <p:nvPr/>
        </p:nvSpPr>
        <p:spPr bwMode="auto">
          <a:xfrm flipH="1" flipV="1">
            <a:off x="6769100" y="2413000"/>
            <a:ext cx="50800" cy="508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99" name="Line 87">
            <a:extLst>
              <a:ext uri="{FF2B5EF4-FFF2-40B4-BE49-F238E27FC236}">
                <a16:creationId xmlns:a16="http://schemas.microsoft.com/office/drawing/2014/main" id="{68658BF0-3735-45C6-9183-0E27613E3D65}"/>
              </a:ext>
            </a:extLst>
          </p:cNvPr>
          <p:cNvSpPr>
            <a:spLocks noChangeShapeType="1"/>
          </p:cNvSpPr>
          <p:nvPr/>
        </p:nvSpPr>
        <p:spPr bwMode="auto">
          <a:xfrm flipH="1" flipV="1">
            <a:off x="7073900" y="2705100"/>
            <a:ext cx="63500" cy="508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400" name="Line 88">
            <a:extLst>
              <a:ext uri="{FF2B5EF4-FFF2-40B4-BE49-F238E27FC236}">
                <a16:creationId xmlns:a16="http://schemas.microsoft.com/office/drawing/2014/main" id="{9D638B82-0304-425B-BA2E-890EFADC4D8F}"/>
              </a:ext>
            </a:extLst>
          </p:cNvPr>
          <p:cNvSpPr>
            <a:spLocks noChangeShapeType="1"/>
          </p:cNvSpPr>
          <p:nvPr/>
        </p:nvSpPr>
        <p:spPr bwMode="auto">
          <a:xfrm flipH="1">
            <a:off x="5002213" y="5178669"/>
            <a:ext cx="9402" cy="1169744"/>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401" name="Line 89">
            <a:extLst>
              <a:ext uri="{FF2B5EF4-FFF2-40B4-BE49-F238E27FC236}">
                <a16:creationId xmlns:a16="http://schemas.microsoft.com/office/drawing/2014/main" id="{C3DD561F-9A7E-4E3F-A377-144A5E1C0E42}"/>
              </a:ext>
            </a:extLst>
          </p:cNvPr>
          <p:cNvSpPr>
            <a:spLocks noChangeShapeType="1"/>
          </p:cNvSpPr>
          <p:nvPr/>
        </p:nvSpPr>
        <p:spPr bwMode="auto">
          <a:xfrm>
            <a:off x="4967288" y="6324600"/>
            <a:ext cx="99060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3404" name="Group 92">
            <a:extLst>
              <a:ext uri="{FF2B5EF4-FFF2-40B4-BE49-F238E27FC236}">
                <a16:creationId xmlns:a16="http://schemas.microsoft.com/office/drawing/2014/main" id="{829BCE2D-13C3-41C4-9E5C-326FDB69B922}"/>
              </a:ext>
            </a:extLst>
          </p:cNvPr>
          <p:cNvGrpSpPr>
            <a:grpSpLocks/>
          </p:cNvGrpSpPr>
          <p:nvPr/>
        </p:nvGrpSpPr>
        <p:grpSpPr bwMode="auto">
          <a:xfrm>
            <a:off x="5946775" y="6070600"/>
            <a:ext cx="1066800" cy="533400"/>
            <a:chOff x="3792" y="3840"/>
            <a:chExt cx="672" cy="336"/>
          </a:xfrm>
        </p:grpSpPr>
        <p:sp>
          <p:nvSpPr>
            <p:cNvPr id="13402" name="Rectangle 90">
              <a:extLst>
                <a:ext uri="{FF2B5EF4-FFF2-40B4-BE49-F238E27FC236}">
                  <a16:creationId xmlns:a16="http://schemas.microsoft.com/office/drawing/2014/main" id="{04A75122-E7D8-4345-A6B4-BDBF85A36F65}"/>
                </a:ext>
              </a:extLst>
            </p:cNvPr>
            <p:cNvSpPr>
              <a:spLocks noChangeArrowheads="1"/>
            </p:cNvSpPr>
            <p:nvPr/>
          </p:nvSpPr>
          <p:spPr bwMode="auto">
            <a:xfrm>
              <a:off x="3888" y="3840"/>
              <a:ext cx="576"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03" name="Rectangle 91">
              <a:extLst>
                <a:ext uri="{FF2B5EF4-FFF2-40B4-BE49-F238E27FC236}">
                  <a16:creationId xmlns:a16="http://schemas.microsoft.com/office/drawing/2014/main" id="{74862C0C-BB2F-4A69-8A21-8FB9B6B556FA}"/>
                </a:ext>
              </a:extLst>
            </p:cNvPr>
            <p:cNvSpPr>
              <a:spLocks noChangeArrowheads="1"/>
            </p:cNvSpPr>
            <p:nvPr/>
          </p:nvSpPr>
          <p:spPr bwMode="auto">
            <a:xfrm>
              <a:off x="3792" y="3959"/>
              <a:ext cx="96" cy="10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405" name="Text Box 93">
            <a:extLst>
              <a:ext uri="{FF2B5EF4-FFF2-40B4-BE49-F238E27FC236}">
                <a16:creationId xmlns:a16="http://schemas.microsoft.com/office/drawing/2014/main" id="{F92783AE-D816-4FE0-B203-D17701C41690}"/>
              </a:ext>
            </a:extLst>
          </p:cNvPr>
          <p:cNvSpPr txBox="1">
            <a:spLocks noChangeArrowheads="1"/>
          </p:cNvSpPr>
          <p:nvPr/>
        </p:nvSpPr>
        <p:spPr bwMode="auto">
          <a:xfrm>
            <a:off x="2270125" y="5910263"/>
            <a:ext cx="2222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pulse-echo setup</a:t>
            </a:r>
          </a:p>
        </p:txBody>
      </p:sp>
      <p:sp>
        <p:nvSpPr>
          <p:cNvPr id="13406" name="Text Box 94">
            <a:extLst>
              <a:ext uri="{FF2B5EF4-FFF2-40B4-BE49-F238E27FC236}">
                <a16:creationId xmlns:a16="http://schemas.microsoft.com/office/drawing/2014/main" id="{FDE27ED8-1E5B-4483-A865-E0F63A172227}"/>
              </a:ext>
            </a:extLst>
          </p:cNvPr>
          <p:cNvSpPr txBox="1">
            <a:spLocks noChangeArrowheads="1"/>
          </p:cNvSpPr>
          <p:nvPr/>
        </p:nvSpPr>
        <p:spPr bwMode="auto">
          <a:xfrm>
            <a:off x="7299325" y="5986463"/>
            <a:ext cx="1452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transducer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a:extLst>
              <a:ext uri="{FF2B5EF4-FFF2-40B4-BE49-F238E27FC236}">
                <a16:creationId xmlns:a16="http://schemas.microsoft.com/office/drawing/2014/main" id="{7E0D65AE-2E22-4480-829A-B24BB709F4C8}"/>
              </a:ext>
            </a:extLst>
          </p:cNvPr>
          <p:cNvSpPr txBox="1">
            <a:spLocks noChangeArrowheads="1"/>
          </p:cNvSpPr>
          <p:nvPr/>
        </p:nvSpPr>
        <p:spPr bwMode="auto">
          <a:xfrm>
            <a:off x="2057400" y="457200"/>
            <a:ext cx="47259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Pulser - simple model of components</a:t>
            </a:r>
            <a:endParaRPr lang="en-US" altLang="en-US"/>
          </a:p>
        </p:txBody>
      </p:sp>
      <p:sp>
        <p:nvSpPr>
          <p:cNvPr id="12291" name="Line 3">
            <a:extLst>
              <a:ext uri="{FF2B5EF4-FFF2-40B4-BE49-F238E27FC236}">
                <a16:creationId xmlns:a16="http://schemas.microsoft.com/office/drawing/2014/main" id="{BD98CB3C-2234-4130-AD27-633D64DA801B}"/>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7" name="Oval 9">
            <a:extLst>
              <a:ext uri="{FF2B5EF4-FFF2-40B4-BE49-F238E27FC236}">
                <a16:creationId xmlns:a16="http://schemas.microsoft.com/office/drawing/2014/main" id="{49B5CDDB-2639-449C-BFEB-E54E6AB75FCF}"/>
              </a:ext>
            </a:extLst>
          </p:cNvPr>
          <p:cNvSpPr>
            <a:spLocks noChangeArrowheads="1"/>
          </p:cNvSpPr>
          <p:nvPr/>
        </p:nvSpPr>
        <p:spPr bwMode="auto">
          <a:xfrm>
            <a:off x="1711325" y="2871788"/>
            <a:ext cx="584200" cy="584200"/>
          </a:xfrm>
          <a:prstGeom prst="ellipse">
            <a:avLst/>
          </a:prstGeom>
          <a:solidFill>
            <a:srgbClr val="FFFFFF"/>
          </a:solidFill>
          <a:ln w="12700">
            <a:solidFill>
              <a:srgbClr val="000000"/>
            </a:solidFill>
            <a:round/>
            <a:headEnd/>
            <a:tailEnd/>
          </a:ln>
        </p:spPr>
        <p:txBody>
          <a:bodyPr/>
          <a:lstStyle/>
          <a:p>
            <a:endParaRPr lang="en-US"/>
          </a:p>
        </p:txBody>
      </p:sp>
      <p:sp>
        <p:nvSpPr>
          <p:cNvPr id="12298" name="Line 10">
            <a:extLst>
              <a:ext uri="{FF2B5EF4-FFF2-40B4-BE49-F238E27FC236}">
                <a16:creationId xmlns:a16="http://schemas.microsoft.com/office/drawing/2014/main" id="{8485C689-CA07-4DA2-B189-14DDE0BD26AC}"/>
              </a:ext>
            </a:extLst>
          </p:cNvPr>
          <p:cNvSpPr>
            <a:spLocks noChangeShapeType="1"/>
          </p:cNvSpPr>
          <p:nvPr/>
        </p:nvSpPr>
        <p:spPr bwMode="auto">
          <a:xfrm flipV="1">
            <a:off x="2003425" y="2160588"/>
            <a:ext cx="1588" cy="711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9" name="Freeform 11">
            <a:extLst>
              <a:ext uri="{FF2B5EF4-FFF2-40B4-BE49-F238E27FC236}">
                <a16:creationId xmlns:a16="http://schemas.microsoft.com/office/drawing/2014/main" id="{4269AB89-9DDB-4046-8A78-A6A9C1086B49}"/>
              </a:ext>
            </a:extLst>
          </p:cNvPr>
          <p:cNvSpPr>
            <a:spLocks/>
          </p:cNvSpPr>
          <p:nvPr/>
        </p:nvSpPr>
        <p:spPr bwMode="auto">
          <a:xfrm>
            <a:off x="1990725" y="2058988"/>
            <a:ext cx="1092200" cy="254000"/>
          </a:xfrm>
          <a:custGeom>
            <a:avLst/>
            <a:gdLst>
              <a:gd name="T0" fmla="*/ 0 w 688"/>
              <a:gd name="T1" fmla="*/ 72 h 160"/>
              <a:gd name="T2" fmla="*/ 344 w 688"/>
              <a:gd name="T3" fmla="*/ 72 h 160"/>
              <a:gd name="T4" fmla="*/ 384 w 688"/>
              <a:gd name="T5" fmla="*/ 152 h 160"/>
              <a:gd name="T6" fmla="*/ 384 w 688"/>
              <a:gd name="T7" fmla="*/ 152 h 160"/>
              <a:gd name="T8" fmla="*/ 448 w 688"/>
              <a:gd name="T9" fmla="*/ 8 h 160"/>
              <a:gd name="T10" fmla="*/ 448 w 688"/>
              <a:gd name="T11" fmla="*/ 8 h 160"/>
              <a:gd name="T12" fmla="*/ 496 w 688"/>
              <a:gd name="T13" fmla="*/ 160 h 160"/>
              <a:gd name="T14" fmla="*/ 496 w 688"/>
              <a:gd name="T15" fmla="*/ 160 h 160"/>
              <a:gd name="T16" fmla="*/ 544 w 688"/>
              <a:gd name="T17" fmla="*/ 8 h 160"/>
              <a:gd name="T18" fmla="*/ 544 w 688"/>
              <a:gd name="T19" fmla="*/ 8 h 160"/>
              <a:gd name="T20" fmla="*/ 592 w 688"/>
              <a:gd name="T21" fmla="*/ 160 h 160"/>
              <a:gd name="T22" fmla="*/ 592 w 688"/>
              <a:gd name="T23" fmla="*/ 160 h 160"/>
              <a:gd name="T24" fmla="*/ 656 w 688"/>
              <a:gd name="T25" fmla="*/ 0 h 160"/>
              <a:gd name="T26" fmla="*/ 656 w 688"/>
              <a:gd name="T27" fmla="*/ 0 h 160"/>
              <a:gd name="T28" fmla="*/ 688 w 688"/>
              <a:gd name="T29" fmla="*/ 80 h 160"/>
              <a:gd name="T30" fmla="*/ 688 w 688"/>
              <a:gd name="T31"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8" h="160">
                <a:moveTo>
                  <a:pt x="0" y="72"/>
                </a:moveTo>
                <a:lnTo>
                  <a:pt x="344" y="72"/>
                </a:lnTo>
                <a:lnTo>
                  <a:pt x="384" y="152"/>
                </a:lnTo>
                <a:lnTo>
                  <a:pt x="384" y="152"/>
                </a:lnTo>
                <a:lnTo>
                  <a:pt x="448" y="8"/>
                </a:lnTo>
                <a:lnTo>
                  <a:pt x="448" y="8"/>
                </a:lnTo>
                <a:lnTo>
                  <a:pt x="496" y="160"/>
                </a:lnTo>
                <a:lnTo>
                  <a:pt x="496" y="160"/>
                </a:lnTo>
                <a:lnTo>
                  <a:pt x="544" y="8"/>
                </a:lnTo>
                <a:lnTo>
                  <a:pt x="544" y="8"/>
                </a:lnTo>
                <a:lnTo>
                  <a:pt x="592" y="160"/>
                </a:lnTo>
                <a:lnTo>
                  <a:pt x="592" y="160"/>
                </a:lnTo>
                <a:lnTo>
                  <a:pt x="656" y="0"/>
                </a:lnTo>
                <a:lnTo>
                  <a:pt x="656" y="0"/>
                </a:lnTo>
                <a:lnTo>
                  <a:pt x="688" y="80"/>
                </a:lnTo>
                <a:lnTo>
                  <a:pt x="688" y="8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00" name="Freeform 12">
            <a:extLst>
              <a:ext uri="{FF2B5EF4-FFF2-40B4-BE49-F238E27FC236}">
                <a16:creationId xmlns:a16="http://schemas.microsoft.com/office/drawing/2014/main" id="{7B0352A5-7AA6-464E-9BE4-79C855EF09D1}"/>
              </a:ext>
            </a:extLst>
          </p:cNvPr>
          <p:cNvSpPr>
            <a:spLocks/>
          </p:cNvSpPr>
          <p:nvPr/>
        </p:nvSpPr>
        <p:spPr bwMode="auto">
          <a:xfrm>
            <a:off x="2536825" y="2058988"/>
            <a:ext cx="546100" cy="254000"/>
          </a:xfrm>
          <a:custGeom>
            <a:avLst/>
            <a:gdLst>
              <a:gd name="T0" fmla="*/ 0 w 344"/>
              <a:gd name="T1" fmla="*/ 72 h 160"/>
              <a:gd name="T2" fmla="*/ 40 w 344"/>
              <a:gd name="T3" fmla="*/ 152 h 160"/>
              <a:gd name="T4" fmla="*/ 104 w 344"/>
              <a:gd name="T5" fmla="*/ 8 h 160"/>
              <a:gd name="T6" fmla="*/ 152 w 344"/>
              <a:gd name="T7" fmla="*/ 160 h 160"/>
              <a:gd name="T8" fmla="*/ 200 w 344"/>
              <a:gd name="T9" fmla="*/ 8 h 160"/>
              <a:gd name="T10" fmla="*/ 248 w 344"/>
              <a:gd name="T11" fmla="*/ 160 h 160"/>
              <a:gd name="T12" fmla="*/ 312 w 344"/>
              <a:gd name="T13" fmla="*/ 0 h 160"/>
              <a:gd name="T14" fmla="*/ 344 w 344"/>
              <a:gd name="T15" fmla="*/ 80 h 1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160">
                <a:moveTo>
                  <a:pt x="0" y="72"/>
                </a:moveTo>
                <a:lnTo>
                  <a:pt x="40" y="152"/>
                </a:lnTo>
                <a:lnTo>
                  <a:pt x="104" y="8"/>
                </a:lnTo>
                <a:lnTo>
                  <a:pt x="152" y="160"/>
                </a:lnTo>
                <a:lnTo>
                  <a:pt x="200" y="8"/>
                </a:lnTo>
                <a:lnTo>
                  <a:pt x="248" y="160"/>
                </a:lnTo>
                <a:lnTo>
                  <a:pt x="312" y="0"/>
                </a:lnTo>
                <a:lnTo>
                  <a:pt x="344" y="8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01" name="Rectangle 13">
            <a:extLst>
              <a:ext uri="{FF2B5EF4-FFF2-40B4-BE49-F238E27FC236}">
                <a16:creationId xmlns:a16="http://schemas.microsoft.com/office/drawing/2014/main" id="{C12BE53E-345F-4B6E-A136-6E953F1F6D95}"/>
              </a:ext>
            </a:extLst>
          </p:cNvPr>
          <p:cNvSpPr>
            <a:spLocks noChangeArrowheads="1"/>
          </p:cNvSpPr>
          <p:nvPr/>
        </p:nvSpPr>
        <p:spPr bwMode="auto">
          <a:xfrm>
            <a:off x="2994025" y="1906588"/>
            <a:ext cx="241300" cy="444500"/>
          </a:xfrm>
          <a:prstGeom prst="rect">
            <a:avLst/>
          </a:prstGeom>
          <a:solidFill>
            <a:srgbClr val="FFFFFF"/>
          </a:solidFill>
          <a:ln w="12700">
            <a:solidFill>
              <a:srgbClr val="FFFFFF"/>
            </a:solidFill>
            <a:miter lim="800000"/>
            <a:headEnd/>
            <a:tailEnd/>
          </a:ln>
        </p:spPr>
        <p:txBody>
          <a:bodyPr/>
          <a:lstStyle/>
          <a:p>
            <a:endParaRPr lang="en-US"/>
          </a:p>
        </p:txBody>
      </p:sp>
      <p:sp>
        <p:nvSpPr>
          <p:cNvPr id="12302" name="Line 14">
            <a:extLst>
              <a:ext uri="{FF2B5EF4-FFF2-40B4-BE49-F238E27FC236}">
                <a16:creationId xmlns:a16="http://schemas.microsoft.com/office/drawing/2014/main" id="{C75426C6-FEFE-4205-8F3D-8DA4676CB708}"/>
              </a:ext>
            </a:extLst>
          </p:cNvPr>
          <p:cNvSpPr>
            <a:spLocks noChangeShapeType="1"/>
          </p:cNvSpPr>
          <p:nvPr/>
        </p:nvSpPr>
        <p:spPr bwMode="auto">
          <a:xfrm>
            <a:off x="2968625" y="2185988"/>
            <a:ext cx="863600"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03" name="Line 15">
            <a:extLst>
              <a:ext uri="{FF2B5EF4-FFF2-40B4-BE49-F238E27FC236}">
                <a16:creationId xmlns:a16="http://schemas.microsoft.com/office/drawing/2014/main" id="{ED3E25DC-ACC4-4A4B-909F-AE2FFC213ECD}"/>
              </a:ext>
            </a:extLst>
          </p:cNvPr>
          <p:cNvSpPr>
            <a:spLocks noChangeShapeType="1"/>
          </p:cNvSpPr>
          <p:nvPr/>
        </p:nvSpPr>
        <p:spPr bwMode="auto">
          <a:xfrm>
            <a:off x="3400425" y="2185988"/>
            <a:ext cx="1588" cy="7366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304" name="Group 16">
            <a:extLst>
              <a:ext uri="{FF2B5EF4-FFF2-40B4-BE49-F238E27FC236}">
                <a16:creationId xmlns:a16="http://schemas.microsoft.com/office/drawing/2014/main" id="{97BF26B4-AF65-4FB4-AAEA-39D3BC9C0BF6}"/>
              </a:ext>
            </a:extLst>
          </p:cNvPr>
          <p:cNvGrpSpPr>
            <a:grpSpLocks/>
          </p:cNvGrpSpPr>
          <p:nvPr/>
        </p:nvGrpSpPr>
        <p:grpSpPr bwMode="auto">
          <a:xfrm>
            <a:off x="3844925" y="1931988"/>
            <a:ext cx="128588" cy="520700"/>
            <a:chOff x="2422" y="1217"/>
            <a:chExt cx="81" cy="328"/>
          </a:xfrm>
        </p:grpSpPr>
        <p:sp>
          <p:nvSpPr>
            <p:cNvPr id="12305" name="Line 17">
              <a:extLst>
                <a:ext uri="{FF2B5EF4-FFF2-40B4-BE49-F238E27FC236}">
                  <a16:creationId xmlns:a16="http://schemas.microsoft.com/office/drawing/2014/main" id="{F4B93EDF-9B16-413A-80BF-4AEB4DAEA5A6}"/>
                </a:ext>
              </a:extLst>
            </p:cNvPr>
            <p:cNvSpPr>
              <a:spLocks noChangeShapeType="1"/>
            </p:cNvSpPr>
            <p:nvPr/>
          </p:nvSpPr>
          <p:spPr bwMode="auto">
            <a:xfrm flipV="1">
              <a:off x="2422" y="1217"/>
              <a:ext cx="1" cy="32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06" name="Line 18">
              <a:extLst>
                <a:ext uri="{FF2B5EF4-FFF2-40B4-BE49-F238E27FC236}">
                  <a16:creationId xmlns:a16="http://schemas.microsoft.com/office/drawing/2014/main" id="{17A9AB08-DEBC-4D4F-AF56-104D9D611FE8}"/>
                </a:ext>
              </a:extLst>
            </p:cNvPr>
            <p:cNvSpPr>
              <a:spLocks noChangeShapeType="1"/>
            </p:cNvSpPr>
            <p:nvPr/>
          </p:nvSpPr>
          <p:spPr bwMode="auto">
            <a:xfrm flipV="1">
              <a:off x="2502" y="1217"/>
              <a:ext cx="1" cy="32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307" name="Line 19">
            <a:extLst>
              <a:ext uri="{FF2B5EF4-FFF2-40B4-BE49-F238E27FC236}">
                <a16:creationId xmlns:a16="http://schemas.microsoft.com/office/drawing/2014/main" id="{DB5B1273-69EF-4A51-8008-D2FE4B3E46C1}"/>
              </a:ext>
            </a:extLst>
          </p:cNvPr>
          <p:cNvSpPr>
            <a:spLocks noChangeShapeType="1"/>
          </p:cNvSpPr>
          <p:nvPr/>
        </p:nvSpPr>
        <p:spPr bwMode="auto">
          <a:xfrm>
            <a:off x="3984625" y="2185988"/>
            <a:ext cx="571500"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08" name="Line 20">
            <a:extLst>
              <a:ext uri="{FF2B5EF4-FFF2-40B4-BE49-F238E27FC236}">
                <a16:creationId xmlns:a16="http://schemas.microsoft.com/office/drawing/2014/main" id="{811BEFBB-A727-4BB0-8AEF-51CD6FBD753D}"/>
              </a:ext>
            </a:extLst>
          </p:cNvPr>
          <p:cNvSpPr>
            <a:spLocks noChangeShapeType="1"/>
          </p:cNvSpPr>
          <p:nvPr/>
        </p:nvSpPr>
        <p:spPr bwMode="auto">
          <a:xfrm>
            <a:off x="1990725" y="3455988"/>
            <a:ext cx="1588" cy="584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09" name="Line 21">
            <a:extLst>
              <a:ext uri="{FF2B5EF4-FFF2-40B4-BE49-F238E27FC236}">
                <a16:creationId xmlns:a16="http://schemas.microsoft.com/office/drawing/2014/main" id="{B89F0112-58B7-42FB-AD7A-EEFA4FACB277}"/>
              </a:ext>
            </a:extLst>
          </p:cNvPr>
          <p:cNvSpPr>
            <a:spLocks noChangeShapeType="1"/>
          </p:cNvSpPr>
          <p:nvPr/>
        </p:nvSpPr>
        <p:spPr bwMode="auto">
          <a:xfrm>
            <a:off x="2003425" y="4014788"/>
            <a:ext cx="4419600"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10" name="Line 22">
            <a:extLst>
              <a:ext uri="{FF2B5EF4-FFF2-40B4-BE49-F238E27FC236}">
                <a16:creationId xmlns:a16="http://schemas.microsoft.com/office/drawing/2014/main" id="{C9C20B76-498E-4845-BD3B-C7A5365018DC}"/>
              </a:ext>
            </a:extLst>
          </p:cNvPr>
          <p:cNvSpPr>
            <a:spLocks noChangeShapeType="1"/>
          </p:cNvSpPr>
          <p:nvPr/>
        </p:nvSpPr>
        <p:spPr bwMode="auto">
          <a:xfrm>
            <a:off x="4556125" y="2185988"/>
            <a:ext cx="2095500"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11" name="Freeform 23">
            <a:extLst>
              <a:ext uri="{FF2B5EF4-FFF2-40B4-BE49-F238E27FC236}">
                <a16:creationId xmlns:a16="http://schemas.microsoft.com/office/drawing/2014/main" id="{78B4722B-739D-4E95-B436-582030923D6F}"/>
              </a:ext>
            </a:extLst>
          </p:cNvPr>
          <p:cNvSpPr>
            <a:spLocks/>
          </p:cNvSpPr>
          <p:nvPr/>
        </p:nvSpPr>
        <p:spPr bwMode="auto">
          <a:xfrm>
            <a:off x="6664325" y="1919288"/>
            <a:ext cx="457200" cy="685800"/>
          </a:xfrm>
          <a:custGeom>
            <a:avLst/>
            <a:gdLst>
              <a:gd name="T0" fmla="*/ 0 w 288"/>
              <a:gd name="T1" fmla="*/ 8 h 432"/>
              <a:gd name="T2" fmla="*/ 0 w 288"/>
              <a:gd name="T3" fmla="*/ 432 h 432"/>
              <a:gd name="T4" fmla="*/ 0 w 288"/>
              <a:gd name="T5" fmla="*/ 432 h 432"/>
              <a:gd name="T6" fmla="*/ 288 w 288"/>
              <a:gd name="T7" fmla="*/ 216 h 432"/>
              <a:gd name="T8" fmla="*/ 288 w 288"/>
              <a:gd name="T9" fmla="*/ 216 h 432"/>
              <a:gd name="T10" fmla="*/ 0 w 288"/>
              <a:gd name="T11" fmla="*/ 0 h 432"/>
              <a:gd name="T12" fmla="*/ 0 w 288"/>
              <a:gd name="T13" fmla="*/ 0 h 432"/>
            </a:gdLst>
            <a:ahLst/>
            <a:cxnLst>
              <a:cxn ang="0">
                <a:pos x="T0" y="T1"/>
              </a:cxn>
              <a:cxn ang="0">
                <a:pos x="T2" y="T3"/>
              </a:cxn>
              <a:cxn ang="0">
                <a:pos x="T4" y="T5"/>
              </a:cxn>
              <a:cxn ang="0">
                <a:pos x="T6" y="T7"/>
              </a:cxn>
              <a:cxn ang="0">
                <a:pos x="T8" y="T9"/>
              </a:cxn>
              <a:cxn ang="0">
                <a:pos x="T10" y="T11"/>
              </a:cxn>
              <a:cxn ang="0">
                <a:pos x="T12" y="T13"/>
              </a:cxn>
            </a:cxnLst>
            <a:rect l="0" t="0" r="r" b="b"/>
            <a:pathLst>
              <a:path w="288" h="432">
                <a:moveTo>
                  <a:pt x="0" y="8"/>
                </a:moveTo>
                <a:lnTo>
                  <a:pt x="0" y="432"/>
                </a:lnTo>
                <a:lnTo>
                  <a:pt x="0" y="432"/>
                </a:lnTo>
                <a:lnTo>
                  <a:pt x="288" y="216"/>
                </a:lnTo>
                <a:lnTo>
                  <a:pt x="288" y="216"/>
                </a:lnTo>
                <a:lnTo>
                  <a:pt x="0" y="0"/>
                </a:lnTo>
                <a:lnTo>
                  <a:pt x="0"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12" name="Freeform 24">
            <a:extLst>
              <a:ext uri="{FF2B5EF4-FFF2-40B4-BE49-F238E27FC236}">
                <a16:creationId xmlns:a16="http://schemas.microsoft.com/office/drawing/2014/main" id="{681AA78F-3359-4326-BDAD-5F6DAD7D322A}"/>
              </a:ext>
            </a:extLst>
          </p:cNvPr>
          <p:cNvSpPr>
            <a:spLocks/>
          </p:cNvSpPr>
          <p:nvPr/>
        </p:nvSpPr>
        <p:spPr bwMode="auto">
          <a:xfrm>
            <a:off x="6664325" y="1919288"/>
            <a:ext cx="457200" cy="685800"/>
          </a:xfrm>
          <a:custGeom>
            <a:avLst/>
            <a:gdLst>
              <a:gd name="T0" fmla="*/ 0 w 288"/>
              <a:gd name="T1" fmla="*/ 8 h 432"/>
              <a:gd name="T2" fmla="*/ 0 w 288"/>
              <a:gd name="T3" fmla="*/ 432 h 432"/>
              <a:gd name="T4" fmla="*/ 288 w 288"/>
              <a:gd name="T5" fmla="*/ 216 h 432"/>
              <a:gd name="T6" fmla="*/ 0 w 288"/>
              <a:gd name="T7" fmla="*/ 0 h 432"/>
            </a:gdLst>
            <a:ahLst/>
            <a:cxnLst>
              <a:cxn ang="0">
                <a:pos x="T0" y="T1"/>
              </a:cxn>
              <a:cxn ang="0">
                <a:pos x="T2" y="T3"/>
              </a:cxn>
              <a:cxn ang="0">
                <a:pos x="T4" y="T5"/>
              </a:cxn>
              <a:cxn ang="0">
                <a:pos x="T6" y="T7"/>
              </a:cxn>
            </a:cxnLst>
            <a:rect l="0" t="0" r="r" b="b"/>
            <a:pathLst>
              <a:path w="288" h="432">
                <a:moveTo>
                  <a:pt x="0" y="8"/>
                </a:moveTo>
                <a:lnTo>
                  <a:pt x="0" y="432"/>
                </a:lnTo>
                <a:lnTo>
                  <a:pt x="288" y="216"/>
                </a:lnTo>
                <a:lnTo>
                  <a:pt x="0"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13" name="Freeform 25">
            <a:extLst>
              <a:ext uri="{FF2B5EF4-FFF2-40B4-BE49-F238E27FC236}">
                <a16:creationId xmlns:a16="http://schemas.microsoft.com/office/drawing/2014/main" id="{3A5DD011-4426-4F0D-9FF0-E05D9EAA7991}"/>
              </a:ext>
            </a:extLst>
          </p:cNvPr>
          <p:cNvSpPr>
            <a:spLocks/>
          </p:cNvSpPr>
          <p:nvPr/>
        </p:nvSpPr>
        <p:spPr bwMode="auto">
          <a:xfrm>
            <a:off x="6423025" y="2351088"/>
            <a:ext cx="241300" cy="1676400"/>
          </a:xfrm>
          <a:custGeom>
            <a:avLst/>
            <a:gdLst>
              <a:gd name="T0" fmla="*/ 152 w 152"/>
              <a:gd name="T1" fmla="*/ 0 h 1056"/>
              <a:gd name="T2" fmla="*/ 0 w 152"/>
              <a:gd name="T3" fmla="*/ 0 h 1056"/>
              <a:gd name="T4" fmla="*/ 0 w 152"/>
              <a:gd name="T5" fmla="*/ 0 h 1056"/>
              <a:gd name="T6" fmla="*/ 0 w 152"/>
              <a:gd name="T7" fmla="*/ 1056 h 1056"/>
              <a:gd name="T8" fmla="*/ 0 w 152"/>
              <a:gd name="T9" fmla="*/ 1056 h 1056"/>
            </a:gdLst>
            <a:ahLst/>
            <a:cxnLst>
              <a:cxn ang="0">
                <a:pos x="T0" y="T1"/>
              </a:cxn>
              <a:cxn ang="0">
                <a:pos x="T2" y="T3"/>
              </a:cxn>
              <a:cxn ang="0">
                <a:pos x="T4" y="T5"/>
              </a:cxn>
              <a:cxn ang="0">
                <a:pos x="T6" y="T7"/>
              </a:cxn>
              <a:cxn ang="0">
                <a:pos x="T8" y="T9"/>
              </a:cxn>
            </a:cxnLst>
            <a:rect l="0" t="0" r="r" b="b"/>
            <a:pathLst>
              <a:path w="152" h="1056">
                <a:moveTo>
                  <a:pt x="152" y="0"/>
                </a:moveTo>
                <a:lnTo>
                  <a:pt x="0" y="0"/>
                </a:lnTo>
                <a:lnTo>
                  <a:pt x="0" y="0"/>
                </a:lnTo>
                <a:lnTo>
                  <a:pt x="0" y="1056"/>
                </a:lnTo>
                <a:lnTo>
                  <a:pt x="0" y="105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14" name="Freeform 26">
            <a:extLst>
              <a:ext uri="{FF2B5EF4-FFF2-40B4-BE49-F238E27FC236}">
                <a16:creationId xmlns:a16="http://schemas.microsoft.com/office/drawing/2014/main" id="{16EF7B2E-C685-4B2F-A365-0AF5AE13DA98}"/>
              </a:ext>
            </a:extLst>
          </p:cNvPr>
          <p:cNvSpPr>
            <a:spLocks/>
          </p:cNvSpPr>
          <p:nvPr/>
        </p:nvSpPr>
        <p:spPr bwMode="auto">
          <a:xfrm>
            <a:off x="6423025" y="2351088"/>
            <a:ext cx="241300" cy="1676400"/>
          </a:xfrm>
          <a:custGeom>
            <a:avLst/>
            <a:gdLst>
              <a:gd name="T0" fmla="*/ 152 w 152"/>
              <a:gd name="T1" fmla="*/ 0 h 1056"/>
              <a:gd name="T2" fmla="*/ 0 w 152"/>
              <a:gd name="T3" fmla="*/ 0 h 1056"/>
              <a:gd name="T4" fmla="*/ 0 w 152"/>
              <a:gd name="T5" fmla="*/ 1056 h 1056"/>
            </a:gdLst>
            <a:ahLst/>
            <a:cxnLst>
              <a:cxn ang="0">
                <a:pos x="T0" y="T1"/>
              </a:cxn>
              <a:cxn ang="0">
                <a:pos x="T2" y="T3"/>
              </a:cxn>
              <a:cxn ang="0">
                <a:pos x="T4" y="T5"/>
              </a:cxn>
            </a:cxnLst>
            <a:rect l="0" t="0" r="r" b="b"/>
            <a:pathLst>
              <a:path w="152" h="1056">
                <a:moveTo>
                  <a:pt x="152" y="0"/>
                </a:moveTo>
                <a:lnTo>
                  <a:pt x="0" y="0"/>
                </a:lnTo>
                <a:lnTo>
                  <a:pt x="0" y="105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315" name="Group 27">
            <a:extLst>
              <a:ext uri="{FF2B5EF4-FFF2-40B4-BE49-F238E27FC236}">
                <a16:creationId xmlns:a16="http://schemas.microsoft.com/office/drawing/2014/main" id="{1E1E86C4-E9CE-4406-BABC-08C237E4BB5A}"/>
              </a:ext>
            </a:extLst>
          </p:cNvPr>
          <p:cNvGrpSpPr>
            <a:grpSpLocks/>
          </p:cNvGrpSpPr>
          <p:nvPr/>
        </p:nvGrpSpPr>
        <p:grpSpPr bwMode="auto">
          <a:xfrm>
            <a:off x="7134225" y="2211388"/>
            <a:ext cx="355600" cy="101600"/>
            <a:chOff x="4494" y="1393"/>
            <a:chExt cx="224" cy="64"/>
          </a:xfrm>
        </p:grpSpPr>
        <p:sp>
          <p:nvSpPr>
            <p:cNvPr id="12316" name="Freeform 28">
              <a:extLst>
                <a:ext uri="{FF2B5EF4-FFF2-40B4-BE49-F238E27FC236}">
                  <a16:creationId xmlns:a16="http://schemas.microsoft.com/office/drawing/2014/main" id="{23713DC9-6D20-4896-9A2C-11D320988797}"/>
                </a:ext>
              </a:extLst>
            </p:cNvPr>
            <p:cNvSpPr>
              <a:spLocks/>
            </p:cNvSpPr>
            <p:nvPr/>
          </p:nvSpPr>
          <p:spPr bwMode="auto">
            <a:xfrm>
              <a:off x="4606" y="1393"/>
              <a:ext cx="112" cy="64"/>
            </a:xfrm>
            <a:custGeom>
              <a:avLst/>
              <a:gdLst>
                <a:gd name="T0" fmla="*/ 112 w 112"/>
                <a:gd name="T1" fmla="*/ 32 h 64"/>
                <a:gd name="T2" fmla="*/ 0 w 112"/>
                <a:gd name="T3" fmla="*/ 64 h 64"/>
                <a:gd name="T4" fmla="*/ 0 w 112"/>
                <a:gd name="T5" fmla="*/ 32 h 64"/>
                <a:gd name="T6" fmla="*/ 0 w 112"/>
                <a:gd name="T7" fmla="*/ 0 h 64"/>
                <a:gd name="T8" fmla="*/ 112 w 112"/>
                <a:gd name="T9" fmla="*/ 32 h 64"/>
              </a:gdLst>
              <a:ahLst/>
              <a:cxnLst>
                <a:cxn ang="0">
                  <a:pos x="T0" y="T1"/>
                </a:cxn>
                <a:cxn ang="0">
                  <a:pos x="T2" y="T3"/>
                </a:cxn>
                <a:cxn ang="0">
                  <a:pos x="T4" y="T5"/>
                </a:cxn>
                <a:cxn ang="0">
                  <a:pos x="T6" y="T7"/>
                </a:cxn>
                <a:cxn ang="0">
                  <a:pos x="T8" y="T9"/>
                </a:cxn>
              </a:cxnLst>
              <a:rect l="0" t="0" r="r" b="b"/>
              <a:pathLst>
                <a:path w="112" h="64">
                  <a:moveTo>
                    <a:pt x="112" y="32"/>
                  </a:moveTo>
                  <a:lnTo>
                    <a:pt x="0" y="64"/>
                  </a:lnTo>
                  <a:lnTo>
                    <a:pt x="0" y="32"/>
                  </a:lnTo>
                  <a:lnTo>
                    <a:pt x="0" y="0"/>
                  </a:lnTo>
                  <a:lnTo>
                    <a:pt x="112"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17" name="Line 29">
              <a:extLst>
                <a:ext uri="{FF2B5EF4-FFF2-40B4-BE49-F238E27FC236}">
                  <a16:creationId xmlns:a16="http://schemas.microsoft.com/office/drawing/2014/main" id="{AF6089C7-718E-493C-AD52-FE54DB920672}"/>
                </a:ext>
              </a:extLst>
            </p:cNvPr>
            <p:cNvSpPr>
              <a:spLocks noChangeShapeType="1"/>
            </p:cNvSpPr>
            <p:nvPr/>
          </p:nvSpPr>
          <p:spPr bwMode="auto">
            <a:xfrm>
              <a:off x="4494" y="1425"/>
              <a:ext cx="112"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318" name="Group 30">
            <a:extLst>
              <a:ext uri="{FF2B5EF4-FFF2-40B4-BE49-F238E27FC236}">
                <a16:creationId xmlns:a16="http://schemas.microsoft.com/office/drawing/2014/main" id="{07D4BEF3-237D-4DCD-BC69-23BFAA8F01DB}"/>
              </a:ext>
            </a:extLst>
          </p:cNvPr>
          <p:cNvGrpSpPr>
            <a:grpSpLocks/>
          </p:cNvGrpSpPr>
          <p:nvPr/>
        </p:nvGrpSpPr>
        <p:grpSpPr bwMode="auto">
          <a:xfrm>
            <a:off x="4111625" y="3125788"/>
            <a:ext cx="787400" cy="254000"/>
            <a:chOff x="2590" y="1969"/>
            <a:chExt cx="496" cy="160"/>
          </a:xfrm>
        </p:grpSpPr>
        <p:sp>
          <p:nvSpPr>
            <p:cNvPr id="12319" name="Freeform 31">
              <a:extLst>
                <a:ext uri="{FF2B5EF4-FFF2-40B4-BE49-F238E27FC236}">
                  <a16:creationId xmlns:a16="http://schemas.microsoft.com/office/drawing/2014/main" id="{C9A4CB6E-20EE-4CD5-9B28-942554764E15}"/>
                </a:ext>
              </a:extLst>
            </p:cNvPr>
            <p:cNvSpPr>
              <a:spLocks/>
            </p:cNvSpPr>
            <p:nvPr/>
          </p:nvSpPr>
          <p:spPr bwMode="auto">
            <a:xfrm>
              <a:off x="2974" y="1969"/>
              <a:ext cx="112" cy="64"/>
            </a:xfrm>
            <a:custGeom>
              <a:avLst/>
              <a:gdLst>
                <a:gd name="T0" fmla="*/ 112 w 112"/>
                <a:gd name="T1" fmla="*/ 0 h 64"/>
                <a:gd name="T2" fmla="*/ 16 w 112"/>
                <a:gd name="T3" fmla="*/ 64 h 64"/>
                <a:gd name="T4" fmla="*/ 8 w 112"/>
                <a:gd name="T5" fmla="*/ 32 h 64"/>
                <a:gd name="T6" fmla="*/ 0 w 112"/>
                <a:gd name="T7" fmla="*/ 8 h 64"/>
                <a:gd name="T8" fmla="*/ 112 w 112"/>
                <a:gd name="T9" fmla="*/ 0 h 64"/>
              </a:gdLst>
              <a:ahLst/>
              <a:cxnLst>
                <a:cxn ang="0">
                  <a:pos x="T0" y="T1"/>
                </a:cxn>
                <a:cxn ang="0">
                  <a:pos x="T2" y="T3"/>
                </a:cxn>
                <a:cxn ang="0">
                  <a:pos x="T4" y="T5"/>
                </a:cxn>
                <a:cxn ang="0">
                  <a:pos x="T6" y="T7"/>
                </a:cxn>
                <a:cxn ang="0">
                  <a:pos x="T8" y="T9"/>
                </a:cxn>
              </a:cxnLst>
              <a:rect l="0" t="0" r="r" b="b"/>
              <a:pathLst>
                <a:path w="112" h="64">
                  <a:moveTo>
                    <a:pt x="112" y="0"/>
                  </a:moveTo>
                  <a:lnTo>
                    <a:pt x="16" y="64"/>
                  </a:lnTo>
                  <a:lnTo>
                    <a:pt x="8" y="32"/>
                  </a:lnTo>
                  <a:lnTo>
                    <a:pt x="0" y="8"/>
                  </a:lnTo>
                  <a:lnTo>
                    <a:pt x="1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20" name="Line 32">
              <a:extLst>
                <a:ext uri="{FF2B5EF4-FFF2-40B4-BE49-F238E27FC236}">
                  <a16:creationId xmlns:a16="http://schemas.microsoft.com/office/drawing/2014/main" id="{F90C3A51-FC22-4E57-8C69-F3E04CC0CA85}"/>
                </a:ext>
              </a:extLst>
            </p:cNvPr>
            <p:cNvSpPr>
              <a:spLocks noChangeShapeType="1"/>
            </p:cNvSpPr>
            <p:nvPr/>
          </p:nvSpPr>
          <p:spPr bwMode="auto">
            <a:xfrm flipV="1">
              <a:off x="2590" y="2001"/>
              <a:ext cx="392" cy="12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321" name="Group 33">
            <a:extLst>
              <a:ext uri="{FF2B5EF4-FFF2-40B4-BE49-F238E27FC236}">
                <a16:creationId xmlns:a16="http://schemas.microsoft.com/office/drawing/2014/main" id="{163A6247-CBC0-42F5-A405-9DED4C3D7831}"/>
              </a:ext>
            </a:extLst>
          </p:cNvPr>
          <p:cNvGrpSpPr>
            <a:grpSpLocks/>
          </p:cNvGrpSpPr>
          <p:nvPr/>
        </p:nvGrpSpPr>
        <p:grpSpPr bwMode="auto">
          <a:xfrm>
            <a:off x="5191125" y="2185988"/>
            <a:ext cx="787400" cy="1828800"/>
            <a:chOff x="3270" y="1377"/>
            <a:chExt cx="496" cy="1152"/>
          </a:xfrm>
        </p:grpSpPr>
        <p:sp>
          <p:nvSpPr>
            <p:cNvPr id="12322" name="Rectangle 34">
              <a:extLst>
                <a:ext uri="{FF2B5EF4-FFF2-40B4-BE49-F238E27FC236}">
                  <a16:creationId xmlns:a16="http://schemas.microsoft.com/office/drawing/2014/main" id="{90F0E1C5-5D1B-4C71-BBF3-2A99148E4056}"/>
                </a:ext>
              </a:extLst>
            </p:cNvPr>
            <p:cNvSpPr>
              <a:spLocks noChangeArrowheads="1"/>
            </p:cNvSpPr>
            <p:nvPr/>
          </p:nvSpPr>
          <p:spPr bwMode="auto">
            <a:xfrm>
              <a:off x="3270" y="1753"/>
              <a:ext cx="496" cy="336"/>
            </a:xfrm>
            <a:prstGeom prst="rect">
              <a:avLst/>
            </a:prstGeom>
            <a:solidFill>
              <a:srgbClr val="FFFFFF"/>
            </a:solidFill>
            <a:ln/>
          </p:spPr>
          <p:txBody>
            <a:bodyPr/>
            <a:lstStyle/>
            <a:p>
              <a:endParaRPr lang="en-US"/>
            </a:p>
          </p:txBody>
        </p:sp>
        <p:grpSp>
          <p:nvGrpSpPr>
            <p:cNvPr id="12323" name="Group 35">
              <a:extLst>
                <a:ext uri="{FF2B5EF4-FFF2-40B4-BE49-F238E27FC236}">
                  <a16:creationId xmlns:a16="http://schemas.microsoft.com/office/drawing/2014/main" id="{39836A70-FAB9-41E3-88DD-4FFCB926DD3C}"/>
                </a:ext>
              </a:extLst>
            </p:cNvPr>
            <p:cNvGrpSpPr>
              <a:grpSpLocks/>
            </p:cNvGrpSpPr>
            <p:nvPr/>
          </p:nvGrpSpPr>
          <p:grpSpPr bwMode="auto">
            <a:xfrm>
              <a:off x="3350" y="1865"/>
              <a:ext cx="328" cy="81"/>
              <a:chOff x="3350" y="1865"/>
              <a:chExt cx="328" cy="81"/>
            </a:xfrm>
          </p:grpSpPr>
          <p:sp>
            <p:nvSpPr>
              <p:cNvPr id="12324" name="Line 36">
                <a:extLst>
                  <a:ext uri="{FF2B5EF4-FFF2-40B4-BE49-F238E27FC236}">
                    <a16:creationId xmlns:a16="http://schemas.microsoft.com/office/drawing/2014/main" id="{03E9E30E-1879-444F-8DAB-AD99D6C23215}"/>
                  </a:ext>
                </a:extLst>
              </p:cNvPr>
              <p:cNvSpPr>
                <a:spLocks noChangeShapeType="1"/>
              </p:cNvSpPr>
              <p:nvPr/>
            </p:nvSpPr>
            <p:spPr bwMode="auto">
              <a:xfrm>
                <a:off x="3350" y="1865"/>
                <a:ext cx="328"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25" name="Line 37">
                <a:extLst>
                  <a:ext uri="{FF2B5EF4-FFF2-40B4-BE49-F238E27FC236}">
                    <a16:creationId xmlns:a16="http://schemas.microsoft.com/office/drawing/2014/main" id="{526FA961-5903-434F-BAAD-4071553EEB9D}"/>
                  </a:ext>
                </a:extLst>
              </p:cNvPr>
              <p:cNvSpPr>
                <a:spLocks noChangeShapeType="1"/>
              </p:cNvSpPr>
              <p:nvPr/>
            </p:nvSpPr>
            <p:spPr bwMode="auto">
              <a:xfrm>
                <a:off x="3350" y="1945"/>
                <a:ext cx="328"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326" name="Line 38">
              <a:extLst>
                <a:ext uri="{FF2B5EF4-FFF2-40B4-BE49-F238E27FC236}">
                  <a16:creationId xmlns:a16="http://schemas.microsoft.com/office/drawing/2014/main" id="{2ABC23CD-290F-4171-A01D-DDB0045E546B}"/>
                </a:ext>
              </a:extLst>
            </p:cNvPr>
            <p:cNvSpPr>
              <a:spLocks noChangeShapeType="1"/>
            </p:cNvSpPr>
            <p:nvPr/>
          </p:nvSpPr>
          <p:spPr bwMode="auto">
            <a:xfrm>
              <a:off x="3494" y="1377"/>
              <a:ext cx="1" cy="48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27" name="Line 39">
              <a:extLst>
                <a:ext uri="{FF2B5EF4-FFF2-40B4-BE49-F238E27FC236}">
                  <a16:creationId xmlns:a16="http://schemas.microsoft.com/office/drawing/2014/main" id="{C62E04BF-DF1E-4252-93E8-FBFD69401B40}"/>
                </a:ext>
              </a:extLst>
            </p:cNvPr>
            <p:cNvSpPr>
              <a:spLocks noChangeShapeType="1"/>
            </p:cNvSpPr>
            <p:nvPr/>
          </p:nvSpPr>
          <p:spPr bwMode="auto">
            <a:xfrm>
              <a:off x="3494" y="1945"/>
              <a:ext cx="1" cy="58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328" name="Line 40">
            <a:extLst>
              <a:ext uri="{FF2B5EF4-FFF2-40B4-BE49-F238E27FC236}">
                <a16:creationId xmlns:a16="http://schemas.microsoft.com/office/drawing/2014/main" id="{3D2F1407-4C0E-4012-BC52-F88F433C9DB0}"/>
              </a:ext>
            </a:extLst>
          </p:cNvPr>
          <p:cNvSpPr>
            <a:spLocks noChangeShapeType="1"/>
          </p:cNvSpPr>
          <p:nvPr/>
        </p:nvSpPr>
        <p:spPr bwMode="auto">
          <a:xfrm>
            <a:off x="3400425" y="2922588"/>
            <a:ext cx="254000" cy="2159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29" name="Line 41">
            <a:extLst>
              <a:ext uri="{FF2B5EF4-FFF2-40B4-BE49-F238E27FC236}">
                <a16:creationId xmlns:a16="http://schemas.microsoft.com/office/drawing/2014/main" id="{F163FAE1-CC53-4757-A7A2-074658904A6D}"/>
              </a:ext>
            </a:extLst>
          </p:cNvPr>
          <p:cNvSpPr>
            <a:spLocks noChangeShapeType="1"/>
          </p:cNvSpPr>
          <p:nvPr/>
        </p:nvSpPr>
        <p:spPr bwMode="auto">
          <a:xfrm>
            <a:off x="3400425" y="3303588"/>
            <a:ext cx="1588" cy="711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30" name="Freeform 42">
            <a:extLst>
              <a:ext uri="{FF2B5EF4-FFF2-40B4-BE49-F238E27FC236}">
                <a16:creationId xmlns:a16="http://schemas.microsoft.com/office/drawing/2014/main" id="{8FF1C942-16E7-41C6-BEC7-4DAAECCB0870}"/>
              </a:ext>
            </a:extLst>
          </p:cNvPr>
          <p:cNvSpPr>
            <a:spLocks/>
          </p:cNvSpPr>
          <p:nvPr/>
        </p:nvSpPr>
        <p:spPr bwMode="auto">
          <a:xfrm>
            <a:off x="3375025" y="2871788"/>
            <a:ext cx="241300" cy="241300"/>
          </a:xfrm>
          <a:custGeom>
            <a:avLst/>
            <a:gdLst>
              <a:gd name="T0" fmla="*/ 152 w 152"/>
              <a:gd name="T1" fmla="*/ 0 h 152"/>
              <a:gd name="T2" fmla="*/ 152 w 152"/>
              <a:gd name="T3" fmla="*/ 8 h 152"/>
              <a:gd name="T4" fmla="*/ 152 w 152"/>
              <a:gd name="T5" fmla="*/ 40 h 152"/>
              <a:gd name="T6" fmla="*/ 144 w 152"/>
              <a:gd name="T7" fmla="*/ 64 h 152"/>
              <a:gd name="T8" fmla="*/ 128 w 152"/>
              <a:gd name="T9" fmla="*/ 88 h 152"/>
              <a:gd name="T10" fmla="*/ 112 w 152"/>
              <a:gd name="T11" fmla="*/ 104 h 152"/>
              <a:gd name="T12" fmla="*/ 104 w 152"/>
              <a:gd name="T13" fmla="*/ 112 h 152"/>
              <a:gd name="T14" fmla="*/ 80 w 152"/>
              <a:gd name="T15" fmla="*/ 128 h 152"/>
              <a:gd name="T16" fmla="*/ 48 w 152"/>
              <a:gd name="T17" fmla="*/ 144 h 152"/>
              <a:gd name="T18" fmla="*/ 16 w 152"/>
              <a:gd name="T19" fmla="*/ 152 h 152"/>
              <a:gd name="T20" fmla="*/ 0 w 152"/>
              <a:gd name="T21"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 h="152">
                <a:moveTo>
                  <a:pt x="152" y="0"/>
                </a:moveTo>
                <a:lnTo>
                  <a:pt x="152" y="8"/>
                </a:lnTo>
                <a:lnTo>
                  <a:pt x="152" y="40"/>
                </a:lnTo>
                <a:lnTo>
                  <a:pt x="144" y="64"/>
                </a:lnTo>
                <a:lnTo>
                  <a:pt x="128" y="88"/>
                </a:lnTo>
                <a:lnTo>
                  <a:pt x="112" y="104"/>
                </a:lnTo>
                <a:lnTo>
                  <a:pt x="104" y="112"/>
                </a:lnTo>
                <a:lnTo>
                  <a:pt x="80" y="128"/>
                </a:lnTo>
                <a:lnTo>
                  <a:pt x="48" y="144"/>
                </a:lnTo>
                <a:lnTo>
                  <a:pt x="16" y="152"/>
                </a:lnTo>
                <a:lnTo>
                  <a:pt x="0" y="15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31" name="Freeform 43">
            <a:extLst>
              <a:ext uri="{FF2B5EF4-FFF2-40B4-BE49-F238E27FC236}">
                <a16:creationId xmlns:a16="http://schemas.microsoft.com/office/drawing/2014/main" id="{FB01B6AB-0C1B-4017-84C2-95286C40D6BC}"/>
              </a:ext>
            </a:extLst>
          </p:cNvPr>
          <p:cNvSpPr>
            <a:spLocks/>
          </p:cNvSpPr>
          <p:nvPr/>
        </p:nvSpPr>
        <p:spPr bwMode="auto">
          <a:xfrm>
            <a:off x="3311525" y="3074988"/>
            <a:ext cx="101600" cy="63500"/>
          </a:xfrm>
          <a:custGeom>
            <a:avLst/>
            <a:gdLst>
              <a:gd name="T0" fmla="*/ 64 w 64"/>
              <a:gd name="T1" fmla="*/ 0 h 40"/>
              <a:gd name="T2" fmla="*/ 64 w 64"/>
              <a:gd name="T3" fmla="*/ 40 h 40"/>
              <a:gd name="T4" fmla="*/ 0 w 64"/>
              <a:gd name="T5" fmla="*/ 32 h 40"/>
              <a:gd name="T6" fmla="*/ 64 w 64"/>
              <a:gd name="T7" fmla="*/ 0 h 40"/>
            </a:gdLst>
            <a:ahLst/>
            <a:cxnLst>
              <a:cxn ang="0">
                <a:pos x="T0" y="T1"/>
              </a:cxn>
              <a:cxn ang="0">
                <a:pos x="T2" y="T3"/>
              </a:cxn>
              <a:cxn ang="0">
                <a:pos x="T4" y="T5"/>
              </a:cxn>
              <a:cxn ang="0">
                <a:pos x="T6" y="T7"/>
              </a:cxn>
            </a:cxnLst>
            <a:rect l="0" t="0" r="r" b="b"/>
            <a:pathLst>
              <a:path w="64" h="40">
                <a:moveTo>
                  <a:pt x="64" y="0"/>
                </a:moveTo>
                <a:lnTo>
                  <a:pt x="64" y="40"/>
                </a:lnTo>
                <a:lnTo>
                  <a:pt x="0" y="32"/>
                </a:lnTo>
                <a:lnTo>
                  <a:pt x="6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32" name="Freeform 44">
            <a:extLst>
              <a:ext uri="{FF2B5EF4-FFF2-40B4-BE49-F238E27FC236}">
                <a16:creationId xmlns:a16="http://schemas.microsoft.com/office/drawing/2014/main" id="{20A8E0C6-05A2-4742-A279-D05D0D8FFED7}"/>
              </a:ext>
            </a:extLst>
          </p:cNvPr>
          <p:cNvSpPr>
            <a:spLocks/>
          </p:cNvSpPr>
          <p:nvPr/>
        </p:nvSpPr>
        <p:spPr bwMode="auto">
          <a:xfrm>
            <a:off x="3311525" y="3074988"/>
            <a:ext cx="101600" cy="63500"/>
          </a:xfrm>
          <a:custGeom>
            <a:avLst/>
            <a:gdLst>
              <a:gd name="T0" fmla="*/ 64 w 64"/>
              <a:gd name="T1" fmla="*/ 0 h 40"/>
              <a:gd name="T2" fmla="*/ 64 w 64"/>
              <a:gd name="T3" fmla="*/ 40 h 40"/>
              <a:gd name="T4" fmla="*/ 64 w 64"/>
              <a:gd name="T5" fmla="*/ 40 h 40"/>
              <a:gd name="T6" fmla="*/ 0 w 64"/>
              <a:gd name="T7" fmla="*/ 32 h 40"/>
              <a:gd name="T8" fmla="*/ 0 w 64"/>
              <a:gd name="T9" fmla="*/ 32 h 40"/>
              <a:gd name="T10" fmla="*/ 64 w 64"/>
              <a:gd name="T11" fmla="*/ 0 h 40"/>
              <a:gd name="T12" fmla="*/ 64 w 64"/>
              <a:gd name="T13" fmla="*/ 0 h 40"/>
              <a:gd name="T14" fmla="*/ 64 w 64"/>
              <a:gd name="T15" fmla="*/ 40 h 40"/>
              <a:gd name="T16" fmla="*/ 0 w 64"/>
              <a:gd name="T17" fmla="*/ 32 h 40"/>
              <a:gd name="T18" fmla="*/ 64 w 64"/>
              <a:gd name="T1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40">
                <a:moveTo>
                  <a:pt x="64" y="0"/>
                </a:moveTo>
                <a:lnTo>
                  <a:pt x="64" y="40"/>
                </a:lnTo>
                <a:lnTo>
                  <a:pt x="64" y="40"/>
                </a:lnTo>
                <a:lnTo>
                  <a:pt x="0" y="32"/>
                </a:lnTo>
                <a:lnTo>
                  <a:pt x="0" y="32"/>
                </a:lnTo>
                <a:lnTo>
                  <a:pt x="64" y="0"/>
                </a:lnTo>
                <a:lnTo>
                  <a:pt x="64" y="0"/>
                </a:lnTo>
                <a:lnTo>
                  <a:pt x="64" y="40"/>
                </a:lnTo>
                <a:lnTo>
                  <a:pt x="0" y="32"/>
                </a:lnTo>
                <a:lnTo>
                  <a:pt x="64" y="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33" name="Rectangle 45">
            <a:extLst>
              <a:ext uri="{FF2B5EF4-FFF2-40B4-BE49-F238E27FC236}">
                <a16:creationId xmlns:a16="http://schemas.microsoft.com/office/drawing/2014/main" id="{C8777031-4EC0-4669-80DE-719E7FF7B131}"/>
              </a:ext>
            </a:extLst>
          </p:cNvPr>
          <p:cNvSpPr>
            <a:spLocks noChangeArrowheads="1"/>
          </p:cNvSpPr>
          <p:nvPr/>
        </p:nvSpPr>
        <p:spPr bwMode="auto">
          <a:xfrm>
            <a:off x="1876425" y="3024188"/>
            <a:ext cx="26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V</a:t>
            </a:r>
            <a:endParaRPr lang="en-US" altLang="en-US"/>
          </a:p>
        </p:txBody>
      </p:sp>
      <p:sp>
        <p:nvSpPr>
          <p:cNvPr id="12334" name="Rectangle 46">
            <a:extLst>
              <a:ext uri="{FF2B5EF4-FFF2-40B4-BE49-F238E27FC236}">
                <a16:creationId xmlns:a16="http://schemas.microsoft.com/office/drawing/2014/main" id="{0F833944-D634-4B0A-91A3-D90F44F6E2CB}"/>
              </a:ext>
            </a:extLst>
          </p:cNvPr>
          <p:cNvSpPr>
            <a:spLocks noChangeArrowheads="1"/>
          </p:cNvSpPr>
          <p:nvPr/>
        </p:nvSpPr>
        <p:spPr bwMode="auto">
          <a:xfrm>
            <a:off x="2028825" y="3113088"/>
            <a:ext cx="203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c</a:t>
            </a:r>
            <a:endParaRPr lang="en-US" altLang="en-US"/>
          </a:p>
        </p:txBody>
      </p:sp>
      <p:sp>
        <p:nvSpPr>
          <p:cNvPr id="12335" name="Rectangle 47">
            <a:extLst>
              <a:ext uri="{FF2B5EF4-FFF2-40B4-BE49-F238E27FC236}">
                <a16:creationId xmlns:a16="http://schemas.microsoft.com/office/drawing/2014/main" id="{C0696CDE-BA82-4DD1-898B-A8B5CDF8AD3E}"/>
              </a:ext>
            </a:extLst>
          </p:cNvPr>
          <p:cNvSpPr>
            <a:spLocks noChangeArrowheads="1"/>
          </p:cNvSpPr>
          <p:nvPr/>
        </p:nvSpPr>
        <p:spPr bwMode="auto">
          <a:xfrm>
            <a:off x="2689225" y="1754188"/>
            <a:ext cx="26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R</a:t>
            </a:r>
            <a:endParaRPr lang="en-US" altLang="en-US"/>
          </a:p>
        </p:txBody>
      </p:sp>
      <p:sp>
        <p:nvSpPr>
          <p:cNvPr id="12336" name="Rectangle 48">
            <a:extLst>
              <a:ext uri="{FF2B5EF4-FFF2-40B4-BE49-F238E27FC236}">
                <a16:creationId xmlns:a16="http://schemas.microsoft.com/office/drawing/2014/main" id="{D92DA50A-405A-4DDE-A052-675CAE0D12F3}"/>
              </a:ext>
            </a:extLst>
          </p:cNvPr>
          <p:cNvSpPr>
            <a:spLocks noChangeArrowheads="1"/>
          </p:cNvSpPr>
          <p:nvPr/>
        </p:nvSpPr>
        <p:spPr bwMode="auto">
          <a:xfrm>
            <a:off x="2841625" y="1855788"/>
            <a:ext cx="203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c</a:t>
            </a:r>
            <a:endParaRPr lang="en-US" altLang="en-US"/>
          </a:p>
        </p:txBody>
      </p:sp>
      <p:sp>
        <p:nvSpPr>
          <p:cNvPr id="12337" name="Rectangle 49">
            <a:extLst>
              <a:ext uri="{FF2B5EF4-FFF2-40B4-BE49-F238E27FC236}">
                <a16:creationId xmlns:a16="http://schemas.microsoft.com/office/drawing/2014/main" id="{067E36DA-C51E-44E7-B74D-289D0334962F}"/>
              </a:ext>
            </a:extLst>
          </p:cNvPr>
          <p:cNvSpPr>
            <a:spLocks noChangeArrowheads="1"/>
          </p:cNvSpPr>
          <p:nvPr/>
        </p:nvSpPr>
        <p:spPr bwMode="auto">
          <a:xfrm>
            <a:off x="3540125" y="1335088"/>
            <a:ext cx="1663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dirty="0">
                <a:solidFill>
                  <a:srgbClr val="000000"/>
                </a:solidFill>
              </a:rPr>
              <a:t>storage capacitor</a:t>
            </a:r>
            <a:endParaRPr lang="en-US" altLang="en-US" dirty="0"/>
          </a:p>
        </p:txBody>
      </p:sp>
      <p:sp>
        <p:nvSpPr>
          <p:cNvPr id="12338" name="Rectangle 50">
            <a:extLst>
              <a:ext uri="{FF2B5EF4-FFF2-40B4-BE49-F238E27FC236}">
                <a16:creationId xmlns:a16="http://schemas.microsoft.com/office/drawing/2014/main" id="{90160186-9D5B-4B3C-9AB0-880927E9B339}"/>
              </a:ext>
            </a:extLst>
          </p:cNvPr>
          <p:cNvSpPr>
            <a:spLocks noChangeArrowheads="1"/>
          </p:cNvSpPr>
          <p:nvPr/>
        </p:nvSpPr>
        <p:spPr bwMode="auto">
          <a:xfrm>
            <a:off x="3540125" y="1576388"/>
            <a:ext cx="1549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(energy setting)</a:t>
            </a:r>
            <a:endParaRPr lang="en-US" altLang="en-US"/>
          </a:p>
        </p:txBody>
      </p:sp>
      <p:sp>
        <p:nvSpPr>
          <p:cNvPr id="12339" name="Rectangle 51">
            <a:extLst>
              <a:ext uri="{FF2B5EF4-FFF2-40B4-BE49-F238E27FC236}">
                <a16:creationId xmlns:a16="http://schemas.microsoft.com/office/drawing/2014/main" id="{A1B9A4EF-1976-4C26-B205-1DEC425B01A0}"/>
              </a:ext>
            </a:extLst>
          </p:cNvPr>
          <p:cNvSpPr>
            <a:spLocks noChangeArrowheads="1"/>
          </p:cNvSpPr>
          <p:nvPr/>
        </p:nvSpPr>
        <p:spPr bwMode="auto">
          <a:xfrm>
            <a:off x="3844925" y="2554288"/>
            <a:ext cx="26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C</a:t>
            </a:r>
            <a:endParaRPr lang="en-US" altLang="en-US"/>
          </a:p>
        </p:txBody>
      </p:sp>
      <p:sp>
        <p:nvSpPr>
          <p:cNvPr id="12340" name="Rectangle 52">
            <a:extLst>
              <a:ext uri="{FF2B5EF4-FFF2-40B4-BE49-F238E27FC236}">
                <a16:creationId xmlns:a16="http://schemas.microsoft.com/office/drawing/2014/main" id="{120001ED-FDFB-47A1-A5F3-A9742E8B4727}"/>
              </a:ext>
            </a:extLst>
          </p:cNvPr>
          <p:cNvSpPr>
            <a:spLocks noChangeArrowheads="1"/>
          </p:cNvSpPr>
          <p:nvPr/>
        </p:nvSpPr>
        <p:spPr bwMode="auto">
          <a:xfrm>
            <a:off x="4022725" y="2655888"/>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0</a:t>
            </a:r>
            <a:endParaRPr lang="en-US" altLang="en-US"/>
          </a:p>
        </p:txBody>
      </p:sp>
      <p:sp>
        <p:nvSpPr>
          <p:cNvPr id="12341" name="Line 53">
            <a:extLst>
              <a:ext uri="{FF2B5EF4-FFF2-40B4-BE49-F238E27FC236}">
                <a16:creationId xmlns:a16="http://schemas.microsoft.com/office/drawing/2014/main" id="{744D684A-D29A-4A12-927B-2C826469A009}"/>
              </a:ext>
            </a:extLst>
          </p:cNvPr>
          <p:cNvSpPr>
            <a:spLocks noChangeShapeType="1"/>
          </p:cNvSpPr>
          <p:nvPr/>
        </p:nvSpPr>
        <p:spPr bwMode="auto">
          <a:xfrm>
            <a:off x="4467225" y="2198688"/>
            <a:ext cx="1588" cy="7620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42" name="Freeform 54">
            <a:extLst>
              <a:ext uri="{FF2B5EF4-FFF2-40B4-BE49-F238E27FC236}">
                <a16:creationId xmlns:a16="http://schemas.microsoft.com/office/drawing/2014/main" id="{CB72326D-3D33-4CEF-9767-BC1FA0D0BA83}"/>
              </a:ext>
            </a:extLst>
          </p:cNvPr>
          <p:cNvSpPr>
            <a:spLocks/>
          </p:cNvSpPr>
          <p:nvPr/>
        </p:nvSpPr>
        <p:spPr bwMode="auto">
          <a:xfrm>
            <a:off x="4327525" y="2973388"/>
            <a:ext cx="254000" cy="546100"/>
          </a:xfrm>
          <a:custGeom>
            <a:avLst/>
            <a:gdLst>
              <a:gd name="T0" fmla="*/ 88 w 160"/>
              <a:gd name="T1" fmla="*/ 0 h 344"/>
              <a:gd name="T2" fmla="*/ 8 w 160"/>
              <a:gd name="T3" fmla="*/ 40 h 344"/>
              <a:gd name="T4" fmla="*/ 8 w 160"/>
              <a:gd name="T5" fmla="*/ 40 h 344"/>
              <a:gd name="T6" fmla="*/ 152 w 160"/>
              <a:gd name="T7" fmla="*/ 104 h 344"/>
              <a:gd name="T8" fmla="*/ 152 w 160"/>
              <a:gd name="T9" fmla="*/ 104 h 344"/>
              <a:gd name="T10" fmla="*/ 0 w 160"/>
              <a:gd name="T11" fmla="*/ 152 h 344"/>
              <a:gd name="T12" fmla="*/ 0 w 160"/>
              <a:gd name="T13" fmla="*/ 152 h 344"/>
              <a:gd name="T14" fmla="*/ 152 w 160"/>
              <a:gd name="T15" fmla="*/ 208 h 344"/>
              <a:gd name="T16" fmla="*/ 152 w 160"/>
              <a:gd name="T17" fmla="*/ 208 h 344"/>
              <a:gd name="T18" fmla="*/ 0 w 160"/>
              <a:gd name="T19" fmla="*/ 256 h 344"/>
              <a:gd name="T20" fmla="*/ 0 w 160"/>
              <a:gd name="T21" fmla="*/ 256 h 344"/>
              <a:gd name="T22" fmla="*/ 160 w 160"/>
              <a:gd name="T23" fmla="*/ 320 h 344"/>
              <a:gd name="T24" fmla="*/ 160 w 160"/>
              <a:gd name="T25" fmla="*/ 320 h 344"/>
              <a:gd name="T26" fmla="*/ 80 w 160"/>
              <a:gd name="T27" fmla="*/ 344 h 344"/>
              <a:gd name="T28" fmla="*/ 80 w 160"/>
              <a:gd name="T29"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344">
                <a:moveTo>
                  <a:pt x="88" y="0"/>
                </a:moveTo>
                <a:lnTo>
                  <a:pt x="8" y="40"/>
                </a:lnTo>
                <a:lnTo>
                  <a:pt x="8" y="40"/>
                </a:lnTo>
                <a:lnTo>
                  <a:pt x="152" y="104"/>
                </a:lnTo>
                <a:lnTo>
                  <a:pt x="152" y="104"/>
                </a:lnTo>
                <a:lnTo>
                  <a:pt x="0" y="152"/>
                </a:lnTo>
                <a:lnTo>
                  <a:pt x="0" y="152"/>
                </a:lnTo>
                <a:lnTo>
                  <a:pt x="152" y="208"/>
                </a:lnTo>
                <a:lnTo>
                  <a:pt x="152" y="208"/>
                </a:lnTo>
                <a:lnTo>
                  <a:pt x="0" y="256"/>
                </a:lnTo>
                <a:lnTo>
                  <a:pt x="0" y="256"/>
                </a:lnTo>
                <a:lnTo>
                  <a:pt x="160" y="320"/>
                </a:lnTo>
                <a:lnTo>
                  <a:pt x="160" y="320"/>
                </a:lnTo>
                <a:lnTo>
                  <a:pt x="80" y="344"/>
                </a:lnTo>
                <a:lnTo>
                  <a:pt x="80" y="34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43" name="Freeform 55">
            <a:extLst>
              <a:ext uri="{FF2B5EF4-FFF2-40B4-BE49-F238E27FC236}">
                <a16:creationId xmlns:a16="http://schemas.microsoft.com/office/drawing/2014/main" id="{A462897C-14CC-46FA-860D-78716091C132}"/>
              </a:ext>
            </a:extLst>
          </p:cNvPr>
          <p:cNvSpPr>
            <a:spLocks/>
          </p:cNvSpPr>
          <p:nvPr/>
        </p:nvSpPr>
        <p:spPr bwMode="auto">
          <a:xfrm>
            <a:off x="4327525" y="2973388"/>
            <a:ext cx="254000" cy="546100"/>
          </a:xfrm>
          <a:custGeom>
            <a:avLst/>
            <a:gdLst>
              <a:gd name="T0" fmla="*/ 88 w 160"/>
              <a:gd name="T1" fmla="*/ 0 h 344"/>
              <a:gd name="T2" fmla="*/ 8 w 160"/>
              <a:gd name="T3" fmla="*/ 40 h 344"/>
              <a:gd name="T4" fmla="*/ 152 w 160"/>
              <a:gd name="T5" fmla="*/ 104 h 344"/>
              <a:gd name="T6" fmla="*/ 0 w 160"/>
              <a:gd name="T7" fmla="*/ 152 h 344"/>
              <a:gd name="T8" fmla="*/ 152 w 160"/>
              <a:gd name="T9" fmla="*/ 208 h 344"/>
              <a:gd name="T10" fmla="*/ 0 w 160"/>
              <a:gd name="T11" fmla="*/ 256 h 344"/>
              <a:gd name="T12" fmla="*/ 160 w 160"/>
              <a:gd name="T13" fmla="*/ 320 h 344"/>
              <a:gd name="T14" fmla="*/ 80 w 160"/>
              <a:gd name="T15" fmla="*/ 344 h 3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 h="344">
                <a:moveTo>
                  <a:pt x="88" y="0"/>
                </a:moveTo>
                <a:lnTo>
                  <a:pt x="8" y="40"/>
                </a:lnTo>
                <a:lnTo>
                  <a:pt x="152" y="104"/>
                </a:lnTo>
                <a:lnTo>
                  <a:pt x="0" y="152"/>
                </a:lnTo>
                <a:lnTo>
                  <a:pt x="152" y="208"/>
                </a:lnTo>
                <a:lnTo>
                  <a:pt x="0" y="256"/>
                </a:lnTo>
                <a:lnTo>
                  <a:pt x="160" y="320"/>
                </a:lnTo>
                <a:lnTo>
                  <a:pt x="80" y="344"/>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44" name="Freeform 56">
            <a:extLst>
              <a:ext uri="{FF2B5EF4-FFF2-40B4-BE49-F238E27FC236}">
                <a16:creationId xmlns:a16="http://schemas.microsoft.com/office/drawing/2014/main" id="{03721F55-7DDD-4649-B15D-A26CE63489D9}"/>
              </a:ext>
            </a:extLst>
          </p:cNvPr>
          <p:cNvSpPr>
            <a:spLocks/>
          </p:cNvSpPr>
          <p:nvPr/>
        </p:nvSpPr>
        <p:spPr bwMode="auto">
          <a:xfrm>
            <a:off x="4276725" y="3455988"/>
            <a:ext cx="419100" cy="241300"/>
          </a:xfrm>
          <a:custGeom>
            <a:avLst/>
            <a:gdLst>
              <a:gd name="T0" fmla="*/ 0 w 264"/>
              <a:gd name="T1" fmla="*/ 0 h 152"/>
              <a:gd name="T2" fmla="*/ 264 w 264"/>
              <a:gd name="T3" fmla="*/ 0 h 152"/>
              <a:gd name="T4" fmla="*/ 264 w 264"/>
              <a:gd name="T5" fmla="*/ 152 h 152"/>
              <a:gd name="T6" fmla="*/ 0 w 264"/>
              <a:gd name="T7" fmla="*/ 144 h 152"/>
              <a:gd name="T8" fmla="*/ 0 w 264"/>
              <a:gd name="T9" fmla="*/ 0 h 152"/>
            </a:gdLst>
            <a:ahLst/>
            <a:cxnLst>
              <a:cxn ang="0">
                <a:pos x="T0" y="T1"/>
              </a:cxn>
              <a:cxn ang="0">
                <a:pos x="T2" y="T3"/>
              </a:cxn>
              <a:cxn ang="0">
                <a:pos x="T4" y="T5"/>
              </a:cxn>
              <a:cxn ang="0">
                <a:pos x="T6" y="T7"/>
              </a:cxn>
              <a:cxn ang="0">
                <a:pos x="T8" y="T9"/>
              </a:cxn>
            </a:cxnLst>
            <a:rect l="0" t="0" r="r" b="b"/>
            <a:pathLst>
              <a:path w="264" h="152">
                <a:moveTo>
                  <a:pt x="0" y="0"/>
                </a:moveTo>
                <a:lnTo>
                  <a:pt x="264" y="0"/>
                </a:lnTo>
                <a:lnTo>
                  <a:pt x="264" y="152"/>
                </a:lnTo>
                <a:lnTo>
                  <a:pt x="0" y="144"/>
                </a:lnTo>
                <a:lnTo>
                  <a:pt x="0" y="0"/>
                </a:lnTo>
                <a:close/>
              </a:path>
            </a:pathLst>
          </a:custGeom>
          <a:solidFill>
            <a:srgbClr val="FFFFFF"/>
          </a:solidFill>
          <a:ln w="12700">
            <a:solidFill>
              <a:srgbClr val="FFFFFF"/>
            </a:solidFill>
            <a:prstDash val="solid"/>
            <a:round/>
            <a:headEnd/>
            <a:tailEnd/>
          </a:ln>
        </p:spPr>
        <p:txBody>
          <a:bodyPr/>
          <a:lstStyle/>
          <a:p>
            <a:endParaRPr lang="en-US"/>
          </a:p>
        </p:txBody>
      </p:sp>
      <p:sp>
        <p:nvSpPr>
          <p:cNvPr id="12345" name="Line 57">
            <a:extLst>
              <a:ext uri="{FF2B5EF4-FFF2-40B4-BE49-F238E27FC236}">
                <a16:creationId xmlns:a16="http://schemas.microsoft.com/office/drawing/2014/main" id="{2EFD4B71-AF6C-4798-939D-4373CCDFD333}"/>
              </a:ext>
            </a:extLst>
          </p:cNvPr>
          <p:cNvSpPr>
            <a:spLocks noChangeShapeType="1"/>
          </p:cNvSpPr>
          <p:nvPr/>
        </p:nvSpPr>
        <p:spPr bwMode="auto">
          <a:xfrm>
            <a:off x="4467225" y="3455988"/>
            <a:ext cx="1588" cy="5461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46" name="Rectangle 58">
            <a:extLst>
              <a:ext uri="{FF2B5EF4-FFF2-40B4-BE49-F238E27FC236}">
                <a16:creationId xmlns:a16="http://schemas.microsoft.com/office/drawing/2014/main" id="{45614DB5-2ED1-4C98-BFDB-96DABC10BB94}"/>
              </a:ext>
            </a:extLst>
          </p:cNvPr>
          <p:cNvSpPr>
            <a:spLocks noChangeArrowheads="1"/>
          </p:cNvSpPr>
          <p:nvPr/>
        </p:nvSpPr>
        <p:spPr bwMode="auto">
          <a:xfrm>
            <a:off x="4721225" y="3252788"/>
            <a:ext cx="26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R</a:t>
            </a:r>
            <a:endParaRPr lang="en-US" altLang="en-US"/>
          </a:p>
        </p:txBody>
      </p:sp>
      <p:sp>
        <p:nvSpPr>
          <p:cNvPr id="12347" name="Rectangle 59">
            <a:extLst>
              <a:ext uri="{FF2B5EF4-FFF2-40B4-BE49-F238E27FC236}">
                <a16:creationId xmlns:a16="http://schemas.microsoft.com/office/drawing/2014/main" id="{675F645C-54AA-4004-AD38-E966F14B648B}"/>
              </a:ext>
            </a:extLst>
          </p:cNvPr>
          <p:cNvSpPr>
            <a:spLocks noChangeArrowheads="1"/>
          </p:cNvSpPr>
          <p:nvPr/>
        </p:nvSpPr>
        <p:spPr bwMode="auto">
          <a:xfrm>
            <a:off x="4886325" y="3341688"/>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d</a:t>
            </a:r>
            <a:endParaRPr lang="en-US" altLang="en-US"/>
          </a:p>
        </p:txBody>
      </p:sp>
      <p:sp>
        <p:nvSpPr>
          <p:cNvPr id="12348" name="Rectangle 60">
            <a:extLst>
              <a:ext uri="{FF2B5EF4-FFF2-40B4-BE49-F238E27FC236}">
                <a16:creationId xmlns:a16="http://schemas.microsoft.com/office/drawing/2014/main" id="{31E90AC8-FD3D-441C-BC26-BB4391E2A796}"/>
              </a:ext>
            </a:extLst>
          </p:cNvPr>
          <p:cNvSpPr>
            <a:spLocks noChangeArrowheads="1"/>
          </p:cNvSpPr>
          <p:nvPr/>
        </p:nvSpPr>
        <p:spPr bwMode="auto">
          <a:xfrm>
            <a:off x="7248525" y="2439988"/>
            <a:ext cx="342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to </a:t>
            </a:r>
            <a:endParaRPr lang="en-US" altLang="en-US"/>
          </a:p>
        </p:txBody>
      </p:sp>
      <p:sp>
        <p:nvSpPr>
          <p:cNvPr id="12349" name="Rectangle 61">
            <a:extLst>
              <a:ext uri="{FF2B5EF4-FFF2-40B4-BE49-F238E27FC236}">
                <a16:creationId xmlns:a16="http://schemas.microsoft.com/office/drawing/2014/main" id="{9A386B06-AF0C-45EE-A642-7E31C26E9C31}"/>
              </a:ext>
            </a:extLst>
          </p:cNvPr>
          <p:cNvSpPr>
            <a:spLocks noChangeArrowheads="1"/>
          </p:cNvSpPr>
          <p:nvPr/>
        </p:nvSpPr>
        <p:spPr bwMode="auto">
          <a:xfrm>
            <a:off x="7248525" y="2681288"/>
            <a:ext cx="762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display</a:t>
            </a:r>
            <a:endParaRPr lang="en-US" altLang="en-US"/>
          </a:p>
        </p:txBody>
      </p:sp>
      <p:sp>
        <p:nvSpPr>
          <p:cNvPr id="12350" name="Rectangle 62">
            <a:extLst>
              <a:ext uri="{FF2B5EF4-FFF2-40B4-BE49-F238E27FC236}">
                <a16:creationId xmlns:a16="http://schemas.microsoft.com/office/drawing/2014/main" id="{49D9C0B3-3B14-4764-B667-74574BE5ED27}"/>
              </a:ext>
            </a:extLst>
          </p:cNvPr>
          <p:cNvSpPr>
            <a:spLocks noChangeArrowheads="1"/>
          </p:cNvSpPr>
          <p:nvPr/>
        </p:nvSpPr>
        <p:spPr bwMode="auto">
          <a:xfrm>
            <a:off x="4162425" y="1830388"/>
            <a:ext cx="26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Q</a:t>
            </a:r>
            <a:endParaRPr lang="en-US" altLang="en-US"/>
          </a:p>
        </p:txBody>
      </p:sp>
      <p:sp>
        <p:nvSpPr>
          <p:cNvPr id="12351" name="Rectangle 63">
            <a:extLst>
              <a:ext uri="{FF2B5EF4-FFF2-40B4-BE49-F238E27FC236}">
                <a16:creationId xmlns:a16="http://schemas.microsoft.com/office/drawing/2014/main" id="{EB6CD958-DFBD-4596-B211-CC6FB3ABB26B}"/>
              </a:ext>
            </a:extLst>
          </p:cNvPr>
          <p:cNvSpPr>
            <a:spLocks noChangeArrowheads="1"/>
          </p:cNvSpPr>
          <p:nvPr/>
        </p:nvSpPr>
        <p:spPr bwMode="auto">
          <a:xfrm>
            <a:off x="4340225" y="1906588"/>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0</a:t>
            </a:r>
            <a:endParaRPr lang="en-US" altLang="en-US"/>
          </a:p>
        </p:txBody>
      </p:sp>
      <p:sp>
        <p:nvSpPr>
          <p:cNvPr id="12352" name="Rectangle 64">
            <a:extLst>
              <a:ext uri="{FF2B5EF4-FFF2-40B4-BE49-F238E27FC236}">
                <a16:creationId xmlns:a16="http://schemas.microsoft.com/office/drawing/2014/main" id="{EB402720-6DA2-4FE5-8796-4AAFF857EC17}"/>
              </a:ext>
            </a:extLst>
          </p:cNvPr>
          <p:cNvSpPr>
            <a:spLocks noChangeArrowheads="1"/>
          </p:cNvSpPr>
          <p:nvPr/>
        </p:nvSpPr>
        <p:spPr bwMode="auto">
          <a:xfrm>
            <a:off x="3552825" y="3468688"/>
            <a:ext cx="965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damping </a:t>
            </a:r>
            <a:endParaRPr lang="en-US" altLang="en-US"/>
          </a:p>
        </p:txBody>
      </p:sp>
      <p:sp>
        <p:nvSpPr>
          <p:cNvPr id="12353" name="Rectangle 65">
            <a:extLst>
              <a:ext uri="{FF2B5EF4-FFF2-40B4-BE49-F238E27FC236}">
                <a16:creationId xmlns:a16="http://schemas.microsoft.com/office/drawing/2014/main" id="{4D961B79-572A-40B3-8BBF-7A62B463371B}"/>
              </a:ext>
            </a:extLst>
          </p:cNvPr>
          <p:cNvSpPr>
            <a:spLocks noChangeArrowheads="1"/>
          </p:cNvSpPr>
          <p:nvPr/>
        </p:nvSpPr>
        <p:spPr bwMode="auto">
          <a:xfrm>
            <a:off x="3552825" y="3709988"/>
            <a:ext cx="711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setting</a:t>
            </a:r>
            <a:endParaRPr lang="en-US" altLang="en-US"/>
          </a:p>
        </p:txBody>
      </p:sp>
      <p:sp>
        <p:nvSpPr>
          <p:cNvPr id="12354" name="Rectangle 66">
            <a:extLst>
              <a:ext uri="{FF2B5EF4-FFF2-40B4-BE49-F238E27FC236}">
                <a16:creationId xmlns:a16="http://schemas.microsoft.com/office/drawing/2014/main" id="{CED6DB17-85E4-4245-BA8B-5714E502FAEA}"/>
              </a:ext>
            </a:extLst>
          </p:cNvPr>
          <p:cNvSpPr>
            <a:spLocks noChangeArrowheads="1"/>
          </p:cNvSpPr>
          <p:nvPr/>
        </p:nvSpPr>
        <p:spPr bwMode="auto">
          <a:xfrm>
            <a:off x="1241425" y="2427288"/>
            <a:ext cx="774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voltage</a:t>
            </a:r>
            <a:endParaRPr lang="en-US" altLang="en-US"/>
          </a:p>
        </p:txBody>
      </p:sp>
      <p:sp>
        <p:nvSpPr>
          <p:cNvPr id="12355" name="Rectangle 67">
            <a:extLst>
              <a:ext uri="{FF2B5EF4-FFF2-40B4-BE49-F238E27FC236}">
                <a16:creationId xmlns:a16="http://schemas.microsoft.com/office/drawing/2014/main" id="{3ACAA2A7-9A61-4104-A954-0F13696AFEC3}"/>
              </a:ext>
            </a:extLst>
          </p:cNvPr>
          <p:cNvSpPr>
            <a:spLocks noChangeArrowheads="1"/>
          </p:cNvSpPr>
          <p:nvPr/>
        </p:nvSpPr>
        <p:spPr bwMode="auto">
          <a:xfrm>
            <a:off x="1241425" y="2668588"/>
            <a:ext cx="6985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source</a:t>
            </a:r>
            <a:endParaRPr lang="en-US" altLang="en-US"/>
          </a:p>
        </p:txBody>
      </p:sp>
      <p:sp>
        <p:nvSpPr>
          <p:cNvPr id="12356" name="Rectangle 68">
            <a:extLst>
              <a:ext uri="{FF2B5EF4-FFF2-40B4-BE49-F238E27FC236}">
                <a16:creationId xmlns:a16="http://schemas.microsoft.com/office/drawing/2014/main" id="{D2FD0D61-63C9-49DC-89D4-DFFBE33726F5}"/>
              </a:ext>
            </a:extLst>
          </p:cNvPr>
          <p:cNvSpPr>
            <a:spLocks noChangeArrowheads="1"/>
          </p:cNvSpPr>
          <p:nvPr/>
        </p:nvSpPr>
        <p:spPr bwMode="auto">
          <a:xfrm>
            <a:off x="2460625" y="3201988"/>
            <a:ext cx="965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repetitive</a:t>
            </a:r>
            <a:endParaRPr lang="en-US" altLang="en-US"/>
          </a:p>
        </p:txBody>
      </p:sp>
      <p:sp>
        <p:nvSpPr>
          <p:cNvPr id="12357" name="Rectangle 69">
            <a:extLst>
              <a:ext uri="{FF2B5EF4-FFF2-40B4-BE49-F238E27FC236}">
                <a16:creationId xmlns:a16="http://schemas.microsoft.com/office/drawing/2014/main" id="{85C579AE-32C7-4E4B-A457-D1D369132021}"/>
              </a:ext>
            </a:extLst>
          </p:cNvPr>
          <p:cNvSpPr>
            <a:spLocks noChangeArrowheads="1"/>
          </p:cNvSpPr>
          <p:nvPr/>
        </p:nvSpPr>
        <p:spPr bwMode="auto">
          <a:xfrm>
            <a:off x="2460625" y="3443288"/>
            <a:ext cx="6985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switch</a:t>
            </a:r>
            <a:endParaRPr lang="en-US" altLang="en-US"/>
          </a:p>
        </p:txBody>
      </p:sp>
      <p:sp>
        <p:nvSpPr>
          <p:cNvPr id="12358" name="Rectangle 70">
            <a:extLst>
              <a:ext uri="{FF2B5EF4-FFF2-40B4-BE49-F238E27FC236}">
                <a16:creationId xmlns:a16="http://schemas.microsoft.com/office/drawing/2014/main" id="{E96E75D5-A382-45D0-8B28-49D1C3110803}"/>
              </a:ext>
            </a:extLst>
          </p:cNvPr>
          <p:cNvSpPr>
            <a:spLocks noChangeArrowheads="1"/>
          </p:cNvSpPr>
          <p:nvPr/>
        </p:nvSpPr>
        <p:spPr bwMode="auto">
          <a:xfrm>
            <a:off x="2460625" y="3684588"/>
            <a:ext cx="9525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(rep rate)</a:t>
            </a:r>
            <a:endParaRPr lang="en-US" altLang="en-US"/>
          </a:p>
        </p:txBody>
      </p:sp>
      <p:sp>
        <p:nvSpPr>
          <p:cNvPr id="12359" name="Line 71">
            <a:extLst>
              <a:ext uri="{FF2B5EF4-FFF2-40B4-BE49-F238E27FC236}">
                <a16:creationId xmlns:a16="http://schemas.microsoft.com/office/drawing/2014/main" id="{30FA7B00-8F13-4D03-A4CE-6289F7EAC7F8}"/>
              </a:ext>
            </a:extLst>
          </p:cNvPr>
          <p:cNvSpPr>
            <a:spLocks noChangeShapeType="1"/>
          </p:cNvSpPr>
          <p:nvPr/>
        </p:nvSpPr>
        <p:spPr bwMode="auto">
          <a:xfrm>
            <a:off x="3806825" y="4027488"/>
            <a:ext cx="1588" cy="2159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60" name="Line 72">
            <a:extLst>
              <a:ext uri="{FF2B5EF4-FFF2-40B4-BE49-F238E27FC236}">
                <a16:creationId xmlns:a16="http://schemas.microsoft.com/office/drawing/2014/main" id="{0BE05287-8E7A-417B-B568-453C129FD822}"/>
              </a:ext>
            </a:extLst>
          </p:cNvPr>
          <p:cNvSpPr>
            <a:spLocks noChangeShapeType="1"/>
          </p:cNvSpPr>
          <p:nvPr/>
        </p:nvSpPr>
        <p:spPr bwMode="auto">
          <a:xfrm>
            <a:off x="3590925" y="4268788"/>
            <a:ext cx="457200"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61" name="Line 73">
            <a:extLst>
              <a:ext uri="{FF2B5EF4-FFF2-40B4-BE49-F238E27FC236}">
                <a16:creationId xmlns:a16="http://schemas.microsoft.com/office/drawing/2014/main" id="{DE89EAF7-3B16-44FC-9C70-CD43851992E8}"/>
              </a:ext>
            </a:extLst>
          </p:cNvPr>
          <p:cNvSpPr>
            <a:spLocks noChangeShapeType="1"/>
          </p:cNvSpPr>
          <p:nvPr/>
        </p:nvSpPr>
        <p:spPr bwMode="auto">
          <a:xfrm>
            <a:off x="3692525" y="4344988"/>
            <a:ext cx="254000"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62" name="Line 74">
            <a:extLst>
              <a:ext uri="{FF2B5EF4-FFF2-40B4-BE49-F238E27FC236}">
                <a16:creationId xmlns:a16="http://schemas.microsoft.com/office/drawing/2014/main" id="{99C0A8F6-BCE8-497A-BEF7-AA81E93ABC25}"/>
              </a:ext>
            </a:extLst>
          </p:cNvPr>
          <p:cNvSpPr>
            <a:spLocks noChangeShapeType="1"/>
          </p:cNvSpPr>
          <p:nvPr/>
        </p:nvSpPr>
        <p:spPr bwMode="auto">
          <a:xfrm>
            <a:off x="3756025" y="4433888"/>
            <a:ext cx="101600" cy="1587"/>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63" name="Rectangle 75">
            <a:extLst>
              <a:ext uri="{FF2B5EF4-FFF2-40B4-BE49-F238E27FC236}">
                <a16:creationId xmlns:a16="http://schemas.microsoft.com/office/drawing/2014/main" id="{C2BEF6F1-569F-4EA2-9491-DF4F4ACC7D79}"/>
              </a:ext>
            </a:extLst>
          </p:cNvPr>
          <p:cNvSpPr>
            <a:spLocks noChangeArrowheads="1"/>
          </p:cNvSpPr>
          <p:nvPr/>
        </p:nvSpPr>
        <p:spPr bwMode="auto">
          <a:xfrm>
            <a:off x="6194425" y="1423988"/>
            <a:ext cx="1625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attenuation, gain</a:t>
            </a:r>
            <a:endParaRPr lang="en-US" altLang="en-US"/>
          </a:p>
        </p:txBody>
      </p:sp>
      <p:sp>
        <p:nvSpPr>
          <p:cNvPr id="12364" name="Rectangle 76">
            <a:extLst>
              <a:ext uri="{FF2B5EF4-FFF2-40B4-BE49-F238E27FC236}">
                <a16:creationId xmlns:a16="http://schemas.microsoft.com/office/drawing/2014/main" id="{3D5E57C9-F7E7-4B33-825D-FE651DEAAB26}"/>
              </a:ext>
            </a:extLst>
          </p:cNvPr>
          <p:cNvSpPr>
            <a:spLocks noChangeArrowheads="1"/>
          </p:cNvSpPr>
          <p:nvPr/>
        </p:nvSpPr>
        <p:spPr bwMode="auto">
          <a:xfrm>
            <a:off x="6194425" y="1665288"/>
            <a:ext cx="1689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and filter settings</a:t>
            </a:r>
            <a:endParaRPr lang="en-US" altLang="en-US"/>
          </a:p>
        </p:txBody>
      </p:sp>
      <p:grpSp>
        <p:nvGrpSpPr>
          <p:cNvPr id="12365" name="Group 77">
            <a:extLst>
              <a:ext uri="{FF2B5EF4-FFF2-40B4-BE49-F238E27FC236}">
                <a16:creationId xmlns:a16="http://schemas.microsoft.com/office/drawing/2014/main" id="{3765776E-60F7-4E7D-B918-69FA10657718}"/>
              </a:ext>
            </a:extLst>
          </p:cNvPr>
          <p:cNvGrpSpPr>
            <a:grpSpLocks/>
          </p:cNvGrpSpPr>
          <p:nvPr/>
        </p:nvGrpSpPr>
        <p:grpSpPr bwMode="auto">
          <a:xfrm>
            <a:off x="5889625" y="3303588"/>
            <a:ext cx="431800" cy="914400"/>
            <a:chOff x="3710" y="2081"/>
            <a:chExt cx="272" cy="576"/>
          </a:xfrm>
        </p:grpSpPr>
        <p:sp>
          <p:nvSpPr>
            <p:cNvPr id="12366" name="Freeform 78">
              <a:extLst>
                <a:ext uri="{FF2B5EF4-FFF2-40B4-BE49-F238E27FC236}">
                  <a16:creationId xmlns:a16="http://schemas.microsoft.com/office/drawing/2014/main" id="{F32D11E8-559C-4B31-8C46-DE3AEBD56C6F}"/>
                </a:ext>
              </a:extLst>
            </p:cNvPr>
            <p:cNvSpPr>
              <a:spLocks/>
            </p:cNvSpPr>
            <p:nvPr/>
          </p:nvSpPr>
          <p:spPr bwMode="auto">
            <a:xfrm>
              <a:off x="3710" y="2081"/>
              <a:ext cx="72" cy="112"/>
            </a:xfrm>
            <a:custGeom>
              <a:avLst/>
              <a:gdLst>
                <a:gd name="T0" fmla="*/ 0 w 72"/>
                <a:gd name="T1" fmla="*/ 0 h 112"/>
                <a:gd name="T2" fmla="*/ 72 w 72"/>
                <a:gd name="T3" fmla="*/ 88 h 112"/>
                <a:gd name="T4" fmla="*/ 48 w 72"/>
                <a:gd name="T5" fmla="*/ 104 h 112"/>
                <a:gd name="T6" fmla="*/ 24 w 72"/>
                <a:gd name="T7" fmla="*/ 112 h 112"/>
                <a:gd name="T8" fmla="*/ 0 w 72"/>
                <a:gd name="T9" fmla="*/ 0 h 112"/>
              </a:gdLst>
              <a:ahLst/>
              <a:cxnLst>
                <a:cxn ang="0">
                  <a:pos x="T0" y="T1"/>
                </a:cxn>
                <a:cxn ang="0">
                  <a:pos x="T2" y="T3"/>
                </a:cxn>
                <a:cxn ang="0">
                  <a:pos x="T4" y="T5"/>
                </a:cxn>
                <a:cxn ang="0">
                  <a:pos x="T6" y="T7"/>
                </a:cxn>
                <a:cxn ang="0">
                  <a:pos x="T8" y="T9"/>
                </a:cxn>
              </a:cxnLst>
              <a:rect l="0" t="0" r="r" b="b"/>
              <a:pathLst>
                <a:path w="72" h="112">
                  <a:moveTo>
                    <a:pt x="0" y="0"/>
                  </a:moveTo>
                  <a:lnTo>
                    <a:pt x="72" y="88"/>
                  </a:lnTo>
                  <a:lnTo>
                    <a:pt x="48" y="104"/>
                  </a:lnTo>
                  <a:lnTo>
                    <a:pt x="24" y="11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367" name="Line 79">
              <a:extLst>
                <a:ext uri="{FF2B5EF4-FFF2-40B4-BE49-F238E27FC236}">
                  <a16:creationId xmlns:a16="http://schemas.microsoft.com/office/drawing/2014/main" id="{C3551AE7-1FDA-4A24-B542-0CE9342C2C01}"/>
                </a:ext>
              </a:extLst>
            </p:cNvPr>
            <p:cNvSpPr>
              <a:spLocks noChangeShapeType="1"/>
            </p:cNvSpPr>
            <p:nvPr/>
          </p:nvSpPr>
          <p:spPr bwMode="auto">
            <a:xfrm flipH="1" flipV="1">
              <a:off x="3758" y="2185"/>
              <a:ext cx="224" cy="47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368" name="Rectangle 80">
            <a:extLst>
              <a:ext uri="{FF2B5EF4-FFF2-40B4-BE49-F238E27FC236}">
                <a16:creationId xmlns:a16="http://schemas.microsoft.com/office/drawing/2014/main" id="{A99F3491-0C5F-4871-8E9B-DEF6B9F490A3}"/>
              </a:ext>
            </a:extLst>
          </p:cNvPr>
          <p:cNvSpPr>
            <a:spLocks noChangeArrowheads="1"/>
          </p:cNvSpPr>
          <p:nvPr/>
        </p:nvSpPr>
        <p:spPr bwMode="auto">
          <a:xfrm>
            <a:off x="5546725" y="4294188"/>
            <a:ext cx="1917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transducer (actually</a:t>
            </a:r>
            <a:endParaRPr lang="en-US" altLang="en-US"/>
          </a:p>
        </p:txBody>
      </p:sp>
      <p:sp>
        <p:nvSpPr>
          <p:cNvPr id="12369" name="Rectangle 81">
            <a:extLst>
              <a:ext uri="{FF2B5EF4-FFF2-40B4-BE49-F238E27FC236}">
                <a16:creationId xmlns:a16="http://schemas.microsoft.com/office/drawing/2014/main" id="{24C9815A-57AA-42A8-A81D-6D23C37A4C87}"/>
              </a:ext>
            </a:extLst>
          </p:cNvPr>
          <p:cNvSpPr>
            <a:spLocks noChangeArrowheads="1"/>
          </p:cNvSpPr>
          <p:nvPr/>
        </p:nvSpPr>
        <p:spPr bwMode="auto">
          <a:xfrm>
            <a:off x="5546725" y="4535488"/>
            <a:ext cx="2209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rPr>
              <a:t>an equivalent network)</a:t>
            </a:r>
            <a:endParaRPr lang="en-US" altLang="en-US"/>
          </a:p>
        </p:txBody>
      </p:sp>
      <p:sp>
        <p:nvSpPr>
          <p:cNvPr id="2" name="Rectangle 1">
            <a:extLst>
              <a:ext uri="{FF2B5EF4-FFF2-40B4-BE49-F238E27FC236}">
                <a16:creationId xmlns:a16="http://schemas.microsoft.com/office/drawing/2014/main" id="{3F5934B1-234C-480C-BBA5-28D66C0871F7}"/>
              </a:ext>
            </a:extLst>
          </p:cNvPr>
          <p:cNvSpPr/>
          <p:nvPr/>
        </p:nvSpPr>
        <p:spPr bwMode="auto">
          <a:xfrm>
            <a:off x="5889625" y="1335088"/>
            <a:ext cx="2332036" cy="1700212"/>
          </a:xfrm>
          <a:prstGeom prst="rect">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solidFill>
                  <a:schemeClr val="tx1"/>
                </a:solidFill>
              </a:ln>
              <a:noFill/>
              <a:effectLst/>
              <a:latin typeface="Times" panose="02020603050405020304" pitchFamily="18" charset="0"/>
            </a:endParaRPr>
          </a:p>
        </p:txBody>
      </p:sp>
      <p:sp>
        <p:nvSpPr>
          <p:cNvPr id="3" name="TextBox 2">
            <a:extLst>
              <a:ext uri="{FF2B5EF4-FFF2-40B4-BE49-F238E27FC236}">
                <a16:creationId xmlns:a16="http://schemas.microsoft.com/office/drawing/2014/main" id="{E7885E20-5EE3-42D1-881B-501049417C41}"/>
              </a:ext>
            </a:extLst>
          </p:cNvPr>
          <p:cNvSpPr txBox="1"/>
          <p:nvPr/>
        </p:nvSpPr>
        <p:spPr>
          <a:xfrm>
            <a:off x="7217877" y="3073951"/>
            <a:ext cx="1345240" cy="369332"/>
          </a:xfrm>
          <a:prstGeom prst="rect">
            <a:avLst/>
          </a:prstGeom>
          <a:noFill/>
        </p:spPr>
        <p:txBody>
          <a:bodyPr wrap="none" rtlCol="0">
            <a:spAutoFit/>
          </a:bodyPr>
          <a:lstStyle/>
          <a:p>
            <a:r>
              <a:rPr lang="en-US" sz="1800" dirty="0"/>
              <a:t>receiver part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Oval 3">
            <a:extLst>
              <a:ext uri="{FF2B5EF4-FFF2-40B4-BE49-F238E27FC236}">
                <a16:creationId xmlns:a16="http://schemas.microsoft.com/office/drawing/2014/main" id="{085F2EF6-0783-4238-9E35-0DB564D84052}"/>
              </a:ext>
            </a:extLst>
          </p:cNvPr>
          <p:cNvSpPr>
            <a:spLocks noChangeArrowheads="1"/>
          </p:cNvSpPr>
          <p:nvPr/>
        </p:nvSpPr>
        <p:spPr bwMode="auto">
          <a:xfrm>
            <a:off x="2822575" y="1981200"/>
            <a:ext cx="609600" cy="609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6" name="Line 4">
            <a:extLst>
              <a:ext uri="{FF2B5EF4-FFF2-40B4-BE49-F238E27FC236}">
                <a16:creationId xmlns:a16="http://schemas.microsoft.com/office/drawing/2014/main" id="{1DD19376-FCD0-4747-8FAD-356FB6B0BB85}"/>
              </a:ext>
            </a:extLst>
          </p:cNvPr>
          <p:cNvSpPr>
            <a:spLocks noChangeShapeType="1"/>
          </p:cNvSpPr>
          <p:nvPr/>
        </p:nvSpPr>
        <p:spPr bwMode="auto">
          <a:xfrm flipV="1">
            <a:off x="3127375" y="16764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7" name="Line 5">
            <a:extLst>
              <a:ext uri="{FF2B5EF4-FFF2-40B4-BE49-F238E27FC236}">
                <a16:creationId xmlns:a16="http://schemas.microsoft.com/office/drawing/2014/main" id="{AC572DA2-6701-4D70-9B26-674688EC76CF}"/>
              </a:ext>
            </a:extLst>
          </p:cNvPr>
          <p:cNvSpPr>
            <a:spLocks noChangeShapeType="1"/>
          </p:cNvSpPr>
          <p:nvPr/>
        </p:nvSpPr>
        <p:spPr bwMode="auto">
          <a:xfrm flipV="1">
            <a:off x="3127375" y="25908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8" name="Line 6">
            <a:extLst>
              <a:ext uri="{FF2B5EF4-FFF2-40B4-BE49-F238E27FC236}">
                <a16:creationId xmlns:a16="http://schemas.microsoft.com/office/drawing/2014/main" id="{1137D7B6-942D-4098-A899-075478C2B7C6}"/>
              </a:ext>
            </a:extLst>
          </p:cNvPr>
          <p:cNvSpPr>
            <a:spLocks noChangeShapeType="1"/>
          </p:cNvSpPr>
          <p:nvPr/>
        </p:nvSpPr>
        <p:spPr bwMode="auto">
          <a:xfrm>
            <a:off x="3127375" y="1676400"/>
            <a:ext cx="76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Line 7">
            <a:extLst>
              <a:ext uri="{FF2B5EF4-FFF2-40B4-BE49-F238E27FC236}">
                <a16:creationId xmlns:a16="http://schemas.microsoft.com/office/drawing/2014/main" id="{7DF53D98-64D1-4BE2-80F2-AA088999A78D}"/>
              </a:ext>
            </a:extLst>
          </p:cNvPr>
          <p:cNvSpPr>
            <a:spLocks noChangeShapeType="1"/>
          </p:cNvSpPr>
          <p:nvPr/>
        </p:nvSpPr>
        <p:spPr bwMode="auto">
          <a:xfrm>
            <a:off x="3127375" y="2895600"/>
            <a:ext cx="1752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 name="Rectangle 8">
            <a:extLst>
              <a:ext uri="{FF2B5EF4-FFF2-40B4-BE49-F238E27FC236}">
                <a16:creationId xmlns:a16="http://schemas.microsoft.com/office/drawing/2014/main" id="{EDD2E21B-B822-4DC1-80B2-E030B7B1F33D}"/>
              </a:ext>
            </a:extLst>
          </p:cNvPr>
          <p:cNvSpPr>
            <a:spLocks noChangeArrowheads="1"/>
          </p:cNvSpPr>
          <p:nvPr/>
        </p:nvSpPr>
        <p:spPr bwMode="auto">
          <a:xfrm>
            <a:off x="3865563" y="1558925"/>
            <a:ext cx="5334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1" name="Line 9">
            <a:extLst>
              <a:ext uri="{FF2B5EF4-FFF2-40B4-BE49-F238E27FC236}">
                <a16:creationId xmlns:a16="http://schemas.microsoft.com/office/drawing/2014/main" id="{7884E13A-9BB7-4D29-8ECD-ACD2C0803D42}"/>
              </a:ext>
            </a:extLst>
          </p:cNvPr>
          <p:cNvSpPr>
            <a:spLocks noChangeShapeType="1"/>
          </p:cNvSpPr>
          <p:nvPr/>
        </p:nvSpPr>
        <p:spPr bwMode="auto">
          <a:xfrm>
            <a:off x="4422775" y="16764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 name="Text Box 10">
            <a:extLst>
              <a:ext uri="{FF2B5EF4-FFF2-40B4-BE49-F238E27FC236}">
                <a16:creationId xmlns:a16="http://schemas.microsoft.com/office/drawing/2014/main" id="{C0622D73-B635-4877-BEEB-A1E3ACC5DE85}"/>
              </a:ext>
            </a:extLst>
          </p:cNvPr>
          <p:cNvSpPr txBox="1">
            <a:spLocks noChangeArrowheads="1"/>
          </p:cNvSpPr>
          <p:nvPr/>
        </p:nvSpPr>
        <p:spPr bwMode="auto">
          <a:xfrm>
            <a:off x="1981200" y="1993900"/>
            <a:ext cx="874713"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i</a:t>
            </a:r>
            <a:r>
              <a:rPr lang="en-US" altLang="en-US"/>
              <a:t>(</a:t>
            </a:r>
            <a:r>
              <a:rPr lang="en-US" altLang="en-US">
                <a:latin typeface="Symbol" panose="05050102010706020507" pitchFamily="18" charset="2"/>
              </a:rPr>
              <a:t>w</a:t>
            </a:r>
            <a:r>
              <a:rPr lang="en-US" altLang="en-US"/>
              <a:t>)</a:t>
            </a:r>
          </a:p>
        </p:txBody>
      </p:sp>
      <p:sp>
        <p:nvSpPr>
          <p:cNvPr id="3083" name="Text Box 11">
            <a:extLst>
              <a:ext uri="{FF2B5EF4-FFF2-40B4-BE49-F238E27FC236}">
                <a16:creationId xmlns:a16="http://schemas.microsoft.com/office/drawing/2014/main" id="{481988F3-8D82-471C-B0DA-AEAE5141A08D}"/>
              </a:ext>
            </a:extLst>
          </p:cNvPr>
          <p:cNvSpPr txBox="1">
            <a:spLocks noChangeArrowheads="1"/>
          </p:cNvSpPr>
          <p:nvPr/>
        </p:nvSpPr>
        <p:spPr bwMode="auto">
          <a:xfrm>
            <a:off x="3965575" y="957263"/>
            <a:ext cx="915988"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a:t>
            </a:r>
            <a:r>
              <a:rPr lang="en-US" altLang="en-US" baseline="-25000"/>
              <a:t>i</a:t>
            </a:r>
            <a:r>
              <a:rPr lang="en-US" altLang="en-US"/>
              <a:t>(</a:t>
            </a:r>
            <a:r>
              <a:rPr lang="en-US" altLang="en-US">
                <a:latin typeface="Symbol" panose="05050102010706020507" pitchFamily="18" charset="2"/>
              </a:rPr>
              <a:t>w</a:t>
            </a:r>
            <a:r>
              <a:rPr lang="en-US" altLang="en-US"/>
              <a:t>)</a:t>
            </a:r>
          </a:p>
        </p:txBody>
      </p:sp>
      <p:sp>
        <p:nvSpPr>
          <p:cNvPr id="3084" name="Text Box 12">
            <a:extLst>
              <a:ext uri="{FF2B5EF4-FFF2-40B4-BE49-F238E27FC236}">
                <a16:creationId xmlns:a16="http://schemas.microsoft.com/office/drawing/2014/main" id="{84AD31BB-6D31-4320-B174-E910590C8479}"/>
              </a:ext>
            </a:extLst>
          </p:cNvPr>
          <p:cNvSpPr txBox="1">
            <a:spLocks noChangeArrowheads="1"/>
          </p:cNvSpPr>
          <p:nvPr/>
        </p:nvSpPr>
        <p:spPr bwMode="auto">
          <a:xfrm>
            <a:off x="4194175" y="914400"/>
            <a:ext cx="274638"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e</a:t>
            </a:r>
            <a:endParaRPr lang="en-US" altLang="en-US"/>
          </a:p>
        </p:txBody>
      </p:sp>
      <p:sp>
        <p:nvSpPr>
          <p:cNvPr id="3085" name="Line 13">
            <a:extLst>
              <a:ext uri="{FF2B5EF4-FFF2-40B4-BE49-F238E27FC236}">
                <a16:creationId xmlns:a16="http://schemas.microsoft.com/office/drawing/2014/main" id="{676CA6AC-9B51-434B-8B70-4EC7D503675E}"/>
              </a:ext>
            </a:extLst>
          </p:cNvPr>
          <p:cNvSpPr>
            <a:spLocks noChangeShapeType="1"/>
          </p:cNvSpPr>
          <p:nvPr/>
        </p:nvSpPr>
        <p:spPr bwMode="auto">
          <a:xfrm>
            <a:off x="4803775" y="1752600"/>
            <a:ext cx="0" cy="10668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6" name="Text Box 14">
            <a:extLst>
              <a:ext uri="{FF2B5EF4-FFF2-40B4-BE49-F238E27FC236}">
                <a16:creationId xmlns:a16="http://schemas.microsoft.com/office/drawing/2014/main" id="{89D910CA-BDFC-4214-8BD5-AE71451E7832}"/>
              </a:ext>
            </a:extLst>
          </p:cNvPr>
          <p:cNvSpPr txBox="1">
            <a:spLocks noChangeArrowheads="1"/>
          </p:cNvSpPr>
          <p:nvPr/>
        </p:nvSpPr>
        <p:spPr bwMode="auto">
          <a:xfrm>
            <a:off x="4879975" y="1981200"/>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1</a:t>
            </a:r>
            <a:endParaRPr lang="en-US" altLang="en-US"/>
          </a:p>
        </p:txBody>
      </p:sp>
      <p:sp>
        <p:nvSpPr>
          <p:cNvPr id="3087" name="Text Box 15">
            <a:extLst>
              <a:ext uri="{FF2B5EF4-FFF2-40B4-BE49-F238E27FC236}">
                <a16:creationId xmlns:a16="http://schemas.microsoft.com/office/drawing/2014/main" id="{A00D1DFD-9506-42E7-8738-0925CA85DD61}"/>
              </a:ext>
            </a:extLst>
          </p:cNvPr>
          <p:cNvSpPr txBox="1">
            <a:spLocks noChangeArrowheads="1"/>
          </p:cNvSpPr>
          <p:nvPr/>
        </p:nvSpPr>
        <p:spPr bwMode="auto">
          <a:xfrm>
            <a:off x="2286000" y="381000"/>
            <a:ext cx="45958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Pulser – Thevenin equivalent circuit</a:t>
            </a:r>
            <a:endParaRPr lang="en-US" altLang="en-US"/>
          </a:p>
        </p:txBody>
      </p:sp>
      <p:sp>
        <p:nvSpPr>
          <p:cNvPr id="3099" name="Line 27">
            <a:extLst>
              <a:ext uri="{FF2B5EF4-FFF2-40B4-BE49-F238E27FC236}">
                <a16:creationId xmlns:a16="http://schemas.microsoft.com/office/drawing/2014/main" id="{AA6F0FEA-F895-4290-9AE6-A81DC9322559}"/>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0" name="Text Box 28">
            <a:extLst>
              <a:ext uri="{FF2B5EF4-FFF2-40B4-BE49-F238E27FC236}">
                <a16:creationId xmlns:a16="http://schemas.microsoft.com/office/drawing/2014/main" id="{5A06C790-77CF-4481-9A15-7954D8C40D61}"/>
              </a:ext>
            </a:extLst>
          </p:cNvPr>
          <p:cNvSpPr txBox="1">
            <a:spLocks noChangeArrowheads="1"/>
          </p:cNvSpPr>
          <p:nvPr/>
        </p:nvSpPr>
        <p:spPr bwMode="auto">
          <a:xfrm>
            <a:off x="2133600" y="3505200"/>
            <a:ext cx="4594225"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i</a:t>
            </a:r>
            <a:r>
              <a:rPr lang="en-US" altLang="en-US"/>
              <a:t>(</a:t>
            </a:r>
            <a:r>
              <a:rPr lang="en-US" altLang="en-US">
                <a:latin typeface="Symbol" panose="05050102010706020507" pitchFamily="18" charset="2"/>
              </a:rPr>
              <a:t>w</a:t>
            </a:r>
            <a:r>
              <a:rPr lang="en-US" altLang="en-US"/>
              <a:t>)  …  equivalent voltage source</a:t>
            </a:r>
          </a:p>
        </p:txBody>
      </p:sp>
      <p:sp>
        <p:nvSpPr>
          <p:cNvPr id="3101" name="Text Box 29">
            <a:extLst>
              <a:ext uri="{FF2B5EF4-FFF2-40B4-BE49-F238E27FC236}">
                <a16:creationId xmlns:a16="http://schemas.microsoft.com/office/drawing/2014/main" id="{E359F947-AC30-4D90-B767-C7846E769340}"/>
              </a:ext>
            </a:extLst>
          </p:cNvPr>
          <p:cNvSpPr txBox="1">
            <a:spLocks noChangeArrowheads="1"/>
          </p:cNvSpPr>
          <p:nvPr/>
        </p:nvSpPr>
        <p:spPr bwMode="auto">
          <a:xfrm>
            <a:off x="2133600" y="4419600"/>
            <a:ext cx="4338638" cy="552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 </a:t>
            </a:r>
            <a:r>
              <a:rPr lang="en-US" altLang="en-US" baseline="-25000"/>
              <a:t>i</a:t>
            </a:r>
            <a:r>
              <a:rPr lang="en-US" altLang="en-US"/>
              <a:t>(</a:t>
            </a:r>
            <a:r>
              <a:rPr lang="en-US" altLang="en-US">
                <a:latin typeface="Symbol" panose="05050102010706020507" pitchFamily="18" charset="2"/>
              </a:rPr>
              <a:t>w</a:t>
            </a:r>
            <a:r>
              <a:rPr lang="en-US" altLang="en-US"/>
              <a:t>)   …   equivalent impedance</a:t>
            </a:r>
          </a:p>
        </p:txBody>
      </p:sp>
      <p:sp>
        <p:nvSpPr>
          <p:cNvPr id="3102" name="Text Box 30">
            <a:extLst>
              <a:ext uri="{FF2B5EF4-FFF2-40B4-BE49-F238E27FC236}">
                <a16:creationId xmlns:a16="http://schemas.microsoft.com/office/drawing/2014/main" id="{9FBBFE97-007C-463D-8F4C-1BD0D36FB8F4}"/>
              </a:ext>
            </a:extLst>
          </p:cNvPr>
          <p:cNvSpPr txBox="1">
            <a:spLocks noChangeArrowheads="1"/>
          </p:cNvSpPr>
          <p:nvPr/>
        </p:nvSpPr>
        <p:spPr bwMode="auto">
          <a:xfrm>
            <a:off x="2362200" y="4343400"/>
            <a:ext cx="274638"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e</a:t>
            </a:r>
            <a:endParaRPr lang="en-US"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a:extLst>
              <a:ext uri="{FF2B5EF4-FFF2-40B4-BE49-F238E27FC236}">
                <a16:creationId xmlns:a16="http://schemas.microsoft.com/office/drawing/2014/main" id="{A0F52A94-F9EF-49F3-AF0C-976883F84022}"/>
              </a:ext>
            </a:extLst>
          </p:cNvPr>
          <p:cNvSpPr txBox="1">
            <a:spLocks noChangeArrowheads="1"/>
          </p:cNvSpPr>
          <p:nvPr/>
        </p:nvSpPr>
        <p:spPr bwMode="auto">
          <a:xfrm>
            <a:off x="304800" y="1524000"/>
            <a:ext cx="67500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Many modeling studies omit the impedance and take</a:t>
            </a:r>
          </a:p>
          <a:p>
            <a:r>
              <a:rPr lang="en-US" altLang="en-US"/>
              <a:t>the voltage source as a negative time-domain “spike”:</a:t>
            </a:r>
          </a:p>
        </p:txBody>
      </p:sp>
      <p:sp>
        <p:nvSpPr>
          <p:cNvPr id="4099" name="Text Box 3">
            <a:extLst>
              <a:ext uri="{FF2B5EF4-FFF2-40B4-BE49-F238E27FC236}">
                <a16:creationId xmlns:a16="http://schemas.microsoft.com/office/drawing/2014/main" id="{18F36972-CAC9-446F-90FA-93633D2103A6}"/>
              </a:ext>
            </a:extLst>
          </p:cNvPr>
          <p:cNvSpPr txBox="1">
            <a:spLocks noChangeArrowheads="1"/>
          </p:cNvSpPr>
          <p:nvPr/>
        </p:nvSpPr>
        <p:spPr bwMode="auto">
          <a:xfrm>
            <a:off x="609600" y="3124200"/>
            <a:ext cx="205263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Four parameter</a:t>
            </a:r>
          </a:p>
          <a:p>
            <a:r>
              <a:rPr lang="en-US" altLang="en-US"/>
              <a:t> model:</a:t>
            </a:r>
          </a:p>
        </p:txBody>
      </p:sp>
      <p:graphicFrame>
        <p:nvGraphicFramePr>
          <p:cNvPr id="4102" name="Object 6">
            <a:extLst>
              <a:ext uri="{FF2B5EF4-FFF2-40B4-BE49-F238E27FC236}">
                <a16:creationId xmlns:a16="http://schemas.microsoft.com/office/drawing/2014/main" id="{B459928D-00B1-4A63-9A6F-2EA89729DB19}"/>
              </a:ext>
            </a:extLst>
          </p:cNvPr>
          <p:cNvGraphicFramePr>
            <a:graphicFrameLocks noChangeAspect="1"/>
          </p:cNvGraphicFramePr>
          <p:nvPr/>
        </p:nvGraphicFramePr>
        <p:xfrm>
          <a:off x="4343400" y="4938713"/>
          <a:ext cx="2209800" cy="1089025"/>
        </p:xfrm>
        <a:graphic>
          <a:graphicData uri="http://schemas.openxmlformats.org/presentationml/2006/ole">
            <mc:AlternateContent xmlns:mc="http://schemas.openxmlformats.org/markup-compatibility/2006">
              <mc:Choice xmlns:v="urn:schemas-microsoft-com:vml" Requires="v">
                <p:oleObj spid="_x0000_s1032" name="Equation" r:id="rId4" imgW="977760" imgH="482400" progId="Equation.DSMT4">
                  <p:embed/>
                </p:oleObj>
              </mc:Choice>
              <mc:Fallback>
                <p:oleObj name="Equation" r:id="rId4" imgW="977760" imgH="4824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4938713"/>
                        <a:ext cx="2209800" cy="1089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3" name="Oval 7">
            <a:extLst>
              <a:ext uri="{FF2B5EF4-FFF2-40B4-BE49-F238E27FC236}">
                <a16:creationId xmlns:a16="http://schemas.microsoft.com/office/drawing/2014/main" id="{F9ECA44E-3820-47B6-B8CE-543074B54C50}"/>
              </a:ext>
            </a:extLst>
          </p:cNvPr>
          <p:cNvSpPr>
            <a:spLocks noChangeArrowheads="1"/>
          </p:cNvSpPr>
          <p:nvPr/>
        </p:nvSpPr>
        <p:spPr bwMode="auto">
          <a:xfrm>
            <a:off x="7620000" y="1905000"/>
            <a:ext cx="533400" cy="762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4" name="Rectangle 8">
            <a:extLst>
              <a:ext uri="{FF2B5EF4-FFF2-40B4-BE49-F238E27FC236}">
                <a16:creationId xmlns:a16="http://schemas.microsoft.com/office/drawing/2014/main" id="{9C07EAE5-78BF-4FED-99DB-ED37C8AF6E6B}"/>
              </a:ext>
            </a:extLst>
          </p:cNvPr>
          <p:cNvSpPr>
            <a:spLocks noChangeArrowheads="1"/>
          </p:cNvSpPr>
          <p:nvPr/>
        </p:nvSpPr>
        <p:spPr bwMode="auto">
          <a:xfrm>
            <a:off x="7848600" y="1676400"/>
            <a:ext cx="381000" cy="10668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5" name="Rectangle 9">
            <a:extLst>
              <a:ext uri="{FF2B5EF4-FFF2-40B4-BE49-F238E27FC236}">
                <a16:creationId xmlns:a16="http://schemas.microsoft.com/office/drawing/2014/main" id="{FD89D5D7-4D49-48DE-B6ED-C2B16462DCB3}"/>
              </a:ext>
            </a:extLst>
          </p:cNvPr>
          <p:cNvSpPr>
            <a:spLocks noChangeArrowheads="1"/>
          </p:cNvSpPr>
          <p:nvPr/>
        </p:nvSpPr>
        <p:spPr bwMode="auto">
          <a:xfrm>
            <a:off x="7239000" y="2362200"/>
            <a:ext cx="990600" cy="4572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a:solidFill>
                <a:schemeClr val="bg1"/>
              </a:solidFill>
            </a:endParaRPr>
          </a:p>
        </p:txBody>
      </p:sp>
      <p:sp>
        <p:nvSpPr>
          <p:cNvPr id="4106" name="Line 10">
            <a:extLst>
              <a:ext uri="{FF2B5EF4-FFF2-40B4-BE49-F238E27FC236}">
                <a16:creationId xmlns:a16="http://schemas.microsoft.com/office/drawing/2014/main" id="{E0ACEB18-F1C0-47E9-B704-EF9E5FF724F7}"/>
              </a:ext>
            </a:extLst>
          </p:cNvPr>
          <p:cNvSpPr>
            <a:spLocks noChangeShapeType="1"/>
          </p:cNvSpPr>
          <p:nvPr/>
        </p:nvSpPr>
        <p:spPr bwMode="auto">
          <a:xfrm flipV="1">
            <a:off x="7620000" y="19050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7" name="Line 11">
            <a:extLst>
              <a:ext uri="{FF2B5EF4-FFF2-40B4-BE49-F238E27FC236}">
                <a16:creationId xmlns:a16="http://schemas.microsoft.com/office/drawing/2014/main" id="{AC366D0F-13A4-44D1-B0A9-B8778F70CB7E}"/>
              </a:ext>
            </a:extLst>
          </p:cNvPr>
          <p:cNvSpPr>
            <a:spLocks noChangeShapeType="1"/>
          </p:cNvSpPr>
          <p:nvPr/>
        </p:nvSpPr>
        <p:spPr bwMode="auto">
          <a:xfrm>
            <a:off x="7848600" y="19050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8" name="Line 12">
            <a:extLst>
              <a:ext uri="{FF2B5EF4-FFF2-40B4-BE49-F238E27FC236}">
                <a16:creationId xmlns:a16="http://schemas.microsoft.com/office/drawing/2014/main" id="{87E8604A-2FE1-4BD9-8445-53DB15EF9943}"/>
              </a:ext>
            </a:extLst>
          </p:cNvPr>
          <p:cNvSpPr>
            <a:spLocks noChangeShapeType="1"/>
          </p:cNvSpPr>
          <p:nvPr/>
        </p:nvSpPr>
        <p:spPr bwMode="auto">
          <a:xfrm flipH="1">
            <a:off x="7315200" y="19050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9" name="Text Box 13">
            <a:extLst>
              <a:ext uri="{FF2B5EF4-FFF2-40B4-BE49-F238E27FC236}">
                <a16:creationId xmlns:a16="http://schemas.microsoft.com/office/drawing/2014/main" id="{3E9F9A21-7E4D-486B-8DF0-0E7494C968F3}"/>
              </a:ext>
            </a:extLst>
          </p:cNvPr>
          <p:cNvSpPr txBox="1">
            <a:spLocks noChangeArrowheads="1"/>
          </p:cNvSpPr>
          <p:nvPr/>
        </p:nvSpPr>
        <p:spPr bwMode="auto">
          <a:xfrm>
            <a:off x="3124200" y="381000"/>
            <a:ext cx="2206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Pulser Modeling</a:t>
            </a:r>
            <a:endParaRPr lang="en-US" altLang="en-US"/>
          </a:p>
        </p:txBody>
      </p:sp>
      <p:sp>
        <p:nvSpPr>
          <p:cNvPr id="4110" name="Line 14">
            <a:extLst>
              <a:ext uri="{FF2B5EF4-FFF2-40B4-BE49-F238E27FC236}">
                <a16:creationId xmlns:a16="http://schemas.microsoft.com/office/drawing/2014/main" id="{30502A4D-34A1-4107-B47F-EA3887D642D9}"/>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4111" name="Object 15">
            <a:extLst>
              <a:ext uri="{FF2B5EF4-FFF2-40B4-BE49-F238E27FC236}">
                <a16:creationId xmlns:a16="http://schemas.microsoft.com/office/drawing/2014/main" id="{4E38D06E-493A-4176-97F6-DA9F3FF0D132}"/>
              </a:ext>
            </a:extLst>
          </p:cNvPr>
          <p:cNvGraphicFramePr>
            <a:graphicFrameLocks noChangeAspect="1"/>
          </p:cNvGraphicFramePr>
          <p:nvPr/>
        </p:nvGraphicFramePr>
        <p:xfrm>
          <a:off x="3429000" y="2971800"/>
          <a:ext cx="4495800" cy="1528763"/>
        </p:xfrm>
        <a:graphic>
          <a:graphicData uri="http://schemas.openxmlformats.org/presentationml/2006/ole">
            <mc:AlternateContent xmlns:mc="http://schemas.openxmlformats.org/markup-compatibility/2006">
              <mc:Choice xmlns:v="urn:schemas-microsoft-com:vml" Requires="v">
                <p:oleObj spid="_x0000_s1033" name="MathType Equation" r:id="rId6" imgW="3505200" imgH="1193800" progId="Equation">
                  <p:embed/>
                </p:oleObj>
              </mc:Choice>
              <mc:Fallback>
                <p:oleObj name="MathType Equation" r:id="rId6" imgW="3505200" imgH="1193800" progId="Equation">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9000" y="2971800"/>
                        <a:ext cx="4495800" cy="152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12" name="Object 16">
            <a:extLst>
              <a:ext uri="{FF2B5EF4-FFF2-40B4-BE49-F238E27FC236}">
                <a16:creationId xmlns:a16="http://schemas.microsoft.com/office/drawing/2014/main" id="{73A299DF-3DDF-445A-BD61-5A9290D7A139}"/>
              </a:ext>
            </a:extLst>
          </p:cNvPr>
          <p:cNvGraphicFramePr>
            <a:graphicFrameLocks noChangeAspect="1"/>
          </p:cNvGraphicFramePr>
          <p:nvPr/>
        </p:nvGraphicFramePr>
        <p:xfrm>
          <a:off x="685800" y="4024313"/>
          <a:ext cx="1905000" cy="568325"/>
        </p:xfrm>
        <a:graphic>
          <a:graphicData uri="http://schemas.openxmlformats.org/presentationml/2006/ole">
            <mc:AlternateContent xmlns:mc="http://schemas.openxmlformats.org/markup-compatibility/2006">
              <mc:Choice xmlns:v="urn:schemas-microsoft-com:vml" Requires="v">
                <p:oleObj spid="_x0000_s1034" name="Equation" r:id="rId8" imgW="850680" imgH="253800" progId="Equation.DSMT4">
                  <p:embed/>
                </p:oleObj>
              </mc:Choice>
              <mc:Fallback>
                <p:oleObj name="Equation" r:id="rId8" imgW="850680" imgH="253800" progId="Equation.DSMT4">
                  <p:embed/>
                  <p:pic>
                    <p:nvPicPr>
                      <p:cNvPr id="0" name="Object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5800" y="4024313"/>
                        <a:ext cx="1905000" cy="568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a:extLst>
              <a:ext uri="{FF2B5EF4-FFF2-40B4-BE49-F238E27FC236}">
                <a16:creationId xmlns:a16="http://schemas.microsoft.com/office/drawing/2014/main" id="{5B133E5F-68EA-4D58-8B65-123321950DD5}"/>
              </a:ext>
            </a:extLst>
          </p:cNvPr>
          <p:cNvSpPr txBox="1">
            <a:spLocks noChangeArrowheads="1"/>
          </p:cNvSpPr>
          <p:nvPr/>
        </p:nvSpPr>
        <p:spPr bwMode="auto">
          <a:xfrm>
            <a:off x="3276600" y="381000"/>
            <a:ext cx="2206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Pulser Modeling</a:t>
            </a:r>
            <a:endParaRPr lang="en-US" altLang="en-US"/>
          </a:p>
        </p:txBody>
      </p:sp>
      <p:sp>
        <p:nvSpPr>
          <p:cNvPr id="5123" name="Line 3">
            <a:extLst>
              <a:ext uri="{FF2B5EF4-FFF2-40B4-BE49-F238E27FC236}">
                <a16:creationId xmlns:a16="http://schemas.microsoft.com/office/drawing/2014/main" id="{A06C71AB-A524-416E-B1B3-B6C1851AC4F8}"/>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8" name="Text Box 8">
            <a:extLst>
              <a:ext uri="{FF2B5EF4-FFF2-40B4-BE49-F238E27FC236}">
                <a16:creationId xmlns:a16="http://schemas.microsoft.com/office/drawing/2014/main" id="{C0E81861-F119-43D8-B144-3BBC1AE4CDDF}"/>
              </a:ext>
            </a:extLst>
          </p:cNvPr>
          <p:cNvSpPr txBox="1">
            <a:spLocks noChangeArrowheads="1"/>
          </p:cNvSpPr>
          <p:nvPr/>
        </p:nvSpPr>
        <p:spPr bwMode="auto">
          <a:xfrm>
            <a:off x="1143000" y="5867400"/>
            <a:ext cx="7026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Model pulse  with t</a:t>
            </a:r>
            <a:r>
              <a:rPr lang="en-US" altLang="en-US" baseline="-25000"/>
              <a:t>0</a:t>
            </a:r>
            <a:r>
              <a:rPr lang="en-US" altLang="en-US"/>
              <a:t> = 0.01, </a:t>
            </a:r>
            <a:r>
              <a:rPr lang="en-US" altLang="en-US">
                <a:latin typeface="Symbol" panose="05050102010706020507" pitchFamily="18" charset="2"/>
              </a:rPr>
              <a:t>a</a:t>
            </a:r>
            <a:r>
              <a:rPr lang="en-US" altLang="en-US" baseline="-25000"/>
              <a:t>1</a:t>
            </a:r>
            <a:r>
              <a:rPr lang="en-US" altLang="en-US"/>
              <a:t> = 0.2, </a:t>
            </a:r>
            <a:r>
              <a:rPr lang="en-US" altLang="en-US">
                <a:latin typeface="Symbol" panose="05050102010706020507" pitchFamily="18" charset="2"/>
              </a:rPr>
              <a:t>a</a:t>
            </a:r>
            <a:r>
              <a:rPr lang="en-US" altLang="en-US" baseline="-25000"/>
              <a:t>2</a:t>
            </a:r>
            <a:r>
              <a:rPr lang="en-US" altLang="en-US"/>
              <a:t> = 50, V</a:t>
            </a:r>
            <a:r>
              <a:rPr lang="en-US" altLang="en-US" baseline="-25000"/>
              <a:t>0</a:t>
            </a:r>
            <a:r>
              <a:rPr lang="en-US" altLang="en-US"/>
              <a:t> = 200 </a:t>
            </a:r>
          </a:p>
        </p:txBody>
      </p:sp>
      <p:sp>
        <p:nvSpPr>
          <p:cNvPr id="5135" name="Rectangle 15">
            <a:extLst>
              <a:ext uri="{FF2B5EF4-FFF2-40B4-BE49-F238E27FC236}">
                <a16:creationId xmlns:a16="http://schemas.microsoft.com/office/drawing/2014/main" id="{E199E88D-FFD8-44A8-A99A-71253083E320}"/>
              </a:ext>
            </a:extLst>
          </p:cNvPr>
          <p:cNvSpPr>
            <a:spLocks noChangeArrowheads="1"/>
          </p:cNvSpPr>
          <p:nvPr/>
        </p:nvSpPr>
        <p:spPr bwMode="auto">
          <a:xfrm>
            <a:off x="2630488" y="1527175"/>
            <a:ext cx="4310062" cy="329406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6" name="Line 16">
            <a:extLst>
              <a:ext uri="{FF2B5EF4-FFF2-40B4-BE49-F238E27FC236}">
                <a16:creationId xmlns:a16="http://schemas.microsoft.com/office/drawing/2014/main" id="{013BA5DE-EDB5-4332-AE29-964FF6C956DA}"/>
              </a:ext>
            </a:extLst>
          </p:cNvPr>
          <p:cNvSpPr>
            <a:spLocks noChangeShapeType="1"/>
          </p:cNvSpPr>
          <p:nvPr/>
        </p:nvSpPr>
        <p:spPr bwMode="auto">
          <a:xfrm>
            <a:off x="2630488" y="1527175"/>
            <a:ext cx="43100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7" name="Freeform 17">
            <a:extLst>
              <a:ext uri="{FF2B5EF4-FFF2-40B4-BE49-F238E27FC236}">
                <a16:creationId xmlns:a16="http://schemas.microsoft.com/office/drawing/2014/main" id="{714508D4-F9BC-47E7-BE18-16AFBAA92A0E}"/>
              </a:ext>
            </a:extLst>
          </p:cNvPr>
          <p:cNvSpPr>
            <a:spLocks/>
          </p:cNvSpPr>
          <p:nvPr/>
        </p:nvSpPr>
        <p:spPr bwMode="auto">
          <a:xfrm>
            <a:off x="2630488" y="1527175"/>
            <a:ext cx="4310062" cy="3294063"/>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8" name="Line 18">
            <a:extLst>
              <a:ext uri="{FF2B5EF4-FFF2-40B4-BE49-F238E27FC236}">
                <a16:creationId xmlns:a16="http://schemas.microsoft.com/office/drawing/2014/main" id="{37C6F88C-1536-4FBF-B8D0-53A8D4C91D89}"/>
              </a:ext>
            </a:extLst>
          </p:cNvPr>
          <p:cNvSpPr>
            <a:spLocks noChangeShapeType="1"/>
          </p:cNvSpPr>
          <p:nvPr/>
        </p:nvSpPr>
        <p:spPr bwMode="auto">
          <a:xfrm flipV="1">
            <a:off x="2630488" y="1527175"/>
            <a:ext cx="1587" cy="32940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9" name="Line 19">
            <a:extLst>
              <a:ext uri="{FF2B5EF4-FFF2-40B4-BE49-F238E27FC236}">
                <a16:creationId xmlns:a16="http://schemas.microsoft.com/office/drawing/2014/main" id="{4A3EA28E-A535-4837-A1E7-C1F2DC25BBF8}"/>
              </a:ext>
            </a:extLst>
          </p:cNvPr>
          <p:cNvSpPr>
            <a:spLocks noChangeShapeType="1"/>
          </p:cNvSpPr>
          <p:nvPr/>
        </p:nvSpPr>
        <p:spPr bwMode="auto">
          <a:xfrm>
            <a:off x="2630488" y="4821238"/>
            <a:ext cx="43100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1" name="Line 21">
            <a:extLst>
              <a:ext uri="{FF2B5EF4-FFF2-40B4-BE49-F238E27FC236}">
                <a16:creationId xmlns:a16="http://schemas.microsoft.com/office/drawing/2014/main" id="{62442691-CAD9-488C-891B-102B86463562}"/>
              </a:ext>
            </a:extLst>
          </p:cNvPr>
          <p:cNvSpPr>
            <a:spLocks noChangeShapeType="1"/>
          </p:cNvSpPr>
          <p:nvPr/>
        </p:nvSpPr>
        <p:spPr bwMode="auto">
          <a:xfrm flipV="1">
            <a:off x="2630488" y="47736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2" name="Line 22">
            <a:extLst>
              <a:ext uri="{FF2B5EF4-FFF2-40B4-BE49-F238E27FC236}">
                <a16:creationId xmlns:a16="http://schemas.microsoft.com/office/drawing/2014/main" id="{83A0F3BE-55B9-4557-975E-4FF8605756B8}"/>
              </a:ext>
            </a:extLst>
          </p:cNvPr>
          <p:cNvSpPr>
            <a:spLocks noChangeShapeType="1"/>
          </p:cNvSpPr>
          <p:nvPr/>
        </p:nvSpPr>
        <p:spPr bwMode="auto">
          <a:xfrm>
            <a:off x="2630488" y="152717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3" name="Rectangle 23">
            <a:extLst>
              <a:ext uri="{FF2B5EF4-FFF2-40B4-BE49-F238E27FC236}">
                <a16:creationId xmlns:a16="http://schemas.microsoft.com/office/drawing/2014/main" id="{6383F283-FE85-470D-8163-80C386017801}"/>
              </a:ext>
            </a:extLst>
          </p:cNvPr>
          <p:cNvSpPr>
            <a:spLocks noChangeArrowheads="1"/>
          </p:cNvSpPr>
          <p:nvPr/>
        </p:nvSpPr>
        <p:spPr bwMode="auto">
          <a:xfrm>
            <a:off x="2600325" y="48498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5144" name="Line 24">
            <a:extLst>
              <a:ext uri="{FF2B5EF4-FFF2-40B4-BE49-F238E27FC236}">
                <a16:creationId xmlns:a16="http://schemas.microsoft.com/office/drawing/2014/main" id="{989AC838-B11D-4173-8AF4-61DB477A4618}"/>
              </a:ext>
            </a:extLst>
          </p:cNvPr>
          <p:cNvSpPr>
            <a:spLocks noChangeShapeType="1"/>
          </p:cNvSpPr>
          <p:nvPr/>
        </p:nvSpPr>
        <p:spPr bwMode="auto">
          <a:xfrm flipV="1">
            <a:off x="3057525" y="47736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5" name="Line 25">
            <a:extLst>
              <a:ext uri="{FF2B5EF4-FFF2-40B4-BE49-F238E27FC236}">
                <a16:creationId xmlns:a16="http://schemas.microsoft.com/office/drawing/2014/main" id="{61C12DD8-DE58-49F0-BF60-89AA0A560BC6}"/>
              </a:ext>
            </a:extLst>
          </p:cNvPr>
          <p:cNvSpPr>
            <a:spLocks noChangeShapeType="1"/>
          </p:cNvSpPr>
          <p:nvPr/>
        </p:nvSpPr>
        <p:spPr bwMode="auto">
          <a:xfrm>
            <a:off x="3057525" y="15271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7" name="Line 27">
            <a:extLst>
              <a:ext uri="{FF2B5EF4-FFF2-40B4-BE49-F238E27FC236}">
                <a16:creationId xmlns:a16="http://schemas.microsoft.com/office/drawing/2014/main" id="{E2E589E1-3A7F-4C9D-AE80-0D9A770E80CC}"/>
              </a:ext>
            </a:extLst>
          </p:cNvPr>
          <p:cNvSpPr>
            <a:spLocks noChangeShapeType="1"/>
          </p:cNvSpPr>
          <p:nvPr/>
        </p:nvSpPr>
        <p:spPr bwMode="auto">
          <a:xfrm flipV="1">
            <a:off x="3484563" y="47736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8" name="Line 28">
            <a:extLst>
              <a:ext uri="{FF2B5EF4-FFF2-40B4-BE49-F238E27FC236}">
                <a16:creationId xmlns:a16="http://schemas.microsoft.com/office/drawing/2014/main" id="{3A9CC74E-8112-4797-B9F3-24CA8E5DC8C1}"/>
              </a:ext>
            </a:extLst>
          </p:cNvPr>
          <p:cNvSpPr>
            <a:spLocks noChangeShapeType="1"/>
          </p:cNvSpPr>
          <p:nvPr/>
        </p:nvSpPr>
        <p:spPr bwMode="auto">
          <a:xfrm>
            <a:off x="3484563" y="152717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9" name="Rectangle 29">
            <a:extLst>
              <a:ext uri="{FF2B5EF4-FFF2-40B4-BE49-F238E27FC236}">
                <a16:creationId xmlns:a16="http://schemas.microsoft.com/office/drawing/2014/main" id="{9A8B6247-A06C-49AA-A98E-7FA562319231}"/>
              </a:ext>
            </a:extLst>
          </p:cNvPr>
          <p:cNvSpPr>
            <a:spLocks noChangeArrowheads="1"/>
          </p:cNvSpPr>
          <p:nvPr/>
        </p:nvSpPr>
        <p:spPr bwMode="auto">
          <a:xfrm>
            <a:off x="3395663" y="484981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0.1</a:t>
            </a:r>
            <a:endParaRPr lang="en-US" altLang="en-US" sz="1800"/>
          </a:p>
        </p:txBody>
      </p:sp>
      <p:sp>
        <p:nvSpPr>
          <p:cNvPr id="5150" name="Line 30">
            <a:extLst>
              <a:ext uri="{FF2B5EF4-FFF2-40B4-BE49-F238E27FC236}">
                <a16:creationId xmlns:a16="http://schemas.microsoft.com/office/drawing/2014/main" id="{C688AB99-E3CA-4183-AABC-359C3552B628}"/>
              </a:ext>
            </a:extLst>
          </p:cNvPr>
          <p:cNvSpPr>
            <a:spLocks noChangeShapeType="1"/>
          </p:cNvSpPr>
          <p:nvPr/>
        </p:nvSpPr>
        <p:spPr bwMode="auto">
          <a:xfrm flipV="1">
            <a:off x="3921125" y="47736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1" name="Line 31">
            <a:extLst>
              <a:ext uri="{FF2B5EF4-FFF2-40B4-BE49-F238E27FC236}">
                <a16:creationId xmlns:a16="http://schemas.microsoft.com/office/drawing/2014/main" id="{CD9A3FD5-E35E-46EE-832D-49F9D87BA475}"/>
              </a:ext>
            </a:extLst>
          </p:cNvPr>
          <p:cNvSpPr>
            <a:spLocks noChangeShapeType="1"/>
          </p:cNvSpPr>
          <p:nvPr/>
        </p:nvSpPr>
        <p:spPr bwMode="auto">
          <a:xfrm>
            <a:off x="3921125" y="15271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3" name="Line 33">
            <a:extLst>
              <a:ext uri="{FF2B5EF4-FFF2-40B4-BE49-F238E27FC236}">
                <a16:creationId xmlns:a16="http://schemas.microsoft.com/office/drawing/2014/main" id="{33D3105A-77ED-4BD5-9119-C0B620920E06}"/>
              </a:ext>
            </a:extLst>
          </p:cNvPr>
          <p:cNvSpPr>
            <a:spLocks noChangeShapeType="1"/>
          </p:cNvSpPr>
          <p:nvPr/>
        </p:nvSpPr>
        <p:spPr bwMode="auto">
          <a:xfrm flipV="1">
            <a:off x="4348163" y="47736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4" name="Line 34">
            <a:extLst>
              <a:ext uri="{FF2B5EF4-FFF2-40B4-BE49-F238E27FC236}">
                <a16:creationId xmlns:a16="http://schemas.microsoft.com/office/drawing/2014/main" id="{71C8A619-B27D-4468-9D0F-B0D7A1B16B57}"/>
              </a:ext>
            </a:extLst>
          </p:cNvPr>
          <p:cNvSpPr>
            <a:spLocks noChangeShapeType="1"/>
          </p:cNvSpPr>
          <p:nvPr/>
        </p:nvSpPr>
        <p:spPr bwMode="auto">
          <a:xfrm>
            <a:off x="4348163" y="152717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5" name="Rectangle 35">
            <a:extLst>
              <a:ext uri="{FF2B5EF4-FFF2-40B4-BE49-F238E27FC236}">
                <a16:creationId xmlns:a16="http://schemas.microsoft.com/office/drawing/2014/main" id="{5D69AFF2-433D-45B5-9DC9-410AFCEC90AE}"/>
              </a:ext>
            </a:extLst>
          </p:cNvPr>
          <p:cNvSpPr>
            <a:spLocks noChangeArrowheads="1"/>
          </p:cNvSpPr>
          <p:nvPr/>
        </p:nvSpPr>
        <p:spPr bwMode="auto">
          <a:xfrm>
            <a:off x="4259263" y="484981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0.2</a:t>
            </a:r>
            <a:endParaRPr lang="en-US" altLang="en-US" sz="1800"/>
          </a:p>
        </p:txBody>
      </p:sp>
      <p:sp>
        <p:nvSpPr>
          <p:cNvPr id="5156" name="Line 36">
            <a:extLst>
              <a:ext uri="{FF2B5EF4-FFF2-40B4-BE49-F238E27FC236}">
                <a16:creationId xmlns:a16="http://schemas.microsoft.com/office/drawing/2014/main" id="{74F8ED65-A7F4-4F8B-A39B-D587E35C7D86}"/>
              </a:ext>
            </a:extLst>
          </p:cNvPr>
          <p:cNvSpPr>
            <a:spLocks noChangeShapeType="1"/>
          </p:cNvSpPr>
          <p:nvPr/>
        </p:nvSpPr>
        <p:spPr bwMode="auto">
          <a:xfrm flipV="1">
            <a:off x="4786313" y="47736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7" name="Line 37">
            <a:extLst>
              <a:ext uri="{FF2B5EF4-FFF2-40B4-BE49-F238E27FC236}">
                <a16:creationId xmlns:a16="http://schemas.microsoft.com/office/drawing/2014/main" id="{52453D94-584F-4B3A-9712-C291DD0284B4}"/>
              </a:ext>
            </a:extLst>
          </p:cNvPr>
          <p:cNvSpPr>
            <a:spLocks noChangeShapeType="1"/>
          </p:cNvSpPr>
          <p:nvPr/>
        </p:nvSpPr>
        <p:spPr bwMode="auto">
          <a:xfrm>
            <a:off x="4786313" y="152717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9" name="Line 39">
            <a:extLst>
              <a:ext uri="{FF2B5EF4-FFF2-40B4-BE49-F238E27FC236}">
                <a16:creationId xmlns:a16="http://schemas.microsoft.com/office/drawing/2014/main" id="{8A0C5707-DA22-4FC1-A5CF-469E1037FA8B}"/>
              </a:ext>
            </a:extLst>
          </p:cNvPr>
          <p:cNvSpPr>
            <a:spLocks noChangeShapeType="1"/>
          </p:cNvSpPr>
          <p:nvPr/>
        </p:nvSpPr>
        <p:spPr bwMode="auto">
          <a:xfrm flipV="1">
            <a:off x="5213350" y="47736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0" name="Line 40">
            <a:extLst>
              <a:ext uri="{FF2B5EF4-FFF2-40B4-BE49-F238E27FC236}">
                <a16:creationId xmlns:a16="http://schemas.microsoft.com/office/drawing/2014/main" id="{3F8177C8-7258-4A17-9A80-5536FF58DB73}"/>
              </a:ext>
            </a:extLst>
          </p:cNvPr>
          <p:cNvSpPr>
            <a:spLocks noChangeShapeType="1"/>
          </p:cNvSpPr>
          <p:nvPr/>
        </p:nvSpPr>
        <p:spPr bwMode="auto">
          <a:xfrm>
            <a:off x="5213350" y="15271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1" name="Rectangle 41">
            <a:extLst>
              <a:ext uri="{FF2B5EF4-FFF2-40B4-BE49-F238E27FC236}">
                <a16:creationId xmlns:a16="http://schemas.microsoft.com/office/drawing/2014/main" id="{F373EE5B-B297-414F-9654-86EB5BDF9B9E}"/>
              </a:ext>
            </a:extLst>
          </p:cNvPr>
          <p:cNvSpPr>
            <a:spLocks noChangeArrowheads="1"/>
          </p:cNvSpPr>
          <p:nvPr/>
        </p:nvSpPr>
        <p:spPr bwMode="auto">
          <a:xfrm>
            <a:off x="5122863" y="484981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0.3</a:t>
            </a:r>
            <a:endParaRPr lang="en-US" altLang="en-US" sz="1800"/>
          </a:p>
        </p:txBody>
      </p:sp>
      <p:sp>
        <p:nvSpPr>
          <p:cNvPr id="5162" name="Line 42">
            <a:extLst>
              <a:ext uri="{FF2B5EF4-FFF2-40B4-BE49-F238E27FC236}">
                <a16:creationId xmlns:a16="http://schemas.microsoft.com/office/drawing/2014/main" id="{036118A4-1BDE-4265-9C98-64938C734F95}"/>
              </a:ext>
            </a:extLst>
          </p:cNvPr>
          <p:cNvSpPr>
            <a:spLocks noChangeShapeType="1"/>
          </p:cNvSpPr>
          <p:nvPr/>
        </p:nvSpPr>
        <p:spPr bwMode="auto">
          <a:xfrm flipV="1">
            <a:off x="5640388" y="47736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3" name="Line 43">
            <a:extLst>
              <a:ext uri="{FF2B5EF4-FFF2-40B4-BE49-F238E27FC236}">
                <a16:creationId xmlns:a16="http://schemas.microsoft.com/office/drawing/2014/main" id="{7FD93017-FB68-4746-BC3E-5FD9D6254752}"/>
              </a:ext>
            </a:extLst>
          </p:cNvPr>
          <p:cNvSpPr>
            <a:spLocks noChangeShapeType="1"/>
          </p:cNvSpPr>
          <p:nvPr/>
        </p:nvSpPr>
        <p:spPr bwMode="auto">
          <a:xfrm>
            <a:off x="5640388" y="152717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5" name="Line 45">
            <a:extLst>
              <a:ext uri="{FF2B5EF4-FFF2-40B4-BE49-F238E27FC236}">
                <a16:creationId xmlns:a16="http://schemas.microsoft.com/office/drawing/2014/main" id="{AFC2B0A0-74DC-4D2D-BF77-2637DEAE07A5}"/>
              </a:ext>
            </a:extLst>
          </p:cNvPr>
          <p:cNvSpPr>
            <a:spLocks noChangeShapeType="1"/>
          </p:cNvSpPr>
          <p:nvPr/>
        </p:nvSpPr>
        <p:spPr bwMode="auto">
          <a:xfrm flipV="1">
            <a:off x="6076950" y="47736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6" name="Line 46">
            <a:extLst>
              <a:ext uri="{FF2B5EF4-FFF2-40B4-BE49-F238E27FC236}">
                <a16:creationId xmlns:a16="http://schemas.microsoft.com/office/drawing/2014/main" id="{A38129E6-D619-4F79-9470-AE12C97DA58B}"/>
              </a:ext>
            </a:extLst>
          </p:cNvPr>
          <p:cNvSpPr>
            <a:spLocks noChangeShapeType="1"/>
          </p:cNvSpPr>
          <p:nvPr/>
        </p:nvSpPr>
        <p:spPr bwMode="auto">
          <a:xfrm>
            <a:off x="6076950" y="15271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7" name="Rectangle 47">
            <a:extLst>
              <a:ext uri="{FF2B5EF4-FFF2-40B4-BE49-F238E27FC236}">
                <a16:creationId xmlns:a16="http://schemas.microsoft.com/office/drawing/2014/main" id="{703C0FD3-E6C8-482B-9F15-64D9A058FCED}"/>
              </a:ext>
            </a:extLst>
          </p:cNvPr>
          <p:cNvSpPr>
            <a:spLocks noChangeArrowheads="1"/>
          </p:cNvSpPr>
          <p:nvPr/>
        </p:nvSpPr>
        <p:spPr bwMode="auto">
          <a:xfrm>
            <a:off x="5988050" y="484981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0.4</a:t>
            </a:r>
            <a:endParaRPr lang="en-US" altLang="en-US" sz="1800"/>
          </a:p>
        </p:txBody>
      </p:sp>
      <p:sp>
        <p:nvSpPr>
          <p:cNvPr id="5168" name="Line 48">
            <a:extLst>
              <a:ext uri="{FF2B5EF4-FFF2-40B4-BE49-F238E27FC236}">
                <a16:creationId xmlns:a16="http://schemas.microsoft.com/office/drawing/2014/main" id="{E57DAA66-9B06-4726-9283-604975BF55C3}"/>
              </a:ext>
            </a:extLst>
          </p:cNvPr>
          <p:cNvSpPr>
            <a:spLocks noChangeShapeType="1"/>
          </p:cNvSpPr>
          <p:nvPr/>
        </p:nvSpPr>
        <p:spPr bwMode="auto">
          <a:xfrm flipV="1">
            <a:off x="6503988" y="47736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9" name="Line 49">
            <a:extLst>
              <a:ext uri="{FF2B5EF4-FFF2-40B4-BE49-F238E27FC236}">
                <a16:creationId xmlns:a16="http://schemas.microsoft.com/office/drawing/2014/main" id="{5F93B772-55D3-49BB-9091-7EA49B67206B}"/>
              </a:ext>
            </a:extLst>
          </p:cNvPr>
          <p:cNvSpPr>
            <a:spLocks noChangeShapeType="1"/>
          </p:cNvSpPr>
          <p:nvPr/>
        </p:nvSpPr>
        <p:spPr bwMode="auto">
          <a:xfrm>
            <a:off x="6503988" y="152717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1" name="Line 51">
            <a:extLst>
              <a:ext uri="{FF2B5EF4-FFF2-40B4-BE49-F238E27FC236}">
                <a16:creationId xmlns:a16="http://schemas.microsoft.com/office/drawing/2014/main" id="{7B84C518-2550-4C42-B155-EEF13FE380E5}"/>
              </a:ext>
            </a:extLst>
          </p:cNvPr>
          <p:cNvSpPr>
            <a:spLocks noChangeShapeType="1"/>
          </p:cNvSpPr>
          <p:nvPr/>
        </p:nvSpPr>
        <p:spPr bwMode="auto">
          <a:xfrm flipV="1">
            <a:off x="6940550" y="47736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2" name="Line 52">
            <a:extLst>
              <a:ext uri="{FF2B5EF4-FFF2-40B4-BE49-F238E27FC236}">
                <a16:creationId xmlns:a16="http://schemas.microsoft.com/office/drawing/2014/main" id="{A18DAEA2-42F4-4FCB-91A6-0F27062F8B08}"/>
              </a:ext>
            </a:extLst>
          </p:cNvPr>
          <p:cNvSpPr>
            <a:spLocks noChangeShapeType="1"/>
          </p:cNvSpPr>
          <p:nvPr/>
        </p:nvSpPr>
        <p:spPr bwMode="auto">
          <a:xfrm>
            <a:off x="6940550" y="15271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3" name="Rectangle 53">
            <a:extLst>
              <a:ext uri="{FF2B5EF4-FFF2-40B4-BE49-F238E27FC236}">
                <a16:creationId xmlns:a16="http://schemas.microsoft.com/office/drawing/2014/main" id="{F9D195FF-01BF-4E85-B17F-F7B1A7194EA8}"/>
              </a:ext>
            </a:extLst>
          </p:cNvPr>
          <p:cNvSpPr>
            <a:spLocks noChangeArrowheads="1"/>
          </p:cNvSpPr>
          <p:nvPr/>
        </p:nvSpPr>
        <p:spPr bwMode="auto">
          <a:xfrm>
            <a:off x="6851650" y="484981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0.5</a:t>
            </a:r>
            <a:endParaRPr lang="en-US" altLang="en-US" sz="1800"/>
          </a:p>
        </p:txBody>
      </p:sp>
      <p:sp>
        <p:nvSpPr>
          <p:cNvPr id="5174" name="Line 54">
            <a:extLst>
              <a:ext uri="{FF2B5EF4-FFF2-40B4-BE49-F238E27FC236}">
                <a16:creationId xmlns:a16="http://schemas.microsoft.com/office/drawing/2014/main" id="{76AD6FD0-B467-4BBD-9817-F3BD7BE39AD9}"/>
              </a:ext>
            </a:extLst>
          </p:cNvPr>
          <p:cNvSpPr>
            <a:spLocks noChangeShapeType="1"/>
          </p:cNvSpPr>
          <p:nvPr/>
        </p:nvSpPr>
        <p:spPr bwMode="auto">
          <a:xfrm>
            <a:off x="2630488" y="4821238"/>
            <a:ext cx="396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5" name="Line 55">
            <a:extLst>
              <a:ext uri="{FF2B5EF4-FFF2-40B4-BE49-F238E27FC236}">
                <a16:creationId xmlns:a16="http://schemas.microsoft.com/office/drawing/2014/main" id="{813A9B1A-334D-40F6-B54E-15FE7E3E8422}"/>
              </a:ext>
            </a:extLst>
          </p:cNvPr>
          <p:cNvSpPr>
            <a:spLocks noChangeShapeType="1"/>
          </p:cNvSpPr>
          <p:nvPr/>
        </p:nvSpPr>
        <p:spPr bwMode="auto">
          <a:xfrm flipH="1">
            <a:off x="6891338" y="4821238"/>
            <a:ext cx="492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6" name="Rectangle 56">
            <a:extLst>
              <a:ext uri="{FF2B5EF4-FFF2-40B4-BE49-F238E27FC236}">
                <a16:creationId xmlns:a16="http://schemas.microsoft.com/office/drawing/2014/main" id="{56892CA7-58F3-4663-A136-0AC0FE3B883A}"/>
              </a:ext>
            </a:extLst>
          </p:cNvPr>
          <p:cNvSpPr>
            <a:spLocks noChangeArrowheads="1"/>
          </p:cNvSpPr>
          <p:nvPr/>
        </p:nvSpPr>
        <p:spPr bwMode="auto">
          <a:xfrm>
            <a:off x="2097088" y="4743450"/>
            <a:ext cx="457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-200</a:t>
            </a:r>
            <a:endParaRPr lang="en-US" altLang="en-US" sz="1800"/>
          </a:p>
        </p:txBody>
      </p:sp>
      <p:sp>
        <p:nvSpPr>
          <p:cNvPr id="5177" name="Line 57">
            <a:extLst>
              <a:ext uri="{FF2B5EF4-FFF2-40B4-BE49-F238E27FC236}">
                <a16:creationId xmlns:a16="http://schemas.microsoft.com/office/drawing/2014/main" id="{B9B7F725-231D-4D7C-9446-EEC6D7736F2F}"/>
              </a:ext>
            </a:extLst>
          </p:cNvPr>
          <p:cNvSpPr>
            <a:spLocks noChangeShapeType="1"/>
          </p:cNvSpPr>
          <p:nvPr/>
        </p:nvSpPr>
        <p:spPr bwMode="auto">
          <a:xfrm>
            <a:off x="2630488" y="4484688"/>
            <a:ext cx="396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8" name="Line 58">
            <a:extLst>
              <a:ext uri="{FF2B5EF4-FFF2-40B4-BE49-F238E27FC236}">
                <a16:creationId xmlns:a16="http://schemas.microsoft.com/office/drawing/2014/main" id="{6D0429CC-E0C5-4FC5-96F4-46AC7863B9DB}"/>
              </a:ext>
            </a:extLst>
          </p:cNvPr>
          <p:cNvSpPr>
            <a:spLocks noChangeShapeType="1"/>
          </p:cNvSpPr>
          <p:nvPr/>
        </p:nvSpPr>
        <p:spPr bwMode="auto">
          <a:xfrm flipH="1">
            <a:off x="6891338" y="4484688"/>
            <a:ext cx="492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0" name="Line 60">
            <a:extLst>
              <a:ext uri="{FF2B5EF4-FFF2-40B4-BE49-F238E27FC236}">
                <a16:creationId xmlns:a16="http://schemas.microsoft.com/office/drawing/2014/main" id="{372F1977-2A4A-4ECE-97D3-F1D8FDD20AF2}"/>
              </a:ext>
            </a:extLst>
          </p:cNvPr>
          <p:cNvSpPr>
            <a:spLocks noChangeShapeType="1"/>
          </p:cNvSpPr>
          <p:nvPr/>
        </p:nvSpPr>
        <p:spPr bwMode="auto">
          <a:xfrm>
            <a:off x="2630488" y="4156075"/>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1" name="Line 61">
            <a:extLst>
              <a:ext uri="{FF2B5EF4-FFF2-40B4-BE49-F238E27FC236}">
                <a16:creationId xmlns:a16="http://schemas.microsoft.com/office/drawing/2014/main" id="{7FD5B416-A023-44DB-B863-7EB02E4F14D9}"/>
              </a:ext>
            </a:extLst>
          </p:cNvPr>
          <p:cNvSpPr>
            <a:spLocks noChangeShapeType="1"/>
          </p:cNvSpPr>
          <p:nvPr/>
        </p:nvSpPr>
        <p:spPr bwMode="auto">
          <a:xfrm flipH="1">
            <a:off x="6891338" y="4156075"/>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2" name="Rectangle 62">
            <a:extLst>
              <a:ext uri="{FF2B5EF4-FFF2-40B4-BE49-F238E27FC236}">
                <a16:creationId xmlns:a16="http://schemas.microsoft.com/office/drawing/2014/main" id="{A0124F7E-0473-487A-B5FD-D2EC62CA760B}"/>
              </a:ext>
            </a:extLst>
          </p:cNvPr>
          <p:cNvSpPr>
            <a:spLocks noChangeArrowheads="1"/>
          </p:cNvSpPr>
          <p:nvPr/>
        </p:nvSpPr>
        <p:spPr bwMode="auto">
          <a:xfrm>
            <a:off x="2097088" y="4079875"/>
            <a:ext cx="457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-160</a:t>
            </a:r>
            <a:endParaRPr lang="en-US" altLang="en-US" sz="1800"/>
          </a:p>
        </p:txBody>
      </p:sp>
      <p:sp>
        <p:nvSpPr>
          <p:cNvPr id="5183" name="Line 63">
            <a:extLst>
              <a:ext uri="{FF2B5EF4-FFF2-40B4-BE49-F238E27FC236}">
                <a16:creationId xmlns:a16="http://schemas.microsoft.com/office/drawing/2014/main" id="{1D2201A4-22F1-4562-B9BC-B120412770BB}"/>
              </a:ext>
            </a:extLst>
          </p:cNvPr>
          <p:cNvSpPr>
            <a:spLocks noChangeShapeType="1"/>
          </p:cNvSpPr>
          <p:nvPr/>
        </p:nvSpPr>
        <p:spPr bwMode="auto">
          <a:xfrm>
            <a:off x="2630488" y="3829050"/>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4" name="Line 64">
            <a:extLst>
              <a:ext uri="{FF2B5EF4-FFF2-40B4-BE49-F238E27FC236}">
                <a16:creationId xmlns:a16="http://schemas.microsoft.com/office/drawing/2014/main" id="{1D7883EE-C252-4BB2-B6F9-EE1393190CD6}"/>
              </a:ext>
            </a:extLst>
          </p:cNvPr>
          <p:cNvSpPr>
            <a:spLocks noChangeShapeType="1"/>
          </p:cNvSpPr>
          <p:nvPr/>
        </p:nvSpPr>
        <p:spPr bwMode="auto">
          <a:xfrm flipH="1">
            <a:off x="6891338" y="3829050"/>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6" name="Line 66">
            <a:extLst>
              <a:ext uri="{FF2B5EF4-FFF2-40B4-BE49-F238E27FC236}">
                <a16:creationId xmlns:a16="http://schemas.microsoft.com/office/drawing/2014/main" id="{706E8B68-9D6B-47B7-B699-8C1591AB12A0}"/>
              </a:ext>
            </a:extLst>
          </p:cNvPr>
          <p:cNvSpPr>
            <a:spLocks noChangeShapeType="1"/>
          </p:cNvSpPr>
          <p:nvPr/>
        </p:nvSpPr>
        <p:spPr bwMode="auto">
          <a:xfrm>
            <a:off x="2630488" y="3502025"/>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7" name="Line 67">
            <a:extLst>
              <a:ext uri="{FF2B5EF4-FFF2-40B4-BE49-F238E27FC236}">
                <a16:creationId xmlns:a16="http://schemas.microsoft.com/office/drawing/2014/main" id="{64EE63B6-D57B-4012-9213-FA104D13EAFF}"/>
              </a:ext>
            </a:extLst>
          </p:cNvPr>
          <p:cNvSpPr>
            <a:spLocks noChangeShapeType="1"/>
          </p:cNvSpPr>
          <p:nvPr/>
        </p:nvSpPr>
        <p:spPr bwMode="auto">
          <a:xfrm flipH="1">
            <a:off x="6891338" y="3502025"/>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8" name="Rectangle 68">
            <a:extLst>
              <a:ext uri="{FF2B5EF4-FFF2-40B4-BE49-F238E27FC236}">
                <a16:creationId xmlns:a16="http://schemas.microsoft.com/office/drawing/2014/main" id="{3EF64D06-D15F-46C4-AFCB-135E9868430B}"/>
              </a:ext>
            </a:extLst>
          </p:cNvPr>
          <p:cNvSpPr>
            <a:spLocks noChangeArrowheads="1"/>
          </p:cNvSpPr>
          <p:nvPr/>
        </p:nvSpPr>
        <p:spPr bwMode="auto">
          <a:xfrm>
            <a:off x="2097088" y="3424238"/>
            <a:ext cx="45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-120</a:t>
            </a:r>
            <a:endParaRPr lang="en-US" altLang="en-US" sz="1800"/>
          </a:p>
        </p:txBody>
      </p:sp>
      <p:sp>
        <p:nvSpPr>
          <p:cNvPr id="5189" name="Line 69">
            <a:extLst>
              <a:ext uri="{FF2B5EF4-FFF2-40B4-BE49-F238E27FC236}">
                <a16:creationId xmlns:a16="http://schemas.microsoft.com/office/drawing/2014/main" id="{63793C16-A6D7-4522-AD67-C83744837CE6}"/>
              </a:ext>
            </a:extLst>
          </p:cNvPr>
          <p:cNvSpPr>
            <a:spLocks noChangeShapeType="1"/>
          </p:cNvSpPr>
          <p:nvPr/>
        </p:nvSpPr>
        <p:spPr bwMode="auto">
          <a:xfrm>
            <a:off x="2630488" y="3175000"/>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0" name="Line 70">
            <a:extLst>
              <a:ext uri="{FF2B5EF4-FFF2-40B4-BE49-F238E27FC236}">
                <a16:creationId xmlns:a16="http://schemas.microsoft.com/office/drawing/2014/main" id="{889182DF-599C-4ABF-8DDE-7A89C641CD1E}"/>
              </a:ext>
            </a:extLst>
          </p:cNvPr>
          <p:cNvSpPr>
            <a:spLocks noChangeShapeType="1"/>
          </p:cNvSpPr>
          <p:nvPr/>
        </p:nvSpPr>
        <p:spPr bwMode="auto">
          <a:xfrm flipH="1">
            <a:off x="6891338" y="3175000"/>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2" name="Line 72">
            <a:extLst>
              <a:ext uri="{FF2B5EF4-FFF2-40B4-BE49-F238E27FC236}">
                <a16:creationId xmlns:a16="http://schemas.microsoft.com/office/drawing/2014/main" id="{FF55FD68-4FE2-4ABE-BFB5-8B893E1A43EB}"/>
              </a:ext>
            </a:extLst>
          </p:cNvPr>
          <p:cNvSpPr>
            <a:spLocks noChangeShapeType="1"/>
          </p:cNvSpPr>
          <p:nvPr/>
        </p:nvSpPr>
        <p:spPr bwMode="auto">
          <a:xfrm>
            <a:off x="2630488" y="2836863"/>
            <a:ext cx="396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3" name="Line 73">
            <a:extLst>
              <a:ext uri="{FF2B5EF4-FFF2-40B4-BE49-F238E27FC236}">
                <a16:creationId xmlns:a16="http://schemas.microsoft.com/office/drawing/2014/main" id="{9AD9DF0F-DED1-4BE6-AF96-8890BBA8DE60}"/>
              </a:ext>
            </a:extLst>
          </p:cNvPr>
          <p:cNvSpPr>
            <a:spLocks noChangeShapeType="1"/>
          </p:cNvSpPr>
          <p:nvPr/>
        </p:nvSpPr>
        <p:spPr bwMode="auto">
          <a:xfrm flipH="1">
            <a:off x="6891338" y="2836863"/>
            <a:ext cx="492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4" name="Rectangle 74">
            <a:extLst>
              <a:ext uri="{FF2B5EF4-FFF2-40B4-BE49-F238E27FC236}">
                <a16:creationId xmlns:a16="http://schemas.microsoft.com/office/drawing/2014/main" id="{4A0C3CD6-FCBE-4615-9263-2213EF6F130E}"/>
              </a:ext>
            </a:extLst>
          </p:cNvPr>
          <p:cNvSpPr>
            <a:spLocks noChangeArrowheads="1"/>
          </p:cNvSpPr>
          <p:nvPr/>
        </p:nvSpPr>
        <p:spPr bwMode="auto">
          <a:xfrm>
            <a:off x="2166938" y="2760663"/>
            <a:ext cx="330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-80</a:t>
            </a:r>
            <a:endParaRPr lang="en-US" altLang="en-US" sz="1800"/>
          </a:p>
        </p:txBody>
      </p:sp>
      <p:sp>
        <p:nvSpPr>
          <p:cNvPr id="5195" name="Line 75">
            <a:extLst>
              <a:ext uri="{FF2B5EF4-FFF2-40B4-BE49-F238E27FC236}">
                <a16:creationId xmlns:a16="http://schemas.microsoft.com/office/drawing/2014/main" id="{5FF21511-07DB-468C-89BD-5EA82B07D72C}"/>
              </a:ext>
            </a:extLst>
          </p:cNvPr>
          <p:cNvSpPr>
            <a:spLocks noChangeShapeType="1"/>
          </p:cNvSpPr>
          <p:nvPr/>
        </p:nvSpPr>
        <p:spPr bwMode="auto">
          <a:xfrm>
            <a:off x="2630488" y="2509838"/>
            <a:ext cx="396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6" name="Line 76">
            <a:extLst>
              <a:ext uri="{FF2B5EF4-FFF2-40B4-BE49-F238E27FC236}">
                <a16:creationId xmlns:a16="http://schemas.microsoft.com/office/drawing/2014/main" id="{4D3EE163-6CEA-4971-A623-D7ABEF4DB48E}"/>
              </a:ext>
            </a:extLst>
          </p:cNvPr>
          <p:cNvSpPr>
            <a:spLocks noChangeShapeType="1"/>
          </p:cNvSpPr>
          <p:nvPr/>
        </p:nvSpPr>
        <p:spPr bwMode="auto">
          <a:xfrm flipH="1">
            <a:off x="6891338" y="2509838"/>
            <a:ext cx="492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8" name="Line 78">
            <a:extLst>
              <a:ext uri="{FF2B5EF4-FFF2-40B4-BE49-F238E27FC236}">
                <a16:creationId xmlns:a16="http://schemas.microsoft.com/office/drawing/2014/main" id="{29200D15-63D8-47DC-83EE-4E57F2681C32}"/>
              </a:ext>
            </a:extLst>
          </p:cNvPr>
          <p:cNvSpPr>
            <a:spLocks noChangeShapeType="1"/>
          </p:cNvSpPr>
          <p:nvPr/>
        </p:nvSpPr>
        <p:spPr bwMode="auto">
          <a:xfrm>
            <a:off x="2630488" y="2182813"/>
            <a:ext cx="396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9" name="Line 79">
            <a:extLst>
              <a:ext uri="{FF2B5EF4-FFF2-40B4-BE49-F238E27FC236}">
                <a16:creationId xmlns:a16="http://schemas.microsoft.com/office/drawing/2014/main" id="{21B7DD50-6E82-490C-B235-CEEC327513F2}"/>
              </a:ext>
            </a:extLst>
          </p:cNvPr>
          <p:cNvSpPr>
            <a:spLocks noChangeShapeType="1"/>
          </p:cNvSpPr>
          <p:nvPr/>
        </p:nvSpPr>
        <p:spPr bwMode="auto">
          <a:xfrm flipH="1">
            <a:off x="6891338" y="2182813"/>
            <a:ext cx="492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0" name="Rectangle 80">
            <a:extLst>
              <a:ext uri="{FF2B5EF4-FFF2-40B4-BE49-F238E27FC236}">
                <a16:creationId xmlns:a16="http://schemas.microsoft.com/office/drawing/2014/main" id="{C9CFB0E5-29EE-4264-A603-9000CB2D4F65}"/>
              </a:ext>
            </a:extLst>
          </p:cNvPr>
          <p:cNvSpPr>
            <a:spLocks noChangeArrowheads="1"/>
          </p:cNvSpPr>
          <p:nvPr/>
        </p:nvSpPr>
        <p:spPr bwMode="auto">
          <a:xfrm>
            <a:off x="2166938" y="2105025"/>
            <a:ext cx="330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-40</a:t>
            </a:r>
            <a:endParaRPr lang="en-US" altLang="en-US" sz="1800"/>
          </a:p>
        </p:txBody>
      </p:sp>
      <p:sp>
        <p:nvSpPr>
          <p:cNvPr id="5201" name="Line 81">
            <a:extLst>
              <a:ext uri="{FF2B5EF4-FFF2-40B4-BE49-F238E27FC236}">
                <a16:creationId xmlns:a16="http://schemas.microsoft.com/office/drawing/2014/main" id="{112D0FDF-45E6-446F-ADDB-31EB307D31CC}"/>
              </a:ext>
            </a:extLst>
          </p:cNvPr>
          <p:cNvSpPr>
            <a:spLocks noChangeShapeType="1"/>
          </p:cNvSpPr>
          <p:nvPr/>
        </p:nvSpPr>
        <p:spPr bwMode="auto">
          <a:xfrm>
            <a:off x="2630488" y="1854200"/>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2" name="Line 82">
            <a:extLst>
              <a:ext uri="{FF2B5EF4-FFF2-40B4-BE49-F238E27FC236}">
                <a16:creationId xmlns:a16="http://schemas.microsoft.com/office/drawing/2014/main" id="{2912A921-526D-4F93-8EA7-B8613B0696A1}"/>
              </a:ext>
            </a:extLst>
          </p:cNvPr>
          <p:cNvSpPr>
            <a:spLocks noChangeShapeType="1"/>
          </p:cNvSpPr>
          <p:nvPr/>
        </p:nvSpPr>
        <p:spPr bwMode="auto">
          <a:xfrm flipH="1">
            <a:off x="6891338" y="1854200"/>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4" name="Line 84">
            <a:extLst>
              <a:ext uri="{FF2B5EF4-FFF2-40B4-BE49-F238E27FC236}">
                <a16:creationId xmlns:a16="http://schemas.microsoft.com/office/drawing/2014/main" id="{B4229E29-4F76-4D68-B9E7-5B0D4435BA06}"/>
              </a:ext>
            </a:extLst>
          </p:cNvPr>
          <p:cNvSpPr>
            <a:spLocks noChangeShapeType="1"/>
          </p:cNvSpPr>
          <p:nvPr/>
        </p:nvSpPr>
        <p:spPr bwMode="auto">
          <a:xfrm>
            <a:off x="2630488" y="1527175"/>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5" name="Line 85">
            <a:extLst>
              <a:ext uri="{FF2B5EF4-FFF2-40B4-BE49-F238E27FC236}">
                <a16:creationId xmlns:a16="http://schemas.microsoft.com/office/drawing/2014/main" id="{590DA761-DC2E-45A1-9251-7CCA13D7F99B}"/>
              </a:ext>
            </a:extLst>
          </p:cNvPr>
          <p:cNvSpPr>
            <a:spLocks noChangeShapeType="1"/>
          </p:cNvSpPr>
          <p:nvPr/>
        </p:nvSpPr>
        <p:spPr bwMode="auto">
          <a:xfrm flipH="1">
            <a:off x="6891338" y="1527175"/>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6" name="Rectangle 86">
            <a:extLst>
              <a:ext uri="{FF2B5EF4-FFF2-40B4-BE49-F238E27FC236}">
                <a16:creationId xmlns:a16="http://schemas.microsoft.com/office/drawing/2014/main" id="{AEF31638-0600-4B71-8277-C80796301D10}"/>
              </a:ext>
            </a:extLst>
          </p:cNvPr>
          <p:cNvSpPr>
            <a:spLocks noChangeArrowheads="1"/>
          </p:cNvSpPr>
          <p:nvPr/>
        </p:nvSpPr>
        <p:spPr bwMode="auto">
          <a:xfrm>
            <a:off x="2276475" y="145097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5207" name="Line 87">
            <a:extLst>
              <a:ext uri="{FF2B5EF4-FFF2-40B4-BE49-F238E27FC236}">
                <a16:creationId xmlns:a16="http://schemas.microsoft.com/office/drawing/2014/main" id="{99465058-6CFD-43C0-A09F-409884F9A6C7}"/>
              </a:ext>
            </a:extLst>
          </p:cNvPr>
          <p:cNvSpPr>
            <a:spLocks noChangeShapeType="1"/>
          </p:cNvSpPr>
          <p:nvPr/>
        </p:nvSpPr>
        <p:spPr bwMode="auto">
          <a:xfrm>
            <a:off x="2630488" y="1527175"/>
            <a:ext cx="43100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8" name="Freeform 88">
            <a:extLst>
              <a:ext uri="{FF2B5EF4-FFF2-40B4-BE49-F238E27FC236}">
                <a16:creationId xmlns:a16="http://schemas.microsoft.com/office/drawing/2014/main" id="{C841A55E-1B80-4BE1-A9EA-964A5B313E40}"/>
              </a:ext>
            </a:extLst>
          </p:cNvPr>
          <p:cNvSpPr>
            <a:spLocks/>
          </p:cNvSpPr>
          <p:nvPr/>
        </p:nvSpPr>
        <p:spPr bwMode="auto">
          <a:xfrm>
            <a:off x="2630488" y="1527175"/>
            <a:ext cx="4310062" cy="3294063"/>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10" name="Freeform 90">
            <a:extLst>
              <a:ext uri="{FF2B5EF4-FFF2-40B4-BE49-F238E27FC236}">
                <a16:creationId xmlns:a16="http://schemas.microsoft.com/office/drawing/2014/main" id="{A817F885-4257-4FDE-97EC-5CE568E73C05}"/>
              </a:ext>
            </a:extLst>
          </p:cNvPr>
          <p:cNvSpPr>
            <a:spLocks/>
          </p:cNvSpPr>
          <p:nvPr/>
        </p:nvSpPr>
        <p:spPr bwMode="auto">
          <a:xfrm>
            <a:off x="2630488" y="1527175"/>
            <a:ext cx="1201737" cy="3216275"/>
          </a:xfrm>
          <a:custGeom>
            <a:avLst/>
            <a:gdLst>
              <a:gd name="T0" fmla="*/ 12 w 757"/>
              <a:gd name="T1" fmla="*/ 0 h 2026"/>
              <a:gd name="T2" fmla="*/ 31 w 757"/>
              <a:gd name="T3" fmla="*/ 0 h 2026"/>
              <a:gd name="T4" fmla="*/ 50 w 757"/>
              <a:gd name="T5" fmla="*/ 0 h 2026"/>
              <a:gd name="T6" fmla="*/ 69 w 757"/>
              <a:gd name="T7" fmla="*/ 0 h 2026"/>
              <a:gd name="T8" fmla="*/ 87 w 757"/>
              <a:gd name="T9" fmla="*/ 0 h 2026"/>
              <a:gd name="T10" fmla="*/ 106 w 757"/>
              <a:gd name="T11" fmla="*/ 0 h 2026"/>
              <a:gd name="T12" fmla="*/ 125 w 757"/>
              <a:gd name="T13" fmla="*/ 0 h 2026"/>
              <a:gd name="T14" fmla="*/ 144 w 757"/>
              <a:gd name="T15" fmla="*/ 0 h 2026"/>
              <a:gd name="T16" fmla="*/ 162 w 757"/>
              <a:gd name="T17" fmla="*/ 0 h 2026"/>
              <a:gd name="T18" fmla="*/ 181 w 757"/>
              <a:gd name="T19" fmla="*/ 0 h 2026"/>
              <a:gd name="T20" fmla="*/ 200 w 757"/>
              <a:gd name="T21" fmla="*/ 0 h 2026"/>
              <a:gd name="T22" fmla="*/ 219 w 757"/>
              <a:gd name="T23" fmla="*/ 0 h 2026"/>
              <a:gd name="T24" fmla="*/ 238 w 757"/>
              <a:gd name="T25" fmla="*/ 0 h 2026"/>
              <a:gd name="T26" fmla="*/ 256 w 757"/>
              <a:gd name="T27" fmla="*/ 0 h 2026"/>
              <a:gd name="T28" fmla="*/ 275 w 757"/>
              <a:gd name="T29" fmla="*/ 0 h 2026"/>
              <a:gd name="T30" fmla="*/ 294 w 757"/>
              <a:gd name="T31" fmla="*/ 0 h 2026"/>
              <a:gd name="T32" fmla="*/ 313 w 757"/>
              <a:gd name="T33" fmla="*/ 0 h 2026"/>
              <a:gd name="T34" fmla="*/ 331 w 757"/>
              <a:gd name="T35" fmla="*/ 0 h 2026"/>
              <a:gd name="T36" fmla="*/ 350 w 757"/>
              <a:gd name="T37" fmla="*/ 0 h 2026"/>
              <a:gd name="T38" fmla="*/ 369 w 757"/>
              <a:gd name="T39" fmla="*/ 0 h 2026"/>
              <a:gd name="T40" fmla="*/ 388 w 757"/>
              <a:gd name="T41" fmla="*/ 0 h 2026"/>
              <a:gd name="T42" fmla="*/ 406 w 757"/>
              <a:gd name="T43" fmla="*/ 0 h 2026"/>
              <a:gd name="T44" fmla="*/ 425 w 757"/>
              <a:gd name="T45" fmla="*/ 0 h 2026"/>
              <a:gd name="T46" fmla="*/ 444 w 757"/>
              <a:gd name="T47" fmla="*/ 0 h 2026"/>
              <a:gd name="T48" fmla="*/ 463 w 757"/>
              <a:gd name="T49" fmla="*/ 0 h 2026"/>
              <a:gd name="T50" fmla="*/ 482 w 757"/>
              <a:gd name="T51" fmla="*/ 0 h 2026"/>
              <a:gd name="T52" fmla="*/ 500 w 757"/>
              <a:gd name="T53" fmla="*/ 0 h 2026"/>
              <a:gd name="T54" fmla="*/ 519 w 757"/>
              <a:gd name="T55" fmla="*/ 0 h 2026"/>
              <a:gd name="T56" fmla="*/ 538 w 757"/>
              <a:gd name="T57" fmla="*/ 401 h 2026"/>
              <a:gd name="T58" fmla="*/ 557 w 757"/>
              <a:gd name="T59" fmla="*/ 1013 h 2026"/>
              <a:gd name="T60" fmla="*/ 569 w 757"/>
              <a:gd name="T61" fmla="*/ 1620 h 2026"/>
              <a:gd name="T62" fmla="*/ 588 w 757"/>
              <a:gd name="T63" fmla="*/ 1996 h 2026"/>
              <a:gd name="T64" fmla="*/ 600 w 757"/>
              <a:gd name="T65" fmla="*/ 1723 h 2026"/>
              <a:gd name="T66" fmla="*/ 619 w 757"/>
              <a:gd name="T67" fmla="*/ 1486 h 2026"/>
              <a:gd name="T68" fmla="*/ 632 w 757"/>
              <a:gd name="T69" fmla="*/ 1280 h 2026"/>
              <a:gd name="T70" fmla="*/ 651 w 757"/>
              <a:gd name="T71" fmla="*/ 1110 h 2026"/>
              <a:gd name="T72" fmla="*/ 669 w 757"/>
              <a:gd name="T73" fmla="*/ 959 h 2026"/>
              <a:gd name="T74" fmla="*/ 682 w 757"/>
              <a:gd name="T75" fmla="*/ 825 h 2026"/>
              <a:gd name="T76" fmla="*/ 701 w 757"/>
              <a:gd name="T77" fmla="*/ 710 h 2026"/>
              <a:gd name="T78" fmla="*/ 713 w 757"/>
              <a:gd name="T79" fmla="*/ 613 h 2026"/>
              <a:gd name="T80" fmla="*/ 732 w 757"/>
              <a:gd name="T81" fmla="*/ 528 h 2026"/>
              <a:gd name="T82" fmla="*/ 744 w 757"/>
              <a:gd name="T83" fmla="*/ 455 h 2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57" h="2026">
                <a:moveTo>
                  <a:pt x="0" y="0"/>
                </a:moveTo>
                <a:lnTo>
                  <a:pt x="6" y="0"/>
                </a:lnTo>
                <a:lnTo>
                  <a:pt x="12" y="0"/>
                </a:lnTo>
                <a:lnTo>
                  <a:pt x="19" y="0"/>
                </a:lnTo>
                <a:lnTo>
                  <a:pt x="25" y="0"/>
                </a:lnTo>
                <a:lnTo>
                  <a:pt x="31" y="0"/>
                </a:lnTo>
                <a:lnTo>
                  <a:pt x="37" y="0"/>
                </a:lnTo>
                <a:lnTo>
                  <a:pt x="44" y="0"/>
                </a:lnTo>
                <a:lnTo>
                  <a:pt x="50" y="0"/>
                </a:lnTo>
                <a:lnTo>
                  <a:pt x="56" y="0"/>
                </a:lnTo>
                <a:lnTo>
                  <a:pt x="62" y="0"/>
                </a:lnTo>
                <a:lnTo>
                  <a:pt x="69" y="0"/>
                </a:lnTo>
                <a:lnTo>
                  <a:pt x="75" y="0"/>
                </a:lnTo>
                <a:lnTo>
                  <a:pt x="81" y="0"/>
                </a:lnTo>
                <a:lnTo>
                  <a:pt x="87" y="0"/>
                </a:lnTo>
                <a:lnTo>
                  <a:pt x="94" y="0"/>
                </a:lnTo>
                <a:lnTo>
                  <a:pt x="100" y="0"/>
                </a:lnTo>
                <a:lnTo>
                  <a:pt x="106" y="0"/>
                </a:lnTo>
                <a:lnTo>
                  <a:pt x="112" y="0"/>
                </a:lnTo>
                <a:lnTo>
                  <a:pt x="119" y="0"/>
                </a:lnTo>
                <a:lnTo>
                  <a:pt x="125" y="0"/>
                </a:lnTo>
                <a:lnTo>
                  <a:pt x="131" y="0"/>
                </a:lnTo>
                <a:lnTo>
                  <a:pt x="137" y="0"/>
                </a:lnTo>
                <a:lnTo>
                  <a:pt x="144" y="0"/>
                </a:lnTo>
                <a:lnTo>
                  <a:pt x="150" y="0"/>
                </a:lnTo>
                <a:lnTo>
                  <a:pt x="156" y="0"/>
                </a:lnTo>
                <a:lnTo>
                  <a:pt x="162" y="0"/>
                </a:lnTo>
                <a:lnTo>
                  <a:pt x="169" y="0"/>
                </a:lnTo>
                <a:lnTo>
                  <a:pt x="175" y="0"/>
                </a:lnTo>
                <a:lnTo>
                  <a:pt x="181" y="0"/>
                </a:lnTo>
                <a:lnTo>
                  <a:pt x="187" y="0"/>
                </a:lnTo>
                <a:lnTo>
                  <a:pt x="194" y="0"/>
                </a:lnTo>
                <a:lnTo>
                  <a:pt x="200" y="0"/>
                </a:lnTo>
                <a:lnTo>
                  <a:pt x="206" y="0"/>
                </a:lnTo>
                <a:lnTo>
                  <a:pt x="213" y="0"/>
                </a:lnTo>
                <a:lnTo>
                  <a:pt x="219" y="0"/>
                </a:lnTo>
                <a:lnTo>
                  <a:pt x="225" y="0"/>
                </a:lnTo>
                <a:lnTo>
                  <a:pt x="231" y="0"/>
                </a:lnTo>
                <a:lnTo>
                  <a:pt x="238" y="0"/>
                </a:lnTo>
                <a:lnTo>
                  <a:pt x="244" y="0"/>
                </a:lnTo>
                <a:lnTo>
                  <a:pt x="250" y="0"/>
                </a:lnTo>
                <a:lnTo>
                  <a:pt x="256" y="0"/>
                </a:lnTo>
                <a:lnTo>
                  <a:pt x="263" y="0"/>
                </a:lnTo>
                <a:lnTo>
                  <a:pt x="269" y="0"/>
                </a:lnTo>
                <a:lnTo>
                  <a:pt x="275" y="0"/>
                </a:lnTo>
                <a:lnTo>
                  <a:pt x="281" y="0"/>
                </a:lnTo>
                <a:lnTo>
                  <a:pt x="288" y="0"/>
                </a:lnTo>
                <a:lnTo>
                  <a:pt x="294" y="0"/>
                </a:lnTo>
                <a:lnTo>
                  <a:pt x="300" y="0"/>
                </a:lnTo>
                <a:lnTo>
                  <a:pt x="306" y="0"/>
                </a:lnTo>
                <a:lnTo>
                  <a:pt x="313" y="0"/>
                </a:lnTo>
                <a:lnTo>
                  <a:pt x="319" y="0"/>
                </a:lnTo>
                <a:lnTo>
                  <a:pt x="325" y="0"/>
                </a:lnTo>
                <a:lnTo>
                  <a:pt x="331" y="0"/>
                </a:lnTo>
                <a:lnTo>
                  <a:pt x="338" y="0"/>
                </a:lnTo>
                <a:lnTo>
                  <a:pt x="344" y="0"/>
                </a:lnTo>
                <a:lnTo>
                  <a:pt x="350" y="0"/>
                </a:lnTo>
                <a:lnTo>
                  <a:pt x="356" y="0"/>
                </a:lnTo>
                <a:lnTo>
                  <a:pt x="363" y="0"/>
                </a:lnTo>
                <a:lnTo>
                  <a:pt x="369" y="0"/>
                </a:lnTo>
                <a:lnTo>
                  <a:pt x="375" y="0"/>
                </a:lnTo>
                <a:lnTo>
                  <a:pt x="381" y="0"/>
                </a:lnTo>
                <a:lnTo>
                  <a:pt x="388" y="0"/>
                </a:lnTo>
                <a:lnTo>
                  <a:pt x="394" y="0"/>
                </a:lnTo>
                <a:lnTo>
                  <a:pt x="400" y="0"/>
                </a:lnTo>
                <a:lnTo>
                  <a:pt x="406" y="0"/>
                </a:lnTo>
                <a:lnTo>
                  <a:pt x="413" y="0"/>
                </a:lnTo>
                <a:lnTo>
                  <a:pt x="419" y="0"/>
                </a:lnTo>
                <a:lnTo>
                  <a:pt x="425" y="0"/>
                </a:lnTo>
                <a:lnTo>
                  <a:pt x="432" y="0"/>
                </a:lnTo>
                <a:lnTo>
                  <a:pt x="438" y="0"/>
                </a:lnTo>
                <a:lnTo>
                  <a:pt x="444" y="0"/>
                </a:lnTo>
                <a:lnTo>
                  <a:pt x="450" y="0"/>
                </a:lnTo>
                <a:lnTo>
                  <a:pt x="457" y="0"/>
                </a:lnTo>
                <a:lnTo>
                  <a:pt x="463" y="0"/>
                </a:lnTo>
                <a:lnTo>
                  <a:pt x="469" y="0"/>
                </a:lnTo>
                <a:lnTo>
                  <a:pt x="475" y="0"/>
                </a:lnTo>
                <a:lnTo>
                  <a:pt x="482" y="0"/>
                </a:lnTo>
                <a:lnTo>
                  <a:pt x="488" y="0"/>
                </a:lnTo>
                <a:lnTo>
                  <a:pt x="494" y="0"/>
                </a:lnTo>
                <a:lnTo>
                  <a:pt x="500" y="0"/>
                </a:lnTo>
                <a:lnTo>
                  <a:pt x="507" y="0"/>
                </a:lnTo>
                <a:lnTo>
                  <a:pt x="513" y="0"/>
                </a:lnTo>
                <a:lnTo>
                  <a:pt x="519" y="0"/>
                </a:lnTo>
                <a:lnTo>
                  <a:pt x="525" y="0"/>
                </a:lnTo>
                <a:lnTo>
                  <a:pt x="532" y="200"/>
                </a:lnTo>
                <a:lnTo>
                  <a:pt x="538" y="401"/>
                </a:lnTo>
                <a:lnTo>
                  <a:pt x="544" y="607"/>
                </a:lnTo>
                <a:lnTo>
                  <a:pt x="550" y="807"/>
                </a:lnTo>
                <a:lnTo>
                  <a:pt x="557" y="1013"/>
                </a:lnTo>
                <a:lnTo>
                  <a:pt x="563" y="1213"/>
                </a:lnTo>
                <a:lnTo>
                  <a:pt x="563" y="1420"/>
                </a:lnTo>
                <a:lnTo>
                  <a:pt x="569" y="1620"/>
                </a:lnTo>
                <a:lnTo>
                  <a:pt x="575" y="1826"/>
                </a:lnTo>
                <a:lnTo>
                  <a:pt x="582" y="2026"/>
                </a:lnTo>
                <a:lnTo>
                  <a:pt x="588" y="1996"/>
                </a:lnTo>
                <a:lnTo>
                  <a:pt x="594" y="1899"/>
                </a:lnTo>
                <a:lnTo>
                  <a:pt x="594" y="1808"/>
                </a:lnTo>
                <a:lnTo>
                  <a:pt x="600" y="1723"/>
                </a:lnTo>
                <a:lnTo>
                  <a:pt x="607" y="1638"/>
                </a:lnTo>
                <a:lnTo>
                  <a:pt x="613" y="1559"/>
                </a:lnTo>
                <a:lnTo>
                  <a:pt x="619" y="1486"/>
                </a:lnTo>
                <a:lnTo>
                  <a:pt x="625" y="1414"/>
                </a:lnTo>
                <a:lnTo>
                  <a:pt x="632" y="1347"/>
                </a:lnTo>
                <a:lnTo>
                  <a:pt x="632" y="1280"/>
                </a:lnTo>
                <a:lnTo>
                  <a:pt x="638" y="1220"/>
                </a:lnTo>
                <a:lnTo>
                  <a:pt x="644" y="1165"/>
                </a:lnTo>
                <a:lnTo>
                  <a:pt x="651" y="1110"/>
                </a:lnTo>
                <a:lnTo>
                  <a:pt x="657" y="1056"/>
                </a:lnTo>
                <a:lnTo>
                  <a:pt x="663" y="1001"/>
                </a:lnTo>
                <a:lnTo>
                  <a:pt x="669" y="959"/>
                </a:lnTo>
                <a:lnTo>
                  <a:pt x="669" y="910"/>
                </a:lnTo>
                <a:lnTo>
                  <a:pt x="676" y="868"/>
                </a:lnTo>
                <a:lnTo>
                  <a:pt x="682" y="825"/>
                </a:lnTo>
                <a:lnTo>
                  <a:pt x="688" y="783"/>
                </a:lnTo>
                <a:lnTo>
                  <a:pt x="694" y="746"/>
                </a:lnTo>
                <a:lnTo>
                  <a:pt x="701" y="710"/>
                </a:lnTo>
                <a:lnTo>
                  <a:pt x="701" y="680"/>
                </a:lnTo>
                <a:lnTo>
                  <a:pt x="707" y="643"/>
                </a:lnTo>
                <a:lnTo>
                  <a:pt x="713" y="613"/>
                </a:lnTo>
                <a:lnTo>
                  <a:pt x="719" y="583"/>
                </a:lnTo>
                <a:lnTo>
                  <a:pt x="726" y="558"/>
                </a:lnTo>
                <a:lnTo>
                  <a:pt x="732" y="528"/>
                </a:lnTo>
                <a:lnTo>
                  <a:pt x="738" y="504"/>
                </a:lnTo>
                <a:lnTo>
                  <a:pt x="738" y="479"/>
                </a:lnTo>
                <a:lnTo>
                  <a:pt x="744" y="455"/>
                </a:lnTo>
                <a:lnTo>
                  <a:pt x="751" y="437"/>
                </a:lnTo>
                <a:lnTo>
                  <a:pt x="757" y="413"/>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11" name="Freeform 91">
            <a:extLst>
              <a:ext uri="{FF2B5EF4-FFF2-40B4-BE49-F238E27FC236}">
                <a16:creationId xmlns:a16="http://schemas.microsoft.com/office/drawing/2014/main" id="{93E0BF31-2EBB-4659-9911-F9E64674045A}"/>
              </a:ext>
            </a:extLst>
          </p:cNvPr>
          <p:cNvSpPr>
            <a:spLocks/>
          </p:cNvSpPr>
          <p:nvPr/>
        </p:nvSpPr>
        <p:spPr bwMode="auto">
          <a:xfrm>
            <a:off x="3832225" y="1527175"/>
            <a:ext cx="1222375" cy="655638"/>
          </a:xfrm>
          <a:custGeom>
            <a:avLst/>
            <a:gdLst>
              <a:gd name="T0" fmla="*/ 12 w 770"/>
              <a:gd name="T1" fmla="*/ 376 h 413"/>
              <a:gd name="T2" fmla="*/ 25 w 770"/>
              <a:gd name="T3" fmla="*/ 322 h 413"/>
              <a:gd name="T4" fmla="*/ 44 w 770"/>
              <a:gd name="T5" fmla="*/ 279 h 413"/>
              <a:gd name="T6" fmla="*/ 56 w 770"/>
              <a:gd name="T7" fmla="*/ 243 h 413"/>
              <a:gd name="T8" fmla="*/ 75 w 770"/>
              <a:gd name="T9" fmla="*/ 206 h 413"/>
              <a:gd name="T10" fmla="*/ 87 w 770"/>
              <a:gd name="T11" fmla="*/ 176 h 413"/>
              <a:gd name="T12" fmla="*/ 106 w 770"/>
              <a:gd name="T13" fmla="*/ 152 h 413"/>
              <a:gd name="T14" fmla="*/ 125 w 770"/>
              <a:gd name="T15" fmla="*/ 128 h 413"/>
              <a:gd name="T16" fmla="*/ 144 w 770"/>
              <a:gd name="T17" fmla="*/ 109 h 413"/>
              <a:gd name="T18" fmla="*/ 156 w 770"/>
              <a:gd name="T19" fmla="*/ 91 h 413"/>
              <a:gd name="T20" fmla="*/ 175 w 770"/>
              <a:gd name="T21" fmla="*/ 79 h 413"/>
              <a:gd name="T22" fmla="*/ 194 w 770"/>
              <a:gd name="T23" fmla="*/ 67 h 413"/>
              <a:gd name="T24" fmla="*/ 213 w 770"/>
              <a:gd name="T25" fmla="*/ 55 h 413"/>
              <a:gd name="T26" fmla="*/ 231 w 770"/>
              <a:gd name="T27" fmla="*/ 43 h 413"/>
              <a:gd name="T28" fmla="*/ 250 w 770"/>
              <a:gd name="T29" fmla="*/ 37 h 413"/>
              <a:gd name="T30" fmla="*/ 269 w 770"/>
              <a:gd name="T31" fmla="*/ 30 h 413"/>
              <a:gd name="T32" fmla="*/ 288 w 770"/>
              <a:gd name="T33" fmla="*/ 24 h 413"/>
              <a:gd name="T34" fmla="*/ 306 w 770"/>
              <a:gd name="T35" fmla="*/ 24 h 413"/>
              <a:gd name="T36" fmla="*/ 325 w 770"/>
              <a:gd name="T37" fmla="*/ 18 h 413"/>
              <a:gd name="T38" fmla="*/ 344 w 770"/>
              <a:gd name="T39" fmla="*/ 12 h 413"/>
              <a:gd name="T40" fmla="*/ 363 w 770"/>
              <a:gd name="T41" fmla="*/ 12 h 413"/>
              <a:gd name="T42" fmla="*/ 382 w 770"/>
              <a:gd name="T43" fmla="*/ 12 h 413"/>
              <a:gd name="T44" fmla="*/ 400 w 770"/>
              <a:gd name="T45" fmla="*/ 6 h 413"/>
              <a:gd name="T46" fmla="*/ 419 w 770"/>
              <a:gd name="T47" fmla="*/ 6 h 413"/>
              <a:gd name="T48" fmla="*/ 438 w 770"/>
              <a:gd name="T49" fmla="*/ 6 h 413"/>
              <a:gd name="T50" fmla="*/ 457 w 770"/>
              <a:gd name="T51" fmla="*/ 6 h 413"/>
              <a:gd name="T52" fmla="*/ 475 w 770"/>
              <a:gd name="T53" fmla="*/ 0 h 413"/>
              <a:gd name="T54" fmla="*/ 494 w 770"/>
              <a:gd name="T55" fmla="*/ 0 h 413"/>
              <a:gd name="T56" fmla="*/ 513 w 770"/>
              <a:gd name="T57" fmla="*/ 0 h 413"/>
              <a:gd name="T58" fmla="*/ 532 w 770"/>
              <a:gd name="T59" fmla="*/ 0 h 413"/>
              <a:gd name="T60" fmla="*/ 551 w 770"/>
              <a:gd name="T61" fmla="*/ 0 h 413"/>
              <a:gd name="T62" fmla="*/ 569 w 770"/>
              <a:gd name="T63" fmla="*/ 0 h 413"/>
              <a:gd name="T64" fmla="*/ 588 w 770"/>
              <a:gd name="T65" fmla="*/ 0 h 413"/>
              <a:gd name="T66" fmla="*/ 607 w 770"/>
              <a:gd name="T67" fmla="*/ 0 h 413"/>
              <a:gd name="T68" fmla="*/ 626 w 770"/>
              <a:gd name="T69" fmla="*/ 0 h 413"/>
              <a:gd name="T70" fmla="*/ 644 w 770"/>
              <a:gd name="T71" fmla="*/ 0 h 413"/>
              <a:gd name="T72" fmla="*/ 663 w 770"/>
              <a:gd name="T73" fmla="*/ 0 h 413"/>
              <a:gd name="T74" fmla="*/ 682 w 770"/>
              <a:gd name="T75" fmla="*/ 0 h 413"/>
              <a:gd name="T76" fmla="*/ 701 w 770"/>
              <a:gd name="T77" fmla="*/ 0 h 413"/>
              <a:gd name="T78" fmla="*/ 719 w 770"/>
              <a:gd name="T79" fmla="*/ 0 h 413"/>
              <a:gd name="T80" fmla="*/ 738 w 770"/>
              <a:gd name="T81" fmla="*/ 0 h 413"/>
              <a:gd name="T82" fmla="*/ 757 w 770"/>
              <a:gd name="T83"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70" h="413">
                <a:moveTo>
                  <a:pt x="0" y="413"/>
                </a:moveTo>
                <a:lnTo>
                  <a:pt x="6" y="394"/>
                </a:lnTo>
                <a:lnTo>
                  <a:pt x="12" y="376"/>
                </a:lnTo>
                <a:lnTo>
                  <a:pt x="19" y="358"/>
                </a:lnTo>
                <a:lnTo>
                  <a:pt x="19" y="340"/>
                </a:lnTo>
                <a:lnTo>
                  <a:pt x="25" y="322"/>
                </a:lnTo>
                <a:lnTo>
                  <a:pt x="31" y="310"/>
                </a:lnTo>
                <a:lnTo>
                  <a:pt x="37" y="291"/>
                </a:lnTo>
                <a:lnTo>
                  <a:pt x="44" y="279"/>
                </a:lnTo>
                <a:lnTo>
                  <a:pt x="50" y="267"/>
                </a:lnTo>
                <a:lnTo>
                  <a:pt x="50" y="255"/>
                </a:lnTo>
                <a:lnTo>
                  <a:pt x="56" y="243"/>
                </a:lnTo>
                <a:lnTo>
                  <a:pt x="62" y="231"/>
                </a:lnTo>
                <a:lnTo>
                  <a:pt x="69" y="219"/>
                </a:lnTo>
                <a:lnTo>
                  <a:pt x="75" y="206"/>
                </a:lnTo>
                <a:lnTo>
                  <a:pt x="81" y="200"/>
                </a:lnTo>
                <a:lnTo>
                  <a:pt x="87" y="188"/>
                </a:lnTo>
                <a:lnTo>
                  <a:pt x="87" y="176"/>
                </a:lnTo>
                <a:lnTo>
                  <a:pt x="94" y="170"/>
                </a:lnTo>
                <a:lnTo>
                  <a:pt x="100" y="164"/>
                </a:lnTo>
                <a:lnTo>
                  <a:pt x="106" y="152"/>
                </a:lnTo>
                <a:lnTo>
                  <a:pt x="113" y="146"/>
                </a:lnTo>
                <a:lnTo>
                  <a:pt x="119" y="134"/>
                </a:lnTo>
                <a:lnTo>
                  <a:pt x="125" y="128"/>
                </a:lnTo>
                <a:lnTo>
                  <a:pt x="131" y="121"/>
                </a:lnTo>
                <a:lnTo>
                  <a:pt x="138" y="115"/>
                </a:lnTo>
                <a:lnTo>
                  <a:pt x="144" y="109"/>
                </a:lnTo>
                <a:lnTo>
                  <a:pt x="150" y="103"/>
                </a:lnTo>
                <a:lnTo>
                  <a:pt x="163" y="91"/>
                </a:lnTo>
                <a:lnTo>
                  <a:pt x="156" y="91"/>
                </a:lnTo>
                <a:lnTo>
                  <a:pt x="163" y="91"/>
                </a:lnTo>
                <a:lnTo>
                  <a:pt x="169" y="85"/>
                </a:lnTo>
                <a:lnTo>
                  <a:pt x="175" y="79"/>
                </a:lnTo>
                <a:lnTo>
                  <a:pt x="181" y="79"/>
                </a:lnTo>
                <a:lnTo>
                  <a:pt x="188" y="73"/>
                </a:lnTo>
                <a:lnTo>
                  <a:pt x="194" y="67"/>
                </a:lnTo>
                <a:lnTo>
                  <a:pt x="200" y="61"/>
                </a:lnTo>
                <a:lnTo>
                  <a:pt x="206" y="61"/>
                </a:lnTo>
                <a:lnTo>
                  <a:pt x="213" y="55"/>
                </a:lnTo>
                <a:lnTo>
                  <a:pt x="219" y="55"/>
                </a:lnTo>
                <a:lnTo>
                  <a:pt x="225" y="49"/>
                </a:lnTo>
                <a:lnTo>
                  <a:pt x="231" y="43"/>
                </a:lnTo>
                <a:lnTo>
                  <a:pt x="238" y="43"/>
                </a:lnTo>
                <a:lnTo>
                  <a:pt x="244" y="43"/>
                </a:lnTo>
                <a:lnTo>
                  <a:pt x="250" y="37"/>
                </a:lnTo>
                <a:lnTo>
                  <a:pt x="256" y="37"/>
                </a:lnTo>
                <a:lnTo>
                  <a:pt x="263" y="30"/>
                </a:lnTo>
                <a:lnTo>
                  <a:pt x="269" y="30"/>
                </a:lnTo>
                <a:lnTo>
                  <a:pt x="275" y="30"/>
                </a:lnTo>
                <a:lnTo>
                  <a:pt x="281" y="30"/>
                </a:lnTo>
                <a:lnTo>
                  <a:pt x="288" y="24"/>
                </a:lnTo>
                <a:lnTo>
                  <a:pt x="294" y="24"/>
                </a:lnTo>
                <a:lnTo>
                  <a:pt x="300" y="24"/>
                </a:lnTo>
                <a:lnTo>
                  <a:pt x="306" y="24"/>
                </a:lnTo>
                <a:lnTo>
                  <a:pt x="313" y="18"/>
                </a:lnTo>
                <a:lnTo>
                  <a:pt x="319" y="18"/>
                </a:lnTo>
                <a:lnTo>
                  <a:pt x="325" y="18"/>
                </a:lnTo>
                <a:lnTo>
                  <a:pt x="332" y="18"/>
                </a:lnTo>
                <a:lnTo>
                  <a:pt x="338" y="18"/>
                </a:lnTo>
                <a:lnTo>
                  <a:pt x="344" y="12"/>
                </a:lnTo>
                <a:lnTo>
                  <a:pt x="350" y="12"/>
                </a:lnTo>
                <a:lnTo>
                  <a:pt x="357" y="12"/>
                </a:lnTo>
                <a:lnTo>
                  <a:pt x="363" y="12"/>
                </a:lnTo>
                <a:lnTo>
                  <a:pt x="369" y="12"/>
                </a:lnTo>
                <a:lnTo>
                  <a:pt x="375" y="12"/>
                </a:lnTo>
                <a:lnTo>
                  <a:pt x="382" y="12"/>
                </a:lnTo>
                <a:lnTo>
                  <a:pt x="388" y="6"/>
                </a:lnTo>
                <a:lnTo>
                  <a:pt x="394" y="6"/>
                </a:lnTo>
                <a:lnTo>
                  <a:pt x="400" y="6"/>
                </a:lnTo>
                <a:lnTo>
                  <a:pt x="407" y="6"/>
                </a:lnTo>
                <a:lnTo>
                  <a:pt x="413" y="6"/>
                </a:lnTo>
                <a:lnTo>
                  <a:pt x="419" y="6"/>
                </a:lnTo>
                <a:lnTo>
                  <a:pt x="425" y="6"/>
                </a:lnTo>
                <a:lnTo>
                  <a:pt x="432" y="6"/>
                </a:lnTo>
                <a:lnTo>
                  <a:pt x="438" y="6"/>
                </a:lnTo>
                <a:lnTo>
                  <a:pt x="444" y="6"/>
                </a:lnTo>
                <a:lnTo>
                  <a:pt x="450" y="6"/>
                </a:lnTo>
                <a:lnTo>
                  <a:pt x="457" y="6"/>
                </a:lnTo>
                <a:lnTo>
                  <a:pt x="463" y="0"/>
                </a:lnTo>
                <a:lnTo>
                  <a:pt x="469" y="0"/>
                </a:lnTo>
                <a:lnTo>
                  <a:pt x="475" y="0"/>
                </a:lnTo>
                <a:lnTo>
                  <a:pt x="482" y="0"/>
                </a:lnTo>
                <a:lnTo>
                  <a:pt x="488" y="0"/>
                </a:lnTo>
                <a:lnTo>
                  <a:pt x="494" y="0"/>
                </a:lnTo>
                <a:lnTo>
                  <a:pt x="500" y="0"/>
                </a:lnTo>
                <a:lnTo>
                  <a:pt x="507" y="0"/>
                </a:lnTo>
                <a:lnTo>
                  <a:pt x="513" y="0"/>
                </a:lnTo>
                <a:lnTo>
                  <a:pt x="519" y="0"/>
                </a:lnTo>
                <a:lnTo>
                  <a:pt x="525" y="0"/>
                </a:lnTo>
                <a:lnTo>
                  <a:pt x="532" y="0"/>
                </a:lnTo>
                <a:lnTo>
                  <a:pt x="538" y="0"/>
                </a:lnTo>
                <a:lnTo>
                  <a:pt x="544" y="0"/>
                </a:lnTo>
                <a:lnTo>
                  <a:pt x="551" y="0"/>
                </a:lnTo>
                <a:lnTo>
                  <a:pt x="557" y="0"/>
                </a:lnTo>
                <a:lnTo>
                  <a:pt x="563" y="0"/>
                </a:lnTo>
                <a:lnTo>
                  <a:pt x="569" y="0"/>
                </a:lnTo>
                <a:lnTo>
                  <a:pt x="576" y="0"/>
                </a:lnTo>
                <a:lnTo>
                  <a:pt x="582" y="0"/>
                </a:lnTo>
                <a:lnTo>
                  <a:pt x="588" y="0"/>
                </a:lnTo>
                <a:lnTo>
                  <a:pt x="594" y="0"/>
                </a:lnTo>
                <a:lnTo>
                  <a:pt x="601" y="0"/>
                </a:lnTo>
                <a:lnTo>
                  <a:pt x="607" y="0"/>
                </a:lnTo>
                <a:lnTo>
                  <a:pt x="613" y="0"/>
                </a:lnTo>
                <a:lnTo>
                  <a:pt x="619" y="0"/>
                </a:lnTo>
                <a:lnTo>
                  <a:pt x="626" y="0"/>
                </a:lnTo>
                <a:lnTo>
                  <a:pt x="632" y="0"/>
                </a:lnTo>
                <a:lnTo>
                  <a:pt x="638" y="0"/>
                </a:lnTo>
                <a:lnTo>
                  <a:pt x="644" y="0"/>
                </a:lnTo>
                <a:lnTo>
                  <a:pt x="651" y="0"/>
                </a:lnTo>
                <a:lnTo>
                  <a:pt x="657" y="0"/>
                </a:lnTo>
                <a:lnTo>
                  <a:pt x="663" y="0"/>
                </a:lnTo>
                <a:lnTo>
                  <a:pt x="669" y="0"/>
                </a:lnTo>
                <a:lnTo>
                  <a:pt x="676" y="0"/>
                </a:lnTo>
                <a:lnTo>
                  <a:pt x="682" y="0"/>
                </a:lnTo>
                <a:lnTo>
                  <a:pt x="688" y="0"/>
                </a:lnTo>
                <a:lnTo>
                  <a:pt x="694" y="0"/>
                </a:lnTo>
                <a:lnTo>
                  <a:pt x="701" y="0"/>
                </a:lnTo>
                <a:lnTo>
                  <a:pt x="707" y="0"/>
                </a:lnTo>
                <a:lnTo>
                  <a:pt x="713" y="0"/>
                </a:lnTo>
                <a:lnTo>
                  <a:pt x="719" y="0"/>
                </a:lnTo>
                <a:lnTo>
                  <a:pt x="726" y="0"/>
                </a:lnTo>
                <a:lnTo>
                  <a:pt x="732" y="0"/>
                </a:lnTo>
                <a:lnTo>
                  <a:pt x="738" y="0"/>
                </a:lnTo>
                <a:lnTo>
                  <a:pt x="744" y="0"/>
                </a:lnTo>
                <a:lnTo>
                  <a:pt x="751" y="0"/>
                </a:lnTo>
                <a:lnTo>
                  <a:pt x="757" y="0"/>
                </a:lnTo>
                <a:lnTo>
                  <a:pt x="763" y="0"/>
                </a:lnTo>
                <a:lnTo>
                  <a:pt x="770"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12" name="Freeform 92">
            <a:extLst>
              <a:ext uri="{FF2B5EF4-FFF2-40B4-BE49-F238E27FC236}">
                <a16:creationId xmlns:a16="http://schemas.microsoft.com/office/drawing/2014/main" id="{4730F7AF-7ECC-427D-8DD5-C0647D48FBE8}"/>
              </a:ext>
            </a:extLst>
          </p:cNvPr>
          <p:cNvSpPr>
            <a:spLocks/>
          </p:cNvSpPr>
          <p:nvPr/>
        </p:nvSpPr>
        <p:spPr bwMode="auto">
          <a:xfrm>
            <a:off x="5054600" y="1527175"/>
            <a:ext cx="1260475" cy="1588"/>
          </a:xfrm>
          <a:custGeom>
            <a:avLst/>
            <a:gdLst>
              <a:gd name="T0" fmla="*/ 12 w 794"/>
              <a:gd name="T1" fmla="*/ 31 w 794"/>
              <a:gd name="T2" fmla="*/ 50 w 794"/>
              <a:gd name="T3" fmla="*/ 68 w 794"/>
              <a:gd name="T4" fmla="*/ 87 w 794"/>
              <a:gd name="T5" fmla="*/ 106 w 794"/>
              <a:gd name="T6" fmla="*/ 125 w 794"/>
              <a:gd name="T7" fmla="*/ 143 w 794"/>
              <a:gd name="T8" fmla="*/ 162 w 794"/>
              <a:gd name="T9" fmla="*/ 181 w 794"/>
              <a:gd name="T10" fmla="*/ 200 w 794"/>
              <a:gd name="T11" fmla="*/ 219 w 794"/>
              <a:gd name="T12" fmla="*/ 237 w 794"/>
              <a:gd name="T13" fmla="*/ 256 w 794"/>
              <a:gd name="T14" fmla="*/ 275 w 794"/>
              <a:gd name="T15" fmla="*/ 294 w 794"/>
              <a:gd name="T16" fmla="*/ 312 w 794"/>
              <a:gd name="T17" fmla="*/ 331 w 794"/>
              <a:gd name="T18" fmla="*/ 350 w 794"/>
              <a:gd name="T19" fmla="*/ 369 w 794"/>
              <a:gd name="T20" fmla="*/ 387 w 794"/>
              <a:gd name="T21" fmla="*/ 406 w 794"/>
              <a:gd name="T22" fmla="*/ 425 w 794"/>
              <a:gd name="T23" fmla="*/ 444 w 794"/>
              <a:gd name="T24" fmla="*/ 463 w 794"/>
              <a:gd name="T25" fmla="*/ 481 w 794"/>
              <a:gd name="T26" fmla="*/ 500 w 794"/>
              <a:gd name="T27" fmla="*/ 519 w 794"/>
              <a:gd name="T28" fmla="*/ 538 w 794"/>
              <a:gd name="T29" fmla="*/ 556 w 794"/>
              <a:gd name="T30" fmla="*/ 575 w 794"/>
              <a:gd name="T31" fmla="*/ 594 w 794"/>
              <a:gd name="T32" fmla="*/ 613 w 794"/>
              <a:gd name="T33" fmla="*/ 631 w 794"/>
              <a:gd name="T34" fmla="*/ 650 w 794"/>
              <a:gd name="T35" fmla="*/ 669 w 794"/>
              <a:gd name="T36" fmla="*/ 688 w 794"/>
              <a:gd name="T37" fmla="*/ 707 w 794"/>
              <a:gd name="T38" fmla="*/ 725 w 794"/>
              <a:gd name="T39" fmla="*/ 744 w 794"/>
              <a:gd name="T40" fmla="*/ 763 w 794"/>
              <a:gd name="T41" fmla="*/ 782 w 79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Lst>
            <a:rect l="0" t="0" r="r" b="b"/>
            <a:pathLst>
              <a:path w="794">
                <a:moveTo>
                  <a:pt x="0" y="0"/>
                </a:moveTo>
                <a:lnTo>
                  <a:pt x="6" y="0"/>
                </a:lnTo>
                <a:lnTo>
                  <a:pt x="12" y="0"/>
                </a:lnTo>
                <a:lnTo>
                  <a:pt x="18" y="0"/>
                </a:lnTo>
                <a:lnTo>
                  <a:pt x="25" y="0"/>
                </a:lnTo>
                <a:lnTo>
                  <a:pt x="31" y="0"/>
                </a:lnTo>
                <a:lnTo>
                  <a:pt x="37" y="0"/>
                </a:lnTo>
                <a:lnTo>
                  <a:pt x="43" y="0"/>
                </a:lnTo>
                <a:lnTo>
                  <a:pt x="50" y="0"/>
                </a:lnTo>
                <a:lnTo>
                  <a:pt x="56" y="0"/>
                </a:lnTo>
                <a:lnTo>
                  <a:pt x="62" y="0"/>
                </a:lnTo>
                <a:lnTo>
                  <a:pt x="68" y="0"/>
                </a:lnTo>
                <a:lnTo>
                  <a:pt x="75" y="0"/>
                </a:lnTo>
                <a:lnTo>
                  <a:pt x="81" y="0"/>
                </a:lnTo>
                <a:lnTo>
                  <a:pt x="87" y="0"/>
                </a:lnTo>
                <a:lnTo>
                  <a:pt x="93" y="0"/>
                </a:lnTo>
                <a:lnTo>
                  <a:pt x="100" y="0"/>
                </a:lnTo>
                <a:lnTo>
                  <a:pt x="106" y="0"/>
                </a:lnTo>
                <a:lnTo>
                  <a:pt x="112" y="0"/>
                </a:lnTo>
                <a:lnTo>
                  <a:pt x="118" y="0"/>
                </a:lnTo>
                <a:lnTo>
                  <a:pt x="125" y="0"/>
                </a:lnTo>
                <a:lnTo>
                  <a:pt x="131" y="0"/>
                </a:lnTo>
                <a:lnTo>
                  <a:pt x="137" y="0"/>
                </a:lnTo>
                <a:lnTo>
                  <a:pt x="143" y="0"/>
                </a:lnTo>
                <a:lnTo>
                  <a:pt x="150" y="0"/>
                </a:lnTo>
                <a:lnTo>
                  <a:pt x="156" y="0"/>
                </a:lnTo>
                <a:lnTo>
                  <a:pt x="162" y="0"/>
                </a:lnTo>
                <a:lnTo>
                  <a:pt x="168" y="0"/>
                </a:lnTo>
                <a:lnTo>
                  <a:pt x="175" y="0"/>
                </a:lnTo>
                <a:lnTo>
                  <a:pt x="181" y="0"/>
                </a:lnTo>
                <a:lnTo>
                  <a:pt x="187" y="0"/>
                </a:lnTo>
                <a:lnTo>
                  <a:pt x="193" y="0"/>
                </a:lnTo>
                <a:lnTo>
                  <a:pt x="200" y="0"/>
                </a:lnTo>
                <a:lnTo>
                  <a:pt x="206" y="0"/>
                </a:lnTo>
                <a:lnTo>
                  <a:pt x="212" y="0"/>
                </a:lnTo>
                <a:lnTo>
                  <a:pt x="219" y="0"/>
                </a:lnTo>
                <a:lnTo>
                  <a:pt x="225" y="0"/>
                </a:lnTo>
                <a:lnTo>
                  <a:pt x="231" y="0"/>
                </a:lnTo>
                <a:lnTo>
                  <a:pt x="237" y="0"/>
                </a:lnTo>
                <a:lnTo>
                  <a:pt x="244" y="0"/>
                </a:lnTo>
                <a:lnTo>
                  <a:pt x="250" y="0"/>
                </a:lnTo>
                <a:lnTo>
                  <a:pt x="256" y="0"/>
                </a:lnTo>
                <a:lnTo>
                  <a:pt x="262" y="0"/>
                </a:lnTo>
                <a:lnTo>
                  <a:pt x="269" y="0"/>
                </a:lnTo>
                <a:lnTo>
                  <a:pt x="275" y="0"/>
                </a:lnTo>
                <a:lnTo>
                  <a:pt x="281" y="0"/>
                </a:lnTo>
                <a:lnTo>
                  <a:pt x="287" y="0"/>
                </a:lnTo>
                <a:lnTo>
                  <a:pt x="294" y="0"/>
                </a:lnTo>
                <a:lnTo>
                  <a:pt x="300" y="0"/>
                </a:lnTo>
                <a:lnTo>
                  <a:pt x="306" y="0"/>
                </a:lnTo>
                <a:lnTo>
                  <a:pt x="312" y="0"/>
                </a:lnTo>
                <a:lnTo>
                  <a:pt x="319" y="0"/>
                </a:lnTo>
                <a:lnTo>
                  <a:pt x="325" y="0"/>
                </a:lnTo>
                <a:lnTo>
                  <a:pt x="331" y="0"/>
                </a:lnTo>
                <a:lnTo>
                  <a:pt x="337" y="0"/>
                </a:lnTo>
                <a:lnTo>
                  <a:pt x="344" y="0"/>
                </a:lnTo>
                <a:lnTo>
                  <a:pt x="350" y="0"/>
                </a:lnTo>
                <a:lnTo>
                  <a:pt x="356" y="0"/>
                </a:lnTo>
                <a:lnTo>
                  <a:pt x="362" y="0"/>
                </a:lnTo>
                <a:lnTo>
                  <a:pt x="369" y="0"/>
                </a:lnTo>
                <a:lnTo>
                  <a:pt x="375" y="0"/>
                </a:lnTo>
                <a:lnTo>
                  <a:pt x="381" y="0"/>
                </a:lnTo>
                <a:lnTo>
                  <a:pt x="387" y="0"/>
                </a:lnTo>
                <a:lnTo>
                  <a:pt x="394" y="0"/>
                </a:lnTo>
                <a:lnTo>
                  <a:pt x="400" y="0"/>
                </a:lnTo>
                <a:lnTo>
                  <a:pt x="406" y="0"/>
                </a:lnTo>
                <a:lnTo>
                  <a:pt x="412" y="0"/>
                </a:lnTo>
                <a:lnTo>
                  <a:pt x="419" y="0"/>
                </a:lnTo>
                <a:lnTo>
                  <a:pt x="425" y="0"/>
                </a:lnTo>
                <a:lnTo>
                  <a:pt x="431" y="0"/>
                </a:lnTo>
                <a:lnTo>
                  <a:pt x="438" y="0"/>
                </a:lnTo>
                <a:lnTo>
                  <a:pt x="444" y="0"/>
                </a:lnTo>
                <a:lnTo>
                  <a:pt x="450" y="0"/>
                </a:lnTo>
                <a:lnTo>
                  <a:pt x="456" y="0"/>
                </a:lnTo>
                <a:lnTo>
                  <a:pt x="463" y="0"/>
                </a:lnTo>
                <a:lnTo>
                  <a:pt x="469" y="0"/>
                </a:lnTo>
                <a:lnTo>
                  <a:pt x="475" y="0"/>
                </a:lnTo>
                <a:lnTo>
                  <a:pt x="481" y="0"/>
                </a:lnTo>
                <a:lnTo>
                  <a:pt x="488" y="0"/>
                </a:lnTo>
                <a:lnTo>
                  <a:pt x="494" y="0"/>
                </a:lnTo>
                <a:lnTo>
                  <a:pt x="500" y="0"/>
                </a:lnTo>
                <a:lnTo>
                  <a:pt x="506" y="0"/>
                </a:lnTo>
                <a:lnTo>
                  <a:pt x="513" y="0"/>
                </a:lnTo>
                <a:lnTo>
                  <a:pt x="519" y="0"/>
                </a:lnTo>
                <a:lnTo>
                  <a:pt x="525" y="0"/>
                </a:lnTo>
                <a:lnTo>
                  <a:pt x="531" y="0"/>
                </a:lnTo>
                <a:lnTo>
                  <a:pt x="538" y="0"/>
                </a:lnTo>
                <a:lnTo>
                  <a:pt x="544" y="0"/>
                </a:lnTo>
                <a:lnTo>
                  <a:pt x="550" y="0"/>
                </a:lnTo>
                <a:lnTo>
                  <a:pt x="556" y="0"/>
                </a:lnTo>
                <a:lnTo>
                  <a:pt x="563" y="0"/>
                </a:lnTo>
                <a:lnTo>
                  <a:pt x="569" y="0"/>
                </a:lnTo>
                <a:lnTo>
                  <a:pt x="575" y="0"/>
                </a:lnTo>
                <a:lnTo>
                  <a:pt x="581" y="0"/>
                </a:lnTo>
                <a:lnTo>
                  <a:pt x="588" y="0"/>
                </a:lnTo>
                <a:lnTo>
                  <a:pt x="594" y="0"/>
                </a:lnTo>
                <a:lnTo>
                  <a:pt x="600" y="0"/>
                </a:lnTo>
                <a:lnTo>
                  <a:pt x="606" y="0"/>
                </a:lnTo>
                <a:lnTo>
                  <a:pt x="613" y="0"/>
                </a:lnTo>
                <a:lnTo>
                  <a:pt x="619" y="0"/>
                </a:lnTo>
                <a:lnTo>
                  <a:pt x="625" y="0"/>
                </a:lnTo>
                <a:lnTo>
                  <a:pt x="631" y="0"/>
                </a:lnTo>
                <a:lnTo>
                  <a:pt x="638" y="0"/>
                </a:lnTo>
                <a:lnTo>
                  <a:pt x="644" y="0"/>
                </a:lnTo>
                <a:lnTo>
                  <a:pt x="650" y="0"/>
                </a:lnTo>
                <a:lnTo>
                  <a:pt x="657" y="0"/>
                </a:lnTo>
                <a:lnTo>
                  <a:pt x="663" y="0"/>
                </a:lnTo>
                <a:lnTo>
                  <a:pt x="669" y="0"/>
                </a:lnTo>
                <a:lnTo>
                  <a:pt x="675" y="0"/>
                </a:lnTo>
                <a:lnTo>
                  <a:pt x="682" y="0"/>
                </a:lnTo>
                <a:lnTo>
                  <a:pt x="688" y="0"/>
                </a:lnTo>
                <a:lnTo>
                  <a:pt x="694" y="0"/>
                </a:lnTo>
                <a:lnTo>
                  <a:pt x="700" y="0"/>
                </a:lnTo>
                <a:lnTo>
                  <a:pt x="707" y="0"/>
                </a:lnTo>
                <a:lnTo>
                  <a:pt x="713" y="0"/>
                </a:lnTo>
                <a:lnTo>
                  <a:pt x="719" y="0"/>
                </a:lnTo>
                <a:lnTo>
                  <a:pt x="725" y="0"/>
                </a:lnTo>
                <a:lnTo>
                  <a:pt x="732" y="0"/>
                </a:lnTo>
                <a:lnTo>
                  <a:pt x="738" y="0"/>
                </a:lnTo>
                <a:lnTo>
                  <a:pt x="744" y="0"/>
                </a:lnTo>
                <a:lnTo>
                  <a:pt x="750" y="0"/>
                </a:lnTo>
                <a:lnTo>
                  <a:pt x="757" y="0"/>
                </a:lnTo>
                <a:lnTo>
                  <a:pt x="763" y="0"/>
                </a:lnTo>
                <a:lnTo>
                  <a:pt x="769" y="0"/>
                </a:lnTo>
                <a:lnTo>
                  <a:pt x="775" y="0"/>
                </a:lnTo>
                <a:lnTo>
                  <a:pt x="782" y="0"/>
                </a:lnTo>
                <a:lnTo>
                  <a:pt x="788" y="0"/>
                </a:lnTo>
                <a:lnTo>
                  <a:pt x="794"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13" name="Freeform 93">
            <a:extLst>
              <a:ext uri="{FF2B5EF4-FFF2-40B4-BE49-F238E27FC236}">
                <a16:creationId xmlns:a16="http://schemas.microsoft.com/office/drawing/2014/main" id="{495FD8EB-A78C-4B42-9413-BC6960BCDE2A}"/>
              </a:ext>
            </a:extLst>
          </p:cNvPr>
          <p:cNvSpPr>
            <a:spLocks/>
          </p:cNvSpPr>
          <p:nvPr/>
        </p:nvSpPr>
        <p:spPr bwMode="auto">
          <a:xfrm>
            <a:off x="6315075" y="1527175"/>
            <a:ext cx="625475" cy="1588"/>
          </a:xfrm>
          <a:custGeom>
            <a:avLst/>
            <a:gdLst>
              <a:gd name="T0" fmla="*/ 6 w 394"/>
              <a:gd name="T1" fmla="*/ 19 w 394"/>
              <a:gd name="T2" fmla="*/ 31 w 394"/>
              <a:gd name="T3" fmla="*/ 44 w 394"/>
              <a:gd name="T4" fmla="*/ 56 w 394"/>
              <a:gd name="T5" fmla="*/ 69 w 394"/>
              <a:gd name="T6" fmla="*/ 82 w 394"/>
              <a:gd name="T7" fmla="*/ 94 w 394"/>
              <a:gd name="T8" fmla="*/ 107 w 394"/>
              <a:gd name="T9" fmla="*/ 119 w 394"/>
              <a:gd name="T10" fmla="*/ 132 w 394"/>
              <a:gd name="T11" fmla="*/ 144 w 394"/>
              <a:gd name="T12" fmla="*/ 157 w 394"/>
              <a:gd name="T13" fmla="*/ 169 w 394"/>
              <a:gd name="T14" fmla="*/ 182 w 394"/>
              <a:gd name="T15" fmla="*/ 194 w 394"/>
              <a:gd name="T16" fmla="*/ 207 w 394"/>
              <a:gd name="T17" fmla="*/ 219 w 394"/>
              <a:gd name="T18" fmla="*/ 232 w 394"/>
              <a:gd name="T19" fmla="*/ 244 w 394"/>
              <a:gd name="T20" fmla="*/ 257 w 394"/>
              <a:gd name="T21" fmla="*/ 269 w 394"/>
              <a:gd name="T22" fmla="*/ 282 w 394"/>
              <a:gd name="T23" fmla="*/ 294 w 394"/>
              <a:gd name="T24" fmla="*/ 307 w 394"/>
              <a:gd name="T25" fmla="*/ 319 w 394"/>
              <a:gd name="T26" fmla="*/ 332 w 394"/>
              <a:gd name="T27" fmla="*/ 344 w 394"/>
              <a:gd name="T28" fmla="*/ 357 w 394"/>
              <a:gd name="T29" fmla="*/ 369 w 394"/>
              <a:gd name="T30" fmla="*/ 382 w 394"/>
              <a:gd name="T31" fmla="*/ 394 w 394"/>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Lst>
            <a:rect l="0" t="0" r="r" b="b"/>
            <a:pathLst>
              <a:path w="394">
                <a:moveTo>
                  <a:pt x="0" y="0"/>
                </a:moveTo>
                <a:lnTo>
                  <a:pt x="6" y="0"/>
                </a:lnTo>
                <a:lnTo>
                  <a:pt x="13" y="0"/>
                </a:lnTo>
                <a:lnTo>
                  <a:pt x="19" y="0"/>
                </a:lnTo>
                <a:lnTo>
                  <a:pt x="25" y="0"/>
                </a:lnTo>
                <a:lnTo>
                  <a:pt x="31" y="0"/>
                </a:lnTo>
                <a:lnTo>
                  <a:pt x="38" y="0"/>
                </a:lnTo>
                <a:lnTo>
                  <a:pt x="44" y="0"/>
                </a:lnTo>
                <a:lnTo>
                  <a:pt x="50" y="0"/>
                </a:lnTo>
                <a:lnTo>
                  <a:pt x="56" y="0"/>
                </a:lnTo>
                <a:lnTo>
                  <a:pt x="63" y="0"/>
                </a:lnTo>
                <a:lnTo>
                  <a:pt x="69" y="0"/>
                </a:lnTo>
                <a:lnTo>
                  <a:pt x="75" y="0"/>
                </a:lnTo>
                <a:lnTo>
                  <a:pt x="82" y="0"/>
                </a:lnTo>
                <a:lnTo>
                  <a:pt x="88" y="0"/>
                </a:lnTo>
                <a:lnTo>
                  <a:pt x="94" y="0"/>
                </a:lnTo>
                <a:lnTo>
                  <a:pt x="100" y="0"/>
                </a:lnTo>
                <a:lnTo>
                  <a:pt x="107" y="0"/>
                </a:lnTo>
                <a:lnTo>
                  <a:pt x="113" y="0"/>
                </a:lnTo>
                <a:lnTo>
                  <a:pt x="119" y="0"/>
                </a:lnTo>
                <a:lnTo>
                  <a:pt x="125" y="0"/>
                </a:lnTo>
                <a:lnTo>
                  <a:pt x="132" y="0"/>
                </a:lnTo>
                <a:lnTo>
                  <a:pt x="138" y="0"/>
                </a:lnTo>
                <a:lnTo>
                  <a:pt x="144" y="0"/>
                </a:lnTo>
                <a:lnTo>
                  <a:pt x="150" y="0"/>
                </a:lnTo>
                <a:lnTo>
                  <a:pt x="157" y="0"/>
                </a:lnTo>
                <a:lnTo>
                  <a:pt x="163" y="0"/>
                </a:lnTo>
                <a:lnTo>
                  <a:pt x="169" y="0"/>
                </a:lnTo>
                <a:lnTo>
                  <a:pt x="175" y="0"/>
                </a:lnTo>
                <a:lnTo>
                  <a:pt x="182" y="0"/>
                </a:lnTo>
                <a:lnTo>
                  <a:pt x="188" y="0"/>
                </a:lnTo>
                <a:lnTo>
                  <a:pt x="194" y="0"/>
                </a:lnTo>
                <a:lnTo>
                  <a:pt x="200" y="0"/>
                </a:lnTo>
                <a:lnTo>
                  <a:pt x="207" y="0"/>
                </a:lnTo>
                <a:lnTo>
                  <a:pt x="213" y="0"/>
                </a:lnTo>
                <a:lnTo>
                  <a:pt x="219" y="0"/>
                </a:lnTo>
                <a:lnTo>
                  <a:pt x="225" y="0"/>
                </a:lnTo>
                <a:lnTo>
                  <a:pt x="232" y="0"/>
                </a:lnTo>
                <a:lnTo>
                  <a:pt x="238" y="0"/>
                </a:lnTo>
                <a:lnTo>
                  <a:pt x="244" y="0"/>
                </a:lnTo>
                <a:lnTo>
                  <a:pt x="250" y="0"/>
                </a:lnTo>
                <a:lnTo>
                  <a:pt x="257" y="0"/>
                </a:lnTo>
                <a:lnTo>
                  <a:pt x="263" y="0"/>
                </a:lnTo>
                <a:lnTo>
                  <a:pt x="269" y="0"/>
                </a:lnTo>
                <a:lnTo>
                  <a:pt x="275" y="0"/>
                </a:lnTo>
                <a:lnTo>
                  <a:pt x="282" y="0"/>
                </a:lnTo>
                <a:lnTo>
                  <a:pt x="288" y="0"/>
                </a:lnTo>
                <a:lnTo>
                  <a:pt x="294" y="0"/>
                </a:lnTo>
                <a:lnTo>
                  <a:pt x="301" y="0"/>
                </a:lnTo>
                <a:lnTo>
                  <a:pt x="307" y="0"/>
                </a:lnTo>
                <a:lnTo>
                  <a:pt x="313" y="0"/>
                </a:lnTo>
                <a:lnTo>
                  <a:pt x="319" y="0"/>
                </a:lnTo>
                <a:lnTo>
                  <a:pt x="326" y="0"/>
                </a:lnTo>
                <a:lnTo>
                  <a:pt x="332" y="0"/>
                </a:lnTo>
                <a:lnTo>
                  <a:pt x="338" y="0"/>
                </a:lnTo>
                <a:lnTo>
                  <a:pt x="344" y="0"/>
                </a:lnTo>
                <a:lnTo>
                  <a:pt x="351" y="0"/>
                </a:lnTo>
                <a:lnTo>
                  <a:pt x="357" y="0"/>
                </a:lnTo>
                <a:lnTo>
                  <a:pt x="363" y="0"/>
                </a:lnTo>
                <a:lnTo>
                  <a:pt x="369" y="0"/>
                </a:lnTo>
                <a:lnTo>
                  <a:pt x="376" y="0"/>
                </a:lnTo>
                <a:lnTo>
                  <a:pt x="382" y="0"/>
                </a:lnTo>
                <a:lnTo>
                  <a:pt x="388" y="0"/>
                </a:lnTo>
                <a:lnTo>
                  <a:pt x="394"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17" name="Rectangle 97">
            <a:extLst>
              <a:ext uri="{FF2B5EF4-FFF2-40B4-BE49-F238E27FC236}">
                <a16:creationId xmlns:a16="http://schemas.microsoft.com/office/drawing/2014/main" id="{0D84AC10-E78B-4955-90E5-534531D7DE68}"/>
              </a:ext>
            </a:extLst>
          </p:cNvPr>
          <p:cNvSpPr>
            <a:spLocks noChangeArrowheads="1"/>
          </p:cNvSpPr>
          <p:nvPr/>
        </p:nvSpPr>
        <p:spPr bwMode="auto">
          <a:xfrm rot="16200000">
            <a:off x="1341438" y="2697162"/>
            <a:ext cx="10350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a:solidFill>
                  <a:srgbClr val="000000"/>
                </a:solidFill>
                <a:latin typeface="Arial" panose="020B0604020202020204" pitchFamily="34" charset="0"/>
              </a:rPr>
              <a:t>Voltage</a:t>
            </a:r>
            <a:endParaRPr lang="en-US" altLang="en-US">
              <a:latin typeface="Arial" panose="020B0604020202020204" pitchFamily="34" charset="0"/>
            </a:endParaRPr>
          </a:p>
        </p:txBody>
      </p:sp>
      <p:sp>
        <p:nvSpPr>
          <p:cNvPr id="5218" name="Text Box 98">
            <a:extLst>
              <a:ext uri="{FF2B5EF4-FFF2-40B4-BE49-F238E27FC236}">
                <a16:creationId xmlns:a16="http://schemas.microsoft.com/office/drawing/2014/main" id="{C99E31D3-DE67-466B-97F4-D71553EA5745}"/>
              </a:ext>
            </a:extLst>
          </p:cNvPr>
          <p:cNvSpPr txBox="1">
            <a:spLocks noChangeArrowheads="1"/>
          </p:cNvSpPr>
          <p:nvPr/>
        </p:nvSpPr>
        <p:spPr bwMode="auto">
          <a:xfrm>
            <a:off x="3794125" y="5140325"/>
            <a:ext cx="1579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Arial" panose="020B0604020202020204" pitchFamily="34" charset="0"/>
              </a:rPr>
              <a:t>time, </a:t>
            </a:r>
            <a:r>
              <a:rPr lang="en-US" altLang="en-US">
                <a:latin typeface="Symbol" panose="05050102010706020507" pitchFamily="18" charset="2"/>
              </a:rPr>
              <a:t>m</a:t>
            </a:r>
            <a:r>
              <a:rPr lang="en-US" altLang="en-US">
                <a:latin typeface="Arial" panose="020B0604020202020204" pitchFamily="34" charset="0"/>
              </a:rPr>
              <a:t>sec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a:extLst>
              <a:ext uri="{FF2B5EF4-FFF2-40B4-BE49-F238E27FC236}">
                <a16:creationId xmlns:a16="http://schemas.microsoft.com/office/drawing/2014/main" id="{56C967EB-FA1B-4AC5-9170-991E136DAFF0}"/>
              </a:ext>
            </a:extLst>
          </p:cNvPr>
          <p:cNvSpPr txBox="1">
            <a:spLocks noChangeArrowheads="1"/>
          </p:cNvSpPr>
          <p:nvPr/>
        </p:nvSpPr>
        <p:spPr bwMode="auto">
          <a:xfrm>
            <a:off x="3276600" y="381000"/>
            <a:ext cx="2206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Pulser Modeling</a:t>
            </a:r>
            <a:endParaRPr lang="en-US" altLang="en-US"/>
          </a:p>
        </p:txBody>
      </p:sp>
      <p:sp>
        <p:nvSpPr>
          <p:cNvPr id="21507" name="Line 3">
            <a:extLst>
              <a:ext uri="{FF2B5EF4-FFF2-40B4-BE49-F238E27FC236}">
                <a16:creationId xmlns:a16="http://schemas.microsoft.com/office/drawing/2014/main" id="{43236E5C-EE65-4852-95A7-011CFFADCB01}"/>
              </a:ext>
            </a:extLst>
          </p:cNvPr>
          <p:cNvSpPr>
            <a:spLocks noChangeShapeType="1"/>
          </p:cNvSpPr>
          <p:nvPr/>
        </p:nvSpPr>
        <p:spPr bwMode="auto">
          <a:xfrm>
            <a:off x="1371600" y="990600"/>
            <a:ext cx="60198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08" name="Text Box 4">
            <a:extLst>
              <a:ext uri="{FF2B5EF4-FFF2-40B4-BE49-F238E27FC236}">
                <a16:creationId xmlns:a16="http://schemas.microsoft.com/office/drawing/2014/main" id="{A9D48B8B-DF85-4928-9032-CEFA772CEE9C}"/>
              </a:ext>
            </a:extLst>
          </p:cNvPr>
          <p:cNvSpPr txBox="1">
            <a:spLocks noChangeArrowheads="1"/>
          </p:cNvSpPr>
          <p:nvPr/>
        </p:nvSpPr>
        <p:spPr bwMode="auto">
          <a:xfrm>
            <a:off x="1127125" y="1336675"/>
            <a:ext cx="6542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Frequency spectrum calculated with FFT looks like:</a:t>
            </a:r>
          </a:p>
        </p:txBody>
      </p:sp>
      <p:sp>
        <p:nvSpPr>
          <p:cNvPr id="21514" name="Rectangle 10">
            <a:extLst>
              <a:ext uri="{FF2B5EF4-FFF2-40B4-BE49-F238E27FC236}">
                <a16:creationId xmlns:a16="http://schemas.microsoft.com/office/drawing/2014/main" id="{44EE7CFB-C169-4C3F-956D-D5B9056BCA4D}"/>
              </a:ext>
            </a:extLst>
          </p:cNvPr>
          <p:cNvSpPr>
            <a:spLocks noChangeArrowheads="1"/>
          </p:cNvSpPr>
          <p:nvPr/>
        </p:nvSpPr>
        <p:spPr bwMode="auto">
          <a:xfrm>
            <a:off x="2092325" y="2395538"/>
            <a:ext cx="4740275" cy="362108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15" name="Line 11">
            <a:extLst>
              <a:ext uri="{FF2B5EF4-FFF2-40B4-BE49-F238E27FC236}">
                <a16:creationId xmlns:a16="http://schemas.microsoft.com/office/drawing/2014/main" id="{58A311B6-E792-44E6-BDD3-8A6E223BBA20}"/>
              </a:ext>
            </a:extLst>
          </p:cNvPr>
          <p:cNvSpPr>
            <a:spLocks noChangeShapeType="1"/>
          </p:cNvSpPr>
          <p:nvPr/>
        </p:nvSpPr>
        <p:spPr bwMode="auto">
          <a:xfrm>
            <a:off x="2092325" y="2395538"/>
            <a:ext cx="47402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6" name="Freeform 12">
            <a:extLst>
              <a:ext uri="{FF2B5EF4-FFF2-40B4-BE49-F238E27FC236}">
                <a16:creationId xmlns:a16="http://schemas.microsoft.com/office/drawing/2014/main" id="{2C21384B-ED86-47F9-BB20-443FAD10CA29}"/>
              </a:ext>
            </a:extLst>
          </p:cNvPr>
          <p:cNvSpPr>
            <a:spLocks/>
          </p:cNvSpPr>
          <p:nvPr/>
        </p:nvSpPr>
        <p:spPr bwMode="auto">
          <a:xfrm>
            <a:off x="2092325" y="2395538"/>
            <a:ext cx="4740275" cy="3621087"/>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17" name="Line 13">
            <a:extLst>
              <a:ext uri="{FF2B5EF4-FFF2-40B4-BE49-F238E27FC236}">
                <a16:creationId xmlns:a16="http://schemas.microsoft.com/office/drawing/2014/main" id="{80062747-4F0D-4708-AA9B-05807E7163CB}"/>
              </a:ext>
            </a:extLst>
          </p:cNvPr>
          <p:cNvSpPr>
            <a:spLocks noChangeShapeType="1"/>
          </p:cNvSpPr>
          <p:nvPr/>
        </p:nvSpPr>
        <p:spPr bwMode="auto">
          <a:xfrm flipV="1">
            <a:off x="2092325" y="2395538"/>
            <a:ext cx="1588" cy="36210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8" name="Line 14">
            <a:extLst>
              <a:ext uri="{FF2B5EF4-FFF2-40B4-BE49-F238E27FC236}">
                <a16:creationId xmlns:a16="http://schemas.microsoft.com/office/drawing/2014/main" id="{E345727F-38FA-481B-B2EB-0647BFDFC403}"/>
              </a:ext>
            </a:extLst>
          </p:cNvPr>
          <p:cNvSpPr>
            <a:spLocks noChangeShapeType="1"/>
          </p:cNvSpPr>
          <p:nvPr/>
        </p:nvSpPr>
        <p:spPr bwMode="auto">
          <a:xfrm>
            <a:off x="2092325" y="6016625"/>
            <a:ext cx="47402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0" name="Line 16">
            <a:extLst>
              <a:ext uri="{FF2B5EF4-FFF2-40B4-BE49-F238E27FC236}">
                <a16:creationId xmlns:a16="http://schemas.microsoft.com/office/drawing/2014/main" id="{A0AD859E-358E-4024-A771-5131B4A68B80}"/>
              </a:ext>
            </a:extLst>
          </p:cNvPr>
          <p:cNvSpPr>
            <a:spLocks noChangeShapeType="1"/>
          </p:cNvSpPr>
          <p:nvPr/>
        </p:nvSpPr>
        <p:spPr bwMode="auto">
          <a:xfrm flipV="1">
            <a:off x="2092325" y="59642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1" name="Line 17">
            <a:extLst>
              <a:ext uri="{FF2B5EF4-FFF2-40B4-BE49-F238E27FC236}">
                <a16:creationId xmlns:a16="http://schemas.microsoft.com/office/drawing/2014/main" id="{CEE04B5D-A694-496B-BEDC-1BBC1A82562F}"/>
              </a:ext>
            </a:extLst>
          </p:cNvPr>
          <p:cNvSpPr>
            <a:spLocks noChangeShapeType="1"/>
          </p:cNvSpPr>
          <p:nvPr/>
        </p:nvSpPr>
        <p:spPr bwMode="auto">
          <a:xfrm>
            <a:off x="2092325" y="23955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2" name="Rectangle 18">
            <a:extLst>
              <a:ext uri="{FF2B5EF4-FFF2-40B4-BE49-F238E27FC236}">
                <a16:creationId xmlns:a16="http://schemas.microsoft.com/office/drawing/2014/main" id="{C97F16B6-8660-405F-A937-D6180C47777E}"/>
              </a:ext>
            </a:extLst>
          </p:cNvPr>
          <p:cNvSpPr>
            <a:spLocks noChangeArrowheads="1"/>
          </p:cNvSpPr>
          <p:nvPr/>
        </p:nvSpPr>
        <p:spPr bwMode="auto">
          <a:xfrm>
            <a:off x="2060575" y="604837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21523" name="Line 19">
            <a:extLst>
              <a:ext uri="{FF2B5EF4-FFF2-40B4-BE49-F238E27FC236}">
                <a16:creationId xmlns:a16="http://schemas.microsoft.com/office/drawing/2014/main" id="{C7B983CE-B60F-449B-AC0B-1CF49D3576CE}"/>
              </a:ext>
            </a:extLst>
          </p:cNvPr>
          <p:cNvSpPr>
            <a:spLocks noChangeShapeType="1"/>
          </p:cNvSpPr>
          <p:nvPr/>
        </p:nvSpPr>
        <p:spPr bwMode="auto">
          <a:xfrm flipV="1">
            <a:off x="2562225" y="59642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4" name="Line 20">
            <a:extLst>
              <a:ext uri="{FF2B5EF4-FFF2-40B4-BE49-F238E27FC236}">
                <a16:creationId xmlns:a16="http://schemas.microsoft.com/office/drawing/2014/main" id="{6C39C13F-D0B6-4CE4-B997-13DF679947C6}"/>
              </a:ext>
            </a:extLst>
          </p:cNvPr>
          <p:cNvSpPr>
            <a:spLocks noChangeShapeType="1"/>
          </p:cNvSpPr>
          <p:nvPr/>
        </p:nvSpPr>
        <p:spPr bwMode="auto">
          <a:xfrm>
            <a:off x="2562225" y="23955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5" name="Rectangle 21">
            <a:extLst>
              <a:ext uri="{FF2B5EF4-FFF2-40B4-BE49-F238E27FC236}">
                <a16:creationId xmlns:a16="http://schemas.microsoft.com/office/drawing/2014/main" id="{2307380F-62FB-4347-AE1C-219D90D8476B}"/>
              </a:ext>
            </a:extLst>
          </p:cNvPr>
          <p:cNvSpPr>
            <a:spLocks noChangeArrowheads="1"/>
          </p:cNvSpPr>
          <p:nvPr/>
        </p:nvSpPr>
        <p:spPr bwMode="auto">
          <a:xfrm>
            <a:off x="2486025" y="6048375"/>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a:t>
            </a:r>
            <a:endParaRPr lang="en-US" altLang="en-US" sz="1800"/>
          </a:p>
        </p:txBody>
      </p:sp>
      <p:sp>
        <p:nvSpPr>
          <p:cNvPr id="21526" name="Line 22">
            <a:extLst>
              <a:ext uri="{FF2B5EF4-FFF2-40B4-BE49-F238E27FC236}">
                <a16:creationId xmlns:a16="http://schemas.microsoft.com/office/drawing/2014/main" id="{093B0225-96BD-4BF8-9283-431FE7B3F91D}"/>
              </a:ext>
            </a:extLst>
          </p:cNvPr>
          <p:cNvSpPr>
            <a:spLocks noChangeShapeType="1"/>
          </p:cNvSpPr>
          <p:nvPr/>
        </p:nvSpPr>
        <p:spPr bwMode="auto">
          <a:xfrm flipV="1">
            <a:off x="3032125" y="59642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7" name="Line 23">
            <a:extLst>
              <a:ext uri="{FF2B5EF4-FFF2-40B4-BE49-F238E27FC236}">
                <a16:creationId xmlns:a16="http://schemas.microsoft.com/office/drawing/2014/main" id="{1C610E1B-868F-420B-A3A9-955A29B308DA}"/>
              </a:ext>
            </a:extLst>
          </p:cNvPr>
          <p:cNvSpPr>
            <a:spLocks noChangeShapeType="1"/>
          </p:cNvSpPr>
          <p:nvPr/>
        </p:nvSpPr>
        <p:spPr bwMode="auto">
          <a:xfrm>
            <a:off x="3032125" y="23955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8" name="Rectangle 24">
            <a:extLst>
              <a:ext uri="{FF2B5EF4-FFF2-40B4-BE49-F238E27FC236}">
                <a16:creationId xmlns:a16="http://schemas.microsoft.com/office/drawing/2014/main" id="{7BA5EE85-4530-4D26-B493-C97B3D4C141B}"/>
              </a:ext>
            </a:extLst>
          </p:cNvPr>
          <p:cNvSpPr>
            <a:spLocks noChangeArrowheads="1"/>
          </p:cNvSpPr>
          <p:nvPr/>
        </p:nvSpPr>
        <p:spPr bwMode="auto">
          <a:xfrm>
            <a:off x="2955925" y="6048375"/>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40</a:t>
            </a:r>
            <a:endParaRPr lang="en-US" altLang="en-US" sz="1800"/>
          </a:p>
        </p:txBody>
      </p:sp>
      <p:sp>
        <p:nvSpPr>
          <p:cNvPr id="21529" name="Line 25">
            <a:extLst>
              <a:ext uri="{FF2B5EF4-FFF2-40B4-BE49-F238E27FC236}">
                <a16:creationId xmlns:a16="http://schemas.microsoft.com/office/drawing/2014/main" id="{10DE7B49-3E0A-4C11-907F-6335345221EB}"/>
              </a:ext>
            </a:extLst>
          </p:cNvPr>
          <p:cNvSpPr>
            <a:spLocks noChangeShapeType="1"/>
          </p:cNvSpPr>
          <p:nvPr/>
        </p:nvSpPr>
        <p:spPr bwMode="auto">
          <a:xfrm flipV="1">
            <a:off x="3513138" y="59642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0" name="Line 26">
            <a:extLst>
              <a:ext uri="{FF2B5EF4-FFF2-40B4-BE49-F238E27FC236}">
                <a16:creationId xmlns:a16="http://schemas.microsoft.com/office/drawing/2014/main" id="{6F65ABEB-EE56-4085-9D07-FB72A5D547E1}"/>
              </a:ext>
            </a:extLst>
          </p:cNvPr>
          <p:cNvSpPr>
            <a:spLocks noChangeShapeType="1"/>
          </p:cNvSpPr>
          <p:nvPr/>
        </p:nvSpPr>
        <p:spPr bwMode="auto">
          <a:xfrm>
            <a:off x="3513138" y="239553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1" name="Rectangle 27">
            <a:extLst>
              <a:ext uri="{FF2B5EF4-FFF2-40B4-BE49-F238E27FC236}">
                <a16:creationId xmlns:a16="http://schemas.microsoft.com/office/drawing/2014/main" id="{342B5A6B-E6DA-401A-933A-C0E0E3044BF2}"/>
              </a:ext>
            </a:extLst>
          </p:cNvPr>
          <p:cNvSpPr>
            <a:spLocks noChangeArrowheads="1"/>
          </p:cNvSpPr>
          <p:nvPr/>
        </p:nvSpPr>
        <p:spPr bwMode="auto">
          <a:xfrm>
            <a:off x="3436938" y="6048375"/>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60</a:t>
            </a:r>
            <a:endParaRPr lang="en-US" altLang="en-US" sz="1800"/>
          </a:p>
        </p:txBody>
      </p:sp>
      <p:sp>
        <p:nvSpPr>
          <p:cNvPr id="21532" name="Line 28">
            <a:extLst>
              <a:ext uri="{FF2B5EF4-FFF2-40B4-BE49-F238E27FC236}">
                <a16:creationId xmlns:a16="http://schemas.microsoft.com/office/drawing/2014/main" id="{02E955C2-B9DB-40CA-AB4C-9D50654C5A2E}"/>
              </a:ext>
            </a:extLst>
          </p:cNvPr>
          <p:cNvSpPr>
            <a:spLocks noChangeShapeType="1"/>
          </p:cNvSpPr>
          <p:nvPr/>
        </p:nvSpPr>
        <p:spPr bwMode="auto">
          <a:xfrm flipV="1">
            <a:off x="3983038" y="59642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3" name="Line 29">
            <a:extLst>
              <a:ext uri="{FF2B5EF4-FFF2-40B4-BE49-F238E27FC236}">
                <a16:creationId xmlns:a16="http://schemas.microsoft.com/office/drawing/2014/main" id="{B4B48588-187F-44CC-9CC8-E8084F5D5545}"/>
              </a:ext>
            </a:extLst>
          </p:cNvPr>
          <p:cNvSpPr>
            <a:spLocks noChangeShapeType="1"/>
          </p:cNvSpPr>
          <p:nvPr/>
        </p:nvSpPr>
        <p:spPr bwMode="auto">
          <a:xfrm>
            <a:off x="3983038" y="239553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4" name="Rectangle 30">
            <a:extLst>
              <a:ext uri="{FF2B5EF4-FFF2-40B4-BE49-F238E27FC236}">
                <a16:creationId xmlns:a16="http://schemas.microsoft.com/office/drawing/2014/main" id="{AC4FFFBF-5050-4286-A042-7DD8987BDF13}"/>
              </a:ext>
            </a:extLst>
          </p:cNvPr>
          <p:cNvSpPr>
            <a:spLocks noChangeArrowheads="1"/>
          </p:cNvSpPr>
          <p:nvPr/>
        </p:nvSpPr>
        <p:spPr bwMode="auto">
          <a:xfrm>
            <a:off x="3905250" y="6048375"/>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80</a:t>
            </a:r>
            <a:endParaRPr lang="en-US" altLang="en-US" sz="1800"/>
          </a:p>
        </p:txBody>
      </p:sp>
      <p:sp>
        <p:nvSpPr>
          <p:cNvPr id="21535" name="Line 31">
            <a:extLst>
              <a:ext uri="{FF2B5EF4-FFF2-40B4-BE49-F238E27FC236}">
                <a16:creationId xmlns:a16="http://schemas.microsoft.com/office/drawing/2014/main" id="{5FD8734C-44ED-4926-85D4-92040DCFB90C}"/>
              </a:ext>
            </a:extLst>
          </p:cNvPr>
          <p:cNvSpPr>
            <a:spLocks noChangeShapeType="1"/>
          </p:cNvSpPr>
          <p:nvPr/>
        </p:nvSpPr>
        <p:spPr bwMode="auto">
          <a:xfrm flipV="1">
            <a:off x="4462463" y="59642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6" name="Line 32">
            <a:extLst>
              <a:ext uri="{FF2B5EF4-FFF2-40B4-BE49-F238E27FC236}">
                <a16:creationId xmlns:a16="http://schemas.microsoft.com/office/drawing/2014/main" id="{1CB93F3D-130D-4774-94CA-7C2F1716C4DE}"/>
              </a:ext>
            </a:extLst>
          </p:cNvPr>
          <p:cNvSpPr>
            <a:spLocks noChangeShapeType="1"/>
          </p:cNvSpPr>
          <p:nvPr/>
        </p:nvSpPr>
        <p:spPr bwMode="auto">
          <a:xfrm>
            <a:off x="4462463" y="239553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7" name="Rectangle 33">
            <a:extLst>
              <a:ext uri="{FF2B5EF4-FFF2-40B4-BE49-F238E27FC236}">
                <a16:creationId xmlns:a16="http://schemas.microsoft.com/office/drawing/2014/main" id="{DECCD6DC-B21A-4361-B7AA-62EF02E69C70}"/>
              </a:ext>
            </a:extLst>
          </p:cNvPr>
          <p:cNvSpPr>
            <a:spLocks noChangeArrowheads="1"/>
          </p:cNvSpPr>
          <p:nvPr/>
        </p:nvSpPr>
        <p:spPr bwMode="auto">
          <a:xfrm>
            <a:off x="4354513" y="6048375"/>
            <a:ext cx="381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100</a:t>
            </a:r>
            <a:endParaRPr lang="en-US" altLang="en-US" sz="1800"/>
          </a:p>
        </p:txBody>
      </p:sp>
      <p:sp>
        <p:nvSpPr>
          <p:cNvPr id="21538" name="Line 34">
            <a:extLst>
              <a:ext uri="{FF2B5EF4-FFF2-40B4-BE49-F238E27FC236}">
                <a16:creationId xmlns:a16="http://schemas.microsoft.com/office/drawing/2014/main" id="{9ECB2989-381A-42A8-B983-F3C3D7C4C17E}"/>
              </a:ext>
            </a:extLst>
          </p:cNvPr>
          <p:cNvSpPr>
            <a:spLocks noChangeShapeType="1"/>
          </p:cNvSpPr>
          <p:nvPr/>
        </p:nvSpPr>
        <p:spPr bwMode="auto">
          <a:xfrm flipV="1">
            <a:off x="4932363" y="59642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9" name="Line 35">
            <a:extLst>
              <a:ext uri="{FF2B5EF4-FFF2-40B4-BE49-F238E27FC236}">
                <a16:creationId xmlns:a16="http://schemas.microsoft.com/office/drawing/2014/main" id="{A0EA1AFF-0BF8-4299-83B3-257577E9B797}"/>
              </a:ext>
            </a:extLst>
          </p:cNvPr>
          <p:cNvSpPr>
            <a:spLocks noChangeShapeType="1"/>
          </p:cNvSpPr>
          <p:nvPr/>
        </p:nvSpPr>
        <p:spPr bwMode="auto">
          <a:xfrm>
            <a:off x="4932363" y="239553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0" name="Rectangle 36">
            <a:extLst>
              <a:ext uri="{FF2B5EF4-FFF2-40B4-BE49-F238E27FC236}">
                <a16:creationId xmlns:a16="http://schemas.microsoft.com/office/drawing/2014/main" id="{166EE96E-574A-4BF3-B190-6B8F056001FD}"/>
              </a:ext>
            </a:extLst>
          </p:cNvPr>
          <p:cNvSpPr>
            <a:spLocks noChangeArrowheads="1"/>
          </p:cNvSpPr>
          <p:nvPr/>
        </p:nvSpPr>
        <p:spPr bwMode="auto">
          <a:xfrm>
            <a:off x="4822825" y="6048375"/>
            <a:ext cx="381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120</a:t>
            </a:r>
            <a:endParaRPr lang="en-US" altLang="en-US" sz="1800"/>
          </a:p>
        </p:txBody>
      </p:sp>
      <p:sp>
        <p:nvSpPr>
          <p:cNvPr id="21541" name="Line 37">
            <a:extLst>
              <a:ext uri="{FF2B5EF4-FFF2-40B4-BE49-F238E27FC236}">
                <a16:creationId xmlns:a16="http://schemas.microsoft.com/office/drawing/2014/main" id="{C8A4AF34-5389-49D1-A6E2-D3D2DC7E4470}"/>
              </a:ext>
            </a:extLst>
          </p:cNvPr>
          <p:cNvSpPr>
            <a:spLocks noChangeShapeType="1"/>
          </p:cNvSpPr>
          <p:nvPr/>
        </p:nvSpPr>
        <p:spPr bwMode="auto">
          <a:xfrm flipV="1">
            <a:off x="5402263" y="5964238"/>
            <a:ext cx="1587"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2" name="Line 38">
            <a:extLst>
              <a:ext uri="{FF2B5EF4-FFF2-40B4-BE49-F238E27FC236}">
                <a16:creationId xmlns:a16="http://schemas.microsoft.com/office/drawing/2014/main" id="{8B79334F-1C3C-4E68-A9EE-C8F3179424F0}"/>
              </a:ext>
            </a:extLst>
          </p:cNvPr>
          <p:cNvSpPr>
            <a:spLocks noChangeShapeType="1"/>
          </p:cNvSpPr>
          <p:nvPr/>
        </p:nvSpPr>
        <p:spPr bwMode="auto">
          <a:xfrm>
            <a:off x="5402263" y="239553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3" name="Rectangle 39">
            <a:extLst>
              <a:ext uri="{FF2B5EF4-FFF2-40B4-BE49-F238E27FC236}">
                <a16:creationId xmlns:a16="http://schemas.microsoft.com/office/drawing/2014/main" id="{3E575B29-B991-4141-8E7E-73EDEB123167}"/>
              </a:ext>
            </a:extLst>
          </p:cNvPr>
          <p:cNvSpPr>
            <a:spLocks noChangeArrowheads="1"/>
          </p:cNvSpPr>
          <p:nvPr/>
        </p:nvSpPr>
        <p:spPr bwMode="auto">
          <a:xfrm>
            <a:off x="5292725" y="6048375"/>
            <a:ext cx="381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140</a:t>
            </a:r>
            <a:endParaRPr lang="en-US" altLang="en-US" sz="1800"/>
          </a:p>
        </p:txBody>
      </p:sp>
      <p:sp>
        <p:nvSpPr>
          <p:cNvPr id="21544" name="Line 40">
            <a:extLst>
              <a:ext uri="{FF2B5EF4-FFF2-40B4-BE49-F238E27FC236}">
                <a16:creationId xmlns:a16="http://schemas.microsoft.com/office/drawing/2014/main" id="{A41D0325-1832-4FAA-8C3F-FEC9D1A79DD9}"/>
              </a:ext>
            </a:extLst>
          </p:cNvPr>
          <p:cNvSpPr>
            <a:spLocks noChangeShapeType="1"/>
          </p:cNvSpPr>
          <p:nvPr/>
        </p:nvSpPr>
        <p:spPr bwMode="auto">
          <a:xfrm flipV="1">
            <a:off x="5883275" y="59642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5" name="Line 41">
            <a:extLst>
              <a:ext uri="{FF2B5EF4-FFF2-40B4-BE49-F238E27FC236}">
                <a16:creationId xmlns:a16="http://schemas.microsoft.com/office/drawing/2014/main" id="{A60A12D3-25AA-4B41-ABFE-AA7A4551674E}"/>
              </a:ext>
            </a:extLst>
          </p:cNvPr>
          <p:cNvSpPr>
            <a:spLocks noChangeShapeType="1"/>
          </p:cNvSpPr>
          <p:nvPr/>
        </p:nvSpPr>
        <p:spPr bwMode="auto">
          <a:xfrm>
            <a:off x="5883275" y="23955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6" name="Rectangle 42">
            <a:extLst>
              <a:ext uri="{FF2B5EF4-FFF2-40B4-BE49-F238E27FC236}">
                <a16:creationId xmlns:a16="http://schemas.microsoft.com/office/drawing/2014/main" id="{94A5AC91-1F27-420D-B34A-43D13A4838D8}"/>
              </a:ext>
            </a:extLst>
          </p:cNvPr>
          <p:cNvSpPr>
            <a:spLocks noChangeArrowheads="1"/>
          </p:cNvSpPr>
          <p:nvPr/>
        </p:nvSpPr>
        <p:spPr bwMode="auto">
          <a:xfrm>
            <a:off x="5773738" y="6048375"/>
            <a:ext cx="381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160</a:t>
            </a:r>
            <a:endParaRPr lang="en-US" altLang="en-US" sz="1800"/>
          </a:p>
        </p:txBody>
      </p:sp>
      <p:sp>
        <p:nvSpPr>
          <p:cNvPr id="21547" name="Line 43">
            <a:extLst>
              <a:ext uri="{FF2B5EF4-FFF2-40B4-BE49-F238E27FC236}">
                <a16:creationId xmlns:a16="http://schemas.microsoft.com/office/drawing/2014/main" id="{F2A5D30C-89AE-41DA-B5CA-443A1B13725E}"/>
              </a:ext>
            </a:extLst>
          </p:cNvPr>
          <p:cNvSpPr>
            <a:spLocks noChangeShapeType="1"/>
          </p:cNvSpPr>
          <p:nvPr/>
        </p:nvSpPr>
        <p:spPr bwMode="auto">
          <a:xfrm flipV="1">
            <a:off x="6353175" y="59642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8" name="Line 44">
            <a:extLst>
              <a:ext uri="{FF2B5EF4-FFF2-40B4-BE49-F238E27FC236}">
                <a16:creationId xmlns:a16="http://schemas.microsoft.com/office/drawing/2014/main" id="{CDA9F94A-DA32-48DA-8A32-CBF99820EF93}"/>
              </a:ext>
            </a:extLst>
          </p:cNvPr>
          <p:cNvSpPr>
            <a:spLocks noChangeShapeType="1"/>
          </p:cNvSpPr>
          <p:nvPr/>
        </p:nvSpPr>
        <p:spPr bwMode="auto">
          <a:xfrm>
            <a:off x="6353175" y="23955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9" name="Rectangle 45">
            <a:extLst>
              <a:ext uri="{FF2B5EF4-FFF2-40B4-BE49-F238E27FC236}">
                <a16:creationId xmlns:a16="http://schemas.microsoft.com/office/drawing/2014/main" id="{C06321BC-3B0A-43B4-8C62-7889F852F798}"/>
              </a:ext>
            </a:extLst>
          </p:cNvPr>
          <p:cNvSpPr>
            <a:spLocks noChangeArrowheads="1"/>
          </p:cNvSpPr>
          <p:nvPr/>
        </p:nvSpPr>
        <p:spPr bwMode="auto">
          <a:xfrm>
            <a:off x="6243638" y="6048375"/>
            <a:ext cx="381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180</a:t>
            </a:r>
            <a:endParaRPr lang="en-US" altLang="en-US" sz="1800"/>
          </a:p>
        </p:txBody>
      </p:sp>
      <p:sp>
        <p:nvSpPr>
          <p:cNvPr id="21550" name="Line 46">
            <a:extLst>
              <a:ext uri="{FF2B5EF4-FFF2-40B4-BE49-F238E27FC236}">
                <a16:creationId xmlns:a16="http://schemas.microsoft.com/office/drawing/2014/main" id="{0FF0C3D5-C442-4FD2-AD86-9D5D6D7F350A}"/>
              </a:ext>
            </a:extLst>
          </p:cNvPr>
          <p:cNvSpPr>
            <a:spLocks noChangeShapeType="1"/>
          </p:cNvSpPr>
          <p:nvPr/>
        </p:nvSpPr>
        <p:spPr bwMode="auto">
          <a:xfrm flipV="1">
            <a:off x="6832600" y="5964238"/>
            <a:ext cx="1588" cy="52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1" name="Line 47">
            <a:extLst>
              <a:ext uri="{FF2B5EF4-FFF2-40B4-BE49-F238E27FC236}">
                <a16:creationId xmlns:a16="http://schemas.microsoft.com/office/drawing/2014/main" id="{970E70BB-0344-478E-A303-E2F04FEE73FA}"/>
              </a:ext>
            </a:extLst>
          </p:cNvPr>
          <p:cNvSpPr>
            <a:spLocks noChangeShapeType="1"/>
          </p:cNvSpPr>
          <p:nvPr/>
        </p:nvSpPr>
        <p:spPr bwMode="auto">
          <a:xfrm>
            <a:off x="6832600" y="23955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2" name="Rectangle 48">
            <a:extLst>
              <a:ext uri="{FF2B5EF4-FFF2-40B4-BE49-F238E27FC236}">
                <a16:creationId xmlns:a16="http://schemas.microsoft.com/office/drawing/2014/main" id="{CCB7EB03-29C6-4BA8-8CAE-ED97263C52D9}"/>
              </a:ext>
            </a:extLst>
          </p:cNvPr>
          <p:cNvSpPr>
            <a:spLocks noChangeArrowheads="1"/>
          </p:cNvSpPr>
          <p:nvPr/>
        </p:nvSpPr>
        <p:spPr bwMode="auto">
          <a:xfrm>
            <a:off x="6724650" y="6048375"/>
            <a:ext cx="381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200</a:t>
            </a:r>
            <a:endParaRPr lang="en-US" altLang="en-US" sz="1800"/>
          </a:p>
        </p:txBody>
      </p:sp>
      <p:sp>
        <p:nvSpPr>
          <p:cNvPr id="21553" name="Line 49">
            <a:extLst>
              <a:ext uri="{FF2B5EF4-FFF2-40B4-BE49-F238E27FC236}">
                <a16:creationId xmlns:a16="http://schemas.microsoft.com/office/drawing/2014/main" id="{45C2BF93-D0DE-4DDE-A27B-CDB8236717BA}"/>
              </a:ext>
            </a:extLst>
          </p:cNvPr>
          <p:cNvSpPr>
            <a:spLocks noChangeShapeType="1"/>
          </p:cNvSpPr>
          <p:nvPr/>
        </p:nvSpPr>
        <p:spPr bwMode="auto">
          <a:xfrm>
            <a:off x="2092325" y="6016625"/>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4" name="Line 50">
            <a:extLst>
              <a:ext uri="{FF2B5EF4-FFF2-40B4-BE49-F238E27FC236}">
                <a16:creationId xmlns:a16="http://schemas.microsoft.com/office/drawing/2014/main" id="{B9D2B56E-B6FE-4800-9769-96DECFA8898C}"/>
              </a:ext>
            </a:extLst>
          </p:cNvPr>
          <p:cNvSpPr>
            <a:spLocks noChangeShapeType="1"/>
          </p:cNvSpPr>
          <p:nvPr/>
        </p:nvSpPr>
        <p:spPr bwMode="auto">
          <a:xfrm flipH="1">
            <a:off x="6778625" y="6016625"/>
            <a:ext cx="539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5" name="Rectangle 51">
            <a:extLst>
              <a:ext uri="{FF2B5EF4-FFF2-40B4-BE49-F238E27FC236}">
                <a16:creationId xmlns:a16="http://schemas.microsoft.com/office/drawing/2014/main" id="{01BE654C-6A21-4E16-8CB9-4C945327CAFB}"/>
              </a:ext>
            </a:extLst>
          </p:cNvPr>
          <p:cNvSpPr>
            <a:spLocks noChangeArrowheads="1"/>
          </p:cNvSpPr>
          <p:nvPr/>
        </p:nvSpPr>
        <p:spPr bwMode="auto">
          <a:xfrm>
            <a:off x="1801813" y="59324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21556" name="Line 52">
            <a:extLst>
              <a:ext uri="{FF2B5EF4-FFF2-40B4-BE49-F238E27FC236}">
                <a16:creationId xmlns:a16="http://schemas.microsoft.com/office/drawing/2014/main" id="{C0F6985C-697B-4244-AB06-7F909681CFFB}"/>
              </a:ext>
            </a:extLst>
          </p:cNvPr>
          <p:cNvSpPr>
            <a:spLocks noChangeShapeType="1"/>
          </p:cNvSpPr>
          <p:nvPr/>
        </p:nvSpPr>
        <p:spPr bwMode="auto">
          <a:xfrm>
            <a:off x="2092325" y="5646738"/>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7" name="Line 53">
            <a:extLst>
              <a:ext uri="{FF2B5EF4-FFF2-40B4-BE49-F238E27FC236}">
                <a16:creationId xmlns:a16="http://schemas.microsoft.com/office/drawing/2014/main" id="{874F59AE-1068-4038-A21C-8583DA322B91}"/>
              </a:ext>
            </a:extLst>
          </p:cNvPr>
          <p:cNvSpPr>
            <a:spLocks noChangeShapeType="1"/>
          </p:cNvSpPr>
          <p:nvPr/>
        </p:nvSpPr>
        <p:spPr bwMode="auto">
          <a:xfrm flipH="1">
            <a:off x="6778625" y="5646738"/>
            <a:ext cx="539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9" name="Line 55">
            <a:extLst>
              <a:ext uri="{FF2B5EF4-FFF2-40B4-BE49-F238E27FC236}">
                <a16:creationId xmlns:a16="http://schemas.microsoft.com/office/drawing/2014/main" id="{D27EFC67-EC28-47D1-8038-E23A53FC9EB8}"/>
              </a:ext>
            </a:extLst>
          </p:cNvPr>
          <p:cNvSpPr>
            <a:spLocks noChangeShapeType="1"/>
          </p:cNvSpPr>
          <p:nvPr/>
        </p:nvSpPr>
        <p:spPr bwMode="auto">
          <a:xfrm>
            <a:off x="2092325" y="5286375"/>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0" name="Line 56">
            <a:extLst>
              <a:ext uri="{FF2B5EF4-FFF2-40B4-BE49-F238E27FC236}">
                <a16:creationId xmlns:a16="http://schemas.microsoft.com/office/drawing/2014/main" id="{76C848E0-C0E4-4AB6-93CD-D86CCA4C7E68}"/>
              </a:ext>
            </a:extLst>
          </p:cNvPr>
          <p:cNvSpPr>
            <a:spLocks noChangeShapeType="1"/>
          </p:cNvSpPr>
          <p:nvPr/>
        </p:nvSpPr>
        <p:spPr bwMode="auto">
          <a:xfrm flipH="1">
            <a:off x="6778625" y="5286375"/>
            <a:ext cx="539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1" name="Rectangle 57">
            <a:extLst>
              <a:ext uri="{FF2B5EF4-FFF2-40B4-BE49-F238E27FC236}">
                <a16:creationId xmlns:a16="http://schemas.microsoft.com/office/drawing/2014/main" id="{2414F659-7787-492F-9E8A-B8B019513D76}"/>
              </a:ext>
            </a:extLst>
          </p:cNvPr>
          <p:cNvSpPr>
            <a:spLocks noChangeArrowheads="1"/>
          </p:cNvSpPr>
          <p:nvPr/>
        </p:nvSpPr>
        <p:spPr bwMode="auto">
          <a:xfrm>
            <a:off x="1801813" y="520223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a:t>
            </a:r>
            <a:endParaRPr lang="en-US" altLang="en-US" sz="1800"/>
          </a:p>
        </p:txBody>
      </p:sp>
      <p:sp>
        <p:nvSpPr>
          <p:cNvPr id="21562" name="Line 58">
            <a:extLst>
              <a:ext uri="{FF2B5EF4-FFF2-40B4-BE49-F238E27FC236}">
                <a16:creationId xmlns:a16="http://schemas.microsoft.com/office/drawing/2014/main" id="{DB897033-5A92-495D-8AD9-84754996EF79}"/>
              </a:ext>
            </a:extLst>
          </p:cNvPr>
          <p:cNvSpPr>
            <a:spLocks noChangeShapeType="1"/>
          </p:cNvSpPr>
          <p:nvPr/>
        </p:nvSpPr>
        <p:spPr bwMode="auto">
          <a:xfrm>
            <a:off x="2092325" y="4926013"/>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3" name="Line 59">
            <a:extLst>
              <a:ext uri="{FF2B5EF4-FFF2-40B4-BE49-F238E27FC236}">
                <a16:creationId xmlns:a16="http://schemas.microsoft.com/office/drawing/2014/main" id="{473067E8-3249-42B0-A1FE-F19C31879A86}"/>
              </a:ext>
            </a:extLst>
          </p:cNvPr>
          <p:cNvSpPr>
            <a:spLocks noChangeShapeType="1"/>
          </p:cNvSpPr>
          <p:nvPr/>
        </p:nvSpPr>
        <p:spPr bwMode="auto">
          <a:xfrm flipH="1">
            <a:off x="6778625" y="4926013"/>
            <a:ext cx="539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5" name="Line 61">
            <a:extLst>
              <a:ext uri="{FF2B5EF4-FFF2-40B4-BE49-F238E27FC236}">
                <a16:creationId xmlns:a16="http://schemas.microsoft.com/office/drawing/2014/main" id="{64CB996C-C42C-4207-80C1-A4223927ED5C}"/>
              </a:ext>
            </a:extLst>
          </p:cNvPr>
          <p:cNvSpPr>
            <a:spLocks noChangeShapeType="1"/>
          </p:cNvSpPr>
          <p:nvPr/>
        </p:nvSpPr>
        <p:spPr bwMode="auto">
          <a:xfrm>
            <a:off x="2092325" y="4567238"/>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6" name="Line 62">
            <a:extLst>
              <a:ext uri="{FF2B5EF4-FFF2-40B4-BE49-F238E27FC236}">
                <a16:creationId xmlns:a16="http://schemas.microsoft.com/office/drawing/2014/main" id="{E43ED9EF-A35E-4B35-BEE9-564C6E400FB6}"/>
              </a:ext>
            </a:extLst>
          </p:cNvPr>
          <p:cNvSpPr>
            <a:spLocks noChangeShapeType="1"/>
          </p:cNvSpPr>
          <p:nvPr/>
        </p:nvSpPr>
        <p:spPr bwMode="auto">
          <a:xfrm flipH="1">
            <a:off x="6778625" y="4567238"/>
            <a:ext cx="539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7" name="Rectangle 63">
            <a:extLst>
              <a:ext uri="{FF2B5EF4-FFF2-40B4-BE49-F238E27FC236}">
                <a16:creationId xmlns:a16="http://schemas.microsoft.com/office/drawing/2014/main" id="{F82C3584-B152-4F2D-BBA6-8127B2AFAED6}"/>
              </a:ext>
            </a:extLst>
          </p:cNvPr>
          <p:cNvSpPr>
            <a:spLocks noChangeArrowheads="1"/>
          </p:cNvSpPr>
          <p:nvPr/>
        </p:nvSpPr>
        <p:spPr bwMode="auto">
          <a:xfrm>
            <a:off x="1801813" y="44815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a:t>
            </a:r>
            <a:endParaRPr lang="en-US" altLang="en-US" sz="1800"/>
          </a:p>
        </p:txBody>
      </p:sp>
      <p:sp>
        <p:nvSpPr>
          <p:cNvPr id="21568" name="Line 64">
            <a:extLst>
              <a:ext uri="{FF2B5EF4-FFF2-40B4-BE49-F238E27FC236}">
                <a16:creationId xmlns:a16="http://schemas.microsoft.com/office/drawing/2014/main" id="{A4102F26-F59F-4753-8217-659AB5C91489}"/>
              </a:ext>
            </a:extLst>
          </p:cNvPr>
          <p:cNvSpPr>
            <a:spLocks noChangeShapeType="1"/>
          </p:cNvSpPr>
          <p:nvPr/>
        </p:nvSpPr>
        <p:spPr bwMode="auto">
          <a:xfrm>
            <a:off x="2092325" y="4206875"/>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9" name="Line 65">
            <a:extLst>
              <a:ext uri="{FF2B5EF4-FFF2-40B4-BE49-F238E27FC236}">
                <a16:creationId xmlns:a16="http://schemas.microsoft.com/office/drawing/2014/main" id="{4C8E2B7A-EBAB-42D5-B950-60560F4FD316}"/>
              </a:ext>
            </a:extLst>
          </p:cNvPr>
          <p:cNvSpPr>
            <a:spLocks noChangeShapeType="1"/>
          </p:cNvSpPr>
          <p:nvPr/>
        </p:nvSpPr>
        <p:spPr bwMode="auto">
          <a:xfrm flipH="1">
            <a:off x="6778625" y="4206875"/>
            <a:ext cx="539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1" name="Line 67">
            <a:extLst>
              <a:ext uri="{FF2B5EF4-FFF2-40B4-BE49-F238E27FC236}">
                <a16:creationId xmlns:a16="http://schemas.microsoft.com/office/drawing/2014/main" id="{624EFD1A-58F2-4467-8FCA-EE7B6E69EB9D}"/>
              </a:ext>
            </a:extLst>
          </p:cNvPr>
          <p:cNvSpPr>
            <a:spLocks noChangeShapeType="1"/>
          </p:cNvSpPr>
          <p:nvPr/>
        </p:nvSpPr>
        <p:spPr bwMode="auto">
          <a:xfrm>
            <a:off x="2092325" y="3835400"/>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2" name="Line 68">
            <a:extLst>
              <a:ext uri="{FF2B5EF4-FFF2-40B4-BE49-F238E27FC236}">
                <a16:creationId xmlns:a16="http://schemas.microsoft.com/office/drawing/2014/main" id="{080E3391-CE26-45DE-A7B0-2B06E9243823}"/>
              </a:ext>
            </a:extLst>
          </p:cNvPr>
          <p:cNvSpPr>
            <a:spLocks noChangeShapeType="1"/>
          </p:cNvSpPr>
          <p:nvPr/>
        </p:nvSpPr>
        <p:spPr bwMode="auto">
          <a:xfrm flipH="1">
            <a:off x="6778625" y="3835400"/>
            <a:ext cx="539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3" name="Rectangle 69">
            <a:extLst>
              <a:ext uri="{FF2B5EF4-FFF2-40B4-BE49-F238E27FC236}">
                <a16:creationId xmlns:a16="http://schemas.microsoft.com/office/drawing/2014/main" id="{DD20D106-58AF-4E51-AC17-0BCAD29F9D3E}"/>
              </a:ext>
            </a:extLst>
          </p:cNvPr>
          <p:cNvSpPr>
            <a:spLocks noChangeArrowheads="1"/>
          </p:cNvSpPr>
          <p:nvPr/>
        </p:nvSpPr>
        <p:spPr bwMode="auto">
          <a:xfrm>
            <a:off x="1801813" y="37512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a:t>
            </a:r>
            <a:endParaRPr lang="en-US" altLang="en-US" sz="1800"/>
          </a:p>
        </p:txBody>
      </p:sp>
      <p:sp>
        <p:nvSpPr>
          <p:cNvPr id="21574" name="Line 70">
            <a:extLst>
              <a:ext uri="{FF2B5EF4-FFF2-40B4-BE49-F238E27FC236}">
                <a16:creationId xmlns:a16="http://schemas.microsoft.com/office/drawing/2014/main" id="{F7F6851B-8567-4AE5-B6C8-B2D5D9AF78A1}"/>
              </a:ext>
            </a:extLst>
          </p:cNvPr>
          <p:cNvSpPr>
            <a:spLocks noChangeShapeType="1"/>
          </p:cNvSpPr>
          <p:nvPr/>
        </p:nvSpPr>
        <p:spPr bwMode="auto">
          <a:xfrm>
            <a:off x="2092325" y="3476625"/>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5" name="Line 71">
            <a:extLst>
              <a:ext uri="{FF2B5EF4-FFF2-40B4-BE49-F238E27FC236}">
                <a16:creationId xmlns:a16="http://schemas.microsoft.com/office/drawing/2014/main" id="{05EACD6C-2D32-4202-B3BA-F0132B1613AE}"/>
              </a:ext>
            </a:extLst>
          </p:cNvPr>
          <p:cNvSpPr>
            <a:spLocks noChangeShapeType="1"/>
          </p:cNvSpPr>
          <p:nvPr/>
        </p:nvSpPr>
        <p:spPr bwMode="auto">
          <a:xfrm flipH="1">
            <a:off x="6778625" y="3476625"/>
            <a:ext cx="539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7" name="Line 73">
            <a:extLst>
              <a:ext uri="{FF2B5EF4-FFF2-40B4-BE49-F238E27FC236}">
                <a16:creationId xmlns:a16="http://schemas.microsoft.com/office/drawing/2014/main" id="{542E897F-9F9D-4C0C-992C-B094E546EC2B}"/>
              </a:ext>
            </a:extLst>
          </p:cNvPr>
          <p:cNvSpPr>
            <a:spLocks noChangeShapeType="1"/>
          </p:cNvSpPr>
          <p:nvPr/>
        </p:nvSpPr>
        <p:spPr bwMode="auto">
          <a:xfrm>
            <a:off x="2092325" y="3116263"/>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8" name="Line 74">
            <a:extLst>
              <a:ext uri="{FF2B5EF4-FFF2-40B4-BE49-F238E27FC236}">
                <a16:creationId xmlns:a16="http://schemas.microsoft.com/office/drawing/2014/main" id="{705B3355-B336-4E69-B490-A2AE82BF7418}"/>
              </a:ext>
            </a:extLst>
          </p:cNvPr>
          <p:cNvSpPr>
            <a:spLocks noChangeShapeType="1"/>
          </p:cNvSpPr>
          <p:nvPr/>
        </p:nvSpPr>
        <p:spPr bwMode="auto">
          <a:xfrm flipH="1">
            <a:off x="6778625" y="3116263"/>
            <a:ext cx="539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9" name="Rectangle 75">
            <a:extLst>
              <a:ext uri="{FF2B5EF4-FFF2-40B4-BE49-F238E27FC236}">
                <a16:creationId xmlns:a16="http://schemas.microsoft.com/office/drawing/2014/main" id="{8F28EE30-AD69-49FC-828D-937BD6B9195D}"/>
              </a:ext>
            </a:extLst>
          </p:cNvPr>
          <p:cNvSpPr>
            <a:spLocks noChangeArrowheads="1"/>
          </p:cNvSpPr>
          <p:nvPr/>
        </p:nvSpPr>
        <p:spPr bwMode="auto">
          <a:xfrm>
            <a:off x="1801813" y="303212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a:t>
            </a:r>
            <a:endParaRPr lang="en-US" altLang="en-US" sz="1800"/>
          </a:p>
        </p:txBody>
      </p:sp>
      <p:sp>
        <p:nvSpPr>
          <p:cNvPr id="21580" name="Line 76">
            <a:extLst>
              <a:ext uri="{FF2B5EF4-FFF2-40B4-BE49-F238E27FC236}">
                <a16:creationId xmlns:a16="http://schemas.microsoft.com/office/drawing/2014/main" id="{A649E1ED-2B72-4A52-B7C6-16DBA1C93AFB}"/>
              </a:ext>
            </a:extLst>
          </p:cNvPr>
          <p:cNvSpPr>
            <a:spLocks noChangeShapeType="1"/>
          </p:cNvSpPr>
          <p:nvPr/>
        </p:nvSpPr>
        <p:spPr bwMode="auto">
          <a:xfrm>
            <a:off x="2092325" y="2755900"/>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1" name="Line 77">
            <a:extLst>
              <a:ext uri="{FF2B5EF4-FFF2-40B4-BE49-F238E27FC236}">
                <a16:creationId xmlns:a16="http://schemas.microsoft.com/office/drawing/2014/main" id="{31AEFAF6-4911-45CD-BC9B-E790493F5586}"/>
              </a:ext>
            </a:extLst>
          </p:cNvPr>
          <p:cNvSpPr>
            <a:spLocks noChangeShapeType="1"/>
          </p:cNvSpPr>
          <p:nvPr/>
        </p:nvSpPr>
        <p:spPr bwMode="auto">
          <a:xfrm flipH="1">
            <a:off x="6778625" y="2755900"/>
            <a:ext cx="539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3" name="Line 79">
            <a:extLst>
              <a:ext uri="{FF2B5EF4-FFF2-40B4-BE49-F238E27FC236}">
                <a16:creationId xmlns:a16="http://schemas.microsoft.com/office/drawing/2014/main" id="{8ADD83AD-7AD9-4F72-A234-FB4E33C54937}"/>
              </a:ext>
            </a:extLst>
          </p:cNvPr>
          <p:cNvSpPr>
            <a:spLocks noChangeShapeType="1"/>
          </p:cNvSpPr>
          <p:nvPr/>
        </p:nvSpPr>
        <p:spPr bwMode="auto">
          <a:xfrm>
            <a:off x="2092325" y="2395538"/>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4" name="Line 80">
            <a:extLst>
              <a:ext uri="{FF2B5EF4-FFF2-40B4-BE49-F238E27FC236}">
                <a16:creationId xmlns:a16="http://schemas.microsoft.com/office/drawing/2014/main" id="{4D9533AC-33B1-4631-98C9-5F9C2FC68ACB}"/>
              </a:ext>
            </a:extLst>
          </p:cNvPr>
          <p:cNvSpPr>
            <a:spLocks noChangeShapeType="1"/>
          </p:cNvSpPr>
          <p:nvPr/>
        </p:nvSpPr>
        <p:spPr bwMode="auto">
          <a:xfrm flipH="1">
            <a:off x="6778625" y="2395538"/>
            <a:ext cx="539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5" name="Rectangle 81">
            <a:extLst>
              <a:ext uri="{FF2B5EF4-FFF2-40B4-BE49-F238E27FC236}">
                <a16:creationId xmlns:a16="http://schemas.microsoft.com/office/drawing/2014/main" id="{F451C25D-D601-4F1E-B312-D4ECC5A91A53}"/>
              </a:ext>
            </a:extLst>
          </p:cNvPr>
          <p:cNvSpPr>
            <a:spLocks noChangeArrowheads="1"/>
          </p:cNvSpPr>
          <p:nvPr/>
        </p:nvSpPr>
        <p:spPr bwMode="auto">
          <a:xfrm>
            <a:off x="1801813" y="23114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a:t>
            </a:r>
            <a:endParaRPr lang="en-US" altLang="en-US" sz="1800"/>
          </a:p>
        </p:txBody>
      </p:sp>
      <p:sp>
        <p:nvSpPr>
          <p:cNvPr id="21587" name="Freeform 83">
            <a:extLst>
              <a:ext uri="{FF2B5EF4-FFF2-40B4-BE49-F238E27FC236}">
                <a16:creationId xmlns:a16="http://schemas.microsoft.com/office/drawing/2014/main" id="{4E72B417-DDC0-473F-83B1-6ED7D77DD935}"/>
              </a:ext>
            </a:extLst>
          </p:cNvPr>
          <p:cNvSpPr>
            <a:spLocks/>
          </p:cNvSpPr>
          <p:nvPr/>
        </p:nvSpPr>
        <p:spPr bwMode="auto">
          <a:xfrm>
            <a:off x="2092325" y="2395538"/>
            <a:ext cx="4740275" cy="3621087"/>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89" name="Freeform 85">
            <a:extLst>
              <a:ext uri="{FF2B5EF4-FFF2-40B4-BE49-F238E27FC236}">
                <a16:creationId xmlns:a16="http://schemas.microsoft.com/office/drawing/2014/main" id="{4A9B611A-1AF0-4ADD-9695-843A958CE07B}"/>
              </a:ext>
            </a:extLst>
          </p:cNvPr>
          <p:cNvSpPr>
            <a:spLocks/>
          </p:cNvSpPr>
          <p:nvPr/>
        </p:nvSpPr>
        <p:spPr bwMode="auto">
          <a:xfrm>
            <a:off x="2092325" y="2395538"/>
            <a:ext cx="4686300" cy="3611562"/>
          </a:xfrm>
          <a:custGeom>
            <a:avLst/>
            <a:gdLst>
              <a:gd name="T0" fmla="*/ 28 w 2952"/>
              <a:gd name="T1" fmla="*/ 67 h 2275"/>
              <a:gd name="T2" fmla="*/ 90 w 2952"/>
              <a:gd name="T3" fmla="*/ 467 h 2275"/>
              <a:gd name="T4" fmla="*/ 145 w 2952"/>
              <a:gd name="T5" fmla="*/ 881 h 2275"/>
              <a:gd name="T6" fmla="*/ 207 w 2952"/>
              <a:gd name="T7" fmla="*/ 1188 h 2275"/>
              <a:gd name="T8" fmla="*/ 269 w 2952"/>
              <a:gd name="T9" fmla="*/ 1401 h 2275"/>
              <a:gd name="T10" fmla="*/ 324 w 2952"/>
              <a:gd name="T11" fmla="*/ 1561 h 2275"/>
              <a:gd name="T12" fmla="*/ 386 w 2952"/>
              <a:gd name="T13" fmla="*/ 1681 h 2275"/>
              <a:gd name="T14" fmla="*/ 447 w 2952"/>
              <a:gd name="T15" fmla="*/ 1774 h 2275"/>
              <a:gd name="T16" fmla="*/ 503 w 2952"/>
              <a:gd name="T17" fmla="*/ 1848 h 2275"/>
              <a:gd name="T18" fmla="*/ 564 w 2952"/>
              <a:gd name="T19" fmla="*/ 1908 h 2275"/>
              <a:gd name="T20" fmla="*/ 626 w 2952"/>
              <a:gd name="T21" fmla="*/ 1961 h 2275"/>
              <a:gd name="T22" fmla="*/ 681 w 2952"/>
              <a:gd name="T23" fmla="*/ 2008 h 2275"/>
              <a:gd name="T24" fmla="*/ 743 w 2952"/>
              <a:gd name="T25" fmla="*/ 2048 h 2275"/>
              <a:gd name="T26" fmla="*/ 805 w 2952"/>
              <a:gd name="T27" fmla="*/ 2081 h 2275"/>
              <a:gd name="T28" fmla="*/ 860 w 2952"/>
              <a:gd name="T29" fmla="*/ 2108 h 2275"/>
              <a:gd name="T30" fmla="*/ 922 w 2952"/>
              <a:gd name="T31" fmla="*/ 2135 h 2275"/>
              <a:gd name="T32" fmla="*/ 984 w 2952"/>
              <a:gd name="T33" fmla="*/ 2161 h 2275"/>
              <a:gd name="T34" fmla="*/ 1039 w 2952"/>
              <a:gd name="T35" fmla="*/ 2181 h 2275"/>
              <a:gd name="T36" fmla="*/ 1101 w 2952"/>
              <a:gd name="T37" fmla="*/ 2195 h 2275"/>
              <a:gd name="T38" fmla="*/ 1163 w 2952"/>
              <a:gd name="T39" fmla="*/ 2215 h 2275"/>
              <a:gd name="T40" fmla="*/ 1218 w 2952"/>
              <a:gd name="T41" fmla="*/ 2228 h 2275"/>
              <a:gd name="T42" fmla="*/ 1280 w 2952"/>
              <a:gd name="T43" fmla="*/ 2241 h 2275"/>
              <a:gd name="T44" fmla="*/ 1342 w 2952"/>
              <a:gd name="T45" fmla="*/ 2248 h 2275"/>
              <a:gd name="T46" fmla="*/ 1397 w 2952"/>
              <a:gd name="T47" fmla="*/ 2261 h 2275"/>
              <a:gd name="T48" fmla="*/ 1459 w 2952"/>
              <a:gd name="T49" fmla="*/ 2268 h 2275"/>
              <a:gd name="T50" fmla="*/ 1521 w 2952"/>
              <a:gd name="T51" fmla="*/ 2268 h 2275"/>
              <a:gd name="T52" fmla="*/ 1583 w 2952"/>
              <a:gd name="T53" fmla="*/ 2268 h 2275"/>
              <a:gd name="T54" fmla="*/ 1638 w 2952"/>
              <a:gd name="T55" fmla="*/ 2261 h 2275"/>
              <a:gd name="T56" fmla="*/ 1700 w 2952"/>
              <a:gd name="T57" fmla="*/ 2261 h 2275"/>
              <a:gd name="T58" fmla="*/ 1762 w 2952"/>
              <a:gd name="T59" fmla="*/ 2255 h 2275"/>
              <a:gd name="T60" fmla="*/ 1817 w 2952"/>
              <a:gd name="T61" fmla="*/ 2255 h 2275"/>
              <a:gd name="T62" fmla="*/ 1879 w 2952"/>
              <a:gd name="T63" fmla="*/ 2248 h 2275"/>
              <a:gd name="T64" fmla="*/ 1941 w 2952"/>
              <a:gd name="T65" fmla="*/ 2248 h 2275"/>
              <a:gd name="T66" fmla="*/ 1996 w 2952"/>
              <a:gd name="T67" fmla="*/ 2248 h 2275"/>
              <a:gd name="T68" fmla="*/ 2057 w 2952"/>
              <a:gd name="T69" fmla="*/ 2248 h 2275"/>
              <a:gd name="T70" fmla="*/ 2119 w 2952"/>
              <a:gd name="T71" fmla="*/ 2248 h 2275"/>
              <a:gd name="T72" fmla="*/ 2174 w 2952"/>
              <a:gd name="T73" fmla="*/ 2248 h 2275"/>
              <a:gd name="T74" fmla="*/ 2236 w 2952"/>
              <a:gd name="T75" fmla="*/ 2255 h 2275"/>
              <a:gd name="T76" fmla="*/ 2298 w 2952"/>
              <a:gd name="T77" fmla="*/ 2255 h 2275"/>
              <a:gd name="T78" fmla="*/ 2353 w 2952"/>
              <a:gd name="T79" fmla="*/ 2255 h 2275"/>
              <a:gd name="T80" fmla="*/ 2415 w 2952"/>
              <a:gd name="T81" fmla="*/ 2255 h 2275"/>
              <a:gd name="T82" fmla="*/ 2477 w 2952"/>
              <a:gd name="T83" fmla="*/ 2261 h 2275"/>
              <a:gd name="T84" fmla="*/ 2532 w 2952"/>
              <a:gd name="T85" fmla="*/ 2261 h 2275"/>
              <a:gd name="T86" fmla="*/ 2594 w 2952"/>
              <a:gd name="T87" fmla="*/ 2261 h 2275"/>
              <a:gd name="T88" fmla="*/ 2656 w 2952"/>
              <a:gd name="T89" fmla="*/ 2268 h 2275"/>
              <a:gd name="T90" fmla="*/ 2711 w 2952"/>
              <a:gd name="T91" fmla="*/ 2268 h 2275"/>
              <a:gd name="T92" fmla="*/ 2773 w 2952"/>
              <a:gd name="T93" fmla="*/ 2268 h 2275"/>
              <a:gd name="T94" fmla="*/ 2835 w 2952"/>
              <a:gd name="T95" fmla="*/ 2275 h 2275"/>
              <a:gd name="T96" fmla="*/ 2890 w 2952"/>
              <a:gd name="T97" fmla="*/ 2275 h 2275"/>
              <a:gd name="T98" fmla="*/ 2952 w 2952"/>
              <a:gd name="T99" fmla="*/ 2275 h 2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2" h="2275">
                <a:moveTo>
                  <a:pt x="0" y="0"/>
                </a:moveTo>
                <a:lnTo>
                  <a:pt x="28" y="67"/>
                </a:lnTo>
                <a:lnTo>
                  <a:pt x="55" y="247"/>
                </a:lnTo>
                <a:lnTo>
                  <a:pt x="90" y="467"/>
                </a:lnTo>
                <a:lnTo>
                  <a:pt x="117" y="687"/>
                </a:lnTo>
                <a:lnTo>
                  <a:pt x="145" y="881"/>
                </a:lnTo>
                <a:lnTo>
                  <a:pt x="179" y="1047"/>
                </a:lnTo>
                <a:lnTo>
                  <a:pt x="207" y="1188"/>
                </a:lnTo>
                <a:lnTo>
                  <a:pt x="234" y="1301"/>
                </a:lnTo>
                <a:lnTo>
                  <a:pt x="269" y="1401"/>
                </a:lnTo>
                <a:lnTo>
                  <a:pt x="296" y="1488"/>
                </a:lnTo>
                <a:lnTo>
                  <a:pt x="324" y="1561"/>
                </a:lnTo>
                <a:lnTo>
                  <a:pt x="358" y="1621"/>
                </a:lnTo>
                <a:lnTo>
                  <a:pt x="386" y="1681"/>
                </a:lnTo>
                <a:lnTo>
                  <a:pt x="413" y="1728"/>
                </a:lnTo>
                <a:lnTo>
                  <a:pt x="447" y="1774"/>
                </a:lnTo>
                <a:lnTo>
                  <a:pt x="475" y="1814"/>
                </a:lnTo>
                <a:lnTo>
                  <a:pt x="503" y="1848"/>
                </a:lnTo>
                <a:lnTo>
                  <a:pt x="537" y="1881"/>
                </a:lnTo>
                <a:lnTo>
                  <a:pt x="564" y="1908"/>
                </a:lnTo>
                <a:lnTo>
                  <a:pt x="592" y="1941"/>
                </a:lnTo>
                <a:lnTo>
                  <a:pt x="626" y="1961"/>
                </a:lnTo>
                <a:lnTo>
                  <a:pt x="654" y="1988"/>
                </a:lnTo>
                <a:lnTo>
                  <a:pt x="681" y="2008"/>
                </a:lnTo>
                <a:lnTo>
                  <a:pt x="716" y="2028"/>
                </a:lnTo>
                <a:lnTo>
                  <a:pt x="743" y="2048"/>
                </a:lnTo>
                <a:lnTo>
                  <a:pt x="771" y="2061"/>
                </a:lnTo>
                <a:lnTo>
                  <a:pt x="805" y="2081"/>
                </a:lnTo>
                <a:lnTo>
                  <a:pt x="833" y="2094"/>
                </a:lnTo>
                <a:lnTo>
                  <a:pt x="860" y="2108"/>
                </a:lnTo>
                <a:lnTo>
                  <a:pt x="895" y="2121"/>
                </a:lnTo>
                <a:lnTo>
                  <a:pt x="922" y="2135"/>
                </a:lnTo>
                <a:lnTo>
                  <a:pt x="950" y="2148"/>
                </a:lnTo>
                <a:lnTo>
                  <a:pt x="984" y="2161"/>
                </a:lnTo>
                <a:lnTo>
                  <a:pt x="1012" y="2168"/>
                </a:lnTo>
                <a:lnTo>
                  <a:pt x="1039" y="2181"/>
                </a:lnTo>
                <a:lnTo>
                  <a:pt x="1074" y="2188"/>
                </a:lnTo>
                <a:lnTo>
                  <a:pt x="1101" y="2195"/>
                </a:lnTo>
                <a:lnTo>
                  <a:pt x="1129" y="2208"/>
                </a:lnTo>
                <a:lnTo>
                  <a:pt x="1163" y="2215"/>
                </a:lnTo>
                <a:lnTo>
                  <a:pt x="1191" y="2221"/>
                </a:lnTo>
                <a:lnTo>
                  <a:pt x="1218" y="2228"/>
                </a:lnTo>
                <a:lnTo>
                  <a:pt x="1252" y="2235"/>
                </a:lnTo>
                <a:lnTo>
                  <a:pt x="1280" y="2241"/>
                </a:lnTo>
                <a:lnTo>
                  <a:pt x="1308" y="2248"/>
                </a:lnTo>
                <a:lnTo>
                  <a:pt x="1342" y="2248"/>
                </a:lnTo>
                <a:lnTo>
                  <a:pt x="1369" y="2255"/>
                </a:lnTo>
                <a:lnTo>
                  <a:pt x="1397" y="2261"/>
                </a:lnTo>
                <a:lnTo>
                  <a:pt x="1431" y="2261"/>
                </a:lnTo>
                <a:lnTo>
                  <a:pt x="1459" y="2268"/>
                </a:lnTo>
                <a:lnTo>
                  <a:pt x="1493" y="2268"/>
                </a:lnTo>
                <a:lnTo>
                  <a:pt x="1521" y="2268"/>
                </a:lnTo>
                <a:lnTo>
                  <a:pt x="1548" y="2268"/>
                </a:lnTo>
                <a:lnTo>
                  <a:pt x="1583" y="2268"/>
                </a:lnTo>
                <a:lnTo>
                  <a:pt x="1610" y="2261"/>
                </a:lnTo>
                <a:lnTo>
                  <a:pt x="1638" y="2261"/>
                </a:lnTo>
                <a:lnTo>
                  <a:pt x="1672" y="2261"/>
                </a:lnTo>
                <a:lnTo>
                  <a:pt x="1700" y="2261"/>
                </a:lnTo>
                <a:lnTo>
                  <a:pt x="1727" y="2255"/>
                </a:lnTo>
                <a:lnTo>
                  <a:pt x="1762" y="2255"/>
                </a:lnTo>
                <a:lnTo>
                  <a:pt x="1789" y="2255"/>
                </a:lnTo>
                <a:lnTo>
                  <a:pt x="1817" y="2255"/>
                </a:lnTo>
                <a:lnTo>
                  <a:pt x="1851" y="2255"/>
                </a:lnTo>
                <a:lnTo>
                  <a:pt x="1879" y="2248"/>
                </a:lnTo>
                <a:lnTo>
                  <a:pt x="1906" y="2248"/>
                </a:lnTo>
                <a:lnTo>
                  <a:pt x="1941" y="2248"/>
                </a:lnTo>
                <a:lnTo>
                  <a:pt x="1968" y="2248"/>
                </a:lnTo>
                <a:lnTo>
                  <a:pt x="1996" y="2248"/>
                </a:lnTo>
                <a:lnTo>
                  <a:pt x="2030" y="2248"/>
                </a:lnTo>
                <a:lnTo>
                  <a:pt x="2057" y="2248"/>
                </a:lnTo>
                <a:lnTo>
                  <a:pt x="2085" y="2248"/>
                </a:lnTo>
                <a:lnTo>
                  <a:pt x="2119" y="2248"/>
                </a:lnTo>
                <a:lnTo>
                  <a:pt x="2147" y="2248"/>
                </a:lnTo>
                <a:lnTo>
                  <a:pt x="2174" y="2248"/>
                </a:lnTo>
                <a:lnTo>
                  <a:pt x="2209" y="2248"/>
                </a:lnTo>
                <a:lnTo>
                  <a:pt x="2236" y="2255"/>
                </a:lnTo>
                <a:lnTo>
                  <a:pt x="2264" y="2255"/>
                </a:lnTo>
                <a:lnTo>
                  <a:pt x="2298" y="2255"/>
                </a:lnTo>
                <a:lnTo>
                  <a:pt x="2326" y="2255"/>
                </a:lnTo>
                <a:lnTo>
                  <a:pt x="2353" y="2255"/>
                </a:lnTo>
                <a:lnTo>
                  <a:pt x="2388" y="2255"/>
                </a:lnTo>
                <a:lnTo>
                  <a:pt x="2415" y="2255"/>
                </a:lnTo>
                <a:lnTo>
                  <a:pt x="2443" y="2255"/>
                </a:lnTo>
                <a:lnTo>
                  <a:pt x="2477" y="2261"/>
                </a:lnTo>
                <a:lnTo>
                  <a:pt x="2505" y="2261"/>
                </a:lnTo>
                <a:lnTo>
                  <a:pt x="2532" y="2261"/>
                </a:lnTo>
                <a:lnTo>
                  <a:pt x="2567" y="2261"/>
                </a:lnTo>
                <a:lnTo>
                  <a:pt x="2594" y="2261"/>
                </a:lnTo>
                <a:lnTo>
                  <a:pt x="2622" y="2261"/>
                </a:lnTo>
                <a:lnTo>
                  <a:pt x="2656" y="2268"/>
                </a:lnTo>
                <a:lnTo>
                  <a:pt x="2684" y="2268"/>
                </a:lnTo>
                <a:lnTo>
                  <a:pt x="2711" y="2268"/>
                </a:lnTo>
                <a:lnTo>
                  <a:pt x="2746" y="2268"/>
                </a:lnTo>
                <a:lnTo>
                  <a:pt x="2773" y="2268"/>
                </a:lnTo>
                <a:lnTo>
                  <a:pt x="2801" y="2268"/>
                </a:lnTo>
                <a:lnTo>
                  <a:pt x="2835" y="2275"/>
                </a:lnTo>
                <a:lnTo>
                  <a:pt x="2862" y="2275"/>
                </a:lnTo>
                <a:lnTo>
                  <a:pt x="2890" y="2275"/>
                </a:lnTo>
                <a:lnTo>
                  <a:pt x="2924" y="2275"/>
                </a:lnTo>
                <a:lnTo>
                  <a:pt x="2952" y="2275"/>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90" name="Rectangle 86">
            <a:extLst>
              <a:ext uri="{FF2B5EF4-FFF2-40B4-BE49-F238E27FC236}">
                <a16:creationId xmlns:a16="http://schemas.microsoft.com/office/drawing/2014/main" id="{9A73BB9E-980A-4A35-8641-54CDE9F5C02D}"/>
              </a:ext>
            </a:extLst>
          </p:cNvPr>
          <p:cNvSpPr>
            <a:spLocks noChangeArrowheads="1"/>
          </p:cNvSpPr>
          <p:nvPr/>
        </p:nvSpPr>
        <p:spPr bwMode="auto">
          <a:xfrm>
            <a:off x="4038600" y="6400800"/>
            <a:ext cx="159543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frequency, MHz</a:t>
            </a:r>
            <a:endParaRPr lang="en-US" altLang="en-US" sz="1800"/>
          </a:p>
        </p:txBody>
      </p:sp>
      <p:sp>
        <p:nvSpPr>
          <p:cNvPr id="21591" name="Rectangle 87">
            <a:extLst>
              <a:ext uri="{FF2B5EF4-FFF2-40B4-BE49-F238E27FC236}">
                <a16:creationId xmlns:a16="http://schemas.microsoft.com/office/drawing/2014/main" id="{4C5B0030-33A7-4783-B0A4-5A295E658C39}"/>
              </a:ext>
            </a:extLst>
          </p:cNvPr>
          <p:cNvSpPr>
            <a:spLocks noChangeArrowheads="1"/>
          </p:cNvSpPr>
          <p:nvPr/>
        </p:nvSpPr>
        <p:spPr bwMode="auto">
          <a:xfrm rot="16200000">
            <a:off x="1113631" y="3991769"/>
            <a:ext cx="4857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|V(f)|</a:t>
            </a:r>
            <a:endParaRPr lang="en-US" altLang="en-US" sz="1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E16CA642-9951-4C62-A53E-87F082315F7A}"/>
              </a:ext>
            </a:extLst>
          </p:cNvPr>
          <p:cNvSpPr>
            <a:spLocks noChangeArrowheads="1"/>
          </p:cNvSpPr>
          <p:nvPr/>
        </p:nvSpPr>
        <p:spPr bwMode="auto">
          <a:xfrm>
            <a:off x="457200" y="228600"/>
            <a:ext cx="3429000" cy="375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&gt;&gt; t = linspace(0, 0.5, 512);</a:t>
            </a:r>
          </a:p>
          <a:p>
            <a:r>
              <a:rPr lang="en-US" altLang="en-US" sz="1600"/>
              <a:t>&gt;&gt; V = pulserVT(200, .005, 0.2, 50,t);</a:t>
            </a:r>
          </a:p>
          <a:p>
            <a:r>
              <a:rPr lang="en-US" altLang="en-US" sz="1600"/>
              <a:t>&gt;&gt; plot(t, V)</a:t>
            </a:r>
          </a:p>
          <a:p>
            <a:r>
              <a:rPr lang="en-US" altLang="en-US" sz="1600"/>
              <a:t>&gt;&gt; plot(t, c_shift(V, 100))</a:t>
            </a:r>
          </a:p>
          <a:p>
            <a:r>
              <a:rPr lang="en-US" altLang="en-US" sz="1600"/>
              <a:t>&gt;&gt; V = pulserVT(200, .01, 0.2, 50,t);</a:t>
            </a:r>
          </a:p>
          <a:p>
            <a:r>
              <a:rPr lang="en-US" altLang="en-US" sz="1600"/>
              <a:t>&gt;&gt; plot(t, c_shift(V, 100))</a:t>
            </a:r>
          </a:p>
          <a:p>
            <a:r>
              <a:rPr lang="en-US" altLang="en-US" sz="1600"/>
              <a:t>&gt;&gt; xlabel(' Time (\musec)')</a:t>
            </a:r>
          </a:p>
          <a:p>
            <a:r>
              <a:rPr lang="en-US" altLang="en-US" sz="1600"/>
              <a:t>&gt;&gt; ylabel('Voltage')</a:t>
            </a:r>
          </a:p>
          <a:p>
            <a:r>
              <a:rPr lang="en-US" altLang="en-US" sz="1600"/>
              <a:t>&gt;&gt; dt = t(2) -t(1);</a:t>
            </a:r>
          </a:p>
          <a:p>
            <a:r>
              <a:rPr lang="en-US" altLang="en-US" sz="1600"/>
              <a:t>&gt;&gt; Vf=FourierT(V,dt);</a:t>
            </a:r>
          </a:p>
          <a:p>
            <a:r>
              <a:rPr lang="en-US" altLang="en-US" sz="1600"/>
              <a:t>&gt;&gt; f = linspace(0, 1/dt, 512);</a:t>
            </a:r>
          </a:p>
          <a:p>
            <a:r>
              <a:rPr lang="en-US" altLang="en-US" sz="1600"/>
              <a:t>&gt;&gt; plot(f, abs(Vf))</a:t>
            </a:r>
          </a:p>
          <a:p>
            <a:r>
              <a:rPr lang="en-US" altLang="en-US" sz="1600"/>
              <a:t>&gt;&gt; plot(f(1:100), abs(Vf(1:100)))</a:t>
            </a:r>
          </a:p>
          <a:p>
            <a:r>
              <a:rPr lang="en-US" altLang="en-US" sz="1600"/>
              <a:t>&gt;&gt; xlabel('frequency, Hz')</a:t>
            </a:r>
          </a:p>
          <a:p>
            <a:r>
              <a:rPr lang="en-US" altLang="en-US" sz="1600"/>
              <a:t>&gt;&gt; ylabel('|V(f)|')</a:t>
            </a:r>
          </a:p>
        </p:txBody>
      </p:sp>
      <p:sp>
        <p:nvSpPr>
          <p:cNvPr id="23555" name="Rectangle 3">
            <a:extLst>
              <a:ext uri="{FF2B5EF4-FFF2-40B4-BE49-F238E27FC236}">
                <a16:creationId xmlns:a16="http://schemas.microsoft.com/office/drawing/2014/main" id="{FF5AF8E5-6CA1-4843-A679-B958724E4290}"/>
              </a:ext>
            </a:extLst>
          </p:cNvPr>
          <p:cNvSpPr>
            <a:spLocks noChangeArrowheads="1"/>
          </p:cNvSpPr>
          <p:nvPr/>
        </p:nvSpPr>
        <p:spPr bwMode="auto">
          <a:xfrm>
            <a:off x="1981200" y="4495800"/>
            <a:ext cx="5791200" cy="1436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a:t>function V = pulserVT(V0, t0, a1, a2, t)</a:t>
            </a:r>
          </a:p>
          <a:p>
            <a:pPr>
              <a:spcBef>
                <a:spcPct val="50000"/>
              </a:spcBef>
            </a:pPr>
            <a:r>
              <a:rPr lang="en-US" altLang="en-US" sz="1600"/>
              <a:t>t = t + eps*( t ==0);</a:t>
            </a:r>
          </a:p>
          <a:p>
            <a:pPr>
              <a:spcBef>
                <a:spcPct val="50000"/>
              </a:spcBef>
            </a:pPr>
            <a:r>
              <a:rPr lang="en-US" altLang="en-US" sz="1600"/>
              <a:t>Vinf = V0/(1-exp(-a1*t0));</a:t>
            </a:r>
          </a:p>
          <a:p>
            <a:pPr>
              <a:spcBef>
                <a:spcPct val="50000"/>
              </a:spcBef>
            </a:pPr>
            <a:r>
              <a:rPr lang="en-US" altLang="en-US" sz="1600"/>
              <a:t>V = -Vinf*(1- exp(-a1*t)).*(t &lt;= t0) -V0*exp(-a2*(t -t0)).*(t &gt; t0);</a:t>
            </a: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w="952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Ultra:Microsoft Office 98:Templates:Blank Presentation</Template>
  <TotalTime>2548</TotalTime>
  <Words>2279</Words>
  <Application>Microsoft Office PowerPoint</Application>
  <PresentationFormat>On-screen Show (4:3)</PresentationFormat>
  <Paragraphs>492</Paragraphs>
  <Slides>23</Slides>
  <Notes>23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32" baseType="lpstr">
      <vt:lpstr>Arial</vt:lpstr>
      <vt:lpstr>Arial Narrow</vt:lpstr>
      <vt:lpstr>Calibri</vt:lpstr>
      <vt:lpstr>Helvetica</vt:lpstr>
      <vt:lpstr>Symbol</vt:lpstr>
      <vt:lpstr>Times</vt:lpstr>
      <vt:lpstr>Blank Presentation</vt:lpstr>
      <vt:lpstr>Equation</vt:lpstr>
      <vt:lpstr>MathType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Lester Schmerr</dc:creator>
  <cp:lastModifiedBy>Lester Schmerr</cp:lastModifiedBy>
  <cp:revision>43</cp:revision>
  <dcterms:created xsi:type="dcterms:W3CDTF">2008-04-12T15:42:49Z</dcterms:created>
  <dcterms:modified xsi:type="dcterms:W3CDTF">2021-10-24T19:14:52Z</dcterms:modified>
</cp:coreProperties>
</file>