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57" r:id="rId7"/>
    <p:sldId id="258" r:id="rId8"/>
    <p:sldId id="259" r:id="rId9"/>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5" autoAdjust="0"/>
    <p:restoredTop sz="94660"/>
  </p:normalViewPr>
  <p:slideViewPr>
    <p:cSldViewPr snapToGrid="0">
      <p:cViewPr varScale="1">
        <p:scale>
          <a:sx n="77" d="100"/>
          <a:sy n="77" d="100"/>
        </p:scale>
        <p:origin x="120" y="14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9E2C0-4BCE-4BBA-9C25-044B4A19B8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D84935-9C95-4080-8D10-F18381A74A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BF819E6-EFF9-4012-8CA7-12B831FC7805}"/>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5" name="Footer Placeholder 4">
            <a:extLst>
              <a:ext uri="{FF2B5EF4-FFF2-40B4-BE49-F238E27FC236}">
                <a16:creationId xmlns:a16="http://schemas.microsoft.com/office/drawing/2014/main" id="{7B30CD27-B7CB-45D2-9882-59E093ECE1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E829CE-EBC0-4D2B-9993-3D9737F5ADC3}"/>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2814107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28A93-F4FD-4E20-B0F8-B6791CE8A6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C4AB206-E7E5-4EA5-B025-54C3F366568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8F4D44-D240-4248-B0EA-6373B904BF4B}"/>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5" name="Footer Placeholder 4">
            <a:extLst>
              <a:ext uri="{FF2B5EF4-FFF2-40B4-BE49-F238E27FC236}">
                <a16:creationId xmlns:a16="http://schemas.microsoft.com/office/drawing/2014/main" id="{3E35838C-2D3B-4029-BE47-CBCC75453A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B1BAE7-0DB5-4FCF-A979-02ECBCC9DD05}"/>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2768104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928A2A-434D-4891-9698-8B966063AF0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DE01432-917D-47AD-B6C2-86EDE72A7D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CA774E-C084-4AA1-8E74-76571931F519}"/>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5" name="Footer Placeholder 4">
            <a:extLst>
              <a:ext uri="{FF2B5EF4-FFF2-40B4-BE49-F238E27FC236}">
                <a16:creationId xmlns:a16="http://schemas.microsoft.com/office/drawing/2014/main" id="{07CE0B37-97D2-41FA-82B6-3C5B1A1E16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D04303-04AE-42A4-A736-BC2F5C220362}"/>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874756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A4273-AC70-42A6-B54D-48BA00672C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74A167-4503-4EC5-B9D6-68CD0F3844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21307F-656F-4ABD-8DD4-DB5710FFB2C3}"/>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5" name="Footer Placeholder 4">
            <a:extLst>
              <a:ext uri="{FF2B5EF4-FFF2-40B4-BE49-F238E27FC236}">
                <a16:creationId xmlns:a16="http://schemas.microsoft.com/office/drawing/2014/main" id="{5878E027-11D0-44E7-8145-3BC0A32A0E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2DF6AA-EF68-4CEA-8D56-F7BF6A6CBCAA}"/>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298557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CF9CE-4B06-4BC6-A121-141F64FE5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0D228E-76B7-478F-8CBF-8D2AD07F75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D82662E-C7CD-4C30-A397-925ED74E1C0D}"/>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5" name="Footer Placeholder 4">
            <a:extLst>
              <a:ext uri="{FF2B5EF4-FFF2-40B4-BE49-F238E27FC236}">
                <a16:creationId xmlns:a16="http://schemas.microsoft.com/office/drawing/2014/main" id="{4CE676F4-6B75-498E-8F17-131988A303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10F8E2-F50C-40D8-929A-4893BF0AE466}"/>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810962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AB11D-969F-4A74-B067-A42581C1B4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7D870F-B875-4EA2-95F9-3A6A67CCA4C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1B34D6F-8729-4F90-A57D-BE2B741630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F4D6F30-EF57-48B8-B53E-BB897485FD05}"/>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6" name="Footer Placeholder 5">
            <a:extLst>
              <a:ext uri="{FF2B5EF4-FFF2-40B4-BE49-F238E27FC236}">
                <a16:creationId xmlns:a16="http://schemas.microsoft.com/office/drawing/2014/main" id="{600BFE15-A3DD-460F-ABA9-63A02C8399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D32178-28B2-4721-8266-766FD8D3C8C1}"/>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1528196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EC134-0893-42C1-8C7B-5707A57DAD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0FB848-4862-4C44-9067-E5B5709E8A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4883862-1182-4779-980E-0ACA436A3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20B7E33-1DC2-4875-B4E5-0FB36AD787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5BA90A-EA1B-4F6F-8DA2-D2B26F68009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A16D4E-02E8-42EF-9584-EB46E3EEBFF1}"/>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8" name="Footer Placeholder 7">
            <a:extLst>
              <a:ext uri="{FF2B5EF4-FFF2-40B4-BE49-F238E27FC236}">
                <a16:creationId xmlns:a16="http://schemas.microsoft.com/office/drawing/2014/main" id="{E0CF025C-9C32-4D6F-A14F-8BAD757C79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2CA1185-79CF-476F-9E14-3B35EF0A876E}"/>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3520904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A3608-D584-4251-B2B6-BC0A087647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3835F59-F136-4647-8848-A7C3CC3917D7}"/>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4" name="Footer Placeholder 3">
            <a:extLst>
              <a:ext uri="{FF2B5EF4-FFF2-40B4-BE49-F238E27FC236}">
                <a16:creationId xmlns:a16="http://schemas.microsoft.com/office/drawing/2014/main" id="{09D9297A-2C5C-4D75-996C-7655D166D9C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B362C9-A3EB-47CF-878C-5190257436BC}"/>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3200342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4AF60C-987C-4165-9459-0635F594A135}"/>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3" name="Footer Placeholder 2">
            <a:extLst>
              <a:ext uri="{FF2B5EF4-FFF2-40B4-BE49-F238E27FC236}">
                <a16:creationId xmlns:a16="http://schemas.microsoft.com/office/drawing/2014/main" id="{5BB6362B-610B-4CFE-9E50-2D7689263D7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A9B40B0-1F01-44E9-B5EF-4AA06BCE20B6}"/>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2049833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79258-696E-43A8-B5D7-DA2CCC8B6E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6EF53BE-7CFE-481B-8790-346A7D5E99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7BAA28-742F-480B-8253-34CF55AB2B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02A8D5-DC3F-4C5B-9657-AACA7B512FF8}"/>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6" name="Footer Placeholder 5">
            <a:extLst>
              <a:ext uri="{FF2B5EF4-FFF2-40B4-BE49-F238E27FC236}">
                <a16:creationId xmlns:a16="http://schemas.microsoft.com/office/drawing/2014/main" id="{49E34D54-1E0A-43A4-933D-AA4AF87F4C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2534392-4FE7-4406-BB72-0F6CAE981538}"/>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677346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CCD83-EBCD-4314-A429-D22245364B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837F4E-ED33-46A4-8606-0719B20D51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0B0D6FA-86C6-4C68-907A-B06A1A0D58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CC65CE-6D59-4449-8D37-42DA358094D4}"/>
              </a:ext>
            </a:extLst>
          </p:cNvPr>
          <p:cNvSpPr>
            <a:spLocks noGrp="1"/>
          </p:cNvSpPr>
          <p:nvPr>
            <p:ph type="dt" sz="half" idx="10"/>
          </p:nvPr>
        </p:nvSpPr>
        <p:spPr/>
        <p:txBody>
          <a:bodyPr/>
          <a:lstStyle/>
          <a:p>
            <a:fld id="{8CEDF868-72BB-4E0D-B0B1-F4A13875C9E8}" type="datetimeFigureOut">
              <a:rPr lang="en-US" smtClean="0"/>
              <a:t>10/27/2021</a:t>
            </a:fld>
            <a:endParaRPr lang="en-US"/>
          </a:p>
        </p:txBody>
      </p:sp>
      <p:sp>
        <p:nvSpPr>
          <p:cNvPr id="6" name="Footer Placeholder 5">
            <a:extLst>
              <a:ext uri="{FF2B5EF4-FFF2-40B4-BE49-F238E27FC236}">
                <a16:creationId xmlns:a16="http://schemas.microsoft.com/office/drawing/2014/main" id="{3B09C13C-F088-4150-8176-41C9D951AD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8F7E71-45AB-4486-8146-F6BB55539768}"/>
              </a:ext>
            </a:extLst>
          </p:cNvPr>
          <p:cNvSpPr>
            <a:spLocks noGrp="1"/>
          </p:cNvSpPr>
          <p:nvPr>
            <p:ph type="sldNum" sz="quarter" idx="12"/>
          </p:nvPr>
        </p:nvSpPr>
        <p:spPr/>
        <p:txBody>
          <a:bodyPr/>
          <a:lstStyle/>
          <a:p>
            <a:fld id="{3F54263C-1791-4F54-8858-F81F67BDAD74}" type="slidenum">
              <a:rPr lang="en-US" smtClean="0"/>
              <a:t>‹#›</a:t>
            </a:fld>
            <a:endParaRPr lang="en-US"/>
          </a:p>
        </p:txBody>
      </p:sp>
    </p:spTree>
    <p:extLst>
      <p:ext uri="{BB962C8B-B14F-4D97-AF65-F5344CB8AC3E}">
        <p14:creationId xmlns:p14="http://schemas.microsoft.com/office/powerpoint/2010/main" val="2895555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AF2EC7-4CD6-497C-9953-C89E3A1BE5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E32781D-4BD5-4221-ABA2-26F5856B09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0902B1-99AF-4103-8A61-ED2E1FA0C4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EDF868-72BB-4E0D-B0B1-F4A13875C9E8}" type="datetimeFigureOut">
              <a:rPr lang="en-US" smtClean="0"/>
              <a:t>10/27/2021</a:t>
            </a:fld>
            <a:endParaRPr lang="en-US"/>
          </a:p>
        </p:txBody>
      </p:sp>
      <p:sp>
        <p:nvSpPr>
          <p:cNvPr id="5" name="Footer Placeholder 4">
            <a:extLst>
              <a:ext uri="{FF2B5EF4-FFF2-40B4-BE49-F238E27FC236}">
                <a16:creationId xmlns:a16="http://schemas.microsoft.com/office/drawing/2014/main" id="{B5266907-3370-40D8-9DCD-CA7EEC7C52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AB0E98C-8FF2-4C93-BD3A-5B3BE886EC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54263C-1791-4F54-8858-F81F67BDAD74}" type="slidenum">
              <a:rPr lang="en-US" smtClean="0"/>
              <a:t>‹#›</a:t>
            </a:fld>
            <a:endParaRPr lang="en-US"/>
          </a:p>
        </p:txBody>
      </p:sp>
    </p:spTree>
    <p:extLst>
      <p:ext uri="{BB962C8B-B14F-4D97-AF65-F5344CB8AC3E}">
        <p14:creationId xmlns:p14="http://schemas.microsoft.com/office/powerpoint/2010/main" val="4063519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44582B-A377-40DA-8F24-928B715404FE}"/>
              </a:ext>
            </a:extLst>
          </p:cNvPr>
          <p:cNvSpPr txBox="1"/>
          <p:nvPr/>
        </p:nvSpPr>
        <p:spPr>
          <a:xfrm>
            <a:off x="360471" y="175364"/>
            <a:ext cx="10569497" cy="523220"/>
          </a:xfrm>
          <a:prstGeom prst="rect">
            <a:avLst/>
          </a:prstGeom>
          <a:noFill/>
        </p:spPr>
        <p:txBody>
          <a:bodyPr wrap="none" rtlCol="0">
            <a:spAutoFit/>
          </a:bodyPr>
          <a:lstStyle/>
          <a:p>
            <a:r>
              <a:rPr lang="en-US" sz="2800" dirty="0">
                <a:solidFill>
                  <a:srgbClr val="0066FF"/>
                </a:solidFill>
              </a:rPr>
              <a:t>Modeling and Measuring Ultrasonic Nondestructive Evaluation Systems</a:t>
            </a:r>
          </a:p>
        </p:txBody>
      </p:sp>
      <p:sp>
        <p:nvSpPr>
          <p:cNvPr id="5" name="TextBox 4">
            <a:extLst>
              <a:ext uri="{FF2B5EF4-FFF2-40B4-BE49-F238E27FC236}">
                <a16:creationId xmlns:a16="http://schemas.microsoft.com/office/drawing/2014/main" id="{4C5C72EC-9DE6-428C-ACCF-798F7C0F884D}"/>
              </a:ext>
            </a:extLst>
          </p:cNvPr>
          <p:cNvSpPr txBox="1"/>
          <p:nvPr/>
        </p:nvSpPr>
        <p:spPr>
          <a:xfrm>
            <a:off x="1027134" y="861008"/>
            <a:ext cx="9902834" cy="5909310"/>
          </a:xfrm>
          <a:prstGeom prst="rect">
            <a:avLst/>
          </a:prstGeom>
          <a:noFill/>
        </p:spPr>
        <p:txBody>
          <a:bodyPr wrap="square" rtlCol="0">
            <a:spAutoFit/>
          </a:bodyPr>
          <a:lstStyle/>
          <a:p>
            <a:r>
              <a:rPr lang="en-US" dirty="0"/>
              <a:t>This is a course organized by Lester W. Schmerr Jr., Professor Emeritus in Aerospace Engineering at Iowa State University. The content is based primarily on the book, </a:t>
            </a:r>
            <a:r>
              <a:rPr lang="en-US" b="1" dirty="0"/>
              <a:t>Ultrasonic Nondestructive Evaluation Systems – Models and Measurements</a:t>
            </a:r>
            <a:r>
              <a:rPr lang="en-US" dirty="0"/>
              <a:t>, authored by Prof. Schmerr and Prof. Sung-</a:t>
            </a:r>
            <a:r>
              <a:rPr lang="en-US" dirty="0" err="1"/>
              <a:t>Jin</a:t>
            </a:r>
            <a:r>
              <a:rPr lang="en-US" dirty="0"/>
              <a:t> Song, so that the reader is encouraged to purchase this book to enhance the value of the course.</a:t>
            </a:r>
          </a:p>
          <a:p>
            <a:endParaRPr lang="en-US" dirty="0"/>
          </a:p>
          <a:p>
            <a:r>
              <a:rPr lang="en-US" dirty="0"/>
              <a:t>The course contains annotated Power Point Slides that have been combined into this single pdf document that can be read on this website. The individual PowerPoints are also available for download.</a:t>
            </a:r>
          </a:p>
          <a:p>
            <a:endParaRPr lang="en-US" dirty="0"/>
          </a:p>
          <a:p>
            <a:r>
              <a:rPr lang="en-US" dirty="0"/>
              <a:t>Homework problems are also part of the course. The problem numbers are listed near the end of the sections where the appropriate topics are discussed. All of the course homework problems and solutions are available in a homework manual, which can either be read on this website or  downloaded.</a:t>
            </a:r>
          </a:p>
          <a:p>
            <a:endParaRPr lang="en-US" dirty="0"/>
          </a:p>
          <a:p>
            <a:r>
              <a:rPr lang="en-US" dirty="0" err="1"/>
              <a:t>Matlab</a:t>
            </a:r>
            <a:r>
              <a:rPr lang="en-US" dirty="0"/>
              <a:t> is used extensively in the course and homework to illustrate concepts and generate results. The </a:t>
            </a:r>
            <a:r>
              <a:rPr lang="en-US" dirty="0" err="1"/>
              <a:t>Matlab</a:t>
            </a:r>
            <a:r>
              <a:rPr lang="en-US" dirty="0"/>
              <a:t> course, homework, </a:t>
            </a:r>
            <a:r>
              <a:rPr lang="en-US"/>
              <a:t>and book m-files </a:t>
            </a:r>
            <a:r>
              <a:rPr lang="en-US" dirty="0"/>
              <a:t>are also available on this website for download.</a:t>
            </a:r>
          </a:p>
          <a:p>
            <a:endParaRPr lang="en-US" dirty="0"/>
          </a:p>
          <a:p>
            <a:r>
              <a:rPr lang="en-US" i="1" dirty="0">
                <a:solidFill>
                  <a:schemeClr val="accent1"/>
                </a:solidFill>
              </a:rPr>
              <a:t>The purpose of this course is to introduce the physics and mathematics behind ultrasonic flaw inspections so that one can understand the nature of the signals that are produced and how they are related to the flaws present. Linear systems theory, theory of elastic waves, and Fourier analysis serve as the foundations for much of the course. The course also covers briefly some aspects of statistical pattern recognition and probabilistic decision-making, and neural networks.</a:t>
            </a:r>
          </a:p>
          <a:p>
            <a:endParaRPr lang="en-US" dirty="0"/>
          </a:p>
        </p:txBody>
      </p:sp>
    </p:spTree>
    <p:extLst>
      <p:ext uri="{BB962C8B-B14F-4D97-AF65-F5344CB8AC3E}">
        <p14:creationId xmlns:p14="http://schemas.microsoft.com/office/powerpoint/2010/main" val="115818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7449EFB-1ED1-40B0-BBF0-6804F7233694}"/>
              </a:ext>
            </a:extLst>
          </p:cNvPr>
          <p:cNvSpPr txBox="1"/>
          <p:nvPr/>
        </p:nvSpPr>
        <p:spPr>
          <a:xfrm>
            <a:off x="3394553" y="588723"/>
            <a:ext cx="5083636" cy="523220"/>
          </a:xfrm>
          <a:prstGeom prst="rect">
            <a:avLst/>
          </a:prstGeom>
          <a:noFill/>
        </p:spPr>
        <p:txBody>
          <a:bodyPr wrap="none" rtlCol="0">
            <a:spAutoFit/>
          </a:bodyPr>
          <a:lstStyle/>
          <a:p>
            <a:r>
              <a:rPr lang="en-US" sz="2800" dirty="0"/>
              <a:t>A Personal Preface (L.W. Schmerr)</a:t>
            </a:r>
          </a:p>
        </p:txBody>
      </p:sp>
      <p:sp>
        <p:nvSpPr>
          <p:cNvPr id="6" name="TextBox 5">
            <a:extLst>
              <a:ext uri="{FF2B5EF4-FFF2-40B4-BE49-F238E27FC236}">
                <a16:creationId xmlns:a16="http://schemas.microsoft.com/office/drawing/2014/main" id="{45F8A528-23FA-477D-B09F-BBC410CF6F88}"/>
              </a:ext>
            </a:extLst>
          </p:cNvPr>
          <p:cNvSpPr txBox="1"/>
          <p:nvPr/>
        </p:nvSpPr>
        <p:spPr>
          <a:xfrm>
            <a:off x="889348" y="1277655"/>
            <a:ext cx="9983244" cy="5078313"/>
          </a:xfrm>
          <a:prstGeom prst="rect">
            <a:avLst/>
          </a:prstGeom>
          <a:noFill/>
        </p:spPr>
        <p:txBody>
          <a:bodyPr wrap="square" rtlCol="0">
            <a:spAutoFit/>
          </a:bodyPr>
          <a:lstStyle/>
          <a:p>
            <a:r>
              <a:rPr lang="en-US" dirty="0"/>
              <a:t>	As a graduate student in the Department of Mechanics at the Illinois Institute of Technology in the mid to late 60’s I was trained in the area of elastic waves. After graduation, I went to Iowa State University in 1969 as an Assistant Professor in Engineering Mechanics.  There, I started looking for a research area on which I could build a career. In the early 70’s I participated in an NSF summer faculty program where I worked with the Nondestructive Testing group at  General Dynamics, Fort Worth, Texas and where I was introduced to ultrasonics as a tool to inspect materials and to find flaws. At one point during the summer  our group had a meeting  with a General Dynamics corporate executive. After we had described our work, he asked us what we actually measured in an ultrasonic test. At that point in time I realized that there was simply not a good answer to his question and that finding one could be an important and interesting endeavor. Subsequently, modeling ultrasonic inspections became my main area of study which has endured to this day. In fact, this course is a snapshot of much of what I have learned over the years as to what we actually do measure in ultrasonic NDE.</a:t>
            </a:r>
          </a:p>
          <a:p>
            <a:r>
              <a:rPr lang="en-US" dirty="0"/>
              <a:t>	As described in this course, we now do have reasonably good models of all the elements in an ultrasonic inspection. There were several key advances that serve as a foundation for these efforts. In 1979, Bert Auld from Stanford University developed a very general model of an inspection, based upon electrical and mechanical reciprocity principles, that could be used, in conjunction with elastic wave propagation and scattering models to predict ultrasonic signals received from flaws. However, while the Auld model is very general it does not relate those signals directly to any flaw properties being measured. </a:t>
            </a:r>
          </a:p>
        </p:txBody>
      </p:sp>
    </p:spTree>
    <p:extLst>
      <p:ext uri="{BB962C8B-B14F-4D97-AF65-F5344CB8AC3E}">
        <p14:creationId xmlns:p14="http://schemas.microsoft.com/office/powerpoint/2010/main" val="151296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376F200-6299-4DA6-AD2E-BD4FD8CEE741}"/>
              </a:ext>
            </a:extLst>
          </p:cNvPr>
          <p:cNvSpPr txBox="1"/>
          <p:nvPr/>
        </p:nvSpPr>
        <p:spPr>
          <a:xfrm>
            <a:off x="914400" y="335845"/>
            <a:ext cx="10158609" cy="6186309"/>
          </a:xfrm>
          <a:prstGeom prst="rect">
            <a:avLst/>
          </a:prstGeom>
          <a:noFill/>
        </p:spPr>
        <p:txBody>
          <a:bodyPr wrap="square" rtlCol="0">
            <a:spAutoFit/>
          </a:bodyPr>
          <a:lstStyle/>
          <a:p>
            <a:r>
              <a:rPr lang="en-US" dirty="0"/>
              <a:t>In 1983, Bruce Thompson and Tim  Gray at the Center for NDE, Iowa State University, used the Auld model to develop a reduced model for “small” flaws (where the incident waves could be assumed to be a constant over the flaw geometry). This Thompson-Gray model, while less general than the Auld model, had the major advantage of explicitly delineating the flaw scattering response as a part of the entire ultrasonic measurement. Thompson and Gray  also showed how this flaw response part (called the far field scattering amplitude) could be obtained by measuring what they called the “system efficiency factor” (in this course a very closely related factor is called the “system function”) in a reference experiment, and then extracting the flaw response through deconvolution. </a:t>
            </a:r>
          </a:p>
          <a:p>
            <a:r>
              <a:rPr lang="en-US" dirty="0"/>
              <a:t>	The Auld and Thompson-Gray models give us some general frameworks to model ultrasonic NDE inspections but there are many questions that remain. For example, how do the individual measurement system components (pulser/receiver, cabling, transducer(s) ) affect the measured response? What are effective models to predict the waves generated by ultrasonic transducers? How is the far field flaw scattering amplitude obtained from the Thompson-Gray measurement model related to the actual geometry and material characteristics of the flaw? You will learn some answers to these and other important questions in this course.</a:t>
            </a:r>
          </a:p>
          <a:p>
            <a:r>
              <a:rPr lang="en-US" dirty="0"/>
              <a:t>	The three books on modeling ultrasonic NDE inspections that I have written over the last 20 or so years can give you many of the modeling tools needed to predict flaw responses. However, the ability to extract specific flaw information (size, shape, properties, etc.) from those responses remains an area ripe for further investigation. Thus, at the end of this course I have included some lessons on statistical pattern recognition and neural networks. These areas can provide powerful tools for answering many of the very difficult questions that remain as to what we actually measure and how we can use those measurements to make rational engineering decisions from our ultrasonic NDE inspections.</a:t>
            </a:r>
          </a:p>
        </p:txBody>
      </p:sp>
    </p:spTree>
    <p:extLst>
      <p:ext uri="{BB962C8B-B14F-4D97-AF65-F5344CB8AC3E}">
        <p14:creationId xmlns:p14="http://schemas.microsoft.com/office/powerpoint/2010/main" val="1437141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4DEF69-7593-4A29-9518-B966DE3AD65C}"/>
              </a:ext>
            </a:extLst>
          </p:cNvPr>
          <p:cNvSpPr txBox="1"/>
          <p:nvPr/>
        </p:nvSpPr>
        <p:spPr>
          <a:xfrm>
            <a:off x="872645" y="197346"/>
            <a:ext cx="10070926" cy="6186309"/>
          </a:xfrm>
          <a:prstGeom prst="rect">
            <a:avLst/>
          </a:prstGeom>
          <a:noFill/>
        </p:spPr>
        <p:txBody>
          <a:bodyPr wrap="square" rtlCol="0">
            <a:spAutoFit/>
          </a:bodyPr>
          <a:lstStyle/>
          <a:p>
            <a:r>
              <a:rPr lang="en-US" dirty="0"/>
              <a:t>I would like to close with a few words about my career. There are three accomplishments that I would like to highlight that I feel have contributed significantly to our understanding of ultrasonic tests. First, I reformulated </a:t>
            </a:r>
            <a:r>
              <a:rPr lang="en-US" dirty="0" err="1"/>
              <a:t>Auld’s</a:t>
            </a:r>
            <a:r>
              <a:rPr lang="en-US" dirty="0"/>
              <a:t> model based on purely mechanical reciprocity principles. This is important since the elastic wave propagation and scattering elements in </a:t>
            </a:r>
            <a:r>
              <a:rPr lang="en-US" dirty="0" err="1"/>
              <a:t>Auld’s</a:t>
            </a:r>
            <a:r>
              <a:rPr lang="en-US" dirty="0"/>
              <a:t> model are purely mechanical terms and by treating them as such one can see more clearly how they are imbedded in the entire measurement process through an acoustic/elastic transfer function. The details of this form of </a:t>
            </a:r>
            <a:r>
              <a:rPr lang="en-US" dirty="0" err="1"/>
              <a:t>Auld’s</a:t>
            </a:r>
            <a:r>
              <a:rPr lang="en-US" dirty="0"/>
              <a:t> model are given in this course. I also showed how an ultrasonic transducer can be characterized as an electrical impedance and a sensitivity and how these factors can be obtained from a set of purely electrical measurements of the transducer in a pulse-echo setup. This greatly simplifies the previous procedures used in the acoustics literature which relied on a complex set of measurements involving multiple transducers. These details are also included in this course. In ultrasonic phased array inspections, one often uses those arrays to generate flaw images. A third accomplishment is not described in this course but is described in my book, Fundamentals of Ultrasonic Phased Arrays. There, I showed how three commonly used flaw imaging methods -the synthetic aperture focusing technique (SAFT), the total focusing method (TFM), and the Physical Optics Far-Field Scattering (POFFIS) method – are ad-hoc models that can be made more rational by inverting the Thompson-Gray measurement model to obtain a “Imaging Measurement Model”. This model explicitly describes what these images generated by ultrasonic phased arrays represent in terms of the reflectivity and geometry of the flaws being imaged. </a:t>
            </a:r>
          </a:p>
          <a:p>
            <a:r>
              <a:rPr lang="en-US" dirty="0"/>
              <a:t>	Although I have worked in ultrasonic NDE for many years, one of my most cited papers comes from my work on use of hypersingular integrals in the boundary element method (</a:t>
            </a:r>
            <a:r>
              <a:rPr lang="en-US" sz="1800" dirty="0" err="1">
                <a:effectLst/>
                <a:ea typeface="Times New Roman" panose="02020603050405020304" pitchFamily="18" charset="0"/>
                <a:cs typeface="Times New Roman" panose="02020603050405020304" pitchFamily="18" charset="0"/>
              </a:rPr>
              <a:t>Krishnasamy</a:t>
            </a:r>
            <a:r>
              <a:rPr lang="en-US" sz="1800" dirty="0">
                <a:effectLst/>
                <a:ea typeface="Times New Roman" panose="02020603050405020304" pitchFamily="18" charset="0"/>
                <a:cs typeface="Times New Roman" panose="02020603050405020304" pitchFamily="18" charset="0"/>
              </a:rPr>
              <a:t>, G., Schmerr, L.W., </a:t>
            </a:r>
            <a:r>
              <a:rPr lang="en-US" sz="1800" dirty="0" err="1">
                <a:effectLst/>
                <a:ea typeface="Times New Roman" panose="02020603050405020304" pitchFamily="18" charset="0"/>
                <a:cs typeface="Times New Roman" panose="02020603050405020304" pitchFamily="18" charset="0"/>
              </a:rPr>
              <a:t>Rudolphi</a:t>
            </a:r>
            <a:r>
              <a:rPr lang="en-US" sz="1800" dirty="0">
                <a:effectLst/>
                <a:ea typeface="Times New Roman" panose="02020603050405020304" pitchFamily="18" charset="0"/>
                <a:cs typeface="Times New Roman" panose="02020603050405020304" pitchFamily="18" charset="0"/>
              </a:rPr>
              <a:t>, T.J. and Rizzo, F.J., "Hypersingular boundary integral equations:  some applications in acoustics and elastic wave scattering," Trans. ASME, </a:t>
            </a:r>
            <a:r>
              <a:rPr lang="en-US" sz="1800" dirty="0" err="1">
                <a:effectLst/>
                <a:ea typeface="Times New Roman" panose="02020603050405020304" pitchFamily="18" charset="0"/>
                <a:cs typeface="Times New Roman" panose="02020603050405020304" pitchFamily="18" charset="0"/>
              </a:rPr>
              <a:t>Journ</a:t>
            </a:r>
            <a:r>
              <a:rPr lang="en-US" sz="1800" dirty="0">
                <a:effectLst/>
                <a:ea typeface="Times New Roman" panose="02020603050405020304" pitchFamily="18" charset="0"/>
                <a:cs typeface="Times New Roman" panose="02020603050405020304" pitchFamily="18" charset="0"/>
              </a:rPr>
              <a:t>. of Appl. Mechanics, 57, 404-414, (1990).)</a:t>
            </a:r>
          </a:p>
        </p:txBody>
      </p:sp>
    </p:spTree>
    <p:extLst>
      <p:ext uri="{BB962C8B-B14F-4D97-AF65-F5344CB8AC3E}">
        <p14:creationId xmlns:p14="http://schemas.microsoft.com/office/powerpoint/2010/main" val="3712626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D9F72C-5C35-4871-B4B0-E311832F4FB2}"/>
              </a:ext>
            </a:extLst>
          </p:cNvPr>
          <p:cNvSpPr txBox="1"/>
          <p:nvPr/>
        </p:nvSpPr>
        <p:spPr>
          <a:xfrm>
            <a:off x="839244" y="926926"/>
            <a:ext cx="10321446" cy="4801314"/>
          </a:xfrm>
          <a:prstGeom prst="rect">
            <a:avLst/>
          </a:prstGeom>
          <a:noFill/>
        </p:spPr>
        <p:txBody>
          <a:bodyPr wrap="square" rtlCol="0">
            <a:spAutoFit/>
          </a:bodyPr>
          <a:lstStyle/>
          <a:p>
            <a:r>
              <a:rPr lang="en-US" dirty="0"/>
              <a:t>Although this paper is not on ultrasonic NDE per se, it is related since the integral equations governing the scattering of cracks are hypersingular. I will end by noting that is also somewhat ironic that the only paper that I have written that has received an award is not on ultrasonic NDE but on the use of neural networks in conjunction with eddy current inspections (</a:t>
            </a:r>
            <a:r>
              <a:rPr lang="en-US" sz="1800" dirty="0">
                <a:effectLst/>
                <a:ea typeface="Times New Roman" panose="02020603050405020304" pitchFamily="18" charset="0"/>
                <a:cs typeface="Times New Roman" panose="02020603050405020304" pitchFamily="18" charset="0"/>
              </a:rPr>
              <a:t>American Society of Nondestructive Testing 1992 Achievement Award "in recognition of a manuscript that represents an outstanding contribution to the advancement of NDT" : Mann, J.M., Schmerr, L.W., and J.C. </a:t>
            </a:r>
            <a:r>
              <a:rPr lang="en-US" sz="1800" dirty="0" err="1">
                <a:effectLst/>
                <a:ea typeface="Times New Roman" panose="02020603050405020304" pitchFamily="18" charset="0"/>
                <a:cs typeface="Times New Roman" panose="02020603050405020304" pitchFamily="18" charset="0"/>
              </a:rPr>
              <a:t>Moulder</a:t>
            </a:r>
            <a:r>
              <a:rPr lang="en-US" sz="1800" dirty="0">
                <a:effectLst/>
                <a:ea typeface="Times New Roman" panose="02020603050405020304" pitchFamily="18" charset="0"/>
                <a:cs typeface="Times New Roman" panose="02020603050405020304" pitchFamily="18" charset="0"/>
              </a:rPr>
              <a:t>, "Inversion of eddy current data using neural networks," Materials Evaluation, 49, 34-39, 1991.)</a:t>
            </a:r>
          </a:p>
          <a:p>
            <a:endParaRPr lang="en-US" dirty="0">
              <a:cs typeface="Times New Roman" panose="02020603050405020304" pitchFamily="18" charset="0"/>
            </a:endParaRPr>
          </a:p>
          <a:p>
            <a:r>
              <a:rPr lang="en-US" dirty="0">
                <a:cs typeface="Times New Roman" panose="02020603050405020304" pitchFamily="18" charset="0"/>
              </a:rPr>
              <a:t>The content of the course is mostly from my second book on ultrasonics but  there are many results stated without proof in this course whose details can be found in my other two books. The references for all three books are:</a:t>
            </a:r>
          </a:p>
          <a:p>
            <a:endParaRPr lang="en-US" dirty="0">
              <a:cs typeface="Times New Roman" panose="02020603050405020304" pitchFamily="18" charset="0"/>
            </a:endParaRPr>
          </a:p>
          <a:p>
            <a:r>
              <a:rPr lang="en-US" dirty="0">
                <a:cs typeface="Times New Roman" panose="02020603050405020304" pitchFamily="18" charset="0"/>
              </a:rPr>
              <a:t>Schmerr, L.W. and S.J. Song, </a:t>
            </a:r>
            <a:r>
              <a:rPr lang="en-US" i="1" dirty="0">
                <a:cs typeface="Times New Roman" panose="02020603050405020304" pitchFamily="18" charset="0"/>
              </a:rPr>
              <a:t>Ultrasonic Nondestructive Evaluation Systems – Models and Measurements</a:t>
            </a:r>
            <a:r>
              <a:rPr lang="en-US" dirty="0">
                <a:cs typeface="Times New Roman" panose="02020603050405020304" pitchFamily="18" charset="0"/>
              </a:rPr>
              <a:t>, Springer, 2007.</a:t>
            </a:r>
          </a:p>
          <a:p>
            <a:r>
              <a:rPr lang="en-US" dirty="0">
                <a:cs typeface="Times New Roman" panose="02020603050405020304" pitchFamily="18" charset="0"/>
              </a:rPr>
              <a:t>Schmerr, L.W., </a:t>
            </a:r>
            <a:r>
              <a:rPr lang="en-US" i="1" dirty="0">
                <a:cs typeface="Times New Roman" panose="02020603050405020304" pitchFamily="18" charset="0"/>
              </a:rPr>
              <a:t>Fundamentals of Ultrasonic Nondestructive Evaluation – A Modeling Approach</a:t>
            </a:r>
            <a:r>
              <a:rPr lang="en-US" dirty="0">
                <a:cs typeface="Times New Roman" panose="02020603050405020304" pitchFamily="18" charset="0"/>
              </a:rPr>
              <a:t>, 2</a:t>
            </a:r>
            <a:r>
              <a:rPr lang="en-US" baseline="30000" dirty="0">
                <a:cs typeface="Times New Roman" panose="02020603050405020304" pitchFamily="18" charset="0"/>
              </a:rPr>
              <a:t>nd</a:t>
            </a:r>
            <a:r>
              <a:rPr lang="en-US" dirty="0">
                <a:cs typeface="Times New Roman" panose="02020603050405020304" pitchFamily="18" charset="0"/>
              </a:rPr>
              <a:t> Ed.</a:t>
            </a:r>
          </a:p>
          <a:p>
            <a:r>
              <a:rPr lang="en-US" dirty="0">
                <a:cs typeface="Times New Roman" panose="02020603050405020304" pitchFamily="18" charset="0"/>
              </a:rPr>
              <a:t>Springer, 2016.</a:t>
            </a:r>
          </a:p>
          <a:p>
            <a:r>
              <a:rPr lang="en-US" dirty="0">
                <a:cs typeface="Times New Roman" panose="02020603050405020304" pitchFamily="18" charset="0"/>
              </a:rPr>
              <a:t>Schmerr, L. W., </a:t>
            </a:r>
            <a:r>
              <a:rPr lang="en-US" i="1" dirty="0">
                <a:cs typeface="Times New Roman" panose="02020603050405020304" pitchFamily="18" charset="0"/>
              </a:rPr>
              <a:t>Fundamentals of Ultrasonic Phased Arrays</a:t>
            </a:r>
            <a:r>
              <a:rPr lang="en-US" dirty="0">
                <a:cs typeface="Times New Roman" panose="02020603050405020304" pitchFamily="18" charset="0"/>
              </a:rPr>
              <a:t>, Springer, 2015.</a:t>
            </a:r>
            <a:endParaRPr lang="en-US" dirty="0"/>
          </a:p>
        </p:txBody>
      </p:sp>
    </p:spTree>
    <p:extLst>
      <p:ext uri="{BB962C8B-B14F-4D97-AF65-F5344CB8AC3E}">
        <p14:creationId xmlns:p14="http://schemas.microsoft.com/office/powerpoint/2010/main" val="2365345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5E0CA7-2863-46B4-9A04-278BA18824EC}"/>
              </a:ext>
            </a:extLst>
          </p:cNvPr>
          <p:cNvSpPr txBox="1"/>
          <p:nvPr/>
        </p:nvSpPr>
        <p:spPr>
          <a:xfrm>
            <a:off x="3606262" y="348950"/>
            <a:ext cx="3830023" cy="523220"/>
          </a:xfrm>
          <a:prstGeom prst="rect">
            <a:avLst/>
          </a:prstGeom>
          <a:noFill/>
        </p:spPr>
        <p:txBody>
          <a:bodyPr wrap="none" rtlCol="0">
            <a:spAutoFit/>
          </a:bodyPr>
          <a:lstStyle/>
          <a:p>
            <a:r>
              <a:rPr lang="en-US" sz="2800" dirty="0">
                <a:solidFill>
                  <a:srgbClr val="0066FF"/>
                </a:solidFill>
                <a:latin typeface="Times New Roman" panose="02020603050405020304" pitchFamily="18" charset="0"/>
                <a:cs typeface="Times New Roman" panose="02020603050405020304" pitchFamily="18" charset="0"/>
              </a:rPr>
              <a:t>TABLE OF CONTENTS</a:t>
            </a:r>
          </a:p>
        </p:txBody>
      </p:sp>
      <p:sp>
        <p:nvSpPr>
          <p:cNvPr id="3" name="TextBox 2">
            <a:extLst>
              <a:ext uri="{FF2B5EF4-FFF2-40B4-BE49-F238E27FC236}">
                <a16:creationId xmlns:a16="http://schemas.microsoft.com/office/drawing/2014/main" id="{F3B5291E-6037-4966-8E1A-DAE3362EB05E}"/>
              </a:ext>
            </a:extLst>
          </p:cNvPr>
          <p:cNvSpPr txBox="1"/>
          <p:nvPr/>
        </p:nvSpPr>
        <p:spPr>
          <a:xfrm>
            <a:off x="789139" y="2242159"/>
            <a:ext cx="10734805" cy="424731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 Introduction to Ultrasonic Nondestructive Evaluation Systems			Page 	 9</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 Introduction to </a:t>
            </a:r>
            <a:r>
              <a:rPr lang="en-US" dirty="0" err="1">
                <a:latin typeface="Times New Roman" panose="02020603050405020304" pitchFamily="18" charset="0"/>
                <a:cs typeface="Times New Roman" panose="02020603050405020304" pitchFamily="18" charset="0"/>
              </a:rPr>
              <a:t>Matlab</a:t>
            </a:r>
            <a:r>
              <a:rPr lang="en-US" dirty="0">
                <a:latin typeface="Times New Roman" panose="02020603050405020304" pitchFamily="18" charset="0"/>
                <a:cs typeface="Times New Roman" panose="02020603050405020304" pitchFamily="18" charset="0"/>
              </a:rPr>
              <a:t>								25</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3 Ultrasonic System Overview (Chapter 1)						52											</a:t>
            </a:r>
          </a:p>
          <a:p>
            <a:r>
              <a:rPr lang="en-US" dirty="0">
                <a:latin typeface="Times New Roman" panose="02020603050405020304" pitchFamily="18" charset="0"/>
                <a:cs typeface="Times New Roman" panose="02020603050405020304" pitchFamily="18" charset="0"/>
              </a:rPr>
              <a:t>4 The Fourier Transform (Appendix A)							69</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5 The Fast Fourier Transform (FFT) and </a:t>
            </a:r>
            <a:r>
              <a:rPr lang="en-US" dirty="0" err="1">
                <a:latin typeface="Times New Roman" panose="02020603050405020304" pitchFamily="18" charset="0"/>
                <a:cs typeface="Times New Roman" panose="02020603050405020304" pitchFamily="18" charset="0"/>
              </a:rPr>
              <a:t>Matlab</a:t>
            </a:r>
            <a:r>
              <a:rPr lang="en-US" dirty="0">
                <a:latin typeface="Times New Roman" panose="02020603050405020304" pitchFamily="18" charset="0"/>
                <a:cs typeface="Times New Roman" panose="02020603050405020304" pitchFamily="18" charset="0"/>
              </a:rPr>
              <a:t> Examples (Appendix A)			88</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6 Impedance Concepts and </a:t>
            </a:r>
            <a:r>
              <a:rPr lang="en-US" dirty="0" err="1">
                <a:latin typeface="Times New Roman" panose="02020603050405020304" pitchFamily="18" charset="0"/>
                <a:cs typeface="Times New Roman" panose="02020603050405020304" pitchFamily="18" charset="0"/>
              </a:rPr>
              <a:t>Thévenin</a:t>
            </a:r>
            <a:r>
              <a:rPr lang="en-US" dirty="0">
                <a:latin typeface="Times New Roman" panose="02020603050405020304" pitchFamily="18" charset="0"/>
                <a:cs typeface="Times New Roman" panose="02020603050405020304" pitchFamily="18" charset="0"/>
              </a:rPr>
              <a:t> Equivalent Systems (Appendix B)			129</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7 Pulser Characteristics – Models and Measurements (Chapter 2)				153</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8 Linear Electrical and Acoustic Systems – Some Basic Concepts (Appendix C)			176</a:t>
            </a:r>
          </a:p>
        </p:txBody>
      </p:sp>
      <p:sp>
        <p:nvSpPr>
          <p:cNvPr id="4" name="TextBox 3">
            <a:extLst>
              <a:ext uri="{FF2B5EF4-FFF2-40B4-BE49-F238E27FC236}">
                <a16:creationId xmlns:a16="http://schemas.microsoft.com/office/drawing/2014/main" id="{80ADFDF5-98B9-4E9F-91DD-39ADF327FFE8}"/>
              </a:ext>
            </a:extLst>
          </p:cNvPr>
          <p:cNvSpPr txBox="1"/>
          <p:nvPr/>
        </p:nvSpPr>
        <p:spPr>
          <a:xfrm>
            <a:off x="789140" y="1095499"/>
            <a:ext cx="9362499" cy="923330"/>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The topics of the course are listed below as well as the Chapters or Appendices of the book, </a:t>
            </a:r>
          </a:p>
          <a:p>
            <a:r>
              <a:rPr lang="en-US" b="1" dirty="0">
                <a:latin typeface="Times New Roman" panose="02020603050405020304" pitchFamily="18" charset="0"/>
                <a:cs typeface="Times New Roman" panose="02020603050405020304" pitchFamily="18" charset="0"/>
              </a:rPr>
              <a:t>Ultrasonic Nondestructive Evaluation Systems – Models and Measurements </a:t>
            </a:r>
            <a:r>
              <a:rPr lang="en-US" dirty="0">
                <a:latin typeface="Times New Roman" panose="02020603050405020304" pitchFamily="18" charset="0"/>
                <a:cs typeface="Times New Roman" panose="02020603050405020304" pitchFamily="18" charset="0"/>
              </a:rPr>
              <a:t>that correspond to</a:t>
            </a:r>
          </a:p>
          <a:p>
            <a:r>
              <a:rPr lang="en-US" dirty="0">
                <a:latin typeface="Times New Roman" panose="02020603050405020304" pitchFamily="18" charset="0"/>
                <a:cs typeface="Times New Roman" panose="02020603050405020304" pitchFamily="18" charset="0"/>
              </a:rPr>
              <a:t>the topics covered. </a:t>
            </a:r>
          </a:p>
        </p:txBody>
      </p:sp>
    </p:spTree>
    <p:extLst>
      <p:ext uri="{BB962C8B-B14F-4D97-AF65-F5344CB8AC3E}">
        <p14:creationId xmlns:p14="http://schemas.microsoft.com/office/powerpoint/2010/main" val="216135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5B83D5D-36D7-46F5-A3F9-68BE2672874B}"/>
              </a:ext>
            </a:extLst>
          </p:cNvPr>
          <p:cNvSpPr txBox="1"/>
          <p:nvPr/>
        </p:nvSpPr>
        <p:spPr>
          <a:xfrm>
            <a:off x="1052186" y="394692"/>
            <a:ext cx="10008296" cy="590931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9 Cabling – Models and Measurements (Chapter 3)				199</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10 Transducer Modeling (Chapter 4)						211</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11 </a:t>
            </a:r>
            <a:r>
              <a:rPr lang="en-US" altLang="en-US" dirty="0">
                <a:latin typeface="Times New Roman" panose="02020603050405020304" pitchFamily="18" charset="0"/>
                <a:cs typeface="Times New Roman" panose="02020603050405020304" pitchFamily="18" charset="0"/>
              </a:rPr>
              <a:t>Wave Propagation Fundamentals -1  (Appendix D)</a:t>
            </a:r>
          </a:p>
          <a:p>
            <a:r>
              <a:rPr lang="en-US" altLang="en-US" dirty="0">
                <a:latin typeface="Times New Roman" panose="02020603050405020304" pitchFamily="18" charset="0"/>
                <a:cs typeface="Times New Roman" panose="02020603050405020304" pitchFamily="18" charset="0"/>
              </a:rPr>
              <a:t>      Propagation of Plane and Spherical Waves					235</a:t>
            </a:r>
          </a:p>
          <a:p>
            <a:endParaRPr lang="en-US" altLang="en-US" dirty="0">
              <a:latin typeface="Times New Roman" panose="02020603050405020304" pitchFamily="18" charset="0"/>
              <a:cs typeface="Times New Roman" panose="02020603050405020304" pitchFamily="18" charset="0"/>
            </a:endParaRPr>
          </a:p>
          <a:p>
            <a:pPr eaLnBrk="0" hangingPunct="0"/>
            <a:r>
              <a:rPr lang="en-US" altLang="en-US" dirty="0">
                <a:latin typeface="Times New Roman" panose="02020603050405020304" pitchFamily="18" charset="0"/>
                <a:cs typeface="Times New Roman" panose="02020603050405020304" pitchFamily="18" charset="0"/>
              </a:rPr>
              <a:t>12 Wave Propagation Fundamentals -2 (Appendix D)</a:t>
            </a:r>
          </a:p>
          <a:p>
            <a:pPr eaLnBrk="0" hangingPunct="0"/>
            <a:r>
              <a:rPr lang="en-US" altLang="en-US" dirty="0">
                <a:latin typeface="Times New Roman" panose="02020603050405020304" pitchFamily="18" charset="0"/>
                <a:cs typeface="Times New Roman" panose="02020603050405020304" pitchFamily="18" charset="0"/>
              </a:rPr>
              <a:t>     Reflection and Transmission						254</a:t>
            </a:r>
          </a:p>
          <a:p>
            <a:pPr eaLnBrk="0" hangingPunct="0"/>
            <a:endParaRPr lang="en-US" altLang="en-US" dirty="0">
              <a:latin typeface="Times New Roman" panose="02020603050405020304" pitchFamily="18" charset="0"/>
              <a:cs typeface="Times New Roman" panose="02020603050405020304" pitchFamily="18" charset="0"/>
            </a:endParaRPr>
          </a:p>
          <a:p>
            <a:pPr eaLnBrk="0" hangingPunct="0"/>
            <a:r>
              <a:rPr lang="en-US" altLang="en-US" dirty="0">
                <a:latin typeface="Times New Roman" panose="02020603050405020304" pitchFamily="18" charset="0"/>
                <a:cs typeface="Times New Roman" panose="02020603050405020304" pitchFamily="18" charset="0"/>
              </a:rPr>
              <a:t>13 </a:t>
            </a:r>
            <a:r>
              <a:rPr lang="en-US" altLang="en-US" sz="1800" dirty="0">
                <a:latin typeface="Times New Roman" panose="02020603050405020304" pitchFamily="18" charset="0"/>
                <a:cs typeface="Times New Roman" panose="02020603050405020304" pitchFamily="18" charset="0"/>
              </a:rPr>
              <a:t>Wave Propagation Fundamentals -3 (Appendix D)</a:t>
            </a:r>
          </a:p>
          <a:p>
            <a:pPr eaLnBrk="0" hangingPunct="0"/>
            <a:r>
              <a:rPr lang="en-US" altLang="en-US" sz="1800" dirty="0">
                <a:latin typeface="Times New Roman" panose="02020603050405020304" pitchFamily="18" charset="0"/>
                <a:cs typeface="Times New Roman" panose="02020603050405020304" pitchFamily="18" charset="0"/>
              </a:rPr>
              <a:t>      Ultrasonic Attenuation							277</a:t>
            </a:r>
          </a:p>
          <a:p>
            <a:pPr eaLnBrk="0" hangingPunct="0"/>
            <a:endParaRPr lang="en-US" altLang="en-US" dirty="0">
              <a:latin typeface="Times New Roman" panose="02020603050405020304" pitchFamily="18" charset="0"/>
              <a:cs typeface="Times New Roman" panose="02020603050405020304" pitchFamily="18" charset="0"/>
            </a:endParaRPr>
          </a:p>
          <a:p>
            <a:pPr eaLnBrk="0" hangingPunct="0"/>
            <a:r>
              <a:rPr lang="en-US" altLang="en-US" sz="1800" dirty="0">
                <a:latin typeface="Times New Roman" panose="02020603050405020304" pitchFamily="18" charset="0"/>
                <a:cs typeface="Times New Roman" panose="02020603050405020304" pitchFamily="18" charset="0"/>
              </a:rPr>
              <a:t>14 Waves Used in NDE (Appendix E)						293</a:t>
            </a:r>
          </a:p>
          <a:p>
            <a:pPr eaLnBrk="0" hangingPunct="0"/>
            <a:endParaRPr lang="en-US" altLang="en-US" dirty="0">
              <a:latin typeface="Times New Roman" panose="02020603050405020304" pitchFamily="18" charset="0"/>
              <a:cs typeface="Times New Roman" panose="02020603050405020304" pitchFamily="18" charset="0"/>
            </a:endParaRPr>
          </a:p>
          <a:p>
            <a:pPr eaLnBrk="0" hangingPunct="0"/>
            <a:r>
              <a:rPr lang="en-US" altLang="en-US" sz="1800" dirty="0">
                <a:latin typeface="Times New Roman" panose="02020603050405020304" pitchFamily="18" charset="0"/>
                <a:cs typeface="Times New Roman" panose="02020603050405020304" pitchFamily="18" charset="0"/>
              </a:rPr>
              <a:t>15 Acoustic/Elastic Transfer Function (Chapter 5)					316</a:t>
            </a:r>
          </a:p>
          <a:p>
            <a:pPr eaLnBrk="0" hangingPunct="0"/>
            <a:endParaRPr lang="en-US" altLang="en-US" dirty="0">
              <a:latin typeface="Times New Roman" panose="02020603050405020304" pitchFamily="18" charset="0"/>
              <a:cs typeface="Times New Roman" panose="02020603050405020304" pitchFamily="18" charset="0"/>
            </a:endParaRPr>
          </a:p>
          <a:p>
            <a:pPr eaLnBrk="0" hangingPunct="0"/>
            <a:r>
              <a:rPr lang="en-US" altLang="en-US" sz="1800" dirty="0">
                <a:latin typeface="Times New Roman" panose="02020603050405020304" pitchFamily="18" charset="0"/>
                <a:cs typeface="Times New Roman" panose="02020603050405020304" pitchFamily="18" charset="0"/>
              </a:rPr>
              <a:t>16 The Ultrasound Reception Process (Chapter 5)					330</a:t>
            </a:r>
          </a:p>
          <a:p>
            <a:pPr eaLnBrk="0" hangingPunct="0"/>
            <a:endParaRPr lang="en-US" altLang="en-US" dirty="0">
              <a:latin typeface="Times New Roman" panose="02020603050405020304" pitchFamily="18" charset="0"/>
              <a:cs typeface="Times New Roman" panose="02020603050405020304" pitchFamily="18" charset="0"/>
            </a:endParaRPr>
          </a:p>
          <a:p>
            <a:pPr eaLnBrk="0" hangingPunct="0"/>
            <a:r>
              <a:rPr lang="en-US" altLang="en-US" sz="1800" dirty="0">
                <a:latin typeface="Times New Roman" panose="02020603050405020304" pitchFamily="18" charset="0"/>
                <a:cs typeface="Times New Roman" panose="02020603050405020304" pitchFamily="18" charset="0"/>
              </a:rPr>
              <a:t>17 Transducer Characterization (Chapter 6)					351</a:t>
            </a:r>
          </a:p>
          <a:p>
            <a:pPr eaLnBrk="0" hangingPunct="0"/>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11661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929CD2B-DF2D-4F01-8BB0-6A0FDDA36B3D}"/>
              </a:ext>
            </a:extLst>
          </p:cNvPr>
          <p:cNvSpPr txBox="1"/>
          <p:nvPr/>
        </p:nvSpPr>
        <p:spPr>
          <a:xfrm>
            <a:off x="1185797" y="335845"/>
            <a:ext cx="9820405" cy="6186309"/>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18 The System Function (Chapter 7)						371</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19 Transducer Sound Radiation (Chapter 8) 					386</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20 The Paraxial Approximation (Chapter 8)					429</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21 Gaussian Beams and Transducer Modeling (Appendix F, Chapter 9)		440</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22 Flaw Scattering Models (Chapter 10)					486</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23 Ultrasonic System Measurement Model – I (Chapter 11)				556</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24 Ultrasonic System Measurement Model – II (Chapter 11)			577</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25 Measurement Model Examples (Chapter 11)					611</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26 Special Topics –I</a:t>
            </a:r>
          </a:p>
          <a:p>
            <a:r>
              <a:rPr lang="en-US" dirty="0">
                <a:latin typeface="Times New Roman" panose="02020603050405020304" pitchFamily="18" charset="0"/>
                <a:cs typeface="Times New Roman" panose="02020603050405020304" pitchFamily="18" charset="0"/>
              </a:rPr>
              <a:t>      Dispersion								616</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27 Statistical Foundations of Pattern Recognition					624</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28 Neural Networks							676</a:t>
            </a:r>
          </a:p>
        </p:txBody>
      </p:sp>
    </p:spTree>
    <p:extLst>
      <p:ext uri="{BB962C8B-B14F-4D97-AF65-F5344CB8AC3E}">
        <p14:creationId xmlns:p14="http://schemas.microsoft.com/office/powerpoint/2010/main" val="17028504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961</TotalTime>
  <Words>2112</Words>
  <Application>Microsoft Office PowerPoint</Application>
  <PresentationFormat>Widescreen</PresentationFormat>
  <Paragraphs>86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21</cp:revision>
  <cp:lastPrinted>2021-10-21T23:50:57Z</cp:lastPrinted>
  <dcterms:created xsi:type="dcterms:W3CDTF">2021-10-15T04:43:50Z</dcterms:created>
  <dcterms:modified xsi:type="dcterms:W3CDTF">2021-10-28T03:01:23Z</dcterms:modified>
</cp:coreProperties>
</file>